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113"/>
  </p:notesMasterIdLst>
  <p:handoutMasterIdLst>
    <p:handoutMasterId r:id="rId114"/>
  </p:handoutMasterIdLst>
  <p:sldIdLst>
    <p:sldId id="737" r:id="rId4"/>
    <p:sldId id="635" r:id="rId5"/>
    <p:sldId id="636" r:id="rId6"/>
    <p:sldId id="738" r:id="rId7"/>
    <p:sldId id="739" r:id="rId8"/>
    <p:sldId id="740" r:id="rId9"/>
    <p:sldId id="741" r:id="rId10"/>
    <p:sldId id="742" r:id="rId11"/>
    <p:sldId id="743" r:id="rId12"/>
    <p:sldId id="744" r:id="rId13"/>
    <p:sldId id="745" r:id="rId14"/>
    <p:sldId id="746" r:id="rId15"/>
    <p:sldId id="747" r:id="rId16"/>
    <p:sldId id="748" r:id="rId17"/>
    <p:sldId id="749" r:id="rId18"/>
    <p:sldId id="750" r:id="rId19"/>
    <p:sldId id="751" r:id="rId20"/>
    <p:sldId id="752" r:id="rId21"/>
    <p:sldId id="753" r:id="rId22"/>
    <p:sldId id="754" r:id="rId23"/>
    <p:sldId id="755" r:id="rId24"/>
    <p:sldId id="756" r:id="rId25"/>
    <p:sldId id="757" r:id="rId26"/>
    <p:sldId id="758" r:id="rId27"/>
    <p:sldId id="759" r:id="rId28"/>
    <p:sldId id="760" r:id="rId29"/>
    <p:sldId id="761" r:id="rId30"/>
    <p:sldId id="762" r:id="rId31"/>
    <p:sldId id="763" r:id="rId32"/>
    <p:sldId id="764" r:id="rId33"/>
    <p:sldId id="765" r:id="rId34"/>
    <p:sldId id="766" r:id="rId35"/>
    <p:sldId id="767" r:id="rId36"/>
    <p:sldId id="768" r:id="rId37"/>
    <p:sldId id="769" r:id="rId38"/>
    <p:sldId id="770" r:id="rId39"/>
    <p:sldId id="771" r:id="rId40"/>
    <p:sldId id="772" r:id="rId41"/>
    <p:sldId id="773" r:id="rId42"/>
    <p:sldId id="639" r:id="rId43"/>
    <p:sldId id="778" r:id="rId44"/>
    <p:sldId id="779" r:id="rId45"/>
    <p:sldId id="780" r:id="rId46"/>
    <p:sldId id="781" r:id="rId47"/>
    <p:sldId id="782" r:id="rId48"/>
    <p:sldId id="783" r:id="rId49"/>
    <p:sldId id="784" r:id="rId50"/>
    <p:sldId id="785" r:id="rId51"/>
    <p:sldId id="786" r:id="rId52"/>
    <p:sldId id="638" r:id="rId53"/>
    <p:sldId id="787" r:id="rId54"/>
    <p:sldId id="788" r:id="rId55"/>
    <p:sldId id="789" r:id="rId56"/>
    <p:sldId id="790" r:id="rId57"/>
    <p:sldId id="791" r:id="rId58"/>
    <p:sldId id="792" r:id="rId59"/>
    <p:sldId id="793" r:id="rId60"/>
    <p:sldId id="794" r:id="rId61"/>
    <p:sldId id="795" r:id="rId62"/>
    <p:sldId id="796" r:id="rId63"/>
    <p:sldId id="797" r:id="rId64"/>
    <p:sldId id="798" r:id="rId65"/>
    <p:sldId id="799" r:id="rId66"/>
    <p:sldId id="800" r:id="rId67"/>
    <p:sldId id="801" r:id="rId68"/>
    <p:sldId id="802" r:id="rId69"/>
    <p:sldId id="803" r:id="rId70"/>
    <p:sldId id="804" r:id="rId71"/>
    <p:sldId id="805" r:id="rId72"/>
    <p:sldId id="806" r:id="rId73"/>
    <p:sldId id="807" r:id="rId74"/>
    <p:sldId id="808" r:id="rId75"/>
    <p:sldId id="809" r:id="rId76"/>
    <p:sldId id="810" r:id="rId77"/>
    <p:sldId id="811" r:id="rId78"/>
    <p:sldId id="812" r:id="rId79"/>
    <p:sldId id="813" r:id="rId80"/>
    <p:sldId id="814" r:id="rId81"/>
    <p:sldId id="637" r:id="rId82"/>
    <p:sldId id="815" r:id="rId83"/>
    <p:sldId id="816" r:id="rId84"/>
    <p:sldId id="817" r:id="rId85"/>
    <p:sldId id="818" r:id="rId86"/>
    <p:sldId id="819" r:id="rId87"/>
    <p:sldId id="820" r:id="rId88"/>
    <p:sldId id="821" r:id="rId89"/>
    <p:sldId id="822" r:id="rId90"/>
    <p:sldId id="823" r:id="rId91"/>
    <p:sldId id="824" r:id="rId92"/>
    <p:sldId id="825" r:id="rId93"/>
    <p:sldId id="826" r:id="rId94"/>
    <p:sldId id="827" r:id="rId95"/>
    <p:sldId id="642" r:id="rId96"/>
    <p:sldId id="828" r:id="rId97"/>
    <p:sldId id="829" r:id="rId98"/>
    <p:sldId id="830" r:id="rId99"/>
    <p:sldId id="831" r:id="rId100"/>
    <p:sldId id="832" r:id="rId101"/>
    <p:sldId id="833" r:id="rId102"/>
    <p:sldId id="641" r:id="rId103"/>
    <p:sldId id="678" r:id="rId104"/>
    <p:sldId id="679" r:id="rId105"/>
    <p:sldId id="690" r:id="rId106"/>
    <p:sldId id="691" r:id="rId107"/>
    <p:sldId id="719" r:id="rId108"/>
    <p:sldId id="720" r:id="rId109"/>
    <p:sldId id="734" r:id="rId110"/>
    <p:sldId id="735" r:id="rId111"/>
    <p:sldId id="626" r:id="rId112"/>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 id="2" name="Constanza San Martín" initials="CSM"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73"/>
    <a:srgbClr val="0404E6"/>
    <a:srgbClr val="F26200"/>
    <a:srgbClr val="FF6600"/>
    <a:srgbClr val="D16D09"/>
    <a:srgbClr val="D15509"/>
    <a:srgbClr val="FF3300"/>
    <a:srgbClr val="222061"/>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39" autoAdjust="0"/>
    <p:restoredTop sz="88620" autoAdjust="0"/>
  </p:normalViewPr>
  <p:slideViewPr>
    <p:cSldViewPr>
      <p:cViewPr varScale="1">
        <p:scale>
          <a:sx n="60" d="100"/>
          <a:sy n="60" d="100"/>
        </p:scale>
        <p:origin x="1266" y="6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notesMaster" Target="notesMasters/notesMaster1.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microsoft.com/office/2016/11/relationships/changesInfo" Target="changesInfos/changesInfo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 San Martín" userId="086299404871f465" providerId="LiveId" clId="{0AFCFBFE-B75E-425A-B3E5-4C3257597298}"/>
    <pc:docChg chg="modSld">
      <pc:chgData name="Anto San Martín" userId="086299404871f465" providerId="LiveId" clId="{0AFCFBFE-B75E-425A-B3E5-4C3257597298}" dt="2021-07-02T16:30:08.764" v="25" actId="1036"/>
      <pc:docMkLst>
        <pc:docMk/>
      </pc:docMkLst>
      <pc:sldChg chg="addSp modSp mod">
        <pc:chgData name="Anto San Martín" userId="086299404871f465" providerId="LiveId" clId="{0AFCFBFE-B75E-425A-B3E5-4C3257597298}" dt="2021-07-02T16:30:08.764" v="25" actId="1036"/>
        <pc:sldMkLst>
          <pc:docMk/>
          <pc:sldMk cId="1543052061" sldId="626"/>
        </pc:sldMkLst>
        <pc:spChg chg="add mod">
          <ac:chgData name="Anto San Martín" userId="086299404871f465" providerId="LiveId" clId="{0AFCFBFE-B75E-425A-B3E5-4C3257597298}" dt="2021-07-02T16:30:08.764" v="25" actId="1036"/>
          <ac:spMkLst>
            <pc:docMk/>
            <pc:sldMk cId="1543052061" sldId="626"/>
            <ac:spMk id="2" creationId="{A43D39BF-8C73-470E-AD76-38798680067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FF944-CA06-4822-B698-F7117CAF93D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ES"/>
        </a:p>
      </dgm:t>
    </dgm:pt>
    <dgm:pt modelId="{E5E9AF67-E168-4AD7-992E-3C748C592FE9}">
      <dgm:prSet phldrT="[Texto]"/>
      <dgm:spPr/>
      <dgm:t>
        <a:bodyPr/>
        <a:lstStyle/>
        <a:p>
          <a:r>
            <a:rPr lang="es-ES" dirty="0"/>
            <a:t>Análisis detallado</a:t>
          </a:r>
        </a:p>
        <a:p>
          <a:r>
            <a:rPr lang="es-ES" dirty="0"/>
            <a:t>Muchas posibilidades</a:t>
          </a:r>
        </a:p>
      </dgm:t>
    </dgm:pt>
    <dgm:pt modelId="{6822FDFF-8EA5-436C-879C-64EB6F9C5C04}" type="parTrans" cxnId="{EE09F51E-0547-4965-8939-AF6306874D3D}">
      <dgm:prSet/>
      <dgm:spPr/>
      <dgm:t>
        <a:bodyPr/>
        <a:lstStyle/>
        <a:p>
          <a:endParaRPr lang="es-ES"/>
        </a:p>
      </dgm:t>
    </dgm:pt>
    <dgm:pt modelId="{6434150E-3EC2-4400-B7D9-64AF36557817}" type="sibTrans" cxnId="{EE09F51E-0547-4965-8939-AF6306874D3D}">
      <dgm:prSet/>
      <dgm:spPr/>
      <dgm:t>
        <a:bodyPr/>
        <a:lstStyle/>
        <a:p>
          <a:endParaRPr lang="es-ES"/>
        </a:p>
      </dgm:t>
    </dgm:pt>
    <dgm:pt modelId="{FA72F94D-52AD-4DFD-8007-1A3B7406C0DD}">
      <dgm:prSet phldrT="[Texto]"/>
      <dgm:spPr/>
      <dgm:t>
        <a:bodyPr/>
        <a:lstStyle/>
        <a:p>
          <a:r>
            <a:rPr lang="es-ES" dirty="0"/>
            <a:t>Alto costo</a:t>
          </a:r>
        </a:p>
        <a:p>
          <a:r>
            <a:rPr lang="es-ES" dirty="0"/>
            <a:t>Personal calificado</a:t>
          </a:r>
        </a:p>
      </dgm:t>
    </dgm:pt>
    <dgm:pt modelId="{41027AC0-B7FF-4E99-88AC-01F6CAF0DC76}" type="parTrans" cxnId="{4D0A4EDC-EEDE-4A08-8899-6A326F34315F}">
      <dgm:prSet/>
      <dgm:spPr/>
      <dgm:t>
        <a:bodyPr/>
        <a:lstStyle/>
        <a:p>
          <a:endParaRPr lang="es-ES"/>
        </a:p>
      </dgm:t>
    </dgm:pt>
    <dgm:pt modelId="{8B5265CE-A8E0-4DEF-96FD-3C8B60EBD5B2}" type="sibTrans" cxnId="{4D0A4EDC-EEDE-4A08-8899-6A326F34315F}">
      <dgm:prSet/>
      <dgm:spPr/>
      <dgm:t>
        <a:bodyPr/>
        <a:lstStyle/>
        <a:p>
          <a:endParaRPr lang="es-ES"/>
        </a:p>
      </dgm:t>
    </dgm:pt>
    <dgm:pt modelId="{446CCD67-B720-4AFB-9AEC-5CDCC7C3390E}" type="pres">
      <dgm:prSet presAssocID="{58FFF944-CA06-4822-B698-F7117CAF93D4}" presName="compositeShape" presStyleCnt="0">
        <dgm:presLayoutVars>
          <dgm:chMax val="2"/>
          <dgm:dir/>
          <dgm:resizeHandles val="exact"/>
        </dgm:presLayoutVars>
      </dgm:prSet>
      <dgm:spPr/>
    </dgm:pt>
    <dgm:pt modelId="{2FFA9E38-30B1-4BB8-8E19-21BC5A163740}" type="pres">
      <dgm:prSet presAssocID="{58FFF944-CA06-4822-B698-F7117CAF93D4}" presName="divider" presStyleLbl="fgShp" presStyleIdx="0" presStyleCnt="1"/>
      <dgm:spPr/>
    </dgm:pt>
    <dgm:pt modelId="{F83628E8-D4AC-485D-BF24-5D944EA0E71E}" type="pres">
      <dgm:prSet presAssocID="{E5E9AF67-E168-4AD7-992E-3C748C592FE9}" presName="downArrow" presStyleLbl="node1" presStyleIdx="0" presStyleCnt="2"/>
      <dgm:spPr/>
    </dgm:pt>
    <dgm:pt modelId="{B2091334-0355-4DC7-A037-B2B072BE48C9}" type="pres">
      <dgm:prSet presAssocID="{E5E9AF67-E168-4AD7-992E-3C748C592FE9}" presName="downArrowText" presStyleLbl="revTx" presStyleIdx="0" presStyleCnt="2" custScaleX="181515">
        <dgm:presLayoutVars>
          <dgm:bulletEnabled val="1"/>
        </dgm:presLayoutVars>
      </dgm:prSet>
      <dgm:spPr/>
    </dgm:pt>
    <dgm:pt modelId="{6890EC89-087B-489B-94A6-8D3028EA3649}" type="pres">
      <dgm:prSet presAssocID="{FA72F94D-52AD-4DFD-8007-1A3B7406C0DD}" presName="upArrow" presStyleLbl="node1" presStyleIdx="1" presStyleCnt="2"/>
      <dgm:spPr/>
    </dgm:pt>
    <dgm:pt modelId="{7157E19E-A2B9-4733-9823-94225809B95D}" type="pres">
      <dgm:prSet presAssocID="{FA72F94D-52AD-4DFD-8007-1A3B7406C0DD}" presName="upArrowText" presStyleLbl="revTx" presStyleIdx="1" presStyleCnt="2" custScaleX="156836">
        <dgm:presLayoutVars>
          <dgm:bulletEnabled val="1"/>
        </dgm:presLayoutVars>
      </dgm:prSet>
      <dgm:spPr/>
    </dgm:pt>
  </dgm:ptLst>
  <dgm:cxnLst>
    <dgm:cxn modelId="{EE09F51E-0547-4965-8939-AF6306874D3D}" srcId="{58FFF944-CA06-4822-B698-F7117CAF93D4}" destId="{E5E9AF67-E168-4AD7-992E-3C748C592FE9}" srcOrd="0" destOrd="0" parTransId="{6822FDFF-8EA5-436C-879C-64EB6F9C5C04}" sibTransId="{6434150E-3EC2-4400-B7D9-64AF36557817}"/>
    <dgm:cxn modelId="{C5D2287F-DF39-485A-BEA7-0199B9B986E2}" type="presOf" srcId="{FA72F94D-52AD-4DFD-8007-1A3B7406C0DD}" destId="{7157E19E-A2B9-4733-9823-94225809B95D}" srcOrd="0" destOrd="0" presId="urn:microsoft.com/office/officeart/2005/8/layout/arrow3"/>
    <dgm:cxn modelId="{034526A9-116B-45E4-ABA8-74282D8A657A}" type="presOf" srcId="{58FFF944-CA06-4822-B698-F7117CAF93D4}" destId="{446CCD67-B720-4AFB-9AEC-5CDCC7C3390E}" srcOrd="0" destOrd="0" presId="urn:microsoft.com/office/officeart/2005/8/layout/arrow3"/>
    <dgm:cxn modelId="{E9F5D8C6-5C50-40C8-8D9F-094FAB95B190}" type="presOf" srcId="{E5E9AF67-E168-4AD7-992E-3C748C592FE9}" destId="{B2091334-0355-4DC7-A037-B2B072BE48C9}" srcOrd="0" destOrd="0" presId="urn:microsoft.com/office/officeart/2005/8/layout/arrow3"/>
    <dgm:cxn modelId="{4D0A4EDC-EEDE-4A08-8899-6A326F34315F}" srcId="{58FFF944-CA06-4822-B698-F7117CAF93D4}" destId="{FA72F94D-52AD-4DFD-8007-1A3B7406C0DD}" srcOrd="1" destOrd="0" parTransId="{41027AC0-B7FF-4E99-88AC-01F6CAF0DC76}" sibTransId="{8B5265CE-A8E0-4DEF-96FD-3C8B60EBD5B2}"/>
    <dgm:cxn modelId="{AF14E433-5A80-485B-8BC6-616C49EAB454}" type="presParOf" srcId="{446CCD67-B720-4AFB-9AEC-5CDCC7C3390E}" destId="{2FFA9E38-30B1-4BB8-8E19-21BC5A163740}" srcOrd="0" destOrd="0" presId="urn:microsoft.com/office/officeart/2005/8/layout/arrow3"/>
    <dgm:cxn modelId="{ED070B03-0D18-4D7D-B1D5-D9B19046ECDC}" type="presParOf" srcId="{446CCD67-B720-4AFB-9AEC-5CDCC7C3390E}" destId="{F83628E8-D4AC-485D-BF24-5D944EA0E71E}" srcOrd="1" destOrd="0" presId="urn:microsoft.com/office/officeart/2005/8/layout/arrow3"/>
    <dgm:cxn modelId="{A86B2565-32C5-4856-A917-D6CE421810D4}" type="presParOf" srcId="{446CCD67-B720-4AFB-9AEC-5CDCC7C3390E}" destId="{B2091334-0355-4DC7-A037-B2B072BE48C9}" srcOrd="2" destOrd="0" presId="urn:microsoft.com/office/officeart/2005/8/layout/arrow3"/>
    <dgm:cxn modelId="{0E1C6A4A-04EF-4679-A6C7-F29680126B9B}" type="presParOf" srcId="{446CCD67-B720-4AFB-9AEC-5CDCC7C3390E}" destId="{6890EC89-087B-489B-94A6-8D3028EA3649}" srcOrd="3" destOrd="0" presId="urn:microsoft.com/office/officeart/2005/8/layout/arrow3"/>
    <dgm:cxn modelId="{3C1DC6F3-1DCE-43D7-90C2-61487610A983}" type="presParOf" srcId="{446CCD67-B720-4AFB-9AEC-5CDCC7C3390E}" destId="{7157E19E-A2B9-4733-9823-94225809B95D}"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E8812-60EA-49DB-8566-74A85DEED0B2}" type="doc">
      <dgm:prSet loTypeId="urn:microsoft.com/office/officeart/2005/8/layout/lProcess1" loCatId="process" qsTypeId="urn:microsoft.com/office/officeart/2005/8/quickstyle/simple1" qsCatId="simple" csTypeId="urn:microsoft.com/office/officeart/2005/8/colors/accent1_3" csCatId="accent1" phldr="1"/>
      <dgm:spPr/>
      <dgm:t>
        <a:bodyPr/>
        <a:lstStyle/>
        <a:p>
          <a:endParaRPr lang="es-ES"/>
        </a:p>
      </dgm:t>
    </dgm:pt>
    <dgm:pt modelId="{4FCA8082-C44E-4680-9AC5-ED98704835F3}">
      <dgm:prSet phldrT="[Texto]" custT="1"/>
      <dgm:spPr/>
      <dgm:t>
        <a:bodyPr/>
        <a:lstStyle/>
        <a:p>
          <a:r>
            <a:rPr lang="en-US" sz="2800" b="1" noProof="0" dirty="0" err="1"/>
            <a:t>Ventajas</a:t>
          </a:r>
          <a:endParaRPr lang="en-US" sz="2800" b="1" noProof="0" dirty="0"/>
        </a:p>
      </dgm:t>
    </dgm:pt>
    <dgm:pt modelId="{9A3E42B4-48DF-4B9D-9EE9-F7855FC212D5}" type="parTrans" cxnId="{BD0B4BCB-09C5-4FF5-B992-F4F54703F248}">
      <dgm:prSet/>
      <dgm:spPr/>
      <dgm:t>
        <a:bodyPr/>
        <a:lstStyle/>
        <a:p>
          <a:endParaRPr lang="en-US" noProof="0"/>
        </a:p>
      </dgm:t>
    </dgm:pt>
    <dgm:pt modelId="{B965FD99-F7DC-44DD-90D8-321AA0879FEB}" type="sibTrans" cxnId="{BD0B4BCB-09C5-4FF5-B992-F4F54703F248}">
      <dgm:prSet/>
      <dgm:spPr/>
      <dgm:t>
        <a:bodyPr/>
        <a:lstStyle/>
        <a:p>
          <a:endParaRPr lang="en-US" noProof="0"/>
        </a:p>
      </dgm:t>
    </dgm:pt>
    <dgm:pt modelId="{74E39DBC-29B9-4A42-8427-9F63011FB3EC}">
      <dgm:prSet phldrT="[Texto]"/>
      <dgm:spPr/>
      <dgm:t>
        <a:bodyPr/>
        <a:lstStyle/>
        <a:p>
          <a:r>
            <a:rPr lang="en-US" noProof="0" dirty="0"/>
            <a:t>Bajo </a:t>
          </a:r>
          <a:r>
            <a:rPr lang="en-US" noProof="0" dirty="0" err="1"/>
            <a:t>coste</a:t>
          </a:r>
          <a:endParaRPr lang="en-US" noProof="0" dirty="0"/>
        </a:p>
      </dgm:t>
    </dgm:pt>
    <dgm:pt modelId="{ACB4D74B-6C43-4B62-AD9B-7382FA16388D}" type="parTrans" cxnId="{6F1B362F-D213-4422-94DE-F66F4F7D4E79}">
      <dgm:prSet/>
      <dgm:spPr/>
      <dgm:t>
        <a:bodyPr/>
        <a:lstStyle/>
        <a:p>
          <a:endParaRPr lang="en-US" noProof="0"/>
        </a:p>
      </dgm:t>
    </dgm:pt>
    <dgm:pt modelId="{D7987159-70C9-4CDF-8332-22D49ABD99B8}" type="sibTrans" cxnId="{6F1B362F-D213-4422-94DE-F66F4F7D4E79}">
      <dgm:prSet/>
      <dgm:spPr/>
      <dgm:t>
        <a:bodyPr/>
        <a:lstStyle/>
        <a:p>
          <a:endParaRPr lang="en-US" noProof="0"/>
        </a:p>
      </dgm:t>
    </dgm:pt>
    <dgm:pt modelId="{E33D7786-B027-455F-8E3F-727759F04056}">
      <dgm:prSet phldrT="[Texto]"/>
      <dgm:spPr/>
      <dgm:t>
        <a:bodyPr/>
        <a:lstStyle/>
        <a:p>
          <a:r>
            <a:rPr lang="en-US" noProof="0"/>
            <a:t>Transportable</a:t>
          </a:r>
        </a:p>
      </dgm:t>
    </dgm:pt>
    <dgm:pt modelId="{E3553DBE-33E6-45E5-BB41-720E3FEEFF1C}" type="parTrans" cxnId="{9594D0AE-7969-4F49-8985-45E97B223E02}">
      <dgm:prSet/>
      <dgm:spPr/>
      <dgm:t>
        <a:bodyPr/>
        <a:lstStyle/>
        <a:p>
          <a:endParaRPr lang="en-US" noProof="0"/>
        </a:p>
      </dgm:t>
    </dgm:pt>
    <dgm:pt modelId="{06EEC374-F619-4940-ADBC-C3A360AA4FC3}" type="sibTrans" cxnId="{9594D0AE-7969-4F49-8985-45E97B223E02}">
      <dgm:prSet/>
      <dgm:spPr/>
      <dgm:t>
        <a:bodyPr/>
        <a:lstStyle/>
        <a:p>
          <a:endParaRPr lang="en-US" noProof="0"/>
        </a:p>
      </dgm:t>
    </dgm:pt>
    <dgm:pt modelId="{9232309E-C725-4D17-B800-E9D14E8B2977}">
      <dgm:prSet phldrT="[Texto]" custT="1"/>
      <dgm:spPr/>
      <dgm:t>
        <a:bodyPr/>
        <a:lstStyle/>
        <a:p>
          <a:r>
            <a:rPr lang="en-US" sz="2800" b="1" noProof="0" dirty="0" err="1"/>
            <a:t>Desventajas</a:t>
          </a:r>
          <a:endParaRPr lang="en-US" sz="2800" b="1" noProof="0" dirty="0"/>
        </a:p>
      </dgm:t>
    </dgm:pt>
    <dgm:pt modelId="{13A33308-226E-4630-B562-DF6A1AC0986F}" type="parTrans" cxnId="{3B1D8AB6-97E6-4B4E-9F57-EEB31A97FC3F}">
      <dgm:prSet/>
      <dgm:spPr/>
      <dgm:t>
        <a:bodyPr/>
        <a:lstStyle/>
        <a:p>
          <a:endParaRPr lang="en-US" noProof="0"/>
        </a:p>
      </dgm:t>
    </dgm:pt>
    <dgm:pt modelId="{18FE954C-A146-4322-8E34-AC7692C49B9B}" type="sibTrans" cxnId="{3B1D8AB6-97E6-4B4E-9F57-EEB31A97FC3F}">
      <dgm:prSet/>
      <dgm:spPr/>
      <dgm:t>
        <a:bodyPr/>
        <a:lstStyle/>
        <a:p>
          <a:endParaRPr lang="en-US" noProof="0"/>
        </a:p>
      </dgm:t>
    </dgm:pt>
    <dgm:pt modelId="{DF5679CB-CF92-4742-B257-0C8E6087AA81}">
      <dgm:prSet phldrT="[Texto]"/>
      <dgm:spPr/>
      <dgm:t>
        <a:bodyPr/>
        <a:lstStyle/>
        <a:p>
          <a:r>
            <a:rPr lang="es-ES" noProof="0" dirty="0"/>
            <a:t>Sensible a los golpes por una gran desaceleración</a:t>
          </a:r>
          <a:endParaRPr lang="en-US" noProof="0" dirty="0"/>
        </a:p>
      </dgm:t>
    </dgm:pt>
    <dgm:pt modelId="{7E23E622-21CD-462C-A400-785C1307F24F}" type="parTrans" cxnId="{547886E2-2C44-4BA8-A003-7008C9AF998A}">
      <dgm:prSet/>
      <dgm:spPr/>
      <dgm:t>
        <a:bodyPr/>
        <a:lstStyle/>
        <a:p>
          <a:endParaRPr lang="en-US" noProof="0"/>
        </a:p>
      </dgm:t>
    </dgm:pt>
    <dgm:pt modelId="{C4A3A948-5DD7-49FD-85B6-A54CF2876713}" type="sibTrans" cxnId="{547886E2-2C44-4BA8-A003-7008C9AF998A}">
      <dgm:prSet/>
      <dgm:spPr/>
      <dgm:t>
        <a:bodyPr/>
        <a:lstStyle/>
        <a:p>
          <a:endParaRPr lang="en-US" noProof="0"/>
        </a:p>
      </dgm:t>
    </dgm:pt>
    <dgm:pt modelId="{7F95ACD3-5EEB-45F7-8FD2-4D4C030D22DE}">
      <dgm:prSet phldrT="[Texto]"/>
      <dgm:spPr/>
      <dgm:t>
        <a:bodyPr/>
        <a:lstStyle/>
        <a:p>
          <a:r>
            <a:rPr lang="es-ES" noProof="0" dirty="0"/>
            <a:t>Alteraciones de precisión debido a la inestabilidad de la fijación de la piel.</a:t>
          </a:r>
          <a:endParaRPr lang="en-US" noProof="0" dirty="0"/>
        </a:p>
      </dgm:t>
    </dgm:pt>
    <dgm:pt modelId="{82811E7D-6FED-41E5-AAEB-2CA8D51C7419}" type="parTrans" cxnId="{7518B567-B19E-4AB9-9A76-2A1FC8E878AB}">
      <dgm:prSet/>
      <dgm:spPr/>
      <dgm:t>
        <a:bodyPr/>
        <a:lstStyle/>
        <a:p>
          <a:endParaRPr lang="en-US" noProof="0"/>
        </a:p>
      </dgm:t>
    </dgm:pt>
    <dgm:pt modelId="{E83FB88D-5EC1-4CFE-B292-565E20748AD4}" type="sibTrans" cxnId="{7518B567-B19E-4AB9-9A76-2A1FC8E878AB}">
      <dgm:prSet/>
      <dgm:spPr/>
      <dgm:t>
        <a:bodyPr/>
        <a:lstStyle/>
        <a:p>
          <a:endParaRPr lang="en-US" noProof="0"/>
        </a:p>
      </dgm:t>
    </dgm:pt>
    <dgm:pt modelId="{1D588D78-FE13-4583-A50F-BB31C11B3F0A}">
      <dgm:prSet phldrT="[Texto]"/>
      <dgm:spPr/>
      <dgm:t>
        <a:bodyPr/>
        <a:lstStyle/>
        <a:p>
          <a:r>
            <a:rPr lang="en-US" noProof="0" dirty="0" err="1"/>
            <a:t>Información</a:t>
          </a:r>
          <a:r>
            <a:rPr lang="en-US" noProof="0" dirty="0"/>
            <a:t> </a:t>
          </a:r>
          <a:r>
            <a:rPr lang="en-US" noProof="0" dirty="0" err="1"/>
            <a:t>en</a:t>
          </a:r>
          <a:r>
            <a:rPr lang="en-US" noProof="0" dirty="0"/>
            <a:t> </a:t>
          </a:r>
          <a:r>
            <a:rPr lang="en-US" noProof="0" dirty="0" err="1"/>
            <a:t>tiempo</a:t>
          </a:r>
          <a:r>
            <a:rPr lang="en-US" noProof="0" dirty="0"/>
            <a:t> real</a:t>
          </a:r>
        </a:p>
      </dgm:t>
    </dgm:pt>
    <dgm:pt modelId="{404480EC-1A8A-47CE-8A01-310F455049B5}" type="parTrans" cxnId="{693CD771-D8F9-4ACB-B45D-13F6CA5B57F5}">
      <dgm:prSet/>
      <dgm:spPr/>
      <dgm:t>
        <a:bodyPr/>
        <a:lstStyle/>
        <a:p>
          <a:endParaRPr lang="en-US" noProof="0"/>
        </a:p>
      </dgm:t>
    </dgm:pt>
    <dgm:pt modelId="{EED05D97-D2A1-4150-9149-F43C9E59A399}" type="sibTrans" cxnId="{693CD771-D8F9-4ACB-B45D-13F6CA5B57F5}">
      <dgm:prSet/>
      <dgm:spPr/>
      <dgm:t>
        <a:bodyPr/>
        <a:lstStyle/>
        <a:p>
          <a:endParaRPr lang="en-US" noProof="0"/>
        </a:p>
      </dgm:t>
    </dgm:pt>
    <dgm:pt modelId="{0B3D2782-1764-4A19-B2D1-83A5C7D97487}">
      <dgm:prSet phldrT="[Texto]"/>
      <dgm:spPr/>
      <dgm:t>
        <a:bodyPr/>
        <a:lstStyle/>
        <a:p>
          <a:r>
            <a:rPr lang="es-ES" noProof="0" dirty="0"/>
            <a:t>Sistema cableado limita la evaluación</a:t>
          </a:r>
          <a:endParaRPr lang="en-US" noProof="0" dirty="0"/>
        </a:p>
      </dgm:t>
    </dgm:pt>
    <dgm:pt modelId="{ED0F1972-9A63-4952-AFEF-774805DFFEAF}" type="parTrans" cxnId="{7A4A5B72-2673-4C05-A2CC-F0D4C05FE080}">
      <dgm:prSet/>
      <dgm:spPr/>
      <dgm:t>
        <a:bodyPr/>
        <a:lstStyle/>
        <a:p>
          <a:endParaRPr lang="en-US" noProof="0"/>
        </a:p>
      </dgm:t>
    </dgm:pt>
    <dgm:pt modelId="{C9BE4412-3B49-406D-BC09-00F4BC627C84}" type="sibTrans" cxnId="{7A4A5B72-2673-4C05-A2CC-F0D4C05FE080}">
      <dgm:prSet/>
      <dgm:spPr/>
      <dgm:t>
        <a:bodyPr/>
        <a:lstStyle/>
        <a:p>
          <a:endParaRPr lang="en-US" noProof="0"/>
        </a:p>
      </dgm:t>
    </dgm:pt>
    <dgm:pt modelId="{6061B7AE-988B-4C1E-ABD5-1AB78AF5BD10}" type="pres">
      <dgm:prSet presAssocID="{C23E8812-60EA-49DB-8566-74A85DEED0B2}" presName="Name0" presStyleCnt="0">
        <dgm:presLayoutVars>
          <dgm:dir/>
          <dgm:animLvl val="lvl"/>
          <dgm:resizeHandles val="exact"/>
        </dgm:presLayoutVars>
      </dgm:prSet>
      <dgm:spPr/>
    </dgm:pt>
    <dgm:pt modelId="{A1169F9F-D3D4-4860-8D0D-9E62494AD360}" type="pres">
      <dgm:prSet presAssocID="{4FCA8082-C44E-4680-9AC5-ED98704835F3}" presName="vertFlow" presStyleCnt="0"/>
      <dgm:spPr/>
    </dgm:pt>
    <dgm:pt modelId="{21316074-726D-4445-B662-939BE4A274ED}" type="pres">
      <dgm:prSet presAssocID="{4FCA8082-C44E-4680-9AC5-ED98704835F3}" presName="header" presStyleLbl="node1" presStyleIdx="0" presStyleCnt="2"/>
      <dgm:spPr/>
    </dgm:pt>
    <dgm:pt modelId="{6BBF788A-EFB4-47F5-975E-19F529B2F0E6}" type="pres">
      <dgm:prSet presAssocID="{ACB4D74B-6C43-4B62-AD9B-7382FA16388D}" presName="parTrans" presStyleLbl="sibTrans2D1" presStyleIdx="0" presStyleCnt="6"/>
      <dgm:spPr/>
    </dgm:pt>
    <dgm:pt modelId="{5CC34F9F-F8F2-4EEA-B741-F2E8F9F095FA}" type="pres">
      <dgm:prSet presAssocID="{74E39DBC-29B9-4A42-8427-9F63011FB3EC}" presName="child" presStyleLbl="alignAccFollowNode1" presStyleIdx="0" presStyleCnt="6">
        <dgm:presLayoutVars>
          <dgm:chMax val="0"/>
          <dgm:bulletEnabled val="1"/>
        </dgm:presLayoutVars>
      </dgm:prSet>
      <dgm:spPr/>
    </dgm:pt>
    <dgm:pt modelId="{5ECD92F9-0B22-41AF-AB56-6C3566145D96}" type="pres">
      <dgm:prSet presAssocID="{D7987159-70C9-4CDF-8332-22D49ABD99B8}" presName="sibTrans" presStyleLbl="sibTrans2D1" presStyleIdx="1" presStyleCnt="6"/>
      <dgm:spPr/>
    </dgm:pt>
    <dgm:pt modelId="{B65575F4-459F-4E6A-BB59-CFFE3B5DB071}" type="pres">
      <dgm:prSet presAssocID="{E33D7786-B027-455F-8E3F-727759F04056}" presName="child" presStyleLbl="alignAccFollowNode1" presStyleIdx="1" presStyleCnt="6">
        <dgm:presLayoutVars>
          <dgm:chMax val="0"/>
          <dgm:bulletEnabled val="1"/>
        </dgm:presLayoutVars>
      </dgm:prSet>
      <dgm:spPr/>
    </dgm:pt>
    <dgm:pt modelId="{FF04B664-D8F5-4CDF-BBA9-4EC02CD352D1}" type="pres">
      <dgm:prSet presAssocID="{06EEC374-F619-4940-ADBC-C3A360AA4FC3}" presName="sibTrans" presStyleLbl="sibTrans2D1" presStyleIdx="2" presStyleCnt="6"/>
      <dgm:spPr/>
    </dgm:pt>
    <dgm:pt modelId="{EE03A6C3-D81D-4EDC-B912-050487F9D23F}" type="pres">
      <dgm:prSet presAssocID="{1D588D78-FE13-4583-A50F-BB31C11B3F0A}" presName="child" presStyleLbl="alignAccFollowNode1" presStyleIdx="2" presStyleCnt="6">
        <dgm:presLayoutVars>
          <dgm:chMax val="0"/>
          <dgm:bulletEnabled val="1"/>
        </dgm:presLayoutVars>
      </dgm:prSet>
      <dgm:spPr/>
    </dgm:pt>
    <dgm:pt modelId="{281C0DF3-8314-4D7C-8CBB-37A02EC27649}" type="pres">
      <dgm:prSet presAssocID="{4FCA8082-C44E-4680-9AC5-ED98704835F3}" presName="hSp" presStyleCnt="0"/>
      <dgm:spPr/>
    </dgm:pt>
    <dgm:pt modelId="{4783AE70-1FD7-4852-8E51-A80B347F9643}" type="pres">
      <dgm:prSet presAssocID="{9232309E-C725-4D17-B800-E9D14E8B2977}" presName="vertFlow" presStyleCnt="0"/>
      <dgm:spPr/>
    </dgm:pt>
    <dgm:pt modelId="{73822679-3105-4D98-BAC9-92BB763794CE}" type="pres">
      <dgm:prSet presAssocID="{9232309E-C725-4D17-B800-E9D14E8B2977}" presName="header" presStyleLbl="node1" presStyleIdx="1" presStyleCnt="2"/>
      <dgm:spPr/>
    </dgm:pt>
    <dgm:pt modelId="{594EAF6B-BE82-4763-ADCC-8BEB23189AFD}" type="pres">
      <dgm:prSet presAssocID="{7E23E622-21CD-462C-A400-785C1307F24F}" presName="parTrans" presStyleLbl="sibTrans2D1" presStyleIdx="3" presStyleCnt="6"/>
      <dgm:spPr/>
    </dgm:pt>
    <dgm:pt modelId="{747E74EF-FFCE-4D24-AB36-749E78A3FBF7}" type="pres">
      <dgm:prSet presAssocID="{DF5679CB-CF92-4742-B257-0C8E6087AA81}" presName="child" presStyleLbl="alignAccFollowNode1" presStyleIdx="3" presStyleCnt="6">
        <dgm:presLayoutVars>
          <dgm:chMax val="0"/>
          <dgm:bulletEnabled val="1"/>
        </dgm:presLayoutVars>
      </dgm:prSet>
      <dgm:spPr/>
    </dgm:pt>
    <dgm:pt modelId="{BD19B54C-7667-4B90-B42E-B2DFC00B2EC7}" type="pres">
      <dgm:prSet presAssocID="{C4A3A948-5DD7-49FD-85B6-A54CF2876713}" presName="sibTrans" presStyleLbl="sibTrans2D1" presStyleIdx="4" presStyleCnt="6"/>
      <dgm:spPr/>
    </dgm:pt>
    <dgm:pt modelId="{8D5E8888-C0EA-451B-A038-35BF124250D8}" type="pres">
      <dgm:prSet presAssocID="{7F95ACD3-5EEB-45F7-8FD2-4D4C030D22DE}" presName="child" presStyleLbl="alignAccFollowNode1" presStyleIdx="4" presStyleCnt="6">
        <dgm:presLayoutVars>
          <dgm:chMax val="0"/>
          <dgm:bulletEnabled val="1"/>
        </dgm:presLayoutVars>
      </dgm:prSet>
      <dgm:spPr/>
    </dgm:pt>
    <dgm:pt modelId="{A6161C09-E03C-40E4-8354-41BB6AA8BCD3}" type="pres">
      <dgm:prSet presAssocID="{E83FB88D-5EC1-4CFE-B292-565E20748AD4}" presName="sibTrans" presStyleLbl="sibTrans2D1" presStyleIdx="5" presStyleCnt="6"/>
      <dgm:spPr/>
    </dgm:pt>
    <dgm:pt modelId="{9F890D12-CE80-40C4-98F0-FEEA21B61FDD}" type="pres">
      <dgm:prSet presAssocID="{0B3D2782-1764-4A19-B2D1-83A5C7D97487}" presName="child" presStyleLbl="alignAccFollowNode1" presStyleIdx="5" presStyleCnt="6">
        <dgm:presLayoutVars>
          <dgm:chMax val="0"/>
          <dgm:bulletEnabled val="1"/>
        </dgm:presLayoutVars>
      </dgm:prSet>
      <dgm:spPr/>
    </dgm:pt>
  </dgm:ptLst>
  <dgm:cxnLst>
    <dgm:cxn modelId="{062B4B04-57C1-4A66-A779-4DD7BFF2CBA6}" type="presOf" srcId="{ACB4D74B-6C43-4B62-AD9B-7382FA16388D}" destId="{6BBF788A-EFB4-47F5-975E-19F529B2F0E6}" srcOrd="0" destOrd="0" presId="urn:microsoft.com/office/officeart/2005/8/layout/lProcess1"/>
    <dgm:cxn modelId="{37966F09-BB0F-4F29-AEB4-E9E01113C3A8}" type="presOf" srcId="{E33D7786-B027-455F-8E3F-727759F04056}" destId="{B65575F4-459F-4E6A-BB59-CFFE3B5DB071}" srcOrd="0" destOrd="0" presId="urn:microsoft.com/office/officeart/2005/8/layout/lProcess1"/>
    <dgm:cxn modelId="{DB29FE11-92E8-4153-9C46-02318ED5969F}" type="presOf" srcId="{D7987159-70C9-4CDF-8332-22D49ABD99B8}" destId="{5ECD92F9-0B22-41AF-AB56-6C3566145D96}" srcOrd="0" destOrd="0" presId="urn:microsoft.com/office/officeart/2005/8/layout/lProcess1"/>
    <dgm:cxn modelId="{20A3D21C-31C7-462D-A095-51A47502980B}" type="presOf" srcId="{C23E8812-60EA-49DB-8566-74A85DEED0B2}" destId="{6061B7AE-988B-4C1E-ABD5-1AB78AF5BD10}" srcOrd="0" destOrd="0" presId="urn:microsoft.com/office/officeart/2005/8/layout/lProcess1"/>
    <dgm:cxn modelId="{75F69324-C180-4858-9AED-61A874B9979A}" type="presOf" srcId="{1D588D78-FE13-4583-A50F-BB31C11B3F0A}" destId="{EE03A6C3-D81D-4EDC-B912-050487F9D23F}" srcOrd="0" destOrd="0" presId="urn:microsoft.com/office/officeart/2005/8/layout/lProcess1"/>
    <dgm:cxn modelId="{CA9D022C-6FE0-40EF-9030-A87E7E1C8AF4}" type="presOf" srcId="{E83FB88D-5EC1-4CFE-B292-565E20748AD4}" destId="{A6161C09-E03C-40E4-8354-41BB6AA8BCD3}" srcOrd="0" destOrd="0" presId="urn:microsoft.com/office/officeart/2005/8/layout/lProcess1"/>
    <dgm:cxn modelId="{6F1B362F-D213-4422-94DE-F66F4F7D4E79}" srcId="{4FCA8082-C44E-4680-9AC5-ED98704835F3}" destId="{74E39DBC-29B9-4A42-8427-9F63011FB3EC}" srcOrd="0" destOrd="0" parTransId="{ACB4D74B-6C43-4B62-AD9B-7382FA16388D}" sibTransId="{D7987159-70C9-4CDF-8332-22D49ABD99B8}"/>
    <dgm:cxn modelId="{C9488944-49D5-4563-99A9-58EB0BBA47E7}" type="presOf" srcId="{7E23E622-21CD-462C-A400-785C1307F24F}" destId="{594EAF6B-BE82-4763-ADCC-8BEB23189AFD}" srcOrd="0" destOrd="0" presId="urn:microsoft.com/office/officeart/2005/8/layout/lProcess1"/>
    <dgm:cxn modelId="{7518B567-B19E-4AB9-9A76-2A1FC8E878AB}" srcId="{9232309E-C725-4D17-B800-E9D14E8B2977}" destId="{7F95ACD3-5EEB-45F7-8FD2-4D4C030D22DE}" srcOrd="1" destOrd="0" parTransId="{82811E7D-6FED-41E5-AAEB-2CA8D51C7419}" sibTransId="{E83FB88D-5EC1-4CFE-B292-565E20748AD4}"/>
    <dgm:cxn modelId="{412C0A49-34D4-4BA0-BD9E-7C7651E2C3D6}" type="presOf" srcId="{C4A3A948-5DD7-49FD-85B6-A54CF2876713}" destId="{BD19B54C-7667-4B90-B42E-B2DFC00B2EC7}" srcOrd="0" destOrd="0" presId="urn:microsoft.com/office/officeart/2005/8/layout/lProcess1"/>
    <dgm:cxn modelId="{693CD771-D8F9-4ACB-B45D-13F6CA5B57F5}" srcId="{4FCA8082-C44E-4680-9AC5-ED98704835F3}" destId="{1D588D78-FE13-4583-A50F-BB31C11B3F0A}" srcOrd="2" destOrd="0" parTransId="{404480EC-1A8A-47CE-8A01-310F455049B5}" sibTransId="{EED05D97-D2A1-4150-9149-F43C9E59A399}"/>
    <dgm:cxn modelId="{7A4A5B72-2673-4C05-A2CC-F0D4C05FE080}" srcId="{9232309E-C725-4D17-B800-E9D14E8B2977}" destId="{0B3D2782-1764-4A19-B2D1-83A5C7D97487}" srcOrd="2" destOrd="0" parTransId="{ED0F1972-9A63-4952-AFEF-774805DFFEAF}" sibTransId="{C9BE4412-3B49-406D-BC09-00F4BC627C84}"/>
    <dgm:cxn modelId="{54C31C84-5804-4664-B019-A75EF8FE77D8}" type="presOf" srcId="{9232309E-C725-4D17-B800-E9D14E8B2977}" destId="{73822679-3105-4D98-BAC9-92BB763794CE}" srcOrd="0" destOrd="0" presId="urn:microsoft.com/office/officeart/2005/8/layout/lProcess1"/>
    <dgm:cxn modelId="{D5E98790-113F-4FF7-A682-82407EC8593C}" type="presOf" srcId="{7F95ACD3-5EEB-45F7-8FD2-4D4C030D22DE}" destId="{8D5E8888-C0EA-451B-A038-35BF124250D8}" srcOrd="0" destOrd="0" presId="urn:microsoft.com/office/officeart/2005/8/layout/lProcess1"/>
    <dgm:cxn modelId="{9594D0AE-7969-4F49-8985-45E97B223E02}" srcId="{4FCA8082-C44E-4680-9AC5-ED98704835F3}" destId="{E33D7786-B027-455F-8E3F-727759F04056}" srcOrd="1" destOrd="0" parTransId="{E3553DBE-33E6-45E5-BB41-720E3FEEFF1C}" sibTransId="{06EEC374-F619-4940-ADBC-C3A360AA4FC3}"/>
    <dgm:cxn modelId="{3B1D8AB6-97E6-4B4E-9F57-EEB31A97FC3F}" srcId="{C23E8812-60EA-49DB-8566-74A85DEED0B2}" destId="{9232309E-C725-4D17-B800-E9D14E8B2977}" srcOrd="1" destOrd="0" parTransId="{13A33308-226E-4630-B562-DF6A1AC0986F}" sibTransId="{18FE954C-A146-4322-8E34-AC7692C49B9B}"/>
    <dgm:cxn modelId="{BD0B4BCB-09C5-4FF5-B992-F4F54703F248}" srcId="{C23E8812-60EA-49DB-8566-74A85DEED0B2}" destId="{4FCA8082-C44E-4680-9AC5-ED98704835F3}" srcOrd="0" destOrd="0" parTransId="{9A3E42B4-48DF-4B9D-9EE9-F7855FC212D5}" sibTransId="{B965FD99-F7DC-44DD-90D8-321AA0879FEB}"/>
    <dgm:cxn modelId="{CA8073CD-7AFB-44CF-A44E-7D5A4E134F37}" type="presOf" srcId="{74E39DBC-29B9-4A42-8427-9F63011FB3EC}" destId="{5CC34F9F-F8F2-4EEA-B741-F2E8F9F095FA}" srcOrd="0" destOrd="0" presId="urn:microsoft.com/office/officeart/2005/8/layout/lProcess1"/>
    <dgm:cxn modelId="{1187B9D0-05B1-4B12-8E2D-35EBCCF95BEC}" type="presOf" srcId="{4FCA8082-C44E-4680-9AC5-ED98704835F3}" destId="{21316074-726D-4445-B662-939BE4A274ED}" srcOrd="0" destOrd="0" presId="urn:microsoft.com/office/officeart/2005/8/layout/lProcess1"/>
    <dgm:cxn modelId="{547886E2-2C44-4BA8-A003-7008C9AF998A}" srcId="{9232309E-C725-4D17-B800-E9D14E8B2977}" destId="{DF5679CB-CF92-4742-B257-0C8E6087AA81}" srcOrd="0" destOrd="0" parTransId="{7E23E622-21CD-462C-A400-785C1307F24F}" sibTransId="{C4A3A948-5DD7-49FD-85B6-A54CF2876713}"/>
    <dgm:cxn modelId="{567987E9-CCAF-4149-A43E-CFA2FCBF35BC}" type="presOf" srcId="{DF5679CB-CF92-4742-B257-0C8E6087AA81}" destId="{747E74EF-FFCE-4D24-AB36-749E78A3FBF7}" srcOrd="0" destOrd="0" presId="urn:microsoft.com/office/officeart/2005/8/layout/lProcess1"/>
    <dgm:cxn modelId="{B381ABE9-CC7E-4F5C-97B6-715588087452}" type="presOf" srcId="{0B3D2782-1764-4A19-B2D1-83A5C7D97487}" destId="{9F890D12-CE80-40C4-98F0-FEEA21B61FDD}" srcOrd="0" destOrd="0" presId="urn:microsoft.com/office/officeart/2005/8/layout/lProcess1"/>
    <dgm:cxn modelId="{711C2CED-0A6B-4715-B011-E5734D952C26}" type="presOf" srcId="{06EEC374-F619-4940-ADBC-C3A360AA4FC3}" destId="{FF04B664-D8F5-4CDF-BBA9-4EC02CD352D1}" srcOrd="0" destOrd="0" presId="urn:microsoft.com/office/officeart/2005/8/layout/lProcess1"/>
    <dgm:cxn modelId="{5BEAEA8B-798C-46EA-B294-8F85B988DA64}" type="presParOf" srcId="{6061B7AE-988B-4C1E-ABD5-1AB78AF5BD10}" destId="{A1169F9F-D3D4-4860-8D0D-9E62494AD360}" srcOrd="0" destOrd="0" presId="urn:microsoft.com/office/officeart/2005/8/layout/lProcess1"/>
    <dgm:cxn modelId="{9069A317-8C6B-4219-94F5-325B4A5258E1}" type="presParOf" srcId="{A1169F9F-D3D4-4860-8D0D-9E62494AD360}" destId="{21316074-726D-4445-B662-939BE4A274ED}" srcOrd="0" destOrd="0" presId="urn:microsoft.com/office/officeart/2005/8/layout/lProcess1"/>
    <dgm:cxn modelId="{A80600AF-CBD7-450F-83CC-FCBC2BEAD889}" type="presParOf" srcId="{A1169F9F-D3D4-4860-8D0D-9E62494AD360}" destId="{6BBF788A-EFB4-47F5-975E-19F529B2F0E6}" srcOrd="1" destOrd="0" presId="urn:microsoft.com/office/officeart/2005/8/layout/lProcess1"/>
    <dgm:cxn modelId="{C8E00EB1-EFEE-45C0-BBFF-034950517D39}" type="presParOf" srcId="{A1169F9F-D3D4-4860-8D0D-9E62494AD360}" destId="{5CC34F9F-F8F2-4EEA-B741-F2E8F9F095FA}" srcOrd="2" destOrd="0" presId="urn:microsoft.com/office/officeart/2005/8/layout/lProcess1"/>
    <dgm:cxn modelId="{71FDCB52-9EB4-4D20-8C10-86C8CBB104AE}" type="presParOf" srcId="{A1169F9F-D3D4-4860-8D0D-9E62494AD360}" destId="{5ECD92F9-0B22-41AF-AB56-6C3566145D96}" srcOrd="3" destOrd="0" presId="urn:microsoft.com/office/officeart/2005/8/layout/lProcess1"/>
    <dgm:cxn modelId="{BC7E8D7F-A173-4921-B9FE-7BEBE4850D0E}" type="presParOf" srcId="{A1169F9F-D3D4-4860-8D0D-9E62494AD360}" destId="{B65575F4-459F-4E6A-BB59-CFFE3B5DB071}" srcOrd="4" destOrd="0" presId="urn:microsoft.com/office/officeart/2005/8/layout/lProcess1"/>
    <dgm:cxn modelId="{59F4D53E-C573-4B11-8712-6273D0D3DCE3}" type="presParOf" srcId="{A1169F9F-D3D4-4860-8D0D-9E62494AD360}" destId="{FF04B664-D8F5-4CDF-BBA9-4EC02CD352D1}" srcOrd="5" destOrd="0" presId="urn:microsoft.com/office/officeart/2005/8/layout/lProcess1"/>
    <dgm:cxn modelId="{4D519A0E-864C-4F5F-A108-5D4E1103E29A}" type="presParOf" srcId="{A1169F9F-D3D4-4860-8D0D-9E62494AD360}" destId="{EE03A6C3-D81D-4EDC-B912-050487F9D23F}" srcOrd="6" destOrd="0" presId="urn:microsoft.com/office/officeart/2005/8/layout/lProcess1"/>
    <dgm:cxn modelId="{7AB155E0-914E-4908-A894-0A79101DA755}" type="presParOf" srcId="{6061B7AE-988B-4C1E-ABD5-1AB78AF5BD10}" destId="{281C0DF3-8314-4D7C-8CBB-37A02EC27649}" srcOrd="1" destOrd="0" presId="urn:microsoft.com/office/officeart/2005/8/layout/lProcess1"/>
    <dgm:cxn modelId="{2E4FF9EF-D85E-443F-94DE-583ADB54CEA3}" type="presParOf" srcId="{6061B7AE-988B-4C1E-ABD5-1AB78AF5BD10}" destId="{4783AE70-1FD7-4852-8E51-A80B347F9643}" srcOrd="2" destOrd="0" presId="urn:microsoft.com/office/officeart/2005/8/layout/lProcess1"/>
    <dgm:cxn modelId="{1EF6E456-F23C-4A5A-9BDB-F9B1B01C3205}" type="presParOf" srcId="{4783AE70-1FD7-4852-8E51-A80B347F9643}" destId="{73822679-3105-4D98-BAC9-92BB763794CE}" srcOrd="0" destOrd="0" presId="urn:microsoft.com/office/officeart/2005/8/layout/lProcess1"/>
    <dgm:cxn modelId="{DD614C31-4BC5-4D10-A97F-F20CCB01D61A}" type="presParOf" srcId="{4783AE70-1FD7-4852-8E51-A80B347F9643}" destId="{594EAF6B-BE82-4763-ADCC-8BEB23189AFD}" srcOrd="1" destOrd="0" presId="urn:microsoft.com/office/officeart/2005/8/layout/lProcess1"/>
    <dgm:cxn modelId="{7EBA45B0-D8C7-475B-AB79-DB6A7D04E07D}" type="presParOf" srcId="{4783AE70-1FD7-4852-8E51-A80B347F9643}" destId="{747E74EF-FFCE-4D24-AB36-749E78A3FBF7}" srcOrd="2" destOrd="0" presId="urn:microsoft.com/office/officeart/2005/8/layout/lProcess1"/>
    <dgm:cxn modelId="{9AFB641C-63C9-453F-9F94-BFA3B18E628E}" type="presParOf" srcId="{4783AE70-1FD7-4852-8E51-A80B347F9643}" destId="{BD19B54C-7667-4B90-B42E-B2DFC00B2EC7}" srcOrd="3" destOrd="0" presId="urn:microsoft.com/office/officeart/2005/8/layout/lProcess1"/>
    <dgm:cxn modelId="{A052BA75-C0BF-41CF-9A46-59B549836768}" type="presParOf" srcId="{4783AE70-1FD7-4852-8E51-A80B347F9643}" destId="{8D5E8888-C0EA-451B-A038-35BF124250D8}" srcOrd="4" destOrd="0" presId="urn:microsoft.com/office/officeart/2005/8/layout/lProcess1"/>
    <dgm:cxn modelId="{74F1780A-2FD4-46AC-B7E3-58557360D755}" type="presParOf" srcId="{4783AE70-1FD7-4852-8E51-A80B347F9643}" destId="{A6161C09-E03C-40E4-8354-41BB6AA8BCD3}" srcOrd="5" destOrd="0" presId="urn:microsoft.com/office/officeart/2005/8/layout/lProcess1"/>
    <dgm:cxn modelId="{19ACE66C-7374-484E-8729-543790ADC074}" type="presParOf" srcId="{4783AE70-1FD7-4852-8E51-A80B347F9643}" destId="{9F890D12-CE80-40C4-98F0-FEEA21B61FDD}" srcOrd="6"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36B4D0-F691-455E-8ED4-5172D92CE0A8}"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F8FA3CBF-F474-4CF1-BB56-BDBD0FE74705}">
      <dgm:prSet phldrT="[Texto]"/>
      <dgm:spPr/>
      <dgm:t>
        <a:bodyPr/>
        <a:lstStyle/>
        <a:p>
          <a:r>
            <a:rPr lang="en-US" noProof="0" dirty="0"/>
            <a:t>1</a:t>
          </a:r>
        </a:p>
      </dgm:t>
    </dgm:pt>
    <dgm:pt modelId="{7C2ADED6-B699-4AC6-97C5-042E446D3058}" type="parTrans" cxnId="{2EC8B06F-44C0-49D1-BC24-CFED1D8637C6}">
      <dgm:prSet/>
      <dgm:spPr/>
      <dgm:t>
        <a:bodyPr/>
        <a:lstStyle/>
        <a:p>
          <a:endParaRPr lang="en-US" noProof="0"/>
        </a:p>
      </dgm:t>
    </dgm:pt>
    <dgm:pt modelId="{D89C1C3C-6066-4774-96A4-847E7A469D54}" type="sibTrans" cxnId="{2EC8B06F-44C0-49D1-BC24-CFED1D8637C6}">
      <dgm:prSet/>
      <dgm:spPr/>
      <dgm:t>
        <a:bodyPr/>
        <a:lstStyle/>
        <a:p>
          <a:endParaRPr lang="en-US" noProof="0"/>
        </a:p>
      </dgm:t>
    </dgm:pt>
    <dgm:pt modelId="{B1B84DB2-EE84-4650-94D5-EA2DA158671B}">
      <dgm:prSet phldrT="[Texto]" custT="1"/>
      <dgm:spPr/>
      <dgm:t>
        <a:bodyPr/>
        <a:lstStyle/>
        <a:p>
          <a:r>
            <a:rPr lang="en-US" sz="2400" b="0" noProof="0" dirty="0">
              <a:solidFill>
                <a:schemeClr val="accent2">
                  <a:lumMod val="75000"/>
                </a:schemeClr>
              </a:solidFill>
            </a:rPr>
            <a:t>Con o sin </a:t>
          </a:r>
          <a:r>
            <a:rPr lang="en-US" sz="2400" b="0" noProof="0" dirty="0" err="1">
              <a:solidFill>
                <a:schemeClr val="accent2">
                  <a:lumMod val="75000"/>
                </a:schemeClr>
              </a:solidFill>
            </a:rPr>
            <a:t>calzado</a:t>
          </a:r>
          <a:endParaRPr lang="en-US" sz="2400" b="0" noProof="0" dirty="0">
            <a:solidFill>
              <a:schemeClr val="accent2">
                <a:lumMod val="75000"/>
              </a:schemeClr>
            </a:solidFill>
          </a:endParaRPr>
        </a:p>
      </dgm:t>
    </dgm:pt>
    <dgm:pt modelId="{C8FD0122-8E6E-4490-99F6-E43BE342CF1F}" type="parTrans" cxnId="{74E2E90F-A9C7-4063-817B-6D7AD1DA4C8D}">
      <dgm:prSet/>
      <dgm:spPr/>
      <dgm:t>
        <a:bodyPr/>
        <a:lstStyle/>
        <a:p>
          <a:endParaRPr lang="en-US" noProof="0"/>
        </a:p>
      </dgm:t>
    </dgm:pt>
    <dgm:pt modelId="{F917A5D6-B8AC-4235-849D-3BBEA3490B3F}" type="sibTrans" cxnId="{74E2E90F-A9C7-4063-817B-6D7AD1DA4C8D}">
      <dgm:prSet/>
      <dgm:spPr/>
      <dgm:t>
        <a:bodyPr/>
        <a:lstStyle/>
        <a:p>
          <a:endParaRPr lang="en-US" noProof="0"/>
        </a:p>
      </dgm:t>
    </dgm:pt>
    <dgm:pt modelId="{AA01FFD0-176C-46E1-AB4D-532B758E0D2C}">
      <dgm:prSet phldrT="[Texto]"/>
      <dgm:spPr/>
      <dgm:t>
        <a:bodyPr/>
        <a:lstStyle/>
        <a:p>
          <a:r>
            <a:rPr lang="en-US" noProof="0" dirty="0"/>
            <a:t>2</a:t>
          </a:r>
        </a:p>
      </dgm:t>
    </dgm:pt>
    <dgm:pt modelId="{4BA4229E-6E36-4823-B2BC-6284E7170763}" type="parTrans" cxnId="{5B740AD8-1703-48C9-93CA-B360563EFB56}">
      <dgm:prSet/>
      <dgm:spPr/>
      <dgm:t>
        <a:bodyPr/>
        <a:lstStyle/>
        <a:p>
          <a:endParaRPr lang="en-US" noProof="0"/>
        </a:p>
      </dgm:t>
    </dgm:pt>
    <dgm:pt modelId="{A69DAF00-C7AC-4A57-ACF7-A687860AAE77}" type="sibTrans" cxnId="{5B740AD8-1703-48C9-93CA-B360563EFB56}">
      <dgm:prSet/>
      <dgm:spPr/>
      <dgm:t>
        <a:bodyPr/>
        <a:lstStyle/>
        <a:p>
          <a:endParaRPr lang="en-US" noProof="0"/>
        </a:p>
      </dgm:t>
    </dgm:pt>
    <dgm:pt modelId="{7C88EEC9-5358-40DE-8367-33F3B02BEC54}">
      <dgm:prSet phldrT="[Texto]" custT="1"/>
      <dgm:spPr/>
      <dgm:t>
        <a:bodyPr/>
        <a:lstStyle/>
        <a:p>
          <a:r>
            <a:rPr lang="en-US" sz="2400" b="0" dirty="0" err="1">
              <a:solidFill>
                <a:schemeClr val="accent2">
                  <a:lumMod val="75000"/>
                </a:schemeClr>
              </a:solidFill>
            </a:rPr>
            <a:t>Distancia</a:t>
          </a:r>
          <a:r>
            <a:rPr lang="en-US" sz="2400" b="0" dirty="0">
              <a:solidFill>
                <a:schemeClr val="accent2">
                  <a:lumMod val="75000"/>
                </a:schemeClr>
              </a:solidFill>
            </a:rPr>
            <a:t> </a:t>
          </a:r>
          <a:r>
            <a:rPr lang="en-US" sz="2400" b="0" dirty="0" err="1">
              <a:solidFill>
                <a:schemeClr val="accent2">
                  <a:lumMod val="75000"/>
                </a:schemeClr>
              </a:solidFill>
            </a:rPr>
            <a:t>delimitada</a:t>
          </a:r>
          <a:endParaRPr lang="en-US" sz="2400" noProof="0" dirty="0"/>
        </a:p>
      </dgm:t>
    </dgm:pt>
    <dgm:pt modelId="{04562884-12A2-4642-81B5-8229B80B325B}" type="parTrans" cxnId="{78C3CF77-D411-4B00-B8A1-FCC51C4EC3D7}">
      <dgm:prSet/>
      <dgm:spPr/>
      <dgm:t>
        <a:bodyPr/>
        <a:lstStyle/>
        <a:p>
          <a:endParaRPr lang="en-US" noProof="0"/>
        </a:p>
      </dgm:t>
    </dgm:pt>
    <dgm:pt modelId="{35D83397-B46C-4AAD-AFCF-2B280C60DAB6}" type="sibTrans" cxnId="{78C3CF77-D411-4B00-B8A1-FCC51C4EC3D7}">
      <dgm:prSet/>
      <dgm:spPr/>
      <dgm:t>
        <a:bodyPr/>
        <a:lstStyle/>
        <a:p>
          <a:endParaRPr lang="en-US" noProof="0"/>
        </a:p>
      </dgm:t>
    </dgm:pt>
    <dgm:pt modelId="{9C158B98-08AA-4E90-9F66-75F68B375F6A}">
      <dgm:prSet phldrT="[Texto]"/>
      <dgm:spPr/>
      <dgm:t>
        <a:bodyPr/>
        <a:lstStyle/>
        <a:p>
          <a:r>
            <a:rPr lang="en-US" noProof="0" dirty="0"/>
            <a:t>3</a:t>
          </a:r>
        </a:p>
      </dgm:t>
    </dgm:pt>
    <dgm:pt modelId="{2F0F8341-0E59-44BE-879C-869D1ECB3D84}" type="parTrans" cxnId="{642174D9-E2C5-4528-AEA0-9E6556AF71FD}">
      <dgm:prSet/>
      <dgm:spPr/>
      <dgm:t>
        <a:bodyPr/>
        <a:lstStyle/>
        <a:p>
          <a:endParaRPr lang="en-US" noProof="0"/>
        </a:p>
      </dgm:t>
    </dgm:pt>
    <dgm:pt modelId="{DADF2CD6-D972-4168-973F-CE2E29C7ED46}" type="sibTrans" cxnId="{642174D9-E2C5-4528-AEA0-9E6556AF71FD}">
      <dgm:prSet/>
      <dgm:spPr/>
      <dgm:t>
        <a:bodyPr/>
        <a:lstStyle/>
        <a:p>
          <a:endParaRPr lang="en-US" noProof="0"/>
        </a:p>
      </dgm:t>
    </dgm:pt>
    <dgm:pt modelId="{9F87D7DA-2147-4105-B8C8-8FF1F94A8373}">
      <dgm:prSet phldrT="[Texto]" custT="1"/>
      <dgm:spPr/>
      <dgm:t>
        <a:bodyPr/>
        <a:lstStyle/>
        <a:p>
          <a:r>
            <a:rPr lang="en-US" sz="2400" b="0" dirty="0" err="1">
              <a:solidFill>
                <a:schemeClr val="accent2">
                  <a:lumMod val="75000"/>
                </a:schemeClr>
              </a:solidFill>
            </a:rPr>
            <a:t>Estandarización</a:t>
          </a:r>
          <a:r>
            <a:rPr lang="en-US" sz="2400" b="0" dirty="0">
              <a:solidFill>
                <a:schemeClr val="accent2">
                  <a:lumMod val="75000"/>
                </a:schemeClr>
              </a:solidFill>
            </a:rPr>
            <a:t> de </a:t>
          </a:r>
          <a:r>
            <a:rPr lang="en-US" sz="2400" b="0" dirty="0" err="1">
              <a:solidFill>
                <a:schemeClr val="accent2">
                  <a:lumMod val="75000"/>
                </a:schemeClr>
              </a:solidFill>
            </a:rPr>
            <a:t>instrucciones</a:t>
          </a:r>
          <a:endParaRPr lang="en-US" sz="2400" noProof="0" dirty="0"/>
        </a:p>
      </dgm:t>
    </dgm:pt>
    <dgm:pt modelId="{72A7BEA1-6D56-43D4-B1FA-B9BE13343534}" type="parTrans" cxnId="{519E85D9-07EB-4DC5-B626-565615D1E111}">
      <dgm:prSet/>
      <dgm:spPr/>
      <dgm:t>
        <a:bodyPr/>
        <a:lstStyle/>
        <a:p>
          <a:endParaRPr lang="en-US" noProof="0"/>
        </a:p>
      </dgm:t>
    </dgm:pt>
    <dgm:pt modelId="{63CEDA2E-F3D4-4953-85C0-430373FD35BA}" type="sibTrans" cxnId="{519E85D9-07EB-4DC5-B626-565615D1E111}">
      <dgm:prSet/>
      <dgm:spPr/>
      <dgm:t>
        <a:bodyPr/>
        <a:lstStyle/>
        <a:p>
          <a:endParaRPr lang="en-US" noProof="0"/>
        </a:p>
      </dgm:t>
    </dgm:pt>
    <dgm:pt modelId="{619A7735-86A0-4FF5-A1CB-5DC2189AA982}">
      <dgm:prSet phldrT="[Texto]" custT="1"/>
      <dgm:spPr/>
      <dgm:t>
        <a:bodyPr/>
        <a:lstStyle/>
        <a:p>
          <a:r>
            <a:rPr lang="en-US" sz="2400" b="0" dirty="0">
              <a:solidFill>
                <a:schemeClr val="accent2">
                  <a:lumMod val="75000"/>
                </a:schemeClr>
              </a:solidFill>
            </a:rPr>
            <a:t>Control de </a:t>
          </a:r>
          <a:r>
            <a:rPr lang="en-US" sz="2400" b="0" dirty="0" err="1">
              <a:solidFill>
                <a:schemeClr val="accent2">
                  <a:lumMod val="75000"/>
                </a:schemeClr>
              </a:solidFill>
            </a:rPr>
            <a:t>velocidad</a:t>
          </a:r>
          <a:r>
            <a:rPr lang="en-US" sz="2400" b="0" dirty="0">
              <a:solidFill>
                <a:schemeClr val="accent2">
                  <a:lumMod val="75000"/>
                </a:schemeClr>
              </a:solidFill>
            </a:rPr>
            <a:t> de la </a:t>
          </a:r>
          <a:r>
            <a:rPr lang="en-US" sz="2400" b="0" dirty="0" err="1">
              <a:solidFill>
                <a:schemeClr val="accent2">
                  <a:lumMod val="75000"/>
                </a:schemeClr>
              </a:solidFill>
            </a:rPr>
            <a:t>marcha</a:t>
          </a:r>
          <a:endParaRPr lang="en-US" sz="2400" noProof="0" dirty="0"/>
        </a:p>
      </dgm:t>
    </dgm:pt>
    <dgm:pt modelId="{3FC8913F-F7EE-4E09-995B-893BFE344938}" type="parTrans" cxnId="{4115E903-294D-433F-B0A6-F0AC07AB45F8}">
      <dgm:prSet/>
      <dgm:spPr/>
      <dgm:t>
        <a:bodyPr/>
        <a:lstStyle/>
        <a:p>
          <a:endParaRPr lang="en-US" noProof="0"/>
        </a:p>
      </dgm:t>
    </dgm:pt>
    <dgm:pt modelId="{94D59A20-FDDD-4EC8-9568-152AAAC5E6B9}" type="sibTrans" cxnId="{4115E903-294D-433F-B0A6-F0AC07AB45F8}">
      <dgm:prSet/>
      <dgm:spPr/>
      <dgm:t>
        <a:bodyPr/>
        <a:lstStyle/>
        <a:p>
          <a:endParaRPr lang="en-US" noProof="0"/>
        </a:p>
      </dgm:t>
    </dgm:pt>
    <dgm:pt modelId="{FBDC82DA-2386-4F8B-A21C-FA45334B5F8F}">
      <dgm:prSet phldrT="[Texto]"/>
      <dgm:spPr/>
      <dgm:t>
        <a:bodyPr/>
        <a:lstStyle/>
        <a:p>
          <a:r>
            <a:rPr lang="en-US" noProof="0" dirty="0"/>
            <a:t>4</a:t>
          </a:r>
        </a:p>
      </dgm:t>
    </dgm:pt>
    <dgm:pt modelId="{1BAFAA8D-6CB0-401C-BDC1-83647C2C02B2}" type="parTrans" cxnId="{A246E98F-2AC2-4648-80E7-663A85B6EB6F}">
      <dgm:prSet/>
      <dgm:spPr/>
      <dgm:t>
        <a:bodyPr/>
        <a:lstStyle/>
        <a:p>
          <a:endParaRPr lang="en-US" noProof="0"/>
        </a:p>
      </dgm:t>
    </dgm:pt>
    <dgm:pt modelId="{FB0FA7BE-10F0-4B9B-954E-0BFD6039C503}" type="sibTrans" cxnId="{A246E98F-2AC2-4648-80E7-663A85B6EB6F}">
      <dgm:prSet/>
      <dgm:spPr/>
      <dgm:t>
        <a:bodyPr/>
        <a:lstStyle/>
        <a:p>
          <a:endParaRPr lang="en-US" noProof="0"/>
        </a:p>
      </dgm:t>
    </dgm:pt>
    <dgm:pt modelId="{86F7DDB7-03FD-40F6-B15F-30FF1F6C615C}">
      <dgm:prSet phldrT="[Texto]" custT="1"/>
      <dgm:spPr/>
      <dgm:t>
        <a:bodyPr/>
        <a:lstStyle/>
        <a:p>
          <a:r>
            <a:rPr lang="en-US" sz="2400" b="0" dirty="0" err="1">
              <a:solidFill>
                <a:schemeClr val="accent2">
                  <a:lumMod val="75000"/>
                </a:schemeClr>
              </a:solidFill>
            </a:rPr>
            <a:t>Registro</a:t>
          </a:r>
          <a:r>
            <a:rPr lang="en-US" sz="2400" b="0" dirty="0">
              <a:solidFill>
                <a:schemeClr val="accent2">
                  <a:lumMod val="75000"/>
                </a:schemeClr>
              </a:solidFill>
            </a:rPr>
            <a:t> </a:t>
          </a:r>
          <a:r>
            <a:rPr lang="en-US" sz="2400" b="0" dirty="0" err="1">
              <a:solidFill>
                <a:schemeClr val="accent2">
                  <a:lumMod val="75000"/>
                </a:schemeClr>
              </a:solidFill>
            </a:rPr>
            <a:t>válido</a:t>
          </a:r>
          <a:r>
            <a:rPr lang="en-US" sz="2400" b="0" dirty="0">
              <a:solidFill>
                <a:schemeClr val="accent2">
                  <a:lumMod val="75000"/>
                </a:schemeClr>
              </a:solidFill>
            </a:rPr>
            <a:t> </a:t>
          </a:r>
          <a:endParaRPr lang="en-US" sz="2400" noProof="0" dirty="0"/>
        </a:p>
      </dgm:t>
    </dgm:pt>
    <dgm:pt modelId="{7EFAEED2-5E7E-46B4-A164-D9EFE1FEC2BC}" type="parTrans" cxnId="{2214CA1F-ECA4-4E57-A57E-DE35327BECE7}">
      <dgm:prSet/>
      <dgm:spPr/>
      <dgm:t>
        <a:bodyPr/>
        <a:lstStyle/>
        <a:p>
          <a:endParaRPr lang="en-US" noProof="0"/>
        </a:p>
      </dgm:t>
    </dgm:pt>
    <dgm:pt modelId="{290631DC-32CF-4869-BE82-0BD824D51ACA}" type="sibTrans" cxnId="{2214CA1F-ECA4-4E57-A57E-DE35327BECE7}">
      <dgm:prSet/>
      <dgm:spPr/>
      <dgm:t>
        <a:bodyPr/>
        <a:lstStyle/>
        <a:p>
          <a:endParaRPr lang="en-US" noProof="0"/>
        </a:p>
      </dgm:t>
    </dgm:pt>
    <dgm:pt modelId="{BC2ACC18-FE2D-427C-8D53-4F862E602FB5}">
      <dgm:prSet phldrT="[Texto]"/>
      <dgm:spPr/>
      <dgm:t>
        <a:bodyPr/>
        <a:lstStyle/>
        <a:p>
          <a:r>
            <a:rPr lang="en-US" noProof="0" dirty="0"/>
            <a:t>5</a:t>
          </a:r>
        </a:p>
      </dgm:t>
    </dgm:pt>
    <dgm:pt modelId="{D198730C-E5FC-45E0-913B-9710FF328C7B}" type="parTrans" cxnId="{75409FCF-2110-486D-B2DF-F67E36C4B9CA}">
      <dgm:prSet/>
      <dgm:spPr/>
      <dgm:t>
        <a:bodyPr/>
        <a:lstStyle/>
        <a:p>
          <a:endParaRPr lang="en-US" noProof="0"/>
        </a:p>
      </dgm:t>
    </dgm:pt>
    <dgm:pt modelId="{F7D9E1ED-B41F-45B4-9F0C-360196FCD7F5}" type="sibTrans" cxnId="{75409FCF-2110-486D-B2DF-F67E36C4B9CA}">
      <dgm:prSet/>
      <dgm:spPr/>
      <dgm:t>
        <a:bodyPr/>
        <a:lstStyle/>
        <a:p>
          <a:endParaRPr lang="en-US" noProof="0"/>
        </a:p>
      </dgm:t>
    </dgm:pt>
    <dgm:pt modelId="{14DCD331-4BF9-446F-867C-4CAA39330167}">
      <dgm:prSet phldrT="[Texto]" custT="1"/>
      <dgm:spPr/>
      <dgm:t>
        <a:bodyPr/>
        <a:lstStyle/>
        <a:p>
          <a:r>
            <a:rPr lang="en-US" sz="2400" b="0" dirty="0" err="1">
              <a:solidFill>
                <a:schemeClr val="accent2">
                  <a:lumMod val="75000"/>
                </a:schemeClr>
              </a:solidFill>
            </a:rPr>
            <a:t>Número</a:t>
          </a:r>
          <a:r>
            <a:rPr lang="en-US" sz="2400" b="0" dirty="0">
              <a:solidFill>
                <a:schemeClr val="accent2">
                  <a:lumMod val="75000"/>
                </a:schemeClr>
              </a:solidFill>
            </a:rPr>
            <a:t> de </a:t>
          </a:r>
          <a:r>
            <a:rPr lang="en-US" sz="2400" b="0" dirty="0" err="1">
              <a:solidFill>
                <a:schemeClr val="accent2">
                  <a:lumMod val="75000"/>
                </a:schemeClr>
              </a:solidFill>
            </a:rPr>
            <a:t>repeticiones</a:t>
          </a:r>
          <a:endParaRPr lang="en-US" sz="2400" noProof="0" dirty="0"/>
        </a:p>
      </dgm:t>
    </dgm:pt>
    <dgm:pt modelId="{74362882-C228-4E0D-A117-E15D21369888}" type="parTrans" cxnId="{D3F3747E-425D-4A31-B533-75BE84751AE8}">
      <dgm:prSet/>
      <dgm:spPr/>
      <dgm:t>
        <a:bodyPr/>
        <a:lstStyle/>
        <a:p>
          <a:endParaRPr lang="en-US" noProof="0"/>
        </a:p>
      </dgm:t>
    </dgm:pt>
    <dgm:pt modelId="{B68B28A6-BB6C-4856-B258-E797B8CA6A49}" type="sibTrans" cxnId="{D3F3747E-425D-4A31-B533-75BE84751AE8}">
      <dgm:prSet/>
      <dgm:spPr/>
      <dgm:t>
        <a:bodyPr/>
        <a:lstStyle/>
        <a:p>
          <a:endParaRPr lang="en-US" noProof="0"/>
        </a:p>
      </dgm:t>
    </dgm:pt>
    <dgm:pt modelId="{72CAF34A-FAA0-47C2-B8A2-14489C8C3F06}">
      <dgm:prSet phldrT="[Texto]"/>
      <dgm:spPr/>
      <dgm:t>
        <a:bodyPr/>
        <a:lstStyle/>
        <a:p>
          <a:r>
            <a:rPr lang="en-US" noProof="0" dirty="0"/>
            <a:t>6</a:t>
          </a:r>
        </a:p>
      </dgm:t>
    </dgm:pt>
    <dgm:pt modelId="{415D4310-B8D5-42E2-8827-1483C202BCD8}" type="parTrans" cxnId="{D2660EC9-8111-44D4-B941-7BF1A41C8934}">
      <dgm:prSet/>
      <dgm:spPr/>
      <dgm:t>
        <a:bodyPr/>
        <a:lstStyle/>
        <a:p>
          <a:endParaRPr lang="en-US" noProof="0"/>
        </a:p>
      </dgm:t>
    </dgm:pt>
    <dgm:pt modelId="{D2EA4869-7384-43C1-8A88-3E966672EE5B}" type="sibTrans" cxnId="{D2660EC9-8111-44D4-B941-7BF1A41C8934}">
      <dgm:prSet/>
      <dgm:spPr/>
      <dgm:t>
        <a:bodyPr/>
        <a:lstStyle/>
        <a:p>
          <a:endParaRPr lang="en-US" noProof="0"/>
        </a:p>
      </dgm:t>
    </dgm:pt>
    <dgm:pt modelId="{5892B4DA-F167-40F3-98D9-F5E6AD1676A5}" type="pres">
      <dgm:prSet presAssocID="{F736B4D0-F691-455E-8ED4-5172D92CE0A8}" presName="linearFlow" presStyleCnt="0">
        <dgm:presLayoutVars>
          <dgm:dir/>
          <dgm:animLvl val="lvl"/>
          <dgm:resizeHandles val="exact"/>
        </dgm:presLayoutVars>
      </dgm:prSet>
      <dgm:spPr/>
    </dgm:pt>
    <dgm:pt modelId="{D3867289-4BB6-4D40-A774-D2DFA7FDB4A4}" type="pres">
      <dgm:prSet presAssocID="{F8FA3CBF-F474-4CF1-BB56-BDBD0FE74705}" presName="composite" presStyleCnt="0"/>
      <dgm:spPr/>
    </dgm:pt>
    <dgm:pt modelId="{847F95FC-44BB-4EC3-83A5-9ADD48C2199C}" type="pres">
      <dgm:prSet presAssocID="{F8FA3CBF-F474-4CF1-BB56-BDBD0FE74705}" presName="parentText" presStyleLbl="alignNode1" presStyleIdx="0" presStyleCnt="6">
        <dgm:presLayoutVars>
          <dgm:chMax val="1"/>
          <dgm:bulletEnabled val="1"/>
        </dgm:presLayoutVars>
      </dgm:prSet>
      <dgm:spPr/>
    </dgm:pt>
    <dgm:pt modelId="{8A766701-F04B-4C72-853E-9EF8E67014C7}" type="pres">
      <dgm:prSet presAssocID="{F8FA3CBF-F474-4CF1-BB56-BDBD0FE74705}" presName="descendantText" presStyleLbl="alignAcc1" presStyleIdx="0" presStyleCnt="6">
        <dgm:presLayoutVars>
          <dgm:bulletEnabled val="1"/>
        </dgm:presLayoutVars>
      </dgm:prSet>
      <dgm:spPr/>
    </dgm:pt>
    <dgm:pt modelId="{A667DBB8-0617-4B83-8A79-D13BAB5292F7}" type="pres">
      <dgm:prSet presAssocID="{D89C1C3C-6066-4774-96A4-847E7A469D54}" presName="sp" presStyleCnt="0"/>
      <dgm:spPr/>
    </dgm:pt>
    <dgm:pt modelId="{AADC201F-E958-4205-96B5-D79A677FDA40}" type="pres">
      <dgm:prSet presAssocID="{AA01FFD0-176C-46E1-AB4D-532B758E0D2C}" presName="composite" presStyleCnt="0"/>
      <dgm:spPr/>
    </dgm:pt>
    <dgm:pt modelId="{2558FD45-5982-460A-B496-9B13F2852DEB}" type="pres">
      <dgm:prSet presAssocID="{AA01FFD0-176C-46E1-AB4D-532B758E0D2C}" presName="parentText" presStyleLbl="alignNode1" presStyleIdx="1" presStyleCnt="6">
        <dgm:presLayoutVars>
          <dgm:chMax val="1"/>
          <dgm:bulletEnabled val="1"/>
        </dgm:presLayoutVars>
      </dgm:prSet>
      <dgm:spPr/>
    </dgm:pt>
    <dgm:pt modelId="{09AA5942-986E-4837-87AA-B42F84D776D4}" type="pres">
      <dgm:prSet presAssocID="{AA01FFD0-176C-46E1-AB4D-532B758E0D2C}" presName="descendantText" presStyleLbl="alignAcc1" presStyleIdx="1" presStyleCnt="6">
        <dgm:presLayoutVars>
          <dgm:bulletEnabled val="1"/>
        </dgm:presLayoutVars>
      </dgm:prSet>
      <dgm:spPr/>
    </dgm:pt>
    <dgm:pt modelId="{A9CA8263-5747-40C3-85A3-DB9412E28C2A}" type="pres">
      <dgm:prSet presAssocID="{A69DAF00-C7AC-4A57-ACF7-A687860AAE77}" presName="sp" presStyleCnt="0"/>
      <dgm:spPr/>
    </dgm:pt>
    <dgm:pt modelId="{0690F5E2-4ABE-4026-BBBD-98997C592548}" type="pres">
      <dgm:prSet presAssocID="{9C158B98-08AA-4E90-9F66-75F68B375F6A}" presName="composite" presStyleCnt="0"/>
      <dgm:spPr/>
    </dgm:pt>
    <dgm:pt modelId="{81B2C041-ABC6-4D4D-96D5-F278F7550118}" type="pres">
      <dgm:prSet presAssocID="{9C158B98-08AA-4E90-9F66-75F68B375F6A}" presName="parentText" presStyleLbl="alignNode1" presStyleIdx="2" presStyleCnt="6">
        <dgm:presLayoutVars>
          <dgm:chMax val="1"/>
          <dgm:bulletEnabled val="1"/>
        </dgm:presLayoutVars>
      </dgm:prSet>
      <dgm:spPr/>
    </dgm:pt>
    <dgm:pt modelId="{93A2EEED-8249-431A-BEDE-6CDAAFFA372C}" type="pres">
      <dgm:prSet presAssocID="{9C158B98-08AA-4E90-9F66-75F68B375F6A}" presName="descendantText" presStyleLbl="alignAcc1" presStyleIdx="2" presStyleCnt="6">
        <dgm:presLayoutVars>
          <dgm:bulletEnabled val="1"/>
        </dgm:presLayoutVars>
      </dgm:prSet>
      <dgm:spPr/>
    </dgm:pt>
    <dgm:pt modelId="{12FD8894-28FB-4EC9-BD23-324A13C3A845}" type="pres">
      <dgm:prSet presAssocID="{DADF2CD6-D972-4168-973F-CE2E29C7ED46}" presName="sp" presStyleCnt="0"/>
      <dgm:spPr/>
    </dgm:pt>
    <dgm:pt modelId="{D46D1F1F-8206-48E8-AB3B-06754FC57A62}" type="pres">
      <dgm:prSet presAssocID="{FBDC82DA-2386-4F8B-A21C-FA45334B5F8F}" presName="composite" presStyleCnt="0"/>
      <dgm:spPr/>
    </dgm:pt>
    <dgm:pt modelId="{C3D2F829-D7F8-4B98-A0E6-FD45ED3C6607}" type="pres">
      <dgm:prSet presAssocID="{FBDC82DA-2386-4F8B-A21C-FA45334B5F8F}" presName="parentText" presStyleLbl="alignNode1" presStyleIdx="3" presStyleCnt="6">
        <dgm:presLayoutVars>
          <dgm:chMax val="1"/>
          <dgm:bulletEnabled val="1"/>
        </dgm:presLayoutVars>
      </dgm:prSet>
      <dgm:spPr/>
    </dgm:pt>
    <dgm:pt modelId="{6383FBC3-4CEF-400A-B40C-E24AD009FED5}" type="pres">
      <dgm:prSet presAssocID="{FBDC82DA-2386-4F8B-A21C-FA45334B5F8F}" presName="descendantText" presStyleLbl="alignAcc1" presStyleIdx="3" presStyleCnt="6">
        <dgm:presLayoutVars>
          <dgm:bulletEnabled val="1"/>
        </dgm:presLayoutVars>
      </dgm:prSet>
      <dgm:spPr/>
    </dgm:pt>
    <dgm:pt modelId="{C45A75D6-7BA0-4B10-8374-55272831125D}" type="pres">
      <dgm:prSet presAssocID="{FB0FA7BE-10F0-4B9B-954E-0BFD6039C503}" presName="sp" presStyleCnt="0"/>
      <dgm:spPr/>
    </dgm:pt>
    <dgm:pt modelId="{A52A9BAA-E670-4621-B0D4-4871F1657297}" type="pres">
      <dgm:prSet presAssocID="{BC2ACC18-FE2D-427C-8D53-4F862E602FB5}" presName="composite" presStyleCnt="0"/>
      <dgm:spPr/>
    </dgm:pt>
    <dgm:pt modelId="{50983C6B-5131-485D-858A-73870BA3180F}" type="pres">
      <dgm:prSet presAssocID="{BC2ACC18-FE2D-427C-8D53-4F862E602FB5}" presName="parentText" presStyleLbl="alignNode1" presStyleIdx="4" presStyleCnt="6">
        <dgm:presLayoutVars>
          <dgm:chMax val="1"/>
          <dgm:bulletEnabled val="1"/>
        </dgm:presLayoutVars>
      </dgm:prSet>
      <dgm:spPr/>
    </dgm:pt>
    <dgm:pt modelId="{79B8369D-8B3F-473D-90EE-4C902F976C79}" type="pres">
      <dgm:prSet presAssocID="{BC2ACC18-FE2D-427C-8D53-4F862E602FB5}" presName="descendantText" presStyleLbl="alignAcc1" presStyleIdx="4" presStyleCnt="6">
        <dgm:presLayoutVars>
          <dgm:bulletEnabled val="1"/>
        </dgm:presLayoutVars>
      </dgm:prSet>
      <dgm:spPr/>
    </dgm:pt>
    <dgm:pt modelId="{A3BC88FE-72A6-421D-A4B6-31CE206ED47B}" type="pres">
      <dgm:prSet presAssocID="{F7D9E1ED-B41F-45B4-9F0C-360196FCD7F5}" presName="sp" presStyleCnt="0"/>
      <dgm:spPr/>
    </dgm:pt>
    <dgm:pt modelId="{D5AEB07B-FE74-4B40-BCC6-E187718B4210}" type="pres">
      <dgm:prSet presAssocID="{72CAF34A-FAA0-47C2-B8A2-14489C8C3F06}" presName="composite" presStyleCnt="0"/>
      <dgm:spPr/>
    </dgm:pt>
    <dgm:pt modelId="{72E291D7-EAFF-4550-9459-D388025AC547}" type="pres">
      <dgm:prSet presAssocID="{72CAF34A-FAA0-47C2-B8A2-14489C8C3F06}" presName="parentText" presStyleLbl="alignNode1" presStyleIdx="5" presStyleCnt="6">
        <dgm:presLayoutVars>
          <dgm:chMax val="1"/>
          <dgm:bulletEnabled val="1"/>
        </dgm:presLayoutVars>
      </dgm:prSet>
      <dgm:spPr/>
    </dgm:pt>
    <dgm:pt modelId="{4951600B-4640-433A-9120-93CD2421384B}" type="pres">
      <dgm:prSet presAssocID="{72CAF34A-FAA0-47C2-B8A2-14489C8C3F06}" presName="descendantText" presStyleLbl="alignAcc1" presStyleIdx="5" presStyleCnt="6">
        <dgm:presLayoutVars>
          <dgm:bulletEnabled val="1"/>
        </dgm:presLayoutVars>
      </dgm:prSet>
      <dgm:spPr/>
    </dgm:pt>
  </dgm:ptLst>
  <dgm:cxnLst>
    <dgm:cxn modelId="{029BBE01-EFBF-47EE-929D-FD847065905A}" type="presOf" srcId="{14DCD331-4BF9-446F-867C-4CAA39330167}" destId="{79B8369D-8B3F-473D-90EE-4C902F976C79}" srcOrd="0" destOrd="0" presId="urn:microsoft.com/office/officeart/2005/8/layout/chevron2"/>
    <dgm:cxn modelId="{4115E903-294D-433F-B0A6-F0AC07AB45F8}" srcId="{72CAF34A-FAA0-47C2-B8A2-14489C8C3F06}" destId="{619A7735-86A0-4FF5-A1CB-5DC2189AA982}" srcOrd="0" destOrd="0" parTransId="{3FC8913F-F7EE-4E09-995B-893BFE344938}" sibTransId="{94D59A20-FDDD-4EC8-9568-152AAAC5E6B9}"/>
    <dgm:cxn modelId="{74E2E90F-A9C7-4063-817B-6D7AD1DA4C8D}" srcId="{F8FA3CBF-F474-4CF1-BB56-BDBD0FE74705}" destId="{B1B84DB2-EE84-4650-94D5-EA2DA158671B}" srcOrd="0" destOrd="0" parTransId="{C8FD0122-8E6E-4490-99F6-E43BE342CF1F}" sibTransId="{F917A5D6-B8AC-4235-849D-3BBEA3490B3F}"/>
    <dgm:cxn modelId="{C78D1711-11FD-4A2F-B0B9-E1A02D149018}" type="presOf" srcId="{619A7735-86A0-4FF5-A1CB-5DC2189AA982}" destId="{4951600B-4640-433A-9120-93CD2421384B}" srcOrd="0" destOrd="0" presId="urn:microsoft.com/office/officeart/2005/8/layout/chevron2"/>
    <dgm:cxn modelId="{2214CA1F-ECA4-4E57-A57E-DE35327BECE7}" srcId="{FBDC82DA-2386-4F8B-A21C-FA45334B5F8F}" destId="{86F7DDB7-03FD-40F6-B15F-30FF1F6C615C}" srcOrd="0" destOrd="0" parTransId="{7EFAEED2-5E7E-46B4-A164-D9EFE1FEC2BC}" sibTransId="{290631DC-32CF-4869-BE82-0BD824D51ACA}"/>
    <dgm:cxn modelId="{81183221-CBF1-43BC-B036-D90B88D76485}" type="presOf" srcId="{FBDC82DA-2386-4F8B-A21C-FA45334B5F8F}" destId="{C3D2F829-D7F8-4B98-A0E6-FD45ED3C6607}" srcOrd="0" destOrd="0" presId="urn:microsoft.com/office/officeart/2005/8/layout/chevron2"/>
    <dgm:cxn modelId="{27100328-F025-4F11-A834-62B1D8BE23E7}" type="presOf" srcId="{F8FA3CBF-F474-4CF1-BB56-BDBD0FE74705}" destId="{847F95FC-44BB-4EC3-83A5-9ADD48C2199C}" srcOrd="0" destOrd="0" presId="urn:microsoft.com/office/officeart/2005/8/layout/chevron2"/>
    <dgm:cxn modelId="{592FED32-AB68-4DEA-9AC7-7AE85FDF6E42}" type="presOf" srcId="{B1B84DB2-EE84-4650-94D5-EA2DA158671B}" destId="{8A766701-F04B-4C72-853E-9EF8E67014C7}" srcOrd="0" destOrd="0" presId="urn:microsoft.com/office/officeart/2005/8/layout/chevron2"/>
    <dgm:cxn modelId="{1D2EA568-DF43-4C67-9E43-EEAA681045E8}" type="presOf" srcId="{9C158B98-08AA-4E90-9F66-75F68B375F6A}" destId="{81B2C041-ABC6-4D4D-96D5-F278F7550118}" srcOrd="0" destOrd="0" presId="urn:microsoft.com/office/officeart/2005/8/layout/chevron2"/>
    <dgm:cxn modelId="{2EC8B06F-44C0-49D1-BC24-CFED1D8637C6}" srcId="{F736B4D0-F691-455E-8ED4-5172D92CE0A8}" destId="{F8FA3CBF-F474-4CF1-BB56-BDBD0FE74705}" srcOrd="0" destOrd="0" parTransId="{7C2ADED6-B699-4AC6-97C5-042E446D3058}" sibTransId="{D89C1C3C-6066-4774-96A4-847E7A469D54}"/>
    <dgm:cxn modelId="{3F8D3F71-801F-4E4B-B3F2-BE02B35E2198}" type="presOf" srcId="{9F87D7DA-2147-4105-B8C8-8FF1F94A8373}" destId="{93A2EEED-8249-431A-BEDE-6CDAAFFA372C}" srcOrd="0" destOrd="0" presId="urn:microsoft.com/office/officeart/2005/8/layout/chevron2"/>
    <dgm:cxn modelId="{EDB7B855-FAAD-4038-9387-213AF68995AB}" type="presOf" srcId="{AA01FFD0-176C-46E1-AB4D-532B758E0D2C}" destId="{2558FD45-5982-460A-B496-9B13F2852DEB}" srcOrd="0" destOrd="0" presId="urn:microsoft.com/office/officeart/2005/8/layout/chevron2"/>
    <dgm:cxn modelId="{78C3CF77-D411-4B00-B8A1-FCC51C4EC3D7}" srcId="{AA01FFD0-176C-46E1-AB4D-532B758E0D2C}" destId="{7C88EEC9-5358-40DE-8367-33F3B02BEC54}" srcOrd="0" destOrd="0" parTransId="{04562884-12A2-4642-81B5-8229B80B325B}" sibTransId="{35D83397-B46C-4AAD-AFCF-2B280C60DAB6}"/>
    <dgm:cxn modelId="{723BFB7B-574D-4FFA-983E-57A9B75F9277}" type="presOf" srcId="{7C88EEC9-5358-40DE-8367-33F3B02BEC54}" destId="{09AA5942-986E-4837-87AA-B42F84D776D4}" srcOrd="0" destOrd="0" presId="urn:microsoft.com/office/officeart/2005/8/layout/chevron2"/>
    <dgm:cxn modelId="{D3F3747E-425D-4A31-B533-75BE84751AE8}" srcId="{BC2ACC18-FE2D-427C-8D53-4F862E602FB5}" destId="{14DCD331-4BF9-446F-867C-4CAA39330167}" srcOrd="0" destOrd="0" parTransId="{74362882-C228-4E0D-A117-E15D21369888}" sibTransId="{B68B28A6-BB6C-4856-B258-E797B8CA6A49}"/>
    <dgm:cxn modelId="{597BCB8A-B88B-464D-AAB8-173A95D1274E}" type="presOf" srcId="{86F7DDB7-03FD-40F6-B15F-30FF1F6C615C}" destId="{6383FBC3-4CEF-400A-B40C-E24AD009FED5}" srcOrd="0" destOrd="0" presId="urn:microsoft.com/office/officeart/2005/8/layout/chevron2"/>
    <dgm:cxn modelId="{A246E98F-2AC2-4648-80E7-663A85B6EB6F}" srcId="{F736B4D0-F691-455E-8ED4-5172D92CE0A8}" destId="{FBDC82DA-2386-4F8B-A21C-FA45334B5F8F}" srcOrd="3" destOrd="0" parTransId="{1BAFAA8D-6CB0-401C-BDC1-83647C2C02B2}" sibTransId="{FB0FA7BE-10F0-4B9B-954E-0BFD6039C503}"/>
    <dgm:cxn modelId="{E3AF0E97-E6C4-4F5F-B31C-8C54DEF0DC58}" type="presOf" srcId="{F736B4D0-F691-455E-8ED4-5172D92CE0A8}" destId="{5892B4DA-F167-40F3-98D9-F5E6AD1676A5}" srcOrd="0" destOrd="0" presId="urn:microsoft.com/office/officeart/2005/8/layout/chevron2"/>
    <dgm:cxn modelId="{5AFE7BB5-F4A9-4B5B-974F-4FBB2E4ED20E}" type="presOf" srcId="{72CAF34A-FAA0-47C2-B8A2-14489C8C3F06}" destId="{72E291D7-EAFF-4550-9459-D388025AC547}" srcOrd="0" destOrd="0" presId="urn:microsoft.com/office/officeart/2005/8/layout/chevron2"/>
    <dgm:cxn modelId="{D2660EC9-8111-44D4-B941-7BF1A41C8934}" srcId="{F736B4D0-F691-455E-8ED4-5172D92CE0A8}" destId="{72CAF34A-FAA0-47C2-B8A2-14489C8C3F06}" srcOrd="5" destOrd="0" parTransId="{415D4310-B8D5-42E2-8827-1483C202BCD8}" sibTransId="{D2EA4869-7384-43C1-8A88-3E966672EE5B}"/>
    <dgm:cxn modelId="{0675A3CC-C05B-4C1E-ACFA-5864E3C2E4F6}" type="presOf" srcId="{BC2ACC18-FE2D-427C-8D53-4F862E602FB5}" destId="{50983C6B-5131-485D-858A-73870BA3180F}" srcOrd="0" destOrd="0" presId="urn:microsoft.com/office/officeart/2005/8/layout/chevron2"/>
    <dgm:cxn modelId="{75409FCF-2110-486D-B2DF-F67E36C4B9CA}" srcId="{F736B4D0-F691-455E-8ED4-5172D92CE0A8}" destId="{BC2ACC18-FE2D-427C-8D53-4F862E602FB5}" srcOrd="4" destOrd="0" parTransId="{D198730C-E5FC-45E0-913B-9710FF328C7B}" sibTransId="{F7D9E1ED-B41F-45B4-9F0C-360196FCD7F5}"/>
    <dgm:cxn modelId="{5B740AD8-1703-48C9-93CA-B360563EFB56}" srcId="{F736B4D0-F691-455E-8ED4-5172D92CE0A8}" destId="{AA01FFD0-176C-46E1-AB4D-532B758E0D2C}" srcOrd="1" destOrd="0" parTransId="{4BA4229E-6E36-4823-B2BC-6284E7170763}" sibTransId="{A69DAF00-C7AC-4A57-ACF7-A687860AAE77}"/>
    <dgm:cxn modelId="{642174D9-E2C5-4528-AEA0-9E6556AF71FD}" srcId="{F736B4D0-F691-455E-8ED4-5172D92CE0A8}" destId="{9C158B98-08AA-4E90-9F66-75F68B375F6A}" srcOrd="2" destOrd="0" parTransId="{2F0F8341-0E59-44BE-879C-869D1ECB3D84}" sibTransId="{DADF2CD6-D972-4168-973F-CE2E29C7ED46}"/>
    <dgm:cxn modelId="{519E85D9-07EB-4DC5-B626-565615D1E111}" srcId="{9C158B98-08AA-4E90-9F66-75F68B375F6A}" destId="{9F87D7DA-2147-4105-B8C8-8FF1F94A8373}" srcOrd="0" destOrd="0" parTransId="{72A7BEA1-6D56-43D4-B1FA-B9BE13343534}" sibTransId="{63CEDA2E-F3D4-4953-85C0-430373FD35BA}"/>
    <dgm:cxn modelId="{02041F7C-AE8A-4567-AC3F-F47A74225EA9}" type="presParOf" srcId="{5892B4DA-F167-40F3-98D9-F5E6AD1676A5}" destId="{D3867289-4BB6-4D40-A774-D2DFA7FDB4A4}" srcOrd="0" destOrd="0" presId="urn:microsoft.com/office/officeart/2005/8/layout/chevron2"/>
    <dgm:cxn modelId="{F8F76298-8CDF-4CDC-958B-F352DD2107C2}" type="presParOf" srcId="{D3867289-4BB6-4D40-A774-D2DFA7FDB4A4}" destId="{847F95FC-44BB-4EC3-83A5-9ADD48C2199C}" srcOrd="0" destOrd="0" presId="urn:microsoft.com/office/officeart/2005/8/layout/chevron2"/>
    <dgm:cxn modelId="{7DFECE3A-7D94-4349-9B31-EA93466D2D8D}" type="presParOf" srcId="{D3867289-4BB6-4D40-A774-D2DFA7FDB4A4}" destId="{8A766701-F04B-4C72-853E-9EF8E67014C7}" srcOrd="1" destOrd="0" presId="urn:microsoft.com/office/officeart/2005/8/layout/chevron2"/>
    <dgm:cxn modelId="{59BB064C-49BA-43DE-A1D2-4B9EFEC0F829}" type="presParOf" srcId="{5892B4DA-F167-40F3-98D9-F5E6AD1676A5}" destId="{A667DBB8-0617-4B83-8A79-D13BAB5292F7}" srcOrd="1" destOrd="0" presId="urn:microsoft.com/office/officeart/2005/8/layout/chevron2"/>
    <dgm:cxn modelId="{E296B537-8635-47D9-85A2-D555E0867415}" type="presParOf" srcId="{5892B4DA-F167-40F3-98D9-F5E6AD1676A5}" destId="{AADC201F-E958-4205-96B5-D79A677FDA40}" srcOrd="2" destOrd="0" presId="urn:microsoft.com/office/officeart/2005/8/layout/chevron2"/>
    <dgm:cxn modelId="{79A5BE10-B54E-43D4-8CE2-24264DE384FD}" type="presParOf" srcId="{AADC201F-E958-4205-96B5-D79A677FDA40}" destId="{2558FD45-5982-460A-B496-9B13F2852DEB}" srcOrd="0" destOrd="0" presId="urn:microsoft.com/office/officeart/2005/8/layout/chevron2"/>
    <dgm:cxn modelId="{B080D391-D6EC-4DC2-B31F-42112EB583A5}" type="presParOf" srcId="{AADC201F-E958-4205-96B5-D79A677FDA40}" destId="{09AA5942-986E-4837-87AA-B42F84D776D4}" srcOrd="1" destOrd="0" presId="urn:microsoft.com/office/officeart/2005/8/layout/chevron2"/>
    <dgm:cxn modelId="{950B1EFA-71F4-446F-AE2C-E92470DADC58}" type="presParOf" srcId="{5892B4DA-F167-40F3-98D9-F5E6AD1676A5}" destId="{A9CA8263-5747-40C3-85A3-DB9412E28C2A}" srcOrd="3" destOrd="0" presId="urn:microsoft.com/office/officeart/2005/8/layout/chevron2"/>
    <dgm:cxn modelId="{8DB57647-8326-42F1-8DD8-332D3F5649D6}" type="presParOf" srcId="{5892B4DA-F167-40F3-98D9-F5E6AD1676A5}" destId="{0690F5E2-4ABE-4026-BBBD-98997C592548}" srcOrd="4" destOrd="0" presId="urn:microsoft.com/office/officeart/2005/8/layout/chevron2"/>
    <dgm:cxn modelId="{725AD565-5F84-4721-B874-D99CE612F0E7}" type="presParOf" srcId="{0690F5E2-4ABE-4026-BBBD-98997C592548}" destId="{81B2C041-ABC6-4D4D-96D5-F278F7550118}" srcOrd="0" destOrd="0" presId="urn:microsoft.com/office/officeart/2005/8/layout/chevron2"/>
    <dgm:cxn modelId="{596FA060-9D5A-4579-B7F1-45BE4B811AE1}" type="presParOf" srcId="{0690F5E2-4ABE-4026-BBBD-98997C592548}" destId="{93A2EEED-8249-431A-BEDE-6CDAAFFA372C}" srcOrd="1" destOrd="0" presId="urn:microsoft.com/office/officeart/2005/8/layout/chevron2"/>
    <dgm:cxn modelId="{EBD5AA2D-18D9-4652-8BAE-41DD76011B92}" type="presParOf" srcId="{5892B4DA-F167-40F3-98D9-F5E6AD1676A5}" destId="{12FD8894-28FB-4EC9-BD23-324A13C3A845}" srcOrd="5" destOrd="0" presId="urn:microsoft.com/office/officeart/2005/8/layout/chevron2"/>
    <dgm:cxn modelId="{8F8E918D-37D7-4ADC-873F-ABED2A82C51B}" type="presParOf" srcId="{5892B4DA-F167-40F3-98D9-F5E6AD1676A5}" destId="{D46D1F1F-8206-48E8-AB3B-06754FC57A62}" srcOrd="6" destOrd="0" presId="urn:microsoft.com/office/officeart/2005/8/layout/chevron2"/>
    <dgm:cxn modelId="{6D829FBB-AA14-4233-BA9A-133469127613}" type="presParOf" srcId="{D46D1F1F-8206-48E8-AB3B-06754FC57A62}" destId="{C3D2F829-D7F8-4B98-A0E6-FD45ED3C6607}" srcOrd="0" destOrd="0" presId="urn:microsoft.com/office/officeart/2005/8/layout/chevron2"/>
    <dgm:cxn modelId="{3D3E646C-C078-4E30-ABCF-5D70F38DE1A0}" type="presParOf" srcId="{D46D1F1F-8206-48E8-AB3B-06754FC57A62}" destId="{6383FBC3-4CEF-400A-B40C-E24AD009FED5}" srcOrd="1" destOrd="0" presId="urn:microsoft.com/office/officeart/2005/8/layout/chevron2"/>
    <dgm:cxn modelId="{8C29A161-2BC9-4347-8869-7BCDF9A93F8D}" type="presParOf" srcId="{5892B4DA-F167-40F3-98D9-F5E6AD1676A5}" destId="{C45A75D6-7BA0-4B10-8374-55272831125D}" srcOrd="7" destOrd="0" presId="urn:microsoft.com/office/officeart/2005/8/layout/chevron2"/>
    <dgm:cxn modelId="{B2845DCB-5A17-4801-B70B-8AB77B25126F}" type="presParOf" srcId="{5892B4DA-F167-40F3-98D9-F5E6AD1676A5}" destId="{A52A9BAA-E670-4621-B0D4-4871F1657297}" srcOrd="8" destOrd="0" presId="urn:microsoft.com/office/officeart/2005/8/layout/chevron2"/>
    <dgm:cxn modelId="{61AEAEAF-33B7-4B1E-A56A-C45382D48F13}" type="presParOf" srcId="{A52A9BAA-E670-4621-B0D4-4871F1657297}" destId="{50983C6B-5131-485D-858A-73870BA3180F}" srcOrd="0" destOrd="0" presId="urn:microsoft.com/office/officeart/2005/8/layout/chevron2"/>
    <dgm:cxn modelId="{EF2E88AE-2DDF-47AB-9B3C-C3E6E1958BC2}" type="presParOf" srcId="{A52A9BAA-E670-4621-B0D4-4871F1657297}" destId="{79B8369D-8B3F-473D-90EE-4C902F976C79}" srcOrd="1" destOrd="0" presId="urn:microsoft.com/office/officeart/2005/8/layout/chevron2"/>
    <dgm:cxn modelId="{7565CB37-F892-4BFC-9BE1-70FA4165AA64}" type="presParOf" srcId="{5892B4DA-F167-40F3-98D9-F5E6AD1676A5}" destId="{A3BC88FE-72A6-421D-A4B6-31CE206ED47B}" srcOrd="9" destOrd="0" presId="urn:microsoft.com/office/officeart/2005/8/layout/chevron2"/>
    <dgm:cxn modelId="{899F6197-A391-42B7-AC32-C0D5B7492922}" type="presParOf" srcId="{5892B4DA-F167-40F3-98D9-F5E6AD1676A5}" destId="{D5AEB07B-FE74-4B40-BCC6-E187718B4210}" srcOrd="10" destOrd="0" presId="urn:microsoft.com/office/officeart/2005/8/layout/chevron2"/>
    <dgm:cxn modelId="{6A74D6CC-D57A-40A1-BE39-A660DF7D041B}" type="presParOf" srcId="{D5AEB07B-FE74-4B40-BCC6-E187718B4210}" destId="{72E291D7-EAFF-4550-9459-D388025AC547}" srcOrd="0" destOrd="0" presId="urn:microsoft.com/office/officeart/2005/8/layout/chevron2"/>
    <dgm:cxn modelId="{A6769B2C-BCDD-42CA-913D-E0FA917DCB04}" type="presParOf" srcId="{D5AEB07B-FE74-4B40-BCC6-E187718B4210}" destId="{4951600B-4640-433A-9120-93CD2421384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A9E38-30B1-4BB8-8E19-21BC5A163740}">
      <dsp:nvSpPr>
        <dsp:cNvPr id="0" name=""/>
        <dsp:cNvSpPr/>
      </dsp:nvSpPr>
      <dsp:spPr>
        <a:xfrm rot="21300000">
          <a:off x="18706" y="1613092"/>
          <a:ext cx="6058586" cy="69379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628E8-D4AC-485D-BF24-5D944EA0E71E}">
      <dsp:nvSpPr>
        <dsp:cNvPr id="0" name=""/>
        <dsp:cNvSpPr/>
      </dsp:nvSpPr>
      <dsp:spPr>
        <a:xfrm>
          <a:off x="731520" y="195999"/>
          <a:ext cx="1828800" cy="1567993"/>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91334-0355-4DC7-A037-B2B072BE48C9}">
      <dsp:nvSpPr>
        <dsp:cNvPr id="0" name=""/>
        <dsp:cNvSpPr/>
      </dsp:nvSpPr>
      <dsp:spPr>
        <a:xfrm>
          <a:off x="2435815" y="0"/>
          <a:ext cx="3540849"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s-ES" sz="2700" kern="1200" dirty="0"/>
            <a:t>Análisis detallado</a:t>
          </a:r>
        </a:p>
        <a:p>
          <a:pPr marL="0" lvl="0" indent="0" algn="ctr" defTabSz="1200150">
            <a:lnSpc>
              <a:spcPct val="90000"/>
            </a:lnSpc>
            <a:spcBef>
              <a:spcPct val="0"/>
            </a:spcBef>
            <a:spcAft>
              <a:spcPct val="35000"/>
            </a:spcAft>
            <a:buNone/>
          </a:pPr>
          <a:r>
            <a:rPr lang="es-ES" sz="2700" kern="1200" dirty="0"/>
            <a:t>Muchas posibilidades</a:t>
          </a:r>
        </a:p>
      </dsp:txBody>
      <dsp:txXfrm>
        <a:off x="2435815" y="0"/>
        <a:ext cx="3540849" cy="1646393"/>
      </dsp:txXfrm>
    </dsp:sp>
    <dsp:sp modelId="{6890EC89-087B-489B-94A6-8D3028EA3649}">
      <dsp:nvSpPr>
        <dsp:cNvPr id="0" name=""/>
        <dsp:cNvSpPr/>
      </dsp:nvSpPr>
      <dsp:spPr>
        <a:xfrm>
          <a:off x="3535680" y="2155991"/>
          <a:ext cx="1828800" cy="1567993"/>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57E19E-A2B9-4733-9823-94225809B95D}">
      <dsp:nvSpPr>
        <dsp:cNvPr id="0" name=""/>
        <dsp:cNvSpPr/>
      </dsp:nvSpPr>
      <dsp:spPr>
        <a:xfrm>
          <a:off x="360044" y="2273590"/>
          <a:ext cx="3059431" cy="164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s-ES" sz="2700" kern="1200" dirty="0"/>
            <a:t>Alto costo</a:t>
          </a:r>
        </a:p>
        <a:p>
          <a:pPr marL="0" lvl="0" indent="0" algn="ctr" defTabSz="1200150">
            <a:lnSpc>
              <a:spcPct val="90000"/>
            </a:lnSpc>
            <a:spcBef>
              <a:spcPct val="0"/>
            </a:spcBef>
            <a:spcAft>
              <a:spcPct val="35000"/>
            </a:spcAft>
            <a:buNone/>
          </a:pPr>
          <a:r>
            <a:rPr lang="es-ES" sz="2700" kern="1200" dirty="0"/>
            <a:t>Personal calificado</a:t>
          </a:r>
        </a:p>
      </dsp:txBody>
      <dsp:txXfrm>
        <a:off x="360044" y="2273590"/>
        <a:ext cx="3059431" cy="1646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16074-726D-4445-B662-939BE4A274ED}">
      <dsp:nvSpPr>
        <dsp:cNvPr id="0" name=""/>
        <dsp:cNvSpPr/>
      </dsp:nvSpPr>
      <dsp:spPr>
        <a:xfrm>
          <a:off x="81" y="223"/>
          <a:ext cx="3218656" cy="804664"/>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err="1"/>
            <a:t>Ventajas</a:t>
          </a:r>
          <a:endParaRPr lang="en-US" sz="2800" b="1" kern="1200" noProof="0" dirty="0"/>
        </a:p>
      </dsp:txBody>
      <dsp:txXfrm>
        <a:off x="23649" y="23791"/>
        <a:ext cx="3171520" cy="757528"/>
      </dsp:txXfrm>
    </dsp:sp>
    <dsp:sp modelId="{6BBF788A-EFB4-47F5-975E-19F529B2F0E6}">
      <dsp:nvSpPr>
        <dsp:cNvPr id="0" name=""/>
        <dsp:cNvSpPr/>
      </dsp:nvSpPr>
      <dsp:spPr>
        <a:xfrm rot="5400000">
          <a:off x="1539001" y="875295"/>
          <a:ext cx="140816" cy="140816"/>
        </a:xfrm>
        <a:prstGeom prst="rightArrow">
          <a:avLst>
            <a:gd name="adj1" fmla="val 667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C34F9F-F8F2-4EEA-B741-F2E8F9F095FA}">
      <dsp:nvSpPr>
        <dsp:cNvPr id="0" name=""/>
        <dsp:cNvSpPr/>
      </dsp:nvSpPr>
      <dsp:spPr>
        <a:xfrm>
          <a:off x="81" y="1086519"/>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noProof="0" dirty="0"/>
            <a:t>Bajo </a:t>
          </a:r>
          <a:r>
            <a:rPr lang="en-US" sz="1800" kern="1200" noProof="0" dirty="0" err="1"/>
            <a:t>coste</a:t>
          </a:r>
          <a:endParaRPr lang="en-US" sz="1800" kern="1200" noProof="0" dirty="0"/>
        </a:p>
      </dsp:txBody>
      <dsp:txXfrm>
        <a:off x="23649" y="1110087"/>
        <a:ext cx="3171520" cy="757528"/>
      </dsp:txXfrm>
    </dsp:sp>
    <dsp:sp modelId="{5ECD92F9-0B22-41AF-AB56-6C3566145D96}">
      <dsp:nvSpPr>
        <dsp:cNvPr id="0" name=""/>
        <dsp:cNvSpPr/>
      </dsp:nvSpPr>
      <dsp:spPr>
        <a:xfrm rot="5400000">
          <a:off x="1539001" y="1961591"/>
          <a:ext cx="140816" cy="140816"/>
        </a:xfrm>
        <a:prstGeom prst="rightArrow">
          <a:avLst>
            <a:gd name="adj1" fmla="val 66700"/>
            <a:gd name="adj2" fmla="val 50000"/>
          </a:avLst>
        </a:prstGeom>
        <a:solidFill>
          <a:schemeClr val="accent1">
            <a:shade val="90000"/>
            <a:hueOff val="-118558"/>
            <a:satOff val="-19208"/>
            <a:lumOff val="95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5575F4-459F-4E6A-BB59-CFFE3B5DB071}">
      <dsp:nvSpPr>
        <dsp:cNvPr id="0" name=""/>
        <dsp:cNvSpPr/>
      </dsp:nvSpPr>
      <dsp:spPr>
        <a:xfrm>
          <a:off x="81" y="2172816"/>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noProof="0"/>
            <a:t>Transportable</a:t>
          </a:r>
        </a:p>
      </dsp:txBody>
      <dsp:txXfrm>
        <a:off x="23649" y="2196384"/>
        <a:ext cx="3171520" cy="757528"/>
      </dsp:txXfrm>
    </dsp:sp>
    <dsp:sp modelId="{FF04B664-D8F5-4CDF-BBA9-4EC02CD352D1}">
      <dsp:nvSpPr>
        <dsp:cNvPr id="0" name=""/>
        <dsp:cNvSpPr/>
      </dsp:nvSpPr>
      <dsp:spPr>
        <a:xfrm rot="5400000">
          <a:off x="1539001" y="3047888"/>
          <a:ext cx="140816" cy="140816"/>
        </a:xfrm>
        <a:prstGeom prst="rightArrow">
          <a:avLst>
            <a:gd name="adj1" fmla="val 66700"/>
            <a:gd name="adj2" fmla="val 50000"/>
          </a:avLst>
        </a:prstGeom>
        <a:solidFill>
          <a:schemeClr val="accent1">
            <a:shade val="90000"/>
            <a:hueOff val="-237117"/>
            <a:satOff val="-38415"/>
            <a:lumOff val="19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03A6C3-D81D-4EDC-B912-050487F9D23F}">
      <dsp:nvSpPr>
        <dsp:cNvPr id="0" name=""/>
        <dsp:cNvSpPr/>
      </dsp:nvSpPr>
      <dsp:spPr>
        <a:xfrm>
          <a:off x="81" y="3259112"/>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noProof="0" dirty="0" err="1"/>
            <a:t>Información</a:t>
          </a:r>
          <a:r>
            <a:rPr lang="en-US" sz="1800" kern="1200" noProof="0" dirty="0"/>
            <a:t> </a:t>
          </a:r>
          <a:r>
            <a:rPr lang="en-US" sz="1800" kern="1200" noProof="0" dirty="0" err="1"/>
            <a:t>en</a:t>
          </a:r>
          <a:r>
            <a:rPr lang="en-US" sz="1800" kern="1200" noProof="0" dirty="0"/>
            <a:t> </a:t>
          </a:r>
          <a:r>
            <a:rPr lang="en-US" sz="1800" kern="1200" noProof="0" dirty="0" err="1"/>
            <a:t>tiempo</a:t>
          </a:r>
          <a:r>
            <a:rPr lang="en-US" sz="1800" kern="1200" noProof="0" dirty="0"/>
            <a:t> real</a:t>
          </a:r>
        </a:p>
      </dsp:txBody>
      <dsp:txXfrm>
        <a:off x="23649" y="3282680"/>
        <a:ext cx="3171520" cy="757528"/>
      </dsp:txXfrm>
    </dsp:sp>
    <dsp:sp modelId="{73822679-3105-4D98-BAC9-92BB763794CE}">
      <dsp:nvSpPr>
        <dsp:cNvPr id="0" name=""/>
        <dsp:cNvSpPr/>
      </dsp:nvSpPr>
      <dsp:spPr>
        <a:xfrm>
          <a:off x="3669349" y="223"/>
          <a:ext cx="3218656" cy="804664"/>
        </a:xfrm>
        <a:prstGeom prst="roundRect">
          <a:avLst>
            <a:gd name="adj" fmla="val 10000"/>
          </a:avLst>
        </a:prstGeom>
        <a:solidFill>
          <a:schemeClr val="accent1">
            <a:shade val="80000"/>
            <a:hueOff val="-563574"/>
            <a:satOff val="-96038"/>
            <a:lumOff val="485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err="1"/>
            <a:t>Desventajas</a:t>
          </a:r>
          <a:endParaRPr lang="en-US" sz="2800" b="1" kern="1200" noProof="0" dirty="0"/>
        </a:p>
      </dsp:txBody>
      <dsp:txXfrm>
        <a:off x="3692917" y="23791"/>
        <a:ext cx="3171520" cy="757528"/>
      </dsp:txXfrm>
    </dsp:sp>
    <dsp:sp modelId="{594EAF6B-BE82-4763-ADCC-8BEB23189AFD}">
      <dsp:nvSpPr>
        <dsp:cNvPr id="0" name=""/>
        <dsp:cNvSpPr/>
      </dsp:nvSpPr>
      <dsp:spPr>
        <a:xfrm rot="5400000">
          <a:off x="5208269" y="875295"/>
          <a:ext cx="140816" cy="140816"/>
        </a:xfrm>
        <a:prstGeom prst="rightArrow">
          <a:avLst>
            <a:gd name="adj1" fmla="val 66700"/>
            <a:gd name="adj2" fmla="val 50000"/>
          </a:avLst>
        </a:prstGeom>
        <a:solidFill>
          <a:schemeClr val="accent1">
            <a:shade val="90000"/>
            <a:hueOff val="-355675"/>
            <a:satOff val="-57623"/>
            <a:lumOff val="2873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7E74EF-FFCE-4D24-AB36-749E78A3FBF7}">
      <dsp:nvSpPr>
        <dsp:cNvPr id="0" name=""/>
        <dsp:cNvSpPr/>
      </dsp:nvSpPr>
      <dsp:spPr>
        <a:xfrm>
          <a:off x="3669349" y="1086519"/>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noProof="0" dirty="0"/>
            <a:t>Sensible a los golpes por una gran desaceleración</a:t>
          </a:r>
          <a:endParaRPr lang="en-US" sz="1800" kern="1200" noProof="0" dirty="0"/>
        </a:p>
      </dsp:txBody>
      <dsp:txXfrm>
        <a:off x="3692917" y="1110087"/>
        <a:ext cx="3171520" cy="757528"/>
      </dsp:txXfrm>
    </dsp:sp>
    <dsp:sp modelId="{BD19B54C-7667-4B90-B42E-B2DFC00B2EC7}">
      <dsp:nvSpPr>
        <dsp:cNvPr id="0" name=""/>
        <dsp:cNvSpPr/>
      </dsp:nvSpPr>
      <dsp:spPr>
        <a:xfrm rot="5400000">
          <a:off x="5208269" y="1961591"/>
          <a:ext cx="140816" cy="140816"/>
        </a:xfrm>
        <a:prstGeom prst="rightArrow">
          <a:avLst>
            <a:gd name="adj1" fmla="val 66700"/>
            <a:gd name="adj2" fmla="val 50000"/>
          </a:avLst>
        </a:prstGeom>
        <a:solidFill>
          <a:schemeClr val="accent1">
            <a:shade val="90000"/>
            <a:hueOff val="-474234"/>
            <a:satOff val="-76830"/>
            <a:lumOff val="383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5E8888-C0EA-451B-A038-35BF124250D8}">
      <dsp:nvSpPr>
        <dsp:cNvPr id="0" name=""/>
        <dsp:cNvSpPr/>
      </dsp:nvSpPr>
      <dsp:spPr>
        <a:xfrm>
          <a:off x="3669349" y="2172816"/>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noProof="0" dirty="0"/>
            <a:t>Alteraciones de precisión debido a la inestabilidad de la fijación de la piel.</a:t>
          </a:r>
          <a:endParaRPr lang="en-US" sz="1800" kern="1200" noProof="0" dirty="0"/>
        </a:p>
      </dsp:txBody>
      <dsp:txXfrm>
        <a:off x="3692917" y="2196384"/>
        <a:ext cx="3171520" cy="757528"/>
      </dsp:txXfrm>
    </dsp:sp>
    <dsp:sp modelId="{A6161C09-E03C-40E4-8354-41BB6AA8BCD3}">
      <dsp:nvSpPr>
        <dsp:cNvPr id="0" name=""/>
        <dsp:cNvSpPr/>
      </dsp:nvSpPr>
      <dsp:spPr>
        <a:xfrm rot="5400000">
          <a:off x="5208269" y="3047888"/>
          <a:ext cx="140816" cy="140816"/>
        </a:xfrm>
        <a:prstGeom prst="rightArrow">
          <a:avLst>
            <a:gd name="adj1" fmla="val 66700"/>
            <a:gd name="adj2" fmla="val 50000"/>
          </a:avLst>
        </a:prstGeom>
        <a:solidFill>
          <a:schemeClr val="accent1">
            <a:shade val="90000"/>
            <a:hueOff val="-592792"/>
            <a:satOff val="-96038"/>
            <a:lumOff val="478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890D12-CE80-40C4-98F0-FEEA21B61FDD}">
      <dsp:nvSpPr>
        <dsp:cNvPr id="0" name=""/>
        <dsp:cNvSpPr/>
      </dsp:nvSpPr>
      <dsp:spPr>
        <a:xfrm>
          <a:off x="3669349" y="3259112"/>
          <a:ext cx="3218656" cy="804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noProof="0" dirty="0"/>
            <a:t>Sistema cableado limita la evaluación</a:t>
          </a:r>
          <a:endParaRPr lang="en-US" sz="1800" kern="1200" noProof="0" dirty="0"/>
        </a:p>
      </dsp:txBody>
      <dsp:txXfrm>
        <a:off x="3692917" y="3282680"/>
        <a:ext cx="3171520" cy="757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F95FC-44BB-4EC3-83A5-9ADD48C2199C}">
      <dsp:nvSpPr>
        <dsp:cNvPr id="0" name=""/>
        <dsp:cNvSpPr/>
      </dsp:nvSpPr>
      <dsp:spPr>
        <a:xfrm rot="5400000">
          <a:off x="-114002" y="116401"/>
          <a:ext cx="760015" cy="532010"/>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1</a:t>
          </a:r>
        </a:p>
      </dsp:txBody>
      <dsp:txXfrm rot="-5400000">
        <a:off x="1" y="268403"/>
        <a:ext cx="532010" cy="228005"/>
      </dsp:txXfrm>
    </dsp:sp>
    <dsp:sp modelId="{8A766701-F04B-4C72-853E-9EF8E67014C7}">
      <dsp:nvSpPr>
        <dsp:cNvPr id="0" name=""/>
        <dsp:cNvSpPr/>
      </dsp:nvSpPr>
      <dsp:spPr>
        <a:xfrm rot="5400000">
          <a:off x="3067000" y="-2532590"/>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noProof="0" dirty="0">
              <a:solidFill>
                <a:schemeClr val="accent2">
                  <a:lumMod val="75000"/>
                </a:schemeClr>
              </a:solidFill>
            </a:rPr>
            <a:t>Con o sin </a:t>
          </a:r>
          <a:r>
            <a:rPr lang="en-US" sz="2400" b="0" kern="1200" noProof="0" dirty="0" err="1">
              <a:solidFill>
                <a:schemeClr val="accent2">
                  <a:lumMod val="75000"/>
                </a:schemeClr>
              </a:solidFill>
            </a:rPr>
            <a:t>calzado</a:t>
          </a:r>
          <a:endParaRPr lang="en-US" sz="2400" b="0" kern="1200" noProof="0" dirty="0">
            <a:solidFill>
              <a:schemeClr val="accent2">
                <a:lumMod val="75000"/>
              </a:schemeClr>
            </a:solidFill>
          </a:endParaRPr>
        </a:p>
      </dsp:txBody>
      <dsp:txXfrm rot="-5400000">
        <a:off x="532011" y="26515"/>
        <a:ext cx="5539873" cy="445778"/>
      </dsp:txXfrm>
    </dsp:sp>
    <dsp:sp modelId="{2558FD45-5982-460A-B496-9B13F2852DEB}">
      <dsp:nvSpPr>
        <dsp:cNvPr id="0" name=""/>
        <dsp:cNvSpPr/>
      </dsp:nvSpPr>
      <dsp:spPr>
        <a:xfrm rot="5400000">
          <a:off x="-114002" y="776238"/>
          <a:ext cx="760015" cy="532010"/>
        </a:xfrm>
        <a:prstGeom prst="chevron">
          <a:avLst/>
        </a:prstGeom>
        <a:solidFill>
          <a:schemeClr val="accent5">
            <a:hueOff val="0"/>
            <a:satOff val="9432"/>
            <a:lumOff val="-6392"/>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2</a:t>
          </a:r>
        </a:p>
      </dsp:txBody>
      <dsp:txXfrm rot="-5400000">
        <a:off x="1" y="928240"/>
        <a:ext cx="532010" cy="228005"/>
      </dsp:txXfrm>
    </dsp:sp>
    <dsp:sp modelId="{09AA5942-986E-4837-87AA-B42F84D776D4}">
      <dsp:nvSpPr>
        <dsp:cNvPr id="0" name=""/>
        <dsp:cNvSpPr/>
      </dsp:nvSpPr>
      <dsp:spPr>
        <a:xfrm rot="5400000">
          <a:off x="3067000" y="-1872753"/>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9432"/>
              <a:lumOff val="-6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err="1">
              <a:solidFill>
                <a:schemeClr val="accent2">
                  <a:lumMod val="75000"/>
                </a:schemeClr>
              </a:solidFill>
            </a:rPr>
            <a:t>Distancia</a:t>
          </a:r>
          <a:r>
            <a:rPr lang="en-US" sz="2400" b="0" kern="1200" dirty="0">
              <a:solidFill>
                <a:schemeClr val="accent2">
                  <a:lumMod val="75000"/>
                </a:schemeClr>
              </a:solidFill>
            </a:rPr>
            <a:t> </a:t>
          </a:r>
          <a:r>
            <a:rPr lang="en-US" sz="2400" b="0" kern="1200" dirty="0" err="1">
              <a:solidFill>
                <a:schemeClr val="accent2">
                  <a:lumMod val="75000"/>
                </a:schemeClr>
              </a:solidFill>
            </a:rPr>
            <a:t>delimitada</a:t>
          </a:r>
          <a:endParaRPr lang="en-US" sz="2400" kern="1200" noProof="0" dirty="0"/>
        </a:p>
      </dsp:txBody>
      <dsp:txXfrm rot="-5400000">
        <a:off x="532011" y="686352"/>
        <a:ext cx="5539873" cy="445778"/>
      </dsp:txXfrm>
    </dsp:sp>
    <dsp:sp modelId="{81B2C041-ABC6-4D4D-96D5-F278F7550118}">
      <dsp:nvSpPr>
        <dsp:cNvPr id="0" name=""/>
        <dsp:cNvSpPr/>
      </dsp:nvSpPr>
      <dsp:spPr>
        <a:xfrm rot="5400000">
          <a:off x="-114002" y="1436075"/>
          <a:ext cx="760015" cy="532010"/>
        </a:xfrm>
        <a:prstGeom prst="chevron">
          <a:avLst/>
        </a:prstGeom>
        <a:solidFill>
          <a:schemeClr val="accent5">
            <a:hueOff val="0"/>
            <a:satOff val="18865"/>
            <a:lumOff val="-12784"/>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3</a:t>
          </a:r>
        </a:p>
      </dsp:txBody>
      <dsp:txXfrm rot="-5400000">
        <a:off x="1" y="1588077"/>
        <a:ext cx="532010" cy="228005"/>
      </dsp:txXfrm>
    </dsp:sp>
    <dsp:sp modelId="{93A2EEED-8249-431A-BEDE-6CDAAFFA372C}">
      <dsp:nvSpPr>
        <dsp:cNvPr id="0" name=""/>
        <dsp:cNvSpPr/>
      </dsp:nvSpPr>
      <dsp:spPr>
        <a:xfrm rot="5400000">
          <a:off x="3067000" y="-121291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18865"/>
              <a:lumOff val="-12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err="1">
              <a:solidFill>
                <a:schemeClr val="accent2">
                  <a:lumMod val="75000"/>
                </a:schemeClr>
              </a:solidFill>
            </a:rPr>
            <a:t>Estandarización</a:t>
          </a:r>
          <a:r>
            <a:rPr lang="en-US" sz="2400" b="0" kern="1200" dirty="0">
              <a:solidFill>
                <a:schemeClr val="accent2">
                  <a:lumMod val="75000"/>
                </a:schemeClr>
              </a:solidFill>
            </a:rPr>
            <a:t> de </a:t>
          </a:r>
          <a:r>
            <a:rPr lang="en-US" sz="2400" b="0" kern="1200" dirty="0" err="1">
              <a:solidFill>
                <a:schemeClr val="accent2">
                  <a:lumMod val="75000"/>
                </a:schemeClr>
              </a:solidFill>
            </a:rPr>
            <a:t>instrucciones</a:t>
          </a:r>
          <a:endParaRPr lang="en-US" sz="2400" kern="1200" noProof="0" dirty="0"/>
        </a:p>
      </dsp:txBody>
      <dsp:txXfrm rot="-5400000">
        <a:off x="532011" y="1346190"/>
        <a:ext cx="5539873" cy="445778"/>
      </dsp:txXfrm>
    </dsp:sp>
    <dsp:sp modelId="{C3D2F829-D7F8-4B98-A0E6-FD45ED3C6607}">
      <dsp:nvSpPr>
        <dsp:cNvPr id="0" name=""/>
        <dsp:cNvSpPr/>
      </dsp:nvSpPr>
      <dsp:spPr>
        <a:xfrm rot="5400000">
          <a:off x="-114002" y="2095913"/>
          <a:ext cx="760015" cy="532010"/>
        </a:xfrm>
        <a:prstGeom prst="chevron">
          <a:avLst/>
        </a:prstGeom>
        <a:solidFill>
          <a:schemeClr val="accent5">
            <a:hueOff val="0"/>
            <a:satOff val="28297"/>
            <a:lumOff val="-19177"/>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4</a:t>
          </a:r>
        </a:p>
      </dsp:txBody>
      <dsp:txXfrm rot="-5400000">
        <a:off x="1" y="2247915"/>
        <a:ext cx="532010" cy="228005"/>
      </dsp:txXfrm>
    </dsp:sp>
    <dsp:sp modelId="{6383FBC3-4CEF-400A-B40C-E24AD009FED5}">
      <dsp:nvSpPr>
        <dsp:cNvPr id="0" name=""/>
        <dsp:cNvSpPr/>
      </dsp:nvSpPr>
      <dsp:spPr>
        <a:xfrm rot="5400000">
          <a:off x="3067000" y="-55307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28297"/>
              <a:lumOff val="-19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err="1">
              <a:solidFill>
                <a:schemeClr val="accent2">
                  <a:lumMod val="75000"/>
                </a:schemeClr>
              </a:solidFill>
            </a:rPr>
            <a:t>Registro</a:t>
          </a:r>
          <a:r>
            <a:rPr lang="en-US" sz="2400" b="0" kern="1200" dirty="0">
              <a:solidFill>
                <a:schemeClr val="accent2">
                  <a:lumMod val="75000"/>
                </a:schemeClr>
              </a:solidFill>
            </a:rPr>
            <a:t> </a:t>
          </a:r>
          <a:r>
            <a:rPr lang="en-US" sz="2400" b="0" kern="1200" dirty="0" err="1">
              <a:solidFill>
                <a:schemeClr val="accent2">
                  <a:lumMod val="75000"/>
                </a:schemeClr>
              </a:solidFill>
            </a:rPr>
            <a:t>válido</a:t>
          </a:r>
          <a:r>
            <a:rPr lang="en-US" sz="2400" b="0" kern="1200" dirty="0">
              <a:solidFill>
                <a:schemeClr val="accent2">
                  <a:lumMod val="75000"/>
                </a:schemeClr>
              </a:solidFill>
            </a:rPr>
            <a:t> </a:t>
          </a:r>
          <a:endParaRPr lang="en-US" sz="2400" kern="1200" noProof="0" dirty="0"/>
        </a:p>
      </dsp:txBody>
      <dsp:txXfrm rot="-5400000">
        <a:off x="532011" y="2006027"/>
        <a:ext cx="5539873" cy="445778"/>
      </dsp:txXfrm>
    </dsp:sp>
    <dsp:sp modelId="{50983C6B-5131-485D-858A-73870BA3180F}">
      <dsp:nvSpPr>
        <dsp:cNvPr id="0" name=""/>
        <dsp:cNvSpPr/>
      </dsp:nvSpPr>
      <dsp:spPr>
        <a:xfrm rot="5400000">
          <a:off x="-114002" y="2755750"/>
          <a:ext cx="760015" cy="532010"/>
        </a:xfrm>
        <a:prstGeom prst="chevron">
          <a:avLst/>
        </a:prstGeom>
        <a:solidFill>
          <a:schemeClr val="accent5">
            <a:hueOff val="0"/>
            <a:satOff val="37730"/>
            <a:lumOff val="-25569"/>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5</a:t>
          </a:r>
        </a:p>
      </dsp:txBody>
      <dsp:txXfrm rot="-5400000">
        <a:off x="1" y="2907752"/>
        <a:ext cx="532010" cy="228005"/>
      </dsp:txXfrm>
    </dsp:sp>
    <dsp:sp modelId="{79B8369D-8B3F-473D-90EE-4C902F976C79}">
      <dsp:nvSpPr>
        <dsp:cNvPr id="0" name=""/>
        <dsp:cNvSpPr/>
      </dsp:nvSpPr>
      <dsp:spPr>
        <a:xfrm rot="5400000">
          <a:off x="3067000" y="106758"/>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37730"/>
              <a:lumOff val="-25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err="1">
              <a:solidFill>
                <a:schemeClr val="accent2">
                  <a:lumMod val="75000"/>
                </a:schemeClr>
              </a:solidFill>
            </a:rPr>
            <a:t>Número</a:t>
          </a:r>
          <a:r>
            <a:rPr lang="en-US" sz="2400" b="0" kern="1200" dirty="0">
              <a:solidFill>
                <a:schemeClr val="accent2">
                  <a:lumMod val="75000"/>
                </a:schemeClr>
              </a:solidFill>
            </a:rPr>
            <a:t> de </a:t>
          </a:r>
          <a:r>
            <a:rPr lang="en-US" sz="2400" b="0" kern="1200" dirty="0" err="1">
              <a:solidFill>
                <a:schemeClr val="accent2">
                  <a:lumMod val="75000"/>
                </a:schemeClr>
              </a:solidFill>
            </a:rPr>
            <a:t>repeticiones</a:t>
          </a:r>
          <a:endParaRPr lang="en-US" sz="2400" kern="1200" noProof="0" dirty="0"/>
        </a:p>
      </dsp:txBody>
      <dsp:txXfrm rot="-5400000">
        <a:off x="532011" y="2665863"/>
        <a:ext cx="5539873" cy="445778"/>
      </dsp:txXfrm>
    </dsp:sp>
    <dsp:sp modelId="{72E291D7-EAFF-4550-9459-D388025AC547}">
      <dsp:nvSpPr>
        <dsp:cNvPr id="0" name=""/>
        <dsp:cNvSpPr/>
      </dsp:nvSpPr>
      <dsp:spPr>
        <a:xfrm rot="5400000">
          <a:off x="-114002" y="3415587"/>
          <a:ext cx="760015" cy="532010"/>
        </a:xfrm>
        <a:prstGeom prst="chevron">
          <a:avLst/>
        </a:prstGeom>
        <a:solidFill>
          <a:schemeClr val="accent5">
            <a:hueOff val="0"/>
            <a:satOff val="47162"/>
            <a:lumOff val="-31961"/>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noProof="0" dirty="0"/>
            <a:t>6</a:t>
          </a:r>
        </a:p>
      </dsp:txBody>
      <dsp:txXfrm rot="-5400000">
        <a:off x="1" y="3567589"/>
        <a:ext cx="532010" cy="228005"/>
      </dsp:txXfrm>
    </dsp:sp>
    <dsp:sp modelId="{4951600B-4640-433A-9120-93CD2421384B}">
      <dsp:nvSpPr>
        <dsp:cNvPr id="0" name=""/>
        <dsp:cNvSpPr/>
      </dsp:nvSpPr>
      <dsp:spPr>
        <a:xfrm rot="5400000">
          <a:off x="3067000" y="766595"/>
          <a:ext cx="494010" cy="5563989"/>
        </a:xfrm>
        <a:prstGeom prst="round2SameRect">
          <a:avLst/>
        </a:prstGeom>
        <a:solidFill>
          <a:schemeClr val="lt1">
            <a:alpha val="90000"/>
            <a:hueOff val="0"/>
            <a:satOff val="0"/>
            <a:lumOff val="0"/>
            <a:alphaOff val="0"/>
          </a:schemeClr>
        </a:solidFill>
        <a:ln w="25400" cap="flat" cmpd="sng" algn="ctr">
          <a:solidFill>
            <a:schemeClr val="accent5">
              <a:hueOff val="0"/>
              <a:satOff val="47162"/>
              <a:lumOff val="-3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0" kern="1200" dirty="0">
              <a:solidFill>
                <a:schemeClr val="accent2">
                  <a:lumMod val="75000"/>
                </a:schemeClr>
              </a:solidFill>
            </a:rPr>
            <a:t>Control de </a:t>
          </a:r>
          <a:r>
            <a:rPr lang="en-US" sz="2400" b="0" kern="1200" dirty="0" err="1">
              <a:solidFill>
                <a:schemeClr val="accent2">
                  <a:lumMod val="75000"/>
                </a:schemeClr>
              </a:solidFill>
            </a:rPr>
            <a:t>velocidad</a:t>
          </a:r>
          <a:r>
            <a:rPr lang="en-US" sz="2400" b="0" kern="1200" dirty="0">
              <a:solidFill>
                <a:schemeClr val="accent2">
                  <a:lumMod val="75000"/>
                </a:schemeClr>
              </a:solidFill>
            </a:rPr>
            <a:t> de la </a:t>
          </a:r>
          <a:r>
            <a:rPr lang="en-US" sz="2400" b="0" kern="1200" dirty="0" err="1">
              <a:solidFill>
                <a:schemeClr val="accent2">
                  <a:lumMod val="75000"/>
                </a:schemeClr>
              </a:solidFill>
            </a:rPr>
            <a:t>marcha</a:t>
          </a:r>
          <a:endParaRPr lang="en-US" sz="2400" kern="1200" noProof="0" dirty="0"/>
        </a:p>
      </dsp:txBody>
      <dsp:txXfrm rot="-5400000">
        <a:off x="532011" y="3325700"/>
        <a:ext cx="5539873" cy="44577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‹Nº›</a:t>
            </a:fld>
            <a:endParaRPr lang="pl-PL" altLang="pl-PL"/>
          </a:p>
        </p:txBody>
      </p:sp>
    </p:spTree>
    <p:extLst>
      <p:ext uri="{BB962C8B-B14F-4D97-AF65-F5344CB8AC3E}">
        <p14:creationId xmlns:p14="http://schemas.microsoft.com/office/powerpoint/2010/main" val="687965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‹Nº›</a:t>
            </a:fld>
            <a:endParaRPr lang="pl-PL" altLang="pl-PL"/>
          </a:p>
        </p:txBody>
      </p:sp>
    </p:spTree>
    <p:extLst>
      <p:ext uri="{BB962C8B-B14F-4D97-AF65-F5344CB8AC3E}">
        <p14:creationId xmlns:p14="http://schemas.microsoft.com/office/powerpoint/2010/main" val="42841176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t>Esta presentación tiene animaciones en el texto y las imágenes. Preste atención a las animaciones durante la presentación.</a:t>
            </a:r>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788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7670719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3356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500634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74759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71072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81101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95594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55549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r>
              <a:rPr lang="en-US" sz="1200" kern="1200" dirty="0">
                <a:solidFill>
                  <a:schemeClr val="tx1"/>
                </a:solidFill>
                <a:latin typeface="Gill Sans" charset="0"/>
                <a:ea typeface="+mn-ea"/>
                <a:cs typeface="+mn-cs"/>
              </a:rPr>
              <a:t>Hypoallergenic adhesive</a:t>
            </a:r>
            <a:endParaRPr lang="es-ES" sz="1200" kern="1200" dirty="0">
              <a:solidFill>
                <a:schemeClr val="tx1"/>
              </a:solidFill>
              <a:latin typeface="Gill Sans" charset="0"/>
              <a:ea typeface="+mn-ea"/>
              <a:cs typeface="+mn-cs"/>
            </a:endParaRPr>
          </a:p>
          <a:p>
            <a:pPr lvl="0" eaLnBrk="0" fontAlgn="base" hangingPunct="0"/>
            <a:r>
              <a:rPr lang="en-US" sz="1200" kern="1200" dirty="0" err="1">
                <a:solidFill>
                  <a:schemeClr val="tx1"/>
                </a:solidFill>
                <a:latin typeface="Gill Sans" charset="0"/>
                <a:ea typeface="+mn-ea"/>
                <a:cs typeface="+mn-cs"/>
              </a:rPr>
              <a:t>Dermographic</a:t>
            </a:r>
            <a:r>
              <a:rPr lang="en-US" sz="1200" kern="1200" dirty="0">
                <a:solidFill>
                  <a:schemeClr val="tx1"/>
                </a:solidFill>
                <a:latin typeface="Gill Sans" charset="0"/>
                <a:ea typeface="+mn-ea"/>
                <a:cs typeface="+mn-cs"/>
              </a:rPr>
              <a:t> pencil</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Shaver</a:t>
            </a:r>
            <a:endParaRPr lang="es-ES" sz="1200" kern="1200" dirty="0">
              <a:solidFill>
                <a:schemeClr val="tx1"/>
              </a:solidFill>
              <a:latin typeface="Gill Sans" charset="0"/>
              <a:ea typeface="+mn-ea"/>
              <a:cs typeface="+mn-cs"/>
            </a:endParaRPr>
          </a:p>
          <a:p>
            <a:pPr lvl="0" eaLnBrk="0" fontAlgn="base" hangingPunct="0"/>
            <a:r>
              <a:rPr lang="es-ES" sz="1200" kern="1200" dirty="0">
                <a:solidFill>
                  <a:schemeClr val="tx1"/>
                </a:solidFill>
                <a:latin typeface="Gill Sans" charset="0"/>
                <a:ea typeface="+mn-ea"/>
                <a:cs typeface="+mn-cs"/>
              </a:rPr>
              <a:t>Alcohol and </a:t>
            </a:r>
            <a:r>
              <a:rPr lang="en-US" sz="1200" kern="1200" dirty="0">
                <a:solidFill>
                  <a:schemeClr val="tx1"/>
                </a:solidFill>
                <a:latin typeface="Gill Sans" charset="0"/>
                <a:ea typeface="+mn-ea"/>
                <a:cs typeface="+mn-cs"/>
              </a:rPr>
              <a:t>gauze</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Appropriate clothing </a:t>
            </a:r>
            <a:endParaRPr lang="es-ES" sz="1200" kern="1200" dirty="0">
              <a:solidFill>
                <a:schemeClr val="tx1"/>
              </a:solidFill>
              <a:latin typeface="Gill Sans" charset="0"/>
              <a:ea typeface="+mn-ea"/>
              <a:cs typeface="+mn-cs"/>
            </a:endParaRPr>
          </a:p>
          <a:p>
            <a:pPr lvl="0" eaLnBrk="0" fontAlgn="base" hangingPunct="0"/>
            <a:r>
              <a:rPr lang="en-US" sz="1200" kern="1200" dirty="0">
                <a:solidFill>
                  <a:schemeClr val="tx1"/>
                </a:solidFill>
                <a:latin typeface="Gill Sans" charset="0"/>
                <a:ea typeface="+mn-ea"/>
                <a:cs typeface="+mn-cs"/>
              </a:rPr>
              <a:t>Tie raps or similar</a:t>
            </a:r>
            <a:endParaRPr lang="es-ES" sz="1200" kern="1200" dirty="0">
              <a:solidFill>
                <a:schemeClr val="tx1"/>
              </a:solidFill>
              <a:latin typeface="Gill Sans" charset="0"/>
              <a:ea typeface="+mn-ea"/>
              <a:cs typeface="+mn-cs"/>
            </a:endParaRPr>
          </a:p>
          <a:p>
            <a:pPr eaLnBrk="1" hangingPunct="1"/>
            <a:endParaRPr lang="pl-PL" altLang="pl-PL" dirty="0"/>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64771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0342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10216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43978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86424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14992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9616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89588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16769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927988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72098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36740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8861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951270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61829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8531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22100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9254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5430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769003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598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62108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256329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40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327443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18022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1054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084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38998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725894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83152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27910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42649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90859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88743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29340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84149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297465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37122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80273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95943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799668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34295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59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80008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2923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Kinescan / IBV movement analysis system. Institute of Biomechanics Valencia Spain.</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1583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7111401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797276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561763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386400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558756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5700320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104502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173341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25776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256745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42858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655516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187519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227166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146511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950225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6424274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128069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25825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79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7480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78340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476720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91656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140972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73033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7439057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504036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4457750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542185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438166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9197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60102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2668009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7168857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93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1860022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590964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532699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096039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35335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9055689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100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pPr/>
              <a:t>02/07/2021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pPr/>
              <a:t>‹Nº›</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9.xml"/><Relationship Id="rId5" Type="http://schemas.openxmlformats.org/officeDocument/2006/relationships/image" Target="../media/image72.jpeg"/><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9.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9BF6A6B-1990-45EA-8506-F0FBB778CC0E}"/>
              </a:ext>
            </a:extLst>
          </p:cNvPr>
          <p:cNvSpPr>
            <a:spLocks noChangeArrowheads="1"/>
          </p:cNvSpPr>
          <p:nvPr/>
        </p:nvSpPr>
        <p:spPr bwMode="auto">
          <a:xfrm>
            <a:off x="611560" y="3645024"/>
            <a:ext cx="792088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MÓDULO DE BIOMECÁNICA DE LA MARCHA</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Unidad </a:t>
            </a:r>
            <a:r>
              <a:rPr lang="en-US" sz="2000" dirty="0" err="1">
                <a:solidFill>
                  <a:schemeClr val="accent2">
                    <a:lumMod val="75000"/>
                  </a:schemeClr>
                </a:solidFill>
                <a:latin typeface="Bradley Hand ITC" panose="03070402050302030203" pitchFamily="66" charset="0"/>
                <a:sym typeface="Arial" charset="0"/>
              </a:rPr>
              <a:t>Didáctica</a:t>
            </a:r>
            <a:r>
              <a:rPr lang="en-US" sz="2000" dirty="0">
                <a:solidFill>
                  <a:schemeClr val="accent2">
                    <a:lumMod val="75000"/>
                  </a:schemeClr>
                </a:solidFill>
                <a:latin typeface="Bradley Hand ITC" panose="03070402050302030203" pitchFamily="66" charset="0"/>
                <a:sym typeface="Arial" charset="0"/>
              </a:rPr>
              <a:t> D: ANÁLISIS INSTRUMENTADO DE LA MARCHA</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D.1 ¿</a:t>
            </a:r>
            <a:r>
              <a:rPr lang="en-US" sz="2000" dirty="0" err="1">
                <a:solidFill>
                  <a:schemeClr val="accent2">
                    <a:lumMod val="75000"/>
                  </a:schemeClr>
                </a:solidFill>
                <a:latin typeface="Bradley Hand ITC" panose="03070402050302030203" pitchFamily="66" charset="0"/>
                <a:sym typeface="Arial" charset="0"/>
              </a:rPr>
              <a:t>Qué</a:t>
            </a:r>
            <a:r>
              <a:rPr lang="en-US" sz="2000" dirty="0">
                <a:solidFill>
                  <a:schemeClr val="accent2">
                    <a:lumMod val="75000"/>
                  </a:schemeClr>
                </a:solidFill>
                <a:latin typeface="Bradley Hand ITC" panose="03070402050302030203" pitchFamily="66" charset="0"/>
                <a:sym typeface="Arial" charset="0"/>
              </a:rPr>
              <a:t> </a:t>
            </a:r>
            <a:r>
              <a:rPr lang="en-US" sz="2000" dirty="0" err="1">
                <a:solidFill>
                  <a:schemeClr val="accent2">
                    <a:lumMod val="75000"/>
                  </a:schemeClr>
                </a:solidFill>
                <a:latin typeface="Bradley Hand ITC" panose="03070402050302030203" pitchFamily="66" charset="0"/>
                <a:sym typeface="Arial" charset="0"/>
              </a:rPr>
              <a:t>tipo</a:t>
            </a:r>
            <a:r>
              <a:rPr lang="en-US" sz="2000" dirty="0">
                <a:solidFill>
                  <a:schemeClr val="accent2">
                    <a:lumMod val="75000"/>
                  </a:schemeClr>
                </a:solidFill>
                <a:latin typeface="Bradley Hand ITC" panose="03070402050302030203" pitchFamily="66" charset="0"/>
                <a:sym typeface="Arial" charset="0"/>
              </a:rPr>
              <a:t> de </a:t>
            </a:r>
            <a:r>
              <a:rPr lang="en-US" sz="2000" dirty="0" err="1">
                <a:solidFill>
                  <a:schemeClr val="accent2">
                    <a:lumMod val="75000"/>
                  </a:schemeClr>
                </a:solidFill>
                <a:latin typeface="Bradley Hand ITC" panose="03070402050302030203" pitchFamily="66" charset="0"/>
                <a:sym typeface="Arial" charset="0"/>
              </a:rPr>
              <a:t>protocolos</a:t>
            </a:r>
            <a:r>
              <a:rPr lang="en-US" sz="2000" dirty="0">
                <a:solidFill>
                  <a:schemeClr val="accent2">
                    <a:lumMod val="75000"/>
                  </a:schemeClr>
                </a:solidFill>
                <a:latin typeface="Bradley Hand ITC" panose="03070402050302030203" pitchFamily="66" charset="0"/>
                <a:sym typeface="Arial" charset="0"/>
              </a:rPr>
              <a:t> de </a:t>
            </a:r>
            <a:r>
              <a:rPr lang="en-US" sz="2000" dirty="0" err="1">
                <a:solidFill>
                  <a:schemeClr val="accent2">
                    <a:lumMod val="75000"/>
                  </a:schemeClr>
                </a:solidFill>
                <a:latin typeface="Bradley Hand ITC" panose="03070402050302030203" pitchFamily="66" charset="0"/>
                <a:sym typeface="Arial" charset="0"/>
              </a:rPr>
              <a:t>evaluación</a:t>
            </a:r>
            <a:r>
              <a:rPr lang="en-US" sz="2000" dirty="0">
                <a:solidFill>
                  <a:schemeClr val="accent2">
                    <a:lumMod val="75000"/>
                  </a:schemeClr>
                </a:solidFill>
                <a:latin typeface="Bradley Hand ITC" panose="03070402050302030203" pitchFamily="66" charset="0"/>
                <a:sym typeface="Arial" charset="0"/>
              </a:rPr>
              <a:t> </a:t>
            </a:r>
            <a:r>
              <a:rPr lang="en-US" sz="2000" dirty="0" err="1">
                <a:solidFill>
                  <a:schemeClr val="accent2">
                    <a:lumMod val="75000"/>
                  </a:schemeClr>
                </a:solidFill>
                <a:latin typeface="Bradley Hand ITC" panose="03070402050302030203" pitchFamily="66" charset="0"/>
                <a:sym typeface="Arial" charset="0"/>
              </a:rPr>
              <a:t>biomecánica</a:t>
            </a:r>
            <a:r>
              <a:rPr lang="en-US" sz="2000" dirty="0">
                <a:solidFill>
                  <a:schemeClr val="accent2">
                    <a:lumMod val="75000"/>
                  </a:schemeClr>
                </a:solidFill>
                <a:latin typeface="Bradley Hand ITC" panose="03070402050302030203" pitchFamily="66" charset="0"/>
                <a:sym typeface="Arial" charset="0"/>
              </a:rPr>
              <a:t> </a:t>
            </a:r>
            <a:r>
              <a:rPr lang="en-US" sz="2000" dirty="0" err="1">
                <a:solidFill>
                  <a:schemeClr val="accent2">
                    <a:lumMod val="75000"/>
                  </a:schemeClr>
                </a:solidFill>
                <a:latin typeface="Bradley Hand ITC" panose="03070402050302030203" pitchFamily="66" charset="0"/>
                <a:sym typeface="Arial" charset="0"/>
              </a:rPr>
              <a:t>instrumentada</a:t>
            </a:r>
            <a:r>
              <a:rPr lang="en-US" sz="2000" dirty="0">
                <a:solidFill>
                  <a:schemeClr val="accent2">
                    <a:lumMod val="75000"/>
                  </a:schemeClr>
                </a:solidFill>
                <a:latin typeface="Bradley Hand ITC" panose="03070402050302030203" pitchFamily="66" charset="0"/>
                <a:sym typeface="Arial" charset="0"/>
              </a:rPr>
              <a:t> </a:t>
            </a:r>
            <a:r>
              <a:rPr lang="en-US" sz="2000" dirty="0" err="1">
                <a:solidFill>
                  <a:schemeClr val="accent2">
                    <a:lumMod val="75000"/>
                  </a:schemeClr>
                </a:solidFill>
                <a:latin typeface="Bradley Hand ITC" panose="03070402050302030203" pitchFamily="66" charset="0"/>
                <a:sym typeface="Arial" charset="0"/>
              </a:rPr>
              <a:t>existen</a:t>
            </a:r>
            <a:r>
              <a:rPr lang="en-US" sz="2000" dirty="0">
                <a:solidFill>
                  <a:schemeClr val="accent2">
                    <a:lumMod val="75000"/>
                  </a:schemeClr>
                </a:solidFill>
                <a:latin typeface="Bradley Hand ITC" panose="03070402050302030203" pitchFamily="66" charset="0"/>
                <a:sym typeface="Arial" charset="0"/>
              </a:rPr>
              <a:t> para la </a:t>
            </a:r>
            <a:r>
              <a:rPr lang="en-US" sz="2000" dirty="0" err="1">
                <a:solidFill>
                  <a:schemeClr val="accent2">
                    <a:lumMod val="75000"/>
                  </a:schemeClr>
                </a:solidFill>
                <a:latin typeface="Bradley Hand ITC" panose="03070402050302030203" pitchFamily="66" charset="0"/>
                <a:sym typeface="Arial" charset="0"/>
              </a:rPr>
              <a:t>marcha</a:t>
            </a:r>
            <a:r>
              <a:rPr lang="en-US" sz="2000" dirty="0">
                <a:solidFill>
                  <a:schemeClr val="accent2">
                    <a:lumMod val="75000"/>
                  </a:schemeClr>
                </a:solidFill>
                <a:latin typeface="Bradley Hand ITC" panose="03070402050302030203" pitchFamily="66" charset="0"/>
                <a:sym typeface="Arial" charset="0"/>
              </a:rPr>
              <a:t>?</a:t>
            </a:r>
            <a:endParaRPr lang="pl-PL" sz="2000" dirty="0">
              <a:solidFill>
                <a:schemeClr val="accent2">
                  <a:lumMod val="75000"/>
                </a:schemeClr>
              </a:solidFill>
              <a:latin typeface="Bradley Hand ITC" panose="03070402050302030203" pitchFamily="66" charset="0"/>
              <a:sym typeface="Arial" charset="0"/>
            </a:endParaRPr>
          </a:p>
          <a:p>
            <a:pPr algn="r" eaLnBrk="1" hangingPunct="1">
              <a:lnSpc>
                <a:spcPct val="90000"/>
              </a:lnSpc>
              <a:spcBef>
                <a:spcPts val="1675"/>
              </a:spcBef>
              <a:buSzPct val="171000"/>
              <a:buFont typeface="Arial" charset="0"/>
              <a:buNone/>
              <a:defRPr/>
            </a:pPr>
            <a:endParaRPr lang="en-US" sz="2000" dirty="0">
              <a:solidFill>
                <a:schemeClr val="accent2">
                  <a:lumMod val="75000"/>
                </a:schemeClr>
              </a:solidFill>
              <a:latin typeface="Bradley Hand ITC" panose="03070402050302030203" pitchFamily="66" charset="0"/>
              <a:sym typeface="Arial" charset="0"/>
            </a:endParaRPr>
          </a:p>
        </p:txBody>
      </p:sp>
    </p:spTree>
    <p:extLst>
      <p:ext uri="{BB962C8B-B14F-4D97-AF65-F5344CB8AC3E}">
        <p14:creationId xmlns:p14="http://schemas.microsoft.com/office/powerpoint/2010/main" val="4294410880"/>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111" name="Grupo 110"/>
          <p:cNvGrpSpPr/>
          <p:nvPr/>
        </p:nvGrpSpPr>
        <p:grpSpPr>
          <a:xfrm>
            <a:off x="1331640" y="3176856"/>
            <a:ext cx="560278" cy="1134184"/>
            <a:chOff x="395536" y="2879480"/>
            <a:chExt cx="560278" cy="1134184"/>
          </a:xfrm>
        </p:grpSpPr>
        <p:pic>
          <p:nvPicPr>
            <p:cNvPr id="112" name="Imagen 11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3" name="Imagen 11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4" name="Rectángulo 11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15" name="Grupo 114"/>
          <p:cNvGrpSpPr/>
          <p:nvPr/>
        </p:nvGrpSpPr>
        <p:grpSpPr>
          <a:xfrm>
            <a:off x="2035934" y="3176856"/>
            <a:ext cx="560278" cy="1134184"/>
            <a:chOff x="395536" y="2879480"/>
            <a:chExt cx="560278" cy="1134184"/>
          </a:xfrm>
        </p:grpSpPr>
        <p:pic>
          <p:nvPicPr>
            <p:cNvPr id="116" name="Imagen 11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17" name="Imagen 11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18" name="Rectángulo 11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19" name="Grupo 118"/>
          <p:cNvGrpSpPr/>
          <p:nvPr/>
        </p:nvGrpSpPr>
        <p:grpSpPr>
          <a:xfrm>
            <a:off x="2756014" y="3176856"/>
            <a:ext cx="560278" cy="1134184"/>
            <a:chOff x="395536" y="2879480"/>
            <a:chExt cx="560278" cy="1134184"/>
          </a:xfrm>
        </p:grpSpPr>
        <p:pic>
          <p:nvPicPr>
            <p:cNvPr id="120" name="Imagen 11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1" name="Imagen 12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2" name="Rectángulo 12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23" name="Grupo 122"/>
          <p:cNvGrpSpPr/>
          <p:nvPr/>
        </p:nvGrpSpPr>
        <p:grpSpPr>
          <a:xfrm rot="10800000">
            <a:off x="1334597" y="4383048"/>
            <a:ext cx="560278" cy="1134184"/>
            <a:chOff x="395536" y="2879480"/>
            <a:chExt cx="560278" cy="1134184"/>
          </a:xfrm>
        </p:grpSpPr>
        <p:pic>
          <p:nvPicPr>
            <p:cNvPr id="124" name="Imagen 12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5" name="Imagen 12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26" name="Rectángulo 12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27" name="Grupo 126"/>
          <p:cNvGrpSpPr/>
          <p:nvPr/>
        </p:nvGrpSpPr>
        <p:grpSpPr>
          <a:xfrm rot="10800000">
            <a:off x="2038891" y="4383048"/>
            <a:ext cx="560278" cy="1134184"/>
            <a:chOff x="395536" y="2879480"/>
            <a:chExt cx="560278" cy="1134184"/>
          </a:xfrm>
        </p:grpSpPr>
        <p:pic>
          <p:nvPicPr>
            <p:cNvPr id="128" name="Imagen 12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29" name="Imagen 12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0" name="Rectángulo 12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31" name="Grupo 130"/>
          <p:cNvGrpSpPr/>
          <p:nvPr/>
        </p:nvGrpSpPr>
        <p:grpSpPr>
          <a:xfrm rot="10800000">
            <a:off x="2758971" y="4383048"/>
            <a:ext cx="560278" cy="1134184"/>
            <a:chOff x="395536" y="2879480"/>
            <a:chExt cx="560278" cy="1134184"/>
          </a:xfrm>
        </p:grpSpPr>
        <p:pic>
          <p:nvPicPr>
            <p:cNvPr id="132" name="Imagen 13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3" name="Imagen 13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4" name="Rectángulo 13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18"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1907704" y="4023008"/>
            <a:ext cx="756331" cy="680698"/>
          </a:xfrm>
          <a:prstGeom prst="rect">
            <a:avLst/>
          </a:prstGeom>
        </p:spPr>
      </p:pic>
      <p:grpSp>
        <p:nvGrpSpPr>
          <p:cNvPr id="135" name="Grupo 134"/>
          <p:cNvGrpSpPr/>
          <p:nvPr/>
        </p:nvGrpSpPr>
        <p:grpSpPr>
          <a:xfrm rot="19729164">
            <a:off x="5990834" y="2703817"/>
            <a:ext cx="560278" cy="1134184"/>
            <a:chOff x="395536" y="2879480"/>
            <a:chExt cx="560278" cy="1134184"/>
          </a:xfrm>
        </p:grpSpPr>
        <p:pic>
          <p:nvPicPr>
            <p:cNvPr id="136" name="Imagen 13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37" name="Imagen 13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38" name="Rectángulo 13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39" name="Grupo 138"/>
          <p:cNvGrpSpPr/>
          <p:nvPr/>
        </p:nvGrpSpPr>
        <p:grpSpPr>
          <a:xfrm>
            <a:off x="6492943" y="2622918"/>
            <a:ext cx="560278" cy="1134184"/>
            <a:chOff x="395536" y="2879480"/>
            <a:chExt cx="560278" cy="1134184"/>
          </a:xfrm>
        </p:grpSpPr>
        <p:pic>
          <p:nvPicPr>
            <p:cNvPr id="140" name="Imagen 13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1" name="Imagen 14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2" name="Rectángulo 141"/>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43" name="Grupo 142"/>
          <p:cNvGrpSpPr/>
          <p:nvPr/>
        </p:nvGrpSpPr>
        <p:grpSpPr>
          <a:xfrm rot="1686643">
            <a:off x="7110411" y="2742081"/>
            <a:ext cx="560278" cy="1134184"/>
            <a:chOff x="395536" y="2879480"/>
            <a:chExt cx="560278" cy="1134184"/>
          </a:xfrm>
        </p:grpSpPr>
        <p:pic>
          <p:nvPicPr>
            <p:cNvPr id="144" name="Imagen 143"/>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5" name="Imagen 14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46" name="Rectángulo 145"/>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47" name="Grupo 146"/>
          <p:cNvGrpSpPr/>
          <p:nvPr/>
        </p:nvGrpSpPr>
        <p:grpSpPr>
          <a:xfrm rot="13164054">
            <a:off x="5875673" y="4086156"/>
            <a:ext cx="560278" cy="1134184"/>
            <a:chOff x="395536" y="2879480"/>
            <a:chExt cx="560278" cy="1134184"/>
          </a:xfrm>
        </p:grpSpPr>
        <p:pic>
          <p:nvPicPr>
            <p:cNvPr id="148" name="Imagen 14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49" name="Imagen 14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0" name="Rectángulo 149"/>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51" name="Grupo 150"/>
          <p:cNvGrpSpPr/>
          <p:nvPr/>
        </p:nvGrpSpPr>
        <p:grpSpPr>
          <a:xfrm rot="10800000">
            <a:off x="6495900" y="4279101"/>
            <a:ext cx="560278" cy="1134184"/>
            <a:chOff x="395536" y="2879480"/>
            <a:chExt cx="560278" cy="1134184"/>
          </a:xfrm>
        </p:grpSpPr>
        <p:pic>
          <p:nvPicPr>
            <p:cNvPr id="152" name="Imagen 151"/>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3" name="Imagen 152"/>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4" name="Rectángulo 153"/>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55" name="Grupo 154"/>
          <p:cNvGrpSpPr/>
          <p:nvPr/>
        </p:nvGrpSpPr>
        <p:grpSpPr>
          <a:xfrm rot="8985247">
            <a:off x="7123771" y="4109045"/>
            <a:ext cx="560278" cy="1134184"/>
            <a:chOff x="395536" y="2879480"/>
            <a:chExt cx="560278" cy="1134184"/>
          </a:xfrm>
        </p:grpSpPr>
        <p:pic>
          <p:nvPicPr>
            <p:cNvPr id="156" name="Imagen 155"/>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57" name="Imagen 156"/>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58" name="Rectángulo 157"/>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60" name="Grupo 159"/>
          <p:cNvGrpSpPr/>
          <p:nvPr/>
        </p:nvGrpSpPr>
        <p:grpSpPr>
          <a:xfrm rot="17819458">
            <a:off x="5603612" y="3115057"/>
            <a:ext cx="560278" cy="1134184"/>
            <a:chOff x="395536" y="2879480"/>
            <a:chExt cx="560278" cy="1134184"/>
          </a:xfrm>
        </p:grpSpPr>
        <p:pic>
          <p:nvPicPr>
            <p:cNvPr id="161" name="Imagen 160"/>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2" name="Imagen 161"/>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3" name="Rectángulo 162"/>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64" name="Grupo 163"/>
          <p:cNvGrpSpPr/>
          <p:nvPr/>
        </p:nvGrpSpPr>
        <p:grpSpPr>
          <a:xfrm rot="6678165">
            <a:off x="7514267" y="3657030"/>
            <a:ext cx="560278" cy="1134184"/>
            <a:chOff x="395536" y="2879480"/>
            <a:chExt cx="560278" cy="1134184"/>
          </a:xfrm>
        </p:grpSpPr>
        <p:pic>
          <p:nvPicPr>
            <p:cNvPr id="165" name="Imagen 16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66" name="Imagen 165"/>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67" name="Rectángulo 166"/>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68" name="Grupo 167"/>
          <p:cNvGrpSpPr/>
          <p:nvPr/>
        </p:nvGrpSpPr>
        <p:grpSpPr>
          <a:xfrm rot="15264656">
            <a:off x="5614562" y="3631874"/>
            <a:ext cx="560278" cy="1134184"/>
            <a:chOff x="395536" y="2879480"/>
            <a:chExt cx="560278" cy="1134184"/>
          </a:xfrm>
        </p:grpSpPr>
        <p:pic>
          <p:nvPicPr>
            <p:cNvPr id="169" name="Imagen 168"/>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0" name="Imagen 169"/>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1" name="Rectángulo 170"/>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grpSp>
        <p:nvGrpSpPr>
          <p:cNvPr id="172" name="Grupo 171"/>
          <p:cNvGrpSpPr/>
          <p:nvPr/>
        </p:nvGrpSpPr>
        <p:grpSpPr>
          <a:xfrm rot="4474588">
            <a:off x="7498561" y="3154627"/>
            <a:ext cx="560278" cy="1134184"/>
            <a:chOff x="395536" y="2879480"/>
            <a:chExt cx="560278" cy="1134184"/>
          </a:xfrm>
        </p:grpSpPr>
        <p:pic>
          <p:nvPicPr>
            <p:cNvPr id="173" name="Imagen 172"/>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8582685">
              <a:off x="496076" y="3355854"/>
              <a:ext cx="382193" cy="438201"/>
            </a:xfrm>
            <a:prstGeom prst="rect">
              <a:avLst/>
            </a:prstGeom>
          </p:spPr>
        </p:pic>
        <p:pic>
          <p:nvPicPr>
            <p:cNvPr id="174" name="Imagen 173"/>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10800000">
              <a:off x="561901" y="2879480"/>
              <a:ext cx="240328" cy="520478"/>
            </a:xfrm>
            <a:prstGeom prst="rect">
              <a:avLst/>
            </a:prstGeom>
          </p:spPr>
        </p:pic>
        <p:sp>
          <p:nvSpPr>
            <p:cNvPr id="175" name="Rectángulo 174"/>
            <p:cNvSpPr/>
            <p:nvPr/>
          </p:nvSpPr>
          <p:spPr bwMode="auto">
            <a:xfrm rot="5400000">
              <a:off x="491355" y="3549205"/>
              <a:ext cx="368640" cy="56027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76" name="CuadroTexto 175"/>
          <p:cNvSpPr txBox="1"/>
          <p:nvPr/>
        </p:nvSpPr>
        <p:spPr>
          <a:xfrm>
            <a:off x="323528" y="5589240"/>
            <a:ext cx="4320480" cy="338554"/>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s-ES" sz="1600" dirty="0"/>
              <a:t>Figura 4. Configuración lineal de las cámaras</a:t>
            </a:r>
            <a:endParaRPr lang="en-US" sz="1600" dirty="0"/>
          </a:p>
        </p:txBody>
      </p:sp>
      <p:sp>
        <p:nvSpPr>
          <p:cNvPr id="177" name="CuadroTexto 176"/>
          <p:cNvSpPr txBox="1"/>
          <p:nvPr/>
        </p:nvSpPr>
        <p:spPr>
          <a:xfrm>
            <a:off x="4572000" y="5589240"/>
            <a:ext cx="4572000" cy="584775"/>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s-ES" sz="1600" dirty="0"/>
              <a:t>Figura 5. Configuración en paraguas de las cámaras</a:t>
            </a:r>
          </a:p>
        </p:txBody>
      </p:sp>
      <p:sp>
        <p:nvSpPr>
          <p:cNvPr id="77" name="Prostokąt 1">
            <a:extLst>
              <a:ext uri="{FF2B5EF4-FFF2-40B4-BE49-F238E27FC236}">
                <a16:creationId xmlns:a16="http://schemas.microsoft.com/office/drawing/2014/main" id="{28B9937F-6FB0-4170-A270-96E0A5C60740}"/>
              </a:ext>
            </a:extLst>
          </p:cNvPr>
          <p:cNvSpPr/>
          <p:nvPr/>
        </p:nvSpPr>
        <p:spPr>
          <a:xfrm>
            <a:off x="631394" y="1916832"/>
            <a:ext cx="8333094" cy="400110"/>
          </a:xfrm>
          <a:prstGeom prst="rect">
            <a:avLst/>
          </a:prstGeom>
        </p:spPr>
        <p:txBody>
          <a:bodyPr wrap="square">
            <a:spAutoFit/>
          </a:bodyPr>
          <a:lstStyle/>
          <a:p>
            <a:pPr>
              <a:defRPr/>
            </a:pPr>
            <a:r>
              <a:rPr lang="es-ES" sz="2000" i="1" dirty="0">
                <a:solidFill>
                  <a:schemeClr val="accent2">
                    <a:lumMod val="75000"/>
                  </a:schemeClr>
                </a:solidFill>
              </a:rPr>
              <a:t>Configuración de las cámaras por capción de movimiento </a:t>
            </a:r>
          </a:p>
        </p:txBody>
      </p:sp>
      <p:sp>
        <p:nvSpPr>
          <p:cNvPr id="78" name="Prostokąt 1">
            <a:extLst>
              <a:ext uri="{FF2B5EF4-FFF2-40B4-BE49-F238E27FC236}">
                <a16:creationId xmlns:a16="http://schemas.microsoft.com/office/drawing/2014/main" id="{28B9937F-6FB0-4170-A270-96E0A5C60740}"/>
              </a:ext>
            </a:extLst>
          </p:cNvPr>
          <p:cNvSpPr/>
          <p:nvPr/>
        </p:nvSpPr>
        <p:spPr>
          <a:xfrm>
            <a:off x="611560" y="2532966"/>
            <a:ext cx="3816424" cy="400110"/>
          </a:xfrm>
          <a:prstGeom prst="rect">
            <a:avLst/>
          </a:prstGeom>
        </p:spPr>
        <p:txBody>
          <a:bodyPr wrap="square">
            <a:spAutoFit/>
          </a:bodyPr>
          <a:lstStyle/>
          <a:p>
            <a:pPr>
              <a:defRPr/>
            </a:pPr>
            <a:r>
              <a:rPr lang="es-ES" sz="2000" b="0" dirty="0">
                <a:solidFill>
                  <a:schemeClr val="accent2">
                    <a:lumMod val="75000"/>
                  </a:schemeClr>
                </a:solidFill>
              </a:rPr>
              <a:t>Sistema de tres dimensiones</a:t>
            </a:r>
            <a:endParaRPr lang="en-US" sz="2000" b="0" dirty="0">
              <a:solidFill>
                <a:schemeClr val="accent2">
                  <a:lumMod val="75000"/>
                </a:schemeClr>
              </a:solidFill>
            </a:endParaRPr>
          </a:p>
        </p:txBody>
      </p:sp>
      <p:pic>
        <p:nvPicPr>
          <p:cNvPr id="79" name="Imagen 17"/>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407957" y="3685094"/>
            <a:ext cx="756331" cy="680698"/>
          </a:xfrm>
          <a:prstGeom prst="rect">
            <a:avLst/>
          </a:prstGeom>
        </p:spPr>
      </p:pic>
      <p:sp>
        <p:nvSpPr>
          <p:cNvPr id="80" name="Prostokąt 1">
            <a:extLst>
              <a:ext uri="{FF2B5EF4-FFF2-40B4-BE49-F238E27FC236}">
                <a16:creationId xmlns:a16="http://schemas.microsoft.com/office/drawing/2014/main" id="{E3CB50B8-AD75-40A0-B80C-D10252CA38BC}"/>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232129301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par>
                                <p:cTn id="14" presetID="10" presetClass="entr" presetSubtype="0"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500"/>
                                        <p:tgtEl>
                                          <p:spTgt spid="123"/>
                                        </p:tgtEl>
                                      </p:cBhvr>
                                    </p:animEffect>
                                  </p:childTnLst>
                                </p:cTn>
                              </p:par>
                              <p:par>
                                <p:cTn id="17" presetID="10"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nodeType="with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500"/>
                                        <p:tgtEl>
                                          <p:spTgt spid="131"/>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6"/>
                                        </p:tgtEl>
                                        <p:attrNameLst>
                                          <p:attrName>style.visibility</p:attrName>
                                        </p:attrNameLst>
                                      </p:cBhvr>
                                      <p:to>
                                        <p:strVal val="visible"/>
                                      </p:to>
                                    </p:set>
                                    <p:animEffect transition="in" filter="fade">
                                      <p:cBhvr>
                                        <p:cTn id="28" dur="500"/>
                                        <p:tgtEl>
                                          <p:spTgt spid="17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fade">
                                      <p:cBhvr>
                                        <p:cTn id="33" dur="500"/>
                                        <p:tgtEl>
                                          <p:spTgt spid="135"/>
                                        </p:tgtEl>
                                      </p:cBhvr>
                                    </p:animEffect>
                                  </p:childTnLst>
                                </p:cTn>
                              </p:par>
                              <p:par>
                                <p:cTn id="34" presetID="10" presetClass="entr" presetSubtype="0" fill="hold" nodeType="withEffect">
                                  <p:stCondLst>
                                    <p:cond delay="0"/>
                                  </p:stCondLst>
                                  <p:childTnLst>
                                    <p:set>
                                      <p:cBhvr>
                                        <p:cTn id="35" dur="1" fill="hold">
                                          <p:stCondLst>
                                            <p:cond delay="0"/>
                                          </p:stCondLst>
                                        </p:cTn>
                                        <p:tgtEl>
                                          <p:spTgt spid="139"/>
                                        </p:tgtEl>
                                        <p:attrNameLst>
                                          <p:attrName>style.visibility</p:attrName>
                                        </p:attrNameLst>
                                      </p:cBhvr>
                                      <p:to>
                                        <p:strVal val="visible"/>
                                      </p:to>
                                    </p:set>
                                    <p:animEffect transition="in" filter="fade">
                                      <p:cBhvr>
                                        <p:cTn id="36" dur="500"/>
                                        <p:tgtEl>
                                          <p:spTgt spid="139"/>
                                        </p:tgtEl>
                                      </p:cBhvr>
                                    </p:animEffect>
                                  </p:childTnLst>
                                </p:cTn>
                              </p:par>
                              <p:par>
                                <p:cTn id="37" presetID="10" presetClass="entr" presetSubtype="0" fill="hold" nodeType="withEffect">
                                  <p:stCondLst>
                                    <p:cond delay="0"/>
                                  </p:stCondLst>
                                  <p:childTnLst>
                                    <p:set>
                                      <p:cBhvr>
                                        <p:cTn id="38" dur="1" fill="hold">
                                          <p:stCondLst>
                                            <p:cond delay="0"/>
                                          </p:stCondLst>
                                        </p:cTn>
                                        <p:tgtEl>
                                          <p:spTgt spid="143"/>
                                        </p:tgtEl>
                                        <p:attrNameLst>
                                          <p:attrName>style.visibility</p:attrName>
                                        </p:attrNameLst>
                                      </p:cBhvr>
                                      <p:to>
                                        <p:strVal val="visible"/>
                                      </p:to>
                                    </p:set>
                                    <p:animEffect transition="in" filter="fade">
                                      <p:cBhvr>
                                        <p:cTn id="39" dur="500"/>
                                        <p:tgtEl>
                                          <p:spTgt spid="143"/>
                                        </p:tgtEl>
                                      </p:cBhvr>
                                    </p:animEffect>
                                  </p:childTnLst>
                                </p:cTn>
                              </p:par>
                              <p:par>
                                <p:cTn id="40" presetID="10" presetClass="entr" presetSubtype="0" fill="hold" nodeType="withEffect">
                                  <p:stCondLst>
                                    <p:cond delay="0"/>
                                  </p:stCondLst>
                                  <p:childTnLst>
                                    <p:set>
                                      <p:cBhvr>
                                        <p:cTn id="41" dur="1" fill="hold">
                                          <p:stCondLst>
                                            <p:cond delay="0"/>
                                          </p:stCondLst>
                                        </p:cTn>
                                        <p:tgtEl>
                                          <p:spTgt spid="147"/>
                                        </p:tgtEl>
                                        <p:attrNameLst>
                                          <p:attrName>style.visibility</p:attrName>
                                        </p:attrNameLst>
                                      </p:cBhvr>
                                      <p:to>
                                        <p:strVal val="visible"/>
                                      </p:to>
                                    </p:set>
                                    <p:animEffect transition="in" filter="fade">
                                      <p:cBhvr>
                                        <p:cTn id="42" dur="500"/>
                                        <p:tgtEl>
                                          <p:spTgt spid="147"/>
                                        </p:tgtEl>
                                      </p:cBhvr>
                                    </p:animEffect>
                                  </p:childTnLst>
                                </p:cTn>
                              </p:par>
                              <p:par>
                                <p:cTn id="43" presetID="10"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fade">
                                      <p:cBhvr>
                                        <p:cTn id="45" dur="500"/>
                                        <p:tgtEl>
                                          <p:spTgt spid="151"/>
                                        </p:tgtEl>
                                      </p:cBhvr>
                                    </p:animEffect>
                                  </p:childTnLst>
                                </p:cTn>
                              </p:par>
                              <p:par>
                                <p:cTn id="46" presetID="10" presetClass="entr" presetSubtype="0" fill="hold"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par>
                                <p:cTn id="49" presetID="10" presetClass="entr" presetSubtype="0" fill="hold" nodeType="withEffect">
                                  <p:stCondLst>
                                    <p:cond delay="0"/>
                                  </p:stCondLst>
                                  <p:childTnLst>
                                    <p:set>
                                      <p:cBhvr>
                                        <p:cTn id="50" dur="1" fill="hold">
                                          <p:stCondLst>
                                            <p:cond delay="0"/>
                                          </p:stCondLst>
                                        </p:cTn>
                                        <p:tgtEl>
                                          <p:spTgt spid="160"/>
                                        </p:tgtEl>
                                        <p:attrNameLst>
                                          <p:attrName>style.visibility</p:attrName>
                                        </p:attrNameLst>
                                      </p:cBhvr>
                                      <p:to>
                                        <p:strVal val="visible"/>
                                      </p:to>
                                    </p:set>
                                    <p:animEffect transition="in" filter="fade">
                                      <p:cBhvr>
                                        <p:cTn id="51" dur="500"/>
                                        <p:tgtEl>
                                          <p:spTgt spid="160"/>
                                        </p:tgtEl>
                                      </p:cBhvr>
                                    </p:animEffect>
                                  </p:childTnLst>
                                </p:cTn>
                              </p:par>
                              <p:par>
                                <p:cTn id="52" presetID="10" presetClass="entr" presetSubtype="0" fill="hold" nodeType="withEffect">
                                  <p:stCondLst>
                                    <p:cond delay="0"/>
                                  </p:stCondLst>
                                  <p:childTnLst>
                                    <p:set>
                                      <p:cBhvr>
                                        <p:cTn id="53" dur="1" fill="hold">
                                          <p:stCondLst>
                                            <p:cond delay="0"/>
                                          </p:stCondLst>
                                        </p:cTn>
                                        <p:tgtEl>
                                          <p:spTgt spid="164"/>
                                        </p:tgtEl>
                                        <p:attrNameLst>
                                          <p:attrName>style.visibility</p:attrName>
                                        </p:attrNameLst>
                                      </p:cBhvr>
                                      <p:to>
                                        <p:strVal val="visible"/>
                                      </p:to>
                                    </p:set>
                                    <p:animEffect transition="in" filter="fade">
                                      <p:cBhvr>
                                        <p:cTn id="54" dur="500"/>
                                        <p:tgtEl>
                                          <p:spTgt spid="164"/>
                                        </p:tgtEl>
                                      </p:cBhvr>
                                    </p:animEffect>
                                  </p:childTnLst>
                                </p:cTn>
                              </p:par>
                              <p:par>
                                <p:cTn id="55" presetID="10" presetClass="entr" presetSubtype="0" fill="hold" nodeType="withEffect">
                                  <p:stCondLst>
                                    <p:cond delay="0"/>
                                  </p:stCondLst>
                                  <p:childTnLst>
                                    <p:set>
                                      <p:cBhvr>
                                        <p:cTn id="56" dur="1" fill="hold">
                                          <p:stCondLst>
                                            <p:cond delay="0"/>
                                          </p:stCondLst>
                                        </p:cTn>
                                        <p:tgtEl>
                                          <p:spTgt spid="168"/>
                                        </p:tgtEl>
                                        <p:attrNameLst>
                                          <p:attrName>style.visibility</p:attrName>
                                        </p:attrNameLst>
                                      </p:cBhvr>
                                      <p:to>
                                        <p:strVal val="visible"/>
                                      </p:to>
                                    </p:set>
                                    <p:animEffect transition="in" filter="fade">
                                      <p:cBhvr>
                                        <p:cTn id="57" dur="500"/>
                                        <p:tgtEl>
                                          <p:spTgt spid="168"/>
                                        </p:tgtEl>
                                      </p:cBhvr>
                                    </p:animEffect>
                                  </p:childTnLst>
                                </p:cTn>
                              </p:par>
                              <p:par>
                                <p:cTn id="58" presetID="10" presetClass="entr" presetSubtype="0" fill="hold" nodeType="withEffect">
                                  <p:stCondLst>
                                    <p:cond delay="0"/>
                                  </p:stCondLst>
                                  <p:childTnLst>
                                    <p:set>
                                      <p:cBhvr>
                                        <p:cTn id="59" dur="1" fill="hold">
                                          <p:stCondLst>
                                            <p:cond delay="0"/>
                                          </p:stCondLst>
                                        </p:cTn>
                                        <p:tgtEl>
                                          <p:spTgt spid="172"/>
                                        </p:tgtEl>
                                        <p:attrNameLst>
                                          <p:attrName>style.visibility</p:attrName>
                                        </p:attrNameLst>
                                      </p:cBhvr>
                                      <p:to>
                                        <p:strVal val="visible"/>
                                      </p:to>
                                    </p:set>
                                    <p:animEffect transition="in" filter="fade">
                                      <p:cBhvr>
                                        <p:cTn id="60" dur="500"/>
                                        <p:tgtEl>
                                          <p:spTgt spid="17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10" presetClass="entr" presetSubtype="0" fill="hold" nodeType="with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Which gait biomechanical instruments evaluation protocols exist? </a:t>
            </a: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err="1">
                <a:solidFill>
                  <a:schemeClr val="accent2">
                    <a:lumMod val="75000"/>
                  </a:schemeClr>
                </a:solidFill>
              </a:rPr>
              <a:t>Bibliografía</a:t>
            </a:r>
            <a:endParaRPr lang="en-US" sz="3600" b="0" dirty="0">
              <a:solidFill>
                <a:schemeClr val="accent2">
                  <a:lumMod val="75000"/>
                </a:schemeClr>
              </a:solidFill>
            </a:endParaRP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93252"/>
            <a:ext cx="8496944" cy="4478149"/>
          </a:xfrm>
          <a:prstGeom prst="rect">
            <a:avLst/>
          </a:prstGeom>
        </p:spPr>
        <p:txBody>
          <a:bodyPr wrap="square">
            <a:spAutoFit/>
          </a:bodyPr>
          <a:lstStyle/>
          <a:p>
            <a:pPr marL="342900" indent="-342900" algn="just">
              <a:spcAft>
                <a:spcPts val="600"/>
              </a:spcAft>
              <a:buFont typeface="+mj-lt"/>
              <a:buAutoNum type="arabicPeriod"/>
              <a:defRPr/>
            </a:pPr>
            <a:r>
              <a:rPr lang="en-US" sz="1250" b="0" dirty="0">
                <a:solidFill>
                  <a:schemeClr val="accent6"/>
                </a:solidFill>
              </a:rPr>
              <a:t>Ali </a:t>
            </a:r>
            <a:r>
              <a:rPr lang="en-US" sz="1250" b="0" dirty="0" err="1">
                <a:solidFill>
                  <a:schemeClr val="accent6"/>
                </a:solidFill>
              </a:rPr>
              <a:t>Salah</a:t>
            </a:r>
            <a:r>
              <a:rPr lang="en-US" sz="1250" b="0" dirty="0">
                <a:solidFill>
                  <a:schemeClr val="accent6"/>
                </a:solidFill>
              </a:rPr>
              <a:t> A., </a:t>
            </a:r>
            <a:r>
              <a:rPr lang="en-US" sz="1250" b="0" dirty="0" err="1">
                <a:solidFill>
                  <a:schemeClr val="accent6"/>
                </a:solidFill>
              </a:rPr>
              <a:t>Gevers</a:t>
            </a:r>
            <a:r>
              <a:rPr lang="en-US" sz="1250" b="0" dirty="0">
                <a:solidFill>
                  <a:schemeClr val="accent6"/>
                </a:solidFill>
              </a:rPr>
              <a:t> T., Editors. Compute Analysis of Human Behavior. 1st ed. London (England): Springer, 2011. </a:t>
            </a:r>
          </a:p>
          <a:p>
            <a:pPr marL="342900" indent="-342900" algn="just">
              <a:spcAft>
                <a:spcPts val="600"/>
              </a:spcAft>
              <a:buFont typeface="+mj-lt"/>
              <a:buAutoNum type="arabicPeriod"/>
            </a:pPr>
            <a:r>
              <a:rPr lang="es-ES" sz="1250" b="0" dirty="0" err="1">
                <a:solidFill>
                  <a:schemeClr val="accent6"/>
                </a:solidFill>
              </a:rPr>
              <a:t>Armand</a:t>
            </a:r>
            <a:r>
              <a:rPr lang="es-ES" sz="1250" b="0" dirty="0">
                <a:solidFill>
                  <a:schemeClr val="accent6"/>
                </a:solidFill>
              </a:rPr>
              <a:t>, S., </a:t>
            </a:r>
            <a:r>
              <a:rPr lang="es-ES" sz="1250" b="0" dirty="0" err="1">
                <a:solidFill>
                  <a:schemeClr val="accent6"/>
                </a:solidFill>
              </a:rPr>
              <a:t>Decoulon</a:t>
            </a:r>
            <a:r>
              <a:rPr lang="es-ES" sz="1250" b="0" dirty="0">
                <a:solidFill>
                  <a:schemeClr val="accent6"/>
                </a:solidFill>
              </a:rPr>
              <a:t>, G., </a:t>
            </a:r>
            <a:r>
              <a:rPr lang="es-ES" sz="1250" b="0" dirty="0" err="1">
                <a:solidFill>
                  <a:schemeClr val="accent6"/>
                </a:solidFill>
              </a:rPr>
              <a:t>Bonnefoy-Mazure</a:t>
            </a:r>
            <a:r>
              <a:rPr lang="es-ES" sz="1250" b="0" dirty="0">
                <a:solidFill>
                  <a:schemeClr val="accent6"/>
                </a:solidFill>
              </a:rPr>
              <a:t>, A. (2016)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in </a:t>
            </a:r>
            <a:r>
              <a:rPr lang="es-ES" sz="1250" b="0" dirty="0" err="1">
                <a:solidFill>
                  <a:schemeClr val="accent6"/>
                </a:solidFill>
              </a:rPr>
              <a:t>children</a:t>
            </a:r>
            <a:r>
              <a:rPr lang="es-ES" sz="1250" b="0" dirty="0">
                <a:solidFill>
                  <a:schemeClr val="accent6"/>
                </a:solidFill>
              </a:rPr>
              <a:t> </a:t>
            </a:r>
            <a:r>
              <a:rPr lang="es-ES" sz="1250" b="0" dirty="0" err="1">
                <a:solidFill>
                  <a:schemeClr val="accent6"/>
                </a:solidFill>
              </a:rPr>
              <a:t>with</a:t>
            </a:r>
            <a:r>
              <a:rPr lang="es-ES" sz="1250" b="0" dirty="0">
                <a:solidFill>
                  <a:schemeClr val="accent6"/>
                </a:solidFill>
              </a:rPr>
              <a:t> </a:t>
            </a:r>
            <a:r>
              <a:rPr lang="es-ES" sz="1250" b="0" dirty="0" err="1">
                <a:solidFill>
                  <a:schemeClr val="accent6"/>
                </a:solidFill>
              </a:rPr>
              <a:t>cerebral palsy. </a:t>
            </a:r>
            <a:r>
              <a:rPr lang="es-ES" sz="1250" b="0" dirty="0">
                <a:solidFill>
                  <a:schemeClr val="accent6"/>
                </a:solidFill>
              </a:rPr>
              <a:t>EFORT Open </a:t>
            </a:r>
            <a:r>
              <a:rPr lang="es-ES" sz="1250" b="0" dirty="0" err="1">
                <a:solidFill>
                  <a:schemeClr val="accent6"/>
                </a:solidFill>
              </a:rPr>
              <a:t>Rev</a:t>
            </a:r>
            <a:r>
              <a:rPr lang="es-ES" sz="1250" b="0" dirty="0">
                <a:solidFill>
                  <a:schemeClr val="accent6"/>
                </a:solidFill>
              </a:rPr>
              <a:t>, 1. </a:t>
            </a:r>
          </a:p>
          <a:p>
            <a:pPr marL="342900" indent="-342900" algn="just">
              <a:spcAft>
                <a:spcPts val="600"/>
              </a:spcAft>
              <a:buFont typeface="+mj-lt"/>
              <a:buAutoNum type="arabicPeriod"/>
            </a:pPr>
            <a:r>
              <a:rPr lang="es-ES" sz="1250" b="0" dirty="0">
                <a:solidFill>
                  <a:schemeClr val="accent6"/>
                </a:solidFill>
              </a:rPr>
              <a:t>Bauer, JJ., </a:t>
            </a:r>
            <a:r>
              <a:rPr lang="es-ES" sz="1250" b="0" dirty="0" err="1">
                <a:solidFill>
                  <a:schemeClr val="accent6"/>
                </a:solidFill>
              </a:rPr>
              <a:t>Pavol</a:t>
            </a:r>
            <a:r>
              <a:rPr lang="es-ES" sz="1250" b="0" dirty="0">
                <a:solidFill>
                  <a:schemeClr val="accent6"/>
                </a:solidFill>
              </a:rPr>
              <a:t>, MJ., Snow, CM., Hayes, WC. (2007) MRI-</a:t>
            </a:r>
            <a:r>
              <a:rPr lang="es-ES" sz="1250" b="0" dirty="0" err="1">
                <a:solidFill>
                  <a:schemeClr val="accent6"/>
                </a:solidFill>
              </a:rPr>
              <a:t>derived</a:t>
            </a:r>
            <a:r>
              <a:rPr lang="es-ES" sz="1250" b="0" dirty="0">
                <a:solidFill>
                  <a:schemeClr val="accent6"/>
                </a:solidFill>
              </a:rPr>
              <a:t> </a:t>
            </a:r>
            <a:r>
              <a:rPr lang="es-ES" sz="1250" b="0" dirty="0" err="1">
                <a:solidFill>
                  <a:schemeClr val="accent6"/>
                </a:solidFill>
              </a:rPr>
              <a:t>body</a:t>
            </a:r>
            <a:r>
              <a:rPr lang="es-ES" sz="1250" b="0" dirty="0">
                <a:solidFill>
                  <a:schemeClr val="accent6"/>
                </a:solidFill>
              </a:rPr>
              <a:t> </a:t>
            </a:r>
            <a:r>
              <a:rPr lang="es-ES" sz="1250" b="0" dirty="0" err="1">
                <a:solidFill>
                  <a:schemeClr val="accent6"/>
                </a:solidFill>
              </a:rPr>
              <a:t>segment</a:t>
            </a:r>
            <a:r>
              <a:rPr lang="es-ES" sz="1250" b="0" dirty="0">
                <a:solidFill>
                  <a:schemeClr val="accent6"/>
                </a:solidFill>
              </a:rPr>
              <a:t> </a:t>
            </a:r>
            <a:r>
              <a:rPr lang="es-ES" sz="1250" b="0" dirty="0" err="1">
                <a:solidFill>
                  <a:schemeClr val="accent6"/>
                </a:solidFill>
              </a:rPr>
              <a:t>parameters</a:t>
            </a:r>
            <a:r>
              <a:rPr lang="es-ES" sz="1250" b="0" dirty="0">
                <a:solidFill>
                  <a:schemeClr val="accent6"/>
                </a:solidFill>
              </a:rPr>
              <a:t> of </a:t>
            </a:r>
            <a:r>
              <a:rPr lang="es-ES" sz="1250" b="0" dirty="0" err="1">
                <a:solidFill>
                  <a:schemeClr val="accent6"/>
                </a:solidFill>
              </a:rPr>
              <a:t>children</a:t>
            </a:r>
            <a:r>
              <a:rPr lang="es-ES" sz="1250" b="0" dirty="0">
                <a:solidFill>
                  <a:schemeClr val="accent6"/>
                </a:solidFill>
              </a:rPr>
              <a:t> </a:t>
            </a:r>
            <a:r>
              <a:rPr lang="es-ES" sz="1250" b="0" dirty="0" err="1">
                <a:solidFill>
                  <a:schemeClr val="accent6"/>
                </a:solidFill>
              </a:rPr>
              <a:t>differ</a:t>
            </a:r>
            <a:r>
              <a:rPr lang="es-ES" sz="1250" b="0" dirty="0">
                <a:solidFill>
                  <a:schemeClr val="accent6"/>
                </a:solidFill>
              </a:rPr>
              <a:t> </a:t>
            </a:r>
            <a:r>
              <a:rPr lang="es-ES" sz="1250" b="0" dirty="0" err="1">
                <a:solidFill>
                  <a:schemeClr val="accent6"/>
                </a:solidFill>
              </a:rPr>
              <a:t>from</a:t>
            </a:r>
            <a:r>
              <a:rPr lang="es-ES" sz="1250" b="0" dirty="0">
                <a:solidFill>
                  <a:schemeClr val="accent6"/>
                </a:solidFill>
              </a:rPr>
              <a:t> </a:t>
            </a:r>
            <a:r>
              <a:rPr lang="es-ES" sz="1250" b="0" dirty="0" err="1">
                <a:solidFill>
                  <a:schemeClr val="accent6"/>
                </a:solidFill>
              </a:rPr>
              <a:t>age-based</a:t>
            </a:r>
            <a:r>
              <a:rPr lang="es-ES" sz="1250" b="0" dirty="0">
                <a:solidFill>
                  <a:schemeClr val="accent6"/>
                </a:solidFill>
              </a:rPr>
              <a:t> </a:t>
            </a:r>
            <a:r>
              <a:rPr lang="es-ES" sz="1250" b="0" dirty="0" err="1">
                <a:solidFill>
                  <a:schemeClr val="accent6"/>
                </a:solidFill>
              </a:rPr>
              <a:t>estimates</a:t>
            </a:r>
            <a:r>
              <a:rPr lang="es-ES" sz="1250" b="0" dirty="0">
                <a:solidFill>
                  <a:schemeClr val="accent6"/>
                </a:solidFill>
              </a:rPr>
              <a:t> </a:t>
            </a:r>
            <a:r>
              <a:rPr lang="es-ES" sz="1250" b="0" dirty="0" err="1">
                <a:solidFill>
                  <a:schemeClr val="accent6"/>
                </a:solidFill>
              </a:rPr>
              <a:t>derived</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photogrammetry. </a:t>
            </a:r>
            <a:r>
              <a:rPr lang="es-ES" sz="1250" b="0" dirty="0" err="1">
                <a:solidFill>
                  <a:schemeClr val="accent6"/>
                </a:solidFill>
              </a:rPr>
              <a:t>Journal</a:t>
            </a:r>
            <a:r>
              <a:rPr lang="es-ES" sz="1250" b="0" dirty="0">
                <a:solidFill>
                  <a:schemeClr val="accent6"/>
                </a:solidFill>
              </a:rPr>
              <a:t> of </a:t>
            </a:r>
            <a:r>
              <a:rPr lang="es-ES" sz="1250" b="0" dirty="0" err="1">
                <a:solidFill>
                  <a:schemeClr val="accent6"/>
                </a:solidFill>
              </a:rPr>
              <a:t>Biomechanics</a:t>
            </a:r>
            <a:r>
              <a:rPr lang="es-ES" sz="1250" b="0" dirty="0">
                <a:solidFill>
                  <a:schemeClr val="accent6"/>
                </a:solidFill>
              </a:rPr>
              <a:t>, 40, 2904-2910. </a:t>
            </a:r>
            <a:r>
              <a:rPr lang="pl-PL" sz="1250" b="0" dirty="0">
                <a:solidFill>
                  <a:schemeClr val="accent6"/>
                </a:solidFill>
              </a:rPr>
              <a:t>doi:10.1016/j.jbiomech.2007.03.006</a:t>
            </a:r>
            <a:r>
              <a:rPr lang="es-ES" sz="1250" b="0" dirty="0">
                <a:solidFill>
                  <a:schemeClr val="accent6"/>
                </a:solidFill>
              </a:rPr>
              <a:t>.</a:t>
            </a:r>
          </a:p>
          <a:p>
            <a:pPr marL="342900" indent="-342900" algn="just">
              <a:spcAft>
                <a:spcPts val="600"/>
              </a:spcAft>
              <a:buFont typeface="+mj-lt"/>
              <a:buAutoNum type="arabicPeriod"/>
            </a:pPr>
            <a:r>
              <a:rPr lang="es-ES" sz="1250" b="0" dirty="0" err="1">
                <a:solidFill>
                  <a:schemeClr val="accent6"/>
                </a:solidFill>
              </a:rPr>
              <a:t>Cappozzo</a:t>
            </a:r>
            <a:r>
              <a:rPr lang="es-ES" sz="1250" b="0" dirty="0">
                <a:solidFill>
                  <a:schemeClr val="accent6"/>
                </a:solidFill>
              </a:rPr>
              <a:t>, A., </a:t>
            </a: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1: </a:t>
            </a:r>
            <a:r>
              <a:rPr lang="es-ES" sz="1250" b="0" dirty="0" err="1">
                <a:solidFill>
                  <a:schemeClr val="accent6"/>
                </a:solidFill>
              </a:rPr>
              <a:t>theoretical</a:t>
            </a:r>
            <a:r>
              <a:rPr lang="es-ES" sz="1250" b="0" dirty="0">
                <a:solidFill>
                  <a:schemeClr val="accent6"/>
                </a:solidFill>
              </a:rPr>
              <a:t> </a:t>
            </a:r>
            <a:r>
              <a:rPr lang="es-ES" sz="1250" b="0" dirty="0" err="1">
                <a:solidFill>
                  <a:schemeClr val="accent6"/>
                </a:solidFill>
              </a:rPr>
              <a:t>background</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186–196. doi:10.1016/j.gaitpost.2004.01.010</a:t>
            </a:r>
          </a:p>
          <a:p>
            <a:pPr marL="342900" indent="-342900" algn="just">
              <a:spcAft>
                <a:spcPts val="600"/>
              </a:spcAft>
              <a:buFont typeface="+mj-lt"/>
              <a:buAutoNum type="arabicPeriod"/>
            </a:pP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2: Instrumental </a:t>
            </a:r>
            <a:r>
              <a:rPr lang="es-ES" sz="1250" b="0" dirty="0" err="1">
                <a:solidFill>
                  <a:schemeClr val="accent6"/>
                </a:solidFill>
              </a:rPr>
              <a:t>errors</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197-211. doi:10.1016/j.gaitpost.2004.04.004</a:t>
            </a:r>
          </a:p>
          <a:p>
            <a:pPr marL="342900" indent="-342900" algn="just">
              <a:spcAft>
                <a:spcPts val="600"/>
              </a:spcAft>
              <a:buFont typeface="+mj-lt"/>
              <a:buAutoNum type="arabicPeriod"/>
            </a:pPr>
            <a:r>
              <a:rPr lang="es-ES" sz="1250" b="0" dirty="0" err="1">
                <a:solidFill>
                  <a:schemeClr val="accent6"/>
                </a:solidFill>
              </a:rPr>
              <a:t>Croce</a:t>
            </a:r>
            <a:r>
              <a:rPr lang="es-ES" sz="1250" b="0" dirty="0">
                <a:solidFill>
                  <a:schemeClr val="accent6"/>
                </a:solidFill>
              </a:rPr>
              <a:t>, U. D., </a:t>
            </a: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4: </a:t>
            </a:r>
            <a:r>
              <a:rPr lang="es-ES" sz="1250" b="0" dirty="0" err="1">
                <a:solidFill>
                  <a:schemeClr val="accent6"/>
                </a:solidFill>
              </a:rPr>
              <a:t>assessment</a:t>
            </a:r>
            <a:r>
              <a:rPr lang="es-ES" sz="1250" b="0" dirty="0">
                <a:solidFill>
                  <a:schemeClr val="accent6"/>
                </a:solidFill>
              </a:rPr>
              <a:t> </a:t>
            </a:r>
            <a:r>
              <a:rPr lang="es-ES" sz="1250" b="0" dirty="0" err="1">
                <a:solidFill>
                  <a:schemeClr val="accent6"/>
                </a:solidFill>
              </a:rPr>
              <a:t>pf</a:t>
            </a:r>
            <a:r>
              <a:rPr lang="es-ES" sz="1250" b="0" dirty="0">
                <a:solidFill>
                  <a:schemeClr val="accent6"/>
                </a:solidFill>
              </a:rPr>
              <a:t> </a:t>
            </a:r>
            <a:r>
              <a:rPr lang="es-ES" sz="1250" b="0" dirty="0" err="1">
                <a:solidFill>
                  <a:schemeClr val="accent6"/>
                </a:solidFill>
              </a:rPr>
              <a:t>anatomical</a:t>
            </a:r>
            <a:r>
              <a:rPr lang="es-ES" sz="1250" b="0" dirty="0">
                <a:solidFill>
                  <a:schemeClr val="accent6"/>
                </a:solidFill>
              </a:rPr>
              <a:t> </a:t>
            </a:r>
            <a:r>
              <a:rPr lang="es-ES" sz="1250" b="0" dirty="0" err="1">
                <a:solidFill>
                  <a:schemeClr val="accent6"/>
                </a:solidFill>
              </a:rPr>
              <a:t>landmark</a:t>
            </a:r>
            <a:r>
              <a:rPr lang="es-ES" sz="1250" b="0" dirty="0">
                <a:solidFill>
                  <a:schemeClr val="accent6"/>
                </a:solidFill>
              </a:rPr>
              <a:t> </a:t>
            </a:r>
            <a:r>
              <a:rPr lang="es-ES" sz="1250" b="0" dirty="0" err="1">
                <a:solidFill>
                  <a:schemeClr val="accent6"/>
                </a:solidFill>
              </a:rPr>
              <a:t>misplacement</a:t>
            </a:r>
            <a:r>
              <a:rPr lang="es-ES" sz="1250" b="0" dirty="0">
                <a:solidFill>
                  <a:schemeClr val="accent6"/>
                </a:solidFill>
              </a:rPr>
              <a:t> and </a:t>
            </a:r>
            <a:r>
              <a:rPr lang="es-ES" sz="1250" b="0" dirty="0" err="1">
                <a:solidFill>
                  <a:schemeClr val="accent6"/>
                </a:solidFill>
              </a:rPr>
              <a:t>ist</a:t>
            </a:r>
            <a:r>
              <a:rPr lang="es-ES" sz="1250" b="0" dirty="0">
                <a:solidFill>
                  <a:schemeClr val="accent6"/>
                </a:solidFill>
              </a:rPr>
              <a:t> </a:t>
            </a:r>
            <a:r>
              <a:rPr lang="es-ES" sz="1250" b="0" dirty="0" err="1">
                <a:solidFill>
                  <a:schemeClr val="accent6"/>
                </a:solidFill>
              </a:rPr>
              <a:t>effects</a:t>
            </a:r>
            <a:r>
              <a:rPr lang="es-ES" sz="1250" b="0" dirty="0">
                <a:solidFill>
                  <a:schemeClr val="accent6"/>
                </a:solidFill>
              </a:rPr>
              <a:t> </a:t>
            </a:r>
            <a:r>
              <a:rPr lang="es-ES" sz="1250" b="0" dirty="0" err="1">
                <a:solidFill>
                  <a:schemeClr val="accent6"/>
                </a:solidFill>
              </a:rPr>
              <a:t>on</a:t>
            </a:r>
            <a:r>
              <a:rPr lang="es-ES" sz="1250" b="0" dirty="0">
                <a:solidFill>
                  <a:schemeClr val="accent6"/>
                </a:solidFill>
              </a:rPr>
              <a:t> </a:t>
            </a:r>
            <a:r>
              <a:rPr lang="es-ES" sz="1250" b="0" dirty="0" err="1">
                <a:solidFill>
                  <a:schemeClr val="accent6"/>
                </a:solidFill>
              </a:rPr>
              <a:t>joint</a:t>
            </a:r>
            <a:r>
              <a:rPr lang="es-ES" sz="1250" b="0" dirty="0">
                <a:solidFill>
                  <a:schemeClr val="accent6"/>
                </a:solidFill>
              </a:rPr>
              <a:t> </a:t>
            </a:r>
            <a:r>
              <a:rPr lang="es-ES" sz="1250" b="0" dirty="0" err="1">
                <a:solidFill>
                  <a:schemeClr val="accent6"/>
                </a:solidFill>
              </a:rPr>
              <a:t>kinematics</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226-237. doi:10.1016/j.gaitpost.2004.05.003.</a:t>
            </a:r>
          </a:p>
          <a:p>
            <a:pPr marL="342900" indent="-342900" algn="just">
              <a:spcAft>
                <a:spcPts val="600"/>
              </a:spcAft>
              <a:buFont typeface="+mj-lt"/>
              <a:buAutoNum type="arabicPeriod"/>
            </a:pPr>
            <a:r>
              <a:rPr lang="es-ES" sz="1250" b="0" dirty="0" err="1">
                <a:solidFill>
                  <a:schemeClr val="accent6"/>
                </a:solidFill>
              </a:rPr>
              <a:t>Leardini</a:t>
            </a:r>
            <a:r>
              <a:rPr lang="es-ES" sz="1250" b="0" dirty="0">
                <a:solidFill>
                  <a:schemeClr val="accent6"/>
                </a:solidFill>
              </a:rPr>
              <a:t>, A., </a:t>
            </a:r>
            <a:r>
              <a:rPr lang="es-ES" sz="1250" b="0" dirty="0" err="1">
                <a:solidFill>
                  <a:schemeClr val="accent6"/>
                </a:solidFill>
              </a:rPr>
              <a:t>Chiari</a:t>
            </a:r>
            <a:r>
              <a:rPr lang="es-ES" sz="1250" b="0" dirty="0">
                <a:solidFill>
                  <a:schemeClr val="accent6"/>
                </a:solidFill>
              </a:rPr>
              <a:t>, L., </a:t>
            </a:r>
            <a:r>
              <a:rPr lang="es-ES" sz="1250" b="0" dirty="0" err="1">
                <a:solidFill>
                  <a:schemeClr val="accent6"/>
                </a:solidFill>
              </a:rPr>
              <a:t>Croce</a:t>
            </a:r>
            <a:r>
              <a:rPr lang="es-ES" sz="1250" b="0" dirty="0">
                <a:solidFill>
                  <a:schemeClr val="accent6"/>
                </a:solidFill>
              </a:rPr>
              <a:t>, U. D., &amp; </a:t>
            </a:r>
            <a:r>
              <a:rPr lang="es-ES" sz="1250" b="0" dirty="0" err="1">
                <a:solidFill>
                  <a:schemeClr val="accent6"/>
                </a:solidFill>
              </a:rPr>
              <a:t>Cappozzo</a:t>
            </a:r>
            <a:r>
              <a:rPr lang="es-ES" sz="1250" b="0" dirty="0">
                <a:solidFill>
                  <a:schemeClr val="accent6"/>
                </a:solidFill>
              </a:rPr>
              <a:t>, A. (2005). </a:t>
            </a:r>
            <a:r>
              <a:rPr lang="es-ES" sz="1250" b="0" dirty="0" err="1">
                <a:solidFill>
                  <a:schemeClr val="accent6"/>
                </a:solidFill>
              </a:rPr>
              <a:t>Human</a:t>
            </a:r>
            <a:r>
              <a:rPr lang="es-ES" sz="1250" b="0" dirty="0">
                <a:solidFill>
                  <a:schemeClr val="accent6"/>
                </a:solidFill>
              </a:rPr>
              <a:t> </a:t>
            </a:r>
            <a:r>
              <a:rPr lang="es-ES" sz="1250" b="0" dirty="0" err="1">
                <a:solidFill>
                  <a:schemeClr val="accent6"/>
                </a:solidFill>
              </a:rPr>
              <a:t>movement</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t>
            </a:r>
            <a:r>
              <a:rPr lang="es-ES" sz="1250" b="0" dirty="0" err="1">
                <a:solidFill>
                  <a:schemeClr val="accent6"/>
                </a:solidFill>
              </a:rPr>
              <a:t>using</a:t>
            </a:r>
            <a:r>
              <a:rPr lang="es-ES" sz="1250" b="0" dirty="0">
                <a:solidFill>
                  <a:schemeClr val="accent6"/>
                </a:solidFill>
              </a:rPr>
              <a:t> </a:t>
            </a:r>
            <a:r>
              <a:rPr lang="es-ES" sz="1250" b="0" dirty="0" err="1">
                <a:solidFill>
                  <a:schemeClr val="accent6"/>
                </a:solidFill>
              </a:rPr>
              <a:t>stereophotogrammetry</a:t>
            </a:r>
            <a:r>
              <a:rPr lang="es-ES" sz="1250" b="0" dirty="0">
                <a:solidFill>
                  <a:schemeClr val="accent6"/>
                </a:solidFill>
              </a:rPr>
              <a:t> </a:t>
            </a:r>
            <a:r>
              <a:rPr lang="es-ES" sz="1250" b="0" dirty="0" err="1">
                <a:solidFill>
                  <a:schemeClr val="accent6"/>
                </a:solidFill>
              </a:rPr>
              <a:t>Part</a:t>
            </a:r>
            <a:r>
              <a:rPr lang="es-ES" sz="1250" b="0" dirty="0">
                <a:solidFill>
                  <a:schemeClr val="accent6"/>
                </a:solidFill>
              </a:rPr>
              <a:t> 3. </a:t>
            </a:r>
            <a:r>
              <a:rPr lang="es-ES" sz="1250" b="0" dirty="0" err="1">
                <a:solidFill>
                  <a:schemeClr val="accent6"/>
                </a:solidFill>
              </a:rPr>
              <a:t>Soft</a:t>
            </a:r>
            <a:r>
              <a:rPr lang="es-ES" sz="1250" b="0" dirty="0">
                <a:solidFill>
                  <a:schemeClr val="accent6"/>
                </a:solidFill>
              </a:rPr>
              <a:t> </a:t>
            </a:r>
            <a:r>
              <a:rPr lang="es-ES" sz="1250" b="0" dirty="0" err="1">
                <a:solidFill>
                  <a:schemeClr val="accent6"/>
                </a:solidFill>
              </a:rPr>
              <a:t>tissue</a:t>
            </a:r>
            <a:r>
              <a:rPr lang="es-ES" sz="1250" b="0" dirty="0">
                <a:solidFill>
                  <a:schemeClr val="accent6"/>
                </a:solidFill>
              </a:rPr>
              <a:t> </a:t>
            </a:r>
            <a:r>
              <a:rPr lang="es-ES" sz="1250" b="0" dirty="0" err="1">
                <a:solidFill>
                  <a:schemeClr val="accent6"/>
                </a:solidFill>
              </a:rPr>
              <a:t>artifact</a:t>
            </a:r>
            <a:r>
              <a:rPr lang="es-ES" sz="1250" b="0" dirty="0">
                <a:solidFill>
                  <a:schemeClr val="accent6"/>
                </a:solidFill>
              </a:rPr>
              <a:t> </a:t>
            </a:r>
            <a:r>
              <a:rPr lang="es-ES" sz="1250" b="0" dirty="0" err="1">
                <a:solidFill>
                  <a:schemeClr val="accent6"/>
                </a:solidFill>
              </a:rPr>
              <a:t>assessment</a:t>
            </a:r>
            <a:r>
              <a:rPr lang="es-ES" sz="1250" b="0" dirty="0">
                <a:solidFill>
                  <a:schemeClr val="accent6"/>
                </a:solidFill>
              </a:rPr>
              <a:t> and </a:t>
            </a:r>
            <a:r>
              <a:rPr lang="es-ES" sz="1250" b="0" dirty="0" err="1">
                <a:solidFill>
                  <a:schemeClr val="accent6"/>
                </a:solidFill>
              </a:rPr>
              <a:t>compensation</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&amp; </a:t>
            </a:r>
            <a:r>
              <a:rPr lang="es-ES" sz="1250" b="0" dirty="0" err="1">
                <a:solidFill>
                  <a:schemeClr val="accent6"/>
                </a:solidFill>
              </a:rPr>
              <a:t>Posture</a:t>
            </a:r>
            <a:r>
              <a:rPr lang="es-ES" sz="1250" b="0" dirty="0">
                <a:solidFill>
                  <a:schemeClr val="accent6"/>
                </a:solidFill>
              </a:rPr>
              <a:t>, 21(2), 212-225. doi:10.1016/j.gaitpost.2004.05.002</a:t>
            </a:r>
          </a:p>
          <a:p>
            <a:pPr marL="342900" indent="-342900" algn="just">
              <a:spcAft>
                <a:spcPts val="600"/>
              </a:spcAft>
              <a:buFont typeface="+mj-lt"/>
              <a:buAutoNum type="arabicPeriod"/>
            </a:pPr>
            <a:r>
              <a:rPr lang="es-ES" sz="1250" b="0" dirty="0">
                <a:solidFill>
                  <a:schemeClr val="accent6"/>
                </a:solidFill>
              </a:rPr>
              <a:t>Lee, EH., </a:t>
            </a:r>
            <a:r>
              <a:rPr lang="es-ES" sz="1250" b="0" dirty="0" err="1">
                <a:solidFill>
                  <a:schemeClr val="accent6"/>
                </a:solidFill>
              </a:rPr>
              <a:t>Goh</a:t>
            </a:r>
            <a:r>
              <a:rPr lang="es-ES" sz="1250" b="0" dirty="0">
                <a:solidFill>
                  <a:schemeClr val="accent6"/>
                </a:solidFill>
              </a:rPr>
              <a:t>, JC., </a:t>
            </a:r>
            <a:r>
              <a:rPr lang="es-ES" sz="1250" b="0" dirty="0" err="1">
                <a:solidFill>
                  <a:schemeClr val="accent6"/>
                </a:solidFill>
              </a:rPr>
              <a:t>Bse</a:t>
            </a:r>
            <a:r>
              <a:rPr lang="es-ES" sz="1250" b="0" dirty="0">
                <a:solidFill>
                  <a:schemeClr val="accent6"/>
                </a:solidFill>
              </a:rPr>
              <a:t> K. (1992) </a:t>
            </a:r>
            <a:r>
              <a:rPr lang="es-ES" sz="1250" b="0" dirty="0" err="1">
                <a:solidFill>
                  <a:schemeClr val="accent6"/>
                </a:solidFill>
              </a:rPr>
              <a:t>Value</a:t>
            </a:r>
            <a:r>
              <a:rPr lang="es-ES" sz="1250" b="0" dirty="0">
                <a:solidFill>
                  <a:schemeClr val="accent6"/>
                </a:solidFill>
              </a:rPr>
              <a:t> of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analysus</a:t>
            </a:r>
            <a:r>
              <a:rPr lang="es-ES" sz="1250" b="0" dirty="0">
                <a:solidFill>
                  <a:schemeClr val="accent6"/>
                </a:solidFill>
              </a:rPr>
              <a:t> in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assessment</a:t>
            </a:r>
            <a:r>
              <a:rPr lang="es-ES" sz="1250" b="0" dirty="0">
                <a:solidFill>
                  <a:schemeClr val="accent6"/>
                </a:solidFill>
              </a:rPr>
              <a:t> of </a:t>
            </a:r>
            <a:r>
              <a:rPr lang="es-ES" sz="1250" b="0" dirty="0" err="1">
                <a:solidFill>
                  <a:schemeClr val="accent6"/>
                </a:solidFill>
              </a:rPr>
              <a:t>surgery</a:t>
            </a:r>
            <a:r>
              <a:rPr lang="es-ES" sz="1250" b="0" dirty="0">
                <a:solidFill>
                  <a:schemeClr val="accent6"/>
                </a:solidFill>
              </a:rPr>
              <a:t> in cerebral </a:t>
            </a:r>
            <a:r>
              <a:rPr lang="es-ES" sz="1250" b="0" dirty="0" err="1">
                <a:solidFill>
                  <a:schemeClr val="accent6"/>
                </a:solidFill>
              </a:rPr>
              <a:t>palsy</a:t>
            </a:r>
            <a:r>
              <a:rPr lang="es-ES" sz="1250" b="0" dirty="0">
                <a:solidFill>
                  <a:schemeClr val="accent6"/>
                </a:solidFill>
              </a:rPr>
              <a:t>. </a:t>
            </a:r>
            <a:r>
              <a:rPr lang="es-ES" sz="1250" b="0" dirty="0" err="1">
                <a:solidFill>
                  <a:schemeClr val="accent6"/>
                </a:solidFill>
              </a:rPr>
              <a:t>Arch</a:t>
            </a:r>
            <a:r>
              <a:rPr lang="es-ES" sz="1250" b="0" dirty="0">
                <a:solidFill>
                  <a:schemeClr val="accent6"/>
                </a:solidFill>
              </a:rPr>
              <a:t> </a:t>
            </a:r>
            <a:r>
              <a:rPr lang="es-ES" sz="1250" b="0" dirty="0" err="1">
                <a:solidFill>
                  <a:schemeClr val="accent6"/>
                </a:solidFill>
              </a:rPr>
              <a:t>Phys</a:t>
            </a:r>
            <a:r>
              <a:rPr lang="es-ES" sz="1250" b="0" dirty="0">
                <a:solidFill>
                  <a:schemeClr val="accent6"/>
                </a:solidFill>
              </a:rPr>
              <a:t> </a:t>
            </a:r>
            <a:r>
              <a:rPr lang="es-ES" sz="1250" b="0" dirty="0" err="1">
                <a:solidFill>
                  <a:schemeClr val="accent6"/>
                </a:solidFill>
              </a:rPr>
              <a:t>Med</a:t>
            </a:r>
            <a:r>
              <a:rPr lang="es-ES" sz="1250" b="0" dirty="0">
                <a:solidFill>
                  <a:schemeClr val="accent6"/>
                </a:solidFill>
              </a:rPr>
              <a:t> </a:t>
            </a:r>
            <a:r>
              <a:rPr lang="es-ES" sz="1250" b="0" dirty="0" err="1">
                <a:solidFill>
                  <a:schemeClr val="accent6"/>
                </a:solidFill>
              </a:rPr>
              <a:t>Rehabil</a:t>
            </a:r>
            <a:r>
              <a:rPr lang="es-ES" sz="1250" b="0" dirty="0">
                <a:solidFill>
                  <a:schemeClr val="accent6"/>
                </a:solidFill>
              </a:rPr>
              <a:t>, 73(7), 642-6. </a:t>
            </a: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1)</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285789"/>
          </a:xfrm>
          <a:prstGeom prst="rect">
            <a:avLst/>
          </a:prstGeom>
        </p:spPr>
        <p:txBody>
          <a:bodyPr wrap="square">
            <a:spAutoFit/>
          </a:bodyPr>
          <a:lstStyle/>
          <a:p>
            <a:pPr marL="342900" indent="-342900" algn="just">
              <a:spcAft>
                <a:spcPts val="600"/>
              </a:spcAft>
              <a:buFont typeface="+mj-lt"/>
              <a:buAutoNum type="arabicPeriod" startAt="8"/>
            </a:pPr>
            <a:r>
              <a:rPr lang="en-US" sz="1250" b="0" dirty="0">
                <a:solidFill>
                  <a:schemeClr val="accent6"/>
                </a:solidFill>
              </a:rPr>
              <a:t>Lu, T.-W., &amp; Chang, C.-F. (2012). Biomechanics of human movement and its clinical applications. The Kaohsiung Journal of Medical Sciences, 28(2), S13–S25. doi:10.1016/j.kjms.2011.08.004 </a:t>
            </a:r>
            <a:endParaRPr lang="es-ES" sz="1250" b="0" dirty="0">
              <a:solidFill>
                <a:schemeClr val="accent6"/>
              </a:solidFill>
            </a:endParaRPr>
          </a:p>
          <a:p>
            <a:pPr marL="342900" indent="-342900" algn="just">
              <a:spcAft>
                <a:spcPts val="600"/>
              </a:spcAft>
              <a:buFont typeface="+mj-lt"/>
              <a:buAutoNum type="arabicPeriod" startAt="8"/>
            </a:pPr>
            <a:r>
              <a:rPr lang="es-ES" sz="1250" b="0" dirty="0" err="1">
                <a:solidFill>
                  <a:schemeClr val="accent6"/>
                </a:solidFill>
              </a:rPr>
              <a:t>Monk</a:t>
            </a:r>
            <a:r>
              <a:rPr lang="es-ES" sz="1250" b="0" dirty="0">
                <a:solidFill>
                  <a:schemeClr val="accent6"/>
                </a:solidFill>
              </a:rPr>
              <a:t> A. P. , Van </a:t>
            </a:r>
            <a:r>
              <a:rPr lang="es-ES" sz="1250" b="0" dirty="0" err="1">
                <a:solidFill>
                  <a:schemeClr val="accent6"/>
                </a:solidFill>
              </a:rPr>
              <a:t>Oldernrijk</a:t>
            </a:r>
            <a:r>
              <a:rPr lang="es-ES" sz="1250" b="0" dirty="0">
                <a:solidFill>
                  <a:schemeClr val="accent6"/>
                </a:solidFill>
              </a:rPr>
              <a:t>  J. , </a:t>
            </a:r>
            <a:r>
              <a:rPr lang="es-ES" sz="1250" b="0" dirty="0" err="1">
                <a:solidFill>
                  <a:schemeClr val="accent6"/>
                </a:solidFill>
              </a:rPr>
              <a:t>Riley</a:t>
            </a:r>
            <a:r>
              <a:rPr lang="es-ES" sz="1250" b="0" dirty="0">
                <a:solidFill>
                  <a:schemeClr val="accent6"/>
                </a:solidFill>
              </a:rPr>
              <a:t> Nicholas D. , </a:t>
            </a:r>
            <a:r>
              <a:rPr lang="es-ES" sz="1250" b="0" dirty="0" err="1">
                <a:solidFill>
                  <a:schemeClr val="accent6"/>
                </a:solidFill>
              </a:rPr>
              <a:t>Gill</a:t>
            </a:r>
            <a:r>
              <a:rPr lang="es-ES" sz="1250" b="0" dirty="0">
                <a:solidFill>
                  <a:schemeClr val="accent6"/>
                </a:solidFill>
              </a:rPr>
              <a:t> H.S., Murray D. W. (2016). </a:t>
            </a:r>
            <a:r>
              <a:rPr lang="es-ES" sz="1250" b="0" dirty="0" err="1">
                <a:solidFill>
                  <a:schemeClr val="accent6"/>
                </a:solidFill>
              </a:rPr>
              <a:t>Biomechanics</a:t>
            </a:r>
            <a:r>
              <a:rPr lang="es-ES" sz="1250" b="0" dirty="0">
                <a:solidFill>
                  <a:schemeClr val="accent6"/>
                </a:solidFill>
              </a:rPr>
              <a:t> of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lower</a:t>
            </a:r>
            <a:r>
              <a:rPr lang="es-ES" sz="1250" b="0" dirty="0">
                <a:solidFill>
                  <a:schemeClr val="accent6"/>
                </a:solidFill>
              </a:rPr>
              <a:t> </a:t>
            </a:r>
            <a:r>
              <a:rPr lang="es-ES" sz="1250" b="0" dirty="0" err="1">
                <a:solidFill>
                  <a:schemeClr val="accent6"/>
                </a:solidFill>
              </a:rPr>
              <a:t>limb</a:t>
            </a:r>
            <a:r>
              <a:rPr lang="es-ES" sz="1250" b="0" dirty="0">
                <a:solidFill>
                  <a:schemeClr val="accent6"/>
                </a:solidFill>
              </a:rPr>
              <a:t>. </a:t>
            </a:r>
            <a:r>
              <a:rPr lang="es-ES" sz="1250" b="0" dirty="0" err="1">
                <a:solidFill>
                  <a:schemeClr val="accent6"/>
                </a:solidFill>
              </a:rPr>
              <a:t>Surgery</a:t>
            </a:r>
            <a:r>
              <a:rPr lang="es-ES" sz="1250" b="0" dirty="0">
                <a:solidFill>
                  <a:schemeClr val="accent6"/>
                </a:solidFill>
              </a:rPr>
              <a:t>, 34(9), 427-435. doi:10.1016/ j.mpsur.2016.06.007</a:t>
            </a:r>
          </a:p>
          <a:p>
            <a:pPr marL="342900" indent="-342900" algn="just">
              <a:spcAft>
                <a:spcPts val="600"/>
              </a:spcAft>
              <a:buFont typeface="+mj-lt"/>
              <a:buAutoNum type="arabicPeriod" startAt="8"/>
            </a:pPr>
            <a:r>
              <a:rPr lang="es-ES" sz="1250" b="0" dirty="0" err="1">
                <a:solidFill>
                  <a:schemeClr val="accent6"/>
                </a:solidFill>
              </a:rPr>
              <a:t>Pueo</a:t>
            </a:r>
            <a:r>
              <a:rPr lang="es-ES" sz="1250" b="0" dirty="0">
                <a:solidFill>
                  <a:schemeClr val="accent6"/>
                </a:solidFill>
              </a:rPr>
              <a:t>, B., </a:t>
            </a:r>
            <a:r>
              <a:rPr lang="es-ES" sz="1250" b="0" dirty="0" err="1">
                <a:solidFill>
                  <a:schemeClr val="accent6"/>
                </a:solidFill>
              </a:rPr>
              <a:t>Jimenez</a:t>
            </a:r>
            <a:r>
              <a:rPr lang="es-ES" sz="1250" b="0" dirty="0">
                <a:solidFill>
                  <a:schemeClr val="accent6"/>
                </a:solidFill>
              </a:rPr>
              <a:t>-Olmedo JM. (2017). </a:t>
            </a:r>
            <a:r>
              <a:rPr lang="en-US" sz="1250" b="0" dirty="0">
                <a:solidFill>
                  <a:schemeClr val="accent6"/>
                </a:solidFill>
              </a:rPr>
              <a:t>Application of motion capture technology for sport performance analysis. </a:t>
            </a:r>
            <a:r>
              <a:rPr lang="es-ES" sz="1250" b="0" dirty="0">
                <a:solidFill>
                  <a:schemeClr val="accent6"/>
                </a:solidFill>
              </a:rPr>
              <a:t>El uso de la tecnología de captura de movimiento para el análisis del rendimiento deportivo. Retos, 32(2), 241-247.</a:t>
            </a:r>
            <a:endParaRPr lang="it-IT" sz="1250" b="0" dirty="0">
              <a:solidFill>
                <a:schemeClr val="accent6"/>
              </a:solidFill>
            </a:endParaRPr>
          </a:p>
          <a:p>
            <a:pPr marL="342900" indent="-342900" algn="just">
              <a:spcAft>
                <a:spcPts val="600"/>
              </a:spcAft>
              <a:buFont typeface="+mj-lt"/>
              <a:buAutoNum type="arabicPeriod" startAt="8"/>
            </a:pPr>
            <a:r>
              <a:rPr lang="it-IT" sz="1250" b="0" dirty="0">
                <a:solidFill>
                  <a:schemeClr val="accent6"/>
                </a:solidFill>
              </a:rPr>
              <a:t>Pantzar-Castilla, E., Cereatti, A., Figari, G., Valeri, N., Paolini, G., Della Croce, U., Magnuson, A., Riad, J. (2018) Knee joint sagittal plane movement in cerebral palsy: a comarative study of 2-dimensional markerless video and 3-dimensional gait analysis. Acta Orthopaedica, 89(6), 656-661. </a:t>
            </a:r>
            <a:r>
              <a:rPr lang="es-ES" sz="1250" b="0" dirty="0">
                <a:solidFill>
                  <a:schemeClr val="accent6"/>
                </a:solidFill>
              </a:rPr>
              <a:t>DOI 10.1080/17453674.2018.1525195.</a:t>
            </a:r>
            <a:endParaRPr lang="en-US" sz="1250" b="0" dirty="0">
              <a:solidFill>
                <a:schemeClr val="accent6"/>
              </a:solidFill>
            </a:endParaRPr>
          </a:p>
          <a:p>
            <a:pPr marL="342900" indent="-342900" algn="just">
              <a:spcAft>
                <a:spcPts val="600"/>
              </a:spcAft>
              <a:buFont typeface="+mj-lt"/>
              <a:buAutoNum type="arabicPeriod" startAt="8"/>
              <a:defRPr/>
            </a:pPr>
            <a:r>
              <a:rPr lang="en-US" sz="125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8"/>
            </a:pPr>
            <a:r>
              <a:rPr lang="es-ES" sz="1250" b="0" dirty="0" err="1">
                <a:solidFill>
                  <a:schemeClr val="accent6"/>
                </a:solidFill>
              </a:rPr>
              <a:t>Sandau</a:t>
            </a:r>
            <a:r>
              <a:rPr lang="es-ES" sz="1250" b="0" dirty="0">
                <a:solidFill>
                  <a:schemeClr val="accent6"/>
                </a:solidFill>
              </a:rPr>
              <a:t>, M., </a:t>
            </a:r>
            <a:r>
              <a:rPr lang="es-ES" sz="1250" b="0" dirty="0" err="1">
                <a:solidFill>
                  <a:schemeClr val="accent6"/>
                </a:solidFill>
              </a:rPr>
              <a:t>Koblauch</a:t>
            </a:r>
            <a:r>
              <a:rPr lang="es-ES" sz="1250" b="0" dirty="0">
                <a:solidFill>
                  <a:schemeClr val="accent6"/>
                </a:solidFill>
              </a:rPr>
              <a:t>, H., </a:t>
            </a:r>
            <a:r>
              <a:rPr lang="es-ES" sz="1250" b="0" dirty="0" err="1">
                <a:solidFill>
                  <a:schemeClr val="accent6"/>
                </a:solidFill>
              </a:rPr>
              <a:t>Moeslund</a:t>
            </a:r>
            <a:r>
              <a:rPr lang="es-ES" sz="1250" b="0" dirty="0">
                <a:solidFill>
                  <a:schemeClr val="accent6"/>
                </a:solidFill>
              </a:rPr>
              <a:t>, T. B., </a:t>
            </a:r>
            <a:r>
              <a:rPr lang="es-ES" sz="1250" b="0" dirty="0" err="1">
                <a:solidFill>
                  <a:schemeClr val="accent6"/>
                </a:solidFill>
              </a:rPr>
              <a:t>Aanæs</a:t>
            </a:r>
            <a:r>
              <a:rPr lang="es-ES" sz="1250" b="0" dirty="0">
                <a:solidFill>
                  <a:schemeClr val="accent6"/>
                </a:solidFill>
              </a:rPr>
              <a:t>, H., </a:t>
            </a:r>
            <a:r>
              <a:rPr lang="es-ES" sz="1250" b="0" dirty="0" err="1">
                <a:solidFill>
                  <a:schemeClr val="accent6"/>
                </a:solidFill>
              </a:rPr>
              <a:t>Alkjær</a:t>
            </a:r>
            <a:r>
              <a:rPr lang="es-ES" sz="1250" b="0" dirty="0">
                <a:solidFill>
                  <a:schemeClr val="accent6"/>
                </a:solidFill>
              </a:rPr>
              <a:t>, T., &amp; </a:t>
            </a:r>
            <a:r>
              <a:rPr lang="es-ES" sz="1250" b="0" dirty="0" err="1">
                <a:solidFill>
                  <a:schemeClr val="accent6"/>
                </a:solidFill>
              </a:rPr>
              <a:t>Simonsen</a:t>
            </a:r>
            <a:r>
              <a:rPr lang="es-ES" sz="1250" b="0" dirty="0">
                <a:solidFill>
                  <a:schemeClr val="accent6"/>
                </a:solidFill>
              </a:rPr>
              <a:t>, E. B. (2014). </a:t>
            </a:r>
            <a:r>
              <a:rPr lang="es-ES" sz="1250" b="0" dirty="0" err="1">
                <a:solidFill>
                  <a:schemeClr val="accent6"/>
                </a:solidFill>
              </a:rPr>
              <a:t>Markerless</a:t>
            </a:r>
            <a:r>
              <a:rPr lang="es-ES" sz="1250" b="0" dirty="0">
                <a:solidFill>
                  <a:schemeClr val="accent6"/>
                </a:solidFill>
              </a:rPr>
              <a:t> </a:t>
            </a:r>
            <a:r>
              <a:rPr lang="es-ES" sz="1250" b="0" dirty="0" err="1">
                <a:solidFill>
                  <a:schemeClr val="accent6"/>
                </a:solidFill>
              </a:rPr>
              <a:t>motion</a:t>
            </a:r>
            <a:r>
              <a:rPr lang="es-ES" sz="1250" b="0" dirty="0">
                <a:solidFill>
                  <a:schemeClr val="accent6"/>
                </a:solidFill>
              </a:rPr>
              <a:t> capture can </a:t>
            </a:r>
            <a:r>
              <a:rPr lang="es-ES" sz="1250" b="0" dirty="0" err="1">
                <a:solidFill>
                  <a:schemeClr val="accent6"/>
                </a:solidFill>
              </a:rPr>
              <a:t>provide</a:t>
            </a:r>
            <a:r>
              <a:rPr lang="es-ES" sz="1250" b="0" dirty="0">
                <a:solidFill>
                  <a:schemeClr val="accent6"/>
                </a:solidFill>
              </a:rPr>
              <a:t> </a:t>
            </a:r>
            <a:r>
              <a:rPr lang="es-ES" sz="1250" b="0" dirty="0" err="1">
                <a:solidFill>
                  <a:schemeClr val="accent6"/>
                </a:solidFill>
              </a:rPr>
              <a:t>reliable</a:t>
            </a:r>
            <a:r>
              <a:rPr lang="es-ES" sz="1250" b="0" dirty="0">
                <a:solidFill>
                  <a:schemeClr val="accent6"/>
                </a:solidFill>
              </a:rPr>
              <a:t> 3D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kinematics</a:t>
            </a:r>
            <a:r>
              <a:rPr lang="es-ES" sz="1250" b="0" dirty="0">
                <a:solidFill>
                  <a:schemeClr val="accent6"/>
                </a:solidFill>
              </a:rPr>
              <a:t> in </a:t>
            </a:r>
            <a:r>
              <a:rPr lang="es-ES" sz="1250" b="0" dirty="0" err="1">
                <a:solidFill>
                  <a:schemeClr val="accent6"/>
                </a:solidFill>
              </a:rPr>
              <a:t>the</a:t>
            </a:r>
            <a:r>
              <a:rPr lang="es-ES" sz="1250" b="0" dirty="0">
                <a:solidFill>
                  <a:schemeClr val="accent6"/>
                </a:solidFill>
              </a:rPr>
              <a:t> </a:t>
            </a:r>
            <a:r>
              <a:rPr lang="es-ES" sz="1250" b="0" dirty="0" err="1">
                <a:solidFill>
                  <a:schemeClr val="accent6"/>
                </a:solidFill>
              </a:rPr>
              <a:t>sagittal</a:t>
            </a:r>
            <a:r>
              <a:rPr lang="es-ES" sz="1250" b="0" dirty="0">
                <a:solidFill>
                  <a:schemeClr val="accent6"/>
                </a:solidFill>
              </a:rPr>
              <a:t> and frontal </a:t>
            </a:r>
            <a:r>
              <a:rPr lang="es-ES" sz="1250" b="0" dirty="0" err="1">
                <a:solidFill>
                  <a:schemeClr val="accent6"/>
                </a:solidFill>
              </a:rPr>
              <a:t>plane</a:t>
            </a:r>
            <a:r>
              <a:rPr lang="es-ES" sz="1250" b="0" dirty="0">
                <a:solidFill>
                  <a:schemeClr val="accent6"/>
                </a:solidFill>
              </a:rPr>
              <a:t>. </a:t>
            </a:r>
            <a:r>
              <a:rPr lang="es-ES" sz="1250" b="0" dirty="0" err="1">
                <a:solidFill>
                  <a:schemeClr val="accent6"/>
                </a:solidFill>
              </a:rPr>
              <a:t>Medical</a:t>
            </a:r>
            <a:r>
              <a:rPr lang="es-ES" sz="1250" b="0" dirty="0">
                <a:solidFill>
                  <a:schemeClr val="accent6"/>
                </a:solidFill>
              </a:rPr>
              <a:t> </a:t>
            </a:r>
            <a:r>
              <a:rPr lang="es-ES" sz="1250" b="0" dirty="0" err="1">
                <a:solidFill>
                  <a:schemeClr val="accent6"/>
                </a:solidFill>
              </a:rPr>
              <a:t>Engineering</a:t>
            </a:r>
            <a:r>
              <a:rPr lang="es-ES" sz="1250" b="0" dirty="0">
                <a:solidFill>
                  <a:schemeClr val="accent6"/>
                </a:solidFill>
              </a:rPr>
              <a:t> &amp; </a:t>
            </a:r>
            <a:r>
              <a:rPr lang="es-ES" sz="1250" b="0" dirty="0" err="1">
                <a:solidFill>
                  <a:schemeClr val="accent6"/>
                </a:solidFill>
              </a:rPr>
              <a:t>Physics</a:t>
            </a:r>
            <a:r>
              <a:rPr lang="es-ES" sz="1250" b="0" dirty="0">
                <a:solidFill>
                  <a:schemeClr val="accent6"/>
                </a:solidFill>
              </a:rPr>
              <a:t>, 36(9), 1168–1175. doi:10.1016/j.medengphy.2014.07.007 </a:t>
            </a:r>
          </a:p>
          <a:p>
            <a:pPr marL="342900" indent="-342900" algn="just">
              <a:spcAft>
                <a:spcPts val="600"/>
              </a:spcAft>
              <a:buFont typeface="+mj-lt"/>
              <a:buAutoNum type="arabicPeriod" startAt="8"/>
            </a:pPr>
            <a:r>
              <a:rPr lang="es-ES" sz="1250" b="0" dirty="0" err="1">
                <a:solidFill>
                  <a:schemeClr val="accent6"/>
                </a:solidFill>
              </a:rPr>
              <a:t>Schenk</a:t>
            </a:r>
            <a:r>
              <a:rPr lang="es-ES" sz="1250" b="0" dirty="0">
                <a:solidFill>
                  <a:schemeClr val="accent6"/>
                </a:solidFill>
              </a:rPr>
              <a:t>, T. (2005). </a:t>
            </a:r>
            <a:r>
              <a:rPr lang="es-ES" sz="1250" b="0" dirty="0" err="1">
                <a:solidFill>
                  <a:schemeClr val="accent6"/>
                </a:solidFill>
              </a:rPr>
              <a:t>Introduction</a:t>
            </a:r>
            <a:r>
              <a:rPr lang="es-ES" sz="1250" b="0" dirty="0">
                <a:solidFill>
                  <a:schemeClr val="accent6"/>
                </a:solidFill>
              </a:rPr>
              <a:t> </a:t>
            </a:r>
            <a:r>
              <a:rPr lang="es-ES" sz="1250" b="0" dirty="0" err="1">
                <a:solidFill>
                  <a:schemeClr val="accent6"/>
                </a:solidFill>
              </a:rPr>
              <a:t>to</a:t>
            </a:r>
            <a:r>
              <a:rPr lang="es-ES" sz="1250" b="0" dirty="0">
                <a:solidFill>
                  <a:schemeClr val="accent6"/>
                </a:solidFill>
              </a:rPr>
              <a:t> photogrammetry. </a:t>
            </a:r>
            <a:r>
              <a:rPr lang="es-ES" sz="1250" b="0" dirty="0" err="1">
                <a:solidFill>
                  <a:schemeClr val="accent6"/>
                </a:solidFill>
              </a:rPr>
              <a:t>The</a:t>
            </a:r>
            <a:r>
              <a:rPr lang="es-ES" sz="1250" b="0" dirty="0">
                <a:solidFill>
                  <a:schemeClr val="accent6"/>
                </a:solidFill>
              </a:rPr>
              <a:t> Ohio </a:t>
            </a:r>
            <a:r>
              <a:rPr lang="es-ES" sz="1250" b="0" dirty="0" err="1">
                <a:solidFill>
                  <a:schemeClr val="accent6"/>
                </a:solidFill>
              </a:rPr>
              <a:t>State</a:t>
            </a:r>
            <a:r>
              <a:rPr lang="es-ES" sz="1250" b="0" dirty="0">
                <a:solidFill>
                  <a:schemeClr val="accent6"/>
                </a:solidFill>
              </a:rPr>
              <a:t> </a:t>
            </a:r>
            <a:r>
              <a:rPr lang="es-ES" sz="1250" b="0" dirty="0" err="1">
                <a:solidFill>
                  <a:schemeClr val="accent6"/>
                </a:solidFill>
              </a:rPr>
              <a:t>University</a:t>
            </a:r>
            <a:r>
              <a:rPr lang="es-ES" sz="1250" b="0" dirty="0">
                <a:solidFill>
                  <a:schemeClr val="accent6"/>
                </a:solidFill>
              </a:rPr>
              <a:t>, Columbus, 106.</a:t>
            </a:r>
          </a:p>
          <a:p>
            <a:pPr marL="342900" indent="-342900" algn="just">
              <a:spcAft>
                <a:spcPts val="600"/>
              </a:spcAft>
              <a:buFont typeface="+mj-lt"/>
              <a:buAutoNum type="arabicPeriod" startAt="8"/>
            </a:pPr>
            <a:r>
              <a:rPr lang="es-ES" sz="1250" b="0" dirty="0" err="1">
                <a:solidFill>
                  <a:schemeClr val="accent6"/>
                </a:solidFill>
              </a:rPr>
              <a:t>Zuk</a:t>
            </a:r>
            <a:r>
              <a:rPr lang="es-ES" sz="1250" b="0" dirty="0">
                <a:solidFill>
                  <a:schemeClr val="accent6"/>
                </a:solidFill>
              </a:rPr>
              <a:t>, M., </a:t>
            </a:r>
            <a:r>
              <a:rPr lang="es-ES" sz="1250" b="0" dirty="0" err="1">
                <a:solidFill>
                  <a:schemeClr val="accent6"/>
                </a:solidFill>
              </a:rPr>
              <a:t>Pezowicz</a:t>
            </a:r>
            <a:r>
              <a:rPr lang="es-ES" sz="1250" b="0" dirty="0">
                <a:solidFill>
                  <a:schemeClr val="accent6"/>
                </a:solidFill>
              </a:rPr>
              <a:t>, C. (2015) </a:t>
            </a:r>
            <a:r>
              <a:rPr lang="es-ES" sz="1250" b="0" dirty="0" err="1">
                <a:solidFill>
                  <a:schemeClr val="accent6"/>
                </a:solidFill>
              </a:rPr>
              <a:t>Kinematic</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of a </a:t>
            </a:r>
            <a:r>
              <a:rPr lang="es-ES" sz="1250" b="0" dirty="0" err="1">
                <a:solidFill>
                  <a:schemeClr val="accent6"/>
                </a:solidFill>
              </a:rPr>
              <a:t>Six</a:t>
            </a:r>
            <a:r>
              <a:rPr lang="es-ES" sz="1250" b="0" dirty="0">
                <a:solidFill>
                  <a:schemeClr val="accent6"/>
                </a:solidFill>
              </a:rPr>
              <a:t>-</a:t>
            </a:r>
            <a:r>
              <a:rPr lang="es-ES" sz="1250" b="0" dirty="0" err="1">
                <a:solidFill>
                  <a:schemeClr val="accent6"/>
                </a:solidFill>
              </a:rPr>
              <a:t>Degrees</a:t>
            </a:r>
            <a:r>
              <a:rPr lang="es-ES" sz="1250" b="0" dirty="0">
                <a:solidFill>
                  <a:schemeClr val="accent6"/>
                </a:solidFill>
              </a:rPr>
              <a:t>-of-</a:t>
            </a:r>
            <a:r>
              <a:rPr lang="es-ES" sz="1250" b="0" dirty="0" err="1">
                <a:solidFill>
                  <a:schemeClr val="accent6"/>
                </a:solidFill>
              </a:rPr>
              <a:t>Freedom</a:t>
            </a:r>
            <a:r>
              <a:rPr lang="es-ES" sz="1250" b="0" dirty="0">
                <a:solidFill>
                  <a:schemeClr val="accent6"/>
                </a:solidFill>
              </a:rPr>
              <a:t> </a:t>
            </a:r>
            <a:r>
              <a:rPr lang="es-ES" sz="1250" b="0" dirty="0" err="1">
                <a:solidFill>
                  <a:schemeClr val="accent6"/>
                </a:solidFill>
              </a:rPr>
              <a:t>Model</a:t>
            </a:r>
            <a:r>
              <a:rPr lang="es-ES" sz="1250" b="0" dirty="0">
                <a:solidFill>
                  <a:schemeClr val="accent6"/>
                </a:solidFill>
              </a:rPr>
              <a:t> </a:t>
            </a:r>
            <a:r>
              <a:rPr lang="es-ES" sz="1250" b="0" dirty="0" err="1">
                <a:solidFill>
                  <a:schemeClr val="accent6"/>
                </a:solidFill>
              </a:rPr>
              <a:t>Based</a:t>
            </a:r>
            <a:r>
              <a:rPr lang="es-ES" sz="1250" b="0" dirty="0">
                <a:solidFill>
                  <a:schemeClr val="accent6"/>
                </a:solidFill>
              </a:rPr>
              <a:t> </a:t>
            </a:r>
            <a:r>
              <a:rPr lang="es-ES" sz="1250" b="0" dirty="0" err="1">
                <a:solidFill>
                  <a:schemeClr val="accent6"/>
                </a:solidFill>
              </a:rPr>
              <a:t>on</a:t>
            </a:r>
            <a:r>
              <a:rPr lang="es-ES" sz="1250" b="0" dirty="0">
                <a:solidFill>
                  <a:schemeClr val="accent6"/>
                </a:solidFill>
              </a:rPr>
              <a:t> ISB </a:t>
            </a:r>
            <a:r>
              <a:rPr lang="es-ES" sz="1250" b="0" dirty="0" err="1">
                <a:solidFill>
                  <a:schemeClr val="accent6"/>
                </a:solidFill>
              </a:rPr>
              <a:t>Recommendation</a:t>
            </a:r>
            <a:r>
              <a:rPr lang="es-ES" sz="1250" b="0" dirty="0">
                <a:solidFill>
                  <a:schemeClr val="accent6"/>
                </a:solidFill>
              </a:rPr>
              <a:t>: A </a:t>
            </a:r>
            <a:r>
              <a:rPr lang="es-ES" sz="1250" b="0" dirty="0" err="1">
                <a:solidFill>
                  <a:schemeClr val="accent6"/>
                </a:solidFill>
              </a:rPr>
              <a:t>Repeatability</a:t>
            </a:r>
            <a:r>
              <a:rPr lang="es-ES" sz="1250" b="0" dirty="0">
                <a:solidFill>
                  <a:schemeClr val="accent6"/>
                </a:solidFill>
              </a:rPr>
              <a:t> </a:t>
            </a:r>
            <a:r>
              <a:rPr lang="es-ES" sz="1250" b="0" dirty="0" err="1">
                <a:solidFill>
                  <a:schemeClr val="accent6"/>
                </a:solidFill>
              </a:rPr>
              <a:t>Analysis</a:t>
            </a:r>
            <a:r>
              <a:rPr lang="es-ES" sz="1250" b="0" dirty="0">
                <a:solidFill>
                  <a:schemeClr val="accent6"/>
                </a:solidFill>
              </a:rPr>
              <a:t> and </a:t>
            </a:r>
            <a:r>
              <a:rPr lang="es-ES" sz="1250" b="0" dirty="0" err="1">
                <a:solidFill>
                  <a:schemeClr val="accent6"/>
                </a:solidFill>
              </a:rPr>
              <a:t>Comparison</a:t>
            </a:r>
            <a:r>
              <a:rPr lang="es-ES" sz="1250" b="0" dirty="0">
                <a:solidFill>
                  <a:schemeClr val="accent6"/>
                </a:solidFill>
              </a:rPr>
              <a:t> </a:t>
            </a:r>
            <a:r>
              <a:rPr lang="es-ES" sz="1250" b="0" dirty="0" err="1">
                <a:solidFill>
                  <a:schemeClr val="accent6"/>
                </a:solidFill>
              </a:rPr>
              <a:t>with</a:t>
            </a:r>
            <a:r>
              <a:rPr lang="es-ES" sz="1250" b="0" dirty="0">
                <a:solidFill>
                  <a:schemeClr val="accent6"/>
                </a:solidFill>
              </a:rPr>
              <a:t> </a:t>
            </a:r>
            <a:r>
              <a:rPr lang="es-ES" sz="1250" b="0" dirty="0" err="1">
                <a:solidFill>
                  <a:schemeClr val="accent6"/>
                </a:solidFill>
              </a:rPr>
              <a:t>Conventional</a:t>
            </a:r>
            <a:r>
              <a:rPr lang="es-ES" sz="1250" b="0" dirty="0">
                <a:solidFill>
                  <a:schemeClr val="accent6"/>
                </a:solidFill>
              </a:rPr>
              <a:t> </a:t>
            </a:r>
            <a:r>
              <a:rPr lang="es-ES" sz="1250" b="0" dirty="0" err="1">
                <a:solidFill>
                  <a:schemeClr val="accent6"/>
                </a:solidFill>
              </a:rPr>
              <a:t>Gait</a:t>
            </a:r>
            <a:r>
              <a:rPr lang="es-ES" sz="1250" b="0" dirty="0">
                <a:solidFill>
                  <a:schemeClr val="accent6"/>
                </a:solidFill>
              </a:rPr>
              <a:t> </a:t>
            </a:r>
            <a:r>
              <a:rPr lang="es-ES" sz="1250" b="0" dirty="0" err="1">
                <a:solidFill>
                  <a:schemeClr val="accent6"/>
                </a:solidFill>
              </a:rPr>
              <a:t>Model</a:t>
            </a:r>
            <a:r>
              <a:rPr lang="es-ES" sz="1250" b="0" dirty="0">
                <a:solidFill>
                  <a:schemeClr val="accent6"/>
                </a:solidFill>
              </a:rPr>
              <a:t>. </a:t>
            </a:r>
            <a:r>
              <a:rPr lang="es-ES" sz="1250" b="0" dirty="0" err="1">
                <a:solidFill>
                  <a:schemeClr val="accent6"/>
                </a:solidFill>
              </a:rPr>
              <a:t>Applied</a:t>
            </a:r>
            <a:r>
              <a:rPr lang="es-ES" sz="1250" b="0" dirty="0">
                <a:solidFill>
                  <a:schemeClr val="accent6"/>
                </a:solidFill>
              </a:rPr>
              <a:t> </a:t>
            </a:r>
            <a:r>
              <a:rPr lang="es-ES" sz="1250" b="0" dirty="0" err="1">
                <a:solidFill>
                  <a:schemeClr val="accent6"/>
                </a:solidFill>
              </a:rPr>
              <a:t>Bionics</a:t>
            </a:r>
            <a:r>
              <a:rPr lang="es-ES" sz="1250" b="0" dirty="0">
                <a:solidFill>
                  <a:schemeClr val="accent6"/>
                </a:solidFill>
              </a:rPr>
              <a:t> and </a:t>
            </a:r>
            <a:r>
              <a:rPr lang="es-ES" sz="1250" b="0" dirty="0" err="1">
                <a:solidFill>
                  <a:schemeClr val="accent6"/>
                </a:solidFill>
              </a:rPr>
              <a:t>Biomechanics</a:t>
            </a:r>
            <a:r>
              <a:rPr lang="es-ES" sz="1250" b="0" dirty="0">
                <a:solidFill>
                  <a:schemeClr val="accent6"/>
                </a:solidFill>
              </a:rPr>
              <a:t>, 503713. </a:t>
            </a:r>
            <a:r>
              <a:rPr lang="es-ES" sz="1250" b="0" dirty="0" err="1">
                <a:solidFill>
                  <a:schemeClr val="accent6"/>
                </a:solidFill>
              </a:rPr>
              <a:t>doi</a:t>
            </a:r>
            <a:r>
              <a:rPr lang="es-ES" sz="1250" b="0" dirty="0">
                <a:solidFill>
                  <a:schemeClr val="accent6"/>
                </a:solidFill>
              </a:rPr>
              <a:t>: 10.1155/2015/503713.</a:t>
            </a:r>
            <a:endParaRPr lang="en-US" sz="125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1)</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467544" y="1844824"/>
            <a:ext cx="8136904" cy="4216539"/>
          </a:xfrm>
          <a:prstGeom prst="rect">
            <a:avLst/>
          </a:prstGeom>
        </p:spPr>
        <p:txBody>
          <a:bodyPr wrap="square">
            <a:spAutoFit/>
          </a:bodyPr>
          <a:lstStyle/>
          <a:p>
            <a:pPr marL="228600" indent="-228600" algn="just">
              <a:spcAft>
                <a:spcPts val="600"/>
              </a:spcAft>
              <a:buFont typeface="+mj-lt"/>
              <a:buAutoNum type="arabicPeriod"/>
            </a:pPr>
            <a:r>
              <a:rPr lang="es-ES" sz="1400" b="0" dirty="0" err="1">
                <a:solidFill>
                  <a:schemeClr val="accent6"/>
                </a:solidFill>
              </a:rPr>
              <a:t>Brodie</a:t>
            </a:r>
            <a:r>
              <a:rPr lang="es-ES" sz="1400" b="0" dirty="0">
                <a:solidFill>
                  <a:schemeClr val="accent6"/>
                </a:solidFill>
              </a:rPr>
              <a:t> M., </a:t>
            </a:r>
            <a:r>
              <a:rPr lang="es-ES" sz="1400" b="0" dirty="0" err="1">
                <a:solidFill>
                  <a:schemeClr val="accent6"/>
                </a:solidFill>
              </a:rPr>
              <a:t>Beijer</a:t>
            </a:r>
            <a:r>
              <a:rPr lang="es-ES" sz="1400" b="0" dirty="0">
                <a:solidFill>
                  <a:schemeClr val="accent6"/>
                </a:solidFill>
              </a:rPr>
              <a:t> T., </a:t>
            </a:r>
            <a:r>
              <a:rPr lang="es-ES" sz="1400" b="0" dirty="0" err="1">
                <a:solidFill>
                  <a:schemeClr val="accent6"/>
                </a:solidFill>
              </a:rPr>
              <a:t>Canning</a:t>
            </a:r>
            <a:r>
              <a:rPr lang="es-ES" sz="1400" b="0" dirty="0">
                <a:solidFill>
                  <a:schemeClr val="accent6"/>
                </a:solidFill>
              </a:rPr>
              <a:t> </a:t>
            </a:r>
            <a:r>
              <a:rPr lang="es-ES" sz="1400" b="0" dirty="0" err="1">
                <a:solidFill>
                  <a:schemeClr val="accent6"/>
                </a:solidFill>
              </a:rPr>
              <a:t>C</a:t>
            </a:r>
            <a:r>
              <a:rPr lang="es-ES" sz="1400" b="0" dirty="0">
                <a:solidFill>
                  <a:schemeClr val="accent6"/>
                </a:solidFill>
              </a:rPr>
              <a:t>. and Lord S. Head and pelvis </a:t>
            </a:r>
            <a:r>
              <a:rPr lang="es-ES" sz="1400" b="0" dirty="0" err="1">
                <a:solidFill>
                  <a:schemeClr val="accent6"/>
                </a:solidFill>
              </a:rPr>
              <a:t>stride-to-stride</a:t>
            </a:r>
            <a:r>
              <a:rPr lang="es-ES" sz="1400" b="0" dirty="0">
                <a:solidFill>
                  <a:schemeClr val="accent6"/>
                </a:solidFill>
              </a:rPr>
              <a:t> </a:t>
            </a:r>
            <a:r>
              <a:rPr lang="es-ES" sz="1400" b="0" dirty="0" err="1">
                <a:solidFill>
                  <a:schemeClr val="accent6"/>
                </a:solidFill>
              </a:rPr>
              <a:t>oscillations</a:t>
            </a:r>
            <a:r>
              <a:rPr lang="es-ES" sz="1400" b="0" dirty="0">
                <a:solidFill>
                  <a:schemeClr val="accent6"/>
                </a:solidFill>
              </a:rPr>
              <a:t> in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validation</a:t>
            </a:r>
            <a:r>
              <a:rPr lang="es-ES" sz="1400" b="0" dirty="0">
                <a:solidFill>
                  <a:schemeClr val="accent6"/>
                </a:solidFill>
              </a:rPr>
              <a:t> and </a:t>
            </a:r>
            <a:r>
              <a:rPr lang="es-ES" sz="1400" b="0" dirty="0" err="1">
                <a:solidFill>
                  <a:schemeClr val="accent6"/>
                </a:solidFill>
              </a:rPr>
              <a:t>interpretation</a:t>
            </a:r>
            <a:r>
              <a:rPr lang="es-ES" sz="1400" b="0" dirty="0">
                <a:solidFill>
                  <a:schemeClr val="accent6"/>
                </a:solidFill>
              </a:rPr>
              <a:t> of </a:t>
            </a:r>
            <a:r>
              <a:rPr lang="es-ES" sz="1400" b="0" dirty="0" err="1">
                <a:solidFill>
                  <a:schemeClr val="accent6"/>
                </a:solidFill>
              </a:rPr>
              <a:t>measurements</a:t>
            </a:r>
            <a:r>
              <a:rPr lang="es-ES" sz="1400" b="0" dirty="0">
                <a:solidFill>
                  <a:schemeClr val="accent6"/>
                </a:solidFill>
              </a:rPr>
              <a:t> </a:t>
            </a:r>
            <a:r>
              <a:rPr lang="es-ES" sz="1400" b="0" dirty="0" err="1">
                <a:solidFill>
                  <a:schemeClr val="accent6"/>
                </a:solidFill>
              </a:rPr>
              <a:t>from</a:t>
            </a:r>
            <a:r>
              <a:rPr lang="es-ES" sz="1400" b="0" dirty="0">
                <a:solidFill>
                  <a:schemeClr val="accent6"/>
                </a:solidFill>
              </a:rPr>
              <a:t> </a:t>
            </a:r>
            <a:r>
              <a:rPr lang="es-ES" sz="1400" b="0" dirty="0" err="1">
                <a:solidFill>
                  <a:schemeClr val="accent6"/>
                </a:solidFill>
              </a:rPr>
              <a:t>wearable</a:t>
            </a:r>
            <a:r>
              <a:rPr lang="es-ES" sz="1400" b="0" dirty="0">
                <a:solidFill>
                  <a:schemeClr val="accent6"/>
                </a:solidFill>
              </a:rPr>
              <a:t> </a:t>
            </a:r>
            <a:r>
              <a:rPr lang="es-ES" sz="1400" b="0" dirty="0" err="1">
                <a:solidFill>
                  <a:schemeClr val="accent6"/>
                </a:solidFill>
              </a:rPr>
              <a:t>accelerometers</a:t>
            </a:r>
            <a:r>
              <a:rPr lang="es-ES" sz="1400" b="0" dirty="0">
                <a:solidFill>
                  <a:schemeClr val="accent6"/>
                </a:solidFill>
              </a:rPr>
              <a:t>. </a:t>
            </a:r>
            <a:r>
              <a:rPr lang="en-US" sz="1400" b="0" dirty="0">
                <a:solidFill>
                  <a:schemeClr val="accent6"/>
                </a:solidFill>
              </a:rPr>
              <a:t>Physiol. Meas. 36 (2015) 857–872.</a:t>
            </a:r>
          </a:p>
          <a:p>
            <a:pPr marL="228600" indent="-228600">
              <a:spcAft>
                <a:spcPts val="600"/>
              </a:spcAft>
              <a:buFont typeface="+mj-lt"/>
              <a:buAutoNum type="arabicPeriod"/>
            </a:pPr>
            <a:r>
              <a:rPr lang="en-US" sz="1400" b="0" dirty="0">
                <a:solidFill>
                  <a:schemeClr val="accent6"/>
                </a:solidFill>
              </a:rPr>
              <a:t>Godfrey A., Del Din S., Barry G., </a:t>
            </a:r>
            <a:r>
              <a:rPr lang="en-US" sz="1400" b="0" dirty="0" err="1">
                <a:solidFill>
                  <a:schemeClr val="accent6"/>
                </a:solidFill>
              </a:rPr>
              <a:t>Mathers</a:t>
            </a:r>
            <a:r>
              <a:rPr lang="en-US" sz="1400" b="0" dirty="0">
                <a:solidFill>
                  <a:schemeClr val="accent6"/>
                </a:solidFill>
              </a:rPr>
              <a:t> J.C., and Rochester L. </a:t>
            </a:r>
            <a:r>
              <a:rPr lang="en-US" sz="1400" b="0" dirty="0" err="1">
                <a:solidFill>
                  <a:schemeClr val="accent6"/>
                </a:solidFill>
              </a:rPr>
              <a:t>Instrumenting</a:t>
            </a:r>
            <a:r>
              <a:rPr lang="en-US" sz="1400" b="0" dirty="0">
                <a:solidFill>
                  <a:schemeClr val="accent6"/>
                </a:solidFill>
              </a:rPr>
              <a:t> gait with an accelerometer: A system and algorithm </a:t>
            </a:r>
            <a:r>
              <a:rPr lang="es-ES" sz="1400" b="0" dirty="0" err="1">
                <a:solidFill>
                  <a:schemeClr val="accent6"/>
                </a:solidFill>
              </a:rPr>
              <a:t>examination</a:t>
            </a:r>
            <a:r>
              <a:rPr lang="es-ES" sz="1400" b="0" dirty="0">
                <a:solidFill>
                  <a:schemeClr val="accent6"/>
                </a:solidFill>
              </a:rPr>
              <a:t>. </a:t>
            </a:r>
            <a:r>
              <a:rPr lang="es-ES" sz="1400" b="0" dirty="0" err="1">
                <a:solidFill>
                  <a:schemeClr val="accent6"/>
                </a:solidFill>
              </a:rPr>
              <a:t>Med</a:t>
            </a:r>
            <a:r>
              <a:rPr lang="es-ES" sz="1400" b="0" dirty="0">
                <a:solidFill>
                  <a:schemeClr val="accent6"/>
                </a:solidFill>
              </a:rPr>
              <a:t> </a:t>
            </a:r>
            <a:r>
              <a:rPr lang="es-ES" sz="1400" b="0" dirty="0" err="1">
                <a:solidFill>
                  <a:schemeClr val="accent6"/>
                </a:solidFill>
              </a:rPr>
              <a:t>Eng</a:t>
            </a:r>
            <a:r>
              <a:rPr lang="es-ES" sz="1400" b="0" dirty="0">
                <a:solidFill>
                  <a:schemeClr val="accent6"/>
                </a:solidFill>
              </a:rPr>
              <a:t> </a:t>
            </a:r>
            <a:r>
              <a:rPr lang="es-ES" sz="1400" b="0" dirty="0" err="1">
                <a:solidFill>
                  <a:schemeClr val="accent6"/>
                </a:solidFill>
              </a:rPr>
              <a:t>Phys</a:t>
            </a:r>
            <a:r>
              <a:rPr lang="es-ES" sz="1400" b="0" dirty="0">
                <a:solidFill>
                  <a:schemeClr val="accent6"/>
                </a:solidFill>
              </a:rPr>
              <a:t>. 2015 </a:t>
            </a:r>
            <a:r>
              <a:rPr lang="es-ES" sz="1400" b="0" dirty="0" err="1">
                <a:solidFill>
                  <a:schemeClr val="accent6"/>
                </a:solidFill>
              </a:rPr>
              <a:t>Apr</a:t>
            </a:r>
            <a:r>
              <a:rPr lang="es-ES" sz="1400" b="0" dirty="0">
                <a:solidFill>
                  <a:schemeClr val="accent6"/>
                </a:solidFill>
              </a:rPr>
              <a:t>; 37(4): 400–407.</a:t>
            </a:r>
          </a:p>
          <a:p>
            <a:pPr marL="228600" indent="-228600">
              <a:spcAft>
                <a:spcPts val="600"/>
              </a:spcAft>
              <a:buFont typeface="+mj-lt"/>
              <a:buAutoNum type="arabicPeriod"/>
            </a:pPr>
            <a:r>
              <a:rPr lang="es-ES" sz="1400" b="0" dirty="0" err="1">
                <a:solidFill>
                  <a:schemeClr val="accent6"/>
                </a:solidFill>
              </a:rPr>
              <a:t>Jarchi</a:t>
            </a:r>
            <a:r>
              <a:rPr lang="es-ES" sz="1400" b="0" dirty="0">
                <a:solidFill>
                  <a:schemeClr val="accent6"/>
                </a:solidFill>
              </a:rPr>
              <a:t> D., Pope J., Lee T.K. M., </a:t>
            </a:r>
            <a:r>
              <a:rPr lang="es-ES" sz="1400" b="0" dirty="0" err="1">
                <a:solidFill>
                  <a:schemeClr val="accent6"/>
                </a:solidFill>
              </a:rPr>
              <a:t>Tamjidi</a:t>
            </a:r>
            <a:r>
              <a:rPr lang="es-ES" sz="1400" b="0" dirty="0">
                <a:solidFill>
                  <a:schemeClr val="accent6"/>
                </a:solidFill>
              </a:rPr>
              <a:t> L., </a:t>
            </a:r>
            <a:r>
              <a:rPr lang="es-ES" sz="1400" b="0" dirty="0" err="1">
                <a:solidFill>
                  <a:schemeClr val="accent6"/>
                </a:solidFill>
              </a:rPr>
              <a:t>Mirzaei</a:t>
            </a:r>
            <a:r>
              <a:rPr lang="es-ES" sz="1400" b="0" dirty="0">
                <a:solidFill>
                  <a:schemeClr val="accent6"/>
                </a:solidFill>
              </a:rPr>
              <a:t>  A. and </a:t>
            </a:r>
            <a:r>
              <a:rPr lang="es-ES" sz="1400" b="0" dirty="0" err="1">
                <a:solidFill>
                  <a:schemeClr val="accent6"/>
                </a:solidFill>
              </a:rPr>
              <a:t>Sanei</a:t>
            </a:r>
            <a:r>
              <a:rPr lang="es-ES" sz="1400" b="0" dirty="0">
                <a:solidFill>
                  <a:schemeClr val="accent6"/>
                </a:solidFill>
              </a:rPr>
              <a:t> S. A </a:t>
            </a:r>
            <a:r>
              <a:rPr lang="es-ES" sz="1400" b="0" dirty="0" err="1">
                <a:solidFill>
                  <a:schemeClr val="accent6"/>
                </a:solidFill>
              </a:rPr>
              <a:t>review</a:t>
            </a:r>
            <a:r>
              <a:rPr lang="es-ES" sz="1400" b="0" dirty="0">
                <a:solidFill>
                  <a:schemeClr val="accent6"/>
                </a:solidFill>
              </a:rPr>
              <a:t> </a:t>
            </a:r>
            <a:r>
              <a:rPr lang="es-ES" sz="1400" b="0" dirty="0" err="1">
                <a:solidFill>
                  <a:schemeClr val="accent6"/>
                </a:solidFill>
              </a:rPr>
              <a:t>on</a:t>
            </a:r>
            <a:r>
              <a:rPr lang="es-ES" sz="1400" b="0" dirty="0">
                <a:solidFill>
                  <a:schemeClr val="accent6"/>
                </a:solidFill>
              </a:rPr>
              <a:t> </a:t>
            </a:r>
            <a:r>
              <a:rPr lang="es-ES" sz="1400" b="0" dirty="0" err="1">
                <a:solidFill>
                  <a:schemeClr val="accent6"/>
                </a:solidFill>
              </a:rPr>
              <a:t>accelerometry</a:t>
            </a:r>
            <a:r>
              <a:rPr lang="es-ES" sz="1400" b="0" dirty="0">
                <a:solidFill>
                  <a:schemeClr val="accent6"/>
                </a:solidFill>
              </a:rPr>
              <a:t> </a:t>
            </a:r>
            <a:r>
              <a:rPr lang="es-ES" sz="1400" b="0" dirty="0" err="1">
                <a:solidFill>
                  <a:schemeClr val="accent6"/>
                </a:solidFill>
              </a:rPr>
              <a:t>based</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analysis</a:t>
            </a:r>
            <a:r>
              <a:rPr lang="es-ES" sz="1400" b="0" dirty="0">
                <a:solidFill>
                  <a:schemeClr val="accent6"/>
                </a:solidFill>
              </a:rPr>
              <a:t> and </a:t>
            </a:r>
            <a:r>
              <a:rPr lang="es-ES" sz="1400" b="0" dirty="0" err="1">
                <a:solidFill>
                  <a:schemeClr val="accent6"/>
                </a:solidFill>
              </a:rPr>
              <a:t>emerging</a:t>
            </a:r>
            <a:r>
              <a:rPr lang="es-ES" sz="1400" b="0" dirty="0">
                <a:solidFill>
                  <a:schemeClr val="accent6"/>
                </a:solidFill>
              </a:rPr>
              <a:t> </a:t>
            </a:r>
            <a:r>
              <a:rPr lang="es-ES" sz="1400" b="0" dirty="0" err="1">
                <a:solidFill>
                  <a:schemeClr val="accent6"/>
                </a:solidFill>
              </a:rPr>
              <a:t>clinical</a:t>
            </a:r>
            <a:r>
              <a:rPr lang="es-ES" sz="1400" b="0" dirty="0">
                <a:solidFill>
                  <a:schemeClr val="accent6"/>
                </a:solidFill>
              </a:rPr>
              <a:t> </a:t>
            </a:r>
            <a:r>
              <a:rPr lang="es-ES" sz="1400" b="0" dirty="0" err="1">
                <a:solidFill>
                  <a:schemeClr val="accent6"/>
                </a:solidFill>
              </a:rPr>
              <a:t>applications</a:t>
            </a:r>
            <a:r>
              <a:rPr lang="es-ES" sz="1400" b="0" dirty="0">
                <a:solidFill>
                  <a:schemeClr val="accent6"/>
                </a:solidFill>
              </a:rPr>
              <a:t>. EEE Rev. </a:t>
            </a:r>
            <a:r>
              <a:rPr lang="es-ES" sz="1400" b="0" dirty="0" err="1">
                <a:solidFill>
                  <a:schemeClr val="accent6"/>
                </a:solidFill>
              </a:rPr>
              <a:t>Biomed</a:t>
            </a:r>
            <a:r>
              <a:rPr lang="es-ES" sz="1400" b="0" dirty="0">
                <a:solidFill>
                  <a:schemeClr val="accent6"/>
                </a:solidFill>
              </a:rPr>
              <a:t>. </a:t>
            </a:r>
            <a:r>
              <a:rPr lang="es-ES" sz="1400" b="0" dirty="0" err="1">
                <a:solidFill>
                  <a:schemeClr val="accent6"/>
                </a:solidFill>
              </a:rPr>
              <a:t>Eng</a:t>
            </a:r>
            <a:r>
              <a:rPr lang="es-ES" sz="1400" b="0" dirty="0">
                <a:solidFill>
                  <a:schemeClr val="accent6"/>
                </a:solidFill>
              </a:rPr>
              <a:t>., vol. 11, pp. 177–194,2018.</a:t>
            </a:r>
            <a:endParaRPr lang="en-US" sz="1400" b="0" dirty="0">
              <a:solidFill>
                <a:schemeClr val="accent6"/>
              </a:solidFill>
            </a:endParaRPr>
          </a:p>
          <a:p>
            <a:pPr marL="228600" indent="-228600" algn="just">
              <a:spcAft>
                <a:spcPts val="600"/>
              </a:spcAft>
              <a:buFont typeface="+mj-lt"/>
              <a:buAutoNum type="arabicPeriod"/>
              <a:defRPr/>
            </a:pPr>
            <a:r>
              <a:rPr lang="en-US" sz="1400" b="0" dirty="0" err="1">
                <a:solidFill>
                  <a:schemeClr val="accent6"/>
                </a:solidFill>
              </a:rPr>
              <a:t>Lafortune</a:t>
            </a:r>
            <a:r>
              <a:rPr lang="en-US" sz="1400" b="0" dirty="0">
                <a:solidFill>
                  <a:schemeClr val="accent6"/>
                </a:solidFill>
              </a:rPr>
              <a:t> M. Three-dimensional acceleration of the tibia during walking and running. J. Biomechanics Vol. 24, Nº 10, pp. 877-886, 1991. </a:t>
            </a:r>
          </a:p>
          <a:p>
            <a:pPr marL="228600" indent="-228600" algn="just">
              <a:spcAft>
                <a:spcPts val="600"/>
              </a:spcAft>
              <a:buFont typeface="+mj-lt"/>
              <a:buAutoNum type="arabicPeriod"/>
              <a:defRPr/>
            </a:pPr>
            <a:r>
              <a:rPr lang="en-US" sz="1400" b="0" dirty="0">
                <a:solidFill>
                  <a:schemeClr val="accent6"/>
                </a:solidFill>
              </a:rPr>
              <a:t>Richards J., Editor.  The Comprehensive Textbook of Clinical Biomechanics. 2nd ed. Preston (UK): Elsevier, 2018.</a:t>
            </a:r>
          </a:p>
          <a:p>
            <a:pPr marL="228600" indent="-228600" algn="just">
              <a:spcAft>
                <a:spcPts val="600"/>
              </a:spcAft>
              <a:buFont typeface="+mj-lt"/>
              <a:buAutoNum type="arabicPeriod"/>
              <a:defRPr/>
            </a:pPr>
            <a:r>
              <a:rPr lang="en-US" sz="1400" b="0" dirty="0" err="1">
                <a:solidFill>
                  <a:schemeClr val="accent6"/>
                </a:solidFill>
              </a:rPr>
              <a:t>Salah</a:t>
            </a:r>
            <a:r>
              <a:rPr lang="en-US" sz="1400" b="0" dirty="0">
                <a:solidFill>
                  <a:schemeClr val="accent6"/>
                </a:solidFill>
              </a:rPr>
              <a:t> A., </a:t>
            </a:r>
            <a:r>
              <a:rPr lang="en-US" sz="1400" b="0" dirty="0" err="1">
                <a:solidFill>
                  <a:schemeClr val="accent6"/>
                </a:solidFill>
              </a:rPr>
              <a:t>Gevers</a:t>
            </a:r>
            <a:r>
              <a:rPr lang="en-US" sz="1400" b="0" dirty="0">
                <a:solidFill>
                  <a:schemeClr val="accent6"/>
                </a:solidFill>
              </a:rPr>
              <a:t> T., Editors. Compute Analysis of Human Behavior. 1st ed. London (England): Springer, 2011. </a:t>
            </a:r>
          </a:p>
          <a:p>
            <a:pPr marL="228600" indent="-228600" algn="just">
              <a:spcAft>
                <a:spcPts val="600"/>
              </a:spcAft>
              <a:buFont typeface="+mj-lt"/>
              <a:buAutoNum type="arabicPeriod"/>
              <a:defRPr/>
            </a:pPr>
            <a:r>
              <a:rPr lang="en-US" sz="1400" b="0" dirty="0" err="1">
                <a:solidFill>
                  <a:schemeClr val="accent6"/>
                </a:solidFill>
              </a:rPr>
              <a:t>Sant’Anna</a:t>
            </a:r>
            <a:r>
              <a:rPr lang="en-US" sz="1400" b="0" dirty="0">
                <a:solidFill>
                  <a:schemeClr val="accent6"/>
                </a:solidFill>
              </a:rPr>
              <a:t> A., </a:t>
            </a:r>
            <a:r>
              <a:rPr lang="en-US" sz="1400" b="0" dirty="0" err="1">
                <a:solidFill>
                  <a:schemeClr val="accent6"/>
                </a:solidFill>
              </a:rPr>
              <a:t>Wickstrin</a:t>
            </a:r>
            <a:r>
              <a:rPr lang="en-US" sz="1400" b="0" dirty="0">
                <a:solidFill>
                  <a:schemeClr val="accent6"/>
                </a:solidFill>
              </a:rPr>
              <a:t> N. Developing a Motion Language: Gait Analysis from accelerometers sensor systems. 3rd International Conference on Pervasive Computing Technologies for Healthcare, London, 1-3 April, 2009, pp. 1-8. 108 (2012) 715-723.</a:t>
            </a:r>
          </a:p>
        </p:txBody>
      </p:sp>
      <p:sp>
        <p:nvSpPr>
          <p:cNvPr id="1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2)</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467544" y="1844824"/>
            <a:ext cx="8136904" cy="2262158"/>
          </a:xfrm>
          <a:prstGeom prst="rect">
            <a:avLst/>
          </a:prstGeom>
        </p:spPr>
        <p:txBody>
          <a:bodyPr wrap="square">
            <a:spAutoFit/>
          </a:bodyPr>
          <a:lstStyle/>
          <a:p>
            <a:pPr marL="342900" indent="-342900" algn="just">
              <a:spcAft>
                <a:spcPts val="600"/>
              </a:spcAft>
              <a:buFont typeface="+mj-lt"/>
              <a:buAutoNum type="arabicPeriod" startAt="8"/>
              <a:defRPr/>
            </a:pPr>
            <a:r>
              <a:rPr lang="en-US" sz="1400" b="0" dirty="0">
                <a:solidFill>
                  <a:schemeClr val="accent6"/>
                </a:solidFill>
              </a:rPr>
              <a:t>Sinclair J., Hobbs S., </a:t>
            </a:r>
            <a:r>
              <a:rPr lang="en-US" sz="1400" b="0" dirty="0" err="1">
                <a:solidFill>
                  <a:schemeClr val="accent6"/>
                </a:solidFill>
              </a:rPr>
              <a:t>Protheroe</a:t>
            </a:r>
            <a:r>
              <a:rPr lang="en-US" sz="1400" b="0" dirty="0">
                <a:solidFill>
                  <a:schemeClr val="accent6"/>
                </a:solidFill>
              </a:rPr>
              <a:t> L., </a:t>
            </a:r>
            <a:r>
              <a:rPr lang="en-US" sz="1400" b="0" dirty="0" err="1">
                <a:solidFill>
                  <a:schemeClr val="accent6"/>
                </a:solidFill>
              </a:rPr>
              <a:t>Edmundson</a:t>
            </a:r>
            <a:r>
              <a:rPr lang="en-US" sz="1400" b="0" dirty="0">
                <a:solidFill>
                  <a:schemeClr val="accent6"/>
                </a:solidFill>
              </a:rPr>
              <a:t> C., </a:t>
            </a:r>
            <a:r>
              <a:rPr lang="en-US" sz="1400" b="0" dirty="0" err="1">
                <a:solidFill>
                  <a:schemeClr val="accent6"/>
                </a:solidFill>
              </a:rPr>
              <a:t>Greenhalgh</a:t>
            </a:r>
            <a:r>
              <a:rPr lang="en-US" sz="1400" b="0" dirty="0">
                <a:solidFill>
                  <a:schemeClr val="accent6"/>
                </a:solidFill>
              </a:rPr>
              <a:t> A. Determination of gait events using an externally mounted shank accelerometer. Journal of Applied Biomechanics, 2013, 29, 118-122.</a:t>
            </a:r>
          </a:p>
          <a:p>
            <a:pPr marL="342900" indent="-342900" algn="just">
              <a:spcAft>
                <a:spcPts val="600"/>
              </a:spcAft>
              <a:buFont typeface="+mj-lt"/>
              <a:buAutoNum type="arabicPeriod" startAt="8"/>
              <a:defRPr/>
            </a:pPr>
            <a:r>
              <a:rPr lang="en-US" sz="1400" b="0" dirty="0">
                <a:solidFill>
                  <a:schemeClr val="accent6"/>
                </a:solidFill>
              </a:rPr>
              <a:t>Woodford, Chris. Accelerometers. [cited 2020 January]. Web site available:  https://www.explainthatstuff.com/accelerometers.html. </a:t>
            </a:r>
          </a:p>
          <a:p>
            <a:pPr marL="342900" indent="-342900" algn="just">
              <a:spcAft>
                <a:spcPts val="600"/>
              </a:spcAft>
              <a:buFont typeface="+mj-lt"/>
              <a:buAutoNum type="arabicPeriod" startAt="8"/>
              <a:defRPr/>
            </a:pPr>
            <a:r>
              <a:rPr lang="en-US" sz="1400" b="0" dirty="0">
                <a:solidFill>
                  <a:schemeClr val="accent6"/>
                </a:solidFill>
              </a:rPr>
              <a:t>Tao W., Liu T., </a:t>
            </a:r>
            <a:r>
              <a:rPr lang="en-US" sz="1400" b="0" dirty="0" err="1">
                <a:solidFill>
                  <a:schemeClr val="accent6"/>
                </a:solidFill>
              </a:rPr>
              <a:t>Zheng</a:t>
            </a:r>
            <a:r>
              <a:rPr lang="en-US" sz="1400" b="0" dirty="0">
                <a:solidFill>
                  <a:schemeClr val="accent6"/>
                </a:solidFill>
              </a:rPr>
              <a:t> R., </a:t>
            </a:r>
            <a:r>
              <a:rPr lang="en-US" sz="1400" b="0" dirty="0" err="1">
                <a:solidFill>
                  <a:schemeClr val="accent6"/>
                </a:solidFill>
              </a:rPr>
              <a:t>Feng</a:t>
            </a:r>
            <a:r>
              <a:rPr lang="en-US" sz="1400" b="0" dirty="0">
                <a:solidFill>
                  <a:schemeClr val="accent6"/>
                </a:solidFill>
              </a:rPr>
              <a:t> H. Gait Analysis Using Wearable Sensors. Sensors 2012, 12(2), 2255-2283. </a:t>
            </a:r>
          </a:p>
          <a:p>
            <a:pPr marL="342900" indent="-342900" algn="just">
              <a:spcAft>
                <a:spcPts val="600"/>
              </a:spcAft>
              <a:buFont typeface="+mj-lt"/>
              <a:buAutoNum type="arabicPeriod" startAt="8"/>
              <a:defRPr/>
            </a:pPr>
            <a:r>
              <a:rPr lang="en-US" sz="1400" b="0" dirty="0">
                <a:solidFill>
                  <a:schemeClr val="accent6"/>
                </a:solidFill>
              </a:rPr>
              <a:t>Yang M., </a:t>
            </a:r>
            <a:r>
              <a:rPr lang="en-US" sz="1400" b="0" dirty="0" err="1">
                <a:solidFill>
                  <a:schemeClr val="accent6"/>
                </a:solidFill>
              </a:rPr>
              <a:t>Zheng</a:t>
            </a:r>
            <a:r>
              <a:rPr lang="en-US" sz="1400" b="0" dirty="0">
                <a:solidFill>
                  <a:schemeClr val="accent6"/>
                </a:solidFill>
              </a:rPr>
              <a:t> H., Wang H. </a:t>
            </a:r>
            <a:r>
              <a:rPr lang="en-US" sz="1400" b="0" dirty="0" err="1">
                <a:solidFill>
                  <a:schemeClr val="accent6"/>
                </a:solidFill>
              </a:rPr>
              <a:t>McClean</a:t>
            </a:r>
            <a:r>
              <a:rPr lang="en-US" sz="1400" b="0" dirty="0">
                <a:solidFill>
                  <a:schemeClr val="accent6"/>
                </a:solidFill>
              </a:rPr>
              <a:t> S., Newell D. </a:t>
            </a:r>
            <a:r>
              <a:rPr lang="en-US" sz="1400" b="0" dirty="0" err="1">
                <a:solidFill>
                  <a:schemeClr val="accent6"/>
                </a:solidFill>
              </a:rPr>
              <a:t>iGait</a:t>
            </a:r>
            <a:r>
              <a:rPr lang="en-US" sz="1400" b="0" dirty="0">
                <a:solidFill>
                  <a:schemeClr val="accent6"/>
                </a:solidFill>
              </a:rPr>
              <a:t>: An interactive accelerometer based gait analysis system. Compute methods and programs in biomedicine 108 (2012) 715-723.</a:t>
            </a:r>
          </a:p>
        </p:txBody>
      </p:sp>
      <p:sp>
        <p:nvSpPr>
          <p:cNvPr id="1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2)</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3924151"/>
          </a:xfrm>
          <a:prstGeom prst="rect">
            <a:avLst/>
          </a:prstGeom>
        </p:spPr>
        <p:txBody>
          <a:bodyPr wrap="square">
            <a:spAutoFit/>
          </a:bodyPr>
          <a:lstStyle/>
          <a:p>
            <a:pPr marL="342900" indent="-342900" algn="just">
              <a:spcAft>
                <a:spcPts val="600"/>
              </a:spcAft>
              <a:buFont typeface="+mj-lt"/>
              <a:buAutoNum type="arabicPeriod"/>
              <a:defRPr/>
            </a:pPr>
            <a:r>
              <a:rPr lang="en-US" sz="1400" b="0" dirty="0">
                <a:solidFill>
                  <a:schemeClr val="accent6"/>
                </a:solidFill>
              </a:rPr>
              <a:t>Ali </a:t>
            </a:r>
            <a:r>
              <a:rPr lang="en-US" sz="1400" b="0" dirty="0" err="1">
                <a:solidFill>
                  <a:schemeClr val="accent6"/>
                </a:solidFill>
              </a:rPr>
              <a:t>Salah</a:t>
            </a:r>
            <a:r>
              <a:rPr lang="en-US" sz="1400" b="0" dirty="0">
                <a:solidFill>
                  <a:schemeClr val="accent6"/>
                </a:solidFill>
              </a:rPr>
              <a:t> A., </a:t>
            </a:r>
            <a:r>
              <a:rPr lang="en-US" sz="1400" b="0" dirty="0" err="1">
                <a:solidFill>
                  <a:schemeClr val="accent6"/>
                </a:solidFill>
              </a:rPr>
              <a:t>Gevers</a:t>
            </a:r>
            <a:r>
              <a:rPr lang="en-US" sz="1400" b="0" dirty="0">
                <a:solidFill>
                  <a:schemeClr val="accent6"/>
                </a:solidFill>
              </a:rPr>
              <a:t> T., Editors. Compute Analysis of Human Behavior. 1st ed. London (England): Springer, 2011. </a:t>
            </a:r>
          </a:p>
          <a:p>
            <a:pPr marL="342900" indent="-342900" algn="just">
              <a:spcAft>
                <a:spcPts val="600"/>
              </a:spcAft>
              <a:buFont typeface="+mj-lt"/>
              <a:buAutoNum type="arabicPeriod"/>
              <a:defRPr/>
            </a:pPr>
            <a:r>
              <a:rPr lang="en-US" sz="1400" b="0" dirty="0" err="1">
                <a:solidFill>
                  <a:schemeClr val="accent6"/>
                </a:solidFill>
              </a:rPr>
              <a:t>Azadian</a:t>
            </a:r>
            <a:r>
              <a:rPr lang="en-US" sz="1400" b="0" dirty="0">
                <a:solidFill>
                  <a:schemeClr val="accent6"/>
                </a:solidFill>
              </a:rPr>
              <a:t> E., </a:t>
            </a:r>
            <a:r>
              <a:rPr lang="en-US" sz="1400" b="0" dirty="0" err="1">
                <a:solidFill>
                  <a:schemeClr val="accent6"/>
                </a:solidFill>
              </a:rPr>
              <a:t>Majlesi</a:t>
            </a:r>
            <a:r>
              <a:rPr lang="en-US" sz="1400" b="0" dirty="0">
                <a:solidFill>
                  <a:schemeClr val="accent6"/>
                </a:solidFill>
              </a:rPr>
              <a:t> M., </a:t>
            </a:r>
            <a:r>
              <a:rPr lang="en-US" sz="1400" b="0" dirty="0" err="1">
                <a:solidFill>
                  <a:schemeClr val="accent6"/>
                </a:solidFill>
              </a:rPr>
              <a:t>Jafarnezhadgero</a:t>
            </a:r>
            <a:r>
              <a:rPr lang="en-US" sz="1400" b="0" dirty="0">
                <a:solidFill>
                  <a:schemeClr val="accent6"/>
                </a:solidFill>
              </a:rPr>
              <a:t> A.A. The effect of working memory intervention on the gait patterns of the elderly. Journal of Bodywork &amp; Movement Therapies 22 (2018) 881e887.</a:t>
            </a:r>
          </a:p>
          <a:p>
            <a:pPr marL="342900" indent="-342900" algn="just">
              <a:spcAft>
                <a:spcPts val="600"/>
              </a:spcAft>
              <a:buFont typeface="+mj-lt"/>
              <a:buAutoNum type="arabicPeriod"/>
              <a:defRPr/>
            </a:pPr>
            <a:r>
              <a:rPr lang="es-ES" sz="1400" b="0" dirty="0" err="1">
                <a:solidFill>
                  <a:schemeClr val="accent6"/>
                </a:solidFill>
              </a:rPr>
              <a:t>Claudiane</a:t>
            </a:r>
            <a:r>
              <a:rPr lang="es-ES" sz="1400" b="0" dirty="0">
                <a:solidFill>
                  <a:schemeClr val="accent6"/>
                </a:solidFill>
              </a:rPr>
              <a:t> </a:t>
            </a:r>
            <a:r>
              <a:rPr lang="es-ES" sz="1400" b="0" dirty="0" err="1">
                <a:solidFill>
                  <a:schemeClr val="accent6"/>
                </a:solidFill>
              </a:rPr>
              <a:t>Arakaki</a:t>
            </a:r>
            <a:r>
              <a:rPr lang="es-ES" sz="1400" b="0" dirty="0">
                <a:solidFill>
                  <a:schemeClr val="accent6"/>
                </a:solidFill>
              </a:rPr>
              <a:t> </a:t>
            </a:r>
            <a:r>
              <a:rPr lang="es-ES" sz="1400" b="0" dirty="0" err="1">
                <a:solidFill>
                  <a:schemeClr val="accent6"/>
                </a:solidFill>
              </a:rPr>
              <a:t>Fukuchi</a:t>
            </a:r>
            <a:r>
              <a:rPr lang="es-ES" sz="1400" b="0" dirty="0">
                <a:solidFill>
                  <a:schemeClr val="accent6"/>
                </a:solidFill>
              </a:rPr>
              <a:t>, Reginaldo </a:t>
            </a:r>
            <a:r>
              <a:rPr lang="es-ES" sz="1400" b="0" dirty="0" err="1">
                <a:solidFill>
                  <a:schemeClr val="accent6"/>
                </a:solidFill>
              </a:rPr>
              <a:t>Kisho</a:t>
            </a:r>
            <a:r>
              <a:rPr lang="es-ES" sz="1400" b="0" dirty="0">
                <a:solidFill>
                  <a:schemeClr val="accent6"/>
                </a:solidFill>
              </a:rPr>
              <a:t> </a:t>
            </a:r>
            <a:r>
              <a:rPr lang="es-ES" sz="1400" b="0" dirty="0" err="1">
                <a:solidFill>
                  <a:schemeClr val="accent6"/>
                </a:solidFill>
              </a:rPr>
              <a:t>Fukuchi</a:t>
            </a:r>
            <a:r>
              <a:rPr lang="es-ES" sz="1400" b="0" dirty="0">
                <a:solidFill>
                  <a:schemeClr val="accent6"/>
                </a:solidFill>
              </a:rPr>
              <a:t> and Marcos Duarte. </a:t>
            </a:r>
            <a:r>
              <a:rPr lang="en-US" sz="1400" b="0" dirty="0">
                <a:solidFill>
                  <a:schemeClr val="accent6"/>
                </a:solidFill>
              </a:rPr>
              <a:t>Effects of walking speed on gait biomechanics in healthy participants: a </a:t>
            </a:r>
            <a:r>
              <a:rPr lang="es-ES" sz="1400" b="0" dirty="0" err="1">
                <a:solidFill>
                  <a:schemeClr val="accent6"/>
                </a:solidFill>
              </a:rPr>
              <a:t>systematic</a:t>
            </a:r>
            <a:r>
              <a:rPr lang="es-ES" sz="1400" b="0" dirty="0">
                <a:solidFill>
                  <a:schemeClr val="accent6"/>
                </a:solidFill>
              </a:rPr>
              <a:t> </a:t>
            </a:r>
            <a:r>
              <a:rPr lang="es-ES" sz="1400" b="0" dirty="0" err="1">
                <a:solidFill>
                  <a:schemeClr val="accent6"/>
                </a:solidFill>
              </a:rPr>
              <a:t>review</a:t>
            </a:r>
            <a:r>
              <a:rPr lang="es-ES" sz="1400" b="0" dirty="0">
                <a:solidFill>
                  <a:schemeClr val="accent6"/>
                </a:solidFill>
              </a:rPr>
              <a:t> and meta-</a:t>
            </a:r>
            <a:r>
              <a:rPr lang="es-ES" sz="1400" b="0" dirty="0" err="1">
                <a:solidFill>
                  <a:schemeClr val="accent6"/>
                </a:solidFill>
              </a:rPr>
              <a:t>analysis</a:t>
            </a:r>
            <a:r>
              <a:rPr lang="es-ES" sz="1400" b="0" dirty="0">
                <a:solidFill>
                  <a:schemeClr val="accent6"/>
                </a:solidFill>
              </a:rPr>
              <a:t>. </a:t>
            </a:r>
            <a:r>
              <a:rPr lang="es-ES" sz="1400" b="0" dirty="0" err="1">
                <a:solidFill>
                  <a:schemeClr val="accent6"/>
                </a:solidFill>
              </a:rPr>
              <a:t>Systematic</a:t>
            </a:r>
            <a:r>
              <a:rPr lang="es-ES" sz="1400" b="0" dirty="0">
                <a:solidFill>
                  <a:schemeClr val="accent6"/>
                </a:solidFill>
              </a:rPr>
              <a:t> </a:t>
            </a:r>
            <a:r>
              <a:rPr lang="es-ES" sz="1400" b="0" dirty="0" err="1">
                <a:solidFill>
                  <a:schemeClr val="accent6"/>
                </a:solidFill>
              </a:rPr>
              <a:t>Reviews</a:t>
            </a:r>
            <a:r>
              <a:rPr lang="es-ES" sz="1400" b="0" dirty="0">
                <a:solidFill>
                  <a:schemeClr val="accent6"/>
                </a:solidFill>
              </a:rPr>
              <a:t> (2019) 8:153.</a:t>
            </a:r>
          </a:p>
          <a:p>
            <a:pPr marL="342900" indent="-342900" algn="just">
              <a:spcAft>
                <a:spcPts val="600"/>
              </a:spcAft>
              <a:buFont typeface="+mj-lt"/>
              <a:buAutoNum type="arabicPeriod"/>
              <a:defRPr/>
            </a:pPr>
            <a:r>
              <a:rPr lang="es-ES" sz="1400" b="0" dirty="0">
                <a:solidFill>
                  <a:schemeClr val="accent6"/>
                </a:solidFill>
              </a:rPr>
              <a:t>G. </a:t>
            </a:r>
            <a:r>
              <a:rPr lang="es-ES" sz="1400" b="0" dirty="0" err="1">
                <a:solidFill>
                  <a:schemeClr val="accent6"/>
                </a:solidFill>
              </a:rPr>
              <a:t>Ryckewaert</a:t>
            </a:r>
            <a:r>
              <a:rPr lang="es-ES" sz="1400" b="0" dirty="0">
                <a:solidFill>
                  <a:schemeClr val="accent6"/>
                </a:solidFill>
              </a:rPr>
              <a:t>, A. </a:t>
            </a:r>
            <a:r>
              <a:rPr lang="es-ES" sz="1400" b="0" dirty="0" err="1">
                <a:solidFill>
                  <a:schemeClr val="accent6"/>
                </a:solidFill>
              </a:rPr>
              <a:t>Delval</a:t>
            </a:r>
            <a:r>
              <a:rPr lang="es-ES" sz="1400" b="0" dirty="0">
                <a:solidFill>
                  <a:schemeClr val="accent6"/>
                </a:solidFill>
              </a:rPr>
              <a:t>, S. </a:t>
            </a:r>
            <a:r>
              <a:rPr lang="es-ES" sz="1400" b="0" dirty="0" err="1">
                <a:solidFill>
                  <a:schemeClr val="accent6"/>
                </a:solidFill>
              </a:rPr>
              <a:t>Bleuse</a:t>
            </a:r>
            <a:r>
              <a:rPr lang="es-ES" sz="1400" b="0" dirty="0">
                <a:solidFill>
                  <a:schemeClr val="accent6"/>
                </a:solidFill>
              </a:rPr>
              <a:t>, J.-L. </a:t>
            </a:r>
            <a:r>
              <a:rPr lang="es-ES" sz="1400" b="0" dirty="0" err="1">
                <a:solidFill>
                  <a:schemeClr val="accent6"/>
                </a:solidFill>
              </a:rPr>
              <a:t>Blatt</a:t>
            </a:r>
            <a:r>
              <a:rPr lang="es-ES" sz="1400" b="0" dirty="0">
                <a:solidFill>
                  <a:schemeClr val="accent6"/>
                </a:solidFill>
              </a:rPr>
              <a:t>, L. </a:t>
            </a:r>
            <a:r>
              <a:rPr lang="es-ES" sz="1400" b="0" dirty="0" err="1">
                <a:solidFill>
                  <a:schemeClr val="accent6"/>
                </a:solidFill>
              </a:rPr>
              <a:t>defebvre</a:t>
            </a:r>
            <a:r>
              <a:rPr lang="es-ES" sz="1400" b="0" dirty="0">
                <a:solidFill>
                  <a:schemeClr val="accent6"/>
                </a:solidFill>
              </a:rPr>
              <a:t>. </a:t>
            </a:r>
            <a:r>
              <a:rPr lang="es-ES" sz="1400" b="0" dirty="0" err="1">
                <a:solidFill>
                  <a:schemeClr val="accent6"/>
                </a:solidFill>
              </a:rPr>
              <a:t>Biomechanical</a:t>
            </a:r>
            <a:r>
              <a:rPr lang="es-ES" sz="1400" b="0" dirty="0">
                <a:solidFill>
                  <a:schemeClr val="accent6"/>
                </a:solidFill>
              </a:rPr>
              <a:t> </a:t>
            </a:r>
            <a:r>
              <a:rPr lang="es-ES" sz="1400" b="0" dirty="0" err="1">
                <a:solidFill>
                  <a:schemeClr val="accent6"/>
                </a:solidFill>
              </a:rPr>
              <a:t>mechanisms</a:t>
            </a:r>
            <a:r>
              <a:rPr lang="es-ES" sz="1400" b="0" dirty="0">
                <a:solidFill>
                  <a:schemeClr val="accent6"/>
                </a:solidFill>
              </a:rPr>
              <a:t> and centre of </a:t>
            </a:r>
            <a:r>
              <a:rPr lang="es-ES" sz="1400" b="0" dirty="0" err="1">
                <a:solidFill>
                  <a:schemeClr val="accent6"/>
                </a:solidFill>
              </a:rPr>
              <a:t>pressure</a:t>
            </a:r>
            <a:r>
              <a:rPr lang="es-ES" sz="1400" b="0" dirty="0">
                <a:solidFill>
                  <a:schemeClr val="accent6"/>
                </a:solidFill>
              </a:rPr>
              <a:t> </a:t>
            </a:r>
            <a:r>
              <a:rPr lang="es-ES" sz="1400" b="0" dirty="0" err="1">
                <a:solidFill>
                  <a:schemeClr val="accent6"/>
                </a:solidFill>
              </a:rPr>
              <a:t>trajectory</a:t>
            </a:r>
            <a:r>
              <a:rPr lang="es-ES" sz="1400" b="0" dirty="0">
                <a:solidFill>
                  <a:schemeClr val="accent6"/>
                </a:solidFill>
              </a:rPr>
              <a:t> </a:t>
            </a:r>
            <a:r>
              <a:rPr lang="es-ES" sz="1400" b="0" dirty="0" err="1">
                <a:solidFill>
                  <a:schemeClr val="accent6"/>
                </a:solidFill>
              </a:rPr>
              <a:t>during</a:t>
            </a:r>
            <a:r>
              <a:rPr lang="es-ES" sz="1400" b="0" dirty="0">
                <a:solidFill>
                  <a:schemeClr val="accent6"/>
                </a:solidFill>
              </a:rPr>
              <a:t> </a:t>
            </a:r>
            <a:r>
              <a:rPr lang="es-ES" sz="1400" b="0" dirty="0" err="1">
                <a:solidFill>
                  <a:schemeClr val="accent6"/>
                </a:solidFill>
              </a:rPr>
              <a:t>planned</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s-ES" sz="1400" b="0" dirty="0" err="1">
                <a:solidFill>
                  <a:schemeClr val="accent6"/>
                </a:solidFill>
              </a:rPr>
              <a:t>termination</a:t>
            </a:r>
            <a:r>
              <a:rPr lang="es-ES" sz="1400" b="0" dirty="0">
                <a:solidFill>
                  <a:schemeClr val="accent6"/>
                </a:solidFill>
              </a:rPr>
              <a:t>. </a:t>
            </a:r>
            <a:r>
              <a:rPr lang="fr-FR" sz="1400" b="0" dirty="0">
                <a:solidFill>
                  <a:schemeClr val="accent6"/>
                </a:solidFill>
              </a:rPr>
              <a:t>Neurophysiologie Clinique/</a:t>
            </a:r>
            <a:r>
              <a:rPr lang="fr-FR" sz="1400" b="0" dirty="0" err="1">
                <a:solidFill>
                  <a:schemeClr val="accent6"/>
                </a:solidFill>
              </a:rPr>
              <a:t>Clinical</a:t>
            </a:r>
            <a:r>
              <a:rPr lang="fr-FR" sz="1400" b="0" dirty="0">
                <a:solidFill>
                  <a:schemeClr val="accent6"/>
                </a:solidFill>
              </a:rPr>
              <a:t> </a:t>
            </a:r>
            <a:r>
              <a:rPr lang="fr-FR" sz="1400" b="0" dirty="0" err="1">
                <a:solidFill>
                  <a:schemeClr val="accent6"/>
                </a:solidFill>
              </a:rPr>
              <a:t>Neurophysiology</a:t>
            </a:r>
            <a:r>
              <a:rPr lang="fr-FR" sz="1400" b="0" dirty="0">
                <a:solidFill>
                  <a:schemeClr val="accent6"/>
                </a:solidFill>
              </a:rPr>
              <a:t> (2014) 44, 227—233.</a:t>
            </a:r>
            <a:endParaRPr lang="es-ES" sz="1400" b="0" dirty="0">
              <a:solidFill>
                <a:schemeClr val="accent6"/>
              </a:solidFill>
            </a:endParaRPr>
          </a:p>
          <a:p>
            <a:pPr marL="342900" indent="-342900" algn="just">
              <a:spcAft>
                <a:spcPts val="600"/>
              </a:spcAft>
              <a:buFont typeface="+mj-lt"/>
              <a:buAutoNum type="arabicPeriod"/>
              <a:defRPr/>
            </a:pPr>
            <a:r>
              <a:rPr lang="es-ES" sz="1400" b="0" dirty="0">
                <a:solidFill>
                  <a:schemeClr val="accent6"/>
                </a:solidFill>
              </a:rPr>
              <a:t>Hadar </a:t>
            </a:r>
            <a:r>
              <a:rPr lang="es-ES" sz="1400" b="0" dirty="0" err="1">
                <a:solidFill>
                  <a:schemeClr val="accent6"/>
                </a:solidFill>
              </a:rPr>
              <a:t>Shauliana</a:t>
            </a:r>
            <a:r>
              <a:rPr lang="es-ES" sz="1400" b="0" dirty="0">
                <a:solidFill>
                  <a:schemeClr val="accent6"/>
                </a:solidFill>
              </a:rPr>
              <a:t>, Deborah </a:t>
            </a:r>
            <a:r>
              <a:rPr lang="es-ES" sz="1400" b="0" dirty="0" err="1">
                <a:solidFill>
                  <a:schemeClr val="accent6"/>
                </a:solidFill>
              </a:rPr>
              <a:t>Solomonow-Avnona</a:t>
            </a:r>
            <a:r>
              <a:rPr lang="es-ES" sz="1400" b="0" dirty="0">
                <a:solidFill>
                  <a:schemeClr val="accent6"/>
                </a:solidFill>
              </a:rPr>
              <a:t>, Amir </a:t>
            </a:r>
            <a:r>
              <a:rPr lang="es-ES" sz="1400" b="0" dirty="0" err="1">
                <a:solidFill>
                  <a:schemeClr val="accent6"/>
                </a:solidFill>
              </a:rPr>
              <a:t>Hermanb</a:t>
            </a:r>
            <a:r>
              <a:rPr lang="es-ES" sz="1400" b="0" dirty="0">
                <a:solidFill>
                  <a:schemeClr val="accent6"/>
                </a:solidFill>
              </a:rPr>
              <a:t>, </a:t>
            </a:r>
            <a:r>
              <a:rPr lang="es-ES" sz="1400" b="0" dirty="0" err="1">
                <a:solidFill>
                  <a:schemeClr val="accent6"/>
                </a:solidFill>
              </a:rPr>
              <a:t>Nimrod</a:t>
            </a:r>
            <a:r>
              <a:rPr lang="es-ES" sz="1400" b="0" dirty="0">
                <a:solidFill>
                  <a:schemeClr val="accent6"/>
                </a:solidFill>
              </a:rPr>
              <a:t> </a:t>
            </a:r>
            <a:r>
              <a:rPr lang="es-ES" sz="1400" b="0" dirty="0" err="1">
                <a:solidFill>
                  <a:schemeClr val="accent6"/>
                </a:solidFill>
              </a:rPr>
              <a:t>Rozenc</a:t>
            </a:r>
            <a:r>
              <a:rPr lang="es-ES" sz="1400" b="0" dirty="0">
                <a:solidFill>
                  <a:schemeClr val="accent6"/>
                </a:solidFill>
              </a:rPr>
              <a:t>, Amir </a:t>
            </a:r>
            <a:r>
              <a:rPr lang="es-ES" sz="1400" b="0" dirty="0" err="1">
                <a:solidFill>
                  <a:schemeClr val="accent6"/>
                </a:solidFill>
              </a:rPr>
              <a:t>Haima</a:t>
            </a:r>
            <a:r>
              <a:rPr lang="es-ES" sz="1400" b="0" dirty="0">
                <a:solidFill>
                  <a:schemeClr val="accent6"/>
                </a:solidFill>
              </a:rPr>
              <a:t>, </a:t>
            </a:r>
            <a:r>
              <a:rPr lang="es-ES" sz="1400" b="0" dirty="0" err="1">
                <a:solidFill>
                  <a:schemeClr val="accent6"/>
                </a:solidFill>
              </a:rPr>
              <a:t>Alon</a:t>
            </a:r>
            <a:r>
              <a:rPr lang="es-ES" sz="1400" b="0" dirty="0">
                <a:solidFill>
                  <a:schemeClr val="accent6"/>
                </a:solidFill>
              </a:rPr>
              <a:t> </a:t>
            </a:r>
            <a:r>
              <a:rPr lang="es-ES" sz="1400" b="0" dirty="0" err="1">
                <a:solidFill>
                  <a:schemeClr val="accent6"/>
                </a:solidFill>
              </a:rPr>
              <a:t>Wolfa</a:t>
            </a:r>
            <a:r>
              <a:rPr lang="es-ES" sz="1400" b="0" dirty="0">
                <a:solidFill>
                  <a:schemeClr val="accent6"/>
                </a:solidFill>
              </a:rPr>
              <a:t>. </a:t>
            </a:r>
            <a:r>
              <a:rPr lang="en-US" sz="1400" b="0" dirty="0">
                <a:solidFill>
                  <a:schemeClr val="accent6"/>
                </a:solidFill>
              </a:rPr>
              <a:t>The effect of center of pressure alteration on the ground reaction force </a:t>
            </a:r>
            <a:r>
              <a:rPr lang="es-ES" sz="1400" b="0" dirty="0" err="1">
                <a:solidFill>
                  <a:schemeClr val="accent6"/>
                </a:solidFill>
              </a:rPr>
              <a:t>during</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 </a:t>
            </a:r>
            <a:r>
              <a:rPr lang="es-ES" sz="1400" b="0" dirty="0" err="1">
                <a:solidFill>
                  <a:schemeClr val="accent6"/>
                </a:solidFill>
              </a:rPr>
              <a:t>statistical</a:t>
            </a:r>
            <a:r>
              <a:rPr lang="es-ES" sz="1400" b="0" dirty="0">
                <a:solidFill>
                  <a:schemeClr val="accent6"/>
                </a:solidFill>
              </a:rPr>
              <a:t> </a:t>
            </a:r>
            <a:r>
              <a:rPr lang="es-ES" sz="1400" b="0" dirty="0" err="1">
                <a:solidFill>
                  <a:schemeClr val="accent6"/>
                </a:solidFill>
              </a:rPr>
              <a:t>model</a:t>
            </a:r>
            <a:r>
              <a:rPr lang="es-ES" sz="1400" b="0" dirty="0">
                <a:solidFill>
                  <a:schemeClr val="accent6"/>
                </a:solidFill>
              </a:rPr>
              <a:t>. </a:t>
            </a:r>
            <a:r>
              <a:rPr lang="fr-FR" sz="1400" b="0" dirty="0" err="1">
                <a:solidFill>
                  <a:schemeClr val="accent6"/>
                </a:solidFill>
              </a:rPr>
              <a:t>Gait</a:t>
            </a:r>
            <a:r>
              <a:rPr lang="fr-FR" sz="1400" b="0" dirty="0">
                <a:solidFill>
                  <a:schemeClr val="accent6"/>
                </a:solidFill>
              </a:rPr>
              <a:t> &amp; Posture 66 (2018) 107–113.</a:t>
            </a:r>
          </a:p>
          <a:p>
            <a:pPr marL="342900" indent="-342900" algn="just">
              <a:spcAft>
                <a:spcPts val="600"/>
              </a:spcAft>
              <a:buFont typeface="+mj-lt"/>
              <a:buAutoNum type="arabicPeriod"/>
              <a:defRPr/>
            </a:pPr>
            <a:r>
              <a:rPr lang="fr-FR" sz="1400" b="0" dirty="0">
                <a:solidFill>
                  <a:schemeClr val="accent6"/>
                </a:solidFill>
              </a:rPr>
              <a:t>Lucia </a:t>
            </a:r>
            <a:r>
              <a:rPr lang="fr-FR" sz="1400" b="0" dirty="0" err="1">
                <a:solidFill>
                  <a:schemeClr val="accent6"/>
                </a:solidFill>
              </a:rPr>
              <a:t>Bizovska</a:t>
            </a:r>
            <a:r>
              <a:rPr lang="fr-FR" sz="1400" b="0" dirty="0">
                <a:solidFill>
                  <a:schemeClr val="accent6"/>
                </a:solidFill>
              </a:rPr>
              <a:t>, </a:t>
            </a:r>
            <a:r>
              <a:rPr lang="es-ES" sz="1400" b="0" dirty="0" err="1">
                <a:solidFill>
                  <a:schemeClr val="accent6"/>
                </a:solidFill>
              </a:rPr>
              <a:t>Zdenek</a:t>
            </a:r>
            <a:r>
              <a:rPr lang="es-ES" sz="1400" b="0" dirty="0">
                <a:solidFill>
                  <a:schemeClr val="accent6"/>
                </a:solidFill>
              </a:rPr>
              <a:t> </a:t>
            </a:r>
            <a:r>
              <a:rPr lang="es-ES" sz="1400" b="0" dirty="0" err="1">
                <a:solidFill>
                  <a:schemeClr val="accent6"/>
                </a:solidFill>
              </a:rPr>
              <a:t>Svoboda</a:t>
            </a:r>
            <a:r>
              <a:rPr lang="es-ES" sz="1400" b="0" dirty="0">
                <a:solidFill>
                  <a:schemeClr val="accent6"/>
                </a:solidFill>
              </a:rPr>
              <a:t>, </a:t>
            </a:r>
            <a:r>
              <a:rPr lang="es-ES" sz="1400" b="0" dirty="0" err="1">
                <a:solidFill>
                  <a:schemeClr val="accent6"/>
                </a:solidFill>
              </a:rPr>
              <a:t>Patrik</a:t>
            </a:r>
            <a:r>
              <a:rPr lang="es-ES" sz="1400" b="0" dirty="0">
                <a:solidFill>
                  <a:schemeClr val="accent6"/>
                </a:solidFill>
              </a:rPr>
              <a:t> </a:t>
            </a:r>
            <a:r>
              <a:rPr lang="es-ES" sz="1400" b="0" dirty="0" err="1">
                <a:solidFill>
                  <a:schemeClr val="accent6"/>
                </a:solidFill>
              </a:rPr>
              <a:t>Kutilek</a:t>
            </a:r>
            <a:r>
              <a:rPr lang="es-ES" sz="1400" b="0" dirty="0">
                <a:solidFill>
                  <a:schemeClr val="accent6"/>
                </a:solidFill>
              </a:rPr>
              <a:t>, </a:t>
            </a:r>
            <a:r>
              <a:rPr lang="es-ES" sz="1400" b="0" dirty="0" err="1">
                <a:solidFill>
                  <a:schemeClr val="accent6"/>
                </a:solidFill>
              </a:rPr>
              <a:t>Miroslav</a:t>
            </a:r>
            <a:r>
              <a:rPr lang="es-ES" sz="1400" b="0" dirty="0">
                <a:solidFill>
                  <a:schemeClr val="accent6"/>
                </a:solidFill>
              </a:rPr>
              <a:t> </a:t>
            </a:r>
            <a:r>
              <a:rPr lang="es-ES" sz="1400" b="0" dirty="0" err="1">
                <a:solidFill>
                  <a:schemeClr val="accent6"/>
                </a:solidFill>
              </a:rPr>
              <a:t>Janura</a:t>
            </a:r>
            <a:r>
              <a:rPr lang="es-ES" sz="1400" b="0" dirty="0">
                <a:solidFill>
                  <a:schemeClr val="accent6"/>
                </a:solidFill>
              </a:rPr>
              <a:t>, Ales </a:t>
            </a:r>
            <a:r>
              <a:rPr lang="es-ES" sz="1400" b="0" dirty="0" err="1">
                <a:solidFill>
                  <a:schemeClr val="accent6"/>
                </a:solidFill>
              </a:rPr>
              <a:t>Gaba</a:t>
            </a:r>
            <a:r>
              <a:rPr lang="es-ES" sz="1400" b="0" dirty="0">
                <a:solidFill>
                  <a:schemeClr val="accent6"/>
                </a:solidFill>
              </a:rPr>
              <a:t>. </a:t>
            </a:r>
            <a:r>
              <a:rPr lang="en-US" sz="1400" b="0" dirty="0">
                <a:solidFill>
                  <a:schemeClr val="accent6"/>
                </a:solidFill>
              </a:rPr>
              <a:t>Variability of centre of pressure movement during gait in young and middle-aged women. </a:t>
            </a:r>
            <a:r>
              <a:rPr lang="fr-FR" sz="1400" b="0" dirty="0" err="1">
                <a:solidFill>
                  <a:schemeClr val="accent6"/>
                </a:solidFill>
              </a:rPr>
              <a:t>Gait</a:t>
            </a:r>
            <a:r>
              <a:rPr lang="fr-FR" sz="1400" b="0" dirty="0">
                <a:solidFill>
                  <a:schemeClr val="accent6"/>
                </a:solidFill>
              </a:rPr>
              <a:t> &amp; Posture 40 (2014) 399–402.  </a:t>
            </a:r>
            <a:r>
              <a:rPr lang="en-US" sz="1400" b="0" dirty="0">
                <a:solidFill>
                  <a:schemeClr val="accent6"/>
                </a:solidFill>
              </a:rPr>
              <a:t> </a:t>
            </a:r>
            <a:endParaRPr lang="es-ES" sz="14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3)</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700808"/>
            <a:ext cx="8496944" cy="4431983"/>
          </a:xfrm>
          <a:prstGeom prst="rect">
            <a:avLst/>
          </a:prstGeom>
        </p:spPr>
        <p:txBody>
          <a:bodyPr wrap="square">
            <a:spAutoFit/>
          </a:bodyPr>
          <a:lstStyle/>
          <a:p>
            <a:pPr marL="342900" indent="-342900" algn="just">
              <a:spcAft>
                <a:spcPts val="600"/>
              </a:spcAft>
              <a:buFont typeface="+mj-lt"/>
              <a:buAutoNum type="arabicPeriod" startAt="7"/>
              <a:defRPr/>
            </a:pPr>
            <a:r>
              <a:rPr lang="en-US" sz="1400" b="0" dirty="0">
                <a:solidFill>
                  <a:schemeClr val="accent6"/>
                </a:solidFill>
              </a:rPr>
              <a:t>Moon-</a:t>
            </a:r>
            <a:r>
              <a:rPr lang="en-US" sz="1400" b="0" dirty="0" err="1">
                <a:solidFill>
                  <a:schemeClr val="accent6"/>
                </a:solidFill>
              </a:rPr>
              <a:t>Seok</a:t>
            </a:r>
            <a:r>
              <a:rPr lang="en-US" sz="1400" b="0" dirty="0">
                <a:solidFill>
                  <a:schemeClr val="accent6"/>
                </a:solidFill>
              </a:rPr>
              <a:t> Kwon, Yu-</a:t>
            </a:r>
            <a:r>
              <a:rPr lang="en-US" sz="1400" b="0" dirty="0" err="1">
                <a:solidFill>
                  <a:schemeClr val="accent6"/>
                </a:solidFill>
              </a:rPr>
              <a:t>Ri</a:t>
            </a:r>
            <a:r>
              <a:rPr lang="en-US" sz="1400" b="0" dirty="0">
                <a:solidFill>
                  <a:schemeClr val="accent6"/>
                </a:solidFill>
              </a:rPr>
              <a:t> Kwon, Yang-Sun Park, </a:t>
            </a:r>
            <a:r>
              <a:rPr lang="en-US" sz="1400" b="0" dirty="0" err="1">
                <a:solidFill>
                  <a:schemeClr val="accent6"/>
                </a:solidFill>
              </a:rPr>
              <a:t>Ji</a:t>
            </a:r>
            <a:r>
              <a:rPr lang="en-US" sz="1400" b="0" dirty="0">
                <a:solidFill>
                  <a:schemeClr val="accent6"/>
                </a:solidFill>
              </a:rPr>
              <a:t>-Won. Comparison of gait patterns in elderly fallers </a:t>
            </a:r>
            <a:r>
              <a:rPr lang="es-ES" sz="1400" b="0" dirty="0">
                <a:solidFill>
                  <a:schemeClr val="accent6"/>
                </a:solidFill>
              </a:rPr>
              <a:t>and non-</a:t>
            </a:r>
            <a:r>
              <a:rPr lang="es-ES" sz="1400" b="0" dirty="0" err="1">
                <a:solidFill>
                  <a:schemeClr val="accent6"/>
                </a:solidFill>
              </a:rPr>
              <a:t>fallers</a:t>
            </a:r>
            <a:r>
              <a:rPr lang="es-ES" sz="1400" b="0" dirty="0">
                <a:solidFill>
                  <a:schemeClr val="accent6"/>
                </a:solidFill>
              </a:rPr>
              <a:t>. </a:t>
            </a:r>
            <a:r>
              <a:rPr lang="en-US" sz="1400" b="0" dirty="0">
                <a:solidFill>
                  <a:schemeClr val="accent6"/>
                </a:solidFill>
              </a:rPr>
              <a:t>Technology and Health Care 26 (2018) S427–S436.</a:t>
            </a:r>
          </a:p>
          <a:p>
            <a:pPr marL="342900" indent="-342900" algn="just">
              <a:spcAft>
                <a:spcPts val="600"/>
              </a:spcAft>
              <a:buFont typeface="+mj-lt"/>
              <a:buAutoNum type="arabicPeriod" startAt="7"/>
              <a:defRPr/>
            </a:pPr>
            <a:r>
              <a:rPr lang="en-US" sz="1400" b="0" dirty="0">
                <a:solidFill>
                  <a:schemeClr val="accent6"/>
                </a:solidFill>
              </a:rPr>
              <a:t>Richards J., Editor.  The Comprehensive Textbook of Clinical Biomechanics. 2nd ed. Preston (UK): Elsevier, 2018.</a:t>
            </a:r>
          </a:p>
          <a:p>
            <a:pPr marL="342900" indent="-342900" algn="just">
              <a:spcAft>
                <a:spcPts val="600"/>
              </a:spcAft>
              <a:buFont typeface="+mj-lt"/>
              <a:buAutoNum type="arabicPeriod" startAt="7"/>
              <a:defRPr/>
            </a:pPr>
            <a:r>
              <a:rPr lang="en-US" sz="1400" b="0" dirty="0" err="1">
                <a:solidFill>
                  <a:schemeClr val="accent6"/>
                </a:solidFill>
              </a:rPr>
              <a:t>Sánchez</a:t>
            </a:r>
            <a:r>
              <a:rPr lang="en-US" sz="1400" b="0" dirty="0">
                <a:solidFill>
                  <a:schemeClr val="accent6"/>
                </a:solidFill>
              </a:rPr>
              <a:t> J., </a:t>
            </a:r>
            <a:r>
              <a:rPr lang="en-US" sz="1400" b="0" dirty="0" err="1">
                <a:solidFill>
                  <a:schemeClr val="accent6"/>
                </a:solidFill>
              </a:rPr>
              <a:t>Prat</a:t>
            </a:r>
            <a:r>
              <a:rPr lang="en-US" sz="1400" b="0" dirty="0">
                <a:solidFill>
                  <a:schemeClr val="accent6"/>
                </a:solidFill>
              </a:rPr>
              <a:t> J., </a:t>
            </a:r>
            <a:r>
              <a:rPr lang="en-US" sz="1400" b="0" dirty="0" err="1">
                <a:solidFill>
                  <a:schemeClr val="accent6"/>
                </a:solidFill>
              </a:rPr>
              <a:t>Hoyos</a:t>
            </a:r>
            <a:r>
              <a:rPr lang="en-US" sz="1400" b="0" dirty="0">
                <a:solidFill>
                  <a:schemeClr val="accent6"/>
                </a:solidFill>
              </a:rPr>
              <a:t> J., </a:t>
            </a:r>
            <a:r>
              <a:rPr lang="en-US" sz="1400" b="0" dirty="0" err="1">
                <a:solidFill>
                  <a:schemeClr val="accent6"/>
                </a:solidFill>
              </a:rPr>
              <a:t>Viosca</a:t>
            </a:r>
            <a:r>
              <a:rPr lang="en-US" sz="1400" b="0" dirty="0">
                <a:solidFill>
                  <a:schemeClr val="accent6"/>
                </a:solidFill>
              </a:rPr>
              <a:t> E., </a:t>
            </a:r>
            <a:r>
              <a:rPr lang="en-US" sz="1400" b="0" dirty="0" err="1">
                <a:solidFill>
                  <a:schemeClr val="accent6"/>
                </a:solidFill>
              </a:rPr>
              <a:t>Soler</a:t>
            </a:r>
            <a:r>
              <a:rPr lang="en-US" sz="1400" b="0" dirty="0">
                <a:solidFill>
                  <a:schemeClr val="accent6"/>
                </a:solidFill>
              </a:rPr>
              <a:t> C., </a:t>
            </a:r>
            <a:r>
              <a:rPr lang="en-US" sz="1400" b="0" dirty="0" err="1">
                <a:solidFill>
                  <a:schemeClr val="accent6"/>
                </a:solidFill>
              </a:rPr>
              <a:t>Comín</a:t>
            </a:r>
            <a:r>
              <a:rPr lang="en-US" sz="1400" b="0" dirty="0">
                <a:solidFill>
                  <a:schemeClr val="accent6"/>
                </a:solidFill>
              </a:rPr>
              <a:t> M., </a:t>
            </a:r>
            <a:r>
              <a:rPr lang="en-US" sz="1400" b="0" dirty="0" err="1">
                <a:solidFill>
                  <a:schemeClr val="accent6"/>
                </a:solidFill>
              </a:rPr>
              <a:t>Lafuente</a:t>
            </a:r>
            <a:r>
              <a:rPr lang="en-US" sz="1400" b="0" dirty="0">
                <a:solidFill>
                  <a:schemeClr val="accent6"/>
                </a:solidFill>
              </a:rPr>
              <a:t> R., Cortés A., Vera P. </a:t>
            </a:r>
            <a:r>
              <a:rPr lang="en-US" sz="1400" b="0" dirty="0" err="1">
                <a:solidFill>
                  <a:schemeClr val="accent6"/>
                </a:solidFill>
              </a:rPr>
              <a:t>Biomecánica</a:t>
            </a:r>
            <a:r>
              <a:rPr lang="en-US" sz="1400" b="0" dirty="0">
                <a:solidFill>
                  <a:schemeClr val="accent6"/>
                </a:solidFill>
              </a:rPr>
              <a:t> de la </a:t>
            </a:r>
            <a:r>
              <a:rPr lang="en-US" sz="1400" b="0" dirty="0" err="1">
                <a:solidFill>
                  <a:schemeClr val="accent6"/>
                </a:solidFill>
              </a:rPr>
              <a:t>marcha</a:t>
            </a:r>
            <a:r>
              <a:rPr lang="en-US" sz="1400" b="0" dirty="0">
                <a:solidFill>
                  <a:schemeClr val="accent6"/>
                </a:solidFill>
              </a:rPr>
              <a:t> normal y </a:t>
            </a:r>
            <a:r>
              <a:rPr lang="en-US" sz="1400" b="0" dirty="0" err="1">
                <a:solidFill>
                  <a:schemeClr val="accent6"/>
                </a:solidFill>
              </a:rPr>
              <a:t>patológica</a:t>
            </a:r>
            <a:r>
              <a:rPr lang="en-US" sz="1400" b="0" dirty="0">
                <a:solidFill>
                  <a:schemeClr val="accent6"/>
                </a:solidFill>
              </a:rPr>
              <a:t>. Valencia, </a:t>
            </a:r>
            <a:r>
              <a:rPr lang="en-US" sz="1400" b="0" dirty="0" err="1">
                <a:solidFill>
                  <a:schemeClr val="accent6"/>
                </a:solidFill>
              </a:rPr>
              <a:t>España</a:t>
            </a:r>
            <a:r>
              <a:rPr lang="en-US" sz="1400" b="0" dirty="0">
                <a:solidFill>
                  <a:schemeClr val="accent6"/>
                </a:solidFill>
              </a:rPr>
              <a:t>: </a:t>
            </a:r>
            <a:r>
              <a:rPr lang="en-US" sz="1400" b="0" dirty="0" err="1">
                <a:solidFill>
                  <a:schemeClr val="accent6"/>
                </a:solidFill>
              </a:rPr>
              <a:t>Instituto</a:t>
            </a:r>
            <a:r>
              <a:rPr lang="en-US" sz="1400" b="0" dirty="0">
                <a:solidFill>
                  <a:schemeClr val="accent6"/>
                </a:solidFill>
              </a:rPr>
              <a:t> de </a:t>
            </a:r>
            <a:r>
              <a:rPr lang="en-US" sz="1400" b="0" dirty="0" err="1">
                <a:solidFill>
                  <a:schemeClr val="accent6"/>
                </a:solidFill>
              </a:rPr>
              <a:t>Biomecánica</a:t>
            </a:r>
            <a:r>
              <a:rPr lang="en-US" sz="1400" b="0" dirty="0">
                <a:solidFill>
                  <a:schemeClr val="accent6"/>
                </a:solidFill>
              </a:rPr>
              <a:t> de Valencia, 1993. </a:t>
            </a:r>
          </a:p>
          <a:p>
            <a:pPr marL="342900" indent="-342900" algn="just">
              <a:spcAft>
                <a:spcPts val="600"/>
              </a:spcAft>
              <a:buFont typeface="+mj-lt"/>
              <a:buAutoNum type="arabicPeriod" startAt="7"/>
              <a:defRPr/>
            </a:pPr>
            <a:r>
              <a:rPr lang="es-ES" sz="1400" b="0" dirty="0" err="1">
                <a:solidFill>
                  <a:schemeClr val="accent6"/>
                </a:solidFill>
              </a:rPr>
              <a:t>Sławomir</a:t>
            </a:r>
            <a:r>
              <a:rPr lang="es-ES" sz="1400" b="0" dirty="0">
                <a:solidFill>
                  <a:schemeClr val="accent6"/>
                </a:solidFill>
              </a:rPr>
              <a:t> </a:t>
            </a:r>
            <a:r>
              <a:rPr lang="es-ES" sz="1400" b="0" dirty="0" err="1">
                <a:solidFill>
                  <a:schemeClr val="accent6"/>
                </a:solidFill>
              </a:rPr>
              <a:t>Winiarski</a:t>
            </a:r>
            <a:r>
              <a:rPr lang="es-ES" sz="1400" b="0" dirty="0">
                <a:solidFill>
                  <a:schemeClr val="accent6"/>
                </a:solidFill>
              </a:rPr>
              <a:t>, </a:t>
            </a:r>
            <a:r>
              <a:rPr lang="es-ES" sz="1400" b="0" dirty="0" err="1">
                <a:solidFill>
                  <a:schemeClr val="accent6"/>
                </a:solidFill>
              </a:rPr>
              <a:t>Alicja</a:t>
            </a:r>
            <a:r>
              <a:rPr lang="es-ES" sz="1400" b="0" dirty="0">
                <a:solidFill>
                  <a:schemeClr val="accent6"/>
                </a:solidFill>
              </a:rPr>
              <a:t> </a:t>
            </a:r>
            <a:r>
              <a:rPr lang="es-ES" sz="1400" b="0" dirty="0" err="1">
                <a:solidFill>
                  <a:schemeClr val="accent6"/>
                </a:solidFill>
              </a:rPr>
              <a:t>Rutkowska-Kucharska</a:t>
            </a:r>
            <a:r>
              <a:rPr lang="es-ES" sz="1400" b="0" dirty="0">
                <a:solidFill>
                  <a:schemeClr val="accent6"/>
                </a:solidFill>
              </a:rPr>
              <a:t>. </a:t>
            </a:r>
            <a:r>
              <a:rPr lang="en-US" sz="1400" b="0" dirty="0">
                <a:solidFill>
                  <a:schemeClr val="accent6"/>
                </a:solidFill>
              </a:rPr>
              <a:t>Estimated ground reaction force in normal </a:t>
            </a:r>
            <a:r>
              <a:rPr lang="es-ES" sz="1400" b="0" dirty="0">
                <a:solidFill>
                  <a:schemeClr val="accent6"/>
                </a:solidFill>
              </a:rPr>
              <a:t>and </a:t>
            </a:r>
            <a:r>
              <a:rPr lang="es-ES" sz="1400" b="0" dirty="0" err="1">
                <a:solidFill>
                  <a:schemeClr val="accent6"/>
                </a:solidFill>
              </a:rPr>
              <a:t>pathological</a:t>
            </a:r>
            <a:r>
              <a:rPr lang="es-ES" sz="1400" b="0" dirty="0">
                <a:solidFill>
                  <a:schemeClr val="accent6"/>
                </a:solidFill>
              </a:rPr>
              <a:t> </a:t>
            </a:r>
            <a:r>
              <a:rPr lang="es-ES" sz="1400" b="0" dirty="0" err="1">
                <a:solidFill>
                  <a:schemeClr val="accent6"/>
                </a:solidFill>
              </a:rPr>
              <a:t>gait</a:t>
            </a:r>
            <a:r>
              <a:rPr lang="es-ES" sz="1400" b="0" dirty="0">
                <a:solidFill>
                  <a:schemeClr val="accent6"/>
                </a:solidFill>
              </a:rPr>
              <a:t>. </a:t>
            </a:r>
            <a:r>
              <a:rPr lang="en-US" sz="1400" b="0" dirty="0" err="1">
                <a:solidFill>
                  <a:schemeClr val="accent6"/>
                </a:solidFill>
              </a:rPr>
              <a:t>Acta</a:t>
            </a:r>
            <a:r>
              <a:rPr lang="en-US" sz="1400" b="0" dirty="0">
                <a:solidFill>
                  <a:schemeClr val="accent6"/>
                </a:solidFill>
              </a:rPr>
              <a:t> of Bioengineering and Biomechanics </a:t>
            </a:r>
            <a:r>
              <a:rPr lang="es-ES" sz="1400" b="0" dirty="0">
                <a:solidFill>
                  <a:schemeClr val="accent6"/>
                </a:solidFill>
              </a:rPr>
              <a:t>Vol. 11, No. 1, 2009.</a:t>
            </a:r>
          </a:p>
          <a:p>
            <a:pPr marL="342900" indent="-342900" algn="just">
              <a:spcAft>
                <a:spcPts val="600"/>
              </a:spcAft>
              <a:buFont typeface="+mj-lt"/>
              <a:buAutoNum type="arabicPeriod" startAt="7"/>
              <a:defRPr/>
            </a:pPr>
            <a:r>
              <a:rPr lang="es-ES" sz="1400" b="0" dirty="0" err="1">
                <a:solidFill>
                  <a:schemeClr val="accent6"/>
                </a:solidFill>
              </a:rPr>
              <a:t>Todd</a:t>
            </a:r>
            <a:r>
              <a:rPr lang="es-ES" sz="1400" b="0" dirty="0">
                <a:solidFill>
                  <a:schemeClr val="accent6"/>
                </a:solidFill>
              </a:rPr>
              <a:t> C. </a:t>
            </a:r>
            <a:r>
              <a:rPr lang="es-ES" sz="1400" b="0" dirty="0" err="1">
                <a:solidFill>
                  <a:schemeClr val="accent6"/>
                </a:solidFill>
              </a:rPr>
              <a:t>Pataky</a:t>
            </a:r>
            <a:r>
              <a:rPr lang="es-ES" sz="1400" b="0" dirty="0">
                <a:solidFill>
                  <a:schemeClr val="accent6"/>
                </a:solidFill>
              </a:rPr>
              <a:t>, Mark A. Robinson , </a:t>
            </a:r>
            <a:r>
              <a:rPr lang="es-ES" sz="1400" b="0" dirty="0" err="1">
                <a:solidFill>
                  <a:schemeClr val="accent6"/>
                </a:solidFill>
              </a:rPr>
              <a:t>Jos</a:t>
            </a:r>
            <a:r>
              <a:rPr lang="es-ES" sz="1400" b="0" dirty="0">
                <a:solidFill>
                  <a:schemeClr val="accent6"/>
                </a:solidFill>
              </a:rPr>
              <a:t> </a:t>
            </a:r>
            <a:r>
              <a:rPr lang="es-ES" sz="1400" b="0" dirty="0" err="1">
                <a:solidFill>
                  <a:schemeClr val="accent6"/>
                </a:solidFill>
              </a:rPr>
              <a:t>Vanrenterghem</a:t>
            </a:r>
            <a:r>
              <a:rPr lang="es-ES" sz="1400" b="0" dirty="0">
                <a:solidFill>
                  <a:schemeClr val="accent6"/>
                </a:solidFill>
              </a:rPr>
              <a:t>, Russell </a:t>
            </a:r>
            <a:r>
              <a:rPr lang="es-ES" sz="1400" b="0" dirty="0" err="1">
                <a:solidFill>
                  <a:schemeClr val="accent6"/>
                </a:solidFill>
              </a:rPr>
              <a:t>Savage</a:t>
            </a:r>
            <a:r>
              <a:rPr lang="es-ES" sz="1400" b="0" dirty="0">
                <a:solidFill>
                  <a:schemeClr val="accent6"/>
                </a:solidFill>
              </a:rPr>
              <a:t>, Karl T. Bates, </a:t>
            </a:r>
            <a:r>
              <a:rPr lang="es-ES" sz="1400" b="0" dirty="0" err="1">
                <a:solidFill>
                  <a:schemeClr val="accent6"/>
                </a:solidFill>
              </a:rPr>
              <a:t>Robin</a:t>
            </a:r>
            <a:r>
              <a:rPr lang="es-ES" sz="1400" b="0" dirty="0">
                <a:solidFill>
                  <a:schemeClr val="accent6"/>
                </a:solidFill>
              </a:rPr>
              <a:t> H. </a:t>
            </a:r>
            <a:r>
              <a:rPr lang="es-ES" sz="1400" b="0" dirty="0" err="1">
                <a:solidFill>
                  <a:schemeClr val="accent6"/>
                </a:solidFill>
              </a:rPr>
              <a:t>Crompton</a:t>
            </a:r>
            <a:r>
              <a:rPr lang="es-ES" sz="1400" b="0" dirty="0">
                <a:solidFill>
                  <a:schemeClr val="accent6"/>
                </a:solidFill>
              </a:rPr>
              <a:t>. </a:t>
            </a:r>
            <a:r>
              <a:rPr lang="en-US" sz="1400" b="0" dirty="0">
                <a:solidFill>
                  <a:schemeClr val="accent6"/>
                </a:solidFill>
              </a:rPr>
              <a:t>Vector field statistics for objective center-of-pressure trajectory analysis during gait, with evidence of scalar sensitivity to small </a:t>
            </a:r>
            <a:r>
              <a:rPr lang="es-ES" sz="1400" b="0" dirty="0" err="1">
                <a:solidFill>
                  <a:schemeClr val="accent6"/>
                </a:solidFill>
              </a:rPr>
              <a:t>coordinate</a:t>
            </a:r>
            <a:r>
              <a:rPr lang="es-ES" sz="1400" b="0" dirty="0">
                <a:solidFill>
                  <a:schemeClr val="accent6"/>
                </a:solidFill>
              </a:rPr>
              <a:t> </a:t>
            </a:r>
            <a:r>
              <a:rPr lang="es-ES" sz="1400" b="0" dirty="0" err="1">
                <a:solidFill>
                  <a:schemeClr val="accent6"/>
                </a:solidFill>
              </a:rPr>
              <a:t>system</a:t>
            </a:r>
            <a:r>
              <a:rPr lang="es-ES" sz="1400" b="0" dirty="0">
                <a:solidFill>
                  <a:schemeClr val="accent6"/>
                </a:solidFill>
              </a:rPr>
              <a:t> </a:t>
            </a:r>
            <a:r>
              <a:rPr lang="es-ES" sz="1400" b="0" dirty="0" err="1">
                <a:solidFill>
                  <a:schemeClr val="accent6"/>
                </a:solidFill>
              </a:rPr>
              <a:t>rotations</a:t>
            </a:r>
            <a:r>
              <a:rPr lang="es-ES" sz="1400" b="0" dirty="0">
                <a:solidFill>
                  <a:schemeClr val="accent6"/>
                </a:solidFill>
              </a:rPr>
              <a:t>. </a:t>
            </a:r>
            <a:r>
              <a:rPr lang="fr-FR" sz="1400" b="0" dirty="0" err="1">
                <a:solidFill>
                  <a:schemeClr val="accent6"/>
                </a:solidFill>
              </a:rPr>
              <a:t>Gait</a:t>
            </a:r>
            <a:r>
              <a:rPr lang="fr-FR" sz="1400" b="0" dirty="0">
                <a:solidFill>
                  <a:schemeClr val="accent6"/>
                </a:solidFill>
              </a:rPr>
              <a:t> &amp; Posture 40 (2014) 255–258.</a:t>
            </a:r>
            <a:endParaRPr lang="en-US" sz="1400" b="0" dirty="0" err="1">
              <a:solidFill>
                <a:schemeClr val="accent6"/>
              </a:solidFill>
            </a:endParaRPr>
          </a:p>
          <a:p>
            <a:pPr marL="342900" indent="-342900" algn="just">
              <a:spcAft>
                <a:spcPts val="600"/>
              </a:spcAft>
              <a:buFont typeface="+mj-lt"/>
              <a:buAutoNum type="arabicPeriod" startAt="7"/>
              <a:defRPr/>
            </a:pPr>
            <a:r>
              <a:rPr lang="es-ES" sz="1400" b="0" dirty="0" err="1">
                <a:solidFill>
                  <a:schemeClr val="accent6"/>
                </a:solidFill>
              </a:rPr>
              <a:t>Vipul</a:t>
            </a:r>
            <a:r>
              <a:rPr lang="es-ES" sz="1400" b="0" dirty="0">
                <a:solidFill>
                  <a:schemeClr val="accent6"/>
                </a:solidFill>
              </a:rPr>
              <a:t> </a:t>
            </a:r>
            <a:r>
              <a:rPr lang="es-ES" sz="1400" b="0" dirty="0" err="1">
                <a:solidFill>
                  <a:schemeClr val="accent6"/>
                </a:solidFill>
              </a:rPr>
              <a:t>Lugade and Kenton</a:t>
            </a:r>
            <a:r>
              <a:rPr lang="es-ES" sz="1400" b="0" dirty="0">
                <a:solidFill>
                  <a:schemeClr val="accent6"/>
                </a:solidFill>
              </a:rPr>
              <a:t> </a:t>
            </a:r>
            <a:r>
              <a:rPr lang="es-ES" sz="1400" b="0" dirty="0" err="1">
                <a:solidFill>
                  <a:schemeClr val="accent6"/>
                </a:solidFill>
              </a:rPr>
              <a:t>Kaufman. </a:t>
            </a:r>
            <a:r>
              <a:rPr lang="en-US" sz="1400" b="0" dirty="0">
                <a:solidFill>
                  <a:schemeClr val="accent6"/>
                </a:solidFill>
              </a:rPr>
              <a:t>Center of Pressure Trajectory during Gait: A Comparison of Four </a:t>
            </a:r>
            <a:r>
              <a:rPr lang="es-ES" sz="1400" b="0" dirty="0" err="1">
                <a:solidFill>
                  <a:schemeClr val="accent6"/>
                </a:solidFill>
              </a:rPr>
              <a:t>Foot</a:t>
            </a:r>
            <a:r>
              <a:rPr lang="es-ES" sz="1400" b="0" dirty="0">
                <a:solidFill>
                  <a:schemeClr val="accent6"/>
                </a:solidFill>
              </a:rPr>
              <a:t> Positions. </a:t>
            </a:r>
            <a:r>
              <a:rPr lang="en-US" sz="1400" b="0" dirty="0">
                <a:solidFill>
                  <a:schemeClr val="accent6"/>
                </a:solidFill>
              </a:rPr>
              <a:t>Gait Posture. 2014 May ; 40(1): 252–254.</a:t>
            </a:r>
          </a:p>
          <a:p>
            <a:pPr marL="342900" indent="-342900" algn="just">
              <a:spcAft>
                <a:spcPts val="600"/>
              </a:spcAft>
              <a:buFont typeface="+mj-lt"/>
              <a:buAutoNum type="arabicPeriod" startAt="7"/>
              <a:defRPr/>
            </a:pPr>
            <a:r>
              <a:rPr lang="es-ES" sz="1400" b="0" dirty="0" err="1">
                <a:solidFill>
                  <a:schemeClr val="accent6"/>
                </a:solidFill>
              </a:rPr>
              <a:t>Zdenek</a:t>
            </a:r>
            <a:r>
              <a:rPr lang="es-ES" sz="1400" b="0" dirty="0">
                <a:solidFill>
                  <a:schemeClr val="accent6"/>
                </a:solidFill>
              </a:rPr>
              <a:t> </a:t>
            </a:r>
            <a:r>
              <a:rPr lang="es-ES" sz="1400" b="0" dirty="0" err="1">
                <a:solidFill>
                  <a:schemeClr val="accent6"/>
                </a:solidFill>
              </a:rPr>
              <a:t>Svoboda</a:t>
            </a:r>
            <a:r>
              <a:rPr lang="es-ES" sz="1400" b="0" dirty="0">
                <a:solidFill>
                  <a:schemeClr val="accent6"/>
                </a:solidFill>
              </a:rPr>
              <a:t>, Lucia </a:t>
            </a:r>
            <a:r>
              <a:rPr lang="es-ES" sz="1400" b="0" dirty="0" err="1">
                <a:solidFill>
                  <a:schemeClr val="accent6"/>
                </a:solidFill>
              </a:rPr>
              <a:t>Bizovska</a:t>
            </a:r>
            <a:r>
              <a:rPr lang="es-ES" sz="1400" b="0" dirty="0">
                <a:solidFill>
                  <a:schemeClr val="accent6"/>
                </a:solidFill>
              </a:rPr>
              <a:t>, </a:t>
            </a:r>
            <a:r>
              <a:rPr lang="es-ES" sz="1400" b="0" dirty="0" err="1">
                <a:solidFill>
                  <a:schemeClr val="accent6"/>
                </a:solidFill>
              </a:rPr>
              <a:t>Miroslav</a:t>
            </a:r>
            <a:r>
              <a:rPr lang="es-ES" sz="1400" b="0" dirty="0">
                <a:solidFill>
                  <a:schemeClr val="accent6"/>
                </a:solidFill>
              </a:rPr>
              <a:t> </a:t>
            </a:r>
            <a:r>
              <a:rPr lang="es-ES" sz="1400" b="0" dirty="0" err="1">
                <a:solidFill>
                  <a:schemeClr val="accent6"/>
                </a:solidFill>
              </a:rPr>
              <a:t>Janura</a:t>
            </a:r>
            <a:r>
              <a:rPr lang="es-ES" sz="1400" b="0" dirty="0">
                <a:solidFill>
                  <a:schemeClr val="accent6"/>
                </a:solidFill>
              </a:rPr>
              <a:t>, </a:t>
            </a:r>
            <a:r>
              <a:rPr lang="es-ES" sz="1400" b="0" dirty="0" err="1">
                <a:solidFill>
                  <a:schemeClr val="accent6"/>
                </a:solidFill>
              </a:rPr>
              <a:t>Eliska</a:t>
            </a:r>
            <a:r>
              <a:rPr lang="es-ES" sz="1400" b="0" dirty="0">
                <a:solidFill>
                  <a:schemeClr val="accent6"/>
                </a:solidFill>
              </a:rPr>
              <a:t> </a:t>
            </a:r>
            <a:r>
              <a:rPr lang="es-ES" sz="1400" b="0" dirty="0" err="1">
                <a:solidFill>
                  <a:schemeClr val="accent6"/>
                </a:solidFill>
              </a:rPr>
              <a:t>Kubonova</a:t>
            </a:r>
            <a:r>
              <a:rPr lang="es-ES" sz="1400" b="0" dirty="0">
                <a:solidFill>
                  <a:schemeClr val="accent6"/>
                </a:solidFill>
              </a:rPr>
              <a:t>, </a:t>
            </a:r>
            <a:r>
              <a:rPr lang="es-ES" sz="1400" b="0" dirty="0" err="1">
                <a:solidFill>
                  <a:schemeClr val="accent6"/>
                </a:solidFill>
              </a:rPr>
              <a:t>Katerina</a:t>
            </a:r>
            <a:r>
              <a:rPr lang="es-ES" sz="1400" b="0" dirty="0">
                <a:solidFill>
                  <a:schemeClr val="accent6"/>
                </a:solidFill>
              </a:rPr>
              <a:t> </a:t>
            </a:r>
            <a:r>
              <a:rPr lang="es-ES" sz="1400" b="0" dirty="0" err="1">
                <a:solidFill>
                  <a:schemeClr val="accent6"/>
                </a:solidFill>
              </a:rPr>
              <a:t>Janurova</a:t>
            </a:r>
            <a:r>
              <a:rPr lang="es-ES" sz="1400" b="0" dirty="0">
                <a:solidFill>
                  <a:schemeClr val="accent6"/>
                </a:solidFill>
              </a:rPr>
              <a:t>, </a:t>
            </a:r>
            <a:r>
              <a:rPr lang="es-ES" sz="1400" b="0" dirty="0" err="1">
                <a:solidFill>
                  <a:schemeClr val="accent6"/>
                </a:solidFill>
              </a:rPr>
              <a:t>Nicolas</a:t>
            </a:r>
            <a:r>
              <a:rPr lang="es-ES" sz="1400" b="0" dirty="0">
                <a:solidFill>
                  <a:schemeClr val="accent6"/>
                </a:solidFill>
              </a:rPr>
              <a:t> </a:t>
            </a:r>
            <a:r>
              <a:rPr lang="es-ES" sz="1400" b="0" dirty="0" err="1">
                <a:solidFill>
                  <a:schemeClr val="accent6"/>
                </a:solidFill>
              </a:rPr>
              <a:t>Vuillerme</a:t>
            </a:r>
            <a:r>
              <a:rPr lang="es-ES" sz="1400" b="0" dirty="0">
                <a:solidFill>
                  <a:schemeClr val="accent6"/>
                </a:solidFill>
              </a:rPr>
              <a:t>. </a:t>
            </a:r>
            <a:r>
              <a:rPr lang="en-US" sz="1400" b="0" dirty="0">
                <a:solidFill>
                  <a:schemeClr val="accent6"/>
                </a:solidFill>
              </a:rPr>
              <a:t>Variability of spatial temporal gait parameters and center of pressure displacements during gait in elderly fallers and </a:t>
            </a:r>
            <a:r>
              <a:rPr lang="en-US" sz="1400" b="0" dirty="0" err="1">
                <a:solidFill>
                  <a:schemeClr val="accent6"/>
                </a:solidFill>
              </a:rPr>
              <a:t>nonfallers</a:t>
            </a:r>
            <a:r>
              <a:rPr lang="en-US" sz="1400" b="0" dirty="0">
                <a:solidFill>
                  <a:schemeClr val="accent6"/>
                </a:solidFill>
              </a:rPr>
              <a:t>: A 6-</a:t>
            </a:r>
            <a:r>
              <a:rPr lang="es-ES" sz="1400" b="0" dirty="0" err="1">
                <a:solidFill>
                  <a:schemeClr val="accent6"/>
                </a:solidFill>
              </a:rPr>
              <a:t>month</a:t>
            </a:r>
            <a:r>
              <a:rPr lang="es-ES" sz="1400" b="0" dirty="0">
                <a:solidFill>
                  <a:schemeClr val="accent6"/>
                </a:solidFill>
              </a:rPr>
              <a:t> </a:t>
            </a:r>
            <a:r>
              <a:rPr lang="es-ES" sz="1400" b="0" dirty="0" err="1">
                <a:solidFill>
                  <a:schemeClr val="accent6"/>
                </a:solidFill>
              </a:rPr>
              <a:t>prospective</a:t>
            </a:r>
            <a:r>
              <a:rPr lang="es-ES" sz="1400" b="0" dirty="0">
                <a:solidFill>
                  <a:schemeClr val="accent6"/>
                </a:solidFill>
              </a:rPr>
              <a:t> </a:t>
            </a:r>
            <a:r>
              <a:rPr lang="es-ES" sz="1400" b="0" dirty="0" err="1">
                <a:solidFill>
                  <a:schemeClr val="accent6"/>
                </a:solidFill>
              </a:rPr>
              <a:t>study</a:t>
            </a:r>
            <a:r>
              <a:rPr lang="es-ES" sz="1400" b="0" dirty="0">
                <a:solidFill>
                  <a:schemeClr val="accent6"/>
                </a:solidFill>
              </a:rPr>
              <a:t>. </a:t>
            </a:r>
            <a:r>
              <a:rPr lang="en-US" sz="1400" b="0" dirty="0" err="1">
                <a:solidFill>
                  <a:schemeClr val="accent6"/>
                </a:solidFill>
              </a:rPr>
              <a:t>PLoS</a:t>
            </a:r>
            <a:r>
              <a:rPr lang="en-US" sz="1400" b="0" dirty="0">
                <a:solidFill>
                  <a:schemeClr val="accent6"/>
                </a:solidFill>
              </a:rPr>
              <a:t> One. 2017 Feb 27;12(2):e0171997.</a:t>
            </a:r>
            <a:endParaRPr lang="es-ES" sz="14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3)</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052391"/>
          </a:xfrm>
          <a:prstGeom prst="rect">
            <a:avLst/>
          </a:prstGeom>
        </p:spPr>
        <p:txBody>
          <a:bodyPr wrap="square">
            <a:spAutoFit/>
          </a:bodyPr>
          <a:lstStyle/>
          <a:p>
            <a:pPr marL="342900" indent="-342900" algn="just">
              <a:spcAft>
                <a:spcPts val="800"/>
              </a:spcAft>
              <a:buFont typeface="+mj-lt"/>
              <a:buAutoNum type="arabicPeriod"/>
            </a:pPr>
            <a:r>
              <a:rPr lang="es-ES" sz="1400" b="0" dirty="0" err="1">
                <a:solidFill>
                  <a:schemeClr val="accent6"/>
                </a:solidFill>
              </a:rPr>
              <a:t>Béseler</a:t>
            </a:r>
            <a:r>
              <a:rPr lang="es-ES" sz="1400" b="0" dirty="0">
                <a:solidFill>
                  <a:schemeClr val="accent6"/>
                </a:solidFill>
              </a:rPr>
              <a:t> M.R., Grao C.M., Gil Á. y Martínez Lozano M.D.. Valoración de la marcha mediante plantillas instrumentadas en pacientes con espasticidad de miembros inferiores tras infiltración con toxina botulínica. </a:t>
            </a:r>
            <a:r>
              <a:rPr lang="en-US" sz="1400" b="0" dirty="0" err="1">
                <a:solidFill>
                  <a:schemeClr val="accent6"/>
                </a:solidFill>
              </a:rPr>
              <a:t>Neurología</a:t>
            </a:r>
            <a:r>
              <a:rPr lang="en-US" sz="1400" b="0" dirty="0">
                <a:solidFill>
                  <a:schemeClr val="accent6"/>
                </a:solidFill>
              </a:rPr>
              <a:t>. 2012;27(9):519—530.</a:t>
            </a:r>
            <a:endParaRPr lang="es-ES" sz="1400" b="0" dirty="0">
              <a:solidFill>
                <a:schemeClr val="accent6"/>
              </a:solidFill>
            </a:endParaRPr>
          </a:p>
          <a:p>
            <a:pPr marL="342900" indent="-342900" algn="just">
              <a:spcAft>
                <a:spcPts val="800"/>
              </a:spcAft>
              <a:buFont typeface="+mj-lt"/>
              <a:buAutoNum type="arabicPeriod"/>
            </a:pPr>
            <a:r>
              <a:rPr lang="en-US" sz="1400" b="0" dirty="0" err="1">
                <a:solidFill>
                  <a:schemeClr val="accent6"/>
                </a:solidFill>
              </a:rPr>
              <a:t>Brus</a:t>
            </a:r>
            <a:r>
              <a:rPr lang="en-US" sz="1400" b="0" dirty="0">
                <a:solidFill>
                  <a:schemeClr val="accent6"/>
                </a:solidFill>
              </a:rPr>
              <a:t> S.A, </a:t>
            </a:r>
            <a:r>
              <a:rPr lang="en-US" sz="1400" b="0" dirty="0" err="1">
                <a:solidFill>
                  <a:schemeClr val="accent6"/>
                </a:solidFill>
              </a:rPr>
              <a:t>Waaijman</a:t>
            </a:r>
            <a:r>
              <a:rPr lang="en-US" sz="1400" b="0" dirty="0">
                <a:solidFill>
                  <a:schemeClr val="accent6"/>
                </a:solidFill>
              </a:rPr>
              <a:t> R. The value of reporting pressure–time integral data in addition to peak pressure data in studies on the diabetic foot: A systematic review. </a:t>
            </a:r>
            <a:r>
              <a:rPr lang="en-US" sz="1400" b="0" dirty="0" err="1">
                <a:solidFill>
                  <a:schemeClr val="accent6"/>
                </a:solidFill>
              </a:rPr>
              <a:t>Clin</a:t>
            </a:r>
            <a:r>
              <a:rPr lang="en-US" sz="1400" b="0" dirty="0">
                <a:solidFill>
                  <a:schemeClr val="accent6"/>
                </a:solidFill>
              </a:rPr>
              <a:t> </a:t>
            </a:r>
            <a:r>
              <a:rPr lang="en-US" sz="1400" b="0" dirty="0" err="1">
                <a:solidFill>
                  <a:schemeClr val="accent6"/>
                </a:solidFill>
              </a:rPr>
              <a:t>Biomech</a:t>
            </a:r>
            <a:r>
              <a:rPr lang="en-US" sz="1400" b="0" dirty="0">
                <a:solidFill>
                  <a:schemeClr val="accent6"/>
                </a:solidFill>
              </a:rPr>
              <a:t> (Bristol, Avon). 2013 Feb;28(2):117-21. </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Dyer Philip S. and Morris Stacy J. Bamberg. Instrumented Insole vs. Force Plate: A Comparison of Center of Plantar Pressure. Conf Proc IEEE Eng Med </a:t>
            </a:r>
            <a:r>
              <a:rPr lang="en-US" sz="1400" b="0" dirty="0" err="1">
                <a:solidFill>
                  <a:schemeClr val="accent6"/>
                </a:solidFill>
              </a:rPr>
              <a:t>Biol</a:t>
            </a:r>
            <a:r>
              <a:rPr lang="en-US" sz="1400" b="0" dirty="0">
                <a:solidFill>
                  <a:schemeClr val="accent6"/>
                </a:solidFill>
              </a:rPr>
              <a:t> Soc.</a:t>
            </a:r>
            <a:r>
              <a:rPr lang="es-ES" sz="1400" b="0" dirty="0">
                <a:solidFill>
                  <a:schemeClr val="accent6"/>
                </a:solidFill>
              </a:rPr>
              <a:t> 2011;2011:6805-9.</a:t>
            </a:r>
          </a:p>
          <a:p>
            <a:pPr marL="342900" indent="-342900" algn="just">
              <a:spcAft>
                <a:spcPts val="800"/>
              </a:spcAft>
              <a:buFont typeface="+mj-lt"/>
              <a:buAutoNum type="arabicPeriod"/>
            </a:pPr>
            <a:r>
              <a:rPr lang="es-ES" sz="1400" b="0" dirty="0">
                <a:solidFill>
                  <a:schemeClr val="accent6"/>
                </a:solidFill>
              </a:rPr>
              <a:t>Instituto de Biomecánica de Valencia (IBV). </a:t>
            </a:r>
            <a:r>
              <a:rPr lang="es-ES" sz="1400" b="0" dirty="0" err="1">
                <a:solidFill>
                  <a:schemeClr val="accent6"/>
                </a:solidFill>
              </a:rPr>
              <a:t>Biofoot</a:t>
            </a:r>
            <a:r>
              <a:rPr lang="es-ES" sz="1400" b="0" dirty="0">
                <a:solidFill>
                  <a:schemeClr val="accent6"/>
                </a:solidFill>
              </a:rPr>
              <a:t>/IBV Manual de Usuario. </a:t>
            </a:r>
            <a:r>
              <a:rPr lang="en-US" sz="1400" b="0" dirty="0" err="1">
                <a:solidFill>
                  <a:schemeClr val="accent6"/>
                </a:solidFill>
              </a:rPr>
              <a:t>Séptima</a:t>
            </a:r>
            <a:r>
              <a:rPr lang="en-US" sz="1400" b="0" dirty="0">
                <a:solidFill>
                  <a:schemeClr val="accent6"/>
                </a:solidFill>
              </a:rPr>
              <a:t> </a:t>
            </a:r>
            <a:r>
              <a:rPr lang="en-US" sz="1400" b="0" dirty="0" err="1">
                <a:solidFill>
                  <a:schemeClr val="accent6"/>
                </a:solidFill>
              </a:rPr>
              <a:t>versión</a:t>
            </a:r>
            <a:r>
              <a:rPr lang="en-US" sz="1400" b="0" dirty="0">
                <a:solidFill>
                  <a:schemeClr val="accent6"/>
                </a:solidFill>
              </a:rPr>
              <a:t>. Valencia, </a:t>
            </a:r>
            <a:r>
              <a:rPr lang="en-US" sz="1400" b="0" dirty="0" err="1">
                <a:solidFill>
                  <a:schemeClr val="accent6"/>
                </a:solidFill>
              </a:rPr>
              <a:t>España</a:t>
            </a:r>
            <a:r>
              <a:rPr lang="en-US" sz="1400" b="0" dirty="0">
                <a:solidFill>
                  <a:schemeClr val="accent6"/>
                </a:solidFill>
              </a:rPr>
              <a:t>: </a:t>
            </a:r>
            <a:r>
              <a:rPr lang="en-US" sz="1400" b="0" dirty="0" err="1">
                <a:solidFill>
                  <a:schemeClr val="accent6"/>
                </a:solidFill>
              </a:rPr>
              <a:t>Instituto</a:t>
            </a:r>
            <a:r>
              <a:rPr lang="en-US" sz="1400" b="0" dirty="0">
                <a:solidFill>
                  <a:schemeClr val="accent6"/>
                </a:solidFill>
              </a:rPr>
              <a:t> de </a:t>
            </a:r>
            <a:r>
              <a:rPr lang="en-US" sz="1400" b="0" dirty="0" err="1">
                <a:solidFill>
                  <a:schemeClr val="accent6"/>
                </a:solidFill>
              </a:rPr>
              <a:t>Biomecánica</a:t>
            </a:r>
            <a:r>
              <a:rPr lang="en-US" sz="1400" b="0" dirty="0">
                <a:solidFill>
                  <a:schemeClr val="accent6"/>
                </a:solidFill>
              </a:rPr>
              <a:t> de Valencia, 2012.</a:t>
            </a:r>
            <a:endParaRPr lang="es-ES" sz="1400" b="0" dirty="0">
              <a:solidFill>
                <a:schemeClr val="accent6"/>
              </a:solidFill>
            </a:endParaRPr>
          </a:p>
          <a:p>
            <a:pPr marL="342900" indent="-342900" algn="just">
              <a:spcAft>
                <a:spcPts val="800"/>
              </a:spcAft>
              <a:buFont typeface="+mj-lt"/>
              <a:buAutoNum type="arabicPeriod"/>
            </a:pPr>
            <a:r>
              <a:rPr lang="en-US" sz="1400" b="0" dirty="0">
                <a:solidFill>
                  <a:schemeClr val="accent6"/>
                </a:solidFill>
              </a:rPr>
              <a:t>Lin </a:t>
            </a:r>
            <a:r>
              <a:rPr lang="en-US" sz="1400" b="0" dirty="0" err="1">
                <a:solidFill>
                  <a:schemeClr val="accent6"/>
                </a:solidFill>
              </a:rPr>
              <a:t>Shu</a:t>
            </a:r>
            <a:r>
              <a:rPr lang="en-US" sz="1400" b="0" dirty="0">
                <a:solidFill>
                  <a:schemeClr val="accent6"/>
                </a:solidFill>
              </a:rPr>
              <a:t>, Tao </a:t>
            </a:r>
            <a:r>
              <a:rPr lang="en-US" sz="1400" b="0" dirty="0" err="1">
                <a:solidFill>
                  <a:schemeClr val="accent6"/>
                </a:solidFill>
              </a:rPr>
              <a:t>Hua</a:t>
            </a:r>
            <a:r>
              <a:rPr lang="en-US" sz="1400" b="0" dirty="0">
                <a:solidFill>
                  <a:schemeClr val="accent6"/>
                </a:solidFill>
              </a:rPr>
              <a:t>, </a:t>
            </a:r>
            <a:r>
              <a:rPr lang="en-US" sz="1400" b="0" dirty="0" err="1">
                <a:solidFill>
                  <a:schemeClr val="accent6"/>
                </a:solidFill>
              </a:rPr>
              <a:t>Yangyong</a:t>
            </a:r>
            <a:r>
              <a:rPr lang="en-US" sz="1400" b="0" dirty="0">
                <a:solidFill>
                  <a:schemeClr val="accent6"/>
                </a:solidFill>
              </a:rPr>
              <a:t> Wang, </a:t>
            </a:r>
            <a:r>
              <a:rPr lang="en-US" sz="1400" b="0" dirty="0" err="1">
                <a:solidFill>
                  <a:schemeClr val="accent6"/>
                </a:solidFill>
              </a:rPr>
              <a:t>Qiao</a:t>
            </a:r>
            <a:r>
              <a:rPr lang="en-US" sz="1400" b="0" dirty="0">
                <a:solidFill>
                  <a:schemeClr val="accent6"/>
                </a:solidFill>
              </a:rPr>
              <a:t> Li, David Dagan </a:t>
            </a:r>
            <a:r>
              <a:rPr lang="en-US" sz="1400" b="0" dirty="0" err="1">
                <a:solidFill>
                  <a:schemeClr val="accent6"/>
                </a:solidFill>
              </a:rPr>
              <a:t>Feng</a:t>
            </a:r>
            <a:r>
              <a:rPr lang="en-US" sz="1400" b="0" dirty="0">
                <a:solidFill>
                  <a:schemeClr val="accent6"/>
                </a:solidFill>
              </a:rPr>
              <a:t>, and </a:t>
            </a:r>
            <a:r>
              <a:rPr lang="en-US" sz="1400" b="0" dirty="0" err="1">
                <a:solidFill>
                  <a:schemeClr val="accent6"/>
                </a:solidFill>
              </a:rPr>
              <a:t>Xiaoming</a:t>
            </a:r>
            <a:r>
              <a:rPr lang="en-US" sz="1400" b="0" dirty="0">
                <a:solidFill>
                  <a:schemeClr val="accent6"/>
                </a:solidFill>
              </a:rPr>
              <a:t> Tao. In-Shoe Plantar Pressure Measurement and Analysis System Based on Fabric Pressure Sensing Array. IEEE Trans </a:t>
            </a:r>
            <a:r>
              <a:rPr lang="en-US" sz="1400" b="0" dirty="0" err="1">
                <a:solidFill>
                  <a:schemeClr val="accent6"/>
                </a:solidFill>
              </a:rPr>
              <a:t>Inf</a:t>
            </a:r>
            <a:r>
              <a:rPr lang="en-US" sz="1400" b="0" dirty="0">
                <a:solidFill>
                  <a:schemeClr val="accent6"/>
                </a:solidFill>
              </a:rPr>
              <a:t> </a:t>
            </a:r>
            <a:r>
              <a:rPr lang="en-US" sz="1400" b="0" dirty="0" err="1">
                <a:solidFill>
                  <a:schemeClr val="accent6"/>
                </a:solidFill>
              </a:rPr>
              <a:t>Technol</a:t>
            </a:r>
            <a:r>
              <a:rPr lang="en-US" sz="1400" b="0" dirty="0">
                <a:solidFill>
                  <a:schemeClr val="accent6"/>
                </a:solidFill>
              </a:rPr>
              <a:t> Biomed.</a:t>
            </a:r>
            <a:r>
              <a:rPr lang="es-ES" sz="1400" b="0" dirty="0">
                <a:solidFill>
                  <a:schemeClr val="accent6"/>
                </a:solidFill>
              </a:rPr>
              <a:t> 2010 May;14(3):767-75.</a:t>
            </a:r>
          </a:p>
          <a:p>
            <a:pPr marL="342900" indent="-342900" algn="just">
              <a:spcAft>
                <a:spcPts val="800"/>
              </a:spcAft>
              <a:buFont typeface="+mj-lt"/>
              <a:buAutoNum type="arabicPeriod"/>
            </a:pPr>
            <a:r>
              <a:rPr lang="es-ES" sz="1400" b="0" dirty="0">
                <a:solidFill>
                  <a:schemeClr val="accent6"/>
                </a:solidFill>
              </a:rPr>
              <a:t>Martínez A., Sánchez </a:t>
            </a:r>
            <a:r>
              <a:rPr lang="es-ES" sz="1400" b="0" dirty="0" err="1">
                <a:solidFill>
                  <a:schemeClr val="accent6"/>
                </a:solidFill>
              </a:rPr>
              <a:t>Ruiza</a:t>
            </a:r>
            <a:r>
              <a:rPr lang="es-ES" sz="1400" b="0" dirty="0">
                <a:solidFill>
                  <a:schemeClr val="accent6"/>
                </a:solidFill>
              </a:rPr>
              <a:t>, M. </a:t>
            </a:r>
            <a:r>
              <a:rPr lang="es-ES" sz="1400" b="0" dirty="0" err="1">
                <a:solidFill>
                  <a:schemeClr val="accent6"/>
                </a:solidFill>
              </a:rPr>
              <a:t>Barrés</a:t>
            </a:r>
            <a:r>
              <a:rPr lang="es-ES" sz="1400" b="0" dirty="0">
                <a:solidFill>
                  <a:schemeClr val="accent6"/>
                </a:solidFill>
              </a:rPr>
              <a:t> </a:t>
            </a:r>
            <a:r>
              <a:rPr lang="es-ES" sz="1400" b="0" dirty="0" err="1">
                <a:solidFill>
                  <a:schemeClr val="accent6"/>
                </a:solidFill>
              </a:rPr>
              <a:t>Carsíb</a:t>
            </a:r>
            <a:r>
              <a:rPr lang="es-ES" sz="1400" b="0" dirty="0">
                <a:solidFill>
                  <a:schemeClr val="accent6"/>
                </a:solidFill>
              </a:rPr>
              <a:t>, C. Pérez </a:t>
            </a:r>
            <a:r>
              <a:rPr lang="es-ES" sz="1400" b="0" dirty="0" err="1">
                <a:solidFill>
                  <a:schemeClr val="accent6"/>
                </a:solidFill>
              </a:rPr>
              <a:t>Lahuerta</a:t>
            </a:r>
            <a:r>
              <a:rPr lang="es-ES" sz="1400" b="0" dirty="0">
                <a:solidFill>
                  <a:schemeClr val="accent6"/>
                </a:solidFill>
              </a:rPr>
              <a:t>, A. Guerrero </a:t>
            </a:r>
            <a:r>
              <a:rPr lang="es-ES" sz="1400" b="0" dirty="0" err="1">
                <a:solidFill>
                  <a:schemeClr val="accent6"/>
                </a:solidFill>
              </a:rPr>
              <a:t>Alonsoc</a:t>
            </a:r>
            <a:r>
              <a:rPr lang="es-ES" sz="1400" b="0" dirty="0">
                <a:solidFill>
                  <a:schemeClr val="accent6"/>
                </a:solidFill>
              </a:rPr>
              <a:t> y C. Soler Gracia. </a:t>
            </a:r>
            <a:r>
              <a:rPr lang="en-US" sz="1400" b="0" dirty="0">
                <a:solidFill>
                  <a:schemeClr val="accent6"/>
                </a:solidFill>
              </a:rPr>
              <a:t>A new diagnostic and therapeutic diagnostic method of the foot disease based on </a:t>
            </a:r>
            <a:r>
              <a:rPr lang="en-US" sz="1400" b="0" dirty="0" err="1">
                <a:solidFill>
                  <a:schemeClr val="accent6"/>
                </a:solidFill>
              </a:rPr>
              <a:t>biofoot</a:t>
            </a:r>
            <a:r>
              <a:rPr lang="en-US" sz="1400" b="0" dirty="0">
                <a:solidFill>
                  <a:schemeClr val="accent6"/>
                </a:solidFill>
              </a:rPr>
              <a:t>/</a:t>
            </a:r>
            <a:r>
              <a:rPr lang="en-US" sz="1400" b="0" dirty="0" err="1">
                <a:solidFill>
                  <a:schemeClr val="accent6"/>
                </a:solidFill>
              </a:rPr>
              <a:t>ibv</a:t>
            </a:r>
            <a:r>
              <a:rPr lang="en-US" sz="1400" b="0" dirty="0">
                <a:solidFill>
                  <a:schemeClr val="accent6"/>
                </a:solidFill>
              </a:rPr>
              <a:t> instrumented insoles. </a:t>
            </a:r>
            <a:r>
              <a:rPr lang="en-US" sz="1400" b="0" dirty="0" err="1">
                <a:solidFill>
                  <a:schemeClr val="accent6"/>
                </a:solidFill>
              </a:rPr>
              <a:t>Rehabilitación</a:t>
            </a:r>
            <a:r>
              <a:rPr lang="en-US" sz="1400" b="0" dirty="0">
                <a:solidFill>
                  <a:schemeClr val="accent6"/>
                </a:solidFill>
              </a:rPr>
              <a:t> Vol. 37. </a:t>
            </a:r>
            <a:r>
              <a:rPr lang="en-US" sz="1400" b="0" dirty="0" err="1">
                <a:solidFill>
                  <a:schemeClr val="accent6"/>
                </a:solidFill>
              </a:rPr>
              <a:t>Núm</a:t>
            </a:r>
            <a:r>
              <a:rPr lang="en-US" sz="1400" b="0" dirty="0">
                <a:solidFill>
                  <a:schemeClr val="accent6"/>
                </a:solidFill>
              </a:rPr>
              <a:t>. 5. </a:t>
            </a:r>
            <a:r>
              <a:rPr lang="en-US" sz="1400" b="0" dirty="0" err="1">
                <a:solidFill>
                  <a:schemeClr val="accent6"/>
                </a:solidFill>
              </a:rPr>
              <a:t>Páginas</a:t>
            </a:r>
            <a:r>
              <a:rPr lang="en-US" sz="1400" b="0" dirty="0">
                <a:solidFill>
                  <a:schemeClr val="accent6"/>
                </a:solidFill>
              </a:rPr>
              <a:t> 240-251 (</a:t>
            </a:r>
            <a:r>
              <a:rPr lang="en-US" sz="1400" b="0" dirty="0" err="1">
                <a:solidFill>
                  <a:schemeClr val="accent6"/>
                </a:solidFill>
              </a:rPr>
              <a:t>Enero</a:t>
            </a:r>
            <a:r>
              <a:rPr lang="en-US" sz="1400" b="0" dirty="0">
                <a:solidFill>
                  <a:schemeClr val="accent6"/>
                </a:solidFill>
              </a:rPr>
              <a:t> 2003).</a:t>
            </a:r>
            <a:endParaRPr lang="es-ES" sz="14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4)</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323528" y="1628800"/>
            <a:ext cx="8496944" cy="4801314"/>
          </a:xfrm>
          <a:prstGeom prst="rect">
            <a:avLst/>
          </a:prstGeom>
        </p:spPr>
        <p:txBody>
          <a:bodyPr wrap="square">
            <a:spAutoFit/>
          </a:bodyPr>
          <a:lstStyle/>
          <a:p>
            <a:pPr marL="342900" indent="-342900" algn="just">
              <a:spcAft>
                <a:spcPts val="800"/>
              </a:spcAft>
              <a:buFont typeface="+mj-lt"/>
              <a:buAutoNum type="arabicPeriod" startAt="7"/>
            </a:pPr>
            <a:r>
              <a:rPr lang="es-ES" sz="1400" b="0" dirty="0">
                <a:solidFill>
                  <a:schemeClr val="accent6"/>
                </a:solidFill>
              </a:rPr>
              <a:t>Martínez-Nova A., Sánchez-Rodríguez R., Cuevas García J.C. Patrón de presiones plantares en el pie normal: Análisis mediante sistema </a:t>
            </a:r>
            <a:r>
              <a:rPr lang="es-ES" sz="1400" b="0" dirty="0" err="1">
                <a:solidFill>
                  <a:schemeClr val="accent6"/>
                </a:solidFill>
              </a:rPr>
              <a:t>Biofoot</a:t>
            </a:r>
            <a:r>
              <a:rPr lang="es-ES" sz="1400" b="0" dirty="0">
                <a:solidFill>
                  <a:schemeClr val="accent6"/>
                </a:solidFill>
              </a:rPr>
              <a:t> de plantillas instrumentadas. </a:t>
            </a:r>
            <a:r>
              <a:rPr lang="en-US" sz="1400" b="0" dirty="0">
                <a:solidFill>
                  <a:schemeClr val="accent6"/>
                </a:solidFill>
              </a:rPr>
              <a:t>El </a:t>
            </a:r>
            <a:r>
              <a:rPr lang="en-US" sz="1400" b="0" dirty="0" err="1">
                <a:solidFill>
                  <a:schemeClr val="accent6"/>
                </a:solidFill>
              </a:rPr>
              <a:t>Peu</a:t>
            </a:r>
            <a:r>
              <a:rPr lang="en-US" sz="1400" b="0" dirty="0">
                <a:solidFill>
                  <a:schemeClr val="accent6"/>
                </a:solidFill>
              </a:rPr>
              <a:t> 2006;26(4):190-194. </a:t>
            </a:r>
          </a:p>
          <a:p>
            <a:pPr marL="342900" indent="-342900" algn="just">
              <a:spcAft>
                <a:spcPts val="800"/>
              </a:spcAft>
              <a:buFont typeface="+mj-lt"/>
              <a:buAutoNum type="arabicPeriod" startAt="7"/>
            </a:pPr>
            <a:r>
              <a:rPr lang="en-US" sz="1400" b="0" dirty="0" err="1">
                <a:solidFill>
                  <a:schemeClr val="accent6"/>
                </a:solidFill>
              </a:rPr>
              <a:t>Martínez-Novaa</a:t>
            </a:r>
            <a:r>
              <a:rPr lang="en-US" sz="1400" b="0" dirty="0">
                <a:solidFill>
                  <a:schemeClr val="accent6"/>
                </a:solidFill>
              </a:rPr>
              <a:t> A., Cuevas-</a:t>
            </a:r>
            <a:r>
              <a:rPr lang="en-US" sz="1400" b="0" dirty="0" err="1">
                <a:solidFill>
                  <a:schemeClr val="accent6"/>
                </a:solidFill>
              </a:rPr>
              <a:t>Garcíaa</a:t>
            </a:r>
            <a:r>
              <a:rPr lang="en-US" sz="1400" b="0" dirty="0">
                <a:solidFill>
                  <a:schemeClr val="accent6"/>
                </a:solidFill>
              </a:rPr>
              <a:t> J.C., </a:t>
            </a:r>
            <a:r>
              <a:rPr lang="en-US" sz="1400" b="0" dirty="0" err="1">
                <a:solidFill>
                  <a:schemeClr val="accent6"/>
                </a:solidFill>
              </a:rPr>
              <a:t>Sánchez-Rodrígueza</a:t>
            </a:r>
            <a:r>
              <a:rPr lang="en-US" sz="1400" b="0" dirty="0">
                <a:solidFill>
                  <a:schemeClr val="accent6"/>
                </a:solidFill>
              </a:rPr>
              <a:t> R., </a:t>
            </a:r>
            <a:r>
              <a:rPr lang="en-US" sz="1400" b="0" dirty="0" err="1">
                <a:solidFill>
                  <a:schemeClr val="accent6"/>
                </a:solidFill>
              </a:rPr>
              <a:t>Pascual-Huertab</a:t>
            </a:r>
            <a:r>
              <a:rPr lang="en-US" sz="1400" b="0" dirty="0">
                <a:solidFill>
                  <a:schemeClr val="accent6"/>
                </a:solidFill>
              </a:rPr>
              <a:t> J., </a:t>
            </a:r>
            <a:r>
              <a:rPr lang="en-US" sz="1400" b="0" dirty="0" err="1">
                <a:solidFill>
                  <a:schemeClr val="accent6"/>
                </a:solidFill>
              </a:rPr>
              <a:t>Sánchez-Barrado</a:t>
            </a:r>
            <a:r>
              <a:rPr lang="en-US" sz="1400" b="0" dirty="0">
                <a:solidFill>
                  <a:schemeClr val="accent6"/>
                </a:solidFill>
              </a:rPr>
              <a:t> E. Study of plantar pressure patterns by means of instrumented insoles in subjects with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a:t>
            </a:r>
            <a:r>
              <a:rPr lang="es-ES" sz="1400" b="0" dirty="0">
                <a:solidFill>
                  <a:schemeClr val="accent6"/>
                </a:solidFill>
              </a:rPr>
              <a:t>Revista Española de Cirugía Ortopédica y Traumatología (</a:t>
            </a:r>
            <a:r>
              <a:rPr lang="es-ES" sz="1400" b="0" dirty="0" err="1">
                <a:solidFill>
                  <a:schemeClr val="accent6"/>
                </a:solidFill>
              </a:rPr>
              <a:t>English</a:t>
            </a:r>
            <a:r>
              <a:rPr lang="es-ES" sz="1400" b="0" dirty="0">
                <a:solidFill>
                  <a:schemeClr val="accent6"/>
                </a:solidFill>
              </a:rPr>
              <a:t> </a:t>
            </a:r>
            <a:r>
              <a:rPr lang="es-ES" sz="1400" b="0" dirty="0" err="1">
                <a:solidFill>
                  <a:schemeClr val="accent6"/>
                </a:solidFill>
              </a:rPr>
              <a:t>Edition</a:t>
            </a:r>
            <a:r>
              <a:rPr lang="es-ES" sz="1400" b="0" dirty="0">
                <a:solidFill>
                  <a:schemeClr val="accent6"/>
                </a:solidFill>
              </a:rPr>
              <a:t>). </a:t>
            </a:r>
            <a:r>
              <a:rPr lang="es-ES" sz="1400" b="0" dirty="0" err="1">
                <a:solidFill>
                  <a:schemeClr val="accent6"/>
                </a:solidFill>
              </a:rPr>
              <a:t>Volume</a:t>
            </a:r>
            <a:r>
              <a:rPr lang="es-ES" sz="1400" b="0" dirty="0">
                <a:solidFill>
                  <a:schemeClr val="accent6"/>
                </a:solidFill>
              </a:rPr>
              <a:t> 52, </a:t>
            </a:r>
            <a:r>
              <a:rPr lang="es-ES" sz="1400" b="0" dirty="0" err="1">
                <a:solidFill>
                  <a:schemeClr val="accent6"/>
                </a:solidFill>
              </a:rPr>
              <a:t>Issue</a:t>
            </a:r>
            <a:r>
              <a:rPr lang="es-ES" sz="1400" b="0" dirty="0">
                <a:solidFill>
                  <a:schemeClr val="accent6"/>
                </a:solidFill>
              </a:rPr>
              <a:t> 2, </a:t>
            </a:r>
            <a:r>
              <a:rPr lang="es-ES" sz="1400" b="0" dirty="0" err="1">
                <a:solidFill>
                  <a:schemeClr val="accent6"/>
                </a:solidFill>
              </a:rPr>
              <a:t>March–April</a:t>
            </a:r>
            <a:r>
              <a:rPr lang="es-ES" sz="1400" b="0" dirty="0">
                <a:solidFill>
                  <a:schemeClr val="accent6"/>
                </a:solidFill>
              </a:rPr>
              <a:t> 2008, </a:t>
            </a:r>
            <a:r>
              <a:rPr lang="es-ES" sz="1400" b="0" dirty="0" err="1">
                <a:solidFill>
                  <a:schemeClr val="accent6"/>
                </a:solidFill>
              </a:rPr>
              <a:t>Pages</a:t>
            </a:r>
            <a:r>
              <a:rPr lang="es-ES" sz="1400" b="0" dirty="0">
                <a:solidFill>
                  <a:schemeClr val="accent6"/>
                </a:solidFill>
              </a:rPr>
              <a:t> 94-98. </a:t>
            </a:r>
          </a:p>
          <a:p>
            <a:pPr marL="342900" indent="-342900" algn="just">
              <a:spcAft>
                <a:spcPts val="800"/>
              </a:spcAft>
              <a:buFont typeface="+mj-lt"/>
              <a:buAutoNum type="arabicPeriod" startAt="7"/>
            </a:pPr>
            <a:r>
              <a:rPr lang="en-US" sz="1400" b="0" dirty="0" err="1">
                <a:solidFill>
                  <a:schemeClr val="accent6"/>
                </a:solidFill>
              </a:rPr>
              <a:t>Martínez</a:t>
            </a:r>
            <a:r>
              <a:rPr lang="en-US" sz="1400" b="0" dirty="0">
                <a:solidFill>
                  <a:schemeClr val="accent6"/>
                </a:solidFill>
              </a:rPr>
              <a:t>-Nova A., </a:t>
            </a:r>
            <a:r>
              <a:rPr lang="en-US" sz="1400" b="0" dirty="0" err="1">
                <a:solidFill>
                  <a:schemeClr val="accent6"/>
                </a:solidFill>
              </a:rPr>
              <a:t>Sánchez-Rodríguez</a:t>
            </a:r>
            <a:r>
              <a:rPr lang="en-US" sz="1400" b="0" dirty="0">
                <a:solidFill>
                  <a:schemeClr val="accent6"/>
                </a:solidFill>
              </a:rPr>
              <a:t> R., Leal-</a:t>
            </a:r>
            <a:r>
              <a:rPr lang="en-US" sz="1400" b="0" dirty="0" err="1">
                <a:solidFill>
                  <a:schemeClr val="accent6"/>
                </a:solidFill>
              </a:rPr>
              <a:t>Muro</a:t>
            </a:r>
            <a:r>
              <a:rPr lang="en-US" sz="1400" b="0" dirty="0">
                <a:solidFill>
                  <a:schemeClr val="accent6"/>
                </a:solidFill>
              </a:rPr>
              <a:t> A., </a:t>
            </a:r>
            <a:r>
              <a:rPr lang="en-US" sz="1400" b="0" dirty="0" err="1">
                <a:solidFill>
                  <a:schemeClr val="accent6"/>
                </a:solidFill>
              </a:rPr>
              <a:t>Pedrera-Zamorano</a:t>
            </a:r>
            <a:r>
              <a:rPr lang="en-US" sz="1400" b="0" dirty="0">
                <a:solidFill>
                  <a:schemeClr val="accent6"/>
                </a:solidFill>
              </a:rPr>
              <a:t> J.D. Dynamic Plantar Pressure Analysis and Midterm Outcomes in </a:t>
            </a:r>
            <a:r>
              <a:rPr lang="en-US" sz="1400" b="0" dirty="0" err="1">
                <a:solidFill>
                  <a:schemeClr val="accent6"/>
                </a:solidFill>
              </a:rPr>
              <a:t>Percutaneous</a:t>
            </a:r>
            <a:r>
              <a:rPr lang="en-US" sz="1400" b="0" dirty="0">
                <a:solidFill>
                  <a:schemeClr val="accent6"/>
                </a:solidFill>
              </a:rPr>
              <a:t> Correction for Mild </a:t>
            </a:r>
            <a:r>
              <a:rPr lang="en-US" sz="1400" b="0" dirty="0" err="1">
                <a:solidFill>
                  <a:schemeClr val="accent6"/>
                </a:solidFill>
              </a:rPr>
              <a:t>Hallux</a:t>
            </a:r>
            <a:r>
              <a:rPr lang="en-US" sz="1400" b="0" dirty="0">
                <a:solidFill>
                  <a:schemeClr val="accent6"/>
                </a:solidFill>
              </a:rPr>
              <a:t> </a:t>
            </a:r>
            <a:r>
              <a:rPr lang="en-US" sz="1400" b="0" dirty="0" err="1">
                <a:solidFill>
                  <a:schemeClr val="accent6"/>
                </a:solidFill>
              </a:rPr>
              <a:t>Valgus</a:t>
            </a:r>
            <a:r>
              <a:rPr lang="en-US" sz="1400" b="0" dirty="0">
                <a:solidFill>
                  <a:schemeClr val="accent6"/>
                </a:solidFill>
              </a:rPr>
              <a:t>. J. </a:t>
            </a:r>
            <a:r>
              <a:rPr lang="en-US" sz="1400" b="0" dirty="0" err="1">
                <a:solidFill>
                  <a:schemeClr val="accent6"/>
                </a:solidFill>
              </a:rPr>
              <a:t>Orthop</a:t>
            </a:r>
            <a:r>
              <a:rPr lang="en-US" sz="1400" b="0" dirty="0">
                <a:solidFill>
                  <a:schemeClr val="accent6"/>
                </a:solidFill>
              </a:rPr>
              <a:t> Res.</a:t>
            </a:r>
            <a:r>
              <a:rPr lang="es-ES" sz="1400" b="0" dirty="0">
                <a:solidFill>
                  <a:schemeClr val="accent6"/>
                </a:solidFill>
              </a:rPr>
              <a:t> 2011 Nov;29(11):1700-6.</a:t>
            </a:r>
          </a:p>
          <a:p>
            <a:pPr marL="342900" indent="-342900" algn="just">
              <a:spcAft>
                <a:spcPts val="800"/>
              </a:spcAft>
              <a:buFont typeface="+mj-lt"/>
              <a:buAutoNum type="arabicPeriod" startAt="7"/>
            </a:pPr>
            <a:r>
              <a:rPr lang="es-ES" sz="1400" b="0" dirty="0" err="1">
                <a:solidFill>
                  <a:schemeClr val="accent6"/>
                </a:solidFill>
              </a:rPr>
              <a:t>Nurul</a:t>
            </a:r>
            <a:r>
              <a:rPr lang="es-ES" sz="1400" b="0" dirty="0">
                <a:solidFill>
                  <a:schemeClr val="accent6"/>
                </a:solidFill>
              </a:rPr>
              <a:t> </a:t>
            </a:r>
            <a:r>
              <a:rPr lang="es-ES" sz="1400" b="0" dirty="0" err="1">
                <a:solidFill>
                  <a:schemeClr val="accent6"/>
                </a:solidFill>
              </a:rPr>
              <a:t>Amziah</a:t>
            </a:r>
            <a:r>
              <a:rPr lang="es-ES" sz="1400" b="0" dirty="0">
                <a:solidFill>
                  <a:schemeClr val="accent6"/>
                </a:solidFill>
              </a:rPr>
              <a:t>, </a:t>
            </a:r>
            <a:r>
              <a:rPr lang="es-ES" sz="1400" b="0" dirty="0" err="1">
                <a:solidFill>
                  <a:schemeClr val="accent6"/>
                </a:solidFill>
              </a:rPr>
              <a:t>Yunus</a:t>
            </a:r>
            <a:r>
              <a:rPr lang="es-ES" sz="1400" b="0" dirty="0">
                <a:solidFill>
                  <a:schemeClr val="accent6"/>
                </a:solidFill>
              </a:rPr>
              <a:t>, </a:t>
            </a:r>
            <a:r>
              <a:rPr lang="es-ES" sz="1400" b="0" dirty="0" err="1">
                <a:solidFill>
                  <a:schemeClr val="accent6"/>
                </a:solidFill>
              </a:rPr>
              <a:t>Izhal</a:t>
            </a:r>
            <a:r>
              <a:rPr lang="es-ES" sz="1400" b="0" dirty="0">
                <a:solidFill>
                  <a:schemeClr val="accent6"/>
                </a:solidFill>
              </a:rPr>
              <a:t> Abdul </a:t>
            </a:r>
            <a:r>
              <a:rPr lang="es-ES" sz="1400" b="0" dirty="0" err="1">
                <a:solidFill>
                  <a:schemeClr val="accent6"/>
                </a:solidFill>
              </a:rPr>
              <a:t>Halin</a:t>
            </a:r>
            <a:r>
              <a:rPr lang="es-ES" sz="1400" b="0" dirty="0">
                <a:solidFill>
                  <a:schemeClr val="accent6"/>
                </a:solidFill>
              </a:rPr>
              <a:t>, </a:t>
            </a:r>
            <a:r>
              <a:rPr lang="es-ES" sz="1400" b="0" dirty="0" err="1">
                <a:solidFill>
                  <a:schemeClr val="accent6"/>
                </a:solidFill>
              </a:rPr>
              <a:t>Nasri</a:t>
            </a:r>
            <a:r>
              <a:rPr lang="es-ES" sz="1400" b="0" dirty="0">
                <a:solidFill>
                  <a:schemeClr val="accent6"/>
                </a:solidFill>
              </a:rPr>
              <a:t> </a:t>
            </a:r>
            <a:r>
              <a:rPr lang="es-ES" sz="1400" b="0" dirty="0" err="1">
                <a:solidFill>
                  <a:schemeClr val="accent6"/>
                </a:solidFill>
              </a:rPr>
              <a:t>Sulaiman</a:t>
            </a:r>
            <a:r>
              <a:rPr lang="es-ES" sz="1400" b="0" dirty="0">
                <a:solidFill>
                  <a:schemeClr val="accent6"/>
                </a:solidFill>
              </a:rPr>
              <a:t>, </a:t>
            </a:r>
            <a:r>
              <a:rPr lang="es-ES" sz="1400" b="0" dirty="0" err="1">
                <a:solidFill>
                  <a:schemeClr val="accent6"/>
                </a:solidFill>
              </a:rPr>
              <a:t>Noor</a:t>
            </a:r>
            <a:r>
              <a:rPr lang="es-ES" sz="1400" b="0" dirty="0">
                <a:solidFill>
                  <a:schemeClr val="accent6"/>
                </a:solidFill>
              </a:rPr>
              <a:t> </a:t>
            </a:r>
            <a:r>
              <a:rPr lang="es-ES" sz="1400" b="0" dirty="0" err="1">
                <a:solidFill>
                  <a:schemeClr val="accent6"/>
                </a:solidFill>
              </a:rPr>
              <a:t>Faezah</a:t>
            </a:r>
            <a:r>
              <a:rPr lang="es-ES" sz="1400" b="0" dirty="0">
                <a:solidFill>
                  <a:schemeClr val="accent6"/>
                </a:solidFill>
              </a:rPr>
              <a:t> </a:t>
            </a:r>
            <a:r>
              <a:rPr lang="es-ES" sz="1400" b="0" dirty="0" err="1">
                <a:solidFill>
                  <a:schemeClr val="accent6"/>
                </a:solidFill>
              </a:rPr>
              <a:t>Ismail</a:t>
            </a:r>
            <a:r>
              <a:rPr lang="es-ES" sz="1400" b="0" dirty="0">
                <a:solidFill>
                  <a:schemeClr val="accent6"/>
                </a:solidFill>
              </a:rPr>
              <a:t>, </a:t>
            </a:r>
            <a:r>
              <a:rPr lang="es-ES" sz="1400" b="0" dirty="0" err="1">
                <a:solidFill>
                  <a:schemeClr val="accent6"/>
                </a:solidFill>
              </a:rPr>
              <a:t>Ong</a:t>
            </a:r>
            <a:r>
              <a:rPr lang="es-ES" sz="1400" b="0" dirty="0">
                <a:solidFill>
                  <a:schemeClr val="accent6"/>
                </a:solidFill>
              </a:rPr>
              <a:t> </a:t>
            </a:r>
            <a:r>
              <a:rPr lang="es-ES" sz="1400" b="0" dirty="0" err="1">
                <a:solidFill>
                  <a:schemeClr val="accent6"/>
                </a:solidFill>
              </a:rPr>
              <a:t>Kai</a:t>
            </a:r>
            <a:r>
              <a:rPr lang="es-ES" sz="1400" b="0" dirty="0">
                <a:solidFill>
                  <a:schemeClr val="accent6"/>
                </a:solidFill>
              </a:rPr>
              <a:t> </a:t>
            </a:r>
            <a:r>
              <a:rPr lang="es-ES" sz="1400" b="0" dirty="0" err="1">
                <a:solidFill>
                  <a:schemeClr val="accent6"/>
                </a:solidFill>
              </a:rPr>
              <a:t>Sheng</a:t>
            </a:r>
            <a:r>
              <a:rPr lang="es-ES" sz="1400" b="0" dirty="0">
                <a:solidFill>
                  <a:schemeClr val="accent6"/>
                </a:solidFill>
              </a:rPr>
              <a:t>. </a:t>
            </a:r>
            <a:r>
              <a:rPr lang="en-US" sz="1400" b="0" dirty="0">
                <a:solidFill>
                  <a:schemeClr val="accent6"/>
                </a:solidFill>
              </a:rPr>
              <a:t>Valuation on MEMS Pressure Sensors and Device Applications. World Academy of Science, Engineering and Technology International Journal of Electronics and Communication Engineering Vol:9, No:8, 2015.</a:t>
            </a:r>
            <a:endParaRPr lang="es-ES" sz="1400" b="0" dirty="0">
              <a:solidFill>
                <a:schemeClr val="accent6"/>
              </a:solidFill>
            </a:endParaRPr>
          </a:p>
          <a:p>
            <a:pPr marL="342900" indent="-342900" algn="just">
              <a:spcAft>
                <a:spcPts val="800"/>
              </a:spcAft>
              <a:buFont typeface="+mj-lt"/>
              <a:buAutoNum type="arabicPeriod" startAt="7"/>
            </a:pPr>
            <a:r>
              <a:rPr lang="en-US" sz="1400" b="0" dirty="0">
                <a:solidFill>
                  <a:schemeClr val="accent6"/>
                </a:solidFill>
              </a:rPr>
              <a:t>Richards J., Editor.  The Comprehensive Textbook of Clinical Biomechanics. 2nd ed. Preston (UK): Elsevier, 2018.</a:t>
            </a:r>
            <a:endParaRPr lang="es-ES" sz="1400" b="0" dirty="0">
              <a:solidFill>
                <a:schemeClr val="accent6"/>
              </a:solidFill>
            </a:endParaRPr>
          </a:p>
          <a:p>
            <a:pPr marL="342900" indent="-342900" algn="just">
              <a:spcAft>
                <a:spcPts val="800"/>
              </a:spcAft>
              <a:buFont typeface="+mj-lt"/>
              <a:buAutoNum type="arabicPeriod" startAt="7"/>
            </a:pPr>
            <a:r>
              <a:rPr lang="en-US" sz="1400" b="0" dirty="0" err="1">
                <a:solidFill>
                  <a:schemeClr val="accent6"/>
                </a:solidFill>
              </a:rPr>
              <a:t>Wertsch</a:t>
            </a:r>
            <a:r>
              <a:rPr lang="en-US" sz="1400" b="0" dirty="0">
                <a:solidFill>
                  <a:schemeClr val="accent6"/>
                </a:solidFill>
              </a:rPr>
              <a:t> J., Webster J., Tompkins W. A portable insole plantar pressure measurement system. Journal of Rehabilitation Research and Development Vol. 29 No. 1,1992 Pages 13-18.</a:t>
            </a:r>
            <a:endParaRPr lang="es-ES" sz="1400" b="0" dirty="0">
              <a:solidFill>
                <a:schemeClr val="accent6"/>
              </a:solidFill>
            </a:endParaRPr>
          </a:p>
          <a:p>
            <a:pPr marL="342900" indent="-342900" algn="just">
              <a:spcAft>
                <a:spcPts val="800"/>
              </a:spcAft>
              <a:buFont typeface="+mj-lt"/>
              <a:buAutoNum type="arabicPeriod" startAt="7"/>
              <a:defRPr/>
            </a:pPr>
            <a:endParaRPr lang="en-US" sz="14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5. BIBLIOGRAFÍA (Parte 4)</a:t>
            </a:r>
          </a:p>
        </p:txBody>
      </p:sp>
    </p:spTree>
    <p:extLst>
      <p:ext uri="{BB962C8B-B14F-4D97-AF65-F5344CB8AC3E}">
        <p14:creationId xmlns:p14="http://schemas.microsoft.com/office/powerpoint/2010/main" val="3340113319"/>
      </p:ext>
    </p:extLst>
  </p:cSld>
  <p:clrMapOvr>
    <a:masterClrMapping/>
  </p:clrMapOvr>
  <p:transition advClick="0" advTm="3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3D39BF-8C73-470E-AD76-38798680067D}"/>
              </a:ext>
            </a:extLst>
          </p:cNvPr>
          <p:cNvSpPr txBox="1"/>
          <p:nvPr/>
        </p:nvSpPr>
        <p:spPr>
          <a:xfrm>
            <a:off x="325150" y="4707141"/>
            <a:ext cx="8493700" cy="954107"/>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a:lstStyle>
          <a:p>
            <a:pPr algn="just"/>
            <a:r>
              <a:rPr lang="es-ES" sz="1400" b="0" i="0" u="none" strike="noStrike" baseline="0" dirty="0">
                <a:solidFill>
                  <a:srgbClr val="262673"/>
                </a:solidFill>
                <a:latin typeface="Verdana" panose="020B0604030504040204" pitchFamily="34" charset="0"/>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 </a:t>
            </a:r>
            <a:r>
              <a:rPr lang="es-ES" sz="1400" b="0" i="0" u="none" strike="noStrike" baseline="0" dirty="0">
                <a:solidFill>
                  <a:srgbClr val="000000"/>
                </a:solidFill>
                <a:latin typeface="Verdana" panose="020B0604030504040204" pitchFamily="34" charset="0"/>
              </a:rPr>
              <a:t>	</a:t>
            </a:r>
          </a:p>
        </p:txBody>
      </p:sp>
    </p:spTree>
    <p:extLst>
      <p:ext uri="{BB962C8B-B14F-4D97-AF65-F5344CB8AC3E}">
        <p14:creationId xmlns:p14="http://schemas.microsoft.com/office/powerpoint/2010/main" val="154305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4" name="Tabla 3"/>
          <p:cNvGraphicFramePr>
            <a:graphicFrameLocks noGrp="1"/>
          </p:cNvGraphicFramePr>
          <p:nvPr/>
        </p:nvGraphicFramePr>
        <p:xfrm>
          <a:off x="755898" y="1772816"/>
          <a:ext cx="7632204" cy="3774440"/>
        </p:xfrm>
        <a:graphic>
          <a:graphicData uri="http://schemas.openxmlformats.org/drawingml/2006/table">
            <a:tbl>
              <a:tblPr firstRow="1" bandRow="1">
                <a:tableStyleId>{5C22544A-7EE6-4342-B048-85BDC9FD1C3A}</a:tableStyleId>
              </a:tblPr>
              <a:tblGrid>
                <a:gridCol w="2375942">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2303934">
                  <a:extLst>
                    <a:ext uri="{9D8B030D-6E8A-4147-A177-3AD203B41FA5}">
                      <a16:colId xmlns:a16="http://schemas.microsoft.com/office/drawing/2014/main" val="20003"/>
                    </a:ext>
                  </a:extLst>
                </a:gridCol>
              </a:tblGrid>
              <a:tr h="370840">
                <a:tc gridSpan="4">
                  <a:txBody>
                    <a:bodyPr/>
                    <a:lstStyle/>
                    <a:p>
                      <a:pPr algn="ctr"/>
                      <a:r>
                        <a:rPr lang="es-ES" dirty="0"/>
                        <a:t>Grabación de frecuencias por segundo con sistema de fotogrametría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s-ES" b="1" i="0" dirty="0"/>
                        <a:t>Autor</a:t>
                      </a:r>
                    </a:p>
                  </a:txBody>
                  <a:tcPr/>
                </a:tc>
                <a:tc>
                  <a:txBody>
                    <a:bodyPr/>
                    <a:lstStyle/>
                    <a:p>
                      <a:pPr algn="ctr"/>
                      <a:r>
                        <a:rPr lang="es-ES" b="1" i="0" dirty="0"/>
                        <a:t>Tarea motora</a:t>
                      </a:r>
                    </a:p>
                  </a:txBody>
                  <a:tcPr/>
                </a:tc>
                <a:tc>
                  <a:txBody>
                    <a:bodyPr/>
                    <a:lstStyle/>
                    <a:p>
                      <a:pPr algn="ctr"/>
                      <a:r>
                        <a:rPr lang="es-ES" b="1" i="0" dirty="0"/>
                        <a:t>Frecuencia</a:t>
                      </a:r>
                    </a:p>
                  </a:txBody>
                  <a:tcPr/>
                </a:tc>
                <a:tc>
                  <a:txBody>
                    <a:bodyPr/>
                    <a:lstStyle/>
                    <a:p>
                      <a:pPr algn="ctr"/>
                      <a:r>
                        <a:rPr lang="es-ES" b="1" i="0" dirty="0"/>
                        <a:t>Muestra</a:t>
                      </a:r>
                    </a:p>
                  </a:txBody>
                  <a:tcPr/>
                </a:tc>
                <a:extLst>
                  <a:ext uri="{0D108BD9-81ED-4DB2-BD59-A6C34878D82A}">
                    <a16:rowId xmlns:a16="http://schemas.microsoft.com/office/drawing/2014/main" val="10001"/>
                  </a:ext>
                </a:extLst>
              </a:tr>
              <a:tr h="370840">
                <a:tc>
                  <a:txBody>
                    <a:bodyPr/>
                    <a:lstStyle/>
                    <a:p>
                      <a:r>
                        <a:rPr lang="es-ES" dirty="0"/>
                        <a:t>Martin S. </a:t>
                      </a:r>
                      <a:r>
                        <a:rPr lang="es-ES" i="1" dirty="0"/>
                        <a:t>et al</a:t>
                      </a:r>
                      <a:r>
                        <a:rPr lang="es-ES" dirty="0"/>
                        <a:t>. 2014</a:t>
                      </a:r>
                    </a:p>
                  </a:txBody>
                  <a:tcPr/>
                </a:tc>
                <a:tc>
                  <a:txBody>
                    <a:bodyPr/>
                    <a:lstStyle/>
                    <a:p>
                      <a:r>
                        <a:rPr lang="es-ES" dirty="0" err="1"/>
                        <a:t>Gait</a:t>
                      </a:r>
                      <a:endParaRPr lang="es-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75 Hz</a:t>
                      </a:r>
                    </a:p>
                  </a:txBody>
                  <a:tcPr/>
                </a:tc>
                <a:tc>
                  <a:txBody>
                    <a:bodyPr/>
                    <a:lstStyle/>
                    <a:p>
                      <a:r>
                        <a:rPr lang="es-ES" dirty="0"/>
                        <a:t>Participantes sanos</a:t>
                      </a:r>
                    </a:p>
                  </a:txBody>
                  <a:tcPr/>
                </a:tc>
                <a:extLst>
                  <a:ext uri="{0D108BD9-81ED-4DB2-BD59-A6C34878D82A}">
                    <a16:rowId xmlns:a16="http://schemas.microsoft.com/office/drawing/2014/main" val="10002"/>
                  </a:ext>
                </a:extLst>
              </a:tr>
              <a:tr h="370840">
                <a:tc>
                  <a:txBody>
                    <a:bodyPr/>
                    <a:lstStyle/>
                    <a:p>
                      <a:r>
                        <a:rPr lang="es-ES" dirty="0"/>
                        <a:t>Jeremy J.B. et al.</a:t>
                      </a:r>
                      <a:r>
                        <a:rPr lang="es-ES" baseline="0" dirty="0"/>
                        <a:t> 2007</a:t>
                      </a:r>
                      <a:endParaRPr lang="es-ES" dirty="0"/>
                    </a:p>
                  </a:txBody>
                  <a:tcPr/>
                </a:tc>
                <a:tc>
                  <a:txBody>
                    <a:bodyPr/>
                    <a:lstStyle/>
                    <a:p>
                      <a:r>
                        <a:rPr lang="es-ES" dirty="0" err="1"/>
                        <a:t>Gait</a:t>
                      </a:r>
                      <a:endParaRPr lang="es-ES" dirty="0"/>
                    </a:p>
                  </a:txBody>
                  <a:tcPr/>
                </a:tc>
                <a:tc>
                  <a:txBody>
                    <a:bodyPr/>
                    <a:lstStyle/>
                    <a:p>
                      <a:r>
                        <a:rPr lang="es-ES" dirty="0"/>
                        <a:t>120 Hz</a:t>
                      </a:r>
                    </a:p>
                  </a:txBody>
                  <a:tcPr/>
                </a:tc>
                <a:tc>
                  <a:txBody>
                    <a:bodyPr/>
                    <a:lstStyle/>
                    <a:p>
                      <a:r>
                        <a:rPr lang="es-ES" dirty="0"/>
                        <a:t>Mujeres normalmente activas</a:t>
                      </a:r>
                    </a:p>
                  </a:txBody>
                  <a:tcPr/>
                </a:tc>
                <a:extLst>
                  <a:ext uri="{0D108BD9-81ED-4DB2-BD59-A6C34878D82A}">
                    <a16:rowId xmlns:a16="http://schemas.microsoft.com/office/drawing/2014/main" val="10003"/>
                  </a:ext>
                </a:extLst>
              </a:tr>
              <a:tr h="370840">
                <a:tc>
                  <a:txBody>
                    <a:bodyPr/>
                    <a:lstStyle/>
                    <a:p>
                      <a:r>
                        <a:rPr lang="es-ES" sz="1800" kern="1200" dirty="0" err="1">
                          <a:solidFill>
                            <a:schemeClr val="dk1"/>
                          </a:solidFill>
                          <a:effectLst/>
                          <a:latin typeface="+mn-lt"/>
                          <a:ea typeface="+mn-ea"/>
                          <a:cs typeface="+mn-cs"/>
                        </a:rPr>
                        <a:t>Bisesti</a:t>
                      </a:r>
                      <a:r>
                        <a:rPr lang="es-ES" sz="1800" kern="1200" dirty="0">
                          <a:solidFill>
                            <a:schemeClr val="dk1"/>
                          </a:solidFill>
                          <a:effectLst/>
                          <a:latin typeface="+mn-lt"/>
                          <a:ea typeface="+mn-ea"/>
                          <a:cs typeface="+mn-cs"/>
                        </a:rPr>
                        <a:t> et al. 2015</a:t>
                      </a:r>
                      <a:endParaRPr lang="es-ES" dirty="0"/>
                    </a:p>
                  </a:txBody>
                  <a:tcPr/>
                </a:tc>
                <a:tc>
                  <a:txBody>
                    <a:bodyPr/>
                    <a:lstStyle/>
                    <a:p>
                      <a:r>
                        <a:rPr lang="es-ES" dirty="0" err="1"/>
                        <a:t>Running</a:t>
                      </a:r>
                      <a:endParaRPr lang="es-ES" dirty="0"/>
                    </a:p>
                  </a:txBody>
                  <a:tcPr/>
                </a:tc>
                <a:tc>
                  <a:txBody>
                    <a:bodyPr/>
                    <a:lstStyle/>
                    <a:p>
                      <a:r>
                        <a:rPr lang="es-ES" dirty="0"/>
                        <a:t>240 Hz</a:t>
                      </a:r>
                    </a:p>
                  </a:txBody>
                  <a:tcPr/>
                </a:tc>
                <a:tc>
                  <a:txBody>
                    <a:bodyPr/>
                    <a:lstStyle/>
                    <a:p>
                      <a:r>
                        <a:rPr lang="es-ES" dirty="0"/>
                        <a:t>Participantes sanos</a:t>
                      </a:r>
                    </a:p>
                  </a:txBody>
                  <a:tcPr/>
                </a:tc>
                <a:extLst>
                  <a:ext uri="{0D108BD9-81ED-4DB2-BD59-A6C34878D82A}">
                    <a16:rowId xmlns:a16="http://schemas.microsoft.com/office/drawing/2014/main" val="10004"/>
                  </a:ext>
                </a:extLst>
              </a:tr>
              <a:tr h="370840">
                <a:tc>
                  <a:txBody>
                    <a:bodyPr/>
                    <a:lstStyle/>
                    <a:p>
                      <a:r>
                        <a:rPr lang="es-ES" sz="1800" kern="1200" dirty="0" err="1">
                          <a:solidFill>
                            <a:schemeClr val="dk1"/>
                          </a:solidFill>
                          <a:effectLst/>
                          <a:latin typeface="+mn-lt"/>
                          <a:ea typeface="+mn-ea"/>
                          <a:cs typeface="+mn-cs"/>
                        </a:rPr>
                        <a:t>Huchez</a:t>
                      </a:r>
                      <a:r>
                        <a:rPr lang="es-ES" sz="1800" kern="1200" dirty="0">
                          <a:solidFill>
                            <a:schemeClr val="dk1"/>
                          </a:solidFill>
                          <a:effectLst/>
                          <a:latin typeface="+mn-lt"/>
                          <a:ea typeface="+mn-ea"/>
                          <a:cs typeface="+mn-cs"/>
                        </a:rPr>
                        <a:t> et al. 2013</a:t>
                      </a:r>
                      <a:endParaRPr lang="es-ES" dirty="0"/>
                    </a:p>
                  </a:txBody>
                  <a:tcPr/>
                </a:tc>
                <a:tc>
                  <a:txBody>
                    <a:bodyPr/>
                    <a:lstStyle/>
                    <a:p>
                      <a:r>
                        <a:rPr lang="es-ES" sz="1800" kern="1200" dirty="0" err="1">
                          <a:solidFill>
                            <a:schemeClr val="dk1"/>
                          </a:solidFill>
                          <a:effectLst/>
                          <a:latin typeface="+mn-lt"/>
                          <a:ea typeface="+mn-ea"/>
                          <a:cs typeface="+mn-cs"/>
                        </a:rPr>
                        <a:t>Gymnastics</a:t>
                      </a:r>
                      <a:endParaRPr lang="es-ES" dirty="0"/>
                    </a:p>
                  </a:txBody>
                  <a:tcPr/>
                </a:tc>
                <a:tc>
                  <a:txBody>
                    <a:bodyPr/>
                    <a:lstStyle/>
                    <a:p>
                      <a:r>
                        <a:rPr lang="es-ES" dirty="0"/>
                        <a:t>250 Hz</a:t>
                      </a:r>
                    </a:p>
                  </a:txBody>
                  <a:tcPr/>
                </a:tc>
                <a:tc>
                  <a:txBody>
                    <a:bodyPr/>
                    <a:lstStyle/>
                    <a:p>
                      <a:r>
                        <a:rPr lang="es-ES" dirty="0"/>
                        <a:t>Atletas</a:t>
                      </a:r>
                    </a:p>
                  </a:txBody>
                  <a:tcPr/>
                </a:tc>
                <a:extLst>
                  <a:ext uri="{0D108BD9-81ED-4DB2-BD59-A6C34878D82A}">
                    <a16:rowId xmlns:a16="http://schemas.microsoft.com/office/drawing/2014/main" val="10005"/>
                  </a:ext>
                </a:extLst>
              </a:tr>
              <a:tr h="370840">
                <a:tc>
                  <a:txBody>
                    <a:bodyPr/>
                    <a:lstStyle/>
                    <a:p>
                      <a:r>
                        <a:rPr lang="es-ES" sz="1800" kern="1200" dirty="0" err="1">
                          <a:solidFill>
                            <a:schemeClr val="dk1"/>
                          </a:solidFill>
                          <a:effectLst/>
                          <a:latin typeface="+mn-lt"/>
                          <a:ea typeface="+mn-ea"/>
                          <a:cs typeface="+mn-cs"/>
                        </a:rPr>
                        <a:t>Inoue</a:t>
                      </a:r>
                      <a:r>
                        <a:rPr lang="es-ES" sz="1800" kern="1200" dirty="0">
                          <a:solidFill>
                            <a:schemeClr val="dk1"/>
                          </a:solidFill>
                          <a:effectLst/>
                          <a:latin typeface="+mn-lt"/>
                          <a:ea typeface="+mn-ea"/>
                          <a:cs typeface="+mn-cs"/>
                        </a:rPr>
                        <a:t> et al., 2014</a:t>
                      </a:r>
                      <a:endParaRPr lang="es-ES" dirty="0"/>
                    </a:p>
                  </a:txBody>
                  <a:tcPr/>
                </a:tc>
                <a:tc>
                  <a:txBody>
                    <a:bodyPr/>
                    <a:lstStyle/>
                    <a:p>
                      <a:r>
                        <a:rPr lang="es-ES" dirty="0"/>
                        <a:t>Soccer</a:t>
                      </a:r>
                    </a:p>
                  </a:txBody>
                  <a:tcPr/>
                </a:tc>
                <a:tc>
                  <a:txBody>
                    <a:bodyPr/>
                    <a:lstStyle/>
                    <a:p>
                      <a:r>
                        <a:rPr lang="es-ES" dirty="0"/>
                        <a:t>500 Hz</a:t>
                      </a:r>
                    </a:p>
                  </a:txBody>
                  <a:tcPr/>
                </a:tc>
                <a:tc>
                  <a:txBody>
                    <a:bodyPr/>
                    <a:lstStyle/>
                    <a:p>
                      <a:r>
                        <a:rPr lang="es-ES" dirty="0"/>
                        <a:t>Atletas</a:t>
                      </a:r>
                    </a:p>
                  </a:txBody>
                  <a:tcPr/>
                </a:tc>
                <a:extLst>
                  <a:ext uri="{0D108BD9-81ED-4DB2-BD59-A6C34878D82A}">
                    <a16:rowId xmlns:a16="http://schemas.microsoft.com/office/drawing/2014/main" val="10006"/>
                  </a:ext>
                </a:extLst>
              </a:tr>
              <a:tr h="370840">
                <a:tc>
                  <a:txBody>
                    <a:bodyPr/>
                    <a:lstStyle/>
                    <a:p>
                      <a:r>
                        <a:rPr lang="it-IT" sz="1800" kern="1200" dirty="0">
                          <a:solidFill>
                            <a:schemeClr val="dk1"/>
                          </a:solidFill>
                          <a:effectLst/>
                          <a:latin typeface="+mn-lt"/>
                          <a:ea typeface="+mn-ea"/>
                          <a:cs typeface="+mn-cs"/>
                        </a:rPr>
                        <a:t>Betzler et al. 2014</a:t>
                      </a:r>
                      <a:endParaRPr lang="es-ES" dirty="0"/>
                    </a:p>
                  </a:txBody>
                  <a:tcPr/>
                </a:tc>
                <a:tc>
                  <a:txBody>
                    <a:bodyPr/>
                    <a:lstStyle/>
                    <a:p>
                      <a:r>
                        <a:rPr lang="es-ES" dirty="0"/>
                        <a:t>Golf</a:t>
                      </a:r>
                    </a:p>
                  </a:txBody>
                  <a:tcPr/>
                </a:tc>
                <a:tc>
                  <a:txBody>
                    <a:bodyPr/>
                    <a:lstStyle/>
                    <a:p>
                      <a:r>
                        <a:rPr lang="es-ES" dirty="0"/>
                        <a:t>1000 Hz</a:t>
                      </a:r>
                    </a:p>
                  </a:txBody>
                  <a:tcPr/>
                </a:tc>
                <a:tc>
                  <a:txBody>
                    <a:bodyPr/>
                    <a:lstStyle/>
                    <a:p>
                      <a:r>
                        <a:rPr lang="es-ES" dirty="0"/>
                        <a:t>Atletas</a:t>
                      </a:r>
                    </a:p>
                  </a:txBody>
                  <a:tcPr/>
                </a:tc>
                <a:extLst>
                  <a:ext uri="{0D108BD9-81ED-4DB2-BD59-A6C34878D82A}">
                    <a16:rowId xmlns:a16="http://schemas.microsoft.com/office/drawing/2014/main" val="10007"/>
                  </a:ext>
                </a:extLst>
              </a:tr>
            </a:tbl>
          </a:graphicData>
        </a:graphic>
      </p:graphicFrame>
      <p:sp>
        <p:nvSpPr>
          <p:cNvPr id="11" name="10 CuadroTexto"/>
          <p:cNvSpPr txBox="1"/>
          <p:nvPr/>
        </p:nvSpPr>
        <p:spPr>
          <a:xfrm>
            <a:off x="683568" y="5589240"/>
            <a:ext cx="7848872" cy="338554"/>
          </a:xfrm>
          <a:prstGeom prst="rect">
            <a:avLst/>
          </a:prstGeom>
          <a:noFill/>
        </p:spPr>
        <p:txBody>
          <a:bodyPr wrap="square" rtlCol="0">
            <a:spAutoFit/>
          </a:bodyPr>
          <a:lstStyle/>
          <a:p>
            <a:pPr algn="ctr"/>
            <a:r>
              <a:rPr lang="es-ES" sz="1600" b="0" dirty="0">
                <a:solidFill>
                  <a:schemeClr val="accent6"/>
                </a:solidFill>
              </a:rPr>
              <a:t>Tabla 1. Frecuencias de grabación (Hz) con sistema de captura de movimiento</a:t>
            </a:r>
            <a:r>
              <a:rPr lang="en-US" sz="1600" b="0" dirty="0">
                <a:solidFill>
                  <a:schemeClr val="accent6"/>
                </a:solidFill>
              </a:rPr>
              <a:t>.</a:t>
            </a:r>
            <a:endParaRPr lang="es-ES" sz="1600" b="0" dirty="0">
              <a:solidFill>
                <a:schemeClr val="accent6"/>
              </a:solidFill>
            </a:endParaRPr>
          </a:p>
        </p:txBody>
      </p:sp>
      <p:sp>
        <p:nvSpPr>
          <p:cNvPr id="12" name="Prostokąt 1">
            <a:extLst>
              <a:ext uri="{FF2B5EF4-FFF2-40B4-BE49-F238E27FC236}">
                <a16:creationId xmlns:a16="http://schemas.microsoft.com/office/drawing/2014/main" id="{30673FCA-ED29-4BE8-B545-CE6C6148117F}"/>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3938337748"/>
      </p:ext>
    </p:extLst>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l="1465" t="19583" r="64111" b="68750"/>
          <a:stretch>
            <a:fillRect/>
          </a:stretch>
        </p:blipFill>
        <p:spPr bwMode="auto">
          <a:xfrm>
            <a:off x="611560" y="4728295"/>
            <a:ext cx="2967417" cy="632114"/>
          </a:xfrm>
          <a:prstGeom prst="rect">
            <a:avLst/>
          </a:prstGeom>
          <a:noFill/>
          <a:ln w="9525">
            <a:noFill/>
            <a:miter lim="800000"/>
            <a:headEnd/>
            <a:tailEnd/>
          </a:ln>
        </p:spPr>
      </p:pic>
      <p:pic>
        <p:nvPicPr>
          <p:cNvPr id="11" name="Picture 4"/>
          <p:cNvPicPr>
            <a:picLocks noChangeAspect="1" noChangeArrowheads="1"/>
          </p:cNvPicPr>
          <p:nvPr/>
        </p:nvPicPr>
        <p:blipFill rotWithShape="1">
          <a:blip r:embed="rId4" cstate="print"/>
          <a:srcRect l="5127" t="30038" r="80225" b="60001"/>
          <a:stretch/>
        </p:blipFill>
        <p:spPr bwMode="auto">
          <a:xfrm>
            <a:off x="1082767" y="3648176"/>
            <a:ext cx="2169057" cy="864096"/>
          </a:xfrm>
          <a:prstGeom prst="rect">
            <a:avLst/>
          </a:prstGeom>
          <a:noFill/>
          <a:ln w="9525">
            <a:noFill/>
            <a:miter lim="800000"/>
            <a:headEnd/>
            <a:tailEnd/>
          </a:ln>
        </p:spPr>
      </p:pic>
      <p:pic>
        <p:nvPicPr>
          <p:cNvPr id="12" name="Picture 5" descr="E:\Mis documentos\Descargas\kinescan.bmp"/>
          <p:cNvPicPr>
            <a:picLocks noChangeAspect="1" noChangeArrowheads="1"/>
          </p:cNvPicPr>
          <p:nvPr/>
        </p:nvPicPr>
        <p:blipFill>
          <a:blip r:embed="rId5" cstate="print"/>
          <a:srcRect/>
          <a:stretch>
            <a:fillRect/>
          </a:stretch>
        </p:blipFill>
        <p:spPr bwMode="auto">
          <a:xfrm>
            <a:off x="3419872" y="3645024"/>
            <a:ext cx="2599272" cy="864096"/>
          </a:xfrm>
          <a:prstGeom prst="rect">
            <a:avLst/>
          </a:prstGeom>
          <a:noFill/>
          <a:ln w="9525">
            <a:solidFill>
              <a:schemeClr val="bg1"/>
            </a:solidFill>
            <a:miter lim="800000"/>
            <a:headEnd/>
            <a:tailEnd/>
          </a:ln>
        </p:spPr>
      </p:pic>
      <p:pic>
        <p:nvPicPr>
          <p:cNvPr id="13" name="Picture 6"/>
          <p:cNvPicPr>
            <a:picLocks noChangeAspect="1" noChangeArrowheads="1"/>
          </p:cNvPicPr>
          <p:nvPr/>
        </p:nvPicPr>
        <p:blipFill>
          <a:blip r:embed="rId6" cstate="print"/>
          <a:srcRect t="22501" r="74170" b="60001"/>
          <a:stretch>
            <a:fillRect/>
          </a:stretch>
        </p:blipFill>
        <p:spPr bwMode="auto">
          <a:xfrm>
            <a:off x="6089454" y="4736589"/>
            <a:ext cx="2155598" cy="855802"/>
          </a:xfrm>
          <a:prstGeom prst="rect">
            <a:avLst/>
          </a:prstGeom>
          <a:noFill/>
          <a:ln w="9525">
            <a:noFill/>
            <a:miter lim="800000"/>
            <a:headEnd/>
            <a:tailEnd/>
          </a:ln>
        </p:spPr>
      </p:pic>
      <p:pic>
        <p:nvPicPr>
          <p:cNvPr id="14" name="Picture 2" descr="http://b-tk.googlecode.com/svn-history/r1791/web/mokka/images/Mokka_title.png"/>
          <p:cNvPicPr>
            <a:picLocks noChangeAspect="1" noChangeArrowheads="1"/>
          </p:cNvPicPr>
          <p:nvPr/>
        </p:nvPicPr>
        <p:blipFill>
          <a:blip r:embed="rId7" cstate="print"/>
          <a:srcRect/>
          <a:stretch>
            <a:fillRect/>
          </a:stretch>
        </p:blipFill>
        <p:spPr bwMode="auto">
          <a:xfrm>
            <a:off x="6208121" y="3772425"/>
            <a:ext cx="2180303" cy="739846"/>
          </a:xfrm>
          <a:prstGeom prst="rect">
            <a:avLst/>
          </a:prstGeom>
          <a:noFill/>
        </p:spPr>
      </p:pic>
      <p:pic>
        <p:nvPicPr>
          <p:cNvPr id="15" name="Picture 3"/>
          <p:cNvPicPr>
            <a:picLocks noChangeAspect="1" noChangeArrowheads="1"/>
          </p:cNvPicPr>
          <p:nvPr/>
        </p:nvPicPr>
        <p:blipFill>
          <a:blip r:embed="rId8" cstate="print"/>
          <a:srcRect l="39531" t="15624" r="40154" b="74610"/>
          <a:stretch>
            <a:fillRect/>
          </a:stretch>
        </p:blipFill>
        <p:spPr bwMode="auto">
          <a:xfrm>
            <a:off x="3447651" y="4671018"/>
            <a:ext cx="2763843" cy="746985"/>
          </a:xfrm>
          <a:prstGeom prst="rect">
            <a:avLst/>
          </a:prstGeom>
          <a:noFill/>
          <a:ln w="9525">
            <a:noFill/>
            <a:miter lim="800000"/>
            <a:headEnd/>
            <a:tailEnd/>
          </a:ln>
          <a:effectLst/>
        </p:spPr>
      </p:pic>
      <p:sp>
        <p:nvSpPr>
          <p:cNvPr id="19" name="Rectángulo redondeado 18"/>
          <p:cNvSpPr/>
          <p:nvPr/>
        </p:nvSpPr>
        <p:spPr bwMode="auto">
          <a:xfrm>
            <a:off x="4788024"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redondeado 5"/>
          <p:cNvSpPr/>
          <p:nvPr/>
        </p:nvSpPr>
        <p:spPr bwMode="auto">
          <a:xfrm>
            <a:off x="899592" y="2060848"/>
            <a:ext cx="3384376" cy="968042"/>
          </a:xfrm>
          <a:prstGeom prst="roundRect">
            <a:avLst/>
          </a:prstGeom>
          <a:solidFill>
            <a:schemeClr val="accent2">
              <a:lumMod val="20000"/>
              <a:lumOff val="80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99592" y="2350041"/>
            <a:ext cx="3384376" cy="430887"/>
          </a:xfrm>
          <a:prstGeom prst="rect">
            <a:avLst/>
          </a:prstGeom>
        </p:spPr>
        <p:txBody>
          <a:bodyPr wrap="square">
            <a:spAutoFit/>
          </a:bodyPr>
          <a:lstStyle/>
          <a:p>
            <a:pPr algn="ctr">
              <a:defRPr/>
            </a:pPr>
            <a:r>
              <a:rPr lang="en-US" sz="2200" b="0" dirty="0" err="1">
                <a:solidFill>
                  <a:schemeClr val="accent2">
                    <a:lumMod val="75000"/>
                  </a:schemeClr>
                </a:solidFill>
              </a:rPr>
              <a:t>Grabación</a:t>
            </a:r>
            <a:r>
              <a:rPr lang="en-US" sz="2200" b="0" dirty="0">
                <a:solidFill>
                  <a:schemeClr val="accent2">
                    <a:lumMod val="75000"/>
                  </a:schemeClr>
                </a:solidFill>
              </a:rPr>
              <a:t> de </a:t>
            </a:r>
            <a:r>
              <a:rPr lang="en-US" sz="2200" b="0" dirty="0" err="1">
                <a:solidFill>
                  <a:schemeClr val="accent2">
                    <a:lumMod val="75000"/>
                  </a:schemeClr>
                </a:solidFill>
              </a:rPr>
              <a:t>imágenes</a:t>
            </a:r>
            <a:endParaRPr lang="en-US" sz="2200" b="0" dirty="0">
              <a:solidFill>
                <a:schemeClr val="accent2">
                  <a:lumMod val="75000"/>
                </a:schemeClr>
              </a:solidFill>
            </a:endParaRPr>
          </a:p>
        </p:txBody>
      </p:sp>
      <p:sp>
        <p:nvSpPr>
          <p:cNvPr id="9" name="Prostokąt 3">
            <a:extLst>
              <a:ext uri="{FF2B5EF4-FFF2-40B4-BE49-F238E27FC236}">
                <a16:creationId xmlns:a16="http://schemas.microsoft.com/office/drawing/2014/main" id="{6F1E17A5-99A2-450F-AC97-BC84B3D4606F}"/>
              </a:ext>
            </a:extLst>
          </p:cNvPr>
          <p:cNvSpPr/>
          <p:nvPr/>
        </p:nvSpPr>
        <p:spPr>
          <a:xfrm>
            <a:off x="4788024" y="2155503"/>
            <a:ext cx="3384376" cy="769441"/>
          </a:xfrm>
          <a:prstGeom prst="rect">
            <a:avLst/>
          </a:prstGeom>
        </p:spPr>
        <p:txBody>
          <a:bodyPr wrap="square">
            <a:spAutoFit/>
          </a:bodyPr>
          <a:lstStyle/>
          <a:p>
            <a:pPr algn="ctr"/>
            <a:r>
              <a:rPr lang="en-US" sz="2200" b="0" dirty="0" err="1">
                <a:solidFill>
                  <a:schemeClr val="accent2">
                    <a:lumMod val="75000"/>
                  </a:schemeClr>
                </a:solidFill>
              </a:rPr>
              <a:t>Procesamiento</a:t>
            </a:r>
            <a:r>
              <a:rPr lang="en-US" sz="2200" b="0" dirty="0">
                <a:solidFill>
                  <a:schemeClr val="accent2">
                    <a:lumMod val="75000"/>
                  </a:schemeClr>
                </a:solidFill>
              </a:rPr>
              <a:t> de </a:t>
            </a:r>
            <a:r>
              <a:rPr lang="en-US" sz="2200" b="0" dirty="0" err="1">
                <a:solidFill>
                  <a:schemeClr val="accent2">
                    <a:lumMod val="75000"/>
                  </a:schemeClr>
                </a:solidFill>
              </a:rPr>
              <a:t>imágenes</a:t>
            </a:r>
            <a:endParaRPr lang="en-US" sz="2200" b="0" dirty="0">
              <a:solidFill>
                <a:schemeClr val="accent2">
                  <a:lumMod val="75000"/>
                </a:schemeClr>
              </a:solidFill>
            </a:endParaRPr>
          </a:p>
        </p:txBody>
      </p:sp>
      <p:sp>
        <p:nvSpPr>
          <p:cNvPr id="21" name="20 CuadroTexto"/>
          <p:cNvSpPr txBox="1"/>
          <p:nvPr/>
        </p:nvSpPr>
        <p:spPr>
          <a:xfrm>
            <a:off x="683568" y="5682734"/>
            <a:ext cx="7848872" cy="338554"/>
          </a:xfrm>
          <a:prstGeom prst="rect">
            <a:avLst/>
          </a:prstGeom>
          <a:noFill/>
        </p:spPr>
        <p:txBody>
          <a:bodyPr wrap="square" rtlCol="0">
            <a:spAutoFit/>
          </a:bodyPr>
          <a:lstStyle/>
          <a:p>
            <a:pPr algn="ctr"/>
            <a:r>
              <a:rPr lang="es-ES" sz="1600" b="0" dirty="0">
                <a:solidFill>
                  <a:schemeClr val="accent6"/>
                </a:solidFill>
              </a:rPr>
              <a:t>Figura 6. Software del sistema de captura de movimiento disponible en el mercado</a:t>
            </a:r>
          </a:p>
        </p:txBody>
      </p:sp>
      <p:sp>
        <p:nvSpPr>
          <p:cNvPr id="22" name="21 Rectángulo"/>
          <p:cNvSpPr/>
          <p:nvPr/>
        </p:nvSpPr>
        <p:spPr bwMode="auto">
          <a:xfrm>
            <a:off x="539552" y="3501008"/>
            <a:ext cx="8352928" cy="216024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Prostokąt 1">
            <a:extLst>
              <a:ext uri="{FF2B5EF4-FFF2-40B4-BE49-F238E27FC236}">
                <a16:creationId xmlns:a16="http://schemas.microsoft.com/office/drawing/2014/main" id="{AA980E62-EFAE-4281-8F91-CAF6581B3BBB}"/>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2.2. ELEMENTOS DEL SISTEMA: SOFTWARE</a:t>
            </a:r>
            <a:endParaRPr lang="en-US" sz="2200" b="0" dirty="0">
              <a:solidFill>
                <a:schemeClr val="accent2">
                  <a:lumMod val="75000"/>
                </a:schemeClr>
              </a:solidFill>
            </a:endParaRPr>
          </a:p>
        </p:txBody>
      </p:sp>
    </p:spTree>
    <p:extLst>
      <p:ext uri="{BB962C8B-B14F-4D97-AF65-F5344CB8AC3E}">
        <p14:creationId xmlns:p14="http://schemas.microsoft.com/office/powerpoint/2010/main" val="2631233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2" name="Prostokąt 1">
            <a:extLst>
              <a:ext uri="{FF2B5EF4-FFF2-40B4-BE49-F238E27FC236}">
                <a16:creationId xmlns:a16="http://schemas.microsoft.com/office/drawing/2014/main" id="{28B9937F-6FB0-4170-A270-96E0A5C60740}"/>
              </a:ext>
            </a:extLst>
          </p:cNvPr>
          <p:cNvSpPr/>
          <p:nvPr/>
        </p:nvSpPr>
        <p:spPr>
          <a:xfrm>
            <a:off x="1711514" y="1916832"/>
            <a:ext cx="5812814" cy="400110"/>
          </a:xfrm>
          <a:prstGeom prst="rect">
            <a:avLst/>
          </a:prstGeom>
        </p:spPr>
        <p:txBody>
          <a:bodyPr wrap="square">
            <a:spAutoFit/>
          </a:bodyPr>
          <a:lstStyle/>
          <a:p>
            <a:pPr algn="ctr">
              <a:defRPr/>
            </a:pPr>
            <a:r>
              <a:rPr lang="es-ES" sz="2000" b="0" i="1" dirty="0">
                <a:solidFill>
                  <a:schemeClr val="accent2">
                    <a:lumMod val="75000"/>
                  </a:schemeClr>
                </a:solidFill>
              </a:rPr>
              <a:t>Sistema de coordinación global (SCG)</a:t>
            </a:r>
          </a:p>
        </p:txBody>
      </p:sp>
      <p:sp>
        <p:nvSpPr>
          <p:cNvPr id="33" name="32 Rectángulo redondeado"/>
          <p:cNvSpPr/>
          <p:nvPr/>
        </p:nvSpPr>
        <p:spPr bwMode="auto">
          <a:xfrm>
            <a:off x="15476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redondeado"/>
          <p:cNvSpPr/>
          <p:nvPr/>
        </p:nvSpPr>
        <p:spPr bwMode="auto">
          <a:xfrm>
            <a:off x="5148064" y="2912750"/>
            <a:ext cx="2520280" cy="2232248"/>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CuadroTexto"/>
          <p:cNvSpPr txBox="1"/>
          <p:nvPr/>
        </p:nvSpPr>
        <p:spPr>
          <a:xfrm>
            <a:off x="1835696" y="3645024"/>
            <a:ext cx="2016224" cy="707886"/>
          </a:xfrm>
          <a:prstGeom prst="rect">
            <a:avLst/>
          </a:prstGeom>
          <a:noFill/>
        </p:spPr>
        <p:txBody>
          <a:bodyPr wrap="square" rtlCol="0">
            <a:spAutoFit/>
          </a:bodyPr>
          <a:lstStyle/>
          <a:p>
            <a:pPr algn="ctr"/>
            <a:r>
              <a:rPr lang="es-ES" sz="2000" dirty="0"/>
              <a:t>CALIBRACIÓN ESTÁTICA</a:t>
            </a:r>
          </a:p>
        </p:txBody>
      </p:sp>
      <p:sp>
        <p:nvSpPr>
          <p:cNvPr id="36" name="35 CuadroTexto"/>
          <p:cNvSpPr txBox="1"/>
          <p:nvPr/>
        </p:nvSpPr>
        <p:spPr>
          <a:xfrm>
            <a:off x="5436096" y="3645024"/>
            <a:ext cx="2016224" cy="707886"/>
          </a:xfrm>
          <a:prstGeom prst="rect">
            <a:avLst/>
          </a:prstGeom>
          <a:noFill/>
        </p:spPr>
        <p:txBody>
          <a:bodyPr wrap="square" rtlCol="0">
            <a:spAutoFit/>
          </a:bodyPr>
          <a:lstStyle/>
          <a:p>
            <a:pPr algn="ctr"/>
            <a:r>
              <a:rPr lang="es-ES" sz="2000" dirty="0"/>
              <a:t>CALIBRACIÓN DINÁMICA</a:t>
            </a:r>
          </a:p>
        </p:txBody>
      </p:sp>
      <p:sp>
        <p:nvSpPr>
          <p:cNvPr id="14" name="Prostokąt 1">
            <a:extLst>
              <a:ext uri="{FF2B5EF4-FFF2-40B4-BE49-F238E27FC236}">
                <a16:creationId xmlns:a16="http://schemas.microsoft.com/office/drawing/2014/main" id="{079A3F80-CB8C-42A1-B8EF-5F159D2C6925}"/>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2.3. ELEMENTOS DEL SISTEMA: SISTEMA DE REFERENCIAS</a:t>
            </a:r>
            <a:endParaRPr lang="en-US" sz="2200" b="0" dirty="0">
              <a:solidFill>
                <a:schemeClr val="accent2">
                  <a:lumMod val="75000"/>
                </a:schemeClr>
              </a:solidFill>
            </a:endParaRPr>
          </a:p>
        </p:txBody>
      </p:sp>
    </p:spTree>
    <p:extLst>
      <p:ext uri="{BB962C8B-B14F-4D97-AF65-F5344CB8AC3E}">
        <p14:creationId xmlns:p14="http://schemas.microsoft.com/office/powerpoint/2010/main" val="2256325487"/>
      </p:ext>
    </p:extLst>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79 Conector recto"/>
          <p:cNvCxnSpPr/>
          <p:nvPr/>
        </p:nvCxnSpPr>
        <p:spPr bwMode="auto">
          <a:xfrm flipV="1">
            <a:off x="8604448"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75" name="74 Conector recto"/>
          <p:cNvCxnSpPr/>
          <p:nvPr/>
        </p:nvCxnSpPr>
        <p:spPr bwMode="auto">
          <a:xfrm>
            <a:off x="5076056" y="5072990"/>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10"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408694"/>
            <a:ext cx="3171552" cy="3189274"/>
          </a:xfrm>
          <a:prstGeom prst="rect">
            <a:avLst/>
          </a:prstGeom>
          <a:noFill/>
          <a:ln w="9525">
            <a:noFill/>
            <a:miter lim="800000"/>
            <a:headEnd/>
            <a:tailEnd/>
          </a:ln>
        </p:spPr>
      </p:pic>
      <p:cxnSp>
        <p:nvCxnSpPr>
          <p:cNvPr id="37" name="36 Conector recto"/>
          <p:cNvCxnSpPr/>
          <p:nvPr/>
        </p:nvCxnSpPr>
        <p:spPr bwMode="auto">
          <a:xfrm flipV="1">
            <a:off x="5076056"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812360" y="2624718"/>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076056" y="2624718"/>
            <a:ext cx="2736304" cy="0"/>
          </a:xfrm>
          <a:prstGeom prst="line">
            <a:avLst/>
          </a:prstGeom>
          <a:noFill/>
          <a:ln w="12700" cap="flat" cmpd="sng" algn="ctr">
            <a:solidFill>
              <a:schemeClr val="tx1"/>
            </a:solidFill>
            <a:prstDash val="solid"/>
            <a:round/>
            <a:headEnd type="none" w="med" len="med"/>
            <a:tailEnd type="none" w="med" len="med"/>
          </a:ln>
          <a:effectLst/>
        </p:spPr>
      </p:cxnSp>
      <p:sp>
        <p:nvSpPr>
          <p:cNvPr id="66"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a:solidFill>
                  <a:schemeClr val="accent2">
                    <a:lumMod val="75000"/>
                  </a:schemeClr>
                </a:solidFill>
              </a:rPr>
              <a:t>Calibración estática</a:t>
            </a:r>
          </a:p>
        </p:txBody>
      </p:sp>
      <p:sp>
        <p:nvSpPr>
          <p:cNvPr id="67" name="66 Flecha derecha"/>
          <p:cNvSpPr/>
          <p:nvPr/>
        </p:nvSpPr>
        <p:spPr bwMode="auto">
          <a:xfrm>
            <a:off x="4211960" y="3632830"/>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1" name="70 CuadroTexto"/>
          <p:cNvSpPr txBox="1"/>
          <p:nvPr/>
        </p:nvSpPr>
        <p:spPr>
          <a:xfrm>
            <a:off x="6156176" y="4064878"/>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8" name="77 Conector recto de flecha"/>
          <p:cNvCxnSpPr/>
          <p:nvPr/>
        </p:nvCxnSpPr>
        <p:spPr bwMode="auto">
          <a:xfrm>
            <a:off x="6084168" y="3200782"/>
            <a:ext cx="0" cy="2232248"/>
          </a:xfrm>
          <a:prstGeom prst="straightConnector1">
            <a:avLst/>
          </a:prstGeom>
          <a:noFill/>
          <a:ln w="12700" cap="flat" cmpd="sng" algn="ctr">
            <a:solidFill>
              <a:schemeClr val="accent6"/>
            </a:solidFill>
            <a:prstDash val="solid"/>
            <a:round/>
            <a:headEnd type="arrow" w="med" len="med"/>
            <a:tailEnd type="arrow"/>
          </a:ln>
          <a:effectLst/>
        </p:spPr>
      </p:cxnSp>
      <p:cxnSp>
        <p:nvCxnSpPr>
          <p:cNvPr id="77" name="76 Conector recto"/>
          <p:cNvCxnSpPr/>
          <p:nvPr/>
        </p:nvCxnSpPr>
        <p:spPr bwMode="auto">
          <a:xfrm>
            <a:off x="5868144" y="5577046"/>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1" name="80 Conector recto"/>
          <p:cNvCxnSpPr/>
          <p:nvPr/>
        </p:nvCxnSpPr>
        <p:spPr bwMode="auto">
          <a:xfrm flipV="1">
            <a:off x="5868144" y="3128774"/>
            <a:ext cx="0" cy="2448272"/>
          </a:xfrm>
          <a:prstGeom prst="line">
            <a:avLst/>
          </a:prstGeom>
          <a:noFill/>
          <a:ln w="12700" cap="flat" cmpd="sng" algn="ctr">
            <a:solidFill>
              <a:schemeClr val="tx1"/>
            </a:solidFill>
            <a:prstDash val="solid"/>
            <a:round/>
            <a:headEnd type="none" w="med" len="med"/>
            <a:tailEnd type="none" w="med" len="med"/>
          </a:ln>
          <a:effectLst/>
        </p:spPr>
      </p:cxnSp>
      <p:cxnSp>
        <p:nvCxnSpPr>
          <p:cNvPr id="82" name="81 Conector recto"/>
          <p:cNvCxnSpPr/>
          <p:nvPr/>
        </p:nvCxnSpPr>
        <p:spPr bwMode="auto">
          <a:xfrm>
            <a:off x="5868144" y="3128774"/>
            <a:ext cx="2736304" cy="0"/>
          </a:xfrm>
          <a:prstGeom prst="line">
            <a:avLst/>
          </a:prstGeom>
          <a:noFill/>
          <a:ln w="12700" cap="flat" cmpd="sng" algn="ctr">
            <a:solidFill>
              <a:schemeClr val="tx1"/>
            </a:solidFill>
            <a:prstDash val="solid"/>
            <a:round/>
            <a:headEnd type="none" w="med" len="med"/>
            <a:tailEnd type="none" w="med" len="med"/>
          </a:ln>
          <a:effectLst/>
        </p:spPr>
      </p:cxnSp>
      <p:cxnSp>
        <p:nvCxnSpPr>
          <p:cNvPr id="84" name="83 Conector recto"/>
          <p:cNvCxnSpPr/>
          <p:nvPr/>
        </p:nvCxnSpPr>
        <p:spPr bwMode="auto">
          <a:xfrm>
            <a:off x="5076056"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5" name="84 Conector recto"/>
          <p:cNvCxnSpPr/>
          <p:nvPr/>
        </p:nvCxnSpPr>
        <p:spPr bwMode="auto">
          <a:xfrm>
            <a:off x="5076056" y="5072990"/>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6" name="85 Conector recto"/>
          <p:cNvCxnSpPr/>
          <p:nvPr/>
        </p:nvCxnSpPr>
        <p:spPr bwMode="auto">
          <a:xfrm>
            <a:off x="7812360" y="2624718"/>
            <a:ext cx="792088" cy="504056"/>
          </a:xfrm>
          <a:prstGeom prst="line">
            <a:avLst/>
          </a:prstGeom>
          <a:noFill/>
          <a:ln w="12700" cap="flat" cmpd="sng" algn="ctr">
            <a:solidFill>
              <a:schemeClr val="tx1"/>
            </a:solidFill>
            <a:prstDash val="solid"/>
            <a:round/>
            <a:headEnd type="none" w="med" len="med"/>
            <a:tailEnd type="none" w="med" len="med"/>
          </a:ln>
          <a:effectLst/>
        </p:spPr>
      </p:cxnSp>
      <p:cxnSp>
        <p:nvCxnSpPr>
          <p:cNvPr id="87" name="86 Conector recto"/>
          <p:cNvCxnSpPr/>
          <p:nvPr/>
        </p:nvCxnSpPr>
        <p:spPr bwMode="auto">
          <a:xfrm>
            <a:off x="7812360" y="5072990"/>
            <a:ext cx="792088" cy="504056"/>
          </a:xfrm>
          <a:prstGeom prst="line">
            <a:avLst/>
          </a:prstGeom>
          <a:noFill/>
          <a:ln w="12700" cap="flat" cmpd="sng" algn="ctr">
            <a:solidFill>
              <a:schemeClr val="tx1"/>
            </a:solidFill>
            <a:prstDash val="solid"/>
            <a:round/>
            <a:headEnd type="none" w="med" len="med"/>
            <a:tailEnd type="none" w="med" len="med"/>
          </a:ln>
          <a:effectLst/>
        </p:spPr>
      </p:cxnSp>
      <p:sp>
        <p:nvSpPr>
          <p:cNvPr id="64" name="63 Elipse"/>
          <p:cNvSpPr/>
          <p:nvPr/>
        </p:nvSpPr>
        <p:spPr bwMode="auto">
          <a:xfrm>
            <a:off x="5796136"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5796136"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8532440" y="305676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8532440" y="550503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89" name="88 Conector recto de flecha"/>
          <p:cNvCxnSpPr/>
          <p:nvPr/>
        </p:nvCxnSpPr>
        <p:spPr bwMode="auto">
          <a:xfrm flipH="1">
            <a:off x="6228184" y="3344798"/>
            <a:ext cx="2304256" cy="0"/>
          </a:xfrm>
          <a:prstGeom prst="straightConnector1">
            <a:avLst/>
          </a:prstGeom>
          <a:noFill/>
          <a:ln w="12700" cap="flat" cmpd="sng" algn="ctr">
            <a:solidFill>
              <a:schemeClr val="accent6"/>
            </a:solidFill>
            <a:prstDash val="solid"/>
            <a:round/>
            <a:headEnd type="arrow" w="med" len="med"/>
            <a:tailEnd type="arrow"/>
          </a:ln>
          <a:effectLst/>
        </p:spPr>
      </p:cxnSp>
      <p:sp>
        <p:nvSpPr>
          <p:cNvPr id="91" name="90 CuadroTexto"/>
          <p:cNvSpPr txBox="1"/>
          <p:nvPr/>
        </p:nvSpPr>
        <p:spPr>
          <a:xfrm>
            <a:off x="7020272" y="3407514"/>
            <a:ext cx="720080" cy="369332"/>
          </a:xfrm>
          <a:prstGeom prst="rect">
            <a:avLst/>
          </a:prstGeom>
          <a:noFill/>
        </p:spPr>
        <p:txBody>
          <a:bodyPr wrap="square" rtlCol="0">
            <a:spAutoFit/>
          </a:bodyPr>
          <a:lstStyle/>
          <a:p>
            <a:r>
              <a:rPr lang="es-ES" sz="1800" dirty="0">
                <a:solidFill>
                  <a:schemeClr val="accent6"/>
                </a:solidFill>
              </a:rPr>
              <a:t>1 m</a:t>
            </a:r>
          </a:p>
        </p:txBody>
      </p:sp>
      <p:sp>
        <p:nvSpPr>
          <p:cNvPr id="92" name="Prostokąt 1">
            <a:extLst>
              <a:ext uri="{FF2B5EF4-FFF2-40B4-BE49-F238E27FC236}">
                <a16:creationId xmlns:a16="http://schemas.microsoft.com/office/drawing/2014/main" id="{28B9937F-6FB0-4170-A270-96E0A5C60740}"/>
              </a:ext>
            </a:extLst>
          </p:cNvPr>
          <p:cNvSpPr/>
          <p:nvPr/>
        </p:nvSpPr>
        <p:spPr>
          <a:xfrm>
            <a:off x="5364088" y="2120662"/>
            <a:ext cx="2232248" cy="400110"/>
          </a:xfrm>
          <a:prstGeom prst="rect">
            <a:avLst/>
          </a:prstGeom>
        </p:spPr>
        <p:txBody>
          <a:bodyPr wrap="square">
            <a:spAutoFit/>
          </a:bodyPr>
          <a:lstStyle/>
          <a:p>
            <a:pPr>
              <a:defRPr/>
            </a:pPr>
            <a:r>
              <a:rPr lang="es-ES" sz="2000" b="0" dirty="0">
                <a:solidFill>
                  <a:schemeClr val="accent2">
                    <a:lumMod val="75000"/>
                  </a:schemeClr>
                </a:solidFill>
              </a:rPr>
              <a:t>Dos dimensiones</a:t>
            </a:r>
          </a:p>
        </p:txBody>
      </p:sp>
      <p:sp>
        <p:nvSpPr>
          <p:cNvPr id="35" name="34 CuadroTexto"/>
          <p:cNvSpPr txBox="1"/>
          <p:nvPr/>
        </p:nvSpPr>
        <p:spPr>
          <a:xfrm>
            <a:off x="107497" y="5733256"/>
            <a:ext cx="8928991" cy="338554"/>
          </a:xfrm>
          <a:prstGeom prst="rect">
            <a:avLst/>
          </a:prstGeom>
          <a:noFill/>
        </p:spPr>
        <p:txBody>
          <a:bodyPr wrap="square" rtlCol="0">
            <a:spAutoFit/>
          </a:bodyPr>
          <a:lstStyle/>
          <a:p>
            <a:pPr algn="ctr"/>
            <a:r>
              <a:rPr lang="es-ES" sz="1600" b="0" dirty="0">
                <a:solidFill>
                  <a:schemeClr val="accent6"/>
                </a:solidFill>
              </a:rPr>
              <a:t>Figura 7. Estructura cúbica rígida para calibración de espacio estático en análisis bidimensional.</a:t>
            </a:r>
          </a:p>
        </p:txBody>
      </p:sp>
      <p:sp>
        <p:nvSpPr>
          <p:cNvPr id="33" name="Prostokąt 1">
            <a:extLst>
              <a:ext uri="{FF2B5EF4-FFF2-40B4-BE49-F238E27FC236}">
                <a16:creationId xmlns:a16="http://schemas.microsoft.com/office/drawing/2014/main" id="{92440C5F-3A65-4B76-B037-3DEE1FA8EEE8}"/>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2.3. ELEMENTOS DEL SISTEMA: SISTEMA DE REFERENCIAS</a:t>
            </a:r>
            <a:endParaRPr lang="en-US" sz="2200" b="0" dirty="0">
              <a:solidFill>
                <a:schemeClr val="accent2">
                  <a:lumMod val="75000"/>
                </a:schemeClr>
              </a:solidFill>
            </a:endParaRPr>
          </a:p>
        </p:txBody>
      </p:sp>
    </p:spTree>
    <p:extLst>
      <p:ext uri="{BB962C8B-B14F-4D97-AF65-F5344CB8AC3E}">
        <p14:creationId xmlns:p14="http://schemas.microsoft.com/office/powerpoint/2010/main" val="422194856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20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20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0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20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fade">
                                      <p:cBhvr>
                                        <p:cTn id="22" dur="2000"/>
                                        <p:tgtEl>
                                          <p:spTgt spid="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0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2000"/>
                                        <p:tgtEl>
                                          <p:spTgt spid="77"/>
                                        </p:tgtEl>
                                      </p:cBhvr>
                                    </p:animEffect>
                                  </p:childTnLst>
                                </p:cTn>
                              </p:par>
                              <p:par>
                                <p:cTn id="32" presetID="10" presetClass="entr" presetSubtype="0"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2000"/>
                                        <p:tgtEl>
                                          <p:spTgt spid="81"/>
                                        </p:tgtEl>
                                      </p:cBhvr>
                                    </p:animEffect>
                                  </p:childTnLst>
                                </p:cTn>
                              </p:par>
                              <p:par>
                                <p:cTn id="35" presetID="10"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00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200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2000"/>
                                        <p:tgtEl>
                                          <p:spTgt spid="85"/>
                                        </p:tgtEl>
                                      </p:cBhvr>
                                    </p:animEffect>
                                  </p:childTnLst>
                                </p:cTn>
                              </p:par>
                              <p:par>
                                <p:cTn id="44" presetID="10" presetClass="entr" presetSubtype="0" fill="hold"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2000"/>
                                        <p:tgtEl>
                                          <p:spTgt spid="86"/>
                                        </p:tgtEl>
                                      </p:cBhvr>
                                    </p:animEffect>
                                  </p:childTnLst>
                                </p:cTn>
                              </p:par>
                              <p:par>
                                <p:cTn id="47" presetID="10"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2000"/>
                                        <p:tgtEl>
                                          <p:spTgt spid="8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2000"/>
                                        <p:tgtEl>
                                          <p:spTgt spid="6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2000"/>
                                        <p:tgtEl>
                                          <p:spTgt spid="6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2000"/>
                                        <p:tgtEl>
                                          <p:spTgt spid="5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000"/>
                                        <p:tgtEl>
                                          <p:spTgt spid="57"/>
                                        </p:tgtEl>
                                      </p:cBhvr>
                                    </p:animEffect>
                                  </p:childTnLst>
                                </p:cTn>
                              </p:par>
                              <p:par>
                                <p:cTn id="62" presetID="10" presetClass="entr" presetSubtype="0"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20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fade">
                                      <p:cBhvr>
                                        <p:cTn id="67" dur="2000"/>
                                        <p:tgtEl>
                                          <p:spTgt spid="9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fade">
                                      <p:cBhvr>
                                        <p:cTn id="70"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p:bldP spid="64" grpId="0" animBg="1"/>
      <p:bldP spid="65" grpId="0" animBg="1"/>
      <p:bldP spid="56" grpId="0" animBg="1"/>
      <p:bldP spid="57" grpId="0" animBg="1"/>
      <p:bldP spid="91" grpId="0"/>
      <p:bldP spid="9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cxnSp>
        <p:nvCxnSpPr>
          <p:cNvPr id="30" name="29 Conector recto"/>
          <p:cNvCxnSpPr/>
          <p:nvPr/>
        </p:nvCxnSpPr>
        <p:spPr bwMode="auto">
          <a:xfrm>
            <a:off x="5364088" y="5072990"/>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3" name="32 Conector recto"/>
          <p:cNvCxnSpPr/>
          <p:nvPr/>
        </p:nvCxnSpPr>
        <p:spPr bwMode="auto">
          <a:xfrm>
            <a:off x="5652120" y="5649054"/>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34" name="33 Conector recto"/>
          <p:cNvCxnSpPr/>
          <p:nvPr/>
        </p:nvCxnSpPr>
        <p:spPr bwMode="auto">
          <a:xfrm>
            <a:off x="7164288" y="5072990"/>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6" name="35 Conector recto"/>
          <p:cNvCxnSpPr/>
          <p:nvPr/>
        </p:nvCxnSpPr>
        <p:spPr bwMode="auto">
          <a:xfrm>
            <a:off x="5364088" y="5072990"/>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37" name="36 Conector recto"/>
          <p:cNvCxnSpPr/>
          <p:nvPr/>
        </p:nvCxnSpPr>
        <p:spPr bwMode="auto">
          <a:xfrm flipV="1">
            <a:off x="5364088" y="392086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39" name="38 Conector recto"/>
          <p:cNvCxnSpPr/>
          <p:nvPr/>
        </p:nvCxnSpPr>
        <p:spPr bwMode="auto">
          <a:xfrm flipV="1">
            <a:off x="7164288" y="3920862"/>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0" name="39 Conector recto"/>
          <p:cNvCxnSpPr/>
          <p:nvPr/>
        </p:nvCxnSpPr>
        <p:spPr bwMode="auto">
          <a:xfrm flipV="1">
            <a:off x="7452320" y="449692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1" name="40 Conector recto"/>
          <p:cNvCxnSpPr/>
          <p:nvPr/>
        </p:nvCxnSpPr>
        <p:spPr bwMode="auto">
          <a:xfrm flipV="1">
            <a:off x="5652120" y="4496926"/>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2" name="41 Conector recto"/>
          <p:cNvCxnSpPr/>
          <p:nvPr/>
        </p:nvCxnSpPr>
        <p:spPr bwMode="auto">
          <a:xfrm>
            <a:off x="5364088" y="3920862"/>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3" name="42 Conector recto"/>
          <p:cNvCxnSpPr/>
          <p:nvPr/>
        </p:nvCxnSpPr>
        <p:spPr bwMode="auto">
          <a:xfrm>
            <a:off x="7164288" y="3920862"/>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44" name="43 Conector recto"/>
          <p:cNvCxnSpPr/>
          <p:nvPr/>
        </p:nvCxnSpPr>
        <p:spPr bwMode="auto">
          <a:xfrm>
            <a:off x="5364088" y="3920862"/>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5" name="44 Conector recto"/>
          <p:cNvCxnSpPr/>
          <p:nvPr/>
        </p:nvCxnSpPr>
        <p:spPr bwMode="auto">
          <a:xfrm>
            <a:off x="5652120" y="4496926"/>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46" name="45 Conector recto"/>
          <p:cNvCxnSpPr/>
          <p:nvPr/>
        </p:nvCxnSpPr>
        <p:spPr bwMode="auto">
          <a:xfrm flipV="1">
            <a:off x="5364088" y="2768734"/>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7" name="46 Conector recto"/>
          <p:cNvCxnSpPr/>
          <p:nvPr/>
        </p:nvCxnSpPr>
        <p:spPr bwMode="auto">
          <a:xfrm flipV="1">
            <a:off x="7164288" y="2768734"/>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8" name="47 Conector recto"/>
          <p:cNvCxnSpPr/>
          <p:nvPr/>
        </p:nvCxnSpPr>
        <p:spPr bwMode="auto">
          <a:xfrm flipV="1">
            <a:off x="7452320" y="334479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49" name="48 Conector recto"/>
          <p:cNvCxnSpPr/>
          <p:nvPr/>
        </p:nvCxnSpPr>
        <p:spPr bwMode="auto">
          <a:xfrm flipV="1">
            <a:off x="5652120" y="3344798"/>
            <a:ext cx="0" cy="1152128"/>
          </a:xfrm>
          <a:prstGeom prst="line">
            <a:avLst/>
          </a:prstGeom>
          <a:noFill/>
          <a:ln w="12700" cap="flat" cmpd="sng" algn="ctr">
            <a:solidFill>
              <a:schemeClr val="tx1"/>
            </a:solidFill>
            <a:prstDash val="solid"/>
            <a:round/>
            <a:headEnd type="none" w="med" len="med"/>
            <a:tailEnd type="none" w="med" len="med"/>
          </a:ln>
          <a:effectLst/>
        </p:spPr>
      </p:cxnSp>
      <p:cxnSp>
        <p:nvCxnSpPr>
          <p:cNvPr id="50" name="49 Conector recto"/>
          <p:cNvCxnSpPr/>
          <p:nvPr/>
        </p:nvCxnSpPr>
        <p:spPr bwMode="auto">
          <a:xfrm>
            <a:off x="5364088" y="276873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1" name="50 Conector recto"/>
          <p:cNvCxnSpPr/>
          <p:nvPr/>
        </p:nvCxnSpPr>
        <p:spPr bwMode="auto">
          <a:xfrm>
            <a:off x="7164288" y="2768734"/>
            <a:ext cx="288032" cy="576064"/>
          </a:xfrm>
          <a:prstGeom prst="line">
            <a:avLst/>
          </a:prstGeom>
          <a:noFill/>
          <a:ln w="12700" cap="flat" cmpd="sng" algn="ctr">
            <a:solidFill>
              <a:schemeClr val="tx1"/>
            </a:solidFill>
            <a:prstDash val="solid"/>
            <a:round/>
            <a:headEnd type="none" w="med" len="med"/>
            <a:tailEnd type="none" w="med" len="med"/>
          </a:ln>
          <a:effectLst/>
        </p:spPr>
      </p:cxnSp>
      <p:cxnSp>
        <p:nvCxnSpPr>
          <p:cNvPr id="52" name="51 Conector recto"/>
          <p:cNvCxnSpPr/>
          <p:nvPr/>
        </p:nvCxnSpPr>
        <p:spPr bwMode="auto">
          <a:xfrm>
            <a:off x="5364088" y="2768734"/>
            <a:ext cx="1800200" cy="0"/>
          </a:xfrm>
          <a:prstGeom prst="line">
            <a:avLst/>
          </a:prstGeom>
          <a:noFill/>
          <a:ln w="12700" cap="flat" cmpd="sng" algn="ctr">
            <a:solidFill>
              <a:schemeClr val="tx1"/>
            </a:solidFill>
            <a:prstDash val="solid"/>
            <a:round/>
            <a:headEnd type="none" w="med" len="med"/>
            <a:tailEnd type="none" w="med" len="med"/>
          </a:ln>
          <a:effectLst/>
        </p:spPr>
      </p:cxnSp>
      <p:cxnSp>
        <p:nvCxnSpPr>
          <p:cNvPr id="53" name="52 Conector recto"/>
          <p:cNvCxnSpPr/>
          <p:nvPr/>
        </p:nvCxnSpPr>
        <p:spPr bwMode="auto">
          <a:xfrm>
            <a:off x="5652120" y="3344798"/>
            <a:ext cx="1800200" cy="0"/>
          </a:xfrm>
          <a:prstGeom prst="line">
            <a:avLst/>
          </a:prstGeom>
          <a:noFill/>
          <a:ln w="12700" cap="flat" cmpd="sng" algn="ctr">
            <a:solidFill>
              <a:schemeClr val="tx1"/>
            </a:solidFill>
            <a:prstDash val="solid"/>
            <a:round/>
            <a:headEnd type="none" w="med" len="med"/>
            <a:tailEnd type="none" w="med" len="med"/>
          </a:ln>
          <a:effectLst/>
        </p:spPr>
      </p:cxnSp>
      <p:sp>
        <p:nvSpPr>
          <p:cNvPr id="17" name="16 Elipse"/>
          <p:cNvSpPr/>
          <p:nvPr/>
        </p:nvSpPr>
        <p:spPr bwMode="auto">
          <a:xfrm>
            <a:off x="7380312" y="327279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5" name="54 Elipse"/>
          <p:cNvSpPr/>
          <p:nvPr/>
        </p:nvSpPr>
        <p:spPr bwMode="auto">
          <a:xfrm>
            <a:off x="5580112" y="327279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6" name="55 Elipse"/>
          <p:cNvSpPr/>
          <p:nvPr/>
        </p:nvSpPr>
        <p:spPr bwMode="auto">
          <a:xfrm>
            <a:off x="5580112" y="44249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7" name="56 Elipse"/>
          <p:cNvSpPr/>
          <p:nvPr/>
        </p:nvSpPr>
        <p:spPr bwMode="auto">
          <a:xfrm>
            <a:off x="7380312" y="44249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8" name="57 Elipse"/>
          <p:cNvSpPr/>
          <p:nvPr/>
        </p:nvSpPr>
        <p:spPr bwMode="auto">
          <a:xfrm>
            <a:off x="5580112" y="557704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59" name="58 Elipse"/>
          <p:cNvSpPr/>
          <p:nvPr/>
        </p:nvSpPr>
        <p:spPr bwMode="auto">
          <a:xfrm>
            <a:off x="7380312" y="557704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0" name="59 Elipse"/>
          <p:cNvSpPr/>
          <p:nvPr/>
        </p:nvSpPr>
        <p:spPr bwMode="auto">
          <a:xfrm>
            <a:off x="7092280"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1" name="60 Elipse"/>
          <p:cNvSpPr/>
          <p:nvPr/>
        </p:nvSpPr>
        <p:spPr bwMode="auto">
          <a:xfrm>
            <a:off x="5292080"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2" name="61 Elipse"/>
          <p:cNvSpPr/>
          <p:nvPr/>
        </p:nvSpPr>
        <p:spPr bwMode="auto">
          <a:xfrm>
            <a:off x="5292080" y="384885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3" name="62 Elipse"/>
          <p:cNvSpPr/>
          <p:nvPr/>
        </p:nvSpPr>
        <p:spPr bwMode="auto">
          <a:xfrm>
            <a:off x="7092280" y="3848854"/>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4" name="63 Elipse"/>
          <p:cNvSpPr/>
          <p:nvPr/>
        </p:nvSpPr>
        <p:spPr bwMode="auto">
          <a:xfrm>
            <a:off x="5292080" y="500098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Elipse"/>
          <p:cNvSpPr/>
          <p:nvPr/>
        </p:nvSpPr>
        <p:spPr bwMode="auto">
          <a:xfrm>
            <a:off x="7092280" y="5000982"/>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a:solidFill>
                  <a:schemeClr val="accent2">
                    <a:lumMod val="75000"/>
                  </a:schemeClr>
                </a:solidFill>
              </a:rPr>
              <a:t>Calibración estática</a:t>
            </a:r>
          </a:p>
        </p:txBody>
      </p:sp>
      <p:sp>
        <p:nvSpPr>
          <p:cNvPr id="68" name="67 CuadroTexto"/>
          <p:cNvSpPr txBox="1"/>
          <p:nvPr/>
        </p:nvSpPr>
        <p:spPr>
          <a:xfrm>
            <a:off x="6156176" y="2912750"/>
            <a:ext cx="720080" cy="369332"/>
          </a:xfrm>
          <a:prstGeom prst="rect">
            <a:avLst/>
          </a:prstGeom>
          <a:noFill/>
        </p:spPr>
        <p:txBody>
          <a:bodyPr wrap="square" rtlCol="0">
            <a:spAutoFit/>
          </a:bodyPr>
          <a:lstStyle/>
          <a:p>
            <a:r>
              <a:rPr lang="es-ES" sz="1800" dirty="0">
                <a:solidFill>
                  <a:schemeClr val="accent6"/>
                </a:solidFill>
              </a:rPr>
              <a:t>1 m</a:t>
            </a:r>
          </a:p>
        </p:txBody>
      </p:sp>
      <p:sp>
        <p:nvSpPr>
          <p:cNvPr id="69" name="68 CuadroTexto"/>
          <p:cNvSpPr txBox="1"/>
          <p:nvPr/>
        </p:nvSpPr>
        <p:spPr>
          <a:xfrm>
            <a:off x="7452320" y="2768734"/>
            <a:ext cx="720080" cy="369332"/>
          </a:xfrm>
          <a:prstGeom prst="rect">
            <a:avLst/>
          </a:prstGeom>
          <a:noFill/>
        </p:spPr>
        <p:txBody>
          <a:bodyPr wrap="square" rtlCol="0">
            <a:spAutoFit/>
          </a:bodyPr>
          <a:lstStyle/>
          <a:p>
            <a:r>
              <a:rPr lang="es-ES" sz="1800" dirty="0">
                <a:solidFill>
                  <a:schemeClr val="accent6"/>
                </a:solidFill>
              </a:rPr>
              <a:t>1 m</a:t>
            </a:r>
          </a:p>
        </p:txBody>
      </p:sp>
      <p:sp>
        <p:nvSpPr>
          <p:cNvPr id="70" name="69 CuadroTexto"/>
          <p:cNvSpPr txBox="1"/>
          <p:nvPr/>
        </p:nvSpPr>
        <p:spPr>
          <a:xfrm>
            <a:off x="7668344" y="3664768"/>
            <a:ext cx="720080" cy="369332"/>
          </a:xfrm>
          <a:prstGeom prst="rect">
            <a:avLst/>
          </a:prstGeom>
          <a:noFill/>
        </p:spPr>
        <p:txBody>
          <a:bodyPr wrap="square" rtlCol="0">
            <a:spAutoFit/>
          </a:bodyPr>
          <a:lstStyle/>
          <a:p>
            <a:r>
              <a:rPr lang="es-ES" sz="1800" dirty="0">
                <a:solidFill>
                  <a:schemeClr val="accent6"/>
                </a:solidFill>
              </a:rPr>
              <a:t>1 m</a:t>
            </a:r>
          </a:p>
        </p:txBody>
      </p:sp>
      <p:sp>
        <p:nvSpPr>
          <p:cNvPr id="71" name="70 CuadroTexto"/>
          <p:cNvSpPr txBox="1"/>
          <p:nvPr/>
        </p:nvSpPr>
        <p:spPr>
          <a:xfrm>
            <a:off x="7668344" y="4784958"/>
            <a:ext cx="720080" cy="369332"/>
          </a:xfrm>
          <a:prstGeom prst="rect">
            <a:avLst/>
          </a:prstGeom>
          <a:noFill/>
        </p:spPr>
        <p:txBody>
          <a:bodyPr wrap="square" rtlCol="0">
            <a:spAutoFit/>
          </a:bodyPr>
          <a:lstStyle/>
          <a:p>
            <a:r>
              <a:rPr lang="es-ES" sz="1800" dirty="0">
                <a:solidFill>
                  <a:schemeClr val="accent6"/>
                </a:solidFill>
              </a:rPr>
              <a:t>1 m</a:t>
            </a:r>
          </a:p>
        </p:txBody>
      </p:sp>
      <p:cxnSp>
        <p:nvCxnSpPr>
          <p:cNvPr id="73" name="72 Conector recto de flecha"/>
          <p:cNvCxnSpPr/>
          <p:nvPr/>
        </p:nvCxnSpPr>
        <p:spPr bwMode="auto">
          <a:xfrm>
            <a:off x="5796136" y="3272790"/>
            <a:ext cx="1512168" cy="0"/>
          </a:xfrm>
          <a:prstGeom prst="straightConnector1">
            <a:avLst/>
          </a:prstGeom>
          <a:noFill/>
          <a:ln w="12700" cap="flat" cmpd="sng" algn="ctr">
            <a:solidFill>
              <a:schemeClr val="accent6"/>
            </a:solidFill>
            <a:prstDash val="solid"/>
            <a:round/>
            <a:headEnd type="arrow" w="med" len="med"/>
            <a:tailEnd type="arrow"/>
          </a:ln>
          <a:effectLst/>
        </p:spPr>
      </p:cxnSp>
      <p:cxnSp>
        <p:nvCxnSpPr>
          <p:cNvPr id="76" name="75 Conector recto de flecha"/>
          <p:cNvCxnSpPr/>
          <p:nvPr/>
        </p:nvCxnSpPr>
        <p:spPr bwMode="auto">
          <a:xfrm>
            <a:off x="7596336" y="3344798"/>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8" name="77 Conector recto de flecha"/>
          <p:cNvCxnSpPr/>
          <p:nvPr/>
        </p:nvCxnSpPr>
        <p:spPr bwMode="auto">
          <a:xfrm>
            <a:off x="7596336" y="4577318"/>
            <a:ext cx="0" cy="1071736"/>
          </a:xfrm>
          <a:prstGeom prst="straightConnector1">
            <a:avLst/>
          </a:prstGeom>
          <a:noFill/>
          <a:ln w="12700" cap="flat" cmpd="sng" algn="ctr">
            <a:solidFill>
              <a:schemeClr val="accent6"/>
            </a:solidFill>
            <a:prstDash val="solid"/>
            <a:round/>
            <a:headEnd type="arrow" w="med" len="med"/>
            <a:tailEnd type="arrow"/>
          </a:ln>
          <a:effectLst/>
        </p:spPr>
      </p:cxnSp>
      <p:cxnSp>
        <p:nvCxnSpPr>
          <p:cNvPr id="79" name="78 Conector recto de flecha"/>
          <p:cNvCxnSpPr/>
          <p:nvPr/>
        </p:nvCxnSpPr>
        <p:spPr bwMode="auto">
          <a:xfrm>
            <a:off x="7308304" y="2768734"/>
            <a:ext cx="288032" cy="504056"/>
          </a:xfrm>
          <a:prstGeom prst="straightConnector1">
            <a:avLst/>
          </a:prstGeom>
          <a:noFill/>
          <a:ln w="12700" cap="flat" cmpd="sng" algn="ctr">
            <a:solidFill>
              <a:schemeClr val="accent6"/>
            </a:solidFill>
            <a:prstDash val="solid"/>
            <a:round/>
            <a:headEnd type="arrow" w="med" len="med"/>
            <a:tailEnd type="arrow"/>
          </a:ln>
          <a:effectLst/>
        </p:spPr>
      </p:cxnSp>
      <p:pic>
        <p:nvPicPr>
          <p:cNvPr id="54" name="Picture 6" descr="D:\Documents and Settings\Administrador\Mis documentos\coni\fotos\Fotos Constanza\Fotos Constanza\IMG_0069.JPG"/>
          <p:cNvPicPr>
            <a:picLocks noChangeAspect="1" noChangeArrowheads="1"/>
          </p:cNvPicPr>
          <p:nvPr/>
        </p:nvPicPr>
        <p:blipFill rotWithShape="1">
          <a:blip r:embed="rId3" cstate="print"/>
          <a:srcRect l="10544" r="5103"/>
          <a:stretch/>
        </p:blipFill>
        <p:spPr bwMode="auto">
          <a:xfrm>
            <a:off x="827584" y="2408694"/>
            <a:ext cx="3171552" cy="3189274"/>
          </a:xfrm>
          <a:prstGeom prst="rect">
            <a:avLst/>
          </a:prstGeom>
          <a:noFill/>
          <a:ln w="9525">
            <a:noFill/>
            <a:miter lim="800000"/>
            <a:headEnd/>
            <a:tailEnd/>
          </a:ln>
        </p:spPr>
      </p:pic>
      <p:sp>
        <p:nvSpPr>
          <p:cNvPr id="72" name="71 Flecha derecha"/>
          <p:cNvSpPr/>
          <p:nvPr/>
        </p:nvSpPr>
        <p:spPr bwMode="auto">
          <a:xfrm>
            <a:off x="4211960" y="3632830"/>
            <a:ext cx="720080"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74" name="Prostokąt 1">
            <a:extLst>
              <a:ext uri="{FF2B5EF4-FFF2-40B4-BE49-F238E27FC236}">
                <a16:creationId xmlns:a16="http://schemas.microsoft.com/office/drawing/2014/main" id="{28B9937F-6FB0-4170-A270-96E0A5C60740}"/>
              </a:ext>
            </a:extLst>
          </p:cNvPr>
          <p:cNvSpPr/>
          <p:nvPr/>
        </p:nvSpPr>
        <p:spPr>
          <a:xfrm>
            <a:off x="5364088" y="2120662"/>
            <a:ext cx="2232248" cy="400110"/>
          </a:xfrm>
          <a:prstGeom prst="rect">
            <a:avLst/>
          </a:prstGeom>
        </p:spPr>
        <p:txBody>
          <a:bodyPr wrap="square">
            <a:spAutoFit/>
          </a:bodyPr>
          <a:lstStyle/>
          <a:p>
            <a:pPr>
              <a:defRPr/>
            </a:pPr>
            <a:r>
              <a:rPr lang="es-ES" sz="2000" b="0" dirty="0">
                <a:solidFill>
                  <a:schemeClr val="accent2">
                    <a:lumMod val="75000"/>
                  </a:schemeClr>
                </a:solidFill>
              </a:rPr>
              <a:t>Tres dimensiones</a:t>
            </a:r>
          </a:p>
        </p:txBody>
      </p:sp>
      <p:sp>
        <p:nvSpPr>
          <p:cNvPr id="77" name="76 CuadroTexto"/>
          <p:cNvSpPr txBox="1"/>
          <p:nvPr/>
        </p:nvSpPr>
        <p:spPr>
          <a:xfrm>
            <a:off x="-1" y="5733256"/>
            <a:ext cx="9036493" cy="338554"/>
          </a:xfrm>
          <a:prstGeom prst="rect">
            <a:avLst/>
          </a:prstGeom>
          <a:noFill/>
        </p:spPr>
        <p:txBody>
          <a:bodyPr wrap="square" rtlCol="0">
            <a:spAutoFit/>
          </a:bodyPr>
          <a:lstStyle/>
          <a:p>
            <a:pPr algn="ctr"/>
            <a:r>
              <a:rPr lang="es-ES" sz="1600" b="0" dirty="0">
                <a:solidFill>
                  <a:schemeClr val="accent6"/>
                </a:solidFill>
              </a:rPr>
              <a:t>Figura 8. Estructura cúbica rígida para calibración de espacio estático en análisis tridimensional.</a:t>
            </a:r>
          </a:p>
        </p:txBody>
      </p:sp>
      <p:sp>
        <p:nvSpPr>
          <p:cNvPr id="67" name="Prostokąt 1">
            <a:extLst>
              <a:ext uri="{FF2B5EF4-FFF2-40B4-BE49-F238E27FC236}">
                <a16:creationId xmlns:a16="http://schemas.microsoft.com/office/drawing/2014/main" id="{FB46910C-7B7B-4C57-807E-F8BFC0CBA673}"/>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2.3. ELEMENTOS DEL SISTEMA: SISTEMA DE REFERENCIAS</a:t>
            </a:r>
            <a:endParaRPr lang="en-US" sz="2200" b="0" dirty="0">
              <a:solidFill>
                <a:schemeClr val="accent2">
                  <a:lumMod val="75000"/>
                </a:schemeClr>
              </a:solidFill>
            </a:endParaRPr>
          </a:p>
        </p:txBody>
      </p:sp>
    </p:spTree>
    <p:extLst>
      <p:ext uri="{BB962C8B-B14F-4D97-AF65-F5344CB8AC3E}">
        <p14:creationId xmlns:p14="http://schemas.microsoft.com/office/powerpoint/2010/main" val="34656613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0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0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00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20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0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20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0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2000"/>
                                        <p:tgtEl>
                                          <p:spTgt spid="46"/>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20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2000"/>
                                        <p:tgtEl>
                                          <p:spTgt spid="48"/>
                                        </p:tgtEl>
                                      </p:cBhvr>
                                    </p:animEffect>
                                  </p:childTnLst>
                                </p:cTn>
                              </p:par>
                              <p:par>
                                <p:cTn id="50" presetID="10"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2000"/>
                                        <p:tgtEl>
                                          <p:spTgt spid="49"/>
                                        </p:tgtEl>
                                      </p:cBhvr>
                                    </p:animEffect>
                                  </p:childTnLst>
                                </p:cTn>
                              </p:par>
                              <p:par>
                                <p:cTn id="53" presetID="10" presetClass="entr" presetSubtype="0"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20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000"/>
                                        <p:tgtEl>
                                          <p:spTgt spid="51"/>
                                        </p:tgtEl>
                                      </p:cBhvr>
                                    </p:animEffect>
                                  </p:childTnLst>
                                </p:cTn>
                              </p:par>
                              <p:par>
                                <p:cTn id="59" presetID="10"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20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20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000"/>
                                        <p:tgtEl>
                                          <p:spTgt spid="1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2000"/>
                                        <p:tgtEl>
                                          <p:spTgt spid="5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2000"/>
                                        <p:tgtEl>
                                          <p:spTgt spid="5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20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fade">
                                      <p:cBhvr>
                                        <p:cTn id="79" dur="2000"/>
                                        <p:tgtEl>
                                          <p:spTgt spid="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2000"/>
                                        <p:tgtEl>
                                          <p:spTgt spid="5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fade">
                                      <p:cBhvr>
                                        <p:cTn id="85" dur="2000"/>
                                        <p:tgtEl>
                                          <p:spTgt spid="6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2000"/>
                                        <p:tgtEl>
                                          <p:spTgt spid="6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fade">
                                      <p:cBhvr>
                                        <p:cTn id="91" dur="2000"/>
                                        <p:tgtEl>
                                          <p:spTgt spid="6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fade">
                                      <p:cBhvr>
                                        <p:cTn id="94" dur="2000"/>
                                        <p:tgtEl>
                                          <p:spTgt spid="6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2000"/>
                                        <p:tgtEl>
                                          <p:spTgt spid="6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fade">
                                      <p:cBhvr>
                                        <p:cTn id="100" dur="2000"/>
                                        <p:tgtEl>
                                          <p:spTgt spid="6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fade">
                                      <p:cBhvr>
                                        <p:cTn id="103" dur="2000"/>
                                        <p:tgtEl>
                                          <p:spTgt spid="6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fade">
                                      <p:cBhvr>
                                        <p:cTn id="106" dur="2000"/>
                                        <p:tgtEl>
                                          <p:spTgt spid="6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2000"/>
                                        <p:tgtEl>
                                          <p:spTgt spid="7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2000"/>
                                        <p:tgtEl>
                                          <p:spTgt spid="71"/>
                                        </p:tgtEl>
                                      </p:cBhvr>
                                    </p:animEffect>
                                  </p:childTnLst>
                                </p:cTn>
                              </p:par>
                              <p:par>
                                <p:cTn id="113" presetID="10" presetClass="entr" presetSubtype="0" fill="hold"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2000"/>
                                        <p:tgtEl>
                                          <p:spTgt spid="73"/>
                                        </p:tgtEl>
                                      </p:cBhvr>
                                    </p:animEffect>
                                  </p:childTnLst>
                                </p:cTn>
                              </p:par>
                              <p:par>
                                <p:cTn id="116" presetID="10" presetClass="entr" presetSubtype="0" fill="hold"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2000"/>
                                        <p:tgtEl>
                                          <p:spTgt spid="76"/>
                                        </p:tgtEl>
                                      </p:cBhvr>
                                    </p:animEffect>
                                  </p:childTnLst>
                                </p:cTn>
                              </p:par>
                              <p:par>
                                <p:cTn id="119" presetID="10" presetClass="entr" presetSubtype="0" fill="hold" nodeType="withEffect">
                                  <p:stCondLst>
                                    <p:cond delay="0"/>
                                  </p:stCondLst>
                                  <p:childTnLst>
                                    <p:set>
                                      <p:cBhvr>
                                        <p:cTn id="120" dur="1" fill="hold">
                                          <p:stCondLst>
                                            <p:cond delay="0"/>
                                          </p:stCondLst>
                                        </p:cTn>
                                        <p:tgtEl>
                                          <p:spTgt spid="78"/>
                                        </p:tgtEl>
                                        <p:attrNameLst>
                                          <p:attrName>style.visibility</p:attrName>
                                        </p:attrNameLst>
                                      </p:cBhvr>
                                      <p:to>
                                        <p:strVal val="visible"/>
                                      </p:to>
                                    </p:set>
                                    <p:animEffect transition="in" filter="fade">
                                      <p:cBhvr>
                                        <p:cTn id="121" dur="2000"/>
                                        <p:tgtEl>
                                          <p:spTgt spid="78"/>
                                        </p:tgtEl>
                                      </p:cBhvr>
                                    </p:animEffect>
                                  </p:childTnLst>
                                </p:cTn>
                              </p:par>
                              <p:par>
                                <p:cTn id="122" presetID="10" presetClass="entr" presetSubtype="0" fill="hold" nodeType="with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fade">
                                      <p:cBhvr>
                                        <p:cTn id="124" dur="2000"/>
                                        <p:tgtEl>
                                          <p:spTgt spid="79"/>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fade">
                                      <p:cBhvr>
                                        <p:cTn id="127" dur="2000"/>
                                        <p:tgtEl>
                                          <p:spTgt spid="72"/>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8" grpId="0"/>
      <p:bldP spid="69" grpId="0"/>
      <p:bldP spid="70" grpId="0"/>
      <p:bldP spid="71" grpId="0"/>
      <p:bldP spid="72" grpId="0" animBg="1"/>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1">
            <a:extLst>
              <a:ext uri="{FF2B5EF4-FFF2-40B4-BE49-F238E27FC236}">
                <a16:creationId xmlns:a16="http://schemas.microsoft.com/office/drawing/2014/main" id="{28B9937F-6FB0-4170-A270-96E0A5C60740}"/>
              </a:ext>
            </a:extLst>
          </p:cNvPr>
          <p:cNvSpPr/>
          <p:nvPr/>
        </p:nvSpPr>
        <p:spPr>
          <a:xfrm>
            <a:off x="775410" y="1916832"/>
            <a:ext cx="5812814" cy="400110"/>
          </a:xfrm>
          <a:prstGeom prst="rect">
            <a:avLst/>
          </a:prstGeom>
        </p:spPr>
        <p:txBody>
          <a:bodyPr wrap="square">
            <a:spAutoFit/>
          </a:bodyPr>
          <a:lstStyle/>
          <a:p>
            <a:pPr>
              <a:defRPr/>
            </a:pPr>
            <a:r>
              <a:rPr lang="es-ES" sz="2000" b="0" i="1" dirty="0">
                <a:solidFill>
                  <a:schemeClr val="accent2">
                    <a:lumMod val="75000"/>
                  </a:schemeClr>
                </a:solidFill>
              </a:rPr>
              <a:t>Calibración dinámica</a:t>
            </a:r>
          </a:p>
        </p:txBody>
      </p:sp>
      <p:pic>
        <p:nvPicPr>
          <p:cNvPr id="1027" name="Picture 3" descr="C:\Users\Constanza\Desktop\Calibracion dinámica.png"/>
          <p:cNvPicPr>
            <a:picLocks noChangeAspect="1" noChangeArrowheads="1"/>
          </p:cNvPicPr>
          <p:nvPr/>
        </p:nvPicPr>
        <p:blipFill>
          <a:blip r:embed="rId3" cstate="print"/>
          <a:srcRect/>
          <a:stretch>
            <a:fillRect/>
          </a:stretch>
        </p:blipFill>
        <p:spPr bwMode="auto">
          <a:xfrm>
            <a:off x="841896" y="3488814"/>
            <a:ext cx="3442069" cy="1944215"/>
          </a:xfrm>
          <a:prstGeom prst="rect">
            <a:avLst/>
          </a:prstGeom>
          <a:noFill/>
        </p:spPr>
      </p:pic>
      <p:pic>
        <p:nvPicPr>
          <p:cNvPr id="1028" name="Picture 4" descr="C:\Users\Constanza\Desktop\Calibracion dinámica 2.png"/>
          <p:cNvPicPr>
            <a:picLocks noChangeAspect="1" noChangeArrowheads="1"/>
          </p:cNvPicPr>
          <p:nvPr/>
        </p:nvPicPr>
        <p:blipFill>
          <a:blip r:embed="rId4" cstate="print"/>
          <a:srcRect/>
          <a:stretch>
            <a:fillRect/>
          </a:stretch>
        </p:blipFill>
        <p:spPr bwMode="auto">
          <a:xfrm>
            <a:off x="4874345" y="3488814"/>
            <a:ext cx="3442071" cy="1944216"/>
          </a:xfrm>
          <a:prstGeom prst="rect">
            <a:avLst/>
          </a:prstGeom>
          <a:noFill/>
        </p:spPr>
      </p:pic>
      <p:sp>
        <p:nvSpPr>
          <p:cNvPr id="13" name="12 Flecha derecha"/>
          <p:cNvSpPr/>
          <p:nvPr/>
        </p:nvSpPr>
        <p:spPr bwMode="auto">
          <a:xfrm>
            <a:off x="4355976" y="4280902"/>
            <a:ext cx="504056" cy="432048"/>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1" name="20 Conector recto"/>
          <p:cNvCxnSpPr/>
          <p:nvPr/>
        </p:nvCxnSpPr>
        <p:spPr bwMode="auto">
          <a:xfrm flipV="1">
            <a:off x="3851920" y="2624718"/>
            <a:ext cx="1080120" cy="216024"/>
          </a:xfrm>
          <a:prstGeom prst="line">
            <a:avLst/>
          </a:prstGeom>
          <a:noFill/>
          <a:ln w="19050" cap="flat" cmpd="sng" algn="ctr">
            <a:solidFill>
              <a:schemeClr val="tx1"/>
            </a:solidFill>
            <a:prstDash val="solid"/>
            <a:round/>
            <a:headEnd type="none" w="med" len="med"/>
            <a:tailEnd type="none" w="med" len="med"/>
          </a:ln>
          <a:effectLst/>
        </p:spPr>
      </p:cxnSp>
      <p:sp>
        <p:nvSpPr>
          <p:cNvPr id="22" name="21 Elipse"/>
          <p:cNvSpPr/>
          <p:nvPr/>
        </p:nvSpPr>
        <p:spPr bwMode="auto">
          <a:xfrm>
            <a:off x="4860032" y="2552710"/>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Elipse"/>
          <p:cNvSpPr/>
          <p:nvPr/>
        </p:nvSpPr>
        <p:spPr bwMode="auto">
          <a:xfrm>
            <a:off x="4499992" y="2624718"/>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Elipse"/>
          <p:cNvSpPr/>
          <p:nvPr/>
        </p:nvSpPr>
        <p:spPr bwMode="auto">
          <a:xfrm>
            <a:off x="4139952" y="2696726"/>
            <a:ext cx="144016" cy="144016"/>
          </a:xfrm>
          <a:prstGeom prst="ellipse">
            <a:avLst/>
          </a:prstGeom>
          <a:solidFill>
            <a:schemeClr val="bg2"/>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redondeado"/>
          <p:cNvSpPr/>
          <p:nvPr/>
        </p:nvSpPr>
        <p:spPr bwMode="auto">
          <a:xfrm>
            <a:off x="3419872" y="2264678"/>
            <a:ext cx="2088232"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23 CuadroTexto"/>
          <p:cNvSpPr txBox="1"/>
          <p:nvPr/>
        </p:nvSpPr>
        <p:spPr>
          <a:xfrm>
            <a:off x="683568" y="5733256"/>
            <a:ext cx="7848872" cy="338554"/>
          </a:xfrm>
          <a:prstGeom prst="rect">
            <a:avLst/>
          </a:prstGeom>
          <a:noFill/>
        </p:spPr>
        <p:txBody>
          <a:bodyPr wrap="square" rtlCol="0">
            <a:spAutoFit/>
          </a:bodyPr>
          <a:lstStyle/>
          <a:p>
            <a:pPr algn="ctr"/>
            <a:r>
              <a:rPr lang="es-ES" sz="1600" b="0" dirty="0">
                <a:solidFill>
                  <a:schemeClr val="accent6"/>
                </a:solidFill>
              </a:rPr>
              <a:t>Figura 9. Calibración de espacio dinámico con una varita y una nube de seguimiento</a:t>
            </a:r>
          </a:p>
        </p:txBody>
      </p:sp>
      <p:sp>
        <p:nvSpPr>
          <p:cNvPr id="26" name="Prostokąt 1">
            <a:extLst>
              <a:ext uri="{FF2B5EF4-FFF2-40B4-BE49-F238E27FC236}">
                <a16:creationId xmlns:a16="http://schemas.microsoft.com/office/drawing/2014/main" id="{B2DE444A-2396-4F25-9214-0BC1951EB01D}"/>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2.3. ELEMENTOS DEL SISTEMA: SISTEMA DE REFERENCIAS</a:t>
            </a:r>
            <a:endParaRPr lang="en-US" sz="2200" b="0" dirty="0">
              <a:solidFill>
                <a:schemeClr val="accent2">
                  <a:lumMod val="75000"/>
                </a:schemeClr>
              </a:solidFill>
            </a:endParaRPr>
          </a:p>
        </p:txBody>
      </p:sp>
    </p:spTree>
    <p:extLst>
      <p:ext uri="{BB962C8B-B14F-4D97-AF65-F5344CB8AC3E}">
        <p14:creationId xmlns:p14="http://schemas.microsoft.com/office/powerpoint/2010/main" val="247921453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5812814" cy="1323439"/>
          </a:xfrm>
          <a:prstGeom prst="rect">
            <a:avLst/>
          </a:prstGeom>
        </p:spPr>
        <p:txBody>
          <a:bodyPr wrap="square">
            <a:spAutoFit/>
          </a:bodyPr>
          <a:lstStyle/>
          <a:p>
            <a:pPr>
              <a:defRPr/>
            </a:pPr>
            <a:r>
              <a:rPr lang="es-ES" sz="2000" b="0" i="1" dirty="0">
                <a:solidFill>
                  <a:schemeClr val="accent2">
                    <a:lumMod val="75000"/>
                  </a:schemeClr>
                </a:solidFill>
              </a:rPr>
              <a:t>Marcadores</a:t>
            </a:r>
          </a:p>
          <a:p>
            <a:pPr>
              <a:defRPr/>
            </a:pPr>
            <a:endParaRPr lang="es-ES" sz="2000" b="0" i="1"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Marcadores pasivos</a:t>
            </a:r>
          </a:p>
          <a:p>
            <a:pPr>
              <a:defRPr/>
            </a:pPr>
            <a:endParaRPr lang="es-ES" sz="2000" b="0" dirty="0">
              <a:solidFill>
                <a:schemeClr val="accent2">
                  <a:lumMod val="75000"/>
                </a:schemeClr>
              </a:solidFill>
            </a:endParaRP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21030" b="24782"/>
          <a:stretch/>
        </p:blipFill>
        <p:spPr>
          <a:xfrm>
            <a:off x="1127955" y="3128774"/>
            <a:ext cx="3516053" cy="1071703"/>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18719" b="27094"/>
          <a:stretch/>
        </p:blipFill>
        <p:spPr>
          <a:xfrm>
            <a:off x="1127955" y="4361327"/>
            <a:ext cx="3516053" cy="1071703"/>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8330" t="6202" r="29145" b="4200"/>
          <a:stretch/>
        </p:blipFill>
        <p:spPr>
          <a:xfrm rot="5400000">
            <a:off x="5527714" y="2891418"/>
            <a:ext cx="2326221" cy="2757003"/>
          </a:xfrm>
          <a:prstGeom prst="rect">
            <a:avLst/>
          </a:prstGeom>
        </p:spPr>
      </p:pic>
      <p:sp>
        <p:nvSpPr>
          <p:cNvPr id="14" name="CuadroTexto 13"/>
          <p:cNvSpPr txBox="1"/>
          <p:nvPr/>
        </p:nvSpPr>
        <p:spPr>
          <a:xfrm>
            <a:off x="1043608" y="5589240"/>
            <a:ext cx="3654014" cy="584775"/>
          </a:xfrm>
          <a:prstGeom prst="rect">
            <a:avLst/>
          </a:prstGeom>
          <a:noFill/>
        </p:spPr>
        <p:txBody>
          <a:bodyPr wrap="square" rtlCol="0">
            <a:spAutoFit/>
          </a:bodyPr>
          <a:lstStyle>
            <a:defPPr>
              <a:defRPr lang="en-US"/>
            </a:defPPr>
            <a:lvl1pPr>
              <a:defRPr sz="1400" b="0">
                <a:solidFill>
                  <a:schemeClr val="accent2">
                    <a:lumMod val="75000"/>
                  </a:schemeClr>
                </a:solidFill>
              </a:defRPr>
            </a:lvl1pPr>
          </a:lstStyle>
          <a:p>
            <a:pPr algn="ctr"/>
            <a:r>
              <a:rPr lang="en-US" sz="1600" dirty="0" err="1"/>
              <a:t>Figura</a:t>
            </a:r>
            <a:r>
              <a:rPr lang="en-US" sz="1600" dirty="0"/>
              <a:t> 10. </a:t>
            </a:r>
            <a:r>
              <a:rPr lang="en-US" sz="1600" dirty="0" err="1"/>
              <a:t>Marcadores</a:t>
            </a:r>
            <a:r>
              <a:rPr lang="en-US" sz="1600" dirty="0"/>
              <a:t> </a:t>
            </a:r>
            <a:r>
              <a:rPr lang="en-US" sz="1600" dirty="0" err="1"/>
              <a:t>pasivos</a:t>
            </a:r>
            <a:r>
              <a:rPr lang="en-US" sz="1600" dirty="0"/>
              <a:t> </a:t>
            </a:r>
            <a:r>
              <a:rPr lang="en-US" sz="1600" dirty="0" err="1"/>
              <a:t>individuales</a:t>
            </a:r>
            <a:endParaRPr lang="en-US" sz="1600" dirty="0"/>
          </a:p>
        </p:txBody>
      </p:sp>
      <p:sp>
        <p:nvSpPr>
          <p:cNvPr id="15" name="CuadroTexto 14"/>
          <p:cNvSpPr txBox="1"/>
          <p:nvPr/>
        </p:nvSpPr>
        <p:spPr>
          <a:xfrm>
            <a:off x="4878426" y="5589240"/>
            <a:ext cx="3654014" cy="584775"/>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s-ES" sz="1600" dirty="0"/>
              <a:t>Figura 11. Marcadores pasivos en grupo</a:t>
            </a:r>
            <a:endParaRPr lang="en-US" sz="1600" dirty="0"/>
          </a:p>
        </p:txBody>
      </p:sp>
      <p:sp>
        <p:nvSpPr>
          <p:cNvPr id="16" name="15 CuadroTexto"/>
          <p:cNvSpPr txBox="1"/>
          <p:nvPr/>
        </p:nvSpPr>
        <p:spPr>
          <a:xfrm>
            <a:off x="5004048" y="2984758"/>
            <a:ext cx="3672408" cy="400110"/>
          </a:xfrm>
          <a:prstGeom prst="rect">
            <a:avLst/>
          </a:prstGeom>
          <a:noFill/>
        </p:spPr>
        <p:txBody>
          <a:bodyPr wrap="square" rtlCol="0">
            <a:spAutoFit/>
          </a:bodyPr>
          <a:lstStyle/>
          <a:p>
            <a:pPr algn="ctr"/>
            <a:r>
              <a:rPr lang="es-ES" sz="2000" b="0" dirty="0">
                <a:solidFill>
                  <a:schemeClr val="accent6"/>
                </a:solidFill>
              </a:rPr>
              <a:t>Material reflectante </a:t>
            </a:r>
            <a:r>
              <a:rPr lang="es-ES" sz="2000" b="0" dirty="0" err="1">
                <a:solidFill>
                  <a:schemeClr val="accent6"/>
                </a:solidFill>
              </a:rPr>
              <a:t>Scotchlite</a:t>
            </a:r>
            <a:endParaRPr lang="es-ES" sz="2000" b="0" dirty="0">
              <a:solidFill>
                <a:schemeClr val="accent6"/>
              </a:solidFill>
            </a:endParaRPr>
          </a:p>
        </p:txBody>
      </p:sp>
      <p:pic>
        <p:nvPicPr>
          <p:cNvPr id="34818" name="Picture 2" descr="Resultado de imagen de scotchlite reflective material"/>
          <p:cNvPicPr>
            <a:picLocks noChangeAspect="1" noChangeArrowheads="1"/>
          </p:cNvPicPr>
          <p:nvPr/>
        </p:nvPicPr>
        <p:blipFill>
          <a:blip r:embed="rId6" cstate="print"/>
          <a:srcRect/>
          <a:stretch>
            <a:fillRect/>
          </a:stretch>
        </p:blipFill>
        <p:spPr bwMode="auto">
          <a:xfrm>
            <a:off x="5940152" y="3488814"/>
            <a:ext cx="1800200" cy="1800200"/>
          </a:xfrm>
          <a:prstGeom prst="rect">
            <a:avLst/>
          </a:prstGeom>
          <a:noFill/>
          <a:ln>
            <a:solidFill>
              <a:schemeClr val="accent6"/>
            </a:solidFill>
          </a:ln>
        </p:spPr>
      </p:pic>
      <p:sp>
        <p:nvSpPr>
          <p:cNvPr id="18" name="Prostokąt 1">
            <a:extLst>
              <a:ext uri="{FF2B5EF4-FFF2-40B4-BE49-F238E27FC236}">
                <a16:creationId xmlns:a16="http://schemas.microsoft.com/office/drawing/2014/main" id="{7BD4F7E8-A99A-43BD-93FC-18539982C095}"/>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2.4. ELEMENTOS DEL SISTEMA: MARCADORES Y ACCESORIOS</a:t>
            </a:r>
            <a:endParaRPr lang="en-US" sz="2200" b="0" dirty="0">
              <a:solidFill>
                <a:schemeClr val="accent2">
                  <a:lumMod val="75000"/>
                </a:schemeClr>
              </a:solidFill>
            </a:endParaRPr>
          </a:p>
        </p:txBody>
      </p:sp>
    </p:spTree>
    <p:extLst>
      <p:ext uri="{BB962C8B-B14F-4D97-AF65-F5344CB8AC3E}">
        <p14:creationId xmlns:p14="http://schemas.microsoft.com/office/powerpoint/2010/main" val="130851797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48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1323439"/>
          </a:xfrm>
          <a:prstGeom prst="rect">
            <a:avLst/>
          </a:prstGeom>
        </p:spPr>
        <p:txBody>
          <a:bodyPr wrap="square">
            <a:spAutoFit/>
          </a:bodyPr>
          <a:lstStyle/>
          <a:p>
            <a:pPr>
              <a:defRPr/>
            </a:pPr>
            <a:r>
              <a:rPr lang="en-US" sz="2000" b="0" i="1" dirty="0" err="1">
                <a:solidFill>
                  <a:schemeClr val="accent2">
                    <a:lumMod val="75000"/>
                  </a:schemeClr>
                </a:solidFill>
              </a:rPr>
              <a:t>Marcadores</a:t>
            </a:r>
            <a:r>
              <a:rPr lang="en-US" sz="2000" b="0" i="1" dirty="0">
                <a:solidFill>
                  <a:schemeClr val="accent2">
                    <a:lumMod val="75000"/>
                  </a:schemeClr>
                </a:solidFill>
              </a:rPr>
              <a:t> y </a:t>
            </a:r>
            <a:r>
              <a:rPr lang="en-US" sz="2000" b="0" i="1" dirty="0" err="1">
                <a:solidFill>
                  <a:schemeClr val="accent2">
                    <a:lumMod val="75000"/>
                  </a:schemeClr>
                </a:solidFill>
              </a:rPr>
              <a:t>otros</a:t>
            </a:r>
            <a:r>
              <a:rPr lang="en-US" sz="2000" b="0" i="1" dirty="0">
                <a:solidFill>
                  <a:schemeClr val="accent2">
                    <a:lumMod val="75000"/>
                  </a:schemeClr>
                </a:solidFill>
              </a:rPr>
              <a:t> </a:t>
            </a:r>
            <a:r>
              <a:rPr lang="en-US" sz="2000" b="0" i="1" dirty="0" err="1">
                <a:solidFill>
                  <a:schemeClr val="accent2">
                    <a:lumMod val="75000"/>
                  </a:schemeClr>
                </a:solidFill>
              </a:rPr>
              <a:t>materiales</a:t>
            </a:r>
            <a:endParaRPr lang="en-US" sz="2000" b="0" i="1" dirty="0">
              <a:solidFill>
                <a:schemeClr val="accent2">
                  <a:lumMod val="75000"/>
                </a:schemeClr>
              </a:solidFill>
            </a:endParaRPr>
          </a:p>
          <a:p>
            <a:pPr>
              <a:defRPr/>
            </a:pPr>
            <a:endParaRPr lang="en-US" sz="2000" b="0" i="1"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Marcadores</a:t>
            </a:r>
            <a:r>
              <a:rPr lang="en-US" sz="2000" b="0" dirty="0">
                <a:solidFill>
                  <a:schemeClr val="accent2">
                    <a:lumMod val="75000"/>
                  </a:schemeClr>
                </a:solidFill>
              </a:rPr>
              <a:t> </a:t>
            </a:r>
            <a:r>
              <a:rPr lang="en-US" sz="2000" b="0" dirty="0" err="1">
                <a:solidFill>
                  <a:schemeClr val="accent2">
                    <a:lumMod val="75000"/>
                  </a:schemeClr>
                </a:solidFill>
              </a:rPr>
              <a:t>activos</a:t>
            </a:r>
            <a:endParaRPr lang="en-US" sz="2000" b="0" dirty="0">
              <a:solidFill>
                <a:schemeClr val="accent2">
                  <a:lumMod val="75000"/>
                </a:schemeClr>
              </a:solidFill>
            </a:endParaRPr>
          </a:p>
          <a:p>
            <a:pPr>
              <a:defRPr/>
            </a:pPr>
            <a:endParaRPr lang="en-US" sz="2000" b="0" dirty="0">
              <a:solidFill>
                <a:schemeClr val="accent2">
                  <a:lumMod val="75000"/>
                </a:schemeClr>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5383922" y="2532385"/>
            <a:ext cx="264446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Otros</a:t>
            </a:r>
            <a:r>
              <a:rPr lang="en-US" sz="2000" b="0" dirty="0">
                <a:solidFill>
                  <a:schemeClr val="accent2">
                    <a:lumMod val="75000"/>
                  </a:schemeClr>
                </a:solidFill>
              </a:rPr>
              <a:t> </a:t>
            </a:r>
            <a:r>
              <a:rPr lang="en-US" sz="2000" b="0" dirty="0" err="1">
                <a:solidFill>
                  <a:schemeClr val="accent2">
                    <a:lumMod val="75000"/>
                  </a:schemeClr>
                </a:solidFill>
              </a:rPr>
              <a:t>materiales</a:t>
            </a:r>
            <a:endParaRPr lang="en-US" sz="2000" b="0" dirty="0">
              <a:solidFill>
                <a:schemeClr val="accent2">
                  <a:lumMod val="75000"/>
                </a:schemeClr>
              </a:solidFill>
            </a:endParaRPr>
          </a:p>
          <a:p>
            <a:pPr>
              <a:defRPr/>
            </a:pPr>
            <a:endParaRPr lang="en-US" sz="2000" b="0" dirty="0">
              <a:solidFill>
                <a:schemeClr val="accent2">
                  <a:lumMod val="75000"/>
                </a:schemeClr>
              </a:solidFill>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49575" b="6385"/>
          <a:stretch/>
        </p:blipFill>
        <p:spPr>
          <a:xfrm>
            <a:off x="1043608" y="3276273"/>
            <a:ext cx="3057693" cy="1824680"/>
          </a:xfrm>
          <a:prstGeom prst="rect">
            <a:avLst/>
          </a:prstGeom>
        </p:spPr>
      </p:pic>
      <p:sp>
        <p:nvSpPr>
          <p:cNvPr id="19" name="CuadroTexto 18"/>
          <p:cNvSpPr txBox="1"/>
          <p:nvPr/>
        </p:nvSpPr>
        <p:spPr>
          <a:xfrm>
            <a:off x="827584" y="5148481"/>
            <a:ext cx="3456384" cy="584775"/>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err="1"/>
              <a:t>Figura</a:t>
            </a:r>
            <a:r>
              <a:rPr lang="en-US" sz="1600" dirty="0"/>
              <a:t> 12: </a:t>
            </a:r>
            <a:r>
              <a:rPr lang="en-US" sz="1600" dirty="0" err="1"/>
              <a:t>Marcadores</a:t>
            </a:r>
            <a:r>
              <a:rPr lang="en-US" sz="1600" dirty="0"/>
              <a:t> </a:t>
            </a:r>
            <a:r>
              <a:rPr lang="en-US" sz="1600" dirty="0" err="1"/>
              <a:t>activos</a:t>
            </a:r>
            <a:endParaRPr lang="en-US" sz="1600" dirty="0"/>
          </a:p>
          <a:p>
            <a:r>
              <a:rPr lang="en-US" sz="1600" dirty="0"/>
              <a:t>(Imagen de J. Richards et al.2018)</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276273"/>
            <a:ext cx="3269671" cy="1839191"/>
          </a:xfrm>
          <a:prstGeom prst="rect">
            <a:avLst/>
          </a:prstGeom>
        </p:spPr>
      </p:pic>
      <p:sp>
        <p:nvSpPr>
          <p:cNvPr id="21" name="CuadroTexto 20"/>
          <p:cNvSpPr txBox="1"/>
          <p:nvPr/>
        </p:nvSpPr>
        <p:spPr>
          <a:xfrm>
            <a:off x="4716016" y="5220489"/>
            <a:ext cx="3654014" cy="338554"/>
          </a:xfrm>
          <a:prstGeom prst="rect">
            <a:avLst/>
          </a:prstGeom>
          <a:noFill/>
        </p:spPr>
        <p:txBody>
          <a:bodyPr wrap="square" rtlCol="0">
            <a:spAutoFit/>
          </a:bodyPr>
          <a:lstStyle>
            <a:defPPr>
              <a:defRPr lang="en-US"/>
            </a:defPPr>
            <a:lvl1pPr algn="ctr">
              <a:defRPr sz="1400" b="0">
                <a:solidFill>
                  <a:schemeClr val="accent2">
                    <a:lumMod val="75000"/>
                  </a:schemeClr>
                </a:solidFill>
              </a:defRPr>
            </a:lvl1pPr>
          </a:lstStyle>
          <a:p>
            <a:r>
              <a:rPr lang="en-US" sz="1600" dirty="0" err="1"/>
              <a:t>Figura</a:t>
            </a:r>
            <a:r>
              <a:rPr lang="en-US" sz="1600" dirty="0"/>
              <a:t> 13: </a:t>
            </a:r>
            <a:r>
              <a:rPr lang="en-US" sz="1600" dirty="0" err="1"/>
              <a:t>Adhesivo</a:t>
            </a:r>
            <a:r>
              <a:rPr lang="en-US" sz="1600" dirty="0"/>
              <a:t> de doble </a:t>
            </a:r>
            <a:r>
              <a:rPr lang="en-US" sz="1600" dirty="0" err="1"/>
              <a:t>contacto</a:t>
            </a:r>
            <a:endParaRPr lang="en-US" sz="1600" dirty="0"/>
          </a:p>
        </p:txBody>
      </p:sp>
      <p:sp>
        <p:nvSpPr>
          <p:cNvPr id="14" name="Prostokąt 1">
            <a:extLst>
              <a:ext uri="{FF2B5EF4-FFF2-40B4-BE49-F238E27FC236}">
                <a16:creationId xmlns:a16="http://schemas.microsoft.com/office/drawing/2014/main" id="{989D20B6-ACC8-4810-90D9-8B098232A200}"/>
              </a:ext>
            </a:extLst>
          </p:cNvPr>
          <p:cNvSpPr/>
          <p:nvPr/>
        </p:nvSpPr>
        <p:spPr>
          <a:xfrm>
            <a:off x="107504" y="1052736"/>
            <a:ext cx="8928992" cy="430887"/>
          </a:xfrm>
          <a:prstGeom prst="rect">
            <a:avLst/>
          </a:prstGeom>
        </p:spPr>
        <p:txBody>
          <a:bodyPr wrap="square">
            <a:spAutoFit/>
          </a:bodyPr>
          <a:lstStyle/>
          <a:p>
            <a:pPr algn="ctr">
              <a:defRPr/>
            </a:pPr>
            <a:r>
              <a:rPr lang="es-ES" sz="2200" dirty="0">
                <a:solidFill>
                  <a:schemeClr val="accent2">
                    <a:lumMod val="75000"/>
                  </a:schemeClr>
                </a:solidFill>
              </a:rPr>
              <a:t>2.4. ELEMENTOS DEL SISTEMA: MARCADORES Y ACCESORIOS</a:t>
            </a:r>
            <a:endParaRPr lang="en-US" sz="2200" b="0" dirty="0">
              <a:solidFill>
                <a:schemeClr val="accent2">
                  <a:lumMod val="75000"/>
                </a:schemeClr>
              </a:solidFill>
            </a:endParaRPr>
          </a:p>
        </p:txBody>
      </p:sp>
    </p:spTree>
    <p:extLst>
      <p:ext uri="{BB962C8B-B14F-4D97-AF65-F5344CB8AC3E}">
        <p14:creationId xmlns:p14="http://schemas.microsoft.com/office/powerpoint/2010/main" val="421065866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1115616" y="3296307"/>
            <a:ext cx="6912768" cy="769441"/>
          </a:xfrm>
          <a:prstGeom prst="rect">
            <a:avLst/>
          </a:prstGeom>
          <a:noFill/>
        </p:spPr>
        <p:txBody>
          <a:bodyPr wrap="square">
            <a:spAutoFit/>
          </a:bodyPr>
          <a:lstStyle/>
          <a:p>
            <a:pPr marL="742950" indent="-742950" algn="ctr">
              <a:buFont typeface="+mj-lt"/>
              <a:buAutoNum type="arabicPeriod" startAt="3"/>
              <a:defRPr/>
            </a:pPr>
            <a:r>
              <a:rPr lang="en-US" sz="4400" b="0" dirty="0" err="1">
                <a:solidFill>
                  <a:schemeClr val="accent2">
                    <a:lumMod val="75000"/>
                  </a:schemeClr>
                </a:solidFill>
              </a:rPr>
              <a:t>Protocolo</a:t>
            </a:r>
            <a:r>
              <a:rPr lang="en-US" sz="4400" b="0" dirty="0">
                <a:solidFill>
                  <a:schemeClr val="accent2">
                    <a:lumMod val="75000"/>
                  </a:schemeClr>
                </a:solidFill>
              </a:rPr>
              <a:t> de </a:t>
            </a:r>
            <a:r>
              <a:rPr lang="en-US" sz="4400" b="0" dirty="0" err="1">
                <a:solidFill>
                  <a:schemeClr val="accent2">
                    <a:lumMod val="75000"/>
                  </a:schemeClr>
                </a:solidFill>
              </a:rPr>
              <a:t>evaluación</a:t>
            </a:r>
            <a:endParaRPr lang="en-US" sz="4400" b="0" dirty="0">
              <a:solidFill>
                <a:schemeClr val="accent2">
                  <a:lumMod val="75000"/>
                </a:schemeClr>
              </a:solidFill>
            </a:endParaRPr>
          </a:p>
        </p:txBody>
      </p:sp>
      <p:sp>
        <p:nvSpPr>
          <p:cNvPr id="9" name="8 Rectángulo redondeado"/>
          <p:cNvSpPr/>
          <p:nvPr/>
        </p:nvSpPr>
        <p:spPr bwMode="auto">
          <a:xfrm>
            <a:off x="827584" y="3212976"/>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Prostokąt 1">
            <a:extLst>
              <a:ext uri="{FF2B5EF4-FFF2-40B4-BE49-F238E27FC236}">
                <a16:creationId xmlns:a16="http://schemas.microsoft.com/office/drawing/2014/main" id="{E629082C-518D-40C4-A039-BFB9FE2C7542}"/>
              </a:ext>
            </a:extLst>
          </p:cNvPr>
          <p:cNvSpPr/>
          <p:nvPr/>
        </p:nvSpPr>
        <p:spPr>
          <a:xfrm>
            <a:off x="468027" y="1412776"/>
            <a:ext cx="8135938" cy="830997"/>
          </a:xfrm>
          <a:prstGeom prst="rect">
            <a:avLst/>
          </a:prstGeom>
        </p:spPr>
        <p:txBody>
          <a:bodyPr>
            <a:spAutoFit/>
          </a:bodyPr>
          <a:lstStyle/>
          <a:p>
            <a:pPr algn="ctr">
              <a:defRPr/>
            </a:pPr>
            <a:r>
              <a:rPr lang="es-ES" sz="2400" dirty="0">
                <a:solidFill>
                  <a:schemeClr val="accent2">
                    <a:lumMod val="75000"/>
                  </a:schemeClr>
                </a:solidFill>
              </a:rPr>
              <a:t>Fotogrametría y evaluación de la marcha</a:t>
            </a:r>
          </a:p>
          <a:p>
            <a:pPr algn="ctr">
              <a:defRPr/>
            </a:pPr>
            <a:r>
              <a:rPr lang="es-ES" sz="2400" dirty="0">
                <a:solidFill>
                  <a:schemeClr val="accent2">
                    <a:lumMod val="75000"/>
                  </a:schemeClr>
                </a:solidFill>
              </a:rPr>
              <a:t>Aproximación clínica</a:t>
            </a:r>
            <a:endParaRPr lang="en-US" sz="2400" b="0" dirty="0">
              <a:solidFill>
                <a:schemeClr val="accent2">
                  <a:lumMod val="75000"/>
                </a:schemeClr>
              </a:solidFill>
            </a:endParaRPr>
          </a:p>
        </p:txBody>
      </p:sp>
    </p:spTree>
    <p:extLst>
      <p:ext uri="{BB962C8B-B14F-4D97-AF65-F5344CB8AC3E}">
        <p14:creationId xmlns:p14="http://schemas.microsoft.com/office/powerpoint/2010/main" val="2050565679"/>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3275856" y="2674655"/>
            <a:ext cx="5472857" cy="2893100"/>
          </a:xfrm>
          <a:prstGeom prst="rect">
            <a:avLst/>
          </a:prstGeom>
          <a:noFill/>
        </p:spPr>
        <p:txBody>
          <a:bodyPr wrap="square">
            <a:spAutoFit/>
          </a:bodyPr>
          <a:lstStyle/>
          <a:p>
            <a:pPr marL="342900" indent="-342900">
              <a:buFont typeface="Arial" panose="020B0604020202020204" pitchFamily="34" charset="0"/>
              <a:buChar char="•"/>
              <a:defRPr/>
            </a:pPr>
            <a:r>
              <a:rPr lang="en-US" sz="2200" b="0" dirty="0">
                <a:solidFill>
                  <a:schemeClr val="accent2">
                    <a:lumMod val="75000"/>
                  </a:schemeClr>
                </a:solidFill>
              </a:rPr>
              <a:t>Parte 1 </a:t>
            </a:r>
            <a:r>
              <a:rPr lang="en-US" sz="2200" b="0" dirty="0" err="1">
                <a:solidFill>
                  <a:schemeClr val="accent2">
                    <a:lumMod val="75000"/>
                  </a:schemeClr>
                </a:solidFill>
              </a:rPr>
              <a:t>Fotogrametría</a:t>
            </a:r>
            <a:r>
              <a:rPr lang="en-US" sz="2200" b="0" dirty="0">
                <a:solidFill>
                  <a:schemeClr val="accent2">
                    <a:lumMod val="75000"/>
                  </a:schemeClr>
                </a:solidFill>
              </a:rPr>
              <a:t> </a:t>
            </a:r>
          </a:p>
          <a:p>
            <a:pPr marL="342900" indent="-342900">
              <a:buFont typeface="Arial" panose="020B0604020202020204" pitchFamily="34" charset="0"/>
              <a:buChar char="•"/>
              <a:defRPr/>
            </a:pPr>
            <a:r>
              <a:rPr lang="en-US" sz="2200" b="0" dirty="0">
                <a:solidFill>
                  <a:schemeClr val="accent2">
                    <a:lumMod val="75000"/>
                  </a:schemeClr>
                </a:solidFill>
              </a:rPr>
              <a:t>Parte 2 </a:t>
            </a:r>
            <a:r>
              <a:rPr lang="en-US" sz="2200" b="0" dirty="0" err="1">
                <a:solidFill>
                  <a:schemeClr val="accent2">
                    <a:lumMod val="75000"/>
                  </a:schemeClr>
                </a:solidFill>
              </a:rPr>
              <a:t>Acelerómetros</a:t>
            </a:r>
            <a:endParaRPr lang="en-US" sz="2200" b="0" dirty="0">
              <a:solidFill>
                <a:schemeClr val="accent2">
                  <a:lumMod val="75000"/>
                </a:schemeClr>
              </a:solidFill>
            </a:endParaRPr>
          </a:p>
          <a:p>
            <a:pPr marL="342900" indent="-342900">
              <a:buFont typeface="Arial" panose="020B0604020202020204" pitchFamily="34" charset="0"/>
              <a:buChar char="•"/>
              <a:defRPr/>
            </a:pPr>
            <a:r>
              <a:rPr lang="en-US" sz="2200" b="0" dirty="0">
                <a:solidFill>
                  <a:schemeClr val="accent2">
                    <a:lumMod val="75000"/>
                  </a:schemeClr>
                </a:solidFill>
              </a:rPr>
              <a:t>Parte 3 </a:t>
            </a:r>
            <a:r>
              <a:rPr lang="en-US" sz="2200" b="0" dirty="0" err="1">
                <a:solidFill>
                  <a:schemeClr val="accent2">
                    <a:lumMod val="75000"/>
                  </a:schemeClr>
                </a:solidFill>
              </a:rPr>
              <a:t>Plataformas</a:t>
            </a:r>
            <a:r>
              <a:rPr lang="en-US" sz="2200" b="0" dirty="0">
                <a:solidFill>
                  <a:schemeClr val="accent2">
                    <a:lumMod val="75000"/>
                  </a:schemeClr>
                </a:solidFill>
              </a:rPr>
              <a:t> </a:t>
            </a:r>
            <a:r>
              <a:rPr lang="en-US" sz="2200" b="0" dirty="0" err="1">
                <a:solidFill>
                  <a:schemeClr val="accent2">
                    <a:lumMod val="75000"/>
                  </a:schemeClr>
                </a:solidFill>
              </a:rPr>
              <a:t>dinamométricas</a:t>
            </a:r>
            <a:endParaRPr lang="en-US" sz="2200" b="0" dirty="0">
              <a:solidFill>
                <a:schemeClr val="accent2">
                  <a:lumMod val="75000"/>
                </a:schemeClr>
              </a:solidFill>
            </a:endParaRPr>
          </a:p>
          <a:p>
            <a:pPr marL="342900" indent="-342900">
              <a:buFont typeface="Arial" panose="020B0604020202020204" pitchFamily="34" charset="0"/>
              <a:buChar char="•"/>
              <a:defRPr/>
            </a:pPr>
            <a:r>
              <a:rPr lang="es-ES" sz="2200" b="0" dirty="0">
                <a:solidFill>
                  <a:schemeClr val="accent2">
                    <a:lumMod val="75000"/>
                  </a:schemeClr>
                </a:solidFill>
              </a:rPr>
              <a:t>Parte 4 Plantillas de presión instrumentadas</a:t>
            </a:r>
            <a:endParaRPr lang="en-US" sz="2200" b="0" dirty="0">
              <a:solidFill>
                <a:schemeClr val="accent2">
                  <a:lumMod val="75000"/>
                </a:schemeClr>
              </a:solidFill>
            </a:endParaRPr>
          </a:p>
          <a:p>
            <a:pPr marL="342900" indent="-342900">
              <a:buFont typeface="Arial" panose="020B0604020202020204" pitchFamily="34" charset="0"/>
              <a:buChar char="•"/>
              <a:defRPr/>
            </a:pPr>
            <a:r>
              <a:rPr lang="en-US" sz="2200" b="0" dirty="0">
                <a:solidFill>
                  <a:schemeClr val="accent2">
                    <a:lumMod val="75000"/>
                  </a:schemeClr>
                </a:solidFill>
              </a:rPr>
              <a:t>Ideas clave</a:t>
            </a:r>
          </a:p>
          <a:p>
            <a:pPr marL="342900" indent="-342900">
              <a:buFont typeface="Arial" panose="020B0604020202020204" pitchFamily="34" charset="0"/>
              <a:buChar char="•"/>
              <a:defRPr/>
            </a:pPr>
            <a:r>
              <a:rPr lang="en-US" sz="2200" b="0" dirty="0" err="1">
                <a:solidFill>
                  <a:schemeClr val="accent2">
                    <a:lumMod val="75000"/>
                  </a:schemeClr>
                </a:solidFill>
              </a:rPr>
              <a:t>Bibliografía</a:t>
            </a:r>
            <a:endParaRPr lang="en-US" sz="2200" b="0" dirty="0">
              <a:solidFill>
                <a:schemeClr val="accent2">
                  <a:lumMod val="75000"/>
                </a:schemeClr>
              </a:solidFill>
            </a:endParaRPr>
          </a:p>
          <a:p>
            <a:pPr marL="342900" indent="-342900">
              <a:buFont typeface="Arial" panose="020B0604020202020204" pitchFamily="34" charset="0"/>
              <a:buChar char="•"/>
              <a:defRPr/>
            </a:pPr>
            <a:endParaRPr lang="en-US" sz="2800" b="0" dirty="0">
              <a:solidFill>
                <a:schemeClr val="accent2">
                  <a:lumMod val="75000"/>
                </a:schemeClr>
              </a:solidFill>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4732694" cy="400110"/>
          </a:xfrm>
          <a:prstGeom prst="rect">
            <a:avLst/>
          </a:prstGeom>
        </p:spPr>
        <p:txBody>
          <a:bodyPr wrap="square">
            <a:spAutoFit/>
          </a:bodyPr>
          <a:lstStyle/>
          <a:p>
            <a:pPr>
              <a:defRPr/>
            </a:pPr>
            <a:r>
              <a:rPr lang="en-US" sz="2000" b="0" i="1" dirty="0">
                <a:solidFill>
                  <a:schemeClr val="accent2">
                    <a:lumMod val="75000"/>
                  </a:schemeClr>
                </a:solidFill>
              </a:rPr>
              <a:t>¿</a:t>
            </a:r>
            <a:r>
              <a:rPr lang="en-US" sz="2000" b="0" i="1" dirty="0" err="1">
                <a:solidFill>
                  <a:schemeClr val="accent2">
                    <a:lumMod val="75000"/>
                  </a:schemeClr>
                </a:solidFill>
              </a:rPr>
              <a:t>Qué</a:t>
            </a:r>
            <a:r>
              <a:rPr lang="en-US" sz="2000" b="0" i="1" dirty="0">
                <a:solidFill>
                  <a:schemeClr val="accent2">
                    <a:lumMod val="75000"/>
                  </a:schemeClr>
                </a:solidFill>
              </a:rPr>
              <a:t> </a:t>
            </a:r>
            <a:r>
              <a:rPr lang="en-US" sz="2000" b="0" i="1" dirty="0" err="1">
                <a:solidFill>
                  <a:schemeClr val="accent2">
                    <a:lumMod val="75000"/>
                  </a:schemeClr>
                </a:solidFill>
              </a:rPr>
              <a:t>queremos</a:t>
            </a:r>
            <a:r>
              <a:rPr lang="en-US" sz="2000" b="0" i="1" dirty="0">
                <a:solidFill>
                  <a:schemeClr val="accent2">
                    <a:lumMod val="75000"/>
                  </a:schemeClr>
                </a:solidFill>
              </a:rPr>
              <a:t> </a:t>
            </a:r>
            <a:r>
              <a:rPr lang="en-US" sz="2000" b="0" i="1" dirty="0" err="1">
                <a:solidFill>
                  <a:schemeClr val="accent2">
                    <a:lumMod val="75000"/>
                  </a:schemeClr>
                </a:solidFill>
              </a:rPr>
              <a:t>medir</a:t>
            </a:r>
            <a:r>
              <a:rPr lang="en-US" sz="2000" b="0" i="1" dirty="0">
                <a:solidFill>
                  <a:schemeClr val="accent2">
                    <a:lumMod val="75000"/>
                  </a:schemeClr>
                </a:solidFill>
              </a:rPr>
              <a:t>?</a:t>
            </a:r>
          </a:p>
        </p:txBody>
      </p:sp>
      <p:pic>
        <p:nvPicPr>
          <p:cNvPr id="80898" name="Picture 2"/>
          <p:cNvPicPr>
            <a:picLocks noChangeAspect="1" noChangeArrowheads="1"/>
          </p:cNvPicPr>
          <p:nvPr/>
        </p:nvPicPr>
        <p:blipFill>
          <a:blip r:embed="rId3" cstate="print"/>
          <a:srcRect l="24426" t="35156" r="61860" b="38266"/>
          <a:stretch>
            <a:fillRect/>
          </a:stretch>
        </p:blipFill>
        <p:spPr bwMode="auto">
          <a:xfrm>
            <a:off x="755576" y="2552710"/>
            <a:ext cx="3456384" cy="2592288"/>
          </a:xfrm>
          <a:prstGeom prst="rect">
            <a:avLst/>
          </a:prstGeom>
          <a:noFill/>
          <a:ln w="9525">
            <a:noFill/>
            <a:miter lim="800000"/>
            <a:headEnd/>
            <a:tailEnd/>
          </a:ln>
        </p:spPr>
      </p:pic>
      <p:pic>
        <p:nvPicPr>
          <p:cNvPr id="80900" name="Picture 4"/>
          <p:cNvPicPr>
            <a:picLocks noChangeAspect="1" noChangeArrowheads="1"/>
          </p:cNvPicPr>
          <p:nvPr/>
        </p:nvPicPr>
        <p:blipFill>
          <a:blip r:embed="rId4" cstate="print"/>
          <a:srcRect l="10572" t="26375" r="72285" b="27852"/>
          <a:stretch>
            <a:fillRect/>
          </a:stretch>
        </p:blipFill>
        <p:spPr bwMode="auto">
          <a:xfrm>
            <a:off x="5652120" y="2552710"/>
            <a:ext cx="2508666" cy="2592288"/>
          </a:xfrm>
          <a:prstGeom prst="rect">
            <a:avLst/>
          </a:prstGeom>
          <a:noFill/>
          <a:ln w="9525">
            <a:solidFill>
              <a:schemeClr val="accent6"/>
            </a:solidFill>
            <a:miter lim="800000"/>
            <a:headEnd/>
            <a:tailEnd/>
          </a:ln>
        </p:spPr>
      </p:pic>
      <p:sp>
        <p:nvSpPr>
          <p:cNvPr id="17" name="16 CuadroTexto"/>
          <p:cNvSpPr txBox="1"/>
          <p:nvPr/>
        </p:nvSpPr>
        <p:spPr>
          <a:xfrm>
            <a:off x="4427984" y="3488814"/>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18" name="17 CuadroTexto"/>
          <p:cNvSpPr txBox="1"/>
          <p:nvPr/>
        </p:nvSpPr>
        <p:spPr>
          <a:xfrm>
            <a:off x="4860032" y="5301208"/>
            <a:ext cx="4104456" cy="830997"/>
          </a:xfrm>
          <a:prstGeom prst="rect">
            <a:avLst/>
          </a:prstGeom>
          <a:noFill/>
        </p:spPr>
        <p:txBody>
          <a:bodyPr wrap="square" rtlCol="0">
            <a:spAutoFit/>
          </a:bodyPr>
          <a:lstStyle/>
          <a:p>
            <a:pPr algn="ctr"/>
            <a:r>
              <a:rPr lang="es-ES" sz="1600" b="0" dirty="0">
                <a:solidFill>
                  <a:schemeClr val="accent6"/>
                </a:solidFill>
              </a:rPr>
              <a:t>Figura 15.Configuración para el análisis de la marcha de la extremidad inferior. De Eng H. Lee et al. 1992</a:t>
            </a:r>
          </a:p>
        </p:txBody>
      </p:sp>
      <p:sp>
        <p:nvSpPr>
          <p:cNvPr id="20" name="19 CuadroTexto"/>
          <p:cNvSpPr txBox="1"/>
          <p:nvPr/>
        </p:nvSpPr>
        <p:spPr>
          <a:xfrm>
            <a:off x="360040" y="5292497"/>
            <a:ext cx="4211960" cy="830997"/>
          </a:xfrm>
          <a:prstGeom prst="rect">
            <a:avLst/>
          </a:prstGeom>
          <a:noFill/>
        </p:spPr>
        <p:txBody>
          <a:bodyPr wrap="square" rtlCol="0">
            <a:spAutoFit/>
          </a:bodyPr>
          <a:lstStyle/>
          <a:p>
            <a:pPr algn="ctr"/>
            <a:r>
              <a:rPr lang="es-ES" sz="1600" b="0" dirty="0">
                <a:solidFill>
                  <a:schemeClr val="accent6"/>
                </a:solidFill>
              </a:rPr>
              <a:t>Figura 14. Configuración para el análisis del movimiento del tobillo. De A. Ali y T. </a:t>
            </a:r>
            <a:r>
              <a:rPr lang="es-ES" sz="1600" b="0" dirty="0" err="1">
                <a:solidFill>
                  <a:schemeClr val="accent6"/>
                </a:solidFill>
              </a:rPr>
              <a:t>Gevers</a:t>
            </a:r>
            <a:r>
              <a:rPr lang="es-ES" sz="1600" b="0" dirty="0">
                <a:solidFill>
                  <a:schemeClr val="accent6"/>
                </a:solidFill>
              </a:rPr>
              <a:t>. 2011</a:t>
            </a:r>
          </a:p>
        </p:txBody>
      </p:sp>
    </p:spTree>
    <p:extLst>
      <p:ext uri="{BB962C8B-B14F-4D97-AF65-F5344CB8AC3E}">
        <p14:creationId xmlns:p14="http://schemas.microsoft.com/office/powerpoint/2010/main" val="1373606424"/>
      </p:ext>
    </p:extLst>
  </p:cSld>
  <p:clrMapOvr>
    <a:masterClrMapping/>
  </p:clrMapOvr>
  <p:transition advClick="0" advTm="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75410" y="1916832"/>
            <a:ext cx="8368590" cy="707886"/>
          </a:xfrm>
          <a:prstGeom prst="rect">
            <a:avLst/>
          </a:prstGeom>
        </p:spPr>
        <p:txBody>
          <a:bodyPr wrap="square">
            <a:spAutoFit/>
          </a:bodyPr>
          <a:lstStyle/>
          <a:p>
            <a:pPr>
              <a:defRPr/>
            </a:pPr>
            <a:r>
              <a:rPr lang="es-ES" sz="2000" b="0" i="1" dirty="0">
                <a:solidFill>
                  <a:schemeClr val="accent2">
                    <a:lumMod val="75000"/>
                  </a:schemeClr>
                </a:solidFill>
              </a:rPr>
              <a:t>Configuraciones del modelo biomecánico para el análisis de la marcha.</a:t>
            </a: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pic>
        <p:nvPicPr>
          <p:cNvPr id="14" name="Imagen 4">
            <a:extLst>
              <a:ext uri="{FF2B5EF4-FFF2-40B4-BE49-F238E27FC236}">
                <a16:creationId xmlns:a16="http://schemas.microsoft.com/office/drawing/2014/main" id="{5D5ECE49-83BC-405A-AEBD-B89E3C19414F}"/>
              </a:ext>
            </a:extLst>
          </p:cNvPr>
          <p:cNvPicPr>
            <a:picLocks noChangeAspect="1"/>
          </p:cNvPicPr>
          <p:nvPr/>
        </p:nvPicPr>
        <p:blipFill>
          <a:blip r:embed="rId3" cstate="print">
            <a:extLst>
              <a:ext uri="{28A0092B-C50C-407E-A947-70E740481C1C}">
                <a14:useLocalDpi xmlns:a14="http://schemas.microsoft.com/office/drawing/2010/main" val="0"/>
              </a:ext>
            </a:extLst>
          </a:blip>
          <a:srcRect t="2057" b="3331"/>
          <a:stretch>
            <a:fillRect/>
          </a:stretch>
        </p:blipFill>
        <p:spPr>
          <a:xfrm>
            <a:off x="6012160" y="2276872"/>
            <a:ext cx="1533466" cy="3312368"/>
          </a:xfrm>
          <a:prstGeom prst="rect">
            <a:avLst/>
          </a:prstGeom>
        </p:spPr>
      </p:pic>
      <p:sp>
        <p:nvSpPr>
          <p:cNvPr id="19" name="Prostokąt 1">
            <a:extLst>
              <a:ext uri="{FF2B5EF4-FFF2-40B4-BE49-F238E27FC236}">
                <a16:creationId xmlns:a16="http://schemas.microsoft.com/office/drawing/2014/main" id="{28B9937F-6FB0-4170-A270-96E0A5C60740}"/>
              </a:ext>
            </a:extLst>
          </p:cNvPr>
          <p:cNvSpPr/>
          <p:nvPr/>
        </p:nvSpPr>
        <p:spPr>
          <a:xfrm>
            <a:off x="755576" y="2348880"/>
            <a:ext cx="4732694" cy="3170099"/>
          </a:xfrm>
          <a:prstGeom prst="rect">
            <a:avLst/>
          </a:prstGeom>
        </p:spPr>
        <p:txBody>
          <a:bodyPr wrap="square">
            <a:spAutoFit/>
          </a:bodyPr>
          <a:lstStyle/>
          <a:p>
            <a:pPr marL="1000125" lvl="2"/>
            <a:endParaRPr lang="en-US" sz="2000" b="0" dirty="0">
              <a:solidFill>
                <a:schemeClr val="accent2">
                  <a:lumMod val="75000"/>
                </a:schemeClr>
              </a:solidFill>
            </a:endParaRPr>
          </a:p>
          <a:p>
            <a:pPr marL="885825" lvl="1" indent="-342900">
              <a:buFont typeface="Arial" panose="020B0604020202020204" pitchFamily="34" charset="0"/>
              <a:buChar char="•"/>
            </a:pPr>
            <a:endParaRPr lang="es-ES" sz="2000" b="0" dirty="0">
              <a:solidFill>
                <a:schemeClr val="accent2">
                  <a:lumMod val="75000"/>
                </a:schemeClr>
              </a:solidFill>
            </a:endParaRPr>
          </a:p>
          <a:p>
            <a:pPr marL="885825" lvl="1" indent="-342900">
              <a:buFont typeface="Arial" panose="020B0604020202020204" pitchFamily="34" charset="0"/>
              <a:buChar char="•"/>
            </a:pPr>
            <a:r>
              <a:rPr lang="es-ES" sz="2000" b="0" dirty="0">
                <a:solidFill>
                  <a:schemeClr val="accent2">
                    <a:lumMod val="75000"/>
                  </a:schemeClr>
                </a:solidFill>
              </a:rPr>
              <a:t>Cabeza del quinto metatarsiano.</a:t>
            </a:r>
          </a:p>
          <a:p>
            <a:pPr marL="885825" lvl="1" indent="-342900">
              <a:buFont typeface="Arial" panose="020B0604020202020204" pitchFamily="34" charset="0"/>
              <a:buChar char="•"/>
            </a:pPr>
            <a:r>
              <a:rPr lang="es-ES" sz="2000" b="0" dirty="0">
                <a:solidFill>
                  <a:schemeClr val="accent2">
                    <a:lumMod val="75000"/>
                  </a:schemeClr>
                </a:solidFill>
              </a:rPr>
              <a:t>Maléolo lateral</a:t>
            </a:r>
          </a:p>
          <a:p>
            <a:pPr marL="885825" lvl="1" indent="-342900">
              <a:buFont typeface="Arial" panose="020B0604020202020204" pitchFamily="34" charset="0"/>
              <a:buChar char="•"/>
            </a:pPr>
            <a:r>
              <a:rPr lang="es-ES" sz="2000" b="0" dirty="0">
                <a:solidFill>
                  <a:schemeClr val="accent2">
                    <a:lumMod val="75000"/>
                  </a:schemeClr>
                </a:solidFill>
              </a:rPr>
              <a:t>Cóndilo lateral del fémur.</a:t>
            </a:r>
          </a:p>
          <a:p>
            <a:pPr marL="885825" lvl="1" indent="-342900">
              <a:buFont typeface="Arial" panose="020B0604020202020204" pitchFamily="34" charset="0"/>
              <a:buChar char="•"/>
            </a:pPr>
            <a:r>
              <a:rPr lang="es-ES" sz="2000" b="0" dirty="0">
                <a:solidFill>
                  <a:schemeClr val="accent2">
                    <a:lumMod val="75000"/>
                  </a:schemeClr>
                </a:solidFill>
              </a:rPr>
              <a:t>Trocánter mayor</a:t>
            </a:r>
          </a:p>
          <a:p>
            <a:pPr marL="885825" lvl="1" indent="-342900">
              <a:buFont typeface="Arial" panose="020B0604020202020204" pitchFamily="34" charset="0"/>
              <a:buChar char="•"/>
            </a:pPr>
            <a:r>
              <a:rPr lang="es-ES" sz="2000" b="0" dirty="0">
                <a:solidFill>
                  <a:schemeClr val="accent2">
                    <a:lumMod val="75000"/>
                  </a:schemeClr>
                </a:solidFill>
              </a:rPr>
              <a:t>Espina ilíaca anterior superior</a:t>
            </a:r>
          </a:p>
          <a:p>
            <a:pPr marL="885825" lvl="1" indent="-342900">
              <a:buFont typeface="Arial" panose="020B0604020202020204" pitchFamily="34" charset="0"/>
              <a:buChar char="•"/>
            </a:pPr>
            <a:r>
              <a:rPr lang="es-ES" sz="2000" b="0" dirty="0">
                <a:solidFill>
                  <a:schemeClr val="accent2">
                    <a:lumMod val="75000"/>
                  </a:schemeClr>
                </a:solidFill>
              </a:rPr>
              <a:t>Proceso acromion</a:t>
            </a:r>
          </a:p>
          <a:p>
            <a:pPr marL="885825" lvl="1" indent="-342900">
              <a:buFont typeface="Arial" panose="020B0604020202020204" pitchFamily="34" charset="0"/>
              <a:buChar char="•"/>
            </a:pPr>
            <a:r>
              <a:rPr lang="es-ES" sz="2000" b="0" dirty="0">
                <a:solidFill>
                  <a:schemeClr val="accent2">
                    <a:lumMod val="75000"/>
                  </a:schemeClr>
                </a:solidFill>
              </a:rPr>
              <a:t>Cóndilo lateral del húmero.</a:t>
            </a:r>
          </a:p>
          <a:p>
            <a:pPr marL="885825" lvl="1" indent="-342900">
              <a:buFont typeface="Arial" panose="020B0604020202020204" pitchFamily="34" charset="0"/>
              <a:buChar char="•"/>
            </a:pPr>
            <a:r>
              <a:rPr lang="es-ES" sz="2000" b="0" dirty="0">
                <a:solidFill>
                  <a:schemeClr val="accent2">
                    <a:lumMod val="75000"/>
                  </a:schemeClr>
                </a:solidFill>
              </a:rPr>
              <a:t>Proceso estiloides en la muñeca</a:t>
            </a:r>
            <a:endParaRPr lang="en-US" sz="2000" b="0" dirty="0">
              <a:solidFill>
                <a:schemeClr val="accent2">
                  <a:lumMod val="75000"/>
                </a:schemeClr>
              </a:solidFill>
            </a:endParaRPr>
          </a:p>
        </p:txBody>
      </p:sp>
      <p:sp>
        <p:nvSpPr>
          <p:cNvPr id="21" name="20 Rectángulo redondeado"/>
          <p:cNvSpPr/>
          <p:nvPr/>
        </p:nvSpPr>
        <p:spPr bwMode="auto">
          <a:xfrm>
            <a:off x="1619672" y="3200782"/>
            <a:ext cx="1728192"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21 CuadroTexto"/>
          <p:cNvSpPr txBox="1"/>
          <p:nvPr/>
        </p:nvSpPr>
        <p:spPr>
          <a:xfrm>
            <a:off x="1691680" y="3488814"/>
            <a:ext cx="1584176" cy="1631216"/>
          </a:xfrm>
          <a:prstGeom prst="rect">
            <a:avLst/>
          </a:prstGeom>
          <a:noFill/>
        </p:spPr>
        <p:txBody>
          <a:bodyPr wrap="square" rtlCol="0">
            <a:spAutoFit/>
          </a:bodyPr>
          <a:lstStyle/>
          <a:p>
            <a:pPr algn="ctr"/>
            <a:r>
              <a:rPr lang="es-ES" sz="2000" b="0" dirty="0">
                <a:solidFill>
                  <a:schemeClr val="accent6"/>
                </a:solidFill>
              </a:rPr>
              <a:t>No es posible medir</a:t>
            </a:r>
          </a:p>
          <a:p>
            <a:pPr algn="ctr"/>
            <a:r>
              <a:rPr lang="es-ES" sz="2000" b="0" dirty="0">
                <a:solidFill>
                  <a:schemeClr val="accent6"/>
                </a:solidFill>
              </a:rPr>
              <a:t>rotación axial</a:t>
            </a:r>
          </a:p>
        </p:txBody>
      </p:sp>
      <p:sp>
        <p:nvSpPr>
          <p:cNvPr id="2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Conjunto de </a:t>
            </a:r>
            <a:r>
              <a:rPr lang="en-US" sz="2000" b="0" dirty="0" err="1">
                <a:solidFill>
                  <a:schemeClr val="accent2">
                    <a:lumMod val="75000"/>
                  </a:schemeClr>
                </a:solidFill>
              </a:rPr>
              <a:t>marcadores</a:t>
            </a:r>
            <a:r>
              <a:rPr lang="en-US" sz="2000" b="0" dirty="0">
                <a:solidFill>
                  <a:schemeClr val="accent2">
                    <a:lumMod val="75000"/>
                  </a:schemeClr>
                </a:solidFill>
              </a:rPr>
              <a:t> simple</a:t>
            </a:r>
          </a:p>
        </p:txBody>
      </p:sp>
      <p:sp>
        <p:nvSpPr>
          <p:cNvPr id="17" name="16 CuadroTexto"/>
          <p:cNvSpPr txBox="1"/>
          <p:nvPr/>
        </p:nvSpPr>
        <p:spPr>
          <a:xfrm>
            <a:off x="4644008" y="5601434"/>
            <a:ext cx="4104456" cy="584775"/>
          </a:xfrm>
          <a:prstGeom prst="rect">
            <a:avLst/>
          </a:prstGeom>
          <a:noFill/>
        </p:spPr>
        <p:txBody>
          <a:bodyPr wrap="square" rtlCol="0">
            <a:spAutoFit/>
          </a:bodyPr>
          <a:lstStyle/>
          <a:p>
            <a:pPr algn="ctr"/>
            <a:r>
              <a:rPr lang="es-ES" sz="1600" b="0" dirty="0">
                <a:solidFill>
                  <a:schemeClr val="accent6"/>
                </a:solidFill>
              </a:rPr>
              <a:t>Figura 16. Configuración de conjunto de marcadores simple</a:t>
            </a:r>
          </a:p>
        </p:txBody>
      </p:sp>
      <p:sp>
        <p:nvSpPr>
          <p:cNvPr id="15" name="Prostokąt 1">
            <a:extLst>
              <a:ext uri="{FF2B5EF4-FFF2-40B4-BE49-F238E27FC236}">
                <a16:creationId xmlns:a16="http://schemas.microsoft.com/office/drawing/2014/main" id="{81641858-FCF2-4D1A-885B-AB82CE7A6F07}"/>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Tree>
    <p:extLst>
      <p:ext uri="{BB962C8B-B14F-4D97-AF65-F5344CB8AC3E}">
        <p14:creationId xmlns:p14="http://schemas.microsoft.com/office/powerpoint/2010/main" val="14501223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1">
            <a:extLst>
              <a:ext uri="{FF2B5EF4-FFF2-40B4-BE49-F238E27FC236}">
                <a16:creationId xmlns:a16="http://schemas.microsoft.com/office/drawing/2014/main" id="{28B9937F-6FB0-4170-A270-96E0A5C60740}"/>
              </a:ext>
            </a:extLst>
          </p:cNvPr>
          <p:cNvSpPr/>
          <p:nvPr/>
        </p:nvSpPr>
        <p:spPr>
          <a:xfrm>
            <a:off x="755576" y="2552710"/>
            <a:ext cx="4320480" cy="2893100"/>
          </a:xfrm>
          <a:prstGeom prst="rect">
            <a:avLst/>
          </a:prstGeom>
        </p:spPr>
        <p:txBody>
          <a:bodyPr wrap="square">
            <a:spAutoFit/>
          </a:bodyPr>
          <a:lstStyle/>
          <a:p>
            <a:pPr marL="342900" indent="-342900">
              <a:defRPr/>
            </a:pPr>
            <a:endParaRPr lang="en-US" sz="2000" b="0" dirty="0">
              <a:solidFill>
                <a:schemeClr val="accent2">
                  <a:lumMod val="75000"/>
                </a:schemeClr>
              </a:solidFill>
            </a:endParaRPr>
          </a:p>
          <a:p>
            <a:pPr marL="542925" lvl="1">
              <a:buFont typeface="Arial" pitchFamily="34" charset="0"/>
              <a:buChar char="•"/>
            </a:pPr>
            <a:endParaRPr lang="es-ES" sz="1800" b="0" dirty="0">
              <a:solidFill>
                <a:schemeClr val="accent2">
                  <a:lumMod val="75000"/>
                </a:schemeClr>
              </a:solidFill>
            </a:endParaRPr>
          </a:p>
          <a:p>
            <a:pPr marL="542925" lvl="1">
              <a:buFont typeface="Arial" pitchFamily="34" charset="0"/>
              <a:buChar char="•"/>
            </a:pPr>
            <a:r>
              <a:rPr lang="es-ES" sz="1800" b="0" dirty="0">
                <a:solidFill>
                  <a:schemeClr val="accent2">
                    <a:lumMod val="75000"/>
                  </a:schemeClr>
                </a:solidFill>
              </a:rPr>
              <a:t>    Cabeza del quinto metatarsiano</a:t>
            </a:r>
          </a:p>
          <a:p>
            <a:pPr marL="542925" lvl="1">
              <a:buFont typeface="Arial" pitchFamily="34" charset="0"/>
              <a:buChar char="•"/>
            </a:pPr>
            <a:r>
              <a:rPr lang="es-ES" sz="1800" b="0" dirty="0">
                <a:solidFill>
                  <a:schemeClr val="accent2">
                    <a:lumMod val="75000"/>
                  </a:schemeClr>
                </a:solidFill>
              </a:rPr>
              <a:t>    Maléolo lateral</a:t>
            </a:r>
          </a:p>
          <a:p>
            <a:pPr marL="542925" lvl="1">
              <a:buFont typeface="Arial" pitchFamily="34" charset="0"/>
              <a:buChar char="•"/>
            </a:pPr>
            <a:r>
              <a:rPr lang="es-ES" sz="1800" b="0" dirty="0">
                <a:solidFill>
                  <a:schemeClr val="accent2">
                    <a:lumMod val="75000"/>
                  </a:schemeClr>
                </a:solidFill>
              </a:rPr>
              <a:t>    Talón</a:t>
            </a:r>
          </a:p>
          <a:p>
            <a:pPr marL="542925" lvl="1">
              <a:buFont typeface="Arial" pitchFamily="34" charset="0"/>
              <a:buChar char="•"/>
            </a:pPr>
            <a:r>
              <a:rPr lang="es-ES" sz="1800" b="0" dirty="0">
                <a:solidFill>
                  <a:schemeClr val="accent2">
                    <a:lumMod val="75000"/>
                  </a:schemeClr>
                </a:solidFill>
              </a:rPr>
              <a:t>    Tuberosidad de la tibia</a:t>
            </a:r>
          </a:p>
          <a:p>
            <a:pPr marL="542925" lvl="1">
              <a:buFont typeface="Arial" pitchFamily="34" charset="0"/>
              <a:buChar char="•"/>
            </a:pPr>
            <a:r>
              <a:rPr lang="es-ES" sz="1800" b="0" dirty="0">
                <a:solidFill>
                  <a:schemeClr val="accent2">
                    <a:lumMod val="75000"/>
                  </a:schemeClr>
                </a:solidFill>
              </a:rPr>
              <a:t>    Epicóndilo femoral</a:t>
            </a:r>
          </a:p>
          <a:p>
            <a:pPr marL="542925" lvl="1">
              <a:buFont typeface="Arial" pitchFamily="34" charset="0"/>
              <a:buChar char="•"/>
            </a:pPr>
            <a:r>
              <a:rPr lang="es-ES" sz="1800" b="0" dirty="0">
                <a:solidFill>
                  <a:schemeClr val="accent2">
                    <a:lumMod val="75000"/>
                  </a:schemeClr>
                </a:solidFill>
              </a:rPr>
              <a:t>    Trocánter mayor</a:t>
            </a:r>
          </a:p>
          <a:p>
            <a:pPr marL="542925" lvl="1">
              <a:buFont typeface="Arial" pitchFamily="34" charset="0"/>
              <a:buChar char="•"/>
            </a:pPr>
            <a:r>
              <a:rPr lang="es-ES" sz="1800" b="0" dirty="0">
                <a:solidFill>
                  <a:schemeClr val="accent2">
                    <a:lumMod val="75000"/>
                  </a:schemeClr>
                </a:solidFill>
              </a:rPr>
              <a:t>    Espina ilíaca superior anterior</a:t>
            </a:r>
          </a:p>
          <a:p>
            <a:pPr marL="542925" lvl="1">
              <a:buFont typeface="Arial" pitchFamily="34" charset="0"/>
              <a:buChar char="•"/>
            </a:pPr>
            <a:r>
              <a:rPr lang="es-ES" sz="1800" b="0" dirty="0">
                <a:solidFill>
                  <a:schemeClr val="accent2">
                    <a:lumMod val="75000"/>
                  </a:schemeClr>
                </a:solidFill>
              </a:rPr>
              <a:t>    Sacro</a:t>
            </a:r>
            <a:endParaRPr lang="en-US" sz="1800" b="0" dirty="0">
              <a:solidFill>
                <a:schemeClr val="accent2">
                  <a:lumMod val="75000"/>
                </a:schemeClr>
              </a:solidFill>
            </a:endParaRPr>
          </a:p>
        </p:txBody>
      </p:sp>
      <p:sp>
        <p:nvSpPr>
          <p:cNvPr id="13"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Set de Vaughan Marker</a:t>
            </a:r>
          </a:p>
        </p:txBody>
      </p:sp>
      <p:sp>
        <p:nvSpPr>
          <p:cNvPr id="14" name="13 Rectángulo redondeado"/>
          <p:cNvSpPr/>
          <p:nvPr/>
        </p:nvSpPr>
        <p:spPr bwMode="auto">
          <a:xfrm>
            <a:off x="1691680" y="3200782"/>
            <a:ext cx="2520280"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763687" y="3573016"/>
            <a:ext cx="2310257" cy="1323439"/>
          </a:xfrm>
          <a:prstGeom prst="rect">
            <a:avLst/>
          </a:prstGeom>
          <a:noFill/>
        </p:spPr>
        <p:txBody>
          <a:bodyPr wrap="square" rtlCol="0">
            <a:spAutoFit/>
          </a:bodyPr>
          <a:lstStyle/>
          <a:p>
            <a:pPr algn="ctr"/>
            <a:r>
              <a:rPr lang="es-ES" sz="2000" b="0" dirty="0">
                <a:solidFill>
                  <a:schemeClr val="accent6"/>
                </a:solidFill>
              </a:rPr>
              <a:t>Referencia funcional del pie</a:t>
            </a:r>
          </a:p>
          <a:p>
            <a:pPr algn="ctr"/>
            <a:endParaRPr lang="es-ES" sz="2000" b="0" dirty="0">
              <a:solidFill>
                <a:schemeClr val="accent6"/>
              </a:solidFill>
            </a:endParaRPr>
          </a:p>
          <a:p>
            <a:pPr algn="ctr"/>
            <a:r>
              <a:rPr lang="es-ES" sz="2000" b="0" dirty="0">
                <a:solidFill>
                  <a:schemeClr val="accent6"/>
                </a:solidFill>
              </a:rPr>
              <a:t>Inclinación pélvica</a:t>
            </a:r>
          </a:p>
        </p:txBody>
      </p:sp>
      <p:pic>
        <p:nvPicPr>
          <p:cNvPr id="16" name="Imagen 3">
            <a:extLst>
              <a:ext uri="{FF2B5EF4-FFF2-40B4-BE49-F238E27FC236}">
                <a16:creationId xmlns:a16="http://schemas.microsoft.com/office/drawing/2014/main" id="{562AB5F1-5970-480B-BBBB-BE1E8F11AC73}"/>
              </a:ext>
            </a:extLst>
          </p:cNvPr>
          <p:cNvPicPr>
            <a:picLocks noChangeAspect="1"/>
          </p:cNvPicPr>
          <p:nvPr/>
        </p:nvPicPr>
        <p:blipFill>
          <a:blip r:embed="rId3" cstate="print">
            <a:extLst>
              <a:ext uri="{28A0092B-C50C-407E-A947-70E740481C1C}">
                <a14:useLocalDpi xmlns:a14="http://schemas.microsoft.com/office/drawing/2010/main" val="0"/>
              </a:ext>
            </a:extLst>
          </a:blip>
          <a:srcRect t="2751" r="10506" b="2751"/>
          <a:stretch>
            <a:fillRect/>
          </a:stretch>
        </p:blipFill>
        <p:spPr>
          <a:xfrm>
            <a:off x="5000234" y="2348880"/>
            <a:ext cx="3244174" cy="3425612"/>
          </a:xfrm>
          <a:prstGeom prst="rect">
            <a:avLst/>
          </a:prstGeom>
        </p:spPr>
      </p:pic>
      <p:sp>
        <p:nvSpPr>
          <p:cNvPr id="19" name="18 CuadroTexto"/>
          <p:cNvSpPr txBox="1"/>
          <p:nvPr/>
        </p:nvSpPr>
        <p:spPr>
          <a:xfrm>
            <a:off x="3131840" y="5754742"/>
            <a:ext cx="5904656" cy="338554"/>
          </a:xfrm>
          <a:prstGeom prst="rect">
            <a:avLst/>
          </a:prstGeom>
          <a:noFill/>
        </p:spPr>
        <p:txBody>
          <a:bodyPr wrap="square" rtlCol="0">
            <a:spAutoFit/>
          </a:bodyPr>
          <a:lstStyle/>
          <a:p>
            <a:pPr algn="ctr"/>
            <a:r>
              <a:rPr lang="es-ES" sz="1600" b="0" dirty="0">
                <a:solidFill>
                  <a:schemeClr val="accent6"/>
                </a:solidFill>
              </a:rPr>
              <a:t>Figura 17. Configuración del conjunto de marcadores Vaughan</a:t>
            </a:r>
          </a:p>
        </p:txBody>
      </p:sp>
      <p:sp>
        <p:nvSpPr>
          <p:cNvPr id="17" name="Prostokąt 1">
            <a:extLst>
              <a:ext uri="{FF2B5EF4-FFF2-40B4-BE49-F238E27FC236}">
                <a16:creationId xmlns:a16="http://schemas.microsoft.com/office/drawing/2014/main" id="{45848859-AF6F-4D62-97AB-ADFD0B6258AF}"/>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
        <p:nvSpPr>
          <p:cNvPr id="18" name="Prostokąt 1">
            <a:extLst>
              <a:ext uri="{FF2B5EF4-FFF2-40B4-BE49-F238E27FC236}">
                <a16:creationId xmlns:a16="http://schemas.microsoft.com/office/drawing/2014/main" id="{5B46A849-DAC6-4C9D-BFDB-BF306CF40457}"/>
              </a:ext>
            </a:extLst>
          </p:cNvPr>
          <p:cNvSpPr/>
          <p:nvPr/>
        </p:nvSpPr>
        <p:spPr>
          <a:xfrm>
            <a:off x="775410" y="1916832"/>
            <a:ext cx="8368590" cy="707886"/>
          </a:xfrm>
          <a:prstGeom prst="rect">
            <a:avLst/>
          </a:prstGeom>
        </p:spPr>
        <p:txBody>
          <a:bodyPr wrap="square">
            <a:spAutoFit/>
          </a:bodyPr>
          <a:lstStyle/>
          <a:p>
            <a:pPr>
              <a:defRPr/>
            </a:pPr>
            <a:r>
              <a:rPr lang="es-ES" sz="2000" b="0" i="1" dirty="0">
                <a:solidFill>
                  <a:schemeClr val="accent2">
                    <a:lumMod val="75000"/>
                  </a:schemeClr>
                </a:solidFill>
              </a:rPr>
              <a:t>Configuraciones del modelo biomecánico para el análisis de la marcha.</a:t>
            </a: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spTree>
    <p:extLst>
      <p:ext uri="{BB962C8B-B14F-4D97-AF65-F5344CB8AC3E}">
        <p14:creationId xmlns:p14="http://schemas.microsoft.com/office/powerpoint/2010/main" val="259473154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2552710"/>
            <a:ext cx="4752528" cy="3200876"/>
          </a:xfrm>
          <a:prstGeom prst="rect">
            <a:avLst/>
          </a:prstGeom>
        </p:spPr>
        <p:txBody>
          <a:bodyPr wrap="square">
            <a:spAutoFit/>
          </a:bodyPr>
          <a:lstStyle/>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Cabeza del </a:t>
            </a:r>
            <a:r>
              <a:rPr lang="en-US" sz="1800" b="0" dirty="0" err="1">
                <a:solidFill>
                  <a:schemeClr val="accent2">
                    <a:lumMod val="75000"/>
                  </a:schemeClr>
                </a:solidFill>
              </a:rPr>
              <a:t>segundo</a:t>
            </a:r>
            <a:r>
              <a:rPr lang="en-US" sz="1800" b="0" dirty="0">
                <a:solidFill>
                  <a:schemeClr val="accent2">
                    <a:lumMod val="75000"/>
                  </a:schemeClr>
                </a:solidFill>
              </a:rPr>
              <a:t> </a:t>
            </a:r>
            <a:r>
              <a:rPr lang="en-US" sz="1800" b="0" dirty="0" err="1">
                <a:solidFill>
                  <a:schemeClr val="accent2">
                    <a:lumMod val="75000"/>
                  </a:schemeClr>
                </a:solidFill>
              </a:rPr>
              <a:t>metatarsiano</a:t>
            </a:r>
            <a:endParaRPr lang="en-U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Maléoli</a:t>
            </a:r>
            <a:r>
              <a:rPr lang="en-US" sz="1800" b="0" dirty="0">
                <a:solidFill>
                  <a:schemeClr val="accent2">
                    <a:lumMod val="75000"/>
                  </a:schemeClr>
                </a:solidFill>
              </a:rPr>
              <a:t> lateral</a:t>
            </a: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Tacón</a:t>
            </a:r>
            <a:endParaRPr lang="en-US" sz="1800" b="0" dirty="0">
              <a:solidFill>
                <a:schemeClr val="accent2">
                  <a:lumMod val="75000"/>
                </a:schemeClr>
              </a:solidFill>
            </a:endParaRP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Varita</a:t>
            </a:r>
            <a:r>
              <a:rPr lang="en-US" sz="1800" b="0" dirty="0">
                <a:solidFill>
                  <a:schemeClr val="accent2">
                    <a:lumMod val="75000"/>
                  </a:schemeClr>
                </a:solidFill>
              </a:rPr>
              <a:t> tibial</a:t>
            </a: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Epicóndilo</a:t>
            </a:r>
            <a:r>
              <a:rPr lang="en-US" sz="1800" b="0" dirty="0">
                <a:solidFill>
                  <a:schemeClr val="accent2">
                    <a:lumMod val="75000"/>
                  </a:schemeClr>
                </a:solidFill>
              </a:rPr>
              <a:t> femoral</a:t>
            </a: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Varita</a:t>
            </a:r>
            <a:r>
              <a:rPr lang="en-US" sz="1800" b="0" dirty="0">
                <a:solidFill>
                  <a:schemeClr val="accent2">
                    <a:lumMod val="75000"/>
                  </a:schemeClr>
                </a:solidFill>
              </a:rPr>
              <a:t> femoral</a:t>
            </a: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Trocánter</a:t>
            </a:r>
            <a:r>
              <a:rPr lang="en-US" sz="1800" b="0" dirty="0">
                <a:solidFill>
                  <a:schemeClr val="accent2">
                    <a:lumMod val="75000"/>
                  </a:schemeClr>
                </a:solidFill>
              </a:rPr>
              <a:t> mayor</a:t>
            </a:r>
          </a:p>
          <a:p>
            <a:pPr lvl="1">
              <a:buFont typeface="Arial" pitchFamily="34" charset="0"/>
              <a:buChar char="•"/>
            </a:pPr>
            <a:r>
              <a:rPr lang="en-US" sz="1800" b="0" dirty="0">
                <a:solidFill>
                  <a:schemeClr val="accent2">
                    <a:lumMod val="75000"/>
                  </a:schemeClr>
                </a:solidFill>
              </a:rPr>
              <a:t>    </a:t>
            </a:r>
            <a:r>
              <a:rPr lang="en-US" sz="1800" b="0" dirty="0" err="1">
                <a:solidFill>
                  <a:schemeClr val="accent2">
                    <a:lumMod val="75000"/>
                  </a:schemeClr>
                </a:solidFill>
              </a:rPr>
              <a:t>Espina</a:t>
            </a:r>
            <a:r>
              <a:rPr lang="en-US" sz="1800" b="0" dirty="0">
                <a:solidFill>
                  <a:schemeClr val="accent2">
                    <a:lumMod val="75000"/>
                  </a:schemeClr>
                </a:solidFill>
              </a:rPr>
              <a:t> </a:t>
            </a:r>
            <a:r>
              <a:rPr lang="en-US" sz="1800" b="0" dirty="0" err="1">
                <a:solidFill>
                  <a:schemeClr val="accent2">
                    <a:lumMod val="75000"/>
                  </a:schemeClr>
                </a:solidFill>
              </a:rPr>
              <a:t>ilíaca</a:t>
            </a:r>
            <a:r>
              <a:rPr lang="en-US" sz="1800" b="0" dirty="0">
                <a:solidFill>
                  <a:schemeClr val="accent2">
                    <a:lumMod val="75000"/>
                  </a:schemeClr>
                </a:solidFill>
              </a:rPr>
              <a:t> superior anterior</a:t>
            </a:r>
          </a:p>
          <a:p>
            <a:pPr lvl="1">
              <a:buFont typeface="Arial" pitchFamily="34" charset="0"/>
              <a:buChar char="•"/>
            </a:pPr>
            <a:r>
              <a:rPr lang="en-US" sz="1800" b="0" dirty="0">
                <a:solidFill>
                  <a:schemeClr val="accent2">
                    <a:lumMod val="75000"/>
                  </a:schemeClr>
                </a:solidFill>
              </a:rPr>
              <a:t>    Sacro</a:t>
            </a:r>
            <a:endParaRPr lang="es-ES" sz="1800" b="0" dirty="0">
              <a:solidFill>
                <a:schemeClr val="accent2">
                  <a:lumMod val="75000"/>
                </a:schemeClr>
              </a:solidFill>
            </a:endParaRPr>
          </a:p>
        </p:txBody>
      </p:sp>
      <p:pic>
        <p:nvPicPr>
          <p:cNvPr id="13" name="Imagen 3">
            <a:extLst>
              <a:ext uri="{FF2B5EF4-FFF2-40B4-BE49-F238E27FC236}">
                <a16:creationId xmlns:a16="http://schemas.microsoft.com/office/drawing/2014/main" id="{73D127A3-1450-46E0-B8E3-57A53CAFA9C2}"/>
              </a:ext>
            </a:extLst>
          </p:cNvPr>
          <p:cNvPicPr>
            <a:picLocks noChangeAspect="1"/>
          </p:cNvPicPr>
          <p:nvPr/>
        </p:nvPicPr>
        <p:blipFill>
          <a:blip r:embed="rId3" cstate="print">
            <a:extLst>
              <a:ext uri="{28A0092B-C50C-407E-A947-70E740481C1C}">
                <a14:useLocalDpi xmlns:a14="http://schemas.microsoft.com/office/drawing/2010/main" val="0"/>
              </a:ext>
            </a:extLst>
          </a:blip>
          <a:srcRect t="2751" r="11659" b="2751"/>
          <a:stretch>
            <a:fillRect/>
          </a:stretch>
        </p:blipFill>
        <p:spPr>
          <a:xfrm>
            <a:off x="5287186" y="2420888"/>
            <a:ext cx="3173246" cy="3394414"/>
          </a:xfrm>
          <a:prstGeom prst="rect">
            <a:avLst/>
          </a:prstGeom>
        </p:spPr>
      </p:pic>
      <p:sp>
        <p:nvSpPr>
          <p:cNvPr id="14" name="Prostokąt 1">
            <a:extLst>
              <a:ext uri="{FF2B5EF4-FFF2-40B4-BE49-F238E27FC236}">
                <a16:creationId xmlns:a16="http://schemas.microsoft.com/office/drawing/2014/main" id="{28B9937F-6FB0-4170-A270-96E0A5C60740}"/>
              </a:ext>
            </a:extLst>
          </p:cNvPr>
          <p:cNvSpPr/>
          <p:nvPr/>
        </p:nvSpPr>
        <p:spPr>
          <a:xfrm>
            <a:off x="755576" y="2552710"/>
            <a:ext cx="473269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Set de Helen Hayes</a:t>
            </a:r>
          </a:p>
        </p:txBody>
      </p:sp>
      <p:sp>
        <p:nvSpPr>
          <p:cNvPr id="15" name="14 Rectángulo redondeado"/>
          <p:cNvSpPr/>
          <p:nvPr/>
        </p:nvSpPr>
        <p:spPr bwMode="auto">
          <a:xfrm>
            <a:off x="1691680" y="3200782"/>
            <a:ext cx="2520280" cy="21602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CuadroTexto"/>
          <p:cNvSpPr txBox="1"/>
          <p:nvPr/>
        </p:nvSpPr>
        <p:spPr>
          <a:xfrm>
            <a:off x="1829695" y="3501008"/>
            <a:ext cx="2310257" cy="1631216"/>
          </a:xfrm>
          <a:prstGeom prst="rect">
            <a:avLst/>
          </a:prstGeom>
          <a:noFill/>
        </p:spPr>
        <p:txBody>
          <a:bodyPr wrap="square" rtlCol="0">
            <a:spAutoFit/>
          </a:bodyPr>
          <a:lstStyle/>
          <a:p>
            <a:pPr algn="ctr"/>
            <a:r>
              <a:rPr lang="es-ES" sz="2000" b="0" dirty="0">
                <a:solidFill>
                  <a:schemeClr val="accent6"/>
                </a:solidFill>
              </a:rPr>
              <a:t>Varillas tibiales y femorales para rotaciones femorales y tibiales.</a:t>
            </a:r>
          </a:p>
        </p:txBody>
      </p:sp>
      <p:sp>
        <p:nvSpPr>
          <p:cNvPr id="19" name="18 CuadroTexto"/>
          <p:cNvSpPr txBox="1"/>
          <p:nvPr/>
        </p:nvSpPr>
        <p:spPr>
          <a:xfrm>
            <a:off x="2843808" y="5754742"/>
            <a:ext cx="6300192" cy="338554"/>
          </a:xfrm>
          <a:prstGeom prst="rect">
            <a:avLst/>
          </a:prstGeom>
          <a:noFill/>
        </p:spPr>
        <p:txBody>
          <a:bodyPr wrap="square" rtlCol="0">
            <a:spAutoFit/>
          </a:bodyPr>
          <a:lstStyle/>
          <a:p>
            <a:pPr algn="ctr"/>
            <a:r>
              <a:rPr lang="es-ES" sz="1600" b="0" dirty="0">
                <a:solidFill>
                  <a:schemeClr val="accent6"/>
                </a:solidFill>
              </a:rPr>
              <a:t>Figura 18. Configuración del conjunto de marcadores Helen Hayes</a:t>
            </a:r>
          </a:p>
        </p:txBody>
      </p:sp>
      <p:sp>
        <p:nvSpPr>
          <p:cNvPr id="21" name="Prostokąt 1">
            <a:extLst>
              <a:ext uri="{FF2B5EF4-FFF2-40B4-BE49-F238E27FC236}">
                <a16:creationId xmlns:a16="http://schemas.microsoft.com/office/drawing/2014/main" id="{ECCEBD04-0ED8-4E4F-A30C-BB0BD27860E7}"/>
              </a:ext>
            </a:extLst>
          </p:cNvPr>
          <p:cNvSpPr/>
          <p:nvPr/>
        </p:nvSpPr>
        <p:spPr>
          <a:xfrm>
            <a:off x="775410" y="1916832"/>
            <a:ext cx="8368590" cy="707886"/>
          </a:xfrm>
          <a:prstGeom prst="rect">
            <a:avLst/>
          </a:prstGeom>
        </p:spPr>
        <p:txBody>
          <a:bodyPr wrap="square">
            <a:spAutoFit/>
          </a:bodyPr>
          <a:lstStyle/>
          <a:p>
            <a:pPr>
              <a:defRPr/>
            </a:pPr>
            <a:r>
              <a:rPr lang="es-ES" sz="2000" b="0" i="1" dirty="0">
                <a:solidFill>
                  <a:schemeClr val="accent2">
                    <a:lumMod val="75000"/>
                  </a:schemeClr>
                </a:solidFill>
              </a:rPr>
              <a:t>Configuraciones del modelo biomecánico para el análisis de la marcha.</a:t>
            </a: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sp>
        <p:nvSpPr>
          <p:cNvPr id="22" name="Prostokąt 1">
            <a:extLst>
              <a:ext uri="{FF2B5EF4-FFF2-40B4-BE49-F238E27FC236}">
                <a16:creationId xmlns:a16="http://schemas.microsoft.com/office/drawing/2014/main" id="{D6C0C3AA-1FA9-41FC-913D-6239F38E8851}"/>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Tree>
    <p:extLst>
      <p:ext uri="{BB962C8B-B14F-4D97-AF65-F5344CB8AC3E}">
        <p14:creationId xmlns:p14="http://schemas.microsoft.com/office/powerpoint/2010/main" val="216103697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2552710"/>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Calibrate Anatomical System Technique Marker set (CAST)</a:t>
            </a:r>
          </a:p>
        </p:txBody>
      </p:sp>
      <p:sp>
        <p:nvSpPr>
          <p:cNvPr id="12" name="11 CuadroTexto"/>
          <p:cNvSpPr txBox="1"/>
          <p:nvPr/>
        </p:nvSpPr>
        <p:spPr>
          <a:xfrm>
            <a:off x="1187624" y="3212976"/>
            <a:ext cx="7560840" cy="400110"/>
          </a:xfrm>
          <a:prstGeom prst="rect">
            <a:avLst/>
          </a:prstGeom>
          <a:noFill/>
        </p:spPr>
        <p:txBody>
          <a:bodyPr wrap="square" rtlCol="0">
            <a:spAutoFit/>
          </a:bodyPr>
          <a:lstStyle/>
          <a:p>
            <a:pPr>
              <a:buFont typeface="Arial" pitchFamily="34" charset="0"/>
              <a:buChar char="•"/>
            </a:pPr>
            <a:r>
              <a:rPr lang="es-ES" sz="2000" b="0" dirty="0">
                <a:solidFill>
                  <a:schemeClr val="accent6"/>
                </a:solidFill>
              </a:rPr>
              <a:t> Estandarizar la descripción de la pelvis y la extremidad inferior.</a:t>
            </a:r>
            <a:endParaRPr lang="en-US" sz="2000" b="0" dirty="0">
              <a:solidFill>
                <a:schemeClr val="accent6"/>
              </a:solidFill>
            </a:endParaRPr>
          </a:p>
        </p:txBody>
      </p:sp>
      <p:sp>
        <p:nvSpPr>
          <p:cNvPr id="13" name="12 CuadroTexto"/>
          <p:cNvSpPr txBox="1"/>
          <p:nvPr/>
        </p:nvSpPr>
        <p:spPr>
          <a:xfrm>
            <a:off x="1187624" y="3742708"/>
            <a:ext cx="6840760" cy="1169551"/>
          </a:xfrm>
          <a:prstGeom prst="rect">
            <a:avLst/>
          </a:prstGeom>
          <a:noFill/>
        </p:spPr>
        <p:txBody>
          <a:bodyPr wrap="square" rtlCol="0">
            <a:spAutoFit/>
          </a:bodyPr>
          <a:lstStyle/>
          <a:p>
            <a:pPr>
              <a:spcAft>
                <a:spcPts val="600"/>
              </a:spcAft>
              <a:buFont typeface="Arial" pitchFamily="34" charset="0"/>
              <a:buChar char="•"/>
            </a:pPr>
            <a:r>
              <a:rPr lang="en-US" sz="2000" b="0" dirty="0">
                <a:solidFill>
                  <a:schemeClr val="accent6"/>
                </a:solidFill>
              </a:rPr>
              <a:t> Seis </a:t>
            </a:r>
            <a:r>
              <a:rPr lang="en-US" sz="2000" b="0" dirty="0" err="1">
                <a:solidFill>
                  <a:schemeClr val="accent6"/>
                </a:solidFill>
              </a:rPr>
              <a:t>grados</a:t>
            </a:r>
            <a:r>
              <a:rPr lang="en-US" sz="2000" b="0" dirty="0">
                <a:solidFill>
                  <a:schemeClr val="accent6"/>
                </a:solidFill>
              </a:rPr>
              <a:t> de </a:t>
            </a:r>
            <a:r>
              <a:rPr lang="en-US" sz="2000" b="0" dirty="0" err="1">
                <a:solidFill>
                  <a:schemeClr val="accent6"/>
                </a:solidFill>
              </a:rPr>
              <a:t>libertad</a:t>
            </a:r>
            <a:endParaRPr lang="en-US" sz="2000" b="0" dirty="0">
              <a:solidFill>
                <a:schemeClr val="accent6"/>
              </a:solidFill>
            </a:endParaRPr>
          </a:p>
          <a:p>
            <a:pPr marL="800100" lvl="1" indent="-342900">
              <a:spcAft>
                <a:spcPts val="600"/>
              </a:spcAft>
              <a:buFont typeface="Arial" panose="020B0604020202020204" pitchFamily="34" charset="0"/>
              <a:buChar char="•"/>
            </a:pPr>
            <a:r>
              <a:rPr lang="es-ES" sz="2000" b="0" dirty="0">
                <a:solidFill>
                  <a:schemeClr val="accent6"/>
                </a:solidFill>
              </a:rPr>
              <a:t>Tres movimientos lineales o traslacionales.</a:t>
            </a:r>
          </a:p>
          <a:p>
            <a:pPr marL="800100" lvl="1" indent="-342900">
              <a:spcAft>
                <a:spcPts val="600"/>
              </a:spcAft>
              <a:buFont typeface="Arial" panose="020B0604020202020204" pitchFamily="34" charset="0"/>
              <a:buChar char="•"/>
            </a:pPr>
            <a:r>
              <a:rPr lang="es-ES" sz="2000" b="0" dirty="0">
                <a:solidFill>
                  <a:schemeClr val="accent6"/>
                </a:solidFill>
              </a:rPr>
              <a:t>Tres rotaciones o movimientos angulares.</a:t>
            </a:r>
            <a:endParaRPr lang="en-US" sz="2000" b="0" dirty="0">
              <a:solidFill>
                <a:schemeClr val="accent6"/>
              </a:solidFill>
            </a:endParaRPr>
          </a:p>
        </p:txBody>
      </p:sp>
      <p:sp>
        <p:nvSpPr>
          <p:cNvPr id="14" name="13 CuadroTexto"/>
          <p:cNvSpPr txBox="1"/>
          <p:nvPr/>
        </p:nvSpPr>
        <p:spPr>
          <a:xfrm>
            <a:off x="1187624" y="5117122"/>
            <a:ext cx="6840760" cy="400110"/>
          </a:xfrm>
          <a:prstGeom prst="rect">
            <a:avLst/>
          </a:prstGeom>
          <a:noFill/>
        </p:spPr>
        <p:txBody>
          <a:bodyPr wrap="square" rtlCol="0">
            <a:spAutoFit/>
          </a:bodyPr>
          <a:lstStyle/>
          <a:p>
            <a:pPr>
              <a:buFont typeface="Arial" pitchFamily="34" charset="0"/>
              <a:buChar char="•"/>
            </a:pPr>
            <a:r>
              <a:rPr lang="en-US" sz="2000" b="0" dirty="0">
                <a:solidFill>
                  <a:schemeClr val="accent6"/>
                </a:solidFill>
              </a:rPr>
              <a:t>  </a:t>
            </a:r>
            <a:r>
              <a:rPr lang="es-ES" sz="2000" b="0" dirty="0">
                <a:solidFill>
                  <a:schemeClr val="accent6"/>
                </a:solidFill>
              </a:rPr>
              <a:t>Dos tipos de marcadores: anatómico y segmento.</a:t>
            </a:r>
            <a:endParaRPr lang="en-US" sz="2000" b="0" dirty="0">
              <a:solidFill>
                <a:schemeClr val="accent6"/>
              </a:solidFill>
            </a:endParaRPr>
          </a:p>
        </p:txBody>
      </p:sp>
      <p:sp>
        <p:nvSpPr>
          <p:cNvPr id="15" name="Prostokąt 1">
            <a:extLst>
              <a:ext uri="{FF2B5EF4-FFF2-40B4-BE49-F238E27FC236}">
                <a16:creationId xmlns:a16="http://schemas.microsoft.com/office/drawing/2014/main" id="{921799B9-4F3E-4828-83EE-52C9E3F91957}"/>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
        <p:nvSpPr>
          <p:cNvPr id="17" name="Prostokąt 1">
            <a:extLst>
              <a:ext uri="{FF2B5EF4-FFF2-40B4-BE49-F238E27FC236}">
                <a16:creationId xmlns:a16="http://schemas.microsoft.com/office/drawing/2014/main" id="{1E455627-911F-40AB-B6C9-FEE7CA4DBD5C}"/>
              </a:ext>
            </a:extLst>
          </p:cNvPr>
          <p:cNvSpPr/>
          <p:nvPr/>
        </p:nvSpPr>
        <p:spPr>
          <a:xfrm>
            <a:off x="775410" y="1916832"/>
            <a:ext cx="8368590" cy="707886"/>
          </a:xfrm>
          <a:prstGeom prst="rect">
            <a:avLst/>
          </a:prstGeom>
        </p:spPr>
        <p:txBody>
          <a:bodyPr wrap="square">
            <a:spAutoFit/>
          </a:bodyPr>
          <a:lstStyle/>
          <a:p>
            <a:pPr>
              <a:defRPr/>
            </a:pPr>
            <a:r>
              <a:rPr lang="es-ES" sz="2000" b="0" i="1" dirty="0">
                <a:solidFill>
                  <a:schemeClr val="accent2">
                    <a:lumMod val="75000"/>
                  </a:schemeClr>
                </a:solidFill>
              </a:rPr>
              <a:t>Configuraciones del modelo biomecánico para el análisis de la marcha.</a:t>
            </a:r>
            <a:endParaRPr lang="en-US" sz="2000" b="0" i="1" dirty="0">
              <a:solidFill>
                <a:schemeClr val="accent2">
                  <a:lumMod val="75000"/>
                </a:schemeClr>
              </a:solidFill>
            </a:endParaRPr>
          </a:p>
          <a:p>
            <a:pPr>
              <a:defRPr/>
            </a:pPr>
            <a:endParaRPr lang="en-US" sz="2000" b="0" i="1" dirty="0">
              <a:solidFill>
                <a:schemeClr val="accent2">
                  <a:lumMod val="75000"/>
                </a:schemeClr>
              </a:solidFill>
            </a:endParaRPr>
          </a:p>
        </p:txBody>
      </p:sp>
    </p:spTree>
    <p:extLst>
      <p:ext uri="{BB962C8B-B14F-4D97-AF65-F5344CB8AC3E}">
        <p14:creationId xmlns:p14="http://schemas.microsoft.com/office/powerpoint/2010/main" val="14992142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916832"/>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56490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Marcadores</a:t>
            </a:r>
            <a:r>
              <a:rPr lang="en-US" sz="2000" b="0" dirty="0">
                <a:solidFill>
                  <a:schemeClr val="accent2">
                    <a:lumMod val="75000"/>
                  </a:schemeClr>
                </a:solidFill>
              </a:rPr>
              <a:t> </a:t>
            </a:r>
            <a:r>
              <a:rPr lang="en-US" sz="2000" b="0" dirty="0" err="1">
                <a:solidFill>
                  <a:schemeClr val="accent2">
                    <a:lumMod val="75000"/>
                  </a:schemeClr>
                </a:solidFill>
              </a:rPr>
              <a:t>anatómicos</a:t>
            </a:r>
            <a:endParaRPr lang="en-US" sz="2000" b="0" dirty="0">
              <a:solidFill>
                <a:schemeClr val="accent2">
                  <a:lumMod val="75000"/>
                </a:schemeClr>
              </a:solidFill>
            </a:endParaRPr>
          </a:p>
        </p:txBody>
      </p:sp>
      <p:sp>
        <p:nvSpPr>
          <p:cNvPr id="17" name="16 CuadroTexto"/>
          <p:cNvSpPr txBox="1"/>
          <p:nvPr/>
        </p:nvSpPr>
        <p:spPr>
          <a:xfrm>
            <a:off x="1187624" y="327569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a:r>
            <a:r>
              <a:rPr lang="es-ES" sz="1800" b="0" dirty="0">
                <a:solidFill>
                  <a:schemeClr val="accent6"/>
                </a:solidFill>
              </a:rPr>
              <a:t>Utilizado para la calibración del modelo.</a:t>
            </a:r>
            <a:endParaRPr lang="en-US" sz="1800" b="0" dirty="0">
              <a:solidFill>
                <a:schemeClr val="accent6"/>
              </a:solidFill>
            </a:endParaRPr>
          </a:p>
        </p:txBody>
      </p:sp>
      <p:sp>
        <p:nvSpPr>
          <p:cNvPr id="18" name="17 CuadroTexto"/>
          <p:cNvSpPr txBox="1"/>
          <p:nvPr/>
        </p:nvSpPr>
        <p:spPr>
          <a:xfrm>
            <a:off x="1187624" y="3770456"/>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a:r>
            <a:r>
              <a:rPr lang="es-ES" sz="1800" b="0" dirty="0">
                <a:solidFill>
                  <a:schemeClr val="accent6"/>
                </a:solidFill>
              </a:rPr>
              <a:t>Ubicados lateral y media a las articulaciones</a:t>
            </a:r>
            <a:endParaRPr lang="en-US" sz="1800" b="0" dirty="0">
              <a:solidFill>
                <a:schemeClr val="accent6"/>
              </a:solidFill>
            </a:endParaRPr>
          </a:p>
        </p:txBody>
      </p:sp>
      <p:sp>
        <p:nvSpPr>
          <p:cNvPr id="19" name="18 CuadroTexto"/>
          <p:cNvSpPr txBox="1"/>
          <p:nvPr/>
        </p:nvSpPr>
        <p:spPr>
          <a:xfrm>
            <a:off x="1187624" y="4274512"/>
            <a:ext cx="7344816"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a:r>
            <a:r>
              <a:rPr lang="en-US" sz="1800" b="0" dirty="0" err="1">
                <a:solidFill>
                  <a:schemeClr val="accent6"/>
                </a:solidFill>
              </a:rPr>
              <a:t>Articulaciones</a:t>
            </a:r>
            <a:r>
              <a:rPr lang="en-US" sz="1800" b="0" dirty="0">
                <a:solidFill>
                  <a:schemeClr val="accent6"/>
                </a:solidFill>
              </a:rPr>
              <a:t> </a:t>
            </a:r>
            <a:r>
              <a:rPr lang="en-US" sz="1800" b="0" dirty="0" err="1">
                <a:solidFill>
                  <a:schemeClr val="accent6"/>
                </a:solidFill>
              </a:rPr>
              <a:t>instrumentadas</a:t>
            </a:r>
            <a:r>
              <a:rPr lang="en-US" sz="1800" b="0" dirty="0">
                <a:solidFill>
                  <a:schemeClr val="accent6"/>
                </a:solidFill>
              </a:rPr>
              <a:t>: proximal y distal a </a:t>
            </a:r>
            <a:r>
              <a:rPr lang="en-US" sz="1800" b="0" dirty="0" err="1">
                <a:solidFill>
                  <a:schemeClr val="accent6"/>
                </a:solidFill>
              </a:rPr>
              <a:t>cada</a:t>
            </a:r>
            <a:r>
              <a:rPr lang="en-US" sz="1800" b="0" dirty="0">
                <a:solidFill>
                  <a:schemeClr val="accent6"/>
                </a:solidFill>
              </a:rPr>
              <a:t> </a:t>
            </a:r>
            <a:r>
              <a:rPr lang="en-US" sz="1800" b="0" dirty="0" err="1">
                <a:solidFill>
                  <a:schemeClr val="accent6"/>
                </a:solidFill>
              </a:rPr>
              <a:t>segmento</a:t>
            </a:r>
            <a:endParaRPr lang="en-US" sz="1800" b="0" dirty="0">
              <a:solidFill>
                <a:schemeClr val="accent6"/>
              </a:solidFill>
            </a:endParaRPr>
          </a:p>
        </p:txBody>
      </p:sp>
      <p:sp>
        <p:nvSpPr>
          <p:cNvPr id="20" name="19 CuadroTexto"/>
          <p:cNvSpPr txBox="1"/>
          <p:nvPr/>
        </p:nvSpPr>
        <p:spPr>
          <a:xfrm>
            <a:off x="1187624" y="4787860"/>
            <a:ext cx="756084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Sistema de </a:t>
            </a:r>
            <a:r>
              <a:rPr lang="en-US" sz="1800" b="0" dirty="0" err="1">
                <a:solidFill>
                  <a:schemeClr val="accent6"/>
                </a:solidFill>
              </a:rPr>
              <a:t>coordenadas</a:t>
            </a:r>
            <a:r>
              <a:rPr lang="en-US" sz="1800" b="0" dirty="0">
                <a:solidFill>
                  <a:schemeClr val="accent6"/>
                </a:solidFill>
              </a:rPr>
              <a:t> </a:t>
            </a:r>
            <a:r>
              <a:rPr lang="en-US" sz="1800" b="0" dirty="0" err="1">
                <a:solidFill>
                  <a:schemeClr val="accent6"/>
                </a:solidFill>
              </a:rPr>
              <a:t>globales</a:t>
            </a:r>
            <a:r>
              <a:rPr lang="en-US" sz="1800" b="0" dirty="0">
                <a:solidFill>
                  <a:schemeClr val="accent6"/>
                </a:solidFill>
              </a:rPr>
              <a:t> </a:t>
            </a:r>
            <a:r>
              <a:rPr lang="en-US" sz="1800" b="0" dirty="0">
                <a:solidFill>
                  <a:schemeClr val="accent6"/>
                </a:solidFill>
                <a:sym typeface="Wingdings" panose="05000000000000000000" pitchFamily="2" charset="2"/>
              </a:rPr>
              <a:t></a:t>
            </a:r>
            <a:r>
              <a:rPr lang="en-US" sz="1800" b="0" dirty="0">
                <a:solidFill>
                  <a:schemeClr val="accent6"/>
                </a:solidFill>
              </a:rPr>
              <a:t> Sistema de </a:t>
            </a:r>
            <a:r>
              <a:rPr lang="en-US" sz="1800" b="0" dirty="0" err="1">
                <a:solidFill>
                  <a:schemeClr val="accent6"/>
                </a:solidFill>
              </a:rPr>
              <a:t>coordenadas</a:t>
            </a:r>
            <a:r>
              <a:rPr lang="en-US" sz="1800" b="0" dirty="0">
                <a:solidFill>
                  <a:schemeClr val="accent6"/>
                </a:solidFill>
              </a:rPr>
              <a:t> locales</a:t>
            </a:r>
          </a:p>
        </p:txBody>
      </p:sp>
      <p:sp>
        <p:nvSpPr>
          <p:cNvPr id="14" name="Prostokąt 1">
            <a:extLst>
              <a:ext uri="{FF2B5EF4-FFF2-40B4-BE49-F238E27FC236}">
                <a16:creationId xmlns:a16="http://schemas.microsoft.com/office/drawing/2014/main" id="{4AB4DBE3-6C7E-40AE-A14C-5D086114F382}"/>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Tree>
    <p:extLst>
      <p:ext uri="{BB962C8B-B14F-4D97-AF65-F5344CB8AC3E}">
        <p14:creationId xmlns:p14="http://schemas.microsoft.com/office/powerpoint/2010/main" val="329127160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91138" name="Picture 2"/>
          <p:cNvPicPr>
            <a:picLocks noChangeAspect="1" noChangeArrowheads="1"/>
          </p:cNvPicPr>
          <p:nvPr/>
        </p:nvPicPr>
        <p:blipFill>
          <a:blip r:embed="rId3" cstate="print"/>
          <a:srcRect l="57568" t="10055" r="9575" b="29688"/>
          <a:stretch>
            <a:fillRect/>
          </a:stretch>
        </p:blipFill>
        <p:spPr bwMode="auto">
          <a:xfrm>
            <a:off x="611561" y="3212976"/>
            <a:ext cx="3600400" cy="2555336"/>
          </a:xfrm>
          <a:prstGeom prst="rect">
            <a:avLst/>
          </a:prstGeom>
          <a:noFill/>
          <a:ln w="9525">
            <a:noFill/>
            <a:miter lim="800000"/>
            <a:headEnd/>
            <a:tailEnd/>
          </a:ln>
        </p:spPr>
      </p:pic>
      <p:pic>
        <p:nvPicPr>
          <p:cNvPr id="91141" name="Picture 5"/>
          <p:cNvPicPr>
            <a:picLocks noChangeAspect="1" noChangeArrowheads="1"/>
          </p:cNvPicPr>
          <p:nvPr/>
        </p:nvPicPr>
        <p:blipFill>
          <a:blip r:embed="rId4" cstate="print"/>
          <a:srcRect l="70284" t="11074" r="14573" b="35770"/>
          <a:stretch>
            <a:fillRect/>
          </a:stretch>
        </p:blipFill>
        <p:spPr bwMode="auto">
          <a:xfrm>
            <a:off x="4716016" y="836712"/>
            <a:ext cx="3657406" cy="4968552"/>
          </a:xfrm>
          <a:prstGeom prst="rect">
            <a:avLst/>
          </a:prstGeom>
          <a:noFill/>
          <a:ln w="9525">
            <a:noFill/>
            <a:miter lim="800000"/>
            <a:headEnd/>
            <a:tailEnd/>
          </a:ln>
        </p:spPr>
      </p:pic>
      <p:pic>
        <p:nvPicPr>
          <p:cNvPr id="91142" name="Picture 6"/>
          <p:cNvPicPr>
            <a:picLocks noChangeAspect="1" noChangeArrowheads="1"/>
          </p:cNvPicPr>
          <p:nvPr/>
        </p:nvPicPr>
        <p:blipFill>
          <a:blip r:embed="rId5" cstate="print"/>
          <a:srcRect l="61428" t="56645" r="34857" b="34496"/>
          <a:stretch>
            <a:fillRect/>
          </a:stretch>
        </p:blipFill>
        <p:spPr bwMode="auto">
          <a:xfrm>
            <a:off x="5940152" y="1124744"/>
            <a:ext cx="648072" cy="598220"/>
          </a:xfrm>
          <a:prstGeom prst="rect">
            <a:avLst/>
          </a:prstGeom>
          <a:noFill/>
          <a:ln w="9525">
            <a:noFill/>
            <a:miter lim="800000"/>
            <a:headEnd/>
            <a:tailEnd/>
          </a:ln>
        </p:spPr>
      </p:pic>
      <p:pic>
        <p:nvPicPr>
          <p:cNvPr id="23" name="Picture 6"/>
          <p:cNvPicPr>
            <a:picLocks noChangeAspect="1" noChangeArrowheads="1"/>
          </p:cNvPicPr>
          <p:nvPr/>
        </p:nvPicPr>
        <p:blipFill>
          <a:blip r:embed="rId5" cstate="print"/>
          <a:srcRect l="61428" t="56645" r="34857" b="34496"/>
          <a:stretch>
            <a:fillRect/>
          </a:stretch>
        </p:blipFill>
        <p:spPr bwMode="auto">
          <a:xfrm>
            <a:off x="5940152" y="2996952"/>
            <a:ext cx="648072" cy="598220"/>
          </a:xfrm>
          <a:prstGeom prst="rect">
            <a:avLst/>
          </a:prstGeom>
          <a:noFill/>
          <a:ln w="9525">
            <a:noFill/>
            <a:miter lim="800000"/>
            <a:headEnd/>
            <a:tailEnd/>
          </a:ln>
        </p:spPr>
      </p:pic>
      <p:pic>
        <p:nvPicPr>
          <p:cNvPr id="24" name="Picture 6"/>
          <p:cNvPicPr>
            <a:picLocks noChangeAspect="1" noChangeArrowheads="1"/>
          </p:cNvPicPr>
          <p:nvPr/>
        </p:nvPicPr>
        <p:blipFill>
          <a:blip r:embed="rId5" cstate="print"/>
          <a:srcRect l="61428" t="56645" r="34857" b="34496"/>
          <a:stretch>
            <a:fillRect/>
          </a:stretch>
        </p:blipFill>
        <p:spPr bwMode="auto">
          <a:xfrm>
            <a:off x="5940152" y="4847004"/>
            <a:ext cx="648072" cy="598220"/>
          </a:xfrm>
          <a:prstGeom prst="rect">
            <a:avLst/>
          </a:prstGeom>
          <a:noFill/>
          <a:ln w="9525">
            <a:noFill/>
            <a:miter lim="800000"/>
            <a:headEnd/>
            <a:tailEnd/>
          </a:ln>
        </p:spPr>
      </p:pic>
      <p:sp>
        <p:nvSpPr>
          <p:cNvPr id="25" name="Prostokąt 1">
            <a:extLst>
              <a:ext uri="{FF2B5EF4-FFF2-40B4-BE49-F238E27FC236}">
                <a16:creationId xmlns:a16="http://schemas.microsoft.com/office/drawing/2014/main" id="{28B9937F-6FB0-4170-A270-96E0A5C60740}"/>
              </a:ext>
            </a:extLst>
          </p:cNvPr>
          <p:cNvSpPr/>
          <p:nvPr/>
        </p:nvSpPr>
        <p:spPr>
          <a:xfrm>
            <a:off x="611560" y="2505090"/>
            <a:ext cx="3384376" cy="707886"/>
          </a:xfrm>
          <a:prstGeom prst="rect">
            <a:avLst/>
          </a:prstGeom>
        </p:spPr>
        <p:txBody>
          <a:bodyPr wrap="square">
            <a:spAutoFit/>
          </a:bodyPr>
          <a:lstStyle/>
          <a:p>
            <a:pPr marL="342900" indent="-342900">
              <a:defRPr/>
            </a:pPr>
            <a:r>
              <a:rPr lang="en-US" sz="2000" b="0" dirty="0">
                <a:solidFill>
                  <a:schemeClr val="accent2">
                    <a:lumMod val="75000"/>
                  </a:schemeClr>
                </a:solidFill>
              </a:rPr>
              <a:t>Global coordinates system</a:t>
            </a:r>
          </a:p>
          <a:p>
            <a:pPr marL="342900" indent="-342900">
              <a:defRPr/>
            </a:pPr>
            <a:r>
              <a:rPr lang="en-US" sz="2000" b="0" dirty="0">
                <a:solidFill>
                  <a:schemeClr val="accent2">
                    <a:lumMod val="75000"/>
                  </a:schemeClr>
                </a:solidFill>
              </a:rPr>
              <a:t>(GCS)</a:t>
            </a:r>
          </a:p>
        </p:txBody>
      </p:sp>
      <p:sp>
        <p:nvSpPr>
          <p:cNvPr id="26" name="Prostokąt 1">
            <a:extLst>
              <a:ext uri="{FF2B5EF4-FFF2-40B4-BE49-F238E27FC236}">
                <a16:creationId xmlns:a16="http://schemas.microsoft.com/office/drawing/2014/main" id="{28B9937F-6FB0-4170-A270-96E0A5C60740}"/>
              </a:ext>
            </a:extLst>
          </p:cNvPr>
          <p:cNvSpPr/>
          <p:nvPr/>
        </p:nvSpPr>
        <p:spPr>
          <a:xfrm>
            <a:off x="770578" y="836712"/>
            <a:ext cx="3945438" cy="707886"/>
          </a:xfrm>
          <a:prstGeom prst="rect">
            <a:avLst/>
          </a:prstGeom>
        </p:spPr>
        <p:txBody>
          <a:bodyPr wrap="square">
            <a:spAutoFit/>
          </a:bodyPr>
          <a:lstStyle/>
          <a:p>
            <a:pPr marL="342900" indent="-342900" algn="r">
              <a:defRPr/>
            </a:pPr>
            <a:r>
              <a:rPr lang="en-US" sz="2000" b="0" dirty="0">
                <a:solidFill>
                  <a:schemeClr val="accent2">
                    <a:lumMod val="75000"/>
                  </a:schemeClr>
                </a:solidFill>
              </a:rPr>
              <a:t>Local coordinates system</a:t>
            </a:r>
          </a:p>
          <a:p>
            <a:pPr marL="342900" indent="-342900" algn="r">
              <a:defRPr/>
            </a:pPr>
            <a:r>
              <a:rPr lang="en-US" sz="2000" b="0" dirty="0">
                <a:solidFill>
                  <a:schemeClr val="accent2">
                    <a:lumMod val="75000"/>
                  </a:schemeClr>
                </a:solidFill>
              </a:rPr>
              <a:t>(LCS)</a:t>
            </a:r>
          </a:p>
        </p:txBody>
      </p:sp>
      <p:sp>
        <p:nvSpPr>
          <p:cNvPr id="27" name="26 Flecha doblada hacia arriba"/>
          <p:cNvSpPr/>
          <p:nvPr/>
        </p:nvSpPr>
        <p:spPr bwMode="auto">
          <a:xfrm rot="5400000" flipH="1">
            <a:off x="2105726" y="1214754"/>
            <a:ext cx="684076" cy="1656184"/>
          </a:xfrm>
          <a:prstGeom prst="bentUpArrow">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CuadroTexto"/>
          <p:cNvSpPr txBox="1"/>
          <p:nvPr/>
        </p:nvSpPr>
        <p:spPr>
          <a:xfrm>
            <a:off x="107504" y="5826750"/>
            <a:ext cx="8892480" cy="338554"/>
          </a:xfrm>
          <a:prstGeom prst="rect">
            <a:avLst/>
          </a:prstGeom>
          <a:noFill/>
        </p:spPr>
        <p:txBody>
          <a:bodyPr wrap="square" rtlCol="0">
            <a:spAutoFit/>
          </a:bodyPr>
          <a:lstStyle/>
          <a:p>
            <a:pPr algn="ctr"/>
            <a:r>
              <a:rPr lang="es-ES" sz="1600" b="0" dirty="0">
                <a:solidFill>
                  <a:schemeClr val="accent6"/>
                </a:solidFill>
              </a:rPr>
              <a:t>Figura 19. Sistema de coordenadas globales versus sistema de coordenadas locales</a:t>
            </a:r>
          </a:p>
        </p:txBody>
      </p:sp>
    </p:spTree>
    <p:extLst>
      <p:ext uri="{BB962C8B-B14F-4D97-AF65-F5344CB8AC3E}">
        <p14:creationId xmlns:p14="http://schemas.microsoft.com/office/powerpoint/2010/main" val="865607180"/>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Marcadores</a:t>
            </a:r>
            <a:r>
              <a:rPr lang="en-US" sz="2000" b="0" dirty="0">
                <a:solidFill>
                  <a:schemeClr val="accent2">
                    <a:lumMod val="75000"/>
                  </a:schemeClr>
                </a:solidFill>
              </a:rPr>
              <a:t> </a:t>
            </a:r>
            <a:r>
              <a:rPr lang="en-US" sz="2000" b="0" dirty="0" err="1">
                <a:solidFill>
                  <a:schemeClr val="accent2">
                    <a:lumMod val="75000"/>
                  </a:schemeClr>
                </a:solidFill>
              </a:rPr>
              <a:t>anatómicos</a:t>
            </a:r>
            <a:endParaRPr lang="en-US" sz="2000" b="0" dirty="0">
              <a:solidFill>
                <a:schemeClr val="accent2">
                  <a:lumMod val="75000"/>
                </a:schemeClr>
              </a:solidFill>
            </a:endParaRPr>
          </a:p>
        </p:txBody>
      </p:sp>
      <p:sp>
        <p:nvSpPr>
          <p:cNvPr id="16" name="15 Rectángulo redondeado"/>
          <p:cNvSpPr/>
          <p:nvPr/>
        </p:nvSpPr>
        <p:spPr bwMode="auto">
          <a:xfrm>
            <a:off x="1187624"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20 CuadroTexto"/>
          <p:cNvSpPr txBox="1"/>
          <p:nvPr/>
        </p:nvSpPr>
        <p:spPr>
          <a:xfrm>
            <a:off x="1259632" y="3316922"/>
            <a:ext cx="2310257" cy="400110"/>
          </a:xfrm>
          <a:prstGeom prst="rect">
            <a:avLst/>
          </a:prstGeom>
          <a:noFill/>
        </p:spPr>
        <p:txBody>
          <a:bodyPr wrap="square" rtlCol="0">
            <a:spAutoFit/>
          </a:bodyPr>
          <a:lstStyle/>
          <a:p>
            <a:pPr algn="ctr"/>
            <a:r>
              <a:rPr lang="en-US" sz="2000" b="0" dirty="0" err="1"/>
              <a:t>Segmento</a:t>
            </a:r>
            <a:r>
              <a:rPr lang="en-US" sz="2000" b="0" dirty="0"/>
              <a:t> </a:t>
            </a:r>
            <a:r>
              <a:rPr lang="en-US" sz="2000" b="0" dirty="0" err="1"/>
              <a:t>podal</a:t>
            </a:r>
            <a:endParaRPr lang="en-US" sz="2000" b="0" dirty="0"/>
          </a:p>
        </p:txBody>
      </p:sp>
      <p:sp>
        <p:nvSpPr>
          <p:cNvPr id="22" name="21 Rectángulo redondeado"/>
          <p:cNvSpPr/>
          <p:nvPr/>
        </p:nvSpPr>
        <p:spPr bwMode="auto">
          <a:xfrm>
            <a:off x="4860032" y="3284984"/>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CuadroTexto"/>
          <p:cNvSpPr txBox="1"/>
          <p:nvPr/>
        </p:nvSpPr>
        <p:spPr>
          <a:xfrm>
            <a:off x="4932040" y="3316922"/>
            <a:ext cx="2310257" cy="400110"/>
          </a:xfrm>
          <a:prstGeom prst="rect">
            <a:avLst/>
          </a:prstGeom>
          <a:noFill/>
        </p:spPr>
        <p:txBody>
          <a:bodyPr wrap="square" rtlCol="0">
            <a:spAutoFit/>
          </a:bodyPr>
          <a:lstStyle/>
          <a:p>
            <a:pPr algn="ctr"/>
            <a:r>
              <a:rPr lang="en-US" sz="2000" b="0" dirty="0" err="1"/>
              <a:t>Segmento</a:t>
            </a:r>
            <a:r>
              <a:rPr lang="en-US" sz="2000" b="0" dirty="0"/>
              <a:t> tibial</a:t>
            </a:r>
          </a:p>
        </p:txBody>
      </p:sp>
      <p:sp>
        <p:nvSpPr>
          <p:cNvPr id="24" name="23 Rectángulo redondeado"/>
          <p:cNvSpPr/>
          <p:nvPr/>
        </p:nvSpPr>
        <p:spPr bwMode="auto">
          <a:xfrm>
            <a:off x="1187624"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CuadroTexto"/>
          <p:cNvSpPr txBox="1"/>
          <p:nvPr/>
        </p:nvSpPr>
        <p:spPr>
          <a:xfrm>
            <a:off x="1259632" y="4901098"/>
            <a:ext cx="2310257" cy="400110"/>
          </a:xfrm>
          <a:prstGeom prst="rect">
            <a:avLst/>
          </a:prstGeom>
          <a:noFill/>
        </p:spPr>
        <p:txBody>
          <a:bodyPr wrap="square" rtlCol="0">
            <a:spAutoFit/>
          </a:bodyPr>
          <a:lstStyle/>
          <a:p>
            <a:pPr algn="ctr"/>
            <a:r>
              <a:rPr lang="en-US" sz="2000" b="0" dirty="0" err="1"/>
              <a:t>Segmento</a:t>
            </a:r>
            <a:r>
              <a:rPr lang="en-US" sz="2000" b="0" dirty="0"/>
              <a:t> femoral</a:t>
            </a:r>
          </a:p>
        </p:txBody>
      </p:sp>
      <p:sp>
        <p:nvSpPr>
          <p:cNvPr id="26" name="25 Rectángulo redondeado"/>
          <p:cNvSpPr/>
          <p:nvPr/>
        </p:nvSpPr>
        <p:spPr bwMode="auto">
          <a:xfrm>
            <a:off x="4860032" y="4869160"/>
            <a:ext cx="2448272" cy="44424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932040" y="4901098"/>
            <a:ext cx="2310257" cy="400110"/>
          </a:xfrm>
          <a:prstGeom prst="rect">
            <a:avLst/>
          </a:prstGeom>
          <a:noFill/>
        </p:spPr>
        <p:txBody>
          <a:bodyPr wrap="square" rtlCol="0">
            <a:spAutoFit/>
          </a:bodyPr>
          <a:lstStyle/>
          <a:p>
            <a:pPr algn="ctr"/>
            <a:r>
              <a:rPr lang="en-US" sz="2000" b="0" dirty="0" err="1"/>
              <a:t>Segmento</a:t>
            </a:r>
            <a:r>
              <a:rPr lang="en-US" sz="2000" b="0" dirty="0"/>
              <a:t> </a:t>
            </a:r>
            <a:r>
              <a:rPr lang="en-US" sz="2000" b="0" dirty="0" err="1"/>
              <a:t>pélvico</a:t>
            </a:r>
            <a:endParaRPr lang="en-US" sz="2000" b="0" dirty="0"/>
          </a:p>
        </p:txBody>
      </p:sp>
      <p:sp>
        <p:nvSpPr>
          <p:cNvPr id="28" name="27 CuadroTexto"/>
          <p:cNvSpPr txBox="1"/>
          <p:nvPr/>
        </p:nvSpPr>
        <p:spPr>
          <a:xfrm>
            <a:off x="2123728" y="3729226"/>
            <a:ext cx="2448272" cy="707886"/>
          </a:xfrm>
          <a:prstGeom prst="rect">
            <a:avLst/>
          </a:prstGeom>
          <a:noFill/>
        </p:spPr>
        <p:txBody>
          <a:bodyPr wrap="square" rtlCol="0">
            <a:spAutoFit/>
          </a:bodyPr>
          <a:lstStyle/>
          <a:p>
            <a:r>
              <a:rPr lang="es-ES" sz="2000" b="0" dirty="0">
                <a:solidFill>
                  <a:schemeClr val="accent6"/>
                </a:solidFill>
              </a:rPr>
              <a:t>Cabeza </a:t>
            </a:r>
            <a:r>
              <a:rPr lang="es-ES" sz="2000" b="0" dirty="0" err="1">
                <a:solidFill>
                  <a:schemeClr val="accent6"/>
                </a:solidFill>
              </a:rPr>
              <a:t>metatarsal</a:t>
            </a:r>
            <a:endParaRPr lang="es-ES" sz="2000" b="0" dirty="0">
              <a:solidFill>
                <a:schemeClr val="accent6"/>
              </a:solidFill>
            </a:endParaRPr>
          </a:p>
          <a:p>
            <a:r>
              <a:rPr lang="es-ES" sz="2000" b="0" dirty="0" err="1">
                <a:solidFill>
                  <a:schemeClr val="accent6"/>
                </a:solidFill>
              </a:rPr>
              <a:t>Maleolo</a:t>
            </a:r>
            <a:r>
              <a:rPr lang="es-ES" sz="2000" b="0" dirty="0">
                <a:solidFill>
                  <a:schemeClr val="accent6"/>
                </a:solidFill>
              </a:rPr>
              <a:t> de tobillo</a:t>
            </a:r>
            <a:endParaRPr lang="en-US" sz="2000" b="0" dirty="0">
              <a:solidFill>
                <a:schemeClr val="accent6"/>
              </a:solidFill>
            </a:endParaRPr>
          </a:p>
        </p:txBody>
      </p:sp>
      <p:sp>
        <p:nvSpPr>
          <p:cNvPr id="29" name="28 CuadroTexto"/>
          <p:cNvSpPr txBox="1"/>
          <p:nvPr/>
        </p:nvSpPr>
        <p:spPr>
          <a:xfrm>
            <a:off x="5796136" y="3729226"/>
            <a:ext cx="2592288" cy="707886"/>
          </a:xfrm>
          <a:prstGeom prst="rect">
            <a:avLst/>
          </a:prstGeom>
          <a:noFill/>
        </p:spPr>
        <p:txBody>
          <a:bodyPr wrap="square" rtlCol="0">
            <a:spAutoFit/>
          </a:bodyPr>
          <a:lstStyle/>
          <a:p>
            <a:r>
              <a:rPr lang="es-ES" sz="2000" b="0" dirty="0" err="1">
                <a:solidFill>
                  <a:schemeClr val="accent6"/>
                </a:solidFill>
              </a:rPr>
              <a:t>Maleolo</a:t>
            </a:r>
            <a:r>
              <a:rPr lang="es-ES" sz="2000" b="0" dirty="0">
                <a:solidFill>
                  <a:schemeClr val="accent6"/>
                </a:solidFill>
              </a:rPr>
              <a:t> de tobillo</a:t>
            </a:r>
          </a:p>
          <a:p>
            <a:r>
              <a:rPr lang="es-ES" sz="2000" b="0" dirty="0">
                <a:solidFill>
                  <a:schemeClr val="accent6"/>
                </a:solidFill>
              </a:rPr>
              <a:t>Cóndilos Femorales</a:t>
            </a:r>
            <a:endParaRPr lang="en-US" sz="2000" b="0" dirty="0">
              <a:solidFill>
                <a:schemeClr val="accent6"/>
              </a:solidFill>
            </a:endParaRPr>
          </a:p>
        </p:txBody>
      </p:sp>
      <p:sp>
        <p:nvSpPr>
          <p:cNvPr id="30" name="29 CuadroTexto"/>
          <p:cNvSpPr txBox="1"/>
          <p:nvPr/>
        </p:nvSpPr>
        <p:spPr>
          <a:xfrm>
            <a:off x="5796136" y="5313402"/>
            <a:ext cx="2987824" cy="707886"/>
          </a:xfrm>
          <a:prstGeom prst="rect">
            <a:avLst/>
          </a:prstGeom>
          <a:noFill/>
        </p:spPr>
        <p:txBody>
          <a:bodyPr wrap="square" rtlCol="0">
            <a:spAutoFit/>
          </a:bodyPr>
          <a:lstStyle/>
          <a:p>
            <a:r>
              <a:rPr lang="en-US" sz="2000" b="0" dirty="0" err="1">
                <a:solidFill>
                  <a:schemeClr val="accent6"/>
                </a:solidFill>
              </a:rPr>
              <a:t>Ilíaco</a:t>
            </a:r>
            <a:r>
              <a:rPr lang="en-US" sz="2000" b="0" dirty="0">
                <a:solidFill>
                  <a:schemeClr val="accent6"/>
                </a:solidFill>
              </a:rPr>
              <a:t> posterior superior</a:t>
            </a:r>
          </a:p>
          <a:p>
            <a:r>
              <a:rPr lang="en-US" sz="2000" b="0" dirty="0" err="1">
                <a:solidFill>
                  <a:schemeClr val="accent6"/>
                </a:solidFill>
              </a:rPr>
              <a:t>Ilíaco</a:t>
            </a:r>
            <a:r>
              <a:rPr lang="en-US" sz="2000" b="0" dirty="0">
                <a:solidFill>
                  <a:schemeClr val="accent6"/>
                </a:solidFill>
              </a:rPr>
              <a:t> </a:t>
            </a:r>
            <a:r>
              <a:rPr lang="en-US" sz="2000" b="0" dirty="0" err="1">
                <a:solidFill>
                  <a:schemeClr val="accent6"/>
                </a:solidFill>
              </a:rPr>
              <a:t>antero</a:t>
            </a:r>
            <a:r>
              <a:rPr lang="en-US" sz="2000" b="0" dirty="0">
                <a:solidFill>
                  <a:schemeClr val="accent6"/>
                </a:solidFill>
              </a:rPr>
              <a:t> superior</a:t>
            </a:r>
          </a:p>
        </p:txBody>
      </p:sp>
      <p:sp>
        <p:nvSpPr>
          <p:cNvPr id="31" name="30 CuadroTexto"/>
          <p:cNvSpPr txBox="1"/>
          <p:nvPr/>
        </p:nvSpPr>
        <p:spPr>
          <a:xfrm>
            <a:off x="2117727" y="5313402"/>
            <a:ext cx="2448272" cy="707886"/>
          </a:xfrm>
          <a:prstGeom prst="rect">
            <a:avLst/>
          </a:prstGeom>
          <a:noFill/>
        </p:spPr>
        <p:txBody>
          <a:bodyPr wrap="square" rtlCol="0">
            <a:spAutoFit/>
          </a:bodyPr>
          <a:lstStyle/>
          <a:p>
            <a:r>
              <a:rPr lang="en-US" sz="2000" b="0" dirty="0" err="1">
                <a:solidFill>
                  <a:schemeClr val="accent6"/>
                </a:solidFill>
              </a:rPr>
              <a:t>Cóndilos</a:t>
            </a:r>
            <a:r>
              <a:rPr lang="en-US" sz="2000" b="0" dirty="0">
                <a:solidFill>
                  <a:schemeClr val="accent6"/>
                </a:solidFill>
              </a:rPr>
              <a:t> </a:t>
            </a:r>
            <a:r>
              <a:rPr lang="en-US" sz="2000" b="0" dirty="0" err="1">
                <a:solidFill>
                  <a:schemeClr val="accent6"/>
                </a:solidFill>
              </a:rPr>
              <a:t>Femorales</a:t>
            </a:r>
            <a:endParaRPr lang="en-US" sz="2000" b="0" dirty="0">
              <a:solidFill>
                <a:schemeClr val="accent6"/>
              </a:solidFill>
            </a:endParaRPr>
          </a:p>
          <a:p>
            <a:r>
              <a:rPr lang="en-US" sz="2000" b="0" dirty="0" err="1">
                <a:solidFill>
                  <a:schemeClr val="accent6"/>
                </a:solidFill>
              </a:rPr>
              <a:t>Trocánter</a:t>
            </a:r>
            <a:r>
              <a:rPr lang="en-US" sz="2000" b="0" dirty="0">
                <a:solidFill>
                  <a:schemeClr val="accent6"/>
                </a:solidFill>
              </a:rPr>
              <a:t> mayor</a:t>
            </a:r>
          </a:p>
        </p:txBody>
      </p:sp>
      <p:sp>
        <p:nvSpPr>
          <p:cNvPr id="32" name="31 Flecha doblada hacia arriba"/>
          <p:cNvSpPr/>
          <p:nvPr/>
        </p:nvSpPr>
        <p:spPr bwMode="auto">
          <a:xfrm rot="5400000">
            <a:off x="1691680"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Flecha doblada hacia arriba"/>
          <p:cNvSpPr/>
          <p:nvPr/>
        </p:nvSpPr>
        <p:spPr bwMode="auto">
          <a:xfrm rot="5400000">
            <a:off x="1691680"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Flecha doblada hacia arriba"/>
          <p:cNvSpPr/>
          <p:nvPr/>
        </p:nvSpPr>
        <p:spPr bwMode="auto">
          <a:xfrm rot="5400000">
            <a:off x="5364088" y="3789040"/>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5" name="34 Flecha doblada hacia arriba"/>
          <p:cNvSpPr/>
          <p:nvPr/>
        </p:nvSpPr>
        <p:spPr bwMode="auto">
          <a:xfrm rot="5400000">
            <a:off x="5364088" y="5373216"/>
            <a:ext cx="360040" cy="360040"/>
          </a:xfrm>
          <a:prstGeom prst="bentUp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Prostokąt 1">
            <a:extLst>
              <a:ext uri="{FF2B5EF4-FFF2-40B4-BE49-F238E27FC236}">
                <a16:creationId xmlns:a16="http://schemas.microsoft.com/office/drawing/2014/main" id="{F9AB1D32-331F-48F2-9A43-B0229D702786}"/>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Tree>
    <p:extLst>
      <p:ext uri="{BB962C8B-B14F-4D97-AF65-F5344CB8AC3E}">
        <p14:creationId xmlns:p14="http://schemas.microsoft.com/office/powerpoint/2010/main" val="332804617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Calibrate Anatomical System Technique Marker set (CAST)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Marcadores</a:t>
            </a:r>
            <a:r>
              <a:rPr lang="en-US" sz="2000" b="0" dirty="0">
                <a:solidFill>
                  <a:schemeClr val="accent2">
                    <a:lumMod val="75000"/>
                  </a:schemeClr>
                </a:solidFill>
              </a:rPr>
              <a:t> de </a:t>
            </a:r>
            <a:r>
              <a:rPr lang="en-US" sz="2000" b="0" dirty="0" err="1">
                <a:solidFill>
                  <a:schemeClr val="accent2">
                    <a:lumMod val="75000"/>
                  </a:schemeClr>
                </a:solidFill>
              </a:rPr>
              <a:t>segmento</a:t>
            </a:r>
            <a:endParaRPr lang="en-US" sz="2000" b="0" dirty="0">
              <a:solidFill>
                <a:schemeClr val="accent2">
                  <a:lumMod val="75000"/>
                </a:schemeClr>
              </a:solidFill>
            </a:endParaRPr>
          </a:p>
        </p:txBody>
      </p:sp>
      <p:sp>
        <p:nvSpPr>
          <p:cNvPr id="10" name="9 CuadroTexto"/>
          <p:cNvSpPr txBox="1"/>
          <p:nvPr/>
        </p:nvSpPr>
        <p:spPr>
          <a:xfrm>
            <a:off x="1187624" y="320368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a:r>
            <a:r>
              <a:rPr lang="es-ES" sz="1800" b="0" dirty="0">
                <a:solidFill>
                  <a:schemeClr val="accent6"/>
                </a:solidFill>
              </a:rPr>
              <a:t>Pueden estar ubicados arbitrariamente en el segmento.</a:t>
            </a:r>
            <a:endParaRPr lang="en-US" sz="1800" b="0" dirty="0">
              <a:solidFill>
                <a:schemeClr val="accent6"/>
              </a:solidFill>
            </a:endParaRPr>
          </a:p>
        </p:txBody>
      </p:sp>
      <p:sp>
        <p:nvSpPr>
          <p:cNvPr id="11" name="10 CuadroTexto"/>
          <p:cNvSpPr txBox="1"/>
          <p:nvPr/>
        </p:nvSpPr>
        <p:spPr>
          <a:xfrm>
            <a:off x="1187624" y="3707740"/>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t>
            </a:r>
            <a:r>
              <a:rPr lang="en-US" sz="1800" b="0" dirty="0" err="1">
                <a:solidFill>
                  <a:schemeClr val="accent6"/>
                </a:solidFill>
              </a:rPr>
              <a:t>Ratreo</a:t>
            </a:r>
            <a:r>
              <a:rPr lang="en-US" sz="1800" b="0" dirty="0">
                <a:solidFill>
                  <a:schemeClr val="accent6"/>
                </a:solidFill>
              </a:rPr>
              <a:t> </a:t>
            </a:r>
            <a:r>
              <a:rPr lang="en-US" sz="1800" b="0" dirty="0" err="1">
                <a:solidFill>
                  <a:schemeClr val="accent6"/>
                </a:solidFill>
              </a:rPr>
              <a:t>fácil</a:t>
            </a:r>
            <a:endParaRPr lang="en-US" sz="1800" b="0" dirty="0">
              <a:solidFill>
                <a:schemeClr val="accent6"/>
              </a:solidFill>
            </a:endParaRPr>
          </a:p>
        </p:txBody>
      </p:sp>
      <p:sp>
        <p:nvSpPr>
          <p:cNvPr id="12" name="11 CuadroTexto"/>
          <p:cNvSpPr txBox="1"/>
          <p:nvPr/>
        </p:nvSpPr>
        <p:spPr>
          <a:xfrm>
            <a:off x="1187624" y="4202504"/>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No co-</a:t>
            </a:r>
            <a:r>
              <a:rPr lang="en-US" sz="1800" b="0" dirty="0" err="1">
                <a:solidFill>
                  <a:schemeClr val="accent6"/>
                </a:solidFill>
              </a:rPr>
              <a:t>lineares</a:t>
            </a:r>
            <a:endParaRPr lang="en-US" sz="1800" b="0" dirty="0">
              <a:solidFill>
                <a:schemeClr val="accent6"/>
              </a:solidFill>
            </a:endParaRPr>
          </a:p>
        </p:txBody>
      </p:sp>
      <p:sp>
        <p:nvSpPr>
          <p:cNvPr id="13" name="12 CuadroTexto"/>
          <p:cNvSpPr txBox="1"/>
          <p:nvPr/>
        </p:nvSpPr>
        <p:spPr>
          <a:xfrm>
            <a:off x="1187624" y="4715852"/>
            <a:ext cx="6480720" cy="369332"/>
          </a:xfrm>
          <a:prstGeom prst="rect">
            <a:avLst/>
          </a:prstGeom>
          <a:noFill/>
        </p:spPr>
        <p:txBody>
          <a:bodyPr wrap="square" rtlCol="0">
            <a:spAutoFit/>
          </a:bodyPr>
          <a:lstStyle/>
          <a:p>
            <a:pPr>
              <a:buFont typeface="Arial" pitchFamily="34" charset="0"/>
              <a:buChar char="•"/>
            </a:pPr>
            <a:r>
              <a:rPr lang="en-US" sz="1800" b="0" dirty="0">
                <a:solidFill>
                  <a:schemeClr val="accent6"/>
                </a:solidFill>
              </a:rPr>
              <a:t>   Al </a:t>
            </a:r>
            <a:r>
              <a:rPr lang="en-US" sz="1800" b="0" dirty="0" err="1">
                <a:solidFill>
                  <a:schemeClr val="accent6"/>
                </a:solidFill>
              </a:rPr>
              <a:t>menos</a:t>
            </a:r>
            <a:r>
              <a:rPr lang="en-US" sz="1800" b="0" dirty="0">
                <a:solidFill>
                  <a:schemeClr val="accent6"/>
                </a:solidFill>
              </a:rPr>
              <a:t> 3 </a:t>
            </a:r>
            <a:r>
              <a:rPr lang="en-US" sz="1800" b="0" dirty="0" err="1">
                <a:solidFill>
                  <a:schemeClr val="accent6"/>
                </a:solidFill>
              </a:rPr>
              <a:t>marcadores</a:t>
            </a:r>
            <a:r>
              <a:rPr lang="en-US" sz="1800" b="0" dirty="0">
                <a:solidFill>
                  <a:schemeClr val="accent6"/>
                </a:solidFill>
              </a:rPr>
              <a:t> por </a:t>
            </a:r>
            <a:r>
              <a:rPr lang="en-US" sz="1800" b="0" dirty="0" err="1">
                <a:solidFill>
                  <a:schemeClr val="accent6"/>
                </a:solidFill>
              </a:rPr>
              <a:t>cada</a:t>
            </a:r>
            <a:r>
              <a:rPr lang="en-US" sz="1800" b="0" dirty="0">
                <a:solidFill>
                  <a:schemeClr val="accent6"/>
                </a:solidFill>
              </a:rPr>
              <a:t> </a:t>
            </a:r>
            <a:r>
              <a:rPr lang="en-US" sz="1800" b="0" dirty="0" err="1">
                <a:solidFill>
                  <a:schemeClr val="accent6"/>
                </a:solidFill>
              </a:rPr>
              <a:t>segmento</a:t>
            </a:r>
            <a:r>
              <a:rPr lang="en-US" sz="1800" b="0" dirty="0">
                <a:solidFill>
                  <a:schemeClr val="accent6"/>
                </a:solidFill>
              </a:rPr>
              <a:t> </a:t>
            </a:r>
          </a:p>
        </p:txBody>
      </p:sp>
      <p:sp>
        <p:nvSpPr>
          <p:cNvPr id="14" name="Prostokąt 1">
            <a:extLst>
              <a:ext uri="{FF2B5EF4-FFF2-40B4-BE49-F238E27FC236}">
                <a16:creationId xmlns:a16="http://schemas.microsoft.com/office/drawing/2014/main" id="{E8E7BE7C-D266-4F5A-A37C-1224872E128B}"/>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a:t>
            </a:r>
            <a:r>
              <a:rPr lang="es-ES" sz="2200" dirty="0">
                <a:solidFill>
                  <a:schemeClr val="accent2">
                    <a:lumMod val="75000"/>
                  </a:schemeClr>
                </a:solidFill>
              </a:rPr>
              <a:t>DEFINICIÓN DE MOVIMIENTO Y MODELO BIOMECÁNICO</a:t>
            </a:r>
            <a:endParaRPr lang="en-US" sz="2200" dirty="0">
              <a:solidFill>
                <a:schemeClr val="accent2">
                  <a:lumMod val="75000"/>
                </a:schemeClr>
              </a:solidFill>
            </a:endParaRPr>
          </a:p>
        </p:txBody>
      </p:sp>
    </p:spTree>
    <p:extLst>
      <p:ext uri="{BB962C8B-B14F-4D97-AF65-F5344CB8AC3E}">
        <p14:creationId xmlns:p14="http://schemas.microsoft.com/office/powerpoint/2010/main" val="320543449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CAPTACIÓN DE INFORMACIÓN</a:t>
            </a:r>
          </a:p>
        </p:txBody>
      </p:sp>
      <p:sp>
        <p:nvSpPr>
          <p:cNvPr id="14" name="13 Rectángulo redondeado"/>
          <p:cNvSpPr/>
          <p:nvPr/>
        </p:nvSpPr>
        <p:spPr bwMode="auto">
          <a:xfrm>
            <a:off x="1043608"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CuadroTexto"/>
          <p:cNvSpPr txBox="1"/>
          <p:nvPr/>
        </p:nvSpPr>
        <p:spPr>
          <a:xfrm>
            <a:off x="1043608" y="2852936"/>
            <a:ext cx="3312368" cy="1569660"/>
          </a:xfrm>
          <a:prstGeom prst="rect">
            <a:avLst/>
          </a:prstGeom>
          <a:noFill/>
        </p:spPr>
        <p:txBody>
          <a:bodyPr wrap="square" rtlCol="0">
            <a:spAutoFit/>
          </a:bodyPr>
          <a:lstStyle/>
          <a:p>
            <a:pPr algn="ctr"/>
            <a:r>
              <a:rPr lang="en-US" sz="2400" b="0" dirty="0"/>
              <a:t>1º </a:t>
            </a:r>
          </a:p>
          <a:p>
            <a:pPr algn="ctr"/>
            <a:endParaRPr lang="en-US" sz="2400" b="0" dirty="0"/>
          </a:p>
          <a:p>
            <a:pPr algn="ctr"/>
            <a:r>
              <a:rPr lang="en-US" sz="2400" b="0" dirty="0" err="1"/>
              <a:t>Escena</a:t>
            </a:r>
            <a:r>
              <a:rPr lang="en-US" sz="2400" b="0" dirty="0"/>
              <a:t> de </a:t>
            </a:r>
            <a:r>
              <a:rPr lang="en-US" sz="2400" b="0" dirty="0" err="1"/>
              <a:t>calibración</a:t>
            </a:r>
            <a:r>
              <a:rPr lang="en-US" sz="2400" b="0" dirty="0"/>
              <a:t> </a:t>
            </a:r>
            <a:r>
              <a:rPr lang="en-US" sz="2400" b="0" dirty="0" err="1"/>
              <a:t>estática</a:t>
            </a:r>
            <a:endParaRPr lang="en-US" sz="2400" b="0" dirty="0"/>
          </a:p>
        </p:txBody>
      </p:sp>
      <p:sp>
        <p:nvSpPr>
          <p:cNvPr id="17" name="16 Rectángulo redondeado"/>
          <p:cNvSpPr/>
          <p:nvPr/>
        </p:nvSpPr>
        <p:spPr bwMode="auto">
          <a:xfrm>
            <a:off x="4716016" y="2492896"/>
            <a:ext cx="3240360" cy="252028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17 CuadroTexto"/>
          <p:cNvSpPr txBox="1"/>
          <p:nvPr/>
        </p:nvSpPr>
        <p:spPr>
          <a:xfrm>
            <a:off x="4716016" y="2852936"/>
            <a:ext cx="3312368" cy="1569660"/>
          </a:xfrm>
          <a:prstGeom prst="rect">
            <a:avLst/>
          </a:prstGeom>
          <a:noFill/>
        </p:spPr>
        <p:txBody>
          <a:bodyPr wrap="square" rtlCol="0">
            <a:spAutoFit/>
          </a:bodyPr>
          <a:lstStyle/>
          <a:p>
            <a:pPr algn="ctr"/>
            <a:r>
              <a:rPr lang="en-US" sz="2400" b="0" dirty="0"/>
              <a:t>2º</a:t>
            </a:r>
          </a:p>
          <a:p>
            <a:pPr algn="ctr"/>
            <a:r>
              <a:rPr lang="en-US" sz="2400" b="0" dirty="0"/>
              <a:t> </a:t>
            </a:r>
          </a:p>
          <a:p>
            <a:pPr algn="ctr"/>
            <a:r>
              <a:rPr lang="en-US" sz="2400" b="0" dirty="0" err="1"/>
              <a:t>Escena</a:t>
            </a:r>
            <a:r>
              <a:rPr lang="en-US" sz="2400" b="0" dirty="0"/>
              <a:t> de </a:t>
            </a:r>
            <a:r>
              <a:rPr lang="en-US" sz="2400" b="0" dirty="0" err="1"/>
              <a:t>prueba</a:t>
            </a:r>
            <a:r>
              <a:rPr lang="en-US" sz="2400" b="0" dirty="0"/>
              <a:t> de </a:t>
            </a:r>
            <a:r>
              <a:rPr lang="en-US" sz="2400" b="0" dirty="0" err="1"/>
              <a:t>marcha</a:t>
            </a:r>
            <a:endParaRPr lang="en-US" sz="2400" b="0" dirty="0"/>
          </a:p>
        </p:txBody>
      </p:sp>
    </p:spTree>
    <p:extLst>
      <p:ext uri="{BB962C8B-B14F-4D97-AF65-F5344CB8AC3E}">
        <p14:creationId xmlns:p14="http://schemas.microsoft.com/office/powerpoint/2010/main" val="445378117"/>
      </p:ext>
    </p:extLst>
  </p:cSld>
  <p:clrMapOvr>
    <a:masterClrMapping/>
  </p:clrMapOvr>
  <p:transition advClick="0"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754326"/>
          </a:xfrm>
          <a:prstGeom prst="rect">
            <a:avLst/>
          </a:prstGeom>
          <a:noFill/>
        </p:spPr>
        <p:txBody>
          <a:bodyPr wrap="square">
            <a:spAutoFit/>
          </a:bodyPr>
          <a:lstStyle/>
          <a:p>
            <a:pPr algn="ctr">
              <a:defRPr/>
            </a:pPr>
            <a:r>
              <a:rPr lang="en-US" sz="3600" b="0" dirty="0">
                <a:solidFill>
                  <a:schemeClr val="accent2">
                    <a:lumMod val="75000"/>
                  </a:schemeClr>
                </a:solidFill>
              </a:rPr>
              <a:t>Parte 1. </a:t>
            </a:r>
            <a:r>
              <a:rPr lang="es-ES" sz="3600" b="0" dirty="0">
                <a:solidFill>
                  <a:schemeClr val="accent2">
                    <a:lumMod val="75000"/>
                  </a:schemeClr>
                </a:solidFill>
              </a:rPr>
              <a:t>Fotogrametría y evaluación de la marcha.</a:t>
            </a:r>
          </a:p>
          <a:p>
            <a:pPr algn="ctr">
              <a:defRPr/>
            </a:pPr>
            <a:r>
              <a:rPr lang="es-ES" sz="3600" b="0" dirty="0">
                <a:solidFill>
                  <a:schemeClr val="accent2">
                    <a:lumMod val="75000"/>
                  </a:schemeClr>
                </a:solidFill>
              </a:rPr>
              <a:t>Enfoque clínico</a:t>
            </a: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2">
                    <a:lumMod val="75000"/>
                  </a:schemeClr>
                </a:solidFill>
              </a:rPr>
              <a:t>¿Qué es importante durante la grabación de la marcha?</a:t>
            </a:r>
            <a:endParaRPr lang="en-US" sz="2000" b="0" i="1" dirty="0">
              <a:solidFill>
                <a:schemeClr val="accent2">
                  <a:lumMod val="75000"/>
                </a:schemeClr>
              </a:solidFill>
            </a:endParaRPr>
          </a:p>
        </p:txBody>
      </p:sp>
      <p:sp>
        <p:nvSpPr>
          <p:cNvPr id="13" name="Prostokąt 1">
            <a:extLst>
              <a:ext uri="{FF2B5EF4-FFF2-40B4-BE49-F238E27FC236}">
                <a16:creationId xmlns:a16="http://schemas.microsoft.com/office/drawing/2014/main" id="{28B9937F-6FB0-4170-A270-96E0A5C60740}"/>
              </a:ext>
            </a:extLst>
          </p:cNvPr>
          <p:cNvSpPr/>
          <p:nvPr/>
        </p:nvSpPr>
        <p:spPr>
          <a:xfrm>
            <a:off x="1187624" y="2621811"/>
            <a:ext cx="7200800" cy="2585323"/>
          </a:xfrm>
          <a:prstGeom prst="rect">
            <a:avLst/>
          </a:prstGeom>
        </p:spPr>
        <p:txBody>
          <a:bodyPr wrap="square">
            <a:spAutoFit/>
          </a:bodyPr>
          <a:lstStyle/>
          <a:p>
            <a:pPr marL="342900" indent="-342900">
              <a:buFont typeface="Wingdings" panose="05000000000000000000" pitchFamily="2" charset="2"/>
              <a:buChar char="Ø"/>
              <a:defRPr/>
            </a:pPr>
            <a:r>
              <a:rPr lang="es-ES" sz="1800" b="0" dirty="0">
                <a:solidFill>
                  <a:schemeClr val="accent2">
                    <a:lumMod val="75000"/>
                  </a:schemeClr>
                </a:solidFill>
              </a:rPr>
              <a:t>Suficiente espacio para dar varios pasos.</a:t>
            </a:r>
          </a:p>
          <a:p>
            <a:pPr marL="342900" indent="-342900">
              <a:buFont typeface="Wingdings" panose="05000000000000000000" pitchFamily="2" charset="2"/>
              <a:buChar char="Ø"/>
              <a:defRPr/>
            </a:pPr>
            <a:endParaRPr lang="es-ES" sz="1800" b="0" dirty="0">
              <a:solidFill>
                <a:schemeClr val="accent2">
                  <a:lumMod val="75000"/>
                </a:schemeClr>
              </a:solidFill>
            </a:endParaRPr>
          </a:p>
          <a:p>
            <a:pPr marL="342900" indent="-342900">
              <a:buFont typeface="Wingdings" panose="05000000000000000000" pitchFamily="2" charset="2"/>
              <a:buChar char="Ø"/>
              <a:defRPr/>
            </a:pPr>
            <a:r>
              <a:rPr lang="es-ES" sz="1800" b="0" dirty="0">
                <a:solidFill>
                  <a:schemeClr val="accent2">
                    <a:lumMod val="75000"/>
                  </a:schemeClr>
                </a:solidFill>
              </a:rPr>
              <a:t>Realización de la marcha sin provocar interferencias en la instrumentación del modelo.</a:t>
            </a:r>
          </a:p>
          <a:p>
            <a:pPr marL="342900" indent="-342900">
              <a:buFont typeface="Wingdings" panose="05000000000000000000" pitchFamily="2" charset="2"/>
              <a:buChar char="Ø"/>
              <a:defRPr/>
            </a:pPr>
            <a:endParaRPr lang="es-ES" sz="1800" b="0" dirty="0">
              <a:solidFill>
                <a:schemeClr val="accent2">
                  <a:lumMod val="75000"/>
                </a:schemeClr>
              </a:solidFill>
            </a:endParaRPr>
          </a:p>
          <a:p>
            <a:pPr marL="342900" indent="-342900">
              <a:buFont typeface="Wingdings" panose="05000000000000000000" pitchFamily="2" charset="2"/>
              <a:buChar char="Ø"/>
              <a:defRPr/>
            </a:pPr>
            <a:r>
              <a:rPr lang="es-ES" sz="1800" b="0" dirty="0">
                <a:solidFill>
                  <a:schemeClr val="accent2">
                    <a:lumMod val="75000"/>
                  </a:schemeClr>
                </a:solidFill>
              </a:rPr>
              <a:t>Los marcadores deben estar visibles en todo el registro de la medición.</a:t>
            </a:r>
          </a:p>
          <a:p>
            <a:pPr marL="342900" indent="-342900">
              <a:buFont typeface="Wingdings" panose="05000000000000000000" pitchFamily="2" charset="2"/>
              <a:buChar char="Ø"/>
              <a:defRPr/>
            </a:pPr>
            <a:endParaRPr lang="es-ES" sz="1800" b="0" dirty="0">
              <a:solidFill>
                <a:schemeClr val="accent2">
                  <a:lumMod val="75000"/>
                </a:schemeClr>
              </a:solidFill>
            </a:endParaRPr>
          </a:p>
          <a:p>
            <a:pPr marL="342900" indent="-342900">
              <a:buFont typeface="Wingdings" panose="05000000000000000000" pitchFamily="2" charset="2"/>
              <a:buChar char="Ø"/>
              <a:defRPr/>
            </a:pPr>
            <a:r>
              <a:rPr lang="es-ES" sz="1800" b="0" dirty="0">
                <a:solidFill>
                  <a:schemeClr val="accent2">
                    <a:lumMod val="75000"/>
                  </a:schemeClr>
                </a:solidFill>
              </a:rPr>
              <a:t>Instrucciones estandarizadas.</a:t>
            </a:r>
          </a:p>
        </p:txBody>
      </p:sp>
      <p:sp>
        <p:nvSpPr>
          <p:cNvPr id="1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3.2. CAPTACIÓN DE INFORMACIÓN</a:t>
            </a:r>
          </a:p>
        </p:txBody>
      </p:sp>
    </p:spTree>
    <p:extLst>
      <p:ext uri="{BB962C8B-B14F-4D97-AF65-F5344CB8AC3E}">
        <p14:creationId xmlns:p14="http://schemas.microsoft.com/office/powerpoint/2010/main" val="245622906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3.3. DIGITALIZACIÓN DE MEDIDAS</a:t>
            </a:r>
          </a:p>
        </p:txBody>
      </p:sp>
      <p:sp>
        <p:nvSpPr>
          <p:cNvPr id="8" name="Prostokąt 3">
            <a:extLst>
              <a:ext uri="{FF2B5EF4-FFF2-40B4-BE49-F238E27FC236}">
                <a16:creationId xmlns:a16="http://schemas.microsoft.com/office/drawing/2014/main" id="{6F1E17A5-99A2-450F-AC97-BC84B3D4606F}"/>
              </a:ext>
            </a:extLst>
          </p:cNvPr>
          <p:cNvSpPr/>
          <p:nvPr/>
        </p:nvSpPr>
        <p:spPr>
          <a:xfrm>
            <a:off x="755774" y="1916832"/>
            <a:ext cx="7488634" cy="1323439"/>
          </a:xfrm>
          <a:prstGeom prst="rect">
            <a:avLst/>
          </a:prstGeom>
        </p:spPr>
        <p:txBody>
          <a:bodyPr wrap="square">
            <a:spAutoFit/>
          </a:bodyPr>
          <a:lstStyle/>
          <a:p>
            <a:pPr algn="ctr"/>
            <a:r>
              <a:rPr lang="es-ES" sz="2000" b="0" i="1" dirty="0">
                <a:solidFill>
                  <a:schemeClr val="accent6"/>
                </a:solidFill>
              </a:rPr>
              <a:t>La digitalización o el seguimiento es el proceso de identificación de puntos en el cuerpo utilizando marcadores o una impresión visual de los centros articulares. Existen dos métodos de digitalización: manual y automático.</a:t>
            </a:r>
          </a:p>
        </p:txBody>
      </p:sp>
      <p:sp>
        <p:nvSpPr>
          <p:cNvPr id="9" name="8 Rectángulo redondeado"/>
          <p:cNvSpPr/>
          <p:nvPr/>
        </p:nvSpPr>
        <p:spPr bwMode="auto">
          <a:xfrm>
            <a:off x="1043608"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9 CuadroTexto"/>
          <p:cNvSpPr txBox="1"/>
          <p:nvPr/>
        </p:nvSpPr>
        <p:spPr>
          <a:xfrm>
            <a:off x="1043608" y="3996571"/>
            <a:ext cx="3312368" cy="707886"/>
          </a:xfrm>
          <a:prstGeom prst="rect">
            <a:avLst/>
          </a:prstGeom>
          <a:noFill/>
        </p:spPr>
        <p:txBody>
          <a:bodyPr wrap="square" rtlCol="0">
            <a:spAutoFit/>
          </a:bodyPr>
          <a:lstStyle/>
          <a:p>
            <a:pPr algn="ctr"/>
            <a:r>
              <a:rPr lang="en-US" sz="2000" b="0" dirty="0" err="1"/>
              <a:t>Digitalización</a:t>
            </a:r>
            <a:r>
              <a:rPr lang="en-US" sz="2000" b="0" dirty="0"/>
              <a:t> </a:t>
            </a:r>
          </a:p>
          <a:p>
            <a:pPr algn="ctr"/>
            <a:r>
              <a:rPr lang="en-US" sz="2000" b="0" dirty="0"/>
              <a:t>manual</a:t>
            </a:r>
          </a:p>
        </p:txBody>
      </p:sp>
      <p:sp>
        <p:nvSpPr>
          <p:cNvPr id="11" name="10 Rectángulo redondeado"/>
          <p:cNvSpPr/>
          <p:nvPr/>
        </p:nvSpPr>
        <p:spPr bwMode="auto">
          <a:xfrm>
            <a:off x="4716016" y="3574581"/>
            <a:ext cx="3240360" cy="1656184"/>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2" name="11 CuadroTexto"/>
          <p:cNvSpPr txBox="1"/>
          <p:nvPr/>
        </p:nvSpPr>
        <p:spPr>
          <a:xfrm>
            <a:off x="4716016" y="3996571"/>
            <a:ext cx="3312368" cy="707886"/>
          </a:xfrm>
          <a:prstGeom prst="rect">
            <a:avLst/>
          </a:prstGeom>
          <a:noFill/>
        </p:spPr>
        <p:txBody>
          <a:bodyPr wrap="square" rtlCol="0">
            <a:spAutoFit/>
          </a:bodyPr>
          <a:lstStyle/>
          <a:p>
            <a:pPr algn="ctr"/>
            <a:r>
              <a:rPr lang="en-US" sz="2000" b="0" dirty="0" err="1"/>
              <a:t>Digitalización</a:t>
            </a:r>
            <a:r>
              <a:rPr lang="en-US" sz="2000" b="0" dirty="0"/>
              <a:t> </a:t>
            </a:r>
          </a:p>
          <a:p>
            <a:pPr algn="ctr"/>
            <a:r>
              <a:rPr lang="en-US" sz="2000" b="0" dirty="0" err="1"/>
              <a:t>automática</a:t>
            </a:r>
            <a:endParaRPr lang="en-US" sz="2000" b="0" dirty="0"/>
          </a:p>
        </p:txBody>
      </p:sp>
    </p:spTree>
    <p:extLst>
      <p:ext uri="{BB962C8B-B14F-4D97-AF65-F5344CB8AC3E}">
        <p14:creationId xmlns:p14="http://schemas.microsoft.com/office/powerpoint/2010/main" val="1767613073"/>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1">
            <a:extLst>
              <a:ext uri="{FF2B5EF4-FFF2-40B4-BE49-F238E27FC236}">
                <a16:creationId xmlns:a16="http://schemas.microsoft.com/office/drawing/2014/main" id="{28B9937F-6FB0-4170-A270-96E0A5C60740}"/>
              </a:ext>
            </a:extLst>
          </p:cNvPr>
          <p:cNvSpPr/>
          <p:nvPr/>
        </p:nvSpPr>
        <p:spPr>
          <a:xfrm>
            <a:off x="755576" y="2132856"/>
            <a:ext cx="7776864" cy="70788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Resultados primarios: coordenadas en los ejes x, y </a:t>
            </a:r>
            <a:r>
              <a:rPr lang="es-ES" sz="2000" b="0" dirty="0" err="1">
                <a:solidFill>
                  <a:schemeClr val="accent2">
                    <a:lumMod val="75000"/>
                  </a:schemeClr>
                </a:solidFill>
              </a:rPr>
              <a:t>y</a:t>
            </a:r>
            <a:r>
              <a:rPr lang="es-ES" sz="2000" b="0" dirty="0">
                <a:solidFill>
                  <a:schemeClr val="accent2">
                    <a:lumMod val="75000"/>
                  </a:schemeClr>
                </a:solidFill>
              </a:rPr>
              <a:t> z de todos los marcadores y </a:t>
            </a:r>
            <a:r>
              <a:rPr lang="es-ES" sz="2000" b="0" dirty="0" err="1">
                <a:solidFill>
                  <a:schemeClr val="accent2">
                    <a:lumMod val="75000"/>
                  </a:schemeClr>
                </a:solidFill>
              </a:rPr>
              <a:t>frames</a:t>
            </a:r>
            <a:r>
              <a:rPr lang="es-ES" sz="2000" b="0" dirty="0">
                <a:solidFill>
                  <a:schemeClr val="accent2">
                    <a:lumMod val="75000"/>
                  </a:schemeClr>
                </a:solidFill>
              </a:rPr>
              <a:t> de la escena.</a:t>
            </a:r>
            <a:endParaRPr lang="en-US" sz="2000" b="0" dirty="0">
              <a:solidFill>
                <a:schemeClr val="accent2">
                  <a:lumMod val="75000"/>
                </a:schemeClr>
              </a:solidFill>
            </a:endParaRPr>
          </a:p>
        </p:txBody>
      </p:sp>
      <p:pic>
        <p:nvPicPr>
          <p:cNvPr id="2050" name="Picture 2"/>
          <p:cNvPicPr>
            <a:picLocks noChangeAspect="1" noChangeArrowheads="1"/>
          </p:cNvPicPr>
          <p:nvPr/>
        </p:nvPicPr>
        <p:blipFill>
          <a:blip r:embed="rId3" cstate="print"/>
          <a:srcRect l="48571" t="4944" r="4002" b="29864"/>
          <a:stretch>
            <a:fillRect/>
          </a:stretch>
        </p:blipFill>
        <p:spPr bwMode="auto">
          <a:xfrm>
            <a:off x="683568" y="1740758"/>
            <a:ext cx="7920880" cy="4213481"/>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OBTENCIÓN DE RESULTADOS</a:t>
            </a:r>
          </a:p>
        </p:txBody>
      </p:sp>
      <p:sp>
        <p:nvSpPr>
          <p:cNvPr id="11" name="Prostokąt 1">
            <a:extLst>
              <a:ext uri="{FF2B5EF4-FFF2-40B4-BE49-F238E27FC236}">
                <a16:creationId xmlns:a16="http://schemas.microsoft.com/office/drawing/2014/main" id="{28B9937F-6FB0-4170-A270-96E0A5C60740}"/>
              </a:ext>
            </a:extLst>
          </p:cNvPr>
          <p:cNvSpPr/>
          <p:nvPr/>
        </p:nvSpPr>
        <p:spPr>
          <a:xfrm>
            <a:off x="755576" y="3009146"/>
            <a:ext cx="7776864"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6"/>
                </a:solidFill>
              </a:rPr>
              <a:t>Cálculo</a:t>
            </a:r>
            <a:r>
              <a:rPr lang="en-US" sz="2000" b="0" dirty="0">
                <a:solidFill>
                  <a:schemeClr val="accent6"/>
                </a:solidFill>
              </a:rPr>
              <a:t> de </a:t>
            </a:r>
            <a:r>
              <a:rPr lang="en-US" sz="2000" b="0" dirty="0" err="1">
                <a:solidFill>
                  <a:schemeClr val="accent6"/>
                </a:solidFill>
              </a:rPr>
              <a:t>resultados</a:t>
            </a:r>
            <a:r>
              <a:rPr lang="en-US" sz="2000" b="0" dirty="0">
                <a:solidFill>
                  <a:schemeClr val="accent6"/>
                </a:solidFill>
              </a:rPr>
              <a:t> </a:t>
            </a:r>
            <a:r>
              <a:rPr lang="en-US" sz="2000" b="0" dirty="0" err="1">
                <a:solidFill>
                  <a:schemeClr val="accent6"/>
                </a:solidFill>
              </a:rPr>
              <a:t>cinemáticos</a:t>
            </a:r>
            <a:r>
              <a:rPr lang="en-US" sz="2000" b="0" dirty="0">
                <a:solidFill>
                  <a:schemeClr val="accent6"/>
                </a:solidFill>
              </a:rPr>
              <a:t> a </a:t>
            </a:r>
            <a:r>
              <a:rPr lang="en-US" sz="2000" b="0" dirty="0" err="1">
                <a:solidFill>
                  <a:schemeClr val="accent6"/>
                </a:solidFill>
              </a:rPr>
              <a:t>partir</a:t>
            </a:r>
            <a:r>
              <a:rPr lang="en-US" sz="2000" b="0" dirty="0">
                <a:solidFill>
                  <a:schemeClr val="accent6"/>
                </a:solidFill>
              </a:rPr>
              <a:t> de las </a:t>
            </a:r>
            <a:r>
              <a:rPr lang="en-US" sz="2000" b="0" dirty="0" err="1">
                <a:solidFill>
                  <a:schemeClr val="accent6"/>
                </a:solidFill>
              </a:rPr>
              <a:t>coordenadas</a:t>
            </a:r>
            <a:r>
              <a:rPr lang="en-US" sz="2000" b="0" dirty="0">
                <a:solidFill>
                  <a:schemeClr val="accent6"/>
                </a:solidFill>
              </a:rPr>
              <a:t> </a:t>
            </a:r>
            <a:r>
              <a:rPr lang="en-US" sz="2000" b="0" dirty="0" err="1">
                <a:solidFill>
                  <a:schemeClr val="accent6"/>
                </a:solidFill>
              </a:rPr>
              <a:t>extraídas</a:t>
            </a:r>
            <a:r>
              <a:rPr lang="en-US" sz="2000" b="0" dirty="0">
                <a:solidFill>
                  <a:schemeClr val="accent6"/>
                </a:solidFill>
              </a:rPr>
              <a:t>.</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3892986"/>
            <a:ext cx="7776864" cy="400110"/>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6"/>
                </a:solidFill>
              </a:rPr>
              <a:t>Análisis en relación con el ciclo de la marcha (%)</a:t>
            </a:r>
            <a:endParaRPr lang="en-US" sz="2000" b="0" dirty="0">
              <a:solidFill>
                <a:schemeClr val="accent6"/>
              </a:solidFill>
            </a:endParaRPr>
          </a:p>
        </p:txBody>
      </p:sp>
      <p:sp>
        <p:nvSpPr>
          <p:cNvPr id="16" name="Prostokąt 1">
            <a:extLst>
              <a:ext uri="{FF2B5EF4-FFF2-40B4-BE49-F238E27FC236}">
                <a16:creationId xmlns:a16="http://schemas.microsoft.com/office/drawing/2014/main" id="{28B9937F-6FB0-4170-A270-96E0A5C60740}"/>
              </a:ext>
            </a:extLst>
          </p:cNvPr>
          <p:cNvSpPr/>
          <p:nvPr/>
        </p:nvSpPr>
        <p:spPr>
          <a:xfrm>
            <a:off x="755576" y="4541058"/>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6"/>
                </a:solidFill>
              </a:rPr>
              <a:t>Cinemática</a:t>
            </a:r>
            <a:r>
              <a:rPr lang="en-US" sz="2000" b="0" dirty="0">
                <a:solidFill>
                  <a:schemeClr val="accent6"/>
                </a:solidFill>
              </a:rPr>
              <a:t> y </a:t>
            </a:r>
            <a:r>
              <a:rPr lang="en-US" sz="2000" b="0" dirty="0" err="1">
                <a:solidFill>
                  <a:schemeClr val="accent6"/>
                </a:solidFill>
              </a:rPr>
              <a:t>resultados</a:t>
            </a:r>
            <a:r>
              <a:rPr lang="en-US" sz="2000" b="0" dirty="0">
                <a:solidFill>
                  <a:schemeClr val="accent6"/>
                </a:solidFill>
              </a:rPr>
              <a:t> </a:t>
            </a:r>
            <a:r>
              <a:rPr lang="en-US" sz="2000" b="0" dirty="0" err="1">
                <a:solidFill>
                  <a:schemeClr val="accent6"/>
                </a:solidFill>
              </a:rPr>
              <a:t>espacio-temporales</a:t>
            </a:r>
            <a:endParaRPr lang="en-US" sz="2000" b="0" dirty="0">
              <a:solidFill>
                <a:schemeClr val="accent6"/>
              </a:solidFill>
            </a:endParaRPr>
          </a:p>
        </p:txBody>
      </p:sp>
      <p:sp>
        <p:nvSpPr>
          <p:cNvPr id="18" name="17 Rectángulo"/>
          <p:cNvSpPr/>
          <p:nvPr/>
        </p:nvSpPr>
        <p:spPr bwMode="auto">
          <a:xfrm>
            <a:off x="755576" y="1773977"/>
            <a:ext cx="7704856" cy="4104456"/>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17" name="Picture 4"/>
          <p:cNvPicPr>
            <a:picLocks noChangeAspect="1" noChangeArrowheads="1"/>
          </p:cNvPicPr>
          <p:nvPr/>
        </p:nvPicPr>
        <p:blipFill>
          <a:blip r:embed="rId4" cstate="print"/>
          <a:srcRect l="19143" t="39867" r="57143" b="18052"/>
          <a:stretch>
            <a:fillRect/>
          </a:stretch>
        </p:blipFill>
        <p:spPr bwMode="auto">
          <a:xfrm>
            <a:off x="1475656" y="1628800"/>
            <a:ext cx="5976664" cy="4104456"/>
          </a:xfrm>
          <a:prstGeom prst="rect">
            <a:avLst/>
          </a:prstGeom>
          <a:noFill/>
          <a:ln w="9525">
            <a:solidFill>
              <a:schemeClr val="accent6"/>
            </a:solidFill>
            <a:miter lim="800000"/>
            <a:headEnd/>
            <a:tailEnd/>
          </a:ln>
        </p:spPr>
      </p:pic>
      <p:sp>
        <p:nvSpPr>
          <p:cNvPr id="20" name="19 CuadroTexto"/>
          <p:cNvSpPr txBox="1"/>
          <p:nvPr/>
        </p:nvSpPr>
        <p:spPr>
          <a:xfrm>
            <a:off x="539552" y="5805264"/>
            <a:ext cx="8064896" cy="338554"/>
          </a:xfrm>
          <a:prstGeom prst="rect">
            <a:avLst/>
          </a:prstGeom>
          <a:noFill/>
        </p:spPr>
        <p:txBody>
          <a:bodyPr wrap="square" rtlCol="0">
            <a:spAutoFit/>
          </a:bodyPr>
          <a:lstStyle/>
          <a:p>
            <a:pPr algn="ctr"/>
            <a:r>
              <a:rPr lang="es-ES" sz="1600" b="0" dirty="0">
                <a:solidFill>
                  <a:schemeClr val="accent6"/>
                </a:solidFill>
              </a:rPr>
              <a:t>Figura 20. Análisis del movimiento de la cadera relacionado con el ciclo de la marcha.</a:t>
            </a:r>
          </a:p>
        </p:txBody>
      </p:sp>
    </p:spTree>
    <p:extLst>
      <p:ext uri="{BB962C8B-B14F-4D97-AF65-F5344CB8AC3E}">
        <p14:creationId xmlns:p14="http://schemas.microsoft.com/office/powerpoint/2010/main" val="170651864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8" grpId="0" animBg="1"/>
      <p:bldP spid="18" grpId="1" animBg="1"/>
      <p:bldP spid="20" grpId="0"/>
      <p:bldP spid="2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9" name="Tabla 3"/>
          <p:cNvGraphicFramePr>
            <a:graphicFrameLocks noGrp="1"/>
          </p:cNvGraphicFramePr>
          <p:nvPr/>
        </p:nvGraphicFramePr>
        <p:xfrm>
          <a:off x="611560" y="1700808"/>
          <a:ext cx="7848872" cy="4023360"/>
        </p:xfrm>
        <a:graphic>
          <a:graphicData uri="http://schemas.openxmlformats.org/drawingml/2006/table">
            <a:tbl>
              <a:tblPr firstRow="1" bandRow="1">
                <a:tableStyleId>{5C22544A-7EE6-4342-B048-85BDC9FD1C3A}</a:tableStyleId>
              </a:tblPr>
              <a:tblGrid>
                <a:gridCol w="4100431">
                  <a:extLst>
                    <a:ext uri="{9D8B030D-6E8A-4147-A177-3AD203B41FA5}">
                      <a16:colId xmlns:a16="http://schemas.microsoft.com/office/drawing/2014/main" val="20000"/>
                    </a:ext>
                  </a:extLst>
                </a:gridCol>
                <a:gridCol w="3748441">
                  <a:extLst>
                    <a:ext uri="{9D8B030D-6E8A-4147-A177-3AD203B41FA5}">
                      <a16:colId xmlns:a16="http://schemas.microsoft.com/office/drawing/2014/main" val="20001"/>
                    </a:ext>
                  </a:extLst>
                </a:gridCol>
              </a:tblGrid>
              <a:tr h="324036">
                <a:tc gridSpan="2">
                  <a:txBody>
                    <a:bodyPr/>
                    <a:lstStyle/>
                    <a:p>
                      <a:pPr algn="ctr"/>
                      <a:r>
                        <a:rPr lang="en-US" sz="1600" dirty="0" err="1"/>
                        <a:t>Resultados</a:t>
                      </a:r>
                      <a:r>
                        <a:rPr lang="en-US" sz="1600" dirty="0"/>
                        <a:t> del </a:t>
                      </a:r>
                      <a:r>
                        <a:rPr lang="en-US" sz="1600" dirty="0" err="1"/>
                        <a:t>sistema</a:t>
                      </a:r>
                      <a:r>
                        <a:rPr lang="en-US" sz="1600" dirty="0"/>
                        <a:t> de </a:t>
                      </a:r>
                      <a:r>
                        <a:rPr lang="en-US" sz="1600" dirty="0" err="1"/>
                        <a:t>fotogrametría</a:t>
                      </a:r>
                      <a:endParaRPr lang="es-ES" sz="1600" dirty="0"/>
                    </a:p>
                  </a:txBody>
                  <a:tcPr/>
                </a:tc>
                <a:tc hMerge="1">
                  <a:txBody>
                    <a:bodyPr/>
                    <a:lstStyle/>
                    <a:p>
                      <a:endParaRPr lang="es-ES" dirty="0"/>
                    </a:p>
                  </a:txBody>
                  <a:tcPr/>
                </a:tc>
                <a:extLst>
                  <a:ext uri="{0D108BD9-81ED-4DB2-BD59-A6C34878D82A}">
                    <a16:rowId xmlns:a16="http://schemas.microsoft.com/office/drawing/2014/main" val="10000"/>
                  </a:ext>
                </a:extLst>
              </a:tr>
              <a:tr h="324036">
                <a:tc>
                  <a:txBody>
                    <a:bodyPr/>
                    <a:lstStyle/>
                    <a:p>
                      <a:pPr algn="ctr"/>
                      <a:r>
                        <a:rPr lang="es-ES" sz="1600" b="1" i="0" dirty="0"/>
                        <a:t>Cinemáticas</a:t>
                      </a:r>
                    </a:p>
                  </a:txBody>
                  <a:tcPr/>
                </a:tc>
                <a:tc>
                  <a:txBody>
                    <a:bodyPr/>
                    <a:lstStyle/>
                    <a:p>
                      <a:pPr algn="ctr"/>
                      <a:r>
                        <a:rPr lang="es-ES" sz="1600" b="1" i="0" dirty="0"/>
                        <a:t>Espacio-temporales</a:t>
                      </a:r>
                    </a:p>
                  </a:txBody>
                  <a:tcPr/>
                </a:tc>
                <a:extLst>
                  <a:ext uri="{0D108BD9-81ED-4DB2-BD59-A6C34878D82A}">
                    <a16:rowId xmlns:a16="http://schemas.microsoft.com/office/drawing/2014/main" val="10001"/>
                  </a:ext>
                </a:extLst>
              </a:tr>
              <a:tr h="324036">
                <a:tc rowSpan="4">
                  <a:txBody>
                    <a:bodyPr/>
                    <a:lstStyle/>
                    <a:p>
                      <a:pPr>
                        <a:spcAft>
                          <a:spcPts val="600"/>
                        </a:spcAft>
                      </a:pPr>
                      <a:r>
                        <a:rPr lang="es-ES" sz="1600" b="1" dirty="0"/>
                        <a:t>Rango de movimientos</a:t>
                      </a:r>
                    </a:p>
                    <a:p>
                      <a:pPr>
                        <a:spcAft>
                          <a:spcPts val="600"/>
                        </a:spcAft>
                        <a:buFont typeface="Arial" pitchFamily="34" charset="0"/>
                        <a:buChar char="•"/>
                      </a:pPr>
                      <a:r>
                        <a:rPr lang="es-ES" sz="1600" dirty="0"/>
                        <a:t>   Flexo-extensión</a:t>
                      </a:r>
                    </a:p>
                    <a:p>
                      <a:pPr>
                        <a:spcAft>
                          <a:spcPts val="600"/>
                        </a:spcAft>
                        <a:buFont typeface="Arial" pitchFamily="34" charset="0"/>
                        <a:buChar char="•"/>
                      </a:pPr>
                      <a:r>
                        <a:rPr lang="es-ES" sz="1600" dirty="0"/>
                        <a:t>   Rotación Interna-externa</a:t>
                      </a:r>
                      <a:endParaRPr lang="es-ES" sz="1600" baseline="0" dirty="0"/>
                    </a:p>
                    <a:p>
                      <a:pPr>
                        <a:spcAft>
                          <a:spcPts val="0"/>
                        </a:spcAft>
                        <a:buFont typeface="Arial" pitchFamily="34" charset="0"/>
                        <a:buChar char="•"/>
                      </a:pPr>
                      <a:r>
                        <a:rPr lang="es-ES" sz="1600" baseline="0" dirty="0"/>
                        <a:t>   Abducción-</a:t>
                      </a:r>
                      <a:r>
                        <a:rPr lang="es-ES" sz="1600" baseline="0" dirty="0" err="1"/>
                        <a:t>adducción</a:t>
                      </a:r>
                      <a:r>
                        <a:rPr lang="es-ES" sz="1600" baseline="0" dirty="0"/>
                        <a:t> </a:t>
                      </a:r>
                      <a:endParaRPr lang="es-ES" sz="1600" dirty="0"/>
                    </a:p>
                  </a:txBody>
                  <a:tcPr/>
                </a:tc>
                <a:tc>
                  <a:txBody>
                    <a:bodyPr/>
                    <a:lstStyle/>
                    <a:p>
                      <a:r>
                        <a:rPr lang="es-ES" sz="1600" dirty="0"/>
                        <a:t>Velocidad de marcha </a:t>
                      </a:r>
                      <a:r>
                        <a:rPr lang="es-ES" sz="1600" baseline="0" dirty="0"/>
                        <a:t>(m/s)</a:t>
                      </a:r>
                      <a:endParaRPr lang="es-ES" sz="1600" dirty="0"/>
                    </a:p>
                  </a:txBody>
                  <a:tcPr/>
                </a:tc>
                <a:extLst>
                  <a:ext uri="{0D108BD9-81ED-4DB2-BD59-A6C34878D82A}">
                    <a16:rowId xmlns:a16="http://schemas.microsoft.com/office/drawing/2014/main" val="10002"/>
                  </a:ext>
                </a:extLst>
              </a:tr>
              <a:tr h="324036">
                <a:tc vMerge="1">
                  <a:txBody>
                    <a:bodyPr/>
                    <a:lstStyle/>
                    <a:p>
                      <a:endParaRPr lang="es-ES" sz="1600" dirty="0"/>
                    </a:p>
                  </a:txBody>
                  <a:tcPr/>
                </a:tc>
                <a:tc>
                  <a:txBody>
                    <a:bodyPr/>
                    <a:lstStyle/>
                    <a:p>
                      <a:r>
                        <a:rPr lang="es-ES" sz="1600" dirty="0"/>
                        <a:t>Longitud de zancada </a:t>
                      </a:r>
                      <a:r>
                        <a:rPr lang="es-ES" sz="1600" baseline="0" dirty="0"/>
                        <a:t>(m)</a:t>
                      </a:r>
                      <a:endParaRPr lang="es-ES" sz="1600" dirty="0"/>
                    </a:p>
                  </a:txBody>
                  <a:tcPr/>
                </a:tc>
                <a:extLst>
                  <a:ext uri="{0D108BD9-81ED-4DB2-BD59-A6C34878D82A}">
                    <a16:rowId xmlns:a16="http://schemas.microsoft.com/office/drawing/2014/main" val="10003"/>
                  </a:ext>
                </a:extLst>
              </a:tr>
              <a:tr h="324036">
                <a:tc vMerge="1">
                  <a:txBody>
                    <a:bodyPr/>
                    <a:lstStyle/>
                    <a:p>
                      <a:endParaRPr lang="es-ES" sz="1600" dirty="0"/>
                    </a:p>
                  </a:txBody>
                  <a:tcPr/>
                </a:tc>
                <a:tc>
                  <a:txBody>
                    <a:bodyPr/>
                    <a:lstStyle/>
                    <a:p>
                      <a:r>
                        <a:rPr lang="es-ES" sz="1600" baseline="0" dirty="0"/>
                        <a:t>Tiempo de zancada (s)</a:t>
                      </a:r>
                      <a:endParaRPr lang="es-ES" sz="1600" dirty="0"/>
                    </a:p>
                  </a:txBody>
                  <a:tcPr/>
                </a:tc>
                <a:extLst>
                  <a:ext uri="{0D108BD9-81ED-4DB2-BD59-A6C34878D82A}">
                    <a16:rowId xmlns:a16="http://schemas.microsoft.com/office/drawing/2014/main" val="10004"/>
                  </a:ext>
                </a:extLst>
              </a:tr>
              <a:tr h="324036">
                <a:tc vMerge="1">
                  <a:txBody>
                    <a:bodyPr/>
                    <a:lstStyle/>
                    <a:p>
                      <a:endParaRPr lang="es-ES" sz="1600" dirty="0"/>
                    </a:p>
                  </a:txBody>
                  <a:tcPr/>
                </a:tc>
                <a:tc>
                  <a:txBody>
                    <a:bodyPr/>
                    <a:lstStyle/>
                    <a:p>
                      <a:r>
                        <a:rPr lang="es-ES" sz="1600" dirty="0"/>
                        <a:t>Longitud de paso (m)</a:t>
                      </a:r>
                    </a:p>
                  </a:txBody>
                  <a:tcPr/>
                </a:tc>
                <a:extLst>
                  <a:ext uri="{0D108BD9-81ED-4DB2-BD59-A6C34878D82A}">
                    <a16:rowId xmlns:a16="http://schemas.microsoft.com/office/drawing/2014/main" val="10005"/>
                  </a:ext>
                </a:extLst>
              </a:tr>
              <a:tr h="324036">
                <a:tc rowSpan="6">
                  <a:txBody>
                    <a:bodyPr/>
                    <a:lstStyle/>
                    <a:p>
                      <a:pPr>
                        <a:spcAft>
                          <a:spcPts val="600"/>
                        </a:spcAft>
                      </a:pPr>
                      <a:r>
                        <a:rPr lang="es-ES" sz="1600" b="1" dirty="0"/>
                        <a:t>Ángulo pico</a:t>
                      </a:r>
                    </a:p>
                    <a:p>
                      <a:pPr>
                        <a:spcAft>
                          <a:spcPts val="0"/>
                        </a:spcAft>
                        <a:buFont typeface="Arial" pitchFamily="34" charset="0"/>
                        <a:buChar char="•"/>
                      </a:pPr>
                      <a:r>
                        <a:rPr lang="es-ES" sz="1600" dirty="0"/>
                        <a:t>   Flexión plantar y dorsal máxima de tobillo.</a:t>
                      </a:r>
                    </a:p>
                    <a:p>
                      <a:pPr>
                        <a:spcAft>
                          <a:spcPts val="0"/>
                        </a:spcAft>
                        <a:buFont typeface="Arial" pitchFamily="34" charset="0"/>
                        <a:buChar char="•"/>
                      </a:pPr>
                      <a:r>
                        <a:rPr lang="es-ES" sz="1600" dirty="0"/>
                        <a:t>   Flexión y extensión máxima de rodilla.  </a:t>
                      </a:r>
                    </a:p>
                    <a:p>
                      <a:pPr>
                        <a:buFont typeface="Arial" pitchFamily="34" charset="0"/>
                        <a:buChar char="•"/>
                      </a:pPr>
                      <a:r>
                        <a:rPr lang="es-ES" sz="1600" dirty="0"/>
                        <a:t>   Flexión y extensión máxima de cadera.</a:t>
                      </a:r>
                      <a:endParaRPr lang="es-ES" sz="1600" baseline="0" dirty="0"/>
                    </a:p>
                  </a:txBody>
                  <a:tcPr/>
                </a:tc>
                <a:tc>
                  <a:txBody>
                    <a:bodyPr/>
                    <a:lstStyle/>
                    <a:p>
                      <a:r>
                        <a:rPr lang="es-ES" sz="1600" dirty="0"/>
                        <a:t>Amplitud de paso </a:t>
                      </a:r>
                      <a:r>
                        <a:rPr lang="es-ES" sz="1600" baseline="0" dirty="0"/>
                        <a:t>(m)</a:t>
                      </a:r>
                      <a:endParaRPr lang="es-ES" sz="1600" dirty="0"/>
                    </a:p>
                  </a:txBody>
                  <a:tcPr/>
                </a:tc>
                <a:extLst>
                  <a:ext uri="{0D108BD9-81ED-4DB2-BD59-A6C34878D82A}">
                    <a16:rowId xmlns:a16="http://schemas.microsoft.com/office/drawing/2014/main" val="10006"/>
                  </a:ext>
                </a:extLst>
              </a:tr>
              <a:tr h="324036">
                <a:tc vMerge="1">
                  <a:txBody>
                    <a:bodyPr/>
                    <a:lstStyle/>
                    <a:p>
                      <a:endParaRPr lang="es-ES" sz="1600" dirty="0"/>
                    </a:p>
                  </a:txBody>
                  <a:tcPr/>
                </a:tc>
                <a:tc>
                  <a:txBody>
                    <a:bodyPr/>
                    <a:lstStyle/>
                    <a:p>
                      <a:r>
                        <a:rPr lang="es-ES" sz="1600" dirty="0"/>
                        <a:t>Cadencia (pasos / min)</a:t>
                      </a:r>
                    </a:p>
                  </a:txBody>
                  <a:tcPr/>
                </a:tc>
                <a:extLst>
                  <a:ext uri="{0D108BD9-81ED-4DB2-BD59-A6C34878D82A}">
                    <a16:rowId xmlns:a16="http://schemas.microsoft.com/office/drawing/2014/main" val="10007"/>
                  </a:ext>
                </a:extLst>
              </a:tr>
              <a:tr h="324036">
                <a:tc vMerge="1">
                  <a:txBody>
                    <a:bodyPr/>
                    <a:lstStyle/>
                    <a:p>
                      <a:endParaRPr lang="es-ES" sz="1600" dirty="0"/>
                    </a:p>
                  </a:txBody>
                  <a:tcPr/>
                </a:tc>
                <a:tc>
                  <a:txBody>
                    <a:bodyPr/>
                    <a:lstStyle/>
                    <a:p>
                      <a:r>
                        <a:rPr lang="es-ES" sz="1600" dirty="0"/>
                        <a:t>Ángulo de pie en fase apoyo/balanceo</a:t>
                      </a:r>
                    </a:p>
                  </a:txBody>
                  <a:tcPr/>
                </a:tc>
                <a:extLst>
                  <a:ext uri="{0D108BD9-81ED-4DB2-BD59-A6C34878D82A}">
                    <a16:rowId xmlns:a16="http://schemas.microsoft.com/office/drawing/2014/main" val="10008"/>
                  </a:ext>
                </a:extLst>
              </a:tr>
              <a:tr h="324036">
                <a:tc vMerge="1">
                  <a:txBody>
                    <a:bodyPr/>
                    <a:lstStyle/>
                    <a:p>
                      <a:endParaRPr lang="es-ES" sz="1600" dirty="0"/>
                    </a:p>
                  </a:txBody>
                  <a:tcPr/>
                </a:tc>
                <a:tc>
                  <a:txBody>
                    <a:bodyPr/>
                    <a:lstStyle/>
                    <a:p>
                      <a:r>
                        <a:rPr lang="es-ES" sz="1600" dirty="0"/>
                        <a:t>Duración fase apoyo (s) o (%)</a:t>
                      </a:r>
                    </a:p>
                  </a:txBody>
                  <a:tcPr/>
                </a:tc>
                <a:extLst>
                  <a:ext uri="{0D108BD9-81ED-4DB2-BD59-A6C34878D82A}">
                    <a16:rowId xmlns:a16="http://schemas.microsoft.com/office/drawing/2014/main" val="10009"/>
                  </a:ext>
                </a:extLst>
              </a:tr>
              <a:tr h="324036">
                <a:tc vMerge="1">
                  <a:txBody>
                    <a:bodyPr/>
                    <a:lstStyle/>
                    <a:p>
                      <a:endParaRPr lang="es-ES" sz="1600" dirty="0"/>
                    </a:p>
                  </a:txBody>
                  <a:tcPr/>
                </a:tc>
                <a:tc>
                  <a:txBody>
                    <a:bodyPr/>
                    <a:lstStyle/>
                    <a:p>
                      <a:r>
                        <a:rPr lang="es-ES" sz="1600" dirty="0"/>
                        <a:t>Duración fase balanceo </a:t>
                      </a:r>
                      <a:r>
                        <a:rPr lang="es-ES" sz="1600" baseline="0" dirty="0"/>
                        <a:t>(s) o (%)</a:t>
                      </a:r>
                      <a:endParaRPr lang="es-ES" sz="1600" dirty="0"/>
                    </a:p>
                  </a:txBody>
                  <a:tcPr/>
                </a:tc>
                <a:extLst>
                  <a:ext uri="{0D108BD9-81ED-4DB2-BD59-A6C34878D82A}">
                    <a16:rowId xmlns:a16="http://schemas.microsoft.com/office/drawing/2014/main" val="10010"/>
                  </a:ext>
                </a:extLst>
              </a:tr>
              <a:tr h="324036">
                <a:tc vMerge="1">
                  <a:txBody>
                    <a:bodyPr/>
                    <a:lstStyle/>
                    <a:p>
                      <a:endParaRPr lang="es-ES" sz="1600" dirty="0"/>
                    </a:p>
                  </a:txBody>
                  <a:tcPr/>
                </a:tc>
                <a:tc>
                  <a:txBody>
                    <a:bodyPr/>
                    <a:lstStyle/>
                    <a:p>
                      <a:r>
                        <a:rPr lang="es-ES" sz="1600" dirty="0"/>
                        <a:t>Tiempo de doble apoyo (%)</a:t>
                      </a:r>
                    </a:p>
                  </a:txBody>
                  <a:tcPr/>
                </a:tc>
                <a:extLst>
                  <a:ext uri="{0D108BD9-81ED-4DB2-BD59-A6C34878D82A}">
                    <a16:rowId xmlns:a16="http://schemas.microsoft.com/office/drawing/2014/main" val="10011"/>
                  </a:ext>
                </a:extLst>
              </a:tr>
            </a:tbl>
          </a:graphicData>
        </a:graphic>
      </p:graphicFrame>
      <p:sp>
        <p:nvSpPr>
          <p:cNvPr id="1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OBTENCIÓN DE RESULTADOS</a:t>
            </a:r>
          </a:p>
        </p:txBody>
      </p:sp>
      <p:sp>
        <p:nvSpPr>
          <p:cNvPr id="13" name="12 CuadroTexto"/>
          <p:cNvSpPr txBox="1"/>
          <p:nvPr/>
        </p:nvSpPr>
        <p:spPr>
          <a:xfrm>
            <a:off x="1259632" y="5805264"/>
            <a:ext cx="6336704" cy="338554"/>
          </a:xfrm>
          <a:prstGeom prst="rect">
            <a:avLst/>
          </a:prstGeom>
          <a:noFill/>
        </p:spPr>
        <p:txBody>
          <a:bodyPr wrap="square" rtlCol="0">
            <a:spAutoFit/>
          </a:bodyPr>
          <a:lstStyle/>
          <a:p>
            <a:pPr algn="ctr"/>
            <a:r>
              <a:rPr lang="es-ES" sz="1600" b="0" dirty="0">
                <a:solidFill>
                  <a:schemeClr val="accent6"/>
                </a:solidFill>
              </a:rPr>
              <a:t>Tabla 2. Principales resultados del análisis cinemático</a:t>
            </a:r>
          </a:p>
        </p:txBody>
      </p:sp>
    </p:spTree>
    <p:extLst>
      <p:ext uri="{BB962C8B-B14F-4D97-AF65-F5344CB8AC3E}">
        <p14:creationId xmlns:p14="http://schemas.microsoft.com/office/powerpoint/2010/main" val="2860307276"/>
      </p:ext>
    </p:extLst>
  </p:cSld>
  <p:clrMapOvr>
    <a:masterClrMapping/>
  </p:clrMapOvr>
  <p:transition advClick="0" advTm="3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4099" name="Picture 3"/>
          <p:cNvPicPr>
            <a:picLocks noChangeAspect="1" noChangeArrowheads="1"/>
          </p:cNvPicPr>
          <p:nvPr/>
        </p:nvPicPr>
        <p:blipFill>
          <a:blip r:embed="rId3" cstate="print"/>
          <a:srcRect l="75002" t="32181" r="5284" b="38187"/>
          <a:stretch>
            <a:fillRect/>
          </a:stretch>
        </p:blipFill>
        <p:spPr bwMode="auto">
          <a:xfrm>
            <a:off x="1115616" y="1628800"/>
            <a:ext cx="6768752" cy="3937402"/>
          </a:xfrm>
          <a:prstGeom prst="rect">
            <a:avLst/>
          </a:prstGeom>
          <a:noFill/>
          <a:ln w="9525">
            <a:solidFill>
              <a:schemeClr val="accent6"/>
            </a:solidFill>
            <a:miter lim="800000"/>
            <a:headEnd/>
            <a:tailEnd/>
          </a:ln>
        </p:spPr>
      </p:pic>
      <p:cxnSp>
        <p:nvCxnSpPr>
          <p:cNvPr id="13" name="12 Conector recto"/>
          <p:cNvCxnSpPr/>
          <p:nvPr/>
        </p:nvCxnSpPr>
        <p:spPr bwMode="auto">
          <a:xfrm>
            <a:off x="1691680" y="2420888"/>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19" name="18 Conector recto"/>
          <p:cNvCxnSpPr/>
          <p:nvPr/>
        </p:nvCxnSpPr>
        <p:spPr bwMode="auto">
          <a:xfrm>
            <a:off x="1691680" y="4509120"/>
            <a:ext cx="5832648" cy="0"/>
          </a:xfrm>
          <a:prstGeom prst="line">
            <a:avLst/>
          </a:prstGeom>
          <a:noFill/>
          <a:ln w="38100" cap="flat" cmpd="sng" algn="ctr">
            <a:solidFill>
              <a:schemeClr val="tx1"/>
            </a:solidFill>
            <a:prstDash val="solid"/>
            <a:round/>
            <a:headEnd type="none" w="med" len="med"/>
            <a:tailEnd type="none" w="med" len="med"/>
          </a:ln>
          <a:effectLst/>
        </p:spPr>
      </p:cxnSp>
      <p:cxnSp>
        <p:nvCxnSpPr>
          <p:cNvPr id="20" name="19 Conector recto"/>
          <p:cNvCxnSpPr/>
          <p:nvPr/>
        </p:nvCxnSpPr>
        <p:spPr bwMode="auto">
          <a:xfrm flipH="1" flipV="1">
            <a:off x="5436096" y="2420888"/>
            <a:ext cx="8384" cy="2096616"/>
          </a:xfrm>
          <a:prstGeom prst="line">
            <a:avLst/>
          </a:prstGeom>
          <a:noFill/>
          <a:ln w="38100" cap="flat" cmpd="sng" algn="ctr">
            <a:solidFill>
              <a:schemeClr val="tx1"/>
            </a:solidFill>
            <a:prstDash val="solid"/>
            <a:round/>
            <a:headEnd type="none" w="med" len="med"/>
            <a:tailEnd type="none" w="med" len="med"/>
          </a:ln>
          <a:effectLst/>
        </p:spPr>
      </p:cxnSp>
      <p:sp>
        <p:nvSpPr>
          <p:cNvPr id="23" name="22 CuadroTexto"/>
          <p:cNvSpPr txBox="1"/>
          <p:nvPr/>
        </p:nvSpPr>
        <p:spPr>
          <a:xfrm>
            <a:off x="2996208" y="3140968"/>
            <a:ext cx="2367880" cy="338554"/>
          </a:xfrm>
          <a:prstGeom prst="rect">
            <a:avLst/>
          </a:prstGeom>
          <a:solidFill>
            <a:schemeClr val="bg1"/>
          </a:solidFill>
        </p:spPr>
        <p:txBody>
          <a:bodyPr wrap="square" rtlCol="0">
            <a:spAutoFit/>
          </a:bodyPr>
          <a:lstStyle/>
          <a:p>
            <a:pPr algn="ctr"/>
            <a:r>
              <a:rPr lang="es-ES" sz="1600" b="0" dirty="0">
                <a:solidFill>
                  <a:schemeClr val="tx1"/>
                </a:solidFill>
              </a:rPr>
              <a:t>Rango de movimiento</a:t>
            </a:r>
          </a:p>
        </p:txBody>
      </p:sp>
      <p:cxnSp>
        <p:nvCxnSpPr>
          <p:cNvPr id="25" name="24 Conector recto de flecha"/>
          <p:cNvCxnSpPr/>
          <p:nvPr/>
        </p:nvCxnSpPr>
        <p:spPr bwMode="auto">
          <a:xfrm>
            <a:off x="3563888" y="2420888"/>
            <a:ext cx="648072" cy="0"/>
          </a:xfrm>
          <a:prstGeom prst="straightConnector1">
            <a:avLst/>
          </a:prstGeom>
          <a:noFill/>
          <a:ln w="38100" cap="flat" cmpd="sng" algn="ctr">
            <a:solidFill>
              <a:schemeClr val="tx1"/>
            </a:solidFill>
            <a:prstDash val="solid"/>
            <a:round/>
            <a:headEnd type="none" w="med" len="med"/>
            <a:tailEnd type="arrow"/>
          </a:ln>
          <a:effectLst/>
        </p:spPr>
      </p:cxnSp>
      <p:cxnSp>
        <p:nvCxnSpPr>
          <p:cNvPr id="26" name="25 Conector recto de flecha"/>
          <p:cNvCxnSpPr/>
          <p:nvPr/>
        </p:nvCxnSpPr>
        <p:spPr bwMode="auto">
          <a:xfrm>
            <a:off x="4788024" y="4509120"/>
            <a:ext cx="648072" cy="0"/>
          </a:xfrm>
          <a:prstGeom prst="straightConnector1">
            <a:avLst/>
          </a:prstGeom>
          <a:noFill/>
          <a:ln w="38100" cap="flat" cmpd="sng" algn="ctr">
            <a:solidFill>
              <a:schemeClr val="tx1"/>
            </a:solidFill>
            <a:prstDash val="solid"/>
            <a:round/>
            <a:headEnd type="none" w="med" len="med"/>
            <a:tailEnd type="arrow"/>
          </a:ln>
          <a:effectLst/>
        </p:spPr>
      </p:cxnSp>
      <p:sp>
        <p:nvSpPr>
          <p:cNvPr id="28" name="27 CuadroTexto"/>
          <p:cNvSpPr txBox="1"/>
          <p:nvPr/>
        </p:nvSpPr>
        <p:spPr>
          <a:xfrm>
            <a:off x="4283968" y="2154342"/>
            <a:ext cx="2016224" cy="338554"/>
          </a:xfrm>
          <a:prstGeom prst="rect">
            <a:avLst/>
          </a:prstGeom>
          <a:solidFill>
            <a:schemeClr val="bg1"/>
          </a:solidFill>
        </p:spPr>
        <p:txBody>
          <a:bodyPr wrap="square" rtlCol="0">
            <a:spAutoFit/>
          </a:bodyPr>
          <a:lstStyle/>
          <a:p>
            <a:r>
              <a:rPr lang="es-ES" sz="1600" b="0" dirty="0">
                <a:solidFill>
                  <a:schemeClr val="tx1"/>
                </a:solidFill>
              </a:rPr>
              <a:t>Dorsiflexión máxima</a:t>
            </a:r>
          </a:p>
        </p:txBody>
      </p:sp>
      <p:sp>
        <p:nvSpPr>
          <p:cNvPr id="29" name="28 CuadroTexto"/>
          <p:cNvSpPr txBox="1"/>
          <p:nvPr/>
        </p:nvSpPr>
        <p:spPr>
          <a:xfrm>
            <a:off x="5436096" y="4314582"/>
            <a:ext cx="2088232" cy="338554"/>
          </a:xfrm>
          <a:prstGeom prst="rect">
            <a:avLst/>
          </a:prstGeom>
          <a:solidFill>
            <a:schemeClr val="bg1"/>
          </a:solidFill>
        </p:spPr>
        <p:txBody>
          <a:bodyPr wrap="square" rtlCol="0">
            <a:spAutoFit/>
          </a:bodyPr>
          <a:lstStyle/>
          <a:p>
            <a:r>
              <a:rPr lang="es-ES" sz="1600" b="0" dirty="0" err="1">
                <a:solidFill>
                  <a:schemeClr val="tx1"/>
                </a:solidFill>
              </a:rPr>
              <a:t>Plantiflexión</a:t>
            </a:r>
            <a:r>
              <a:rPr lang="es-ES" sz="1600" b="0" dirty="0">
                <a:solidFill>
                  <a:schemeClr val="tx1"/>
                </a:solidFill>
              </a:rPr>
              <a:t> máxima</a:t>
            </a:r>
          </a:p>
        </p:txBody>
      </p:sp>
      <p:sp>
        <p:nvSpPr>
          <p:cNvPr id="31"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3.4. OBTENCIÓN DE RESULTADOS</a:t>
            </a:r>
          </a:p>
        </p:txBody>
      </p:sp>
      <p:sp>
        <p:nvSpPr>
          <p:cNvPr id="32" name="31 CuadroTexto"/>
          <p:cNvSpPr txBox="1"/>
          <p:nvPr/>
        </p:nvSpPr>
        <p:spPr>
          <a:xfrm>
            <a:off x="0" y="5610726"/>
            <a:ext cx="9144000" cy="584775"/>
          </a:xfrm>
          <a:prstGeom prst="rect">
            <a:avLst/>
          </a:prstGeom>
          <a:noFill/>
        </p:spPr>
        <p:txBody>
          <a:bodyPr wrap="square" rtlCol="0">
            <a:spAutoFit/>
          </a:bodyPr>
          <a:lstStyle/>
          <a:p>
            <a:pPr algn="ctr"/>
            <a:r>
              <a:rPr lang="es-ES" sz="1600" b="0" dirty="0">
                <a:solidFill>
                  <a:schemeClr val="accent6"/>
                </a:solidFill>
              </a:rPr>
              <a:t>Figura 21. Curva de movimiento del tobillo en el ciclo de la marcha. Análisis del rango de movimiento versus ángulo máximo</a:t>
            </a:r>
          </a:p>
        </p:txBody>
      </p:sp>
    </p:spTree>
    <p:extLst>
      <p:ext uri="{BB962C8B-B14F-4D97-AF65-F5344CB8AC3E}">
        <p14:creationId xmlns:p14="http://schemas.microsoft.com/office/powerpoint/2010/main" val="1445007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8"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graphicFrame>
        <p:nvGraphicFramePr>
          <p:cNvPr id="8" name="7 Diagrama"/>
          <p:cNvGraphicFramePr/>
          <p:nvPr/>
        </p:nvGraphicFramePr>
        <p:xfrm>
          <a:off x="1331640" y="1844824"/>
          <a:ext cx="6096000" cy="3919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Figura 22. Diagrama con las características del sistema de fotogrametría.</a:t>
            </a:r>
          </a:p>
        </p:txBody>
      </p:sp>
    </p:spTree>
    <p:extLst>
      <p:ext uri="{BB962C8B-B14F-4D97-AF65-F5344CB8AC3E}">
        <p14:creationId xmlns:p14="http://schemas.microsoft.com/office/powerpoint/2010/main" val="3171776157"/>
      </p:ext>
    </p:extLst>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6"/>
                </a:solidFill>
              </a:rPr>
              <a:t>Errores asociados con la técnica de medición.</a:t>
            </a:r>
            <a:endParaRPr lang="en-US" sz="2000" b="0" i="1" dirty="0">
              <a:solidFill>
                <a:schemeClr val="accent6"/>
              </a:solidFill>
            </a:endParaRPr>
          </a:p>
        </p:txBody>
      </p:sp>
      <p:sp>
        <p:nvSpPr>
          <p:cNvPr id="11" name="Prostokąt 3">
            <a:extLst>
              <a:ext uri="{FF2B5EF4-FFF2-40B4-BE49-F238E27FC236}">
                <a16:creationId xmlns:a16="http://schemas.microsoft.com/office/drawing/2014/main" id="{6F1E17A5-99A2-450F-AC97-BC84B3D4606F}"/>
              </a:ext>
            </a:extLst>
          </p:cNvPr>
          <p:cNvSpPr/>
          <p:nvPr/>
        </p:nvSpPr>
        <p:spPr>
          <a:xfrm>
            <a:off x="1115616" y="3408675"/>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dirty="0" err="1">
                <a:solidFill>
                  <a:schemeClr val="accent2">
                    <a:lumMod val="75000"/>
                  </a:schemeClr>
                </a:solidFill>
              </a:rPr>
              <a:t>Errores</a:t>
            </a:r>
            <a:r>
              <a:rPr lang="en-US" sz="2000" b="0" dirty="0">
                <a:solidFill>
                  <a:schemeClr val="accent2">
                    <a:lumMod val="75000"/>
                  </a:schemeClr>
                </a:solidFill>
              </a:rPr>
              <a:t> </a:t>
            </a:r>
            <a:r>
              <a:rPr lang="en-US" sz="2000" b="0" dirty="0" err="1">
                <a:solidFill>
                  <a:schemeClr val="accent2">
                    <a:lumMod val="75000"/>
                  </a:schemeClr>
                </a:solidFill>
              </a:rPr>
              <a:t>relativos</a:t>
            </a:r>
            <a:r>
              <a:rPr lang="en-US" sz="2000" b="0" dirty="0">
                <a:solidFill>
                  <a:schemeClr val="accent2">
                    <a:lumMod val="75000"/>
                  </a:schemeClr>
                </a:solidFill>
              </a:rPr>
              <a:t>: </a:t>
            </a:r>
            <a:r>
              <a:rPr lang="en-US" sz="2000" b="0" dirty="0" err="1">
                <a:solidFill>
                  <a:schemeClr val="accent2">
                    <a:lumMod val="75000"/>
                  </a:schemeClr>
                </a:solidFill>
              </a:rPr>
              <a:t>movimiento</a:t>
            </a:r>
            <a:r>
              <a:rPr lang="en-US" sz="2000" b="0" dirty="0">
                <a:solidFill>
                  <a:schemeClr val="accent2">
                    <a:lumMod val="75000"/>
                  </a:schemeClr>
                </a:solidFill>
              </a:rPr>
              <a:t> entre dos o </a:t>
            </a:r>
            <a:r>
              <a:rPr lang="en-US" sz="2000" b="0" dirty="0" err="1">
                <a:solidFill>
                  <a:schemeClr val="accent2">
                    <a:lumMod val="75000"/>
                  </a:schemeClr>
                </a:solidFill>
              </a:rPr>
              <a:t>más</a:t>
            </a:r>
            <a:r>
              <a:rPr lang="en-US" sz="2000" b="0" dirty="0">
                <a:solidFill>
                  <a:schemeClr val="accent2">
                    <a:lumMod val="75000"/>
                  </a:schemeClr>
                </a:solidFill>
              </a:rPr>
              <a:t> </a:t>
            </a:r>
            <a:r>
              <a:rPr lang="en-US" sz="2000" b="0" dirty="0" err="1">
                <a:solidFill>
                  <a:schemeClr val="accent2">
                    <a:lumMod val="75000"/>
                  </a:schemeClr>
                </a:solidFill>
              </a:rPr>
              <a:t>marcadores</a:t>
            </a:r>
            <a:endParaRPr lang="en-US" sz="2000" b="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70788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Errores relacionados con la colocación de marcadores: artefactos de tejidos blandos</a:t>
            </a:r>
            <a:endParaRPr lang="en-US" sz="2000" b="0" dirty="0">
              <a:solidFill>
                <a:schemeClr val="accent2">
                  <a:lumMod val="75000"/>
                </a:schemeClr>
              </a:solidFill>
            </a:endParaRP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233282"/>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s-ES" sz="2000" b="0" dirty="0">
                <a:solidFill>
                  <a:schemeClr val="accent2">
                    <a:lumMod val="75000"/>
                  </a:schemeClr>
                </a:solidFill>
              </a:rPr>
              <a:t>Errores absolutos: movimiento de un marcador con respecto al hito óseo que representa</a:t>
            </a:r>
            <a:endParaRPr lang="en-US" sz="2000" b="0"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Tree>
    <p:extLst>
      <p:ext uri="{BB962C8B-B14F-4D97-AF65-F5344CB8AC3E}">
        <p14:creationId xmlns:p14="http://schemas.microsoft.com/office/powerpoint/2010/main" val="1902064463"/>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s-ES" sz="2000" b="0" dirty="0">
                <a:solidFill>
                  <a:schemeClr val="accent2">
                    <a:lumMod val="75000"/>
                  </a:schemeClr>
                </a:solidFill>
              </a:rPr>
              <a:t>Usualmente con cámaras de video estándar en análisis bidimensional</a:t>
            </a:r>
            <a:endParaRPr lang="en-US" sz="2000" b="0" dirty="0">
              <a:solidFill>
                <a:schemeClr val="accent2">
                  <a:lumMod val="75000"/>
                </a:schemeClr>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6"/>
                </a:solidFill>
              </a:rPr>
              <a:t>Errores relacionados con la distorsión de la imagen.</a:t>
            </a:r>
            <a:endParaRPr lang="en-US" sz="2000" b="0" dirty="0">
              <a:solidFill>
                <a:schemeClr val="accent6"/>
              </a:solidFill>
            </a:endParaRP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069521"/>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s-ES" sz="2000" b="0" dirty="0">
                <a:solidFill>
                  <a:schemeClr val="accent2">
                    <a:lumMod val="75000"/>
                  </a:schemeClr>
                </a:solidFill>
              </a:rPr>
              <a:t>Distorsión del marcador por el movimiento del segmento distal de mayor velocidad</a:t>
            </a:r>
            <a:endParaRPr lang="en-US" sz="2000" b="0" dirty="0">
              <a:solidFill>
                <a:schemeClr val="accent2">
                  <a:lumMod val="75000"/>
                </a:schemeClr>
              </a:solidFill>
            </a:endParaRPr>
          </a:p>
        </p:txBody>
      </p:sp>
      <p:sp>
        <p:nvSpPr>
          <p:cNvPr id="14" name="Prostokąt 1">
            <a:extLst>
              <a:ext uri="{FF2B5EF4-FFF2-40B4-BE49-F238E27FC236}">
                <a16:creationId xmlns:a16="http://schemas.microsoft.com/office/drawing/2014/main" id="{7CFF29CA-6FBD-433B-974F-49ACF7679E06}"/>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6"/>
                </a:solidFill>
              </a:rPr>
              <a:t>Errores asociados con la técnica de medición.</a:t>
            </a:r>
            <a:endParaRPr lang="en-US" sz="2000" b="0" i="1" dirty="0">
              <a:solidFill>
                <a:schemeClr val="accent6"/>
              </a:solidFill>
            </a:endParaRPr>
          </a:p>
        </p:txBody>
      </p:sp>
      <p:sp>
        <p:nvSpPr>
          <p:cNvPr id="16" name="Prostokąt 1">
            <a:extLst>
              <a:ext uri="{FF2B5EF4-FFF2-40B4-BE49-F238E27FC236}">
                <a16:creationId xmlns:a16="http://schemas.microsoft.com/office/drawing/2014/main" id="{7824A1EB-DE73-454F-B339-38B62E8FE22A}"/>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Tree>
    <p:extLst>
      <p:ext uri="{BB962C8B-B14F-4D97-AF65-F5344CB8AC3E}">
        <p14:creationId xmlns:p14="http://schemas.microsoft.com/office/powerpoint/2010/main" val="1525011305"/>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6"/>
                </a:solidFill>
              </a:rPr>
              <a:t>Errores</a:t>
            </a:r>
            <a:r>
              <a:rPr lang="en-US" sz="2000" b="0" dirty="0">
                <a:solidFill>
                  <a:schemeClr val="accent6"/>
                </a:solidFill>
              </a:rPr>
              <a:t> </a:t>
            </a:r>
            <a:r>
              <a:rPr lang="en-US" sz="2000" b="0" dirty="0" err="1">
                <a:solidFill>
                  <a:schemeClr val="accent6"/>
                </a:solidFill>
              </a:rPr>
              <a:t>en</a:t>
            </a:r>
            <a:r>
              <a:rPr lang="en-US" sz="2000" b="0" dirty="0">
                <a:solidFill>
                  <a:schemeClr val="accent6"/>
                </a:solidFill>
              </a:rPr>
              <a:t> la </a:t>
            </a:r>
            <a:r>
              <a:rPr lang="en-US" sz="2000" b="0" dirty="0" err="1">
                <a:solidFill>
                  <a:schemeClr val="accent6"/>
                </a:solidFill>
              </a:rPr>
              <a:t>estimación</a:t>
            </a:r>
            <a:r>
              <a:rPr lang="en-US" sz="2000" b="0" dirty="0">
                <a:solidFill>
                  <a:schemeClr val="accent6"/>
                </a:solidFill>
              </a:rPr>
              <a:t> del </a:t>
            </a:r>
            <a:r>
              <a:rPr lang="en-US" sz="2000" b="0" dirty="0" err="1">
                <a:solidFill>
                  <a:schemeClr val="accent6"/>
                </a:solidFill>
              </a:rPr>
              <a:t>centro</a:t>
            </a:r>
            <a:r>
              <a:rPr lang="en-US" sz="2000" b="0" dirty="0">
                <a:solidFill>
                  <a:schemeClr val="accent6"/>
                </a:solidFill>
              </a:rPr>
              <a:t> de un </a:t>
            </a:r>
            <a:r>
              <a:rPr lang="en-US" sz="2000" b="0" dirty="0" err="1">
                <a:solidFill>
                  <a:schemeClr val="accent6"/>
                </a:solidFill>
              </a:rPr>
              <a:t>marcador</a:t>
            </a:r>
            <a:endParaRPr lang="en-US" sz="2000" b="0" dirty="0">
              <a:solidFill>
                <a:schemeClr val="accent6"/>
              </a:solidFill>
            </a:endParaRPr>
          </a:p>
        </p:txBody>
      </p:sp>
      <p:pic>
        <p:nvPicPr>
          <p:cNvPr id="1031" name="Picture 7" descr="C:\Users\Constanza\Desktop\Centroide 1.png"/>
          <p:cNvPicPr>
            <a:picLocks noChangeAspect="1" noChangeArrowheads="1"/>
          </p:cNvPicPr>
          <p:nvPr/>
        </p:nvPicPr>
        <p:blipFill>
          <a:blip r:embed="rId3" cstate="print"/>
          <a:srcRect t="16023" r="23071" b="30652"/>
          <a:stretch>
            <a:fillRect/>
          </a:stretch>
        </p:blipFill>
        <p:spPr bwMode="auto">
          <a:xfrm>
            <a:off x="539552" y="3073309"/>
            <a:ext cx="2682420" cy="2587940"/>
          </a:xfrm>
          <a:prstGeom prst="rect">
            <a:avLst/>
          </a:prstGeom>
          <a:noFill/>
        </p:spPr>
      </p:pic>
      <p:pic>
        <p:nvPicPr>
          <p:cNvPr id="1032" name="Picture 8" descr="C:\Users\Constanza\Desktop\Centroide 2.png"/>
          <p:cNvPicPr>
            <a:picLocks noChangeAspect="1" noChangeArrowheads="1"/>
          </p:cNvPicPr>
          <p:nvPr/>
        </p:nvPicPr>
        <p:blipFill>
          <a:blip r:embed="rId4" cstate="print"/>
          <a:srcRect t="20292" r="22496" b="26091"/>
          <a:stretch>
            <a:fillRect/>
          </a:stretch>
        </p:blipFill>
        <p:spPr bwMode="auto">
          <a:xfrm>
            <a:off x="3275856" y="3068960"/>
            <a:ext cx="2702451" cy="2602133"/>
          </a:xfrm>
          <a:prstGeom prst="rect">
            <a:avLst/>
          </a:prstGeom>
          <a:noFill/>
        </p:spPr>
      </p:pic>
      <p:pic>
        <p:nvPicPr>
          <p:cNvPr id="1033" name="Picture 9" descr="C:\Users\Constanza\Desktop\Centroide 3.png"/>
          <p:cNvPicPr>
            <a:picLocks noChangeAspect="1" noChangeArrowheads="1"/>
          </p:cNvPicPr>
          <p:nvPr/>
        </p:nvPicPr>
        <p:blipFill>
          <a:blip r:embed="rId5" cstate="print"/>
          <a:srcRect t="14157" r="22414" b="31753"/>
          <a:stretch>
            <a:fillRect/>
          </a:stretch>
        </p:blipFill>
        <p:spPr bwMode="auto">
          <a:xfrm>
            <a:off x="6012160" y="3068960"/>
            <a:ext cx="2705323" cy="2625035"/>
          </a:xfrm>
          <a:prstGeom prst="rect">
            <a:avLst/>
          </a:prstGeom>
          <a:noFill/>
        </p:spPr>
      </p:pic>
      <p:sp>
        <p:nvSpPr>
          <p:cNvPr id="32" name="31 CuadroTexto"/>
          <p:cNvSpPr txBox="1"/>
          <p:nvPr/>
        </p:nvSpPr>
        <p:spPr>
          <a:xfrm>
            <a:off x="0" y="5754742"/>
            <a:ext cx="9144000" cy="338554"/>
          </a:xfrm>
          <a:prstGeom prst="rect">
            <a:avLst/>
          </a:prstGeom>
          <a:noFill/>
        </p:spPr>
        <p:txBody>
          <a:bodyPr wrap="square" rtlCol="0">
            <a:spAutoFit/>
          </a:bodyPr>
          <a:lstStyle/>
          <a:p>
            <a:pPr algn="ctr"/>
            <a:r>
              <a:rPr lang="es-ES" sz="1600" b="0" dirty="0">
                <a:solidFill>
                  <a:schemeClr val="accent6"/>
                </a:solidFill>
              </a:rPr>
              <a:t>Figura 23. Representación del centroide del marcador en relación con su tamaño.</a:t>
            </a:r>
          </a:p>
        </p:txBody>
      </p:sp>
      <p:sp>
        <p:nvSpPr>
          <p:cNvPr id="14" name="Prostokąt 1">
            <a:extLst>
              <a:ext uri="{FF2B5EF4-FFF2-40B4-BE49-F238E27FC236}">
                <a16:creationId xmlns:a16="http://schemas.microsoft.com/office/drawing/2014/main" id="{F45FAFF6-AC86-43C5-93D8-F2878A500A7E}"/>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
        <p:nvSpPr>
          <p:cNvPr id="15" name="Prostokąt 1">
            <a:extLst>
              <a:ext uri="{FF2B5EF4-FFF2-40B4-BE49-F238E27FC236}">
                <a16:creationId xmlns:a16="http://schemas.microsoft.com/office/drawing/2014/main" id="{EFAFC1A1-71E6-4050-821D-6B106432A1BB}"/>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6"/>
                </a:solidFill>
              </a:rPr>
              <a:t>Errores asociados con la técnica de medición.</a:t>
            </a:r>
            <a:endParaRPr lang="en-US" sz="2000" b="0" i="1" dirty="0">
              <a:solidFill>
                <a:schemeClr val="accent6"/>
              </a:solidFill>
            </a:endParaRPr>
          </a:p>
        </p:txBody>
      </p:sp>
    </p:spTree>
    <p:extLst>
      <p:ext uri="{BB962C8B-B14F-4D97-AF65-F5344CB8AC3E}">
        <p14:creationId xmlns:p14="http://schemas.microsoft.com/office/powerpoint/2010/main" val="3180359368"/>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3">
            <a:extLst>
              <a:ext uri="{FF2B5EF4-FFF2-40B4-BE49-F238E27FC236}">
                <a16:creationId xmlns:a16="http://schemas.microsoft.com/office/drawing/2014/main" id="{6F1E17A5-99A2-450F-AC97-BC84B3D4606F}"/>
              </a:ext>
            </a:extLst>
          </p:cNvPr>
          <p:cNvSpPr/>
          <p:nvPr/>
        </p:nvSpPr>
        <p:spPr>
          <a:xfrm>
            <a:off x="1115616" y="3244914"/>
            <a:ext cx="7344816" cy="707886"/>
          </a:xfrm>
          <a:prstGeom prst="rect">
            <a:avLst/>
          </a:prstGeom>
        </p:spPr>
        <p:txBody>
          <a:bodyPr wrap="square">
            <a:spAutoFit/>
          </a:bodyPr>
          <a:lstStyle/>
          <a:p>
            <a:pPr marL="342900" indent="-342900" algn="just">
              <a:buFont typeface="Arial" panose="020B0604020202020204" pitchFamily="34" charset="0"/>
              <a:buChar char="•"/>
              <a:defRPr/>
            </a:pPr>
            <a:r>
              <a:rPr lang="es-ES" sz="2000" b="0" dirty="0">
                <a:solidFill>
                  <a:schemeClr val="accent6"/>
                </a:solidFill>
              </a:rPr>
              <a:t>Relacionado con las repeticiones de la marcha </a:t>
            </a:r>
            <a:r>
              <a:rPr lang="es-ES" sz="2000" b="0" dirty="0">
                <a:solidFill>
                  <a:schemeClr val="accent6"/>
                </a:solidFill>
                <a:sym typeface="Wingdings" panose="05000000000000000000" pitchFamily="2" charset="2"/>
              </a:rPr>
              <a:t> </a:t>
            </a:r>
            <a:r>
              <a:rPr lang="es-ES" sz="2000" b="0" dirty="0">
                <a:solidFill>
                  <a:schemeClr val="accent6"/>
                </a:solidFill>
              </a:rPr>
              <a:t>estandarización del procedimiento</a:t>
            </a:r>
            <a:endParaRPr lang="en-US" sz="2000" b="0" dirty="0">
              <a:solidFill>
                <a:schemeClr val="accent6"/>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6"/>
                </a:solidFill>
              </a:rPr>
              <a:t>Otro</a:t>
            </a:r>
            <a:r>
              <a:rPr lang="en-US" sz="2000" b="0" dirty="0">
                <a:solidFill>
                  <a:schemeClr val="accent6"/>
                </a:solidFill>
              </a:rPr>
              <a:t> </a:t>
            </a:r>
            <a:r>
              <a:rPr lang="en-US" sz="2000" b="0" dirty="0" err="1">
                <a:solidFill>
                  <a:schemeClr val="accent6"/>
                </a:solidFill>
              </a:rPr>
              <a:t>tipo</a:t>
            </a:r>
            <a:r>
              <a:rPr lang="en-US" sz="2000" b="0" dirty="0">
                <a:solidFill>
                  <a:schemeClr val="accent6"/>
                </a:solidFill>
              </a:rPr>
              <a:t> de </a:t>
            </a:r>
            <a:r>
              <a:rPr lang="en-US" sz="2000" b="0" dirty="0" err="1">
                <a:solidFill>
                  <a:schemeClr val="accent6"/>
                </a:solidFill>
              </a:rPr>
              <a:t>errores</a:t>
            </a:r>
            <a:endParaRPr lang="en-US" sz="2000" b="0" dirty="0">
              <a:solidFill>
                <a:schemeClr val="accent6"/>
              </a:solidFill>
            </a:endParaRPr>
          </a:p>
        </p:txBody>
      </p:sp>
      <p:sp>
        <p:nvSpPr>
          <p:cNvPr id="13" name="Prostokąt 3">
            <a:extLst>
              <a:ext uri="{FF2B5EF4-FFF2-40B4-BE49-F238E27FC236}">
                <a16:creationId xmlns:a16="http://schemas.microsoft.com/office/drawing/2014/main" id="{6F1E17A5-99A2-450F-AC97-BC84B3D4606F}"/>
              </a:ext>
            </a:extLst>
          </p:cNvPr>
          <p:cNvSpPr/>
          <p:nvPr/>
        </p:nvSpPr>
        <p:spPr>
          <a:xfrm>
            <a:off x="1115616" y="4221088"/>
            <a:ext cx="7344816" cy="400110"/>
          </a:xfrm>
          <a:prstGeom prst="rect">
            <a:avLst/>
          </a:prstGeom>
        </p:spPr>
        <p:txBody>
          <a:bodyPr wrap="square">
            <a:spAutoFit/>
          </a:bodyPr>
          <a:lstStyle/>
          <a:p>
            <a:pPr marL="342900" indent="-342900" algn="just">
              <a:buFont typeface="Arial" panose="020B0604020202020204" pitchFamily="34" charset="0"/>
              <a:buChar char="•"/>
              <a:defRPr/>
            </a:pPr>
            <a:r>
              <a:rPr lang="en-US" sz="2000" b="0" dirty="0">
                <a:solidFill>
                  <a:schemeClr val="accent2">
                    <a:lumMod val="75000"/>
                  </a:schemeClr>
                </a:solidFill>
              </a:rPr>
              <a:t>Baja </a:t>
            </a:r>
            <a:r>
              <a:rPr lang="en-US" sz="2000" b="0" dirty="0" err="1">
                <a:solidFill>
                  <a:schemeClr val="accent2">
                    <a:lumMod val="75000"/>
                  </a:schemeClr>
                </a:solidFill>
              </a:rPr>
              <a:t>validez</a:t>
            </a:r>
            <a:r>
              <a:rPr lang="en-US" sz="2000" b="0" dirty="0">
                <a:solidFill>
                  <a:schemeClr val="accent2">
                    <a:lumMod val="75000"/>
                  </a:schemeClr>
                </a:solidFill>
              </a:rPr>
              <a:t> externa </a:t>
            </a:r>
            <a:r>
              <a:rPr lang="en-US" sz="2000" b="0" dirty="0">
                <a:solidFill>
                  <a:schemeClr val="accent2">
                    <a:lumMod val="75000"/>
                  </a:schemeClr>
                </a:solidFill>
                <a:sym typeface="Wingdings" panose="05000000000000000000" pitchFamily="2" charset="2"/>
              </a:rPr>
              <a:t> </a:t>
            </a:r>
            <a:r>
              <a:rPr lang="en-US" sz="2000" b="0" dirty="0">
                <a:solidFill>
                  <a:schemeClr val="accent2">
                    <a:lumMod val="75000"/>
                  </a:schemeClr>
                </a:solidFill>
              </a:rPr>
              <a:t>no </a:t>
            </a:r>
            <a:r>
              <a:rPr lang="en-US" sz="2000" b="0" dirty="0" err="1">
                <a:solidFill>
                  <a:schemeClr val="accent2">
                    <a:lumMod val="75000"/>
                  </a:schemeClr>
                </a:solidFill>
              </a:rPr>
              <a:t>representativa</a:t>
            </a:r>
            <a:endParaRPr lang="en-US" sz="2000" b="0" dirty="0">
              <a:solidFill>
                <a:schemeClr val="accent2">
                  <a:lumMod val="75000"/>
                </a:schemeClr>
              </a:solidFill>
            </a:endParaRPr>
          </a:p>
        </p:txBody>
      </p:sp>
      <p:sp>
        <p:nvSpPr>
          <p:cNvPr id="14" name="Prostokąt 1">
            <a:extLst>
              <a:ext uri="{FF2B5EF4-FFF2-40B4-BE49-F238E27FC236}">
                <a16:creationId xmlns:a16="http://schemas.microsoft.com/office/drawing/2014/main" id="{0CF281F8-0335-4D45-974C-457CAED41E7F}"/>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
        <p:nvSpPr>
          <p:cNvPr id="16" name="Prostokąt 1">
            <a:extLst>
              <a:ext uri="{FF2B5EF4-FFF2-40B4-BE49-F238E27FC236}">
                <a16:creationId xmlns:a16="http://schemas.microsoft.com/office/drawing/2014/main" id="{FBCC20CD-3339-45CE-B5DE-333C65DD349D}"/>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6"/>
                </a:solidFill>
              </a:rPr>
              <a:t>Errores asociados con la técnica de medición.</a:t>
            </a:r>
            <a:endParaRPr lang="en-US" sz="2000" b="0" i="1" dirty="0">
              <a:solidFill>
                <a:schemeClr val="accent6"/>
              </a:solidFill>
            </a:endParaRPr>
          </a:p>
        </p:txBody>
      </p:sp>
    </p:spTree>
    <p:extLst>
      <p:ext uri="{BB962C8B-B14F-4D97-AF65-F5344CB8AC3E}">
        <p14:creationId xmlns:p14="http://schemas.microsoft.com/office/powerpoint/2010/main" val="2380279583"/>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59832" y="2308810"/>
            <a:ext cx="5472608" cy="1631216"/>
          </a:xfrm>
          <a:prstGeom prst="rect">
            <a:avLst/>
          </a:prstGeom>
          <a:noFill/>
        </p:spPr>
        <p:txBody>
          <a:bodyPr wrap="square" rtlCol="0">
            <a:spAutoFit/>
          </a:bodyPr>
          <a:lstStyle/>
          <a:p>
            <a:pPr algn="just"/>
            <a:r>
              <a:rPr lang="es-ES" sz="2000" b="0" dirty="0">
                <a:solidFill>
                  <a:schemeClr val="tx1"/>
                </a:solidFill>
              </a:rPr>
              <a:t>La fotogrametría es la ciencia de obtener información fiable sobre las propiedades de superficies y objetos sin un contacto físico directo con los mismos, y de medir e interpretar esta información.</a:t>
            </a:r>
          </a:p>
        </p:txBody>
      </p:sp>
      <p:sp>
        <p:nvSpPr>
          <p:cNvPr id="15" name="Rectángulo 14"/>
          <p:cNvSpPr/>
          <p:nvPr/>
        </p:nvSpPr>
        <p:spPr bwMode="auto">
          <a:xfrm>
            <a:off x="6516216" y="4077072"/>
            <a:ext cx="1944216" cy="170322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Rectángulo 13"/>
          <p:cNvSpPr/>
          <p:nvPr/>
        </p:nvSpPr>
        <p:spPr bwMode="auto">
          <a:xfrm>
            <a:off x="3635896" y="4077072"/>
            <a:ext cx="1944216" cy="170322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 name="Rectángulo 5"/>
          <p:cNvSpPr/>
          <p:nvPr/>
        </p:nvSpPr>
        <p:spPr bwMode="auto">
          <a:xfrm>
            <a:off x="755576" y="4077072"/>
            <a:ext cx="1944216" cy="1728192"/>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DEFINICIÓN</a:t>
            </a:r>
            <a:endParaRPr lang="en-US" sz="2200" b="0" dirty="0">
              <a:solidFill>
                <a:schemeClr val="accent2">
                  <a:lumMod val="75000"/>
                </a:schemeClr>
              </a:solidFill>
            </a:endParaRPr>
          </a:p>
        </p:txBody>
      </p:sp>
      <p:sp>
        <p:nvSpPr>
          <p:cNvPr id="5" name="CuadroTexto 4"/>
          <p:cNvSpPr txBox="1"/>
          <p:nvPr/>
        </p:nvSpPr>
        <p:spPr>
          <a:xfrm>
            <a:off x="755576" y="4149080"/>
            <a:ext cx="1944216" cy="1631216"/>
          </a:xfrm>
          <a:prstGeom prst="rect">
            <a:avLst/>
          </a:prstGeom>
          <a:noFill/>
        </p:spPr>
        <p:txBody>
          <a:bodyPr wrap="square" rtlCol="0">
            <a:spAutoFit/>
          </a:bodyPr>
          <a:lstStyle/>
          <a:p>
            <a:pPr algn="ctr"/>
            <a:r>
              <a:rPr lang="pt-BR" sz="2000" dirty="0" err="1">
                <a:solidFill>
                  <a:schemeClr val="tx1"/>
                </a:solidFill>
              </a:rPr>
              <a:t>Camara</a:t>
            </a:r>
            <a:r>
              <a:rPr lang="pt-BR" sz="2000" dirty="0">
                <a:solidFill>
                  <a:schemeClr val="tx1"/>
                </a:solidFill>
              </a:rPr>
              <a:t> de </a:t>
            </a:r>
            <a:r>
              <a:rPr lang="pt-BR" sz="2000" dirty="0" err="1">
                <a:solidFill>
                  <a:schemeClr val="tx1"/>
                </a:solidFill>
              </a:rPr>
              <a:t>video</a:t>
            </a:r>
            <a:endParaRPr lang="pt-BR" sz="2000" dirty="0">
              <a:solidFill>
                <a:schemeClr val="tx1"/>
              </a:solidFill>
            </a:endParaRPr>
          </a:p>
          <a:p>
            <a:pPr algn="ctr"/>
            <a:r>
              <a:rPr lang="pt-BR" sz="2000" dirty="0">
                <a:solidFill>
                  <a:schemeClr val="tx1"/>
                </a:solidFill>
              </a:rPr>
              <a:t>o</a:t>
            </a:r>
          </a:p>
          <a:p>
            <a:pPr algn="ctr"/>
            <a:r>
              <a:rPr lang="pt-BR" sz="2000" dirty="0" err="1">
                <a:solidFill>
                  <a:schemeClr val="tx1"/>
                </a:solidFill>
              </a:rPr>
              <a:t>Cámara</a:t>
            </a:r>
            <a:r>
              <a:rPr lang="pt-BR" sz="2000" dirty="0">
                <a:solidFill>
                  <a:schemeClr val="tx1"/>
                </a:solidFill>
              </a:rPr>
              <a:t> fotográfica</a:t>
            </a:r>
            <a:endParaRPr lang="es-ES" sz="2000" dirty="0">
              <a:solidFill>
                <a:schemeClr val="tx1"/>
              </a:solidFill>
            </a:endParaRPr>
          </a:p>
        </p:txBody>
      </p:sp>
      <p:sp>
        <p:nvSpPr>
          <p:cNvPr id="11" name="CuadroTexto 10"/>
          <p:cNvSpPr txBox="1"/>
          <p:nvPr/>
        </p:nvSpPr>
        <p:spPr>
          <a:xfrm>
            <a:off x="3635896" y="4685074"/>
            <a:ext cx="1944216" cy="400110"/>
          </a:xfrm>
          <a:prstGeom prst="rect">
            <a:avLst/>
          </a:prstGeom>
          <a:noFill/>
        </p:spPr>
        <p:txBody>
          <a:bodyPr wrap="square" rtlCol="0">
            <a:spAutoFit/>
          </a:bodyPr>
          <a:lstStyle/>
          <a:p>
            <a:pPr algn="ctr"/>
            <a:r>
              <a:rPr lang="es-ES" sz="2000" dirty="0">
                <a:solidFill>
                  <a:schemeClr val="tx1"/>
                </a:solidFill>
              </a:rPr>
              <a:t>Imágenes</a:t>
            </a:r>
          </a:p>
        </p:txBody>
      </p:sp>
      <p:sp>
        <p:nvSpPr>
          <p:cNvPr id="12" name="CuadroTexto 11"/>
          <p:cNvSpPr txBox="1"/>
          <p:nvPr/>
        </p:nvSpPr>
        <p:spPr>
          <a:xfrm>
            <a:off x="6516216" y="4593322"/>
            <a:ext cx="1944216" cy="707886"/>
          </a:xfrm>
          <a:prstGeom prst="rect">
            <a:avLst/>
          </a:prstGeom>
          <a:noFill/>
        </p:spPr>
        <p:txBody>
          <a:bodyPr wrap="square" rtlCol="0">
            <a:spAutoFit/>
          </a:bodyPr>
          <a:lstStyle/>
          <a:p>
            <a:pPr algn="ctr"/>
            <a:r>
              <a:rPr lang="es-ES" sz="2000" dirty="0">
                <a:solidFill>
                  <a:schemeClr val="tx1"/>
                </a:solidFill>
              </a:rPr>
              <a:t>Variables cinemáticas</a:t>
            </a:r>
          </a:p>
        </p:txBody>
      </p:sp>
      <p:sp>
        <p:nvSpPr>
          <p:cNvPr id="8" name="Flecha derecha 7"/>
          <p:cNvSpPr/>
          <p:nvPr/>
        </p:nvSpPr>
        <p:spPr bwMode="auto">
          <a:xfrm>
            <a:off x="2915816" y="4571836"/>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Flecha derecha 17"/>
          <p:cNvSpPr/>
          <p:nvPr/>
        </p:nvSpPr>
        <p:spPr bwMode="auto">
          <a:xfrm>
            <a:off x="5796136" y="4581128"/>
            <a:ext cx="576064" cy="576064"/>
          </a:xfrm>
          <a:prstGeom prst="rightArrow">
            <a:avLst/>
          </a:prstGeom>
          <a:solidFill>
            <a:schemeClr val="bg1">
              <a:lumMod val="50000"/>
            </a:schemeClr>
          </a:solidFill>
          <a:ln w="12700" cap="flat" cmpd="sng" algn="ctr">
            <a:solidFill>
              <a:schemeClr val="bg1">
                <a:lumMod val="65000"/>
              </a:schemeClr>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CuadroTexto 2"/>
          <p:cNvSpPr txBox="1"/>
          <p:nvPr/>
        </p:nvSpPr>
        <p:spPr>
          <a:xfrm>
            <a:off x="1043608" y="2308810"/>
            <a:ext cx="2232248" cy="400110"/>
          </a:xfrm>
          <a:prstGeom prst="rect">
            <a:avLst/>
          </a:prstGeom>
          <a:noFill/>
        </p:spPr>
        <p:txBody>
          <a:bodyPr wrap="square" rtlCol="0">
            <a:spAutoFit/>
          </a:bodyPr>
          <a:lstStyle/>
          <a:p>
            <a:r>
              <a:rPr lang="es-ES" sz="2000" dirty="0">
                <a:solidFill>
                  <a:schemeClr val="tx1"/>
                </a:solidFill>
              </a:rPr>
              <a:t>Fotogrametría</a:t>
            </a:r>
          </a:p>
        </p:txBody>
      </p:sp>
      <p:sp>
        <p:nvSpPr>
          <p:cNvPr id="17" name="CuadroTexto 16"/>
          <p:cNvSpPr txBox="1"/>
          <p:nvPr/>
        </p:nvSpPr>
        <p:spPr>
          <a:xfrm>
            <a:off x="3347864" y="2308810"/>
            <a:ext cx="1368152" cy="707886"/>
          </a:xfrm>
          <a:prstGeom prst="rect">
            <a:avLst/>
          </a:prstGeom>
          <a:noFill/>
        </p:spPr>
        <p:txBody>
          <a:bodyPr wrap="square" rtlCol="0">
            <a:spAutoFit/>
          </a:bodyPr>
          <a:lstStyle/>
          <a:p>
            <a:pPr algn="ctr"/>
            <a:r>
              <a:rPr lang="es-ES" sz="2000" b="0" i="1" dirty="0" err="1">
                <a:solidFill>
                  <a:srgbClr val="262673"/>
                </a:solidFill>
              </a:rPr>
              <a:t>phot</a:t>
            </a:r>
            <a:endParaRPr lang="es-ES" sz="2000" b="0" i="1" dirty="0">
              <a:solidFill>
                <a:srgbClr val="262673"/>
              </a:solidFill>
            </a:endParaRPr>
          </a:p>
          <a:p>
            <a:pPr algn="ctr"/>
            <a:r>
              <a:rPr lang="es-ES" sz="2000" b="0" i="1" dirty="0">
                <a:solidFill>
                  <a:schemeClr val="tx1"/>
                </a:solidFill>
              </a:rPr>
              <a:t>luz</a:t>
            </a:r>
            <a:endParaRPr lang="es-ES" sz="2000" b="0" dirty="0">
              <a:solidFill>
                <a:schemeClr val="tx1"/>
              </a:solidFill>
            </a:endParaRPr>
          </a:p>
        </p:txBody>
      </p:sp>
      <p:sp>
        <p:nvSpPr>
          <p:cNvPr id="19" name="CuadroTexto 18"/>
          <p:cNvSpPr txBox="1"/>
          <p:nvPr/>
        </p:nvSpPr>
        <p:spPr>
          <a:xfrm>
            <a:off x="4788024" y="2308810"/>
            <a:ext cx="1368152" cy="707886"/>
          </a:xfrm>
          <a:prstGeom prst="rect">
            <a:avLst/>
          </a:prstGeom>
          <a:noFill/>
        </p:spPr>
        <p:txBody>
          <a:bodyPr wrap="square" rtlCol="0">
            <a:spAutoFit/>
          </a:bodyPr>
          <a:lstStyle/>
          <a:p>
            <a:pPr algn="ctr"/>
            <a:r>
              <a:rPr lang="es-ES" sz="2000" b="0" i="1" dirty="0">
                <a:solidFill>
                  <a:srgbClr val="262673"/>
                </a:solidFill>
              </a:rPr>
              <a:t>grama</a:t>
            </a:r>
            <a:endParaRPr lang="es-ES" sz="2000" b="0" dirty="0">
              <a:solidFill>
                <a:schemeClr val="tx1"/>
              </a:solidFill>
            </a:endParaRPr>
          </a:p>
          <a:p>
            <a:pPr algn="ctr"/>
            <a:r>
              <a:rPr lang="es-ES" sz="2000" b="0" i="1" dirty="0">
                <a:solidFill>
                  <a:schemeClr val="tx1"/>
                </a:solidFill>
              </a:rPr>
              <a:t>dibujar</a:t>
            </a:r>
          </a:p>
        </p:txBody>
      </p:sp>
      <p:sp>
        <p:nvSpPr>
          <p:cNvPr id="20" name="CuadroTexto 19"/>
          <p:cNvSpPr txBox="1"/>
          <p:nvPr/>
        </p:nvSpPr>
        <p:spPr>
          <a:xfrm>
            <a:off x="6372200" y="2308810"/>
            <a:ext cx="1368152" cy="707886"/>
          </a:xfrm>
          <a:prstGeom prst="rect">
            <a:avLst/>
          </a:prstGeom>
          <a:noFill/>
        </p:spPr>
        <p:txBody>
          <a:bodyPr wrap="square" rtlCol="0">
            <a:spAutoFit/>
          </a:bodyPr>
          <a:lstStyle/>
          <a:p>
            <a:pPr algn="ctr"/>
            <a:r>
              <a:rPr lang="es-ES" sz="2000" b="0" i="1" dirty="0" err="1">
                <a:solidFill>
                  <a:srgbClr val="262673"/>
                </a:solidFill>
              </a:rPr>
              <a:t>metrein</a:t>
            </a:r>
            <a:endParaRPr lang="es-ES" sz="2000" b="0" i="1" dirty="0">
              <a:solidFill>
                <a:srgbClr val="262673"/>
              </a:solidFill>
            </a:endParaRPr>
          </a:p>
          <a:p>
            <a:pPr algn="ctr"/>
            <a:r>
              <a:rPr lang="es-ES" sz="2000" b="0" dirty="0">
                <a:solidFill>
                  <a:schemeClr val="tx1"/>
                </a:solidFill>
              </a:rPr>
              <a:t>medición</a:t>
            </a:r>
          </a:p>
        </p:txBody>
      </p:sp>
    </p:spTree>
    <p:extLst>
      <p:ext uri="{BB962C8B-B14F-4D97-AF65-F5344CB8AC3E}">
        <p14:creationId xmlns:p14="http://schemas.microsoft.com/office/powerpoint/2010/main" val="88092819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4" grpId="0" animBg="1"/>
      <p:bldP spid="6" grpId="0" animBg="1"/>
      <p:bldP spid="5" grpId="0"/>
      <p:bldP spid="11" grpId="0"/>
      <p:bldP spid="12" grpId="0"/>
      <p:bldP spid="8" grpId="0" animBg="1"/>
      <p:bldP spid="18" grpId="0" animBg="1"/>
      <p:bldP spid="17"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754326"/>
          </a:xfrm>
          <a:prstGeom prst="rect">
            <a:avLst/>
          </a:prstGeom>
          <a:noFill/>
        </p:spPr>
        <p:txBody>
          <a:bodyPr wrap="square">
            <a:spAutoFit/>
          </a:bodyPr>
          <a:lstStyle/>
          <a:p>
            <a:pPr algn="ctr">
              <a:defRPr/>
            </a:pPr>
            <a:r>
              <a:rPr lang="en-US" sz="3600" b="0" dirty="0">
                <a:solidFill>
                  <a:schemeClr val="accent2">
                    <a:lumMod val="75000"/>
                  </a:schemeClr>
                </a:solidFill>
              </a:rPr>
              <a:t>Parte 2. </a:t>
            </a:r>
            <a:r>
              <a:rPr lang="es-ES" sz="3600" b="0" dirty="0">
                <a:solidFill>
                  <a:schemeClr val="accent2">
                    <a:lumMod val="75000"/>
                  </a:schemeClr>
                </a:solidFill>
              </a:rPr>
              <a:t>Acelerómetros y evaluación de la marcha.</a:t>
            </a:r>
          </a:p>
          <a:p>
            <a:pPr algn="ctr">
              <a:defRPr/>
            </a:pPr>
            <a:r>
              <a:rPr lang="es-ES" sz="3600" b="0" dirty="0">
                <a:solidFill>
                  <a:schemeClr val="accent2">
                    <a:lumMod val="75000"/>
                  </a:schemeClr>
                </a:solidFill>
              </a:rPr>
              <a:t>Enfoque clínico</a:t>
            </a:r>
            <a:r>
              <a:rPr lang="en-US" sz="3600" b="0" dirty="0">
                <a:solidFill>
                  <a:schemeClr val="accent2">
                    <a:lumMod val="75000"/>
                  </a:schemeClr>
                </a:solidFill>
              </a:rPr>
              <a:t>  </a:t>
            </a:r>
          </a:p>
        </p:txBody>
      </p:sp>
      <p:sp>
        <p:nvSpPr>
          <p:cNvPr id="9" name="8 Rectángulo redondeado"/>
          <p:cNvSpPr/>
          <p:nvPr/>
        </p:nvSpPr>
        <p:spPr bwMode="auto">
          <a:xfrm>
            <a:off x="827584" y="3140968"/>
            <a:ext cx="7416824" cy="208823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Rectángulo redondeado"/>
          <p:cNvSpPr/>
          <p:nvPr/>
        </p:nvSpPr>
        <p:spPr bwMode="auto">
          <a:xfrm>
            <a:off x="6084168" y="3284984"/>
            <a:ext cx="2232248" cy="1368152"/>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a:spcAft>
                <a:spcPts val="600"/>
              </a:spcAft>
            </a:pPr>
            <a:r>
              <a:rPr lang="es-ES" sz="2800" b="0" dirty="0"/>
              <a:t>F = m * </a:t>
            </a:r>
            <a:r>
              <a:rPr lang="es-ES" sz="5400" b="0" dirty="0"/>
              <a:t>a</a:t>
            </a:r>
            <a:endParaRPr lang="es-ES" sz="5400" dirty="0"/>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DEFINICIÓN</a:t>
            </a:r>
            <a:endParaRPr lang="en-US" sz="2200" b="0" dirty="0">
              <a:solidFill>
                <a:schemeClr val="accent2">
                  <a:lumMod val="75000"/>
                </a:schemeClr>
              </a:solidFill>
            </a:endParaRPr>
          </a:p>
        </p:txBody>
      </p:sp>
      <p:sp>
        <p:nvSpPr>
          <p:cNvPr id="19" name="Prostokąt 1">
            <a:extLst>
              <a:ext uri="{FF2B5EF4-FFF2-40B4-BE49-F238E27FC236}">
                <a16:creationId xmlns:a16="http://schemas.microsoft.com/office/drawing/2014/main" id="{28B9937F-6FB0-4170-A270-96E0A5C60740}"/>
              </a:ext>
            </a:extLst>
          </p:cNvPr>
          <p:cNvSpPr/>
          <p:nvPr/>
        </p:nvSpPr>
        <p:spPr>
          <a:xfrm>
            <a:off x="755576" y="2492896"/>
            <a:ext cx="4968552" cy="3631763"/>
          </a:xfrm>
          <a:prstGeom prst="rect">
            <a:avLst/>
          </a:prstGeom>
        </p:spPr>
        <p:txBody>
          <a:bodyPr wrap="square">
            <a:spAutoFit/>
          </a:bodyPr>
          <a:lstStyle/>
          <a:p>
            <a:pPr marL="342900" indent="-342900" algn="just">
              <a:spcAft>
                <a:spcPts val="600"/>
              </a:spcAft>
              <a:buFont typeface="Wingdings" panose="05000000000000000000" pitchFamily="2" charset="2"/>
              <a:buChar char="Ø"/>
              <a:defRPr/>
            </a:pPr>
            <a:r>
              <a:rPr lang="es-ES" sz="2000" b="0" dirty="0">
                <a:solidFill>
                  <a:schemeClr val="accent6"/>
                </a:solidFill>
              </a:rPr>
              <a:t>Los acelerómetros son dispositivos que miden la aceleración aplicada a lo largo de un eje. </a:t>
            </a:r>
          </a:p>
          <a:p>
            <a:pPr marL="342900" indent="-342900" algn="just">
              <a:spcAft>
                <a:spcPts val="600"/>
              </a:spcAft>
              <a:buFont typeface="Wingdings" panose="05000000000000000000" pitchFamily="2" charset="2"/>
              <a:buChar char="Ø"/>
              <a:defRPr/>
            </a:pPr>
            <a:r>
              <a:rPr lang="es-ES" sz="2000" b="0" dirty="0">
                <a:solidFill>
                  <a:schemeClr val="accent6"/>
                </a:solidFill>
              </a:rPr>
              <a:t>Son una tecnología básica que convierte el movimiento mecánico en una señal eléctrica.</a:t>
            </a:r>
          </a:p>
          <a:p>
            <a:pPr marL="342900" indent="-342900" algn="just">
              <a:spcAft>
                <a:spcPts val="600"/>
              </a:spcAft>
              <a:buFont typeface="Wingdings" panose="05000000000000000000" pitchFamily="2" charset="2"/>
              <a:buChar char="Ø"/>
              <a:defRPr/>
            </a:pPr>
            <a:r>
              <a:rPr lang="es-ES" sz="2000" b="0" dirty="0">
                <a:solidFill>
                  <a:schemeClr val="accent6"/>
                </a:solidFill>
              </a:rPr>
              <a:t>Su función interna se basa en la inercia de una masa ubicada en un sensor de fuerza, siguiendo la segunda ley de Newton para obtener la aceleración.</a:t>
            </a:r>
            <a:endParaRPr lang="en-US" sz="2000" b="0" dirty="0">
              <a:solidFill>
                <a:schemeClr val="accent6"/>
              </a:solidFill>
            </a:endParaRPr>
          </a:p>
        </p:txBody>
      </p:sp>
      <p:sp>
        <p:nvSpPr>
          <p:cNvPr id="2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Acelerómetros</a:t>
            </a:r>
            <a:endParaRPr lang="en-US" sz="2000" b="0" i="1" dirty="0">
              <a:solidFill>
                <a:schemeClr val="accent2">
                  <a:lumMod val="75000"/>
                </a:schemeClr>
              </a:solidFill>
            </a:endParaRPr>
          </a:p>
        </p:txBody>
      </p:sp>
      <p:sp>
        <p:nvSpPr>
          <p:cNvPr id="25" name="24 CuadroTexto"/>
          <p:cNvSpPr txBox="1"/>
          <p:nvPr/>
        </p:nvSpPr>
        <p:spPr>
          <a:xfrm>
            <a:off x="6084168" y="4725144"/>
            <a:ext cx="2232248" cy="584775"/>
          </a:xfrm>
          <a:prstGeom prst="rect">
            <a:avLst/>
          </a:prstGeom>
          <a:noFill/>
        </p:spPr>
        <p:txBody>
          <a:bodyPr wrap="square" rtlCol="0">
            <a:spAutoFit/>
          </a:bodyPr>
          <a:lstStyle/>
          <a:p>
            <a:pPr algn="ctr"/>
            <a:r>
              <a:rPr lang="es-ES" sz="1600" b="0" dirty="0">
                <a:solidFill>
                  <a:schemeClr val="accent6"/>
                </a:solidFill>
              </a:rPr>
              <a:t>Figura 1</a:t>
            </a:r>
            <a:r>
              <a:rPr lang="en-US" sz="1600" b="0" dirty="0">
                <a:solidFill>
                  <a:schemeClr val="accent6"/>
                </a:solidFill>
              </a:rPr>
              <a:t>. Segunda ley de Newton.</a:t>
            </a:r>
            <a:endParaRPr lang="es-ES" sz="1600" b="0" dirty="0">
              <a:solidFill>
                <a:schemeClr val="accent6"/>
              </a:solidFill>
            </a:endParaRPr>
          </a:p>
        </p:txBody>
      </p:sp>
    </p:spTree>
    <p:extLst>
      <p:ext uri="{BB962C8B-B14F-4D97-AF65-F5344CB8AC3E}">
        <p14:creationId xmlns:p14="http://schemas.microsoft.com/office/powerpoint/2010/main" val="711876410"/>
      </p:ext>
    </p:extLst>
  </p:cSld>
  <p:clrMapOvr>
    <a:masterClrMapping/>
  </p:clrMapOvr>
  <p:transition advClick="0" advTm="3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9" name="Prostokąt 1">
            <a:extLst>
              <a:ext uri="{FF2B5EF4-FFF2-40B4-BE49-F238E27FC236}">
                <a16:creationId xmlns:a16="http://schemas.microsoft.com/office/drawing/2014/main" id="{28B9937F-6FB0-4170-A270-96E0A5C60740}"/>
              </a:ext>
            </a:extLst>
          </p:cNvPr>
          <p:cNvSpPr/>
          <p:nvPr/>
        </p:nvSpPr>
        <p:spPr>
          <a:xfrm>
            <a:off x="755575" y="2492896"/>
            <a:ext cx="3792277" cy="1015663"/>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s-ES" sz="2000" b="0" dirty="0">
                <a:solidFill>
                  <a:schemeClr val="accent2">
                    <a:lumMod val="75000"/>
                  </a:schemeClr>
                </a:solidFill>
              </a:rPr>
              <a:t>Aceleración experimentada por los segmentos de las extremidades inferiores.</a:t>
            </a:r>
            <a:endParaRPr lang="en-US" sz="2000" b="0" dirty="0">
              <a:solidFill>
                <a:schemeClr val="accent2">
                  <a:lumMod val="75000"/>
                </a:schemeClr>
              </a:solidFill>
            </a:endParaRPr>
          </a:p>
        </p:txBody>
      </p:sp>
      <p:sp>
        <p:nvSpPr>
          <p:cNvPr id="2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Acelerómetros</a:t>
            </a:r>
            <a:r>
              <a:rPr lang="en-US" sz="2000" b="0" i="1" dirty="0">
                <a:solidFill>
                  <a:schemeClr val="accent2">
                    <a:lumMod val="75000"/>
                  </a:schemeClr>
                </a:solidFill>
              </a:rPr>
              <a:t> </a:t>
            </a:r>
            <a:r>
              <a:rPr lang="en-US" sz="2000" b="0" i="1" dirty="0" err="1">
                <a:solidFill>
                  <a:schemeClr val="accent2">
                    <a:lumMod val="75000"/>
                  </a:schemeClr>
                </a:solidFill>
              </a:rPr>
              <a:t>en</a:t>
            </a:r>
            <a:r>
              <a:rPr lang="en-US" sz="2000" b="0" i="1" dirty="0">
                <a:solidFill>
                  <a:schemeClr val="accent2">
                    <a:lumMod val="75000"/>
                  </a:schemeClr>
                </a:solidFill>
              </a:rPr>
              <a:t> la </a:t>
            </a:r>
            <a:r>
              <a:rPr lang="en-US" sz="2000" b="0" i="1" dirty="0" err="1">
                <a:solidFill>
                  <a:schemeClr val="accent2">
                    <a:lumMod val="75000"/>
                  </a:schemeClr>
                </a:solidFill>
              </a:rPr>
              <a:t>marcha</a:t>
            </a:r>
            <a:endParaRPr lang="en-US" sz="2000" b="0" i="1" dirty="0">
              <a:solidFill>
                <a:schemeClr val="accent2">
                  <a:lumMod val="75000"/>
                </a:schemeClr>
              </a:solidFill>
            </a:endParaRPr>
          </a:p>
        </p:txBody>
      </p:sp>
      <p:pic>
        <p:nvPicPr>
          <p:cNvPr id="1026" name="Picture 2" descr="C:\Users\Constanza\Documents\Constanza\8 - IO3 - WP3 - WP4\Material Ana Cian\Día 2 - EMG - Presiones - Acelerometría\Fotos y videos post - Accelerometers\Aceleracion marcha.png"/>
          <p:cNvPicPr>
            <a:picLocks noChangeAspect="1" noChangeArrowheads="1"/>
          </p:cNvPicPr>
          <p:nvPr/>
        </p:nvPicPr>
        <p:blipFill>
          <a:blip r:embed="rId3" cstate="print"/>
          <a:srcRect r="12338" b="3878"/>
          <a:stretch>
            <a:fillRect/>
          </a:stretch>
        </p:blipFill>
        <p:spPr bwMode="auto">
          <a:xfrm>
            <a:off x="4763878" y="2204864"/>
            <a:ext cx="3552537" cy="3312368"/>
          </a:xfrm>
          <a:prstGeom prst="rect">
            <a:avLst/>
          </a:prstGeom>
          <a:noFill/>
        </p:spPr>
      </p:pic>
      <p:sp>
        <p:nvSpPr>
          <p:cNvPr id="12" name="11 Rectángulo redondeado"/>
          <p:cNvSpPr/>
          <p:nvPr/>
        </p:nvSpPr>
        <p:spPr bwMode="auto">
          <a:xfrm>
            <a:off x="1115616" y="3645024"/>
            <a:ext cx="3024336"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err="1">
                <a:latin typeface="Arial" charset="0"/>
                <a:sym typeface="Arial" charset="0"/>
              </a:rPr>
              <a:t>Aceleración</a:t>
            </a:r>
            <a:r>
              <a:rPr lang="en-US" sz="2000" dirty="0">
                <a:latin typeface="Arial" charset="0"/>
                <a:sym typeface="Arial" charset="0"/>
              </a:rPr>
              <a:t> linear</a:t>
            </a:r>
            <a:endParaRPr kumimoji="0" lang="en-US" sz="2000" b="1" i="0" u="none" strike="noStrike" cap="none" normalizeH="0" baseline="0" dirty="0">
              <a:ln>
                <a:noFill/>
              </a:ln>
              <a:solidFill>
                <a:schemeClr val="bg1"/>
              </a:solidFill>
              <a:effectLst/>
              <a:latin typeface="Arial" charset="0"/>
              <a:sym typeface="Arial" charset="0"/>
            </a:endParaRPr>
          </a:p>
          <a:p>
            <a:pPr algn="ctr" defTabSz="642938" eaLnBrk="1" hangingPunct="1">
              <a:lnSpc>
                <a:spcPct val="90000"/>
              </a:lnSpc>
              <a:spcBef>
                <a:spcPts val="1675"/>
              </a:spcBef>
              <a:buSzPct val="171000"/>
            </a:pPr>
            <a:r>
              <a:rPr lang="en-US" sz="1600" dirty="0"/>
              <a:t>m/s</a:t>
            </a:r>
            <a:r>
              <a:rPr lang="en-US" sz="1600" baseline="30000" dirty="0"/>
              <a:t>2    </a:t>
            </a:r>
            <a:r>
              <a:rPr lang="en-US" sz="1600" dirty="0">
                <a:sym typeface="Wingdings" pitchFamily="2" charset="2"/>
              </a:rPr>
              <a:t>  g (</a:t>
            </a:r>
            <a:r>
              <a:rPr lang="en-US" sz="1600" dirty="0" err="1">
                <a:sym typeface="Wingdings" pitchFamily="2" charset="2"/>
              </a:rPr>
              <a:t>gravedad</a:t>
            </a:r>
            <a:r>
              <a:rPr lang="en-US" sz="1600" dirty="0">
                <a:sym typeface="Wingdings" pitchFamily="2" charset="2"/>
              </a:rPr>
              <a:t>)</a:t>
            </a:r>
            <a:endParaRPr kumimoji="0" lang="en-US" sz="1600" b="1" i="0" u="none" strike="noStrike" cap="none" normalizeH="0" baseline="0" dirty="0">
              <a:ln>
                <a:noFill/>
              </a:ln>
              <a:solidFill>
                <a:schemeClr val="bg1"/>
              </a:solidFill>
              <a:effectLst/>
              <a:latin typeface="Arial" charset="0"/>
              <a:sym typeface="Arial" charset="0"/>
            </a:endParaRPr>
          </a:p>
        </p:txBody>
      </p:sp>
      <p:sp>
        <p:nvSpPr>
          <p:cNvPr id="13" name="12 CuadroTexto"/>
          <p:cNvSpPr txBox="1"/>
          <p:nvPr/>
        </p:nvSpPr>
        <p:spPr>
          <a:xfrm>
            <a:off x="971600" y="4653136"/>
            <a:ext cx="3312368" cy="1554272"/>
          </a:xfrm>
          <a:prstGeom prst="rect">
            <a:avLst/>
          </a:prstGeom>
          <a:noFill/>
        </p:spPr>
        <p:txBody>
          <a:bodyPr wrap="square" rtlCol="0">
            <a:spAutoFit/>
          </a:bodyPr>
          <a:lstStyle/>
          <a:p>
            <a:pPr algn="ctr">
              <a:spcAft>
                <a:spcPts val="600"/>
              </a:spcAft>
            </a:pPr>
            <a:r>
              <a:rPr lang="en-US" sz="1800" b="0" i="1" dirty="0">
                <a:solidFill>
                  <a:schemeClr val="accent2">
                    <a:lumMod val="75000"/>
                  </a:schemeClr>
                </a:solidFill>
              </a:rPr>
              <a:t>Cambio </a:t>
            </a:r>
            <a:r>
              <a:rPr lang="en-US" sz="1800" b="0" i="1" dirty="0" err="1">
                <a:solidFill>
                  <a:schemeClr val="accent2">
                    <a:lumMod val="75000"/>
                  </a:schemeClr>
                </a:solidFill>
              </a:rPr>
              <a:t>en</a:t>
            </a:r>
            <a:r>
              <a:rPr lang="en-US" sz="1800" b="0" i="1" dirty="0">
                <a:solidFill>
                  <a:schemeClr val="accent2">
                    <a:lumMod val="75000"/>
                  </a:schemeClr>
                </a:solidFill>
              </a:rPr>
              <a:t> la </a:t>
            </a:r>
            <a:r>
              <a:rPr lang="en-US" sz="1800" b="0" i="1" dirty="0" err="1">
                <a:solidFill>
                  <a:schemeClr val="accent2">
                    <a:lumMod val="75000"/>
                  </a:schemeClr>
                </a:solidFill>
              </a:rPr>
              <a:t>velocidad</a:t>
            </a:r>
            <a:r>
              <a:rPr lang="en-US" sz="1800" b="0" i="1" dirty="0">
                <a:solidFill>
                  <a:schemeClr val="accent2">
                    <a:lumMod val="75000"/>
                  </a:schemeClr>
                </a:solidFill>
              </a:rPr>
              <a:t> lineal </a:t>
            </a:r>
            <a:r>
              <a:rPr lang="en-US" sz="1800" b="0" i="1" dirty="0" err="1">
                <a:solidFill>
                  <a:schemeClr val="accent2">
                    <a:lumMod val="75000"/>
                  </a:schemeClr>
                </a:solidFill>
              </a:rPr>
              <a:t>en</a:t>
            </a:r>
            <a:r>
              <a:rPr lang="en-US" sz="1800" b="0" i="1" dirty="0">
                <a:solidFill>
                  <a:schemeClr val="accent2">
                    <a:lumMod val="75000"/>
                  </a:schemeClr>
                </a:solidFill>
              </a:rPr>
              <a:t> </a:t>
            </a:r>
            <a:r>
              <a:rPr lang="en-US" sz="1800" b="0" i="1" dirty="0" err="1">
                <a:solidFill>
                  <a:schemeClr val="accent2">
                    <a:lumMod val="75000"/>
                  </a:schemeClr>
                </a:solidFill>
              </a:rPr>
              <a:t>intervalor</a:t>
            </a:r>
            <a:r>
              <a:rPr lang="en-US" sz="1800" b="0" i="1" dirty="0">
                <a:solidFill>
                  <a:schemeClr val="accent2">
                    <a:lumMod val="75000"/>
                  </a:schemeClr>
                </a:solidFill>
              </a:rPr>
              <a:t> de </a:t>
            </a:r>
            <a:r>
              <a:rPr lang="en-US" sz="1800" b="0" i="1" dirty="0" err="1">
                <a:solidFill>
                  <a:schemeClr val="accent2">
                    <a:lumMod val="75000"/>
                  </a:schemeClr>
                </a:solidFill>
              </a:rPr>
              <a:t>tiempo</a:t>
            </a:r>
            <a:r>
              <a:rPr lang="en-US" sz="1800" b="0" i="1" dirty="0">
                <a:solidFill>
                  <a:schemeClr val="accent2">
                    <a:lumMod val="75000"/>
                  </a:schemeClr>
                </a:solidFill>
              </a:rPr>
              <a:t> </a:t>
            </a:r>
            <a:r>
              <a:rPr lang="en-US" sz="1800" b="0" i="1" dirty="0" err="1">
                <a:solidFill>
                  <a:schemeClr val="accent2">
                    <a:lumMod val="75000"/>
                  </a:schemeClr>
                </a:solidFill>
              </a:rPr>
              <a:t>sucesivos</a:t>
            </a:r>
            <a:endParaRPr lang="en-US" sz="1800" b="0" i="1" dirty="0">
              <a:solidFill>
                <a:schemeClr val="accent2">
                  <a:lumMod val="75000"/>
                </a:schemeClr>
              </a:solidFill>
            </a:endParaRPr>
          </a:p>
          <a:p>
            <a:pPr algn="ctr"/>
            <a:r>
              <a:rPr lang="en-US" sz="1800" b="0" dirty="0" err="1">
                <a:solidFill>
                  <a:schemeClr val="accent2">
                    <a:lumMod val="75000"/>
                  </a:schemeClr>
                </a:solidFill>
              </a:rPr>
              <a:t>Aceleración</a:t>
            </a:r>
            <a:r>
              <a:rPr lang="en-US" sz="1800" b="0" dirty="0">
                <a:solidFill>
                  <a:schemeClr val="accent2">
                    <a:lumMod val="75000"/>
                  </a:schemeClr>
                </a:solidFill>
              </a:rPr>
              <a:t> (+)</a:t>
            </a:r>
          </a:p>
          <a:p>
            <a:pPr algn="ctr"/>
            <a:r>
              <a:rPr lang="en-US" sz="1800" b="0" dirty="0" err="1">
                <a:solidFill>
                  <a:schemeClr val="accent2">
                    <a:lumMod val="75000"/>
                  </a:schemeClr>
                </a:solidFill>
              </a:rPr>
              <a:t>Desaceleración</a:t>
            </a:r>
            <a:r>
              <a:rPr lang="en-US" sz="1800" b="0" dirty="0">
                <a:solidFill>
                  <a:schemeClr val="accent2">
                    <a:lumMod val="75000"/>
                  </a:schemeClr>
                </a:solidFill>
              </a:rPr>
              <a:t> (-)</a:t>
            </a:r>
          </a:p>
        </p:txBody>
      </p:sp>
      <p:cxnSp>
        <p:nvCxnSpPr>
          <p:cNvPr id="15" name="14 Conector recto de flecha"/>
          <p:cNvCxnSpPr/>
          <p:nvPr/>
        </p:nvCxnSpPr>
        <p:spPr bwMode="auto">
          <a:xfrm flipH="1">
            <a:off x="5580112" y="4725144"/>
            <a:ext cx="792088" cy="0"/>
          </a:xfrm>
          <a:prstGeom prst="straightConnector1">
            <a:avLst/>
          </a:prstGeom>
          <a:noFill/>
          <a:ln w="19050" cap="flat" cmpd="sng" algn="ctr">
            <a:solidFill>
              <a:srgbClr val="FF0000"/>
            </a:solidFill>
            <a:prstDash val="solid"/>
            <a:round/>
            <a:headEnd type="none" w="med" len="med"/>
            <a:tailEnd type="arrow"/>
          </a:ln>
          <a:effectLst/>
        </p:spPr>
      </p:cxnSp>
      <p:pic>
        <p:nvPicPr>
          <p:cNvPr id="1032" name="Picture 8" descr="Resultado de imagen de tibia hueso"/>
          <p:cNvPicPr>
            <a:picLocks noChangeAspect="1" noChangeArrowheads="1"/>
          </p:cNvPicPr>
          <p:nvPr/>
        </p:nvPicPr>
        <p:blipFill>
          <a:blip r:embed="rId4" cstate="print"/>
          <a:srcRect/>
          <a:stretch>
            <a:fillRect/>
          </a:stretch>
        </p:blipFill>
        <p:spPr bwMode="auto">
          <a:xfrm rot="300435">
            <a:off x="6073346" y="4293198"/>
            <a:ext cx="772965" cy="719968"/>
          </a:xfrm>
          <a:prstGeom prst="rect">
            <a:avLst/>
          </a:prstGeom>
          <a:noFill/>
        </p:spPr>
      </p:pic>
      <p:sp>
        <p:nvSpPr>
          <p:cNvPr id="22" name="21 CuadroTexto"/>
          <p:cNvSpPr txBox="1"/>
          <p:nvPr/>
        </p:nvSpPr>
        <p:spPr>
          <a:xfrm>
            <a:off x="4572000" y="5508318"/>
            <a:ext cx="4008299" cy="584775"/>
          </a:xfrm>
          <a:prstGeom prst="rect">
            <a:avLst/>
          </a:prstGeom>
          <a:noFill/>
        </p:spPr>
        <p:txBody>
          <a:bodyPr wrap="square" rtlCol="0">
            <a:spAutoFit/>
          </a:bodyPr>
          <a:lstStyle/>
          <a:p>
            <a:pPr algn="ctr"/>
            <a:r>
              <a:rPr lang="es-ES" sz="1600" b="0" dirty="0">
                <a:solidFill>
                  <a:schemeClr val="accent6"/>
                </a:solidFill>
              </a:rPr>
              <a:t>Figura 2. Representación de aceleración del segmento tibial al caminar</a:t>
            </a:r>
            <a:r>
              <a:rPr lang="en-US" sz="1600" b="0" dirty="0">
                <a:solidFill>
                  <a:schemeClr val="accent6"/>
                </a:solidFill>
              </a:rPr>
              <a:t>.</a:t>
            </a:r>
            <a:endParaRPr lang="es-ES" sz="1600" b="0" dirty="0">
              <a:solidFill>
                <a:schemeClr val="accent6"/>
              </a:solidFill>
            </a:endParaRPr>
          </a:p>
        </p:txBody>
      </p:sp>
      <p:cxnSp>
        <p:nvCxnSpPr>
          <p:cNvPr id="23" name="22 Conector recto de flecha"/>
          <p:cNvCxnSpPr/>
          <p:nvPr/>
        </p:nvCxnSpPr>
        <p:spPr bwMode="auto">
          <a:xfrm>
            <a:off x="6444208" y="5021560"/>
            <a:ext cx="0" cy="351656"/>
          </a:xfrm>
          <a:prstGeom prst="straightConnector1">
            <a:avLst/>
          </a:prstGeom>
          <a:noFill/>
          <a:ln w="19050" cap="flat" cmpd="sng" algn="ctr">
            <a:solidFill>
              <a:srgbClr val="FF0000"/>
            </a:solidFill>
            <a:prstDash val="solid"/>
            <a:round/>
            <a:headEnd type="none" w="med" len="med"/>
            <a:tailEnd type="arrow"/>
          </a:ln>
          <a:effectLst/>
        </p:spPr>
      </p:cxnSp>
      <p:sp>
        <p:nvSpPr>
          <p:cNvPr id="17" name="Prostokąt 1">
            <a:extLst>
              <a:ext uri="{FF2B5EF4-FFF2-40B4-BE49-F238E27FC236}">
                <a16:creationId xmlns:a16="http://schemas.microsoft.com/office/drawing/2014/main" id="{49685570-50ED-4956-AE33-01718E7827E2}"/>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DEFINICIÓN</a:t>
            </a:r>
            <a:endParaRPr lang="en-US" sz="2200" b="0" dirty="0">
              <a:solidFill>
                <a:schemeClr val="accent2">
                  <a:lumMod val="75000"/>
                </a:schemeClr>
              </a:solidFill>
            </a:endParaRPr>
          </a:p>
        </p:txBody>
      </p:sp>
    </p:spTree>
    <p:extLst>
      <p:ext uri="{BB962C8B-B14F-4D97-AF65-F5344CB8AC3E}">
        <p14:creationId xmlns:p14="http://schemas.microsoft.com/office/powerpoint/2010/main" val="171572543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5"/>
                                        </p:tgtEl>
                                      </p:cBhvr>
                                    </p:animEffect>
                                    <p:animScale>
                                      <p:cBhvr>
                                        <p:cTn id="15" dur="250" autoRev="1" fill="hold"/>
                                        <p:tgtEl>
                                          <p:spTgt spid="15"/>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
        <p:nvSpPr>
          <p:cNvPr id="14" name="13 Rectángulo redondeado"/>
          <p:cNvSpPr/>
          <p:nvPr/>
        </p:nvSpPr>
        <p:spPr bwMode="auto">
          <a:xfrm>
            <a:off x="683568"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SENSOR</a:t>
            </a:r>
          </a:p>
        </p:txBody>
      </p:sp>
      <p:sp>
        <p:nvSpPr>
          <p:cNvPr id="16" name="15 Rectángulo redondeado"/>
          <p:cNvSpPr/>
          <p:nvPr/>
        </p:nvSpPr>
        <p:spPr bwMode="auto">
          <a:xfrm>
            <a:off x="6012160"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ANALIZADOR</a:t>
            </a:r>
          </a:p>
        </p:txBody>
      </p:sp>
      <p:sp>
        <p:nvSpPr>
          <p:cNvPr id="18" name="17 Rectángulo redondeado"/>
          <p:cNvSpPr/>
          <p:nvPr/>
        </p:nvSpPr>
        <p:spPr bwMode="auto">
          <a:xfrm>
            <a:off x="3347864" y="1988840"/>
            <a:ext cx="2448272"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AMPLIFICADOR</a:t>
            </a:r>
          </a:p>
        </p:txBody>
      </p:sp>
      <p:sp>
        <p:nvSpPr>
          <p:cNvPr id="19" name="Prostokąt 1">
            <a:extLst>
              <a:ext uri="{FF2B5EF4-FFF2-40B4-BE49-F238E27FC236}">
                <a16:creationId xmlns:a16="http://schemas.microsoft.com/office/drawing/2014/main" id="{28B9937F-6FB0-4170-A270-96E0A5C60740}"/>
              </a:ext>
            </a:extLst>
          </p:cNvPr>
          <p:cNvSpPr/>
          <p:nvPr/>
        </p:nvSpPr>
        <p:spPr>
          <a:xfrm>
            <a:off x="683568" y="3036729"/>
            <a:ext cx="2376264" cy="1938992"/>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s-ES" sz="2000" b="0" dirty="0">
                <a:solidFill>
                  <a:schemeClr val="accent2">
                    <a:lumMod val="75000"/>
                  </a:schemeClr>
                </a:solidFill>
              </a:rPr>
              <a:t>Dispositivo que mide los valores de aceleración de la vibración del cuerpo al que está unido.</a:t>
            </a:r>
            <a:endParaRPr lang="en-US" sz="2000" b="0" dirty="0">
              <a:solidFill>
                <a:schemeClr val="accent2">
                  <a:lumMod val="75000"/>
                </a:schemeClr>
              </a:solidFill>
            </a:endParaRPr>
          </a:p>
        </p:txBody>
      </p:sp>
      <p:sp>
        <p:nvSpPr>
          <p:cNvPr id="20" name="Prostokąt 1">
            <a:extLst>
              <a:ext uri="{FF2B5EF4-FFF2-40B4-BE49-F238E27FC236}">
                <a16:creationId xmlns:a16="http://schemas.microsoft.com/office/drawing/2014/main" id="{28B9937F-6FB0-4170-A270-96E0A5C60740}"/>
              </a:ext>
            </a:extLst>
          </p:cNvPr>
          <p:cNvSpPr/>
          <p:nvPr/>
        </p:nvSpPr>
        <p:spPr>
          <a:xfrm>
            <a:off x="3347864" y="3068960"/>
            <a:ext cx="2376264" cy="2246769"/>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s-ES" sz="2000" b="0" dirty="0">
                <a:solidFill>
                  <a:schemeClr val="accent2">
                    <a:lumMod val="75000"/>
                  </a:schemeClr>
                </a:solidFill>
              </a:rPr>
              <a:t>Dispositivo que amplifica la señal recibida por el acelerómetro y la envía a una computadora.</a:t>
            </a:r>
            <a:endParaRPr lang="en-US" sz="2000" b="0" dirty="0">
              <a:solidFill>
                <a:schemeClr val="accent2">
                  <a:lumMod val="75000"/>
                </a:schemeClr>
              </a:solidFill>
            </a:endParaRPr>
          </a:p>
        </p:txBody>
      </p:sp>
      <p:sp>
        <p:nvSpPr>
          <p:cNvPr id="21" name="Prostokąt 1">
            <a:extLst>
              <a:ext uri="{FF2B5EF4-FFF2-40B4-BE49-F238E27FC236}">
                <a16:creationId xmlns:a16="http://schemas.microsoft.com/office/drawing/2014/main" id="{28B9937F-6FB0-4170-A270-96E0A5C60740}"/>
              </a:ext>
            </a:extLst>
          </p:cNvPr>
          <p:cNvSpPr/>
          <p:nvPr/>
        </p:nvSpPr>
        <p:spPr>
          <a:xfrm>
            <a:off x="6012160" y="3068960"/>
            <a:ext cx="2376264" cy="2939266"/>
          </a:xfrm>
          <a:prstGeom prst="rect">
            <a:avLst/>
          </a:prstGeom>
        </p:spPr>
        <p:txBody>
          <a:bodyPr wrap="square">
            <a:spAutoFit/>
          </a:bodyPr>
          <a:lstStyle/>
          <a:p>
            <a:pPr marL="342900" indent="-342900">
              <a:spcAft>
                <a:spcPts val="600"/>
              </a:spcAft>
              <a:buFont typeface="Wingdings" panose="05000000000000000000" pitchFamily="2" charset="2"/>
              <a:buChar char="Ø"/>
              <a:defRPr/>
            </a:pPr>
            <a:r>
              <a:rPr lang="es-ES" sz="2000" b="0" dirty="0">
                <a:solidFill>
                  <a:schemeClr val="accent2">
                    <a:lumMod val="75000"/>
                  </a:schemeClr>
                </a:solidFill>
              </a:rPr>
              <a:t>Es una computadora con el software que recibe los datos de aceleración y permite su posterior análisis.</a:t>
            </a:r>
            <a:endParaRPr lang="en-US" sz="2000" b="0" dirty="0">
              <a:solidFill>
                <a:schemeClr val="accent2">
                  <a:lumMod val="75000"/>
                </a:schemeClr>
              </a:solidFill>
            </a:endParaRPr>
          </a:p>
        </p:txBody>
      </p:sp>
      <p:sp>
        <p:nvSpPr>
          <p:cNvPr id="22" name="21 Rectángulo redondeado"/>
          <p:cNvSpPr/>
          <p:nvPr/>
        </p:nvSpPr>
        <p:spPr bwMode="auto">
          <a:xfrm>
            <a:off x="1115616" y="5085184"/>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Uniaxial</a:t>
            </a:r>
            <a:endParaRPr kumimoji="0" lang="es-ES" sz="1400" b="1" i="0" u="none" strike="noStrike" cap="none" normalizeH="0" baseline="0" dirty="0">
              <a:ln>
                <a:noFill/>
              </a:ln>
              <a:solidFill>
                <a:schemeClr val="accent6"/>
              </a:solidFill>
              <a:effectLst/>
              <a:latin typeface="Arial" charset="0"/>
              <a:sym typeface="Arial" charset="0"/>
            </a:endParaRPr>
          </a:p>
        </p:txBody>
      </p:sp>
      <p:sp>
        <p:nvSpPr>
          <p:cNvPr id="23" name="22 Rectángulo redondeado"/>
          <p:cNvSpPr/>
          <p:nvPr/>
        </p:nvSpPr>
        <p:spPr bwMode="auto">
          <a:xfrm>
            <a:off x="2123728" y="5085184"/>
            <a:ext cx="864096" cy="43204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400" b="1" i="0" u="none" strike="noStrike" cap="none" normalizeH="0" baseline="0" dirty="0" err="1">
                <a:ln>
                  <a:noFill/>
                </a:ln>
                <a:solidFill>
                  <a:schemeClr val="accent6"/>
                </a:solidFill>
                <a:effectLst/>
                <a:latin typeface="Arial" charset="0"/>
                <a:sym typeface="Arial" charset="0"/>
              </a:rPr>
              <a:t>Triaxial</a:t>
            </a:r>
            <a:endParaRPr kumimoji="0" lang="es-ES" sz="1400" b="1" i="0" u="none" strike="noStrike" cap="none" normalizeH="0" baseline="0" dirty="0">
              <a:ln>
                <a:noFill/>
              </a:ln>
              <a:solidFill>
                <a:schemeClr val="accent6"/>
              </a:solidFill>
              <a:effectLst/>
              <a:latin typeface="Arial" charset="0"/>
              <a:sym typeface="Arial" charset="0"/>
            </a:endParaRPr>
          </a:p>
        </p:txBody>
      </p:sp>
    </p:spTree>
    <p:extLst>
      <p:ext uri="{BB962C8B-B14F-4D97-AF65-F5344CB8AC3E}">
        <p14:creationId xmlns:p14="http://schemas.microsoft.com/office/powerpoint/2010/main" val="68676577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2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9" grpId="0"/>
      <p:bldP spid="20" grpId="0"/>
      <p:bldP spid="21" grpId="0"/>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15" name="Tabla 3">
            <a:extLst>
              <a:ext uri="{FF2B5EF4-FFF2-40B4-BE49-F238E27FC236}">
                <a16:creationId xmlns:a16="http://schemas.microsoft.com/office/drawing/2014/main" id="{986AE15D-3273-4295-BA42-D4A0F0A8F848}"/>
              </a:ext>
            </a:extLst>
          </p:cNvPr>
          <p:cNvGraphicFramePr>
            <a:graphicFrameLocks noGrp="1"/>
          </p:cNvGraphicFramePr>
          <p:nvPr/>
        </p:nvGraphicFramePr>
        <p:xfrm>
          <a:off x="1187624" y="1697218"/>
          <a:ext cx="6840760" cy="3892022"/>
        </p:xfrm>
        <a:graphic>
          <a:graphicData uri="http://schemas.openxmlformats.org/drawingml/2006/table">
            <a:tbl>
              <a:tblPr firstRow="1" bandRow="1">
                <a:tableStyleId>{22838BEF-8BB2-4498-84A7-C5851F593DF1}</a:tableStyleId>
              </a:tblPr>
              <a:tblGrid>
                <a:gridCol w="3420380">
                  <a:extLst>
                    <a:ext uri="{9D8B030D-6E8A-4147-A177-3AD203B41FA5}">
                      <a16:colId xmlns:a16="http://schemas.microsoft.com/office/drawing/2014/main" val="1322214819"/>
                    </a:ext>
                  </a:extLst>
                </a:gridCol>
                <a:gridCol w="3420380">
                  <a:extLst>
                    <a:ext uri="{9D8B030D-6E8A-4147-A177-3AD203B41FA5}">
                      <a16:colId xmlns:a16="http://schemas.microsoft.com/office/drawing/2014/main" val="1404997449"/>
                    </a:ext>
                  </a:extLst>
                </a:gridCol>
              </a:tblGrid>
              <a:tr h="1880342">
                <a:tc>
                  <a:txBody>
                    <a:bodyPr/>
                    <a:lstStyle/>
                    <a:p>
                      <a:pPr algn="ctr"/>
                      <a:r>
                        <a:rPr lang="en-US" sz="1800" b="1" kern="1200" noProof="0" dirty="0" err="1">
                          <a:solidFill>
                            <a:schemeClr val="accent6"/>
                          </a:solidFill>
                          <a:latin typeface="+mn-lt"/>
                          <a:ea typeface="+mn-ea"/>
                          <a:cs typeface="+mn-cs"/>
                        </a:rPr>
                        <a:t>Capacitivo</a:t>
                      </a:r>
                      <a:r>
                        <a:rPr lang="en-US" sz="1800" b="1" kern="1200" noProof="0" dirty="0">
                          <a:solidFill>
                            <a:schemeClr val="accent6"/>
                          </a:solidFill>
                          <a:latin typeface="+mn-lt"/>
                          <a:ea typeface="+mn-ea"/>
                          <a:cs typeface="+mn-cs"/>
                        </a:rPr>
                        <a:t> </a:t>
                      </a: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p>
                      <a:pPr algn="ctr"/>
                      <a:endParaRPr lang="en-US" sz="1800" b="1" kern="1200" noProof="0" dirty="0">
                        <a:solidFill>
                          <a:schemeClr val="accent6"/>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noProof="0" dirty="0" err="1">
                          <a:solidFill>
                            <a:schemeClr val="accent6"/>
                          </a:solidFill>
                        </a:rPr>
                        <a:t>Mecánico</a:t>
                      </a:r>
                      <a:endParaRPr lang="en-US" b="1" noProof="0" dirty="0">
                        <a:solidFill>
                          <a:schemeClr val="accent6"/>
                        </a:solidFill>
                      </a:endParaRPr>
                    </a:p>
                  </a:txBody>
                  <a:tcPr/>
                </a:tc>
                <a:extLst>
                  <a:ext uri="{0D108BD9-81ED-4DB2-BD59-A6C34878D82A}">
                    <a16:rowId xmlns:a16="http://schemas.microsoft.com/office/drawing/2014/main" val="2622477978"/>
                  </a:ext>
                </a:extLst>
              </a:tr>
              <a:tr h="1297318">
                <a:tc>
                  <a:txBody>
                    <a:bodyPr/>
                    <a:lstStyle/>
                    <a:p>
                      <a:pPr algn="ctr"/>
                      <a:r>
                        <a:rPr lang="en-US" b="1" noProof="0" dirty="0" err="1">
                          <a:solidFill>
                            <a:schemeClr val="accent6"/>
                          </a:solidFill>
                        </a:rPr>
                        <a:t>Piezoeléctrico</a:t>
                      </a: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tc>
                  <a:txBody>
                    <a:bodyPr/>
                    <a:lstStyle/>
                    <a:p>
                      <a:pPr algn="ctr"/>
                      <a:r>
                        <a:rPr lang="en-US" b="1" noProof="0" dirty="0" err="1">
                          <a:solidFill>
                            <a:schemeClr val="accent6"/>
                          </a:solidFill>
                        </a:rPr>
                        <a:t>Piezoresistente</a:t>
                      </a: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p>
                      <a:pPr algn="ctr"/>
                      <a:endParaRPr lang="en-US" b="1" noProof="0" dirty="0">
                        <a:solidFill>
                          <a:schemeClr val="accent6"/>
                        </a:solidFill>
                      </a:endParaRPr>
                    </a:p>
                  </a:txBody>
                  <a:tcPr/>
                </a:tc>
                <a:extLst>
                  <a:ext uri="{0D108BD9-81ED-4DB2-BD59-A6C34878D82A}">
                    <a16:rowId xmlns:a16="http://schemas.microsoft.com/office/drawing/2014/main" val="3545285856"/>
                  </a:ext>
                </a:extLst>
              </a:tr>
            </a:tbl>
          </a:graphicData>
        </a:graphic>
      </p:graphicFrame>
      <p:pic>
        <p:nvPicPr>
          <p:cNvPr id="54275" name="Picture 3" descr="C:\Users\Constanza\Documents\Constanza\8 - IO3 - WP3 - WP4\Material Ana Cian\Día 2 - EMG - Presiones - Acelerometría\Fotos y videos post - Accelerometers\Accelerometer Piezoelectric.png"/>
          <p:cNvPicPr>
            <a:picLocks noChangeAspect="1" noChangeArrowheads="1"/>
          </p:cNvPicPr>
          <p:nvPr/>
        </p:nvPicPr>
        <p:blipFill>
          <a:blip r:embed="rId3" cstate="print"/>
          <a:srcRect/>
          <a:stretch>
            <a:fillRect/>
          </a:stretch>
        </p:blipFill>
        <p:spPr bwMode="auto">
          <a:xfrm>
            <a:off x="1592391" y="3978673"/>
            <a:ext cx="2691577" cy="1542899"/>
          </a:xfrm>
          <a:prstGeom prst="rect">
            <a:avLst/>
          </a:prstGeom>
          <a:noFill/>
        </p:spPr>
      </p:pic>
      <p:pic>
        <p:nvPicPr>
          <p:cNvPr id="54276" name="Picture 4" descr="C:\Users\Constanza\Documents\Constanza\8 - IO3 - WP3 - WP4\Material Ana Cian\Día 2 - EMG - Presiones - Acelerometría\Fotos y videos post - Accelerometers\Accelerometer Capacitive.png"/>
          <p:cNvPicPr>
            <a:picLocks noChangeAspect="1" noChangeArrowheads="1"/>
          </p:cNvPicPr>
          <p:nvPr/>
        </p:nvPicPr>
        <p:blipFill>
          <a:blip r:embed="rId4" cstate="print"/>
          <a:srcRect/>
          <a:stretch>
            <a:fillRect/>
          </a:stretch>
        </p:blipFill>
        <p:spPr bwMode="auto">
          <a:xfrm>
            <a:off x="1619672" y="2106467"/>
            <a:ext cx="2538020" cy="1368151"/>
          </a:xfrm>
          <a:prstGeom prst="rect">
            <a:avLst/>
          </a:prstGeom>
          <a:noFill/>
        </p:spPr>
      </p:pic>
      <p:pic>
        <p:nvPicPr>
          <p:cNvPr id="54277" name="Picture 5" descr="C:\Users\Constanza\Documents\Constanza\8 - IO3 - WP3 - WP4\Material Ana Cian\Día 2 - EMG - Presiones - Acelerometría\Fotos y videos post - Accelerometers\Accelerometer Mechanical 2.png"/>
          <p:cNvPicPr>
            <a:picLocks noChangeAspect="1" noChangeArrowheads="1"/>
          </p:cNvPicPr>
          <p:nvPr/>
        </p:nvPicPr>
        <p:blipFill>
          <a:blip r:embed="rId5" cstate="print"/>
          <a:srcRect/>
          <a:stretch>
            <a:fillRect/>
          </a:stretch>
        </p:blipFill>
        <p:spPr bwMode="auto">
          <a:xfrm>
            <a:off x="5071782" y="2136625"/>
            <a:ext cx="2596562" cy="1337993"/>
          </a:xfrm>
          <a:prstGeom prst="rect">
            <a:avLst/>
          </a:prstGeom>
          <a:noFill/>
        </p:spPr>
      </p:pic>
      <p:pic>
        <p:nvPicPr>
          <p:cNvPr id="54281" name="Picture 9" descr="C:\Users\Constanza\Documents\Constanza\8 - IO3 - WP3 - WP4\Material Ana Cian\Día 2 - EMG - Presiones - Acelerometría\Fotos y videos post - Accelerometers\Accelerometer piezoresistive 3.png"/>
          <p:cNvPicPr>
            <a:picLocks noChangeAspect="1" noChangeArrowheads="1"/>
          </p:cNvPicPr>
          <p:nvPr/>
        </p:nvPicPr>
        <p:blipFill>
          <a:blip r:embed="rId6" cstate="print"/>
          <a:srcRect/>
          <a:stretch>
            <a:fillRect/>
          </a:stretch>
        </p:blipFill>
        <p:spPr bwMode="auto">
          <a:xfrm>
            <a:off x="4733126" y="4050682"/>
            <a:ext cx="3151242" cy="1440160"/>
          </a:xfrm>
          <a:prstGeom prst="rect">
            <a:avLst/>
          </a:prstGeom>
          <a:noFill/>
        </p:spPr>
      </p:pic>
      <p:sp>
        <p:nvSpPr>
          <p:cNvPr id="24" name="23 CuadroTexto"/>
          <p:cNvSpPr txBox="1"/>
          <p:nvPr/>
        </p:nvSpPr>
        <p:spPr>
          <a:xfrm>
            <a:off x="-36512" y="5580529"/>
            <a:ext cx="9144000" cy="584775"/>
          </a:xfrm>
          <a:prstGeom prst="rect">
            <a:avLst/>
          </a:prstGeom>
          <a:noFill/>
        </p:spPr>
        <p:txBody>
          <a:bodyPr wrap="square" rtlCol="0">
            <a:spAutoFit/>
          </a:bodyPr>
          <a:lstStyle/>
          <a:p>
            <a:pPr algn="ctr"/>
            <a:r>
              <a:rPr lang="es-ES" sz="1600" b="0" dirty="0">
                <a:solidFill>
                  <a:schemeClr val="accent6"/>
                </a:solidFill>
              </a:rPr>
              <a:t>Figura 3. Las imágenes muestran el funcionamiento de los diferentes tipos de sensores utilizados en un dispositivo acelerómetro. Imágenes de Woodford, Chris. (2009/2014) Acelerómetros</a:t>
            </a:r>
            <a:r>
              <a:rPr lang="en-US" sz="1600" b="0" dirty="0">
                <a:solidFill>
                  <a:schemeClr val="accent6"/>
                </a:solidFill>
              </a:rPr>
              <a:t>. </a:t>
            </a:r>
          </a:p>
        </p:txBody>
      </p:sp>
      <p:sp>
        <p:nvSpPr>
          <p:cNvPr id="14" name="Prostokąt 1">
            <a:extLst>
              <a:ext uri="{FF2B5EF4-FFF2-40B4-BE49-F238E27FC236}">
                <a16:creationId xmlns:a16="http://schemas.microsoft.com/office/drawing/2014/main" id="{8B3FE6C1-0D76-4CD5-B687-77BA5A91A6CA}"/>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2704848114"/>
      </p:ext>
    </p:extLst>
  </p:cSld>
  <p:clrMapOvr>
    <a:masterClrMapping/>
  </p:clrMapOvr>
  <p:transition advClick="0"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Consideración</a:t>
            </a:r>
            <a:r>
              <a:rPr lang="en-US" sz="2000" b="0" i="1" dirty="0">
                <a:solidFill>
                  <a:schemeClr val="accent2">
                    <a:lumMod val="75000"/>
                  </a:schemeClr>
                </a:solidFill>
              </a:rPr>
              <a:t> previa</a:t>
            </a: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70788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Para medir partes del cuerpo, se colocan acelerómetros en la parte del cuerpo cuyo movimiento se está estudiando.</a:t>
            </a:r>
            <a:endParaRPr lang="en-US" sz="2000" b="0" dirty="0">
              <a:solidFill>
                <a:schemeClr val="accent2">
                  <a:lumMod val="75000"/>
                </a:schemeClr>
              </a:solidFill>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3441194"/>
            <a:ext cx="7776864" cy="70788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Para medir los movimientos de todo el cuerpo, se utilizan múltiples instrumentos.</a:t>
            </a:r>
            <a:endParaRPr lang="en-US" sz="2000" b="0"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755576" y="4293096"/>
            <a:ext cx="7776864" cy="1015663"/>
          </a:xfrm>
          <a:prstGeom prst="rect">
            <a:avLst/>
          </a:prstGeom>
        </p:spPr>
        <p:txBody>
          <a:bodyPr wrap="square">
            <a:spAutoFit/>
          </a:bodyPr>
          <a:lstStyle/>
          <a:p>
            <a:pPr marL="342900" lvl="0" indent="-342900">
              <a:buFont typeface="Wingdings" panose="05000000000000000000" pitchFamily="2" charset="2"/>
              <a:buChar char="Ø"/>
              <a:defRPr/>
            </a:pPr>
            <a:r>
              <a:rPr lang="es-ES" sz="2000" b="0" dirty="0">
                <a:solidFill>
                  <a:schemeClr val="accent2">
                    <a:lumMod val="75000"/>
                  </a:schemeClr>
                </a:solidFill>
              </a:rPr>
              <a:t>En el análisis de la marcha para medir el movimiento del segmento del cuerpo, solo se necesita una frecuencia más baja (60-100 Hz) y un rango más pequeño (típicamente 6-9 g)</a:t>
            </a:r>
          </a:p>
        </p:txBody>
      </p:sp>
    </p:spTree>
    <p:extLst>
      <p:ext uri="{BB962C8B-B14F-4D97-AF65-F5344CB8AC3E}">
        <p14:creationId xmlns:p14="http://schemas.microsoft.com/office/powerpoint/2010/main" val="4184898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Colocación</a:t>
            </a:r>
            <a:r>
              <a:rPr lang="en-US" sz="2000" b="0" i="1" dirty="0">
                <a:solidFill>
                  <a:schemeClr val="accent2">
                    <a:lumMod val="75000"/>
                  </a:schemeClr>
                </a:solidFill>
              </a:rPr>
              <a:t> del </a:t>
            </a:r>
            <a:r>
              <a:rPr lang="en-US" sz="2000" b="0" i="1" dirty="0" err="1">
                <a:solidFill>
                  <a:schemeClr val="accent2">
                    <a:lumMod val="75000"/>
                  </a:schemeClr>
                </a:solidFill>
              </a:rPr>
              <a:t>equipo</a:t>
            </a:r>
            <a:r>
              <a:rPr lang="en-US" sz="2000" b="0" i="1" dirty="0">
                <a:solidFill>
                  <a:schemeClr val="accent2">
                    <a:lumMod val="75000"/>
                  </a:schemeClr>
                </a:solidFill>
              </a:rPr>
              <a:t> </a:t>
            </a:r>
            <a:r>
              <a:rPr lang="en-US" sz="2000" b="0" i="1" dirty="0" err="1">
                <a:solidFill>
                  <a:schemeClr val="accent2">
                    <a:lumMod val="75000"/>
                  </a:schemeClr>
                </a:solidFill>
              </a:rPr>
              <a:t>en</a:t>
            </a:r>
            <a:r>
              <a:rPr lang="en-US" sz="2000" b="0" i="1" dirty="0">
                <a:solidFill>
                  <a:schemeClr val="accent2">
                    <a:lumMod val="75000"/>
                  </a:schemeClr>
                </a:solidFill>
              </a:rPr>
              <a:t> el </a:t>
            </a:r>
            <a:r>
              <a:rPr lang="en-US" sz="2000" b="0" i="1" dirty="0" err="1">
                <a:solidFill>
                  <a:schemeClr val="accent2">
                    <a:lumMod val="75000"/>
                  </a:schemeClr>
                </a:solidFill>
              </a:rPr>
              <a:t>cuerpo</a:t>
            </a:r>
            <a:endParaRPr lang="en-US" sz="2000" b="0" i="1"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648072" y="5405154"/>
            <a:ext cx="4644008"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a:solidFill>
                  <a:schemeClr val="accent2">
                    <a:lumMod val="75000"/>
                  </a:schemeClr>
                </a:solidFill>
              </a:rPr>
              <a:t>Material </a:t>
            </a:r>
            <a:r>
              <a:rPr lang="en-US" sz="2000" dirty="0" err="1">
                <a:solidFill>
                  <a:schemeClr val="accent2">
                    <a:lumMod val="75000"/>
                  </a:schemeClr>
                </a:solidFill>
              </a:rPr>
              <a:t>adhesivo</a:t>
            </a:r>
            <a:endParaRPr lang="en-US" sz="2000"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683568" y="2492896"/>
            <a:ext cx="3960440" cy="2800767"/>
          </a:xfrm>
          <a:prstGeom prst="rect">
            <a:avLst/>
          </a:prstGeom>
        </p:spPr>
        <p:txBody>
          <a:bodyPr wrap="square">
            <a:spAutoFit/>
          </a:bodyPr>
          <a:lstStyle/>
          <a:p>
            <a:pPr marL="342900" lvl="0" indent="-342900">
              <a:buFont typeface="Wingdings" panose="05000000000000000000" pitchFamily="2" charset="2"/>
              <a:buChar char="Ø"/>
              <a:defRPr/>
            </a:pPr>
            <a:r>
              <a:rPr lang="en-US" sz="2000" dirty="0">
                <a:solidFill>
                  <a:schemeClr val="accent2">
                    <a:lumMod val="75000"/>
                  </a:schemeClr>
                </a:solidFill>
              </a:rPr>
              <a:t>La </a:t>
            </a:r>
            <a:r>
              <a:rPr lang="en-US" sz="2000" dirty="0" err="1">
                <a:solidFill>
                  <a:schemeClr val="accent2">
                    <a:lumMod val="75000"/>
                  </a:schemeClr>
                </a:solidFill>
              </a:rPr>
              <a:t>importancia</a:t>
            </a:r>
            <a:r>
              <a:rPr lang="en-US" sz="2000" dirty="0">
                <a:solidFill>
                  <a:schemeClr val="accent2">
                    <a:lumMod val="75000"/>
                  </a:schemeClr>
                </a:solidFill>
              </a:rPr>
              <a:t> de la </a:t>
            </a:r>
            <a:r>
              <a:rPr lang="en-US" sz="2000" dirty="0" err="1">
                <a:solidFill>
                  <a:schemeClr val="accent2">
                    <a:lumMod val="75000"/>
                  </a:schemeClr>
                </a:solidFill>
              </a:rPr>
              <a:t>fijación</a:t>
            </a:r>
            <a:endParaRPr lang="en-US" sz="2000" dirty="0">
              <a:solidFill>
                <a:schemeClr val="accent2">
                  <a:lumMod val="75000"/>
                </a:schemeClr>
              </a:solidFill>
            </a:endParaRPr>
          </a:p>
          <a:p>
            <a:pPr marL="800100" lvl="1" indent="-342900">
              <a:spcBef>
                <a:spcPts val="1200"/>
              </a:spcBef>
              <a:buFont typeface="Wingdings" panose="05000000000000000000" pitchFamily="2" charset="2"/>
              <a:buChar char="Ø"/>
              <a:defRPr/>
            </a:pPr>
            <a:r>
              <a:rPr lang="es-ES" sz="1800" b="0" dirty="0">
                <a:solidFill>
                  <a:schemeClr val="accent2">
                    <a:lumMod val="75000"/>
                  </a:schemeClr>
                </a:solidFill>
              </a:rPr>
              <a:t>Una buena fijación permitirá que el dispositivo represente la aceleración del hueso subyacente.</a:t>
            </a:r>
          </a:p>
          <a:p>
            <a:pPr marL="800100" lvl="1" indent="-342900">
              <a:spcBef>
                <a:spcPts val="1200"/>
              </a:spcBef>
              <a:buFont typeface="Wingdings" panose="05000000000000000000" pitchFamily="2" charset="2"/>
              <a:buChar char="Ø"/>
              <a:defRPr/>
            </a:pPr>
            <a:r>
              <a:rPr lang="es-ES" sz="1800" b="0" dirty="0">
                <a:solidFill>
                  <a:schemeClr val="accent2">
                    <a:lumMod val="75000"/>
                  </a:schemeClr>
                </a:solidFill>
              </a:rPr>
              <a:t>Para evitar el movimiento relativo del sensor</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Para </a:t>
            </a:r>
            <a:r>
              <a:rPr lang="en-US" sz="1800" b="0" dirty="0" err="1">
                <a:solidFill>
                  <a:schemeClr val="accent2">
                    <a:lumMod val="75000"/>
                  </a:schemeClr>
                </a:solidFill>
              </a:rPr>
              <a:t>evitar</a:t>
            </a:r>
            <a:r>
              <a:rPr lang="en-US" sz="1800" b="0" dirty="0">
                <a:solidFill>
                  <a:schemeClr val="accent2">
                    <a:lumMod val="75000"/>
                  </a:schemeClr>
                </a:solidFill>
              </a:rPr>
              <a:t> </a:t>
            </a:r>
            <a:r>
              <a:rPr lang="en-US" sz="1800" b="0" dirty="0" err="1">
                <a:solidFill>
                  <a:schemeClr val="accent2">
                    <a:lumMod val="75000"/>
                  </a:schemeClr>
                </a:solidFill>
              </a:rPr>
              <a:t>tejidos</a:t>
            </a:r>
            <a:r>
              <a:rPr lang="en-US" sz="1800" b="0" dirty="0">
                <a:solidFill>
                  <a:schemeClr val="accent2">
                    <a:lumMod val="75000"/>
                  </a:schemeClr>
                </a:solidFill>
              </a:rPr>
              <a:t> </a:t>
            </a:r>
            <a:r>
              <a:rPr lang="en-US" sz="1800" b="0" dirty="0" err="1">
                <a:solidFill>
                  <a:schemeClr val="accent2">
                    <a:lumMod val="75000"/>
                  </a:schemeClr>
                </a:solidFill>
              </a:rPr>
              <a:t>blandos</a:t>
            </a:r>
            <a:endParaRPr lang="es-ES" sz="1800" b="0" dirty="0">
              <a:solidFill>
                <a:schemeClr val="accent2">
                  <a:lumMod val="75000"/>
                </a:schemeClr>
              </a:solidFill>
            </a:endParaRPr>
          </a:p>
        </p:txBody>
      </p:sp>
      <p:pic>
        <p:nvPicPr>
          <p:cNvPr id="56323" name="Picture 3"/>
          <p:cNvPicPr>
            <a:picLocks noChangeAspect="1" noChangeArrowheads="1"/>
          </p:cNvPicPr>
          <p:nvPr/>
        </p:nvPicPr>
        <p:blipFill>
          <a:blip r:embed="rId3" cstate="print"/>
          <a:srcRect l="4193" t="3982" r="4790" b="3429"/>
          <a:stretch>
            <a:fillRect/>
          </a:stretch>
        </p:blipFill>
        <p:spPr bwMode="auto">
          <a:xfrm>
            <a:off x="6537552" y="2276873"/>
            <a:ext cx="1274808" cy="1811570"/>
          </a:xfrm>
          <a:prstGeom prst="rect">
            <a:avLst/>
          </a:prstGeom>
          <a:noFill/>
          <a:ln w="9525">
            <a:noFill/>
            <a:miter lim="800000"/>
            <a:headEnd/>
            <a:tailEnd/>
          </a:ln>
        </p:spPr>
      </p:pic>
      <p:pic>
        <p:nvPicPr>
          <p:cNvPr id="56328" name="Picture 8"/>
          <p:cNvPicPr>
            <a:picLocks noChangeAspect="1" noChangeArrowheads="1"/>
          </p:cNvPicPr>
          <p:nvPr/>
        </p:nvPicPr>
        <p:blipFill>
          <a:blip r:embed="rId4" cstate="print"/>
          <a:srcRect/>
          <a:stretch>
            <a:fillRect/>
          </a:stretch>
        </p:blipFill>
        <p:spPr bwMode="auto">
          <a:xfrm>
            <a:off x="5584725" y="2276872"/>
            <a:ext cx="931491" cy="1811571"/>
          </a:xfrm>
          <a:prstGeom prst="rect">
            <a:avLst/>
          </a:prstGeom>
          <a:noFill/>
          <a:ln w="9525">
            <a:noFill/>
            <a:miter lim="800000"/>
            <a:headEnd/>
            <a:tailEnd/>
          </a:ln>
        </p:spPr>
      </p:pic>
      <p:sp>
        <p:nvSpPr>
          <p:cNvPr id="26" name="25 Rectángulo"/>
          <p:cNvSpPr/>
          <p:nvPr/>
        </p:nvSpPr>
        <p:spPr bwMode="auto">
          <a:xfrm>
            <a:off x="5508104" y="2204864"/>
            <a:ext cx="2376264" cy="1944216"/>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26 CuadroTexto"/>
          <p:cNvSpPr txBox="1"/>
          <p:nvPr/>
        </p:nvSpPr>
        <p:spPr>
          <a:xfrm>
            <a:off x="4788024" y="4221088"/>
            <a:ext cx="3744416" cy="1815882"/>
          </a:xfrm>
          <a:prstGeom prst="rect">
            <a:avLst/>
          </a:prstGeom>
          <a:noFill/>
        </p:spPr>
        <p:txBody>
          <a:bodyPr wrap="square" rtlCol="0">
            <a:spAutoFit/>
          </a:bodyPr>
          <a:lstStyle/>
          <a:p>
            <a:pPr algn="just"/>
            <a:r>
              <a:rPr lang="es-ES" sz="1600" b="0" dirty="0">
                <a:solidFill>
                  <a:schemeClr val="accent6"/>
                </a:solidFill>
              </a:rPr>
              <a:t>Figura 4. Elementos para fijar el acelerómetro en la tibia. (A) Sistema no invasivo, (B) Sistema invasivo, acelerómetro sujeto a pasadores </a:t>
            </a:r>
            <a:r>
              <a:rPr lang="es-ES" sz="1600" b="0" dirty="0" err="1">
                <a:solidFill>
                  <a:schemeClr val="accent6"/>
                </a:solidFill>
              </a:rPr>
              <a:t>Steinmann</a:t>
            </a:r>
            <a:r>
              <a:rPr lang="es-ES" sz="1600" b="0" dirty="0">
                <a:solidFill>
                  <a:schemeClr val="accent6"/>
                </a:solidFill>
              </a:rPr>
              <a:t> debajo de la piel. Imagen de Sinclair et al. (2013) y </a:t>
            </a:r>
            <a:r>
              <a:rPr lang="es-ES" sz="1600" b="0" dirty="0" err="1">
                <a:solidFill>
                  <a:schemeClr val="accent6"/>
                </a:solidFill>
              </a:rPr>
              <a:t>Lafortune</a:t>
            </a:r>
            <a:r>
              <a:rPr lang="es-ES" sz="1600" b="0" dirty="0">
                <a:solidFill>
                  <a:schemeClr val="accent6"/>
                </a:solidFill>
              </a:rPr>
              <a:t> M. et al. (1991)</a:t>
            </a:r>
            <a:endParaRPr lang="en-US" sz="1600" b="0" dirty="0">
              <a:solidFill>
                <a:schemeClr val="accent6"/>
              </a:solidFill>
            </a:endParaRPr>
          </a:p>
        </p:txBody>
      </p:sp>
      <p:sp>
        <p:nvSpPr>
          <p:cNvPr id="28" name="27 CuadroTexto"/>
          <p:cNvSpPr txBox="1"/>
          <p:nvPr/>
        </p:nvSpPr>
        <p:spPr>
          <a:xfrm>
            <a:off x="5580112" y="2276872"/>
            <a:ext cx="360040" cy="246221"/>
          </a:xfrm>
          <a:prstGeom prst="rect">
            <a:avLst/>
          </a:prstGeom>
          <a:noFill/>
        </p:spPr>
        <p:txBody>
          <a:bodyPr wrap="square" rtlCol="0">
            <a:spAutoFit/>
          </a:bodyPr>
          <a:lstStyle/>
          <a:p>
            <a:r>
              <a:rPr lang="es-ES" dirty="0">
                <a:solidFill>
                  <a:schemeClr val="tx1"/>
                </a:solidFill>
              </a:rPr>
              <a:t>A</a:t>
            </a:r>
          </a:p>
        </p:txBody>
      </p:sp>
      <p:sp>
        <p:nvSpPr>
          <p:cNvPr id="29" name="28 CuadroTexto"/>
          <p:cNvSpPr txBox="1"/>
          <p:nvPr/>
        </p:nvSpPr>
        <p:spPr>
          <a:xfrm>
            <a:off x="6516216" y="2276872"/>
            <a:ext cx="360040" cy="246221"/>
          </a:xfrm>
          <a:prstGeom prst="rect">
            <a:avLst/>
          </a:prstGeom>
          <a:noFill/>
        </p:spPr>
        <p:txBody>
          <a:bodyPr wrap="square" rtlCol="0">
            <a:spAutoFit/>
          </a:bodyPr>
          <a:lstStyle/>
          <a:p>
            <a:r>
              <a:rPr lang="es-ES" dirty="0">
                <a:solidFill>
                  <a:schemeClr val="tx1"/>
                </a:solidFill>
              </a:rPr>
              <a:t>B</a:t>
            </a:r>
          </a:p>
        </p:txBody>
      </p:sp>
      <p:sp>
        <p:nvSpPr>
          <p:cNvPr id="17" name="Prostokąt 1">
            <a:extLst>
              <a:ext uri="{FF2B5EF4-FFF2-40B4-BE49-F238E27FC236}">
                <a16:creationId xmlns:a16="http://schemas.microsoft.com/office/drawing/2014/main" id="{3B0D482B-C652-4ABE-98A2-167C7D349D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80268832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6328"/>
                                        </p:tgtEl>
                                        <p:attrNameLst>
                                          <p:attrName>style.visibility</p:attrName>
                                        </p:attrNameLst>
                                      </p:cBhvr>
                                      <p:to>
                                        <p:strVal val="visible"/>
                                      </p:to>
                                    </p:set>
                                    <p:animEffect transition="in" filter="fade">
                                      <p:cBhvr>
                                        <p:cTn id="10" dur="2000"/>
                                        <p:tgtEl>
                                          <p:spTgt spid="56328"/>
                                        </p:tgtEl>
                                      </p:cBhvr>
                                    </p:animEffect>
                                  </p:childTnLst>
                                </p:cTn>
                              </p:par>
                              <p:par>
                                <p:cTn id="11" presetID="10" presetClass="entr" presetSubtype="0" fill="hold" nodeType="withEffect">
                                  <p:stCondLst>
                                    <p:cond delay="0"/>
                                  </p:stCondLst>
                                  <p:childTnLst>
                                    <p:set>
                                      <p:cBhvr>
                                        <p:cTn id="12" dur="1" fill="hold">
                                          <p:stCondLst>
                                            <p:cond delay="0"/>
                                          </p:stCondLst>
                                        </p:cTn>
                                        <p:tgtEl>
                                          <p:spTgt spid="56323"/>
                                        </p:tgtEl>
                                        <p:attrNameLst>
                                          <p:attrName>style.visibility</p:attrName>
                                        </p:attrNameLst>
                                      </p:cBhvr>
                                      <p:to>
                                        <p:strVal val="visible"/>
                                      </p:to>
                                    </p:set>
                                    <p:animEffect transition="in" filter="fade">
                                      <p:cBhvr>
                                        <p:cTn id="13" dur="2000"/>
                                        <p:tgtEl>
                                          <p:spTgt spid="563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20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0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7" grpId="0"/>
      <p:bldP spid="28"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8388424" cy="400110"/>
          </a:xfrm>
          <a:prstGeom prst="rect">
            <a:avLst/>
          </a:prstGeom>
        </p:spPr>
        <p:txBody>
          <a:bodyPr wrap="square">
            <a:spAutoFit/>
          </a:bodyPr>
          <a:lstStyle/>
          <a:p>
            <a:pPr marL="342900" indent="-342900">
              <a:buFont typeface="Wingdings" panose="05000000000000000000" pitchFamily="2" charset="2"/>
              <a:buChar char="Ø"/>
              <a:defRPr/>
            </a:pPr>
            <a:r>
              <a:rPr lang="en-US" sz="2000" dirty="0" err="1">
                <a:solidFill>
                  <a:schemeClr val="accent2">
                    <a:lumMod val="75000"/>
                  </a:schemeClr>
                </a:solidFill>
              </a:rPr>
              <a:t>Colocación</a:t>
            </a:r>
            <a:r>
              <a:rPr lang="en-US" sz="2000" dirty="0">
                <a:solidFill>
                  <a:schemeClr val="accent2">
                    <a:lumMod val="75000"/>
                  </a:schemeClr>
                </a:solidFill>
              </a:rPr>
              <a:t> </a:t>
            </a:r>
            <a:r>
              <a:rPr lang="en-US" sz="2000" dirty="0" err="1">
                <a:solidFill>
                  <a:schemeClr val="accent2">
                    <a:lumMod val="75000"/>
                  </a:schemeClr>
                </a:solidFill>
              </a:rPr>
              <a:t>anatómica</a:t>
            </a:r>
            <a:endParaRPr lang="en-US" sz="2000" dirty="0">
              <a:solidFill>
                <a:schemeClr val="accent2">
                  <a:lumMod val="75000"/>
                </a:schemeClr>
              </a:solidFill>
            </a:endParaRPr>
          </a:p>
        </p:txBody>
      </p:sp>
      <p:sp>
        <p:nvSpPr>
          <p:cNvPr id="14" name="13 Rectángulo redondeado"/>
          <p:cNvSpPr/>
          <p:nvPr/>
        </p:nvSpPr>
        <p:spPr bwMode="auto">
          <a:xfrm>
            <a:off x="611560" y="3717032"/>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CABEZA</a:t>
            </a:r>
          </a:p>
        </p:txBody>
      </p:sp>
      <p:sp>
        <p:nvSpPr>
          <p:cNvPr id="16" name="15 Rectángulo redondeado"/>
          <p:cNvSpPr/>
          <p:nvPr/>
        </p:nvSpPr>
        <p:spPr bwMode="auto">
          <a:xfrm>
            <a:off x="611560" y="2492896"/>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TRONCO</a:t>
            </a:r>
            <a:endParaRPr kumimoji="0" lang="es-ES" sz="2000" i="0" u="none" strike="noStrike" cap="none" normalizeH="0" baseline="0" dirty="0">
              <a:ln>
                <a:noFill/>
              </a:ln>
              <a:solidFill>
                <a:schemeClr val="bg1"/>
              </a:solidFill>
              <a:effectLst/>
              <a:latin typeface="Arial" charset="0"/>
              <a:sym typeface="Arial" charset="0"/>
            </a:endParaRPr>
          </a:p>
        </p:txBody>
      </p:sp>
      <p:sp>
        <p:nvSpPr>
          <p:cNvPr id="17" name="16 Rectángulo redondeado"/>
          <p:cNvSpPr/>
          <p:nvPr/>
        </p:nvSpPr>
        <p:spPr bwMode="auto">
          <a:xfrm>
            <a:off x="611560" y="4869160"/>
            <a:ext cx="1512168"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TIBIA</a:t>
            </a:r>
          </a:p>
        </p:txBody>
      </p:sp>
      <p:pic>
        <p:nvPicPr>
          <p:cNvPr id="20" name="Picture 7" descr="Resultado de imagen de accelerometer on tibia"/>
          <p:cNvPicPr>
            <a:picLocks noChangeAspect="1" noChangeArrowheads="1"/>
          </p:cNvPicPr>
          <p:nvPr/>
        </p:nvPicPr>
        <p:blipFill>
          <a:blip r:embed="rId3" cstate="print"/>
          <a:srcRect r="12821"/>
          <a:stretch>
            <a:fillRect/>
          </a:stretch>
        </p:blipFill>
        <p:spPr bwMode="auto">
          <a:xfrm>
            <a:off x="5652120" y="2790220"/>
            <a:ext cx="1224136" cy="1872207"/>
          </a:xfrm>
          <a:prstGeom prst="rect">
            <a:avLst/>
          </a:prstGeom>
          <a:noFill/>
        </p:spPr>
      </p:pic>
      <p:pic>
        <p:nvPicPr>
          <p:cNvPr id="21" name="Picture 8"/>
          <p:cNvPicPr>
            <a:picLocks noChangeAspect="1" noChangeArrowheads="1"/>
          </p:cNvPicPr>
          <p:nvPr/>
        </p:nvPicPr>
        <p:blipFill>
          <a:blip r:embed="rId4" cstate="print"/>
          <a:srcRect/>
          <a:stretch>
            <a:fillRect/>
          </a:stretch>
        </p:blipFill>
        <p:spPr bwMode="auto">
          <a:xfrm>
            <a:off x="6921698" y="2790220"/>
            <a:ext cx="962670" cy="1872208"/>
          </a:xfrm>
          <a:prstGeom prst="rect">
            <a:avLst/>
          </a:prstGeom>
          <a:noFill/>
          <a:ln w="9525">
            <a:noFill/>
            <a:miter lim="800000"/>
            <a:headEnd/>
            <a:tailEnd/>
          </a:ln>
        </p:spPr>
      </p:pic>
      <p:pic>
        <p:nvPicPr>
          <p:cNvPr id="58370" name="Picture 2" descr="C:\Users\Constanza\Documents\Constanza\8 - IO3 - WP3 - WP4\Material Ana Cian\Día 2 - EMG - Presiones - Acelerometría\Fotos y videos post - Accelerometers\Frente.png"/>
          <p:cNvPicPr>
            <a:picLocks noChangeAspect="1" noChangeArrowheads="1"/>
          </p:cNvPicPr>
          <p:nvPr/>
        </p:nvPicPr>
        <p:blipFill>
          <a:blip r:embed="rId5" cstate="print"/>
          <a:srcRect t="12231"/>
          <a:stretch>
            <a:fillRect/>
          </a:stretch>
        </p:blipFill>
        <p:spPr bwMode="auto">
          <a:xfrm>
            <a:off x="5652120" y="1710100"/>
            <a:ext cx="2232248" cy="1004435"/>
          </a:xfrm>
          <a:prstGeom prst="rect">
            <a:avLst/>
          </a:prstGeom>
          <a:noFill/>
          <a:ln>
            <a:noFill/>
          </a:ln>
        </p:spPr>
      </p:pic>
      <p:sp>
        <p:nvSpPr>
          <p:cNvPr id="25" name="Prostokąt 1">
            <a:extLst>
              <a:ext uri="{FF2B5EF4-FFF2-40B4-BE49-F238E27FC236}">
                <a16:creationId xmlns:a16="http://schemas.microsoft.com/office/drawing/2014/main" id="{28B9937F-6FB0-4170-A270-96E0A5C60740}"/>
              </a:ext>
            </a:extLst>
          </p:cNvPr>
          <p:cNvSpPr/>
          <p:nvPr/>
        </p:nvSpPr>
        <p:spPr>
          <a:xfrm>
            <a:off x="1619672" y="2636912"/>
            <a:ext cx="244827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err="1">
                <a:solidFill>
                  <a:schemeClr val="accent2">
                    <a:lumMod val="75000"/>
                  </a:schemeClr>
                </a:solidFill>
              </a:rPr>
              <a:t>Vértebra</a:t>
            </a:r>
            <a:r>
              <a:rPr lang="en-US" sz="1800" b="0" dirty="0">
                <a:solidFill>
                  <a:schemeClr val="accent2">
                    <a:lumMod val="75000"/>
                  </a:schemeClr>
                </a:solidFill>
              </a:rPr>
              <a:t> L5</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Sacro</a:t>
            </a:r>
            <a:endParaRPr lang="es-ES" sz="1800" b="0" dirty="0">
              <a:solidFill>
                <a:schemeClr val="accent2">
                  <a:lumMod val="75000"/>
                </a:schemeClr>
              </a:solidFill>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1619672" y="3861048"/>
            <a:ext cx="2808312"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err="1">
                <a:solidFill>
                  <a:schemeClr val="accent2">
                    <a:lumMod val="75000"/>
                  </a:schemeClr>
                </a:solidFill>
              </a:rPr>
              <a:t>Frente</a:t>
            </a:r>
            <a:endParaRPr lang="en-US" sz="1800" b="0" dirty="0">
              <a:solidFill>
                <a:schemeClr val="accent2">
                  <a:lumMod val="75000"/>
                </a:schemeClr>
              </a:solidFill>
            </a:endParaRP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Region posterior</a:t>
            </a:r>
            <a:endParaRPr lang="es-ES" sz="1800" b="0" dirty="0">
              <a:solidFill>
                <a:schemeClr val="accent2">
                  <a:lumMod val="75000"/>
                </a:schemeClr>
              </a:solidFill>
            </a:endParaRPr>
          </a:p>
        </p:txBody>
      </p:sp>
      <p:sp>
        <p:nvSpPr>
          <p:cNvPr id="29" name="28 CuadroTexto"/>
          <p:cNvSpPr txBox="1"/>
          <p:nvPr/>
        </p:nvSpPr>
        <p:spPr>
          <a:xfrm>
            <a:off x="5652120" y="1700808"/>
            <a:ext cx="504056" cy="369332"/>
          </a:xfrm>
          <a:prstGeom prst="rect">
            <a:avLst/>
          </a:prstGeom>
          <a:noFill/>
        </p:spPr>
        <p:txBody>
          <a:bodyPr wrap="square" rtlCol="0">
            <a:spAutoFit/>
          </a:bodyPr>
          <a:lstStyle/>
          <a:p>
            <a:r>
              <a:rPr lang="es-ES" sz="1800" dirty="0">
                <a:solidFill>
                  <a:schemeClr val="tx1"/>
                </a:solidFill>
              </a:rPr>
              <a:t>A</a:t>
            </a:r>
          </a:p>
        </p:txBody>
      </p:sp>
      <p:sp>
        <p:nvSpPr>
          <p:cNvPr id="30" name="29 CuadroTexto"/>
          <p:cNvSpPr txBox="1"/>
          <p:nvPr/>
        </p:nvSpPr>
        <p:spPr>
          <a:xfrm>
            <a:off x="6948264" y="2780928"/>
            <a:ext cx="504056" cy="369332"/>
          </a:xfrm>
          <a:prstGeom prst="rect">
            <a:avLst/>
          </a:prstGeom>
          <a:noFill/>
        </p:spPr>
        <p:txBody>
          <a:bodyPr wrap="square" rtlCol="0">
            <a:spAutoFit/>
          </a:bodyPr>
          <a:lstStyle/>
          <a:p>
            <a:r>
              <a:rPr lang="es-ES" sz="1800" dirty="0">
                <a:solidFill>
                  <a:schemeClr val="tx1"/>
                </a:solidFill>
              </a:rPr>
              <a:t>C</a:t>
            </a:r>
          </a:p>
        </p:txBody>
      </p:sp>
      <p:sp>
        <p:nvSpPr>
          <p:cNvPr id="32" name="31 CuadroTexto"/>
          <p:cNvSpPr txBox="1"/>
          <p:nvPr/>
        </p:nvSpPr>
        <p:spPr>
          <a:xfrm>
            <a:off x="4788024" y="4635133"/>
            <a:ext cx="4176464" cy="1569660"/>
          </a:xfrm>
          <a:prstGeom prst="rect">
            <a:avLst/>
          </a:prstGeom>
          <a:noFill/>
        </p:spPr>
        <p:txBody>
          <a:bodyPr wrap="square" rtlCol="0">
            <a:spAutoFit/>
          </a:bodyPr>
          <a:lstStyle/>
          <a:p>
            <a:pPr algn="just"/>
            <a:r>
              <a:rPr lang="es-ES" sz="1600" b="0" dirty="0">
                <a:solidFill>
                  <a:schemeClr val="accent6"/>
                </a:solidFill>
              </a:rPr>
              <a:t>Figura 6. Colocación habitual del acelerómetro (A) Ubicación de la frente. (B) Ubicación tibial en el extremo proximal y el área </a:t>
            </a:r>
            <a:r>
              <a:rPr lang="es-ES" sz="1600" b="0" dirty="0" err="1">
                <a:solidFill>
                  <a:schemeClr val="accent6"/>
                </a:solidFill>
              </a:rPr>
              <a:t>anteromedial</a:t>
            </a:r>
            <a:r>
              <a:rPr lang="es-ES" sz="1600" b="0" dirty="0">
                <a:solidFill>
                  <a:schemeClr val="accent6"/>
                </a:solidFill>
              </a:rPr>
              <a:t>. (C) Ubicación tibial en el extremo distal para la medición del impacto en el suelo.</a:t>
            </a:r>
            <a:endParaRPr lang="en-US" sz="1600" b="0" dirty="0">
              <a:solidFill>
                <a:schemeClr val="accent6"/>
              </a:solidFill>
            </a:endParaRPr>
          </a:p>
        </p:txBody>
      </p:sp>
      <p:sp>
        <p:nvSpPr>
          <p:cNvPr id="33" name="Prostokąt 1">
            <a:extLst>
              <a:ext uri="{FF2B5EF4-FFF2-40B4-BE49-F238E27FC236}">
                <a16:creationId xmlns:a16="http://schemas.microsoft.com/office/drawing/2014/main" id="{28B9937F-6FB0-4170-A270-96E0A5C60740}"/>
              </a:ext>
            </a:extLst>
          </p:cNvPr>
          <p:cNvSpPr/>
          <p:nvPr/>
        </p:nvSpPr>
        <p:spPr>
          <a:xfrm>
            <a:off x="1619672" y="5005045"/>
            <a:ext cx="3024336" cy="800219"/>
          </a:xfrm>
          <a:prstGeom prst="rect">
            <a:avLst/>
          </a:prstGeom>
        </p:spPr>
        <p:txBody>
          <a:bodyPr wrap="square">
            <a:spAutoFit/>
          </a:bodyPr>
          <a:lstStyle/>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Area anteromedial</a:t>
            </a:r>
          </a:p>
          <a:p>
            <a:pPr marL="800100" lvl="1" indent="-342900">
              <a:spcBef>
                <a:spcPts val="1200"/>
              </a:spcBef>
              <a:buFont typeface="Wingdings" panose="05000000000000000000" pitchFamily="2" charset="2"/>
              <a:buChar char="Ø"/>
              <a:defRPr/>
            </a:pPr>
            <a:r>
              <a:rPr lang="en-US" sz="1800" b="0" dirty="0">
                <a:solidFill>
                  <a:schemeClr val="accent2">
                    <a:lumMod val="75000"/>
                  </a:schemeClr>
                </a:solidFill>
              </a:rPr>
              <a:t>Proximal o distal</a:t>
            </a:r>
            <a:endParaRPr lang="es-ES" sz="1800" b="0" dirty="0">
              <a:solidFill>
                <a:schemeClr val="accent2">
                  <a:lumMod val="75000"/>
                </a:schemeClr>
              </a:solidFill>
            </a:endParaRPr>
          </a:p>
        </p:txBody>
      </p:sp>
      <p:sp>
        <p:nvSpPr>
          <p:cNvPr id="34" name="33 CuadroTexto"/>
          <p:cNvSpPr txBox="1"/>
          <p:nvPr/>
        </p:nvSpPr>
        <p:spPr>
          <a:xfrm>
            <a:off x="5652120" y="2790220"/>
            <a:ext cx="504056" cy="369332"/>
          </a:xfrm>
          <a:prstGeom prst="rect">
            <a:avLst/>
          </a:prstGeom>
          <a:noFill/>
        </p:spPr>
        <p:txBody>
          <a:bodyPr wrap="square" rtlCol="0">
            <a:spAutoFit/>
          </a:bodyPr>
          <a:lstStyle/>
          <a:p>
            <a:r>
              <a:rPr lang="es-ES" sz="1800" dirty="0">
                <a:solidFill>
                  <a:schemeClr val="tx1"/>
                </a:solidFill>
              </a:rPr>
              <a:t>B</a:t>
            </a:r>
          </a:p>
        </p:txBody>
      </p:sp>
      <p:sp>
        <p:nvSpPr>
          <p:cNvPr id="28" name="27 Rectángulo"/>
          <p:cNvSpPr/>
          <p:nvPr/>
        </p:nvSpPr>
        <p:spPr bwMode="auto">
          <a:xfrm>
            <a:off x="5652120" y="1700808"/>
            <a:ext cx="2232248" cy="295232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Prostokąt 1">
            <a:extLst>
              <a:ext uri="{FF2B5EF4-FFF2-40B4-BE49-F238E27FC236}">
                <a16:creationId xmlns:a16="http://schemas.microsoft.com/office/drawing/2014/main" id="{F2B9A039-E9B1-4A05-AC70-392E52C4B19D}"/>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3347487928"/>
      </p:ext>
    </p:extLst>
  </p:cSld>
  <p:clrMapOvr>
    <a:masterClrMapping/>
  </p:clrMapOvr>
  <p:transition advClick="0" advTm="3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Obtención</a:t>
            </a:r>
            <a:r>
              <a:rPr lang="en-US" sz="2000" b="0" i="1" dirty="0">
                <a:solidFill>
                  <a:schemeClr val="accent2">
                    <a:lumMod val="75000"/>
                  </a:schemeClr>
                </a:solidFill>
              </a:rPr>
              <a:t> de </a:t>
            </a:r>
            <a:r>
              <a:rPr lang="en-US" sz="2000" b="0" i="1" dirty="0" err="1">
                <a:solidFill>
                  <a:schemeClr val="accent2">
                    <a:lumMod val="75000"/>
                  </a:schemeClr>
                </a:solidFill>
              </a:rPr>
              <a:t>resultados</a:t>
            </a:r>
            <a:endParaRPr lang="en-US" sz="2000" b="0" i="1"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273630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Amplitud</a:t>
            </a:r>
            <a:r>
              <a:rPr lang="en-US" sz="2000" b="0" dirty="0">
                <a:solidFill>
                  <a:schemeClr val="accent2">
                    <a:lumMod val="75000"/>
                  </a:schemeClr>
                </a:solidFill>
              </a:rPr>
              <a:t> </a:t>
            </a:r>
            <a:r>
              <a:rPr lang="en-US" sz="2000" b="0" dirty="0" err="1">
                <a:solidFill>
                  <a:schemeClr val="accent2">
                    <a:lumMod val="75000"/>
                  </a:schemeClr>
                </a:solidFill>
              </a:rPr>
              <a:t>pico</a:t>
            </a:r>
            <a:r>
              <a:rPr lang="en-US" sz="2000" b="0" dirty="0">
                <a:solidFill>
                  <a:schemeClr val="accent2">
                    <a:lumMod val="75000"/>
                  </a:schemeClr>
                </a:solidFill>
              </a:rPr>
              <a:t> de </a:t>
            </a:r>
            <a:r>
              <a:rPr lang="en-US" sz="2000" b="0" dirty="0" err="1">
                <a:solidFill>
                  <a:schemeClr val="accent2">
                    <a:lumMod val="75000"/>
                  </a:schemeClr>
                </a:solidFill>
              </a:rPr>
              <a:t>aceleración</a:t>
            </a:r>
            <a:endParaRPr lang="en-US" sz="2000" b="0" dirty="0">
              <a:solidFill>
                <a:schemeClr val="accent2">
                  <a:lumMod val="75000"/>
                </a:schemeClr>
              </a:solidFill>
            </a:endParaRPr>
          </a:p>
          <a:p>
            <a:pPr marL="800100" lvl="1" indent="-342900">
              <a:buFont typeface="Wingdings" pitchFamily="2" charset="2"/>
              <a:buChar char="Ø"/>
              <a:defRPr/>
            </a:pPr>
            <a:r>
              <a:rPr lang="en-US" sz="2000" b="0" dirty="0">
                <a:solidFill>
                  <a:schemeClr val="accent2">
                    <a:lumMod val="75000"/>
                  </a:schemeClr>
                </a:solidFill>
              </a:rPr>
              <a:t>Pico </a:t>
            </a:r>
            <a:r>
              <a:rPr lang="en-US" sz="2000" b="0" dirty="0" err="1">
                <a:solidFill>
                  <a:schemeClr val="accent2">
                    <a:lumMod val="75000"/>
                  </a:schemeClr>
                </a:solidFill>
              </a:rPr>
              <a:t>positivo</a:t>
            </a:r>
            <a:endParaRPr lang="en-US" sz="2000" b="0" dirty="0">
              <a:solidFill>
                <a:schemeClr val="accent2">
                  <a:lumMod val="75000"/>
                </a:schemeClr>
              </a:solidFill>
            </a:endParaRPr>
          </a:p>
          <a:p>
            <a:pPr marL="800100" lvl="1" indent="-342900">
              <a:buFont typeface="Wingdings" pitchFamily="2" charset="2"/>
              <a:buChar char="Ø"/>
              <a:defRPr/>
            </a:pPr>
            <a:r>
              <a:rPr lang="en-US" sz="2000" b="0" dirty="0">
                <a:solidFill>
                  <a:schemeClr val="accent2">
                    <a:lumMod val="75000"/>
                  </a:schemeClr>
                </a:solidFill>
              </a:rPr>
              <a:t>Pico </a:t>
            </a:r>
            <a:r>
              <a:rPr lang="en-US" sz="2000" b="0" dirty="0" err="1">
                <a:solidFill>
                  <a:schemeClr val="accent2">
                    <a:lumMod val="75000"/>
                  </a:schemeClr>
                </a:solidFill>
              </a:rPr>
              <a:t>negativo</a:t>
            </a:r>
            <a:endParaRPr lang="en-US" sz="2000" b="0" dirty="0">
              <a:solidFill>
                <a:schemeClr val="accent2">
                  <a:lumMod val="75000"/>
                </a:schemeClr>
              </a:solidFill>
            </a:endParaRPr>
          </a:p>
          <a:p>
            <a:pPr marL="800100" lvl="1" indent="-342900">
              <a:buFont typeface="Wingdings" pitchFamily="2" charset="2"/>
              <a:buChar char="Ø"/>
              <a:defRPr/>
            </a:pPr>
            <a:r>
              <a:rPr lang="en-US" sz="2000" b="0" dirty="0" err="1">
                <a:solidFill>
                  <a:schemeClr val="accent2">
                    <a:lumMod val="75000"/>
                  </a:schemeClr>
                </a:solidFill>
              </a:rPr>
              <a:t>Diferentes</a:t>
            </a:r>
            <a:r>
              <a:rPr lang="en-US" sz="2000" b="0" dirty="0">
                <a:solidFill>
                  <a:schemeClr val="accent2">
                    <a:lumMod val="75000"/>
                  </a:schemeClr>
                </a:solidFill>
              </a:rPr>
              <a:t> </a:t>
            </a:r>
            <a:r>
              <a:rPr lang="en-US" sz="2000" b="0" dirty="0" err="1">
                <a:solidFill>
                  <a:schemeClr val="accent2">
                    <a:lumMod val="75000"/>
                  </a:schemeClr>
                </a:solidFill>
              </a:rPr>
              <a:t>ejes</a:t>
            </a:r>
            <a:endParaRPr lang="en-US" sz="2000" b="0" dirty="0">
              <a:solidFill>
                <a:schemeClr val="accent2">
                  <a:lumMod val="75000"/>
                </a:schemeClr>
              </a:solidFill>
            </a:endParaRPr>
          </a:p>
          <a:p>
            <a:pPr marL="800100" lvl="1" indent="-342900">
              <a:buFont typeface="Wingdings" pitchFamily="2" charset="2"/>
              <a:buChar char="Ø"/>
              <a:defRPr/>
            </a:pPr>
            <a:r>
              <a:rPr lang="en-US" sz="2000" b="0" dirty="0" err="1">
                <a:solidFill>
                  <a:schemeClr val="accent2">
                    <a:lumMod val="75000"/>
                  </a:schemeClr>
                </a:solidFill>
              </a:rPr>
              <a:t>Tiempo</a:t>
            </a:r>
            <a:r>
              <a:rPr lang="en-US" sz="2000" b="0" dirty="0">
                <a:solidFill>
                  <a:schemeClr val="accent2">
                    <a:lumMod val="75000"/>
                  </a:schemeClr>
                </a:solidFill>
              </a:rPr>
              <a:t> entre </a:t>
            </a:r>
            <a:r>
              <a:rPr lang="en-US" sz="2000" b="0" dirty="0" err="1">
                <a:solidFill>
                  <a:schemeClr val="accent2">
                    <a:lumMod val="75000"/>
                  </a:schemeClr>
                </a:solidFill>
              </a:rPr>
              <a:t>picos</a:t>
            </a:r>
            <a:endParaRPr lang="en-US" sz="20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5169386"/>
            <a:ext cx="2808312"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Parámetros</a:t>
            </a:r>
            <a:r>
              <a:rPr lang="en-US" sz="2000" b="0" dirty="0">
                <a:solidFill>
                  <a:schemeClr val="accent2">
                    <a:lumMod val="75000"/>
                  </a:schemeClr>
                </a:solidFill>
              </a:rPr>
              <a:t> </a:t>
            </a:r>
            <a:r>
              <a:rPr lang="en-US" sz="2000" b="0" dirty="0" err="1">
                <a:solidFill>
                  <a:schemeClr val="accent2">
                    <a:lumMod val="75000"/>
                  </a:schemeClr>
                </a:solidFill>
              </a:rPr>
              <a:t>espaciotemporales</a:t>
            </a:r>
            <a:endParaRPr lang="en-US" sz="2000" b="0" dirty="0">
              <a:solidFill>
                <a:schemeClr val="accent2">
                  <a:lumMod val="75000"/>
                </a:schemeClr>
              </a:solidFill>
            </a:endParaRPr>
          </a:p>
        </p:txBody>
      </p:sp>
      <p:sp>
        <p:nvSpPr>
          <p:cNvPr id="13" name="12 CuadroTexto"/>
          <p:cNvSpPr txBox="1"/>
          <p:nvPr/>
        </p:nvSpPr>
        <p:spPr>
          <a:xfrm>
            <a:off x="3707904" y="4725144"/>
            <a:ext cx="4752528" cy="830997"/>
          </a:xfrm>
          <a:prstGeom prst="rect">
            <a:avLst/>
          </a:prstGeom>
          <a:noFill/>
        </p:spPr>
        <p:txBody>
          <a:bodyPr wrap="square" rtlCol="0">
            <a:spAutoFit/>
          </a:bodyPr>
          <a:lstStyle/>
          <a:p>
            <a:pPr algn="ctr"/>
            <a:r>
              <a:rPr lang="es-ES" sz="1600" b="0" dirty="0">
                <a:solidFill>
                  <a:schemeClr val="accent6"/>
                </a:solidFill>
              </a:rPr>
              <a:t>Figura 7. Aceleraciones de la cabeza durante la marcha. Imagen de Brodie, Matthew A D. et al. (2015)</a:t>
            </a:r>
            <a:endParaRPr lang="en-US" sz="1600" b="0" dirty="0">
              <a:solidFill>
                <a:schemeClr val="accent6"/>
              </a:solidFill>
            </a:endParaRPr>
          </a:p>
        </p:txBody>
      </p:sp>
      <p:pic>
        <p:nvPicPr>
          <p:cNvPr id="61443" name="Picture 3"/>
          <p:cNvPicPr>
            <a:picLocks noChangeAspect="1" noChangeArrowheads="1"/>
          </p:cNvPicPr>
          <p:nvPr/>
        </p:nvPicPr>
        <p:blipFill>
          <a:blip r:embed="rId3" cstate="print"/>
          <a:srcRect l="50914" t="39142" b="32356"/>
          <a:stretch>
            <a:fillRect/>
          </a:stretch>
        </p:blipFill>
        <p:spPr bwMode="auto">
          <a:xfrm>
            <a:off x="3779912" y="2852936"/>
            <a:ext cx="4754885" cy="1512168"/>
          </a:xfrm>
          <a:prstGeom prst="rect">
            <a:avLst/>
          </a:prstGeom>
          <a:noFill/>
          <a:ln w="9525">
            <a:noFill/>
            <a:miter lim="800000"/>
            <a:headEnd/>
            <a:tailEnd/>
          </a:ln>
        </p:spPr>
      </p:pic>
      <p:sp>
        <p:nvSpPr>
          <p:cNvPr id="16" name="15 CuadroTexto"/>
          <p:cNvSpPr txBox="1"/>
          <p:nvPr/>
        </p:nvSpPr>
        <p:spPr>
          <a:xfrm>
            <a:off x="5580112" y="4365104"/>
            <a:ext cx="1368152" cy="307777"/>
          </a:xfrm>
          <a:prstGeom prst="rect">
            <a:avLst/>
          </a:prstGeom>
          <a:noFill/>
        </p:spPr>
        <p:txBody>
          <a:bodyPr wrap="square" rtlCol="0">
            <a:spAutoFit/>
          </a:bodyPr>
          <a:lstStyle/>
          <a:p>
            <a:pPr algn="ctr"/>
            <a:r>
              <a:rPr lang="es-ES" sz="1400" dirty="0">
                <a:solidFill>
                  <a:schemeClr val="accent4">
                    <a:lumMod val="65000"/>
                    <a:lumOff val="35000"/>
                  </a:schemeClr>
                </a:solidFill>
              </a:rPr>
              <a:t>Time (s)</a:t>
            </a:r>
          </a:p>
        </p:txBody>
      </p:sp>
      <p:sp>
        <p:nvSpPr>
          <p:cNvPr id="17" name="16 CuadroTexto"/>
          <p:cNvSpPr txBox="1"/>
          <p:nvPr/>
        </p:nvSpPr>
        <p:spPr>
          <a:xfrm rot="16200000">
            <a:off x="2910135" y="3414936"/>
            <a:ext cx="1719808" cy="307777"/>
          </a:xfrm>
          <a:prstGeom prst="rect">
            <a:avLst/>
          </a:prstGeom>
          <a:noFill/>
        </p:spPr>
        <p:txBody>
          <a:bodyPr wrap="square" rtlCol="0">
            <a:spAutoFit/>
          </a:bodyPr>
          <a:lstStyle/>
          <a:p>
            <a:pPr algn="ctr"/>
            <a:r>
              <a:rPr lang="es-ES" sz="1400" dirty="0">
                <a:solidFill>
                  <a:schemeClr val="accent4">
                    <a:lumMod val="65000"/>
                    <a:lumOff val="35000"/>
                  </a:schemeClr>
                </a:solidFill>
              </a:rPr>
              <a:t>Aceleración </a:t>
            </a:r>
          </a:p>
        </p:txBody>
      </p:sp>
      <p:sp>
        <p:nvSpPr>
          <p:cNvPr id="18" name="17 CuadroTexto"/>
          <p:cNvSpPr txBox="1"/>
          <p:nvPr/>
        </p:nvSpPr>
        <p:spPr>
          <a:xfrm>
            <a:off x="4572000" y="2894747"/>
            <a:ext cx="2016224" cy="246221"/>
          </a:xfrm>
          <a:prstGeom prst="rect">
            <a:avLst/>
          </a:prstGeom>
          <a:noFill/>
        </p:spPr>
        <p:txBody>
          <a:bodyPr wrap="square" rtlCol="0">
            <a:spAutoFit/>
          </a:bodyPr>
          <a:lstStyle/>
          <a:p>
            <a:r>
              <a:rPr lang="en-US" dirty="0" err="1">
                <a:solidFill>
                  <a:schemeClr val="tx1"/>
                </a:solidFill>
              </a:rPr>
              <a:t>Aceleración</a:t>
            </a:r>
            <a:r>
              <a:rPr lang="en-US" dirty="0">
                <a:solidFill>
                  <a:schemeClr val="tx1"/>
                </a:solidFill>
              </a:rPr>
              <a:t> </a:t>
            </a:r>
            <a:r>
              <a:rPr lang="en-US" dirty="0" err="1">
                <a:solidFill>
                  <a:schemeClr val="tx1"/>
                </a:solidFill>
              </a:rPr>
              <a:t>positiva</a:t>
            </a:r>
            <a:endParaRPr lang="en-US" dirty="0">
              <a:solidFill>
                <a:schemeClr val="tx1"/>
              </a:solidFill>
            </a:endParaRPr>
          </a:p>
        </p:txBody>
      </p:sp>
      <p:sp>
        <p:nvSpPr>
          <p:cNvPr id="19" name="18 CuadroTexto"/>
          <p:cNvSpPr txBox="1"/>
          <p:nvPr/>
        </p:nvSpPr>
        <p:spPr>
          <a:xfrm>
            <a:off x="4716016" y="3974867"/>
            <a:ext cx="2016224" cy="246221"/>
          </a:xfrm>
          <a:prstGeom prst="rect">
            <a:avLst/>
          </a:prstGeom>
          <a:noFill/>
        </p:spPr>
        <p:txBody>
          <a:bodyPr wrap="square" rtlCol="0">
            <a:spAutoFit/>
          </a:bodyPr>
          <a:lstStyle/>
          <a:p>
            <a:r>
              <a:rPr lang="en-US" dirty="0" err="1">
                <a:solidFill>
                  <a:schemeClr val="tx1"/>
                </a:solidFill>
              </a:rPr>
              <a:t>Aceleración</a:t>
            </a:r>
            <a:r>
              <a:rPr lang="en-US" dirty="0">
                <a:solidFill>
                  <a:schemeClr val="tx1"/>
                </a:solidFill>
              </a:rPr>
              <a:t> </a:t>
            </a:r>
            <a:r>
              <a:rPr lang="en-US" dirty="0" err="1">
                <a:solidFill>
                  <a:schemeClr val="tx1"/>
                </a:solidFill>
              </a:rPr>
              <a:t>negativa</a:t>
            </a:r>
            <a:endParaRPr lang="en-US" dirty="0">
              <a:solidFill>
                <a:schemeClr val="tx1"/>
              </a:solidFill>
            </a:endParaRPr>
          </a:p>
        </p:txBody>
      </p:sp>
      <p:cxnSp>
        <p:nvCxnSpPr>
          <p:cNvPr id="21" name="20 Conector recto"/>
          <p:cNvCxnSpPr/>
          <p:nvPr/>
        </p:nvCxnSpPr>
        <p:spPr bwMode="auto">
          <a:xfrm>
            <a:off x="4355976" y="3140968"/>
            <a:ext cx="504056" cy="0"/>
          </a:xfrm>
          <a:prstGeom prst="line">
            <a:avLst/>
          </a:prstGeom>
          <a:noFill/>
          <a:ln w="12700" cap="flat" cmpd="sng" algn="ctr">
            <a:solidFill>
              <a:schemeClr val="tx2"/>
            </a:solidFill>
            <a:prstDash val="solid"/>
            <a:round/>
            <a:headEnd type="arrow" w="med" len="med"/>
            <a:tailEnd type="arrow" w="med" len="med"/>
          </a:ln>
          <a:effectLst/>
        </p:spPr>
      </p:cxnSp>
      <p:sp>
        <p:nvSpPr>
          <p:cNvPr id="22" name="21 Rectángulo"/>
          <p:cNvSpPr/>
          <p:nvPr/>
        </p:nvSpPr>
        <p:spPr bwMode="auto">
          <a:xfrm>
            <a:off x="3563888" y="2636912"/>
            <a:ext cx="5040560" cy="20162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Prostokąt 1">
            <a:extLst>
              <a:ext uri="{FF2B5EF4-FFF2-40B4-BE49-F238E27FC236}">
                <a16:creationId xmlns:a16="http://schemas.microsoft.com/office/drawing/2014/main" id="{1B2829AB-BA21-4DDF-ACBF-9E3623F8AD61}"/>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1471720706"/>
      </p:ext>
    </p:extLst>
  </p:cSld>
  <p:clrMapOvr>
    <a:masterClrMapping/>
  </p:clrMapOvr>
  <p:transition advClick="0" advTm="3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graphicFrame>
        <p:nvGraphicFramePr>
          <p:cNvPr id="14" name="13 Diagrama"/>
          <p:cNvGraphicFramePr/>
          <p:nvPr/>
        </p:nvGraphicFramePr>
        <p:xfrm>
          <a:off x="1140296" y="1813272"/>
          <a:ext cx="688808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349422"/>
      </p:ext>
    </p:extLst>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6838" y="2441575"/>
            <a:ext cx="7992690" cy="400110"/>
          </a:xfrm>
          <a:prstGeom prst="rect">
            <a:avLst/>
          </a:prstGeom>
        </p:spPr>
        <p:txBody>
          <a:bodyPr wrap="square">
            <a:spAutoFit/>
          </a:bodyPr>
          <a:lstStyle/>
          <a:p>
            <a:pPr marL="342900" indent="-342900">
              <a:buFont typeface="Arial" panose="020B0604020202020204" pitchFamily="34" charset="0"/>
              <a:buChar char="•"/>
            </a:pPr>
            <a:r>
              <a:rPr lang="en-US" sz="2000" b="0" dirty="0">
                <a:solidFill>
                  <a:schemeClr val="tx1"/>
                </a:solidFill>
              </a:rPr>
              <a:t>Sistema de </a:t>
            </a:r>
            <a:r>
              <a:rPr lang="en-US" sz="2000" dirty="0" err="1">
                <a:solidFill>
                  <a:schemeClr val="tx1"/>
                </a:solidFill>
              </a:rPr>
              <a:t>cámaras</a:t>
            </a:r>
            <a:r>
              <a:rPr lang="en-US" sz="2000" b="0" dirty="0">
                <a:solidFill>
                  <a:schemeClr val="tx1"/>
                </a:solidFill>
              </a:rPr>
              <a:t> de video y </a:t>
            </a:r>
            <a:r>
              <a:rPr lang="en-US" sz="2000" b="0" dirty="0" err="1">
                <a:solidFill>
                  <a:schemeClr val="tx1"/>
                </a:solidFill>
              </a:rPr>
              <a:t>focos</a:t>
            </a:r>
            <a:r>
              <a:rPr lang="en-US" sz="2000" b="0" dirty="0">
                <a:solidFill>
                  <a:schemeClr val="tx1"/>
                </a:solidFill>
              </a:rPr>
              <a:t> o </a:t>
            </a:r>
            <a:r>
              <a:rPr lang="en-US" sz="2000" b="0" dirty="0" err="1">
                <a:solidFill>
                  <a:schemeClr val="tx1"/>
                </a:solidFill>
              </a:rPr>
              <a:t>sistema</a:t>
            </a:r>
            <a:r>
              <a:rPr lang="en-US" sz="2000" b="0" dirty="0">
                <a:solidFill>
                  <a:schemeClr val="tx1"/>
                </a:solidFill>
              </a:rPr>
              <a:t> de </a:t>
            </a:r>
            <a:r>
              <a:rPr lang="en-US" sz="2000" b="0" dirty="0" err="1">
                <a:solidFill>
                  <a:schemeClr val="tx1"/>
                </a:solidFill>
              </a:rPr>
              <a:t>iluminación</a:t>
            </a:r>
            <a:endParaRPr lang="en-US" sz="2000" b="0" dirty="0">
              <a:solidFill>
                <a:schemeClr val="tx1"/>
              </a:solidFill>
            </a:endParaRPr>
          </a:p>
        </p:txBody>
      </p:sp>
      <p:sp>
        <p:nvSpPr>
          <p:cNvPr id="10" name="Prostokąt 3">
            <a:extLst>
              <a:ext uri="{FF2B5EF4-FFF2-40B4-BE49-F238E27FC236}">
                <a16:creationId xmlns:a16="http://schemas.microsoft.com/office/drawing/2014/main" id="{6F1E17A5-99A2-450F-AC97-BC84B3D4606F}"/>
              </a:ext>
            </a:extLst>
          </p:cNvPr>
          <p:cNvSpPr/>
          <p:nvPr/>
        </p:nvSpPr>
        <p:spPr>
          <a:xfrm>
            <a:off x="896640" y="2988820"/>
            <a:ext cx="7992690" cy="400110"/>
          </a:xfrm>
          <a:prstGeom prst="rect">
            <a:avLst/>
          </a:prstGeom>
        </p:spPr>
        <p:txBody>
          <a:bodyPr wrap="square">
            <a:spAutoFit/>
          </a:bodyPr>
          <a:lstStyle/>
          <a:p>
            <a:pPr marL="342900" lvl="0" indent="-342900">
              <a:buFont typeface="Arial" panose="020B0604020202020204" pitchFamily="34" charset="0"/>
              <a:buChar char="•"/>
            </a:pPr>
            <a:r>
              <a:rPr lang="es-ES" sz="2000" b="0" dirty="0">
                <a:solidFill>
                  <a:schemeClr val="tx1"/>
                </a:solidFill>
              </a:rPr>
              <a:t>Sistema de grabación y procesamiento de imágenes: </a:t>
            </a:r>
            <a:r>
              <a:rPr lang="es-ES" sz="2000" dirty="0">
                <a:solidFill>
                  <a:schemeClr val="tx1"/>
                </a:solidFill>
              </a:rPr>
              <a:t>software</a:t>
            </a:r>
            <a:endParaRPr lang="en-US" sz="2000" dirty="0">
              <a:solidFill>
                <a:schemeClr val="tx1"/>
              </a:solidFill>
            </a:endParaRPr>
          </a:p>
        </p:txBody>
      </p:sp>
      <p:sp>
        <p:nvSpPr>
          <p:cNvPr id="11" name="Prostokąt 3">
            <a:extLst>
              <a:ext uri="{FF2B5EF4-FFF2-40B4-BE49-F238E27FC236}">
                <a16:creationId xmlns:a16="http://schemas.microsoft.com/office/drawing/2014/main" id="{6F1E17A5-99A2-450F-AC97-BC84B3D4606F}"/>
              </a:ext>
            </a:extLst>
          </p:cNvPr>
          <p:cNvSpPr/>
          <p:nvPr/>
        </p:nvSpPr>
        <p:spPr>
          <a:xfrm>
            <a:off x="899790" y="3573016"/>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dirty="0">
                <a:solidFill>
                  <a:schemeClr val="tx1"/>
                </a:solidFill>
              </a:rPr>
              <a:t>Sistema de </a:t>
            </a:r>
            <a:r>
              <a:rPr lang="en-US" sz="2000" dirty="0" err="1">
                <a:solidFill>
                  <a:schemeClr val="tx1"/>
                </a:solidFill>
              </a:rPr>
              <a:t>referencia</a:t>
            </a:r>
            <a:endParaRPr lang="pl-PL" sz="2000" dirty="0">
              <a:solidFill>
                <a:schemeClr val="tx1"/>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96640" y="4109010"/>
            <a:ext cx="7992690" cy="400110"/>
          </a:xfrm>
          <a:prstGeom prst="rect">
            <a:avLst/>
          </a:prstGeom>
        </p:spPr>
        <p:txBody>
          <a:bodyPr wrap="square">
            <a:spAutoFit/>
          </a:bodyPr>
          <a:lstStyle/>
          <a:p>
            <a:pPr marL="342900" lvl="0" indent="-342900">
              <a:buFont typeface="Arial" panose="020B0604020202020204" pitchFamily="34" charset="0"/>
              <a:buChar char="•"/>
            </a:pPr>
            <a:r>
              <a:rPr lang="en-US" sz="2000" dirty="0" err="1">
                <a:solidFill>
                  <a:schemeClr val="tx1"/>
                </a:solidFill>
              </a:rPr>
              <a:t>Marcadores</a:t>
            </a:r>
            <a:r>
              <a:rPr lang="en-US" sz="2000" dirty="0">
                <a:solidFill>
                  <a:schemeClr val="tx1"/>
                </a:solidFill>
              </a:rPr>
              <a:t> y </a:t>
            </a:r>
            <a:r>
              <a:rPr lang="en-US" sz="2000" dirty="0" err="1">
                <a:solidFill>
                  <a:schemeClr val="tx1"/>
                </a:solidFill>
              </a:rPr>
              <a:t>accesorios</a:t>
            </a:r>
            <a:endParaRPr lang="en-US" sz="2000" b="0" dirty="0">
              <a:solidFill>
                <a:schemeClr val="tx1"/>
              </a:solidFill>
            </a:endParaRPr>
          </a:p>
        </p:txBody>
      </p:sp>
    </p:spTree>
    <p:extLst>
      <p:ext uri="{BB962C8B-B14F-4D97-AF65-F5344CB8AC3E}">
        <p14:creationId xmlns:p14="http://schemas.microsoft.com/office/powerpoint/2010/main" val="377094726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Parte 3. </a:t>
            </a:r>
            <a:r>
              <a:rPr lang="es-ES" sz="3600" b="0" dirty="0">
                <a:solidFill>
                  <a:schemeClr val="accent2">
                    <a:lumMod val="75000"/>
                  </a:schemeClr>
                </a:solidFill>
              </a:rPr>
              <a:t>Plataformas dinamométricas y evaluación de la marcha.</a:t>
            </a:r>
          </a:p>
          <a:p>
            <a:pPr algn="ctr">
              <a:defRPr/>
            </a:pPr>
            <a:r>
              <a:rPr lang="es-ES" sz="3600" b="0" dirty="0">
                <a:solidFill>
                  <a:schemeClr val="accent2">
                    <a:lumMod val="75000"/>
                  </a:schemeClr>
                </a:solidFill>
              </a:rPr>
              <a:t>Enfoque clínico</a:t>
            </a:r>
            <a:r>
              <a:rPr lang="en-US" sz="3600" b="0" dirty="0">
                <a:solidFill>
                  <a:schemeClr val="accent2">
                    <a:lumMod val="75000"/>
                  </a:schemeClr>
                </a:solidFill>
              </a:rPr>
              <a:t>  </a:t>
            </a:r>
          </a:p>
        </p:txBody>
      </p:sp>
      <p:sp>
        <p:nvSpPr>
          <p:cNvPr id="9" name="8 Rectángulo redondeado"/>
          <p:cNvSpPr/>
          <p:nvPr/>
        </p:nvSpPr>
        <p:spPr bwMode="auto">
          <a:xfrm>
            <a:off x="827584" y="3140968"/>
            <a:ext cx="7416824" cy="245234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DEFINICIÓN</a:t>
            </a:r>
            <a:endParaRPr lang="en-US" sz="2200" b="0" dirty="0">
              <a:solidFill>
                <a:schemeClr val="accent2">
                  <a:lumMod val="75000"/>
                </a:schemeClr>
              </a:solidFill>
            </a:endParaRPr>
          </a:p>
        </p:txBody>
      </p:sp>
      <p:sp>
        <p:nvSpPr>
          <p:cNvPr id="21" name="20 Rectángulo redondeado"/>
          <p:cNvSpPr/>
          <p:nvPr/>
        </p:nvSpPr>
        <p:spPr bwMode="auto">
          <a:xfrm>
            <a:off x="5076056" y="2708920"/>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err="1">
                <a:ln>
                  <a:noFill/>
                </a:ln>
                <a:solidFill>
                  <a:schemeClr val="accent6"/>
                </a:solidFill>
                <a:effectLst/>
                <a:latin typeface="Arial" charset="0"/>
                <a:sym typeface="Arial" charset="0"/>
              </a:rPr>
              <a:t>Fuerzas</a:t>
            </a:r>
            <a:r>
              <a:rPr kumimoji="0" lang="en-US" sz="2000" b="1" i="0" u="none" strike="noStrike" cap="none" normalizeH="0" baseline="0" dirty="0">
                <a:ln>
                  <a:noFill/>
                </a:ln>
                <a:solidFill>
                  <a:schemeClr val="accent6"/>
                </a:solidFill>
                <a:effectLst/>
                <a:latin typeface="Arial" charset="0"/>
                <a:sym typeface="Arial" charset="0"/>
              </a:rPr>
              <a:t> de </a:t>
            </a:r>
            <a:r>
              <a:rPr kumimoji="0" lang="en-US" sz="2000" b="1" i="0" u="none" strike="noStrike" cap="none" normalizeH="0" baseline="0" dirty="0" err="1">
                <a:ln>
                  <a:noFill/>
                </a:ln>
                <a:solidFill>
                  <a:schemeClr val="accent6"/>
                </a:solidFill>
                <a:effectLst/>
                <a:latin typeface="Arial" charset="0"/>
                <a:sym typeface="Arial" charset="0"/>
              </a:rPr>
              <a:t>Reacción</a:t>
            </a:r>
            <a:r>
              <a:rPr kumimoji="0" lang="en-US" sz="2000" b="1" i="0" u="none" strike="noStrike" cap="none" normalizeH="0" baseline="0" dirty="0">
                <a:ln>
                  <a:noFill/>
                </a:ln>
                <a:solidFill>
                  <a:schemeClr val="accent6"/>
                </a:solidFill>
                <a:effectLst/>
                <a:latin typeface="Arial" charset="0"/>
                <a:sym typeface="Arial" charset="0"/>
              </a:rPr>
              <a:t> del </a:t>
            </a:r>
            <a:r>
              <a:rPr kumimoji="0" lang="en-US" sz="2000" b="1" i="0" u="none" strike="noStrike" cap="none" normalizeH="0" baseline="0" dirty="0" err="1">
                <a:ln>
                  <a:noFill/>
                </a:ln>
                <a:solidFill>
                  <a:schemeClr val="accent6"/>
                </a:solidFill>
                <a:effectLst/>
                <a:latin typeface="Arial" charset="0"/>
                <a:sym typeface="Arial" charset="0"/>
              </a:rPr>
              <a:t>Suelo</a:t>
            </a:r>
            <a:r>
              <a:rPr kumimoji="0" lang="en-US" sz="2000" b="1" i="0" u="none" strike="noStrike" cap="none" normalizeH="0" baseline="0" dirty="0">
                <a:ln>
                  <a:noFill/>
                </a:ln>
                <a:solidFill>
                  <a:schemeClr val="accent6"/>
                </a:solidFill>
                <a:effectLst/>
                <a:latin typeface="Arial" charset="0"/>
                <a:sym typeface="Arial" charset="0"/>
              </a:rPr>
              <a:t> </a:t>
            </a:r>
            <a:r>
              <a:rPr kumimoji="0" lang="en-US" sz="2000" b="1" i="0" u="none" strike="noStrike" cap="none" normalizeH="0" dirty="0">
                <a:ln>
                  <a:noFill/>
                </a:ln>
                <a:solidFill>
                  <a:schemeClr val="accent6"/>
                </a:solidFill>
                <a:effectLst/>
                <a:latin typeface="Arial" charset="0"/>
                <a:sym typeface="Arial" charset="0"/>
              </a:rPr>
              <a:t>(FRS)</a:t>
            </a:r>
            <a:endParaRPr kumimoji="0" lang="en-US" sz="2000" b="1" i="0" u="none" strike="noStrike" cap="none" normalizeH="0" baseline="0" dirty="0">
              <a:ln>
                <a:noFill/>
              </a:ln>
              <a:solidFill>
                <a:schemeClr val="accent6"/>
              </a:solidFill>
              <a:effectLst/>
              <a:latin typeface="Arial" charset="0"/>
              <a:sym typeface="Arial" charset="0"/>
            </a:endParaRPr>
          </a:p>
        </p:txBody>
      </p:sp>
      <p:sp>
        <p:nvSpPr>
          <p:cNvPr id="22" name="21 Rectángulo redondeado"/>
          <p:cNvSpPr/>
          <p:nvPr/>
        </p:nvSpPr>
        <p:spPr bwMode="auto">
          <a:xfrm>
            <a:off x="5076056" y="4077072"/>
            <a:ext cx="3168352" cy="100811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a:solidFill>
                  <a:schemeClr val="accent6"/>
                </a:solidFill>
                <a:latin typeface="Arial" charset="0"/>
                <a:sym typeface="Arial" charset="0"/>
              </a:rPr>
              <a:t>Centro de </a:t>
            </a:r>
            <a:r>
              <a:rPr lang="en-US" sz="2000" dirty="0" err="1">
                <a:solidFill>
                  <a:schemeClr val="accent6"/>
                </a:solidFill>
                <a:latin typeface="Arial" charset="0"/>
                <a:sym typeface="Arial" charset="0"/>
              </a:rPr>
              <a:t>Presiones</a:t>
            </a:r>
            <a:r>
              <a:rPr lang="en-US" sz="2000" dirty="0">
                <a:solidFill>
                  <a:schemeClr val="accent6"/>
                </a:solidFill>
                <a:latin typeface="Arial" charset="0"/>
                <a:sym typeface="Arial" charset="0"/>
              </a:rPr>
              <a:t> </a:t>
            </a:r>
            <a:r>
              <a:rPr kumimoji="0" lang="en-US" sz="2000" b="1" i="0" u="none" strike="noStrike" cap="none" normalizeH="0" dirty="0">
                <a:ln>
                  <a:noFill/>
                </a:ln>
                <a:solidFill>
                  <a:schemeClr val="accent6"/>
                </a:solidFill>
                <a:effectLst/>
                <a:latin typeface="Arial" charset="0"/>
                <a:sym typeface="Arial" charset="0"/>
              </a:rPr>
              <a:t>(CP)</a:t>
            </a:r>
            <a:endParaRPr kumimoji="0" lang="en-US" sz="2000" b="1" i="0" u="none" strike="noStrike" cap="none" normalizeH="0" baseline="0" dirty="0">
              <a:ln>
                <a:noFill/>
              </a:ln>
              <a:solidFill>
                <a:schemeClr val="accent6"/>
              </a:solidFill>
              <a:effectLst/>
              <a:latin typeface="Arial" charset="0"/>
              <a:sym typeface="Arial" charset="0"/>
            </a:endParaRPr>
          </a:p>
        </p:txBody>
      </p:sp>
      <p:sp>
        <p:nvSpPr>
          <p:cNvPr id="26"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Plataforma </a:t>
            </a:r>
            <a:r>
              <a:rPr lang="en-US" sz="2000" b="0" i="1" dirty="0" err="1">
                <a:solidFill>
                  <a:schemeClr val="accent2">
                    <a:lumMod val="75000"/>
                  </a:schemeClr>
                </a:solidFill>
              </a:rPr>
              <a:t>Dinamométrica</a:t>
            </a:r>
            <a:endParaRPr lang="en-US" sz="2000" b="0" i="1" dirty="0">
              <a:solidFill>
                <a:schemeClr val="accent2">
                  <a:lumMod val="75000"/>
                </a:schemeClr>
              </a:solidFill>
            </a:endParaRPr>
          </a:p>
        </p:txBody>
      </p:sp>
      <p:sp>
        <p:nvSpPr>
          <p:cNvPr id="27"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Equipo</a:t>
            </a:r>
            <a:r>
              <a:rPr lang="en-US" sz="2000" b="0" dirty="0">
                <a:solidFill>
                  <a:schemeClr val="accent2">
                    <a:lumMod val="75000"/>
                  </a:schemeClr>
                </a:solidFill>
              </a:rPr>
              <a:t> para </a:t>
            </a:r>
            <a:r>
              <a:rPr lang="en-US" sz="2000" b="0" dirty="0" err="1">
                <a:solidFill>
                  <a:schemeClr val="accent2">
                    <a:lumMod val="75000"/>
                  </a:schemeClr>
                </a:solidFill>
              </a:rPr>
              <a:t>medir</a:t>
            </a:r>
            <a:r>
              <a:rPr lang="en-US" sz="2000" b="0" dirty="0">
                <a:solidFill>
                  <a:schemeClr val="accent2">
                    <a:lumMod val="75000"/>
                  </a:schemeClr>
                </a:solidFill>
              </a:rPr>
              <a:t> </a:t>
            </a:r>
            <a:r>
              <a:rPr lang="en-US" sz="2000" b="0" dirty="0" err="1">
                <a:solidFill>
                  <a:schemeClr val="accent2">
                    <a:lumMod val="75000"/>
                  </a:schemeClr>
                </a:solidFill>
              </a:rPr>
              <a:t>fuerzas</a:t>
            </a:r>
            <a:endParaRPr lang="en-US" sz="2000" b="0" dirty="0">
              <a:solidFill>
                <a:schemeClr val="accent2">
                  <a:lumMod val="75000"/>
                </a:schemeClr>
              </a:solidFill>
            </a:endParaRPr>
          </a:p>
        </p:txBody>
      </p:sp>
      <p:sp>
        <p:nvSpPr>
          <p:cNvPr id="28" name="Prostokąt 1">
            <a:extLst>
              <a:ext uri="{FF2B5EF4-FFF2-40B4-BE49-F238E27FC236}">
                <a16:creationId xmlns:a16="http://schemas.microsoft.com/office/drawing/2014/main" id="{28B9937F-6FB0-4170-A270-96E0A5C60740}"/>
              </a:ext>
            </a:extLst>
          </p:cNvPr>
          <p:cNvSpPr/>
          <p:nvPr/>
        </p:nvSpPr>
        <p:spPr>
          <a:xfrm>
            <a:off x="755576" y="3185681"/>
            <a:ext cx="3888432" cy="1631216"/>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Extendidamente</a:t>
            </a:r>
            <a:r>
              <a:rPr lang="en-US" sz="2000" b="0" dirty="0">
                <a:solidFill>
                  <a:schemeClr val="accent2">
                    <a:lumMod val="75000"/>
                  </a:schemeClr>
                </a:solidFill>
              </a:rPr>
              <a:t> </a:t>
            </a:r>
            <a:r>
              <a:rPr lang="en-US" sz="2000" b="0" dirty="0" err="1">
                <a:solidFill>
                  <a:schemeClr val="accent2">
                    <a:lumMod val="75000"/>
                  </a:schemeClr>
                </a:solidFill>
              </a:rPr>
              <a:t>usado</a:t>
            </a:r>
            <a:r>
              <a:rPr lang="en-US" sz="2000" b="0" dirty="0">
                <a:solidFill>
                  <a:schemeClr val="accent2">
                    <a:lumMod val="75000"/>
                  </a:schemeClr>
                </a:solidFill>
              </a:rPr>
              <a:t> para el </a:t>
            </a:r>
            <a:r>
              <a:rPr lang="en-US" sz="2000" b="0" dirty="0" err="1">
                <a:solidFill>
                  <a:schemeClr val="accent2">
                    <a:lumMod val="75000"/>
                  </a:schemeClr>
                </a:solidFill>
              </a:rPr>
              <a:t>análisis</a:t>
            </a:r>
            <a:r>
              <a:rPr lang="en-US" sz="2000" b="0" dirty="0">
                <a:solidFill>
                  <a:schemeClr val="accent2">
                    <a:lumMod val="75000"/>
                  </a:schemeClr>
                </a:solidFill>
              </a:rPr>
              <a:t> de la </a:t>
            </a:r>
            <a:r>
              <a:rPr lang="en-US" sz="2000" b="0" dirty="0" err="1">
                <a:solidFill>
                  <a:schemeClr val="accent2">
                    <a:lumMod val="75000"/>
                  </a:schemeClr>
                </a:solidFill>
              </a:rPr>
              <a:t>marcha</a:t>
            </a:r>
            <a:r>
              <a:rPr lang="en-US" sz="2000" b="0" dirty="0">
                <a:solidFill>
                  <a:schemeClr val="accent2">
                    <a:lumMod val="75000"/>
                  </a:schemeClr>
                </a:solidFill>
              </a:rPr>
              <a:t> </a:t>
            </a:r>
            <a:r>
              <a:rPr lang="en-US" sz="2000" b="0" dirty="0" err="1">
                <a:solidFill>
                  <a:schemeClr val="accent2">
                    <a:lumMod val="75000"/>
                  </a:schemeClr>
                </a:solidFill>
              </a:rPr>
              <a:t>humana</a:t>
            </a:r>
            <a:r>
              <a:rPr lang="en-US" sz="2000" b="0" dirty="0">
                <a:solidFill>
                  <a:schemeClr val="accent2">
                    <a:lumMod val="75000"/>
                  </a:schemeClr>
                </a:solidFill>
              </a:rPr>
              <a:t> y el </a:t>
            </a:r>
            <a:r>
              <a:rPr lang="en-US" sz="2000" b="0" dirty="0" err="1">
                <a:solidFill>
                  <a:schemeClr val="accent2">
                    <a:lumMod val="75000"/>
                  </a:schemeClr>
                </a:solidFill>
              </a:rPr>
              <a:t>equilibrio</a:t>
            </a:r>
            <a:r>
              <a:rPr lang="en-US" sz="2000" b="0" dirty="0">
                <a:solidFill>
                  <a:schemeClr val="accent2">
                    <a:lumMod val="75000"/>
                  </a:schemeClr>
                </a:solidFill>
              </a:rPr>
              <a:t>, </a:t>
            </a:r>
            <a:r>
              <a:rPr lang="en-US" sz="2000" b="0" dirty="0" err="1">
                <a:solidFill>
                  <a:schemeClr val="accent2">
                    <a:lumMod val="75000"/>
                  </a:schemeClr>
                </a:solidFill>
              </a:rPr>
              <a:t>como</a:t>
            </a:r>
            <a:r>
              <a:rPr lang="en-US" sz="2000" b="0" dirty="0">
                <a:solidFill>
                  <a:schemeClr val="accent2">
                    <a:lumMod val="75000"/>
                  </a:schemeClr>
                </a:solidFill>
              </a:rPr>
              <a:t> </a:t>
            </a:r>
            <a:r>
              <a:rPr lang="en-US" sz="2000" b="0" dirty="0" err="1">
                <a:solidFill>
                  <a:schemeClr val="accent2">
                    <a:lumMod val="75000"/>
                  </a:schemeClr>
                </a:solidFill>
              </a:rPr>
              <a:t>también</a:t>
            </a:r>
            <a:r>
              <a:rPr lang="en-US" sz="2000" b="0" dirty="0">
                <a:solidFill>
                  <a:schemeClr val="accent2">
                    <a:lumMod val="75000"/>
                  </a:schemeClr>
                </a:solidFill>
              </a:rPr>
              <a:t> </a:t>
            </a:r>
            <a:r>
              <a:rPr lang="en-US" sz="2000" b="0" dirty="0" err="1">
                <a:solidFill>
                  <a:schemeClr val="accent2">
                    <a:lumMod val="75000"/>
                  </a:schemeClr>
                </a:solidFill>
              </a:rPr>
              <a:t>en</a:t>
            </a:r>
            <a:r>
              <a:rPr lang="en-US" sz="2000" b="0" dirty="0">
                <a:solidFill>
                  <a:schemeClr val="accent2">
                    <a:lumMod val="75000"/>
                  </a:schemeClr>
                </a:solidFill>
              </a:rPr>
              <a:t> </a:t>
            </a:r>
            <a:r>
              <a:rPr lang="en-US" sz="2000" b="0" dirty="0" err="1">
                <a:solidFill>
                  <a:schemeClr val="accent2">
                    <a:lumMod val="75000"/>
                  </a:schemeClr>
                </a:solidFill>
              </a:rPr>
              <a:t>diversas</a:t>
            </a:r>
            <a:r>
              <a:rPr lang="en-US" sz="2000" b="0" dirty="0">
                <a:solidFill>
                  <a:schemeClr val="accent2">
                    <a:lumMod val="75000"/>
                  </a:schemeClr>
                </a:solidFill>
              </a:rPr>
              <a:t> </a:t>
            </a:r>
            <a:r>
              <a:rPr lang="en-US" sz="2000" b="0" dirty="0" err="1">
                <a:solidFill>
                  <a:schemeClr val="accent2">
                    <a:lumMod val="75000"/>
                  </a:schemeClr>
                </a:solidFill>
              </a:rPr>
              <a:t>actividades</a:t>
            </a:r>
            <a:r>
              <a:rPr lang="en-US" sz="2000" b="0" dirty="0">
                <a:solidFill>
                  <a:schemeClr val="accent2">
                    <a:lumMod val="75000"/>
                  </a:schemeClr>
                </a:solidFill>
              </a:rPr>
              <a:t> </a:t>
            </a:r>
            <a:r>
              <a:rPr lang="en-US" sz="2000" b="0" dirty="0" err="1">
                <a:solidFill>
                  <a:schemeClr val="accent2">
                    <a:lumMod val="75000"/>
                  </a:schemeClr>
                </a:solidFill>
              </a:rPr>
              <a:t>humanas</a:t>
            </a:r>
            <a:r>
              <a:rPr lang="en-US" sz="2000" b="0" dirty="0">
                <a:solidFill>
                  <a:schemeClr val="accent2">
                    <a:lumMod val="75000"/>
                  </a:schemeClr>
                </a:solidFill>
              </a:rPr>
              <a:t>.</a:t>
            </a:r>
          </a:p>
        </p:txBody>
      </p:sp>
      <p:sp>
        <p:nvSpPr>
          <p:cNvPr id="29" name="Prostokąt 1">
            <a:extLst>
              <a:ext uri="{FF2B5EF4-FFF2-40B4-BE49-F238E27FC236}">
                <a16:creationId xmlns:a16="http://schemas.microsoft.com/office/drawing/2014/main" id="{28B9937F-6FB0-4170-A270-96E0A5C60740}"/>
              </a:ext>
            </a:extLst>
          </p:cNvPr>
          <p:cNvSpPr/>
          <p:nvPr/>
        </p:nvSpPr>
        <p:spPr>
          <a:xfrm>
            <a:off x="755576" y="497310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Fijado</a:t>
            </a:r>
            <a:r>
              <a:rPr lang="en-US" sz="2000" b="0" dirty="0">
                <a:solidFill>
                  <a:schemeClr val="accent2">
                    <a:lumMod val="75000"/>
                  </a:schemeClr>
                </a:solidFill>
              </a:rPr>
              <a:t> </a:t>
            </a:r>
            <a:r>
              <a:rPr lang="en-US" sz="2000" b="0" dirty="0" err="1">
                <a:solidFill>
                  <a:schemeClr val="accent2">
                    <a:lumMod val="75000"/>
                  </a:schemeClr>
                </a:solidFill>
              </a:rPr>
              <a:t>en</a:t>
            </a:r>
            <a:r>
              <a:rPr lang="en-US" sz="2000" b="0" dirty="0">
                <a:solidFill>
                  <a:schemeClr val="accent2">
                    <a:lumMod val="75000"/>
                  </a:schemeClr>
                </a:solidFill>
              </a:rPr>
              <a:t> el </a:t>
            </a:r>
            <a:r>
              <a:rPr lang="en-US" sz="2000" b="0" dirty="0" err="1">
                <a:solidFill>
                  <a:schemeClr val="accent2">
                    <a:lumMod val="75000"/>
                  </a:schemeClr>
                </a:solidFill>
              </a:rPr>
              <a:t>piso</a:t>
            </a:r>
            <a:r>
              <a:rPr lang="en-US" sz="2000" b="0" dirty="0">
                <a:solidFill>
                  <a:schemeClr val="accent2">
                    <a:lumMod val="75000"/>
                  </a:schemeClr>
                </a:solidFill>
              </a:rPr>
              <a:t>.</a:t>
            </a:r>
          </a:p>
        </p:txBody>
      </p:sp>
    </p:spTree>
    <p:extLst>
      <p:ext uri="{BB962C8B-B14F-4D97-AF65-F5344CB8AC3E}">
        <p14:creationId xmlns:p14="http://schemas.microsoft.com/office/powerpoint/2010/main" val="352615178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
        <p:nvSpPr>
          <p:cNvPr id="13" name="12 CuadroTexto"/>
          <p:cNvSpPr txBox="1"/>
          <p:nvPr/>
        </p:nvSpPr>
        <p:spPr>
          <a:xfrm>
            <a:off x="971600" y="5013176"/>
            <a:ext cx="3096344" cy="584775"/>
          </a:xfrm>
          <a:prstGeom prst="rect">
            <a:avLst/>
          </a:prstGeom>
          <a:noFill/>
        </p:spPr>
        <p:txBody>
          <a:bodyPr wrap="square" rtlCol="0">
            <a:spAutoFit/>
          </a:bodyPr>
          <a:lstStyle/>
          <a:p>
            <a:pPr algn="ctr"/>
            <a:r>
              <a:rPr lang="en-US" sz="1600" b="0" dirty="0" err="1">
                <a:solidFill>
                  <a:schemeClr val="accent6"/>
                </a:solidFill>
              </a:rPr>
              <a:t>Figura</a:t>
            </a:r>
            <a:r>
              <a:rPr lang="en-US" sz="1600" b="0" dirty="0">
                <a:solidFill>
                  <a:schemeClr val="accent6"/>
                </a:solidFill>
              </a:rPr>
              <a:t> 1. Plataforma de </a:t>
            </a:r>
            <a:r>
              <a:rPr lang="en-US" sz="1600" b="0" dirty="0" err="1">
                <a:solidFill>
                  <a:schemeClr val="accent6"/>
                </a:solidFill>
              </a:rPr>
              <a:t>fuerzas</a:t>
            </a:r>
            <a:r>
              <a:rPr lang="en-US" sz="1600" b="0" dirty="0">
                <a:solidFill>
                  <a:schemeClr val="accent6"/>
                </a:solidFill>
              </a:rPr>
              <a:t> </a:t>
            </a:r>
            <a:r>
              <a:rPr lang="en-US" sz="1600" b="0" dirty="0" err="1">
                <a:solidFill>
                  <a:schemeClr val="accent6"/>
                </a:solidFill>
              </a:rPr>
              <a:t>Bertec</a:t>
            </a:r>
            <a:r>
              <a:rPr lang="en-US" sz="1600" b="0" dirty="0">
                <a:solidFill>
                  <a:schemeClr val="accent6"/>
                </a:solidFill>
              </a:rPr>
              <a:t> de </a:t>
            </a:r>
            <a:r>
              <a:rPr lang="en-US" sz="1600" b="0" dirty="0" err="1">
                <a:solidFill>
                  <a:schemeClr val="accent6"/>
                </a:solidFill>
              </a:rPr>
              <a:t>manómetro</a:t>
            </a:r>
            <a:endParaRPr lang="en-U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Plataforma</a:t>
            </a:r>
          </a:p>
        </p:txBody>
      </p:sp>
      <p:pic>
        <p:nvPicPr>
          <p:cNvPr id="4099" name="Picture 3"/>
          <p:cNvPicPr>
            <a:picLocks noChangeAspect="1" noChangeArrowheads="1"/>
          </p:cNvPicPr>
          <p:nvPr/>
        </p:nvPicPr>
        <p:blipFill>
          <a:blip r:embed="rId3" cstate="print"/>
          <a:srcRect l="28000" t="36914" r="55143" b="42415"/>
          <a:stretch>
            <a:fillRect/>
          </a:stretch>
        </p:blipFill>
        <p:spPr bwMode="auto">
          <a:xfrm>
            <a:off x="4499992" y="2777266"/>
            <a:ext cx="4407918" cy="2091893"/>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23428" t="17438" r="55429" b="55984"/>
          <a:stretch>
            <a:fillRect/>
          </a:stretch>
        </p:blipFill>
        <p:spPr bwMode="auto">
          <a:xfrm>
            <a:off x="807581" y="2996952"/>
            <a:ext cx="3404379" cy="1656184"/>
          </a:xfrm>
          <a:prstGeom prst="rect">
            <a:avLst/>
          </a:prstGeom>
          <a:noFill/>
          <a:ln w="9525">
            <a:noFill/>
            <a:miter lim="800000"/>
            <a:headEnd/>
            <a:tailEnd/>
          </a:ln>
        </p:spPr>
      </p:pic>
      <p:sp>
        <p:nvSpPr>
          <p:cNvPr id="14" name="13 CuadroTexto"/>
          <p:cNvSpPr txBox="1"/>
          <p:nvPr/>
        </p:nvSpPr>
        <p:spPr>
          <a:xfrm>
            <a:off x="5220072" y="5013176"/>
            <a:ext cx="3096344" cy="830997"/>
          </a:xfrm>
          <a:prstGeom prst="rect">
            <a:avLst/>
          </a:prstGeom>
          <a:noFill/>
        </p:spPr>
        <p:txBody>
          <a:bodyPr wrap="square" rtlCol="0">
            <a:spAutoFit/>
          </a:bodyPr>
          <a:lstStyle/>
          <a:p>
            <a:pPr algn="ctr"/>
            <a:r>
              <a:rPr lang="en-US" sz="1600" b="0" dirty="0" err="1">
                <a:solidFill>
                  <a:schemeClr val="accent6"/>
                </a:solidFill>
              </a:rPr>
              <a:t>Figura</a:t>
            </a:r>
            <a:r>
              <a:rPr lang="en-US" sz="1600" b="0" dirty="0">
                <a:solidFill>
                  <a:schemeClr val="accent6"/>
                </a:solidFill>
              </a:rPr>
              <a:t> 2. Plataforma de </a:t>
            </a:r>
            <a:r>
              <a:rPr lang="en-US" sz="1600" b="0" dirty="0" err="1">
                <a:solidFill>
                  <a:schemeClr val="accent6"/>
                </a:solidFill>
              </a:rPr>
              <a:t>fuerzas</a:t>
            </a:r>
            <a:r>
              <a:rPr lang="en-US" sz="1600" b="0" dirty="0">
                <a:solidFill>
                  <a:schemeClr val="accent6"/>
                </a:solidFill>
              </a:rPr>
              <a:t> Kistler de </a:t>
            </a:r>
            <a:r>
              <a:rPr lang="en-US" sz="1600" b="0" dirty="0" err="1">
                <a:solidFill>
                  <a:schemeClr val="accent6"/>
                </a:solidFill>
              </a:rPr>
              <a:t>sensores</a:t>
            </a:r>
            <a:r>
              <a:rPr lang="en-US" sz="1600" b="0" dirty="0">
                <a:solidFill>
                  <a:schemeClr val="accent6"/>
                </a:solidFill>
              </a:rPr>
              <a:t> </a:t>
            </a:r>
            <a:r>
              <a:rPr lang="en-US" sz="1600" b="0" dirty="0" err="1">
                <a:solidFill>
                  <a:schemeClr val="accent6"/>
                </a:solidFill>
              </a:rPr>
              <a:t>piezoeléctricos</a:t>
            </a:r>
            <a:endParaRPr lang="en-US" sz="1600" b="0" dirty="0">
              <a:solidFill>
                <a:schemeClr val="accent6"/>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Tipo de </a:t>
            </a:r>
            <a:r>
              <a:rPr lang="en-US" sz="2000" b="0" dirty="0" err="1">
                <a:solidFill>
                  <a:schemeClr val="accent2">
                    <a:lumMod val="75000"/>
                  </a:schemeClr>
                </a:solidFill>
              </a:rPr>
              <a:t>sensores</a:t>
            </a:r>
            <a:endParaRPr lang="en-US" sz="2000" b="0" dirty="0">
              <a:solidFill>
                <a:schemeClr val="accent2">
                  <a:lumMod val="75000"/>
                </a:schemeClr>
              </a:solidFill>
            </a:endParaRPr>
          </a:p>
        </p:txBody>
      </p:sp>
    </p:spTree>
    <p:extLst>
      <p:ext uri="{BB962C8B-B14F-4D97-AF65-F5344CB8AC3E}">
        <p14:creationId xmlns:p14="http://schemas.microsoft.com/office/powerpoint/2010/main" val="1016210303"/>
      </p:ext>
    </p:extLst>
  </p:cSld>
  <p:clrMapOvr>
    <a:masterClrMapping/>
  </p:clrMapOvr>
  <p:transition advClick="0" advTm="3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a:t>
            </a:r>
            <a:r>
              <a:rPr lang="en-US" sz="2000" b="0" i="1" dirty="0" err="1">
                <a:solidFill>
                  <a:schemeClr val="accent2">
                    <a:lumMod val="75000"/>
                  </a:schemeClr>
                </a:solidFill>
              </a:rPr>
              <a:t>plataforma</a:t>
            </a:r>
            <a:endParaRPr lang="en-US" sz="2000" b="0" i="1" dirty="0">
              <a:solidFill>
                <a:schemeClr val="accent2">
                  <a:lumMod val="75000"/>
                </a:schemeClr>
              </a:solidFill>
            </a:endParaRPr>
          </a:p>
        </p:txBody>
      </p:sp>
      <p:graphicFrame>
        <p:nvGraphicFramePr>
          <p:cNvPr id="15" name="Tabla 3"/>
          <p:cNvGraphicFramePr>
            <a:graphicFrameLocks noGrp="1"/>
          </p:cNvGraphicFramePr>
          <p:nvPr/>
        </p:nvGraphicFramePr>
        <p:xfrm>
          <a:off x="755576" y="2276872"/>
          <a:ext cx="7704856" cy="3820160"/>
        </p:xfrm>
        <a:graphic>
          <a:graphicData uri="http://schemas.openxmlformats.org/drawingml/2006/table">
            <a:tbl>
              <a:tblPr firstRow="1" bandRow="1">
                <a:tableStyleId>{5C22544A-7EE6-4342-B048-85BDC9FD1C3A}</a:tableStyleId>
              </a:tblPr>
              <a:tblGrid>
                <a:gridCol w="3966857">
                  <a:extLst>
                    <a:ext uri="{9D8B030D-6E8A-4147-A177-3AD203B41FA5}">
                      <a16:colId xmlns:a16="http://schemas.microsoft.com/office/drawing/2014/main" val="20000"/>
                    </a:ext>
                  </a:extLst>
                </a:gridCol>
                <a:gridCol w="3737999">
                  <a:extLst>
                    <a:ext uri="{9D8B030D-6E8A-4147-A177-3AD203B41FA5}">
                      <a16:colId xmlns:a16="http://schemas.microsoft.com/office/drawing/2014/main" val="20001"/>
                    </a:ext>
                  </a:extLst>
                </a:gridCol>
              </a:tblGrid>
              <a:tr h="370840">
                <a:tc gridSpan="2">
                  <a:txBody>
                    <a:bodyPr/>
                    <a:lstStyle/>
                    <a:p>
                      <a:pPr algn="ctr"/>
                      <a:r>
                        <a:rPr lang="en-US" dirty="0" err="1"/>
                        <a:t>Principales</a:t>
                      </a:r>
                      <a:r>
                        <a:rPr lang="en-US" dirty="0"/>
                        <a:t> </a:t>
                      </a:r>
                      <a:r>
                        <a:rPr lang="en-US" dirty="0" err="1"/>
                        <a:t>características</a:t>
                      </a:r>
                      <a:r>
                        <a:rPr lang="en-US" dirty="0"/>
                        <a:t> de las </a:t>
                      </a:r>
                      <a:r>
                        <a:rPr lang="en-US" dirty="0" err="1"/>
                        <a:t>plataformas</a:t>
                      </a:r>
                      <a:r>
                        <a:rPr lang="en-US" dirty="0"/>
                        <a:t> </a:t>
                      </a:r>
                      <a:r>
                        <a:rPr lang="en-US" dirty="0" err="1"/>
                        <a:t>piezoeléctricas</a:t>
                      </a:r>
                      <a:r>
                        <a:rPr lang="en-US" dirty="0"/>
                        <a:t> y </a:t>
                      </a:r>
                      <a:r>
                        <a:rPr lang="en-US" dirty="0" err="1"/>
                        <a:t>manométricas</a:t>
                      </a:r>
                      <a:endParaRPr lang="es-ES" dirty="0"/>
                    </a:p>
                  </a:txBody>
                  <a:tcPr/>
                </a:tc>
                <a:tc hMerge="1">
                  <a:txBody>
                    <a:bodyPr/>
                    <a:lstStyle/>
                    <a:p>
                      <a:endParaRPr lang="es-ES" dirty="0"/>
                    </a:p>
                  </a:txBody>
                  <a:tcPr/>
                </a:tc>
                <a:extLst>
                  <a:ext uri="{0D108BD9-81ED-4DB2-BD59-A6C34878D82A}">
                    <a16:rowId xmlns:a16="http://schemas.microsoft.com/office/drawing/2014/main" val="10000"/>
                  </a:ext>
                </a:extLst>
              </a:tr>
              <a:tr h="370840">
                <a:tc>
                  <a:txBody>
                    <a:bodyPr/>
                    <a:lstStyle/>
                    <a:p>
                      <a:pPr algn="ctr"/>
                      <a:r>
                        <a:rPr lang="en-US" b="1" i="0" noProof="0" dirty="0" err="1"/>
                        <a:t>Manométrica</a:t>
                      </a:r>
                      <a:endParaRPr lang="en-US" b="1" i="0" noProof="0" dirty="0"/>
                    </a:p>
                  </a:txBody>
                  <a:tcPr/>
                </a:tc>
                <a:tc>
                  <a:txBody>
                    <a:bodyPr/>
                    <a:lstStyle/>
                    <a:p>
                      <a:pPr algn="ctr"/>
                      <a:r>
                        <a:rPr lang="en-US" b="1" i="0" noProof="0" dirty="0" err="1"/>
                        <a:t>Piezoeléctrica</a:t>
                      </a:r>
                      <a:r>
                        <a:rPr lang="en-US" b="1" i="0" baseline="0" noProof="0" dirty="0"/>
                        <a:t> </a:t>
                      </a:r>
                      <a:endParaRPr lang="en-US" b="1" i="0" noProof="0" dirty="0"/>
                    </a:p>
                  </a:txBody>
                  <a:tcPr/>
                </a:tc>
                <a:extLst>
                  <a:ext uri="{0D108BD9-81ED-4DB2-BD59-A6C34878D82A}">
                    <a16:rowId xmlns:a16="http://schemas.microsoft.com/office/drawing/2014/main" val="10001"/>
                  </a:ext>
                </a:extLst>
              </a:tr>
              <a:tr h="370840">
                <a:tc>
                  <a:txBody>
                    <a:bodyPr/>
                    <a:lstStyle/>
                    <a:p>
                      <a:r>
                        <a:rPr lang="es-ES" sz="1700" noProof="0" dirty="0"/>
                        <a:t>El material distorsionado produce una resistencia (deformación).</a:t>
                      </a:r>
                      <a:endParaRPr lang="en-US" sz="1700" noProof="0" dirty="0"/>
                    </a:p>
                  </a:txBody>
                  <a:tcPr/>
                </a:tc>
                <a:tc>
                  <a:txBody>
                    <a:bodyPr/>
                    <a:lstStyle/>
                    <a:p>
                      <a:r>
                        <a:rPr lang="es-ES" sz="1700" noProof="0" dirty="0"/>
                        <a:t>Deformación del cristal que genera una corriente eléctrica.</a:t>
                      </a:r>
                      <a:endParaRPr lang="en-US" sz="1700" noProof="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700" noProof="0" dirty="0"/>
                        <a:t>Menos sensible, menos rango de medición de fuerza.</a:t>
                      </a:r>
                      <a:endParaRPr lang="en-US" sz="1700" noProof="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700" noProof="0" dirty="0"/>
                        <a:t>Más sensible, gran rango de medición de fuerza.</a:t>
                      </a:r>
                      <a:endParaRPr lang="en-US" sz="1700" noProof="0" dirty="0"/>
                    </a:p>
                  </a:txBody>
                  <a:tcPr/>
                </a:tc>
                <a:extLst>
                  <a:ext uri="{0D108BD9-81ED-4DB2-BD59-A6C34878D82A}">
                    <a16:rowId xmlns:a16="http://schemas.microsoft.com/office/drawing/2014/main" val="10003"/>
                  </a:ext>
                </a:extLst>
              </a:tr>
              <a:tr h="370840">
                <a:tc>
                  <a:txBody>
                    <a:bodyPr/>
                    <a:lstStyle/>
                    <a:p>
                      <a:r>
                        <a:rPr lang="en-US" sz="1700" noProof="0" dirty="0" err="1"/>
                        <a:t>Frecuencia</a:t>
                      </a:r>
                      <a:r>
                        <a:rPr lang="en-US" sz="1700" noProof="0" dirty="0"/>
                        <a:t> de 400-500 Hz.</a:t>
                      </a:r>
                    </a:p>
                  </a:txBody>
                  <a:tcPr/>
                </a:tc>
                <a:tc>
                  <a:txBody>
                    <a:bodyPr/>
                    <a:lstStyle/>
                    <a:p>
                      <a:r>
                        <a:rPr lang="es-ES" sz="1700" noProof="0" dirty="0"/>
                        <a:t>Mayor frecuencia, 1000 Hz en tres direcciones.</a:t>
                      </a:r>
                      <a:endParaRPr lang="en-US" sz="1700" noProof="0" dirty="0"/>
                    </a:p>
                  </a:txBody>
                  <a:tcPr/>
                </a:tc>
                <a:extLst>
                  <a:ext uri="{0D108BD9-81ED-4DB2-BD59-A6C34878D82A}">
                    <a16:rowId xmlns:a16="http://schemas.microsoft.com/office/drawing/2014/main" val="10004"/>
                  </a:ext>
                </a:extLst>
              </a:tr>
              <a:tr h="370840">
                <a:tc>
                  <a:txBody>
                    <a:bodyPr/>
                    <a:lstStyle/>
                    <a:p>
                      <a:r>
                        <a:rPr lang="en-US" sz="1700" noProof="0" dirty="0" err="1"/>
                        <a:t>Adecuado</a:t>
                      </a:r>
                      <a:r>
                        <a:rPr lang="en-US" sz="1700" noProof="0" dirty="0"/>
                        <a:t> para </a:t>
                      </a:r>
                      <a:r>
                        <a:rPr lang="en-US" sz="1700" noProof="0" dirty="0" err="1"/>
                        <a:t>uso</a:t>
                      </a:r>
                      <a:r>
                        <a:rPr lang="en-US" sz="1700" noProof="0" dirty="0"/>
                        <a:t> general.</a:t>
                      </a:r>
                    </a:p>
                  </a:txBody>
                  <a:tcPr/>
                </a:tc>
                <a:tc>
                  <a:txBody>
                    <a:bodyPr/>
                    <a:lstStyle/>
                    <a:p>
                      <a:r>
                        <a:rPr lang="es-ES" sz="1700" noProof="0" dirty="0"/>
                        <a:t>Más recomendado para actividades con contenido de frecuencias altas.</a:t>
                      </a:r>
                      <a:endParaRPr lang="en-US" sz="1700" noProof="0" dirty="0"/>
                    </a:p>
                  </a:txBody>
                  <a:tcPr/>
                </a:tc>
                <a:extLst>
                  <a:ext uri="{0D108BD9-81ED-4DB2-BD59-A6C34878D82A}">
                    <a16:rowId xmlns:a16="http://schemas.microsoft.com/office/drawing/2014/main" val="10005"/>
                  </a:ext>
                </a:extLst>
              </a:tr>
              <a:tr h="370840">
                <a:tc>
                  <a:txBody>
                    <a:bodyPr/>
                    <a:lstStyle/>
                    <a:p>
                      <a:r>
                        <a:rPr lang="en-US" sz="1700" noProof="0" dirty="0" err="1"/>
                        <a:t>Menor</a:t>
                      </a:r>
                      <a:r>
                        <a:rPr lang="en-US" sz="1700" noProof="0" dirty="0"/>
                        <a:t> </a:t>
                      </a:r>
                      <a:r>
                        <a:rPr lang="en-US" sz="1700" noProof="0" dirty="0" err="1"/>
                        <a:t>coste</a:t>
                      </a:r>
                      <a:r>
                        <a:rPr lang="en-US" sz="1700" noProof="0" dirty="0"/>
                        <a:t> </a:t>
                      </a:r>
                      <a:r>
                        <a:rPr lang="en-US" sz="1700" noProof="0" dirty="0" err="1"/>
                        <a:t>económico</a:t>
                      </a:r>
                      <a:r>
                        <a:rPr lang="en-US" sz="1700" noProof="0" dirty="0"/>
                        <a:t>.</a:t>
                      </a:r>
                    </a:p>
                  </a:txBody>
                  <a:tcPr/>
                </a:tc>
                <a:tc>
                  <a:txBody>
                    <a:bodyPr/>
                    <a:lstStyle/>
                    <a:p>
                      <a:r>
                        <a:rPr lang="en-US" sz="1700" noProof="0" dirty="0"/>
                        <a:t>Mayor </a:t>
                      </a:r>
                      <a:r>
                        <a:rPr lang="en-US" sz="1700" noProof="0" dirty="0" err="1"/>
                        <a:t>coste</a:t>
                      </a:r>
                      <a:r>
                        <a:rPr lang="en-US" sz="1700" noProof="0" dirty="0"/>
                        <a:t> </a:t>
                      </a:r>
                      <a:r>
                        <a:rPr lang="en-US" sz="1700" noProof="0" dirty="0" err="1"/>
                        <a:t>económico</a:t>
                      </a:r>
                      <a:r>
                        <a:rPr lang="en-US" sz="1700" noProof="0" dirty="0"/>
                        <a:t>.</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7387675"/>
      </p:ext>
    </p:extLst>
  </p:cSld>
  <p:clrMapOvr>
    <a:masterClrMapping/>
  </p:clrMapOvr>
  <p:transition advClick="0" advTm="3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
        <p:nvSpPr>
          <p:cNvPr id="13" name="12 CuadroTexto"/>
          <p:cNvSpPr txBox="1"/>
          <p:nvPr/>
        </p:nvSpPr>
        <p:spPr>
          <a:xfrm>
            <a:off x="539552" y="5709736"/>
            <a:ext cx="8352928" cy="338554"/>
          </a:xfrm>
          <a:prstGeom prst="rect">
            <a:avLst/>
          </a:prstGeom>
          <a:noFill/>
        </p:spPr>
        <p:txBody>
          <a:bodyPr wrap="square" rtlCol="0">
            <a:spAutoFit/>
          </a:bodyPr>
          <a:lstStyle/>
          <a:p>
            <a:pPr algn="ctr"/>
            <a:r>
              <a:rPr lang="es-ES" sz="1600" b="0" dirty="0">
                <a:solidFill>
                  <a:schemeClr val="accent6"/>
                </a:solidFill>
              </a:rPr>
              <a:t>Figura 3. Posicionamiento de las plataformas dinamométricas en el centro de la pasarela.</a:t>
            </a:r>
            <a:r>
              <a:rPr lang="en-US" sz="1600" b="0" dirty="0">
                <a:solidFill>
                  <a:schemeClr val="accent6"/>
                </a:solidFill>
              </a:rPr>
              <a:t>.</a:t>
            </a:r>
            <a:endParaRPr lang="es-E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a:t>
            </a:r>
            <a:r>
              <a:rPr lang="en-US" sz="2000" b="0" i="1" dirty="0" err="1">
                <a:solidFill>
                  <a:schemeClr val="accent2">
                    <a:lumMod val="75000"/>
                  </a:schemeClr>
                </a:solidFill>
              </a:rPr>
              <a:t>plataforma</a:t>
            </a:r>
            <a:endParaRPr lang="en-US" sz="2000" b="0" i="1"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Configuración</a:t>
            </a:r>
            <a:r>
              <a:rPr lang="en-US" sz="2000" b="0" dirty="0">
                <a:solidFill>
                  <a:schemeClr val="accent2">
                    <a:lumMod val="75000"/>
                  </a:schemeClr>
                </a:solidFill>
              </a:rPr>
              <a:t> </a:t>
            </a:r>
            <a:r>
              <a:rPr lang="en-US" sz="2000" b="0" dirty="0" err="1">
                <a:solidFill>
                  <a:schemeClr val="accent2">
                    <a:lumMod val="75000"/>
                  </a:schemeClr>
                </a:solidFill>
              </a:rPr>
              <a:t>sobre</a:t>
            </a:r>
            <a:r>
              <a:rPr lang="en-US" sz="2000" b="0" dirty="0">
                <a:solidFill>
                  <a:schemeClr val="accent2">
                    <a:lumMod val="75000"/>
                  </a:schemeClr>
                </a:solidFill>
              </a:rPr>
              <a:t> el </a:t>
            </a:r>
            <a:r>
              <a:rPr lang="en-US" sz="2000" b="0" dirty="0" err="1">
                <a:solidFill>
                  <a:schemeClr val="accent2">
                    <a:lumMod val="75000"/>
                  </a:schemeClr>
                </a:solidFill>
              </a:rPr>
              <a:t>piso</a:t>
            </a:r>
            <a:r>
              <a:rPr lang="en-US" sz="2000" b="0" dirty="0">
                <a:solidFill>
                  <a:schemeClr val="accent2">
                    <a:lumMod val="75000"/>
                  </a:schemeClr>
                </a:solidFill>
              </a:rPr>
              <a:t>.</a:t>
            </a:r>
          </a:p>
        </p:txBody>
      </p:sp>
      <p:sp>
        <p:nvSpPr>
          <p:cNvPr id="12" name="11 Rectángulo"/>
          <p:cNvSpPr/>
          <p:nvPr/>
        </p:nvSpPr>
        <p:spPr bwMode="auto">
          <a:xfrm>
            <a:off x="1115616" y="3429000"/>
            <a:ext cx="6912768" cy="1584176"/>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1187624" y="3140968"/>
            <a:ext cx="7056784" cy="252028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4067944" y="414908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18" name="17 Conector recto de flecha"/>
          <p:cNvCxnSpPr/>
          <p:nvPr/>
        </p:nvCxnSpPr>
        <p:spPr bwMode="auto">
          <a:xfrm>
            <a:off x="1403648" y="4437112"/>
            <a:ext cx="2232248" cy="0"/>
          </a:xfrm>
          <a:prstGeom prst="straightConnector1">
            <a:avLst/>
          </a:prstGeom>
          <a:noFill/>
          <a:ln w="12700" cap="flat" cmpd="sng" algn="ctr">
            <a:solidFill>
              <a:schemeClr val="tx1"/>
            </a:solidFill>
            <a:prstDash val="solid"/>
            <a:round/>
            <a:headEnd type="none" w="med" len="med"/>
            <a:tailEnd type="arrow"/>
          </a:ln>
          <a:effectLst/>
        </p:spPr>
      </p:cxnSp>
      <p:cxnSp>
        <p:nvCxnSpPr>
          <p:cNvPr id="20" name="19 Conector recto de flecha"/>
          <p:cNvCxnSpPr/>
          <p:nvPr/>
        </p:nvCxnSpPr>
        <p:spPr bwMode="auto">
          <a:xfrm>
            <a:off x="5796136" y="4437112"/>
            <a:ext cx="2232248" cy="0"/>
          </a:xfrm>
          <a:prstGeom prst="straightConnector1">
            <a:avLst/>
          </a:prstGeom>
          <a:noFill/>
          <a:ln w="12700" cap="flat" cmpd="sng" algn="ctr">
            <a:solidFill>
              <a:schemeClr val="tx1"/>
            </a:solidFill>
            <a:prstDash val="solid"/>
            <a:round/>
            <a:headEnd type="none" w="med" len="med"/>
            <a:tailEnd type="arrow"/>
          </a:ln>
          <a:effectLst/>
        </p:spPr>
      </p:cxnSp>
      <p:sp>
        <p:nvSpPr>
          <p:cNvPr id="21" name="20 CuadroTexto"/>
          <p:cNvSpPr txBox="1"/>
          <p:nvPr/>
        </p:nvSpPr>
        <p:spPr>
          <a:xfrm>
            <a:off x="1331640" y="3358733"/>
            <a:ext cx="1512168" cy="646331"/>
          </a:xfrm>
          <a:prstGeom prst="rect">
            <a:avLst/>
          </a:prstGeom>
          <a:noFill/>
        </p:spPr>
        <p:txBody>
          <a:bodyPr wrap="square" rtlCol="0">
            <a:spAutoFit/>
          </a:bodyPr>
          <a:lstStyle/>
          <a:p>
            <a:r>
              <a:rPr lang="en-US" sz="1800" b="0" dirty="0" err="1">
                <a:solidFill>
                  <a:schemeClr val="accent6"/>
                </a:solidFill>
              </a:rPr>
              <a:t>Pasos</a:t>
            </a:r>
            <a:r>
              <a:rPr lang="en-US" sz="1800" b="0" dirty="0">
                <a:solidFill>
                  <a:schemeClr val="accent6"/>
                </a:solidFill>
              </a:rPr>
              <a:t> de </a:t>
            </a:r>
            <a:r>
              <a:rPr lang="en-US" sz="1800" b="0" dirty="0" err="1">
                <a:solidFill>
                  <a:schemeClr val="accent6"/>
                </a:solidFill>
              </a:rPr>
              <a:t>aceleración</a:t>
            </a:r>
            <a:endParaRPr lang="en-US" sz="1800" b="0" dirty="0">
              <a:solidFill>
                <a:schemeClr val="accent6"/>
              </a:solidFill>
            </a:endParaRPr>
          </a:p>
        </p:txBody>
      </p:sp>
      <p:sp>
        <p:nvSpPr>
          <p:cNvPr id="22" name="21 CuadroTexto"/>
          <p:cNvSpPr txBox="1"/>
          <p:nvPr/>
        </p:nvSpPr>
        <p:spPr>
          <a:xfrm>
            <a:off x="6660232" y="4593902"/>
            <a:ext cx="1512168" cy="646331"/>
          </a:xfrm>
          <a:prstGeom prst="rect">
            <a:avLst/>
          </a:prstGeom>
          <a:noFill/>
        </p:spPr>
        <p:txBody>
          <a:bodyPr wrap="square" rtlCol="0">
            <a:spAutoFit/>
          </a:bodyPr>
          <a:lstStyle/>
          <a:p>
            <a:pPr algn="r"/>
            <a:r>
              <a:rPr lang="en-US" sz="1800" b="0" dirty="0" err="1">
                <a:solidFill>
                  <a:schemeClr val="accent6"/>
                </a:solidFill>
              </a:rPr>
              <a:t>Pasos</a:t>
            </a:r>
            <a:r>
              <a:rPr lang="en-US" sz="1800" b="0" dirty="0">
                <a:solidFill>
                  <a:schemeClr val="accent6"/>
                </a:solidFill>
              </a:rPr>
              <a:t> de </a:t>
            </a:r>
            <a:r>
              <a:rPr lang="en-US" sz="1800" b="0" dirty="0" err="1">
                <a:solidFill>
                  <a:schemeClr val="accent6"/>
                </a:solidFill>
              </a:rPr>
              <a:t>deceleración</a:t>
            </a:r>
            <a:endParaRPr lang="en-US" sz="1800" b="0" dirty="0">
              <a:solidFill>
                <a:schemeClr val="accent6"/>
              </a:solidFill>
            </a:endParaRPr>
          </a:p>
        </p:txBody>
      </p:sp>
      <p:pic>
        <p:nvPicPr>
          <p:cNvPr id="2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59632" y="4149080"/>
            <a:ext cx="688929" cy="620036"/>
          </a:xfrm>
          <a:prstGeom prst="rect">
            <a:avLst/>
          </a:prstGeom>
        </p:spPr>
      </p:pic>
      <p:sp>
        <p:nvSpPr>
          <p:cNvPr id="24" name="23 CuadroTexto"/>
          <p:cNvSpPr txBox="1"/>
          <p:nvPr/>
        </p:nvSpPr>
        <p:spPr>
          <a:xfrm>
            <a:off x="4067944" y="4293096"/>
            <a:ext cx="1368152" cy="369332"/>
          </a:xfrm>
          <a:prstGeom prst="rect">
            <a:avLst/>
          </a:prstGeom>
          <a:noFill/>
        </p:spPr>
        <p:txBody>
          <a:bodyPr wrap="square" rtlCol="0">
            <a:spAutoFit/>
          </a:bodyPr>
          <a:lstStyle/>
          <a:p>
            <a:pPr algn="ctr"/>
            <a:r>
              <a:rPr lang="en-US" sz="1800" dirty="0"/>
              <a:t>Plataforma</a:t>
            </a:r>
          </a:p>
        </p:txBody>
      </p:sp>
    </p:spTree>
    <p:extLst>
      <p:ext uri="{BB962C8B-B14F-4D97-AF65-F5344CB8AC3E}">
        <p14:creationId xmlns:p14="http://schemas.microsoft.com/office/powerpoint/2010/main" val="3957193037"/>
      </p:ext>
    </p:extLst>
  </p:cSld>
  <p:clrMapOvr>
    <a:masterClrMapping/>
  </p:clrMapOvr>
  <p:transition advClick="0" advTm="3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33 Conector recto de flecha"/>
          <p:cNvCxnSpPr/>
          <p:nvPr/>
        </p:nvCxnSpPr>
        <p:spPr bwMode="auto">
          <a:xfrm>
            <a:off x="539552" y="4077072"/>
            <a:ext cx="4104456" cy="0"/>
          </a:xfrm>
          <a:prstGeom prst="straightConnector1">
            <a:avLst/>
          </a:prstGeom>
          <a:noFill/>
          <a:ln w="12700" cap="flat" cmpd="sng" algn="ctr">
            <a:solidFill>
              <a:schemeClr val="tx1"/>
            </a:solidFill>
            <a:prstDash val="solid"/>
            <a:round/>
            <a:headEnd type="none" w="med" len="med"/>
            <a:tailEnd type="arrow"/>
          </a:ln>
          <a:effectLst/>
        </p:spPr>
      </p:cxn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 name="12 CuadroTexto"/>
          <p:cNvSpPr txBox="1"/>
          <p:nvPr/>
        </p:nvSpPr>
        <p:spPr>
          <a:xfrm>
            <a:off x="539552" y="5353761"/>
            <a:ext cx="8064896" cy="830997"/>
          </a:xfrm>
          <a:prstGeom prst="rect">
            <a:avLst/>
          </a:prstGeom>
          <a:noFill/>
        </p:spPr>
        <p:txBody>
          <a:bodyPr wrap="square" rtlCol="0">
            <a:spAutoFit/>
          </a:bodyPr>
          <a:lstStyle/>
          <a:p>
            <a:pPr algn="ctr"/>
            <a:r>
              <a:rPr lang="es-ES" sz="1600" b="0" dirty="0">
                <a:solidFill>
                  <a:schemeClr val="accent6"/>
                </a:solidFill>
              </a:rPr>
              <a:t>Figura 4. Configuración de dos plataformas dinamométricas. (Izquierda) Configuración básica para el análisis de la marcha. (Derecha) Configuración básica para diferentes funciones.</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a:t>
            </a:r>
            <a:r>
              <a:rPr lang="en-US" sz="2000" b="0" i="1" dirty="0" err="1">
                <a:solidFill>
                  <a:schemeClr val="accent2">
                    <a:lumMod val="75000"/>
                  </a:schemeClr>
                </a:solidFill>
              </a:rPr>
              <a:t>plataforma</a:t>
            </a:r>
            <a:endParaRPr lang="en-US" sz="2000" b="0" i="1"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Configuración</a:t>
            </a:r>
            <a:r>
              <a:rPr lang="en-US" sz="2000" b="0" dirty="0">
                <a:solidFill>
                  <a:schemeClr val="accent2">
                    <a:lumMod val="75000"/>
                  </a:schemeClr>
                </a:solidFill>
              </a:rPr>
              <a:t> </a:t>
            </a:r>
            <a:r>
              <a:rPr lang="en-US" sz="2000" b="0" dirty="0" err="1">
                <a:solidFill>
                  <a:schemeClr val="accent2">
                    <a:lumMod val="75000"/>
                  </a:schemeClr>
                </a:solidFill>
              </a:rPr>
              <a:t>sobre</a:t>
            </a:r>
            <a:r>
              <a:rPr lang="en-US" sz="2000" b="0" dirty="0">
                <a:solidFill>
                  <a:schemeClr val="accent2">
                    <a:lumMod val="75000"/>
                  </a:schemeClr>
                </a:solidFill>
              </a:rPr>
              <a:t> el </a:t>
            </a:r>
            <a:r>
              <a:rPr lang="en-US" sz="2000" b="0" dirty="0" err="1">
                <a:solidFill>
                  <a:schemeClr val="accent2">
                    <a:lumMod val="75000"/>
                  </a:schemeClr>
                </a:solidFill>
              </a:rPr>
              <a:t>piso</a:t>
            </a:r>
            <a:endParaRPr lang="en-US" sz="2000" b="0" dirty="0">
              <a:solidFill>
                <a:schemeClr val="accent2">
                  <a:lumMod val="75000"/>
                </a:schemeClr>
              </a:solidFill>
            </a:endParaRPr>
          </a:p>
        </p:txBody>
      </p:sp>
      <p:sp>
        <p:nvSpPr>
          <p:cNvPr id="24" name="23 Rectángulo"/>
          <p:cNvSpPr/>
          <p:nvPr/>
        </p:nvSpPr>
        <p:spPr bwMode="auto">
          <a:xfrm>
            <a:off x="1331640" y="400506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2987824" y="37170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1331640" y="4005064"/>
            <a:ext cx="1368152" cy="646331"/>
          </a:xfrm>
          <a:prstGeom prst="rect">
            <a:avLst/>
          </a:prstGeom>
          <a:noFill/>
        </p:spPr>
        <p:txBody>
          <a:bodyPr wrap="square" rtlCol="0">
            <a:spAutoFit/>
          </a:bodyPr>
          <a:lstStyle/>
          <a:p>
            <a:pPr algn="ctr"/>
            <a:r>
              <a:rPr lang="en-US" sz="1800" dirty="0"/>
              <a:t>Plataforma 1</a:t>
            </a:r>
          </a:p>
        </p:txBody>
      </p:sp>
      <p:sp>
        <p:nvSpPr>
          <p:cNvPr id="27" name="26 CuadroTexto"/>
          <p:cNvSpPr txBox="1"/>
          <p:nvPr/>
        </p:nvSpPr>
        <p:spPr>
          <a:xfrm>
            <a:off x="2987824" y="3717032"/>
            <a:ext cx="1368152" cy="646331"/>
          </a:xfrm>
          <a:prstGeom prst="rect">
            <a:avLst/>
          </a:prstGeom>
          <a:noFill/>
        </p:spPr>
        <p:txBody>
          <a:bodyPr wrap="square" rtlCol="0">
            <a:spAutoFit/>
          </a:bodyPr>
          <a:lstStyle/>
          <a:p>
            <a:pPr algn="ctr"/>
            <a:r>
              <a:rPr lang="en-US" sz="1800" dirty="0"/>
              <a:t>Plataforma 2</a:t>
            </a:r>
          </a:p>
        </p:txBody>
      </p:sp>
      <p:sp>
        <p:nvSpPr>
          <p:cNvPr id="28" name="27 Rectángulo"/>
          <p:cNvSpPr/>
          <p:nvPr/>
        </p:nvSpPr>
        <p:spPr bwMode="auto">
          <a:xfrm>
            <a:off x="6084168"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6084168" y="3564632"/>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6084168" y="4221088"/>
            <a:ext cx="1368152" cy="646331"/>
          </a:xfrm>
          <a:prstGeom prst="rect">
            <a:avLst/>
          </a:prstGeom>
          <a:noFill/>
        </p:spPr>
        <p:txBody>
          <a:bodyPr wrap="square" rtlCol="0">
            <a:spAutoFit/>
          </a:bodyPr>
          <a:lstStyle/>
          <a:p>
            <a:pPr algn="ctr"/>
            <a:r>
              <a:rPr lang="en-US" sz="1800" dirty="0"/>
              <a:t>Plataforma 1</a:t>
            </a:r>
          </a:p>
        </p:txBody>
      </p:sp>
      <p:sp>
        <p:nvSpPr>
          <p:cNvPr id="31" name="30 CuadroTexto"/>
          <p:cNvSpPr txBox="1"/>
          <p:nvPr/>
        </p:nvSpPr>
        <p:spPr>
          <a:xfrm>
            <a:off x="6084168" y="3573016"/>
            <a:ext cx="1368152" cy="646331"/>
          </a:xfrm>
          <a:prstGeom prst="rect">
            <a:avLst/>
          </a:prstGeom>
          <a:noFill/>
        </p:spPr>
        <p:txBody>
          <a:bodyPr wrap="square" rtlCol="0">
            <a:spAutoFit/>
          </a:bodyPr>
          <a:lstStyle/>
          <a:p>
            <a:pPr algn="ctr"/>
            <a:r>
              <a:rPr lang="en-US" sz="1800" dirty="0"/>
              <a:t>Plataforma 2</a:t>
            </a:r>
          </a:p>
        </p:txBody>
      </p:sp>
      <p:cxnSp>
        <p:nvCxnSpPr>
          <p:cNvPr id="38" name="37 Conector recto de flecha"/>
          <p:cNvCxnSpPr/>
          <p:nvPr/>
        </p:nvCxnSpPr>
        <p:spPr bwMode="auto">
          <a:xfrm>
            <a:off x="5220072" y="4581128"/>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7524328" y="4581128"/>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395536" y="3212976"/>
            <a:ext cx="439248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42" name="41 Rectángulo"/>
          <p:cNvSpPr/>
          <p:nvPr/>
        </p:nvSpPr>
        <p:spPr bwMode="auto">
          <a:xfrm>
            <a:off x="4788024" y="3212976"/>
            <a:ext cx="3960440"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4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67544" y="3717032"/>
            <a:ext cx="688929" cy="620036"/>
          </a:xfrm>
          <a:prstGeom prst="rect">
            <a:avLst/>
          </a:prstGeom>
        </p:spPr>
      </p:pic>
      <p:pic>
        <p:nvPicPr>
          <p:cNvPr id="44"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4860032" y="4293096"/>
            <a:ext cx="688929" cy="620036"/>
          </a:xfrm>
          <a:prstGeom prst="rect">
            <a:avLst/>
          </a:prstGeom>
        </p:spPr>
      </p:pic>
      <p:sp>
        <p:nvSpPr>
          <p:cNvPr id="32" name="Prostokąt 1">
            <a:extLst>
              <a:ext uri="{FF2B5EF4-FFF2-40B4-BE49-F238E27FC236}">
                <a16:creationId xmlns:a16="http://schemas.microsoft.com/office/drawing/2014/main" id="{3ED61C9B-6617-405D-B088-D3EAE6771C6A}"/>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718191911"/>
      </p:ext>
    </p:extLst>
  </p:cSld>
  <p:clrMapOvr>
    <a:masterClrMapping/>
  </p:clrMapOvr>
  <p:transition advClick="0" advTm="3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s-ES" sz="1600" b="0" dirty="0">
                <a:solidFill>
                  <a:schemeClr val="accent6"/>
                </a:solidFill>
              </a:rPr>
              <a:t>Figura 5. Configuración óptima con cuatro plataformas dinamométricas para el análisis de la marcha y otras funciones.</a:t>
            </a:r>
            <a:endParaRPr lang="en-U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a:t>
            </a:r>
            <a:r>
              <a:rPr lang="en-US" sz="2000" b="0" i="1" dirty="0" err="1">
                <a:solidFill>
                  <a:schemeClr val="accent2">
                    <a:lumMod val="75000"/>
                  </a:schemeClr>
                </a:solidFill>
              </a:rPr>
              <a:t>plataforma</a:t>
            </a:r>
            <a:endParaRPr lang="en-US" sz="2000" b="0" i="1"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Configuracion</a:t>
            </a:r>
            <a:r>
              <a:rPr lang="en-US" sz="2000" b="0" dirty="0">
                <a:solidFill>
                  <a:schemeClr val="accent2">
                    <a:lumMod val="75000"/>
                  </a:schemeClr>
                </a:solidFill>
              </a:rPr>
              <a:t> </a:t>
            </a:r>
            <a:r>
              <a:rPr lang="en-US" sz="2000" b="0" dirty="0" err="1">
                <a:solidFill>
                  <a:schemeClr val="accent2">
                    <a:lumMod val="75000"/>
                  </a:schemeClr>
                </a:solidFill>
              </a:rPr>
              <a:t>sobre</a:t>
            </a:r>
            <a:r>
              <a:rPr lang="en-US" sz="2000" b="0" dirty="0">
                <a:solidFill>
                  <a:schemeClr val="accent2">
                    <a:lumMod val="75000"/>
                  </a:schemeClr>
                </a:solidFill>
              </a:rPr>
              <a:t> el </a:t>
            </a:r>
            <a:r>
              <a:rPr lang="en-US" sz="2000" b="0" dirty="0" err="1">
                <a:solidFill>
                  <a:schemeClr val="accent2">
                    <a:lumMod val="75000"/>
                  </a:schemeClr>
                </a:solidFill>
              </a:rPr>
              <a:t>piso</a:t>
            </a:r>
            <a:endParaRPr lang="en-US" sz="2000" b="0" dirty="0">
              <a:solidFill>
                <a:schemeClr val="accent2">
                  <a:lumMod val="75000"/>
                </a:schemeClr>
              </a:solidFill>
            </a:endParaRPr>
          </a:p>
        </p:txBody>
      </p:sp>
      <p:sp>
        <p:nvSpPr>
          <p:cNvPr id="24" name="23 Rectángulo"/>
          <p:cNvSpPr/>
          <p:nvPr/>
        </p:nvSpPr>
        <p:spPr bwMode="auto">
          <a:xfrm>
            <a:off x="3995936" y="4140696"/>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a:off x="5652120" y="36450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a:off x="3995936" y="4149080"/>
            <a:ext cx="1368152" cy="646331"/>
          </a:xfrm>
          <a:prstGeom prst="rect">
            <a:avLst/>
          </a:prstGeom>
          <a:noFill/>
        </p:spPr>
        <p:txBody>
          <a:bodyPr wrap="square" rtlCol="0">
            <a:spAutoFit/>
          </a:bodyPr>
          <a:lstStyle/>
          <a:p>
            <a:pPr algn="ctr"/>
            <a:r>
              <a:rPr lang="en-US" sz="1800" dirty="0"/>
              <a:t>Plataforma 3</a:t>
            </a:r>
          </a:p>
        </p:txBody>
      </p:sp>
      <p:sp>
        <p:nvSpPr>
          <p:cNvPr id="27" name="26 CuadroTexto"/>
          <p:cNvSpPr txBox="1"/>
          <p:nvPr/>
        </p:nvSpPr>
        <p:spPr>
          <a:xfrm>
            <a:off x="5652120" y="3645024"/>
            <a:ext cx="1368152" cy="646331"/>
          </a:xfrm>
          <a:prstGeom prst="rect">
            <a:avLst/>
          </a:prstGeom>
          <a:noFill/>
        </p:spPr>
        <p:txBody>
          <a:bodyPr wrap="square" rtlCol="0">
            <a:spAutoFit/>
          </a:bodyPr>
          <a:lstStyle/>
          <a:p>
            <a:pPr algn="ctr"/>
            <a:r>
              <a:rPr lang="en-US" sz="1800" dirty="0"/>
              <a:t>Plataforma 4</a:t>
            </a:r>
          </a:p>
        </p:txBody>
      </p:sp>
      <p:sp>
        <p:nvSpPr>
          <p:cNvPr id="28" name="27 Rectángulo"/>
          <p:cNvSpPr/>
          <p:nvPr/>
        </p:nvSpPr>
        <p:spPr bwMode="auto">
          <a:xfrm>
            <a:off x="2339752" y="436510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339752" y="363664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339752" y="4365104"/>
            <a:ext cx="1368152" cy="646331"/>
          </a:xfrm>
          <a:prstGeom prst="rect">
            <a:avLst/>
          </a:prstGeom>
          <a:noFill/>
        </p:spPr>
        <p:txBody>
          <a:bodyPr wrap="square" rtlCol="0">
            <a:spAutoFit/>
          </a:bodyPr>
          <a:lstStyle/>
          <a:p>
            <a:pPr algn="ctr"/>
            <a:r>
              <a:rPr lang="en-US" sz="1800" dirty="0"/>
              <a:t>Plataforma 1</a:t>
            </a:r>
          </a:p>
        </p:txBody>
      </p:sp>
      <p:sp>
        <p:nvSpPr>
          <p:cNvPr id="31" name="30 CuadroTexto"/>
          <p:cNvSpPr txBox="1"/>
          <p:nvPr/>
        </p:nvSpPr>
        <p:spPr>
          <a:xfrm>
            <a:off x="2339752" y="3645024"/>
            <a:ext cx="1368152" cy="646331"/>
          </a:xfrm>
          <a:prstGeom prst="rect">
            <a:avLst/>
          </a:prstGeom>
          <a:noFill/>
        </p:spPr>
        <p:txBody>
          <a:bodyPr wrap="square" rtlCol="0">
            <a:spAutoFit/>
          </a:bodyPr>
          <a:lstStyle/>
          <a:p>
            <a:pPr algn="ctr"/>
            <a:r>
              <a:rPr lang="en-US" sz="1800" dirty="0"/>
              <a:t>Plataforma 2</a:t>
            </a:r>
          </a:p>
        </p:txBody>
      </p:sp>
      <p:cxnSp>
        <p:nvCxnSpPr>
          <p:cNvPr id="38" name="37 Conector recto de flecha"/>
          <p:cNvCxnSpPr/>
          <p:nvPr/>
        </p:nvCxnSpPr>
        <p:spPr bwMode="auto">
          <a:xfrm>
            <a:off x="7164288" y="4365104"/>
            <a:ext cx="792088" cy="0"/>
          </a:xfrm>
          <a:prstGeom prst="straightConnector1">
            <a:avLst/>
          </a:prstGeom>
          <a:noFill/>
          <a:ln w="12700" cap="flat" cmpd="sng" algn="ctr">
            <a:solidFill>
              <a:schemeClr val="tx1"/>
            </a:solidFill>
            <a:prstDash val="solid"/>
            <a:round/>
            <a:headEnd type="none" w="med" len="med"/>
            <a:tailEnd type="arrow"/>
          </a:ln>
          <a:effectLst/>
        </p:spPr>
      </p:cxnSp>
      <p:cxnSp>
        <p:nvCxnSpPr>
          <p:cNvPr id="40" name="39 Conector recto de flecha"/>
          <p:cNvCxnSpPr/>
          <p:nvPr/>
        </p:nvCxnSpPr>
        <p:spPr bwMode="auto">
          <a:xfrm>
            <a:off x="1475656" y="4356720"/>
            <a:ext cx="792088" cy="0"/>
          </a:xfrm>
          <a:prstGeom prst="straightConnector1">
            <a:avLst/>
          </a:prstGeom>
          <a:noFill/>
          <a:ln w="12700" cap="flat" cmpd="sng" algn="ctr">
            <a:solidFill>
              <a:schemeClr val="tx1"/>
            </a:solidFill>
            <a:prstDash val="solid"/>
            <a:round/>
            <a:headEnd type="none" w="med" len="med"/>
            <a:tailEnd type="arrow"/>
          </a:ln>
          <a:effectLst/>
        </p:spPr>
      </p:cxnSp>
      <p:sp>
        <p:nvSpPr>
          <p:cNvPr id="41" name="40 Rectángulo"/>
          <p:cNvSpPr/>
          <p:nvPr/>
        </p:nvSpPr>
        <p:spPr bwMode="auto">
          <a:xfrm>
            <a:off x="1187624" y="3429000"/>
            <a:ext cx="6984776" cy="18002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32" name="Imagen 2"/>
          <p:cNvPicPr>
            <a:picLocks noChangeAspect="1"/>
          </p:cNvPicPr>
          <p:nvPr/>
        </p:nvPicPr>
        <p:blipFill rotWithShape="1">
          <a:blip r:embed="rId3" cstate="print">
            <a:extLst>
              <a:ext uri="{28A0092B-C50C-407E-A947-70E740481C1C}">
                <a14:useLocalDpi xmlns:a14="http://schemas.microsoft.com/office/drawing/2010/main" val="0"/>
              </a:ext>
            </a:extLst>
          </a:blip>
          <a:srcRect l="30405" t="6891" r="43716" b="51766"/>
          <a:stretch/>
        </p:blipFill>
        <p:spPr>
          <a:xfrm>
            <a:off x="1218775" y="4005064"/>
            <a:ext cx="688929" cy="620036"/>
          </a:xfrm>
          <a:prstGeom prst="rect">
            <a:avLst/>
          </a:prstGeom>
        </p:spPr>
      </p:pic>
      <p:sp>
        <p:nvSpPr>
          <p:cNvPr id="23" name="Prostokąt 1">
            <a:extLst>
              <a:ext uri="{FF2B5EF4-FFF2-40B4-BE49-F238E27FC236}">
                <a16:creationId xmlns:a16="http://schemas.microsoft.com/office/drawing/2014/main" id="{ED19E7DC-2423-414B-87DA-21329A39AA47}"/>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2134935600"/>
      </p:ext>
    </p:extLst>
  </p:cSld>
  <p:clrMapOvr>
    <a:masterClrMapping/>
  </p:clrMapOvr>
  <p:transition advClick="0" advTm="3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 name="12 CuadroTexto"/>
          <p:cNvSpPr txBox="1"/>
          <p:nvPr/>
        </p:nvSpPr>
        <p:spPr>
          <a:xfrm>
            <a:off x="899592" y="5301208"/>
            <a:ext cx="7632848" cy="584775"/>
          </a:xfrm>
          <a:prstGeom prst="rect">
            <a:avLst/>
          </a:prstGeom>
          <a:noFill/>
        </p:spPr>
        <p:txBody>
          <a:bodyPr wrap="square" rtlCol="0">
            <a:spAutoFit/>
          </a:bodyPr>
          <a:lstStyle/>
          <a:p>
            <a:pPr algn="ctr"/>
            <a:r>
              <a:rPr lang="es-ES" sz="1600" b="0" dirty="0">
                <a:solidFill>
                  <a:schemeClr val="accent6"/>
                </a:solidFill>
              </a:rPr>
              <a:t>Figura 6. Configuración con cuatro plataformas dinamométricas para el análisis de la marcha en niños con trastornos neurológicos.</a:t>
            </a:r>
            <a:endParaRPr lang="en-US" sz="1600" b="0" dirty="0">
              <a:solidFill>
                <a:schemeClr val="accent6"/>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2.1 La </a:t>
            </a:r>
            <a:r>
              <a:rPr lang="en-US" sz="2000" b="0" i="1" dirty="0" err="1">
                <a:solidFill>
                  <a:schemeClr val="accent2">
                    <a:lumMod val="75000"/>
                  </a:schemeClr>
                </a:solidFill>
              </a:rPr>
              <a:t>plataforma</a:t>
            </a:r>
            <a:endParaRPr lang="en-US" sz="2000" b="0" i="1" dirty="0">
              <a:solidFill>
                <a:schemeClr val="accent2">
                  <a:lumMod val="75000"/>
                </a:schemeClr>
              </a:solidFill>
            </a:endParaRPr>
          </a:p>
        </p:txBody>
      </p:sp>
      <p:sp>
        <p:nvSpPr>
          <p:cNvPr id="11" name="Prostokąt 1">
            <a:extLst>
              <a:ext uri="{FF2B5EF4-FFF2-40B4-BE49-F238E27FC236}">
                <a16:creationId xmlns:a16="http://schemas.microsoft.com/office/drawing/2014/main" id="{28B9937F-6FB0-4170-A270-96E0A5C60740}"/>
              </a:ext>
            </a:extLst>
          </p:cNvPr>
          <p:cNvSpPr/>
          <p:nvPr/>
        </p:nvSpPr>
        <p:spPr>
          <a:xfrm>
            <a:off x="755576" y="2492896"/>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Configuración</a:t>
            </a:r>
            <a:r>
              <a:rPr lang="en-US" sz="2000" b="0" dirty="0">
                <a:solidFill>
                  <a:schemeClr val="accent2">
                    <a:lumMod val="75000"/>
                  </a:schemeClr>
                </a:solidFill>
              </a:rPr>
              <a:t> </a:t>
            </a:r>
            <a:r>
              <a:rPr lang="en-US" sz="2000" b="0" dirty="0" err="1">
                <a:solidFill>
                  <a:schemeClr val="accent2">
                    <a:lumMod val="75000"/>
                  </a:schemeClr>
                </a:solidFill>
              </a:rPr>
              <a:t>sobre</a:t>
            </a:r>
            <a:r>
              <a:rPr lang="en-US" sz="2000" b="0" dirty="0">
                <a:solidFill>
                  <a:schemeClr val="accent2">
                    <a:lumMod val="75000"/>
                  </a:schemeClr>
                </a:solidFill>
              </a:rPr>
              <a:t> el </a:t>
            </a:r>
            <a:r>
              <a:rPr lang="en-US" sz="2000" b="0" dirty="0" err="1">
                <a:solidFill>
                  <a:schemeClr val="accent2">
                    <a:lumMod val="75000"/>
                  </a:schemeClr>
                </a:solidFill>
              </a:rPr>
              <a:t>piso</a:t>
            </a:r>
            <a:endParaRPr lang="en-US" sz="2000" b="0" dirty="0">
              <a:solidFill>
                <a:schemeClr val="accent2">
                  <a:lumMod val="75000"/>
                </a:schemeClr>
              </a:solidFill>
            </a:endParaRPr>
          </a:p>
        </p:txBody>
      </p:sp>
      <p:sp>
        <p:nvSpPr>
          <p:cNvPr id="24" name="23 Rectángulo"/>
          <p:cNvSpPr/>
          <p:nvPr/>
        </p:nvSpPr>
        <p:spPr bwMode="auto">
          <a:xfrm rot="16200000">
            <a:off x="97160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Rectángulo"/>
          <p:cNvSpPr/>
          <p:nvPr/>
        </p:nvSpPr>
        <p:spPr bwMode="auto">
          <a:xfrm rot="16200000">
            <a:off x="3131840" y="386104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25 CuadroTexto"/>
          <p:cNvSpPr txBox="1"/>
          <p:nvPr/>
        </p:nvSpPr>
        <p:spPr>
          <a:xfrm rot="16200000">
            <a:off x="971600" y="3866565"/>
            <a:ext cx="1368152" cy="646331"/>
          </a:xfrm>
          <a:prstGeom prst="rect">
            <a:avLst/>
          </a:prstGeom>
          <a:noFill/>
        </p:spPr>
        <p:txBody>
          <a:bodyPr wrap="square" rtlCol="0">
            <a:spAutoFit/>
          </a:bodyPr>
          <a:lstStyle/>
          <a:p>
            <a:pPr algn="ctr"/>
            <a:r>
              <a:rPr lang="en-US" sz="1800" dirty="0"/>
              <a:t>Plataforma 3</a:t>
            </a:r>
          </a:p>
        </p:txBody>
      </p:sp>
      <p:sp>
        <p:nvSpPr>
          <p:cNvPr id="27" name="26 CuadroTexto"/>
          <p:cNvSpPr txBox="1"/>
          <p:nvPr/>
        </p:nvSpPr>
        <p:spPr>
          <a:xfrm rot="16200000">
            <a:off x="3131840" y="3866565"/>
            <a:ext cx="1368152" cy="646331"/>
          </a:xfrm>
          <a:prstGeom prst="rect">
            <a:avLst/>
          </a:prstGeom>
          <a:noFill/>
        </p:spPr>
        <p:txBody>
          <a:bodyPr wrap="square" rtlCol="0">
            <a:spAutoFit/>
          </a:bodyPr>
          <a:lstStyle/>
          <a:p>
            <a:pPr algn="ctr"/>
            <a:r>
              <a:rPr lang="en-US" sz="1800" dirty="0"/>
              <a:t>Plataforma 4</a:t>
            </a:r>
          </a:p>
        </p:txBody>
      </p:sp>
      <p:sp>
        <p:nvSpPr>
          <p:cNvPr id="28" name="27 Rectángulo"/>
          <p:cNvSpPr/>
          <p:nvPr/>
        </p:nvSpPr>
        <p:spPr bwMode="auto">
          <a:xfrm>
            <a:off x="2051720" y="4221088"/>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28 Rectángulo"/>
          <p:cNvSpPr/>
          <p:nvPr/>
        </p:nvSpPr>
        <p:spPr bwMode="auto">
          <a:xfrm>
            <a:off x="2051720" y="3492624"/>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0" name="29 CuadroTexto"/>
          <p:cNvSpPr txBox="1"/>
          <p:nvPr/>
        </p:nvSpPr>
        <p:spPr>
          <a:xfrm>
            <a:off x="2051720" y="4221088"/>
            <a:ext cx="1368152" cy="646331"/>
          </a:xfrm>
          <a:prstGeom prst="rect">
            <a:avLst/>
          </a:prstGeom>
          <a:noFill/>
        </p:spPr>
        <p:txBody>
          <a:bodyPr wrap="square" rtlCol="0">
            <a:spAutoFit/>
          </a:bodyPr>
          <a:lstStyle/>
          <a:p>
            <a:pPr algn="ctr"/>
            <a:r>
              <a:rPr lang="en-US" sz="1800" dirty="0"/>
              <a:t>Plataforma 1</a:t>
            </a:r>
          </a:p>
        </p:txBody>
      </p:sp>
      <p:sp>
        <p:nvSpPr>
          <p:cNvPr id="31" name="30 CuadroTexto"/>
          <p:cNvSpPr txBox="1"/>
          <p:nvPr/>
        </p:nvSpPr>
        <p:spPr>
          <a:xfrm>
            <a:off x="2051720" y="3501008"/>
            <a:ext cx="1368152" cy="646331"/>
          </a:xfrm>
          <a:prstGeom prst="rect">
            <a:avLst/>
          </a:prstGeom>
          <a:noFill/>
        </p:spPr>
        <p:txBody>
          <a:bodyPr wrap="square" rtlCol="0">
            <a:spAutoFit/>
          </a:bodyPr>
          <a:lstStyle/>
          <a:p>
            <a:pPr algn="ctr"/>
            <a:r>
              <a:rPr lang="en-US" sz="1800" dirty="0"/>
              <a:t>Plataforma 2</a:t>
            </a:r>
          </a:p>
        </p:txBody>
      </p:sp>
      <p:sp>
        <p:nvSpPr>
          <p:cNvPr id="41" name="40 Rectángulo"/>
          <p:cNvSpPr/>
          <p:nvPr/>
        </p:nvSpPr>
        <p:spPr bwMode="auto">
          <a:xfrm>
            <a:off x="899592" y="3140968"/>
            <a:ext cx="3672408"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21 Rectángulo"/>
          <p:cNvSpPr/>
          <p:nvPr/>
        </p:nvSpPr>
        <p:spPr bwMode="auto">
          <a:xfrm>
            <a:off x="4572000" y="3140968"/>
            <a:ext cx="3816424" cy="208823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Rectángulo"/>
          <p:cNvSpPr/>
          <p:nvPr/>
        </p:nvSpPr>
        <p:spPr bwMode="auto">
          <a:xfrm rot="16200000">
            <a:off x="5436096" y="3861049"/>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Rectángulo"/>
          <p:cNvSpPr/>
          <p:nvPr/>
        </p:nvSpPr>
        <p:spPr bwMode="auto">
          <a:xfrm rot="16200000">
            <a:off x="615617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3" name="32 Rectángulo"/>
          <p:cNvSpPr/>
          <p:nvPr/>
        </p:nvSpPr>
        <p:spPr bwMode="auto">
          <a:xfrm rot="16200000">
            <a:off x="687625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Rectángulo"/>
          <p:cNvSpPr/>
          <p:nvPr/>
        </p:nvSpPr>
        <p:spPr bwMode="auto">
          <a:xfrm rot="16200000">
            <a:off x="4716016" y="3861050"/>
            <a:ext cx="1368152" cy="648072"/>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6" name="35 CuadroTexto"/>
          <p:cNvSpPr txBox="1"/>
          <p:nvPr/>
        </p:nvSpPr>
        <p:spPr>
          <a:xfrm rot="16200000">
            <a:off x="4720662" y="3861921"/>
            <a:ext cx="1368152" cy="646331"/>
          </a:xfrm>
          <a:prstGeom prst="rect">
            <a:avLst/>
          </a:prstGeom>
          <a:noFill/>
        </p:spPr>
        <p:txBody>
          <a:bodyPr wrap="square" rtlCol="0">
            <a:spAutoFit/>
          </a:bodyPr>
          <a:lstStyle/>
          <a:p>
            <a:pPr algn="ctr"/>
            <a:r>
              <a:rPr lang="en-US" sz="1800" dirty="0"/>
              <a:t>Plataforma 1</a:t>
            </a:r>
          </a:p>
        </p:txBody>
      </p:sp>
      <p:sp>
        <p:nvSpPr>
          <p:cNvPr id="37" name="36 CuadroTexto"/>
          <p:cNvSpPr txBox="1"/>
          <p:nvPr/>
        </p:nvSpPr>
        <p:spPr>
          <a:xfrm rot="16200000">
            <a:off x="5440742" y="3861921"/>
            <a:ext cx="1368152" cy="646331"/>
          </a:xfrm>
          <a:prstGeom prst="rect">
            <a:avLst/>
          </a:prstGeom>
          <a:noFill/>
        </p:spPr>
        <p:txBody>
          <a:bodyPr wrap="square" rtlCol="0">
            <a:spAutoFit/>
          </a:bodyPr>
          <a:lstStyle/>
          <a:p>
            <a:pPr algn="ctr"/>
            <a:r>
              <a:rPr lang="en-US" sz="1800" dirty="0"/>
              <a:t>Plataforma 2</a:t>
            </a:r>
          </a:p>
        </p:txBody>
      </p:sp>
      <p:sp>
        <p:nvSpPr>
          <p:cNvPr id="39" name="38 CuadroTexto"/>
          <p:cNvSpPr txBox="1"/>
          <p:nvPr/>
        </p:nvSpPr>
        <p:spPr>
          <a:xfrm rot="16200000">
            <a:off x="6160822" y="3861921"/>
            <a:ext cx="1368152" cy="646331"/>
          </a:xfrm>
          <a:prstGeom prst="rect">
            <a:avLst/>
          </a:prstGeom>
          <a:noFill/>
        </p:spPr>
        <p:txBody>
          <a:bodyPr wrap="square" rtlCol="0">
            <a:spAutoFit/>
          </a:bodyPr>
          <a:lstStyle/>
          <a:p>
            <a:pPr algn="ctr"/>
            <a:r>
              <a:rPr lang="en-US" sz="1800" dirty="0"/>
              <a:t>Plataforma 3</a:t>
            </a:r>
          </a:p>
        </p:txBody>
      </p:sp>
      <p:sp>
        <p:nvSpPr>
          <p:cNvPr id="42" name="41 CuadroTexto"/>
          <p:cNvSpPr txBox="1"/>
          <p:nvPr/>
        </p:nvSpPr>
        <p:spPr>
          <a:xfrm rot="16200000">
            <a:off x="6880902" y="3861921"/>
            <a:ext cx="1368152" cy="646331"/>
          </a:xfrm>
          <a:prstGeom prst="rect">
            <a:avLst/>
          </a:prstGeom>
          <a:noFill/>
        </p:spPr>
        <p:txBody>
          <a:bodyPr wrap="square" rtlCol="0">
            <a:spAutoFit/>
          </a:bodyPr>
          <a:lstStyle/>
          <a:p>
            <a:pPr algn="ctr"/>
            <a:r>
              <a:rPr lang="en-US" sz="1800" dirty="0"/>
              <a:t>Plataforma 4</a:t>
            </a:r>
          </a:p>
        </p:txBody>
      </p:sp>
      <p:sp>
        <p:nvSpPr>
          <p:cNvPr id="35" name="Prostokąt 1">
            <a:extLst>
              <a:ext uri="{FF2B5EF4-FFF2-40B4-BE49-F238E27FC236}">
                <a16:creationId xmlns:a16="http://schemas.microsoft.com/office/drawing/2014/main" id="{BE49EAF8-EF3C-497C-BE17-893011607CD4}"/>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442470412"/>
      </p:ext>
    </p:extLst>
  </p:cSld>
  <p:clrMapOvr>
    <a:masterClrMapping/>
  </p:clrMapOvr>
  <p:transition advClick="0" advTm="3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2.2 El software</a:t>
            </a:r>
          </a:p>
        </p:txBody>
      </p:sp>
      <p:sp>
        <p:nvSpPr>
          <p:cNvPr id="12" name="11 Rectángulo redondeado"/>
          <p:cNvSpPr/>
          <p:nvPr/>
        </p:nvSpPr>
        <p:spPr bwMode="auto">
          <a:xfrm>
            <a:off x="899592"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2000" b="0" dirty="0">
                <a:latin typeface="Arial" charset="0"/>
                <a:sym typeface="Arial" charset="0"/>
              </a:rPr>
              <a:t>Registro de fuerzas de reacción del suelo y la posterior edición de los datos.</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4" name="13 Rectángulo redondeado"/>
          <p:cNvSpPr/>
          <p:nvPr/>
        </p:nvSpPr>
        <p:spPr bwMode="auto">
          <a:xfrm>
            <a:off x="3491880"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0" i="0" u="none" strike="noStrike" cap="none" normalizeH="0" baseline="0" dirty="0">
                <a:ln>
                  <a:noFill/>
                </a:ln>
                <a:solidFill>
                  <a:schemeClr val="bg1"/>
                </a:solidFill>
                <a:effectLst/>
                <a:latin typeface="Arial" charset="0"/>
                <a:sym typeface="Arial" charset="0"/>
              </a:rPr>
              <a:t>Control de la </a:t>
            </a:r>
            <a:r>
              <a:rPr kumimoji="0" lang="en-US" sz="2000" b="0" i="0" u="none" strike="noStrike" cap="none" normalizeH="0" baseline="0" dirty="0" err="1">
                <a:ln>
                  <a:noFill/>
                </a:ln>
                <a:solidFill>
                  <a:schemeClr val="bg1"/>
                </a:solidFill>
                <a:effectLst/>
                <a:latin typeface="Arial" charset="0"/>
                <a:sym typeface="Arial" charset="0"/>
              </a:rPr>
              <a:t>velocidad</a:t>
            </a:r>
            <a:r>
              <a:rPr kumimoji="0" lang="en-US" sz="2000" b="0" i="0" u="none" strike="noStrike" cap="none" normalizeH="0" baseline="0" dirty="0">
                <a:ln>
                  <a:noFill/>
                </a:ln>
                <a:solidFill>
                  <a:schemeClr val="bg1"/>
                </a:solidFill>
                <a:effectLst/>
                <a:latin typeface="Arial" charset="0"/>
                <a:sym typeface="Arial" charset="0"/>
              </a:rPr>
              <a:t> de la </a:t>
            </a:r>
            <a:r>
              <a:rPr kumimoji="0" lang="en-US" sz="2000" b="0" i="0" u="none" strike="noStrike" cap="none" normalizeH="0" baseline="0">
                <a:ln>
                  <a:noFill/>
                </a:ln>
                <a:solidFill>
                  <a:schemeClr val="bg1"/>
                </a:solidFill>
                <a:effectLst/>
                <a:latin typeface="Arial" charset="0"/>
                <a:sym typeface="Arial" charset="0"/>
              </a:rPr>
              <a:t>marcha</a:t>
            </a:r>
            <a:endParaRPr kumimoji="0" lang="en-US" sz="2000" b="0" i="0" u="none" strike="noStrike" cap="none" normalizeH="0" baseline="0" dirty="0">
              <a:ln>
                <a:noFill/>
              </a:ln>
              <a:solidFill>
                <a:schemeClr val="bg1"/>
              </a:solidFill>
              <a:effectLst/>
              <a:latin typeface="Arial" charset="0"/>
              <a:sym typeface="Arial" charset="0"/>
            </a:endParaRPr>
          </a:p>
        </p:txBody>
      </p:sp>
      <p:sp>
        <p:nvSpPr>
          <p:cNvPr id="15" name="14 Rectángulo redondeado"/>
          <p:cNvSpPr/>
          <p:nvPr/>
        </p:nvSpPr>
        <p:spPr bwMode="auto">
          <a:xfrm>
            <a:off x="6084168" y="2852936"/>
            <a:ext cx="2232248" cy="2232248"/>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b="0" dirty="0"/>
              <a:t>Management of more than one instrumental technique at the same time</a:t>
            </a:r>
            <a:endParaRPr kumimoji="0" lang="es-ES" sz="2000" b="0" i="0" u="none" strike="noStrike" cap="none" normalizeH="0" baseline="0" dirty="0">
              <a:ln>
                <a:noFill/>
              </a:ln>
              <a:solidFill>
                <a:schemeClr val="bg1"/>
              </a:solidFill>
              <a:effectLst/>
              <a:latin typeface="Arial" charset="0"/>
              <a:sym typeface="Arial" charset="0"/>
            </a:endParaRPr>
          </a:p>
        </p:txBody>
      </p:sp>
      <p:sp>
        <p:nvSpPr>
          <p:cNvPr id="13" name="Prostokąt 1">
            <a:extLst>
              <a:ext uri="{FF2B5EF4-FFF2-40B4-BE49-F238E27FC236}">
                <a16:creationId xmlns:a16="http://schemas.microsoft.com/office/drawing/2014/main" id="{D614A238-6FB4-4BCA-BF0A-ABCD8D1AA618}"/>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1820408419"/>
      </p:ext>
    </p:extLst>
  </p:cSld>
  <p:clrMapOvr>
    <a:masterClrMapping/>
  </p:clrMapOvr>
  <p:transition advClick="0" advTm="3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
        <p:nvSpPr>
          <p:cNvPr id="10" name="9 Rectángulo redondeado"/>
          <p:cNvSpPr/>
          <p:nvPr/>
        </p:nvSpPr>
        <p:spPr bwMode="auto">
          <a:xfrm>
            <a:off x="1475656" y="1844824"/>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CALIBRACIÓN</a:t>
            </a:r>
            <a:endParaRPr kumimoji="0" lang="es-ES" sz="2000" i="0" u="none" strike="noStrike" cap="none" normalizeH="0" baseline="0" dirty="0">
              <a:ln>
                <a:noFill/>
              </a:ln>
              <a:effectLst/>
              <a:latin typeface="Arial" charset="0"/>
              <a:sym typeface="Arial" charset="0"/>
            </a:endParaRPr>
          </a:p>
        </p:txBody>
      </p:sp>
      <p:sp>
        <p:nvSpPr>
          <p:cNvPr id="11" name="10 Rectángulo redondeado"/>
          <p:cNvSpPr/>
          <p:nvPr/>
        </p:nvSpPr>
        <p:spPr bwMode="auto">
          <a:xfrm>
            <a:off x="2051720" y="2708920"/>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DATOS ANTROPOMÉTRICOS</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2" name="11 Rectángulo redondeado"/>
          <p:cNvSpPr/>
          <p:nvPr/>
        </p:nvSpPr>
        <p:spPr bwMode="auto">
          <a:xfrm>
            <a:off x="2627784" y="3573016"/>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CAPTACIÓN DE DATOS</a:t>
            </a:r>
            <a:endParaRPr kumimoji="0" lang="es-ES" sz="2000" i="0" u="none" strike="noStrike" cap="none" normalizeH="0" baseline="0" dirty="0">
              <a:ln>
                <a:noFill/>
              </a:ln>
              <a:effectLst/>
              <a:latin typeface="Arial" charset="0"/>
              <a:sym typeface="Arial" charset="0"/>
            </a:endParaRPr>
          </a:p>
        </p:txBody>
      </p:sp>
      <p:sp>
        <p:nvSpPr>
          <p:cNvPr id="13" name="12 Rectángulo redondeado"/>
          <p:cNvSpPr/>
          <p:nvPr/>
        </p:nvSpPr>
        <p:spPr bwMode="auto">
          <a:xfrm>
            <a:off x="3203848" y="4437112"/>
            <a:ext cx="3744416" cy="648072"/>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solidFill>
                  <a:schemeClr val="accent6"/>
                </a:solidFill>
                <a:latin typeface="Arial" charset="0"/>
                <a:sym typeface="Arial" charset="0"/>
              </a:rPr>
              <a:t>REVISIÓN DE LAS PRUEBAS</a:t>
            </a:r>
            <a:endParaRPr kumimoji="0" lang="es-ES" sz="2000" i="0" u="none" strike="noStrike" cap="none" normalizeH="0" baseline="0" dirty="0">
              <a:ln>
                <a:noFill/>
              </a:ln>
              <a:solidFill>
                <a:schemeClr val="accent6"/>
              </a:solidFill>
              <a:effectLst/>
              <a:latin typeface="Arial" charset="0"/>
              <a:sym typeface="Arial" charset="0"/>
            </a:endParaRPr>
          </a:p>
        </p:txBody>
      </p:sp>
      <p:sp>
        <p:nvSpPr>
          <p:cNvPr id="14" name="13 Rectángulo redondeado"/>
          <p:cNvSpPr/>
          <p:nvPr/>
        </p:nvSpPr>
        <p:spPr bwMode="auto">
          <a:xfrm>
            <a:off x="3779912" y="5301208"/>
            <a:ext cx="3744416" cy="64807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2000" dirty="0">
                <a:latin typeface="Arial" charset="0"/>
                <a:sym typeface="Arial" charset="0"/>
              </a:rPr>
              <a:t>OBTENCIÓN DE RESULTADOS</a:t>
            </a:r>
            <a:endParaRPr kumimoji="0" lang="es-ES" sz="2000" i="0" u="none" strike="noStrike" cap="none" normalizeH="0" baseline="0" dirty="0">
              <a:ln>
                <a:noFill/>
              </a:ln>
              <a:effectLst/>
              <a:latin typeface="Arial" charset="0"/>
              <a:sym typeface="Arial" charset="0"/>
            </a:endParaRPr>
          </a:p>
        </p:txBody>
      </p:sp>
    </p:spTree>
    <p:extLst>
      <p:ext uri="{BB962C8B-B14F-4D97-AF65-F5344CB8AC3E}">
        <p14:creationId xmlns:p14="http://schemas.microsoft.com/office/powerpoint/2010/main" val="275339979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060848"/>
            <a:ext cx="6480719" cy="3645701"/>
          </a:xfrm>
          <a:prstGeom prst="rect">
            <a:avLst/>
          </a:prstGeom>
        </p:spPr>
      </p:pic>
      <p:pic>
        <p:nvPicPr>
          <p:cNvPr id="10" name="Imagen 9"/>
          <p:cNvPicPr/>
          <p:nvPr/>
        </p:nvPicPr>
        <p:blipFill>
          <a:blip r:embed="rId4" cstate="print"/>
          <a:srcRect b="23801"/>
          <a:stretch>
            <a:fillRect/>
          </a:stretch>
        </p:blipFill>
        <p:spPr bwMode="auto">
          <a:xfrm>
            <a:off x="6680532" y="2060848"/>
            <a:ext cx="1419860" cy="1584176"/>
          </a:xfrm>
          <a:prstGeom prst="rect">
            <a:avLst/>
          </a:prstGeom>
          <a:noFill/>
          <a:ln w="9525">
            <a:noFill/>
            <a:miter lim="800000"/>
            <a:headEnd/>
            <a:tailEnd/>
          </a:ln>
        </p:spPr>
      </p:pic>
      <p:sp>
        <p:nvSpPr>
          <p:cNvPr id="13" name="12 CuadroTexto"/>
          <p:cNvSpPr txBox="1"/>
          <p:nvPr/>
        </p:nvSpPr>
        <p:spPr>
          <a:xfrm>
            <a:off x="2483768" y="2420888"/>
            <a:ext cx="2808312" cy="461665"/>
          </a:xfrm>
          <a:prstGeom prst="rect">
            <a:avLst/>
          </a:prstGeom>
          <a:noFill/>
        </p:spPr>
        <p:txBody>
          <a:bodyPr wrap="square" rtlCol="0">
            <a:spAutoFit/>
          </a:bodyPr>
          <a:lstStyle/>
          <a:p>
            <a:pPr algn="ctr"/>
            <a:r>
              <a:rPr lang="en-US" sz="2400" dirty="0" err="1">
                <a:solidFill>
                  <a:schemeClr val="accent6"/>
                </a:solidFill>
              </a:rPr>
              <a:t>Efecto</a:t>
            </a:r>
            <a:r>
              <a:rPr lang="en-US" sz="2400" dirty="0">
                <a:solidFill>
                  <a:schemeClr val="accent6"/>
                </a:solidFill>
              </a:rPr>
              <a:t> </a:t>
            </a:r>
            <a:r>
              <a:rPr lang="en-US" sz="2400" dirty="0" err="1">
                <a:solidFill>
                  <a:schemeClr val="accent6"/>
                </a:solidFill>
              </a:rPr>
              <a:t>luminoso</a:t>
            </a:r>
            <a:endParaRPr lang="en-US" sz="2400" dirty="0">
              <a:solidFill>
                <a:schemeClr val="accent6"/>
              </a:solidFill>
            </a:endParaRPr>
          </a:p>
        </p:txBody>
      </p:sp>
      <p:pic>
        <p:nvPicPr>
          <p:cNvPr id="11" name="Imagen 4"/>
          <p:cNvPicPr>
            <a:picLocks noChangeAspect="1"/>
          </p:cNvPicPr>
          <p:nvPr/>
        </p:nvPicPr>
        <p:blipFill rotWithShape="1">
          <a:blip r:embed="rId5" cstate="print">
            <a:extLst>
              <a:ext uri="{28A0092B-C50C-407E-A947-70E740481C1C}">
                <a14:useLocalDpi xmlns:a14="http://schemas.microsoft.com/office/drawing/2010/main" val="0"/>
              </a:ext>
            </a:extLst>
          </a:blip>
          <a:srcRect t="21030" b="24782"/>
          <a:stretch/>
        </p:blipFill>
        <p:spPr>
          <a:xfrm>
            <a:off x="2123728" y="3068960"/>
            <a:ext cx="3516053" cy="1071703"/>
          </a:xfrm>
          <a:prstGeom prst="rect">
            <a:avLst/>
          </a:prstGeom>
        </p:spPr>
      </p:pic>
      <p:pic>
        <p:nvPicPr>
          <p:cNvPr id="12" name="Imagen 5"/>
          <p:cNvPicPr>
            <a:picLocks noChangeAspect="1"/>
          </p:cNvPicPr>
          <p:nvPr/>
        </p:nvPicPr>
        <p:blipFill rotWithShape="1">
          <a:blip r:embed="rId6" cstate="print">
            <a:extLst>
              <a:ext uri="{28A0092B-C50C-407E-A947-70E740481C1C}">
                <a14:useLocalDpi xmlns:a14="http://schemas.microsoft.com/office/drawing/2010/main" val="0"/>
              </a:ext>
            </a:extLst>
          </a:blip>
          <a:srcRect t="18719" b="27094"/>
          <a:stretch/>
        </p:blipFill>
        <p:spPr>
          <a:xfrm>
            <a:off x="2136067" y="4293096"/>
            <a:ext cx="3516053" cy="1071703"/>
          </a:xfrm>
          <a:prstGeom prst="rect">
            <a:avLst/>
          </a:prstGeom>
        </p:spPr>
      </p:pic>
      <p:sp>
        <p:nvSpPr>
          <p:cNvPr id="15" name="14 CuadroTexto"/>
          <p:cNvSpPr txBox="1"/>
          <p:nvPr/>
        </p:nvSpPr>
        <p:spPr>
          <a:xfrm>
            <a:off x="899592" y="5723964"/>
            <a:ext cx="7632848" cy="338554"/>
          </a:xfrm>
          <a:prstGeom prst="rect">
            <a:avLst/>
          </a:prstGeom>
          <a:noFill/>
        </p:spPr>
        <p:txBody>
          <a:bodyPr wrap="square" rtlCol="0">
            <a:spAutoFit/>
          </a:bodyPr>
          <a:lstStyle/>
          <a:p>
            <a:pPr algn="ctr"/>
            <a:r>
              <a:rPr lang="es-ES" sz="1600" b="0" dirty="0">
                <a:solidFill>
                  <a:schemeClr val="accent6"/>
                </a:solidFill>
              </a:rPr>
              <a:t>Figura 1. </a:t>
            </a:r>
            <a:r>
              <a:rPr lang="es-ES" sz="1600" b="0" dirty="0" err="1">
                <a:solidFill>
                  <a:schemeClr val="accent6"/>
                </a:solidFill>
              </a:rPr>
              <a:t>Smartcam</a:t>
            </a:r>
            <a:r>
              <a:rPr lang="es-ES" sz="1600" b="0" dirty="0">
                <a:solidFill>
                  <a:schemeClr val="accent6"/>
                </a:solidFill>
              </a:rPr>
              <a:t> del sistema de captura de movimiento </a:t>
            </a:r>
            <a:r>
              <a:rPr lang="es-ES" sz="1600" b="0" dirty="0" err="1">
                <a:solidFill>
                  <a:schemeClr val="accent6"/>
                </a:solidFill>
              </a:rPr>
              <a:t>kinescan</a:t>
            </a:r>
            <a:r>
              <a:rPr lang="es-ES" sz="1600" b="0" dirty="0">
                <a:solidFill>
                  <a:schemeClr val="accent6"/>
                </a:solidFill>
              </a:rPr>
              <a:t> / IBV</a:t>
            </a:r>
          </a:p>
        </p:txBody>
      </p:sp>
      <p:sp>
        <p:nvSpPr>
          <p:cNvPr id="14" name="Prostokąt 1">
            <a:extLst>
              <a:ext uri="{FF2B5EF4-FFF2-40B4-BE49-F238E27FC236}">
                <a16:creationId xmlns:a16="http://schemas.microsoft.com/office/drawing/2014/main" id="{8FA4B565-63BC-42B5-B59F-8DEC021910FA}"/>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15882897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2041104"/>
            <a:ext cx="2520280" cy="1631216"/>
          </a:xfrm>
          <a:prstGeom prst="rect">
            <a:avLst/>
          </a:prstGeom>
          <a:ln>
            <a:noFill/>
          </a:ln>
        </p:spPr>
        <p:txBody>
          <a:bodyPr wrap="square">
            <a:spAutoFit/>
          </a:bodyPr>
          <a:lstStyle/>
          <a:p>
            <a:pPr marL="342900" indent="-342900">
              <a:buFont typeface="Wingdings" panose="05000000000000000000" pitchFamily="2" charset="2"/>
              <a:buChar char="Ø"/>
              <a:defRPr/>
            </a:pPr>
            <a:r>
              <a:rPr lang="es-ES" sz="2000" b="0" dirty="0">
                <a:solidFill>
                  <a:schemeClr val="accent6"/>
                </a:solidFill>
              </a:rPr>
              <a:t>Procedimiento que indica el sistema cuando no hay carga. Señal a cero.</a:t>
            </a:r>
            <a:endParaRPr lang="en-US" sz="2000" b="0" dirty="0">
              <a:solidFill>
                <a:schemeClr val="accent6"/>
              </a:solidFill>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3.1. CALIBRACIÓN DEL EQUIPO</a:t>
            </a:r>
          </a:p>
        </p:txBody>
      </p:sp>
      <p:pic>
        <p:nvPicPr>
          <p:cNvPr id="52227" name="Picture 3"/>
          <p:cNvPicPr>
            <a:picLocks noChangeAspect="1" noChangeArrowheads="1"/>
          </p:cNvPicPr>
          <p:nvPr/>
        </p:nvPicPr>
        <p:blipFill>
          <a:blip r:embed="rId3" cstate="print"/>
          <a:srcRect l="8713" t="50000" r="63002" b="20469"/>
          <a:stretch>
            <a:fillRect/>
          </a:stretch>
        </p:blipFill>
        <p:spPr bwMode="auto">
          <a:xfrm>
            <a:off x="3563888" y="3645024"/>
            <a:ext cx="4680520" cy="1891119"/>
          </a:xfrm>
          <a:prstGeom prst="rect">
            <a:avLst/>
          </a:prstGeom>
          <a:noFill/>
          <a:ln w="9525">
            <a:noFill/>
            <a:miter lim="800000"/>
            <a:headEnd/>
            <a:tailEnd/>
          </a:ln>
        </p:spPr>
      </p:pic>
      <p:sp>
        <p:nvSpPr>
          <p:cNvPr id="12" name="Prostokąt 1">
            <a:extLst>
              <a:ext uri="{FF2B5EF4-FFF2-40B4-BE49-F238E27FC236}">
                <a16:creationId xmlns:a16="http://schemas.microsoft.com/office/drawing/2014/main" id="{28B9937F-6FB0-4170-A270-96E0A5C60740}"/>
              </a:ext>
            </a:extLst>
          </p:cNvPr>
          <p:cNvSpPr/>
          <p:nvPr/>
        </p:nvSpPr>
        <p:spPr>
          <a:xfrm>
            <a:off x="755576" y="3789040"/>
            <a:ext cx="2520280" cy="707886"/>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6"/>
                </a:solidFill>
              </a:rPr>
              <a:t>Procedimiento</a:t>
            </a:r>
            <a:r>
              <a:rPr lang="en-US" sz="2000" b="0" dirty="0">
                <a:solidFill>
                  <a:schemeClr val="accent6"/>
                </a:solidFill>
              </a:rPr>
              <a:t> de </a:t>
            </a:r>
            <a:r>
              <a:rPr lang="en-US" sz="2000" b="0" dirty="0" err="1">
                <a:solidFill>
                  <a:schemeClr val="accent6"/>
                </a:solidFill>
              </a:rPr>
              <a:t>reinicio</a:t>
            </a:r>
            <a:endParaRPr lang="en-US" sz="2000" b="0" dirty="0">
              <a:solidFill>
                <a:schemeClr val="accent6"/>
              </a:solidFill>
            </a:endParaRPr>
          </a:p>
        </p:txBody>
      </p:sp>
      <p:sp>
        <p:nvSpPr>
          <p:cNvPr id="13" name="Prostokąt 1">
            <a:extLst>
              <a:ext uri="{FF2B5EF4-FFF2-40B4-BE49-F238E27FC236}">
                <a16:creationId xmlns:a16="http://schemas.microsoft.com/office/drawing/2014/main" id="{28B9937F-6FB0-4170-A270-96E0A5C60740}"/>
              </a:ext>
            </a:extLst>
          </p:cNvPr>
          <p:cNvSpPr/>
          <p:nvPr/>
        </p:nvSpPr>
        <p:spPr>
          <a:xfrm>
            <a:off x="755576" y="4653136"/>
            <a:ext cx="2520280" cy="70788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6"/>
                </a:solidFill>
              </a:rPr>
              <a:t>Evite la posible deriva de señal</a:t>
            </a:r>
            <a:endParaRPr lang="en-US" sz="2000" b="0" dirty="0">
              <a:solidFill>
                <a:schemeClr val="accent6"/>
              </a:solidFill>
            </a:endParaRPr>
          </a:p>
        </p:txBody>
      </p:sp>
      <p:sp>
        <p:nvSpPr>
          <p:cNvPr id="14" name="13 Flecha abajo"/>
          <p:cNvSpPr/>
          <p:nvPr/>
        </p:nvSpPr>
        <p:spPr bwMode="auto">
          <a:xfrm>
            <a:off x="5724128" y="2924944"/>
            <a:ext cx="504056" cy="1224136"/>
          </a:xfrm>
          <a:prstGeom prst="down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16 Rectángulo redondeado"/>
          <p:cNvSpPr/>
          <p:nvPr/>
        </p:nvSpPr>
        <p:spPr bwMode="auto">
          <a:xfrm>
            <a:off x="4716016" y="1988840"/>
            <a:ext cx="2520280" cy="864096"/>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a:solidFill>
                  <a:schemeClr val="accent6"/>
                </a:solidFill>
                <a:latin typeface="Arial" charset="0"/>
                <a:sym typeface="Arial" charset="0"/>
              </a:rPr>
              <a:t>Sin </a:t>
            </a:r>
            <a:r>
              <a:rPr lang="en-US" sz="2000" dirty="0" err="1">
                <a:solidFill>
                  <a:schemeClr val="accent6"/>
                </a:solidFill>
                <a:latin typeface="Arial" charset="0"/>
                <a:sym typeface="Arial" charset="0"/>
              </a:rPr>
              <a:t>carga</a:t>
            </a:r>
            <a:endParaRPr kumimoji="0" lang="en-US" sz="2000" b="1" i="0" u="none" strike="noStrike" cap="none" normalizeH="0" baseline="0" dirty="0">
              <a:ln>
                <a:noFill/>
              </a:ln>
              <a:solidFill>
                <a:schemeClr val="accent6"/>
              </a:solidFill>
              <a:effectLst/>
              <a:latin typeface="Arial" charset="0"/>
              <a:sym typeface="Arial" charset="0"/>
            </a:endParaRPr>
          </a:p>
        </p:txBody>
      </p:sp>
      <p:sp>
        <p:nvSpPr>
          <p:cNvPr id="19" name="18 CuadroTexto"/>
          <p:cNvSpPr txBox="1"/>
          <p:nvPr/>
        </p:nvSpPr>
        <p:spPr>
          <a:xfrm>
            <a:off x="2915816" y="5610726"/>
            <a:ext cx="6120680" cy="584775"/>
          </a:xfrm>
          <a:prstGeom prst="rect">
            <a:avLst/>
          </a:prstGeom>
          <a:noFill/>
        </p:spPr>
        <p:txBody>
          <a:bodyPr wrap="square" rtlCol="0">
            <a:spAutoFit/>
          </a:bodyPr>
          <a:lstStyle/>
          <a:p>
            <a:pPr algn="ctr"/>
            <a:r>
              <a:rPr lang="es-ES" sz="1600" b="0" dirty="0">
                <a:solidFill>
                  <a:schemeClr val="accent6"/>
                </a:solidFill>
              </a:rPr>
              <a:t>Figura 7. Plataforma de fuerza sin carga para el procedimiento de calibración</a:t>
            </a:r>
            <a:r>
              <a:rPr lang="en-US" sz="1600" b="0" dirty="0">
                <a:solidFill>
                  <a:schemeClr val="accent6"/>
                </a:solidFill>
              </a:rPr>
              <a:t>.</a:t>
            </a:r>
            <a:r>
              <a:rPr lang="en-US" sz="1600" dirty="0"/>
              <a:t>.</a:t>
            </a:r>
            <a:endParaRPr lang="en-US" sz="1600" b="0" dirty="0">
              <a:solidFill>
                <a:schemeClr val="accent6"/>
              </a:solidFill>
            </a:endParaRPr>
          </a:p>
        </p:txBody>
      </p:sp>
    </p:spTree>
    <p:extLst>
      <p:ext uri="{BB962C8B-B14F-4D97-AF65-F5344CB8AC3E}">
        <p14:creationId xmlns:p14="http://schemas.microsoft.com/office/powerpoint/2010/main" val="2812211438"/>
      </p:ext>
    </p:extLst>
  </p:cSld>
  <p:clrMapOvr>
    <a:masterClrMapping/>
  </p:clrMapOvr>
  <p:transition advClick="0" advTm="3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778040"/>
            <a:ext cx="3672410" cy="1938992"/>
          </a:xfrm>
          <a:prstGeom prst="rect">
            <a:avLst/>
          </a:prstGeom>
        </p:spPr>
        <p:txBody>
          <a:bodyPr wrap="square">
            <a:spAutoFit/>
          </a:bodyPr>
          <a:lstStyle/>
          <a:p>
            <a:pPr marL="342900" indent="-342900" algn="just">
              <a:buFont typeface="Wingdings" panose="05000000000000000000" pitchFamily="2" charset="2"/>
              <a:buChar char="Ø"/>
              <a:defRPr/>
            </a:pPr>
            <a:r>
              <a:rPr lang="es-ES" sz="2000" b="0" dirty="0">
                <a:solidFill>
                  <a:schemeClr val="accent2">
                    <a:lumMod val="75000"/>
                  </a:schemeClr>
                </a:solidFill>
              </a:rPr>
              <a:t>Los datos antropométricos son cruciales para describir a los participantes en un estudio o para hacer comparaciones entre grupos.</a:t>
            </a:r>
            <a:endParaRPr lang="en-US" sz="2000" b="0" dirty="0">
              <a:solidFill>
                <a:schemeClr val="accent2">
                  <a:lumMod val="75000"/>
                </a:schemeClr>
              </a:solidFill>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3.2. OBTENCIÓN DE DATOS ANTROPOMÉTRICOS</a:t>
            </a:r>
          </a:p>
        </p:txBody>
      </p:sp>
      <p:sp>
        <p:nvSpPr>
          <p:cNvPr id="10" name="Prostokąt 1">
            <a:extLst>
              <a:ext uri="{FF2B5EF4-FFF2-40B4-BE49-F238E27FC236}">
                <a16:creationId xmlns:a16="http://schemas.microsoft.com/office/drawing/2014/main" id="{28B9937F-6FB0-4170-A270-96E0A5C60740}"/>
              </a:ext>
            </a:extLst>
          </p:cNvPr>
          <p:cNvSpPr/>
          <p:nvPr/>
        </p:nvSpPr>
        <p:spPr>
          <a:xfrm>
            <a:off x="755576" y="3846527"/>
            <a:ext cx="3672410" cy="2246769"/>
          </a:xfrm>
          <a:prstGeom prst="rect">
            <a:avLst/>
          </a:prstGeom>
        </p:spPr>
        <p:txBody>
          <a:bodyPr wrap="square">
            <a:spAutoFit/>
          </a:bodyPr>
          <a:lstStyle/>
          <a:p>
            <a:pPr marL="342900" indent="-342900" algn="just">
              <a:buFont typeface="Wingdings" panose="05000000000000000000" pitchFamily="2" charset="2"/>
              <a:buChar char="Ø"/>
              <a:defRPr/>
            </a:pPr>
            <a:r>
              <a:rPr lang="es-ES" sz="2000" b="0" dirty="0">
                <a:solidFill>
                  <a:schemeClr val="accent2">
                    <a:lumMod val="75000"/>
                  </a:schemeClr>
                </a:solidFill>
              </a:rPr>
              <a:t>El peso de la persona evaluada es importante para usar las fuerzas de reacción del suelo registradas en las comparaciones posteriores del análisis entre grupos.</a:t>
            </a:r>
            <a:endParaRPr lang="en-US" sz="2000" b="0" dirty="0">
              <a:solidFill>
                <a:schemeClr val="accent2">
                  <a:lumMod val="75000"/>
                </a:schemeClr>
              </a:solidFill>
            </a:endParaRPr>
          </a:p>
        </p:txBody>
      </p:sp>
      <p:pic>
        <p:nvPicPr>
          <p:cNvPr id="53250" name="Picture 2" descr="C:\Users\Constanza\Documents\Constanza\8 - IO3 - WP3 - WP4\Material Ana Cian\Fotos laboratorio\_MG_2585 copia.jpg"/>
          <p:cNvPicPr>
            <a:picLocks noChangeAspect="1" noChangeArrowheads="1"/>
          </p:cNvPicPr>
          <p:nvPr/>
        </p:nvPicPr>
        <p:blipFill>
          <a:blip r:embed="rId3" cstate="print"/>
          <a:srcRect t="12917" r="44498"/>
          <a:stretch>
            <a:fillRect/>
          </a:stretch>
        </p:blipFill>
        <p:spPr bwMode="auto">
          <a:xfrm>
            <a:off x="4644009" y="1916832"/>
            <a:ext cx="1872208" cy="3835433"/>
          </a:xfrm>
          <a:prstGeom prst="rect">
            <a:avLst/>
          </a:prstGeom>
          <a:noFill/>
        </p:spPr>
      </p:pic>
      <p:sp>
        <p:nvSpPr>
          <p:cNvPr id="12" name="11 CuadroTexto"/>
          <p:cNvSpPr txBox="1"/>
          <p:nvPr/>
        </p:nvSpPr>
        <p:spPr>
          <a:xfrm>
            <a:off x="6588224" y="4509120"/>
            <a:ext cx="2304256" cy="1569660"/>
          </a:xfrm>
          <a:prstGeom prst="rect">
            <a:avLst/>
          </a:prstGeom>
          <a:noFill/>
        </p:spPr>
        <p:txBody>
          <a:bodyPr wrap="square" rtlCol="0">
            <a:spAutoFit/>
          </a:bodyPr>
          <a:lstStyle/>
          <a:p>
            <a:r>
              <a:rPr lang="es-ES" sz="1600" b="0" dirty="0">
                <a:solidFill>
                  <a:schemeClr val="accent6"/>
                </a:solidFill>
              </a:rPr>
              <a:t>Figura 8. Registro de peso en una plataforma dinamométrica antes del análisis de la marcha.</a:t>
            </a:r>
            <a:endParaRPr lang="en-US" sz="1600" b="0" dirty="0">
              <a:solidFill>
                <a:schemeClr val="accent6"/>
              </a:solidFill>
            </a:endParaRPr>
          </a:p>
        </p:txBody>
      </p:sp>
      <p:sp>
        <p:nvSpPr>
          <p:cNvPr id="13" name="12 Rectángulo redondeado"/>
          <p:cNvSpPr/>
          <p:nvPr/>
        </p:nvSpPr>
        <p:spPr bwMode="auto">
          <a:xfrm>
            <a:off x="6732240" y="1916832"/>
            <a:ext cx="1656184"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i="1" dirty="0" err="1">
                <a:latin typeface="Arial" charset="0"/>
                <a:sym typeface="Arial" charset="0"/>
              </a:rPr>
              <a:t>Normalización</a:t>
            </a:r>
            <a:r>
              <a:rPr lang="en-US" sz="1800" b="0" i="1" dirty="0">
                <a:latin typeface="Arial" charset="0"/>
                <a:sym typeface="Arial" charset="0"/>
              </a:rPr>
              <a:t> de las </a:t>
            </a:r>
            <a:r>
              <a:rPr lang="en-US" sz="1800" b="0" i="1" dirty="0" err="1">
                <a:latin typeface="Arial" charset="0"/>
                <a:sym typeface="Arial" charset="0"/>
              </a:rPr>
              <a:t>fuerzas</a:t>
            </a:r>
            <a:r>
              <a:rPr lang="en-US" sz="1800" b="0" i="1" dirty="0">
                <a:latin typeface="Arial" charset="0"/>
                <a:sym typeface="Arial" charset="0"/>
              </a:rPr>
              <a:t>.</a:t>
            </a:r>
            <a:endParaRPr kumimoji="0" lang="en-US" sz="1800" b="0" i="1" u="none" strike="noStrike" cap="none" normalizeH="0" baseline="0" dirty="0">
              <a:ln>
                <a:noFill/>
              </a:ln>
              <a:effectLst/>
              <a:latin typeface="Arial" charset="0"/>
              <a:sym typeface="Arial" charset="0"/>
            </a:endParaRPr>
          </a:p>
        </p:txBody>
      </p:sp>
    </p:spTree>
    <p:extLst>
      <p:ext uri="{BB962C8B-B14F-4D97-AF65-F5344CB8AC3E}">
        <p14:creationId xmlns:p14="http://schemas.microsoft.com/office/powerpoint/2010/main" val="351791092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graphicFrame>
        <p:nvGraphicFramePr>
          <p:cNvPr id="16" name="15 Diagrama"/>
          <p:cNvGraphicFramePr/>
          <p:nvPr/>
        </p:nvGraphicFramePr>
        <p:xfrm>
          <a:off x="1572344" y="18852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0529802"/>
      </p:ext>
    </p:extLst>
  </p:cSld>
  <p:clrMapOvr>
    <a:masterClrMapping/>
  </p:clrMapOvr>
  <p:transition advClick="0" advTm="3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 o sin </a:t>
            </a:r>
            <a:r>
              <a:rPr lang="en-US" sz="2000" b="0" dirty="0" err="1">
                <a:solidFill>
                  <a:schemeClr val="accent2">
                    <a:lumMod val="75000"/>
                  </a:schemeClr>
                </a:solidFill>
              </a:rPr>
              <a:t>calzado</a:t>
            </a:r>
            <a:endParaRPr lang="en-US" sz="2000" b="0" dirty="0">
              <a:solidFill>
                <a:schemeClr val="accent2">
                  <a:lumMod val="75000"/>
                </a:schemeClr>
              </a:solidFill>
            </a:endParaRPr>
          </a:p>
        </p:txBody>
      </p:sp>
      <p:pic>
        <p:nvPicPr>
          <p:cNvPr id="1026" name="Picture 2"/>
          <p:cNvPicPr>
            <a:picLocks noChangeAspect="1" noChangeArrowheads="1"/>
          </p:cNvPicPr>
          <p:nvPr/>
        </p:nvPicPr>
        <p:blipFill>
          <a:blip r:embed="rId3" cstate="print"/>
          <a:srcRect l="432" t="12291" r="52001" b="19548"/>
          <a:stretch>
            <a:fillRect/>
          </a:stretch>
        </p:blipFill>
        <p:spPr bwMode="auto">
          <a:xfrm>
            <a:off x="387272" y="2780928"/>
            <a:ext cx="4544768" cy="2592288"/>
          </a:xfrm>
          <a:prstGeom prst="rect">
            <a:avLst/>
          </a:prstGeom>
          <a:noFill/>
          <a:ln w="9525">
            <a:noFill/>
            <a:miter lim="800000"/>
            <a:headEnd/>
            <a:tailEnd/>
          </a:ln>
        </p:spPr>
      </p:pic>
      <p:pic>
        <p:nvPicPr>
          <p:cNvPr id="1027" name="Picture 3" descr="C:\Users\Constanza\Documents\Constanza\8 - IO3 - WP3 - WP4\Material Ana Cian\Fotos laboratorio\_MG_2627 copia.jpg"/>
          <p:cNvPicPr>
            <a:picLocks noChangeAspect="1" noChangeArrowheads="1"/>
          </p:cNvPicPr>
          <p:nvPr/>
        </p:nvPicPr>
        <p:blipFill>
          <a:blip r:embed="rId4" cstate="print"/>
          <a:srcRect/>
          <a:stretch>
            <a:fillRect/>
          </a:stretch>
        </p:blipFill>
        <p:spPr bwMode="auto">
          <a:xfrm>
            <a:off x="4932040" y="2780928"/>
            <a:ext cx="3816424" cy="2592288"/>
          </a:xfrm>
          <a:prstGeom prst="rect">
            <a:avLst/>
          </a:prstGeom>
          <a:noFill/>
        </p:spPr>
      </p:pic>
      <p:sp>
        <p:nvSpPr>
          <p:cNvPr id="16" name="15 CuadroTexto"/>
          <p:cNvSpPr txBox="1"/>
          <p:nvPr/>
        </p:nvSpPr>
        <p:spPr>
          <a:xfrm>
            <a:off x="611560" y="5466710"/>
            <a:ext cx="7920880" cy="338554"/>
          </a:xfrm>
          <a:prstGeom prst="rect">
            <a:avLst/>
          </a:prstGeom>
          <a:noFill/>
        </p:spPr>
        <p:txBody>
          <a:bodyPr wrap="square" rtlCol="0">
            <a:spAutoFit/>
          </a:bodyPr>
          <a:lstStyle/>
          <a:p>
            <a:pPr algn="ctr"/>
            <a:r>
              <a:rPr lang="es-ES" sz="1600" b="0" dirty="0">
                <a:solidFill>
                  <a:schemeClr val="accent6"/>
                </a:solidFill>
              </a:rPr>
              <a:t>Figura 9. Modalidades de evaluación de la marcha con plataforma dinamométrica.</a:t>
            </a:r>
            <a:endParaRPr lang="en-US" sz="1600" b="0" dirty="0">
              <a:solidFill>
                <a:schemeClr val="accent6"/>
              </a:solidFill>
            </a:endParaRPr>
          </a:p>
        </p:txBody>
      </p:sp>
      <p:sp>
        <p:nvSpPr>
          <p:cNvPr id="12" name="Prostokąt 1">
            <a:extLst>
              <a:ext uri="{FF2B5EF4-FFF2-40B4-BE49-F238E27FC236}">
                <a16:creationId xmlns:a16="http://schemas.microsoft.com/office/drawing/2014/main" id="{FD0B4307-17B5-4975-BFD1-9E58507024AF}"/>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1571072370"/>
      </p:ext>
    </p:extLst>
  </p:cSld>
  <p:clrMapOvr>
    <a:masterClrMapping/>
  </p:clrMapOvr>
  <p:transition advClick="0" advTm="3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Distancia</a:t>
            </a:r>
            <a:r>
              <a:rPr lang="en-US" sz="2000" b="0" dirty="0">
                <a:solidFill>
                  <a:schemeClr val="accent2">
                    <a:lumMod val="75000"/>
                  </a:schemeClr>
                </a:solidFill>
              </a:rPr>
              <a:t> </a:t>
            </a:r>
            <a:r>
              <a:rPr lang="en-US" sz="2000" b="0" dirty="0" err="1">
                <a:solidFill>
                  <a:schemeClr val="accent2">
                    <a:lumMod val="75000"/>
                  </a:schemeClr>
                </a:solidFill>
              </a:rPr>
              <a:t>delimitada</a:t>
            </a:r>
            <a:endParaRPr lang="en-US" sz="2000" b="0" dirty="0">
              <a:solidFill>
                <a:schemeClr val="accent2">
                  <a:lumMod val="75000"/>
                </a:schemeClr>
              </a:solidFill>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3400" r="5900" b="13601"/>
          <a:stretch/>
        </p:blipFill>
        <p:spPr>
          <a:xfrm>
            <a:off x="4499992" y="2924944"/>
            <a:ext cx="4211960" cy="1586188"/>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30400"/>
          <a:stretch/>
        </p:blipFill>
        <p:spPr>
          <a:xfrm>
            <a:off x="455360" y="2924944"/>
            <a:ext cx="4032448" cy="1578697"/>
          </a:xfrm>
          <a:prstGeom prst="rect">
            <a:avLst/>
          </a:prstGeom>
        </p:spPr>
      </p:pic>
      <p:sp>
        <p:nvSpPr>
          <p:cNvPr id="4" name="Rectángulo 3"/>
          <p:cNvSpPr/>
          <p:nvPr/>
        </p:nvSpPr>
        <p:spPr bwMode="auto">
          <a:xfrm>
            <a:off x="323528" y="2852936"/>
            <a:ext cx="8496944"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6" name="Conector recto de flecha 5"/>
          <p:cNvCxnSpPr/>
          <p:nvPr/>
        </p:nvCxnSpPr>
        <p:spPr bwMode="auto">
          <a:xfrm flipH="1">
            <a:off x="5940152" y="3140968"/>
            <a:ext cx="2088232" cy="720080"/>
          </a:xfrm>
          <a:prstGeom prst="straightConnector1">
            <a:avLst/>
          </a:prstGeom>
          <a:noFill/>
          <a:ln w="28575" cap="flat" cmpd="sng" algn="ctr">
            <a:solidFill>
              <a:schemeClr val="accent3"/>
            </a:solidFill>
            <a:prstDash val="solid"/>
            <a:round/>
            <a:headEnd type="none" w="med" len="med"/>
            <a:tailEnd type="triangle"/>
          </a:ln>
          <a:effectLst/>
        </p:spPr>
      </p:cxnSp>
      <p:cxnSp>
        <p:nvCxnSpPr>
          <p:cNvPr id="17" name="Conector recto de flecha 16"/>
          <p:cNvCxnSpPr/>
          <p:nvPr/>
        </p:nvCxnSpPr>
        <p:spPr bwMode="auto">
          <a:xfrm flipH="1" flipV="1">
            <a:off x="1475656" y="3212976"/>
            <a:ext cx="1296144" cy="686816"/>
          </a:xfrm>
          <a:prstGeom prst="straightConnector1">
            <a:avLst/>
          </a:prstGeom>
          <a:noFill/>
          <a:ln w="28575" cap="flat" cmpd="sng" algn="ctr">
            <a:solidFill>
              <a:schemeClr val="accent3"/>
            </a:solidFill>
            <a:prstDash val="solid"/>
            <a:round/>
            <a:headEnd type="none" w="med" len="med"/>
            <a:tailEnd type="triangle"/>
          </a:ln>
          <a:effectLst/>
        </p:spPr>
      </p:cxnSp>
      <p:sp>
        <p:nvSpPr>
          <p:cNvPr id="18" name="15 CuadroTexto"/>
          <p:cNvSpPr txBox="1"/>
          <p:nvPr/>
        </p:nvSpPr>
        <p:spPr>
          <a:xfrm>
            <a:off x="635995" y="4725144"/>
            <a:ext cx="7920880" cy="1077218"/>
          </a:xfrm>
          <a:prstGeom prst="rect">
            <a:avLst/>
          </a:prstGeom>
          <a:noFill/>
        </p:spPr>
        <p:txBody>
          <a:bodyPr wrap="square" rtlCol="0">
            <a:spAutoFit/>
          </a:bodyPr>
          <a:lstStyle/>
          <a:p>
            <a:pPr algn="just"/>
            <a:r>
              <a:rPr lang="es-ES" sz="1600" b="0" dirty="0">
                <a:solidFill>
                  <a:schemeClr val="accent6"/>
                </a:solidFill>
              </a:rPr>
              <a:t>Figura 10. Pasarela delimitada de la evaluación de la marcha con plataforma dinamométrica. (Derecha) Espacio que permite la aceleración antes del paso dentro de la plataforma. (Izquierda) Espacio para la desaceleración después de pisar la plataforma.</a:t>
            </a:r>
            <a:endParaRPr lang="en-US" sz="1600" b="0" dirty="0">
              <a:solidFill>
                <a:schemeClr val="accent6"/>
              </a:solidFill>
            </a:endParaRPr>
          </a:p>
        </p:txBody>
      </p:sp>
      <p:sp>
        <p:nvSpPr>
          <p:cNvPr id="15" name="Prostokąt 1">
            <a:extLst>
              <a:ext uri="{FF2B5EF4-FFF2-40B4-BE49-F238E27FC236}">
                <a16:creationId xmlns:a16="http://schemas.microsoft.com/office/drawing/2014/main" id="{C902184F-EA0C-4EB1-A396-384992BCC99C}"/>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3572755228"/>
      </p:ext>
    </p:extLst>
  </p:cSld>
  <p:clrMapOvr>
    <a:masterClrMapping/>
  </p:clrMapOvr>
  <p:transition advClick="0" advTm="3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Estandarización</a:t>
            </a:r>
            <a:r>
              <a:rPr lang="en-US" sz="2000" b="0" dirty="0">
                <a:solidFill>
                  <a:schemeClr val="accent2">
                    <a:lumMod val="75000"/>
                  </a:schemeClr>
                </a:solidFill>
              </a:rPr>
              <a:t> de </a:t>
            </a:r>
            <a:r>
              <a:rPr lang="en-US" sz="2000" b="0" dirty="0" err="1">
                <a:solidFill>
                  <a:schemeClr val="accent2">
                    <a:lumMod val="75000"/>
                  </a:schemeClr>
                </a:solidFill>
              </a:rPr>
              <a:t>instrucciones</a:t>
            </a:r>
            <a:endParaRPr lang="en-US" sz="2000" b="0" dirty="0">
              <a:solidFill>
                <a:schemeClr val="accent2">
                  <a:lumMod val="75000"/>
                </a:schemeClr>
              </a:solidFill>
            </a:endParaRPr>
          </a:p>
        </p:txBody>
      </p:sp>
      <p:sp>
        <p:nvSpPr>
          <p:cNvPr id="15" name="14 Llamada rectangular"/>
          <p:cNvSpPr/>
          <p:nvPr/>
        </p:nvSpPr>
        <p:spPr bwMode="auto">
          <a:xfrm>
            <a:off x="1475656" y="2564904"/>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1800" b="0" dirty="0"/>
              <a:t>Caminar en línea recta de una marca a otra cuando se da la indicación de “inicio"</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16" name="15 Llamada rectangular"/>
          <p:cNvSpPr/>
          <p:nvPr/>
        </p:nvSpPr>
        <p:spPr bwMode="auto">
          <a:xfrm>
            <a:off x="4716016" y="2564904"/>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err="1">
                <a:sym typeface="Arial" charset="0"/>
              </a:rPr>
              <a:t>Caminar</a:t>
            </a:r>
            <a:r>
              <a:rPr lang="en-US" sz="1800" b="0" dirty="0">
                <a:sym typeface="Arial" charset="0"/>
              </a:rPr>
              <a:t> </a:t>
            </a:r>
            <a:r>
              <a:rPr lang="en-US" sz="1800" b="0" dirty="0" err="1">
                <a:sym typeface="Arial" charset="0"/>
              </a:rPr>
              <a:t>mirando</a:t>
            </a:r>
            <a:r>
              <a:rPr lang="en-US" sz="1800" b="0" dirty="0">
                <a:sym typeface="Arial" charset="0"/>
              </a:rPr>
              <a:t> </a:t>
            </a:r>
            <a:r>
              <a:rPr lang="en-US" sz="1800" b="0" dirty="0" err="1">
                <a:sym typeface="Arial" charset="0"/>
              </a:rPr>
              <a:t>hacia</a:t>
            </a:r>
            <a:r>
              <a:rPr lang="en-US" sz="1800" b="0" dirty="0">
                <a:sym typeface="Arial" charset="0"/>
              </a:rPr>
              <a:t> </a:t>
            </a:r>
            <a:r>
              <a:rPr lang="en-US" sz="1800" b="0" dirty="0" err="1">
                <a:sym typeface="Arial" charset="0"/>
              </a:rPr>
              <a:t>adelante</a:t>
            </a:r>
            <a:endParaRPr lang="en-US" sz="1800" b="0" dirty="0">
              <a:sym typeface="Arial" charset="0"/>
            </a:endParaRPr>
          </a:p>
        </p:txBody>
      </p:sp>
      <p:sp>
        <p:nvSpPr>
          <p:cNvPr id="17" name="16 Llamada rectangular"/>
          <p:cNvSpPr/>
          <p:nvPr/>
        </p:nvSpPr>
        <p:spPr bwMode="auto">
          <a:xfrm>
            <a:off x="471601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s-ES" sz="1800" b="0" dirty="0">
                <a:sym typeface="Arial" charset="0"/>
              </a:rPr>
              <a:t>Caminar sin ningún tipo de soporte para evitar transmitir la fuerza a otro punto</a:t>
            </a:r>
            <a:endParaRPr lang="en-US" sz="1800" b="0" dirty="0">
              <a:sym typeface="Arial" charset="0"/>
            </a:endParaRPr>
          </a:p>
        </p:txBody>
      </p:sp>
      <p:sp>
        <p:nvSpPr>
          <p:cNvPr id="18" name="17 Llamada rectangular"/>
          <p:cNvSpPr/>
          <p:nvPr/>
        </p:nvSpPr>
        <p:spPr bwMode="auto">
          <a:xfrm>
            <a:off x="1475656" y="4437112"/>
            <a:ext cx="2880320" cy="1368152"/>
          </a:xfrm>
          <a:prstGeom prst="wedgeRectCallou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1800" b="0" dirty="0">
                <a:sym typeface="Arial" charset="0"/>
              </a:rPr>
              <a:t>Caminar a una velocidad cómoda, habitual o autoseleccionada</a:t>
            </a:r>
            <a:endParaRPr lang="en-US" sz="1800" b="0" dirty="0">
              <a:sym typeface="Arial" charset="0"/>
            </a:endParaRPr>
          </a:p>
        </p:txBody>
      </p:sp>
      <p:sp>
        <p:nvSpPr>
          <p:cNvPr id="14" name="Prostokąt 1">
            <a:extLst>
              <a:ext uri="{FF2B5EF4-FFF2-40B4-BE49-F238E27FC236}">
                <a16:creationId xmlns:a16="http://schemas.microsoft.com/office/drawing/2014/main" id="{C8E165B8-DDD0-4A6A-86E0-CED5F990339E}"/>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276452960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Registro</a:t>
            </a:r>
            <a:r>
              <a:rPr lang="en-US" sz="2000" b="0" dirty="0">
                <a:solidFill>
                  <a:schemeClr val="accent2">
                    <a:lumMod val="75000"/>
                  </a:schemeClr>
                </a:solidFill>
              </a:rPr>
              <a:t> </a:t>
            </a:r>
            <a:r>
              <a:rPr lang="en-US" sz="2000" b="0" dirty="0" err="1">
                <a:solidFill>
                  <a:schemeClr val="accent2">
                    <a:lumMod val="75000"/>
                  </a:schemeClr>
                </a:solidFill>
              </a:rPr>
              <a:t>válido</a:t>
            </a:r>
            <a:r>
              <a:rPr lang="en-US" sz="2000" b="0" dirty="0">
                <a:solidFill>
                  <a:schemeClr val="accent2">
                    <a:lumMod val="75000"/>
                  </a:schemeClr>
                </a:solidFill>
              </a:rPr>
              <a:t> </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784858"/>
            <a:ext cx="2535155" cy="142602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5499" y="2784858"/>
            <a:ext cx="2548479" cy="143352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8144" y="2784858"/>
            <a:ext cx="2537396" cy="1436230"/>
          </a:xfrm>
          <a:prstGeom prst="rect">
            <a:avLst/>
          </a:prstGeom>
        </p:spPr>
      </p:pic>
      <p:sp>
        <p:nvSpPr>
          <p:cNvPr id="13" name="15 CuadroTexto"/>
          <p:cNvSpPr txBox="1"/>
          <p:nvPr/>
        </p:nvSpPr>
        <p:spPr>
          <a:xfrm>
            <a:off x="611560" y="4542219"/>
            <a:ext cx="7920880" cy="830997"/>
          </a:xfrm>
          <a:prstGeom prst="rect">
            <a:avLst/>
          </a:prstGeom>
          <a:noFill/>
        </p:spPr>
        <p:txBody>
          <a:bodyPr wrap="square" rtlCol="0">
            <a:spAutoFit/>
          </a:bodyPr>
          <a:lstStyle/>
          <a:p>
            <a:pPr algn="just"/>
            <a:r>
              <a:rPr lang="es-ES" sz="1600" b="0" dirty="0">
                <a:solidFill>
                  <a:schemeClr val="accent6"/>
                </a:solidFill>
              </a:rPr>
              <a:t>Figura 11. Evaluación de la marcha con plataforma dinamométrica. (Izquierda) Repetición válida. (Medio) Registro no válido debido a la interferencia del paso anterior. (Derecha) Registro no válido debido a la interferencia del siguiente paso.</a:t>
            </a:r>
            <a:endParaRPr lang="en-US" sz="1600" b="0" dirty="0">
              <a:solidFill>
                <a:schemeClr val="accent6"/>
              </a:solidFill>
            </a:endParaRPr>
          </a:p>
        </p:txBody>
      </p:sp>
      <p:sp>
        <p:nvSpPr>
          <p:cNvPr id="14" name="Rectángulo 13"/>
          <p:cNvSpPr/>
          <p:nvPr/>
        </p:nvSpPr>
        <p:spPr bwMode="auto">
          <a:xfrm>
            <a:off x="611560" y="2636912"/>
            <a:ext cx="7920880" cy="172819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Prostokąt 1">
            <a:extLst>
              <a:ext uri="{FF2B5EF4-FFF2-40B4-BE49-F238E27FC236}">
                <a16:creationId xmlns:a16="http://schemas.microsoft.com/office/drawing/2014/main" id="{4E251A4B-7334-4BFD-B6E8-65AA7E2E8B19}"/>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1126884886"/>
      </p:ext>
    </p:extLst>
  </p:cSld>
  <p:clrMapOvr>
    <a:masterClrMapping/>
  </p:clrMapOvr>
  <p:transition advClick="0" advTm="3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3"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Número</a:t>
            </a:r>
            <a:r>
              <a:rPr lang="en-US" sz="2000" b="0" dirty="0">
                <a:solidFill>
                  <a:schemeClr val="accent2">
                    <a:lumMod val="75000"/>
                  </a:schemeClr>
                </a:solidFill>
              </a:rPr>
              <a:t> de </a:t>
            </a:r>
            <a:r>
              <a:rPr lang="en-US" sz="2000" b="0" dirty="0" err="1">
                <a:solidFill>
                  <a:schemeClr val="accent2">
                    <a:lumMod val="75000"/>
                  </a:schemeClr>
                </a:solidFill>
              </a:rPr>
              <a:t>repeticiones</a:t>
            </a:r>
            <a:endParaRPr lang="en-US" sz="2000" b="0" dirty="0">
              <a:solidFill>
                <a:schemeClr val="accent2">
                  <a:lumMod val="75000"/>
                </a:schemeClr>
              </a:solidFill>
            </a:endParaRPr>
          </a:p>
        </p:txBody>
      </p:sp>
      <p:pic>
        <p:nvPicPr>
          <p:cNvPr id="2" name="Imagen 1"/>
          <p:cNvPicPr>
            <a:picLocks noChangeAspect="1"/>
          </p:cNvPicPr>
          <p:nvPr/>
        </p:nvPicPr>
        <p:blipFill rotWithShape="1">
          <a:blip r:embed="rId3" cstate="print"/>
          <a:srcRect l="9839" t="24788" r="49211" b="21986"/>
          <a:stretch/>
        </p:blipFill>
        <p:spPr>
          <a:xfrm>
            <a:off x="943057" y="2562093"/>
            <a:ext cx="3196895" cy="2336194"/>
          </a:xfrm>
          <a:prstGeom prst="rect">
            <a:avLst/>
          </a:prstGeom>
        </p:spPr>
      </p:pic>
      <p:pic>
        <p:nvPicPr>
          <p:cNvPr id="3" name="Imagen 2"/>
          <p:cNvPicPr>
            <a:picLocks noChangeAspect="1"/>
          </p:cNvPicPr>
          <p:nvPr/>
        </p:nvPicPr>
        <p:blipFill rotWithShape="1">
          <a:blip r:embed="rId4" cstate="print"/>
          <a:srcRect l="9839" t="24788" r="49211" b="21986"/>
          <a:stretch/>
        </p:blipFill>
        <p:spPr>
          <a:xfrm>
            <a:off x="5080468" y="2562092"/>
            <a:ext cx="3196895" cy="2336194"/>
          </a:xfrm>
          <a:prstGeom prst="rect">
            <a:avLst/>
          </a:prstGeom>
        </p:spPr>
      </p:pic>
      <p:sp>
        <p:nvSpPr>
          <p:cNvPr id="4" name="Flecha derecha 3"/>
          <p:cNvSpPr/>
          <p:nvPr/>
        </p:nvSpPr>
        <p:spPr bwMode="auto">
          <a:xfrm>
            <a:off x="4427984" y="3674150"/>
            <a:ext cx="360040"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5 CuadroTexto"/>
          <p:cNvSpPr txBox="1"/>
          <p:nvPr/>
        </p:nvSpPr>
        <p:spPr>
          <a:xfrm>
            <a:off x="467544" y="5016078"/>
            <a:ext cx="8280920" cy="1077218"/>
          </a:xfrm>
          <a:prstGeom prst="rect">
            <a:avLst/>
          </a:prstGeom>
          <a:noFill/>
        </p:spPr>
        <p:txBody>
          <a:bodyPr wrap="square" rtlCol="0">
            <a:spAutoFit/>
          </a:bodyPr>
          <a:lstStyle/>
          <a:p>
            <a:pPr algn="just"/>
            <a:r>
              <a:rPr lang="es-ES" sz="1600" b="0" dirty="0">
                <a:solidFill>
                  <a:schemeClr val="accent6"/>
                </a:solidFill>
              </a:rPr>
              <a:t>Figura 12. Curvas de fuerzas de reacción del suelo. Rojo: fuerza vertical. Azul: fuerza anterior-posterior. Verde: fuerza </a:t>
            </a:r>
            <a:r>
              <a:rPr lang="es-ES" sz="1600" b="0" dirty="0" err="1">
                <a:solidFill>
                  <a:schemeClr val="accent6"/>
                </a:solidFill>
              </a:rPr>
              <a:t>mediolateral</a:t>
            </a:r>
            <a:r>
              <a:rPr lang="es-ES" sz="1600" b="0" dirty="0">
                <a:solidFill>
                  <a:schemeClr val="accent6"/>
                </a:solidFill>
              </a:rPr>
              <a:t>. (Izquierda) Evaluación que incluye un único registro de fuerzas de reacción para el pie derecho y el izquierdo. (Derecha) Evaluación que incluye varios registros para pie derecho e izquierdo.</a:t>
            </a:r>
            <a:endParaRPr lang="en-US" sz="1600" b="0" dirty="0">
              <a:solidFill>
                <a:schemeClr val="accent6"/>
              </a:solidFill>
            </a:endParaRPr>
          </a:p>
        </p:txBody>
      </p:sp>
      <p:sp>
        <p:nvSpPr>
          <p:cNvPr id="15" name="Rectángulo 14"/>
          <p:cNvSpPr/>
          <p:nvPr/>
        </p:nvSpPr>
        <p:spPr bwMode="auto">
          <a:xfrm>
            <a:off x="827584" y="2492896"/>
            <a:ext cx="7560840" cy="2477398"/>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Prostokąt 1">
            <a:extLst>
              <a:ext uri="{FF2B5EF4-FFF2-40B4-BE49-F238E27FC236}">
                <a16:creationId xmlns:a16="http://schemas.microsoft.com/office/drawing/2014/main" id="{3C7649B7-DC33-41BB-8145-AB7500DA453C}"/>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367820880"/>
      </p:ext>
    </p:extLst>
  </p:cSld>
  <p:clrMapOvr>
    <a:masterClrMapping/>
  </p:clrMapOvr>
  <p:transition advClick="0" advTm="3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4"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Control de </a:t>
            </a:r>
            <a:r>
              <a:rPr lang="en-US" sz="2000" b="0" dirty="0" err="1">
                <a:solidFill>
                  <a:schemeClr val="accent2">
                    <a:lumMod val="75000"/>
                  </a:schemeClr>
                </a:solidFill>
              </a:rPr>
              <a:t>velocidad</a:t>
            </a:r>
            <a:r>
              <a:rPr lang="en-US" sz="2000" b="0" dirty="0">
                <a:solidFill>
                  <a:schemeClr val="accent2">
                    <a:lumMod val="75000"/>
                  </a:schemeClr>
                </a:solidFill>
              </a:rPr>
              <a:t> de la </a:t>
            </a:r>
            <a:r>
              <a:rPr lang="en-US" sz="2000" b="0" dirty="0" err="1">
                <a:solidFill>
                  <a:schemeClr val="accent2">
                    <a:lumMod val="75000"/>
                  </a:schemeClr>
                </a:solidFill>
              </a:rPr>
              <a:t>marcha</a:t>
            </a:r>
            <a:endParaRPr lang="en-US" sz="2000" b="0" dirty="0">
              <a:solidFill>
                <a:schemeClr val="accent2">
                  <a:lumMod val="75000"/>
                </a:schemeClr>
              </a:solidFill>
            </a:endParaRPr>
          </a:p>
        </p:txBody>
      </p:sp>
      <p:pic>
        <p:nvPicPr>
          <p:cNvPr id="2" name="Imagen 1"/>
          <p:cNvPicPr>
            <a:picLocks noChangeAspect="1"/>
          </p:cNvPicPr>
          <p:nvPr/>
        </p:nvPicPr>
        <p:blipFill rotWithShape="1">
          <a:blip r:embed="rId3" cstate="print"/>
          <a:srcRect l="9839" t="23387" r="49211" b="23388"/>
          <a:stretch/>
        </p:blipFill>
        <p:spPr>
          <a:xfrm>
            <a:off x="5625834" y="2349888"/>
            <a:ext cx="1933268" cy="1412773"/>
          </a:xfrm>
          <a:prstGeom prst="rect">
            <a:avLst/>
          </a:prstGeom>
        </p:spPr>
      </p:pic>
      <p:sp>
        <p:nvSpPr>
          <p:cNvPr id="3" name="CuadroTexto 2"/>
          <p:cNvSpPr txBox="1"/>
          <p:nvPr/>
        </p:nvSpPr>
        <p:spPr>
          <a:xfrm>
            <a:off x="6129494" y="2812866"/>
            <a:ext cx="1210288" cy="369332"/>
          </a:xfrm>
          <a:prstGeom prst="rect">
            <a:avLst/>
          </a:prstGeom>
          <a:noFill/>
        </p:spPr>
        <p:txBody>
          <a:bodyPr wrap="square" rtlCol="0">
            <a:spAutoFit/>
          </a:bodyPr>
          <a:lstStyle/>
          <a:p>
            <a:r>
              <a:rPr lang="es-ES" sz="1800" b="0" dirty="0">
                <a:solidFill>
                  <a:schemeClr val="accent6"/>
                </a:solidFill>
              </a:rPr>
              <a:t>1.14 m/s</a:t>
            </a:r>
          </a:p>
        </p:txBody>
      </p:sp>
      <p:pic>
        <p:nvPicPr>
          <p:cNvPr id="12" name="Imagen 11"/>
          <p:cNvPicPr>
            <a:picLocks noChangeAspect="1"/>
          </p:cNvPicPr>
          <p:nvPr/>
        </p:nvPicPr>
        <p:blipFill rotWithShape="1">
          <a:blip r:embed="rId4" cstate="print"/>
          <a:srcRect l="9839" t="24788" r="49211" b="21986"/>
          <a:stretch/>
        </p:blipFill>
        <p:spPr>
          <a:xfrm>
            <a:off x="5625835" y="3816425"/>
            <a:ext cx="1933267" cy="1412773"/>
          </a:xfrm>
          <a:prstGeom prst="rect">
            <a:avLst/>
          </a:prstGeom>
        </p:spPr>
      </p:pic>
      <p:sp>
        <p:nvSpPr>
          <p:cNvPr id="13" name="CuadroTexto 12"/>
          <p:cNvSpPr txBox="1"/>
          <p:nvPr/>
        </p:nvSpPr>
        <p:spPr>
          <a:xfrm>
            <a:off x="6129494" y="4365104"/>
            <a:ext cx="1210288" cy="369332"/>
          </a:xfrm>
          <a:prstGeom prst="rect">
            <a:avLst/>
          </a:prstGeom>
          <a:noFill/>
        </p:spPr>
        <p:txBody>
          <a:bodyPr wrap="square" rtlCol="0">
            <a:spAutoFit/>
          </a:bodyPr>
          <a:lstStyle/>
          <a:p>
            <a:r>
              <a:rPr lang="es-ES" sz="1800" b="0" dirty="0">
                <a:solidFill>
                  <a:schemeClr val="accent6"/>
                </a:solidFill>
              </a:rPr>
              <a:t>1.60 m/s</a:t>
            </a:r>
          </a:p>
        </p:txBody>
      </p:sp>
      <p:pic>
        <p:nvPicPr>
          <p:cNvPr id="5" name="Imagen 4"/>
          <p:cNvPicPr>
            <a:picLocks noChangeAspect="1"/>
          </p:cNvPicPr>
          <p:nvPr/>
        </p:nvPicPr>
        <p:blipFill rotWithShape="1">
          <a:blip r:embed="rId5" cstate="print"/>
          <a:srcRect l="9839" t="30390" r="49211" b="16385"/>
          <a:stretch/>
        </p:blipFill>
        <p:spPr>
          <a:xfrm>
            <a:off x="1580001" y="2348880"/>
            <a:ext cx="3941489" cy="2880319"/>
          </a:xfrm>
          <a:prstGeom prst="rect">
            <a:avLst/>
          </a:prstGeom>
        </p:spPr>
      </p:pic>
      <p:sp>
        <p:nvSpPr>
          <p:cNvPr id="16" name="CuadroTexto 15"/>
          <p:cNvSpPr txBox="1"/>
          <p:nvPr/>
        </p:nvSpPr>
        <p:spPr>
          <a:xfrm>
            <a:off x="2948153" y="2564903"/>
            <a:ext cx="1210288" cy="369332"/>
          </a:xfrm>
          <a:prstGeom prst="rect">
            <a:avLst/>
          </a:prstGeom>
          <a:noFill/>
        </p:spPr>
        <p:txBody>
          <a:bodyPr wrap="square" rtlCol="0">
            <a:spAutoFit/>
          </a:bodyPr>
          <a:lstStyle/>
          <a:p>
            <a:r>
              <a:rPr lang="es-ES" sz="1800" b="0" dirty="0">
                <a:solidFill>
                  <a:schemeClr val="accent6"/>
                </a:solidFill>
              </a:rPr>
              <a:t>1.30 m/s</a:t>
            </a:r>
          </a:p>
        </p:txBody>
      </p:sp>
      <p:sp>
        <p:nvSpPr>
          <p:cNvPr id="17" name="CuadroTexto 16"/>
          <p:cNvSpPr txBox="1"/>
          <p:nvPr/>
        </p:nvSpPr>
        <p:spPr>
          <a:xfrm>
            <a:off x="2948153" y="3933055"/>
            <a:ext cx="1210288" cy="369332"/>
          </a:xfrm>
          <a:prstGeom prst="rect">
            <a:avLst/>
          </a:prstGeom>
          <a:noFill/>
        </p:spPr>
        <p:txBody>
          <a:bodyPr wrap="square" rtlCol="0">
            <a:spAutoFit/>
          </a:bodyPr>
          <a:lstStyle/>
          <a:p>
            <a:r>
              <a:rPr lang="es-ES" sz="1800" b="0" dirty="0">
                <a:solidFill>
                  <a:schemeClr val="accent6"/>
                </a:solidFill>
              </a:rPr>
              <a:t>1.60 m/s</a:t>
            </a:r>
          </a:p>
        </p:txBody>
      </p:sp>
      <p:cxnSp>
        <p:nvCxnSpPr>
          <p:cNvPr id="7" name="Conector recto de flecha 6"/>
          <p:cNvCxnSpPr/>
          <p:nvPr/>
        </p:nvCxnSpPr>
        <p:spPr bwMode="auto">
          <a:xfrm>
            <a:off x="3380201" y="2924943"/>
            <a:ext cx="180020" cy="258293"/>
          </a:xfrm>
          <a:prstGeom prst="straightConnector1">
            <a:avLst/>
          </a:prstGeom>
          <a:noFill/>
          <a:ln w="12700" cap="flat" cmpd="sng" algn="ctr">
            <a:solidFill>
              <a:schemeClr val="accent6"/>
            </a:solidFill>
            <a:prstDash val="solid"/>
            <a:round/>
            <a:headEnd type="none" w="med" len="med"/>
            <a:tailEnd type="triangle"/>
          </a:ln>
          <a:effectLst/>
        </p:spPr>
      </p:cxnSp>
      <p:cxnSp>
        <p:nvCxnSpPr>
          <p:cNvPr id="21" name="Conector recto de flecha 20"/>
          <p:cNvCxnSpPr/>
          <p:nvPr/>
        </p:nvCxnSpPr>
        <p:spPr bwMode="auto">
          <a:xfrm flipV="1">
            <a:off x="3352581" y="3687292"/>
            <a:ext cx="99628" cy="245763"/>
          </a:xfrm>
          <a:prstGeom prst="straightConnector1">
            <a:avLst/>
          </a:prstGeom>
          <a:noFill/>
          <a:ln w="12700" cap="flat" cmpd="sng" algn="ctr">
            <a:solidFill>
              <a:schemeClr val="accent6"/>
            </a:solidFill>
            <a:prstDash val="solid"/>
            <a:round/>
            <a:headEnd type="none" w="med" len="med"/>
            <a:tailEnd type="triangle"/>
          </a:ln>
          <a:effectLst/>
        </p:spPr>
      </p:cxnSp>
      <p:cxnSp>
        <p:nvCxnSpPr>
          <p:cNvPr id="15" name="Conector recto 14"/>
          <p:cNvCxnSpPr/>
          <p:nvPr/>
        </p:nvCxnSpPr>
        <p:spPr bwMode="auto">
          <a:xfrm>
            <a:off x="2300081" y="321297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27" name="15 CuadroTexto"/>
          <p:cNvSpPr txBox="1"/>
          <p:nvPr/>
        </p:nvSpPr>
        <p:spPr>
          <a:xfrm>
            <a:off x="467544" y="5301208"/>
            <a:ext cx="8280920" cy="830997"/>
          </a:xfrm>
          <a:prstGeom prst="rect">
            <a:avLst/>
          </a:prstGeom>
          <a:noFill/>
        </p:spPr>
        <p:txBody>
          <a:bodyPr wrap="square" rtlCol="0">
            <a:spAutoFit/>
          </a:bodyPr>
          <a:lstStyle/>
          <a:p>
            <a:pPr algn="just"/>
            <a:r>
              <a:rPr lang="es-ES" sz="1600" b="0" dirty="0">
                <a:solidFill>
                  <a:schemeClr val="accent6"/>
                </a:solidFill>
              </a:rPr>
              <a:t>Figura 13. Curvas de fuerzas de reacción del suelo a diferentes velocidades de marcha (m/s, metro por segundo). En cada gráfico, la magnitud de la fuerza (N, Newton) se muestra en el eje Y </a:t>
            </a:r>
            <a:r>
              <a:rPr lang="es-ES" sz="1600" b="0" dirty="0" err="1">
                <a:solidFill>
                  <a:schemeClr val="accent6"/>
                </a:solidFill>
              </a:rPr>
              <a:t>y</a:t>
            </a:r>
            <a:r>
              <a:rPr lang="es-ES" sz="1600" b="0" dirty="0">
                <a:solidFill>
                  <a:schemeClr val="accent6"/>
                </a:solidFill>
              </a:rPr>
              <a:t> el tiempo (s) en el eje X.</a:t>
            </a:r>
            <a:endParaRPr lang="en-US" sz="1600" b="0" dirty="0">
              <a:solidFill>
                <a:schemeClr val="accent6"/>
              </a:solidFill>
            </a:endParaRPr>
          </a:p>
        </p:txBody>
      </p:sp>
      <p:cxnSp>
        <p:nvCxnSpPr>
          <p:cNvPr id="32" name="Conector recto 31"/>
          <p:cNvCxnSpPr/>
          <p:nvPr/>
        </p:nvCxnSpPr>
        <p:spPr bwMode="auto">
          <a:xfrm>
            <a:off x="2300081" y="3573015"/>
            <a:ext cx="2952328" cy="0"/>
          </a:xfrm>
          <a:prstGeom prst="line">
            <a:avLst/>
          </a:prstGeom>
          <a:noFill/>
          <a:ln w="19050" cap="flat" cmpd="sng" algn="ctr">
            <a:solidFill>
              <a:schemeClr val="accent6"/>
            </a:solidFill>
            <a:prstDash val="sysDash"/>
            <a:round/>
            <a:headEnd type="none" w="med" len="med"/>
            <a:tailEnd type="none" w="med" len="med"/>
          </a:ln>
          <a:effectLst/>
        </p:spPr>
      </p:cxnSp>
      <p:sp>
        <p:nvSpPr>
          <p:cNvPr id="33" name="Rectángulo 32"/>
          <p:cNvSpPr/>
          <p:nvPr/>
        </p:nvSpPr>
        <p:spPr bwMode="auto">
          <a:xfrm>
            <a:off x="1475656" y="2276871"/>
            <a:ext cx="6166006" cy="3024337"/>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Prostokąt 1">
            <a:extLst>
              <a:ext uri="{FF2B5EF4-FFF2-40B4-BE49-F238E27FC236}">
                <a16:creationId xmlns:a16="http://schemas.microsoft.com/office/drawing/2014/main" id="{9B821299-A610-4D41-9E11-2E2D81F4D98A}"/>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3.3. PROCEDIMIENTO DE OBTENCIÓN DE INFORMACIÓN</a:t>
            </a:r>
          </a:p>
        </p:txBody>
      </p:sp>
    </p:spTree>
    <p:extLst>
      <p:ext uri="{BB962C8B-B14F-4D97-AF65-F5344CB8AC3E}">
        <p14:creationId xmlns:p14="http://schemas.microsoft.com/office/powerpoint/2010/main" val="283519637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755576" y="1844824"/>
            <a:ext cx="3312368" cy="1015663"/>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Verifique las diferencias de velocidad de cada repetición de la marcha</a:t>
            </a:r>
            <a:endParaRPr lang="en-US" sz="2000" b="0" dirty="0">
              <a:solidFill>
                <a:schemeClr val="accent2">
                  <a:lumMod val="75000"/>
                </a:schemeClr>
              </a:solidFill>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3.4. REVISIÓN DE LAS REPETICIONES RECOLECTADAS</a:t>
            </a:r>
          </a:p>
        </p:txBody>
      </p:sp>
      <p:pic>
        <p:nvPicPr>
          <p:cNvPr id="1026" name="Picture 2"/>
          <p:cNvPicPr>
            <a:picLocks noChangeAspect="1" noChangeArrowheads="1"/>
          </p:cNvPicPr>
          <p:nvPr/>
        </p:nvPicPr>
        <p:blipFill>
          <a:blip r:embed="rId3" cstate="print"/>
          <a:srcRect l="53608" t="19012" r="25369" b="41151"/>
          <a:stretch>
            <a:fillRect/>
          </a:stretch>
        </p:blipFill>
        <p:spPr bwMode="auto">
          <a:xfrm>
            <a:off x="4152746" y="1916832"/>
            <a:ext cx="2644657" cy="193941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53570" t="23624" r="25573" b="36509"/>
          <a:stretch>
            <a:fillRect/>
          </a:stretch>
        </p:blipFill>
        <p:spPr bwMode="auto">
          <a:xfrm>
            <a:off x="4182445" y="3933056"/>
            <a:ext cx="2621803" cy="1939415"/>
          </a:xfrm>
          <a:prstGeom prst="rect">
            <a:avLst/>
          </a:prstGeom>
          <a:noFill/>
          <a:ln w="9525">
            <a:noFill/>
            <a:miter lim="800000"/>
            <a:headEnd/>
            <a:tailEnd/>
          </a:ln>
        </p:spPr>
      </p:pic>
      <p:sp>
        <p:nvSpPr>
          <p:cNvPr id="13" name="Prostokąt 1">
            <a:extLst>
              <a:ext uri="{FF2B5EF4-FFF2-40B4-BE49-F238E27FC236}">
                <a16:creationId xmlns:a16="http://schemas.microsoft.com/office/drawing/2014/main" id="{28B9937F-6FB0-4170-A270-96E0A5C60740}"/>
              </a:ext>
            </a:extLst>
          </p:cNvPr>
          <p:cNvSpPr/>
          <p:nvPr/>
        </p:nvSpPr>
        <p:spPr>
          <a:xfrm>
            <a:off x="755576" y="3068960"/>
            <a:ext cx="3312368" cy="1631216"/>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Eliminar curvas con una morfología claramente diferente de la mayoría de las curvas registradas</a:t>
            </a:r>
            <a:endParaRPr lang="en-US" sz="2000" b="0" dirty="0">
              <a:solidFill>
                <a:schemeClr val="accent2">
                  <a:lumMod val="75000"/>
                </a:schemeClr>
              </a:solidFill>
            </a:endParaRPr>
          </a:p>
        </p:txBody>
      </p:sp>
      <p:cxnSp>
        <p:nvCxnSpPr>
          <p:cNvPr id="16" name="15 Conector recto de flecha"/>
          <p:cNvCxnSpPr/>
          <p:nvPr/>
        </p:nvCxnSpPr>
        <p:spPr bwMode="auto">
          <a:xfrm>
            <a:off x="5364088" y="2204864"/>
            <a:ext cx="1656184" cy="0"/>
          </a:xfrm>
          <a:prstGeom prst="straightConnector1">
            <a:avLst/>
          </a:prstGeom>
          <a:noFill/>
          <a:ln w="12700" cap="flat" cmpd="sng" algn="ctr">
            <a:solidFill>
              <a:schemeClr val="accent6"/>
            </a:solidFill>
            <a:prstDash val="solid"/>
            <a:round/>
            <a:headEnd type="none" w="med" len="med"/>
            <a:tailEnd type="arrow"/>
          </a:ln>
          <a:effectLst/>
        </p:spPr>
      </p:cxnSp>
      <p:cxnSp>
        <p:nvCxnSpPr>
          <p:cNvPr id="18" name="17 Conector recto de flecha"/>
          <p:cNvCxnSpPr/>
          <p:nvPr/>
        </p:nvCxnSpPr>
        <p:spPr bwMode="auto">
          <a:xfrm>
            <a:off x="5436096" y="4293096"/>
            <a:ext cx="1584176" cy="0"/>
          </a:xfrm>
          <a:prstGeom prst="straightConnector1">
            <a:avLst/>
          </a:prstGeom>
          <a:noFill/>
          <a:ln w="12700" cap="flat" cmpd="sng" algn="ctr">
            <a:solidFill>
              <a:schemeClr val="accent6"/>
            </a:solidFill>
            <a:prstDash val="solid"/>
            <a:round/>
            <a:headEnd type="none" w="med" len="med"/>
            <a:tailEnd type="arrow"/>
          </a:ln>
          <a:effectLst/>
        </p:spPr>
      </p:cxnSp>
      <p:cxnSp>
        <p:nvCxnSpPr>
          <p:cNvPr id="19" name="18 Conector recto de flecha"/>
          <p:cNvCxnSpPr/>
          <p:nvPr/>
        </p:nvCxnSpPr>
        <p:spPr bwMode="auto">
          <a:xfrm>
            <a:off x="5940152" y="4509120"/>
            <a:ext cx="1080120" cy="0"/>
          </a:xfrm>
          <a:prstGeom prst="straightConnector1">
            <a:avLst/>
          </a:prstGeom>
          <a:noFill/>
          <a:ln w="12700" cap="flat" cmpd="sng" algn="ctr">
            <a:solidFill>
              <a:schemeClr val="accent6"/>
            </a:solidFill>
            <a:prstDash val="solid"/>
            <a:round/>
            <a:headEnd type="none" w="med" len="med"/>
            <a:tailEnd type="arrow"/>
          </a:ln>
          <a:effectLst/>
        </p:spPr>
      </p:cxnSp>
      <p:sp>
        <p:nvSpPr>
          <p:cNvPr id="20" name="19 CuadroTexto"/>
          <p:cNvSpPr txBox="1"/>
          <p:nvPr/>
        </p:nvSpPr>
        <p:spPr>
          <a:xfrm>
            <a:off x="7020272" y="1988840"/>
            <a:ext cx="1224136" cy="646331"/>
          </a:xfrm>
          <a:prstGeom prst="rect">
            <a:avLst/>
          </a:prstGeom>
          <a:noFill/>
        </p:spPr>
        <p:txBody>
          <a:bodyPr wrap="square" rtlCol="0">
            <a:spAutoFit/>
          </a:bodyPr>
          <a:lstStyle/>
          <a:p>
            <a:r>
              <a:rPr lang="en-US" sz="1800" b="0" dirty="0" err="1">
                <a:solidFill>
                  <a:schemeClr val="accent6"/>
                </a:solidFill>
              </a:rPr>
              <a:t>Captura</a:t>
            </a:r>
            <a:r>
              <a:rPr lang="en-US" sz="1800" b="0" dirty="0">
                <a:solidFill>
                  <a:schemeClr val="accent6"/>
                </a:solidFill>
              </a:rPr>
              <a:t> anormal</a:t>
            </a:r>
          </a:p>
        </p:txBody>
      </p:sp>
      <p:sp>
        <p:nvSpPr>
          <p:cNvPr id="21" name="20 CuadroTexto"/>
          <p:cNvSpPr txBox="1"/>
          <p:nvPr/>
        </p:nvSpPr>
        <p:spPr>
          <a:xfrm>
            <a:off x="7020272" y="4077072"/>
            <a:ext cx="1224136" cy="646331"/>
          </a:xfrm>
          <a:prstGeom prst="rect">
            <a:avLst/>
          </a:prstGeom>
          <a:noFill/>
        </p:spPr>
        <p:txBody>
          <a:bodyPr wrap="square" rtlCol="0">
            <a:spAutoFit/>
          </a:bodyPr>
          <a:lstStyle/>
          <a:p>
            <a:r>
              <a:rPr lang="en-US" sz="1800" b="0" dirty="0" err="1">
                <a:solidFill>
                  <a:schemeClr val="accent6"/>
                </a:solidFill>
              </a:rPr>
              <a:t>Captura</a:t>
            </a:r>
            <a:r>
              <a:rPr lang="en-US" sz="1800" b="0" dirty="0">
                <a:solidFill>
                  <a:schemeClr val="accent6"/>
                </a:solidFill>
              </a:rPr>
              <a:t> anormal</a:t>
            </a:r>
          </a:p>
        </p:txBody>
      </p:sp>
      <p:sp>
        <p:nvSpPr>
          <p:cNvPr id="25" name="24 Rectángulo"/>
          <p:cNvSpPr/>
          <p:nvPr/>
        </p:nvSpPr>
        <p:spPr bwMode="auto">
          <a:xfrm>
            <a:off x="3995936" y="1772816"/>
            <a:ext cx="4248472" cy="424847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6" name="15 CuadroTexto"/>
          <p:cNvSpPr txBox="1"/>
          <p:nvPr/>
        </p:nvSpPr>
        <p:spPr>
          <a:xfrm>
            <a:off x="72008" y="5016078"/>
            <a:ext cx="3923928" cy="1077218"/>
          </a:xfrm>
          <a:prstGeom prst="rect">
            <a:avLst/>
          </a:prstGeom>
          <a:noFill/>
        </p:spPr>
        <p:txBody>
          <a:bodyPr wrap="square" rtlCol="0">
            <a:spAutoFit/>
          </a:bodyPr>
          <a:lstStyle/>
          <a:p>
            <a:pPr algn="r"/>
            <a:r>
              <a:rPr lang="es-ES" sz="1600" b="0" dirty="0">
                <a:solidFill>
                  <a:schemeClr val="accent6"/>
                </a:solidFill>
              </a:rPr>
              <a:t>Figura 14. Ejemplos de evaluación de la marcha con plataformas dinamométricas. En ambos gráficos, el participante sufre una inversión involuntaria del tobillo.</a:t>
            </a:r>
            <a:endParaRPr lang="en-US" sz="1600" b="0" dirty="0">
              <a:solidFill>
                <a:schemeClr val="accent6"/>
              </a:solidFill>
            </a:endParaRPr>
          </a:p>
        </p:txBody>
      </p:sp>
    </p:spTree>
    <p:extLst>
      <p:ext uri="{BB962C8B-B14F-4D97-AF65-F5344CB8AC3E}">
        <p14:creationId xmlns:p14="http://schemas.microsoft.com/office/powerpoint/2010/main" val="3389436632"/>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6138" t="10782" b="14983"/>
          <a:stretch/>
        </p:blipFill>
        <p:spPr>
          <a:xfrm>
            <a:off x="611560" y="1772816"/>
            <a:ext cx="8197097" cy="4079578"/>
          </a:xfrm>
          <a:prstGeom prst="rect">
            <a:avLst/>
          </a:prstGeom>
        </p:spPr>
      </p:pic>
      <p:sp>
        <p:nvSpPr>
          <p:cNvPr id="9" name="Prostokąt 1">
            <a:extLst>
              <a:ext uri="{FF2B5EF4-FFF2-40B4-BE49-F238E27FC236}">
                <a16:creationId xmlns:a16="http://schemas.microsoft.com/office/drawing/2014/main" id="{CFC2B9D8-C13C-4EA0-A5D6-3724FEB94EE7}"/>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1071591873"/>
      </p:ext>
    </p:extLst>
  </p:cSld>
  <p:clrMapOvr>
    <a:masterClrMapping/>
  </p:clrMapOvr>
  <p:transition advClick="0" advTm="3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899592" y="2924944"/>
            <a:ext cx="3456384" cy="2862322"/>
          </a:xfrm>
          <a:prstGeom prst="rect">
            <a:avLst/>
          </a:prstGeom>
        </p:spPr>
        <p:txBody>
          <a:bodyPr wrap="square">
            <a:spAutoFit/>
          </a:bodyPr>
          <a:lstStyle/>
          <a:p>
            <a:pPr marL="342900" indent="-342900" algn="just">
              <a:buFont typeface="Wingdings" panose="05000000000000000000" pitchFamily="2" charset="2"/>
              <a:buChar char="Ø"/>
              <a:defRPr/>
            </a:pPr>
            <a:r>
              <a:rPr lang="es-ES" sz="2000" b="0" dirty="0">
                <a:solidFill>
                  <a:schemeClr val="accent2">
                    <a:lumMod val="75000"/>
                  </a:schemeClr>
                </a:solidFill>
              </a:rPr>
              <a:t>Fuerza que actúa sobre un cuerpo como resultado de que el cuerpo descanse en el suelo o golpee el suelo, como puede ser durante la posición bípeda y durante el movimiento, como la marcha humana.</a:t>
            </a:r>
            <a:endParaRPr lang="en-US" sz="2000" b="0" dirty="0">
              <a:solidFill>
                <a:schemeClr val="accent2">
                  <a:lumMod val="75000"/>
                </a:schemeClr>
              </a:solidFill>
            </a:endParaRPr>
          </a:p>
        </p:txBody>
      </p:sp>
      <p:sp>
        <p:nvSpPr>
          <p:cNvPr id="37" name="Prostokąt 1">
            <a:extLst>
              <a:ext uri="{FF2B5EF4-FFF2-40B4-BE49-F238E27FC236}">
                <a16:creationId xmlns:a16="http://schemas.microsoft.com/office/drawing/2014/main" id="{28B9937F-6FB0-4170-A270-96E0A5C60740}"/>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
        <p:nvSpPr>
          <p:cNvPr id="11" name="10 Rectángulo redondeado"/>
          <p:cNvSpPr/>
          <p:nvPr/>
        </p:nvSpPr>
        <p:spPr bwMode="auto">
          <a:xfrm>
            <a:off x="11876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err="1">
                <a:ln>
                  <a:noFill/>
                </a:ln>
                <a:effectLst/>
                <a:latin typeface="Arial" charset="0"/>
                <a:sym typeface="Arial" charset="0"/>
              </a:rPr>
              <a:t>Fuerzas</a:t>
            </a:r>
            <a:r>
              <a:rPr kumimoji="0" lang="en-US" sz="2000" b="1" i="0" u="none" strike="noStrike" cap="none" normalizeH="0" baseline="0" dirty="0">
                <a:ln>
                  <a:noFill/>
                </a:ln>
                <a:effectLst/>
                <a:latin typeface="Arial" charset="0"/>
                <a:sym typeface="Arial" charset="0"/>
              </a:rPr>
              <a:t> de </a:t>
            </a:r>
            <a:r>
              <a:rPr kumimoji="0" lang="en-US" sz="2000" b="1" i="0" u="none" strike="noStrike" cap="none" normalizeH="0" baseline="0" dirty="0" err="1">
                <a:ln>
                  <a:noFill/>
                </a:ln>
                <a:effectLst/>
                <a:latin typeface="Arial" charset="0"/>
                <a:sym typeface="Arial" charset="0"/>
              </a:rPr>
              <a:t>reacción</a:t>
            </a:r>
            <a:r>
              <a:rPr kumimoji="0" lang="en-US" sz="2000" b="1" i="0" u="none" strike="noStrike" cap="none" normalizeH="0" baseline="0" dirty="0">
                <a:ln>
                  <a:noFill/>
                </a:ln>
                <a:effectLst/>
                <a:latin typeface="Arial" charset="0"/>
                <a:sym typeface="Arial" charset="0"/>
              </a:rPr>
              <a:t> del </a:t>
            </a:r>
            <a:r>
              <a:rPr kumimoji="0" lang="en-US" sz="2000" b="1" i="0" u="none" strike="noStrike" cap="none" normalizeH="0" baseline="0" dirty="0" err="1">
                <a:ln>
                  <a:noFill/>
                </a:ln>
                <a:effectLst/>
                <a:latin typeface="Arial" charset="0"/>
                <a:sym typeface="Arial" charset="0"/>
              </a:rPr>
              <a:t>suelo</a:t>
            </a:r>
            <a:r>
              <a:rPr kumimoji="0" lang="en-US" sz="2000" b="1" i="0" u="none" strike="noStrike" cap="none" normalizeH="0" baseline="0" dirty="0">
                <a:ln>
                  <a:noFill/>
                </a:ln>
                <a:effectLst/>
                <a:latin typeface="Arial" charset="0"/>
                <a:sym typeface="Arial" charset="0"/>
              </a:rPr>
              <a:t> </a:t>
            </a:r>
            <a:r>
              <a:rPr kumimoji="0" lang="en-US" sz="2000" b="1" i="0" u="none" strike="noStrike" cap="none" normalizeH="0" dirty="0">
                <a:ln>
                  <a:noFill/>
                </a:ln>
                <a:effectLst/>
                <a:latin typeface="Arial" charset="0"/>
                <a:sym typeface="Arial" charset="0"/>
              </a:rPr>
              <a:t>(FRS)</a:t>
            </a:r>
            <a:endParaRPr kumimoji="0" lang="en-US" sz="2000" b="1" i="0" u="none" strike="noStrike" cap="none" normalizeH="0" baseline="0" dirty="0">
              <a:ln>
                <a:noFill/>
              </a:ln>
              <a:effectLst/>
              <a:latin typeface="Arial" charset="0"/>
              <a:sym typeface="Arial" charset="0"/>
            </a:endParaRPr>
          </a:p>
        </p:txBody>
      </p:sp>
      <p:sp>
        <p:nvSpPr>
          <p:cNvPr id="12" name="11 Rectángulo redondeado"/>
          <p:cNvSpPr/>
          <p:nvPr/>
        </p:nvSpPr>
        <p:spPr bwMode="auto">
          <a:xfrm>
            <a:off x="4788024" y="1772816"/>
            <a:ext cx="3168352" cy="1008112"/>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77800"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dirty="0">
                <a:ln>
                  <a:noFill/>
                </a:ln>
                <a:effectLst/>
                <a:latin typeface="Arial" charset="0"/>
                <a:sym typeface="Arial" charset="0"/>
              </a:rPr>
              <a:t>Centro de </a:t>
            </a:r>
            <a:r>
              <a:rPr kumimoji="0" lang="en-US" sz="2000" b="1" i="0" u="none" strike="noStrike" cap="none" normalizeH="0" baseline="0" dirty="0" err="1">
                <a:ln>
                  <a:noFill/>
                </a:ln>
                <a:effectLst/>
                <a:latin typeface="Arial" charset="0"/>
                <a:sym typeface="Arial" charset="0"/>
              </a:rPr>
              <a:t>presiones</a:t>
            </a:r>
            <a:r>
              <a:rPr kumimoji="0" lang="en-US" sz="2000" b="1" i="0" u="none" strike="noStrike" cap="none" normalizeH="0" baseline="0" dirty="0">
                <a:ln>
                  <a:noFill/>
                </a:ln>
                <a:effectLst/>
                <a:latin typeface="Arial" charset="0"/>
                <a:sym typeface="Arial" charset="0"/>
              </a:rPr>
              <a:t> </a:t>
            </a:r>
            <a:r>
              <a:rPr kumimoji="0" lang="en-US" sz="2000" b="1" i="0" u="none" strike="noStrike" cap="none" normalizeH="0" dirty="0">
                <a:ln>
                  <a:noFill/>
                </a:ln>
                <a:effectLst/>
                <a:latin typeface="Arial" charset="0"/>
                <a:sym typeface="Arial" charset="0"/>
              </a:rPr>
              <a:t>(CP)</a:t>
            </a:r>
            <a:endParaRPr kumimoji="0" lang="en-US" sz="2000" b="1" i="0" u="none" strike="noStrike" cap="none" normalizeH="0" baseline="0" dirty="0">
              <a:ln>
                <a:noFill/>
              </a:ln>
              <a:effectLst/>
              <a:latin typeface="Arial" charset="0"/>
              <a:sym typeface="Arial" charset="0"/>
            </a:endParaRPr>
          </a:p>
        </p:txBody>
      </p:sp>
      <p:sp>
        <p:nvSpPr>
          <p:cNvPr id="14" name="Prostokąt 1">
            <a:extLst>
              <a:ext uri="{FF2B5EF4-FFF2-40B4-BE49-F238E27FC236}">
                <a16:creationId xmlns:a16="http://schemas.microsoft.com/office/drawing/2014/main" id="{28B9937F-6FB0-4170-A270-96E0A5C60740}"/>
              </a:ext>
            </a:extLst>
          </p:cNvPr>
          <p:cNvSpPr/>
          <p:nvPr/>
        </p:nvSpPr>
        <p:spPr>
          <a:xfrm>
            <a:off x="4499992" y="2924944"/>
            <a:ext cx="3456384" cy="2862322"/>
          </a:xfrm>
          <a:prstGeom prst="rect">
            <a:avLst/>
          </a:prstGeom>
        </p:spPr>
        <p:txBody>
          <a:bodyPr wrap="square">
            <a:spAutoFit/>
          </a:bodyPr>
          <a:lstStyle/>
          <a:p>
            <a:pPr marL="342900" indent="-342900" algn="just">
              <a:buFont typeface="Wingdings" panose="05000000000000000000" pitchFamily="2" charset="2"/>
              <a:buChar char="Ø"/>
              <a:defRPr/>
            </a:pPr>
            <a:r>
              <a:rPr lang="es-ES" sz="2000" b="0" dirty="0">
                <a:solidFill>
                  <a:schemeClr val="accent2">
                    <a:lumMod val="75000"/>
                  </a:schemeClr>
                </a:solidFill>
              </a:rPr>
              <a:t>La posición en el piso de los vectores de fuerza de reacción del suelo se conoce como el Centro de presión.</a:t>
            </a:r>
          </a:p>
          <a:p>
            <a:pPr marL="342900" indent="-342900" algn="just">
              <a:buFont typeface="Wingdings" panose="05000000000000000000" pitchFamily="2" charset="2"/>
              <a:buChar char="Ø"/>
              <a:defRPr/>
            </a:pPr>
            <a:endParaRPr lang="en-US" sz="2000" b="0" dirty="0">
              <a:solidFill>
                <a:schemeClr val="accent2">
                  <a:lumMod val="75000"/>
                </a:schemeClr>
              </a:solidFill>
            </a:endParaRPr>
          </a:p>
          <a:p>
            <a:pPr marL="342900" indent="-342900" algn="just">
              <a:buFont typeface="Wingdings" panose="05000000000000000000" pitchFamily="2" charset="2"/>
              <a:buChar char="Ø"/>
              <a:defRPr/>
            </a:pPr>
            <a:r>
              <a:rPr lang="es-ES" sz="2000" b="0" dirty="0">
                <a:solidFill>
                  <a:schemeClr val="accent2">
                    <a:lumMod val="75000"/>
                  </a:schemeClr>
                </a:solidFill>
              </a:rPr>
              <a:t>El CP se refiere al punto de presión promedia debajo del pie o pies.</a:t>
            </a:r>
            <a:endParaRPr lang="en-US" sz="2000" b="0" dirty="0">
              <a:solidFill>
                <a:schemeClr val="accent2">
                  <a:lumMod val="75000"/>
                </a:schemeClr>
              </a:solidFill>
            </a:endParaRPr>
          </a:p>
        </p:txBody>
      </p:sp>
      <p:pic>
        <p:nvPicPr>
          <p:cNvPr id="2051" name="Picture 3"/>
          <p:cNvPicPr>
            <a:picLocks noChangeAspect="1" noChangeArrowheads="1"/>
          </p:cNvPicPr>
          <p:nvPr/>
        </p:nvPicPr>
        <p:blipFill>
          <a:blip r:embed="rId3" cstate="print"/>
          <a:srcRect l="71428" t="12551" r="17715" b="47583"/>
          <a:stretch>
            <a:fillRect/>
          </a:stretch>
        </p:blipFill>
        <p:spPr bwMode="auto">
          <a:xfrm>
            <a:off x="2195736" y="3053800"/>
            <a:ext cx="2088232" cy="2967488"/>
          </a:xfrm>
          <a:prstGeom prst="rect">
            <a:avLst/>
          </a:prstGeom>
          <a:noFill/>
          <a:ln w="9525">
            <a:noFill/>
            <a:miter lim="800000"/>
            <a:headEnd/>
            <a:tailEnd/>
          </a:ln>
        </p:spPr>
      </p:pic>
      <p:sp>
        <p:nvSpPr>
          <p:cNvPr id="25" name="15 CuadroTexto"/>
          <p:cNvSpPr txBox="1"/>
          <p:nvPr/>
        </p:nvSpPr>
        <p:spPr>
          <a:xfrm>
            <a:off x="35496" y="5301208"/>
            <a:ext cx="2160240" cy="830997"/>
          </a:xfrm>
          <a:prstGeom prst="rect">
            <a:avLst/>
          </a:prstGeom>
          <a:noFill/>
        </p:spPr>
        <p:txBody>
          <a:bodyPr wrap="square" rtlCol="0">
            <a:spAutoFit/>
          </a:bodyPr>
          <a:lstStyle/>
          <a:p>
            <a:pPr algn="r"/>
            <a:r>
              <a:rPr lang="es-ES" sz="1600" b="0" dirty="0">
                <a:solidFill>
                  <a:schemeClr val="accent6"/>
                </a:solidFill>
              </a:rPr>
              <a:t>Figura 15. Vector de fuerza de reacción del suelo.</a:t>
            </a:r>
            <a:endParaRPr lang="en-US" sz="1600" b="0" dirty="0">
              <a:solidFill>
                <a:schemeClr val="accent6"/>
              </a:solidFill>
            </a:endParaRPr>
          </a:p>
        </p:txBody>
      </p:sp>
    </p:spTree>
    <p:extLst>
      <p:ext uri="{BB962C8B-B14F-4D97-AF65-F5344CB8AC3E}">
        <p14:creationId xmlns:p14="http://schemas.microsoft.com/office/powerpoint/2010/main" val="249869563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Los </a:t>
            </a:r>
            <a:r>
              <a:rPr lang="en-US" sz="2000" b="0" i="1" dirty="0" err="1">
                <a:solidFill>
                  <a:schemeClr val="accent2">
                    <a:lumMod val="75000"/>
                  </a:schemeClr>
                </a:solidFill>
              </a:rPr>
              <a:t>componentes</a:t>
            </a:r>
            <a:r>
              <a:rPr lang="en-US" sz="2000" b="0" i="1" dirty="0">
                <a:solidFill>
                  <a:schemeClr val="accent2">
                    <a:lumMod val="75000"/>
                  </a:schemeClr>
                </a:solidFill>
              </a:rPr>
              <a:t> de las </a:t>
            </a:r>
            <a:r>
              <a:rPr lang="en-US" sz="2000" b="0" i="1" dirty="0" err="1">
                <a:solidFill>
                  <a:schemeClr val="accent2">
                    <a:lumMod val="75000"/>
                  </a:schemeClr>
                </a:solidFill>
              </a:rPr>
              <a:t>fuerzas</a:t>
            </a:r>
            <a:r>
              <a:rPr lang="en-US" sz="2000" b="0" i="1" dirty="0">
                <a:solidFill>
                  <a:schemeClr val="accent2">
                    <a:lumMod val="75000"/>
                  </a:schemeClr>
                </a:solidFill>
              </a:rPr>
              <a:t> de </a:t>
            </a:r>
            <a:r>
              <a:rPr lang="en-US" sz="2000" b="0" i="1" dirty="0" err="1">
                <a:solidFill>
                  <a:schemeClr val="accent2">
                    <a:lumMod val="75000"/>
                  </a:schemeClr>
                </a:solidFill>
              </a:rPr>
              <a:t>reacción</a:t>
            </a:r>
            <a:r>
              <a:rPr lang="en-US" sz="2000" b="0" i="1" dirty="0">
                <a:solidFill>
                  <a:schemeClr val="accent2">
                    <a:lumMod val="75000"/>
                  </a:schemeClr>
                </a:solidFill>
              </a:rPr>
              <a:t> del </a:t>
            </a:r>
            <a:r>
              <a:rPr lang="en-US" sz="2000" b="0" i="1" dirty="0" err="1">
                <a:solidFill>
                  <a:schemeClr val="accent2">
                    <a:lumMod val="75000"/>
                  </a:schemeClr>
                </a:solidFill>
              </a:rPr>
              <a:t>suelo</a:t>
            </a:r>
            <a:endParaRPr lang="en-US" sz="2000" b="0" i="1" dirty="0">
              <a:solidFill>
                <a:schemeClr val="accent2">
                  <a:lumMod val="75000"/>
                </a:schemeClr>
              </a:solidFill>
            </a:endParaRPr>
          </a:p>
        </p:txBody>
      </p:sp>
      <p:pic>
        <p:nvPicPr>
          <p:cNvPr id="10" name="Picture 2"/>
          <p:cNvPicPr>
            <a:picLocks noChangeAspect="1" noChangeArrowheads="1"/>
          </p:cNvPicPr>
          <p:nvPr/>
        </p:nvPicPr>
        <p:blipFill>
          <a:blip r:embed="rId3" cstate="print"/>
          <a:srcRect l="73482" t="18457" r="7003" b="43891"/>
          <a:stretch>
            <a:fillRect/>
          </a:stretch>
        </p:blipFill>
        <p:spPr bwMode="auto">
          <a:xfrm>
            <a:off x="1440160" y="2492896"/>
            <a:ext cx="4248472" cy="3172277"/>
          </a:xfrm>
          <a:prstGeom prst="rect">
            <a:avLst/>
          </a:prstGeom>
          <a:noFill/>
          <a:ln w="9525">
            <a:noFill/>
            <a:miter lim="800000"/>
            <a:headEnd/>
            <a:tailEnd/>
          </a:ln>
        </p:spPr>
      </p:pic>
      <p:sp>
        <p:nvSpPr>
          <p:cNvPr id="14" name="13 CuadroTexto"/>
          <p:cNvSpPr txBox="1"/>
          <p:nvPr/>
        </p:nvSpPr>
        <p:spPr>
          <a:xfrm>
            <a:off x="5328592" y="2492896"/>
            <a:ext cx="2375248" cy="400110"/>
          </a:xfrm>
          <a:prstGeom prst="rect">
            <a:avLst/>
          </a:prstGeom>
          <a:noFill/>
        </p:spPr>
        <p:txBody>
          <a:bodyPr wrap="square" rtlCol="0">
            <a:spAutoFit/>
          </a:bodyPr>
          <a:lstStyle/>
          <a:p>
            <a:r>
              <a:rPr lang="en-US" sz="2000" b="0" i="1" dirty="0" err="1">
                <a:solidFill>
                  <a:srgbClr val="FF0000"/>
                </a:solidFill>
              </a:rPr>
              <a:t>Fuerza</a:t>
            </a:r>
            <a:r>
              <a:rPr lang="en-US" sz="2000" b="0" i="1" dirty="0">
                <a:solidFill>
                  <a:srgbClr val="FF0000"/>
                </a:solidFill>
              </a:rPr>
              <a:t> vertical (</a:t>
            </a:r>
            <a:r>
              <a:rPr lang="en-US" sz="2000" b="0" i="1" dirty="0" err="1">
                <a:solidFill>
                  <a:srgbClr val="FF0000"/>
                </a:solidFill>
              </a:rPr>
              <a:t>F</a:t>
            </a:r>
            <a:r>
              <a:rPr lang="en-US" sz="1600" b="0" i="1" dirty="0" err="1">
                <a:solidFill>
                  <a:srgbClr val="FF0000"/>
                </a:solidFill>
              </a:rPr>
              <a:t>z</a:t>
            </a:r>
            <a:r>
              <a:rPr lang="en-US" sz="2000" b="0" i="1" dirty="0">
                <a:solidFill>
                  <a:srgbClr val="FF0000"/>
                </a:solidFill>
              </a:rPr>
              <a:t>)</a:t>
            </a:r>
          </a:p>
        </p:txBody>
      </p:sp>
      <p:sp>
        <p:nvSpPr>
          <p:cNvPr id="16" name="15 CuadroTexto"/>
          <p:cNvSpPr txBox="1"/>
          <p:nvPr/>
        </p:nvSpPr>
        <p:spPr>
          <a:xfrm>
            <a:off x="5220072" y="3789040"/>
            <a:ext cx="3384376" cy="400110"/>
          </a:xfrm>
          <a:prstGeom prst="rect">
            <a:avLst/>
          </a:prstGeom>
          <a:noFill/>
        </p:spPr>
        <p:txBody>
          <a:bodyPr wrap="square" rtlCol="0">
            <a:spAutoFit/>
          </a:bodyPr>
          <a:lstStyle/>
          <a:p>
            <a:r>
              <a:rPr lang="en-US" sz="2000" b="0" i="1" dirty="0" err="1">
                <a:solidFill>
                  <a:schemeClr val="accent6"/>
                </a:solidFill>
              </a:rPr>
              <a:t>Fuerza</a:t>
            </a:r>
            <a:r>
              <a:rPr lang="en-US" sz="2000" b="0" i="1" dirty="0">
                <a:solidFill>
                  <a:schemeClr val="accent6"/>
                </a:solidFill>
              </a:rPr>
              <a:t> antero-posterior (</a:t>
            </a:r>
            <a:r>
              <a:rPr lang="en-US" sz="2000" b="0" i="1" dirty="0" err="1">
                <a:solidFill>
                  <a:schemeClr val="accent6"/>
                </a:solidFill>
              </a:rPr>
              <a:t>F</a:t>
            </a:r>
            <a:r>
              <a:rPr lang="en-US" sz="1600" b="0" i="1" dirty="0" err="1">
                <a:solidFill>
                  <a:schemeClr val="accent6"/>
                </a:solidFill>
              </a:rPr>
              <a:t>y</a:t>
            </a:r>
            <a:r>
              <a:rPr lang="en-US" sz="2000" b="0" i="1" dirty="0">
                <a:solidFill>
                  <a:schemeClr val="accent6"/>
                </a:solidFill>
              </a:rPr>
              <a:t>)</a:t>
            </a:r>
          </a:p>
        </p:txBody>
      </p:sp>
      <p:sp>
        <p:nvSpPr>
          <p:cNvPr id="17" name="16 CuadroTexto"/>
          <p:cNvSpPr txBox="1"/>
          <p:nvPr/>
        </p:nvSpPr>
        <p:spPr>
          <a:xfrm>
            <a:off x="5184575" y="4613066"/>
            <a:ext cx="3195565" cy="400110"/>
          </a:xfrm>
          <a:prstGeom prst="rect">
            <a:avLst/>
          </a:prstGeom>
          <a:noFill/>
        </p:spPr>
        <p:txBody>
          <a:bodyPr wrap="square" rtlCol="0">
            <a:spAutoFit/>
          </a:bodyPr>
          <a:lstStyle/>
          <a:p>
            <a:r>
              <a:rPr lang="en-US" sz="2000" b="0" i="1" dirty="0" err="1">
                <a:solidFill>
                  <a:srgbClr val="00B050"/>
                </a:solidFill>
              </a:rPr>
              <a:t>Fuerza</a:t>
            </a:r>
            <a:r>
              <a:rPr lang="en-US" sz="2000" b="0" i="1" dirty="0">
                <a:solidFill>
                  <a:srgbClr val="00B050"/>
                </a:solidFill>
              </a:rPr>
              <a:t> medio-lateral (</a:t>
            </a:r>
            <a:r>
              <a:rPr lang="en-US" sz="2000" b="0" i="1" dirty="0" err="1">
                <a:solidFill>
                  <a:srgbClr val="00B050"/>
                </a:solidFill>
              </a:rPr>
              <a:t>Fx</a:t>
            </a:r>
            <a:r>
              <a:rPr lang="en-US" sz="2000" b="0" i="1" dirty="0">
                <a:solidFill>
                  <a:srgbClr val="00B050"/>
                </a:solidFill>
              </a:rPr>
              <a:t>)</a:t>
            </a:r>
          </a:p>
        </p:txBody>
      </p:sp>
      <p:cxnSp>
        <p:nvCxnSpPr>
          <p:cNvPr id="19" name="18 Conector recto de flecha"/>
          <p:cNvCxnSpPr/>
          <p:nvPr/>
        </p:nvCxnSpPr>
        <p:spPr bwMode="auto">
          <a:xfrm>
            <a:off x="5040560" y="2708920"/>
            <a:ext cx="360040" cy="0"/>
          </a:xfrm>
          <a:prstGeom prst="straightConnector1">
            <a:avLst/>
          </a:prstGeom>
          <a:noFill/>
          <a:ln w="28575" cap="flat" cmpd="sng" algn="ctr">
            <a:solidFill>
              <a:srgbClr val="FF0000"/>
            </a:solidFill>
            <a:prstDash val="solid"/>
            <a:round/>
            <a:headEnd type="none" w="med" len="med"/>
            <a:tailEnd type="arrow"/>
          </a:ln>
          <a:effectLst/>
        </p:spPr>
      </p:cxnSp>
      <p:cxnSp>
        <p:nvCxnSpPr>
          <p:cNvPr id="20" name="19 Conector recto de flecha"/>
          <p:cNvCxnSpPr/>
          <p:nvPr/>
        </p:nvCxnSpPr>
        <p:spPr bwMode="auto">
          <a:xfrm>
            <a:off x="4968552" y="4005064"/>
            <a:ext cx="360040" cy="0"/>
          </a:xfrm>
          <a:prstGeom prst="straightConnector1">
            <a:avLst/>
          </a:prstGeom>
          <a:noFill/>
          <a:ln w="28575" cap="flat" cmpd="sng" algn="ctr">
            <a:solidFill>
              <a:schemeClr val="accent6"/>
            </a:solidFill>
            <a:prstDash val="solid"/>
            <a:round/>
            <a:headEnd type="none" w="med" len="med"/>
            <a:tailEnd type="arrow"/>
          </a:ln>
          <a:effectLst/>
        </p:spPr>
      </p:cxnSp>
      <p:cxnSp>
        <p:nvCxnSpPr>
          <p:cNvPr id="22" name="21 Conector recto"/>
          <p:cNvCxnSpPr/>
          <p:nvPr/>
        </p:nvCxnSpPr>
        <p:spPr bwMode="auto">
          <a:xfrm>
            <a:off x="4968552" y="4005064"/>
            <a:ext cx="0" cy="144016"/>
          </a:xfrm>
          <a:prstGeom prst="line">
            <a:avLst/>
          </a:prstGeom>
          <a:noFill/>
          <a:ln w="28575" cap="flat" cmpd="sng" algn="ctr">
            <a:solidFill>
              <a:schemeClr val="accent6"/>
            </a:solidFill>
            <a:prstDash val="solid"/>
            <a:round/>
            <a:headEnd type="none" w="med" len="med"/>
            <a:tailEnd type="none" w="med" len="med"/>
          </a:ln>
          <a:effectLst/>
        </p:spPr>
      </p:cxnSp>
      <p:cxnSp>
        <p:nvCxnSpPr>
          <p:cNvPr id="23" name="22 Conector recto de flecha"/>
          <p:cNvCxnSpPr/>
          <p:nvPr/>
        </p:nvCxnSpPr>
        <p:spPr bwMode="auto">
          <a:xfrm>
            <a:off x="4896544" y="4829090"/>
            <a:ext cx="360040" cy="0"/>
          </a:xfrm>
          <a:prstGeom prst="straightConnector1">
            <a:avLst/>
          </a:prstGeom>
          <a:noFill/>
          <a:ln w="28575" cap="flat" cmpd="sng" algn="ctr">
            <a:solidFill>
              <a:srgbClr val="00B050"/>
            </a:solidFill>
            <a:prstDash val="solid"/>
            <a:round/>
            <a:headEnd type="none" w="med" len="med"/>
            <a:tailEnd type="arrow"/>
          </a:ln>
          <a:effectLst/>
        </p:spPr>
      </p:cxnSp>
      <p:cxnSp>
        <p:nvCxnSpPr>
          <p:cNvPr id="24" name="23 Conector recto"/>
          <p:cNvCxnSpPr/>
          <p:nvPr/>
        </p:nvCxnSpPr>
        <p:spPr bwMode="auto">
          <a:xfrm>
            <a:off x="4896544" y="4685074"/>
            <a:ext cx="0" cy="144016"/>
          </a:xfrm>
          <a:prstGeom prst="line">
            <a:avLst/>
          </a:prstGeom>
          <a:noFill/>
          <a:ln w="28575" cap="flat" cmpd="sng" algn="ctr">
            <a:solidFill>
              <a:srgbClr val="00B050"/>
            </a:solidFill>
            <a:prstDash val="solid"/>
            <a:round/>
            <a:headEnd type="none" w="med" len="med"/>
            <a:tailEnd type="none" w="med" len="med"/>
          </a:ln>
          <a:effectLst/>
        </p:spPr>
      </p:cxnSp>
      <p:sp>
        <p:nvSpPr>
          <p:cNvPr id="26" name="25 CuadroTexto"/>
          <p:cNvSpPr txBox="1"/>
          <p:nvPr/>
        </p:nvSpPr>
        <p:spPr>
          <a:xfrm rot="16200000">
            <a:off x="4138" y="3892406"/>
            <a:ext cx="3168352" cy="369332"/>
          </a:xfrm>
          <a:prstGeom prst="rect">
            <a:avLst/>
          </a:prstGeom>
          <a:solidFill>
            <a:schemeClr val="bg1"/>
          </a:solidFill>
        </p:spPr>
        <p:txBody>
          <a:bodyPr wrap="square" rtlCol="0">
            <a:spAutoFit/>
          </a:bodyPr>
          <a:lstStyle/>
          <a:p>
            <a:pPr algn="ctr"/>
            <a:r>
              <a:rPr lang="en-US" sz="1800" b="0" dirty="0">
                <a:solidFill>
                  <a:schemeClr val="accent6"/>
                </a:solidFill>
              </a:rPr>
              <a:t>Forces (Newton)</a:t>
            </a:r>
          </a:p>
        </p:txBody>
      </p:sp>
      <p:sp>
        <p:nvSpPr>
          <p:cNvPr id="27" name="26 CuadroTexto"/>
          <p:cNvSpPr txBox="1"/>
          <p:nvPr/>
        </p:nvSpPr>
        <p:spPr>
          <a:xfrm>
            <a:off x="1763688" y="5301208"/>
            <a:ext cx="3960440" cy="369332"/>
          </a:xfrm>
          <a:prstGeom prst="rect">
            <a:avLst/>
          </a:prstGeom>
          <a:solidFill>
            <a:schemeClr val="bg1"/>
          </a:solidFill>
        </p:spPr>
        <p:txBody>
          <a:bodyPr wrap="square" rtlCol="0">
            <a:spAutoFit/>
          </a:bodyPr>
          <a:lstStyle/>
          <a:p>
            <a:pPr algn="ctr"/>
            <a:r>
              <a:rPr lang="en-US" sz="1800" b="0" dirty="0">
                <a:solidFill>
                  <a:schemeClr val="accent6"/>
                </a:solidFill>
              </a:rPr>
              <a:t>Percentage of stance phase (%)</a:t>
            </a:r>
          </a:p>
        </p:txBody>
      </p:sp>
      <p:sp>
        <p:nvSpPr>
          <p:cNvPr id="28" name="15 CuadroTexto"/>
          <p:cNvSpPr txBox="1"/>
          <p:nvPr/>
        </p:nvSpPr>
        <p:spPr>
          <a:xfrm>
            <a:off x="755576" y="5733256"/>
            <a:ext cx="6768752" cy="338554"/>
          </a:xfrm>
          <a:prstGeom prst="rect">
            <a:avLst/>
          </a:prstGeom>
          <a:noFill/>
        </p:spPr>
        <p:txBody>
          <a:bodyPr wrap="square" rtlCol="0">
            <a:spAutoFit/>
          </a:bodyPr>
          <a:lstStyle/>
          <a:p>
            <a:pPr algn="ctr"/>
            <a:r>
              <a:rPr lang="es-ES" sz="1600" b="0" dirty="0">
                <a:solidFill>
                  <a:schemeClr val="accent6"/>
                </a:solidFill>
              </a:rPr>
              <a:t>Figura 16. Fuerza de reacción del suelo y sus tres componentes.</a:t>
            </a:r>
            <a:r>
              <a:rPr lang="en-US" sz="1600" b="0" dirty="0">
                <a:solidFill>
                  <a:schemeClr val="accent6"/>
                </a:solidFill>
              </a:rPr>
              <a:t>. </a:t>
            </a:r>
          </a:p>
        </p:txBody>
      </p:sp>
      <p:sp>
        <p:nvSpPr>
          <p:cNvPr id="21" name="Prostokąt 1">
            <a:extLst>
              <a:ext uri="{FF2B5EF4-FFF2-40B4-BE49-F238E27FC236}">
                <a16:creationId xmlns:a16="http://schemas.microsoft.com/office/drawing/2014/main" id="{32E79024-33D4-46D8-8171-F7A2BFAA59DA}"/>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115772422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6" grpId="0" animBg="1"/>
      <p:bldP spid="2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Las </a:t>
            </a:r>
            <a:r>
              <a:rPr lang="en-US" sz="2000" b="0" i="1" dirty="0" err="1">
                <a:solidFill>
                  <a:schemeClr val="accent2">
                    <a:lumMod val="75000"/>
                  </a:schemeClr>
                </a:solidFill>
              </a:rPr>
              <a:t>fuerzas</a:t>
            </a:r>
            <a:r>
              <a:rPr lang="en-US" sz="2000" b="0" i="1" dirty="0">
                <a:solidFill>
                  <a:schemeClr val="accent2">
                    <a:lumMod val="75000"/>
                  </a:schemeClr>
                </a:solidFill>
              </a:rPr>
              <a:t> de </a:t>
            </a:r>
            <a:r>
              <a:rPr lang="en-US" sz="2000" b="0" i="1" dirty="0" err="1">
                <a:solidFill>
                  <a:schemeClr val="accent2">
                    <a:lumMod val="75000"/>
                  </a:schemeClr>
                </a:solidFill>
              </a:rPr>
              <a:t>reacción</a:t>
            </a:r>
            <a:r>
              <a:rPr lang="en-US" sz="2000" b="0" i="1" dirty="0">
                <a:solidFill>
                  <a:schemeClr val="accent2">
                    <a:lumMod val="75000"/>
                  </a:schemeClr>
                </a:solidFill>
              </a:rPr>
              <a:t> del </a:t>
            </a:r>
            <a:r>
              <a:rPr lang="en-US" sz="2000" b="0" i="1" dirty="0" err="1">
                <a:solidFill>
                  <a:schemeClr val="accent2">
                    <a:lumMod val="75000"/>
                  </a:schemeClr>
                </a:solidFill>
              </a:rPr>
              <a:t>suelo</a:t>
            </a:r>
            <a:r>
              <a:rPr lang="en-US" sz="2000" b="0" i="1" dirty="0">
                <a:solidFill>
                  <a:schemeClr val="accent2">
                    <a:lumMod val="75000"/>
                  </a:schemeClr>
                </a:solidFill>
              </a:rPr>
              <a:t>: </a:t>
            </a:r>
            <a:r>
              <a:rPr lang="en-US" sz="2000" b="0" i="1" dirty="0" err="1">
                <a:solidFill>
                  <a:schemeClr val="accent2">
                    <a:lumMod val="75000"/>
                  </a:schemeClr>
                </a:solidFill>
              </a:rPr>
              <a:t>componente</a:t>
            </a:r>
            <a:r>
              <a:rPr lang="en-US" sz="2000" b="0" i="1" dirty="0">
                <a:solidFill>
                  <a:schemeClr val="accent2">
                    <a:lumMod val="75000"/>
                  </a:schemeClr>
                </a:solidFill>
              </a:rPr>
              <a:t> vertical</a:t>
            </a:r>
          </a:p>
        </p:txBody>
      </p:sp>
      <p:grpSp>
        <p:nvGrpSpPr>
          <p:cNvPr id="42" name="41 Grupo"/>
          <p:cNvGrpSpPr/>
          <p:nvPr/>
        </p:nvGrpSpPr>
        <p:grpSpPr>
          <a:xfrm>
            <a:off x="827584" y="2348880"/>
            <a:ext cx="5924403" cy="3688062"/>
            <a:chOff x="1671933" y="2348880"/>
            <a:chExt cx="5924403" cy="3688062"/>
          </a:xfrm>
        </p:grpSpPr>
        <p:pic>
          <p:nvPicPr>
            <p:cNvPr id="3076" name="Picture 4"/>
            <p:cNvPicPr>
              <a:picLocks noChangeAspect="1" noChangeArrowheads="1"/>
            </p:cNvPicPr>
            <p:nvPr/>
          </p:nvPicPr>
          <p:blipFill>
            <a:blip r:embed="rId3" cstate="print"/>
            <a:srcRect l="6286" t="25559" r="60858" b="19071"/>
            <a:stretch>
              <a:fillRect/>
            </a:stretch>
          </p:blipFill>
          <p:spPr bwMode="auto">
            <a:xfrm>
              <a:off x="1941307" y="2348880"/>
              <a:ext cx="5655029" cy="3688062"/>
            </a:xfrm>
            <a:prstGeom prst="rect">
              <a:avLst/>
            </a:prstGeom>
            <a:noFill/>
            <a:ln w="9525">
              <a:noFill/>
              <a:miter lim="800000"/>
              <a:headEnd/>
              <a:tailEnd/>
            </a:ln>
          </p:spPr>
        </p:pic>
        <p:sp>
          <p:nvSpPr>
            <p:cNvPr id="17" name="16 CuadroTexto"/>
            <p:cNvSpPr txBox="1"/>
            <p:nvPr/>
          </p:nvSpPr>
          <p:spPr>
            <a:xfrm rot="16200000">
              <a:off x="-10380" y="4031195"/>
              <a:ext cx="3672406" cy="307779"/>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            VECTOR VERTICAL DE FRS (N)</a:t>
              </a:r>
            </a:p>
          </p:txBody>
        </p:sp>
      </p:grpSp>
      <p:cxnSp>
        <p:nvCxnSpPr>
          <p:cNvPr id="19" name="18 Conector recto"/>
          <p:cNvCxnSpPr/>
          <p:nvPr/>
        </p:nvCxnSpPr>
        <p:spPr bwMode="auto">
          <a:xfrm>
            <a:off x="2719539" y="3140968"/>
            <a:ext cx="0" cy="2304256"/>
          </a:xfrm>
          <a:prstGeom prst="line">
            <a:avLst/>
          </a:prstGeom>
          <a:noFill/>
          <a:ln w="19050" cap="flat" cmpd="sng" algn="ctr">
            <a:solidFill>
              <a:schemeClr val="tx1"/>
            </a:solidFill>
            <a:prstDash val="sysDash"/>
            <a:round/>
            <a:headEnd type="none" w="med" len="med"/>
            <a:tailEnd type="none" w="med" len="med"/>
          </a:ln>
          <a:effectLst/>
        </p:spPr>
      </p:cxnSp>
      <p:cxnSp>
        <p:nvCxnSpPr>
          <p:cNvPr id="23" name="22 Conector recto"/>
          <p:cNvCxnSpPr/>
          <p:nvPr/>
        </p:nvCxnSpPr>
        <p:spPr bwMode="auto">
          <a:xfrm>
            <a:off x="4159699" y="3645024"/>
            <a:ext cx="0" cy="1800200"/>
          </a:xfrm>
          <a:prstGeom prst="line">
            <a:avLst/>
          </a:prstGeom>
          <a:noFill/>
          <a:ln w="19050" cap="flat" cmpd="sng" algn="ctr">
            <a:solidFill>
              <a:schemeClr val="tx1"/>
            </a:solidFill>
            <a:prstDash val="sysDash"/>
            <a:round/>
            <a:headEnd type="none" w="med" len="med"/>
            <a:tailEnd type="none" w="med" len="med"/>
          </a:ln>
          <a:effectLst/>
        </p:spPr>
      </p:cxnSp>
      <p:cxnSp>
        <p:nvCxnSpPr>
          <p:cNvPr id="25" name="24 Conector recto"/>
          <p:cNvCxnSpPr/>
          <p:nvPr/>
        </p:nvCxnSpPr>
        <p:spPr bwMode="auto">
          <a:xfrm>
            <a:off x="5671867" y="2924944"/>
            <a:ext cx="0" cy="2520280"/>
          </a:xfrm>
          <a:prstGeom prst="line">
            <a:avLst/>
          </a:prstGeom>
          <a:noFill/>
          <a:ln w="19050" cap="flat" cmpd="sng" algn="ctr">
            <a:solidFill>
              <a:schemeClr val="tx1"/>
            </a:solidFill>
            <a:prstDash val="sysDash"/>
            <a:round/>
            <a:headEnd type="none" w="med" len="med"/>
            <a:tailEnd type="none" w="med" len="med"/>
          </a:ln>
          <a:effectLst/>
        </p:spPr>
      </p:cxnSp>
      <p:cxnSp>
        <p:nvCxnSpPr>
          <p:cNvPr id="33" name="32 Conector recto de flecha"/>
          <p:cNvCxnSpPr/>
          <p:nvPr/>
        </p:nvCxnSpPr>
        <p:spPr bwMode="auto">
          <a:xfrm>
            <a:off x="1639419" y="5229200"/>
            <a:ext cx="1008112" cy="0"/>
          </a:xfrm>
          <a:prstGeom prst="straightConnector1">
            <a:avLst/>
          </a:prstGeom>
          <a:noFill/>
          <a:ln w="19050" cap="flat" cmpd="sng" algn="ctr">
            <a:solidFill>
              <a:schemeClr val="tx1"/>
            </a:solidFill>
            <a:prstDash val="solid"/>
            <a:round/>
            <a:headEnd type="none" w="med" len="med"/>
            <a:tailEnd type="arrow"/>
          </a:ln>
          <a:effectLst/>
        </p:spPr>
      </p:cxnSp>
      <p:cxnSp>
        <p:nvCxnSpPr>
          <p:cNvPr id="35" name="34 Conector recto de flecha"/>
          <p:cNvCxnSpPr/>
          <p:nvPr/>
        </p:nvCxnSpPr>
        <p:spPr bwMode="auto">
          <a:xfrm>
            <a:off x="1639419" y="4941168"/>
            <a:ext cx="2448272" cy="0"/>
          </a:xfrm>
          <a:prstGeom prst="straightConnector1">
            <a:avLst/>
          </a:prstGeom>
          <a:noFill/>
          <a:ln w="19050" cap="flat" cmpd="sng" algn="ctr">
            <a:solidFill>
              <a:schemeClr val="tx1"/>
            </a:solidFill>
            <a:prstDash val="solid"/>
            <a:round/>
            <a:headEnd type="none" w="med" len="med"/>
            <a:tailEnd type="arrow"/>
          </a:ln>
          <a:effectLst/>
        </p:spPr>
      </p:cxnSp>
      <p:cxnSp>
        <p:nvCxnSpPr>
          <p:cNvPr id="38" name="37 Conector recto de flecha"/>
          <p:cNvCxnSpPr/>
          <p:nvPr/>
        </p:nvCxnSpPr>
        <p:spPr bwMode="auto">
          <a:xfrm>
            <a:off x="1639419" y="4653136"/>
            <a:ext cx="3960440" cy="0"/>
          </a:xfrm>
          <a:prstGeom prst="straightConnector1">
            <a:avLst/>
          </a:prstGeom>
          <a:noFill/>
          <a:ln w="19050" cap="flat" cmpd="sng" algn="ctr">
            <a:solidFill>
              <a:schemeClr val="tx1"/>
            </a:solidFill>
            <a:prstDash val="solid"/>
            <a:round/>
            <a:headEnd type="none" w="med" len="med"/>
            <a:tailEnd type="arrow"/>
          </a:ln>
          <a:effectLst/>
        </p:spPr>
      </p:cxnSp>
      <p:sp>
        <p:nvSpPr>
          <p:cNvPr id="43" name="42 CuadroTexto"/>
          <p:cNvSpPr txBox="1"/>
          <p:nvPr/>
        </p:nvSpPr>
        <p:spPr>
          <a:xfrm>
            <a:off x="6876256" y="2708920"/>
            <a:ext cx="1584176" cy="3093154"/>
          </a:xfrm>
          <a:prstGeom prst="rect">
            <a:avLst/>
          </a:prstGeom>
          <a:noFill/>
          <a:ln>
            <a:solidFill>
              <a:schemeClr val="accent6"/>
            </a:solidFill>
          </a:ln>
        </p:spPr>
        <p:txBody>
          <a:bodyPr wrap="square" rtlCol="0">
            <a:spAutoFit/>
          </a:bodyPr>
          <a:lstStyle/>
          <a:p>
            <a:r>
              <a:rPr lang="en-US" sz="1500" dirty="0" err="1">
                <a:solidFill>
                  <a:schemeClr val="tx1"/>
                </a:solidFill>
              </a:rPr>
              <a:t>Fz</a:t>
            </a:r>
            <a:r>
              <a:rPr lang="en-US" sz="1500" dirty="0">
                <a:solidFill>
                  <a:schemeClr val="tx1"/>
                </a:solidFill>
              </a:rPr>
              <a:t> 1</a:t>
            </a:r>
            <a:r>
              <a:rPr lang="en-US" sz="1500" b="0" dirty="0">
                <a:solidFill>
                  <a:schemeClr val="tx1"/>
                </a:solidFill>
              </a:rPr>
              <a:t>: Pico de </a:t>
            </a:r>
            <a:r>
              <a:rPr lang="en-US" sz="1500" b="0" dirty="0" err="1">
                <a:solidFill>
                  <a:schemeClr val="tx1"/>
                </a:solidFill>
              </a:rPr>
              <a:t>fuerza</a:t>
            </a:r>
            <a:r>
              <a:rPr lang="es-ES" sz="1500" b="0" dirty="0">
                <a:solidFill>
                  <a:schemeClr val="tx1"/>
                </a:solidFill>
              </a:rPr>
              <a:t> en máxima tolerancia de peso.</a:t>
            </a:r>
            <a:endParaRPr lang="en-US" sz="1500" b="0" dirty="0">
              <a:solidFill>
                <a:schemeClr val="tx1"/>
              </a:solidFill>
            </a:endParaRPr>
          </a:p>
          <a:p>
            <a:endParaRPr lang="en-US" sz="1500" b="0" dirty="0">
              <a:solidFill>
                <a:schemeClr val="tx1"/>
              </a:solidFill>
            </a:endParaRPr>
          </a:p>
          <a:p>
            <a:r>
              <a:rPr lang="en-US" sz="1500" dirty="0" err="1">
                <a:solidFill>
                  <a:schemeClr val="tx1"/>
                </a:solidFill>
              </a:rPr>
              <a:t>Fz</a:t>
            </a:r>
            <a:r>
              <a:rPr lang="en-US" sz="1500" dirty="0">
                <a:solidFill>
                  <a:schemeClr val="tx1"/>
                </a:solidFill>
              </a:rPr>
              <a:t> 2</a:t>
            </a:r>
            <a:r>
              <a:rPr lang="en-US" sz="1500" b="0" dirty="0">
                <a:solidFill>
                  <a:schemeClr val="tx1"/>
                </a:solidFill>
              </a:rPr>
              <a:t>: </a:t>
            </a:r>
            <a:r>
              <a:rPr lang="es-ES" sz="1500" b="0" dirty="0">
                <a:solidFill>
                  <a:schemeClr val="tx1"/>
                </a:solidFill>
              </a:rPr>
              <a:t>Pico de fuerza en posición media.</a:t>
            </a:r>
          </a:p>
          <a:p>
            <a:endParaRPr lang="en-US" sz="1500" b="0" dirty="0">
              <a:solidFill>
                <a:schemeClr val="tx1"/>
              </a:solidFill>
            </a:endParaRPr>
          </a:p>
          <a:p>
            <a:r>
              <a:rPr lang="en-US" sz="1500" dirty="0" err="1">
                <a:solidFill>
                  <a:schemeClr val="tx1"/>
                </a:solidFill>
              </a:rPr>
              <a:t>Fz</a:t>
            </a:r>
            <a:r>
              <a:rPr lang="en-US" sz="1500" dirty="0">
                <a:solidFill>
                  <a:schemeClr val="tx1"/>
                </a:solidFill>
              </a:rPr>
              <a:t> 3</a:t>
            </a:r>
            <a:r>
              <a:rPr lang="en-US" sz="1500" b="0" dirty="0">
                <a:solidFill>
                  <a:schemeClr val="tx1"/>
                </a:solidFill>
              </a:rPr>
              <a:t>: Pico de </a:t>
            </a:r>
            <a:r>
              <a:rPr lang="en-US" sz="1500" b="0" dirty="0" err="1">
                <a:solidFill>
                  <a:schemeClr val="tx1"/>
                </a:solidFill>
              </a:rPr>
              <a:t>fuerza</a:t>
            </a:r>
            <a:r>
              <a:rPr lang="en-US" sz="1500" b="0" dirty="0">
                <a:solidFill>
                  <a:schemeClr val="tx1"/>
                </a:solidFill>
              </a:rPr>
              <a:t> </a:t>
            </a:r>
            <a:r>
              <a:rPr lang="en-US" sz="1500" b="0" dirty="0" err="1">
                <a:solidFill>
                  <a:schemeClr val="tx1"/>
                </a:solidFill>
              </a:rPr>
              <a:t>en</a:t>
            </a:r>
            <a:r>
              <a:rPr lang="en-US" sz="1500" b="0" dirty="0">
                <a:solidFill>
                  <a:schemeClr val="tx1"/>
                </a:solidFill>
              </a:rPr>
              <a:t> la </a:t>
            </a:r>
            <a:r>
              <a:rPr lang="en-US" sz="1500" b="0" dirty="0" err="1">
                <a:solidFill>
                  <a:schemeClr val="tx1"/>
                </a:solidFill>
              </a:rPr>
              <a:t>fase</a:t>
            </a:r>
            <a:r>
              <a:rPr lang="en-US" sz="1500" b="0" dirty="0">
                <a:solidFill>
                  <a:schemeClr val="tx1"/>
                </a:solidFill>
              </a:rPr>
              <a:t> de </a:t>
            </a:r>
            <a:endParaRPr lang="es-ES" sz="1500" b="0" dirty="0">
              <a:solidFill>
                <a:schemeClr val="tx1"/>
              </a:solidFill>
            </a:endParaRPr>
          </a:p>
        </p:txBody>
      </p:sp>
      <p:sp>
        <p:nvSpPr>
          <p:cNvPr id="44" name="43 CuadroTexto"/>
          <p:cNvSpPr txBox="1"/>
          <p:nvPr/>
        </p:nvSpPr>
        <p:spPr>
          <a:xfrm>
            <a:off x="2359499" y="2699628"/>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1</a:t>
            </a:r>
            <a:endParaRPr lang="es-ES" sz="1800" b="0" dirty="0">
              <a:solidFill>
                <a:schemeClr val="tx1"/>
              </a:solidFill>
            </a:endParaRPr>
          </a:p>
        </p:txBody>
      </p:sp>
      <p:sp>
        <p:nvSpPr>
          <p:cNvPr id="45" name="44 CuadroTexto"/>
          <p:cNvSpPr txBox="1"/>
          <p:nvPr/>
        </p:nvSpPr>
        <p:spPr>
          <a:xfrm>
            <a:off x="3799659" y="3203684"/>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2</a:t>
            </a:r>
            <a:endParaRPr lang="es-ES" sz="1800" b="0" dirty="0">
              <a:solidFill>
                <a:schemeClr val="tx1"/>
              </a:solidFill>
            </a:endParaRPr>
          </a:p>
        </p:txBody>
      </p:sp>
      <p:sp>
        <p:nvSpPr>
          <p:cNvPr id="46" name="45 CuadroTexto"/>
          <p:cNvSpPr txBox="1"/>
          <p:nvPr/>
        </p:nvSpPr>
        <p:spPr>
          <a:xfrm>
            <a:off x="5311827" y="2492896"/>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z</a:t>
            </a:r>
            <a:r>
              <a:rPr lang="en-US" sz="1800" b="0" dirty="0">
                <a:solidFill>
                  <a:schemeClr val="tx1"/>
                </a:solidFill>
              </a:rPr>
              <a:t>3</a:t>
            </a:r>
            <a:endParaRPr lang="es-ES" sz="1800" b="0" dirty="0">
              <a:solidFill>
                <a:schemeClr val="tx1"/>
              </a:solidFill>
            </a:endParaRPr>
          </a:p>
        </p:txBody>
      </p:sp>
      <p:sp>
        <p:nvSpPr>
          <p:cNvPr id="47" name="46 CuadroTexto"/>
          <p:cNvSpPr txBox="1"/>
          <p:nvPr/>
        </p:nvSpPr>
        <p:spPr>
          <a:xfrm>
            <a:off x="2680051" y="5050051"/>
            <a:ext cx="1819941" cy="323165"/>
          </a:xfrm>
          <a:prstGeom prst="rect">
            <a:avLst/>
          </a:prstGeom>
          <a:noFill/>
        </p:spPr>
        <p:txBody>
          <a:bodyPr wrap="square" rtlCol="0">
            <a:spAutoFit/>
          </a:bodyPr>
          <a:lstStyle/>
          <a:p>
            <a:r>
              <a:rPr lang="es-ES" sz="1500" b="0" dirty="0">
                <a:solidFill>
                  <a:schemeClr val="tx1"/>
                </a:solidFill>
              </a:rPr>
              <a:t>Tiempo Fz1</a:t>
            </a:r>
          </a:p>
        </p:txBody>
      </p:sp>
      <p:sp>
        <p:nvSpPr>
          <p:cNvPr id="48" name="47 CuadroTexto"/>
          <p:cNvSpPr txBox="1"/>
          <p:nvPr/>
        </p:nvSpPr>
        <p:spPr>
          <a:xfrm>
            <a:off x="4139952" y="4762019"/>
            <a:ext cx="1368152" cy="323165"/>
          </a:xfrm>
          <a:prstGeom prst="rect">
            <a:avLst/>
          </a:prstGeom>
          <a:noFill/>
        </p:spPr>
        <p:txBody>
          <a:bodyPr wrap="square" rtlCol="0">
            <a:spAutoFit/>
          </a:bodyPr>
          <a:lstStyle/>
          <a:p>
            <a:r>
              <a:rPr lang="es-ES" sz="1500" b="0" dirty="0">
                <a:solidFill>
                  <a:schemeClr val="tx1"/>
                </a:solidFill>
              </a:rPr>
              <a:t>Tiempo Fz2</a:t>
            </a:r>
          </a:p>
        </p:txBody>
      </p:sp>
      <p:sp>
        <p:nvSpPr>
          <p:cNvPr id="49" name="48 CuadroTexto"/>
          <p:cNvSpPr txBox="1"/>
          <p:nvPr/>
        </p:nvSpPr>
        <p:spPr>
          <a:xfrm>
            <a:off x="5652120" y="4473987"/>
            <a:ext cx="1224136" cy="323165"/>
          </a:xfrm>
          <a:prstGeom prst="rect">
            <a:avLst/>
          </a:prstGeom>
          <a:noFill/>
        </p:spPr>
        <p:txBody>
          <a:bodyPr wrap="square" rtlCol="0">
            <a:spAutoFit/>
          </a:bodyPr>
          <a:lstStyle/>
          <a:p>
            <a:r>
              <a:rPr lang="es-ES" sz="1500" b="0" dirty="0">
                <a:solidFill>
                  <a:schemeClr val="tx1"/>
                </a:solidFill>
              </a:rPr>
              <a:t>Tiempo Fz3</a:t>
            </a:r>
          </a:p>
        </p:txBody>
      </p:sp>
      <p:sp>
        <p:nvSpPr>
          <p:cNvPr id="26" name="Prostokąt 1">
            <a:extLst>
              <a:ext uri="{FF2B5EF4-FFF2-40B4-BE49-F238E27FC236}">
                <a16:creationId xmlns:a16="http://schemas.microsoft.com/office/drawing/2014/main" id="{2C43A1FE-E483-449A-8A5F-AA21110B65B4}"/>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161965380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p:bldP spid="46" grpId="0"/>
      <p:bldP spid="47" grpId="0"/>
      <p:bldP spid="48" grpId="0"/>
      <p:bldP spid="4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38 Grupo"/>
          <p:cNvGrpSpPr/>
          <p:nvPr/>
        </p:nvGrpSpPr>
        <p:grpSpPr>
          <a:xfrm>
            <a:off x="810069" y="2348878"/>
            <a:ext cx="6066187" cy="3528394"/>
            <a:chOff x="1239867" y="2348878"/>
            <a:chExt cx="6845365" cy="3528394"/>
          </a:xfrm>
        </p:grpSpPr>
        <p:pic>
          <p:nvPicPr>
            <p:cNvPr id="4099" name="Picture 3"/>
            <p:cNvPicPr>
              <a:picLocks noChangeAspect="1" noChangeArrowheads="1"/>
            </p:cNvPicPr>
            <p:nvPr/>
          </p:nvPicPr>
          <p:blipFill>
            <a:blip r:embed="rId3" cstate="print"/>
            <a:srcRect l="6427" t="30727" r="60717" b="27192"/>
            <a:stretch>
              <a:fillRect/>
            </a:stretch>
          </p:blipFill>
          <p:spPr bwMode="auto">
            <a:xfrm>
              <a:off x="1547664" y="2636912"/>
              <a:ext cx="6537568" cy="3240360"/>
            </a:xfrm>
            <a:prstGeom prst="rect">
              <a:avLst/>
            </a:prstGeom>
            <a:noFill/>
            <a:ln w="9525">
              <a:noFill/>
              <a:miter lim="800000"/>
              <a:headEnd/>
              <a:tailEnd/>
            </a:ln>
          </p:spPr>
        </p:pic>
        <p:sp>
          <p:nvSpPr>
            <p:cNvPr id="16" name="15 CuadroTexto"/>
            <p:cNvSpPr txBox="1"/>
            <p:nvPr/>
          </p:nvSpPr>
          <p:spPr>
            <a:xfrm rot="16200000">
              <a:off x="-350675" y="3939420"/>
              <a:ext cx="3528393" cy="347310"/>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VECTOR ANTERO-POSTERIOR DE FRS (N)</a:t>
              </a: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cxnSp>
        <p:nvCxnSpPr>
          <p:cNvPr id="17" name="16 Conector recto"/>
          <p:cNvCxnSpPr/>
          <p:nvPr/>
        </p:nvCxnSpPr>
        <p:spPr bwMode="auto">
          <a:xfrm>
            <a:off x="2483768" y="4149080"/>
            <a:ext cx="0" cy="720080"/>
          </a:xfrm>
          <a:prstGeom prst="line">
            <a:avLst/>
          </a:prstGeom>
          <a:noFill/>
          <a:ln w="19050" cap="flat" cmpd="sng" algn="ctr">
            <a:solidFill>
              <a:schemeClr val="tx1"/>
            </a:solidFill>
            <a:prstDash val="sysDash"/>
            <a:round/>
            <a:headEnd type="none" w="med" len="med"/>
            <a:tailEnd type="none" w="med" len="med"/>
          </a:ln>
          <a:effectLst/>
        </p:spPr>
      </p:cxnSp>
      <p:cxnSp>
        <p:nvCxnSpPr>
          <p:cNvPr id="20" name="19 Conector recto"/>
          <p:cNvCxnSpPr/>
          <p:nvPr/>
        </p:nvCxnSpPr>
        <p:spPr bwMode="auto">
          <a:xfrm>
            <a:off x="6300192" y="3140968"/>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26" name="25 Conector recto de flecha"/>
          <p:cNvCxnSpPr/>
          <p:nvPr/>
        </p:nvCxnSpPr>
        <p:spPr bwMode="auto">
          <a:xfrm>
            <a:off x="1619672" y="4365104"/>
            <a:ext cx="864096" cy="0"/>
          </a:xfrm>
          <a:prstGeom prst="straightConnector1">
            <a:avLst/>
          </a:prstGeom>
          <a:noFill/>
          <a:ln w="19050" cap="flat" cmpd="sng" algn="ctr">
            <a:solidFill>
              <a:schemeClr val="tx1"/>
            </a:solidFill>
            <a:prstDash val="solid"/>
            <a:round/>
            <a:headEnd type="none" w="med" len="med"/>
            <a:tailEnd type="arrow"/>
          </a:ln>
          <a:effectLst/>
        </p:spPr>
      </p:cxnSp>
      <p:cxnSp>
        <p:nvCxnSpPr>
          <p:cNvPr id="28" name="27 Conector recto de flecha"/>
          <p:cNvCxnSpPr/>
          <p:nvPr/>
        </p:nvCxnSpPr>
        <p:spPr bwMode="auto">
          <a:xfrm>
            <a:off x="1619672" y="3717032"/>
            <a:ext cx="4680520" cy="0"/>
          </a:xfrm>
          <a:prstGeom prst="straightConnector1">
            <a:avLst/>
          </a:prstGeom>
          <a:noFill/>
          <a:ln w="19050" cap="flat" cmpd="sng" algn="ctr">
            <a:solidFill>
              <a:schemeClr val="tx1"/>
            </a:solidFill>
            <a:prstDash val="solid"/>
            <a:round/>
            <a:headEnd type="none" w="med" len="med"/>
            <a:tailEnd type="arrow"/>
          </a:ln>
          <a:effectLst/>
        </p:spPr>
      </p:cxnSp>
      <p:cxnSp>
        <p:nvCxnSpPr>
          <p:cNvPr id="31" name="30 Conector recto"/>
          <p:cNvCxnSpPr/>
          <p:nvPr/>
        </p:nvCxnSpPr>
        <p:spPr bwMode="auto">
          <a:xfrm flipV="1">
            <a:off x="4644008" y="3140968"/>
            <a:ext cx="0" cy="1296144"/>
          </a:xfrm>
          <a:prstGeom prst="line">
            <a:avLst/>
          </a:prstGeom>
          <a:noFill/>
          <a:ln w="19050" cap="flat" cmpd="sng" algn="ctr">
            <a:solidFill>
              <a:schemeClr val="tx1"/>
            </a:solidFill>
            <a:prstDash val="solid"/>
            <a:round/>
            <a:headEnd type="none" w="med" len="med"/>
            <a:tailEnd type="none" w="med" len="med"/>
          </a:ln>
          <a:effectLst/>
        </p:spPr>
      </p:cxnSp>
      <p:cxnSp>
        <p:nvCxnSpPr>
          <p:cNvPr id="32" name="31 Conector recto de flecha"/>
          <p:cNvCxnSpPr/>
          <p:nvPr/>
        </p:nvCxnSpPr>
        <p:spPr bwMode="auto">
          <a:xfrm>
            <a:off x="1619672" y="3429000"/>
            <a:ext cx="3024336" cy="0"/>
          </a:xfrm>
          <a:prstGeom prst="straightConnector1">
            <a:avLst/>
          </a:prstGeom>
          <a:noFill/>
          <a:ln w="19050" cap="flat" cmpd="sng" algn="ctr">
            <a:solidFill>
              <a:schemeClr val="tx1"/>
            </a:solidFill>
            <a:prstDash val="solid"/>
            <a:round/>
            <a:headEnd type="none" w="med" len="med"/>
            <a:tailEnd type="arrow"/>
          </a:ln>
          <a:effectLst/>
        </p:spPr>
      </p:cxnSp>
      <p:sp>
        <p:nvSpPr>
          <p:cNvPr id="46" name="45 CuadroTexto"/>
          <p:cNvSpPr txBox="1"/>
          <p:nvPr/>
        </p:nvSpPr>
        <p:spPr>
          <a:xfrm>
            <a:off x="6948264" y="2972559"/>
            <a:ext cx="1440160" cy="2631490"/>
          </a:xfrm>
          <a:prstGeom prst="rect">
            <a:avLst/>
          </a:prstGeom>
          <a:noFill/>
          <a:ln>
            <a:solidFill>
              <a:schemeClr val="accent6"/>
            </a:solidFill>
          </a:ln>
        </p:spPr>
        <p:txBody>
          <a:bodyPr wrap="square" rtlCol="0">
            <a:spAutoFit/>
          </a:bodyPr>
          <a:lstStyle/>
          <a:p>
            <a:r>
              <a:rPr lang="en-US" sz="1500" dirty="0" err="1">
                <a:solidFill>
                  <a:schemeClr val="tx1"/>
                </a:solidFill>
              </a:rPr>
              <a:t>Fy</a:t>
            </a:r>
            <a:r>
              <a:rPr lang="en-US" sz="1500" dirty="0">
                <a:solidFill>
                  <a:schemeClr val="tx1"/>
                </a:solidFill>
              </a:rPr>
              <a:t> 1</a:t>
            </a:r>
            <a:r>
              <a:rPr lang="en-US" sz="1500" b="0" dirty="0">
                <a:solidFill>
                  <a:schemeClr val="tx1"/>
                </a:solidFill>
              </a:rPr>
              <a:t>: </a:t>
            </a:r>
          </a:p>
          <a:p>
            <a:r>
              <a:rPr lang="es-ES" sz="1500" b="0" dirty="0">
                <a:solidFill>
                  <a:schemeClr val="tx1"/>
                </a:solidFill>
              </a:rPr>
              <a:t>Fuerza posterior máxima. Corresponde a la ruptura</a:t>
            </a:r>
          </a:p>
          <a:p>
            <a:endParaRPr lang="en-US" sz="1500" b="0" dirty="0">
              <a:solidFill>
                <a:schemeClr val="tx1"/>
              </a:solidFill>
            </a:endParaRPr>
          </a:p>
          <a:p>
            <a:r>
              <a:rPr lang="en-US" sz="1500" dirty="0" err="1">
                <a:solidFill>
                  <a:schemeClr val="tx1"/>
                </a:solidFill>
              </a:rPr>
              <a:t>Fy</a:t>
            </a:r>
            <a:r>
              <a:rPr lang="en-US" sz="1500" dirty="0">
                <a:solidFill>
                  <a:schemeClr val="tx1"/>
                </a:solidFill>
              </a:rPr>
              <a:t> 2</a:t>
            </a:r>
            <a:r>
              <a:rPr lang="en-US" sz="1500" b="0" dirty="0">
                <a:solidFill>
                  <a:schemeClr val="tx1"/>
                </a:solidFill>
              </a:rPr>
              <a:t>: </a:t>
            </a:r>
          </a:p>
          <a:p>
            <a:r>
              <a:rPr lang="es-ES" sz="1500" b="0" dirty="0">
                <a:solidFill>
                  <a:schemeClr val="tx1"/>
                </a:solidFill>
              </a:rPr>
              <a:t>Fuerza anterior máxima</a:t>
            </a:r>
            <a:endParaRPr lang="en-US" sz="1500" b="0" dirty="0">
              <a:solidFill>
                <a:schemeClr val="tx1"/>
              </a:solidFill>
            </a:endParaRPr>
          </a:p>
        </p:txBody>
      </p:sp>
      <p:sp>
        <p:nvSpPr>
          <p:cNvPr id="51" name="50 CuadroTexto"/>
          <p:cNvSpPr txBox="1"/>
          <p:nvPr/>
        </p:nvSpPr>
        <p:spPr>
          <a:xfrm>
            <a:off x="2123728" y="4869160"/>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y</a:t>
            </a:r>
            <a:r>
              <a:rPr lang="en-US" sz="1800" b="0" dirty="0">
                <a:solidFill>
                  <a:schemeClr val="tx1"/>
                </a:solidFill>
              </a:rPr>
              <a:t>1</a:t>
            </a:r>
            <a:endParaRPr lang="es-ES" sz="1800" b="0" dirty="0">
              <a:solidFill>
                <a:schemeClr val="tx1"/>
              </a:solidFill>
            </a:endParaRPr>
          </a:p>
        </p:txBody>
      </p:sp>
      <p:sp>
        <p:nvSpPr>
          <p:cNvPr id="52" name="51 CuadroTexto"/>
          <p:cNvSpPr txBox="1"/>
          <p:nvPr/>
        </p:nvSpPr>
        <p:spPr>
          <a:xfrm>
            <a:off x="6084168" y="2708920"/>
            <a:ext cx="720080" cy="369332"/>
          </a:xfrm>
          <a:prstGeom prst="rect">
            <a:avLst/>
          </a:prstGeom>
          <a:noFill/>
        </p:spPr>
        <p:txBody>
          <a:bodyPr wrap="square" rtlCol="0">
            <a:spAutoFit/>
          </a:bodyPr>
          <a:lstStyle/>
          <a:p>
            <a:pPr algn="ctr"/>
            <a:r>
              <a:rPr lang="en-US" sz="1800" b="0" dirty="0">
                <a:solidFill>
                  <a:schemeClr val="tx1"/>
                </a:solidFill>
              </a:rPr>
              <a:t>F</a:t>
            </a:r>
            <a:r>
              <a:rPr lang="en-US" sz="1400" b="0" dirty="0">
                <a:solidFill>
                  <a:schemeClr val="tx1"/>
                </a:solidFill>
              </a:rPr>
              <a:t>y</a:t>
            </a:r>
            <a:r>
              <a:rPr lang="en-US" sz="1800" b="0" dirty="0">
                <a:solidFill>
                  <a:schemeClr val="tx1"/>
                </a:solidFill>
              </a:rPr>
              <a:t>2</a:t>
            </a:r>
            <a:endParaRPr lang="es-ES" sz="1800" b="0" dirty="0">
              <a:solidFill>
                <a:schemeClr val="tx1"/>
              </a:solidFill>
            </a:endParaRPr>
          </a:p>
        </p:txBody>
      </p:sp>
      <p:sp>
        <p:nvSpPr>
          <p:cNvPr id="55" name="54 CuadroTexto"/>
          <p:cNvSpPr txBox="1"/>
          <p:nvPr/>
        </p:nvSpPr>
        <p:spPr>
          <a:xfrm>
            <a:off x="4067944" y="2420888"/>
            <a:ext cx="1152127" cy="646331"/>
          </a:xfrm>
          <a:prstGeom prst="rect">
            <a:avLst/>
          </a:prstGeom>
          <a:noFill/>
        </p:spPr>
        <p:txBody>
          <a:bodyPr wrap="square" rtlCol="0">
            <a:spAutoFit/>
          </a:bodyPr>
          <a:lstStyle/>
          <a:p>
            <a:pPr algn="ctr"/>
            <a:r>
              <a:rPr lang="en-US" sz="1800" b="0" dirty="0">
                <a:solidFill>
                  <a:schemeClr val="tx1"/>
                </a:solidFill>
              </a:rPr>
              <a:t>Punto de </a:t>
            </a:r>
            <a:r>
              <a:rPr lang="en-US" sz="1800" b="0" dirty="0" err="1">
                <a:solidFill>
                  <a:schemeClr val="tx1"/>
                </a:solidFill>
              </a:rPr>
              <a:t>inflexión</a:t>
            </a:r>
            <a:endParaRPr lang="es-ES" sz="1800" b="0" dirty="0">
              <a:solidFill>
                <a:schemeClr val="tx1"/>
              </a:solidFill>
            </a:endParaRPr>
          </a:p>
        </p:txBody>
      </p:sp>
      <p:sp>
        <p:nvSpPr>
          <p:cNvPr id="56" name="55 CuadroTexto"/>
          <p:cNvSpPr txBox="1"/>
          <p:nvPr/>
        </p:nvSpPr>
        <p:spPr>
          <a:xfrm>
            <a:off x="2483768" y="4185955"/>
            <a:ext cx="1440160" cy="323165"/>
          </a:xfrm>
          <a:prstGeom prst="rect">
            <a:avLst/>
          </a:prstGeom>
          <a:noFill/>
        </p:spPr>
        <p:txBody>
          <a:bodyPr wrap="square" rtlCol="0">
            <a:spAutoFit/>
          </a:bodyPr>
          <a:lstStyle/>
          <a:p>
            <a:r>
              <a:rPr lang="en-US" sz="1500" b="0" dirty="0">
                <a:solidFill>
                  <a:schemeClr val="tx1"/>
                </a:solidFill>
              </a:rPr>
              <a:t>Time to Fy1</a:t>
            </a:r>
            <a:endParaRPr lang="es-ES" sz="1500" b="0" dirty="0">
              <a:solidFill>
                <a:schemeClr val="tx1"/>
              </a:solidFill>
            </a:endParaRPr>
          </a:p>
        </p:txBody>
      </p:sp>
      <p:sp>
        <p:nvSpPr>
          <p:cNvPr id="57" name="56 CuadroTexto"/>
          <p:cNvSpPr txBox="1"/>
          <p:nvPr/>
        </p:nvSpPr>
        <p:spPr>
          <a:xfrm>
            <a:off x="5292080" y="3789040"/>
            <a:ext cx="1224136" cy="323165"/>
          </a:xfrm>
          <a:prstGeom prst="rect">
            <a:avLst/>
          </a:prstGeom>
          <a:noFill/>
        </p:spPr>
        <p:txBody>
          <a:bodyPr wrap="square" rtlCol="0">
            <a:spAutoFit/>
          </a:bodyPr>
          <a:lstStyle/>
          <a:p>
            <a:pPr algn="r"/>
            <a:r>
              <a:rPr lang="en-US" sz="1500" b="0" dirty="0">
                <a:solidFill>
                  <a:schemeClr val="tx1"/>
                </a:solidFill>
              </a:rPr>
              <a:t>Time to Fy2</a:t>
            </a:r>
            <a:endParaRPr lang="es-ES" sz="1500" b="0" dirty="0">
              <a:solidFill>
                <a:schemeClr val="tx1"/>
              </a:solidFill>
            </a:endParaRPr>
          </a:p>
        </p:txBody>
      </p:sp>
      <p:sp>
        <p:nvSpPr>
          <p:cNvPr id="58" name="57 CuadroTexto"/>
          <p:cNvSpPr txBox="1"/>
          <p:nvPr/>
        </p:nvSpPr>
        <p:spPr>
          <a:xfrm>
            <a:off x="2267744" y="3105835"/>
            <a:ext cx="2232248" cy="323165"/>
          </a:xfrm>
          <a:prstGeom prst="rect">
            <a:avLst/>
          </a:prstGeom>
          <a:noFill/>
        </p:spPr>
        <p:txBody>
          <a:bodyPr wrap="square" rtlCol="0">
            <a:spAutoFit/>
          </a:bodyPr>
          <a:lstStyle/>
          <a:p>
            <a:pPr algn="r"/>
            <a:r>
              <a:rPr lang="en-US" sz="1500" b="0" dirty="0" err="1">
                <a:solidFill>
                  <a:schemeClr val="tx1"/>
                </a:solidFill>
              </a:rPr>
              <a:t>Tiempo</a:t>
            </a:r>
            <a:r>
              <a:rPr lang="en-US" sz="1500" b="0" dirty="0">
                <a:solidFill>
                  <a:schemeClr val="tx1"/>
                </a:solidFill>
              </a:rPr>
              <a:t> hasta el </a:t>
            </a:r>
            <a:r>
              <a:rPr lang="en-US" sz="1500" b="0" dirty="0" err="1">
                <a:solidFill>
                  <a:schemeClr val="tx1"/>
                </a:solidFill>
              </a:rPr>
              <a:t>cambio</a:t>
            </a:r>
            <a:endParaRPr lang="es-ES" sz="1500" b="0" dirty="0">
              <a:solidFill>
                <a:schemeClr val="tx1"/>
              </a:solidFill>
            </a:endParaRPr>
          </a:p>
        </p:txBody>
      </p:sp>
      <p:sp>
        <p:nvSpPr>
          <p:cNvPr id="64" name="63 Forma libre"/>
          <p:cNvSpPr/>
          <p:nvPr/>
        </p:nvSpPr>
        <p:spPr bwMode="auto">
          <a:xfrm>
            <a:off x="1662545" y="4081154"/>
            <a:ext cx="2984665" cy="837210"/>
          </a:xfrm>
          <a:custGeom>
            <a:avLst/>
            <a:gdLst>
              <a:gd name="connsiteX0" fmla="*/ 0 w 2984665"/>
              <a:gd name="connsiteY0" fmla="*/ 15833 h 837210"/>
              <a:gd name="connsiteX1" fmla="*/ 213756 w 2984665"/>
              <a:gd name="connsiteY1" fmla="*/ 467095 h 837210"/>
              <a:gd name="connsiteX2" fmla="*/ 308759 w 2984665"/>
              <a:gd name="connsiteY2" fmla="*/ 562098 h 837210"/>
              <a:gd name="connsiteX3" fmla="*/ 498764 w 2984665"/>
              <a:gd name="connsiteY3" fmla="*/ 633350 h 837210"/>
              <a:gd name="connsiteX4" fmla="*/ 676894 w 2984665"/>
              <a:gd name="connsiteY4" fmla="*/ 787729 h 837210"/>
              <a:gd name="connsiteX5" fmla="*/ 843149 w 2984665"/>
              <a:gd name="connsiteY5" fmla="*/ 811480 h 837210"/>
              <a:gd name="connsiteX6" fmla="*/ 1163782 w 2984665"/>
              <a:gd name="connsiteY6" fmla="*/ 633350 h 837210"/>
              <a:gd name="connsiteX7" fmla="*/ 1401289 w 2984665"/>
              <a:gd name="connsiteY7" fmla="*/ 550223 h 837210"/>
              <a:gd name="connsiteX8" fmla="*/ 1401289 w 2984665"/>
              <a:gd name="connsiteY8" fmla="*/ 550223 h 837210"/>
              <a:gd name="connsiteX9" fmla="*/ 1626920 w 2984665"/>
              <a:gd name="connsiteY9" fmla="*/ 478971 h 837210"/>
              <a:gd name="connsiteX10" fmla="*/ 1959429 w 2984665"/>
              <a:gd name="connsiteY10" fmla="*/ 324591 h 837210"/>
              <a:gd name="connsiteX11" fmla="*/ 2208811 w 2984665"/>
              <a:gd name="connsiteY11" fmla="*/ 253340 h 837210"/>
              <a:gd name="connsiteX12" fmla="*/ 2422567 w 2984665"/>
              <a:gd name="connsiteY12" fmla="*/ 170212 h 837210"/>
              <a:gd name="connsiteX13" fmla="*/ 2814452 w 2984665"/>
              <a:gd name="connsiteY13" fmla="*/ 87085 h 837210"/>
              <a:gd name="connsiteX14" fmla="*/ 2956956 w 2984665"/>
              <a:gd name="connsiteY14" fmla="*/ 27708 h 837210"/>
              <a:gd name="connsiteX15" fmla="*/ 2945081 w 2984665"/>
              <a:gd name="connsiteY15" fmla="*/ 3958 h 837210"/>
              <a:gd name="connsiteX16" fmla="*/ 2719450 w 2984665"/>
              <a:gd name="connsiteY16" fmla="*/ 3958 h 837210"/>
              <a:gd name="connsiteX17" fmla="*/ 0 w 2984665"/>
              <a:gd name="connsiteY17" fmla="*/ 15833 h 8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4665" h="837210">
                <a:moveTo>
                  <a:pt x="0" y="15833"/>
                </a:moveTo>
                <a:cubicBezTo>
                  <a:pt x="81148" y="195942"/>
                  <a:pt x="162296" y="376051"/>
                  <a:pt x="213756" y="467095"/>
                </a:cubicBezTo>
                <a:cubicBezTo>
                  <a:pt x="265216" y="558139"/>
                  <a:pt x="261258" y="534389"/>
                  <a:pt x="308759" y="562098"/>
                </a:cubicBezTo>
                <a:cubicBezTo>
                  <a:pt x="356260" y="589807"/>
                  <a:pt x="437408" y="595745"/>
                  <a:pt x="498764" y="633350"/>
                </a:cubicBezTo>
                <a:cubicBezTo>
                  <a:pt x="560120" y="670955"/>
                  <a:pt x="619497" y="758041"/>
                  <a:pt x="676894" y="787729"/>
                </a:cubicBezTo>
                <a:cubicBezTo>
                  <a:pt x="734292" y="817417"/>
                  <a:pt x="762001" y="837210"/>
                  <a:pt x="843149" y="811480"/>
                </a:cubicBezTo>
                <a:cubicBezTo>
                  <a:pt x="924297" y="785750"/>
                  <a:pt x="1070759" y="676893"/>
                  <a:pt x="1163782" y="633350"/>
                </a:cubicBezTo>
                <a:cubicBezTo>
                  <a:pt x="1256805" y="589807"/>
                  <a:pt x="1401289" y="550223"/>
                  <a:pt x="1401289" y="550223"/>
                </a:cubicBezTo>
                <a:lnTo>
                  <a:pt x="1401289" y="550223"/>
                </a:lnTo>
                <a:cubicBezTo>
                  <a:pt x="1438894" y="538348"/>
                  <a:pt x="1533897" y="516576"/>
                  <a:pt x="1626920" y="478971"/>
                </a:cubicBezTo>
                <a:cubicBezTo>
                  <a:pt x="1719943" y="441366"/>
                  <a:pt x="1862447" y="362196"/>
                  <a:pt x="1959429" y="324591"/>
                </a:cubicBezTo>
                <a:cubicBezTo>
                  <a:pt x="2056411" y="286986"/>
                  <a:pt x="2131621" y="279070"/>
                  <a:pt x="2208811" y="253340"/>
                </a:cubicBezTo>
                <a:cubicBezTo>
                  <a:pt x="2286001" y="227610"/>
                  <a:pt x="2321627" y="197921"/>
                  <a:pt x="2422567" y="170212"/>
                </a:cubicBezTo>
                <a:cubicBezTo>
                  <a:pt x="2523507" y="142503"/>
                  <a:pt x="2725387" y="110836"/>
                  <a:pt x="2814452" y="87085"/>
                </a:cubicBezTo>
                <a:cubicBezTo>
                  <a:pt x="2903517" y="63334"/>
                  <a:pt x="2935185" y="41563"/>
                  <a:pt x="2956956" y="27708"/>
                </a:cubicBezTo>
                <a:cubicBezTo>
                  <a:pt x="2978728" y="13854"/>
                  <a:pt x="2984665" y="7916"/>
                  <a:pt x="2945081" y="3958"/>
                </a:cubicBezTo>
                <a:cubicBezTo>
                  <a:pt x="2905497" y="0"/>
                  <a:pt x="2719450" y="3958"/>
                  <a:pt x="2719450" y="3958"/>
                </a:cubicBezTo>
                <a:lnTo>
                  <a:pt x="0" y="15833"/>
                </a:lnTo>
                <a:close/>
              </a:path>
            </a:pathLst>
          </a:custGeom>
          <a:solidFill>
            <a:schemeClr val="accent5"/>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5" name="64 Forma libre"/>
          <p:cNvSpPr/>
          <p:nvPr/>
        </p:nvSpPr>
        <p:spPr bwMode="auto">
          <a:xfrm>
            <a:off x="4659782" y="3093111"/>
            <a:ext cx="1950720" cy="1120444"/>
          </a:xfrm>
          <a:custGeom>
            <a:avLst/>
            <a:gdLst>
              <a:gd name="connsiteX0" fmla="*/ 0 w 1950720"/>
              <a:gd name="connsiteY0" fmla="*/ 996086 h 1120444"/>
              <a:gd name="connsiteX1" fmla="*/ 424282 w 1950720"/>
              <a:gd name="connsiteY1" fmla="*/ 842467 h 1120444"/>
              <a:gd name="connsiteX2" fmla="*/ 585216 w 1950720"/>
              <a:gd name="connsiteY2" fmla="*/ 769315 h 1120444"/>
              <a:gd name="connsiteX3" fmla="*/ 797357 w 1950720"/>
              <a:gd name="connsiteY3" fmla="*/ 593750 h 1120444"/>
              <a:gd name="connsiteX4" fmla="*/ 914400 w 1950720"/>
              <a:gd name="connsiteY4" fmla="*/ 491337 h 1120444"/>
              <a:gd name="connsiteX5" fmla="*/ 943661 w 1950720"/>
              <a:gd name="connsiteY5" fmla="*/ 476707 h 1120444"/>
              <a:gd name="connsiteX6" fmla="*/ 1404519 w 1950720"/>
              <a:gd name="connsiteY6" fmla="*/ 96316 h 1120444"/>
              <a:gd name="connsiteX7" fmla="*/ 1689812 w 1950720"/>
              <a:gd name="connsiteY7" fmla="*/ 37795 h 1120444"/>
              <a:gd name="connsiteX8" fmla="*/ 1901952 w 1950720"/>
              <a:gd name="connsiteY8" fmla="*/ 323087 h 1120444"/>
              <a:gd name="connsiteX9" fmla="*/ 1931213 w 1950720"/>
              <a:gd name="connsiteY9" fmla="*/ 1003401 h 1120444"/>
              <a:gd name="connsiteX10" fmla="*/ 1923898 w 1950720"/>
              <a:gd name="connsiteY10" fmla="*/ 1025347 h 1120444"/>
              <a:gd name="connsiteX11" fmla="*/ 1770279 w 1950720"/>
              <a:gd name="connsiteY11" fmla="*/ 1025347 h 1120444"/>
              <a:gd name="connsiteX12" fmla="*/ 0 w 1950720"/>
              <a:gd name="connsiteY12" fmla="*/ 996086 h 11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0720" h="1120444">
                <a:moveTo>
                  <a:pt x="0" y="996086"/>
                </a:moveTo>
                <a:lnTo>
                  <a:pt x="424282" y="842467"/>
                </a:lnTo>
                <a:cubicBezTo>
                  <a:pt x="521818" y="804672"/>
                  <a:pt x="523037" y="810768"/>
                  <a:pt x="585216" y="769315"/>
                </a:cubicBezTo>
                <a:cubicBezTo>
                  <a:pt x="647395" y="727862"/>
                  <a:pt x="742493" y="640080"/>
                  <a:pt x="797357" y="593750"/>
                </a:cubicBezTo>
                <a:cubicBezTo>
                  <a:pt x="852221" y="547420"/>
                  <a:pt x="890016" y="510844"/>
                  <a:pt x="914400" y="491337"/>
                </a:cubicBezTo>
                <a:cubicBezTo>
                  <a:pt x="938784" y="471830"/>
                  <a:pt x="861975" y="542544"/>
                  <a:pt x="943661" y="476707"/>
                </a:cubicBezTo>
                <a:cubicBezTo>
                  <a:pt x="1025347" y="410870"/>
                  <a:pt x="1280161" y="169468"/>
                  <a:pt x="1404519" y="96316"/>
                </a:cubicBezTo>
                <a:cubicBezTo>
                  <a:pt x="1528878" y="23164"/>
                  <a:pt x="1606907" y="0"/>
                  <a:pt x="1689812" y="37795"/>
                </a:cubicBezTo>
                <a:cubicBezTo>
                  <a:pt x="1772718" y="75590"/>
                  <a:pt x="1861719" y="162153"/>
                  <a:pt x="1901952" y="323087"/>
                </a:cubicBezTo>
                <a:cubicBezTo>
                  <a:pt x="1942185" y="484021"/>
                  <a:pt x="1927555" y="886358"/>
                  <a:pt x="1931213" y="1003401"/>
                </a:cubicBezTo>
                <a:cubicBezTo>
                  <a:pt x="1934871" y="1120444"/>
                  <a:pt x="1950720" y="1021689"/>
                  <a:pt x="1923898" y="1025347"/>
                </a:cubicBezTo>
                <a:cubicBezTo>
                  <a:pt x="1897076" y="1029005"/>
                  <a:pt x="1770279" y="1025347"/>
                  <a:pt x="1770279" y="1025347"/>
                </a:cubicBezTo>
                <a:lnTo>
                  <a:pt x="0" y="996086"/>
                </a:lnTo>
                <a:close/>
              </a:path>
            </a:pathLst>
          </a:custGeom>
          <a:solidFill>
            <a:schemeClr val="bg1">
              <a:lumMod val="65000"/>
            </a:schemeClr>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66" name="65 CuadroTexto"/>
          <p:cNvSpPr txBox="1"/>
          <p:nvPr/>
        </p:nvSpPr>
        <p:spPr>
          <a:xfrm>
            <a:off x="1979712" y="4077072"/>
            <a:ext cx="1080120" cy="584775"/>
          </a:xfrm>
          <a:prstGeom prst="rect">
            <a:avLst/>
          </a:prstGeom>
          <a:noFill/>
        </p:spPr>
        <p:txBody>
          <a:bodyPr wrap="square" rtlCol="0">
            <a:spAutoFit/>
          </a:bodyPr>
          <a:lstStyle/>
          <a:p>
            <a:r>
              <a:rPr lang="es-ES" sz="1600" b="0" dirty="0"/>
              <a:t>Impulso posterior</a:t>
            </a:r>
          </a:p>
        </p:txBody>
      </p:sp>
      <p:sp>
        <p:nvSpPr>
          <p:cNvPr id="67" name="66 CuadroTexto"/>
          <p:cNvSpPr txBox="1"/>
          <p:nvPr/>
        </p:nvSpPr>
        <p:spPr>
          <a:xfrm>
            <a:off x="5508104" y="3501008"/>
            <a:ext cx="1080120" cy="584775"/>
          </a:xfrm>
          <a:prstGeom prst="rect">
            <a:avLst/>
          </a:prstGeom>
          <a:noFill/>
        </p:spPr>
        <p:txBody>
          <a:bodyPr wrap="square" rtlCol="0">
            <a:spAutoFit/>
          </a:bodyPr>
          <a:lstStyle/>
          <a:p>
            <a:pPr algn="r"/>
            <a:r>
              <a:rPr lang="es-ES" sz="1600" b="0" dirty="0"/>
              <a:t>Impulso anterior</a:t>
            </a:r>
          </a:p>
        </p:txBody>
      </p:sp>
      <p:sp>
        <p:nvSpPr>
          <p:cNvPr id="30" name="Prostokąt 1">
            <a:extLst>
              <a:ext uri="{FF2B5EF4-FFF2-40B4-BE49-F238E27FC236}">
                <a16:creationId xmlns:a16="http://schemas.microsoft.com/office/drawing/2014/main" id="{3473458D-8DBE-4BC8-A1DA-09C89D171644}"/>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Las </a:t>
            </a:r>
            <a:r>
              <a:rPr lang="en-US" sz="2000" b="0" i="1" dirty="0" err="1">
                <a:solidFill>
                  <a:schemeClr val="accent2">
                    <a:lumMod val="75000"/>
                  </a:schemeClr>
                </a:solidFill>
              </a:rPr>
              <a:t>fuerzas</a:t>
            </a:r>
            <a:r>
              <a:rPr lang="en-US" sz="2000" b="0" i="1" dirty="0">
                <a:solidFill>
                  <a:schemeClr val="accent2">
                    <a:lumMod val="75000"/>
                  </a:schemeClr>
                </a:solidFill>
              </a:rPr>
              <a:t> de </a:t>
            </a:r>
            <a:r>
              <a:rPr lang="en-US" sz="2000" b="0" i="1" dirty="0" err="1">
                <a:solidFill>
                  <a:schemeClr val="accent2">
                    <a:lumMod val="75000"/>
                  </a:schemeClr>
                </a:solidFill>
              </a:rPr>
              <a:t>reacción</a:t>
            </a:r>
            <a:r>
              <a:rPr lang="en-US" sz="2000" b="0" i="1" dirty="0">
                <a:solidFill>
                  <a:schemeClr val="accent2">
                    <a:lumMod val="75000"/>
                  </a:schemeClr>
                </a:solidFill>
              </a:rPr>
              <a:t> del </a:t>
            </a:r>
            <a:r>
              <a:rPr lang="en-US" sz="2000" b="0" i="1" dirty="0" err="1">
                <a:solidFill>
                  <a:schemeClr val="accent2">
                    <a:lumMod val="75000"/>
                  </a:schemeClr>
                </a:solidFill>
              </a:rPr>
              <a:t>suelo</a:t>
            </a:r>
            <a:r>
              <a:rPr lang="en-US" sz="2000" b="0" i="1" dirty="0">
                <a:solidFill>
                  <a:schemeClr val="accent2">
                    <a:lumMod val="75000"/>
                  </a:schemeClr>
                </a:solidFill>
              </a:rPr>
              <a:t>: </a:t>
            </a:r>
            <a:r>
              <a:rPr lang="en-US" sz="2000" b="0" i="1" dirty="0" err="1">
                <a:solidFill>
                  <a:schemeClr val="accent2">
                    <a:lumMod val="75000"/>
                  </a:schemeClr>
                </a:solidFill>
              </a:rPr>
              <a:t>componente</a:t>
            </a:r>
            <a:r>
              <a:rPr lang="en-US" sz="2000" b="0" i="1" dirty="0">
                <a:solidFill>
                  <a:schemeClr val="accent2">
                    <a:lumMod val="75000"/>
                  </a:schemeClr>
                </a:solidFill>
              </a:rPr>
              <a:t> antero-posterior</a:t>
            </a:r>
          </a:p>
        </p:txBody>
      </p:sp>
      <p:sp>
        <p:nvSpPr>
          <p:cNvPr id="33" name="Prostokąt 1">
            <a:extLst>
              <a:ext uri="{FF2B5EF4-FFF2-40B4-BE49-F238E27FC236}">
                <a16:creationId xmlns:a16="http://schemas.microsoft.com/office/drawing/2014/main" id="{82D02C68-17C6-4D2F-9979-E63D3F03A4A2}"/>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331362012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p:bldP spid="52" grpId="0"/>
      <p:bldP spid="55" grpId="0"/>
      <p:bldP spid="56" grpId="0"/>
      <p:bldP spid="57" grpId="0"/>
      <p:bldP spid="58" grpId="0"/>
      <p:bldP spid="64" grpId="0" animBg="1"/>
      <p:bldP spid="65" grpId="0" animBg="1"/>
      <p:bldP spid="66" grpId="0"/>
      <p:bldP spid="6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23" name="22 Grupo"/>
          <p:cNvGrpSpPr/>
          <p:nvPr/>
        </p:nvGrpSpPr>
        <p:grpSpPr>
          <a:xfrm>
            <a:off x="827584" y="2564905"/>
            <a:ext cx="5544616" cy="3384375"/>
            <a:chOff x="1691680" y="2564905"/>
            <a:chExt cx="5544616" cy="3384375"/>
          </a:xfrm>
        </p:grpSpPr>
        <p:pic>
          <p:nvPicPr>
            <p:cNvPr id="5124" name="Picture 4"/>
            <p:cNvPicPr>
              <a:picLocks noChangeAspect="1" noChangeArrowheads="1"/>
            </p:cNvPicPr>
            <p:nvPr/>
          </p:nvPicPr>
          <p:blipFill>
            <a:blip r:embed="rId3" cstate="print"/>
            <a:srcRect l="12998" t="32572" r="60717" b="24977"/>
            <a:stretch>
              <a:fillRect/>
            </a:stretch>
          </p:blipFill>
          <p:spPr bwMode="auto">
            <a:xfrm>
              <a:off x="1979712" y="2663915"/>
              <a:ext cx="5256584" cy="3285365"/>
            </a:xfrm>
            <a:prstGeom prst="rect">
              <a:avLst/>
            </a:prstGeom>
            <a:noFill/>
            <a:ln w="9525">
              <a:noFill/>
              <a:miter lim="800000"/>
              <a:headEnd/>
              <a:tailEnd/>
            </a:ln>
          </p:spPr>
        </p:pic>
        <p:sp>
          <p:nvSpPr>
            <p:cNvPr id="14" name="13 CuadroTexto"/>
            <p:cNvSpPr txBox="1"/>
            <p:nvPr/>
          </p:nvSpPr>
          <p:spPr>
            <a:xfrm rot="16200000">
              <a:off x="333401" y="3923184"/>
              <a:ext cx="3024336" cy="307777"/>
            </a:xfrm>
            <a:prstGeom prst="rect">
              <a:avLst/>
            </a:prstGeom>
            <a:solidFill>
              <a:schemeClr val="bg1"/>
            </a:solidFill>
          </p:spPr>
          <p:txBody>
            <a:bodyPr wrap="square" rtlCol="0">
              <a:spAutoFit/>
            </a:bodyPr>
            <a:lstStyle/>
            <a:p>
              <a:pPr algn="ctr"/>
              <a:r>
                <a:rPr lang="es-ES" sz="1400" dirty="0">
                  <a:solidFill>
                    <a:schemeClr val="tx1"/>
                  </a:solidFill>
                  <a:latin typeface="Calibri" pitchFamily="34" charset="0"/>
                </a:rPr>
                <a:t>VECTOR MEDIO-LATERAL DE FRS (N)</a:t>
              </a:r>
            </a:p>
          </p:txBody>
        </p:sp>
      </p:grpSp>
      <p:cxnSp>
        <p:nvCxnSpPr>
          <p:cNvPr id="15" name="14 Conector recto"/>
          <p:cNvCxnSpPr/>
          <p:nvPr/>
        </p:nvCxnSpPr>
        <p:spPr bwMode="auto">
          <a:xfrm>
            <a:off x="2771800" y="3356992"/>
            <a:ext cx="0" cy="936104"/>
          </a:xfrm>
          <a:prstGeom prst="line">
            <a:avLst/>
          </a:prstGeom>
          <a:noFill/>
          <a:ln w="19050" cap="flat" cmpd="sng" algn="ctr">
            <a:solidFill>
              <a:schemeClr val="tx1"/>
            </a:solidFill>
            <a:prstDash val="sysDash"/>
            <a:round/>
            <a:headEnd type="none" w="med" len="med"/>
            <a:tailEnd type="none" w="med" len="med"/>
          </a:ln>
          <a:effectLst/>
        </p:spPr>
      </p:cxnSp>
      <p:cxnSp>
        <p:nvCxnSpPr>
          <p:cNvPr id="19" name="18 Conector recto"/>
          <p:cNvCxnSpPr/>
          <p:nvPr/>
        </p:nvCxnSpPr>
        <p:spPr bwMode="auto">
          <a:xfrm>
            <a:off x="5148064" y="2996952"/>
            <a:ext cx="0" cy="1296144"/>
          </a:xfrm>
          <a:prstGeom prst="line">
            <a:avLst/>
          </a:prstGeom>
          <a:noFill/>
          <a:ln w="19050" cap="flat" cmpd="sng" algn="ctr">
            <a:solidFill>
              <a:schemeClr val="tx1"/>
            </a:solidFill>
            <a:prstDash val="sysDash"/>
            <a:round/>
            <a:headEnd type="none" w="med" len="med"/>
            <a:tailEnd type="none" w="med" len="med"/>
          </a:ln>
          <a:effectLst/>
        </p:spPr>
      </p:cxnSp>
      <p:cxnSp>
        <p:nvCxnSpPr>
          <p:cNvPr id="21" name="20 Conector recto"/>
          <p:cNvCxnSpPr/>
          <p:nvPr/>
        </p:nvCxnSpPr>
        <p:spPr bwMode="auto">
          <a:xfrm>
            <a:off x="1619672" y="4293096"/>
            <a:ext cx="0" cy="720080"/>
          </a:xfrm>
          <a:prstGeom prst="line">
            <a:avLst/>
          </a:prstGeom>
          <a:noFill/>
          <a:ln w="19050" cap="flat" cmpd="sng" algn="ctr">
            <a:solidFill>
              <a:schemeClr val="tx1"/>
            </a:solidFill>
            <a:prstDash val="sysDash"/>
            <a:round/>
            <a:headEnd type="none" w="med" len="med"/>
            <a:tailEnd type="none" w="med" len="med"/>
          </a:ln>
          <a:effectLst/>
        </p:spPr>
      </p:cxnSp>
      <p:sp>
        <p:nvSpPr>
          <p:cNvPr id="27" name="26 CuadroTexto"/>
          <p:cNvSpPr txBox="1"/>
          <p:nvPr/>
        </p:nvSpPr>
        <p:spPr>
          <a:xfrm>
            <a:off x="7092280" y="2568094"/>
            <a:ext cx="1440160" cy="784830"/>
          </a:xfrm>
          <a:prstGeom prst="rect">
            <a:avLst/>
          </a:prstGeom>
          <a:noFill/>
          <a:ln>
            <a:solidFill>
              <a:schemeClr val="accent6"/>
            </a:solidFill>
          </a:ln>
        </p:spPr>
        <p:txBody>
          <a:bodyPr wrap="square" rtlCol="0">
            <a:spAutoFit/>
          </a:bodyPr>
          <a:lstStyle/>
          <a:p>
            <a:r>
              <a:rPr lang="en-US" sz="1500" dirty="0" err="1">
                <a:solidFill>
                  <a:schemeClr val="tx1"/>
                </a:solidFill>
              </a:rPr>
              <a:t>Fx</a:t>
            </a:r>
            <a:r>
              <a:rPr lang="en-US" sz="1500" dirty="0">
                <a:solidFill>
                  <a:schemeClr val="tx1"/>
                </a:solidFill>
              </a:rPr>
              <a:t> 1</a:t>
            </a:r>
            <a:r>
              <a:rPr lang="en-US" sz="1500" b="0" dirty="0">
                <a:solidFill>
                  <a:schemeClr val="tx1"/>
                </a:solidFill>
              </a:rPr>
              <a:t>: </a:t>
            </a:r>
          </a:p>
          <a:p>
            <a:r>
              <a:rPr lang="en-US" sz="1500" b="0" dirty="0" err="1">
                <a:solidFill>
                  <a:schemeClr val="tx1"/>
                </a:solidFill>
              </a:rPr>
              <a:t>Fuerza</a:t>
            </a:r>
            <a:r>
              <a:rPr lang="en-US" sz="1500" b="0" dirty="0">
                <a:solidFill>
                  <a:schemeClr val="tx1"/>
                </a:solidFill>
              </a:rPr>
              <a:t> lateral </a:t>
            </a:r>
            <a:r>
              <a:rPr lang="en-US" sz="1500" b="0" dirty="0" err="1">
                <a:solidFill>
                  <a:schemeClr val="tx1"/>
                </a:solidFill>
              </a:rPr>
              <a:t>máxima</a:t>
            </a:r>
            <a:endParaRPr lang="en-US" sz="1500" b="0" dirty="0">
              <a:solidFill>
                <a:schemeClr val="tx1"/>
              </a:solidFill>
            </a:endParaRPr>
          </a:p>
        </p:txBody>
      </p:sp>
      <p:sp>
        <p:nvSpPr>
          <p:cNvPr id="28" name="27 CuadroTexto"/>
          <p:cNvSpPr txBox="1"/>
          <p:nvPr/>
        </p:nvSpPr>
        <p:spPr>
          <a:xfrm>
            <a:off x="1547664" y="5013176"/>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1</a:t>
            </a:r>
            <a:endParaRPr lang="es-ES" sz="1800" b="0" dirty="0">
              <a:solidFill>
                <a:schemeClr val="tx1"/>
              </a:solidFill>
            </a:endParaRPr>
          </a:p>
        </p:txBody>
      </p:sp>
      <p:sp>
        <p:nvSpPr>
          <p:cNvPr id="29" name="28 CuadroTexto"/>
          <p:cNvSpPr txBox="1"/>
          <p:nvPr/>
        </p:nvSpPr>
        <p:spPr>
          <a:xfrm>
            <a:off x="2483768" y="2924944"/>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2</a:t>
            </a:r>
            <a:endParaRPr lang="es-ES" sz="1800" b="0" dirty="0">
              <a:solidFill>
                <a:schemeClr val="tx1"/>
              </a:solidFill>
            </a:endParaRPr>
          </a:p>
        </p:txBody>
      </p:sp>
      <p:sp>
        <p:nvSpPr>
          <p:cNvPr id="30" name="29 CuadroTexto"/>
          <p:cNvSpPr txBox="1"/>
          <p:nvPr/>
        </p:nvSpPr>
        <p:spPr>
          <a:xfrm>
            <a:off x="4860032" y="2564904"/>
            <a:ext cx="720080" cy="369332"/>
          </a:xfrm>
          <a:prstGeom prst="rect">
            <a:avLst/>
          </a:prstGeom>
          <a:noFill/>
        </p:spPr>
        <p:txBody>
          <a:bodyPr wrap="square" rtlCol="0">
            <a:spAutoFit/>
          </a:bodyPr>
          <a:lstStyle/>
          <a:p>
            <a:r>
              <a:rPr lang="en-US" sz="1800" b="0" dirty="0" err="1">
                <a:solidFill>
                  <a:schemeClr val="tx1"/>
                </a:solidFill>
              </a:rPr>
              <a:t>F</a:t>
            </a:r>
            <a:r>
              <a:rPr lang="en-US" sz="1400" b="0" dirty="0" err="1">
                <a:solidFill>
                  <a:schemeClr val="tx1"/>
                </a:solidFill>
              </a:rPr>
              <a:t>x</a:t>
            </a:r>
            <a:r>
              <a:rPr lang="en-US" sz="1400" b="0" dirty="0">
                <a:solidFill>
                  <a:schemeClr val="tx1"/>
                </a:solidFill>
              </a:rPr>
              <a:t> </a:t>
            </a:r>
            <a:r>
              <a:rPr lang="en-US" sz="1800" b="0" dirty="0">
                <a:solidFill>
                  <a:schemeClr val="tx1"/>
                </a:solidFill>
              </a:rPr>
              <a:t>3</a:t>
            </a:r>
            <a:endParaRPr lang="es-ES" sz="1800" b="0" dirty="0">
              <a:solidFill>
                <a:schemeClr val="tx1"/>
              </a:solidFill>
            </a:endParaRPr>
          </a:p>
        </p:txBody>
      </p:sp>
      <p:sp>
        <p:nvSpPr>
          <p:cNvPr id="31" name="30 Cerrar llave"/>
          <p:cNvSpPr/>
          <p:nvPr/>
        </p:nvSpPr>
        <p:spPr bwMode="auto">
          <a:xfrm>
            <a:off x="1835696" y="4293096"/>
            <a:ext cx="144016" cy="720080"/>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31 CuadroTexto"/>
          <p:cNvSpPr txBox="1"/>
          <p:nvPr/>
        </p:nvSpPr>
        <p:spPr>
          <a:xfrm>
            <a:off x="1979712" y="4509120"/>
            <a:ext cx="864096" cy="338554"/>
          </a:xfrm>
          <a:prstGeom prst="rect">
            <a:avLst/>
          </a:prstGeom>
          <a:noFill/>
        </p:spPr>
        <p:txBody>
          <a:bodyPr wrap="square" rtlCol="0">
            <a:spAutoFit/>
          </a:bodyPr>
          <a:lstStyle/>
          <a:p>
            <a:r>
              <a:rPr lang="en-US" sz="1600" b="0" i="1" dirty="0">
                <a:solidFill>
                  <a:schemeClr val="tx1"/>
                </a:solidFill>
              </a:rPr>
              <a:t>Lateral </a:t>
            </a:r>
            <a:endParaRPr lang="es-ES" sz="1600" b="0" i="1" dirty="0">
              <a:solidFill>
                <a:schemeClr val="tx1"/>
              </a:solidFill>
            </a:endParaRPr>
          </a:p>
        </p:txBody>
      </p:sp>
      <p:sp>
        <p:nvSpPr>
          <p:cNvPr id="33" name="32 Cerrar llave"/>
          <p:cNvSpPr/>
          <p:nvPr/>
        </p:nvSpPr>
        <p:spPr bwMode="auto">
          <a:xfrm>
            <a:off x="6084168" y="2996952"/>
            <a:ext cx="216024" cy="1296144"/>
          </a:xfrm>
          <a:prstGeom prst="rightBrace">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4" name="33 CuadroTexto"/>
          <p:cNvSpPr txBox="1"/>
          <p:nvPr/>
        </p:nvSpPr>
        <p:spPr>
          <a:xfrm>
            <a:off x="6300192" y="3522494"/>
            <a:ext cx="864096" cy="338554"/>
          </a:xfrm>
          <a:prstGeom prst="rect">
            <a:avLst/>
          </a:prstGeom>
          <a:noFill/>
        </p:spPr>
        <p:txBody>
          <a:bodyPr wrap="square" rtlCol="0">
            <a:spAutoFit/>
          </a:bodyPr>
          <a:lstStyle/>
          <a:p>
            <a:r>
              <a:rPr lang="en-US" sz="1600" b="0" i="1" dirty="0">
                <a:solidFill>
                  <a:schemeClr val="tx1"/>
                </a:solidFill>
              </a:rPr>
              <a:t>Medial</a:t>
            </a:r>
            <a:endParaRPr lang="es-ES" sz="1600" b="0" i="1" dirty="0">
              <a:solidFill>
                <a:schemeClr val="tx1"/>
              </a:solidFill>
            </a:endParaRPr>
          </a:p>
        </p:txBody>
      </p:sp>
      <p:sp>
        <p:nvSpPr>
          <p:cNvPr id="35" name="34 CuadroTexto"/>
          <p:cNvSpPr txBox="1"/>
          <p:nvPr/>
        </p:nvSpPr>
        <p:spPr>
          <a:xfrm>
            <a:off x="7092280" y="3491423"/>
            <a:ext cx="1440160" cy="2169825"/>
          </a:xfrm>
          <a:prstGeom prst="rect">
            <a:avLst/>
          </a:prstGeom>
          <a:noFill/>
          <a:ln>
            <a:solidFill>
              <a:schemeClr val="accent6"/>
            </a:solidFill>
          </a:ln>
        </p:spPr>
        <p:txBody>
          <a:bodyPr wrap="square" rtlCol="0">
            <a:spAutoFit/>
          </a:bodyPr>
          <a:lstStyle/>
          <a:p>
            <a:r>
              <a:rPr lang="en-US" sz="1500" dirty="0" err="1">
                <a:solidFill>
                  <a:schemeClr val="tx1"/>
                </a:solidFill>
              </a:rPr>
              <a:t>Fx</a:t>
            </a:r>
            <a:r>
              <a:rPr lang="en-US" sz="1500" dirty="0">
                <a:solidFill>
                  <a:schemeClr val="tx1"/>
                </a:solidFill>
              </a:rPr>
              <a:t> 2</a:t>
            </a:r>
            <a:r>
              <a:rPr lang="en-US" sz="1500" b="0" dirty="0">
                <a:solidFill>
                  <a:schemeClr val="tx1"/>
                </a:solidFill>
              </a:rPr>
              <a:t>: </a:t>
            </a:r>
          </a:p>
          <a:p>
            <a:r>
              <a:rPr lang="es-ES" sz="1500" b="0" dirty="0">
                <a:solidFill>
                  <a:schemeClr val="tx1"/>
                </a:solidFill>
              </a:rPr>
              <a:t>Fuerza medial de carga máxima</a:t>
            </a:r>
          </a:p>
          <a:p>
            <a:endParaRPr lang="en-US" sz="1500" b="0" dirty="0">
              <a:solidFill>
                <a:schemeClr val="tx1"/>
              </a:solidFill>
            </a:endParaRPr>
          </a:p>
          <a:p>
            <a:r>
              <a:rPr lang="en-US" sz="1500" dirty="0" err="1">
                <a:solidFill>
                  <a:schemeClr val="tx1"/>
                </a:solidFill>
              </a:rPr>
              <a:t>Fx</a:t>
            </a:r>
            <a:r>
              <a:rPr lang="en-US" sz="1500" dirty="0">
                <a:solidFill>
                  <a:schemeClr val="tx1"/>
                </a:solidFill>
              </a:rPr>
              <a:t> 3</a:t>
            </a:r>
            <a:r>
              <a:rPr lang="en-US" sz="1500" b="0" dirty="0">
                <a:solidFill>
                  <a:schemeClr val="tx1"/>
                </a:solidFill>
              </a:rPr>
              <a:t>: </a:t>
            </a:r>
          </a:p>
          <a:p>
            <a:r>
              <a:rPr lang="es-ES" sz="1500" b="0" dirty="0">
                <a:solidFill>
                  <a:schemeClr val="tx1"/>
                </a:solidFill>
              </a:rPr>
              <a:t>Máxima fuerza medial de propulsión</a:t>
            </a:r>
            <a:endParaRPr lang="en-US" sz="1500" b="0" dirty="0">
              <a:solidFill>
                <a:schemeClr val="tx1"/>
              </a:solidFill>
            </a:endParaRPr>
          </a:p>
        </p:txBody>
      </p:sp>
      <p:sp>
        <p:nvSpPr>
          <p:cNvPr id="24" name="Prostokąt 1">
            <a:extLst>
              <a:ext uri="{FF2B5EF4-FFF2-40B4-BE49-F238E27FC236}">
                <a16:creationId xmlns:a16="http://schemas.microsoft.com/office/drawing/2014/main" id="{53C19F3E-6D22-424C-B978-09AC0254A238}"/>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
        <p:nvSpPr>
          <p:cNvPr id="25" name="Prostokąt 1">
            <a:extLst>
              <a:ext uri="{FF2B5EF4-FFF2-40B4-BE49-F238E27FC236}">
                <a16:creationId xmlns:a16="http://schemas.microsoft.com/office/drawing/2014/main" id="{BB510F23-1CA9-4D6B-A95D-EA1B668638FE}"/>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Las </a:t>
            </a:r>
            <a:r>
              <a:rPr lang="en-US" sz="2000" b="0" i="1" dirty="0" err="1">
                <a:solidFill>
                  <a:schemeClr val="accent2">
                    <a:lumMod val="75000"/>
                  </a:schemeClr>
                </a:solidFill>
              </a:rPr>
              <a:t>fuerzas</a:t>
            </a:r>
            <a:r>
              <a:rPr lang="en-US" sz="2000" b="0" i="1" dirty="0">
                <a:solidFill>
                  <a:schemeClr val="accent2">
                    <a:lumMod val="75000"/>
                  </a:schemeClr>
                </a:solidFill>
              </a:rPr>
              <a:t> de </a:t>
            </a:r>
            <a:r>
              <a:rPr lang="en-US" sz="2000" b="0" i="1" dirty="0" err="1">
                <a:solidFill>
                  <a:schemeClr val="accent2">
                    <a:lumMod val="75000"/>
                  </a:schemeClr>
                </a:solidFill>
              </a:rPr>
              <a:t>reacción</a:t>
            </a:r>
            <a:r>
              <a:rPr lang="en-US" sz="2000" b="0" i="1" dirty="0">
                <a:solidFill>
                  <a:schemeClr val="accent2">
                    <a:lumMod val="75000"/>
                  </a:schemeClr>
                </a:solidFill>
              </a:rPr>
              <a:t> del </a:t>
            </a:r>
            <a:r>
              <a:rPr lang="en-US" sz="2000" b="0" i="1" dirty="0" err="1">
                <a:solidFill>
                  <a:schemeClr val="accent2">
                    <a:lumMod val="75000"/>
                  </a:schemeClr>
                </a:solidFill>
              </a:rPr>
              <a:t>suelo</a:t>
            </a:r>
            <a:r>
              <a:rPr lang="en-US" sz="2000" b="0" i="1" dirty="0">
                <a:solidFill>
                  <a:schemeClr val="accent2">
                    <a:lumMod val="75000"/>
                  </a:schemeClr>
                </a:solidFill>
              </a:rPr>
              <a:t>: </a:t>
            </a:r>
            <a:r>
              <a:rPr lang="en-US" sz="2000" b="0" i="1" dirty="0" err="1">
                <a:solidFill>
                  <a:schemeClr val="accent2">
                    <a:lumMod val="75000"/>
                  </a:schemeClr>
                </a:solidFill>
              </a:rPr>
              <a:t>componente</a:t>
            </a:r>
            <a:r>
              <a:rPr lang="en-US" sz="2000" b="0" i="1" dirty="0">
                <a:solidFill>
                  <a:schemeClr val="accent2">
                    <a:lumMod val="75000"/>
                  </a:schemeClr>
                </a:solidFill>
              </a:rPr>
              <a:t> medio-lateral</a:t>
            </a:r>
          </a:p>
        </p:txBody>
      </p:sp>
    </p:spTree>
    <p:extLst>
      <p:ext uri="{BB962C8B-B14F-4D97-AF65-F5344CB8AC3E}">
        <p14:creationId xmlns:p14="http://schemas.microsoft.com/office/powerpoint/2010/main" val="405346573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31" grpId="0" animBg="1"/>
      <p:bldP spid="32" grpId="0"/>
      <p:bldP spid="33" grpId="0" animBg="1"/>
      <p:bldP spid="34" grpId="0"/>
      <p:bldP spid="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El </a:t>
            </a:r>
            <a:r>
              <a:rPr lang="en-US" sz="2000" b="0" i="1" dirty="0" err="1">
                <a:solidFill>
                  <a:schemeClr val="accent2">
                    <a:lumMod val="75000"/>
                  </a:schemeClr>
                </a:solidFill>
              </a:rPr>
              <a:t>centro</a:t>
            </a:r>
            <a:r>
              <a:rPr lang="en-US" sz="2000" b="0" i="1" dirty="0">
                <a:solidFill>
                  <a:schemeClr val="accent2">
                    <a:lumMod val="75000"/>
                  </a:schemeClr>
                </a:solidFill>
              </a:rPr>
              <a:t> de </a:t>
            </a:r>
            <a:r>
              <a:rPr lang="en-US" sz="2000" b="0" i="1" dirty="0" err="1">
                <a:solidFill>
                  <a:schemeClr val="accent2">
                    <a:lumMod val="75000"/>
                  </a:schemeClr>
                </a:solidFill>
              </a:rPr>
              <a:t>presiones</a:t>
            </a:r>
            <a:r>
              <a:rPr lang="en-US" sz="2000" b="0" i="1" dirty="0">
                <a:solidFill>
                  <a:schemeClr val="accent2">
                    <a:lumMod val="75000"/>
                  </a:schemeClr>
                </a:solidFill>
              </a:rPr>
              <a:t> (CP)</a:t>
            </a:r>
          </a:p>
        </p:txBody>
      </p:sp>
      <p:sp>
        <p:nvSpPr>
          <p:cNvPr id="28" name="15 CuadroTexto"/>
          <p:cNvSpPr txBox="1"/>
          <p:nvPr/>
        </p:nvSpPr>
        <p:spPr>
          <a:xfrm>
            <a:off x="4932040" y="4005064"/>
            <a:ext cx="3960440" cy="2062103"/>
          </a:xfrm>
          <a:prstGeom prst="rect">
            <a:avLst/>
          </a:prstGeom>
          <a:noFill/>
        </p:spPr>
        <p:txBody>
          <a:bodyPr wrap="square" rtlCol="0">
            <a:spAutoFit/>
          </a:bodyPr>
          <a:lstStyle/>
          <a:p>
            <a:pPr algn="just"/>
            <a:r>
              <a:rPr lang="es-ES" sz="1600" b="0" dirty="0">
                <a:solidFill>
                  <a:schemeClr val="accent6"/>
                </a:solidFill>
              </a:rPr>
              <a:t>Figura 17. Movimiento del centro de presión durante la marcha a velocidad lenta (línea discontinua) y rápida (línea continua). De Todd C. Pataky y col. 2014.</a:t>
            </a:r>
          </a:p>
          <a:p>
            <a:pPr algn="just"/>
            <a:endParaRPr lang="es-ES" sz="1600" b="0" dirty="0">
              <a:solidFill>
                <a:schemeClr val="accent6"/>
              </a:solidFill>
            </a:endParaRPr>
          </a:p>
          <a:p>
            <a:pPr marL="342900" indent="-342900" algn="just">
              <a:buFont typeface="+mj-lt"/>
              <a:buAutoNum type="alphaLcParenR"/>
            </a:pPr>
            <a:r>
              <a:rPr lang="es-ES" sz="1600" b="0" dirty="0">
                <a:solidFill>
                  <a:schemeClr val="accent6"/>
                </a:solidFill>
              </a:rPr>
              <a:t>Trayectoria en los ejes X e Y</a:t>
            </a:r>
          </a:p>
          <a:p>
            <a:pPr marL="342900" indent="-342900" algn="just">
              <a:buFont typeface="+mj-lt"/>
              <a:buAutoNum type="alphaLcParenR"/>
            </a:pPr>
            <a:r>
              <a:rPr lang="es-ES" sz="1600" b="0" dirty="0">
                <a:solidFill>
                  <a:schemeClr val="accent6"/>
                </a:solidFill>
              </a:rPr>
              <a:t>Movimiento medial-lateral</a:t>
            </a:r>
          </a:p>
          <a:p>
            <a:pPr marL="342900" indent="-342900" algn="just">
              <a:buFont typeface="+mj-lt"/>
              <a:buAutoNum type="alphaLcParenR"/>
            </a:pPr>
            <a:r>
              <a:rPr lang="es-ES" sz="1600" b="0" dirty="0">
                <a:solidFill>
                  <a:schemeClr val="accent6"/>
                </a:solidFill>
              </a:rPr>
              <a:t>Movimiento anterior-posterior</a:t>
            </a:r>
            <a:endParaRPr lang="en-US" sz="1600" b="0" dirty="0">
              <a:solidFill>
                <a:schemeClr val="accent6"/>
              </a:solidFill>
            </a:endParaRPr>
          </a:p>
        </p:txBody>
      </p:sp>
      <p:pic>
        <p:nvPicPr>
          <p:cNvPr id="1026" name="Picture 2"/>
          <p:cNvPicPr>
            <a:picLocks noChangeAspect="1" noChangeArrowheads="1"/>
          </p:cNvPicPr>
          <p:nvPr/>
        </p:nvPicPr>
        <p:blipFill>
          <a:blip r:embed="rId3" cstate="print"/>
          <a:srcRect r="37823"/>
          <a:stretch>
            <a:fillRect/>
          </a:stretch>
        </p:blipFill>
        <p:spPr bwMode="auto">
          <a:xfrm>
            <a:off x="827585" y="2780928"/>
            <a:ext cx="3960440" cy="3002975"/>
          </a:xfrm>
          <a:prstGeom prst="rect">
            <a:avLst/>
          </a:prstGeom>
          <a:noFill/>
          <a:ln w="9525">
            <a:noFill/>
            <a:miter lim="800000"/>
            <a:headEnd/>
            <a:tailEnd/>
          </a:ln>
        </p:spPr>
      </p:pic>
      <p:sp>
        <p:nvSpPr>
          <p:cNvPr id="13" name="12 Rectángulo"/>
          <p:cNvSpPr/>
          <p:nvPr/>
        </p:nvSpPr>
        <p:spPr bwMode="auto">
          <a:xfrm>
            <a:off x="683568" y="2636912"/>
            <a:ext cx="4176464" cy="324036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13 Rectángulo"/>
          <p:cNvSpPr/>
          <p:nvPr/>
        </p:nvSpPr>
        <p:spPr bwMode="auto">
          <a:xfrm>
            <a:off x="2699792" y="4221088"/>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14 Rectángulo"/>
          <p:cNvSpPr/>
          <p:nvPr/>
        </p:nvSpPr>
        <p:spPr bwMode="auto">
          <a:xfrm>
            <a:off x="2699792" y="2852936"/>
            <a:ext cx="1944216" cy="1224136"/>
          </a:xfrm>
          <a:prstGeom prst="rect">
            <a:avLst/>
          </a:prstGeom>
          <a:noFill/>
          <a:ln w="381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15 Rectángulo redondeado"/>
          <p:cNvSpPr/>
          <p:nvPr/>
        </p:nvSpPr>
        <p:spPr bwMode="auto">
          <a:xfrm>
            <a:off x="5148064" y="227687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s-ES" sz="1600" b="0" dirty="0">
                <a:latin typeface="Arial" charset="0"/>
                <a:sym typeface="Arial" charset="0"/>
              </a:rPr>
              <a:t>Medial-lateral contra Anterior-posterior</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7" name="16 Rectángulo redondeado"/>
          <p:cNvSpPr/>
          <p:nvPr/>
        </p:nvSpPr>
        <p:spPr bwMode="auto">
          <a:xfrm>
            <a:off x="5148064" y="2996952"/>
            <a:ext cx="3384376" cy="57606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s-ES" sz="1600" b="0" dirty="0">
                <a:latin typeface="Arial" charset="0"/>
                <a:sym typeface="Arial" charset="0"/>
              </a:rPr>
              <a:t>Velocidad de CP a lo largo del tiempo (fase de apoyo)</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8" name="Prostokąt 1">
            <a:extLst>
              <a:ext uri="{FF2B5EF4-FFF2-40B4-BE49-F238E27FC236}">
                <a16:creationId xmlns:a16="http://schemas.microsoft.com/office/drawing/2014/main" id="{7CE2761F-B1BA-4D0B-84A8-1549854AED2F}"/>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343581197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Diagrama</a:t>
            </a:r>
            <a:r>
              <a:rPr lang="en-US" sz="2000" b="0" i="1" dirty="0">
                <a:solidFill>
                  <a:schemeClr val="accent2">
                    <a:lumMod val="75000"/>
                  </a:schemeClr>
                </a:solidFill>
              </a:rPr>
              <a:t> de </a:t>
            </a:r>
            <a:r>
              <a:rPr lang="en-US" sz="2000" b="0" i="1" dirty="0" err="1">
                <a:solidFill>
                  <a:schemeClr val="accent2">
                    <a:lumMod val="75000"/>
                  </a:schemeClr>
                </a:solidFill>
              </a:rPr>
              <a:t>Pedotti</a:t>
            </a:r>
            <a:endParaRPr lang="en-US" sz="2000" b="0" i="1" dirty="0">
              <a:solidFill>
                <a:schemeClr val="accent2">
                  <a:lumMod val="75000"/>
                </a:schemeClr>
              </a:solidFill>
            </a:endParaRPr>
          </a:p>
        </p:txBody>
      </p:sp>
      <p:sp>
        <p:nvSpPr>
          <p:cNvPr id="28" name="15 CuadroTexto"/>
          <p:cNvSpPr txBox="1"/>
          <p:nvPr/>
        </p:nvSpPr>
        <p:spPr>
          <a:xfrm>
            <a:off x="216024" y="5157192"/>
            <a:ext cx="8748464" cy="1077218"/>
          </a:xfrm>
          <a:prstGeom prst="rect">
            <a:avLst/>
          </a:prstGeom>
          <a:noFill/>
        </p:spPr>
        <p:txBody>
          <a:bodyPr wrap="square" rtlCol="0">
            <a:spAutoFit/>
          </a:bodyPr>
          <a:lstStyle/>
          <a:p>
            <a:pPr algn="ctr"/>
            <a:r>
              <a:rPr lang="es-ES" sz="1600" b="0" dirty="0">
                <a:solidFill>
                  <a:schemeClr val="accent6"/>
                </a:solidFill>
              </a:rPr>
              <a:t>Figura 18. Diagrama de </a:t>
            </a:r>
            <a:r>
              <a:rPr lang="es-ES" sz="1600" b="0" dirty="0" err="1">
                <a:solidFill>
                  <a:schemeClr val="accent6"/>
                </a:solidFill>
              </a:rPr>
              <a:t>Pedotti</a:t>
            </a:r>
            <a:r>
              <a:rPr lang="es-ES" sz="1600" b="0" dirty="0">
                <a:solidFill>
                  <a:schemeClr val="accent6"/>
                </a:solidFill>
              </a:rPr>
              <a:t>. Cada flecha representa el vector de reacción del suelo en cada punto de la fase de apoyo, siendo la base de cada vector el centro de presión en ese punto en el tiempo. Imagen del Análisis de movimiento clínico, </a:t>
            </a:r>
            <a:r>
              <a:rPr lang="es-ES" sz="1600" b="0" dirty="0" err="1">
                <a:solidFill>
                  <a:schemeClr val="accent6"/>
                </a:solidFill>
              </a:rPr>
              <a:t>Vrije</a:t>
            </a:r>
            <a:r>
              <a:rPr lang="es-ES" sz="1600" b="0" dirty="0">
                <a:solidFill>
                  <a:schemeClr val="accent6"/>
                </a:solidFill>
              </a:rPr>
              <a:t> </a:t>
            </a:r>
            <a:r>
              <a:rPr lang="es-ES" sz="1600" b="0" dirty="0" err="1">
                <a:solidFill>
                  <a:schemeClr val="accent6"/>
                </a:solidFill>
              </a:rPr>
              <a:t>Universiteit</a:t>
            </a:r>
            <a:r>
              <a:rPr lang="es-ES" sz="1600" b="0" dirty="0">
                <a:solidFill>
                  <a:schemeClr val="accent6"/>
                </a:solidFill>
              </a:rPr>
              <a:t>. Disponible: www.studeersnel.nl.</a:t>
            </a:r>
            <a:endParaRPr lang="en-US" sz="1600" b="0" dirty="0">
              <a:solidFill>
                <a:schemeClr val="accent6"/>
              </a:solidFill>
            </a:endParaRPr>
          </a:p>
        </p:txBody>
      </p:sp>
      <p:pic>
        <p:nvPicPr>
          <p:cNvPr id="2050" name="Picture 2"/>
          <p:cNvPicPr>
            <a:picLocks noChangeAspect="1" noChangeArrowheads="1"/>
          </p:cNvPicPr>
          <p:nvPr/>
        </p:nvPicPr>
        <p:blipFill>
          <a:blip r:embed="rId3" cstate="print"/>
          <a:srcRect l="45101" t="17344" r="37743" b="30485"/>
          <a:stretch>
            <a:fillRect/>
          </a:stretch>
        </p:blipFill>
        <p:spPr bwMode="auto">
          <a:xfrm>
            <a:off x="611561" y="2348880"/>
            <a:ext cx="1413708" cy="266429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47233" t="16532" r="37271" b="31297"/>
          <a:stretch>
            <a:fillRect/>
          </a:stretch>
        </p:blipFill>
        <p:spPr bwMode="auto">
          <a:xfrm>
            <a:off x="2195735" y="2348880"/>
            <a:ext cx="1276898" cy="2664296"/>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l="48340" t="16532" r="34504" b="32281"/>
          <a:stretch>
            <a:fillRect/>
          </a:stretch>
        </p:blipFill>
        <p:spPr bwMode="auto">
          <a:xfrm>
            <a:off x="3635896" y="2348880"/>
            <a:ext cx="1413708" cy="2664296"/>
          </a:xfrm>
          <a:prstGeom prst="rect">
            <a:avLst/>
          </a:prstGeom>
          <a:noFill/>
          <a:ln w="9525">
            <a:noFill/>
            <a:miter lim="800000"/>
            <a:headEnd/>
            <a:tailEnd/>
          </a:ln>
        </p:spPr>
      </p:pic>
      <p:pic>
        <p:nvPicPr>
          <p:cNvPr id="2054" name="Picture 6" descr="Resultado de imagen de pedotti diagram gait"/>
          <p:cNvPicPr>
            <a:picLocks noChangeAspect="1" noChangeArrowheads="1"/>
          </p:cNvPicPr>
          <p:nvPr/>
        </p:nvPicPr>
        <p:blipFill>
          <a:blip r:embed="rId6" cstate="print"/>
          <a:srcRect l="11255" t="6612" b="7690"/>
          <a:stretch>
            <a:fillRect/>
          </a:stretch>
        </p:blipFill>
        <p:spPr bwMode="auto">
          <a:xfrm>
            <a:off x="6138174" y="3645025"/>
            <a:ext cx="2178242" cy="1331148"/>
          </a:xfrm>
          <a:prstGeom prst="rect">
            <a:avLst/>
          </a:prstGeom>
          <a:noFill/>
        </p:spPr>
      </p:pic>
      <p:sp>
        <p:nvSpPr>
          <p:cNvPr id="2056" name="AutoShape 8" descr="data:image/png;base64,iVBORw0KGgoAAAANSUhEUgAAA5EAAASYCAIAAAAGGN6uAAAACXBIWXMAABYlAAAWJQFJUiTwAAAgAElEQVR42ux9d3wU1fr+2ZnZ2Z7NpiekESAECC1AhAChJSBFEERAepEqVS9V4aIgRVFAgSDSpakIAiJdQYp0BaQYSkgghJTN9tmdbfP74/kyn/wI914vJeJ1nj/4LJspZ87snHnOe573eWWCIJDHhdvtdrlcarXa5/MpFAq/309RlMfjkcvlTqdTqVT6/X6apt1uN8uypALh9/sJIRRF4epkMpnP56NpmhAiCIJMJuN5XqFQPLQX/iTuW/Zo+C8u7b9tjM/noyjK6/XK5XK3203TNM/zhBCVSiWTyXDSR/YtOg0b+Hw+u92u1+v/1fZ/Inw+n8Ph0Gq1FEU5HA61Wo3rwp8IIQzDEEK8Xq8gCHK5XOxn/FoYhnnerkiCBAkSJEiQ8LxB9iScVYTdbmdZ1u/3K5VKr9fLMAx4icvlUiqV4Isi86t4lGVLoLCP3Mzj8fh8PqVSKTJFfOnxeMAvn6QNHo9HEARBEESu7PP5QExBpsvTbjBdv9/v8/lUKpXP55PJZDKZzOv1iu18HoAJAO51aWmpQqEAbRUv0+PxKBQKEFlcjt/vZ1mWoii/3y8IgtPp1Gq10tMoQYIECRIkSPhXeCISabfbyYPoI8uyLMtyHEfTNMdxICgIsIlByoq8ML/fD8JHCGEYBvTI6/WCmCL+9xAYhkEYVRAEj8cDaiiXy9Vqtd/vd7vdONp/C3BThmH8fr9CoeA4zul0Op1OQohKpXrkLi6XC7FVhmFYllUoFDzPiwFat9tdPkj8J4JlWavVinut0+koinK73aCqmCTI5XJwUxDZsmwVl/n88G8JEiRIkCBBwvMJ5ol2fkBJQeZkMhl0AiIjxAbgXvhcYYSVoiiQJyzHsywrk8n+/co+lu95npfJZKKYweVyMQxD0/Qjo6F/aFpAUSBnYGY0TYNxOp1Or9er0+nK74J2chyn1WrRKnA7dLJGo3mufkN+vx/CAISNxU7GXMXv98vlckwVRLbK87xOp8Ntomn6qQT7JUiQIEGCBAn/w3iiOKtSqTSZTOJ6N5ir3+8HDxMEwWq1lqVuFXZVPp8PNIhlWa1Wq1KpaJqGhtLtdoMs/iumqFAoQE/9fj/UDk8ouATrxYfc3Fz0lSAILMvqdDq32/1IFuj3+3FenFoQBJqmVSrVoUOHCgsLn6vfECTLPM+jzw8ePLhx48Zz587xPM/zPIKsiMSDc7tcLp1Ox/P85s2bDx8+LJPJKnI+I0GCBAkSJEj4K+KJ9KxWq7VJkyaInHk8HoqiAgMDU1NTP/jgg+HDh587d+7jjz9OTU0NCAgAA6vICystLc3Pz7fZbCzLCoKAIF9MTExoaCgpI1cti8uXL7tcrqSkJLVa7XK5FAoFlJdXrlwJCAioVKkSRJmPQaBpmrZardnZ2QMGDEhISNDr9Xfv3nW5XB06dBg1alRISEj5XZC5xTDMzZs3DQaDRqOBSrhTp04TJkxo1apVBae1/RtAg8Fx3Guvvebz+Ww2GyFk8ODBQ4YM4XmeZVme59Vqtc1mKygoQDf6fD6r1VqlSpUaNWocOXJE0gZIkCBBggQJEv49nohHKpXKqKgonuezsrIKCws1Gk1QUBDHcQzD9O/f//jx4xzH6XQ6r9fLsqzP50Oqjd1u12q1DocDa9wulwtBUIZhPB4PsrVkMpnb7aYoCmv6drtdo9FYrValUgnG4/V6EbAEV35o4d7j8dy8eTM1NZVhGK/XC3EtRVEHDx5s1aoVjswwDHS3FEVZrdbXX3/96NGjJpNp/fr1L7/8sk6ns9lsJpPppZdeKiwsNBgMV69efbxeoijK5XIFBARUrVr1ypUro0aNGjhwIMdxq1atmjp1auPGjdu2bYtoK4g1TdPIvsdFde/effny5Q0aNKBp2mw23759u0aNGjRNWywWvV7v8XiQz4QoMroaPBLqCMxJIDDwer00TaOT0c8Q7Hq9XrfbDdkuZhcmk0mhUCDkjDsFSa643E9RlM1mk8lkyJ1iWTY7O3vfvn0TJkyYM2cO5gmEEMSJMV05ePDg8OHDf/vtN/Bvl8uFHe12OywmYCPg8XjUajUUsYhzox+Q4yU9sRIkSKgwCIIg5g9s2rQpNDS0TZs2LpcLI+dTHJF4nkdUAuO5aHQjQYKE/49QPcnOLpfr9u3bMTEx4eHhLVu2TElJqVatWp06dbxeb5s2bS5evNi+fXsQUMgZtVotx3FKpdJqtapUKrfbjZwtiDVdLhfkpGBFKpUKLBafXS6XXq/HMjS4DgYOmqbLJ1RhVZ2m6fT09JMnT+7Zs2f//v1Hjx5t3Lixx+OBxYHFYgG9k8vlXbt2lcvl8fHxarU6IyNDqVSCOXXp0iUlJcXpdIaFhYHhPebMgGFgGkDKqALGjRvXoEGDrVu34rByuZyiKHhaIe9eJpOZzWaVShUREYEMNqVSWbNmTY7jKIrS6/ViWhhW4UXBg9PpRJdCm+t0OsVAOHy+wE3xDTbGJAEjpiAISqUSG+OkWNzH8UFwCSEajUar1VqtVlzXDz/8IAjCxIkTsSVkGOJnQojdbi8tLYXC2Gq1Ylbg8/mCg4ORrYXjK5VKp9MJkSsC27i05yeuLEGChL8PWJbFXLqgoGDevHkymUylUmm1WkzFOY57Kmf55z//eePGDUQTxJeFBAkSniZnZVn2xo0bpaWlISEhSMFBqE+pVFosljlz5igUitLSUkEQbDbbggULunfv/tNPP12/fn3MmDHffvsty7Jqtfqdd95ZuXKlOGedMmXKrl27vF6v1+vduHHjmjVrKIq6cOHCnDlzCCE+n+/48ePjxo0bOnToggULcnJyQAEfahhYnc/na9269QsvvJCRkdGyZcv69eurVCqIVsGDCSEqlYqiqMmTJ3/++eeJiYkcxxkMBmRr0TT93nvvrVmzBrnwOOCTcFYx6AjzWrfbrdPprl+/TtP0smXLRowYMXDgwJEjR4Kx+f3+rVu3Tp069dq1a5MnTx42bNj+/fuVSmVJSUl4ePiuXbtGjBgxbNiwX375RaFQKJXKo0ePjhgxAtTW5/N98sknX3zxhaidXbp06cWLFymKMplMWVlZPXv2HDNmzKRJk+7du6dSqbZt2zZ37lxCiBjYXrhw4ZgxY5D7L0a+Me+32+0jRox4/fXX+/Tp89lnnwUEBHi93kWLFn311VeEkKVLl7Zv33716tVmsxmMk2VZpVK5ZMmSzZs3+3y+CRMmDB8+/PLly/idKJXKnJycfv36DR8+fM+ePQiBI6I8YsSInj17Dhw4cO7cufheelwlSJBQkZDJZBzHyeVyvKGaNGmChTtM8gkharX6qZxo//79xcXFoi+kJPGXIOHpc1an0zlo0CC5XF5UVISnV1yMvnbt2qJFi3777bfg4GBBEJYvXz5r1qzvvvuuffv2devWXb9+/bVr1wght2/fXrVq1cGDB0G2jEbjmjVrDhw4gNX8ffv2TZky5eDBg6+88sqXX35ptVo//fTT1q1br1ixYtWqVdOnT//ggw+MRmP5hmk0GggPEhISQGHBkBDEJYTQNC02lRDSsWNHXIVKpQKbxPeZmZkOhwORP6y2P1FfUxSUtTiO0+m8fPlytWrVNmzY8P777+/fv18mkx07dmzw4ME2m43n+RMnTuzZs8dkMpWWlp46dQqr8Onp6SdOnHj77bfXrVu3bt26cePG3bt3j+f57OzsNWvWmM1m8Msffvhh/PjxiF/K5fJNmzb5fL779+9PnTp18uTJHo/H4XB88skn48aNI4QUFhbOmjVrwYIFiHQ6HI7Vq1evXLnS7XbjGzSYoiiz2bxixYozZ844HI7Tp0+PGzdu27ZtKpXKZDKh00wmU15e3tWrVxHixXI/eDM6/86dO6dPn3Y4HCDBBQUFM2fO3Lp168GDB8eNG5eXl4dXwqxZs7788kuGYXw+37vvvjtx4kRoCSRIkCChIiEWo3E4HPfu3RMjF2q1WnyhPBU4HA4c/OkeVoKE/ykITwCz2VyrVi2DwTBp0qTGjRtXrVo1KSlp9OjRgiDcu3cvMDDw4MGDgiDcuHEjLCzs5ZdfvnLlyvXr1/v27UsImT59uiAIdrs9ODgYuTuIrQYFBfXv3x9rMaNHj6Yoqm7duiNGjNi9e7fdbk9KSkpPT//555+zs7ObNGmiUCjWr1//yLatWLGCpunu3buPHj16ypQpU6dO/eqrrzwej9Pp9Hg8PM9DWuByubxeL3Le+/btS9N0UVERVsl5nkcuVHx8fJMmTWB9/xi9hNV2v9/vcDgIIR06dBg7duz06dPT09MjIiLOnDnTpUuXjh07nj59Gs2mKOrHH3/0+/35+fnHjh1LS0u7fft2cXGxw+EoLCwcP358aGjosmXLcnNzL126FBQUVFJSgk6WyWRQGphMpri4OJZlc3NzBUE4fvx4rVq1zGbzDz/80KxZs2HDhpWWlpaWln7//fexsbG3b98uKCioVq1aTEyM0WgUBOHUqVMBAQGtWrWCugCr9ljrnz59ulKpXLNmjc/nu3jxYmxsbExMzM2bN71e78KFCxmGKSkpKSkpAXWGYgGaCkEQ1q5dq1ar8/Lyrly5AnkA3gf9+/fPycnZvn07TdOTJk1yOBz379+Pi4tbunQprCcqV66sVCrPnj0rSJAgQUIFQhwABUGYO3duVFSUz+crKSmZM2cOJthP60QpKSm7du3C58d70UiQ8HfAk/qzXr58OTg4+MSJExzH6fV6i8XSuHFjQRAsFktgYGCbNm38fv+mTZuKiopGjBhRo0YNQkifPn02bdqEdWqDwUAIQTYPgnkgOmLulN/v79ix4/vvv49iSzdu3OB5fvz48U6n8+LFi4SQR4bf/H7/l19+ybLs3r1709LSbt26xXHc/PnzN23a9Oqrr4qGqRDXI8fIZrPl5eUhRiv6DHAcB2kpFJmPrbhHghGWe86ePWuz2YxG47Rp09q3bx8UFPTtt9/a7XaVSmWxWIKCgliW1Wg0Ho8nODg4KirKarVardZKlSoxDKNWq71eb1xcXP/+/Xmej42NRd4bISQ4ODgiIsJoNFIU9euvv8LPYc+ePQMHDly6dGlqaqper2/RosXRo0eRA0cIQTJBcHCwUqlMTk7euXPn/v37e/XqdfToUZfLNWXKFKfTiXA1apvZbLYPPvigTp063bp143m+Vq1ar7zyysKFC+12u9vtRi/J5XKdTifWDhCNe0FPOY4TBAE/g4KCgtDQ0OLi4gkTJoSEhLRo0cLn8126dAlqgeLi4rfffnvjxo0OhyMnJyciIuLChQsNGjSQJpkSJEioMCCdVMyaaNmyJV4906ZNS09Pj4mJMZvNgYGBT34iuVzucrkgrpNqWUuQ8C9p55PsbLfbw8PDX3jhhS+//BIr76jhCd97PHhOp9NkMhFC9Hq9y+USq7xSFGUwGBCBQ9QTAlNxWUQQBKSKT5kyhRCCQKwgCAkJCZ06dTpz5szQoUO//vrrunXriiRMBEVRK1euPHLkSFBQ0EsvvUQI2bt3b/v27Q8dOtSzZ09wYkjd/X6/RqPx+Xw6nQ6OBOIgJa7+eL3e8PBwkXo+RiQbXYFRb/r06aNHjy67gcfjUSqVNptt3rx5v//+O8/zsIuCGpXjOMQsGYaB3WlISIhGo8GqvdPp5Hne4/EEBAQMGDBg3759w4YNe/fdd2vWrKnVag8fPjxkyJDs7Oz09HTyYImfZdnvv//+wIEDgiBwHGexWAghy5Yt+/777zmOM5lMRqOxUaNGbdu2dTgcKBMAxgmpK24uQrByuVyhUFy4cKFKlSo0TcMNICAgoOyNwId79+6JGW+EELgQFBcXV6tWLSIiQqvVFhQUYMIg6hCQ7mCxWHr06BEYGPjCCy9Ij6sECRIqeB0SNXFQhnDv3r1yufzy5cuRkZEJCQmYpT+VE/l8vsDAQIx+CoUC1SWl/pcg4WlyVp1OFxAQgCpN8FEiD/KNkDTj8Xg0Gk1cXBwhpKCgoGHDhoGBgRCGsiwLtyaFQhEeHo5M9sLCwsjISFgKIBeHYRgEPuVyucPhkMvlI0eOfPnll0E3hw0bBluQhxrm9Xrj4+MjIyMR/HO5XNWrV6coKi8vz263Y9IskjBwSkEQwsPDwafhVwB+hgynoqIijuP+VanVfw+0we/3o15reQeTjRs37ty5Mzc3t3bt2kVFRcjTghIfugIMmrgumUzWq1cvkeLjQrBx7dq1r1+/fvr06ezs7LfeeistLa13794ej0er1aakpIBlfvTRR4sWLYLJA64atWEFQfj8889379792muv7dq1a8WKFaWlpQEBAYhJg997vV6XywWFA263SqWC3RVS2RBLLs/s3W53ZGQkbh9S2XBeOObq9XqR2UOwIZPJIiIievToYTAYIIdFFF96XCVIkFCREBfZ4HDy3nvvEUJOnToVFRUVGRnp8/meVlVCWNMgLkMelJCUIEHCQ3iipCI4GVEUpVAoxOqsgiB4PB6QTswUEXj79ddfkVJTUlLi9/sTEhLwtHMc53A44P15/Phxm80G7sjzvN1ur127NpKKwI0SEhI+/fRT5AaJdgFlq239HxNnmA0bNmzcuFG0LwX/MxgMIFgMwxQUFEA1K3Ks69evi6lCoF/Q3TscDuyCweu/BdSxYvXX8iW4Bg0adO3atXPnzi1dunT06NGIqsJQlmGYGjVqpKSkYF+NRkPTdEZGBsuyTqfTbrcrFAqj0YhSW71790ZOW0FBQceOHYOCgnJyciZOnHj48OG4uDiaplevXr169erOnTtv2LBh/Pjx06ZNQ1wc049+/frt2LHjp59+iomJadKkSVBQEG4iQryIQBsMBrPZbLVaEWG9efOmy+WqWrUqIcTlcsHktXwo2mw2I+MqKCgIbmUKhQJGEzabrawfFqYfMPzauXMnbqVcLpcIqwQJEv4sQM1vNpsDAgJKS0u3b98+c+ZMFFJ5iuQYVuVYXpMgQcLT56yQWtpsNhRERUgM9kaEkMLCwsOHDxNCUlJSgoKCfvzxx3379h09evSzzz4jhNy4cQPhzNTU1PPnz+/fv3/y5MljxoyxWCylpaVwgwoODr548SLDMMhJp2m6QYMGv/zyy7Rp0+7evevz+YqLi+/du/eQMIAQYjQaZ86cOWTIkNmzZzudTp/P9+2338rl8piYGLvdfu7cucTExMzMzBMnTiBIjNieXq+Xy+VXr14Ff4JhFog1iO/j9RKimH6/n6ZpnK48wy4pKbl//35eXt7Ro0eVSqXBYIBxGMdxt2/fXrt2rdfrdTqdbrf7xIkTiAHrdDqEOWEWCOqpUqlWrFjRuXNnr9fLcVzDhg3Xrl0bExNTv359xKpLSkoaNmxIURTcc+12O5y8wCybNWv2xhtvxMfH22w2nEXkkTRNK5XKAQMGFBQUbN26VRCEo0ePHjhwoHv37mFhYaCkCJCXdxYMDg72+XyRkZGFhYVnzpxRqVR2ux1lDtRqtSAImA/AUMbv9ycmJvbr12/GjBnz5s3zeDxgw48stytBggQJz5Stwp1QpVKpVCpBELZt29aoUaMOHTq43W4UW3kqJ6pRo4ZomyWNdRIkPBPO6vF4jEYjEu3xPIOzut1u2HYgZlm3bt3p06ffvHlz8ODBkydPDgoKQh0sQgjP8w0bNjQajZ07d160aNHAgQMR3sPCN9ZKUH8VZ5w1a1Z8fPyiRYtatWpVv3796Ojobdu2ldf96PX6lStXtmnTZt68eW3btm3QoMG0adN69eo1fPhwrVZrsVhu3rxZVFQEPioOOlievnnzJhxSVSoVPKECAwNR7ODxCpNYrVZcCDwKynPfunXrms3m2rVrt2jR4vDhw6itgGV0jJWDBg2qXbv21atXjUZju3btoGFFohvDMBCkymSywsLC2rVrE0L69Onj9XrVanVqaqrD4ahbty4IaM+ePe12++jRo9PS0jIzMxFANZvN4Kw0Tffr1+/mzZtNmjTR6XQejwd3ATwSQoLRo0dv3rx50qRJCQkJvXv3rlWr1kcffQRHW9QgsFgs5Uk5TF5TUlLq1KnTq1ev0NDQ8+fPg8qLHmeEENTHQth+yJAhgiBMnTo1Li6uRo0a6BnpcZUgQULF01aMkLB0PHfuHNxdgKdV60ShUFitVoQeUGdH6nkJEsrjiUQzYWFhM2bMgN6UPEivQTwvKiqqTZs27dq1g4PV+PHjw8PDCwsLY2NjtVrtt99+ixx8lUo1evTosLCwLVu2vPnmmz169IiPjxfXml955ZX69evrdDqwSZPJFB0dvWTJkps3b27ZsmXfvn09evRo1qzZI66KYVq2bOlwOHr16vXFF184nc61a9d27doVYspWrVp9+umnISEhNWvWRPqXUql0uVyjRo1q3759t27dRG6KDK2JEydiyUZMSPqvEBAQgDhrSEjI66+/npmZ+dAGGzdu3Lt3L8h0ZmbmuXPnQkJCILQIDg5eunTpqVOn9u/fn5yczLJskyZN4P3kdruDgoKmTZsWGxuLSrbh4eGdOnVKTk7OzMyUy+WCIHTu3LlSpUrJycnIbNXr9efPn7948WJpaWm1atU6dOjwxRdfQJXFMIxOpwsLCyOENGnSBGltZcWy6LoqVaqEh4cvWLBgw4YN7du3nzRpEuhsUVFRWlra9OnTY2JiyutZca/1ev1nn33266+/arXayMhIlmXnz59fp04dv98fHBys0+mmTJmCtAaZTFa9evUNGzbcunUL3gV3796Njo6WHlcJEiRUJKC/wuzdaDTCTKZatWoQ9CPB4KkUWVUoFAEBATgRXkkSbZUgoTxkz7RGHJIfwUKgYvR6vd99913fvn0RVcVU9b89bPmkK6k08+MBVg/I4hcEYc6cOXv37t2zZ49arX5kNpUECRIk/H2A3FO5XO7xeDIyMtxud0ZGxowZM7Dy9tiBjPKYOXNmWlpas2bNkHkMxZTU/xIkPIRny0jMZrPX67179+6GDRvMZjMhJC8v79NPP3U4HLVr1348wkoIkZWDdCMfD2JoHGHUnTt3Tpo0CTJZIsmqJEiQ8PeG+HJB6b6TJ0/26NEDWi9wysdLzC0Pl8s1ceJEKKNAW6XOlyChojlrYGCgTCazWq0ff/xxvXr1IiIimjRpotFovvjii5SUlMcO8Uqc9andfoqyWCyIE/h8vnr16mVkZKBLRZNaCRIkSPh7ApkAXq8XjuO9e/dOSkrC8Fh22v/kUKvV9+/fxxlhcSh1vgQJ5fFsJ3NyudxoNCYnJx87dqy4uBgJVfXr1yeElC8E8BhzXwlPCK/Xq1QqfT4fMq6WLFmiUCjgRMtx3GPX/ZIgQYKE/wGgXCQCn1qtdt26dZjJw23mKU7sNRqNwWCQy+Uww5Z6XoKER+KZqxWDg4Mhl4yPj4+Pj69fv77b7eZ5HoRVrHol4c8Cqn9hlFQoFGazGRJkqWckSJDwNwfLsqhuQwiBS7dYW/XpLvG1a9eO4zjIsaCjkyBBwp/AWQkh8J8HcyWEwFUebBVzShSIwjdCOfyRU+BRB/cqz7fE4/z7A5b/E9ZoxAMi9wt2JOSBFZf4+aEPMLf6j6s8YsPEqlePbOdjrBaV3R7FtMr3Kqq8UBSlVqtNJpPP54NVrVj7quy1lE19E2mux+Px+Xzw1sYG4jzE4/FgG7HArLiNeGSxMWXvGkoMPHTXpNiDBAkSKh4Y5HNycvLy8txutxhYBWF97Ok9rKzLOi0WFBQcO3YM7orScCdBwp/GWfFsQzQJcqbT6ZxO571791BgCQYfqPUqMsL/9hQOh4PneZlM9hD3fYgb/RvmKk6aRQYJAgcOB95GCFEqlU6n0+VyofoUSqTAahTJTBaLBZ78SqUSrqXiSUUqVpaQgaKJFqdliay4o/g9WvVHBkrwUdT6Kr+GJTYA5co4jjMYDNu3b69Vq9alS5cYhlEqlTzP8zzvdDrx34eajSYhCAEvXpxCrOMixmtPnDgRHBz822+/warW6XSKXS1eF0VR6By4xqIrysYzJEGIBAkSKhg8z0Mi5ff7i4uLURqw7Nj1eGnEsM3C28pms/E8X7t27ZSUFIyZHo9HMmyRIOGRqOjkRBS4EgQhMDBQq9X+/PPPUPDUqlUL1nfgr/8tUKVJrNgkUitRLI8PIgEVKVd5iBHNsvvCtAsVX/Pz851OZ/Pmzf+P9T+wlb5586bRaAwMDHQ4HA0bNgQTtdlsqDtanu2JTSLllpkoihI57kOM7b+ibg85M5RNHcAHl8uFUi4guFOmTGnRokVycjJK7IaFhV25csXpdHIcp1ar69SpA/3rQ83AJAT0dMuWLTExMXK5vLS0tEGDBiEhIRaLJSYmpnr16osWLVq3bh3qXWEv8Xa4XK5ff/21cuXKkZGRIoste6ckwipBgoSKB2bgRqPR4/EEBASgDM2TIzg4GIMqagdCoBUdHb179+709HRCiOhLIEGChLKQVfwaBJbUlyxZ8s0335SUlFAUZTAYEhMTZ8+eHRwcrFAoHiIof4SvmEymkpISWD2L0cqHCCv5/yOp/+qwD22J4QPG0R9//PGmTZs4jlMoFHPnzm3VqpVcLsfM2+12d+vW7fLly5DSMwxTu3btmTNnhoeHP3S0f9Wksqv/CFiWXcF/6Db9kT7x+XwgrOV3L8tc4Yzt9XoXLVp0/PjxnTt3IpRrNBonTJhw/vz5wMBAj8fz+++/jxgx4p133gkKCiLlwtgItRJCQkJCKIqqXLmyyWTCbZ0/fz5K5jZu3HjRokVNmzbFtAR3Ch5bNpstMjLy7bffHjdunE6nIw9KZz10vyTmKkGChIoERFAej6eoqKhHjx4nT558KqOQ6O2KgAjIsd1uf/XVV7du3apWq6VSWBIkkH9F0SoSPM/7/f7t27cHBgbOmDED39y4cSMpKWncuHH37t2DBrQs/shh16xZ06RJE8gxLRaLuBfWWcr+998c8CHFp7jcjz/Z7fbKlSsvXrzYZrOVlpZCiuRyubBgJMAugTUAACAASURBVAhCt27d5syZg7Ps3LmzWrVqGRkZZRvzkDzgobaVRVlBZ3mAU/7BDvd6veJZvF4vdAXiwZ1OJ67i2rVrGo1m8eLFEJ4WFBQkJSW1atVKEARc7PHjx5VK5e7du8uf3ev1iv9qNJoFCxagkT/++KNMJnv11VfNZrMgCAMGDEBdNLFL0Qyfz+dwOHbu3JmTk4M+9/l84mYSJEiQ8CcCw/vmzZurVKmCotlPBTabTRCEY8eO3b59GwNmTk5Ot27d5s6dKw6nEiRIeAgVLZphWdbhcEyaNKlNmzbTpk2DQjQ6OrpFixYHDhyw2+2PZ3d38+bNGzduIGin0WjKJkI5nU6n0wmG5HK5kA/0yOiy+CUYqtlsxgwYEUGVSmUymUaPHq3RaPR6PcdxDMMoFAqNRgMtpslkCg4Odjgcfr+/U6dOHTt2PHjwoFarRZgTUl2O40TRPdrG87yY2yQIAsdxRqPRbreLjQS1LS4udjgcYlbTH5mCW61WRCsZhnE6nffv3xdpori7mBV36NAhn8+n1Woxer7zzjvXrl174403eJ7XaDQejyctLS0xMfHUqVPivk6n02q1YhKCfxEtQIfLZLLmzZu/+eabxcXFCoXC4XCEhoaeOHGiuLjY5XJBwCqqI1QqVYcOHaKjo8UMLRSM5XkeMmXJx0CCBAkVDwyhxcXFWVlZ5KkWXISiLDs7u0+fPgMGDMjNzY2MjJwwYcL8+fPHjx8v5WBJkPBI/AlC79OnT9+9ezc5ORkiVKz5Llu27Pz589WqVaMo6vr169OnT+/Vq9fUqVMvXbpECLFYLIWFhdOmTeN5furUqUuWLPnggw8IIXa73e/3T5w48aeffjKZTJMnT541axYhxGg0Tp8+nRCyefPmgICA/Px8mqazsrLmzp2r0WjGjh17584djEfkQVoooo+EkAsXLsyZM6dWrVpdu3bdvXu3x+NhGGbx4sXjxo0TBGHkyJFz585dsWKFWq1GOFBMIEM1P3wvk8kiIiKQVpWTkzNlypT8/PwRI0ZoNJqCggJCyI4dO6ZMmRIaGjpp0iSLxYKe2bp168iRI0NCQoKCglasWAF2eOjQoUmTJoWFhYWHh+/du9fr9ebm5s6dO1ckvvn5+cOHD//999+NRmN2dvaMGTPy8vKWLl2q1+uvX7/Ocdy2bdvatWsXExMzYsQIpDdZLBZcO5rtcrm++eYb8sDhwePxnDx5khDStWtXhULBsiwmEhcuXHj33XfFpvbu3Vuv18+ePfvYsWPIxBJDpOgTnuerVauGIoQajaZOnToOh0MQhLLTEtBWn8+3fv36X375BZ4Sq1evPnjw4LZt215//fWUlJRNmzbBQVZ6XCVIkPDs8FDlP6QxeDyeefPm3bhxo3Pnzlu2bMFAZLFYsGz1eCfiOI5lWbfbPXDgwI0bN9asWfOFF16wWCzNmjVbt27dkiVLtm7dSghBnEIMcOCDxWJ57PNKkPCXR8Wvs+zZs4cQsmzZMoQe4XslbpCfnx8REUEIyczMTE5ObtOmjdFoFAQhOzu7cuXKzZs3DwwM1Gg0arV68eLFgiDY7fbXXnstKCjIYDB06NChZcuWVqv10KFDBoNh8uTJERERVapUOXv27NWrV0NCQurVq1evXr34+PhRo0ZxHFd2tR1jwalTp1QqVY0aNTIzM2NjY8PDw8+cOXP//v0uXboMHjyYpunOnTs3a9Zs1qxZYFG4IhC11NTUzz//HN94PJ7OnTvHxsZaLJajR48SQl544YXAwMCQkBC73X748GFCSKNGjVJTU+Pi4saMGSMIwq1bt2JiYqpUqZKenp6Zmdm9e3dBEA4cOBAfH1+1atXMzMyoqKiZM2dyHHfkyJEXXngBYUiO4/bu3RsSErJ3715BELZu3WowGHr16qVWqxs1apSbmztz5ky1Wl2zZs20tLTw8PB+/fphZd/r9ZaWluLCeZ5v3749IWTRokXojTZt2rAsW1hYWP4OGo3G48ePE0KSk5Pr1q2r1WobNWoEgYTf79dqtR988MH9+/fz8/MFQRg9enT37t3RUevXr6co6t69ew8pH9CTLVu2XLZsGdbL2rdv37hxY1RNw49h/fr10pqIBAkSKkwMIGqobt26ZTAYhg4dunbt2vDwcCwT4d8nkQogiwCfc3JyOnfuHBYWNnv2bEEQlixZ0rx58+zsbAyPJpPpIakY9LXSnZLwN0RFc1a/379v3z6Kos6fPy8qVp1OJ55hnudnzZql0+lmzpx5+/btLVu26HS6Dz/8UBAEBFzT0tJ+/vlns9k8evRotVqNUYPjuDFjxlSpUsVsNkPPevjwYZqm5XL5ggULbty4IQhC//795XL58ePHz549O23aNL1ef/z4cSgphQe6VaPRmJqampiY+Pvvv3u93rt37/bu3btz5852u91isbjdbr1eb7Va4evk8XicTicaD87auXPnTp06vfvuu++9917Hjh2Tk5PPnz8vCMKhQ4c0Gk3Tpk2/++67W7duYZ1dLpcfPXr0woUL8+bNU6lU586d27Vrl0KhuHTpEsZBh8Ph9Xr37duXkpKCzP3s7GyXy+XxeA4cOFCnTh0MrF6v98CBA4SQ3bt3C4KwZcsWuVweFha2atWqwsJCq9UaGxsbGRl5+vTp8+fPv/nmmzRN5+bm4qp5nge99vl86enpaJLb7b5+/XpERIRSqbTb7eXvoN1uHzRoUN++fUtKSgRB2L9/f7Vq1bZv346bKJfLW7duPX/+/FmzZr300kuhoaEHDhz4I5y1QYMGd+/eFQTB6XQ2btw4Kipq1apVFovlyJEjWq02IyMDLwkJEiRIeHbgeR5UEo7UXq93/Pjx3bp1y8vLy83NjY6OLikpwfAlyswe+0TiOC8Igs1m+/nnn4cOHTpw4MDVq1fXqVOnU6dOGzZs8Hg8ZrMZ5QZcLheEUmKihQQJEmd95ti9e7dMJjtz5oz44OE5dLvddru9X79+WLNG6JQQMm7cOJ7nc3JyEJ1FXHPmzJkxMTHiMf/5z39Wr17d7/c7HA6bzXb69Gm9Xt+6dWu32w2S1Lp1azG0rFQqFQrF7t27vV4v0oPA/+7evcuybL9+/cCDQbN0Oh1yg+DoJAjC/fv3y1JwjCA8z3fs2FGn08nl8saNG3/zzTcFBQUYkhBV3b59uyAIt2/fvnLlChb9IY1Cav/3339/586dOnXqvPrqq2J7BEHYu3evXq8fM2YM+BzY3qVLl2rXro0NEHYlhOzcudPlcmFFKTU11ePx5OfnX7lyhWEYCKcAnU53/fp17IvlLXDNWrVqGQwGt9vtdDqNRiPMAR7JWW0224svvvj999/bbDZsMGPGjOTkZPDgwMBAnDEpKWnHjh03b97kOO6PcNbXXnsNfe50OitXrtyvXz+8NlwuV9WqVSt+QUCCBAl/N+ANghEYg7DZbI6Li8Nan91uf/nll7/55huwzCchjoh6CA9ScsXxEA4tM2bMCAsLw4i9YcMG4UE6hBiXLftZgoS/FSraAc7lckHDevr06Vq1agmCwDAMHFXlcrlcLqcoKiMj4x//+AdN07CXj46OZllWzNaCwBS5PkajUa/Xezwe2FHBkQopRxaL5Y033rDb7ZGRkXa73ev1zpgxo0GDBoGBgUixqlevHk3TKCGLjB+MUzabDZaxLpdLpVJxHAdK7XA4wJyCg4Nh1M+yLMMw8JSlKIrn+Tlz5gwePFihUPA8r1KpfD4fDE2USiXGoKioqAMHDgiCMGHChBYtWigUCq/Xq9Fo4uLioqOjly1btnz58rCwsNTU1LfeeqtZs2bt2rWbNWvW4sWLT5482bt3765du0ZERNy9exfeUjKZjGXZc+fOwR4VvUdR1Lx58/x+f1RU1C+//MKybLdu3Xr27Im8MafTaTAYcDlwlXK5XMgkM5lMv//+e82aNeVyeaVKlex2O8dx5f0ItVqt0WiEVwuMWmQy2e3bt5VKJSIT77zzzvTp03GjzWYzy7LCH8gncDqdly9fjouL0+l0oaGhERERMHAlhKhUqsjISNgZSmIeCRIkPCPIZDKkpbrdbo1GU1pa2q1bt/HjxwcFBTkcDoVC0aVLlxMnTnTr1o2UqYfyGKZU0PQjKVYulzudToqiUIMmMTFx8uTJY8eOvXDhwoULF3bs2LFy5crBgwe/+OKLqI9FURReK08xIUyChL8KKpqzsiwbExOjVCqLiopUKhXSnkBPZTKZXC5H7DMuLq5y5coKhcJisSChx+/3h4aGgrjwPF+lShWWZYODg3meR+0QKNNhAe12u6Ojo6OiorRarTiF3bt3L1KIbDYbDPAgsYd7M8KlOp2OZVnUPgGTxgBBUZROp4PwAH6larUaongkXdE0jUIAarXa7/eLxvtITgK5RD2FWrVqEUKWL1/+0UcfwdsV45fD4WjatGnjxo2zsrLmz5+/aNGipKSk0NDQESNGjBkzZsmSJWPGjNm9e/fatWvh/wqyKAjC559/brPZ0AC/388wTElJiUwmczqdcXFxHMedPHnyiy++gP4VTFoQBNBct9sdGBjodrsDAgIYhsnPz09OTna73fCd3bdvX9++fR85sqtUKkwzII2Ijo4G9xUEAQxerVa73W6VSoU5xn/8YQQFBdWtW1cul/t8PjTJ6XTCAoJhmPj4eHSpBAkSJDzTBA/yoJTAyZMnz549u337dr/fr9FofD7fgAEDevTogS1hKeD1eh/D60Ymk7ndbpZlwTvVajVyrRB8VavVCoWiWbNmqampr7/++r59+xYuXDhx4sQ33nhjwoQJLMviXSPdLAl/Q1S0bwAM55s3b45MLI7jZDKZyPm8Xm+VKlUuXLhw584deEKp1WrkaWk0muLi4rZt29psNoVCcfny5YiIiOLiYpqmOY6Ty+WhoaHgvoQQpVIpl8tBTMHkIiMjL1y44PV6HQ6HGK7DYw/CKpPJ9Hq9zWaz2WxghG63Oz8/X6PRYDOHw8EwDOgUqBVFUWBjGG5Qh5Y8qD4FwkoIUalUTqcT2fTwEwgJCVGr1ffv3wfhtlgsqEflcDhkMtmoUaO2b99+7ty5bdu2ofGEkKFDh3bp0uXHH3+EYxdYtc/nQyPLVslyu93x8fGg2tWqVSOEWCwWo9EI81pCiMvlQsPAp9F+l8sVEBBw/fp1XMiSJUsUCgUsDkQ3Lli9Yvv8/HyRiRYWFppMJlBVg8Eg5t6yLKtSqZRKpbgl2LyoYxbbTNN0aWnphQsX/H4/TdN5eXk6nQ4hXmiOr169arfbpcdVggQJz5SwKhQKFOUmhCxZsiQrKwvE1OVyidGHX3/9VXx9PLYNX1nJFnkQeVUoFOLknGVZrVarVqu7d+/+0UcfRUREvPvuuwsXLkQwGLuLg+1DjgcSJEic9ekAXqfz5s2D1+n58+fdbndxcfHWrVs//vhjQRAaNGhA0/SUKVOys7PJg5Aey7I5OTkKhaKkpATr6RRF3blzJzAwkBASEBBACCkqKrp3715ZFnXnzh3kden1+v79+3s8ng8++ECj0chkMtTiY1kW4VVRV9CkSZPTp08fOXIEfqsbN258/fXXoS7QaDQQYiK4SNM0drdarRhlMKiVv2SQbzBa7N6lSxeZTLZ48WIID65duyYIQm5u7o0bN3ieLykpsdvtERER/fr1KykpuXXrFlJHeZ6vVKkSIUSr1bpcru+///7ixYszZ85MTEwUBAGnxgDqcDhAdn0+X7du3QICApYsWWK1WlmWPX36NMuyXq8XQgiIItRq9fvvv49rxES/Zs2ay5cvX7x4cVZW1m+//Xb+/PlLly5t2bLFarU6nc4GDRosWLDg7t27Fy9ePH369PHjx7OysqA9LSgoKN8JPp/PbDZ7vd7Q0FCv14uJRNkCYOiZmjVrIukhLCzMbDaTBwUMOY6zWCySMECCBAnPFJicMwxjs9k2bdoEoZpOp4MaDTPtuLi4HTt2WCwWfIOI7FNH2eGRENKwYcPz58///PPPxcXFzZs3X7VqFcRyUGfZbDaZTCbN6iX8XWaWf4rIfe3atajzWb9+/cjISJqm27VrhwjiwoULCSGVK1du2rRpRkZGVlZWYWHhqlWr5HL5nj17cJw5c+bExMTAcJ7nedi1JiYmtm3bNj8/f8+ePQkJCevWrUOCETKHRowYwbJsy5YtW7Ro0bBhw2vXromeJsKDilBHjx6tXr16TExMy5Yto6KiqlSpgtYiaT0sLEysgCX+iw0cDsdLL730/vvvl7/kw4cPBwcHnzlzBruALq9Zs0ar1SYkJLRo0YIQcvjw4U8++YQQ0rp16+TkZLlcPmjQIEEQdu3aFRoa2rFjx9jYWELItGnTQDdHjBhBCAkNDc3IyFi9ejV54Bvw1VdfwcYVbgBITd2xYwfLsunp6enp6Uql8sKFCyDBuCi4H+Tl5clkslWrVokXKwjCxIkTCSFBQUEURQUHB0dGRiLv6ty5c7GxscHBwQ0bNiSEvPnmm8KDKmJqtRp1XMoCnlldunTp2rWrUK7ECzLYQkJCDh48yPN8QUFBenr6e++9JzywkmjRokVycvIjE8IkSJAg4SkCI+f27dvJg8RZ0dYQ/96/f//ixYvi+P+sU/jxxoSTIL7Ztm1b48aNe/XqhYRjMStLuncS/g6gZ86cWcFxVuTuJCYmVq5cuWbNmrVr105JSRk4cOCHH36IRfmUlJTIyMjq1asfOXIkNja2cePGjRo1Cg4ODg0N7d27N8J4PM/HxsY2bdoUKT7h4eERERE1atSIiop66aWX5HJ5QkJC7969IU5lGIZhmE6dOtWqVYumaYPBUK9eveTkZIPBgKPJZDI0LDY2tl+/fgEBAYIgNG/efPTo0dWrV0c6EQap5s2bI83r/8LUFOX3+ymKgjKpdu3aIJcPzZhpmm7durVOp4MDF8MwVatWbdCggVqtjomJycjIaNeuHS4wKioqOTm5devWw4cPNxgMOp2uqKgoLCysY8eOH374Yffu3X0+H8uyarU6NDQ0PT39tddeq1+/PsMwHTt2DAwMlMlkWq22VatWBoMBVcH8fn/lypXj4+PtdntiYmLTpk179+6NxC+IIiAY5Xk+Ly/P7XZnZGT4/X6bzaZSqTIzM3U6Xbt27RISEjIyMubMmYN8uIiIiP79+/t8vrS0tPr1648bN06lUkHnwDBM06ZN4+LiyvYABMHz5s3r2rVrSkrKQ6W0MRYnJCSkpaXpdDqFQhESEpKRkSGXy5GuR9P0iy++WKdOHWmGKUGChGcKm81GCGnUqFG1atU+/PBDcQynKArSfI1GA3cUCJmgs3pGQV+sRyEnGGMmx3GJiYl6vf6DDz64cOFC3759i4qKkNHxeCUkJUj4a0FW8VJuTE9B+0Cc5XI5kquQccWyLIJ2KOWq0WhAoSiKcrlcWJEXV/OxfAxFLI6GwcXr9SqVSmhPZTKZuAvSPMGT8Kj7fD6GYUBbxWwwaFJpmnY4HMjHcjgcqAiFQ8FVALtgcIEYv3wOKTxckempVquhCsUZ0RKMibgEDD3QG4iKWEhpRfks2oZBDRQWkwHQbo7jkHlGURTHcTiO2+3GShb0voQQlUoFMQCm8hRF/fzzz+PHj2/fvv2ECRN0Op3D4YCOwuVywQrX7/dzHKfT6VwuFzofl4CWIMkMuVkPdUJBQcFnn322bt26Cxcu4IziVAH7ij+DsrVb4Vrg9/vtdjtmEY+RnytBggQJfxDIyp01a1Z+fv7rr7/esGFDfIMRUvxstVqRwo93x7NrD8ZGvNoQAIa3gMPh2L59O6o/rlmzRqPRwAJSElBJ+J/Hn1C7FdogUDQYXYFsWa1WvV7PsmxBQQHGCJlMhkQcKIpkMplSqeR5HrFVFLUHTQR/QmQxJycHSnkx/Aleazab4UgF8ofUeKTtgzOBRSGkir8SQkCbQPKQjA+iplQqy1JPp9OJz4+YFshk0DyJAwoME0QJP86FPgEBhYEXLtPr9er1eo1Go1KpYAdms9ng7YWedLvd4lxczG+FvEmtVoNMI96Mk+JCTCaTVqsVBIHjOJDgpk2bzpw5My8vD9ei1+tBhdEDYPBiJyDLTWTPHo8Hnl8Wi6X8LMjr9Z46dWrDhg0BAQEIe4uXTx6kgmHegvvIMAyy7rAv5gbSsypBgoRnCrlcfunSpa+++urjjz9u2LAhUhTwrsFfEbBAHgW+fEZBHwzXeEXiFYN4BHngTtirV68VK1ZERkZGRERs3rwZi2/SHZTwP48/Ic76pwBRurIX+xhBOzAt2QOUHbDEg//Hw4p0rWyy/397kD8+TQcpFAPMz8/tKM/spadRggQJFT8KwbXK4/E4HI6uXbumpaVNnz4duapwWnw+4Xa7CwoK3nvvva1bty5YsGDAgAGkzOIVnAcRpqFp+rFtuSRIeK7A/E2uE08y+KIYHXy8gzw06oks8786ZlniW5bFPkV1lLgETx7X+PqZ3g6srBFCHpK3SpAgQUIFAEFTTOlpmi4oKDh79uy5c+dWrVqFRZ7n3LSfZdm4uLisrKwXX3xx1KhRNE1369YNC25l3ayxIIZMMomzSpA4618JTz4GiewKLBMU87+y6CvPSh/jIH8EUF9AMovF/WeXLvB4PflMpWASJEiQ8EdGY7wXDAbD+fPn69WrV6VKFa/XK1aoeZ6BeoSvvvrq9evX33zzTY7jBgwYAF2Z3W6H+gvpFs80XUyChIpjDn8rbcC/+u8fP8hDn8uOAn9cG/DQZg81jDylhfKHdAvPVSzzqdwOCRIkSHhCmM1mjUaDgoh169Zds2ZNSkqK3+9HKvDzHGr1eDxifRaGYQ4dOvT555+XlpampqY2bdq0bt260dHRuC6suWEz6Y5L+GvPM/8u3FwmQ+ql2+1+7IQecTVfZFoOh8PlcokhUix2/8eZveioD9eCxzjIH2wtz/NwqH3eGCF8ElDXABlj0qMoQYKEigReBEhsJYRkZ2enpqampqYizReu0s9z+1HdRqVSaTQahUKRkZGxbdu2IUOG+Hy+2bNnV6tW7YsvviguLobnDF5YUjKrhL86Ktqf9U+EWDgAT/tT4UlWqxW+XZiOQyz7H/eCtMhut1ssFhR8eoyD/MHmQYDPMAyKhz1XLwyO4+C98JzrxiRIkPA/+UaAtwzsCHft2pWXl9e1a1f4Hur1ervd/jzLA3w+H4xcUOMQMrAaNWp07NixUqVKv/76686dO8PCwhISEmDXWNadUIKEvyioZz0o+P1+OJKiUAd5EEdElU78yW63Y5kDZI6UKW0PXRGWP3ieh7erWEsJPqyo5ORyuXw+HyrauVwu1FlFA8T0+X79+i1YsACeIDgUmoH24CzkwfI9QoBWq1W8BGyMcq9er3flypVhYWHDhg2D6QnHcSUlJYjjotnYuHyf/PLLL6NGjapXr16fPn0mTpzYoEGDxo0bowGCIBiNRlwOIcThcIinBgdFI51OJ3xPeJ4Xy7Q4HI7S0tKSkhI0xu/3jxw5Mioq6sqVK2gGOhmtQpizbIfjwtHPKKAlVoLFjcOW5IEvrHgj4PlqNBrv3btnMpnESDa2wWf0yb1799AtPM9brdawsLCXXnqJYRixGhb6TfxtiO0kD0rgSpAgQcLTCdjQtDg+q1SqH3/8sXnz5vgeVFWn0z3n7QcBDQgIQBoZPBw9Hk/Hjh1Pnz69devWs2fPtm/ffvLkydnZ2SgzideH2+12Op3i6wyvDwy/0g9Dwt+Xs3o8HovFgpLxSqXS5/OVlpZiwRqzQ/AVrVYLe07UUiKEiF6notM+Hi18X1paClNS0FMUYcJUEnNNPL1OpxNE8JFhPLE2ASQ+NE3DrtXr9dpsNrfbDXtUrVYLATtO7Xa7aZpmWZZl2aZNmy5cuPCrr77C0JaVlRUZGSkW3IPddPkhQCaTNWrU6Ntvvx06dOjevXtXrVqVl5d37do1rOAYjcaIiIjTp0+jVWgeHGQJIVqt1uVyURSlUqnUajWM+mBuCiPVoUOHTpgwQayS0Ldv35kzZ6ImltPpRAIp3E9hYYt90bEIygqCgOoDxcXFII4ajUZcRMNUAVeHgoGiQOrbb7+tV6+eXC6HA644pKJ4N8Mwx48fr1GjRm5uLmxlUSkbZQusVqtcLlcoFLBuLSkpgYM3eh7TEjjXSpAgQcLTBcZDp9MZGRkpxizESftfCOK7z+/3q9XqlJSUVatWnT59Oi8vr3r16pmZmb///jteHyzLqlQqrL9h1REvaOnHIOE5x7NVZKNQqsvl0ul0CL8FBgZCguP3+4OCgsApfT4fz/NwwgPNDQkJoWnabDZrtVowKq/XiyxIk8nEMAzLsvn5+ZUqVUJRELjriavqkHKiOgjLsmIFkYceb9ENChb9YG9OpxOlnlCXlWEYRHBh14dSAjRN22y2pKSkmJgYEDvU9COEoOQVNivrNiXC5/PVqlXr8uXLU6ZMATvHyAheeOvWLUJIYWEhDoVSXkj5tNvtSqVSqVSC8bMsK4ZaFQqFXC43Go0BAQFr1qxBvNnv97dt27ZDhw7oHJ1OBzqu1WpRu0ukvIiGYg4ALQEhJDQ0VAw8g5i63W6RuKtUKp/PB4aK7c1ms8ViwfawVsEPwOfz6XQ6o9GYl5dntVpVKpXb7bbZbLhT6FtURkAlLYZhwsPDURfN5/M5nU6tVltaWvo8GyVKkCDhLweMeyzLYnzDRJo8yF4tW/fkr3VRIttWq9UlJSXBwcEbNmzo27fvmTNnpkyZEhgY+Oqrr3bp0gXjOQol4C2MyJFWq5V+GxKeWzzbOKvISDZs2FBcXHzo0KGOHTtmZmbu3LkT6+ngN+vXr69Ro0ZCQsLMmTPxjBFCTCbT5s2bnU7n4sWLW7Zsefbs2U2bNh05ciQ7O3vBggVVq1a9fPkyIeTo0aNarbZfv34mkwn01OFwbNmypVatWjKZrHnz5r/99ltpaekjRx/EVhGVpGl65cqVGo3GYDBs3759zZo106dPRzXRI0eO7HBGPAAAIABJREFUvPnmmyzLVqpUad68eYj/6fX6X375pVGjRmfPnlUqldu2bfvss88IIatWrRo7dmxpaSnDMCaTqfxMXSaT3b9/nxDy6aefImQL2k1R1KVLl7Zu3UoIGTVqVPfu3Tdv3kxRVGFh4cSJExmG0el0LVq0OHPmjEqlUiqVt27dqlu37u+//z5jxoyQkJB33333+PHjX375ZcOGDefNm9ezZ0+lUrlz585JkyYh1O33+4cNG2YwGObPn8+ybHh4+C+//IL4K8uy33777ZAhQ8LCwvbu3btu3br09HSZTIb4KNgqSC3P81u3bm3atClN040aNdq/f79CoeB5fsuWLStWrHC73W3btk1LSzt06BDio+hkyHbPnj1LCGndurVCoThz5gzuSHBw8M8//5yZmanX6ydOnIhTEEJUKlWLFi0YhgkMDHz//fcvXbr0NzG4kCBBQoXRO3E5C5wVMipMwv+K5lAQWWExjaIot9sdEhIik8k4juvcufOsWbO2bt3arVu3MWPGMAzTs2fP48ePo1Y51r78fr9EWCX8NaZlzw42m00QBI1GM2zYsKioqKSkJLVa3ahRo5ycHIfDwfP8N998o9PpQkJCQkND5XJ5v379PB6PzWbLzs4ODw8fPny4wWAghJw6dap3796ZmZl16tQJCAiIjY2Vy+XZ2dlJSUkNGzaUyWQZGRkOh8Pv969evTo0NLR+/fqVKlWqXLlydHT0gQMH0JguXbq8/fbbmIZiGu1wOKDpvHbtWlBQUIMGDVQqFUrzpaWlIcVqyJAhNWrUCA0NDQgIMBgMWVlZiP+tWrUKkVGz2fzWW2/p9XqKoqpXr56cnHzu3Dmw4fId4vF4vvvuO0JI9erVv/76a47jBEG4d++eIAhnz54NCwtTqVShoaGxsbGDBg26ffv27NmzQ0NDa9asmZSUFB8f/9prr5nNZpfLlZ2dTQh54403dDody7Lbt2/X6XSBgYGJiYkGg6F169aCIHz++ecBAQFXr171er12u71SpUpjx46tXbt2QkICISQxMbG4uNhqtebn5zdv3jw2NjYqKioxMZFhmPr16yNSi15yuVyQ/86dO1cmkyUkJFSuXBnHuXPnjiAIgwYNwmAXHx8fFha2Z88eXCkkU4IgzJkzR6/Xq1SqqlWr1qxZ88cff7x16xbDMLVq1ercuXNcXFxoaGi9evVu3bqFDpk9e7ZWq83IyOjevbtCoahSpQoMECRIkCDhKQK2LW63e+TIkSNHjsT8XMyF+Gtdi9frFVM+xCQBceTMz8+fP3/+pEmTDhw48P7776elpUVERLRs2TIrKysnJwc5yo98Z0mQ8Pzg2XJWJNNYrdaaNWtGRESsWbPG7/dv3ryZEPLTTz/h8UhOTv7nP/9ZUlJy9+7d9evXR0dH37lzx+fz3b17lxCSnJz8/fffu1wuj8czYMAAuVw+duxYr9f7008/Yc36s88+4zhuzJgx8fHxeEqnTp06duxYjuPcbvfVq1dpmu7ZsyeYUFnOCi5lt9tdLpfFYvnHP/7Rp08fm83G8/y6detYlm3btq3VanW73S+99NKuXbswIowaNapjx474/Nlnn8lksuvXr4PbLVmyhBBiNBpBnaHCxFke6hOHw3H9+vXu3bsbDIbevXuvWbNGHGtwXWfOnPF4PCaTCeztvffeQ07VyZMn27Rpg1ylwsJClmUrV668a9cup9Npt9v9fn/fvn3Rqx6Ph+O4bdu2xcbG5ubmut1ulBVo1arVDz/84Ha7T5w4wTDMl19+6fP5srKydDrd7t27fT7fjRs3atSoUb16dUEQkOAl5oE5HI6ePXsOHjw4NzdXEIS1a9eyLFtQUAAHMYSN0WZcDk7K87zdbkevEkLy8/PxV47joqKiCCGvvfaaIAgXLlwghPTo0YPjuOLi4sTExHnz5t24cePatWu9e/dWq9XixEOCBAkSnsrrye12OxwO6LiOHTvWs2dPxBoQyCg/ej87oA1erxc5r2WpJwb8f7VjWWLt9/vxpiubz1r2aBcvXvzHP/7xyiuvXLlyJTc399ChQ6tWrRo3blxycnKTJk3Gjh27Z88ejOHoH/wL7ovjlG2YBAkVj2e79gFdo06nUygU6enpAwcOJISkpqbWrFnz0KFDFEWtW7cuJydn1KhRwcHBlSpVevHFF+12+7vvvms0Gmma1mq1/fv3b9++PWSXTqezcuXKEydOhEyWEBIaGtq4cWOlUqnVapVKJbJ/3n///Q8//FAQBIvFkpSU5PP5mjZtWt5LWRAEQgjcpE0m09dffx0QEKDValmWjYyMDAsLUygUWq3W7Xbv3LmzU6dORqPR5XIlJSUhgV1c+xbTxbCQ5HQ6kXtE07TL5SqvZ3U4HGq1OjY2dt26dV9//fV33303aNCgl19+GbqioqIipVIJhS7CvWPHjp0+fTq0VvXq1WNZFp0DptinT59OnTrRNA3TE71e7/F4CgsLGYZRqVQul6uwsPDmzZtwhA0ICBg7dmyrVq1omk5KSvJ6vUajkaKo+/fvh4WFdejQATlVPXr0AJuElSwEEgzDqNXqTz755PPPPw8PDyeEpKeni8oKnuchGoYIAalduCJoXlmWRXad8KAui8vlunfvnlqt7tevHyEkKCgIGjKFQpGfn3/jxo1PP/00MTGxbt26mzZtcjqdxcXF0qqIBAkSnuLrSRAEtVqNATw1NfXSpUtyuRxEVhzYKwa3bt2aPXv2lStX1Gq1yWRCmgGy++Fj9UcO4vV6ofu32+3QNuCtJJZsrV279tChQ19++eWaNWuePXs2LS1tyJAhdrv94sWLJ06caN++ffv27fv3708IKSoqgv0OlAaosIBRXbJwkfAn4tnmYAkPzK04jqtRowYSm6Kjo00mU9OmTc1mc2lpaWBgoEaj4TiOoqjQ0NB27dohYQiLzoiewoJeoVA0aNAgOjpatK/KzMysUqWKIAgxMTGgX5iPnjlzZvXq1RRF2Ww2tVq9bNmykSNHPnzlDIP6yxRFFRcX5+bmpqam4rFv0aKFSqX66aef7Ha7RqPJy8vbsWPHgQMHQkNDr1+/rtFosOMja4qEhITAkcDv9wcEBCA9q+wGOp0OWWiEkGbNml25cqV///579uxZsmTJ6NGjQ0NDIY3HEeRyud1uX758+cWLF2mavnHjRl5enkqlQq4SRVFhYWHkQaIrRVGXL19etmzZ2LFjkSgml8sbNmxYu3Zt3AWGYdq3bw8rBnSg3++HlBYhVYVCER4ebrfbi4qKMO8nD+wCCCG46h07duzfv9/tdt+8eVOtVosSfoyqYPkY7sWEhoCAAEIIx3HI/Uc2G+K+4eHhzZs3F8284JAgl8tjY2OvX7+OURsdLnm4SpAg4SlCLHaFkQpBgZ9++ql58+bIx63IMSckJMRkMr311lsqleqNN95o3rw5cvlhmEMeVfQbb8ayeWPCAz0rhtzybx+3252YmFipUqWBAwf26dPn119/RdHX0aNHp6WldevWze12161bV6FQdOjQ4a233mrYsKEgCCDQomWkVExLwp851XymR0d6u5jDiOna+fPnCwoK8vPzAwMDEeTDXzGB27FjR1BQkM1m0+v1DoejWrVqmNUh4BcQEIBVcjzAkZGRGo2GoiiFQpGUlITo46JFizIzM2vWrJmVlbVy5UqO42JiYh7p4oEUeJ/Phyf85s2bFovF4XCcPn36/v37ycnJCoWipKSkdevWixYtqlGjRlZWVufOndVqtdFodLvdj7SbxsIKvA6ggi+/jUqlEgSBZVmEchcsWBAVFXX79m2v15ubmwv/PHHfsWPHLlmypHPnzmvXrj127FjdunXxJ7BtqEgVCgVFUbdv3/Z4PPC6wgwb6zhqtRqxT47jFAoFpAuoSe3z+TQaDSgsJgYYJUNDQ8WBCZlYyMEaM2ZMt27dBEFYuHDh3LlzRV8q0ShAZM9YmcKgD2GrWq1GAAMTBhhiGwwGhGDht2K329F4nufPnDlD07RGo4Evr1QsW4IECU8dou00ISQlJWXKlCnQdIG2VlgzaJp+7733vv766+rVq7dr127Tpk0wurHb7Rjq/01UCAMvPBDEZbGioiLks5YF3GbUavWYMWOqVKny22+/Va1adfPmzRaLZcSIEXfu3JHL5Uql8ptvvqlbt+7gwYN79ux58OBBNA+xBozP0s9Gwv8mZ8UzLwgC7J9Ag1wuV2BgIOo/vfDCC6BWWEZHHM5gMISEhNy+fZsQcuPGDewFVY3f71cqlTKZrKxTEiEkNze3sLAQznO7du3q16/f0KFDLRYLAoRt27YVF0fKtg12AYIgaLXahIQEl8ul0Wi0Wq3f77fZbMijys3NzcvLW758+dSpU1HQj+M4BFNLS0vLXzIysZCqabFYUL+gLDCOgJ+53W69Xm8ymYqLi5HXFRwcrFarAwMDZTIZ+OXFixeXLl36yiuvEEKWL1++f/9+pVKp0+kgM42MjBStCeLj4ytVqnTt2jV4EeDLc+fOnT9/HrFSZIbCExdzdHBKjvt/7H13WFTX9vaZ3mfoHaQICIKgoqhoRGNs2LtcFLuiuXqjaIox0cTEkmiaxmgs0aixRGM0dtFYYwNELAhSRDozTO/DnO+P92M/czXt5urN7+ae9YfPOJw5c84+s9d+91rvepdJJBKhJQxFUdeuXaupqQEblcBQ6JHt2rWrT58+a9askcvltbW1FoslLCyMatGRlUgkRqMRJyF+lqZpCOiiS0JQUJDrnkEgEOAJ0jSNC8MTMZvNly5dIsBdIpHQjG4AY4wx9nxiK3Bx0dHRDx48aGhoQDziP9kESyQSVVVV2e32d99997PPPvv444+heIiV62dhoqtLBJn1pZdeqq2tdTgclZWVHh4ekF98YtUTi8UmkykqKmrKlCnnz5/HV0+aNMnhcOzcudPpdHbp0iUrK2vYsGEvv/zy/fv309LSLl++TFEUwjTITzK/Gcb+mpgVkAgSpxqNBjAoMjISHFOHw5GcnJycnLxy5UqDwVBSUrJv3z6FQrF48WKj0RgcHCwSifz9/UniBgXs0JnHdAWBlaZpPz8/vV5fV1fncDguX74M+rxGo3nnnXc4HM7WrVt/5s5bdO8dDoe3t/eiRYtu3LhRUlJSWFiI6qIpU6bAF0gkEkjfHz169NixY9CHoijqZ2VB7t27V1FRweFwDh8+PHz48GPHjj1xgEAgWLNmzZo1ayorK+vr63NycubNmycQCJKTk7lcbr9+/Uwm065du+7fv280GiUSCZfLvXv3bnFx8e3bt0+dOhUREaFWq6F0S1FUQ0MD6Sum0+lkMtmSJUvu3r2LocAoYeiA0W02G7bvoP/ikqKiovR6/bhx4+7duzdr1qyysjK73Q4OMXoYwluhcUNubu79+/dzc3M/+ugjkUjU1NQEP4gw+bZt24qLi3U6Hdn9Y5wlEklMTIxIJDp06NC9e/eUSiVgPWEXIKqBxFZoaOi4ceO2bdt28ODBsrKy2trau3fv6vV6Zroyxhhjz2zxY7MpFzFpu93eu3fvsWPHrl+/HhX0/0niJk3TR48enTJlypw5c3Q6XYcOHSZMmLBnzx4ej0daSP46Zm1ubq6tra2treVwOBMnTjxz5szTn4JLR60IIOn169ftdnufPn3Onj178ODB27dvv/fee23btp0/f35aWtq5c+fS09M/+OCDxsZGpONI9owxxv6CmBXuAAkFRNEQOWtubi4qKgJjcurUqatXr+7bt29qaurYsWPnz58PGXmz2YwOpcRxECSEPR9QF5La1dXVtbW1R44csdls77777vbt28ePHx8ZGXnr1q3m5maDwYDZCxEDlNgT4AtcNWLECKVSmZqa2r59e4qigoODr169ymKxOnfu3KtXr9TU1K5du44dOxacV6lUChksNHPCNXTo0IGiqKSkpA4dOjx+/LimpubcuXN79+59YkyMRmNOTk52dnZycnJISEhaWlp5efn8+fNHjBiBgZoxY8bGjRsTEhJ27dpFUVRiYuJrr72WmJiYkJBA0/SjR4/Qhau8vBwnxEacz+crlcqUlJRvv/02Li5u5MiRUDlBrgeOBnFWhFdJKp+m6Zdeekkmkx05ciQxMfHOnTsDBw4EWeIJ4r/Vas3KytLr9Z07d+7Ro0dycrLZbAbJlcVitWvXztPTc968edHR0ZBiBX8f4VWapqOiooKCgv72t7916NDh3LlzaNmgVqtBLUB/BJAWRCLR9OnTO3ToMHLkyLi4uLCwsLi4OKSoGGOMMcaeFUykWqpmq6qqpFKpWCxet25dYWHh1q1b4SQJj5NqafviGtcEhkNe/pe+hTTldkWQ8Ir4E97h8/nz58/fuXNnly5dWrVqdeHChZs3b44fPz4nJwc0M3hgaALgU6R3K1YBsVgcFBR07NgxgUAQHh7u+lfXa0auUq/X8/n8kpKSrKwsBC8iIiJCQ0OPHz8uFos/+eSTxsbGb7/9ViQS7dy5UyqVPnr0CGCXFB8zxtifYpylS5c+b9jK4XDkcnnnzp2Dg4MhGs/lcvv27YsGpOHh4WiL1aNHj0WLFk2ePBlTVCQSGY3GMWPGEDq5SCSKiYmJiopC8r25ublv3774r91uDwsLmzhxoru7e3h4uFQqNRgM6enpy5Yti4iIeOeddxDPs1gsSUlJMTExoK6TQiWETjMzM6urq2fNmvXWW29t3LixXbt2AwYM4HK5cXFxyJi88cYbXbt2NZvNqampSNwD7ILL7+Pj06ZNGw8Pj/bt2ycnJ7NYLKlU+sILLyQmJroOCJ/Pd3d3d3Nzi4yMjI+Pnz179tatW3v27EkAJer9e/XqlZiYGB0dHRoaGhYWFhMTs2jRogULFsTHx8fHx6MySSqVDhw4UCaTgcgrl8uDg4OtVmt0dPSUKVPatm3L4/FiYmL69OmDoKmXl1dSUhJqpGw2m91uf/nll4FlFyxY0L17944dO27YsCE3N7eoqCgrK4tu0dwGMcPd3b1bt24URXXs2PHzzz9/8cUXjUbj4MGD8by8vLwCAgLCwsJSUlIGDRokl8vJjhxRdh8fn5SUlNDQUHd39z59+gQGBqrV6tTU1I4dO2IA0SY7Li6OzWb7+fm1b99eLBbHxsb26tVr4MCBo0ePZlphMcYYY8/K0DbF6XSKRCK5XA418aamJr1eP3/+fLVa3bdvX4RaVCqVw+FAZ76n0/RAh1jXCKYk1VFYrch/YfCrSBLis6Dsi0Si+Pj4xMTEmTNnNjQ0NDQ0PHjwYMKECfhehH5QoUu3NH10NR8fnzlz5mRmZt66dSspKcnPz49Ac3INcP43b94MDQ3t0qXLpUuXOnXq1KpVK4VCodFozp8/P2zYMNRXPHz4cNy4cU1NTcXFxUuWLBkxYgS6Wv4nKROMMfbktH2uNEEEIEFSxC4NMNFgMCgUCkggoZwI/HFSco4tLJAZ4CmmKAohAVJNJhNojshKQ9oDpUVgEYDBiWZ0mN7IcRM3gbmHfLTVakW8UKPRPH78uFOnTkuXLl24cCGClJA+QSdVnJ9k5EHWFAgECGriauEjOBwO+KOuY0JqORFTRJRUo9HIZDLC08VdYDRIKSiu3GKx8Pl8DodjNBp5PB5aeaGTKhkcqoWtSzrigkRBtaSQRCIRxFBQoYW/6vV6uVxus9nS09NlMtmGDRsQ0MWpMGLYgVgsFtR1oa4f4w8SLeli9f+l1NhshLGNRqNQKCQSXUKhkLTgIt4cvWrxXzwpu91O/iSTyZjpyhhjjD3DOKvRaIRfxTry+PFjuVzO5XKXLl26ffv27Ozs+fPnEwf+BEwkSycWL7JFxwuinEq8+hOpfAJYCXcLJyGLFNbKyZMnNzY2rly5MjExkRTXEp/8xB3pdLq0tDQOh+Ph4ZGdnd2hQwdUF5D4EUVRBoNBJBJB//HgwYN5eXkLFy5MT0+fOHFiSUlJWlrayZMnExMTBQJB3759p0+fPmbMmKVLlx46dCg8PHzgwIEzZ85EgRrz+2HsLxhnBS4RCATIRBDxKewUAcvgLIBmkLIndejoTQ+yI1FowmxxOBwSiYRQDkjgEGRNbHmxgQY8cjqdwHagukKpCqAQdIVp06ZpNBpIEyxfvpzNZn/22WcymQwiXCicRygUCBUXA94C4CnpmNfc3Eyg2NPUH7gqg8EAiIabFYlERM8VX6TRaAC1cdlA/Bg0gt0BFjFKKHTDnxobGxUKBVLzOBLVZtj9CwQC7On5fD7u5fr163l5eRwOp7Ky8tChQ3v27Nm+fbubm5tWq5VKpYDFHA4HJ8FOA+4PUJ6iKGBNwFMSD4BHdjqdBoNBJpMR/VqpVErEyywWCwLeQLp43BhGeGSoYmGgmOnKGGOMPUODz6RpuqKiwsvLC736BAJBv379+vbtO2vWLI1G06ZNGzc3N6PRiCCla5iWOHkAU51OB3+LWgL4Mdc4KzHyZnNzMyqJke7DEgapFgRQRo8enZeXd+zYsbFjx8Kfk697+nZsNtvo0aONRuPWrVsvXbo0Z84cwhAg+BjrlNFo/PLLLxcuXBgbGxseHj5r1qzQ0NCBAwcKhcIdO3ZMnTqVw+F07dq1b9++9+7de/HFF9u3bz9y5MixY8fq9fr+/fszvxzG/pqYlWqpOgdGtFqtEomElK4TFwBkxufzcQx2vZhsmGOY4fiXpF3Im4jCuvI1Eb9ETTph0xI3gUApABaLxUJ8VK1Wf/7554cPH962bVvbtm3nzJmDinjgMxhRy4eXQeQVvgkRQTgUAq9J6+onBgTQUyAQAFYSOhTk9yG/CpwKSSyLxQLUDqcGfI8NNPbo2OjjAng8nlQqxV2TAcGRrqkonF8oFJrN5urq6ldfffXw4cPffvtt69atJ02alJKSwmazwRjGjgLBY3JJWq0WKBb/RXgVR2JA4I4xFHjKiLCCB0IgOFH7A+jHcBF0i0A4ORsDWxljjLFnZcSv1tTUFBYWBgUFORyO8vJyvV4vk8kCAgJeeumlgwcPbty4kcfjubu7o68KVjTiVIkHxtYdawFxzhaLpby8vLa2tqGhobGxUdViDQ0NSqVSpVJBK1AkEvH5fI1GA48tFotR7IHQQ7du3bZt26bT6Vq1aoVABqltfcIg6RoXF1dTU3PlypWuXbsGBweTdRPHYIXt2rWrSqUqKirq1auXv79/UlLSu+++S1HUokWLNm/ejEzjjz/+qNPpsGIePXoUBco+Pj6jRo36T3ZbYIyxf7Ln2mULBY8oV8IkxAuLxYKZgyIetGZFzzpCV7fZbJAacO2zh8Z0pPMqyENwGeRTrv/VaDRAtDgtDsbH0VBUr9e7XltjYyNN0/gW0nmZdK5zOp0gNuFbcBhe42AQN9FDAZ9F+dfTPQMRVMY5cXJUhrl+LwzdoknPaILpbTYbBpZ01QMdAsOIO9JqteS12WwG44I0rSUX73Q6m5qayH+hooVnh/NjlMi1aTQacnLylDEg5DoxAg6HA+wuPGjoeZHW2E8MkV6vxzGuPwO0Ane9ccYYY4yxZ2IqlcpsNhM3iCbYcJg2mw0+5+rVq61ataIoauLEiTU1NQgHIPSAk2i1WnScpmk6Pz8/Kytr0KBBw4cPHzduXK9evcRiMaQeJRKJXC53d3f39PR0d3eXSqXIXLVr127s2LEDBgxIT0/X6/W1tbWuzh8LxNmzZymK2rBhA9wmWbCeXlnUarXdbtfpdH369MnOztZoNEhVubaixS1UVlampKRUV1dbLJZ+/fqhFaXNZtu+fXubNm1OnDixbt26devWWSyWwYMHW63Wjz/+2N3dffbs2U+sUIwx9p+058tnJZX1kEMi9E1XQzIF2WHCAfj3g7skdku1yMSix5LVakV+nHIhHlFP1cj/Swa+Kb7xufLTAToxmE//VafTgXdhMpmQrCfEIxJ2/Z3hB8LxIkRkCF1ZLBawL/7w74EEIX7TDAYDLgOR5n/nexljjDHGftMKCwvj4+Nzc3Pbtm3L5XLv378fFRXF5/PPnDlz4MCBH374obq6ulOnTtOmTUOKrLGx0dvbOzs7G3gXJ4EAakBAQL9+/dzd3bH6JCUlDR06VKFQYE2Efzt16hQUqXJycoxGY01NDSQFN23alJiY2KlTJ8gXgt//8ssvf/nll/fv3w8JCRGLxcjFYQnDugBXD3jKYrHWrFmzadOmsrIyi8WCrBpICzabjSwf2dnZa9ascXNzmzx5MkVRRUVFnTp1unDhwo8//iiTyVasWFFVVbVixYqXXnpp06ZNd+/eHTp06PHjx3v16sXwWRn7s+y512ABPgIa/mypI3opoQep0Wgk3Z+f1beTmYw3cQGY6q4Z6p/N4/8eEIm0C8mePyftOtSByWQywNCnc0O4FwJSUf2GvBX+/T2JdVLrRkYJrhnE2T/ctY/kzkil3W8qAOAGkbwDYP0lChdjjDHG2DMx5HnAUyI7duIP6+rqrl27Vl9f39DQUFVVFRsbS7UQolBBERwc3KpVK19fX/hqb29vrDugn6HECqfV6XRms9nb2xvVC01NTUji5eXlVVdXazSa4uLi69evd+rUKTo6Ojk5uV+/flwud/Xq1adPn964cWNISAhZy0iHbfh8kOXAhX3zzTcbGho2b97M4XBQw4qorUgk0ul0IpHIZDLl5+f7+PiEhYWJRKIBAwYUFBSMHTt2/PjxWVlZo0ePXrdu3e7du2tqal555ZU2bdq0adNmxYoVkAZnjLE/x55rFJekyJFNJrkJV3N9k2SZ/01DMJL8V6fT4UrsdrtKpdJoNBB2JcluEOH/8NcRfsKjR4+e00iSRLxGoyE5qaeNsAsI9QIj78ou+D2jV1dXV19fT4gZhJLxx7JCIEuA3fH7P0J+D0/QPxhjjDHGnpOhY4vFYnElWVksFpVKReRRn8jO/8raARBstVrJikMoWK4O2WQyGQwGpVKJU1VVVdE0fe/evbVr13bs2NHLywvKg2q1esGCBRRF3b1715XINobOAAAgAElEQVRVRehq5Cvgse/cuUNR1LRp01CgDKaBTqcj3hXXANdaVlYWGRkZHBy8fft2rVZbWloaGRm5ZMkSDw+PoUOHcjicmJgYmqbr6uqYHwljf6I93xosHo+3Z88eo9EYFBSEUOvToTKwbbDH/dkI4h8wp9P5+PHjzz77zM3NzcvLCxpV2ApDQWnXrl0ikcjLywuRPLqlbOhf/SI4Cx6Pp1KpNmzYkJSU9HS7vGdldXV1aFVy9uzZqKgoyNa67j2IZgqHwzGZTGvXrhUKheiVir34b8aAUTXFYrFQM3fgwIHHjx+HhISAd4VA8h94Ok6ns7CwcMeOHTExMaRB628OLCrVQFT4pYI2xhhjjLFnGGeFHA2fzycSiki7i8ViIs8HN0iEbkjWjtQHkwQjAp+Q4kfaimppDMnn80GKJUXGdXV1CoWiuLg4ODjY6XS6u7unpKQMGzasc+fOP/3007Jly4qKivr37y8SiQ4fPtyhQwd/f3/UgZDUP3gIyIxRFKVQKFq1avXpp5926tQpICAA9CooS4JzhXCyyWS6dOnSa6+9lpCQMHLkyLKysrS0tObm5vLy8u7du8+YMcPPz+/IkSNffPFFWFiYTCZjymEZ+xPt+f7y9Hr91KlTv//+exATfxZzQC7g8ePHkB15JsQAeIcPPvjg/v379fX1LBZLIpGQDgIKhWLLli0PHjwARKNaUvx/4ItcZQ0++eQTMByeh9XW1sbGxk6cOJGiqJSUlKe/iMViFRQUGAwGCAjU1tYuW7astLQUpazAsr/nduB/UTFw7NixvXv3AtZTLYSKP3DxDocDjbx9fHyw4/89ux20ilGpVPiXYVAxxhhjz3c5bGnoTdYmEKJIv0O0FcDGHriWpmmBQIB4ATAo/kqWFSTxoKgKvIt6A6IJSPbnERERAoEgNDSUz+c/ePBg27ZtLBarrKysT58+O3fu3LJlC03TY8eO1Wg0NTU1MTExu3btIuQ3yGAR5RY4Tw6HM23atKlTp37yySdmsxntsiGwA40aVHdcu3ZtxowZNTU1ixYtGj9+fElJyZo1a1QqVW1t7cOHD0NDQ2/fvi2Xy4OCgrDY/TGGGGOM/RdgVplMxuVyFQoFEM/PHgOtpSVLlly6dOlZfS9U9w0GQ3Nzs5eXFzbQUIByOByooITk1hNs13/V4GvQxeQPn+T3mNFoNJvNGRkZ2dnZffv2ffqAc+fOpaam7t69m6Ioq9XaqlWrNm3asFgsg8EAEdnfEwCGVIrD4dBqtcCaCoXCzc2NUHWNRuMfuHgulyuVSvV6PR7NzxaQPb3rkMlkNE337t27sLCQaSjAGGOMPW+Di4MaIFmwCGEUWJYEX5B/R4EUkS8kmqykvQtCAIhu4r/Q+wMNAGsTVLEQ9UQbl7i4uBkzZjQ0NHTu3BkQs3379h9//PHChQubmppyc3NZLNaMGTPKy8td9bOJDhe+msvlqtXquXPnPn78eOPGjT/++KNUKqUoCisCh8Ph8/k3b95csmRJx44dL1y4EBYW5unpOXr06Ozs7PXr1+v1+oKCgldffXXfvn23b99u3749Ezhg7E+3575hCgkJIXkE5EHQTon0tRMKhV5eXgUFBUhwUC1pF8xk0vQZmRT4AnSNwo4W+1RU9giFQoiAisXixsZGTDAo3pH2Wii3Ig2rhEIhyu2RgybNCKAOazabkSoiMq7ksqkWKjD5L1gHpIsJGii4ubkhhQQcZjAYpFIp6j3xKVwb+gtotVq5XA4VAqqlLxTuAvn65cuXS6VSXJ4r9ZPNZqNYddiwYRhqq9Xq7e0Nrdba2lo3NzdcOUaMSNjSNI0OVXDE4Eig1y6cGlA+vhHlCBgidBZANgpPDXgXTQowmIT/KhAINm3ahJYBGCWcHJt+ApRRHyCTySwWC7byCMq6tj9ACgy0XYYqwBhjjD1bw97eVWKFpODwgsiekL33E0Iov5SyI+FJ8AeIEAoKUvFXolkOdoFCoWCxWFqt9saNGykpKSKRaMGCBa+++uo333zz5Zdf3rhxo0ePHhkZGXw+f8iQIV27dqVaOh2SF+7u7s3NzePGjVu6dCmHw4mNje3cuTPYDgji1tfXs9ns3Nzc77//PiMjw2w2jxgxoqGhgcVijRo1SqfT9e/ff8qUKQEBAVarFS73mfD3GGPsj9lz/+UBl6Cts9Fo3Lx5M3IfCxYswE5UpVKdPHlSqVTOmTNn9erVCxcuVKlUNputsrJy5MiRERER06dPv3HjBnIxRUVFo0aNcnNzy87OTk5OttlsNTU1mzZt8vDw8PX1HTVqVGlp6e+EMr6+vq+88gqLxYqOjj579ixSJwCIM2fOlMvlAQEBK1asQLiRzWZfv359wYIFN2/eHDJkyNSpU6uqqmprazMzMxUKRbdu3fLz8xG1lUgkDofjzJkz8fHxnTp1ksvlhw8fBu3BaDSmpqbevn179uzZnp6eu3btItgdfQTc3NwKCgqkUqmfnx8U8qCf8vXXX7/wwgsURcXHx/v6+g4ePJhy6RFgs9nWr18/btw4m82WlJQkk8nWrVvndDq9vb2bmppOnDixcOFCmUz21ltvURSFLFV1dfXYsWM9PT09PDwyMzMNBoNKpeJwOESuhZiHh4dWq+3bty+Hw8nMzBSJRDwez2QyicXiV1991c/PLyoqat68eUTkSyAQrFq1ys/PLzo6Gp0D8f6MGTOgm0219AigKEoqlUKPbPfu3QEBAcHBwfHx8bNnz0YbmMWLF3t6epaXl8+dO/ell16aP38+El7Y8zxXvQvGGGOMsT834gtOl8PhEIvFSUlJIpGoqampoqJCKBROmjTp4sWLZrN59+7djx8/Xr16da9evaRSaXx8/CeffHLlypWbN29+//33WVlZPj4+3t7en3/+eXZ29s2bN0+ePNnc3PzgwYOCgoKioqLBgwfv3r373LlzAQEBc+fOHT169KVLl3744Yf58+eHh4fL5fIDBw7Mnj07NTWVtDpnACtjf7I97yKvmJiYjz/+GPJ1H374oVgs9vT09Pf39/T0PHbsGE3Thw4dQnNRsVgcGBg4fvx4lMnPmDGDoijwfuRy+e3bt2ma3rFjB5vN3rlzp4eHR0REhNPpfPvtt+VyuZeXF9hCixYt0mq1ZrP56tWrPB5v586d2G66yvU3NzcnJydHRUV5eHgIBIKwsLBBgwahJL+6ujo1NZXP54NRIBAIVq9ejVrRV155JSwsLCIiwt3dHRe5YcMGpFqEQuGIESP8/Pygva/RaHr06CGTySZPngwFaZVKZTQaq6urKYpKTU318/Pz8PDA7TscDqKugOEKCwtLTEykKEoul2/YsMFms33xxRdkKy+Xy3v06GE0GhHFRGxy1apVMpnMw8ODzWZLJJKIiAiVStWpU6etW7fiU25ublKpFML+NE1v3boVkVRUoW7cuNFVdoDIZY8fP3769OlZWVkcDicwMNDb25uoEFy4cMHd3b1///6LFy/m8/mjR49GCerFixf9/PzCw8NXrVoVHh6+ffv2iooKm83W2NiYkZFBvsJsNhMdgKKiorCwMG9v72+++UYqlUZGRprNZrVaPW3aNLFYjG2AWCyeNm2aVqu12Wyuta6MMcYYY39Jg9AKkQKASkBTU5NSqSQCLDabramp6fTp0zt27Bg3bpxEInF3d8diweFwFAqFQqFITU2FSis+UldXBydMutI0Nzfn5+fv3buXw+G4u7uD0efn53f+/Hl8o16vJ5oJv19/hjHGnoc9X8xqs9kiIiJWrFhhtVqLiopCQkKWLl2q1WobGxvnzZvn5eWFZLrJZIqLi8vPzzebzSASVVZWIujY1NR05cqV1q1br1u3TqfTbdy4USgU+vj4HDlyBApWixYtWrduncPhMJvNOTk57du3t1gsTqfzNzGrh4dHfX29xWKpq6tLSEi4fPmywWBYv349l8vdvXs35E5effXV6Ojo2tpaNEfhcDj9+vX74Ycf7Ha7yWRKTExcuXIlTdP19fW9evWCGp/JZNq3bx+LxTp27Njjx48bGxtDQ0OnT59usVjAWIqMjDx27BjpBIbAJ/RQ1q9f36tXL4hCFxcXd+3aNTw8vLa21mq1lpSUkMpT+p+7YYFN+/jxYw6HU1hYqNPpnE5nY2NjbGysTCY7fPiw2Wy+fPkyRVH79u2zWq1VVVVRUVGbN29uaGior69ftmxZWloa7oL0oCKYlaKoWbNm1dTUWCyW1NTUb775xmq1NjQ09OjRY/To0Wq1WqfTLViwAF+t1+tTUlKmTZum0+kaGhree+89iqKKi4stFsu+ffsA9MEnhiH6/v3338+ZM+fu3bvwhm3btj137hz8tc1mCw0NffToEekWhisk2i6MMcYYY39JwEoqurC6QZoKnQXxGl6UhAAMBgOAKarEiKgWHCneJH0fQVTDaoJegxaL5caNG3v37t2/f39+fj4ctWsgw2QyPdFmkjHG/vP2fPmsPB4vMDDQw8ODz+dHRkbevn1boVAYjUYvLy+xWOzr6wsqp0gkomkaJHfUP2ZmZhqNxoSEBCImUFFRgVCixWL5/PPPU1NTaZoWiUTvv/8+5qFQKOzYsSNCp+CY/7rt3bsX1fe+vr6Ynzwe7+TJkw6Ho3Xr1pjVKSkpq1atunnzZmJiYlBQkFQqPXHiBD5usVgqKioWLVqk1+vFYvHhw4fbt2/PYrFEIlFubi6bzR4yZIjD4UDSv6CgAB/hcDhz587t3bs3WFAgs3I4HKVS6eXl9c0333h4eJhMJolEEhISkpCQsHnz5tOnT6enpyuVSg8PD9BhCRmUFKLC40gkkurq6ri4OLPZ7OXl1bdvX7PZPHjwYLPZDBY/WpHl5+cXFxcvX7582rRpPB7Pbre3b9+eoihPT0/ITT/B7po4caJCoTCZTDKZrKSkhM/n19fX5+XlsVgsd3d3pPixzQgJCbl3715+fv7mzZuFQiHqEkpKSiIjI9PS0nJycpBacjqdhEjgcDh69uzZv39/0F4dDkdaWpqbmxsaKiJKXVVVZTabo6Ki8JhEIhEIYUyShDHGGPtLGkogSBmGw+GA56dbOh2A1k8otk6nUyKREJwKkhtocijb0Gg0yLaREgistiC/GQwGX1/f2NjYkJAQDofj6elZU1Pj4+NjNBolEglWLjR2oSgK4RvmGTH2p9jzxawo0GloaMDEEAqFkBc1Go13796tr68HOcZkMrHZbLVajWYefD5frVYPHTp0zZo1er1eqVS2a9cOjUM1Gg2LxerWrRvKhiiKqqurO3bsWF5enlqtrqurKy8vp1ok6Ig2E8E32DKiZVRjYyNFUQ0NDT4+PiEhIZMnTz5z5swPP/zQuXPn6OhoHo8nFArx4uHDhz179jxw4EB8fDz2r3q9XqFQCIVCvV4vl8utVqtOpwN0xreEhYXl5uaaTCYAcYfDgYaxP9tD1W63KxSKysrKa9euvffeeyhsEggEa9eu3b59e21tLYfD8fDwUKlUDx8+TExMhLYfKgDAtUWJEnr0of7JYDDcu3cvNTW1ublZJBKhtAucpMDAwA4dOnz77bdeXl6ofIKACzRQcEnwiRRFDR06tGPHjuDyg/BqMpkEAoHRaNy9e/eAAQM4HI7FYmGxWHK5/KuvvrJYLGvXrs3IyACPGZl9XIzFYjEYDCKRCN7WYrGIxWKwtXJycpCZcjqdp06d6t27d0JCAtxuXV1daGgoLhWqsfTv6+nFGGOMMfbrvLin3yH74d9f6IlVDEjuWbkmuF8ElqDViJWL3WJw0YiA4h30C3y6MzbegfSKa29IVL5yuVyJRAItSLFYjHJkiqICAgKAg3Ek1dLOEGXTzI+HsT/Lnu/ab7ValUoll8u12Wx1dXXDhw/PyMhQKBSrVq0aM2aMXq/Hbk8sFhuNRi6XS1SXe/fuzWazQ0JCoqOjQT8XCoUCgUCv1wuFQk9PT2wlzWZzVlbW6tWrBw4cuGfPnu+++y41NZWEeMk2FGXy2LnigwDQFosFodbKykp0t3M6nZiQTqezsrKyoKAA8FEmk1VUVLRu3RrCBSKRCCeUy+VlZWVovieTyRobG7GptVgsuDtPT08WiyUWizkcTnV1tVgsdp3wuH1I9wkEAg6H09TUBMGU5ubml19+GXwAQH8vL6/Lly9DHoHosBBFFS8vL5vN1rZtW6FQ2NDQoFarT506FRYWRs6Pg+EBq6urL168KJFIWCyWp6cnKvoRnCatq1HB6ubmBuEwfBxBZahWabVaNzc3tCjEZmPatGkcDgeCuD4+Pp6enmg2K5VK27RpY7FYsMtHMgvjwOVyc3JyhgwZgqDypk2bvL29oXeIgjBECKBRQHwu9cvFuYwxxhhjf8wAWK1WK+RKsIv+TYMH5vF4kFzFEvasrgdpRhgiIHiT6AwQlPw0lMSfXEVnEUcg3WhdlVaJjhU5zxP4GysCEy9g7K+MWfl8fnFxMXLEly5dOn78eJ8+fbKzs318fAwGA5EuAhaBLBRFUU1NTW3atLl+/XpTU5PVapVIJEKh0GQysVgsX19fs9lcX18PoVCRSJSXl/fhhx92795dqVQWFBQYjUbQHz08PFyRDfbBpJc06YlFUZTNZnM4HLNnz8akvXjxYkNDA4/HCwkJsdlsHh4eycnJOp0uKCgI6tDAtZj5FEWFh4crlUqoT0MzXyAQVFVVPXjwQKFQ4N4B+/z8/IxGI+qrXE0sFqvVauSAKisr9Xo9/KbNZjMYDL169YLsl0aj+fvf/0749U+cBJBXp9NRFOXn5+d0Oj09PYlkLI5Hy67Y2NioqCitVstmszHm6BqAW4AXBrjHn3ALkJ3CiLm5uUkkkhs3blAUpVKpoMkCFgfGWSKRgOCP6DJFUXK5HC/AhQJcRgA+NzfXbrdDpYvL5TY0NERFRUG+G8drNBoQiPE7IaJdzOxljDHGnrmBSUVRFBKAv2nAuMTTMpL7jDH234pZ2Ww2itkRwJPJZFKplM/n3759+/DhwwqFAkRyh8PRtm1b1PeAfDl48GCn0wm2qFarVavVwHAQfEZMFCkMh8MRExNjs9mqq6unTZtG03RISAgiebgGkrJHRztsgqOjo99///2ioqKioqIrV67YbLZhw4YJBIKDBw8KhcJTp05ptdqampqbN2/6+fm1atVKLpejxTMgI9qHyGSyLVu23L59W6lUDh8+HEx2Ho83cuTIwMDAffv2lZSUVFdXazQagG+Mw9NdoMBq9fLy2rFjR0lJSVNT06NHjy5dunTu3Lnu3bv7+vpie22323/88Ufw8Z8earAOTp8+rVKpVCoVMj4AdggzQ34VyZ3WrVsvWrRo06ZNJSUlarVao9EgsgthVD6fD8I+Wg4SiI9jrFZrUFDQ+++//9NPPx06dAhFbChTczgc8+bN2759+2effVZTU4P9g8FgoCjqzJkz8OykEavNZpPL5Qjr+vn5URRVXl6+dOlSh8NRXl4OBhXUZO/du1dRUYHzA1hTTJyVMcYYe9aGCic4JbCqfmecFbt91zL/f6p0Zowxxp6VPW/dAIqili9fbrFYmpqawsPDKYrq168f9qNRUVFEYmnlypUURQ0fPhzV5TRNf/nllxRFJSQkZGVleXl5ZWVl0TS9fft2Dw+PhoYGRAFpmu7Ro4dAIIiNjRUKhSkpKe3bt4cmyIkTJ1gs1tGjR3EZCO8RpaSjR4/yeLyYmJiIiAiKotLT01GWXl1dPWHCBBaL9cILL2C7fOTIEZPJZDAYTpw4MXbsWFwtJELee+89NpsdFRXF4/GmTJni7e1N07TRaLTZbOvWrYuMjBQKhf7+/mw2u0uXLkqlEnn5zZs3PzFKQNW4gG7duqFkDZgMTlClUt29e5fL5U6bNu1nfSJN0yaTKT09HaHKuXPnVlVVURS1d+9eHF9SUkJR1MGDB3FwbW0tbtzNzY2iqJ49ez5+/JgUhBJRgnHjxk2aNIkU+48aNWrFihU4wGazjR07ViKRkJot6AXSNA1RWyizhoaGAs4WFhZ27dqVxG6J8Iperz9+/Dh+DwEBAXFxcf3798/JycHDpWl65MiROP9bb72lUqlcq2IZY4wxxv6wPY0+kYsD+oSIze88zxP/bf5nY4aaMcaelXGWLl36/AAxh8PJz88fMGBAdHQ0mie1atWqoaEhKytrzJgxVVVViG42NTW5ubk1NTU5HI7AwMB+/fqxWKyEhARESZ1OZ0hIyKxZs4KDg+/evfvo0aORI0eSzH6rVq2QjP7ggw/mzZvHYrF69uyJYKpAIOjbty9S5OD9oC7e4XB4enq+/PLLFy9epCgKUEwmkzU3N0skkpEjR0okEp1O5+HhcfXq1Q4dOgBrtmnTpqysrFOnTiRtHRAQkJubq1Ao/vGPfyxatEgqlXbt2hVM0ISEBDc3N4Qn27dvv2LFisjIyEePHt26dSs7OxvNbIkh3w2i0qBBg/Lz8xUKxZIlSw4cOICkvEwmAzN40aJF3t7eOp3uiSouDHW/fv0ePHgQEBCQlZUVFhbG5XKTk5PFYrFIJLJarQ8fPszOzubxeLW1tX5+fllZWdHR0VVVVd7e3hMnToSUAZwvuarGxsbAwMCkpCQ2m93Q0GAwGNLS0hApZ7PZvXr1CggI0Gq1SUlJCQkJEyZMMBgMMpmsS5cudXV1crk8MjKyT58+vXr14vF4/v7+SqWye/fuKFklcgdOp9PHx0cqlbJYrMzMzC+++CI0NLRnz56k+iE4OFin0/n5+fXr1y8uLg40ZdKLgTHGGGPsGSYGkUZDUQHpwvjrRlEUKTDF6yfoAYyzYoyxZ2Ws55q5cN2AErQB1IJ2oMBGdrsd0kgoMNLr9ShyRBtlHIYdMA7DSdAbWiKRmM1mUieEvkpAmSj0AU+UaqG08ng8m81GWl7hPHgfr4EgkcXGd+FsBoMBLEwiR+D6gsViAWbhNW4Qn0WdO77iN8cK58fFEHBGus66tp99mgsPcjCuCq+tVit4t643SI4kNWp4gUa15EjE4OF8oXvgcDjQlpbFYhmNRrFYTKilri1t8Qjwr+t3QSACcB/nJ/27iU8no0SGAoe53i/+5Popxhhj7P+IkZbamKq/VLKDqU02n0jmoJs0Zjc5CU5IZBBJ/RDWEeLBiP+BrArx264Ok3j78vJynU5nt9ulUqlWq7169arBYECJam1t7e3bt7Varev5fzM0g/qB5ORk9EHEmzRNR0ZGgp0PPceEhARSwkGGiwwRwC66kRPPT7VoSz3RQpbpR8UYg1kZY4wxxhhj7I+bq5rSzxopySfHG43GnxVpQqkD4hGue1Sn06nVap1Op1QqRTSUHI/adofDUVJSAvkRtJv+6quvNm3a1KpVK4vF0tjY+ODBA/wVbCWhUAiuVFVVFZvNHjhw4NChQ93d3cVisdVq/T137e/v//nnn69fv14ul8vlcpPJ5Onpee/ePWgmQoXQ6XRGR0cLhcJBgwZlZGSAxw9aFzJppPaL4FqDwcDj8aA4Tpp1A50zgJUxBrMyxhhjjDHG2B83Ev9DVh1w84kDEEEEZ53gV5J5Q8YJeTmcwWq1EtiqUqnQUJCmaYPBcOvWLShtO53O3Nzc6upqRFXNZnNpaSmwIDAlNBOBp+VyeWJiolQqRSYqNjY2ICCA5IuAql1zR795y0iOkUQT7rGwsBCEN2Subt26VVNTQ1HUDz/8AKQOaXC5XN6hQwdvb++UlBQ/Pz8Wi6VQKFCqi6uF8CrVIsVFpF0YgQLGGMzKGGOMMcYYY/+WAbD+CqhCu1FAQ4Qzib4pQCpRA9XpdKWlpTt27FAqlUKhsLCwMD8/32azcblcb29vpVIJiOl0OkUi0YQJE9q3b89ms6VSac+ePf38/AgOhuo+ER6hXCK+6DLzh7lGCIuiP4srIYpqUYnh8XgqlQotVIRCIbpbKZXKM2fOnDhxYseOHQqFQqvVBgQEuLu7jxgxYs6cOZ6enq7xY/DiEHiGqiDDDWCMwayMMcYYY4wx9m+ZKxuVekrdj1D/ifYfEuJOp/POnTu5ublubm4hISHr1q376quvKIqSSCTowIeII0KM/fv3hwg0m80eOnTouHHjRCKRXq+XSCSueA7aVVD9c9W0xkmI4DSwbHNzM5QWiWwLlAR+J2yFxDVFUZA1BObGn5xOp9FoRKdrDI7NZhOLxcj4q1QqkUj09ttvl5aWHj9+vLm5WSqV+vn5rVixYsCAATRNo2sruXIEpBk2P2MMZmWMMcYYY4yxf8uAq7hcrtlsViqV1dXVrn999OhRUVGRw+FwOByNjY15eXkGgwHd9SwWCzq5IIbaqVMnuVwOJkCbNm1iY2OJKFWbNm3sdjsJmiJQiugmQDAJ4pKSVhxA+p6QSlOKogBzqZbkO+VSX/t71kccjCNJRS+6DyKVT84J0ir6k5NiNVwPoHxxcfGDBw8ePnx49uxZlUpltVp9fHx69uzZuXNnLpfr7+8fERGBMzDaKYwxmPU3jFSCkzwLdJ3YbDak/lFUDq+BjSChB/F4PK1WC40nwlKqr6/39fWFXAD2u09MQmhg4fxol8pisQhVHyr66DuCF64lq9iMgjLF5/NxDRAEhZQ9Ntm4fdfvJToGYBFBr4qU28M3wftAxIDP5xP/CDcKx4ThejqDQwpj8Sez2SwWi3GnZHDgWJ+4Kg6HA2/uekKDwYBdOCmMJdX9xFey2Wzy7MC1wt2hRpWoKFitVlw8WhjgfnFOqqWzHynnh6QDGWqoCqBrA0VR0HMAZ0skEpE0Ga5BrVa7u7vjgnU6HcovSLjFaDQiYkH8Oy4G/2VmLGN/MQPSIpxFzFwokMAJuEIx17AlUWIh/Eu4JkT4XGU3XF8g846pRAqbXCVHiNQJ3I7ZbBaJRGw2u7a2VqVSIUMNSNrc3CyXy48cObJlyxa1Wg0uJgKi8DloGVNWVsbn89ECBjPdw8MjODhYrVZzOJwhQ4ZMnDgR36hQKPz9/Zl29uSHcfz48VWrVgeYUTQAACAASURBVD18+FCpVOIhvvDCC1qtViAQrFixAq1Yfm11Z7EQiubz+dgYtGrVChQFaLlAPlYoFKpUKnRE//8SmBwO1jjIvDDG2H8xZrXZbF999ZWbm9uwYcOQ3yHceYj2A6Cw2exTp07du3fv73//OyYbwBbSNxaLpbCw8PLly3FxcX369CEyeJRLi2Q44vPnz1+7dm3cuHEBAQFWq1UqlbrKmsBNA0oSlVPii6HQRHSj8Ca0rlzrLskIkI0y7gLIG8eTFYJ8KZHQwvECgQBADZ+FT9fpdHK5/GlPVFRUdOHCBbFYnJ6eDtVYoVBIrgrYmlySq2Aq6RwNeS+QqMCRItgOCNLpdCJdRT6If4n8FofD0ev1YrEYsJW0+CKfJRW4JE2GfQj8HU5Iro20vUbF7p07d0aMGEHQOdUiauP6WTwR/KLwptPpBGLG4ONKyFaEWckY+0sa5pHrRpQE6vDjJ1APUQAyzfFZ0tsPsxs9lrHrA/ylWjSnDAZDTU0NPAAy4Hfu3Ll165bdbgeOwWF6vT43N7ehoYHE84RCoVqtrqmpUSqVCoXC09OTbJLNZjObzRaJRAEBAW3btnXtLI1pS9N0hw4dgoODEeAA3g0ICAgPD4fnxPvkUp/erv9vGokymM1mjUZTVlamVCovXboE2m5VVdXly5fx3H8ds2IlcjqdjY2NVqs1LCwMHN+2bdv6+vr27t07OjoaGt7wyXC5hLyBNZ0JFjD2X4lZYRaLJSoqKigo6MqVK0/8CRiFaHAOGTLkyJEjH3744dy5c1H/aLfbm5qafH19lUrl559/vmzZstWrVy9YsOAJBpLJZMLOnsPhbN++fdasWdevX4+Li3MNAf4KrceVCw9Eq9VqpVIpQA/xBfD4pEMpRVFEF5aENOAUgMLREwVhBsJVqq6u9vT0JHDKarVCig8bXD6fT85JzOl01tTU9OzZ09PT8/r1665YU61W48aFQiGQJYlVA1YKBALESNCcViwWk2AMIO8TA6JUKr28vJ6I6LiuNxaLRSaTAXHi2QEKP/3csQKRG6f+WVeV/NfpdL799ttbtmxBQpCMAxlJk8kEhtnT0jau5yGPCc8CMPqXPsIYY//V5jqVaJpGzNV1crkGWZubmwUCAdIaRqOR7IodDofFYiHcx0ePHp07d+7ixYtGo1EqlSoUirKyspycHIvF8jRH08PDo6mpCTtz/LVXr16ZmZk8Hs9kMiHvBJn91q1bx8XFYUaDlOl0OuE3iMt1xUzkpjQaDZ/Ph397ArIjPAHw+rRj+R9HrmS4CDsWubXfIxpAKsBMJtOtW7cqKioaGhoCAwMvX768d+9edESPi4v78MMP+/Xrp9PpZDIZfmkYf7PZzOVyf11WnDHG/sP2L4hl6PV6REzHjBkDJIQupnK5HFQBu90uk8kwQ8Ri8cyZM9u2bbtgwQJkl5YtW7ZixQqDwcBms8VicWxs7OTJk2NjY10lRdDFFF7YYrHo9Xoul5uZmRkfH49zookock9kF4iMGI/HQ4QSRCKKokwmExTvvLy84EnR1hVQEhtWwppvamqaM2fOzp07xWIxh8NBv3vX6Yp0PwleUhSl0+kCAwMxDhqNRqPRRERETJo06ZNPPsGZn4CMxH0HBQW99tpraJqCVFrPnj07der0ySefEJDqCljhd/AaF4zsPOoG0CgL75MWLFhOxGIxsC8gI4KmCNOiXJd0XiX3CNYXoLDFYgFIRaUqAe4k84jWstiRYy/ucDh8fHzkcjm5chJ3RxwFV0VRlFqtVigUJpNJKpXqdDqcAfAUayR2Ghht0jqLMcb+eoCVkAEQWwVgNZlMCHyKRCKDwYA5RZwSZkpeXl5NTY3RaOTz+Xl5eZs3byb5CkLWBL7E7FMoFEOGDPHw8IB+vt1uN5lMUVFREyZMiIiIwB6e7BXJBhX0LSRw4DEQveNyuXq9XigUEqAMV0/2266IHBVI8CG4KsLydE2hkFwW86twJcIhU+90OgUCAXHaSAD+ipFwjFgsTk5OTk5OBl9u0KBBK1eu3Ldv3/Hjx7/99tvx48e/8847AwcOlMvlPB4P3XMQOiEEPGaeMvbfF2clCs+guZhMJqRxCT8VzEh4Q8wNZPOBHZctW6ZSqdavX48oAjLpJpMJMUXARDabTXg2cGo7d+787rvvtmzZIhQKMYUIORKhQaTDCIWLvA8ZZ/S1RzyS8E2xHgDjIrfF5/Nra2uTkpJqamrwjkAg0Ol0UqkUrh/0A9fGoTgDyKNAcmq1OiQkZOvWrenp6TgzVpcnNsQIS2D/imAJh8OZNGlS//79R44cyeFwTCaTXC53jb8STq1Wq3V3dyfbX5PJRIAm6RkG7wZcLpfL8ciQ3wEShUuyWCxisZgUzOKOcL+EV4qPoB+YK6vVtdcXiZGQnmfbtm379NNPCwsLSbbRZrNBGRHHkIQgRo8cBjeN08I7AxaDVfzEFoIxxv4ahp0kYdcgtGaxWMrKyvR6vd1uN5vN169fN5vNTqezuLj4xo0bcGjNzc06nS4iIkKhUOj1eqg7wQ2CGyAWi+Pj40NCQgwGAzaWHA4nKCgI85Q0siZelNDHDQYDcDMhCJFtJy6SUB4J2qZa+D9Pc64AdskmHJPdddUgkIhhBbiGnxE+IDUh0KzFvgUO+Te1rgi1DJ9qbm5GJB5gF+tCWVnZrl279u/fbzabBw0alJ2dHRAQQChbpLKNeSKM/R/az/1OAzJzOBzLly+/ePEiwgMVFRX379+32+379+9v167d2rVrEXClaTovLy8uLs5sNjc1NZ0+fXrAgAH+/v4FBQVffPGFxWLJz8/v3LmzUqkEZCkrK8vMzIyOjm7btu2RI0cQY1Cr1d988828efNcLwMwFGaz2TZu3JiQkJCQkLBt2za1Wg2h6fLy8rS0NB8fn+7du1+4cAFHGgyGAwcOFBcXa7Xa999/Pyoq6siRIzjPjz/+GBUVJZPJli9f3q5du40bN+Ij27Zta926dXx8/I4dO6qqqnD7NE1fvXr173//e0JCQmxs7OnTp20226FDhyIjI/l8/ssvv7xgwYItW7ZgRfnZkayvr1+9evXLL79M0/TJkyfj4uIoimrdunW3bt1mzpyJY0D8QpeUmpqaV199tbq6evny5W3atPnb3/5WX19/7Nixjh07dujQobCwkIxJfX39ypUrX3zxxXbt2n388ccqlYqm6cuXLw8ZMoSMGE3TK1eu7NGjBz61cePG+Pj4yMjIvn37FhYWosfMtm3b+vfvHxMTExYWNmPGjIqKCgSz8WTx6HNycoYOHern55eYmLh+/XqlUok/7d+/Pzk5WafT2Ww2k8lUWVnZo0ePhISE8PDwJUuWaDQafO+JEycWLFigUqk+/PDD1q1bz5kzB2MLeZrPPvusXbt2MTEx58+fHzVqVHx8vNFopBlj7C9ndrvdYDDk5eXl5+efPn164sSJMTEx8fHxhNkP9k7Xrl0xIwYNGnT37t3c3NyioqKKigqbzUamP2YQ8dWYp3gffwLB1PV48hFyMPESpEbniQsGCeGJ9+12O5wDoarDXcAJ4IQwfBCBW3yLa4tvbIOZXwV5XsTvEfeI3YvrkP6SYWwRPHI9CQafPH38Hi5duhQYGBgQEPDpp5+SZ+r6q2CMsf8LRv2rs8hsNs+ePXvq1KlAhx999NGYMWP69OkDBCyTyc6cOWO1Wq1W68cff4ximoqKipCQELKZ5vF4Dx48KC0tpShqyZIlmE59+/aFg+ZyuRKJZPfu3ZiTO3funDVrFpmBxFFaLJa6urpr1655eHgg98Hn88+ePetwOPR6/ZAhQ8iWPTExsaysDJ8aPHjwihUrxo0bx2az0XcE7y9evJgkoN3d3d98802apr/++muQEHCel156CTJ7t27d8vHxce0ZWFhYSKQEEQGNjIykadpoND7tWeAIZsyYMWXKFJqmDx06FBYWRsKxGRkZOp3O9U5pms7NzW3btu2QIUMQ/BAKhVu2bMFdUxSVnp7e0NCA07755ptCoVAmk6EV4dKlSzUaTWVlpUAguHPnDnYCNE137tz5lVdeoWm6pKSEoqjg4ODly5dTFPX66687HI5Tp05JJBIfH5+xY8cKBAKpVFpeXm61WslupLm52WAwYJCDg4PT0tIoijp58iRu+fXXXw8LCwNtgKbpnj17stnsiRMnJiUlUS09YEwm044dOyiKunLlSmBgIMhwd+7csdvtRqOxqqoqKCiIoqhZs2YFBQWBbADeCGM/+3PCDgc/NpvNBhILXuv1+qamJrJQgR6DZDF2RDRNa7VazK+6ujqy1BkMBix4BI48AX3IQoi6H3Ie112l65qHLSVY1E/shHELRqOR4BWy0JIbcT34zx1tMgiuIA83ZbFYcKlQbsJhUBWFw0SyFQ/IbDYfOHBgzpw5mZmZkA2BEwDNxsPDY/bs2Z999tkXX3yRk5PD7NkYw5TE7/CJWfZv4mOEVy5cuAA2wq5du1yDRGTiG41Gs9nMPAjG/mswK9z0rFmzkEpwOp3gZe7YsePhw4e3b99OSUl57bXX4F4/+ugjqkVMQKlUzpkz57XXXkPYlabpixcvuru737t3z263X7hwYe7cuZWVlVar9fbt261bt27bti0WrQ8++GD06NFarRZzhoQNdDrd2rVrAbPsdntNTU16erpcLler1QMGDMjIyKisrNTr9UVFRZ06dQoODs7Ly3M6nWPHjuVwOLNmzaqoqKisrExNTd2zZ49OpzOZTMXFxUFBQQaDQalUWq3Wqqqq8ePH5+Tk2O32R48evfTSS1KpFPc1ePDgLl265ObmmkymvLy8kJCQN954A6FiLpf75ptv2my22tparM0/GzNobm5OT0+fMmUKCs5qa2vHjx//2Wefmc1mlCg9jVm5XO6yZcvq6+vLy8u9vLwiIyMPHTqk0Wg2btzI4XD27dtns9muXr2qUCjOnz9P03Rtbe0333wD6Gy1WseMGTNv3jyr1Wo2m69du5aQkFBSUkLTdEpKSmJi4rZt2/bv37906dKAgACDwbBp0yZPT8/c3FysxJBZ0el0eCK4L51Ot2fPnqtXr9pstpqamoSEhH/84x+AlQsXLuzYsSMw68WLF9u3b9/U1NTU1KTValevXt2pUyd42w0bNggEgsTExKtXrxqNxjfeeGPYsGH41N///vdRo0apVCq73f7ll196enrGxMQw2/1fQVFms9loND5+/Pjo0aOYIDabzWq1YrEhIf89e/Zgw4BHUFpa+uWXX3777bcmkwnwFL86Mtd++OEHlODgPAQTA9Ti/ORHbrVajUYjWO/gUyKWA80jMNGx7OGHRD5IADcOg74SQd54DRT450Z9XCE7IohAn1arFbcASG2xWDCFTSaTTqfbuXPnli1bJk+ePGrUqAkTJmRkZGRkZLz44osjRoyYOnXqiBEjPvjgg7179+7YsWPXrl379u377rvvqqurm5ubtVotnojJZMIe44mQJGP/g5FXMnGe4R6G/J5RQ/LRRx9Nnjx56NChr7/+eklJCWau1WrF/hYzlHkcjP0XYFY4Yo1Gs2DBgunTp2OxWbhw4bBhw0hsJisra/HixTh++fLlIL+i+/PSpUuHDRuGMA9N03fv3o2IiED8QKvVItnkcDiampq6devm7u5O4qzTpk0jk8R1tsyaNYuiqMrKSvJ+XV0diLBr1qzB5TkcjpUrVyKeR9P0sGHDEhISGhoasLr069fvk08+ARp79OiRv7+/0WjEuktCO1hlO3bsCI5RZWVlaGgo8uC4l8rKSiwkjY2NfD7/888/12g0vz6SNpttwoQJkydPVqvVWLZTU1Ozs7MxAk9ElIFZg4OD8VqpVHbt2pXk+o8dO4bgJU3T8+bNGz58uMVi0Wq12A3L5fLvvvvO4XAcPHiQxWI9fPjQYDB06dLl9ddfp2lao9H4+PjMnj178uTJY8eOnTx58qJFi7Ra7cOHD1u3bk1R1LRp08gmgcTkMHRGo9FkMoF7gJGcPXs2bnzx4sVJSUk4ePjw4WlpabhHwKbQ0FCNRmMymTZv3kxRVHV1tU6nMxgMq1evhqrA+fPnKYpatGgRrrCkpMTHx6dr167M/v6XQi9kScvPz09ISNBoNGQ9w2+4vLwcgx8cHHz79m273Z6RkYEou6en58CBA8kEJ5lio9EIhZCcnBwsWiSZq9Vqq6qqACjtdnttbS1AM54ycsFGo5FcmEqlMpvNZrP522+//eKLL4xGI37bZrNZpVIB9rlON+xpHQ5HVVXVwIEDd+/eDSyLX9efCNp+6avJzWIncPv27XfffXfEiBFIg/B4PA8PD7FYPGrUqDFjxlRXV5PYVVNTk+uvGhFZPAKSVUAM22KxkLgaA1v/Nw2O1+l0/lIo5N9Ew/DwmIYNDQ07duzw9/f39/d///33GxsbyQx9hvFdxhj7A/YvcKshIq1QKHQ63aBBgwgfH2VDUFQVi8UIj5HqV0QIhEKhwWCIjY2VSCTIsDscjtLS0rNnz6ampppMpq1bt3755ZdyuTw8PPzKlSu+vr4oRMjPz4cugWs9KcIPZWVl+Ba8Y7FYfH19UY+F4AfS+lKpFHVgOEPfvn29vb2JLLbNZpNIJIigQP0eResURT169Gjx4sV3795NTk4uKChArVhQUJDFYtm6devChQtRkCuTydBeoby8nMViIdyLcloUoj0hbgfuPJKAbm5uiDB5eXkFBgbiln+2SFMmkyF25enpWVpa2rt3b71ejxJd8OWtVitaNkAODANiMpk0Gg1FUZ07d5bJZIWFhTRNFxQUZGRkQJOLz+e/+uqrAQEBrlKvfD7/0KFDp06d2rFjR58+fVJTU2fOnOnm5iYQCAwGg0gkwtju379/8eLF3bt3Z7FYt27dioqKUigUDocDBcIYnGPHjnXu3BmJZplMplarEX9SKBQ0TeMBQbpLKpXGxMSgKovP53t6eqJ6LDQ01M3NLTc3l6Ge/6zht4qek4mJiVKptK6uLiIiAvwc9If09/eHLtKmTZuioqJoms7JyQEn5PXXXx8wYAAEIlDhgWoePp/P4XAUCkWrVq2gEUHKzyEbRwpBPDw8iEAyl8uF+hK0OyCB5ObmhiX2+vXr58+fz8zMxMVwOBzIwKH8jsvlGgwGLpcLqNfc3Ozj46NUKm/evDl+/Hij0SiTyf7cEmbcIAoQURaJmNOdO3fOnj1rNpt/+umnkpIShUIB97Vw4UKxWPziiy8KhUKFQuHt7Y0iJ1Jj6ubmhrFFmQsGAZtt4pRQAUmq7OkWkQHml/8/aKi+xUwk8mf/fkELKv/wm8Rm0s3NbdSoUSEhIZ9++un7779/5syZN954IyUlhYi2MqVyjP1Zxv6X6lu5XK5GoxGLxVu3boXalEKh0Gq1WDtFIpGXl1dTUxOpiMeqCcX7hw8fdu7cWa/XA+epVCp/f38QKPPz819//fWVK1cePXp048aNEO+EjEBsbCxE5khXJ8AywDuKog4dOgQ8rVAooPmCokgIJ1EUVV9fj8UAqjFg+AEwORyOx48fg8bq6+ur1+v5fL5EIqEo6qeffnrhhRc8PDyOHz++ceNG8HGtVqter/f19YU2LeRI3dzcRCJRfX29QqGw2+1ZWVnQZAUYfXoYUd1PIqnI8iD0iBtRKpU/85zYbNwCTdPQ/CJiAkRF3Gw2W61WrVbL5XJFIhGUFv72t79xOBwvL68JEyacPHnyq6++CgkJ6dixI4fDwc0Sxr1arSYKi76+vq+88srVq1eTkpJWrVp1//59qJoD/SPX/NZbb82YMWP37t2bNm164YUXsJHgcrlqtVqn06FLVmZmJpAx1HCgawPYinupqKiANAFFUQaDwWQy+fv7e3p6Pn78mKIokUhUWFhYWloK0MNM119aciB7SdN0WFhYdHR0Q0PDoUOHeDzenDlzEhMT33rrLafTKZFIoLKpUqkMBkNaWprBYPjxxx/xY66urh4yZIhcLh85cmRpaSmXy9VqtWSnBxkKFH0vXLgwPDw8Ojr6/v372GBcvXq1Q4cOHTt2PHfunJubm8ViOXXqlFKpfOutt9q2bZuVlSUQCIRCYX5+fkVFBeLoTU1Ns2fP7t69+44dOzgcDkKVZrN57ty5YWFhc+fOpShq586d3t7epaWltbW12Ov+ub8BOCK9Xq/T6e7du7d9+/YuXbpER0f37Nlz8eLFSGW89dZbJ0+ePH369MmTJ998883p06cnJia2bds2KCgIH4cTE4vF2M+rVCoOhwPpD/TaIOKpXC5XKBSSYScVkAxg/d80CI2ZTKbWrVsPHz78WZ0Wu0dI58JpQ5FGJBJ17dr1m2++KSkpsVqt/fv337Nnj0ajIaqLjDH2fx2zIgbg5uZmNpsnTZqEPILZbHZ3dyfinfX19fhBI16IEBrQZ/fu3a1WKxHY9/LyAgjj8/kPHjyIi4vr27cvWg8gVIPlsKqqCieHhgvh6oFKC/kqwsaTSCTItRUUFOBbDAbD3bt30Vq2vr7e6XTK5XLU4SJkCIFVk8lUXV1Nrg1LY11dXefOnYODg4lSqUgkksvlXbt2LSgoOHz4MPTzzGYzRVGBgYGenp5Op3PKlCmkFxfRjXo6YEPTtEAgwBnc3d0RoQS2flrSFR+BAA2UwsRisZeXF2JpiMKyWKyBAwdeuHDB3d3dVTYcKlR8Pj8tLe3cuXPff/89RVFdunQBE7F///5r1qxB6gfhZwAgxLpYLNasWbN8fX3xEBElggTvd999ZzQa33zzTTQIqKqqQqNaqkWcCyPQr18/stI3Nzdv2bIlJCQkMDAQwVoPDw8/Pz+8pihKLpf7+vp6enqGh4fju6gWSd2hQ4c+ISXLGNkCIfyp0+mKi4sbGhpMJtOjR4/S09N79+69c+fO+/fvf/jhh9evX3c6nTNnzrxx48acOXPMZnNOTo5AIPjhhx8SExPVanVmZubRo0cFAsHp06fXrFmDJABFUSqVCo8VG6RTp05t3769vr7+4cOHH330EbZJEyZMuHPnTnl5+cKFC9FCac6cOTExMWvXri0uLv7uu+9u3Lhx//79kpKS+vr6n376qaamZubMmV999dX169eXLVtWUFAglUolEklmZub27dtNJtPXX399/vz5WbNmHT169PDhwwcPHiRhzj93qC0WC/QukpOTs7Kybt++bbFYpk2btnfv3vPnzx89enTq1Kn+/v5Ui3amu7s7EcuDxhCRKIJYHvIJVIvEFZ/Px2YbrhWTgjTtg2N5uiMAY/8LhqVEIBCUlZWdO3du2bJlz+S0+FkS1430KUmAYHlauXJlq1atsrOzf/rpJ6ql1Q5jjP1fx6wEz7HZ7IKCAiBOIssKrEPaVcPtIo8GOOt0OjMzM69cuYKAot1u12q1X3/9dXNzc2BgYENDg06n0+v1kyZNAuTFB4F6cSqivYKGWF26dJk+ffrKlSu//vpr0AwuX77M5/PnzZt3/fr1vXv3VlVVbdiw4bvvvsvIyOjRo4evry8ihSCNQR0WzQXEYjEy2mvXrr127dr9+/eBkGpqakpLS6dNm9bQ0EAYe2lpaSqVau3atXv37tVqtd9//31ubi74mlKpdMeOHQcOHFCpVI8ePfLy8urVq5derye4k4RXSVNTKN1wudyLFy8ePHjwzp07RJMPqJf0O8W6xePxlEolyBJE1hHA4oUXXoiKipo/f/6xY8eOHTsWERExe/ZsqqXd14ABA+Ry+YMHD1588UWqRf8vISFBLpevXLny1KlTP/744969e51O59WrVw8ePHjp0qWjR4++++67SqXS29sbcVZC0oiIiOByuQcPHty/f/+8efNu3Ljx//nRFIWNBL6iTZs2paWlEydOLCws3L179zvvvANBA/wwVCoVsqt8Pv/Ro0cVFRWNjY1cLnf+/PmnT5/GCC9atIjFYtXV1RmNRma6/tJmks1mg1cTGBjI5XJv3rzJ5XJTUlKqq6sfPnwYExNTVlbmcDgCAwNjY2P379/frVu3q1evorNRXV3dzZs3ASsfP3588ODBEydO4Ifq7u4OIjUUf2/dujVp0qQvvvjCbDbfunXr2rVrTqfz448/jouLczqd9+/ff/jw4dtvvy2Xy41G46BBg7Rarc1mS0hIyM3NbdOmzT/+8Y/OnTu/8cYbM2fOrK2tvX79usPhePHFF1euXFlXV7dq1ao7d+6Ulpbm5eUNGTLkwIEDVqs1KSlp06ZNM2fOJA0kn0molRSdgCNESNvg65MdF+KgV69e3bZtW0ZGRr9+/cLCwmbPnl1SUpKenv71119XVVVBrA1tVlwhNeknh9wFeU02saSTu+thVEt3FVfpeIKYSW9n5jePRQErC2rgsDcwmUwoEsVD/HVDKgzEKkIpfjq4jioCvIb3+83TutKOnxXCA5OVy+UWFxdnZmauXr0aNcRUS/9FlDxiEHCpv3N7w+fzibAaMcpFxaJTp065ubkzZsyYOHFieHg4+v2SokNmE8XYf3ry//7qwv/H3neHRXVtb5/pfRiGXqWJAipgFxVj74o9WBJN7DeJGjWWaNQoxp4bNaJJjDF2owF7NzYUFRuKCipIh2FgmF4Y5nx/vD/3cz40ick15t44+w8fhJlz9tln77XXXutd74tY4Ny5c5cuXYr6jyVLlowfPx5lE3q9fubMmVOmTEGh6xdffMFms588eYKvb9++naIokCiVlJScOnXK3d09PT0dRqF///5YM127du3WrVt4eDh4c4YNG7Zq1SpSkUBqFFDiYzKZVq9ejaQ/l8v19/cvKSmhaXrFihXYFZo0aZKamko/o50aMmTIxx9/TJiAhg4dun79evoZR897772H8NKCBQtomr58+TKAaBMnTuzevbtEIqFpGsHa7OzsyZMne3h4YAzBjWW32z/44ANUL127di0vL4+iqLFjxxLsPKnLLi4unjp16owZM4xGI/4KtgSKoj777DMy2rBBDocjPz+/R48eJSUldrvd/cKlZQAAIABJREFUaDQ2adIkOTkZnzl8+HBkZGRKSgquc/36dRgaFxeXqVOn3r59G3LV6B6qo1B5Su5y+/bt2NhYxITAMzBt2jSBQABV8SlTpiQlJZGiEGaxav/+/bHvfvDBBytWrFiwYAGebv78+XFxcYR6CeANiFxPmjSpuroao71v377evXvn5+fjauvWrWvXrh0p0Nm1axdFUe+///7p06fDwsKaNGnixJ7/bmGQzWZ75513aJreuXMnoAL46/Tp07du3UrTdLt27VA216JFC6xfd3f3AwcOkMXlcDi++eYbf39/eHJNmzZ9/PgxKfj45ZdfwsLCbt68Sf6blZUVGRm5a9cuzJA1a9a4ublhH92zZw8W6apVq/bv30/T9KRJkyIiIkjdmMPh0Ov1HTt29PDwoGk6MTGxb9++hNPq4MGDqE1cvHgx/Yzc59WWnhAaUbvdXlpailujzwaDYfny5ePHj69Xrx7yGAEBAePGjbt79y5sHeG0cpZG/b01SXhfdYjwXnKe1OGNemElPiwwk8X2ZTZKbDdI+r2qKntS56fRaGw22/Xr1z08PGQyWdu2bQHHMhgMZBxeLTMgSiOwTwUFBYWEhKBsGukd51R0tv9S3gBkk81mc3l5udFoxILX6XQlJSVkWRYWFhoMBlTf63S6yspKsCPBL9RoNE+fPgVNI0r1a2pqoPVSUVFRVFRUXFwMAoH8/Pza2trq6mqNRkM4I4mdIsc70HPk5+cXFRWVlJTcv3+fsPyUlJQ8ffpUrVbrdDrQcpnNZpVKVVVVhf3YbDYXFxerVCpSp6/T6XQ63aNHj8B+hbrmgoIC2LLs7Gwc6PGv0Wh88uSJRqMpKirS6/VgACgqKiooKFCr1Waz+f79+xRFTZw4kURxSLTY4XCo1Wpk5ImtVKlU5eXlVquVqNES46vT6TQaDYkxw3nFOBgMhgcPHiBagFp+rVZbWFiI8mRQBZER0+v18BEJ+ZHNZtNqtdXV1czx1+v1T58+ffr0KaDA8CMRzyD1c+DxMRgMhYWFuHh5eTkO32AewN0NBgN0cUtLS8HwAEiJ1WrFzCHlqFVVVag3ByTXYrHgTT158sTFxWXChAlOpvGX8Vnfe+89g8Gwdu1aJDrQZs2a9eOPP9bW1vbq1QsvrmHDhhqNxmw2S6XS3bt3P3r0aNKkSS1atBg6dGhiYmJAQABGOyoqKisrC8ePmpqaDRs2NG3aFP/F8enQoUNSqfTAgQPYwLZv385ms3fv3h0cHLx9+3az2VxbW7t06dKtW7fabLY1a9a0aNHCZrNlZGT06dMnPDx8xIgRDRs2XLBggVar/eCDD44fPw4XATkNjUbTtWvXRYsWYeEQrr1XMm4wHThGYgbm5+fv3LlzwoQJPXr0QGKhX79+q1at2rBhw7Vr1yoqKuDZwOxgBAh1JTkGO9vraUTsAHYPWJfDhw+fOnUKG8rLlLfb7faMjIx79+6R6MAL/UuQr4F07GX6VlNTc/36dQQp6qg2/OeTFjMNiYLq6mpEZ6Kjo1NTU8kGgRUEQ/2q7otNpLa29sKFC9HR0fPnz8cvdTrd386a7GxOn/VXzYRer0cJDnHCkIVB1IGpt0EzyMCZPOQkMkEyC8i8EIoNbE4Gg4HJIs6UYyHSBnD1HA5HVVUV4auDU8U8i5P/ms1mvV6vVqvxCNiuwPJNOD5wPIVtUqlUcKFwC/oZKToxBITrqo5eCB5w3759FEUROQPmdguHGONWR7GmurqayZFJOMwJcxAa+Llw4IZXiowYTuH4DPHOSYCqsrLSZrOBewh3JB4txgSkQhgT3B1XI1ab+QpI9zCqpIf4CnxcYu9wOGF+i1AjEf+7qKgIL+vs2bMGg8FgMFgslkOHDgkEgrS0NOdafRmfdfTo0TU1NZDDIIM/ZcqUPXv26PX6Ll26QJ8MXHUGg8HDw2PPnj3JycmNGjUqKSmxWq35+fl+fn54EeHh4devXyeve//+/TKZ7Nq1a5jkt27dKioq6tKly5YtWzCFUlNTZTJZQUGBVCrdtm0burd27drDhw+r1erFixcHBgbSND1ixIhhw4ZBnnTBggUQups4ceK7776LpZeXlwelvfj4+B9++IFmMGG9Ep8VywdXq66uPnLkSL169QAKpyhq3Lhx2dnZxcXFGATCo06qoOoE3piyCM4J+XoaYQTDhJk9ezawvxRFNW3a9M6dOy9JXxobGxsVFUWiAM87eSDMxs85OTl79+793WueP38+Pj4eoRYiJ/EK0wKAr5BfVldX9+jRQyqV4nSHO75aClXsCGR6z58/n6KoBw8eENPtnJDO9toa+w/haXg8HviVgIYEsgq1Vjwej8vlcrlcAiRCQAKYS8AcAUnk8Xg1NTUoPwIWx83NDUAiDw8P8OZIJBI2m11VVYXKHlRx0c+gbGD2QWLaYrGg0AH/Jbg3xEUgsATYuFAolEqlbm5uIpEIwCCKosDag/7DXcb10RmxWAzpEaBdUZUCbq/q6mqJRFJdXR0QEIAaIyIXhEBUt27djh07Bo0r+hmvE/ovEomAQ0WdGQLSQEq5uLgQRW8y7CwWCz2prq7W6XRIVnK5XIVCASwjUEcajUYgEMhkMhzEXV1dcdAHQwqUpsEWiRdnNBrBlMThcFB4Dp4ssViMao/a2lo8Mrxw1DUz+wZImVQqlcvl5CsgXiCoOyReaZqWSqWIPWDkcSnQZuHzfn5+FRUVtbW106ZN69279+jRoz/44INp06YNHDiwSZMmgEE72283sEmAsg0YDIqiiouLseVgObDZbJVKhRXK4/EQkU1ISFAoFCi5IKrx4LhgsVgajQboEbw+cIPEx8dLJJLg4OCLFy9CNT4pKQkry2QyEVo67Ppubm4mkwnrCE6t1WrF6sjMzFSr1SwWC5V8Wq32u++++/rrrymK0mq1GRkZgNbh6PVKapaxfB48eLBy5cq+ffsmJCTk5+fL5fJVq1adPXt21apV4eHhIIADxEggEOh0OoLzw5Ikxy0CRX0ZsKOzvap6OBgNzIf9+/dv3Lhx+/btmzZtysnJyczMfJmSTbvdHhkZ2ahRI5RhkMsyG1BnAIkeP3586NChv3vZ0tLSrKwsJAdQOvyq8Kwwwi4uLlgmWCAuLi579uzx8fFZs2bN1q1bBQLBxYsX9+zZQ1GUwWB4JbfGLolthaKoDh06yGSy8vJykCr+vZWRzvbG1W/8gXItNpvL5RJ2QPi8qO/GYQseD+FLgj+Eaht4ciAdJF/H74nvaDQaoX2KrY7NZiuVSjjHuCY2XThYuCM4dPADVjV+sNvtHh4eCG2CRpHZZ5qmxWIxNmymE8ZiscBXpVQqwVeFn7EVoeAXlJMg8EJFF/4kk8lwERTp43adO3eGE0zTNHw4VP2T2jJ8HuEBxGng0GOcMeYYcPh8IL41mUxCoZDw5GFwWCyWt7e3zWYjOyiGjrBggnGMXBaFzLgC3iDcX3wAxpHP5+MiAoEADiuei5gqcNZiDPFc6ABOC8SZ9vHxgR+PvoHOFj+D+gp9cDgc9erVs1qt69atO3bsmFqt9vPzW758eYcOHeBSO5frC8uJ4KHyeDzgcIqKioqKikBbgwnm6el5//79wYMHZ2dn6/V6hULB4/FmzZq1YMEChF3r168/c+ZMu92en59/+vRpFot179695s2bw2GFt2q1WmNiYjp37jxp0qSJEyeuXr16+PDhCoVi7dq1rVu3XrBgAUTs/v3vf6OIELF/ONAIvaPU8vDhww0bNty5c2d4ePitW7fS0tJ0Ot3Dhw+7du2ampo6Y8aM6urqq1evTpgwgaZpDw+P9PT0y5cvt27dGubleYpWVDojtgRuE3BFYymBNwMhNIFAoNfrMzIyzpw5c/DgwZKSkvr167du3Xr69OnNmjUD8z/sGCqpyenRZrOJRCLcGgaE86yhAyiUJEuPlAo4WYH+ugbqa6vVunPnzkaNGmHCWK1WtVp9/PjxkSNHHj58ODY2FuTEe/bs6d69e0VFhVKpPHr0aE1NTe/evd3d3UeMGCGVSj08PLZu3RodHZ2VlWU2m+Pj41FjevjwYeC/R40axWKxtFqtSCRKS0uLi4vT6/WnT5/GSWbgwIFSqbSwsPDkyZNsNlsikbRp08bPzw/7DubGK3HTiXGuqakBxbVcLkcN8blz57777ru5c+c+fPhQKpVu3LixsLAQKuVw35FzwzbEnNsvM0VRaQ2im9ra2sDAwNra2rNnz3bo0AHbq9M4O9t/Yw3WC2EuRD38zdFzQ7CQJNZ/bWTIgJCczstnDwmkFWgt7LgkiPs/MdQQUqoDAmEmeZ9HnpDhslgsAAaQtNr/ylO//oZBJhNm//79JpMpPT198eLFpKDt3LlzSLVv376dZPmXLFliNpvnzJkDxPann366YMGChQsXZmRkHDhwALpxu3fvRjSRxBQtFsv69evbt28/Y8YMlUqF5Gx6evqyZctWr16dnJyM30ybNg2qjzRNX7p0KTMzk6bpBw8ezJw589y5czU1NcuWLUtMTDx48OCNGze+/fbbY8eO0TSdnp4+adKk0NDQY8eOATxH0/SiRYtu3LhBEIrPT4M66Ver1Yq4Pn4JuBGSvF988QWMnlgsXrhwYXV1NROmQj9ToiK3IHOV5EDrYM0BiAIUklwBv2HCmZztLzLC+OHUqVOxsbHbtm0jNhnGp0+fPufPn4dWcGxs7MWLF+Pj4xGzj4mJ8fT0LC0tbdGihUAgKCgoCAwMpCgqNDTU1dV14MCBoO7m8Xh9+/YNDw+/fPlyTU1Nt27dUBiq0WhatmzJZrOR3Dt9+rTVag0LCwsKCoqKihIKhV27dn09QBHm1NXpdCA2joqK2rt3r1AobN269Z07dwjmjUig/4eFgw6Hw8vLC5XHLwRUOJuz/VfgWV8IKgLMkViQf3aDq/rbWxGsAHFnCdkCKrde0kwAG8rcQZla5//l+CE8IME9o26AZuCbX8bLd1Zhv/ycZPpMpJia6A8z3SymE1ZWVma321EISM5FBOisVqvJNQkZEARBaJrOy8sDwhuYFpxdiWSx3W5/+PAhMQh1EO34olqtRgdomkadJf5aXV195coVMluA3sNc+u1pD2g4UzNWq9VCYxnucnBwsIuLS3R0dGxsLGoEUW74/NkJtwZRF6m7IqVazDFHhLXOno0rOCfwX9rIfKitra2oqIiOjhYIBH5+fnv37oWXZjKZWrRocfr0aby4iIiItLS0+Pj4tm3bHj169MyZM0ql8vjx44mJiV27dkXKSyKRVFRULFiwoH///jRNv/vuu4MGDaqtrf3mm2/kcvnp06fv3LnDZrN1Ol1ycjJFUYcPH75+/frGjRtXr16dmZnZqlWrysrK0tLSQYMGDRkyhMyWX7N4r8rYMvcjrVY7Z84ciqKSkpLu3r2rUCiCg4NTUlJI5Rbmc52ChD/RoqOjx4wZQ16Bc0I622tr/1HOggnwehMk3ZCCxCMj6f980geoBoFAAIQfEjpmsxmpeXzxdxkWJRIJUATIdeJSJP/y34Yfov9/ysz/Oww9S96BxBeKoBiHFybLCBwWYEri+1LPGCupZxpCzlZnTjIROGSGICEINDnS5eBYReIefK4URbm7u0NcA54WoBqQCCaTHHPPbrdDvclms/n6+nI4HGg8Il1IcHuY5OHh4bgOeog/Ib1IsplE+QkKxviuVCpt1qwZQbYAfoOnwB2fxynCd4TkAVmb4BvKy8v76aefrl69arFYoqKi3n777ejo6EaNGsFHBwIHAFzci8CfgI+HUiuQAJCtIheHpCpzcuLoTsQtgXhx5kz/UlOM1+Hu7v7ll1+eOnWKz+fPmzdPIBB8/PHHo0aNImhXvDtM1LFjx3bp0sXhcMhksvT0dIPBcOvWrfLych8fnwkTJri7u0+bNi0hIcHhcMyYMaOqqio7O/vBgwc0TQcEBCAJzuPx7ty507p1azc3Nz6f7+Pjs2vXrgYNGgQHB0NZsHfv3rt37wZrKUGF/UWGFw+ImYkxWbp0affu3adMmVJWVrZhw4Zvvvlm6tSpycnJs2bNatWqFRBc/6H8r91unzJlysaNG2EWnMJszvZfimd9vhmNRqlU+qrwOv8r/gGiLL+G8Qf3PkwJh8PR6XREIAr1MS9pwnAvOHnAlQIngOKz/6oxr+Ozslgsi8UiEolgSYEDBjgYDusLXU+Cr3Lu938UzwqKAKZIEuYYnFSMNmYg0aqA7DDg0VKp1GAwSKVSXMFqtWJuE+w1gSxD3Bh/pWlaKBTigsCMkrItOH8AfwMyTrDL+ABugcsCjAsPEi+dw+GgP9QzdSj4keQWLzw5g3mKrJSLFy8uXLjw6tWrjRo1io+P/+STT8C0imuiTBBVpFwu12az1ZFxxxABKA/oNnkKsu6AzyaTGX4tekjEPpzz8y+d+fjh0aNHjRo16tChA5vN/uijjyZNmnT+/PmEhAQSJkC5qre3NyYt5idB0nO5XJlMVlpa2qpVK5Q03b17l6Zpf3//QYMG5eTkeHt7i8ViqIJjbvzwww8Wi2XQoEEymSw7O7tbt24oKMSkVSqVN27c0Gg0Hh4eiMT/RW4rdgE8An6jUCjsdntAQMCCBQuGDh16586d8+fP5+XlxcXFde7cOSYm5sSJE56enlgvwJr/GaeBy+3evfuKFStQbUnUMZzN2V6HG/affHncuHGIWLzQd/nnNZPJlJyc/M4774wfP37EiBHXr19//jPV1dVk8zaZTMOGDTt48CDU0gmC/mW8QJSbYGtcv379wIEDR4wYMXPmzAcPHjAjav8lPmuddBVGYObMmb1791apVHCkhgwZgo38hYaSflYGh7AcSXsxWTmdy/X5BkcT4U94fvQz6R2BQAAo6v+lVLhcnB/gJpJ6R5vNhvI+5ApxrkCdHGYgYo0oLkF8EYggEknCa4K0KZxIvDKJRIJSMIRIcVlE38mOS7gLAAAFOBXuI8KuxJflcrlE0bfOzo1/a2pqHjx4sGHDhuHDhw8cOFCr1e7atev69etfffWVt7c3+NqQtcjIyLBYLGVlZZC6PXjw4N27d41GI0YPY2I2m7OysvR6fUlJiUajqaioePDgwb1794gaHI/Hww8ajaakpKS6uprQJKvVaoBlnfPzr2skhpqSkjJ79mxMSBcXl+nTp1utVoVCASgXADNgnsHMxNnJYDCg4lOlUqnV6nr16pWVlclkMovFAvXsnj17Tpw40Ww2r1y5UqPRlJaWnjt3DmshISGhTZs2OTk5UISaPn16aGhoZmZmTU2N2Ww2mUyhoaFwc5n5sb9i7RNsAFYiaFhCQkL69u177dq10tLSZs2a3bp16+7du1u3bpXJZK1bt963bx/zK3/u1uvWrUP1s1gsdlpmZ/s7HQ4mVrUO3uXw4cNJSUkEl0nTdL9+/b766isAyMD9Sb4CUkOHwwFyeybqBTsHQb8xvwVVetwa3rDJZGIiRImmAEGRg5+vpqbmhx9+ePfdd/V6PZjwCSr0ecQ69k6TyURgf/QzYZs6ZNRMIRObzXbp0iWKoqZPn47f4K8EG4SeDB48+N69eyC0Q9oRQj6EitVut1dVVRFoEbKTTCQcLk4grWlpaRRFffrppzRN3759G7R/5FKk7ACf1+l0uBpTfEGv11dUVMyePfv+/ftM1OOvFUKRvxIUFGJyxPvBvfAGgXG0WCxpaWktW7YEPhLXSUxMbN68uU6ng+fUpk0b8lpBqcusS4OgAJkPhF5xwoQJ2dnZRFULX/mjyjTO9g9rdrsdaiBoer0+Ly8PLCIwa59//jlN02PHjgV0lalIsmrVKqlU2qZNGxcXF4SIGjduvHbtWjK7sJBzcnJkMhkRece/rVq1Ikue9GHgwIEURb377rt9+vTp169fjx49KIo6duwYgXHDIgH7eOPGjUWLFtE0nZGRkZOTM2PGjOcfDV8EGFev18MNAqr4eS5YAp3X6XQOhwOdJ1SyTNppAiyGM0fKOvHUdQC7+fn5zBpTmC+Hw5GXl4eqSqAvSAdwJqEZRNSvUADiha2qqgom6Mcff/Ty8tqxY4fRaDx58mTHjh0XL15ss9n69u07efJkmqa7du3KZrOvXr3arl07V1dXh8OxatUqNpt99+7dVq1aURRVVVUlEokgF4xYLE3TcXFxX375JU3TKL26du3akydPKIq6cePG2rVrKYravn27SqXq0aNHt27djEZjz549AaVt27ZtkyZNVCoVuvc3Vnrk5+fDsz906BBN07t27UKSZNq0aZgS2Cxgz8lW+2vOAHZMTKeoqKjw8HDsAvCbmZsycwfB47+MxIOzOdt/WoNFfD7oVK1ZsyY8PBwuCP46fvx4mGPC8E8/00HV6/XEAmIG4/fElmGia7VaLAOj0YjiDNwOSkj4LlY+Ua5jLgAix1VbW9u2bVtvb2/sIrgmbmEwGIjiAHqCzYB4jaTOqY5Phn+LioqIX7h3716RSJSVlQUBJ/hq5Ap2u33RokVyuRyWC2duiqLWrFljNBrx+AgmoaYERl+lUuER6ugHokt6vR6O8oULF8h7gdIBtqU6VgbbEvxapkl6/PgxLvLCb72wIor5XxC+4EWXl5dDm9disRQWFpK7bNq0iXrGUwv5q4qKCgwFRqNv377M4X1+9yVuKNOJb9GixZ07d0iHmQy4ztX7ZtackaIops7FggULJBKJVCodNWrU48ePwWfSpEkTzHkye+12+/z58xMSEho0aPDgwYP9+/e/9dZbAwcOXLJkCdw+cozctm1bUFBQjx49VqxYER0dnZiYuH37drFYfO3aNRAIoCfl5eVt2rSZM2fOxx9/PGDAgPDw8BMnTkgkktGjR0OmmEzvGTNmeHl5BQcH9+nTRyqV+vv7u7m5+fj41HnAH3/8cdWqVTNmzACBw6pVq1JTUxcuXJiTk0OsCozJ3r17IVlShzaBqIqQ8z+K6ojPSvSc8EUIJul0uoqKCpvNVlVVhXEgHwYailnoQ/6bm5v7wpUIsjDmvV5tI9YDXZ0yZQqHwwkKCgoNDW3bti3EhE+cOOHm5qZQKKKioqRS6YMHD9q3b09RVGhoqKenZ+vWrfV6/ejRo6Ojoy9cuODi4vLzzz/D+Li7u5eUlLzzzjs4AgFg3a5du6dPnyJ9pNFoevXqJRaLfX19KYravHkzTdNTp04FVzePxwsKCsrPzydRib9rsZjNZkiIAxoRHh4O9AKXy+3QoUN+fj5zi0ckRaPR2J9rNptNrVZjHUELs379+n5+fj/99NPzPgNeTVVVFTMy4qzTcrbXUYOF6IJOp5NIJGKxuKysrKioiMvl5ubm1q9fn8vlarVahUJRXl5eUFAgkUg8PT1FIhFQRBKJpKysrKCgQCwWBwUFmc1miUQCBlZYNHDgu7m5GQyGGzduOByOmJgYs9mMfIdcLr99+zaKmcLCwoxGo1gsttlsRUVFgYGBFovlxo0bHh4ewKhZLJa8vDytVltWVpaTk5OXlxcVFaXT6bKzs5s1a6ZWq6uqqurVqycUCqFQ6uLiotPpgoOD4T2bTCaFQkGWHNKUaWlpcrncZrPFxMQAuFZaWnr//n2r1VpeXs7lcouLi6Ojo4mqAkVRT548uXv3LsRUjUZjZGQkylwgVYJ4c8uWLcH1iE3XZDI9fvy4sLAwJCQE9hF/IsVelZWVjx8/lslkBoPh0qVLQUFBXl5eYrEYPeFyuUql0s/PT6/XSyQSm81mMBhwI5VKFRUVBaAhRVHZ2dl8Pv/Ro0dyuZzNZkdGRgIHWQdaig2ssLDQ398ffJ+wVrgRfN+IiAi73X7nzh0WixUbG4vyl7t37z569IjL5WZkZMhkstjYWKizKpVKwlBbWloK2QX4zYRzns1ma7XaR48emc1mHo9Xr149uVxO07RGoykvLy8tLX38+DGLxRIKhaGhoSQt6CSyfmOxEDabDSg6Lpf78OHDjRs33rp1q7CwsG3btomJibW1tdu2bSsvL3/8+HFpaalCoSDUwrAAFRUVaWlpUVFRQ4cONZvN/fr1+/7771UqVWJiYnBwMKno8vX19fHxKSoqun37dseOHXNycpKSkpo3bw4dBB6PZzKZAJSsrKxs3br1vHnzBg8e7OXltXfvXqPRWL9+fZFIBJADULmAN8TFxVEU1apVqw4dOnz11VdwepjN19f3/fff7969+/Hjx7Eu9Hr94sWL4e8CiAkc4aRJkyIiIlxdXUNDQy9dulS/fv3i4uLt27f7+fmZTCaUP9rt9p9//rmystLDw6NRo0bV1dWRkZGlpaVKpdLNzY1+RvAMDmysKWTVrVYrVi5wTUhwwxKCYR6G18vLi2YQSxPDxWKxsMaxibx6TBubjYoo2L158+Z17Njx2rVrIpEoMTExMDDQaDR26tTpwIEDFy5c6NGjB5vNDg4Ottvta9asiYuLU6vVPXv2rKmpWbRoEQCgqampzZo1A8Tl1KlT3t7eCxcu7NWrl0QiqV+/fnZ29pMnTzw9PW/dugVy7gMHDqSkpDx69Khnz54REREajWbmzJmDBg06deoUvoU+AGD9dxkroVDo6+u7f//++fPnFxYWtmnTZvv27Q6H48KFC8nJyR06dPj6668bNWqkVCqlUilKU0hBZJ0mk8kQZ2GxWOvWrSstLe3UqdPkyZOXL1/epEmTgIAAFovl7+/ftGlT+Aagj8Vphwn7djZn+6uwAeQs63A4dDrdnDlzJBKJUCjs1KlTcHBwXl6ewWB4//33aZoeP348WOtXrlyJeKTFYjl9+nRkZKSXlxeyZswDN1MlLzMzs3nz5gqFwsPDY/DgwVlZWbjp0aNH4Y/6+/uDB85gMOh0utjYWK1W26xZMw8PD4VCsXjxYpwUGzZsCEMGE5mXl5eamurn57d58+bmzZtLJJJLly5ZLJaxY8di+YWGhu7YsYMZ/QUuDT+vWrUKm4dYLE5KSjIYDHq9vk+fPlh4SK+4urqC+Y98vW/fvhhSiUSiUCjQy5CmAAAgAElEQVQuXboEoE9SUtI777zDZrN9fHxmz56NZzGbzUeOHImIiPD392ez2c2bN7948WJJSQnOowhmFxcXv/POOwThLpfL33//fbvdvnv3bsQPBAJBw4YNnzx5QiKjIDpRKBRCobBbt24FBQUlJSULFy4k+z2bze7WrRszJ1inWSyWuLi4CxcukCN48+bNJ02a5HA4SktLeTzepEmT1qxZw+PxPD09Fy9ejIhv27ZtPT09MWgymezo0aPImU6ePJmwhCKXhBA1CQMYDIbKysqlS5fy+Xx/f//69et3794dicv333+fuKdsNnvMmDEajQa7KQkgOdsb2MrKyjDb09PTQ0JCWCzWyJEjS0tLJ0+enJycPHv27HPnzm3atOmnn346efKkzWYrLy9nJv3v3Llz9OjRgwcPZmZmpqWl7dq16+zZs2CQJdlwnKy++uorfHLw4MG//PLLxx9/3LFjR3ySfqZ4XF1d7eLiEhsbKxQKGzZsGBQUFBYW1qJFi7feegshKxJt+uijjzw9Pd3c3Bo3buzu7h4ZGUlRFJ/Pr/N0u3btSkhI6NatW/PmzZs2bTpw4MA+ffpQFHXz5k2C80GQVSgU7t69e9asWUlJSZs3b961a9eECRNQP4RWWlpaW1u7dOlSuVw+e/bsDRs2yOXyTZs2DRs2DIAlkuExmUw3b97s1KlTYmJiUlLS/v37CwsLy8vLsVqtViuxk7g7TCUhAsPrqBNwRUj4L50JRHPbarUaDIaCggICmiKgEYL7gljAjz/++GsZRSCgzGYzMkUk28PMEOJSJB6PuzPhWLi7RqP577FRFoslNTUVW0BKSgqBVQwcOJDL5fr7+xcVFZEc3Qv7TDwBu92+c+dOV1fXYcOG1dbWlpeXjxs3Ljg4OCgoKCAgABGcTz75hISWSSIU08bZnO0vxAYw2UCtVuv58+fff/99V1fX1NTUs2fPYpUOGTLkrbfemjx5cmpq6pw5c5o0aYKFeuDAgfDw8KlTpx4+fPj48eNt27Zds2YN5j0Jszkcjtu3b9evX3/EiBHHjh07dOhQcHBwgwYNTCbTjh07fHx8Vq5ceezYsdmzZ3O53CVLluDExuFwmjZt+umnn27durVJkyYCgQC5+8uXLzdq1CgiIiI1NfWXX36pqqoC9sjd3X3JkiUpKSlFRUULFy7s2LFjeXm5TqebNm2am5vb06dPmYrJMHDbt2+Pioo6ePDgo0ePjhw5wmKxvv3229ra2uzsbHiEe/fuPXr06IkTJ8gKx1548eLFt99+m8Vibdiw4dSpU6Cc5PF4AQEBc+fOPX78+Mcff6xQKM6cOQMcaosWLZKTk/Pz848cOdKmTZt3330XHKVADsDcP3z4cMWKFQKBYO3atceOHcvKyrp8+TKHw1m4cKFarc7JyWnfvn3Tpk2zs7MtFsvy5csbNGhw5swZvV6/detWHo+3atUqk8mk1Wq3bt0qFAq3bNmSmpp67do15lbKbNjaQ0JCSCLSbrc3btx43bp1QFkIhUKxWDxkyJAjR45MnDhRoVAUFBTU1tZeunRp4sSJHA7nzJkzBw4cqKiocDgc77zzzrhx48jWNXz4cCI0gAguRm///v0KhWL9+vU2m62kpCQ0NPTatWsWiyU7O3vv3r0hISFffvnl2bNnb968Sezpr9lWZ/vHN0zRmzdvjh07VqFQ9O3b98SJE9iYcbakGXh3LCiz2cxkCLZYLPgB2VutVgsgAQFY47sajQZAHZ1Oh+kKEVrkRglYE78nO3plZSXy7FlZWeSC2Lxzc3NVKlVpaalery8sLExNTb1x4wZOd8x2/vz577//ftKkSR999NHkyZOnTJkyY8aM3r1737t3D56Z3W43mUxZWVlubm4RERG+vr7du3dv0qQJn88XCARXr14lvoLNZtNoNBMnToyLi/voo49Gjhy5YsWKhISE2NjY6dOnk+4ByXrt2rUePXo0a9YsODh46NChQUFBbdq06dSpU2VlJYwSAcvu2LHj008//eqrr27durVy5crbt28XFBScPXsWnh9gsvD8mCWAr3wakB0KUCUCWUaE2OFwIE+N4cJv0NuamhooX6CTzF2J6XwDIoJhtNvtQFDgk+Qu+JkgVWgG8BeAsb/XcyXz2WKxnDx5snHjxq1bty4vLyeTdtOmTSEhIR4eHkOGDFm7du3PP/+MCVanlZeXp6enJyUlderUydvbe8aMGYCaYMSwTLRa7ZEjRz788MP4+HilUpmQkHD48GEMy5vA3e5s/xU+KwHpY9UtXLhQqVTSjEomFB+Ax9tsNgcGBpaXl9vt9q5du6JOfO7cuaNHj46LiwsNDSXHWRgyvV4/aNAgPp//9ddf445LliyRy+WVlZUURYnF4v79+8+cObNr164ikSg6OhqlSxwOBxUMAH5RFFVQUACYWocOHYCnxF3OnTtHUdTSpUvxYSTHmzVrNmbMmPHjx8fHx7NYrJ9//hneG+wOrJ6np+fcuXOJXzVy5MguXbrAo/3hhx9cXFxIVRk+j1M4XMCxY8dyudysrCyNRkNK3VG3UVNTA5H3r7/+GghdoVA4b968CRMmTJw4MSQkxN/fn+yXxAQbjcb09HSKotLT03HTDz/8sH79+oWFhRaLpaio6PTp01wu96efflKr1RRFffbZZ/Qz1Oz8+fNHjBiBWz969IiiqAcPHsAcM2vL6jSHwxEeHp6Wlob4qMlkSkhIWLduHQCsCNZeunSJdKyyshLzYf369aBNwH+1Wu3IkSMnTJhAYi2tWrWCL1snvIGgRW1trVqtNplMgwcPBqs8hiIwMPDp06ekVA5XYxaEOdsb1QAuj4yMFAgEycnJmDykHgswSqZ0AvEs6f9f7wMLFjOQTCq4swSICZtDMzQX4O4gUkV8EWBA4dPQDPxinYpGZisuLsbHfrvqhWYUvtjt9tLSUofDQQqqTp48qdfrjx49um7dutu3b3/99de7d++mnxVHwnOqrKzs2LGjRCIBy0FgYKBAIODz+cSKWp+1tLQ0DoczatSoMWPG/Pzzz1qttm/fvoTLlilCJpfLP/30U6FQGBgYKBQKIyIilEplgwYNiHeOH3766ad169aRWtu/opHDCalOw1iREgW9Xk8+gAMzZggpI6upqcEUYg47LlJSUgJTZjabCcDXaDSShKHBYGBqHOJGZGIQxeC/Ec+K/iPGCZbZmJiYDh06lJSUMOUJ165dK5fLgTmhKOpfzzU3NzelUklR1LBhw44fP44zCTHsiGGTutiqqqpdu3Y1btyYz+fPnTuXHCOdtsvZXknj/jaHTh0+HYJErK6uVigUVqt19erVDodDKpWimsrT09NqtZ46dYqiKJVKdePGjYYNG4pEojZt2gDkClYaZPBFIpHNZktISACx4qeffvr2228DZoCEeG5urkAg6NKlS6NGjQBy9fT0nDVrFmincnNzeTweCBQFAgHYeYCgJ6zgQUFBTBgcjn2VlZUKhaJfv34+Pj6g/adpGk/HZrMhyA72cqvV2qFDh59//rmoqMjf3x+UjQSaA0omuVwOBkcAdyQSCcBzLBYLAM23336bELmjJwCKORyO9PR0qVQqEAiaNGmiVCrxIGDNBCAMVKxgMgL6UyQS+fr6+vv7q1QqPz8/8G0BTMbn8yMjIwm/dH5+fnFxMRD3oMIWCAT45At122F2RSIRSCtxa5FIVFhYGBsbq9FoXF1dKYqKjIxs2bIlTdO5ubkURX377beTJk2Sy+VWqxW4CBg+oVAIcBuXy62qqlIqlVVVVe7u7mD9BC4KhJd413a7XSqVlpaWgkMeMfWqqirApgm5JlC/YJh3AnvehAZXgMfjgUX13r17LVu2jIqKysnJ8fX1hRVzc3MDCA/EWIQOk0wS/AYrF1MIcw8WiTmpCM0trJNCoSAfxp9QxYK1QC7O/C+xD1jv+O7zoNU6H/4180t4oDkcjre3N+kAj8dDaKBnz574QHR0NH5wcXEhqAOpVHro0CHYPalUmpyc/O677+7cuXP48OEEn6rRaAQCwaZNm1xdXffu3QsDXlRUxOFwxo8fr9Pp4OZSz7iW+Xz+nDlzmjVrZrVaz549y+Vyk5OTT58+zeywxWLZunXr0aNHp0+f3qlTp5qamrZt2zZv3ry2trZfv37YPthsNsws/YwwGMoX2B2AkUUP8SdMgIqKCi8vL/wez4ihhtnB3QmIFmOF0ajzIvBfUEfXGXZcxMfHh9gcQi3M5CLF5CEvGjclM4FQdP+NawfExpgPDRs2rKqq6tOnz5IlS9atW7d06VLsWVwud9KkSW+//XZRUdGyZcvu3bu3ceNGMMqhBAWwtIYNG06YMOG9996jKMpqtRKCDkxFZl2Hq6vr22+/3a5du549e65YscLDw2Pq1Km4kdls5vP5Op3Ozc3tzaF1d7ZXPKv/EOyd+Hbw6oxGY3V1tVAoBCkp2A0x3UNCQvbv36/X6z09PREaIWYIdQlcLvf+/fsymQz7hNVq5fF4ISEhFosFYPB9+/ahZgtzHXsSlgq8Q7lczuVyLRaLp6cnWPfgO5pMJpFIxOVywdJHTr1CoXDOnDm9evWCkw0nz2azATGJBBkhp8SOBVtpsVh8fHyYhJQUQ3kIWx3qPCQSCSozULgAfQGCwReJRDDKbm5u8EdPnTqFxJNYLMbg4JGfR8Gjh4ghyWQycGqCrRo1XvDz9Ho9RoDH4ymVyuzs7MrKShgIeJkBAQF4TOgdyGQyhAHgJcPsGgwGDw8PPP7+/fsfPnxotVqVSqVOp6MoKiYmBiyAsbGxFEWNHj1aLBZDGYjL5Wo0GoVCAYZ2ctTBd1G0i1mESjs8ZmVl5e7du3fu3BkfH5+Xl3fkyJF//etfcNldXV3xdpjc8oTD1bl634SG8juz2Wy1WrOyssaOHduhQ4clS5YEBgYiMws/lWawRP+JuQHnCZYKRzuapomX88KqlP/yKgUMAshx4XYYDIYpU6bY7fbJkyfjoTBoPB5PKBSuWLEiKSmpsrKyoKDAbrc/evTI4XC0bdsWLh2MGIfDMRqNISEhQ4cOzcjIaNiwYXFxsdFo5PF4arWa6NliI/D29p41axZN07dv3+7evbtKpRo/fryfn1+3bt3EYjHsAJfLvXbt2pEjR1BJVlhY2KJFCxSQNW3alDwO1DH4fL7VavXy8oKRRGYMBMD/cy/otTUSzmez2QqFYsqUKSUlJQcPHhw0aFDjxo0RQGGxWDKZLCYmZsuWLRaLpbS0FNYbFGACgYDD4QQEBGCLhG3/3fu6ubkdP3583rx5GzduzM3NHTZsWNOmTfHW3NzcsPU4346z/bU+q8PhAO02CVcEBgZ+/vnncGFBIAUHLjIysrCwsKCgIDAwUCwW63Q6BCPBe4cjNZfL9fPzu3nzJuo64fGgFBTk5FlZWdHR0QaDAQWwcKcQLMQeA+Q4h8NRq9VKpRJOJIjHWSwWtrTOnTvr9XpXV1dcMy0tbejQoTDByAOSszKLxSIhDYVCUVJS4uvrC8+SKN2h/pGES5mhIGgCAbuD1Am8c+amiKcmikRCobCoqMjPz4/EMHg8nkQi0Wq1z69nhEWxZxQXFyOKDBdQLBYjSQdJTEQuATaKiIiACCfQV3K53Gg0uri4wJEFrQHCzMQRZ7PZIpHIZDLpdDpXV9cbN27Az0bQVCAQqFQqRC8QgjIajR4eHgQ6hm4gJ4X7wvYplUrgdOEc44iCV3ngwIEpU6YcOnSoffv2XC63c+fOAIGQ0BcUlXA78rJ+TRXJ2f5hTSAQqNVqiUQSHh7u5ua2bdu2Fi1aUBR1+/btmJgY8JBAd4rs0H8iuAWHlcTYMOGfD9z+z7n7xH2HZiFyTXw+H6c+nKUhquzp6YnS7+joaAwFDrfE+IMWQCKRpKenP3z40GazNWjQICMjA6mhuLg4pInFYvHjx4/DwsIuX7785MkTmUzG5/Pz8vJatmxZVlY2ZswYZGCQDuLxeNevX//8889DQ0MrKyu1Wq27uzvy7+np6UBVMd8OMQtarZYZInWagt8ItVLPKq2h2Lx58+aoqKgBAwY8fvwY4WrY9traWoxzVFQUvhscHMxisTQajVwux0ECWxW+9bsLSiaTbdmyZePGjZMmTUpOTj5z5kyLFi2wmrD1OJuz/Yn2B5Y6TdNBQUEo1SROHhwRiqJ0Oh3RLRwzZgxSusjZIf0NDimgXpDTQT1sRUWFTCYjO4RAIGjQoIHNZissLISthHNjtVqrqqpMJpPBYEAklXqWN3RxcUGNFNElB/82PEVXV9fq6mpXV9du3bqVlZURD9LFxQUOK1nPVqv16dOnSqXy5s2bsPVsNvv7778Xi8UVFRVAsuMRmAEAYjHhc8MiQwGI7Bzwd/Ex7H86nU6r1SYnJ5MSJTabDX8XqZw6DVeDO4vyWNxao9Gg9ARbCGKiFosF4QcMGg4Ybm5uubm5uDgcWTAvUgxVesRoYXHc3d31ev3KlSv1ej3gFogck/KOzMxM9AoACTigAEXhYclGAiwUzuvQ9sSHMXNUKpW3t3fXrl3xRqqqqnAQxwMixIKwN3Mbpp3iK29Gq6mpcXd3nzt3rkajSU1N9fX1XbZsmUqliomJUalUBLr6Sjw8LG2DwQCNZeSj/1zg9m/3Vuv8BrYO1hihNdgcDB1cEPiR1DM5Og6Ho9FogNcnoQQkpsLDwyMjI1ksVqtWrVD8isIApFzCwsKsVuu4ceNmzpw5atSo1q1b9+7de9u2bb6+vqtXr0bOjcViYe+QyWQeHh6//PLLwYMHL168WL9+/ePHj3t5eUmlUpqmYSgsFktBQcH06dPLy8vLy8vFYjExkgTN7Fwpv91QDcbj8cxm89ixY00m0zvvvIOdBREQHM+QgYTmC8CpiPggI4rl8DJxVhh8m802duzYUaNG0TS9Z88ekUgEZe//xdyFs/3vxVn5fH5RUdGDBw88PDyUSqVIJNq2bdusWbNAmCqXy3k8nl6vF4vFPXv2/Oabb+bPnz9v3ry4uLiCgoKcnJxevXohZ0R8joSEhPT09C+//NLLy8vT07OsrEwkEnXq1GnTpk2TJ09OSkqiKKphw4anT5/28fFp1qyZTCaTy+VIYaPuARlzWNvIyMi7d+/u27fP3d29ffv2PXv2hJ44lqVMJhszZszEiRMXL14MYiwWi9W+fXsPDw84nViiQUFBW7dunTx58unTp+VyeXFx8ZkzZ7777juk1xHBRecJDSFxQ5G1t9vtO3bsaNeuXcuWLZVKJZLgBM1DakHEYvEnn3yycuVKiUQSERFhs9nq16/fuHFjsnHWPVuw2TgHDxgw4Keffvrss8969uxZWVmZnJw8b968bt268Xi8mTNnrlq1KjY21m63P378ODk5+fDhw4hA8/n8ysrKO3fu8Pn89u3bl5aWtmvXrmHDhseOHXNxccE5m7jpAQEB06dPnzBhwr59+wYOHHjp0iUg6AFdiI6ORpS0tLSUxWLt3LkTdArYNrZs2eLr69uhQwepVGq1WmUyGdziQ4cOEVpNlCaQkWGxWAaDYdu2bV5eXl9//bVKpTp9+nRMTAx050Ui0aFDh8LCwry9vZs0aUKk7Z3YgDek0TT96NGjb775Zs2aNX5+fmPHjj179uzx48ffe++9yMhIFxcXxP+w4zIji3+oIemJ/RtAdjChEtQB/Lb/udEjetFYTVh9fD7fYrHAkKJShwwd7AAg74CzE3cWHiTgWIi/EsA6QJyAjZGi/ilTpthsNlzHYrF89tln+fn5wD5CIBDJtxs3bnTq1Om99967ceNGo0aNpFLp5s2bkXFCZwBLyM3N/f7774uLi7Oystq2bSuVSlu2bAla2Z49ezodoF/zU0lIhVDqikSiCRMmnD9//sCBAytWrJg5cyYOBkii4melUokloFAoTCYT4e7FpV4mx6XT6XDqqK2tXb9+fe/evRcuXHj16tXGjRsDeONMlDnbn98SXrJlZ2cHBQUR37SqqmrkyJGEq+/+/ftBQUE6nY4Uin7wwQcURYnFYh6P17lzZxQPIk6JikuEbNeuXevh4YElERQUhBBpZWUloeekKAoHNYQSSYHntGnTKIo6efIkfpORkdGiRQsOh+Pl5VVaWpqZmSkWi8+cOYP7ovDz2LFjMTEx6JVCobh8+TLKQkm0BpwAP/74I8odvLy8vv32W1IFvGfPHk9PTyIKRdhVSHlpQUHB4MGDMbBnz56Fu7Z9+3aY8qqqKhcXl3379sEFrK6uPnHiREREBD6/bNkyUrDM1OW6dOkSi8UC7SJqMK9evRodHQ2kERBjpEv//ve/cbXQ0NBDhw4RFVyTybR582bEWj7++OP79+9TFPXRRx8RtBNeDR7nzp072ITatGmj0+mGDx+emZmJGmo+nz9x4kS8wSdPnvTv33/OnDl4nKdPn7Zt25aiKBcXF4jEJiYmrlq1CtcvLi7u06cPCInIG8S4ZWdnDx48mMvljhgx4uuvv96xYwdYIVGAvGXLFi8vLx6PN3369MrKSqcC1pvWzp49y2KxoHGKrOUnn3zSo0cPuE1DhgwBleZ/KLRDaLBomlar1Z9//vmdO3dIEfr/HFkPsiJ1SuwJ7VEdfew6BFLAiTLV6YguKxCrTJ1t8kWr1Yp8kclkUqvVYJJh2klCTWU2mwF+JcoFTDXvAQMGDBkyZPny5TRNEz0/sBDw+XxfX9+UlJSUlBQ/Pz+xWCyTyfbs2UP0CJ3t1xivyJsCYhsUGWvWrHFzc7t37x7+BOsKFvNBgwbRDLpiQhbGpG/73cYkFrDZbCNGjIC/6zTgzvafNNbLZ1Wg4ArEvaenp1gsVqvVAoEA6EatVltdXe3t7U1AqzabLTc3F3BJmUzm7u7+QlhYTU1NeXk5ArQuLi5SqRT+a2VlpVqtRjTOy8sL4lVAcOP8DWJFiIbDRut0OrVarVAo3N3ddTqdyWRyc3MTCAT4KxJhQE0haOrv74+CMIAs8THEWsrLy5EW8fPzQ5gBgQokswjVwPNBHY1Go1arHQ5HUFAQHq1evXr4PBL6qHgA5oGiqOLi4qqqKrFY7OnpKZPJEPaAegqiiSaTSaVSEQIENLVaXVFRIRKJfHx88ICIA9XW1hYVFWm1Wh8fH5D8M9vDhw+lUqlIJCotLW3atOmUKVNWrlxZ5wCDWq6ysjKdTuft7Y1kH7C5ZrO5pKQkJCSEfqaLi/viFG632yFW6XA46tevT1FUUVERxh+bpcPhAP7shXCox48f+/v7g1IAYSFU1EHLAJV2L0RNONs/qQE0z+PxgGPOyMiYPHly8+bNk5KS5HL5w4cP165de+LECY1G069fv8jISBTF+/j4tGvXrn///iEhIQjsCQQC0AkDiUSKq4BOIQE8IFgICpbUql+8eDEhIWH48OGjR49u06YNYCoCgcBsNguFQoQPYTScr+z1tHXr1v38888URWVkZPTt21coFObn51+6dOnIkSMdO3aEqQTR3vDhw3v16tWsWTMXF5fQ0FBQygB0KxaLjUYjCiSw9WCakSD6nwND/29FXuHFoj74rbfeYrPZW7duxT6CcOz06dO/++67X375pUmTJshkvpIxuXPnTrNmzb788sv33nsPwELn8nG2vzbOygw2kCDZ8wzGdT7J/Cth2Xzht3CMQ5yVhP1IYx7OmOd7+hmb969122QyMQnDf40HkYQ2wWvIjFi88AGJoHadRvrJjP0wwx6/cU6tc6+XPNGSx//dz0Nei6bpXbt2tWzZEgJadd7FC98dXs3vckkygzqEkI+Ecl/mcRCwqTNoTvmAN6dh+aCkb//+/X5+fs2aNYM8BxHjycrK+te//gXz1apVq9WrV4eGhkql0sjIyLfffhsxfp1OR85UIJAn1gDYdKPRCI5JsouTuWqz2Xbs2AGWvV69el25cgWRPKYSh5Nv8m9pEFNIS0vbuHFjTEzM0KFDoQphs9ksFsv9+/ch+NS3b1+oNu7cuTMzM3Pq1KkQSSGzCzsR4seEHxqspf/4MSQRd7vdfvDgQYqi1q9fjwGBpd22bRtFUWvWrHm1AVGbzTZkyJBOnTqRhKGzOdufaNQf+jQKhoi9JnMaSSXCKkUwAFCOYbpuv7aKjEYjc4VAQ4WZX8CGAY+KKJ3Qz3RQwAMAdxOUHKQPRHuJeE5k78EPxKki3UPSqo6IDsmMYBAQOPw1D5KZWaOfKc2gz0yHG44ves70zNBJPMULDQdJxjFdZ+Z962T96qRsmC+xzmXx1MzXTdKC5P0+/+DI+JCDAWQmyAi/pCUlyljkLpgGUKxxrtU3pOFdm83mTp06URS1du1amBrmaUqj0SQlJdWrV4/FYrm7uy9YsODYsWP9+/cPDQ2FI7tt2zb6md4H8VyxKJizt86SJNP+q6++kslkISEh8Iy3bduGZVj7rDlf02tuUENlGhO1Wg1BE5xw8K5XrVqlUCggafvFF1/gDfL5/PXr11dUVDA1q8vKyrAvEH3R5wMl/9QzIYYRucRevXolJCQwhTbOnDlDUVTLli1fbbDAbrenpqb6+Pj8WqTD2ZztZdofwAagXIZwygCRTUhbsRmQCnR8DAl3cjPCk1XnsqSkhlwEl6WfVbaS+lb8Etk9guD+vyd5Vr1EsjwUgwOFZtBWkywJqTxA+gP/kvtSDJpDMkrM/tMvKijGKKHEErwez38MVyODVufx6WdsqcxPPp9CJUPN/E0dRpgX9k2v14N+r6amhnBuP59CYgLkybiR39cRVmAODvkwYY0mvyEYhhdmhch7JD9QThabN6yBUr62tvarr76aNWvW559//tFHH6GEHyzOqF+Er0lR1N69ew8ePJibm/vw4cMBAwZAis/LyyslJcXNzY3H4w0YMCA4OFgoFLZp0wbpSHilENpAfQ9KVVBOhHk7e/bs3bt3x8fH5+TkdOzYMS0tLSwsbNSoUV26dKGe0dI5i0hec1KbYLeALwJsCTgQTJvKyspbt2599913WVlZBQUF7Zqf+2UAACAASURBVNq1A9Js586dJ0+e7Nq1K/GTtFptZmZmXFwc9FNA5FRnW/mnDiP2O4wkqnU7duw4d+7ccePGocbOZDINGDDg1KlTOTk5fn5+GJlXcmvQ6166dCk6OvpVQQ6c7U1rnIULF77kR+FqEBpU/Beay/AyyWrHn5h6MGgv9FTIZdmMhq+THxDbgCcHaCn+JV4U8RSJd8t0OpmuoeNZw/7EdLPwXRJ6IVoA5FBYB8D6QgNHxoE430w+KeLbEZ8evaKfaTHgEUgF7q/VQROtLDIshDiWRIVfaBFQIwyxq+dxpRhMpt+MvhEXAYPMYjTyOGScya3xUsggw1ut4/KSRjQVyXtkPjuMrNNFeBOaxWLR6/Vjxozp27fvmjVrIBeCtQkPQ6fTcTgckHhER0d37tx5ypQpkZGR33777cmTJ2/fvq1QKOLi4nx8fAoLC3ft2vXDDz9kZGRs2LChrKxMJpP5+PiAeZRs3nCIyWLkcDipqam//PLL6NGj27Vr5+rqyufzd+/effv2bb1ez2azocpW51znbH9ps9ls8KiIoYaVIMcM8E8HBgZ269Zt8uTJ8+fPHzx48KlTp3788UdfX9/Jkyd7enoC3MzhcHJzc9u0aZOXl8fhcKqrqz08PIgW2j97GKE9Bv0dVBr4+PhoNJp169YZDIYOHTpgZwwMDLx48aKXl1fbtm1f1SSnabq6unrnzp12u71du3Z4lc6J7Wx/tP2BOCvzYAQfiylPxyxgIhEyZmiTiPI970WhGglZdeoZyz12EfqZoCg2MygH1gndEUA9djXiyTFDocSxZv4S2HzSyTpeES5CIpq/7arWMa+kk8SZo5/jysF+SUDu5BbP+9nP34L0ARw98IwR08WNXthJQo5rt9s1Gg14vp5/xcyoKhx3Zuiayf6DH553jpmjzYyh1hn/Fz4RGTcyx5wSf29OwzT4/vvvx48ff/369djYWJygyOEHHJN1rAekla1W68cff3zkyJH8/PzAwEB/f/+BAwd6e3vfvHkzNzc3NTVVIpGw2ezWrVtzOJxOnTp16dKlfv36JNUAJmBUQI4ZM6aioqJevXplZWVCoTAkJOTx48ePHz9+9OhR586dly9fHhYW5nxZr39i6PV64rlCDYsYW5S3wr5B1Uyr1VIUlZ2dvXLlyq1btyJ+z+fzTSZTTk5OfHx8ixYtLBZLVVXVwoULu3btajQaPT09X7hJ/WMadmGsmurqaiiNX7lyBTgcLAGHw6HX6xMTE728vDZv3ky/oro0xFk/+OADuVxO+G2czdlemc+KfYIYAkJEShACr/OQRBxiZu6Y+MrPLypSdI8YJ6raX4+YDQLApIfM3D04t5/XWSbIBIohDEu2z9cZXwSkCby2NpsNTjBRSUEVPzkMkEPC8744gAfMcUCpNYlqP/8ugLUiaT5n5ugNacQfxTyvra29fv16YmJip06d1q1bx1Sn+40VR4L3mKiXL19OT0+/du3a1atXwWLx5MmTMWPGBAUFnTt3rrq6uqKi4tq1a8uXL79y5Up5ebm/v3+LFi0GDx6cmZkZExPjcDg+++yzrKysqKio6OhomqaLi4t1Op1er5fJZJmZmVqtdsmSJX369AGHKAGCQ18UMHSRSESOkTCYCO7i81qtVi6Xm81muVwO8C6oRrEEiI0l6lNYSkzzS2JmWCwkOQP8FYwMXBDkiKhn6vO4BWwLRg9EDVAUQ/gNXwc8HVQe5B3BAhAaFqxlWFdiMdBDvBfAMICmgE49TAGhHCExi9fQyIN88cUXixcvXrFihVKpNJvN+/fvf+utt5YtW7Znz56uXbuit8zaBhBvkyM0SeXhKf4umTRCv0oweH/OZlqt1lGjRu3bt2/9+vXjx4/HfH748GFiYmJKSkpAQAA0Ysgsov+UygZ6269fv6ioqKSkJGAF6Wdq8IiaO+2hs/1HcVagx7BnYFYR2XdCK/0amsFgkEql6ADqfH8Nhcls1dXVfD4fWqav35TA6MN1w5YDn/WFGzDcO8RcMebYwOC90a9Xhker1UqlUmAHiT+KwcdD6fV6hDegAv/8ExGnHJOEGQiBhbVYLM+L02LrIpu302d9Q1qd7E12dvaQIUPu3bt39+7dyMhIg8HwMjKPOJrCdSA+kF6vLy8vT0lJOX369KlTp+Bb1NTUyOXyMWPGNG7cWKPR6HS6sLCwRYsWlZSUYFrq9fq4uLiwsDB3d3eohLi5uWVlZbVq1erIkSMeHh69e/euqKj49NNPBw4cuHz5ctgi4qvpdDoejycSiSD+DJ+yrKzM19cXywFZbCRnkUHCWQ4C12TVqNVqNzc3g8FAVgqKPgEuhCYcMFE4YeLrOHMKhUKVSgWqO6xQrEGC2gTkF3VpEECCJJ5YLMbFIdoCCwbKMJJU4fP5VVVVVqvVx8cHlhm3wAm2DtYIMA9XV1dI6MEykGpOiqJEItHrtG/kXkePHt2wYcPDhw/z8/Ptdnvfvn0PHTrk4+NTUlJS5yuQQVGpVHw+H/LRuAiivMz59vobMa2/AQZ7SZsvEAhatWpFUdSMGTN4PN5PP/0klUrT09M5HM79+/dByC2VSnGqpF6UW3vJle7u7v75558PHjwY8xOlus9vB87mbH/YZwWEETYLU+rQoUPHjx9H8ON1xllhxIHCQXYbwqS/sVAR9hCJRIhAYG2/HstIzr4OhwMsd+vWrXN3dyfBjxeaHhLOvHz58tatWxcuXBgYGEiO+6/TZwU8A8Obnp6+YcOGmTNnNmnShPjiOBDb7fYvv/zy4cOHX3zxBfQXXnjm4fF4EyZM8PT0XLRoEUIycC+e52clQSkSOXP6rP/4hnAdaNSw8W/cuPFf//rXqlWrJk+ejIPcy5yNCVgFYULsr3DsoPkEor2TJ09euHCBpumKiorLly8jvxwTExMQEBAUFMTj8QwGQ05OTlxc3J49e/r375+fn9+yZcvq6urs7Ow2bdpkZWU1atSooqLi1KlTCoXi8ePHlZWVoaGhUVFR0ItSKpXZ2dkeHh6urq6hoaGFhYVhYWFhYWFZWVlDhw7dt2+fSCTS6/V6vV4oFPL5/B49ety/f9/LyysoKAj8GA6HQ6FQQHAOpCscDkehUBiNRghlQ8gKFgbnRj6fr9Pp4AvC04WdefjwYYMGDcRi8eXLl1UqlY+PT/v27TUajUqlunr1Kk3TPXr0kMlkENk2Go1KpZLL5ZJIMGSQYOSRlJdIJHB/EcwmWFISboRZYOrXI4xKjruw3iT5TmDur82+AewE7xl+c1paWnV1dUpKyqlTp2JiYg4cOEAiyiKR6M6dO2vWrBk5cmSnTp0QDsQDEuVbmOi/N01BbPILea9fxvHF5MnMzOzXr59Wq7VarYmJiRwOR6fTpaSkNGjQYNOmTR06dEA8ngjO/YmuWq3WgICAe/fuSSQSKKKRGhJnnNXZ/sBM+jVaqytXrnzzzTeEMmbBggVk5r1meg7CR1NcXLxy5UqNRkO4kH6DQmvLli379+9//VwM6FVNTQ00sbKzs0nR6wu7CrZI/Hznzh1vb+/Lly8T5siXZDZ9hdR9hF1ry5YtFEVBSwxEWmDCwhvp379/y5YtCwoKXvjKwMBnMpliYmI6d+6MqNJvkHDZ7faUlJSjR4+CR8zJ6PEmNMw3zCj8JjExsVevXjqdjhBU/e5FiKqTwWAoLy/HF3U6HWaR3W6HFAiWZFFREfg4tVptWVnZuXPnJk6c6OPjw2azsR+LxWKJRNK3b9/MzMzExMS0tDSBQFBeXo7T1+DBg+fOnfvdd9/Fx8enpKTs3r17586dHTt2jI+PHzZs2PDhw318fN59993IyEg/Pz8OhyMUCskxFWkfLy+vBg0ayOVyROm6desGcS/4cOHh4fHx8d26daMoytXVdfz48d7e3iKRCHVgMpmsXr16AoEAEvAURQkEgrfeesvHxyciIsLd3d3V1RVyHu7u7hRFKRQKJJo+/PBDpVKJu/Tp06dx48YtW7akKEoikUyaNInL5YaEhMhkMniTkZGRcrmcw+G4ubmRbQK97dChQ+fOnceNGxcTE3P8+PFFixaZzebNmzcvW7bsyZMn58+fP3PmTB0uP2LcCEUujCHCxq+Z8KimpgadgY40c3aBEhGqKKRXYH1KSEjgcrmbNm0ym80qlYpJ4Wc2m3+DVfCvbszRAz3tn2a/Qhs2bJhYLMajGQyGmpqa3bt3cziciIgInHN+m0Xxd9vZs2c5HI5SqYyKirp48SL0sZzMcc72h9qvVrdwudzU1FRUi8OWsdlsJILr5OD+8lAwi6XT6aCBdPPmzQULFgwfPlwmk9XhsarjiD969GjWrFnDhg3r1auXUCj8tQqwvy6AVFNTo1AopFIpYtIYScJXwGzomN1uB4VkWVkZKUL6DeqAv66RHspkMqlU6uXlRXxuMhMoilq2bJlIJAoICHjhFeAoiESiL7/8EtAlwjzwwptWVVXNmzcvNja2R48eTLo0Z/sHN4JD5fF4tbW1ZWVlly5d+ve//y2TyXBmexkLg0gtgIbIs5PUENxWgtSkKMrPzw+ky3K5XC6Xu7q6tm7det68ebm5uR4eHmVlZXw+f/Xq1VeuXPn22289PT3Pnj1rtVoXL14M1KBOp5PJZOvXrzcYDKNGjQoMDJwxY8aHH3744YcfKhSKgIAAf3//0NDQ8vLyNm3axMXFJSUlhYSEDBw4cMCAAVOnTu3UqdOdO3dOnDgRHh5eXV1dWVmZl5cnFApHjRplt9t37drFYrGuXr3K5XIbN25cVFR05coVh8MhkUiqqqrat2/PYrFUKpXVau3fv/+tW7ccDkdlZeX9+/erqqqggBoYGFhWVgZjEh8fX1RUVFBQgP9arda4uLjGjRsfOnSoVatWly9fbtasWVZW1unTp1ksllwu1+v1DRo0yMjI8PDwKC8vl8vloaGhWq3W399frVaHhISUlJQ8fvy4uLg4IyNDLBYvXbr0yZMnDx48SElJ4fP5mzdvBuIzIiIiLCwsLy8vOzt72LBhCQkJUqk0IiICBKsE1kVKbF9zbh3GDVRlIpFIpVJJpVKHw4F/yR6h1+spilq/fj1FUfXr17fb7YsXL960adO8efOioqLCw8NBJg2w79+YpmAqMv6JICsGBK/AarU2atToyJEjOTk5ERERSGb27Nnz/v37PXv2nDp16rZt24KCgl6+aLtOMxgM69atc3Nz43A4WVlZo0ePHj9+/KhRo3x8fHQ6HahsnCbR2f4kNgCx+i5duvTo0WP69Ok4EK9evXr58uUajUar1UJGNTQ0FPkRQjuVl5fn4eHh4uKCPAUpmSKUSTAWtbW1T58+RUgAYRK1Wu3n54cUEvluSUmJ3W4H9AomZteuXSNHjszOzg4JCSHF8vDzuFyuRCIBdorD4ej1+sGDBycmJo4dO5Z42GCnr6qqUiqVbm5uuBFBJplMpoKCgrCwMBaLhb0EgDbU1xuNRggG0jTt7e0tkUhIrh9bZk1NTV5enkKh8Pb2Rlp89OjRO3bsyMnJ8fX1raiocHV1hQuLpF5NTU1hYSGbzUa3UYaVl5fXuHHja9euhYeHQx/SarUWFRVxOBwfHx+RSASkhMPhUKlU3t7eer0eCrq+vr4mkwkMlLW1tSqVisViKRQKqLH7+fmRcqisrCxXV1eRSIRoCuBoeXl5NTU1IpGIzWZ7enrite7fv3/48OGXL19u2bIlk8ALwNyKigqxWIwUD0pD7t275+vrW1NTg9th0JjoVTDDK5XK0tJSgD2AauJyuaWlpb6+vgMHDty4caPVavXz8wPFd3l5Od4+Zouz/cOSPCTVU1NTs3379m+++eb8+fN2u10mk6F852WOLoSYmThAKFIGSRYhhoMdQ0aS6DmTPK/VaoX3XFJSsnHjxpMnT3br1u38+fO9evUyGo0XL160WCwWi6Vz585SqRS7bE5OTm5uLlLzuFFtba1AICgpKdHr9TExMVlZWeHh4VqtFmXsQUFBT58+DQkJKSoqGjhwoEQiyc7ODggIOHv2bMOGDd3c3KAXffTo0Xbt2vn7+1MUlZOTExYWduHCheDg4LKyMoghy+Vy/FxdXW00GrlcrqenZ35+vq+vL2JXLi4uIpEIjvj9+/dDQkLi4uIuX75cVFRks9mioqJsNpuXl5fRaJTL5U+fPgWANTw8/OLFi1FRUSUlJQjrlpeXR0RE5ObmikQiUnskEomgeIKiMaVS2axZs5UrV7733nvHjx/ncDgeHh46nS43NxeoD4qi6tWrBxAtfiOXy4ODg319fVu3bo2UtJ+fn16vl8vlBG8A+AHWPk68eKGoMyO1O3B/SdKfEJC9EDZGXGTE9sjsQmkaLg54CRCrkydPvnLlSs+ePdu3b79///7BgwePHz/+gw8+WLRo0f9j7zrDojq37pnGdIbee7Mi3YpYMXaj2NDYa2xJTOwaSxR7iz0qaoIFey9YYwO7AgoIKEiXgWEGpjHlfD/W4/vMByY3id7cXO/sHz44DKe+Ze+1116beqflR+IuwJOoQCDyBRhs/9asN2Fz/bVqXfLENBrN69evIyMjv/7663nz5oHZjLu4du3aypUri4uLBw0aFBMTExgYaKpRY0pJN63NwJ8TtOjYsWMDBw7cv3//gAEDMjMzly5d+vjxY61WO3z48O+//x7sIMJ7MdczmO0PcQMQjms0moKCgqFDhzo5Ofn6+o4dO3bOnDk0TS9atMjOzo6m6ZEjR2KuouoWyYWcnJxRo0YxmcyBAweWlpYiPUdaTOFfpVIZGxt78eLFXr16WVhYtGvXrra29ubNm23btpVIJOnp6TRNk+TLmjVrGjduzOVyp0+f/vDhw9ra2k2bNgUHB7PZ7CFDhowePRo562vXrvXq1YvBYFhbW7dr1w6nPnnyZGxsLIPBaNy48YABA4YPH/7y5cu8vDz4rxRFNWvW7Pz580BcjEbjtm3bZDJZbGws6GKHDx+Gh8Tn8319fd++fQuq+OrVq/38/DgcztChQ+/cuYNcEp7M1atXw8PDJRKJu7v7oUOHsDgOGTJEIpFcvHhxyJAhDAZjyJAhplnRuLg4zM/AwMAHDx7gFI8ePaIo6siRI/jaiRMnBg0ahK/169cPHQhVKtXmzZvHjBlD03TPnj0BiN64cQMZIpqmN2/e7OrqCpygQ4cOnp6eOKNare7bt6+1tTWSkhcuXMDa/dNPPzVp0gRpRGdnZ/R0LSkpOXLkCEVR9+/fN+39QxJqEyZM2LRpE2n0tXr1aoAo9vb2jx8/RnaJpunZs2d/8803VVVVRqNx0aJF06dP//XXX4ODg5lMZnR09J07d/R6fWVlZefOncVisY2NTePGjZs1a1ZVVRUfH9+hQwfsYSwWC6/bbJ9efyOZTIbx6ebm9tVXX5n+9u/spQnqi06nS0tLc3Z2pihq0qRJ06ZNk8vliKw2btyIbxYWFhIKEOlgh6Zx+OTp06fHjx8/d+5cYmJiQkLCnj17du/eHR8fv2/fvpkzZ/78889jx47FwLa2tmb+f4MXhYwWhGBNHRGwFxj1DARBoVDo7+/v5ubGYrFcXFzGjBkTGRlJURSPx8OsNz0a4w9YnWurQzokaTdQEcAl6NChQ9u2bW1sbPr06RMTEzN27Ng7d+4sW7Zs7NixWVlZ3t7eP//8MxaoUaNGubi4tG3blqKor776ytHRcenSpb179/7yyy+xjIMDhmeLlRbrm0KhIA1IEdmaEhI+hG9Qh2yGrW3q1Km4waioKIqiLl26RH5LWExKpRLXUF5eDuYJVj9yzf9kIy0n9Xr9smXLmjRpgqdNKF64hRkzZoBwMnfu3JcvX2q1WtyjTqdTqVTkfmGgggBxKC8vLy4u9vPzGzJkiEwmIw85NTV15MiRHA5nyZIleHqE5AP2iHl5NNvv9cEyFQStra29cuXK5s2b/f39sab07dt31apVixYt6tKli0AgiIyMfPbsWVFR0bFjxywsLM6dOzdr1qzOnTu3aNHi4sWLDx8+PHr0KPILpjirWq1GBq1z586enp7bt28XiUROTk5jxox58uTJwYMHFy1aNG7cuMrKyiVLlly5cuX7778vKCjYt28fg8E4d+5cSUlJQkLC5s2bd+7cKZFIIiIi7OzsIE3y3XffqVSqNWvWtGnTZtu2bfn5+efPn9+0adNnn33Wvn378vLyDh06DB48WKVSLVu2zGg03rt37+eff05JSXF3d2cwGKGhoXw+39nZecKECSEhIZGRkaNHjw4ICEDXqH79+un1+l9++WXnzp3Tp0/n8/l79+69dOnSnTt3WrZsqVQq27dvn5GR8cMPP/j6+m7atCkvL+/SpUseHh6jRo1KTEwMCQlp1KhRt27dpk+f7u/vf+bMGRaLtW3btj179sycOVMikaxevfrJkyd379719/dPTk7u3Lnzw4cPmzZtqtfru3fvbmVlNWLECJVKNWPGDEdHx/Pnz9vY2KxatWrx4sWBgYGDBg0KCAhISkoqKio6ceIEh8O5evVq7969x4wZ07Vr1/j4+JMnT3p4eLx48YLH42GnjImJqampWbZsWXp6elZWlqOjY+vWrX19ffv06SMUCletWhUREbF+/Xqj0Xj06NEhQ4bcv38/LCyMMmnTAAyjT58+gYGBS5cuNRgMJ06c+Prrr6G69+DBg40bN7Zv3/7MmTM0Tc+aNUur1W7dulWj0ezevXvx4sXu7u6jRo2SSCTr1q3T6XQ3btywsLA4duzYtGnTvLy8VqxYoVarw8LCfHx8Fi5cGBAQAJg2NDQUjrjZPhlDURHyFSkpKZGRkRcuXIiOjsbnfyefBwAbADy1Wu3t7T1o0KDMzMz09HQmk/nVV1/NmTMHnpO9vT2QLVMwjwjbkRZZEH4yVbuDmwjwCXIiyDzULzIjJU2kxcZ7+/DVB9tI7pv4bcT7BPSFK/ydDi/1UfA6ptVqs7KyLCwsUlNTUd+GlBGSy9nZ2VlZWdbW1mAXSKXSO3fu1NbWRkZGpqene3l53blzx9nZGRDykCFDDhw40KxZM6lUiqRWcXExgOQLFy7gkUZERHTs2NHT0xOpv759+3K5XJVKZWlpiZMS8S+izEi9Uz37C7lmIo+A1BmwRh6Pl5mZmZOTc+bMmezs7IsXLxoMBoFAQFS9z549m5mZ2alTJx8fH0goQICCyWTyeLx/OF5Yp3mkSqXy8fH57rvvJk6cSPRhgI4bjcb09PTr16///PPPer2+X79+rVq1ioiIkEgkKGsDWo9qMLwapVJ5//79ffv2JSUltWjRYv369Y0aNYJkGM6r0WhOnTo1bdq0iRMnLliwAPQeTH8ix2Y2s/0ezoo4FYULn332WUJCAuIehUKxbNkyxJpFRUUAREUiEUZ5aGgoRVFxcXEbNmyIjY2lKGrcuHFQHqiDs1IU1alTJ5yuZcuWfD5/27ZtNE3fu3dPKBSuWbNGrVbv2rWLwWB06dIlLi5u8eLFXbt2pSjqzp07NE0fOHCAoqisrCydTodwbd26dW/fvsUpvv322x49eiD8LSkpCQ4O/vnnn3EuhUKxatWq9PR0jUaj0+kyMjLYbPb58+dpmpZKpS1atGjatCkJ1ps3bw5xHBLlp6amcrncxMREo9Eok8mysrL8/PyGDx+OWDAoKGjChAmIR9PT0+3t7dPT05H1YLFYy5cvRyA+ePBgNptdVlam1WoPHjyIsxuNxn379lEUdfjwYdSxurm5Xbx4EYDNrFmzwEYwGAzdu3enKConJ4em6e+++87a2nratGm44NLSUnt7e/yJv7+/j49PdXW1Xq9/9OiRlZVVw4YNFQpFVVUVn8+fMmXKypUrV65cCVAE0NHFixcRJev1+qNHj3bp0sVoNCoUisOHD/8OztqjR4+5c+eCz+Dg4DB58mQcQa/Xt2rVCl00aZqePn36kCFDQFFYtGgReAg4wqJFi6ysrO7evUvTdGVlJUVR/fr1w2s9d+6cSCRKSkpC8RYOZbZPzwBtVldX79y509bWFsMbRZ9/c60n6AToio610dvbWy6XV1dXY0yi+qS6uhqzvg6kp9Vq8ee4I5T4kOUUjHD6XbP7OoVopkZAL7L+4IA4DhY3XT0jsDT4D/gOTqdSqUxhSPJl3b8yCM2aGqnX+a27MIUVcQugSVRUVOTk5MTHxy9YsGD27NmLFy/29/cHeEmZEOhFItGoUaOWLVvWv3//EydOHDhwAAR3iqKaNm2K4rDY2NjMzMxnz57hQQFnxVOqqakhXQw/Vm0TnipyQURRAZ9jlFZVVTk4OMybNy8sLEwmk12/fp1Um9V54P9Mw8pPihRRBxkWFpaTk4P/ktFOBtXr169XrVqFXISjo2Pfvn2XL1++bt261NRUjLfc3Nw1a9bMmzcPtLrw8PDNmzdXVFSYjhwCrNbW1sbGxorF4iVLlmg0GpK1MK+NZvsXNVik6oUoDUFckHpXNIoANCoqysXFRS6XCwQCBGcWFhaPHz+mKGrp0qUqlQqwAXLc9Y3D4bRu3RqMbOg5C4VCrVarUqmUSqWVlRXkBlGzmZSUBIFr8ucajQZLG5PJVCgUVlZWo0ePlkgkOp2usrISTaghqETTdFFREdGsFolEnTt3RokuSt3xNa1Wa2trq9Vqp06diri5pKSEw+HMnz//2rVr48eP9/LygswqcusMBkMkEonF4rCwMJFIhOdD03SfPn0gkdikSROxWEy/6/mEsgOivYrtxMLCYvDgwZWVlTRNV1RUQCvK1dW1vLwc7FUHBwe5XC6RSBYtWsTj8crKymxsbMRisVgsxuO1trZWKpULFiwAFkVEUjkcTnZ2tr+/PzAeqOTY2tqy2Wzo1Fy7dg3KkSqVysnJCW+8bdu2uBHg4qWlpQwGQywWIxR+bxED9IPwDGtqat6+fevi4kIIviUlJW/evIFELpvNjoiIQLNNgUAQEhLi5uaGtQnOCtQfVSqVSCTCI2IwGE2bNrW2tu7SpcvatWtjNB0AqAAAIABJREFUYmIAtJgbYn1iRgr7wCBv2rQpQilUTf2dMr0qlYrD4QDXKSgocHV1jYqKWrlyJTRTKysreTweSjkxkutfGGl9Z9pT9L23DP6rSCRC2SXJ2pviXrh3yNOa4oW/9TRMe+aBB0+964eMxQHAIZm/71VW/peGZRDHQckB9gilUgnVffA48/PzDQaDj4+P0Wh0dnbW6/UikcjS0nLYsGGgXarV6mHDhr169crFxeXOnTvbt293c3OTyWQ3b97cs2ePq6urSCSaN28en8/v3bt3Tk7OypUrd+zY4eDg4OrqmpaW1rBhQx8fn6ioqB49eoSHhzs4OICZKhQKP1A4HJsgi8XSaDRqtdrCwoLP52P11mg0DAYDvRhRYmtpaanX60+fPg23b9KkSa6urnw+39vbe9y4cePHjy8oKHB3d/+HSzhh5Ud1Ad6sq6vrxYsXi4qKUF9Lrh94P4oNZsyY0adPn+XLlz98+PD8+fNJSUlKpdLd3d3Z2dlgMCgUiuzsbPzVl19+uXz5cq1WS5QrKBORO/St3LRpU2lp6bp166Kjo1u0aGEuwDXb7xi7/qqHJRK5HoxR8iGfzx8+fLhOp5NIJOD+Q7ONoigfH59du3bB0UE1D9av+msrYi84glwut0ePHlhxbG1t4S3V1NQIhcIVK1a0adMGC4der2/cuDHhtgOvxaKfk5OTkJDw9OlTNze33NxcyD4j/0UkTquqqiwtLd3c3LZt27Zv376mTZuWlZUh2YQZa2FhERQUhDXLwcFhy5Ytu3btOnXq1L1790aMGBETE6PRaNhstpWVFY6MUB6RPTYza2trHEqj0QgEArlcTnaO6Oho6l3zJwQDWq2WzWYfP34clZgQsoYLDs2dyspK1Eno9foFCxY8fvzY3t4+JSUFkA8AIQcHB6jzYObz+fzKykocgXQvc3Jy0ul05eXlYMQLBILLly/zeLyqqqqqqqqamhpvb2+Kop4/f37s2LGUlBRHR8dXr14hFw9M5b0+Kx4Cl8vFv2i3ExYWBr+cyWS6uLjk5+enp6d37drVaDQ+ffoUR0P5CIPBgJtiaWlJ8kQGg0GpVOL9Go1GNze3q1evHj16FIJlXbt2nTRpkqn4jtk+AUN8Akfw1q1bzZo1s7S0hNuHYOxDlNL/lKF4EVMpPDx8586dHTt2BD5aW1uLhBLE9quqqrBekTIg+K8oPalzd6YpeJKsR88OTCLUjJr+FSktMp0gdb5Qf2KSghjiXELGHz9jVSEVb3Bk/0jBe51T4zh4NdXV1Xw+H3VLlpaW6IONmNzT0xPsCDRNwOKDP8duIpfLPTw83N3d0dp+7NixMpmMxWKlpaWxWKxnz56BMXzt2rXExESVSnXq1KnQ0FClUunv7w/OLraeffv2zZ8/n8fjRUVFBQcHR0REMBiMJk2akGZ+f8EpxzPkcDi4NVJm5ODgQCr8gA6Ca+Ht7R0QEHDjxo0nT54cOXLk9u3bOTk5W7Zs6d27Nzajv7P/zl/xANhsEsBgTxw6dOiaNWtWrFhx6tQp/IqI9SKSBA7q7e0dHx+v1+ufP3+empqan59fU1NDOAZCobBLly40TYeHh2s0GgcHBxwcswzuL2mfxufzt2zZ0qNHj/Hjx2/ZsqVt27a/07fcbGaftW4Ej2Enl8sRkXO5XIVCAaVojUbj4+ODqnzEoGw2G1/TarWRkZGEpE8k4kHJgh8J14SE+ygqJOsLQBcGg+Hh4QFJ7ZCQECIPjoCMSOuh6lOv148dO9bW1nbevHkhISHx8fEPHz7EipOTk/PkyRPgsqismjt37i+//HLlyhUIzVy5csVoNEJDwMLCwtraGjdiNBqbNGmyevVqHo+3ZMmSESNG8Pl8Nzc3vV6vUCjgVLHZbMhxA4FGbxhsCeQ6GQyGWq0mjxSPEZ0FuFzu3r17p0yZcuLEiY4dO549e/bmzZuAVSorK4GIWFhY1NTUREZGokSsdevWY8eO3b9/P2EBajQaiUSC3A2Hw4GvjIdMpL/xLrBi4rwCgcDKygqKjACwa2pqoCA9Y8aMoUOHJicnz58/HzeFPye9MdVqNZvNxptCyTBRWtHr9bdv346KiuLz+Shro2kaJ2KxWE5OTsAkIMpImu7i+eA4QFvhAWMBtbGxmT59+ogRIw4cODBjxgwvL69hw4ZRJk0+zYWl/+2G+BM5gYyMjF9//ZXsUogA/zb5G9KbmqKoli1bml5DHTyyDixKQlPq/xdLmaa83+v//dZf1QFT/1puwRQsMC26Mj3+X54+eCxEDMR0kYGKCD5EJ9s614PbcXFxIUfDEoqn2qZNGzx/bBxLly7VaDQZGRlFRUVPnjzZunUrKAE2NjYBAQGPHj0aP378xIkTS0pKFi1atGnTJlzV559/vmbNGuDTarUaKgqmvhdCjvoK/Ei+mb6mOo+I/Be9+vBDZGRkSkrKxYsXv/3225EjR4aHh9+4cYMI4hK9Nmw0SBYB1Af2gR2TdEH7jxgZ4bgpdJD59ddfX7x4ERQUBCmMOk8A2gsMBgMcvODg4N85PmpzyUgmkxrnxchp1KjRli1bBg0a9MsvvwQHB/+1kMNs/wv2m2kLiUSC9ifITyFp6+DggPAIHptSqYTOgLOzc1FR0bVr1+BRYVzCXzRdAuosB1BMxFA2GAwymQz+q1artba2hrKgSCTCcSBAqNPphEKhr68vJg/oofv372/ZsiWUX9RqtUqlqq2t9fX1DQ8Pz8jIwFTMzs7etWvXihUrIiMjORxOamoqsjxYWaRSKfJZuADSD2bGjBmurq5lZWUURVlZWQmFQmA/WVlZDx48wM0yGIzKysrr16/jkoqKil6/fo3wEafmcDgymUyv1wsEAvz38ePHcXFx48aN69atW3V1NS4YzxzEc1tbW7VaPXfuXJlMNmDAgIiICKPRKJVKcXmgeAJsxhaC2BdhK/WusEMgECQmJorFYkS3AoFALBavWbMGuEhNTQ2bzVYoFDk5Oei4PXbsWAaDMW/ePJC0SNgNb5XsVfUNylkIDKABBAgnPDwc3Awwoqh3Kjk1NTUYDBgq2LSANpGI32g02tjYcLlcOzu7oUOHenp63r17t6ysrD7sZLb/dreVdEvCeDCb2ZB7QRe0wMDAdu3aLViwoKSkJD8/Py4uLigoKCMjQ6fT/fTTTwMGDJg3b97ChQtnzJgxadIkDw+PX375xcPDo1u3bitXrjQYDAjseTxeeXk5WtdKpVLSnYtIBFDvhBT+wtVyOJyQkJAXL15MmzYNQDJwFgsLC1KZx+VyS0pKNBoNEAfEaeBW1dbW/gcd1vqm0Wg6d+6sUqkKCwuBNNd/O3K5XC6XUxTl4eFBoJkPtFatWi1evDglJUUsFpurr8z2p31WlUrVsGHDkydPAlEDUA8RCuBqiCBFIpFAIFi4cGFISMiKFSueP3/O4/EKCwsrKiqQ/zUN90l8jz+HMwpeC1IPyJT17dt3/fr1hw8fPnDggFQqzc7OvnfvnlKpRMdnjUaTnJwMtBWZu6KiIq1Wu2vXrvXr1yMCZrPZNjY2kZGRaIdTUVEBtC8rK4uiqFevXv38889YUADZOjo6uru7A7stKyu7du2aVCplMpm3b98uKiqytbW1trYODQ2Ni4t78+aNXC7//vvvs7KyYmJihEIhCHn79u27c+dOfn7+lClTWrdu3bx5cxaLRfBOZAOrqqpAk/L29oZTrlAo7ty58/333yPcJJKHUqnUwsKiR48eZWVlKpWKyWSuWbMmJSVFIpFoNBobGxuapiFNBay0trYW0Kxerx80aFBxcfHs2bOvXLly8+ZNoJtI6wwfPnzLli2zZ89++fJldnb2rVu3FAqFXC4XiUSvX7+mKOrUqVPPnz8XCoUE24aPCG/1t6BNFxeXjRs3nj9//u7duyKRKCEhISsrq3PnzsjyAzGFO4JjkhbtcE+1Wi2gZX9//9TU1Js3bz558qSkpOTy5cvp6elKpfLRo0cSiSQ4OBjCQNhpzJ7rJ2CA07Ra7dWrV8VisVarNT8Ts1H/X4cB8TbiXhsbmzlz5ly+fDkrK+vp06dLly6dM2dOSEjI2rVrCwoKLl26FBgY2K1bt6FDh+bn59+4cSM4OLhnz54pKSn37t2zt7dHwRYqMUw1H95L3P/jZjAY7O3tWSzW/Pnzjxw5cv369ZkzZ6LynXSHSUlJWbhw4bp164qLi7VaLbptgfmGDfGf8/D5fP7GjRs9PT3Rtqo+0g++hEQiAYP5Y4l7oCubRCLZunUr8Cyzme39q8N7raCg4OjRoxRFtW3bduDAgVAn9ff3r6qqgsdJ07StrS1RZTty5Ii3t7evr6+DgwOyulBaJVWc4Lna2dmh+h6F8FZWVsXFxaiXF4vF69evB6mRpun169fb2dnZ2Ng0atRIJBIlJyerVKqXL19Cd8nPzw8ipugo6+npGRQU1KFDh2HDhuGSqqurly9fzmAw3N3dO3XqVF1dPXXqVA6H06BBA4qiAgMDLSwsUlJSUDjZuXNnyH/qdLpjx47Z2to6OTk1atQI7V7g1yYnJ3t4eFhaWvL5fH9//wMHDtTW1qKePTg4eNu2baijtLa2Pnr0KBDfCRMmODk5vXr1Chn84cOHt2rVKi8vj6bprKysxo0b4yxLlixxcXE5fvw4HqOVlRV4C9BnRQjes2dPSC0WFRUZDIYffvihUaNGqCaGhoObmxsecnl5+fLly62tra2srMAlwK/UanVZWdlPP/2EqjJc7dGjRysrK5EMbdiwoa+v74oVK7p164ZHsX//fjs7u2vXrpnWMpOSz27dui1dupS0ykTDySZNmlhbW0+aNCk3Nxdg8KRJk0aOHAmC2qpVq7p27UoKUVesWOHl5QVdXoVCsXr1ajiyXbp02bp1K8YnZHGCgoIgGQgVTHO7v0/GQIlZunRphw4dzE/DbERzoM4cN20xStdrW1pdXf3y5ctFixb5+vra2NgIBIJDhw41bdp03bp1fn5+iJBbtGjx9ddfE5WDj6t9AU2J4uJimUwGWVNS+W4wGKRSaVBQUO/evbt37z59+nQ3N7e3b9+aFs7/0+RatVrtyJEjw8LCfkv3wPTtfKwaf6PRmJ+f/+WXXwqFwqKiIvgPZjPbb+qz1sdZwSXi8/lCodDLy+vt27dVVVWBgYHA29DgOCQkhASLGRkZSK8zGAxPT09bW1vSZYRQsx8+fOjn5wfy/tOnT3U6HcgrNTU16enpPj4+9vb2BH9NT09HKryioqJ9+/ZgcBYVFSkUCqVSGRISAsbCq1evGAyGk5OTi4tLZmamj48PuoZSFPXw4UNQlJo2bQq1cIPB4OTk5ODgkJeXhwokDoeTm5uLnxHy4kbA4wwPD4dfiyvJyMhAnb6/vz86ssBdmzlzZmhoKMo1JBIJj8cDA0Gn0zVr1gw9WvLy8pRKZdOmTWUymbW19cuXL+Vyua+vL/T/fH19+Xx+VVVVcXGxl5cX6SX2/Plzg8GAFEx+fn5ISAibzS4tLX379m1YWBjhDT9+/Lhx48aoylKr1bm5uZaWlmhQ7u3t/eDBA2RgaZqGj4gnGRoaKhKJUOZvNBoDAgLAowXttaysrKioKCAggM/nEzCANFzp3r17mzZtIHfFZrPBr6itrbWysmrQoAH5clFRkaurK7qIlZSUqFQqPz8/lOK+ffu2vLy8SZMmKGWzsLB48eIFHnXDhg1fv35tNBrR3MvKysrZ2dmUbWbms34CRsoyli9fnpKScuzYMbM0hNkImEJKoKh3pWlYhFETrFargWWiLAy/qqysLCsre/LkyZo1a3g8XlFRUdOmTS0sLBwcHMLCwk6dOiWVSv39/aOjo0NCQpo1a2bap8pUqfRPGZgGKCnG0kT+xcFPnDjx7bfftm7dWqVSNW3atLy8vFWrVlu3bo2Li+vQoQMWw39O4ggwxO3bt4cMGQKkpj6unJeX9+jRo4EDB2o0mo/FPYUjce7cub59+yYmJvbv3988C8z2J3BWLBnQVIMkJ+BV0noeGn6oPYJYFX4wFQusH5OhhQmkjhBfIkJFbFdTU4MP8bemvU9wDfhy/XAcNaqokcKREYiTa8B/8TlK70GONI25TeNFcGdJ7hJXgpslAnLkvkJCQu7du0eOg1sgiqd4MgQYIGoMuCn8AMKrKZygUqn0ej1wXJwLzwHaUpAMJHdXXl5Onj9RmqRpOikpiaKovXv34shAYckbQa8RqVSK8jJydnJYAKtyuRy+oylyYIqz1lHUAxRaB8nA66usrMTn+CudTqdUKvErcuNQozQVgiXQO97s39kbyWz/bpAVY3vZsmV9+vT5pwFOZvtPGbYYU+TPtE8S+RALFNoZErVRqVRKBtLNmzf79u3r5eVlYWHRsmXLL774omvXrvb29mKx2NnZecmSJTKZjNSMfqCwq1arxbJW5yBEfSIqKsra2josLOy7776bOXNmQEBAYWHhP1CIlLSw4nK5O3furNPgCnb79u3Q0FBTJdqPaCwWa/HixZC/NZvZ6hhlfgQfnhgKDAw8d+4cnLD/4CqPPgLbt2+fOnXqunXrNm/e3Lhx486dO6PP3kf0Mw4cODBr1iwbG5sDBw6YB4DZPtw72bx5c9euXU1DUzKVSHNgErZBYw4S96ZC/aR7KgJd8jP6BpPol2gto+iThFtwfRDW4lf1u0dWV1cjuiO/MpXQJy0AEE+ag6sPWVRJAPyBRCC5XH737t2hQ4eyWCxPT89nz56tWLEiPj4efXHt7e2Tk5NxCtTv0u96h5LLQG9h0xFLQIE/vuCXl5frdLqcnJzmzZsDUp0/f35NTQ05Ag5Yp2sD/vtvcg1/yzBBdDpd9+7d169fjxFu2kxVr9dfuXIF6pMf/oLqLwhisRiYtHkimK2+Mc1I84cYVpyOHTsKhUKkyP9TV4IaLASplZWVFy5cOH/+/PTp0/fs2ePv74+ag491y/fv3zcajT///POgQYPMY8BsH8INgG/38OFDyLZDEg50F7VaTZIVNE1DHBSln5BSgveAZAtRTENihKZpHo+HxkgoFqFpGjJD9LtW0qTtH8REFQoFl8vFqcViMUoPSV8rtLYXCoVisVipVJIJxeVyUS+CUyN/jVOY60j+skF3BRqoELb7CwdB8CAWi1u1arVr167i4uLvvvtuw4YNCQkJGzZs8PPzmz17tq2tbceOHbt163b+/Plbt26xWCyIr6FaC/KOaMSKpZ56Jy+A4fcHX7Fer7ezszMajb6+vqdOndqzZ0/v3r2Dg4Mh4w/AmKKoK1eugMdP/FfoJ/D5fPDl/ratBLQuf3//uLg4FEmDj4EsK4PBcHV1LS0tvXDhAopiP8p5q6urKYrSaDSbN2+GaKt5IpjtPeOT/g0+q9n+iEFeG8RT7L7/QbcV4tUovia1nBD8B0z1sQo8CZeUiGybzWx/OQQyGAwBAQFhYWGJiYmgLJeXl9vb2yuVSqVSaWlpiY7n6JOnUqnAngfBEd6klZUVEboXi8VqtZrD4ZAWU0qlUiAQwDkAvxADuLi42N7ensPhKJVKCK7Be4DOMfGWEAcSGXkyieC5QtnNdDoAGIOiyD+8B9I/1oxGI9BxyPKjH8pfW6koisJ7JP3rCwoKfvzxx+fPn9+7d2/ChAleXl7Hjx9/8+bNy5cvR48evWvXLtNGuwKBAOpUQPeTkpIGDRoESWwmkwlVwT9+MRArwICBlgvGG0VRb9++bdasWbdu3QYOHMhkMtEMzNPTU6vV/s0tCUhSIjk5OTo6+sSJE3369IEvC4UfFotVUVExbNiwxo0br1mzBlPvYzEVdTrd4cOH4+Pjz58//0/uxWC2/5SZKx4+yLhcLrY0qFX/B6uC6HcdSqAgi47nfD4fqwnRq/pwA6CFSjtoV5mHgdk+MPBTKBRAQ9FBw87O7sWLF82bN+/ZsyfKPSGZnJGRkZiYaKoGn5aW9ubNm127djVq1MhgMAiFQlRy7Ny5s6ioCLvs559/npaWlpOT07dv3wYNGlhZWaGjlVAozMjIeP36dXl5ubu7OxpHOzo6lpWV+fr6AoiFj1tdXV1SUuLn52cwGKqrq6EER4SECaSKnl5sNlsgEMBvNvusf82YTKalpSXA9d9phPsvl0T4hUDEEU6w2WxPT8+4uDidTvfLL78kJyevWrXKyckpNjbWz88vMzOzWbNm3bt3nzRpkru7O9ZzHo+nVquZTOZPP/20ePHimJgYDD8s+H8kMkGRFv4EHiFx/ng8HoZZSkqKWq1+/fr1qlWrvLy8eDyeq6tro0aNPvvsM7DO/jbcEY44j8fz9fUVCoXHjh3r1asXniRWe5qm+Xx+YGDgvn37li1b9rGqxwiay2KxXr58ibbe5rlgtrqLg/kRfOB2ixnL5XIBzPynroTBYCDuxxrK4XDgBJAvQMn/ww36AxUVFRYWFlBaNZvZPsQ7kUqlGo3m2bNnN2/enDZt2qZNmzIzM52dnRMSEuD2QV+Px+N5enrm5+d37Nhx8eLFmzZtCg0N7dq1q1arRXM+gmMZjcb09PSnT5++efNmxYoVgwcPzsvLW7169YMHD4DbwXWwtLS8ePGiVCpduXLld999l5iYOHLkyObNm69duxbxGGY0g8G4ePFiUFBQ27Zt27dvP3ny5Li4uGXLlk2bNg2TDvAqdlw0d2UwGHw+38wN+JAIHNXoH+IPkYphBoPBfmcgp7JYLLFYPGbMmO3btx89ejQmJmb9+vXXr18PDw+fOnXqnj17OnXq1KxZs0ePHqHhCzo+3r17VyKRZGZmkla9GHX/8kowjBkMBuROETJBHRztixkMBjQQ1Wr1gwcPXr16ZWlpuXnz5v79+1+/fh1tcv+2h09k1NVqtVKpPH36dElJCVgKZNcTCATt2rWjafrUqVN/jblR39AkDE+7vLwcTYXMZjazz/oxDXEn0JePNXX/8gJN/f+Gq8iiUhQF0YOP5V8iberg4AASwsdyhc32v+maGI1GW1vbwMBAFxcXX1/f06dPnz17tnnz5rdv30ZmQK1WOzk5sdlsrVabmZl54MCBysrKtWvXJiYm/vDDD/n5+QqF4sWLF8j8ajQatJqrra0tLy/v0qXLvHnzpkyZEhgYGBMTQ/qxsdlsiNWrVKpDhw6tWrWKz+ePGTPms88+oyjK0tJSp9MB41EoFBRF+fn5cTicqqqq5OTkEydObN68uaKi4tGjR+iQR+hVNE2fPHny0KFDVVVVu3btunfvnvkV/+UIHN4q6fv918IhIokPKWtwDIjwIovFEggEMTEx69atW7RokY+Pz48//njr1q1x48aNGjVKKpVOmzYtPT2dy+UaDIZ169b5+/uXlZWhtyJyWX8QA4brjEhJq9ViKUbSn/TKmjJlCmRclUrls2fP8vLyvv76a4lEAvj/72w6gDuiadrHxycgIICiKKlUSr3jDJCvOTs7l5eXL1u27GNxbeGXI67o2LEj1CfNZra64/OPf1Wj0Rw5cuTKlSsjRoxo3749EZNCSlqlUolEIhA60YkUOL9MJrOyspLJZDweD52xMHuRuEFaBLUXyDgD2wDIgbUGPe6REERXJzR0RYYCVRR1Et8gDBEKmlKpFIvFWDJwWOj5URSFqA5rIukiS8S8CFltxowZ1dXVW7du5XA4e/fuvX379sSJE4ODgwkMIBaLobeFdlZarXbz5s2RkZGRkZH1oQLEzXgI9DsBQrIoGAwGHo+H1YGsEejLioZkFRUVCQkJaWlpEokkJibm1KlTCoUCGzPqT0HtBxOLdOHatm1bRkbG2rVrIW2II8OpRU7TwsIiLi5u3rx5iHfxmuqzHfAMseXj4KgYAGkMrFkmkwmeFp4/m80maVZSEnvs2LG7d+8uWbLEwsICCARgFQI8IOXK4XCAlOCMJD9l1mf9NHxWJpMpEAj69+9/5swZNpsdERHRqlUrdG4LDg5+8uRJs2bNAFhaWFjY2dnZ2tqOGDHC3t4eCtB3795FLUhQUBA8kpqaGgsLi8LCQqFQuGHDBisrq4qKCplMVlhY2LZtW7BZsJhAiP7atWscDofL5Xbo0MHJyQmV2sTJwMKCEf7FF1+kp6fHxMQolcrjx49rNBowEVE9JhAIKisrFyxYUF1dnZiYaGFh4ezsvH///uvXry9fvrxPnz6YUyqVytLS8tWrV0lJSb169Xr48CGLxYqOjgZ0B44EaUGHMc9mszFbQXt4bz6HLKoAwzBTiOtGej79l9pfu3jylIgCax2sgThnNE0vXLhw2LBhV69e/eGHH9Rq9cCBAyMjI+Vy+fTp0wcPHiyRSIqLi48cOTJ16tTdu3f37dsXJE6j0ahWq0GG/iPXT0YUcdHI59DwXrt27fLlyx8/fjxz5szjx4+7ubkFBweLxWKVSsVisVBVBjFXLN1khcRG+VHeMioI9Xq9hYVFu3bt4uPjp0yZUllZWVlZiZUcRYrYzTMyMk6dOjVy5EiywqMbLeFzg/BTvxcrUcMlFw8ERCgU8ni8Z8+e3bhxo0OHDlZWViiGI/K3ZjNvG3/CevbsSVHU9u3b8V+FQnHixAkigUGUNYlVVFRcvXo1NTW1ji4MhjUR9UBT0zrfQRIH7QPUajU+h7OlUCjqq8DWUeuA94YyjvfqldAm/UuqqqoAlFZUVBBZUNpEirVhw4YMBgNSODNmzLC2ts7IyCACUhqNhuh9qFQq1JyuWrUqISHB9GhEE4doB8K7hRIKEU8x1aXDvkW/U6LFE162bFmjRo1SU1OVSmVNTQ1m+9mzZ03v0VTqUiqVGo3G/v37+/j4mD4inAi1BfhQKBTK5XKtVouLqa/1gxs0FTeprq42fQVQ7QWyi6dHJHVJu13c76RJk7y9vbOzs2maRi80/EqpVNbW1lZWVuK/SJ+ZnpoIzZjtv92ggmwwGHbt2tWpUyedTrdjx44jR46kp6ejaTNGBSYRRqlUKlUoFBhgOMLr169xEIVCQUYmaYZHCkrQLYmoC0FKE8IWcHTNAAAgAElEQVTGaO/88uXLJ0+erF279uHDh/Q77ViMtCNHjkgkEnt7ew8PD3d3d6FQ6Ojo2KJFC6gQQGaOpunKysrAwMC1a9eePXu2ffv2S5cupShKJBKhxx4mfmlpKU3Ts2bN4vF4rVq1io6Obt68OUVRVlZW9vb2MpkMlwdFrZqaGox2o9GIT9A2rP6TJDrHWHzqK5uarb4RdUKj0UiWqby8vMuXLzOZTFtb2759+6anp3fs2HH06NGTJk1aunQpm80Wi8WXL18GP+ojKgqbilthAKjVarlcjiskn1+6dGncuHHotoWxrdfrCwsLP+JbJo9Fq9VOmTKFoqht27ZlZ2fv2bMHQuwvX76srKxcsmQJRVH29vZMJhM9q7Dyk+2A/ED6Nf6+Ybupqqry9PQEAt2gQYMXL16YiuKZB63Z/oTPqtFoLly4cPr06ezsbKjrnzlzRigU5uTkkHWT+DHQutuzZw9FUevWrSPKixBWJAcENokFXaFQ4Of3Nm3DbwEcYgRjVms0mvcOZXRDoN+J8JMLg6g+HLU6HjYRhFMqlWVlZShjgt5+YGAgk8mUyWQ1NTWpqamHDh3CNZv6lwqFguwrNE2vXLkyMTGx/lKCs1RUVEycOBGrXlVVFXGdTX1uonFtep16vT4oKGjhwoXYIw0GQ0JCwoULF4qKirBz4zmrVKpXr16RR63X6+/fv//8+XMcCtdgqoIpk8k0Go23t7dpOFGng4OpY1pTU4ObJW+W9CMgh5XJZDhCRUVF/XeUkJAQERGBnq64JFOfm3zftNcA4gH8YJ66n4bPihcNJBLrQx1lVuKuYXaYhium88JUEB5OXkVFhan4JeRdTfVcTf+WiFC+ffvWdH/F0pGbm3vw4MHMzMykpKRHjx5dvHjx1KlTixcvJqMXf56SkuLk5NS0adOoqCiJRBIeHs7j8ZycnE6dOmXaZ6S2tvb06dOjRo0SCoXTp0/ftGmTj49Pz549hw0bVlRUZBoopqWlDR48mKbpr7/+miw1vzUrTadJHRfB3Kzh96MmsgFJpVKMllOnTqGtYIsWLb788ssuXbrs27fP0dFxypQpHTt2/Omnnz76s8VxCO4DfIRsfIh2tFrtuHHjGjdujJ2IBPkYumDEfiy3Fc9h48aNFEXt2LFDLpdj+SXLdWVlZXJy8tixY4VC4eeff449kWwHmG5kHNZf/+t3XsAPDx484PF4X3zxBZyH0aNHk5lohirMRtP0n+AGcLncdu3alZaWurq6gjpWXFys0WhsbGxyc3Pt7OzEYjGy/EiZ0TTt5+fH5XK7dOlSVFRkbW0N4gt4luCh5+fnu7u7V1ZW2tjYyGQyJycn5HylUqlIJHrz5o23t7dKpaqqqrKyskJChMFgoDGSUqlECszZ2bl+3sHa2vrVq1eurq5v374VCoVI9KPVKofDQV97IJdEOFosFoN+gFvArFOr1ejqBJkbLpfr4+Pj6uoK/hxIb+Xl5chfODg4gEQhEAhSUlJcXV3rV5Xy+XxkBrFcVlZW2tvbE84W6lFwHESWyJKDboEvlJeXW1palpSUUBTF4/FiY2MLCwvt7OzYbDYEKSF0x+PxKioqnJ2dkS2NiIgoLy/Hmoi6FjANUEfC5/MtLCz8/PxAqMAKVf/BkpyOXC63tbWFhgBFUYWFha6urkQBG0ouALeYTKaNjQ3xHuCmWFpaAi2DD0rUNEtLS41Go4uLC0ApKBZZWVkVFRVxuVxHR0c8TxBCzH0+/9sNtCLkBCFjjjQrphsoMZgyUBrHLMNuh7kPtAl5XlMwRq/X29jY0DQtl8uRpiSEQhSXCIVCspWSUiqsG8Q15HA4yGm6u7v7+PjU1tb6+fnhzy0sLLp06cLj8UxV5AICAn788UdLS0sfH5/MzEyc9Pnz5wEBASi4gdCmQqGYNGlSbW3toEGDMjMz8/PzFyxYsGjRoqlTp0okEpT1INPq4uLy5s0bJyenH374ISgoaMyYMa9fv5bJZMePH6/zJE0lbE15BeRD82B7b44RVC5wulDCL5fL+Xx+r169evfufejQoaSkJD6fr9Vqr169On/+/MTExMDAwIkTJ0ZGRrq7u4PS9rEovFjxMCOIWAFYZDqdztra+t69e8+fP2/cuPHAgQMFAgGfz+/WrVvnzp1BA0OXhA83LK2oW4iNjV2yZIlUKsVOh87ePB4Pm2nz5s2bNGnSoUOHGTNmJCcn3759e9asWW5ubmAsEP1H7DL175dwDsEKQ6y1ceNGd3f3lStXWllZtWnTJiYmZubMmbGxsU2aNKlPMDCbmRvwe6ZUKtevX9+kSROgC4cPH+7WrZtYLB4/fryrq+vJkydJvCiTyeRy+d69e1u2bElRVJs2bRo0aPDs2bPq6uqWLVsmJCTAd8nIyLC3t79y5QpN0+np6ZGRkbdv3z569ChFUYGBgYWFhdbW1rm5ueg7LJFILl++jHirtLS0U6dO8AUtLS2Ry6sDnIwYMcLa2hpBG0VRPXv2BLaHJWbXrl3ky3fv3m3Xrh1FUTY2NrgLAuM1adKEoqhZs2Y1aNCAPKuVK1e2a9fu9u3b+O/58+ddXV0pinJycvrqq68IGaBjx4779u2r/xjT0tIaNmyIh+/i4tKwYUOA1leuXAkKCrK0tKQoasWKFSRoxgaGtPiNGzdwSWw2WygUMpnM0tLSMWPGODk5AYs6cOBA586d8/PzJ0+eTFFUVFQUyTbCB4V3np2dDXI9bMmSJTjXsGHDXrx4ERgYSFGUQCBITk5+70h4+vSpv7//oUOHcNKDBw+2adOmrKwM3me7du0ePnw4d+5csVhMURQBmYxG4969e+3s7CiKGjJkyL59+4KCgnBhCoVi06ZNoDc5ODgkJycDNtuwYUPbtm2vXbsGZjBpbkT4FWb7BKy2tvbmzZtWVlbFxcWEPVJbW4vsPGlSVQePQa5fo9HI5XKlUmkK25B0KpB7057DCMmQsUHnZDQUqJMJMU1x4lByuRz+scFgwPogl8sx2cFSRdaI9NYieQNcIQA8BMk0TScnJ2/ZsmXHjh2LFy+eNWsWKI/Pnj2TSqVIpOKaDx06NGLEiLi4uPj4+F69ek2dOrVXr17Eqza1+fPnr1u3rqCgAHQj3CN5VmZ6wO8ko/EGwQMBhAGP//Xr1zdv3hwzZkxsbGzfvn1dXV03bdo0bty4+fPnDxs2zMnJCW+fJPQ+FkOADBJTsLyioqKiomLz5s1+fn6rV6+Ojo7+8ccfb9++3axZs7CwsD179pCZ8lEMh8K/bDZ71apVpo8Lo50k6PC1PXv2gOQK6iBJmv0WK4CMSfyAudyiRYtGjRoRsLasrOzs2bMURYWEhCiVSjM3wGx/jhug1+v79+/PZDKLi4trampu3rw5fvx40Ft37NhRVlaGxZqM0UePHk2aNInD4axfvz4+Pv7JkyfV1dUMBmPDhg1arVav15eVlTEYDAzx69ev8/n8kJAQf3//SZMmHT16NC8vj6Ko0NDQefPmbd++vVOnToDrdDrdyJEjIyIi4uPjExMTt2zZUv9SjUbjqFGjLCwsoqOj4+Pjt2zZ0qRJkzZt2nTo0GHr1q3Lli2LiIiA33P//n0fH59x48YVFBSsXbvWyspq6dKlBoPh4cOHbdu2HTBgQEJCwhdffEEqt2ia3rZtW7NmzQoLC/V6/YEDB0JCQiZPnnzw4MHly5ezWKy4uDjM55iYmCNHjtTfLYxG444dOzp16tS2bduEhITdu3drNBqdTufv7//tt98+evRo2bJldnZ2EyZMMO0fiGOqVKpffvnFy8urb9++u3fv3rdvn1qtZrFYkLVSKBSHDx/m8XiAZLZt29a2bdtp06ZhnzYajcCbjUZjXFxc8+bN9+/fn56evmXLFjj9arXa0dGxTZs233zzzd69ezt06DBgwID3DoO0tDQmk3n69Gksr9u2bbOwsMjJydHr9VqttnHjxiEhIe3atfvpp5+Cg4O7deuGP7x06ZK7u/s333yTm5u7Zs2aRo0a9evXD1yCy5cvN23aFL1qFixY4Onp+eLFC6VSuXfvXkdHRzSqQaiDZwJXwzx7/9vNtN2xjY2NWq3W6/UYrmhwZUqPwdCl6zHbyIdku0VlDP6QLEo4FJmP5Psot6rz5TqMAvK1OtQd08sgY5IcrQ5D0fSvACqTL1dVVRFnl+h3Go3G0aNHd+7cedSoUW5ubl27du3QoYNIJBKJRHUSytXV1Y0bN544cWJ0dPQ333wTFRUVFRU1bty4PXv2mN4Xjgx6FdYc4rqRrCtWxTpxAuHUfnojkDRCM/Vi4TBdu3atVatWsbGx06ZN27Vr18SJE2fPnt2jR4/Bgwe3bt1aIBAcOXLElFtMAP4PcRPrc1cIZwAXVllZ+cUXXwwePNjb23vo0KEeHh69e/c+ePAgecu4pPqRnumY/JfPBCMf9yISiZYvX45QCiUiIKGZRkS4vJSUlL59+1pbWwcEBEydOvX8+fMKhYLQ/4z1TKVS4bAZGRmjRo0Si8XBwcEQzyKXKpPJQkNDhULhgQMHfp8VYzazz/qeoZycnOzo6Jibm4tPwDipqKj4nYnq7Ox88+ZN/FxZWUlR1ObNmzHoi4qKOBzOxo0bjUbjgwcPKIqytbXNz8/HfMvKymIwGHPnzsUkjIuLg4A/TdNcLnfkyJH1qTCmAXTDhg3ZbHZ8fDw+GTJkCEVRAA6VSmWfPn1ev36tVqtnzZplY2MzZ86cvXv3fv/992KxuEWLFtXV1REREQSONRgMDRo0QF4PWCZ6o+PnuLg4xMG4u5iYGPyqV69e+/fvf68/TdP06tWrx40bh3qjwsLCvn372tnZkXUnLy/P398fZWG4HbKT0TTt5eW1YMECACoGg0EikcAZBTDD5/Ojo6OBhX/zzTd9+vQhpWZ+fn6Ab/v06ePn51eHFapWq0UiEfhD1dXVGzZsGDdu3HuvPyMjg8VinT9/Hp8AIUYhWm1trb+/f8eOHe/fv0/T9Pr165s3b46zL1++3MvLq7i4GO+rT58+DRs2rKqqqqmp6dGjR5cuXfbu3Xvw4MGZM2dyOJykpCSaps+dOycSiW7cuEH/mdbeZvtvMaJARNO0p6fnkSNHgHqiduov09fgm8ItUygUdaoG/+FmmkMAvkuAqJUrV27btu3SpUtk0cOM27FjR1BQ0KhRo3bu3BkWFkbTdNeuXaOjo/Py8lQqVXl5OdhNNE1LpdLS0lKCgel0OlI9Q9eruUSVeh2//NMekORmN2/ebG1tHR4eTlFUXFxcx44dPTw8+vfvn5CQMHXq1AkTJnTq1GnAgAHPnj3TarUo3oCrV7/o9iMGeAicSkpKysvLV6xYMX78eA6HA4fStEYZL7SsrAzZgMLCQkyrP/j6TAnlYE3ExcXh7MT7pP8/kVehUJBd+MaNG8OHD/f392ez2Q0bNty0adPZs2fr16igY3NCQgKkdaytrcnWTxxucLivX7/u4+MzceJEc7rAbPSf4rNSFNWgQYOysjJQwf6I2vO6detKSkrc3NwoilIoFEh8E+YZkRRFihnKHe7u7qTfMU3TwcHBoLhBeRQX3a1btzNnzgwYMGDx4sWNGzeuL3vE5XI9PDwyMzNFIhHIsuHh4QcOHAgNDUXWG0AOGJ+VlZUHDx6sqamRSCTW1tbOzs4QELCzs4uKisL+V1NTAzatVqstKyurqqoCXSw2NhY5Cxsbm+zsbJCBsLJYW1sDKKrDZ8Wjw7YB1qyrq6tWq+3QoQNWPdwpWKd4JnDW65CBIDuCyk2VSkV+pVaru3Xr5urqajAYfH19jx49euvWrY4dOyqVyvz8fE9PT6VSGRkZ+eDBg/bt2+/atSswMLCmpkYkEkGM7JtvvoHzymazIT9ZX2sQGlhYVlgslo2NDW4TxmAwBg0aFBQUpNVq3dzc5HI5ouq0tDSxWAxBNDAIIyMjJRIJFMeysrLmzp2r0WhYLFZAQAAkDOVyuYeHR1RUlJnD86kSk9hsNthv/v7+N27c6N+/PxiZH8JXxsQBxxQEFfqdcpxerwfZ+h+u6wSmOIfDgbCRTqcTiURTpkxhMpkgO2H9hGJXcXHxixcv0tLSpFKppaVlVFRUSUlJXl5ebm6uRCKxs7ODsyKXyxcvXnznzp3Tp09bWVmB+G5vb19WVgamOPiCSN2gay65GNL56dMekBqNBuzV+fPncziccePGjR8//vXr161atZowYcK1a9e++eYbJyenESNGDBw4cO/evbNmzTp27Bip34AS2b+pozXZ45ycnCiKGj58OMStWrdujZMSDa9Xr15ZW1s7ODhUVFTY2tqioxiYsn9EIhArPGSqoFSoUCiwYhNpW+zRcF6ZTKZYLEYmRKvVtmnTpl27dikpKXFxcWfOnJk6dSpFUREREZiJxLRabWpqKtIpvXr1mjdvnoeHB8pdsPujFxpFUW3btnVycsrOzv5YDbfM9l9tf2JXMBgMz58/h1NiWhX0O4Z8NGRlRCKRWq0mFG+j0ZidnQ2vi8fjaTQaOzu7uXPnYtyjHIrFYmEF4XK5gGZx2OPHjy9duvTkyZPDhw9v167dmjVr6u+F4E22bNmSz+eDMNe6dWsyD6uqqnJycjw9PfG1Y8eOhYaGGo3GmpoaKIo7Ojq+evXK3t6epmkWi2Vra4vCfCTiySIFcu3s2bOJfjVZEdDr/LceC1GfhfKowWCwsbFhsVhATDUaTVFRUWJi4pAhQ947UeH2YRnC64CjDM2/Ro0aoZesQqHw9/dH+QiLxWrQoAG2umHDhjEYjFevXvXr169jx46zZ8+Go8xms728vCDOJxQK4VDWXzpNc7UMBiMlJUUqlUIQF/fVokULVLO1b9++YcOG8LmNRmNwcDCPx4MQr6WlZdOmTVHBVl1d/fnnny9fvhzrPpoHAkV2cHBA8YpZjfUTXH3YbIKMwmeF14V5xGAwAPP82cNioSADEv/Wifr+sQZ1aohuYqaj6gszHe2XcHcoR5NIJKNHj46NjX316lVKSoqlpWV2dnZpaWmXLl1CQ0PFYjF6f2CJuHDhQvPmzefMmaNQKHJycgYNGiQQCKKjo21tbeGUYFkjXfSI14KV6pOveuRyubW1tUlJSY6OjgqF4vvvv4cr7+XltWfPHnd39/HjxxcWFl6+fNnOzk4qlaamprZq1WrkyJFTp04F7kjq9v4dAR5eIqr0nJ2da2trV69eTTAdfK2iomLDhg23bt1q165dly5doqKiUAsFze8/soqS7+D7tbW1r169gkA4Fn94nGi1gHgGcw37EWgkYWFhp0+fTktLKywsvHbtmlwur+PHs1isli1btmvXzt3dPTAwEHweHo8nEAiwSWE0Qm589uzZkydPTk1NDQoKMi+bZp/1jxqHw3n69KmlpaVcLre3t/8jMzMkJMTNzQ1yAXCh4LPCDzt27BiwRiyFUF7EnEcG39LSMjw8nHRqJlVQarV67ty533777dq1a9euXWtpablw4cI6MCS8YTs7O2AVPj4+Q4cOJZEin8+3s7MzGo1wQBUKRVFREUJSoA4FBQXW1tZ8Pr+mpobL5ZaWlmIfZbFYLi4u6E1iMBiSkpJiYmImT56M1jiJiYk4BYvFqqmpeW/DcaKWj0lOpMsRA1RXV+OSPDw8Ro4ciRvBHlbHZyXbM9R5IKeABwuNdLVanZOTI5FIXFxcpFKpi4tLRUUFgldLS8uJEycKhcJff/21f//+Mpns8OHDiOCFQiGDwVAoFHl5eVVVVfXfKVoJYHXGVeXl5QkEAtJsXSQSCQQCeJxQBuBwOJWVlaR7Ifzp6upqtHq3t7dHXQsiAbgyRqMRgQrkqYmbbp6xnxjOajAYoODh6+u7bdu2t2/f2tra1tTUCAQCAI1/4bAYiihtxhyB+ysQCEhd9j8ZZ0UQq9frsYbAWQF6R1Yw4jQwmUwPD4+KiooGDRp89tln9RccgKZCoVCpVMpkstjY2KdPn7Zv397S0vLHH3/cvXv38OHD9+7dSx6LQCAAPocVHk4JJBf+YHrtv9eQTOvatWuvXr2kUqlEIuFwOE+ePMnNzU1OTg4MDJw/f35paanBYLh165a9vf2ZM2cyMzPXrVvH5XLHjRvH4XDKy8vt7Oz+HU8JxyRtDlksFpHiR6aez+erVKoFCxZs27btyJEjGRkZmzdvPnv2bKtWrYYNG0ZRlEKhEIvF/9JtJZAKl8utqalhsVhFRUUYHqQZEMFKBQKBXq+HsA/46MBToSYZGBgYGBjYqVMnvV5Plnfyt0BGyCglTRMIQoGQ1Wg09urVa8GCBSkpKWaf1Wx/Itej1WrfvHlTVVXF5/OJU/j7dvLkyaysLKhmYHyTpnwlJSVXrlzBYdVqtb29vUgkAusAI57H4ymVSltbW6AmBhMTCoWYtAsWLOjfv//Tp0/rnBc0LNJ0RKPR2NvbgyWDGQ72t1arrampUalUaWlprq6uphukra2tTCbLz8+3srIiMihwK1HODBDi9u3bQqFwwIABpHyS9NEpKipCTrz+0lNdXZ2fn08+UavVVlZWKSkp1LvWLPBBwWdls9n1wwOCG+H7wFxBXcAjBeYaGRmJJ+/i4kJRlFKprKiowPPEutOyZctVq1bBfYTPymAwoKX18uVLlMG9F8cCKgPFsZSUFKxWgMQcHBxsbW25XC6bzYaXjCDB2tr60qVL5eXlICHo9Xp7e3s4rE5OTjdv3iwvL8erh+wLXhM2Zri55un6qa0+JiI44O0UFBRgifgQz/Lt27fFxcUGg0GpVFIUBQo1tAUok95y/1g/HjOax+MhfBUKhZgFCOYBARAPBpUxtra2L168QP85LG4URVVVVanVavQWkkqlMpksJCRkxowZa9as6dq16/Tp04VCoYODw759+0icj1RYUlKSTqfDz2RV+d+ZgOgxweVyORxOaWlps2bNoqOj165dO3jw4MLCQplMVlFRcfjwYRcXl5YtW65bt47BYMyZM+f06dMURUG48N9kQLvxcpHDJB1ugYBqNJo7d+5QFDVt2rSffvqpXbt29+/fHzly5I4dOyAQ+UdwVqAS1Lteg9HR0WCsmTriBOzHVo7ToeECRouFhQWc1IqKCvys+/8GDAhtCLBnYb+GHg6QKWwoSOv5+/vj1sxmxln/BM7q6+tLAn2SS3ry5Amfzw8KCoKSnOmfzJo1a8eOHUePHkXlEJfL7dq1a3JycocOHRISEkDVQjoYtTgAFZAaAFCXkZEBxipFUUgrM5nM+/fvI3VIUVRqampISEh9aOHRo0cA8yQSCYPBuHPnzoMHD2JjY4Hn6fX67OzsiIiIKVOm5Ofnb9++3dfX187OTi6XW1tbi8XiVatWTZo0acOGDWPHjj137lxFRQWegF6vf/nypUKhwAXIZDImk1lQUMDj8Xbu3ImgkKT738ucg9LkwIEDlyxZkpKSYm9v7+vru3Dhwu7du0Pa6cWLF2vXrh0yZIilpSWSL/BQcTS4xdS79rPoGwnXnGSOkAzSarUFBQUFBQVKpRLEWSaTCe5BRkYGNBzQRxtVqBRFPXr0qLi42NHRUalUenl51Xe44U8LBAJ3d/cbN27weLxTp07BX1cqlegZm5+f//r1a4lEAhXYjIwMgKldu3bdtm3b0aNH27dvf+7cuZSUlOrq6q+//prNZq9Zs6Znz57z588fNGgQn88XCoXOzs42NjYikQh8DMrcrPVTNLxc8MWbNm1qa2t77dq16OhosNnqc8H/oDk5OYEYjfmIFvOmgd8/GS/EemgaH+ITTGosg8BcCe8Qs7Jx48ZwSiwsLLBgQnQZLoiNjY2dnd2ZM2devnyZmpoqEAiuX7+elpYWGRmJmavRaCwsLDgcjlKpXLp06bFjx5hM5vjx4yUSiY2NTXV1tZOTk729PfA8cm1wlYiXQ14ZSYtRJkqc/xU4KzBpgIV6vd7JyQl60gQpYLFYYrG4R48eVlZWK1euPHPmzNixY4OCguLj4/Py8r799luSQCD6uB/F3ccxgbUDXiE8Y+xNBoPB3t7+8uXLaWlpFy9efP369cmTJ9u3b9+8efPly5d36tQJLWNIfh+4JmISUjIBlATq4zisRCJBYYOpwjGWYtLZ+Pz582fPnh0+fDhR+SAN1W1sbIDLmPaqJXcEN5fsrXhWZPSSfAJFUUFBQUuWLIF8JFKU5rTb/6j98XItlUo1ffp0iqJevXqFUsHHjx+joN7Gxub69evv/avJkydjUO7atau2tragoKBFixYURUVFRSUlJTk4OBw4cECn0926dYuiqLi4OJQL1NbWnjt3jslkJiUloSBx6dKl9vb2SCh4e3sjhuPxeKNGjXrveQMDAwMCAkBRraqqWrp06ezZs5Fxk0qlLVq0uHv3LqlDnDp1qlAoBKI5Z84cdNxJTU2Ftv+gQYM6derk5OSEwqndu3f369cvIyNDpVI9ePCgW7duWOwGDBjQrVu3xYsXQ6Zxzpw5Fy9efG/7U1jfvn0piurevTv+e/78+YYNGzKZzNDQ0AkTJmRmZtImjVJN9Xdat279448/kpfSsmVLtMZWq9VnzpwJDw9HoT3K9kNDQ3/99VdU7rds2dJoNEql0i5dumDFcXd3b9y48cOHD0HMDQ8PR7UpTdOXL1+ePHnyb1382bNn7ezsmjdv/vnnnz948OCzzz5DU0qapiMjI58+fYqSz8ePH4eHh7948QLdXH744QeJRMJms9u3b79w4UI+nw80mqbpO3fukNjDxsbmyZMnOp3u+PHjw4cPJ7KsZvvEjEg+YXh/9913YWFhUM0zlcH6C6X3UM38y8JD/yNGOqpAQgTL45EjR2JiYl6+fNm/f/+IiAgvLy/oT8+aNQvNU9DWDrgdBGVpmkZ/wd/RMvuUBi0hYb99+3b16tVAByMiIkJDQz08PEylA5RKJeS3/x5D9g/XlpKSMnjwYEtLS4FAQBS4USwBvTNoVmKHkslkMpmMtDZEv3TcaZcuXbp27VpHQaKOYSWjcdAAACAASURBVKNMSUkBPP9xxcjwAzpyQVP5f0TFwmzvtT+Rg9NqtTKZLDc3NzQ0lIB5WVlZpaWler0ehYF1kDBIbDx//lwulwcHB6MzTVpaWklJSfPmza2srK5evdqiRQvwF+/du9eoUSMHBwfUHKCWvFGjRmC35OXlvX79GsX1KSkpyFagrMfCwqJ+DHfnzh1LS8uAgABEkKWlpc7Ozoj2tFrtq1evfHx82Gw22nFptdrc3Nzy8nKj0RgYGGhjY4OUem5u7tu3b4OCgphMplwud3Z2Biu3trYW5VnIaDx//ry2tjY8PBzTVSwWG43G8vJyKyur+hcGjATLfXp6uoODg5+fHxDK3Nzc0tJSVIMh74NgHaEFyvm1Wu3z58/d3NysrKxQrlRYWMjlcoEHoJsIAFpIZOv1eqhoQTALSXmdTpeamoouA87Ozqjl5/P5BQUF7u7uAG5pmn779i1qVOskzkA0BL7u7e3NYrFkMpmdnR1oiOXl5U5OTnK5HJdRUVHh6OiIEjGNRpOWliYQCBo0aMBisd68eQM0F21XqqurUeSn0+mioqJAQASlCVCxObD+9AJm1FgANFIoFGFhYVu2bOnZs6dKpSKE6T9rkPXBNDRTSn4H5MYSDeIBIfzk5+f36tWLyWQCj3B0dMzLy8vJyYmPj2/YsCFhJdbU1JD6G6xyYGJwuVySiPskJyypNAUiC83shQsXhoeHt2nTZuvWrR07dpwxY4avry/w5jpZ9X+rYcATwFKpVObl5e3evbtHjx6hoaFWVlYqlQrXvHHjRqVS2a9fv4CAAFwk4FXCWAWkivZaQ4YMWb9+PVIiAJvr3NHChQu3b9+OlJ3RaPyIsglkCv/4449fffUV9n04stQ7apzZzDjrb0Y8kIgiwRz6zhuNRrlcbqqubGpVVVVEu85Uspt8H7qeRO6biMbTJp21ibYckRRVKBQ1NTWgUb73vAh28VvIPeIU4Jjic7iY0IOk36ltE+zB1EijcFIyX1hYaNpfx/Rq0boaKh6/JSlXXV2t0+mqq6vJuRQKBSh36F9qeu8QxjOFbEnzHlDdUXQJBVwcikjoaTSayspK/JYcASyi+qKntbW1cNzx+W+9U7TYgQQgmsGSP8EZEabjISsUCmAwpI92RUVFRkaGTqcDbm2K9JAfQMsDAFBHR9Zsn4xhJSF92miajo2NbdGiBZmhfxkoNV1MzLKOv291ckHg+ej1+v3796NbHpvNnjRpEvmy9p21bNly+vTppaWl6AtDULo6r/hTxVkJ7lhbW1tSUgInddGiRagTIq0W/84cUZ2di2TqyUpO1lLwblesWPHVV1+hbyVeFrrPAFXFf+3s7JYtW0Z2/Pe+06qqqgYNGgwfPhxVsx9R/L8OzkrSuaZ+gtn+p+xPgBAAwKh3JX7gvkDKytLSksPhgHxdx9AWGRQcIjiKtD6wW/I5oZNT75Q7SKcZfIdUIajVarSJ4/F4TCbzvedFiRiODBRTKpUiiCQVHrhmg8EANVBgkCDK4AtqtVqpVGo0GlOSFjRfXFxcAA+Tz6HuhOOIxWIoKdaHeeD0i0Qi1DLjGnQ6nVgsBvHO0dHRVFYGgSYJ1nFGOPG4BSCyeCMQ2BKLxZjVYLVbW1uDr8blcon6HYvFgowDiVsQWoD+i1+Ros46DxYXw2AwbGxs8GpwbTU1NVCTFQgEYN3hYiAohkfK5f4fe98dF9W1tX0GmD7D0LuAICACKggqFiyxoCaKigU0ir1r4tUYSyxBjS12bNEYY8PeNQELdlFRUETAgkgfGGaG6cMM5/vjuex3XjD39SYxX8qsP/hRhlP2OXvttdd6nmex7ezs0PEBUComk4kcMDZFXC5XKpWS5A3JVROlM7P9bQyASALTNBgM7du3T09P37FjB0Db70RUv2d6hnw1p+ffaZWVlfBXZJBRNSaCfUOHDn3+/LlEIhk8eHBkZCRFUWq1WqPRwAlXVVVlZWWtX7++efPmu3fvbt++fUlJCZwAVS8fS5kIJ/1tjMlk4uXEMoHykYuLy759+4RC4dKlS5s3b/7JJ59MmDAhOzubgD7/GANWldROLSwsKisr4WlJVbCysnLHjh1KpRI1tFu3bs2ZM0en0504cQLzEfeFwBT6VgRfTii/Dc7LYrE6dux45coVrVbLYDAaSAT8jkZqMni7zFP7H2j/RcwKNgOBmhH+BJRTG7AcYBqNhslkAuMCqiARukJ+Dh4N0wNAftD5scNDzRq/RLUCPoLFYpnmZhqfl6ZpGxsbJFYhwKTValErRFKQxN9WVlbQmVIqlUT6jnAzAVRC/AQWLW4cEwZnB95co9Hg+skCgCPgawO3gvSS0Wh0cHAAVID4GnTGI/reRAuajB7RhUZASRpdQtaxtraW9BcgrgcyAojIyeALBALCmcPFIGLGZt3GxgY7il/KzZNW1BgNIi4NshdugcPhAJyAMwJuQdWrnGB1BJgBSgIYGaqeBkvuDjdodk9/PwNxBGLPKEwPHjzYw8Nj2bJlpaWlpqvvf1s7+g8/mg1mb29P2N/wuiwWC84QsCuELyKR6MCBA8OHDwdWx8rKCjM3PT29V69esbGxW7Zs6d+/f0BAwM6dOyMiIlA3I8p07yMv85fbaGFRI24QYm2tWrW6f//+iBEj7ty54+7uHhMTExMTM3jw4Hd2ZvlARpwkEdsBQMt0Ljg6OlpbW7do0aK8vPzGjRvt2rVjs9ljx4799NNP09LSsBYgLYV8kFQqNV0TySLSIGZdsGCBnZ3d2rVrkev9QDcYGhpKogUkmMwT+Z+LDWjQ2hthB8Kg31h40ul0qJW/f8UQxXogRxGlITbC/v7DFX1wOq1Wi4L7Oz9GSmAflF7Q4OCkwIRCHuYtvjftm9e45IfOukgGNKikoAJIm/SGxcjjXL9vUQ8ZGhxWrVajKyDG/D+j+832T2MFpaam2trarl279p3v9u9Y6FcqlQaDITU19fnz548fP87NzUXDYYJTkslk0Jsj7ydQLui63niukXmEg2i1WiKBh255psVZ0qAyOzubTDd0zvszPyBcf2Fh4dy5cz09PRkMBpfL9fDw2Lp1q5+f35o1awgqgzw4THyNRkOwWATyRMahuroa3oksQ38tiAvBV8hkshUrVjAYDCcnJ1dXVwSv+Csp3Js+YjIOf4yRc2k0mszMzJEjR1pYWEAJUSAQ3L59mzZhRmq12kWLFlEU9c0335B7bLz8AUxC0/SwYcMoinrz5o1Op8Nc+CUswa9AO/Tu3fudvcTN9g/FBuAHos2BcgDJgyJ+/dVbUktLSzabDUbRe5YLsdEn7eaIBIZer/8P/aV+u+E2Ud1unCKFr0HlvfFfP0SVBx4cmweqvq0iMrv4mF6vFwqFACE1OAKbzdZqtWivZTQawY2AEwEigs1mA2WP1gYwCEPW1dVh2/B7jSpkdPA90BfIVVD1jX/Mu0ez4bUPDg6eOHHigQMHiouLIQVtGsr8Lul2LIR8Pv/58+cDBgzo0qXLkCFDYmJihg0btmbNGkwu6EmjsAv5EZVKBeF0cDehk4ptHnqIAHtDEN7ffPONjY0N1n6wDFFUIf+I+szUqVMJ7vZP3q8LRa26ujoPD4/ExMScnJw7d+5A5KisrEyv17u4uMA3Em9fWFg4efLkvXv3lpaWvnnzBrE78AOkwm4wGCAnQmpuf7FiZT1jCZHf7NmzT5w44efn16xZs9jYWIPB0K1bt5SUlKqqKsiB4wYhh4J05h+WjcZswsoOfa5r1661a9cuLCzs66+/DgsLQ8EQa41OpysvL6coqkuXLmq1GnAy6A+SgiFSsPDtY8aMYbFYSUlJqF6inglNRvDzfsU8RZ2wvLy8vLwcTeDNZs6z/i+D9yScHsQ3Uqn01wHJSVIQeb73T0yCYoWlxZRH9UtI/9/FyPYXN/tO6g9ADo1JWh/iShCqmrJJsO8sLy9vMJLvlFNBIEvX09GQMSoqKhKLxSR1RI4D/IDpPf7uiWSyd2/A/PgdAftm+6sbeRnCw8OjoqIePXr0gaYbcqXZ2dleXl6E2HH69GlLS0vI2Jl6gAZkRFKNQYQKjySVShUKBVF8U6vVCQkJFRUVphk4/C8OW1FRgaxtSEjInTt3cON/8iQr7oXkUHHNOp0ODJ7z58/jr3A42GZMnTo1ISHh9OnTnTt3pigqJCRky5Yt06dPLysrA8+SjC1JAX5o7/qhU5iwGzduODo68vn8Ll26WFlZ8Xi8yMhIDBTBveBm/8hCUwOXTri2ZWVlZOTJHLxy5Qoi8iVLlrx8+VKlUuFVJwlUMpXIwjFp0iRvb+9Xr16Zvh6/xcPjkhYsWNCsWTOzezQb3YCDRXKHRqMRlAhAVWxsbH6dZAy2niQ78p4baKPRKBQK+Xw+dm/I9TKZTPR3gdrrB9qDYjsISFZjmSrKBOQO+3AbCdMdPLCzoH9SFOXs7EyYDfjNO/sGEXYagLYCgcDCwsLDw8PR0RE7e2BM9Xp9dXU1PiaVSpGgJS0Bf5fbIQhgql6dBErRSLSY9UrMZlocwDdDhgy5cePGlStX0O8e6zr4i7/LidAao7a2trCwEK99bW2tm5sbOthdvHhx3759gYGBaL0TExODXkf435s3b2ZnZ7u7u48YMeLBgwfwSElJSU5OTqGhoWlpaYjV7ty58+TJE3TLYzAYDg4O33//PcDxKSkpYWFhffr02b59e3BwcGRkJKgC7+yW/Gd7OgRuzuPx5HI5i8WC2+zTpw/aR8NvGwyGrKys3bt3v3r1qrCwcODAgXfu3MnJyVm/fr1MJrOzs+NwOGgggoNjq4xU9F8u70PVt3RBSEdRVGRk5KxZs2JjY2/fvp2cnLxhw4ZXr16JRKLs7GxXV9fq6mp8DHXIPyzPinywqTeWSqV8Ph98LESxeMpSqRSsZSsrqw4dOnTp0iU2Nvb8+fOHDh2CqDZVT9pjMplg33I4nCVLlkgkkilTppSXlzOZTDTB+iVexHsuytevXz9x4kR0dLTZPZrtf+VZkefHbgmtrhG6Xb9+PSkp6VeLSuh0ur179y5duvQ9N1uQeVKr1Vu3bgUkXKvVLlu2bO/evQh9/oNK/2/fKKvVaiQ//oNuCxIDYHd90DwrEqV1dXXV1dVff/31xIkTW7ZsOX369Nra2vT09M8//3zIkCEdO3YUi8X0u1Q/6urqPvvss+TkZAIGkEgkX3311axZs9CwAGWXy5cvx8bG4t9Hjx5dVVWFyMAUxvfb8V44FDpqglalVqs7deoUFxdnFn43m+kcrKurKy8vl0gkYWFhAoHgxo0b5AWmfyc8K0GsZmRkcLnc8+fPazSa4uLixMTEpk2bvnz5kqIoBweHpUuXZmVlffzxx0OHDt26dWt0dHRqaipN00OHDm3duvVXX33VunVrb29vpVLZo0cPT0/PNWvWzJo1q2fPnhqNZteuXW3btt29e/fx48ebNGkyevToDRs2ODg47N+//8qVK66urtOmTVuzZk2bNm0mTpyITmDvTNf92Z4OeRBA/yPQJI1gEHSSpaSwsHDixInx8fEJCQkeHh5jx4798ssvu3btevDgQaJ8h/qbXC7Pzc2F5/nLvbRE3wbwD9I+Fwn1LVu2uLq6Ojk5xcbGNm/efODAgceOHcMwIk9P/4GKYHjz8YDwNIFjUavVkHokDFq5XD537lyKovr165efnx8SEuLq6mplZRUTE4P+NXQ94YQUEwBj3bp1q0AgGD58eGlpKRqz/+q70+v1WVlZbm5uXC73+vXrv6S9aLZ/lFENMvxyuTwzMxPFC0SZSUlJHTt2/C2x16JFi4KDg9+z8kWKDpGRkevXr8eUDggI+OKLLz502Qhy/Z07d87IyPilmrXBYDh58qRpaezDGeRddTpdXl4eesOWlJRIJJKysrI+ffqEhYU9evTo9evXvxQ6G43GhISEzz//vKSkBJf66tUrbFQ2bdqE0NxgMGzbtq1Pnz5AF6CpGBnk3zEoh2hrUlISuhzRNI3kbmhoqFl+1WyN64wqlUosFsfHx0dERBQXF5N38vfyAFitoUbk5uYWGBhobW1tY2OTmpr6+vVriqKGDx+uUqmuX79OUZRMJqutrV20aFHHjh3VavW4ceNQ/UxJSaEoKiUlZdWqVfPnzzcYDJWVleicgtBWLpfPmzcvKSkJesxnzpxZvHjxoEGDmjRpUlJSUltbW11dPWbMGLIY/yX0JqGyQhw14VTBKxLQEZHxBh2nuLi4T58+TZo0EYlEpsLVOM7GjRs9PT1XrVr19OlT09L5X8UIRRhG+hfKZDKNRvP48eOPP/7Y19f30KFD8fHxbDbb398fUApEkH8wJoQE1qZwOwSyKpWK+OeNGzfa2tr27dsXz6i4uHjmzJmXLl3CdgWQbpqmp0+fHhwcPHDgQKLXfvDgQT6fP3bsWLIHQ2Llv7WysjLww9ABx+wezfa/sAEQkLKwsGjTps3JkydRo4fsEXpHIfOKPH9RURGqOeTfIbGEIpFMJiMKR0ql0s/PD4obqKFAS98UCQDvhjI39n8URXE4HA6HA/lGe3t7lMgJcYdQjoxGI+os0OTH5eHsYrGY1FwIb4lAdREOkr8COXrw4MGbN2/y+Xy9Xm8qMgePjB6zhw8fBuWCx+PhfnFkJEswJmKxGO6AUA0oipLL5aY/mho0uvENOgsAnoH1YMuWLQMHDoyLi3Nzc7O2tnZ0dCwrK9u6dauvry9ac1HvEtWysLBwcnJ68uSJXC7ncrl6vR4Ncu3t7aurq0UiET7z+eefR0ZGgtlG+C6VlZWmVXvUgMgp8A2hklAUBT0XAPYbs8Hkcjmbzc7IyJg7d65SqSTEPqq+qTR+xAHh7vEOoDdBA7yE2f7GRnTreDyeo6PjwYMHlUrl4MGDGQxGgwojkkO/WsAViy6+Hzp06IQJE7Zu3bpjx46oqCjSQ4jD4UybNg1Kw1ZWVuHh4VCIUyqVPj4+mCaOjo4KhWLu3LkjR46cOXPmkiVLwByl6rUkHz58ePLkyRkzZkycOPHo0aMoXvXs2RPd6WxtbSF+CQdr6lH/tAZNaOIcUMpHjZuql1uCyKtpV3p3d/fk5OSjR4/OnDlTKpWSwYcfqKysdHJyWrx48cCBA21sbObMmZOSkgIIflVVFWWiSE28K9wFlo8PzYj9Pw0PkfxIZARFIhGHw2nduvXQoUPDw8Pj4+O1Wu3y5csrKyuXLl165coVbM/I641w8EO7OysrKwAz8LAAbgEbjJCPbW1tIXzBZDJfvXq1YsWK/Px8lUrVq1cvEGrJFbZs2TI7O3vMmDEMBoPP5xsMhvj4+HXr1h0/fvzLL79Uq9UKhcLR0ZGsxYiPyTQ0fedLS0txdhTl+vXrV11dffz48ZCQELPWodn+/faSyA+oGjQIkEgkKpUKNHPk9qHuCc4sTdNNmjShaRpOuaamBtR1LpcL7WI0cUUkyuPx3rx5U1lZiW0Zn88HJlWtVkOaHlUSMuHBS20Qe2GXhhIMysoCgQBRptFotLOzg0q/VCoVCoUKhYLL5RKVDZ1Oh8YHGo0GEqRoeYpOAWq12tbWFqIEFhYWJSUlBHBZW1uLsJWmafSLMxqNDx8+VKlUEolEJBLV1tby+XxkEYCFZbFYWOGcnJwgc1heXi4UCiHCwGKxFAoF+hc0Rv0CsIshwsWo1Woej4eO3k2aNAH9H20I3N3d4Q1Nmy42OKxGo2nTps2aNWskEolWq+VyuQ8ePBg/fnyPHj0OHz5MVHW5XC4uQCaTsdlsmUwGujSRfYXgAO4Lg0Z0DKqqquzt7VUqla2trVqtdnJyUqvVjTW08dAhxQqVAHQiwHrPYDCUSiW0Wkk3SL1eL5FI0E7WwcGByWQiyDbbP81mzpw5b968xYsXL1myRK1WY5MD1CPEgH8dIIrFYmGXzuFwunXr9sknn1D1TUwgm4+NuoODQ3Z2to2NTW1traOjY2lpqV6vB9YfnqSystLe3j48PFyv1w8YMKBZs2Znz56tqamBk7G2tkZsjXSAUqns2bNnRkbGixcvlEolHNfdu3dxR/AMf0VA5/8JHYZ3sra2joiICAoKEgqFiDgRP505c+a7774LCQlJTU3duXPn+vXrKyoqhg4dOnTo0E2bNqEpNEVR8PkMBgPq0WTry+FwgKr8045AbW3tiBEjQkNDhw0bNnr0aB6PFxcX9/Lly6+//vrmzZuTJ08WCoUMBgMyAkwmE11h/z+ilqEecPPmTTyp0NBQLpe7Zs0aLpcbFhbWtGlTGxsbhULh4ODQvn37y5cvT58+XS6XHz58WK1WP3jwAI0YeTzeli1bHjx4MGHChKioKCjYgMlgZWWFPurY6kDHQK/Xu7q6qlSqM2fOHDp06KeffmrduvXp06d79Oih1WoxW82CrGb7NzYAxaldu3aRrTM0O2iaPnHiRL9+/V6/fu3p6WlnZzdgwACFQqFWq3U6XWlpaUxMDGaXQCAoKCggqCaSyJXJZJs3bw4KCjpw4AD6IbVu3ZoAYqqqqjp27Ojk5MRgMDw9PU+ePEnAPd26ddu2bRtAP+3bt58zZ45EIlEqlZ988knXrl1J/Wj27NmhoaE0TV+7ds3FxQXXrNfrExMTORzO6tWr1Wp1aWkpTieXyxUKhUql6t+/v729PW72m2++qaurk0gkXbt2RbwFD7tp0yYCNgLGbvz48djt2dnZURSFKolMJhs/fjxJEe3fvx/Fl8rKytWrVyMgpijq6NGjDdrPmuINFArFgwcPxo4di20ARVF79uyhabqoqKhbt26UCTcFH7C0tMQ1DBgwgK5viNo4iy4Wiy0tLRMTEw0GQ2lpKQgiYrE4JCTkxYsXdXV1eXl5IpFo165d+PzEiROVSmVCQgLOBRQyuK4XL15s0qQJfj9hwgTcRV1dnY2Nzb/+9a9Vq1ZhCenfvz8+38Di4uLwv05OThRFHTp0qKysDJ//+eef4YlGjhwJhQqDwZCRkdG5c2eIjgUHB2dkZHxQNVyz/WlNLpcfO3bMzs5u48aNFRUVKF+iaCOVSn81uh2vU2ZmppWV1dmzZ2maxtaOpumCggKKohISEjQazcOHDxkMxrNnz2ianjlzJlBSI0aMwETetm2bi4vL7t27GQzG69ev8b+BgYF0PYeapul169YBBVtbW7tt27Zp06bNnj2by+W+fPmSpulTp07FxcURZY+/K0YZXzX1Bpl6Uo+uqqpat24dWm1xudzk5OTly5dHRkbm5+djTNDkmabpn3/+GfILyEcCovDn1xnAmmg0GktLS0mwnpiYuHv3buRiQds3vdMPR9t4z+el0WjCw8OvXr0KWAuKlmq1+osvvpg5c+b48eNHjRqF9LlpmpaiqD59+kyfPn327Nlz5syZMGGCl5cX7rFZs2Zz5sxJTU3F2oH8C7S6aZrOz8/fsmXLpEmTUPHr1q1bTk4OCSGAbTPjWc32v/CsCoWisLDwxx9/ZDKZ/fv337Bhw/Xr18Vi8d69e729vdu2bZuYmLh27Vo2m33gwAG8dl999ZW/v39KSsrdu3fj4+N79uyJGjcRi8brfvPmTW9v7169eu3du3f79u1+fn7Dhw9HFNWvX79WrVo9e/YsKyurV69eDg4Ocrm8QcxqNBqHDh26cOFCo9FYUVFhZWUVHR2N+E+n002ZMmXgwIFwWytWrAgMDLxz505ubq6Hh0dwcPCjR49IdhaOQKvVTp061c3N7caNGwUFBVOmTHFzc8vMzDQajTdv3oyKiuJyuVu3bv3uu+/S09MRrWJ5q6urq6qqSkpKCgwMfP78+YULF7Kzs9Vq9dSpUyMiIjIyMvLy8mbNmiUQCO7cuUPT9NGjR9ls9vr163Nzc7/55pvg4ODMzExT1fEGy2f//v0HDRp07dq1e/fuDR48uGnTpkVFRZjMo0ePnjVr1osXLw4dOpSXl3fr1q1WrVodOHDg8uXLp0+fRkL0nTh3tGBt37495ryDgwMQEW3atDl9+rRWq/3pp5+srKwyMjLgQcaOHevh4TFhwoT9+/enpKRAbRFlmhYtWixfvry0tPTVq1dt2rQZO3YsWhI4OTn5+vp27tx5y5Yto0ePpijq5s2bjV22Vqs9cuQIi8U6derU3r178/PzpVJpcHCwi4tL3759t2zZsnz5cg6H8+233wId0atXr6lTp+bl5T1+/LhHjx48Hq+wsNA8Xf+Bhjm4du1aW1vb5s2b379/H/l+eIBfR+9AZZmm6UePHrFYrEuXLhFhOLlc/ubNGzabPXLkSCj8JyYmtm7detasWd27d8/MzIRrwuS6d+8ek8k8dOiQp6ent7f37NmzIyIieDxeSkoKTdORkZHz589PTU0NCAgYN27c3LlzPTw8zp07l5WVFRAQEB0dPWXKFH9//8GDB8M1QZv970dJJL0DyeCDaQf+Fir7Op2uuLhYJpMlJyePHz8+Ojq6S5cuoDFptVqUy4xGY2RkZFBQ0Pz58/ft21dUVHT58mWNRiOXy//kYSuB1WGrU1ZWtmvXrhYtWsTGxg4cOLB379729vb9+/dPS0vDbf7/lf/DS5iWlubl5YVpghQVNhharbakpOTKlStxcXEMBsPX1zcuLm7Dhg1bt25NT08vLy+vqqpCdIvthFwuT0tLW7t2bXx8fLdu3dq2bevk5OTi4oIp4+np6ebm5ubm5uHhYWlpaWtrm5iYeObMmerqatIE0TSSNpvZ/h2zYjoheBIKhStWrABHh6bpffv2URRFFAQXLly4du1azMDBgwfHx8enpaVlZWV99913jo6O8C+E9o73bOnSpRRF7dq1CyWDRYsWRUVF4Wg5OTkVFRVw2ZCVefHiRYOYlabpwYMHz5kzB1f42WefdevWjWTdxo8f36dPH8JdmDRpUteuXRMSElq2bPn8+XPyMexfib5gZWUlIf4HBAScO3cOB+/bty9FUa9fvyZeo66ujpArNRpNampqbGwsBker1a5cuZKiKPTswdbf2dl548RyTwAAIABJREFUw4YNarV6wIABFEXdvXt36tSpy5Yt43A4u3fv/qXHIBaLmzVrZpqhjIiI2LJlC1KwgYGBS5YsIb6DpukBAwbgGv4DeB8TPiAgwMvLq6qqaubMmZ9++ikO8vXXX3fq1Ekul+/du5fBYDx//hwZiylTpgiFwry8POxueTyewWCoqanZs2cPRVG9e/f28vKyt7e3t7cXiUQ4dZMmTVq0aCGTybAJdnBwWLNmTeMQgabpGzduAIEAaipUciiKSk9Pl8lkb9++5fF4U6dONRgM0ElZsGCBtbW1ra2tu7s7h8MBZcFs/zQzGo14Z44dO9a+ffuwsLCzZ8+SaObXHZPMmtevX0+bNg2EKrI7LSoq6t27d1ZWFkl8zp07t02bNuXl5Tqdrrq6GlIG6KHVrl07o9FYU1MzZcqUESNGZGVlzZs378CBAzqdLikpafz48TRNl5WVDR8+PD4+vry8HKcuLy//+OOP58yZIxaLFy1aRP9F2Fe/JWzF0oDdtalWt2m4CRkBfC+RSIjYLf7r6dOn/fv3v3HjxokTJ5ydncPDw5s1a+bp6Xnv3r0/f0BTXV2NWh959/Ly8iIiIiwsLEJDQx8/fvzFF1+guFdSUkL/f1WtRtzctWvXcePG0TSN4oZWq9Xr9Q8ePDh48GBwcDCHw2nRosXPP/8sFotVKhWWV2w/aBPGFZby2tra8vJyZFV1Ol1ZWVlRUVFZWVlhYeHbt2+rqqqePHkyZ84cb29viqK+/vrrx48fmy6FABmadlYz2z/ZrEypDzqdzsrKiuTk9Hq9SqXSarXBwcGtW7cGkszb2/vMmTNz5syhKOrBgwdv3749duwYgCYikQglbK1Wy+FwQGVQq9V+fn4URQUHBwuFQgQrNjY2HA5HpVIFBgaSBsceHh5MJvPevXtNmzZtAPd0c3PDkQ0GQ5MmTZ4+fQp+GPCmLBbLysqqrKzM1dW1R48eO3fuZDAY27dvb968uVKpFAgEarXaxsZGr9ez2Wzocdjb29M0jbvOy8vjcrmVlZV8Pr9Vq1YXL16kaRplDtOmXCBF3bx5s7a21tbWVi6XA07H4/GaNm1aWloKhqOFhYVMJkOykKKorl276nQ6W1tbg8Hg7e0tl8utra0bwMkNBgOLxVIqldbW1kD51NTUACFqaWkpEAgggEcYS0qlsqSkJCsrKywszNbWViKRoJ7SANIKvtqUKVM+++yzZ8+eicVi3C+6Y7948UIoFD5+/NjFxcXNzY3JZFpZWUkkkkmTJuFGgJcFLlksFlMUdfXqVQDkORyOSCRSq9WA80ZHR4tEIiw5oE00ZphxOByapvl8fnV1NYPBwJsAwF9tba1IJIJHKyoq0mq1oIKtXLkSOF2kaZEzNts/zfR6PaDMPXv2jIqK6t69+8yZMw8cOIAy/W+BuGk0Gk9Pz4ULF7q6uoI8BCFYNze38+fP43swC9esWYOoCyhYSBk4ODj06NGjW7dueJ8TExPt7e0NBsP8+fNxwYD6aLVaZ2fngwcP6nQ6LpeL0rCzs/ORI0d4PF5NTc2iRYsA8pNKpba2tvTv1OvrTwU/g8guVa/VTZBO4ABQ9R3+LCwsmEymQqEQCoXW1tZ4BJWVla6urgj7UBf6+OOPR48ezefzY2JiwsPDL1682Lp168Yw+j+PyWQyuGjkPthsNk3Tvr6+N27c6NSpU0ZGxpo1aywsLHx9fWfPnq3VaufOnWvKAP7j+WSZmZkPHjwYMWIE0Fxw6VevXp00aVJxcbGlpSWfz09OTg4ICCBrClUv3KtUKh0dHcnajWnl7OyMxZSmaWjBoksWlj97e/uVK1cOGDDgm2++WbVq1Zo1a86ePdupUycmkwmGAz5PVMnN9k+2/4lywPjRarUCgQBS8wwGw9ra2sLCwtnZ2cLCgqZpiqJQnUfVTCKRHD58GE3etFot2ZCBVYOmfDweD6kyOzs703as6B2qUqkWL17cr18/kUjUqlUriqIGDRqEHRVA2fj+xo0byIIYDIbt27cjtsarTBIniCw/+eQTCwsLf39/pDk5HI5Op0NvUsRw8BfffvttbGyss7Nzp06d2Gx2fn4+lPaJdoGlpSXcKOGBofuis7Mz7h0EMuwvvby8nJycEIQpFIq0tDTgyrdv3y6Xy1UqVXV1tVqtjoqK4vF4CxYs8PPz69+/f5s2bSIjI0ePHo3/wvJsYWGhUCh4PB4w7Lg1NAUgJFl0xgOQqLa21t7eHgwnup6mhv2oKT2rqqrq5s2bbdq0gd+MjY2trq7es2cPg8Fo2bIlAkq0gfX19UUQQNeL2lhbW4MylZ+fD9Yz6qcYfysrK1dXVwC2AK5vTOXGoykuLgbWnslkYt9MUVTTpk19fX2xiQcoislkymQyFxcXIuNaVVWlVquHDx9unq7/QCMIb5FI5OTktG/fvs6dO48ZM+aLL74oKSkhFFIiNkkypqSXW2MyPoJCLpdraWmJgNV0wcZkp+p1M7DEMplM0s2Ew+F4eHgQZDmOBny8lZUVIQviAxwOB3MQ6zrkUCiKQlBibW3NZrMRbxHtjv9zTNC1jnRsJnqoqLlT9azzBrqhlEmTF7q++zTplYrhIgJGSH9S9Sxvku8kXgjfkF+Sbxqb6R0xGAzTH0njGPB34VQxzuQR4AEZjcaQkJBly5axWKyTJ08mJye7uLh89913fn5+aHOPVqi4sLVr1+7atSs7O/v58+fY6+L3pncKN47xQYKQiO3jY6bCMr/RQBrDW0S6AYPYeuXKlU2bNkml0mfPnoWHh48aNQrN2GbMmPH27VvU7uDSsdvBE3xns+5fZ4RQSx6rwWCYPn26TqfLzs7es2fP6tWrhw0bFhAQEBcXV1xc7OTkNH/+/Ozs7KCgICLFg2eKGNSUZIyFA9+bykqYZljwoJlMZkRExOnTp69evTps2LARI0agEAHpGCwE5hbfZvufmJWmaQSscKnY/iJoc3BwQCUOn2zWrJmLiwuI+R07dszLy6uuribho6WlJZJzoNbiNS0pKXF2dg4ICIAvwMtqYWFRWVk5fPjwlJSUb775RqVSXbhwAXEhdmZcLlckEhmNRoBiDQYDJvyECRNwZLzrb968QVoUEk7ffvttRESEu7v7zp07Mf3YbDbylNgF0jS9c+fOdevWHThw4M2bN7du3RIIBB999BGmjbW1NVWv29K4D5alpSWWSSaTCbo9n89nsViQ6EdkbGdnFxkZKRQK/f39Fy9erFQqydrGZDJR8n7x4sXZs2fv379/9+7dpKQkHo/n7u6OvC9EFSDagOysqddDFhPJm8LCQisrK3h8KysrbBXIvpaiqJqaGg6H07JlS1tbW7FYXFFR0adPH1C17O3te/XqlZaWplKpPv74Y3C8WCyWRCKZPHmyWq2urq5WKBSg4iFTXldXl52dDeeO5wt6HJfL5XK5JFQ1FcH5n5fMwsLCwqK6uhriEhhYfBUKhS4uLhwOB0s4HLpIJCouLj537hwCDsiy/F4+2mx/aWvTps2PP/44Y8aMtWvXBgYGAqcERTwy000jV0zVv9kgQMqDxWIhlYCYGP4NEiiIvbCPRSDLZDJR80W8iy7wgE6igRN2kggcCU4Mkw6aHiTawFnwJ6LoR/bMH2qhsrCwtbWdNWvW4cOHz507d/LkSaBgORxO8+bN2Ww2EW8qLS3dtGnTzp07+/fvP2HChLi4OIlE8urVK1R4cDt4MciVw5Gick3iQqLV9SEMWx2UmGbOnHnq1KkePXocOXLk1KlT/fv3b9euXWZmZnBwcK9evcjYIgeEFYEQnn67QSXDdEn9+eef7969y+Fwvv/++xkzZnz55ZdisTgjI6NNmzbu7u6rVq366quv3NzckFWhfj9ZLojVhIWF7d69e9u2bS1bttyxY0f//v0rKiqgrkWE8Mxmjln/PUshxgRZFkQV0HXicDhIT4IOX1hYiGKWl5cXhF0oigJ3CuBrskWGN3z9+jW+QctQsolnMpk///zzqFGjQkNDJRLJhAkTMHmAuK+pqdFqtWw2G+EafDFwTgUFBSUlJTqdLjc39/Hjx8RHl5eXHz16dNGiRdOnT9+4cWO/fv3QC5ts/gC1OXr06KhRo/BfI0aM0Gq1uGuKop49eyYQCLCxazxYRqOxffv2MpkMntrCwqJ3794cDuf+/ftMJlOj0ZSUlMjlciQO27VrV1NT891336lUKtJ2EhEn0h7QDuPxeHq9vrKyksfjnT592srKCnvroqIiW1tboqKFaNXGxgaejsvlenp6IjteUVFx7NixV69eQUWSLC0Q2OvSpYuXl9eCBQtCQkKaNGlib2/PYrHs7e0ZDMaFCxcOHz48cuRI5B6QskUXE4gSYNUXCoVhYWHNmjXD5TGZTHhPyGCh37pGo8HDxVLXYNyQvW7evDmTySwpKVEqlRguZJjwV8hgYUG1sbEZPnz46tWrX79+zefzlUolkcsx2z/cEIFNnjz5/v378+bN27p166hRo1atWlVYWIgJJRQKAXQBZAggor/ZIIAqQOJFBEBwmyihkiiHqpdKRWWDzF9EvVQ9KgyhLaSIoGdHxDvxV6IbSlC/5E/w7fj3D41qQOSt1+uDg4PHjx+/a9euK1euwH2p1WrkWX/88UdXV9d+/fp169atd+/eDAbjX//6V7du3aDegPoh3hDcKUnJCwQCxPFUvTb5h7sdLLjwmXgKK1euLCsrGzVqVGJiYllZmZ+fX9++fW/evNm+ffvp06fn5ORAaBJ9In/HK0E6gCTs6+rqtm3bFhAQcPLkyZycnKKiosLCwoMHD3722WcSieTMmTNYL3Q6HXH4v9cokeolRVHR0dGrVq06ceJEWVnZmDFjDh8+jJXR7ADNRjWg6Go0mpiYmMDAwKNHj0Js4uTJkx06dCAsgXHjxvXr1w/CJW/evGEymR06dDhy5EhqaiqUqsihSE+/uXPn+vv7w6XSND1x4sQ+ffoAJenn59euXbuUlJTBgwfjekjT1M6dOxMOVtOmTefNmwdxgxUrVlAUNWzYsK5duwYGBnp6evbu3Vuv1587d46iKMDGCeNn1apVhAtJuIezZs3y9vZOSUmZMWNG8+bN8bHy8nKj0ZicnExRVEJCwr59+x49etQY/yuTyZo1a7Zz584TJ06gd9S2bdusra0nTpy4fft2iqKcnJyePn2KD6Oc3aZNm+Tk5MOHD4OlhPI6YncS/tI0vWbNGkdHx+nTpy9atMjGxiYhIYEwxjp16jRz5kyychiNxjZt2kCPGgIFFEVNmTIFrCwUuUyVQcBl3rp1K5LWNTU1RqMxPT2dzWYzGIySkhJcTHV1tYeHR1lZGSE0AEaGfOqRI0csLS2bNGmyefPmw4cPnzp1Cp9xdHRcsmSJwWDACFMUtWLFindCp8vKyvh8fnh4+I8//nj27Fn0wfL398fbgi4G4eHhIMzt378f78PUqVMPHz4cHx8PnpzZ/uFGdJchXfLgwQOIwbm4uPzwww+YkvgYETD5Wxop+hO5A9RPSREfAVxBQUF2dnZ6evrhw4dTUlJOnTp15syZ5OTkY8eOnTp16vjx4+fPnz937tz58+dTU1MrKiqePXuWm5tLWKcA7byTItZYZAp8zQ8nH4FuZKYcU0CzCIxeLBYbjcZdu3YNHToU0Zirq+vRo0f37t3bq1cveE4i0qfT6dasWZOVldUA/ECb6Ex9UNIPQSbAtFptUVFRXV3dvXv3Ro4c6eTkFBUVtWHDhrNnzwYGBvL5/H79+pEWjET44nd8l4iEnIuLy9atW+n65oU0TU+dOpWiqMzMTIVCQRqeIe3y+zL6gUYDWQ2nKC4uRgrMNLowm1k34H+onTRN37t3r0WLFhRFLVy4sLa29sCBA1FRUXizy8rKevfunZCQQALB7777zsPDA+FFaGhobm4uYlNTjuSOHTvGjBkD/BBN09OnTx88eDC828OHD0mnkNWrV7u7u1+6dAnx1sCBA4moVufOnadPn46TFhQUbNy4EZWCAQMGbNiwAf6oe/futra2e/bsqaqqkkgkUqk0NjYWEonEDcHlPXz4MCwsjMPhuLm5JScn29jYJCYm0jQNWQNfX18Wi9WkSZOVK1c2pjBDxAD3e+XKFbVaLZVKP/30UxaLBdrjlStXMKu1Wu2VK1dmzJgBoJtQKNyzZw+hQ0qlUrgDlUqFamZBQUHfvn1ZLBYIaggKsWZ8++23CNnRI0oqlfbs2XPv3r2QKrx06ZKzs/Pnn3+O64ecFqEn0zS9bt06Npt9/Phxg8Egl8vxp1evXvn4+LRt2xajjecVGxuLS8JnOnfujC6L2IHMnTvX0tKyRYsWHA6nXbt21dXVEokkICAAA4U1zMfHZ926dQ3GDVIvdXV1//rXv5CeX7ZsmUQigQKaUqmsqal5/vy5v79/TEwM4NEKheLIkSNhYWEsFsvNzY3H40H41mxmGQGy0iMtpNfrDx8+3KxZM4qi+vTpk5KSQta8vyvRWC6Xw5XV1NTApWi12kuXLo0ZM2bAgAFDhw6Nj4/HNxEREdjYE8Qtl8vl8Xg8Hs/a2hqtE0gKs2PHjq1atQoPDx88ePDQoUPj4uJiYmJiY2NHjx796aefTp069fz582hhpVQqJRIJdg6EqvuHiUigDvZOfStkfJVK5c8//3zu3LmQkBCKorp06dK6dWv8lSQvSkpK2rdvP3PmzN27d69fvz4nJ8doNBYVFTVevz5o2Nqg6StcOk3TmzdvxkPx9vbeuXNndHQ0OrFt2LABS+fvdW3IKJPFZe/evSwWS6vVAkUG9oKPj4+fn9+zZ89MFYHIBXwgoTGSgpk+fbqdnd306dN/XQNYs/3NjEGA9kBDon6UlZUlkUhatGjh6OhIyiUARRUXF4tEIqFQSPg9JSUlz58/l0qlzZo1Cw0NJXxAfIP5D6AnijhoHAogpqWl5ZMnTzQaTUREBIFMgSqIryidgEBKahAMBiMzM7N169a4WlK9QtkdICQ0WyI1LNNLoigqNzfX2tra2dmZIJZIYd1oNObk5Pj6+kL6oEFdEsi5ioqKgoKCtm3b4trwe/IVBwFMqq6uTiwWZ2dnh4eH29jY4Pe4HmCqyH+R4xOyPLgguHHS6QpoATIU+Bd0nwJa12g0ElgwSoQYMeATUArEqcFOwzNCUQboBRQTyUjiAjB0gM1VVFRwuVyBQGA6PjgmoXm+s/RjYWEhkUh4PB5qczU1NdbW1mCV4V5wm6bPorq6GjwVc0nEbA3eJUx8zIjKykq0z3n48KG/v39wcHB0dHTHjh3d3d3J9CGgQKqe+UG4zI1PgdcPZErMU/DfTStU1C9TpkjxFycFCpz8iOoqZh/xupgI+IrZChUXlF+fPn2an58PyOnp06c5HA7SonV1dWgEJRKJQkNDTSnbuGyqnljm5ORUVVUVFBTk7OyMuKSsrEwmkxUUFGBeE7ABwVziIjUaze3bt6uqqkQiEVKwCKfAbcC0tbGxCQoKgnRMixYtvL29LS0t0QIQPAc8Mjyvxj+SB4GxMtWC+HdyhaIwVsQNgvQJlBrSBNDmwxkxyAqF4saNGzqdTiwWjxs3Dqx2NJ3avHlzcnKySCRq3rz506dPQ0NDhULhtm3brly5AuoFAL6gI8OnAdMFGDFaVeHsBLCBAcdLgkvFkDbGxRI3Tt4iU/+Jdok///wzh8OZM2dOQUFBSEhIly5dpFLptWvXfHx8unbtOmTIEHt7e4LxIOsdoMkALhO8KUYDI9lgUUPbSFxPenr6Rx99NGXKlI0bN+K1vHv37rx582xsbPbt24c9D2BauEck40lB/7fDfsiY4G0kY3L58uWxY8c+fPjQy8vLdJqQtcNs/xxj0OY27mYzm9n+4ugmopsjk8nWrFlz48aN9PR0gUDQr1+/li1bzps3j1COwLNUKpU6nQ7LMImETI3ElFhNNRoNMPGgb0NqA+srocxjuwUNPiylJD5G7AImK/QKEKlA2w5LL9rAWlhYXLt2LSUlxd7eXqFQ/PDDD2VlZWhrzOfzIcnStWvXoKAgFxeXwMDAzp0729vbI9+MloSIjxs4dtw+qFeAtCLOILE1brNxaIXwkVCy8O8URT179uzChQtKpZLP57948eLChQvoUw1IEkVRPB4PdCK5XD5p0iTIL+j1egTQGF6E4EhqggQM/iuuilzkr9P/Mn0xEGKS6FOn03Xt2vXhw4dxcXF4LhkZGWfOnJkyZcr169cRp7LZbHBADx8+PGDAAGdnZ1wDAimEboiAkWMm6lRIlyJkJzufX/Fii8VidA3Mysr65JNPioqKoqOjo6KiXF1dJ02aZGdn17lz53379nG5XCKhiNeJsO5Mw0Eyno1HsqqqysHBoby8fNu2bYmJiVlZWSEhIVqttrKyctSoUTdu3Lh48WJ0dDREgfh8/v8XObZu3brZ2NgcOnQIQ/33k4QzmzlmNZvZzPbPSr6SJVkikZw6dSopKSkzM5OiKE9PT5FItHTp0rZt23p4eEAghaIoqVTK5XLZbHbjcA0aF4SQCgoIkmqEeIToyjT+a1x5IMR8IpVF1avaSaXS+/fv19XV2draymSylStXFhUVURSFIBVpTh6P16JFi7q6OhcXlwkTJgQHBxuNRjc3N1S6kGvENQApAQ3B/zP5hMIUCUD/g6H0Dx0ukjskqeK6ujqwtd6+fQu55bdv3yYlJb169UoqlWZnZ1MUxWazHRwcmExmQEBAQkJC165dnZycEK0CvEGuATErESVAmPVbyJckD0dCHACdUUtMS0tLS0urqKh4+fKlXq9v2rRpTU1Nfn4+j8dDMIoof9iwYQ8ePNBoNJs2bbK2tu7evXtNTY2npyfGEEE2ydljO0S2JVR92fBXXDzKUGq1msPhlJSUzJ49+/jx40wm8+DBg0+fPr106dKbN2/4fP6mTZv8/PyQO8c1k4IA3j28S790DYRcodFofH19hw8fvnHjRnz4+++/HzduXN++fffv3w9qIy7pj5zU5AmuXr36yy+/hFINVS9Y0aD0YTZzzGo2s5nNbH9qQ1qRhK34ipVMoVAUFRVJpdKffvrp0qVLaPnWokULS0vLpk2bgn9JUVRkZCT6aDSIgCmKEggEXl5eNTU1KpXK3t4eTftUKhXE+KD8Cg41SWeq1WrAZu7cuVNYWEjVF7UBP4V4M+SWqqurKyoqnJycoF3NYDBCQ0M9PT0ZDEZQUJC/vz8q0b6+voiqUdCHjCAJxSDeCTyPqf5Ug7XcNHOJsi9gSCTabqzZjuiHIIJwLtwLzgUeN/RDiKY1kb2rra3Ny8tD1H7z5s2XL1/evn2bx+MhndykSZMOHTo0bdo0JCTEx8entrbW9L5wJf+Gr70rNfieBrEaBPS4BSAH6urqkCFWKpU2NjY//fQTeow3b9587NixJNA0GAxVVVV9+/aNi4t78eIFj8dLS0uLiorKyMg4cOCAh4cHIExIx2KHQ0JDIjvYuBz/nhswktBlsViInnNzc2/dupWYmGhhYTFo0CChUHj69Ol27doVFRU5OTm1aNEiMjLSx8fH09OTvGO4QtNVvsFgoiL/+PHjNWvW5OXlpaWlCQQChLldu3b19PT84osvIMWKh06Uwv6wjaiFhYVWq83Ozo6KioIomEKhQCNGc5cBc8xqNrOZzWx/PSOIcGRDUYA2TSuicnrlyhUWi1VSUnLo0KFHjx4JBAKdTofGdQ0OKBQKFQqFs7Nz69atVSrV27dvPTw8cnNzWSyWVCqlKEokEonFYi6XCyghkK9Edw9Hhq4ksmX4AIvFgl46emcwGIyOHTtaW1uT4EwqlfJ4PFMAt2lxmcA3qXqUKrlBVKvxyQbIVESWJFghbUpgCFAIqt40uCHHVygUDAYD6AjgaxvExLhBNLICLYwI6RN5Kfz45MmT27dv7969+/Hjx0iyduvWLTw8fMaMGcAPqFQqiHxT/xu68KsjngY7HAw1rgfqCqSdAYJm7ILwv7Nnz968ebOtrW11dfXSpUvDwsIWL15cWlp6584dHx8fJClramqcnJygqBUREaHX65s0aULunabpXwHHr6mpYbFYqAYQZgieb1lZ2YkTJ0B1LS4uHjFixJs3b+RyeXFxMbQjVq1aNXDgQLAS/8+hA8u5a9eu+fn5O3bsiIuLQ0h6/fr1Tz/99OrVqzgOVd/essEL+aEnNeFgvH792tfX94cffhg9ejRJwWJDZfZ+5pjVbGYzm9n+MnlWQiEiBB0kEfV6PaIxwEwRywJjCuwpg8FgsVgPHz6USCQNDltYWJiVlUXiGOhDE8oUg8Hg8XitWrUCtRTBBPqegDhlMBj4fL5KpfLx8QkKCiL0L8JJAmcU+E6U+JGrwydJ9z6s3CAbYf1GIhMBLuliRXhmRHO+cYNoLPDIq+FqSTMCktF8Z7KZUMcwsIQUBboPCvq4KfRnQtKXQEIRtKHzLblUo9EokUiePXt2+/bt/Pz858+fv3371svLCz0RR44cKRQKCWbj10VIhNdFhgtvCCE8Qd2Fz+cTgi86b1tbWxMqVXZ2dkZGhqur6+3bt0tKSi5evMjj8caMGbN48WJkMUnvsfDwcE9PT7VaHRQUlJ2dzeFwWCzW2LFj+/bt+yuykmSXBcoX2WYgeMXdZWRk3Llz59q1a0+fPu3YseOrV68GDhz44MEDZ2fnc+fOeXh4+Pj4tGnTJiwsLCwsDO3KG0extbW1CxcuTEpKWrhw4RdffIE3SiwW9+3bNzIyMikpiWS+cXa8pX9YkhU3jlaRkZGR7dq1O3DgADYVhP1s9oH/LPvtum4GgwE6eWAR/rf6MkTm7U8oT4NdMm6KCCIC+gPNFGQU8Kf/VnwEOSHcr1arBXehsQ6iqRG9sMbyIuRZEBlXU/UZXDa5QpyFCFgqFAqapktLS/FLHKSqquqdd4RlyfRo5JEhaUE++Z/vpbH+Ir6CKFNXV6dWq02PZirNaDazme1vY3BrDx8+nDhxIjJ5LVu23LRpE+BOY4q6AAAgAElEQVQHdL2mNelwplAoTD0D9Pj+sKu9e/fumzdviE4wivg5OTm2traDBg06f/58QkKCn59fdHS0q6vrhQsX8ElIR5WWlh4/fnzatGlr167FNRN/S7R1TRW74G9VKhVx+FqtVqfTEdeKg2/dunXx4sUURZFGuBEREd7e3iwWq3///kwm08HB4csvv5w4ceKjR4/AeMPBDQbD9evXeTze3r17ica2RqNp164dRVGpqanQ1SIyvbhg4vlra2uJ7BpWBFy56WJEJG9hNE0DYANABVlHdDodzk7TdHV1NW4Qv8GlyuVy9LY1XQvIMgcZR4hw0SYqzo0/if0kEuSmCxYuTyaTEQ1K8uLhmEQCkqiC4uBEnsxsf6jW1a8zPH6hUEhIuwRlBXufPZBOp8NGirQN/PPwAUk/ZSIRRVIppACHLA6Bur9n3QdHIFRTqh5B9UsbR+xuiSxO4w+gcKNUKgUCAdkQM5lMqVRqa2uLVA22p6b4MIVCIRQKTTklFEVBjoqkfH6p3EakqcjsRQkMrwH5q6kczH8uUUGqhpRQye+RWzJvL81mtr+rIXfIZrMzMzNXr16dnJzMYDD8/f3PnTvn6+uL/DF8Gp/Ph2+B26FMNBz+mEs1FRYkvbJu3LgRExOjUqn8/PyKioqioqJsbGzOnTu3f//+mJgY4tKNRuOgQYPevHnj5+d3/vz5RYsWtW/fnsfjKRSK3r17Q+8WH+bxeDiyTCazsbEh2U2iVqFWq2UymVAoBClKJpNZWFisWrVqx44dgJd8+umnLVu2vHjxoo+Pj6Wl5ZEjRyoqKjgcjo+Pz+zZs0NCQnJycoYPH962bdvmzZsnJydjAdJoNBUVFVB7yMjIICUCqr4FHeAcpsqYlIlWJkni4nkhEy+RSJDlJcprlAmfD3GhhYUFVC+wJBmNxsrKShcXF4KdRRp+yJAhkA7ALxG9yGQytBnXarV37typq6sjyyXUZ7t3704YkFhiyNsikUjQBhlnb/AZghXBfgA/yuXyrKwsrVbbq1evwsJCqVTavHlzg8EA5IzZ/tTYAL1eX1VVdebMGWyMOnXq1K1bN5S0EAC9D9aETBXMyT+V4hq2Ynw+H/MT80Sr1XK5XPSVRXRFpt/73C+SB1wuF5MTc1ssFicmJq5bt44ExO+scwHH9s7QFrvkM2fO3Lhx4/Hjx3q9PigoaMqUKV26dKHqNVYRX4ITgNJkbW1tYmIi6i9CoVAmk7Vq1apv375CoZBc5y+l5wm/AQck6nooqxHy7HsC9vExpVIJWVzsDVAkhRygGXFvNrP9LY1I0qrVauh5PX/+/MKFC1evXs3Ozu7Vq1d4eHjfvn09PT0RTBAVUqqeZfVHOgdTrDDBY2g0mpcvX2Lj/fTp0+Li4suXLzs5Of34448EtgEEiLOzc3x8fKtWrdRq9YkTJ9zc3H766aeBAwdu376d6A8YjcarV6+GhYVlZmYGBQUJhcKamhp3d/eSkhJnZ2fcO1HwJV4XP5aWllZXV584cSI9PT0vL8/V1bWsrIym6YSEhNzcXIxVTk7O27dvP/nkEzc3Nycnp9DQULFYHBAQoNfrvb29nz17tn79+oULF4aFheGwWJXIuUh6BWsiifCgyQAdCVN5Y6CHTWXXtVotYDkajYbD4eCYNE1jScJCgBgUqButVltbW9uzZ89mzZodPnyYhLwN2pVfvXp1+fLlarW6qKiouro6IiIChMjdu3d7eHggqURUgZlMJp4XwEW4HcJdI9rwgPEAV1NXV6dQKHbu3Hns2LFp06YFBgbGxcWNGjVq+fLlZu2tvwY2oLa2tn///k2aNNm+fXtqampubi7pjPf+ldy6urqkpKRjx46RIvWfx168eDF27NiSkhLUJlAvIIV1UlYg9f33uWsUGh4+fLhx40YAqmiaLisri4iIMO3/0cBwUlKGeOeJ1q9fb29vHxsbe+nSpQsXLrRs2dLf3x/dLEk/blwnuXKdTmdjY/PZZ5+lpqaeOHGiX79+FEX98MMP//lZNMAMaDQa0paWgEPQzspgMLxnlxSMg1KpJOAHjUaDayZNaM1mNrP9XQ0urra2ViqVoicTTdOpqanosxgQEHDmzBnSubSurk6lUmG5+YOxAaZ1cHwl5Wm4ZSwTxI+ZOkCFQmFvb9+6dWsmkxkSEiISiRISEiiKysrKwtGIY1+yZImvr2/Hjh0BSA0KCkKLsuLiYtObValUubm5DZYGXElNTU1VVdXx48dXrlzp5ubm7u4OabPevXtPmzbN3d3dx8cnMDBQIBAg+ockWWRk5KJFixITEx89ehQVFTVy5MjTp0/n5uY+fvy4vLz8xYsX8OqQNyYPTi6Xw9WTAjpABVhx0LcMi11tbS2gDqT5Fpqoob9jRkYGEBSlpaWFhYV5eXnl5eUtWrQIDw9/8ODB4MGDY2Nj9Xp947bMZLXC7xcuXNiyZcuSkhLka9EIo8GiRo4gFosbIBJxbQ2K/hUVFfj3adOmVVVV0TT9448/WlpaVlRU5Ofnm+fvH2a/KaOZl5d37969tWvXjho1iqpvxUHi4PfERzMYjPXr148cOTI2NvbPVgLOy8s7dOjQ/PnzUYEiOzAkOyFwSJKg70kOxW7syJEjcrkc9FvwMFC8qKurc3BwaPxfOKlIJMK5Gg9UaWnp/PnzR48evXPnThSw7t27JxQKHz169NFHHzEYDJIxJcwGUDpkMhmPx+vRowdFUa1bt3748OGtW7dGjx5N9sTv3OSQPSU2x0qlEkcjojnApVG/3CiogSFFTXS/sX3HFty8sTSb2f72eVZLS8vS0lIHBwcIDkB9NjIy8u3btytXrvz2228nTpw4adKkhISEpk2bonqO0BaIsj/sagmRi1TMseoRbBgU7ysrK52cnPCnuro6iUQiEAgEAsGWLVuQ+Ny5c6derz9//jxFUS1btiRUP5wF3SJv3bq1cePG9PT0urq6Z8+eWVlZubu7Y8Tghzdv3vztt9+uWrVq6NChmzdvjo6O9vf337hx49ChQ11dXWtrawcPHqxSqebNm5ebm3v58uWqqiq9Xh8aGtqpU6fhw4efPHmSz+dbWVnl5uYqlcpbt25VVlY+f/580KBBYWFhISEhfD4f/cPEYjH885gxY4KDgzMzM93c3Gpra4FbIFlJdAhTKpXodpGXlxcVFZWamgqMwcuXL11dXfPz8+VyuVqtdnV1FYvFFhYWxcXF9vb2Go3myZMnQUFBq1atIiuLj49PTk6OQCAYMWLEixcvZsyYYYoKIMVAPp+P3C1Z4MRisaOjo4WFBVlPKyoq9u3b16FDh+DgYJFIBJBxdnb2zZs37e3tp0yZolardTqdra0tcA5Y0AsLCy9dumRvbz9kyBCKolQqVWFh4c6dO2fNmqVSqYxGY2ZmZq9evYDBM8/lP8B+U4zo5uYmFou1Wq1YLLa3tyc4FaJL954uoKKigs1mV1dX29nZ/amYgHK5HEgAhKqkDnXy5Ml27dq5urr+exCtrGiaLigoUCqVLVu2fB+XV1hY6OfnB4ABJnxAQABCT4lE0qpVqwb/VV1dfe/eve7duxOIaoMPpKWl6XS6IUOGIJIG4mrSpElFRUVKpRLk01evXqnV6pYtWxIxl7q6Og8PDw6Hgz4xnp6ec+bMuXTpEnbA/1k+GrAhrVZbUlJCjonKHfxXeXk5+ri8j6S2Tqc7d+5c7969UR5C1KvX67Ozs5s2bWpnZ2du02c2s/09FyErK4Q76DUFuBSSjlwuV6lUzpkzZ/DgwefOndu7d+/p06dbtWoVFhYWHx+P3gSNVbo+qJHu3Bb1hh9NkzUWFhb29vYgJcNVOjo6grszfPhwuMcpU6YYDIacnBwEXhgE5C9kMllRUVFubq6Dg4OdnV10dHR1dfXr168J0RmVeoqi2rRpU1VVdejQoTt37lRUVFy8ePHVq1clJSW9evVyc3MjiDW5XJ6UlBQTE9OtW7etW7fOmjWLzWavWLFCIBA0adIkLS1NLpfz+fz27dtPnjy5oqLi8ePHW7ZsKSwsfPbs2cyZM4uKihQKBRKclZWV58+fz8jIYLPZhYWFH3/8cXZ2dlBQ0OPHj6uqqvz8/KCA8ezZswULFtjZ2UmlUoVCAaAXInuVSsXj8bp27crhcI4fP/7RRx8hUsTaR9P0mDFjvL298/PzoVuM1u6xsbFLliwx7aYGWBpRwMAaB+wp0jpIfKAB+GeffXbv3r2QkJCDBw927949MTGRw+Hs379/3759Xl5eBQUFFy9e3LVrF1nT0Vhu5cqVR48edXd3NxqNu3bt2r17d0lJydWrVx8+fPjy5cs3b96w2eybN292797dHLD+NbABeE4ikYiiKG9vb6TikbFzcXHx8PBAVR200Nu3byP3JhAIQkNDVSqVWCymaRoxk1AoxHEgQWBqq1atcnZ2njp1qkgksrGxGTx4MGrQdXV1O3fu7Nu37/Hjxz09PV++fFlTU1NaWspmswUCAdKWRUVFcCK3bt2ytrbOz8+3tbVFR+ySkhLsVqurqwcNGsTn83k8np2d3ZAhQ9ABEq+1paUln8+3sLA4efKkQqEQi8Vubm58Pp/P58fExKAyUlJS0rt3b8wTBweHJUuWEEmBxpXxq1evcjgcDodjbW1tY2MzaNAgUERjYmIyMjIQJvL5/MuXL9M0LZVKxWLx8uXLEfZxudzExESFQmGqCYBT7Nq1i8fjoZyBQgwqRNgLyuXyfv36IZtra2t7/Phx8u/NmzdPTEwkRMvZs2dHRkbi+BqNBneBgXJ3d79//76bm5uzszNFUWfPnu3bty+SIi1btkQxSKlU5uXlQZ5QJBJxudz09HSU/j08PJCORSVo3bp1bDY7KytLpVJt3rzZ0tLS3t7eycnp888/NxgM1dXVQ4YMsbW1ZbFYtra2QqHw2LFj/60yg9nMZra/GX7g1q1bo0aNYjAYDg4OU6dOffPmDTwecAJgsjeQSdFqtYST/lex2tpahUKh0WhqampOnjwZFxfXvXv3JUuWQN2F3NqwYcPgab28vH744YdevXrFx8dbWFhkZGQQxBpN00VFRW3btj106NCmTZu4XK67u/vbt29pms7PzyciM1Kp9OzZsxRF2dnZYS1GoGlra4vVysLCgsvlRkZGRkREpKSkYPAHDhx46dKluLi4nj17Xr16de7cuXFxcceOHevZs2dycvLs2bPLy8sfPHhQXV39008/vXz5ct26dcePH1+2bJlAIJg1a9aePXuio6M7deo0dOjQWbNmjRkzZvfu3XZ2dhwOx8HBgcVicblcLpfr5eXl4eFhYWHx5ZdfQlgG2Nlfwq3Nnz+/efPmCBJomk5LS7Ozs/v++++xLnt6ej558kQulzs6OiLnXV5eDoEwAkp5+/btnTt3GAzGkiVLIC8wbdq04cOH0zQ9Y8aMnJwcYAOQmiEnMtufHRvw9ddfz5gxo1+/fhMmTEhPT6coCpvInJwcpVK5ffv2sLCwmzdvurm5FRYWfv7551OnTp0xY0ZBQcHcuXOXLl26Zs0alUp15MiRPn36TJw4sXv37mKxuHEujc/nV1ZW5uTkXLx48c2bNwkJCTExMUePHgUs5vbt248ePRo3bhxN0zweb+DAgT169Fi6dGlNTc3+/funTJmCF1EgEGg0miFDhsydO1en092/f/+jjz56+PChwWCYMWPGo0ePLl26ZGNjc+TIkU2bNhUUFDRt2nTcuHECgWDJkiVHjhxxdXVt3rx5dXV1cHDwhAkThgwZQtP0hAkTtm/fPmbMmFOnTt26devKlSuurq7YF9L17acbs7LatWt3586dxYsXe3t7T548Gd5Bo9FcuHDh9evXa9eulclke/bsuXHjRrt27aysrE6dOrVr166bN2/y+fxXr14tX7584sSJUIWEMiJ2k/n5+ehmDvYS0tVGo5HH4xmNxmXLlqE2ZG9vf/DgwdWrV3t4eLRq1crS0hJ7+vT0dIPB8OzZs507d86cORO65UwmE1lPhK1lZWUDBw4cMWJEp06d1q1bN3ny5NDQ0OXLl1taWk6fPj0/P9/Ly8vBwWHOnDk+Pj47d+50c3Pbs2fPuHHjsGGIior66quvVq9ejZpLWlpa+/btPTw8Tpw4sWjRomvXrolEordv3y5fvjwzM9POzu7ChQvz5s3r1auXSCQyGAxeXl6mDV3MmAGzme2fY6R816FDB19f39GjR586dSojI+OTTz7p2bMnatnwvagdo80VBHqBWfojuzf9LrlnDodjNBoFAkFMTExMTAwR9yXkJ71eP3PmTF9fX5FIVFFR8f333wcEBDx69KhDhw6E/yqXy1HsViqV2dnZ3333naWl5dy5c7///vtr167Fx8ePGzcOo2RjY8NkMoVCYZ8+fXr06HH37l0kklJTU21tbTt06ACR459++ik8PHzOnDk6ne7KlSvOzs4LFizQ6XRt2rRJSEhwc3NzcHBYsWIFj8dLSkqyt7ePiorCOsVms2tqang83suXL5lM5oABAzQazffffx8cHJyfn3/r1i2pVGo0Gvfv39+iRYvS0lJc1Y8//gjdg+Tk5NWrVw8bNgw0f3Cz3of5pNPprl692rRp0zFjxuj1eqFQiP5e0AwuKSlBhzMvL6/c3FyKotLT06EJ8OTJEwaDsWjRIqzjyI6BXGHah9lsf6U8q0wmoyhq9+7dyMkdOXKEoihIUdA0fe/ePYqi+vbtS9P09evXAwIC8DGtVnvy5MnAwMDy8nLsgG1sbL755ptfOktSUhKbzT5z5gz22aNHj+ZwOPfv38efOBzOnTt3ECYuX76cyWQqFAqCgvfx8cnNzdVqtfn5+SwW6+TJkxKJRCqVzp8/38vLCx979epVXl4ekaATCoW3bt3CqQ8ePEhR1Nu3b2tqahQKxZ49exwcHNq0aRMcHOzj4+Pk5CQSiRQKxZIlSyiKEovFyDWCXUjXq42+k4M1cODAzZs3E2x4eXm5tbX14sWLaZquqqqKjY3t3LkzCvQJCQkCgaB9+/ZBQUEff/wxNnZ0vQgrjllVVdW7d2+KouBW6HrhQGz+qqqqWrduffLkSYwSTdPdu3dv2bKlTCaTSqWOjo4EA9CsWbOUlBRTzhO5BQg7AAJfV1f30Ucf8fn8Bw8egKlGUVRKSopKpVIoFH5+fkAXQEbRz89v//79NE0fOHCAyWSWlZVBpcXJyamoqEir1c6aNSsgIAC9cDp27IhqS05Ojkgkmj17dlVVFXK9+ApdPaK6Yjazme2fYETE1JR+qtfrN27cGBERweFwOnXqtGPHDhSaTLVOSd3pL5dnJXcKKVO1Wo0KlemAaLVasGwbLDFIrxLXfePGDXj4MWPGPHr06OjRowEBAaGhoWfPnjX9xwULFohEokmTJqFEHhIS0q1bN4qi+vXrJ5VKTYt7r1694nA4fD5/xIgRdnZ2PB5v9OjRTk5OqKrR9aLmALySuqunp6eXl1e7du2SkpLI4oV16u7du/Hx8UePHsXi+/Lly6KiorS0NGSaaZpu3779559/Tj7fIJX+H/KsRqNx8uTJXbt2petVYGfPnl1ZWYn9QKtWrZydnVkslp+f35kzZzZu3Ojm5ubv79+nTx8Cq8W51Gr1yJEjVSrVV1999fTpU3Oe9S+ZZ1WpVG5ubkqlEkDM8vJyiqICAwMR34CQ6OTkpNFoZsyYgf0Qh8MBeKWgoKCgoKB9+/YQ8oVcSFVVFel6Zwrl5PP5wBVoNBp/f39gAyiKqqys9PPzCw8Ph7yflZWVr6+vqUza27dvd+/evXz5coAjNRoNm83m8/n29vaFhYUQxhMKhQKBAMBtjUbD4/GqqqoglYekLzRoDQYDm82uqqqSSCQQHxGJRB999BFN035+fnw+Pzo6evv27f7+/hwOh81mY7Y0hnIC7WRra/v48WMkANRqtVqt5nK5y5YtoyjK3t7e398/ICAAw3j79m2lUvnw4UM2m/3s2TNbW1tAmuj/x957x0dVrd/DZ870PplJT0hICBBKQiBCgFAVQpAmKCBgBVQQKdKUpkDEhgEVLGBCuYICVy9VDUGaVCGAEDqBEEhPJtN7Oe8f68f+zJuAly/XEnWvP/iE5Mxpc87ez17PetbDcWg/g56K4GuR0Anssg1dP2JuUhfVo0ePzZs34yMikahdu3aZmZlCoTA1NTU9Pd3pdGIzlIKCqYWcd/LkyU6nEwIDNPjB+9y6dWu/3y+TyTZv3nzt2rVWrVrdvn07IiIC9tHbt29/6qmnWrdu7fF4Ll261Lt3b6lUKhaL1Wq1WCzev3//lStXrly5goPC4iQhIUEqlS5btqy6uvrLL79kGAb9LSnDSkHxDwQSVqSQFGGcVCqdOnXqmDFjnnrqqUOHDh05cuSXX37BaE84NpfLpVAoSCuvv8r1Eg/RQPUqmUG4O13HBAIBFHrwQEU5FMMwIBGx/cmTJ7OysqRS6TPPPDN27NjIyMj27dsPGzYMdSNoEmswGKRSaVFRUe/evVesWNG2bVur1WqxWBDVFRcXI/TU6/VweCwvL9dqtbNmzaqrqxs4cGD79u0xlyUlJTF3PGVZlnW73fPnz8dZPf74482aNTt58iQoJBidSqVSn89nsVjatWv32WefEfYkOjpar9f37NnTarUqlUqDwWAymdq3b0862yEAuM8nJygoyGg0Wq1WHo8H9l2hUBQVFSUlJf30008Gg6GsrCwhIaG6unrQoEFTp06tqKgwmUwgmE0mk0qlMplMx48fd7lcqPwLNFan+KNTEP/LhyUSSXl5uVKp9Hg88fHxyOPHx8cjYpNKpRKJZMOGDYsWLbJarW3atIHdGoofIyMjMaawLAuNM4/HaxiwMgwTERGB8iyz2SyXy81ms0KhIH2cY2JiWJaF7tvhcKA5MhaaqDqEnb7ZbI6IiOA4Ti6XY82k1Wo9Ho9CobDZbNnZ2atXr1YqlT179qyurr5165bD4cD7gzSE2+0mrY2LiookEolGo4G5tFKpHDlyZNeuXRcvXtynT5+YmJjc3Ny0tDSUbZEezQQwn7NYLLhjfr9fIpGEhIRgiMH7kJKS8u233+J9ZhgmNzd35MiRpC8ickYkfY+fe/bsuWXLlsuXL7dt2xarQxR4ud3ukpISiHexBwSyJSUlZKmKJSwE+waDQa1Wo+V3PZs6iUTSvXt3SOAdDkeHDh2kUilWC1ar9dSpUz179uTz+ajKREfEyMjIhx566OrVqwzDtGjRIjU1NT8/v1u3bi+88EKfPn2USmVdXV3Lli379+8/e/ZsqVSKdQIu6vr169u3b9+8eXNYWFjfvn2zsrKioqJIaS1yhfQFpqD4hwADETGEViqV8PXU6XTffPPNzZs3Dx06lJeX165du8TExGnTpul0urZt22KtC7byfopBG48WgnQkJm2lyOgHP1GEiWjKo9PpnE6nQCBADS6a0IaEhCCBXl5evmHDhoEDB6K+DbMM9KBoXgBVGxwDGIZ5+umnoSXFrIHo1m63k6N06tSpsLBQJBJBdIeKqLFjx4IbgukpXF2nT5+OgRqzT3JyMsuynTt3drvdarUaOw8KCmJZFiI3Ho9nMpmUSqVOp0NpWmFh4bhx49q2bfvYY48xdxr58ni8+4wdbTbbI4888umnn65bt+7pp5/2+Xx79uypqamJj483mUznzp1D2fTSpUtTU1Pj4+ORewwODhaLxVOmTNm4ceOLL77IMMxnn32G5wdNien7+KctX/+XD8NvHwJKOFPYbLaqqiqz2QynZYvFMnbs2OjoaKVSWVhYiOgN2pobN24YjUZUzcNHA082RJmBKCsrQ2MMlUrl9/sVCoXVag0JCbHZbCqVCk2ZhUIhXPqrq6sdDgcKp/h8fllZWcuWLU0mk0ajqaioGDVqlNFoJCbPGBQ++uijZcuW7d69+9SpU8uXL+c4rm3btvArIXkltGKCcqCysjI8PFwmk6lUKvyXz+erVKrc3FyTyRQfHz958mSLxQKHvHoBK+JphUIhlUorKysxarAsq9frg4OD0cvE6/XizSkrK+Pz+VFRUcuWLZPL5UKhEOYMYrEYwzcCfeTLEAEXFBQwd3pDI+QViUQpKSkpKSk6nQ5rd0gR0OaKudOcHYOg2WzG8IG1AUZJm80mEAgMBgMGRDgwh4aGgr4Vi8XgMDp16iSRSMLCwlC4iufB7/efOHEiPT0d0f+UKVOKiop+/PHH9evXjxkzxmw2a7Vam822fv36oKAggUCg0+nEYrFMJhOJRB6PZ9SoUV999dW0adPOnj0Ld0b6xlJQ/AMBZhGWWPiXdCeCzrVt27ZPPfXU9u3bz5w5o1AoBg0a1LVr1+eeey4vL6+0tPT+mxQ2Tp4V9U9YzGPKAPOKPgXEGRC9BsDghIeHg51p3br1+fPn+/XrJxKJUP4rlUrBwuBOIg6uq6urq6tbsGABn89HBoxhGKfTibgQJCWOAomwRqPBNEGOizuMtpFCoZC40xAbrJqaGpwt5K2YFBB5MwwjEAggfoBdgFgsFovFRUVFnTp1KigoePrpp5VKJYmeETvez52Uy+U9evR4+umnJ0+ePGPGDKlU2rlz59DQUKfTmZyc3L1796VLl44fP37x4sVxcXF+vz8oKIj07mnTps2kSZNWrFiRkpKyffv28ePHI1AxmUz0lfxLxqxSqdRms8FsAspFPp+/Z88evGzoUNq0aVO/3//GG28g845H7eDBg8nJyV26dEECHRZXCFMarpzgAHf06FGPx1NSUrJs2bLo6OigoCCZTIaCPizBPR7PoEGDrl69WlhY6Pf7TSbTN998IxQKn3/+ebVabbVaNRrN2bNnyWKOOKR8/PHHEyZMiI2NdblckydPZhimsrISXgekMR1sq1u3bu1yudasWWO326GC5zhOo9EgkgZP+eKLL6KnVG1t7ZkzZ3DJgcDNgbRULBbjv2q1Ojg4GO8kx3G7du1KSUkBFT1mzJjbt2//+OOPuF7cc5wYMhBsaUYAACAASURBVGVKpVIoFPbq1atv374rVqy4fv06DurxeEi36+Dg4M8//xzDis1m+/nnn1evXo1xxOFwYOXN4/GQAAJQrQ823ev1EmtYjBrwz8K4g2vHhaSkpDRr1uzChQuo3j18+LDZbH755ZeRmHvmmWeuX7/+xRdfCASCJk2aIKgdO3asXq//z3/+g0kIlwbyGP99+eWXk5KSrly5As0Dbh19dSko/kET1Z0RhgCkF5Gc+Xw+tKEOCQlZu3btnj173n77bbfbPXz48IcffnjOnDnHjx83m82oW0DteWBlPdJcHo+HCEYD+139icBlkoC7XiNrDJKI2vEbSOMwjQoEAplMBoNS9CZFeApnKPCgSJR5vd6SkhKn00lCWPyLvcGKRyqV4igoZcM3AtoIJ4bfE5oG/yVu4gKBAIYzhLshlQlCoRADOw6BtgiQEEyZMiUuLi4rK6t79+44PVwdy7KBs1Xg9Op0OgcMGICJGEcRCASzZs1asmRJWFjYkiVLsrKy4On7wQcfzJkzx+l06nS6I0eOJCYm4lZgyouMjNyxY8cnn3xit9unTJmyY8eOXr16MQzTt2/fsLAwu92ekpLy/vvvQ4ZBp6Q/dP36wKirqxMIBJ988gmRvT/22GPh4eHHjh27cOFC7969mzdvXl5ejoHg4YcfTklJOXv2LOSJc+bMwU4MBkNwcPDAgQMLCgpg8FQPK1asYBgmJiYmKytr2LBhERERixYtslgsfr//7bff7tu3b+DGL730UkJCwtatW4cPHy6Xy5944gk8T+fOnWMYZu/evdgsKysLT2dFRcXo0aPT09MPHDiA1APDMG+++SaxCFEqlaNHj/75558vX77sdrtXr16t0WgSExO//PLLrKystWvXchz34YcfDhgwYM+ePSNHjmzWrNmwYcNu3LiBBid3vW8Wi2X06NEtWrTYt2/f9evXq6qq6urqIiMjuTvNYNADGj/b7fYhQ4aEhIS8++67ly5dmjRpUkPRPTJfFRUVzZo1Cw0NzczMbNOmTWRkJFbGpJjspZdeunjxYkZGBqQLiMUjIyMXL14Mm6qGuyUtXrC45+50dnnyySefffZZVDwUFhYyDDN58mT8dd68eREREZ06dcrKyoqIiOjduzepGLNYLLNmzWIYpm3btiCwIbFPS0sLDw9fvnz53r17Bw0adPHixc8//zw2Nnb27Nnr16+Pj48XCoV79+5FI0HSC4eq0SkoKAJDTNg2kV8aDIYTJ06sWLEiMjJSJpNFRUVt2bKltrYW9AcZ4tCVvuE+//j2Wn/KfUOM+OyzzzZp0uQ+2xb+hsBXhkKrwIKn3Nzc2NjY8PDwQ4cOkZnoPq8IG5NSPFLNFliK17AnFgqXyWa/MsWgVyU2aGzNO//2+J9i1tLSUo1Gs2rVKnxz1dXVJ0+e7NSpE4p7IiIijh49Sp7LQ4cOdezYEeuz5ORk+MMhTnrvvffgFdy2bVtU7QTi/fffV6lUb7/9NhIZCxcuNBgMeKo+//zzzMxMhER4gM6cOUNWeDqdDvV9Fotl165dMTExxBDgxx9/jI6OxpP6yy+/xMTESCSSXr16ffzxx+Hh4TAxuHDhgtVqHTduHMuyERERH330kcvlslqt4GKREMnKynK73UuXLsWSFHJeWMy+9957d41ZMSjs3LkT69ERI0ZAb6RUKom7ak5OzuOPPw7TQZfLVV5ePmDAAJlMhpUlsvZ3/Ua2b99OZOw6ne7VV19F71O9Xv/uu++StfjWrVuhEIDKYvbs2fUqVRsW7VZVVWm12oqKCozvH3744eLFi1HLf+vWrW7duuExsNvtlZWVU6ZMAfur0+ny8/NhE8txnF6vX758uUQi2bx5M3RaeAC2b98+ePBguVyOx+Dw4cP5+flYvoNL7tmzJyrPcOHUN4CCgqJhfAkC1e12ezweGNQDhw4dGjduHEa/Tp06ffbZZySmAduHgahekPoPGWQgWu3SpUvXrl3/+DCdzGVQlIGRyc7ORir1m2++8fl8sE29n3MD0eN0OonvLD5uMpnQ7zewxbrX63W5XEajEe0eOI6z2WxI3hKDApwSfAb8fn9NTQ36zWJFxAU4WtB38I8B73/htEG5yWQyqF6gdIR9VVBQEATUKLd3u91yudxqtUIVirQ4kgIulwshpt1ut1qtiFoC8d577y1YsGD//v2tW7eGxgWHgyAB6hmonTweD/Sd0Ny4XC5kUvh8vt1uh7YGkSI8LzQaDT6FtSZk4CjhR+0RmqyQ1oJutxsac5ZlDQYDjiKRSIxGI0rEIK7yeDxKpTI9PX3atGmINQMvB7kY7E0qlULDimJGFCHxeDyZTAb9EO4qchx8Pl+v16OzSGhoaL1MGUhToVBYU1OjUqlEIhHR9SJdArUxqjVRQCaTyaB/wNsI/Ws91Rd4TdKo1uFwEPWS2WxGMo5lWdTS4V7h1rndbmSgeDwe7iq+MowOarUaIn3ME1DZer1eXFoga4LFAG4XUmAovCAqBQoKCgoULQUOXB6PRyKRoDgdw0VhYWFBQcEPP/ywb98+OL307NkzISEBTtWYrZBNIjn0v/19s1gsaJqDdgPPPffcH1OpBrUr6psxEWBW/fbbb7/66qvLly/Pmzeve/fu8OFBxS2RzP563hizA0nxQ26HmAExCYRqiBBwaHwQVS6IT/ADkrE4TzwbfD6f1FWj1BvqYdxD+ho2dm0AlIVoSkFWSGQRQ1qPWK1Wsoipt4QF2+rz+bA8Iob8gVi5cmVQUNCuXbuQwsAva2trsWwCM0/y2sTBDlwsOlqRhhlkoWa325GbRoYIOyGrbazGyAKUrLZBkdZb7VmtVlwXzo2cSc+ePdeuXXuvjAa6wuKvfr+/traWLBOxf5JxgNMy1n9ms7nh/QlMf9S7UjQLAXWNClNyn7EuxFHuRa+SE0C2hRwa7C9Onpxww5wLqtBwRJfLhY/jLgXeSbfbbbPZDAYDEi7ks8TWAGwucfj656TtKCgoHiDTTQYlkunGvADmFYWk8+fP79GjBwiFNm3arFu3DmpXMshggf1PuGlkYPf5fMj1/ZHfF76p8vLy9evXP/roowzDhIeHw+EbpwRHoPsc8OtNuC6XCwq0QB604ZyF/xJ9Aia4enMrVkHExz3wUeHu1vCS4ncCf+HChf+7NF4gEMDotKqqSqVS4QkDA3r79u3g4GCUn8vlcsSd0FmzLKtWq+12u0gkAocHVXi9Qxw8eHDnzp3Tp08n9Cek5SDwRCKR2WyWSqUQcWO5jBWSSCSCExtWWna7HasliMqxzAoODuY4Dlyj1+slzauEQqHNZgtU+sOoC+WcWK4hiuLz+WKx2Gq1gsiUy+U2mw3V+t26dUNZfcP1Ja4UaSkcHTsk9CFxmMIV+Xw+iUQiEAgQapOq0sAvAkZRcCGA4h4rQrlcDg88UKR4wVC1APG7x+PBN3hXCw9siWsHEYuaUHzvWH1iuYwzB9mMrwBUNCh5ZPlR9wbOm3xxOA2oGtDfFcwuCGZSj4UqN3wdOCW65qSgoED+CjwZCDmBQICEG6Ho4LiCfvdSqTQhIWHUqFEtWrSorKw8c+ZMQUFBXl7e9evXo6KiVCoVJpGGw+zfkrTC7APmJdDd/PfmxWHg4/f7f/nll1dffXXp0qXXrl0bNWrUunXr2rdvTwhRMlfeT2JNIBD4/X4419bU1CgUCo7jSH0YYlPMXzgHhB8ITJEJxHSDzB7mO9CuxGsICU8UKPN4PFjbEm6e4vfG/6QNeLAnFeljt9tN/q2XjMZTglwPx3FHjx79+uuvZ86cGRoaSmrJf49zg9KARI0keYH4Gy8YHlOSh7qfxxQbI/YiQ+GfNTzh5HEhOJ8H2A/iRdwWvMxkVgi8Uf/XfZLbjq+Y2q9SNP75Hv9iHGgorfmtjoKXAs4qf6EGpI0c+L6sVuu5c+du3bp15MiR7777zmg0tm/fPiYmpkuXLm3bto2LiwsKCsI9J1MSYlk4lZJxD48BkRaQOQKZJSKKI7lNgUCAHjf1ZhZMK0RoG+jSBTUdngEcHXMlFG4NB3NyJvCmRUkufoMPggAKfIa5u3VegJ0lSCXQDfW2wSHEYnG9DDusTIkOjTAOVqu1pKTk5MmTp06dOnbs2OXLl/v169euXbuHH364c+fOeNRBqdCnlOJPjlnxEkIM8CtLOryBeDECbflheq/T6X6/kI65I2EBWRg4auCtI4vv+5yikGOSSCR/ehAGWzvY8v0vcT+0rWQPhDgPHNkf4OYTwdC9hk4KisaDwPARwhvSpel3IhGxvH+w94viV75BMuD7fL4TJ06sW7du7dq1GIvsdvtrr702ZcoUtVoNpraqqqpeOUGguT0stNRqNZybQOzhWEgn1vv6cA5IkWGiIZMOebpg/ITpEjKtQMcr0MZ3fSSICSs2w+CPpxQkNFlrMQF2Wg19Tx0OB+mz+CsTHzR7cL/Cs2qz2WQymc1mUygUyMQWFBRs2rTp9OnTx48fhyfjyy+/PGXKlJCQELVajTC3np8XBcWfGbPifcM6DOn4eq77hGHF+0zS8Wi2wdzxBPg9gMUiFs2EYUXkSjrFwd4VyXosKO9nZAxciD8YDfmbgOTxoSJ6MC4TXwpZwePLgg4EuyUOfw9AJpEWi3TMomjkIPkTsF+kYfLvdCDINNGaiLbh+a1uLJn+kP1DfIZktF6v3717d15enlAo3LZtGwbP3r17JyYmdujQwWq1yuXyXr16KZVKxIVkjsBjAJoQJCseD9CT+CpRl4zJBSNnIMlKqBOEj2h4TmYokUh06tSpCxcuQGv3008/oZA38BwA2K+C0xWLxbGxsW3atDEYDAkJCd27dyehKiEg8PGGMywhayDcargBCqPxJ7PZfOzYMSToUQ2yf/9+m81WXl5+6dIlj8eTmJiYnp7eunXrfv36xcXFoVSaTE+4Ctwi+ohS/PkxK14AjO93HeIJwdZQNkAoh9/paQ7kWRGE3XUzs9kM5eX95+kaCTWCsQBV/6QV7QPcJeYOt0q+PhAVGH0ebLdYwJBvlvKsFH+VsBXP6vXr16urq7t06fJ7HIhkNu41KlI88JiPURFEJlkqw9EPBCfaMgmFwo8//riwsLC6unrHjh0Mw2i1Wrvd7nQ6NRpNZmZmWloajF+II4pKpYL9i1gsrq2t7dGjR48ePaqqqsLCwmC9tGHDBhRp6PV6UmmAyRF5SNSk+3y+Xbt2HTx4EMpLlUqFvom1tbUMwygUih49eqSkpKCCud7ziQY3Npvtxx9/LC4uJm1lYN2DUZfH47Vr1w5x5F2bS5FV07Zt2+7aKIdErgiO6+rqEDFDVKDVapOSkjp37pySkvL444/jtqMSzufzaTQaJNnATPF4vD9MU0tBY9b/DryTYAtMJlPDLD/JO+AHuKzhrYNb1u/3QGPkEovFYEYRP6HcCkkil8sVFBSEFxiL4Pvpd+x2u61Wa1BQkMViwQjy547RcOPyer0PnMrEUC6Xy/1+f11dnVgsVqlUhMR9sHDT6/Xa7XYMozwe7/dLs1JQ/FYBq91uJ8PRtm3brl27hpYZv/k763a7r1y50rJlSxQs0pv/2xIoRCEAkpVl2cCFQT2NvsFgqK6urq6u/vjjj8+fPx8UFFRXV1dVVYU2N/9vWuXx4FRosVjIfkJDQ1u0aGG1WqH75Dju5MmTSqWSbIMKY7IT8l+lUmm326Ojo2NiYurq6rxeb2ho6LRp09q3b2+z2YRCYXx8PPxVQkND7/WglpWV2Ww2k8kUHBy8devWVatWYeOgoCCj0ajX6202m9FoBPl6V7AsGxISotPpwB/X+5NAIBCJRDdu3NBoNDExMSzLjhs3rl27duiUmZKSAo2f1+s1m80KhQKluiQgDtRX4Jk3m82BggQKiv8es8LQQSqVYuGIlRABYhRkNEjpPXEzJVV+pGIJHlIDBgyYOHHik08+efHixRkzZiiVyi+++AKPJuJRQiRgNNm3b9/777+/bNmy5ORkjuNmzZrVoUOHMWPGkKOQYxGK9F5pZfwJlmxYNZLRH0vb8vLy559/Pi0t7Y033oBpHDmE0+lcsWJFfn7+zp07RSLR/v37P/jgg/nz5z/00ENSqTSQbiExNwzzVSoViOHr169PmDBBo9GsX79eIpEg90FkuySxSM6KEKIAecMxgeESyGAaeNPwGyJdIKyw1+vt0aPH2LFjR44cqVAoXC4XVBn4bODdAPeAvBX5Qhtqv9xu97p167766qtnnnnmqaeeQgqM+O1hhCKaYGR8wB/AmhdbEiMIjFkOh+OVV17RarVo04CiTuKlh1UEUY9QIpbizwUecrwae/bsOXLkyMKFC8kD/ytj0f81ZmUY5rXXXuvcufOgQYNozPobBqykfrRhaWygyBVV5OTbJMVVkJ96PJ4bN27U1tYStRjGKCTT3W63Vqt1uVynTp2qrq7Gg4EhXSAQtGzZ0mazxcXFMQwDJSiZZ8kgjGk0NTUVS3oyGBLvFGx21/EwUJNGnqXA0R7PcG1t7e3bt00mk0qlQhvbQOA++P3+hISE4ODgux6ITKzYP0KCwOkJl0MKfwn1g3PDHSPCALIrCop6uOeQajQaRSIRaVscKNlGeIHHC6EPhOfEaBclPnhGA9WcCoXi5MmTw4cPx/5PnjwJ2rW6ulqr1YKxINptrFMrKir27dtHKrdu3LihVqsNBoNAIIBzE2IykuIRi8Xwnqgnk4XNG7ItxG8LrvjEIcXr9UIYnpWVhRgdXsEej8dkMtXW1paWlno8HofDwbJsfn7+7NmzQQfidbVarWhSgPfQ5XLh/YdXlNfrPXjwoN/vf++998LCwuA/JRQKoUzHHlCViYwJBlDiToAki8lkwgqViCvwXYhEIpPJpFaroXhD7wafzyeTyRCwmkwmiURy9uzZyspKHBHdHLA4Zu5omHAzMdpiJW00GgUCgVAohGLp+++/P378+IIFC8AW19bWnjhxIj09ndASpEYNdwDDEPELKy8vD2QCSJzt9/vxpLlcrmvXrtnt9tra2uDgYJlMtnnz5pCQkM6dO+OLg1iWRNL0Bab4E0Es2PAvmezxcNYTFz4wIGGUSqUhISG/YShMQaKiu4ZH5CZjKG4oycAGSP23atXqvx6uZ8+epKIXgekDCLRwMnjwAoPsey3g6+0fmwVeC6awkJCQkJCQ//1dAOotq3A4nEm9uJ/8l4T7LMtSJSvFr7229/qDXC4Hu4ZQBg2ZUHiOXlAw5gUHKZfLEUght0Jan5EeSCggwL+IXzt37lxRUVFaWqpWq0NCQiCjcTgc6FAAQzUEVQ3PDX1NwDjKZDLsHwpUp9NJrEnqAaGh0+kkoSEuCnX9zB1L1IiICOKxLJPJzGaz3+/X6XTvv//+iRMn1Gq1Wq1GTGk0GiE8R3wMWT12RQYj0mg0Pj7eaDRaLJb4+HjmjqMTem65XC6ZTEaSMsSuFWtiSHxQ7QE9E24LvgJwlpBPEBtkcJNwm2MYBkEqj8erq6ubP39+ZGQkqp0QhuI0oPHH+AW5Er4+jUaDJa/FYvH5fI8//vjBgwcxH/v9/rlz5xoMhnnz5uH+o4kXEfJDgYffIOuEy4T9MpYr9RJzCoXiwIEDP/30E24ywzAzZsxApgnhL6mHo6twisaG8vJy0mKH+e26KCEp5PV6N2/eTPySKP5CID10UPBEPEcxNhITKAoKigePWWHXLxQKKysriX2u0+msqalBdAipNXSfZrOZuaNbxwhLOkmUl5ezLLt58+a6urpLly4h3LTb7SDwVCoV3mGZTFZbW3vhwoVt27YhTCTWbg3PDXWUSByjvwCfz6+oqKitrUX42HC24PP5ZWVlYGdJuQ8oQAgGGIaBQYnH45FKpRs3bpw+ffqVK1dgIwIrWXjUsSwLElosFiNKZhimpKRk7dq1V69eRQknVJ5Q7iJpjrhfKpUaDAaE+Ai49+/fv3z58kOHDpF8E4/HAwuLlh5SqfTSpUvvvPPOokWLduzYIRAIYKGC+BWcLkJMNLZFg1afz7dgwYKzZ89yHIfKVggASECp1+uR7SooKNiwYQNabQmFQqPRKJFIioqK3nrrrblz58Jg2eVyKZVKZI5g14JIvbq6GgfFBxHib968OScnx2KxoCQLIa9Go4Hcfvny5aCH4fyCS0CWzWQyge0G5wppSmRkJI5FogFk1mjMStHYUFxcjNEAy7DfKmYFt+rxePbu3VuPXaP4SwCkA3JEgU8FoVrpaEZB8X9YAt4VPp/PbDYbjcZ27dotX768V69erVq1atmy5bZt27Zs2dK8efOYmJjevXvD/AK02Zw5c5KSkiQSSWpq6rp160hDs7lz5zIM061bt4KCAoZh3n//fY7jfvnll969e8+ePRutQfPy8tq0aRMVFaVUKnv16vXFF18g3l23bh3DMKdOnYJs6LHHHlu0aJHBYHjllVf69evHcVxVVZXT6Tx27FjXrl2HDRtmtVqvXLnS8HJWrlzZsWNH0otv1KhRBw4cQK+2X375ZeDAgWfOnKmurn7ooYdGjx799ddfBwcHMwzTv39/rI9dLte0adNee+017GH9+vUMw2zZsgUFmHl5ee3bt0fl0COPPHLp0iV0igvsH3j9+vXw8PBFixZxHGc0GidMmDBz5szS0lKdTqfVajt06LB//36yHMdR8O+uXbugdmIYpmXLlufPn+c47rHHHtu5cyf6xDqdzldffTUrK+vEiRMcxzVp0qRXr14zZsyQSCTx8fGvvPKKXq9HtDp69OicnBzQw+PGjUtKSvriiy9CQ0PRevv8+fM4em5ubtOmTcVisU6nCwkJ+fbbb81ms91uT0pKggtVampq+/bt9Xr9smXLkpKSCgsLbTab1Wq9fPlyTEwMTnXgwIGffvopLvbnn39OTExcvXp1ixYthEJh69ats7OzQT/jMm02G+6Y1+sdOnTowYMHoV1u3bq1UCiMi4tTqVRz5sxBE1fau5Wi8XQKJe2If/zxx+TkZLvdHtj887c6kM/n+/TTT9u1a4fFPL3zf90HxhuAwOafFBQU94N7Lu9AN/L5/LNnz2ZlZbVt23bhwoVCoXDSpEnLli2bMmXKpk2bqqqq1q5dC4nnmjVrDh8+vGjRosOHD4eGhj733HMFBQV8Pn/9+vVff/31gQMH5syZ89RTT4GWA8l67NgxPp8PNepbb73Vt2/f9evX5+fnMwwzc+bMw4cPh4SE3DXLr9Founbtunv37v379wcFBfF4vEuXLp05cwa9UmNiYhoWPyYkJJw8eRKsbUlJyf79+6dNmyaXyx0OR3l5eVlZWZs2bdxud1lZ2bZt29asWbN27dqCgoLKysp33nkHfCG2xFQUHBzM5/NhU1JbW7t48eL27dsfPnz42LFjlZWVmzdvlkqlxH4PbKLNZquurjYajUjoz5gx41//+tfIkSM//PDDzz//vKqqKi8vj7lj74xIDivyxYsXjxgxoqCg4Pjx4+vXr2/WrBnDMDdu3AgKCmLu1AGUlZUVFxenpqY6HI6KioqjR48qlcoDBw688MIL69ev/+ijj6CFFwqFzZs3VyqVAoGgvLz8/PnzW7Zsef3115csWXLo0KG9e/c6HA6Xy/Xxxx8PGjTo+++/37VrV5cuXSZNmlRTUyMSibKzs1mWjY2NXbFixeeff65WqyUSCSz3ZDLZiRMn+vbtKxaLjx07tm/fvvj4+EWLFlVWVspkMrfbXVxcnJ2dPXTo0Pz8fL/fn5WVZTAYQEqxLIu2tLjqq1evymQyp9P5wgsvrFu3LiwsLDs7+8CBA+PHj0cnRsgqKCgaG/x+P/IqTEBjod9ktyzLJiYm8vl8s9n8K5XdFI0TZH0eqOsghUdUG0BB8X/IO93rDxA7QuAYHx8/f/58sVi8a9euL7/8csKECZMmTeLxeG3atLl16xYU06tWrTKZTF988YVYLIaFB3QCzz333OTJk3v27Ol2u3Nzc9PT05HNF4lEGo0GaZGqqqolS5YkJCRERkZ6vd5JkyYNHz4cpQb3Em916NCBZdlVq1Z17dpVLBYXFxe3bNly0qRJCLUbbh8fH8+y7O7du5944ombN2/W1NTY7fbjx4937dr1o48+evTRR6FzhShz7ty5vXr14jiuTZs2ZWVlmHtgSgIXPdK8VCAQnDhxoqCgQCaTLV68OCwsjGGYvLy8119/XSQSoUCNyN5Rn4SjJCQkOJ3OnJyc5s2b8/n8jRs3Go1G5AFRcYmNYVBSW1vbpk0bh8OBOLWurg6NRpDuh1QAKXv8rNVqx40bFx0d3b59+4ULF27ZsmXRokUMw9TU1Jw/fz49PZ2USQ0bNmzChAler3f37t3FxcWoA1uyZMmjjz6KmDszM3Pfvn1FRUXx8fFpaWlQO3To0AEihCZNmiBrzzDMuXPnbt++ferUqcTERJlM1rt377Nnzy5btuytt96CZrd///4zZ84MDg7Ozs4eO3ZsdXV1s2bNoKwlDtKo84NyoHnz5gzDyOXybt26SaVSmUwW2C+XZtMoGkOQGthXE5ocPJlWqxVFog8W4thsNolEQopX6urqNBrN6dOnCwsL09LSmDt2H1AQyeVy+l00ZpCHhFqdUFD8j2B/ZTgmA26bNm1CQkLEYnF6ejoT4PE5ZMiQsLAwo9FYUlIiEolu3br1ww8/7N2712Kx2O12vV4P2SiCD47junTpAq9TGA4YDIba2lqPxxMWFpacnBwZGVlWVsbcqU+6l3ExwzB6vb5JkyZDhgzJy8vDHi5fvty+fXtoTJk7jh71qNlWrVqhruixxx5buHBhx44dwfOhUB01TF6vt0WLFi1atGDumG2R+6DVahu6saLsDEVap0+fPnfuXFlZWYsWLfDLet4FZNgSCAS3b9/m8/kRERF3VaeBFuU4LioqaujQobm5uWPGjEHAajAYtFotn8+/ffu2UCgEoQtSFsJckUgUGhqq0+ngPwCpLsMwTqczISHhueeeI32w/H7/wIEDSYwjXAAAIABJREFUcbjbt29v2rRJr9czDNOrVy8EkUKh8Pbt23K5XCqVWiwW3FuoYxmGkUqlNpsNslSv16tUKnU6XVBQELlLbdq0qa2tJbRQq1atoLjw+XxVVVWlpaUMw0Dt2vBGBap7HQ7HA7cqoKD4w9CkSRMYtmP19WDCU6h9YP9MKkS1Wm379u0feughtO7EGhgs3f1YRFNQUFD8PSD4lbU+oTnbtWuHCse8vDyWZTMyMhwOh0Qi+fnnn48cOfL8888XFRXdvHlz2bJlTzzxBOIhj8cTGRmJenZUaPH5fFTZo/RHLpfrdLqwsDCv1+vz+S5cuPDVV19t27YtLi4OLKBSqQQJ1/DclEoln89/7733WrRokZ+fn5aWdv369e3btwfaNdczHNDpdK1btz506JBEIgF15/V6v//+e4VCYbPZevXq5XA4nE6nwWDo2bMn6n5Q9k50pWVlZQ3DaI7jgoODmzVrtmbNGvhVwWkLvl2kH0G9G8vn8/V6fWhoKOroG85tqKwym81SqfSVV16JjY3duHFjTEzMiBEjXnjhBbAvSqWSCAnIHsBZGo1G1KXCjQF+fhKJpKqqSiaT4S6RE8Nph4WFoVW0zWa7cOHCqlWr8vPzH3nkkdLS0qqqKpSLoScCzs1utwuFQo/HYzab8TUZjUaDwaBWq2FW4PV6YTUgkUjMZjO6oRCvWVhP4JyJU2y9u0QcCs1ms06no+1/KBo5TCZToB3ygzlS8Xg8MKwo2cH4Ax1k//79t2zZ0qVLF7xHAoEANT20ORYFBcU/BL/mG4DkPsIUZKCSkpL8fn+zZs2kUimPxzMYDEOHDlWr1R07dkxLSzt//nxERERUVFRMTAy2gRtAVFQU2AKbzUaa1LtcLpPJZLVahUJhRUXFlClTSkpKrly5sm/fvhEjRigUisAOIvUgEokqKiqaN28+a9asnTt3nj9/nsfjRUdHw7sUbgb1r5NlU1NTTSbTkSNHgoODU1NTZ86cWVRUtG7dOr1ej7NF1h4UMuI5yADqtWOuB4PBwDCMQCBQKpUKhaJJkyZarRYRIWxr622PgDUlJSUlJeVeqUNIYNVqNSruhwwZkp+fP2/evOzs7O+//x62A7BlcLvdR44cOXDgACJU2OhCdIt+gAzDECZGLpf/9NNPuEvYhmEYsVgMLlOtVpvNZqvVOnr0aI/HU1hY+NFHH3Xp0iUyMhJFrz6fT6lUohuhTCYTCoUhISHESUAqlcrlcqVSyXEc7GDtdnt8fLzD4cDNxOGgDBGLxWFhYcSir+GNJZW2TqeTZVm5XH5XBwkKisaDDh06EEt2tPp7wEGZZRGP4kUApSoSiWbOnHnkyJGamhoIk7Dlr3SZpqCgoPinxKwAOgWgN7Hb7UYcCYbM5/OFh4ebTCbkkYcMGXL48OEbN26gJAubuVyup59+Gl76Xq93zpw5iFFg5gq21e/3V1dXX7t2bd68eWKxWK/X79q1C50w4N/Z8Kx8Pl9UVJTT6Rw4cODp06fnzJnTv39/hmEcDseZM2fsdnvD2cLtdr/22muHDx/+8ssvY2Nj4WB17dq1LVu2dO/ePTo6GnEqadnKMAypgkI7A/LferNLz549tVrthAkT0PLE4XCgdtjlcmm12rvaIwsEguLiYo1GAwa34Qa4XYQtDgkJYVl25MiREAwgFty6datAILBYLK+88gqMpeAdZrfbKyoqDh48qNFozp07xzBMdHQ0wkp0F0S9KpwCBQIBYlCEvAqF4siRI7W1tfPmzdNoNC6XC0JbkD1SqVQsFiuVSqPR6HA4vF7v6dOnQaILBAK1Wm21WnNycmw2m06nKy4uPnHixDPPPIPsP0pSMNfW1dWZTCaDwUDuZ8Pvi1ReSyQSdK+mRtMUjRxYsBHJ+wNrAwJfgXouIr169Zo2bVpRUZFIJIJpCRH/UFBQUPyjY1b0lALRhaX/9evXQUNig6Kiog8++MBisXi93ueee04ul48cOXLbtm0VFRWzZs06efKkWCxGBfrrr7++bt26NWvWQEaJKJB0w0tKSgoJCcnKyrp58+YTTzyRl5cHISxzj1IbhFkSiaRHjx6dOnW6cePG8OHDweMOGTJkzpw5DXlWkUhUWVnZqVOnysrKxYsXgwgZO3asXq9HvIXmqBAqYNogVCtpV9swvrTb7UFBQfPnz//yyy+feOKJmpqabdu2zZ8/3+l0oitpw5N3u90ajWbhwoXImN/r5iM5brVap0+fPnr06DNnzgwYMAAiOZlMlpSUtGbNmszMzMGDB4eEhGRmZmJXaEAQEhIyefLk9evXjx07Njo6euHChUjonz59ulevXqQjAOkNhkR/cXGx3W7PyMhQKBRz5sy5cePG4MGDq6qq7Ha7WCxGo/OJEyeeOHFi7dq1H3zwAcuylZWVXq9XJBIZDIYhQ4ZkZma+/PLL06dPnzx5cufOnVu0aBEXF4fmBYRMhVMEWFjErNDg1rt84rzNcdyyZcuWLl169OhR+rpSNGagBgur3Ad2USWt7fGSksHH4/HI5fJx48bt2LEjOzsb7VHQAJneeQoKChqzMvCQCw8PJ46AvXr1QioZf23VqtX06dNDQkJcLhfLsh988AGfzx8xYkSzZs1yc3OtVivDME888USHDh2WL1+enZ39ww8/DBs2DB9XKBRJSUl1dXUIiEeMGLFnz542bdoEBwfPnTs3Pj4eMke/3y+Xy6HZAkFrNBoJ5eb1ekNDQ/v06dOqVSuhUAhP+1WrVt31csLDw0UiUefOnXEtiEFVKtXixYuRdxYIBGivR6gLkUhktVrBTQ4ePFgul8PuymAwQLGKM2nfvv2LL7545MiRZs2ajR492mAwyGQyCM7q6upQk8GybPfu3dEnDOVoQUFBBoMBMoDBgwfDDAX/Wq1WuB8oFIqrV69+/fXXXbp0uXz58rRp055++mmGYTp16tS8efPdu3eD2pw4cSJaR4IUb9q06fjx4ydMmFBZWbls2bLk5GTMoCEhIeAsWZaFURe6M6DPalBQEOic0aNHb926tVmzZhEREW3atImJiXG5XNhDjx49pk6dOmvWrE8//dTv9w8ZMkSlUlksFjiOTZ48edSoUevWrVu9enVycvIHH3yAXi9Wq5Wob4mkgXSUhj2Qz+ez2+24V4huQc2++uqrW7dunT179r/+9a/q6mp86bQbEEVjAKoPsTQdM2YMEiOB4vK7rkXxQ70HGK9AYOSKTAjGJXg/+/1+jUbTtm3btWvXrlmzRqfToWCANMxjGAapMEq+UlBQ/C3Bu9fcj1FPLBZXVlZC64n67uLi4qioKPiVImMulUolEglS53a7HUOn1+tFLQJSyaiEjY6ORpQml8s5jqusrNRqtQhZbDYbWkzx+fygoKCqqiqNRoPscE1NTVxcHGxNq6qqIKDEsC4UCgcOHNi5c+fZs2fD+UWn09XW1jbsLIJdmUwmhmF0Oh3oXog+IyMjwfuyLGswGBD7ejweiUSC/DVKvliWra6uDg0NhWKhsrISXgpwSHW73UajEdl2iFCtVqtCocA8hEgUHaokEglS3gaDAcUWqHDS6/VisRiHhi4Cra0MBoNAIIAUOCgoCFxOYFsvmF4Zjcbg4GDoNJo0aXLp0iWbzeZ2u0NDQ3G7oA2A+YDL5XK73SaTKTw8HIezWCxmsxkqAlwLJki/319bWwsPL3CfECI7nc7Y2FjcE3JWEBgYjUZcIIJg3NjS0lKtVotThXtXREQEcY0FDYyTr6ioiIiIcLvd5Abq9XpYhiEyRixLu65T/LlA6SGRDzVp0mTlypWPPfbYr38K4y0+iwcY3fsgOr+XOQZqXm02m0KhuHXrVmxsbPPmzZHWaNq0KU6DELQNK1ApKCgo/uYxa2Dkigobp9PpdrtVKhXCBbvdjigWSlC73Q7qsV4w4fV6XS4Xwi8EjmiXioEehCUpCYLOElEvqstRMwtbUEQ/2ANoV6vV2qZNm4MHDzZp0gQ1+3379t27d69arb7XNIPYF5l00vJeoVCA44SrokgkIlwyGifCQMButxMrROTTSfBEFJ/IdJOPYx5CqYTD4SCtbuVyORga7BBnghQ8PGLR0AHEjMlk0mq12F4oFPL5fASazB2/cULhOByO5s2bq1SqS5cuORwOHMXtdqNmDpVw+CpRqo+KY4/HY7VayWIA9x9husFgQEjK3HHGhv8OFiRutxtGknw+H/l9XAhIYkzM+EJxZwhBbjQaoY7FR1BigjUPPgKpLh4VRMC4z2CFUS1H3a8oGgnOnz/fsWPHkydPtm3b9te3rKdz9Xg80BGh0ArK74a6ebPZrFAo8Ne6urqVK1dqNJo9e/ZcuXLl2rVrzJ3eIvgs3hRqBUpBQfH3w6/N+k6nE0pERDkMw6hUKgSLbrebOGYj6lUoFIhmEEnA6xTaULlcjo1FIhES/eAdnU5nUFAQYQFBDyAiUSqVMOFn7lSa47gej0ckEjmdTj6fb7FYTp8+rVarQSX6fD6VSrV9+3a1Wt2wDh09D0nBu8fjgXG9QCBQKBSQgfr9frVaDb4WFDJoQsSCSM8R90RY3PN4PASaAoFAJBLZ7XYEdk6nk1wRwzA2m83n88nlcrFY7HK5VCoVyp7kcrnb7caJ4XpxOLlcjnIlZPrUajVKrIgwg1wgEuVutxu/kUqldXV18J9CmIhLRkSOaBIhIFTIUBT4fL6goCDUrsGdCgEoeGuBQIBtEMhKJBKFQoHTFolEQUFBiFlJmRqEvCRgxYLHarWKRCIUgVksFpVKhYUKjLrEYjFobyJXwBOFxw9kNjZGyH7XeZ2C4o8EVoNOp9Pj8eTl5YWGhoaGhv73AZdlnU6n2WwmPnRyuZyYrTJ3s53HEhFlnTweT6vVxsbG7t27d+PGjWlpaS1btlyzZo3T6YRAHGtp+u1QUFD8E3lWEhWR8BTaxECGj3B+iHJI60LyS0R+UGhhaEacSiylQB+SwRpHQZiLo2Cf2AAcIQg5Ho9XXFycmJiID8KpQCqV3mdqzOPxuN1uQp3iWEajEWIAcuZkbzg0AjsEUgijwSLXYz3J3SM8K/P/z/0hPAXNGUgcOp1OXOldK+WJZsNms3k8HrVaTaJY9C3bunVrREREly5dyM3EBoTgsdvtiLAbEsl3nTJJIQjuBv6FcBalIejdetc7jMCdpFCNRqNGo8FxcWNxShaLBQ8VwzAgZVHnhyi2YTkLjVkpGg/8fn9mZmZQUNDmzZvvZ3ur1ep0OhUKBXIdGAaJ6KXh9sTzFUOcUCi8fPny8uXLV6xY4fP5tm/fPnv27Ndff33SpEkkF0FNNigoKP6WuCfParFYnE6nxWIhaSbEUugXhRgIkQfiLbPZjGBUIBCgWIrYCxD7axLEWK1WfBDFT8gLE3YTR4EFKUI9m83G4/Hq6urQGAk2+BKJRCwWJyQk6PV6sh8wcw1LEIjRPSrDwKHC+BN8CamlUCqVPB4PnVTBboJjRhIcxk8kqQ2HfLRpJW0bmTvlawgB4W5L7MEZhkG7KUTwuA/MHREFwmKxWAzmEjEcKojtdjsOjRsul8s1Gg3ctXBQFH4NGzasS5cuVqsV9wS8L3OnDJkJsGvFaoRoOUBFk9bYMHaADJf0xcY3S/TEOHnskHzdMDsjQWfg8gAnzDAM2FMSjIrFYiRJGYYhEzm6fOEo+BOeN4a2QKRoBCDPdlVV1YEDBxwOx/1UPnEcJ5PJtFotnnN8BIs6MkLW+wgCVqKY4vF4rVq14jjObDaLRKInn3zyq6++evPNN2tra7E3OEZTUFBQ/P3Ao/XX/0BaCPE6CFSsNPBzQ5qHMDckYP0Nz4HM4nDCAqtKtLYUFI0cYDTr6upCQkLOnDmTlJT0AKsp4mFCEhqBWSnmHqmPoUOHbtiwQaFQYPuVK1fm5OSsWbMmJSUl0KQP6z2xWEz7DlBQUPwNQKtY/kHAFIipkblju4OyKuZOI4N6HyG6iP+lr89dHjuWRUBM2F8ijaAlzxR/lbcJ+RZISEnl5QPsB+kj0qwVmhkYdDTsF43X5+GHH0YGzO128/n8cePGLV++HIbTRqMRa1GcmFKppNWKFBQUNGal+EvGrNDXwmQKjR+hGYWoo95HTCYTJlQmwFryNwF6umKyB5uLOpJfaZNLQdHY3iaPx3Px4kWXy6VUKh/soUVASXxL4KDMMIzBYCgrKyOSm3p46aWX4NiKtZ9CoWjZsqXdbs/KyoLUXigUwsiFudMehYKCgoLGrBR/nS/7Dt0CbtVsNs+ZM8dsNvt8PjgbNBSKwOIAdA4crH4TvPvuu7m5uVCpXr58ecyYMdevX0dVyl1Pg4Kicb5Nfr8fblNwfX6wXQW2IYCRn8/n02q1TZs2JbWJgUAlFtpzQLTjdrujoqJ27twpFAo7deq0a9cuGIN4PJ57dcCmoKCgoDErRaMGkc2h5Gvr1q0oW4Yd7F2Vc06nc82aNbdu3SJNGf53FBQUFBYWggfyeDxbtmwpKipiAnSuNJtJ0fhfJYZhxGJxcnIywzBGo/GB1d5YFrIsK5PJVCoV7PbgDHhXbQB88dAoC0QsKsDi4+PffPPNf//732PHjt24cSOU6LCFpt8XBQUFjVkp/jvQDBZUB4wR8HuYZJEMI+gQ/CZQOUp6usKrFTI15k6dfqBRKxOQrySHcLlc2DnZFWJTqVSq0WiaN2+uVCrhV0W6R8IFgrkjBpBIJEePHg0KChIKhSqVilwCdweBFwVbAJwqfsY24ITIFalUKlwUusKKxeK2bdviWvApULCB10K5IorG9l7jpWvVqhXDMHq9Ho86Xjdote8/9iX+rFB4w7H1Xi5yME7BOYCIlclk6MasVqtbt279zTffbNiwITIycv/+/XCOw6kGStgDiyDJOdAUBwUFBY1Z/9FATIYgjM/n79ix49atWxUVFUKh8Ny5c7t27WIYBgZSer0eAe6uXbtyc3MPHjzIMAyaC9y+fVupVKJfrkwmq66uBuVpsVhKS0v37t27evXqc+fOIbGOnOC+fftyc3O//fbb48eP8/l80tKWkKkikQhteL1eL7rUHjt2bOXKlZcvX4a9jt1u5/P5t2/fvnXr1pUrV06ePIkWskKhsLKycuPGjZ9//jlxvGIYpri4GOXJ+/btO3TokEgkMpvNGzdu3LhxY35+PgJZk8nEsixp4oBuAizLut3u2trawsJC9DtAp0qO406dOoWIn2ryKBoVAntNyeXyZcuWWSwW/Abm//e5H9L9FbkF0ncaivO77ge1X8TeGANI4Gd79Oixf//+2bNnT5s2bfbs2bAsJPGxw+EQCoVol83cMa1zOBzEwQBWfTR+paCgaHTgKH5nuFyuw4cPv/jiiydOnMjIyFAqlQ899NDatWv/9a9/xcbGRkVFPfXUUxzH1dbWchxnMBiGDh2qUqkEAkGLFi3ef//90tLSkpKSxMTE/fv3wy3VYrG88847w4cPr6mp8fv9GRkZERERLMuGh4dv2bIFB/3ss8+io6Mxt8lksuPHj8PetR6efPJJ8EN1dXW5ubkw/I+Ojv722285jjMajYmJiT169GBZtmPHjsHBwf/+9785jissLMzIyMB82aJFi2PHjnEcV1FRMWTIkFWrVk2aNKlly5ZLliypqakZOnQoiCKZTDZx4kRMh263+8knnxw3bhzInsLCQqlUeujQoZ07dyYkJHz44Yc2mw1NuY4fPx4REXHt2jVwTvRZomhUwLLKZDKNHz9eIpFcvHgR7zvJlvxZJ4ZDezyehQsXMgwzd+7cqqoq/Im0u8OpIgFSDyQFREFBQdGoQHVOvzt4PF6TJk3y8vIOHTr08MMPT506derUqdOnTw8JCZkzZ47Vap0/f356evoLL7zAMMyzzz5rtVpzcnIUCsW5c+fmzZsXHh4+ePBgtVq9adOmbt26wcr0p59+Cg4OViqVn3zySWFh4UcffaRUKm/evDlt2rRHH31ULpdv2bKladOmubm5aIWamJh4V7Gd3+9HI9Z33nln+fLln376aVxc3L59+5599lmhUJiRkZGTk2OxWJYuXfraa68JhcKePXsyDLNixQqJRLJz5065XL5mzZoFCxbs2bPH4XB89913hw4dSktLe+eddzp27HjixIn8/PysrKy0tDSz2Tx37tz//Oc/gwcPvhdr1b17986dOxcUFEydOhWagZycnD59+sTFxRHvAgqKxrbgVygUc+bMOXr06HfffRcfH4/2ztCk/lnJAT6fb7fbZTLZ9OnTH3nkkY0bN/bu3TslJWXMmDGZmZnwfyWdsSFJgiCBWMMyd+vqR0FBQUF51r85/H6/w+FITU2dPn06/rtp06a4uLiVK1eS3rCRkZF2u91ms4WGhoL/QA+q6OjoUaNGcRy3ZMkS5o4g9eLFi61bty4vL+c4buzYscnJyTNmzJg2bRrCyk2bNnEcN3DgwHfffZcI1+5KsnIcFx8fX1paynFcWVnZF198YbFYTCbT8ePHGYZZtmyZ2+1G368pU6bU1NSgl9WtW7fi4+P79es3derUMWPGDBkyJCkpCXvAE5Wfn+/z+erq6vR6fW5urtVqtVqtHMeNHj16xowZPp/PbDY35Flv3rzJcdyePXtSUlJwbhaLhc/nL126NJA6oqBoPMBLCqpy69atiYmJgQ/qvV66P2bM8fl8VqvV4XAYDAaO44qKisaNG8cwTJcuXTBEENjtdghw6+2BvnEUFBSNDXQZ/bvDbrdLJBIk8c+dO8fj8aKiooqLi1UqFQqqvF5vq1atRCKRTCbz+XylpaUgPBiGGT9+fGVlpcPhyMzMZBjmzTffrKurY1lWKpVGRESYzWaWZSsqKi5dulRTU3PgwIG0tLQLFy54vd7+/fsvWbLktddeq6mpYRjmXiX/SUlJUVFRDocjMjJy/PjxLMuqVCqhUMiyrMlkEggEarXaZrNt27bt8uXLHo+HZdlLly4ZjUaRSLRv374LFy5wHNe6dWvmTtVURkbGww8/DKpGq9U+9dRTaDMLtRzoUu5uOrmKigqGYbp3786y7P79+30+37vvvuvz+QYMGGCxWIxGI6V8KBrtsp9hmP79+7dq1erdd98lBZR/7hPLsqzFYhGJRBqNxuVyNWvWLCcn58cff1SpVC+++CKPx4uIiJg6derOnTsrKipYlvV4POhrzdyp7KQKcgoKisYGqg343SEUCktLS3U6XVpamkql8nq969atA+HBcZxYLA4PDy8uLvZ6vRcuXHA6nWFhYfBcdDqd7du337t3r1gsjo2Nbdas2ffffz9x4sTs7OyWLVvabDaFQsHn8/v27btu3TqWZfl8vs1mE4vFPB5v5MiRISEhH3/8cV5e3qBBg6ZPn37XAmQ+nw8/f71ev2/fvjVr1mi1Wr1ez+Px5HI5x3GINZs2bdq0aVORSOTxeMLCwpRK5aZNm0wmk1KplEgkDocD7q0syyoUCqREBQJBXV3dvn371q9fr1KpXC7XpUuXMjIySKUzik44juPxeNDPoVt67969Z8yYsXfv3h07djz00EPh4eEKhQKb0WeJolGFqihswkskFovnzJkzbNiw3r17p6Wl4bWq9xG32/3H9FBF9iY8PByZk7CwMNiSpKenP/LII1evXr148eL58+c9Hs/y5ct9Pl9wcPC5c+f69esXERHh8/ncbnfXrl1DQkJat27NsiyaFJDeH0QzANoDRl0Oh0MqlZL3lPyA9rb0aaGgoKAx618DIpGouLjY6XRqNBq3282ybFxcXFRUVEJCgtPp5PP5lZWV4eHhYrE4KioKraEQ0mHOc7vdNptNJpNNmDBh1qxZV69ePXz4cHZ2tlwux2a1tbXl5eWxsbFgNPV6vVAo1Ol0mZmZGRkZq1ateu2118Ri8RtvvNHw3M6fP3/16tXWrVs///zzO3fu/PTTTydOnLhjx47du3crFAqXy4VINyYmJjo6GtOzzWYzGAx79+7NyMhwOp3ouIP5G62AMFfJZLK1a9e+8sorS5cuffLJJ6Ojo4cPHx4aGupyueRyOXwlQeV6vV61Wh0XFycWi61Wa+/evffs2VNUVFRYWPj++++jdBp6O0q1UjQekEUUiU07duzYo0ePF154YcOGDcnJyTBGhRcyj8dDw7k/aFgPaLksFApxGoQ3bdGiRYsWLQYMGIDOW3B7vXr1KsuyXq+3qKho1apVeXl5t2/fjoqKCgkJeeutt4KCghISEojFAYJRr9crl8utVqtCoZBKpQhPfXeA7no0YKWgoPgNQYOA3x0ej6dJkyZOp5M4rWZkZJSXl2MmEwgE6MHocDhEIlHz5s337t0L65nKysrp06cPGjQIxOTEiRO7d+8+Y8YMg8GQlJTEMIzD4UDJ1FtvvWU2m71er91ul8vlcGT0+/0ymWz06NHJycmgMBuia9eukMZev35dIBAMGTKEYZiKigrEvpjMUBl948YNn89nt9s7d+48dOjQhQsXOhwOpVIJSlUsFlssFoSVAoEAHjpHjx7t16/fM888ExIScvv27SNHjpSXl8tkMovFAhctsVgsEolge15SUoIpsHXr1nq9fvDgwTqd7uWXX5ZKpTk5OTk5ObCMpaBozMjOzk5NTc3JySkpKfH7/fCwk0gkQqEw0BL19waE7GgXAmFSw21wbjqdTqFQiMXi1NTU5OTkjh07jhkzJj8//+TJk4cPH3777bcHDBiwefPmoUOH9uvX77nnnvvkk082bdpUVlZ28+ZNhmHw1jMMY7VaiVeXSCRCzzyMQvSpoKCg+M0W5PQW/AGch16vhy+pWCx2uVwlJSUgJiFa9Xg8aBMgl8tHjBgxadKkjh07xsbGbt682W63Dx061Gq1SiQSgUCwYsWK9PT00aNHR0VFgUR5/PHH16xZk5OTU1pa2qdPn9LS0uXLl2PuNJvN6enpH374YWlpad++fW02G6jZQLjd7oqKiqCgoKZNm168ePHrr7++dOnS5s2bbTabVqt1uVwCgUAkEhmNxoyMDNR1cRz2vMCuAAAgAElEQVT3+OOPb926dcSIEa+++mrbtm1Xrlz53nvvyeVytItEyT/DMA899ND06dOXLFkiEom++uqryspKoVBosVhUKpVOp0NI7XQ6kVK02Wwgh5o2bZqdnT169OjNmzfL5XK327169eqTJ09qNJqRI0fSx4mi0cLv94eHh6empk6ePPnbb78tKCiAMF0ikcDV+A/TtxCjVuBeylTIcoRCoUQiYQKMAvDfpk2bNm/ePDMz0263f/DBBzU1Nbt37759+/arr76KTh9DhgxJT0+fNWsWwzC1tbVNmjTBkOL3+9FXD+If+mBQUFD8ZqBlaH8ATp482a1bt5qaGo7jrFbr4sWLdTqdx+MB+arVakePHo0a5IKCgtTUVIZhgoKCUlJSECOil5XZbOY4rk+fPleuXKmursauXC7Xtm3bRo0aJZFIkIxDOXP37t0RBGu12unTp8OOsSHGjRuHHwoLC4cNG8aybHBw8OrVq4OCgt577z3YGni93gULFiiVyvDw8Bs3bnAcV1VV9emnn8bGxuIRSk1N5Tju6tWrDMOMGTMG1KzFYiksLOzfv79EImnZsuWxY8def/31V155BQ4DAwYMwKFNJtPp06dlMtmNGze8Xm9lZaXL5bp48WJCQgIOdOXKlfDwcIZhjhw5Qh8kisYM2H2gC7FUKn3ppZfwezSK+1NO6b8emlixGgwGvOzIe9hsNrfbbTabTSYTGT3wA37/+eefP/vsszweTywWf/HFF5cuXSJuJ9ydZmBIK9EHg4KC4rcCj66Df29g+EYlBMb9uro6g8EQHx+Pgobi4uLQ0FCxWCwUCn0+H8omPB5PaGioRCIBI4uWUS6Xq66uLigoiLg/YodCofDKlSuokWrZsqXdbrdYLJh1IiMjYUeAJH69c6uurtZoNGhcfuvWLYfDIZFINBoNBLJCoVAoFKJnVUVFhc1mS0xM5PP56HVeUVGBDlUsyzZt2hTNuoRCYXh4OBqdQ9ZWWloqEAgSEhIMBgN0dRKJBA0UQkNDUb9SUlISGhoqk8lQeVZQUDBlypQjR45IpVK3211dXe3xeGJiYmghM0UjX/97vd7q6uqYmJhFixbt3bv3jTfeSEtLk8lkeLNQGvXHUxIok2o4LuF9xBiCwQQ/YyRB3ZXT6YT4x263w1EExC1CYavV+s4774hEor1794aFhSUnJ48aNQpGIijY+sPKzigoKP4JoDErRWOZ7zELCoXCLl269O7de8GCBRAzQPhLA1aKRg5EaeXl5XFxcWPGjOncufOxY8c+/vhjHo+nUCicTidy7n9puN1uj8cjl8udTicsSqZNm/bZZ5916NDh+PHjWq3W6/XOnDlz6tSpAoFAJpOhtQHDMGB8wcvSR4WCgoLGrBR/YZCmQZcvX540adL06dMzMjLgSAAql5oGUDRyoAyfx+O99NJLbrd7w4YNHo8HcZtSqfwbMI5wBnC73aBgoX/lOO706dN+vx/tl0tKSux2u91u//rrrx9++GGlUok+WxzH4SPIC9GnhYKCgsasFH9VoBYE/xYVFTVr1owYPUKKQG8RxV8F06dPP3v27K5du3g8ns/nQ7oAz/bf5lU1GAyQCYnFYj6fX1dXFxwc7HA4Dh8+PGvWrAsXLgwaNGjHjh21tbVarZZlWUhdGYahPCsFBcUDg3JXFI0C0PnB0Io4Qf6/dRXtJkDxVwBawYFq3bdv3+3btyUSCTLjFovlb/AY19XVMQzDsuy8efNCQ0PVanV8fPzOnTt5PF54eLjf71cqlf379y8oKFCpVDt37ly6dKlSqbTb7eCY+Xz+vUz3KCgoKO4HlGelaBRAntHr9ZJyMfJk1uusQ0HRaJ9hFDbV1NTExcXl5eWlp6cje45KSjSL+uteIAS7TqfT4/HYbLYzZ86cPXv2xIkTbre7uLh44cKF/fv3RwuDmzdvZmZmWq3WRYsWPfPMM3idhULhXduDUVBQUNwn+AsXLqR3gaIxzPdwCxKJRLAdQEVzYMkzjVkpGjMQltntdq1Wq1QqDx069Oijj7IsCxGn0+lsaJD81wLLsngxZTIZx3GtWrVKTEwcO3Zsly5dBg0a9PTTT0dHR7dv397pdJ49ezYkJGTevHkTJ06UyWToUw1VOl18UlBQPPgoRG8BRaNYPPH5fD4fbV0ZhoFIjs/n04CV4i+07mLu6DWjoqKOHTtmtVo5jnM4HGKxuBEWEeKE7XY7egT4fD50BHC73Wh3goZ2+KvJZGIYBr5XHo9HqVR6vd6QkBCv1xsbG5ucnPziiy+OGzfuwoULMpmsoqJCoVDEx8dPmTIlLy+PuSP+8Xq9Xq+XPioUFBQPBqoNoKCgoPhtQkAUGzkcDplMNmjQoHfffTcpKYnP59tsNqgCGk/kSgz/sWK02WxgT7Fo9Pv9CF4lEonH44HXrMPhSE1NdTqdLpcrOjq6Y8eOGRkZGo1GKBQ6nU6n07lgwYLjx49v2bLFZDKtWrVq/vz5wcHBMTExt27dQrBL158UFBQ0ZqWgoKBoFCCubQsWLPjxxx/z8/P9fr9arW5sOXHinOpyuVwul0qlYu70IEBsTS7EYrEgCpfL5VVVVbm5uRaLxWw2FxQUnDx5Mj8/v2/fvlarFVVWx44d6969e58+fbp37/7VV1+NHz/+9ddf/+677zIyMng8nl6v1+l09CGhoKB4MFA9KwUFBcVvE62yLGu326Fp0el02dnZarW6W7duUIISFrNRDP18Pgxl5XJ5bW0tmiSzLMvj8fx+Pyl8dDqdIpFIIpFIpVKv16tWqzt27NinT5++ffs+9thjsbGxixYt8nq9HTp0kEgkPB5v//79Xq83LS1ty5YtHTp0aNmyJY/HKykpyczMZBgGDrXUa5mCguLBQHlWCgoKit8AZrP5zJkzoFSTk5NZln3jjTeOHDmSnZ0dERERHh5us9kaTxmWy+Xi8/moi5o7d+4777yj0+lcLpfX61WpVCKRSK/Xy+VyjuNef/31F198UaVSud1uxNz41+fzcRxXWlqanp4eGRk5Z86cYcOGPfnkkxs3bqysrBQIBAMGDCgrK0tMTBw5cuT48eOdTqdCoaA1WBQUFDRmpaCgoPiT8cMPP7Rs2dLj8URGRkqlUoFA8MILL1y/fv2ZZ54ZM2ZMo+opADLVZrMpFIpjx47dunWL47jr16/bbLbY2NjQ0FC3233jxo3s7Gyr1Tp8+PCZM2e2a9cOHWhh2oXo0+12X7lypVu3boMGDcrJyVm3bt348eMFgv+PvfeMr6rM2v/v3fc+LSedhCQkhARhCIIUka4jggIKwgAPShFQUMGGIlKs6AA6qKCAiqDYcGgKqEEFpCqRqkgCJBogvZ9+dv+/WH/2J4/6e2acUUlO1vdFPuFwTs7e927Xve61rsVqmrZ27drp06czDBMMBg3DEEXRSkhAEARBzYogCPJnAFFGWEynKCoUCkFHU03T7Ha73++HDAG/3798+fLVq1fff//9d911l9vtBr8n64+wLAvtTBVFEQSh6TiYQm6rYRjHjx9/9dVXCwoKevbs2aVLlzFjxvA8DwmvkA4B3gg33nhjaWlpXFwcISQ7O7tPnz4lJSVVVVU//fTT559/znGcYRjwE3MDEAT5z8B7B4IgyG8GOl9QFBUMBo8dO/bhhx9+/fXXubm54XB45cqVO3bsCAQCmzdvdrvdc+fOffnll19++eV+/frV1NSAVyuYEPM8L8uyruuQRUoueUI1BTRNo2maZdkePXq89dZb27Ztoyhq6tSpDz30EM/zINltNpsoig0NDf379+/Ro8ePP/44ffr0H374YePGjYcOHRoxYsTbb7+dmZkJEVYIM2NiAIIg/zEYZ0UQBPnNgBsUwzDmJSDgqqoqhEtN02xoaHA6nRRFCYJw7ty5hQsX1tXVjR49+pprrsnOzoaIrK7rmqZBhihFUU2nSIsQEgqFeJ4HMc0wTF1d3Y8//jh27NgBAwYcOHCgX79+w4YN69evX0JCwuLFi03TnDx5ckxMTCgUGjRoUEJCwhtvvFFTU7NkyZLVq1dDpkRDQ4Pb7caTB0GQ/wyMsyIIgvz26T5FQZyVpmmIuTIMc/bsWUEQFi9e/Oabb9I0/d1334VCoRMnTsiynJiYuGHDhhkzZsyZM2f48OHr1q3TdT0QCDAMIwgCy7LwF5qUKJckCTaJ4ziaphcuXLhkyZKTJ0++9dZbH3/8scPhyM3NzczMXLdu3dy5cysqKtLS0iZPntyzZ8+ZM2eGQqHS0tInnngiOjra6XRCMzBRFPHMQRDkP7/xYpwVQRDkt9K4/t00TVjfh7Ar1DYxDFNcXJyeni6Kot/vt9ls4Nt/5syZFStWvPHGG6NHj7733nvbtm3bunVrsBSAwvymo1whwgqR44MHD86fP/+RRx654YYbLPVZU1Nz8803FxcXd+vW7f333x82bFhtbe20adMmTpz40ksvvfPOO+Xl5W+99da4ceOgbAtPGwRBULMiCIJcBtkKFUWNczQVRQEXUhCvtbW1EIvNy8u74YYbKisrRVG02+2FhYVLlixxOp3btm3LyMiIjo7u3bu3w+GApE9IeBUEIRQKGYZhs9lkWYaArmEYQ4cOFUUxHA673W6bzQa9VTmOU1VVVVWrU4BlZaUoCsuyNE0bhmHVeP3LQijTNGVZFkURUldnzJjRvXv38ePHC4JAURTP82ACIMvy/Pnz33rrrYEDBy5atCg7O5um6UAgsGbNmmXLls2ZM2fKlCk0TUMTLFD2WIOFIAhqVgRBkKaFpSPr6+ujo6OtRlCmaVZWVrZq1aqiomLPnj3FxcUcxzEM4/f7CSHQU0qW5SNHjrRq1Qq6pxYXFxNCGIYRRVFRFFVVr7nmmqFDh+q6PnPmzOjoaKsRgKqqHMdBci2U6huG8R9UdzWu8R83blynTp0WLFig63pdXV18fDz4Xt15552bNm06cuTI448/3r59+8cff9zn8wmCMG3atIceeigzM9PpdOJpgCAIalYEQZCmjmVKGgwGeZ4H7djY00pVVcsHyjTNxjauVVVVCQkJhJDy8vJQKCSKoiAIwWDwyJEjmzdvLi8v//HHH4uLi3NycmbPnt2rV6/Y2FhBEOx2O3TkkiQJLLSg0gtSZlVVNU0TgsH/EujgahjG5s2bP/zww02bNvl8PpChNTU1EyZM8Hq9mzZtioqK2rp16/Tp08vLy51O5wsvvLBu3boffvgBjz6CIKhZEQRBmgEQ6SSEgOIECWhFQEOhkLXiD+mwECuFTACo2Q+Hw2DgD4v7hBDrd8MwqqurS0pKTp8+vW/fvu+//97hcAwYMGDUqFE5OTkejweKqEzTBJP/xhm3/3LLLTMEUL2qqs6ZM2fnzp2zZ88eNWqUJEkPPPAAx3EPPfRQcnKyaZpHjx4dNmzYX/7yl8TExFAoNGvWrOuvv540JfcuBEFQsyIIgiC/DuSSQruBxioWlt1VVbUqrmAV/meC0jAMELuyLNtstsaL9RA6hYp+kMKnTp3yer1vv/32oUOHoFvsiy++CB1ZIZ0UtocQomnav+xHBcmv4CDLMIymaZqmhUKh8ePHu93uysrKK6+8csWKFdb7T5w40bVr1+XLl8+aNYs0yutFEARBzYogCNKkUVUVwqiBQACCrIQQyDSFNADL3pUQQlEUuLrCi5Z+hTilpXFB0ULE1EpUhTIpXdcFQQgEAmfPnn399dcZhjl27JgkSf379+/WrVtWVpbb7eZ5PioqCr7lX26/1+sVBAGqu1iWBb+qqqqq77//nqKoPn36uFwuWZZN05Qk6eWXXwa5DEFimqbtdntjuYwgCNLsNSvci2VZBjtAPCQIgiC/y31V1/W8vLxXXnnl/fffj4qK8vl8gwcPbtOmjSRJHMfdcccdWVlZkEoryzIhBJJlCSE2m01RlPr6+sTERAjiVldXx8XFgbBmWdbn8zkcDoqiQJX+4x//eOONNz7++OP27dvj4CMIErGaVdf1N998s6GhYc6cOX6/3+Fw4FFBEAT5b1AUxTAM8KUCWVlVVbVkyZJDhw6dOHEiHA4TQuLi4ggh4XBYEAQIjkIcd+PGjTfddBNIVXAhgMxaaPTV+FvC4XBNTc28efPeeeedW2+9dfPmzTjyCIJEuGYtLCysrKzs1asXz/ONy2kRBEGQ34qV9qrrOvwOwVTIPThz5gx0l9V13TJMpWm6oKDgu+++EwShoKDg5MmTI0eOvOmmm9LT06Ojo8HNQNd1WZZZljVNUxCEAwcOfPXVV5988kmrVq1Gjhx5ww03JCYm/jvVXQiCIM1Vs5qmCdn6FEVhnBVBEOS/v6n+//f3/60gZVmGdgC/fD+k2EKoVZblgoKCqVOnnjt3LiUlpW3btk899ZQkSYIgfPbZZ/v27Tt79my7du32799fV1e3evXq6dOnk0YOCQiCIBGrWQ3DgI6FeL9DEAT5HYFIqqqquq47nU6r3qukpCQ1NZUQAl2yVFWVJImm6XA4rCiK3W4PhUIOh2Pjxo3ffvvtSy+95Ha7q6urIYVAkqRrrrlm4MCBfr9//vz5LpdL0zQo0iKE4G0cQZBI1qyKosDilGU6iLkBCIIg/00gAHJPIRmAZVmwWeU4DuwFYH2foijIDYBGA/A63IQh4EoIYRgGhKyiKGB9AMWyHMdxHGeFG8A4Vtd11KwIgkSyZkUQBEEQBEGQ/xsahwBBEARBEARBzYogCIIgCIIgqFkRBEEQBEEQ1KwIgiAIgiAIgpoVQRAEQRAEQVCzIgiCIAiCIKhZEQRBEARBEAQ1K4IgCIIgCIKaFUEQBEEQBEFQsyIIgiAIgiAIalYEQRAEQRAENSuCIAiCIAiCoGZFEARBEARBENSsCIIgCIIgCGpWBEEQBEEQBEHNiiAIgiAIgqBmRRAE+f3RNG3btm2EEMMwmvu+GIahqirsiGmapmlG2MGy9kjTtIjZO8MwdF03/zc/O5qXBV3XDcOADYAtMU0TNrXxZsNxgf+FT1kfb3zIrN+9Xi98/F/umvUe653hcNj6r8Zvg6+zvsswDE3T4DyxPmJtj7XNPzupCCGKolivwF+w/r71jT97va6u7sKFC42/FGlpsDgECIL8SVNkmv7kk09uvvlmmqZ1XafpZjxnpiiK4zhN0yiKgscny0bU7VTXddgj+An6g6KoZi1YKYpiGMbST9aBMwyD47jLOPdgGEaWZYZhaJo2TRMuDYZhQKHC+QaDD/+EN/xMC1oHSJZlnucJIfDTutB+uXeqqrIsS9M0vAeUq2maDMOIokgICQQCkiQpisLzvKZpDMPoug4bFgwGCSGSJLEsGwqFWJYVRdEwDJqmYZCts4WiKFVVGYbRNI3neV3Xrd2B04ymaZCwcGfQdZ3neZqmrWuKoijDMHJzcwsKCh577DHYJIZhmvUJiaBmRRCk6SoGWZYVRSkpKZEkCQRf890dK9zFcdyvqoHmDkVREC2jaVrTNBAQzTpADlIM4peWCgTRo6oqRVE0TV8uDQR62mazeTweEIiqqtpstkAg4HQ6KYoKh8MURVkzB9hOS6TCLyzLKopiGAbP88FgUFGUxMTE0tJSjuMEQdA0TdM0OF0toqKivF5vOBxmGAYEIny7IAherzc6OtputxNCqqurExISampq4uLiFEWx2+26rouiSNN0fX19OByOi4vTNK2urs7pdHIcB1c3y7IgQDmOs6Z2lk6FS8bafjg0LMvKsiwIgqqqILgh6gwS1jCMiooK+AUFK2pWBEGQPwqapiVJOnHiRLdu3aqqqiLh7smyDMMoihJ5ghXERETu16/uKQT/LuMkCiRjXFxcVVWVqqrwos1mk2XZ5XKJolheXv7v7IgkSeFw2Jpa9OjR4+jRo3AoIVT5s2OalZVVXl7u9/thGwghPM8nJyfb7faysrJOnTrl5OQEAoGTJ09GRUWdPXs2KSkpPj6+W7duwWBQkiSKonbv3n3s2LFBgwZ5vd7Tp0/ffPPNgiCIogiCWxAESZKCwaDD4WhoaHA4HDabzefzMQwDYVeYERFCRFFUVRVCsKIoBgIB67gQQiAKvmHDhuuuu04QBNIoeIy0KFrKXQlBkMsLPDV79ep1+vRpn89nt9tDoVCz3h14jsKipyAIuq5baiMyjhcsVcN6uqIooCea9R7B8w4mGyDRZFm2AoEQbb1cmlVVVVCcEG6EZXT4ybJsMBiEK4hhGEhvJZeyGkijWDj802az6bouy3JMTExdXZ01afxldgfIYljQt/4sKMhwOMzzvM1mYximtrbWekVRFEmSTNOUZRl0MGhK+LjL5VJVNRQKwTsZhuF5Hr7iZxMh2MdfTpDgg43nuhA/hn/Onj37hRdeCIfDkLqAtDQwzoogyJ+nWQVBSEhIaNu27S9DPs1sun/p2Q/xnurqakJITExMJB0yjuMCgYDH44mLixMEATRKs94jyMVkWdbn89XV1UmSFB8fTxoV/VyucxLyOCGyGAwGYVkcVsCh4AmUHBwCjuOsfFaY+EHIs6ysLD09vaamprS0NCUlxe12l5SUdO7cGQ6l1+vVdd1ms/3yTAY1D3mokLQKCaawRm+aZmpqKmwGpATAi1ZWOmwbx3GqqgaDQZvNZrPZysrKnE5nMBgMh8MxMTEVFRXt2rXz+/0XL150u90ej8c0TUVREhIS6uvrQfsmJyfLspySknLy5MnMzEyWZX/44QeYBzIMEx8fX1NTw7KslRobYRnkCGpWBEGaCvCUTU9P37t3ryzL1nO3uatwkEG7du3av3//k08+GXkHbtKkSW+88QbP8829BgvUj5Vq+cQTT0yePDkjIwMyOJv+9huGEQgEQHfCBiuKAgFInud5ni8oKMjMzAyFQiNGjNi+fTvDMKBonU4nyHTDMKKiov64+YCqqpqmGYbhcrlKSkpSUlKqq6tramratGlTWlqampoaDodramoYhqmrq4PkV7vdbhhGMBg0DKNr164ejycpKSkvL+/KK6/0+/2wJkPTNMdxCQkJGzZsaGhogHReyH/FlFbUrAiCIAgSaUD4kBCiaZqu699//73H4yGNDB+auAaCRE/I2bD2CGqq4JX09HSof0pMTLTb7RCdNQwDdtDpdP6hCbuNA8CEkISEBEKI2+2GsGtqaqooijzPQ+VWUlISSG3riHg8HpvNBuOfnp4uCIIgCL169YIdhGnGiRMnioqKoLSLXIpD44mNmhVBEARBIgrLK0oURU3TSkpKKioqyP8j0bOpAVtoVf1bua2g+WDjQaESQiDXE1YAoGAfXBH+oMV02BjLn4sQAvmmkM9qt9s1TYM0A5qmQXY3PhzwqdjYWMtPIDY2Fv4y7AIkVUM2gt/vh2RZgmVYqFkRBEEQJII1qyzLLMtChoBVM9f0vZN+tm2QANrY9MrKSbXqmWCPQET+oaL8l38ZRLOVcQG1YqCYrWIs+K/GulNVVVEUIUcWysKsQivYC5DdUDBHGlkIIy0HnKYgCIIgkQ8oVEmSLCtQK9TXXNIiwe60cSuBxt28IGBMLnXVIo2sEqxCqz9u28CxGLaQXGphBfYFjRtSWO0PYCOt7Yc+AtamQqa4tcG6riuKUl9f37gXCSaztkBwjoIgCIJEPhzHWY1boeET/LNxi6kmu9zcuL9U40211CoIu3A4LAiC1U/L8qKy9vEPUqs/+wqYEhBCLE8xsOgilyKmlhIFiy4rAUBVVbCQsyLE4FHAcRx4BTQ+UpjM2gLBOCuCIH8S1dXVkydP9vl8giA0645K8LiFxyfIhbi4uCFDhkTSwbIawV911VXQpbO5HzJIAAAt5fF42rVrl5ycbLX7AvHUdB/V/3vbGscaLaUoyzLYHttsNq/Xa52ff3Q88peC+Fe/0eoQawHurRDwho9Awm7jj3Mcx/M8vNK6dWtZlpu1rzPy355s2FMAQZA/R+RBU3Ww37ciMc1XAIE/JdSXgGKAXyIDCENyHOfxeKKiouBns94jVVVBHkEwr7y8PCkpCTwEBEEIhUKiKDbr5WYwSQVF7nA4rMbCEYPP59M0LTo6Glxgm3JcHPmjJm84BAiC/Bnz40bZbBHQKxweluAcGQqFZFluFh6fv+l4geKBqUVzF6yNT0JZljVNg0J10zQh6q8oSnM/J2FJPRwOQ3erCBOshBC73e5wOAzDgEZfKFhRsyIIgvyBIs9a2GnuuWjQuxIenJIkWcuXEYPVxtMKHjf3NVnLndThcLAsCx1coXtTKBRyOBzN/ZDBrAnORrvdHkmdhK17SDAYhDNTlmW8qbbE2AfmBiAI8icAC7LW72B43tw1UONaEHAaiqRDZhgGeLk3NDTExMQ096VY8AeAzp+Q2wp9Sq0ZFKSvNOsTEg6QoihgGhVhVUpwD4Hd/EOrypCmO2/BIUAQ5E8ABCtU80BdRbPeHfCG5Hke8hwi7/Hp9/utgm673U4axcibKVBEDxFxywQUjp3f72/cX6r5Aq4IoigGg8GIlHRgr/tH+3YhqFkRBGlZaJpmmiYsyJqmuXv37oyMjJSUlGuvvXbjxo3W0nMz2p1wOEwutX1funSpJEnR0dE9e/bMy8uDTuvbtm274oorYmNjJ0+e/O2330KhPSxiNv1HLFQjhUIh6GL/wAMP5Ofnq6qqKEp5efn8+fMHDhx47bXXbt++3TRNv9/fxI+g+b8xDCMvL2/q1KlTp06dPHnyF198Ae2U8vPzZ8yYMXPmzOnTp1+4cEGW5XA4DAHmpu+ToKqqqqrBYHDlypUTJ06cMmXKypUra2trTdOsrq5+9dVXb7/9dniREKIoSlM+ZDDgkM+g63ppaeltt912+PBhr9cLr3z33XfTp0+/++67Z86cWV1dreu6qqqLFy+ePHnyxIkT3377bVi9wRtvhGMiCIL8MQQCAVCupmmOHDly5syZoVBo9OjRbre7tLS0ee0L7Aik0x08eDAnJ6ehoUHX9XvuuUeSpG+//fbMmTOEkFWrVpmmuWbNml69enk8HmYHsXwAACAASURBVNM0FUWBj1vmoE2TcDgMvwSDwXfffZemadCs4XB4ypQpNE1/9913uq673e5AIACytYkfMnCzB+/6YDDYs2fPIUOGhEKhFStWEEJOnDhx7tw5QRBmzpz5ww8/3HnnnUOGDAF1a7ncN+W9CwaDcHZt3bo1LS0tNzf3qaeeIoSMGDHCNM1XX301LS3to48+OnToUHR0dEFBQRM/WI37C/z444/Lli0jhLzxxhvwypdffkkI6du3780330xR1IIFC0zTXLVqFSFk3Lhxt956KyHk1VdfhWsNiWAwzoogyB8yGSaNTEwDgUB5efmkSZNEUXz00UcbGho+//zz5rVH0J4nEAgYhlFYWJicnBwVFUVR1MSJE2NjY9euXVtaWkoIadu2LSFk6NChDQ0NDQ0NVo+lpr9Qa/nPMwzz6KOPOhwOXdcDgUA4HF67du1f//rXjIwMmqbbt2//0UcfkeZTRUdRlKZpVVVViqIsXbpUFMVOnTrZbDZN09avXy/L8tSpUzt27PjQQw999913Ho/H+mATj7NKkmQYBsdxy5cvHzRo0ODBgydNmpSRkVFQUBAIBHJzcydNmjRs2LBrrrlm+PDhr7zyit/vb+KHSVEUQsj+/fsnTpz4zDPPOBwOSZIIIX6//9y5c4SQDRs2fPzxx6tWrcrLy/N6vUeOHJk6deqaNWveeuutXr16/f3vf298+JCIBDUrgiC/P7AKyXEc9OM5efIky7Ldu3f3+/3Z2dnx8fENDQ3NToVTFBUbGwshycGDB4M5a5s2bUpKStq0aXPw4MHk5ORBgwZ5PJ5WrVrRNF1TU2PVqlMU1cQLmFiWhZXZV1555dprr500adLx48c5jvv6668FQXj66ad5nvf5fJmZmadPn5ZluYmrcMsLSVEUhmEqKiq6dOnicrmKi4uvuOKKvXv3pqamfvPNNzk5OW3bttU0LSMjw2azXbhwgRASCoWs8qwmi5Ws8pe//MXtdhNC4uLiWrdunZ2d7fF4zpw506tXL1mWPR5PVlbWwYMHm36qA6QHtGvXburUqYsXLw4EArqu+3w+u91+5syZRx99ND4+3u/333DDDT/99JPL5SotLe3VqxfP8zzPL1mypKSkBAYEQc2KIAjym4HiZYqi8vPzCSEgdCRJevLJJ10uV/PaFytgzLLsyJEjp02bBk5J8+bNI4SMHTsWTPhVVQUrU0jOa0Yd7aE5Qk1Nzfbt25ctW8ZxHMdxNptNURRZlqF6yel0Dhs2rKioKBwON3EJzjCMld1I0/Qnn3xSVFR04403ZmRk9OzZMyoqKi4ujqKoa6+9FloxCYJwxRVXbN261TAMSZIsBd+UT0iIFq9YsWLPnj0TJkyYNWtWXl7eyJEji4qKzp4963K5bDZbTU1NUlISy7JNPwZps9mCwWB0dPTtt99+zTXXWJFXiqKOHj3asWNHjuMcDkdGRkbXrl0JIampqX/72984jhMEAV7ZuXMn3nVRsyIIgvzGOwtNN7ZRhFxJQRBsNhuot+rq6ua1R5AfCS4BLMs6HI4zZ87Mnj37yJEjx44dS09Ph4Q8q0m65QxlGdM28QIR8LR65JFH+vfvHxcXRwjp06ePpml+v5+iKIfDAUEsn8+Xk5MjimITD0NaFTkMw4TD4T179pw6dequu+7asGHDwIEDb7zxxry8vP3797dp06bxSWvFj0OhUBP35IfyOEJIUVERx3EMw0D1Vdu2bRmGgWZRsixnZmbCjqSmpsL7m+zuEEIkSRIEARYloNMVnHiSJEF2OCGkrq7O6XQGg8FAIBAVFRUKhUzTLC8vZ1kWTVtRsyIIgvxmdF2H5wc40iclJcHzRlGUsrKyuXPnNrs2p4ZhCILA83woFIqOjn7jjTeuuOKK5cuXb9iwISkpKRAIMAwDcS+fzwcRSgj1WVkBTTzUKsvyBx98kJuba7PZ3nzzzRMnTkybNm3hwoWQ3REXFwd5DpIkURQF5U1NeXcsAzKwYs3IyJg6deoDDzwwevTo9evX19fXsyw7YMCAkpISaPRlGIbVYKlZNBYWRRHE6OjRo3v27PnWW2+9//77ycnJkyZN0nW9vr4+KipKEIRAIJCTkyNJUiAQaMoGc9bVYR01v98fFRVlGIYoitC6DE65mJgYlmWDwWBCQgIhJBgM+v3+5ORkTdMioDEEgpoVQZA/Gwj8WIvjffr0iYmJaWhoME2zdevWIF6b1x6BiIFyckLIiy++OGfOnM8++yw1NbVVq1Z2u92S6YDf74f+9VZKa9M/ZPv376+oqHjqqafuvPPOr7/+eufOnYsXL4ZcyRMnToAg+Oyzz1RVdblcTT8919JANE136tQJTjnIc5AkCTJWCwsLYd2cpmmaprt3726F0pu+HZuiKNAaKjY2FuaHY8aMqa+v//HHHwkhVVVVhBC73f7BBx+UlJQ08SlT41JFsBEghITD4dLSUmiRkJ2dTdO0oij79+//5ptvoqKiSkpKvvvuu9jYWEmSysvLXS5XRkYG3ntRsyIIgvxmIKhjGIYsy7GxsYWFhfv37xcE4e233w6Hwzk5Oc1rd0B60jTtcDi2bNly1VVXPfXUU9dffz3P82DOevXVV1MUdeHCBVEUv//+++TkZMgjbPwMbuICaPny5fv37//000+/+uqrYcOGPf74419//fWAAQMkSXr55ZfBBsHj8djtdjAVauqPt0u5GRRFXXfddRcvXgRVlJ+fz3GcaZqpqak7duwoLCyUJKmwsLC8vLxfv35gTNb0+0RAmys4tcLhsN/v1zTt4sWLNputa9euw4YNO3XqFNjohsPhbt26NSMffhh5aFeWlpZG03Tnzp3Xrl0LCRuQRWCaptvtXr58ua7ruq6vXbvW6/W2atUKb7yRDYtDgCDI7w6sicPaJQSusrOz586du379+hMnTowbN65xHmHzmN9fCiuGQqF58+a53e65c+dWVFQIguDxeIYMGXLLLbdER0c//PDDmZmZx48fz8nJiY6Otna/WexgXFzc1VdfDe2vcnNzjx49unDhQlVVe/fuvXv37hdffLGiouK7775btWoVKPUmHmq1gnY0TXfo0OHs2bOzZs1asWLFihUr4IS87777Vq9e/dJLL40YMeKJJ55o27Yt5AZAkLWJJ+zSNA2ddW+99dZDhw7l5eXxPL9hw4axY8e2bdt29OjR69atmzFjxrlz59atW7dr1y5oZtbEry9Q1TRNC4Kg6zpssyzLY8eO7d69+yOPPFJRUTF27Ni5c+fyPJ+VlbVw4cIlS5b4fL5Vq1ZNmDAhPj4e772R/2hBEAT5g2zqLaf6/Pz8SZMmCYIwfPjw6upqSIhsXvj9/lAo5PP5evfunZSU1L17d0JIZmamKIoTJkwwDOOpp56KiYmBFzdv3gwxMKsfWBPfu/r6esusXpblBx98cP78+VZPhKVLlzIMwzDMPffcA+VoTdxyH5o46Lpu9XR455134KnncrkKCwuhduejjz6CQyaK4tGjR61WAk1/B8Et2DTN4uLirKwsSO7s3r17eXm5aZqFhYV9+/YlhMTFxY0fP940zbKyMnh/UwaKF03TLCoqIoS8/vrrcBQuXrzYunVrt9tNUVRGRsapU6e8Xq/X623fvj2ktyYnJ1dVVeEtN+KhTOx1hiDI7w1UzVul9NAns6Ghob6+vlWrVpIk6brO87wVzVIUpSkXiJBLjrMQN62qqlJV1W63B4NBTdM0TUtMTIRS+srKyurq6uTkZKfTCY3RIW4Eged/54sCgYDdbrcq2GBkYKDgJ0TXrGC2ZVDw3x8y0zRDoZAkSbAjkAghCAJN016vt66uzjTNmJiYqKiocDjMsmxTLlQCf1ZIyYDxCYfDJSUldrvd4/F06NDBOuvOnDkDawIZGRnBYBBMvuDjf1qAHKYKkHQBMWxYo7B+sY6RdTpZ145hGF6vd/v27dnZ2VlZWSDBKYoqKyvbuHHjgAED0tPTISm56WMNu8fjqaqqiouLg8UKVVXLy8v37t0rimK3bt3S09MheaOiomLjxo1JSUm9evVKSUnBG2/Eg5oVQZA/CY/Hw/O8JEngVuPxeOLi4pr+Iuyfr/V9Pp/T6SSEnD9/vk2bNmAyJYqioiiapomi2Hg+gIMWAYTDYTi+MHPTNC0YDLIsa7PZwLQLlCuU9Mmy3MQX+n/HywG0qdfrdblcVgqvpmnQKgI8ki3dD3kgeDqhZkUQBPlvHz9QqR0KhViWhaRJ65kEK4DNzgDrd8cKs+m6znFcOBwuLy/3er1utzslJQVCsBzHgX8T5B40/Q5byL9E0zSwNAbVRVFUKBQSBAG6s+q67vf7aZqG9gdwyUT8dEVRFJZlw+EwGLWqqgq7bMW/4X4C0zwYwKbvUIb8l+CdDkGQP+VeQ9OaplVUVDgcDlEUQXXJsizLMiw0BwIBHCWe58vLy2maFkWxsrJy1KhRWVlZQ4cO7dev35QpU7766iue5y29AtqluXhpIf8HDMM0NDTQNA2N1mRZPnfu3Jw5c+69995Bgwbt2LGjpqYmKioKLplmUdL3u1wLoVDIZrPV19fLsgw5KjDdhZNf1/VAIACGX3BdNPHWZQhqVgRBmg1+v/+ZZ54BpQXW9LfddpsoipDGB3l4SFJSEsMw27dvHz16dFpams/nKy8vX7JkiSAI99xzz+23315cXAzVRbIs0zTdxNs1If8O0GnMMAxI31yyZMl11123YcMGaGMxYcKEkSNHfv7558Fg0OFwWBHHliBbCSEcx0mS9M9//vO11157//3333vvvfXr14Npq9PphCgs6H6Ms0b+lYK5AQiC/AkUFxcPHjz4zjvvHD58OMMwoiiWl5d/8sknmzdvjouLW7duXXp6Oo6SruuGYZw8efLuu+8ePHjwggULRFEMBALwYC4qKnr22Wfz8/NXrlzZvXv3n5VkIc0XqLWCtJnbb7+dEPLoo4927NiR5/mamhpZls+fP79s2bKsrKynn35a13XIaY7sMYGMVUiSef755zdt2jRmzBgo3zx48CAhJCUl5Z577snIyIBLAJK8MU8GNSuCIMhvBh4kUFxCCLnvvvvGjRvXvXt3iJ2Ew2HIRSssLBw1atSdd955zz33SJKE4xYOh+fMmQMBaafT+cuF4Dlz5qSmps6aNQtKtWDZFMetuc9VoGHs7Nmz33rrrby8vMzMzF++7Y477nj00UezsrJaQhJzMBi02WyEkIMHD27atOm+++5LS0tjGAZyvi9cuLBw4cItW7aUlZVxHCeKYklJCVoHRDw4I0EQ5A95BkN6Gc/zwWBQUZTz589nZ2dDjhohhGVZjuM0TWvbtm1ubu4333yDwUKA5/n6+nqXy+VyuX61e1Z2dvbp06ehZM3v9+O4RQAgWP1+f3l5+axZs36pvcD7rH///h9++KGqqo27BEcq4JmwadOm2267bcyYMRkZGdb8DfpjPfXUU507d37wwQfhVpOSkoK53ahZEQRBfjMMw9A0HQqFDMOw2Ww8z6ekpEDBe+PAIeRipqen19TU4JoPueR1BbXhXq/3V9/j9/vBUlSWZYfDgXZXEYPf79++ffv48eN/OQ+xUjZ37typKEoLWZEIhUKnT5+mabpnz57kks8uz/OapoXD4eTk5JEjR+7duxcSfNE1DzUrgiDIf4hpmi6XC7TXRx99lJCQEBUVBQ8bSBtQFAWqKwghUVFRWEtkPZXhJ8uyv/oMdrlc7du3J4Q4nc5gMIiDFhmAb4bf74+Ojv7luj9k1LAs27p1a/DubQlIkrRkyZL6+nqIpFrLDjzPi6IIyb5lZWWlpaU0TSuK0kIcFVCzIgiC/J6A4z0oV5vNlpqaGgqFoEM9WPYoimIYhqIoiqJAH9f/V1ixpVFXV0fT9LFjx2Bt9JdvuOWWW8rKyioqKgzDgPQAHLQImKuYpmm32wcOHPjPf/7TarpmAckAHTt2rK2tPXPmjKIoET8mkAJxyy23DBkyJBQK0TQNFraapsHtBWy/srKynE5nIBDArG7UrAiCIP8hECMEj/Ru3bodP34cdKrVR4DnefBcFAQhPT39iSeewEEjhMTExHTq1Gnr1q2EEOiA9TMCgcAPP/xQX19P03RNTY3D4cBBa+4oiuJwOGw225gxY2bOnHnx4sWfvQGqkTp16rRnz579+/f/UtRG6pgMGDDgyy+/hPYKULgJFgFwA3nsscfKyspOnz4N7Y4xnxU1K4IgyG+/s9A01FqZpqmqan19fVJS0vnz5631boia+Hw+lmUrKioYhvn+++9x3IBBgwZ9+eWXhYWFPwu1QnTtiy++cDqdIFVbzjJxxF8vYO00bdo0p9NZVVVFCKmtrbWOO1xNe/fuJYRAfL0lTHrD4bDL5QqFQvn5+VYDWwiyQpWny+WaMWPGgQMHyKU6NjyXULMiCIL8NhobJTIM43A4XC4Xz/NWfEjTNJ/PB31KKysrjx49mpubi+MGGXs2m+3HH3/86aefLEujcDgMQ9rQ0LBs2bKFCxempqaapgmNkXDcIuO4gzuvqqpFRUV+vz82NlaWZb/fT1EU2PTu2rXrzTffnDRpUktwIRVFkeO4W2655aqrrqquruZ53jRNUKvQqTUcDq9Zs2bbtm3t2rVTVdVms7WE8DNqVgRBkN/7zkLTkAYAHdI5jouOjgbfANBYHMc5nU6e5zmO27Zt24QJExoaGnDcaJquqKjIy8vr0KHDoEGDoBS6srKS4zhVVTVNO3r06OnTp7t06eL3+3VdFwQB0/giAJ7neZ73er3nzp0zDKN3794QUxcEweFwmKapKIrdbj9w4MCUKVNEUbRCsJFNOByGbhoMw4RCoUAgQFEUeOSpqkpR1I4dO6ZPn3777bf7fD5yKR8JiWAwkI4gyO+PpmlgCAANfo4fP15UVOR0OjmOUxRF1/WKiorDhw+rqrpt27YtW7YcPHgQe7cSQhRFadWq1bvvvvv888/7fD6HwxEMBhMTE994442///3vffv2DQaD06dPT0xMtNvt4XAYUixw3CLgegkEAuXl5WPHjr3zzjuTkpIIIVCbuGbNmlOnTkEDDngF9GtLGBZoRwJFV5IkcRwHcVZCCMuyO3bs2Llz53PPPWeaJrYjQc2KIAjyH0LTNHjT6LpeUFCwffv2fv36xcTEQOsmQsjSpUvLyso8Hk9iYiJYCsiyDIUmLRme5xcvXpycnJyWluZ0OmG4dF1ft27dihUrhg4dCk2AFEUJBAIgXLB3awRAUVR0dPRNN9306KOPjho1imGYsrKytLS0kpKSJUuWfPrpp1lZWeFwGBI6dV1vCVcKyNOioqJQKAQTWtM0KYoqLCy88847z5w5w7LsuHHjOnbsCIWeuq5DbRaeTqhZEQRBfptmhSjgnj17Ro0a1a5du02bNhFCBEEIBAJer7eoqGj16tWJiYkcxwWDQZ7nUbASQjwez+uvv/7cc88lJiYSQkRRhDTW9PT0oUOHgk71+XzQpgG6tuq6jpo1AjTr7Nmzk5OTJ06cCKo0LS2NELJ///64uLi2bdtSFOV2uzVNoyjKZrNZLZEje0xYlj106FAwGLziiivC4TBFUaFQaPny5Q6HY8eOHSdPnhwxYgTYYEGGDPYxRs2KIAjynyAIwptvvvnZZ5+98847w4YNA10FCWexsbFutzshIYFl2YaGBrfbraoqBFFa2ijpuh4KhURRZFlW07R33313yJAhI0aMgJwKwzA4jtN1XRRFSBXQdd3yCoDH82V8SAeDQVEUVVUF6UwIMQwD0kLgF8MwLKcI8DgzTdN6naIoaF8ECYuWDoN1cHKpt0Ljer7IwNo7cH8TRXHPnj07d+787LPPNE1TFAXihZAD4Ha7dV2HngLwQfhIhF0I4LcqCAKcITAlW79+/fr16z///HPTNGHfTdPcvXv3+vXrr7rqqu7du//sxEDBGvnREBwCBEH+CI4dO7Z+/frZs2ffeuutkiSBcGEYBowV6+rq8vPzVVV1Op3gYtMyF/VM0wQlSgiprKzcs2fPypUrGYaBVWAwumIYJjk5efXq1X6/v0lVmdhsNtM0QShomgb6G9QVzEBAi1OXgDVcQRAgN5Fl2cZVNXCSWDtonQ+Rd2JY5e0cx4HqevPNN2tqak6dOsWyLCw40DQdDAYHDx68d+9eMIkjl7phRWRDAYiqQp8RiqI0TcvNzX3nnXd27tzpcrlEURQEwWazHThwwOPxqKrKsiy6BKBmRRAE+R3QNO3qq6++5ZZbunTpwjCM3+8Ho1brDSNGjFiyZAl4OcEj6ld7PkU84G0EtgBOpxMahpmm6ff7ZVmGjFW/33/XXXetWrVq37590F2sqW0/pB7KsszzPIROVVX1+XwbN27UNA0sikCHga5VFOX06dO7du3Kzc0tKCjw+/1QXqOqKrT2taRqU9vf33e6AkItPz8/GAyqqtqvX79wOCzLMsQUo6OjWZadNGnSV199BR+BayQiq+4gxQVC7yzLfvDBB5MnT37++edFUYyNjYVgvK7r11577fz58xctWuTz+bDbM2pWBEGQ34GtW7e63e4pU6YwDOPxeBwOB0gZS4uMGTNm9+7dp0+fBusrXddb5hOIYRhYI+Y4zuVygVSF4Ku1RM6ybFpa2sqVK997770muP3QDv7zzz9v3759z549jxw5wjCMIAhbtmyZNm0a2ESAPgOJJknSq6++2qdPn+uvv/62227r3r371KlTL168yDDMwYMHP/roIxDBlmCNvDir1ckJAs/vvffeoEGDJEkSRdHj8UBAMRgMQlLEunXr9uzZA5cJBKEjMn0Z5DhYDpeUlKxYsWLVqlVXXXUVTdOVlZWapkFMmuO4MWPGxMTEfPbZZxE8n0FQsyII8qcyfvx46CMQFRVFCIE2P5DUSAiJiorKzs7eu3cvSFWWZVtmnBWECAxCbm5uUlKS2+2GQBpFUbquK4oiCIKmaUOGDFEUpam52JqmGRcXRwhZt25deXn5999///TTTxNCamtrN2zYcP3118Nyf+PQYCAQ2Lhxo8fjad26NTh2bdy4cdeuXX6/f9GiRRMnTgSlbv39yDvisLBALiUJ7Nq1Kzo62uVyqaqamJio6zo4A1jTvLNnz545cwYcSUH9Nx6iiLkKyKXc5crKyoaGhnHjxsEoBYNB6xeKohISEq6++uo1a9ZE3iAgqFkRBPmTtAvIC3jKmpeA+BCs+SqKAg1sFEVRFGXu3LmlpaUMwyiKYjVmbHG3YJqGmqRwOPzCCy/07t0b4qyQHlBXV/fmm2+CeA2FQp06dSooKGhS2w9CqqioqLi4+PTp07m5udu3bw8Gg1999dXRo0dnz54NC75WI3jTNL/99tuzZ8/u3r27pKSktLR0xowZkiQdOnRIEASQv3V1dTU1NYSQ+vr6ffv2LV++vKSkhBAiy/L58+dra2sDgcDmzZtXrlwJb4PZTl1d3ZYtW3bt2hUMBiHjU1GUqqqq1atXHzhwoHHuo2ma4XD4Mg4aBJ5hy48cOVJVVeV2u6HVUygUgpxv+F+WZcPh8PDhw9euXQvb3HixIpKAWStFUaqqhkIhSJVmWdY0zbS0NKhBhAuBEDJ06NAvv/zy6NGj5JJ7K4nQNF8ENSuCIL8/8LCBeImqqidOnBgxYgTDMDabTdO0cDj8/fffDxs2TFEUaNnK8/yVV155/vz5UCgkyzLLssFgsGVqfZZlWZaFSnCKoqCkiaKoqKiojz76aM+ePfBPWDs+efJk09l4yEOlKCozM1NV1QsXLrAsCx16v/3221deeSUzM1PTNFDhECNUFGX37t319fVff/01KLBVq1bNnz9/ypQpy5cv//zzz1VVTUtL++CDD/bv39+3b99rr732kUceGTBgQElJSWFhYXp6enZ29tChQ0ePHn3vvffec889wWCQ47i9e/d27dp1zJgxN99889y5c6FW6bPPPsvJybn77rtvvPHGKVOmQJfgqqoqyFK4jOMG8zQ4rJ9++mlOTk7r1q1B3IM3figUIoRs27atsrJSFMWbbrrpm2++cTgckFwRqbFnWP2Hqj5osmCllFAU5XQ6z549W1NTo2laenr67Nmzd+3aBR+EAcEmxqhZEQRBfsOT2Pq9pKRk0KBBVn9wQojH44mKinI4HPAGXddbt26tKIokSVZotmWOGzyYg8Fgp06doCenFRQ8cuTI9ddfTwiBkupwOJyXl9ekNt7aVEmSpk+fPnr06O7duzMM880333Tu3DkxMVEQhPr6erAICAQCgiDMmTOndevW8+bNS0lJyc/P9/l88+fP79Gjx/DhwzmOkyTphhtuiIqKmj9/fnV1df/+/ceMGePz+aZNm+Z2u5OTk+vq6s6dOzds2LD27dtv2bLl1KlTFy9e/Otf/8qybMeOHZOSktasWXP48OHa2tqVK1dWVVVNnjy5devWO3fuPHPmTGJiYkJCAkTmLm/VOeSkmqbp8/l+/PFH8DUzDKOmpiYUCtnt9lOnTs2aNWvfvn2NB7nl3ElkWXY4HJbDF9wc5s+fX1xcDP1HHn744aKiosa3HewmgJoVQRDk30LTNIiwQrceCJNA4h3P806n8/XXX1++fHkwGHS5XJCXpqoq2PqIothy2lH+UrBCZT3HcbfeeuuZM2d8Ph+EWsvLyw3DGDZsGCT5URTlcDi+/fbbprPxDocDElVlWX7ttdeuuOKKqVOnbtu2be/evR07dszIyPj2228PHz7cqlUrRVHAxQmsRu+6665u3brV1tb27Nlz0KBB119//dmzZ1NSUqZOnaooytq1aydNmjR+/Pi5c+fu3LnzmWeeadu2bV1dXVJSUo8ePURRvPfeezdt2vTll18ahgFrxIZh1NbW7tu37/Dhw507d4b8hD179jz++ONr165dsmSJ3+/fvHkzIcTn80Ej0MsoccLhMM/zUGqWnp4O+R5t27b99ttvo6OjJUlSFCUtLW3MmDFer9fv97ecnhFwUMD97cKFC2CgBha/oVCo7mtKfwAAIABJREFUoqIiJycHPNHi4+Pr6uoaz3V5nseqLNSsCIIg/xqwS1QUBda4IQ8P4iUQRNQ0LSUlxRKp4JZPUZQsy6IoRqR9z7+pWcHoiuO4bt26VVVVQSYfISQ+Pl7X9eTkZJD+mqYlJyfn5+c3nY2HgjAode/atWtubu7SpUtjYmLuvffeMWPGPP7447169Ro8ePATTzzBMAxICrAoWrBgwfbt2997772RI0cSQo4ePXr//ffDacCybHR0NE3TEyZMKCoq6tGjx//8z/+cPHkSei5AKqrNZguFQsnJyZIklZWVwYLy7NmzXS6XJEm7d+9etGgRaJ0333yzf//+S5cuDQQCpaWlhBCn0wmZ01aK7Z8PTNI4jhMEYfv27aZplpWVde/e/cKFC6qqWm3hBEE4ePCgw+HweDwt4UKA057n+dTU1FatWm3btg2qNnVdB/venj17siwLQwdpzdZn4YNYlYWaFUEQ5F8DsUAw4IRGPrGxsV6vl+d5TdPuvvvu3r1719TU6Lru8XggagjRJihCYhimZcZIILBEUZTf74cnrlUtzjAMxJms/Ms2bdo0qU4/brebEAIF75qmBYNBqCRr06bNTz/99NZbb61evXrx4sXPPPPM4cOHGxoaTNO02WzHjx9ftmyZw+EYMmTIhg0bcnNzo6KiKioqaJpOSkqSZVnX9UAgMGvWrI8//rhPnz5PPvlkQkKCLMvgP8DzfHZ2Nny1oihRUVGmaYqiuGTJEsMwbDZbVVVVcXFxMBgUBGHSpEmdO3fu1avXvffe26tXLwhtGoYBuvCyH/e8vLxgMLho0aKDBw/ed999Bw4csOyKQ6HQ9OnToVrR6nwW2RcCzM0Mw4BuWBcvXoRDDI0G9u7dK8synAAURcXHx1dXV0NDV5qmGzdOQ1CzIgiC/J+3EpqGChLouwiPZEgDYFl2/fr1EyZMSEhIYBgGrK+g6ujMmTM1NTXwrGqZXW0g2kfTtMPhgAV0yKaAKmkw8iSXwrFxcXG6rsOjmhBy2avWwE0TjibP85IkNTQ0zJkz5/HHH3e5XOADMG3aNNM0KyoqoqOjq6qqOI5zu91PPPHE66+/DueJIAhOpxOOvqZpTqfT6/UeO3bs3XffHTVq1OrVqwcPHmy32+G7rD5JsO8QoobqJchFIYR06NBhwYIFCQkJhmGMGjXqhRdemDVrFiSlWFMmm812eb3VIM+7oKDgpptu6tGjR15eXnR09LFjx3RdlyTJNE2n0wlWcVBaVFRU9N133/n9fnLJqyHyrgVrZUZV1bvvvnvp0qXhcBhapsHqDcTOrXtFVlaWKIqhUMgwDBglzA1AzYogCPKvgTRBUFrPPvtsnz594HVRFOfMmZOYmPirHdIdDgfHcRBQbDlJe41p3O1JURRZlr1eL0g30GTweAbl6nA4WrVqtXbtWqg6h0SLJrVwvHnz5s6dO7dt2zY2NraiouLIkSOPPfYYIaRdu3ayLEOeA/zv888//9hjj33wwQft27c/depUVlYWIYRhGJ/PN2nSJJ/PR9N0cXFxbm7u3Llz8/Pzk5OTvV4vlNVfuHABIvTQKjY5OZllWY7jFi5cOH78eFEUO3bsKEmSzWYbP378a6+9Nm/evHXr1n399deiKLrd7qZgFwVrC998882tt96amZkZDofj4uLatWsnSVIwGGQYJhAIuN1uEPSQFFFbWwtZDZEaTWycmZqamgp3FZqmPR4PlGHBVA2GjhAC14gkSdCogmCcFTUrgiDIv4PT6QyHw06nk2GYH374ASKshmGcO3du+fLl69ati4mJ+dlHdF3v0qXL4cOHIbf1MuYXXs5bME1bP6E2CAqbdF3/6aef8vPzwcsT7KLi4+MHDRp09uxZm80GC9yWcm0i7Nix4+mnn05OTv7LX/7ywAMPbNy48eOPP3744YdzcnKgjAaWep955pn09PQVK1ZMmzZNkqQxY8b8/e9/J4Tk5OT069fvm2++KS4ufumll/bu3XvjjTcWFxePGTOmvr7+3LlzNTU1qampbrfbMIxQKORyuRITEzt27DhlypScnJznn3++sLBw9uzZDz30ECHk+eefj4qKWrBgwZdffnnzzTdPnjw5GAxC/R+kslyuUdJ13W63NzQ0hEKh7OzslJSU9PT0cDhsmubhw4ch8RekGCFk+/bt6enpNpvt/Pnz8EoEN+CA9QSaprt169a3b9/8/Hy4q4BgtXLlIcFDkqTt27dbYdfL67mL/DmwOAQIgvwugBN4ZWVlQUGB3W4HLfXFF1+MGjXqxhtv/GV5BHinQzpaKBT61UBsS9Cs0MCTEOJyucAQym63sywrCEKPHj0ggRXq1Xieb9++/caNGxsaGuLi4iC21KSWiRctWtSpUyeO45xO54svvjh27NikpKQ2bdr4/X6Hw9HQ0OBwOOrr6ydMmHDrrbeePHlSkiSe58HEihByzTXXbN26taCgICsrKyEh4frrr8/Pzx8+fLjX66Vp2m63L126lOf5Dh06QKRt8+bNAwcOZFl28eLFgiAcPXpUEISUlBRRFIPB4MiRI8eNG7dnz542bdpkZ2eDrBEEQVEUVVUt27U/H4Zh/H6/2+2GuGkgECgoKGhoaJg5c+akSZMOHDgQGxurqqqiKN26dfvwww/fffddt9sdCoXAZcJqOhCR8zdY/Xe5XDk5ORcvXhwwYAAcuK5du7799tvBYNCapGVlZX3zzTfDhw+3EmzwJoyaFUEQ5N8iNjaWEMLz/PHjx3v37k0ICQaDZ8+eHTFixK8+UYLBoN1unzZt2vHjx8EvvWWOm7XjIFWjoqJA34Njv6IosA5OCFEUpbq6urq62spkvey1RD+jc+fOVk8EQkivXr3gddhIOENEUVRVVRCEnj176roO7zdNs76+Hgr/u3fvDlU4aWlpkP0sCAL4zF911VWEEOhTIAhCnz59wPlV0zRRFLt06QKRSCjGgq8eNGgQOHqCTlVVled5+PuX65STZdlutxcXF0dHR4NvcXZ29p49e4YMGVJQULB9+/axY8dKkqSqalJSUklJCZiSQnKzqqo/64UbGVhGIuRSksAdd9zx9NNPjx8/HqxFFixYAIV3hBDw2XA6nRUVFda9BZNZW8QkH4cAQZD/Hk3TFEXRdT0YDPbo0cNut0Ob1mAwOGTIEKuzQGM4jpNluUOHDqNGjYKncgscN3jQQhEJxJutcQCfeQjEgoqFbkA1NTVW7i/DME0qDxiW3UOhEE3TsiwrigI9ezmOgxJvXdchzwG8qyBcWlNTI8uy2+2GNXFBEPx+P9RaxcfHy7LMcRx0RSKXekQJghAKhQRBCAQCkiTB8jHkfYI3sN/vBysDwzBA5EFYGpaSYRsu40Cpqrp06dLu3btLkhQKhdq1a9eqVSuKoh599NGFCxdCjjJFUQMHDvzrX/96zz33lJSUwKIEjFjk6TM41cHYATRohw4d4uPjwUXBMAyv19u7d2+YikDyjGEYsDhjGW6gbEXNiiAI8q9hGAaqqXbs2DFu3DhQJ6IoyrIMVeG/jGlB4trjjz9+1113LVu2LBgMglyDB091dXVLGLefJeEJgsBxnGmagUAAanQIITAZgFS/jh07Wo5XEKS8jGl81C+AkDCs+AuCwPO8KIrgD2AlI8LrhBBRFEFwx8XFiaIIPgmWqzwMBYwJJAbAP61ET0mS4HUwWYOvgD/idDodDgd0MYD/hZMT/hpsw2UMVXIcB+FhCPeCUQB0fnryyScHDx68evVqODfsdvvChQsfeOCBQCBQVlZGUZTP5yP/u+dcZADHFEKt1jng8XhgnkYI8Xq9Pp9P13XQtdD/1vqpqiqcA3grRs2KIAjym5/KHMdVVVVBf8Vf1QcQHfH5fBMmTPD7/ZWVlfDIgSal8fHxUB0f2ViBIkEQDMMIBAKqqkIAKSkpqWvXrtXV1bAuDGUoW7duhVgmudTTsmXmATfv5y5Nq6oaCARomoZQ8c6dO2FeJ4rizJkzjx8/Xl5eHh0dDTmsffv2fe65506ePPnII4+A4TFYO0U2oVAIzHdlWZZlefr06QcOHIA4Oiw+sCwLkxwrNItxVtSsCIIgvxl4itTV1VnlEb98nMDycWJiIkVRM2fOvOOOO3w+H0RN4FMQV4v4gSKEUBSlKIrX642KioI4K2Rbtm3b9siRI4ZhUBQFZWqBQKBfv37R0dGEEHhgtwT5EmFAvwMIn0N+qsPhcLvdNE37fL4uXbq0a9du7ty5W7duhYIkhmEee+yxLVu2rF+/XlGUQCDQEozhIOUDmjwTQq6++uoTJ07AfQPyRmiahqwPuNtYnQUQ1KwIgiC/AYiY+v3+YDDo9XrJr61mnj9/Pj4+vqCgIBwOg6364cOHCSGWDWdLWOkDzQpLnG63Ozs7u7S0FLJUoU3liRMnYG0UcvgaJ4OCsm+ZvRiaNTabDfzze/ToAYb5MTExmZmZ1rL4ww8/fPDgwbFjx+7fv9+avJWVlc2bN++aa65hGCbycgN+lf79+xNCHA6H3W6XJOnaa6/1er2CIMDaAvimoV0AalYEQZD/VoqpqhobG9utWzdIXvyltGrTpk19ff28efM2bdoUCoW+/vrr1157rbS0FLISL3uTpz9T3BuGYbfbCSEnT5584oknICnC5/P179//xRdf9Pv9oFPLy8u///57SZKgIRCMc5PyZ0X+HYLBYH19/fHjx2tra8PhcEFBASGkVatWhmFAO7TExMQjR44cOHDghRdemDRp0rFjxwghSUlJU6dOnTp16owZM6AQLbIxDGPRokVQ0gfTs1atWq1atSoYDEJP49OnT4PbLmTPE7S7Qs2KIAjyn0kxqA2Camjya6lmsiyXlJQcPXr0/ffff+6556688srrrruuX79+77zzjqIoLSRNEwYHchnz8/NPnTp16NChn376iRDidDoTExPr6+uhiI3jOL/fX1ZW9uCDD0I+AKQ24snW7ICWEKmpqZIkeTyewYMHd+jQAda1IXdZ0zS32921a9dNmzZNnjz53nvv3b59u9fr5Xn+kUceycnJ2b59e8SP0t69e8+ePXvffffBsoOmaampqUeOHAEDCoZhCgsLrcQYy1gDzy7UrAiCIL8NXdedTufevXutcOAvVzMh/upyuTZu3Hjx4sVnnnlmzJgxS5cuPXr06P33328VYIXDYV3XIbAUeflqVoiIEPL444/Pnz//pptu+vTTTyENQJKkuLi4Rx55BN5QXl7es2fPxMREKxuS47iW6RHWrAG/rYaGBtM016xZ43Q6/+d//oemaU3TwEwDCuE5juN5fsCAAZMmTZowYcLEiRPPnDkTCARGjRr1+uuvjx49urKyEv6g1+tt7pcGlBjqug6ueRs3bhw5cuTq1asPHTp05swZWGfo3Lnzjh07KioqoDCrdevWDz74IJhe8Tx/2f3LENSsCII0V1RV/eCDD7p06SIIwq/WCR04cOD8+fPQg/Htt9/euXPnhx9+OH78+IULF0ZHRycnJ7/wwgvQsBGMtHRdj7y1P1DzLMueP3++vLw8LS3t7rvvzs/PVxRFEISYmJhbbrmlqqoKpH9eXt6MGTPAtonneXhat4RKtUh77tJ0Wlpax44dKyoqVqxYkZKSkpWVRRqFCa2MVcMwFEXp0KEDx3ElJSW33nrr7Nmz09LS7rvvvk8//XTu3LmEEOhh29xL8aBxAE3TYJGxePHiMWPGTJgw4fjx408//bRhGHV1dR07doyJiSkrK4MLJxAIQLNomLaBcRieXahZEQRBfhtgQOPxeFq3bk0IAcX5s/coijJs2DCbzQYrfatWrSotLYX24hMnTpw7d+7TTz+9detWv98vyzI0AYrU4ZJlOS8vr7a2tn379pmZmWCBRC45Yfn9fhg9iqLatWtHGlVugTEWnm/NC+iPEBUVpShKZWXlLbfcoqpqKBRq7AYAh5XjOLvdDsYCR48enTZt2nvvvbdly5abb7553759p0+fXrVqFXTMau5TF1EUdV2HhKKKiorz58/379+/vr7+jjvu+OSTT86ePRsfHw/B6V27drEs29DQUF1dDcre2ndMlUHNiiAI8tvvLDQN3kymaTY0NPxqpfPMmTMbGhpqamoIIaqqXnXVVT/99NN7771nGEZmZuacOXNeeumlffv2ORwOeCbBumHkiXtZlnme9/l8fr/f6tW0bNkyGBYIqVrC9N5779V1HVoM0DRttXVFmhHgxVtdXV1VVUUIGTt2LMuyMD9RVVVVVWtJATJkioqKbr755kAg8OCDD65evXrjxo3btm3r1KnT4sWLP/jgg2HDhu3evbu5hxjB5A6mYZWVlYmJicOGDXO5XPfdd1/nzp0PHjwIE9ecnJzPP//cNE2Hw5GUlMTzPHTfgD/SEizAULMiCIL8zhiGcfz48UAgEB8fD13Cfyk3n3nmmS+++CIuLq66uhpMFp988slFixZFRUUtWrTI6/W63e7y8nKfzxcMBi0L8cjTrNDLyu12R0dHQzOwgQMHfvrpp+fOnYMA26ZNm6Aq64Ybbvjpp58qKyvBmRUqtzCftdkBnhiCIDgcDkII2BKDcz4042AYxoqzEkJOnTp17Ngxu92uKMrf/va32267beHChfX19ddcc82+ffueffbZmTNnWrmtzVezWrqzoaFhwIABTqezvr6+S5cuf/vb3zZt2gSty0aOHEkI8fv9LMsWFxcTQsBGA+4wOH9DzYogCPLb7yw0ff78+R9++AEez6FQ6JdrlzfeeKMoirt27UpISIBMvnbt2m3atOmxxx47duxYZWXlk08+2bt3b+jDabWSj7yxglqr/v3722y2EydOcBx3ww03HDp0qL6+Xtf1GTNmgPkXGCGFw+GdO3fW1dXhOdZ8cblchmF4PB5I4gyFQtDkFhJC4JQADUfT9I8//vjDDz/U19dDoRXP80OGDCGEdO/e/bHHHiOEZGZmTp8+ffjw4c16TBwORzAYhMnYyZMnweLK5XLV1NTcf//9YFEMKUaFhYUXL17UNO3UqVN+v9/SqWhUjJoVQRDk30K/BHSxMk3T7/fHx8e3atUKYifQ2wlEJxQIsyw7dOjQZ555pqKiAvr9GIbRrVu3BQsWDBs27NVXX73jjjvmzJkDfx8akUdenBWKqAzDiI6O7tat29GjR8PhcHR09P333//ss8+Cjo+KiqqtraVpOjExsUePHocOHYI+WLAcjLGl5siWLVsuXrx43XXXybJss9lM04R8D4iacxzn8XgIIfX19cuWLcvIyOjatWvfvn2DwWA4HGZZdt++fRs2bPD5fP/4xz94nk9PT6+urm7WA6IoiuU03L59+4aGBofDQdO02+02DKN///5r1qwJh8N33nlncnJybW0tdHhes2ZNKBSCSwAvBNSsCIIg/xbg7A2qFDqRZmRkBINBXdfhQQvNSEF0QuBQEIT+/fvv3bv3ySefBAUG+a8cx919990vvfTS/fff3yLuwjRtGIYsy/Pmzfvwww8hl7Fv377btm07f/68pmkvv/zyypUrwT4sISFhz5499fX10NCV/FqDMaSJY5pmWdn/x959x1VZ///jv66zJ3uJIAaCOAsXTlxvNcQ0ldziym2OXImaM0elOfJtmqZFSWW4EknN0hBwKw7c4ICD7LP3+P3x/Hl9+Wgplb0Tfdz/6NY5HI6H61znXI/rdT1fz5dq1qxZJ06ccLlcSqWS2kfweDw6gWFZtkaNGqWlpUeOHLl69ery5cs3btwoEAhOnTolkUiEQqFCoWjXrt3EiRNnzJixc+fOefPmvfXWW9V6m1DnO9qlAwMDMzIy7t69y+fzjUajSCTq2LHjtGnTjEaju7u7h4cHy7Jubm5xcXHTpk1Tq9VUR4FxVmRWAICq4vP55eXl+fn5vXr1EggEXbt2DQoKunv3rkgkUiqVdFyx2+1ms/nevXvUf7RZs2arVq3atGnTpUuXBAIBFWg6nU6aDs+VuL3YbDYby7J2u71mzZrt2rXr2rXrrVu3IiIiXn311YKCAh6P16tXr+Dg4D59+pSUlLRs2fL27dvFxcVUAYxDdTV9x/Py8po3b37//v2BAwfSVQiGYZxOJ3UndblcRqPRx8fn7NmzNWvWlMvlEonkq6++WrdunUajoZMcnU7XqFGjjz/++PDhwytXrly+fHl13yxWq5Uya2hoqEQi2bFjB9XDMAzj7+8fHBx8+PBhgUCwe/fuhQsXjh49euTIkT179ly+fDl9UWBBAWRWAICqfZXweFar1dfXNz8/PyIignqOUh8rgUBAzX2Yh4OpYrGYz+dT9d7QoUO7det25MgR+qnJZKLJFtwlvxceDa25ubkVFRXVr18/MzPzu+++e+WVV8xmc25uLm3JyZMnHz169OrVq9OnT2cYJjs7m3l4MRSXRKsdkUgkk8l4PN6xY8emTp2qVCoFAgGVZlIDAbpQrtfrf/rpp6+++sput9tstoYNG9aoUcPd3V2v1wuFQqVSabPZJk6cuH379ri4uBeg1JsLnV5eXgkJCStWrCgtLeXxeEaj0c3NLTY29v79+zwez2w2T58+PTk5uaSkZNmyZdu2bbt79y79IvqzIrMCADydy+USiURardbNzY3uoSUWCwsLGYaRy+WVA5a/vz/V7bEsq1AoZs2adebMGeZhgQHDMHw+Xy6X0+XClyS20lay2WyDBg0qLCykpRZu377NMAytd/Xqq686nU7agLm5uQzDUAUwhpeqHYfDERQU1Lt3b4PB0KJFC5PJxC1kRWWser1ep9OVl5dHRUXZ7XaxWCyVSsvLyz09PT/77DOKpzQoK5FIHjx4QP0lqvs2oZM3ukk9a8+fP88wDJ3ienl55efnm0ym2rVrd+vWrUGDBjabrUGDBlFRUZcvX6YNgsyKzAoA8HSUn/Lz82k2ldVqPXr06OnTpz/88MP33nuP+lDScJFarT579iy1BC8pKWFZtn379ufPn6eCV+pSabfbX5JL3tzarVarVaFQWK3Wtm3bsix79OjRNWvWXLlyhWGY8vJyuVxeWFioUCh0Op2bmxslV2pYi9qA6pjPRo0aNXz4cIVCQa0AKioq7Ha7yWQqLCwsLS2lau+lS5c2btyYebi+gIeHx8iRIzdv3iwQCHQ6HdU36/X6gICAF6mfBn2TNG7ceNKkSffu3WMY5saNGyaTqWfPnnfu3FEqlRqNxuFwzJw588yZMw6HY9iwYVeuXKFNhGsOyKwAAE9HU69q1KjhcDg0Gg3LsufOnZNIJJMnT75+/XqTJk1u3rxJcdbDw6Np06Y5OTm+vr5lZWUajYbP58fExIwZM4Yu/FGSM5lML8VXMI/H5/NZlqVBZR6Pp1KpunTpsnbt2piYGB6Pl5yc7OPjIxaLlUql3W4vKyvr1avXjRs3nE6nQCCgFVyx+1UvIpHIarWOHz8+ODg4Nzf3m2++YVlWLpcfP348MjLy6tWr3t7eP/74Y0pKSsuWLelTQ/tGZGRkXl5ebm6uUqmksXkaXn0B1u/lrsPQ/zidztGjR//2228Mw6hUKpZlPTw8zpw5o1Kp3N3dhUJhjx49LBYLn89v1KjR6dOn6fsHuxYyKwBAlQ7DGo1GJBJ5e3tPmDChTp06a9asCQsL69279+7duxMTE+Pj43ft2kUlAQaDoWHDhgUFBW5ubi6Xq6KiolmzZmfOnNHpdHR4psPPS7gqqcPhqFmzZrNmzbKysvr169epU6etW7d269atc+fOsbGxUVFRvr6+HTt2pAI+WvDzBcgrLxtaoHj69OmtWrXy9vauVasWwzAZGRn+/v6nT59u27atSqWaN29enTp16tevTx8Hm81mt9v5fH6PHj1OnDjxop6ocBf3nU7n+vXrX3/99ezs7IiIiJycnODg4OHDh3fs2PHcuXN6vX7z5s3h4eEMw4SHh8vl8uLiYlr9FXsXMisAwFPodDoPDw+FQjFz5szk5OTc3Ny9e/eazWapVFpWVjZhwoRPPvmkb9+++/btYxhGLpf/9ttvYrG4qKjop59+Ki0tFYvF2dnZFy5coB6NdrtdoVBYLJaXbTNS24SgoKAVK1b89NNPvXr1GjlypFgsnj9//pw5c8aOHUt91IVCIY/Hk0gk1DUMu1+1U1RUtHPnzqZNm2ZmZhYUFNBFiQcPHhw6dKigoCAtLa2kpGTjxo1SqZTaYFmtVr1ebzQae/funZWV9eI1OKPdmEInzUWjAVeNRrN169bjx49//fXXcXFxN27ciI+Pf//99z/99NO6desyDOPp6dmmTZvDhw8zmIOFzAoAUBXu7u7l5eXFxcXUDcButxcXF9O6Nd7e3nq9vkOHDvHx8VlZWQzDqFQqPz+/0tLSY8eOpaamikSigQMHMgxz7dq1ysMtL+ERSKlUUn+rPn36REVFffzxx/Hx8TRlp3Xr1haLxcvLSy6Xl5eXU6BnWfYlTPbVnUQiKS0tdXNz02q1d+/ePXLkSO3atT/88EMvL6/AwEA3N7fz58+HhYU1btyYirwdDodcLvfw8HB3d+/cufML/I5X/siLxWKRSHTq1KlRo0Y1aNBg0KBBjRo12rFjR1hY2LZt2wIDA2NjY10ul0ajKSgoWL58uU6ne/HWHAFkVgB49qxWq6enp5+fH4/HMxgMYrH4zJkzVKxJc9v5fP7q1atzcnKuX7/u6ekpkUgMBkOjRo169ep1/fr18vJyhUJx8+ZNKh6gYaSXp28AR6PRBAcHm81mHx+f5cuXZ2ZmXr58ee7cufv373/nnXcCAgIKCgqsVuuVK1eoaJiqWrH7VS+0YpxGoxEIBMXFxdTrqmXLljqdbvjw4cePH9+/f7/BYLh//z417qWPA01hVCqV586dq6ioeMG2idPppFX06MukuLj41KlTcrlco9F8/fXXJ06cKCsr279/f58+fdLS0mhZLFroVSwW9+jRw2g0yuXyF3JtZ0BmBYBnTCQSVW5TxTCMUqmkeVQ8Ho8OJ8HBwT169EhISKDmrI3V6/zsAAAgAElEQVQbNy4oKGjQoMF///vfjIyM9957Lz09nS4I0hysl+EIRGsrcHV4AoGgpKSEwvorr7xSo0aNpk2b+vv7Hzx4cN++fVar9f79+1S3x+fzK+d7qF5Onjw5bdq0jIyMunXrtmzZMjU1dfPmzTKZrLy8fMCAAT179ty0aVO3bt3Ky8spmTEMQ7XLGo2madOmarWanocW6WAYRq/XV+sNQqe1NM5Kn4KjR48ajcYRI0bUq1dPq9UOGzaMehXfv3//xo0bderUobM1lmXd3d1lMtmSJUtw/obMCgDwV6JYZmZmz549KYPabDaKZZ07d7548eKUKVMaNmx47949Hx+fJUuW/PDDD3FxcXXr1jWbzTQuy+fzpVIp9b164VE1hV6vp6XkPT09afnWwMDAJk2asCx79epVhUIxbtw4q9XaokWL1157TSKRUOkFLYmE/a16sVgsJSUlUVFRSqWyRo0aI0aM8PT0PHz4sKen5/z583U6XZs2bfz8/Hx8fDZu3Gg0Gq1Wq06nox4Rnp6eDRo0mD59ul6vt9vttAaBzWar7v1ZH+fr6+vu7v76668bDIaZM2e2atXKYrHo9fpz587RpqBzNrFYXLdu3dDQUKVSiV0LmRUA4E9zOp2pqalDhgzh1hcVCoUmkykkJKRBgwbbt2//+OOPqVht8ODBU6ZM2bFjh1Ao1Gq1mZmZNpvNZrO9JAu30sVfhmEUCoVYLKbOCXw+32QyGY3GkSNHBgcHT5o0qXXr1l9//TWPx/vmm28cDgctpORwOGidW+xv1QufzxcKhQ8ePDhx4sS2bdtWr16dnp7+yy+//Pbbb9u3b2/VqlWXLl1q1669b9++9PT0/Px8ugIuFoupbf7QoUOPHj26cuVKKg7hVpp4wZSXlwcHB1ssFpVKtWjRogcPHuTl5RUWFk6YMCE0NJRlWaFQaLPZNBoNFRrl5OS8JA3ykFkBAJ4loVBIzURp3FQikdDQaWZmplqt3rZt27fffhscHNy3b9+ePXv6+/s3bdq0Q4cOoaGh77//vlgsttlsIpGIuwD6In8F83gCgcBmsxkMBmrSabVaaREsp9Pp7+//xhtvNGrUqH79+jt37vT19e3cufPOnTvLysoUCoXNZuPxeDRMC9WIWCz28/MbNmzY6dOnmzZt+v3337/11lsbNmzYsWOHQCD47rvvvLy8HA6HWCz++OOPmzdvfuPGDT6fT52MrVZrjRo1unbt+sEHH1DjUpqn9eJtJYfDcf369Xv37uXk5Ny5c+f48eMGg2HLli0ajcbd3Z0+O0KhkFaPk0gk586dw66FzAoA8Kfl5eVFRUXx+XyHw8EdUPV6/dmzZxctWtS/f/++ffu++uqrWVlZO3fuNBqNP//88/Tp0/v163f69Gnu2PMy1AbQIKvD4bh79+7u3bt/+uknPz8/5uFauHw+PyEhITU1NS8vb8GCBVRxER8fHxQUZDAY0Jm1+srIyHjw4IGPj09BQUFpaWl2dvbEiRMvXLiwbt06qlcWiURSqbRBgwYbNmxYt26dVqtVKpUUZHk83vvvvx8aGnr+/HkqA6WS1hfvvFcikUyaNKmsrKxLly4tWrRo0KDBjz/+6Ovr63A4aHEsuijBMEz//v2vXLmi1WqxayGzAgD8OdnZ2aGhoTExMdQ0gFapOXXq1G+//RYTE8Oy7Pjx44VC4aeffhoTEyMWixUKxdmzZ728vLRabXJyMk1CeknqWVUqVUJCQnR09GeffRYfHx8fH888bNTqdDrnz58vk8mioqIuXbpUt27dVq1acc0Z6GQAtQHV8R2XyWS1atUyGAze3t5CofCtt95KSkrq3r378OHDKZXyeDytVsvn84cMGcLj8d577z3aHxiGsVqt9evX79q1Ky33ajabZTKZRqN5wbaSzWa7c+eOzWYbOHDgnTt3fH19nU7njRs31qxZM2rUqKFDh0qlUvqkCASCkSNHulwu9A1AZgUAeDqz2VxSUsJN9l+wYMHIkSNpLPD+/fsCgcBisQwaNCgmJqZmzZoMw8jl8pSUFJFI9ODBg5kzZ549e3bHjh00j0SlUhkMhheyOSvV27lcLgqaJpOprKxs3LhxAoFArVYfPHiwX79+MpmMwqhEIrl3796hQ4ekUumxY8d++eWXkSNHbty48eTJky6Xi1tNAMfpavHpoKaqTqdTq9WuX78+IiIiNTWV0qfL5SosLExPT/fx8XE4HNx6Tl5eXhRS33rrrcOHD+/Zs4fGFKkaxGQyuVwuWlqCYRi6XF6NUKMDCuJWq5VahdCnnsqKGIaJjo7etGnToEGDfHx8wsLC9u/fz7JsaGhoQEDAjRs3rFYrFfLa7XaVSiUWi7GmADIrAMDTOZ1OmUwmFAqPHDnSrl27SZMmde7cWSqVmkym4ODgkpKSM2fO+Pr69u7dmw7DAoEgODi4ffv2sbGxkyZNkslkCxcu5PF4QUFBNB/L6XS+eGmMMgeNoep0ulu3bo0bN27KlCmff/651Wp1uVzcWJHNZisrK0tKStq/f3+vXr38/f1XrVoVHx/fsmVLsVhcWlpKqdfhcNBoEzzP7Ha7UCg0m80Oh2PRokV37twJCwt79913GzRocP369e7du2/YsKFGjRrvvPMOj8ejrhH//xGax2MYpmXLli6Xi/YQ7izFaDReuXKF6lltNlv1ah/hcDgUCoXD4TCbzdTFmaZp7t27d+PGjWPGjElKStq5c+e5c+c+//zzt99+2+Fw1K1b98CBA6tXr46KiqLFb+kCDpUHJCcne3p6urm5YWdDZgUAeAqaDPHDDz8kJiYmJiaOGDFCLBYbDAYej2c2m319fdevXx8eHt6oUSOBQEDJzOFwDB8+XKlUbt68+fjx402bNk1PTw8PD5fJZFSp9qJmVsoiFoulR48er776aufOnXk8nlQqpfwhEAiovdHp06ePHj0aFxe3Z8+e8PDwI0eOdO/evWPHjmVlZZ6entQS64UsZHzxTucon0kkkitXrqSkpMybN+/48ePdunVr3rz59OnTxWLxyZMnO3ToEBQUxLKsVqulhEppzG63S6VSKlq12Wx2u51y7datWwsLC6le3OVyVa/FsVwuF1UN0VrNDMNcunTpjTfeWL9+/aVLl+x2+yuvvDJmzJiDBw/abLYffvihffv2c+fOrV279tSpU202W3l5eVBQEPUNoBC/d+/eyMhIzEdEZgUAqNKB2el0btiwYerUqbGxsTabTa1WU8dEunbJ4/EWLlzIXc4WiURCoVCn05nNZqfT6evre/DgwUGDBt24cUMul1+4cEEoFL543fK58TOtVvvmm2+6ubkNGzaMYRjqha7X62laVUlJyZAhQ4YNGzZlyhS73V5eXq5SqXg83qlTp2gm9SuvvOLr60tLM2Dfe87ReYXD4dBqtbt3705ISPD19c3KysrPzz906NDt27fPnz//4MGD0aNH07vv7+9vsVj4fD59WAQCgcPh8PX1LS0tFYlERqORenEoFIqKigqpVKrT6ViWrV7D7QKBwG63UzRnGObChQtNmza9e/fuqlWrhgwZ8sYbb3z11Vc7duy4evVqamrq22+/rdfrL1682LZt29LSUqFQeOXKlYSEBLrIwOPxRCKRQCCoV68e1tdAZgUAeLqCgoLmzZuHh4fHx8drNBqxWOzm5ma1Wu12+6FDhyIiInr37t24cWOr1cqt4UQdnSjU+vr6+vv7//zzzzNmzGBZNjc312KxvHjdFp1Op9lsVqvVu3fvbtas2b59+wIDA2mD0PE7KSmpYcOGK1eubN68eVJSUo8ePcaOHTtq1CilUnn48OHg4GAPD4+Kigqao0Zj1dj3nnMSiaSsrMzlcjkcjtzc3Llz506fPl0ikaSlpY0YMaJnz5779+9ftmxZx44daVErs9lMUYwaFTMMIxQKe/bsmZaWRt0k6OTHYDBotdoTJ05Qp9LqNeJOjRFoXauLFy8uW7YsJSVly5YtO3fu3LJlS0ZGRosWLb799tt+/fo1adJk6NChycnJLMu+/fbb7u7uVqv16tWrr7zyCle9SkvaikSiF7JPLfyfsx1sAgD4+5KTk+vUqfPFF18wD+s1TSaTUqn89NNP58yZM2vWrLi4OJoz4XK5+Hw+jRUJBAKpVGo2m0UiUffu3ZOSkj7//HO1Wr1v377Ro0e/eIOI1FFSIpFs2rTp9OnTFouFIgjLsidOnJg6dapYLN60aVPr1q3tdjtdBebz+WVlZceOHRMKhXq9Picnp3HjxleuXKEoYzQase89/2+6t7e3zWabN29evXr1Vq5cmZKS0rNnzxUrVqxcufLBgwfr168fP358eXm5h4cHfTpMJpNUKhWJRBTLXC5XXFxcYmKi0Wik0CYSieRyec+ePceOHZudna3VaqtXKScNiBYXF/v5+X322Wd9+/a9fPnykSNHpFJpeHj4nTt3SktLjx07dunSpeTk5N69e5eWlmZlZdWrV0+tVnt6eup0urZt23LPRqldrVYjs774nyZsAgD4s6gcjdCIaXp6+ubNmxmGoaTFMIzVak1ISLh169a1a9fmzp0rFovpEh5dB6ehVqPRyOPxUlNT3d3dMzIy6tWr98knn7z55psZGRkXLlxwOBw0lGiz2bj1tKrRVtLr9TRUptfrHQ6Hw+GwWq1Hjx5t06ZNYmKixWIRi8Vms9lqtU6dOnXUqFH9+vVLSkpq0qSJy+USCoVSqdRut586dapDhw5Op3Pr1q1FRUUNGzY8duwYbUMarPprr43KJakIktu88A8xGo1qtfrQoUN9+vRZvHhx//79GzZs2L1797t378bExAwdOpRhGC8vLzpFYRiGu9BP5QEsy0okkrCwsNLSUrvdTkWuDMP069fPaDQuWLDg+e8KRzUA9JGnLxCr1err6zt9+vQWLVp4enqqVKq2bdvWqVPHz88vLi4uMjKydevWnTp1yszMjI2NTU1NrVmzpsvl8vT0pC2gUCjo6gS1HTAajUqlErsxMisAwKMsFgvLspQ4nU7n9evXIyMjKy9OYzKZ3nnnnXPnzq1evdrT05PWwXrkSZxOZ1BQkFwub9y48YkTJxo1ahQaGnr69GmhUBgbG7ts2TJqkkWDshaLhesfXl3IZDKz2SwUCun4yufz9+7dO3DgwGHDhvXu3Ztl2fLy8tzcXOrTmZOTM2XKlJCQELouTOm8oqKiZs2avXv3DggI2LZtm1Kp7NKly759+2w2W0VFhdFo/MsLINGFVLr0TAN72Kv/ISaTSSQSmc1mu91+5MiRIUOG2O12f3//TZs2lZSU7N69uyobPyIiYvDgwd988w3/IYZhPD09J02atGrVKoPB8JyvdUzXDZxOJ51lORwOtVr99ttvq9Xqdu3aTZw48cCBA2lpaXFxcSqVauLEid9//339+vUvXLhw/PjxdevWRUdHu7u704eCvgeoaYDValWr1ffu3fv5559plBr7GzIrAMD/QccMGk8ViUTff/998+bNaeyHlg/49ddf09PTFy9ezOfz3dzcfrffqlwu9/HxkUqlGzdufO211+x2e0ZGRr9+/UaMGNGqVaudO3cWFBTQb9H4U7UbDuTxeEqlsqioyOl0GgyGu3fvbty48cMPPxwzZoxOp+PxeF5eXomJiY0aNVq9enVRURGNnnKBnkanjhw5EhQU9O2333p7e+fm5h47dkytVterV8/T01OpVP7lEE/DXdQQ1+FwcNO34ZmTSqUOh+Onn376z3/+ExIS0rJlyzfeeOP27dtfffVVhw4dGIbx9fV96pO4XK42bdpcv36dZVmbzcYt2dqpUyer1Zqbm/ucL98qlUoFAoFYLOZ28lWrVh0/fnzEiBF79uxp2bLlwYMHV61atXbt2q1btzZr1uzkyZPbt28PCQkpLS2l02D6YqFvGO5rQSwWe3l56fV6qVQaHx+P2oAXHupZAeBPo0OIVCq1Wq2lpaVffPHFgQMHqImV0+ksKiqaMWNGamoq9Us3GAy/e9mOmlYuXLgwPj7+9ddfDwkJCQoKunXr1oABA2jhykOHDkVHR7MsS/Vq1W5ddZPJxLKsXq/fvn17Tk4On8+fPn16ly5dKJKuX7/+wIEDr7766tixYwUCgb+/v9FolEgk1CienkGhUNSpU2fXrl1t2rQxm83NmzcPDQ2VyWReXl4Gg4GKB+x2+19InFSWwLIsOrH/0wwGg1wuLy8v/89//nPq1Knbt29bLJbo6Giz2Txw4MCioiJvb+/Kpyt/lFn/85//rF27Ni0trVu3bjabjT6D4eHhkydPPnz4cNOmTZ/njcANkYpEotu3b3/99dd2u33Lli0//fRTfn5+x44dFy1adOHCBblcvmjRoj59+gQGBhoMBplMRldvrFYrn8+nzwXLsvRsfD6fCnmpurdevXpOpxOxFZkVAOD/sNlsAoGAhlp/+eWXsLCw8PBwhmEsFgstET5t2rS6devSBX3qeGUymR6JVlSF1q1bt6ysrObNm/fo0eP69et9+/bt2bPnwYMHrVbrli1bZsyYoVQqqUaWjlXVqDxAKpWeO3euR48eK1eunD17Nnf/+fPnT5w48e677+7fvz82NtZisXD9E5hKlz5dLpeHh0fr1q0PHz6ck5PDsqyXl9eUKVOMRmNAQIBcLrdYLGq12t/f/y+8ttLSUn9/f+7YbzabX5KVcv/F0zytViuVSqOioiZMmBAREWEymTp37uzr61uVKm1qJtChQ4cFCxa0aNHC29ub3ji73Z6QkDBnzpz33nvvef7zjUbjnj17zpw5o9frT548Wbdu3e+++y42NrZdu3aJiYnR0dFqtbpt27apqak09k/R02Kx0OQqqoa32+00a5PP5xuNRqlUSjtteXm5TCajLx/saS82nJEAwJ9GU68sFotAIMjKypowYQKN+ojF4h9++OHixYu0bLpcLpfL5Xq9/nfHAsViMQ2i1KlTZ9y4ce+++y5NMEpJSaEVTVUqVVZWFrf8D402cf9lnvspWS6Xy9/fv7CwsGHDhrSqLU3Jksvlu3btKikp6dixI0Vbq9Vqs9loASQK5VQoTL0n8/Pzx4wZ4+/vHx0dPWrUKMruarVaKBR6eXn9tdeWkZGh0+mo4oKm+GCv/ofQ2YW7u7uHh8fNmzc1Gs3Zs2crKioyMzN9fHzofX/qk4jFYpvNNn78+Dp16qxfv77y/h8cHKzX62/fvk2Lq9HMSOZheQmdYf7rGyE1NfWrr77y9/e32+3Dhw+PjIycNWuWl5dXRUVF/fr1qVgiPT1dIpHQnk9/mkAg4PF4bm5uUqm08lpfHh4eeXl51D/B6XRmZGS0bNmSFoMFZFYAgEePoHRZuayszGg0vvnmm5S6WJZdsWLF+vXruTZVPB5PoVD87qVPGkQpKSkxm82zZ8+Wy+Vr166dP3/+qFGjDAZDUFBQ7dq1Dx8+TKsP0GjKIxf+nvMxV4fDERgYOHjw4CZNmqhUKoFA4HQ6hUJhYmJinTp13NzcZDIZVxMsFArpz6R7uPD66aef7t+/Pz09vV69ejdv3pwwYQKfz69Tp45cLqcR2b8W3Lt06SKXy+kfevHWG3uuWCwWg8GQl5f32muv1apVq127didOnJDJZEql0mg0CoXCqjR/4PP51PZ43bp1n3/+eXFxMcMwVqtVLBZ7enp26NChuLjY4XAolUruDTWZTNQXgvYrm832L87TunXrVmxsbEREhNlsvnLlSmhoqI+PT7NmzXbt2hUXFzd//vzQ0FD6IFBUpZ2fO3+jv4L7GvH29r5z5w59ydBP+/bt6+Pjg50NmRUA4HfQ8jz379+XyWQCgYB6Mx0/fpxq9aryDDKZzGq1yuVyNzc3Pz+/xYsXFxcXN2vW7O7duzk5Ob169QoICLh37x7DMFqtlh5P7V0ZhtHpdHq9/jnvTmq1WlmWnTNnDv0/DXedOXNm//79o0ePFolEVZyt7+fn17Bhw+zsbD6fHx0dLZFIQkJCKIj85VXmKdwwDFO5fBb+oRM8Ly+v7Ozs8PDwn3/+uWvXrtu3b4+IiPDx8ZHJZNQErSrPQw0lfHx8unTpsmHDBpfLRev9Mgzj7u4+aNAg7voDNYGSy+VisZhrFVfFcPwP8fX1tdvtixcv7tOnz1tvvXXr1q369evPnj3bbDbv3bu3Vq1aVXkSp9NJq9QqFIq8vDxaWszlctHZMvOwoxYgswIA/D/UXjE/P3/06NHt2rWj4ZyDBw++9957a9asYR72lXwyuioqk8mozGD48OErV64sKSlJTk42mUwul2vp0qXZ2dmFhYVUEUvLi9OPFAqFRCJ5zhcdoAlV4eHh8+bNO336NLUoWrZsWf369UNDQ6lv/FOfRK1W04CoXq83GAw3b97U6/VU81e57dFfeAcdDgct6/DUCUDwd9hsttLS0oCAgIKCAm9v76SkpGvXro0YMYIbF6zKiYfZbFYoFDRWunr16h9//HHmzJlardZisTgcjjfeeEOr1ZaWlprNZjoRogXnnE4nzXSkT+i/ONmuS5cuK1euHDVq1I4dO7Zv3x4YGDh69OiQkJBvvvlGrVZX8YVxw65RUVHbt2/nznvv3bvn5uZmsVhw9oXMCgDwKLvdbrFY+vTpYzab4+LixGIxj8fr169fp06dOnXqxDAMHSOfjJYLp/XTpVKpXq8fNWpUw4YNJ02a1K1bty+//JJhmNq1a+/fv99isej1ej6fLxQKaWiKpij95VHG/9HXK49HE6Xr1KlTVFTEVQB3795dqVRKpdKqjLN6eHjMnz//119/zcvLGzp0KB22udWz/nIjBWrCQMd46sqOvfofIhQKrVarQqFYvHhxgwYNjhw54nQ6mzZtSisb015dlfMfo9EoEAhEIpFCodi1a1dmZuaZM2com/r7+3fu3PnQoUMSiYT2DbFYTMvO0T6mVquZvzEq//c5nU5qi/Hjjz9u3rw5PT1do9G0bdu2TZs2Hh4eVSyndjqd1ELklVdeOXv2LI/Ho/5ZxcXF3t7elRtpATIrAMD/S2MpKSlarZZGVRmG0ev1Wq02NjaWjotVGfyTSCQ0ZZ7KDBQKBY/HS0xMNJvNBw8ejIuLu337dmBg4OHDh2lgleoCmYdzSigKPOcbirZGt27dSkpKSkpKRCIRy7IffPBBXl4eU2m5oyc/A5/Pb9mypY+Pz5YtWyQSSXBwcOXxpL82eMYFVpfLReuFYq/+5/aB7777LiQkhM/nx8bGfvnllwKBwMfHhzKWw+GgvfrJ9Hq9TCaj3Yll2dq1a3ft2vWbb76hCfUSiaRp06Y5OTlarZYrcabwSvsYt/jcv7gRLBZL+/btQ0JCiouLz54926dPn40bN8pkMrVaXcUiH26BPYrj1OjNbDYXFhbq9Xrak7G/vdhwUgIAfxqfz09JSTlw4EBQUJBEIrHZbKdPn65ZsyYdJtVqNTUEoGMVN5j3yJU7h8PBNQel8UKBQNCqVasPP/xw48aNkyZNunv3bq1atRYtWiSVSseOHavX6+kwn5GRYTKZ1Gr17du39+3b91x/wwoEJpMpICBArVavWbNm0qRJixcv3rdvH+X1qtQ2WCyWGjVqnD9/Pjo6ulatWg6HIygoiI7WNNhMxYvUTIBLolVH9azVq/Ht84x7L2h1MalUWlFRsW3btk8++WTr1q0RERFKpTIyMrJGjRpcGSvVfhCqPX288JQeQy2QqcXVggULRo8eXVxcHBQU5HK5pk+fPnv27KFDhzZu3JiG810uV0lJCZ/PV6lU165dW7JkSe/evf+tchoaS75w4cLEiRMLCgpsNtv777+vUCjMZnPV16+ikiSGYQwGg7e3t1Ao1Ol0SqVSJpP5+PhQwwRK5/ThQq32Czhcgk0AAH/WF198ERMTEx4eLhAIqGDO6XQWFhYaDIaSkhIPDw+uNoBrW/P4wYNGfSgtcWN+SqVy+vTpWq325MmT0dHRb7/9dmFhYXp6+ogRIxISEnr16jVnzpzo6OjIyMiTJ08WFBQ8z1uJLmXSQNeMGTPMZvOSJUvq1q3LsuypU6d0Ol1VJuzTOq6BgYHZ2dlyufzEiRMul8vLy4sGm6kslVaw5PP5TqfTbDZX5bVxIRWB9dmijcmFMKPRuHDhQplMlpub27Zt28DAQJ1OZzAY6JSDZVlq5eZ0OvV6Pa0UIBKJHs9w3MeETkuoO3KfPn1atmyZnJxM97z//vsffPDBsGHDhEKhh4fHhAkTZsyYkZCQoFKpYmNjY2Njq1KE8A8JCAjo3bv3ggULOnXqdOLECTc3twYNGphMJoqYVcys1CeBhqXtdrvJZKJKd6lUqtFouBUHqHcby7LPee0QILMCwP9Cly5dsrOz169fr9VqaeJz27ZtZTIZLTFKTam4KT5cbK1KPjObzQ6HY+bMmePHj09PT9+wYcOsWbNmzJjRt2/f5OTkRYsW9e3bd926dQkJCbSs1PMfX6xWq9PpDA8PX7JkiVAo3Ldv39atW48ePVrF1jxisfj06dO1atXi8XiXLl0aMWLEiRMn1qxZIxKJDAYDDacJBAJ3d3fquE4Tv7CL/rvnKnTlWiqVZmVlHT16dNWqVXfu3KETDLlcLhKJ6Oq2zWaTSqV0mkEt4ei9q8rnxWAwtGnTJiIi4sMPP7Tb7bR+aUhICF2a6NWr1/nz5+fNm7dkyZJly5YtWrRIqVT+iycnLMuuXbu2tLRUo9Fw9dMWi4XGjKv4wuiSgpeXl8Vi8fX1pXFWhmHGjBkzc+bM5ORkukkz1fR6PU7GkFkBABg/P7+pU6euW7duwIABV65coTs///xzlUq1efNmLy8v6vVN40lCoZAONk99WlrJxmq1Dho0yGQyLV++/Ny5c9HR0ZcuXWrbtq3T6czLy5s6deqxY8fS0tJ27doVHx//nGdWujpJf7tSqYyPjx8/fvyCBQtycnLUanVVpowYjcZ169axLHvr1q3ExMR+/folJSV99tlnAwYMKCkpYVnWYDA4HI7CwkIat0dDf9oAACAASURBVK7iOCv8c2gCO73pv/zyy/fff1+vXr379+9369btwYMH3bt3v3DhwldffUWjhvfv36eG+dQZjYbPq7JjyOVyoVCYkpJSVFR0/vx5mUxG444ikejSpUu9evXq379/SEjIF1980a5dO+p49S+uwSGVSpVKZceOHceOHdugQQMaE5XJZCzLWiyWKoZLqrvQaDRZWVmjR4+mNfacTmePHj2GDh06bdq0pUuX0lobNFMNqwy8ePgLFy7EVgCAP0UgEPj6+jZv3jw9Pf3IkSM0Eb5Ro0ZXr17dvHmzy+WKiooSiUS09AB3tfSpRyYej0dXOW0220cffZSXl3fx4kWhUBgWFlavXr158+bt3bs3JiYmOTn5lVde8fPzY36v5OD5QeNqtJYP3aS+qiKRqG/fvlFRUVWZEzN27FhfX9/27dvv2rXriy++CAkJ2bJlS3R09I4dO3bt2iUWi2NiYiwWCy2IxbIsTetBGd+/m1lpsh3LsseOHfP391+1atWtW7cCAwN37NjRrl07kUi0devWrKysNm3ahISEVFRUUB8rqmQ1GAxVbKQqFAp5PN79+/cFAkHTpk3FYrHRaFy/fv3EiRNDQkJ+/fXXuLg4Ly8vKt3hFrD4V5jNZovFEhwcvGbNmn379vH5/B49etCyw9xixU/PK3w+XbpJTU1t27ZtWFgYXdIRCAQtWrQICAjYtm3bnj17BAJBw4YNeTweVnd78bC4igQAfxbNAaKJROvXr/fw8EhISNBqtW5ubkVFRbt37z569Gh8fHyPHj1ouSahUFiVzOpyucxmM9Xzvfvuu+Xl5TNnzoyIiNi/f/+aNWuCgoKGDh3avn17ainK1fY95xuKLvjSeLPVaqViCdp6tPjkk59h3LhxJSUl27ZtKy4uZlmWBtLsdrtGo8nMzFSpVPv373dzc+vSpcuQIUPosikV82Ev/bcYjUaZTEZv+vHjx7t161avXr3Bgwf37t1bIpHQnMUzZ84UFxcfOXLE3d1doVD07du3VatWZrNZIpFotdqqXMeny+tCofD8+fNHjx6dPHlyXl7exx9/rNVqR4wYERMTQ2eA3FkTjWj+W3OwDAYDLeO8efPmffv2ZWZmLliwYO7cudz5VVX2WGo+IBaLExMTExMTFQoFFQRTA1oqObh58+ahQ4eKi4tLSkr69+//5ptvYodEZgWAl4tGo3F3d9+7d29YWNiDBw/EYrFEItFoNHSITU1N3bNnj1gsVqvVgwYNev311z/77DOZTNavX7/AwECaxcxdLX0Ch8MhkUgqKip8fX0vXry4d+/eU6dOCQSC8vLyPn36xMXF0cT5l2rLz5kzp7i4WK/Xy+Vyrku8VCqtXbu2Xq/Pz893uVz5+fm1atWaOXPma6+9RsWUVJZAc3p+92zBZrOJRCJaw52m5tB0OpFIpNfrhUIhZR1uIgvLsjQqzE0eerxYmYo4Gzdu7O3tffToUblcrlarRSIRj8cTCoXFxcX+/v4tWrT49ddfaSkEmUxWWlpKDXepQ1NgYKBKpaJk7+Hh4e7unp2dHRAQQP+Eh4fHvXv3unfvnpube+PGjU6dOt28eTMsLIyupNPrpz+cmzxOI5HcGRH9IeXl5Xfu3KG2oIGBgXa7nVpYUH7ittWzOjiWlpZmZWWNHz/e5XK5u7uvW7fO4XC4ublpNBofH58jR458+eWX3t7eu3btosWi6C17+sGbZemMSK/X9+rV6/bt2wqFYvfu3eHh4VUvMPifpg2WpR3PbDbTnimRSGjfq+Kmpn3S6XR++OGHXl5ekZGRj1ypoH63tFzWihUrPDw8Nm/eTBd8GIap4ioegMwKANWYyWSiY/miRYs++eQTk8nEpRaGYWhYlOY+sw9RCuGyUeX1FZ+Am5BBF7hpHFcgEFitVrp6WJWJ9i8YhUJhMBioLpa2MJ/Pt9ls3LGZrvw6HA6RSMQtBEqbi/Lr76Z8+kWHw0GJlsu1YrHYbDZT/qO0R89M7yCXTZnfa15Gz1OjRg1PT8/79+8bjUZ6N7np23K5PDQ09MaNGzRZnnm47AKlNLvd7u7urtVq6ZUolUoaPKMgYrPZ/Pz89Hp9gwYNbt++rdfrPT09nU5n7dq1aSYT1WuyLCsSicxmM40y0p5J/wqNStIkv4KCAoVCIRKJvLy8aKvSv1K589qzmnUuFApZlr1y5QqtxEHDjbST00amQdnIyEjmYQlNVaYlOZ1OsVhM4S8nJ4cufURHR7MsS1v+eeu5S98htK/SzsPn8+k9quKmph1MoVAUFBQUFRUZDIZHthK16TAYDPSp8ff39/PzE4lEdHrmcDi+/vrrevXq4SsdmRUAXlgUGS0WS2ZmZo8ePZiHy1xxUYB52GJGKpVaLBYqyzObzX+t7T/3tHRIo7DLjR2+bOOsT9hKXBN1lmVp3SP6f8qyfzlgcaN0tP3pgiy9HVzbssohg94X7lWJxWKTyaRQKEwmE41f0omHRCKhOTE8Ho/2E7vdTj+l35VIJA6Hw263u1wuuVxeudO+h4cHreREKY0bG6aTIj6fr1AoNBoNLS0mk8mMRqObm5tOp6NZPo/PxaHnoRE4rvMUpVvKx8/4QPuwpJuWxqDnl8vlNPWKeThI/Pi2fTJuKTUu+nMb5Ln9mHCnta6Hqv673N9FpwGVz6Mej7a0a1GLBvoVkUik0WiwfEa1hjUFAODp8Yiu5EZGRg4fPtzb29tsNjudTlr1nrIpj8ejFEKHXpq3y7KsTqejIT2mCh18zGazVCrlRubowENXbLVarc1m45amfHmYTCZqvFA5L3JbxmazUXilMWm6Ok8jcBaLhS6G0ky4R56Wnk2v19MKZGKxuLCwUCqVenh4OJ1OGrbker5euHCBz+c3atSI2mHSOLrRaKT3SyKROJ1OnU6n1+vDw8Nv3rx5+PDhmJgYunSrVqsvX74sEAgaNWpEg74ikUitVufm5hYWFrZu3frWrVv5+fkeHh5hYWFXr1718vIKCQk5f/58r169Nm7cOHny5CVLlnTt2lUgEBQVFUVGRnp6em7ZsqVu3brHjh2rX79+QECASqXq0KHDwYMH8/LyBALBq6++mpub27Jly0uXLnl5eblcrsuXL/N4vMDAwKKiolq1alVUVLRr1y4zM7OsrCw0NFStVt+5c4eWEZbJZDTf3Gg0/tEQ9Z9Fz0z50mg0Uri02WwGg4GqJrhRVe6EgalCfSdX+0GDx8zDkVfaB6r4JP8zNIZNQ9rc+Sd9zOlmFTe1n59fSUnJH51UcFGYNiZNSpNIJFSN4OnpibmJ1R3GWQGAeerRkcITLS1D84e4wTzuQiodDyhU0eU/briO69X61H+IWrRSSqP2jZULBl7C7yuaVV35GjeFVLoOzg0a0T10J1UP05VoWjnsd3vU0wIElFD5fD63nD1XXUq1lSzLFhUVicViT09Pehn0u9xwLD2/1Wql6V98Pr+oqMjPz08gEFBWKy8vF4vFcrmcuhrZ7Xa5XF5RUWG1Wr28vOx2e0VFhVwud3d3LykpoVhstVrd3NxUKlWNGjXy8/N9fHwEAoFaraaKT6rfzc/Pl8vlFHfc3d2NRqNerxeJRG5ubiUlJcHBwSqVysvLi8fjFRUVUelkWVkZhZ7Q0NCSkhKHw+Hp6WkwGGiGkMFgoKBjtVq5Uc9n8iZSuGcYhqsYViqV1CiAMis3iEijpFXc1Sn+0seNK/DgPpXP1Ty8ymny8R9VHqp/AsroVqtVoVDQDv/Ib3E1HrRz0ueFPgImk8lms4WEhGB6IjIrALzIqKyQplspFAo+n09LJnJRlY5GDoeDGyiiekqa1Wuz2SqvTvkE1KKSm5ZB7SorL97zyM2XB1elSpUSldM/XUynzUJDrXRNn3t3Hi885bYkjXXRYCqNZ9MZAs10od/itjm38lbl7l106lJ5hhZdl3e5XDqdzs3NrfLivRQjaF48BWLu+WngViaTUXSjl80tS0v1CRT7ysrKaMDMaDRyV35FIpFAIKAiBK6Qmp6fOwXipuDQj2iSvsFgoExDXS+Yh8t+Vj5b+5toO9CZABcoaWSUmjFxheDctqK58E8NcBRtqRLDYDDIZDKKv5TjubfpeUBRkquRoLeVu0mvtiqfAi7lP+HxXDsOLspz7/6TfxGQWQEAAAAA/i7Udg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MDzSmD4cQu2AgAAAAA8z1iXy4WtAAAAAADPM9QGAAAAAAAyKwAAAAAAMisAAAAAILMCAAAAACCzAgAAAAAgswIAAAAAMisAAAAAADIrAAAAACCzAgAAAAAgswIAAAAAILMCAAAAADIrAAAAAAAyKwAAAAAAMisAAAAAILMCAAAAACCzAgAAAAAyKwAAAAAAMisAAAAAADIrAAAAACCzAgAAAAAgswIAAAAAILMCAAAAADIrAAAAAAAyKwAAAAAgswIAAAAAILMCAAAAACCzAgAAAAAyKwAAAAAAMisAAAAAILMCAAAAACCzAgAAAAAgswIAAAAAMisAAAAAADIrAAAAAAAyKwAAAAAgswIAAAAAILMCAAAAADIrAAAAAAAyKwAAAAAAMisAAAAAILMCAAAAACCzAgAAAAAgswIAAAAAMisAAAAAADIrAAAAACCzAgAAAAAgswIAAAAAILMCAAAAADIrAAAAAAAyKwAAAAAAMisAAAAAILMCAAAAACCzAgAAAAAyKwAAAAAAMisAAAAAADIrAAAAACCzAgAAAAAgswIAAAAAMisAAAAAADIrAAAAAAAyKwAAAAAgswIAAAAAILMCAAAAACCzAgAAAAAyKwAAAAAAMisAAAAAILMCAAAAACCzAgAAAAAgswIAAAAAMisAAAAAADIrAAAAAAAyKwAAAAAgswIAAAAAILMCAAAAADIrAAAAAAAyKwAAAAAAMisAAAAAILMCAAAAACCzAgAAAAAyKw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AAyKwAAAAAAMisAAAAAILMCAAAAACCzAgAAAAAgswIAAAAAMisAAAAAADIrAAAAACCzAgAAAAAgswIAAAAAILMCAAAAADIrAAAAAAAyKwAAAAAAMisAAAAAILMCAAAAACCzAgAAAAAyKwAAAAAAMuvfVlxcfP/+fbPZXF5ezjBMeXl5fn4+/Uiv12s0GrzHAAAAANWdoFq/+o8++uizzz7Lzc0dPHhwTk7OG2+8sX///mvXrhkMhvLy8qFDh/J4vB9//BFvMwAAAAAy67+mvLw8NzdXoVBcuHCBYZiUlBSGYSIiIu7cueNwOA4cOFCrVq3n7TXn5uaaTKZH7vT09AwMDHzyL965c8dgMPzuI8vLywsLC7mb4eHhIpHoWb3gKVOm0IblzJs3b9y4cc/DxiwsLNy1a9f9+/fpZnx8fH5+vlwu79KlCz7bAAAAyKzPi/79+69cuTIlJaVr166P/Ein023dulWhUDxvr3nIkCFZWVmP3DlmzJhNmzY94bcmTJiwb9++goKC8ePH//e//638o8TExGPHjmVmZnL3TJ48ee3atc/qBVdUVEil0jlz5tDN48ePT58+3d/fv3fv3lV8hrS0tF27dn3++eePxM3r16936NDh77y25cuXr1+/PiIiYvbs2QzDuLu7f/HFFxs3bnQ6nSzL4uMNAACAzPoceTywMgyjVCpHjhz53L7moKCgDRs2zJ07l24+YZD16tWrXbp0UalULpfr8Z/qdLodO3bcvXvX19d3xowZOp1u6dKl//3vfzt06FD1TPlUfn5+3MYcMGBAZmbmsGHDmjdvHhQU9NTftdvthw8f3r59+yOZdfXq1Vu2bMnOzv47Y+EpKSkhISG//vrrU0epAQAAoFqr3nOwfjfGcWEuKSlp165dle/Mzc1NSkpKSkq6cuWKy+VKTk5+8OAB/ejmzZspKSmVn/D69eu7du3i7lGr1cePH2cYxmazJSUl5ebmco+8du1aUlLSuXPnnvB6HrFy5cqePXteemjBggV/9MiDBw+GhISsW7euadOmj//0q6++unfvXkRExIEDB2bNmjV79uzY2Fi73f7DDz/8Q9tcJpN169ZNp9M5HI6qPL60tPSTTz55/M06ffr00KFDfXx8fvdtreKWNBqN69atQ2CFf9HSpUuLioqq/tkHAICXMbPOnz+fYZgzZ848/qPi4uKEhIRp06Zx93z55ZdhYWEJCQkJCQkNGzbk8XiDBg3Kycmhnx47diw+Pr5ydvz555/79u27bNkyullQUNCuXTun07l48eKEhISwsDCj0ehyuRYvXlyvXr2EhISmTZvyeLzK1+j/SM2aNases6ZOnZqRkTFp0iRvb+/Hfzpx4kSn03n9+vVmzZoxDKNQKKoy9vn3TxXCwsKkUindPHPmzMmTJ7mfqtXqtLS006dPMwyjUql++eUXhmHsdvvs2bPT0tIuX76cm5ublpYWEBDgcrmOHTuWlpZW+dcPHz7cokWLmTNn6nS6yv9iWlqawWAoLCxMS0u7efPmjRs30tLS7Hb7uXPn0tLSDh06xD2YNkVGRkZaWlrlJ2EYprCw8MSJE0/40/Ly8tLS0h7/xcpOnjx5/vx5fHcA+eCDDwICAtq0aYMuJQAAyKx/qEWLFi6Xq0uXLq0q+d0Syby8vKlTpwqFwoyMjKysrG+++UYoFD7yGF9f39GjRz/5X2zduvX27dsnTpy4Y8eO8vLyN998c8GCBXPnzs3KyqLRxAkTJty8efPJTxITExMVFXXw4MEbN25oNJoqDlhWRXl5+ZUrV575dnY4HBqNRqPRFBYWTps2LSUlZc2aNX5+fvTThQsXzpgxg3vwtWvXunfvTvWv+fn5P//8M8MwLMsajcbU1NTs7GyHw5Gamnr48OGtW7d+9913M2bMSE9Pd7lc2dnZQ4YMGTNmTHR0dF5eXkxMzLx582jj2O327t27r1ixYvDgwQMGDHj//fe/+OKLgQMHGgyGjz76aODAgYMHD05PT6cXoNfrGYZJS0vr3r37xo0bK/8hc+fOHTp06MWLF3/3z/zyyy+7des2cODAgQMHxsTEvPfee2azmX7022+/de3a9eDBg0uXLu3atSu91wAMw9A3SVZWVqdOnTZs2FBUVIRtAvDS0mq177zzTqtWrZ7hkf2PuFwujUazd+/eq1evvizb11Wd+fv7MwwTHBw8upKJEye6XK5bt24xDFOrVi165J49exiGGTx4MPe7Q4YMYRjmyJEjdPPzzz+vWbNm5Sf/9NNPFQpFamoq3bx8+TLDMDVr1rx16xbdw4WkOXPmbN68eeXKlXTz22+//aMXfP/+/dDQ0EfegjVr1lTlj6Wy3fHjxz/hMfRnMgyzYMGCZ7WRhw4d+sgLnj17duUHxMXFtW3blrtJM8w6d+5MN6mhgUAgeORpExMTN27cyN00Go305AcPHqR7Xn31VYZhsrOzXS6X1Wqln3bt2tVkMnG/5eHhsXfv3spPO378+NjYWKfTqVKpGIbp3bs39yOdTte4cePFixf/7p9569atiIiI77//nm7OmjWLYZjS0lK6OWnSJHoB/v7+T34L4GVT+SS5fv36u3fvxjYBeDnl5ub269ePvg3sdvs//c9xlyi3bt36kmzh6j0Ha968eZMnT05OTm7Tps2f/d3Jkyfv3LnzyY/x9vbu3r175Xvq168fFhb2yMOWL19exX80JyeHK4T95ptv+Hz+gAEDEhMTJRLJ2LFj//4G4S58R0dHP9tNPX/+/CVLltD/79mz57XXXhswYMA/8Z5u2LBh8+bNMTExd+7ceeRHPj4+27dvl0gkT34Guqzv6ek5adKkyl26ysrKLl68SEXJjzt16pRarX7rrbfo5qJFi3799dclS5asWbOGYZhRo0bt2rVLpVJt37799ddfx1gCPP6h6969+9KlS6OiorBNAF5CJpNp0KBBTy4/e4ZOnz49ZsyYl20jV+/agLS0NIZhqh5YaVyWyOXyp7ZDKisr279/f+V7Hl+hoHHjxlv/r+bNm//REzZo0IAec+3atYEDB/bv33/NmjVGo3HChAl/c2zfbDavWbNmw4YNdevW3b59e7du3Z7hdm7VqtXChQstD7Vt23bIkCGnTp16wq/QKOkT7Nixo/JNGp2NjIzU6XTl5eX79u1r0qRJx44dK3cra9WqVY0aNZ76aps3b86yrEQimTx5skKh4GLr6tWrmzdv/ruR12g0JiQktGrVirtHIpEEBgampaXROYZMJuPxePHx8c92w8ILwN3dfenSpQ0bNiwpKUFgBXg5rVixwsPD438WWMeNG9e6devs7OyXbTtX73HWOXPmUGytosr1JcuXL+eqFR/ndDpNJpNCoWjSpEnl+x+vgg0ODq56U62aNWs+8uCIiAj65ywWS1We4Y8WC9iyZcu0adPq1q3722+/cZWmzwrLsjwej/un33nnna1bt9JkqccfTNfxn/rnOJ3Oyjdv377NMMzEiRMnTpz4R+cSH374YVVe7YEDB1atWsWybHh4uJub2+TJk1u1auXp6XngwIHo6OjH30Fit9sfH0G/cePGli1bli1btn79+vz8fIlEgrav8IijR49GRkZOmDChffv2S5YsSUxM5PP52CwAL5V+/fpFR0d36tSJuyctLa1Hjx7/0D83ZcqUsLAwqmF7qVTvcdb4+Pg/9fjS0tIqPjI3N3fmzJlisfipE/xVKlVZWdnf/1sqz51/gj+66E8LDSxYsOCZB9bH/W6DKs7333/PMMy1a9f+1HOGhIRQGn7ChP0qCggIqPw9olKpLBbL7Nmzb9261b9//7/2nE2aNFEqlVyhEgAnMjKSYRhPT8+6deu+//77T52C+YjHa2AAoNoJDQ2lljURERE01PVMgsEfqVu3bnFx8Uu4nXkvyd8ZFhamUCiuXr364MGDoqKirKys1NTURx6j1+sPHTpUVFR07ty5QYMGMQzjcDgMBsMfPWfNmjWDg4PPnz+/YsUKrVZblZfxwQcftGjRYs+ePdwQL/2PVCrt2LEjwzCvv/56VFTU4sWL8/LyKv+izWaj8cv8/PzK91sslk8++SQqKkqv13/55Zd9+/b9H2zMc+fOMQzzR3Wl1D7skcW6nqpdu3b0P48vbPtnzZkzhxsNrV+/PsMwv/zyy/nz593c3B6fAFfZ4+UZ/v7+bdu2ZRimuLiYmwcGLwOLxXLq1Kk/NfOXasv+VGvk2bNn9+vXb+3atWq1Gtsc4N9lMBhWrVr1l08jqQ6tT58+P/300+rVq+no8w+5fPnyxx9/PHz48O++++7dd9+Vy+Uvy5tU3fsGsCz7ww8//O40cKZS3wCXyzV16tTH/3yub8CJEycqN0D18PDo3LkzwzBLly6t3DfA4XBU/lc2bNhAj4+Ojv7ooatXr/5/7J15PFTd/8DPjH1s2ZcIWVJaLCGypSyFLKGklBYl0b5Ke6noKVLoaXtKSdHisYeUtChLIVtCQvZ9X+b3x/l1X/MdzNxhpoe6779m7v2cc7dz7/3cz/ksI+1wfHw8lF+5ciUUhg5wLi4uUADJrhoTE0PaMC0tDS4nC1r38fGByw0NDX1IiIqKomPeAG1tbeRvTk4ONGSWlZUheQNkZGTevHlDJBLj4uKgLoskTxgpb4CpqamNjU1zczP829vbC6dRYNoHMqC+OPTEDs0boK+vHxcXh/xtaWlBtGEpKamRjrG3t9fMzExYWJg0yYCSkpKamhpp3oDIyEgsMPYPASqR58+fR9+ko6Nj0aJFpM8cqiCW+5kzZyLPIgwMjP+EnTt3AgC2bds2irbfvn2Ds4UfPnz4BbsK80ump6f/addoYvuz7tmzp6OjQ1tbe+gqPj6+Y8eO8fLyIkvOnj07Y8YMqEKpqqry8/NDrRRROg8cOBAUFMTMzLx7924jI6OampojR45s2bIFCqSmpsrJyZFtxdXVdebMmQkJCWFhYcHBwYhtD04XDkVHR8fPz+/SpUvp6ekwfK2pAgAAIABJREFUhklcXNzX19fJyQkKyMjIQJ2PQCCQNpSUlNTT06uqqiKb+q+srIR79e3bN2QHAABcXFwmJibMzPS5vhkZGdDXk5mZWUBAQFNT08nJafLkyXDt/PnzY2JilixZwsfHh8fjly9f/s8//0RHR8OJeC4uLnt7+6ioKF1dXUNDQ1VVVUtLSwCAvr7+gQMHJk+ezMfHd+jQIRYWljNnzqirq1+9erWnpwe6ZHz9+tXT03OkkzksU6ZMuXPnjrGxMTS18vDwnD592sLCgoWF5e7duyO1glu3s7MzNzeH9caePn1aXl6O0mED43dl//79ly9fXrp0qb6+vrm5OeUbikAgeHt7W1hY2NjY+Pv701TdIzc3d8WKFfv371+/fj3pUwsDA4PRdHd3V1RUBAQEXL16ddSdZGVllZeXm5qazpw5k9E7nJ6eHhER4eTkNHv27D/uav2xX1Rk+VkxKNiGL/7k2rVrw8pcvnwZCuTm5lZVVV28eHFwcJBUAJYhuHjx4rNnz+CShoYGpNu+vj5EMjk5+eLFi+rq6nv37r148WJdXR2RSBwYGLh48WJjYyPZdgMDA0tKSkiXuLq6bt68mUxMWlra39+f6pFmZGRAfRoAwMvLS2qrxuysf6adlZSqqir0D5a1a9fSZGcFAOjp6SUnJ2NnHgPjFxMUFER6p4/Ozjp79mw2NjY6znBSgI+PT0tL68+8WH+oztrT02Ntbc3GxpaWlobdseOQysrK7u7uUTSsrq5ub28fnc4KNen8/Pz8/Pzi4mLS5T9+/MjPz29ra8MuzR+os06bNi0/P5/0y4oCsMoaDw/P0HFIWWcl83LBwMD4NRw7dkxKSgqPxyOznaPohJWVVU5O7hfs7Y4dO5iYmLZu3fpnXqw/JQbr3bt3FhYWHh4eYWFhYWFhS5cuffz48bJly4b1K8D4zxEXF2djYxtFQ1FRUTJv9PDwcGZmZpQ5R/j5+RUVFRUVFcn8QERERBQVFUmTxWL8CXBzc6uoqAgJCSkqKqL0tJGTk1u+fHlraytZ3eBh0dLS+uuvv2Bxkxs3bmAnHAPj13P48OGysjJfX18ZGRl7e/tR5Krz9vbm4+MbGthNd0pKSsLCwnh5eelShAjzDRi/pKam6ujo6OjoQDdHDQ0NHR2d1tZW7BPz96a6upqVlfXw4cPYqcCgiba2tl27dnV0dDx48IBAIHh4ePT09KCfxpk7d66Ojg76uYLQ0FAeHh6kLjQGBsYvRkhIaN26dUQisbOzk6aGmZmZzMzMBgYGv2An9+zZg971CLOzTmB0dHRSU1NTU1NTUlJSUlLgb25ubuwT8/eGnZ3dycmJQmUyDIxh4eLi8vX1JRAIdnZ2+vr6/v7+6APyWFlZ//rrr9evX9+8ebOvrw9Nk0WLFklISGzYsAFLeoWB8YsZHBz09PRsbGyUl5cHAHBwcNDUvLCwsL+/f/HixYzez76+vri4OCMjo4CAgD/2YjEdPXr0jzpgKSkpaWlprFDNn6OzLl26FBYbw8AYHQMDA0+ePOHg4DAzM0P/nGlvb/f09GxrazM1NaUqTyAQ+vv7g4KCDAwMhuYnwcDAYByZmZmrV68mEomHDh2Slpamtfm1a9fevXsXHR3NUL2ira3N1ta2s7Pz1atXI5XD/BPAY+MVAwMDgwLW1tZLlix59eoVTa1gYmBYpgSNPPStp3UrGBgYdEFOTo6mvIoIb9682bp1K6MNYTU1NTExMVpaWn/4ZcJ0VgwMDAxKcHNzP3r0CABgamr69u1blK2WLFlibGz8+fPnZ8+eoZGfNWvWihUr/vnnH7JadxgYGAwFuv0cP36ctO43SsLCwkpKSpYtW8ZondXf3x8A4ODgwNCtfPjwgawGJ6azDgORSBz4XwYHB0fRz+DgIE21FjEwMDDQwMbGZmJiEh8fv2nTJiKRiKYJMzOzn58fHo+/cuUKmgcaOzu7j48PDoe7efMmyk1gYGCMncDAQDwejzK3DClv3rzZs2ePjIyMgYEBQ/dwcHAwKipq8+bNGhoaDNpEa2urkZGRo6MjShf8P1pnjY+PZ/5f5s+fP4pYBAcHB0NDQ7rvXlJSUkxMTHd3N0r5rKysFy9ekDbHDCcYGBMdWCzg06dPiYmJKJsoKiqeP3/+zZs3vr6+aOQlJCTk5eUPHz784cMH7IRjYPwaqqurHzx4QGtMNpFIjIuLq6iocHR0ZOjutba2bty4saamxsTEhEGerLGxserq6omJiczMzOM8/GO8+AawsrJu/YmCgkJOTs6WLVs6OzsZutGsrKz+/n6yhc3NzcXFxaRLnJyc7OzsGhsbUXZ75syZjRs3kjbX19evq6ub0Hf1wMDAvCFERESMpc+UlJRFixalpaVhD02M8Y+cnNz58+c5ODiePn2KvtWKFSsWLVoUEBAAq0ZTxdXVFQDg4eHR29uLnXMMDEZz/vx5VlZWWJycJrq6uo4fPw4AmDZtGkP30M/P78aNGwsWLLCysqJ751FRUaampmZmZkVFRRPieo0XnZWdnf3STwoLC+/evRsaGrpr1y6GblRXV/fly5ekSzIzM+fOnZuZmUlmX3n27Jm4uPjotrJq1SojIyMWFpaJfm+/e/dOSkpKmQRBQcGxdBgWFpaUlIQl98GYEBAIhJ07dzo4OFy5ciU2NhZlK1FR0XXr1lVUVNy9exeNvKGhoaqq6tu3byMjI7FzjoHBUJqbm6Ojo8XExJSVlWlt++DBAwDA/PnzYbQlgygtLYWzNAyy5pqbm8fFxU2fPn2iXDLm8blbhoaGM2fORP4ODg7C6XUhISGy3GlEIrGiooKLi4ufn3+k3n78+MHDw0MgEMiWCwkJkflcR0dHl5SUkImdPXt2LMcyxubjhKSkJADAkSNHZsyYgT3pMP5YLl++XFFRsX37djwev2jRIjSBFyYmJvPmzQsPD3d1dSUr0jYUfn7+M2fOrFmzJiwszMrKCmXxLQwMjNFphM+fPx9Fxs/e3t4HDx7Iy8v7+voytD5iSEhIV1fXrl27li1bxqBN1NXVEQgEUVHR1tbW8X/JxmneAG5ubkQ3TUpK2rdvn5SUlJSU1Pr168miGW7duiUlJWViYvLkyZOh/fj5+Xl5eampqTk5OcGwO0hcXJyXl1dlZaW3t7eXl1dUVBQAwN/fH2pmYWFhXl5eXl5e9fX1AIBz586RWV7J6O7u9vrJt2/fyNYmJCRkZWUhf3t6ehDhoQF6tbW1cBVlQ/0///yD/G5qavLy8kLpMDdqFi5ciD3gMH4nYmNjr1y5Qmsrdnb2VatWFRUVmZqaovQX4ufnP3XqVF5e3uPHj9HIGxkZeXp6hoeH//jxA7tMGBiMA+YD0dPTo7VhTk5OfHz8yZMn582bx7jd6+jouHfv3owZM3x9fRnkyZqenq6jo9PQ0JCRkXH79m0eHp7xfs3GQzGu2NhYHh4e5C8MkePi4tq1a1dZWZm4uDgOh+Pn5+fn52dhYXF1dUUkP3z4wMPDw8/Pz8fHJyQkxM/Pr6enh6zt7u6Wk5Pj4ODg5+fn4uLi4OBISUmBq+bPnw9HADc3Nzc3t6KiIpFI1NTUhOeEi4sLj8cDAAoKCohEori4+I0bNyjs/61btwAAsENVVVUrKyt5eXlk7axZs2AgMJFI7O3thZEcEEVFxadPn5J2dfr0abhKQUEhISFBXV39n3/+gataWlrU1dU/fvx4//59Hh6eK1euEInE5OTk2bNnw62rq6sHBwcjXfX29m7evLmnp6ehoUFXV1ddXV1dXf3Tp0/d3d22trbwb3x8PMprBB1/8/Lyhl3b2NjY0NBgamqqrq6+evXq3t5e0rVdXV21tbXqP/n8+TNcvnnzZgBAVFRUY2NjSEiIurr6vXv3BgcHKVfFbGho8Pf3t7GxaWho6OrqIlsFlzx79qy4uBhW4evo6Ojv729oaGhoaEDKb3Z0dDT8BOlhYGCAbElfX19DQ0N/fz/pkZIdHcYExdPTk5OTU11d/fv37zQ1rK2theEat27dQt/K2dl56tSpZWVlaISbmppYWVmtrKzQ16a2srLq6OjALivGb8b9+/cPHjzIoM737t1LIBBIn/koef78ORMTE6OPvaSkhIWFJTU1lUH9Dw4O+vj4AABMTU3hksLCwnE+HsaLzsrMzLx3797Hjx/b29tDR+MlS5YQicSTJ08CAHx8fBCVTlhY+PHjx1BhnTRpkr6+PtTPYOwCorNWV1erqKioqKhADamyslJAQEBPTw9RidLT08XFxT9+/FhdXZ2VlQX1m+XLlwMA7t+/HxsbGx4e3traSlVnra6ulpeXX7RoUXp6enh4uLOzMwCAVGcVFxdHdFaYIWHnzp3h4eHh4eEbN24UERGprKxEbk5hYWFvb+/w8HAfHx+oN589exauNTY2BgDo6OhMmTLFwcEhJyent7dXUlLSysoK9ubl5SUsLPzs2TMon5yczMTEBMuWOjs7QwXRwMBATU3NzMzsyJEjAgICmzdvHp3OWlBQABV66JvBxsYGAFi+fHl4eLiCgsL8+fOPHj0K1378+HHmzJk4HM7KysrKykpFRWXatGmhoaGIznro0CFWVlYdHZ25c+cCAKAuPiwdHR3Lli3j4+ODXUlLSy9btoy0YjsAwMXFxd3dHQDw119/EYnEs2fPTps2DXHPiIyMJBKJ+fn5qqqqysrK+vr6AABra2uouyNmLaRPaJtHPhuIRCIXF9exY8ewF8lvU2EcAMDHx2dra/v48ePGxkaUDTMyMmRlZfX19SsqKlA2gf6pMjIyNTU1aOR37NjBzc0NH00oq5DLysoijwsMjN+A+vr6GTNmLF++nBGdFxYWCgsL+/v709qwsrKSm5t7wYIFDD32O3fuTJo0yd3dnXGbgDM/mpqaJSUlE2VIjBedFY/HzyFh8+bN0JoFw7AEBARERUVFRUV5eXkRNW716tWIFgI1zqVLlyI6K9TVfH19SU0RAABSm9nkyZPJXgkwDPD+/fukCynrrFFRUTw8PM3NzfBvW1sbBZ319evXhw4dQlb19PQAAOCXDTSLamtrI2thTQ4ynVVCQgLZVk9Pz5w5c8rLy5EmEhISV69ehb8bGhqUlJT4+Pju3LkDM9fKyMgAAFasWNHX1wdvPDY2tq9fv6LXWQUFBeGF4Obm5uLignam0NBQTk7O8+fPw3ObnJwMfQlgw3PnzkGzMXKZpk2b5uXlheisAAAHB4eenp6uri4HB4d58+aNtA/l5eXQAwn+bW5uFhQUjIuLI9VZAQBTp06tqqqCxwi1VTY2tqCgoOrq6q6urvfv33NxcWloaHR0dPT29lZXV7OystrZ2RGJxIGBgSNHjgAAHj58CPsUEBAAAJw4cQKxfhEIhF27dmHvkt9JZ4Xw8PDk5OSgb9vS0iIgIHD27NmBgQE08r29vdAjLSwsDI18V1eXmJjYhg0b0AjDj20AABMT0/79+1GqxRgY45nS0lIxMTHokPPp0ye69+/t7c3Gxnbv3j1aG/79998AgH///Zdxx15eXs7JycnMzJyYmMigTTQ3N6upqQkICCQnJ0+gUTFeHPy5uLiys7OHLo+OjlZWVt67dy9piLq8vDypexn8wcHBgfwGAEBXM9L64DBIKzEx0cTEhL47j8PhoDINd0NfX7+qqmpYSS0tLS0trf//XACA1Df3x48fQUFBiG8AACAwMHDBggXIX0NDw4SEBAsLC2RbrKys8KQhHRJJUpF//PgxLy9v1apV0BsBh8NduXLFxsbm0KFDMLCDn5+/p6eHpioM3t7eUlJSpL4N0Hb7/Plz+JEAzwBpk69fvyopKYWFhSFrbWxsYJCmhoZGSEjI3Llz79y5A2NZyNqSISwsnJCQICEhAf/y8vL29/dDvR9h+vTpqampUNdEOHny5KZNm+DvmJiY9vZ2KysrGJMnKip65swZT0/PwcFBPB4PvXlgkrXU1NTW1lY8Hp+YmOjp6YnD4eLj4zs7Oy0sLDA/sN8MIyOjc+fOkcZ9UoWHh8fY2Hjfvn3Tp09HMyRYWFiOHj2anJy8Y8cOW1tbOItC2XHWxMQkKipqYGAAfYmdgYGBc+fO8fHx7d27F7usGBOXmJiYtWvXwhyR3d3dhYWFs2bNomP/xcXF169fX7BgwSgqS/37778CAgLQBsQg4uPjOzo6HBwcGBRJ0tfXd/jw4dzc3ODgYFI1Y/wzAYJSbWxs6FivzNfXF9FZcTgcDocbozfw+/fvSZcwMTGJiIiMpLMCAF6/fh0eHn7hwgVatwXtl5MnTyZdWFtb+/79+9jY2MuXLw9tQiAQ7ty58z/Xm5lZSUlp1Merra09NG8AtLwWFhZ++fIFOgGTHa+ZmRnpRhG9PD09vb29XU1NDeUrmZ2d3cjIqLm5GUnpOrRih5KSEpnCCgAgjbiEwWqkXsWqqqpdXV2rVq26d+/ezp074+Pj79696+TklJWVNXv27A8fPkhLS1++fHnr1q2VlZXa2trQowDj90BFRYVAICQnJw9N1UyVEydOvHjxwtfXF+VnzMyZM5OTk1VUVCwsLKKjo6nKHzt2LDo62tTUFGX1VwCAlJRUWVkZdlkxJjq3b9/W0NCIi4uDVpWHDx/a2trSsf+kpKQvX744OTnR2rCqqioyMtLV1XUsb1LKlJWVHT16VFFR8cSJEwzahKGh4atXr86ePbtmzZqJNTAmgM4aExPj5OREat4bC9DtFdGBKBv2qNLf33/s2DHE8ImG3bt3v3nzBipPeDx+586dtA410r+BgYEwT4eRkZGFhcXhw4f/k2v09evX1atXk6nvCImJiUVFRSNV16DpIy8rK8vb2/vhw4cjCdDxkxF+JJDy/Plz7F3yO3H69Gk9PT1eXl49PT17e/vnz5/T9JyRlZXV1dVNTU0tKSlBmZN88uTJ06ZN+/z5c1lZmbS0NGXhKVOmqKqqfv78OSkpiaq55ciRI58/f46Li0tISIB+RBgYE5f79+9Ds4uKioqCggKabzya8PLyGl3DwMBA+L3KuGOPjIysqqry8PAYRaUDNHz58uXr16/0fV3+MvDjfP/s7Ozevn0LvQwp8/btW9KUUtB/gLQEIsweZWlpSapxjsK4QgoTExNpySsAwMDAQFNT00jyy5cvr6mpqa+vr6+v37lzp5ubG4XOqdalyM3NPX36tLe3d319/ZMnT9zd3akmirO3tx/dkQYFBY206vHjxyoqKpWVlbGxsfX19XFxcaRr+fn5MzMzKyoqxj4Y3r17t3Llyubm5osXL6akpNTX16P5WhAVFYUhYpRuAzwemeiBXrYtLS05OTlQOba3t4+IiPj+/XtLSwvig4vxG7BhwwYFBQUREZGTJ0+Wlpbevn2b1h6gZ5uWlhacZKCKkJDQqVOnysrKYH49qpw9e/b79+9Hjx6lnDrx77//9vLyun379vTp048dO9bS0oJdXIzfAyUlpaCgILLpuzHy8ePH9vZ2UVFR0gk3NFRUVNy/f9/c3JyPj49Bx/vt27dHjx6pqKh4eHgwaBNeXl4/fvxwd3dXUVHBdFY6A+fx79279/r1a7JV27ZtmzRp0osXLwAAnZ2dW7ZsIa25GhAQQKZpubu76+npkbqR1dXVjTEDIh6Pt7S07OzshN9eAICuri4KE3kPHz5kY2MTEBAQEBDA4XDHjh0jE0hJSSHdYcpb37p1KwzsEBAQIBAI9+/fb2hoGEmYSCSeOHGCqvY2EjCj1rD09PS0tra6urqampoKCAiQ6ZFLliwBAMDgtjGydu3agoKC8PDwbdu26evrw3NItRUPD8/QxOyk5xkAwMbGdurUKfjb2to6Ozt7xYoVIiIi0BPD2Ng4JSVl+fLlqamp1tbW2Fvk92PZsmUHDhw4ceJEcHAwTQ25ubnPnTtXV1enp6eHUm2FQ4jCRyApc+bMweFwr169olx5i5ubm4mJiZ2d3cLC4vXr1x0dHdg1xZjonDlzBlYwZmNjo1AzaBR8+fKlu7t77dq1tPqk+vn5ffnyxdjYmKo/+qiJiIh48eKFj4/PGCeBR8LX1/fBgwfe3t7+/v4TsWTJeNdZtbW1AwMD2dnZFyxYwPmTv/76CwCgpqampqZ25swZTk5OQUHB6upq0ijgqVOnPnjwICsry9XVNTU11cTEpLKyUk1NjUzLycnJSU1NJVOIL1++nJqampqaCmNxKMPPz8/Ozh4bGwubGBgYUBCeOXNmWVkZlAwMDDxz5gyySkJCIjg4+OXLlwcOHEhNTT1+/DjVguMwZCQ3NxcAkJmZ6eTk1NXVRUFnpWCqefPmDScnp5qa2kgCcGoGbisjI6O8vLysrGzYEup+fn6kf4WFhQEAaWlpsO0Y0dXVhbFTnZ2ddnZ2aOq+qqiowGyaEJhyKCMjA1mydOnSoa3i4uLExcVhzl1JSUkAwNCvJozfBjweb2ZmBm9kCh9+I92GvLy81dXVhYWFKLf16NGjsrIy0m9sCgwdsRSAtxuSQwMDY+Ly9u3bgYEBOkazIISGhnJxcVF1ziHj69evfn5+rKysoyj0StO+iYuLj+RKN0ba29tjYmK0tLR27949QUfFuNCyJSQkhlocITgcbvPmzfPmzYuOjoapjgAAiO/zkydPfHx8qqurWVhYtm3blpKSgkyK4XA4Ozu79vb2N2/e3LlzR0pKKiYmRkNDg7Tz48eP5+XlPXv2jJeXV1tbGwCwZs2anp6erKwsExOTadOmxcbGEggER0dHCgNIS0vr6tWrV69eNTExmT179oEDB5KSkkjNmTNmzEBijO7fv79lyxZoPNbU1Lx3796xY8egGo3D4VxcXEpKSmJiYvz8/NatW+fn57dt2zakHzY2Ng4ODtLPu4sXLyYnJ69fvz44OLihoWHt2rWPHj1CtoXH48k+1Dg4OFhYWMiWIEo8ac6BYeHg4Ni0adONGzcyMjIEBAT6+/sNDAwuXLggKyvLycl57dq1xMREdnb26upqPB6PnAEHB4eurq5z584tWLAAKWq8Zs2a9evX0zpOzp8/b2FhsWzZMjMzs3v37qWnp1NtUlxcHBERcebMGeTxJCkpqampee3aNRYWFnl5+ZSUlM7OTphSDcHY2DgkJARxCpSUlLSxsXn06NGCBQsY9O2L8Z8zf/58KyurO3fuiIuLX7x4EX3VmTlz5uzfv//IkSOXL18mTVRCAX19/alTpzo7O9++fXvq1KlUv9udnJzu37/v4uIiJydHWXjZsmWBgYFRUVHbtm3D6r5iTFzq6urKysrweDzZO2vsNDQ0pKSkzJo1C0kmg5K4uLj+/n4ZGRldXV1GHDKRSExISCgtLb106RI0lNCdixcvPn/+3Nvbm3F2YoaDJYEbt8CIn3GbJJy0OEdBQcHKlSv37NkD/w6btDIgIGDlT2AC1OvXr69cuTIzMxORCQ4OPnz4MIWN+vr6wh52795NJBI3bNjw4cMHJPftypUrExISSOX37dtHlm0XsnXr1pUrV4qKiq5cuRJJv4pw5cqVlStXvn//Hlly69atpUuX7tu3DxuWvzHt7e0wZRtpEmWUPHnyhJOTMz09HaU89Gf18PAgzRhNARERkS1btsCsw5QJCwvj4OCgXLoPA2OcA00Surq6dO8ZZvWpq6ujtSEMsWdEplgk5TMAYO7cuQzqPyMjg5ube/78+RO6lCOms44j2trakBcY9NAFDE5c/Ifz5csX9MI9PT1INQeM35XXr1+rq6vLycmNVKaYQoJuW1tbAQEBlA27urrgfMudO3fQyMMcbSh14kWLFtnb28MyfhgYExEYqbJ06VL6dtva2mpmZiYvL9/e3k5Tw/fv3wsLCx86dKizs5MRx9vT02NnZ8fOzo5UIKIjg4ODkZGRgoKCysrKTU1NE3pgYDrreKG1tXXRokUHDhw4e/bs2bNnoROPnp5eS0sLdnIwMH4lLCwsvLy8tLZKTEwEAFhaWqKUT09PV1RUREr3UQZWD0FZyBEWFLhw4QJ2KTEmKDAEme4KIvTjtLGxobWhr6+vrKws444XRo3b2toyonOkchCsUj6hwWN+M+OElpaWFy9eeHt779u3b9++fWFhYWpqardv34aVmTAwMH4ZxsbGHR0dtKbjVVVVZWJiyszMJK1vRwF1dXUVFZVPnz7l5ORQFZaVlV24cGFGRgaRmt85AMDIyAgAcO3aNZR7goHxRwFvEPQ0NTUFBQUx1Af0w4cPBAIBTVrPUZCQkAAAYGJiUlVVnfAXD/ueG1c8fvz47t27d+/eTUtLw84GBsZ/QnZ29qRJkzQ1NWk180RFRXFycq5evRr9BNzUqVNNTU0Rt2wKpKWlsbKynjlzhqpkU1MTrNZ2/fp1qsJdXV179uxh0IwnBsboUFFR2blzJ0pvb5T8+PFDUVFx0qRJFRUVNDUMDw8HAFy9epVBB5uRkcHMzHz69GlGdF5WViYqKjpnzpz8/PzfYGBgOisGBgYGOfn5+ZycnAsXLqS14b59+wAASkpKKOW3b98ODT/d3d1UhTdu3MjMzFxdXY3m9SwiImJlZUVVsq2tDQCgo6NTUlIyoYMzMH4n+Pj4njx5Qt8+z58/DwBQUVGhtaGuri4vL29ZWRkjjrS7u9vY2FhTU7Orq4vunbe3t8+ZM4ebm/v79++/x8DAfAMwMDAwyFFUVFyyZEleXl5aWhpNDWGS469fv5aUlKCR37Jli5iY2LNnz9B4CDg5OfX392/YsIGqpIiIiKWlJXzro9mNV69eycrKkhWxw8D4T3j58iUPDw+t+VOpAj/Pbt26RVOrL1++lJaWbtiwgV4F5MmIiIhISEiYM2cOOzs7I7wCPn78aG1tDevj/AZgOisGBgbGMOzatauzs9PCwiIvLw99Kysrq/379w8MDOzbtw9NaWh5eflDhw4BAO7du0dVWFJSUlpaOiUlBU2Fi507d7Kzs1NVcEm36+zs7OrqiqaWCgYG4wgNDRUWFp4zZw59u42MjFy4cCGsu4GSgYHjUV24AAAgAElEQVSB2NjYxsbGhQsXMuhgr1+/DgAYRcJyqnR0dJw7d05ERIQ00fuEB5uDwMDAwBiWw4cPAwAsLCxobQjLl3z79g2NcG9vr6OjIz8/Pxrh27dvAwDc3NzQCBsbG8vIyJCmUh4KLKcC2bFjB+ZJj/HfkpeXp6qqqq6uTt9uX716xcfH5+PjQ1Or+vp6AICxsTGDDjYyMpKDg8PR0ZG+nruQs2fPAgAuXrz4Ow0PTGed2Ny9e9fb25u+faakpOzZs2fPnj0HDhz4+PHjx48fSQsENDQ0PHny5CMJ5eXlcFVXV9fHjx/r6+uH7ba8vHzC+YB//foVG2N/Mn19fZcvXxYSEgoNDaXJ17OysnLWrFlz586trKxEI19UVCQpKeni4kLVq3VwcPD27dtCQkJo4kgePHgAADAwMKCQq1VHR2fx4sUwoPjt27fYRccYCzU1NTU1NWPp4fHjxwAAFxcX+t7Iu3fvlpKSamtro6khrK9+/PhxBmnnKioqenp6dPdk7enpuXXrlrCwsIODAyO0YUxnxRglDg4OMjIydOzw+vXrQ2vlkSZ1gxMZpEhLS/f09BCJxNzcXABAQEDAsD2vXLlSUlJyAp3b9PR0cXHxBw8eYMPsD0deXh4AEB4eTlOrCxcuAACmT5/+48cPNPJw/g5NpH9FRYWsrKy8vDyaEgOwODOFfXj27BmRSCwsLASjKgCGgYFQUlKirKx88uTJseusfn5+9NWkAQCrV6+mqVVubq6AgAAAICsri+7nqr+/f8GCBQyyg965cwcAwMPDg1iUfhswf9ZfSkpKiqys7FgcX/bv38+43Xvz5s3WrVv19fV//OTevXv8/PxwigGBhYXl3LlzUGDx4sWNjY2SkpIXLlxgZ2cXEBCAaUHI6O/vf/To0aiP/cuXL01NTb/4Yn379q2qqiorKwsbt384Li4uAICMjAyaWrm6uoqLi+fn55eXl6ORh4UAPnz4QFVSQkJCXl6+uLgYTc9hYWEAgL///nskgUWLFgEA2NjYJCQkHj58iF1ujFHz7t277OzsxsbGUffQ19fn7OwMAODn56fjjsFdmjp1Kk2tPn/+3NDQYG1traSkRPdz1dDQADNA29ra0r1z+LBSUlKaMmUKoy/6jx8/4CcB5s9KJBKJyKz0wMAAqYm7/yeDg4NkE2eI8NC1pL2RroLypDPgpKuGXT464uPjubi4RtcWpgd3dXVlnJ3Vzs4Oj8eTzeCvWbOGl5cXJjOHdtbJkycPtSfZ2Nh0dHRs3LhRU1OT7LQTicSYmBj4CBjFXoWGhvLx8d29e/cXj73w8HB+fv6wsDDMfPKH09nZ6eDgwMXFFR8fP3RsU+Du3bs4HE5LSwvNM6S3t9fDw0NAQCArK4vqVvLz8wEAs2bNoupLUF9fb29vP2fOHKp9BgQEcHBw3Lt3D7viGKN4Pd24cYOZmRkAICoqWlBQMLp+ent7ES2TjrsHC6G/fPmSpla6uro8PDw5OTmMOF2enp6SkpIBAQH0TTA3ODiYm5srIiLi4uLCuOrNUGWKjIw8cOCArKzsGC3rNDGuddaysjJtbW0ikZiamjp//vzp06cTicS6urrIyEg+Pj44sm/cuEHa5PTp0/39/bq6unAtnPaCtLa2nj9/nkgk5uXlWVtbwzLfsA7vpk2b4OcO2Z2WnJxsb2+/Zs2ayMjI58+fw4V9fX2RP4mKiiJ9sUVGRsbExBCJxMTERChQVFSECLx58+bYsWPs7Oxw1atXr5CtIB2SypPx5s0bqLN++/YNUf4QnRVufaTm0dHR//77L9UTPnny5L///ntYXRaZHBmqs37//p2NjQ0AADPA8fDwwJNAysKFC4WEhFCGpJABPYr+E52Vl5f3n3/+wV5IGEQice7cuZQn2YcFftGdPXsWpfy0adMAAFQn/WHaRQDAkSNH0HQrIiKC5g5SUFBwcnJiRJ5IjN8bMgv9lStXRtfP169f4ccYrY6nlFFWVp46dWpVVRVNrZiYmMzMzBhxut6/f4/D4U6cOEH3nm/cuAEA0NXVZdy1rq+vnz59OnKtOTg4fqVlZ1zrrKmpqSIiIurq6lxcXEuXLoW6PCxDvGvXrnfv3u3Zs0dFRWXbtm1IEyEhoblz51pYWLi7u5uYmEhISCD+YXl5eQICAvv37xcVFZWWlk5PT+/r69uwYQMLC4uDg4O7u7uBgYG4uDhUJSsqKtzc3CZPnuzu7u7u7j537lzE0+v48eOsrKzm5ubu7u7Tp09XV1eHNsiGhobZs2ezsbHt3btXWFiYj4+Pm5tbQkICyeVrY2PDxcUFAODj4+Pj41u8ePHg4GBgYCCBQODj41NVVeXj4xvpDvH394fJ4SQlJVVVVXV0dBCdVUpKqrGxcfv27Xx8fHJycu7u7kjYR29v7/bt29XV1fn5+fn4+AwNDSncJG/evOHl5R1WZyVlqM76zz//AADmzZsHa/8ICgpu3ryZ1LD04cMHBQUF0stERkFBgbu7u7q6uoGBgZmZmb+/P2I9unbtmoSEBLwJ/f39h2rDCIWFhf7+/o6Ojurq6tu3by8tLSU9NH9//9OnT6urq58/f/758+ekVX/6+vpCQ0P9f5Kbm4vorGpqakhzf3//p0+f0mRmw/iduHnzJisrq6GhYXFxMfpW1dXVixYtkpSURL5RKQM9BDQ1NaGPOAVqa2sNDQ21tbX7+vqodqunpzd16tTm5mbKYnv27AEAkN47GBhoOHXq1NKlS6HzNC8vr4KCQl1d3Sj6gfESgYGBdNy3wsJCeXn5R48e0dRq586dkpKSo7OzUKatre3gwYPoy46gp6SkZNKkSWxsbKGhoYy71i0tLYcPH+bk5IQ6q5SU1K8caePdN0BRUREA4OjoiAw+WPMXqQSzaNEiJSUlxPjBzs5ub29ParSwsLCAYYwwyaKEhISrq2tLSwvUiQEAS5YsgcIVFRUAAE5OTiKRCB1fhtrYKioqpk2bduvWLUQpBABs3bqVSCQ2Njaqq6vDSwhj51NSUgAApLUW4+PjVVVVkb89PT1Ic6qM5BsAxw0s2HPz5k0AwLRp0+Ba6ItpaGgIVcDY2Fhubu6R+vfy8oJ+b/Dv9+/fr/yE9G4n01lDQkJmzpwpJiaGaJNubm7QgRX+7ejosLKyAgCEhISMtGkODo7p06e7urqmpaWtXLmS9MyfPHly3rx50OvO1dV1JJW6r69v3bp1MMudq6urgoKCmJgYstbe3h4A4ODg4OrqCiPMTp06hazdvXs3MzOzq6vr2rVr4cksLCyEOuuUKVOuXLmyePFi0sSB2Pvpj2X16tWjiOQIDQ0FAGzcuBGNcFlZGRxpDx8+pCr8999/MzEx7d+/n6pkcHAwACAoKIiyWGlpKU1WYQwMUiZNmgQAKCsrCw0NTU5OHkUPsIwcHXXW7u7udevWCQsL09Tq06dPs2bNInvb0osVK1YAABhRqdXHxwcAQME8RC96e3uhlz+msw6js65cuRJxbQkJCYGnycTExNLS0tLSUkhICAYPIToraTJCOOn/7t07RGddtGgRshbqrLBgjKWlpbGxMaKzwiSIQx/xCQkJTExMlj+xsLAAAMycOROuPXbsGADA3Nwc/h1WZ4UeDqQ6K9SQxqizwtB+eIyIzgrvDUT/i42NZWZm9vf3R6OzIv4V0B0+Ozsb0VnZ2dmRMwA/thITE5F+oM6KmKWrq6sBAExMTCOl5nn58iUTExPyRofJ0p2dnREBNL4B0F/W3d0d2pzgTsJ4zPDwcAKBsHHjRjjZBMv3keqsbGxsixcvhk836P5/+/Zt4s8a0wAAcXHxJ0+ePHnyRF1dHTqrYPyZZGRkTJo0acqUKTS1am9vt7a2nj17Nhrhjo4OOzs79BlYTUxM4COLMvDzdcWKFWh0Vng7YGCMWmcddQ8LFizQ1NSko6W/oaEBAECrznrp0iUAwM2bN+l+ikpKSmBJKtKXJl3o6OgQFxeXkJD49OkToy/07t27YRK9X6+zjuu8Ac+fP29sbFy8eDHivQqxs7NbsWKFlZWVlZXVuXPnbt68OVJAuqSkJNmS6Oho5DeMkJg5c2Z7e3t7e/vAwMDChQvhZbC0tNy/f/+RI0ecnZ1hcB8p7T/p7OxcuHAhWTSio6MjhYOC1lwIExOTlZWVhoaGs7NzZmbm6M4SOzv7+fPnjYyMhq76/v07AMDHx4ednZ2FhcXc3Ly/vx9lIPz69etv/qSjo6Ouro40bg85A4ODg2vXroUnDQINpdHR0c3NzdAiDgBQUVGBU/xDmT9/fnd3d2BgIPw7b948ExMTuOfoef/+PQAgMzNz48aNzs7O9+/f7+7uhkeqoKBw+/btoKAg6JixatUqKyurHz9+AABaWlp0dXV7enpgNgaovC5cuPDz589Iz1JSUunp6VBBFxERwUKD/0BKS0tZWFhcXV3FxMSKioq4ubk9PT2/ffuGsjknJ+fBgwfLy8thnlTKwgQC4f79+xs2bIiMjEQTfz137tyenp53795RFpszZ86KFStyc3Mp59+QkpK6evVqZmbmq1evsOuOQRMRERHNzc0WFhYwP9QoaGlpaWpqEhMTo2PVVvgW2LlzJ/omeXl5MPGclpYW3c/SzZs3Kysr169fb2hoSMdum5qaNDQ0ent709PTZ82axdALfebMmfPnzwsJCQUGBubm5sL4NixvAJFIJNbW1urp6ZEugXZWClNX3NzcpGmxT548SWZnJU0+sGnTJmZmZgo74OnpSSAQ2NnZQ0JCoK03ISFhpMD//v7+ffv24XC4x48fU7CzkjVvbm5WVlbm4uISFRVVVVWl8IWKJm8AmZ0VZguvr6/PysrK+MlImyCzs5LCycmJRLOR+QYkJCSwsrKSmkXb29vnz58PAIAOfCdOnEDzTdnV1VX7E0NDQ8RWjdLOqqury8bGJvS/kDldNDY2wv737t2rrKxMJBKRN/2w8aTQznrgwAFkibm5OScn54cPHzCDyh8FjAsBAEhLS6uqqnJzc0MvI5pCm11dXeH3NhrhpqYmNjY2S0tLqpJpaWksLCxOTk5ojoKdnR15OlFATExMSkqqtrYWu/QY6IFhWGNJ8fv27VtmZuYvX77Qa5d6enqUlZWhOQN9K/jG4eHhoXs2/vb2dkFBQW5ubvpmRUBmGqk6/4ydlpYWMTExUVHRkpKS/2SYjWs7a3NzM5w9R4+srKyMjAxNKvtQMyrCyZMnb926NXXq1FWrVpHOlQ9LdXX12bNnOTk5ofsmSnh5ebOysiIjI0VFRTMzM6GSTUf4+fkFBASUlZVVfwJjuYa1xBAIBFr7NzIyMjIySktLgwUFoFWJh4cHWqegW96MGTNERUUpdFJbW7t161bhnyQnJ8MYbZqwtrau/V/g/A4AoLW19e7du0pKSrD/c+fOjaJ/AICMjAyBQBjFWcKY0HBxccEEjWVlZZmZmW1tbXASo7i4GH0n0E8pPT0dzjxQZtKkSRYWFh8+fKiqqqIsqa2traGhkZOT097eTnX0ysrKLl++HM04Ly8v7+vrwy49xi8Gh8ONJYU5GampqdnZ2dLS0jRle4XKd0hICBMTE32P7vDhw/X19VevXiWbOh47586dY2FhUVFRYejVaWxsNDY2HhgYePHiBa3JbunFuNZZk5KSyJ7v06dPx+PxL168gFWAh1JQUFBUVIT8jYqK0tHRGUlhMjMzGxgYOHXqFJITbih2dnbh4eEzZ86sr68vLS1lZWUFAMBvmqGTerNnzx7dkS5YsODRo0fa2tppaWn0PYefP3+GxleqLFu2TFxcPD4+ntbvhBkzZhQVFT158gRZcvnyZTwe/+rVq66uroGBAQcHBwo5mbu6ugwMDHJzcwMCArKzs7Ozs+fPn09r/nYODo6CgoKcnJyhq9rb2y0sLLZs2WJhYXHp0qWYmJjZs2fDGVIWFhaYpWskRERESL9V+Pj45OXlSdN8YPwJCAkJmZubI3/37t0bExOjpqa2e/furq4ulJ0oKCg4OjpWVFTAPBtU2bZtW2tr661bt6hKBgUF5efnX7lyharkxo0b+/r6YOoVCsDoimGLg2D8HnR2dkLfLToSFRUlKiqqo6Mz6h42b97MwcFB39cfDoczNTUdyVIzlKKiotraWhcXF319ffqen6Kiotu3b9vY2JiamtL3Urq6ur558yY0NFRDQ4Ohw8bHx+fdu3deXl4KCgr/1dAd1zqriooKmWeMqqqqg4NDTEwMdAEeFlj3BQCQlZVVUlJiYmIyUimIWbNmSUlJJSUlwUJnIyEoKMjGxjYwMNDX16evrz979mwvL6+himBnZ+enT59GfbAyMjLD+qSOBSUlpaysrGPHjlFQykmxtbUNDw9HU4mH7KIMPZYVK1bk5eWFh4c3NDQcOnSIQvOnT5/m5+efO3fOzc1tzpw5goKCdXV1tOqFy5Yty87OPn78+FCFOyAgIDc3NzY2Njg4eOvWrZMmTfr06RPcZxUVFRh4N6xan5ubKyEhQZo0YNQ+xxi/E6KioosXLz569GhGRsb69ev7+/tRflaFhIS4ubl5enqikdfR0XFxcfH09IROQRSYOXOmpaWlj49PQkICZUlLS8spU6YkJiZSNt/Cu8Pb2xtOlWD8fty5c2fBggW1tbV07LOpqWnKlCkmJiaj7qG0tHTZsmV03KXMzEw+Pj4kWIIqAwMDJ06c6OzsDA4OhrOFdOTevXv19fUuLi4wUo0udHd3Ozo6BgUFbdy4kb6nbiiJiYn+/v5WVlabN2/+D4fuuNZZ6+vru7u7yRaeOHHixIkTL168kPmJsbExEiEkJSUlKCg4e/ZsqAIuXLhw69atSFvoiIYgLS198uTJzZs3Hzx40MjIyMvLy8vLC/pf6uvrm5iYwCWOjo6VlZWamprw2+L48eNVVVUGBgYHDhyAAsgcNFUIBAIej4et3r9/PzAw4PWTnTt3+vn5jRSoBHFyckpPT/fy8jp37hyaza1bt05MTOzhw4deXl4pKSmFhYWFhYUw/GhYli9fzsvLu27dOi8vr4KCgry8PC8vL0NDQyKRSGFCfNasWSwsLOfPnyfted26dWlpaTt37kTpKfHy5Uu4e2vXri0qKho6dZKdnQ0AGCmEBTothYeHJyYmwiX9/f2IkZ6Hhwcqwd+/f4fpwBAcHR2lpKRu3LhRWFhINtj4+fm7u7tJg89ocjvB+J0QFBR0dXUtLS1VVla+devW9+/fzc3Nt2zZAnP6oO/n4MGDMjIyOjo6pLGYI7Fv3z45OTlbW1uqwVirVq1qaWnx9PQcaQIKeeLp6ekVFBRERUVREJs2bdrWrVvr6+uxUq6/JZ2dnffu3cvOzi4sLBw/e9XW1jYwMEBfTfHx48dr1qyhSe0OCQmB1TroS2Nj44MHD0xNTcdihx5KfHz8kydPxMXFYcYbBtHS0hISErJs2TJra+uQkBBY7ew/Y5y7dUdGRo4UeRDwE6TC0/Xr1xcsWABDneAqUk/nhoaGhISEkZzHkd6Cg4OJROKdO3cCAgLghOCpU6fIio4WFBQEBATASCPwM5lUW1ubmZkZaYhVZWWliYkJaQwWkUiEAYkAgODg4P7+flLHyiVLllAu/lFeXg7VJnFxcTQxWEQisbCwMCAggHQGnDReaijJycl6enpkg2T79u2IwNCaAohGi1RPIBKJFRUV0N9l9+7dlC9xUVERzJmK6IUzZswwMjIiTTCkoKAwZcoUNze3vXv3DttJX19fQEDAvHnzREVF3dzc3Nzc1q5du2bNGthcQEBAV1fXzc0NCUcljW6BoXIAAHt7e9gWBu1ZWlqCITFYWK6rP5y6ujpFRUWYDaq2tlZNTY0sTpQqBw8eBAD4+fmhEYaRkefOnaMqCZ8MME0b5agUAICGhgbVDsXFxVetWoVd8d8P5CuLvtWSli5dimZcjcSDBw8AAKPL6josQUFBOBzu/fv36Jtcu3YNMKbmoo+Pj6CgIFJOkl7AlPBoAivHAuKhhLIwCkMBv9Ot6O7urq+vT8cOGxoaiouLRyozU1NTU1xcXFxcjJQ6bGhoIAumq6+vJ4sQbG5uhq1gTZrq6urinzQ0NFDdpYqKiuLiYiR9XXV1NWkegJ6enuLi4vLycrJWJSUlyFZghQUK1NbWFv8vpOVzoNWWrMnTp09lZWWRQg+Q4OBgFxcXNNVQYHNIYWGhs7MzWTWH8vJyuNbd3Z1CPzU1NbNmzZKVlRUWFpaVld2zZw9crq+vz8vLy8zMLCsr++nTp6NHjxobGyOtOjs7/fz8ZGVlobMy8uJftWoV9GNGJB0cHDCdFcPa2ppAIPj4+PT393t4eHBwcDx9+hR9c+hHiCbSn0gkQjdxAQGBr1+/UpaEn14eHh6UxQYHB69evcrNzU01LYCamhqFEiQYE5SqqirEWU5QUJD0+TYWqqurYfzx+NFZly5dqqWlhZRURANMuE73zDD5+fkwEpq+3T579oxAIHh4eLS3tzNuwHR3d5uYmCBPPExnpSevXr2C5aAw/nBILb6Q3NzcpKQkyq1evnwZFRUVFRUFm1dVVZHWpyASiZWVlWlpadjp/cN58eIFfOWnp6cTicTFixezsrIOmy5tJK3x6NGjzMzMsOYFVWAeRx8fH8pi7e3trq6ugoKCSPFhCp92CgoKhoaGlEu5lpeXi4qKjiV1EcZ4o6CgQFhYmHQOzdzcnMzWMDqgrwss3z06XF1dp02bRi8durCwUEREZN26deibfP78mZ+fX1tbm2qJY1rPDIyaQMpn0oXi4mI1NTUVFRVGjxkzMzMcDgefdeOB30pntbe3x+FwmFaBgYHBUFJTUyUkJNTU1IhEYkZGBi8vLx6PR2+eGRgYsLCwYGJiOnbs2MDAAGXhDx8+SEpKKigoIBWqR6K/v19BQWHDhg1UbUsXL16EoYeUxYyNjfF4PFJlcFg+fvyIjYeJwsDAQHd3d3d3t7a2toiISFpamoGBAU2z54zTWZcuXaqpqUmvI42MjAQA3LhxA32ToKAgVlbW3t5e+p7zoKAgAMCOHTsGBwfp2O2iRYsASQVQRvDp0yc2NjYcDrdr167xM4Z/K5316tWrXl5eLS0t2LMJAwODoYSFhQkKCh44cKCvr+/MmTNsbGwop/sh8fHx0NCFptBieHg4Nzf3unXrqL5Qd+zYAQB4/vw5ZbG4uDg0tluo2lKwD12/fn3SpEmXL1+mqnljjCt0dHQcHR3p2KGdnR0TE9Ooddaamhp+fv5jx47Ra39gCY/KykqU8t3d3VxcXGPxbRiWrq4uFRWVGTNmUPXtoYmsrCw+Pr4TJ060trYyaIT09PSsX7+ejY1t+/btY/kUwXRWDAwMjHEBzIYIrZVPnjzh5OSE0Xto6OjomDdvHlmQHwV27doFAMjJyaEsVlZWBgDYtGkTmq1LSEhQf0MAYGJiMtLaI0eOQM37+vXr2Hj4k3XWGTNm2Nrajro5rIRMx0n5SZMmGRgYoPe/hImiqH7s0cr9+/cBAFVVVXTs8+XLl5ycnAoKCgwdIXv27IE50cbb0MVjiT8wMDAwRsHevXthUD8AQE1NTVhYePXq1VQrVyFp7+7cuaOpqYmyjAjMUkJVWFBQcOnSpVTFCATCunXrGhsbHz16RHXTr1+/piqzY8eOjx8/YkMCY3SgzN5IEzt27EBZyKq0tPT9+/cMOi41NTU6JmQtKytbvXp1R0cHfPgwiNra2ujoaElJSSQ50vgB01kxMDAwRoO1tbWnp+fdu3eDg4MlJCSOHz9eVFQUEhKCsrmcnNzJkydLS0uvXr1KVVhPT09DQyM4OJhy+SJOTk5PT8/KykovLy/KBe2cnZ3V1NSioqJGynkMefnyJQsLy7C1uxobG5E8r62trZqamtDlAAODVpKSkqytremVnNXDw2PSpEnoy1LGxsZ++/Zt3bp1VCu008SZM2eys7NtbW3pWNwrNja2vLzczMyMvsW0SKmsrHR0dOzs7AwNDR2PKcmxWRIMDAyMUWNhYcHBwdHb29vb27tjxw5JScmRsuMNy6ZNm/B4/IEDB6i6hH7+/JlAIMTFxVHtE+ZRRzLijcTp06cBACkpKZTFtLS0Vq9ePXSaFc7nQiQlJVNSUugbZYIxUXwDAgICCATC8uXLR9e8r69PUVFxLK4FZFPn4uLinp6e6JvAasZ09w0VFxfn5eWlmlSOphOlpKTEwsJClkCTjpSWlsrJyYmJiX379m18Dl3MzoqBgYExeubOndvV1aWrq9vR0WFkZNTU1LR27dqmpiaUzR0cHAYHB729valWBp4+ffrq1avNzMzevXtHdZcAADDZJAVg1T1YOYUCkpKSd+7cgekzSYGh4rq6uuLi4gQCQV9fH4fDYePhD+TLly+dnZ0ODg6ja7579+6CggLKNSBRMjg4GBsbW1VVJSIigr7VvXv31NXV6Vve6d27dz9+/NDT0xMSEqJLhx0dHcuWLfv+/XtycvLQOpF0NHh/+fJFXl5eUlJynI62X6YdBwcHq6urq6urD814Pxbc3NzU1dXRxN6i5++//7a2tv7PvycqKir8/Pz+89RdbW1tDE3F0NraSkfzDOPiKDEwRhpycErx4MGDRCJx3759AAB1dfWenh6UzWE5RzSWoaioKGZm5hkzZlDOqVlVVTVjxgwODg7KNtTGxkZNTU08Hh8VFUVBLCkpCQAwdepUsudAZWVlenp6W1vbzZs32dnZ6ZgNHmNi2Vm3b98OAHjy5MnomsPakDQV5hgJxB+muLgYjXx/f//JkyfFxMSys7PpeHqzs7OVlJR0dHTomO3/33//BQDA4o6MYHBw0N/fn4ODQ1tbOz8/f9wO3V+nsx46dAgAMHv2bKp1mCDd3d0BAQFU04+NPUtZWVnZixcvSJcsX75cTk7uP782MG3NrFmz/tvdWL16NeOKPzU3NyspKXV2dtKlt6SkJFi8FwPjV9Lb27tkyRI+Pj4ikdjQ0ADNnA8ePED/ol28eDE/P/R4rW4AACAASURBVD8aYVhigKxQ3FDu3LnDyclJtfhqdHS0qKioubk5BZmurq6FCxcCAGBd66F8+vSJm5vbwcEBGwl/oM7a1NS0YMGCUeusTU1NBgYGXFxcdEn0++nTJwCAgYFBR0cHGvnCwkIAgKqqKh3PbVdXl52dHaB3EYHly5cDAFCqT6MA+qzv379/nA/dX6eztrW1FRQUoD/jjY2NiOmCAt++fSsoKBi10jMwMLBq1So3N7dxqLO+fPny0KFDpCaQL1++kBYdnXA6a2Fh4fHjx0n9e4qLiwEA9NJZnZ2dtbS0sBcSxq/n8+fPioqK5ubmpaWldXV1RkZGGhoahYWFNDW3sLCgWuv469evIiIiOjo6VCV3797Nw8NDNc+OtbU1Jycn5YIIDx8+5OTkJHtOkqKhocHNzU33fOwYjKC0tHTKlCn00lmLiooAAKKiom1tbaNuLikpSZed2bZtG4FAuHv3Lkr5hw8fAgB8fX3peHqTk5MBAMLCwvTyOv3x48eKFSuEhYUfP35Mk688enJyciZPnqyqqkrfGmDjS2dldEI+lDrrGOnr6wMAjE+ddShxcXG/vgI4HXXW6dOnAwBIa0tiOivGb4Ofnx/yyIL+rNOnT0ffHCbwv3fvHlVJGK2/YcMGymK1tbXy8vJGRkZUrQkAAKrpHh0cHCQkJEpKSoZdW1BQAABA6Q6BJXP9bykvL5eWlqavzoom1++whIWF0VFnNTAwoMmvz8zMDABA9fOPJpycnAAA//77L7069PDwAADY2dkxbkgoKyuzs7OPZ5cABNpisMrKylRVVTMzM8+cObN9+3ZVVdVly5b19vYiAi0tLZ6enqqqqqqqqnp6evBpCOnp6TExMfHx8YF/c3JyVFVVGxoampqaoPz+/fu7u7sR4Y0bNwIArl+/fvHiRQcHh2fPng27S83NzaTJX1pbW/v6+np6ej5+/Kiqqnr+/HkKh9PW1lZbWwsA6Orqqq2tra+vH+r1XFtb29DQMLRta2trbW1tbW0t5dQzpMIwpwxyjAgNDQ3Dbn3Yg0V/sWpra6FGjoGB8QswNzfn5uaOjo4GAHBzc0Ob64kTJwYGBtA0h69PNIkqdXV1Z86c+fjx48TERApiQkJC06dPf/v27e3btymIEQgEY2Pj8vLys2fPUhA7ffp0XV0daa4AUqSlpefPn+/m5obmSP/6669Dhw719/djY2Z0fPjw4eTJk6NuXlNTU1dXN06OJTc3FwBw5cqVsXeVk5MDCymjlO/s7Pz06dPevXvpmD81KSkpIiJi48aN9Eqb1dPTc//+fQKBcODAAUac/66uLjc3t8+fP0tKSioqKk6A0U+Thgs/pgkEgo2NzbVr1+zt7UlNoU1NTfPnz1dRUQkMDHz06JGhoaG0tPSFCxdgDpenT58CADw8PEhNBb6+vsLCwjY2NnPmzAEA7Ny5E2ZUeffuHYxmnTZtmo2NjY2NzUihSIsWLVq8eDHyd+HChQsWLFixYgUnJ6eNjY2wsPDRo0cbGhqGbRsUFARj+piZmVVVVSdPnkxqZ/3y5YumpiYAgIeHx9raur6+HjHN+vj4SEpKqqioWFlZiYqKenl5UThpqampU6ZMgZ+SW7ZsMTU19ff3h6sGBgb8/f25uLgAABwcHNbW1n/99Repud7a2vrRo0dEIjE/P9/KygruqrW1tbW1dUhIyEhbjI2NdXNzw+Fwenp61tbWPj4+fX19R48etba2LigoQMT6+/t37NixefNmIpFYX18fERHh6OgIO/f390cy7wy1sz59+tT6Jw8fPkQzcgYGBiIiImBkqIeHR0REBPykQ+ysKSkp58+ft7a2DgoKIm3Y1dUVERHx8OFDa2vrGzduUJ7odHZ2tre3JxKJAQEBK1eujIiIIJvpSEtLi/gJWTG9b9++IatSU1PJzidc/vbtW8xIg0F5JgR55lRVVQkKCgIAEhMT0bTt6enx9vYWFhZGc08FBAQAADQ0NChPx6ekpAAAZs6cSbn64uXLlwEAixcvphzCOG3aNAr+4i4uLoKCghEREZT3/MOHD5ycnAB1ATCMYa2JYymDlJeXJyYmduHCBbrsDPxwGnWiq7Vr1wIAPn/+PPY98fHxYWFhQS/v7e3NxcUVHR1Nr+vS2dmpoaGhoqJCrw67u7vt7Ox4eXmp+q+Pjp6eHhcXF4aGdtGd0eisampqyAkVERFZvXo1/Au/A8LDw+Hf6upq5ENhqM4KQ7IAAFBnqqmpQT59oAD0DTh//jzlXSLTWTds2ADvH+hKArdCoaAitG5u2LChq6sLUW2XL1/OxMTExcV18uTJurq6o0ePAgAQve3GjRsAgMDAwK6uLiKReO/ePS4urrKyspE2ISMjIy0tXVBQUFdXp6CgQDo+4CemoaFhXV1dXV3dnj17SCcTnz9/DgA4e/YskUjs7e2tq6sLCwvj4uKCwiMFJO7YsQOPx8vJyVVXV9+8eRMxkBsZGQEAXr9+TaoOwk92IpEIJc3NzeFuAAAWLVoE/ZPIdNa7d+9ycHCoqanFxcWpqakRCITQ0FCqI6e/v19NTY2dnR0AMGPGDDU1NTg/CHXWtLQ0tZ+wsbElJSUhDQ8fPgwnLmFzc3NzCuX4nJ2d586da2JiIi0tDRNKb9myBVmbnJzMysqqrKyspqYmKirKxcX1999/w1Xfv3/n5uYWERFRU1Pj4eFhYWGBz9COjo49e/bg8XhJSUl2dnY2NrYlS5Zgr0wMCnh5eQEApKSkiERidna2hIQETR4C2traBAIhLCyM6oS+lJQUQFFcET5zLl26RPnVBVPbkH7TDmX//v04HG4krfTu3bsAgK1bt1JWo6EdGgCAx+MFBQWpVqPFIGPlypUAABwOR7VC70gkJycTCAR67Q98RMMKxqNARkbm1KlT6IusjkRJSQknJ+fKlStRyn/8+JGTk3PevHl0vDQwz//x48fp1SEsaEevzLVDgRmaZWVl6ZjfYHzprPBz/ObNm8gSCQkJUVFR+BsmvECUzt7eXrgEfseQ6axwLmDq1KlQU2xpaRlWZ0VMkuh1VmZmZsQeBidQKOisI/mzAgAsLS3hhczJyQEAKCkpwbU2NjYAABcXl5s3b968eRMe48aNG4ft//r16yIiIojdLicnR0hICNFZ379/f/DgQSTCsaSkREpKCvGDIdVZESsOZX/WpqYmfX19Hh4eGIPZ3d2tr6/PzMwcFBSUkZEBADh69Cgi7OHhoaGh0dHR8fXrVzY2Njwe//37dyKR+OXLFykpKWZm5levXpHprLW1tTBJZN9Ppk6dCk2baBjJnxWHw23fvh05vcrKyjD7VXFxsYSEhL29fU1NTV9fX0REBPKRM5LOisPhjI2Nq6qquru79+3bN2nSJKiUp6enS0hIGBoaQh/2jIwMBQUFPz8/2NDW1lZaWhoOm8zMzMTERKivw1v6xIkT3759e/36taOjIy8vL32zomD8ZuTm5qqoqLCwsMCvsvj4eFFR0d27d6N8K4SGhuLxeAKBMJLnKKkNVUpKyt7ennKquNzc3JkzZ5qYmFCuWRAWFobH43fs2EFBJjU1FYfDOTs7D7u2uroaZriEj5GR8Pf3R2b5mJmZqbrbYpCZSKHxHgAgIiISGxs7oXXWgYEBGRmZixcvjn03bG1tAQCnTp1CKQ8zDp08eZJe5yE8PJyXl1dKSopqLQ80DA4Ovnv3bsqUKU5OTt3d3XQfSH19fcePH+fh4ZkxY0ZmZuYEugVo82clEAjQ4ogsiY6O/vHjB5KYl1SYhYUFukcgAqSUlpZCry9+fn4KWxy2LQW+f//OysoK5/THAicn55IlS+Ac1tBdkpSUrKmpefLkyZMnT0pLSy0tLZWVlYftp6SkREhICOZfhJN0cnJypKm/T506Bc8qAKC3txeHw7Gyso56t6uqql68eCEmJgatjGxsbCkpKX19fZs2bVJRUdHS0kIcfIuKipKSkpSVlQkEQnp6ek9Pz9GjRydPngy/usrKyvr6+obWGk5JScnPz79z5w7LT75+/frgwYPOzs6xnG0dHZ0LFy7A36KiotnZ2fD369evv3///uDBAxERERYWlmXLlgEAkLXDMm/evPj4eDExMTY2tjNnzkhKSoaHh8N8mRUVFUlJSfC1qqqqamBgAC1D8JqWlZWxsbEBAFRUVBYuXAgdNuDpEhERyczMrK2tFRMTa2lpQZ8uHuMPRElJKTMzU0VFJTg4uKury9jY2NXV1dfXNzAwEE3zFStWHDhwoLOzE6a6o4C+vv6WLVvCw8Nfv35NeX927dqVkpJy//59CmL29vZ+fn4hISEwpGak+1RPT+/jx4/t7e1D14qKisInBnJbDQuyt7BgWEJCAjZm0OPp6YlEPtTU1MCCZ/8tsLTE6PD19a2trZ06deoY96G5ubmqqgoAoKWlhfJFmZ6eDgCARmu6cPXq1Y6ODldXV2lp6bH3lpqaqqmpWVNTs3nzZvhioi8vXrw4fPiwtLR0Xl6eiorKBLoFaCv8MGw00ujQ0NCAE0n0PZ4xKk8IYmJi0M9jWBYsWDBsAe7R0dDQAOcT379/39LSgqiw9AWHwx0+fBi6IAMAHj58mJeX5+npSVMn0E3C2NgYOtcijEXPHg9oamq+evXq0qVL169fH7qWbCSkp6cbGBhgr08MCri7u69evfrIkSPnzp2DzzqqxasQli5dGhIS8unTp+bmZsrRIXv37o2Kirp06dLQz0tS1q5du3///ps3b9ra2lK+Vevq6iIiIihEe7i7u9va2lZVVUGXAzKOHDliaGgItQHKj5HCwsJ///03JiZmyZIl2GhBT1lZ2ZUrVzw8PHA4nJ+fHx0L2Y9F+xlLc3FxcaoF26jy9evX169fy8jIDDssh/LmzZvW1lYTExMBAQF6nYeUlBQODg5YUoReZ5WHhwelFk4TxcXFq1evhg+QCXcL0GZnhXFRMDkFxNbWFpmqgJm0Efr7+8vKykbqClrLqJYNpBUFBQWY/npCkJeXp6qqOmPGjIyMDHFxcScnJyKR+PnzZwZtbvr06YKCglu3bq2urj71f+ydeVwN//fH3/fWbbnRvi/aF61URBJRKkuEJEsS6mNfP9mFspM+fRAisisSKiqyhFIoUUqhhVRatNJ27++P8zOP+d5lukvWz33+4aGZ97xn7izvOXPe57zOtm3CwsJWVlZc9bBgwQKE0MSJE+f/L3xWvQNXKEtA5Q5PUlISV52npKTAt1ZbW1tMTMySJUuGDx8uKysbFRWFDVhbtmxZsWLF7du3ZWVlPTw8bty4AbdoS0sL/Ad/ABwmRwv4L+Ph4TFy5Mhjx44dOnTI3t5+z549Dx8+vHjxIidSHgMHDnz06FFDQwMnGgK2trYXL16MiIggbjZ//vxbt26lp6cTtJk3b56Njc3169exSC1mxo0bJysryy7L287ObtmyZXfv3iUw0I8dO7Zhw4YTJ06oqKjExcXhZWcEdMv9+/fnz58fGxsrLCw8f/58SGD66Wzbts3Q0JDbrRobG69evdojVmNWVhZCyN7eHqYKuyU6OlpdXX3Tpk2SkpL8772lpWXcuHGampoQgNcjBmtERIS/v39GRsb3uF4bN26sqqpaunQphEH+yTYrgB9lmpubXV1d4f8MQglNTU07d+7kpJMe5M6dO8OGDfveZy01NRUScvlk0aJF2dnZe/fuffz48YYNGxYvXgxT0nzy4cMHlg+Ppqbm1KlTr1279u7duy9fvggLC3P4VYoxfvx49C2uowfp3bs32xuUTJb5X7gdZZ4+fQoqY35+flOmTElJSVm1atWpU6eGDx8OOWEIIQkJiX379t2+fdvd3f3SpUuzZs0qKSl58+YNCJNJSUnhD4BlxIgAAXhERUXPnDkjJCS0cOHCDx8+rFq1atiwYVOnTuUwsERVVXXkyJEHDhx49uwZcUtI3Lx27RonTy5xfIKoqOjYsWPT09NB1IUlIiIizs7OERERkNvAAIVC8ff3p9FokK3LEgkJCSEhIVFRUUdHx4iICFAbFMDVUEkwYP4UqFSqkJAQt1u1trY+evQIsx/4Ae43fKg0AXV1dffv31dUVMRHOfK59/j4+BkzZujr6/PfW2Nj48KFCyELhf+oCWZ2794dExOze/fu0NBQPp1Nv43NGhkZWVpaihA6evRoZWWlsrIyLIf/hISEwJ9YeGsPhoxwYq7xH8xKzLRp096/f5+SksKJ7KKOjk5HRwcmoXDr1i2GLydnZ+cZM2bA/4OCgshkMj+TZRISEqqqqs3NzZA3xoyVlVV5efmWLVsQQlgCr6KiopCQ0JYtWzj8TMREHr43ysrKzc3N3AYwML/UtbS0li9ffvr06UWLFr148WLs2LFjx47V1NT88OEDvqWurm5ERERbWxuZTG5qanJ3d+/BmSMB/zWUlZUHDRqEDYkwDTVs2DDILu2WJUuWtLe3Q6EBAuTk5BwcHBISEggmtRBCFhYWU6dOzcvLIzaaYaxmeC6Y27S2tt68eRNmIRgwMjLS1NR89epVt8MjKN9xm7EgQAAz586dO3/+PIfujMzMzMrKSuz1xz8QwM3tpCU7Tpw4kZeX1204O2/cvHlz7dq1EydOXLFixW96rbmzWeF3WlpajhkzxsXFZdu2bWpqatj0xPz583fs2HHo0CE7Ozs7O7vw8PB+/fqdO3cOi6Aik8nY/7s18EVFRUeMGHHmzBk7O7sRI0a8efOGw4O8ffs257+IRCK5urpev3798OHDp0+f5mQTNzc3Jyen3bt3r1q16vA32MX0zJkzR11dfdiwYfv371+9evX69etJJBK2VkxMLDMzMzw8PDs7OyQkJCIioqGhAVLp2dHe3p6SktLc3MzSUa2pqblr1y4FBYVDhw4dPnz47du3zc3NkLAMDUaNGiUqKpqcnOzt7Y09Yw4ODlOmTCGTycHBwTk5ObAJKGExoKCgsHHjxgsXLsyfP7+qqgpaYlUSDh8+bGdnx/JNxvB53dzcTKPRuj3Vo0aN0tfXj4qK2rp1KycK5KKiolVVVXAC6XR6XFzc27dvxcXFSSQSJE2PGDECbrzExMSrV68yfxaTyeSuri4IoieTySDz/u+//wreCgJ44OjRo8OGDbt8+XJmZqa/v7+bm1thYSGH48zQoUN9fHxu3rx5/fp14pYhISE6OjpLly5ta2sjGOg2b95cUlKybds2gq6kpKT69+9/48YNghgGLS0tKSmp+Ph4dmOyq6vrrl27nj9/TnzYzs7OCCGIw/kvU1lZefjw4d+0/su5c+eam5vNzMx42BaivOA24Id//vmnoaEBmzQjJj09fe7cuSNHjuwpf0RbW1tiYuKoUaP4/yEIoc7OzsTERCsrKyzzpAdpa2tbsWIFhULZt28f3g75zeBKZWDOnDkIIeIi2gUFBd7e3t7e3gxaLc+ePVu9ejX2Z1lZmbe3Nyb53traClsxVP9bvXo1LGenV7Vr1y58seA5c+bgD+/q1avMR8JATk6Ot7f34MGDhw4dikl6/f3331iD8vJyPT29pUuX4rcKDw/HLB4KhRIZGcmu//Lycm9vbyqV6ujoSKPRBg8ejGlddXR0aGtrQyempqbQ7MiRI+y0rnJzc6EIAiKsaltRUcFQhAOkrzB9WSqVisnoYly+fBmf/mVsbFxVVUVnVVOAIWQeU5OG8HOCgsWLFy/Gtrpz5w6dVe1WCJnF5HuwUNe//vorKioqKioqMTGR4GpCcYqTJ09CIc0hQ4bA8tOnT0tKSg4cOBA6AbUKTGDrxo0bUd8wNTVFCOXm5tLp9Hfv3vXv319ZWTkKx8ePHwWaOwI4Z9SoUQghuG2mTZtGIpE4rDLw/v17VVVVExMTvDwcSyBrytHRkbhcuJ+fn7CwMF7/mJno6GhxcXG8oCEz8JCyKwqQm5uLEDp06BDxMdfU1JibmxsbG//Hb48zZ86g/1Uh7JY7d+6Ii4vzvMce1LravXs3z3XOIVy7W023blmyZImlpSWHjVetWoUQunLlSk9dvkWLFsnJyWVlZfHfVXt7+6JFi+Tl5b/Hbfb+/XtnZ2dZWVkC6c8/UJ8VQkWJbdbflNraWgJbpLy8nFko+/3797m5ubm5ud2+USCzCmrM4G1WOp1eWloKncDeX716hZU2aGpqys3Nra6uxvdTXFyMb8+O+vr63NzcZ8+eBQQExMXFYUW8urq6QkJCdHV12R3k0aNHAwICAgICQkJCwEFbVlaGmdFAVVXV2bNnA75x9uxZbOwgtlnb29tjY2NhK3hxfvr0KSAgAH9ur1y5EhAQgNms7e3t58+fD8Bx4MABgh8O/auqqurq6gYEBODLq+zZs2fAgAGqqqrOzs7nzp07evQoJrS+fPlyVRz79++HghHwY1euXIlfi6/LIEBAt8TExGAfSB8+fOjbt6+RkdGHDx842fbYsWMIodGjRxPLu+bn50PoG3EZqps3b4qIiPTt25d4746Ojurq6gTFx8vKyqSkpNzc3Nh9M5uamnJSfWPPnj0qKir4L+r/IDBRqa+vzzDU//o2a2dn54YNG3i2We3t7QcOHMiuSiWHvHr1Sk5ObtOmTZw0LiwslJeXl5CQ4OSV3S1dXV2LFy+Wk5PjubgDnq9fv4KY4/z583v8Hnv8+LGWlpakpGR0dPTv/rxwZ7NC5ZU/0mb9Mbx580ZPT4/Zx/nDgIxgvMO7B4GcTWJPjwAB/zVqa2sHDx6srKwMNZ9AJg+rwdYtZDIZIZSSkkLcDHRVx48fT9zMwcEBIXTs2DGCNqdOnUIImZmZEbQ5cuSIlJTU/fv3Wa69dOmSnp4eQ3lklqirq3N+Kv5IsIQqzovZ8mmzzps3r0dsVsjT4NlmNTc3DwgI4PMYQCay26cDAK1G4sIZnJOdnQ0XDnMJ8QMkkHH+NcsVUEChp6r1/lzISMD3JCIiIioq6ss3JkyYUFNTA59TPwVIjOAhx5MTKBTKunXrBGn1AgTgkZWVPXv2bFdX1+TJk+vr6yGmfNeuXRxqp+zfv19YWLhb3St1dfVly5ZlZ2cTR37v2bMHIfTkyROCNpaWlkJCQjQajSCPaty4cdLS0klJSSwD0ydNmlRZWZmXl9ftrxMSEtqzZ0+Pp3VyEv7+0+nq6goODsY0xfft2xcUFMRJoD+fnDx5EuJVegTeukpOTn779i2FQumRC82upg/zThFCPSUQBinLS5cu7RHBrCdPnkhISMTGxqqqqvbs5c7Ly3vy5Im9vb2Hh8efMJ5yZeGeOXNmzJgxxKX5BOCJiorS1dXFzvaYMWOIwzG/N6BQ851qfPdIzToBAv4MKisrr1+/js1CQqW32bNnV1dXZ2VlSUtLOzk5cehTiYyMVFJSCgsLIy7L/vr1axUVlZkzZ2KRLcx0dXX9/fffEhISxDPy8F6H8rPEzht2oTKurq4kEqnbn7ZmzRqEULdTlhs3biwoKOD85A8bNozYl9yz7NixY9myZdxOc9+9e3fMmDGguOTq6nr+/Pnz58/X19d/bz8rhULx8/PrKT/rli1beNj21KlTWNV3ftDW1p41axYn1U3fvHmjoqIyffp0Ts5wt3z+/NnCwsLS0vL169f897Z3714FBYXDhw/3+J0ZGxsrJibm5eX1x4yriC7g+88Mvv3GTz+YhoaGt2/fMiS6CRAgoMe5evUqZOLfuXOnrq6ura0NqsdByCloV4eGhmKh28RAxme3+X+QB0kQikqn01taWiwsLKZMmUIwDlRXVyspKRFHGoCehr6+Psu1UGIHH7vPEqg+YGRkRNzMxMREWlr68uXLkBXQLTDbc+rUqR9zrV1cXEADgYdtnz17RqVSDx48yPkmv7vN+unTJwUFBf5t1vDwcCqVGhUV1W3Ljo6ONWvW9OnTp6dC165evSokJFRZWcl/Vw8ePJCQkGAXHc4PNTU1VCpVVFT0wYMHf8y4KogN+BEzg9rf+OkHIykpqa2t/buXWhUg4HehoaHBwcFh9uzZnZ2d7u7u4uLiMMsPSnPLli2DLPtuARMQ7GACQAWWuBmVSrWwsIiOji4uLmbXRkFBwd3dnbgfqFPATmCVeC0GVFGpr68HzW8CPn/+PGnSJK5kNXfs2MFhEQd+qKyshIPnpG4ZM/379x86dGi3V/YXpLCwkOegiE+fPvFQOov54VJTU/P29u62ZV1d3c6dO01NTaWkpPj/4cXFxdOmTTM0NFRSUuK/t5iYmJaWlu9RRjU2Nra1tXX16tXEtZ1/LwQ2qwABAgT0PFQqFVOhvnr1qo+Pj7e3d1xc3IsXL44fP25raxsWFiYhIbFq1SpM4ZiAsWPHmpqaXrx4kaVwMt5SXLt27YkTJ6A4Njt8fX3RNy10dixbtkxcXNzLy4vd4SkrKy9atKilpSU6Opp5rbq6uo6OTlpaWlpaGsFedHV1PTw8qqqqMjMz2bXJycn59OkT/H/58uVbt27FYkDZ2ffQ4NWrV3Z2dufOnfuuFWKvXbv26tUrhNDdu3cXLlzIYc2IPwComOrm5saDlY8QGjBgAD97z8/P37t3r7m5OSeN4csQEhD55/Tp0y0tLSD9ySc3bty4cOGCh4cH1B/pKcrLy93d3RcvXrxixQpIU/tzEEzhCRAgQMD3QENDAxtpMU1WcKikp6fDDKOwsLCPjw8nvV2/fp1CoUybNq3blqqqqq6urgTToCCso66uTtwPpNc8fPiQYFpTU1Nz3LhxLNdeuHABcaDdc+PGDWlpaYLfdfz4cew0GhkZ7dq1q7i4mGCq3cTEBBobGBjs2rVr165dnz59+n5XmcHawGt7c4izs/OoUaN+u9gAyOfjQWAVUqbOnTvHz94XLlyIENq6dSsnjadPn44QKioq6pH4On19fTU1tZKSEj67ysvL69+/v5qaWo8ExeKBMKRevXr9eSpPPW+zlpWVZWdnX79+/datW+Xl5T/mZxAMYQIECBDws2xWBQUFqMZ8+vRpWPjixQttbW17e/uysjI6nb5oh4ITsAAAIABJREFU0SJhYeHQ0NCWlpZuO1y6dClCaNy4ccRyrYGBgQihwMBAgjbPnz9XUVFZuXIlQVegLIvJGLMkMjJSVFT07t27zKtoNJqOjo6NjU23v2v48OFGRkYsM8za2toCAgKmTZsGMaME1VuA+Pj4BQsW7NmzR09Pz9nZ+QdcZVtb2+XLl5NIpMGDB+/Zs4flqfgjbdapU6fyY7Pyo8tbX18vIyODEMrLy+u2cXZ2tqKior+/f0dHB/+/evPmzVJSUvxnp1RXV0tLSyOEkpOTe/Bu/PLly4ULF5SUlGbPns1V2uJ/12bt27cvNjWWmZn5A35DTk6Ojo7OH/nOu3DhAs8KdjNnzvwjb1kBAn4XBg0a9PTpU6hxam5uji2HoMw5c+bQ6fSqqioI7OOklA42z56RkUHQ7MWLFwghKSkpYrNg3rx5xG5UOp2OuhNqbWxsRAgZGhqyXHvz5s3evXt3+7tgbp25bgue4OBghNDChQs5PPkjR47k2WYtKCiYMWMGV5uQyeS//vqLt939pjarubn52LFjm5qauNoqNzdXRkbGzs6On/z9y5cvw8cbJ3s/f/68pKTks2fP+P/JZ86ckZaWnjRpEv9dQWiBj48PJ6IHnAPRvTNnzvxTB9Uejmd9+/ZtdXW1ra1tTU1NeXk5nwErHFJRUfHu3TvwQPxhPH/+nLd63LW1tefPn584ceKPPNqtW7fKy8vDO6ynyMvLCwgIkJeXl5eX79u3L7sS5yw3fPK/cBI1KEBAD5KcnGxpaampqbl79+7Xr1/v2rULyso7OTmNGjXqzJkzcXFxioqKkCERHh7ebYc2NjbwqmMZQorRt2/fadOmNTQ0QAVjdkDC1uTJkwnaXLp06c2bN+/evWPXoFevXjARyZIRI0b07dsXX7SZJWJiYlJSUsT6kStWrBg8eDDBkTAfeWpqKpRa4JZPnz6dOXMGKxzNCTExMcQXhZiGhgbiSGUGvnz54u/v/9Pv8L59+0IWHVfBrPX19dra2uBl5I3o6GgqlTpq1Khu915fXz9v3jw1NbX+/fvz+WPb2tpu3Ljx+fPnKVOm8NlVS0tLbm6ui4tLeHi4qKhoT12ON2/eJCUloW8pnn8mPWsCT5061d7e/gfb3TU1NdbW1vgqnT+FrVu3Ehfp5oG1a9cSOznYkZ6ePnv27JMnT36/35uVlcUgqQM6Oz0lJtLY2LhhwwaY4wDk5OSUlJRiY2M59AGAc2v27NnS0tIUCmXw4MFRUVEcSgsx097e3tXVJfAdCuANOzs7hFBUVBTcRTdu3BASEjIxMXn58mVnZ2dQUFCvXr0ePHjQ7f3Z2dk5atQoHR0dYv2a/Pz8adOmKSkpEcyH1tbW9uvXT0hICAops2tjamrq7e1NcPMfPXqUSqVChC4zM2bMUFFRIdgFMHr06L59+xI7hoOCguTk5DgUCO/s7CSRSLzV/tm0aRNCyNHRkfMSR8nJyb169eLt3oDokdzcXA7b19XVmZqachLZ/L39rDwE78K3GYcx3CxpbW3t379///79OWk8d+5chBBXUmLsAP+Rl5cX51V2WdLR0eHg4GBgYNCzVYtbWlqsra3l5OR27drFSaARJ09Qe3t7ZWUlu3J3P4Wet1kZatP/ACorK62trX/6qTQ2Nuaw6vEPsFl/AH369Dl06ND3s1ktLCwQQmFhYfiF48aNMzAw4OT7BGxW/GsAZmA51HdkICcnR1VV9dq1awLbSwBvYIn8WPjasWPHEELYR767uzvqTloVw8bGxtHRkdh6Ky0tVVRUdHJyImhz4cIFWVnZsWPHErQ5dOgQccZMZmYmlUplp1sOdUxWrFhBXBABRAx27txJbKwghDj/FJ8+fbqGhgbPRiRCSF5ePjY2tqGh4bvarHQ6nSubFT6Bfq7NWlZWZmhoyIk2KgPe3t5KSkr87Bp0YRctWtRty+rqaj09PYRQjwQG6Orqmpqa8pl6VV9fD5+vPWstVFdXGxgYKCsr90i6YVJSUmxsLMjVIYS8vb1/nYGUu9iArq6uhw8fOjo6uri4uLi42NraHj58GGREnj59am9vn5ycvH37dmtra2tra0gqZKa6ujo0NHT48OEuLi4DBw48cuQItqqpqWnjxo2wua2tbWhoKNydQF1dXWho6MCBA62trZ2cnLKysqDMnZiYGHjXsc337t3LrupgWVlZaGjoo0ePGKbgQ0NDa2trwfEcFxcXGhoaGhoaERFRU1ODL6b38uXL0G+kp6fDTF9OTg5s/vjx49DQ0EuXLmF7b21tPXr0KLSHIDN8HEV+fn57e3tkZGRoaCixQkpBQcE///xTU1PT3NyMX97e3l5TU5Oens58qLW1tfjGjY2NYK7VfAMOHk9dXV1NTQ3ModfW1jI3AGg0GuyrubkZuoIxlyE4Ac4ny1mtmpoaYrWax48fv379um/fvgx1biUlJWtra3nTMgQJdN44duxYRUWFYLJbAM/o6+uHhoYqKSmFhITAkvHjx4eEhOTm5t6/fx/y6yUkJPbu3Uv8aAATJky4deuWvb19U1MTuzZ9+vTx8vJ6/PjxkSNH2FUE9fT0XLt2bVpaWkFBAbt+jIyMEELr169vaGhg2WDAgAF+fn5JSUksH3mw/0JCQggOFSJiyWTyv//+W1NTw66NqKjoqFGjAgMDOdSuEhUVraqqCgoK4upKJSUl3bp1C/7f2dk5b968hw8fdrsVhULp6OiA7LdfmatXr/ZIedh79+59/vyZE21UBl69esVnsdPFixfr6uru2LGDkxCCN2/eTJw4kU8tWBqNdvTo0aamprCwME1NTX66iouLe/DggY2NzcqVK3vwsgYFBRUVFc2dO1deXp7/3o4ePTpx4kTsPYt9wv1+sQG7du1CCLm4uMCf69atgycc+9PAwMDBwWHx4sWLFy+OiYlh2cm0adMQQhs2bKDT6f7+/lh9v7y8PEtLS1VVVdjcz88PIbRu3Tpswx07dhgaGsJaS0tLhBDm0x0+fHhYWFj//v1HjBgxf/58hNC+fftY7r2goMDS0hKfD0Gn0xctWgT2KPa5P2vWrMWLF0PADebMePXqFYlEolAoixcvhmcgNTWV/q0eDIM9Cg4GhlrMV65cwXbq5+cnIiKCvcBY5j+uXbtWRUUlLCwMC3kZMWIEvgG2OZCSksLyY7qiosLQ0NDFxQUvgrhixQqscUVFRVhYGOgtT548OSwsjEwmp6WlsTyH2ICOj87B/KwFBQWwuYiICHZvAPDMjxs3DnUXJB4WFsbJ593du3fDvsFQhIbZz1pSUkLsZ3327Bl0FRcXh1+enp5ub2+PENqzZ094eLigdrEAnsnOziaRSFevXsXPJ4iIiMTHx2MuyeDgYE6mR0eOHIkQioiIIGiGPe8EBXu+fv2qr69vYGDArsGXL1+gTCvBHBqYvA4ODrxtjg1ZCKE7d+4QtAGj8Pr165xP5kKuG+fMmDHDwcFBXV2dc7c3YGtry7NH6of5WceMGYMQ4t/Pevr0ad7cpSQSKTs7m+f9lpaWqqmpTZw4kZPGgwcPlpWV7ZG5XDDd+O9KUVHRxcWlR+buMeLj44WEhHrQG8qQN4K3K3463Nms8IUBhhq46GVlZdesWYM14CQ2QF9fH8uVa2ho6N+/PzjJQYRv6NCh0Az8jpjNmpGRISYmhj2liYmJCKF+/frBn5hCXnFxcWdnp729va6uLrsD+PvvvxlsVhsbG2dnZ7BmhgwZMmDAALilLl68iHAiNSDEHRISAu8eUVHRIUOG0On0d+/excfHa2hoeHl5xcfHx8fHw+ZgaPr4+MBCS0tLBQUFbF7bz8+PTCarqqrCZwDL/Me1a9fC71qwYEF8fPzWrVuFhYWxCK329nZVVVUlJaX4+PgTJ05AbgdLmxX8BC4uLvh8CzKZjMmyPHjwABwz8fHxVCoVGrCzWZk/cPE2K/wLqKmp4TVBZs2aha2SkJBISEhgd41mzpzJic2KCTEihFRVVceMGYONBdzarHfv3sUkL+Tl5fEmNRQERwipqKgICwv3eASIgP8ODQ0N/fr1U1RUxDQ94CNZSUnp9evXJSUl6urqhoaGnOg1RkREIIS6NVxIJBJC6Pz58wRtpkyZIiEhER4ezq4BDC+enp7sGjQ3N1tZWbG0Wel0emRkJEJo6tSpxIcKA8vu3buJX8/c2qwaGhpczedmZ2eXlpbCmCmwWX81mzU5ORkhxKHNKiws3CM26/nz51F34nGcEBERISIiQvwwcktCQoKSkpK5uTk/OgwENquuru53lTf+jjbrs2fPoIgzXqVWRUXF0dERb7Nu3ry5248kS0tL72+oqKiA47aoqCgqKgrr/OvXr7NmzcJsVgjcTkxMxM6pk5PTlClTKioqwGZVU1PDPtA9PT0JbNYnT55ISUlhluinT59MTU3BEoVZpKlTpyYnJycnJ58+fRohtHTpUvARWllZOTo6YkkSmzZtEhISwix4hnjWc+fOgc8Skz/csmULwinLgCN569atXV1d7BIvLl68KC4uPm/ePKgM/uHDBz09PSx6HSIcjh8/npycnJSUNH36dChuzmyzFhYWqqiogNna1dXV1dUFvxRi1D5+/CguLo4QAhM2Ly8P5hfY2aw0Gq2rq6tPnz4HDx6E3mA5WKt6enpRUVGdnZ0QwIfFvMJ7y97evra2tqura+rUqSQSiZ06TLc2a3Nz89ixY7W1tUtLS7u6uvLy8szMzBCu5DfYrEeOHIFLuW3bNmlpaSUlJZYfuMXFxSQSydDQMDMzs6ura9WqVTCJA2svXboEjqJly5ZFRUURawMJEEDM4cOH8S/dyspK0LlcvXo1/VuQ64QJE7otZU6j0bZs2UImkxlivhl4//69q6sr9nnPkkePHomJiRkZGcFwynJfU6dOVVRUJAglhyFlzpw5zNo9NBrN09MTb6mzMxa1tLTGjx9P0Ka8vFxRUbFb8xfbLwQ2wBwaV0BkFLc2q6OjY2Nj44sXLz5+/Pgr26x8ZtVUVVWRSCQODUc8o0ePlpWV5UdPPTAwUEREhN27Cc/+/fvl5OS4uoIs+fjxo66urqamJp8zbPfv3yeRSAsWLOA5D5iZvLw8+CglcABxRVNTU3Jysrq6ur6+/o4dO1RUVDjMdfsVbdZr166Bewx/w4ElhLdZiXXm/vnnHyEhofXr1z/HgXfFtbW1VVRUVFRUvH79Wk1NDbNZJ0+eLCwsjBmIeL5+/WppaYmfACK2Wel0+pw5c/r06dPa2grfi1JSUrB869atCCFpaWkVHMOHD6fT6S9fvmTwNDQ3N+NHGQabFdzG27Ztw5bU1dWRSKS1a9diNiuFQiH+Nlq7dq2wsPDFixexJcHBwTIyMuCGGTZsGMtIFHZ+VvydDWKHYLNCuZrevXtjbyyIXyEeF9jlYAUFBWF3P0Jo1apV8CfEhMjKypqbm5ubmysqKoKBy5vNmp+fjxDasmULw6fw3r178TYrPhDWwsKCnbulpqbm+fPnHz58gD8bGxv19fXxdxREjwhysATwD41GO3DgAJlMxtw2XV1d+/fvl5aWbmhoaGtrA9nUWbNmcdLbxIkTqVQqDGXsqKioUFNTO3v2LMHLEqKtsMeHpbsB7Fp2Derr62Fyn6XhW1paKioqeu/ePeKfs3r16m6zTgcOHCgtLf3lyxdOzg/oiBGndrGzWcXFxWHw55Dt27cjXqXyxcXFYdbux9isnNh8xDYrfmznHFdXV7yTiwcmT56srKzcbbP29vZRo0aNGTOGz6e1q6vr0KFDsrKy7D7nOKS5ublfv36SkpI9WPLqy5cvDg4OVCo1PDy8R+zgL1++3L17F97LoI1QWlra4zW6+IRrfVZfX19dXV3sTycnJ4YGDEkzLDMDgoODzXFoa2vjQ4lVVVVVVVUNDAw+fPiA31BRUdHAwIC5w9TU1GfPnnH1K2RkZMrKymg0Wmdn58yZM3V0dPBrDx8+XIHjzp072CrwnmKz2+DbY6cOyLxTSKvHlpBIpG416vr27YtXg5ORkamvr8ekRtXU1Hz+F5aniOEYWPL333/DFwifECvDycnJ1dTUWFpaKisrs7x/OOTt27cMP0dbW1tPTw+0pjHGjx8Pp+Xy5cs5OTnswufl5OTMzc0hTgPMdzExMfyVEiCgpyCRSEOHDpWTk7tz5w7Eq5DJZHt7eyEhIXd39y9fvjg7O8vLy+fm5nKSjGVtbd3a2rp//36CNioqKn369Jk+fTqBAih88j19+pRg3NbT0yOQR5WWlgaXD0sR5T59+pDJ5JSUlG5Hj69fvxLLMJ8/f/7z588cJhLB76qvr+f2MgkLC7u7u8M4wyH8CI5OmjSJq339Z7l8+TInb43Lly8nJyd3a410S319/YIFCwwNDfl8OYaHh+fk5AQGBurr6/fIeaDRaKtXr3748GF4ePhff/0Fjx6fJCUlDR8+HNKNFBQU4LHtqQPuKbi2WZ8+fYrPcC8qKsJiCquqql69ekU8zkpISDQ3N2dkZDCvys3NHTt2bExMzLp163JzcyHCEk9FRQVD6j0WyKilpQUz7xwyduxYhFB8fDzkqMLMLydwpRqtqKhoamqK/cnJG4hbzM3NT/wvLJ2vwJAhQ0BA6ruCRX8yo6ysfOfOnYcPH544cSI5OTk3Nzc0NJRlSyymlh0QFwEhDYCNjc3QoUOZsynhtHR7iVtbW2/dugXVyZctW1ZUVITvXICAnn1s16xZc//+/fXr10MNDktLSw8Pj9TU1GvXrk2aNOn+/futra0TJkzothCGp6enhYXF6dOniT+xwHdLMHxpampu27YtJSUlPT2doJP29nYCpX0Ie4BAW2amTJmyc+dOmCFhh4eHR1dX17p16wiUAaSlpXV1dTlU1O/du7eLi0teXp7grutB2GnCEHP69Om0tDTIweWNmJgYERGRNWvWdNsSEoXxCQ880NbWNnv2bIQQiLzyTHp6+r59+1xcXHiQWSD4GAsLC5s9e3ZP9fnu3bslS5YYGhqeOHECopV+TbiwWfX19aWkpB49eoTXIikpKYFJJTD8Ozs7Y2NjCTqZM2eOtLR0YGAgg2YTQujJkycJCQkrV67ctm2bmZmZsbExfi14NFnarFQqlUqlqqmpcf5bDA0NzczM0tLSpk+fjhBiqBfFci8KCgo6OjoQlMkJZmZm1dXVEFEAgBh+z16/4uJiYpEshuG7W1vwu0KhUNTU1LS0tBBCSkpKZmZmIiIi7LwOnHRI7FTmnI6ODh8fHycnp7i4uObm5t69e0tKSvZU5wIEMLNgwYKxY8eeO3du48aNsCQkJMTV1XXDhg3oWyGrlJSUAwcOEPejo6Pz8OHDgoIC0Bxgh4uLi6mp6ebNm8Gzy4yoqOi6detkZWUDAwPZiVKNHz++T58+BGPg8OHDbW1ts7Oz2Q3+nZ2dz58/J/5FkyZNio6OJrBZZWVljYyM0tLSsEq2BEhLS0+ePJndIXU7hjc0NEChXc5h+fr4w4D3JsE0IztLt7m5mR9vdGRkpL29PYNtwJLLly9PmTIFKr3xzIMHD65fv25iYuLq6spzJ4WFhc7OzpWVlfPmzesRISqEUEVFxaZNmwwMDLDRg09KSkrs7e3FxMQyMzN9fHx6sDTXz7RZjYyMli1bhhBau3btq1evXr16tWHDhoaGBggYQgjJyMhoamqOGDGCuJ9hw4YlJydfvnz51TfKysqwtR8/foSFf//9N36rqVOnmpqaRkVF5efnYxt2dnYihN6/f//p0yeufraysnJwcHBUVNSjR48cHBywqm4ODg6ampoXL15kHlgVFRU9PDzS0tL27dvHyS7s7e1JJFJycjJWyxTUDUE5nENGjRrV0tKCRT40NzefPXvW0tJSSUkJIeTj41NUVLR3714+bwJJSUkymXzr1i04wvLy8sLCwh6/1fr161dRUeHn59fW1tZtYz09PWVl5cuXL8PUHsveEEL4y3Tt2rXo6GjelP+io6NjYmIOHjyYmJgYFBS0evVqaWlpdm93AQL4R0xMLCgoyMXF5erVq2B7iYuLBwUFiYmJubm5vX//Hka8kydPlpaWEnclLi4+ffr0ffv2nTp1it3DpaKiEhwcXFFRQSwg6uPjk5KSws4W1NTU3Lx58+vXr9lJqGprawcHB3/48IGlL1ZTU1NLS+v06dPE6qrwaBP7Ptzd3UtLSyH2rlusrKxoNBoP42S/fv0aGhri4uI4bA++j26N8j8Grmbt6urqIF2EqzcgRmdn57Zt2+7evQu3BzHr1q2TlJQMCgoik/mqTn/y5EkqlRocHMxzYEBXV9eRI0fa29s3btzo5ubG/zn/+vXr0aNHQcPrwYMHXLnqWFJfX//q1avp06dTqdRz587xKZ37I+Aq+rW+vv7IkSOQPQMcO3YMLyyAcGJV7GhoaHB2dmbwAdDp9IKCAuavIrw+a319PYOrH9YmJiZKSkrid9FtDhYAMggMomtxcXHW1taSkpJ+37h58yasev36NeizYqvmz5+Pz8GysrLy8/P7999/YUlAQABCaMaMGdBYXV3d2NgYSwcGfdZuD9Ld3X348OF3796l0WijR48WExPDlAE6OzsHDBjQu3dvPz8/5ghxllpX+FwuhKttA6cCYuq9vLzg9Habg2VnZ4evYsdQB4shB6usrAye/OPHj3Nys0ESm4WFBb5Y65MnTyCdAmYYsSyEtrY2kKvEavQxa10RAIUtMAUWKNmMF3ET5GAJ+E6IiopSqVSGB3P69OmQtWlsbKympsagc8xMSUkJuHCIa0Q5ODiQyeQDBw6wawDhqgT54BCrsGDBAoK9TJgwYfjw4SxzpEDnmDirA2w+4hS04uJiERERa2vruro6Tk6yiYkJKIJzRVlZmbKyspGREZad2W3ONUKIh3Km9G8Vbn+XHCzw8uTk5HC+SXV1NWbG8bBHbPNuK29lZ2f37dt3wIABfD6YBw4cIJFIW7du5acT8KbhzSQ+wRxYhw8f7pEOocqdoaFhVVXVbzFg8lK79f3795s2bRo4cOC7d+/w5fja2tr8/f05UcKrq6tbv369oaGhoaGhkZERZsZVV1ebmZkZGhr6+Pi8e/fuwIEDDNWiKysrjY2NDb8xYcIEOp1+7949KysrfLPly5cTVywEVq5caWxszHyprl+/js/KwuecxsbG4kOSKRQKtgoKLoDbo6ysjE6nZ2ZmGhoaCgsLw3J1dXW8AAqHNuuePXukpKTk5OQgf4ihYF1CQgIcKgT1amlpYWYoVzZrYmKinJwchULR0tJycHBwcHDodlyDiSGY64e0ZWKblU6nQ4UFKSmpdevWpaSkaGlpEehGdXZ2Hjt2TFRUVEpKSldX9/Tp01paWgoKCoMGDYK00BUrVoiLi584caKgoABzfmO2O1c2K3hzFy1aVFBQUFBQAG7sSZMmMdis4eHhBQUF3KrYCBBAANRV8fLyAiPv9evXcnJyZDIZRBw9PDzADOro6CDuB8zBxYsXE7QBvdLhw4ez0xno6OhYsGCBvr4+uwrMNBrNzc1NTU2N4CmAKTKWwkAwd3H79m2Cg2xra5s4caKtrS3x74UwJ5alWJgZPHiwlJRUZmYmt1eHK6ksGPH8/f15s1kVFBQ4T07/iTZrWloaxHRxZbOCX0BdXZ1Pm5W4+DaNRoMSP9u3b+fnqayrq3NwcLC1tQWVSZ61AhwcHHr16oX37PDJkiVLEEJjxozhUDeDmNLSUjk5OU6+BH5vm/W/QEtLS+I33rx5wzCsY6swFyydTv/y5Qu2HC8CmpqaCgsZhHlfvHiB35zY8YD1zOxXwB9qYmIimMt0Ov3mzZsvXrzAnsDExMSsrCy8oyIxMRE/RL5+/Rp6KCkp4UTrKisra9o3QJHx/Pnz06ZNw377ly9fpk2bdvbsWYZTtGDBAmxDfC0udiPdNBxr16599OgRtnb79u3Tpk0TEhJydHRct25dYmIi9mpfunSptrY2djaI+fr167Rp0zAVgoMHD2ppaa1cuRJrkJeXN2PGDCwsT/CACOgp8vPzIUU3OjoalkRHR8vJyVlaWra0tHz48AEygvG3PUs+fvxobW0tLy+PPfUs38TwLUegal5YWCgrK+vn58fOroUUqxEjRrCza8EyZulubG9v19TU1NbWJv4t4eHh8vLyxDXioQTgjh07ODnJUK3A3t6eN5uVwxIGX758GTx4MFfuUgwITORQ4Ozn2qwg/jBixIiGhgbOt4LrhSmscwu4FYKCgohFnbDYGB4UefGvAyh/w0lFOgKOHj2KECKWT+aKI0eOQApae3s7/72VlZXZ2dnp6+sfPXqUtw8Jgc0q4FeBE5v116Gzs5PlQMbtc9j5DdiWuU9Y+xs93gJ+ly9kCwsLSUlJTP8cCo5ALEpWVpampqaurm63Dn4ajWZgYODr68us6o+3qxjmEJgBRymUk2W3FwJ36du3b1VUVNg5SpcvX44QwkdVsaRXr17EBbFevHihra1tamrKuc2Kj8HgEAiUwocJERMVFcWbzQrxSL+RzTpjxgyutrK0tOzTp8/jx4952ymkejMU6GYGEgSNjIxY1pXkECyLjk/TUFhY2MnJqacqCGzevJlEIrm6uvZIh/b29mQy2djY+Ld7nZGRAAEIRUREPHr0qKmpqampKTo6Oj09XU9Pr0fkWn8AQkJCLNXpuA3AF/oGbMvcJ6zlM65fgAAGqFRqVFRUr169/P39QUn04MGD/v7+np6eDx48sLa2DgkJ+fTp09q1a6E4EztIJNKSJUsiIyNPnjzJro2IiEhISEhSUlJKSgo7idPRo0dDZFF5eTnLvYBWIPhTWWZi7dy5s6Cg4N69e8xrnZ2dyWTyixcviDVTnZ2d16xZQyAoa2pqOmPGjNra2levXnV7hl1cXCCPp7i4mKtLs3Pnzl/2tikqKmKXDMeOqqqqblP6uqWjo4NEIomJiXGbOTNx4sSBAwfytseuri5vb28bGxvihKf4+Hhtbe2jR49hzeLlAAAgAElEQVT26tWL5x946NAhCoWyb98+LK6PW168eOHp6amhoXHs2DH+lVO7uroeP34cHR09bNgwiLLls8OzZ8/m5OQYGhpGRUX9fq8zgZNDAP1bDhaGo6OjwJsoQMCPBLSKMe8m1MoePHgwuFVWrlyJOKix9OnTJ3NzczU1NeI8J3AfEgSD+vj4IFzhZea92NraamhoEOzCwsKCRCKxXAUpAcQT7n/99RdDCD4zsbGxVCp19uzZWH1sdrx//x5GNm5LvdfU1AwZMsTDw4NzP6uUlNSTJ09+gJ8VnzbKIW/evFFXV+fTz+rt7a2goMDVJm/fvtXU1Fy2bBlve7xw4QIne0xPTyeTyVgONG+UlJRoamoy5I1wxZcvX0ALjDghknN2796N2NeM5JY7d+5QKBTIBfodEXiMBPy/qMd5HKdOnRJ4EwUI+JFARQx4PyGE+vfvLyMjk56eTqfTmdeyQ15efuzYsR8+fGCuyYIHCn8Q6Jv+9ddfMjIyULmD5V5mzZpVW1vLUHYOz+DBg7FJeZYQFC/Afi8x7u7uMjIyJ06c4Fyjmlvk5OR8fHzYnQdm7O3tpaSkCMou9CBDhgxhV9iPHTQajUajmZiYGBoa/sh7Oysrq66ujjf1+/b29rCwME5a7tixQ0hICPJleaOzsxOc9/DNxhs3b948e/YsQgi+K/g/dZs2beqp3t69ezdr1ixdXV2Itf0tEbg3BAgQIOCnQ6PRoqOjqVSqv78/JEdXVlY6ODhoa2sfOnToy5cvmzdvFhYW7jalo729vV+/fhQKhSDF8/Pnz/r6+g4ODizX3rp16+PHj7t27RISEmLn2e3o6LC3t7e0tCwuLmbZAOITBgwYwJypU1JSoq+vr6WlRfArcnNzpaWlyWRyRkYGQTPi0Fv8uYUXv5ubG7fXJSIiQk1NjfP2ZmZmnMe/MvhZ9fX1y8vLOWm/atUqgqvDDqhAye66fz8/68WLF+Xl5XnbHeivLVmyhLhZXl4elUrtVmqTGIhmGTNmDM89VFdXjx49WlVVFZOk5If29nZfX18JCYn58+dzKOtGQHFxsY2NTd++fbm9bX4pBDarAAECBPwqgJbNkCFDQAEDq6kBpoy7uzuFQulW5ubOnTvCwsLGxsZ4LUIGTpw4ISYmxlIs2cLC4vDhw01NTQMGDBg5ciS7TrZt24YQAu05ZtLT0yE0/P79+8xrDx8+rK6uTiwkBFGzgYGBBG2wsmHEJ+TTp0/GxsZCQkLOzs7cRj2dPHlSTEwsIiKCc5t15cqVBGee3XcCTG3xJin9I21WJSUlrmzWtrY2Q0NDkBzmAfAIdquxM3nyZITQxYsX+flpHh4ewsLC3cohs6OlpcXIyEhKSopBa4hnQKzm1q1b/Hd1584dVVVVY2NjBv2i3w7B/K8AAQIE/CpAXZWHDx9C+aWpU6eC8OqFCxdgbUdHh52dHfFs+PDhw2fOnJmfn09QZ9XHx0dbWzspKYm5dryYmNhff/3V2NhoYWFx+/btx48fs+yhT58+EBTLcu2gQYOgJiLLUnba2toNDQ3EGU5Xr15FCBHXOOSwMLq8vPzly5cNDAySkpLAb8c5s2bN0tHRwRdr7JZ9+/bdv3+fq72MHDmSoWLOL8unT5+4mqem0WiFhYX4UkRcAWeeePPPnz9/+PBBVlaWk7Ku7Kirq8vPz3dzcwMdcR64d+9eQUGBjo4OXt+dZ16+fPnw4UNVVVUrKys+uyopKXFwcKioqNi6dWtP1Y/9WfwIm7WmpoZ5WPx1QiNqamqam5sFL0sBAgT8dDw9PY8dO6akpHTlyhXI64+IiLC3tz99+nRWVtbixYtHjhz59OlTrIIJOzZt2qSnp3fkyBEoyMwSd3f36OhoR0dHhoqv8M6+cuWKv78//Ifl5mPGjBk0aFBLS0t8fDzLBgcOHJCUlExMTGReNWrUKB0dncOHD1dVVbE7PBKJNGHChISEBNDqZ4mOjs748ePfvXuXmppKfEIKCwtBdYG4Kiw7Wltbu7q6OGkJQoF/NlyVuQdhB1C65ZYPHz6cO3fOycmJOAA3ISEhPT3d2tra1NSU5x+1Y8eO0tLSbkPG2VFcXLxgwQIREREOq7sTk5CQ4Ojo+OXLlzNnzkhLS/PTVXFxsZeXl7m5+ZkzZ8aPH//b33w/wJdLoVA4T4f8wURHRyOEFi5c2LPdRkZGhoaGcjs9RExsbGxoaGhqaqpg/lSAgD+b7du3o/9VI4fabM3NzZ2dnW5ublJSUt12AjKTBBUB6+vrBw0aBE5c/PLc3FyEkJmZGUQj9O7dm10PN27cUFFRGTduHLsGN2/eFBUVTU5OZhdawHIVvn+EkK+vL0GbOXPmIFwZZ5Y0NTWNHj0aYkY5KevNwKRJkxBCpaWlnDSGzwkeBmqoLPjrxwaQyWTicg8sJ/efPn3Kw77u378vJCTUbQI+aJlxVeOAgfj4eFFRUWJJYGJsbW1FREQiIyP5f/yzs7MVFBSGDBnCYXAzAUVFRb179zY2Nv5jxsaet1m3bdvGUL5VVlYWsl95oLy8fPPmzfxfOXZMnz5dR0fHzs6O803ev3/fbWVebW3tXr168VP2rampiaHINTg/utXi/h6Ym5vr6+szDKYhISF6enocjuMs2bhxo56eHs8CKFyRmJhoaWlJXDRSgIBfhM7OzsmTJ4uIiGB1gw4cOIC+FRkvLCw0NjZ2cXFJTU0lEBj/+vXrggULqFTqrl272H0/37lzR0NDY/z48Xj5dLBZRURE0tLSioqK+vTps2DBAnYi7QcOHJCQkMDX2GN4Zaqrq0+ePJl585cvX8LkPsF5aG5u7tevn4eHB8FYWllZaWlp6ebmRnAqOjo6jh8/vn79+jFjxlAoFG4NSlA/4HCsgwLuxHb272uzzp07V0dHh/Mas3Q6fdGiRRISErwVptLV1R04cCBxmxs3blCp1LCwMJ71GdPT03v16iUqKsqzoXLx4kUJCYkeeZdVVla6urqqq6vzX9OnqKho4MCB/fr14/Y++W/ZrMbGxgwmpoWFBc+3QnBwMEKIOHX0B2Nra+vt7U3cJiIiottUVmJWrFgxfPhw/JKYmJi9e/empKT8+J8M6q3Lly/HL1y/fj3MO3DYyatXr4KCgvBLQIKR+KXVUyxevBh9KywkQMCvT1FRkZSUFJa5UlVVZWlpqaamVlRURKfToag6Qoig5BWdTs/LywMF8oSEBHZtTpw4gRB69+4dg82KEIJkFBAPOnfuHMvNGxsbEUKGhobs+l+4cCFiJYza0NDg5OTUrQcIPMEEBWnpdHp+fj5CCKvbzJKgoCAqlerp6Yk40BlgabNeuXKFk8YVFRUIIQqF8kfarKNHj3Z0dORqE3t7+ylTpvCwrxMnTggLC8+bN4+42ZIlS9TU1AoLC3n+UcuWLUMI8ewiLS8v19fXZ3hf8wzkXcXFxfHZT3x8vKKioqmpKb6S/B9AD8ez1tfXq6mpgWoxxu9STolDSCQSVpieHXPnzoUSeTzDXNxl8uTJK1eudHR0/Fk/HF4MPPPvv/8yaMJt3LgxNze328g8Hli3bh3kf/QUDQ0Nrq6uLOv6CBDwPdDT09PS0kpISIAkJEVFxbi4uNraWgiXdHNzgyg3iG5ih7GxMRg3T58+ZdfGw8NDXFx8zpw5WOSrvr4+xL21trYihCAFZPXq1V+/fmXeXEJCwtnZuaSkhJ3aK6TFBAQEMGwuKSk5ePDgN2/eEIi8IoRAPYCgIBYGfAMT8PXr1169egkLC7MLwCU+Bj4HwP8m7e3tDNHSnBMXF9fZ2SkuLk7QprS09OzZs1paWlBPmDeuX78uKyvr4eHB86utqKhoypQp/AdqXrx4MTY2dsGCBRDtwDNFRUWzZ8+uqalZt24dlUr9k+6onrRZN2/ebGZm9vTp0wkTJkyYMAFKQSCEIHQ9IyNj2rRpsLywsBB/z4WFhU34RkREBHavb9++HbR5AwICJkyYwE4ruLKyEnJsMzIyVq1aNWnSJGY97fT09OPHj0+YMCEmJga/dxqNdunSpezsbMxSvHTpUnl5eXNz86VvYMNlaWnppUuX6uvryWQyrKqurmZ5SDdu3MAn22ZlZSUnJyOEqqqqLl26lJWVRXwmm5qaKisrsZ0SN25pabl06RJMtGGbs0v17ejoePLkCW8Xt7a29ty5czzfHp8/f2ZYoqqqamZmBtnHPcv79+8LCgp6sMMNGzbcvHkTXEoCBPwY0tLStLW1TUxMIAtKQ0Nj9uzZxcXFCxculJCQyMnJsbW1Xb58OXHx0vHjx0+YMGHv3r3sMtklJCQWLlyYmpo6depUyHYSExODz3KwJj09Pa2trcvLy1nmOZHJZDc3t7a2NnaG4PDhwxFC5eXld+7cYVjl5eXVq1evW7dugXHMkgkTJmBHwg51dfX+/ftnZmYS1DL18PAwNDR0dHTU1NRkHouI4TMJhkOgjMLdu3d/2Ruytrb248ePXG2SmZmZlZVFXHOVJXV1dRUVFfLy8pAISGCc1dbWQsAxDzQ1Na1evbqpqSkhIYG3cq/Z2dmHDh0aPHjwvHnz+Dy9iYmJU6dONTIyOnjwoKioKD8G6/Tp05WVlc+cOQMV7/4oetBn+/nz54CAACkpKRsbGxsbm+3bt8NyX1/fsLAwRUVFWK6uri4uLl5ZWUmn01taWuzs7KSkpIKCgi5cuGBjYyMiIvLo0SOYOYLGCCETExMbGxtPT092oYokEklaWppCoQwYMGDAgAHCwsJv377FT4hQKJT+/fvb2NiQSCRxcXEsuQEySbEcrK1btyKEgoOD8R9tISEhsHbVqlX4U9e7d292Nfq0tbW9vLywP318fHR1dTMyMuCpEBERkZaWbm1tZTdPISkpiRASFhaWlpamUqkwK5efny8tLY3Ft+3bt09aWjoiIqJv374IIVFR0cWLF3/+/NnLy0tSUpJCoQwbNgyUybGp+QMHDkhJSYmIiOjq6nIVIiwhIZGSkjJ9+nR1dXWC2ICysjJPT0/pb2ATcBUVFQ8fPqRQKGQy2dPTc/ny5du2baPT6e/evYuNjWUQw8vKynJ0dJSWlo6JicEvr6+vz8jIcHFxGTRoUEZGBrsp0cbGxoyMDFdXV3l5+YyMjIyMjLKyMnxsQFNTEyxnDkrOzc2FVa9evcIvz87Ohk/wvXv3ZmRk8BPpL0AAV4Dek7i4ONRZBSV/9G12u7m5WURERElJibiT1tZWBQUFKpXKbpawvb0dPh0fPHgAS1paWpSVlWfMmIHNM8rJyY0YMYLd5hoaGqNGjWIZUUqj0SAYF5565iAo9C0IgSXg/SUuQIDNqGLH//LlS+Z5czs7O3d395ycHE40bvF0dXWtW7fO3Nyck8afPn3S0NAAFzhX1xqCCgICAr5fbAB8V/AcGwClyziXqqXT6WlpaWJiYjzsC+Qmuq0RMH/+fIQQQ+4H5zx8+BAhNGrUKN42r6ur8/Dw6NevHz4cnDdiY2OFhYVlZWU5DA4hGDHExcWtrKyIo4Z+X3o+npW5VL2vry9C6MCBA3i7EIK4y8rKHBwcMKOQTqebmpriNag5iWfNycmRl5c3MDA4ceJEV1dXZ2eng4ODu7s7hDcdP368d+/e3t7ecAnPnTtnZmaG3aMsbVaEkK+vb2pqampq6owZM0aOHInt686dO9bW1rCKIBGS2WYFh8T69euTkpLge5pdwEpBQUFqaiqETsOOPn78SP+Wg7Vv3z5oBlm3KioqPj4+qampfn5+CCELC4shQ4YsW7YsMjKSTCZv3LgRGldWVhobG6urq0dHR6empo4aNUpTU5Pzothgs0ZFRYmJie3YsQPeTAw2a2dn56RJk+zs7AICAjZs2ODi4qKjowOXIDEx0dfXV1dXV0JCwtfX19fXFyLDYC4P3r6g4Td37lw1NTVfX19XV1dRUdHhw4dD2fSuri6YDPX19XVzcxMSEjp69CjLQy0uLvb19QV1biMjI0VFxfXr12M2a0hIyKBBg0RERCgUiqGhIWYWt7W1bdiwQUpKql+/fr6+voqKiqNHj8ZSCfX19aFDYWFhERGRTZs2CWwpAT+Mffv2CQkJ+fn5wbialZUlLCxsYGAAD9fy5cuFhYUPHz5MkIFEp9MDAwPBW8muQUxMjJCQkKenJ5atpaqqireGjxw5Iicnl5mZyXLz6OhoEonELl68oqLCwcFBX18fhjI8x44dQwgZGhqyS6Dp6OhYvXq1jIwM8XgFU0DEz6adnd2YMWPevHlDIpFiY2O5ugpbt241NDTkUAoG4l/Pnj37q9msMFfJp83abRY/nvXr15uYmPCwLwiDDg4OJmjz/PlzeXn5RYsW8Wwyenl5CQkJXb9+nYdtCwsLIQSZKyOeJbdu3VJTU5s4cSJx3DYxNBoNCoWYm5vn5OT8qeNhz9usGhoa4BLA26ySkpL4hx+zWZmZN28e/nOcE5sVPsjmzJmDLfH09JSQkDh69GhLSwvMGuCddn///bempiYkgbK0WZWVlcENDI+cqakpfnecfJOxtFnXrVsHf0JVwyNHjhD04OrqyhDTDTYrOKExm9XV1RXzcYLrF0vSolAofn5+8H+Q9e7Xrx+ENEBcKeefv2Cz0ul0CE2DfA4Gm3XDhg2SkpJYxY7c3Fw5ObmZM2dinUybNk1DQwPfLd5mxSYHseHDwsICIfT333/T6fTU1FQlJaX379/Dqi1bthgZGREc8MyZM1VUVPBLwGbFXgnl5eXa2tpYRiq8AEJDQ+FP0MTBp1zAWC9I4RLwUzh16pSoqOiZM2fgz6dPn8rKyo4cORKeiCFDhiCE8DNLzLx7905DQ8PIyKi6uppdG8jrwubHVFVVGSbijIyMREVFCYYsAmNo//79QkJC9+7dY1iOlSTAZpBYYmJiMmnSJOISPsLCwv7+/t3arHQ6fcyYMdwW+YyJiREXFw8PD/8DbFaev7p5sFmpVOrcuXN52JeMjIytrS2BXkR9ff2MGTN69epFkF9ITEFBgaKiYrfFkNmxZcsWeKvi5zN5c9ba2NgoKCjwk0ZGp9OvX7+OEMJe+n8qPV9TQFhYWFhYGL8EchU5JCMjg1uFf1NTUxMTE29vb/xCISEhKpX66dMn5kCoSZMm1dfXE9QpsbKyAjVEdoH8kGnLLTCp17NAUi2GhoYGyyQtSB7KycmZPHny5MmTwSnLA5Bfye7UaWhojBw5Ev5vZmZmZGSUkZHx/v173s7S0qVLsYXBwcEUCmXLli1+fn5+fn7Xrl2rrKzkttIMQsja2hq+gtTV1Z2cnPCRZEePHoXpRQECfjVmzpwpLS19/PhxSGextLScOXPm7du3wYaApzI0NJSgBy0traioqLdv3+ID3xlwcHCAWgYQ7gkPIL5be3v7zs7OzMxMdj0UFhaCoirLoUNERIT5IFVUVDgsqnT58mXiyN1u3zXLli3Lzc0lLqzFjsmTJ3NbQIirF9+PBAre/voEBASIiIiwW/vu3bszZ86oqKjwXMThypUrJBKJ52zd+/fvW1hYnDlzpnfv3vz8zLNnzz5+/HjOnDn8pJEVFBSAUPHvcnF5podt1rS0tPb2dijfgo8IJig9kpCQIC0tbWho6OLi4uLiUlVV5erqyu3VqqiowFuEOjo6jY2NEKoCSQb4YVFZWZnBqmYA9FDY7evt27ft7e0//lKxfLT09fU5PHISiXTgf9m/fz+3x+Dl5TV9+nTml1Z6evqePXsYFg4YMKCoqIi4yCTGxYsXGZbMmjXr8+fPWLRGc3OzoqLiixcvXrx4QaFQjIyMeCiuNnDgQAqFwry8b9++8+bNk5OTgz+pVKqWlpbAVBLw67B37947d+5gH3IzZ87U0dGZNWtWWlrapEmT/Pz8oqKiwsLCCPLrHRwcBg8ePH78+MOHD7NsYGJi4uXllZWVBWlAMA7jbVBPT8+uri6WtVgRQgsWLPj48ePEiROx/FHmASEhIYEhTUpGRmbr1q0yMjIHDx6k0+nEYzKxzXr58uW8vLyoqCh2DVxdXcvLyxsbG6dMmfLo0SPmIatb3r17x1I8gQEnJyd9ff2ioiIeLjRvJvWPAUQqCN4yDEyfPr21tZXz9hgrVqyQlJQ0NzcnaANB0hBCwAMXLlzYsmWLo6MjDyVza2trfXx8Xr16tW3bNn4q7tbX14eFhW3btm316tUQvcMbhYWFXl5eampqz58/V1NTE9isXDB06NC6ujqGbPqRI0eCwCczb9++nTVrlr6+/pUrV27evHnz5k0eaov169ePwXR7+/Yt/s+Wlha8kgAEthJ0SPBtJy8v37t370ePHv34S9VtcUKEEEuDDLNZF/4v3UrDMNOrV6+dO3d++PDh1KlT+OVdXV3MgibE1faY7xzGW5NMlpKSEhMTgz8HDRoUHBycjsPd3Z3b4ycWEFm4cKGrq6urq+vQoUNLSkoEdpKAXwc3NzcHB4fo6Ojnz58jhKysrNauXdva2hoeHk4ikYKCgsTFxZcuXUo8BQSlAQIDA/HaKXjAJg4PD0cIaWlpWVpaPnv2DLMU+/fvb2Zmdvbs2Q8fPjBvO3bsWAqF8vXr11u3brHsfP78+e3t7SkpKczGdO/evRMSEjo7O8EuvH37NssxGTzKQF5eHoOMyZAhQwwMDNjtHWP9+vUiIiJdXV0REREEOgPMjBw5cvfu3TCDT4yVlRWD4CPn3Lx585e9CcFZQ/B+ZAAivjhvj3lALl26pKioqK2tza7Nw4cPz5w5A88Fb79l8eLFX79+hRQubrl7925UVJSTkxOfipZpaWlLly5VU1PbuXMn9qbjloSEhGHDhtFotNTUVHNzc0i9ENisXGBnZ8cwCU5gbDU1NdXV1WVmZkKgJEIIbkSuePLkSWZmJoPShK6u7sGDB8XFxXV0dBjaR0ZGdnR08KYaW1ZW1tTUBAGpHFJSUpKSkmJqagoBqT8LOp3+7Nkz/vtRV1fv06dPUlISs0cHCwwAmF88fFrk3w/ICz527BiNRqPRaJaWlgIjScAvhaSk5O3bt9va2jCbb86cOVu3br148eLDhw8VFRUhqpVAhxUh5OHh4eDgUF1dzc5hqaWltWbNmtevX1dUVPTu3VteXl5TUxMbKmVkZDIzMz99+sROihWcsuyOATxALEd4MNRggNLW1mYYSRBCELdDo9EwJy54hfFt5OTkZGRkPn78yE6PSUhISFlZ+cmTJ56enuLi4kVFRVxJh0KA7/dDRUWFt6izX5MnT57ExcVJS0t3K2fOQFVVVXl5OXGkVlVVVXt7e0BAAIFdS0BsbGxNTY22trauri6327a1tYWEhEhKSuKj13igvLwcdNz+/vtvnjvJz88fN25cVVXV0qVLf4wi2x9osz5//jwoKKixsRGbQyF2atLp9KtXrzY2NmZnZ3t5ebEcRFpaWhobG4njXPPz81+8eNHY2Pjp06dbt26NHTuWRCIpKiqGhoYqKirm5eXRaLSOjo7Xr18/e/bM0NCQeVjkBEtLS319fa4MrK6uLvg8hYI0PMMcG0AmkzmcwjYwMIDMJOZpOxqN1tjY2NLSwvmRzJ8//9y5c3hXq4qKipWVVXJyMhY10dnZ+fXrVwMDA2zCnRgXFxfQjmbpAaJSqWVlZfX19d/pMbh69eqOHTs2bdqUlJSUlJQEKRQCBPxSkEikJUuWBAQEeHh4VFVVkUikjRs39uvXb9GiRcXFxadPn16zZs21a9cePXrEEJ2F7+Gff/4ZPXr0qlWr2M1xz58//+vXr2vWrGlpaTEwMHj69CleS19ERGT06NELFy5kKSOqrq4+ePDgmJgYlurIFhYWtra2paWlzDaljIxMnz59vL292X1XS0hIDBw4EG+ysxxRnZ2db9++vXbtWkiuZfhyFhUVHTZsWENDQ1lZGZQJYOdvZgnMYhFIyTIPWdwKwXL7jnj9+vWPvANv3rxJrPCPB94FpqamkFzPIZ2dnWvWrIF3Frs2NBotPj5eXl5+8ODBPPyKlpaWQ4cO9enTZ//+/crKylxt+/Xr18jIyMzMzISEhP79+/N8JktKSry8vDQ1NU+cODFx4kTenFD5+fmzZs2ytLS8cOEC3M8Cm5UXFBUVN23aJCUlxcmVkJWVVVVVdXd3l5KSsrS0rKqqYpjl19PTAweelJTUwIEDCUYTMplsbm4uJSWlqKhIpVLXrVsHq8aNG+fv77958+b9+/cvXLjQ0NDw1q1bkPPOG21tbZs2bYqMjIyMjOREYFlUVFRaWrq+vp7lhBoBHz9+jIyMxOooMhvKNBqNwynscePGqamp5efnM4eylZSUSElJOTs7c35gDg4OlpaW+Gk1XV3d9evXl5WV+fv7w1B17969+Ph4GxsbfHgNQ5AGHg0NDfAx/PPPP8xpW7Gxsfn5+QwBCT0I/BZsoqe4uFhgIQn4BfH19VVWVr506RI2Ax4SEpKTk3Px4kVxcfEdO3YMHDhwyJAh7J4yhJCZmdn27dsbGxudnZ1ZWlR9+vTZsmXL6dOno6Ojp02bhhB68+YN/jt54cKFdXV1mzdvZt7cwMAALOY9e/ZgViMGuIrz8vLAJYxHWVnZzc3t9evXeJMU5DsAaWnpjRs3KikpXbhwgeD8gBETFRWF+T4YfBN6eno1NTUvX74EIRGCfDJmIC6Tw5CkK1eu5OfnV1VVfac7ARyEXB1/j4yTly5d4nD2GVIUuHqzIISKiorgQ4KgDEF1dfWJEyfmzp0LfkpuiYmJuX379tOnT3kIRNywYcOCBQvGjx/PYeIgO6ysrB49erRixQofHx+CiD4CCgsLTUxM3rx5A/MGioqK/5ExULjHe0xKSrp48WJ1dTU23R8bG4sPpp4xY4ahoSHkYGpoaDx8+PDIkSMUCsXT01NdXf327dv4SKCJEye+fPnyxo0btbW1CgoK7HYqLi5+7dq1ioqK8+fPd3V1ubq64i9hYGCgiopKWVmZnJzcmjVr+vfvP27cOGwIXrNmDfa5NmTIkDVr1oBKP60ku4MAACAASURBVGBvb8+QLgoGa2BgoImJCbvocmVlZVlZWfh/r169+vbt++bNG8yXaWpqamdnxy7GFwgICJg1a1ZgYKCSktKOHTucnJzk5eXV1dWx2KDevXtDdQb4U0hISF1dHZ/AqKamhk3K6OnpPXjw4MiRI9evX8eyWSkUyvXr12FDgnO7Z88eOTk5fFkOGRmZPXv2LFiwoKWlBctmc3d3HzNmTExMTEZGhpCQkLS0tJOT0/bt27GtrK2to6Ojx40bp6enFxISwhzA6uLiEhERERgYaGdnp6enN2TIkMuXL8fGxhoYGAgLC2/atGnt2rVJSUkQedLQ0EDgDTUxMTl//rybm5utre2gQYOgEg+xUwQhFBkZCdN/YWFhDA2kpaWFhYUvXbqUl5dnbm7Oc6aqAAH8oK+v/+DBg9WrV69cuVJWVtbV1dXa2nrnzp3BwcFiYmIrV67866+/0tLSwsPDrays2I0wFhYW48aNi4yMTElJYVmv0t7eHj77wTJ+/vz5zJkzsbVDhw61srK6d+8eu81NTEwiIyO3b9/OrL4iIiLi6uqakZFx8+ZNhuDyESNGHDhw4O7duwsXLoTaK0ZGRvgGY8eOtbW1zc/Pr6+vZzfdjI3keXl5LI0eaPDy5cspU6bY2tpiSlu/HfBDeJsZ/zGAQxpqRnAO+MU3btwIhXVY4u/vLy4uzlDih0NSU1PXrl2LlT7mihs3bpw8eVJLS4vbH4Xn3bt3ixYtam1t3bp1K6bAyC0vXryYPXu2uro6JKL9t/gD9LoSExPx+q8CfiJxcXGBgYGBgYEsFcL//fdfWJuamgp6cpAOgm9TVlYWiAMTysVvHhgY+O+//xIcRnFxMTTT1dUFZdmEhITAwMCCggKszbVr17DCBO3t7YGBgTBPNGPGjMuXLwcGBjJUwwoLC4Ppqn/++UdwoQX8RAoLC9XU1CwtLUEJu62tzcTERE5ODiROb9261bv3/7H33gFRY9/78IWZgQGGPgxDG6ogIB3sgJUiIquiICqKIioudsXesCv2iooFFV3b6qqIDVRQwa6grAoICCKCIE36vH+cn3nzTWZC4OPu6m6evyC5ySR3Jjfnnvuc51GOjY2lOAOI34FYqUScO3dOWVnZ1tZ21KhRZFHS3NxcisPj4uIQQrt27ZK4F+axzs7OZLFVSDhduXJF2lVBGPTmzRtpDerr6yEPKk1IFYygAgMDQVK6TXL3JSUlzs7OGhoaYHRCDVhuWrRoUZu+2UOHDhGEpamlUmfNmtUOfdb2KfBfuHBBXl6evhiqurp6QEBAWz+rd+/eHTt2fPDgAcXYLhQKhwwZ0j4l1O7du6P/q71NH/DT+h99qkCMEtMCbwdOnz6toKDAZrP/m6MfE7My+DeDYG9BjadPn6amppaXl0tr8PLly9TU1IqKCqZjGfyzWLJkCULoyJEjYH8VGxsLyztglWJoaGhmZoYZuZEB5lJ6enoUBo/Ay8rPzyeLrufl5XG5XGmHA51p0KBBEk+bmJgIi8svX74k7FJVVUVSLF6xmJXNZg8cOJCiZ06cOMHhcH755ReJe69cuSIrKwsxa1RUlJKSUps8kPA2KK3GrGw229DQsK0xq1AopOO6CaywvzNmDQ0Ntba2/vz5M/2Yta2hYUZGhqqqKt6Oh4xLly6h1hx5pAFKDzU1NcvKytp67PHjxxUVFWfOnCnNAJkOtm3bxuFwFBQU6HcjuYtg4VfaL/xfD1nEgMG/FxhBhQ6gRoRizcjS0rJ79+7wZmXA4B9EQECAnZ1dcHAwaJh4enoOGjSouLj4wIEDCKGdO3e+ffvWzc2NIDv4/3PC2OywsDB9fX1HR0dpdUjXrl3T0tISiUTkai2RSASr6iEhIWQBZpFING3atJycHIlSox4eHsDFJNPWb9++bWZmRsFYVVBQ8Pf3f/DgAZ4n+vTpU7yGSUBAQGBg4J9//gmf/vXr16dPn2J7PT09jY2NCwsLm5ubFy1apKamdvXqVTL1lhp0fFI4HM7w4cPb+rUaGBjU1NSAwRI1KNhcFCCoQLYVPB6PpgjA8+fP29qrCKHq6ura2lqChBkBJ06cUFNTa5/IFIi5Llu2DGPu0URmZua6detcXFyio6OBSNYOPHz4cMeOHV26dMnKymqrlgJ2GSNGjCgtLY2NjQUjtP8i/gVx9+3btzETTgYMGDD4L+DUqVMqKirOzs6Q+Hn37p1QKNTV1f306VNDQ8P06dPZbHZAQAD+kPT0dGNj48zMzNraWrFYvHPnToSQoaHhly9fJH4E0FWDgoIk7oVK1hMnTkjcy+PxBAKBxF1paWlAVyXvioyM5HA4p0+flnbXEydORDiHZ7FYvHjx4g8fPuDblJWVKSoqAjuiqamJkFTr3bs3sC3F38yopd0+GZ8/fxaJRJCmbRVBQUFtzbOKxWIbG5v58+e32gyqI/7mPGuXLl1oNp48ebKtrS10Mn2YmZkRfrFkgIJEO64/JiaGzWYvXLiwHbe/ePFiIHa3+2ktLS0FwXJqj2XqZUBlZWUulxsXFyeRevcfARIzYMCAAYOfEE+ePDE3N3dzc4N/8/Ly9PX1O3ToUFpaKhaLoXAK+NwATFc1ODj43r17paWlUB27Zs0aieeH9lwu9+7du+S9UM3J5XIlkhBA7P369evkXbW1tREREZqamuQg4M8//1RXVwf5EWm3rKysPGPGDOqe6dSpE4vFkrgLVEEg6o2MjEQIPXnyhH6fm5iY0IxZFy5cyOVy79279+PErJaWlr17925qamrrL+3WrVv6+vptilmdnZ3b9BG3b99ms9krVqyg7lIdHR0gwLQJ5eXlFhYW3bt3b0fImJSUpKWltWrVqnazAvbt22dhYcHj8TZt2kSH+EFGZmamnZ0dQmjHjh3/8UGPiVkZMGDA4GcFZIA2b94M/wI3YNq0afCvh4eHo6Njbm4uIWYFHDlyRCwWd+/evUuXLtJSYiA4NXbsWIl7wXAS+3Q8wDrbyclJIkH84sWLSkpKo0eP/vr1K2EXOHoQSjPxMDMzc3d3pw68Jk6cKCsrW1RUJC1mdXV1FYvFL168aGscMGzYsF69etFJdF2+fBkhdOHChR8nZlVVVaVDxiUDXFupK18xAG20rbWqW7duhbp+aQ02bdqEEOrfv387rj86OhohtGfPnrYeCL9/e3v7dj+hHz9+BCpC+zi42ENtZmbGDHdihs/KgAEDBj8vQH8UU84n/Ovk5PT48eMxY8ZUVVWRjwUR67CwsLS0tKioqHZ8uqenp5GREYXHyqNHjyR6bvn4+BgYGMTFxZHdU+EWKM4ZFhZ269YtagsrZ2dncLP87h2+evXq5ORkzDyFwffCjRs3RCIRVP5JpLqeP38eftLt45IiklgvHcAz8r9YVW3btu3z58+9evVqB78ZIfTixYupU6e2+8b/fWBiVgYMGDD4WdGtW7fY2NgHDx7Mnj27oKBAX18/MTGxqKho7dq1jY2NS5Ys6dChw+3btzdv3kw4sGvXruDiERwcHBISsmfPnr1795LLrXr16uXh4XHixIlNmzaR7bW6deu2dOnSxMTEpKQkwi4XFxcoppFWLALMVAgm8PD390cIkUu7MIwYMUJFRYW6BgU0tsknRwgZGRn169evurq6uLi4Y8eOQUFBp06damu307cdkXgN1CguLpY4x/in0NzcfPv2bfrtwby3TTFWRUVFRkaGq6urgYGBxAaFhYUg0Ebt6UpGU1PT2bNnk5OTV65c2VY5282bN2dmZg4ePBgEqtqBNWvWbNy40dXVdfny5e1QhH369GlQUFBLS8uoUaMgD82A4QYwYMCAwc8NMDeZMmUK/t/JkyeLxeLi4mJfX187OzuMG+Dk5GRmZmZiYlJQUADtL1y4AK8DvIAxhl27dsFeicqpjY2N3bp1s7CwIO+CGFdZWVniNefl5UHakrD92bNnCKHu3btji+BkqVcfHx8+n09RqvXp0ycbGxtPT0+Je6HqPCoqSiwWjxs3rmvXrvS7uqqqysHBAeMQU+DDhw+6urrDhg1rKzcAIZSUlPTjcAMaGhrAwoBmERIU57VJTyo/Px8iV+rF/QULFoC4G32UlZUhhIYOHdqOx8rExERTU7PdT+Xz58/V1dVdXFzIBBg6OHr0qJqamouLS2JiIjPE/QTcgD179qiqqv7Nfsr/bty7d+/evXt4J0ZqfPz4kXExZcDgx8fEiRPl5eX37dt39+5dhNCyZcsEAsHevXtv3Lihra3t4eGRlZW1evVqJSWl27dv3759Ozw8PCcnB1M+8vLyEolE6JvfZptShmw228HB4c2bN3jbVYCMjMzZs2erq6tBY4gAeXl5fX198idaW1uPGDEiLS0tOTkZIaSgoDB27FhCGy0trdLS0pcvX0q7VD6fLxAIbty4IVHJC2L6goKChoaGHTt2ZGVlkS9eGng8no6ODp2WQqEQb0xIE9K8Ff/ZPCtYGBgaGtJpL1HjjBqDBw/W0NBgsVjSGsDvxNXVVUZGpq1nRm1fWC8uLvb09CwrK7t69Wq7+23JkiVVVVWrVq3icrltPfbhw4fjx4+vqKiwt7f38PBghrgfLs+amZl5+/ZtMiOb4EXEoH04d+6cu7u7vLy8vLy8oaEhVpNBAKGsYc+ePdra2v/BSV5ISIg0Fx8GDH5MhIeHs9ns4cOHNzY2isXi2NhYVVVVPz8/yEsFBwcjhM6cOQONs7Ky2Gw2PgWYmJjYrVs3FxcXOByPN2/ewMuiQ4cOUNVUVVV1//59rMHTp095PN7UqVMlZrlsbGyEQuGVK1fIGbLff/9dS0vr3LlzhF0vX75UUlIiFL40NjZilU9QEmRkZFRSUiKtQx49eiQrK7tp0ybyrvj4eLij9+/fi8ViNTW1adOm0U/gDRw40NzcnCCwJREWFhZDhw5tU2pw3bp1P1qeFZO/pWmnIhKJpk+fTl9S6t69ezo6OhQqV9nZ2SAx1lYvgPT0dGVlZRMTkzZJDXz9+jUoKAhbqWgHMjIyRo4cKSsrO3r06LYe29LS8vTpU1tbWxcXl/DwcIpf+H8TP0rMOnfu3HHjxjEx618Eb29vd3f3Vh+zBQsWEGJW9K24+MfE48ePCwsLv/9TgZCuri7zs2HwcwHMxzEfKSiKT05OFovFubm5IpGoY8eOHz9+hL0xMTGampoZGRnY4QkJCcrKyiNGjCBoCFRWVmI5DmlSRJCBq6+vJ+8CFVj0TRKVAH19fYQQOaSYNGmSrKwsfsuZM2fw1lkg7Y7RGyRi5MiRmpqaZCPQlJQUSOmlpqZCuA/ER5r9DDzdW7du0YlZUVv0X3/MmDUrKwshhCkBU+Ply5d8Pp/+nL+ysnLAgAEIofPnz0vLpEyfPl1LS6sdT8TYsWPl5OTaapQKfFyEEHn+Rgd1dXUhISEIIUJIQxOwmqGkpPT7778zYxoZPwQ3oKSk5MaNG3V1dSUlJSUlJWT/jPLy8pKSEoms/IqKipKSEvqM9YaGhpKSEvCtlpZ4JhQiVFRU/OzZ9Dt37gDHiAInT578/ffff6778vf3b0eJQ6s4ffr0lStXmEUYBj8Xhg8f7uXltXPnTqhWMTU1DQkJ8fX13b17t0gkunXr1ocPH3r16vXlyxdYMxUIBDNnziwqKsIYAlOmTImPjyeX2/fv3//KlSsCgWDp0qUSR4njx48bGRmFhYWRh1aISBBCEpfyhwwZAglgwnZLS8uWlpawsDDsdTBkyBCorAKAHR3oSUmDpaVlWVnZ5s2bm5qa8Nt79OgBPlJQWgRLt2fPnqXZz9CeXK9GBhav/+yvD+Cf0LGAOnPmjJKSEhTS0cG7d+8uX74M2VCJDZ49e7ZlyxbsV0Qf58+fv3jxYnBw8LRp0+gf9ebNm5CQEHt7+/Pnz1NwFaShvr5+4cKFBw8e9PPzg+lHmxa9Hz58GBISoqCgsHHjRj8/P2ZM+xG5AeABiAeQBCDPmpaWFh0dDZN4S0tLwrF79uwxNzeHMejq1asUn3LhwoVDhw69fPkSDKN9fX3xU/bjx49fvXq1srIyOjp6zZo1mLNLbGxsdHS0hYVFdHR0VVUV4Zxbt26Njo6Ojo4uKip6/vz5nTt3sIWM6OjonJycgoKC6Ojow4cPY4ds2rQJDiHkj58/fx79Dc+fP8e237lzBzbGx8e32pN3794lHI6Bx+NR949YLF68eLGVldXPlWdVU1OTNjtnwOA/iNOnTyOExowZg8/ZYHm7sLAwhNDAgQNh7+rVq7FcIyA3Nxch1KlTJ4l51oyMDH19fW9vb4kfPXPmTCTJnuDr169AyJOoTwnjv0AgIIi95+TkAMVWop2B+Fs9WXBwMD4RS2iTkJCAXTlhF0SrcLVA1uzXrx/9fuZyuRMmTGi12bt37/4FedZ9+/YhhPbt20encVRUlMSCPIr3DsIpCpMRExODEIqJiWnTNX/48MHa2trAwCA/P5/+UU1NTWPHjuVyueTfEh3U19ePGTMGIeTg4JCZmdnWw0HHQ0FB4dy5c8xQJnUV9B+/gsOHD1PErHPnzsW2Kykp4Vd51q9fLycnJyMjs3LlSoSQnp4exWKNv78/j8eDkkyAjY0NVs23YMECfX19zOUZYtbz588rKSlh7d3d3QlrTNiks0uXLtbW1vPmzYPtJSUlQqHw0qVL3bt3x78A5s+fj53N1tb20qVLsL24uBgsBAHYyO7j44Npc6ipqT18+JCiG+Pj48HF29ra2tPTMz09Hd4Wnp6enp6eLBbLyckJ/o6OjiYcm5yc7OnpaWpqyuPxoE1aWho+Zs3IyIDtI0eOJBxbWFjo+Q3SXBzFYnFkZOSNGzfwW/Lz8z09PTHR78uXL8NJJA5ejY2NsJdgKiMtZn348KGnp+eGDRsoemzLli3keQgDBj81amtrAwMDeTweRkNfs2YNQggCTShk0dLSgjkzeKjiWUPY4fgpbmNj46xZsxBCFy5ccHd35/P5QAMl4NixY8B5JZMOY2NjIQ1MkbO4fPkyYRcIDEmLWT9//hwUFGRtbY1/6gltPn36BIGvtJgV4lSIWQlMiX82Zu3WrRudmLWtWvd/dcyalZVlZmbWjpgVn0IiAIrSHj9+3KZrht92nz592hp0Svuh0gHM7lRUVNrBaXz69CksHbTqXsvErD8EgoKCJPJZNTU1IXFYUFCgoaGBOV+DHopIJIKg58mTJ1BUKI33DUsVs2fPhn9BOAMb1rdv3w7RXlxcHGQ0gaTv5+f3/Pnz8vLyuLg4dXX1Pn36AJv+zp07xsbGvXr1Ahr+jBkzEEJYzPrHH39gC2qRkZFgEgjcsiNHjpSUlGRnZ3fr1s3a2rqsrAxMhPX19WNjY589exYXF/f69WvsBTBs2LC4b5Do6QKvmW3btgkEgjlz5sTFxU2ZMoXL5RoZGTU1Nb1+/RqOlZeXj4yMjIuLkxhW5ubmxsXF/fLLL3p6enFxcREREfiYtXv37i4uLp6enlB6iX1N1dXVPj4+ioqKa9eujYuLmz17tra2tsT0QEZGhrW1tZeXF34jaDVnZ2eLxeJNmzbp6+t7enouW7asZ8+e2LwFSxTJyMh4enq6ubkhhIB0e/DgQU9PT6hZ9vT09PX1xeJvHR0dkLnx9PTs3LnzmjVrMCKdr6+vpaXllStXOnfujBB69OiR5KcCISxdDVMXS0tLT09PLS0tTIKHAYMfFvCoAh+uqKho+vTp2trakE+FxXSIdaqrq2FpnjAsODk5devWDW/6ChmgvXv3JiQkCIVCaUQ9UET67bffyLtWr14tKysrMa2wefNmLpe7cOFCwnYo2f7ll18o8h3SxhwMQCcgp3g/fvzo5+eHhbze3t4IoZSUFPoxq4+PT6vNqqurHRwc2qSllZKSghCSk5OjE7PSN1P9X2JWNzc3bW3thIQEmpHiypUr6Z/c2Nh41KhR0qq7srKyhEIhWRCtVQwdOhRRuqmRUV5e7ufn1+6y4+vXr/P5/PYd/vjx4w4dOnTp0mXChAltrTNjYtZ/Bl27dpUYs2KKg2Kx2MDAAItZIbfK5XKtrKysrKyA6o4QkiaE5u/vz+FwsNHt6dOnCOfkBjErvrwAuDUQumGJQFD9qKmp0dPTwx8Ok2lCnlVRURFfkdC1a1coNcjPz8/Pz//ll19gAQhOGxQURIi2IWal86yCYE14eDhhrMef8H/hBiCEtm3bJhaLq6qqTE1N1dTUIKpev349cOagcUVFhVAo1NXVlZi8zM7O5vF4EKECbGxslixZUl9fX1NTg09agFjP7t274d+ePXsqKysfP35cLBY3NDT06tVLQUEBsxAk51lhaQazi4TIGEuf+Pr6wh0tWLAgMzNTWtUFFrNmZGQIBIKIiAgYR/Ly8qRJLjBg8OMA1s3l5eWxIMzY2FhPT6+0tLSlpSU2NpbL5S5ZsgQGK3t7+1GjRpEP79ixIzacQswKUdr48eM5HM7SpUvJnwtE2J49e0q8Kk1NTXNzc4m7RCKRqqoqoeSlublZS0tLRUWF4k719PR0dXUpSvghBIyIiCDvWrRokby8PKwCg65CZGQkzR6Oi4vjcrl0Wvr6+rYpZi0sLKQTszY1NUVGRgoEAvpnXrJkiaysbPtiVpoqs7a2tgghiVoNErF//34FBYUDBw5Ia2BhYUGzn/H4/PmziorKjh072qTYAD5bYWFh7XjiPn36FBAQICMj047D09LSlJWV5eXlpeVQGODxo/tgQbZcYukVsAW6d+/evXt3V1fX0NDQ0NBQCtJ0hw4devXqhd9CEB+FlIO0T4c1JoRQS0sLDCuYyxzhIouKimpqavz8/OTk5LCNoJlsaGgoEolEIhFWx6Cvr6+qqnr8+HGIm8kibeTqhFY7Ci71O1YRQRUkj8eTl5evqKiABRSo5KisrNy/f//+/ftHjhxZXFxcVFTU3NxMPoNIJKqursbbLX758kVHR0dOTu7ChQt1dXVZWVlwHpA3x+ohvnz5Eh4ePmLECIQQh8NxcHD4+vUrhf7f2bNnvby8sN6AhBOhusLR0XHWrFlWVlatUuyhLlAgEIBhtEgkMjIyYkjwDH5wGBsbm5ub19fXw+QcSFaFhYVr166VkZEJCQmxtbVNSkqqqKjQ0tIaMmTI8+fP8WWscHhWVhas6SOEzM3NTU1N4ZEfMmRIY2MjHE74XB0dHTs7u9zcXEweizDA5ubmStSH9vLy+vLlC0Y/BcjKyh45cqShoQFiaIkwMzMrKioil+3iy7BcXV0l1lc5OTmxWCy4i8OHD7NYLLhBOsBeB/8U6uvr21ri8+HDB7KT2fcFvObIb1JpKCsr09fXHzduHMUJpbm5UmD+/Pny8vI9e/akL+Z648aNgIAAKysran81aZg4ceLJkyf9/f3bcfiKFSuqqqpGjx7t6OjIjF2t4kePWbHEmERcvnx53/8Fh8Ohf/Lnz5/DH7W1tXZ2dnw+v03XBgthZJSXl9fV1VlbWxO2Dxw4MPP/wsXFxcbGJjk52d/ff/Xq1SNGjEhISKiuroaUxsKFC2tra4ODg0NDQylG7QkTJhC2GBkZ9ezZk+zW2D6sWbOGolx06NCh2dnZ2dnZNjY28+bNmzdvnry8PLkZi8Xy8fEZN24ciD/s3r2by+Xi1bNFIhGcBzLWgYGBCKGamhrC22jp0qWZmZkSJcoxTJ8+HRuqyN+Rnp7eunXrIAZtFUKh0NfX9+jRo2vWrMnMzMR0Chkw+JGhp6eXlJRkbW29cOHCkpISoDm5urqePn0a3Kfmz59/586diIgICGcbGxvxcYaent6qVat4PB4QGYEg1Llz54KCgry8PFdXV2dnZ4l+sB07dkxMTGSz2QsWLGhoaCDs7dSpU2NjIxYH47Fy5UoTE5O1a9fidbUQQiYmJhoaGjNmzJA2TQUH+RMnTkjrCg0NjfDw8Lq6OrL76C+//KKurr548WIYcgMCAjA/sFZhYGCgo6MDmTlqKCoqFhYWUgzg7QOXy21rzAp1FMCwalNwjM81UKC2tralpUVFRYXNZtNpX1paGh0dTX5RAhoaGkJDQ+vq6uArponm5ubw8PDffvtt+PDhdnZ2NI/Kzs4GgV4gDbYVBw8evHbt2pQpUw4dOkT/KGA8zps378aNGyNHjly7di0zcNHtuB+ZG4DnMuO5AbNnz0YIURfZELgB+IVvAjegS5cuoaGh+PbADcA7GWZkZMAjgSUkMLG68vJyROKzYiVWAF1dXcICHHk5D9LAAwcOxJa2xWIxVKHp6+u/fftW4oEdOnSAlxB+o5eXV+/evb8LNwCvGwC1Yi9evBB/M+iTdlVkwAg7fvz4L1++9O7dG+O5A3VYItEN6vMoFuzI3ABlZWW8wyTo+GCsD19f31aLGwh8VrFYPGjQIPjGR4wYIVGBkgGDHxAfP340NTU1MTHBlAEUFRVDQkLEYvHXr199fX1VVFSALrVy5UpNTU3CkBUZGYl//GGtA9qDvICBgYHEz50zZw6SxA199+6doaFhhw4dSktLyUfBx61du5awfeLEidiYQwYMy2RJGQKsra0XLVpE3g40VmDPX7t2TUlJiX73urq6BgYGttoM6t6AifEduQHAH2sTN2DChAlt5b8CuYLNZp86darVlqdOnUIISexniYCVwOXLl0vcm56eDiuT7969o3+1Dx48gLH68+fP9I+aPn06olH3JhGXLl1SUFBAUsSJKYBperRPxpXhBvzzKC8vp7804+DgADGrxEUoiSgpKcGcYAmrWlh5PgH4ZpCfwAMKv9C3VXJqGBoaPnnyBOIhiejZs+f58+cHDBhw8eJF/OeuXLmyoKDAyMhIWlqXvLCSnZ2dnJxM02fvfwS5W6TB399fS0urvLz8zZs3SUlJhOm+xD50dHQUCoX/+C/zyJEjZ8+eXbhw4Z07dzp37ow5XjJg8CNDIBCsWrUqJydn0aJF79+/RwhFRUUdPHiwa9eunz59io+PNzc39/PzO3PmTEBAQEtLy5IlS/DpcubNqgAAIABJREFUzKioqEGDBk2YMOHGjRsIocDAQGwVS19ff+/evWVlZfPnzycLsgYFBampqZEFYQwNDZcvX/7mzRts5MQDbDnXrFkDiWH8diRdPFUgEDg7O7958waMXineF1u3boWgipB3xBbczMzMtLS02qTl+ezZs79CHxqSIxiv4x8Hi8Wio7faViFzyD1LIxJgddVtepEdPnxYWVl579690liFZFy4cOHUqVOTJ08m/zxazfcdOHAgICDA2Ng4NTW1TWu8qampo0ePVlZWHjt2LFSGMKCJHyVm7dat27lz5+hTML28vLp161ZSUoK58NFZiYDCJoTQxYsXEUJQF4UQgrQBHqA1iCkAIITCwsK6du0qIyMjLy8/fvx4hBC2cAaFPtSIiYnJzMykXq9XUVEhL2dwOBx9fX0bG5vS0lKJR8EKO8i1AJqamurq6kDW7i/9yqBbaLY3MTHh8/lnz56FC8ZYH507d5aTk8N3NX4xUUtLKyEh4dWrV//gj1NVVXXw4MErV67cuHHjs2fPgLPFgMGPj4CAgFmzZiUlJUEmaeTIkR07dkxLSwPh9w0bNlRWVo4YMaK8vHz58uWPHj3CS/RzOJzo6Oj6+nqg1A8aNIjNZsMIxmazw8LCAgIC1q5dC1WPeNjb2/v5+Z0/f55sIjBq1KjOnTtLHDR8fHzYbPaXL1+gagoDDBQQN5OhpaVlZ2fX1NSUlJRE0Q/W1tZVVVVjx46VOIjB4GlkZKSrq3v58mX8WEo9AL569QoEYb4j1NTUhgwZ0tzcLNGC4UfGH3/8YWxsPHjwYPrtvb29pYWk8Hpt01ssJyfnzJkz/fr1CwsLk5WlFdsUFxfPnz9fW1t7165dUFrdprgzNDS0uro6Nja2e/fu9Lmze/fu7du3759//nn27NmDBw9qamoyI9XPF7NCrUx4eLi+vj4sClBDQ0Pj0qVLzs7O69at08eBgnkjLy+/Z88eaAZ/gB+BRPj6+uro6Jw4cSIjI+PixYv6+vrFxcVz586VkZHhcDiDBg1SU1OLj4+Hs12/fr3VC7awsBg0aNDChQt/++23jG+oqampqqrKwOHEiRO6urocDqeiogK//dSpU9KebQMDg7Vr12ZlZWVkZFRXV2dkZAwfPlxVVZX+I4Shvr4eeA50YGVlpaGhkZeXFxsbS5PaD3OG7Ozs6dOnYwOEiYmJqanp6dOnCwoKyIcMHTr0+fPn9+7dozmJV1NTAw4G/HvgwAHUlpoABgz+ZRg6dCifz8/IyPjy5Yu2tjYEf5Da6dixo0AgaGxsfPLkCYx4hKyhmZmZkZHRqVOnYMFaTU0tMTER2+vs7IwQwm/BABoFqamp5Iydo6Mj0PjIR8EQhzln/r9XlKysnp4eoV4Wjw0bNujq6lI0gE6QuB00rbGyMDU1tbdv30qsEiODZm2QqqqqrKzsli1bML8xaigqKkLH/iAYOXIk/cZaWlo0C4nOnDnz6tUrGxsbZWVliQ2ys7MPHDgAlmM00b9//9LSUiyXRAcHDx58+fKltJ8HNeAhioqKcnFxoX9URkbGjBkz6uvrQ0NDQYFYIhoaGuDVHxMTA2EG/SXNfzl+EI5CY2Pjzp07R40aNWrUKGCRvn79esWKFdXV1VibadOmESTiKisrd+3aNeob9u7dK029CPisp06dgpYRERF4n/ply5bt37+fcEheXl54eDh28nPnzn369Anb+/z587Fjx8IuyBFifNbHjx/r6uo+ffqUTFQaPXo0KIMihAQCwcuXL58+faqiooJ9Hb169QIHbRDzwich8J9OQH5+PpT2Q+ivoqJC6Cg6fNbTp09bW1uDJQHBUwC7fgg0MW7ZwYMHQbSrb9++Hh4eHh4eS5cupaD1lJaWQmJj8eLF+O1ZWVkCgUAoFHp8A+Z68vLlS+CB2NjYwK4LFy5gBzo6Ojo4OBw8ePDYsWOwZcOGDQihMWPGHDlyZNmyZTweLyAgAK/P2iY+6+vXrz08PHbt2nXkyJEjR44MGDBAS0uLQv6aAYMfEMePH+dyueCi0tzcfODAAaFQOGXKlIqKirdv30ZERNjb21dVVV29etXExITAHH3+/LmWlparq2tOTk5YWBibzcYMq0pLS21tbVks1sGDB8kfCs6T169fJ+gNXbp0CSEE72DCIZmZmdbW1jY2NoTtycnJ2tra2KeQBYzGjh2ro6ODSWWRGwA1gsViEcRcq6qqwE4FXBJ2796NEJo0aRIdo/lr164hhEJDQ6WJgmOAEZ6+IRP4k2Fj2j/LZ1VSUhowYECrzUpKSrS0tDp37kzztIcPH1ZXV5emn7p161ahUEhto0NAVFQUm80mqIBT48WLF7a2ti4uLm2ScYUf2K5du/h8/rx588g/Y+oDvby8EEKTJ0+WyOoGvHr1ysfHBx8A+Pv7Y/Uz/3Gg/8h9Emqwvi8INVj/Qfj5+Xl5eU2cOJFOY4IhFoZbt255fcP169cJUxps1/Tp0/HBLmwcNGgQvj3WmDAVWbp06YwZM1q9Qi8vL9Bhff36tZeXFyRjFBQUvLy8sPCXAYOfCFAQjVUCwVQTXANqa2uFQqGenl5mZmavXr3Gjh1bV1eHP3bXrl0IocjIyMWLF3M4HLy5SVxcnJqaWpcuXcjPxYoVK+B1SzaygrJRwjMOOHDggLy8PN7vGgDV5VAsBa4ieMAyet++fbGJK/l6oqKiEEJkF0CoBwAXLqy+Fp8rkQaMyNuqzdXPHrMSCpQlAlbJ8NXDFCguLkY4ix8Czp07hxDy8/Ojf5GQm1dTUyOniqThy5cvISEh0gSDqbFt2zZEqntuFVB7o6ysnJyc3Grj/fv3YwGrsrIyOafGxKxMzNoG1NfXV1RUwGy+oaEB6P8Skw0M/gXIz8+/d+9eW80DGTD4cVBQUGBnZ2dqagoppby8vF69etnZ2YFrwPLly2VlZd3c3EBd8ubNm/hjc3JyoDJ69+7dXbt2BYMPDGvWrOFwOGA7gkdlZWXv3r0lDowJCQkKCgoODg4SL1UkEpmamhKySmB8LS3Kqa2t7dq1q7u7O0V+NCEhQUdHx8PDo7m5Gb/97du3SkpKkydPbm5urq6uhjulo+7+9etXaAxG2RTQ0dHBZgg/V8za0NCgqKg4efLkVltmZWUBpY3OaUHKkDz3gPQEcPYwWxk6WLp0KUJo1apV9O+rR48eCKFZs2a19VF69+6durq6k5MTzZsVi8VNTU0VFRXe3t5cLvfQoUOttq+rq4uIiOByuUCcaJ+gAROzMjHr/w8oid2xY0dMTAxoHHbs2BFPNmDAgAGDHw2KioqYiNLt27fV1NR8fX2Li4vFYvHkyZMRQocPH7a3t8dM6TCkpqbCasOsWbPw7oCA4cOHC4VCch4RaO79+/cnX8mePXs0NDQkhoYglUWYIsLiPofDkSau9+uvv6L/K7DV0tLy5s0bfJtVq1YhSfJ8QMEEXtmRI0cQTgaRGlABvHPnTupmUNRFP6KCmFWaCNTfGbOC8C2dvKCVlZW/vz/N09rb2yOEnj17Rt6VmZkJycU2iVXx+fy+fftKc8EkA8RQ7ezsKBh3EnH//n09PT0jIyOJdo/SAFbzKioqrTL0YC4UGBiorKyckJBQWVlpZGREYfP2H4Qsw+htN3799dewsLDt27d7eXkdO3ZMV1eX6RMGDBj8sHBzc2tqaoIXtqurq46Ozh9//AElRyAscODAAW9vb3LhPHgKwEQdY+TjT1tcXAwUAjLu378vcfvnz59Bv0UiwLmegMbGRkyAkwBMBAYPvBMhdo/SjiWUEPzjIFz8vwbPnz9/9+6du7u7xKpi+LWEhYUpKSnRr6OqrKycNGkS/YKt+/fvm5iYHD16tE1GQsXFxcHBwYWFhTNmzODxeDSPSk9PnzVrFnBS+/fv32r7y5cvnzhxYsiQIV5eXsrKyow51g9ag/VXo6Gh4TuqwYOYFAY6hH0GDBgw+GdRWFjYsWNHWVlZKGS8c+eOkZGRgoLChQsXWlpanj17JhQKWSyWjIzM/PnzCazWxsbGPn36IIS2bNlCOG1eXp6mpqaJiQl5JMzNzTU1NR04cCBkc/FDqLu7O4vFItfZvH79WigU9uzZk5CyXbZsGUJo8+bNEm/t7du3srKy1KvYjY2NLi4uIpGIUP6yfPlyKGCtqKhoamoaMWKEq6srnf68ceOGUCgkVJRKy7NOnTqV5tf09OlTCwsLHx+fnyXPGh8fr6amtnHjRjrnXL58uZyc3OrVqyXu7du3r4ODA95LiBrFxcVWVlZeXl4EygcF5syZIysrGxcX19bHBxwo1q9fT/+zKisr+/btq6SkFB4e3irZt7a2dty4cbq6upMmTcLSzA0NDeSawv8yENMFDBgwYPAfwfPnz5WUlExMTIAwunbtWjab7enpCa9hWJcHvH79mnAsCPv379+f/M7+/fffoRqa/IlQjHXgwAHCqxckPpYtW0Y+JDg4mMfjEXii79+/t7e3xwipGRkZBManqqqqoaEh9e2PHj0aIXTx4kVyTIlRC8LCwpSVlR88eECnP0NCQrp27UrdJj09ncvltmrWhUevXr28vb2/Y8x648YNgUDQ1pgVxHdbjVkhgf3777/TOWdgYKC2trbEXRkZGRoaGm2q4odf0Y4dO+g0bm5u3rBhg6KiooeHR5syTc3Nzfv371dQUJgzZw79+v309HQnJycOh0OHXHH37l3QOGNssZiYlQEDBgwY/D+ANh9GWoXyJhDKKCkpsbS0hACOrDn16tUrLS0thBA5qigsLNTR0bG2tiYrwYG4FUKIUMsPepMSywx27tzJZrPJLqDgiUVgqWK4fv26vLz8/fv3Ke4d2AjUMatYLFZSUpImb9KOmFUsFi9fvvyfjVnB5AlzzKYJHx8fPp9Pre5XWVk5YMAA+jGrjIyMtMtYt24dh8Np0xUaGxs7ODhUVlbSaQwivgoKCq2WzREATJU+ffq06ahFixYhhKZNm0anMSxiGBgYYFpyDJiYlQEDBgz+66ioqBg2bJimpmZmZqZYLK6rq7O1te3atesff/zR2Nh46dIloBJyuVyyTBWo/Ehc2AUt9wEDBhDKU75+/erp6YkQIqzG1tfXz5gxQ0dHB7SQCRg+fLisrCxhOfXFixfy8vJr166VeF+vX7/W1dX19/eHWpyWlhb4o7a2FkuqXb16lcViEfLB1dXVIIeJCeE5OztbWFjQ6cwTJ06oqanha7/+zpiVz+fTLAaCmHX79u1tjVl79OhB3QYc0QUCAZ06+jNnzsjJyRE0gAF//vknl8sNCAigeW0NDQ3btm3T1tYGBTQ6mDRpEkJoypQpbeqEV69ederUSVFRkY6aBODx48fR0dHy8vITJ05slRKQm5vr6+srJyc3fvx4JmBlYlYGDBgwYPB/AG5YmATmhQsXINEIfi59+/aFf8nk0bq6OoSQhoaGxApoKBsiC6/GxsZC1Rf5EH19/WHDhpElTrdu3YoQIkvEBwYGampqZmdnS7wvEDACG5Tm5mYIMtLS0vCV16ampvb29uSlYRaLpaSkBH9PnDiRzWbT7Ewo8W41ZhUIBPTVQ2nGrPTVmv66mPX8+fNgEtHq2R4+fNixY8d+/fpJ3At8ZYLOGnVc2CYZ1wcPHmhqarq7u+MFhltFXFzcyJEjFRUV8V42rd4m6B9HRETQaQ+FWTTpDQyYmPU/gZUrVy5duvR7nS0pKYnCw+Pvx5s3bz5+/Mh8ywwY0ERzc/P27dsVFBSWLFlSW1tbXV0NDIGFCxeKxeK3b9+CGhGPxwODKAyNjY02NjYg3ENWLD579ixIVxJi0MrKykOHDvF4vHPnzhEOCQgIkOg78PDhQwUFBQUFhVu3buG3gw4UQSMWA7AbN2zYQFElA7ERmWAwZswYBQUFqBXbuXMn/cVuXV3dkSNHUhfKfP78WUdHh6aEllgsDgoKMjMzox5mL1y4oKKi0qqMa7tj1ry8PEVFxVavecmSJdIcIgjYvHmztCAbKvz09PRoJhozMzNBfI3md5STk6OpqTlw4ECargeAp0+f6ujo8Hi8ffv20Xysrl+/7unpqaqqOmHCBGqzifLy8iVLlnh7e1taWiYlJTGFVv+2mPXFixfTpk1jbDPbBx6PJysr+73OZm1tTaaa/YPgcrlkRUkGDBhQAwqSRo8eDUHV0KFDlZWVQfr+6tWrqqqqCCEPDw/CUSNGjMDs3cnnnDdvHkJIonC6q6srl8slBx8IIXV1dfLYDm7s4eHhhOCDz+dLW0HGlLAoVsyB1EhO+oIXK/TGnTt3EEJHjx6l043h4eEIoVZryQ0MDOjHrPX19RJ5w4Swns/n/3V5VhBBa9USDGJW4JlQoKqqys3NDTSAyXvz8/Pb5Mtz5swZcD6jKewPP9o//vijTQ9Ip06dEEIjRoyg2X79+vUIISUlJYJFMMXPhiAqzKBV/DT6rC9evNi1a9fHjx9/qKsaO3aspaUlKAZ/F2zevNnS0rKwsPD7XqeBgYFIJML+zcnJsbS0fPjwYfvOpq2tPXXqVEYnjgGDnxqRkZEIoWPHjiUkJKirq+/bt09TUzMoKKikpKR///7Hjx9HCNXV1UH8hIeurq6GhkZGRsaXL18Iu2bOnKmlpTV//vyamhrCLicnp/r6eqwkC8DhcHg8Xnl5+bt37wjtwb6ScB5jY2M1NbWEhARgKRCAFZCRPx0/GLq7u9fX1xMunsvlysvL19TU1NTUODo6AsH3R/76OnTo0CZ50b8IFy5cUFdX53A41M1KS0tv376NEBo0aBB5b0lJiaKi4tChQ+l8YnNz84kTJ+Tk5Pr16wczK2rU1NQ8e/Zs7NixHh4e9O/r06dPr169Mjc337hxI00dVrDjCgkJ6dWrF3XjmzdvHjp0SEFBYd26dRKlhRlIw08Tsz558sTMzKzVn8LfjPz8/KysLImjZ/vw6dMnJSWl764m/fLly9zcXOzfU6dOZWVlYX7ZbcK1a9eys7PBMJoBAwY/L0xMTFauXKmurg58VnV19bCwsE+fPkGw2LNnTwcHh9u3b4PEFR5JSUmPHz9msVidO3fOysrC79LS0goNDf3w4cPNmzcJR4WFhfH5fKA/4gOvjRs3KioqJiUlkYNLNzc3cJ/HY/ny5ZWVlWCyRYC8vPzMmTMRQuSjMMjJyQ0cODA9PX379u347T179nRycjp79uy5c+cUFRUVFRWzsrIqKytb7UZ4K0G8QgFDQ8Pvm3ZRUVGRl5f/634et27dotOssrJyyZIlHTp0oG4G34irqys5ynzy5Imfn9+AAQPAqrRVnDlz5tSpU6dPn4akPjUgv8tms2fPnk3zxVpfXx8VFWVjY+Pj45OWlkbHLSg1NXXHjh2NjY2zZ8+OioqiaFleXj516lQvL68uXbokJyfPnTuXxWIxY1Eb8HeuQzk6OorF4pkzZ/J4PB6PhyfiNDU1paSk+Pj48L4BY7VHRUXxeDw2my0rKwu7pk2bJs0g4M2bNzdu3IBmgYGB7969w3bV1NS4u7vDLoLTcVFR0Zs3b+rq6lJSUq5fv96nTx+80nVNTU1KSsqxY8d4PJ6bmxtm/Xf37l3wqNi7d29KSgr2WVlZWSnfUFBQgP+glJQUOPzPP/+EBiUlJbALPn306NFz586FXd+R4PLlyxc8jweMcAhEMYkoKSlJSUkBV0NAQ0ODvb19TEwMww1gwOBfgAkTJrBYrMuXL4vF4g8fPujr65uYmABBHJSh1NXVCcusUAIPUvxkuaW3b98KBAI3NzfyZ7m5ubFYLLJ7qkgkYrPZDQ0NhO33799XVlYmlPkXFhaqq6vjmQkZGRnY31euXBEIBO7u7hS3DJ6rcnJyBMNtiGK5XG51dTVEq3TE7e/evYukMCXwAMYwTb4mHW6AWCy2s7P767gBZmZmfD6f2hB18+bNioqKJ0+ebPVs8+bN09XVvXfvHmF7bW3tsGHDEEKnT5+mc1Xl5eVmZmaDBg2i834sLy93cHBACK1Zs4b+jQPbAZE00ShoD+7u7qqqqq1q+ubk5IwcORIh1KVLF7KbBgM6+Pti1mHDhikqKrq5ubm6uu7cubN79+4WFhZYOSemf7Z///4bN254eXmZmJgkJyc3Nzfn5ubOmzevf//+ampqoaGhoaGhu3btkhiz1tfXi0QiX1/fpUuXhoaGcjgcZ2dnqA/Nzs52c3MzNzeHM/Ts2dPNzQ3jPG3fvl0oFAYFBXG5XD8/vw4dOigoKGA1s+vXr+dwOEFBQaGhoT4+PgMHDoTt/v7+srKyCCFvb28ulxsbGws8Gy0tLT6fHxoaqqCgYGRkBEWsAHl5eXd393nz5unp6XG5XC6XO3r0aHj2bt++zeVy2Ww2ZAu4XC7NwYgOgoKCIiMjIf729PSEOXHnzp09PT3HjBkj8ZDc3Fx/f397e3sul9unT5/evXtjEbmLiwvWrKWl5dKlS3369Onbt2///v3d3NywR7G2ttbNzW3Xrl1Y40OHDrm5uWHVDw0NDQEBAStXrhSLxa9evVq4cKGbm1vv3r3d3Nxmzpwp7V6am5vT0tLCw8Pd3NxWr15dW1srLy+Pj1nr6+tjYmL8/Pzc3Ny2b99eW1sLPVxdXX3gwAE8PSs1NTUmJgaLyJ8/fx4TEwPTjJqampiYmK9fvzY2Nh4/fjwmJiYmJoYRImHw70NTU1O/fv0UFBQ2btzY3Nyck5MjEAgsLCwgntu0aROHw1m5ciX2mIwaNYrL5W7YsOHly5eOjo4sFgsosHjExsZqamqmpqaSKZgmJia+vr6E8PTUqVOysrIRERHkcv7Ro0cLhUJCydSgQYNUVFT2798PjzbBuX7cuHFmZmaE6jE8Pn78CBlKAu8QqK4IobNnzzY2NrJYrE2bNrXagffv35eVlVVXV5co4USIWUGZ4WeJWVtVnlq/fr2ZmRkdaqxIJJo9ezZ5F3BFlJSUnjx5Queqdu7cKSMjQzNpArV0Xl5eNBXBWlpa/vzzT0NDQzs7u2PHjtEJixsaGkJCQjgczm+//UbdMi0trX///gKB4NChQ+TpGYMfMWZFCJmbm4PSBHBA7ezsYG/Xrl1NTEzw1aMuLi74ae7WrVtb1bcbPny4lpYWNiiA/3VUVBTElyoqKpjUyNOnTxFCGCMepteYqAfQmDw8PKDuT1dXF+JRMnr37o0QwqtYd+/eXVdXF7IUycnJCKFOnTphexcsWACULKBdkwem+fPnu7i4YMnX7wUej4fXpqGTZ2Wz2Zjcd1ZWVlBQEPx94MABPT09wijv7+9/9uzZgoICExOTDh06wFdcVVWFEMKPU8A2mzdvHvwLankwl12wYIFIJAoMDNyxY0dgYOCqVaukXRgIgNva2gYGBmL2zVjM+unTJzs7O6FQGBgYGBgYCOtQWKzp6+vbrVs37FQDBw4Exh78C7ylxMREyOUghPbt2xcYGIgtSrRVkZsBg58Cjx49Ak1WGDxh5BSJRJBTgPoVrFQfgoywsDCIhPh8vqOjI7lSp1OnTjIyMmQHIFjPnThxImG7l5cXQoisvQphB0y5CYlShBBhIQuDkpISdZ0o+HAS0m8wZGGvhqCgIJFIRKcD4eLJMTo5Zu3QocO/Jmb9+vXryJEjpWlX4XHy5Ek+ny9x1+LFi9G30jc6cHV1FQqFNBuz2ewhQ4bQv+U///wTiNc02xcWFnp6eqqrq6elpVG3fPXqlUAgoJ9OZiANfzef1cvLS0dHRxorqFu3bti/+L8RQlDI2SosLS0tLCzg7969e1tbW/v6+sK/+vr6dnZ2+MawpoMBTFYgktbS0rp69eqHDx9gS2xsbHl5OZ0LWLBgweHDh+HXaWFhAVERniiDEHJzcwMdQYkIDQ0Fs5l/HFiHWFhYgBYgbNTT08PaREdHI4QOHz48ePBgfX39I0eOvH//HqYEkP7EPGZevHiB9ScZd+7c6datW3x8/JQpU+Lj4yG4lwj4xICAgPj4+GPHjoEoD4Y3b948e/Zs4sSJ8fHx8fHxoKSDXQMBKSkp2AklYsKECSdOnFi/fn1sbKxQKHzw4AG5HoUBg58djo6OMObAk9KzZ08g6z9//hwbB/bu3dvQ0IAnOxYVFfn7+3fo0OHx48cQkOExd+5csVi8Zs0aiaNKcnIyYTTo3r27xGuDFwFhrO7SpUur3ETyR+MBF0wYGWDIwn9cWVnZoUOHvksnE95odEAxNP3VOHr0aElJCXWbioqKY8eOYa8JaWhsbNy9e7e0vfAVkH8/ErFp06Y7d+4AZblVbNu2rbm5meaZAVD4D7//VtHS0hIcHJyYmDhy5MjOnTtTtCwoKAgODi4pKQkMDATPMAY/AZ912LBh5ubmGDmGnGcl2OyCpjSWZ507dy51njUlJcXU1JRAogJr4JqaGhMTE7xJYFNTU0BAAJZYhTwrfm3CxMREKBTm5eXBlQgEAj09vfXr1xMWC8h5VmxZPDU1NTU1NTg4GJ9nVVRUVFJSwjqBPJkODQ3du3cv9UJeqhTk5+dLO8rGxqateVZbW1srK6v169cTkr6pqan4OzI1NR06dCi+W/r376+goAAriUeOHMHmxIcPH1ZXV585cyZ8ER8+fLC2ttbS0gIesKurq5mZ2ZEjR6htoKFGDSGEUeKgChXLl4CgAUYd+fDhg0gkwugcUVFR2traoHjy9u1boVCorq5ub28PCfXhw4f37dsXuhHyrCKR6Pbt26BiA6I8NNeYGDD4uVBUVDR8+HB1dfUrV640NTUlJiaqqqrCo1pRUWFmZoYlQbHCf1CnqqiocHR0VFNTw5NK4dHr2LEji8UiCAw1NjZCHoGgh/X69WsWiyUvL0+wxaqvrx81ahSfz4fRGAOYs2/YsEHaCpisrCzFglVRUZG3t7e1tTVhe1ZWVufOnYVCYVZWFpSmhYaGttp7f/zxh4yMDDWR4OXLl/TzrE1NTc7OzkZGRt8lz9rc3Lxy5co25VmnTJkChVMUbWBKg2d/SQToWP36668VLfNwAAAgAElEQVTkXYmJicrKyuvWrWtVKUwsFl+/ft3AwGD48OH4+gppSEhIYLPZc+bModMYcPDgQTabHRgYSGA5S0RVVVVwcLC6uvq0adOonWOvXbumqampq6s7Z84caXU4DH7QPKusrCyXy23fscbGxtQNsrKyQE8OD0VFRYRQQ0NDTk4OfjuLxSJrcxC2cDgcGRkZhNDUqVOTkpIaGxsjIyP79++fkZFBfSV3797t169fjx49XF1djxw5gt/19etX6k64cuXKli1bKGpLa2tre0jBwYMHpR2FFw2giaSkJDabPXfu3N69e4NjMtbPWMoZSnfZbDZ0FABmJvA3fntiYqKKikp0dDSXyz18+HBFRUVmZqaqqqqhoSG8DnNycoKDg/v37w/kZom4efNmTU2NjIwMlmVZsWKFnJwc9v1euXIF/1UKhcLJkyeDuyBc28ePH0Hka/369ePGjXNzc3v69CnMoF6/fm1vb29gYIB9nLa2tqurK7CW4bfEgMG/Ejo6Ohs3buTxeL/++mt5ebmHh8e2bdtevXo1b948FRWVRYsWycjIrF279tmzZ507d9bX10cIXb9+HSGkqqo6adKkiooKMLvCIBQKjx071tzcTBC3YrPZkI8ABgKGDh06rFu3rr6+Hh5hDHJycn369CktLY2JicFvB4F6QmMM4eHhLS0tV69epbhfZ2fnvLw8whksLCxiY2MrKioKCgpgkElISMjLy6PuvYEDB8rIyGDjzP8OFovVaiU+fTQ2Ni5atKgdB0J9hTQkJiYihMCYlwLQw0CfIOTLHj9+rKKiEhgYCGMsdU43PDy8oKBg4MCBrRbat7S0zJw5s6WlJSIigk5VvlgsXr58eWhoqIeHR3x8fKtCAWKxePDgwceOHUtKStqyZYs0uQOxWFxeXj5y5Eh1dfXk5OT169d/d0Wg/yB+Gq0rMBukgIGBgTTWAYfDEQqFbf3EgoICTA3Kysrq48ePCxcuvHnz5sKFC6lDvR49ejx79mzAgAEPHjwArw48Ro0aRXG4np4e9TPGZrMHSAHkQiSCjloHARoaGmlpaQMGDKioqNi2bRukZhFC+vr6PB4P/v7111/J8wTCzVpYWABJrqioKCEhAZKg2dnZkMgE1jKsDCYlJQ0YMCAlJaVr164UYStCaPHixVhkaWdnhx/vKOgH8KKCUbi6urqgoEAoFP7+++/y8vKFhYVFRUV1dXUdO3bEt4cLZsDgvwADA4Nly5a9ffsWok+YQK5bt+7evXtjxowJDAysqKi4evUqn893d3fHP2sTJkwwNDR89OgRQX/KwcHBxcUFoxXhUwmdOnXKzc3Fap6w9gghsjp1SEiItbX127dvP3/+jG1UV1c3MzOTJroH7wJqoesVK1aoqqomJiY2NTXht1tbW7NYLG9vb09Pz44dOxYWFlZXV//v3cvj8UQiUU1NTatr7n9Ftgj6th0vgv8d8C2Q384fP36cP3++mZkZXjtcGt69ewdTAuoXKDZjefXq1blz5/AJCAo8fvx42bJlzc3Nc+bModN++/bt169fj4yMJLANyUGLhoaGjIxMWlrad5yBMDHrDwE5ObmXL1++efMGmxe+fPlSTk6u1ekXBg8PD09PT1CtIuxSUlIiMFQyMzOvXLmCMV8lwsLCQkVFBb8lKirq7NmzsMQjEXV1dfPmzevRo0dqauqlS5dsbW39/Pza1A96enoRERHa2trSGigoKFySgqCgIGlH4Ylo9MHlci9dunTr1q2AgIAFCxbAdLm+vr65uRkagMAH9WcJBILdu3eXlZXl5OSoq6vDhPvBgwenT59GCMGKFcDNze3SpUsXLlywtLQcM2ZMaWmptAt78OABVi0BCy7Y/JXwnba0tGBJX4SQq6urgoLC/v377969m5CQAI0HDRqUmJh469at6urq0NBQZlBg8J+Fn59fjx49jh8//urVK4TQtGnTlJSUIC26YsUKZWXlBQsWZGRk4B9b7C2empo6adIkvFi1jIzM4cOHVVRURo4ciR+WtbW1r1+/rqamNm3aNHw46OTkNGHChNOnTxM0XxFC3t7eJ0+exFNUra2tYUnq5MmTZK1WW1tbZ2fnQ4cO4cNciYP8li1byErVvr6+UEIO1CMozaHGli1bpCV9sSmBt7d3UVFRu81c2g2xWAz93KdPHzrt8/LyTp8+LSsrS+0UkJCQ4ODgQHhLEtDU1HTt2rW+ffuS37ag1Dt58uRWr6ehoWHHjh3y8vI7duxo9U4vX7587ty5wYMHt0q0BXz9+hUUuxYuXAjildSN9+3bt2rVqsjIyLlz50prVl9ff+7cualTp/L5/KNHj2poaDBjy/f8Nf9tfNaOHTti/xL4rPBbnDBhQmNjY2NjI/yOJ02ahC+61NHRoaBsYsRNOTk5sv4fHH7jxg34d/bs2YikG4DnY5mYmCBJuiQFBQW2trbS+KwgWIixJ8m6ATIyMnitQTKfVV9ff9SoUdT8mL9HN4DAFUbfnAwJugGmpqaYoBgAhjCMRQSsdghVYQtEqxBBfvr0SeInysjIYCIPeDx8+BDCU4zcBi+VAwcOwL/wy8H4tUVFRQghc3Nz7AxQldWlSxeEEGjWJicnczic8ePH4wW2IDeA9/sGfgXDZ2Xwr4eOjs6YMWOgGCAxMZHL5YImVFhYGAxo2dnZrq6u8+fPxx8FVHKyEGZwcDBCKDQ0lEBVX7VqFULo5s2bhPZCoXDs2LEEMSDw6uRwOATRK6gHlfhegAImartvcE8gK2VCye/SpUuBFYBJnVDg6tWrPB6Pus3EiRMRQpcuXaLzLYwYMeJ78VmxiQRepZsCMGcwMTGhbmZraztnzhzqNnfu3GGxWBKlqWxtbRFC2dnZrV7PiRMnEEIzZsxotSXG3MP03alRUVHRu3dvPp//6NGjVht/+fIFlGqofw9fv36Ft4yenh6BhM3gZ+Kz8vl8/OoAh8MRiUTYkv2wYcOGDx+emJjYtWvXvn37Xrp0KSIiAu8sMnr0aEVFxR49elhZWU2ZMgWfPMNj+fLlnTp1cnd3t7KysrKy6tu3L3a4qqpqUFAQbD979uyIESOGDBmCz8Vic8r3799XVVWBkQFCqFevXlZWVosWLZowYUKPHj3wRf3w99KlS1evXp2UlBQeHu7h4fHmzZvVq1dPmDBh0aJF1HNQMkaMGHH06NEVK1asXr0aS2d+dwA1My4u7vbt23FxceQGJSUla9asOXXqVH5+fn5+/v3795EUQufBgwczMjJiYmKgytjX11dVVfX69etYghxKpiB1AX9AvIgQCgoKAu/B+vr6fBwOHTokLy8vcYrv5OQEyz0pKSn5+fnXrl0Dux2MAQwO0bdu3WpoaKipqYF3D16vatq0aQihtLS0ZcuWAQ8JfocHDhxgZrAMGKBv4ie9evXKycnp0aOHv7//L7/8cuTIkaFDh8rLy2dkZAwePFhTUxN7tAHjxo0DQVOCA9aECRM0NDT279//+PFj/PbBgwerqqpC1EgYAw8dOvTo0SP8xn79+rm7uzc2NhLMmUCHC5O+wgOedIm7MMBYRL4GR0dHX1/f48ePl5WVIYRevHjRaqcZGxsLBAJqu1cNDQ02m91qRQR+VZ1sD/aDICMjo6ysTE1NjbpZfHy8qqoqqDHg8eLFi9LS0lmzZgE3mgKfP3+GZmA1TIH6+vpZs2YpKChs2LABk0FsNTuelJQUGRnZaoa1srIyIiLiwYMHs2bNopC1qa2tnT179uXLl0Ui0Z07d+jQHhj8oHlWmrh48aK0qcmnT5+ioqKioqLwMq5kNDQ0RH3D1q1b8buOHTsm8Qzp6emE4tbt27djE7UtW7ZE4YCf0zc3N0dFRfn4+CCETpw4AalTrGVTU9PNmzexbC7UrYPfDFYcamtri8+zfvr0CephEa74/X9Hjx498HnWysrKfv36wadInEzHx8cTWBkhISGwi5BnFX8TncVAUF7ESG+QpoXZKswldu/eDVvy8vKgEguDRPVpwPv378krXJg+a0FBAfB6w8LCIAXr5uaGzy5gKjZ4fQagjjB5VgYMxGLxx48fgf64bt06sVicmpoKj8zdu3eByQrAFFsxALUG03I+dOjQ4cOHxWIxEGTDw8MJ7ZcsWcLn8wlpTliCIwu4AiFhwIAB5Lwan89//fo1oX1LS4utra2BgQHFnZaUlDg6Onbt2lVirb2tre39+/f9/PwII540dO/ePTg4mLqNsbHxiBEj6Jxt3bp1CKELFy78/XlWyGtS51nj4uK0tbVbPZWioqJE4QW8pAw1oPYOfkjUuHfvHovFalXbH8OtW7fU1NR8fHxgSYFaJaBfv34aGhpkHy9CP/v7+ysqKl65coUZRv4iIKYL/ncUFxenp6fX1ta249i3b98SzPFyc3PT09PT09O/o3drbm4uyDnhYzL4FIKFDD6OxwM7vKSkhGBYUlpamp6ePmXKlFmzZqWnpxcXFxOmEHAGfPxXWFi4Zs0acF4A+Pj4aHzDrl27pHEGsMMtLCw0NDQWLlyYnp6OyVdhC1vYqczMzAiq41VVVVOnTrWzs8Pr4GzcuFFDQwNvivPhwwcNDY2ysjJsS15enoaGBlk7nQGDfx9ycnK0tLTARKOqqgpSqtu2bYOAEkCOlsDMz8rKqq6u7tmzZyoqKp6enpAskJOT69atG4EesGbNGllZ2S1btuCljjIyMuTk5Dp37kygBxQWFtrb2/fv3x/f+NWrV+BoJXEtOCQkRE5ODpz2pCEiIsLFxUWiL1FYWFj//v23bNkiJyeHTz1QxKyBgYHU4kr0Y9bLly//UzEr1BlTOJc2Nzfv2bOn1Zh1zpw5srKyZ8+eJWwvKyszMTHB8iDUGDx4sJycnLT3FH5gd3Z2HjRoEM1f+IMHD/T19aGMr9XGe/fuJSQ1yLh7966TkxNCaPz48cwAwsSsDBgwYMDg78PRo0e1tLR+/fXXsrKy3Nzc6dOnCwSCZ8+eYfWsfD4f08/G8OLFCxsbG2dnZ6D+a2trQ1XA/fv35eTkyJ5JUDkaHx+P37hlyxYWi7V8+XJCYxBXIqTcxo8fL41iCLof/fr1I8zYCVBRUVm8eLHEHMHcuXPBrm/x4sWt9hhYfFFHVz9RzEqgDuMBXKxhw4ZRnOTNmze6uroaGhoE4V6xWPzrr78ihAiroBLx8uVLgUAgTYUXQ3Z2NjCbCaK/0vDbb79BXQTZp42A+vr6zZs3CwSC+fPnUyyypaWlmZiYsNnsiIiIz58/M6MHE7MyYMCAAYO/FVBKgtUM6erqCoVCPPtz8uTJ5HXV1atXI4Q2b94MNVvY4aNGjZKRkSH4YEMRvbGxMaHwVF9fX1ZWlhx7qamp6evr42PQiooKXV3dAQMGkIPOuro60Bi6c+cOxW0C6VBafvTMmTPy8vI8Hu/9+/fU3QWKs9Qxa58+fbhcLh3eF82YNTg4uNWa3b8oZqVgcInF4vT0dIRQz549Cdtv3brF4XDU1dVbdaYVi8V6eno6OjqtNgOzK39/f8yImwINDQ29e/dWUFBYtWoVdVK8qqoKZmgLFiygaJacnMzlcpWUlMgFhQyYmJUBAwYMGPwdKCoq6tevn7GxcUpKilgsTkpK0tbWnjZtGt69ecWKFYRgMT8/39TU1MzMrLCwsF+/fliSDA739vbGt6+qqgI3yx07dojF4paWFtgLeiMEaQLxN/Y8IZILCQmRVgAQERGBvhnJSgN4PlFwEMGCG88dkgjQuqJ2wwKRUTqhFc2YVUZGJjEx8fvGrF27du3cuTPFojnktqlr82HqQp4tREZGcrncVrkWnz59CgkJYbFYJ0+epGjW0tKSlpZmbm6+ePFiag9FaPzgwQM/Pz9DQ8NWM6zNzc0BAQFcLnfJkiXSZgXNzc3379/v0KFDr1690tLSmBGDiVkZMGDAgME/hkePHqmrq/fr1w8MLSWKrpOjtE2bNrFYrJUrVz569AifowKRQawcE4NIJHJ3d29paYmMjHzw4IFYLM7MzOTz+U5OToSV1vT0dCUlpYCAAEKUrKWl1bdvX/L1g3EodREVWN7b29tLW9UFO0NyDRkBIBpNLf/U1pgVK1SViAEDBgwePJia/d+OmNXQ0BCmENIAJXoS5QgxqKurOzk5ke+0b9++dIq3zp49C3qI1M1AOtfR0ZHOfWEeFtSetGKxODc3t3PnzpqamhTJ5nfv3sHZ6JNoGfzvkGWUExgwYMCAgUQ4OjqOHj36+vXrIDIVFRWF7VJTUwNDTrIe04wZM9zc3BYtWnT48GG8VTUcvnjxYkL78PDwW7dugR8VZFitrKzs7e0fPXpEEONzcXHR0dF5/Pgx3rvEwMDAycnp9evXBI9uhJC6ujroYbWKp0+fSvOLAR1ugobX3wNqrStlZeVz584RRMTIePDgwXe8pD///PP9+/d0Wi5atAgq5PC4efMmHR8BuPHw8HA6t4aJ7VBj9+7dCCEVFRUbGxuKZjU1NWPHjk1PTw8NDaVwl8SkxynMBRj8+7WuGDBgwIDBj4OHDx8aGRnxeLxz5861tLTs3LkTAhFZWdlly5YdPHhQW1sbs2vBcOLECVCnxruotLS0hIaGysrKjh49Gi+0UlZW1rFjxz59+rx9+9bV1fXkyZNNTU1gPkJIqYrF4o0bNyKEoqOj8RsXLVqEEDp//jz5+n///Xc+n0+h5N/Q0ADqe1u2bJGWQPX29maxWAMGDKBQWqyvrw8KCqI2AigvL7e0tPT19W212+vr601NTUG6QRrAl6FVbsCTJ0/o51kTExOVlZUp8qzXrl2DAiyKtfjZs2eLRCKCuU9xcbGXl5e5uTles0VaCpPP548fP556uf/Dhw/GxsaDBw9u9b4aGhqOHDkiEAjCwsKoXQw+f/4cGBgoEAhmzZolTQvo8+fP48eP53A4fn5+KSkpeCELBn81mJiVAQMGDBhQ4eDBg/h6GnNzc4iBLC0ts7Kyhg8fzuPxyE5CoOtuZWVFiDPAXIbgUAW+rGvXrr148SIILbW0tCxevFhFRYVw2urqaicnJ0JxT35+PovFIqu6AqytrRctWkRxg6mpqbKysnjnRQJWrFgBt6ykpET2zcJw+PDhVmuGvL293d3d6XS7ubk5dcwK4XurMSvoLUyePFmipBcBK1eu1NXVpQjsYHowatQoaQ3ev39vbGzs7OxM2L5582bItVNfwP37942Njc3MzIqKiiia5eTkWFtb6+jokG0vyfjtt9/wKuPS0NjY2KVLF2VlZWraA5CkyboWDP4GMNwABgwYMGBAhVGjRi1evDgtLQ1WVxMTE2HN9NWrV5CXqq6u3rJlC+GoCxcuIIQKCgrwG4VCIY/HQwht3boVv93JyUlGRmbx4sUODg5BQUGLFi368uUL2LUQlpKVlJSEQuHdu3fBgxqjB8jIyEhzvRIIBOvWrcP8RMjo3r07xeEIoXnz5oFjk7Gx8cKFC1taWqS1bGhowJiOPwiA1HvgwIHa2lo67ZWVlcG9XNrZ+Hw+hXFgVVVVbm4ugZLR2NgIzA1qayixWHzjxo3c3FwLCwu8cSYZKSkpmZmZEyZMMDU1bfWOwFatVQrB5s2b09LSZs+ebWdnJ7FBbm7u+fPnd+3aNXr0aFBXYMBwAxj8JWhpaYmJiYH63/8dDQ0Nf/zxR6t1mv+yDqytrf2ORg8MGPxcGDp0qIyMDNTX37p1S1NTEwim6enp48aNEwqF5KX5TZs2cTgcMAXENt68ebNnz576+vqEtB8Y1x04cCArK8vR0dHBwaGurm706NHa2toEm6sdO3YghAYNGlRRUYFP48nJyUnUGwLqYZcuXSjubtOmTUpKShQqVEZGRgihjIyMHj16TJ48WWLL4uJiExMTaj/6qVOnqqqqUmfyvm+edd++fQih2bNn0xmxV65caWFhQdFg5MiR1DVtMBshkDEwN7X/j73vjIsi6b6uGRgYYAgDzCA5CCIggwiSBQwoSl5QETCtOYBrQFlFV8w5oxhWCYoRxZxwRTEBCgYUQUVUlAySM/1+uD/r7acnrLvPrn+f3T6fmOqq7p5upvr0rXPPLS0tlTD2+fPn0E3Y+peMAwcOsFgsKysrYfNXCurq6hYvXqyhobFlyxYJdX/a2to2bNjA4/FWrFghziUgMzPTw8ODwWBMnTr1ayLWNP4O0Jz134Kuri70FamvXwnIpdi9e/e/5wLStVtp/MuRn5/P5/OHDx8OH0FMib6UeB0+fLi5ufnz588poxwdHRFC4eHhZNqalpampKREWV3Ny8szNzfX1dUtKioiCGLIkCGenp6xsbEIoUWLFlF2Ky8vjxBau3Ytbnn27Jm6urrINWvIGZKVlS0uLhb37UCmOXbsWHEdwGbrzZs3ycnJiFQvmgJLS0vJnBWG3759+xtz1n379v3uEauqqkaNGgXVy8SByWTm5ORI6AB1IshFBIkv6+nu7u6SX/shP69///4SKg62tLTY2tpyuVxKKQphlJaWQsB4x44dErpVV1fb2dkhhFasWCHhn19DQwORShPT+D8BrQ34ZyI/P79fv35QoZucQvtX7d/BwWH+/PniFlC+HrW1tZs2bYJ8YRo0aHzP6N2799KlSx89erRhw4b6+npLS0uo6ZqQkFBfXx8YGPjixYshQ4ZQxABBQUEIoZ07dz5+/Bg3Dh48eMiQIXv27CHnxVtYWGzYsKGmpgaqhu7Zs0dfX//ixYsgb6WcDBj4t7S04JY+ffr4+/tfvHjxyJEjBEGQO3M4HGdn57a2Nglp+Pb29g4ODi9evBDnHgAGCDNmzPD09NTQ0Lhw4UJZWRn5BADm5uYHDx783VR94YHC4HK5165da2pq+ma3uKio6MSJE7jUmcgZm3JtKXjw4MGlS5cWL14MGXiA1tbW9PT0fv367dmzh8FgiBtbWlp69OjRgICAS5cuwb+WMNra2uLi4p49e3blypXg4GDJXycpKent27f29vY//PCDuD719fXTp08vLCxcuXLl3LlzRfa5fv364MGDGQxGcnIyuaYGDVobQOOvQU5ODpPJJBfH6+7u/vHHH/+qOOtfhVevXiGEJCzZ0HFWGjS+K4BOcerUqQRB/PLLL/AcgfhlaGgoQmj8+PHk/uB+ihCaM2cOuf3MmTNIVCoPpPDjHxqwTCUlJUpg8u3bt05OThYWFuRGkNuK/J3C0pCXl5eErwbDg4ODRa78Apc1NjYmCAKcvxBClLJeBEGsX78eISShJJLkMK3wnCOhzNVfHmeF4lUS0qRGjBihr68PZr3iluBUVVUp7grHjx+Xk5OTXB+BIIj58+ezWCzJfSCRS3JGHSAlJYXJZIpLy8MRVmdnZw0NjadPn4rr8+LFCy0trf79+1+7do3++dNx1n8+Ojo61q9fP3jw4AcPHuDGrq4uSnCRIIiOjg4s7e/u7u74ArLeH9qBg3Z0dIiMUBIE0adPHykpKYFAAHuAxoMHD5J3InJsV1cXHiIZErIQaNCg8U8FSPouXrz47t278ePHm5ubI4QWLlzY3d29c+fOMWPGnDp16tq1a7h/Tk4Oi8ViMpkJCQlPnz7F7Z6enmPHjn306BFlJrGxsUEIpaWlwUcXF5cFCxbU19dD1SXczcDAwMPDo7i4+PLly+Rzw3Mg5bTDwsL69Okj+atBCPDYsWNk81fyViaT+fHjx8zMTIFAAKtMGzduPHv2rMiJVNxRBg0axGKxvs+bK+G0MUxMTLS0tERuevnyJXifgSAE0N7evnLlSkVFRR8fH8kPlAMHDgwdOlTy0b8ym+rFixfTpk2ztrbGLqoikZycfPfu3YkTJ4p0bCUIoqamZuTIka2trcnJyfi/iwYdZ/1norq6es2aNaAAGz58uLq6+vz586HUSkhIiIWFRVVVFe4MjHbNmjUEQTQ2NgYFBamqqg4fPtzQ0NDBwQHbeYC66+jRozBjYm0ZGRMmTKDc5cuXL3d3dw8aNGjmzJkfPnxwd3dHCElJSYEQDWPz5s04BzM4OFhy9WQfH5/r16/D3y9fvgwJCTly5MilS5fGjx8fEhISEhKCh7958+bChQshJJw8efLjx48hISEwi40aNSokJARLjrKyspYsWQI9f/zxx5cvX5LjCrdu3Xr16tXkyZNDQkK2bNkiocAgHPrSpUtTpkwJCQmZMmUKRYaVlZUFt2n79u1wVhQt1KVLlzZs2DBt2rTi4mI6zkqDBgDiqaNGjSosLLx69SosvO7fv58giNzcXHNzcwcHh5aWFui8b9++uLi4O3fuGBgYUOarJ0+eqKqqRkREkFdaioqKtLW1Q0NDccvr168hZ5/iyUoQhLa2tr29PZ5IW1paBAIBElM+ysXFRUtLS8KMAYWskPg6rtOnT8cBy5cvX/bt2xf4EzmhCpKNJMcLZWVlv884K+jHhIPHgNra2v79+48bN07ccMiNW7VqFbkRqk/NnTtX8qEjIiJUVFQkp6ZBGHjr1q2/+0Xgf1LClfn8+fPGjRv5fP6yZcvElSWbMmUKQkhTUzMtLY3+1X8noDnr3whQfwMNxXQTfkWlpaVsNptcwBqqM0MGg7Ozs4KCAiQiZGVlcTgcLIqHnXC5XENDw1OnTpWUlAgft6ioCOay5OTkgoKCgoKC2tra7u7uVatWKSsrGxsbL1q0qKCgwMfHR0FBAScl1NTU6Orqbt++HYZoa2v36NFDwrfT09PDOVgZGRkIIUVFRYTQsGHDRo0ahRDCizKwWDZ8+HDYs7u7+5YtW16/fm1oaAiPIgMDA0NDw/DwcHjquLm58Xi8y5cvFxQU2NjYqKqq3r9/HxNlNputpqbm5OQ0a9YsJpOppaUloRCik5MTQkhXV9fQ0FBXV1dRUZEs7e/Ro0dycrKRkZGioiKfz5eSklq3bh3eGh8fjxBSUVHR0dHh8/mGhoY0Z6VBgyCI9vb2bdu2sVgsNTW1nJyctLQ0aWlpX1/foqKi2tramJgYhBAuKB8bG6ukpHThwoULFy6An7g9xPMAACAASURBVBR5V7NmzUIIUWq1z58/X15e/u7du5Tpkc1mU36AUCcJXj4BUDfL09NT+LShbirZO4XCRbq6uiAsh0+egujoaGlp6eDgYPhYX18/bdo0BoOhra2NvT8/ffr0v85ZxWWqgcwjPj5e3HAVFRWE0LNnz8iNW7ZsQQilp6dLOO6nT58UFBT8/PzEdejs7Ny0aZOCgsKwYcMkV75tamr66aef5OTkEhISxOV7NTY2QmB1+fLlIjvU1dWNHTsWNNySbWJp0Jz1nwOoFoOlPxBJxVVhrKysFixYQJmU379/TxCEgYHBmDFjoL2qqsrBwcHR0ZHMWbW0tCQfOjMzk8lkZmRkkKdjCCHguRWSAHA95aVLl5Ldv2/cuKGgoPCHOCtCyN3dHUImvr6+gwYNwpyVyWRSHksAYT0reCgmJCTARxC9zZs3D3NWWD2EpFRI9jx16pS4k7S0tLS2toZ63NXV1fr6+uRHJsywWlpahw8fzsrKUlNTmz9/Pp7UrKyseDxeampqWVnZ9OnTlZWVac5KgwaGmZkZQmjJkiWYOyKE/P39CwsLTU1NjYyMPnz4QJCWhm7fvg2ZUmSDKhAs9ejR4927d+Sdczicn376CX/ExUIplBdcQs3MzHDLgwcPevXq1bNnT+H3eags1bNnTwlfKjExkTzhiIxEYM4KADGDmZnZrVu3IIBnb28vJSVF8eeiPBrc3d3/YZz1zZs3cnJywsNdXV179uxJub8UgJKY/I9BQUVFBfwD4EeDSHR1dU2bNg0hRI7TCwOetvjRQEFLS8vo0aMRQtra2pJPmwbNWf85gKDCTz/9RLbEYzAYuHzL3LlzpaSkwF6uvr7ezs5u8eLF7e3ty5YtY7FYxsbGw4YNGzZsmLu7u76+fkBAAJmzYmolDs+ePZOSkqJw1kGDBikoKOC3RjJnff/+/cCBAyGgC7C1teXz+RIOYW1t/eDBAzJntbKywjX00tLSgPI2NzfD73/p0qXwDJPMWaOiohBCgYGBq1atWrVqFYRscdDCx8fHysoKl/7bu3cvQsjV1VXCZE2uE+jj44PZP3BWHo+HdRdhYWHOzs5QAObjx48IodzcXNwZcmlpzkqDBgAimjIyMs+fP6+srMSyotOnT586dYrL5cLrMaQrHT16tKmpafPmzeg/CwiVl5fDCvuGDRvIO588eTI5KAsTo6ysrL+/PzlBqqCggMPhyMjIkDO0Tp48yWKxRK7n/vjjj6qqqhLY5OfPn318fGxtbbG2AdgY/nvJkiVKSkrkUN+zZ8+WLFnCYDDU1dWTk5Pb2tqgphfYF4i7dHJycl/JWffu3fttOGtTU5OysrKysrLwRA0Aty+QtwkDiqVNnz6dfIMuXbqkqKgowZSqvb391KlTPB7vhx9+ILuhUTBnzhxFRcWJEydK4LXEl8UxVVVViP4Io6amZtOmTXw+f/Xq1cIlZLu7u4uLi2fNmqWoqDh+/HgJzmg0aM76TwMkh65evZrcyGAwOBwO/A1RB5jX9u7dq6OjA+1Tp05FCF26dEnkboGzSkhyBBw5cgQhJBxnVVRUJL9NYs56584d9J/Oc2/fvpVQoZsgiKFDh+K/gbOSvRIxZyUI4t69e/A8U1JSWrJkCVlPJsxZIWCzcuXKVSTgPfv4+Dg4OODOmZmZkjkrBcKclZzKSn4AAGclC45pPSsNGmRAdSWE0M8//0wQxM8//wwfeTxeTk5OXFwcQujQoUN1dXU4PtrR0SEQCFRUVFJTU8mv9yoqKhYWFmTKAjMSJT43YMAA8tIQYNKkSZTJhyAIBQUFkUat4JlFEVxScPbsWRaLdePGDZFbYcoiM1rA6tWrocJTYmLi73LW9PT0r+Gsnz9/NjU1JU9ZfytnPXnyJA6ciwQIObq6ukRu9fX11dHRoWgA5OXl2Wy2hIOCYAMhJFyQAuPp06caGhq/q4h9//69vr6+ubm5cBlhQHV1tYODAxLvw9rW1oYQkpeXFydopvF/Dto34FsD1qMRQnZ2do6Ojjk5Oe3t7R8/fuzXrx+0a2trs1isnJycv+PogYGBki0OyGm5I0aMkNC5oqICu9hIhqOjY2Zm5vHjxwUCQXx8fHBwMDmtWCSW/Ccg+Pon8PTpUy8vL0NDQ09PT09PT7J1g0ioq6tDYcmQkBAlJSUpKSn6P5YGDZHQ0tKaN28eQujEiRMPHjx4+PAhtFdWVkZHR/fv39/ExGT69OkbN27EQ6SlpTds2NDc3PzLL79gsuLl5XX9+vV3794BtQL0799/7Nixb968OX/+PDnLGyFEKQq6adMmLS2txMREsv9AYGDgkSNHcnNzKefcu3dvNTW1O3fuSLA98fX15fP54mw41dTUTE1NKeeAEFq8eHFSUpKOjs7y5cuh5dSpU5InWwmlYgHKysomJib//Z1KSUn5S+54SkrKxIkTRRqslpaWXrt2zcnJyc3NDTcmJia2t7fDS4U4wHVeunSpOMeAsrIyNzc3DoeDjdWE0dLSEhsba29v37t374yMDPwwJaOqqmry5MnFxcUxMTGRkZHCHW7dumVvb6+kpLRnz55hw4bRP/DvEzRn/Xtx6tSp2tpacgv2+5CVlY2Ojj527FhOTs6KFSssLCygfdmyZdra2riE3Z+Do6OjSL4FxWNE2pf4+fn9oYPW1NSQTcIlQ01NbdSoURkZGTdv3nz16lVkZGR1dfU3uP5hYWFgcH3lypUrV67AS7YE8Pl8sMKuqalRUVGRlpbGm8iPXho0aEhJSUHa5Zs3bxwdHaGOFODSpUtSUlKxsbFtbW2rVq0aMGAA/ukNGzZMX1//yZMnsKAEsLW1dXFxiYmJgQoCIDmAdV4yd9TU1LS3ty8oKCDPPCoqKlFRUfn5+WQaOnjwYBxfJKNnz54qKipXrlyBiJo4eHt7Q9BRGFwut2fPnvfv3y8oKKBscnV1TU9Pd3V1hbESqgb07t3byMiITMf/VnxN/YKv3E9QUJBIztrV1dXa2gpiLYwzZ850dnaCvkscTp48GRoaOn/+fCjZIIzz58/X1tauX78eMgpEIj8/f/bs2aWlpYsWLVJVVRXuUF9fP3z48Lt376alpS1btkz4WDt37vTw8MjLyzt79uy4cePoXzfNWf91CAgIkJGRyc3NhVVm9CVViFyMysPDo6mpCcKZUC0GT6xnzpx5+fLlnz56bm5uV1cXhS5L5moCgaC1tfXrqaSurq63t/cfPTETE5PJkyc/ffpUXHEXuD779u37ylcCCVtPnDhRXV1dVlb2448/IoTa29vr6upAfS8OZmZmmpqaCCEjI6P379+TH2zYMJIGDRr//xHCZIKlhoqKysWLF/l8PrQbGRl5eHhAKFFVVRWvLyGETp8+raOjU1RURN6PqqpqWVlZcHBweXk53nNycvKrV69wYS0pKal+/fo1NDRs27aNQjEVFRXJsU+BQKCoqEg5BODYsWPAsyV8KS6X29nZKS48yeVyy8vL8XlSOPGuXbvGjx/P4XB+++03cQtKGhoaUAj0L4HIrynMwsPCwn53OpWXl4cJUBgfPnyQ4N4aHBzs7e1NppWPHz++fPkyVBcTNyo2Nra8vHzEiBHi+GhTU1N8fDxIRyScOTwvRo0a5ezsLLLDzp07Hz58OHfuXJH7SU9PX7hwYUdHx7Rp08AIksb3C1oe8bdKWgUCQf/+/ePj47dt22ZhYaGjo0OR/8M826tXL3JlkdLSUl1dXS6Xu2DBgvj4+Pj4eCwt/Uo9671795hMpru7Owxvb2+H6YZcB4viG/D69Wt7e3szM7P9+/fDqMOHD4vbf1dXV58+fXCWgwQ9a3Nzc3x8fEJCQmdnZ2dn58uXL21sbMaOHQuCMBCHpaamdnZ2gkzq1atXOjo6FhYWx48f7yQBC1KVlZXnzp1bV1fX2dk5YsQIJpNJ9sSh6PGVlZWzs7NhDxB0kaBn3bhxI4PBIOtZk5OTu7q6urq67t+/36NHD0TrWWnQ+ILGxkZ/f382m52dnR0aGurg4NDR0YFlPJs2bSIIoqqqCt5sZ8yYQc5G/e233zQ0NObNm4e950pLS8Fpn6zCr6ysNDc3HzBgAM77efz4saKior29PXlvBEEMHz5cVVWV7LLk4eGhpqb29u1bymmXl5dra2sPGDAAt+AUK/wHqGknTJgg8osDET906JCEi7N69WqEkJyc3KRJk+Lj43Nycigy0AEDBgQHB4szY8Lw9vaWoGcFVs1gMCTvxM3NLSgo6HdvqJ+fX//+/UVu6u7unjRpUu/evUUm2u/evVtBQWHkyJHCV0CcmRRBENnZ2ZBqLOEp4+TkJCsrK+F59/nz59mzZ2toaBw4cIDyLwFobm5evnw5n89ft25dU1OT8PD4+HgTE5OBAwdeunRJXHoZje8HNGf92zFu3DjvLxCeoTZu3Ojt7b1r1y7hgf7+/t7e3mCYhaeDs2fP6urqfk0+o7+/P14laWho6O7utre3l8BZCYJ49+6dt7c3XhCX4HV17NgxOTk5iteVSM5aWlpKeU2yt7cn7wqrZkePHo0bwbcVg+wb4OnpaWpqipcFsXeBMNLS0mDtEiAnJwcFWsRx1r59+wYEBOBkUkg4GDlyJPge4CtJ/0vToEF8ycGSk5P7+PFjSUkJrNXg9aLevXvDTwmXiaK8rg8ZMgQhhK2XCYK4ceMGQsjS0pLcDd7SyTkxUNGAUvHk8OHDEEPFLVDnT1dXV/jMvby8LCwsJLgHEAQxaNAgiOmK3MpmsyUbrEIlLX19fShDgBAaO3bs+fPnMW2CaIVk4vu7nBVysL4BZz1x4oTw1I3x008/QeiB3Mjlcm1tbSV4qYIV7q+//irhfCSzXoIgli5dihDy8fERubWystLY2BiJqkYBiI6ORgj5+vrSP2eas9L4a5CTk5OZmYlz7Ts7O8nGK5Lx/PnzzMzMzMxMiFN+/vyZHHXo6urKzMwUToB9+PAhjMrOzpaw89zc3PLycvi7vr4+MzOTHCquq6uD4e3t7bC3zZs3X7t2LTMzk+JC8vLly59++ik8PJw8fb9+/XrZsmXhX4CZpY+Pz+nTp0tKSvbu3RseHk6payWSW8MeEhIScnNz9+7dS66zsnDhQnJgZt26dbt378ZeKtXV1QsWLIDhiYmJN27cCA8Pl2xnTYPGvwdVVVVQdOr48ePwa6K8nc6aNauhoaG+vh5k9N7e3uRI2OPHj9lstpOTE/5N1dXVxcXFqaurnzhxAr/eFxUVycvLk93m3759y2KxHBwcyH4jlZWVysrKZNPTrq4uU1NTbW1tchkRwM6dOxFCixcvFpcCTxCEr68vCCVFblVXVydHaoXR2dnZq1cvfX396urqefPmubm5MZlMhJCVldWiRYs6OzvhHL6Gs3I4HHEp/6CI/Us4a0NDg6WlpWTOKpI+vn79WkNDg8/nk4OU69atk5WVvXDhgrjDtbW1ubu7Ozs7iwzcEgRx9OhRFRUVFxcXcfa0HR0dGRkZZmZmUMJX5DeCoM/mzZuF/wfevHkzbdo0HR0dccNp0JyVBo3/Fj4+PhIcZGjQoPHNgL2ugLMSXwpmkmFubl5aWnrv3j0Id0VGRlIol4KCQmhoKDmc6erqihAi2xX9+uuvysrK5KIkXl5eSMixKC0tTUZGhmzLChW5Jk2aRDnz7OxsWE0SWUcQUyLIvBS59datW5ItnAiCCAkJ0dfXxx8XL15sbm4Ol2XHjh1wQX6Xs4Izwy+//CJya1lZ2V/FWaFqA9k6V5iz7ty5U3jTsmXLEELYq5EgiNraWldXV1tbW3HHam5uHj9+vOQ6i5DYQH4toWDFihUIIS8vL5Fby8vL4YVKZKXZN2/egD+Mt7c3/UP+3wKdg0XjfwwQn6BBg8b3htmzZ1NaXrx48fbtW0dHx6NHj8rIyFB+vN7e3lwu98iRIzU1NWTtEEIIKssDBg8erKysfO7cOdwiLlGmvb0d3AYAUCcvLS0N02uAra0taGfT09PFfRcpKSlXV9e/cLZZvXp1cnJyampqv379IiIiXr9+/TWj4Gp8M4SHhws3dnR0gGuKhPwkshFVWVnZ7du3JXSur69PSEggu2JREBcX19jY+PPPP8vIyIjscP/+fdDLirs+CQkJT58+FQgE27dvF966bdu2xsZGhJDw4gANOgeLxp/E5MmTJ0yYIFLq+m+Os5JrCtCgQeP7ibN2d3dnZWWRc8D79u0rEAjS0tLKyspSUlJUVFQiIiLIO9m6dStCyMDAANfveP36dY8ePSwtLaE+M2DKlClMJnPHjh3w8bfffmMymUwmk6xf6u7udnJyMjIywkmZJSUlkAUvXBMLhIxz5syRHONUUFA4ePCg8Kbu7m4XF5chQ4aQBVEUQP2C8+fPU9o7Ozs7OjqgKjWTyTQxMRk6dOj+/fvJyWcYx48f/5ZxVpFJSNgqS2QNqp49e44ZMwZXQCS+1OPF/xUUVFdX9+rVC+wjhLd2dXWtXLmSwWB4e3uLU260traOGzdOUVExPDy8rq6OsrWiomL16tWysrIRERHkilyAwsLC6dOn8/n848ePd3R0/G4OHI3vDTRn/X7B4/EQQuvXr6cvBUZoaKi4Gic0aND49pxVTk6utLSU3I7NkhgMxpkzZ2AVft++fd3d3eD7QRaRNzc3+/v7Q4wWN759+1ZOTg7MAQFPnz5FCLHZbCx+BY0sRWEJsbfY2FjMRSCv66effqKc/P379+Xl5S0sLCR8wcuXLyOEwsLCRCakQw6ZSEYLuHTpEkLoxIkTIrc2NzfDVRo1apS6ujpkmtrY2GRlZZHFl9+Ms8JdEMlZwZ0gOjpauLZqQkKCvLx8XFwcudHa2prD4ZBZLBmQsDVixAiR6/6pqalwWSjVzjDa2tr8/f1lZGTI2XsYDQ0NUHMxMjJS+AT27t0LFmMHDhyorq6urKzcvHmzjY2NuFOl8R2C1gZ8vwAJEXgf0gAcPnxYZI0TGjRo/J+gs7OzuLhY3CJeXFwcWMpPnTq1tbX1xIkTdXV1kN4EkJOT8/LyUlBQyMnJwUUBDAwMpKSkyF70Ojo6VlZWra2tEJ5ECA0aNAghRHH+t7GxQQjNmjUL2z9DHSnhAgEODg4gFZUATU1NJSWlw4cPC5cPAK75NddHXG0CjAMHDlRWVhoaGnZ0dDx69MjOzi4kJOR3S2T95Xj16pWenp7ItXhQbujr6wvXqSkvL9fS0po2bRpuycvLe//+/YYNG8iOvGQ8evSIzWb7+PjIyckJb4VqanZ2duJsYuPj41NTU729vUXavq5fvx6cd11dXSknkJ+ff/XqVXDVzcvLMzAw4PF48+fPf/ToEVhM0KC1ATT+KzQ0NDx+/Fh4dYMGDRo0vpM4q6KiIqV98uTJ+PmiqKh44sQJUAskJCR0dXXNmzdPRkYmKCjow4cPeAiUv4qPj8fJWJA+9eOPP7a1tUFLWlqajo5OUFAQRD3BX09WVvbQoUM4/tfW1gbeeTi3qa2t7ZdffunRo4dw+vm6devk5eXPnDkDHz99+oR97jAcHR0RQuvWrRP++omJiQghXV1d4Zx0QF1dnYGBAcW1lBxnBVIF7ivv3r27f//+ggULevfuraioyGAwBALBunXr4uLiEEIeHh4i0+f/wjirhYVFYGCguMgom80WtuuurKzU1NQkG0V9+vRp2LBhqqqq9+7dE7mrU6dOycrKipNkpKenKykpbd++HQtFKKiurraxsdHR0bl9+zZlU01NzZIlSzQ0NBYsWHDy5ElKSPjatWtaWlo9evRITk6+f/8+JMABFi1aJDKOTuP7BM1ZadCgQYPGX8ZZKcXcZ8yYAQJHMIfKz8+HlPDFixfjIRUVFUZGRmR2WFxcbGBggBDav38/7rZr1y68arxu3bpFixaBATPZPi8pKQkh5OzsjFuysrLU1dWjo6OFv4K2tnZgYKAEA7t3794hhKKiokSSTviCwpJKDFNTU0tLS3H7T05OBiUDpf3mzZuLFi3CJgMAikXgt+Ssrq6uIpk3lAYkWw1kZmYihH744QeR+8nOzjY1NR0yZIjIrfn5+Ww2u2/fvuLOMCsrq1evXgYGBp8+faJsKi0ttbS0RGJ8WF+8eKGlpYV1Gg0NDfjaqqqqiitJQ4PmrDT+WzQ2Nkrw/qBBgwaNbwbIyBbmrCtXrkQIRUREQGK4hoZGYWHh1KlT5eTkUlJSgJ34+vpqaWmR6wIkJyczGAwul4uFjElJSdra2mT22d7ebmlpaWtrC2aiO3bsWLx4MUJo5cqVuE9DQ8OMGTPk5OTu3LmDGx0dHZWVlYWTfqBuyK1bt8R9x8+fP/v5+Zmamgpvam9vHzlyJISHye1k/+wHDx5IILXiOCvm8UVFRfHx8WDsGhER4eHhMX369JcvX758+RJqE3wNZ3348CGbzZbMWQsLC3k8HsU7DLN2PT09kZwVijs8efIEPtbX14MSQzjtDB5eQ4cORQglJSWJvJhz5sxhs9nC2XKAGzduQIkc4eHl5eXDhw/X0tJaunQppexZU1PTunXreDyev79/UVFRU1MTFKfkcDgzZsxQV1eXYMhFg+asNP4rQAbDtm3b/sTYN2/ezJo1S9zk+D2gvb191qxZ4laUaNCg8b0BEp6EOSvkS+3evRvrUydOnEgQhJycnJSUFGT65+XlaWho2NnZkdNfIDuHzK4uX74sIyNDXpXevHkzsKLg4OAVK1bk5eUhhLhc7vPnz8nnoKCgQGY/a9euRQjJy8tTTvXUqVMIIcneLPv371dQUBBpjw+q0/Hjx4sbC0rfNWvWSOCsEoYDIJYM9BoDqgZ+DWe9e/eutLT05cuXJfS5cuUKEipkBbhz5460tDS5DhmGQCAYMmQINhMA5a6np6dIGQPIPxBCIt0AIGafmJgo7gyDg4MRQjNnzqRk+oMPq66u7uvXr4VHBQQEgMoZVB9z585FCCkrK1+6dAn+K0TSdBrfM/4VOVgfP348cuTI1/dvamp68+ZNVVXV9/ZFzp8/LzIb4HdRVlYWGxsLRVO+20yO2NhYf39/sM2jQYPG/zoYDAaoAlJSUi5cuBAWFtbV1QXlRi0sLPT09LKysqDmKs5qUlFRefbsWUNDA7S4urqam5ufPXsWSqEihKytrVks1tSpU8+dO8flck1MTEaOHFlbW/v8+XPyoRUVFSdOnIg/QlK8MKAKNK4uKxJKSkodHR2w6k2Bt7d3YGCghDlZWlpaXl6e7CwrjMLCwq+5mHPnzn316pVAIADDhBMnTpiYmPz2229fM7arqwtTxj8BKSmpYcOGURobGhq6urqGDBmCrc3grtna2pIrZlOSqw4cOABhYzKqqqrCwsIUFBRE3iaCIA4ePHju3LkFCxZs3LiRwWCQt8bGxoIPK9gFYLS2to4dO/bMmTNmZmYXLlxQVVXduHHjrl271NTUzMzMhg8fjhCaNm0a5U2ABp2D9V3Azs7uDxUUBm43a9as7y3OCuKwPzH27t278Ab83d6jrxGH0aBB438lzgqryRUVFZ6ensA1Hz9+zOPxeDweeJo+fvzYwsLCzs6OHCEDteuMGTNw7ims/mNnVuJLjpeLiwt8fPLkibq6ekhICPkc1q5dy2AwsPagpaUlLCxMSkoqISGB3K2+vt7Dw+N3LZ9HjBhhbGwsnKFFEMTEiRNNTEyEFZYYEiylP378OGTIEEdHx6+Js2I9a1ZW1oULFyIiIoKDg/v27QvT5ogRI4KCgo4ePSocK7179y6LxZJsEQiZXiLjrAMHDhSWRrS0tMycOVNDQwO3NDU12djY9OrV6+XLl8I7uX37No/HW758OS73Tb4F8B+ye/dukecGlmGjRo2itNfU1ERHR8vJyfXr1084sjt9+nSEkK+vL4SB161bB2YRX1/5nMb3ie+ds7a0tKSnp5PNlm/duiVSjY5/G8K+x3+Cs8rJyf25Vfjvk7PW1tb269eP5qw0aND4uzlrV1dXWFiYk5MTfIT1d4TQ6tWrGxoa+Hy+np5eQUEBxM9kZWUjIyPJWUpgQbVv3z5MTSA9n0z1VFVVMWclCMLLy4vJZJJp2Z07d4DJ4ZbExERlZWXhUp/r169nsVgi177JDBghlJWVJbypvb1dUVFRwsq7j4+Pubk5RWeJMWHChD/KWSmsF65tSEgIjm2z2Ww2mz1v3rz09PSqqqq7d+/KyspKPkRoaKisrKzIogYKCgqTJ0+mNIJjlEAgwC0QxxWmpPAQZ7FY4qxwZ8yYAXdK2PyVIIjPnz8LBAI+n5+fnw+vQyCfraioAP/yH374gTKwsrLyhx9+UFJScnNza2tr6+joWL58OYPB0NHReffuHf2zpTnr34K3b9+GhYXl5uZ6eHjIy8srKiouWLDg06dPo0aNUlBQMDEx8fHxgVkPkJ2d7eLiMnjwYA6H07dv3127doFoJjk5eeDAgYqKijwez8PDw93dHf6/MzIyxo4dO2jQoGHDhg0ZMgQTwadPnwYFBZmbm7PZbJcvqKioaG1tTUxMHDVqlJub26BBg8aNG/fs2TMsrMnJyZk4ceLbt2/j4uICAgJu3LjR1dV1/vx5Nzc3vJPKykronJeXFxcXN3bsWBcXl5iYGPgpkulyY2Pj4cOHo6KigoKC4uLiMIcDzrply5anT5/GxcXFxcXt37+/paUFj21ra0tMTIz7goaGBvxjpsRZu7u7Gxsbz5w5Az2vXLlC3k9GRkZhYSEEMKBDbm4ueV7o7u5+8OBBXFxcTk5Oc3Pzy5cvyeXCOzs7Gxsb9+7dGxcXd+3aNWxVg4977NixuLi48vJyso3X13BWGI5BNihpb2+HFjg6/jrkIcI6qqamJtgknNjb3NwsYSANGjSAs4KwkoLx48fb29vDpNHR0REdHS0lJWVsbFxUVJSYmMhgMHr06AHh1alTp1KYx6NHj3r16uXj40MezmazY2NjcR8vLy8lJaV9+/bBb/PTp0+6urp4eicIoq6uzsnJicvlksni4MGD+/Tpi89BiwAAIABJREFUIzzDcLlcCwsL8hRHMT969OgRJUFeeLi4WQKqvy5btkzk1qlTpyopKWVmZkq4zlBx4MCBA8KbsJ41Ly/v9u3b8fHxzs7O8vLy8vLyUMpBIBDMmzePwWCEhITExcVNmjTJxcVl9+7dMLHfvn27sbGxs7Nz9OjR2trawvt//fq1jIyMcF2bQ4cOIYT27t2LHz29e/c2NDSEzDAK4KVFZBg1NzeXx+O5uroKB6o7OzsvXrxobW0tLy9/4cKF7du3u7i4cLlcLS0tV1dXMzMzhFBoaCj5ydXZ2ZmSkmJmZiYjIwMB9aSkJAcHBykpqbFjx9IRVpqz/o3AxTAmTJgAL1vYa7qzs/Po0aNsNpus13ZwcDA2Nn7w4AFBEFD4GK83nTx5Uk1NzdfXt6SkBP9sNDQ0nJ2db9y4AS+IcnJyuKjGihUr3N3dFRUVw76gpqYGpFGDBg1at24dyNVB9kqelZydnUHAdP/+/T179iCExowZQ94JdI6MjDQyMoJGDQ0NgUBAnkN1dHRAQRUWFubh4YEQmj59OpmzQn1kXGhg+PDhsLWxsRH05vb29mFhYWDtgd+bKZwVrA1hfQ0kROTkXJD4fPjwASrsAa5fv4473L59G7fz+fy+ffuSYx6QWIBB9k+BmQ5j4sSJmOx+DWcFbRwGufjK3r17EUIHDx4Eedy0adOgHYxvsPKJ/PqelJQEyjCEEMV+5c6dO7q6uniguBgJDRo0ZxWZNzl+/HiE0LVr13DLrl27pKSk2Gw28WXdNjg4mCCIkpISMMsk/zzj4uKkpaXJDlMWFhYIIXDlbGhowGvi2OQVwnVkrwAwit+5cyf5HZXMtDBmzpwJknryDEDu8OHDB4RQ7969RV4HGC6Os0IhK3GcFcKokqO89+7dE5fIBZxVZDZ9QkJCWFjYzp07/fz8mExmWFgY2ZSUDHimiOSsx44dQwilp6eTGz99+qSvr48Qevz4MbRA8lxkZKTI83d1ddXX1xeeRZubm4ODg01MTCTEthFC7u7us2fPRgiZmZmFhYV9/PhRT08PW6uSh6xatQpC8vBkv3nzJpPJlJGRoeuf05z1b8f79+/Brg/CkO3t7XZ2duR5LTAw0NnZGWQAjx8/1tXVxVMnTExkjZSwNkBDQwP/yEtKSnr27Ele/jh//ryxsTG5P3BWmFna29uh7AeekYGzqqqqJiUlHT16lCAIQ0NDR0dH4cWOp0+f8ng8nCgKSp1JkyZROCu8UpeVlfn4+FhaWpI5K9gc3rlzJykpqXfv3pizQt6ltrY2hEjBbgabHVI4K4h7WCzW27dv4QHA4/GwtzZw1sGDB8vKyiYlJSUlJcnKyg4dOhSfpI+PD0Jo69atSUlJfD6frC3DwxMSEpKSkqZNm8Zms48dOwab4OXY29s7KSkJauFgcvm7nPXJkydKSkqwaJiUlKSmpmZvb4/dvIGzOjo6As+G95nbt2+rqKj4+Phs2LABIQS1dqD//v37EUJGRkZJSUnS0tJSUlLkRyal9piwmTYNGjTAvV8kZ7179y6bzSZzVuKLb8C9e/eKioogix/mHNCnQjwCd+ZwOEwmkxyPhKkDOGtSUhJUbMJzC7yskiOCwFnJooKOjg4HB4eePXuKJJ1r164V902bmpoCAwMlc1aRdQcwZxUIBOJ88v8mzkq+F6ANuH//ftIXkOMRAHl5eRxhwcJWkZz1+vXrEOaAQExpaSlM7CLlsAUFBXw+X1iNiuOvEJbCuHXr1tatWyF6TT69lStXPnz4EMekABYWFlhkvGPHDhaLJSUlBWf75s0beJiKuy80aM76VwLU+pMmTcIvr0FBQaampnhSW7BgAaTDY+an8AUQPAsPD5fAWZuamsirP/b29hTOqq2tTWa9N2/ePHr0KD56QkICOc4HnHXDhg24v7e3t7GxcXp6OkWE5OXlZWhoiFeiu7u7R44caWBgQOasO3bswN/6559/xjVFgLMaGRnh4SkpKZizNjQ0xMXFYcVVR0cHZNeK5Ky5ublxcXFFRUXk6R67fgDpVFZWxitWkydPlpKSwhEIDQ2N3bt3w0mWl5f36dMHc9bCwkJlZeWVK1dmZGRkZGTcvHnT0NBw4cKFBEFkZ2cPGDBgwoQJoHl69uwZQgi/G/wuZ71//76Li0taWhpIMqAENpaRAWdFCM2ZM6ewsLCjo+Pz58/u7u5+fn5tbW1dXV1PnjzR0dHBiRqjRo3Cgo3GxkY/Pz9HR8fq6mqCIHx9fc3MzEpKSrA2gCxvoEGDBvkVVJw/HYfDoXDWRYsWwfttU1NTbm6uQCCwtbWtqalpbW3dtWsXl8vdtGkT7gxvlcbGxrCkC7E9KSkpPMVlZmbq6upiSWVhYSGTyaQ40oeHhysoKJBX5EaPHq2kpPT06VNyN1h3srW1lbDI8/DhQzU1NXKBA3JEE0pViRzY0dEhQZAKnHXEiBEUC6c/ylklsF6RelbQPj19+rSxsRFWNZ2dnWFlD8IZ7u7u06ZNMzIy4vF4N2/ehPkcHporV65ksVj4eQHSYW1tbeFqUs+fP1dWVnZ1dRUWX5WXl5uamuro6MCer1y54unpqaCgoKenN2jQIAUFBUVFxSVLlpw+fRoLtEpKSmJiYqSlpZ2cnPLz81esWIEQgiDRihUrpKSkHB0dDx8+XFVVlZGR0b9/fzMzs9OnT9PKLpqzfgukpqZyOByyYjUoKMjMzAx/pHBWBQWFm/8J0AmI46xdXV2tra2PHj1yd3d3d3dXUlIic9aIiAgGgyFcX669vb21tXXmzJm9e/cW5qxkg8BXr16BnMjQ0JD8BsxgMChJVGPGjGGz2Xiy1tXVJeuW3rx5o6amBp7VwjlYra2tqqqq5BKIMEW2tra2trZK4KyU6wAL6BTOOmzYMNxt+vTpmLP++uuvlFUkLy8vzFknTZoEU56srKysrCxcBOCsFDQ2Nnp5eX09Z6XgxYsX5Gxi4KzS0tI4gfTTp08QZYFbrK2tjRDi8XgiFVd79+7V1NSEtxQvLy8ul5ufn09PdjRoSACs2ErgrFZWVhRqCD5Hfn5+xJfFX8wC4XeXmJgI7O3z5882NjZkFenatWuZTOb48eMxvYuJieFwOKmpqdCyZcsWKSmp1atX4yNevnwZIaSpqYkXpn/99Vd4syWfWF1dnb29PUVaIAxdXd1evXoJKy8fPHjAZDK5XO6zZ89EDoQFIpGCVIIgwCvqz3HW1tbWKVOmUGQYX8NZKU8BhFBeXl5FRQU8PSdMmCArKwuRbKgKgbVkGRkZmpqa6urqrV/g4OAAnPX69evu/wlQ4k6cOLG1tXXSpEnbt2+HITg0O3/+fPCFQAgxmUwrK6vHjx/DR3KZNIIgqqqqQNvAZDIhDSs3N1daWnrSpEnu7u4yMjIrVqyAZ1+fPn0QQubm5jiHhMY/Cd+vPyuLxRJev5BgIEf5tcAcJA6XL19ms9k2Nja3bt1SUlKSkpKiHLpHjx5AvzCuXbtmb2/PZrN379798uVLyedjbGx848YNZ2fnt2/fRkdHnzt3rrW1VWRPHR2d1tZWsOgrKCgwMDAgH9fIyAhPHMK4f/9+TU1NS0sLbsnPz/fy8oK80Y6ODskneffu3eXLl7PZ7LFjxwpvvXDhwp+7cVwu9/79+zA3Xbt2zdfXl1KE8NWrV+fOnUtISPhzloGXLl06d+7czZs3hTft27cPWwNCBRpZWVklJSUlJSUbGxtfX19HR0eKvR9WxZmYmMAMe+HCBQUFBTMzs6VLl2JXSBo0aFBw48YNyR3A9AoDslHht/n06dNJkyb16tVrxYoVUB81MjKyrq5u3LhxYOSprKwM2gPIf0IIRUVFOTs7JyQkvHnzBlqWLVumrKzs7+9fUlIC+QbKysr5+flktb2iomJpaSmesQUCgYKCAqS9kx1YocYS7EccdHV1CwsLyfMtwN7efujQobW1tfX19SIHOjo6Qk69yK045f9P4PPnzxCQFrfzPwQejwdPz0OHDrW2tsKVVFVV7dGjB3R4/vx5UFBQaWlpVVUVm81WVlbu168fzLQfP3708PBI/0+Ax/mhQ4fYbPavv/4Kla7YbLampmZ+fr6srOzly5fXrFnTp08fX1/fNWvWPH78GN9uW1tb8rmtXr369evXCKHx48cLBAKEUN++fY8dO3b06NH09HRPT8+lS5dKS0uvX78eykysWrUK5nMa/zD8b9QUgBjnjh07JHQAGevXoLm5OTIycujQoffu3cvMzDx79iyFHLu7u0tJScHLMYjro6Ojvb299fT0MjMzs7KyyJIacXB1db18+XJWVlbPnj39/Pxw/lBbWxu5W0tLC5PJBD1DUVFRaWkp/OTwqWIZK0BWVhb/nZubq6WlBSytoaFh0qRJoaGhvXv3joiI2Lp1q7B1M0ZGRoadnd2oUaOePHkSEREB9nh/FZSVldXU1ODvgQMHnj17FhIyOjo6du/ebWdnFxAQsGXLlvv37/+h3XZ0dMTGxrq4uEyYMGHixIlQ6loCIFEsICDg7H9CTk4OIVRaWhoaGuro6Ojp6enp6bl///6ysjLsZH7s2LHJkyfv2LFjxIgRO3bsqKyspGcKGjSEIRAIxDEDsG2nYOfOnTIyMuXl5UOGDHn06NHWrVtra2ujoqI+ffrk5uY2evRo8AeASTImJmb37t1Xr16Njo6GWODu3bt79eo1a9Ys/DIJKaSwum1lZeXv73/58uWTJ08SBIEQ6tevH6wagf8oMKFp06YVFhbW1taST2zbtm1MJhN3A3z69Kmurg5/hDSG8PBw4e/l5+fHYDBApdbS0pKbmwvzOWxdvnw5QgifM24X93iC4cLv6sKN8vLy8BogAXhaE4eIiAhQgooceP369evXr2dlZWVlZd25c8fGxkZaWjo5OfnYsWMpKSnGxsZMJtPDwyM1NTXiC3799desrCy4Nb/88suRI0ciSIB/DBkZmdWrV6elpQkEAl9f3x07dsycObOwsBAoeHh4OOhl6+vrs7Oz7ezsEhISnJycUlNTITkBLiNEl4cOHbply5aampqVK1fGxsZGREQcOXIEki5o/APx3WoDuFwu/gi+AWQ9EFkbAGUAyZlMFFC0AZGRkYgkWi8uLjYwMCBrAzZv3szj8XARalBeqqqqwup/e3v7uHHjkERtABkQbOjTpw9oJTkcDkUbQNGzktNaf/75ZzU1NdA5AHk9dOgQeWFIT08P5KGgiyevH0nQBkAOFv6CILSnaAPI4qSv1wYcPnxYRkYGKuNRAOt0ZmZmsLgGL/Ffrw2AKTs6OlqCNuDgwYO4/5IlS5D4VNbAwEBEKlO+d+9eW1tbylpSTk4O1BMnVzOnQYPG1+hZp0+fLrKmKBThRF8cRQYNGoRIKfmgeSU7/8PSc0pKCnn45s2b4SO84ffo0QOsN8GwBfgWdKipqRk4cCB5yoJw3YABAygn5u/vr6Cg8Lt6JB6PV1xcLGLJksnEHi8UFBUV2dnZkbVtZIDjgUgrfjwc1Jkit0JdMQk5WBwOR7I2wMPDg6wEw4C1eJznCvJZCwsL7LJSWlpKnsPJSE9Pl5eXHz58uHAygL29vby8PL7F58+fnzlzppGRkaWlJdw7Q0PDmTNnysrKDh8+fMuWLQMGDED/6RIDqjkOh4MQAtsBbFYjbMtFg9YG/B+AxWLp6elRTJQwLCwsxowZc+rUqSlTpuzbt6+4uDgpKYnyGl1YWPjixQuYawYPHqygoJCamvr69ev9+/cvXboUqkJj9OjRo7Ky8sCBA8XFxZ8/f2axWBwOR1pa+vPnz8XFxVevXk1MTJT8olxMAggrAQsWLGAwGMnJybDp1atXFy5coKwNXbx4MS8vr7m5OTMz8+7duyYmJqBzgNWfrKws3HPSpEnNzc2gAYD5FMwWOjo6Dh06BGmzv7uoV1JSApz1K2FlZcVms1NTUzs7O6urq+/fv5+eno63hoaGqqurHz16FKYzYTg5OWlqasL7xh/6Hzh37pympiY80vDSv+Tggbq6+uPHjyn/CYCsrKyYmJiff/4ZIdTa2nrixIn8/PyKigpyH2tr6/Xr12NXnc7OzuLiYkrYmwaNf3mcFazdhQEv5+AJQEZwcDDI3NPS0latWrVx48a+ffsWFRXFxsYihObPnz9w4MBFixbhWqnw8gk6VITQvHnzuFxufHw8zHvGxsbTpk2rrKwEdWxQUJCfnx9MF9Cfy+VOmzatpqYmJiYGBFq6urpubm7v37/Hln+ATZs2qampgfGTSKirq/fr16+yslLk5DNmzBhxNVoNDQ29vLzwx7y8PPLkDFyNPLFLHv4noKCgIG5TXV2dsNqBHCyHhSl85s+fP8fkEqI5wtqGqqqqhQsXamtrb968maxtq6+vP3jw4NOnT2fPng1xH4SQt7d3bGzs1atXFRQUZGVl165dm5GRERsb++zZs127dr1///7Ro0fjxo2DxTqMmJgYLpfr5eW1devWVatWRUVFGRgYbNy4ETTWNOg467dGYWEh9niCgGKfPn02btwoMs4KHSByhkHO+iev+EDuP14NZzKZa9eu1dXVJcdZX716BfImWOKvq6u7ePEilgrY29tD+E1cnBVKv1KwZcsW2ArGKBi9evWCdHWIlfbs2XPt2rVcLnfkyJGwWINfHI8ePYr+MwfLzc3NyMgIooPgdeXm5hYVFQW+MAghyXHW0NDQqKgobCnylXFWgiDCwsLgTKytrWEs2evqwIEDCCEDA4OoqKjjx49v27YNsvshzmplZXX8+PGoqCi4nl8fZw0JCVFSUjpy5AhBEGlpaTBcQpyVIIj4+HiEkKOjIzbHJadTeHp6Njc3EwQBs6e5uTmUlCQDpHUQZ126dClCaPv27fSbLg0avxtnhTlHZADPxMSE/C566dIlFRUVc3NzmJwhNoHnLpjbORzO1atXoWXNmjXoP41XdXV1zc3NIWkSMkqxiR4A7F2xX3V0dLTI9RMnJ6c+ffpgRzyRwWP0xVmWgmvXrrFYrBMnTogcGBMTg1fMnj9/Tnb1ghQrsrmBMJYvX/7fxFklLEJu3LhR5G06e/Ysl8ulFIyARwOkQMGcjBAS9uqHOyg8VW7duhUJmWHjL4j+0zoXcgxgAhfun5KSAtm03t7e6D/9Imn8s/H91m599eoVZX2EvMpQUlKSk5ND5lVVVVU5JJDNNTo7O3E7pGfC8JycnNzcXIIgXr58SanqlpeXFxMTw+fzIyMjoVzTs2fPhg8f7unp+f79++rq6pycHLyUfODAgfHjx+OCHLjcHCAqKionJwfXfKqoqFi/fj1s0tLSInPrDRs2gITg6tWr0GHhwoWYl3d3d/P5fDxxEwTh5+fH5/Nhymhra5s7dy4+KCTCz58/H3pmZWXx+Xw81T5//pzP5/N4PBkZGYFAsHXrVj6fj5fb5s+fr6ysTL62P/30k5qaGvni8Pl8JSUlPp9/8eJFSK3AWxsbG0eMGKGiogKCCjk5OfANqKurA44L7wNqampycnJfz1lPnjwpJSWloqJibW2tqakJ+5fMWaurq0HIb2FhYW1tbW1tjR0MYDYUCATW1taysrKKioru7u5w6JkzZ1p/gampKUIIakKC6BlXpKRBg+asYWFhtbW1f5SzXrt2DXNWMNuHrJopU6bAVODt7a2goID9m44cOSIlJdWjRw9gk8XFxTIyMmR7ZghwAs2trq728vKys7MjPy9AD3b+/Hn4ePr0aQaDoampSak1CkIFCfzv/fv32traAQEBwmn+6enpLBZr3LhxIgeWlpZqaGhQFrjJnBXXqu3q6iIvx38bzirML7HNNrkR8oOxoYpAIBg3bpywj9X8+fMRQpQn+KdPn8Awdc+ePcLnwGazvb29yVQeltQGDhwooeDqoUOHZGRkOBwO5Vg0aM5K41vg2LFj/fr1+2aH6+zsvHv3rnB7dXV1aWkpuaWqqkq4kDSeSsh6Vozy8vLTX4AtYJqbm3EjeDRiCt7Z2Qnt5IKuwo86PLysrOz06dOY8RcVFZ0+fVpYZ9bS0nL69Olly5YFBAQEBARgT7G8vLyFCxcGBATs2LHj9u3bMByevnfu3An4gqNHj4JBIEziAQEBaWlp9D8qDRpFRUXa2toCgQCKmIjjrHw+X1ipWVZWhiU3Ojo6KSkphYWFtra2PB5vxYoVLS0t2dnZJiYmDAYDm0/B0hAO0UEiTnBwMCyV1NfXW1tbW1pagm9/dna2rKzs8uXL8RGPHDkCCazYGRCWvClBYpDD2traQgCirKwMe+dhgMsKuWQoOUzr7u4OlW6EoaurK4Gz4qItLS0teXl535izUobX19fDUiRm+QBlZWUnJyfgrOnp6Xw+H0jtkydPcA5Dfn6+urr61KlTKUpWKCITHR3d3d3d0tKSkpJy8eJFgiDWr1/fs2dPhNDZs2eh58ePHxcuXMhisaKiojo7O2/durV58+Z58+bBnLxx48aUlJSUlJT8/HwLCwvsUUiD5qw0vjXi4uIojobfP1pbWylxVho0aPzjkZKSAqZFeKWYgvb2djc3N3HigVOnTrHZ7EWLFoGb5rt37y5dugQ+dMDYwLbTyckJ3hjLy8u1tLQYDAa4nLa2tgLpxEcHweu5c+cwQWQymVh2BcPRFwt6giBAlEnJ0QRvJpzv29bWJlzL8P3790pKSj4+PsJfCtapxV0QKysrDocjHDVsb28fOHAgudCgMJYvXy4lJUWJev45zvr69WscJK6oqACpK2U4WIPp6+uTeefcuXMZDAYQzcrKSkVFRQ0NDXhDkJOTYzKZAQEBBgYGsMOoqChDQ0Mej8fj8fbt28fj8UDEvGPHDj6fD8YyJiYmUVFR2N8mICAA+mMZ3ubNm7W1tVksljiDGpyDRePfAyat6P1+wGazJRhUfSd49erVsmXL4r/A19f306dPMG/SoEHjX4I+ffpAehMs64tMnJXgLR0YGDh48OCTJ0+OGTOGwWBMnz7d0tJy06ZNTCZz7ty53d3dkZGRixYtunfvHixS8/n8uLg4TU3NHTt21NfXy8rKbtiwgclkzps3D3Y4YsQIGRkZ7Ie4ZcuW7u7uXbt2wUc+n79nzx4+n4898k6dOiUQCC5evEjOqlRQUIAsdXCnlpGREXaA0tXVdXFxKSgoEM4iBUNZbGX18eNHsmPriBEjoJ6TyAv18eNHyBYV6XXFZDKh/gtuEWeY1dzcjG35RQIcFeDv7u7upqYmBoMBkU4McMCVkZHBd7C4uPjRo0dmZmZ2dnYEQURGRjY0NAwdOhQh9OHDh549e3I4nNra2uLi4qamJi6Xe+7cuQ8fPtTW1kpLSy9durSyspLFYk2YMCEnJ2fEiBE+Pj4xMTHBwcHr1q1TVFTctWtXRESEsrKyl5eXl5dX//79paWlx4wZ8+zZMwsLCyMjowkTJqxfvz4tLS0tLS0mJmbChAkTJkzw9/e3trZWU1OD/GMadA4WjW+No0ePzpo16zs/yevXr/v5+UElMIFA4Ofnl52dTd87GjT+VQAFOXn9XRhQC/T48eMit0LJ0zVr1oC3AAg6ExISZGVl58yZ09HR0d3d7ejoKCcnB1kHxBfVO05XWrp0qa6uLlYEpaWlycrKgvr8xYsXPB6PoqZ1cXGxtbXFatHDhw+D1z25D3jCODs7S/hekOSKvQIxIPtWnL8euJRAFikFw4YNQwhRKspSQLFB/NNxVjKAdjOZTEo7eDWQRaInTpzAeW/gq4gQevz4MXnUyZMnIau4oqKC3O7q6opI9mQY8LZDSUKgYNCgQcLXGZCTkwOnMXnyZLq8Nh1npfF/gODgYBwY+G4xZMiQ1NTUw4cP7969Ozk5OTU1lVKwhAYNGjTQF/t9shceGe7u7gihrKys0NBQVVXVjRs3dnV1jRs3jsvlQpFPBoNx7NixHj16gDELhCRtbGwgxxwh5O3t3dDQMGHCBIhQmpqaamtrjxkzJjMz08zMTCAQvHjxghwNDQ8Pf/jwIW4JDQ3F1U8w7O3t7ezsJH8vfOZf2Q6A3eKT/x9CR0cHuMFQvg7kVGGAPdmoUaPI9mdv3rx59epVv379KNUWMzMzoXQWxfCHAuEbhLFz586hQ4eqqakdOHAA02ga/3jQnJXGn4GNjc2MGTPAQYYGDRr/NpiYmGDdoTiAvlMcdHR0tm3b9uDBA1lZ2Vu3blVUVKxdu7a0tBSygiDTX09Pb/z48YcPHwabJFgyLi4unjdvXnd3t52dXWBgYHp6OqRk6ejo+Pr6FhYWXrlypaurKyUlpbm5GawAAL6+vqqqqt7e3lCkBiFka2sbHh5OrhTVq1cvT0/P7OxsKKQnEoGBgbKyspA7RYaMjExYWFheXt6HDx+ER4EJiUhAhPKvRXZ2trhasuQ+4tr19fVxzcUHDx6A1cOoUaMQQsePH+dwOCtXriQTys+fP6ekpIwZMwaEyIBXr14tWbKEyWTeunWL4uMLpi6pqamS/4vCw8OXLl26efNmHFUFDh0eHp6WlrZs2TKwF/ijVRVp/A+DDjXToEGDBo2/XBsAUlGypbTIJW8rKytwAEQIrVu3rq6ubtCgQVwuFyQBUD1VS0sLL2dDURKw54Q6WBwO5+HDh8SX5CH0RbUZGhoqJyeHHfEIghg9ejRC6MKFC/ARGE9qairlrBQUFG7cuCHhtNlsNpvNFid4iIqKEt4EsksFBQWRYir0f6ENgNcDYZ9afX39Xbt24Y9QT3X27Nlg6qKnp8fj8ShDfvzxR4QQ2fissLCwR48eSIwc4uuxbNkyeB/w+YKhQ4c6OjqCZqCgoAAh9C39dmjQ2gAaNGjQoPHPhLj6hYCQkJAnT548ePDAxsaGwWAsWbKkqKjo6tWr7e3tUP9PUVFx7969nz59mjBhwufPnzU0NEBsAKWhzM3NJ06c2NjYuH37doSQvr4+VDqAg4aEhLS0tFy5cqWpqQkOFxoaikhF+MAV/9GjR5Sz0tDQkFx66uLFiyLbw8LCwAm2E1FGAAAgAElEQVRBGL17954yZUpTUxOl3h4G5YjV1dXYtRowa9YsHCGmAH+jtrY2cnpWRUUFJesLmDG5Ba4zxrt378jJXnjnVlZWLBbr6dOnHz58sLKyIndYsGDBoUOHfvjhB7DNBkCamrKysrgL8pVYtmxZW1vbuHHjGr+go6Nj3bp1IJOl8W8DzVlp0KBBg8Yfg7GxMZgNSQCDwdi8ebPkcsdeXl7S0tJTp041MTHZtWsXtgKYM2dOV1fX6NGjKyoq/Pz8RowYkZCQsHbt2s7OThAM5OTkQNrWzz//rKenB8SUzWYfOnTIxMTk4sWLXV1djo6O+vr6ly5dev36NRzO2dlZW1s7Li4Oqqeqq6ubmpqCloB8VsOHD29rayPXPqBAV1dXTU0tOjoaSsj+/wcqk8lisQ4fPkxey8ZXA2xhRFbVHjZsGKWdyWSC+RdAWlpaQjluLOhkMBhkr4ObN29SSrOC5xRA5A4PHz7c2tqKdV9lZWWJiYkDBw709vYuLy8PDQ21sbE5c+ZMYWFhQkJCe3t7cXHx0aNH5eXloUhYe3t7V1fXb7/9tmXLFnipePPmTdzvAUy+MebPnx8XF/fy5ctz5851dnbKyMjs37//NxIwYYULTv8e/0WgQ800aNCgQeMv1wYQBHHlyhU2my2ydgkG+AbExsYSBHH8+HE5OTkwIh0yZAhQKIIgSkpK4IEFBqv3798H7gULxLDsPnjwYNhhXFyctLQ0LNBDHtiiRYvw4aZNm4ZITq4HDhxgsVjYEh+QkZGBSOWsRQJcsYTT3kHk8NtvvwkPOXToEIfDGTNmjPCmsLAwTU1NCYcD2wHhqmOgDRBn73rs2DEkvrQphEuvXbuGW6qqqoKCgkxNTXHLnTt3mEwmOAaAbHTq1KktLS1wGSMjI6GUt6qqamJiYmJiYmBgIGiR/yq4u7snJiZiq10K6urqhg4dSmsD/j2gOSsNGjRo0PhjSEpKUlJSOn36tORuN2/eZLFYEydOlNDnw4cPFhYWKioqUC/a29tbR0fn1q1bb968CQoK0tHRqa2tbW9vP3LkiI6OjoODQ01NDUEQU6ZM4XA4wcHBTU1NLS0tQ4YM4XA4mBzb2dkxGIznz5/X1tZ6enr27t0bV7SqqqoyMjKyt7fHLRoaGgYGBuTyAW/fvtXT03N3dyeXsO7o6CBXVQVuOnLkSErxUvCI7dWrl8gva2ho6O/vL1z6NSwsTFpaesmSJd+Ys/bv359cyQxMDwICAnBLREQEZoQQAs/Ozm5oaIiMjFy2bNmaNWtkZGSUlJSAc2tqag4dOhTSqgYNGnTx4sUnT548efLk3LlzkeJx/PjxJ1/w6NEjNpvt7+8Pm3R1dUEUa2xsbGlpaWlpmZGRQa6VuHnzZvSlAjANmrPSoEGDBg0aVOTk5PB4vN+NsxIE4ejoKJmzEgSRn5+PvhivPnnyBCHk5OREEERBQYG2traNjQ1YfsbGxiJSztDSpUsRQlAZ6/Dhw4jkqwqmgRCjzc7OVldXj46OxocD5Sjez8yZM3FnDDAcyM/Pxy0VFRWZmZn4I/YNqKurIw/89OkTQojFYonjrAghCs0lvhSnHT9+/N/BWbdt2yaOsy5YsIDcApwVX5nnz5/LyMhMnjwZPoIaBGq3EgTR2Njo6enJ5XIpcXQ9PT2EkOQkNgn/V/7+/uSW9vb2xYsXDx48GEdeyb6wAQEBlFAxjX82aD0rDRo0aND4Y8jOzq6srPzKzl1dXVgwCoyH0kFPT8/e3v7gwYOdnZ09e/b08fF5/vz5vXv3evXqZWBg8OjRo6SkJITQ9OnTBw0atHr1alik/vHHH3k83oYNG0pKSjw8POTk5HAJqH79+jGZzMuXLxMEYWtrq6GhkZiY+OzZM9gKxQ4gsIoQAgFofHw8+ZSAC7a3t+MWHo9Htm7t27cv/CFS9trZ2YlrbgnvVhjW1tZ/7kYEBgba2NhI7oNPlXJThKXGCxYsIH989uxZe3s7XB8IOa9fvx6rbBsaGq5cucLn852cnMhfnMFgREZGgnbij0K4BhiLxVq9enV8fPytW7fg+oP2oLu7OyEh4fLlyywW609fPRr/c6A5Kw0aNGjQ+GMwMTH53RwsjMTERGxBWl5e3tjYSOkgLy/v6+ubnp4+ZcoUKSmpc+fOOTo6uri4ZGVl7du3TyAQpKSkIISYTOb06dOZTOaePXu6uroMDAzGjRtXWFg4dOhQPp//9u1bfX39xYsXl5SUODo6Llq06MiRI+B+5eLi8v79e3C2Qgj5+/vLyMjExMRAWBHcA549ewbGSQArKytnZ2cfHx9xX0pGRgbEspR0KxUVleDgYIJUqAnM9gGWlpaUFjJKSkokm6piXS+Z5L179+5P3MFjx44VFBSAzQKZpCKEMN3MyMjgcrmzZ88uLS319vbm8/lhYWGYs0IQl6JeLSgo2L1794YNG/5capS2tnZ2dvbWrVspyW3t7e1ZWVmampra2toZGRlxcXEBAQETJkywsLDIy8tTV1enf5L/FtChZho0aNCg8YfwlTlYxBfdJ+ROSUBDQwOkVRUUFBAEceXKFeCyOTk5J0+elJeXX7x4cXNzM0EQbm5uCKGgoCCCIAoLC5WUlFgs1vnz5wmC8PT0RAht2LABorl+fn7W1tZlZWXAXOXk5LCG1djYGCG0du1agiBaWlpgn5SF8pCQEJzLJRIXLlxQUlJycHAQvjhycnKenp7wsbS0lLzS7e7u7ubmRhly9epVeCKLc2kFbQDZaxZj6NChkrUB6enpwpsOHz6soaFBuQXwHgLlcOFUnZ2du7u7wUoMLhegvr7e1NSUy+W+f//+L/y/am9v19LSglg4mOzCsaKjo01MTG7fvn369GnMXrhc7osXL+gfI60NoEGDBg0aNMTCwsKCy+VmZWWRi6OKBIfD+ZodcjgcPz8/hNDZs2chjqurq9vc3PzkyZOgoCBPT881a9aAvfypU6cMDAxyc3Ozs7NNTEz27NkjKysbExPT3d29cOFChNDChQvB2ZTD4eTm5i5ZskRDQ8PBwaGlpQUMmBBCBw8eBH6MEGKz2aNHj2YwGJQAsKmpaWdnZ1VVlbhz9vLyCgwMLCsro0Q6p06d6uDg8P79eygqC1lEABaLJScnJ7wrMM/6+uvf2dkpwYrrz+HKlSt1dXW2traKiooIoQ8fPoAVbltb25w5cyi38uzZswUFBZMnT9bV1f0Lz4HFYl2+fHn27Nn/r707j46qTBA+/BIIm6RlC/siIqtARDZZBcHWNAh4BBHEUWmOu9NDizjtuGCjotA9imIrgwtypF1gbBttxAVFiNCcQBxWZZEICAgSthBCIFDfH3e6vkwSIiDaLs/zV+rWrcqtSnL4ceu977tjx47f/va3kydPnjx58m9+85spU6asW7eue/fu8TPNycnJ06ZNK3SemJ88zQrAyalRo0aFChUWLVoUXXIUQsjMzIzGR+7Zs+fzzz8/heecMGFCly5dZs6ceeDAgbPPPvvjjz8eOnTomDFj3nzzzRtuuKFKlSqPP/746tWrq1ev/tBDD23cuPHf//3ft23bNmzYsFtvvXXp0qUvvfRS165dBw4cGP6xpsBVV12VmJj4ySefHDlyZPz48fXr1//oo4+iD53bt29/9913v/POO9EQ2Jtvvnn48OErVqwoeDwXXnhhYmLizJkz169ff7xjvuyyy7Zt2xZdQzZv3rz49mHDhq1Zs+Z4ywds2rRp8+bNBbe0aNEiOr94PNGggv//L3dCQqEtJ+XIkSN/+ctfCm2Mkv2SSy6pWrVqCGHGjBlnnHHGCy+8EA0YqF69+q9+9avMzMzMzMw//vGPd955Z/ny5Q8dOhTNjdW2bduRI0c2a9Zs0KBB4/6vl19+OXpUVlbWiRxbmzZtnnzyyVdeeaVWrVqrVq36z//8z8zMzPgiDh9++GHp0qXvvffe9PT0/v37+0v82XGqGYCT1aJFixMZGxBd7N+/f/+CUxQdz/z585OSkqL5WWOx2MaNGxs0aNCmTZvt27c/+OCDIYQ777wzuqtixYrhH59W79q1q2nTpg0bNszMzFy1atX5559ft27d9evXRwcZ/jEjwQsvvBBC2LBhQ/zb1a1bNzU1NTc3NxaLvffee4mJia+88krB42nevHkocWXUWCyWlJQ0ePDgQtNXRRdvxY+2oP/4j/8IISxYsKDQ9qhB46+9kNWrV4fTNzYgWhis0NiAAQMG1KtXL35g55xzzpAhQ2Kx2M033xxCuPTSS+NnqeOnxh999NEocE9E+/btx4wZE62ye2qee+65EEIJM4Lxk6dZATiVZu3SpUs09rEE0TX+IYRoNGrcgQMHli9fXnT/vn37nnnmmVu2bCmYKY8//nh2dvazzz5brly53/3ud7FYbMWKFcOHD2/UqNGsWbPy8vJmzZoVQpg0aVIsFvvb3/5WtmzZqLfWrFlTv379iy++OOrIlJSUgusLRJdYRS/h0KFDHTp0aNmy5bJly+I7RNN/3njjjfEtn3/+eaEDvv7660MIzzzzTMGN+fn5bdu2rV279t69ewvtH50DLtqs0cSuY8aM+d6a9dZbby0Y2T179uzQoUP0I+vRo0fp0qWHDBny8ssvR1dT1atXr1OnTikpKTfffPPEiRMnTpz42WefxWKxnTt3bv+HSZMmTSzObbfdlpKSEp1IPvPMM0eMGDF69OjVq1ef+C/bkSNH7rvvvrJly3bs2HHHjh3++jQrAJxEs4YQFi1aVPJu+/btK7ZZjycaz/r000/HW+qGG26oUKHCa6+9lp+f37lz50qVKmVkZET31q1bN4QQXQZUpkyZc889N9p+ySWXlCpVKi0tLRaLPfvss9HDY7HYkCFDCj78zTffDCFMnjw5uhkNhy14VjUaqFq3bt34lqILXEUNGmVxQdF0BPEFt+IyMzMTExMffvjhQtujURbfZ7Pecccd8S3RONH//u//jsViV199dfQje+KJJ84444zExMQZM2YUPD99aj777LMZM2bEJyVo0aLFsGHDTjBA45deHe88ND8TxrMC8J2LD2dct25dCbu1bNmyWrVqr732WnQzMTExWgJg7ty5ubm5o0ePPnDgwOOPPx7dG61x369fv3379s2dO3fz5s3RB9nt2rWLxWLLli0LIQwfPrxhw4bXXnvt3//+9yuvvPLAgQPxiVrPOuusEEJ8Hq727dtHY1ujS7iik4vRvEvxYbu9evUqdMDRk+zfv7/QJVyDBw8u9gWeddZZCQkJmZmZ3+Y9PJ7Dhw9v3bq1hB2iIRPxt7eQ6NVFr6hhw4Y33nhj06ZNk5OThw0b1rhx42/5C9CsWbNhw4ZF/zEIIXz66ad//vOfH3rooaVLlx46dKiEB+7evXvs2LEhhCZNmlx55ZX+lH7ONCsAJy1a0imSmZkZnW4sKjExsVu3biGEOXPmRFviRVisc84555FHHlmxYkVUnCGE/v37T5gw4fnnn//lL3/ZvXv36667bu7cubNnzw4hXH/99U2aNFmxYsX06dN79+59+eWXv/HGG/fee++oUaM6dOgwderUvXv3litXLhq0OmfOnB49etSpU+epp57Kz8+P4uzSSy/dsmVLdJYxNTU1hHDgwIENGzb87z+QCQnnn3/+4cOHb7rppqLTysYju0OHDkuWLCk4DVMIoVy5ciGE9957r9hHFXuZWunSpY+3f+Ttt98u+YcSDXIo4btEZ7vz8vLCP9ZWiNx1113xiVcjqampZcuW/eCDD4pdHOHU5OfnP/PMMzNnzpw3b140h+vkyZM7dOjQs2fPcePGvfXWW4V2PnLkyKRJk3r06LF+/fpHH3108eLF5cuX96f3s+ZUMwAn65e//GUIIZo6IDk5uXv37vFVPQuJJpaaMmVKsfdmZGQUHTbQokWLBx54IH4zKyurZcuWIYQJEyZ89dVXtWrVatGiRTSecvLkydHsUUeOHIlHz5o1a6IqjVZ2jZK0XLlyW7Zsueaaa0KBgQpPPvlkmTJl5syZE4vFcnNzozWlCg1OvfTSS5s1a/b1118f7634/e9/X6pUqZtuuqngxmXLllWqVGnw4MFF9+/Vq1eFChWKbp82bVrt2rVLGBvQsWPHkxob0K9fv1Dc2IBnnnkm/N9FUM8999wrrrgi+nrKlCkpKSnbtm077b8zqampffr0KTSyIn4Gt2nTpvHBxMuXLy+46thjjz3mL46Y8awAnIKHHnooatb4Z+uvvvpq/N6dO3fGoydq1lGjRhX7PJmZmXl5eYU2RhOC3n777fEt77zzTvPmzVu2bLlp06apU6dGJwJ37doVi8UWLFjQsGHDvn37ZmZm9u/fv1y5crfcckteXt6AAQMqV6783nvv5eXljRo1qlq1aq+//vqhQ4fS09ML5nVGRkb8Sqldu3alp6fv3Lmz4MFs27btyy+/LPndSE9PL3o52kMPPfTCCy9EX+fn50cTFMRisbS0tIJjZN9///1o2oFp06b94he/iIbhFnLw4MHLL7/8eM3aq1evaG3Vos1apkyZok8YzRJVsFlXrVoVH7Gam5v7HV3ntG7dup49exY61E2bNqWnp1977bUhhA4dOrRv3759+/Y1atRISkqqVq3a1VdfnZ6enpOT4y8OzQrAKTZrp06d1q5dG1/tvUmTJsXOZLR48eKmTZt27979xJ88LS0thNCiRYtCi0g1adKkWrVqGzduHDp0aAjhuuuuK9i40VnV6dOnJyYmvv/++9En6Z07d47S9jR64403TvYh27dvLzZGC5o2bVoIIZoYoagbbrjheM0aQli5cmWxzdqoUaOiwf3rX/+6WbNm3xji34WBAwcWnSItOzu7VatWBT8B7tGjx/GWBOPnzHhWAE5ar1699uzZ86//+q+ffPJJtGX9+vXDhw/fvXt3oT0vuOCC888//6SevEWLFuedd96nn34anaOND41t165dVlbW6tWrb7nllhBCenp6dNedd95ZunTp6OY111xTtmzZ++67r127dvXr109KSipbtuzpfe0Fl7Y68Yd07dq15H169+791ltv/cu//MvJPnnbtm0bNmxY7F2ZmZnx4blx99133yuvvBLNuvA9u+WWW8aPH19wqtf/+q//GjhwYHJycjSi96233nrrrbemTZv2bRZN4KeqjLcAgJPVuHHj/Pz8d955p3Xr1uvXr69cuXJ0qiwWixW7/549e/bs2VOlSpUDBw6sXr26U6dOJTx51apV09PTExMTly5dWnD7hAkTPvjggz/+8Y/vv/9+RkbG8OHDu3btOnv27Lp1644fP37hwoXRbg8++ODhw4eTk5O/+OKLEEJCwmk+O1PywZ+yevXq1atXr4SOP158b968OSsrK1pztaDatWufc845zZo1K7S9QYMGDRo0+OKLL9avX1+qVKk+ffoUvHfDhg3RtAYffvjh4cOHmzZtGl1v16tXrzJlvm0z9OnTZ/r06ePGjZs/f36VKlX279//2WefjR49+vrrr69ateodd9wRTRMBxXOqGYBT+LC7Zs2aZ5xxxp49exo2bDh06NBCO2RlZcW/vummm0qVKvXRRx/Ft+Tn52dnZ8disb179+bn5xf7LZ566qmEhIT777+/4MYPPvigXLlyV111VXZ2djQFUt++fX/OP4jPP/+86EoHkT179kSTWxXrwgsvjDIgJSXloosu2r59e9euXVNSUmrUqFFsLbRq1SolJWX69OnxRQT2799fcE2B412EV9Tu3bvvueeeWrVqzZ07N7q47a9//Wvp0qWjCWLheJxnBeCklS1btlatWhs3bqxcuXKxOzz//POjR4+Ovn766adffPHFgvfu3bs3LS1twIABr7/+ev/+/atVq1b0Gbp3716tWrUtW7YU3NirV68+ffq88sorLVu2HDRo0NixYzdu3Phz/kGcffbZx7urcuXKx/vpRD+C6Ivly5dHJ2WLPnPB93bVqlUhhIJDF1JTU5cuXfr1119HN//0pz9Fa+pecMEFRU/uFlSlSpVx48aNGzcuvuW55547evRolSpV/GVRAs0KwEmrWrXqwIEDx40b98477xS7QzxY4wpOiV+tWrUBAwaEEKK1T4vVunXr+++/v2bNmoW2Dx48+JNPPtm4cWPt2rVXrFgRzYTKyZo5c2ZGRkZGRkah7SkpKdFY0sqVK8e7NoSQnp6+du3aEMKcOXOiUcvLly+PZnUtXbp0zZo177///qhf69Sp06RJk0cffbRx48bVq1cv+TD27ds3bNiwhQsXRovH+rlQglLHG3sEACUYO3bsAw888Oqrr44ZM6ZLly7HW1Yg0qlTp1atWj333HPet5+S9evXN23adMyYMY8++uiXX345ZcqUEMLbb78dLQnRrVu3+CDjYu3evbtfv36LFy9u0aJFRkaGJQMomXkDADgVo0aNGjBgwJIlSwqejTueOXPmPPXUUz/Y17J58+YQwr59+/bt21foroMHD0afnn+jjRs37tmz56S+79dffx1fGPbHaN68ee3atevXr192dna9evWiT/zffffdSZMmhRDS09Oj1XSLlZWVdfHFFy9evLhVq1YzZswQrGhWAL4TZ555ZocOHT7++OOinVdUtWrVfshRsnLlyhDCjh07du7cWeiuihUrpqSknMiTnH322Sc7IjM5OblOnTo/3t+BoUOHVq5cuUePHuPHj49vrFq1aufOnUMIeXl50aSzRY0bN65v374ZGRlXXnnlggUL4rP8gmYF4PS77rrrBg8eXGjjV199dezYsR/XC4mmWGratGmTJk1O9rHR2rCnd88Qwt13330aX+CkSZNycnK+i/+3vPbaa7169crIyNi0aVMI4fDhw2vXrh05cuSMGTNmzpyZl5d37bXXri2gT58+jRo1evDBB5csWdKtW7epU6e69IoTZDwrAKcoPz//oosuWrhw4dSpU0eOHBltXLFiRcuWLb/9XJ7/dDk5OStXrrzgggtK3m3p0qXt2rUrVarUxo0bq1SpUkKBpaen/yQvMzp06NCLL7547733tmvXLicn59ChQzfddNOIESPS0tK6d+9e7ENatGgxfPjwf/u3f4umGgDN+k9z8ODBq6+++rXXXktMTPRuAD9hs2fPHjBgwJw5c1JTU0/h4Y8//viwYcNq1Khx9913P/zwwyGEP/zhD7feemuFChW8tyGEffv2ZWVlFZzQ6pNPPin4SXo0Z23v3r3/6Yd69OjR6IuEhIRoPoG0tLQLL7ywV69evXv3njdvXgihbdu2jzzySAihVKlSp32tBzQrpyI3N3fLli1Nmzb1VgA/bXPmzOnXr19qaurs2bNLly79zz2YI0eOhBASExNzc3MrVKhw7Nixw4cPR+No582b17t372j7j+jtzc7O3rNnT4MGDeJbVq9efe655/4o/h0cO3bsE088kZub68+E08L/cr4TFSpUEKzAz8GvfvWrkSNHzpkzZ+7cuf/0g1m6dGl6enoI4U9/+lMIYe/evS+//HJ0V3QmMtr+I5KUlFQwWEMIJQTrwYMHi863+k+xa9eubt26TZgwoXHjxv5GOF2cZwXgW1m7dm3z5s1r1KgxderU/v37e0O+pfHjx//ud787hQfm5uauX7++TZs2//SXkJ6e3rFjxxDCiy++WHDpLPg2nGcF4Ftp0qTJfffdt3PnziuuuOIEpzI9Qfn5+dHaS9+zaPDlqd1b1IoVK4q9Zn/RokXRYIZCfvvb357aYVeoUOF4wbpu3br8/Pyi26NJvk7cjh07Srh306ZNb775ZkpKSrdu3Vq2bDlr1qzhw4f7A0GzAvDD+IckIeG2225LSkrKz88fNWpUTk7OafwE7xuv1Dm9c0JFSr6k6WQveGrTps0ZZ5xRdHuXLl0SExMPHTpUaPtJrUZ7gi8//jYuX7581apVJ/72FhJdXFVILBbLycnJyMi48MIL+/fvH00csWDBgiuuuMKFVpxGxgYAcBqsWrVq0KBB0WnR/fv3JyUl/fCPedmyZW3atDnxCV7S0tK6det2uh4eGTdu3D333FNsC/4orFixYsmSJTfccEN8y3nnnbdw4cJKlSr5o0CzAvBDtHXr1muvvXbevHn33HPPb37zm8TExDPPPDN+7759+wrePJ7s7OxKlSodr+Giy/937ty5Y8eO1q1bf8sD/uKLL+rXr3/i0x2sX7++4KID3/LhJ+XAgQMVK1b8Lk5b5uXlxc/srly5slGjRoVyMy8vLzs7O37z0KFDs2bNCiGsWbMmIyNjy5YtO3fuTEpKqlOnTmpq6uWXX96iRYvk5GR/DmhWAH64tm3b1qdPn08//TSEcMkllxScTODpp58uYfX5uBkzZgwaNOikPh//CcjJyVm0aNHFF18c3/LGG28MHDgwfvPVV1/t379/0Ym6Cu12smKx2LJly9q3b3+8HWbNmvW3v/3teEuwhhB69OjRtm3bX//619/+vxCgWQH4/uzYsWP48OHvv/9+xYoVH3nkkauuuuoUzrpt3769du3ax44dy8rKOpGHR/tHpwOTkpKim0V3y87O3r9/f926dU/kGKJzuiGElStXnn322cWOSS205ynLz8/PysqqWbNmfMvWrVtP5DgL7bZnz55KlSqVPFzh2LFju3btqlGjRgn7rFmz5g9/+ENaWtrWrVtr1apV6N5GjRp17dq1ZcuW559/fnJycuXKlf3ao1kB+PHZunXryy+/fOedd4YQWrVqdemllz788MMlh9SGDRu2bNnSq1ev6OasWbMGDRqUl5c3f/78Sy655Bu/Y7T/mjVrQgjRFeuDBg36Gb7zS5Ysad68ecljMI4cOfLuu+/27dv3eDv85S9/GTFixN69e0MIt91225NPPulXGs0KwE/WtGnTbrzxxsOHD4cQhgwZ8thjjxV77jNy4MCB3Nzc738c5OHDh3ft2lV0e7ly5apVq/Ztnjm+Gm1cVlZW/Dnnz59/5MiRgoMBSvbEE0+MGDEiPtL0ww8/bOKs2OcAAAhySURBVNCgwXcxY/+ECRMmTJiQlZVVoUKFjz76qGXLliWcYAbNCsBPwbx585555pklS5Zs2bIlISHhsssuGzBgQFJSUvPmzVu1avU9H8z27ds//vjj+M3XX3/94MGDu3fvXrhwYdGda9So0blz5/jN8847L37A1atX79mz5ykcwKJFi7p06fJ9vuSsrKxjx44lJycfb4qDhQsXdu/ePfp69uzZy5YtmzhxYm5u7qBBg+66664SxrmCZgXgpyYnJ2fixIlz5syJFlYNIZQvX758+fIjRowYMmRICKFp06and0xkLBaLf69XX331+eefDyEcOXKk2Ln9QwjRok2FHD58+H/+53+Kbi9Tpkz8fOdtt9122WWXRY171llnnXLZf+Nw2MzMzPr165cpU+aknjlaR6BMmTIHDx6sUKFC0dkYDhw4EL2W559/fuTIkbFYrHz58lOmTBk+fLipVdGsAPwcHTt27KOPPvrrX/+anZ09e/bs/fv3R8MGQght2rQp+EF8cnLyiYxhLWjGjBkF/zmLxWLz58+Pvk5ISIinXnSWN4SQkpJS8Dr3nj17Fu25Q4cOLV68uOCWN95448CBAyGEd999d+fOnVHXRnfVqVOnWbNmFSpUuOKKK0qVKnX11VcX+tbf0tq1axs3bny6ni1y9OjRo0ePfvzxx0888URaWtq+fftat249ceLEiy66yK8rmhUA/teNN96YlZUVQkhLSyt5UdBTULNmzWgC/4EDB353K4hec801ubm5IYT58+dHr6Wgzp0733HHHSGE1NTUihUrfqdv5qZNmypXrnwiM+CGEDZv3pyenj579uzp06dHW+rWrbt27VpDV9GsAHBcb7/99pdffhm/efvtt+fl5Z3sk/To0aNgm9arVy81NfV7ewmzZ8/esWPHAw88sHXr1qL3Dh06NPoI/vbbb/+O5jFdt25d9erVq1at+o17LliwYOzYsR9++GF8S+XKlWfOnNmnTx+/imhWADhR+/btO4VHlS1btuiU+9+z7OzsY8eOHTt27M9//nNOTs7rr78eQti6dWu8yCtWrFivXr34dAEdO3Zs2rRpCKFNmzan60Rsbm7u8uXL4zc3bNjw97//PYSwa9euaImHw4cP5+bmtm7dun379u3atatdu3afPn1+8Ytf+MVDswLAz9eGDRvWr18fQhgxYsRXX31V7D7dunVLSkqqWrXqSy+9dNddd5UrV+7WW2/94osvOnXq9I3Pv2zZsurVq69bt+6xxx4LIeTk5CxYsKCE/VNTU2+//fauXbvqVDQrAFDYsWPHoi9Gjx69atWqEMIHH3xw9OjRgvskJCREuyUkJMRisZYtW7Zr1+6ll16K7n3ggQfGjRsXzQYQF4vFSpUqFYvFiv0HPSEhIT4pwe9///uOHTuWKlWq6AVnoFkBgOItWbLk6NGj27dvnzdvXnzje++9d1JXpNWpU6folf7xGRISEhIuuOACbzWaFQAAvnNmDAYAQLMCAIBmBQBAswIAgGYFAADNCgCAZgUAAM0KAIBmBQAAzQoAAJoVAADNCgAAmhUAADQrAACaFQAANCsAAJoVAAA0KwAAaFYAADQrAABoVgAA0KwAAGhWAADQrAAAaFYAANCsAACgWQEA0KwAAKBZAQDQrAAAoFkBAECzAgCgWQEAQLMCAIBmBQBAswIAgGYFAECzAgCAZgUAAM0KAIBmBQAAzQoAAJoVAADNCgAAmhUAAM0KAACaFQAANCsAAJoVAAA0KwAAaFYAADQrAABoVgAANCsAAGhWAADQrAAAaFYAAPjulMl581nvAgAAP2SlYrGYdwEAgB8yYwMAANCsAACgWQEA0KwAAKBZAQBAswIAoFkBAECzAgCgWQEAQLMCAIBmBQBAswIAgGYFAADNCgCAZgUAAM0KAIBmBQAAzQoAAJoVAADNCgAAmhUAADQrAACaFQAANCsAAJoVAAA0KwAAaFYAADQrAABoVgAANCsAAGhWAADQrAAAaFYAANCsAACgWQEA0KwAAKBZAQDQrAAAoFkBAECzAgCgWQEAQLMCAIBmBQBAswIAgGYFAECzAgCAZgUAAM0KAIBmBQAAzQoAAJoVAADNCgAAmhUAAM0KAACaFQAANCsAAJoVAAA0KwAAmhUAADQrAABoVgAANCsAAGhWAADQrAAAaFYAANCsAABoVgAA0KwAAKBZAQDQrAAAoFkBAECzAgCgWQEAQLMCAKBZAQBAswIAgGYFAECzAgCAZgUAQLMCAIBmBQAAzQoAgGYFAADNCgAAmhUAAM0KAACaFQAAzQoAAJoVAAA0KwAAmhUAADQrAABoVgAANCsAAGhWAAA0KwAAaFYAANCsAABoVgAA0KwAAKBZAQDQrAAAoFkBANCsAACgWQEAQLMCAKBZAQBAswIAoFkBAECzAgCAZgUAQLMCAIBmBQAAzQoAgGYFAADNCgCAZgUAAM0KAACaFQAAzQoAAJoVAAA0KwAAmhUAADQrAACaFQAANCsAAGhWAAA0KwAAaFYAANCsAABoVgAA0KwAAGhWAADQrAAAoFkBANCsAACgWQEA0KwAAKBZAQBAswIAoFkBAECzAgCAZgUAQLMCAIBmBQBAswIAgGYFAADNCgCAZgUAAM0KAACaFQAAzQoAAJoVAADNCgAAmhUAADQrAACaFQAANCsAAJoVAAA0KwAAaFYAADQrAABoVgAA0KwAAGhWAADQrAAAaFYAANCsAACgWQEA0KwAAKBZAQBAswIAoFkBAECzAgCgWQEAQLMCAIBmBQBAswIAgGYFAADNCgCAZgUAAM0KAIBmBQAAzQoAAJoVAADNCgAAmhUAAM0KAACaFQAANCsAAJoVAAA0KwAAaFYAADQrAACcbmVy3nzWuwAAwA/Z/wO8Buw0DssGrA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7" name="Picture 9"/>
          <p:cNvPicPr>
            <a:picLocks noChangeAspect="1" noChangeArrowheads="1"/>
          </p:cNvPicPr>
          <p:nvPr/>
        </p:nvPicPr>
        <p:blipFill>
          <a:blip r:embed="rId7" cstate="print"/>
          <a:srcRect l="60324" t="35437" r="10344" b="32079"/>
          <a:stretch>
            <a:fillRect/>
          </a:stretch>
        </p:blipFill>
        <p:spPr bwMode="auto">
          <a:xfrm>
            <a:off x="6138174" y="2348881"/>
            <a:ext cx="2178242" cy="1356264"/>
          </a:xfrm>
          <a:prstGeom prst="rect">
            <a:avLst/>
          </a:prstGeom>
          <a:noFill/>
          <a:ln w="9525">
            <a:noFill/>
            <a:miter lim="800000"/>
            <a:headEnd/>
            <a:tailEnd/>
          </a:ln>
        </p:spPr>
      </p:pic>
      <p:sp>
        <p:nvSpPr>
          <p:cNvPr id="18" name="17 Flecha derecha"/>
          <p:cNvSpPr/>
          <p:nvPr/>
        </p:nvSpPr>
        <p:spPr bwMode="auto">
          <a:xfrm>
            <a:off x="5292079" y="3645024"/>
            <a:ext cx="504056" cy="360040"/>
          </a:xfrm>
          <a:prstGeom prst="rightArrow">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18 Rectángulo"/>
          <p:cNvSpPr/>
          <p:nvPr/>
        </p:nvSpPr>
        <p:spPr bwMode="auto">
          <a:xfrm>
            <a:off x="5868144" y="2348880"/>
            <a:ext cx="3024336" cy="3240360"/>
          </a:xfrm>
          <a:prstGeom prst="rect">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Rectángulo"/>
          <p:cNvSpPr/>
          <p:nvPr/>
        </p:nvSpPr>
        <p:spPr bwMode="auto">
          <a:xfrm>
            <a:off x="5868144" y="2348880"/>
            <a:ext cx="2664295" cy="2627293"/>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1" name="Prostokąt 1">
            <a:extLst>
              <a:ext uri="{FF2B5EF4-FFF2-40B4-BE49-F238E27FC236}">
                <a16:creationId xmlns:a16="http://schemas.microsoft.com/office/drawing/2014/main" id="{59DEE118-E2F5-436F-A9C8-FAF2A0ED987C}"/>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2937727829"/>
      </p:ext>
    </p:extLst>
  </p:cSld>
  <p:clrMapOvr>
    <a:masterClrMapping/>
  </p:clrMapOvr>
  <p:transition advClick="0" advTm="3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El momentum </a:t>
            </a:r>
            <a:r>
              <a:rPr lang="en-US" sz="2000" b="0" i="1" dirty="0" err="1">
                <a:solidFill>
                  <a:schemeClr val="accent2">
                    <a:lumMod val="75000"/>
                  </a:schemeClr>
                </a:solidFill>
              </a:rPr>
              <a:t>en</a:t>
            </a:r>
            <a:r>
              <a:rPr lang="en-US" sz="2000" b="0" i="1" dirty="0">
                <a:solidFill>
                  <a:schemeClr val="accent2">
                    <a:lumMod val="75000"/>
                  </a:schemeClr>
                </a:solidFill>
              </a:rPr>
              <a:t> una </a:t>
            </a:r>
            <a:r>
              <a:rPr lang="en-US" sz="2000" b="0" i="1" dirty="0" err="1">
                <a:solidFill>
                  <a:schemeClr val="accent2">
                    <a:lumMod val="75000"/>
                  </a:schemeClr>
                </a:solidFill>
              </a:rPr>
              <a:t>plataforma</a:t>
            </a:r>
            <a:r>
              <a:rPr lang="en-US" sz="2000" b="0" i="1" dirty="0">
                <a:solidFill>
                  <a:schemeClr val="accent2">
                    <a:lumMod val="75000"/>
                  </a:schemeClr>
                </a:solidFill>
              </a:rPr>
              <a:t> de </a:t>
            </a:r>
            <a:r>
              <a:rPr lang="en-US" sz="2000" b="0" i="1" dirty="0" err="1">
                <a:solidFill>
                  <a:schemeClr val="accent2">
                    <a:lumMod val="75000"/>
                  </a:schemeClr>
                </a:solidFill>
              </a:rPr>
              <a:t>fuerzas</a:t>
            </a:r>
            <a:endParaRPr lang="en-US" sz="2000" b="0" i="1" dirty="0">
              <a:solidFill>
                <a:schemeClr val="accent2">
                  <a:lumMod val="75000"/>
                </a:schemeClr>
              </a:solidFill>
            </a:endParaRPr>
          </a:p>
        </p:txBody>
      </p:sp>
      <p:sp>
        <p:nvSpPr>
          <p:cNvPr id="28" name="15 CuadroTexto"/>
          <p:cNvSpPr txBox="1"/>
          <p:nvPr/>
        </p:nvSpPr>
        <p:spPr>
          <a:xfrm>
            <a:off x="3779912" y="5148481"/>
            <a:ext cx="4860032" cy="830997"/>
          </a:xfrm>
          <a:prstGeom prst="rect">
            <a:avLst/>
          </a:prstGeom>
          <a:noFill/>
        </p:spPr>
        <p:txBody>
          <a:bodyPr wrap="square" rtlCol="0">
            <a:spAutoFit/>
          </a:bodyPr>
          <a:lstStyle/>
          <a:p>
            <a:pPr algn="r"/>
            <a:r>
              <a:rPr lang="es-ES" sz="1600" b="0" dirty="0">
                <a:solidFill>
                  <a:schemeClr val="accent6"/>
                </a:solidFill>
              </a:rPr>
              <a:t>Figura 19. </a:t>
            </a:r>
            <a:r>
              <a:rPr lang="es-ES" sz="1600" b="0" dirty="0" err="1">
                <a:solidFill>
                  <a:schemeClr val="accent6"/>
                </a:solidFill>
              </a:rPr>
              <a:t>Momentum</a:t>
            </a:r>
            <a:r>
              <a:rPr lang="es-ES" sz="1600" b="0" dirty="0">
                <a:solidFill>
                  <a:schemeClr val="accent6"/>
                </a:solidFill>
              </a:rPr>
              <a:t> en la plataforma durante la fase de apoyo de una evaluación de la marcha del sujeto sano.</a:t>
            </a:r>
            <a:endParaRPr lang="en-US" sz="1600" b="0" dirty="0">
              <a:solidFill>
                <a:schemeClr val="accent6"/>
              </a:solidFill>
            </a:endParaRPr>
          </a:p>
        </p:txBody>
      </p:sp>
      <p:pic>
        <p:nvPicPr>
          <p:cNvPr id="10241" name="Picture 1"/>
          <p:cNvPicPr>
            <a:picLocks noChangeAspect="1" noChangeArrowheads="1"/>
          </p:cNvPicPr>
          <p:nvPr/>
        </p:nvPicPr>
        <p:blipFill>
          <a:blip r:embed="rId3" cstate="print"/>
          <a:srcRect l="35692" t="30141" r="8411" b="14735"/>
          <a:stretch>
            <a:fillRect/>
          </a:stretch>
        </p:blipFill>
        <p:spPr bwMode="auto">
          <a:xfrm>
            <a:off x="4516707" y="2708920"/>
            <a:ext cx="3943725" cy="2186619"/>
          </a:xfrm>
          <a:prstGeom prst="rect">
            <a:avLst/>
          </a:prstGeom>
          <a:noFill/>
          <a:ln w="9525">
            <a:noFill/>
            <a:miter lim="800000"/>
            <a:headEnd/>
            <a:tailEnd/>
          </a:ln>
        </p:spPr>
      </p:pic>
      <p:sp>
        <p:nvSpPr>
          <p:cNvPr id="11" name="Prostokąt 1">
            <a:extLst>
              <a:ext uri="{FF2B5EF4-FFF2-40B4-BE49-F238E27FC236}">
                <a16:creationId xmlns:a16="http://schemas.microsoft.com/office/drawing/2014/main" id="{28B9937F-6FB0-4170-A270-96E0A5C60740}"/>
              </a:ext>
            </a:extLst>
          </p:cNvPr>
          <p:cNvSpPr/>
          <p:nvPr/>
        </p:nvSpPr>
        <p:spPr>
          <a:xfrm>
            <a:off x="755576" y="2636912"/>
            <a:ext cx="3168352" cy="2862322"/>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No </a:t>
            </a:r>
            <a:r>
              <a:rPr lang="en-US" sz="2000" b="0" dirty="0" err="1">
                <a:solidFill>
                  <a:schemeClr val="accent2">
                    <a:lumMod val="75000"/>
                  </a:schemeClr>
                </a:solidFill>
              </a:rPr>
              <a:t>directamente</a:t>
            </a:r>
            <a:r>
              <a:rPr lang="en-US" sz="2000" b="0" dirty="0">
                <a:solidFill>
                  <a:schemeClr val="accent2">
                    <a:lumMod val="75000"/>
                  </a:schemeClr>
                </a:solidFill>
              </a:rPr>
              <a:t> </a:t>
            </a:r>
            <a:r>
              <a:rPr lang="en-US" sz="2000" b="0" dirty="0" err="1">
                <a:solidFill>
                  <a:schemeClr val="accent2">
                    <a:lumMod val="75000"/>
                  </a:schemeClr>
                </a:solidFill>
              </a:rPr>
              <a:t>medible</a:t>
            </a: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Se puede calcular con la ubicación del centro de la plataforma en las direcciones medial-lateral y anterior-posterior</a:t>
            </a:r>
            <a:endParaRPr lang="en-US" sz="2000" b="0" dirty="0">
              <a:solidFill>
                <a:schemeClr val="accent2">
                  <a:lumMod val="75000"/>
                </a:schemeClr>
              </a:solidFill>
            </a:endParaRPr>
          </a:p>
        </p:txBody>
      </p:sp>
      <p:sp>
        <p:nvSpPr>
          <p:cNvPr id="12" name="11 Rectángulo"/>
          <p:cNvSpPr/>
          <p:nvPr/>
        </p:nvSpPr>
        <p:spPr bwMode="auto">
          <a:xfrm>
            <a:off x="4355976" y="2636912"/>
            <a:ext cx="4176464" cy="237626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3" name="Prostokąt 1">
            <a:extLst>
              <a:ext uri="{FF2B5EF4-FFF2-40B4-BE49-F238E27FC236}">
                <a16:creationId xmlns:a16="http://schemas.microsoft.com/office/drawing/2014/main" id="{3F3DC65A-840D-4D75-84D4-F1F1EFED97FE}"/>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3.5. LECTURA DE LOS RESULTADOS OBTENIDOS</a:t>
            </a:r>
          </a:p>
        </p:txBody>
      </p:sp>
    </p:spTree>
    <p:extLst>
      <p:ext uri="{BB962C8B-B14F-4D97-AF65-F5344CB8AC3E}">
        <p14:creationId xmlns:p14="http://schemas.microsoft.com/office/powerpoint/2010/main" val="3326663522"/>
      </p:ext>
    </p:extLst>
  </p:cSld>
  <p:clrMapOvr>
    <a:masterClrMapping/>
  </p:clrMapOvr>
  <p:transition advClick="0" advTm="3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1115616" y="2564904"/>
            <a:ext cx="3672408" cy="347787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No se </a:t>
            </a:r>
            <a:r>
              <a:rPr lang="en-US" sz="2000" b="0" dirty="0" err="1">
                <a:solidFill>
                  <a:schemeClr val="accent2">
                    <a:lumMod val="75000"/>
                  </a:schemeClr>
                </a:solidFill>
              </a:rPr>
              <a:t>requiere</a:t>
            </a:r>
            <a:r>
              <a:rPr lang="en-US" sz="2000" b="0" dirty="0">
                <a:solidFill>
                  <a:schemeClr val="accent2">
                    <a:lumMod val="75000"/>
                  </a:schemeClr>
                </a:solidFill>
              </a:rPr>
              <a:t> </a:t>
            </a:r>
            <a:r>
              <a:rPr lang="en-US" sz="2000" b="0" dirty="0" err="1">
                <a:solidFill>
                  <a:schemeClr val="accent2">
                    <a:lumMod val="75000"/>
                  </a:schemeClr>
                </a:solidFill>
              </a:rPr>
              <a:t>instrumentación</a:t>
            </a: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Facilidad de uso e interpretación de los resultados</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Equipo</a:t>
            </a:r>
            <a:r>
              <a:rPr lang="en-US" sz="2000" b="0" dirty="0">
                <a:solidFill>
                  <a:schemeClr val="accent2">
                    <a:lumMod val="75000"/>
                  </a:schemeClr>
                </a:solidFill>
              </a:rPr>
              <a:t> de </a:t>
            </a:r>
            <a:r>
              <a:rPr lang="en-US" sz="2000" b="0" dirty="0" err="1">
                <a:solidFill>
                  <a:schemeClr val="accent2">
                    <a:lumMod val="75000"/>
                  </a:schemeClr>
                </a:solidFill>
              </a:rPr>
              <a:t>medición</a:t>
            </a:r>
            <a:r>
              <a:rPr lang="en-US" sz="2000" b="0" dirty="0">
                <a:solidFill>
                  <a:schemeClr val="accent2">
                    <a:lumMod val="75000"/>
                  </a:schemeClr>
                </a:solidFill>
              </a:rPr>
              <a:t> </a:t>
            </a:r>
            <a:r>
              <a:rPr lang="en-US" sz="2000" b="0" dirty="0" err="1">
                <a:solidFill>
                  <a:schemeClr val="accent2">
                    <a:lumMod val="75000"/>
                  </a:schemeClr>
                </a:solidFill>
              </a:rPr>
              <a:t>preciso</a:t>
            </a: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Desarrollo de plataformas portátiles</a:t>
            </a:r>
            <a:endParaRPr lang="en-US" sz="2000" b="0"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
        <p:nvSpPr>
          <p:cNvPr id="14" name="13 Rectángulo redondeado"/>
          <p:cNvSpPr/>
          <p:nvPr/>
        </p:nvSpPr>
        <p:spPr bwMode="auto">
          <a:xfrm>
            <a:off x="1043608" y="1772816"/>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Ventajas</a:t>
            </a:r>
          </a:p>
        </p:txBody>
      </p:sp>
      <p:sp>
        <p:nvSpPr>
          <p:cNvPr id="16" name="15 Rectángulo redondeado"/>
          <p:cNvSpPr/>
          <p:nvPr/>
        </p:nvSpPr>
        <p:spPr bwMode="auto">
          <a:xfrm>
            <a:off x="4644008" y="1772816"/>
            <a:ext cx="3528392" cy="720080"/>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14288"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i="0" u="none" strike="noStrike" cap="none" normalizeH="0" baseline="0" dirty="0">
                <a:ln>
                  <a:noFill/>
                </a:ln>
                <a:solidFill>
                  <a:schemeClr val="bg1"/>
                </a:solidFill>
                <a:effectLst/>
                <a:latin typeface="Arial" charset="0"/>
                <a:sym typeface="Arial" charset="0"/>
              </a:rPr>
              <a:t>Desventajas</a:t>
            </a:r>
          </a:p>
        </p:txBody>
      </p:sp>
      <p:sp>
        <p:nvSpPr>
          <p:cNvPr id="18" name="17 CuadroTexto"/>
          <p:cNvSpPr txBox="1"/>
          <p:nvPr/>
        </p:nvSpPr>
        <p:spPr>
          <a:xfrm>
            <a:off x="4860032" y="2564904"/>
            <a:ext cx="3528392" cy="3477875"/>
          </a:xfrm>
          <a:prstGeom prst="rect">
            <a:avLst/>
          </a:prstGeom>
          <a:noFill/>
        </p:spPr>
        <p:txBody>
          <a:bodyPr wrap="square" rtlCol="0">
            <a:spAutoFit/>
          </a:bodyPr>
          <a:lstStyle/>
          <a:p>
            <a:pPr>
              <a:buFont typeface="Wingdings" pitchFamily="2" charset="2"/>
              <a:buChar char="Ø"/>
            </a:pPr>
            <a:r>
              <a:rPr lang="es-ES" sz="1800" b="0" dirty="0">
                <a:solidFill>
                  <a:schemeClr val="accent6"/>
                </a:solidFill>
              </a:rPr>
              <a:t> </a:t>
            </a:r>
            <a:r>
              <a:rPr lang="es-ES" sz="2000" b="0" dirty="0">
                <a:solidFill>
                  <a:schemeClr val="accent2">
                    <a:lumMod val="75000"/>
                  </a:schemeClr>
                </a:solidFill>
              </a:rPr>
              <a:t>Debe construirse a lo largo de un recorrido</a:t>
            </a: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n-US" sz="2000" b="0" dirty="0">
                <a:solidFill>
                  <a:schemeClr val="accent2">
                    <a:lumMod val="75000"/>
                  </a:schemeClr>
                </a:solidFill>
              </a:rPr>
              <a:t> </a:t>
            </a:r>
            <a:r>
              <a:rPr lang="es-ES" sz="2000" b="0" dirty="0">
                <a:solidFill>
                  <a:schemeClr val="accent2">
                    <a:lumMod val="75000"/>
                  </a:schemeClr>
                </a:solidFill>
              </a:rPr>
              <a:t>El número de las diferentes superficies de contacto a medir es limitado</a:t>
            </a:r>
          </a:p>
          <a:p>
            <a:pPr>
              <a:buFont typeface="Wingdings" pitchFamily="2" charset="2"/>
              <a:buChar char="Ø"/>
            </a:pPr>
            <a:endParaRPr lang="en-US" sz="2000" b="0" dirty="0">
              <a:solidFill>
                <a:schemeClr val="accent2">
                  <a:lumMod val="75000"/>
                </a:schemeClr>
              </a:solidFill>
            </a:endParaRPr>
          </a:p>
          <a:p>
            <a:pPr>
              <a:buFont typeface="Wingdings" pitchFamily="2" charset="2"/>
              <a:buChar char="Ø"/>
            </a:pPr>
            <a:r>
              <a:rPr lang="es-ES" sz="2000" b="0" dirty="0">
                <a:solidFill>
                  <a:schemeClr val="accent2">
                    <a:lumMod val="75000"/>
                  </a:schemeClr>
                </a:solidFill>
              </a:rPr>
              <a:t>Necesidad de más de una plataforma</a:t>
            </a:r>
          </a:p>
          <a:p>
            <a:pPr>
              <a:buFont typeface="Wingdings" pitchFamily="2" charset="2"/>
              <a:buChar char="Ø"/>
            </a:pPr>
            <a:endParaRPr lang="es-ES" sz="2000" b="0" dirty="0">
              <a:solidFill>
                <a:schemeClr val="accent2">
                  <a:lumMod val="75000"/>
                </a:schemeClr>
              </a:solidFill>
            </a:endParaRPr>
          </a:p>
          <a:p>
            <a:pPr>
              <a:buFont typeface="Wingdings" pitchFamily="2" charset="2"/>
              <a:buChar char="Ø"/>
            </a:pPr>
            <a:r>
              <a:rPr lang="es-ES" sz="2000" b="0" dirty="0">
                <a:solidFill>
                  <a:schemeClr val="accent2">
                    <a:lumMod val="75000"/>
                  </a:schemeClr>
                </a:solidFill>
              </a:rPr>
              <a:t>Alto costo económico</a:t>
            </a:r>
          </a:p>
        </p:txBody>
      </p:sp>
    </p:spTree>
    <p:extLst>
      <p:ext uri="{BB962C8B-B14F-4D97-AF65-F5344CB8AC3E}">
        <p14:creationId xmlns:p14="http://schemas.microsoft.com/office/powerpoint/2010/main" val="1787028670"/>
      </p:ext>
    </p:extLst>
  </p:cSld>
  <p:clrMapOvr>
    <a:masterClrMapping/>
  </p:clrMapOvr>
  <p:transition advClick="0" advTm="3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2308324"/>
          </a:xfrm>
          <a:prstGeom prst="rect">
            <a:avLst/>
          </a:prstGeom>
          <a:noFill/>
        </p:spPr>
        <p:txBody>
          <a:bodyPr wrap="square">
            <a:spAutoFit/>
          </a:bodyPr>
          <a:lstStyle/>
          <a:p>
            <a:pPr algn="ctr">
              <a:defRPr/>
            </a:pPr>
            <a:r>
              <a:rPr lang="en-US" sz="3600" b="0" dirty="0">
                <a:solidFill>
                  <a:schemeClr val="accent2">
                    <a:lumMod val="75000"/>
                  </a:schemeClr>
                </a:solidFill>
              </a:rPr>
              <a:t>Parte 4. </a:t>
            </a:r>
            <a:r>
              <a:rPr lang="es-ES" sz="3600" b="0" dirty="0">
                <a:solidFill>
                  <a:schemeClr val="accent2">
                    <a:lumMod val="75000"/>
                  </a:schemeClr>
                </a:solidFill>
              </a:rPr>
              <a:t>Plantillas de presión instrumentadas y evaluación de la marcha.</a:t>
            </a:r>
          </a:p>
          <a:p>
            <a:pPr algn="ctr">
              <a:defRPr/>
            </a:pPr>
            <a:r>
              <a:rPr lang="es-ES" sz="3600" b="0" dirty="0">
                <a:solidFill>
                  <a:schemeClr val="accent2">
                    <a:lumMod val="75000"/>
                  </a:schemeClr>
                </a:solidFill>
              </a:rPr>
              <a:t>Enfoque clínico</a:t>
            </a:r>
            <a:r>
              <a:rPr lang="en-US" sz="3600" b="0" dirty="0">
                <a:solidFill>
                  <a:schemeClr val="accent2">
                    <a:lumMod val="75000"/>
                  </a:schemeClr>
                </a:solidFill>
              </a:rPr>
              <a:t>  </a:t>
            </a:r>
          </a:p>
        </p:txBody>
      </p:sp>
      <p:sp>
        <p:nvSpPr>
          <p:cNvPr id="9" name="8 Rectángulo redondeado"/>
          <p:cNvSpPr/>
          <p:nvPr/>
        </p:nvSpPr>
        <p:spPr bwMode="auto">
          <a:xfrm>
            <a:off x="827584" y="3140968"/>
            <a:ext cx="7416824" cy="259228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916832"/>
            <a:ext cx="4224469" cy="3168352"/>
          </a:xfrm>
          <a:prstGeom prst="rect">
            <a:avLst/>
          </a:prstGeom>
          <a:ln>
            <a:solidFill>
              <a:schemeClr val="accent6"/>
            </a:solidFill>
          </a:ln>
        </p:spPr>
      </p:pic>
      <p:sp>
        <p:nvSpPr>
          <p:cNvPr id="18" name="Elipse 17"/>
          <p:cNvSpPr/>
          <p:nvPr/>
        </p:nvSpPr>
        <p:spPr bwMode="auto">
          <a:xfrm>
            <a:off x="6516216" y="234888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grpSp>
        <p:nvGrpSpPr>
          <p:cNvPr id="25" name="Grupo 28"/>
          <p:cNvGrpSpPr/>
          <p:nvPr/>
        </p:nvGrpSpPr>
        <p:grpSpPr>
          <a:xfrm rot="16200000">
            <a:off x="1247400" y="3792747"/>
            <a:ext cx="1343821" cy="664988"/>
            <a:chOff x="185447" y="3403890"/>
            <a:chExt cx="1343821" cy="664988"/>
          </a:xfrm>
        </p:grpSpPr>
        <p:pic>
          <p:nvPicPr>
            <p:cNvPr id="26" name="Imagen 29"/>
            <p:cNvPicPr>
              <a:picLocks noChangeAspect="1"/>
            </p:cNvPicPr>
            <p:nvPr/>
          </p:nvPicPr>
          <p:blipFill rotWithShape="1">
            <a:blip r:embed="rId4"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27" name="Imagen 30"/>
            <p:cNvPicPr>
              <a:picLocks noChangeAspect="1"/>
            </p:cNvPicPr>
            <p:nvPr/>
          </p:nvPicPr>
          <p:blipFill rotWithShape="1">
            <a:blip r:embed="rId4"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28"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9" name="Imagen 2"/>
          <p:cNvPicPr>
            <a:picLocks noChangeAspect="1"/>
          </p:cNvPicPr>
          <p:nvPr/>
        </p:nvPicPr>
        <p:blipFill rotWithShape="1">
          <a:blip r:embed="rId5" cstate="print">
            <a:extLst>
              <a:ext uri="{28A0092B-C50C-407E-A947-70E740481C1C}">
                <a14:useLocalDpi xmlns:a14="http://schemas.microsoft.com/office/drawing/2010/main" val="0"/>
              </a:ext>
            </a:extLst>
          </a:blip>
          <a:srcRect l="30405" t="6891" r="43716" b="51766"/>
          <a:stretch/>
        </p:blipFill>
        <p:spPr>
          <a:xfrm>
            <a:off x="1187624" y="2204864"/>
            <a:ext cx="1329000" cy="1196100"/>
          </a:xfrm>
          <a:prstGeom prst="rect">
            <a:avLst/>
          </a:prstGeom>
        </p:spPr>
      </p:pic>
      <p:sp>
        <p:nvSpPr>
          <p:cNvPr id="30" name="29 CuadroTexto"/>
          <p:cNvSpPr txBox="1"/>
          <p:nvPr/>
        </p:nvSpPr>
        <p:spPr>
          <a:xfrm>
            <a:off x="2915816" y="3140968"/>
            <a:ext cx="1008112" cy="400110"/>
          </a:xfrm>
          <a:prstGeom prst="rect">
            <a:avLst/>
          </a:prstGeom>
          <a:noFill/>
        </p:spPr>
        <p:txBody>
          <a:bodyPr wrap="square" rtlCol="0">
            <a:spAutoFit/>
          </a:bodyPr>
          <a:lstStyle/>
          <a:p>
            <a:pPr algn="ctr"/>
            <a:r>
              <a:rPr lang="es-ES" sz="2000" i="1" dirty="0">
                <a:solidFill>
                  <a:schemeClr val="accent2">
                    <a:lumMod val="75000"/>
                  </a:schemeClr>
                </a:solidFill>
              </a:rPr>
              <a:t>versus</a:t>
            </a:r>
          </a:p>
        </p:txBody>
      </p:sp>
      <p:sp>
        <p:nvSpPr>
          <p:cNvPr id="31" name="30 Rectángulo"/>
          <p:cNvSpPr/>
          <p:nvPr/>
        </p:nvSpPr>
        <p:spPr bwMode="auto">
          <a:xfrm>
            <a:off x="971600" y="1916832"/>
            <a:ext cx="1872208"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2" name="Elipse 17"/>
          <p:cNvSpPr/>
          <p:nvPr/>
        </p:nvSpPr>
        <p:spPr bwMode="auto">
          <a:xfrm>
            <a:off x="4644008" y="1988840"/>
            <a:ext cx="432048" cy="432048"/>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3" name="Elipse 17"/>
          <p:cNvSpPr/>
          <p:nvPr/>
        </p:nvSpPr>
        <p:spPr bwMode="auto">
          <a:xfrm>
            <a:off x="4067944" y="3068960"/>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6" name="Elipse 17"/>
          <p:cNvSpPr/>
          <p:nvPr/>
        </p:nvSpPr>
        <p:spPr bwMode="auto">
          <a:xfrm>
            <a:off x="4427984"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7" name="Elipse 17"/>
          <p:cNvSpPr/>
          <p:nvPr/>
        </p:nvSpPr>
        <p:spPr bwMode="auto">
          <a:xfrm>
            <a:off x="493204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8" name="Elipse 17"/>
          <p:cNvSpPr/>
          <p:nvPr/>
        </p:nvSpPr>
        <p:spPr bwMode="auto">
          <a:xfrm>
            <a:off x="6012160"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9" name="Elipse 17"/>
          <p:cNvSpPr/>
          <p:nvPr/>
        </p:nvSpPr>
        <p:spPr bwMode="auto">
          <a:xfrm>
            <a:off x="6876256" y="3284984"/>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0" name="Elipse 17"/>
          <p:cNvSpPr/>
          <p:nvPr/>
        </p:nvSpPr>
        <p:spPr bwMode="auto">
          <a:xfrm>
            <a:off x="7236296" y="335699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1" name="Elipse 17"/>
          <p:cNvSpPr/>
          <p:nvPr/>
        </p:nvSpPr>
        <p:spPr bwMode="auto">
          <a:xfrm>
            <a:off x="7524328" y="3212976"/>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42" name="Elipse 17"/>
          <p:cNvSpPr/>
          <p:nvPr/>
        </p:nvSpPr>
        <p:spPr bwMode="auto">
          <a:xfrm>
            <a:off x="7956376" y="2996952"/>
            <a:ext cx="360040" cy="360040"/>
          </a:xfrm>
          <a:prstGeom prst="ellipse">
            <a:avLst/>
          </a:prstGeom>
          <a:noFill/>
          <a:ln w="22225" cap="flat" cmpd="sng" algn="ctr">
            <a:solidFill>
              <a:srgbClr val="262673"/>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tx1"/>
              </a:solidFill>
              <a:effectLst/>
              <a:latin typeface="Arial" charset="0"/>
              <a:sym typeface="Arial" charset="0"/>
            </a:endParaRPr>
          </a:p>
        </p:txBody>
      </p:sp>
      <p:sp>
        <p:nvSpPr>
          <p:cNvPr id="34" name="33 CuadroTexto"/>
          <p:cNvSpPr txBox="1"/>
          <p:nvPr/>
        </p:nvSpPr>
        <p:spPr>
          <a:xfrm>
            <a:off x="683568" y="5229200"/>
            <a:ext cx="7848872" cy="584775"/>
          </a:xfrm>
          <a:prstGeom prst="rect">
            <a:avLst/>
          </a:prstGeom>
          <a:noFill/>
        </p:spPr>
        <p:txBody>
          <a:bodyPr wrap="square" rtlCol="0">
            <a:spAutoFit/>
          </a:bodyPr>
          <a:lstStyle/>
          <a:p>
            <a:pPr algn="ctr"/>
            <a:r>
              <a:rPr lang="es-ES" sz="1600" b="0" dirty="0">
                <a:solidFill>
                  <a:schemeClr val="accent6"/>
                </a:solidFill>
              </a:rPr>
              <a:t>Figura 2. Configuración de cámaras para análisis en dos dimensiones versus tres dimensiones. Laboratorio del Departamento de Medicina. Universidad de valencia</a:t>
            </a:r>
          </a:p>
        </p:txBody>
      </p:sp>
      <p:sp>
        <p:nvSpPr>
          <p:cNvPr id="35" name="Prostokąt 1">
            <a:extLst>
              <a:ext uri="{FF2B5EF4-FFF2-40B4-BE49-F238E27FC236}">
                <a16:creationId xmlns:a16="http://schemas.microsoft.com/office/drawing/2014/main" id="{56938962-76D0-40B4-B941-175F4F189F25}"/>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252225326"/>
      </p:ext>
    </p:extLst>
  </p:cSld>
  <p:clrMapOvr>
    <a:masterClrMapping/>
  </p:clrMapOvr>
  <p:transition advClick="0" advTm="3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55576" y="2708920"/>
            <a:ext cx="4752528" cy="3266985"/>
          </a:xfrm>
          <a:prstGeom prst="rect">
            <a:avLst/>
          </a:prstGeom>
          <a:noFill/>
        </p:spPr>
        <p:txBody>
          <a:bodyPr wrap="square" rtlCol="0">
            <a:spAutoFit/>
          </a:bodyPr>
          <a:lstStyle/>
          <a:p>
            <a:pPr>
              <a:lnSpc>
                <a:spcPct val="150000"/>
              </a:lnSpc>
              <a:buFont typeface="Wingdings" pitchFamily="2" charset="2"/>
              <a:buChar char="Ø"/>
            </a:pPr>
            <a:r>
              <a:rPr lang="en-US" sz="2000" b="0" dirty="0">
                <a:solidFill>
                  <a:schemeClr val="accent6"/>
                </a:solidFill>
              </a:rPr>
              <a:t>Técnica de </a:t>
            </a:r>
            <a:r>
              <a:rPr lang="en-US" sz="2000" b="0" dirty="0" err="1">
                <a:solidFill>
                  <a:schemeClr val="accent6"/>
                </a:solidFill>
              </a:rPr>
              <a:t>análisis</a:t>
            </a:r>
            <a:r>
              <a:rPr lang="en-US" sz="2000" b="0" dirty="0">
                <a:solidFill>
                  <a:schemeClr val="accent6"/>
                </a:solidFill>
              </a:rPr>
              <a:t> </a:t>
            </a:r>
            <a:r>
              <a:rPr lang="en-US" sz="2000" b="0" dirty="0" err="1">
                <a:solidFill>
                  <a:schemeClr val="accent6"/>
                </a:solidFill>
              </a:rPr>
              <a:t>cinético</a:t>
            </a:r>
            <a:r>
              <a:rPr lang="en-US" sz="2000" b="0" dirty="0">
                <a:solidFill>
                  <a:schemeClr val="accent6"/>
                </a:solidFill>
              </a:rPr>
              <a:t>.</a:t>
            </a:r>
          </a:p>
          <a:p>
            <a:pPr>
              <a:lnSpc>
                <a:spcPct val="150000"/>
              </a:lnSpc>
              <a:buFont typeface="Wingdings" pitchFamily="2" charset="2"/>
              <a:buChar char="Ø"/>
            </a:pPr>
            <a:r>
              <a:rPr lang="es-ES" sz="2000" b="0" dirty="0">
                <a:solidFill>
                  <a:schemeClr val="accent6"/>
                </a:solidFill>
              </a:rPr>
              <a:t>Plantillas con sensores de presión.</a:t>
            </a:r>
          </a:p>
          <a:p>
            <a:pPr>
              <a:lnSpc>
                <a:spcPct val="150000"/>
              </a:lnSpc>
              <a:buFont typeface="Wingdings" pitchFamily="2" charset="2"/>
              <a:buChar char="Ø"/>
            </a:pPr>
            <a:r>
              <a:rPr lang="es-ES" sz="2000" b="0" dirty="0">
                <a:solidFill>
                  <a:schemeClr val="accent6"/>
                </a:solidFill>
              </a:rPr>
              <a:t>Sistema de presión en los zapatos.</a:t>
            </a:r>
          </a:p>
          <a:p>
            <a:pPr>
              <a:lnSpc>
                <a:spcPct val="150000"/>
              </a:lnSpc>
              <a:buFont typeface="Wingdings" pitchFamily="2" charset="2"/>
              <a:buChar char="Ø"/>
            </a:pPr>
            <a:r>
              <a:rPr lang="en-US" sz="2000" b="0" dirty="0" err="1">
                <a:solidFill>
                  <a:schemeClr val="accent6"/>
                </a:solidFill>
              </a:rPr>
              <a:t>Equipo</a:t>
            </a:r>
            <a:r>
              <a:rPr lang="en-US" sz="2000" b="0" dirty="0">
                <a:solidFill>
                  <a:schemeClr val="accent6"/>
                </a:solidFill>
              </a:rPr>
              <a:t> </a:t>
            </a:r>
            <a:r>
              <a:rPr lang="en-US" sz="2000" b="0" dirty="0" err="1">
                <a:solidFill>
                  <a:schemeClr val="accent6"/>
                </a:solidFill>
              </a:rPr>
              <a:t>portátil</a:t>
            </a:r>
            <a:r>
              <a:rPr lang="en-US" sz="2000" b="0" dirty="0">
                <a:solidFill>
                  <a:schemeClr val="accent6"/>
                </a:solidFill>
              </a:rPr>
              <a:t>.</a:t>
            </a:r>
          </a:p>
          <a:p>
            <a:pPr>
              <a:lnSpc>
                <a:spcPct val="150000"/>
              </a:lnSpc>
              <a:buFont typeface="Wingdings" pitchFamily="2" charset="2"/>
              <a:buChar char="Ø"/>
            </a:pPr>
            <a:r>
              <a:rPr lang="es-ES" sz="2000" b="0" dirty="0">
                <a:solidFill>
                  <a:schemeClr val="accent6"/>
                </a:solidFill>
              </a:rPr>
              <a:t>Evaluación de la marcha en condiciones funcionales.</a:t>
            </a:r>
          </a:p>
          <a:p>
            <a:pPr>
              <a:lnSpc>
                <a:spcPct val="150000"/>
              </a:lnSpc>
              <a:buFont typeface="Wingdings" pitchFamily="2" charset="2"/>
              <a:buChar char="Ø"/>
            </a:pPr>
            <a:r>
              <a:rPr lang="es-ES" sz="2000" b="0" i="1" dirty="0">
                <a:solidFill>
                  <a:srgbClr val="00B050"/>
                </a:solidFill>
              </a:rPr>
              <a:t>Importancia de medir la presión.</a:t>
            </a:r>
            <a:endParaRPr lang="en-US" sz="2000" b="0" i="1" dirty="0">
              <a:solidFill>
                <a:srgbClr val="00B050"/>
              </a:solidFill>
            </a:endParaRPr>
          </a:p>
        </p:txBody>
      </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CuadroTexto 2"/>
          <p:cNvSpPr txBox="1"/>
          <p:nvPr/>
        </p:nvSpPr>
        <p:spPr>
          <a:xfrm>
            <a:off x="755576" y="1844824"/>
            <a:ext cx="6120680" cy="707886"/>
          </a:xfrm>
          <a:prstGeom prst="rect">
            <a:avLst/>
          </a:prstGeom>
          <a:noFill/>
        </p:spPr>
        <p:txBody>
          <a:bodyPr wrap="square" rtlCol="0">
            <a:spAutoFit/>
          </a:bodyPr>
          <a:lstStyle/>
          <a:p>
            <a:r>
              <a:rPr lang="es-ES" sz="2000" dirty="0">
                <a:solidFill>
                  <a:schemeClr val="accent6"/>
                </a:solidFill>
              </a:rPr>
              <a:t>Plantillas instrumentadas para</a:t>
            </a:r>
          </a:p>
          <a:p>
            <a:r>
              <a:rPr lang="es-ES" sz="2000" dirty="0">
                <a:solidFill>
                  <a:schemeClr val="accent6"/>
                </a:solidFill>
              </a:rPr>
              <a:t>presiones plantares</a:t>
            </a:r>
            <a:endParaRPr lang="en-US" sz="2000" dirty="0">
              <a:solidFill>
                <a:schemeClr val="accent6"/>
              </a:solidFill>
            </a:endParaRPr>
          </a:p>
        </p:txBody>
      </p:sp>
      <p:pic>
        <p:nvPicPr>
          <p:cNvPr id="1026" name="Picture 2"/>
          <p:cNvPicPr>
            <a:picLocks noChangeAspect="1" noChangeArrowheads="1"/>
          </p:cNvPicPr>
          <p:nvPr/>
        </p:nvPicPr>
        <p:blipFill>
          <a:blip r:embed="rId3" cstate="print"/>
          <a:srcRect l="57428" t="2953" r="5716" b="36509"/>
          <a:stretch>
            <a:fillRect/>
          </a:stretch>
        </p:blipFill>
        <p:spPr bwMode="auto">
          <a:xfrm rot="16200000">
            <a:off x="4844699" y="2436221"/>
            <a:ext cx="3641672" cy="2314862"/>
          </a:xfrm>
          <a:prstGeom prst="rect">
            <a:avLst/>
          </a:prstGeom>
          <a:noFill/>
          <a:ln w="9525">
            <a:solidFill>
              <a:schemeClr val="accent6"/>
            </a:solidFill>
            <a:miter lim="800000"/>
            <a:headEnd/>
            <a:tailEnd/>
          </a:ln>
        </p:spPr>
      </p:pic>
      <p:sp>
        <p:nvSpPr>
          <p:cNvPr id="24" name="23 CuadroTexto"/>
          <p:cNvSpPr txBox="1"/>
          <p:nvPr/>
        </p:nvSpPr>
        <p:spPr>
          <a:xfrm>
            <a:off x="4932040" y="5508521"/>
            <a:ext cx="3387328" cy="584775"/>
          </a:xfrm>
          <a:prstGeom prst="rect">
            <a:avLst/>
          </a:prstGeom>
          <a:noFill/>
        </p:spPr>
        <p:txBody>
          <a:bodyPr wrap="square" rtlCol="0">
            <a:spAutoFit/>
          </a:bodyPr>
          <a:lstStyle/>
          <a:p>
            <a:pPr algn="ctr"/>
            <a:r>
              <a:rPr lang="es-ES" sz="1600" b="0" dirty="0">
                <a:solidFill>
                  <a:schemeClr val="accent6"/>
                </a:solidFill>
              </a:rPr>
              <a:t>Figura 1. Plantillas instrumentadas con sensores de presión.</a:t>
            </a:r>
            <a:endParaRPr lang="en-US" sz="1600" b="0" dirty="0">
              <a:solidFill>
                <a:schemeClr val="accent6"/>
              </a:solidFill>
            </a:endParaRPr>
          </a:p>
        </p:txBody>
      </p:sp>
      <p:sp>
        <p:nvSpPr>
          <p:cNvPr id="12" name="Prostokąt 1">
            <a:extLst>
              <a:ext uri="{FF2B5EF4-FFF2-40B4-BE49-F238E27FC236}">
                <a16:creationId xmlns:a16="http://schemas.microsoft.com/office/drawing/2014/main" id="{13E1E08E-923B-4A30-8192-6ACBB00DD2CE}"/>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1. DEFINICIÓN</a:t>
            </a:r>
            <a:endParaRPr lang="en-US" sz="2200" b="0" dirty="0">
              <a:solidFill>
                <a:schemeClr val="accent2">
                  <a:lumMod val="75000"/>
                </a:schemeClr>
              </a:solidFill>
            </a:endParaRPr>
          </a:p>
        </p:txBody>
      </p:sp>
    </p:spTree>
    <p:extLst>
      <p:ext uri="{BB962C8B-B14F-4D97-AF65-F5344CB8AC3E}">
        <p14:creationId xmlns:p14="http://schemas.microsoft.com/office/powerpoint/2010/main" val="185768483"/>
      </p:ext>
    </p:extLst>
  </p:cSld>
  <p:clrMapOvr>
    <a:masterClrMapping/>
  </p:clrMapOvr>
  <p:transition advClick="0" advTm="3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782" y="2132856"/>
            <a:ext cx="3027090" cy="707886"/>
          </a:xfrm>
          <a:prstGeom prst="rect">
            <a:avLst/>
          </a:prstGeom>
        </p:spPr>
        <p:txBody>
          <a:bodyPr wrap="square">
            <a:spAutoFit/>
          </a:bodyPr>
          <a:lstStyle/>
          <a:p>
            <a:pPr marL="342900" indent="-342900">
              <a:buFont typeface="Arial" panose="020B0604020202020204" pitchFamily="34" charset="0"/>
              <a:buChar char="•"/>
            </a:pPr>
            <a:r>
              <a:rPr lang="es-ES" sz="2000" b="0" dirty="0">
                <a:solidFill>
                  <a:schemeClr val="accent6"/>
                </a:solidFill>
              </a:rPr>
              <a:t>Las plantillas con sensores de presión.</a:t>
            </a:r>
            <a:endParaRPr lang="en-US" sz="2000" b="0" dirty="0">
              <a:solidFill>
                <a:schemeClr val="accent6"/>
              </a:solidFill>
            </a:endParaRPr>
          </a:p>
        </p:txBody>
      </p:sp>
      <p:sp>
        <p:nvSpPr>
          <p:cNvPr id="10" name="Prostokąt 3">
            <a:extLst>
              <a:ext uri="{FF2B5EF4-FFF2-40B4-BE49-F238E27FC236}">
                <a16:creationId xmlns:a16="http://schemas.microsoft.com/office/drawing/2014/main" id="{6F1E17A5-99A2-450F-AC97-BC84B3D4606F}"/>
              </a:ext>
            </a:extLst>
          </p:cNvPr>
          <p:cNvSpPr/>
          <p:nvPr/>
        </p:nvSpPr>
        <p:spPr>
          <a:xfrm>
            <a:off x="827584" y="3028890"/>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Un </a:t>
            </a:r>
            <a:r>
              <a:rPr lang="en-US" sz="2000" b="0" dirty="0" err="1">
                <a:solidFill>
                  <a:schemeClr val="accent6"/>
                </a:solidFill>
              </a:rPr>
              <a:t>amplificador</a:t>
            </a:r>
            <a:r>
              <a:rPr lang="en-US" sz="2000" b="0" dirty="0">
                <a:solidFill>
                  <a:schemeClr val="accent6"/>
                </a:solidFill>
              </a:rPr>
              <a:t> de </a:t>
            </a:r>
            <a:r>
              <a:rPr lang="en-US" sz="2000" b="0" dirty="0" err="1">
                <a:solidFill>
                  <a:schemeClr val="accent6"/>
                </a:solidFill>
              </a:rPr>
              <a:t>señal</a:t>
            </a:r>
            <a:r>
              <a:rPr lang="en-US" sz="2000" b="0" dirty="0">
                <a:solidFill>
                  <a:schemeClr val="accent6"/>
                </a:solidFill>
              </a:rPr>
              <a:t>.</a:t>
            </a:r>
          </a:p>
        </p:txBody>
      </p:sp>
      <p:sp>
        <p:nvSpPr>
          <p:cNvPr id="11" name="Prostokąt 3">
            <a:extLst>
              <a:ext uri="{FF2B5EF4-FFF2-40B4-BE49-F238E27FC236}">
                <a16:creationId xmlns:a16="http://schemas.microsoft.com/office/drawing/2014/main" id="{6F1E17A5-99A2-450F-AC97-BC84B3D4606F}"/>
              </a:ext>
            </a:extLst>
          </p:cNvPr>
          <p:cNvSpPr/>
          <p:nvPr/>
        </p:nvSpPr>
        <p:spPr>
          <a:xfrm>
            <a:off x="830734" y="3873242"/>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Un </a:t>
            </a:r>
            <a:r>
              <a:rPr lang="en-US" sz="2000" b="0" dirty="0" err="1">
                <a:solidFill>
                  <a:schemeClr val="accent6"/>
                </a:solidFill>
              </a:rPr>
              <a:t>módulo</a:t>
            </a:r>
            <a:r>
              <a:rPr lang="en-US" sz="2000" b="0" dirty="0">
                <a:solidFill>
                  <a:schemeClr val="accent6"/>
                </a:solidFill>
              </a:rPr>
              <a:t> </a:t>
            </a:r>
            <a:r>
              <a:rPr lang="en-US" sz="2000" b="0" dirty="0" err="1">
                <a:solidFill>
                  <a:schemeClr val="accent6"/>
                </a:solidFill>
              </a:rPr>
              <a:t>transmisor</a:t>
            </a:r>
            <a:r>
              <a:rPr lang="en-US" sz="2000" b="0" dirty="0">
                <a:solidFill>
                  <a:schemeClr val="accent6"/>
                </a:solidFill>
              </a:rPr>
              <a:t> </a:t>
            </a:r>
            <a:r>
              <a:rPr lang="en-US" sz="2000" b="0" dirty="0" err="1">
                <a:solidFill>
                  <a:schemeClr val="accent6"/>
                </a:solidFill>
              </a:rPr>
              <a:t>inalámbrico</a:t>
            </a:r>
            <a:r>
              <a:rPr lang="en-US" sz="2000" b="0" dirty="0">
                <a:solidFill>
                  <a:schemeClr val="accent6"/>
                </a:solidFill>
              </a:rPr>
              <a:t>.</a:t>
            </a:r>
            <a:endParaRPr lang="pl-PL" sz="2000" b="0" dirty="0">
              <a:solidFill>
                <a:schemeClr val="accent6"/>
              </a:solidFill>
            </a:endParaRPr>
          </a:p>
        </p:txBody>
      </p:sp>
      <p:sp>
        <p:nvSpPr>
          <p:cNvPr id="12" name="Prostokąt 3">
            <a:extLst>
              <a:ext uri="{FF2B5EF4-FFF2-40B4-BE49-F238E27FC236}">
                <a16:creationId xmlns:a16="http://schemas.microsoft.com/office/drawing/2014/main" id="{6F1E17A5-99A2-450F-AC97-BC84B3D4606F}"/>
              </a:ext>
            </a:extLst>
          </p:cNvPr>
          <p:cNvSpPr/>
          <p:nvPr/>
        </p:nvSpPr>
        <p:spPr>
          <a:xfrm>
            <a:off x="827782" y="4737338"/>
            <a:ext cx="3027090" cy="707886"/>
          </a:xfrm>
          <a:prstGeom prst="rect">
            <a:avLst/>
          </a:prstGeom>
        </p:spPr>
        <p:txBody>
          <a:bodyPr wrap="square">
            <a:spAutoFit/>
          </a:bodyPr>
          <a:lstStyle/>
          <a:p>
            <a:pPr marL="342900" lvl="0" indent="-342900">
              <a:buFont typeface="Arial" panose="020B0604020202020204" pitchFamily="34" charset="0"/>
              <a:buChar char="•"/>
            </a:pPr>
            <a:r>
              <a:rPr lang="en-US" sz="2000" b="0" dirty="0">
                <a:solidFill>
                  <a:schemeClr val="accent6"/>
                </a:solidFill>
              </a:rPr>
              <a:t>Software (y </a:t>
            </a:r>
            <a:r>
              <a:rPr lang="en-US" sz="2000" b="0" dirty="0" err="1">
                <a:solidFill>
                  <a:schemeClr val="accent6"/>
                </a:solidFill>
              </a:rPr>
              <a:t>computadora</a:t>
            </a:r>
            <a:r>
              <a:rPr lang="en-US" sz="2000" b="0" dirty="0">
                <a:solidFill>
                  <a:schemeClr val="accent6"/>
                </a:solidFill>
              </a:rPr>
              <a:t>).</a:t>
            </a:r>
          </a:p>
        </p:txBody>
      </p:sp>
      <p:pic>
        <p:nvPicPr>
          <p:cNvPr id="15" name="Picture 2"/>
          <p:cNvPicPr>
            <a:picLocks noChangeAspect="1" noChangeArrowheads="1"/>
          </p:cNvPicPr>
          <p:nvPr/>
        </p:nvPicPr>
        <p:blipFill>
          <a:blip r:embed="rId3" cstate="print"/>
          <a:srcRect/>
          <a:stretch>
            <a:fillRect/>
          </a:stretch>
        </p:blipFill>
        <p:spPr bwMode="auto">
          <a:xfrm>
            <a:off x="5871096" y="2276872"/>
            <a:ext cx="2232248" cy="1706033"/>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srcRect/>
          <a:stretch>
            <a:fillRect/>
          </a:stretch>
        </p:blipFill>
        <p:spPr bwMode="auto">
          <a:xfrm>
            <a:off x="4039508" y="2276872"/>
            <a:ext cx="1831588" cy="1935747"/>
          </a:xfrm>
          <a:prstGeom prst="rect">
            <a:avLst/>
          </a:prstGeom>
          <a:noFill/>
          <a:ln w="9525">
            <a:noFill/>
            <a:miter lim="800000"/>
            <a:headEnd/>
            <a:tailEnd/>
          </a:ln>
        </p:spPr>
      </p:pic>
      <p:pic>
        <p:nvPicPr>
          <p:cNvPr id="18" name="Picture 5"/>
          <p:cNvPicPr>
            <a:picLocks noChangeAspect="1" noChangeArrowheads="1"/>
          </p:cNvPicPr>
          <p:nvPr/>
        </p:nvPicPr>
        <p:blipFill>
          <a:blip r:embed="rId5" cstate="print"/>
          <a:srcRect/>
          <a:stretch>
            <a:fillRect/>
          </a:stretch>
        </p:blipFill>
        <p:spPr bwMode="auto">
          <a:xfrm>
            <a:off x="4025347" y="4221088"/>
            <a:ext cx="1845749" cy="801320"/>
          </a:xfrm>
          <a:prstGeom prst="rect">
            <a:avLst/>
          </a:prstGeom>
          <a:noFill/>
          <a:ln w="9525">
            <a:solidFill>
              <a:schemeClr val="bg1"/>
            </a:solidFill>
            <a:miter lim="800000"/>
            <a:headEnd/>
            <a:tailEnd/>
          </a:ln>
        </p:spPr>
      </p:pic>
      <p:sp>
        <p:nvSpPr>
          <p:cNvPr id="19" name="18 Rectángulo"/>
          <p:cNvSpPr/>
          <p:nvPr/>
        </p:nvSpPr>
        <p:spPr bwMode="auto">
          <a:xfrm>
            <a:off x="3926880" y="2132856"/>
            <a:ext cx="4320480" cy="316835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19 CuadroTexto"/>
          <p:cNvSpPr txBox="1"/>
          <p:nvPr/>
        </p:nvSpPr>
        <p:spPr>
          <a:xfrm>
            <a:off x="3347864" y="5301208"/>
            <a:ext cx="5577160" cy="830997"/>
          </a:xfrm>
          <a:prstGeom prst="rect">
            <a:avLst/>
          </a:prstGeom>
          <a:noFill/>
        </p:spPr>
        <p:txBody>
          <a:bodyPr wrap="square" rtlCol="0">
            <a:spAutoFit/>
          </a:bodyPr>
          <a:lstStyle/>
          <a:p>
            <a:pPr algn="ctr"/>
            <a:r>
              <a:rPr lang="es-ES" sz="1600" b="0" dirty="0">
                <a:solidFill>
                  <a:schemeClr val="accent6"/>
                </a:solidFill>
              </a:rPr>
              <a:t>Figura 2. Elementos de un sistema de medición de la presión plantar basado en plantillas instrumentadas. Sistema de </a:t>
            </a:r>
            <a:r>
              <a:rPr lang="es-ES" sz="1600" b="0" dirty="0" err="1">
                <a:solidFill>
                  <a:schemeClr val="accent6"/>
                </a:solidFill>
              </a:rPr>
              <a:t>Biofoot</a:t>
            </a:r>
            <a:r>
              <a:rPr lang="es-ES" sz="1600" b="0" dirty="0">
                <a:solidFill>
                  <a:schemeClr val="accent6"/>
                </a:solidFill>
              </a:rPr>
              <a:t> / Institutos de Biomecánica de Valencia</a:t>
            </a:r>
            <a:r>
              <a:rPr lang="en-US" sz="1600" b="0" dirty="0">
                <a:solidFill>
                  <a:schemeClr val="accent6"/>
                </a:solidFill>
              </a:rPr>
              <a:t>. </a:t>
            </a:r>
          </a:p>
        </p:txBody>
      </p:sp>
      <p:pic>
        <p:nvPicPr>
          <p:cNvPr id="2051" name="Picture 3" descr="C:\Users\Constanza\Documents\Constanza\8 - IO3 - WP3 - WP4\Material Ana Cian\Día 2 - EMG - Presiones - Acelerometría\Todo el equipo biofoot.png"/>
          <p:cNvPicPr>
            <a:picLocks noChangeAspect="1" noChangeArrowheads="1"/>
          </p:cNvPicPr>
          <p:nvPr/>
        </p:nvPicPr>
        <p:blipFill>
          <a:blip r:embed="rId6" cstate="print"/>
          <a:srcRect r="1943"/>
          <a:stretch>
            <a:fillRect/>
          </a:stretch>
        </p:blipFill>
        <p:spPr bwMode="auto">
          <a:xfrm>
            <a:off x="5868144" y="3937992"/>
            <a:ext cx="2232248" cy="1219200"/>
          </a:xfrm>
          <a:prstGeom prst="rect">
            <a:avLst/>
          </a:prstGeom>
          <a:noFill/>
        </p:spPr>
      </p:pic>
      <p:sp>
        <p:nvSpPr>
          <p:cNvPr id="21" name="Prostokąt 1">
            <a:extLst>
              <a:ext uri="{FF2B5EF4-FFF2-40B4-BE49-F238E27FC236}">
                <a16:creationId xmlns:a16="http://schemas.microsoft.com/office/drawing/2014/main" id="{2EA467E6-961E-4475-8AE1-A3501705A5BF}"/>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57803233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onstanza\Documents\Constanza\8 - IO3 - WP3 - WP4\Material Ana Cian\Día 2 - EMG - Presiones - Acelerometría\Sensores.png"/>
          <p:cNvPicPr>
            <a:picLocks noChangeAspect="1" noChangeArrowheads="1"/>
          </p:cNvPicPr>
          <p:nvPr/>
        </p:nvPicPr>
        <p:blipFill>
          <a:blip r:embed="rId3" cstate="print"/>
          <a:srcRect/>
          <a:stretch>
            <a:fillRect/>
          </a:stretch>
        </p:blipFill>
        <p:spPr bwMode="auto">
          <a:xfrm>
            <a:off x="3934147" y="1916832"/>
            <a:ext cx="4886325" cy="3619500"/>
          </a:xfrm>
          <a:prstGeom prst="rect">
            <a:avLst/>
          </a:prstGeom>
          <a:noFill/>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10 CuadroTexto"/>
          <p:cNvSpPr txBox="1"/>
          <p:nvPr/>
        </p:nvSpPr>
        <p:spPr>
          <a:xfrm>
            <a:off x="3491880" y="5608340"/>
            <a:ext cx="5688632" cy="584775"/>
          </a:xfrm>
          <a:prstGeom prst="rect">
            <a:avLst/>
          </a:prstGeom>
          <a:noFill/>
        </p:spPr>
        <p:txBody>
          <a:bodyPr wrap="square" rtlCol="0">
            <a:spAutoFit/>
          </a:bodyPr>
          <a:lstStyle/>
          <a:p>
            <a:pPr algn="ctr"/>
            <a:r>
              <a:rPr lang="es-ES" sz="1600" b="0" dirty="0">
                <a:solidFill>
                  <a:schemeClr val="accent6"/>
                </a:solidFill>
              </a:rPr>
              <a:t>Figura 3. Distribución del sensor de presión en la plantilla instrumentada.</a:t>
            </a:r>
            <a:endParaRPr lang="en-US" sz="1600" b="0" dirty="0">
              <a:solidFill>
                <a:schemeClr val="accent6"/>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Plantillas</a:t>
            </a:r>
            <a:r>
              <a:rPr lang="en-US" sz="2000" b="0" i="1" dirty="0">
                <a:solidFill>
                  <a:schemeClr val="accent2">
                    <a:lumMod val="75000"/>
                  </a:schemeClr>
                </a:solidFill>
              </a:rPr>
              <a:t> </a:t>
            </a:r>
            <a:r>
              <a:rPr lang="en-US" sz="2000" b="0" i="1" dirty="0" err="1">
                <a:solidFill>
                  <a:schemeClr val="accent2">
                    <a:lumMod val="75000"/>
                  </a:schemeClr>
                </a:solidFill>
              </a:rPr>
              <a:t>instrumentadas</a:t>
            </a:r>
            <a:endParaRPr lang="en-US" sz="2000" b="0" i="1" dirty="0">
              <a:solidFill>
                <a:schemeClr val="accent2">
                  <a:lumMod val="75000"/>
                </a:schemeClr>
              </a:solidFill>
            </a:endParaRPr>
          </a:p>
        </p:txBody>
      </p:sp>
      <p:sp>
        <p:nvSpPr>
          <p:cNvPr id="14" name="13 Rectángulo"/>
          <p:cNvSpPr/>
          <p:nvPr/>
        </p:nvSpPr>
        <p:spPr bwMode="auto">
          <a:xfrm>
            <a:off x="3923928" y="1916832"/>
            <a:ext cx="4752528" cy="3600400"/>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CuadroTexto 3"/>
          <p:cNvSpPr txBox="1"/>
          <p:nvPr/>
        </p:nvSpPr>
        <p:spPr>
          <a:xfrm>
            <a:off x="683568" y="2348880"/>
            <a:ext cx="2808312" cy="3728649"/>
          </a:xfrm>
          <a:prstGeom prst="rect">
            <a:avLst/>
          </a:prstGeom>
          <a:noFill/>
        </p:spPr>
        <p:txBody>
          <a:bodyPr wrap="square" rtlCol="0">
            <a:spAutoFit/>
          </a:bodyPr>
          <a:lstStyle/>
          <a:p>
            <a:pPr>
              <a:lnSpc>
                <a:spcPct val="150000"/>
              </a:lnSpc>
              <a:buFont typeface="Wingdings" pitchFamily="2" charset="2"/>
              <a:buChar char="Ø"/>
            </a:pPr>
            <a:r>
              <a:rPr lang="en-US" sz="2000" b="0" dirty="0" err="1">
                <a:solidFill>
                  <a:schemeClr val="accent6"/>
                </a:solidFill>
              </a:rPr>
              <a:t>Tipos</a:t>
            </a:r>
            <a:r>
              <a:rPr lang="en-US" sz="2000" b="0" dirty="0">
                <a:solidFill>
                  <a:schemeClr val="accent6"/>
                </a:solidFill>
              </a:rPr>
              <a:t> de sensors.</a:t>
            </a:r>
          </a:p>
          <a:p>
            <a:pPr>
              <a:lnSpc>
                <a:spcPct val="150000"/>
              </a:lnSpc>
              <a:buFont typeface="Wingdings" pitchFamily="2" charset="2"/>
              <a:buChar char="Ø"/>
            </a:pPr>
            <a:r>
              <a:rPr lang="en-US" sz="2000" b="0" dirty="0" err="1">
                <a:solidFill>
                  <a:schemeClr val="accent6"/>
                </a:solidFill>
              </a:rPr>
              <a:t>Diferentes</a:t>
            </a:r>
            <a:r>
              <a:rPr lang="en-US" sz="2000" b="0" dirty="0">
                <a:solidFill>
                  <a:schemeClr val="accent6"/>
                </a:solidFill>
              </a:rPr>
              <a:t> </a:t>
            </a:r>
            <a:r>
              <a:rPr lang="en-US" sz="2000" b="0" dirty="0" err="1">
                <a:solidFill>
                  <a:schemeClr val="accent6"/>
                </a:solidFill>
              </a:rPr>
              <a:t>tamaños</a:t>
            </a:r>
            <a:r>
              <a:rPr lang="en-US" sz="2000" b="0" dirty="0">
                <a:solidFill>
                  <a:schemeClr val="accent6"/>
                </a:solidFill>
              </a:rPr>
              <a:t>.</a:t>
            </a:r>
          </a:p>
          <a:p>
            <a:pPr lvl="1">
              <a:lnSpc>
                <a:spcPct val="150000"/>
              </a:lnSpc>
              <a:buFont typeface="Wingdings" pitchFamily="2" charset="2"/>
              <a:buChar char="Ø"/>
            </a:pPr>
            <a:r>
              <a:rPr lang="en-US" sz="2000" b="0" dirty="0" err="1">
                <a:solidFill>
                  <a:schemeClr val="accent6"/>
                </a:solidFill>
              </a:rPr>
              <a:t>Evitar</a:t>
            </a:r>
            <a:r>
              <a:rPr lang="en-US" sz="2000" b="0" dirty="0">
                <a:solidFill>
                  <a:schemeClr val="accent6"/>
                </a:solidFill>
              </a:rPr>
              <a:t> </a:t>
            </a:r>
            <a:r>
              <a:rPr lang="en-US" sz="2000" b="0" dirty="0" err="1">
                <a:solidFill>
                  <a:schemeClr val="accent6"/>
                </a:solidFill>
              </a:rPr>
              <a:t>pliegues</a:t>
            </a:r>
            <a:r>
              <a:rPr lang="en-US" sz="2000" b="0" dirty="0">
                <a:solidFill>
                  <a:schemeClr val="accent6"/>
                </a:solidFill>
              </a:rPr>
              <a:t>.</a:t>
            </a:r>
          </a:p>
          <a:p>
            <a:pPr lvl="1">
              <a:lnSpc>
                <a:spcPct val="150000"/>
              </a:lnSpc>
              <a:buFont typeface="Wingdings" pitchFamily="2" charset="2"/>
              <a:buChar char="Ø"/>
            </a:pPr>
            <a:r>
              <a:rPr lang="en-US" sz="2000" b="0" dirty="0" err="1">
                <a:solidFill>
                  <a:schemeClr val="accent6"/>
                </a:solidFill>
              </a:rPr>
              <a:t>Distribución</a:t>
            </a:r>
            <a:r>
              <a:rPr lang="en-US" sz="2000" b="0" dirty="0">
                <a:solidFill>
                  <a:schemeClr val="accent6"/>
                </a:solidFill>
              </a:rPr>
              <a:t> de sensors.</a:t>
            </a:r>
          </a:p>
          <a:p>
            <a:pPr>
              <a:lnSpc>
                <a:spcPct val="150000"/>
              </a:lnSpc>
              <a:buFont typeface="Wingdings" pitchFamily="2" charset="2"/>
              <a:buChar char="Ø"/>
            </a:pPr>
            <a:r>
              <a:rPr lang="en-US" sz="2000" b="0" dirty="0">
                <a:solidFill>
                  <a:schemeClr val="accent6"/>
                </a:solidFill>
              </a:rPr>
              <a:t>Unidad </a:t>
            </a:r>
            <a:r>
              <a:rPr lang="en-US" sz="2000" b="0" dirty="0" err="1">
                <a:solidFill>
                  <a:schemeClr val="accent6"/>
                </a:solidFill>
              </a:rPr>
              <a:t>presión</a:t>
            </a:r>
            <a:r>
              <a:rPr lang="en-US" sz="2000" b="0" dirty="0">
                <a:solidFill>
                  <a:schemeClr val="accent6"/>
                </a:solidFill>
              </a:rPr>
              <a:t>: kPa</a:t>
            </a:r>
          </a:p>
          <a:p>
            <a:pPr>
              <a:lnSpc>
                <a:spcPct val="150000"/>
              </a:lnSpc>
              <a:buFont typeface="Wingdings" pitchFamily="2" charset="2"/>
              <a:buChar char="Ø"/>
            </a:pPr>
            <a:r>
              <a:rPr lang="en-US" sz="2000" b="0" dirty="0" err="1">
                <a:solidFill>
                  <a:schemeClr val="accent6"/>
                </a:solidFill>
              </a:rPr>
              <a:t>Mantenimiento</a:t>
            </a:r>
            <a:r>
              <a:rPr lang="en-US" sz="2000" b="0" dirty="0">
                <a:solidFill>
                  <a:schemeClr val="accent6"/>
                </a:solidFill>
              </a:rPr>
              <a:t> </a:t>
            </a:r>
            <a:r>
              <a:rPr lang="en-US" sz="2000" b="0" dirty="0" err="1">
                <a:solidFill>
                  <a:schemeClr val="accent6"/>
                </a:solidFill>
              </a:rPr>
              <a:t>cauteloso</a:t>
            </a:r>
            <a:r>
              <a:rPr lang="en-US" sz="2000" b="0" dirty="0">
                <a:solidFill>
                  <a:schemeClr val="accent6"/>
                </a:solidFill>
              </a:rPr>
              <a:t>.</a:t>
            </a:r>
          </a:p>
        </p:txBody>
      </p:sp>
      <p:sp>
        <p:nvSpPr>
          <p:cNvPr id="20" name="19 Forma libre"/>
          <p:cNvSpPr/>
          <p:nvPr/>
        </p:nvSpPr>
        <p:spPr bwMode="auto">
          <a:xfrm>
            <a:off x="6031966" y="4665788"/>
            <a:ext cx="782781"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22 Forma libre"/>
          <p:cNvSpPr/>
          <p:nvPr/>
        </p:nvSpPr>
        <p:spPr bwMode="auto">
          <a:xfrm>
            <a:off x="5849877" y="2085874"/>
            <a:ext cx="1120239"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23 Forma libre"/>
          <p:cNvSpPr/>
          <p:nvPr/>
        </p:nvSpPr>
        <p:spPr bwMode="auto">
          <a:xfrm flipH="1">
            <a:off x="7532481" y="4659862"/>
            <a:ext cx="783936" cy="764969"/>
          </a:xfrm>
          <a:custGeom>
            <a:avLst/>
            <a:gdLst>
              <a:gd name="connsiteX0" fmla="*/ 157347 w 782781"/>
              <a:gd name="connsiteY0" fmla="*/ 12865 h 764969"/>
              <a:gd name="connsiteX1" fmla="*/ 32656 w 782781"/>
              <a:gd name="connsiteY1" fmla="*/ 90054 h 764969"/>
              <a:gd name="connsiteX2" fmla="*/ 8906 w 782781"/>
              <a:gd name="connsiteY2" fmla="*/ 315686 h 764969"/>
              <a:gd name="connsiteX3" fmla="*/ 86095 w 782781"/>
              <a:gd name="connsiteY3" fmla="*/ 612569 h 764969"/>
              <a:gd name="connsiteX4" fmla="*/ 252350 w 782781"/>
              <a:gd name="connsiteY4" fmla="*/ 743197 h 764969"/>
              <a:gd name="connsiteX5" fmla="*/ 626423 w 782781"/>
              <a:gd name="connsiteY5" fmla="*/ 713509 h 764969"/>
              <a:gd name="connsiteX6" fmla="*/ 762989 w 782781"/>
              <a:gd name="connsiteY6" fmla="*/ 434439 h 764969"/>
              <a:gd name="connsiteX7" fmla="*/ 745176 w 782781"/>
              <a:gd name="connsiteY7" fmla="*/ 161306 h 764969"/>
              <a:gd name="connsiteX8" fmla="*/ 644236 w 782781"/>
              <a:gd name="connsiteY8" fmla="*/ 24740 h 764969"/>
              <a:gd name="connsiteX9" fmla="*/ 157347 w 782781"/>
              <a:gd name="connsiteY9" fmla="*/ 12865 h 76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781" h="764969">
                <a:moveTo>
                  <a:pt x="157347" y="12865"/>
                </a:moveTo>
                <a:cubicBezTo>
                  <a:pt x="55417" y="23751"/>
                  <a:pt x="57396" y="39584"/>
                  <a:pt x="32656" y="90054"/>
                </a:cubicBezTo>
                <a:cubicBezTo>
                  <a:pt x="7916" y="140524"/>
                  <a:pt x="0" y="228600"/>
                  <a:pt x="8906" y="315686"/>
                </a:cubicBezTo>
                <a:cubicBezTo>
                  <a:pt x="17813" y="402772"/>
                  <a:pt x="45521" y="541317"/>
                  <a:pt x="86095" y="612569"/>
                </a:cubicBezTo>
                <a:cubicBezTo>
                  <a:pt x="126669" y="683821"/>
                  <a:pt x="162295" y="726374"/>
                  <a:pt x="252350" y="743197"/>
                </a:cubicBezTo>
                <a:cubicBezTo>
                  <a:pt x="342405" y="760020"/>
                  <a:pt x="541317" y="764969"/>
                  <a:pt x="626423" y="713509"/>
                </a:cubicBezTo>
                <a:cubicBezTo>
                  <a:pt x="711529" y="662049"/>
                  <a:pt x="743197" y="526473"/>
                  <a:pt x="762989" y="434439"/>
                </a:cubicBezTo>
                <a:cubicBezTo>
                  <a:pt x="782781" y="342405"/>
                  <a:pt x="764968" y="229589"/>
                  <a:pt x="745176" y="161306"/>
                </a:cubicBezTo>
                <a:cubicBezTo>
                  <a:pt x="725384" y="93023"/>
                  <a:pt x="745176" y="49480"/>
                  <a:pt x="644236" y="24740"/>
                </a:cubicBezTo>
                <a:cubicBezTo>
                  <a:pt x="543296" y="0"/>
                  <a:pt x="259277" y="1979"/>
                  <a:pt x="157347" y="12865"/>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24 Forma libre"/>
          <p:cNvSpPr/>
          <p:nvPr/>
        </p:nvSpPr>
        <p:spPr bwMode="auto">
          <a:xfrm flipH="1">
            <a:off x="7338539" y="2079948"/>
            <a:ext cx="1121893" cy="1593272"/>
          </a:xfrm>
          <a:custGeom>
            <a:avLst/>
            <a:gdLst>
              <a:gd name="connsiteX0" fmla="*/ 832262 w 1120239"/>
              <a:gd name="connsiteY0" fmla="*/ 39584 h 1593272"/>
              <a:gd name="connsiteX1" fmla="*/ 945078 w 1120239"/>
              <a:gd name="connsiteY1" fmla="*/ 140524 h 1593272"/>
              <a:gd name="connsiteX2" fmla="*/ 1081644 w 1120239"/>
              <a:gd name="connsiteY2" fmla="*/ 413657 h 1593272"/>
              <a:gd name="connsiteX3" fmla="*/ 1105395 w 1120239"/>
              <a:gd name="connsiteY3" fmla="*/ 787729 h 1593272"/>
              <a:gd name="connsiteX4" fmla="*/ 992579 w 1120239"/>
              <a:gd name="connsiteY4" fmla="*/ 1375558 h 1593272"/>
              <a:gd name="connsiteX5" fmla="*/ 357249 w 1120239"/>
              <a:gd name="connsiteY5" fmla="*/ 1541813 h 1593272"/>
              <a:gd name="connsiteX6" fmla="*/ 66304 w 1120239"/>
              <a:gd name="connsiteY6" fmla="*/ 1512124 h 1593272"/>
              <a:gd name="connsiteX7" fmla="*/ 12865 w 1120239"/>
              <a:gd name="connsiteY7" fmla="*/ 1054924 h 1593272"/>
              <a:gd name="connsiteX8" fmla="*/ 143493 w 1120239"/>
              <a:gd name="connsiteY8" fmla="*/ 538348 h 1593272"/>
              <a:gd name="connsiteX9" fmla="*/ 428501 w 1120239"/>
              <a:gd name="connsiteY9" fmla="*/ 116774 h 1593272"/>
              <a:gd name="connsiteX10" fmla="*/ 707571 w 1120239"/>
              <a:gd name="connsiteY10" fmla="*/ 9896 h 1593272"/>
              <a:gd name="connsiteX11" fmla="*/ 832262 w 1120239"/>
              <a:gd name="connsiteY11" fmla="*/ 39584 h 159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239" h="1593272">
                <a:moveTo>
                  <a:pt x="832262" y="39584"/>
                </a:moveTo>
                <a:cubicBezTo>
                  <a:pt x="871846" y="61355"/>
                  <a:pt x="903514" y="78179"/>
                  <a:pt x="945078" y="140524"/>
                </a:cubicBezTo>
                <a:cubicBezTo>
                  <a:pt x="986642" y="202869"/>
                  <a:pt x="1054924" y="305789"/>
                  <a:pt x="1081644" y="413657"/>
                </a:cubicBezTo>
                <a:cubicBezTo>
                  <a:pt x="1108364" y="521525"/>
                  <a:pt x="1120239" y="627412"/>
                  <a:pt x="1105395" y="787729"/>
                </a:cubicBezTo>
                <a:cubicBezTo>
                  <a:pt x="1090551" y="948046"/>
                  <a:pt x="1117270" y="1249877"/>
                  <a:pt x="992579" y="1375558"/>
                </a:cubicBezTo>
                <a:cubicBezTo>
                  <a:pt x="867888" y="1501239"/>
                  <a:pt x="511628" y="1519052"/>
                  <a:pt x="357249" y="1541813"/>
                </a:cubicBezTo>
                <a:cubicBezTo>
                  <a:pt x="202870" y="1564574"/>
                  <a:pt x="123701" y="1593272"/>
                  <a:pt x="66304" y="1512124"/>
                </a:cubicBezTo>
                <a:cubicBezTo>
                  <a:pt x="8907" y="1430976"/>
                  <a:pt x="0" y="1217220"/>
                  <a:pt x="12865" y="1054924"/>
                </a:cubicBezTo>
                <a:cubicBezTo>
                  <a:pt x="25730" y="892628"/>
                  <a:pt x="74220" y="694706"/>
                  <a:pt x="143493" y="538348"/>
                </a:cubicBezTo>
                <a:cubicBezTo>
                  <a:pt x="212766" y="381990"/>
                  <a:pt x="334488" y="204849"/>
                  <a:pt x="428501" y="116774"/>
                </a:cubicBezTo>
                <a:cubicBezTo>
                  <a:pt x="522514" y="28699"/>
                  <a:pt x="635329" y="19792"/>
                  <a:pt x="707571" y="9896"/>
                </a:cubicBezTo>
                <a:cubicBezTo>
                  <a:pt x="779813" y="0"/>
                  <a:pt x="792678" y="17813"/>
                  <a:pt x="832262" y="39584"/>
                </a:cubicBezTo>
                <a:close/>
              </a:path>
            </a:pathLst>
          </a:cu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Prostokąt 1">
            <a:extLst>
              <a:ext uri="{FF2B5EF4-FFF2-40B4-BE49-F238E27FC236}">
                <a16:creationId xmlns:a16="http://schemas.microsoft.com/office/drawing/2014/main" id="{41011BF4-604A-4EB2-95A7-5C7D74B07FEE}"/>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226212292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Plantillas</a:t>
            </a:r>
            <a:r>
              <a:rPr lang="en-US" sz="2000" b="0" i="1" dirty="0">
                <a:solidFill>
                  <a:schemeClr val="accent2">
                    <a:lumMod val="75000"/>
                  </a:schemeClr>
                </a:solidFill>
              </a:rPr>
              <a:t> </a:t>
            </a:r>
            <a:r>
              <a:rPr lang="en-US" sz="2000" b="0" i="1" dirty="0" err="1">
                <a:solidFill>
                  <a:schemeClr val="accent2">
                    <a:lumMod val="75000"/>
                  </a:schemeClr>
                </a:solidFill>
              </a:rPr>
              <a:t>instrumentadas</a:t>
            </a:r>
            <a:r>
              <a:rPr lang="en-US" sz="2000" b="0" i="1" dirty="0">
                <a:solidFill>
                  <a:schemeClr val="accent2">
                    <a:lumMod val="75000"/>
                  </a:schemeClr>
                </a:solidFill>
              </a:rPr>
              <a:t>: </a:t>
            </a:r>
            <a:r>
              <a:rPr lang="en-US" sz="2000" b="0" i="1" dirty="0" err="1">
                <a:solidFill>
                  <a:schemeClr val="accent2">
                    <a:lumMod val="75000"/>
                  </a:schemeClr>
                </a:solidFill>
              </a:rPr>
              <a:t>tipos</a:t>
            </a:r>
            <a:r>
              <a:rPr lang="en-US" sz="2000" b="0" i="1" dirty="0">
                <a:solidFill>
                  <a:schemeClr val="accent2">
                    <a:lumMod val="75000"/>
                  </a:schemeClr>
                </a:solidFill>
              </a:rPr>
              <a:t> de </a:t>
            </a:r>
            <a:r>
              <a:rPr lang="en-US" sz="2000" b="0" i="1" dirty="0" err="1">
                <a:solidFill>
                  <a:schemeClr val="accent2">
                    <a:lumMod val="75000"/>
                  </a:schemeClr>
                </a:solidFill>
              </a:rPr>
              <a:t>sensores</a:t>
            </a:r>
            <a:endParaRPr lang="en-US" sz="2000" b="0" i="1" dirty="0">
              <a:solidFill>
                <a:schemeClr val="accent2">
                  <a:lumMod val="75000"/>
                </a:schemeClr>
              </a:solidFill>
            </a:endParaRPr>
          </a:p>
        </p:txBody>
      </p:sp>
      <p:pic>
        <p:nvPicPr>
          <p:cNvPr id="57349" name="Picture 5" descr="C:\Users\Constanza\Documents\Constanza\8 - IO3 - WP3 - WP4\Material Ana Cian\Día 2 - EMG - Presiones - Acelerometría\Sensores de presión.png"/>
          <p:cNvPicPr>
            <a:picLocks noChangeAspect="1" noChangeArrowheads="1"/>
          </p:cNvPicPr>
          <p:nvPr/>
        </p:nvPicPr>
        <p:blipFill>
          <a:blip r:embed="rId3" cstate="print"/>
          <a:srcRect/>
          <a:stretch>
            <a:fillRect/>
          </a:stretch>
        </p:blipFill>
        <p:spPr bwMode="auto">
          <a:xfrm>
            <a:off x="899592" y="3861048"/>
            <a:ext cx="7316787" cy="1571625"/>
          </a:xfrm>
          <a:prstGeom prst="rect">
            <a:avLst/>
          </a:prstGeom>
          <a:noFill/>
        </p:spPr>
      </p:pic>
      <p:sp>
        <p:nvSpPr>
          <p:cNvPr id="22" name="21 Rectángulo"/>
          <p:cNvSpPr/>
          <p:nvPr/>
        </p:nvSpPr>
        <p:spPr bwMode="auto">
          <a:xfrm>
            <a:off x="1043608" y="3861048"/>
            <a:ext cx="7128792" cy="1512168"/>
          </a:xfrm>
          <a:prstGeom prst="rect">
            <a:avLst/>
          </a:prstGeom>
          <a:noFill/>
          <a:ln w="12700" cap="flat" cmpd="sng" algn="ctr">
            <a:solidFill>
              <a:schemeClr val="tx1"/>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cxnSp>
        <p:nvCxnSpPr>
          <p:cNvPr id="27" name="26 Conector recto"/>
          <p:cNvCxnSpPr/>
          <p:nvPr/>
        </p:nvCxnSpPr>
        <p:spPr bwMode="auto">
          <a:xfrm>
            <a:off x="2987824" y="3861048"/>
            <a:ext cx="0" cy="1512168"/>
          </a:xfrm>
          <a:prstGeom prst="line">
            <a:avLst/>
          </a:prstGeom>
          <a:noFill/>
          <a:ln w="12700" cap="flat" cmpd="sng" algn="ctr">
            <a:solidFill>
              <a:schemeClr val="tx1"/>
            </a:solidFill>
            <a:prstDash val="solid"/>
            <a:round/>
            <a:headEnd type="none" w="med" len="med"/>
            <a:tailEnd type="none" w="med" len="med"/>
          </a:ln>
          <a:effectLst/>
        </p:spPr>
      </p:cxnSp>
      <p:cxnSp>
        <p:nvCxnSpPr>
          <p:cNvPr id="28" name="27 Conector recto"/>
          <p:cNvCxnSpPr/>
          <p:nvPr/>
        </p:nvCxnSpPr>
        <p:spPr bwMode="auto">
          <a:xfrm>
            <a:off x="5364088" y="3861048"/>
            <a:ext cx="0" cy="1512168"/>
          </a:xfrm>
          <a:prstGeom prst="line">
            <a:avLst/>
          </a:prstGeom>
          <a:noFill/>
          <a:ln w="12700" cap="flat" cmpd="sng" algn="ctr">
            <a:solidFill>
              <a:schemeClr val="tx1"/>
            </a:solidFill>
            <a:prstDash val="solid"/>
            <a:round/>
            <a:headEnd type="none" w="med" len="med"/>
            <a:tailEnd type="none" w="med" len="med"/>
          </a:ln>
          <a:effectLst/>
        </p:spPr>
      </p:cxnSp>
      <p:sp>
        <p:nvSpPr>
          <p:cNvPr id="30" name="29 CuadroTexto"/>
          <p:cNvSpPr txBox="1"/>
          <p:nvPr/>
        </p:nvSpPr>
        <p:spPr>
          <a:xfrm>
            <a:off x="2555776" y="5013176"/>
            <a:ext cx="432048" cy="369332"/>
          </a:xfrm>
          <a:prstGeom prst="rect">
            <a:avLst/>
          </a:prstGeom>
          <a:noFill/>
        </p:spPr>
        <p:txBody>
          <a:bodyPr wrap="square" rtlCol="0">
            <a:spAutoFit/>
          </a:bodyPr>
          <a:lstStyle/>
          <a:p>
            <a:pPr algn="r"/>
            <a:r>
              <a:rPr lang="es-ES" sz="1800" b="0" dirty="0">
                <a:solidFill>
                  <a:schemeClr val="tx1"/>
                </a:solidFill>
              </a:rPr>
              <a:t>A</a:t>
            </a:r>
          </a:p>
        </p:txBody>
      </p:sp>
      <p:sp>
        <p:nvSpPr>
          <p:cNvPr id="31" name="30 CuadroTexto"/>
          <p:cNvSpPr txBox="1"/>
          <p:nvPr/>
        </p:nvSpPr>
        <p:spPr>
          <a:xfrm>
            <a:off x="4932040" y="5003884"/>
            <a:ext cx="432048" cy="369332"/>
          </a:xfrm>
          <a:prstGeom prst="rect">
            <a:avLst/>
          </a:prstGeom>
          <a:noFill/>
        </p:spPr>
        <p:txBody>
          <a:bodyPr wrap="square" rtlCol="0">
            <a:spAutoFit/>
          </a:bodyPr>
          <a:lstStyle/>
          <a:p>
            <a:pPr algn="r"/>
            <a:r>
              <a:rPr lang="es-ES" sz="1800" b="0" dirty="0">
                <a:solidFill>
                  <a:schemeClr val="tx1"/>
                </a:solidFill>
              </a:rPr>
              <a:t>B</a:t>
            </a:r>
          </a:p>
        </p:txBody>
      </p:sp>
      <p:sp>
        <p:nvSpPr>
          <p:cNvPr id="32" name="31 CuadroTexto"/>
          <p:cNvSpPr txBox="1"/>
          <p:nvPr/>
        </p:nvSpPr>
        <p:spPr>
          <a:xfrm>
            <a:off x="7740352" y="5013176"/>
            <a:ext cx="432048" cy="369332"/>
          </a:xfrm>
          <a:prstGeom prst="rect">
            <a:avLst/>
          </a:prstGeom>
          <a:noFill/>
        </p:spPr>
        <p:txBody>
          <a:bodyPr wrap="square" rtlCol="0">
            <a:spAutoFit/>
          </a:bodyPr>
          <a:lstStyle/>
          <a:p>
            <a:pPr algn="r"/>
            <a:r>
              <a:rPr lang="es-ES" sz="1800" b="0" dirty="0">
                <a:solidFill>
                  <a:schemeClr val="tx1"/>
                </a:solidFill>
              </a:rPr>
              <a:t>C</a:t>
            </a:r>
          </a:p>
        </p:txBody>
      </p:sp>
      <p:sp>
        <p:nvSpPr>
          <p:cNvPr id="33" name="32 CuadroTexto"/>
          <p:cNvSpPr txBox="1"/>
          <p:nvPr/>
        </p:nvSpPr>
        <p:spPr>
          <a:xfrm>
            <a:off x="971600" y="5445224"/>
            <a:ext cx="7200800" cy="584775"/>
          </a:xfrm>
          <a:prstGeom prst="rect">
            <a:avLst/>
          </a:prstGeom>
          <a:noFill/>
        </p:spPr>
        <p:txBody>
          <a:bodyPr wrap="square" rtlCol="0">
            <a:spAutoFit/>
          </a:bodyPr>
          <a:lstStyle/>
          <a:p>
            <a:pPr algn="ctr"/>
            <a:r>
              <a:rPr lang="es-ES" sz="1600" b="0" dirty="0">
                <a:solidFill>
                  <a:schemeClr val="accent6"/>
                </a:solidFill>
              </a:rPr>
              <a:t>Figura 4. Funcionamiento de sensores de presión. (A) Capacitivo. (B) Resistivo. (C) Piezoeléctrico. Imágenes de Nader </a:t>
            </a:r>
            <a:r>
              <a:rPr lang="es-ES" sz="1600" b="0" dirty="0" err="1">
                <a:solidFill>
                  <a:schemeClr val="accent6"/>
                </a:solidFill>
              </a:rPr>
              <a:t>Ahmadzadeh</a:t>
            </a:r>
            <a:r>
              <a:rPr lang="es-ES" sz="1600" b="0" dirty="0">
                <a:solidFill>
                  <a:schemeClr val="accent6"/>
                </a:solidFill>
              </a:rPr>
              <a:t> et al. 2016</a:t>
            </a:r>
            <a:endParaRPr lang="en-US" sz="1600" b="0" dirty="0" err="1">
              <a:solidFill>
                <a:schemeClr val="accent6"/>
              </a:solidFill>
            </a:endParaRPr>
          </a:p>
        </p:txBody>
      </p:sp>
      <p:sp>
        <p:nvSpPr>
          <p:cNvPr id="34" name="33 Rectángulo redondeado"/>
          <p:cNvSpPr/>
          <p:nvPr/>
        </p:nvSpPr>
        <p:spPr bwMode="auto">
          <a:xfrm>
            <a:off x="1043608"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0" i="0" u="none" strike="noStrike" cap="none" normalizeH="0" baseline="0" dirty="0" err="1">
                <a:ln>
                  <a:noFill/>
                </a:ln>
                <a:solidFill>
                  <a:schemeClr val="accent6"/>
                </a:solidFill>
                <a:effectLst/>
                <a:latin typeface="Arial" charset="0"/>
                <a:sym typeface="Arial" charset="0"/>
              </a:rPr>
              <a:t>Capacitiva</a:t>
            </a:r>
            <a:endParaRPr kumimoji="0" lang="en-US" sz="1800" b="0" i="0" u="none" strike="noStrike" cap="none" normalizeH="0" dirty="0">
              <a:ln>
                <a:noFill/>
              </a:ln>
              <a:solidFill>
                <a:schemeClr val="accent6"/>
              </a:solidFill>
              <a:effectLst/>
              <a:latin typeface="Arial" charset="0"/>
              <a:sym typeface="Arial" charset="0"/>
            </a:endParaRPr>
          </a:p>
          <a:p>
            <a:pPr marR="0" indent="9525" algn="ctr" defTabSz="642938" rtl="0" eaLnBrk="1" fontAlgn="base" latinLnBrk="0" hangingPunct="1">
              <a:lnSpc>
                <a:spcPct val="90000"/>
              </a:lnSpc>
              <a:spcBef>
                <a:spcPts val="600"/>
              </a:spcBef>
              <a:spcAft>
                <a:spcPct val="0"/>
              </a:spcAft>
              <a:buClrTx/>
              <a:buSzPct val="171000"/>
              <a:buFont typeface="Arial" charset="0"/>
              <a:buNone/>
              <a:tabLst/>
            </a:pPr>
            <a:r>
              <a:rPr lang="en-US" sz="1400" b="0" dirty="0" err="1">
                <a:solidFill>
                  <a:schemeClr val="accent6"/>
                </a:solidFill>
                <a:latin typeface="Arial" charset="0"/>
                <a:sym typeface="Arial" charset="0"/>
              </a:rPr>
              <a:t>Medición</a:t>
            </a:r>
            <a:r>
              <a:rPr lang="en-US" sz="1400" b="0" dirty="0">
                <a:solidFill>
                  <a:schemeClr val="accent6"/>
                </a:solidFill>
                <a:latin typeface="Arial" charset="0"/>
                <a:sym typeface="Arial" charset="0"/>
              </a:rPr>
              <a:t> de los </a:t>
            </a:r>
            <a:r>
              <a:rPr lang="en-US" sz="1400" b="0" dirty="0" err="1">
                <a:solidFill>
                  <a:schemeClr val="accent6"/>
                </a:solidFill>
                <a:latin typeface="Arial" charset="0"/>
                <a:sym typeface="Arial" charset="0"/>
              </a:rPr>
              <a:t>cambios</a:t>
            </a:r>
            <a:r>
              <a:rPr lang="en-US" sz="1400" b="0" dirty="0">
                <a:solidFill>
                  <a:schemeClr val="accent6"/>
                </a:solidFill>
                <a:latin typeface="Arial" charset="0"/>
                <a:sym typeface="Arial" charset="0"/>
              </a:rPr>
              <a:t> </a:t>
            </a:r>
            <a:r>
              <a:rPr lang="en-US" sz="1400" b="0" dirty="0" err="1">
                <a:solidFill>
                  <a:schemeClr val="accent6"/>
                </a:solidFill>
                <a:latin typeface="Arial" charset="0"/>
                <a:sym typeface="Arial" charset="0"/>
              </a:rPr>
              <a:t>en</a:t>
            </a:r>
            <a:r>
              <a:rPr lang="en-US" sz="1400" b="0" dirty="0">
                <a:solidFill>
                  <a:schemeClr val="accent6"/>
                </a:solidFill>
                <a:latin typeface="Arial" charset="0"/>
                <a:sym typeface="Arial" charset="0"/>
              </a:rPr>
              <a:t> </a:t>
            </a:r>
            <a:r>
              <a:rPr lang="en-US" sz="1400" b="0" dirty="0" err="1">
                <a:solidFill>
                  <a:schemeClr val="accent6"/>
                </a:solidFill>
                <a:latin typeface="Arial" charset="0"/>
                <a:sym typeface="Arial" charset="0"/>
              </a:rPr>
              <a:t>capacitancia</a:t>
            </a:r>
            <a:r>
              <a:rPr lang="en-US" sz="1400" b="0" dirty="0">
                <a:solidFill>
                  <a:schemeClr val="accent6"/>
                </a:solidFill>
                <a:latin typeface="Arial" charset="0"/>
                <a:sym typeface="Arial" charset="0"/>
              </a:rPr>
              <a:t> </a:t>
            </a:r>
            <a:r>
              <a:rPr lang="en-US" sz="1400" b="0" dirty="0" err="1">
                <a:solidFill>
                  <a:schemeClr val="accent6"/>
                </a:solidFill>
                <a:latin typeface="Arial" charset="0"/>
                <a:sym typeface="Arial" charset="0"/>
              </a:rPr>
              <a:t>eléctrica</a:t>
            </a:r>
            <a:r>
              <a:rPr lang="en-US" sz="1400" b="0" dirty="0">
                <a:solidFill>
                  <a:schemeClr val="accent6"/>
                </a:solidFill>
                <a:latin typeface="Arial" charset="0"/>
                <a:sym typeface="Arial" charset="0"/>
              </a:rPr>
              <a:t> </a:t>
            </a:r>
          </a:p>
        </p:txBody>
      </p:sp>
      <p:sp>
        <p:nvSpPr>
          <p:cNvPr id="35" name="34 Rectángulo redondeado"/>
          <p:cNvSpPr/>
          <p:nvPr/>
        </p:nvSpPr>
        <p:spPr bwMode="auto">
          <a:xfrm>
            <a:off x="3491880"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b="0" dirty="0" err="1">
                <a:solidFill>
                  <a:schemeClr val="accent6"/>
                </a:solidFill>
                <a:latin typeface="Arial" charset="0"/>
                <a:sym typeface="Arial" charset="0"/>
              </a:rPr>
              <a:t>Resistiva</a:t>
            </a:r>
            <a:endParaRPr lang="en-US" sz="1800" b="0" dirty="0">
              <a:solidFill>
                <a:schemeClr val="accent6"/>
              </a:solidFill>
              <a:latin typeface="Arial" charset="0"/>
              <a:sym typeface="Arial" charset="0"/>
            </a:endParaRPr>
          </a:p>
          <a:p>
            <a:pPr algn="ctr" defTabSz="642938" eaLnBrk="1" hangingPunct="1">
              <a:lnSpc>
                <a:spcPct val="90000"/>
              </a:lnSpc>
              <a:spcBef>
                <a:spcPts val="600"/>
              </a:spcBef>
              <a:buSzPct val="171000"/>
            </a:pPr>
            <a:r>
              <a:rPr lang="en-US" sz="1400" b="0" dirty="0" err="1">
                <a:solidFill>
                  <a:schemeClr val="accent6"/>
                </a:solidFill>
                <a:latin typeface="Arial" charset="0"/>
                <a:sym typeface="Arial" charset="0"/>
              </a:rPr>
              <a:t>Medición</a:t>
            </a:r>
            <a:r>
              <a:rPr lang="en-US" sz="1400" b="0" dirty="0">
                <a:solidFill>
                  <a:schemeClr val="accent6"/>
                </a:solidFill>
                <a:latin typeface="Arial" charset="0"/>
                <a:sym typeface="Arial" charset="0"/>
              </a:rPr>
              <a:t> de los </a:t>
            </a:r>
            <a:r>
              <a:rPr lang="en-US" sz="1400" b="0" dirty="0" err="1">
                <a:solidFill>
                  <a:schemeClr val="accent6"/>
                </a:solidFill>
                <a:latin typeface="Arial" charset="0"/>
                <a:sym typeface="Arial" charset="0"/>
              </a:rPr>
              <a:t>cambios</a:t>
            </a:r>
            <a:r>
              <a:rPr lang="en-US" sz="1400" b="0" dirty="0">
                <a:solidFill>
                  <a:schemeClr val="accent6"/>
                </a:solidFill>
                <a:latin typeface="Arial" charset="0"/>
                <a:sym typeface="Arial" charset="0"/>
              </a:rPr>
              <a:t> </a:t>
            </a:r>
            <a:r>
              <a:rPr lang="en-US" sz="1400" b="0" dirty="0" err="1">
                <a:solidFill>
                  <a:schemeClr val="accent6"/>
                </a:solidFill>
                <a:latin typeface="Arial" charset="0"/>
                <a:sym typeface="Arial" charset="0"/>
              </a:rPr>
              <a:t>en</a:t>
            </a:r>
            <a:r>
              <a:rPr lang="en-US" sz="1400" b="0" dirty="0">
                <a:solidFill>
                  <a:schemeClr val="accent6"/>
                </a:solidFill>
                <a:latin typeface="Arial" charset="0"/>
                <a:sym typeface="Arial" charset="0"/>
              </a:rPr>
              <a:t> Resistencia </a:t>
            </a:r>
            <a:r>
              <a:rPr lang="en-US" sz="1400" b="0" dirty="0" err="1">
                <a:solidFill>
                  <a:schemeClr val="accent6"/>
                </a:solidFill>
                <a:latin typeface="Arial" charset="0"/>
                <a:sym typeface="Arial" charset="0"/>
              </a:rPr>
              <a:t>eléctrica</a:t>
            </a:r>
            <a:endParaRPr lang="en-US" sz="1400" b="0" dirty="0">
              <a:solidFill>
                <a:schemeClr val="accent6"/>
              </a:solidFill>
              <a:latin typeface="Arial" charset="0"/>
              <a:sym typeface="Arial" charset="0"/>
            </a:endParaRPr>
          </a:p>
        </p:txBody>
      </p:sp>
      <p:sp>
        <p:nvSpPr>
          <p:cNvPr id="36" name="35 Rectángulo redondeado"/>
          <p:cNvSpPr/>
          <p:nvPr/>
        </p:nvSpPr>
        <p:spPr bwMode="auto">
          <a:xfrm>
            <a:off x="5940152" y="2564904"/>
            <a:ext cx="2232248" cy="115212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algn="ctr" defTabSz="642938" eaLnBrk="1" latinLnBrk="0" hangingPunct="1">
              <a:lnSpc>
                <a:spcPct val="90000"/>
              </a:lnSpc>
              <a:spcBef>
                <a:spcPts val="1675"/>
              </a:spcBef>
              <a:buClrTx/>
              <a:buSzPct val="171000"/>
              <a:buFont typeface="Arial" charset="0"/>
              <a:buNone/>
              <a:tabLst/>
            </a:pPr>
            <a:r>
              <a:rPr lang="en-US" sz="1800" b="0" dirty="0" err="1">
                <a:solidFill>
                  <a:schemeClr val="accent6"/>
                </a:solidFill>
                <a:latin typeface="Arial" charset="0"/>
                <a:sym typeface="Arial" charset="0"/>
              </a:rPr>
              <a:t>Piezoelectrica</a:t>
            </a:r>
            <a:endParaRPr lang="en-US" sz="1800" b="0" dirty="0">
              <a:solidFill>
                <a:schemeClr val="accent6"/>
              </a:solidFill>
              <a:latin typeface="Arial" charset="0"/>
              <a:sym typeface="Arial" charset="0"/>
            </a:endParaRPr>
          </a:p>
          <a:p>
            <a:pPr marR="0" indent="9525" algn="ctr" defTabSz="642938" eaLnBrk="1" latinLnBrk="0" hangingPunct="1">
              <a:lnSpc>
                <a:spcPct val="90000"/>
              </a:lnSpc>
              <a:spcBef>
                <a:spcPts val="600"/>
              </a:spcBef>
              <a:buClrTx/>
              <a:buSzPct val="171000"/>
              <a:buFont typeface="Arial" charset="0"/>
              <a:buNone/>
              <a:tabLst/>
            </a:pPr>
            <a:r>
              <a:rPr lang="es-ES" sz="1400" b="0" dirty="0">
                <a:solidFill>
                  <a:schemeClr val="accent6"/>
                </a:solidFill>
                <a:latin typeface="Arial" charset="0"/>
                <a:sym typeface="Arial" charset="0"/>
              </a:rPr>
              <a:t>Medición del voltaje desde la presión aplicada a un material</a:t>
            </a:r>
            <a:endParaRPr lang="en-US" sz="1400" b="0" dirty="0">
              <a:solidFill>
                <a:schemeClr val="accent6"/>
              </a:solidFill>
              <a:latin typeface="Arial" charset="0"/>
              <a:sym typeface="Arial" charset="0"/>
            </a:endParaRPr>
          </a:p>
        </p:txBody>
      </p:sp>
      <p:sp>
        <p:nvSpPr>
          <p:cNvPr id="20" name="Prostokąt 1">
            <a:extLst>
              <a:ext uri="{FF2B5EF4-FFF2-40B4-BE49-F238E27FC236}">
                <a16:creationId xmlns:a16="http://schemas.microsoft.com/office/drawing/2014/main" id="{10ABF7EC-58A0-48E9-B260-6C12DFF71547}"/>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838994741"/>
      </p:ext>
    </p:extLst>
  </p:cSld>
  <p:clrMapOvr>
    <a:masterClrMapping/>
  </p:clrMapOvr>
  <p:transition advClick="0" advTm="3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1" name="10 CuadroTexto"/>
          <p:cNvSpPr txBox="1"/>
          <p:nvPr/>
        </p:nvSpPr>
        <p:spPr>
          <a:xfrm>
            <a:off x="7120442" y="4769857"/>
            <a:ext cx="1700030" cy="1077218"/>
          </a:xfrm>
          <a:prstGeom prst="rect">
            <a:avLst/>
          </a:prstGeom>
          <a:noFill/>
        </p:spPr>
        <p:txBody>
          <a:bodyPr wrap="square" rtlCol="0">
            <a:spAutoFit/>
          </a:bodyPr>
          <a:lstStyle/>
          <a:p>
            <a:r>
              <a:rPr lang="es-ES" sz="1600" b="0" dirty="0">
                <a:solidFill>
                  <a:schemeClr val="accent6"/>
                </a:solidFill>
              </a:rPr>
              <a:t>Figura 5. Sistema de medición plantar</a:t>
            </a:r>
            <a:r>
              <a:rPr lang="en-US" sz="1600" b="0" dirty="0">
                <a:solidFill>
                  <a:schemeClr val="accent6"/>
                </a:solidFill>
              </a:rPr>
              <a:t>.</a:t>
            </a:r>
            <a:endParaRPr lang="es-ES" sz="1600" b="0" dirty="0">
              <a:solidFill>
                <a:schemeClr val="accent6"/>
              </a:solidFill>
            </a:endParaRPr>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Plantillas</a:t>
            </a:r>
            <a:r>
              <a:rPr lang="en-US" sz="2000" b="0" i="1" dirty="0">
                <a:solidFill>
                  <a:schemeClr val="accent2">
                    <a:lumMod val="75000"/>
                  </a:schemeClr>
                </a:solidFill>
              </a:rPr>
              <a:t> </a:t>
            </a:r>
            <a:r>
              <a:rPr lang="en-US" sz="2000" b="0" i="1" dirty="0" err="1">
                <a:solidFill>
                  <a:schemeClr val="accent2">
                    <a:lumMod val="75000"/>
                  </a:schemeClr>
                </a:solidFill>
              </a:rPr>
              <a:t>instrumentadas</a:t>
            </a:r>
            <a:r>
              <a:rPr lang="en-US" sz="2000" b="0" i="1" dirty="0">
                <a:solidFill>
                  <a:schemeClr val="accent2">
                    <a:lumMod val="75000"/>
                  </a:schemeClr>
                </a:solidFill>
              </a:rPr>
              <a:t> y </a:t>
            </a:r>
            <a:r>
              <a:rPr lang="en-US" sz="2000" b="0" i="1" dirty="0" err="1">
                <a:solidFill>
                  <a:schemeClr val="accent2">
                    <a:lumMod val="75000"/>
                  </a:schemeClr>
                </a:solidFill>
              </a:rPr>
              <a:t>elementos</a:t>
            </a:r>
            <a:endParaRPr lang="en-US" sz="2000" b="0" i="1" dirty="0">
              <a:solidFill>
                <a:schemeClr val="accent2">
                  <a:lumMod val="75000"/>
                </a:schemeClr>
              </a:solidFill>
            </a:endParaRPr>
          </a:p>
        </p:txBody>
      </p:sp>
      <p:pic>
        <p:nvPicPr>
          <p:cNvPr id="21" name="Picture 4"/>
          <p:cNvPicPr>
            <a:picLocks noChangeAspect="1" noChangeArrowheads="1"/>
          </p:cNvPicPr>
          <p:nvPr/>
        </p:nvPicPr>
        <p:blipFill>
          <a:blip r:embed="rId3" cstate="print"/>
          <a:srcRect/>
          <a:stretch>
            <a:fillRect/>
          </a:stretch>
        </p:blipFill>
        <p:spPr bwMode="auto">
          <a:xfrm>
            <a:off x="2987824" y="3329697"/>
            <a:ext cx="1224136" cy="1293751"/>
          </a:xfrm>
          <a:prstGeom prst="rect">
            <a:avLst/>
          </a:prstGeom>
          <a:noFill/>
          <a:ln w="9525">
            <a:noFill/>
            <a:miter lim="800000"/>
            <a:headEnd/>
            <a:tailEnd/>
          </a:ln>
        </p:spPr>
      </p:pic>
      <p:pic>
        <p:nvPicPr>
          <p:cNvPr id="22" name="Picture 5"/>
          <p:cNvPicPr>
            <a:picLocks noChangeAspect="1" noChangeArrowheads="1"/>
          </p:cNvPicPr>
          <p:nvPr/>
        </p:nvPicPr>
        <p:blipFill>
          <a:blip r:embed="rId4" cstate="print"/>
          <a:srcRect b="11517"/>
          <a:stretch>
            <a:fillRect/>
          </a:stretch>
        </p:blipFill>
        <p:spPr bwMode="auto">
          <a:xfrm>
            <a:off x="2339752" y="2488437"/>
            <a:ext cx="1440160" cy="553228"/>
          </a:xfrm>
          <a:prstGeom prst="rect">
            <a:avLst/>
          </a:prstGeom>
          <a:noFill/>
          <a:ln w="9525">
            <a:solidFill>
              <a:schemeClr val="bg1"/>
            </a:solidFill>
            <a:miter lim="800000"/>
            <a:headEnd/>
            <a:tailEnd/>
          </a:ln>
        </p:spPr>
      </p:pic>
      <p:pic>
        <p:nvPicPr>
          <p:cNvPr id="4099" name="Picture 3" descr="C:\Users\Constanza\Documents\Constanza\8 - IO3 - WP3 - WP4\Material Ana Cian\Día 2 - EMG - Presiones - Acelerometría\Plantilla 2.jpeg"/>
          <p:cNvPicPr>
            <a:picLocks noChangeAspect="1" noChangeArrowheads="1"/>
          </p:cNvPicPr>
          <p:nvPr/>
        </p:nvPicPr>
        <p:blipFill>
          <a:blip r:embed="rId5" cstate="print"/>
          <a:srcRect t="9091" b="16883"/>
          <a:stretch>
            <a:fillRect/>
          </a:stretch>
        </p:blipFill>
        <p:spPr bwMode="auto">
          <a:xfrm>
            <a:off x="3635896" y="4841865"/>
            <a:ext cx="936104" cy="1234673"/>
          </a:xfrm>
          <a:prstGeom prst="rect">
            <a:avLst/>
          </a:prstGeom>
          <a:noFill/>
        </p:spPr>
      </p:pic>
      <p:cxnSp>
        <p:nvCxnSpPr>
          <p:cNvPr id="27" name="26 Conector recto de flecha"/>
          <p:cNvCxnSpPr/>
          <p:nvPr/>
        </p:nvCxnSpPr>
        <p:spPr bwMode="auto">
          <a:xfrm flipV="1">
            <a:off x="3851920" y="4481825"/>
            <a:ext cx="0" cy="288032"/>
          </a:xfrm>
          <a:prstGeom prst="straightConnector1">
            <a:avLst/>
          </a:prstGeom>
          <a:noFill/>
          <a:ln w="28575" cap="flat" cmpd="sng" algn="ctr">
            <a:solidFill>
              <a:schemeClr val="tx1"/>
            </a:solidFill>
            <a:prstDash val="solid"/>
            <a:round/>
            <a:headEnd type="none" w="med" len="med"/>
            <a:tailEnd type="arrow"/>
          </a:ln>
          <a:effectLst/>
        </p:spPr>
      </p:cxnSp>
      <p:cxnSp>
        <p:nvCxnSpPr>
          <p:cNvPr id="30" name="29 Conector recto de flecha"/>
          <p:cNvCxnSpPr/>
          <p:nvPr/>
        </p:nvCxnSpPr>
        <p:spPr bwMode="auto">
          <a:xfrm flipV="1">
            <a:off x="3059832" y="3113673"/>
            <a:ext cx="0" cy="288032"/>
          </a:xfrm>
          <a:prstGeom prst="straightConnector1">
            <a:avLst/>
          </a:prstGeom>
          <a:noFill/>
          <a:ln w="28575" cap="flat" cmpd="sng" algn="ctr">
            <a:solidFill>
              <a:schemeClr val="tx1"/>
            </a:solidFill>
            <a:prstDash val="solid"/>
            <a:round/>
            <a:headEnd type="none" w="med" len="med"/>
            <a:tailEnd type="arrow"/>
          </a:ln>
          <a:effectLst/>
        </p:spPr>
      </p:cxnSp>
      <p:pic>
        <p:nvPicPr>
          <p:cNvPr id="4100" name="Picture 4" descr="C:\Users\Constanza\Documents\Constanza\8 - IO3 - WP3 - WP4\Material Ana Cian\Día 2 - EMG - Presiones - Acelerometría\instrumentado biofoot.png"/>
          <p:cNvPicPr>
            <a:picLocks noChangeAspect="1" noChangeArrowheads="1"/>
          </p:cNvPicPr>
          <p:nvPr/>
        </p:nvPicPr>
        <p:blipFill>
          <a:blip r:embed="rId6" cstate="print"/>
          <a:srcRect/>
          <a:stretch>
            <a:fillRect/>
          </a:stretch>
        </p:blipFill>
        <p:spPr bwMode="auto">
          <a:xfrm>
            <a:off x="4644008" y="2393593"/>
            <a:ext cx="2419350" cy="3667125"/>
          </a:xfrm>
          <a:prstGeom prst="rect">
            <a:avLst/>
          </a:prstGeom>
          <a:noFill/>
        </p:spPr>
      </p:pic>
      <p:cxnSp>
        <p:nvCxnSpPr>
          <p:cNvPr id="32" name="31 Conector recto de flecha"/>
          <p:cNvCxnSpPr/>
          <p:nvPr/>
        </p:nvCxnSpPr>
        <p:spPr bwMode="auto">
          <a:xfrm flipH="1">
            <a:off x="4067944" y="5489937"/>
            <a:ext cx="1152128" cy="0"/>
          </a:xfrm>
          <a:prstGeom prst="straightConnector1">
            <a:avLst/>
          </a:prstGeom>
          <a:noFill/>
          <a:ln w="19050" cap="flat" cmpd="sng" algn="ctr">
            <a:solidFill>
              <a:srgbClr val="FF0000"/>
            </a:solidFill>
            <a:prstDash val="solid"/>
            <a:round/>
            <a:headEnd type="none" w="med" len="med"/>
            <a:tailEnd type="arrow"/>
          </a:ln>
          <a:effectLst/>
        </p:spPr>
      </p:cxnSp>
      <p:cxnSp>
        <p:nvCxnSpPr>
          <p:cNvPr id="33" name="32 Conector recto de flecha"/>
          <p:cNvCxnSpPr/>
          <p:nvPr/>
        </p:nvCxnSpPr>
        <p:spPr bwMode="auto">
          <a:xfrm flipH="1" flipV="1">
            <a:off x="4067944" y="4265801"/>
            <a:ext cx="1152128" cy="1008112"/>
          </a:xfrm>
          <a:prstGeom prst="straightConnector1">
            <a:avLst/>
          </a:prstGeom>
          <a:noFill/>
          <a:ln w="19050" cap="flat" cmpd="sng" algn="ctr">
            <a:solidFill>
              <a:srgbClr val="FF0000"/>
            </a:solidFill>
            <a:prstDash val="solid"/>
            <a:round/>
            <a:headEnd type="none" w="med" len="med"/>
            <a:tailEnd type="arrow"/>
          </a:ln>
          <a:effectLst/>
        </p:spPr>
      </p:cxnSp>
      <p:cxnSp>
        <p:nvCxnSpPr>
          <p:cNvPr id="35" name="34 Conector recto de flecha"/>
          <p:cNvCxnSpPr/>
          <p:nvPr/>
        </p:nvCxnSpPr>
        <p:spPr bwMode="auto">
          <a:xfrm flipH="1" flipV="1">
            <a:off x="3995936" y="2897649"/>
            <a:ext cx="1656184" cy="1008112"/>
          </a:xfrm>
          <a:prstGeom prst="straightConnector1">
            <a:avLst/>
          </a:prstGeom>
          <a:noFill/>
          <a:ln w="19050" cap="flat" cmpd="sng" algn="ctr">
            <a:solidFill>
              <a:srgbClr val="FF0000"/>
            </a:solidFill>
            <a:prstDash val="solid"/>
            <a:round/>
            <a:headEnd type="none" w="med" len="med"/>
            <a:tailEnd type="arrow"/>
          </a:ln>
          <a:effectLst/>
        </p:spPr>
      </p:cxnSp>
      <p:pic>
        <p:nvPicPr>
          <p:cNvPr id="4101" name="Picture 5" descr="C:\Users\Constanza\Documents\Constanza\8 - IO3 - WP3 - WP4\Material Ana Cian\Día 2 - EMG - Presiones - Acelerometría\Ordenador biofoot.png"/>
          <p:cNvPicPr>
            <a:picLocks noChangeAspect="1" noChangeArrowheads="1"/>
          </p:cNvPicPr>
          <p:nvPr/>
        </p:nvPicPr>
        <p:blipFill>
          <a:blip r:embed="rId7" cstate="print"/>
          <a:srcRect/>
          <a:stretch>
            <a:fillRect/>
          </a:stretch>
        </p:blipFill>
        <p:spPr bwMode="auto">
          <a:xfrm>
            <a:off x="899592" y="3617729"/>
            <a:ext cx="1691680" cy="1323616"/>
          </a:xfrm>
          <a:prstGeom prst="rect">
            <a:avLst/>
          </a:prstGeom>
          <a:noFill/>
        </p:spPr>
      </p:pic>
      <p:cxnSp>
        <p:nvCxnSpPr>
          <p:cNvPr id="39" name="38 Conector recto de flecha"/>
          <p:cNvCxnSpPr/>
          <p:nvPr/>
        </p:nvCxnSpPr>
        <p:spPr bwMode="auto">
          <a:xfrm>
            <a:off x="1691680" y="2825641"/>
            <a:ext cx="0" cy="576064"/>
          </a:xfrm>
          <a:prstGeom prst="straightConnector1">
            <a:avLst/>
          </a:prstGeom>
          <a:noFill/>
          <a:ln w="19050" cap="flat" cmpd="sng" algn="ctr">
            <a:solidFill>
              <a:schemeClr val="tx1"/>
            </a:solidFill>
            <a:prstDash val="solid"/>
            <a:round/>
            <a:headEnd type="none" w="med" len="med"/>
            <a:tailEnd type="arrow"/>
          </a:ln>
          <a:effectLst/>
        </p:spPr>
      </p:cxnSp>
      <p:cxnSp>
        <p:nvCxnSpPr>
          <p:cNvPr id="41" name="40 Conector recto"/>
          <p:cNvCxnSpPr/>
          <p:nvPr/>
        </p:nvCxnSpPr>
        <p:spPr bwMode="auto">
          <a:xfrm>
            <a:off x="1691680" y="2825641"/>
            <a:ext cx="504056" cy="0"/>
          </a:xfrm>
          <a:prstGeom prst="line">
            <a:avLst/>
          </a:prstGeom>
          <a:noFill/>
          <a:ln w="19050" cap="flat" cmpd="sng" algn="ctr">
            <a:solidFill>
              <a:schemeClr val="tx1"/>
            </a:solidFill>
            <a:prstDash val="solid"/>
            <a:round/>
            <a:headEnd type="none" w="med" len="med"/>
            <a:tailEnd type="none" w="med" len="med"/>
          </a:ln>
          <a:effectLst/>
        </p:spPr>
      </p:cxnSp>
      <p:sp>
        <p:nvSpPr>
          <p:cNvPr id="42" name="41 Elipse"/>
          <p:cNvSpPr/>
          <p:nvPr/>
        </p:nvSpPr>
        <p:spPr bwMode="auto">
          <a:xfrm>
            <a:off x="3491880" y="4913873"/>
            <a:ext cx="2304256" cy="1152128"/>
          </a:xfrm>
          <a:prstGeom prst="ellipse">
            <a:avLst/>
          </a:prstGeom>
          <a:no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Prostokąt 1">
            <a:extLst>
              <a:ext uri="{FF2B5EF4-FFF2-40B4-BE49-F238E27FC236}">
                <a16:creationId xmlns:a16="http://schemas.microsoft.com/office/drawing/2014/main" id="{E0576966-E1D8-4E15-B690-5F710CFD9667}"/>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336940045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par>
                                <p:cTn id="32" presetID="3" presetClass="entr" presetSubtype="1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linds(horizontal)">
                                      <p:cBhvr>
                                        <p:cTn id="39" dur="500"/>
                                        <p:tgtEl>
                                          <p:spTgt spid="22"/>
                                        </p:tgtEl>
                                      </p:cBhvr>
                                    </p:animEffect>
                                  </p:childTnLst>
                                </p:cTn>
                              </p:par>
                              <p:par>
                                <p:cTn id="40" presetID="3" presetClass="entr" presetSubtype="1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par>
                                <p:cTn id="48" presetID="3" presetClass="entr" presetSubtype="1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linds(horizontal)">
                                      <p:cBhvr>
                                        <p:cTn id="50" dur="500"/>
                                        <p:tgtEl>
                                          <p:spTgt spid="39"/>
                                        </p:tgtEl>
                                      </p:cBhvr>
                                    </p:animEffect>
                                  </p:childTnLst>
                                </p:cTn>
                              </p:par>
                              <p:par>
                                <p:cTn id="51" presetID="3" presetClass="entr" presetSubtype="10" fill="hold" nodeType="withEffect">
                                  <p:stCondLst>
                                    <p:cond delay="0"/>
                                  </p:stCondLst>
                                  <p:childTnLst>
                                    <p:set>
                                      <p:cBhvr>
                                        <p:cTn id="52" dur="1" fill="hold">
                                          <p:stCondLst>
                                            <p:cond delay="0"/>
                                          </p:stCondLst>
                                        </p:cTn>
                                        <p:tgtEl>
                                          <p:spTgt spid="4101"/>
                                        </p:tgtEl>
                                        <p:attrNameLst>
                                          <p:attrName>style.visibility</p:attrName>
                                        </p:attrNameLst>
                                      </p:cBhvr>
                                      <p:to>
                                        <p:strVal val="visible"/>
                                      </p:to>
                                    </p:set>
                                    <p:animEffect transition="in" filter="blinds(horizontal)">
                                      <p:cBhvr>
                                        <p:cTn id="5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2"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2">
                    <a:lumMod val="75000"/>
                  </a:schemeClr>
                </a:solidFill>
              </a:rPr>
              <a:t>Especificaciones técnicas y recomendaciones de marcha</a:t>
            </a:r>
            <a:endParaRPr lang="en-US" sz="2000" b="0" i="1" dirty="0">
              <a:solidFill>
                <a:schemeClr val="accent2">
                  <a:lumMod val="75000"/>
                </a:schemeClr>
              </a:solidFill>
            </a:endParaRPr>
          </a:p>
        </p:txBody>
      </p:sp>
      <p:sp>
        <p:nvSpPr>
          <p:cNvPr id="23" name="22 Rectángulo redondeado"/>
          <p:cNvSpPr/>
          <p:nvPr/>
        </p:nvSpPr>
        <p:spPr bwMode="auto">
          <a:xfrm>
            <a:off x="971600"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dirty="0" err="1">
                <a:latin typeface="Arial" charset="0"/>
                <a:sym typeface="Arial" charset="0"/>
              </a:rPr>
              <a:t>Número</a:t>
            </a:r>
            <a:r>
              <a:rPr lang="en-US" sz="1800" dirty="0">
                <a:latin typeface="Arial" charset="0"/>
                <a:sym typeface="Arial" charset="0"/>
              </a:rPr>
              <a:t> de </a:t>
            </a:r>
            <a:r>
              <a:rPr lang="en-US" sz="1800" dirty="0" err="1">
                <a:latin typeface="Arial" charset="0"/>
                <a:sym typeface="Arial" charset="0"/>
              </a:rPr>
              <a:t>sensores</a:t>
            </a:r>
            <a:r>
              <a:rPr lang="en-US" sz="1800" dirty="0">
                <a:latin typeface="Arial" charset="0"/>
                <a:sym typeface="Arial" charset="0"/>
              </a:rPr>
              <a:t> por </a:t>
            </a:r>
            <a:r>
              <a:rPr lang="en-US" sz="1800" dirty="0" err="1">
                <a:latin typeface="Arial" charset="0"/>
                <a:sym typeface="Arial" charset="0"/>
              </a:rPr>
              <a:t>plantilla</a:t>
            </a:r>
            <a:r>
              <a:rPr lang="en-US" sz="1800" dirty="0">
                <a:latin typeface="Arial" charset="0"/>
                <a:sym typeface="Arial" charset="0"/>
              </a:rPr>
              <a:t>.</a:t>
            </a:r>
            <a:endParaRPr kumimoji="0" lang="en-US" sz="1800" b="1" i="0" u="none" strike="noStrike" cap="none" normalizeH="0" baseline="0" dirty="0">
              <a:ln>
                <a:noFill/>
              </a:ln>
              <a:solidFill>
                <a:schemeClr val="bg1"/>
              </a:solidFill>
              <a:effectLst/>
              <a:latin typeface="Arial" charset="0"/>
              <a:sym typeface="Arial" charset="0"/>
            </a:endParaRPr>
          </a:p>
        </p:txBody>
      </p:sp>
      <p:sp>
        <p:nvSpPr>
          <p:cNvPr id="26" name="25 Rectángulo redondeado"/>
          <p:cNvSpPr/>
          <p:nvPr/>
        </p:nvSpPr>
        <p:spPr bwMode="auto">
          <a:xfrm>
            <a:off x="3347864"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dirty="0" err="1">
                <a:latin typeface="Arial" charset="0"/>
                <a:sym typeface="Arial" charset="0"/>
              </a:rPr>
              <a:t>Frecuencia</a:t>
            </a:r>
            <a:r>
              <a:rPr lang="en-US" sz="1800" dirty="0">
                <a:latin typeface="Arial" charset="0"/>
                <a:sym typeface="Arial" charset="0"/>
              </a:rPr>
              <a:t> de </a:t>
            </a:r>
            <a:r>
              <a:rPr lang="en-US" sz="1800" dirty="0" err="1">
                <a:latin typeface="Arial" charset="0"/>
                <a:sym typeface="Arial" charset="0"/>
              </a:rPr>
              <a:t>muestreo</a:t>
            </a:r>
            <a:r>
              <a:rPr lang="en-US" sz="1800" dirty="0">
                <a:latin typeface="Arial" charset="0"/>
                <a:sym typeface="Arial" charset="0"/>
              </a:rPr>
              <a:t> (Hz)</a:t>
            </a:r>
            <a:endParaRPr kumimoji="0" lang="en-US" sz="1800" b="1" i="0" u="none" strike="noStrike" cap="none" normalizeH="0" baseline="0" dirty="0">
              <a:ln>
                <a:noFill/>
              </a:ln>
              <a:solidFill>
                <a:schemeClr val="bg1"/>
              </a:solidFill>
              <a:effectLst/>
              <a:latin typeface="Arial" charset="0"/>
              <a:sym typeface="Arial" charset="0"/>
            </a:endParaRPr>
          </a:p>
        </p:txBody>
      </p:sp>
      <p:sp>
        <p:nvSpPr>
          <p:cNvPr id="28" name="27 Rectángulo redondeado"/>
          <p:cNvSpPr/>
          <p:nvPr/>
        </p:nvSpPr>
        <p:spPr bwMode="auto">
          <a:xfrm>
            <a:off x="5724128" y="2636912"/>
            <a:ext cx="2232248" cy="1080120"/>
          </a:xfrm>
          <a:prstGeom prst="roundRect">
            <a:avLst/>
          </a:prstGeom>
          <a:solidFill>
            <a:schemeClr val="accent6"/>
          </a:solid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dirty="0" err="1">
                <a:latin typeface="Arial" charset="0"/>
                <a:sym typeface="Arial" charset="0"/>
              </a:rPr>
              <a:t>Rango</a:t>
            </a:r>
            <a:r>
              <a:rPr lang="en-US" sz="1800" dirty="0">
                <a:latin typeface="Arial" charset="0"/>
                <a:sym typeface="Arial" charset="0"/>
              </a:rPr>
              <a:t> de </a:t>
            </a:r>
            <a:r>
              <a:rPr lang="en-US" sz="1800" dirty="0" err="1">
                <a:latin typeface="Arial" charset="0"/>
                <a:sym typeface="Arial" charset="0"/>
              </a:rPr>
              <a:t>presión</a:t>
            </a:r>
            <a:r>
              <a:rPr lang="en-US" sz="1800" dirty="0">
                <a:latin typeface="Arial" charset="0"/>
                <a:sym typeface="Arial" charset="0"/>
              </a:rPr>
              <a:t> (kPa)</a:t>
            </a:r>
            <a:endParaRPr kumimoji="0" lang="en-US" sz="1800" b="1" i="0" u="none" strike="noStrike" cap="none" normalizeH="0" baseline="0" dirty="0">
              <a:ln>
                <a:noFill/>
              </a:ln>
              <a:solidFill>
                <a:schemeClr val="bg1"/>
              </a:solidFill>
              <a:effectLst/>
              <a:latin typeface="Arial" charset="0"/>
              <a:sym typeface="Arial" charset="0"/>
            </a:endParaRPr>
          </a:p>
        </p:txBody>
      </p:sp>
      <p:sp>
        <p:nvSpPr>
          <p:cNvPr id="29" name="CuadroTexto 3"/>
          <p:cNvSpPr txBox="1"/>
          <p:nvPr/>
        </p:nvSpPr>
        <p:spPr>
          <a:xfrm>
            <a:off x="1187624" y="3853497"/>
            <a:ext cx="2160240" cy="1154675"/>
          </a:xfrm>
          <a:prstGeom prst="rect">
            <a:avLst/>
          </a:prstGeom>
          <a:noFill/>
        </p:spPr>
        <p:txBody>
          <a:bodyPr wrap="square" rtlCol="0">
            <a:spAutoFit/>
          </a:bodyPr>
          <a:lstStyle/>
          <a:p>
            <a:pPr>
              <a:lnSpc>
                <a:spcPct val="150000"/>
              </a:lnSpc>
              <a:buFont typeface="Wingdings" pitchFamily="2" charset="2"/>
              <a:buChar char="Ø"/>
            </a:pPr>
            <a:r>
              <a:rPr lang="en-US" sz="1600" b="0" dirty="0">
                <a:solidFill>
                  <a:schemeClr val="accent6"/>
                </a:solidFill>
              </a:rPr>
              <a:t>24 - 1000 </a:t>
            </a:r>
            <a:r>
              <a:rPr lang="en-US" sz="1600" b="0" dirty="0" err="1">
                <a:solidFill>
                  <a:schemeClr val="accent6"/>
                </a:solidFill>
              </a:rPr>
              <a:t>sensores</a:t>
            </a:r>
            <a:r>
              <a:rPr lang="en-US" sz="1600" b="0" dirty="0">
                <a:solidFill>
                  <a:schemeClr val="accent6"/>
                </a:solidFill>
              </a:rPr>
              <a:t> por </a:t>
            </a:r>
            <a:r>
              <a:rPr lang="en-US" sz="1600" b="0" dirty="0" err="1">
                <a:solidFill>
                  <a:schemeClr val="accent6"/>
                </a:solidFill>
              </a:rPr>
              <a:t>plantilla</a:t>
            </a:r>
            <a:r>
              <a:rPr lang="en-US" sz="1600" b="0" dirty="0">
                <a:solidFill>
                  <a:schemeClr val="accent6"/>
                </a:solidFill>
              </a:rPr>
              <a:t>.</a:t>
            </a:r>
          </a:p>
          <a:p>
            <a:pPr>
              <a:lnSpc>
                <a:spcPct val="150000"/>
              </a:lnSpc>
              <a:buFont typeface="Wingdings" pitchFamily="2" charset="2"/>
              <a:buChar char="Ø"/>
            </a:pPr>
            <a:r>
              <a:rPr lang="en-US" sz="1600" b="0" dirty="0">
                <a:solidFill>
                  <a:schemeClr val="accent6"/>
                </a:solidFill>
              </a:rPr>
              <a:t>Zonas </a:t>
            </a:r>
            <a:r>
              <a:rPr lang="en-US" sz="1600" b="0" dirty="0" err="1">
                <a:solidFill>
                  <a:schemeClr val="accent6"/>
                </a:solidFill>
              </a:rPr>
              <a:t>críticas</a:t>
            </a:r>
            <a:r>
              <a:rPr lang="en-US" sz="1600" b="0" dirty="0">
                <a:solidFill>
                  <a:schemeClr val="accent6"/>
                </a:solidFill>
              </a:rPr>
              <a:t>.</a:t>
            </a:r>
          </a:p>
        </p:txBody>
      </p:sp>
      <p:sp>
        <p:nvSpPr>
          <p:cNvPr id="31" name="CuadroTexto 3"/>
          <p:cNvSpPr txBox="1"/>
          <p:nvPr/>
        </p:nvSpPr>
        <p:spPr>
          <a:xfrm>
            <a:off x="3347864" y="3861048"/>
            <a:ext cx="2592288" cy="1893339"/>
          </a:xfrm>
          <a:prstGeom prst="rect">
            <a:avLst/>
          </a:prstGeom>
          <a:noFill/>
        </p:spPr>
        <p:txBody>
          <a:bodyPr wrap="square" rtlCol="0">
            <a:spAutoFit/>
          </a:bodyPr>
          <a:lstStyle/>
          <a:p>
            <a:pPr>
              <a:lnSpc>
                <a:spcPct val="150000"/>
              </a:lnSpc>
              <a:buFont typeface="Wingdings" pitchFamily="2" charset="2"/>
              <a:buChar char="Ø"/>
            </a:pPr>
            <a:r>
              <a:rPr lang="es-ES" sz="1600" b="0" dirty="0">
                <a:solidFill>
                  <a:schemeClr val="accent6"/>
                </a:solidFill>
              </a:rPr>
              <a:t>Número de muestras que el sistema es capaz de medir por segundo.</a:t>
            </a:r>
          </a:p>
          <a:p>
            <a:pPr>
              <a:lnSpc>
                <a:spcPct val="150000"/>
              </a:lnSpc>
              <a:buFont typeface="Wingdings" pitchFamily="2" charset="2"/>
              <a:buChar char="Ø"/>
            </a:pPr>
            <a:r>
              <a:rPr lang="es-ES" sz="1600" b="0" dirty="0">
                <a:solidFill>
                  <a:schemeClr val="accent6"/>
                </a:solidFill>
              </a:rPr>
              <a:t>Para la marcha: 50-100 Hz.</a:t>
            </a:r>
            <a:endParaRPr lang="en-US" sz="1600" b="0" dirty="0">
              <a:solidFill>
                <a:schemeClr val="accent6"/>
              </a:solidFill>
            </a:endParaRPr>
          </a:p>
        </p:txBody>
      </p:sp>
      <p:sp>
        <p:nvSpPr>
          <p:cNvPr id="34" name="CuadroTexto 3"/>
          <p:cNvSpPr txBox="1"/>
          <p:nvPr/>
        </p:nvSpPr>
        <p:spPr>
          <a:xfrm>
            <a:off x="5940152" y="3866272"/>
            <a:ext cx="2952328" cy="1893339"/>
          </a:xfrm>
          <a:prstGeom prst="rect">
            <a:avLst/>
          </a:prstGeom>
          <a:noFill/>
        </p:spPr>
        <p:txBody>
          <a:bodyPr wrap="square" rtlCol="0">
            <a:spAutoFit/>
          </a:bodyPr>
          <a:lstStyle/>
          <a:p>
            <a:pPr>
              <a:lnSpc>
                <a:spcPct val="150000"/>
              </a:lnSpc>
              <a:buFont typeface="Wingdings" pitchFamily="2" charset="2"/>
              <a:buChar char="Ø"/>
            </a:pPr>
            <a:r>
              <a:rPr lang="es-ES" sz="1600" b="0" dirty="0">
                <a:solidFill>
                  <a:schemeClr val="accent6"/>
                </a:solidFill>
              </a:rPr>
              <a:t>Rango de presión capaz de realizar una medida.</a:t>
            </a:r>
          </a:p>
          <a:p>
            <a:pPr>
              <a:lnSpc>
                <a:spcPct val="150000"/>
              </a:lnSpc>
              <a:buFont typeface="Wingdings" pitchFamily="2" charset="2"/>
              <a:buChar char="Ø"/>
            </a:pPr>
            <a:r>
              <a:rPr lang="es-ES" sz="1600" b="0" dirty="0">
                <a:solidFill>
                  <a:schemeClr val="accent6"/>
                </a:solidFill>
              </a:rPr>
              <a:t>Marcha normal: 200-500 Hz.</a:t>
            </a:r>
          </a:p>
          <a:p>
            <a:pPr>
              <a:lnSpc>
                <a:spcPct val="150000"/>
              </a:lnSpc>
              <a:buFont typeface="Wingdings" pitchFamily="2" charset="2"/>
              <a:buChar char="Ø"/>
            </a:pPr>
            <a:r>
              <a:rPr lang="es-ES" sz="1600" b="0" dirty="0">
                <a:solidFill>
                  <a:schemeClr val="accent6"/>
                </a:solidFill>
              </a:rPr>
              <a:t>Neuropatología diabética 1000-3000 Hz.</a:t>
            </a:r>
            <a:endParaRPr lang="en-US" sz="1600" b="0" dirty="0">
              <a:solidFill>
                <a:schemeClr val="accent6"/>
              </a:solidFill>
            </a:endParaRPr>
          </a:p>
        </p:txBody>
      </p:sp>
      <p:pic>
        <p:nvPicPr>
          <p:cNvPr id="7171" name="Picture 3"/>
          <p:cNvPicPr>
            <a:picLocks noChangeAspect="1" noChangeArrowheads="1"/>
          </p:cNvPicPr>
          <p:nvPr/>
        </p:nvPicPr>
        <p:blipFill>
          <a:blip r:embed="rId3" cstate="print"/>
          <a:srcRect/>
          <a:stretch>
            <a:fillRect/>
          </a:stretch>
        </p:blipFill>
        <p:spPr bwMode="auto">
          <a:xfrm>
            <a:off x="3799071" y="2420888"/>
            <a:ext cx="1348993" cy="3578202"/>
          </a:xfrm>
          <a:prstGeom prst="rect">
            <a:avLst/>
          </a:prstGeom>
          <a:noFill/>
          <a:ln w="9525">
            <a:noFill/>
            <a:miter lim="800000"/>
            <a:headEnd/>
            <a:tailEnd/>
          </a:ln>
        </p:spPr>
      </p:pic>
      <p:sp>
        <p:nvSpPr>
          <p:cNvPr id="36" name="35 CuadroTexto"/>
          <p:cNvSpPr txBox="1"/>
          <p:nvPr/>
        </p:nvSpPr>
        <p:spPr>
          <a:xfrm>
            <a:off x="5292080" y="5262299"/>
            <a:ext cx="3600400" cy="830997"/>
          </a:xfrm>
          <a:prstGeom prst="rect">
            <a:avLst/>
          </a:prstGeom>
          <a:noFill/>
        </p:spPr>
        <p:txBody>
          <a:bodyPr wrap="square" rtlCol="0">
            <a:spAutoFit/>
          </a:bodyPr>
          <a:lstStyle/>
          <a:p>
            <a:r>
              <a:rPr lang="es-ES" sz="1600" b="0" dirty="0">
                <a:solidFill>
                  <a:schemeClr val="accent6"/>
                </a:solidFill>
              </a:rPr>
              <a:t>Figura 6. Áreas anatómicas del pie que soportan el mayor peso corporal. Imagen de Lin Shu et al. 2010</a:t>
            </a:r>
            <a:endParaRPr lang="en-US" sz="1600" b="0" dirty="0" err="1">
              <a:solidFill>
                <a:schemeClr val="accent6"/>
              </a:solidFill>
            </a:endParaRPr>
          </a:p>
        </p:txBody>
      </p:sp>
      <p:sp>
        <p:nvSpPr>
          <p:cNvPr id="37" name="36 Rectángulo"/>
          <p:cNvSpPr/>
          <p:nvPr/>
        </p:nvSpPr>
        <p:spPr bwMode="auto">
          <a:xfrm>
            <a:off x="3635896" y="2276872"/>
            <a:ext cx="1656184" cy="3816424"/>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Prostokąt 1">
            <a:extLst>
              <a:ext uri="{FF2B5EF4-FFF2-40B4-BE49-F238E27FC236}">
                <a16:creationId xmlns:a16="http://schemas.microsoft.com/office/drawing/2014/main" id="{166302E2-7558-43F3-95BA-A8924EB19511}"/>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 ELEMENTOS DEL SISTEMA</a:t>
            </a:r>
            <a:endParaRPr lang="en-US" sz="2200" b="0" dirty="0">
              <a:solidFill>
                <a:schemeClr val="accent2">
                  <a:lumMod val="75000"/>
                </a:schemeClr>
              </a:solidFill>
            </a:endParaRPr>
          </a:p>
        </p:txBody>
      </p:sp>
    </p:spTree>
    <p:extLst>
      <p:ext uri="{BB962C8B-B14F-4D97-AF65-F5344CB8AC3E}">
        <p14:creationId xmlns:p14="http://schemas.microsoft.com/office/powerpoint/2010/main" val="2022543406"/>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17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p:bldP spid="34" grpId="0"/>
      <p:bldP spid="36" grpId="0"/>
      <p:bldP spid="36" grpId="1"/>
      <p:bldP spid="37" grpId="0" animBg="1"/>
      <p:bldP spid="37"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s-ES" sz="2000" b="0" i="1" dirty="0">
                <a:solidFill>
                  <a:schemeClr val="accent2">
                    <a:lumMod val="75000"/>
                  </a:schemeClr>
                </a:solidFill>
              </a:rPr>
              <a:t>Selección de plantillas e instrumentación</a:t>
            </a:r>
            <a:endParaRPr lang="en-US" sz="2000" b="0" i="1"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755576" y="2661880"/>
            <a:ext cx="2376264" cy="2554545"/>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Plantilla adecuada</a:t>
            </a:r>
          </a:p>
          <a:p>
            <a:pPr>
              <a:defRPr/>
            </a:pPr>
            <a:r>
              <a:rPr lang="es-ES" sz="2000" b="0" dirty="0">
                <a:solidFill>
                  <a:schemeClr val="accent2">
                    <a:lumMod val="75000"/>
                  </a:schemeClr>
                </a:solidFill>
              </a:rPr>
              <a:t>    "No demasiado  apretado o suelto“</a:t>
            </a:r>
          </a:p>
          <a:p>
            <a:pPr>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Sujeto</a:t>
            </a:r>
            <a:r>
              <a:rPr lang="en-US" sz="2000" b="0" dirty="0">
                <a:solidFill>
                  <a:schemeClr val="accent2">
                    <a:lumMod val="75000"/>
                  </a:schemeClr>
                </a:solidFill>
              </a:rPr>
              <a:t> </a:t>
            </a:r>
            <a:r>
              <a:rPr lang="en-US" sz="2000" b="0" dirty="0" err="1">
                <a:solidFill>
                  <a:schemeClr val="accent2">
                    <a:lumMod val="75000"/>
                  </a:schemeClr>
                </a:solidFill>
              </a:rPr>
              <a:t>sentado</a:t>
            </a: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Zapato</a:t>
            </a:r>
            <a:r>
              <a:rPr lang="en-US" sz="2000" b="0" dirty="0">
                <a:solidFill>
                  <a:schemeClr val="accent2">
                    <a:lumMod val="75000"/>
                  </a:schemeClr>
                </a:solidFill>
              </a:rPr>
              <a:t> </a:t>
            </a:r>
            <a:r>
              <a:rPr lang="en-US" sz="2000" b="0" dirty="0" err="1">
                <a:solidFill>
                  <a:schemeClr val="accent2">
                    <a:lumMod val="75000"/>
                  </a:schemeClr>
                </a:solidFill>
              </a:rPr>
              <a:t>cerrado</a:t>
            </a:r>
            <a:endParaRPr lang="en-US" sz="2000" b="0" dirty="0">
              <a:solidFill>
                <a:schemeClr val="accent2">
                  <a:lumMod val="75000"/>
                </a:schemeClr>
              </a:solidFill>
            </a:endParaRPr>
          </a:p>
        </p:txBody>
      </p:sp>
      <p:pic>
        <p:nvPicPr>
          <p:cNvPr id="23553"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3131840" y="2708920"/>
            <a:ext cx="2910493" cy="2664296"/>
          </a:xfrm>
          <a:prstGeom prst="rect">
            <a:avLst/>
          </a:prstGeom>
          <a:noFill/>
          <a:ln>
            <a:solidFill>
              <a:schemeClr val="accent6"/>
            </a:solidFill>
          </a:ln>
        </p:spPr>
      </p:pic>
      <p:pic>
        <p:nvPicPr>
          <p:cNvPr id="23554" name="Picture 2" descr="C:\Users\Constanza\Documents\Constanza\8 - IO3 - WP3 - WP4\Material Ana Cian\Día 2 - EMG - Presiones - Acelerometría\Plantillas puestas.png"/>
          <p:cNvPicPr>
            <a:picLocks noChangeAspect="1" noChangeArrowheads="1"/>
          </p:cNvPicPr>
          <p:nvPr/>
        </p:nvPicPr>
        <p:blipFill>
          <a:blip r:embed="rId4" cstate="print"/>
          <a:srcRect/>
          <a:stretch>
            <a:fillRect/>
          </a:stretch>
        </p:blipFill>
        <p:spPr bwMode="auto">
          <a:xfrm>
            <a:off x="6012160" y="2708920"/>
            <a:ext cx="2536253" cy="2664296"/>
          </a:xfrm>
          <a:prstGeom prst="rect">
            <a:avLst/>
          </a:prstGeom>
          <a:noFill/>
          <a:ln>
            <a:solidFill>
              <a:schemeClr val="accent6"/>
            </a:solidFill>
          </a:ln>
        </p:spPr>
      </p:pic>
      <p:sp>
        <p:nvSpPr>
          <p:cNvPr id="12" name="11 CuadroTexto"/>
          <p:cNvSpPr txBox="1"/>
          <p:nvPr/>
        </p:nvSpPr>
        <p:spPr>
          <a:xfrm>
            <a:off x="3059832" y="5445224"/>
            <a:ext cx="5760640" cy="584775"/>
          </a:xfrm>
          <a:prstGeom prst="rect">
            <a:avLst/>
          </a:prstGeom>
          <a:noFill/>
        </p:spPr>
        <p:txBody>
          <a:bodyPr wrap="square" rtlCol="0">
            <a:spAutoFit/>
          </a:bodyPr>
          <a:lstStyle/>
          <a:p>
            <a:pPr algn="ctr"/>
            <a:r>
              <a:rPr lang="en-US" sz="1600" b="0" dirty="0" err="1">
                <a:solidFill>
                  <a:schemeClr val="accent6"/>
                </a:solidFill>
              </a:rPr>
              <a:t>Figura</a:t>
            </a:r>
            <a:r>
              <a:rPr lang="en-US" sz="1600" b="0" dirty="0">
                <a:solidFill>
                  <a:schemeClr val="accent6"/>
                </a:solidFill>
              </a:rPr>
              <a:t> 7. </a:t>
            </a:r>
            <a:r>
              <a:rPr lang="en-US" sz="1600" b="0" dirty="0" err="1">
                <a:solidFill>
                  <a:schemeClr val="accent6"/>
                </a:solidFill>
              </a:rPr>
              <a:t>Posicionamiento</a:t>
            </a:r>
            <a:r>
              <a:rPr lang="en-US" sz="1600" b="0" dirty="0">
                <a:solidFill>
                  <a:schemeClr val="accent6"/>
                </a:solidFill>
              </a:rPr>
              <a:t> de </a:t>
            </a:r>
            <a:r>
              <a:rPr lang="en-US" sz="1600" b="0" dirty="0" err="1">
                <a:solidFill>
                  <a:schemeClr val="accent6"/>
                </a:solidFill>
              </a:rPr>
              <a:t>plantillas</a:t>
            </a:r>
            <a:r>
              <a:rPr lang="en-US" sz="1600" b="0" dirty="0">
                <a:solidFill>
                  <a:schemeClr val="accent6"/>
                </a:solidFill>
              </a:rPr>
              <a:t>.</a:t>
            </a:r>
          </a:p>
          <a:p>
            <a:pPr algn="ctr"/>
            <a:r>
              <a:rPr lang="en-US" sz="1600" b="0" dirty="0">
                <a:solidFill>
                  <a:schemeClr val="accent6"/>
                </a:solidFill>
              </a:rPr>
              <a:t>Sistema de </a:t>
            </a:r>
            <a:r>
              <a:rPr lang="en-US" sz="1600" b="0" dirty="0" err="1">
                <a:solidFill>
                  <a:schemeClr val="accent6"/>
                </a:solidFill>
              </a:rPr>
              <a:t>Biofoot</a:t>
            </a:r>
            <a:r>
              <a:rPr lang="en-US" sz="1600" b="0" dirty="0">
                <a:solidFill>
                  <a:schemeClr val="accent6"/>
                </a:solidFill>
              </a:rPr>
              <a:t> / </a:t>
            </a:r>
            <a:r>
              <a:rPr lang="en-US" sz="1600" b="0" dirty="0" err="1">
                <a:solidFill>
                  <a:schemeClr val="accent6"/>
                </a:solidFill>
              </a:rPr>
              <a:t>Institutos</a:t>
            </a:r>
            <a:r>
              <a:rPr lang="en-US" sz="1600" b="0" dirty="0">
                <a:solidFill>
                  <a:schemeClr val="accent6"/>
                </a:solidFill>
              </a:rPr>
              <a:t> de </a:t>
            </a:r>
            <a:r>
              <a:rPr lang="en-US" sz="1600" b="0" dirty="0" err="1">
                <a:solidFill>
                  <a:schemeClr val="accent6"/>
                </a:solidFill>
              </a:rPr>
              <a:t>Biomecánica</a:t>
            </a:r>
            <a:r>
              <a:rPr lang="en-US" sz="1600" b="0" dirty="0">
                <a:solidFill>
                  <a:schemeClr val="accent6"/>
                </a:solidFill>
              </a:rPr>
              <a:t> de Valencia.</a:t>
            </a:r>
          </a:p>
        </p:txBody>
      </p:sp>
      <p:sp>
        <p:nvSpPr>
          <p:cNvPr id="13" name="Prostokąt 1">
            <a:extLst>
              <a:ext uri="{FF2B5EF4-FFF2-40B4-BE49-F238E27FC236}">
                <a16:creationId xmlns:a16="http://schemas.microsoft.com/office/drawing/2014/main" id="{20D15813-48F4-41A3-B3DD-9F35F41335F6}"/>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2859829656"/>
      </p:ext>
    </p:extLst>
  </p:cSld>
  <p:clrMapOvr>
    <a:masterClrMapping/>
  </p:clrMapOvr>
  <p:transition advClick="0" advTm="3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Calibración</a:t>
            </a:r>
            <a:r>
              <a:rPr lang="en-US" sz="2000" b="0" i="1" dirty="0">
                <a:solidFill>
                  <a:schemeClr val="accent2">
                    <a:lumMod val="75000"/>
                  </a:schemeClr>
                </a:solidFill>
              </a:rPr>
              <a:t> </a:t>
            </a:r>
            <a:r>
              <a:rPr lang="en-US" sz="2000" b="0" i="1" dirty="0" err="1">
                <a:solidFill>
                  <a:schemeClr val="accent2">
                    <a:lumMod val="75000"/>
                  </a:schemeClr>
                </a:solidFill>
              </a:rPr>
              <a:t>plantillas</a:t>
            </a:r>
            <a:r>
              <a:rPr lang="en-US" sz="2000" b="0" i="1" dirty="0">
                <a:solidFill>
                  <a:schemeClr val="accent2">
                    <a:lumMod val="75000"/>
                  </a:schemeClr>
                </a:solidFill>
              </a:rPr>
              <a:t> </a:t>
            </a:r>
            <a:r>
              <a:rPr lang="en-US" sz="2000" b="0" i="1" dirty="0" err="1">
                <a:solidFill>
                  <a:schemeClr val="accent2">
                    <a:lumMod val="75000"/>
                  </a:schemeClr>
                </a:solidFill>
              </a:rPr>
              <a:t>instrumentadas</a:t>
            </a:r>
            <a:endParaRPr lang="en-US" sz="2000" b="0" i="1" dirty="0">
              <a:solidFill>
                <a:schemeClr val="accent2">
                  <a:lumMod val="75000"/>
                </a:schemeClr>
              </a:solidFill>
            </a:endParaRPr>
          </a:p>
        </p:txBody>
      </p:sp>
      <p:sp>
        <p:nvSpPr>
          <p:cNvPr id="15" name="Prostokąt 1">
            <a:extLst>
              <a:ext uri="{FF2B5EF4-FFF2-40B4-BE49-F238E27FC236}">
                <a16:creationId xmlns:a16="http://schemas.microsoft.com/office/drawing/2014/main" id="{28B9937F-6FB0-4170-A270-96E0A5C60740}"/>
              </a:ext>
            </a:extLst>
          </p:cNvPr>
          <p:cNvSpPr/>
          <p:nvPr/>
        </p:nvSpPr>
        <p:spPr>
          <a:xfrm>
            <a:off x="2915816" y="2505091"/>
            <a:ext cx="5616624" cy="2862322"/>
          </a:xfrm>
          <a:prstGeom prst="rect">
            <a:avLst/>
          </a:prstGeom>
        </p:spPr>
        <p:txBody>
          <a:bodyPr wrap="square">
            <a:spAutoFit/>
          </a:bodyPr>
          <a:lstStyle/>
          <a:p>
            <a:pPr marL="342900" indent="-342900">
              <a:spcAft>
                <a:spcPts val="1200"/>
              </a:spcAft>
              <a:buFont typeface="Wingdings" panose="05000000000000000000" pitchFamily="2" charset="2"/>
              <a:buChar char="Ø"/>
              <a:defRPr/>
            </a:pPr>
            <a:r>
              <a:rPr lang="en-US" sz="2000" b="0" dirty="0">
                <a:solidFill>
                  <a:schemeClr val="accent2">
                    <a:lumMod val="75000"/>
                  </a:schemeClr>
                </a:solidFill>
              </a:rPr>
              <a:t>Es </a:t>
            </a:r>
            <a:r>
              <a:rPr lang="en-US" sz="2000" b="0" dirty="0" err="1">
                <a:solidFill>
                  <a:schemeClr val="accent2">
                    <a:lumMod val="75000"/>
                  </a:schemeClr>
                </a:solidFill>
              </a:rPr>
              <a:t>necesario</a:t>
            </a:r>
            <a:r>
              <a:rPr lang="en-US" sz="2000" b="0" dirty="0">
                <a:solidFill>
                  <a:schemeClr val="accent2">
                    <a:lumMod val="75000"/>
                  </a:schemeClr>
                </a:solidFill>
              </a:rPr>
              <a:t> </a:t>
            </a:r>
            <a:r>
              <a:rPr lang="en-US" sz="2000" b="0" dirty="0" err="1">
                <a:solidFill>
                  <a:schemeClr val="accent2">
                    <a:lumMod val="75000"/>
                  </a:schemeClr>
                </a:solidFill>
              </a:rPr>
              <a:t>evitar</a:t>
            </a:r>
            <a:r>
              <a:rPr lang="en-US" sz="2000" b="0" dirty="0">
                <a:solidFill>
                  <a:schemeClr val="accent2">
                    <a:lumMod val="75000"/>
                  </a:schemeClr>
                </a:solidFill>
              </a:rPr>
              <a:t> la </a:t>
            </a:r>
            <a:r>
              <a:rPr lang="en-US" sz="2000" b="0" dirty="0" err="1">
                <a:solidFill>
                  <a:schemeClr val="accent2">
                    <a:lumMod val="75000"/>
                  </a:schemeClr>
                </a:solidFill>
              </a:rPr>
              <a:t>deriva</a:t>
            </a:r>
            <a:r>
              <a:rPr lang="en-US" sz="2000" b="0" dirty="0">
                <a:solidFill>
                  <a:schemeClr val="accent2">
                    <a:lumMod val="75000"/>
                  </a:schemeClr>
                </a:solidFill>
              </a:rPr>
              <a:t> de </a:t>
            </a:r>
            <a:r>
              <a:rPr lang="en-US" sz="2000" b="0" dirty="0" err="1">
                <a:solidFill>
                  <a:schemeClr val="accent2">
                    <a:lumMod val="75000"/>
                  </a:schemeClr>
                </a:solidFill>
              </a:rPr>
              <a:t>señal</a:t>
            </a:r>
            <a:r>
              <a:rPr lang="en-US" sz="2000" b="0" dirty="0">
                <a:solidFill>
                  <a:schemeClr val="accent2">
                    <a:lumMod val="75000"/>
                  </a:schemeClr>
                </a:solidFill>
              </a:rPr>
              <a:t>. </a:t>
            </a:r>
          </a:p>
          <a:p>
            <a:pPr marL="342900" indent="-342900">
              <a:buFont typeface="Wingdings" panose="05000000000000000000" pitchFamily="2" charset="2"/>
              <a:buChar char="Ø"/>
              <a:defRPr/>
            </a:pPr>
            <a:r>
              <a:rPr lang="es-ES" sz="2000" b="0" dirty="0">
                <a:solidFill>
                  <a:schemeClr val="accent2">
                    <a:lumMod val="75000"/>
                  </a:schemeClr>
                </a:solidFill>
              </a:rPr>
              <a:t>La calibración de los sensores de presión en todo el sistema varía considerablemente</a:t>
            </a:r>
          </a:p>
          <a:p>
            <a:pPr marL="800100" lvl="1" indent="-342900">
              <a:buFont typeface="Wingdings" panose="05000000000000000000" pitchFamily="2" charset="2"/>
              <a:buChar char="Ø"/>
              <a:defRPr/>
            </a:pPr>
            <a:r>
              <a:rPr lang="en-US" sz="2000" b="0" dirty="0">
                <a:solidFill>
                  <a:schemeClr val="accent2">
                    <a:lumMod val="75000"/>
                  </a:schemeClr>
                </a:solidFill>
              </a:rPr>
              <a:t>De pie con el peso del </a:t>
            </a:r>
            <a:r>
              <a:rPr lang="en-US" sz="2000" b="0" dirty="0" err="1">
                <a:solidFill>
                  <a:schemeClr val="accent2">
                    <a:lumMod val="75000"/>
                  </a:schemeClr>
                </a:solidFill>
              </a:rPr>
              <a:t>sujeto</a:t>
            </a:r>
            <a:r>
              <a:rPr lang="en-US" sz="2000" b="0" dirty="0">
                <a:solidFill>
                  <a:schemeClr val="accent2">
                    <a:lumMod val="75000"/>
                  </a:schemeClr>
                </a:solidFill>
              </a:rPr>
              <a:t>.</a:t>
            </a:r>
          </a:p>
          <a:p>
            <a:pPr marL="800100" lvl="1" indent="-342900">
              <a:spcAft>
                <a:spcPts val="1200"/>
              </a:spcAft>
              <a:buFont typeface="Wingdings" panose="05000000000000000000" pitchFamily="2" charset="2"/>
              <a:buChar char="Ø"/>
              <a:defRPr/>
            </a:pPr>
            <a:r>
              <a:rPr lang="en-US" sz="2000" b="0" dirty="0" err="1">
                <a:solidFill>
                  <a:schemeClr val="accent2">
                    <a:lumMod val="75000"/>
                  </a:schemeClr>
                </a:solidFill>
              </a:rPr>
              <a:t>Sentado</a:t>
            </a:r>
            <a:r>
              <a:rPr lang="en-US" sz="2000" b="0" dirty="0">
                <a:solidFill>
                  <a:schemeClr val="accent2">
                    <a:lumMod val="75000"/>
                  </a:schemeClr>
                </a:solidFill>
              </a:rPr>
              <a:t>.</a:t>
            </a:r>
          </a:p>
          <a:p>
            <a:pPr marL="342900" indent="-342900">
              <a:buFont typeface="Wingdings" panose="05000000000000000000" pitchFamily="2" charset="2"/>
              <a:buChar char="Ø"/>
              <a:defRPr/>
            </a:pPr>
            <a:r>
              <a:rPr lang="es-ES" sz="2000" b="0" dirty="0">
                <a:solidFill>
                  <a:schemeClr val="accent2">
                    <a:lumMod val="75000"/>
                  </a:schemeClr>
                </a:solidFill>
              </a:rPr>
              <a:t>Sistema con sensores piezoeléctricos: Período para la adaptación de temperatura y humedad dentro del calzado.</a:t>
            </a:r>
            <a:endParaRPr lang="en-US" sz="2000" b="0" dirty="0">
              <a:solidFill>
                <a:schemeClr val="accent2">
                  <a:lumMod val="75000"/>
                </a:schemeClr>
              </a:solidFill>
            </a:endParaRPr>
          </a:p>
        </p:txBody>
      </p:sp>
      <p:pic>
        <p:nvPicPr>
          <p:cNvPr id="10" name="Picture 1" descr="C:\Users\Constanza\Documents\Constanza\8 - IO3 - WP3 - WP4\Material Ana Cian\Día 2 - EMG - Presiones - Acelerometría\Plantillas sentado.png"/>
          <p:cNvPicPr>
            <a:picLocks noChangeAspect="1" noChangeArrowheads="1"/>
          </p:cNvPicPr>
          <p:nvPr/>
        </p:nvPicPr>
        <p:blipFill>
          <a:blip r:embed="rId3" cstate="print"/>
          <a:srcRect t="2443"/>
          <a:stretch>
            <a:fillRect/>
          </a:stretch>
        </p:blipFill>
        <p:spPr bwMode="auto">
          <a:xfrm>
            <a:off x="1054544" y="2564904"/>
            <a:ext cx="1573240" cy="1440160"/>
          </a:xfrm>
          <a:prstGeom prst="rect">
            <a:avLst/>
          </a:prstGeom>
          <a:noFill/>
          <a:ln>
            <a:solidFill>
              <a:schemeClr val="accent6"/>
            </a:solidFill>
          </a:ln>
        </p:spPr>
      </p:pic>
      <p:pic>
        <p:nvPicPr>
          <p:cNvPr id="1026" name="Picture 2" descr="C:\Users\Constanza\Documents\Constanza\8 - IO3 - WP3 - WP4\Material Ana Cian\Día 2 - EMG - Presiones - Acelerometría\Standing.png"/>
          <p:cNvPicPr>
            <a:picLocks noChangeAspect="1" noChangeArrowheads="1"/>
          </p:cNvPicPr>
          <p:nvPr/>
        </p:nvPicPr>
        <p:blipFill>
          <a:blip r:embed="rId4" cstate="print"/>
          <a:srcRect t="60833"/>
          <a:stretch>
            <a:fillRect/>
          </a:stretch>
        </p:blipFill>
        <p:spPr bwMode="auto">
          <a:xfrm>
            <a:off x="1054543" y="4005064"/>
            <a:ext cx="1572912" cy="1872208"/>
          </a:xfrm>
          <a:prstGeom prst="rect">
            <a:avLst/>
          </a:prstGeom>
          <a:noFill/>
          <a:ln>
            <a:solidFill>
              <a:schemeClr val="accent6"/>
            </a:solidFill>
          </a:ln>
        </p:spPr>
      </p:pic>
      <p:sp>
        <p:nvSpPr>
          <p:cNvPr id="12" name="11 CuadroTexto"/>
          <p:cNvSpPr txBox="1"/>
          <p:nvPr/>
        </p:nvSpPr>
        <p:spPr>
          <a:xfrm>
            <a:off x="2627784" y="5610726"/>
            <a:ext cx="5472608" cy="338554"/>
          </a:xfrm>
          <a:prstGeom prst="rect">
            <a:avLst/>
          </a:prstGeom>
          <a:noFill/>
        </p:spPr>
        <p:txBody>
          <a:bodyPr wrap="square" rtlCol="0">
            <a:spAutoFit/>
          </a:bodyPr>
          <a:lstStyle/>
          <a:p>
            <a:r>
              <a:rPr lang="es-ES" sz="1600" b="0" dirty="0">
                <a:solidFill>
                  <a:schemeClr val="accent6"/>
                </a:solidFill>
              </a:rPr>
              <a:t>Figura 8. Posición para el procedimiento de calibración</a:t>
            </a:r>
            <a:r>
              <a:rPr lang="en-US" sz="1600" b="0" dirty="0">
                <a:solidFill>
                  <a:schemeClr val="accent6"/>
                </a:solidFill>
              </a:rPr>
              <a:t>. </a:t>
            </a:r>
          </a:p>
        </p:txBody>
      </p:sp>
      <p:sp>
        <p:nvSpPr>
          <p:cNvPr id="13" name="Prostokąt 1">
            <a:extLst>
              <a:ext uri="{FF2B5EF4-FFF2-40B4-BE49-F238E27FC236}">
                <a16:creationId xmlns:a16="http://schemas.microsoft.com/office/drawing/2014/main" id="{DA8E570D-6388-4B30-B087-37B9CC661627}"/>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1895462472"/>
      </p:ext>
    </p:extLst>
  </p:cSld>
  <p:clrMapOvr>
    <a:masterClrMapping/>
  </p:clrMapOvr>
  <p:transition advClick="0" advTm="3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a:solidFill>
                  <a:schemeClr val="accent2">
                    <a:lumMod val="75000"/>
                  </a:schemeClr>
                </a:solidFill>
              </a:rPr>
              <a:t>Control de la </a:t>
            </a:r>
            <a:r>
              <a:rPr lang="en-US" sz="2000" b="0" i="1" dirty="0" err="1">
                <a:solidFill>
                  <a:schemeClr val="accent2">
                    <a:lumMod val="75000"/>
                  </a:schemeClr>
                </a:solidFill>
              </a:rPr>
              <a:t>velocidad</a:t>
            </a:r>
            <a:r>
              <a:rPr lang="en-US" sz="2000" b="0" i="1" dirty="0">
                <a:solidFill>
                  <a:schemeClr val="accent2">
                    <a:lumMod val="75000"/>
                  </a:schemeClr>
                </a:solidFill>
              </a:rPr>
              <a:t> de la </a:t>
            </a:r>
            <a:r>
              <a:rPr lang="en-US" sz="2000" b="0" i="1" dirty="0" err="1">
                <a:solidFill>
                  <a:schemeClr val="accent2">
                    <a:lumMod val="75000"/>
                  </a:schemeClr>
                </a:solidFill>
              </a:rPr>
              <a:t>marcha</a:t>
            </a:r>
            <a:endParaRPr lang="en-US" sz="2000" b="0" i="1" dirty="0">
              <a:solidFill>
                <a:schemeClr val="accent2">
                  <a:lumMod val="75000"/>
                </a:schemeClr>
              </a:solidFill>
            </a:endParaRPr>
          </a:p>
        </p:txBody>
      </p:sp>
      <p:sp>
        <p:nvSpPr>
          <p:cNvPr id="10" name="Prostokąt 1">
            <a:extLst>
              <a:ext uri="{FF2B5EF4-FFF2-40B4-BE49-F238E27FC236}">
                <a16:creationId xmlns:a16="http://schemas.microsoft.com/office/drawing/2014/main" id="{28B9937F-6FB0-4170-A270-96E0A5C60740}"/>
              </a:ext>
            </a:extLst>
          </p:cNvPr>
          <p:cNvSpPr/>
          <p:nvPr/>
        </p:nvSpPr>
        <p:spPr>
          <a:xfrm>
            <a:off x="4283968" y="2276872"/>
            <a:ext cx="4248472" cy="3785652"/>
          </a:xfrm>
          <a:prstGeom prst="rect">
            <a:avLst/>
          </a:prstGeom>
        </p:spPr>
        <p:txBody>
          <a:bodyPr wrap="square">
            <a:spAutoFit/>
          </a:bodyPr>
          <a:lstStyle/>
          <a:p>
            <a:pPr marL="342900" indent="-342900">
              <a:buFont typeface="Wingdings" panose="05000000000000000000" pitchFamily="2" charset="2"/>
              <a:buChar char="Ø"/>
              <a:defRPr/>
            </a:pPr>
            <a:r>
              <a:rPr lang="es-ES" sz="2000" b="0" dirty="0">
                <a:solidFill>
                  <a:schemeClr val="accent2">
                    <a:lumMod val="75000"/>
                  </a:schemeClr>
                </a:solidFill>
              </a:rPr>
              <a:t>Las magnitudes de las fuerzas generadas al caminar dependen de varios factores, incluida la velocidad.</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En una evaluación de las presiones plantares, la velocidad realizada debe ser controlada.</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Un aumento en la velocidad al caminar provoca un aumento en las presiones debajo del pie.</a:t>
            </a:r>
            <a:endParaRPr lang="en-US" sz="2000" b="0" dirty="0">
              <a:solidFill>
                <a:schemeClr val="accent2">
                  <a:lumMod val="75000"/>
                </a:schemeClr>
              </a:solidFill>
            </a:endParaRPr>
          </a:p>
        </p:txBody>
      </p:sp>
      <p:sp>
        <p:nvSpPr>
          <p:cNvPr id="11" name="10 Rectángulo redondeado"/>
          <p:cNvSpPr/>
          <p:nvPr/>
        </p:nvSpPr>
        <p:spPr bwMode="auto">
          <a:xfrm>
            <a:off x="899592" y="2492896"/>
            <a:ext cx="3096344" cy="129614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dirty="0" err="1">
                <a:latin typeface="Arial" charset="0"/>
                <a:sym typeface="Arial" charset="0"/>
              </a:rPr>
              <a:t>Velocidad</a:t>
            </a:r>
            <a:r>
              <a:rPr lang="en-US" sz="2000" dirty="0">
                <a:latin typeface="Arial" charset="0"/>
                <a:sym typeface="Arial" charset="0"/>
              </a:rPr>
              <a:t> de la </a:t>
            </a:r>
            <a:r>
              <a:rPr lang="en-US" sz="2000" dirty="0" err="1">
                <a:latin typeface="Arial" charset="0"/>
                <a:sym typeface="Arial" charset="0"/>
              </a:rPr>
              <a:t>marcha</a:t>
            </a:r>
            <a:r>
              <a:rPr lang="en-US" sz="2000" dirty="0">
                <a:latin typeface="Arial" charset="0"/>
                <a:sym typeface="Arial" charset="0"/>
              </a:rPr>
              <a:t> </a:t>
            </a:r>
            <a:r>
              <a:rPr lang="en-US" sz="2000" dirty="0" err="1">
                <a:latin typeface="Arial" charset="0"/>
                <a:sym typeface="Arial" charset="0"/>
              </a:rPr>
              <a:t>cómoda</a:t>
            </a:r>
            <a:endParaRPr kumimoji="0" lang="en-US" sz="2000" b="1" i="0" u="none" strike="noStrike" cap="none" normalizeH="0" baseline="0" dirty="0">
              <a:ln>
                <a:noFill/>
              </a:ln>
              <a:solidFill>
                <a:schemeClr val="bg1"/>
              </a:solidFill>
              <a:effectLst/>
              <a:latin typeface="Arial" charset="0"/>
              <a:sym typeface="Arial" charset="0"/>
            </a:endParaRPr>
          </a:p>
        </p:txBody>
      </p:sp>
      <p:sp>
        <p:nvSpPr>
          <p:cNvPr id="12" name="11 Rectángulo redondeado"/>
          <p:cNvSpPr/>
          <p:nvPr/>
        </p:nvSpPr>
        <p:spPr bwMode="auto">
          <a:xfrm>
            <a:off x="899592"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err="1">
                <a:latin typeface="Arial" charset="0"/>
                <a:sym typeface="Arial" charset="0"/>
              </a:rPr>
              <a:t>Lenta</a:t>
            </a:r>
            <a:endParaRPr kumimoji="0" lang="en-US" sz="2000" b="1" i="0" u="none" strike="noStrike" cap="none" normalizeH="0" baseline="0" dirty="0">
              <a:ln>
                <a:noFill/>
              </a:ln>
              <a:solidFill>
                <a:schemeClr val="bg1"/>
              </a:solidFill>
              <a:effectLst/>
              <a:latin typeface="Arial" charset="0"/>
              <a:sym typeface="Arial" charset="0"/>
            </a:endParaRPr>
          </a:p>
        </p:txBody>
      </p:sp>
      <p:sp>
        <p:nvSpPr>
          <p:cNvPr id="13" name="12 Rectángulo redondeado"/>
          <p:cNvSpPr/>
          <p:nvPr/>
        </p:nvSpPr>
        <p:spPr bwMode="auto">
          <a:xfrm>
            <a:off x="2483768" y="3861048"/>
            <a:ext cx="1512168" cy="936104"/>
          </a:xfrm>
          <a:prstGeom prst="roundRect">
            <a:avLst/>
          </a:prstGeom>
          <a:solidFill>
            <a:schemeClr val="accent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2000" dirty="0" err="1">
                <a:latin typeface="Arial" charset="0"/>
                <a:sym typeface="Arial" charset="0"/>
              </a:rPr>
              <a:t>Rápida</a:t>
            </a:r>
            <a:endParaRPr lang="en-US" sz="2000" dirty="0">
              <a:latin typeface="Arial" charset="0"/>
              <a:sym typeface="Arial" charset="0"/>
            </a:endParaRPr>
          </a:p>
        </p:txBody>
      </p:sp>
      <p:sp>
        <p:nvSpPr>
          <p:cNvPr id="14" name="13 Rectángulo redondeado"/>
          <p:cNvSpPr/>
          <p:nvPr/>
        </p:nvSpPr>
        <p:spPr bwMode="auto">
          <a:xfrm>
            <a:off x="899592" y="4941168"/>
            <a:ext cx="309634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s-ES" sz="1800" b="0" dirty="0">
                <a:solidFill>
                  <a:schemeClr val="accent6"/>
                </a:solidFill>
                <a:latin typeface="Arial" charset="0"/>
                <a:sym typeface="Arial" charset="0"/>
              </a:rPr>
              <a:t>Variaciones de velocidad entre ensayos de la misma condición: no más del 10%</a:t>
            </a:r>
            <a:endParaRPr kumimoji="0" lang="es-ES" sz="1800" b="0" i="0" u="none" strike="noStrike" cap="none" normalizeH="0" baseline="0" dirty="0">
              <a:ln>
                <a:noFill/>
              </a:ln>
              <a:solidFill>
                <a:schemeClr val="accent6"/>
              </a:solidFill>
              <a:effectLst/>
              <a:latin typeface="Arial" charset="0"/>
              <a:sym typeface="Arial" charset="0"/>
            </a:endParaRPr>
          </a:p>
        </p:txBody>
      </p:sp>
      <p:sp>
        <p:nvSpPr>
          <p:cNvPr id="15" name="Prostokąt 1">
            <a:extLst>
              <a:ext uri="{FF2B5EF4-FFF2-40B4-BE49-F238E27FC236}">
                <a16:creationId xmlns:a16="http://schemas.microsoft.com/office/drawing/2014/main" id="{EEEB6217-999E-4BBB-AF01-BE4D87A9D4FD}"/>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2102403896"/>
      </p:ext>
    </p:extLst>
  </p:cSld>
  <p:clrMapOvr>
    <a:masterClrMapping/>
  </p:clrMapOvr>
  <p:transition advClick="0" advTm="3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9" name="Prostokąt 1">
            <a:extLst>
              <a:ext uri="{FF2B5EF4-FFF2-40B4-BE49-F238E27FC236}">
                <a16:creationId xmlns:a16="http://schemas.microsoft.com/office/drawing/2014/main" id="{28B9937F-6FB0-4170-A270-96E0A5C60740}"/>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Obtención</a:t>
            </a:r>
            <a:r>
              <a:rPr lang="en-US" sz="2000" b="0" i="1" dirty="0">
                <a:solidFill>
                  <a:schemeClr val="accent2">
                    <a:lumMod val="75000"/>
                  </a:schemeClr>
                </a:solidFill>
              </a:rPr>
              <a:t> de </a:t>
            </a:r>
            <a:r>
              <a:rPr lang="en-US" sz="2000" b="0" i="1" dirty="0" err="1">
                <a:solidFill>
                  <a:schemeClr val="accent2">
                    <a:lumMod val="75000"/>
                  </a:schemeClr>
                </a:solidFill>
              </a:rPr>
              <a:t>resultados</a:t>
            </a:r>
            <a:endParaRPr lang="en-US" sz="2000" b="0" i="1" dirty="0">
              <a:solidFill>
                <a:schemeClr val="accent2">
                  <a:lumMod val="75000"/>
                </a:schemeClr>
              </a:solidFill>
            </a:endParaRPr>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pSp>
        <p:nvGrpSpPr>
          <p:cNvPr id="29" name="28 Grupo"/>
          <p:cNvGrpSpPr/>
          <p:nvPr/>
        </p:nvGrpSpPr>
        <p:grpSpPr>
          <a:xfrm>
            <a:off x="827584" y="2564904"/>
            <a:ext cx="2808312" cy="1512168"/>
            <a:chOff x="827584" y="2492896"/>
            <a:chExt cx="2808312" cy="1512168"/>
          </a:xfrm>
        </p:grpSpPr>
        <p:grpSp>
          <p:nvGrpSpPr>
            <p:cNvPr id="26" name="25 Grupo"/>
            <p:cNvGrpSpPr/>
            <p:nvPr/>
          </p:nvGrpSpPr>
          <p:grpSpPr>
            <a:xfrm>
              <a:off x="971600" y="2780928"/>
              <a:ext cx="2448272" cy="861774"/>
              <a:chOff x="2267744" y="2780928"/>
              <a:chExt cx="2448272" cy="861774"/>
            </a:xfrm>
          </p:grpSpPr>
          <p:sp>
            <p:nvSpPr>
              <p:cNvPr id="21" name="20 CuadroTexto"/>
              <p:cNvSpPr txBox="1"/>
              <p:nvPr/>
            </p:nvSpPr>
            <p:spPr>
              <a:xfrm>
                <a:off x="2267744" y="3068960"/>
                <a:ext cx="1584176" cy="400110"/>
              </a:xfrm>
              <a:prstGeom prst="rect">
                <a:avLst/>
              </a:prstGeom>
              <a:noFill/>
            </p:spPr>
            <p:txBody>
              <a:bodyPr wrap="square" rtlCol="0">
                <a:spAutoFit/>
              </a:bodyPr>
              <a:lstStyle/>
              <a:p>
                <a:r>
                  <a:rPr lang="es-ES" sz="2000" dirty="0">
                    <a:solidFill>
                      <a:schemeClr val="tx1"/>
                    </a:solidFill>
                  </a:rPr>
                  <a:t>Presión = </a:t>
                </a:r>
              </a:p>
            </p:txBody>
          </p:sp>
          <p:sp>
            <p:nvSpPr>
              <p:cNvPr id="22" name="21 CuadroTexto"/>
              <p:cNvSpPr txBox="1"/>
              <p:nvPr/>
            </p:nvSpPr>
            <p:spPr>
              <a:xfrm>
                <a:off x="3707904" y="2780928"/>
                <a:ext cx="1008112" cy="861774"/>
              </a:xfrm>
              <a:prstGeom prst="rect">
                <a:avLst/>
              </a:prstGeom>
              <a:noFill/>
            </p:spPr>
            <p:txBody>
              <a:bodyPr wrap="square" rtlCol="0">
                <a:spAutoFit/>
              </a:bodyPr>
              <a:lstStyle/>
              <a:p>
                <a:pPr algn="ctr"/>
                <a:r>
                  <a:rPr lang="es-ES" sz="2000" dirty="0">
                    <a:solidFill>
                      <a:schemeClr val="tx1"/>
                    </a:solidFill>
                  </a:rPr>
                  <a:t>Fuerza </a:t>
                </a:r>
              </a:p>
              <a:p>
                <a:pPr algn="ctr">
                  <a:spcBef>
                    <a:spcPts val="1200"/>
                  </a:spcBef>
                </a:pPr>
                <a:r>
                  <a:rPr lang="es-ES" sz="2000" dirty="0" err="1">
                    <a:solidFill>
                      <a:schemeClr val="tx1"/>
                    </a:solidFill>
                  </a:rPr>
                  <a:t>Area</a:t>
                </a:r>
                <a:endParaRPr lang="es-ES" sz="2000" dirty="0">
                  <a:solidFill>
                    <a:schemeClr val="tx1"/>
                  </a:solidFill>
                </a:endParaRPr>
              </a:p>
            </p:txBody>
          </p:sp>
          <p:cxnSp>
            <p:nvCxnSpPr>
              <p:cNvPr id="24" name="23 Conector recto"/>
              <p:cNvCxnSpPr>
                <a:cxnSpLocks/>
                <a:stCxn id="22" idx="1"/>
              </p:cNvCxnSpPr>
              <p:nvPr/>
            </p:nvCxnSpPr>
            <p:spPr bwMode="auto">
              <a:xfrm>
                <a:off x="3707904" y="3211815"/>
                <a:ext cx="1008112" cy="1161"/>
              </a:xfrm>
              <a:prstGeom prst="line">
                <a:avLst/>
              </a:prstGeom>
              <a:noFill/>
              <a:ln w="12700" cap="flat" cmpd="sng" algn="ctr">
                <a:solidFill>
                  <a:schemeClr val="tx1"/>
                </a:solidFill>
                <a:prstDash val="solid"/>
                <a:round/>
                <a:headEnd type="none" w="med" len="med"/>
                <a:tailEnd type="none" w="med" len="med"/>
              </a:ln>
              <a:effectLst/>
            </p:spPr>
          </p:cxnSp>
        </p:grpSp>
        <p:sp>
          <p:nvSpPr>
            <p:cNvPr id="27" name="26 Rectángulo redondeado"/>
            <p:cNvSpPr/>
            <p:nvPr/>
          </p:nvSpPr>
          <p:spPr bwMode="auto">
            <a:xfrm>
              <a:off x="827584" y="2492896"/>
              <a:ext cx="2808312" cy="1512168"/>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2059" name="Picture 11" descr="C:\Users\Constanza\Documents\Constanza\8 - IO3 - WP3 - WP4\Material Ana Cian\Día 2 - EMG - Presiones - Acelerometría\Fotos y vídeos post - Intrumented Insoles\Scale colour.png"/>
          <p:cNvPicPr>
            <a:picLocks noChangeAspect="1" noChangeArrowheads="1"/>
          </p:cNvPicPr>
          <p:nvPr/>
        </p:nvPicPr>
        <p:blipFill>
          <a:blip r:embed="rId3" cstate="print"/>
          <a:srcRect l="2506" t="1789" r="4643" b="-44"/>
          <a:stretch>
            <a:fillRect/>
          </a:stretch>
        </p:blipFill>
        <p:spPr bwMode="auto">
          <a:xfrm>
            <a:off x="3995936" y="2060848"/>
            <a:ext cx="4366462" cy="3384376"/>
          </a:xfrm>
          <a:prstGeom prst="rect">
            <a:avLst/>
          </a:prstGeom>
          <a:noFill/>
          <a:ln>
            <a:solidFill>
              <a:schemeClr val="accent6"/>
            </a:solidFill>
          </a:ln>
        </p:spPr>
      </p:pic>
      <p:sp>
        <p:nvSpPr>
          <p:cNvPr id="31" name="30 CuadroTexto"/>
          <p:cNvSpPr txBox="1"/>
          <p:nvPr/>
        </p:nvSpPr>
        <p:spPr>
          <a:xfrm>
            <a:off x="4067944" y="5508521"/>
            <a:ext cx="4464496" cy="584775"/>
          </a:xfrm>
          <a:prstGeom prst="rect">
            <a:avLst/>
          </a:prstGeom>
          <a:noFill/>
        </p:spPr>
        <p:txBody>
          <a:bodyPr wrap="square" rtlCol="0">
            <a:spAutoFit/>
          </a:bodyPr>
          <a:lstStyle/>
          <a:p>
            <a:pPr algn="ctr"/>
            <a:r>
              <a:rPr lang="es-ES" sz="1600" b="0" dirty="0">
                <a:solidFill>
                  <a:schemeClr val="accent6"/>
                </a:solidFill>
              </a:rPr>
              <a:t>Figura 9. Mapa de escala cromática de una evaluación de presión plantar.</a:t>
            </a:r>
            <a:endParaRPr lang="en-US" sz="1600" b="0" dirty="0">
              <a:solidFill>
                <a:schemeClr val="accent6"/>
              </a:solidFill>
            </a:endParaRPr>
          </a:p>
        </p:txBody>
      </p:sp>
      <p:sp>
        <p:nvSpPr>
          <p:cNvPr id="32" name="31 CuadroTexto"/>
          <p:cNvSpPr txBox="1"/>
          <p:nvPr/>
        </p:nvSpPr>
        <p:spPr>
          <a:xfrm>
            <a:off x="6012160" y="2132856"/>
            <a:ext cx="1368152" cy="461665"/>
          </a:xfrm>
          <a:prstGeom prst="rect">
            <a:avLst/>
          </a:prstGeom>
          <a:noFill/>
        </p:spPr>
        <p:txBody>
          <a:bodyPr wrap="square" rtlCol="0">
            <a:spAutoFit/>
          </a:bodyPr>
          <a:lstStyle/>
          <a:p>
            <a:pPr algn="r"/>
            <a:r>
              <a:rPr lang="en-US" sz="1200" b="0" i="1">
                <a:solidFill>
                  <a:schemeClr val="tx1"/>
                </a:solidFill>
              </a:rPr>
              <a:t>Low </a:t>
            </a:r>
          </a:p>
          <a:p>
            <a:pPr algn="r"/>
            <a:r>
              <a:rPr lang="en-US" sz="1200" b="0" i="1">
                <a:solidFill>
                  <a:schemeClr val="tx1"/>
                </a:solidFill>
              </a:rPr>
              <a:t>pressure</a:t>
            </a:r>
          </a:p>
        </p:txBody>
      </p:sp>
      <p:sp>
        <p:nvSpPr>
          <p:cNvPr id="33" name="32 CuadroTexto"/>
          <p:cNvSpPr txBox="1"/>
          <p:nvPr/>
        </p:nvSpPr>
        <p:spPr>
          <a:xfrm>
            <a:off x="6012160" y="4941168"/>
            <a:ext cx="1368152" cy="461665"/>
          </a:xfrm>
          <a:prstGeom prst="rect">
            <a:avLst/>
          </a:prstGeom>
          <a:noFill/>
        </p:spPr>
        <p:txBody>
          <a:bodyPr wrap="square" rtlCol="0">
            <a:spAutoFit/>
          </a:bodyPr>
          <a:lstStyle/>
          <a:p>
            <a:pPr algn="r"/>
            <a:r>
              <a:rPr lang="en-US" sz="1200" b="0" i="1">
                <a:solidFill>
                  <a:schemeClr val="tx1"/>
                </a:solidFill>
              </a:rPr>
              <a:t>High </a:t>
            </a:r>
          </a:p>
          <a:p>
            <a:pPr algn="r"/>
            <a:r>
              <a:rPr lang="en-US" sz="1200" b="0" i="1">
                <a:solidFill>
                  <a:schemeClr val="tx1"/>
                </a:solidFill>
              </a:rPr>
              <a:t>pressure</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4437112"/>
            <a:ext cx="2952328" cy="1015663"/>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Definición</a:t>
            </a:r>
            <a:r>
              <a:rPr lang="en-US" sz="2000" b="0" dirty="0">
                <a:solidFill>
                  <a:schemeClr val="accent2">
                    <a:lumMod val="75000"/>
                  </a:schemeClr>
                </a:solidFill>
              </a:rPr>
              <a:t> de </a:t>
            </a:r>
            <a:r>
              <a:rPr lang="en-US" sz="2000" b="0" dirty="0" err="1">
                <a:solidFill>
                  <a:schemeClr val="accent2">
                    <a:lumMod val="75000"/>
                  </a:schemeClr>
                </a:solidFill>
              </a:rPr>
              <a:t>presión</a:t>
            </a:r>
            <a:endParaRPr lang="en-US" sz="2000" b="0" dirty="0">
              <a:solidFill>
                <a:schemeClr val="accent2">
                  <a:lumMod val="75000"/>
                </a:schemeClr>
              </a:solidFill>
            </a:endParaRP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Escala</a:t>
            </a:r>
            <a:r>
              <a:rPr lang="en-US" sz="2000" b="0" dirty="0">
                <a:solidFill>
                  <a:schemeClr val="accent2">
                    <a:lumMod val="75000"/>
                  </a:schemeClr>
                </a:solidFill>
              </a:rPr>
              <a:t> </a:t>
            </a:r>
            <a:r>
              <a:rPr lang="en-US" sz="2000" b="0" dirty="0" err="1">
                <a:solidFill>
                  <a:schemeClr val="accent2">
                    <a:lumMod val="75000"/>
                  </a:schemeClr>
                </a:solidFill>
              </a:rPr>
              <a:t>cromática</a:t>
            </a:r>
            <a:endParaRPr lang="en-US" sz="2000" b="0" dirty="0">
              <a:solidFill>
                <a:schemeClr val="accent2">
                  <a:lumMod val="75000"/>
                </a:schemeClr>
              </a:solidFill>
            </a:endParaRPr>
          </a:p>
        </p:txBody>
      </p:sp>
      <p:sp>
        <p:nvSpPr>
          <p:cNvPr id="23" name="Prostokąt 1">
            <a:extLst>
              <a:ext uri="{FF2B5EF4-FFF2-40B4-BE49-F238E27FC236}">
                <a16:creationId xmlns:a16="http://schemas.microsoft.com/office/drawing/2014/main" id="{B6F09195-1F8E-4BD8-A26D-EBCE54A5BD8A}"/>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Tree>
    <p:extLst>
      <p:ext uri="{BB962C8B-B14F-4D97-AF65-F5344CB8AC3E}">
        <p14:creationId xmlns:p14="http://schemas.microsoft.com/office/powerpoint/2010/main" val="3491077962"/>
      </p:ext>
    </p:extLst>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4716016" y="2975017"/>
            <a:ext cx="1343821" cy="664988"/>
            <a:chOff x="185447" y="3403890"/>
            <a:chExt cx="1343821" cy="664988"/>
          </a:xfrm>
        </p:grpSpPr>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 name="Rectángulo 5"/>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pSp>
        <p:nvGrpSpPr>
          <p:cNvPr id="29" name="Grupo 28"/>
          <p:cNvGrpSpPr/>
          <p:nvPr/>
        </p:nvGrpSpPr>
        <p:grpSpPr>
          <a:xfrm rot="16200000">
            <a:off x="6104792" y="4372636"/>
            <a:ext cx="1343821" cy="664988"/>
            <a:chOff x="185447" y="3403890"/>
            <a:chExt cx="1343821" cy="664988"/>
          </a:xfrm>
        </p:grpSpPr>
        <p:pic>
          <p:nvPicPr>
            <p:cNvPr id="30" name="Imagen 29"/>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31" name="Imagen 30"/>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32" name="Rectángulo 31"/>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0405" t="6891" r="43716" b="51766"/>
          <a:stretch/>
        </p:blipFill>
        <p:spPr>
          <a:xfrm>
            <a:off x="6084168" y="2868778"/>
            <a:ext cx="1329000" cy="1196100"/>
          </a:xfrm>
          <a:prstGeom prst="rect">
            <a:avLst/>
          </a:prstGeom>
        </p:spPr>
      </p:pic>
      <p:grpSp>
        <p:nvGrpSpPr>
          <p:cNvPr id="57" name="Grupo 56"/>
          <p:cNvGrpSpPr/>
          <p:nvPr/>
        </p:nvGrpSpPr>
        <p:grpSpPr>
          <a:xfrm rot="10800000">
            <a:off x="7380312" y="2983860"/>
            <a:ext cx="1343821" cy="664988"/>
            <a:chOff x="185447" y="3403890"/>
            <a:chExt cx="1343821" cy="664988"/>
          </a:xfrm>
        </p:grpSpPr>
        <p:pic>
          <p:nvPicPr>
            <p:cNvPr id="58" name="Imagen 57"/>
            <p:cNvPicPr>
              <a:picLocks noChangeAspect="1"/>
            </p:cNvPicPr>
            <p:nvPr/>
          </p:nvPicPr>
          <p:blipFill rotWithShape="1">
            <a:blip r:embed="rId3" cstate="print">
              <a:extLst>
                <a:ext uri="{28A0092B-C50C-407E-A947-70E740481C1C}">
                  <a14:useLocalDpi xmlns:a14="http://schemas.microsoft.com/office/drawing/2010/main" val="0"/>
                </a:ext>
              </a:extLst>
            </a:blip>
            <a:srcRect l="12541" t="51965" r="58514" b="18581"/>
            <a:stretch/>
          </p:blipFill>
          <p:spPr>
            <a:xfrm rot="3182685">
              <a:off x="733299" y="3447995"/>
              <a:ext cx="520932" cy="564669"/>
            </a:xfrm>
            <a:prstGeom prst="rect">
              <a:avLst/>
            </a:prstGeom>
          </p:spPr>
        </p:pic>
        <p:pic>
          <p:nvPicPr>
            <p:cNvPr id="59" name="Imagen 58"/>
            <p:cNvPicPr>
              <a:picLocks noChangeAspect="1"/>
            </p:cNvPicPr>
            <p:nvPr/>
          </p:nvPicPr>
          <p:blipFill rotWithShape="1">
            <a:blip r:embed="rId3" cstate="print">
              <a:extLst>
                <a:ext uri="{28A0092B-C50C-407E-A947-70E740481C1C}">
                  <a14:useLocalDpi xmlns:a14="http://schemas.microsoft.com/office/drawing/2010/main" val="0"/>
                </a:ext>
              </a:extLst>
            </a:blip>
            <a:srcRect l="41288" t="75298" r="48496" b="5066"/>
            <a:stretch/>
          </p:blipFill>
          <p:spPr>
            <a:xfrm rot="5400000">
              <a:off x="334840" y="3436785"/>
              <a:ext cx="285243" cy="584030"/>
            </a:xfrm>
            <a:prstGeom prst="rect">
              <a:avLst/>
            </a:prstGeom>
          </p:spPr>
        </p:pic>
        <p:sp>
          <p:nvSpPr>
            <p:cNvPr id="60" name="Rectángulo 59"/>
            <p:cNvSpPr/>
            <p:nvPr/>
          </p:nvSpPr>
          <p:spPr bwMode="auto">
            <a:xfrm>
              <a:off x="1115616" y="3403890"/>
              <a:ext cx="413652" cy="664988"/>
            </a:xfrm>
            <a:prstGeom prst="rect">
              <a:avLst/>
            </a:prstGeom>
            <a:solidFill>
              <a:schemeClr val="bg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grpSp>
      <p:sp>
        <p:nvSpPr>
          <p:cNvPr id="61" name="Prostokąt 1">
            <a:extLst>
              <a:ext uri="{FF2B5EF4-FFF2-40B4-BE49-F238E27FC236}">
                <a16:creationId xmlns:a16="http://schemas.microsoft.com/office/drawing/2014/main" id="{28B9937F-6FB0-4170-A270-96E0A5C60740}"/>
              </a:ext>
            </a:extLst>
          </p:cNvPr>
          <p:cNvSpPr/>
          <p:nvPr/>
        </p:nvSpPr>
        <p:spPr>
          <a:xfrm>
            <a:off x="631394" y="1916832"/>
            <a:ext cx="8333094" cy="3170099"/>
          </a:xfrm>
          <a:prstGeom prst="rect">
            <a:avLst/>
          </a:prstGeom>
        </p:spPr>
        <p:txBody>
          <a:bodyPr wrap="square">
            <a:spAutoFit/>
          </a:bodyPr>
          <a:lstStyle/>
          <a:p>
            <a:pPr>
              <a:defRPr/>
            </a:pPr>
            <a:r>
              <a:rPr lang="es-ES" sz="2000" i="1" dirty="0">
                <a:solidFill>
                  <a:schemeClr val="accent2">
                    <a:lumMod val="75000"/>
                  </a:schemeClr>
                </a:solidFill>
              </a:rPr>
              <a:t>Configuración de las cámaras por capción de movimiento </a:t>
            </a:r>
          </a:p>
          <a:p>
            <a:pPr>
              <a:defRPr/>
            </a:pPr>
            <a:endParaRPr lang="es-ES" sz="2000" b="0" i="1" dirty="0">
              <a:solidFill>
                <a:schemeClr val="accent2">
                  <a:lumMod val="75000"/>
                </a:schemeClr>
              </a:solidFill>
            </a:endParaRPr>
          </a:p>
          <a:p>
            <a:pPr>
              <a:defRPr/>
            </a:pPr>
            <a:r>
              <a:rPr lang="es-ES" sz="2000" b="0" dirty="0">
                <a:solidFill>
                  <a:schemeClr val="accent2">
                    <a:lumMod val="75000"/>
                  </a:schemeClr>
                </a:solidFill>
              </a:rPr>
              <a:t>Sistema de dos dimensiones </a:t>
            </a:r>
          </a:p>
          <a:p>
            <a:pPr>
              <a:defRPr/>
            </a:pPr>
            <a:endParaRPr lang="es-ES" sz="2000" b="0" dirty="0">
              <a:solidFill>
                <a:schemeClr val="accent2">
                  <a:lumMod val="75000"/>
                </a:schemeClr>
              </a:solidFill>
            </a:endParaRPr>
          </a:p>
          <a:p>
            <a:pPr marL="342900" indent="-342900">
              <a:buFont typeface="Wingdings" panose="05000000000000000000" pitchFamily="2" charset="2"/>
              <a:buChar char="Ø"/>
              <a:defRPr/>
            </a:pPr>
            <a:r>
              <a:rPr lang="es-ES" sz="2000" b="0" dirty="0">
                <a:solidFill>
                  <a:schemeClr val="accent2">
                    <a:lumMod val="75000"/>
                  </a:schemeClr>
                </a:solidFill>
              </a:rPr>
              <a:t>Una cámara.</a:t>
            </a:r>
          </a:p>
          <a:p>
            <a:pPr marL="342900" indent="-342900">
              <a:buFont typeface="Wingdings" panose="05000000000000000000" pitchFamily="2" charset="2"/>
              <a:buChar char="Ø"/>
              <a:defRPr/>
            </a:pPr>
            <a:r>
              <a:rPr lang="es-ES" sz="2000" b="0" dirty="0">
                <a:solidFill>
                  <a:schemeClr val="accent2">
                    <a:lumMod val="75000"/>
                  </a:schemeClr>
                </a:solidFill>
              </a:rPr>
              <a:t>Plano de movimiento </a:t>
            </a:r>
          </a:p>
          <a:p>
            <a:pPr lvl="1">
              <a:defRPr/>
            </a:pPr>
            <a:r>
              <a:rPr lang="es-ES" sz="2000" b="0" dirty="0">
                <a:solidFill>
                  <a:schemeClr val="accent2">
                    <a:lumMod val="75000"/>
                  </a:schemeClr>
                </a:solidFill>
              </a:rPr>
              <a:t>coronal o sagital.</a:t>
            </a:r>
          </a:p>
          <a:p>
            <a:pPr marL="342900" indent="-342900">
              <a:buFont typeface="Wingdings" panose="05000000000000000000" pitchFamily="2" charset="2"/>
              <a:buChar char="Ø"/>
              <a:defRPr/>
            </a:pPr>
            <a:r>
              <a:rPr lang="es-ES" sz="2000" b="0" dirty="0">
                <a:solidFill>
                  <a:schemeClr val="accent2">
                    <a:lumMod val="75000"/>
                  </a:schemeClr>
                </a:solidFill>
              </a:rPr>
              <a:t>Posicionamiento ortogonal</a:t>
            </a:r>
          </a:p>
          <a:p>
            <a:pPr lvl="1">
              <a:defRPr/>
            </a:pPr>
            <a:r>
              <a:rPr lang="es-ES" sz="2000" b="0" dirty="0">
                <a:solidFill>
                  <a:schemeClr val="accent2">
                    <a:lumMod val="75000"/>
                  </a:schemeClr>
                </a:solidFill>
              </a:rPr>
              <a:t>para la captura.</a:t>
            </a:r>
          </a:p>
          <a:p>
            <a:pPr>
              <a:defRPr/>
            </a:pPr>
            <a:endParaRPr lang="es-ES" sz="2000" b="0" dirty="0">
              <a:solidFill>
                <a:schemeClr val="accent2">
                  <a:lumMod val="75000"/>
                </a:schemeClr>
              </a:solidFill>
            </a:endParaRPr>
          </a:p>
        </p:txBody>
      </p:sp>
      <p:sp>
        <p:nvSpPr>
          <p:cNvPr id="14" name="CuadroTexto 13"/>
          <p:cNvSpPr txBox="1"/>
          <p:nvPr/>
        </p:nvSpPr>
        <p:spPr>
          <a:xfrm>
            <a:off x="4932040" y="5517232"/>
            <a:ext cx="3923928" cy="584775"/>
          </a:xfrm>
          <a:prstGeom prst="rect">
            <a:avLst/>
          </a:prstGeom>
          <a:noFill/>
        </p:spPr>
        <p:txBody>
          <a:bodyPr wrap="square" rtlCol="0">
            <a:spAutoFit/>
          </a:bodyPr>
          <a:lstStyle/>
          <a:p>
            <a:pPr algn="ctr"/>
            <a:r>
              <a:rPr lang="es-ES" sz="1600" b="0" dirty="0">
                <a:solidFill>
                  <a:schemeClr val="accent2">
                    <a:lumMod val="75000"/>
                  </a:schemeClr>
                </a:solidFill>
              </a:rPr>
              <a:t>Figura 3. Configuración de las cámaras. Video bidimensional</a:t>
            </a:r>
          </a:p>
        </p:txBody>
      </p:sp>
      <p:sp>
        <p:nvSpPr>
          <p:cNvPr id="26" name="25 Rectángulo"/>
          <p:cNvSpPr/>
          <p:nvPr/>
        </p:nvSpPr>
        <p:spPr bwMode="auto">
          <a:xfrm>
            <a:off x="4499992" y="2708920"/>
            <a:ext cx="4427984" cy="2808312"/>
          </a:xfrm>
          <a:prstGeom prst="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Prostokąt 1">
            <a:extLst>
              <a:ext uri="{FF2B5EF4-FFF2-40B4-BE49-F238E27FC236}">
                <a16:creationId xmlns:a16="http://schemas.microsoft.com/office/drawing/2014/main" id="{6AAA26B9-084A-45B1-AC62-C8D7A3ADFF3D}"/>
              </a:ext>
            </a:extLst>
          </p:cNvPr>
          <p:cNvSpPr/>
          <p:nvPr/>
        </p:nvSpPr>
        <p:spPr>
          <a:xfrm>
            <a:off x="611560" y="1052736"/>
            <a:ext cx="7848228" cy="430887"/>
          </a:xfrm>
          <a:prstGeom prst="rect">
            <a:avLst/>
          </a:prstGeom>
        </p:spPr>
        <p:txBody>
          <a:bodyPr wrap="square">
            <a:spAutoFit/>
          </a:bodyPr>
          <a:lstStyle/>
          <a:p>
            <a:pPr algn="ctr">
              <a:defRPr/>
            </a:pPr>
            <a:r>
              <a:rPr lang="es-ES" sz="2200" dirty="0">
                <a:solidFill>
                  <a:schemeClr val="accent2">
                    <a:lumMod val="75000"/>
                  </a:schemeClr>
                </a:solidFill>
              </a:rPr>
              <a:t>2.1. ELEMENTOS DEL SISTEMA: CÁMARAS</a:t>
            </a:r>
            <a:endParaRPr lang="en-US" sz="2200" b="0" dirty="0">
              <a:solidFill>
                <a:schemeClr val="accent2">
                  <a:lumMod val="75000"/>
                </a:schemeClr>
              </a:solidFill>
            </a:endParaRPr>
          </a:p>
        </p:txBody>
      </p:sp>
    </p:spTree>
    <p:extLst>
      <p:ext uri="{BB962C8B-B14F-4D97-AF65-F5344CB8AC3E}">
        <p14:creationId xmlns:p14="http://schemas.microsoft.com/office/powerpoint/2010/main" val="1796791262"/>
      </p:ext>
    </p:extLst>
  </p:cSld>
  <p:clrMapOvr>
    <a:masterClrMapping/>
  </p:clrMapOvr>
  <p:transition advClick="0" advTm="3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203848" y="4584030"/>
            <a:ext cx="5400600" cy="1323439"/>
          </a:xfrm>
          <a:prstGeom prst="rect">
            <a:avLst/>
          </a:prstGeom>
          <a:noFill/>
        </p:spPr>
        <p:txBody>
          <a:bodyPr wrap="square" rtlCol="0">
            <a:spAutoFit/>
          </a:bodyPr>
          <a:lstStyle/>
          <a:p>
            <a:pPr algn="ctr"/>
            <a:r>
              <a:rPr lang="es-ES" sz="1600" b="0" dirty="0">
                <a:solidFill>
                  <a:schemeClr val="accent6"/>
                </a:solidFill>
              </a:rPr>
              <a:t>Figura 10. Estudio de las presiones plantares por área del pie. En orden de izquierda a derecha: área medial, área externa, talón, </a:t>
            </a:r>
            <a:r>
              <a:rPr lang="es-ES" sz="1600" b="0" dirty="0" err="1">
                <a:solidFill>
                  <a:schemeClr val="accent6"/>
                </a:solidFill>
              </a:rPr>
              <a:t>mediopié</a:t>
            </a:r>
            <a:r>
              <a:rPr lang="es-ES" sz="1600" b="0" dirty="0">
                <a:solidFill>
                  <a:schemeClr val="accent6"/>
                </a:solidFill>
              </a:rPr>
              <a:t> y antepié. Imagen del manual de usuario, sistema </a:t>
            </a:r>
            <a:r>
              <a:rPr lang="es-ES" sz="1600" b="0" dirty="0" err="1">
                <a:solidFill>
                  <a:schemeClr val="accent6"/>
                </a:solidFill>
              </a:rPr>
              <a:t>Biofoot</a:t>
            </a:r>
            <a:r>
              <a:rPr lang="es-ES" sz="1600" b="0" dirty="0">
                <a:solidFill>
                  <a:schemeClr val="accent6"/>
                </a:solidFill>
              </a:rPr>
              <a:t> / </a:t>
            </a:r>
            <a:r>
              <a:rPr lang="es-ES" sz="1600" b="0" dirty="0" err="1">
                <a:solidFill>
                  <a:schemeClr val="accent6"/>
                </a:solidFill>
              </a:rPr>
              <a:t>Biomechanics</a:t>
            </a:r>
            <a:r>
              <a:rPr lang="es-ES" sz="1600" b="0" dirty="0">
                <a:solidFill>
                  <a:schemeClr val="accent6"/>
                </a:solidFill>
              </a:rPr>
              <a:t> Institutos de Valencia</a:t>
            </a:r>
            <a:endParaRPr lang="en-US" sz="1600" b="0" dirty="0">
              <a:solidFill>
                <a:schemeClr val="accent6"/>
              </a:solidFill>
            </a:endParaRP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376264" cy="2246769"/>
          </a:xfrm>
          <a:prstGeom prst="rect">
            <a:avLst/>
          </a:prstGeom>
        </p:spPr>
        <p:txBody>
          <a:bodyPr wrap="square">
            <a:spAutoFit/>
          </a:bodyPr>
          <a:lstStyle/>
          <a:p>
            <a:pPr marL="342900" indent="-342900">
              <a:buFont typeface="Wingdings" panose="05000000000000000000" pitchFamily="2" charset="2"/>
              <a:buChar char="Ø"/>
              <a:defRPr/>
            </a:pPr>
            <a:r>
              <a:rPr lang="en-US" sz="2000" b="0" dirty="0" err="1">
                <a:solidFill>
                  <a:schemeClr val="accent2">
                    <a:lumMod val="75000"/>
                  </a:schemeClr>
                </a:solidFill>
              </a:rPr>
              <a:t>Regiones</a:t>
            </a:r>
            <a:r>
              <a:rPr lang="en-US" sz="2000" b="0" dirty="0">
                <a:solidFill>
                  <a:schemeClr val="accent2">
                    <a:lumMod val="75000"/>
                  </a:schemeClr>
                </a:solidFill>
              </a:rPr>
              <a:t> de </a:t>
            </a:r>
            <a:r>
              <a:rPr lang="en-US" sz="2000" b="0" dirty="0" err="1">
                <a:solidFill>
                  <a:schemeClr val="accent2">
                    <a:lumMod val="75000"/>
                  </a:schemeClr>
                </a:solidFill>
              </a:rPr>
              <a:t>interés</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Medias de </a:t>
            </a:r>
            <a:r>
              <a:rPr lang="en-US" sz="2000" b="0" dirty="0" err="1">
                <a:solidFill>
                  <a:schemeClr val="accent2">
                    <a:lumMod val="75000"/>
                  </a:schemeClr>
                </a:solidFill>
              </a:rPr>
              <a:t>presiones</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Pico de </a:t>
            </a:r>
            <a:r>
              <a:rPr lang="en-US" sz="2000" b="0" dirty="0" err="1">
                <a:solidFill>
                  <a:schemeClr val="accent2">
                    <a:lumMod val="75000"/>
                  </a:schemeClr>
                </a:solidFill>
              </a:rPr>
              <a:t>presión</a:t>
            </a:r>
            <a:r>
              <a:rPr lang="en-US" sz="2000" b="0" dirty="0">
                <a:solidFill>
                  <a:schemeClr val="accent2">
                    <a:lumMod val="75000"/>
                  </a:schemeClr>
                </a:solidFill>
              </a:rPr>
              <a:t>.</a:t>
            </a:r>
          </a:p>
        </p:txBody>
      </p:sp>
      <p:pic>
        <p:nvPicPr>
          <p:cNvPr id="58370" name="Picture 2" descr="C:\Users\Constanza\Documents\Constanza\8 - IO3 - WP3 - WP4\Material Ana Cian\Día 2 - EMG - Presiones - Acelerometría\Fotos y vídeos post - Intrumented Insoles\Zonas.png"/>
          <p:cNvPicPr>
            <a:picLocks noChangeAspect="1" noChangeArrowheads="1"/>
          </p:cNvPicPr>
          <p:nvPr/>
        </p:nvPicPr>
        <p:blipFill>
          <a:blip r:embed="rId3" cstate="print"/>
          <a:srcRect/>
          <a:stretch>
            <a:fillRect/>
          </a:stretch>
        </p:blipFill>
        <p:spPr bwMode="auto">
          <a:xfrm>
            <a:off x="3347864" y="2564904"/>
            <a:ext cx="5146528" cy="1948235"/>
          </a:xfrm>
          <a:prstGeom prst="rect">
            <a:avLst/>
          </a:prstGeom>
          <a:noFill/>
        </p:spPr>
      </p:pic>
      <p:sp>
        <p:nvSpPr>
          <p:cNvPr id="13" name="Prostokąt 1">
            <a:extLst>
              <a:ext uri="{FF2B5EF4-FFF2-40B4-BE49-F238E27FC236}">
                <a16:creationId xmlns:a16="http://schemas.microsoft.com/office/drawing/2014/main" id="{22D84CF6-0908-4C93-87F6-48009139ADEF}"/>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
        <p:nvSpPr>
          <p:cNvPr id="14" name="Prostokąt 1">
            <a:extLst>
              <a:ext uri="{FF2B5EF4-FFF2-40B4-BE49-F238E27FC236}">
                <a16:creationId xmlns:a16="http://schemas.microsoft.com/office/drawing/2014/main" id="{2D430566-9756-4A32-B598-342619E8868E}"/>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Obtención</a:t>
            </a:r>
            <a:r>
              <a:rPr lang="en-US" sz="2000" b="0" i="1" dirty="0">
                <a:solidFill>
                  <a:schemeClr val="accent2">
                    <a:lumMod val="75000"/>
                  </a:schemeClr>
                </a:solidFill>
              </a:rPr>
              <a:t> de </a:t>
            </a:r>
            <a:r>
              <a:rPr lang="en-US" sz="2000" b="0" i="1" dirty="0" err="1">
                <a:solidFill>
                  <a:schemeClr val="accent2">
                    <a:lumMod val="75000"/>
                  </a:schemeClr>
                </a:solidFill>
              </a:rPr>
              <a:t>resultados</a:t>
            </a:r>
            <a:endParaRPr lang="en-US" sz="2000" b="0" i="1" dirty="0">
              <a:solidFill>
                <a:schemeClr val="accent2">
                  <a:lumMod val="75000"/>
                </a:schemeClr>
              </a:solidFill>
            </a:endParaRPr>
          </a:p>
        </p:txBody>
      </p:sp>
    </p:spTree>
    <p:extLst>
      <p:ext uri="{BB962C8B-B14F-4D97-AF65-F5344CB8AC3E}">
        <p14:creationId xmlns:p14="http://schemas.microsoft.com/office/powerpoint/2010/main" val="2758301756"/>
      </p:ext>
    </p:extLst>
  </p:cSld>
  <p:clrMapOvr>
    <a:masterClrMapping/>
  </p:clrMapOvr>
  <p:transition advClick="0" advTm="3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sp>
        <p:nvSpPr>
          <p:cNvPr id="31" name="30 CuadroTexto"/>
          <p:cNvSpPr txBox="1"/>
          <p:nvPr/>
        </p:nvSpPr>
        <p:spPr>
          <a:xfrm>
            <a:off x="3563888" y="5301208"/>
            <a:ext cx="5112568" cy="830997"/>
          </a:xfrm>
          <a:prstGeom prst="rect">
            <a:avLst/>
          </a:prstGeom>
          <a:noFill/>
        </p:spPr>
        <p:txBody>
          <a:bodyPr wrap="square" rtlCol="0">
            <a:spAutoFit/>
          </a:bodyPr>
          <a:lstStyle/>
          <a:p>
            <a:pPr algn="ctr"/>
            <a:r>
              <a:rPr lang="en-US" sz="1600" b="0" dirty="0" err="1">
                <a:solidFill>
                  <a:schemeClr val="accent6"/>
                </a:solidFill>
              </a:rPr>
              <a:t>Figura</a:t>
            </a:r>
            <a:r>
              <a:rPr lang="en-US" sz="1600" b="0" dirty="0">
                <a:solidFill>
                  <a:schemeClr val="accent6"/>
                </a:solidFill>
              </a:rPr>
              <a:t> 11. </a:t>
            </a:r>
            <a:r>
              <a:rPr lang="en-US" sz="1600" b="0" dirty="0" err="1">
                <a:solidFill>
                  <a:schemeClr val="accent6"/>
                </a:solidFill>
              </a:rPr>
              <a:t>Curva</a:t>
            </a:r>
            <a:r>
              <a:rPr lang="en-US" sz="1600" b="0" dirty="0">
                <a:solidFill>
                  <a:schemeClr val="accent6"/>
                </a:solidFill>
              </a:rPr>
              <a:t> integral </a:t>
            </a:r>
            <a:r>
              <a:rPr lang="en-US" sz="1600" b="0" dirty="0" err="1">
                <a:solidFill>
                  <a:schemeClr val="accent6"/>
                </a:solidFill>
              </a:rPr>
              <a:t>presión-tiempo</a:t>
            </a:r>
            <a:r>
              <a:rPr lang="en-US" sz="1600" b="0" dirty="0">
                <a:solidFill>
                  <a:schemeClr val="accent6"/>
                </a:solidFill>
              </a:rPr>
              <a:t>. Imagen de Richards J. (2018) The Comprehensive Textbook of Clinical Biomechanics. 2da ed..  </a:t>
            </a:r>
          </a:p>
        </p:txBody>
      </p:sp>
      <p:sp>
        <p:nvSpPr>
          <p:cNvPr id="34" name="Prostokąt 1">
            <a:extLst>
              <a:ext uri="{FF2B5EF4-FFF2-40B4-BE49-F238E27FC236}">
                <a16:creationId xmlns:a16="http://schemas.microsoft.com/office/drawing/2014/main" id="{28B9937F-6FB0-4170-A270-96E0A5C60740}"/>
              </a:ext>
            </a:extLst>
          </p:cNvPr>
          <p:cNvSpPr/>
          <p:nvPr/>
        </p:nvSpPr>
        <p:spPr>
          <a:xfrm>
            <a:off x="827584" y="2564904"/>
            <a:ext cx="2736304" cy="2554545"/>
          </a:xfrm>
          <a:prstGeom prst="rect">
            <a:avLst/>
          </a:prstGeom>
        </p:spPr>
        <p:txBody>
          <a:bodyPr wrap="square">
            <a:spAutoFit/>
          </a:bodyPr>
          <a:lstStyle/>
          <a:p>
            <a:pPr marL="342900" indent="-342900">
              <a:buFont typeface="Wingdings" panose="05000000000000000000" pitchFamily="2" charset="2"/>
              <a:buChar char="Ø"/>
              <a:defRPr/>
            </a:pPr>
            <a:r>
              <a:rPr lang="en-US" sz="2000" b="0" dirty="0">
                <a:solidFill>
                  <a:schemeClr val="accent2">
                    <a:lumMod val="75000"/>
                  </a:schemeClr>
                </a:solidFill>
              </a:rPr>
              <a:t>Integral </a:t>
            </a:r>
            <a:r>
              <a:rPr lang="en-US" sz="2000" b="0" dirty="0" err="1">
                <a:solidFill>
                  <a:schemeClr val="accent2">
                    <a:lumMod val="75000"/>
                  </a:schemeClr>
                </a:solidFill>
              </a:rPr>
              <a:t>presión-tiempo</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a:solidFill>
                  <a:schemeClr val="accent2">
                    <a:lumMod val="75000"/>
                  </a:schemeClr>
                </a:solidFill>
              </a:rPr>
              <a:t>Centro de </a:t>
            </a:r>
            <a:r>
              <a:rPr lang="en-US" sz="2000" b="0" dirty="0" err="1">
                <a:solidFill>
                  <a:schemeClr val="accent2">
                    <a:lumMod val="75000"/>
                  </a:schemeClr>
                </a:solidFill>
              </a:rPr>
              <a:t>presiones</a:t>
            </a:r>
            <a:r>
              <a:rPr lang="en-US" sz="2000" b="0" dirty="0">
                <a:solidFill>
                  <a:schemeClr val="accent2">
                    <a:lumMod val="75000"/>
                  </a:schemeClr>
                </a:solidFill>
              </a:rPr>
              <a:t>.</a:t>
            </a:r>
          </a:p>
          <a:p>
            <a:pPr marL="342900" indent="-342900">
              <a:buFont typeface="Wingdings" panose="05000000000000000000" pitchFamily="2" charset="2"/>
              <a:buChar char="Ø"/>
              <a:defRPr/>
            </a:pPr>
            <a:endParaRPr lang="en-US" sz="2000" b="0" dirty="0">
              <a:solidFill>
                <a:schemeClr val="accent2">
                  <a:lumMod val="75000"/>
                </a:schemeClr>
              </a:solidFill>
            </a:endParaRPr>
          </a:p>
          <a:p>
            <a:pPr marL="342900" indent="-342900">
              <a:buFont typeface="Wingdings" panose="05000000000000000000" pitchFamily="2" charset="2"/>
              <a:buChar char="Ø"/>
              <a:defRPr/>
            </a:pPr>
            <a:r>
              <a:rPr lang="en-US" sz="2000" b="0" dirty="0" err="1">
                <a:solidFill>
                  <a:schemeClr val="accent2">
                    <a:lumMod val="75000"/>
                  </a:schemeClr>
                </a:solidFill>
              </a:rPr>
              <a:t>Otros</a:t>
            </a:r>
            <a:r>
              <a:rPr lang="en-US" sz="2000" b="0" dirty="0">
                <a:solidFill>
                  <a:schemeClr val="accent2">
                    <a:lumMod val="75000"/>
                  </a:schemeClr>
                </a:solidFill>
              </a:rPr>
              <a:t> </a:t>
            </a:r>
            <a:r>
              <a:rPr lang="en-US" sz="2000" b="0" dirty="0" err="1">
                <a:solidFill>
                  <a:schemeClr val="accent2">
                    <a:lumMod val="75000"/>
                  </a:schemeClr>
                </a:solidFill>
              </a:rPr>
              <a:t>parámetros</a:t>
            </a:r>
            <a:r>
              <a:rPr lang="en-US" sz="2000" b="0" dirty="0">
                <a:solidFill>
                  <a:schemeClr val="accent2">
                    <a:lumMod val="75000"/>
                  </a:schemeClr>
                </a:solidFill>
              </a:rPr>
              <a:t> </a:t>
            </a:r>
            <a:r>
              <a:rPr lang="en-US" sz="2000" b="0" dirty="0" err="1">
                <a:solidFill>
                  <a:schemeClr val="accent2">
                    <a:lumMod val="75000"/>
                  </a:schemeClr>
                </a:solidFill>
              </a:rPr>
              <a:t>espaciotemporales</a:t>
            </a:r>
            <a:r>
              <a:rPr lang="en-US" sz="2000" b="0" dirty="0">
                <a:solidFill>
                  <a:schemeClr val="accent2">
                    <a:lumMod val="75000"/>
                  </a:schemeClr>
                </a:solidFill>
              </a:rPr>
              <a:t>.</a:t>
            </a:r>
          </a:p>
        </p:txBody>
      </p:sp>
      <p:pic>
        <p:nvPicPr>
          <p:cNvPr id="59394" name="Picture 2" descr="C:\Users\Constanza\Documents\Constanza\8 - IO3 - WP3 - WP4\Material Ana Cian\Día 2 - EMG - Presiones - Acelerometría\Fotos y vídeos post - Intrumented Insoles\Pressure time integral - Jim Richards.png"/>
          <p:cNvPicPr>
            <a:picLocks noChangeAspect="1" noChangeArrowheads="1"/>
          </p:cNvPicPr>
          <p:nvPr/>
        </p:nvPicPr>
        <p:blipFill>
          <a:blip r:embed="rId3" cstate="print"/>
          <a:srcRect/>
          <a:stretch>
            <a:fillRect/>
          </a:stretch>
        </p:blipFill>
        <p:spPr bwMode="auto">
          <a:xfrm>
            <a:off x="3779912" y="2348880"/>
            <a:ext cx="4681388" cy="2952119"/>
          </a:xfrm>
          <a:prstGeom prst="rect">
            <a:avLst/>
          </a:prstGeom>
          <a:noFill/>
          <a:ln>
            <a:solidFill>
              <a:schemeClr val="accent6"/>
            </a:solidFill>
          </a:ln>
        </p:spPr>
      </p:pic>
      <p:sp>
        <p:nvSpPr>
          <p:cNvPr id="13" name="Prostokąt 1">
            <a:extLst>
              <a:ext uri="{FF2B5EF4-FFF2-40B4-BE49-F238E27FC236}">
                <a16:creationId xmlns:a16="http://schemas.microsoft.com/office/drawing/2014/main" id="{40530DA6-556B-46CB-9CF5-BF6F5D5F4521}"/>
              </a:ext>
            </a:extLst>
          </p:cNvPr>
          <p:cNvSpPr/>
          <p:nvPr/>
        </p:nvSpPr>
        <p:spPr>
          <a:xfrm>
            <a:off x="0" y="1053897"/>
            <a:ext cx="9144000" cy="430887"/>
          </a:xfrm>
          <a:prstGeom prst="rect">
            <a:avLst/>
          </a:prstGeom>
        </p:spPr>
        <p:txBody>
          <a:bodyPr wrap="square">
            <a:spAutoFit/>
          </a:bodyPr>
          <a:lstStyle/>
          <a:p>
            <a:pPr algn="ctr">
              <a:defRPr/>
            </a:pPr>
            <a:r>
              <a:rPr lang="en-US" sz="2200" dirty="0">
                <a:solidFill>
                  <a:schemeClr val="accent2">
                    <a:lumMod val="75000"/>
                  </a:schemeClr>
                </a:solidFill>
              </a:rPr>
              <a:t>3. PROTOCOLO DE EVALUACIÓN</a:t>
            </a:r>
          </a:p>
        </p:txBody>
      </p:sp>
      <p:sp>
        <p:nvSpPr>
          <p:cNvPr id="14" name="Prostokąt 1">
            <a:extLst>
              <a:ext uri="{FF2B5EF4-FFF2-40B4-BE49-F238E27FC236}">
                <a16:creationId xmlns:a16="http://schemas.microsoft.com/office/drawing/2014/main" id="{95D47864-67E0-4B8B-8929-E2B4351ABCCB}"/>
              </a:ext>
            </a:extLst>
          </p:cNvPr>
          <p:cNvSpPr/>
          <p:nvPr/>
        </p:nvSpPr>
        <p:spPr>
          <a:xfrm>
            <a:off x="755576" y="1844824"/>
            <a:ext cx="7776864" cy="400110"/>
          </a:xfrm>
          <a:prstGeom prst="rect">
            <a:avLst/>
          </a:prstGeom>
        </p:spPr>
        <p:txBody>
          <a:bodyPr wrap="square">
            <a:spAutoFit/>
          </a:bodyPr>
          <a:lstStyle/>
          <a:p>
            <a:pPr marL="342900" indent="-342900">
              <a:defRPr/>
            </a:pPr>
            <a:r>
              <a:rPr lang="en-US" sz="2000" b="0" i="1" dirty="0" err="1">
                <a:solidFill>
                  <a:schemeClr val="accent2">
                    <a:lumMod val="75000"/>
                  </a:schemeClr>
                </a:solidFill>
              </a:rPr>
              <a:t>Obtención</a:t>
            </a:r>
            <a:r>
              <a:rPr lang="en-US" sz="2000" b="0" i="1" dirty="0">
                <a:solidFill>
                  <a:schemeClr val="accent2">
                    <a:lumMod val="75000"/>
                  </a:schemeClr>
                </a:solidFill>
              </a:rPr>
              <a:t> de </a:t>
            </a:r>
            <a:r>
              <a:rPr lang="en-US" sz="2000" b="0" i="1" dirty="0" err="1">
                <a:solidFill>
                  <a:schemeClr val="accent2">
                    <a:lumMod val="75000"/>
                  </a:schemeClr>
                </a:solidFill>
              </a:rPr>
              <a:t>resultados</a:t>
            </a:r>
            <a:endParaRPr lang="en-US" sz="2000" b="0" i="1" dirty="0">
              <a:solidFill>
                <a:schemeClr val="accent2">
                  <a:lumMod val="75000"/>
                </a:schemeClr>
              </a:solidFill>
            </a:endParaRPr>
          </a:p>
        </p:txBody>
      </p:sp>
    </p:spTree>
    <p:extLst>
      <p:ext uri="{BB962C8B-B14F-4D97-AF65-F5344CB8AC3E}">
        <p14:creationId xmlns:p14="http://schemas.microsoft.com/office/powerpoint/2010/main" val="1907054006"/>
      </p:ext>
    </p:extLst>
  </p:cSld>
  <p:clrMapOvr>
    <a:masterClrMapping/>
  </p:clrMapOvr>
  <p:transition advClick="0" advTm="3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graphicFrame>
        <p:nvGraphicFramePr>
          <p:cNvPr id="14" name="Tabla 2">
            <a:extLst>
              <a:ext uri="{FF2B5EF4-FFF2-40B4-BE49-F238E27FC236}">
                <a16:creationId xmlns:a16="http://schemas.microsoft.com/office/drawing/2014/main" id="{D432D17A-5F17-4A4E-9638-3844CD02537A}"/>
              </a:ext>
            </a:extLst>
          </p:cNvPr>
          <p:cNvGraphicFramePr>
            <a:graphicFrameLocks noGrp="1"/>
          </p:cNvGraphicFramePr>
          <p:nvPr/>
        </p:nvGraphicFramePr>
        <p:xfrm>
          <a:off x="1115616" y="1642328"/>
          <a:ext cx="6984776" cy="4378960"/>
        </p:xfrm>
        <a:graphic>
          <a:graphicData uri="http://schemas.openxmlformats.org/drawingml/2006/table">
            <a:tbl>
              <a:tblPr firstRow="1" bandRow="1">
                <a:tableStyleId>{7DF18680-E054-41AD-8BC1-D1AEF772440D}</a:tableStyleId>
              </a:tblPr>
              <a:tblGrid>
                <a:gridCol w="3492388">
                  <a:extLst>
                    <a:ext uri="{9D8B030D-6E8A-4147-A177-3AD203B41FA5}">
                      <a16:colId xmlns:a16="http://schemas.microsoft.com/office/drawing/2014/main" val="2013618536"/>
                    </a:ext>
                  </a:extLst>
                </a:gridCol>
                <a:gridCol w="3492388">
                  <a:extLst>
                    <a:ext uri="{9D8B030D-6E8A-4147-A177-3AD203B41FA5}">
                      <a16:colId xmlns:a16="http://schemas.microsoft.com/office/drawing/2014/main" val="2503858132"/>
                    </a:ext>
                  </a:extLst>
                </a:gridCol>
              </a:tblGrid>
              <a:tr h="370840">
                <a:tc>
                  <a:txBody>
                    <a:bodyPr/>
                    <a:lstStyle/>
                    <a:p>
                      <a:pPr algn="ctr"/>
                      <a:r>
                        <a:rPr lang="en-US" sz="1800" b="1" kern="1200" noProof="0" dirty="0" err="1">
                          <a:solidFill>
                            <a:schemeClr val="lt1"/>
                          </a:solidFill>
                          <a:latin typeface="+mn-lt"/>
                          <a:ea typeface="+mn-ea"/>
                          <a:cs typeface="+mn-cs"/>
                        </a:rPr>
                        <a:t>Ventajas</a:t>
                      </a:r>
                      <a:endParaRPr lang="en-US" noProof="0" dirty="0"/>
                    </a:p>
                  </a:txBody>
                  <a:tcPr/>
                </a:tc>
                <a:tc>
                  <a:txBody>
                    <a:bodyPr/>
                    <a:lstStyle/>
                    <a:p>
                      <a:pPr algn="ctr"/>
                      <a:r>
                        <a:rPr lang="en-US" noProof="0" dirty="0"/>
                        <a:t> </a:t>
                      </a:r>
                      <a:r>
                        <a:rPr lang="en-US" sz="1800" b="1" kern="1200" noProof="0" dirty="0" err="1">
                          <a:solidFill>
                            <a:schemeClr val="lt1"/>
                          </a:solidFill>
                          <a:latin typeface="+mn-lt"/>
                          <a:ea typeface="+mn-ea"/>
                          <a:cs typeface="+mn-cs"/>
                        </a:rPr>
                        <a:t>Desventajas</a:t>
                      </a:r>
                      <a:r>
                        <a:rPr lang="en-US" sz="1800" b="1" kern="1200" noProof="0" dirty="0">
                          <a:solidFill>
                            <a:schemeClr val="lt1"/>
                          </a:solidFill>
                          <a:latin typeface="+mn-lt"/>
                          <a:ea typeface="+mn-ea"/>
                          <a:cs typeface="+mn-cs"/>
                        </a:rPr>
                        <a:t> </a:t>
                      </a:r>
                      <a:endParaRPr lang="en-US" noProof="0" dirty="0"/>
                    </a:p>
                  </a:txBody>
                  <a:tcPr/>
                </a:tc>
                <a:extLst>
                  <a:ext uri="{0D108BD9-81ED-4DB2-BD59-A6C34878D82A}">
                    <a16:rowId xmlns:a16="http://schemas.microsoft.com/office/drawing/2014/main" val="2084655050"/>
                  </a:ext>
                </a:extLst>
              </a:tr>
              <a:tr h="370840">
                <a:tc>
                  <a:txBody>
                    <a:bodyPr/>
                    <a:lstStyle/>
                    <a:p>
                      <a:pPr algn="ctr">
                        <a:spcBef>
                          <a:spcPts val="300"/>
                        </a:spcBef>
                      </a:pPr>
                      <a:r>
                        <a:rPr lang="es-ES" sz="1800" kern="1200" noProof="0" dirty="0">
                          <a:solidFill>
                            <a:schemeClr val="dk1"/>
                          </a:solidFill>
                          <a:latin typeface="+mn-lt"/>
                          <a:ea typeface="+mn-ea"/>
                          <a:cs typeface="+mn-cs"/>
                        </a:rPr>
                        <a:t>Permite la medición directa de la presión que actúa sobre el pie.</a:t>
                      </a:r>
                    </a:p>
                    <a:p>
                      <a:pPr algn="ctr">
                        <a:spcBef>
                          <a:spcPts val="300"/>
                        </a:spcBef>
                      </a:pPr>
                      <a:endParaRPr lang="en-US" noProof="0" dirty="0"/>
                    </a:p>
                  </a:txBody>
                  <a:tcPr/>
                </a:tc>
                <a:tc>
                  <a:txBody>
                    <a:bodyPr/>
                    <a:lstStyle/>
                    <a:p>
                      <a:pPr marL="0" indent="0" algn="ctr">
                        <a:buFont typeface="Arial" panose="020B0604020202020204" pitchFamily="34" charset="0"/>
                        <a:buNone/>
                        <a:defRPr/>
                      </a:pPr>
                      <a:r>
                        <a:rPr lang="en-US" sz="1800" b="0" noProof="0" dirty="0">
                          <a:solidFill>
                            <a:schemeClr val="accent2">
                              <a:lumMod val="75000"/>
                            </a:schemeClr>
                          </a:solidFill>
                        </a:rPr>
                        <a:t>La </a:t>
                      </a:r>
                      <a:r>
                        <a:rPr lang="en-US" sz="1800" b="0" noProof="0" dirty="0" err="1">
                          <a:solidFill>
                            <a:schemeClr val="accent2">
                              <a:lumMod val="75000"/>
                            </a:schemeClr>
                          </a:solidFill>
                        </a:rPr>
                        <a:t>curvatura</a:t>
                      </a:r>
                      <a:r>
                        <a:rPr lang="en-US" sz="1800" b="0" noProof="0" dirty="0">
                          <a:solidFill>
                            <a:schemeClr val="accent2">
                              <a:lumMod val="75000"/>
                            </a:schemeClr>
                          </a:solidFill>
                        </a:rPr>
                        <a:t> del pie.</a:t>
                      </a:r>
                    </a:p>
                  </a:txBody>
                  <a:tcPr/>
                </a:tc>
                <a:extLst>
                  <a:ext uri="{0D108BD9-81ED-4DB2-BD59-A6C34878D82A}">
                    <a16:rowId xmlns:a16="http://schemas.microsoft.com/office/drawing/2014/main" val="548859707"/>
                  </a:ext>
                </a:extLst>
              </a:tr>
              <a:tr h="370840">
                <a:tc rowSpan="2">
                  <a:txBody>
                    <a:bodyPr/>
                    <a:lstStyle/>
                    <a:p>
                      <a:pPr algn="ctr">
                        <a:spcBef>
                          <a:spcPts val="300"/>
                        </a:spcBef>
                      </a:pPr>
                      <a:r>
                        <a:rPr lang="es-ES" noProof="0" dirty="0"/>
                        <a:t>Valoración en condiciones funcionales: en movimiento y con zapatos</a:t>
                      </a:r>
                    </a:p>
                    <a:p>
                      <a:pPr algn="ctr">
                        <a:spcBef>
                          <a:spcPts val="300"/>
                        </a:spcBef>
                      </a:pP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accent2">
                              <a:lumMod val="75000"/>
                            </a:schemeClr>
                          </a:solidFill>
                        </a:rPr>
                        <a:t>La falta de espacio para los transductores.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noProof="0" dirty="0"/>
                    </a:p>
                  </a:txBody>
                  <a:tcPr/>
                </a:tc>
                <a:extLst>
                  <a:ext uri="{0D108BD9-81ED-4DB2-BD59-A6C34878D82A}">
                    <a16:rowId xmlns:a16="http://schemas.microsoft.com/office/drawing/2014/main" val="684379721"/>
                  </a:ext>
                </a:extLst>
              </a:tr>
              <a:tr h="370840">
                <a:tc vMerge="1">
                  <a:txBody>
                    <a:bodyPr/>
                    <a:lstStyle/>
                    <a:p>
                      <a:endParaRPr lang="es-E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0" noProof="0" dirty="0">
                          <a:solidFill>
                            <a:schemeClr val="accent2">
                              <a:lumMod val="75000"/>
                            </a:schemeClr>
                          </a:solidFill>
                        </a:rPr>
                        <a:t>El uso de cables desde el interior del zapato.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noProof="0" dirty="0"/>
                    </a:p>
                  </a:txBody>
                  <a:tcPr/>
                </a:tc>
                <a:extLst>
                  <a:ext uri="{0D108BD9-81ED-4DB2-BD59-A6C34878D82A}">
                    <a16:rowId xmlns:a16="http://schemas.microsoft.com/office/drawing/2014/main" val="1888035935"/>
                  </a:ext>
                </a:extLst>
              </a:tr>
              <a:tr h="370840">
                <a:tc>
                  <a:txBody>
                    <a:bodyPr/>
                    <a:lstStyle/>
                    <a:p>
                      <a:pPr marL="0" marR="0" indent="0" algn="ctr" defTabSz="914400" rtl="0" eaLnBrk="1" fontAlgn="auto" latinLnBrk="0" hangingPunct="1">
                        <a:lnSpc>
                          <a:spcPct val="100000"/>
                        </a:lnSpc>
                        <a:spcBef>
                          <a:spcPts val="300"/>
                        </a:spcBef>
                        <a:spcAft>
                          <a:spcPts val="0"/>
                        </a:spcAft>
                        <a:buClrTx/>
                        <a:buSzTx/>
                        <a:buFontTx/>
                        <a:buNone/>
                        <a:tabLst/>
                        <a:defRPr/>
                      </a:pPr>
                      <a:r>
                        <a:rPr lang="es-ES" sz="1800" kern="1200" noProof="0" dirty="0">
                          <a:solidFill>
                            <a:schemeClr val="dk1"/>
                          </a:solidFill>
                          <a:latin typeface="+mn-lt"/>
                          <a:ea typeface="+mn-ea"/>
                          <a:cs typeface="+mn-cs"/>
                        </a:rPr>
                        <a:t>No requiere una preparación excesiva del tema.</a:t>
                      </a:r>
                    </a:p>
                    <a:p>
                      <a:pPr marL="0" marR="0" indent="0" algn="ctr" defTabSz="914400" rtl="0" eaLnBrk="1" fontAlgn="auto" latinLnBrk="0" hangingPunct="1">
                        <a:lnSpc>
                          <a:spcPct val="100000"/>
                        </a:lnSpc>
                        <a:spcBef>
                          <a:spcPts val="300"/>
                        </a:spcBef>
                        <a:spcAft>
                          <a:spcPts val="0"/>
                        </a:spcAft>
                        <a:buClrTx/>
                        <a:buSzTx/>
                        <a:buFontTx/>
                        <a:buNone/>
                        <a:tabLst/>
                        <a:defRPr/>
                      </a:pPr>
                      <a:endParaRPr lang="en-US"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0" kern="1200" noProof="0" dirty="0">
                          <a:solidFill>
                            <a:schemeClr val="accent2">
                              <a:lumMod val="75000"/>
                            </a:schemeClr>
                          </a:solidFill>
                          <a:latin typeface="+mn-lt"/>
                          <a:ea typeface="+mn-ea"/>
                          <a:cs typeface="+mn-cs"/>
                        </a:rPr>
                        <a:t>No se recomienda comparar los valores de medición de presión entre diferentes sistemas.</a:t>
                      </a:r>
                    </a:p>
                  </a:txBody>
                  <a:tcPr/>
                </a:tc>
                <a:extLst>
                  <a:ext uri="{0D108BD9-81ED-4DB2-BD59-A6C34878D82A}">
                    <a16:rowId xmlns:a16="http://schemas.microsoft.com/office/drawing/2014/main" val="1202915508"/>
                  </a:ext>
                </a:extLst>
              </a:tr>
            </a:tbl>
          </a:graphicData>
        </a:graphic>
      </p:graphicFrame>
      <p:sp>
        <p:nvSpPr>
          <p:cNvPr id="9" name="Prostokąt 1">
            <a:extLst>
              <a:ext uri="{FF2B5EF4-FFF2-40B4-BE49-F238E27FC236}">
                <a16:creationId xmlns:a16="http://schemas.microsoft.com/office/drawing/2014/main" id="{205394C1-EF78-4761-B0A1-E35958C32688}"/>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4. VENTAJAS Y DESVENTAJAS</a:t>
            </a:r>
          </a:p>
        </p:txBody>
      </p:sp>
    </p:spTree>
    <p:extLst>
      <p:ext uri="{BB962C8B-B14F-4D97-AF65-F5344CB8AC3E}">
        <p14:creationId xmlns:p14="http://schemas.microsoft.com/office/powerpoint/2010/main" val="3027895391"/>
      </p:ext>
    </p:extLst>
  </p:cSld>
  <p:clrMapOvr>
    <a:masterClrMapping/>
  </p:clrMapOvr>
  <p:transition advClick="0" advTm="3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323850" y="1412875"/>
            <a:ext cx="8135938" cy="830997"/>
          </a:xfrm>
          <a:prstGeom prst="rect">
            <a:avLst/>
          </a:prstGeom>
        </p:spPr>
        <p:txBody>
          <a:bodyPr>
            <a:spAutoFit/>
          </a:bodyPr>
          <a:lstStyle/>
          <a:p>
            <a:pPr algn="ctr">
              <a:defRPr/>
            </a:pPr>
            <a:r>
              <a:rPr lang="en-US" sz="2400" dirty="0">
                <a:solidFill>
                  <a:schemeClr val="accent2">
                    <a:lumMod val="75000"/>
                  </a:schemeClr>
                </a:solidFill>
              </a:rPr>
              <a:t>D.1 </a:t>
            </a:r>
            <a:r>
              <a:rPr lang="es-ES" sz="2400" dirty="0">
                <a:solidFill>
                  <a:schemeClr val="accent2">
                    <a:lumMod val="75000"/>
                  </a:schemeClr>
                </a:solidFill>
              </a:rPr>
              <a:t>¿Qué protocolos de evaluación de instrumentos biomecánicos de la marcha existen?</a:t>
            </a:r>
            <a:endParaRPr lang="en-US" sz="240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99592" y="3284984"/>
            <a:ext cx="7272808" cy="1200329"/>
          </a:xfrm>
          <a:prstGeom prst="rect">
            <a:avLst/>
          </a:prstGeom>
          <a:noFill/>
        </p:spPr>
        <p:txBody>
          <a:bodyPr wrap="square">
            <a:spAutoFit/>
          </a:bodyPr>
          <a:lstStyle/>
          <a:p>
            <a:pPr algn="ctr">
              <a:defRPr/>
            </a:pPr>
            <a:r>
              <a:rPr lang="en-US" sz="3600" b="0" dirty="0">
                <a:solidFill>
                  <a:schemeClr val="accent2">
                    <a:lumMod val="75000"/>
                  </a:schemeClr>
                </a:solidFill>
              </a:rPr>
              <a:t>Ideas Clave</a:t>
            </a:r>
          </a:p>
          <a:p>
            <a:pPr marL="457200" indent="-457200" algn="ctr">
              <a:defRPr/>
            </a:pPr>
            <a:r>
              <a:rPr lang="en-US" sz="3600" b="0" dirty="0">
                <a:solidFill>
                  <a:schemeClr val="accent2">
                    <a:lumMod val="75000"/>
                  </a:schemeClr>
                </a:solidFill>
              </a:rPr>
              <a:t>  </a:t>
            </a:r>
          </a:p>
        </p:txBody>
      </p:sp>
      <p:sp>
        <p:nvSpPr>
          <p:cNvPr id="9" name="8 Rectángulo redondeado"/>
          <p:cNvSpPr/>
          <p:nvPr/>
        </p:nvSpPr>
        <p:spPr bwMode="auto">
          <a:xfrm>
            <a:off x="827584" y="3140968"/>
            <a:ext cx="7416824" cy="936104"/>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5"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
        <p:nvSpPr>
          <p:cNvPr id="3" name="Rectángulo 2"/>
          <p:cNvSpPr/>
          <p:nvPr/>
        </p:nvSpPr>
        <p:spPr>
          <a:xfrm>
            <a:off x="539552" y="1700808"/>
            <a:ext cx="8064896" cy="3264163"/>
          </a:xfrm>
          <a:prstGeom prst="rect">
            <a:avLst/>
          </a:prstGeom>
        </p:spPr>
        <p:txBody>
          <a:bodyPr wrap="square">
            <a:spAutoFit/>
          </a:bodyPr>
          <a:lstStyle/>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La marcha humana se puede evaluar con diferentes instrumentos de evaluación biomecánica, que nos permiten objetivar su desempeño y sus déficits.</a:t>
            </a: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La fotogrametría es una técnica para medir variables cinemáticas a partir de imágenes, ya sea de cámaras fotográficas o de video.</a:t>
            </a:r>
            <a:r>
              <a:rPr lang="en-US" sz="1800" b="0" dirty="0">
                <a:solidFill>
                  <a:srgbClr val="000000"/>
                </a:solidFill>
                <a:latin typeface="+mn-lt"/>
                <a:ea typeface="Noto Sans Symbols"/>
                <a:cs typeface="Noto Sans Symbols"/>
              </a:rPr>
              <a:t>.</a:t>
            </a:r>
            <a:endParaRPr lang="es-ES" sz="1800" b="0" dirty="0">
              <a:latin typeface="+mn-lt"/>
              <a:ea typeface="Arial" panose="020B0604020202020204" pitchFamily="34" charset="0"/>
            </a:endParaRP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Para realizar un análisis de la marcha con fotogrametría, es necesario instrumentar a la persona evaluada con un modelo biomecánico compuesto por marcadores que indicarán los puntos que componen los segmentos corporales que realizan el movimiento.</a:t>
            </a:r>
            <a:endParaRPr lang="en-US" sz="1800" b="0" dirty="0">
              <a:solidFill>
                <a:srgbClr val="000000"/>
              </a:solidFill>
              <a:latin typeface="+mn-lt"/>
              <a:ea typeface="Noto Sans Symbols"/>
              <a:cs typeface="Noto Sans Symbols"/>
            </a:endParaRPr>
          </a:p>
        </p:txBody>
      </p:sp>
    </p:spTree>
    <p:extLst>
      <p:ext uri="{BB962C8B-B14F-4D97-AF65-F5344CB8AC3E}">
        <p14:creationId xmlns:p14="http://schemas.microsoft.com/office/powerpoint/2010/main" val="3029364135"/>
      </p:ext>
    </p:extLst>
  </p:cSld>
  <p:clrMapOvr>
    <a:masterClrMapping/>
  </p:clrMapOvr>
  <p:transition advClick="0" advTm="3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Rectángulo 2"/>
          <p:cNvSpPr/>
          <p:nvPr/>
        </p:nvSpPr>
        <p:spPr>
          <a:xfrm>
            <a:off x="539552" y="1700808"/>
            <a:ext cx="8064896" cy="2816669"/>
          </a:xfrm>
          <a:prstGeom prst="rect">
            <a:avLst/>
          </a:prstGeom>
        </p:spPr>
        <p:txBody>
          <a:bodyPr wrap="square">
            <a:spAutoFit/>
          </a:bodyPr>
          <a:lstStyle/>
          <a:p>
            <a:pPr marL="28575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El modelo biomecánico más utilizado para medir la marcha es la Técnica del Sistema Anatómico Calibrado (CAST), que permite analizar la marcha en los tres planos de movimiento</a:t>
            </a:r>
            <a:r>
              <a:rPr lang="en-US" sz="1800" b="0" dirty="0">
                <a:solidFill>
                  <a:srgbClr val="000000"/>
                </a:solidFill>
                <a:latin typeface="+mn-lt"/>
                <a:ea typeface="Noto Sans Symbols"/>
                <a:cs typeface="Noto Sans Symbols"/>
              </a:rPr>
              <a:t>.</a:t>
            </a:r>
            <a:endParaRPr lang="es-ES" sz="1800" b="0" dirty="0">
              <a:solidFill>
                <a:srgbClr val="000000"/>
              </a:solidFill>
              <a:latin typeface="+mn-lt"/>
              <a:ea typeface="Noto Sans Symbols"/>
              <a:cs typeface="Noto Sans Symbols"/>
            </a:endParaRP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Entre las variables clínicas de la marcha que se pueden medir con fotogrametría se encuentran Rango de movimiento de flexión-extensión, rotación interna-externa, abducción-aducción en cada articulación del modelo biomecánico y ángulos pico, que se refiere al grado máximo de movimiento alcanzado en la curva analizada</a:t>
            </a:r>
            <a:r>
              <a:rPr lang="en-US" sz="1800" b="0" dirty="0">
                <a:solidFill>
                  <a:srgbClr val="000000"/>
                </a:solidFill>
                <a:latin typeface="+mn-lt"/>
                <a:ea typeface="Noto Sans Symbols"/>
                <a:cs typeface="Noto Sans Symbols"/>
              </a:rPr>
              <a:t>.</a:t>
            </a:r>
          </a:p>
        </p:txBody>
      </p:sp>
      <p:sp>
        <p:nvSpPr>
          <p:cNvPr id="10"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Tree>
    <p:extLst>
      <p:ext uri="{BB962C8B-B14F-4D97-AF65-F5344CB8AC3E}">
        <p14:creationId xmlns:p14="http://schemas.microsoft.com/office/powerpoint/2010/main" val="1416817872"/>
      </p:ext>
    </p:extLst>
  </p:cSld>
  <p:clrMapOvr>
    <a:masterClrMapping/>
  </p:clrMapOvr>
  <p:transition advClick="0" advTm="3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Rectángulo 2"/>
          <p:cNvSpPr/>
          <p:nvPr/>
        </p:nvSpPr>
        <p:spPr>
          <a:xfrm>
            <a:off x="539552" y="1700808"/>
            <a:ext cx="8064896" cy="4423199"/>
          </a:xfrm>
          <a:prstGeom prst="rect">
            <a:avLst/>
          </a:prstGeom>
        </p:spPr>
        <p:txBody>
          <a:bodyPr wrap="square">
            <a:spAutoFit/>
          </a:bodyPr>
          <a:lstStyle/>
          <a:p>
            <a:pPr marL="28575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La aceleración lineal durante la marcha se puede medir con un sistema de acelerómetro y se refiere al cambio en la velocidad lineal en intervalos de tiempo sucesivos. La unidad de aceleración, en el Sistema Internacional de Unidades, es metros por segundo cuadrado (m/s</a:t>
            </a:r>
            <a:r>
              <a:rPr lang="es-ES" sz="1800" b="0" baseline="30000" dirty="0">
                <a:solidFill>
                  <a:srgbClr val="000000"/>
                </a:solidFill>
                <a:latin typeface="+mn-lt"/>
                <a:ea typeface="Noto Sans Symbols"/>
                <a:cs typeface="Noto Sans Symbols"/>
              </a:rPr>
              <a:t>2</a:t>
            </a:r>
            <a:r>
              <a:rPr lang="es-ES" sz="1800" b="0" dirty="0">
                <a:solidFill>
                  <a:srgbClr val="000000"/>
                </a:solidFill>
                <a:latin typeface="+mn-lt"/>
                <a:ea typeface="Noto Sans Symbols"/>
                <a:cs typeface="Noto Sans Symbols"/>
              </a:rPr>
              <a:t>), aunque a menudo se puede encontrar expresada en relación de gravedad (g). La aceleración positiva tiene un valor positivo, pero un valor negativo representa una desaceleración</a:t>
            </a:r>
            <a:r>
              <a:rPr lang="en-US" sz="1800" b="0" dirty="0">
                <a:solidFill>
                  <a:srgbClr val="000000"/>
                </a:solidFill>
                <a:latin typeface="+mn-lt"/>
                <a:ea typeface="Noto Sans Symbols"/>
                <a:cs typeface="Noto Sans Symbols"/>
              </a:rPr>
              <a:t>.</a:t>
            </a:r>
            <a:endParaRPr lang="es-ES" sz="1800" b="0" dirty="0">
              <a:solidFill>
                <a:srgbClr val="000000"/>
              </a:solidFill>
              <a:latin typeface="+mn-lt"/>
              <a:ea typeface="Noto Sans Symbols"/>
              <a:cs typeface="Noto Sans Symbols"/>
            </a:endParaRP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El protocolo que utiliza acelerómetros en el análisis de la marcha normalmente consiste en colocar un acelerómetro en el tronco, la cabeza y el segmento tibial. Uno de los puntos más importantes del protocolo es la fijación del acelerómetro en la piel, que debe evitar el movimiento relativo del acelerómetro para representar fielmente la aceleración del segmento a medir.</a:t>
            </a:r>
            <a:endParaRPr lang="es-ES" sz="1800" b="0" dirty="0">
              <a:latin typeface="+mn-lt"/>
              <a:ea typeface="Arial" panose="020B0604020202020204" pitchFamily="34" charset="0"/>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Tree>
    <p:extLst>
      <p:ext uri="{BB962C8B-B14F-4D97-AF65-F5344CB8AC3E}">
        <p14:creationId xmlns:p14="http://schemas.microsoft.com/office/powerpoint/2010/main" val="3590091799"/>
      </p:ext>
    </p:extLst>
  </p:cSld>
  <p:clrMapOvr>
    <a:masterClrMapping/>
  </p:clrMapOvr>
  <p:transition advClick="0" advTm="3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Rectángulo 2"/>
          <p:cNvSpPr/>
          <p:nvPr/>
        </p:nvSpPr>
        <p:spPr>
          <a:xfrm>
            <a:off x="539552" y="1700808"/>
            <a:ext cx="8064896" cy="4101892"/>
          </a:xfrm>
          <a:prstGeom prst="rect">
            <a:avLst/>
          </a:prstGeom>
        </p:spPr>
        <p:txBody>
          <a:bodyPr wrap="square">
            <a:spAutoFit/>
          </a:bodyPr>
          <a:lstStyle/>
          <a:p>
            <a:pPr marL="28575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Una plataforma de fuerza o una placa de fuerza es un equipo para medir las fuerzas de reacción del suelo (FRS) y su punto de aplicación conocido como centro de presión (COP). Es un elemento ampliamente utilizado en la evaluación de la marcha y el equilibrio humanos, así como en varias actividades y funciones humanas</a:t>
            </a:r>
            <a:r>
              <a:rPr lang="en-US" sz="1800" b="0" dirty="0">
                <a:solidFill>
                  <a:srgbClr val="000000"/>
                </a:solidFill>
                <a:latin typeface="+mn-lt"/>
                <a:ea typeface="Noto Sans Symbols"/>
                <a:cs typeface="Noto Sans Symbols"/>
              </a:rPr>
              <a:t>. </a:t>
            </a:r>
            <a:endParaRPr lang="es-ES" sz="1800" b="0" dirty="0">
              <a:solidFill>
                <a:srgbClr val="000000"/>
              </a:solidFill>
              <a:latin typeface="+mn-lt"/>
              <a:ea typeface="Noto Sans Symbols"/>
              <a:cs typeface="Noto Sans Symbols"/>
            </a:endParaRP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Las fuerzas registradas dependerán, como ya hemos dicho, de la velocidad, pero también del peso de la persona valorada. Por eso, para poder realizar comparaciones entre individuos necesitamos dividir las fuerzas obtenidas por el peso de la persona y así obtener un parámetro adimensional comparable entre sujetos. Por otro lado, el control de la velocidad de la marcha también es necesario entre las pruebas de marcha de la misma condición</a:t>
            </a:r>
            <a:r>
              <a:rPr lang="en-US" sz="1800" b="0" dirty="0">
                <a:solidFill>
                  <a:srgbClr val="000000"/>
                </a:solidFill>
                <a:latin typeface="+mn-lt"/>
                <a:ea typeface="Noto Sans Symbols"/>
                <a:cs typeface="Noto Sans Symbols"/>
              </a:rPr>
              <a:t>.</a:t>
            </a:r>
            <a:endParaRPr lang="es-ES" sz="1800" b="0" dirty="0">
              <a:latin typeface="+mn-lt"/>
              <a:ea typeface="Arial" panose="020B0604020202020204" pitchFamily="34" charset="0"/>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Tree>
    <p:extLst>
      <p:ext uri="{BB962C8B-B14F-4D97-AF65-F5344CB8AC3E}">
        <p14:creationId xmlns:p14="http://schemas.microsoft.com/office/powerpoint/2010/main" val="2840261304"/>
      </p:ext>
    </p:extLst>
  </p:cSld>
  <p:clrMapOvr>
    <a:masterClrMapping/>
  </p:clrMapOvr>
  <p:transition advClick="0" advTm="3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Rectángulo 2"/>
          <p:cNvSpPr/>
          <p:nvPr/>
        </p:nvSpPr>
        <p:spPr>
          <a:xfrm>
            <a:off x="539552" y="1700808"/>
            <a:ext cx="8064896" cy="4101892"/>
          </a:xfrm>
          <a:prstGeom prst="rect">
            <a:avLst/>
          </a:prstGeom>
        </p:spPr>
        <p:txBody>
          <a:bodyPr wrap="square">
            <a:spAutoFit/>
          </a:bodyPr>
          <a:lstStyle/>
          <a:p>
            <a:pPr marL="28575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El vector de fuerza de reacción del suelo tiene tres componentes, en los tres ejes del espacio: a) Componente de fuerza vertical en el eje Z, b) Fuerza antero-posterior en el eje Y, </a:t>
            </a:r>
            <a:r>
              <a:rPr lang="es-ES" sz="1800" b="0" dirty="0" err="1">
                <a:solidFill>
                  <a:srgbClr val="000000"/>
                </a:solidFill>
                <a:latin typeface="+mn-lt"/>
                <a:ea typeface="Noto Sans Symbols"/>
                <a:cs typeface="Noto Sans Symbols"/>
              </a:rPr>
              <a:t>yc</a:t>
            </a:r>
            <a:r>
              <a:rPr lang="es-ES" sz="1800" b="0" dirty="0">
                <a:solidFill>
                  <a:srgbClr val="000000"/>
                </a:solidFill>
                <a:latin typeface="+mn-lt"/>
                <a:ea typeface="Noto Sans Symbols"/>
                <a:cs typeface="Noto Sans Symbols"/>
              </a:rPr>
              <a:t>) Componente medial-lateral en el eje X</a:t>
            </a:r>
            <a:r>
              <a:rPr lang="en-US" sz="1800" b="0" dirty="0">
                <a:solidFill>
                  <a:srgbClr val="000000"/>
                </a:solidFill>
                <a:latin typeface="+mn-lt"/>
                <a:ea typeface="Noto Sans Symbols"/>
                <a:cs typeface="Noto Sans Symbols"/>
              </a:rPr>
              <a:t>.</a:t>
            </a:r>
            <a:endParaRPr lang="es-ES" sz="1800" b="0" dirty="0">
              <a:solidFill>
                <a:srgbClr val="000000"/>
              </a:solidFill>
              <a:latin typeface="+mn-lt"/>
              <a:ea typeface="Noto Sans Symbols"/>
              <a:cs typeface="Noto Sans Symbols"/>
            </a:endParaRPr>
          </a:p>
          <a:p>
            <a:pPr marL="285750" lvl="0" indent="-285750" algn="just">
              <a:lnSpc>
                <a:spcPct val="116000"/>
              </a:lnSpc>
              <a:spcBef>
                <a:spcPts val="1200"/>
              </a:spcBef>
              <a:spcAft>
                <a:spcPts val="0"/>
              </a:spcAft>
              <a:buFont typeface="Arial" panose="020B0604020202020204" pitchFamily="34" charset="0"/>
              <a:buChar char="•"/>
            </a:pPr>
            <a:r>
              <a:rPr lang="es-ES" sz="1800" b="0" dirty="0">
                <a:solidFill>
                  <a:srgbClr val="000000"/>
                </a:solidFill>
                <a:latin typeface="+mn-lt"/>
                <a:ea typeface="Noto Sans Symbols"/>
                <a:cs typeface="Noto Sans Symbols"/>
              </a:rPr>
              <a:t>Las plantillas instrumentadas para presión plantar son una técnica de análisis cinético que, dentro de las plantillas, cuentan con varios sensores de presión distribuidos estratégicamente, para medir la presión plantar estática y dinámica. Estas plantillas se ubican dentro del calzado de la persona evaluada, por lo que es un equipo portátil y permiten la evaluación de la marcha en condiciones funcionales, es decir, con calzado y en movimiento. La importancia de medir la presión plantar es que las presiones excesivas pueden causar daño tisular</a:t>
            </a:r>
            <a:r>
              <a:rPr lang="en-US" sz="1800" b="0" dirty="0">
                <a:solidFill>
                  <a:srgbClr val="000000"/>
                </a:solidFill>
                <a:latin typeface="+mn-lt"/>
                <a:ea typeface="Noto Sans Symbols"/>
                <a:cs typeface="Noto Sans Symbols"/>
              </a:rPr>
              <a:t>.</a:t>
            </a:r>
            <a:endParaRPr lang="es-ES" b="0" dirty="0">
              <a:solidFill>
                <a:schemeClr val="tx1"/>
              </a:solidFill>
              <a:latin typeface="+mn-lt"/>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Tree>
    <p:extLst>
      <p:ext uri="{BB962C8B-B14F-4D97-AF65-F5344CB8AC3E}">
        <p14:creationId xmlns:p14="http://schemas.microsoft.com/office/powerpoint/2010/main" val="876956755"/>
      </p:ext>
    </p:extLst>
  </p:cSld>
  <p:clrMapOvr>
    <a:masterClrMapping/>
  </p:clrMapOvr>
  <p:transition advClick="0" advTm="3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3" name="Rectángulo 2"/>
          <p:cNvSpPr/>
          <p:nvPr/>
        </p:nvSpPr>
        <p:spPr>
          <a:xfrm>
            <a:off x="539552" y="1700808"/>
            <a:ext cx="8064896" cy="1200329"/>
          </a:xfrm>
          <a:prstGeom prst="rect">
            <a:avLst/>
          </a:prstGeom>
        </p:spPr>
        <p:txBody>
          <a:bodyPr wrap="square">
            <a:spAutoFit/>
          </a:bodyPr>
          <a:lstStyle/>
          <a:p>
            <a:pPr marL="285750" indent="-285750" algn="just">
              <a:buFont typeface="Arial" panose="020B0604020202020204" pitchFamily="34" charset="0"/>
              <a:buChar char="•"/>
            </a:pPr>
            <a:r>
              <a:rPr lang="es-ES" sz="1800" b="0" dirty="0">
                <a:solidFill>
                  <a:schemeClr val="tx1"/>
                </a:solidFill>
              </a:rPr>
              <a:t>En el análisis de las presiones plantares, es más útil estudiar los parámetros para cada zona del pie. Generalmente los dispositivos permiten analizar los resultados de la presión plantar dividida en el talón, </a:t>
            </a:r>
            <a:r>
              <a:rPr lang="es-ES" sz="1800" b="0" dirty="0" err="1">
                <a:solidFill>
                  <a:schemeClr val="tx1"/>
                </a:solidFill>
              </a:rPr>
              <a:t>mediopié</a:t>
            </a:r>
            <a:r>
              <a:rPr lang="es-ES" sz="1800" b="0" dirty="0">
                <a:solidFill>
                  <a:schemeClr val="tx1"/>
                </a:solidFill>
              </a:rPr>
              <a:t>, </a:t>
            </a:r>
            <a:r>
              <a:rPr lang="es-ES" sz="1800" b="0" dirty="0" err="1">
                <a:solidFill>
                  <a:schemeClr val="tx1"/>
                </a:solidFill>
              </a:rPr>
              <a:t>antepié</a:t>
            </a:r>
            <a:r>
              <a:rPr lang="es-ES" sz="1800" b="0" dirty="0">
                <a:solidFill>
                  <a:schemeClr val="tx1"/>
                </a:solidFill>
              </a:rPr>
              <a:t> y zona interna y externa del pie</a:t>
            </a:r>
            <a:r>
              <a:rPr lang="en-US" sz="1800" b="0" dirty="0">
                <a:solidFill>
                  <a:schemeClr val="tx1"/>
                </a:solidFill>
              </a:rPr>
              <a:t>.</a:t>
            </a:r>
            <a:endParaRPr lang="es-ES" sz="1800" b="0" dirty="0">
              <a:solidFill>
                <a:schemeClr val="tx1"/>
              </a:solidFill>
            </a:endParaRPr>
          </a:p>
        </p:txBody>
      </p:sp>
      <p:sp>
        <p:nvSpPr>
          <p:cNvPr id="9" name="Prostokąt 1">
            <a:extLst>
              <a:ext uri="{FF2B5EF4-FFF2-40B4-BE49-F238E27FC236}">
                <a16:creationId xmlns:a16="http://schemas.microsoft.com/office/drawing/2014/main" id="{28B9937F-6FB0-4170-A270-96E0A5C60740}"/>
              </a:ext>
            </a:extLst>
          </p:cNvPr>
          <p:cNvSpPr/>
          <p:nvPr/>
        </p:nvSpPr>
        <p:spPr>
          <a:xfrm>
            <a:off x="0" y="1052736"/>
            <a:ext cx="9144000" cy="430887"/>
          </a:xfrm>
          <a:prstGeom prst="rect">
            <a:avLst/>
          </a:prstGeom>
        </p:spPr>
        <p:txBody>
          <a:bodyPr wrap="square">
            <a:spAutoFit/>
          </a:bodyPr>
          <a:lstStyle/>
          <a:p>
            <a:pPr algn="ctr">
              <a:defRPr/>
            </a:pPr>
            <a:r>
              <a:rPr lang="en-US" sz="2200" dirty="0">
                <a:solidFill>
                  <a:schemeClr val="accent2">
                    <a:lumMod val="75000"/>
                  </a:schemeClr>
                </a:solidFill>
              </a:rPr>
              <a:t>IDEAS CLAVE</a:t>
            </a:r>
          </a:p>
        </p:txBody>
      </p:sp>
    </p:spTree>
    <p:extLst>
      <p:ext uri="{BB962C8B-B14F-4D97-AF65-F5344CB8AC3E}">
        <p14:creationId xmlns:p14="http://schemas.microsoft.com/office/powerpoint/2010/main" val="911976024"/>
      </p:ext>
    </p:extLst>
  </p:cSld>
  <p:clrMapOvr>
    <a:masterClrMapping/>
  </p:clrMapOvr>
  <p:transition advClick="0" advTm="3000"/>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38492</TotalTime>
  <Pages>0</Pages>
  <Words>7724</Words>
  <Characters>0</Characters>
  <Application>Microsoft Office PowerPoint</Application>
  <PresentationFormat>Presentación en pantalla (4:3)</PresentationFormat>
  <Lines>0</Lines>
  <Paragraphs>953</Paragraphs>
  <Slides>109</Slides>
  <Notes>107</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109</vt:i4>
      </vt:variant>
    </vt:vector>
  </HeadingPairs>
  <TitlesOfParts>
    <vt:vector size="120" baseType="lpstr">
      <vt:lpstr>Arial Bold</vt:lpstr>
      <vt:lpstr>Gill Sans</vt:lpstr>
      <vt:lpstr>Arial</vt:lpstr>
      <vt:lpstr>Bradley Hand ITC</vt:lpstr>
      <vt:lpstr>Calibri</vt:lpstr>
      <vt:lpstr>Times New Roman</vt:lpstr>
      <vt:lpstr>Verdana</vt:lpstr>
      <vt:lpstr>Wingdings</vt:lpstr>
      <vt:lpstr>Pantallazo inicio</vt:lpstr>
      <vt:lpstr>Pantallazo cierre</vt:lpstr>
      <vt:lpstr>1_WOIZ - prezentacja "wykładowa"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Anto San Martín</cp:lastModifiedBy>
  <cp:revision>991</cp:revision>
  <cp:lastPrinted>2011-07-18T19:05:36Z</cp:lastPrinted>
  <dcterms:created xsi:type="dcterms:W3CDTF">2010-06-23T19:02:16Z</dcterms:created>
  <dcterms:modified xsi:type="dcterms:W3CDTF">2021-07-02T16:30:11Z</dcterms:modified>
</cp:coreProperties>
</file>