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88" r:id="rId2"/>
    <p:sldMasterId id="2147483675" r:id="rId3"/>
  </p:sldMasterIdLst>
  <p:notesMasterIdLst>
    <p:notesMasterId r:id="rId95"/>
  </p:notesMasterIdLst>
  <p:handoutMasterIdLst>
    <p:handoutMasterId r:id="rId96"/>
  </p:handoutMasterIdLst>
  <p:sldIdLst>
    <p:sldId id="627" r:id="rId4"/>
    <p:sldId id="743" r:id="rId5"/>
    <p:sldId id="651" r:id="rId6"/>
    <p:sldId id="744" r:id="rId7"/>
    <p:sldId id="745" r:id="rId8"/>
    <p:sldId id="652" r:id="rId9"/>
    <p:sldId id="746" r:id="rId10"/>
    <p:sldId id="747" r:id="rId11"/>
    <p:sldId id="748" r:id="rId12"/>
    <p:sldId id="751" r:id="rId13"/>
    <p:sldId id="753" r:id="rId14"/>
    <p:sldId id="750" r:id="rId15"/>
    <p:sldId id="754" r:id="rId16"/>
    <p:sldId id="749" r:id="rId17"/>
    <p:sldId id="755" r:id="rId18"/>
    <p:sldId id="756" r:id="rId19"/>
    <p:sldId id="757" r:id="rId20"/>
    <p:sldId id="759" r:id="rId21"/>
    <p:sldId id="762" r:id="rId22"/>
    <p:sldId id="758" r:id="rId23"/>
    <p:sldId id="761" r:id="rId24"/>
    <p:sldId id="760" r:id="rId25"/>
    <p:sldId id="767" r:id="rId26"/>
    <p:sldId id="764" r:id="rId27"/>
    <p:sldId id="768" r:id="rId28"/>
    <p:sldId id="763" r:id="rId29"/>
    <p:sldId id="769" r:id="rId30"/>
    <p:sldId id="770" r:id="rId31"/>
    <p:sldId id="771" r:id="rId32"/>
    <p:sldId id="772" r:id="rId33"/>
    <p:sldId id="773" r:id="rId34"/>
    <p:sldId id="774" r:id="rId35"/>
    <p:sldId id="775" r:id="rId36"/>
    <p:sldId id="778" r:id="rId37"/>
    <p:sldId id="776" r:id="rId38"/>
    <p:sldId id="777" r:id="rId39"/>
    <p:sldId id="779" r:id="rId40"/>
    <p:sldId id="783" r:id="rId41"/>
    <p:sldId id="784" r:id="rId42"/>
    <p:sldId id="785" r:id="rId43"/>
    <p:sldId id="786" r:id="rId44"/>
    <p:sldId id="780" r:id="rId45"/>
    <p:sldId id="787" r:id="rId46"/>
    <p:sldId id="782" r:id="rId47"/>
    <p:sldId id="788" r:id="rId48"/>
    <p:sldId id="781" r:id="rId49"/>
    <p:sldId id="789" r:id="rId50"/>
    <p:sldId id="790" r:id="rId51"/>
    <p:sldId id="791" r:id="rId52"/>
    <p:sldId id="792" r:id="rId53"/>
    <p:sldId id="793" r:id="rId54"/>
    <p:sldId id="794" r:id="rId55"/>
    <p:sldId id="795" r:id="rId56"/>
    <p:sldId id="796" r:id="rId57"/>
    <p:sldId id="797" r:id="rId58"/>
    <p:sldId id="798" r:id="rId59"/>
    <p:sldId id="799" r:id="rId60"/>
    <p:sldId id="800" r:id="rId61"/>
    <p:sldId id="801" r:id="rId62"/>
    <p:sldId id="802" r:id="rId63"/>
    <p:sldId id="803" r:id="rId64"/>
    <p:sldId id="804" r:id="rId65"/>
    <p:sldId id="805" r:id="rId66"/>
    <p:sldId id="806" r:id="rId67"/>
    <p:sldId id="807" r:id="rId68"/>
    <p:sldId id="808" r:id="rId69"/>
    <p:sldId id="809" r:id="rId70"/>
    <p:sldId id="810" r:id="rId71"/>
    <p:sldId id="811" r:id="rId72"/>
    <p:sldId id="812" r:id="rId73"/>
    <p:sldId id="813" r:id="rId74"/>
    <p:sldId id="814" r:id="rId75"/>
    <p:sldId id="815" r:id="rId76"/>
    <p:sldId id="816" r:id="rId77"/>
    <p:sldId id="817" r:id="rId78"/>
    <p:sldId id="818" r:id="rId79"/>
    <p:sldId id="819" r:id="rId80"/>
    <p:sldId id="820" r:id="rId81"/>
    <p:sldId id="821" r:id="rId82"/>
    <p:sldId id="822" r:id="rId83"/>
    <p:sldId id="765" r:id="rId84"/>
    <p:sldId id="823" r:id="rId85"/>
    <p:sldId id="752" r:id="rId86"/>
    <p:sldId id="766" r:id="rId87"/>
    <p:sldId id="824" r:id="rId88"/>
    <p:sldId id="825" r:id="rId89"/>
    <p:sldId id="681" r:id="rId90"/>
    <p:sldId id="826" r:id="rId91"/>
    <p:sldId id="827" r:id="rId92"/>
    <p:sldId id="828" r:id="rId93"/>
    <p:sldId id="626" r:id="rId94"/>
  </p:sldIdLst>
  <p:sldSz cx="9144000" cy="6858000" type="screen4x3"/>
  <p:notesSz cx="6669088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Herrero Ligero" initials="CH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7596FF"/>
    <a:srgbClr val="262673"/>
    <a:srgbClr val="0404E6"/>
    <a:srgbClr val="F26200"/>
    <a:srgbClr val="FF6600"/>
    <a:srgbClr val="D16D09"/>
    <a:srgbClr val="D15509"/>
    <a:srgbClr val="22206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8" autoAdjust="0"/>
    <p:restoredTop sz="93467" autoAdjust="0"/>
  </p:normalViewPr>
  <p:slideViewPr>
    <p:cSldViewPr>
      <p:cViewPr varScale="1">
        <p:scale>
          <a:sx n="73" d="100"/>
          <a:sy n="73" d="100"/>
        </p:scale>
        <p:origin x="1704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commentAuthors" Target="commentAuthor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A786AC13-3B3C-434F-930F-3759522426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12F27FC0-06F0-4D51-AA51-8BDFE07682D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2" name="Rectangle 4">
            <a:extLst>
              <a:ext uri="{FF2B5EF4-FFF2-40B4-BE49-F238E27FC236}">
                <a16:creationId xmlns:a16="http://schemas.microsoft.com/office/drawing/2014/main" id="{E82735A0-647D-4BD1-BD5B-45621751ED7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3" name="Rectangle 5">
            <a:extLst>
              <a:ext uri="{FF2B5EF4-FFF2-40B4-BE49-F238E27FC236}">
                <a16:creationId xmlns:a16="http://schemas.microsoft.com/office/drawing/2014/main" id="{8BC580F7-5C43-4800-8EB5-F383B44EFA0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Gill Sans" charset="0"/>
              </a:defRPr>
            </a:lvl1pPr>
          </a:lstStyle>
          <a:p>
            <a:pPr>
              <a:defRPr/>
            </a:pPr>
            <a:fld id="{0F4D8571-DAE3-4A0A-B55A-D352E17371B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41898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9D23DB73-A9FE-4E14-959C-1751FBB3DB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A9DAA2C6-4EF0-41B4-BC9E-E27E5042BB9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437E330-273C-4546-B9FD-22B008B64B4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6125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5" name="Rectangle 5">
            <a:extLst>
              <a:ext uri="{FF2B5EF4-FFF2-40B4-BE49-F238E27FC236}">
                <a16:creationId xmlns:a16="http://schemas.microsoft.com/office/drawing/2014/main" id="{DB446E1B-717C-4A79-9E33-9563462D8FF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153606" name="Rectangle 6">
            <a:extLst>
              <a:ext uri="{FF2B5EF4-FFF2-40B4-BE49-F238E27FC236}">
                <a16:creationId xmlns:a16="http://schemas.microsoft.com/office/drawing/2014/main" id="{FCD46796-19B0-4292-B146-6897B629387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3607" name="Rectangle 7">
            <a:extLst>
              <a:ext uri="{FF2B5EF4-FFF2-40B4-BE49-F238E27FC236}">
                <a16:creationId xmlns:a16="http://schemas.microsoft.com/office/drawing/2014/main" id="{9D239CE3-0A73-4B0C-BABC-9F9F7B8A64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Gill Sans" charset="0"/>
              </a:defRPr>
            </a:lvl1pPr>
          </a:lstStyle>
          <a:p>
            <a:pPr>
              <a:defRPr/>
            </a:pPr>
            <a:fld id="{006E914C-D4D4-4E1B-A2D4-BEC8EAE69E5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860204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349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265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500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012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952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152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911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5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863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120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42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0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857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3968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8564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549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383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368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2825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789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5653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8588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835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5855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109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altLang="pl-PL" dirty="0"/>
              <a:t>Imágenes: https://musculoskeletalkey.com/biomechanics-2/</a:t>
            </a:r>
          </a:p>
          <a:p>
            <a:pPr eaLnBrk="1" hangingPunct="1"/>
            <a:r>
              <a:rPr lang="es-ES" altLang="pl-PL" dirty="0"/>
              <a:t>Comprobar que no están sacada del libro de Richardson. </a:t>
            </a:r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7287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altLang="pl-PL" dirty="0"/>
              <a:t>Imágenes: https://musculoskeletalkey.com/biomechanics-2/</a:t>
            </a:r>
          </a:p>
          <a:p>
            <a:pPr eaLnBrk="1" hangingPunct="1"/>
            <a:r>
              <a:rPr lang="es-ES" altLang="pl-PL" dirty="0"/>
              <a:t>Comprobar que no están sacada del libro de Richardson. </a:t>
            </a:r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9134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https://musculoskeletalkey.com/biomechanics-of-the-foot/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450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4543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https://bjsm.bmj.com/content/34/4/279</a:t>
            </a:r>
            <a:endParaRPr lang="es-ES" altLang="pl-PL" dirty="0"/>
          </a:p>
          <a:p>
            <a:pPr eaLnBrk="1" hangingPunct="1"/>
            <a:r>
              <a:rPr lang="pl-PL" altLang="pl-PL" dirty="0"/>
              <a:t>https://www.researchgate.net/publication/301935875_Human_Gait_and_Clinical_Movement_Analysis/figures?lo=1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022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8224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72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0414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9551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0744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937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4704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0987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6922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5426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244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921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565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0497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035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835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https://musculoskeletalkey.com/normal-gait/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26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https://musculoskeletalkey.com/normal-gait/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2103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5944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4326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1269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3099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9987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80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63740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9266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altLang="pl-PL" dirty="0" err="1"/>
              <a:t>Buldt</a:t>
            </a:r>
            <a:r>
              <a:rPr lang="es-ES" altLang="pl-PL" dirty="0"/>
              <a:t> / Bo Li / </a:t>
            </a:r>
            <a:r>
              <a:rPr lang="es-ES" altLang="pl-PL" dirty="0" err="1"/>
              <a:t>Fuchioka</a:t>
            </a:r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7674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714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9046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9631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75053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83236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1276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0940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565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56539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06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8358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7827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160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76973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74420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07592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8427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33532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72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06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3947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https://musculoskeletalkey.com/normal-gait/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93794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38921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98946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0745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03698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53727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4777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90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630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83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225554"/>
      </p:ext>
    </p:extLst>
  </p:cSld>
  <p:clrMapOvr>
    <a:masterClrMapping/>
  </p:clrMapOvr>
  <p:transition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75500510"/>
      </p:ext>
    </p:extLst>
  </p:cSld>
  <p:clrMapOvr>
    <a:masterClrMapping/>
  </p:clrMapOvr>
  <p:transition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>
              <a:sym typeface="Arial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942999680"/>
      </p:ext>
    </p:extLst>
  </p:cSld>
  <p:clrMapOvr>
    <a:masterClrMapping/>
  </p:clrMapOvr>
  <p:transition advClick="0" advTm="3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9750" y="1778000"/>
            <a:ext cx="2447925" cy="3000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23957132"/>
      </p:ext>
    </p:extLst>
  </p:cSld>
  <p:clrMapOvr>
    <a:masterClrMapping/>
  </p:clrMapOvr>
  <p:transition advClick="0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34175" y="179388"/>
            <a:ext cx="2159000" cy="5781675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252413" y="179388"/>
            <a:ext cx="6329362" cy="578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24156749"/>
      </p:ext>
    </p:extLst>
  </p:cSld>
  <p:clrMapOvr>
    <a:masterClrMapping/>
  </p:clrMapOvr>
  <p:transition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A28829C-D2C5-4D42-BE8A-4F8A4111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2B9414-CB0F-4C23-B371-28EC791D4E6B}" type="datetimeFigureOut">
              <a:rPr lang="es-ES" smtClean="0"/>
              <a:t>02/07/2021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D0BB456-2253-4052-BF6A-44170294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B6EDE6-DB8A-4DB0-A5E1-EE58A5EE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4C48ACA-3E37-4987-8F1A-67691E09B26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315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792898901"/>
      </p:ext>
    </p:extLst>
  </p:cSld>
  <p:clrMapOvr>
    <a:masterClrMapping/>
  </p:clrMapOvr>
  <p:transition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750" y="1778000"/>
            <a:ext cx="2447925" cy="3000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57903230"/>
      </p:ext>
    </p:extLst>
  </p:cSld>
  <p:clrMapOvr>
    <a:masterClrMapping/>
  </p:clrMapOvr>
  <p:transition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71424270"/>
      </p:ext>
    </p:extLst>
  </p:cSld>
  <p:clrMapOvr>
    <a:masterClrMapping/>
  </p:clrMapOvr>
  <p:transition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2413" y="1400175"/>
            <a:ext cx="4243387" cy="45608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00175"/>
            <a:ext cx="4244975" cy="45608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16525946"/>
      </p:ext>
    </p:extLst>
  </p:cSld>
  <p:clrMapOvr>
    <a:masterClrMapping/>
  </p:clrMapOvr>
  <p:transition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44907675"/>
      </p:ext>
    </p:extLst>
  </p:cSld>
  <p:clrMapOvr>
    <a:masterClrMapping/>
  </p:clrMapOvr>
  <p:transition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339326563"/>
      </p:ext>
    </p:extLst>
  </p:cSld>
  <p:clrMapOvr>
    <a:masterClrMapping/>
  </p:clrMapOvr>
  <p:transition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512791"/>
      </p:ext>
    </p:extLst>
  </p:cSld>
  <p:clrMapOvr>
    <a:masterClrMapping/>
  </p:clrMapOvr>
  <p:transition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jp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1.jpg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17" Type="http://schemas.openxmlformats.org/officeDocument/2006/relationships/image" Target="../media/image14.gi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7F5898CD-F109-43CE-8333-D377CDEFC4E3}"/>
              </a:ext>
            </a:extLst>
          </p:cNvPr>
          <p:cNvGrpSpPr/>
          <p:nvPr userDrawn="1"/>
        </p:nvGrpSpPr>
        <p:grpSpPr>
          <a:xfrm>
            <a:off x="1427789" y="2101850"/>
            <a:ext cx="6288423" cy="1543174"/>
            <a:chOff x="2483768" y="2101850"/>
            <a:chExt cx="6288423" cy="1543174"/>
          </a:xfrm>
        </p:grpSpPr>
        <p:pic>
          <p:nvPicPr>
            <p:cNvPr id="1032" name="Obraz 1">
              <a:extLst>
                <a:ext uri="{FF2B5EF4-FFF2-40B4-BE49-F238E27FC236}">
                  <a16:creationId xmlns:a16="http://schemas.microsoft.com/office/drawing/2014/main" id="{1407952D-8B25-4FA2-8918-81203F0FE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9351" y="2101850"/>
              <a:ext cx="1932840" cy="1543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pole tekstowe 17">
              <a:extLst>
                <a:ext uri="{FF2B5EF4-FFF2-40B4-BE49-F238E27FC236}">
                  <a16:creationId xmlns:a16="http://schemas.microsoft.com/office/drawing/2014/main" id="{D1CE1919-414B-4DE4-964C-B2C5E44ED078}"/>
                </a:ext>
              </a:extLst>
            </p:cNvPr>
            <p:cNvSpPr txBox="1"/>
            <p:nvPr userDrawn="1"/>
          </p:nvSpPr>
          <p:spPr bwMode="auto">
            <a:xfrm>
              <a:off x="2483768" y="2321491"/>
              <a:ext cx="4184730" cy="1103893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r"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  <a:ea typeface="Times New Roman" panose="02020603050405020304" pitchFamily="18" charset="0"/>
                </a:rPr>
                <a:t>Development of innovative training solutions in the ﬁeld of functional evaluation aimed at updating of the curricula of health sciences schools</a:t>
              </a:r>
              <a:endParaRPr lang="pl-PL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028" name="Obraz 13" descr="Logo Politechniki ÅlÄskiej">
            <a:extLst>
              <a:ext uri="{FF2B5EF4-FFF2-40B4-BE49-F238E27FC236}">
                <a16:creationId xmlns:a16="http://schemas.microsoft.com/office/drawing/2014/main" id="{FC0A478C-BDBE-4BDE-AA43-47749735BE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r="29419"/>
          <a:stretch>
            <a:fillRect/>
          </a:stretch>
        </p:blipFill>
        <p:spPr bwMode="auto">
          <a:xfrm>
            <a:off x="539750" y="5932488"/>
            <a:ext cx="18716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Obraz 14">
            <a:extLst>
              <a:ext uri="{FF2B5EF4-FFF2-40B4-BE49-F238E27FC236}">
                <a16:creationId xmlns:a16="http://schemas.microsoft.com/office/drawing/2014/main" id="{95BCF6DF-C3EE-4187-9DC0-ACE2D108ED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5805488"/>
            <a:ext cx="9747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Obraz 15">
            <a:extLst>
              <a:ext uri="{FF2B5EF4-FFF2-40B4-BE49-F238E27FC236}">
                <a16:creationId xmlns:a16="http://schemas.microsoft.com/office/drawing/2014/main" id="{1D9DFB03-099B-426B-8DE4-903ED8CC40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30379" r="9628" b="26703"/>
          <a:stretch>
            <a:fillRect/>
          </a:stretch>
        </p:blipFill>
        <p:spPr bwMode="auto">
          <a:xfrm>
            <a:off x="6958013" y="5868988"/>
            <a:ext cx="16462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n 11">
            <a:extLst>
              <a:ext uri="{FF2B5EF4-FFF2-40B4-BE49-F238E27FC236}">
                <a16:creationId xmlns:a16="http://schemas.microsoft.com/office/drawing/2014/main" id="{05FE09E8-6CB9-4FD9-9D83-68B2B84BA5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5983288"/>
            <a:ext cx="14525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78C4C2B-68B9-4C0C-9BAD-FF084FB00A3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1"/>
            <a:ext cx="9144000" cy="18592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5F30BC2-E2E6-493D-955E-C69103BB7BA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7" y="1327888"/>
            <a:ext cx="1812155" cy="516936"/>
          </a:xfrm>
          <a:prstGeom prst="rect">
            <a:avLst/>
          </a:prstGeom>
        </p:spPr>
      </p:pic>
      <p:pic>
        <p:nvPicPr>
          <p:cNvPr id="15" name="Imagen 1">
            <a:extLst>
              <a:ext uri="{FF2B5EF4-FFF2-40B4-BE49-F238E27FC236}">
                <a16:creationId xmlns:a16="http://schemas.microsoft.com/office/drawing/2014/main" id="{D69C079C-D2FD-47BA-A0D7-4871D4A9AFC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3" b="8290"/>
          <a:stretch/>
        </p:blipFill>
        <p:spPr bwMode="auto">
          <a:xfrm rot="16200000">
            <a:off x="-1467543" y="3788789"/>
            <a:ext cx="3324052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ransition advClick="0" advTm="3000"/>
  <p:txStyles>
    <p:titleStyle>
      <a:lvl1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4572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241300" indent="-241300" algn="l" defTabSz="6429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22288" indent="-203200" algn="l" defTabSz="64293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803275" indent="-160338" algn="l" defTabSz="642938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</a:defRPr>
      </a:lvl3pPr>
      <a:lvl4pPr marL="1123950" indent="-160338" algn="l" defTabSz="642938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446213" indent="-158750" algn="l" defTabSz="642938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19034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3606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8178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2750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A25EB961-88E4-4728-B314-FAFCF9B56B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9360"/>
            <a:ext cx="9144000" cy="1859280"/>
          </a:xfrm>
          <a:prstGeom prst="rect">
            <a:avLst/>
          </a:prstGeom>
        </p:spPr>
      </p:pic>
      <p:pic>
        <p:nvPicPr>
          <p:cNvPr id="10" name="Obraz 13" descr="Logo Politechniki ÅlÄskiej">
            <a:extLst>
              <a:ext uri="{FF2B5EF4-FFF2-40B4-BE49-F238E27FC236}">
                <a16:creationId xmlns:a16="http://schemas.microsoft.com/office/drawing/2014/main" id="{E6F63310-57AE-4CB7-ABA2-0D38297FF5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r="29419"/>
          <a:stretch>
            <a:fillRect/>
          </a:stretch>
        </p:blipFill>
        <p:spPr bwMode="auto">
          <a:xfrm>
            <a:off x="539750" y="5932488"/>
            <a:ext cx="18716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4">
            <a:extLst>
              <a:ext uri="{FF2B5EF4-FFF2-40B4-BE49-F238E27FC236}">
                <a16:creationId xmlns:a16="http://schemas.microsoft.com/office/drawing/2014/main" id="{9292324C-CFB2-460B-9F44-369411AFF0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5805488"/>
            <a:ext cx="9747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5">
            <a:extLst>
              <a:ext uri="{FF2B5EF4-FFF2-40B4-BE49-F238E27FC236}">
                <a16:creationId xmlns:a16="http://schemas.microsoft.com/office/drawing/2014/main" id="{4053F563-1DBE-4277-9844-25737225E5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30379" r="9628" b="26703"/>
          <a:stretch>
            <a:fillRect/>
          </a:stretch>
        </p:blipFill>
        <p:spPr bwMode="auto">
          <a:xfrm>
            <a:off x="6958013" y="5868988"/>
            <a:ext cx="16462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1">
            <a:extLst>
              <a:ext uri="{FF2B5EF4-FFF2-40B4-BE49-F238E27FC236}">
                <a16:creationId xmlns:a16="http://schemas.microsoft.com/office/drawing/2014/main" id="{7119E8FE-952A-43B4-AB5D-00E7AAB77D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5983288"/>
            <a:ext cx="14525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>
            <a:extLst>
              <a:ext uri="{FF2B5EF4-FFF2-40B4-BE49-F238E27FC236}">
                <a16:creationId xmlns:a16="http://schemas.microsoft.com/office/drawing/2014/main" id="{4B91E131-E34F-4142-B43E-EB4BE20902F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42" y="1605980"/>
            <a:ext cx="1102916" cy="88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81C17BF-4D2D-4320-886C-F959A3F3F51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53" y="3789040"/>
            <a:ext cx="1812155" cy="5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5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D43AE6C3-53DE-461E-AC57-9DBAB6517C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55"/>
            <a:ext cx="9144000" cy="693420"/>
          </a:xfrm>
          <a:prstGeom prst="rect">
            <a:avLst/>
          </a:prstGeom>
        </p:spPr>
      </p:pic>
      <p:cxnSp>
        <p:nvCxnSpPr>
          <p:cNvPr id="2054" name="Łącznik prosty 12">
            <a:extLst>
              <a:ext uri="{FF2B5EF4-FFF2-40B4-BE49-F238E27FC236}">
                <a16:creationId xmlns:a16="http://schemas.microsoft.com/office/drawing/2014/main" id="{BDA8FF72-1F9A-4CBC-95D9-36F84D2911F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49213" y="6165304"/>
            <a:ext cx="9193213" cy="0"/>
          </a:xfrm>
          <a:prstGeom prst="line">
            <a:avLst/>
          </a:prstGeom>
          <a:noFill/>
          <a:ln w="12700" algn="ctr">
            <a:solidFill>
              <a:srgbClr val="0404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84B2078D-D761-4969-AC15-3F27511FE3F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60041"/>
            <a:ext cx="1235793" cy="352523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84DE3E14-E354-4D50-B4D8-AF37FC47E772}"/>
              </a:ext>
            </a:extLst>
          </p:cNvPr>
          <p:cNvGrpSpPr/>
          <p:nvPr userDrawn="1"/>
        </p:nvGrpSpPr>
        <p:grpSpPr>
          <a:xfrm>
            <a:off x="323528" y="6309320"/>
            <a:ext cx="2664296" cy="386577"/>
            <a:chOff x="395536" y="6066170"/>
            <a:chExt cx="3468321" cy="503237"/>
          </a:xfrm>
        </p:grpSpPr>
        <p:pic>
          <p:nvPicPr>
            <p:cNvPr id="2051" name="Obraz 13" descr="Logo Politechniki ÅlÄskiej">
              <a:extLst>
                <a:ext uri="{FF2B5EF4-FFF2-40B4-BE49-F238E27FC236}">
                  <a16:creationId xmlns:a16="http://schemas.microsoft.com/office/drawing/2014/main" id="{45244FFF-A08E-4535-B2FB-082E0D4E499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12"/>
            <a:stretch/>
          </p:blipFill>
          <p:spPr bwMode="auto">
            <a:xfrm>
              <a:off x="395536" y="6066170"/>
              <a:ext cx="575866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135AAC17-25D0-4F3A-8A2F-2B3D2BE9F5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834" y="6140748"/>
              <a:ext cx="686346" cy="354081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7910E8F0-C8C4-4479-9403-941484277E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612" y="6081970"/>
              <a:ext cx="470833" cy="471636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D4C56CC0-078F-4C43-8D48-D8AF647222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877" y="6141605"/>
              <a:ext cx="878980" cy="352366"/>
            </a:xfrm>
            <a:prstGeom prst="rect">
              <a:avLst/>
            </a:prstGeom>
          </p:spPr>
        </p:pic>
      </p:grpSp>
      <p:sp>
        <p:nvSpPr>
          <p:cNvPr id="7" name="pole tekstowe 17">
            <a:extLst>
              <a:ext uri="{FF2B5EF4-FFF2-40B4-BE49-F238E27FC236}">
                <a16:creationId xmlns:a16="http://schemas.microsoft.com/office/drawing/2014/main" id="{E7769513-69E3-4124-9A93-139F735492EC}"/>
              </a:ext>
            </a:extLst>
          </p:cNvPr>
          <p:cNvSpPr txBox="1"/>
          <p:nvPr userDrawn="1"/>
        </p:nvSpPr>
        <p:spPr>
          <a:xfrm>
            <a:off x="251520" y="116631"/>
            <a:ext cx="2980206" cy="432049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spcAft>
                <a:spcPts val="0"/>
              </a:spcAft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</a:rPr>
              <a:t>Development of innovative training solutions in the ﬁeld of functional evaluation aimed at updating of the curricula of health sciences schools</a:t>
            </a:r>
            <a:endParaRPr lang="pl-PL" sz="9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DF42E42-F554-4418-AD40-D27470710720}"/>
              </a:ext>
            </a:extLst>
          </p:cNvPr>
          <p:cNvCxnSpPr>
            <a:stCxn id="2051" idx="1"/>
          </p:cNvCxnSpPr>
          <p:nvPr userDrawn="1"/>
        </p:nvCxnSpPr>
        <p:spPr bwMode="auto">
          <a:xfrm flipV="1">
            <a:off x="323528" y="1340768"/>
            <a:ext cx="288032" cy="5161841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advClick="0" advTm="3000"/>
  <p:txStyles>
    <p:titleStyle>
      <a:lvl1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2pPr>
      <a:lvl3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3pPr>
      <a:lvl4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4pPr>
      <a:lvl5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5pPr>
      <a:lvl6pPr marL="4572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6pPr>
      <a:lvl7pPr marL="9144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7pPr>
      <a:lvl8pPr marL="13716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8pPr>
      <a:lvl9pPr marL="18288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9pPr>
    </p:titleStyle>
    <p:bodyStyle>
      <a:lvl1pPr marL="187325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defRPr lang="en-US" sz="11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901700" indent="-401638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2pPr>
      <a:lvl3pPr marL="1212850" indent="-400050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3pPr>
      <a:lvl4pPr marL="1527175" indent="-403225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4pPr>
      <a:lvl5pPr marL="1839913" indent="-401638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5pPr>
      <a:lvl6pPr marL="22971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6pPr>
      <a:lvl7pPr marL="27543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7pPr>
      <a:lvl8pPr marL="32115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8pPr>
      <a:lvl9pPr marL="36687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g"/><Relationship Id="rId5" Type="http://schemas.openxmlformats.org/officeDocument/2006/relationships/image" Target="../media/image16.pn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8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9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1AE9CA9-0967-4022-809E-3EFAC109D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3789040"/>
            <a:ext cx="792088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cs typeface="+mn-cs"/>
                <a:sym typeface="Arial" charset="0"/>
              </a:rPr>
              <a:t>MODUŁ BIOMECHANIKA CHODU</a:t>
            </a:r>
          </a:p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cs typeface="+mn-cs"/>
                <a:sym typeface="Arial" charset="0"/>
              </a:rPr>
              <a:t>Jednostka dydaktyczna D: ANALIZA INTRUMENTALNA CHODU </a:t>
            </a:r>
          </a:p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cs typeface="+mn-cs"/>
                <a:sym typeface="Arial" charset="0"/>
              </a:rPr>
              <a:t>D.2 NORMALNA BIOMECHANICZNA OCENA CHODU</a:t>
            </a:r>
          </a:p>
        </p:txBody>
      </p:sp>
    </p:spTree>
    <p:extLst>
      <p:ext uri="{BB962C8B-B14F-4D97-AF65-F5344CB8AC3E}">
        <p14:creationId xmlns:p14="http://schemas.microsoft.com/office/powerpoint/2010/main" val="3470262893"/>
      </p:ext>
    </p:extLst>
  </p:cSld>
  <p:clrMapOvr>
    <a:masterClrMapping/>
  </p:clrMapOvr>
  <p:transition advClick="0"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SPATIOTEMPORALNA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4C8E878-5FC1-478E-A1CA-817008ADB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3" t="36000" r="75441" b="57826"/>
          <a:stretch/>
        </p:blipFill>
        <p:spPr>
          <a:xfrm>
            <a:off x="467544" y="4653136"/>
            <a:ext cx="3158025" cy="8341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3A444ED-8390-4419-91DC-9E6F107DA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83" t="36000" r="50036" b="57826"/>
          <a:stretch/>
        </p:blipFill>
        <p:spPr>
          <a:xfrm>
            <a:off x="3203847" y="4653135"/>
            <a:ext cx="5328592" cy="834197"/>
          </a:xfrm>
          <a:prstGeom prst="rect">
            <a:avLst/>
          </a:prstGeom>
        </p:spPr>
      </p:pic>
      <p:sp>
        <p:nvSpPr>
          <p:cNvPr id="7" name="Prostokąt 3">
            <a:extLst>
              <a:ext uri="{FF2B5EF4-FFF2-40B4-BE49-F238E27FC236}">
                <a16:creationId xmlns:a16="http://schemas.microsoft.com/office/drawing/2014/main" id="{5C8C19F0-513D-49CA-A02F-5043D10FB8E2}"/>
              </a:ext>
            </a:extLst>
          </p:cNvPr>
          <p:cNvSpPr/>
          <p:nvPr/>
        </p:nvSpPr>
        <p:spPr>
          <a:xfrm>
            <a:off x="539750" y="2261384"/>
            <a:ext cx="81367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Prędkość chodu / prędkość chodu (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Gait velocity / gait speed</a:t>
            </a: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)                           (m/s lub km/h): odległość przebyta przez ciało w jednostce czasu.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Skorelowana z kilkoma parametrami zdrowotnymi.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Warunki pomiaru przy preferowanej, szybkiej i wolnej prędkości chodu. 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52B606-62D8-4FBC-9002-3DBE9AE92002}"/>
              </a:ext>
            </a:extLst>
          </p:cNvPr>
          <p:cNvSpPr txBox="1"/>
          <p:nvPr/>
        </p:nvSpPr>
        <p:spPr>
          <a:xfrm>
            <a:off x="467543" y="5550630"/>
            <a:ext cx="792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2. Wyniki prędkości chodu z pracy Pietraszewski B. i </a:t>
            </a:r>
            <a:r>
              <a:rPr lang="pl-PL" sz="1400" b="0" dirty="0" err="1">
                <a:solidFill>
                  <a:schemeClr val="accent2"/>
                </a:solidFill>
              </a:rPr>
              <a:t>wsp</a:t>
            </a:r>
            <a:r>
              <a:rPr lang="pl-PL" sz="1400" b="0" dirty="0">
                <a:solidFill>
                  <a:schemeClr val="accent2"/>
                </a:solidFill>
              </a:rPr>
              <a:t>. 2012. Uczestnikami badania byli młodzi mężczyźni o wysokości ciała 1795 ± 46 mm. 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Parametr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przestrzenno-czasowy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67FE31D-57D9-49E5-B9B2-B6108D496238}"/>
              </a:ext>
            </a:extLst>
          </p:cNvPr>
          <p:cNvSpPr/>
          <p:nvPr/>
        </p:nvSpPr>
        <p:spPr bwMode="auto">
          <a:xfrm>
            <a:off x="2987824" y="3645024"/>
            <a:ext cx="6048474" cy="834197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indent="-401638" algn="ctr" defTabSz="642938" eaLnBrk="1" hangingPunct="1">
              <a:lnSpc>
                <a:spcPct val="90000"/>
              </a:lnSpc>
              <a:spcBef>
                <a:spcPts val="0"/>
              </a:spcBef>
              <a:buSzPct val="171000"/>
            </a:pPr>
            <a:r>
              <a:rPr lang="pl-PL" sz="1800" dirty="0">
                <a:latin typeface="Arial" charset="0"/>
                <a:sym typeface="Arial" charset="0"/>
              </a:rPr>
              <a:t>Inni autorzy: 1,20 - 1,53 m/s </a:t>
            </a:r>
          </a:p>
          <a:p>
            <a:pPr marL="588963" indent="-401638" algn="ctr" defTabSz="642938" eaLnBrk="1" hangingPunct="1">
              <a:lnSpc>
                <a:spcPct val="90000"/>
              </a:lnSpc>
              <a:spcBef>
                <a:spcPts val="0"/>
              </a:spcBef>
              <a:buSzPct val="171000"/>
            </a:pPr>
            <a:r>
              <a:rPr lang="pl-PL" sz="1800" dirty="0">
                <a:latin typeface="Arial" charset="0"/>
                <a:sym typeface="Arial" charset="0"/>
              </a:rPr>
              <a:t>(Murray 1970, Chao 1983, </a:t>
            </a:r>
            <a:r>
              <a:rPr lang="pl-PL" sz="1800" dirty="0" err="1">
                <a:latin typeface="Arial" charset="0"/>
                <a:sym typeface="Arial" charset="0"/>
              </a:rPr>
              <a:t>Kadaba</a:t>
            </a:r>
            <a:r>
              <a:rPr lang="pl-PL" sz="1800" dirty="0">
                <a:latin typeface="Arial" charset="0"/>
                <a:sym typeface="Arial" charset="0"/>
              </a:rPr>
              <a:t> 1990, Perry 1992)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165176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SPATIOTEMPORALNA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5C8C19F0-513D-49CA-A02F-5043D10FB8E2}"/>
              </a:ext>
            </a:extLst>
          </p:cNvPr>
          <p:cNvSpPr/>
          <p:nvPr/>
        </p:nvSpPr>
        <p:spPr>
          <a:xfrm>
            <a:off x="539750" y="2232834"/>
            <a:ext cx="81367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Istotny efekt interakcji Wiek x Płeć na szybkość chodu. 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52B606-62D8-4FBC-9002-3DBE9AE92002}"/>
              </a:ext>
            </a:extLst>
          </p:cNvPr>
          <p:cNvSpPr txBox="1"/>
          <p:nvPr/>
        </p:nvSpPr>
        <p:spPr>
          <a:xfrm>
            <a:off x="611560" y="5373216"/>
            <a:ext cx="79206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3. Wyniki prędkości chodu z badań Kobayashi Y. i </a:t>
            </a:r>
            <a:r>
              <a:rPr lang="pl-PL" sz="1400" b="0" dirty="0" err="1">
                <a:solidFill>
                  <a:schemeClr val="accent2"/>
                </a:solidFill>
              </a:rPr>
              <a:t>wsp</a:t>
            </a:r>
            <a:r>
              <a:rPr lang="pl-PL" sz="1400" b="0" dirty="0">
                <a:solidFill>
                  <a:schemeClr val="accent2"/>
                </a:solidFill>
              </a:rPr>
              <a:t>. 2016. Uczestnicy byli młodzi (średnia 27,21 lat), w średnim wieku (średnia 52,74 lat) i starsi (średnia 68,01 lat). Chód rejestrowany był z samodzielnie wybraną prędkością.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B11588D-BE07-479E-B414-B5C73F8A56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0" t="30400" r="41379" b="51400"/>
          <a:stretch/>
        </p:blipFill>
        <p:spPr>
          <a:xfrm>
            <a:off x="800915" y="2902639"/>
            <a:ext cx="7659517" cy="148733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36BEC79-FC7F-4155-94AF-EEBA77B859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85" t="68402" r="69591" b="20600"/>
          <a:stretch/>
        </p:blipFill>
        <p:spPr>
          <a:xfrm>
            <a:off x="2843808" y="4375565"/>
            <a:ext cx="1503785" cy="99765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1FB7FE5-B19E-4CAE-93A0-F81FBE72A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3" t="69052" r="84773" b="20600"/>
          <a:stretch/>
        </p:blipFill>
        <p:spPr>
          <a:xfrm>
            <a:off x="969331" y="4434500"/>
            <a:ext cx="1503784" cy="93871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12DCFB2-3375-4FF1-A208-B0635D2255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46" t="68287" r="57817" b="20600"/>
          <a:stretch/>
        </p:blipFill>
        <p:spPr>
          <a:xfrm>
            <a:off x="4716016" y="4365104"/>
            <a:ext cx="1296144" cy="100811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64FCB9C-FF97-407C-9245-03C98BD6BA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42" t="68287" r="42584" b="20600"/>
          <a:stretch/>
        </p:blipFill>
        <p:spPr>
          <a:xfrm>
            <a:off x="6571456" y="4365104"/>
            <a:ext cx="1672952" cy="100811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1E2F7B3-09B9-4BE6-B1D6-E59FDF6561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3" t="65400" r="84773" b="31491"/>
          <a:stretch/>
        </p:blipFill>
        <p:spPr>
          <a:xfrm>
            <a:off x="763960" y="3033893"/>
            <a:ext cx="1503784" cy="282056"/>
          </a:xfrm>
          <a:prstGeom prst="rect">
            <a:avLst/>
          </a:prstGeom>
        </p:spPr>
      </p:pic>
      <p:sp>
        <p:nvSpPr>
          <p:cNvPr id="14" name="Prostokąt 3">
            <a:extLst>
              <a:ext uri="{FF2B5EF4-FFF2-40B4-BE49-F238E27FC236}">
                <a16:creationId xmlns:a16="http://schemas.microsoft.com/office/drawing/2014/main" id="{350FB98B-B816-484C-82A9-4A790A6FBEDF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Parametr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przestrzenno-czasowy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258861-0301-44A6-96AA-92B3247210A8}"/>
              </a:ext>
            </a:extLst>
          </p:cNvPr>
          <p:cNvSpPr txBox="1"/>
          <p:nvPr/>
        </p:nvSpPr>
        <p:spPr>
          <a:xfrm>
            <a:off x="323528" y="4561383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0000"/>
                </a:solidFill>
              </a:rPr>
              <a:t>27.21 </a:t>
            </a:r>
            <a:r>
              <a:rPr lang="pl-PL" sz="1400" dirty="0">
                <a:solidFill>
                  <a:srgbClr val="FF0000"/>
                </a:solidFill>
              </a:rPr>
              <a:t>lat</a:t>
            </a:r>
            <a:endParaRPr lang="es-ES" sz="1400" dirty="0">
              <a:solidFill>
                <a:srgbClr val="FF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B1743B3-3AEF-4CD7-8CC7-F77E54777410}"/>
              </a:ext>
            </a:extLst>
          </p:cNvPr>
          <p:cNvSpPr txBox="1"/>
          <p:nvPr/>
        </p:nvSpPr>
        <p:spPr>
          <a:xfrm>
            <a:off x="323528" y="4777407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0000"/>
                </a:solidFill>
              </a:rPr>
              <a:t>52.74 </a:t>
            </a:r>
            <a:r>
              <a:rPr lang="pl-PL" sz="1400" dirty="0">
                <a:solidFill>
                  <a:srgbClr val="FF0000"/>
                </a:solidFill>
              </a:rPr>
              <a:t>lat</a:t>
            </a:r>
            <a:endParaRPr lang="es-ES" sz="1400" dirty="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09A3072-353A-477D-88EA-7DA465EE0BD3}"/>
              </a:ext>
            </a:extLst>
          </p:cNvPr>
          <p:cNvSpPr txBox="1"/>
          <p:nvPr/>
        </p:nvSpPr>
        <p:spPr>
          <a:xfrm>
            <a:off x="323528" y="4993431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0000"/>
                </a:solidFill>
              </a:rPr>
              <a:t>68.01 </a:t>
            </a:r>
            <a:r>
              <a:rPr lang="pl-PL" sz="1400" dirty="0">
                <a:solidFill>
                  <a:srgbClr val="FF0000"/>
                </a:solidFill>
              </a:rPr>
              <a:t>lat</a:t>
            </a:r>
            <a:endParaRPr lang="es-E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95815"/>
      </p:ext>
    </p:extLst>
  </p:cSld>
  <p:clrMapOvr>
    <a:masterClrMapping/>
  </p:clrMapOvr>
  <p:transition advClick="0"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SPATIOTEMPORALNA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F7382EDE-A529-464D-9CD4-C50E5853AF97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Parametr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przestrzenno-czasowy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FA49BA-282F-49F8-A238-8475A0B89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0" t="21219" r="11016" b="65399"/>
          <a:stretch/>
        </p:blipFill>
        <p:spPr>
          <a:xfrm>
            <a:off x="495698" y="3566556"/>
            <a:ext cx="8416402" cy="9408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C1B35AE-A063-4B45-8D44-8A97A4586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0" t="86236" r="12989" b="10964"/>
          <a:stretch/>
        </p:blipFill>
        <p:spPr>
          <a:xfrm>
            <a:off x="323528" y="4507443"/>
            <a:ext cx="8239286" cy="19853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0C7AA69-A532-4C16-B166-306EFD30D1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1" t="86236" r="80702" b="10964"/>
          <a:stretch/>
        </p:blipFill>
        <p:spPr>
          <a:xfrm>
            <a:off x="465350" y="3368020"/>
            <a:ext cx="1584176" cy="198536"/>
          </a:xfrm>
          <a:prstGeom prst="rect">
            <a:avLst/>
          </a:prstGeom>
        </p:spPr>
      </p:pic>
      <p:sp>
        <p:nvSpPr>
          <p:cNvPr id="7" name="Prostokąt 3">
            <a:extLst>
              <a:ext uri="{FF2B5EF4-FFF2-40B4-BE49-F238E27FC236}">
                <a16:creationId xmlns:a16="http://schemas.microsoft.com/office/drawing/2014/main" id="{09B0D368-2F0A-4F8E-8D73-D4B1C15066D6}"/>
              </a:ext>
            </a:extLst>
          </p:cNvPr>
          <p:cNvSpPr/>
          <p:nvPr/>
        </p:nvSpPr>
        <p:spPr>
          <a:xfrm>
            <a:off x="539750" y="2285097"/>
            <a:ext cx="8136706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Istotny wpływ płci na szybkość chodu osób zdrowych w wieku powyżej 70 lat.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FCB709F-70F7-41A5-954B-24E3B6F909B0}"/>
              </a:ext>
            </a:extLst>
          </p:cNvPr>
          <p:cNvSpPr txBox="1"/>
          <p:nvPr/>
        </p:nvSpPr>
        <p:spPr>
          <a:xfrm>
            <a:off x="647564" y="4849996"/>
            <a:ext cx="792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4 - Wyniki prędkości chodu z </a:t>
            </a:r>
            <a:r>
              <a:rPr lang="pl-PL" sz="1400" b="0" dirty="0" err="1">
                <a:solidFill>
                  <a:schemeClr val="accent2"/>
                </a:solidFill>
              </a:rPr>
              <a:t>Hollaman</a:t>
            </a:r>
            <a:r>
              <a:rPr lang="pl-PL" sz="1400" b="0" dirty="0">
                <a:solidFill>
                  <a:schemeClr val="accent2"/>
                </a:solidFill>
              </a:rPr>
              <a:t> J. et al. 2011. Chód rejestrowany był z samodzielnie wybraną prędkością.</a:t>
            </a:r>
          </a:p>
        </p:txBody>
      </p:sp>
    </p:spTree>
    <p:extLst>
      <p:ext uri="{BB962C8B-B14F-4D97-AF65-F5344CB8AC3E}">
        <p14:creationId xmlns:p14="http://schemas.microsoft.com/office/powerpoint/2010/main" val="3441665000"/>
      </p:ext>
    </p:extLst>
  </p:cSld>
  <p:clrMapOvr>
    <a:masterClrMapping/>
  </p:clrMapOvr>
  <p:transition advClick="0" advTm="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SPATIOTEMPORALNA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FA91D0C-BECD-4493-A62C-F05ECF15119C}"/>
              </a:ext>
            </a:extLst>
          </p:cNvPr>
          <p:cNvSpPr/>
          <p:nvPr/>
        </p:nvSpPr>
        <p:spPr>
          <a:xfrm>
            <a:off x="539750" y="2228865"/>
            <a:ext cx="3456186" cy="4221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Długość kroku (m): Przednio-tylna odległość między piętami dwóch kolejnych śladów tej samej stopy (od lewej do lewej, od prawej do prawej); dwa kroki (np. krok w prawo, po którym następuje krok w lewo) składają się na jeden rozkrok lub jeden cykl chodu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>
              <a:defRPr/>
            </a:pP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491D658-5480-4FD6-A26F-6357F3B19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01" y="2348880"/>
            <a:ext cx="4248274" cy="3267075"/>
          </a:xfrm>
          <a:prstGeom prst="rect">
            <a:avLst/>
          </a:prstGeom>
        </p:spPr>
      </p:pic>
      <p:pic>
        <p:nvPicPr>
          <p:cNvPr id="11" name="Imagen 10" descr="Imagen que contiene Forma&#10;&#10;Descripción generada automáticamente">
            <a:extLst>
              <a:ext uri="{FF2B5EF4-FFF2-40B4-BE49-F238E27FC236}">
                <a16:creationId xmlns:a16="http://schemas.microsoft.com/office/drawing/2014/main" id="{8DCD86F2-0F3E-417C-86E1-C1AB9B5DC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4995" flipV="1">
            <a:off x="3521126" y="4914347"/>
            <a:ext cx="1094110" cy="1218623"/>
          </a:xfrm>
          <a:prstGeom prst="rect">
            <a:avLst/>
          </a:prstGeom>
        </p:spPr>
      </p:pic>
      <p:sp>
        <p:nvSpPr>
          <p:cNvPr id="5" name="Prostokąt 3">
            <a:extLst>
              <a:ext uri="{FF2B5EF4-FFF2-40B4-BE49-F238E27FC236}">
                <a16:creationId xmlns:a16="http://schemas.microsoft.com/office/drawing/2014/main" id="{D11F87EC-D7BC-473C-A624-EEB8C15E2D11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Parametr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przestrzenno-czasowy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58885"/>
      </p:ext>
    </p:extLst>
  </p:cSld>
  <p:clrMapOvr>
    <a:masterClrMapping/>
  </p:clrMapOvr>
  <p:transition advClick="0" advTm="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SPATIOTEMPORALNA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FA91D0C-BECD-4493-A62C-F05ECF15119C}"/>
              </a:ext>
            </a:extLst>
          </p:cNvPr>
          <p:cNvSpPr/>
          <p:nvPr/>
        </p:nvSpPr>
        <p:spPr>
          <a:xfrm>
            <a:off x="539750" y="2228865"/>
            <a:ext cx="3672210" cy="434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Długość kroku (m): Przednio-tylna odległość od pięty jednego odcisku stopy do pięty przeciwległego odcisku stopy.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Szerokość kroku (m): Boczna odległość od środka pięty jednego odcisku stopy do linii progresji utworzonej przez dwa kolejne odciski stopy przeciwnej.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491D658-5480-4FD6-A26F-6357F3B19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505581"/>
            <a:ext cx="4248274" cy="3267075"/>
          </a:xfrm>
          <a:prstGeom prst="rect">
            <a:avLst/>
          </a:prstGeom>
        </p:spPr>
      </p:pic>
      <p:pic>
        <p:nvPicPr>
          <p:cNvPr id="14" name="Imagen 13" descr="Imagen que contiene Forma&#10;&#10;Descripción generada automáticamente">
            <a:extLst>
              <a:ext uri="{FF2B5EF4-FFF2-40B4-BE49-F238E27FC236}">
                <a16:creationId xmlns:a16="http://schemas.microsoft.com/office/drawing/2014/main" id="{CB8397EA-DFB3-4A89-BD6E-4146002B8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0876" flipV="1">
            <a:off x="4256281" y="4502266"/>
            <a:ext cx="468860" cy="522217"/>
          </a:xfrm>
          <a:prstGeom prst="rect">
            <a:avLst/>
          </a:prstGeom>
        </p:spPr>
      </p:pic>
      <p:pic>
        <p:nvPicPr>
          <p:cNvPr id="15" name="Imagen 14" descr="Imagen que contiene Forma&#10;&#10;Descripción generada automáticamente">
            <a:extLst>
              <a:ext uri="{FF2B5EF4-FFF2-40B4-BE49-F238E27FC236}">
                <a16:creationId xmlns:a16="http://schemas.microsoft.com/office/drawing/2014/main" id="{184CFA22-B358-44FC-BCC3-16F7C5213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1095" flipH="1" flipV="1">
            <a:off x="4490463" y="2244472"/>
            <a:ext cx="520290" cy="522217"/>
          </a:xfrm>
          <a:prstGeom prst="rect">
            <a:avLst/>
          </a:prstGeom>
        </p:spPr>
      </p:pic>
      <p:sp>
        <p:nvSpPr>
          <p:cNvPr id="9" name="Prostokąt 3">
            <a:extLst>
              <a:ext uri="{FF2B5EF4-FFF2-40B4-BE49-F238E27FC236}">
                <a16:creationId xmlns:a16="http://schemas.microsoft.com/office/drawing/2014/main" id="{B710FCAD-B19C-44C6-A3E7-138C894BD7F1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Parametr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przestrzenno-czasowy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66430"/>
      </p:ext>
    </p:extLst>
  </p:cSld>
  <p:clrMapOvr>
    <a:masterClrMapping/>
  </p:clrMapOvr>
  <p:transition advClick="0" advTm="3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0A5A26A-E9EA-4160-B4D7-37A869E7C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3" t="30220" r="18500" b="61380"/>
          <a:stretch/>
        </p:blipFill>
        <p:spPr>
          <a:xfrm>
            <a:off x="454159" y="3028889"/>
            <a:ext cx="8366301" cy="619726"/>
          </a:xfrm>
          <a:prstGeom prst="rect">
            <a:avLst/>
          </a:prstGeom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SPATIOTEMPORALNA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7EBC9D-89D3-401A-AED6-1F130454C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3" t="15001" r="18500" b="78554"/>
          <a:stretch/>
        </p:blipFill>
        <p:spPr>
          <a:xfrm>
            <a:off x="454160" y="2596841"/>
            <a:ext cx="8366308" cy="4754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0F7D3F1-0110-42C8-BD6C-AD209DD0AA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3" t="52554" r="18500" b="43246"/>
          <a:stretch/>
        </p:blipFill>
        <p:spPr>
          <a:xfrm>
            <a:off x="454159" y="4005064"/>
            <a:ext cx="8366313" cy="30986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90A6A1E-1B43-4564-B0D7-C783FD54F2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20" t="69600" r="20143" b="24977"/>
          <a:stretch/>
        </p:blipFill>
        <p:spPr>
          <a:xfrm>
            <a:off x="467545" y="3645024"/>
            <a:ext cx="8136904" cy="40011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2BD99C6-1494-4095-9ECE-ADAE268122BD}"/>
              </a:ext>
            </a:extLst>
          </p:cNvPr>
          <p:cNvSpPr txBox="1"/>
          <p:nvPr/>
        </p:nvSpPr>
        <p:spPr>
          <a:xfrm>
            <a:off x="467544" y="4417948"/>
            <a:ext cx="792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5. Wyniki parametrów przestrzennych z pracy Pietraszewski B. i </a:t>
            </a:r>
            <a:r>
              <a:rPr lang="pl-PL" sz="1400" b="0" dirty="0" err="1">
                <a:solidFill>
                  <a:schemeClr val="accent2"/>
                </a:solidFill>
              </a:rPr>
              <a:t>wsp</a:t>
            </a:r>
            <a:r>
              <a:rPr lang="pl-PL" sz="1400" b="0" dirty="0">
                <a:solidFill>
                  <a:schemeClr val="accent2"/>
                </a:solidFill>
              </a:rPr>
              <a:t>. 2012. Uczestnikami badania byli młodzi mężczyźni o wysokości ciała 1795 ± 46 mm. </a:t>
            </a:r>
          </a:p>
        </p:txBody>
      </p:sp>
      <p:sp>
        <p:nvSpPr>
          <p:cNvPr id="18" name="Prostokąt 3">
            <a:extLst>
              <a:ext uri="{FF2B5EF4-FFF2-40B4-BE49-F238E27FC236}">
                <a16:creationId xmlns:a16="http://schemas.microsoft.com/office/drawing/2014/main" id="{172FC812-3443-47A4-B0D2-2AF4F47AA19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Parametr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przestrzenno-czasowy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C23E19-B78D-43E2-831A-B0F6032037EF}"/>
              </a:ext>
            </a:extLst>
          </p:cNvPr>
          <p:cNvSpPr/>
          <p:nvPr/>
        </p:nvSpPr>
        <p:spPr bwMode="auto">
          <a:xfrm>
            <a:off x="539552" y="3284984"/>
            <a:ext cx="8150289" cy="45028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910206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SPATIOTEMPORALNA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17BFA4-0EF0-44B7-BC30-D6780CB0A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9" t="42221" r="43699" b="30773"/>
          <a:stretch/>
        </p:blipFill>
        <p:spPr>
          <a:xfrm>
            <a:off x="2713230" y="3356992"/>
            <a:ext cx="5897368" cy="180575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20ABBED-609C-4D99-AB2F-2FDC1BEAEB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0" t="38800" r="42351" b="44400"/>
          <a:stretch/>
        </p:blipFill>
        <p:spPr>
          <a:xfrm>
            <a:off x="2771800" y="2060848"/>
            <a:ext cx="5897368" cy="107693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3D726FF-327F-446F-8313-32B7B173D8F9}"/>
              </a:ext>
            </a:extLst>
          </p:cNvPr>
          <p:cNvSpPr txBox="1"/>
          <p:nvPr/>
        </p:nvSpPr>
        <p:spPr>
          <a:xfrm>
            <a:off x="2555776" y="5157192"/>
            <a:ext cx="6473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b="0" dirty="0">
                <a:solidFill>
                  <a:schemeClr val="accent2"/>
                </a:solidFill>
              </a:rPr>
              <a:t>Ryc. 6. Wyniki parametrów przestrzennych z badań Kobayashi Y. i </a:t>
            </a:r>
            <a:r>
              <a:rPr lang="pl-PL" sz="1400" b="0" dirty="0" err="1">
                <a:solidFill>
                  <a:schemeClr val="accent2"/>
                </a:solidFill>
              </a:rPr>
              <a:t>wsp</a:t>
            </a:r>
            <a:r>
              <a:rPr lang="pl-PL" sz="1400" b="0" dirty="0">
                <a:solidFill>
                  <a:schemeClr val="accent2"/>
                </a:solidFill>
              </a:rPr>
              <a:t>. 2016. Uczestnicy byli młodzi (średnia wieku 27,21 lat), średni (średnia wieku 52,74 lat) i starsi (średnia wieku 68,01 lat). Chód rejestrowany był z samodzielnie wybraną prędkością.</a:t>
            </a:r>
          </a:p>
        </p:txBody>
      </p:sp>
      <p:sp>
        <p:nvSpPr>
          <p:cNvPr id="6" name="Prostokąt 3">
            <a:extLst>
              <a:ext uri="{FF2B5EF4-FFF2-40B4-BE49-F238E27FC236}">
                <a16:creationId xmlns:a16="http://schemas.microsoft.com/office/drawing/2014/main" id="{6E03F698-6E7F-4B9E-8E7A-0C9716B87533}"/>
              </a:ext>
            </a:extLst>
          </p:cNvPr>
          <p:cNvSpPr/>
          <p:nvPr/>
        </p:nvSpPr>
        <p:spPr>
          <a:xfrm>
            <a:off x="539750" y="2228865"/>
            <a:ext cx="2016026" cy="3267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Płeć i wiek mają niezależny wpływ na długość kroku.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W przypadku szerokości kroku, interakcja płci i wieku jest znacząca. </a:t>
            </a:r>
          </a:p>
        </p:txBody>
      </p:sp>
      <p:sp>
        <p:nvSpPr>
          <p:cNvPr id="8" name="Prostokąt 3">
            <a:extLst>
              <a:ext uri="{FF2B5EF4-FFF2-40B4-BE49-F238E27FC236}">
                <a16:creationId xmlns:a16="http://schemas.microsoft.com/office/drawing/2014/main" id="{8300A3C2-87E5-4C04-970B-E15F8A49013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Parametr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przestrzenno-czasowy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8F14C1E-3E63-4D1F-AEB2-7E1A6DACDB4D}"/>
              </a:ext>
            </a:extLst>
          </p:cNvPr>
          <p:cNvSpPr txBox="1"/>
          <p:nvPr/>
        </p:nvSpPr>
        <p:spPr>
          <a:xfrm>
            <a:off x="6732240" y="3676370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dirty="0">
                <a:solidFill>
                  <a:srgbClr val="FF0000"/>
                </a:solidFill>
              </a:rPr>
              <a:t>1.46 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B3582F8-D6FB-4922-9C58-6923B6FFF5DD}"/>
              </a:ext>
            </a:extLst>
          </p:cNvPr>
          <p:cNvSpPr txBox="1"/>
          <p:nvPr/>
        </p:nvSpPr>
        <p:spPr>
          <a:xfrm>
            <a:off x="6732240" y="3828770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dirty="0">
                <a:solidFill>
                  <a:srgbClr val="FF0000"/>
                </a:solidFill>
              </a:rPr>
              <a:t>1.45 m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BDA896-4121-4EFE-93F1-715E9F7C5E5F}"/>
              </a:ext>
            </a:extLst>
          </p:cNvPr>
          <p:cNvSpPr txBox="1"/>
          <p:nvPr/>
        </p:nvSpPr>
        <p:spPr>
          <a:xfrm>
            <a:off x="6732240" y="3981170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dirty="0">
                <a:solidFill>
                  <a:srgbClr val="FF0000"/>
                </a:solidFill>
              </a:rPr>
              <a:t>1.38 m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F401DD-6265-4616-B11A-24F74D297C82}"/>
              </a:ext>
            </a:extLst>
          </p:cNvPr>
          <p:cNvSpPr txBox="1"/>
          <p:nvPr/>
        </p:nvSpPr>
        <p:spPr>
          <a:xfrm>
            <a:off x="8316416" y="3680519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dirty="0">
                <a:solidFill>
                  <a:srgbClr val="FF0000"/>
                </a:solidFill>
              </a:rPr>
              <a:t>1.41 m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0B3B1C-A845-46C9-9877-94B3A7946BBF}"/>
              </a:ext>
            </a:extLst>
          </p:cNvPr>
          <p:cNvSpPr txBox="1"/>
          <p:nvPr/>
        </p:nvSpPr>
        <p:spPr>
          <a:xfrm>
            <a:off x="8316416" y="3832919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dirty="0">
                <a:solidFill>
                  <a:srgbClr val="FF0000"/>
                </a:solidFill>
              </a:rPr>
              <a:t>1.35 m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35C9B65-4930-4A4B-90DC-554E19864FB8}"/>
              </a:ext>
            </a:extLst>
          </p:cNvPr>
          <p:cNvSpPr txBox="1"/>
          <p:nvPr/>
        </p:nvSpPr>
        <p:spPr>
          <a:xfrm>
            <a:off x="8316416" y="3985319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dirty="0">
                <a:solidFill>
                  <a:srgbClr val="FF0000"/>
                </a:solidFill>
              </a:rPr>
              <a:t>1.32 m</a:t>
            </a:r>
          </a:p>
        </p:txBody>
      </p:sp>
    </p:spTree>
    <p:extLst>
      <p:ext uri="{BB962C8B-B14F-4D97-AF65-F5344CB8AC3E}">
        <p14:creationId xmlns:p14="http://schemas.microsoft.com/office/powerpoint/2010/main" val="380675907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SPATIOTEMPORALNA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F5935D5C-C617-4685-803B-AA2E389DADB6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Parametr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przestrzenno-czasowy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7A9951C-D892-4978-B5AA-17CFA4DD64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3" t="16401" r="14563" b="70999"/>
          <a:stretch/>
        </p:blipFill>
        <p:spPr>
          <a:xfrm>
            <a:off x="323528" y="3769882"/>
            <a:ext cx="8517397" cy="7822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BD17E6A-9C08-4939-9EB2-77C0D3B21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3" t="87302" r="14563" b="7202"/>
          <a:stretch/>
        </p:blipFill>
        <p:spPr>
          <a:xfrm>
            <a:off x="251520" y="4777988"/>
            <a:ext cx="8517387" cy="34119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CA26613-2D36-4AF6-A2F0-B62EC65AE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3" t="80466" r="14563" b="15334"/>
          <a:stretch/>
        </p:blipFill>
        <p:spPr>
          <a:xfrm>
            <a:off x="251521" y="4489956"/>
            <a:ext cx="8517408" cy="26073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C15C54-D6DA-40E3-B3BD-D9178BA5482A}"/>
              </a:ext>
            </a:extLst>
          </p:cNvPr>
          <p:cNvSpPr txBox="1"/>
          <p:nvPr/>
        </p:nvSpPr>
        <p:spPr>
          <a:xfrm>
            <a:off x="647564" y="5138028"/>
            <a:ext cx="792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7 - Wyniki parametrów przestrzennych z badań </a:t>
            </a:r>
            <a:r>
              <a:rPr lang="pl-PL" sz="1400" b="0" dirty="0" err="1">
                <a:solidFill>
                  <a:schemeClr val="accent2"/>
                </a:solidFill>
              </a:rPr>
              <a:t>Hollaman</a:t>
            </a:r>
            <a:r>
              <a:rPr lang="pl-PL" sz="1400" b="0" dirty="0">
                <a:solidFill>
                  <a:schemeClr val="accent2"/>
                </a:solidFill>
              </a:rPr>
              <a:t> J. et al. 2011. Chód rejestrowany był z wybraną przez siebie prędkością.</a:t>
            </a:r>
          </a:p>
        </p:txBody>
      </p:sp>
      <p:sp>
        <p:nvSpPr>
          <p:cNvPr id="8" name="Prostokąt 3">
            <a:extLst>
              <a:ext uri="{FF2B5EF4-FFF2-40B4-BE49-F238E27FC236}">
                <a16:creationId xmlns:a16="http://schemas.microsoft.com/office/drawing/2014/main" id="{D770B2D4-A263-471E-AF5B-D9DA0C6FE02B}"/>
              </a:ext>
            </a:extLst>
          </p:cNvPr>
          <p:cNvSpPr/>
          <p:nvPr/>
        </p:nvSpPr>
        <p:spPr>
          <a:xfrm>
            <a:off x="539750" y="2285097"/>
            <a:ext cx="8136706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Istotny wpływ wieku na długość kroku i rozkroku u osób zdrowych powyżej 70 roku życia. Wraz z normalizacją długości zanika wpływ płci.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Imagen 8" descr="Forma, Círculo&#10;&#10;Descripción generada automáticamente">
            <a:extLst>
              <a:ext uri="{FF2B5EF4-FFF2-40B4-BE49-F238E27FC236}">
                <a16:creationId xmlns:a16="http://schemas.microsoft.com/office/drawing/2014/main" id="{5705D6DB-BB71-4E03-A07D-6BEA0CCC4A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63650" r="61261" b="21650"/>
          <a:stretch/>
        </p:blipFill>
        <p:spPr>
          <a:xfrm>
            <a:off x="4427984" y="4489955"/>
            <a:ext cx="792088" cy="379205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6EE7647-1103-4404-AD8B-42E5E101097D}"/>
              </a:ext>
            </a:extLst>
          </p:cNvPr>
          <p:cNvSpPr/>
          <p:nvPr/>
        </p:nvSpPr>
        <p:spPr bwMode="auto">
          <a:xfrm>
            <a:off x="5472298" y="4581128"/>
            <a:ext cx="3132150" cy="19860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456882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SPATIOTEMPORALNA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F5935D5C-C617-4685-803B-AA2E389DADB6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Parametry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czasowe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FB15C11F-1495-4A9C-8DCB-2F06E908A8A4}"/>
              </a:ext>
            </a:extLst>
          </p:cNvPr>
          <p:cNvSpPr/>
          <p:nvPr/>
        </p:nvSpPr>
        <p:spPr>
          <a:xfrm>
            <a:off x="539750" y="2261384"/>
            <a:ext cx="8136508" cy="4426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Kadencja (kroki/min): Liczba kroków na minutę, czasami określana jako tempo kroków.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Czas kroku - Step </a:t>
            </a:r>
            <a:r>
              <a:rPr lang="pl-PL" sz="2000" b="0" dirty="0" err="1">
                <a:solidFill>
                  <a:schemeClr val="accent2">
                    <a:lumMod val="75000"/>
                  </a:schemeClr>
                </a:solidFill>
              </a:rPr>
              <a:t>time</a:t>
            </a: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 (s): Czas, który upłynął od pierwszego kontaktu jednej stopy do pierwszego kontaktu stopy przeciwnej.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Czas kroku - </a:t>
            </a:r>
            <a:r>
              <a:rPr lang="pl-PL" sz="2000" b="0" dirty="0" err="1">
                <a:solidFill>
                  <a:schemeClr val="accent2">
                    <a:lumMod val="75000"/>
                  </a:schemeClr>
                </a:solidFill>
              </a:rPr>
              <a:t>Stride</a:t>
            </a: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2000" b="0" dirty="0" err="1">
                <a:solidFill>
                  <a:schemeClr val="accent2">
                    <a:lumMod val="75000"/>
                  </a:schemeClr>
                </a:solidFill>
              </a:rPr>
              <a:t>time</a:t>
            </a: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 (s): Czas, jaki upływa pomiędzy początkowym kontaktem dwóch kolejnych kroków tej samej stopy.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Czas stania (s): Czas upływający między początkowym a ostatnim kontaktem pojedynczego kroku.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Faza wymachu (s): Czas upływający pomiędzy ostatnim kontaktem bieżącego kroku a początkowym kontaktem następnego kroku tej samej stopy.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92658"/>
      </p:ext>
    </p:extLst>
  </p:cSld>
  <p:clrMapOvr>
    <a:masterClrMapping/>
  </p:clrMapOvr>
  <p:transition advClick="0" advTm="3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SPATIOTEMPORALNA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F5935D5C-C617-4685-803B-AA2E389DADB6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Parametry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czasowe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FB15C11F-1495-4A9C-8DCB-2F06E908A8A4}"/>
              </a:ext>
            </a:extLst>
          </p:cNvPr>
          <p:cNvSpPr/>
          <p:nvPr/>
        </p:nvSpPr>
        <p:spPr>
          <a:xfrm>
            <a:off x="539750" y="2261384"/>
            <a:ext cx="237606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Czas pojedynczego podporu (s): Czas, który upłynął pomiędzy ostatnim kontaktem przeciwnego kroku stopy a początkowym kontaktem następnego kroku tej samej stopy. </a:t>
            </a:r>
            <a:endParaRPr lang="en-US" sz="16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2" descr="Assessment of Gait | Musculoskeletal Key">
            <a:extLst>
              <a:ext uri="{FF2B5EF4-FFF2-40B4-BE49-F238E27FC236}">
                <a16:creationId xmlns:a16="http://schemas.microsoft.com/office/drawing/2014/main" id="{6DEEBACC-4285-440B-B77D-2461B097A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9477" y="2348880"/>
            <a:ext cx="5710995" cy="3168352"/>
          </a:xfrm>
          <a:prstGeom prst="rect">
            <a:avLst/>
          </a:prstGeom>
          <a:noFill/>
        </p:spPr>
      </p:pic>
      <p:sp>
        <p:nvSpPr>
          <p:cNvPr id="13" name="Prostokąt 1">
            <a:extLst>
              <a:ext uri="{FF2B5EF4-FFF2-40B4-BE49-F238E27FC236}">
                <a16:creationId xmlns:a16="http://schemas.microsoft.com/office/drawing/2014/main" id="{5E596CE1-FA88-4E02-ABAC-60E3349D457A}"/>
              </a:ext>
            </a:extLst>
          </p:cNvPr>
          <p:cNvSpPr/>
          <p:nvPr/>
        </p:nvSpPr>
        <p:spPr>
          <a:xfrm>
            <a:off x="3347864" y="5570076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b="0" dirty="0">
                <a:solidFill>
                  <a:schemeClr val="accent2"/>
                </a:solidFill>
              </a:rPr>
              <a:t>Ryc. 8. Cykl chodu i segmentacja czasowa (%). Obraz z www.musculoskeletalkey.com</a:t>
            </a:r>
          </a:p>
        </p:txBody>
      </p:sp>
      <p:pic>
        <p:nvPicPr>
          <p:cNvPr id="4" name="Imagen 3" descr="Forma, Círculo&#10;&#10;Descripción generada automáticamente">
            <a:extLst>
              <a:ext uri="{FF2B5EF4-FFF2-40B4-BE49-F238E27FC236}">
                <a16:creationId xmlns:a16="http://schemas.microsoft.com/office/drawing/2014/main" id="{FA426E2A-2FB8-4660-84B9-CA0B467D0A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63650" r="61261" b="21650"/>
          <a:stretch/>
        </p:blipFill>
        <p:spPr>
          <a:xfrm>
            <a:off x="3707904" y="3373969"/>
            <a:ext cx="2232248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19888"/>
      </p:ext>
    </p:extLst>
  </p:cSld>
  <p:clrMapOvr>
    <a:masterClrMapping/>
  </p:clrMapOvr>
  <p:transition advClick="0"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323528" y="951111"/>
            <a:ext cx="84969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D.2 Jak wygląda normalna biomechaniczna ocena chodu? 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Prostokąt 1">
            <a:extLst>
              <a:ext uri="{FF2B5EF4-FFF2-40B4-BE49-F238E27FC236}">
                <a16:creationId xmlns:a16="http://schemas.microsoft.com/office/drawing/2014/main" id="{6322DC6E-6B13-4A2C-A570-BFE0625632CE}"/>
              </a:ext>
            </a:extLst>
          </p:cNvPr>
          <p:cNvSpPr/>
          <p:nvPr/>
        </p:nvSpPr>
        <p:spPr>
          <a:xfrm>
            <a:off x="755576" y="152717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Spis treści: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15028B20-5EF6-4297-B4B2-3DCCCA7D4119}"/>
              </a:ext>
            </a:extLst>
          </p:cNvPr>
          <p:cNvSpPr/>
          <p:nvPr/>
        </p:nvSpPr>
        <p:spPr>
          <a:xfrm>
            <a:off x="683568" y="2204864"/>
            <a:ext cx="7632848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1000"/>
              </a:spcAft>
              <a:buFont typeface="+mj-lt"/>
              <a:buAutoNum type="romanUcPeriod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Cele</a:t>
            </a:r>
          </a:p>
          <a:p>
            <a:pPr marL="514350" indent="-514350">
              <a:spcAft>
                <a:spcPts val="1000"/>
              </a:spcAft>
              <a:buFont typeface="+mj-lt"/>
              <a:buAutoNum type="romanUcPeriod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Znaczenie danych normatywnych dotyczących chodu w praktyce klinicznej</a:t>
            </a:r>
          </a:p>
          <a:p>
            <a:pPr marL="514350" indent="-514350">
              <a:spcAft>
                <a:spcPts val="1000"/>
              </a:spcAft>
              <a:buFont typeface="+mj-lt"/>
              <a:buAutoNum type="romanUcPeriod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Przestrzenno-czasowa ocena prawidłowego chodu</a:t>
            </a:r>
          </a:p>
          <a:p>
            <a:pPr marL="514350" indent="-514350">
              <a:spcAft>
                <a:spcPts val="1000"/>
              </a:spcAft>
              <a:buFont typeface="+mj-lt"/>
              <a:buAutoNum type="romanUcPeriod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Kinematyczna ocena chodu normalnego</a:t>
            </a:r>
          </a:p>
          <a:p>
            <a:pPr marL="514350" indent="-514350">
              <a:spcAft>
                <a:spcPts val="1000"/>
              </a:spcAft>
              <a:buFont typeface="+mj-lt"/>
              <a:buAutoNum type="romanUcPeriod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Kinetyczna ocena chodu normalnego</a:t>
            </a:r>
          </a:p>
          <a:p>
            <a:pPr marL="514350" indent="-514350">
              <a:spcAft>
                <a:spcPts val="1000"/>
              </a:spcAft>
              <a:buFont typeface="+mj-lt"/>
              <a:buAutoNum type="romanUcPeriod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Ocena nacisków podeszwowych podczas chodu normalnego</a:t>
            </a:r>
          </a:p>
          <a:p>
            <a:pPr marL="514350" indent="-514350">
              <a:spcAft>
                <a:spcPts val="1000"/>
              </a:spcAft>
              <a:buFont typeface="+mj-lt"/>
              <a:buAutoNum type="romanUcPeriod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Elektromiograficzna ocena chodu prawidłowego</a:t>
            </a:r>
          </a:p>
          <a:p>
            <a:pPr marL="514350" indent="-514350">
              <a:spcAft>
                <a:spcPts val="1000"/>
              </a:spcAft>
              <a:buFont typeface="+mj-lt"/>
              <a:buAutoNum type="romanUcPeriod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Kluczowe idee</a:t>
            </a:r>
          </a:p>
          <a:p>
            <a:pPr marL="514350" indent="-514350">
              <a:spcAft>
                <a:spcPts val="1000"/>
              </a:spcAft>
              <a:buFont typeface="+mj-lt"/>
              <a:buAutoNum type="romanUcPeriod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Bibliografia</a:t>
            </a:r>
          </a:p>
        </p:txBody>
      </p:sp>
    </p:spTree>
    <p:extLst>
      <p:ext uri="{BB962C8B-B14F-4D97-AF65-F5344CB8AC3E}">
        <p14:creationId xmlns:p14="http://schemas.microsoft.com/office/powerpoint/2010/main" val="1730337168"/>
      </p:ext>
    </p:extLst>
  </p:cSld>
  <p:clrMapOvr>
    <a:masterClrMapping/>
  </p:clrMapOvr>
  <p:transition advClick="0" advTm="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ssessment of Gait | Musculoskeletal Key">
            <a:extLst>
              <a:ext uri="{FF2B5EF4-FFF2-40B4-BE49-F238E27FC236}">
                <a16:creationId xmlns:a16="http://schemas.microsoft.com/office/drawing/2014/main" id="{43D3763D-DD27-4519-9819-9876D3ECB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9477" y="2348880"/>
            <a:ext cx="5710995" cy="3168352"/>
          </a:xfrm>
          <a:prstGeom prst="rect">
            <a:avLst/>
          </a:prstGeom>
          <a:noFill/>
        </p:spPr>
      </p:pic>
      <p:sp>
        <p:nvSpPr>
          <p:cNvPr id="5" name="Prostokąt 1">
            <a:extLst>
              <a:ext uri="{FF2B5EF4-FFF2-40B4-BE49-F238E27FC236}">
                <a16:creationId xmlns:a16="http://schemas.microsoft.com/office/drawing/2014/main" id="{75DAC228-82F8-4DBC-84D6-6E98C292AFBE}"/>
              </a:ext>
            </a:extLst>
          </p:cNvPr>
          <p:cNvSpPr/>
          <p:nvPr/>
        </p:nvSpPr>
        <p:spPr>
          <a:xfrm>
            <a:off x="3347864" y="5570076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b="0" dirty="0">
                <a:solidFill>
                  <a:schemeClr val="accent2"/>
                </a:solidFill>
              </a:rPr>
              <a:t>Ryc. 8. Cykl chodu i segmentacja czasowa (%). Obraz z www.musculoskeletalkey.com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SPATIOTEMPORAL ASSESSMENT OF NORMAL GAIT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F5935D5C-C617-4685-803B-AA2E389DADB6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Parametry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czasowe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FB15C11F-1495-4A9C-8DCB-2F06E908A8A4}"/>
              </a:ext>
            </a:extLst>
          </p:cNvPr>
          <p:cNvSpPr/>
          <p:nvPr/>
        </p:nvSpPr>
        <p:spPr>
          <a:xfrm>
            <a:off x="539750" y="2261384"/>
            <a:ext cx="223205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Czas podwójnego podporu (s):  Suma czasu, który upłynął podczas dwóch okresów podwójnego podporu w cyklu chodu. 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Imagen 9" descr="Forma, Círculo&#10;&#10;Descripción generada automáticamente">
            <a:extLst>
              <a:ext uri="{FF2B5EF4-FFF2-40B4-BE49-F238E27FC236}">
                <a16:creationId xmlns:a16="http://schemas.microsoft.com/office/drawing/2014/main" id="{7D2A05D1-2F2A-44BA-9749-00B38E4D9D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63650" r="61261" b="21650"/>
          <a:stretch/>
        </p:blipFill>
        <p:spPr>
          <a:xfrm>
            <a:off x="2987824" y="3478138"/>
            <a:ext cx="1296144" cy="886966"/>
          </a:xfrm>
          <a:prstGeom prst="rect">
            <a:avLst/>
          </a:prstGeom>
        </p:spPr>
      </p:pic>
      <p:pic>
        <p:nvPicPr>
          <p:cNvPr id="19" name="Imagen 18" descr="Texto, Forma, Carta&#10;&#10;Descripción generada automáticamente">
            <a:extLst>
              <a:ext uri="{FF2B5EF4-FFF2-40B4-BE49-F238E27FC236}">
                <a16:creationId xmlns:a16="http://schemas.microsoft.com/office/drawing/2014/main" id="{B4C74B36-4FB9-46F2-8613-6CD771C4C3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7" t="20469" r="27950" b="72546"/>
          <a:stretch/>
        </p:blipFill>
        <p:spPr>
          <a:xfrm rot="5037733">
            <a:off x="2914468" y="2151788"/>
            <a:ext cx="792088" cy="425798"/>
          </a:xfrm>
          <a:prstGeom prst="rect">
            <a:avLst/>
          </a:prstGeom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55122073-193B-4C5B-86E2-2DE430A867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63650" r="61261" b="21650"/>
          <a:stretch/>
        </p:blipFill>
        <p:spPr>
          <a:xfrm>
            <a:off x="5364088" y="3446524"/>
            <a:ext cx="1296144" cy="886966"/>
          </a:xfrm>
          <a:prstGeom prst="rect">
            <a:avLst/>
          </a:prstGeom>
        </p:spPr>
      </p:pic>
      <p:pic>
        <p:nvPicPr>
          <p:cNvPr id="28" name="Imagen 27" descr="Texto, Forma, Carta&#10;&#10;Descripción generada automáticamente">
            <a:extLst>
              <a:ext uri="{FF2B5EF4-FFF2-40B4-BE49-F238E27FC236}">
                <a16:creationId xmlns:a16="http://schemas.microsoft.com/office/drawing/2014/main" id="{4248F706-A365-4BEF-B7EB-6FECC2CF29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7" t="20469" r="27950" b="72546"/>
          <a:stretch/>
        </p:blipFill>
        <p:spPr>
          <a:xfrm rot="5037733">
            <a:off x="5290732" y="2151788"/>
            <a:ext cx="792088" cy="425798"/>
          </a:xfrm>
          <a:prstGeom prst="rect">
            <a:avLst/>
          </a:prstGeom>
        </p:spPr>
      </p:pic>
      <p:pic>
        <p:nvPicPr>
          <p:cNvPr id="22" name="Imagen 21" descr="Forma, Círculo&#10;&#10;Descripción generada automáticamente">
            <a:extLst>
              <a:ext uri="{FF2B5EF4-FFF2-40B4-BE49-F238E27FC236}">
                <a16:creationId xmlns:a16="http://schemas.microsoft.com/office/drawing/2014/main" id="{45F4DF52-7C7D-4173-8DBB-9536E87AF9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2" t="24545" b="66083"/>
          <a:stretch/>
        </p:blipFill>
        <p:spPr>
          <a:xfrm>
            <a:off x="3059832" y="4581128"/>
            <a:ext cx="3406739" cy="44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45360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B8FA59B-EA2B-422E-BD77-96C6FCB26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5" t="19201" r="23225" b="73703"/>
          <a:stretch/>
        </p:blipFill>
        <p:spPr>
          <a:xfrm>
            <a:off x="1187624" y="2636912"/>
            <a:ext cx="6848009" cy="433863"/>
          </a:xfrm>
          <a:prstGeom prst="rect">
            <a:avLst/>
          </a:prstGeom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SPATIOTEMPORALNA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F5935D5C-C617-4685-803B-AA2E389DADB6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Parametry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czasowe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655599-D2F7-4A3C-AA76-D93ECBE896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5" t="29830" r="23225" b="65355"/>
          <a:stretch/>
        </p:blipFill>
        <p:spPr>
          <a:xfrm>
            <a:off x="1187624" y="3070776"/>
            <a:ext cx="6848009" cy="2944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6548760-A822-4652-B30B-6137064C4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5" t="42964" r="23225" b="51764"/>
          <a:stretch/>
        </p:blipFill>
        <p:spPr>
          <a:xfrm>
            <a:off x="1187624" y="3356992"/>
            <a:ext cx="6848011" cy="32232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017CF2B-8AFF-400B-A0EF-D9320238C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5" t="74004" r="23225" b="12207"/>
          <a:stretch/>
        </p:blipFill>
        <p:spPr>
          <a:xfrm>
            <a:off x="1187624" y="3593997"/>
            <a:ext cx="6848009" cy="84311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DEC9056-1B01-40D4-9F15-8DBCA3A7E7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65" t="69271" r="23624" b="15284"/>
          <a:stretch/>
        </p:blipFill>
        <p:spPr>
          <a:xfrm>
            <a:off x="1226700" y="4356894"/>
            <a:ext cx="6762409" cy="94431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E437245-5555-4F44-93B3-4363552B5A21}"/>
              </a:ext>
            </a:extLst>
          </p:cNvPr>
          <p:cNvSpPr txBox="1"/>
          <p:nvPr/>
        </p:nvSpPr>
        <p:spPr>
          <a:xfrm>
            <a:off x="683766" y="5301208"/>
            <a:ext cx="792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9- Wyniki parametrów czasowych z pracy Pietraszewski B. i </a:t>
            </a:r>
            <a:r>
              <a:rPr lang="pl-PL" sz="1400" b="0" dirty="0" err="1">
                <a:solidFill>
                  <a:schemeClr val="accent2"/>
                </a:solidFill>
              </a:rPr>
              <a:t>wsp</a:t>
            </a:r>
            <a:r>
              <a:rPr lang="pl-PL" sz="1400" b="0" dirty="0">
                <a:solidFill>
                  <a:schemeClr val="accent2"/>
                </a:solidFill>
              </a:rPr>
              <a:t>. 2012. Uczestnikami badania byli młodzi mężczyźni o wysokości ciała 1795 ± 46 mm. 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449B59C-A628-4A9A-856A-D4956259E420}"/>
              </a:ext>
            </a:extLst>
          </p:cNvPr>
          <p:cNvSpPr/>
          <p:nvPr/>
        </p:nvSpPr>
        <p:spPr bwMode="auto">
          <a:xfrm>
            <a:off x="3131840" y="1700808"/>
            <a:ext cx="5749002" cy="834197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indent="-401638" algn="ctr" defTabSz="642938" eaLnBrk="1" hangingPunct="1">
              <a:lnSpc>
                <a:spcPct val="90000"/>
              </a:lnSpc>
              <a:spcBef>
                <a:spcPts val="0"/>
              </a:spcBef>
              <a:buSzPct val="171000"/>
            </a:pPr>
            <a:r>
              <a:rPr lang="pl-PL" sz="1800" dirty="0">
                <a:latin typeface="Arial" charset="0"/>
                <a:sym typeface="Arial" charset="0"/>
              </a:rPr>
              <a:t>Inni autorzy: 102 - 117 kroków / min.</a:t>
            </a:r>
          </a:p>
          <a:p>
            <a:pPr marL="588963" indent="-401638" algn="ctr" defTabSz="642938" eaLnBrk="1" hangingPunct="1">
              <a:lnSpc>
                <a:spcPct val="90000"/>
              </a:lnSpc>
              <a:spcBef>
                <a:spcPts val="0"/>
              </a:spcBef>
              <a:buSzPct val="171000"/>
            </a:pPr>
            <a:r>
              <a:rPr lang="pl-PL" sz="1800" dirty="0">
                <a:latin typeface="Arial" charset="0"/>
                <a:sym typeface="Arial" charset="0"/>
              </a:rPr>
              <a:t>(Murray 1970, Chao 1983, </a:t>
            </a:r>
            <a:r>
              <a:rPr lang="pl-PL" sz="1800" dirty="0" err="1">
                <a:latin typeface="Arial" charset="0"/>
                <a:sym typeface="Arial" charset="0"/>
              </a:rPr>
              <a:t>Kadaba</a:t>
            </a:r>
            <a:r>
              <a:rPr lang="pl-PL" sz="1800" dirty="0">
                <a:latin typeface="Arial" charset="0"/>
                <a:sym typeface="Arial" charset="0"/>
              </a:rPr>
              <a:t> 1990, Perry 1992)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16" name="Imagen 15" descr="Forma, Círculo&#10;&#10;Descripción generada automáticamente">
            <a:extLst>
              <a:ext uri="{FF2B5EF4-FFF2-40B4-BE49-F238E27FC236}">
                <a16:creationId xmlns:a16="http://schemas.microsoft.com/office/drawing/2014/main" id="{93534473-8684-4CCD-8BAF-90D08BEF61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63650" r="61261" b="21650"/>
          <a:stretch/>
        </p:blipFill>
        <p:spPr>
          <a:xfrm>
            <a:off x="5436096" y="3789040"/>
            <a:ext cx="1224136" cy="439525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9CC183EF-6FAD-4709-8B18-D8A4813B97E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211960" y="3593997"/>
            <a:ext cx="3672409" cy="22110"/>
          </a:xfrm>
          <a:prstGeom prst="straightConnector1">
            <a:avLst/>
          </a:prstGeom>
          <a:noFill/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1" name="Imagen 20" descr="Forma, Círculo&#10;&#10;Descripción generada automáticamente">
            <a:extLst>
              <a:ext uri="{FF2B5EF4-FFF2-40B4-BE49-F238E27FC236}">
                <a16:creationId xmlns:a16="http://schemas.microsoft.com/office/drawing/2014/main" id="{33D8997C-D503-4A1D-853B-7A197B3DE7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63650" r="61261" b="21650"/>
          <a:stretch/>
        </p:blipFill>
        <p:spPr>
          <a:xfrm>
            <a:off x="5436096" y="4573651"/>
            <a:ext cx="1224136" cy="43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47467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58B9EBE-8242-4D53-ACCD-E51394706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1" t="50000" r="41338" b="22771"/>
          <a:stretch/>
        </p:blipFill>
        <p:spPr>
          <a:xfrm>
            <a:off x="2606597" y="3416017"/>
            <a:ext cx="5997851" cy="1741175"/>
          </a:xfrm>
          <a:prstGeom prst="rect">
            <a:avLst/>
          </a:prstGeom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SPATIOTEMPORALNA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FB15C11F-1495-4A9C-8DCB-2F06E908A8A4}"/>
              </a:ext>
            </a:extLst>
          </p:cNvPr>
          <p:cNvSpPr/>
          <p:nvPr/>
        </p:nvSpPr>
        <p:spPr>
          <a:xfrm>
            <a:off x="539750" y="2261384"/>
            <a:ext cx="17279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Efekt interakcji wieku i płci na czas trwania postawy i wymachu.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358CA5D-44BE-43D3-BF0F-8D6D6119D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1" t="22144" r="41338" b="60598"/>
          <a:stretch/>
        </p:blipFill>
        <p:spPr>
          <a:xfrm>
            <a:off x="2606598" y="2345572"/>
            <a:ext cx="5997850" cy="1107241"/>
          </a:xfrm>
          <a:prstGeom prst="rect">
            <a:avLst/>
          </a:prstGeom>
        </p:spPr>
      </p:pic>
      <p:sp>
        <p:nvSpPr>
          <p:cNvPr id="6" name="Prostokąt 3">
            <a:extLst>
              <a:ext uri="{FF2B5EF4-FFF2-40B4-BE49-F238E27FC236}">
                <a16:creationId xmlns:a16="http://schemas.microsoft.com/office/drawing/2014/main" id="{293DC2A9-1EA4-48CD-BB49-D344D2F1997A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Parametry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czasowe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3216662-4CC6-47A9-A879-DB6E0C5D1B58}"/>
              </a:ext>
            </a:extLst>
          </p:cNvPr>
          <p:cNvSpPr txBox="1"/>
          <p:nvPr/>
        </p:nvSpPr>
        <p:spPr>
          <a:xfrm>
            <a:off x="2339752" y="5260967"/>
            <a:ext cx="6624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10. Wyniki parametrów przestrzennych z badań Kobayashi Y. i </a:t>
            </a:r>
            <a:r>
              <a:rPr lang="pl-PL" sz="1400" b="0" dirty="0" err="1">
                <a:solidFill>
                  <a:schemeClr val="accent2"/>
                </a:solidFill>
              </a:rPr>
              <a:t>wsp</a:t>
            </a:r>
            <a:r>
              <a:rPr lang="pl-PL" sz="1400" b="0" dirty="0">
                <a:solidFill>
                  <a:schemeClr val="accent2"/>
                </a:solidFill>
              </a:rPr>
              <a:t>. 2016. Uczestnicy byli młodzi (średnia wieku 27,21 lat), średni (średnia wieku 52,74 lat) i starsi (średnia wieku 68,01 lat). Chód rejestrowany był z samodzielnie wybraną prędkością.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6327DA-F16D-4693-BE7C-65A957BA8A84}"/>
              </a:ext>
            </a:extLst>
          </p:cNvPr>
          <p:cNvSpPr txBox="1"/>
          <p:nvPr/>
        </p:nvSpPr>
        <p:spPr>
          <a:xfrm>
            <a:off x="6588224" y="371703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FF0000"/>
                </a:solidFill>
              </a:rPr>
              <a:t>1,03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FDBEC63-9323-4607-844A-EBB387C1E1C5}"/>
              </a:ext>
            </a:extLst>
          </p:cNvPr>
          <p:cNvSpPr txBox="1"/>
          <p:nvPr/>
        </p:nvSpPr>
        <p:spPr>
          <a:xfrm>
            <a:off x="6588224" y="386943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FF0000"/>
                </a:solidFill>
              </a:rPr>
              <a:t>0,99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F5C8558-8FCB-41DA-BF77-226FA7A623A4}"/>
              </a:ext>
            </a:extLst>
          </p:cNvPr>
          <p:cNvSpPr txBox="1"/>
          <p:nvPr/>
        </p:nvSpPr>
        <p:spPr>
          <a:xfrm>
            <a:off x="6588224" y="402183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FF0000"/>
                </a:solidFill>
              </a:rPr>
              <a:t>1,03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F567EB2-FD9B-4DAA-8642-D5D7507B7E77}"/>
              </a:ext>
            </a:extLst>
          </p:cNvPr>
          <p:cNvSpPr txBox="1"/>
          <p:nvPr/>
        </p:nvSpPr>
        <p:spPr>
          <a:xfrm>
            <a:off x="8100392" y="371703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FF0000"/>
                </a:solidFill>
              </a:rPr>
              <a:t>1,00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977052F-4AC8-441E-BF61-9C8C50979C8F}"/>
              </a:ext>
            </a:extLst>
          </p:cNvPr>
          <p:cNvSpPr txBox="1"/>
          <p:nvPr/>
        </p:nvSpPr>
        <p:spPr>
          <a:xfrm>
            <a:off x="8100392" y="386943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FF0000"/>
                </a:solidFill>
              </a:rPr>
              <a:t>0,94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1F1132F-8919-4416-9E56-E2D15597694E}"/>
              </a:ext>
            </a:extLst>
          </p:cNvPr>
          <p:cNvSpPr txBox="1"/>
          <p:nvPr/>
        </p:nvSpPr>
        <p:spPr>
          <a:xfrm>
            <a:off x="8100392" y="402183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FF0000"/>
                </a:solidFill>
              </a:rPr>
              <a:t>0,94</a:t>
            </a:r>
          </a:p>
        </p:txBody>
      </p:sp>
    </p:spTree>
    <p:extLst>
      <p:ext uri="{BB962C8B-B14F-4D97-AF65-F5344CB8AC3E}">
        <p14:creationId xmlns:p14="http://schemas.microsoft.com/office/powerpoint/2010/main" val="1465665621"/>
      </p:ext>
    </p:extLst>
  </p:cSld>
  <p:clrMapOvr>
    <a:masterClrMapping/>
  </p:clrMapOvr>
  <p:transition advClick="0" advTm="3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SPATIOTEMPORALNA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rostokąt 3">
            <a:extLst>
              <a:ext uri="{FF2B5EF4-FFF2-40B4-BE49-F238E27FC236}">
                <a16:creationId xmlns:a16="http://schemas.microsoft.com/office/drawing/2014/main" id="{293DC2A9-1EA4-48CD-BB49-D344D2F1997A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Parametry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czasowe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3AD78B-2E90-4AF9-B3DF-60B99096B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2" t="24479" r="19288" b="52799"/>
          <a:stretch/>
        </p:blipFill>
        <p:spPr>
          <a:xfrm>
            <a:off x="303610" y="2924746"/>
            <a:ext cx="8536779" cy="16494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2B782B4-FB07-4359-94C4-1B3886261C16}"/>
              </a:ext>
            </a:extLst>
          </p:cNvPr>
          <p:cNvSpPr txBox="1"/>
          <p:nvPr/>
        </p:nvSpPr>
        <p:spPr>
          <a:xfrm>
            <a:off x="647564" y="4797152"/>
            <a:ext cx="792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11 - Wyniki parametrów przestrzennych z badania </a:t>
            </a:r>
            <a:r>
              <a:rPr lang="pl-PL" sz="1400" b="0" dirty="0" err="1">
                <a:solidFill>
                  <a:schemeClr val="accent2"/>
                </a:solidFill>
              </a:rPr>
              <a:t>Hollaman</a:t>
            </a:r>
            <a:r>
              <a:rPr lang="pl-PL" sz="1400" b="0" dirty="0">
                <a:solidFill>
                  <a:schemeClr val="accent2"/>
                </a:solidFill>
              </a:rPr>
              <a:t> J. et al. 2011. Chód rejestrowany był z wybraną przez siebie prędkością.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43BEE0D-9F18-4E3A-8BD8-88667C116D40}"/>
              </a:ext>
            </a:extLst>
          </p:cNvPr>
          <p:cNvSpPr/>
          <p:nvPr/>
        </p:nvSpPr>
        <p:spPr bwMode="auto">
          <a:xfrm>
            <a:off x="431738" y="4005064"/>
            <a:ext cx="8136508" cy="20912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49C782D-9B0D-455E-B7F1-192D84E5C457}"/>
              </a:ext>
            </a:extLst>
          </p:cNvPr>
          <p:cNvSpPr/>
          <p:nvPr/>
        </p:nvSpPr>
        <p:spPr bwMode="auto">
          <a:xfrm>
            <a:off x="431738" y="3717032"/>
            <a:ext cx="8136508" cy="20912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052660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SPATIOTEMPORALNA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F5935D5C-C617-4685-803B-AA2E389DADB6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Parametry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czasowe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FB15C11F-1495-4A9C-8DCB-2F06E908A8A4}"/>
              </a:ext>
            </a:extLst>
          </p:cNvPr>
          <p:cNvSpPr/>
          <p:nvPr/>
        </p:nvSpPr>
        <p:spPr>
          <a:xfrm>
            <a:off x="539750" y="2261384"/>
            <a:ext cx="2304058" cy="2682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chemeClr val="accent2">
                    <a:lumMod val="75000"/>
                  </a:schemeClr>
                </a:solidFill>
              </a:rPr>
              <a:t>Czas stania (%GC): </a:t>
            </a: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Czas stania znormalizowany do czasu kroku. 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chemeClr val="accent2">
                    <a:lumMod val="75000"/>
                  </a:schemeClr>
                </a:solidFill>
              </a:rPr>
              <a:t>Czas wymachu (%GC): </a:t>
            </a: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Czas wymachu znormalizowany do czasu kroku</a:t>
            </a: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6" name="Picture 2" descr="Assessment of Gait | Musculoskeletal Key">
            <a:extLst>
              <a:ext uri="{FF2B5EF4-FFF2-40B4-BE49-F238E27FC236}">
                <a16:creationId xmlns:a16="http://schemas.microsoft.com/office/drawing/2014/main" id="{4A725B8C-7879-4568-B177-DE15A9663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348880"/>
            <a:ext cx="5710995" cy="3168352"/>
          </a:xfrm>
          <a:prstGeom prst="rect">
            <a:avLst/>
          </a:prstGeom>
          <a:noFill/>
        </p:spPr>
      </p:pic>
      <p:sp>
        <p:nvSpPr>
          <p:cNvPr id="8" name="Prostokąt 1">
            <a:extLst>
              <a:ext uri="{FF2B5EF4-FFF2-40B4-BE49-F238E27FC236}">
                <a16:creationId xmlns:a16="http://schemas.microsoft.com/office/drawing/2014/main" id="{0DB9FCF3-F46A-45C1-B494-D7EAF140A3F5}"/>
              </a:ext>
            </a:extLst>
          </p:cNvPr>
          <p:cNvSpPr/>
          <p:nvPr/>
        </p:nvSpPr>
        <p:spPr>
          <a:xfrm>
            <a:off x="3347864" y="5570076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b="0" dirty="0">
                <a:solidFill>
                  <a:schemeClr val="accent2"/>
                </a:solidFill>
              </a:rPr>
              <a:t>Ryc. 7. Cykl chodu i segmentacja czasowa (%). Obraz z www.musculoskeletalkey.com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pic>
        <p:nvPicPr>
          <p:cNvPr id="18" name="Imagen 17" descr="Forma, Círculo&#10;&#10;Descripción generada automáticamente">
            <a:extLst>
              <a:ext uri="{FF2B5EF4-FFF2-40B4-BE49-F238E27FC236}">
                <a16:creationId xmlns:a16="http://schemas.microsoft.com/office/drawing/2014/main" id="{42909310-6BA5-457E-9A17-25FEAE3E47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63650" r="61261" b="21650"/>
          <a:stretch/>
        </p:blipFill>
        <p:spPr>
          <a:xfrm>
            <a:off x="2987824" y="4149080"/>
            <a:ext cx="3456384" cy="886966"/>
          </a:xfrm>
          <a:prstGeom prst="rect">
            <a:avLst/>
          </a:prstGeom>
        </p:spPr>
      </p:pic>
      <p:pic>
        <p:nvPicPr>
          <p:cNvPr id="9" name="Imagen 8" descr="Forma, Círculo&#10;&#10;Descripción generada automáticamente">
            <a:extLst>
              <a:ext uri="{FF2B5EF4-FFF2-40B4-BE49-F238E27FC236}">
                <a16:creationId xmlns:a16="http://schemas.microsoft.com/office/drawing/2014/main" id="{2234ACAC-1218-44CE-BB7D-5393404D3A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63650" r="61261" b="21650"/>
          <a:stretch/>
        </p:blipFill>
        <p:spPr>
          <a:xfrm>
            <a:off x="5868144" y="4149080"/>
            <a:ext cx="2376264" cy="88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50127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 SPATIOTEMPORALNA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F5935D5C-C617-4685-803B-AA2E389DADB6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Parametry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czasowe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FB15C11F-1495-4A9C-8DCB-2F06E908A8A4}"/>
              </a:ext>
            </a:extLst>
          </p:cNvPr>
          <p:cNvSpPr/>
          <p:nvPr/>
        </p:nvSpPr>
        <p:spPr>
          <a:xfrm>
            <a:off x="539750" y="2261384"/>
            <a:ext cx="2376066" cy="3175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Czas pojedynczego podporu (%GC): Czas pojedynczego podparcia znormalizowany do czasu rozkroku.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Czas podwójnego wsparcia (%GC): Czas podwójnego wsparcia znormalizowany do czasu kroku. </a:t>
            </a:r>
          </a:p>
        </p:txBody>
      </p:sp>
      <p:pic>
        <p:nvPicPr>
          <p:cNvPr id="6" name="Picture 2" descr="Assessment of Gait | Musculoskeletal Key">
            <a:extLst>
              <a:ext uri="{FF2B5EF4-FFF2-40B4-BE49-F238E27FC236}">
                <a16:creationId xmlns:a16="http://schemas.microsoft.com/office/drawing/2014/main" id="{4A725B8C-7879-4568-B177-DE15A9663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348880"/>
            <a:ext cx="5710995" cy="3168352"/>
          </a:xfrm>
          <a:prstGeom prst="rect">
            <a:avLst/>
          </a:prstGeom>
          <a:noFill/>
        </p:spPr>
      </p:pic>
      <p:sp>
        <p:nvSpPr>
          <p:cNvPr id="8" name="Prostokąt 1">
            <a:extLst>
              <a:ext uri="{FF2B5EF4-FFF2-40B4-BE49-F238E27FC236}">
                <a16:creationId xmlns:a16="http://schemas.microsoft.com/office/drawing/2014/main" id="{0DB9FCF3-F46A-45C1-B494-D7EAF140A3F5}"/>
              </a:ext>
            </a:extLst>
          </p:cNvPr>
          <p:cNvSpPr/>
          <p:nvPr/>
        </p:nvSpPr>
        <p:spPr>
          <a:xfrm>
            <a:off x="3347864" y="5570076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b="0" dirty="0">
                <a:solidFill>
                  <a:schemeClr val="accent2"/>
                </a:solidFill>
              </a:rPr>
              <a:t>Ryc. 7. Cykl chodu i segmentacja czasowa (%). Obraz z www.musculoskeletalkey.com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pic>
        <p:nvPicPr>
          <p:cNvPr id="12" name="Imagen 11" descr="Forma, Círculo&#10;&#10;Descripción generada automáticamente">
            <a:extLst>
              <a:ext uri="{FF2B5EF4-FFF2-40B4-BE49-F238E27FC236}">
                <a16:creationId xmlns:a16="http://schemas.microsoft.com/office/drawing/2014/main" id="{116B25E2-030F-4253-A12B-38DF71ECD5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63650" r="61261" b="21650"/>
          <a:stretch/>
        </p:blipFill>
        <p:spPr>
          <a:xfrm>
            <a:off x="3707904" y="3429000"/>
            <a:ext cx="2088232" cy="886966"/>
          </a:xfrm>
          <a:prstGeom prst="rect">
            <a:avLst/>
          </a:prstGeom>
        </p:spPr>
      </p:pic>
      <p:pic>
        <p:nvPicPr>
          <p:cNvPr id="13" name="Imagen 12" descr="Forma, Círculo&#10;&#10;Descripción generada automáticamente">
            <a:extLst>
              <a:ext uri="{FF2B5EF4-FFF2-40B4-BE49-F238E27FC236}">
                <a16:creationId xmlns:a16="http://schemas.microsoft.com/office/drawing/2014/main" id="{BD7A64D8-E4D3-40B6-B6D8-F5AB946D96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63650" r="61261" b="21650"/>
          <a:stretch/>
        </p:blipFill>
        <p:spPr>
          <a:xfrm>
            <a:off x="5616116" y="3429000"/>
            <a:ext cx="684076" cy="886966"/>
          </a:xfrm>
          <a:prstGeom prst="rect">
            <a:avLst/>
          </a:prstGeom>
        </p:spPr>
      </p:pic>
      <p:pic>
        <p:nvPicPr>
          <p:cNvPr id="14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DE843E50-AD69-4AF3-9377-6A193987AE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63650" r="61261" b="21650"/>
          <a:stretch/>
        </p:blipFill>
        <p:spPr>
          <a:xfrm>
            <a:off x="3239852" y="3429000"/>
            <a:ext cx="684076" cy="88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57471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7EF4EC3-39FE-4879-9E6C-45D7A54E1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0" t="41599" r="26375" b="47467"/>
          <a:stretch/>
        </p:blipFill>
        <p:spPr>
          <a:xfrm>
            <a:off x="877468" y="3452682"/>
            <a:ext cx="7438948" cy="937083"/>
          </a:xfrm>
          <a:prstGeom prst="rect">
            <a:avLst/>
          </a:prstGeom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SPATIOTEMPORALNA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F5935D5C-C617-4685-803B-AA2E389DADB6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Parametry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czasowe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FB15C11F-1495-4A9C-8DCB-2F06E908A8A4}"/>
              </a:ext>
            </a:extLst>
          </p:cNvPr>
          <p:cNvSpPr/>
          <p:nvPr/>
        </p:nvSpPr>
        <p:spPr>
          <a:xfrm>
            <a:off x="539750" y="2261384"/>
            <a:ext cx="81367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Czas stania zmniejsza się, a względny czas wymachu zwiększa się wraz ze wzrostem prędkości. 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B006995-0E60-4390-BEBF-8B7A924E10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00" t="23400" r="26375" b="71000"/>
          <a:stretch/>
        </p:blipFill>
        <p:spPr>
          <a:xfrm>
            <a:off x="877465" y="2946121"/>
            <a:ext cx="7438951" cy="5232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0E6C804-91F6-416C-B1F8-65DE276E6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0" t="72364" r="26375" b="17801"/>
          <a:stretch/>
        </p:blipFill>
        <p:spPr>
          <a:xfrm>
            <a:off x="877465" y="4386281"/>
            <a:ext cx="7438947" cy="84291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E120EBB-05FE-4448-B318-C05C53E27CD5}"/>
              </a:ext>
            </a:extLst>
          </p:cNvPr>
          <p:cNvSpPr txBox="1"/>
          <p:nvPr/>
        </p:nvSpPr>
        <p:spPr>
          <a:xfrm>
            <a:off x="611560" y="5354052"/>
            <a:ext cx="792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12. Wyniki parametrów </a:t>
            </a:r>
            <a:r>
              <a:rPr lang="pl-PL" sz="1400" b="0" dirty="0" err="1">
                <a:solidFill>
                  <a:schemeClr val="accent2"/>
                </a:solidFill>
              </a:rPr>
              <a:t>temporofazowych</a:t>
            </a:r>
            <a:r>
              <a:rPr lang="pl-PL" sz="1400" b="0" dirty="0">
                <a:solidFill>
                  <a:schemeClr val="accent2"/>
                </a:solidFill>
              </a:rPr>
              <a:t> z pracy Pietraszewski B. i </a:t>
            </a:r>
            <a:r>
              <a:rPr lang="pl-PL" sz="1400" b="0" dirty="0" err="1">
                <a:solidFill>
                  <a:schemeClr val="accent2"/>
                </a:solidFill>
              </a:rPr>
              <a:t>wsp</a:t>
            </a:r>
            <a:r>
              <a:rPr lang="pl-PL" sz="1400" b="0" dirty="0">
                <a:solidFill>
                  <a:schemeClr val="accent2"/>
                </a:solidFill>
              </a:rPr>
              <a:t>. 2012. Uczestnikami badania byli młodzi mężczyźni (średnia wieku 22 ± 1 lat) o wysokości ciała 1795 ± 46 mm. 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C04AC48C-410B-4C37-A6C9-FCC64BF3F952}"/>
              </a:ext>
            </a:extLst>
          </p:cNvPr>
          <p:cNvCxnSpPr>
            <a:cxnSpLocks/>
          </p:cNvCxnSpPr>
          <p:nvPr/>
        </p:nvCxnSpPr>
        <p:spPr bwMode="auto">
          <a:xfrm flipH="1">
            <a:off x="4211961" y="3789040"/>
            <a:ext cx="3672407" cy="0"/>
          </a:xfrm>
          <a:prstGeom prst="straightConnector1">
            <a:avLst/>
          </a:prstGeom>
          <a:noFill/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A50740A2-5C22-414A-805A-916C83399CF3}"/>
              </a:ext>
            </a:extLst>
          </p:cNvPr>
          <p:cNvCxnSpPr>
            <a:cxnSpLocks/>
          </p:cNvCxnSpPr>
          <p:nvPr/>
        </p:nvCxnSpPr>
        <p:spPr bwMode="auto">
          <a:xfrm flipH="1">
            <a:off x="4283969" y="4077072"/>
            <a:ext cx="3672407" cy="0"/>
          </a:xfrm>
          <a:prstGeom prst="straightConnector1">
            <a:avLst/>
          </a:prstGeom>
          <a:noFill/>
          <a:ln w="57150" cap="flat" cmpd="sng" algn="ctr">
            <a:solidFill>
              <a:srgbClr val="FF3300"/>
            </a:solidFill>
            <a:prstDash val="solid"/>
            <a:round/>
            <a:headEnd type="triangle" w="med" len="med"/>
            <a:tailEnd type="none"/>
          </a:ln>
          <a:effectLst/>
        </p:spPr>
      </p:cxnSp>
      <p:pic>
        <p:nvPicPr>
          <p:cNvPr id="17" name="Imagen 16" descr="Forma, Círculo&#10;&#10;Descripción generada automáticamente">
            <a:extLst>
              <a:ext uri="{FF2B5EF4-FFF2-40B4-BE49-F238E27FC236}">
                <a16:creationId xmlns:a16="http://schemas.microsoft.com/office/drawing/2014/main" id="{17266006-62CF-4A4E-950A-494A030F7E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63650" r="61261" b="21650"/>
          <a:stretch/>
        </p:blipFill>
        <p:spPr>
          <a:xfrm>
            <a:off x="6718650" y="3972171"/>
            <a:ext cx="1224136" cy="439525"/>
          </a:xfrm>
          <a:prstGeom prst="rect">
            <a:avLst/>
          </a:prstGeom>
        </p:spPr>
      </p:pic>
      <p:pic>
        <p:nvPicPr>
          <p:cNvPr id="18" name="Imagen 17" descr="Forma, Círculo&#10;&#10;Descripción generada automáticamente">
            <a:extLst>
              <a:ext uri="{FF2B5EF4-FFF2-40B4-BE49-F238E27FC236}">
                <a16:creationId xmlns:a16="http://schemas.microsoft.com/office/drawing/2014/main" id="{A4EC6896-BB91-4CB0-A3D9-84EC645244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63650" r="61261" b="21650"/>
          <a:stretch/>
        </p:blipFill>
        <p:spPr>
          <a:xfrm>
            <a:off x="4184984" y="3972171"/>
            <a:ext cx="1224136" cy="439525"/>
          </a:xfrm>
          <a:prstGeom prst="rect">
            <a:avLst/>
          </a:prstGeom>
        </p:spPr>
      </p:pic>
      <p:pic>
        <p:nvPicPr>
          <p:cNvPr id="19" name="Imagen 18" descr="Forma, Círculo&#10;&#10;Descripción generada automáticamente">
            <a:extLst>
              <a:ext uri="{FF2B5EF4-FFF2-40B4-BE49-F238E27FC236}">
                <a16:creationId xmlns:a16="http://schemas.microsoft.com/office/drawing/2014/main" id="{155E6DE1-11B9-4808-9F29-DA1F0B3BF6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63650" r="61261" b="21650"/>
          <a:stretch/>
        </p:blipFill>
        <p:spPr>
          <a:xfrm>
            <a:off x="6732240" y="4861683"/>
            <a:ext cx="1224136" cy="439525"/>
          </a:xfrm>
          <a:prstGeom prst="rect">
            <a:avLst/>
          </a:prstGeom>
        </p:spPr>
      </p:pic>
      <p:pic>
        <p:nvPicPr>
          <p:cNvPr id="20" name="Imagen 19" descr="Forma, Círculo&#10;&#10;Descripción generada automáticamente">
            <a:extLst>
              <a:ext uri="{FF2B5EF4-FFF2-40B4-BE49-F238E27FC236}">
                <a16:creationId xmlns:a16="http://schemas.microsoft.com/office/drawing/2014/main" id="{5A54AD09-AAA6-47B8-AE03-E9DE71A64B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63650" r="61261" b="21650"/>
          <a:stretch/>
        </p:blipFill>
        <p:spPr>
          <a:xfrm>
            <a:off x="4198574" y="4861683"/>
            <a:ext cx="1224136" cy="43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44917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SPATIOTEMPORALNA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F5935D5C-C617-4685-803B-AA2E389DADB6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Parametry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czasowe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7A5C60-CE88-4C3C-AC31-C639D1242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1" t="50000" r="41338" b="22771"/>
          <a:stretch/>
        </p:blipFill>
        <p:spPr>
          <a:xfrm>
            <a:off x="251519" y="3275309"/>
            <a:ext cx="5997851" cy="17411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347EC20-05F0-48BA-96DA-FCB839E7C3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1" t="22144" r="41338" b="60598"/>
          <a:stretch/>
        </p:blipFill>
        <p:spPr>
          <a:xfrm>
            <a:off x="251520" y="2204864"/>
            <a:ext cx="5997850" cy="110724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1ABAEB2-FF5A-421E-9785-AA4BA3DBF0F2}"/>
              </a:ext>
            </a:extLst>
          </p:cNvPr>
          <p:cNvSpPr txBox="1"/>
          <p:nvPr/>
        </p:nvSpPr>
        <p:spPr>
          <a:xfrm>
            <a:off x="1115616" y="5282624"/>
            <a:ext cx="6984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b="0" dirty="0">
                <a:solidFill>
                  <a:schemeClr val="accent2"/>
                </a:solidFill>
              </a:rPr>
              <a:t>Ryc. 13. Wyniki pomiarów parametrów </a:t>
            </a:r>
            <a:r>
              <a:rPr lang="pl-PL" sz="1400" b="0" dirty="0" err="1">
                <a:solidFill>
                  <a:schemeClr val="accent2"/>
                </a:solidFill>
              </a:rPr>
              <a:t>temporofazowych</a:t>
            </a:r>
            <a:r>
              <a:rPr lang="pl-PL" sz="1400" b="0" dirty="0">
                <a:solidFill>
                  <a:schemeClr val="accent2"/>
                </a:solidFill>
              </a:rPr>
              <a:t> z badań Kobayashi Y. i </a:t>
            </a:r>
            <a:r>
              <a:rPr lang="pl-PL" sz="1400" b="0" dirty="0" err="1">
                <a:solidFill>
                  <a:schemeClr val="accent2"/>
                </a:solidFill>
              </a:rPr>
              <a:t>wsp</a:t>
            </a:r>
            <a:r>
              <a:rPr lang="pl-PL" sz="1400" b="0" dirty="0">
                <a:solidFill>
                  <a:schemeClr val="accent2"/>
                </a:solidFill>
              </a:rPr>
              <a:t>. 2016. Uczestnicy byli młodzi (śr. 27,21 lat), średni (śr. 52,74 lat) i starsi (śr. 68,01 lat). Chód rejestrowany był z samodzielnie wybraną prędkością.</a:t>
            </a:r>
          </a:p>
        </p:txBody>
      </p:sp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37C48563-0083-41D1-9364-36056726F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501833"/>
              </p:ext>
            </p:extLst>
          </p:nvPr>
        </p:nvGraphicFramePr>
        <p:xfrm>
          <a:off x="6226314" y="2348880"/>
          <a:ext cx="2917686" cy="261654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458843">
                  <a:extLst>
                    <a:ext uri="{9D8B030D-6E8A-4147-A177-3AD203B41FA5}">
                      <a16:colId xmlns:a16="http://schemas.microsoft.com/office/drawing/2014/main" val="1562555807"/>
                    </a:ext>
                  </a:extLst>
                </a:gridCol>
                <a:gridCol w="1458843">
                  <a:extLst>
                    <a:ext uri="{9D8B030D-6E8A-4147-A177-3AD203B41FA5}">
                      <a16:colId xmlns:a16="http://schemas.microsoft.com/office/drawing/2014/main" val="1020559283"/>
                    </a:ext>
                  </a:extLst>
                </a:gridCol>
              </a:tblGrid>
              <a:tr h="327068">
                <a:tc gridSpan="2">
                  <a:txBody>
                    <a:bodyPr/>
                    <a:lstStyle/>
                    <a:p>
                      <a:r>
                        <a:rPr lang="pl-PL" sz="1200" b="1" dirty="0"/>
                        <a:t>Faza stania </a:t>
                      </a:r>
                      <a:r>
                        <a:rPr lang="es-ES" sz="1200" b="1" dirty="0"/>
                        <a:t>(% </a:t>
                      </a:r>
                      <a:r>
                        <a:rPr lang="es-ES" sz="1200" b="1" dirty="0" err="1"/>
                        <a:t>cykl</a:t>
                      </a:r>
                      <a:r>
                        <a:rPr lang="es-ES" sz="1200" b="1" dirty="0"/>
                        <a:t> </a:t>
                      </a:r>
                      <a:r>
                        <a:rPr lang="es-ES" sz="1200" b="1" dirty="0" err="1"/>
                        <a:t>chodu</a:t>
                      </a:r>
                      <a:r>
                        <a:rPr lang="es-ES" sz="1200" b="1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3118892"/>
                  </a:ext>
                </a:extLst>
              </a:tr>
              <a:tr h="327068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59.22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168215"/>
                  </a:ext>
                </a:extLst>
              </a:tr>
              <a:tr h="327068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59.59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58.51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054606"/>
                  </a:ext>
                </a:extLst>
              </a:tr>
              <a:tr h="327068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59.22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58.51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221215"/>
                  </a:ext>
                </a:extLst>
              </a:tr>
              <a:tr h="327068">
                <a:tc gridSpan="2">
                  <a:txBody>
                    <a:bodyPr/>
                    <a:lstStyle/>
                    <a:p>
                      <a:r>
                        <a:rPr lang="pl-PL" sz="1200" b="1" dirty="0"/>
                        <a:t>Faza wymachu </a:t>
                      </a:r>
                      <a:r>
                        <a:rPr lang="es-ES" sz="1200" b="1" dirty="0"/>
                        <a:t>(% </a:t>
                      </a:r>
                      <a:r>
                        <a:rPr lang="es-ES" sz="1200" b="1" dirty="0" err="1"/>
                        <a:t>cykl</a:t>
                      </a:r>
                      <a:r>
                        <a:rPr lang="es-ES" sz="1200" b="1" dirty="0"/>
                        <a:t> </a:t>
                      </a:r>
                      <a:r>
                        <a:rPr lang="es-ES" sz="1200" b="1" dirty="0" err="1"/>
                        <a:t>chodu</a:t>
                      </a:r>
                      <a:r>
                        <a:rPr lang="es-ES" sz="1200" b="1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365130"/>
                  </a:ext>
                </a:extLst>
              </a:tr>
              <a:tr h="327068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40.77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49335"/>
                  </a:ext>
                </a:extLst>
              </a:tr>
              <a:tr h="327068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40.40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41.48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995896"/>
                  </a:ext>
                </a:extLst>
              </a:tr>
              <a:tr h="327068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40.77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41.48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59846"/>
                  </a:ext>
                </a:extLst>
              </a:tr>
            </a:tbl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3295B608-AC79-45A2-BAE5-994C17E42255}"/>
              </a:ext>
            </a:extLst>
          </p:cNvPr>
          <p:cNvSpPr/>
          <p:nvPr/>
        </p:nvSpPr>
        <p:spPr bwMode="auto">
          <a:xfrm>
            <a:off x="3297042" y="2132856"/>
            <a:ext cx="2917686" cy="315922"/>
          </a:xfrm>
          <a:prstGeom prst="rect">
            <a:avLst/>
          </a:prstGeom>
          <a:noFill/>
          <a:ln w="28575" cap="flat" cmpd="sng" algn="ctr">
            <a:solidFill>
              <a:srgbClr val="759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051618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SPATIOTEMPORALNA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F5935D5C-C617-4685-803B-AA2E389DADB6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Parametry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czasowe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BACD551-AA9F-4B39-8EF2-6182E7488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0" t="16261" r="11966" b="72399"/>
          <a:stretch/>
        </p:blipFill>
        <p:spPr>
          <a:xfrm>
            <a:off x="331529" y="3841884"/>
            <a:ext cx="8344729" cy="6480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E56EBD2-054D-4AE6-A48E-5E70BB488F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0" t="47200" r="11966" b="43000"/>
          <a:stretch/>
        </p:blipFill>
        <p:spPr>
          <a:xfrm>
            <a:off x="331530" y="4505958"/>
            <a:ext cx="8344728" cy="56006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795DAFF-439B-419B-B8D5-6F65605A8A12}"/>
              </a:ext>
            </a:extLst>
          </p:cNvPr>
          <p:cNvSpPr txBox="1"/>
          <p:nvPr/>
        </p:nvSpPr>
        <p:spPr>
          <a:xfrm>
            <a:off x="647564" y="5210036"/>
            <a:ext cx="792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Rysunek 14 - Wyniki parametrów </a:t>
            </a:r>
            <a:r>
              <a:rPr lang="pl-PL" sz="1400" b="0" dirty="0" err="1">
                <a:solidFill>
                  <a:schemeClr val="accent2"/>
                </a:solidFill>
              </a:rPr>
              <a:t>temporofazowych</a:t>
            </a:r>
            <a:r>
              <a:rPr lang="pl-PL" sz="1400" b="0" dirty="0">
                <a:solidFill>
                  <a:schemeClr val="accent2"/>
                </a:solidFill>
              </a:rPr>
              <a:t> z badań </a:t>
            </a:r>
            <a:r>
              <a:rPr lang="pl-PL" sz="1400" b="0" dirty="0" err="1">
                <a:solidFill>
                  <a:schemeClr val="accent2"/>
                </a:solidFill>
              </a:rPr>
              <a:t>Hollaman</a:t>
            </a:r>
            <a:r>
              <a:rPr lang="pl-PL" sz="1400" b="0" dirty="0">
                <a:solidFill>
                  <a:schemeClr val="accent2"/>
                </a:solidFill>
              </a:rPr>
              <a:t> J. i </a:t>
            </a:r>
            <a:r>
              <a:rPr lang="pl-PL" sz="1400" b="0" dirty="0" err="1">
                <a:solidFill>
                  <a:schemeClr val="accent2"/>
                </a:solidFill>
              </a:rPr>
              <a:t>wsp</a:t>
            </a:r>
            <a:r>
              <a:rPr lang="pl-PL" sz="1400" b="0" dirty="0">
                <a:solidFill>
                  <a:schemeClr val="accent2"/>
                </a:solidFill>
              </a:rPr>
              <a:t>. 2011. Chód rejestrowany był przy samodzielnie wybranej prędkości.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78B3EC89-B862-4C7C-92DE-1671B365E719}"/>
              </a:ext>
            </a:extLst>
          </p:cNvPr>
          <p:cNvSpPr/>
          <p:nvPr/>
        </p:nvSpPr>
        <p:spPr>
          <a:xfrm>
            <a:off x="539750" y="2261384"/>
            <a:ext cx="8136508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U osób powyżej 70 roku życia czas podwójnego podparcia różnił się w zależności od płci. 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Również wiek miał wpływ na czas podwójnego podparcia. </a:t>
            </a:r>
          </a:p>
        </p:txBody>
      </p:sp>
      <p:pic>
        <p:nvPicPr>
          <p:cNvPr id="14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C10E0334-CC9B-4EA8-8A8B-9B1ADD8B83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6" t="63650" r="61261" b="21650"/>
          <a:stretch/>
        </p:blipFill>
        <p:spPr>
          <a:xfrm>
            <a:off x="4211960" y="4789675"/>
            <a:ext cx="1152128" cy="43952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C7E1B0B-2B89-489E-9E91-9BD23A504E36}"/>
              </a:ext>
            </a:extLst>
          </p:cNvPr>
          <p:cNvSpPr/>
          <p:nvPr/>
        </p:nvSpPr>
        <p:spPr bwMode="auto">
          <a:xfrm>
            <a:off x="331528" y="4905914"/>
            <a:ext cx="8344729" cy="17610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391497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971600" y="3501008"/>
            <a:ext cx="54726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IV. </a:t>
            </a:r>
            <a:r>
              <a:rPr lang="en-US" sz="3200" b="0" dirty="0" err="1">
                <a:solidFill>
                  <a:schemeClr val="accent2">
                    <a:lumMod val="75000"/>
                  </a:schemeClr>
                </a:solidFill>
              </a:rPr>
              <a:t>Kinematyczna</a:t>
            </a: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0" dirty="0" err="1">
                <a:solidFill>
                  <a:schemeClr val="accent2">
                    <a:lumMod val="75000"/>
                  </a:schemeClr>
                </a:solidFill>
              </a:rPr>
              <a:t>ocena</a:t>
            </a: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0" dirty="0" err="1">
                <a:solidFill>
                  <a:schemeClr val="accent2">
                    <a:lumMod val="75000"/>
                  </a:schemeClr>
                </a:solidFill>
              </a:rPr>
              <a:t>normalnego</a:t>
            </a: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0" dirty="0" err="1">
                <a:solidFill>
                  <a:schemeClr val="accent2">
                    <a:lumMod val="75000"/>
                  </a:schemeClr>
                </a:solidFill>
              </a:rPr>
              <a:t>chodu</a:t>
            </a: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Prostokąt 1">
            <a:extLst>
              <a:ext uri="{FF2B5EF4-FFF2-40B4-BE49-F238E27FC236}">
                <a16:creationId xmlns:a16="http://schemas.microsoft.com/office/drawing/2014/main" id="{33DF299A-5145-4D2F-A92E-2508A7E64CE7}"/>
              </a:ext>
            </a:extLst>
          </p:cNvPr>
          <p:cNvSpPr/>
          <p:nvPr/>
        </p:nvSpPr>
        <p:spPr>
          <a:xfrm>
            <a:off x="323528" y="1412776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D.2 Jak wygląda normalna biomechaniczna ocena chodu? 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n 5" descr="Forma, Círculo&#10;&#10;Descripción generada automáticamente">
            <a:extLst>
              <a:ext uri="{FF2B5EF4-FFF2-40B4-BE49-F238E27FC236}">
                <a16:creationId xmlns:a16="http://schemas.microsoft.com/office/drawing/2014/main" id="{0154C689-E624-45F8-B68D-D3D1FEA05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9" t="35300" b="56173"/>
          <a:stretch/>
        </p:blipFill>
        <p:spPr>
          <a:xfrm>
            <a:off x="323528" y="4572417"/>
            <a:ext cx="6336704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03714"/>
      </p:ext>
    </p:extLst>
  </p:cSld>
  <p:clrMapOvr>
    <a:masterClrMapping/>
  </p:clrMapOvr>
  <p:transition advClick="0"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971600" y="3501008"/>
            <a:ext cx="74168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I. </a:t>
            </a:r>
            <a:r>
              <a:rPr lang="pl-PL" sz="3200" b="0" dirty="0">
                <a:solidFill>
                  <a:schemeClr val="accent2">
                    <a:lumMod val="75000"/>
                  </a:schemeClr>
                </a:solidFill>
              </a:rPr>
              <a:t>Cele</a:t>
            </a: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Prostokąt 1">
            <a:extLst>
              <a:ext uri="{FF2B5EF4-FFF2-40B4-BE49-F238E27FC236}">
                <a16:creationId xmlns:a16="http://schemas.microsoft.com/office/drawing/2014/main" id="{33DF299A-5145-4D2F-A92E-2508A7E64CE7}"/>
              </a:ext>
            </a:extLst>
          </p:cNvPr>
          <p:cNvSpPr/>
          <p:nvPr/>
        </p:nvSpPr>
        <p:spPr>
          <a:xfrm>
            <a:off x="323528" y="1412776"/>
            <a:ext cx="84969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D.2 Jak wygląda normalna biomechaniczna ocena chodu?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n 5" descr="Forma, Círculo&#10;&#10;Descripción generada automáticamente">
            <a:extLst>
              <a:ext uri="{FF2B5EF4-FFF2-40B4-BE49-F238E27FC236}">
                <a16:creationId xmlns:a16="http://schemas.microsoft.com/office/drawing/2014/main" id="{0154C689-E624-45F8-B68D-D3D1FEA05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9" t="35300" b="56173"/>
          <a:stretch/>
        </p:blipFill>
        <p:spPr>
          <a:xfrm>
            <a:off x="683568" y="4018637"/>
            <a:ext cx="3096344" cy="584775"/>
          </a:xfrm>
          <a:prstGeom prst="rect">
            <a:avLst/>
          </a:prstGeom>
        </p:spPr>
      </p:pic>
    </p:spTree>
  </p:cSld>
  <p:clrMapOvr>
    <a:masterClrMapping/>
  </p:clrMapOvr>
  <p:transition advClick="0" advTm="3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5C8C19F0-513D-49CA-A02F-5043D10FB8E2}"/>
              </a:ext>
            </a:extLst>
          </p:cNvPr>
          <p:cNvSpPr/>
          <p:nvPr/>
        </p:nvSpPr>
        <p:spPr>
          <a:xfrm>
            <a:off x="539750" y="2132856"/>
            <a:ext cx="81367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Przyrząd do pomiaru parametrów kinematycznych 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D0EA6A7-A32E-4F59-A8B7-2550F3D73A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3" t="15078" r="15384" b="24284"/>
          <a:stretch/>
        </p:blipFill>
        <p:spPr>
          <a:xfrm>
            <a:off x="3301214" y="2842591"/>
            <a:ext cx="1770363" cy="267100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F795993-C215-4833-86BC-3E09ACD2587C}"/>
              </a:ext>
            </a:extLst>
          </p:cNvPr>
          <p:cNvSpPr txBox="1"/>
          <p:nvPr/>
        </p:nvSpPr>
        <p:spPr>
          <a:xfrm>
            <a:off x="611560" y="5580529"/>
            <a:ext cx="792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Rysunek 1 - Narzędzia biomechaniczne. Po lewej: system fotogrametrii 3D firmy </a:t>
            </a:r>
            <a:r>
              <a:rPr lang="pl-PL" sz="1400" b="0" dirty="0" err="1">
                <a:solidFill>
                  <a:schemeClr val="accent2"/>
                </a:solidFill>
              </a:rPr>
              <a:t>Kinescan</a:t>
            </a:r>
            <a:r>
              <a:rPr lang="pl-PL" sz="1400" b="0" dirty="0">
                <a:solidFill>
                  <a:schemeClr val="accent2"/>
                </a:solidFill>
              </a:rPr>
              <a:t>/IBV. Po prawej: czujniki IMU firmy </a:t>
            </a:r>
            <a:r>
              <a:rPr lang="pl-PL" sz="1400" b="0" dirty="0" err="1">
                <a:solidFill>
                  <a:schemeClr val="accent2"/>
                </a:solidFill>
              </a:rPr>
              <a:t>Xsens</a:t>
            </a:r>
            <a:r>
              <a:rPr lang="pl-PL" sz="1400" b="0" dirty="0">
                <a:solidFill>
                  <a:schemeClr val="accent2"/>
                </a:solidFill>
              </a:rPr>
              <a:t> (Motion </a:t>
            </a:r>
            <a:r>
              <a:rPr lang="pl-PL" sz="1400" b="0" dirty="0" err="1">
                <a:solidFill>
                  <a:schemeClr val="accent2"/>
                </a:solidFill>
              </a:rPr>
              <a:t>Capture</a:t>
            </a:r>
            <a:r>
              <a:rPr lang="pl-PL" sz="1400" b="0" dirty="0">
                <a:solidFill>
                  <a:schemeClr val="accent2"/>
                </a:solidFill>
              </a:rPr>
              <a:t> System).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0B058FF-9267-4576-98A1-ABE2BB4457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63" t="24801" r="56300" b="26200"/>
          <a:stretch/>
        </p:blipFill>
        <p:spPr>
          <a:xfrm flipH="1">
            <a:off x="861375" y="2840742"/>
            <a:ext cx="2395528" cy="267380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347EA53-D4B7-48A9-94E3-CBB80437C462}"/>
              </a:ext>
            </a:extLst>
          </p:cNvPr>
          <p:cNvSpPr/>
          <p:nvPr/>
        </p:nvSpPr>
        <p:spPr bwMode="auto">
          <a:xfrm>
            <a:off x="861375" y="2843431"/>
            <a:ext cx="4210202" cy="2673801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10" name="Imagen 9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70FDA73-E6FA-4FF2-8EAA-5B2AED753E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r="27951"/>
          <a:stretch/>
        </p:blipFill>
        <p:spPr>
          <a:xfrm>
            <a:off x="5325193" y="2852936"/>
            <a:ext cx="2036166" cy="2129372"/>
          </a:xfrm>
          <a:prstGeom prst="rect">
            <a:avLst/>
          </a:prstGeom>
        </p:spPr>
      </p:pic>
      <p:pic>
        <p:nvPicPr>
          <p:cNvPr id="13" name="Imagen 1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96CA9CE5-790B-4152-9FD4-422945FD5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335" y="3957684"/>
            <a:ext cx="1081690" cy="155954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7C012E6-DFAD-4B3D-9B9A-9CADD58CFA02}"/>
              </a:ext>
            </a:extLst>
          </p:cNvPr>
          <p:cNvSpPr/>
          <p:nvPr/>
        </p:nvSpPr>
        <p:spPr bwMode="auto">
          <a:xfrm>
            <a:off x="5311397" y="2852936"/>
            <a:ext cx="2933011" cy="2673801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938332"/>
      </p:ext>
    </p:extLst>
  </p:cSld>
  <p:clrMapOvr>
    <a:masterClrMapping/>
  </p:clrMapOvr>
  <p:transition advClick="0" advTm="3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52B606-62D8-4FBC-9002-3DBE9AE92002}"/>
              </a:ext>
            </a:extLst>
          </p:cNvPr>
          <p:cNvSpPr txBox="1"/>
          <p:nvPr/>
        </p:nvSpPr>
        <p:spPr>
          <a:xfrm>
            <a:off x="611560" y="5589240"/>
            <a:ext cx="792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Rysunek 2 - Płaszczyzny ruchu. Kinematyka chodu opisana jest w (a) płaszczyźnie strzałkowej, (b) płaszczyźnie poziomej i poprzecznej oraz (c) płaszczyźnie czołowej. 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Płaszczyzny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ruchu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465F8935-8E32-42EB-83F7-C843767B28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" r="2392"/>
          <a:stretch/>
        </p:blipFill>
        <p:spPr>
          <a:xfrm>
            <a:off x="1331640" y="2276872"/>
            <a:ext cx="6480720" cy="3185066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299243874"/>
      </p:ext>
    </p:extLst>
  </p:cSld>
  <p:clrMapOvr>
    <a:masterClrMapping/>
  </p:clrMapOvr>
  <p:transition advClick="0" advTm="3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Krzywe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ruchu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CEB006D-6B65-4614-8816-6829EC1F1F61}"/>
              </a:ext>
            </a:extLst>
          </p:cNvPr>
          <p:cNvSpPr/>
          <p:nvPr/>
        </p:nvSpPr>
        <p:spPr bwMode="auto">
          <a:xfrm>
            <a:off x="971600" y="2348880"/>
            <a:ext cx="2232248" cy="52322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7938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CZOŁOWA</a:t>
            </a: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3A902588-F768-4B50-8DB0-536FA2CA9D0A}"/>
              </a:ext>
            </a:extLst>
          </p:cNvPr>
          <p:cNvSpPr/>
          <p:nvPr/>
        </p:nvSpPr>
        <p:spPr bwMode="auto">
          <a:xfrm>
            <a:off x="3563888" y="2348880"/>
            <a:ext cx="2232248" cy="52322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793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800" b="0" dirty="0">
                <a:latin typeface="Arial" charset="0"/>
                <a:sym typeface="Arial" charset="0"/>
              </a:rPr>
              <a:t>STRZAŁKOWA</a:t>
            </a:r>
            <a:endParaRPr lang="es-ES" sz="1800" b="0" dirty="0">
              <a:latin typeface="Arial" charset="0"/>
              <a:sym typeface="Arial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3060E077-4485-44B2-9D8D-154E2C53989B}"/>
              </a:ext>
            </a:extLst>
          </p:cNvPr>
          <p:cNvSpPr/>
          <p:nvPr/>
        </p:nvSpPr>
        <p:spPr bwMode="auto">
          <a:xfrm>
            <a:off x="6228184" y="2348880"/>
            <a:ext cx="2232248" cy="52322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793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800" b="0" dirty="0">
                <a:latin typeface="Arial" charset="0"/>
                <a:sym typeface="Arial" charset="0"/>
              </a:rPr>
              <a:t>POPRZECZNA</a:t>
            </a:r>
            <a:endParaRPr lang="es-ES" sz="1800" b="0" dirty="0">
              <a:latin typeface="Arial" charset="0"/>
              <a:sym typeface="Arial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CC01F2B9-8F2E-4D7A-89C6-17D2767E0801}"/>
              </a:ext>
            </a:extLst>
          </p:cNvPr>
          <p:cNvSpPr/>
          <p:nvPr/>
        </p:nvSpPr>
        <p:spPr bwMode="auto">
          <a:xfrm>
            <a:off x="971600" y="4541284"/>
            <a:ext cx="2232248" cy="648074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793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Odwodzenie-prz</a:t>
            </a:r>
            <a:r>
              <a:rPr lang="pl-PL" sz="18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e</a:t>
            </a: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wodzenie</a:t>
            </a:r>
            <a:r>
              <a:rPr lang="en-US" sz="18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biodra</a:t>
            </a:r>
            <a:endParaRPr lang="en-US" sz="1800" b="0" dirty="0">
              <a:solidFill>
                <a:schemeClr val="accent2"/>
              </a:solidFill>
              <a:latin typeface="Arial" charset="0"/>
              <a:sym typeface="Arial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9885A7A2-6DCB-4EA7-83D2-7C77F55CEB16}"/>
              </a:ext>
            </a:extLst>
          </p:cNvPr>
          <p:cNvSpPr/>
          <p:nvPr/>
        </p:nvSpPr>
        <p:spPr bwMode="auto">
          <a:xfrm>
            <a:off x="971600" y="5306948"/>
            <a:ext cx="2232248" cy="648074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7938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Skośność</a:t>
            </a:r>
            <a:r>
              <a:rPr lang="en-US" sz="18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miednicy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7AE81F7B-F747-41DC-99EB-A549105BF17B}"/>
              </a:ext>
            </a:extLst>
          </p:cNvPr>
          <p:cNvSpPr/>
          <p:nvPr/>
        </p:nvSpPr>
        <p:spPr bwMode="auto">
          <a:xfrm>
            <a:off x="3563888" y="2998471"/>
            <a:ext cx="2232248" cy="648073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793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Zgięcie</a:t>
            </a:r>
            <a:r>
              <a:rPr lang="en-US" sz="18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grzbietowe</a:t>
            </a:r>
            <a:r>
              <a:rPr lang="pl-PL" sz="18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i</a:t>
            </a:r>
            <a:r>
              <a:rPr lang="en-US" sz="18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podeszwowe</a:t>
            </a:r>
            <a:endParaRPr lang="en-US" sz="1800" b="0" dirty="0">
              <a:solidFill>
                <a:schemeClr val="accent2"/>
              </a:solidFill>
              <a:latin typeface="Arial" charset="0"/>
              <a:sym typeface="Arial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0664B54-5100-4718-B3C6-D0DD7B1DB54C}"/>
              </a:ext>
            </a:extLst>
          </p:cNvPr>
          <p:cNvSpPr/>
          <p:nvPr/>
        </p:nvSpPr>
        <p:spPr bwMode="auto">
          <a:xfrm>
            <a:off x="3563888" y="4543014"/>
            <a:ext cx="2232248" cy="648073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7938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Zgięcie</a:t>
            </a:r>
            <a:r>
              <a:rPr lang="en-US" sz="18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i</a:t>
            </a:r>
            <a:r>
              <a:rPr lang="en-US" sz="18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wyprost</a:t>
            </a:r>
            <a:r>
              <a:rPr lang="en-US" sz="18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biodra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7775A819-42BB-4C1B-B8FC-4ACC3F68FEB3}"/>
              </a:ext>
            </a:extLst>
          </p:cNvPr>
          <p:cNvSpPr/>
          <p:nvPr/>
        </p:nvSpPr>
        <p:spPr bwMode="auto">
          <a:xfrm>
            <a:off x="3563888" y="3764137"/>
            <a:ext cx="2232248" cy="648073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793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Zgięcie</a:t>
            </a:r>
            <a:r>
              <a:rPr lang="pl-PL" sz="18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i wyprost</a:t>
            </a:r>
            <a:r>
              <a:rPr lang="en-US" sz="18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kolana</a:t>
            </a:r>
            <a:endParaRPr lang="en-US" sz="1800" b="0" dirty="0">
              <a:solidFill>
                <a:schemeClr val="accent2"/>
              </a:solidFill>
              <a:latin typeface="Arial" charset="0"/>
              <a:sym typeface="Arial" charset="0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2EAA80DF-711D-4B83-8A55-B4A44AD20814}"/>
              </a:ext>
            </a:extLst>
          </p:cNvPr>
          <p:cNvSpPr/>
          <p:nvPr/>
        </p:nvSpPr>
        <p:spPr bwMode="auto">
          <a:xfrm>
            <a:off x="3563888" y="5321892"/>
            <a:ext cx="2232248" cy="648073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7938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Pochylenie</a:t>
            </a:r>
            <a:r>
              <a:rPr lang="en-US" sz="18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miednicy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D22E00F8-64A3-461E-8138-84C28C48E054}"/>
              </a:ext>
            </a:extLst>
          </p:cNvPr>
          <p:cNvSpPr/>
          <p:nvPr/>
        </p:nvSpPr>
        <p:spPr bwMode="auto">
          <a:xfrm>
            <a:off x="6228184" y="4529804"/>
            <a:ext cx="2232248" cy="648073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7938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Rotacja</a:t>
            </a:r>
            <a:r>
              <a:rPr lang="en-US" sz="18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biodra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86383777-9F56-4BA1-8CDB-36A2741C227C}"/>
              </a:ext>
            </a:extLst>
          </p:cNvPr>
          <p:cNvSpPr/>
          <p:nvPr/>
        </p:nvSpPr>
        <p:spPr bwMode="auto">
          <a:xfrm>
            <a:off x="6228184" y="2998471"/>
            <a:ext cx="2232248" cy="648073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793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8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Rotacja</a:t>
            </a:r>
            <a:r>
              <a:rPr lang="en-US" sz="18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stopy</a:t>
            </a:r>
            <a:endParaRPr lang="en-US" sz="1800" b="0" dirty="0">
              <a:solidFill>
                <a:schemeClr val="accent2"/>
              </a:solidFill>
              <a:latin typeface="Arial" charset="0"/>
              <a:sym typeface="Arial" charset="0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0F61EDFB-2681-43AF-9B7C-477EAC145AFF}"/>
              </a:ext>
            </a:extLst>
          </p:cNvPr>
          <p:cNvSpPr/>
          <p:nvPr/>
        </p:nvSpPr>
        <p:spPr bwMode="auto">
          <a:xfrm>
            <a:off x="6228184" y="5321892"/>
            <a:ext cx="2232248" cy="648073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7938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Rotacja</a:t>
            </a:r>
            <a:r>
              <a:rPr lang="en-US" sz="18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8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miednicy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FECBBDFD-4EFF-43CC-A905-3C36CB40A102}"/>
              </a:ext>
            </a:extLst>
          </p:cNvPr>
          <p:cNvSpPr/>
          <p:nvPr/>
        </p:nvSpPr>
        <p:spPr bwMode="auto">
          <a:xfrm>
            <a:off x="971600" y="2996952"/>
            <a:ext cx="2232248" cy="648074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793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8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-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5A16FDB5-4A39-45E6-B8D8-7681816FF9F8}"/>
              </a:ext>
            </a:extLst>
          </p:cNvPr>
          <p:cNvSpPr/>
          <p:nvPr/>
        </p:nvSpPr>
        <p:spPr bwMode="auto">
          <a:xfrm>
            <a:off x="971600" y="3762616"/>
            <a:ext cx="2232248" cy="648074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793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8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-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4987A434-0E6E-4D25-911B-14E93D20DA9C}"/>
              </a:ext>
            </a:extLst>
          </p:cNvPr>
          <p:cNvSpPr/>
          <p:nvPr/>
        </p:nvSpPr>
        <p:spPr bwMode="auto">
          <a:xfrm>
            <a:off x="6228184" y="3762616"/>
            <a:ext cx="2232248" cy="648074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793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8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68582692"/>
      </p:ext>
    </p:extLst>
  </p:cSld>
  <p:clrMapOvr>
    <a:masterClrMapping/>
  </p:clrMapOvr>
  <p:transition advClick="0" advTm="3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5C8C19F0-513D-49CA-A02F-5043D10FB8E2}"/>
              </a:ext>
            </a:extLst>
          </p:cNvPr>
          <p:cNvSpPr/>
          <p:nvPr/>
        </p:nvSpPr>
        <p:spPr>
          <a:xfrm>
            <a:off x="518530" y="2217411"/>
            <a:ext cx="2664098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Zakres ruchu</a:t>
            </a:r>
          </a:p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Maksymalne zgięcie/wyprost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350FB98B-B816-484C-82A9-4A790A6FBEDF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Rezultaty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ruchów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stawów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FA61EC29-22DD-4FFF-B99F-5C5B6BEA8B0C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394305B-33EA-46D9-B35B-90D34CA55B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1" t="26744" r="52099" b="42725"/>
          <a:stretch/>
        </p:blipFill>
        <p:spPr>
          <a:xfrm>
            <a:off x="3167745" y="1916832"/>
            <a:ext cx="2745493" cy="1796194"/>
          </a:xfrm>
          <a:prstGeom prst="rect">
            <a:avLst/>
          </a:prstGeom>
        </p:spPr>
      </p:pic>
      <p:sp>
        <p:nvSpPr>
          <p:cNvPr id="3" name="Prostokąt 3">
            <a:extLst>
              <a:ext uri="{FF2B5EF4-FFF2-40B4-BE49-F238E27FC236}">
                <a16:creationId xmlns:a16="http://schemas.microsoft.com/office/drawing/2014/main" id="{21E33C87-E082-411B-929B-0EAB377538F7}"/>
              </a:ext>
            </a:extLst>
          </p:cNvPr>
          <p:cNvSpPr/>
          <p:nvPr/>
        </p:nvSpPr>
        <p:spPr>
          <a:xfrm>
            <a:off x="539750" y="3604954"/>
            <a:ext cx="2664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Prędkość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kątowa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1B45679-6B9C-4BD8-BB13-009D584600F2}"/>
              </a:ext>
            </a:extLst>
          </p:cNvPr>
          <p:cNvSpPr/>
          <p:nvPr/>
        </p:nvSpPr>
        <p:spPr>
          <a:xfrm>
            <a:off x="564750" y="4233282"/>
            <a:ext cx="26640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Przyspieszenie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kątowe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Prostokąt 3">
            <a:extLst>
              <a:ext uri="{FF2B5EF4-FFF2-40B4-BE49-F238E27FC236}">
                <a16:creationId xmlns:a16="http://schemas.microsoft.com/office/drawing/2014/main" id="{2DC98FA7-2D1F-4767-B9DB-AC68BCF68BCF}"/>
              </a:ext>
            </a:extLst>
          </p:cNvPr>
          <p:cNvSpPr/>
          <p:nvPr/>
        </p:nvSpPr>
        <p:spPr>
          <a:xfrm>
            <a:off x="539552" y="5117122"/>
            <a:ext cx="2664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Szarpnięcie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DA17A0A-A4F0-42A7-B4FC-7DBA52269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1" t="57092" r="52099" b="12201"/>
          <a:stretch/>
        </p:blipFill>
        <p:spPr>
          <a:xfrm>
            <a:off x="3203848" y="3926638"/>
            <a:ext cx="2745493" cy="18066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1301E3-C320-4403-93A1-12AE32773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31" t="26744" r="27163" b="42548"/>
          <a:stretch/>
        </p:blipFill>
        <p:spPr>
          <a:xfrm>
            <a:off x="6048065" y="1919834"/>
            <a:ext cx="2636436" cy="180661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C5E2532-DF33-4217-A1F2-E2EE3ABC14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55" t="57092" r="27163" b="12201"/>
          <a:stretch/>
        </p:blipFill>
        <p:spPr>
          <a:xfrm>
            <a:off x="6156374" y="3926639"/>
            <a:ext cx="2592090" cy="1806617"/>
          </a:xfrm>
          <a:prstGeom prst="rect">
            <a:avLst/>
          </a:prstGeom>
        </p:spPr>
      </p:pic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133E8FD2-4F46-4B5A-9F96-0566934BAC9D}"/>
              </a:ext>
            </a:extLst>
          </p:cNvPr>
          <p:cNvCxnSpPr>
            <a:cxnSpLocks/>
          </p:cNvCxnSpPr>
          <p:nvPr/>
        </p:nvCxnSpPr>
        <p:spPr bwMode="auto">
          <a:xfrm>
            <a:off x="5515458" y="2276872"/>
            <a:ext cx="0" cy="117187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4882744-CECA-4A9E-B9F9-E3A6A9643D19}"/>
              </a:ext>
            </a:extLst>
          </p:cNvPr>
          <p:cNvSpPr txBox="1"/>
          <p:nvPr/>
        </p:nvSpPr>
        <p:spPr>
          <a:xfrm>
            <a:off x="5292080" y="1980129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9D142BF-D374-4EA3-ADDE-2ED8213044C4}"/>
              </a:ext>
            </a:extLst>
          </p:cNvPr>
          <p:cNvSpPr txBox="1"/>
          <p:nvPr/>
        </p:nvSpPr>
        <p:spPr>
          <a:xfrm>
            <a:off x="4572000" y="3132257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20A91A5-EAA6-4781-B2AA-0558ECDDE30B}"/>
              </a:ext>
            </a:extLst>
          </p:cNvPr>
          <p:cNvSpPr txBox="1"/>
          <p:nvPr/>
        </p:nvSpPr>
        <p:spPr>
          <a:xfrm>
            <a:off x="2843808" y="5642084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Rysunek 3 - Szacunkowe wartości położenia kątowego, prędkości, przyspieszenia i szarpnięcia biodra z De </a:t>
            </a:r>
            <a:r>
              <a:rPr lang="pl-PL" sz="1400" b="0" dirty="0" err="1">
                <a:solidFill>
                  <a:schemeClr val="accent2"/>
                </a:solidFill>
              </a:rPr>
              <a:t>Groote</a:t>
            </a:r>
            <a:r>
              <a:rPr lang="pl-PL" sz="1400" b="0" dirty="0">
                <a:solidFill>
                  <a:schemeClr val="accent2"/>
                </a:solidFill>
              </a:rPr>
              <a:t>, F. et al. 2008</a:t>
            </a:r>
          </a:p>
        </p:txBody>
      </p:sp>
    </p:spTree>
    <p:extLst>
      <p:ext uri="{BB962C8B-B14F-4D97-AF65-F5344CB8AC3E}">
        <p14:creationId xmlns:p14="http://schemas.microsoft.com/office/powerpoint/2010/main" val="1274204496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9" grpId="0"/>
      <p:bldP spid="31" grpId="0"/>
      <p:bldP spid="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350FB98B-B816-484C-82A9-4A790A6FBEDF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pl-PL" sz="1800" i="1" dirty="0">
                <a:solidFill>
                  <a:schemeClr val="accent2">
                    <a:lumMod val="75000"/>
                  </a:schemeClr>
                </a:solidFill>
              </a:rPr>
              <a:t>Przypominamy: Okresy i fazy cyklu chodu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FA61EC29-22DD-4FFF-B99F-5C5B6BEA8B0C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613A57D-FC4E-4B60-A1F4-BA4BEB76E4A4}"/>
              </a:ext>
            </a:extLst>
          </p:cNvPr>
          <p:cNvSpPr txBox="1"/>
          <p:nvPr/>
        </p:nvSpPr>
        <p:spPr>
          <a:xfrm>
            <a:off x="323528" y="4636293"/>
            <a:ext cx="25202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0" dirty="0">
                <a:solidFill>
                  <a:schemeClr val="accent2"/>
                </a:solidFill>
              </a:rPr>
              <a:t>Ryc. 5 - Okres i fazy cyklu chodu. W każdej </a:t>
            </a:r>
            <a:r>
              <a:rPr lang="pl-PL" sz="1400" b="0" dirty="0" err="1">
                <a:solidFill>
                  <a:schemeClr val="accent2"/>
                </a:solidFill>
              </a:rPr>
              <a:t>podfazie</a:t>
            </a:r>
            <a:r>
              <a:rPr lang="pl-PL" sz="1400" b="0" dirty="0">
                <a:solidFill>
                  <a:schemeClr val="accent2"/>
                </a:solidFill>
              </a:rPr>
              <a:t> pokazany jest procent chodu, w którym ma ona miejsce. (Perry J i </a:t>
            </a:r>
            <a:r>
              <a:rPr lang="pl-PL" sz="1400" b="0" dirty="0" err="1">
                <a:solidFill>
                  <a:schemeClr val="accent2"/>
                </a:solidFill>
              </a:rPr>
              <a:t>Burnfield</a:t>
            </a:r>
            <a:r>
              <a:rPr lang="pl-PL" sz="1400" b="0" dirty="0">
                <a:solidFill>
                  <a:schemeClr val="accent2"/>
                </a:solidFill>
              </a:rPr>
              <a:t> J. 2010) </a:t>
            </a: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973C3618-7978-4332-A6C0-EE2292BF90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6"/>
          <a:stretch/>
        </p:blipFill>
        <p:spPr>
          <a:xfrm>
            <a:off x="2771800" y="2204864"/>
            <a:ext cx="5976664" cy="378574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E22AB27-0611-4AB5-A873-3B19E46B36A4}"/>
              </a:ext>
            </a:extLst>
          </p:cNvPr>
          <p:cNvSpPr txBox="1"/>
          <p:nvPr/>
        </p:nvSpPr>
        <p:spPr>
          <a:xfrm>
            <a:off x="2843808" y="3820412"/>
            <a:ext cx="70621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accent2"/>
                </a:solidFill>
              </a:rPr>
              <a:t>0% to 2%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2D3F80D-721C-44ED-918E-953BC77A0022}"/>
              </a:ext>
            </a:extLst>
          </p:cNvPr>
          <p:cNvSpPr txBox="1"/>
          <p:nvPr/>
        </p:nvSpPr>
        <p:spPr>
          <a:xfrm>
            <a:off x="3630627" y="3820413"/>
            <a:ext cx="64863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2% to 12%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2A28F37-7490-44AE-958B-8AC65C321021}"/>
              </a:ext>
            </a:extLst>
          </p:cNvPr>
          <p:cNvSpPr txBox="1"/>
          <p:nvPr/>
        </p:nvSpPr>
        <p:spPr>
          <a:xfrm>
            <a:off x="4347648" y="3820411"/>
            <a:ext cx="70621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12% to 31%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3F70A33-03EE-4CB6-9D26-52DE8ECF49C5}"/>
              </a:ext>
            </a:extLst>
          </p:cNvPr>
          <p:cNvSpPr txBox="1"/>
          <p:nvPr/>
        </p:nvSpPr>
        <p:spPr>
          <a:xfrm>
            <a:off x="5122247" y="3820410"/>
            <a:ext cx="69081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31% to 50%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74B300D-2000-416B-98B7-2306B1BDB403}"/>
              </a:ext>
            </a:extLst>
          </p:cNvPr>
          <p:cNvSpPr txBox="1"/>
          <p:nvPr/>
        </p:nvSpPr>
        <p:spPr>
          <a:xfrm>
            <a:off x="5863953" y="3820410"/>
            <a:ext cx="69081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50% to 62%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2C52FF3-CFE7-46ED-A624-6C062C3B60A3}"/>
              </a:ext>
            </a:extLst>
          </p:cNvPr>
          <p:cNvSpPr txBox="1"/>
          <p:nvPr/>
        </p:nvSpPr>
        <p:spPr>
          <a:xfrm>
            <a:off x="6587658" y="3831431"/>
            <a:ext cx="72064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0"/>
            </a:lvl1pPr>
          </a:lstStyle>
          <a:p>
            <a:r>
              <a:rPr lang="en-US" sz="1200" dirty="0"/>
              <a:t>62% to 75%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F02B790-7F3D-4A77-ADF7-7D84815C8A13}"/>
              </a:ext>
            </a:extLst>
          </p:cNvPr>
          <p:cNvSpPr txBox="1"/>
          <p:nvPr/>
        </p:nvSpPr>
        <p:spPr>
          <a:xfrm>
            <a:off x="7369208" y="3831430"/>
            <a:ext cx="670279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0"/>
            </a:lvl1pPr>
          </a:lstStyle>
          <a:p>
            <a:r>
              <a:rPr lang="en-US" sz="1200" dirty="0"/>
              <a:t>75% to 87%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25278CC-8926-488E-9FF6-AC1993D19402}"/>
              </a:ext>
            </a:extLst>
          </p:cNvPr>
          <p:cNvSpPr txBox="1"/>
          <p:nvPr/>
        </p:nvSpPr>
        <p:spPr>
          <a:xfrm>
            <a:off x="8094840" y="3832225"/>
            <a:ext cx="670278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200" b="0" dirty="0"/>
              <a:t>87% to 100%</a:t>
            </a:r>
          </a:p>
        </p:txBody>
      </p:sp>
    </p:spTree>
    <p:extLst>
      <p:ext uri="{BB962C8B-B14F-4D97-AF65-F5344CB8AC3E}">
        <p14:creationId xmlns:p14="http://schemas.microsoft.com/office/powerpoint/2010/main" val="632155520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350FB98B-B816-484C-82A9-4A790A6FBEDF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Kinematyka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stawu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skokowego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FA61EC29-22DD-4FFF-B99F-5C5B6BEA8B0C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3701C959-1901-4D2F-8825-D16AC796DC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"/>
          <a:stretch/>
        </p:blipFill>
        <p:spPr>
          <a:xfrm>
            <a:off x="3347864" y="2204865"/>
            <a:ext cx="5502227" cy="331314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613A57D-FC4E-4B60-A1F4-BA4BEB76E4A4}"/>
              </a:ext>
            </a:extLst>
          </p:cNvPr>
          <p:cNvSpPr txBox="1"/>
          <p:nvPr/>
        </p:nvSpPr>
        <p:spPr>
          <a:xfrm>
            <a:off x="3491880" y="5589240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accent2"/>
                </a:solidFill>
              </a:rPr>
              <a:t>Figure 6 – Ankle movement in sagittal plane through gait cycle. Image from Richards J. 2015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11FE496F-80A9-4A34-B765-0127BDB444B6}"/>
              </a:ext>
            </a:extLst>
          </p:cNvPr>
          <p:cNvCxnSpPr>
            <a:cxnSpLocks/>
          </p:cNvCxnSpPr>
          <p:nvPr/>
        </p:nvCxnSpPr>
        <p:spPr bwMode="auto">
          <a:xfrm>
            <a:off x="3851920" y="3356992"/>
            <a:ext cx="62227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10C55F81-DEE1-4E9D-A5C4-309999AEC354}"/>
              </a:ext>
            </a:extLst>
          </p:cNvPr>
          <p:cNvCxnSpPr>
            <a:cxnSpLocks/>
          </p:cNvCxnSpPr>
          <p:nvPr/>
        </p:nvCxnSpPr>
        <p:spPr bwMode="auto">
          <a:xfrm>
            <a:off x="5868144" y="2420888"/>
            <a:ext cx="62227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3629E519-4295-4E02-82B7-41FB6AA66ED7}"/>
              </a:ext>
            </a:extLst>
          </p:cNvPr>
          <p:cNvCxnSpPr>
            <a:cxnSpLocks/>
          </p:cNvCxnSpPr>
          <p:nvPr/>
        </p:nvCxnSpPr>
        <p:spPr bwMode="auto">
          <a:xfrm>
            <a:off x="6588224" y="4005064"/>
            <a:ext cx="62227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08F9FBF9-2884-4E93-93DE-05A303D64149}"/>
              </a:ext>
            </a:extLst>
          </p:cNvPr>
          <p:cNvCxnSpPr>
            <a:cxnSpLocks/>
          </p:cNvCxnSpPr>
          <p:nvPr/>
        </p:nvCxnSpPr>
        <p:spPr bwMode="auto">
          <a:xfrm>
            <a:off x="7668344" y="2852936"/>
            <a:ext cx="62227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Prostokąt 3">
            <a:extLst>
              <a:ext uri="{FF2B5EF4-FFF2-40B4-BE49-F238E27FC236}">
                <a16:creationId xmlns:a16="http://schemas.microsoft.com/office/drawing/2014/main" id="{519F9D18-DB01-4EDE-825B-D76A370B62C9}"/>
              </a:ext>
            </a:extLst>
          </p:cNvPr>
          <p:cNvSpPr/>
          <p:nvPr/>
        </p:nvSpPr>
        <p:spPr>
          <a:xfrm>
            <a:off x="539552" y="2240766"/>
            <a:ext cx="2664296" cy="3929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Płaszczyzna strzałkowa.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Kontakt początkowy: pozycja neutralna.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Reakcja na obciążenie: 1º zgięcia podeszwowego.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Postawa końcowa: 1 zgięcie grzbietowe.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Mid/termina swing: </a:t>
            </a: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</a:rPr>
              <a:t>zgięcie</a:t>
            </a: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</a:rPr>
              <a:t>grzbietowe</a:t>
            </a: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8CB9A21-EFDC-455F-A692-9B84BA0CBDB8}"/>
              </a:ext>
            </a:extLst>
          </p:cNvPr>
          <p:cNvSpPr txBox="1"/>
          <p:nvPr/>
        </p:nvSpPr>
        <p:spPr>
          <a:xfrm>
            <a:off x="3838922" y="3356992"/>
            <a:ext cx="64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dirty="0">
                <a:solidFill>
                  <a:srgbClr val="FF0000"/>
                </a:solidFill>
              </a:rPr>
              <a:t>5º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5AC3E9C-16F9-475C-A125-6048517E79CB}"/>
              </a:ext>
            </a:extLst>
          </p:cNvPr>
          <p:cNvSpPr txBox="1"/>
          <p:nvPr/>
        </p:nvSpPr>
        <p:spPr>
          <a:xfrm>
            <a:off x="5851918" y="2060097"/>
            <a:ext cx="64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dirty="0">
                <a:solidFill>
                  <a:srgbClr val="FF0000"/>
                </a:solidFill>
              </a:rPr>
              <a:t>10º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75B56E3-FB7E-4304-A10B-5D388B2C70B7}"/>
              </a:ext>
            </a:extLst>
          </p:cNvPr>
          <p:cNvSpPr txBox="1"/>
          <p:nvPr/>
        </p:nvSpPr>
        <p:spPr>
          <a:xfrm>
            <a:off x="6588026" y="4005064"/>
            <a:ext cx="64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dirty="0">
                <a:solidFill>
                  <a:srgbClr val="FF0000"/>
                </a:solidFill>
              </a:rPr>
              <a:t>15º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7880C46-E8E6-4AE8-854C-706BE89795AF}"/>
              </a:ext>
            </a:extLst>
          </p:cNvPr>
          <p:cNvSpPr txBox="1"/>
          <p:nvPr/>
        </p:nvSpPr>
        <p:spPr>
          <a:xfrm>
            <a:off x="7668344" y="2460073"/>
            <a:ext cx="64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dirty="0">
                <a:solidFill>
                  <a:srgbClr val="FF0000"/>
                </a:solidFill>
              </a:rPr>
              <a:t>2º 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445E1C4-0E63-489C-A370-B7FD096E9104}"/>
              </a:ext>
            </a:extLst>
          </p:cNvPr>
          <p:cNvSpPr txBox="1"/>
          <p:nvPr/>
        </p:nvSpPr>
        <p:spPr>
          <a:xfrm>
            <a:off x="7308304" y="1907540"/>
            <a:ext cx="1224136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800" dirty="0">
                <a:solidFill>
                  <a:schemeClr val="accent2"/>
                </a:solidFill>
              </a:rPr>
              <a:t>ROM: 25º </a:t>
            </a:r>
          </a:p>
        </p:txBody>
      </p:sp>
    </p:spTree>
    <p:extLst>
      <p:ext uri="{BB962C8B-B14F-4D97-AF65-F5344CB8AC3E}">
        <p14:creationId xmlns:p14="http://schemas.microsoft.com/office/powerpoint/2010/main" val="1799535780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5C8C19F0-513D-49CA-A02F-5043D10FB8E2}"/>
              </a:ext>
            </a:extLst>
          </p:cNvPr>
          <p:cNvSpPr/>
          <p:nvPr/>
        </p:nvSpPr>
        <p:spPr>
          <a:xfrm>
            <a:off x="539750" y="2232834"/>
            <a:ext cx="8136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Staw podskokowy i mają mierzalne łuki ruchu podczas chodzenia.</a:t>
            </a:r>
            <a:endParaRPr lang="en-US" sz="1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350FB98B-B816-484C-82A9-4A790A6FBEDF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Kinematyka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stopy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FA61EC29-22DD-4FFF-B99F-5C5B6BEA8B0C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613A57D-FC4E-4B60-A1F4-BA4BEB76E4A4}"/>
              </a:ext>
            </a:extLst>
          </p:cNvPr>
          <p:cNvSpPr txBox="1"/>
          <p:nvPr/>
        </p:nvSpPr>
        <p:spPr>
          <a:xfrm>
            <a:off x="3707904" y="5543654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7 - Ruch stawu </a:t>
            </a:r>
            <a:r>
              <a:rPr lang="pl-PL" sz="1400" b="0" dirty="0" err="1">
                <a:solidFill>
                  <a:schemeClr val="accent2"/>
                </a:solidFill>
              </a:rPr>
              <a:t>podtalerzowego</a:t>
            </a:r>
            <a:r>
              <a:rPr lang="pl-PL" sz="1400" b="0" dirty="0">
                <a:solidFill>
                  <a:schemeClr val="accent2"/>
                </a:solidFill>
              </a:rPr>
              <a:t> w cyklu chodu. Obraz z https://musculoskeletalkey.com 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6D7068ED-93CB-467A-8AF1-2AA593010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95" y="2744286"/>
            <a:ext cx="4994794" cy="2693045"/>
          </a:xfrm>
          <a:prstGeom prst="rect">
            <a:avLst/>
          </a:prstGeom>
        </p:spPr>
      </p:pic>
      <p:sp>
        <p:nvSpPr>
          <p:cNvPr id="5" name="Prostokąt 3">
            <a:extLst>
              <a:ext uri="{FF2B5EF4-FFF2-40B4-BE49-F238E27FC236}">
                <a16:creationId xmlns:a16="http://schemas.microsoft.com/office/drawing/2014/main" id="{C20900D6-CB06-4FC9-97C5-E13BDED20123}"/>
              </a:ext>
            </a:extLst>
          </p:cNvPr>
          <p:cNvSpPr/>
          <p:nvPr/>
        </p:nvSpPr>
        <p:spPr>
          <a:xfrm>
            <a:off x="539552" y="2708920"/>
            <a:ext cx="3096146" cy="3411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300" b="0" dirty="0">
                <a:solidFill>
                  <a:schemeClr val="accent2">
                    <a:lumMod val="75000"/>
                  </a:schemeClr>
                </a:solidFill>
              </a:rPr>
              <a:t>Staw krzyżowo-biodrowy pozwala na inwersję i </a:t>
            </a:r>
            <a:r>
              <a:rPr lang="pl-PL" sz="1300" b="0" dirty="0" err="1">
                <a:solidFill>
                  <a:schemeClr val="accent2">
                    <a:lumMod val="75000"/>
                  </a:schemeClr>
                </a:solidFill>
              </a:rPr>
              <a:t>eversję</a:t>
            </a:r>
            <a:r>
              <a:rPr lang="pl-PL" sz="1300" b="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>
              <a:spcAft>
                <a:spcPts val="1000"/>
              </a:spcAft>
              <a:defRPr/>
            </a:pPr>
            <a:r>
              <a:rPr lang="en-US" b="0" dirty="0">
                <a:solidFill>
                  <a:schemeClr val="accent2">
                    <a:lumMod val="75000"/>
                  </a:schemeClr>
                </a:solidFill>
              </a:rPr>
              <a:t>Subtalar joint allows inversion and eversion</a:t>
            </a:r>
            <a:endParaRPr lang="pl-PL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300" b="0" dirty="0">
                <a:solidFill>
                  <a:schemeClr val="accent2">
                    <a:lumMod val="75000"/>
                  </a:schemeClr>
                </a:solidFill>
              </a:rPr>
              <a:t>Początkowy kontakt: pozycja neutralna. </a:t>
            </a:r>
          </a:p>
          <a:p>
            <a:pPr>
              <a:spcAft>
                <a:spcPts val="1000"/>
              </a:spcAft>
              <a:defRPr/>
            </a:pPr>
            <a:r>
              <a:rPr lang="pl-PL" b="0" dirty="0" err="1">
                <a:solidFill>
                  <a:schemeClr val="accent2">
                    <a:lumMod val="75000"/>
                  </a:schemeClr>
                </a:solidFill>
              </a:rPr>
              <a:t>Initial</a:t>
            </a:r>
            <a:r>
              <a:rPr lang="pl-PL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b="0" dirty="0" err="1">
                <a:solidFill>
                  <a:schemeClr val="accent2">
                    <a:lumMod val="75000"/>
                  </a:schemeClr>
                </a:solidFill>
              </a:rPr>
              <a:t>contact</a:t>
            </a:r>
            <a:r>
              <a:rPr lang="pl-PL" b="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pl-PL" b="0" dirty="0" err="1">
                <a:solidFill>
                  <a:schemeClr val="accent2">
                    <a:lumMod val="75000"/>
                  </a:schemeClr>
                </a:solidFill>
              </a:rPr>
              <a:t>neutral</a:t>
            </a:r>
            <a:r>
              <a:rPr lang="pl-PL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b="0" dirty="0" err="1">
                <a:solidFill>
                  <a:schemeClr val="accent2">
                    <a:lumMod val="75000"/>
                  </a:schemeClr>
                </a:solidFill>
              </a:rPr>
              <a:t>position</a:t>
            </a:r>
            <a:r>
              <a:rPr lang="pl-PL" b="0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300" b="0" dirty="0">
                <a:solidFill>
                  <a:schemeClr val="accent2">
                    <a:lumMod val="75000"/>
                  </a:schemeClr>
                </a:solidFill>
              </a:rPr>
              <a:t>W połowie kroku: maksymalne wyprostowanie. </a:t>
            </a:r>
          </a:p>
          <a:p>
            <a:pPr>
              <a:spcAft>
                <a:spcPts val="1000"/>
              </a:spcAft>
              <a:defRPr/>
            </a:pPr>
            <a:r>
              <a:rPr lang="pl-PL" b="0" dirty="0" err="1">
                <a:solidFill>
                  <a:schemeClr val="accent2">
                    <a:lumMod val="75000"/>
                  </a:schemeClr>
                </a:solidFill>
              </a:rPr>
              <a:t>Midstance</a:t>
            </a:r>
            <a:r>
              <a:rPr lang="pl-PL" b="0" dirty="0">
                <a:solidFill>
                  <a:schemeClr val="accent2">
                    <a:lumMod val="75000"/>
                  </a:schemeClr>
                </a:solidFill>
              </a:rPr>
              <a:t>: maximum </a:t>
            </a:r>
            <a:r>
              <a:rPr lang="pl-PL" b="0" dirty="0" err="1">
                <a:solidFill>
                  <a:schemeClr val="accent2">
                    <a:lumMod val="75000"/>
                  </a:schemeClr>
                </a:solidFill>
              </a:rPr>
              <a:t>eversion</a:t>
            </a:r>
            <a:r>
              <a:rPr lang="pl-PL" b="0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300" b="0" dirty="0">
                <a:solidFill>
                  <a:schemeClr val="accent2">
                    <a:lumMod val="75000"/>
                  </a:schemeClr>
                </a:solidFill>
              </a:rPr>
              <a:t>Faza wymachu: pozycja neutralna. </a:t>
            </a:r>
          </a:p>
          <a:p>
            <a:pPr>
              <a:spcAft>
                <a:spcPts val="1000"/>
              </a:spcAft>
              <a:defRPr/>
            </a:pPr>
            <a:r>
              <a:rPr lang="en-US" b="0" dirty="0" err="1">
                <a:solidFill>
                  <a:schemeClr val="accent2">
                    <a:lumMod val="75000"/>
                  </a:schemeClr>
                </a:solidFill>
              </a:rPr>
              <a:t>Faza</a:t>
            </a:r>
            <a:r>
              <a:rPr lang="en-US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accent2">
                    <a:lumMod val="75000"/>
                  </a:schemeClr>
                </a:solidFill>
              </a:rPr>
              <a:t>wymachu</a:t>
            </a:r>
            <a:r>
              <a:rPr lang="en-US" b="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b="0" dirty="0" err="1">
                <a:solidFill>
                  <a:schemeClr val="accent2">
                    <a:lumMod val="75000"/>
                  </a:schemeClr>
                </a:solidFill>
              </a:rPr>
              <a:t>pozycja</a:t>
            </a:r>
            <a:r>
              <a:rPr lang="en-US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0" dirty="0" err="1">
                <a:solidFill>
                  <a:schemeClr val="accent2">
                    <a:lumMod val="75000"/>
                  </a:schemeClr>
                </a:solidFill>
              </a:rPr>
              <a:t>neutralna</a:t>
            </a:r>
            <a:r>
              <a:rPr lang="en-US" b="0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en-US" sz="1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134BE876-83F3-4655-90D6-C7672E6282C9}"/>
              </a:ext>
            </a:extLst>
          </p:cNvPr>
          <p:cNvCxnSpPr/>
          <p:nvPr/>
        </p:nvCxnSpPr>
        <p:spPr bwMode="auto">
          <a:xfrm>
            <a:off x="4932040" y="3501008"/>
            <a:ext cx="0" cy="151216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C0F1513-EA28-458E-B544-CF14C50A11CE}"/>
              </a:ext>
            </a:extLst>
          </p:cNvPr>
          <p:cNvCxnSpPr/>
          <p:nvPr/>
        </p:nvCxnSpPr>
        <p:spPr bwMode="auto">
          <a:xfrm>
            <a:off x="6372200" y="3429000"/>
            <a:ext cx="0" cy="151216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0005EAE2-E725-473D-A36F-201FDAA40C77}"/>
              </a:ext>
            </a:extLst>
          </p:cNvPr>
          <p:cNvCxnSpPr/>
          <p:nvPr/>
        </p:nvCxnSpPr>
        <p:spPr bwMode="auto">
          <a:xfrm>
            <a:off x="6732240" y="3429000"/>
            <a:ext cx="0" cy="151216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4083294-9BA7-493D-ADD8-76A492BEDA6F}"/>
              </a:ext>
            </a:extLst>
          </p:cNvPr>
          <p:cNvSpPr txBox="1"/>
          <p:nvPr/>
        </p:nvSpPr>
        <p:spPr>
          <a:xfrm>
            <a:off x="4835372" y="3861048"/>
            <a:ext cx="960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dirty="0">
                <a:solidFill>
                  <a:srgbClr val="FF0000"/>
                </a:solidFill>
              </a:rPr>
              <a:t>4º- 6º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71E42C5-2D87-42E5-AEE2-D1D56B679213}"/>
              </a:ext>
            </a:extLst>
          </p:cNvPr>
          <p:cNvSpPr txBox="1"/>
          <p:nvPr/>
        </p:nvSpPr>
        <p:spPr>
          <a:xfrm>
            <a:off x="6804248" y="3748003"/>
            <a:ext cx="141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close</a:t>
            </a:r>
            <a:r>
              <a:rPr lang="es-ES" sz="1800" dirty="0">
                <a:solidFill>
                  <a:srgbClr val="FF0000"/>
                </a:solidFill>
              </a:rPr>
              <a:t> </a:t>
            </a:r>
            <a:r>
              <a:rPr lang="es-ES" sz="1800" dirty="0" err="1">
                <a:solidFill>
                  <a:srgbClr val="FF0000"/>
                </a:solidFill>
              </a:rPr>
              <a:t>to</a:t>
            </a:r>
            <a:r>
              <a:rPr lang="es-ES" sz="1800" dirty="0">
                <a:solidFill>
                  <a:srgbClr val="FF0000"/>
                </a:solidFill>
              </a:rPr>
              <a:t> 0º </a:t>
            </a:r>
          </a:p>
        </p:txBody>
      </p:sp>
    </p:spTree>
    <p:extLst>
      <p:ext uri="{BB962C8B-B14F-4D97-AF65-F5344CB8AC3E}">
        <p14:creationId xmlns:p14="http://schemas.microsoft.com/office/powerpoint/2010/main" val="3485480435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350FB98B-B816-484C-82A9-4A790A6FBEDF}"/>
              </a:ext>
            </a:extLst>
          </p:cNvPr>
          <p:cNvSpPr/>
          <p:nvPr/>
        </p:nvSpPr>
        <p:spPr>
          <a:xfrm>
            <a:off x="503642" y="1625593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Układ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kinematyczny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kolana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FA61EC29-22DD-4FFF-B99F-5C5B6BEA8B0C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415483-8533-4512-9C7C-B401A2F3D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3"/>
          <a:stretch/>
        </p:blipFill>
        <p:spPr>
          <a:xfrm>
            <a:off x="3245371" y="2232834"/>
            <a:ext cx="5574903" cy="328741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BA8FB8A-479F-4EC9-BB33-65D41F824FD5}"/>
              </a:ext>
            </a:extLst>
          </p:cNvPr>
          <p:cNvSpPr txBox="1"/>
          <p:nvPr/>
        </p:nvSpPr>
        <p:spPr>
          <a:xfrm>
            <a:off x="3707904" y="5543654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8. Ruch kolana w płaszczyźnie strzałkowej w cyklu chodu. Image from Richards J. 2015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4D959BB-680D-4920-B46E-35F88DA22F10}"/>
              </a:ext>
            </a:extLst>
          </p:cNvPr>
          <p:cNvCxnSpPr/>
          <p:nvPr/>
        </p:nvCxnSpPr>
        <p:spPr bwMode="auto">
          <a:xfrm>
            <a:off x="4092604" y="2924944"/>
            <a:ext cx="0" cy="151216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9168C72-8757-484E-9FDB-1525C5803133}"/>
              </a:ext>
            </a:extLst>
          </p:cNvPr>
          <p:cNvSpPr txBox="1"/>
          <p:nvPr/>
        </p:nvSpPr>
        <p:spPr>
          <a:xfrm>
            <a:off x="3995936" y="3707740"/>
            <a:ext cx="57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5º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61F743A-E6B3-47D8-B46B-99B03005D714}"/>
              </a:ext>
            </a:extLst>
          </p:cNvPr>
          <p:cNvSpPr txBox="1"/>
          <p:nvPr/>
        </p:nvSpPr>
        <p:spPr>
          <a:xfrm>
            <a:off x="4042600" y="3255367"/>
            <a:ext cx="88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rgbClr val="FF0000"/>
                </a:solidFill>
              </a:rPr>
              <a:t>150-200º/s 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7C654626-44F2-4E83-B54C-5DCEB3AF37BB}"/>
              </a:ext>
            </a:extLst>
          </p:cNvPr>
          <p:cNvCxnSpPr/>
          <p:nvPr/>
        </p:nvCxnSpPr>
        <p:spPr bwMode="auto">
          <a:xfrm>
            <a:off x="4812684" y="2924944"/>
            <a:ext cx="0" cy="151216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B81708D-4CDC-487E-A433-CCEB556F6AC6}"/>
              </a:ext>
            </a:extLst>
          </p:cNvPr>
          <p:cNvSpPr txBox="1"/>
          <p:nvPr/>
        </p:nvSpPr>
        <p:spPr>
          <a:xfrm>
            <a:off x="4716016" y="3068960"/>
            <a:ext cx="57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20º 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717B271E-C80A-45DB-B737-44CEA2556B58}"/>
              </a:ext>
            </a:extLst>
          </p:cNvPr>
          <p:cNvCxnSpPr/>
          <p:nvPr/>
        </p:nvCxnSpPr>
        <p:spPr bwMode="auto">
          <a:xfrm>
            <a:off x="5964817" y="2924944"/>
            <a:ext cx="0" cy="151216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A552004-3739-4534-8FEF-686854763C4C}"/>
              </a:ext>
            </a:extLst>
          </p:cNvPr>
          <p:cNvSpPr txBox="1"/>
          <p:nvPr/>
        </p:nvSpPr>
        <p:spPr>
          <a:xfrm>
            <a:off x="5868149" y="3789040"/>
            <a:ext cx="57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3º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F95C53F-0EA5-4E56-96BA-6F35986043C1}"/>
              </a:ext>
            </a:extLst>
          </p:cNvPr>
          <p:cNvSpPr txBox="1"/>
          <p:nvPr/>
        </p:nvSpPr>
        <p:spPr>
          <a:xfrm>
            <a:off x="4932040" y="3481263"/>
            <a:ext cx="889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rgbClr val="FF0000"/>
                </a:solidFill>
              </a:rPr>
              <a:t>80-100º/s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B6B430F-907A-47B2-948F-561163062FE0}"/>
              </a:ext>
            </a:extLst>
          </p:cNvPr>
          <p:cNvSpPr txBox="1"/>
          <p:nvPr/>
        </p:nvSpPr>
        <p:spPr>
          <a:xfrm>
            <a:off x="6346856" y="3171608"/>
            <a:ext cx="889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rgbClr val="FF0000"/>
                </a:solidFill>
              </a:rPr>
              <a:t>350º/s 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1EC6380-8849-464C-BFA4-E8F1B6D39BBC}"/>
              </a:ext>
            </a:extLst>
          </p:cNvPr>
          <p:cNvCxnSpPr>
            <a:cxnSpLocks/>
          </p:cNvCxnSpPr>
          <p:nvPr/>
        </p:nvCxnSpPr>
        <p:spPr bwMode="auto">
          <a:xfrm>
            <a:off x="7452320" y="1988840"/>
            <a:ext cx="0" cy="244827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FF6958E-183A-4326-8A23-BF8893BF019B}"/>
              </a:ext>
            </a:extLst>
          </p:cNvPr>
          <p:cNvSpPr txBox="1"/>
          <p:nvPr/>
        </p:nvSpPr>
        <p:spPr>
          <a:xfrm>
            <a:off x="7493650" y="2041103"/>
            <a:ext cx="750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60-70º 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461CBFD-2A26-42B7-B3F0-BC3BC7309D7D}"/>
              </a:ext>
            </a:extLst>
          </p:cNvPr>
          <p:cNvSpPr txBox="1"/>
          <p:nvPr/>
        </p:nvSpPr>
        <p:spPr>
          <a:xfrm>
            <a:off x="7452320" y="2708920"/>
            <a:ext cx="1033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rgbClr val="FF0000"/>
                </a:solidFill>
              </a:rPr>
              <a:t>400-450º/s 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78A99D36-9C96-45B4-80E8-2E9514467226}"/>
              </a:ext>
            </a:extLst>
          </p:cNvPr>
          <p:cNvCxnSpPr>
            <a:cxnSpLocks/>
          </p:cNvCxnSpPr>
          <p:nvPr/>
        </p:nvCxnSpPr>
        <p:spPr bwMode="auto">
          <a:xfrm>
            <a:off x="8460432" y="2924944"/>
            <a:ext cx="0" cy="151216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8F0303F-3817-47B5-98D1-1C2B5F2AC603}"/>
              </a:ext>
            </a:extLst>
          </p:cNvPr>
          <p:cNvSpPr txBox="1"/>
          <p:nvPr/>
        </p:nvSpPr>
        <p:spPr>
          <a:xfrm>
            <a:off x="8244408" y="3118533"/>
            <a:ext cx="750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0º 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00775F8A-29C6-430F-8B6F-AEC15BD5F85E}"/>
              </a:ext>
            </a:extLst>
          </p:cNvPr>
          <p:cNvCxnSpPr>
            <a:cxnSpLocks/>
          </p:cNvCxnSpPr>
          <p:nvPr/>
        </p:nvCxnSpPr>
        <p:spPr bwMode="auto">
          <a:xfrm flipH="1">
            <a:off x="8612832" y="3508150"/>
            <a:ext cx="6770" cy="92896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A13F895-243D-4DFC-A087-4292ABAEC649}"/>
              </a:ext>
            </a:extLst>
          </p:cNvPr>
          <p:cNvSpPr txBox="1"/>
          <p:nvPr/>
        </p:nvSpPr>
        <p:spPr>
          <a:xfrm>
            <a:off x="8393242" y="3722652"/>
            <a:ext cx="750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5º </a:t>
            </a:r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5C8C19F0-513D-49CA-A02F-5043D10FB8E2}"/>
              </a:ext>
            </a:extLst>
          </p:cNvPr>
          <p:cNvSpPr/>
          <p:nvPr/>
        </p:nvSpPr>
        <p:spPr>
          <a:xfrm>
            <a:off x="467544" y="1988840"/>
            <a:ext cx="2926983" cy="4039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endParaRPr lang="pl-PL" sz="165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450" b="0" dirty="0">
                <a:solidFill>
                  <a:schemeClr val="accent2">
                    <a:lumMod val="75000"/>
                  </a:schemeClr>
                </a:solidFill>
              </a:rPr>
              <a:t>Płaszczyzna strzałkowa: zgięcie i wyprost kolana.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450" b="0" dirty="0">
                <a:solidFill>
                  <a:schemeClr val="accent2">
                    <a:lumMod val="75000"/>
                  </a:schemeClr>
                </a:solidFill>
              </a:rPr>
              <a:t>Początkowy kontakt: lekkie zgięcie.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450" b="0" dirty="0">
                <a:solidFill>
                  <a:schemeClr val="accent2">
                    <a:lumMod val="75000"/>
                  </a:schemeClr>
                </a:solidFill>
              </a:rPr>
              <a:t>Pomiędzy reakcją na obciążenie a połową kroku: pierwszy szczyt zgięcia.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450" b="0" dirty="0">
                <a:solidFill>
                  <a:schemeClr val="accent2">
                    <a:lumMod val="75000"/>
                  </a:schemeClr>
                </a:solidFill>
              </a:rPr>
              <a:t>Końcówka postawy: pierwszy szczyt wyprostu.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450" b="0" dirty="0">
                <a:solidFill>
                  <a:schemeClr val="accent2">
                    <a:lumMod val="75000"/>
                  </a:schemeClr>
                </a:solidFill>
              </a:rPr>
              <a:t>Początkowy zamach: szczyt drugiego zgięcia.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450" b="0" dirty="0">
                <a:solidFill>
                  <a:schemeClr val="accent2">
                    <a:lumMod val="75000"/>
                  </a:schemeClr>
                </a:solidFill>
              </a:rPr>
              <a:t>W końcowej fazie wymachu: szczyt drugiego wyprostu. </a:t>
            </a:r>
            <a:r>
              <a:rPr lang="en-US" sz="1450" b="0" dirty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65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D627DE2-9035-484C-9A20-EBA8D6BF4F02}"/>
              </a:ext>
            </a:extLst>
          </p:cNvPr>
          <p:cNvSpPr txBox="1"/>
          <p:nvPr/>
        </p:nvSpPr>
        <p:spPr>
          <a:xfrm>
            <a:off x="4266183" y="2125985"/>
            <a:ext cx="2080671" cy="3539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700" dirty="0">
                <a:solidFill>
                  <a:schemeClr val="accent2"/>
                </a:solidFill>
              </a:rPr>
              <a:t>ROM: 0º </a:t>
            </a:r>
            <a:r>
              <a:rPr lang="es-ES" sz="1700" dirty="0" err="1">
                <a:solidFill>
                  <a:schemeClr val="accent2"/>
                </a:solidFill>
              </a:rPr>
              <a:t>to</a:t>
            </a:r>
            <a:r>
              <a:rPr lang="es-ES" sz="1700" dirty="0">
                <a:solidFill>
                  <a:schemeClr val="accent2"/>
                </a:solidFill>
              </a:rPr>
              <a:t> 60º/70º </a:t>
            </a:r>
          </a:p>
        </p:txBody>
      </p:sp>
    </p:spTree>
    <p:extLst>
      <p:ext uri="{BB962C8B-B14F-4D97-AF65-F5344CB8AC3E}">
        <p14:creationId xmlns:p14="http://schemas.microsoft.com/office/powerpoint/2010/main" val="2150977948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0" grpId="0"/>
      <p:bldP spid="21" grpId="0"/>
      <p:bldP spid="22" grpId="0"/>
      <p:bldP spid="24" grpId="0"/>
      <p:bldP spid="25" grpId="0"/>
      <p:bldP spid="27" grpId="0"/>
      <p:bldP spid="30" grpId="0"/>
      <p:bldP spid="3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n 7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96198229-BACF-423D-8433-AE95C6EE4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0" t="23835" r="51108" b="25185"/>
          <a:stretch/>
        </p:blipFill>
        <p:spPr>
          <a:xfrm rot="1050014">
            <a:off x="1224919" y="2463259"/>
            <a:ext cx="963090" cy="1314778"/>
          </a:xfrm>
          <a:prstGeom prst="rect">
            <a:avLst/>
          </a:prstGeom>
        </p:spPr>
      </p:pic>
      <p:pic>
        <p:nvPicPr>
          <p:cNvPr id="71" name="Imagen 70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1B2F7D4F-073B-4754-B4D0-A317F76E71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0" t="23835" r="51108" b="25185"/>
          <a:stretch/>
        </p:blipFill>
        <p:spPr>
          <a:xfrm rot="1050014">
            <a:off x="3673191" y="2454628"/>
            <a:ext cx="963090" cy="1314778"/>
          </a:xfrm>
          <a:prstGeom prst="rect">
            <a:avLst/>
          </a:prstGeom>
        </p:spPr>
      </p:pic>
      <p:pic>
        <p:nvPicPr>
          <p:cNvPr id="65" name="Imagen 64" descr="Diagrama&#10;&#10;Descripción generada automáticamente">
            <a:extLst>
              <a:ext uri="{FF2B5EF4-FFF2-40B4-BE49-F238E27FC236}">
                <a16:creationId xmlns:a16="http://schemas.microsoft.com/office/drawing/2014/main" id="{C4C39C21-F154-46F0-8E1C-D5DE04890B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7" r="66386" b="5461"/>
          <a:stretch/>
        </p:blipFill>
        <p:spPr>
          <a:xfrm>
            <a:off x="4001851" y="3718702"/>
            <a:ext cx="475609" cy="2108754"/>
          </a:xfrm>
          <a:prstGeom prst="rect">
            <a:avLst/>
          </a:prstGeom>
        </p:spPr>
      </p:pic>
      <p:pic>
        <p:nvPicPr>
          <p:cNvPr id="63" name="Imagen 62" descr="Diagrama&#10;&#10;Descripción generada automáticamente">
            <a:extLst>
              <a:ext uri="{FF2B5EF4-FFF2-40B4-BE49-F238E27FC236}">
                <a16:creationId xmlns:a16="http://schemas.microsoft.com/office/drawing/2014/main" id="{DA3933D1-AE20-49E2-A3EC-36BDEEA9D4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 r="65391" b="5462"/>
          <a:stretch/>
        </p:blipFill>
        <p:spPr>
          <a:xfrm>
            <a:off x="1514517" y="3718701"/>
            <a:ext cx="494108" cy="2108753"/>
          </a:xfrm>
          <a:prstGeom prst="rect">
            <a:avLst/>
          </a:prstGeom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5C8C19F0-513D-49CA-A02F-5043D10FB8E2}"/>
              </a:ext>
            </a:extLst>
          </p:cNvPr>
          <p:cNvSpPr/>
          <p:nvPr/>
        </p:nvSpPr>
        <p:spPr>
          <a:xfrm>
            <a:off x="5796138" y="2232834"/>
            <a:ext cx="2874404" cy="367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Ruch względny a ruch bezwzględny.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Systemy optycznej analizy kinematycznej pozwalają na rejestrację bezwzględnej pozycji uda i miednicy.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Systemy oparte na </a:t>
            </a:r>
            <a:r>
              <a:rPr lang="pl-PL" sz="1800" b="0" dirty="0" err="1">
                <a:solidFill>
                  <a:schemeClr val="accent2">
                    <a:lumMod val="75000"/>
                  </a:schemeClr>
                </a:solidFill>
              </a:rPr>
              <a:t>elektrogoniometrach</a:t>
            </a: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mierzą pozycje względne.</a:t>
            </a:r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350FB98B-B816-484C-82A9-4A790A6FBEDF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pl-PL" sz="1800" i="1" dirty="0">
                <a:solidFill>
                  <a:schemeClr val="accent2">
                    <a:lumMod val="75000"/>
                  </a:schemeClr>
                </a:solidFill>
              </a:rPr>
              <a:t>Analiza bezwzględna i względna stawu biodrowego i miednicy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FA61EC29-22DD-4FFF-B99F-5C5B6BEA8B0C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0B6839AC-B203-4D12-A371-C59729BB3909}"/>
              </a:ext>
            </a:extLst>
          </p:cNvPr>
          <p:cNvCxnSpPr>
            <a:cxnSpLocks/>
          </p:cNvCxnSpPr>
          <p:nvPr/>
        </p:nvCxnSpPr>
        <p:spPr bwMode="auto">
          <a:xfrm flipH="1">
            <a:off x="1745850" y="2461593"/>
            <a:ext cx="23753" cy="201847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Arco 20">
            <a:extLst>
              <a:ext uri="{FF2B5EF4-FFF2-40B4-BE49-F238E27FC236}">
                <a16:creationId xmlns:a16="http://schemas.microsoft.com/office/drawing/2014/main" id="{0B4F58FE-912F-47FC-AA1C-0C5FB4B1FD5F}"/>
              </a:ext>
            </a:extLst>
          </p:cNvPr>
          <p:cNvSpPr/>
          <p:nvPr/>
        </p:nvSpPr>
        <p:spPr bwMode="auto">
          <a:xfrm rot="10290766">
            <a:off x="896416" y="3725091"/>
            <a:ext cx="1157802" cy="792088"/>
          </a:xfrm>
          <a:prstGeom prst="arc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F64E2EC8-9C8A-4E76-AB44-142980C10230}"/>
              </a:ext>
            </a:extLst>
          </p:cNvPr>
          <p:cNvSpPr/>
          <p:nvPr/>
        </p:nvSpPr>
        <p:spPr bwMode="auto">
          <a:xfrm rot="11619084" flipH="1">
            <a:off x="1452198" y="3718935"/>
            <a:ext cx="1165178" cy="792088"/>
          </a:xfrm>
          <a:prstGeom prst="arc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809EF78E-400A-42F4-9083-57683C4970B4}"/>
              </a:ext>
            </a:extLst>
          </p:cNvPr>
          <p:cNvCxnSpPr>
            <a:cxnSpLocks/>
          </p:cNvCxnSpPr>
          <p:nvPr/>
        </p:nvCxnSpPr>
        <p:spPr bwMode="auto">
          <a:xfrm flipH="1">
            <a:off x="473459" y="2852936"/>
            <a:ext cx="1296144" cy="194421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2761BF79-42F3-4913-806B-03A3E8EE1846}"/>
              </a:ext>
            </a:extLst>
          </p:cNvPr>
          <p:cNvCxnSpPr>
            <a:cxnSpLocks/>
          </p:cNvCxnSpPr>
          <p:nvPr/>
        </p:nvCxnSpPr>
        <p:spPr bwMode="auto">
          <a:xfrm>
            <a:off x="4195404" y="3846851"/>
            <a:ext cx="0" cy="162712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4D699677-1DE2-423E-A772-22F9915239D5}"/>
              </a:ext>
            </a:extLst>
          </p:cNvPr>
          <p:cNvCxnSpPr>
            <a:cxnSpLocks/>
          </p:cNvCxnSpPr>
          <p:nvPr/>
        </p:nvCxnSpPr>
        <p:spPr bwMode="auto">
          <a:xfrm flipH="1">
            <a:off x="4190696" y="2306503"/>
            <a:ext cx="360040" cy="158642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3B26597-F9B4-4738-AFB4-087F958760D3}"/>
              </a:ext>
            </a:extLst>
          </p:cNvPr>
          <p:cNvSpPr txBox="1"/>
          <p:nvPr/>
        </p:nvSpPr>
        <p:spPr>
          <a:xfrm>
            <a:off x="548658" y="4561623"/>
            <a:ext cx="1287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</a:t>
            </a:r>
            <a:r>
              <a:rPr lang="en-US" sz="1400" b="0" dirty="0" err="1">
                <a:solidFill>
                  <a:schemeClr val="accent2"/>
                </a:solidFill>
              </a:rPr>
              <a:t>ozciąganie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1BEB3DB2-3A41-46E0-BEF5-CBB400440C4D}"/>
              </a:ext>
            </a:extLst>
          </p:cNvPr>
          <p:cNvSpPr txBox="1"/>
          <p:nvPr/>
        </p:nvSpPr>
        <p:spPr>
          <a:xfrm>
            <a:off x="1812388" y="4607891"/>
            <a:ext cx="10703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err="1">
                <a:solidFill>
                  <a:schemeClr val="accent2"/>
                </a:solidFill>
              </a:rPr>
              <a:t>Zgięcie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494478B4-F507-4DCF-861F-09497A69958E}"/>
              </a:ext>
            </a:extLst>
          </p:cNvPr>
          <p:cNvCxnSpPr>
            <a:cxnSpLocks/>
          </p:cNvCxnSpPr>
          <p:nvPr/>
        </p:nvCxnSpPr>
        <p:spPr bwMode="auto">
          <a:xfrm flipH="1">
            <a:off x="3736879" y="3765497"/>
            <a:ext cx="480996" cy="128674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8F96B43D-956C-4E6C-9CB3-11F5BD010431}"/>
              </a:ext>
            </a:extLst>
          </p:cNvPr>
          <p:cNvCxnSpPr>
            <a:cxnSpLocks/>
          </p:cNvCxnSpPr>
          <p:nvPr/>
        </p:nvCxnSpPr>
        <p:spPr bwMode="auto">
          <a:xfrm>
            <a:off x="4194815" y="3765497"/>
            <a:ext cx="901118" cy="128674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7262DB20-E83D-4068-A63F-661C9D1224E5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8989" y="2262731"/>
            <a:ext cx="2219" cy="157477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Arco 41">
            <a:extLst>
              <a:ext uri="{FF2B5EF4-FFF2-40B4-BE49-F238E27FC236}">
                <a16:creationId xmlns:a16="http://schemas.microsoft.com/office/drawing/2014/main" id="{DEEA83B3-F980-4335-BE06-81CCE46D50E1}"/>
              </a:ext>
            </a:extLst>
          </p:cNvPr>
          <p:cNvSpPr/>
          <p:nvPr/>
        </p:nvSpPr>
        <p:spPr bwMode="auto">
          <a:xfrm rot="10290766">
            <a:off x="3691772" y="4868281"/>
            <a:ext cx="715231" cy="417532"/>
          </a:xfrm>
          <a:prstGeom prst="arc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4" name="Arco 43">
            <a:extLst>
              <a:ext uri="{FF2B5EF4-FFF2-40B4-BE49-F238E27FC236}">
                <a16:creationId xmlns:a16="http://schemas.microsoft.com/office/drawing/2014/main" id="{2E8758B2-5028-4276-84C9-C5821F5EE1E9}"/>
              </a:ext>
            </a:extLst>
          </p:cNvPr>
          <p:cNvSpPr/>
          <p:nvPr/>
        </p:nvSpPr>
        <p:spPr bwMode="auto">
          <a:xfrm rot="11735785" flipH="1">
            <a:off x="3891756" y="4581476"/>
            <a:ext cx="1156658" cy="723503"/>
          </a:xfrm>
          <a:prstGeom prst="arc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8" name="Arco 47">
            <a:extLst>
              <a:ext uri="{FF2B5EF4-FFF2-40B4-BE49-F238E27FC236}">
                <a16:creationId xmlns:a16="http://schemas.microsoft.com/office/drawing/2014/main" id="{9940702D-4F0D-46B2-83E8-9BDD75A2F97C}"/>
              </a:ext>
            </a:extLst>
          </p:cNvPr>
          <p:cNvSpPr/>
          <p:nvPr/>
        </p:nvSpPr>
        <p:spPr bwMode="auto">
          <a:xfrm rot="13172489" flipV="1">
            <a:off x="4076099" y="2148553"/>
            <a:ext cx="603553" cy="527082"/>
          </a:xfrm>
          <a:prstGeom prst="arc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C1AAE98E-5902-44A4-ACF1-A7C46564CB48}"/>
              </a:ext>
            </a:extLst>
          </p:cNvPr>
          <p:cNvSpPr txBox="1"/>
          <p:nvPr/>
        </p:nvSpPr>
        <p:spPr>
          <a:xfrm>
            <a:off x="3033952" y="5293261"/>
            <a:ext cx="1070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</a:t>
            </a:r>
            <a:r>
              <a:rPr lang="en-US" sz="1400" b="0" dirty="0" err="1">
                <a:solidFill>
                  <a:schemeClr val="accent2"/>
                </a:solidFill>
              </a:rPr>
              <a:t>ozciąganie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5D992804-1B70-4DD8-8CB0-BCC544724A25}"/>
              </a:ext>
            </a:extLst>
          </p:cNvPr>
          <p:cNvSpPr txBox="1"/>
          <p:nvPr/>
        </p:nvSpPr>
        <p:spPr>
          <a:xfrm>
            <a:off x="4515700" y="5301208"/>
            <a:ext cx="1070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err="1">
                <a:solidFill>
                  <a:schemeClr val="accent2"/>
                </a:solidFill>
              </a:rPr>
              <a:t>Zgięcie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sp>
        <p:nvSpPr>
          <p:cNvPr id="55" name="Arco 54">
            <a:extLst>
              <a:ext uri="{FF2B5EF4-FFF2-40B4-BE49-F238E27FC236}">
                <a16:creationId xmlns:a16="http://schemas.microsoft.com/office/drawing/2014/main" id="{20A897EA-BD83-48FB-BDBD-70F6666E9085}"/>
              </a:ext>
            </a:extLst>
          </p:cNvPr>
          <p:cNvSpPr/>
          <p:nvPr/>
        </p:nvSpPr>
        <p:spPr bwMode="auto">
          <a:xfrm rot="8251692" flipH="1">
            <a:off x="3158890" y="3058331"/>
            <a:ext cx="1420288" cy="1558731"/>
          </a:xfrm>
          <a:prstGeom prst="arc">
            <a:avLst>
              <a:gd name="adj1" fmla="val 15444128"/>
              <a:gd name="adj2" fmla="val 56748"/>
            </a:avLst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2FAE4137-24F0-4C45-8A2D-915585C3F086}"/>
              </a:ext>
            </a:extLst>
          </p:cNvPr>
          <p:cNvSpPr txBox="1"/>
          <p:nvPr/>
        </p:nvSpPr>
        <p:spPr>
          <a:xfrm>
            <a:off x="2935962" y="2204864"/>
            <a:ext cx="11378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</a:rPr>
              <a:t>Relative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46570612-B921-4AC0-86BE-C9B49C1967CC}"/>
              </a:ext>
            </a:extLst>
          </p:cNvPr>
          <p:cNvCxnSpPr>
            <a:cxnSpLocks/>
          </p:cNvCxnSpPr>
          <p:nvPr/>
        </p:nvCxnSpPr>
        <p:spPr bwMode="auto">
          <a:xfrm>
            <a:off x="1769603" y="2852936"/>
            <a:ext cx="1214343" cy="194421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50B291F1-39D3-4DF2-AFF3-C011BB280292}"/>
              </a:ext>
            </a:extLst>
          </p:cNvPr>
          <p:cNvSpPr txBox="1"/>
          <p:nvPr/>
        </p:nvSpPr>
        <p:spPr>
          <a:xfrm>
            <a:off x="555260" y="2204864"/>
            <a:ext cx="107032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Absolute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57BE894D-6889-4E2B-B564-21711BEB2704}"/>
              </a:ext>
            </a:extLst>
          </p:cNvPr>
          <p:cNvSpPr txBox="1"/>
          <p:nvPr/>
        </p:nvSpPr>
        <p:spPr>
          <a:xfrm>
            <a:off x="4505907" y="3714746"/>
            <a:ext cx="1070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err="1">
                <a:solidFill>
                  <a:schemeClr val="accent2"/>
                </a:solidFill>
              </a:rPr>
              <a:t>Kąt</a:t>
            </a:r>
            <a:r>
              <a:rPr lang="en-US" sz="1400" b="0" dirty="0">
                <a:solidFill>
                  <a:schemeClr val="accent2"/>
                </a:solidFill>
              </a:rPr>
              <a:t> </a:t>
            </a:r>
            <a:r>
              <a:rPr lang="en-US" sz="1400" b="0" dirty="0" err="1">
                <a:solidFill>
                  <a:schemeClr val="accent2"/>
                </a:solidFill>
              </a:rPr>
              <a:t>biodra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B046894-F1AA-43DC-AC35-369FA257545B}"/>
              </a:ext>
            </a:extLst>
          </p:cNvPr>
          <p:cNvSpPr txBox="1"/>
          <p:nvPr/>
        </p:nvSpPr>
        <p:spPr>
          <a:xfrm>
            <a:off x="279387" y="5857527"/>
            <a:ext cx="5444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Rysunek 9 - Absolutny (po lewej) i względny (po prawej) ruch uda. 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9E272375-C423-492A-B3AD-EF4167D13ABA}"/>
              </a:ext>
            </a:extLst>
          </p:cNvPr>
          <p:cNvSpPr txBox="1"/>
          <p:nvPr/>
        </p:nvSpPr>
        <p:spPr>
          <a:xfrm>
            <a:off x="4626412" y="2048975"/>
            <a:ext cx="1169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10º pochylenie miednicy do przodu</a:t>
            </a:r>
            <a:endParaRPr lang="en-US" sz="1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27876"/>
      </p:ext>
    </p:extLst>
  </p:cSld>
  <p:clrMapOvr>
    <a:masterClrMapping/>
  </p:clrMapOvr>
  <p:transition advClick="0" advTm="3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5C8C19F0-513D-49CA-A02F-5043D10FB8E2}"/>
              </a:ext>
            </a:extLst>
          </p:cNvPr>
          <p:cNvSpPr/>
          <p:nvPr/>
        </p:nvSpPr>
        <p:spPr>
          <a:xfrm>
            <a:off x="539750" y="2232834"/>
            <a:ext cx="8136706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Płaszczyzna strzałkowa: zgięcie-wyprost.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Wartości różnicowe z ruchu bioder. 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350FB98B-B816-484C-82A9-4A790A6FBEDF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Kinematyka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biodra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uda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FA61EC29-22DD-4FFF-B99F-5C5B6BEA8B0C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1B34FDA-C101-4436-B00E-CC9710A39879}"/>
              </a:ext>
            </a:extLst>
          </p:cNvPr>
          <p:cNvSpPr txBox="1"/>
          <p:nvPr/>
        </p:nvSpPr>
        <p:spPr>
          <a:xfrm>
            <a:off x="0" y="578551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10. Ruch uda (po lewej) i biodra (po prawej) na płaszczyźnie strzałkowej w cyklu chodu. Image from Richards J. 2015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pic>
        <p:nvPicPr>
          <p:cNvPr id="5" name="Imagen 4" descr="Gráfico&#10;&#10;Descripción generada automáticamente">
            <a:extLst>
              <a:ext uri="{FF2B5EF4-FFF2-40B4-BE49-F238E27FC236}">
                <a16:creationId xmlns:a16="http://schemas.microsoft.com/office/drawing/2014/main" id="{6A9E2D4E-2E97-48A5-84F5-9C5A1F2BB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1013"/>
            <a:ext cx="4104456" cy="2312243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8EB218A4-F23E-44E1-A83B-F712188C4A93}"/>
              </a:ext>
            </a:extLst>
          </p:cNvPr>
          <p:cNvGrpSpPr/>
          <p:nvPr/>
        </p:nvGrpSpPr>
        <p:grpSpPr>
          <a:xfrm>
            <a:off x="4499992" y="3222870"/>
            <a:ext cx="4211960" cy="2510386"/>
            <a:chOff x="4704186" y="3028679"/>
            <a:chExt cx="4211960" cy="251038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462716C8-483C-440E-9C43-3CD7DA7F5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770" t="40267" r="6129" b="34600"/>
            <a:stretch/>
          </p:blipFill>
          <p:spPr>
            <a:xfrm>
              <a:off x="4704186" y="3028679"/>
              <a:ext cx="4211960" cy="2510386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F237C112-D063-4F79-B7FE-54D9968006BD}"/>
                </a:ext>
              </a:extLst>
            </p:cNvPr>
            <p:cNvSpPr/>
            <p:nvPr/>
          </p:nvSpPr>
          <p:spPr bwMode="auto">
            <a:xfrm>
              <a:off x="4704186" y="4869160"/>
              <a:ext cx="299862" cy="66990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95E7516D-D778-406F-BD40-98E5C26061C8}"/>
              </a:ext>
            </a:extLst>
          </p:cNvPr>
          <p:cNvCxnSpPr>
            <a:cxnSpLocks/>
          </p:cNvCxnSpPr>
          <p:nvPr/>
        </p:nvCxnSpPr>
        <p:spPr bwMode="auto">
          <a:xfrm flipV="1">
            <a:off x="8244408" y="3717032"/>
            <a:ext cx="0" cy="108012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6CC9B3BA-DE55-43DF-A45B-0ADB32E9ED82}"/>
              </a:ext>
            </a:extLst>
          </p:cNvPr>
          <p:cNvCxnSpPr>
            <a:cxnSpLocks/>
          </p:cNvCxnSpPr>
          <p:nvPr/>
        </p:nvCxnSpPr>
        <p:spPr bwMode="auto">
          <a:xfrm>
            <a:off x="6948264" y="4797152"/>
            <a:ext cx="0" cy="36004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F2117AFE-5A3C-41F9-9F1B-C4E4D3C0CD1E}"/>
              </a:ext>
            </a:extLst>
          </p:cNvPr>
          <p:cNvCxnSpPr>
            <a:cxnSpLocks/>
          </p:cNvCxnSpPr>
          <p:nvPr/>
        </p:nvCxnSpPr>
        <p:spPr bwMode="auto">
          <a:xfrm>
            <a:off x="2771800" y="4617132"/>
            <a:ext cx="0" cy="61206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63C495A7-B4E5-4974-87A5-E3DFCF406043}"/>
              </a:ext>
            </a:extLst>
          </p:cNvPr>
          <p:cNvCxnSpPr>
            <a:cxnSpLocks/>
          </p:cNvCxnSpPr>
          <p:nvPr/>
        </p:nvCxnSpPr>
        <p:spPr bwMode="auto">
          <a:xfrm flipV="1">
            <a:off x="4067944" y="3933056"/>
            <a:ext cx="0" cy="68407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BAD969F-F60F-46E8-9F63-CBA625B383BB}"/>
              </a:ext>
            </a:extLst>
          </p:cNvPr>
          <p:cNvSpPr txBox="1"/>
          <p:nvPr/>
        </p:nvSpPr>
        <p:spPr>
          <a:xfrm>
            <a:off x="3923928" y="3101479"/>
            <a:ext cx="1071110" cy="615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700" dirty="0">
                <a:solidFill>
                  <a:srgbClr val="FF0000"/>
                </a:solidFill>
              </a:rPr>
              <a:t>ROM: 40º - 48º</a:t>
            </a:r>
          </a:p>
        </p:txBody>
      </p:sp>
    </p:spTree>
    <p:extLst>
      <p:ext uri="{BB962C8B-B14F-4D97-AF65-F5344CB8AC3E}">
        <p14:creationId xmlns:p14="http://schemas.microsoft.com/office/powerpoint/2010/main" val="4078539262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I. 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Cele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Prostokąt 3">
            <a:extLst>
              <a:ext uri="{FF2B5EF4-FFF2-40B4-BE49-F238E27FC236}">
                <a16:creationId xmlns:a16="http://schemas.microsoft.com/office/drawing/2014/main" id="{F04EAD01-183C-404A-A740-20BC78EB4450}"/>
              </a:ext>
            </a:extLst>
          </p:cNvPr>
          <p:cNvSpPr/>
          <p:nvPr/>
        </p:nvSpPr>
        <p:spPr>
          <a:xfrm>
            <a:off x="755576" y="2060848"/>
            <a:ext cx="76322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Poznanie znaczenia danych normatywnych dotyczących chodu w praktyce klinicznej.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3">
            <a:extLst>
              <a:ext uri="{FF2B5EF4-FFF2-40B4-BE49-F238E27FC236}">
                <a16:creationId xmlns:a16="http://schemas.microsoft.com/office/drawing/2014/main" id="{49672A21-0A3F-4B37-AB64-99D2345593BA}"/>
              </a:ext>
            </a:extLst>
          </p:cNvPr>
          <p:cNvSpPr/>
          <p:nvPr/>
        </p:nvSpPr>
        <p:spPr>
          <a:xfrm>
            <a:off x="755576" y="3153742"/>
            <a:ext cx="763220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pl-PL" sz="2000" b="0" dirty="0">
                <a:solidFill>
                  <a:schemeClr val="accent6">
                    <a:lumMod val="75000"/>
                  </a:schemeClr>
                </a:solidFill>
              </a:rPr>
              <a:t>Zapoznać się z głównymi parametrami chodu człowieka, ich definicjami i znaczeniem klinicznym.</a:t>
            </a:r>
          </a:p>
          <a:p>
            <a:pPr algn="just"/>
            <a:endParaRPr lang="en-US" sz="1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B3CFD9E3-6A51-4239-B928-891731271DE3}"/>
              </a:ext>
            </a:extLst>
          </p:cNvPr>
          <p:cNvSpPr/>
          <p:nvPr/>
        </p:nvSpPr>
        <p:spPr>
          <a:xfrm>
            <a:off x="755576" y="4305870"/>
            <a:ext cx="7632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3. </a:t>
            </a: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Poznanie wartości normatywnych biomechanicznej oceny chodu człowieka u osób zdrowych oraz wpływu wieku i płci na wyniki.</a:t>
            </a:r>
            <a:endParaRPr lang="en-US" sz="1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1CC73A20-E7A7-4FBF-935B-D1ADB6F386D2}"/>
              </a:ext>
            </a:extLst>
          </p:cNvPr>
          <p:cNvSpPr/>
          <p:nvPr/>
        </p:nvSpPr>
        <p:spPr bwMode="auto">
          <a:xfrm>
            <a:off x="611560" y="1916832"/>
            <a:ext cx="7848228" cy="1008112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BD76DF9-0A9E-4939-B2C0-E4720CACF55D}"/>
              </a:ext>
            </a:extLst>
          </p:cNvPr>
          <p:cNvSpPr/>
          <p:nvPr/>
        </p:nvSpPr>
        <p:spPr bwMode="auto">
          <a:xfrm>
            <a:off x="611560" y="3009726"/>
            <a:ext cx="7848228" cy="923330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AF43675-0C7E-44BC-B454-F6431197C9C2}"/>
              </a:ext>
            </a:extLst>
          </p:cNvPr>
          <p:cNvSpPr/>
          <p:nvPr/>
        </p:nvSpPr>
        <p:spPr bwMode="auto">
          <a:xfrm>
            <a:off x="611560" y="4149080"/>
            <a:ext cx="7848228" cy="1152128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91042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7" grpId="0"/>
      <p:bldP spid="4" grpId="0" animBg="1"/>
      <p:bldP spid="6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5C8C19F0-513D-49CA-A02F-5043D10FB8E2}"/>
              </a:ext>
            </a:extLst>
          </p:cNvPr>
          <p:cNvSpPr/>
          <p:nvPr/>
        </p:nvSpPr>
        <p:spPr>
          <a:xfrm>
            <a:off x="539750" y="2232834"/>
            <a:ext cx="2736106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Płaszczyzna strzałkowa: zgięcie-wyprost.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Wartości różnicowe z ruchu biodra i uda. 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Przed zamachem: maksymalne rozciągnięcie (10º biodro, 20º udo).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Końcówka wymachu: maksymalne zgięcie (30º biodro, 25º udo). </a:t>
            </a:r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350FB98B-B816-484C-82A9-4A790A6FBEDF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Kinematyka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biodra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uda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FA61EC29-22DD-4FFF-B99F-5C5B6BEA8B0C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1B34FDA-C101-4436-B00E-CC9710A39879}"/>
              </a:ext>
            </a:extLst>
          </p:cNvPr>
          <p:cNvSpPr txBox="1"/>
          <p:nvPr/>
        </p:nvSpPr>
        <p:spPr>
          <a:xfrm>
            <a:off x="3635896" y="5589240"/>
            <a:ext cx="5508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11. Ruch uda na płaszczyźnie strzałkowej w cyklu chodu. Image from Richards J. 2015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pic>
        <p:nvPicPr>
          <p:cNvPr id="5" name="Imagen 4" descr="Gráfico&#10;&#10;Descripción generada automáticamente">
            <a:extLst>
              <a:ext uri="{FF2B5EF4-FFF2-40B4-BE49-F238E27FC236}">
                <a16:creationId xmlns:a16="http://schemas.microsoft.com/office/drawing/2014/main" id="{6A9E2D4E-2E97-48A5-84F5-9C5A1F2BB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221" y="2505581"/>
            <a:ext cx="5378512" cy="302998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7BA8B2D-9A52-413E-A612-E657A71C448D}"/>
              </a:ext>
            </a:extLst>
          </p:cNvPr>
          <p:cNvSpPr txBox="1"/>
          <p:nvPr/>
        </p:nvSpPr>
        <p:spPr>
          <a:xfrm>
            <a:off x="5436096" y="3712795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150 º/s 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464CF53E-8BB2-4283-93C3-3AD0331EFB04}"/>
              </a:ext>
            </a:extLst>
          </p:cNvPr>
          <p:cNvCxnSpPr>
            <a:cxnSpLocks/>
          </p:cNvCxnSpPr>
          <p:nvPr/>
        </p:nvCxnSpPr>
        <p:spPr bwMode="auto">
          <a:xfrm>
            <a:off x="5364088" y="3631573"/>
            <a:ext cx="648072" cy="61206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C7D9CDD5-91CD-4446-9B82-B2ECA7C0BE4E}"/>
              </a:ext>
            </a:extLst>
          </p:cNvPr>
          <p:cNvCxnSpPr>
            <a:cxnSpLocks/>
          </p:cNvCxnSpPr>
          <p:nvPr/>
        </p:nvCxnSpPr>
        <p:spPr bwMode="auto">
          <a:xfrm>
            <a:off x="4308633" y="2924944"/>
            <a:ext cx="0" cy="216024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7AF797B-CB52-48F6-8DDF-AFA4ADD16E84}"/>
              </a:ext>
            </a:extLst>
          </p:cNvPr>
          <p:cNvSpPr txBox="1"/>
          <p:nvPr/>
        </p:nvSpPr>
        <p:spPr>
          <a:xfrm>
            <a:off x="4319875" y="2924944"/>
            <a:ext cx="57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20º 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1C997CE2-894E-434C-A48B-0D37255BC67F}"/>
              </a:ext>
            </a:extLst>
          </p:cNvPr>
          <p:cNvCxnSpPr>
            <a:cxnSpLocks/>
          </p:cNvCxnSpPr>
          <p:nvPr/>
        </p:nvCxnSpPr>
        <p:spPr bwMode="auto">
          <a:xfrm>
            <a:off x="6721003" y="2924944"/>
            <a:ext cx="0" cy="216024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498A180-A443-46F9-BF88-736940650C8D}"/>
              </a:ext>
            </a:extLst>
          </p:cNvPr>
          <p:cNvSpPr txBox="1"/>
          <p:nvPr/>
        </p:nvSpPr>
        <p:spPr>
          <a:xfrm>
            <a:off x="6711981" y="4650357"/>
            <a:ext cx="57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20º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1B380B3-F966-4A87-8068-D62F8AC590D9}"/>
              </a:ext>
            </a:extLst>
          </p:cNvPr>
          <p:cNvSpPr txBox="1"/>
          <p:nvPr/>
        </p:nvSpPr>
        <p:spPr>
          <a:xfrm>
            <a:off x="6845345" y="3409255"/>
            <a:ext cx="750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200 º/s </a:t>
            </a: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10780ACC-B01B-4C04-9601-DBFCA46779D1}"/>
              </a:ext>
            </a:extLst>
          </p:cNvPr>
          <p:cNvCxnSpPr>
            <a:cxnSpLocks/>
          </p:cNvCxnSpPr>
          <p:nvPr/>
        </p:nvCxnSpPr>
        <p:spPr bwMode="auto">
          <a:xfrm flipV="1">
            <a:off x="7288040" y="3470591"/>
            <a:ext cx="380304" cy="54998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37F7908B-C39F-4F04-B8AE-BE8BCA1E4D2D}"/>
              </a:ext>
            </a:extLst>
          </p:cNvPr>
          <p:cNvCxnSpPr>
            <a:cxnSpLocks/>
          </p:cNvCxnSpPr>
          <p:nvPr/>
        </p:nvCxnSpPr>
        <p:spPr bwMode="auto">
          <a:xfrm>
            <a:off x="8397451" y="2924944"/>
            <a:ext cx="0" cy="216024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7122F99-C4D4-4236-B9D1-F25A8B16CB2E}"/>
              </a:ext>
            </a:extLst>
          </p:cNvPr>
          <p:cNvSpPr txBox="1"/>
          <p:nvPr/>
        </p:nvSpPr>
        <p:spPr>
          <a:xfrm>
            <a:off x="8388228" y="2871267"/>
            <a:ext cx="57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25º </a:t>
            </a:r>
          </a:p>
        </p:txBody>
      </p:sp>
    </p:spTree>
    <p:extLst>
      <p:ext uri="{BB962C8B-B14F-4D97-AF65-F5344CB8AC3E}">
        <p14:creationId xmlns:p14="http://schemas.microsoft.com/office/powerpoint/2010/main" val="950047726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9" grpId="0"/>
      <p:bldP spid="20" grpId="0"/>
      <p:bldP spid="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350FB98B-B816-484C-82A9-4A790A6FBEDF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Kinematyka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biodra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uda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FA61EC29-22DD-4FFF-B99F-5C5B6BEA8B0C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n 3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25DC3097-2CCC-48A0-9A5E-45B9D8107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764" y="2348880"/>
            <a:ext cx="5697732" cy="315566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6BF7A69-7394-43C0-B044-3A884DE83F00}"/>
              </a:ext>
            </a:extLst>
          </p:cNvPr>
          <p:cNvSpPr txBox="1"/>
          <p:nvPr/>
        </p:nvSpPr>
        <p:spPr>
          <a:xfrm>
            <a:off x="3525401" y="5543654"/>
            <a:ext cx="5508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11. Ruch biodra w płaszczyźnie czołowej w cyklu chodu. Image from Richards J. 2015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11F94724-318F-45B2-AAE0-7E08E6AA4D92}"/>
              </a:ext>
            </a:extLst>
          </p:cNvPr>
          <p:cNvCxnSpPr>
            <a:cxnSpLocks/>
          </p:cNvCxnSpPr>
          <p:nvPr/>
        </p:nvCxnSpPr>
        <p:spPr bwMode="auto">
          <a:xfrm>
            <a:off x="3986836" y="2870061"/>
            <a:ext cx="0" cy="216024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2379B80-F834-42A3-9ADE-29016CF5E3F6}"/>
              </a:ext>
            </a:extLst>
          </p:cNvPr>
          <p:cNvSpPr txBox="1"/>
          <p:nvPr/>
        </p:nvSpPr>
        <p:spPr>
          <a:xfrm>
            <a:off x="3842820" y="3662149"/>
            <a:ext cx="57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0º 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90ACDBC4-77E2-4F5F-B94E-96B7C8A55756}"/>
              </a:ext>
            </a:extLst>
          </p:cNvPr>
          <p:cNvCxnSpPr>
            <a:cxnSpLocks/>
          </p:cNvCxnSpPr>
          <p:nvPr/>
        </p:nvCxnSpPr>
        <p:spPr bwMode="auto">
          <a:xfrm>
            <a:off x="4850937" y="2870061"/>
            <a:ext cx="0" cy="216024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2837F77-48B7-40E7-AE94-7A5DA3F0B12C}"/>
              </a:ext>
            </a:extLst>
          </p:cNvPr>
          <p:cNvSpPr txBox="1"/>
          <p:nvPr/>
        </p:nvSpPr>
        <p:spPr>
          <a:xfrm>
            <a:off x="4778924" y="2870061"/>
            <a:ext cx="57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10º 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53CA3FDE-A2CF-40C4-ABE7-C633AF604972}"/>
              </a:ext>
            </a:extLst>
          </p:cNvPr>
          <p:cNvCxnSpPr>
            <a:cxnSpLocks/>
          </p:cNvCxnSpPr>
          <p:nvPr/>
        </p:nvCxnSpPr>
        <p:spPr bwMode="auto">
          <a:xfrm>
            <a:off x="7227196" y="2889806"/>
            <a:ext cx="0" cy="216024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8660225-EEDD-4661-922F-E33219643262}"/>
              </a:ext>
            </a:extLst>
          </p:cNvPr>
          <p:cNvSpPr txBox="1"/>
          <p:nvPr/>
        </p:nvSpPr>
        <p:spPr>
          <a:xfrm>
            <a:off x="7155183" y="4310221"/>
            <a:ext cx="57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5º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299434A-1BBF-4F65-A403-0973A8CFB78A}"/>
              </a:ext>
            </a:extLst>
          </p:cNvPr>
          <p:cNvSpPr txBox="1"/>
          <p:nvPr/>
        </p:nvSpPr>
        <p:spPr>
          <a:xfrm>
            <a:off x="6115826" y="3298649"/>
            <a:ext cx="1111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Neutral in </a:t>
            </a:r>
            <a:r>
              <a:rPr lang="es-ES" sz="1400" dirty="0" err="1">
                <a:solidFill>
                  <a:srgbClr val="FF0000"/>
                </a:solidFill>
              </a:rPr>
              <a:t>pre-swing</a:t>
            </a:r>
            <a:r>
              <a:rPr lang="es-ES" sz="1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0CC15CA-64F6-41AD-A2DE-6A1601B91639}"/>
              </a:ext>
            </a:extLst>
          </p:cNvPr>
          <p:cNvSpPr txBox="1"/>
          <p:nvPr/>
        </p:nvSpPr>
        <p:spPr>
          <a:xfrm>
            <a:off x="7803273" y="2870061"/>
            <a:ext cx="1111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Neutral in </a:t>
            </a:r>
            <a:r>
              <a:rPr lang="es-ES" sz="1400" dirty="0" err="1">
                <a:solidFill>
                  <a:srgbClr val="FF0000"/>
                </a:solidFill>
              </a:rPr>
              <a:t>mid</a:t>
            </a:r>
            <a:r>
              <a:rPr lang="es-ES" sz="1400" dirty="0">
                <a:solidFill>
                  <a:srgbClr val="FF0000"/>
                </a:solidFill>
              </a:rPr>
              <a:t> and terminal swing </a:t>
            </a:r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5C8C19F0-513D-49CA-A02F-5043D10FB8E2}"/>
              </a:ext>
            </a:extLst>
          </p:cNvPr>
          <p:cNvSpPr/>
          <p:nvPr/>
        </p:nvSpPr>
        <p:spPr>
          <a:xfrm>
            <a:off x="539749" y="2232834"/>
            <a:ext cx="3118283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Płaszczyzna czołowa: </a:t>
            </a:r>
            <a:r>
              <a:rPr lang="pl-PL" sz="1600" b="0" dirty="0" err="1">
                <a:solidFill>
                  <a:schemeClr val="accent2">
                    <a:lumMod val="75000"/>
                  </a:schemeClr>
                </a:solidFill>
              </a:rPr>
              <a:t>przywodzenie</a:t>
            </a: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 i odwodzenie.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Kontakt początkowy: położenie neutralne.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Reakcja na obciążenie: maksymalne </a:t>
            </a:r>
            <a:r>
              <a:rPr lang="pl-PL" sz="1600" b="0" dirty="0" err="1">
                <a:solidFill>
                  <a:schemeClr val="accent2">
                    <a:lumMod val="75000"/>
                  </a:schemeClr>
                </a:solidFill>
              </a:rPr>
              <a:t>przywodzenie</a:t>
            </a: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Przed zamachem: pozycja neutralna.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Początkowy zamach: maksymalne </a:t>
            </a:r>
            <a:r>
              <a:rPr lang="pl-PL" sz="1600" b="0" dirty="0" err="1">
                <a:solidFill>
                  <a:schemeClr val="accent2">
                    <a:lumMod val="75000"/>
                  </a:schemeClr>
                </a:solidFill>
              </a:rPr>
              <a:t>przywodzenie</a:t>
            </a: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Środek i koniec wymachu: pozycja neutralna. </a:t>
            </a:r>
            <a:endParaRPr lang="en-US" sz="16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14807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5C8C19F0-513D-49CA-A02F-5043D10FB8E2}"/>
              </a:ext>
            </a:extLst>
          </p:cNvPr>
          <p:cNvSpPr/>
          <p:nvPr/>
        </p:nvSpPr>
        <p:spPr>
          <a:xfrm>
            <a:off x="539750" y="2232834"/>
            <a:ext cx="2952130" cy="4211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Płaszczyzna poprzeczna: rotacja wewnętrzna i zewnętrzna.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Reakcja na obciążenie: maksymalna rotacja wewnętrzna uda.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Początkowy ruch wahadłowy: maksymalna rotacja zewnętrzna uda.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Całkowity ROM uda: 8º.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Całkowity ROM z dodaniem ruchu miednicy: 15º.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350FB98B-B816-484C-82A9-4A790A6FBEDF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Kinematyka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biodra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uda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FA61EC29-22DD-4FFF-B99F-5C5B6BEA8B0C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n 3" descr="Gráfico&#10;&#10;Descripción generada automáticamente">
            <a:extLst>
              <a:ext uri="{FF2B5EF4-FFF2-40B4-BE49-F238E27FC236}">
                <a16:creationId xmlns:a16="http://schemas.microsoft.com/office/drawing/2014/main" id="{9832F008-6A52-4754-A1B6-784801C871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93"/>
          <a:stretch/>
        </p:blipFill>
        <p:spPr>
          <a:xfrm>
            <a:off x="3851921" y="2667387"/>
            <a:ext cx="5026194" cy="27058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7F1F067-A13F-41D6-BE1B-9C7A9CB223D0}"/>
              </a:ext>
            </a:extLst>
          </p:cNvPr>
          <p:cNvSpPr txBox="1"/>
          <p:nvPr/>
        </p:nvSpPr>
        <p:spPr>
          <a:xfrm>
            <a:off x="3993104" y="5354052"/>
            <a:ext cx="5026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12. Ruch biodra w płaszczyźnie poprzecznej w cyklu chodu. Obraz za Richards J. 2015 r.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74437CC2-36A1-4B7B-96D9-4CE0A2963BA5}"/>
              </a:ext>
            </a:extLst>
          </p:cNvPr>
          <p:cNvCxnSpPr>
            <a:cxnSpLocks/>
          </p:cNvCxnSpPr>
          <p:nvPr/>
        </p:nvCxnSpPr>
        <p:spPr bwMode="auto">
          <a:xfrm>
            <a:off x="5004058" y="2708920"/>
            <a:ext cx="0" cy="216024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BCC0199B-7F28-44D3-A670-07DE8B36947B}"/>
              </a:ext>
            </a:extLst>
          </p:cNvPr>
          <p:cNvCxnSpPr>
            <a:cxnSpLocks/>
          </p:cNvCxnSpPr>
          <p:nvPr/>
        </p:nvCxnSpPr>
        <p:spPr bwMode="auto">
          <a:xfrm>
            <a:off x="7596336" y="2708920"/>
            <a:ext cx="0" cy="216024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0A130D1-318C-4DFA-8AD2-F82940412900}"/>
              </a:ext>
            </a:extLst>
          </p:cNvPr>
          <p:cNvSpPr txBox="1"/>
          <p:nvPr/>
        </p:nvSpPr>
        <p:spPr>
          <a:xfrm>
            <a:off x="4499992" y="2339588"/>
            <a:ext cx="1152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>
                <a:solidFill>
                  <a:srgbClr val="FF0000"/>
                </a:solidFill>
              </a:rPr>
              <a:t>Thigh</a:t>
            </a:r>
            <a:r>
              <a:rPr lang="es-ES" sz="1400" dirty="0">
                <a:solidFill>
                  <a:srgbClr val="FF0000"/>
                </a:solidFill>
              </a:rPr>
              <a:t> I.R.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73FE27F-74AB-4F6B-86B1-9D4A84B6D758}"/>
              </a:ext>
            </a:extLst>
          </p:cNvPr>
          <p:cNvSpPr txBox="1"/>
          <p:nvPr/>
        </p:nvSpPr>
        <p:spPr>
          <a:xfrm>
            <a:off x="7092297" y="2348880"/>
            <a:ext cx="1152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>
                <a:solidFill>
                  <a:srgbClr val="FF0000"/>
                </a:solidFill>
              </a:rPr>
              <a:t>Thigh</a:t>
            </a:r>
            <a:r>
              <a:rPr lang="es-ES" sz="1400" dirty="0">
                <a:solidFill>
                  <a:srgbClr val="FF0000"/>
                </a:solidFill>
              </a:rPr>
              <a:t> E.R. 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4A28FD4E-5BDF-42FD-BC80-51284810F820}"/>
              </a:ext>
            </a:extLst>
          </p:cNvPr>
          <p:cNvCxnSpPr>
            <a:cxnSpLocks/>
          </p:cNvCxnSpPr>
          <p:nvPr/>
        </p:nvCxnSpPr>
        <p:spPr bwMode="auto">
          <a:xfrm>
            <a:off x="6588251" y="2718212"/>
            <a:ext cx="0" cy="216024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C8EBCFE-1450-49E6-B30C-964CCF2CC7B5}"/>
              </a:ext>
            </a:extLst>
          </p:cNvPr>
          <p:cNvSpPr txBox="1"/>
          <p:nvPr/>
        </p:nvSpPr>
        <p:spPr>
          <a:xfrm>
            <a:off x="6084185" y="2348880"/>
            <a:ext cx="1152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Hip I.R. 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4BAC14E8-B341-4E10-8749-CBEFE7A6147A}"/>
              </a:ext>
            </a:extLst>
          </p:cNvPr>
          <p:cNvCxnSpPr>
            <a:cxnSpLocks/>
          </p:cNvCxnSpPr>
          <p:nvPr/>
        </p:nvCxnSpPr>
        <p:spPr bwMode="auto">
          <a:xfrm>
            <a:off x="8532450" y="2718212"/>
            <a:ext cx="0" cy="216024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08D3FEF-2C00-479A-8ADF-C5549BD440C1}"/>
              </a:ext>
            </a:extLst>
          </p:cNvPr>
          <p:cNvSpPr txBox="1"/>
          <p:nvPr/>
        </p:nvSpPr>
        <p:spPr>
          <a:xfrm>
            <a:off x="8028384" y="2348880"/>
            <a:ext cx="1152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Hip E.R. </a:t>
            </a:r>
          </a:p>
        </p:txBody>
      </p:sp>
    </p:spTree>
    <p:extLst>
      <p:ext uri="{BB962C8B-B14F-4D97-AF65-F5344CB8AC3E}">
        <p14:creationId xmlns:p14="http://schemas.microsoft.com/office/powerpoint/2010/main" val="974320255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4908561-B0E1-42AF-B607-722BA52EE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124" b="26848"/>
          <a:stretch/>
        </p:blipFill>
        <p:spPr>
          <a:xfrm>
            <a:off x="2837472" y="3573017"/>
            <a:ext cx="3030672" cy="1819249"/>
          </a:xfrm>
          <a:prstGeom prst="rect">
            <a:avLst/>
          </a:prstGeom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5C8C19F0-513D-49CA-A02F-5043D10FB8E2}"/>
              </a:ext>
            </a:extLst>
          </p:cNvPr>
          <p:cNvSpPr/>
          <p:nvPr/>
        </p:nvSpPr>
        <p:spPr>
          <a:xfrm>
            <a:off x="539750" y="2232834"/>
            <a:ext cx="8136706" cy="1051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Miednica porusza się asynchronicznie we wszystkich 3 kierunkach podczas każdego kroku.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Wszystkie ruchy są niewielkie, stanowiąc kontinuum zmian postawy.</a:t>
            </a:r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350FB98B-B816-484C-82A9-4A790A6FBEDF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Kinematyka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miednicy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FA61EC29-22DD-4FFF-B99F-5C5B6BEA8B0C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06BF4F0-238F-4105-AF6A-32AE5CD21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021" b="61914"/>
          <a:stretch/>
        </p:blipFill>
        <p:spPr>
          <a:xfrm>
            <a:off x="251520" y="3662194"/>
            <a:ext cx="2592288" cy="18192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9B44D93-2C6A-4914-992C-1839291073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161"/>
          <a:stretch/>
        </p:blipFill>
        <p:spPr>
          <a:xfrm>
            <a:off x="5711034" y="4022308"/>
            <a:ext cx="3253454" cy="10990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72E2A5-0238-4119-83EF-AF0E74E80F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086" b="21616"/>
          <a:stretch/>
        </p:blipFill>
        <p:spPr>
          <a:xfrm>
            <a:off x="5796136" y="3598575"/>
            <a:ext cx="3253454" cy="22668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3F37DF5-9B70-48D1-88D3-AE38A213A1FF}"/>
              </a:ext>
            </a:extLst>
          </p:cNvPr>
          <p:cNvSpPr txBox="1"/>
          <p:nvPr/>
        </p:nvSpPr>
        <p:spPr>
          <a:xfrm>
            <a:off x="827584" y="5497487"/>
            <a:ext cx="7543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13. Ruch miednicy w trzech płaszczyznach przestrzeni. Rys. z Lewis C. et al. 2017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4B747BC-CECA-4C5B-AB76-809A9711CBF7}"/>
              </a:ext>
            </a:extLst>
          </p:cNvPr>
          <p:cNvSpPr/>
          <p:nvPr/>
        </p:nvSpPr>
        <p:spPr bwMode="auto">
          <a:xfrm>
            <a:off x="179512" y="3573016"/>
            <a:ext cx="8856984" cy="1836419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910411"/>
      </p:ext>
    </p:extLst>
  </p:cSld>
  <p:clrMapOvr>
    <a:masterClrMapping/>
  </p:clrMapOvr>
  <p:transition advClick="0" advTm="3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5C8C19F0-513D-49CA-A02F-5043D10FB8E2}"/>
              </a:ext>
            </a:extLst>
          </p:cNvPr>
          <p:cNvSpPr/>
          <p:nvPr/>
        </p:nvSpPr>
        <p:spPr>
          <a:xfrm>
            <a:off x="539750" y="2232834"/>
            <a:ext cx="3096146" cy="3606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500" b="0" dirty="0">
                <a:solidFill>
                  <a:schemeClr val="accent2">
                    <a:lumMod val="75000"/>
                  </a:schemeClr>
                </a:solidFill>
              </a:rPr>
              <a:t>Płaszczyzna strzałkowa: pochylenie przednie i tylne.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500" b="0" dirty="0">
                <a:solidFill>
                  <a:schemeClr val="accent2">
                    <a:lumMod val="75000"/>
                  </a:schemeClr>
                </a:solidFill>
              </a:rPr>
              <a:t>W chodzie dodaj 4º do anatomicznego pochylenia miednicy.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500" b="0" dirty="0">
                <a:solidFill>
                  <a:schemeClr val="accent2">
                    <a:lumMod val="75000"/>
                  </a:schemeClr>
                </a:solidFill>
              </a:rPr>
              <a:t>Pochylenie tylne: podpora jednej kończyny w połowie stania i podczas pierwszego wymachu.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500" b="0" dirty="0">
                <a:solidFill>
                  <a:schemeClr val="accent2">
                    <a:lumMod val="75000"/>
                  </a:schemeClr>
                </a:solidFill>
              </a:rPr>
              <a:t>Pochylenie przednie: końcowa postawa i końcowy wymach.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500" b="0" dirty="0">
                <a:solidFill>
                  <a:schemeClr val="accent2">
                    <a:lumMod val="75000"/>
                  </a:schemeClr>
                </a:solidFill>
              </a:rPr>
              <a:t>ROM: 3º do 5º.</a:t>
            </a:r>
            <a:endParaRPr lang="en-US" sz="15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350FB98B-B816-484C-82A9-4A790A6FBEDF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Kinematyka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miednicy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FA61EC29-22DD-4FFF-B99F-5C5B6BEA8B0C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80BD23-E4FA-40AC-ACD6-91843AD5CD92}"/>
              </a:ext>
            </a:extLst>
          </p:cNvPr>
          <p:cNvSpPr txBox="1"/>
          <p:nvPr/>
        </p:nvSpPr>
        <p:spPr>
          <a:xfrm>
            <a:off x="3851920" y="5426640"/>
            <a:ext cx="48965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14 - Ruch miednicy w płaszczyźnie strzałkowej podczas cyklu chodu. Czarna linia odnosi się do wyników kobiet, a szara do mężczyzn. Obraz za Lewis C. et al. 2017.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A670A8-FCCF-4C12-8CF8-670E5B4ED0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530"/>
          <a:stretch/>
        </p:blipFill>
        <p:spPr>
          <a:xfrm>
            <a:off x="3929845" y="2297671"/>
            <a:ext cx="4768660" cy="3065811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699E9350-A828-47BA-A90E-9E969D326B52}"/>
              </a:ext>
            </a:extLst>
          </p:cNvPr>
          <p:cNvCxnSpPr>
            <a:cxnSpLocks/>
          </p:cNvCxnSpPr>
          <p:nvPr/>
        </p:nvCxnSpPr>
        <p:spPr bwMode="auto">
          <a:xfrm>
            <a:off x="5076056" y="3645024"/>
            <a:ext cx="0" cy="12515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A0B79BF8-059E-430B-83A4-869C562B142B}"/>
              </a:ext>
            </a:extLst>
          </p:cNvPr>
          <p:cNvCxnSpPr>
            <a:cxnSpLocks/>
          </p:cNvCxnSpPr>
          <p:nvPr/>
        </p:nvCxnSpPr>
        <p:spPr bwMode="auto">
          <a:xfrm>
            <a:off x="6948264" y="3645024"/>
            <a:ext cx="0" cy="12515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52F93479-7AC5-48E3-9C20-470951F068F8}"/>
              </a:ext>
            </a:extLst>
          </p:cNvPr>
          <p:cNvCxnSpPr>
            <a:cxnSpLocks/>
          </p:cNvCxnSpPr>
          <p:nvPr/>
        </p:nvCxnSpPr>
        <p:spPr bwMode="auto">
          <a:xfrm flipV="1">
            <a:off x="6156176" y="4077073"/>
            <a:ext cx="0" cy="81947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83B8F01B-0925-4688-AC1B-075BB2F02B90}"/>
              </a:ext>
            </a:extLst>
          </p:cNvPr>
          <p:cNvCxnSpPr>
            <a:cxnSpLocks/>
          </p:cNvCxnSpPr>
          <p:nvPr/>
        </p:nvCxnSpPr>
        <p:spPr bwMode="auto">
          <a:xfrm flipV="1">
            <a:off x="7956376" y="4077073"/>
            <a:ext cx="0" cy="81947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85122938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5C8C19F0-513D-49CA-A02F-5043D10FB8E2}"/>
              </a:ext>
            </a:extLst>
          </p:cNvPr>
          <p:cNvSpPr/>
          <p:nvPr/>
        </p:nvSpPr>
        <p:spPr>
          <a:xfrm>
            <a:off x="539750" y="2232834"/>
            <a:ext cx="3528194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Płaszczyzna czołowa: opadanie (w dół) i wznoszenie (w górę) miednicy.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Przyjęcie ciężaru: </a:t>
            </a:r>
            <a:r>
              <a:rPr lang="pl-PL" sz="1800" b="0" dirty="0" err="1">
                <a:solidFill>
                  <a:schemeClr val="accent2">
                    <a:lumMod val="75000"/>
                  </a:schemeClr>
                </a:solidFill>
              </a:rPr>
              <a:t>ipsilateralna</a:t>
            </a: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miednica w górę.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 err="1">
                <a:solidFill>
                  <a:schemeClr val="accent2">
                    <a:lumMod val="75000"/>
                  </a:schemeClr>
                </a:solidFill>
              </a:rPr>
              <a:t>Pre</a:t>
            </a: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-swing: </a:t>
            </a:r>
            <a:r>
              <a:rPr lang="pl-PL" sz="1800" b="0" dirty="0" err="1">
                <a:solidFill>
                  <a:schemeClr val="accent2">
                    <a:lumMod val="75000"/>
                  </a:schemeClr>
                </a:solidFill>
              </a:rPr>
              <a:t>ipsilateralna</a:t>
            </a: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miednica opada o 4º.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ROM: 6º do 10º. </a:t>
            </a:r>
            <a:endParaRPr lang="en-US" sz="1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350FB98B-B816-484C-82A9-4A790A6FBEDF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Kinematyka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miednicy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FA61EC29-22DD-4FFF-B99F-5C5B6BEA8B0C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EE3D54-2C83-4194-99BF-F9DD63E3A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060848"/>
            <a:ext cx="4252783" cy="3552709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5110E53-E6DF-49CE-8267-E46F520D22C2}"/>
              </a:ext>
            </a:extLst>
          </p:cNvPr>
          <p:cNvCxnSpPr>
            <a:cxnSpLocks/>
          </p:cNvCxnSpPr>
          <p:nvPr/>
        </p:nvCxnSpPr>
        <p:spPr bwMode="auto">
          <a:xfrm>
            <a:off x="5220072" y="3789040"/>
            <a:ext cx="0" cy="79208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C46F0665-8295-49C0-8481-E7D98FA85F0F}"/>
              </a:ext>
            </a:extLst>
          </p:cNvPr>
          <p:cNvCxnSpPr>
            <a:cxnSpLocks/>
          </p:cNvCxnSpPr>
          <p:nvPr/>
        </p:nvCxnSpPr>
        <p:spPr bwMode="auto">
          <a:xfrm flipV="1">
            <a:off x="6948264" y="4585062"/>
            <a:ext cx="0" cy="64413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6B9A54B2-7C35-4171-8284-EF2229D7332B}"/>
              </a:ext>
            </a:extLst>
          </p:cNvPr>
          <p:cNvSpPr txBox="1"/>
          <p:nvPr/>
        </p:nvSpPr>
        <p:spPr>
          <a:xfrm>
            <a:off x="3993104" y="5589240"/>
            <a:ext cx="5026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15. Ruch miednicy w płaszczyźnie czołowej w cyklu chodu. Image from Richards J. 2015</a:t>
            </a:r>
          </a:p>
        </p:txBody>
      </p:sp>
    </p:spTree>
    <p:extLst>
      <p:ext uri="{BB962C8B-B14F-4D97-AF65-F5344CB8AC3E}">
        <p14:creationId xmlns:p14="http://schemas.microsoft.com/office/powerpoint/2010/main" val="1313033666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5C8C19F0-513D-49CA-A02F-5043D10FB8E2}"/>
              </a:ext>
            </a:extLst>
          </p:cNvPr>
          <p:cNvSpPr/>
          <p:nvPr/>
        </p:nvSpPr>
        <p:spPr>
          <a:xfrm>
            <a:off x="539750" y="2232834"/>
            <a:ext cx="2664098" cy="4457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Płaszczyzna poprzeczna: rotacja miednicy do przodu i do tyłu.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Końcowa faza wymachu + początkowy kontakt następnego cyklu: maksymalna rotacja do przodu.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 końcowa postawa: maksymalna rotacja w tył.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ROM: 10º.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350FB98B-B816-484C-82A9-4A790A6FBEDF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Kinematyka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miednicy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FA61EC29-22DD-4FFF-B99F-5C5B6BEA8B0C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03DB76-B62F-4C52-B73E-4E8EC2A0A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34" y="2358752"/>
            <a:ext cx="5132530" cy="31584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C73AA53-A7C6-4469-AD78-19ACFC3ABED6}"/>
              </a:ext>
            </a:extLst>
          </p:cNvPr>
          <p:cNvSpPr txBox="1"/>
          <p:nvPr/>
        </p:nvSpPr>
        <p:spPr>
          <a:xfrm>
            <a:off x="3923928" y="5589240"/>
            <a:ext cx="5026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Rycina 16 - Ruch miednicy w płaszczyźnie poprzecznej w cyklu chodu. Obraz za Richards J. 2015 r.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2686BAAA-E4E3-4F56-B061-42F36E59C8D9}"/>
              </a:ext>
            </a:extLst>
          </p:cNvPr>
          <p:cNvCxnSpPr>
            <a:cxnSpLocks/>
          </p:cNvCxnSpPr>
          <p:nvPr/>
        </p:nvCxnSpPr>
        <p:spPr bwMode="auto">
          <a:xfrm>
            <a:off x="4067944" y="4077072"/>
            <a:ext cx="0" cy="54251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9028D50-8834-472E-8244-19DB58B7852E}"/>
              </a:ext>
            </a:extLst>
          </p:cNvPr>
          <p:cNvSpPr txBox="1"/>
          <p:nvPr/>
        </p:nvSpPr>
        <p:spPr>
          <a:xfrm>
            <a:off x="3936707" y="3923183"/>
            <a:ext cx="648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5º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B0E4F155-848D-4C40-8F5F-91FDA64F4B52}"/>
              </a:ext>
            </a:extLst>
          </p:cNvPr>
          <p:cNvCxnSpPr>
            <a:cxnSpLocks/>
          </p:cNvCxnSpPr>
          <p:nvPr/>
        </p:nvCxnSpPr>
        <p:spPr bwMode="auto">
          <a:xfrm>
            <a:off x="8604448" y="4051062"/>
            <a:ext cx="0" cy="54251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84C7DAA-4EDA-4E8F-B2BB-D8CE4E9F1FE6}"/>
              </a:ext>
            </a:extLst>
          </p:cNvPr>
          <p:cNvSpPr txBox="1"/>
          <p:nvPr/>
        </p:nvSpPr>
        <p:spPr>
          <a:xfrm>
            <a:off x="8460432" y="3884721"/>
            <a:ext cx="648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5º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999C367D-B830-44C0-8EBF-5644EEE7A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6300192" y="4619590"/>
            <a:ext cx="0" cy="68161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D35F4A2-B89A-4F00-839E-416A41279685}"/>
              </a:ext>
            </a:extLst>
          </p:cNvPr>
          <p:cNvSpPr txBox="1"/>
          <p:nvPr/>
        </p:nvSpPr>
        <p:spPr>
          <a:xfrm>
            <a:off x="6182199" y="4713655"/>
            <a:ext cx="648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FF0000"/>
                </a:solidFill>
              </a:rPr>
              <a:t>5º</a:t>
            </a:r>
          </a:p>
        </p:txBody>
      </p:sp>
    </p:spTree>
    <p:extLst>
      <p:ext uri="{BB962C8B-B14F-4D97-AF65-F5344CB8AC3E}">
        <p14:creationId xmlns:p14="http://schemas.microsoft.com/office/powerpoint/2010/main" val="3188671862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350FB98B-B816-484C-82A9-4A790A6FBEDF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pl-PL" sz="1800" i="1" dirty="0">
                <a:solidFill>
                  <a:schemeClr val="accent2">
                    <a:lumMod val="75000"/>
                  </a:schemeClr>
                </a:solidFill>
              </a:rPr>
              <a:t>Różnice wieku i płci w normie chodu</a:t>
            </a: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FA61EC29-22DD-4FFF-B99F-5C5B6BEA8B0C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48390D9-961D-4FE2-880C-D0B1E2CF39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47" t="44661" r="35937" b="47037"/>
          <a:stretch/>
        </p:blipFill>
        <p:spPr>
          <a:xfrm>
            <a:off x="539552" y="3940725"/>
            <a:ext cx="1440160" cy="931869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2AC498EB-5E93-49A0-814D-457438AB7087}"/>
              </a:ext>
            </a:extLst>
          </p:cNvPr>
          <p:cNvSpPr/>
          <p:nvPr/>
        </p:nvSpPr>
        <p:spPr>
          <a:xfrm>
            <a:off x="1871700" y="4007966"/>
            <a:ext cx="29883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Gdzie F = prędkość niewymiarowa lub prędkość </a:t>
            </a:r>
            <a:r>
              <a:rPr lang="pl-PL" sz="1600" b="0" dirty="0" err="1">
                <a:solidFill>
                  <a:schemeClr val="accent2">
                    <a:lumMod val="75000"/>
                  </a:schemeClr>
                </a:solidFill>
              </a:rPr>
              <a:t>Froude'a</a:t>
            </a: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, v = prędkość, g = grawitacja, a l = długość nogi.</a:t>
            </a:r>
            <a:endParaRPr lang="en-US" sz="16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40A23E-7FC3-46A9-A05C-80D89AD53E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6" t="24801" r="11016" b="27600"/>
          <a:stretch/>
        </p:blipFill>
        <p:spPr>
          <a:xfrm>
            <a:off x="379676" y="2269986"/>
            <a:ext cx="4624372" cy="151905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0A1852D-92C1-4247-A5BB-1E2CC9018A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50" t="32047" r="35038" b="12201"/>
          <a:stretch/>
        </p:blipFill>
        <p:spPr>
          <a:xfrm>
            <a:off x="5086401" y="2352850"/>
            <a:ext cx="3589857" cy="366569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CC7451C-1FA1-40B7-866D-BCBB62E0E37E}"/>
              </a:ext>
            </a:extLst>
          </p:cNvPr>
          <p:cNvSpPr txBox="1"/>
          <p:nvPr/>
        </p:nvSpPr>
        <p:spPr>
          <a:xfrm>
            <a:off x="2267744" y="5497487"/>
            <a:ext cx="281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0" dirty="0">
                <a:solidFill>
                  <a:schemeClr val="accent2"/>
                </a:solidFill>
              </a:rPr>
              <a:t>Rysunek 17 - Zestaw rynkowy z badania </a:t>
            </a:r>
            <a:r>
              <a:rPr lang="pl-PL" sz="1400" b="0" dirty="0" err="1">
                <a:solidFill>
                  <a:schemeClr val="accent2"/>
                </a:solidFill>
              </a:rPr>
              <a:t>Bruening</a:t>
            </a:r>
            <a:r>
              <a:rPr lang="pl-PL" sz="1400" b="0" dirty="0">
                <a:solidFill>
                  <a:schemeClr val="accent2"/>
                </a:solidFill>
              </a:rPr>
              <a:t> D. et al. 2020 </a:t>
            </a:r>
          </a:p>
        </p:txBody>
      </p:sp>
    </p:spTree>
    <p:extLst>
      <p:ext uri="{BB962C8B-B14F-4D97-AF65-F5344CB8AC3E}">
        <p14:creationId xmlns:p14="http://schemas.microsoft.com/office/powerpoint/2010/main" val="1339478302"/>
      </p:ext>
    </p:extLst>
  </p:cSld>
  <p:clrMapOvr>
    <a:masterClrMapping/>
  </p:clrMapOvr>
  <p:transition advClick="0" advTm="3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350FB98B-B816-484C-82A9-4A790A6FBEDF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pl-PL" sz="1800" i="1" dirty="0">
                <a:solidFill>
                  <a:schemeClr val="accent2">
                    <a:lumMod val="75000"/>
                  </a:schemeClr>
                </a:solidFill>
              </a:rPr>
              <a:t>Różnice wieku i płci w normie chodu</a:t>
            </a: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FA61EC29-22DD-4FFF-B99F-5C5B6BEA8B0C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D682330-5C47-4785-9438-603F4ED57C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8" t="25602" r="38854" b="59800"/>
          <a:stretch/>
        </p:blipFill>
        <p:spPr>
          <a:xfrm>
            <a:off x="4297602" y="3573016"/>
            <a:ext cx="4115532" cy="75085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0F1C18A-FFB3-47FE-82AB-7AC1BEED7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8" t="20601" r="38854" b="55600"/>
          <a:stretch/>
        </p:blipFill>
        <p:spPr>
          <a:xfrm>
            <a:off x="4297602" y="4304088"/>
            <a:ext cx="4115532" cy="12241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48EBD16-D208-4CFA-BDAF-A06271C883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75" t="47200" r="74080" b="38608"/>
          <a:stretch/>
        </p:blipFill>
        <p:spPr>
          <a:xfrm>
            <a:off x="605911" y="4803070"/>
            <a:ext cx="1110479" cy="72995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B9A24CE-A511-4AAA-A7F5-D7E31E81CB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775" t="26283" r="74080" b="66833"/>
          <a:stretch/>
        </p:blipFill>
        <p:spPr>
          <a:xfrm>
            <a:off x="605911" y="4448913"/>
            <a:ext cx="1110479" cy="35415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E64C3B2-5A02-4EE1-8C51-0BFB2EFC21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00" t="47200" r="42913" b="38592"/>
          <a:stretch/>
        </p:blipFill>
        <p:spPr>
          <a:xfrm>
            <a:off x="1716390" y="4802238"/>
            <a:ext cx="2376264" cy="73079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5256D43-41BC-44D7-A877-6FBF7A81CF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42" t="26020" r="42913" b="66801"/>
          <a:stretch/>
        </p:blipFill>
        <p:spPr>
          <a:xfrm>
            <a:off x="1418468" y="4434571"/>
            <a:ext cx="2674186" cy="369332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9814ED3-4997-4AC1-BF82-6425E9D524EB}"/>
              </a:ext>
            </a:extLst>
          </p:cNvPr>
          <p:cNvSpPr txBox="1"/>
          <p:nvPr/>
        </p:nvSpPr>
        <p:spPr>
          <a:xfrm>
            <a:off x="348238" y="5570076"/>
            <a:ext cx="8544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Rysunek 18 - Wyniki kinematyki (po prawej) i analiza statystyczna (po lewej) z porównania kobiet i mężczyzn oraz w poprzek trzech niewymiarowych prędkości chodu. Wyniki z </a:t>
            </a:r>
            <a:r>
              <a:rPr lang="pl-PL" sz="1400" b="0" dirty="0" err="1">
                <a:solidFill>
                  <a:schemeClr val="accent2"/>
                </a:solidFill>
              </a:rPr>
              <a:t>Bruening</a:t>
            </a:r>
            <a:r>
              <a:rPr lang="pl-PL" sz="1400" b="0" dirty="0">
                <a:solidFill>
                  <a:schemeClr val="accent2"/>
                </a:solidFill>
              </a:rPr>
              <a:t> D. et al. 2020. 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sp>
        <p:nvSpPr>
          <p:cNvPr id="20" name="Prostokąt 3">
            <a:extLst>
              <a:ext uri="{FF2B5EF4-FFF2-40B4-BE49-F238E27FC236}">
                <a16:creationId xmlns:a16="http://schemas.microsoft.com/office/drawing/2014/main" id="{596CD1B7-A29D-47EC-8ABC-D64E37BE058E}"/>
              </a:ext>
            </a:extLst>
          </p:cNvPr>
          <p:cNvSpPr/>
          <p:nvPr/>
        </p:nvSpPr>
        <p:spPr>
          <a:xfrm>
            <a:off x="539750" y="3534107"/>
            <a:ext cx="36722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400" b="0" dirty="0">
                <a:solidFill>
                  <a:schemeClr val="accent2">
                    <a:lumMod val="75000"/>
                  </a:schemeClr>
                </a:solidFill>
              </a:rPr>
              <a:t>Różnice między płciami w zakresie ROM stawu skokowego (zgięcie grzbietowo-podeszwowe) i miednicy (rotacja i skośność). </a:t>
            </a:r>
            <a:endParaRPr lang="en-US" sz="14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8ABD1EB0-3360-47AE-AFA0-32A9CCF19D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6" t="24801" r="11016" b="27600"/>
          <a:stretch/>
        </p:blipFill>
        <p:spPr>
          <a:xfrm>
            <a:off x="559831" y="2209081"/>
            <a:ext cx="3868153" cy="1270645"/>
          </a:xfrm>
          <a:prstGeom prst="rect">
            <a:avLst/>
          </a:prstGeom>
        </p:spPr>
      </p:pic>
      <p:sp>
        <p:nvSpPr>
          <p:cNvPr id="24" name="Prostokąt 3">
            <a:extLst>
              <a:ext uri="{FF2B5EF4-FFF2-40B4-BE49-F238E27FC236}">
                <a16:creationId xmlns:a16="http://schemas.microsoft.com/office/drawing/2014/main" id="{2B323C60-067A-4002-9D60-3903FB4BEDBF}"/>
              </a:ext>
            </a:extLst>
          </p:cNvPr>
          <p:cNvSpPr/>
          <p:nvPr/>
        </p:nvSpPr>
        <p:spPr>
          <a:xfrm>
            <a:off x="4645825" y="2474312"/>
            <a:ext cx="36722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pl-PL" sz="1400" b="0" dirty="0">
                <a:solidFill>
                  <a:srgbClr val="FF0000"/>
                </a:solidFill>
              </a:rPr>
              <a:t>Inni autorzy: kobiety chodzą z większym wyprostem kolan i mają większe szczytowe przywiedzenie i rotację wewnętrzną bioder niż mężczyźni. 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05298186-8D8B-4DC1-9C76-6694F0FC4378}"/>
              </a:ext>
            </a:extLst>
          </p:cNvPr>
          <p:cNvSpPr/>
          <p:nvPr/>
        </p:nvSpPr>
        <p:spPr bwMode="auto">
          <a:xfrm>
            <a:off x="4572000" y="2132856"/>
            <a:ext cx="3841134" cy="1368152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F4BA31C4-0816-4014-AE9E-270300B98357}"/>
              </a:ext>
            </a:extLst>
          </p:cNvPr>
          <p:cNvSpPr/>
          <p:nvPr/>
        </p:nvSpPr>
        <p:spPr bwMode="auto">
          <a:xfrm>
            <a:off x="2123827" y="4901410"/>
            <a:ext cx="504056" cy="190109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2C875FAF-87C2-469F-A608-178140AD7A35}"/>
              </a:ext>
            </a:extLst>
          </p:cNvPr>
          <p:cNvSpPr/>
          <p:nvPr/>
        </p:nvSpPr>
        <p:spPr bwMode="auto">
          <a:xfrm>
            <a:off x="2123728" y="5183107"/>
            <a:ext cx="504056" cy="190109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60BFE811-03DC-428B-821C-6225036D087A}"/>
              </a:ext>
            </a:extLst>
          </p:cNvPr>
          <p:cNvSpPr/>
          <p:nvPr/>
        </p:nvSpPr>
        <p:spPr bwMode="auto">
          <a:xfrm>
            <a:off x="2123728" y="5335507"/>
            <a:ext cx="504056" cy="190109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85A24750-7D69-433E-A55D-832BEF2E1B67}"/>
              </a:ext>
            </a:extLst>
          </p:cNvPr>
          <p:cNvSpPr/>
          <p:nvPr/>
        </p:nvSpPr>
        <p:spPr bwMode="auto">
          <a:xfrm>
            <a:off x="3275856" y="4895075"/>
            <a:ext cx="504056" cy="190109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816B2557-DF2A-412B-AA1F-1DB5515101D8}"/>
              </a:ext>
            </a:extLst>
          </p:cNvPr>
          <p:cNvSpPr/>
          <p:nvPr/>
        </p:nvSpPr>
        <p:spPr bwMode="auto">
          <a:xfrm>
            <a:off x="3275856" y="5327123"/>
            <a:ext cx="504056" cy="190109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232576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 animBg="1"/>
      <p:bldP spid="32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CC84F5BD-EDAF-4C22-B669-FF9E6BEB45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8" t="42772" r="24801" b="47200"/>
          <a:stretch/>
        </p:blipFill>
        <p:spPr>
          <a:xfrm>
            <a:off x="516712" y="2480971"/>
            <a:ext cx="3454484" cy="3693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7BBDF43-F105-4ECC-90BE-3BA8FA3E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8" t="22181" r="24801" b="69595"/>
          <a:stretch/>
        </p:blipFill>
        <p:spPr>
          <a:xfrm>
            <a:off x="539552" y="2202666"/>
            <a:ext cx="3454484" cy="302915"/>
          </a:xfrm>
          <a:prstGeom prst="rect">
            <a:avLst/>
          </a:prstGeom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350FB98B-B816-484C-82A9-4A790A6FBEDF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pl-PL" sz="1800" i="1" dirty="0">
                <a:solidFill>
                  <a:schemeClr val="accent2">
                    <a:lumMod val="75000"/>
                  </a:schemeClr>
                </a:solidFill>
              </a:rPr>
              <a:t>Różnice wieku i płci w normie chodu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FA61EC29-22DD-4FFF-B99F-5C5B6BEA8B0C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IV. KINEMATYCZNA OCENA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0563A0C-22B8-492B-BA2E-A252A1F153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75" t="17801" r="24013" b="10801"/>
          <a:stretch/>
        </p:blipFill>
        <p:spPr>
          <a:xfrm>
            <a:off x="3779912" y="2176750"/>
            <a:ext cx="5112568" cy="367240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C800DAC-F4AE-4496-AB31-8589F4FF3EA3}"/>
              </a:ext>
            </a:extLst>
          </p:cNvPr>
          <p:cNvSpPr txBox="1"/>
          <p:nvPr/>
        </p:nvSpPr>
        <p:spPr>
          <a:xfrm>
            <a:off x="107504" y="4923165"/>
            <a:ext cx="3744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0" dirty="0">
                <a:solidFill>
                  <a:schemeClr val="accent2"/>
                </a:solidFill>
              </a:rPr>
              <a:t>Ryc. 19. Kinematyka uczestników w różnym wieku (starszych i młodszych) podczas cyklu chodu. Wyniki za </a:t>
            </a:r>
            <a:r>
              <a:rPr lang="pl-PL" sz="1400" b="0" dirty="0" err="1">
                <a:solidFill>
                  <a:schemeClr val="accent2"/>
                </a:solidFill>
              </a:rPr>
              <a:t>Paróczai</a:t>
            </a:r>
            <a:r>
              <a:rPr lang="pl-PL" sz="1400" b="0" dirty="0">
                <a:solidFill>
                  <a:schemeClr val="accent2"/>
                </a:solidFill>
              </a:rPr>
              <a:t> R. et al. 2006. 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sp>
        <p:nvSpPr>
          <p:cNvPr id="12" name="Prostokąt 3">
            <a:extLst>
              <a:ext uri="{FF2B5EF4-FFF2-40B4-BE49-F238E27FC236}">
                <a16:creationId xmlns:a16="http://schemas.microsoft.com/office/drawing/2014/main" id="{66BAF396-09F6-44E9-9806-4CD1203B883F}"/>
              </a:ext>
            </a:extLst>
          </p:cNvPr>
          <p:cNvSpPr/>
          <p:nvPr/>
        </p:nvSpPr>
        <p:spPr>
          <a:xfrm>
            <a:off x="516712" y="3083950"/>
            <a:ext cx="3191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U osób starszych obserwuje się ograniczenie ruchu w stawie skokowym i kolanowym, ale zwiększenie rotacji i skośności miednicy. </a:t>
            </a:r>
          </a:p>
        </p:txBody>
      </p:sp>
    </p:spTree>
    <p:extLst>
      <p:ext uri="{BB962C8B-B14F-4D97-AF65-F5344CB8AC3E}">
        <p14:creationId xmlns:p14="http://schemas.microsoft.com/office/powerpoint/2010/main" val="3249492273"/>
      </p:ext>
    </p:extLst>
  </p:cSld>
  <p:clrMapOvr>
    <a:masterClrMapping/>
  </p:clrMapOvr>
  <p:transition advClick="0" advTm="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971600" y="3501008"/>
            <a:ext cx="8280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II. </a:t>
            </a:r>
            <a:r>
              <a:rPr lang="pl-PL" sz="3200" b="0" dirty="0">
                <a:solidFill>
                  <a:schemeClr val="accent2">
                    <a:lumMod val="75000"/>
                  </a:schemeClr>
                </a:solidFill>
              </a:rPr>
              <a:t>Znaczenie danych normatywnych dotyczących chodu w praktyce klinicznej</a:t>
            </a: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Prostokąt 1">
            <a:extLst>
              <a:ext uri="{FF2B5EF4-FFF2-40B4-BE49-F238E27FC236}">
                <a16:creationId xmlns:a16="http://schemas.microsoft.com/office/drawing/2014/main" id="{33DF299A-5145-4D2F-A92E-2508A7E64CE7}"/>
              </a:ext>
            </a:extLst>
          </p:cNvPr>
          <p:cNvSpPr/>
          <p:nvPr/>
        </p:nvSpPr>
        <p:spPr>
          <a:xfrm>
            <a:off x="323528" y="1412776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D.2 Jak wygląda normalna biomechaniczna ocena chodu? 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n 5" descr="Forma, Círculo&#10;&#10;Descripción generada automáticamente">
            <a:extLst>
              <a:ext uri="{FF2B5EF4-FFF2-40B4-BE49-F238E27FC236}">
                <a16:creationId xmlns:a16="http://schemas.microsoft.com/office/drawing/2014/main" id="{0154C689-E624-45F8-B68D-D3D1FEA05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9" t="35300" b="56173"/>
          <a:stretch/>
        </p:blipFill>
        <p:spPr>
          <a:xfrm>
            <a:off x="323528" y="4572417"/>
            <a:ext cx="6336704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11721"/>
      </p:ext>
    </p:extLst>
  </p:cSld>
  <p:clrMapOvr>
    <a:masterClrMapping/>
  </p:clrMapOvr>
  <p:transition advClick="0" advTm="3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971600" y="3501008"/>
            <a:ext cx="54726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V. </a:t>
            </a:r>
            <a:r>
              <a:rPr lang="en-US" sz="3200" b="0" dirty="0" err="1">
                <a:solidFill>
                  <a:schemeClr val="accent2">
                    <a:lumMod val="75000"/>
                  </a:schemeClr>
                </a:solidFill>
              </a:rPr>
              <a:t>Kinetyczna</a:t>
            </a: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0" dirty="0" err="1">
                <a:solidFill>
                  <a:schemeClr val="accent2">
                    <a:lumMod val="75000"/>
                  </a:schemeClr>
                </a:solidFill>
              </a:rPr>
              <a:t>ocena</a:t>
            </a: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0" dirty="0" err="1">
                <a:solidFill>
                  <a:schemeClr val="accent2">
                    <a:lumMod val="75000"/>
                  </a:schemeClr>
                </a:solidFill>
              </a:rPr>
              <a:t>normalnego</a:t>
            </a: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0" dirty="0" err="1">
                <a:solidFill>
                  <a:schemeClr val="accent2">
                    <a:lumMod val="75000"/>
                  </a:schemeClr>
                </a:solidFill>
              </a:rPr>
              <a:t>chodu</a:t>
            </a: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Prostokąt 1">
            <a:extLst>
              <a:ext uri="{FF2B5EF4-FFF2-40B4-BE49-F238E27FC236}">
                <a16:creationId xmlns:a16="http://schemas.microsoft.com/office/drawing/2014/main" id="{33DF299A-5145-4D2F-A92E-2508A7E64CE7}"/>
              </a:ext>
            </a:extLst>
          </p:cNvPr>
          <p:cNvSpPr/>
          <p:nvPr/>
        </p:nvSpPr>
        <p:spPr>
          <a:xfrm>
            <a:off x="323528" y="1412776"/>
            <a:ext cx="84969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.2 Jak wygląda normalna biomechaniczna ocena chodu?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n 5" descr="Forma, Círculo&#10;&#10;Descripción generada automáticamente">
            <a:extLst>
              <a:ext uri="{FF2B5EF4-FFF2-40B4-BE49-F238E27FC236}">
                <a16:creationId xmlns:a16="http://schemas.microsoft.com/office/drawing/2014/main" id="{0154C689-E624-45F8-B68D-D3D1FEA05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9" t="35300" b="56173"/>
          <a:stretch/>
        </p:blipFill>
        <p:spPr>
          <a:xfrm>
            <a:off x="323528" y="4572417"/>
            <a:ext cx="6336704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08570"/>
      </p:ext>
    </p:extLst>
  </p:cSld>
  <p:clrMapOvr>
    <a:masterClrMapping/>
  </p:clrMapOvr>
  <p:transition advClick="0" advTm="3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5C8C19F0-513D-49CA-A02F-5043D10FB8E2}"/>
              </a:ext>
            </a:extLst>
          </p:cNvPr>
          <p:cNvSpPr/>
          <p:nvPr/>
        </p:nvSpPr>
        <p:spPr>
          <a:xfrm>
            <a:off x="539750" y="2132856"/>
            <a:ext cx="81367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Przyrząd do pomiaru parametrów kinetycznych 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F795993-C215-4833-86BC-3E09ACD2587C}"/>
              </a:ext>
            </a:extLst>
          </p:cNvPr>
          <p:cNvSpPr txBox="1"/>
          <p:nvPr/>
        </p:nvSpPr>
        <p:spPr>
          <a:xfrm>
            <a:off x="660043" y="5097654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Rysunek 1 - Platformy siłowe z tensometrem (góra) i czujnikami piezoelektrycznymi (dół) do pomiaru sił reakcji podłoża.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5043FE40-D574-4E31-B76E-103E87425483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V. OCENA KINETYCZNA NORMALNEGO CHODU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B09CBCD-C6D5-4213-9A07-6F6731E1B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8000" t="36914" r="55143" b="42415"/>
          <a:stretch>
            <a:fillRect/>
          </a:stretch>
        </p:blipFill>
        <p:spPr bwMode="auto">
          <a:xfrm>
            <a:off x="1115617" y="3657218"/>
            <a:ext cx="2784786" cy="132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62D68CF-B1CB-4B03-AF64-0ACBE286D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3428" t="17438" r="55429" b="55984"/>
          <a:stretch>
            <a:fillRect/>
          </a:stretch>
        </p:blipFill>
        <p:spPr bwMode="auto">
          <a:xfrm>
            <a:off x="1194318" y="2671071"/>
            <a:ext cx="2397359" cy="1166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1A2F162B-301C-4A66-826B-34F82F83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414801" y="2916602"/>
            <a:ext cx="244967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6F8A855A-C098-4191-B176-02A9D9C20B11}"/>
              </a:ext>
            </a:extLst>
          </p:cNvPr>
          <p:cNvSpPr/>
          <p:nvPr/>
        </p:nvSpPr>
        <p:spPr bwMode="auto">
          <a:xfrm>
            <a:off x="1115616" y="2636912"/>
            <a:ext cx="2722423" cy="2341899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163BF3D-FAB6-495F-9CDD-C662C43E5AAA}"/>
              </a:ext>
            </a:extLst>
          </p:cNvPr>
          <p:cNvSpPr txBox="1"/>
          <p:nvPr/>
        </p:nvSpPr>
        <p:spPr>
          <a:xfrm>
            <a:off x="4823930" y="5097654"/>
            <a:ext cx="32762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2 - Wkładka z systemem </a:t>
            </a:r>
            <a:r>
              <a:rPr lang="pl-PL" sz="1400" b="0" dirty="0" err="1">
                <a:solidFill>
                  <a:schemeClr val="accent2"/>
                </a:solidFill>
              </a:rPr>
              <a:t>Biofoot</a:t>
            </a:r>
            <a:r>
              <a:rPr lang="pl-PL" sz="1400" b="0" dirty="0">
                <a:solidFill>
                  <a:schemeClr val="accent2"/>
                </a:solidFill>
              </a:rPr>
              <a:t>/IBV do pomiaru ciśnienia podeszwowego. 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A90F9FE-0C1C-497F-9807-ED54DB503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7428" t="2953" r="5716" b="36509"/>
          <a:stretch>
            <a:fillRect/>
          </a:stretch>
        </p:blipFill>
        <p:spPr bwMode="auto">
          <a:xfrm rot="16200000">
            <a:off x="6127432" y="3073868"/>
            <a:ext cx="2448272" cy="155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E0D52D28-7CD1-4703-A92A-3438F15F0C2D}"/>
              </a:ext>
            </a:extLst>
          </p:cNvPr>
          <p:cNvSpPr/>
          <p:nvPr/>
        </p:nvSpPr>
        <p:spPr bwMode="auto">
          <a:xfrm>
            <a:off x="4692491" y="2614475"/>
            <a:ext cx="3437210" cy="2448272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252600"/>
      </p:ext>
    </p:extLst>
  </p:cSld>
  <p:clrMapOvr>
    <a:masterClrMapping/>
  </p:clrMapOvr>
  <p:transition advClick="0" advTm="3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V. OCENA KINETYCZNA NORMALNEGO CHODU</a:t>
            </a: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Siła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reakcji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podłoża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1B93B58-7F8D-45A7-8988-08690680C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32" t="12291" r="52001" b="19548"/>
          <a:stretch>
            <a:fillRect/>
          </a:stretch>
        </p:blipFill>
        <p:spPr bwMode="auto">
          <a:xfrm flipH="1">
            <a:off x="702699" y="2655970"/>
            <a:ext cx="430134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38C9528E-1D74-42D1-B4FB-07A19654D077}"/>
              </a:ext>
            </a:extLst>
          </p:cNvPr>
          <p:cNvCxnSpPr/>
          <p:nvPr/>
        </p:nvCxnSpPr>
        <p:spPr bwMode="auto">
          <a:xfrm>
            <a:off x="2915816" y="3079521"/>
            <a:ext cx="0" cy="936104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90D88D88-A768-4F09-89F5-C45BBB2FFC9F}"/>
              </a:ext>
            </a:extLst>
          </p:cNvPr>
          <p:cNvCxnSpPr/>
          <p:nvPr/>
        </p:nvCxnSpPr>
        <p:spPr bwMode="auto">
          <a:xfrm>
            <a:off x="2908473" y="4077072"/>
            <a:ext cx="0" cy="936104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E07E656-8CB8-45C4-BA6D-1ED248EDA6FE}"/>
              </a:ext>
            </a:extLst>
          </p:cNvPr>
          <p:cNvSpPr txBox="1"/>
          <p:nvPr/>
        </p:nvSpPr>
        <p:spPr>
          <a:xfrm>
            <a:off x="611560" y="5257855"/>
            <a:ext cx="4544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Rysunek 3 - Siła reakcji podłoża (GRF) wytwarzana podczas uderzenia ciała o podłoże w fazie postawy w cyklu chodu. 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87CEABF9-0A1D-4604-87B8-A286C4072AE7}"/>
              </a:ext>
            </a:extLst>
          </p:cNvPr>
          <p:cNvSpPr/>
          <p:nvPr/>
        </p:nvSpPr>
        <p:spPr bwMode="auto">
          <a:xfrm>
            <a:off x="5652120" y="2348880"/>
            <a:ext cx="2736304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1600" b="0" dirty="0" err="1">
                <a:latin typeface="Arial" charset="0"/>
                <a:sym typeface="Arial" charset="0"/>
              </a:rPr>
              <a:t>Składowa</a:t>
            </a:r>
            <a:r>
              <a:rPr lang="es-ES" sz="1600" b="0" dirty="0">
                <a:latin typeface="Arial" charset="0"/>
                <a:sym typeface="Arial" charset="0"/>
              </a:rPr>
              <a:t> </a:t>
            </a:r>
            <a:r>
              <a:rPr lang="es-ES" sz="1600" b="0" dirty="0" err="1">
                <a:latin typeface="Arial" charset="0"/>
                <a:sym typeface="Arial" charset="0"/>
              </a:rPr>
              <a:t>pionowa</a:t>
            </a:r>
            <a:r>
              <a:rPr lang="es-ES" sz="1600" b="0" dirty="0">
                <a:latin typeface="Arial" charset="0"/>
                <a:sym typeface="Arial" charset="0"/>
              </a:rPr>
              <a:t> </a:t>
            </a:r>
            <a:r>
              <a:rPr lang="es-ES" sz="1600" b="0" dirty="0" err="1">
                <a:latin typeface="Arial" charset="0"/>
                <a:sym typeface="Arial" charset="0"/>
              </a:rPr>
              <a:t>siły</a:t>
            </a:r>
            <a:r>
              <a:rPr lang="es-ES" sz="1600" b="0" dirty="0">
                <a:latin typeface="Arial" charset="0"/>
                <a:sym typeface="Arial" charset="0"/>
              </a:rPr>
              <a:t> GRF</a:t>
            </a: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FC0D8036-E0BE-4064-A147-215FF0D4F6D1}"/>
              </a:ext>
            </a:extLst>
          </p:cNvPr>
          <p:cNvSpPr/>
          <p:nvPr/>
        </p:nvSpPr>
        <p:spPr bwMode="auto">
          <a:xfrm>
            <a:off x="5652120" y="3200290"/>
            <a:ext cx="2736304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1600" b="0" dirty="0" err="1">
                <a:latin typeface="Arial" charset="0"/>
                <a:sym typeface="Arial" charset="0"/>
              </a:rPr>
              <a:t>Przednio-tylna</a:t>
            </a:r>
            <a:r>
              <a:rPr lang="es-ES" sz="1600" b="0" dirty="0">
                <a:latin typeface="Arial" charset="0"/>
                <a:sym typeface="Arial" charset="0"/>
              </a:rPr>
              <a:t> </a:t>
            </a:r>
            <a:r>
              <a:rPr lang="es-ES" sz="1600" b="0" dirty="0" err="1">
                <a:latin typeface="Arial" charset="0"/>
                <a:sym typeface="Arial" charset="0"/>
              </a:rPr>
              <a:t>część</a:t>
            </a:r>
            <a:r>
              <a:rPr lang="es-ES" sz="1600" b="0" dirty="0">
                <a:latin typeface="Arial" charset="0"/>
                <a:sym typeface="Arial" charset="0"/>
              </a:rPr>
              <a:t> </a:t>
            </a:r>
            <a:r>
              <a:rPr lang="es-ES" sz="1600" b="0" dirty="0" err="1">
                <a:latin typeface="Arial" charset="0"/>
                <a:sym typeface="Arial" charset="0"/>
              </a:rPr>
              <a:t>składowa</a:t>
            </a:r>
            <a:r>
              <a:rPr lang="es-ES" sz="1600" b="0" dirty="0">
                <a:latin typeface="Arial" charset="0"/>
                <a:sym typeface="Arial" charset="0"/>
              </a:rPr>
              <a:t> GRF</a:t>
            </a: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42C4CA0C-91A4-40AD-9B51-FF29F4331B4F}"/>
              </a:ext>
            </a:extLst>
          </p:cNvPr>
          <p:cNvSpPr/>
          <p:nvPr/>
        </p:nvSpPr>
        <p:spPr bwMode="auto">
          <a:xfrm>
            <a:off x="5652120" y="4064386"/>
            <a:ext cx="2736304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1600" b="0" dirty="0" err="1">
                <a:latin typeface="Arial" charset="0"/>
                <a:sym typeface="Arial" charset="0"/>
              </a:rPr>
              <a:t>Składowa</a:t>
            </a:r>
            <a:r>
              <a:rPr lang="es-ES" sz="1600" b="0" dirty="0">
                <a:latin typeface="Arial" charset="0"/>
                <a:sym typeface="Arial" charset="0"/>
              </a:rPr>
              <a:t> </a:t>
            </a:r>
            <a:r>
              <a:rPr lang="es-ES" sz="1600" b="0" dirty="0" err="1">
                <a:latin typeface="Arial" charset="0"/>
                <a:sym typeface="Arial" charset="0"/>
              </a:rPr>
              <a:t>przyśrodkowo-boczna</a:t>
            </a:r>
            <a:r>
              <a:rPr lang="es-ES" sz="1600" b="0" dirty="0">
                <a:latin typeface="Arial" charset="0"/>
                <a:sym typeface="Arial" charset="0"/>
              </a:rPr>
              <a:t> GRF</a:t>
            </a: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F54DA999-D998-499F-8D47-23F83E9D1465}"/>
              </a:ext>
            </a:extLst>
          </p:cNvPr>
          <p:cNvSpPr/>
          <p:nvPr/>
        </p:nvSpPr>
        <p:spPr bwMode="auto">
          <a:xfrm>
            <a:off x="5652120" y="4928482"/>
            <a:ext cx="2736304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1600" b="0" dirty="0" err="1">
                <a:latin typeface="Arial" charset="0"/>
                <a:sym typeface="Arial" charset="0"/>
              </a:rPr>
              <a:t>Środek</a:t>
            </a:r>
            <a:r>
              <a:rPr lang="es-ES" sz="1600" b="0" dirty="0">
                <a:latin typeface="Arial" charset="0"/>
                <a:sym typeface="Arial" charset="0"/>
              </a:rPr>
              <a:t> </a:t>
            </a:r>
            <a:r>
              <a:rPr lang="es-ES" sz="1600" b="0" dirty="0" err="1">
                <a:latin typeface="Arial" charset="0"/>
                <a:sym typeface="Arial" charset="0"/>
              </a:rPr>
              <a:t>nacisku</a:t>
            </a:r>
            <a:r>
              <a:rPr lang="es-ES" sz="1600" b="0" dirty="0">
                <a:latin typeface="Arial" charset="0"/>
                <a:sym typeface="Arial" charset="0"/>
              </a:rPr>
              <a:t> </a:t>
            </a:r>
            <a:r>
              <a:rPr lang="es-ES" sz="1600" b="0" dirty="0" err="1">
                <a:latin typeface="Arial" charset="0"/>
                <a:sym typeface="Arial" charset="0"/>
              </a:rPr>
              <a:t>podczas</a:t>
            </a:r>
            <a:r>
              <a:rPr lang="es-ES" sz="1600" b="0" dirty="0">
                <a:latin typeface="Arial" charset="0"/>
                <a:sym typeface="Arial" charset="0"/>
              </a:rPr>
              <a:t> </a:t>
            </a:r>
            <a:r>
              <a:rPr lang="es-ES" sz="1600" b="0" dirty="0" err="1">
                <a:latin typeface="Arial" charset="0"/>
                <a:sym typeface="Arial" charset="0"/>
              </a:rPr>
              <a:t>chodzenia</a:t>
            </a: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4" name="Imagen 3" descr="Imagen que contiene reloj, dibujo, medidor&#10;&#10;Descripción generada automáticamente">
            <a:extLst>
              <a:ext uri="{FF2B5EF4-FFF2-40B4-BE49-F238E27FC236}">
                <a16:creationId xmlns:a16="http://schemas.microsoft.com/office/drawing/2014/main" id="{8DA39B74-B771-45C9-A92F-EE7AD8E5A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5" y="2640392"/>
            <a:ext cx="2172411" cy="1094011"/>
          </a:xfrm>
          <a:prstGeom prst="rect">
            <a:avLst/>
          </a:prstGeom>
        </p:spPr>
      </p:pic>
      <p:pic>
        <p:nvPicPr>
          <p:cNvPr id="5" name="Imagen 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D6322BED-E73D-4724-BF96-6EA06008A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64" y="2648277"/>
            <a:ext cx="2190183" cy="108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70593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V. OCENA KINETYCZNA NORMALNEGO CHODU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E07E656-8CB8-45C4-BA6D-1ED248EDA6FE}"/>
              </a:ext>
            </a:extLst>
          </p:cNvPr>
          <p:cNvSpPr txBox="1"/>
          <p:nvPr/>
        </p:nvSpPr>
        <p:spPr>
          <a:xfrm>
            <a:off x="0" y="5790421"/>
            <a:ext cx="9144000" cy="308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Rysunek 4 - Siła w kierunku pionowym podczas normalnego chodu i wyniki uzyskane na podstawie wielkości siły.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grpSp>
        <p:nvGrpSpPr>
          <p:cNvPr id="14" name="41 Grupo">
            <a:extLst>
              <a:ext uri="{FF2B5EF4-FFF2-40B4-BE49-F238E27FC236}">
                <a16:creationId xmlns:a16="http://schemas.microsoft.com/office/drawing/2014/main" id="{4837CE55-8E7D-41E4-B706-A0C6CE3C0471}"/>
              </a:ext>
            </a:extLst>
          </p:cNvPr>
          <p:cNvGrpSpPr/>
          <p:nvPr/>
        </p:nvGrpSpPr>
        <p:grpSpPr>
          <a:xfrm>
            <a:off x="1907704" y="2155290"/>
            <a:ext cx="5112568" cy="3635641"/>
            <a:chOff x="1671933" y="2348880"/>
            <a:chExt cx="5924403" cy="3688062"/>
          </a:xfrm>
        </p:grpSpPr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254D93ED-7AB6-49CF-B685-EF93A5CD7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6286" t="25559" r="60858" b="19071"/>
            <a:stretch>
              <a:fillRect/>
            </a:stretch>
          </p:blipFill>
          <p:spPr bwMode="auto">
            <a:xfrm>
              <a:off x="1941307" y="2348880"/>
              <a:ext cx="5655029" cy="368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16 CuadroTexto">
              <a:extLst>
                <a:ext uri="{FF2B5EF4-FFF2-40B4-BE49-F238E27FC236}">
                  <a16:creationId xmlns:a16="http://schemas.microsoft.com/office/drawing/2014/main" id="{C6B57179-CA89-4788-ACC3-B50E710824C1}"/>
                </a:ext>
              </a:extLst>
            </p:cNvPr>
            <p:cNvSpPr txBox="1"/>
            <p:nvPr/>
          </p:nvSpPr>
          <p:spPr>
            <a:xfrm rot="16200000">
              <a:off x="-10380" y="4031195"/>
              <a:ext cx="3672406" cy="3077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alibri" pitchFamily="34" charset="0"/>
                </a:rPr>
                <a:t>            VERTICAL VECTOR OF GRF (N)</a:t>
              </a:r>
            </a:p>
          </p:txBody>
        </p:sp>
      </p:grpSp>
      <p:pic>
        <p:nvPicPr>
          <p:cNvPr id="8" name="Imagen 7" descr="Forma, Círculo&#10;&#10;Descripción generada automáticamente">
            <a:extLst>
              <a:ext uri="{FF2B5EF4-FFF2-40B4-BE49-F238E27FC236}">
                <a16:creationId xmlns:a16="http://schemas.microsoft.com/office/drawing/2014/main" id="{730911DE-9607-4D57-97D0-4697B7CDA1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8" t="61550" r="39762" b="21650"/>
          <a:stretch/>
        </p:blipFill>
        <p:spPr>
          <a:xfrm>
            <a:off x="1547665" y="2039826"/>
            <a:ext cx="1296144" cy="1217286"/>
          </a:xfrm>
          <a:prstGeom prst="rect">
            <a:avLst/>
          </a:prstGeom>
        </p:spPr>
      </p:pic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Składowa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pionowa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siły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GRF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6A0D5DA-9951-42C9-937E-90C9B259CB69}"/>
              </a:ext>
            </a:extLst>
          </p:cNvPr>
          <p:cNvSpPr txBox="1"/>
          <p:nvPr/>
        </p:nvSpPr>
        <p:spPr>
          <a:xfrm>
            <a:off x="3347434" y="2174086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>
                <a:solidFill>
                  <a:srgbClr val="0070C0"/>
                </a:solidFill>
              </a:rPr>
              <a:t>Siła</a:t>
            </a:r>
            <a:r>
              <a:rPr lang="en-US" sz="1400" b="0" dirty="0">
                <a:solidFill>
                  <a:srgbClr val="0070C0"/>
                </a:solidFill>
              </a:rPr>
              <a:t> / </a:t>
            </a:r>
            <a:r>
              <a:rPr lang="en-US" sz="1400" b="0" dirty="0" err="1">
                <a:solidFill>
                  <a:srgbClr val="0070C0"/>
                </a:solidFill>
              </a:rPr>
              <a:t>Ciężar</a:t>
            </a:r>
            <a:r>
              <a:rPr lang="en-US" sz="1400" b="0" dirty="0">
                <a:solidFill>
                  <a:srgbClr val="0070C0"/>
                </a:solidFill>
              </a:rPr>
              <a:t> </a:t>
            </a:r>
            <a:r>
              <a:rPr lang="en-US" sz="1400" b="0" dirty="0" err="1">
                <a:solidFill>
                  <a:srgbClr val="0070C0"/>
                </a:solidFill>
              </a:rPr>
              <a:t>ciała</a:t>
            </a:r>
            <a:endParaRPr lang="en-US" sz="1400" b="0" dirty="0">
              <a:solidFill>
                <a:srgbClr val="0070C0"/>
              </a:solidFill>
            </a:endParaRPr>
          </a:p>
        </p:txBody>
      </p:sp>
      <p:sp>
        <p:nvSpPr>
          <p:cNvPr id="24" name="Arco 23">
            <a:extLst>
              <a:ext uri="{FF2B5EF4-FFF2-40B4-BE49-F238E27FC236}">
                <a16:creationId xmlns:a16="http://schemas.microsoft.com/office/drawing/2014/main" id="{912F3F2D-6413-43BE-8F70-DD58B8B63C8F}"/>
              </a:ext>
            </a:extLst>
          </p:cNvPr>
          <p:cNvSpPr/>
          <p:nvPr/>
        </p:nvSpPr>
        <p:spPr bwMode="auto">
          <a:xfrm rot="19272464">
            <a:off x="2486082" y="2355365"/>
            <a:ext cx="1161854" cy="833124"/>
          </a:xfrm>
          <a:prstGeom prst="arc">
            <a:avLst>
              <a:gd name="adj1" fmla="val 16200000"/>
              <a:gd name="adj2" fmla="val 20494004"/>
            </a:avLst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30" name="18 Conector recto">
            <a:extLst>
              <a:ext uri="{FF2B5EF4-FFF2-40B4-BE49-F238E27FC236}">
                <a16:creationId xmlns:a16="http://schemas.microsoft.com/office/drawing/2014/main" id="{ABDF8A80-7FE1-47F0-8142-90B230547B07}"/>
              </a:ext>
            </a:extLst>
          </p:cNvPr>
          <p:cNvCxnSpPr>
            <a:cxnSpLocks/>
          </p:cNvCxnSpPr>
          <p:nvPr/>
        </p:nvCxnSpPr>
        <p:spPr bwMode="auto">
          <a:xfrm flipH="1">
            <a:off x="2555776" y="2924944"/>
            <a:ext cx="1027859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22 Conector recto">
            <a:extLst>
              <a:ext uri="{FF2B5EF4-FFF2-40B4-BE49-F238E27FC236}">
                <a16:creationId xmlns:a16="http://schemas.microsoft.com/office/drawing/2014/main" id="{94626552-28FC-431F-9E76-4DEF032557E7}"/>
              </a:ext>
            </a:extLst>
          </p:cNvPr>
          <p:cNvCxnSpPr>
            <a:cxnSpLocks/>
          </p:cNvCxnSpPr>
          <p:nvPr/>
        </p:nvCxnSpPr>
        <p:spPr bwMode="auto">
          <a:xfrm flipH="1">
            <a:off x="2555776" y="3396194"/>
            <a:ext cx="2232248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24 Conector recto">
            <a:extLst>
              <a:ext uri="{FF2B5EF4-FFF2-40B4-BE49-F238E27FC236}">
                <a16:creationId xmlns:a16="http://schemas.microsoft.com/office/drawing/2014/main" id="{EFC442C6-2633-4A02-B638-9E8ECE693BA6}"/>
              </a:ext>
            </a:extLst>
          </p:cNvPr>
          <p:cNvCxnSpPr>
            <a:cxnSpLocks/>
          </p:cNvCxnSpPr>
          <p:nvPr/>
        </p:nvCxnSpPr>
        <p:spPr bwMode="auto">
          <a:xfrm flipH="1">
            <a:off x="2555776" y="2718212"/>
            <a:ext cx="3528392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42 CuadroTexto">
            <a:extLst>
              <a:ext uri="{FF2B5EF4-FFF2-40B4-BE49-F238E27FC236}">
                <a16:creationId xmlns:a16="http://schemas.microsoft.com/office/drawing/2014/main" id="{4F1043FC-DC8E-44B3-AB14-896F18848465}"/>
              </a:ext>
            </a:extLst>
          </p:cNvPr>
          <p:cNvSpPr txBox="1"/>
          <p:nvPr/>
        </p:nvSpPr>
        <p:spPr>
          <a:xfrm>
            <a:off x="7092280" y="2204864"/>
            <a:ext cx="1584176" cy="124649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chemeClr val="tx1"/>
                </a:solidFill>
              </a:rPr>
              <a:t>Fz</a:t>
            </a:r>
            <a:r>
              <a:rPr lang="en-US" sz="1500" dirty="0">
                <a:solidFill>
                  <a:schemeClr val="tx1"/>
                </a:solidFill>
              </a:rPr>
              <a:t> 1</a:t>
            </a:r>
            <a:r>
              <a:rPr lang="en-US" sz="1500" b="0" dirty="0">
                <a:solidFill>
                  <a:schemeClr val="tx1"/>
                </a:solidFill>
              </a:rPr>
              <a:t>: </a:t>
            </a:r>
            <a:r>
              <a:rPr lang="pl-PL" sz="1500" b="0" dirty="0">
                <a:solidFill>
                  <a:schemeClr val="tx1"/>
                </a:solidFill>
              </a:rPr>
              <a:t>siła szczytowa przy maksymalnym przyjęciu ciężaru</a:t>
            </a:r>
            <a:endParaRPr lang="en-US" sz="1500" b="0" dirty="0">
              <a:solidFill>
                <a:schemeClr val="tx1"/>
              </a:solidFill>
            </a:endParaRPr>
          </a:p>
        </p:txBody>
      </p:sp>
      <p:sp>
        <p:nvSpPr>
          <p:cNvPr id="34" name="43 CuadroTexto">
            <a:extLst>
              <a:ext uri="{FF2B5EF4-FFF2-40B4-BE49-F238E27FC236}">
                <a16:creationId xmlns:a16="http://schemas.microsoft.com/office/drawing/2014/main" id="{4B2EDB99-B76A-4EF3-B92B-B325A6131D0F}"/>
              </a:ext>
            </a:extLst>
          </p:cNvPr>
          <p:cNvSpPr txBox="1"/>
          <p:nvPr/>
        </p:nvSpPr>
        <p:spPr>
          <a:xfrm>
            <a:off x="3223595" y="301194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F</a:t>
            </a:r>
            <a:r>
              <a:rPr lang="en-US" sz="1400" b="0" dirty="0">
                <a:solidFill>
                  <a:schemeClr val="tx1"/>
                </a:solidFill>
              </a:rPr>
              <a:t>z</a:t>
            </a:r>
            <a:r>
              <a:rPr lang="en-US" sz="1800" b="0" dirty="0">
                <a:solidFill>
                  <a:schemeClr val="tx1"/>
                </a:solidFill>
              </a:rPr>
              <a:t>1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35" name="44 CuadroTexto">
            <a:extLst>
              <a:ext uri="{FF2B5EF4-FFF2-40B4-BE49-F238E27FC236}">
                <a16:creationId xmlns:a16="http://schemas.microsoft.com/office/drawing/2014/main" id="{AC22C6D1-CB0B-4CEB-BF14-F59C61A11805}"/>
              </a:ext>
            </a:extLst>
          </p:cNvPr>
          <p:cNvSpPr txBox="1"/>
          <p:nvPr/>
        </p:nvSpPr>
        <p:spPr>
          <a:xfrm>
            <a:off x="4319972" y="348877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F</a:t>
            </a:r>
            <a:r>
              <a:rPr lang="en-US" sz="1400" b="0" dirty="0">
                <a:solidFill>
                  <a:schemeClr val="tx1"/>
                </a:solidFill>
              </a:rPr>
              <a:t>z</a:t>
            </a:r>
            <a:r>
              <a:rPr lang="en-US" sz="1800" b="0" dirty="0">
                <a:solidFill>
                  <a:schemeClr val="tx1"/>
                </a:solidFill>
              </a:rPr>
              <a:t>2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36" name="45 CuadroTexto">
            <a:extLst>
              <a:ext uri="{FF2B5EF4-FFF2-40B4-BE49-F238E27FC236}">
                <a16:creationId xmlns:a16="http://schemas.microsoft.com/office/drawing/2014/main" id="{00FC7EBE-AA19-41BE-BB09-40933EAD965A}"/>
              </a:ext>
            </a:extLst>
          </p:cNvPr>
          <p:cNvSpPr txBox="1"/>
          <p:nvPr/>
        </p:nvSpPr>
        <p:spPr>
          <a:xfrm>
            <a:off x="5616296" y="288778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F</a:t>
            </a:r>
            <a:r>
              <a:rPr lang="en-US" sz="1400" b="0" dirty="0">
                <a:solidFill>
                  <a:schemeClr val="tx1"/>
                </a:solidFill>
              </a:rPr>
              <a:t>z</a:t>
            </a:r>
            <a:r>
              <a:rPr lang="en-US" sz="1800" b="0" dirty="0">
                <a:solidFill>
                  <a:schemeClr val="tx1"/>
                </a:solidFill>
              </a:rPr>
              <a:t>3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41" name="42 CuadroTexto">
            <a:extLst>
              <a:ext uri="{FF2B5EF4-FFF2-40B4-BE49-F238E27FC236}">
                <a16:creationId xmlns:a16="http://schemas.microsoft.com/office/drawing/2014/main" id="{501B9613-8F71-43EF-946D-D84F6D568FF1}"/>
              </a:ext>
            </a:extLst>
          </p:cNvPr>
          <p:cNvSpPr txBox="1"/>
          <p:nvPr/>
        </p:nvSpPr>
        <p:spPr>
          <a:xfrm>
            <a:off x="7092280" y="3562455"/>
            <a:ext cx="1584176" cy="78483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chemeClr val="tx1"/>
                </a:solidFill>
              </a:rPr>
              <a:t>Fz</a:t>
            </a:r>
            <a:r>
              <a:rPr lang="en-US" sz="1500" dirty="0">
                <a:solidFill>
                  <a:schemeClr val="tx1"/>
                </a:solidFill>
              </a:rPr>
              <a:t> 2</a:t>
            </a:r>
            <a:r>
              <a:rPr lang="en-US" sz="1500" b="0" dirty="0">
                <a:solidFill>
                  <a:schemeClr val="tx1"/>
                </a:solidFill>
              </a:rPr>
              <a:t>: </a:t>
            </a:r>
            <a:r>
              <a:rPr lang="pl-PL" sz="1500" b="0" dirty="0">
                <a:solidFill>
                  <a:schemeClr val="tx1"/>
                </a:solidFill>
              </a:rPr>
              <a:t>Szczyt</a:t>
            </a:r>
          </a:p>
          <a:p>
            <a:r>
              <a:rPr lang="pl-PL" sz="1500" b="0" dirty="0">
                <a:solidFill>
                  <a:schemeClr val="tx1"/>
                </a:solidFill>
              </a:rPr>
              <a:t>siła w połowie postawy</a:t>
            </a:r>
            <a:endParaRPr lang="en-US" sz="1500" b="0" dirty="0">
              <a:solidFill>
                <a:schemeClr val="tx1"/>
              </a:solidFill>
            </a:endParaRPr>
          </a:p>
        </p:txBody>
      </p:sp>
      <p:sp>
        <p:nvSpPr>
          <p:cNvPr id="42" name="42 CuadroTexto">
            <a:extLst>
              <a:ext uri="{FF2B5EF4-FFF2-40B4-BE49-F238E27FC236}">
                <a16:creationId xmlns:a16="http://schemas.microsoft.com/office/drawing/2014/main" id="{FC20DF73-6DCF-4A5F-BBDB-75013528AA84}"/>
              </a:ext>
            </a:extLst>
          </p:cNvPr>
          <p:cNvSpPr txBox="1"/>
          <p:nvPr/>
        </p:nvSpPr>
        <p:spPr>
          <a:xfrm>
            <a:off x="7092280" y="4459178"/>
            <a:ext cx="1584176" cy="78483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chemeClr val="tx1"/>
                </a:solidFill>
              </a:rPr>
              <a:t>Fz</a:t>
            </a:r>
            <a:r>
              <a:rPr lang="en-US" sz="1500" dirty="0">
                <a:solidFill>
                  <a:schemeClr val="tx1"/>
                </a:solidFill>
              </a:rPr>
              <a:t> 3</a:t>
            </a:r>
            <a:r>
              <a:rPr lang="en-US" sz="1500" b="0" dirty="0">
                <a:solidFill>
                  <a:schemeClr val="tx1"/>
                </a:solidFill>
              </a:rPr>
              <a:t>: </a:t>
            </a:r>
            <a:r>
              <a:rPr lang="es-ES" sz="1500" b="0" dirty="0" err="1">
                <a:solidFill>
                  <a:schemeClr val="tx1"/>
                </a:solidFill>
              </a:rPr>
              <a:t>Siła</a:t>
            </a:r>
            <a:r>
              <a:rPr lang="es-ES" sz="1500" b="0" dirty="0">
                <a:solidFill>
                  <a:schemeClr val="tx1"/>
                </a:solidFill>
              </a:rPr>
              <a:t> </a:t>
            </a:r>
            <a:r>
              <a:rPr lang="es-ES" sz="1500" b="0" dirty="0" err="1">
                <a:solidFill>
                  <a:schemeClr val="tx1"/>
                </a:solidFill>
              </a:rPr>
              <a:t>szczytowa</a:t>
            </a:r>
            <a:r>
              <a:rPr lang="es-ES" sz="1500" b="0" dirty="0">
                <a:solidFill>
                  <a:schemeClr val="tx1"/>
                </a:solidFill>
              </a:rPr>
              <a:t> </a:t>
            </a:r>
            <a:r>
              <a:rPr lang="es-ES" sz="1500" b="0" dirty="0" err="1">
                <a:solidFill>
                  <a:schemeClr val="tx1"/>
                </a:solidFill>
              </a:rPr>
              <a:t>przy</a:t>
            </a:r>
            <a:r>
              <a:rPr lang="es-ES" sz="1500" b="0" dirty="0">
                <a:solidFill>
                  <a:schemeClr val="tx1"/>
                </a:solidFill>
              </a:rPr>
              <a:t> </a:t>
            </a:r>
            <a:r>
              <a:rPr lang="es-ES" sz="1500" b="0" dirty="0" err="1">
                <a:solidFill>
                  <a:schemeClr val="tx1"/>
                </a:solidFill>
              </a:rPr>
              <a:t>odpychaniu</a:t>
            </a:r>
            <a:endParaRPr lang="es-ES" sz="1500" b="0" dirty="0">
              <a:solidFill>
                <a:schemeClr val="tx1"/>
              </a:solidFill>
            </a:endParaRPr>
          </a:p>
        </p:txBody>
      </p:sp>
      <p:sp>
        <p:nvSpPr>
          <p:cNvPr id="43" name="42 CuadroTexto">
            <a:extLst>
              <a:ext uri="{FF2B5EF4-FFF2-40B4-BE49-F238E27FC236}">
                <a16:creationId xmlns:a16="http://schemas.microsoft.com/office/drawing/2014/main" id="{051E2BC0-42A2-408C-B2F0-6A96A48CE98E}"/>
              </a:ext>
            </a:extLst>
          </p:cNvPr>
          <p:cNvSpPr txBox="1"/>
          <p:nvPr/>
        </p:nvSpPr>
        <p:spPr>
          <a:xfrm>
            <a:off x="2987823" y="4049587"/>
            <a:ext cx="2428095" cy="32316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chemeClr val="tx1"/>
                </a:solidFill>
              </a:rPr>
              <a:t>Fz</a:t>
            </a:r>
            <a:r>
              <a:rPr lang="en-US" sz="1500" dirty="0">
                <a:solidFill>
                  <a:schemeClr val="tx1"/>
                </a:solidFill>
              </a:rPr>
              <a:t> 1</a:t>
            </a:r>
            <a:r>
              <a:rPr lang="en-US" sz="1500" b="0" dirty="0">
                <a:solidFill>
                  <a:schemeClr val="tx1"/>
                </a:solidFill>
              </a:rPr>
              <a:t>: 1.2 force/bodyweight</a:t>
            </a:r>
          </a:p>
        </p:txBody>
      </p:sp>
      <p:sp>
        <p:nvSpPr>
          <p:cNvPr id="44" name="42 CuadroTexto">
            <a:extLst>
              <a:ext uri="{FF2B5EF4-FFF2-40B4-BE49-F238E27FC236}">
                <a16:creationId xmlns:a16="http://schemas.microsoft.com/office/drawing/2014/main" id="{C98F9F99-D44F-4B0A-9793-3F0B9B756B29}"/>
              </a:ext>
            </a:extLst>
          </p:cNvPr>
          <p:cNvSpPr txBox="1"/>
          <p:nvPr/>
        </p:nvSpPr>
        <p:spPr>
          <a:xfrm>
            <a:off x="2987824" y="4834027"/>
            <a:ext cx="2428095" cy="32316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chemeClr val="tx1"/>
                </a:solidFill>
              </a:rPr>
              <a:t>Fz</a:t>
            </a:r>
            <a:r>
              <a:rPr lang="en-US" sz="1500" dirty="0">
                <a:solidFill>
                  <a:schemeClr val="tx1"/>
                </a:solidFill>
              </a:rPr>
              <a:t> 3</a:t>
            </a:r>
            <a:r>
              <a:rPr lang="en-US" sz="1500" b="0" dirty="0">
                <a:solidFill>
                  <a:schemeClr val="tx1"/>
                </a:solidFill>
              </a:rPr>
              <a:t>: 1.2 force/bodyweight</a:t>
            </a:r>
          </a:p>
        </p:txBody>
      </p:sp>
      <p:sp>
        <p:nvSpPr>
          <p:cNvPr id="45" name="42 CuadroTexto">
            <a:extLst>
              <a:ext uri="{FF2B5EF4-FFF2-40B4-BE49-F238E27FC236}">
                <a16:creationId xmlns:a16="http://schemas.microsoft.com/office/drawing/2014/main" id="{305C6102-F321-4254-9424-6B06DB6F9AF2}"/>
              </a:ext>
            </a:extLst>
          </p:cNvPr>
          <p:cNvSpPr txBox="1"/>
          <p:nvPr/>
        </p:nvSpPr>
        <p:spPr>
          <a:xfrm>
            <a:off x="2987824" y="4437112"/>
            <a:ext cx="2428095" cy="32316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chemeClr val="tx1"/>
                </a:solidFill>
              </a:rPr>
              <a:t>Fz</a:t>
            </a:r>
            <a:r>
              <a:rPr lang="en-US" sz="1500" dirty="0">
                <a:solidFill>
                  <a:schemeClr val="tx1"/>
                </a:solidFill>
              </a:rPr>
              <a:t> 2</a:t>
            </a:r>
            <a:r>
              <a:rPr lang="en-US" sz="1500" b="0" dirty="0">
                <a:solidFill>
                  <a:schemeClr val="tx1"/>
                </a:solidFill>
              </a:rPr>
              <a:t>: 0.7 force/bodyweight</a:t>
            </a:r>
          </a:p>
        </p:txBody>
      </p:sp>
    </p:spTree>
    <p:extLst>
      <p:ext uri="{BB962C8B-B14F-4D97-AF65-F5344CB8AC3E}">
        <p14:creationId xmlns:p14="http://schemas.microsoft.com/office/powerpoint/2010/main" val="1646905120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  <p:bldP spid="33" grpId="0" animBg="1"/>
      <p:bldP spid="34" grpId="0"/>
      <p:bldP spid="35" grpId="0"/>
      <p:bldP spid="36" grpId="0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V. OCENA KINETYCZNA NORMALNEGO CHODU</a:t>
            </a: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Składowa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pionowa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siły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GRF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5BEB15B-9389-4878-94B3-8947B5074B86}"/>
              </a:ext>
            </a:extLst>
          </p:cNvPr>
          <p:cNvSpPr txBox="1"/>
          <p:nvPr/>
        </p:nvSpPr>
        <p:spPr>
          <a:xfrm>
            <a:off x="467544" y="5790931"/>
            <a:ext cx="8424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Rysunek 5 - Siła w kierunku pionowym podczas normalnego chodzenia i wyniki uzyskane w czasie.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grpSp>
        <p:nvGrpSpPr>
          <p:cNvPr id="16" name="41 Grupo">
            <a:extLst>
              <a:ext uri="{FF2B5EF4-FFF2-40B4-BE49-F238E27FC236}">
                <a16:creationId xmlns:a16="http://schemas.microsoft.com/office/drawing/2014/main" id="{2DE78AA0-B908-4B0A-AEB7-AD6AEB7BCCED}"/>
              </a:ext>
            </a:extLst>
          </p:cNvPr>
          <p:cNvGrpSpPr/>
          <p:nvPr/>
        </p:nvGrpSpPr>
        <p:grpSpPr>
          <a:xfrm>
            <a:off x="1907704" y="2155290"/>
            <a:ext cx="5112568" cy="3635641"/>
            <a:chOff x="1671933" y="2348880"/>
            <a:chExt cx="5924403" cy="3688062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CA8826EC-CB36-4951-A558-26B9EBE2C7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6286" t="25559" r="60858" b="19071"/>
            <a:stretch>
              <a:fillRect/>
            </a:stretch>
          </p:blipFill>
          <p:spPr bwMode="auto">
            <a:xfrm>
              <a:off x="1941307" y="2348880"/>
              <a:ext cx="5655029" cy="368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16 CuadroTexto">
              <a:extLst>
                <a:ext uri="{FF2B5EF4-FFF2-40B4-BE49-F238E27FC236}">
                  <a16:creationId xmlns:a16="http://schemas.microsoft.com/office/drawing/2014/main" id="{62F4D742-A642-4977-9CE8-4023249153ED}"/>
                </a:ext>
              </a:extLst>
            </p:cNvPr>
            <p:cNvSpPr txBox="1"/>
            <p:nvPr/>
          </p:nvSpPr>
          <p:spPr>
            <a:xfrm rot="16200000">
              <a:off x="-10380" y="4031195"/>
              <a:ext cx="3672406" cy="3077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alibri" pitchFamily="34" charset="0"/>
                </a:rPr>
                <a:t>            VERTICAL VECTOR OF GRF (N)</a:t>
              </a:r>
            </a:p>
          </p:txBody>
        </p:sp>
      </p:grpSp>
      <p:cxnSp>
        <p:nvCxnSpPr>
          <p:cNvPr id="19" name="32 Conector recto de flecha">
            <a:extLst>
              <a:ext uri="{FF2B5EF4-FFF2-40B4-BE49-F238E27FC236}">
                <a16:creationId xmlns:a16="http://schemas.microsoft.com/office/drawing/2014/main" id="{973FDD5F-CBF6-43A4-94D4-3FFE85C6F02F}"/>
              </a:ext>
            </a:extLst>
          </p:cNvPr>
          <p:cNvCxnSpPr/>
          <p:nvPr/>
        </p:nvCxnSpPr>
        <p:spPr bwMode="auto">
          <a:xfrm>
            <a:off x="2575523" y="5120317"/>
            <a:ext cx="1008112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34 Conector recto de flecha">
            <a:extLst>
              <a:ext uri="{FF2B5EF4-FFF2-40B4-BE49-F238E27FC236}">
                <a16:creationId xmlns:a16="http://schemas.microsoft.com/office/drawing/2014/main" id="{8DF181BE-CAC3-4304-A198-0670F76800A9}"/>
              </a:ext>
            </a:extLst>
          </p:cNvPr>
          <p:cNvCxnSpPr>
            <a:cxnSpLocks/>
          </p:cNvCxnSpPr>
          <p:nvPr/>
        </p:nvCxnSpPr>
        <p:spPr bwMode="auto">
          <a:xfrm>
            <a:off x="2590257" y="4038454"/>
            <a:ext cx="2197767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37 Conector recto de flecha">
            <a:extLst>
              <a:ext uri="{FF2B5EF4-FFF2-40B4-BE49-F238E27FC236}">
                <a16:creationId xmlns:a16="http://schemas.microsoft.com/office/drawing/2014/main" id="{8030C0BD-346F-4071-8556-C7ECE3F88D22}"/>
              </a:ext>
            </a:extLst>
          </p:cNvPr>
          <p:cNvCxnSpPr>
            <a:cxnSpLocks/>
          </p:cNvCxnSpPr>
          <p:nvPr/>
        </p:nvCxnSpPr>
        <p:spPr bwMode="auto">
          <a:xfrm>
            <a:off x="2575523" y="4544253"/>
            <a:ext cx="3508645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46 CuadroTexto">
            <a:extLst>
              <a:ext uri="{FF2B5EF4-FFF2-40B4-BE49-F238E27FC236}">
                <a16:creationId xmlns:a16="http://schemas.microsoft.com/office/drawing/2014/main" id="{449B8595-5B93-4E18-BB28-14D59FAD95C3}"/>
              </a:ext>
            </a:extLst>
          </p:cNvPr>
          <p:cNvSpPr txBox="1"/>
          <p:nvPr/>
        </p:nvSpPr>
        <p:spPr>
          <a:xfrm>
            <a:off x="3559090" y="4906035"/>
            <a:ext cx="1368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0" dirty="0" err="1">
                <a:solidFill>
                  <a:schemeClr val="tx1"/>
                </a:solidFill>
              </a:rPr>
              <a:t>Czas</a:t>
            </a:r>
            <a:r>
              <a:rPr lang="es-ES" sz="1500" b="0" dirty="0">
                <a:solidFill>
                  <a:schemeClr val="tx1"/>
                </a:solidFill>
              </a:rPr>
              <a:t> </a:t>
            </a:r>
            <a:r>
              <a:rPr lang="es-ES" sz="1500" b="0" dirty="0" err="1">
                <a:solidFill>
                  <a:schemeClr val="tx1"/>
                </a:solidFill>
              </a:rPr>
              <a:t>na</a:t>
            </a:r>
            <a:r>
              <a:rPr lang="es-ES" sz="1500" b="0" dirty="0">
                <a:solidFill>
                  <a:schemeClr val="tx1"/>
                </a:solidFill>
              </a:rPr>
              <a:t> Fz1</a:t>
            </a:r>
          </a:p>
        </p:txBody>
      </p:sp>
      <p:sp>
        <p:nvSpPr>
          <p:cNvPr id="23" name="47 CuadroTexto">
            <a:extLst>
              <a:ext uri="{FF2B5EF4-FFF2-40B4-BE49-F238E27FC236}">
                <a16:creationId xmlns:a16="http://schemas.microsoft.com/office/drawing/2014/main" id="{54EC9E41-C862-4A4D-BA3C-A980EDC59FA7}"/>
              </a:ext>
            </a:extLst>
          </p:cNvPr>
          <p:cNvSpPr txBox="1"/>
          <p:nvPr/>
        </p:nvSpPr>
        <p:spPr>
          <a:xfrm>
            <a:off x="4792284" y="3857403"/>
            <a:ext cx="1368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0" dirty="0" err="1">
                <a:solidFill>
                  <a:schemeClr val="tx1"/>
                </a:solidFill>
              </a:rPr>
              <a:t>Czas</a:t>
            </a:r>
            <a:r>
              <a:rPr lang="es-ES" sz="1500" b="0" dirty="0">
                <a:solidFill>
                  <a:schemeClr val="tx1"/>
                </a:solidFill>
              </a:rPr>
              <a:t> </a:t>
            </a:r>
            <a:r>
              <a:rPr lang="es-ES" sz="1500" b="0" dirty="0" err="1">
                <a:solidFill>
                  <a:schemeClr val="tx1"/>
                </a:solidFill>
              </a:rPr>
              <a:t>na</a:t>
            </a:r>
            <a:r>
              <a:rPr lang="es-ES" sz="1500" b="0" dirty="0">
                <a:solidFill>
                  <a:schemeClr val="tx1"/>
                </a:solidFill>
              </a:rPr>
              <a:t> Fz2</a:t>
            </a:r>
          </a:p>
        </p:txBody>
      </p:sp>
      <p:sp>
        <p:nvSpPr>
          <p:cNvPr id="24" name="48 CuadroTexto">
            <a:extLst>
              <a:ext uri="{FF2B5EF4-FFF2-40B4-BE49-F238E27FC236}">
                <a16:creationId xmlns:a16="http://schemas.microsoft.com/office/drawing/2014/main" id="{9A4CE095-BE2A-47FE-9B79-F768874C9E11}"/>
              </a:ext>
            </a:extLst>
          </p:cNvPr>
          <p:cNvSpPr txBox="1"/>
          <p:nvPr/>
        </p:nvSpPr>
        <p:spPr>
          <a:xfrm>
            <a:off x="6084166" y="4382670"/>
            <a:ext cx="15121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0" dirty="0" err="1">
                <a:solidFill>
                  <a:schemeClr val="tx1"/>
                </a:solidFill>
              </a:rPr>
              <a:t>Czas</a:t>
            </a:r>
            <a:r>
              <a:rPr lang="es-ES" sz="1500" b="0" dirty="0">
                <a:solidFill>
                  <a:schemeClr val="tx1"/>
                </a:solidFill>
              </a:rPr>
              <a:t> </a:t>
            </a:r>
            <a:r>
              <a:rPr lang="es-ES" sz="1500" b="0" dirty="0" err="1">
                <a:solidFill>
                  <a:schemeClr val="tx1"/>
                </a:solidFill>
              </a:rPr>
              <a:t>na</a:t>
            </a:r>
            <a:r>
              <a:rPr lang="es-ES" sz="1500" b="0" dirty="0">
                <a:solidFill>
                  <a:schemeClr val="tx1"/>
                </a:solidFill>
              </a:rPr>
              <a:t> </a:t>
            </a:r>
            <a:r>
              <a:rPr lang="pl-PL" sz="1500" b="0" dirty="0">
                <a:solidFill>
                  <a:schemeClr val="tx1"/>
                </a:solidFill>
              </a:rPr>
              <a:t> </a:t>
            </a:r>
            <a:r>
              <a:rPr lang="es-ES" sz="1500" b="0" dirty="0">
                <a:solidFill>
                  <a:schemeClr val="tx1"/>
                </a:solidFill>
              </a:rPr>
              <a:t>Fz3</a:t>
            </a:r>
          </a:p>
        </p:txBody>
      </p:sp>
      <p:cxnSp>
        <p:nvCxnSpPr>
          <p:cNvPr id="25" name="18 Conector recto">
            <a:extLst>
              <a:ext uri="{FF2B5EF4-FFF2-40B4-BE49-F238E27FC236}">
                <a16:creationId xmlns:a16="http://schemas.microsoft.com/office/drawing/2014/main" id="{CC779B91-121D-4127-A309-BE0C69BF2A1B}"/>
              </a:ext>
            </a:extLst>
          </p:cNvPr>
          <p:cNvCxnSpPr/>
          <p:nvPr/>
        </p:nvCxnSpPr>
        <p:spPr bwMode="auto">
          <a:xfrm>
            <a:off x="3563888" y="2924944"/>
            <a:ext cx="0" cy="230425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22 Conector recto">
            <a:extLst>
              <a:ext uri="{FF2B5EF4-FFF2-40B4-BE49-F238E27FC236}">
                <a16:creationId xmlns:a16="http://schemas.microsoft.com/office/drawing/2014/main" id="{067C590A-0D07-46E8-B174-09F2D1956E9C}"/>
              </a:ext>
            </a:extLst>
          </p:cNvPr>
          <p:cNvCxnSpPr/>
          <p:nvPr/>
        </p:nvCxnSpPr>
        <p:spPr bwMode="auto">
          <a:xfrm>
            <a:off x="4788024" y="3429000"/>
            <a:ext cx="0" cy="18002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24 Conector recto">
            <a:extLst>
              <a:ext uri="{FF2B5EF4-FFF2-40B4-BE49-F238E27FC236}">
                <a16:creationId xmlns:a16="http://schemas.microsoft.com/office/drawing/2014/main" id="{8B2B4B36-3933-4451-84A5-BEC0FA75D77F}"/>
              </a:ext>
            </a:extLst>
          </p:cNvPr>
          <p:cNvCxnSpPr/>
          <p:nvPr/>
        </p:nvCxnSpPr>
        <p:spPr bwMode="auto">
          <a:xfrm>
            <a:off x="6084168" y="2708920"/>
            <a:ext cx="0" cy="252028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48 CuadroTexto">
            <a:extLst>
              <a:ext uri="{FF2B5EF4-FFF2-40B4-BE49-F238E27FC236}">
                <a16:creationId xmlns:a16="http://schemas.microsoft.com/office/drawing/2014/main" id="{245C7393-843B-45C7-B175-176F04AC1763}"/>
              </a:ext>
            </a:extLst>
          </p:cNvPr>
          <p:cNvSpPr txBox="1"/>
          <p:nvPr/>
        </p:nvSpPr>
        <p:spPr>
          <a:xfrm>
            <a:off x="6787007" y="2379097"/>
            <a:ext cx="13901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0" dirty="0" err="1">
                <a:solidFill>
                  <a:schemeClr val="tx1"/>
                </a:solidFill>
              </a:rPr>
              <a:t>Całkowity</a:t>
            </a:r>
            <a:r>
              <a:rPr lang="es-ES" sz="1500" b="0" dirty="0">
                <a:solidFill>
                  <a:schemeClr val="tx1"/>
                </a:solidFill>
              </a:rPr>
              <a:t> </a:t>
            </a:r>
            <a:r>
              <a:rPr lang="es-ES" sz="1500" b="0" dirty="0" err="1">
                <a:solidFill>
                  <a:schemeClr val="tx1"/>
                </a:solidFill>
              </a:rPr>
              <a:t>czas</a:t>
            </a:r>
            <a:r>
              <a:rPr lang="es-ES" sz="1500" b="0" dirty="0">
                <a:solidFill>
                  <a:schemeClr val="tx1"/>
                </a:solidFill>
              </a:rPr>
              <a:t> </a:t>
            </a:r>
            <a:r>
              <a:rPr lang="es-ES" sz="1500" b="0" dirty="0" err="1">
                <a:solidFill>
                  <a:schemeClr val="tx1"/>
                </a:solidFill>
              </a:rPr>
              <a:t>kontaktu</a:t>
            </a:r>
            <a:endParaRPr lang="es-ES" sz="1500" b="0" dirty="0">
              <a:solidFill>
                <a:schemeClr val="tx1"/>
              </a:solidFill>
            </a:endParaRPr>
          </a:p>
        </p:txBody>
      </p:sp>
      <p:cxnSp>
        <p:nvCxnSpPr>
          <p:cNvPr id="31" name="24 Conector recto">
            <a:extLst>
              <a:ext uri="{FF2B5EF4-FFF2-40B4-BE49-F238E27FC236}">
                <a16:creationId xmlns:a16="http://schemas.microsoft.com/office/drawing/2014/main" id="{1E064958-EE19-4053-9C59-928C58E3CBB8}"/>
              </a:ext>
            </a:extLst>
          </p:cNvPr>
          <p:cNvCxnSpPr>
            <a:cxnSpLocks/>
          </p:cNvCxnSpPr>
          <p:nvPr/>
        </p:nvCxnSpPr>
        <p:spPr bwMode="auto">
          <a:xfrm>
            <a:off x="6804249" y="2379097"/>
            <a:ext cx="0" cy="2854153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37 Conector recto de flecha">
            <a:extLst>
              <a:ext uri="{FF2B5EF4-FFF2-40B4-BE49-F238E27FC236}">
                <a16:creationId xmlns:a16="http://schemas.microsoft.com/office/drawing/2014/main" id="{43A93497-D4B3-419C-A2C3-5A018CD33455}"/>
              </a:ext>
            </a:extLst>
          </p:cNvPr>
          <p:cNvCxnSpPr>
            <a:cxnSpLocks/>
          </p:cNvCxnSpPr>
          <p:nvPr/>
        </p:nvCxnSpPr>
        <p:spPr bwMode="auto">
          <a:xfrm>
            <a:off x="2575523" y="2564904"/>
            <a:ext cx="4211484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61910128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3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V. OCENA KINETYCZNA NORMALNEGO CHODU</a:t>
            </a: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Przednio-tylna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składowa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siły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GRF</a:t>
            </a:r>
          </a:p>
        </p:txBody>
      </p:sp>
      <p:grpSp>
        <p:nvGrpSpPr>
          <p:cNvPr id="12" name="38 Grupo">
            <a:extLst>
              <a:ext uri="{FF2B5EF4-FFF2-40B4-BE49-F238E27FC236}">
                <a16:creationId xmlns:a16="http://schemas.microsoft.com/office/drawing/2014/main" id="{69A8EDF2-D14B-45E0-9AF8-E04672111863}"/>
              </a:ext>
            </a:extLst>
          </p:cNvPr>
          <p:cNvGrpSpPr/>
          <p:nvPr/>
        </p:nvGrpSpPr>
        <p:grpSpPr>
          <a:xfrm>
            <a:off x="1049423" y="2174086"/>
            <a:ext cx="5538801" cy="3271140"/>
            <a:chOff x="1222858" y="2348878"/>
            <a:chExt cx="6862374" cy="3528394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47EF0D68-93AF-495B-A8AF-1038ED3D9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6427" t="30727" r="60717" b="27192"/>
            <a:stretch>
              <a:fillRect/>
            </a:stretch>
          </p:blipFill>
          <p:spPr bwMode="auto">
            <a:xfrm>
              <a:off x="1547664" y="2636912"/>
              <a:ext cx="6537568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15 CuadroTexto">
              <a:extLst>
                <a:ext uri="{FF2B5EF4-FFF2-40B4-BE49-F238E27FC236}">
                  <a16:creationId xmlns:a16="http://schemas.microsoft.com/office/drawing/2014/main" id="{E5C94918-6EC9-4894-B05E-67843F41A000}"/>
                </a:ext>
              </a:extLst>
            </p:cNvPr>
            <p:cNvSpPr txBox="1"/>
            <p:nvPr/>
          </p:nvSpPr>
          <p:spPr>
            <a:xfrm rot="16200000">
              <a:off x="-350676" y="3922412"/>
              <a:ext cx="3528393" cy="3813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alibri" pitchFamily="34" charset="0"/>
                </a:rPr>
                <a:t>WEKTOR PRZEDNIO-TYLNY GRF (N)</a:t>
              </a:r>
            </a:p>
          </p:txBody>
        </p:sp>
      </p:grpSp>
      <p:sp>
        <p:nvSpPr>
          <p:cNvPr id="21" name="45 CuadroTexto">
            <a:extLst>
              <a:ext uri="{FF2B5EF4-FFF2-40B4-BE49-F238E27FC236}">
                <a16:creationId xmlns:a16="http://schemas.microsoft.com/office/drawing/2014/main" id="{753303ED-53EA-4B00-8C37-92D2B0498A92}"/>
              </a:ext>
            </a:extLst>
          </p:cNvPr>
          <p:cNvSpPr txBox="1"/>
          <p:nvPr/>
        </p:nvSpPr>
        <p:spPr>
          <a:xfrm>
            <a:off x="7112338" y="2441120"/>
            <a:ext cx="1440160" cy="124649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chemeClr val="tx1"/>
                </a:solidFill>
              </a:rPr>
              <a:t>Fy</a:t>
            </a:r>
            <a:r>
              <a:rPr lang="en-US" sz="1500" dirty="0">
                <a:solidFill>
                  <a:schemeClr val="tx1"/>
                </a:solidFill>
              </a:rPr>
              <a:t> 1</a:t>
            </a:r>
            <a:r>
              <a:rPr lang="en-US" sz="1500" b="0" dirty="0">
                <a:solidFill>
                  <a:schemeClr val="tx1"/>
                </a:solidFill>
              </a:rPr>
              <a:t>: </a:t>
            </a:r>
            <a:r>
              <a:rPr lang="pl-PL" sz="1500" b="0" dirty="0">
                <a:solidFill>
                  <a:schemeClr val="tx1"/>
                </a:solidFill>
              </a:rPr>
              <a:t>Maksymalna siła tylna. Odpowiada złamaniu.</a:t>
            </a:r>
            <a:endParaRPr lang="en-US" sz="1500" b="0" dirty="0">
              <a:solidFill>
                <a:schemeClr val="tx1"/>
              </a:solidFill>
            </a:endParaRPr>
          </a:p>
        </p:txBody>
      </p:sp>
      <p:sp>
        <p:nvSpPr>
          <p:cNvPr id="22" name="50 CuadroTexto">
            <a:extLst>
              <a:ext uri="{FF2B5EF4-FFF2-40B4-BE49-F238E27FC236}">
                <a16:creationId xmlns:a16="http://schemas.microsoft.com/office/drawing/2014/main" id="{A1A77EF3-1372-49FE-9D73-5E6D53F7BBB4}"/>
              </a:ext>
            </a:extLst>
          </p:cNvPr>
          <p:cNvSpPr txBox="1"/>
          <p:nvPr/>
        </p:nvSpPr>
        <p:spPr>
          <a:xfrm>
            <a:off x="2231232" y="407707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F</a:t>
            </a:r>
            <a:r>
              <a:rPr lang="en-US" sz="1400" b="0" dirty="0">
                <a:solidFill>
                  <a:schemeClr val="tx1"/>
                </a:solidFill>
              </a:rPr>
              <a:t>y</a:t>
            </a:r>
            <a:r>
              <a:rPr lang="en-US" sz="1800" b="0" dirty="0">
                <a:solidFill>
                  <a:schemeClr val="tx1"/>
                </a:solidFill>
              </a:rPr>
              <a:t>1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23" name="51 CuadroTexto">
            <a:extLst>
              <a:ext uri="{FF2B5EF4-FFF2-40B4-BE49-F238E27FC236}">
                <a16:creationId xmlns:a16="http://schemas.microsoft.com/office/drawing/2014/main" id="{CD2E13CC-E0C7-4DD3-9E9F-1D2BFFC08C23}"/>
              </a:ext>
            </a:extLst>
          </p:cNvPr>
          <p:cNvSpPr txBox="1"/>
          <p:nvPr/>
        </p:nvSpPr>
        <p:spPr>
          <a:xfrm>
            <a:off x="5543600" y="314096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F</a:t>
            </a:r>
            <a:r>
              <a:rPr lang="en-US" sz="1400" b="0" dirty="0">
                <a:solidFill>
                  <a:schemeClr val="tx1"/>
                </a:solidFill>
              </a:rPr>
              <a:t>y</a:t>
            </a:r>
            <a:r>
              <a:rPr lang="en-US" sz="1800" b="0" dirty="0">
                <a:solidFill>
                  <a:schemeClr val="tx1"/>
                </a:solidFill>
              </a:rPr>
              <a:t>2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6A866A-794F-4235-984C-545EA9FC0A92}"/>
              </a:ext>
            </a:extLst>
          </p:cNvPr>
          <p:cNvSpPr txBox="1"/>
          <p:nvPr/>
        </p:nvSpPr>
        <p:spPr>
          <a:xfrm>
            <a:off x="827584" y="557007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6 - Siła w kierunku przednio-tylnym podczas normalnego chodu i wyniki uzyskane na podstawie wielkości siły.</a:t>
            </a:r>
          </a:p>
        </p:txBody>
      </p:sp>
      <p:sp>
        <p:nvSpPr>
          <p:cNvPr id="5" name="45 CuadroTexto">
            <a:extLst>
              <a:ext uri="{FF2B5EF4-FFF2-40B4-BE49-F238E27FC236}">
                <a16:creationId xmlns:a16="http://schemas.microsoft.com/office/drawing/2014/main" id="{A5F19A37-28C3-49C3-B024-8ED9A1FDFBA1}"/>
              </a:ext>
            </a:extLst>
          </p:cNvPr>
          <p:cNvSpPr txBox="1"/>
          <p:nvPr/>
        </p:nvSpPr>
        <p:spPr>
          <a:xfrm>
            <a:off x="7127776" y="4161766"/>
            <a:ext cx="1440160" cy="170816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chemeClr val="tx1"/>
                </a:solidFill>
              </a:rPr>
              <a:t>Fy</a:t>
            </a:r>
            <a:r>
              <a:rPr lang="en-US" sz="1500" dirty="0">
                <a:solidFill>
                  <a:schemeClr val="tx1"/>
                </a:solidFill>
              </a:rPr>
              <a:t> 2</a:t>
            </a:r>
            <a:r>
              <a:rPr lang="en-US" sz="1500" b="0" dirty="0">
                <a:solidFill>
                  <a:schemeClr val="tx1"/>
                </a:solidFill>
              </a:rPr>
              <a:t>: </a:t>
            </a:r>
            <a:r>
              <a:rPr lang="pl-PL" sz="1500" b="0" dirty="0">
                <a:solidFill>
                  <a:schemeClr val="tx1"/>
                </a:solidFill>
              </a:rPr>
              <a:t>Maksymalna siła przednia. Odpowiada oderwaniu pięty od podłoża. </a:t>
            </a:r>
            <a:endParaRPr lang="en-US" sz="1500" b="0" dirty="0">
              <a:solidFill>
                <a:schemeClr val="tx1"/>
              </a:solidFill>
            </a:endParaRPr>
          </a:p>
        </p:txBody>
      </p:sp>
      <p:cxnSp>
        <p:nvCxnSpPr>
          <p:cNvPr id="35" name="22 Conector recto">
            <a:extLst>
              <a:ext uri="{FF2B5EF4-FFF2-40B4-BE49-F238E27FC236}">
                <a16:creationId xmlns:a16="http://schemas.microsoft.com/office/drawing/2014/main" id="{59D2B499-F895-406E-A4A9-D00318069F89}"/>
              </a:ext>
            </a:extLst>
          </p:cNvPr>
          <p:cNvCxnSpPr>
            <a:cxnSpLocks/>
          </p:cNvCxnSpPr>
          <p:nvPr/>
        </p:nvCxnSpPr>
        <p:spPr bwMode="auto">
          <a:xfrm flipH="1">
            <a:off x="1763688" y="4581128"/>
            <a:ext cx="792088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22 Conector recto">
            <a:extLst>
              <a:ext uri="{FF2B5EF4-FFF2-40B4-BE49-F238E27FC236}">
                <a16:creationId xmlns:a16="http://schemas.microsoft.com/office/drawing/2014/main" id="{DB16DB2C-E51B-4C63-BB60-736459899B55}"/>
              </a:ext>
            </a:extLst>
          </p:cNvPr>
          <p:cNvCxnSpPr>
            <a:cxnSpLocks/>
          </p:cNvCxnSpPr>
          <p:nvPr/>
        </p:nvCxnSpPr>
        <p:spPr bwMode="auto">
          <a:xfrm flipH="1">
            <a:off x="1835696" y="2852936"/>
            <a:ext cx="4248472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42 CuadroTexto">
            <a:extLst>
              <a:ext uri="{FF2B5EF4-FFF2-40B4-BE49-F238E27FC236}">
                <a16:creationId xmlns:a16="http://schemas.microsoft.com/office/drawing/2014/main" id="{088E00AC-4270-4D3F-A8F8-E224841A7E22}"/>
              </a:ext>
            </a:extLst>
          </p:cNvPr>
          <p:cNvSpPr txBox="1"/>
          <p:nvPr/>
        </p:nvSpPr>
        <p:spPr>
          <a:xfrm>
            <a:off x="3419872" y="4401979"/>
            <a:ext cx="2937916" cy="32316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Fy1, Fy2 </a:t>
            </a:r>
            <a:r>
              <a:rPr lang="en-US" sz="1500" b="0" dirty="0">
                <a:solidFill>
                  <a:schemeClr val="tx1"/>
                </a:solidFill>
              </a:rPr>
              <a:t>: 0.2 force/bodyweight</a:t>
            </a:r>
          </a:p>
        </p:txBody>
      </p:sp>
      <p:pic>
        <p:nvPicPr>
          <p:cNvPr id="42" name="Imagen 41" descr="Forma, Círculo&#10;&#10;Descripción generada automáticamente">
            <a:extLst>
              <a:ext uri="{FF2B5EF4-FFF2-40B4-BE49-F238E27FC236}">
                <a16:creationId xmlns:a16="http://schemas.microsoft.com/office/drawing/2014/main" id="{52C4CCDC-7E40-4866-8CC2-E5C472B200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8" t="61550" r="39762" b="21650"/>
          <a:stretch/>
        </p:blipFill>
        <p:spPr>
          <a:xfrm>
            <a:off x="1454831" y="3387616"/>
            <a:ext cx="617713" cy="580131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DEF2BF04-D7FC-4EC0-80FB-0F0DBF7F5DD5}"/>
              </a:ext>
            </a:extLst>
          </p:cNvPr>
          <p:cNvSpPr txBox="1"/>
          <p:nvPr/>
        </p:nvSpPr>
        <p:spPr>
          <a:xfrm>
            <a:off x="2483768" y="3157227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rgbClr val="0070C0"/>
                </a:solidFill>
              </a:rPr>
              <a:t>Claw back</a:t>
            </a:r>
          </a:p>
        </p:txBody>
      </p:sp>
      <p:sp>
        <p:nvSpPr>
          <p:cNvPr id="44" name="Arco 43">
            <a:extLst>
              <a:ext uri="{FF2B5EF4-FFF2-40B4-BE49-F238E27FC236}">
                <a16:creationId xmlns:a16="http://schemas.microsoft.com/office/drawing/2014/main" id="{79A8068C-DE9F-45BE-832A-D0EE00CEE881}"/>
              </a:ext>
            </a:extLst>
          </p:cNvPr>
          <p:cNvSpPr/>
          <p:nvPr/>
        </p:nvSpPr>
        <p:spPr bwMode="auto">
          <a:xfrm rot="19272464">
            <a:off x="1601068" y="3339782"/>
            <a:ext cx="1161854" cy="833124"/>
          </a:xfrm>
          <a:prstGeom prst="arc">
            <a:avLst>
              <a:gd name="adj1" fmla="val 16200000"/>
              <a:gd name="adj2" fmla="val 20494004"/>
            </a:avLst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80955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5" grpId="0" animBg="1"/>
      <p:bldP spid="41" grpId="0" animBg="1"/>
      <p:bldP spid="43" grpId="0"/>
      <p:bldP spid="4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V. OCENA KINETYCZNA NORMALNEGO CHODU</a:t>
            </a:r>
          </a:p>
          <a:p>
            <a:pPr algn="ctr">
              <a:defRPr/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Przednio-tylna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składowa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siły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GRF</a:t>
            </a:r>
          </a:p>
        </p:txBody>
      </p:sp>
      <p:grpSp>
        <p:nvGrpSpPr>
          <p:cNvPr id="12" name="38 Grupo">
            <a:extLst>
              <a:ext uri="{FF2B5EF4-FFF2-40B4-BE49-F238E27FC236}">
                <a16:creationId xmlns:a16="http://schemas.microsoft.com/office/drawing/2014/main" id="{69A8EDF2-D14B-45E0-9AF8-E04672111863}"/>
              </a:ext>
            </a:extLst>
          </p:cNvPr>
          <p:cNvGrpSpPr/>
          <p:nvPr/>
        </p:nvGrpSpPr>
        <p:grpSpPr>
          <a:xfrm>
            <a:off x="1514863" y="1988840"/>
            <a:ext cx="6066187" cy="3528394"/>
            <a:chOff x="1239867" y="2348878"/>
            <a:chExt cx="6845365" cy="3528394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47EF0D68-93AF-495B-A8AF-1038ED3D9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6427" t="30727" r="60717" b="27192"/>
            <a:stretch>
              <a:fillRect/>
            </a:stretch>
          </p:blipFill>
          <p:spPr bwMode="auto">
            <a:xfrm>
              <a:off x="1547664" y="2636912"/>
              <a:ext cx="6537568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15 CuadroTexto">
              <a:extLst>
                <a:ext uri="{FF2B5EF4-FFF2-40B4-BE49-F238E27FC236}">
                  <a16:creationId xmlns:a16="http://schemas.microsoft.com/office/drawing/2014/main" id="{E5C94918-6EC9-4894-B05E-67843F41A000}"/>
                </a:ext>
              </a:extLst>
            </p:cNvPr>
            <p:cNvSpPr txBox="1"/>
            <p:nvPr/>
          </p:nvSpPr>
          <p:spPr>
            <a:xfrm rot="16200000">
              <a:off x="-350675" y="3939420"/>
              <a:ext cx="3528393" cy="3473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alibri" pitchFamily="34" charset="0"/>
                </a:rPr>
                <a:t>WEKTOR PRZEDNIO-TYLNY GRF (N)</a:t>
              </a:r>
            </a:p>
          </p:txBody>
        </p:sp>
      </p:grpSp>
      <p:cxnSp>
        <p:nvCxnSpPr>
          <p:cNvPr id="15" name="16 Conector recto">
            <a:extLst>
              <a:ext uri="{FF2B5EF4-FFF2-40B4-BE49-F238E27FC236}">
                <a16:creationId xmlns:a16="http://schemas.microsoft.com/office/drawing/2014/main" id="{8895BFB0-A2AC-4BD7-8CE3-9D0E25A15952}"/>
              </a:ext>
            </a:extLst>
          </p:cNvPr>
          <p:cNvCxnSpPr/>
          <p:nvPr/>
        </p:nvCxnSpPr>
        <p:spPr bwMode="auto">
          <a:xfrm>
            <a:off x="3188562" y="3789042"/>
            <a:ext cx="0" cy="72008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19 Conector recto">
            <a:extLst>
              <a:ext uri="{FF2B5EF4-FFF2-40B4-BE49-F238E27FC236}">
                <a16:creationId xmlns:a16="http://schemas.microsoft.com/office/drawing/2014/main" id="{E9E32371-F6F1-42D1-8699-EF2495928D01}"/>
              </a:ext>
            </a:extLst>
          </p:cNvPr>
          <p:cNvCxnSpPr/>
          <p:nvPr/>
        </p:nvCxnSpPr>
        <p:spPr bwMode="auto">
          <a:xfrm>
            <a:off x="7004986" y="2780930"/>
            <a:ext cx="0" cy="93610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25 Conector recto de flecha">
            <a:extLst>
              <a:ext uri="{FF2B5EF4-FFF2-40B4-BE49-F238E27FC236}">
                <a16:creationId xmlns:a16="http://schemas.microsoft.com/office/drawing/2014/main" id="{31616660-38A0-4C83-8E0B-59D82531EC57}"/>
              </a:ext>
            </a:extLst>
          </p:cNvPr>
          <p:cNvCxnSpPr/>
          <p:nvPr/>
        </p:nvCxnSpPr>
        <p:spPr bwMode="auto">
          <a:xfrm>
            <a:off x="2324466" y="4005066"/>
            <a:ext cx="864096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27 Conector recto de flecha">
            <a:extLst>
              <a:ext uri="{FF2B5EF4-FFF2-40B4-BE49-F238E27FC236}">
                <a16:creationId xmlns:a16="http://schemas.microsoft.com/office/drawing/2014/main" id="{DB8F54D8-8EE1-4A36-8450-6FA157B12B50}"/>
              </a:ext>
            </a:extLst>
          </p:cNvPr>
          <p:cNvCxnSpPr/>
          <p:nvPr/>
        </p:nvCxnSpPr>
        <p:spPr bwMode="auto">
          <a:xfrm>
            <a:off x="2324466" y="3356994"/>
            <a:ext cx="468052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30 Conector recto">
            <a:extLst>
              <a:ext uri="{FF2B5EF4-FFF2-40B4-BE49-F238E27FC236}">
                <a16:creationId xmlns:a16="http://schemas.microsoft.com/office/drawing/2014/main" id="{16FA3034-5DAB-469D-AF0A-FE1CD05F9138}"/>
              </a:ext>
            </a:extLst>
          </p:cNvPr>
          <p:cNvCxnSpPr/>
          <p:nvPr/>
        </p:nvCxnSpPr>
        <p:spPr bwMode="auto">
          <a:xfrm flipV="1">
            <a:off x="5348802" y="2780930"/>
            <a:ext cx="0" cy="129614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31 Conector recto de flecha">
            <a:extLst>
              <a:ext uri="{FF2B5EF4-FFF2-40B4-BE49-F238E27FC236}">
                <a16:creationId xmlns:a16="http://schemas.microsoft.com/office/drawing/2014/main" id="{E6A4F0F4-E36E-479B-B6E9-5C792833B136}"/>
              </a:ext>
            </a:extLst>
          </p:cNvPr>
          <p:cNvCxnSpPr/>
          <p:nvPr/>
        </p:nvCxnSpPr>
        <p:spPr bwMode="auto">
          <a:xfrm>
            <a:off x="2324466" y="3068962"/>
            <a:ext cx="3024336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50 CuadroTexto">
            <a:extLst>
              <a:ext uri="{FF2B5EF4-FFF2-40B4-BE49-F238E27FC236}">
                <a16:creationId xmlns:a16="http://schemas.microsoft.com/office/drawing/2014/main" id="{A1A77EF3-1372-49FE-9D73-5E6D53F7BBB4}"/>
              </a:ext>
            </a:extLst>
          </p:cNvPr>
          <p:cNvSpPr txBox="1"/>
          <p:nvPr/>
        </p:nvSpPr>
        <p:spPr>
          <a:xfrm>
            <a:off x="2828522" y="450912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F</a:t>
            </a:r>
            <a:r>
              <a:rPr lang="en-US" sz="1400" b="0" dirty="0">
                <a:solidFill>
                  <a:schemeClr val="tx1"/>
                </a:solidFill>
              </a:rPr>
              <a:t>y</a:t>
            </a:r>
            <a:r>
              <a:rPr lang="en-US" sz="1800" b="0" dirty="0">
                <a:solidFill>
                  <a:schemeClr val="tx1"/>
                </a:solidFill>
              </a:rPr>
              <a:t>1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23" name="51 CuadroTexto">
            <a:extLst>
              <a:ext uri="{FF2B5EF4-FFF2-40B4-BE49-F238E27FC236}">
                <a16:creationId xmlns:a16="http://schemas.microsoft.com/office/drawing/2014/main" id="{CD2E13CC-E0C7-4DD3-9E9F-1D2BFFC08C23}"/>
              </a:ext>
            </a:extLst>
          </p:cNvPr>
          <p:cNvSpPr txBox="1"/>
          <p:nvPr/>
        </p:nvSpPr>
        <p:spPr>
          <a:xfrm>
            <a:off x="6644946" y="234888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F</a:t>
            </a:r>
            <a:r>
              <a:rPr lang="en-US" sz="1400" b="0" dirty="0">
                <a:solidFill>
                  <a:schemeClr val="tx1"/>
                </a:solidFill>
              </a:rPr>
              <a:t>y</a:t>
            </a:r>
            <a:r>
              <a:rPr lang="en-US" sz="1800" b="0" dirty="0">
                <a:solidFill>
                  <a:schemeClr val="tx1"/>
                </a:solidFill>
              </a:rPr>
              <a:t>2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24" name="54 CuadroTexto">
            <a:extLst>
              <a:ext uri="{FF2B5EF4-FFF2-40B4-BE49-F238E27FC236}">
                <a16:creationId xmlns:a16="http://schemas.microsoft.com/office/drawing/2014/main" id="{15B25829-15BB-45ED-A69E-63DDD15CB31D}"/>
              </a:ext>
            </a:extLst>
          </p:cNvPr>
          <p:cNvSpPr txBox="1"/>
          <p:nvPr/>
        </p:nvSpPr>
        <p:spPr>
          <a:xfrm>
            <a:off x="5060770" y="2132858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Cross over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25" name="55 CuadroTexto">
            <a:extLst>
              <a:ext uri="{FF2B5EF4-FFF2-40B4-BE49-F238E27FC236}">
                <a16:creationId xmlns:a16="http://schemas.microsoft.com/office/drawing/2014/main" id="{639BA6A7-A356-4337-9661-D4EAA1E96543}"/>
              </a:ext>
            </a:extLst>
          </p:cNvPr>
          <p:cNvSpPr txBox="1"/>
          <p:nvPr/>
        </p:nvSpPr>
        <p:spPr>
          <a:xfrm>
            <a:off x="3188562" y="3825917"/>
            <a:ext cx="14401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</a:rPr>
              <a:t>Time to Fy1</a:t>
            </a:r>
            <a:endParaRPr lang="es-ES" sz="1500" b="0" dirty="0">
              <a:solidFill>
                <a:schemeClr val="tx1"/>
              </a:solidFill>
            </a:endParaRPr>
          </a:p>
        </p:txBody>
      </p:sp>
      <p:sp>
        <p:nvSpPr>
          <p:cNvPr id="26" name="56 CuadroTexto">
            <a:extLst>
              <a:ext uri="{FF2B5EF4-FFF2-40B4-BE49-F238E27FC236}">
                <a16:creationId xmlns:a16="http://schemas.microsoft.com/office/drawing/2014/main" id="{DE57C210-419D-4FA1-8BBE-5DB1B7B3AC35}"/>
              </a:ext>
            </a:extLst>
          </p:cNvPr>
          <p:cNvSpPr txBox="1"/>
          <p:nvPr/>
        </p:nvSpPr>
        <p:spPr>
          <a:xfrm>
            <a:off x="5996874" y="3429002"/>
            <a:ext cx="1224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0" dirty="0">
                <a:solidFill>
                  <a:schemeClr val="tx1"/>
                </a:solidFill>
              </a:rPr>
              <a:t>Time to Fy2</a:t>
            </a:r>
            <a:endParaRPr lang="es-ES" sz="1500" b="0" dirty="0">
              <a:solidFill>
                <a:schemeClr val="tx1"/>
              </a:solidFill>
            </a:endParaRPr>
          </a:p>
        </p:txBody>
      </p:sp>
      <p:sp>
        <p:nvSpPr>
          <p:cNvPr id="27" name="57 CuadroTexto">
            <a:extLst>
              <a:ext uri="{FF2B5EF4-FFF2-40B4-BE49-F238E27FC236}">
                <a16:creationId xmlns:a16="http://schemas.microsoft.com/office/drawing/2014/main" id="{2D3F87D8-8073-4F80-BABC-94CBB3291198}"/>
              </a:ext>
            </a:extLst>
          </p:cNvPr>
          <p:cNvSpPr txBox="1"/>
          <p:nvPr/>
        </p:nvSpPr>
        <p:spPr>
          <a:xfrm>
            <a:off x="3404586" y="2745797"/>
            <a:ext cx="1800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0" dirty="0">
                <a:solidFill>
                  <a:schemeClr val="tx1"/>
                </a:solidFill>
              </a:rPr>
              <a:t>Time to cross over</a:t>
            </a:r>
            <a:endParaRPr lang="es-ES" sz="1500" b="0" dirty="0">
              <a:solidFill>
                <a:schemeClr val="tx1"/>
              </a:solidFill>
            </a:endParaRPr>
          </a:p>
        </p:txBody>
      </p:sp>
      <p:sp>
        <p:nvSpPr>
          <p:cNvPr id="33" name="Arco 32">
            <a:extLst>
              <a:ext uri="{FF2B5EF4-FFF2-40B4-BE49-F238E27FC236}">
                <a16:creationId xmlns:a16="http://schemas.microsoft.com/office/drawing/2014/main" id="{4E4F1BC8-059E-489F-83A8-988D00EE44E7}"/>
              </a:ext>
            </a:extLst>
          </p:cNvPr>
          <p:cNvSpPr/>
          <p:nvPr/>
        </p:nvSpPr>
        <p:spPr bwMode="auto">
          <a:xfrm rot="13457073" flipH="1">
            <a:off x="4996311" y="3291180"/>
            <a:ext cx="1455635" cy="833124"/>
          </a:xfrm>
          <a:prstGeom prst="arc">
            <a:avLst>
              <a:gd name="adj1" fmla="val 16200000"/>
              <a:gd name="adj2" fmla="val 20494004"/>
            </a:avLst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A7E868D-C001-4E24-9F0F-A485B623AC3B}"/>
              </a:ext>
            </a:extLst>
          </p:cNvPr>
          <p:cNvSpPr txBox="1"/>
          <p:nvPr/>
        </p:nvSpPr>
        <p:spPr>
          <a:xfrm>
            <a:off x="6068881" y="4129337"/>
            <a:ext cx="2535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dirty="0">
                <a:solidFill>
                  <a:srgbClr val="0070C0"/>
                </a:solidFill>
              </a:rPr>
              <a:t>Siła = 0, ciało znajduje się bezpośrednio nad kończyną w pozycji stojącej.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9270467-6621-4CFA-81FD-F2C0B2A990ED}"/>
              </a:ext>
            </a:extLst>
          </p:cNvPr>
          <p:cNvSpPr txBox="1"/>
          <p:nvPr/>
        </p:nvSpPr>
        <p:spPr>
          <a:xfrm>
            <a:off x="899592" y="5642084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7 - Siła w kierunku przednio-tylnym podczas normalnego chodu i wyniki uzyskane z czasu działania siły.</a:t>
            </a:r>
          </a:p>
        </p:txBody>
      </p:sp>
    </p:spTree>
    <p:extLst>
      <p:ext uri="{BB962C8B-B14F-4D97-AF65-F5344CB8AC3E}">
        <p14:creationId xmlns:p14="http://schemas.microsoft.com/office/powerpoint/2010/main" val="174038768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33" grpId="0" animBg="1"/>
      <p:bldP spid="3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V. OCENA KINETYCZNA NORMALNEGO CHODU</a:t>
            </a: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Przednio-tylna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składowa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siły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GRF</a:t>
            </a:r>
          </a:p>
        </p:txBody>
      </p:sp>
      <p:grpSp>
        <p:nvGrpSpPr>
          <p:cNvPr id="12" name="38 Grupo">
            <a:extLst>
              <a:ext uri="{FF2B5EF4-FFF2-40B4-BE49-F238E27FC236}">
                <a16:creationId xmlns:a16="http://schemas.microsoft.com/office/drawing/2014/main" id="{69A8EDF2-D14B-45E0-9AF8-E04672111863}"/>
              </a:ext>
            </a:extLst>
          </p:cNvPr>
          <p:cNvGrpSpPr/>
          <p:nvPr/>
        </p:nvGrpSpPr>
        <p:grpSpPr>
          <a:xfrm>
            <a:off x="2626043" y="1988840"/>
            <a:ext cx="6066187" cy="3528394"/>
            <a:chOff x="1239867" y="2348878"/>
            <a:chExt cx="6845365" cy="3528394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47EF0D68-93AF-495B-A8AF-1038ED3D9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6427" t="30727" r="60717" b="27192"/>
            <a:stretch>
              <a:fillRect/>
            </a:stretch>
          </p:blipFill>
          <p:spPr bwMode="auto">
            <a:xfrm>
              <a:off x="1547664" y="2636912"/>
              <a:ext cx="6537568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15 CuadroTexto">
              <a:extLst>
                <a:ext uri="{FF2B5EF4-FFF2-40B4-BE49-F238E27FC236}">
                  <a16:creationId xmlns:a16="http://schemas.microsoft.com/office/drawing/2014/main" id="{E5C94918-6EC9-4894-B05E-67843F41A000}"/>
                </a:ext>
              </a:extLst>
            </p:cNvPr>
            <p:cNvSpPr txBox="1"/>
            <p:nvPr/>
          </p:nvSpPr>
          <p:spPr>
            <a:xfrm rot="16200000">
              <a:off x="-350675" y="3939420"/>
              <a:ext cx="3528393" cy="3473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alibri" pitchFamily="34" charset="0"/>
                </a:rPr>
                <a:t>WEKTOR PRZEDNIO-TYLNY GRF (N)</a:t>
              </a:r>
            </a:p>
          </p:txBody>
        </p:sp>
      </p:grpSp>
      <p:cxnSp>
        <p:nvCxnSpPr>
          <p:cNvPr id="19" name="30 Conector recto">
            <a:extLst>
              <a:ext uri="{FF2B5EF4-FFF2-40B4-BE49-F238E27FC236}">
                <a16:creationId xmlns:a16="http://schemas.microsoft.com/office/drawing/2014/main" id="{16FA3034-5DAB-469D-AF0A-FE1CD05F9138}"/>
              </a:ext>
            </a:extLst>
          </p:cNvPr>
          <p:cNvCxnSpPr/>
          <p:nvPr/>
        </p:nvCxnSpPr>
        <p:spPr bwMode="auto">
          <a:xfrm flipV="1">
            <a:off x="6459982" y="2780930"/>
            <a:ext cx="0" cy="129614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45 CuadroTexto">
            <a:extLst>
              <a:ext uri="{FF2B5EF4-FFF2-40B4-BE49-F238E27FC236}">
                <a16:creationId xmlns:a16="http://schemas.microsoft.com/office/drawing/2014/main" id="{753303ED-53EA-4B00-8C37-92D2B0498A92}"/>
              </a:ext>
            </a:extLst>
          </p:cNvPr>
          <p:cNvSpPr txBox="1"/>
          <p:nvPr/>
        </p:nvSpPr>
        <p:spPr>
          <a:xfrm>
            <a:off x="559079" y="2542612"/>
            <a:ext cx="1656184" cy="170816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1500" b="0" dirty="0">
                <a:solidFill>
                  <a:schemeClr val="tx1"/>
                </a:solidFill>
              </a:rPr>
              <a:t>Impuls siły lub po prostu impuls (I) jest wielkością wektorową, która odnosi siłę do czasu, w którym trwa jej działanie. </a:t>
            </a:r>
          </a:p>
        </p:txBody>
      </p:sp>
      <p:sp>
        <p:nvSpPr>
          <p:cNvPr id="22" name="50 CuadroTexto">
            <a:extLst>
              <a:ext uri="{FF2B5EF4-FFF2-40B4-BE49-F238E27FC236}">
                <a16:creationId xmlns:a16="http://schemas.microsoft.com/office/drawing/2014/main" id="{A1A77EF3-1372-49FE-9D73-5E6D53F7BBB4}"/>
              </a:ext>
            </a:extLst>
          </p:cNvPr>
          <p:cNvSpPr txBox="1"/>
          <p:nvPr/>
        </p:nvSpPr>
        <p:spPr>
          <a:xfrm>
            <a:off x="3939702" y="457183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F</a:t>
            </a:r>
            <a:r>
              <a:rPr lang="en-US" sz="1400" b="0" dirty="0">
                <a:solidFill>
                  <a:schemeClr val="tx1"/>
                </a:solidFill>
              </a:rPr>
              <a:t>y</a:t>
            </a:r>
            <a:r>
              <a:rPr lang="en-US" sz="1800" b="0" dirty="0">
                <a:solidFill>
                  <a:schemeClr val="tx1"/>
                </a:solidFill>
              </a:rPr>
              <a:t>1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23" name="51 CuadroTexto">
            <a:extLst>
              <a:ext uri="{FF2B5EF4-FFF2-40B4-BE49-F238E27FC236}">
                <a16:creationId xmlns:a16="http://schemas.microsoft.com/office/drawing/2014/main" id="{CD2E13CC-E0C7-4DD3-9E9F-1D2BFFC08C23}"/>
              </a:ext>
            </a:extLst>
          </p:cNvPr>
          <p:cNvSpPr txBox="1"/>
          <p:nvPr/>
        </p:nvSpPr>
        <p:spPr>
          <a:xfrm>
            <a:off x="7756126" y="234888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F</a:t>
            </a:r>
            <a:r>
              <a:rPr lang="en-US" sz="1400" b="0" dirty="0">
                <a:solidFill>
                  <a:schemeClr val="tx1"/>
                </a:solidFill>
              </a:rPr>
              <a:t>y</a:t>
            </a:r>
            <a:r>
              <a:rPr lang="en-US" sz="1800" b="0" dirty="0">
                <a:solidFill>
                  <a:schemeClr val="tx1"/>
                </a:solidFill>
              </a:rPr>
              <a:t>2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24" name="54 CuadroTexto">
            <a:extLst>
              <a:ext uri="{FF2B5EF4-FFF2-40B4-BE49-F238E27FC236}">
                <a16:creationId xmlns:a16="http://schemas.microsoft.com/office/drawing/2014/main" id="{15B25829-15BB-45ED-A69E-63DDD15CB31D}"/>
              </a:ext>
            </a:extLst>
          </p:cNvPr>
          <p:cNvSpPr txBox="1"/>
          <p:nvPr/>
        </p:nvSpPr>
        <p:spPr>
          <a:xfrm>
            <a:off x="6171950" y="2132858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Cross over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28" name="63 Forma libre">
            <a:extLst>
              <a:ext uri="{FF2B5EF4-FFF2-40B4-BE49-F238E27FC236}">
                <a16:creationId xmlns:a16="http://schemas.microsoft.com/office/drawing/2014/main" id="{5AE79D73-3E84-4221-BE57-AAB73078B8EF}"/>
              </a:ext>
            </a:extLst>
          </p:cNvPr>
          <p:cNvSpPr/>
          <p:nvPr/>
        </p:nvSpPr>
        <p:spPr bwMode="auto">
          <a:xfrm>
            <a:off x="3478519" y="3743920"/>
            <a:ext cx="2984665" cy="837210"/>
          </a:xfrm>
          <a:custGeom>
            <a:avLst/>
            <a:gdLst>
              <a:gd name="connsiteX0" fmla="*/ 0 w 2984665"/>
              <a:gd name="connsiteY0" fmla="*/ 15833 h 837210"/>
              <a:gd name="connsiteX1" fmla="*/ 213756 w 2984665"/>
              <a:gd name="connsiteY1" fmla="*/ 467095 h 837210"/>
              <a:gd name="connsiteX2" fmla="*/ 308759 w 2984665"/>
              <a:gd name="connsiteY2" fmla="*/ 562098 h 837210"/>
              <a:gd name="connsiteX3" fmla="*/ 498764 w 2984665"/>
              <a:gd name="connsiteY3" fmla="*/ 633350 h 837210"/>
              <a:gd name="connsiteX4" fmla="*/ 676894 w 2984665"/>
              <a:gd name="connsiteY4" fmla="*/ 787729 h 837210"/>
              <a:gd name="connsiteX5" fmla="*/ 843149 w 2984665"/>
              <a:gd name="connsiteY5" fmla="*/ 811480 h 837210"/>
              <a:gd name="connsiteX6" fmla="*/ 1163782 w 2984665"/>
              <a:gd name="connsiteY6" fmla="*/ 633350 h 837210"/>
              <a:gd name="connsiteX7" fmla="*/ 1401289 w 2984665"/>
              <a:gd name="connsiteY7" fmla="*/ 550223 h 837210"/>
              <a:gd name="connsiteX8" fmla="*/ 1401289 w 2984665"/>
              <a:gd name="connsiteY8" fmla="*/ 550223 h 837210"/>
              <a:gd name="connsiteX9" fmla="*/ 1626920 w 2984665"/>
              <a:gd name="connsiteY9" fmla="*/ 478971 h 837210"/>
              <a:gd name="connsiteX10" fmla="*/ 1959429 w 2984665"/>
              <a:gd name="connsiteY10" fmla="*/ 324591 h 837210"/>
              <a:gd name="connsiteX11" fmla="*/ 2208811 w 2984665"/>
              <a:gd name="connsiteY11" fmla="*/ 253340 h 837210"/>
              <a:gd name="connsiteX12" fmla="*/ 2422567 w 2984665"/>
              <a:gd name="connsiteY12" fmla="*/ 170212 h 837210"/>
              <a:gd name="connsiteX13" fmla="*/ 2814452 w 2984665"/>
              <a:gd name="connsiteY13" fmla="*/ 87085 h 837210"/>
              <a:gd name="connsiteX14" fmla="*/ 2956956 w 2984665"/>
              <a:gd name="connsiteY14" fmla="*/ 27708 h 837210"/>
              <a:gd name="connsiteX15" fmla="*/ 2945081 w 2984665"/>
              <a:gd name="connsiteY15" fmla="*/ 3958 h 837210"/>
              <a:gd name="connsiteX16" fmla="*/ 2719450 w 2984665"/>
              <a:gd name="connsiteY16" fmla="*/ 3958 h 837210"/>
              <a:gd name="connsiteX17" fmla="*/ 0 w 2984665"/>
              <a:gd name="connsiteY17" fmla="*/ 15833 h 837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84665" h="837210">
                <a:moveTo>
                  <a:pt x="0" y="15833"/>
                </a:moveTo>
                <a:cubicBezTo>
                  <a:pt x="81148" y="195942"/>
                  <a:pt x="162296" y="376051"/>
                  <a:pt x="213756" y="467095"/>
                </a:cubicBezTo>
                <a:cubicBezTo>
                  <a:pt x="265216" y="558139"/>
                  <a:pt x="261258" y="534389"/>
                  <a:pt x="308759" y="562098"/>
                </a:cubicBezTo>
                <a:cubicBezTo>
                  <a:pt x="356260" y="589807"/>
                  <a:pt x="437408" y="595745"/>
                  <a:pt x="498764" y="633350"/>
                </a:cubicBezTo>
                <a:cubicBezTo>
                  <a:pt x="560120" y="670955"/>
                  <a:pt x="619497" y="758041"/>
                  <a:pt x="676894" y="787729"/>
                </a:cubicBezTo>
                <a:cubicBezTo>
                  <a:pt x="734292" y="817417"/>
                  <a:pt x="762001" y="837210"/>
                  <a:pt x="843149" y="811480"/>
                </a:cubicBezTo>
                <a:cubicBezTo>
                  <a:pt x="924297" y="785750"/>
                  <a:pt x="1070759" y="676893"/>
                  <a:pt x="1163782" y="633350"/>
                </a:cubicBezTo>
                <a:cubicBezTo>
                  <a:pt x="1256805" y="589807"/>
                  <a:pt x="1401289" y="550223"/>
                  <a:pt x="1401289" y="550223"/>
                </a:cubicBezTo>
                <a:lnTo>
                  <a:pt x="1401289" y="550223"/>
                </a:lnTo>
                <a:cubicBezTo>
                  <a:pt x="1438894" y="538348"/>
                  <a:pt x="1533897" y="516576"/>
                  <a:pt x="1626920" y="478971"/>
                </a:cubicBezTo>
                <a:cubicBezTo>
                  <a:pt x="1719943" y="441366"/>
                  <a:pt x="1862447" y="362196"/>
                  <a:pt x="1959429" y="324591"/>
                </a:cubicBezTo>
                <a:cubicBezTo>
                  <a:pt x="2056411" y="286986"/>
                  <a:pt x="2131621" y="279070"/>
                  <a:pt x="2208811" y="253340"/>
                </a:cubicBezTo>
                <a:cubicBezTo>
                  <a:pt x="2286001" y="227610"/>
                  <a:pt x="2321627" y="197921"/>
                  <a:pt x="2422567" y="170212"/>
                </a:cubicBezTo>
                <a:cubicBezTo>
                  <a:pt x="2523507" y="142503"/>
                  <a:pt x="2725387" y="110836"/>
                  <a:pt x="2814452" y="87085"/>
                </a:cubicBezTo>
                <a:cubicBezTo>
                  <a:pt x="2903517" y="63334"/>
                  <a:pt x="2935185" y="41563"/>
                  <a:pt x="2956956" y="27708"/>
                </a:cubicBezTo>
                <a:cubicBezTo>
                  <a:pt x="2978728" y="13854"/>
                  <a:pt x="2984665" y="7916"/>
                  <a:pt x="2945081" y="3958"/>
                </a:cubicBezTo>
                <a:cubicBezTo>
                  <a:pt x="2905497" y="0"/>
                  <a:pt x="2719450" y="3958"/>
                  <a:pt x="2719450" y="3958"/>
                </a:cubicBezTo>
                <a:lnTo>
                  <a:pt x="0" y="15833"/>
                </a:lnTo>
                <a:close/>
              </a:path>
            </a:pathLst>
          </a:custGeom>
          <a:solidFill>
            <a:schemeClr val="accent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64 Forma libre">
            <a:extLst>
              <a:ext uri="{FF2B5EF4-FFF2-40B4-BE49-F238E27FC236}">
                <a16:creationId xmlns:a16="http://schemas.microsoft.com/office/drawing/2014/main" id="{6AF937C6-6E7D-4CC5-8F74-B6473A71C6D7}"/>
              </a:ext>
            </a:extLst>
          </p:cNvPr>
          <p:cNvSpPr/>
          <p:nvPr/>
        </p:nvSpPr>
        <p:spPr bwMode="auto">
          <a:xfrm>
            <a:off x="6467487" y="2708922"/>
            <a:ext cx="1958989" cy="1120444"/>
          </a:xfrm>
          <a:custGeom>
            <a:avLst/>
            <a:gdLst>
              <a:gd name="connsiteX0" fmla="*/ 0 w 1950720"/>
              <a:gd name="connsiteY0" fmla="*/ 996086 h 1120444"/>
              <a:gd name="connsiteX1" fmla="*/ 424282 w 1950720"/>
              <a:gd name="connsiteY1" fmla="*/ 842467 h 1120444"/>
              <a:gd name="connsiteX2" fmla="*/ 585216 w 1950720"/>
              <a:gd name="connsiteY2" fmla="*/ 769315 h 1120444"/>
              <a:gd name="connsiteX3" fmla="*/ 797357 w 1950720"/>
              <a:gd name="connsiteY3" fmla="*/ 593750 h 1120444"/>
              <a:gd name="connsiteX4" fmla="*/ 914400 w 1950720"/>
              <a:gd name="connsiteY4" fmla="*/ 491337 h 1120444"/>
              <a:gd name="connsiteX5" fmla="*/ 943661 w 1950720"/>
              <a:gd name="connsiteY5" fmla="*/ 476707 h 1120444"/>
              <a:gd name="connsiteX6" fmla="*/ 1404519 w 1950720"/>
              <a:gd name="connsiteY6" fmla="*/ 96316 h 1120444"/>
              <a:gd name="connsiteX7" fmla="*/ 1689812 w 1950720"/>
              <a:gd name="connsiteY7" fmla="*/ 37795 h 1120444"/>
              <a:gd name="connsiteX8" fmla="*/ 1901952 w 1950720"/>
              <a:gd name="connsiteY8" fmla="*/ 323087 h 1120444"/>
              <a:gd name="connsiteX9" fmla="*/ 1931213 w 1950720"/>
              <a:gd name="connsiteY9" fmla="*/ 1003401 h 1120444"/>
              <a:gd name="connsiteX10" fmla="*/ 1923898 w 1950720"/>
              <a:gd name="connsiteY10" fmla="*/ 1025347 h 1120444"/>
              <a:gd name="connsiteX11" fmla="*/ 1770279 w 1950720"/>
              <a:gd name="connsiteY11" fmla="*/ 1025347 h 1120444"/>
              <a:gd name="connsiteX12" fmla="*/ 0 w 1950720"/>
              <a:gd name="connsiteY12" fmla="*/ 996086 h 112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50720" h="1120444">
                <a:moveTo>
                  <a:pt x="0" y="996086"/>
                </a:moveTo>
                <a:lnTo>
                  <a:pt x="424282" y="842467"/>
                </a:lnTo>
                <a:cubicBezTo>
                  <a:pt x="521818" y="804672"/>
                  <a:pt x="523037" y="810768"/>
                  <a:pt x="585216" y="769315"/>
                </a:cubicBezTo>
                <a:cubicBezTo>
                  <a:pt x="647395" y="727862"/>
                  <a:pt x="742493" y="640080"/>
                  <a:pt x="797357" y="593750"/>
                </a:cubicBezTo>
                <a:cubicBezTo>
                  <a:pt x="852221" y="547420"/>
                  <a:pt x="890016" y="510844"/>
                  <a:pt x="914400" y="491337"/>
                </a:cubicBezTo>
                <a:cubicBezTo>
                  <a:pt x="938784" y="471830"/>
                  <a:pt x="861975" y="542544"/>
                  <a:pt x="943661" y="476707"/>
                </a:cubicBezTo>
                <a:cubicBezTo>
                  <a:pt x="1025347" y="410870"/>
                  <a:pt x="1280161" y="169468"/>
                  <a:pt x="1404519" y="96316"/>
                </a:cubicBezTo>
                <a:cubicBezTo>
                  <a:pt x="1528878" y="23164"/>
                  <a:pt x="1606907" y="0"/>
                  <a:pt x="1689812" y="37795"/>
                </a:cubicBezTo>
                <a:cubicBezTo>
                  <a:pt x="1772718" y="75590"/>
                  <a:pt x="1861719" y="162153"/>
                  <a:pt x="1901952" y="323087"/>
                </a:cubicBezTo>
                <a:cubicBezTo>
                  <a:pt x="1942185" y="484021"/>
                  <a:pt x="1927555" y="886358"/>
                  <a:pt x="1931213" y="1003401"/>
                </a:cubicBezTo>
                <a:cubicBezTo>
                  <a:pt x="1934871" y="1120444"/>
                  <a:pt x="1950720" y="1021689"/>
                  <a:pt x="1923898" y="1025347"/>
                </a:cubicBezTo>
                <a:cubicBezTo>
                  <a:pt x="1897076" y="1029005"/>
                  <a:pt x="1770279" y="1025347"/>
                  <a:pt x="1770279" y="1025347"/>
                </a:cubicBezTo>
                <a:lnTo>
                  <a:pt x="0" y="99608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65 CuadroTexto">
            <a:extLst>
              <a:ext uri="{FF2B5EF4-FFF2-40B4-BE49-F238E27FC236}">
                <a16:creationId xmlns:a16="http://schemas.microsoft.com/office/drawing/2014/main" id="{5DD07D4C-1216-4B1C-B60A-C71A8D456E6A}"/>
              </a:ext>
            </a:extLst>
          </p:cNvPr>
          <p:cNvSpPr txBox="1"/>
          <p:nvPr/>
        </p:nvSpPr>
        <p:spPr>
          <a:xfrm>
            <a:off x="3795686" y="3739838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0" dirty="0"/>
              <a:t>Posterior</a:t>
            </a:r>
          </a:p>
          <a:p>
            <a:r>
              <a:rPr lang="es-ES" sz="1600" b="0" dirty="0"/>
              <a:t>Impulse</a:t>
            </a:r>
          </a:p>
        </p:txBody>
      </p:sp>
      <p:sp>
        <p:nvSpPr>
          <p:cNvPr id="31" name="66 CuadroTexto">
            <a:extLst>
              <a:ext uri="{FF2B5EF4-FFF2-40B4-BE49-F238E27FC236}">
                <a16:creationId xmlns:a16="http://schemas.microsoft.com/office/drawing/2014/main" id="{CC6BA280-CFED-44E4-B455-2DDB86EF3221}"/>
              </a:ext>
            </a:extLst>
          </p:cNvPr>
          <p:cNvSpPr txBox="1"/>
          <p:nvPr/>
        </p:nvSpPr>
        <p:spPr>
          <a:xfrm>
            <a:off x="7324078" y="3116819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0" dirty="0"/>
              <a:t>Anterior</a:t>
            </a:r>
          </a:p>
          <a:p>
            <a:pPr algn="r"/>
            <a:r>
              <a:rPr lang="es-ES" sz="1600" b="0" dirty="0"/>
              <a:t>Impulse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F16F43-509B-450B-A122-A575C15900FF}"/>
              </a:ext>
            </a:extLst>
          </p:cNvPr>
          <p:cNvSpPr txBox="1"/>
          <p:nvPr/>
        </p:nvSpPr>
        <p:spPr>
          <a:xfrm>
            <a:off x="2699792" y="5642084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8 - Siła w kierunku przednio-tylnym podczas normalnego chodzenia i wyniki uzyskane na podstawie powierzchni krzywej.</a:t>
            </a:r>
          </a:p>
        </p:txBody>
      </p:sp>
    </p:spTree>
    <p:extLst>
      <p:ext uri="{BB962C8B-B14F-4D97-AF65-F5344CB8AC3E}">
        <p14:creationId xmlns:p14="http://schemas.microsoft.com/office/powerpoint/2010/main" val="2744959404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/>
      <p:bldP spid="3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V. OCENA KINETYCZNA NORMALNEGO CHODU</a:t>
            </a: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Składowa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przyśrodkowo-boczna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siły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GRF</a:t>
            </a:r>
          </a:p>
        </p:txBody>
      </p:sp>
      <p:grpSp>
        <p:nvGrpSpPr>
          <p:cNvPr id="27" name="22 Grupo">
            <a:extLst>
              <a:ext uri="{FF2B5EF4-FFF2-40B4-BE49-F238E27FC236}">
                <a16:creationId xmlns:a16="http://schemas.microsoft.com/office/drawing/2014/main" id="{F1391401-1F6E-404A-A57B-2CEFCB399164}"/>
              </a:ext>
            </a:extLst>
          </p:cNvPr>
          <p:cNvGrpSpPr/>
          <p:nvPr/>
        </p:nvGrpSpPr>
        <p:grpSpPr>
          <a:xfrm>
            <a:off x="755576" y="2132856"/>
            <a:ext cx="5544616" cy="3384375"/>
            <a:chOff x="1691680" y="2564905"/>
            <a:chExt cx="5544616" cy="3384375"/>
          </a:xfrm>
        </p:grpSpPr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F3B5ACB1-096F-481A-8BD9-E31EE0B03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12998" t="32572" r="60717" b="24977"/>
            <a:stretch>
              <a:fillRect/>
            </a:stretch>
          </p:blipFill>
          <p:spPr bwMode="auto">
            <a:xfrm>
              <a:off x="1979712" y="2663915"/>
              <a:ext cx="5256584" cy="3285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13 CuadroTexto">
              <a:extLst>
                <a:ext uri="{FF2B5EF4-FFF2-40B4-BE49-F238E27FC236}">
                  <a16:creationId xmlns:a16="http://schemas.microsoft.com/office/drawing/2014/main" id="{35D30F3E-07E4-4AAD-83E0-62A339160F66}"/>
                </a:ext>
              </a:extLst>
            </p:cNvPr>
            <p:cNvSpPr txBox="1"/>
            <p:nvPr/>
          </p:nvSpPr>
          <p:spPr>
            <a:xfrm rot="16200000">
              <a:off x="333401" y="3923184"/>
              <a:ext cx="302433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alibri" pitchFamily="34" charset="0"/>
                </a:rPr>
                <a:t>MEDIAL-LATERAL VECTOR OF GRF (N)</a:t>
              </a:r>
            </a:p>
          </p:txBody>
        </p:sp>
      </p:grpSp>
      <p:cxnSp>
        <p:nvCxnSpPr>
          <p:cNvPr id="30" name="14 Conector recto">
            <a:extLst>
              <a:ext uri="{FF2B5EF4-FFF2-40B4-BE49-F238E27FC236}">
                <a16:creationId xmlns:a16="http://schemas.microsoft.com/office/drawing/2014/main" id="{36B914B3-CEAD-430B-BB34-BBED8169B8CE}"/>
              </a:ext>
            </a:extLst>
          </p:cNvPr>
          <p:cNvCxnSpPr>
            <a:cxnSpLocks/>
          </p:cNvCxnSpPr>
          <p:nvPr/>
        </p:nvCxnSpPr>
        <p:spPr bwMode="auto">
          <a:xfrm flipH="1">
            <a:off x="1475656" y="2852935"/>
            <a:ext cx="1224136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18 Conector recto">
            <a:extLst>
              <a:ext uri="{FF2B5EF4-FFF2-40B4-BE49-F238E27FC236}">
                <a16:creationId xmlns:a16="http://schemas.microsoft.com/office/drawing/2014/main" id="{9FA69266-4DFA-4CEC-9052-D30EA43184C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475656" y="2492895"/>
            <a:ext cx="3600400" cy="929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20 Conector recto">
            <a:extLst>
              <a:ext uri="{FF2B5EF4-FFF2-40B4-BE49-F238E27FC236}">
                <a16:creationId xmlns:a16="http://schemas.microsoft.com/office/drawing/2014/main" id="{B7F4278F-6EBA-44B3-A5DD-9AE8AB23E9B6}"/>
              </a:ext>
            </a:extLst>
          </p:cNvPr>
          <p:cNvCxnSpPr>
            <a:cxnSpLocks/>
          </p:cNvCxnSpPr>
          <p:nvPr/>
        </p:nvCxnSpPr>
        <p:spPr bwMode="auto">
          <a:xfrm>
            <a:off x="1475656" y="4581127"/>
            <a:ext cx="144016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26 CuadroTexto">
            <a:extLst>
              <a:ext uri="{FF2B5EF4-FFF2-40B4-BE49-F238E27FC236}">
                <a16:creationId xmlns:a16="http://schemas.microsoft.com/office/drawing/2014/main" id="{96DD9783-C22E-42F3-AE5A-D141F20B7349}"/>
              </a:ext>
            </a:extLst>
          </p:cNvPr>
          <p:cNvSpPr txBox="1"/>
          <p:nvPr/>
        </p:nvSpPr>
        <p:spPr>
          <a:xfrm>
            <a:off x="7092280" y="2204864"/>
            <a:ext cx="1440160" cy="10156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chemeClr val="tx1"/>
                </a:solidFill>
              </a:rPr>
              <a:t>Fx</a:t>
            </a:r>
            <a:r>
              <a:rPr lang="en-US" sz="1500" dirty="0">
                <a:solidFill>
                  <a:schemeClr val="tx1"/>
                </a:solidFill>
              </a:rPr>
              <a:t> 1</a:t>
            </a:r>
            <a:r>
              <a:rPr lang="en-US" sz="1500" b="0" dirty="0">
                <a:solidFill>
                  <a:schemeClr val="tx1"/>
                </a:solidFill>
              </a:rPr>
              <a:t>: </a:t>
            </a:r>
            <a:r>
              <a:rPr lang="en-US" sz="1500" b="0" dirty="0" err="1">
                <a:solidFill>
                  <a:schemeClr val="tx1"/>
                </a:solidFill>
              </a:rPr>
              <a:t>Maksymalna</a:t>
            </a:r>
            <a:r>
              <a:rPr lang="en-US" sz="1500" b="0" dirty="0">
                <a:solidFill>
                  <a:schemeClr val="tx1"/>
                </a:solidFill>
              </a:rPr>
              <a:t> </a:t>
            </a:r>
            <a:r>
              <a:rPr lang="en-US" sz="1500" b="0" dirty="0" err="1">
                <a:solidFill>
                  <a:schemeClr val="tx1"/>
                </a:solidFill>
              </a:rPr>
              <a:t>siła</a:t>
            </a:r>
            <a:r>
              <a:rPr lang="en-US" sz="1500" b="0" dirty="0">
                <a:solidFill>
                  <a:schemeClr val="tx1"/>
                </a:solidFill>
              </a:rPr>
              <a:t> </a:t>
            </a:r>
            <a:r>
              <a:rPr lang="en-US" sz="1500" b="0" dirty="0" err="1">
                <a:solidFill>
                  <a:schemeClr val="tx1"/>
                </a:solidFill>
              </a:rPr>
              <a:t>poprzeczna</a:t>
            </a:r>
            <a:endParaRPr lang="en-US" sz="1500" b="0" dirty="0">
              <a:solidFill>
                <a:schemeClr val="tx1"/>
              </a:solidFill>
            </a:endParaRPr>
          </a:p>
        </p:txBody>
      </p:sp>
      <p:sp>
        <p:nvSpPr>
          <p:cNvPr id="34" name="27 CuadroTexto">
            <a:extLst>
              <a:ext uri="{FF2B5EF4-FFF2-40B4-BE49-F238E27FC236}">
                <a16:creationId xmlns:a16="http://schemas.microsoft.com/office/drawing/2014/main" id="{5008330C-70F3-44B5-B1A4-77C1188CDA3A}"/>
              </a:ext>
            </a:extLst>
          </p:cNvPr>
          <p:cNvSpPr txBox="1"/>
          <p:nvPr/>
        </p:nvSpPr>
        <p:spPr>
          <a:xfrm>
            <a:off x="1407109" y="4581127"/>
            <a:ext cx="534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Fx1</a:t>
            </a:r>
            <a:endParaRPr lang="es-ES" sz="1400" b="0" dirty="0">
              <a:solidFill>
                <a:schemeClr val="tx1"/>
              </a:solidFill>
            </a:endParaRPr>
          </a:p>
        </p:txBody>
      </p:sp>
      <p:sp>
        <p:nvSpPr>
          <p:cNvPr id="35" name="28 CuadroTexto">
            <a:extLst>
              <a:ext uri="{FF2B5EF4-FFF2-40B4-BE49-F238E27FC236}">
                <a16:creationId xmlns:a16="http://schemas.microsoft.com/office/drawing/2014/main" id="{B0806EFE-FA01-403B-B6C8-F7A04D2CCB83}"/>
              </a:ext>
            </a:extLst>
          </p:cNvPr>
          <p:cNvSpPr txBox="1"/>
          <p:nvPr/>
        </p:nvSpPr>
        <p:spPr>
          <a:xfrm>
            <a:off x="2483768" y="297720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Fx2</a:t>
            </a:r>
            <a:endParaRPr lang="es-ES" sz="1400" b="0" dirty="0">
              <a:solidFill>
                <a:schemeClr val="tx1"/>
              </a:solidFill>
            </a:endParaRPr>
          </a:p>
        </p:txBody>
      </p:sp>
      <p:sp>
        <p:nvSpPr>
          <p:cNvPr id="36" name="29 CuadroTexto">
            <a:extLst>
              <a:ext uri="{FF2B5EF4-FFF2-40B4-BE49-F238E27FC236}">
                <a16:creationId xmlns:a16="http://schemas.microsoft.com/office/drawing/2014/main" id="{54434177-6247-4DF4-B304-1BF190BC346B}"/>
              </a:ext>
            </a:extLst>
          </p:cNvPr>
          <p:cNvSpPr txBox="1"/>
          <p:nvPr/>
        </p:nvSpPr>
        <p:spPr>
          <a:xfrm>
            <a:off x="4788024" y="261716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Fx3</a:t>
            </a:r>
            <a:endParaRPr lang="es-ES" sz="1400" b="0" dirty="0">
              <a:solidFill>
                <a:schemeClr val="tx1"/>
              </a:solidFill>
            </a:endParaRPr>
          </a:p>
        </p:txBody>
      </p:sp>
      <p:sp>
        <p:nvSpPr>
          <p:cNvPr id="37" name="30 Cerrar llave">
            <a:extLst>
              <a:ext uri="{FF2B5EF4-FFF2-40B4-BE49-F238E27FC236}">
                <a16:creationId xmlns:a16="http://schemas.microsoft.com/office/drawing/2014/main" id="{C8154C2B-87B2-42C0-B562-C2C4A6B917E5}"/>
              </a:ext>
            </a:extLst>
          </p:cNvPr>
          <p:cNvSpPr/>
          <p:nvPr/>
        </p:nvSpPr>
        <p:spPr bwMode="auto">
          <a:xfrm>
            <a:off x="1763688" y="3861047"/>
            <a:ext cx="144016" cy="720080"/>
          </a:xfrm>
          <a:prstGeom prst="rightBrace">
            <a:avLst>
              <a:gd name="adj1" fmla="val 8333"/>
              <a:gd name="adj2" fmla="val 2488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8" name="31 CuadroTexto">
            <a:extLst>
              <a:ext uri="{FF2B5EF4-FFF2-40B4-BE49-F238E27FC236}">
                <a16:creationId xmlns:a16="http://schemas.microsoft.com/office/drawing/2014/main" id="{31E98F25-6DB6-4619-BD89-CBFC034F322A}"/>
              </a:ext>
            </a:extLst>
          </p:cNvPr>
          <p:cNvSpPr txBox="1"/>
          <p:nvPr/>
        </p:nvSpPr>
        <p:spPr>
          <a:xfrm>
            <a:off x="1907704" y="3882533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dirty="0">
                <a:solidFill>
                  <a:schemeClr val="tx1"/>
                </a:solidFill>
              </a:rPr>
              <a:t>Lateral </a:t>
            </a:r>
            <a:endParaRPr lang="es-ES" sz="1600" b="0" i="1" dirty="0">
              <a:solidFill>
                <a:schemeClr val="tx1"/>
              </a:solidFill>
            </a:endParaRPr>
          </a:p>
        </p:txBody>
      </p:sp>
      <p:sp>
        <p:nvSpPr>
          <p:cNvPr id="39" name="32 Cerrar llave">
            <a:extLst>
              <a:ext uri="{FF2B5EF4-FFF2-40B4-BE49-F238E27FC236}">
                <a16:creationId xmlns:a16="http://schemas.microsoft.com/office/drawing/2014/main" id="{62745FCF-5C93-4F03-A2EE-51745E84A1A7}"/>
              </a:ext>
            </a:extLst>
          </p:cNvPr>
          <p:cNvSpPr/>
          <p:nvPr/>
        </p:nvSpPr>
        <p:spPr bwMode="auto">
          <a:xfrm>
            <a:off x="6012160" y="2564903"/>
            <a:ext cx="216024" cy="1296144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0" name="33 CuadroTexto">
            <a:extLst>
              <a:ext uri="{FF2B5EF4-FFF2-40B4-BE49-F238E27FC236}">
                <a16:creationId xmlns:a16="http://schemas.microsoft.com/office/drawing/2014/main" id="{2227DA5F-7047-4326-9FF6-F4DC12A88068}"/>
              </a:ext>
            </a:extLst>
          </p:cNvPr>
          <p:cNvSpPr txBox="1"/>
          <p:nvPr/>
        </p:nvSpPr>
        <p:spPr>
          <a:xfrm>
            <a:off x="6228184" y="3090445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dirty="0">
                <a:solidFill>
                  <a:schemeClr val="tx1"/>
                </a:solidFill>
              </a:rPr>
              <a:t>Medial</a:t>
            </a:r>
            <a:endParaRPr lang="es-ES" sz="1600" b="0" i="1" dirty="0">
              <a:solidFill>
                <a:schemeClr val="tx1"/>
              </a:solidFill>
            </a:endParaRPr>
          </a:p>
        </p:txBody>
      </p:sp>
      <p:sp>
        <p:nvSpPr>
          <p:cNvPr id="41" name="34 CuadroTexto">
            <a:extLst>
              <a:ext uri="{FF2B5EF4-FFF2-40B4-BE49-F238E27FC236}">
                <a16:creationId xmlns:a16="http://schemas.microsoft.com/office/drawing/2014/main" id="{57AB0C3E-21AE-401E-8D00-7EDFECFA749B}"/>
              </a:ext>
            </a:extLst>
          </p:cNvPr>
          <p:cNvSpPr txBox="1"/>
          <p:nvPr/>
        </p:nvSpPr>
        <p:spPr>
          <a:xfrm>
            <a:off x="7092280" y="3491423"/>
            <a:ext cx="1440160" cy="124649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chemeClr val="tx1"/>
                </a:solidFill>
              </a:rPr>
              <a:t>Fx</a:t>
            </a:r>
            <a:r>
              <a:rPr lang="en-US" sz="1500" dirty="0">
                <a:solidFill>
                  <a:schemeClr val="tx1"/>
                </a:solidFill>
              </a:rPr>
              <a:t> 2</a:t>
            </a:r>
            <a:r>
              <a:rPr lang="en-US" sz="1500" b="0" dirty="0">
                <a:solidFill>
                  <a:schemeClr val="tx1"/>
                </a:solidFill>
              </a:rPr>
              <a:t>: </a:t>
            </a:r>
            <a:r>
              <a:rPr lang="en-US" sz="1500" b="0" dirty="0" err="1">
                <a:solidFill>
                  <a:schemeClr val="tx1"/>
                </a:solidFill>
              </a:rPr>
              <a:t>Maksymalna</a:t>
            </a:r>
            <a:r>
              <a:rPr lang="en-US" sz="1500" b="0" dirty="0">
                <a:solidFill>
                  <a:schemeClr val="tx1"/>
                </a:solidFill>
              </a:rPr>
              <a:t> </a:t>
            </a:r>
            <a:r>
              <a:rPr lang="en-US" sz="1500" b="0" dirty="0" err="1">
                <a:solidFill>
                  <a:schemeClr val="tx1"/>
                </a:solidFill>
              </a:rPr>
              <a:t>obciążająca</a:t>
            </a:r>
            <a:r>
              <a:rPr lang="en-US" sz="1500" b="0" dirty="0">
                <a:solidFill>
                  <a:schemeClr val="tx1"/>
                </a:solidFill>
              </a:rPr>
              <a:t> </a:t>
            </a:r>
            <a:r>
              <a:rPr lang="en-US" sz="1500" b="0" dirty="0" err="1">
                <a:solidFill>
                  <a:schemeClr val="tx1"/>
                </a:solidFill>
              </a:rPr>
              <a:t>siła</a:t>
            </a:r>
            <a:r>
              <a:rPr lang="en-US" sz="1500" b="0" dirty="0">
                <a:solidFill>
                  <a:schemeClr val="tx1"/>
                </a:solidFill>
              </a:rPr>
              <a:t> </a:t>
            </a:r>
            <a:r>
              <a:rPr lang="en-US" sz="1500" b="0" dirty="0" err="1">
                <a:solidFill>
                  <a:schemeClr val="tx1"/>
                </a:solidFill>
              </a:rPr>
              <a:t>przyśrodkowa</a:t>
            </a:r>
            <a:endParaRPr lang="en-US" sz="1500" b="0" dirty="0">
              <a:solidFill>
                <a:schemeClr val="tx1"/>
              </a:solidFill>
            </a:endParaRPr>
          </a:p>
        </p:txBody>
      </p:sp>
      <p:sp>
        <p:nvSpPr>
          <p:cNvPr id="42" name="34 CuadroTexto">
            <a:extLst>
              <a:ext uri="{FF2B5EF4-FFF2-40B4-BE49-F238E27FC236}">
                <a16:creationId xmlns:a16="http://schemas.microsoft.com/office/drawing/2014/main" id="{27D3C44C-4C2E-4CB0-A488-F163B2261BF9}"/>
              </a:ext>
            </a:extLst>
          </p:cNvPr>
          <p:cNvSpPr txBox="1"/>
          <p:nvPr/>
        </p:nvSpPr>
        <p:spPr>
          <a:xfrm>
            <a:off x="7092280" y="4869160"/>
            <a:ext cx="1440160" cy="10156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chemeClr val="tx1"/>
                </a:solidFill>
              </a:rPr>
              <a:t>Fx</a:t>
            </a:r>
            <a:r>
              <a:rPr lang="en-US" sz="1500" dirty="0">
                <a:solidFill>
                  <a:schemeClr val="tx1"/>
                </a:solidFill>
              </a:rPr>
              <a:t> 3</a:t>
            </a:r>
            <a:r>
              <a:rPr lang="en-US" sz="1500" b="0" dirty="0">
                <a:solidFill>
                  <a:schemeClr val="tx1"/>
                </a:solidFill>
              </a:rPr>
              <a:t>: </a:t>
            </a:r>
          </a:p>
          <a:p>
            <a:r>
              <a:rPr lang="en-US" sz="1500" b="0" dirty="0" err="1">
                <a:solidFill>
                  <a:schemeClr val="tx1"/>
                </a:solidFill>
              </a:rPr>
              <a:t>Maksymalna</a:t>
            </a:r>
            <a:r>
              <a:rPr lang="en-US" sz="1500" b="0" dirty="0">
                <a:solidFill>
                  <a:schemeClr val="tx1"/>
                </a:solidFill>
              </a:rPr>
              <a:t> </a:t>
            </a:r>
            <a:r>
              <a:rPr lang="en-US" sz="1500" b="0" dirty="0" err="1">
                <a:solidFill>
                  <a:schemeClr val="tx1"/>
                </a:solidFill>
              </a:rPr>
              <a:t>siła</a:t>
            </a:r>
            <a:r>
              <a:rPr lang="en-US" sz="1500" b="0" dirty="0">
                <a:solidFill>
                  <a:schemeClr val="tx1"/>
                </a:solidFill>
              </a:rPr>
              <a:t> </a:t>
            </a:r>
            <a:r>
              <a:rPr lang="en-US" sz="1500" b="0" dirty="0" err="1">
                <a:solidFill>
                  <a:schemeClr val="tx1"/>
                </a:solidFill>
              </a:rPr>
              <a:t>napędowa</a:t>
            </a:r>
            <a:r>
              <a:rPr lang="en-US" sz="1500" b="0" dirty="0">
                <a:solidFill>
                  <a:schemeClr val="tx1"/>
                </a:solidFill>
              </a:rPr>
              <a:t> </a:t>
            </a:r>
            <a:r>
              <a:rPr lang="en-US" sz="1500" b="0" dirty="0" err="1">
                <a:solidFill>
                  <a:schemeClr val="tx1"/>
                </a:solidFill>
              </a:rPr>
              <a:t>przyśrodkowa</a:t>
            </a:r>
            <a:endParaRPr lang="en-US" sz="1500" b="0" dirty="0">
              <a:solidFill>
                <a:schemeClr val="tx1"/>
              </a:solidFill>
            </a:endParaRPr>
          </a:p>
        </p:txBody>
      </p:sp>
      <p:sp>
        <p:nvSpPr>
          <p:cNvPr id="43" name="42 CuadroTexto">
            <a:extLst>
              <a:ext uri="{FF2B5EF4-FFF2-40B4-BE49-F238E27FC236}">
                <a16:creationId xmlns:a16="http://schemas.microsoft.com/office/drawing/2014/main" id="{34E5EB4B-B55C-46EF-B018-77996CD97234}"/>
              </a:ext>
            </a:extLst>
          </p:cNvPr>
          <p:cNvSpPr txBox="1"/>
          <p:nvPr/>
        </p:nvSpPr>
        <p:spPr>
          <a:xfrm>
            <a:off x="1979712" y="4287722"/>
            <a:ext cx="5040560" cy="32316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Fx1</a:t>
            </a:r>
            <a:r>
              <a:rPr lang="en-US" sz="1500" b="0" dirty="0">
                <a:solidFill>
                  <a:schemeClr val="tx1"/>
                </a:solidFill>
              </a:rPr>
              <a:t>: &lt; </a:t>
            </a:r>
            <a:r>
              <a:rPr lang="pl-PL" sz="1500" b="0" dirty="0" err="1">
                <a:solidFill>
                  <a:schemeClr val="tx1"/>
                </a:solidFill>
              </a:rPr>
              <a:t>Fx</a:t>
            </a:r>
            <a:r>
              <a:rPr lang="pl-PL" sz="1500" b="0" dirty="0">
                <a:solidFill>
                  <a:schemeClr val="tx1"/>
                </a:solidFill>
              </a:rPr>
              <a:t> przyśrodkowa (0,05 do 0,1 siły/masę ciała)</a:t>
            </a:r>
            <a:endParaRPr lang="en-US" sz="1500" b="0" dirty="0">
              <a:solidFill>
                <a:schemeClr val="tx1"/>
              </a:solidFill>
            </a:endParaRPr>
          </a:p>
        </p:txBody>
      </p:sp>
      <p:sp>
        <p:nvSpPr>
          <p:cNvPr id="44" name="42 CuadroTexto">
            <a:extLst>
              <a:ext uri="{FF2B5EF4-FFF2-40B4-BE49-F238E27FC236}">
                <a16:creationId xmlns:a16="http://schemas.microsoft.com/office/drawing/2014/main" id="{6F5FD8B4-4821-4764-8DE0-1441F0372A3C}"/>
              </a:ext>
            </a:extLst>
          </p:cNvPr>
          <p:cNvSpPr txBox="1"/>
          <p:nvPr/>
        </p:nvSpPr>
        <p:spPr>
          <a:xfrm>
            <a:off x="1979712" y="4702203"/>
            <a:ext cx="5040560" cy="32316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500" dirty="0">
                <a:solidFill>
                  <a:schemeClr val="tx1"/>
                </a:solidFill>
              </a:rPr>
              <a:t>Fx2, Fx3: 0,05 do 0,1 siły/masę ciała</a:t>
            </a:r>
            <a:endParaRPr lang="en-US" sz="1500" b="0" dirty="0">
              <a:solidFill>
                <a:schemeClr val="tx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F934F17-6EC4-482C-9AED-8E98757EB1BA}"/>
              </a:ext>
            </a:extLst>
          </p:cNvPr>
          <p:cNvSpPr txBox="1"/>
          <p:nvPr/>
        </p:nvSpPr>
        <p:spPr>
          <a:xfrm>
            <a:off x="611560" y="5589240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9 - Siła w kierunku przyśrodkowo-bocznym podczas normalnego chodu i wyniki uzyskane na podstawie wielkości siły.</a:t>
            </a:r>
          </a:p>
        </p:txBody>
      </p:sp>
    </p:spTree>
    <p:extLst>
      <p:ext uri="{BB962C8B-B14F-4D97-AF65-F5344CB8AC3E}">
        <p14:creationId xmlns:p14="http://schemas.microsoft.com/office/powerpoint/2010/main" val="2238026744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 animBg="1"/>
      <p:bldP spid="43" grpId="0" animBg="1"/>
      <p:bldP spid="4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V. OCENA KINETYCZNA NORMALNEGO CHODU</a:t>
            </a: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Przemieszczenie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środka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nacisku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885757C-30CC-4044-8F51-19865CCB7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77391"/>
          <a:stretch/>
        </p:blipFill>
        <p:spPr bwMode="auto">
          <a:xfrm>
            <a:off x="4704575" y="1865272"/>
            <a:ext cx="2027665" cy="422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E07E656-8CB8-45C4-BA6D-1ED248EDA6FE}"/>
              </a:ext>
            </a:extLst>
          </p:cNvPr>
          <p:cNvSpPr txBox="1"/>
          <p:nvPr/>
        </p:nvSpPr>
        <p:spPr>
          <a:xfrm>
            <a:off x="6588224" y="4509120"/>
            <a:ext cx="21111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dirty="0">
                <a:solidFill>
                  <a:schemeClr val="accent2"/>
                </a:solidFill>
              </a:rPr>
              <a:t>Ryc. 11. Ruch środka nacisku podczas chodu przy prędkości wolnej (linia przerywana) i szybkiej (linia ciągła). Na podstawie Todd C. </a:t>
            </a:r>
            <a:r>
              <a:rPr lang="pl-PL" sz="1400" b="0" dirty="0" err="1">
                <a:solidFill>
                  <a:schemeClr val="accent2"/>
                </a:solidFill>
              </a:rPr>
              <a:t>Pataky</a:t>
            </a:r>
            <a:r>
              <a:rPr lang="pl-PL" sz="1400" b="0" dirty="0">
                <a:solidFill>
                  <a:schemeClr val="accent2"/>
                </a:solidFill>
              </a:rPr>
              <a:t> et al. 2014.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084A049-A1A2-4F47-9E75-9B482A894D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25" t="17009" r="13776" b="17335"/>
          <a:stretch/>
        </p:blipFill>
        <p:spPr>
          <a:xfrm flipH="1">
            <a:off x="1055050" y="2284661"/>
            <a:ext cx="2148798" cy="37366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F7233A-DF57-4E0D-84C5-921D5940D74A}"/>
              </a:ext>
            </a:extLst>
          </p:cNvPr>
          <p:cNvSpPr txBox="1"/>
          <p:nvPr/>
        </p:nvSpPr>
        <p:spPr>
          <a:xfrm>
            <a:off x="3059832" y="4923745"/>
            <a:ext cx="1800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dirty="0">
                <a:solidFill>
                  <a:schemeClr val="accent2"/>
                </a:solidFill>
              </a:rPr>
              <a:t>Rysunek 10 - Typowy rozkład środka ciśnienia. Z </a:t>
            </a:r>
            <a:r>
              <a:rPr lang="pl-PL" sz="1400" b="0" dirty="0" err="1">
                <a:solidFill>
                  <a:schemeClr val="accent2"/>
                </a:solidFill>
              </a:rPr>
              <a:t>Buldt</a:t>
            </a:r>
            <a:r>
              <a:rPr lang="pl-PL" sz="1400" b="0" dirty="0">
                <a:solidFill>
                  <a:schemeClr val="accent2"/>
                </a:solidFill>
              </a:rPr>
              <a:t> A.K. et al. 2018.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DAB1E3D-B9A5-4428-8EDB-EF4FD8BD4ABE}"/>
              </a:ext>
            </a:extLst>
          </p:cNvPr>
          <p:cNvSpPr/>
          <p:nvPr/>
        </p:nvSpPr>
        <p:spPr bwMode="auto">
          <a:xfrm>
            <a:off x="1253911" y="2214156"/>
            <a:ext cx="1800200" cy="3807132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14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5E641F5E-74D7-4834-B281-FB45400CC2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5" t="6951" r="33620" b="76487"/>
          <a:stretch/>
        </p:blipFill>
        <p:spPr>
          <a:xfrm>
            <a:off x="4439426" y="3284984"/>
            <a:ext cx="774925" cy="1135865"/>
          </a:xfrm>
          <a:prstGeom prst="rect">
            <a:avLst/>
          </a:prstGeom>
        </p:spPr>
      </p:pic>
      <p:pic>
        <p:nvPicPr>
          <p:cNvPr id="15" name="Imagen 14" descr="Forma, Círculo&#10;&#10;Descripción generada automáticamente">
            <a:extLst>
              <a:ext uri="{FF2B5EF4-FFF2-40B4-BE49-F238E27FC236}">
                <a16:creationId xmlns:a16="http://schemas.microsoft.com/office/drawing/2014/main" id="{7946FF0F-D85F-43D4-9584-08E9F5F263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5" t="6951" r="33620" b="76487"/>
          <a:stretch/>
        </p:blipFill>
        <p:spPr>
          <a:xfrm rot="6225663">
            <a:off x="5424389" y="5364609"/>
            <a:ext cx="774925" cy="1135865"/>
          </a:xfrm>
          <a:prstGeom prst="rect">
            <a:avLst/>
          </a:prstGeom>
        </p:spPr>
      </p:pic>
      <p:pic>
        <p:nvPicPr>
          <p:cNvPr id="18" name="Imagen 17" descr="Texto, Forma, Carta&#10;&#10;Descripción generada automáticamente">
            <a:extLst>
              <a:ext uri="{FF2B5EF4-FFF2-40B4-BE49-F238E27FC236}">
                <a16:creationId xmlns:a16="http://schemas.microsoft.com/office/drawing/2014/main" id="{2D452FBB-1588-4317-8E22-BDC45E2F9E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5" t="87928" r="34250" b="4984"/>
          <a:stretch/>
        </p:blipFill>
        <p:spPr>
          <a:xfrm rot="5400000">
            <a:off x="262961" y="5214188"/>
            <a:ext cx="1140687" cy="432048"/>
          </a:xfrm>
          <a:prstGeom prst="rect">
            <a:avLst/>
          </a:prstGeom>
        </p:spPr>
      </p:pic>
      <p:pic>
        <p:nvPicPr>
          <p:cNvPr id="19" name="Imagen 18" descr="Texto, Forma, Carta&#10;&#10;Descripción generada automáticamente">
            <a:extLst>
              <a:ext uri="{FF2B5EF4-FFF2-40B4-BE49-F238E27FC236}">
                <a16:creationId xmlns:a16="http://schemas.microsoft.com/office/drawing/2014/main" id="{11FAC903-14A5-4DB3-AA98-0FC7A66014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5" t="87928" r="34250" b="4984"/>
          <a:stretch/>
        </p:blipFill>
        <p:spPr>
          <a:xfrm rot="5400000">
            <a:off x="257241" y="3927336"/>
            <a:ext cx="1140687" cy="432048"/>
          </a:xfrm>
          <a:prstGeom prst="rect">
            <a:avLst/>
          </a:prstGeom>
        </p:spPr>
      </p:pic>
      <p:pic>
        <p:nvPicPr>
          <p:cNvPr id="20" name="Imagen 19" descr="Texto, Forma, Carta&#10;&#10;Descripción generada automáticamente">
            <a:extLst>
              <a:ext uri="{FF2B5EF4-FFF2-40B4-BE49-F238E27FC236}">
                <a16:creationId xmlns:a16="http://schemas.microsoft.com/office/drawing/2014/main" id="{C5531D15-4C56-4D84-9CE4-6721FDE4B7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5" t="87928" r="34250" b="4984"/>
          <a:stretch/>
        </p:blipFill>
        <p:spPr>
          <a:xfrm rot="5400000">
            <a:off x="257241" y="2559184"/>
            <a:ext cx="1140687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31248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II. 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ZNACZENIE DANYCH NORMATYWNYCH DOTYCZĄCYCH CHODU W PRAKTYCE KLINICZNEJ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Prostokąt 3">
            <a:extLst>
              <a:ext uri="{FF2B5EF4-FFF2-40B4-BE49-F238E27FC236}">
                <a16:creationId xmlns:a16="http://schemas.microsoft.com/office/drawing/2014/main" id="{F04EAD01-183C-404A-A740-20BC78EB4450}"/>
              </a:ext>
            </a:extLst>
          </p:cNvPr>
          <p:cNvSpPr/>
          <p:nvPr/>
        </p:nvSpPr>
        <p:spPr>
          <a:xfrm>
            <a:off x="867610" y="2348880"/>
            <a:ext cx="20482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l-PL" sz="2400" b="0" dirty="0">
                <a:solidFill>
                  <a:schemeClr val="accent2">
                    <a:lumMod val="75000"/>
                  </a:schemeClr>
                </a:solidFill>
              </a:rPr>
              <a:t>Dlaczego musimy znać wzorzec chodu?</a:t>
            </a:r>
            <a:endParaRPr lang="en-US" sz="24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agen 7" descr="Imagen que contiene pelota, jugador, hombre, parado&#10;&#10;Descripción generada automáticamente">
            <a:extLst>
              <a:ext uri="{FF2B5EF4-FFF2-40B4-BE49-F238E27FC236}">
                <a16:creationId xmlns:a16="http://schemas.microsoft.com/office/drawing/2014/main" id="{28F27648-6A3A-4EA9-B072-23807370A3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1" b="4648"/>
          <a:stretch/>
        </p:blipFill>
        <p:spPr>
          <a:xfrm flipH="1">
            <a:off x="3152069" y="2505581"/>
            <a:ext cx="2792541" cy="3096344"/>
          </a:xfrm>
          <a:prstGeom prst="rect">
            <a:avLst/>
          </a:prstGeom>
        </p:spPr>
      </p:pic>
      <p:sp>
        <p:nvSpPr>
          <p:cNvPr id="15" name="Prostokąt 3">
            <a:extLst>
              <a:ext uri="{FF2B5EF4-FFF2-40B4-BE49-F238E27FC236}">
                <a16:creationId xmlns:a16="http://schemas.microsoft.com/office/drawing/2014/main" id="{583D62D5-D2F7-4AE9-842A-C1EC70596825}"/>
              </a:ext>
            </a:extLst>
          </p:cNvPr>
          <p:cNvSpPr/>
          <p:nvPr/>
        </p:nvSpPr>
        <p:spPr>
          <a:xfrm>
            <a:off x="6528601" y="2636912"/>
            <a:ext cx="21478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0" i="1" dirty="0" err="1">
                <a:solidFill>
                  <a:schemeClr val="accent2">
                    <a:lumMod val="75000"/>
                  </a:schemeClr>
                </a:solidFill>
              </a:rPr>
              <a:t>Porówn</a:t>
            </a:r>
            <a:r>
              <a:rPr lang="pl-PL" sz="2800" b="0" i="1" dirty="0" err="1">
                <a:solidFill>
                  <a:schemeClr val="accent2">
                    <a:lumMod val="75000"/>
                  </a:schemeClr>
                </a:solidFill>
              </a:rPr>
              <a:t>anie</a:t>
            </a:r>
            <a:endParaRPr lang="en-US" sz="28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Prostokąt 3">
            <a:extLst>
              <a:ext uri="{FF2B5EF4-FFF2-40B4-BE49-F238E27FC236}">
                <a16:creationId xmlns:a16="http://schemas.microsoft.com/office/drawing/2014/main" id="{1C180922-E04C-4D84-AB2E-C86BEBE85CBC}"/>
              </a:ext>
            </a:extLst>
          </p:cNvPr>
          <p:cNvSpPr/>
          <p:nvPr/>
        </p:nvSpPr>
        <p:spPr>
          <a:xfrm>
            <a:off x="5940152" y="3769876"/>
            <a:ext cx="27239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0" i="1" dirty="0" err="1">
                <a:solidFill>
                  <a:schemeClr val="accent2">
                    <a:lumMod val="75000"/>
                  </a:schemeClr>
                </a:solidFill>
              </a:rPr>
              <a:t>Diagno</a:t>
            </a:r>
            <a:r>
              <a:rPr lang="pl-PL" sz="2800" b="0" i="1" dirty="0" err="1">
                <a:solidFill>
                  <a:schemeClr val="accent2">
                    <a:lumMod val="75000"/>
                  </a:schemeClr>
                </a:solidFill>
              </a:rPr>
              <a:t>zowanie</a:t>
            </a:r>
            <a:endParaRPr lang="en-US" sz="28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Prostokąt 3">
            <a:extLst>
              <a:ext uri="{FF2B5EF4-FFF2-40B4-BE49-F238E27FC236}">
                <a16:creationId xmlns:a16="http://schemas.microsoft.com/office/drawing/2014/main" id="{DD5E4D07-4631-46DA-83BC-B1976217EB06}"/>
              </a:ext>
            </a:extLst>
          </p:cNvPr>
          <p:cNvSpPr/>
          <p:nvPr/>
        </p:nvSpPr>
        <p:spPr>
          <a:xfrm>
            <a:off x="6513931" y="4994012"/>
            <a:ext cx="21478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800" b="0" i="1" dirty="0">
                <a:solidFill>
                  <a:schemeClr val="accent2">
                    <a:lumMod val="75000"/>
                  </a:schemeClr>
                </a:solidFill>
              </a:rPr>
              <a:t>Leczenie</a:t>
            </a:r>
            <a:endParaRPr lang="en-US" sz="28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" name="Imagen 18" descr="Forma, Círculo&#10;&#10;Descripción generada automáticamente">
            <a:extLst>
              <a:ext uri="{FF2B5EF4-FFF2-40B4-BE49-F238E27FC236}">
                <a16:creationId xmlns:a16="http://schemas.microsoft.com/office/drawing/2014/main" id="{6680D25A-1B2A-43E3-ABC3-44B479A0C2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" t="2751" r="64332" b="76401"/>
          <a:stretch/>
        </p:blipFill>
        <p:spPr>
          <a:xfrm>
            <a:off x="6156176" y="2228034"/>
            <a:ext cx="2808312" cy="1088799"/>
          </a:xfrm>
          <a:prstGeom prst="rect">
            <a:avLst/>
          </a:prstGeom>
        </p:spPr>
      </p:pic>
      <p:pic>
        <p:nvPicPr>
          <p:cNvPr id="20" name="Imagen 19" descr="Forma, Círculo&#10;&#10;Descripción generada automáticamente">
            <a:extLst>
              <a:ext uri="{FF2B5EF4-FFF2-40B4-BE49-F238E27FC236}">
                <a16:creationId xmlns:a16="http://schemas.microsoft.com/office/drawing/2014/main" id="{6CBD78FC-4C05-4F25-93E6-978F019FC6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" t="2751" r="64332" b="76401"/>
          <a:stretch/>
        </p:blipFill>
        <p:spPr>
          <a:xfrm>
            <a:off x="5868144" y="3429000"/>
            <a:ext cx="3024336" cy="1172552"/>
          </a:xfrm>
          <a:prstGeom prst="rect">
            <a:avLst/>
          </a:prstGeom>
        </p:spPr>
      </p:pic>
      <p:pic>
        <p:nvPicPr>
          <p:cNvPr id="21" name="Imagen 20" descr="Forma, Círculo&#10;&#10;Descripción generada automáticamente">
            <a:extLst>
              <a:ext uri="{FF2B5EF4-FFF2-40B4-BE49-F238E27FC236}">
                <a16:creationId xmlns:a16="http://schemas.microsoft.com/office/drawing/2014/main" id="{A4181B58-2020-4268-80CB-53754E04BF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" t="2751" r="64332" b="76401"/>
          <a:stretch/>
        </p:blipFill>
        <p:spPr>
          <a:xfrm>
            <a:off x="6372200" y="4725144"/>
            <a:ext cx="2496618" cy="96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8125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7" grpId="0"/>
      <p:bldP spid="1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V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. OCENA KINETYCZNA NORMALNEGO CHODU</a:t>
            </a:r>
          </a:p>
          <a:p>
            <a:pPr algn="ctr">
              <a:defRPr/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Przemieszczenie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środka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nacisku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199795FB-10E6-4380-8A9B-811B73AD5526}"/>
              </a:ext>
            </a:extLst>
          </p:cNvPr>
          <p:cNvSpPr/>
          <p:nvPr/>
        </p:nvSpPr>
        <p:spPr>
          <a:xfrm>
            <a:off x="1583668" y="2174855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pl-PL" sz="1800" b="0" i="1" dirty="0">
                <a:solidFill>
                  <a:schemeClr val="accent2">
                    <a:lumMod val="75000"/>
                  </a:schemeClr>
                </a:solidFill>
              </a:rPr>
              <a:t>Jakie wyniki możemy przeanalizować w związku z przesunięciem się środka ciężkości?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466C4EC8-8E1B-4558-87CC-8D08A912751E}"/>
              </a:ext>
            </a:extLst>
          </p:cNvPr>
          <p:cNvSpPr/>
          <p:nvPr/>
        </p:nvSpPr>
        <p:spPr bwMode="auto">
          <a:xfrm>
            <a:off x="755576" y="3275488"/>
            <a:ext cx="3168352" cy="2529776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635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8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sym typeface="Arial" charset="0"/>
              </a:rPr>
              <a:t>Wskaźnik wychylenia środka nacisku</a:t>
            </a:r>
          </a:p>
          <a:p>
            <a:pPr marR="0" indent="635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Odchylenie COP od skonstruowanej linii łączącej pierwszy i ostatni punkt krzywej COP, mierzone na dystalnej trzeciej części stopy i znormalizowane do szerokości stopy.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B2982998-77AF-489E-8BB4-6045F6EAB43C}"/>
              </a:ext>
            </a:extLst>
          </p:cNvPr>
          <p:cNvSpPr/>
          <p:nvPr/>
        </p:nvSpPr>
        <p:spPr bwMode="auto">
          <a:xfrm>
            <a:off x="4355976" y="3275488"/>
            <a:ext cx="3960242" cy="2529776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635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8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sym typeface="Arial" charset="0"/>
              </a:rPr>
              <a:t>Prędkość środka nacisku</a:t>
            </a:r>
          </a:p>
          <a:p>
            <a:pPr marR="0" indent="635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Wynikowe przemieszczenie COP podzielone przez czas, jaki upłynął między pomiarami. </a:t>
            </a:r>
          </a:p>
          <a:p>
            <a:pPr marR="0" indent="635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Części z fazy postawy</a:t>
            </a:r>
          </a:p>
          <a:p>
            <a:pPr marR="0" indent="635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8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sym typeface="Arial" charset="0"/>
              </a:rPr>
              <a:t>Części stopy (tylna, środkowa, przednia część stopy)</a:t>
            </a:r>
          </a:p>
          <a:p>
            <a:pPr marR="0" indent="6350" algn="ctr" defTabSz="642938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8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sym typeface="Arial" charset="0"/>
              </a:rPr>
              <a:t>W osi X lub Y. </a:t>
            </a:r>
          </a:p>
        </p:txBody>
      </p:sp>
    </p:spTree>
    <p:extLst>
      <p:ext uri="{BB962C8B-B14F-4D97-AF65-F5344CB8AC3E}">
        <p14:creationId xmlns:p14="http://schemas.microsoft.com/office/powerpoint/2010/main" val="718431593"/>
      </p:ext>
    </p:extLst>
  </p:cSld>
  <p:clrMapOvr>
    <a:masterClrMapping/>
  </p:clrMapOvr>
  <p:transition advClick="0" advTm="3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V. OCENA KINETYCZNA NORMALNEGO CHODU</a:t>
            </a: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Przemieszczenie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środka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nacisku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1">
            <a:extLst>
              <a:ext uri="{FF2B5EF4-FFF2-40B4-BE49-F238E27FC236}">
                <a16:creationId xmlns:a16="http://schemas.microsoft.com/office/drawing/2014/main" id="{3629095B-EECF-48FC-BD7B-1B0285BB70D9}"/>
              </a:ext>
            </a:extLst>
          </p:cNvPr>
          <p:cNvSpPr/>
          <p:nvPr/>
        </p:nvSpPr>
        <p:spPr>
          <a:xfrm>
            <a:off x="539552" y="2174855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</a:rPr>
              <a:t>Wskaźnik</a:t>
            </a: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</a:rPr>
              <a:t>wychylenia</a:t>
            </a: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</a:rPr>
              <a:t>środka</a:t>
            </a: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</a:rPr>
              <a:t>ciśnienia</a:t>
            </a:r>
            <a:endParaRPr lang="en-US" sz="1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7A4164BB-D4FE-4801-9777-B03428E07BAF}"/>
              </a:ext>
            </a:extLst>
          </p:cNvPr>
          <p:cNvSpPr/>
          <p:nvPr/>
        </p:nvSpPr>
        <p:spPr bwMode="auto">
          <a:xfrm>
            <a:off x="717874" y="4164743"/>
            <a:ext cx="3269331" cy="498835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CPEI w normie: 20.4 (6.5)</a:t>
            </a:r>
            <a:endParaRPr kumimoji="0" lang="es-E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9A078BE5-4308-4825-9E38-14A5AAE48794}"/>
              </a:ext>
            </a:extLst>
          </p:cNvPr>
          <p:cNvSpPr/>
          <p:nvPr/>
        </p:nvSpPr>
        <p:spPr bwMode="auto">
          <a:xfrm>
            <a:off x="726605" y="4802373"/>
            <a:ext cx="3269331" cy="498835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400" b="0" dirty="0">
                <a:latin typeface="Arial" charset="0"/>
                <a:sym typeface="Arial" charset="0"/>
              </a:rPr>
              <a:t>CPEI w stopach płaskich: 18,4 (4,5)</a:t>
            </a:r>
            <a:endParaRPr lang="es-ES" sz="1400" b="0" dirty="0">
              <a:latin typeface="Arial" charset="0"/>
              <a:sym typeface="Arial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5518709C-35E0-44BF-9926-3ACDE68F4DFC}"/>
              </a:ext>
            </a:extLst>
          </p:cNvPr>
          <p:cNvSpPr/>
          <p:nvPr/>
        </p:nvSpPr>
        <p:spPr bwMode="auto">
          <a:xfrm>
            <a:off x="726605" y="5450445"/>
            <a:ext cx="3269331" cy="498835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400" b="0" dirty="0">
                <a:latin typeface="Arial" charset="0"/>
                <a:sym typeface="Arial" charset="0"/>
              </a:rPr>
              <a:t>CPEI w stopach: 20,2 (5,8)</a:t>
            </a:r>
            <a:endParaRPr lang="es-ES" sz="1400" b="0" dirty="0">
              <a:latin typeface="Arial" charset="0"/>
              <a:sym typeface="Arial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563BC55-6B34-47AE-97D0-47FD8A6D1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77391"/>
          <a:stretch/>
        </p:blipFill>
        <p:spPr bwMode="auto">
          <a:xfrm>
            <a:off x="5502383" y="1813466"/>
            <a:ext cx="2027665" cy="422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B8232AD-8941-487B-B687-F59D2F628342}"/>
              </a:ext>
            </a:extLst>
          </p:cNvPr>
          <p:cNvCxnSpPr>
            <a:cxnSpLocks/>
          </p:cNvCxnSpPr>
          <p:nvPr/>
        </p:nvCxnSpPr>
        <p:spPr bwMode="auto">
          <a:xfrm>
            <a:off x="6552219" y="2720910"/>
            <a:ext cx="36005" cy="250829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78A73F5-383E-4E88-AE4F-77386FFA13AD}"/>
              </a:ext>
            </a:extLst>
          </p:cNvPr>
          <p:cNvSpPr txBox="1"/>
          <p:nvPr/>
        </p:nvSpPr>
        <p:spPr>
          <a:xfrm>
            <a:off x="7487077" y="3656165"/>
            <a:ext cx="167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>
                <a:solidFill>
                  <a:schemeClr val="tx1"/>
                </a:solidFill>
              </a:rPr>
              <a:t>Środek</a:t>
            </a:r>
            <a:r>
              <a:rPr lang="en-US" sz="1400" b="0" dirty="0">
                <a:solidFill>
                  <a:schemeClr val="tx1"/>
                </a:solidFill>
              </a:rPr>
              <a:t> </a:t>
            </a:r>
            <a:r>
              <a:rPr lang="en-US" sz="1400" b="0" dirty="0" err="1">
                <a:solidFill>
                  <a:schemeClr val="tx1"/>
                </a:solidFill>
              </a:rPr>
              <a:t>krzywej</a:t>
            </a:r>
            <a:r>
              <a:rPr lang="en-US" sz="1400" b="0" dirty="0">
                <a:solidFill>
                  <a:schemeClr val="tx1"/>
                </a:solidFill>
              </a:rPr>
              <a:t> </a:t>
            </a:r>
            <a:r>
              <a:rPr lang="en-US" sz="1400" b="0" dirty="0" err="1">
                <a:solidFill>
                  <a:schemeClr val="tx1"/>
                </a:solidFill>
              </a:rPr>
              <a:t>ciśnienia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05114D2-BEAB-449B-B6D3-F47DDA968719}"/>
              </a:ext>
            </a:extLst>
          </p:cNvPr>
          <p:cNvSpPr txBox="1"/>
          <p:nvPr/>
        </p:nvSpPr>
        <p:spPr>
          <a:xfrm>
            <a:off x="3978349" y="2504224"/>
            <a:ext cx="167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dirty="0" err="1">
                <a:solidFill>
                  <a:schemeClr val="tx1"/>
                </a:solidFill>
              </a:rPr>
              <a:t>Wzrost</a:t>
            </a:r>
            <a:r>
              <a:rPr lang="en-US" sz="1400" b="0" dirty="0">
                <a:solidFill>
                  <a:schemeClr val="tx1"/>
                </a:solidFill>
              </a:rPr>
              <a:t> </a:t>
            </a:r>
            <a:r>
              <a:rPr lang="en-US" sz="1400" b="0" dirty="0" err="1">
                <a:solidFill>
                  <a:schemeClr val="tx1"/>
                </a:solidFill>
              </a:rPr>
              <a:t>ciśnienia</a:t>
            </a:r>
            <a:r>
              <a:rPr lang="en-US" sz="1400" b="0" dirty="0">
                <a:solidFill>
                  <a:schemeClr val="tx1"/>
                </a:solidFill>
              </a:rPr>
              <a:t> w </a:t>
            </a:r>
            <a:r>
              <a:rPr lang="en-US" sz="1400" b="0" dirty="0" err="1">
                <a:solidFill>
                  <a:schemeClr val="tx1"/>
                </a:solidFill>
              </a:rPr>
              <a:t>środku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A3B87BD-490A-4E39-8163-CD9C9863C10C}"/>
              </a:ext>
            </a:extLst>
          </p:cNvPr>
          <p:cNvSpPr txBox="1"/>
          <p:nvPr/>
        </p:nvSpPr>
        <p:spPr>
          <a:xfrm>
            <a:off x="3978349" y="4345359"/>
            <a:ext cx="167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dirty="0" err="1">
                <a:solidFill>
                  <a:schemeClr val="tx1"/>
                </a:solidFill>
              </a:rPr>
              <a:t>Linia</a:t>
            </a:r>
            <a:r>
              <a:rPr lang="en-US" sz="1400" b="0" dirty="0">
                <a:solidFill>
                  <a:schemeClr val="tx1"/>
                </a:solidFill>
              </a:rPr>
              <a:t> </a:t>
            </a:r>
            <a:r>
              <a:rPr lang="en-US" sz="1400" b="0" dirty="0" err="1">
                <a:solidFill>
                  <a:schemeClr val="tx1"/>
                </a:solidFill>
              </a:rPr>
              <a:t>konstrukcyjna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FE4AB71-1A39-4BC2-A06D-D0FA648AB116}"/>
              </a:ext>
            </a:extLst>
          </p:cNvPr>
          <p:cNvSpPr txBox="1"/>
          <p:nvPr/>
        </p:nvSpPr>
        <p:spPr>
          <a:xfrm>
            <a:off x="7524328" y="2833191"/>
            <a:ext cx="124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>
                <a:solidFill>
                  <a:schemeClr val="tx1"/>
                </a:solidFill>
              </a:rPr>
              <a:t>Szerokość</a:t>
            </a:r>
            <a:r>
              <a:rPr lang="en-US" sz="1400" b="0" dirty="0">
                <a:solidFill>
                  <a:schemeClr val="tx1"/>
                </a:solidFill>
              </a:rPr>
              <a:t> </a:t>
            </a:r>
            <a:r>
              <a:rPr lang="en-US" sz="1400" b="0" dirty="0" err="1">
                <a:solidFill>
                  <a:schemeClr val="tx1"/>
                </a:solidFill>
              </a:rPr>
              <a:t>stopy</a:t>
            </a:r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62D39A09-E0E6-4331-ACFF-CB8E05F886B4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6757841" y="3917775"/>
            <a:ext cx="729236" cy="230849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3A6593F2-3614-471C-B5E7-630A5B6F0885}"/>
              </a:ext>
            </a:extLst>
          </p:cNvPr>
          <p:cNvCxnSpPr>
            <a:cxnSpLocks/>
          </p:cNvCxnSpPr>
          <p:nvPr/>
        </p:nvCxnSpPr>
        <p:spPr bwMode="auto">
          <a:xfrm flipV="1">
            <a:off x="5604301" y="4280456"/>
            <a:ext cx="911915" cy="16668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3F536A80-C732-46AC-8474-B66085CAAE10}"/>
              </a:ext>
            </a:extLst>
          </p:cNvPr>
          <p:cNvCxnSpPr>
            <a:cxnSpLocks/>
          </p:cNvCxnSpPr>
          <p:nvPr/>
        </p:nvCxnSpPr>
        <p:spPr bwMode="auto">
          <a:xfrm>
            <a:off x="6516216" y="3501008"/>
            <a:ext cx="216024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D73C4CB8-9A7F-4BF3-9C11-D286D6073354}"/>
              </a:ext>
            </a:extLst>
          </p:cNvPr>
          <p:cNvCxnSpPr>
            <a:cxnSpLocks/>
          </p:cNvCxnSpPr>
          <p:nvPr/>
        </p:nvCxnSpPr>
        <p:spPr bwMode="auto">
          <a:xfrm>
            <a:off x="5652120" y="2839685"/>
            <a:ext cx="961271" cy="56899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2BC79E6D-AF5A-41D0-9202-64545A61AC21}"/>
              </a:ext>
            </a:extLst>
          </p:cNvPr>
          <p:cNvCxnSpPr/>
          <p:nvPr/>
        </p:nvCxnSpPr>
        <p:spPr bwMode="auto">
          <a:xfrm>
            <a:off x="6228184" y="3137075"/>
            <a:ext cx="873050" cy="19814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A9A8E48B-3A0C-49AD-93F6-2A69D3B5927A}"/>
              </a:ext>
            </a:extLst>
          </p:cNvPr>
          <p:cNvCxnSpPr>
            <a:cxnSpLocks/>
          </p:cNvCxnSpPr>
          <p:nvPr/>
        </p:nvCxnSpPr>
        <p:spPr bwMode="auto">
          <a:xfrm flipH="1">
            <a:off x="6787316" y="3001764"/>
            <a:ext cx="729236" cy="200071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2" name="Imagen 41">
            <a:extLst>
              <a:ext uri="{FF2B5EF4-FFF2-40B4-BE49-F238E27FC236}">
                <a16:creationId xmlns:a16="http://schemas.microsoft.com/office/drawing/2014/main" id="{4EA1B6DF-C258-4607-B6DE-9FCCE07110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00" t="68830" r="48735" b="23251"/>
          <a:stretch/>
        </p:blipFill>
        <p:spPr>
          <a:xfrm>
            <a:off x="636537" y="2620346"/>
            <a:ext cx="3339411" cy="442614"/>
          </a:xfrm>
          <a:prstGeom prst="rect">
            <a:avLst/>
          </a:prstGeom>
        </p:spPr>
      </p:pic>
      <p:sp>
        <p:nvSpPr>
          <p:cNvPr id="47" name="Prostokąt 1">
            <a:extLst>
              <a:ext uri="{FF2B5EF4-FFF2-40B4-BE49-F238E27FC236}">
                <a16:creationId xmlns:a16="http://schemas.microsoft.com/office/drawing/2014/main" id="{124C382D-8372-49CB-BD12-C61A5A8DE531}"/>
              </a:ext>
            </a:extLst>
          </p:cNvPr>
          <p:cNvSpPr/>
          <p:nvPr/>
        </p:nvSpPr>
        <p:spPr>
          <a:xfrm>
            <a:off x="539552" y="3068960"/>
            <a:ext cx="38166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Wartości uzyskane od 92 zdrowych osób (w wieku od 18 do 45 lat) z różną postawą stóp, chodzących z komfortową prędkością: </a:t>
            </a:r>
            <a:endParaRPr lang="en-US" sz="16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87951"/>
      </p:ext>
    </p:extLst>
  </p:cSld>
  <p:clrMapOvr>
    <a:masterClrMapping/>
  </p:clrMapOvr>
  <p:transition advClick="0" advTm="3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V. OCENA KINETYCZNA NORMALNEGO CHODU</a:t>
            </a: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Przemieszczenie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środka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nacisku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1">
            <a:extLst>
              <a:ext uri="{FF2B5EF4-FFF2-40B4-BE49-F238E27FC236}">
                <a16:creationId xmlns:a16="http://schemas.microsoft.com/office/drawing/2014/main" id="{3629095B-EECF-48FC-BD7B-1B0285BB70D9}"/>
              </a:ext>
            </a:extLst>
          </p:cNvPr>
          <p:cNvSpPr/>
          <p:nvPr/>
        </p:nvSpPr>
        <p:spPr>
          <a:xfrm>
            <a:off x="539552" y="2174855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</a:rPr>
              <a:t>Środek</a:t>
            </a: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</a:rPr>
              <a:t>ciśnienia</a:t>
            </a: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</a:rPr>
              <a:t>prędkość</a:t>
            </a:r>
            <a:endParaRPr lang="en-US" sz="1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CFAD1831-A865-480A-A1E3-751B55976C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302550"/>
              </p:ext>
            </p:extLst>
          </p:nvPr>
        </p:nvGraphicFramePr>
        <p:xfrm>
          <a:off x="179512" y="2569074"/>
          <a:ext cx="3600402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134">
                  <a:extLst>
                    <a:ext uri="{9D8B030D-6E8A-4147-A177-3AD203B41FA5}">
                      <a16:colId xmlns:a16="http://schemas.microsoft.com/office/drawing/2014/main" val="3513623999"/>
                    </a:ext>
                  </a:extLst>
                </a:gridCol>
                <a:gridCol w="1200134">
                  <a:extLst>
                    <a:ext uri="{9D8B030D-6E8A-4147-A177-3AD203B41FA5}">
                      <a16:colId xmlns:a16="http://schemas.microsoft.com/office/drawing/2014/main" val="3698392656"/>
                    </a:ext>
                  </a:extLst>
                </a:gridCol>
                <a:gridCol w="1200134">
                  <a:extLst>
                    <a:ext uri="{9D8B030D-6E8A-4147-A177-3AD203B41FA5}">
                      <a16:colId xmlns:a16="http://schemas.microsoft.com/office/drawing/2014/main" val="9773606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 noProof="0" dirty="0"/>
                        <a:t>Bo Li et al.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noProof="0" dirty="0" err="1"/>
                        <a:t>Prędkość</a:t>
                      </a:r>
                      <a:r>
                        <a:rPr lang="en-US" sz="1200" b="0" noProof="0" dirty="0"/>
                        <a:t> AP (m/s)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noProof="0" dirty="0" err="1"/>
                        <a:t>Prędkość</a:t>
                      </a:r>
                      <a:r>
                        <a:rPr lang="en-US" sz="1200" b="0" noProof="0" dirty="0"/>
                        <a:t> ML (m/s)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81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Initial contact</a:t>
                      </a:r>
                      <a:endParaRPr lang="pl-PL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0.426</a:t>
                      </a:r>
                    </a:p>
                    <a:p>
                      <a:pPr algn="ctr"/>
                      <a:r>
                        <a:rPr lang="en-US" sz="1200" noProof="0" dirty="0"/>
                        <a:t>(0.157)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0.106 (0.057)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651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forefoot contact</a:t>
                      </a:r>
                      <a:endParaRPr lang="pl-PL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0.723</a:t>
                      </a:r>
                    </a:p>
                    <a:p>
                      <a:pPr algn="ctr"/>
                      <a:r>
                        <a:rPr lang="en-US" sz="1200" noProof="0" dirty="0"/>
                        <a:t>(0.405)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0.090 (0.058)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260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foot flat phase</a:t>
                      </a:r>
                      <a:endParaRPr lang="pl-PL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0.292</a:t>
                      </a:r>
                    </a:p>
                    <a:p>
                      <a:pPr algn="ctr"/>
                      <a:r>
                        <a:rPr lang="es-E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(0.087)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0.028 (0.010)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359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Forefoot</a:t>
                      </a:r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l-PL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push</a:t>
                      </a:r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-off</a:t>
                      </a:r>
                      <a:endParaRPr lang="pl-PL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0.277</a:t>
                      </a:r>
                    </a:p>
                    <a:p>
                      <a:pPr algn="ctr"/>
                      <a:r>
                        <a:rPr lang="es-E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(0.050)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0.117 (0.029)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421856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9781519-CAC9-468F-9610-146744B14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511042"/>
              </p:ext>
            </p:extLst>
          </p:nvPr>
        </p:nvGraphicFramePr>
        <p:xfrm>
          <a:off x="3923929" y="2564510"/>
          <a:ext cx="2016224" cy="2529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351362399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698392656"/>
                    </a:ext>
                  </a:extLst>
                </a:gridCol>
              </a:tblGrid>
              <a:tr h="4943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0" dirty="0" err="1"/>
                        <a:t>Buldt</a:t>
                      </a:r>
                      <a:r>
                        <a:rPr lang="en-US" sz="1200" b="0" noProof="0" dirty="0"/>
                        <a:t> et al. </a:t>
                      </a:r>
                    </a:p>
                    <a:p>
                      <a:endParaRPr lang="en-US" sz="12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noProof="0" dirty="0" err="1"/>
                        <a:t>Prędkość</a:t>
                      </a:r>
                      <a:r>
                        <a:rPr lang="en-US" sz="1200" b="0" noProof="0" dirty="0"/>
                        <a:t> AP (m/s)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81203"/>
                  </a:ext>
                </a:extLst>
              </a:tr>
              <a:tr h="51393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Loading response</a:t>
                      </a:r>
                      <a:endParaRPr lang="pl-PL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s-E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0.405 (0.084)</a:t>
                      </a:r>
                      <a:endParaRPr lang="en-US" sz="12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651542"/>
                  </a:ext>
                </a:extLst>
              </a:tr>
              <a:tr h="50360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Midstance</a:t>
                      </a:r>
                      <a:endParaRPr lang="pl-PL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s-E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0.435 (0.061)</a:t>
                      </a:r>
                      <a:endParaRPr lang="en-US" sz="12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260211"/>
                  </a:ext>
                </a:extLst>
              </a:tr>
              <a:tr h="51393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Terminal stance</a:t>
                      </a:r>
                      <a:endParaRPr lang="pl-PL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s-E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0.177 (0.069)</a:t>
                      </a:r>
                      <a:endParaRPr lang="en-US" sz="12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359403"/>
                  </a:ext>
                </a:extLst>
              </a:tr>
              <a:tr h="50360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Pre</a:t>
                      </a:r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-swing</a:t>
                      </a:r>
                      <a:endParaRPr lang="pl-PL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s-E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0.453 (0.098)</a:t>
                      </a:r>
                      <a:endParaRPr lang="en-US" sz="12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421856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8968A9F6-AFB5-4E6D-A468-F6F500949761}"/>
              </a:ext>
            </a:extLst>
          </p:cNvPr>
          <p:cNvSpPr txBox="1"/>
          <p:nvPr/>
        </p:nvSpPr>
        <p:spPr>
          <a:xfrm>
            <a:off x="600018" y="5445224"/>
            <a:ext cx="8015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12. Prędkość środka nacisku (m/s) wartość średnia (SD) od osób zdrowych z prawidłową postawą stopy z badań Bo Li i </a:t>
            </a:r>
            <a:r>
              <a:rPr lang="pl-PL" sz="1400" b="0" dirty="0" err="1">
                <a:solidFill>
                  <a:schemeClr val="accent2"/>
                </a:solidFill>
              </a:rPr>
              <a:t>wsp</a:t>
            </a:r>
            <a:r>
              <a:rPr lang="pl-PL" sz="1400" b="0" dirty="0">
                <a:solidFill>
                  <a:schemeClr val="accent2"/>
                </a:solidFill>
              </a:rPr>
              <a:t>. 2020, </a:t>
            </a:r>
            <a:r>
              <a:rPr lang="pl-PL" sz="1400" b="0" dirty="0" err="1">
                <a:solidFill>
                  <a:schemeClr val="accent2"/>
                </a:solidFill>
              </a:rPr>
              <a:t>Buldt</a:t>
            </a:r>
            <a:r>
              <a:rPr lang="pl-PL" sz="1400" b="0" dirty="0">
                <a:solidFill>
                  <a:schemeClr val="accent2"/>
                </a:solidFill>
              </a:rPr>
              <a:t> i </a:t>
            </a:r>
            <a:r>
              <a:rPr lang="pl-PL" sz="1400" b="0" dirty="0" err="1">
                <a:solidFill>
                  <a:schemeClr val="accent2"/>
                </a:solidFill>
              </a:rPr>
              <a:t>wsp</a:t>
            </a:r>
            <a:r>
              <a:rPr lang="pl-PL" sz="1400" b="0" dirty="0">
                <a:solidFill>
                  <a:schemeClr val="accent2"/>
                </a:solidFill>
              </a:rPr>
              <a:t>. 2018 oraz </a:t>
            </a:r>
            <a:r>
              <a:rPr lang="pl-PL" sz="1400" b="0" dirty="0" err="1">
                <a:solidFill>
                  <a:schemeClr val="accent2"/>
                </a:solidFill>
              </a:rPr>
              <a:t>Fuchioka</a:t>
            </a:r>
            <a:r>
              <a:rPr lang="pl-PL" sz="1400" b="0" dirty="0">
                <a:solidFill>
                  <a:schemeClr val="accent2"/>
                </a:solidFill>
              </a:rPr>
              <a:t> i </a:t>
            </a:r>
            <a:r>
              <a:rPr lang="pl-PL" sz="1400" b="0" dirty="0" err="1">
                <a:solidFill>
                  <a:schemeClr val="accent2"/>
                </a:solidFill>
              </a:rPr>
              <a:t>wsp</a:t>
            </a:r>
            <a:r>
              <a:rPr lang="pl-PL" sz="1400" b="0" dirty="0">
                <a:solidFill>
                  <a:schemeClr val="accent2"/>
                </a:solidFill>
              </a:rPr>
              <a:t>. 2015 w osi przednio-tylnej i przyśrodkowo-bocznej. </a:t>
            </a:r>
          </a:p>
        </p:txBody>
      </p:sp>
      <p:graphicFrame>
        <p:nvGraphicFramePr>
          <p:cNvPr id="11" name="Tabla 7">
            <a:extLst>
              <a:ext uri="{FF2B5EF4-FFF2-40B4-BE49-F238E27FC236}">
                <a16:creationId xmlns:a16="http://schemas.microsoft.com/office/drawing/2014/main" id="{FD0110C4-71AA-4BBF-BFC1-3E7AF86675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719224"/>
              </p:ext>
            </p:extLst>
          </p:nvPr>
        </p:nvGraphicFramePr>
        <p:xfrm>
          <a:off x="6084168" y="2564904"/>
          <a:ext cx="2736303" cy="2529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9214">
                  <a:extLst>
                    <a:ext uri="{9D8B030D-6E8A-4147-A177-3AD203B41FA5}">
                      <a16:colId xmlns:a16="http://schemas.microsoft.com/office/drawing/2014/main" val="3513623999"/>
                    </a:ext>
                  </a:extLst>
                </a:gridCol>
                <a:gridCol w="882679">
                  <a:extLst>
                    <a:ext uri="{9D8B030D-6E8A-4147-A177-3AD203B41FA5}">
                      <a16:colId xmlns:a16="http://schemas.microsoft.com/office/drawing/2014/main" val="3698392656"/>
                    </a:ext>
                  </a:extLst>
                </a:gridCol>
                <a:gridCol w="794410">
                  <a:extLst>
                    <a:ext uri="{9D8B030D-6E8A-4147-A177-3AD203B41FA5}">
                      <a16:colId xmlns:a16="http://schemas.microsoft.com/office/drawing/2014/main" val="1161192029"/>
                    </a:ext>
                  </a:extLst>
                </a:gridCol>
              </a:tblGrid>
              <a:tr h="923797">
                <a:tc>
                  <a:txBody>
                    <a:bodyPr/>
                    <a:lstStyle/>
                    <a:p>
                      <a:r>
                        <a:rPr lang="en-US" sz="1200" b="0" noProof="0" dirty="0" err="1"/>
                        <a:t>Fuchioka</a:t>
                      </a:r>
                      <a:r>
                        <a:rPr lang="en-US" sz="1200" b="0" noProof="0" dirty="0"/>
                        <a:t> et al.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noProof="0" dirty="0" err="1"/>
                        <a:t>Prędkość</a:t>
                      </a:r>
                      <a:r>
                        <a:rPr lang="en-US" sz="1200" b="0" noProof="0" dirty="0"/>
                        <a:t> AP (m/s)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b="0" noProof="0" dirty="0"/>
                        <a:t>Wartość średnia w m/s</a:t>
                      </a:r>
                      <a:endParaRPr lang="en-US" sz="1200" b="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381203"/>
                  </a:ext>
                </a:extLst>
              </a:tr>
              <a:tr h="535215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Rear foot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26.9 ± 8.8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651542"/>
                  </a:ext>
                </a:extLst>
              </a:tr>
              <a:tr h="535215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Mid foot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83.0 ± 33.1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260211"/>
                  </a:ext>
                </a:extLst>
              </a:tr>
              <a:tr h="535215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Forefoot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20.9 ± 5.3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359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793463"/>
      </p:ext>
    </p:extLst>
  </p:cSld>
  <p:clrMapOvr>
    <a:masterClrMapping/>
  </p:clrMapOvr>
  <p:transition advClick="0" advTm="3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971600" y="3501008"/>
            <a:ext cx="59046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VI. </a:t>
            </a:r>
            <a:r>
              <a:rPr lang="pl-PL" sz="3200" b="0" dirty="0">
                <a:solidFill>
                  <a:schemeClr val="accent2">
                    <a:lumMod val="75000"/>
                  </a:schemeClr>
                </a:solidFill>
              </a:rPr>
              <a:t>Ocena nacisku na podłoże podczas normalnego chodu</a:t>
            </a: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Prostokąt 1">
            <a:extLst>
              <a:ext uri="{FF2B5EF4-FFF2-40B4-BE49-F238E27FC236}">
                <a16:creationId xmlns:a16="http://schemas.microsoft.com/office/drawing/2014/main" id="{33DF299A-5145-4D2F-A92E-2508A7E64CE7}"/>
              </a:ext>
            </a:extLst>
          </p:cNvPr>
          <p:cNvSpPr/>
          <p:nvPr/>
        </p:nvSpPr>
        <p:spPr>
          <a:xfrm>
            <a:off x="323528" y="1412776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D.2 Jak wygląda normalna biomechaniczna ocena chodu? 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n 5" descr="Forma, Círculo&#10;&#10;Descripción generada automáticamente">
            <a:extLst>
              <a:ext uri="{FF2B5EF4-FFF2-40B4-BE49-F238E27FC236}">
                <a16:creationId xmlns:a16="http://schemas.microsoft.com/office/drawing/2014/main" id="{0154C689-E624-45F8-B68D-D3D1FEA05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9" t="35300" b="56173"/>
          <a:stretch/>
        </p:blipFill>
        <p:spPr>
          <a:xfrm>
            <a:off x="323528" y="4572417"/>
            <a:ext cx="6336704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54143"/>
      </p:ext>
    </p:extLst>
  </p:cSld>
  <p:clrMapOvr>
    <a:masterClrMapping/>
  </p:clrMapOvr>
  <p:transition advClick="0" advTm="3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VI. NACISK NA STOPĘ PODCZAS NORMALNEGO CHODU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Nacisk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na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podłoże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E07E656-8CB8-45C4-BA6D-1ED248EDA6FE}"/>
              </a:ext>
            </a:extLst>
          </p:cNvPr>
          <p:cNvSpPr txBox="1"/>
          <p:nvPr/>
        </p:nvSpPr>
        <p:spPr>
          <a:xfrm>
            <a:off x="3961259" y="5543654"/>
            <a:ext cx="4544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13 - Mapa w skali barwnej z oceny nacisku na stopę przy użyciu urządzeń </a:t>
            </a:r>
            <a:r>
              <a:rPr lang="pl-PL" sz="1400" b="0" dirty="0" err="1">
                <a:solidFill>
                  <a:schemeClr val="accent2"/>
                </a:solidFill>
              </a:rPr>
              <a:t>Biofoot</a:t>
            </a:r>
            <a:r>
              <a:rPr lang="pl-PL" sz="1400" b="0" dirty="0">
                <a:solidFill>
                  <a:schemeClr val="accent2"/>
                </a:solidFill>
              </a:rPr>
              <a:t>/IBV. </a:t>
            </a:r>
          </a:p>
        </p:txBody>
      </p:sp>
      <p:pic>
        <p:nvPicPr>
          <p:cNvPr id="4" name="Picture 11" descr="C:\Users\Constanza\Documents\Constanza\8 - IO3 - WP3 - WP4\Material Ana Cian\Día 2 - EMG - Presiones - Acelerometría\Fotos y vídeos post - Intrumented Insoles\Scale colour.png">
            <a:extLst>
              <a:ext uri="{FF2B5EF4-FFF2-40B4-BE49-F238E27FC236}">
                <a16:creationId xmlns:a16="http://schemas.microsoft.com/office/drawing/2014/main" id="{FAEB37A7-FF6D-41FD-807F-4BC65B5A2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506" t="1789" r="4643" b="-44"/>
          <a:stretch>
            <a:fillRect/>
          </a:stretch>
        </p:blipFill>
        <p:spPr bwMode="auto">
          <a:xfrm>
            <a:off x="3995936" y="2060848"/>
            <a:ext cx="4366462" cy="338437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5" name="Prostokąt 1">
            <a:extLst>
              <a:ext uri="{FF2B5EF4-FFF2-40B4-BE49-F238E27FC236}">
                <a16:creationId xmlns:a16="http://schemas.microsoft.com/office/drawing/2014/main" id="{266D94D3-E0D4-4575-BFB0-BBD440B1B44B}"/>
              </a:ext>
            </a:extLst>
          </p:cNvPr>
          <p:cNvSpPr/>
          <p:nvPr/>
        </p:nvSpPr>
        <p:spPr>
          <a:xfrm>
            <a:off x="683568" y="2140561"/>
            <a:ext cx="3024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Jednostka informująca o ciśnieniu: </a:t>
            </a:r>
            <a:r>
              <a:rPr lang="pl-PL" sz="1800" b="0" dirty="0" err="1">
                <a:solidFill>
                  <a:schemeClr val="accent2">
                    <a:lumMod val="75000"/>
                  </a:schemeClr>
                </a:solidFill>
              </a:rPr>
              <a:t>KPa</a:t>
            </a:r>
            <a:endParaRPr lang="pl-PL" sz="18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10 </a:t>
            </a:r>
            <a:r>
              <a:rPr lang="pl-PL" sz="1800" b="0" dirty="0" err="1">
                <a:solidFill>
                  <a:schemeClr val="accent2">
                    <a:lumMod val="75000"/>
                  </a:schemeClr>
                </a:solidFill>
              </a:rPr>
              <a:t>kPa</a:t>
            </a: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= 10 </a:t>
            </a:r>
            <a:r>
              <a:rPr lang="pl-PL" sz="1800" b="0" dirty="0" err="1">
                <a:solidFill>
                  <a:schemeClr val="accent2">
                    <a:lumMod val="75000"/>
                  </a:schemeClr>
                </a:solidFill>
              </a:rPr>
              <a:t>kN</a:t>
            </a: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/m2</a:t>
            </a:r>
            <a:endParaRPr lang="en-US" sz="1800" b="0" dirty="0">
              <a:solidFill>
                <a:schemeClr val="accent2"/>
              </a:solidFill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E9A01F6-A1EC-4EFC-92DB-7892DD8BF6EB}"/>
              </a:ext>
            </a:extLst>
          </p:cNvPr>
          <p:cNvSpPr/>
          <p:nvPr/>
        </p:nvSpPr>
        <p:spPr bwMode="auto">
          <a:xfrm>
            <a:off x="683568" y="3196476"/>
            <a:ext cx="3052700" cy="2248748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just"/>
            <a:r>
              <a:rPr lang="pl-PL" sz="1400" b="0" dirty="0">
                <a:latin typeface="Calibri" panose="020F0502020204030204" pitchFamily="34" charset="0"/>
                <a:ea typeface="Calibri" panose="020F0502020204030204" pitchFamily="34" charset="0"/>
              </a:rPr>
              <a:t>U osób zdrowych typowe szczytowe wartości ciśnienia pod stopą wynoszą 80-100 </a:t>
            </a:r>
            <a:r>
              <a:rPr lang="pl-PL" sz="1400" b="0" dirty="0" err="1">
                <a:latin typeface="Calibri" panose="020F0502020204030204" pitchFamily="34" charset="0"/>
                <a:ea typeface="Calibri" panose="020F0502020204030204" pitchFamily="34" charset="0"/>
              </a:rPr>
              <a:t>kPa</a:t>
            </a:r>
            <a:r>
              <a:rPr lang="pl-PL" sz="1400" b="0" dirty="0">
                <a:latin typeface="Calibri" panose="020F0502020204030204" pitchFamily="34" charset="0"/>
                <a:ea typeface="Calibri" panose="020F0502020204030204" pitchFamily="34" charset="0"/>
              </a:rPr>
              <a:t> w pozycji stojącej i 200-250 </a:t>
            </a:r>
            <a:r>
              <a:rPr lang="pl-PL" sz="1400" b="0" dirty="0" err="1">
                <a:latin typeface="Calibri" panose="020F0502020204030204" pitchFamily="34" charset="0"/>
                <a:ea typeface="Calibri" panose="020F0502020204030204" pitchFamily="34" charset="0"/>
              </a:rPr>
              <a:t>kPa</a:t>
            </a:r>
            <a:r>
              <a:rPr lang="pl-PL" sz="1400" b="0" dirty="0">
                <a:latin typeface="Calibri" panose="020F0502020204030204" pitchFamily="34" charset="0"/>
                <a:ea typeface="Calibri" panose="020F0502020204030204" pitchFamily="34" charset="0"/>
              </a:rPr>
              <a:t> podczas chodzenia. </a:t>
            </a:r>
          </a:p>
          <a:p>
            <a:pPr algn="just"/>
            <a:endParaRPr lang="pl-PL" sz="1400" b="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pl-PL" sz="1400" b="0" dirty="0">
                <a:latin typeface="Calibri" panose="020F0502020204030204" pitchFamily="34" charset="0"/>
                <a:ea typeface="Calibri" panose="020F0502020204030204" pitchFamily="34" charset="0"/>
              </a:rPr>
              <a:t>Obszar wokół głów drugiej i trzeciej kości śródstopia doświadcza najwyższego maksymalnego ciśnienia w stopie podczas chodzenia u zdrowych osób dorosłych</a:t>
            </a:r>
            <a:r>
              <a:rPr lang="en-US" sz="14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es-ES" sz="1400" b="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21358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VI. NACISK NA STOPĘ PODCZAS NORMALNEGO CHODU</a:t>
            </a:r>
            <a:endParaRPr lang="es-E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rostokąt 3">
            <a:extLst>
              <a:ext uri="{FF2B5EF4-FFF2-40B4-BE49-F238E27FC236}">
                <a16:creationId xmlns:a16="http://schemas.microsoft.com/office/drawing/2014/main" id="{710D568B-3236-40EE-B631-5481E1BF5B54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Nacisk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na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podłoże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59B347-D117-4186-BBD1-F87F698AE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553" y="1525648"/>
            <a:ext cx="3816424" cy="348673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7AD6A99-9B1E-4B91-99E8-C976F085BFB1}"/>
              </a:ext>
            </a:extLst>
          </p:cNvPr>
          <p:cNvSpPr txBox="1"/>
          <p:nvPr/>
        </p:nvSpPr>
        <p:spPr>
          <a:xfrm>
            <a:off x="3059832" y="5085184"/>
            <a:ext cx="59570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b="0" dirty="0">
                <a:solidFill>
                  <a:schemeClr val="accent2"/>
                </a:solidFill>
              </a:rPr>
              <a:t>Rysunek 15 - Przykład analizy według regionów stopy. MC = trzeszczka przyśrodkowa, LC = trzeszczka boczna, MA = łuk przyśrodkowy, LA = łuk boczny, MT1 = pierwsze śródstopie, 3 = drugie i trzecie śródstopie, 4 = czwarte i piąte śródstopie, H = </a:t>
            </a:r>
            <a:r>
              <a:rPr lang="pl-PL" sz="1400" b="0" dirty="0" err="1">
                <a:solidFill>
                  <a:schemeClr val="accent2"/>
                </a:solidFill>
              </a:rPr>
              <a:t>haluksy</a:t>
            </a:r>
            <a:r>
              <a:rPr lang="pl-PL" sz="1400" b="0" dirty="0">
                <a:solidFill>
                  <a:schemeClr val="accent2"/>
                </a:solidFill>
              </a:rPr>
              <a:t>, T = palce. Obraz z </a:t>
            </a:r>
            <a:r>
              <a:rPr lang="pl-PL" sz="1400" b="0" dirty="0" err="1">
                <a:solidFill>
                  <a:schemeClr val="accent2"/>
                </a:solidFill>
              </a:rPr>
              <a:t>Hessert</a:t>
            </a:r>
            <a:r>
              <a:rPr lang="pl-PL" sz="1400" b="0" dirty="0">
                <a:solidFill>
                  <a:schemeClr val="accent2"/>
                </a:solidFill>
              </a:rPr>
              <a:t> M. et al. 2005.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A899049-7C75-4DD7-A55F-A7FAD1AD8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55" y="2120251"/>
            <a:ext cx="1479289" cy="368501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C913E92-F866-44FB-9411-FA0B5B0C444E}"/>
              </a:ext>
            </a:extLst>
          </p:cNvPr>
          <p:cNvSpPr txBox="1"/>
          <p:nvPr/>
        </p:nvSpPr>
        <p:spPr>
          <a:xfrm>
            <a:off x="2341298" y="2069406"/>
            <a:ext cx="22307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b="0" dirty="0">
                <a:solidFill>
                  <a:schemeClr val="accent2"/>
                </a:solidFill>
              </a:rPr>
              <a:t>Rysunek 14 - Przykład analizy według regionów stopy. (1) wielki palec; (2) drugi i trzeci palec; (3) czwarty i piąty palec; (4) przyśrodkowe </a:t>
            </a:r>
            <a:r>
              <a:rPr lang="pl-PL" sz="1400" b="0" dirty="0" err="1">
                <a:solidFill>
                  <a:schemeClr val="accent2"/>
                </a:solidFill>
              </a:rPr>
              <a:t>przodostopie</a:t>
            </a:r>
            <a:r>
              <a:rPr lang="pl-PL" sz="1400" b="0" dirty="0">
                <a:solidFill>
                  <a:schemeClr val="accent2"/>
                </a:solidFill>
              </a:rPr>
              <a:t>; (5) środkowe </a:t>
            </a:r>
            <a:r>
              <a:rPr lang="pl-PL" sz="1400" b="0" dirty="0" err="1">
                <a:solidFill>
                  <a:schemeClr val="accent2"/>
                </a:solidFill>
              </a:rPr>
              <a:t>przodostopie</a:t>
            </a:r>
            <a:r>
              <a:rPr lang="pl-PL" sz="1400" b="0" dirty="0">
                <a:solidFill>
                  <a:schemeClr val="accent2"/>
                </a:solidFill>
              </a:rPr>
              <a:t>; (6) boczne </a:t>
            </a:r>
            <a:r>
              <a:rPr lang="pl-PL" sz="1400" b="0" dirty="0" err="1">
                <a:solidFill>
                  <a:schemeClr val="accent2"/>
                </a:solidFill>
              </a:rPr>
              <a:t>przodostopie</a:t>
            </a:r>
            <a:r>
              <a:rPr lang="pl-PL" sz="1400" b="0" dirty="0">
                <a:solidFill>
                  <a:schemeClr val="accent2"/>
                </a:solidFill>
              </a:rPr>
              <a:t>; (7) śródstopie; oraz (8) tylna stopa.  Obraz z </a:t>
            </a:r>
            <a:r>
              <a:rPr lang="pl-PL" sz="1400" b="0" dirty="0" err="1">
                <a:solidFill>
                  <a:schemeClr val="accent2"/>
                </a:solidFill>
              </a:rPr>
              <a:t>Tsujinaka</a:t>
            </a:r>
            <a:r>
              <a:rPr lang="pl-PL" sz="1400" b="0" dirty="0">
                <a:solidFill>
                  <a:schemeClr val="accent2"/>
                </a:solidFill>
              </a:rPr>
              <a:t> S. et al. 2019.</a:t>
            </a:r>
          </a:p>
        </p:txBody>
      </p:sp>
    </p:spTree>
    <p:extLst>
      <p:ext uri="{BB962C8B-B14F-4D97-AF65-F5344CB8AC3E}">
        <p14:creationId xmlns:p14="http://schemas.microsoft.com/office/powerpoint/2010/main" val="3297170602"/>
      </p:ext>
    </p:extLst>
  </p:cSld>
  <p:clrMapOvr>
    <a:masterClrMapping/>
  </p:clrMapOvr>
  <p:transition advClick="0" advTm="3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VI. NACISK NA STOPĘ PODCZAS NORMALNEGO CHODU</a:t>
            </a:r>
            <a:endParaRPr lang="es-E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rostokąt 3">
            <a:extLst>
              <a:ext uri="{FF2B5EF4-FFF2-40B4-BE49-F238E27FC236}">
                <a16:creationId xmlns:a16="http://schemas.microsoft.com/office/drawing/2014/main" id="{710D568B-3236-40EE-B631-5481E1BF5B54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Nacisk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na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podłoże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FFD057EB-6FFE-401C-8A1D-5AAF6D5C7575}"/>
              </a:ext>
            </a:extLst>
          </p:cNvPr>
          <p:cNvGraphicFramePr>
            <a:graphicFrameLocks noGrp="1"/>
          </p:cNvGraphicFramePr>
          <p:nvPr/>
        </p:nvGraphicFramePr>
        <p:xfrm>
          <a:off x="5004048" y="2154292"/>
          <a:ext cx="3048000" cy="342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7644554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23911986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sz="1200" b="0" dirty="0" err="1"/>
                        <a:t>Peak</a:t>
                      </a:r>
                      <a:r>
                        <a:rPr lang="es-ES" sz="1200" b="0" dirty="0"/>
                        <a:t> </a:t>
                      </a:r>
                      <a:r>
                        <a:rPr lang="es-ES" sz="1200" b="0" dirty="0" err="1"/>
                        <a:t>pressure</a:t>
                      </a:r>
                      <a:r>
                        <a:rPr lang="es-ES" sz="1200" b="0" dirty="0"/>
                        <a:t> (kPa)</a:t>
                      </a:r>
                    </a:p>
                    <a:p>
                      <a:pPr algn="ctr"/>
                      <a:r>
                        <a:rPr lang="es-ES" sz="1200" b="0" dirty="0"/>
                        <a:t>(</a:t>
                      </a:r>
                      <a:r>
                        <a:rPr lang="en-US" sz="1200" b="0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24. Age mean 52.4 ± 11.8)</a:t>
                      </a:r>
                      <a:endParaRPr lang="es-ES" sz="12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543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b="0" dirty="0"/>
                        <a:t>1. Great toe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311.7 (236.3)</a:t>
                      </a:r>
                      <a:endParaRPr lang="es-E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71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b="0" dirty="0"/>
                        <a:t>2. 2º and 3º toes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186.9 (91.0)</a:t>
                      </a:r>
                      <a:endParaRPr lang="es-E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586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b="0" dirty="0"/>
                        <a:t>3. 4º and 5º toes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141.6 (94.4)</a:t>
                      </a:r>
                      <a:endParaRPr lang="es-E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137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b="0" dirty="0"/>
                        <a:t>4. Medial </a:t>
                      </a:r>
                      <a:r>
                        <a:rPr lang="es-ES" sz="1200" b="0" dirty="0" err="1"/>
                        <a:t>forefoot</a:t>
                      </a:r>
                      <a:endParaRPr lang="es-E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304.5 (227.0)</a:t>
                      </a:r>
                      <a:endParaRPr lang="es-E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377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b="0" dirty="0"/>
                        <a:t>5. Central </a:t>
                      </a:r>
                      <a:r>
                        <a:rPr lang="es-ES" sz="1200" b="0" dirty="0" err="1"/>
                        <a:t>forefoot</a:t>
                      </a:r>
                      <a:endParaRPr lang="es-E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590.9 (357.1)</a:t>
                      </a:r>
                      <a:endParaRPr lang="es-E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539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b="0" dirty="0"/>
                        <a:t>6. Lateral </a:t>
                      </a:r>
                      <a:r>
                        <a:rPr lang="es-ES" sz="1200" b="0" dirty="0" err="1"/>
                        <a:t>forefoot</a:t>
                      </a:r>
                      <a:endParaRPr lang="es-E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215.0 (161.6)</a:t>
                      </a:r>
                      <a:endParaRPr lang="es-E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17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b="0" dirty="0"/>
                        <a:t>7. </a:t>
                      </a:r>
                      <a:r>
                        <a:rPr lang="es-ES" sz="1200" b="0" dirty="0" err="1"/>
                        <a:t>Midfoot</a:t>
                      </a:r>
                      <a:endParaRPr lang="es-E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128.5 (69.1)</a:t>
                      </a:r>
                      <a:endParaRPr lang="es-E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578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b="0" dirty="0"/>
                        <a:t>8. </a:t>
                      </a:r>
                      <a:r>
                        <a:rPr lang="es-ES" sz="1200" b="0" dirty="0" err="1"/>
                        <a:t>Hindfoot</a:t>
                      </a:r>
                      <a:endParaRPr lang="es-E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296.1 (155.1)</a:t>
                      </a:r>
                      <a:endParaRPr lang="es-E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150211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A6CD842-59CF-46DD-9EFE-CB933950BCF2}"/>
              </a:ext>
            </a:extLst>
          </p:cNvPr>
          <p:cNvSpPr txBox="1"/>
          <p:nvPr/>
        </p:nvSpPr>
        <p:spPr>
          <a:xfrm>
            <a:off x="3419872" y="5661248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16. Szczytowe wartości ciśnienia </a:t>
            </a:r>
            <a:r>
              <a:rPr lang="pl-PL" sz="1400" b="0" dirty="0" err="1">
                <a:solidFill>
                  <a:schemeClr val="accent2"/>
                </a:solidFill>
              </a:rPr>
              <a:t>Plantar</a:t>
            </a:r>
            <a:r>
              <a:rPr lang="pl-PL" sz="1400" b="0" dirty="0">
                <a:solidFill>
                  <a:schemeClr val="accent2"/>
                </a:solidFill>
              </a:rPr>
              <a:t> </a:t>
            </a:r>
            <a:r>
              <a:rPr lang="pl-PL" sz="1400" b="0" dirty="0" err="1">
                <a:solidFill>
                  <a:schemeClr val="accent2"/>
                </a:solidFill>
              </a:rPr>
              <a:t>Pressure</a:t>
            </a:r>
            <a:r>
              <a:rPr lang="pl-PL" sz="1400" b="0" dirty="0">
                <a:solidFill>
                  <a:schemeClr val="accent2"/>
                </a:solidFill>
              </a:rPr>
              <a:t> od normalnie chodzących uczestników badania </a:t>
            </a:r>
            <a:r>
              <a:rPr lang="pl-PL" sz="1400" b="0" dirty="0" err="1">
                <a:solidFill>
                  <a:schemeClr val="accent2"/>
                </a:solidFill>
              </a:rPr>
              <a:t>Tsujinaka</a:t>
            </a:r>
            <a:r>
              <a:rPr lang="pl-PL" sz="1400" b="0" dirty="0">
                <a:solidFill>
                  <a:schemeClr val="accent2"/>
                </a:solidFill>
              </a:rPr>
              <a:t> et al. 2019.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3C0B08-F8E5-4C4D-A6ED-E2A135C84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542" y="2170291"/>
            <a:ext cx="1368055" cy="3407921"/>
          </a:xfrm>
          <a:prstGeom prst="rect">
            <a:avLst/>
          </a:prstGeom>
        </p:spPr>
      </p:pic>
      <p:sp>
        <p:nvSpPr>
          <p:cNvPr id="9" name="Prostokąt 1">
            <a:extLst>
              <a:ext uri="{FF2B5EF4-FFF2-40B4-BE49-F238E27FC236}">
                <a16:creationId xmlns:a16="http://schemas.microsoft.com/office/drawing/2014/main" id="{1BE224A9-36D3-433D-8E82-D860C4F1BF46}"/>
              </a:ext>
            </a:extLst>
          </p:cNvPr>
          <p:cNvSpPr/>
          <p:nvPr/>
        </p:nvSpPr>
        <p:spPr>
          <a:xfrm>
            <a:off x="683568" y="2140561"/>
            <a:ext cx="28279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Sprzęt pomiarowy: wkładki z czujnikami nacisku.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Uczestnicy przeszli dystans od 4 do 5,5 m podczas 5 sekundowej rejestracji (50 </a:t>
            </a:r>
            <a:r>
              <a:rPr lang="pl-PL" sz="1600" b="0" dirty="0" err="1">
                <a:solidFill>
                  <a:schemeClr val="accent2">
                    <a:lumMod val="75000"/>
                  </a:schemeClr>
                </a:solidFill>
              </a:rPr>
              <a:t>Hz</a:t>
            </a: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Normalna prędkość chodu. </a:t>
            </a:r>
            <a:endParaRPr lang="en-US" sz="1600" b="0" dirty="0">
              <a:solidFill>
                <a:schemeClr val="accent2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E8ED1EF-01B8-4DB3-8645-5CFDE834D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4725144"/>
            <a:ext cx="1394707" cy="120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71405"/>
      </p:ext>
    </p:extLst>
  </p:cSld>
  <p:clrMapOvr>
    <a:masterClrMapping/>
  </p:clrMapOvr>
  <p:transition advClick="0" advTm="3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VI. NACISK NA STOPĘ PODCZAS NORMALNEGO CHODU</a:t>
            </a:r>
            <a:endParaRPr lang="es-E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rostokąt 3">
            <a:extLst>
              <a:ext uri="{FF2B5EF4-FFF2-40B4-BE49-F238E27FC236}">
                <a16:creationId xmlns:a16="http://schemas.microsoft.com/office/drawing/2014/main" id="{710D568B-3236-40EE-B631-5481E1BF5B54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Nacisk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na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podłoże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6531841-19C3-48FA-9853-7FBF6F4E9C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5" t="23313" r="46063" b="50512"/>
          <a:stretch/>
        </p:blipFill>
        <p:spPr>
          <a:xfrm>
            <a:off x="528182" y="4139789"/>
            <a:ext cx="8087635" cy="14401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8347C54-CEBC-4C0F-97CA-CD1A742C27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35" b="29136"/>
          <a:stretch/>
        </p:blipFill>
        <p:spPr>
          <a:xfrm>
            <a:off x="5148064" y="2821578"/>
            <a:ext cx="3169499" cy="121484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3D10F6D-7729-4422-9D18-269D855AF8CA}"/>
              </a:ext>
            </a:extLst>
          </p:cNvPr>
          <p:cNvSpPr/>
          <p:nvPr/>
        </p:nvSpPr>
        <p:spPr bwMode="auto">
          <a:xfrm>
            <a:off x="5076056" y="2740278"/>
            <a:ext cx="360040" cy="18466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973436-B7D7-4B7D-B66F-974A760C001A}"/>
              </a:ext>
            </a:extLst>
          </p:cNvPr>
          <p:cNvSpPr/>
          <p:nvPr/>
        </p:nvSpPr>
        <p:spPr bwMode="auto">
          <a:xfrm>
            <a:off x="5148064" y="3957301"/>
            <a:ext cx="360040" cy="18466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DE6817B-1177-4256-A320-892395433726}"/>
              </a:ext>
            </a:extLst>
          </p:cNvPr>
          <p:cNvSpPr txBox="1"/>
          <p:nvPr/>
        </p:nvSpPr>
        <p:spPr>
          <a:xfrm>
            <a:off x="798344" y="5733256"/>
            <a:ext cx="7619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accent2"/>
                </a:solidFill>
              </a:rPr>
              <a:t>Figure 17 – </a:t>
            </a:r>
            <a:r>
              <a:rPr lang="en-US" sz="1400" b="0" dirty="0">
                <a:solidFill>
                  <a:schemeClr val="accent6"/>
                </a:solidFill>
              </a:rPr>
              <a:t>Peak plantar pressure (SD) from </a:t>
            </a:r>
            <a:r>
              <a:rPr lang="en-US" sz="1400" b="0" dirty="0" err="1">
                <a:solidFill>
                  <a:schemeClr val="accent6"/>
                </a:solidFill>
              </a:rPr>
              <a:t>Demirbüken</a:t>
            </a:r>
            <a:r>
              <a:rPr lang="en-US" sz="1400" b="0" dirty="0">
                <a:solidFill>
                  <a:schemeClr val="accent6"/>
                </a:solidFill>
              </a:rPr>
              <a:t> I. et al. 2019. </a:t>
            </a:r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DF288AD9-F278-4AAE-8D48-3B7B3E59E771}"/>
              </a:ext>
            </a:extLst>
          </p:cNvPr>
          <p:cNvSpPr/>
          <p:nvPr/>
        </p:nvSpPr>
        <p:spPr>
          <a:xfrm>
            <a:off x="683568" y="2140561"/>
            <a:ext cx="3888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</a:rPr>
              <a:t>Measurement equipment: instrumented platform.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b="0" dirty="0">
                <a:solidFill>
                  <a:schemeClr val="accent2"/>
                </a:solidFill>
              </a:rPr>
              <a:t>Data were collected barefoot in mid-gait at self-selected gait speed.</a:t>
            </a:r>
          </a:p>
        </p:txBody>
      </p:sp>
    </p:spTree>
    <p:extLst>
      <p:ext uri="{BB962C8B-B14F-4D97-AF65-F5344CB8AC3E}">
        <p14:creationId xmlns:p14="http://schemas.microsoft.com/office/powerpoint/2010/main" val="2012109221"/>
      </p:ext>
    </p:extLst>
  </p:cSld>
  <p:clrMapOvr>
    <a:masterClrMapping/>
  </p:clrMapOvr>
  <p:transition advClick="0" advTm="3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VI. NACISK NA STOPĘ PODCZAS NORMALNEGO CHODU</a:t>
            </a:r>
            <a:endParaRPr lang="es-E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rostokąt 3">
            <a:extLst>
              <a:ext uri="{FF2B5EF4-FFF2-40B4-BE49-F238E27FC236}">
                <a16:creationId xmlns:a16="http://schemas.microsoft.com/office/drawing/2014/main" id="{710D568B-3236-40EE-B631-5481E1BF5B54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Nacisk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na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podłoże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435382-AA1C-492A-9ECE-89ADFDCD9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410"/>
          <a:stretch/>
        </p:blipFill>
        <p:spPr>
          <a:xfrm rot="5400000">
            <a:off x="6582797" y="1026806"/>
            <a:ext cx="1478829" cy="30521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C31EF93-6696-4C13-B265-9EA501D7E99A}"/>
              </a:ext>
            </a:extLst>
          </p:cNvPr>
          <p:cNvSpPr txBox="1"/>
          <p:nvPr/>
        </p:nvSpPr>
        <p:spPr>
          <a:xfrm>
            <a:off x="798344" y="5570656"/>
            <a:ext cx="7619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18. Średnie ciśnienie </a:t>
            </a:r>
            <a:r>
              <a:rPr lang="pl-PL" sz="1400" b="0" dirty="0" err="1">
                <a:solidFill>
                  <a:schemeClr val="accent2"/>
                </a:solidFill>
              </a:rPr>
              <a:t>plantarne</a:t>
            </a:r>
            <a:r>
              <a:rPr lang="pl-PL" sz="1400" b="0" dirty="0">
                <a:solidFill>
                  <a:schemeClr val="accent2"/>
                </a:solidFill>
              </a:rPr>
              <a:t> (SD) z </a:t>
            </a:r>
            <a:r>
              <a:rPr lang="pl-PL" sz="1400" b="0" dirty="0" err="1">
                <a:solidFill>
                  <a:schemeClr val="accent2"/>
                </a:solidFill>
              </a:rPr>
              <a:t>Gimunova</a:t>
            </a:r>
            <a:r>
              <a:rPr lang="pl-PL" sz="1400" b="0" dirty="0">
                <a:solidFill>
                  <a:schemeClr val="accent2"/>
                </a:solidFill>
              </a:rPr>
              <a:t> M. i </a:t>
            </a:r>
            <a:r>
              <a:rPr lang="pl-PL" sz="1400" b="0" dirty="0" err="1">
                <a:solidFill>
                  <a:schemeClr val="accent2"/>
                </a:solidFill>
              </a:rPr>
              <a:t>wsp</a:t>
            </a:r>
            <a:r>
              <a:rPr lang="pl-PL" sz="1400" b="0" dirty="0">
                <a:solidFill>
                  <a:schemeClr val="accent2"/>
                </a:solidFill>
              </a:rPr>
              <a:t>. 2018. n = 61 zdrowych osób starszych (21 mężczyzn, 40 kobiet). </a:t>
            </a:r>
            <a:endParaRPr lang="en-US" sz="1400" b="0" dirty="0">
              <a:solidFill>
                <a:schemeClr val="accent6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C32688-C69A-4577-AC92-903D9CBF21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9" t="24333" r="46849" b="42414"/>
          <a:stretch/>
        </p:blipFill>
        <p:spPr>
          <a:xfrm>
            <a:off x="136235" y="3356992"/>
            <a:ext cx="8943338" cy="216023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0855835-D9C5-4264-9389-7F47051416CB}"/>
              </a:ext>
            </a:extLst>
          </p:cNvPr>
          <p:cNvSpPr txBox="1"/>
          <p:nvPr/>
        </p:nvSpPr>
        <p:spPr>
          <a:xfrm>
            <a:off x="6012160" y="250558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Heel</a:t>
            </a:r>
            <a:endParaRPr lang="es-ES" sz="12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46BE6AC-48C2-477B-80CF-2482F587E8E2}"/>
              </a:ext>
            </a:extLst>
          </p:cNvPr>
          <p:cNvSpPr txBox="1"/>
          <p:nvPr/>
        </p:nvSpPr>
        <p:spPr>
          <a:xfrm>
            <a:off x="6732240" y="213285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Midfoot</a:t>
            </a:r>
            <a:endParaRPr lang="es-ES" sz="12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42CC36D-9883-4F8F-B17F-B4F730DB3100}"/>
              </a:ext>
            </a:extLst>
          </p:cNvPr>
          <p:cNvSpPr txBox="1"/>
          <p:nvPr/>
        </p:nvSpPr>
        <p:spPr>
          <a:xfrm>
            <a:off x="7812360" y="2644080"/>
            <a:ext cx="56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MH1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B15CD9B-4DFD-4A8A-94B1-05A33F1E83A6}"/>
              </a:ext>
            </a:extLst>
          </p:cNvPr>
          <p:cNvSpPr txBox="1"/>
          <p:nvPr/>
        </p:nvSpPr>
        <p:spPr>
          <a:xfrm>
            <a:off x="7380312" y="1808058"/>
            <a:ext cx="56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MH5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F5ECC98-31A6-4053-A878-8169BB4FAB50}"/>
              </a:ext>
            </a:extLst>
          </p:cNvPr>
          <p:cNvSpPr txBox="1"/>
          <p:nvPr/>
        </p:nvSpPr>
        <p:spPr>
          <a:xfrm>
            <a:off x="7528520" y="1990092"/>
            <a:ext cx="56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MH4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9215778-4E73-400F-AC79-0BD7B69E7877}"/>
              </a:ext>
            </a:extLst>
          </p:cNvPr>
          <p:cNvSpPr txBox="1"/>
          <p:nvPr/>
        </p:nvSpPr>
        <p:spPr>
          <a:xfrm>
            <a:off x="7713083" y="2199974"/>
            <a:ext cx="56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MH3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F7780FE-5072-4F91-87E8-C5E1856F4685}"/>
              </a:ext>
            </a:extLst>
          </p:cNvPr>
          <p:cNvSpPr txBox="1"/>
          <p:nvPr/>
        </p:nvSpPr>
        <p:spPr>
          <a:xfrm>
            <a:off x="7836835" y="2401392"/>
            <a:ext cx="56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MH2</a:t>
            </a:r>
          </a:p>
        </p:txBody>
      </p:sp>
      <p:sp>
        <p:nvSpPr>
          <p:cNvPr id="19" name="Prostokąt 1">
            <a:extLst>
              <a:ext uri="{FF2B5EF4-FFF2-40B4-BE49-F238E27FC236}">
                <a16:creationId xmlns:a16="http://schemas.microsoft.com/office/drawing/2014/main" id="{F1EE1026-554F-4487-941C-6051C6CF64C2}"/>
              </a:ext>
            </a:extLst>
          </p:cNvPr>
          <p:cNvSpPr/>
          <p:nvPr/>
        </p:nvSpPr>
        <p:spPr>
          <a:xfrm>
            <a:off x="683567" y="2140561"/>
            <a:ext cx="51125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Sprzęt pomiarowy: platforma z oprzyrządowaniem.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Ciśnienie podskórne rejestrowano podczas chodzenia boso z naturalnie dobraną prędkością chodu.</a:t>
            </a:r>
            <a:endParaRPr lang="en-US" sz="1600" b="0" dirty="0">
              <a:solidFill>
                <a:schemeClr val="accent2"/>
              </a:solidFill>
            </a:endParaRPr>
          </a:p>
        </p:txBody>
      </p:sp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6802B0D8-2C67-412F-B98B-6A624C6417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5" t="6951" r="33620" b="76487"/>
          <a:stretch/>
        </p:blipFill>
        <p:spPr>
          <a:xfrm rot="5400000">
            <a:off x="6448193" y="3415672"/>
            <a:ext cx="531480" cy="1998298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5C371118-9CEA-49A8-831D-87011B04D8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5" t="6951" r="33620" b="76487"/>
          <a:stretch/>
        </p:blipFill>
        <p:spPr>
          <a:xfrm rot="5400000">
            <a:off x="4116787" y="4623161"/>
            <a:ext cx="576060" cy="121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7928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VI. NACISK NA STOPĘ PODCZAS NORMALNEGO CHODU</a:t>
            </a:r>
            <a:endParaRPr lang="es-E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rostokąt 3">
            <a:extLst>
              <a:ext uri="{FF2B5EF4-FFF2-40B4-BE49-F238E27FC236}">
                <a16:creationId xmlns:a16="http://schemas.microsoft.com/office/drawing/2014/main" id="{710D568B-3236-40EE-B631-5481E1BF5B54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Nacisk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na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podłoże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34C7AF-A765-4E52-81B1-7F5AF0826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3" t="24334" r="50000" b="17334"/>
          <a:stretch/>
        </p:blipFill>
        <p:spPr>
          <a:xfrm>
            <a:off x="3117438" y="2852936"/>
            <a:ext cx="5342994" cy="25202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F7AB4B5-3FF3-49F1-BF50-4EC792682FBC}"/>
              </a:ext>
            </a:extLst>
          </p:cNvPr>
          <p:cNvSpPr txBox="1"/>
          <p:nvPr/>
        </p:nvSpPr>
        <p:spPr>
          <a:xfrm>
            <a:off x="3117438" y="5426640"/>
            <a:ext cx="5300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19. Maksymalne średnie ciśnienie i szczytowe ciśnienie </a:t>
            </a:r>
            <a:r>
              <a:rPr lang="pl-PL" sz="1400" b="0" dirty="0" err="1">
                <a:solidFill>
                  <a:schemeClr val="accent2"/>
                </a:solidFill>
              </a:rPr>
              <a:t>plantarne</a:t>
            </a:r>
            <a:r>
              <a:rPr lang="pl-PL" sz="1400" b="0" dirty="0">
                <a:solidFill>
                  <a:schemeClr val="accent2"/>
                </a:solidFill>
              </a:rPr>
              <a:t> (SD) z </a:t>
            </a:r>
            <a:r>
              <a:rPr lang="pl-PL" sz="1400" b="0" dirty="0" err="1">
                <a:solidFill>
                  <a:schemeClr val="accent2"/>
                </a:solidFill>
              </a:rPr>
              <a:t>McKay</a:t>
            </a:r>
            <a:r>
              <a:rPr lang="pl-PL" sz="1400" b="0" dirty="0">
                <a:solidFill>
                  <a:schemeClr val="accent2"/>
                </a:solidFill>
              </a:rPr>
              <a:t> M. i </a:t>
            </a:r>
            <a:r>
              <a:rPr lang="pl-PL" sz="1400" b="0" dirty="0" err="1">
                <a:solidFill>
                  <a:schemeClr val="accent2"/>
                </a:solidFill>
              </a:rPr>
              <a:t>wsp</a:t>
            </a:r>
            <a:r>
              <a:rPr lang="pl-PL" sz="1400" b="0" dirty="0">
                <a:solidFill>
                  <a:schemeClr val="accent2"/>
                </a:solidFill>
              </a:rPr>
              <a:t>. 2017. n = 1000 zdrowych osób w wieku 3-101 lat.  (21 mężczyzn, 40 kobiet).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B66F802-1814-44A5-81CB-D4F990778D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30" t="29000" r="50787" b="57000"/>
          <a:stretch/>
        </p:blipFill>
        <p:spPr>
          <a:xfrm>
            <a:off x="3261454" y="2307650"/>
            <a:ext cx="4968936" cy="579963"/>
          </a:xfrm>
          <a:prstGeom prst="rect">
            <a:avLst/>
          </a:prstGeom>
        </p:spPr>
      </p:pic>
      <p:sp>
        <p:nvSpPr>
          <p:cNvPr id="7" name="Prostokąt 1">
            <a:extLst>
              <a:ext uri="{FF2B5EF4-FFF2-40B4-BE49-F238E27FC236}">
                <a16:creationId xmlns:a16="http://schemas.microsoft.com/office/drawing/2014/main" id="{59CB83EA-69DC-482E-A033-90A7BE1A5013}"/>
              </a:ext>
            </a:extLst>
          </p:cNvPr>
          <p:cNvSpPr/>
          <p:nvPr/>
        </p:nvSpPr>
        <p:spPr>
          <a:xfrm>
            <a:off x="683567" y="2140561"/>
            <a:ext cx="24338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Wyposażenie pomiarowe: platforma z oprzyrządowaniem.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Chodzenie z komfortową prędkością.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Grupy: dzieci, młodzież, dorośli i starsi dorośli.</a:t>
            </a:r>
          </a:p>
        </p:txBody>
      </p:sp>
      <p:pic>
        <p:nvPicPr>
          <p:cNvPr id="15" name="Imagen 14" descr="Forma, Círculo&#10;&#10;Descripción generada automáticamente">
            <a:extLst>
              <a:ext uri="{FF2B5EF4-FFF2-40B4-BE49-F238E27FC236}">
                <a16:creationId xmlns:a16="http://schemas.microsoft.com/office/drawing/2014/main" id="{62BEEC9A-F1FD-492B-A504-C7C893E169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5" t="6951" r="33620" b="76487"/>
          <a:stretch/>
        </p:blipFill>
        <p:spPr>
          <a:xfrm rot="5400000">
            <a:off x="4234460" y="3523508"/>
            <a:ext cx="531064" cy="1728192"/>
          </a:xfrm>
          <a:prstGeom prst="rect">
            <a:avLst/>
          </a:prstGeom>
        </p:spPr>
      </p:pic>
      <p:pic>
        <p:nvPicPr>
          <p:cNvPr id="16" name="Imagen 15" descr="Forma, Círculo&#10;&#10;Descripción generada automáticamente">
            <a:extLst>
              <a:ext uri="{FF2B5EF4-FFF2-40B4-BE49-F238E27FC236}">
                <a16:creationId xmlns:a16="http://schemas.microsoft.com/office/drawing/2014/main" id="{0D65FBD7-36E3-4D45-B072-AB78A5A7C8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5" t="6951" r="33620" b="76487"/>
          <a:stretch/>
        </p:blipFill>
        <p:spPr>
          <a:xfrm rot="5400000">
            <a:off x="5425330" y="4138315"/>
            <a:ext cx="475373" cy="1562382"/>
          </a:xfrm>
          <a:prstGeom prst="rect">
            <a:avLst/>
          </a:prstGeom>
        </p:spPr>
      </p:pic>
      <p:pic>
        <p:nvPicPr>
          <p:cNvPr id="17" name="Imagen 16" descr="Forma, Círculo&#10;&#10;Descripción generada automáticamente">
            <a:extLst>
              <a:ext uri="{FF2B5EF4-FFF2-40B4-BE49-F238E27FC236}">
                <a16:creationId xmlns:a16="http://schemas.microsoft.com/office/drawing/2014/main" id="{F91618C4-7FDC-4379-9360-2E3A8AD822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5" t="6951" r="33620" b="76487"/>
          <a:stretch/>
        </p:blipFill>
        <p:spPr>
          <a:xfrm rot="5400000">
            <a:off x="6433442" y="4151602"/>
            <a:ext cx="475373" cy="1562382"/>
          </a:xfrm>
          <a:prstGeom prst="rect">
            <a:avLst/>
          </a:prstGeom>
        </p:spPr>
      </p:pic>
      <p:pic>
        <p:nvPicPr>
          <p:cNvPr id="18" name="Imagen 17" descr="Forma, Círculo&#10;&#10;Descripción generada automáticamente">
            <a:extLst>
              <a:ext uri="{FF2B5EF4-FFF2-40B4-BE49-F238E27FC236}">
                <a16:creationId xmlns:a16="http://schemas.microsoft.com/office/drawing/2014/main" id="{211CE9A1-EE24-4B83-8CBF-040B94F942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5" t="6951" r="33620" b="76487"/>
          <a:stretch/>
        </p:blipFill>
        <p:spPr>
          <a:xfrm rot="5400000">
            <a:off x="7441554" y="4138316"/>
            <a:ext cx="475373" cy="156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48401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II. 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ZNACZENIE DANYCH NORMATYWNYCH DOTYCZĄCYCH CHODU W PRAKTYCE KLINICZNEJ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n 3" descr="Imagen que contiene objeto, foto, viendo, parado&#10;&#10;Descripción generada automáticamente">
            <a:extLst>
              <a:ext uri="{FF2B5EF4-FFF2-40B4-BE49-F238E27FC236}">
                <a16:creationId xmlns:a16="http://schemas.microsoft.com/office/drawing/2014/main" id="{89B61481-ED52-42D9-B145-D3A6F8DAEE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10916"/>
          <a:stretch/>
        </p:blipFill>
        <p:spPr>
          <a:xfrm>
            <a:off x="2300324" y="3909567"/>
            <a:ext cx="2863955" cy="2158804"/>
          </a:xfrm>
          <a:prstGeom prst="rect">
            <a:avLst/>
          </a:prstGeom>
        </p:spPr>
      </p:pic>
      <p:sp>
        <p:nvSpPr>
          <p:cNvPr id="6" name="Prostokąt 3">
            <a:extLst>
              <a:ext uri="{FF2B5EF4-FFF2-40B4-BE49-F238E27FC236}">
                <a16:creationId xmlns:a16="http://schemas.microsoft.com/office/drawing/2014/main" id="{B1525692-8D03-4F45-9D27-73A3D278FBE4}"/>
              </a:ext>
            </a:extLst>
          </p:cNvPr>
          <p:cNvSpPr/>
          <p:nvPr/>
        </p:nvSpPr>
        <p:spPr>
          <a:xfrm>
            <a:off x="683568" y="2204864"/>
            <a:ext cx="38326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0" dirty="0">
                <a:solidFill>
                  <a:schemeClr val="accent2">
                    <a:lumMod val="75000"/>
                  </a:schemeClr>
                </a:solidFill>
              </a:rPr>
              <a:t>Jakie są różnice we wzorcu chodu w zdrowej populacji?</a:t>
            </a:r>
            <a:endParaRPr lang="en-US" sz="24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Imagen 10" descr="Forma, Círculo&#10;&#10;Descripción generada automáticamente">
            <a:extLst>
              <a:ext uri="{FF2B5EF4-FFF2-40B4-BE49-F238E27FC236}">
                <a16:creationId xmlns:a16="http://schemas.microsoft.com/office/drawing/2014/main" id="{F4E53A69-4B0E-4C4D-BF6B-4843D4018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" t="2751" r="64332" b="76401"/>
          <a:stretch/>
        </p:blipFill>
        <p:spPr>
          <a:xfrm>
            <a:off x="395536" y="1412776"/>
            <a:ext cx="4392488" cy="244827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B6C2F34-DBFD-401A-8ECC-26D42221EB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t="3800" r="8027" b="2751"/>
          <a:stretch/>
        </p:blipFill>
        <p:spPr>
          <a:xfrm>
            <a:off x="5585332" y="3227170"/>
            <a:ext cx="1560514" cy="2104329"/>
          </a:xfrm>
          <a:prstGeom prst="rect">
            <a:avLst/>
          </a:prstGeom>
        </p:spPr>
      </p:pic>
      <p:pic>
        <p:nvPicPr>
          <p:cNvPr id="12" name="Imagen 11" descr="Imagen que contiene Forma&#10;&#10;Descripción generada automáticamente">
            <a:extLst>
              <a:ext uri="{FF2B5EF4-FFF2-40B4-BE49-F238E27FC236}">
                <a16:creationId xmlns:a16="http://schemas.microsoft.com/office/drawing/2014/main" id="{B6CBC75C-9018-4ADF-8E7B-E089A641F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8378">
            <a:off x="5024276" y="2183071"/>
            <a:ext cx="1265170" cy="1115458"/>
          </a:xfrm>
          <a:prstGeom prst="rect">
            <a:avLst/>
          </a:prstGeom>
        </p:spPr>
      </p:pic>
      <p:pic>
        <p:nvPicPr>
          <p:cNvPr id="16" name="Imagen 15" descr="Imagen que contiene Forma&#10;&#10;Descripción generada automáticamente">
            <a:extLst>
              <a:ext uri="{FF2B5EF4-FFF2-40B4-BE49-F238E27FC236}">
                <a16:creationId xmlns:a16="http://schemas.microsoft.com/office/drawing/2014/main" id="{913FC9E8-CD9B-4AA4-9217-573D8FCFA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02200" flipV="1">
            <a:off x="1217568" y="3675051"/>
            <a:ext cx="1113142" cy="981420"/>
          </a:xfrm>
          <a:prstGeom prst="rect">
            <a:avLst/>
          </a:prstGeom>
        </p:spPr>
      </p:pic>
      <p:sp>
        <p:nvSpPr>
          <p:cNvPr id="23" name="Prostokąt 3">
            <a:extLst>
              <a:ext uri="{FF2B5EF4-FFF2-40B4-BE49-F238E27FC236}">
                <a16:creationId xmlns:a16="http://schemas.microsoft.com/office/drawing/2014/main" id="{E3BA7601-9E14-4DFC-86C2-284B67D49543}"/>
              </a:ext>
            </a:extLst>
          </p:cNvPr>
          <p:cNvSpPr/>
          <p:nvPr/>
        </p:nvSpPr>
        <p:spPr>
          <a:xfrm>
            <a:off x="6449760" y="2820834"/>
            <a:ext cx="20268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0" i="1" dirty="0" err="1">
                <a:solidFill>
                  <a:schemeClr val="accent2">
                    <a:lumMod val="75000"/>
                  </a:schemeClr>
                </a:solidFill>
              </a:rPr>
              <a:t>Wpływ</a:t>
            </a:r>
            <a:r>
              <a:rPr lang="en-US" sz="24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0" i="1" dirty="0" err="1">
                <a:solidFill>
                  <a:schemeClr val="accent2">
                    <a:lumMod val="75000"/>
                  </a:schemeClr>
                </a:solidFill>
              </a:rPr>
              <a:t>płci</a:t>
            </a:r>
            <a:endParaRPr lang="en-US" sz="24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Prostokąt 3">
            <a:extLst>
              <a:ext uri="{FF2B5EF4-FFF2-40B4-BE49-F238E27FC236}">
                <a16:creationId xmlns:a16="http://schemas.microsoft.com/office/drawing/2014/main" id="{CE495AEF-C141-4AD0-AD39-96E8689631B4}"/>
              </a:ext>
            </a:extLst>
          </p:cNvPr>
          <p:cNvSpPr/>
          <p:nvPr/>
        </p:nvSpPr>
        <p:spPr>
          <a:xfrm>
            <a:off x="5285048" y="5487615"/>
            <a:ext cx="23149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dirty="0" err="1">
                <a:solidFill>
                  <a:schemeClr val="accent2">
                    <a:lumMod val="75000"/>
                  </a:schemeClr>
                </a:solidFill>
              </a:rPr>
              <a:t>Wpływ</a:t>
            </a:r>
            <a:r>
              <a:rPr lang="en-US" sz="24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0" i="1" dirty="0" err="1">
                <a:solidFill>
                  <a:schemeClr val="accent2">
                    <a:lumMod val="75000"/>
                  </a:schemeClr>
                </a:solidFill>
              </a:rPr>
              <a:t>wieku</a:t>
            </a:r>
            <a:endParaRPr lang="en-US" sz="24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03290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971600" y="3501008"/>
            <a:ext cx="54726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VII. </a:t>
            </a:r>
            <a:r>
              <a:rPr lang="en-US" sz="3200" b="0" dirty="0" err="1">
                <a:solidFill>
                  <a:schemeClr val="accent2">
                    <a:lumMod val="75000"/>
                  </a:schemeClr>
                </a:solidFill>
              </a:rPr>
              <a:t>Elektromiograficzna</a:t>
            </a: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0" dirty="0" err="1">
                <a:solidFill>
                  <a:schemeClr val="accent2">
                    <a:lumMod val="75000"/>
                  </a:schemeClr>
                </a:solidFill>
              </a:rPr>
              <a:t>ocena</a:t>
            </a: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0" dirty="0" err="1">
                <a:solidFill>
                  <a:schemeClr val="accent2">
                    <a:lumMod val="75000"/>
                  </a:schemeClr>
                </a:solidFill>
              </a:rPr>
              <a:t>prawidłowego</a:t>
            </a: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0" dirty="0" err="1">
                <a:solidFill>
                  <a:schemeClr val="accent2">
                    <a:lumMod val="75000"/>
                  </a:schemeClr>
                </a:solidFill>
              </a:rPr>
              <a:t>chodu</a:t>
            </a: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Prostokąt 1">
            <a:extLst>
              <a:ext uri="{FF2B5EF4-FFF2-40B4-BE49-F238E27FC236}">
                <a16:creationId xmlns:a16="http://schemas.microsoft.com/office/drawing/2014/main" id="{33DF299A-5145-4D2F-A92E-2508A7E64CE7}"/>
              </a:ext>
            </a:extLst>
          </p:cNvPr>
          <p:cNvSpPr/>
          <p:nvPr/>
        </p:nvSpPr>
        <p:spPr>
          <a:xfrm>
            <a:off x="323528" y="1412776"/>
            <a:ext cx="84969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D.2 Jak wygląda normalna biomechaniczna ocena chodu?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n 5" descr="Forma, Círculo&#10;&#10;Descripción generada automáticamente">
            <a:extLst>
              <a:ext uri="{FF2B5EF4-FFF2-40B4-BE49-F238E27FC236}">
                <a16:creationId xmlns:a16="http://schemas.microsoft.com/office/drawing/2014/main" id="{0154C689-E624-45F8-B68D-D3D1FEA05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9" t="35300" b="56173"/>
          <a:stretch/>
        </p:blipFill>
        <p:spPr>
          <a:xfrm>
            <a:off x="323528" y="4572417"/>
            <a:ext cx="6336704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90523"/>
      </p:ext>
    </p:extLst>
  </p:cSld>
  <p:clrMapOvr>
    <a:masterClrMapping/>
  </p:clrMapOvr>
  <p:transition advClick="0" advTm="3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VII. ELEKTROMIOGRAFICZNA OCENA PRAWIDŁOWEGO CHODU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F795993-C215-4833-86BC-3E09ACD2587C}"/>
              </a:ext>
            </a:extLst>
          </p:cNvPr>
          <p:cNvSpPr txBox="1"/>
          <p:nvPr/>
        </p:nvSpPr>
        <p:spPr>
          <a:xfrm>
            <a:off x="611560" y="5426640"/>
            <a:ext cx="79206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Rycina 1 - System elektromiografii powierzchniowej i oprzyrządowanie kończyny dolnej. W celu ustalenia protokołu instrumentacji należy posłużyć się przewodnikiem SENIAM, który standaryzuje lokalizację elektrod w różnych segmentach ciała. (www.seniam.org).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D39E9F-172D-4697-B091-1B452CFA49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34" r="60237" b="19667"/>
          <a:stretch/>
        </p:blipFill>
        <p:spPr>
          <a:xfrm>
            <a:off x="4336897" y="3789114"/>
            <a:ext cx="2903686" cy="155268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07FA89A-E324-421C-AA3E-5C44D7167B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6" r="48425" b="12667"/>
          <a:stretch/>
        </p:blipFill>
        <p:spPr>
          <a:xfrm>
            <a:off x="1763688" y="2132857"/>
            <a:ext cx="2004926" cy="15633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E5A195D-9011-47B8-97EF-7E20BED448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3" r="50000" b="15001"/>
          <a:stretch/>
        </p:blipFill>
        <p:spPr>
          <a:xfrm>
            <a:off x="1763688" y="3789114"/>
            <a:ext cx="2478634" cy="158410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3527AD5-796F-4B71-8A79-58A310DFD7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119" t="9627" r="2545" b="40667"/>
          <a:stretch/>
        </p:blipFill>
        <p:spPr>
          <a:xfrm>
            <a:off x="3771613" y="2132858"/>
            <a:ext cx="3464683" cy="1563378"/>
          </a:xfrm>
          <a:prstGeom prst="rect">
            <a:avLst/>
          </a:prstGeom>
        </p:spPr>
      </p:pic>
      <p:sp>
        <p:nvSpPr>
          <p:cNvPr id="10" name="Prostokąt 3">
            <a:extLst>
              <a:ext uri="{FF2B5EF4-FFF2-40B4-BE49-F238E27FC236}">
                <a16:creationId xmlns:a16="http://schemas.microsoft.com/office/drawing/2014/main" id="{837E6570-6FB5-4C87-B589-DBADDD96912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pl-PL" sz="1800" i="1" dirty="0">
                <a:solidFill>
                  <a:schemeClr val="accent2">
                    <a:lumMod val="75000"/>
                  </a:schemeClr>
                </a:solidFill>
              </a:rPr>
              <a:t>Przyrząd do pomiaru aktywności mięśniowej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A9226C6-C063-415D-B3CF-B29A70B353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200" t="52333" r="12201" b="34007"/>
          <a:stretch/>
        </p:blipFill>
        <p:spPr>
          <a:xfrm>
            <a:off x="5580032" y="3068961"/>
            <a:ext cx="1656264" cy="60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91175"/>
      </p:ext>
    </p:extLst>
  </p:cSld>
  <p:clrMapOvr>
    <a:masterClrMapping/>
  </p:clrMapOvr>
  <p:transition advClick="0" advTm="3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Wyniki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elektromiograficzne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9BABA085-5AC5-4113-ACEF-040565DE656E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VII. ELEKTROMIOGRAFICZNA OCENA PRAWIDŁOWEGO CHODU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FC172FB-8DBD-4BED-A9CC-6CB6AF7F16C6}"/>
              </a:ext>
            </a:extLst>
          </p:cNvPr>
          <p:cNvSpPr/>
          <p:nvPr/>
        </p:nvSpPr>
        <p:spPr bwMode="auto">
          <a:xfrm>
            <a:off x="971600" y="2708920"/>
            <a:ext cx="3240360" cy="2232248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AMPLITUDA</a:t>
            </a:r>
          </a:p>
          <a:p>
            <a:pPr marL="285750" marR="0" indent="-28575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Wingdings" panose="05000000000000000000" pitchFamily="2" charset="2"/>
              <a:buChar char="§"/>
              <a:tabLst/>
            </a:pPr>
            <a:r>
              <a:rPr kumimoji="0" lang="pl-PL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Średnia kwadratowa</a:t>
            </a:r>
          </a:p>
          <a:p>
            <a:pPr marL="285750" marR="0" indent="-28575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Wingdings" panose="05000000000000000000" pitchFamily="2" charset="2"/>
              <a:buChar char="§"/>
              <a:tabLst/>
            </a:pPr>
            <a:r>
              <a:rPr kumimoji="0" lang="pl-PL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Rektyfikacja </a:t>
            </a:r>
          </a:p>
          <a:p>
            <a:pPr marL="285750" marR="0" indent="-28575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Wingdings" panose="05000000000000000000" pitchFamily="2" charset="2"/>
              <a:buChar char="§"/>
              <a:tabLst/>
            </a:pPr>
            <a:r>
              <a:rPr kumimoji="0" lang="pl-PL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Obwiednia</a:t>
            </a:r>
            <a:endParaRPr kumimoji="0" lang="es-E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4070894-25E4-44BD-B4A0-66B339971593}"/>
              </a:ext>
            </a:extLst>
          </p:cNvPr>
          <p:cNvSpPr/>
          <p:nvPr/>
        </p:nvSpPr>
        <p:spPr bwMode="auto">
          <a:xfrm>
            <a:off x="4932040" y="2708921"/>
            <a:ext cx="3240360" cy="2232247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1800" dirty="0">
                <a:latin typeface="Arial" charset="0"/>
                <a:sym typeface="Arial" charset="0"/>
              </a:rPr>
              <a:t>CZAS </a:t>
            </a:r>
            <a:r>
              <a:rPr lang="pl-PL" sz="1800" dirty="0">
                <a:latin typeface="Arial" charset="0"/>
                <a:sym typeface="Arial" charset="0"/>
              </a:rPr>
              <a:t>AKTYWACJI</a:t>
            </a:r>
            <a:endParaRPr lang="es-ES" sz="1800" dirty="0"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063346"/>
      </p:ext>
    </p:extLst>
  </p:cSld>
  <p:clrMapOvr>
    <a:masterClrMapping/>
  </p:clrMapOvr>
  <p:transition advClick="0" advTm="3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52B606-62D8-4FBC-9002-3DBE9AE92002}"/>
              </a:ext>
            </a:extLst>
          </p:cNvPr>
          <p:cNvSpPr txBox="1"/>
          <p:nvPr/>
        </p:nvSpPr>
        <p:spPr>
          <a:xfrm>
            <a:off x="4675042" y="4908973"/>
            <a:ext cx="3764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b="0" dirty="0">
                <a:solidFill>
                  <a:schemeClr val="accent2"/>
                </a:solidFill>
              </a:rPr>
              <a:t>Rysunek 2 - a) Surowy sygnał EMG. b) Średnia kwadratowa (RMS) obliczona z ruchomym oknem o długości 0,25 ms. Image from </a:t>
            </a:r>
            <a:r>
              <a:rPr lang="pl-PL" sz="1400" b="0" dirty="0" err="1">
                <a:solidFill>
                  <a:schemeClr val="accent2"/>
                </a:solidFill>
              </a:rPr>
              <a:t>Richars</a:t>
            </a:r>
            <a:r>
              <a:rPr lang="pl-PL" sz="1400" b="0" dirty="0">
                <a:solidFill>
                  <a:schemeClr val="accent2"/>
                </a:solidFill>
              </a:rPr>
              <a:t> J. 2018. </a:t>
            </a: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Amplituda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pl-PL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Root Mean Square (RMS)</a:t>
            </a: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9BABA085-5AC5-4113-ACEF-040565DE656E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VII. ELEKTROMIOGRAFICZNA OCENA PRAWIDŁOWEGO CHODU</a:t>
            </a:r>
          </a:p>
        </p:txBody>
      </p:sp>
      <p:pic>
        <p:nvPicPr>
          <p:cNvPr id="5" name="Imagen 4" descr="Gráfico&#10;&#10;Descripción generada automáticamente">
            <a:extLst>
              <a:ext uri="{FF2B5EF4-FFF2-40B4-BE49-F238E27FC236}">
                <a16:creationId xmlns:a16="http://schemas.microsoft.com/office/drawing/2014/main" id="{05569C6F-7A5E-45CD-A6E8-8AC343C923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3" b="10388"/>
          <a:stretch/>
        </p:blipFill>
        <p:spPr>
          <a:xfrm>
            <a:off x="3779912" y="2505581"/>
            <a:ext cx="4659457" cy="2407043"/>
          </a:xfrm>
          <a:prstGeom prst="rect">
            <a:avLst/>
          </a:prstGeom>
        </p:spPr>
      </p:pic>
      <p:sp>
        <p:nvSpPr>
          <p:cNvPr id="7" name="Prostokąt 1">
            <a:extLst>
              <a:ext uri="{FF2B5EF4-FFF2-40B4-BE49-F238E27FC236}">
                <a16:creationId xmlns:a16="http://schemas.microsoft.com/office/drawing/2014/main" id="{EF905C1B-53BA-44A5-8D7C-DE934AB9601E}"/>
              </a:ext>
            </a:extLst>
          </p:cNvPr>
          <p:cNvSpPr/>
          <p:nvPr/>
        </p:nvSpPr>
        <p:spPr>
          <a:xfrm>
            <a:off x="580492" y="2923081"/>
            <a:ext cx="283938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arenR"/>
              <a:defRPr/>
            </a:pPr>
            <a:r>
              <a:rPr lang="pl-PL" sz="1600" b="0" dirty="0">
                <a:solidFill>
                  <a:schemeClr val="accent6"/>
                </a:solidFill>
              </a:rPr>
              <a:t>Każdy punkt danych w sygnale jest podnoszony do kwadratu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arenR"/>
              <a:defRPr/>
            </a:pPr>
            <a:r>
              <a:rPr lang="pl-PL" sz="1600" b="0" dirty="0">
                <a:solidFill>
                  <a:schemeClr val="accent6"/>
                </a:solidFill>
              </a:rPr>
              <a:t>Określana jest wartość średnia dla określonej długości okna.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arenR"/>
              <a:defRPr/>
            </a:pPr>
            <a:r>
              <a:rPr lang="pl-PL" sz="1600" b="0" dirty="0">
                <a:solidFill>
                  <a:schemeClr val="accent6"/>
                </a:solidFill>
              </a:rPr>
              <a:t>Następnie obliczany jest pierwiastek kwadratowy z tej wartości </a:t>
            </a:r>
          </a:p>
          <a:p>
            <a:pPr algn="just">
              <a:spcAft>
                <a:spcPts val="600"/>
              </a:spcAft>
              <a:defRPr/>
            </a:pPr>
            <a:endParaRPr lang="es-ES" sz="1600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43507"/>
      </p:ext>
    </p:extLst>
  </p:cSld>
  <p:clrMapOvr>
    <a:masterClrMapping/>
  </p:clrMapOvr>
  <p:transition advClick="0" advTm="3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52B606-62D8-4FBC-9002-3DBE9AE92002}"/>
              </a:ext>
            </a:extLst>
          </p:cNvPr>
          <p:cNvSpPr txBox="1"/>
          <p:nvPr/>
        </p:nvSpPr>
        <p:spPr>
          <a:xfrm>
            <a:off x="4355976" y="5013176"/>
            <a:ext cx="39604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0" dirty="0" err="1">
                <a:solidFill>
                  <a:schemeClr val="accent2"/>
                </a:solidFill>
              </a:rPr>
              <a:t>Rysunek</a:t>
            </a:r>
            <a:r>
              <a:rPr lang="en-US" sz="1400" b="0" dirty="0">
                <a:solidFill>
                  <a:schemeClr val="accent2"/>
                </a:solidFill>
              </a:rPr>
              <a:t> 3 - a) </a:t>
            </a:r>
            <a:r>
              <a:rPr lang="en-US" sz="1400" b="0" dirty="0" err="1">
                <a:solidFill>
                  <a:schemeClr val="accent2"/>
                </a:solidFill>
              </a:rPr>
              <a:t>Surowy</a:t>
            </a:r>
            <a:r>
              <a:rPr lang="en-US" sz="1400" b="0" dirty="0">
                <a:solidFill>
                  <a:schemeClr val="accent2"/>
                </a:solidFill>
              </a:rPr>
              <a:t> </a:t>
            </a:r>
            <a:r>
              <a:rPr lang="en-US" sz="1400" b="0" dirty="0" err="1">
                <a:solidFill>
                  <a:schemeClr val="accent2"/>
                </a:solidFill>
              </a:rPr>
              <a:t>sygnał</a:t>
            </a:r>
            <a:r>
              <a:rPr lang="en-US" sz="1400" b="0" dirty="0">
                <a:solidFill>
                  <a:schemeClr val="accent2"/>
                </a:solidFill>
              </a:rPr>
              <a:t> EMG. b) </a:t>
            </a:r>
            <a:r>
              <a:rPr lang="en-US" sz="1400" b="0" dirty="0" err="1">
                <a:solidFill>
                  <a:schemeClr val="accent2"/>
                </a:solidFill>
              </a:rPr>
              <a:t>Średnia</a:t>
            </a:r>
            <a:r>
              <a:rPr lang="en-US" sz="1400" b="0" dirty="0">
                <a:solidFill>
                  <a:schemeClr val="accent2"/>
                </a:solidFill>
              </a:rPr>
              <a:t> </a:t>
            </a:r>
            <a:r>
              <a:rPr lang="en-US" sz="1400" b="0" dirty="0" err="1">
                <a:solidFill>
                  <a:schemeClr val="accent2"/>
                </a:solidFill>
              </a:rPr>
              <a:t>kwadratowa</a:t>
            </a:r>
            <a:r>
              <a:rPr lang="en-US" sz="1400" b="0" dirty="0">
                <a:solidFill>
                  <a:schemeClr val="accent2"/>
                </a:solidFill>
              </a:rPr>
              <a:t> (RMS) </a:t>
            </a:r>
            <a:r>
              <a:rPr lang="en-US" sz="1400" b="0" dirty="0" err="1">
                <a:solidFill>
                  <a:schemeClr val="accent2"/>
                </a:solidFill>
              </a:rPr>
              <a:t>obliczona</a:t>
            </a:r>
            <a:r>
              <a:rPr lang="en-US" sz="1400" b="0" dirty="0">
                <a:solidFill>
                  <a:schemeClr val="accent2"/>
                </a:solidFill>
              </a:rPr>
              <a:t> z </a:t>
            </a:r>
            <a:r>
              <a:rPr lang="en-US" sz="1400" b="0" dirty="0" err="1">
                <a:solidFill>
                  <a:schemeClr val="accent2"/>
                </a:solidFill>
              </a:rPr>
              <a:t>ruchomym</a:t>
            </a:r>
            <a:r>
              <a:rPr lang="en-US" sz="1400" b="0" dirty="0">
                <a:solidFill>
                  <a:schemeClr val="accent2"/>
                </a:solidFill>
              </a:rPr>
              <a:t> </a:t>
            </a:r>
            <a:r>
              <a:rPr lang="en-US" sz="1400" b="0" dirty="0" err="1">
                <a:solidFill>
                  <a:schemeClr val="accent2"/>
                </a:solidFill>
              </a:rPr>
              <a:t>oknem</a:t>
            </a:r>
            <a:r>
              <a:rPr lang="en-US" sz="1400" b="0" dirty="0">
                <a:solidFill>
                  <a:schemeClr val="accent2"/>
                </a:solidFill>
              </a:rPr>
              <a:t> o </a:t>
            </a:r>
            <a:r>
              <a:rPr lang="en-US" sz="1400" b="0" dirty="0" err="1">
                <a:solidFill>
                  <a:schemeClr val="accent2"/>
                </a:solidFill>
              </a:rPr>
              <a:t>długości</a:t>
            </a:r>
            <a:r>
              <a:rPr lang="en-US" sz="1400" b="0" dirty="0">
                <a:solidFill>
                  <a:schemeClr val="accent2"/>
                </a:solidFill>
              </a:rPr>
              <a:t> 0,25 </a:t>
            </a:r>
            <a:r>
              <a:rPr lang="en-US" sz="1400" b="0" dirty="0" err="1">
                <a:solidFill>
                  <a:schemeClr val="accent2"/>
                </a:solidFill>
              </a:rPr>
              <a:t>ms.</a:t>
            </a:r>
            <a:r>
              <a:rPr lang="en-US" sz="1400" b="0" dirty="0">
                <a:solidFill>
                  <a:schemeClr val="accent2"/>
                </a:solidFill>
              </a:rPr>
              <a:t> c) </a:t>
            </a:r>
            <a:r>
              <a:rPr lang="en-US" sz="1400" b="0" dirty="0" err="1">
                <a:solidFill>
                  <a:schemeClr val="accent2"/>
                </a:solidFill>
              </a:rPr>
              <a:t>Znormalizowana</a:t>
            </a:r>
            <a:r>
              <a:rPr lang="en-US" sz="1400" b="0" dirty="0">
                <a:solidFill>
                  <a:schemeClr val="accent2"/>
                </a:solidFill>
              </a:rPr>
              <a:t> RMS </a:t>
            </a:r>
            <a:r>
              <a:rPr lang="en-US" sz="1400" b="0" dirty="0" err="1">
                <a:solidFill>
                  <a:schemeClr val="accent2"/>
                </a:solidFill>
              </a:rPr>
              <a:t>sygnału</a:t>
            </a:r>
            <a:r>
              <a:rPr lang="en-US" sz="1400" b="0" dirty="0">
                <a:solidFill>
                  <a:schemeClr val="accent2"/>
                </a:solidFill>
              </a:rPr>
              <a:t> EMG. Image from </a:t>
            </a:r>
            <a:r>
              <a:rPr lang="en-US" sz="1400" b="0" dirty="0" err="1">
                <a:solidFill>
                  <a:schemeClr val="accent2"/>
                </a:solidFill>
              </a:rPr>
              <a:t>Richars</a:t>
            </a:r>
            <a:r>
              <a:rPr lang="en-US" sz="1400" b="0" dirty="0">
                <a:solidFill>
                  <a:schemeClr val="accent2"/>
                </a:solidFill>
              </a:rPr>
              <a:t> J. 2018. </a:t>
            </a: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Amplituda</a:t>
            </a:r>
            <a:r>
              <a:rPr lang="es-ES" sz="1800" i="1" dirty="0">
                <a:solidFill>
                  <a:schemeClr val="accent2">
                    <a:lumMod val="75000"/>
                  </a:schemeClr>
                </a:solidFill>
              </a:rPr>
              <a:t> i </a:t>
            </a: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normalizacja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9BABA085-5AC5-4113-ACEF-040565DE656E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VII. ELEKTROMIOGRAFICZNA OCENA PRAWIDŁOWEGO CHODU</a:t>
            </a:r>
          </a:p>
        </p:txBody>
      </p:sp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A755A113-CD3F-4A30-ACE5-8EAE87BB27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7"/>
          <a:stretch/>
        </p:blipFill>
        <p:spPr>
          <a:xfrm>
            <a:off x="4355976" y="1844824"/>
            <a:ext cx="3860960" cy="3139945"/>
          </a:xfrm>
          <a:prstGeom prst="rect">
            <a:avLst/>
          </a:prstGeom>
        </p:spPr>
      </p:pic>
      <p:sp>
        <p:nvSpPr>
          <p:cNvPr id="5" name="Prostokąt 1">
            <a:extLst>
              <a:ext uri="{FF2B5EF4-FFF2-40B4-BE49-F238E27FC236}">
                <a16:creationId xmlns:a16="http://schemas.microsoft.com/office/drawing/2014/main" id="{33B6A653-6E2B-4CE7-9F38-1217EC323ED9}"/>
              </a:ext>
            </a:extLst>
          </p:cNvPr>
          <p:cNvSpPr/>
          <p:nvPr/>
        </p:nvSpPr>
        <p:spPr>
          <a:xfrm>
            <a:off x="580492" y="2923081"/>
            <a:ext cx="331236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6"/>
                </a:solidFill>
              </a:rPr>
              <a:t>Metoda 1: Maksymalny dobrowolny skurcz. 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pl-PL" sz="1600" b="0" dirty="0">
              <a:solidFill>
                <a:schemeClr val="accent6"/>
              </a:solidFill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600" b="0" dirty="0">
                <a:solidFill>
                  <a:schemeClr val="accent6"/>
                </a:solidFill>
              </a:rPr>
              <a:t>Metoda 2: Maksymalny obserwowany sygnał EMG podczas aktywności</a:t>
            </a:r>
            <a:r>
              <a:rPr lang="en-US" sz="1600" b="0" dirty="0">
                <a:solidFill>
                  <a:schemeClr val="accent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0940838"/>
      </p:ext>
    </p:extLst>
  </p:cSld>
  <p:clrMapOvr>
    <a:masterClrMapping/>
  </p:clrMapOvr>
  <p:transition advClick="0" advTm="300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52B606-62D8-4FBC-9002-3DBE9AE92002}"/>
              </a:ext>
            </a:extLst>
          </p:cNvPr>
          <p:cNvSpPr txBox="1"/>
          <p:nvPr/>
        </p:nvSpPr>
        <p:spPr>
          <a:xfrm>
            <a:off x="1191804" y="4797152"/>
            <a:ext cx="35962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b="0" dirty="0">
                <a:solidFill>
                  <a:schemeClr val="accent2"/>
                </a:solidFill>
              </a:rPr>
              <a:t>Rysunek 4 - a), b) Czasy aktywacji z EMG RMS i wyprostowanego sygnału EMG z mięśnia brzuchatego łydki podczas chodzenia. c) EMG RMS i nałożone linie regresji. Image from </a:t>
            </a:r>
            <a:r>
              <a:rPr lang="pl-PL" sz="1400" b="0" dirty="0" err="1">
                <a:solidFill>
                  <a:schemeClr val="accent2"/>
                </a:solidFill>
              </a:rPr>
              <a:t>Richars</a:t>
            </a:r>
            <a:r>
              <a:rPr lang="pl-PL" sz="1400" b="0" dirty="0">
                <a:solidFill>
                  <a:schemeClr val="accent2"/>
                </a:solidFill>
              </a:rPr>
              <a:t> J. 2018. </a:t>
            </a: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Czas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aktywacji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EMG</a:t>
            </a: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9BABA085-5AC5-4113-ACEF-040565DE656E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VII. ELEKTROMIOGRAFICZNA OCENA PRAWIDŁOWEGO CHODU</a:t>
            </a:r>
          </a:p>
        </p:txBody>
      </p:sp>
      <p:pic>
        <p:nvPicPr>
          <p:cNvPr id="3" name="Imagen 2" descr="Gráfico, Histograma&#10;&#10;Descripción generada automáticamente">
            <a:extLst>
              <a:ext uri="{FF2B5EF4-FFF2-40B4-BE49-F238E27FC236}">
                <a16:creationId xmlns:a16="http://schemas.microsoft.com/office/drawing/2014/main" id="{390A3A9A-749D-4419-8A96-0CFB71BB1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58" y="2088773"/>
            <a:ext cx="3596219" cy="4004523"/>
          </a:xfrm>
          <a:prstGeom prst="rect">
            <a:avLst/>
          </a:prstGeom>
        </p:spPr>
      </p:pic>
      <p:sp>
        <p:nvSpPr>
          <p:cNvPr id="5" name="Prostokąt 1">
            <a:extLst>
              <a:ext uri="{FF2B5EF4-FFF2-40B4-BE49-F238E27FC236}">
                <a16:creationId xmlns:a16="http://schemas.microsoft.com/office/drawing/2014/main" id="{C4733EC4-811C-43FC-8918-662571880BA0}"/>
              </a:ext>
            </a:extLst>
          </p:cNvPr>
          <p:cNvSpPr/>
          <p:nvPr/>
        </p:nvSpPr>
        <p:spPr>
          <a:xfrm>
            <a:off x="539552" y="2060848"/>
            <a:ext cx="376595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pl-PL" sz="1600" b="0" dirty="0">
                <a:solidFill>
                  <a:schemeClr val="accent6"/>
                </a:solidFill>
              </a:rPr>
              <a:t>Określenie czasu aktywacji odbywa się poprzez identyfikację momentu czasowego, w którym amplituda EMG wzrasta powyżej (początek) lub spada poniżej (koniec) ustalonego wcześniej poziomu bazowego. </a:t>
            </a:r>
          </a:p>
          <a:p>
            <a:pPr algn="just">
              <a:spcAft>
                <a:spcPts val="600"/>
              </a:spcAft>
              <a:defRPr/>
            </a:pPr>
            <a:endParaRPr lang="pl-PL" sz="1600" b="0" dirty="0">
              <a:solidFill>
                <a:schemeClr val="accent6"/>
              </a:solidFill>
            </a:endParaRPr>
          </a:p>
          <a:p>
            <a:pPr algn="just">
              <a:spcAft>
                <a:spcPts val="600"/>
              </a:spcAft>
              <a:defRPr/>
            </a:pPr>
            <a:r>
              <a:rPr lang="pl-PL" sz="1600" b="0" dirty="0">
                <a:solidFill>
                  <a:schemeClr val="accent6"/>
                </a:solidFill>
              </a:rPr>
              <a:t>Wyprostowane EMG lub RMS EMG są wykorzystywane do obliczania czasu aktywacji. </a:t>
            </a:r>
          </a:p>
        </p:txBody>
      </p:sp>
    </p:spTree>
    <p:extLst>
      <p:ext uri="{BB962C8B-B14F-4D97-AF65-F5344CB8AC3E}">
        <p14:creationId xmlns:p14="http://schemas.microsoft.com/office/powerpoint/2010/main" val="1828715476"/>
      </p:ext>
    </p:extLst>
  </p:cSld>
  <p:clrMapOvr>
    <a:masterClrMapping/>
  </p:clrMapOvr>
  <p:transition advClick="0" advTm="3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52B606-62D8-4FBC-9002-3DBE9AE92002}"/>
              </a:ext>
            </a:extLst>
          </p:cNvPr>
          <p:cNvSpPr txBox="1"/>
          <p:nvPr/>
        </p:nvSpPr>
        <p:spPr>
          <a:xfrm>
            <a:off x="611659" y="5642084"/>
            <a:ext cx="792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5. Wzorzec EMG związany z cyklem chodu u osób dorosłych. Obraz za </a:t>
            </a:r>
            <a:r>
              <a:rPr lang="pl-PL" sz="1400" b="0" dirty="0" err="1">
                <a:solidFill>
                  <a:schemeClr val="accent2"/>
                </a:solidFill>
              </a:rPr>
              <a:t>Shumway</a:t>
            </a:r>
            <a:r>
              <a:rPr lang="pl-PL" sz="1400" b="0" dirty="0">
                <a:solidFill>
                  <a:schemeClr val="accent2"/>
                </a:solidFill>
              </a:rPr>
              <a:t>-Cook A. i </a:t>
            </a:r>
            <a:r>
              <a:rPr lang="pl-PL" sz="1400" b="0" dirty="0" err="1">
                <a:solidFill>
                  <a:schemeClr val="accent2"/>
                </a:solidFill>
              </a:rPr>
              <a:t>Woollacott</a:t>
            </a:r>
            <a:r>
              <a:rPr lang="pl-PL" sz="1400" b="0" dirty="0">
                <a:solidFill>
                  <a:schemeClr val="accent2"/>
                </a:solidFill>
              </a:rPr>
              <a:t> M. 2017 r. 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Wzorzec</a:t>
            </a:r>
            <a:r>
              <a:rPr lang="es-E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elektromiograficzny</a:t>
            </a:r>
            <a:r>
              <a:rPr lang="es-E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podczas</a:t>
            </a:r>
            <a:r>
              <a:rPr lang="es-E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chodu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9BABA085-5AC5-4113-ACEF-040565DE656E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VII. ELEKTROMIOGRAFICZNA OCENA PRAWIDŁOWEGO CHODU</a:t>
            </a:r>
          </a:p>
        </p:txBody>
      </p:sp>
      <p:pic>
        <p:nvPicPr>
          <p:cNvPr id="3" name="Imagen 2" descr="Diagrama, Escala de tiempo&#10;&#10;Descripción generada automáticamente">
            <a:extLst>
              <a:ext uri="{FF2B5EF4-FFF2-40B4-BE49-F238E27FC236}">
                <a16:creationId xmlns:a16="http://schemas.microsoft.com/office/drawing/2014/main" id="{00965A86-B4A5-42A9-8D55-C70DCC3C0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6"/>
          <a:stretch/>
        </p:blipFill>
        <p:spPr>
          <a:xfrm>
            <a:off x="179512" y="2544516"/>
            <a:ext cx="8748464" cy="3116732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7DAE30A-0B65-41C1-9396-3B04E914597F}"/>
              </a:ext>
            </a:extLst>
          </p:cNvPr>
          <p:cNvSpPr/>
          <p:nvPr/>
        </p:nvSpPr>
        <p:spPr bwMode="auto">
          <a:xfrm>
            <a:off x="395536" y="2492896"/>
            <a:ext cx="5760640" cy="72008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793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600" b="0" dirty="0">
                <a:latin typeface="Calibri" panose="020F0502020204030204" pitchFamily="34" charset="0"/>
                <a:ea typeface="Calibri" panose="020F0502020204030204" pitchFamily="34" charset="0"/>
              </a:rPr>
              <a:t>Mięśnie kończyny postawy wspierają ciało (kontrola postawy) i napędzają je do przodu (progresja)</a:t>
            </a: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518745E-781B-4A8A-BCD5-2DEB81C5418A}"/>
              </a:ext>
            </a:extLst>
          </p:cNvPr>
          <p:cNvSpPr/>
          <p:nvPr/>
        </p:nvSpPr>
        <p:spPr bwMode="auto">
          <a:xfrm>
            <a:off x="6228184" y="2492896"/>
            <a:ext cx="2664296" cy="72008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793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600" b="0" dirty="0">
                <a:latin typeface="Calibri" panose="020F0502020204030204" pitchFamily="34" charset="0"/>
                <a:ea typeface="Calibri" panose="020F0502020204030204" pitchFamily="34" charset="0"/>
              </a:rPr>
              <a:t>Aktywność mięśni na początku i na końcu fazy wymachu</a:t>
            </a: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109174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9BABA085-5AC5-4113-ACEF-040565DE656E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VII. ELEKTROMIOGRAFICZNA OCENA PRAWIDŁOWEGO CHODU</a:t>
            </a:r>
          </a:p>
        </p:txBody>
      </p:sp>
      <p:sp>
        <p:nvSpPr>
          <p:cNvPr id="2" name="Prostokąt 3">
            <a:extLst>
              <a:ext uri="{FF2B5EF4-FFF2-40B4-BE49-F238E27FC236}">
                <a16:creationId xmlns:a16="http://schemas.microsoft.com/office/drawing/2014/main" id="{5E5B265F-FFDF-4D0A-A664-63808E160177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Wzór</a:t>
            </a:r>
            <a:r>
              <a:rPr lang="es-E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elektromiograficzny</a:t>
            </a:r>
            <a:r>
              <a:rPr lang="es-ES" sz="1800" i="1" dirty="0">
                <a:solidFill>
                  <a:schemeClr val="accent2">
                    <a:lumMod val="75000"/>
                  </a:schemeClr>
                </a:solidFill>
              </a:rPr>
              <a:t> - </a:t>
            </a: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faza</a:t>
            </a:r>
            <a:r>
              <a:rPr lang="es-E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1800" i="1" dirty="0">
                <a:solidFill>
                  <a:schemeClr val="accent2">
                    <a:lumMod val="75000"/>
                  </a:schemeClr>
                </a:solidFill>
              </a:rPr>
              <a:t>stania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n 2" descr="Diagrama, Escala de tiempo&#10;&#10;Descripción generada automáticamente">
            <a:extLst>
              <a:ext uri="{FF2B5EF4-FFF2-40B4-BE49-F238E27FC236}">
                <a16:creationId xmlns:a16="http://schemas.microsoft.com/office/drawing/2014/main" id="{DFCB1EFA-CD3C-4EE1-B436-FE7F30261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51" b="4182"/>
          <a:stretch/>
        </p:blipFill>
        <p:spPr>
          <a:xfrm>
            <a:off x="1814624" y="2780928"/>
            <a:ext cx="5514751" cy="272279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04A7CAA-4BB5-4110-9820-1E820AD5E9F5}"/>
              </a:ext>
            </a:extLst>
          </p:cNvPr>
          <p:cNvSpPr txBox="1"/>
          <p:nvPr/>
        </p:nvSpPr>
        <p:spPr>
          <a:xfrm>
            <a:off x="1727634" y="5636050"/>
            <a:ext cx="576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6. Wzorzec EMG związany z cyklem chodu osoby dorosłej w fazie stania. Obraz za </a:t>
            </a:r>
            <a:r>
              <a:rPr lang="pl-PL" sz="1400" b="0" dirty="0" err="1">
                <a:solidFill>
                  <a:schemeClr val="accent2"/>
                </a:solidFill>
              </a:rPr>
              <a:t>Shumway</a:t>
            </a:r>
            <a:r>
              <a:rPr lang="pl-PL" sz="1400" b="0" dirty="0">
                <a:solidFill>
                  <a:schemeClr val="accent2"/>
                </a:solidFill>
              </a:rPr>
              <a:t>-Cook A. i </a:t>
            </a:r>
            <a:r>
              <a:rPr lang="pl-PL" sz="1400" b="0" dirty="0" err="1">
                <a:solidFill>
                  <a:schemeClr val="accent2"/>
                </a:solidFill>
              </a:rPr>
              <a:t>Woollacott</a:t>
            </a:r>
            <a:r>
              <a:rPr lang="pl-PL" sz="1400" b="0" dirty="0">
                <a:solidFill>
                  <a:schemeClr val="accent2"/>
                </a:solidFill>
              </a:rPr>
              <a:t> M. 2017 r. 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E20C657B-0AE2-4E82-B2FA-90851C76F844}"/>
              </a:ext>
            </a:extLst>
          </p:cNvPr>
          <p:cNvSpPr/>
          <p:nvPr/>
        </p:nvSpPr>
        <p:spPr bwMode="auto">
          <a:xfrm>
            <a:off x="2909112" y="1988840"/>
            <a:ext cx="1728192" cy="941950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Ekscentryczna aktywacja kości piszczelowych przednich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7783D480-7669-466F-9440-9E13164C2783}"/>
              </a:ext>
            </a:extLst>
          </p:cNvPr>
          <p:cNvSpPr/>
          <p:nvPr/>
        </p:nvSpPr>
        <p:spPr bwMode="auto">
          <a:xfrm>
            <a:off x="395536" y="2132856"/>
            <a:ext cx="1584176" cy="1244134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Aktywacja mięśnia pośladkowego wielkiego (</a:t>
            </a:r>
            <a:r>
              <a:rPr lang="pl-PL" sz="14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gluteus</a:t>
            </a:r>
            <a:r>
              <a:rPr lang="pl-PL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pl-PL" sz="14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maximus</a:t>
            </a:r>
            <a:r>
              <a:rPr lang="pl-PL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)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76948BAB-75D4-4407-9F77-07FC0D26EBD3}"/>
              </a:ext>
            </a:extLst>
          </p:cNvPr>
          <p:cNvCxnSpPr/>
          <p:nvPr/>
        </p:nvCxnSpPr>
        <p:spPr bwMode="auto">
          <a:xfrm flipH="1">
            <a:off x="2699792" y="3094804"/>
            <a:ext cx="360040" cy="766244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96E9427B-2431-487F-9153-00ECA886A28D}"/>
              </a:ext>
            </a:extLst>
          </p:cNvPr>
          <p:cNvCxnSpPr>
            <a:cxnSpLocks/>
          </p:cNvCxnSpPr>
          <p:nvPr/>
        </p:nvCxnSpPr>
        <p:spPr bwMode="auto">
          <a:xfrm>
            <a:off x="1418580" y="3506134"/>
            <a:ext cx="777156" cy="282906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20072562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9BABA085-5AC5-4113-ACEF-040565DE656E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VII. ELEKTROMIOGRAFICZNA OCENA PRAWIDŁOWEGO CHODU</a:t>
            </a:r>
          </a:p>
        </p:txBody>
      </p:sp>
      <p:sp>
        <p:nvSpPr>
          <p:cNvPr id="2" name="Prostokąt 3">
            <a:extLst>
              <a:ext uri="{FF2B5EF4-FFF2-40B4-BE49-F238E27FC236}">
                <a16:creationId xmlns:a16="http://schemas.microsoft.com/office/drawing/2014/main" id="{5E5B265F-FFDF-4D0A-A664-63808E160177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Wzór</a:t>
            </a:r>
            <a:r>
              <a:rPr lang="es-E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elektromiograficzny</a:t>
            </a:r>
            <a:r>
              <a:rPr lang="es-ES" sz="1800" i="1" dirty="0">
                <a:solidFill>
                  <a:schemeClr val="accent2">
                    <a:lumMod val="75000"/>
                  </a:schemeClr>
                </a:solidFill>
              </a:rPr>
              <a:t> - </a:t>
            </a: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faza</a:t>
            </a:r>
            <a:r>
              <a:rPr lang="es-E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1800" i="1" dirty="0">
                <a:solidFill>
                  <a:schemeClr val="accent2">
                    <a:lumMod val="75000"/>
                  </a:schemeClr>
                </a:solidFill>
              </a:rPr>
              <a:t>stania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n 2" descr="Diagrama, Escala de tiempo&#10;&#10;Descripción generada automáticamente">
            <a:extLst>
              <a:ext uri="{FF2B5EF4-FFF2-40B4-BE49-F238E27FC236}">
                <a16:creationId xmlns:a16="http://schemas.microsoft.com/office/drawing/2014/main" id="{DFCB1EFA-CD3C-4EE1-B436-FE7F30261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51" b="4182"/>
          <a:stretch/>
        </p:blipFill>
        <p:spPr>
          <a:xfrm>
            <a:off x="1814624" y="2780928"/>
            <a:ext cx="5514751" cy="272279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04A7CAA-4BB5-4110-9820-1E820AD5E9F5}"/>
              </a:ext>
            </a:extLst>
          </p:cNvPr>
          <p:cNvSpPr txBox="1"/>
          <p:nvPr/>
        </p:nvSpPr>
        <p:spPr>
          <a:xfrm>
            <a:off x="1727634" y="5636050"/>
            <a:ext cx="576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6. Wzorzec EMG związany z cyklem chodu osoby dorosłej w fazie stania. Obraz za </a:t>
            </a:r>
            <a:r>
              <a:rPr lang="pl-PL" sz="1400" b="0" dirty="0" err="1">
                <a:solidFill>
                  <a:schemeClr val="accent2"/>
                </a:solidFill>
              </a:rPr>
              <a:t>Shumway</a:t>
            </a:r>
            <a:r>
              <a:rPr lang="pl-PL" sz="1400" b="0" dirty="0">
                <a:solidFill>
                  <a:schemeClr val="accent2"/>
                </a:solidFill>
              </a:rPr>
              <a:t>-Cook A. i </a:t>
            </a:r>
            <a:r>
              <a:rPr lang="pl-PL" sz="1400" b="0" dirty="0" err="1">
                <a:solidFill>
                  <a:schemeClr val="accent2"/>
                </a:solidFill>
              </a:rPr>
              <a:t>Woollacott</a:t>
            </a:r>
            <a:r>
              <a:rPr lang="pl-PL" sz="1400" b="0" dirty="0">
                <a:solidFill>
                  <a:schemeClr val="accent2"/>
                </a:solidFill>
              </a:rPr>
              <a:t> M. 2017 r.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E20C657B-0AE2-4E82-B2FA-90851C76F844}"/>
              </a:ext>
            </a:extLst>
          </p:cNvPr>
          <p:cNvSpPr/>
          <p:nvPr/>
        </p:nvSpPr>
        <p:spPr bwMode="auto">
          <a:xfrm>
            <a:off x="3923928" y="2204864"/>
            <a:ext cx="1728192" cy="720080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4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Ekscentryczna</a:t>
            </a:r>
            <a:r>
              <a:rPr lang="en-US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4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aktywacja</a:t>
            </a:r>
            <a:r>
              <a:rPr lang="en-US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4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mięśnia</a:t>
            </a:r>
            <a:r>
              <a:rPr lang="en-US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4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czworogłowego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7783D480-7669-466F-9440-9E13164C2783}"/>
              </a:ext>
            </a:extLst>
          </p:cNvPr>
          <p:cNvSpPr/>
          <p:nvPr/>
        </p:nvSpPr>
        <p:spPr bwMode="auto">
          <a:xfrm>
            <a:off x="2077188" y="2349769"/>
            <a:ext cx="1584176" cy="564372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4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Aktywacja</a:t>
            </a:r>
            <a:r>
              <a:rPr lang="en-US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4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mięśni</a:t>
            </a:r>
            <a:r>
              <a:rPr lang="en-US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4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zginaczy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76948BAB-75D4-4407-9F77-07FC0D26EBD3}"/>
              </a:ext>
            </a:extLst>
          </p:cNvPr>
          <p:cNvCxnSpPr/>
          <p:nvPr/>
        </p:nvCxnSpPr>
        <p:spPr bwMode="auto">
          <a:xfrm flipH="1">
            <a:off x="3786616" y="3005258"/>
            <a:ext cx="360040" cy="766244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93920311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9BABA085-5AC5-4113-ACEF-040565DE656E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VII. ELEKTROMIOGRAFICZNA OCENA PRAWIDŁOWEGO CHODU</a:t>
            </a:r>
          </a:p>
        </p:txBody>
      </p:sp>
      <p:sp>
        <p:nvSpPr>
          <p:cNvPr id="2" name="Prostokąt 3">
            <a:extLst>
              <a:ext uri="{FF2B5EF4-FFF2-40B4-BE49-F238E27FC236}">
                <a16:creationId xmlns:a16="http://schemas.microsoft.com/office/drawing/2014/main" id="{5E5B265F-FFDF-4D0A-A664-63808E160177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Wzór</a:t>
            </a:r>
            <a:r>
              <a:rPr lang="es-E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elektromiograficzny</a:t>
            </a:r>
            <a:r>
              <a:rPr lang="es-ES" sz="1800" i="1" dirty="0">
                <a:solidFill>
                  <a:schemeClr val="accent2">
                    <a:lumMod val="75000"/>
                  </a:schemeClr>
                </a:solidFill>
              </a:rPr>
              <a:t> - </a:t>
            </a: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faza</a:t>
            </a:r>
            <a:r>
              <a:rPr lang="es-E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1800" i="1" dirty="0">
                <a:solidFill>
                  <a:schemeClr val="accent2">
                    <a:lumMod val="75000"/>
                  </a:schemeClr>
                </a:solidFill>
              </a:rPr>
              <a:t>stania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n 2" descr="Diagrama, Escala de tiempo&#10;&#10;Descripción generada automáticamente">
            <a:extLst>
              <a:ext uri="{FF2B5EF4-FFF2-40B4-BE49-F238E27FC236}">
                <a16:creationId xmlns:a16="http://schemas.microsoft.com/office/drawing/2014/main" id="{DFCB1EFA-CD3C-4EE1-B436-FE7F30261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51" b="4182"/>
          <a:stretch/>
        </p:blipFill>
        <p:spPr>
          <a:xfrm>
            <a:off x="1814624" y="2780928"/>
            <a:ext cx="5514751" cy="272279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04A7CAA-4BB5-4110-9820-1E820AD5E9F5}"/>
              </a:ext>
            </a:extLst>
          </p:cNvPr>
          <p:cNvSpPr txBox="1"/>
          <p:nvPr/>
        </p:nvSpPr>
        <p:spPr>
          <a:xfrm>
            <a:off x="1727634" y="5636050"/>
            <a:ext cx="576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6. Wzorzec EMG związany z cyklem chodu osoby dorosłej w fazie stania. Obraz za </a:t>
            </a:r>
            <a:r>
              <a:rPr lang="pl-PL" sz="1400" b="0" dirty="0" err="1">
                <a:solidFill>
                  <a:schemeClr val="accent2"/>
                </a:solidFill>
              </a:rPr>
              <a:t>Shumway</a:t>
            </a:r>
            <a:r>
              <a:rPr lang="pl-PL" sz="1400" b="0" dirty="0">
                <a:solidFill>
                  <a:schemeClr val="accent2"/>
                </a:solidFill>
              </a:rPr>
              <a:t>-Cook A. i </a:t>
            </a:r>
            <a:r>
              <a:rPr lang="pl-PL" sz="1400" b="0" dirty="0" err="1">
                <a:solidFill>
                  <a:schemeClr val="accent2"/>
                </a:solidFill>
              </a:rPr>
              <a:t>Woollacott</a:t>
            </a:r>
            <a:r>
              <a:rPr lang="pl-PL" sz="1400" b="0" dirty="0">
                <a:solidFill>
                  <a:schemeClr val="accent2"/>
                </a:solidFill>
              </a:rPr>
              <a:t> M. 2017 r.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E20C657B-0AE2-4E82-B2FA-90851C76F844}"/>
              </a:ext>
            </a:extLst>
          </p:cNvPr>
          <p:cNvSpPr/>
          <p:nvPr/>
        </p:nvSpPr>
        <p:spPr bwMode="auto">
          <a:xfrm>
            <a:off x="2267744" y="1988840"/>
            <a:ext cx="2664296" cy="819860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Aktywacja tylko mięśnia trójgłowego ramienia (triceps </a:t>
            </a:r>
            <a:r>
              <a:rPr lang="pl-PL" sz="14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surae</a:t>
            </a:r>
            <a:r>
              <a:rPr lang="pl-PL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)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76948BAB-75D4-4407-9F77-07FC0D26EBD3}"/>
              </a:ext>
            </a:extLst>
          </p:cNvPr>
          <p:cNvCxnSpPr>
            <a:cxnSpLocks/>
          </p:cNvCxnSpPr>
          <p:nvPr/>
        </p:nvCxnSpPr>
        <p:spPr bwMode="auto">
          <a:xfrm>
            <a:off x="4247964" y="2941024"/>
            <a:ext cx="252028" cy="1108277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24907428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971600" y="3501008"/>
            <a:ext cx="54726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3200" b="0" dirty="0" err="1">
                <a:solidFill>
                  <a:schemeClr val="accent2">
                    <a:lumMod val="75000"/>
                  </a:schemeClr>
                </a:solidFill>
              </a:rPr>
              <a:t>Przestrzenno-czasowa</a:t>
            </a: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0" dirty="0" err="1">
                <a:solidFill>
                  <a:schemeClr val="accent2">
                    <a:lumMod val="75000"/>
                  </a:schemeClr>
                </a:solidFill>
              </a:rPr>
              <a:t>ocena</a:t>
            </a: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0" dirty="0" err="1">
                <a:solidFill>
                  <a:schemeClr val="accent2">
                    <a:lumMod val="75000"/>
                  </a:schemeClr>
                </a:solidFill>
              </a:rPr>
              <a:t>prawidłowego</a:t>
            </a: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0" dirty="0" err="1">
                <a:solidFill>
                  <a:schemeClr val="accent2">
                    <a:lumMod val="75000"/>
                  </a:schemeClr>
                </a:solidFill>
              </a:rPr>
              <a:t>chodu</a:t>
            </a: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Prostokąt 1">
            <a:extLst>
              <a:ext uri="{FF2B5EF4-FFF2-40B4-BE49-F238E27FC236}">
                <a16:creationId xmlns:a16="http://schemas.microsoft.com/office/drawing/2014/main" id="{33DF299A-5145-4D2F-A92E-2508A7E64CE7}"/>
              </a:ext>
            </a:extLst>
          </p:cNvPr>
          <p:cNvSpPr/>
          <p:nvPr/>
        </p:nvSpPr>
        <p:spPr>
          <a:xfrm>
            <a:off x="323528" y="1412776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D.2 Jak wygląda normalna biomechaniczna ocena chodu? 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n 5" descr="Forma, Círculo&#10;&#10;Descripción generada automáticamente">
            <a:extLst>
              <a:ext uri="{FF2B5EF4-FFF2-40B4-BE49-F238E27FC236}">
                <a16:creationId xmlns:a16="http://schemas.microsoft.com/office/drawing/2014/main" id="{0154C689-E624-45F8-B68D-D3D1FEA05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9" t="35300" b="56173"/>
          <a:stretch/>
        </p:blipFill>
        <p:spPr>
          <a:xfrm>
            <a:off x="323528" y="4572417"/>
            <a:ext cx="6336704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26168"/>
      </p:ext>
    </p:extLst>
  </p:cSld>
  <p:clrMapOvr>
    <a:masterClrMapping/>
  </p:clrMapOvr>
  <p:transition advClick="0" advTm="3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9BABA085-5AC5-4113-ACEF-040565DE656E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VII. ELEKTROMIOGRAFICZNA OCENA PRAWIDŁOWEGO CHODU</a:t>
            </a:r>
          </a:p>
        </p:txBody>
      </p:sp>
      <p:sp>
        <p:nvSpPr>
          <p:cNvPr id="2" name="Prostokąt 3">
            <a:extLst>
              <a:ext uri="{FF2B5EF4-FFF2-40B4-BE49-F238E27FC236}">
                <a16:creationId xmlns:a16="http://schemas.microsoft.com/office/drawing/2014/main" id="{5E5B265F-FFDF-4D0A-A664-63808E160177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Wzór</a:t>
            </a:r>
            <a:r>
              <a:rPr lang="es-E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elektromiograficzny</a:t>
            </a:r>
            <a:r>
              <a:rPr lang="es-ES" sz="1800" i="1" dirty="0">
                <a:solidFill>
                  <a:schemeClr val="accent2">
                    <a:lumMod val="75000"/>
                  </a:schemeClr>
                </a:solidFill>
              </a:rPr>
              <a:t> - </a:t>
            </a: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faza</a:t>
            </a:r>
            <a:r>
              <a:rPr lang="es-E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1800" i="1" dirty="0">
                <a:solidFill>
                  <a:schemeClr val="accent2">
                    <a:lumMod val="75000"/>
                  </a:schemeClr>
                </a:solidFill>
              </a:rPr>
              <a:t>stania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n 2" descr="Diagrama, Escala de tiempo&#10;&#10;Descripción generada automáticamente">
            <a:extLst>
              <a:ext uri="{FF2B5EF4-FFF2-40B4-BE49-F238E27FC236}">
                <a16:creationId xmlns:a16="http://schemas.microsoft.com/office/drawing/2014/main" id="{DFCB1EFA-CD3C-4EE1-B436-FE7F30261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51" b="4182"/>
          <a:stretch/>
        </p:blipFill>
        <p:spPr>
          <a:xfrm>
            <a:off x="1814624" y="2780928"/>
            <a:ext cx="5514751" cy="272279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04A7CAA-4BB5-4110-9820-1E820AD5E9F5}"/>
              </a:ext>
            </a:extLst>
          </p:cNvPr>
          <p:cNvSpPr txBox="1"/>
          <p:nvPr/>
        </p:nvSpPr>
        <p:spPr>
          <a:xfrm>
            <a:off x="1727634" y="5636050"/>
            <a:ext cx="576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6. Wzorzec EMG związany z cyklem chodu osoby dorosłej w fazie stania. Obraz za </a:t>
            </a:r>
            <a:r>
              <a:rPr lang="pl-PL" sz="1400" b="0" dirty="0" err="1">
                <a:solidFill>
                  <a:schemeClr val="accent2"/>
                </a:solidFill>
              </a:rPr>
              <a:t>Shumway</a:t>
            </a:r>
            <a:r>
              <a:rPr lang="pl-PL" sz="1400" b="0" dirty="0">
                <a:solidFill>
                  <a:schemeClr val="accent2"/>
                </a:solidFill>
              </a:rPr>
              <a:t>-Cook A. i </a:t>
            </a:r>
            <a:r>
              <a:rPr lang="pl-PL" sz="1400" b="0" dirty="0" err="1">
                <a:solidFill>
                  <a:schemeClr val="accent2"/>
                </a:solidFill>
              </a:rPr>
              <a:t>Woollacott</a:t>
            </a:r>
            <a:r>
              <a:rPr lang="pl-PL" sz="1400" b="0" dirty="0">
                <a:solidFill>
                  <a:schemeClr val="accent2"/>
                </a:solidFill>
              </a:rPr>
              <a:t> M. 2017 r. 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E20C657B-0AE2-4E82-B2FA-90851C76F844}"/>
              </a:ext>
            </a:extLst>
          </p:cNvPr>
          <p:cNvSpPr/>
          <p:nvPr/>
        </p:nvSpPr>
        <p:spPr bwMode="auto">
          <a:xfrm>
            <a:off x="3851920" y="2060848"/>
            <a:ext cx="2160240" cy="781513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1º koncentryczny skurcz zginaczy podeszwowych 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76948BAB-75D4-4407-9F77-07FC0D26EBD3}"/>
              </a:ext>
            </a:extLst>
          </p:cNvPr>
          <p:cNvCxnSpPr>
            <a:cxnSpLocks/>
          </p:cNvCxnSpPr>
          <p:nvPr/>
        </p:nvCxnSpPr>
        <p:spPr bwMode="auto">
          <a:xfrm>
            <a:off x="5148064" y="2974685"/>
            <a:ext cx="192291" cy="958371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3CC8EA18-0BDD-45E5-940A-4B834574796C}"/>
              </a:ext>
            </a:extLst>
          </p:cNvPr>
          <p:cNvSpPr/>
          <p:nvPr/>
        </p:nvSpPr>
        <p:spPr bwMode="auto">
          <a:xfrm>
            <a:off x="6516216" y="2060848"/>
            <a:ext cx="2160240" cy="780396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Wspomaganie zginaczy bioder podczas wymachu wstępnego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8514D730-B32F-47BC-9A21-FBA01FB98125}"/>
              </a:ext>
            </a:extLst>
          </p:cNvPr>
          <p:cNvCxnSpPr>
            <a:cxnSpLocks/>
          </p:cNvCxnSpPr>
          <p:nvPr/>
        </p:nvCxnSpPr>
        <p:spPr bwMode="auto">
          <a:xfrm flipH="1">
            <a:off x="7236296" y="2927869"/>
            <a:ext cx="478183" cy="831592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7F04BEA-8E43-4481-846C-F6C92B140C6E}"/>
              </a:ext>
            </a:extLst>
          </p:cNvPr>
          <p:cNvSpPr txBox="1"/>
          <p:nvPr/>
        </p:nvSpPr>
        <p:spPr>
          <a:xfrm>
            <a:off x="6086804" y="2380818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accent2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08548493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539552" y="1628800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Wzorzec</a:t>
            </a:r>
            <a:r>
              <a:rPr lang="es-E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1800" i="1" dirty="0" err="1">
                <a:solidFill>
                  <a:schemeClr val="accent2">
                    <a:lumMod val="75000"/>
                  </a:schemeClr>
                </a:solidFill>
              </a:rPr>
              <a:t>elektromiograficzny</a:t>
            </a:r>
            <a:r>
              <a:rPr lang="es-E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pl-PL" sz="1800" i="1" dirty="0">
                <a:solidFill>
                  <a:schemeClr val="accent2">
                    <a:lumMod val="75000"/>
                  </a:schemeClr>
                </a:solidFill>
              </a:rPr>
              <a:t>Faza wymachu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9BABA085-5AC5-4113-ACEF-040565DE656E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VII. ELEKTROMIOGRAFICZNA OCENA PRAWIDŁOWEGO CHODU</a:t>
            </a:r>
          </a:p>
        </p:txBody>
      </p:sp>
      <p:pic>
        <p:nvPicPr>
          <p:cNvPr id="3" name="Imagen 2" descr="Diagrama, Escala de tiempo&#10;&#10;Descripción generada automáticamente">
            <a:extLst>
              <a:ext uri="{FF2B5EF4-FFF2-40B4-BE49-F238E27FC236}">
                <a16:creationId xmlns:a16="http://schemas.microsoft.com/office/drawing/2014/main" id="{00965A86-B4A5-42A9-8D55-C70DCC3C0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1" r="4326"/>
          <a:stretch/>
        </p:blipFill>
        <p:spPr>
          <a:xfrm>
            <a:off x="3213025" y="2544516"/>
            <a:ext cx="2717949" cy="311673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C069001-E587-4BF4-828A-CB4A85D64E4B}"/>
              </a:ext>
            </a:extLst>
          </p:cNvPr>
          <p:cNvSpPr txBox="1"/>
          <p:nvPr/>
        </p:nvSpPr>
        <p:spPr>
          <a:xfrm>
            <a:off x="1727634" y="5636050"/>
            <a:ext cx="576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Ryc. 7. Wzorzec EMG związany z cyklem chodu osoby dorosłej w fazie wymachu. Obraz za </a:t>
            </a:r>
            <a:r>
              <a:rPr lang="pl-PL" sz="1400" b="0" dirty="0" err="1">
                <a:solidFill>
                  <a:schemeClr val="accent2"/>
                </a:solidFill>
              </a:rPr>
              <a:t>Shumway</a:t>
            </a:r>
            <a:r>
              <a:rPr lang="pl-PL" sz="1400" b="0" dirty="0">
                <a:solidFill>
                  <a:schemeClr val="accent2"/>
                </a:solidFill>
              </a:rPr>
              <a:t>-Cook A. i </a:t>
            </a:r>
            <a:r>
              <a:rPr lang="pl-PL" sz="1400" b="0" dirty="0" err="1">
                <a:solidFill>
                  <a:schemeClr val="accent2"/>
                </a:solidFill>
              </a:rPr>
              <a:t>Woollacott</a:t>
            </a:r>
            <a:r>
              <a:rPr lang="pl-PL" sz="1400" b="0" dirty="0">
                <a:solidFill>
                  <a:schemeClr val="accent2"/>
                </a:solidFill>
              </a:rPr>
              <a:t> M. 2017 r. 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2E493E20-92BC-435D-823C-5BFDC5ADEB5B}"/>
              </a:ext>
            </a:extLst>
          </p:cNvPr>
          <p:cNvSpPr/>
          <p:nvPr/>
        </p:nvSpPr>
        <p:spPr bwMode="auto">
          <a:xfrm>
            <a:off x="1115616" y="2349997"/>
            <a:ext cx="2160240" cy="564372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4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Aktywność</a:t>
            </a:r>
            <a:r>
              <a:rPr lang="en-US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4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zginaczy</a:t>
            </a:r>
            <a:r>
              <a:rPr lang="en-US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4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biodra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604CEC62-0C13-42A6-8A42-1048B50A5A8F}"/>
              </a:ext>
            </a:extLst>
          </p:cNvPr>
          <p:cNvCxnSpPr>
            <a:cxnSpLocks/>
          </p:cNvCxnSpPr>
          <p:nvPr/>
        </p:nvCxnSpPr>
        <p:spPr bwMode="auto">
          <a:xfrm>
            <a:off x="4126464" y="2492896"/>
            <a:ext cx="0" cy="757154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785222D0-5B7C-4F2C-9C31-6F2786D0B2F1}"/>
              </a:ext>
            </a:extLst>
          </p:cNvPr>
          <p:cNvCxnSpPr>
            <a:cxnSpLocks/>
          </p:cNvCxnSpPr>
          <p:nvPr/>
        </p:nvCxnSpPr>
        <p:spPr bwMode="auto">
          <a:xfrm flipH="1">
            <a:off x="3347864" y="2492896"/>
            <a:ext cx="778600" cy="0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3E5962B6-75DD-4260-B76B-700867CCDE83}"/>
              </a:ext>
            </a:extLst>
          </p:cNvPr>
          <p:cNvSpPr/>
          <p:nvPr/>
        </p:nvSpPr>
        <p:spPr bwMode="auto">
          <a:xfrm>
            <a:off x="1115616" y="3080652"/>
            <a:ext cx="1944216" cy="564372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Biceps </a:t>
            </a:r>
            <a:r>
              <a:rPr lang="en-US" sz="14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udowy</a:t>
            </a:r>
            <a:r>
              <a:rPr lang="en-US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(Biceps femoris)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96ABF31B-E68E-4539-AE43-65C845BE093D}"/>
              </a:ext>
            </a:extLst>
          </p:cNvPr>
          <p:cNvSpPr/>
          <p:nvPr/>
        </p:nvSpPr>
        <p:spPr bwMode="auto">
          <a:xfrm>
            <a:off x="6156176" y="2360572"/>
            <a:ext cx="2160240" cy="564372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4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Aktywne</a:t>
            </a:r>
            <a:r>
              <a:rPr lang="en-US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4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ścięgno</a:t>
            </a:r>
            <a:r>
              <a:rPr lang="en-US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</a:t>
            </a:r>
            <a:r>
              <a:rPr lang="en-US" sz="14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podkolanowe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D2B73039-EC00-43C1-A414-5F6EFA4BC813}"/>
              </a:ext>
            </a:extLst>
          </p:cNvPr>
          <p:cNvCxnSpPr>
            <a:cxnSpLocks/>
          </p:cNvCxnSpPr>
          <p:nvPr/>
        </p:nvCxnSpPr>
        <p:spPr bwMode="auto">
          <a:xfrm flipH="1">
            <a:off x="5148064" y="3080652"/>
            <a:ext cx="1561510" cy="852404"/>
          </a:xfrm>
          <a:prstGeom prst="straightConnector1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5A1FDFA0-4CA3-4C5D-B75C-6E5A926937E1}"/>
              </a:ext>
            </a:extLst>
          </p:cNvPr>
          <p:cNvSpPr/>
          <p:nvPr/>
        </p:nvSpPr>
        <p:spPr bwMode="auto">
          <a:xfrm>
            <a:off x="6444208" y="3501008"/>
            <a:ext cx="1872208" cy="827348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Mięśnie czworogłowe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14F2AECF-CE8B-4216-95E7-FB118116173C}"/>
              </a:ext>
            </a:extLst>
          </p:cNvPr>
          <p:cNvSpPr/>
          <p:nvPr/>
        </p:nvSpPr>
        <p:spPr bwMode="auto">
          <a:xfrm>
            <a:off x="6444208" y="4473860"/>
            <a:ext cx="1872208" cy="827348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Aktywacja mięśni </a:t>
            </a:r>
            <a:r>
              <a:rPr lang="pl-PL" sz="1400" b="0" dirty="0" err="1">
                <a:solidFill>
                  <a:schemeClr val="accent2"/>
                </a:solidFill>
                <a:latin typeface="Arial" charset="0"/>
                <a:sym typeface="Arial" charset="0"/>
              </a:rPr>
              <a:t>przedgoleniowych</a:t>
            </a:r>
            <a:r>
              <a:rPr lang="pl-PL" sz="1400" b="0" dirty="0">
                <a:solidFill>
                  <a:schemeClr val="accent2"/>
                </a:solidFill>
                <a:latin typeface="Arial" charset="0"/>
                <a:sym typeface="Arial" charset="0"/>
              </a:rPr>
              <a:t> do zgięcia grzbietowego stawu skokowego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066533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  <p:bldP spid="27" grpId="0" animBg="1"/>
      <p:bldP spid="2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F4D1B9ED-5DE7-4F08-BB61-1666CF399C68}"/>
              </a:ext>
            </a:extLst>
          </p:cNvPr>
          <p:cNvSpPr/>
          <p:nvPr/>
        </p:nvSpPr>
        <p:spPr>
          <a:xfrm>
            <a:off x="107504" y="1484784"/>
            <a:ext cx="8136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Różnice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wieku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</a:rPr>
              <a:t>płci</a:t>
            </a: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rostokąt 1">
            <a:extLst>
              <a:ext uri="{FF2B5EF4-FFF2-40B4-BE49-F238E27FC236}">
                <a16:creationId xmlns:a16="http://schemas.microsoft.com/office/drawing/2014/main" id="{9BABA085-5AC5-4113-ACEF-040565DE656E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VII. ELEKTROMIOGRAFICZNA OCENA PRAWIDŁOWEGO CHODU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E8C9CBE-3070-441D-BAB1-6BD2B85C7A05}"/>
              </a:ext>
            </a:extLst>
          </p:cNvPr>
          <p:cNvSpPr txBox="1"/>
          <p:nvPr/>
        </p:nvSpPr>
        <p:spPr>
          <a:xfrm>
            <a:off x="115113" y="5661248"/>
            <a:ext cx="8913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Rycina 8 - Wyniki kilku badań dotyczących aktywności elektromiograficznej podczas chodu pomiędzy grupami wiekowymi i płciowymi. </a:t>
            </a:r>
            <a:endParaRPr lang="en-US" sz="1400" b="0" dirty="0">
              <a:solidFill>
                <a:schemeClr val="accent2"/>
              </a:solidFill>
            </a:endParaRPr>
          </a:p>
        </p:txBody>
      </p:sp>
      <p:graphicFrame>
        <p:nvGraphicFramePr>
          <p:cNvPr id="5" name="Tabla 6">
            <a:extLst>
              <a:ext uri="{FF2B5EF4-FFF2-40B4-BE49-F238E27FC236}">
                <a16:creationId xmlns:a16="http://schemas.microsoft.com/office/drawing/2014/main" id="{665DFDD4-B838-4FDA-8509-D315006D2F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272715"/>
              </p:ext>
            </p:extLst>
          </p:nvPr>
        </p:nvGraphicFramePr>
        <p:xfrm>
          <a:off x="899592" y="1844824"/>
          <a:ext cx="7530603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1125">
                  <a:extLst>
                    <a:ext uri="{9D8B030D-6E8A-4147-A177-3AD203B41FA5}">
                      <a16:colId xmlns:a16="http://schemas.microsoft.com/office/drawing/2014/main" val="334341159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8650495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604643012"/>
                    </a:ext>
                  </a:extLst>
                </a:gridCol>
                <a:gridCol w="3801206">
                  <a:extLst>
                    <a:ext uri="{9D8B030D-6E8A-4147-A177-3AD203B41FA5}">
                      <a16:colId xmlns:a16="http://schemas.microsoft.com/office/drawing/2014/main" val="30415420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err="1"/>
                        <a:t>Autorzy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err="1"/>
                        <a:t>Różnice</a:t>
                      </a:r>
                      <a:r>
                        <a:rPr lang="en-US" sz="1400" noProof="0" dirty="0"/>
                        <a:t> </a:t>
                      </a:r>
                      <a:r>
                        <a:rPr lang="en-US" sz="1400" noProof="0" dirty="0" err="1"/>
                        <a:t>wiekowe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err="1"/>
                        <a:t>Różnice</a:t>
                      </a:r>
                      <a:r>
                        <a:rPr lang="en-US" sz="1400" noProof="0" dirty="0"/>
                        <a:t> </a:t>
                      </a:r>
                      <a:r>
                        <a:rPr lang="en-US" sz="1400" noProof="0" dirty="0" err="1"/>
                        <a:t>między</a:t>
                      </a:r>
                      <a:r>
                        <a:rPr lang="en-US" sz="1400" noProof="0" dirty="0"/>
                        <a:t> </a:t>
                      </a:r>
                      <a:r>
                        <a:rPr lang="en-US" sz="1400" noProof="0" dirty="0" err="1"/>
                        <a:t>płciami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err="1"/>
                        <a:t>Mięśnie</a:t>
                      </a:r>
                      <a:endParaRPr lang="en-U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730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Bailey C. et al. 2019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noProof="0" dirty="0"/>
                        <a:t>tak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noProof="0" dirty="0"/>
                        <a:t>tak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EMG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cycle-to-cycle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variability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rectus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femoris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gastrocnemius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lateralis</a:t>
                      </a:r>
                      <a:endParaRPr lang="en-US" sz="1400" b="0" i="0" u="none" strike="noStrike" kern="1200" baseline="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812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Bailey C. et al. 2018</a:t>
                      </a:r>
                      <a:endParaRPr lang="en-US" sz="1400" b="0" i="0" u="none" strike="noStrike" kern="1200" baseline="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noProof="0" dirty="0"/>
                        <a:t>tak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noProof="0" dirty="0"/>
                        <a:t>tak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EMG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within-cycle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coefficient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variation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rectus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femoris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gastrocnemius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lateralis</a:t>
                      </a:r>
                      <a:endParaRPr lang="en-US" sz="1400" b="0" i="0" u="none" strike="noStrike" kern="1200" baseline="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556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Kwee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-Meier S. et al. 2018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noProof="0" dirty="0"/>
                        <a:t>tak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Gastrocnemius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medialis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m.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soleus</a:t>
                      </a:r>
                      <a:endParaRPr lang="en-U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479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Ribeiro N. et al. 2016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noProof="0" dirty="0"/>
                        <a:t>tak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Internal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oblique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rectus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femoris</a:t>
                      </a:r>
                      <a:endParaRPr lang="en-U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76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 Nardo  F. et al. 2015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noProof="0" dirty="0"/>
                        <a:t>tak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tibialis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anterior,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gastrocnemius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lateralis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vastus</a:t>
                      </a:r>
                      <a:r>
                        <a:rPr lang="es-E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lateralis</a:t>
                      </a:r>
                      <a:endParaRPr lang="en-U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225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Chung M. et al.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noProof="0" dirty="0"/>
                        <a:t>tak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noProof="0" dirty="0"/>
                        <a:t>tak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tibialis anterior, rectus femoris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454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5589139"/>
      </p:ext>
    </p:extLst>
  </p:cSld>
  <p:clrMapOvr>
    <a:masterClrMapping/>
  </p:clrMapOvr>
  <p:transition advClick="0" advTm="300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971600" y="3501008"/>
            <a:ext cx="54726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VIII. </a:t>
            </a:r>
            <a:r>
              <a:rPr lang="pl-PL" sz="3200" b="0" dirty="0">
                <a:solidFill>
                  <a:schemeClr val="accent2">
                    <a:lumMod val="75000"/>
                  </a:schemeClr>
                </a:solidFill>
              </a:rPr>
              <a:t>Kluczowe pomysły</a:t>
            </a:r>
            <a:endParaRPr lang="es-ES" sz="3200" b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Prostokąt 1">
            <a:extLst>
              <a:ext uri="{FF2B5EF4-FFF2-40B4-BE49-F238E27FC236}">
                <a16:creationId xmlns:a16="http://schemas.microsoft.com/office/drawing/2014/main" id="{33DF299A-5145-4D2F-A92E-2508A7E64CE7}"/>
              </a:ext>
            </a:extLst>
          </p:cNvPr>
          <p:cNvSpPr/>
          <p:nvPr/>
        </p:nvSpPr>
        <p:spPr>
          <a:xfrm>
            <a:off x="323528" y="1412776"/>
            <a:ext cx="84969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D.2 Jak wygląda normalna biomechaniczna ocena chodu? 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n 5" descr="Forma, Círculo&#10;&#10;Descripción generada automáticamente">
            <a:extLst>
              <a:ext uri="{FF2B5EF4-FFF2-40B4-BE49-F238E27FC236}">
                <a16:creationId xmlns:a16="http://schemas.microsoft.com/office/drawing/2014/main" id="{0154C689-E624-45F8-B68D-D3D1FEA05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9" t="35300" b="56173"/>
          <a:stretch/>
        </p:blipFill>
        <p:spPr>
          <a:xfrm>
            <a:off x="323528" y="4005064"/>
            <a:ext cx="4248472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56575"/>
      </p:ext>
    </p:extLst>
  </p:cSld>
  <p:clrMapOvr>
    <a:masterClrMapping/>
  </p:clrMapOvr>
  <p:transition advClick="0" advTm="300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VIII. 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KLUCZOWE IDEE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AA157085-9146-4CDE-865B-A1CE1935480B}"/>
              </a:ext>
            </a:extLst>
          </p:cNvPr>
          <p:cNvSpPr/>
          <p:nvPr/>
        </p:nvSpPr>
        <p:spPr bwMode="auto">
          <a:xfrm>
            <a:off x="647564" y="1772816"/>
            <a:ext cx="7848872" cy="2448272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pl-PL" sz="1800" b="0" dirty="0">
                <a:latin typeface="Calibri" panose="020F0502020204030204" pitchFamily="34" charset="0"/>
                <a:ea typeface="Calibri" panose="020F0502020204030204" pitchFamily="34" charset="0"/>
              </a:rPr>
              <a:t>W chodzie osób zdrowych na parametry uzyskane z oceny biomechanicznej mogą mieć wpływ cechy antropometryczne osoby ocenianej. Na prędkość chodu i długość kroku wpływać będzie wielkość osoby badanej oraz długość kończyn dolnych. W przypadku wartości sił reakcji podłoża, waga osoby badanej będzie miała wpływ na wyniki. Dlatego też lepszym rozwiązaniem jest przedstawienie wartości normalności znormalizowanych przez charakterystykę antropometryczną osoby badanej.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5DDDE1B7-BC43-4B3F-9DAC-A1A324775731}"/>
              </a:ext>
            </a:extLst>
          </p:cNvPr>
          <p:cNvSpPr/>
          <p:nvPr/>
        </p:nvSpPr>
        <p:spPr bwMode="auto">
          <a:xfrm>
            <a:off x="647564" y="4365104"/>
            <a:ext cx="7848872" cy="1728192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342900" lvl="0" indent="-342900" algn="just">
              <a:lnSpc>
                <a:spcPct val="115000"/>
              </a:lnSpc>
              <a:buFont typeface="+mj-lt"/>
              <a:buAutoNum type="arabicPeriod" startAt="2"/>
            </a:pPr>
            <a:r>
              <a:rPr lang="pl-PL" sz="1800" b="0" dirty="0">
                <a:latin typeface="Calibri" panose="020F0502020204030204" pitchFamily="34" charset="0"/>
                <a:ea typeface="Calibri" panose="020F0502020204030204" pitchFamily="34" charset="0"/>
              </a:rPr>
              <a:t>Tak jak dane antropometryczne wpływają na wyniki chodu osób zdrowych, tak wiek i płeć również mają wpływ na te wyniki. Podsumowując, różnice między płciami zaczynają się uwidaczniać po okresie dojrzewania, a wiek powoduje, że chodzimy wolniej, z mniejszą kinematyką kończyn dolnych i wywierając większy nacisk pod stopą.</a:t>
            </a:r>
          </a:p>
        </p:txBody>
      </p:sp>
    </p:spTree>
    <p:extLst>
      <p:ext uri="{BB962C8B-B14F-4D97-AF65-F5344CB8AC3E}">
        <p14:creationId xmlns:p14="http://schemas.microsoft.com/office/powerpoint/2010/main" val="2074021837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VIII. 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KLUCZOWE IDEE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0F34FAAF-F9CA-4E12-85B5-105AF3FB7119}"/>
              </a:ext>
            </a:extLst>
          </p:cNvPr>
          <p:cNvSpPr/>
          <p:nvPr/>
        </p:nvSpPr>
        <p:spPr bwMode="auto">
          <a:xfrm>
            <a:off x="647564" y="2348880"/>
            <a:ext cx="7848872" cy="2736304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342900" lvl="0" indent="-342900" algn="just">
              <a:lnSpc>
                <a:spcPct val="115000"/>
              </a:lnSpc>
              <a:buFont typeface="+mj-lt"/>
              <a:buAutoNum type="arabicPeriod" startAt="3"/>
            </a:pPr>
            <a:r>
              <a:rPr lang="pl-PL" sz="1800" b="0" dirty="0">
                <a:latin typeface="Calibri" panose="020F0502020204030204" pitchFamily="34" charset="0"/>
                <a:ea typeface="Calibri" panose="020F0502020204030204" pitchFamily="34" charset="0"/>
              </a:rPr>
              <a:t>W ocenie chodu osób zdrowych za pomocą przyrządów biomechanicznych, nie jest on reprezentowany przez pojedynczą wartość normalności, ale przez zakres danych, w którym sprawność osób badanych jest normalna. W każdym przypadku warunki oceny, która ma na celu scharakteryzowanie prawidłowego wzorca chodu mogą być różne, ponieważ nie zawsze chodzimy w stałych warunkach. Z tego powodu w badaniach dotyczących tego zagadnienia analizuje się nie tylko chód przy komfortowej prędkości, ale także przy prędkościach wolnych i szybkich.</a:t>
            </a:r>
            <a:endParaRPr lang="es-ES" sz="1800" b="0" dirty="0">
              <a:effectLst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1398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971600" y="3501008"/>
            <a:ext cx="54726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chemeClr val="accent2">
                    <a:lumMod val="75000"/>
                  </a:schemeClr>
                </a:solidFill>
              </a:rPr>
              <a:t>IX. </a:t>
            </a:r>
            <a:r>
              <a:rPr lang="pl-PL" sz="3200" b="0" dirty="0">
                <a:solidFill>
                  <a:schemeClr val="accent2">
                    <a:lumMod val="75000"/>
                  </a:schemeClr>
                </a:solidFill>
              </a:rPr>
              <a:t>Bibliografia </a:t>
            </a:r>
            <a:endParaRPr lang="es-ES" sz="3200" b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Prostokąt 1">
            <a:extLst>
              <a:ext uri="{FF2B5EF4-FFF2-40B4-BE49-F238E27FC236}">
                <a16:creationId xmlns:a16="http://schemas.microsoft.com/office/drawing/2014/main" id="{33DF299A-5145-4D2F-A92E-2508A7E64CE7}"/>
              </a:ext>
            </a:extLst>
          </p:cNvPr>
          <p:cNvSpPr/>
          <p:nvPr/>
        </p:nvSpPr>
        <p:spPr>
          <a:xfrm>
            <a:off x="323528" y="1412776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D.2 Jak wygląda normalna biomechaniczna ocena chodu? 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n 5" descr="Forma, Círculo&#10;&#10;Descripción generada automáticamente">
            <a:extLst>
              <a:ext uri="{FF2B5EF4-FFF2-40B4-BE49-F238E27FC236}">
                <a16:creationId xmlns:a16="http://schemas.microsoft.com/office/drawing/2014/main" id="{0154C689-E624-45F8-B68D-D3D1FEA05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9" t="35300" b="56173"/>
          <a:stretch/>
        </p:blipFill>
        <p:spPr>
          <a:xfrm>
            <a:off x="323528" y="4005064"/>
            <a:ext cx="4248472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07986"/>
      </p:ext>
    </p:extLst>
  </p:cSld>
  <p:clrMapOvr>
    <a:masterClrMapping/>
  </p:clrMapOvr>
  <p:transition advClick="0" advTm="300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766" y="1844824"/>
            <a:ext cx="777666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[1] Kobayashi, Y., </a:t>
            </a:r>
            <a:r>
              <a:rPr lang="en-US" sz="1400" b="0" dirty="0" err="1">
                <a:solidFill>
                  <a:schemeClr val="accent6"/>
                </a:solidFill>
              </a:rPr>
              <a:t>Hobara</a:t>
            </a:r>
            <a:r>
              <a:rPr lang="en-US" sz="1400" b="0" dirty="0">
                <a:solidFill>
                  <a:schemeClr val="accent6"/>
                </a:solidFill>
              </a:rPr>
              <a:t>, H., </a:t>
            </a:r>
            <a:r>
              <a:rPr lang="en-US" sz="1400" b="0" dirty="0" err="1">
                <a:solidFill>
                  <a:schemeClr val="accent6"/>
                </a:solidFill>
              </a:rPr>
              <a:t>Heldoorn</a:t>
            </a:r>
            <a:r>
              <a:rPr lang="en-US" sz="1400" b="0" dirty="0">
                <a:solidFill>
                  <a:schemeClr val="accent6"/>
                </a:solidFill>
              </a:rPr>
              <a:t>, TA., </a:t>
            </a:r>
            <a:r>
              <a:rPr lang="en-US" sz="1400" b="0" dirty="0" err="1">
                <a:solidFill>
                  <a:schemeClr val="accent6"/>
                </a:solidFill>
              </a:rPr>
              <a:t>Kouchi</a:t>
            </a:r>
            <a:r>
              <a:rPr lang="en-US" sz="1400" b="0" dirty="0">
                <a:solidFill>
                  <a:schemeClr val="accent6"/>
                </a:solidFill>
              </a:rPr>
              <a:t>, M. and </a:t>
            </a:r>
            <a:r>
              <a:rPr lang="en-US" sz="1400" b="0" dirty="0" err="1">
                <a:solidFill>
                  <a:schemeClr val="accent6"/>
                </a:solidFill>
              </a:rPr>
              <a:t>Mochimaru</a:t>
            </a:r>
            <a:r>
              <a:rPr lang="en-US" sz="1400" b="0" dirty="0">
                <a:solidFill>
                  <a:schemeClr val="accent6"/>
                </a:solidFill>
              </a:rPr>
              <a:t>, M. (2016). Age-independent and age-dependent sex differences in gait pattern determined by principal component analysis. Gait &amp; Posture, 46:11-17.</a:t>
            </a:r>
            <a:endParaRPr lang="es-ES" sz="1400" b="0" dirty="0">
              <a:solidFill>
                <a:schemeClr val="accent6"/>
              </a:solidFill>
            </a:endParaRP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[2] </a:t>
            </a:r>
            <a:r>
              <a:rPr lang="es-ES" sz="1400" b="0" dirty="0">
                <a:solidFill>
                  <a:schemeClr val="accent6"/>
                </a:solidFill>
              </a:rPr>
              <a:t>Hollman, JH., </a:t>
            </a:r>
            <a:r>
              <a:rPr lang="es-ES" sz="1400" b="0" dirty="0" err="1">
                <a:solidFill>
                  <a:schemeClr val="accent6"/>
                </a:solidFill>
              </a:rPr>
              <a:t>McDade</a:t>
            </a:r>
            <a:r>
              <a:rPr lang="es-ES" sz="1400" b="0" dirty="0">
                <a:solidFill>
                  <a:schemeClr val="accent6"/>
                </a:solidFill>
              </a:rPr>
              <a:t>, EM., and Petersen, RC. (2011). </a:t>
            </a:r>
            <a:r>
              <a:rPr lang="es-ES" sz="1400" b="0" dirty="0" err="1">
                <a:solidFill>
                  <a:schemeClr val="accent6"/>
                </a:solidFill>
              </a:rPr>
              <a:t>Normative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spatiotemporal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gait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parameters</a:t>
            </a:r>
            <a:r>
              <a:rPr lang="es-ES" sz="1400" b="0" dirty="0">
                <a:solidFill>
                  <a:schemeClr val="accent6"/>
                </a:solidFill>
              </a:rPr>
              <a:t> in </a:t>
            </a:r>
            <a:r>
              <a:rPr lang="es-ES" sz="1400" b="0" dirty="0" err="1">
                <a:solidFill>
                  <a:schemeClr val="accent6"/>
                </a:solidFill>
              </a:rPr>
              <a:t>older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adults</a:t>
            </a:r>
            <a:r>
              <a:rPr lang="es-ES" sz="1400" b="0" dirty="0">
                <a:solidFill>
                  <a:schemeClr val="accent6"/>
                </a:solidFill>
              </a:rPr>
              <a:t>. </a:t>
            </a:r>
            <a:r>
              <a:rPr lang="es-ES" sz="1400" b="0" dirty="0" err="1">
                <a:solidFill>
                  <a:schemeClr val="accent6"/>
                </a:solidFill>
              </a:rPr>
              <a:t>Gait</a:t>
            </a:r>
            <a:r>
              <a:rPr lang="es-ES" sz="1400" b="0" dirty="0">
                <a:solidFill>
                  <a:schemeClr val="accent6"/>
                </a:solidFill>
              </a:rPr>
              <a:t> &amp; </a:t>
            </a:r>
            <a:r>
              <a:rPr lang="es-ES" sz="1400" b="0" dirty="0" err="1">
                <a:solidFill>
                  <a:schemeClr val="accent6"/>
                </a:solidFill>
              </a:rPr>
              <a:t>Posture</a:t>
            </a:r>
            <a:r>
              <a:rPr lang="es-ES" sz="1400" b="0" dirty="0">
                <a:solidFill>
                  <a:schemeClr val="accent6"/>
                </a:solidFill>
              </a:rPr>
              <a:t>, 34:111-118.</a:t>
            </a: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[3] </a:t>
            </a:r>
            <a:r>
              <a:rPr lang="es-ES" sz="1400" b="0" dirty="0" err="1">
                <a:solidFill>
                  <a:schemeClr val="accent6"/>
                </a:solidFill>
              </a:rPr>
              <a:t>Pietraszewski</a:t>
            </a:r>
            <a:r>
              <a:rPr lang="es-ES" sz="1400" b="0" dirty="0">
                <a:solidFill>
                  <a:schemeClr val="accent6"/>
                </a:solidFill>
              </a:rPr>
              <a:t>, B., </a:t>
            </a:r>
            <a:r>
              <a:rPr lang="es-ES" sz="1400" b="0" dirty="0" err="1">
                <a:solidFill>
                  <a:schemeClr val="accent6"/>
                </a:solidFill>
              </a:rPr>
              <a:t>Winiarski</a:t>
            </a:r>
            <a:r>
              <a:rPr lang="es-ES" sz="1400" b="0" dirty="0">
                <a:solidFill>
                  <a:schemeClr val="accent6"/>
                </a:solidFill>
              </a:rPr>
              <a:t>, S., and </a:t>
            </a:r>
            <a:r>
              <a:rPr lang="es-ES" sz="1400" b="0" dirty="0" err="1">
                <a:solidFill>
                  <a:schemeClr val="accent6"/>
                </a:solidFill>
              </a:rPr>
              <a:t>Jaroszczuk</a:t>
            </a:r>
            <a:r>
              <a:rPr lang="es-ES" sz="1400" b="0" dirty="0">
                <a:solidFill>
                  <a:schemeClr val="accent6"/>
                </a:solidFill>
              </a:rPr>
              <a:t>, S. (2012). </a:t>
            </a:r>
            <a:r>
              <a:rPr lang="es-ES" sz="1400" b="0" dirty="0" err="1">
                <a:solidFill>
                  <a:schemeClr val="accent6"/>
                </a:solidFill>
              </a:rPr>
              <a:t>Three</a:t>
            </a:r>
            <a:r>
              <a:rPr lang="es-ES" sz="1400" b="0" dirty="0">
                <a:solidFill>
                  <a:schemeClr val="accent6"/>
                </a:solidFill>
              </a:rPr>
              <a:t>-dimensional human </a:t>
            </a:r>
            <a:r>
              <a:rPr lang="es-ES" sz="1400" b="0" dirty="0" err="1">
                <a:solidFill>
                  <a:schemeClr val="accent6"/>
                </a:solidFill>
              </a:rPr>
              <a:t>gait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pattern-reference</a:t>
            </a:r>
            <a:r>
              <a:rPr lang="es-ES" sz="1400" b="0" dirty="0">
                <a:solidFill>
                  <a:schemeClr val="accent6"/>
                </a:solidFill>
              </a:rPr>
              <a:t> data </a:t>
            </a:r>
            <a:r>
              <a:rPr lang="es-ES" sz="1400" b="0" dirty="0" err="1">
                <a:solidFill>
                  <a:schemeClr val="accent6"/>
                </a:solidFill>
              </a:rPr>
              <a:t>for</a:t>
            </a:r>
            <a:r>
              <a:rPr lang="es-ES" sz="1400" b="0" dirty="0">
                <a:solidFill>
                  <a:schemeClr val="accent6"/>
                </a:solidFill>
              </a:rPr>
              <a:t> normal </a:t>
            </a:r>
            <a:r>
              <a:rPr lang="es-ES" sz="1400" b="0" dirty="0" err="1">
                <a:solidFill>
                  <a:schemeClr val="accent6"/>
                </a:solidFill>
              </a:rPr>
              <a:t>men</a:t>
            </a:r>
            <a:r>
              <a:rPr lang="es-ES" sz="1400" b="0" dirty="0">
                <a:solidFill>
                  <a:schemeClr val="accent6"/>
                </a:solidFill>
              </a:rPr>
              <a:t>. Acta </a:t>
            </a:r>
            <a:r>
              <a:rPr lang="es-ES" sz="1400" b="0" dirty="0" err="1">
                <a:solidFill>
                  <a:schemeClr val="accent6"/>
                </a:solidFill>
              </a:rPr>
              <a:t>of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Bioengineering</a:t>
            </a:r>
            <a:r>
              <a:rPr lang="es-ES" sz="1400" b="0" dirty="0">
                <a:solidFill>
                  <a:schemeClr val="accent6"/>
                </a:solidFill>
              </a:rPr>
              <a:t> and </a:t>
            </a:r>
            <a:r>
              <a:rPr lang="es-ES" sz="1400" b="0" dirty="0" err="1">
                <a:solidFill>
                  <a:schemeClr val="accent6"/>
                </a:solidFill>
              </a:rPr>
              <a:t>Biomechanics</a:t>
            </a:r>
            <a:r>
              <a:rPr lang="es-ES" sz="1400" b="0" dirty="0">
                <a:solidFill>
                  <a:schemeClr val="accent6"/>
                </a:solidFill>
              </a:rPr>
              <a:t>, 14(3).</a:t>
            </a: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[4] Richards J., Editor.  The Comprehensive Textbook of Clinical Biomechanics. 2nd ed. Preston (UK): Elsevier, 2018.</a:t>
            </a: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[5] </a:t>
            </a:r>
            <a:r>
              <a:rPr lang="es-ES" sz="1400" b="0" dirty="0">
                <a:solidFill>
                  <a:schemeClr val="accent6"/>
                </a:solidFill>
              </a:rPr>
              <a:t>Sánchez J., Prat J., Hoyos J., </a:t>
            </a:r>
            <a:r>
              <a:rPr lang="es-ES" sz="1400" b="0" dirty="0" err="1">
                <a:solidFill>
                  <a:schemeClr val="accent6"/>
                </a:solidFill>
              </a:rPr>
              <a:t>Viosca</a:t>
            </a:r>
            <a:r>
              <a:rPr lang="es-ES" sz="1400" b="0" dirty="0">
                <a:solidFill>
                  <a:schemeClr val="accent6"/>
                </a:solidFill>
              </a:rPr>
              <a:t> E., Soler C., Comín M., Lafuente R., Cortés A., Vera P. Biomecánica de la marcha normal y patológica. Valencia, España: Instituto de Biomecánica de Valencia, 1993. </a:t>
            </a: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[6] </a:t>
            </a:r>
            <a:r>
              <a:rPr lang="en-US" sz="1400" b="0" dirty="0" err="1">
                <a:solidFill>
                  <a:schemeClr val="accent6"/>
                </a:solidFill>
              </a:rPr>
              <a:t>Pinzone</a:t>
            </a:r>
            <a:r>
              <a:rPr lang="en-US" sz="1400" b="0" dirty="0">
                <a:solidFill>
                  <a:schemeClr val="accent6"/>
                </a:solidFill>
              </a:rPr>
              <a:t>, O., Schwartz, M., Thomason, P., and Baker, R. (2014). The comparison of normative reference data from different gait analysis services. Gait &amp; Posture, 40:286-290.</a:t>
            </a: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[7] </a:t>
            </a:r>
            <a:r>
              <a:rPr lang="fr-FR" sz="1400" b="0" dirty="0">
                <a:solidFill>
                  <a:schemeClr val="accent6"/>
                </a:solidFill>
              </a:rPr>
              <a:t>Shumway-Cook A.; </a:t>
            </a:r>
            <a:r>
              <a:rPr lang="en-US" sz="1400" b="0" dirty="0">
                <a:solidFill>
                  <a:schemeClr val="accent2"/>
                </a:solidFill>
              </a:rPr>
              <a:t>Woollacott M. Motor Control. Translating research into clinical practice. Wolters Kluwer, Fifth Edition. 2017</a:t>
            </a:r>
            <a:r>
              <a:rPr lang="fr-FR" sz="1400" b="0" dirty="0">
                <a:solidFill>
                  <a:schemeClr val="accent6"/>
                </a:solidFill>
              </a:rPr>
              <a:t>. </a:t>
            </a:r>
            <a:endParaRPr lang="es-ES" sz="1400" b="0" dirty="0">
              <a:solidFill>
                <a:schemeClr val="accent6"/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IX. 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BIBLIOGRAFIA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766" y="1844824"/>
            <a:ext cx="7776666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[8] </a:t>
            </a:r>
            <a:r>
              <a:rPr lang="en-US" sz="1400" b="0" dirty="0">
                <a:solidFill>
                  <a:schemeClr val="accent2"/>
                </a:solidFill>
              </a:rPr>
              <a:t>Perry J, </a:t>
            </a:r>
            <a:r>
              <a:rPr lang="en-US" sz="1400" b="0" dirty="0" err="1">
                <a:solidFill>
                  <a:schemeClr val="accent2"/>
                </a:solidFill>
              </a:rPr>
              <a:t>Burnfield</a:t>
            </a:r>
            <a:r>
              <a:rPr lang="en-US" sz="1400" b="0" dirty="0">
                <a:solidFill>
                  <a:schemeClr val="accent2"/>
                </a:solidFill>
              </a:rPr>
              <a:t> J. Gait Analysis. Normal and Pathological Function. SLACK Incorporated, Second Edition. 2010. </a:t>
            </a:r>
            <a:endParaRPr lang="en-US" sz="1400" b="0" dirty="0">
              <a:solidFill>
                <a:schemeClr val="accent6"/>
              </a:solidFill>
            </a:endParaRP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[9] De Groote, F., De </a:t>
            </a:r>
            <a:r>
              <a:rPr lang="en-US" sz="1400" b="0" dirty="0" err="1">
                <a:solidFill>
                  <a:schemeClr val="accent6"/>
                </a:solidFill>
              </a:rPr>
              <a:t>Laet</a:t>
            </a:r>
            <a:r>
              <a:rPr lang="en-US" sz="1400" b="0" dirty="0">
                <a:solidFill>
                  <a:schemeClr val="accent6"/>
                </a:solidFill>
              </a:rPr>
              <a:t>, T., </a:t>
            </a:r>
            <a:r>
              <a:rPr lang="en-US" sz="1400" b="0" dirty="0" err="1">
                <a:solidFill>
                  <a:schemeClr val="accent6"/>
                </a:solidFill>
              </a:rPr>
              <a:t>Jonkers</a:t>
            </a:r>
            <a:r>
              <a:rPr lang="en-US" sz="1400" b="0" dirty="0">
                <a:solidFill>
                  <a:schemeClr val="accent6"/>
                </a:solidFill>
              </a:rPr>
              <a:t>, I., and De </a:t>
            </a:r>
            <a:r>
              <a:rPr lang="en-US" sz="1400" b="0" dirty="0" err="1">
                <a:solidFill>
                  <a:schemeClr val="accent6"/>
                </a:solidFill>
              </a:rPr>
              <a:t>Schutter</a:t>
            </a:r>
            <a:r>
              <a:rPr lang="en-US" sz="1400" b="0" dirty="0">
                <a:solidFill>
                  <a:schemeClr val="accent6"/>
                </a:solidFill>
              </a:rPr>
              <a:t>, J. (2008). Kalman smoothing improves the estimation of joint kinematics and kinetics in marker-based human analysis. Journal of Biomechanics, 41(16)3390-8.</a:t>
            </a: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[10] </a:t>
            </a:r>
            <a:r>
              <a:rPr lang="it-IT" sz="1400" b="0" dirty="0">
                <a:solidFill>
                  <a:schemeClr val="accent6"/>
                </a:solidFill>
              </a:rPr>
              <a:t>Lewis C, Laudicina N, Khuu A, Loverro</a:t>
            </a:r>
            <a:r>
              <a:rPr lang="en-US" sz="1400" b="0" dirty="0">
                <a:solidFill>
                  <a:schemeClr val="accent2"/>
                </a:solidFill>
              </a:rPr>
              <a:t>l K. the human pelvis: variation in structure and function during gait. the anatomical record 300:633–642 (2017). </a:t>
            </a:r>
            <a:endParaRPr lang="es-ES" sz="1400" b="0" dirty="0">
              <a:solidFill>
                <a:schemeClr val="accent6"/>
              </a:solidFill>
            </a:endParaRP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[11] </a:t>
            </a:r>
            <a:r>
              <a:rPr lang="en-US" sz="1400" b="0" dirty="0" err="1">
                <a:solidFill>
                  <a:schemeClr val="accent2"/>
                </a:solidFill>
              </a:rPr>
              <a:t>Bruening</a:t>
            </a:r>
            <a:r>
              <a:rPr lang="en-US" sz="1400" b="0" dirty="0">
                <a:solidFill>
                  <a:schemeClr val="accent2"/>
                </a:solidFill>
              </a:rPr>
              <a:t>, DA., Baird, AR. Weaver, KJ., and Rasmussen, AT. (2020). Whole body kinematic sex differences persist across non-dimensional gait speeds. </a:t>
            </a:r>
            <a:r>
              <a:rPr lang="en-US" sz="1400" b="0" dirty="0" err="1">
                <a:solidFill>
                  <a:schemeClr val="accent2"/>
                </a:solidFill>
              </a:rPr>
              <a:t>Plos</a:t>
            </a:r>
            <a:r>
              <a:rPr lang="en-US" sz="1400" b="0" dirty="0">
                <a:solidFill>
                  <a:schemeClr val="accent2"/>
                </a:solidFill>
              </a:rPr>
              <a:t> One, 15(8):e0237449.</a:t>
            </a:r>
            <a:endParaRPr lang="es-ES" sz="1400" b="0" dirty="0">
              <a:solidFill>
                <a:schemeClr val="accent6"/>
              </a:solidFill>
            </a:endParaRP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[12] </a:t>
            </a:r>
            <a:r>
              <a:rPr lang="en-US" sz="1400" b="0" dirty="0" err="1">
                <a:solidFill>
                  <a:schemeClr val="accent2"/>
                </a:solidFill>
              </a:rPr>
              <a:t>Paróczai</a:t>
            </a:r>
            <a:r>
              <a:rPr lang="en-US" sz="1400" b="0" dirty="0">
                <a:solidFill>
                  <a:schemeClr val="accent2"/>
                </a:solidFill>
              </a:rPr>
              <a:t>, R., </a:t>
            </a:r>
            <a:r>
              <a:rPr lang="en-US" sz="1400" b="0" dirty="0" err="1">
                <a:solidFill>
                  <a:schemeClr val="accent2"/>
                </a:solidFill>
              </a:rPr>
              <a:t>Bejek</a:t>
            </a:r>
            <a:r>
              <a:rPr lang="en-US" sz="1400" b="0" dirty="0">
                <a:solidFill>
                  <a:schemeClr val="accent2"/>
                </a:solidFill>
              </a:rPr>
              <a:t>, Z., </a:t>
            </a:r>
            <a:r>
              <a:rPr lang="en-US" sz="1400" b="0" dirty="0" err="1">
                <a:solidFill>
                  <a:schemeClr val="accent2"/>
                </a:solidFill>
              </a:rPr>
              <a:t>Illyés</a:t>
            </a:r>
            <a:r>
              <a:rPr lang="en-US" sz="1400" b="0" dirty="0">
                <a:solidFill>
                  <a:schemeClr val="accent2"/>
                </a:solidFill>
              </a:rPr>
              <a:t>, A., Kocsis, L., and Kiss, RM. (2006) Gait parameters of healthy, elderly people. Physical Education and Sports, 4(1):49-58.</a:t>
            </a: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[13] Li, B., Xiang, Q., and Zhang, X.  (2020). The center of pressure progression characterizes the dynamic function of higharched feet during walking. Journal of Leather Science and Engineering, 2(1):1. </a:t>
            </a: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[14] </a:t>
            </a:r>
            <a:r>
              <a:rPr lang="en-US" sz="1400" b="0" dirty="0" err="1">
                <a:solidFill>
                  <a:schemeClr val="accent6"/>
                </a:solidFill>
              </a:rPr>
              <a:t>Buldt</a:t>
            </a:r>
            <a:r>
              <a:rPr lang="en-US" sz="1400" b="0" dirty="0">
                <a:solidFill>
                  <a:schemeClr val="accent6"/>
                </a:solidFill>
              </a:rPr>
              <a:t>, AK., </a:t>
            </a:r>
            <a:r>
              <a:rPr lang="en-US" sz="1400" b="0" dirty="0" err="1">
                <a:solidFill>
                  <a:schemeClr val="accent6"/>
                </a:solidFill>
              </a:rPr>
              <a:t>Forghany</a:t>
            </a:r>
            <a:r>
              <a:rPr lang="en-US" sz="1400" b="0" dirty="0">
                <a:solidFill>
                  <a:schemeClr val="accent6"/>
                </a:solidFill>
              </a:rPr>
              <a:t>, S., </a:t>
            </a:r>
            <a:r>
              <a:rPr lang="en-US" sz="1400" b="0" dirty="0" err="1">
                <a:solidFill>
                  <a:schemeClr val="accent6"/>
                </a:solidFill>
              </a:rPr>
              <a:t>Landorf</a:t>
            </a:r>
            <a:r>
              <a:rPr lang="en-US" sz="1400" b="0" dirty="0">
                <a:solidFill>
                  <a:schemeClr val="accent6"/>
                </a:solidFill>
              </a:rPr>
              <a:t>, KB., </a:t>
            </a:r>
            <a:r>
              <a:rPr lang="en-US" sz="1400" b="0" dirty="0" err="1">
                <a:solidFill>
                  <a:schemeClr val="accent6"/>
                </a:solidFill>
              </a:rPr>
              <a:t>Murley</a:t>
            </a:r>
            <a:r>
              <a:rPr lang="en-US" sz="1400" b="0" dirty="0">
                <a:solidFill>
                  <a:schemeClr val="accent6"/>
                </a:solidFill>
              </a:rPr>
              <a:t>, GS., Levinger, P., and </a:t>
            </a:r>
            <a:r>
              <a:rPr lang="en-US" sz="1400" b="0" dirty="0" err="1">
                <a:solidFill>
                  <a:schemeClr val="accent6"/>
                </a:solidFill>
              </a:rPr>
              <a:t>Menz</a:t>
            </a:r>
            <a:r>
              <a:rPr lang="en-US" sz="1400" b="0" dirty="0">
                <a:solidFill>
                  <a:schemeClr val="accent6"/>
                </a:solidFill>
              </a:rPr>
              <a:t>, HB. (2018). Centre of pressure characteristics in normal, planus and </a:t>
            </a:r>
            <a:r>
              <a:rPr lang="en-US" sz="1400" b="0" dirty="0" err="1">
                <a:solidFill>
                  <a:schemeClr val="accent6"/>
                </a:solidFill>
              </a:rPr>
              <a:t>cavus</a:t>
            </a:r>
            <a:r>
              <a:rPr lang="en-US" sz="1400" b="0" dirty="0">
                <a:solidFill>
                  <a:schemeClr val="accent6"/>
                </a:solidFill>
              </a:rPr>
              <a:t> feet. Journal of Foot and Ankle Research, 11:3.</a:t>
            </a:r>
            <a:endParaRPr lang="es-ES" sz="1400" b="0" dirty="0">
              <a:solidFill>
                <a:schemeClr val="accent6"/>
              </a:solidFill>
            </a:endParaRPr>
          </a:p>
          <a:p>
            <a:pPr algn="just">
              <a:spcAft>
                <a:spcPts val="600"/>
              </a:spcAft>
              <a:defRPr/>
            </a:pPr>
            <a:endParaRPr lang="es-ES" sz="1400" b="0" dirty="0">
              <a:solidFill>
                <a:schemeClr val="accent6"/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IX. 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BIBLIOGRAFIA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070534"/>
      </p:ext>
    </p:extLst>
  </p:cSld>
  <p:clrMapOvr>
    <a:masterClrMapping/>
  </p:clrMapOvr>
  <p:transition advClick="0" advTm="300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766" y="1844824"/>
            <a:ext cx="7776666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[15] </a:t>
            </a:r>
            <a:r>
              <a:rPr lang="en-US" sz="1400" b="0" dirty="0" err="1">
                <a:solidFill>
                  <a:schemeClr val="accent6"/>
                </a:solidFill>
              </a:rPr>
              <a:t>Fuchioka</a:t>
            </a:r>
            <a:r>
              <a:rPr lang="en-US" sz="1400" b="0" dirty="0">
                <a:solidFill>
                  <a:schemeClr val="accent6"/>
                </a:solidFill>
              </a:rPr>
              <a:t>, S., Iwata, A., Higuchi, Y., Miyake, M., Kanda, S., Nishiyama, T. (2015). The Forward Velocity of the Center of Pressure in the Midfoot is a Major Predictor of Gait Speed in Older Adults. International Journal of Gerontology 9(2): 119-122.</a:t>
            </a: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[16] </a:t>
            </a:r>
            <a:r>
              <a:rPr lang="en-US" sz="1400" b="0" dirty="0" err="1">
                <a:solidFill>
                  <a:schemeClr val="accent2"/>
                </a:solidFill>
              </a:rPr>
              <a:t>Tsujinaka</a:t>
            </a:r>
            <a:r>
              <a:rPr lang="en-US" sz="1400" b="0" dirty="0">
                <a:solidFill>
                  <a:schemeClr val="accent2"/>
                </a:solidFill>
              </a:rPr>
              <a:t>, S., </a:t>
            </a:r>
            <a:r>
              <a:rPr lang="en-US" sz="1400" b="0" dirty="0" err="1">
                <a:solidFill>
                  <a:schemeClr val="accent2"/>
                </a:solidFill>
              </a:rPr>
              <a:t>Shima</a:t>
            </a:r>
            <a:r>
              <a:rPr lang="en-US" sz="1400" b="0" dirty="0">
                <a:solidFill>
                  <a:schemeClr val="accent2"/>
                </a:solidFill>
              </a:rPr>
              <a:t>, H., Yasuda, T., Mori, K., </a:t>
            </a:r>
            <a:r>
              <a:rPr lang="en-US" sz="1400" b="0" dirty="0" err="1">
                <a:solidFill>
                  <a:schemeClr val="accent2"/>
                </a:solidFill>
              </a:rPr>
              <a:t>Kizawa</a:t>
            </a:r>
            <a:r>
              <a:rPr lang="en-US" sz="1400" b="0" dirty="0">
                <a:solidFill>
                  <a:schemeClr val="accent2"/>
                </a:solidFill>
              </a:rPr>
              <a:t>, M., </a:t>
            </a:r>
            <a:r>
              <a:rPr lang="en-US" sz="1400" b="0" dirty="0" err="1">
                <a:solidFill>
                  <a:schemeClr val="accent2"/>
                </a:solidFill>
              </a:rPr>
              <a:t>Togei</a:t>
            </a:r>
            <a:r>
              <a:rPr lang="en-US" sz="1400" b="0" dirty="0">
                <a:solidFill>
                  <a:schemeClr val="accent2"/>
                </a:solidFill>
              </a:rPr>
              <a:t>, K., and Neo, M. (2019). Comparison of Plantar Pressure Distribution Between Postoperative Hallux Valgus Feet and Healthy Feet. Foot Ankle International, 40(5):578-585.</a:t>
            </a: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[17] </a:t>
            </a:r>
            <a:r>
              <a:rPr lang="en-US" sz="1400" b="0" dirty="0" err="1">
                <a:solidFill>
                  <a:schemeClr val="accent2"/>
                </a:solidFill>
              </a:rPr>
              <a:t>Hessert</a:t>
            </a:r>
            <a:r>
              <a:rPr lang="en-US" sz="1400" b="0" dirty="0">
                <a:solidFill>
                  <a:schemeClr val="accent2"/>
                </a:solidFill>
              </a:rPr>
              <a:t>, MJ., Vyas, M., Leach, J., Hu, K., Lipsitz, LA., and Novak, V. (2005). Foot pressure distribution during walking in young and old adults. BMC Geriatrics, 5:8. </a:t>
            </a: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[18] </a:t>
            </a:r>
            <a:r>
              <a:rPr lang="en-US" sz="1400" b="0" dirty="0" err="1">
                <a:solidFill>
                  <a:schemeClr val="accent6"/>
                </a:solidFill>
              </a:rPr>
              <a:t>Demirbüken</a:t>
            </a:r>
            <a:r>
              <a:rPr lang="en-US" sz="1400" b="0" dirty="0">
                <a:solidFill>
                  <a:schemeClr val="accent6"/>
                </a:solidFill>
              </a:rPr>
              <a:t>, I., </a:t>
            </a:r>
            <a:r>
              <a:rPr lang="en-US" sz="1400" b="0" dirty="0" err="1">
                <a:solidFill>
                  <a:schemeClr val="accent6"/>
                </a:solidFill>
              </a:rPr>
              <a:t>Özgül</a:t>
            </a:r>
            <a:r>
              <a:rPr lang="en-US" sz="1400" b="0" dirty="0">
                <a:solidFill>
                  <a:schemeClr val="accent6"/>
                </a:solidFill>
              </a:rPr>
              <a:t>, B., </a:t>
            </a:r>
            <a:r>
              <a:rPr lang="en-US" sz="1400" b="0" dirty="0" err="1">
                <a:solidFill>
                  <a:schemeClr val="accent6"/>
                </a:solidFill>
              </a:rPr>
              <a:t>Timurtas</a:t>
            </a:r>
            <a:r>
              <a:rPr lang="en-US" sz="1400" b="0" dirty="0">
                <a:solidFill>
                  <a:schemeClr val="accent6"/>
                </a:solidFill>
              </a:rPr>
              <a:t>, E., </a:t>
            </a:r>
            <a:r>
              <a:rPr lang="en-US" sz="1400" b="0" dirty="0" err="1">
                <a:solidFill>
                  <a:schemeClr val="accent6"/>
                </a:solidFill>
              </a:rPr>
              <a:t>Yurdalan</a:t>
            </a:r>
            <a:r>
              <a:rPr lang="en-US" sz="1400" b="0" dirty="0">
                <a:solidFill>
                  <a:schemeClr val="accent6"/>
                </a:solidFill>
              </a:rPr>
              <a:t>, SU., </a:t>
            </a:r>
            <a:r>
              <a:rPr lang="en-US" sz="1400" b="0" dirty="0" err="1">
                <a:solidFill>
                  <a:schemeClr val="accent6"/>
                </a:solidFill>
              </a:rPr>
              <a:t>Çekin</a:t>
            </a:r>
            <a:r>
              <a:rPr lang="en-US" sz="1400" b="0" dirty="0">
                <a:solidFill>
                  <a:schemeClr val="accent6"/>
                </a:solidFill>
              </a:rPr>
              <a:t>, MD., and </a:t>
            </a:r>
            <a:r>
              <a:rPr lang="en-US" sz="1400" b="0" dirty="0" err="1">
                <a:solidFill>
                  <a:schemeClr val="accent6"/>
                </a:solidFill>
              </a:rPr>
              <a:t>Polat</a:t>
            </a:r>
            <a:r>
              <a:rPr lang="en-US" sz="1400" b="0" dirty="0">
                <a:solidFill>
                  <a:schemeClr val="accent6"/>
                </a:solidFill>
              </a:rPr>
              <a:t>, MG. (2019). Gender and </a:t>
            </a:r>
            <a:r>
              <a:rPr lang="en-US" sz="1400" b="0" dirty="0" err="1">
                <a:solidFill>
                  <a:schemeClr val="accent6"/>
                </a:solidFill>
              </a:rPr>
              <a:t>ageimpact</a:t>
            </a:r>
            <a:r>
              <a:rPr lang="en-US" sz="1400" b="0" dirty="0">
                <a:solidFill>
                  <a:schemeClr val="accent6"/>
                </a:solidFill>
              </a:rPr>
              <a:t> on plantar pressure distribution in early adolescence. Acta </a:t>
            </a:r>
            <a:r>
              <a:rPr lang="en-US" sz="1400" b="0" dirty="0" err="1">
                <a:solidFill>
                  <a:schemeClr val="accent6"/>
                </a:solidFill>
              </a:rPr>
              <a:t>Orthopaedica</a:t>
            </a:r>
            <a:r>
              <a:rPr lang="en-US" sz="1400" b="0" dirty="0">
                <a:solidFill>
                  <a:schemeClr val="accent6"/>
                </a:solidFill>
              </a:rPr>
              <a:t> et </a:t>
            </a:r>
            <a:r>
              <a:rPr lang="en-US" sz="1400" b="0" dirty="0" err="1">
                <a:solidFill>
                  <a:schemeClr val="accent6"/>
                </a:solidFill>
              </a:rPr>
              <a:t>Traumatologica</a:t>
            </a:r>
            <a:r>
              <a:rPr lang="en-US" sz="1400" b="0" dirty="0">
                <a:solidFill>
                  <a:schemeClr val="accent6"/>
                </a:solidFill>
              </a:rPr>
              <a:t> Turcica, 53:215-220.</a:t>
            </a: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[19] </a:t>
            </a:r>
            <a:r>
              <a:rPr lang="en-US" sz="1400" b="0" dirty="0" err="1">
                <a:solidFill>
                  <a:schemeClr val="accent6"/>
                </a:solidFill>
              </a:rPr>
              <a:t>Gimunova</a:t>
            </a:r>
            <a:r>
              <a:rPr lang="en-US" sz="1400" b="0" dirty="0">
                <a:solidFill>
                  <a:schemeClr val="accent6"/>
                </a:solidFill>
              </a:rPr>
              <a:t>, M., </a:t>
            </a:r>
            <a:r>
              <a:rPr lang="en-US" sz="1400" b="0" dirty="0" err="1">
                <a:solidFill>
                  <a:schemeClr val="accent6"/>
                </a:solidFill>
              </a:rPr>
              <a:t>Zvonar</a:t>
            </a:r>
            <a:r>
              <a:rPr lang="en-US" sz="1400" b="0" dirty="0">
                <a:solidFill>
                  <a:schemeClr val="accent6"/>
                </a:solidFill>
              </a:rPr>
              <a:t>, M., and </a:t>
            </a:r>
            <a:r>
              <a:rPr lang="en-US" sz="1400" b="0" dirty="0" err="1">
                <a:solidFill>
                  <a:schemeClr val="accent6"/>
                </a:solidFill>
              </a:rPr>
              <a:t>Mikeska</a:t>
            </a:r>
            <a:r>
              <a:rPr lang="en-US" sz="1400" b="0" dirty="0">
                <a:solidFill>
                  <a:schemeClr val="accent6"/>
                </a:solidFill>
              </a:rPr>
              <a:t>, O. (2018). The effect of aging and gender on plantar pressure distribution during the gait in elderly. Acta off Bioengineering and Biomechanics, 20(3).</a:t>
            </a: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[20] </a:t>
            </a:r>
            <a:r>
              <a:rPr lang="en-US" sz="1400" b="0" dirty="0" err="1">
                <a:solidFill>
                  <a:schemeClr val="accent6"/>
                </a:solidFill>
              </a:rPr>
              <a:t>Mckay</a:t>
            </a:r>
            <a:r>
              <a:rPr lang="en-US" sz="1400" b="0" dirty="0">
                <a:solidFill>
                  <a:schemeClr val="accent6"/>
                </a:solidFill>
              </a:rPr>
              <a:t>, MJ., Baldwin, JN., Ferreira, P., </a:t>
            </a:r>
            <a:r>
              <a:rPr lang="en-US" sz="1400" b="0" dirty="0" err="1">
                <a:solidFill>
                  <a:schemeClr val="accent6"/>
                </a:solidFill>
              </a:rPr>
              <a:t>Simic</a:t>
            </a:r>
            <a:r>
              <a:rPr lang="en-US" sz="1400" b="0" dirty="0">
                <a:solidFill>
                  <a:schemeClr val="accent6"/>
                </a:solidFill>
              </a:rPr>
              <a:t>, M., </a:t>
            </a:r>
            <a:r>
              <a:rPr lang="en-US" sz="1400" b="0" dirty="0" err="1">
                <a:solidFill>
                  <a:schemeClr val="accent6"/>
                </a:solidFill>
              </a:rPr>
              <a:t>Vanicek</a:t>
            </a:r>
            <a:r>
              <a:rPr lang="en-US" sz="1400" b="0" dirty="0">
                <a:solidFill>
                  <a:schemeClr val="accent6"/>
                </a:solidFill>
              </a:rPr>
              <a:t>, N., Wojciechowski, E., </a:t>
            </a:r>
            <a:r>
              <a:rPr lang="en-US" sz="1400" b="0" dirty="0" err="1">
                <a:solidFill>
                  <a:schemeClr val="accent6"/>
                </a:solidFill>
              </a:rPr>
              <a:t>Mudge</a:t>
            </a:r>
            <a:r>
              <a:rPr lang="en-US" sz="1400" b="0" dirty="0">
                <a:solidFill>
                  <a:schemeClr val="accent6"/>
                </a:solidFill>
              </a:rPr>
              <a:t>, A., and Burns, J. (2017). Spatiotemporal and plantar pressure patterns of 1000 healthy individuals </a:t>
            </a:r>
            <a:r>
              <a:rPr lang="en-US" sz="1400" b="0" dirty="0" err="1">
                <a:solidFill>
                  <a:schemeClr val="accent6"/>
                </a:solidFill>
              </a:rPr>
              <a:t>agaed</a:t>
            </a:r>
            <a:r>
              <a:rPr lang="en-US" sz="1400" b="0" dirty="0">
                <a:solidFill>
                  <a:schemeClr val="accent6"/>
                </a:solidFill>
              </a:rPr>
              <a:t> 3-101 years. Gait &amp; Posture, 58:78-87.</a:t>
            </a: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IX. 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BIBLIOGRAFIA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905975"/>
      </p:ext>
    </p:extLst>
  </p:cSld>
  <p:clrMapOvr>
    <a:masterClrMapping/>
  </p:clrMapOvr>
  <p:transition advClick="0" advTm="3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III.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SPATIOTEMPORALNA OCENA NORMALNEGO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5C8C19F0-513D-49CA-A02F-5043D10FB8E2}"/>
              </a:ext>
            </a:extLst>
          </p:cNvPr>
          <p:cNvSpPr/>
          <p:nvPr/>
        </p:nvSpPr>
        <p:spPr>
          <a:xfrm>
            <a:off x="539750" y="2132856"/>
            <a:ext cx="81367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Przyrząd do pomiaru parametrów przestrzenno-czasowych 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C2665B0C-B936-46C5-82B7-847DD67907F8}"/>
              </a:ext>
            </a:extLst>
          </p:cNvPr>
          <p:cNvPicPr/>
          <p:nvPr/>
        </p:nvPicPr>
        <p:blipFill>
          <a:blip r:embed="rId3" cstate="print"/>
          <a:srcRect l="14861" t="26375" r="64389" b="52953"/>
          <a:stretch>
            <a:fillRect/>
          </a:stretch>
        </p:blipFill>
        <p:spPr bwMode="auto">
          <a:xfrm>
            <a:off x="611561" y="2814085"/>
            <a:ext cx="2376264" cy="162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896F512-D6F3-4C87-902A-1BE20F9349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8" t="41599" r="37400" b="40201"/>
          <a:stretch/>
        </p:blipFill>
        <p:spPr>
          <a:xfrm>
            <a:off x="611560" y="4581128"/>
            <a:ext cx="5400600" cy="9361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n 1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96CA9CE5-790B-4152-9FD4-422945FD5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376" y="2814085"/>
            <a:ext cx="1874881" cy="27031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D0EA6A7-A32E-4F59-A8B7-2550F3D73A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3" t="10781" r="5879" b="24284"/>
          <a:stretch/>
        </p:blipFill>
        <p:spPr>
          <a:xfrm>
            <a:off x="3563888" y="2814085"/>
            <a:ext cx="2392239" cy="270314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F795993-C215-4833-86BC-3E09ACD2587C}"/>
              </a:ext>
            </a:extLst>
          </p:cNvPr>
          <p:cNvSpPr txBox="1"/>
          <p:nvPr/>
        </p:nvSpPr>
        <p:spPr>
          <a:xfrm>
            <a:off x="611560" y="5580529"/>
            <a:ext cx="792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0" dirty="0">
                <a:solidFill>
                  <a:schemeClr val="accent2"/>
                </a:solidFill>
              </a:rPr>
              <a:t>Rysunek 1 - Narzędzia biomechaniczne. Po lewej: oprzyrządowany chodnik z </a:t>
            </a:r>
            <a:r>
              <a:rPr lang="pl-PL" sz="1400" b="0" dirty="0" err="1">
                <a:solidFill>
                  <a:schemeClr val="accent2"/>
                </a:solidFill>
              </a:rPr>
              <a:t>GAITrite</a:t>
            </a:r>
            <a:r>
              <a:rPr lang="pl-PL" sz="1400" b="0" dirty="0">
                <a:solidFill>
                  <a:schemeClr val="accent2"/>
                </a:solidFill>
              </a:rPr>
              <a:t>. Po środku: system fotogrametrii 3D firmy </a:t>
            </a:r>
            <a:r>
              <a:rPr lang="pl-PL" sz="1400" b="0" dirty="0" err="1">
                <a:solidFill>
                  <a:schemeClr val="accent2"/>
                </a:solidFill>
              </a:rPr>
              <a:t>Kinescan</a:t>
            </a:r>
            <a:r>
              <a:rPr lang="pl-PL" sz="1400" b="0" dirty="0">
                <a:solidFill>
                  <a:schemeClr val="accent2"/>
                </a:solidFill>
              </a:rPr>
              <a:t>/IBV. Po prawej: czujniki IMU firmy </a:t>
            </a:r>
            <a:r>
              <a:rPr lang="pl-PL" sz="1400" b="0" dirty="0" err="1">
                <a:solidFill>
                  <a:schemeClr val="accent2"/>
                </a:solidFill>
              </a:rPr>
              <a:t>Xsens</a:t>
            </a:r>
            <a:r>
              <a:rPr lang="pl-PL" sz="1400" b="0" dirty="0">
                <a:solidFill>
                  <a:schemeClr val="accent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0467340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766" y="1844824"/>
            <a:ext cx="777666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[21] </a:t>
            </a:r>
            <a:r>
              <a:rPr lang="en-US" sz="1400" b="0" dirty="0" err="1">
                <a:solidFill>
                  <a:schemeClr val="accent6"/>
                </a:solidFill>
              </a:rPr>
              <a:t>Baileya</a:t>
            </a:r>
            <a:r>
              <a:rPr lang="en-US" sz="1400" b="0" dirty="0">
                <a:solidFill>
                  <a:schemeClr val="accent6"/>
                </a:solidFill>
              </a:rPr>
              <a:t> C, </a:t>
            </a:r>
            <a:r>
              <a:rPr lang="en-US" sz="1400" b="0" dirty="0" err="1">
                <a:solidFill>
                  <a:schemeClr val="accent6"/>
                </a:solidFill>
              </a:rPr>
              <a:t>Portab</a:t>
            </a:r>
            <a:r>
              <a:rPr lang="en-US" sz="1400" b="0" dirty="0">
                <a:solidFill>
                  <a:schemeClr val="accent6"/>
                </a:solidFill>
              </a:rPr>
              <a:t> M, </a:t>
            </a:r>
            <a:r>
              <a:rPr lang="en-US" sz="1400" b="0" dirty="0" err="1">
                <a:solidFill>
                  <a:schemeClr val="accent6"/>
                </a:solidFill>
              </a:rPr>
              <a:t>Pillonib</a:t>
            </a:r>
            <a:r>
              <a:rPr lang="en-US" sz="1400" b="0" dirty="0">
                <a:solidFill>
                  <a:schemeClr val="accent6"/>
                </a:solidFill>
              </a:rPr>
              <a:t> G, </a:t>
            </a:r>
            <a:r>
              <a:rPr lang="en-US" sz="1400" b="0" dirty="0" err="1">
                <a:solidFill>
                  <a:schemeClr val="accent6"/>
                </a:solidFill>
              </a:rPr>
              <a:t>Arippab</a:t>
            </a:r>
            <a:r>
              <a:rPr lang="en-US" sz="1400" b="0" dirty="0">
                <a:solidFill>
                  <a:schemeClr val="accent6"/>
                </a:solidFill>
              </a:rPr>
              <a:t> F, </a:t>
            </a:r>
            <a:r>
              <a:rPr lang="en-US" sz="1400" b="0" dirty="0" err="1">
                <a:solidFill>
                  <a:schemeClr val="accent6"/>
                </a:solidFill>
              </a:rPr>
              <a:t>Paub</a:t>
            </a:r>
            <a:r>
              <a:rPr lang="en-US" sz="1400" b="0" dirty="0">
                <a:solidFill>
                  <a:schemeClr val="accent6"/>
                </a:solidFill>
              </a:rPr>
              <a:t> M, </a:t>
            </a:r>
            <a:r>
              <a:rPr lang="en-US" sz="1400" b="0" dirty="0" err="1">
                <a:solidFill>
                  <a:schemeClr val="accent6"/>
                </a:solidFill>
              </a:rPr>
              <a:t>Côtéa</a:t>
            </a:r>
            <a:r>
              <a:rPr lang="en-US" sz="1400" b="0" dirty="0">
                <a:solidFill>
                  <a:schemeClr val="accent6"/>
                </a:solidFill>
              </a:rPr>
              <a:t> J. Sex-independent and dependent effects of older age on cycle-to-cycle variability of muscle activation during gait. Experimental Gerontology 124 (2019) 110656. </a:t>
            </a: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[22] </a:t>
            </a:r>
            <a:r>
              <a:rPr lang="en-US" sz="1400" b="0" dirty="0" err="1">
                <a:solidFill>
                  <a:schemeClr val="accent6"/>
                </a:solidFill>
              </a:rPr>
              <a:t>Baileya</a:t>
            </a:r>
            <a:r>
              <a:rPr lang="en-US" sz="1400" b="0" dirty="0">
                <a:solidFill>
                  <a:schemeClr val="accent6"/>
                </a:solidFill>
              </a:rPr>
              <a:t> C, </a:t>
            </a:r>
            <a:r>
              <a:rPr lang="en-US" sz="1400" b="0" dirty="0" err="1">
                <a:solidFill>
                  <a:schemeClr val="accent6"/>
                </a:solidFill>
              </a:rPr>
              <a:t>Portab</a:t>
            </a:r>
            <a:r>
              <a:rPr lang="en-US" sz="1400" b="0" dirty="0">
                <a:solidFill>
                  <a:schemeClr val="accent6"/>
                </a:solidFill>
              </a:rPr>
              <a:t> M, </a:t>
            </a:r>
            <a:r>
              <a:rPr lang="en-US" sz="1400" b="0" dirty="0" err="1">
                <a:solidFill>
                  <a:schemeClr val="accent6"/>
                </a:solidFill>
              </a:rPr>
              <a:t>Pillonib</a:t>
            </a:r>
            <a:r>
              <a:rPr lang="en-US" sz="1400" b="0" dirty="0">
                <a:solidFill>
                  <a:schemeClr val="accent6"/>
                </a:solidFill>
              </a:rPr>
              <a:t> G, </a:t>
            </a:r>
            <a:r>
              <a:rPr lang="en-US" sz="1400" b="0" dirty="0" err="1">
                <a:solidFill>
                  <a:schemeClr val="accent6"/>
                </a:solidFill>
              </a:rPr>
              <a:t>Arippab</a:t>
            </a:r>
            <a:r>
              <a:rPr lang="en-US" sz="1400" b="0" dirty="0">
                <a:solidFill>
                  <a:schemeClr val="accent6"/>
                </a:solidFill>
              </a:rPr>
              <a:t> F, </a:t>
            </a:r>
            <a:r>
              <a:rPr lang="en-US" sz="1400" b="0" dirty="0" err="1">
                <a:solidFill>
                  <a:schemeClr val="accent6"/>
                </a:solidFill>
              </a:rPr>
              <a:t>Paub</a:t>
            </a:r>
            <a:r>
              <a:rPr lang="en-US" sz="1400" b="0" dirty="0">
                <a:solidFill>
                  <a:schemeClr val="accent6"/>
                </a:solidFill>
              </a:rPr>
              <a:t> M, </a:t>
            </a:r>
            <a:r>
              <a:rPr lang="en-US" sz="1400" b="0" dirty="0" err="1">
                <a:solidFill>
                  <a:schemeClr val="accent6"/>
                </a:solidFill>
              </a:rPr>
              <a:t>Côtéa</a:t>
            </a:r>
            <a:r>
              <a:rPr lang="en-US" sz="1400" b="0" dirty="0">
                <a:solidFill>
                  <a:schemeClr val="accent6"/>
                </a:solidFill>
              </a:rPr>
              <a:t> J. Sex-dependent and sex-independent muscle activation patterns in adult gait as a function of age. Experimental Gerontology 110 (2018) 1-8.</a:t>
            </a: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[23] </a:t>
            </a:r>
            <a:r>
              <a:rPr lang="en-US" sz="1400" b="0" dirty="0" err="1">
                <a:solidFill>
                  <a:schemeClr val="accent6"/>
                </a:solidFill>
              </a:rPr>
              <a:t>Kwee-Meiera</a:t>
            </a:r>
            <a:r>
              <a:rPr lang="en-US" sz="1400" b="0" dirty="0">
                <a:solidFill>
                  <a:schemeClr val="accent6"/>
                </a:solidFill>
              </a:rPr>
              <a:t> S, </a:t>
            </a:r>
            <a:r>
              <a:rPr lang="en-US" sz="1400" b="0" dirty="0" err="1">
                <a:solidFill>
                  <a:schemeClr val="accent6"/>
                </a:solidFill>
              </a:rPr>
              <a:t>Mertensa</a:t>
            </a:r>
            <a:r>
              <a:rPr lang="en-US" sz="1400" b="0" dirty="0">
                <a:solidFill>
                  <a:schemeClr val="accent6"/>
                </a:solidFill>
              </a:rPr>
              <a:t> A, </a:t>
            </a:r>
            <a:r>
              <a:rPr lang="en-US" sz="1400" b="0" dirty="0" err="1">
                <a:solidFill>
                  <a:schemeClr val="accent6"/>
                </a:solidFill>
              </a:rPr>
              <a:t>Jeschkeb</a:t>
            </a:r>
            <a:r>
              <a:rPr lang="en-US" sz="1400" b="0" dirty="0">
                <a:solidFill>
                  <a:schemeClr val="accent6"/>
                </a:solidFill>
              </a:rPr>
              <a:t> S. Age-induced changes in the lower limb muscle activities during uphill walking at steep grades. </a:t>
            </a:r>
            <a:r>
              <a:rPr lang="fr-FR" sz="1400" b="0" dirty="0" err="1">
                <a:solidFill>
                  <a:schemeClr val="accent6"/>
                </a:solidFill>
              </a:rPr>
              <a:t>Gait</a:t>
            </a:r>
            <a:r>
              <a:rPr lang="fr-FR" sz="1400" b="0" dirty="0">
                <a:solidFill>
                  <a:schemeClr val="accent6"/>
                </a:solidFill>
              </a:rPr>
              <a:t> &amp; Posture 62 (2018) 490–496. </a:t>
            </a:r>
            <a:endParaRPr lang="es-ES" sz="1400" b="0" dirty="0">
              <a:solidFill>
                <a:schemeClr val="accent6"/>
              </a:solidFill>
            </a:endParaRP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[25] Ribeiro </a:t>
            </a:r>
            <a:r>
              <a:rPr lang="en-US" sz="1400" b="0" dirty="0" err="1">
                <a:solidFill>
                  <a:schemeClr val="accent6"/>
                </a:solidFill>
              </a:rPr>
              <a:t>Marquesa</a:t>
            </a:r>
            <a:r>
              <a:rPr lang="en-US" sz="1400" b="0" dirty="0">
                <a:solidFill>
                  <a:schemeClr val="accent6"/>
                </a:solidFill>
              </a:rPr>
              <a:t> N, </a:t>
            </a:r>
            <a:r>
              <a:rPr lang="en-US" sz="1400" b="0" dirty="0" err="1">
                <a:solidFill>
                  <a:schemeClr val="accent6"/>
                </a:solidFill>
              </a:rPr>
              <a:t>Zamfolini</a:t>
            </a:r>
            <a:r>
              <a:rPr lang="en-US" sz="1400" b="0" dirty="0">
                <a:solidFill>
                  <a:schemeClr val="accent6"/>
                </a:solidFill>
              </a:rPr>
              <a:t> </a:t>
            </a:r>
            <a:r>
              <a:rPr lang="en-US" sz="1400" b="0" dirty="0" err="1">
                <a:solidFill>
                  <a:schemeClr val="accent6"/>
                </a:solidFill>
              </a:rPr>
              <a:t>Hallalb</a:t>
            </a:r>
            <a:r>
              <a:rPr lang="en-US" sz="1400" b="0" dirty="0">
                <a:solidFill>
                  <a:schemeClr val="accent6"/>
                </a:solidFill>
              </a:rPr>
              <a:t> C, </a:t>
            </a:r>
            <a:r>
              <a:rPr lang="en-US" sz="1400" b="0" dirty="0" err="1">
                <a:solidFill>
                  <a:schemeClr val="accent6"/>
                </a:solidFill>
              </a:rPr>
              <a:t>Hebling</a:t>
            </a:r>
            <a:r>
              <a:rPr lang="en-US" sz="1400" b="0" dirty="0">
                <a:solidFill>
                  <a:schemeClr val="accent6"/>
                </a:solidFill>
              </a:rPr>
              <a:t> </a:t>
            </a:r>
            <a:r>
              <a:rPr lang="en-US" sz="1400" b="0" dirty="0" err="1">
                <a:solidFill>
                  <a:schemeClr val="accent6"/>
                </a:solidFill>
              </a:rPr>
              <a:t>Spinosoa</a:t>
            </a:r>
            <a:r>
              <a:rPr lang="en-US" sz="1400" b="0" dirty="0">
                <a:solidFill>
                  <a:schemeClr val="accent6"/>
                </a:solidFill>
              </a:rPr>
              <a:t> D, Fernandez </a:t>
            </a:r>
            <a:r>
              <a:rPr lang="en-US" sz="1400" b="0" dirty="0" err="1">
                <a:solidFill>
                  <a:schemeClr val="accent6"/>
                </a:solidFill>
              </a:rPr>
              <a:t>Crozarac</a:t>
            </a:r>
            <a:r>
              <a:rPr lang="en-US" sz="1400" b="0" dirty="0">
                <a:solidFill>
                  <a:schemeClr val="accent6"/>
                </a:solidFill>
              </a:rPr>
              <a:t> L, Hellen </a:t>
            </a:r>
            <a:r>
              <a:rPr lang="en-US" sz="1400" b="0" dirty="0" err="1">
                <a:solidFill>
                  <a:schemeClr val="accent6"/>
                </a:solidFill>
              </a:rPr>
              <a:t>Morcellic</a:t>
            </a:r>
            <a:r>
              <a:rPr lang="en-US" sz="1400" b="0" dirty="0">
                <a:solidFill>
                  <a:schemeClr val="accent6"/>
                </a:solidFill>
              </a:rPr>
              <a:t> A, Harumi </a:t>
            </a:r>
            <a:r>
              <a:rPr lang="en-US" sz="1400" b="0" dirty="0" err="1">
                <a:solidFill>
                  <a:schemeClr val="accent6"/>
                </a:solidFill>
              </a:rPr>
              <a:t>Karukad</a:t>
            </a:r>
            <a:r>
              <a:rPr lang="en-US" sz="1400" b="0" dirty="0">
                <a:solidFill>
                  <a:schemeClr val="accent6"/>
                </a:solidFill>
              </a:rPr>
              <a:t> A, </a:t>
            </a:r>
            <a:r>
              <a:rPr lang="en-US" sz="1400" b="0" dirty="0" err="1">
                <a:solidFill>
                  <a:schemeClr val="accent6"/>
                </a:solidFill>
              </a:rPr>
              <a:t>Tavella</a:t>
            </a:r>
            <a:r>
              <a:rPr lang="en-US" sz="1400" b="0" dirty="0">
                <a:solidFill>
                  <a:schemeClr val="accent6"/>
                </a:solidFill>
              </a:rPr>
              <a:t> </a:t>
            </a:r>
            <a:r>
              <a:rPr lang="en-US" sz="1400" b="0" dirty="0" err="1">
                <a:solidFill>
                  <a:schemeClr val="accent6"/>
                </a:solidFill>
              </a:rPr>
              <a:t>Navegaa</a:t>
            </a:r>
            <a:r>
              <a:rPr lang="en-US" sz="1400" b="0" dirty="0">
                <a:solidFill>
                  <a:schemeClr val="accent6"/>
                </a:solidFill>
              </a:rPr>
              <a:t> M, </a:t>
            </a:r>
            <a:r>
              <a:rPr lang="en-US" sz="1400" b="0" dirty="0" err="1">
                <a:solidFill>
                  <a:schemeClr val="accent6"/>
                </a:solidFill>
              </a:rPr>
              <a:t>Gonçalvesc</a:t>
            </a:r>
            <a:r>
              <a:rPr lang="en-US" sz="1400" b="0" dirty="0">
                <a:solidFill>
                  <a:schemeClr val="accent6"/>
                </a:solidFill>
              </a:rPr>
              <a:t> M. Age-related alterations in the activation of trunk and lower limb muscles during walking</a:t>
            </a:r>
            <a:r>
              <a:rPr lang="fr-FR" sz="1400" b="0" dirty="0">
                <a:solidFill>
                  <a:schemeClr val="accent6"/>
                </a:solidFill>
              </a:rPr>
              <a:t>. </a:t>
            </a:r>
            <a:r>
              <a:rPr lang="en-US" sz="1400" b="0" dirty="0">
                <a:solidFill>
                  <a:schemeClr val="accent6"/>
                </a:solidFill>
              </a:rPr>
              <a:t>Journal of Back and Musculoskeletal Rehabilitation 29 (2016) 295–300. </a:t>
            </a: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[26] </a:t>
            </a:r>
            <a:r>
              <a:rPr lang="it-IT" sz="1400" b="0" dirty="0">
                <a:solidFill>
                  <a:schemeClr val="accent6"/>
                </a:solidFill>
              </a:rPr>
              <a:t>Di Nardoa F, Mengarellia A, Maranesia E, Burattinia L, Fiorettiaa S. Department</a:t>
            </a:r>
            <a:r>
              <a:rPr lang="en-US" sz="1400" b="0" dirty="0">
                <a:solidFill>
                  <a:schemeClr val="accent6"/>
                </a:solidFill>
              </a:rPr>
              <a:t>Gender differences in the myoelectric activity of lower limb </a:t>
            </a:r>
            <a:r>
              <a:rPr lang="en-US" sz="1400" b="0" dirty="0" err="1">
                <a:solidFill>
                  <a:schemeClr val="accent6"/>
                </a:solidFill>
              </a:rPr>
              <a:t>musclesin</a:t>
            </a:r>
            <a:r>
              <a:rPr lang="en-US" sz="1400" b="0" dirty="0">
                <a:solidFill>
                  <a:schemeClr val="accent6"/>
                </a:solidFill>
              </a:rPr>
              <a:t> young healthy subjects during walking. Biomedical Signal Processing and Control 19 (2015) 14–22.</a:t>
            </a:r>
          </a:p>
          <a:p>
            <a:pPr algn="just">
              <a:spcAft>
                <a:spcPts val="600"/>
              </a:spcAft>
              <a:defRPr/>
            </a:pPr>
            <a:r>
              <a:rPr lang="en-US" sz="1400" b="0" dirty="0">
                <a:solidFill>
                  <a:schemeClr val="accent6"/>
                </a:solidFill>
              </a:rPr>
              <a:t>[27] </a:t>
            </a:r>
            <a:r>
              <a:rPr lang="de-DE" sz="1400" b="0" dirty="0">
                <a:solidFill>
                  <a:schemeClr val="accent6"/>
                </a:solidFill>
              </a:rPr>
              <a:t>Meng-Jung Chung, Mao-Jiun J. Wang. </a:t>
            </a:r>
            <a:r>
              <a:rPr lang="en-US" sz="1400" b="0" dirty="0">
                <a:solidFill>
                  <a:schemeClr val="accent6"/>
                </a:solidFill>
              </a:rPr>
              <a:t>The change of gait parameters during walking at different percentage of preferred walking speed for healthy adults aged 20–60 years. </a:t>
            </a:r>
            <a:r>
              <a:rPr lang="fr-FR" sz="1400" b="0" dirty="0" err="1">
                <a:solidFill>
                  <a:schemeClr val="accent6"/>
                </a:solidFill>
              </a:rPr>
              <a:t>Gait</a:t>
            </a:r>
            <a:r>
              <a:rPr lang="fr-FR" sz="1400" b="0" dirty="0">
                <a:solidFill>
                  <a:schemeClr val="accent6"/>
                </a:solidFill>
              </a:rPr>
              <a:t> &amp; Posture 31 (2010) 131–135. </a:t>
            </a:r>
            <a:endParaRPr lang="es-ES" sz="1400" b="0" dirty="0">
              <a:solidFill>
                <a:schemeClr val="accent6"/>
              </a:solidFill>
            </a:endParaRPr>
          </a:p>
          <a:p>
            <a:pPr algn="just">
              <a:spcAft>
                <a:spcPts val="600"/>
              </a:spcAft>
              <a:defRPr/>
            </a:pPr>
            <a:endParaRPr lang="es-ES" sz="1400" b="0" dirty="0">
              <a:solidFill>
                <a:schemeClr val="accent6"/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IX. 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BIBLIOGRAFIA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44732"/>
      </p:ext>
    </p:extLst>
  </p:cSld>
  <p:clrMapOvr>
    <a:masterClrMapping/>
  </p:clrMapOvr>
  <p:transition advClick="0" advTm="300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A3C232DA-B5DE-437A-AFBD-AA7FDCE90260}"/>
              </a:ext>
            </a:extLst>
          </p:cNvPr>
          <p:cNvSpPr txBox="1"/>
          <p:nvPr/>
        </p:nvSpPr>
        <p:spPr>
          <a:xfrm>
            <a:off x="2339752" y="4725144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Wsparcie Komisji Europejskiej dla produkcji tej publikacji nie stanowi poparcia dla treści, które odzwierciedlają jedynie poglądy autorów, a Komisja nie może zostać pociągnięta do odpowiedzialności za jakiekolwiek wykorzystanie informacji w niej zawartych.</a:t>
            </a:r>
            <a:endParaRPr lang="pl-PL" sz="1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52061"/>
      </p:ext>
    </p:extLst>
  </p:cSld>
  <p:clrMapOvr>
    <a:masterClrMapping/>
  </p:clrMapOvr>
</p:sld>
</file>

<file path=ppt/theme/theme1.xml><?xml version="1.0" encoding="utf-8"?>
<a:theme xmlns:a="http://schemas.openxmlformats.org/drawingml/2006/main" name="Pantallazo inicio">
  <a:themeElements>
    <a:clrScheme name="1_Projekt niestandardow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rojekt niestandardow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1_Projekt niestandardow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ntallazo cier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OIZ - prezentacja &quot;wykładowa&quot;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40041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B0"/>
      </a:accent5>
      <a:accent6>
        <a:srgbClr val="2D2D8A"/>
      </a:accent6>
      <a:hlink>
        <a:srgbClr val="009999"/>
      </a:hlink>
      <a:folHlink>
        <a:srgbClr val="99CC00"/>
      </a:folHlink>
    </a:clrScheme>
    <a:fontScheme name="WOIZ - prezentacja &quot;wykładowa&quot;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WOIZ - prezentacja &quot;wykładowa&quot;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Szablon_prezentacji_wer_2A_(z_1_logo)_v2</Template>
  <TotalTime>705</TotalTime>
  <Pages>0</Pages>
  <Words>6742</Words>
  <Characters>0</Characters>
  <Application>Microsoft Office PowerPoint</Application>
  <PresentationFormat>Pokaz na ekranie (4:3)</PresentationFormat>
  <Lines>0</Lines>
  <Paragraphs>796</Paragraphs>
  <Slides>91</Slides>
  <Notes>89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91</vt:i4>
      </vt:variant>
    </vt:vector>
  </HeadingPairs>
  <TitlesOfParts>
    <vt:vector size="101" baseType="lpstr">
      <vt:lpstr>Arial</vt:lpstr>
      <vt:lpstr>Arial Bold</vt:lpstr>
      <vt:lpstr>Bradley Hand ITC</vt:lpstr>
      <vt:lpstr>Calibri</vt:lpstr>
      <vt:lpstr>Gill Sans</vt:lpstr>
      <vt:lpstr>Times New Roman</vt:lpstr>
      <vt:lpstr>Wingdings</vt:lpstr>
      <vt:lpstr>Pantallazo inicio</vt:lpstr>
      <vt:lpstr>Pantallazo cierre</vt:lpstr>
      <vt:lpstr>1_WOIZ - prezentacja "wykładowa"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PKO BP 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PKO BP SA</dc:creator>
  <cp:lastModifiedBy>Patrycja Kabiesz</cp:lastModifiedBy>
  <cp:revision>1220</cp:revision>
  <cp:lastPrinted>2011-07-18T19:05:36Z</cp:lastPrinted>
  <dcterms:created xsi:type="dcterms:W3CDTF">2010-06-23T19:02:16Z</dcterms:created>
  <dcterms:modified xsi:type="dcterms:W3CDTF">2021-07-02T17:46:28Z</dcterms:modified>
</cp:coreProperties>
</file>