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 id="2147483697" r:id="rId4"/>
  </p:sldMasterIdLst>
  <p:notesMasterIdLst>
    <p:notesMasterId r:id="rId46"/>
  </p:notesMasterIdLst>
  <p:handoutMasterIdLst>
    <p:handoutMasterId r:id="rId47"/>
  </p:handoutMasterIdLst>
  <p:sldIdLst>
    <p:sldId id="627" r:id="rId5"/>
    <p:sldId id="743" r:id="rId6"/>
    <p:sldId id="651" r:id="rId7"/>
    <p:sldId id="744" r:id="rId8"/>
    <p:sldId id="745" r:id="rId9"/>
    <p:sldId id="652" r:id="rId10"/>
    <p:sldId id="755" r:id="rId11"/>
    <p:sldId id="751" r:id="rId12"/>
    <p:sldId id="756" r:id="rId13"/>
    <p:sldId id="757" r:id="rId14"/>
    <p:sldId id="752" r:id="rId15"/>
    <p:sldId id="754" r:id="rId16"/>
    <p:sldId id="753" r:id="rId17"/>
    <p:sldId id="759" r:id="rId18"/>
    <p:sldId id="758" r:id="rId19"/>
    <p:sldId id="760" r:id="rId20"/>
    <p:sldId id="761" r:id="rId21"/>
    <p:sldId id="762" r:id="rId22"/>
    <p:sldId id="763" r:id="rId23"/>
    <p:sldId id="764" r:id="rId24"/>
    <p:sldId id="766" r:id="rId25"/>
    <p:sldId id="767" r:id="rId26"/>
    <p:sldId id="768" r:id="rId27"/>
    <p:sldId id="769" r:id="rId28"/>
    <p:sldId id="770" r:id="rId29"/>
    <p:sldId id="771" r:id="rId30"/>
    <p:sldId id="772" r:id="rId31"/>
    <p:sldId id="773" r:id="rId32"/>
    <p:sldId id="774" r:id="rId33"/>
    <p:sldId id="775" r:id="rId34"/>
    <p:sldId id="776" r:id="rId35"/>
    <p:sldId id="777" r:id="rId36"/>
    <p:sldId id="778" r:id="rId37"/>
    <p:sldId id="779" r:id="rId38"/>
    <p:sldId id="780" r:id="rId39"/>
    <p:sldId id="781" r:id="rId40"/>
    <p:sldId id="782" r:id="rId41"/>
    <p:sldId id="783" r:id="rId42"/>
    <p:sldId id="784" r:id="rId43"/>
    <p:sldId id="785" r:id="rId44"/>
    <p:sldId id="788" r:id="rId45"/>
  </p:sldIdLst>
  <p:sldSz cx="9144000" cy="6858000" type="screen4x3"/>
  <p:notesSz cx="7099300" cy="10234613"/>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 id="2" name="Constanza.Martin@uv.es" initials="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7596FF"/>
    <a:srgbClr val="262673"/>
    <a:srgbClr val="0404E6"/>
    <a:srgbClr val="F26200"/>
    <a:srgbClr val="FF6600"/>
    <a:srgbClr val="D16D09"/>
    <a:srgbClr val="D15509"/>
    <a:srgbClr val="2220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3467" autoAdjust="0"/>
  </p:normalViewPr>
  <p:slideViewPr>
    <p:cSldViewPr>
      <p:cViewPr varScale="1">
        <p:scale>
          <a:sx n="73" d="100"/>
          <a:sy n="73" d="100"/>
        </p:scale>
        <p:origin x="1685" y="6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3077321" cy="510585"/>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lvl1pPr algn="l" eaLnBrk="1" hangingPunct="1">
              <a:lnSpc>
                <a:spcPct val="100000"/>
              </a:lnSpc>
              <a:spcBef>
                <a:spcPct val="0"/>
              </a:spcBef>
              <a:buSzTx/>
              <a:buFontTx/>
              <a:buNone/>
              <a:defRPr sz="13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4021979" y="0"/>
            <a:ext cx="3075631" cy="510585"/>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lvl1pPr algn="r" eaLnBrk="1" hangingPunct="1">
              <a:lnSpc>
                <a:spcPct val="100000"/>
              </a:lnSpc>
              <a:spcBef>
                <a:spcPct val="0"/>
              </a:spcBef>
              <a:buSzTx/>
              <a:buFontTx/>
              <a:buNone/>
              <a:defRPr sz="13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722392"/>
            <a:ext cx="3077321" cy="510585"/>
          </a:xfrm>
          <a:prstGeom prst="rect">
            <a:avLst/>
          </a:prstGeom>
          <a:noFill/>
          <a:ln w="9525">
            <a:noFill/>
            <a:miter lim="800000"/>
            <a:headEnd/>
            <a:tailEnd/>
          </a:ln>
          <a:effectLst/>
        </p:spPr>
        <p:txBody>
          <a:bodyPr vert="horz" wrap="square" lIns="99039" tIns="49520" rIns="99039" bIns="49520" numCol="1" anchor="b" anchorCtr="0" compatLnSpc="1">
            <a:prstTxWarp prst="textNoShape">
              <a:avLst/>
            </a:prstTxWarp>
          </a:bodyPr>
          <a:lstStyle>
            <a:lvl1pPr algn="l" eaLnBrk="1" hangingPunct="1">
              <a:lnSpc>
                <a:spcPct val="100000"/>
              </a:lnSpc>
              <a:spcBef>
                <a:spcPct val="0"/>
              </a:spcBef>
              <a:buSzTx/>
              <a:buFontTx/>
              <a:buNone/>
              <a:defRPr sz="13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4021979" y="9722392"/>
            <a:ext cx="3075631" cy="510585"/>
          </a:xfrm>
          <a:prstGeom prst="rect">
            <a:avLst/>
          </a:prstGeom>
          <a:noFill/>
          <a:ln w="9525">
            <a:noFill/>
            <a:miter lim="800000"/>
            <a:headEnd/>
            <a:tailEnd/>
          </a:ln>
          <a:effectLst/>
        </p:spPr>
        <p:txBody>
          <a:bodyPr vert="horz" wrap="square" lIns="99039" tIns="49520" rIns="99039" bIns="49520" numCol="1" anchor="b" anchorCtr="0" compatLnSpc="1">
            <a:prstTxWarp prst="textNoShape">
              <a:avLst/>
            </a:prstTxWarp>
          </a:bodyPr>
          <a:lstStyle>
            <a:lvl1pPr algn="r" eaLnBrk="1" hangingPunct="1">
              <a:defRPr sz="13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2041898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3077321" cy="510585"/>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lvl1pPr algn="l" eaLnBrk="1" hangingPunct="1">
              <a:lnSpc>
                <a:spcPct val="100000"/>
              </a:lnSpc>
              <a:spcBef>
                <a:spcPct val="0"/>
              </a:spcBef>
              <a:buSzTx/>
              <a:buFontTx/>
              <a:buNone/>
              <a:defRPr sz="13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4021979" y="0"/>
            <a:ext cx="3075631" cy="510585"/>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lvl1pPr algn="r" eaLnBrk="1" hangingPunct="1">
              <a:lnSpc>
                <a:spcPct val="100000"/>
              </a:lnSpc>
              <a:spcBef>
                <a:spcPct val="0"/>
              </a:spcBef>
              <a:buSzTx/>
              <a:buFontTx/>
              <a:buNone/>
              <a:defRPr sz="13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992188" y="769938"/>
            <a:ext cx="5114925" cy="383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709761" y="4860378"/>
            <a:ext cx="5679778" cy="4605085"/>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722392"/>
            <a:ext cx="3077321" cy="510585"/>
          </a:xfrm>
          <a:prstGeom prst="rect">
            <a:avLst/>
          </a:prstGeom>
          <a:noFill/>
          <a:ln w="9525">
            <a:noFill/>
            <a:miter lim="800000"/>
            <a:headEnd/>
            <a:tailEnd/>
          </a:ln>
          <a:effectLst/>
        </p:spPr>
        <p:txBody>
          <a:bodyPr vert="horz" wrap="square" lIns="99039" tIns="49520" rIns="99039" bIns="49520" numCol="1" anchor="b" anchorCtr="0" compatLnSpc="1">
            <a:prstTxWarp prst="textNoShape">
              <a:avLst/>
            </a:prstTxWarp>
          </a:bodyPr>
          <a:lstStyle>
            <a:lvl1pPr algn="l" eaLnBrk="1" hangingPunct="1">
              <a:lnSpc>
                <a:spcPct val="100000"/>
              </a:lnSpc>
              <a:spcBef>
                <a:spcPct val="0"/>
              </a:spcBef>
              <a:buSzTx/>
              <a:buFontTx/>
              <a:buNone/>
              <a:defRPr sz="13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4021979" y="9722392"/>
            <a:ext cx="3075631" cy="510585"/>
          </a:xfrm>
          <a:prstGeom prst="rect">
            <a:avLst/>
          </a:prstGeom>
          <a:noFill/>
          <a:ln w="9525">
            <a:noFill/>
            <a:miter lim="800000"/>
            <a:headEnd/>
            <a:tailEnd/>
          </a:ln>
          <a:effectLst/>
        </p:spPr>
        <p:txBody>
          <a:bodyPr vert="horz" wrap="square" lIns="99039" tIns="49520" rIns="99039" bIns="49520" numCol="1" anchor="b" anchorCtr="0" compatLnSpc="1">
            <a:prstTxWarp prst="textNoShape">
              <a:avLst/>
            </a:prstTxWarp>
          </a:bodyPr>
          <a:lstStyle>
            <a:lvl1pPr algn="r" eaLnBrk="1" hangingPunct="1">
              <a:defRPr sz="1300" b="0">
                <a:solidFill>
                  <a:schemeClr val="tx1"/>
                </a:solidFill>
                <a:latin typeface="Gill Sans" charset="0"/>
              </a:defRPr>
            </a:lvl1pPr>
          </a:lstStyle>
          <a:p>
            <a:pPr>
              <a:defRPr/>
            </a:pPr>
            <a:fld id="{006E914C-D4D4-4E1B-A2D4-BEC8EAE69E5B}" type="slidenum">
              <a:rPr lang="pl-PL" altLang="pl-PL"/>
              <a:t>‹#›</a:t>
            </a:fld>
            <a:endParaRPr lang="pl-PL" altLang="pl-PL"/>
          </a:p>
        </p:txBody>
      </p:sp>
    </p:spTree>
    <p:extLst>
      <p:ext uri="{BB962C8B-B14F-4D97-AF65-F5344CB8AC3E}">
        <p14:creationId xmlns:p14="http://schemas.microsoft.com/office/powerpoint/2010/main" val="198602046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300" b="0">
                <a:solidFill>
                  <a:schemeClr val="tx1"/>
                </a:solidFill>
                <a:latin typeface="Gill Sans" charset="0"/>
              </a:rPr>
              <a:t>2</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407434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11</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206123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defTabSz="954908">
              <a:defRPr/>
            </a:pPr>
            <a:fld id="{BDB363A5-A4CE-4E5F-8C27-083E8A7160E1}" type="slidenum">
              <a:rPr lang="pl-PL" altLang="pl-PL" sz="1300" b="0">
                <a:solidFill>
                  <a:srgbClr val="000000"/>
                </a:solidFill>
                <a:latin typeface="Gill Sans" charset="0"/>
              </a:rPr>
              <a:pPr defTabSz="954908">
                <a:defRPr/>
              </a:pPr>
              <a:t>12</a:t>
            </a:fld>
            <a:endParaRPr lang="pl-PL" altLang="pl-PL" sz="1300" b="0">
              <a:solidFill>
                <a:srgbClr val="000000"/>
              </a:solidFill>
              <a:latin typeface="Gill Sans" charset="0"/>
            </a:endParaRPr>
          </a:p>
        </p:txBody>
      </p:sp>
    </p:spTree>
    <p:extLst>
      <p:ext uri="{BB962C8B-B14F-4D97-AF65-F5344CB8AC3E}">
        <p14:creationId xmlns:p14="http://schemas.microsoft.com/office/powerpoint/2010/main" val="338625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defTabSz="954908">
              <a:defRPr/>
            </a:pPr>
            <a:fld id="{BDB363A5-A4CE-4E5F-8C27-083E8A7160E1}" type="slidenum">
              <a:rPr lang="pl-PL" altLang="pl-PL" sz="1300" b="0">
                <a:solidFill>
                  <a:srgbClr val="000000"/>
                </a:solidFill>
                <a:latin typeface="Gill Sans" charset="0"/>
              </a:rPr>
              <a:pPr defTabSz="954908">
                <a:defRPr/>
              </a:pPr>
              <a:t>13</a:t>
            </a:fld>
            <a:endParaRPr lang="pl-PL" altLang="pl-PL" sz="1300" b="0">
              <a:solidFill>
                <a:srgbClr val="000000"/>
              </a:solidFill>
              <a:latin typeface="Gill Sans" charset="0"/>
            </a:endParaRPr>
          </a:p>
        </p:txBody>
      </p:sp>
    </p:spTree>
    <p:extLst>
      <p:ext uri="{BB962C8B-B14F-4D97-AF65-F5344CB8AC3E}">
        <p14:creationId xmlns:p14="http://schemas.microsoft.com/office/powerpoint/2010/main" val="292908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defTabSz="954908">
              <a:defRPr/>
            </a:pPr>
            <a:fld id="{BDB363A5-A4CE-4E5F-8C27-083E8A7160E1}" type="slidenum">
              <a:rPr lang="pl-PL" altLang="pl-PL" sz="1300" b="0">
                <a:solidFill>
                  <a:srgbClr val="000000"/>
                </a:solidFill>
                <a:latin typeface="Gill Sans" charset="0"/>
              </a:rPr>
              <a:pPr defTabSz="954908">
                <a:defRPr/>
              </a:pPr>
              <a:t>14</a:t>
            </a:fld>
            <a:endParaRPr lang="pl-PL" altLang="pl-PL" sz="1300" b="0">
              <a:solidFill>
                <a:srgbClr val="000000"/>
              </a:solidFill>
              <a:latin typeface="Gill Sans" charset="0"/>
            </a:endParaRPr>
          </a:p>
        </p:txBody>
      </p:sp>
    </p:spTree>
    <p:extLst>
      <p:ext uri="{BB962C8B-B14F-4D97-AF65-F5344CB8AC3E}">
        <p14:creationId xmlns:p14="http://schemas.microsoft.com/office/powerpoint/2010/main" val="2690738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defTabSz="954908">
              <a:defRPr/>
            </a:pPr>
            <a:fld id="{BDB363A5-A4CE-4E5F-8C27-083E8A7160E1}" type="slidenum">
              <a:rPr lang="pl-PL" altLang="pl-PL" sz="1300" b="0">
                <a:solidFill>
                  <a:srgbClr val="000000"/>
                </a:solidFill>
                <a:latin typeface="Gill Sans" charset="0"/>
              </a:rPr>
              <a:pPr defTabSz="954908">
                <a:defRPr/>
              </a:pPr>
              <a:t>15</a:t>
            </a:fld>
            <a:endParaRPr lang="pl-PL" altLang="pl-PL" sz="1300" b="0">
              <a:solidFill>
                <a:srgbClr val="000000"/>
              </a:solidFill>
              <a:latin typeface="Gill Sans" charset="0"/>
            </a:endParaRPr>
          </a:p>
        </p:txBody>
      </p:sp>
    </p:spTree>
    <p:extLst>
      <p:ext uri="{BB962C8B-B14F-4D97-AF65-F5344CB8AC3E}">
        <p14:creationId xmlns:p14="http://schemas.microsoft.com/office/powerpoint/2010/main" val="92765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defTabSz="954908">
              <a:defRPr/>
            </a:pPr>
            <a:fld id="{BDB363A5-A4CE-4E5F-8C27-083E8A7160E1}" type="slidenum">
              <a:rPr lang="pl-PL" altLang="pl-PL" sz="1300" b="0">
                <a:solidFill>
                  <a:srgbClr val="000000"/>
                </a:solidFill>
                <a:latin typeface="Gill Sans" charset="0"/>
              </a:rPr>
              <a:pPr defTabSz="954908">
                <a:defRPr/>
              </a:pPr>
              <a:t>16</a:t>
            </a:fld>
            <a:endParaRPr lang="pl-PL" altLang="pl-PL" sz="1300" b="0">
              <a:solidFill>
                <a:srgbClr val="000000"/>
              </a:solidFill>
              <a:latin typeface="Gill Sans" charset="0"/>
            </a:endParaRPr>
          </a:p>
        </p:txBody>
      </p:sp>
    </p:spTree>
    <p:extLst>
      <p:ext uri="{BB962C8B-B14F-4D97-AF65-F5344CB8AC3E}">
        <p14:creationId xmlns:p14="http://schemas.microsoft.com/office/powerpoint/2010/main" val="422258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defTabSz="954908">
              <a:defRPr/>
            </a:pPr>
            <a:fld id="{BDB363A5-A4CE-4E5F-8C27-083E8A7160E1}" type="slidenum">
              <a:rPr lang="pl-PL" altLang="pl-PL" sz="1300" b="0">
                <a:solidFill>
                  <a:srgbClr val="000000"/>
                </a:solidFill>
                <a:latin typeface="Gill Sans" charset="0"/>
              </a:rPr>
              <a:pPr defTabSz="954908">
                <a:defRPr/>
              </a:pPr>
              <a:t>17</a:t>
            </a:fld>
            <a:endParaRPr lang="pl-PL" altLang="pl-PL" sz="1300" b="0">
              <a:solidFill>
                <a:srgbClr val="000000"/>
              </a:solidFill>
              <a:latin typeface="Gill Sans" charset="0"/>
            </a:endParaRPr>
          </a:p>
        </p:txBody>
      </p:sp>
    </p:spTree>
    <p:extLst>
      <p:ext uri="{BB962C8B-B14F-4D97-AF65-F5344CB8AC3E}">
        <p14:creationId xmlns:p14="http://schemas.microsoft.com/office/powerpoint/2010/main" val="197320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defTabSz="954908">
              <a:defRPr/>
            </a:pPr>
            <a:fld id="{BDB363A5-A4CE-4E5F-8C27-083E8A7160E1}" type="slidenum">
              <a:rPr lang="pl-PL" altLang="pl-PL" sz="1300" b="0">
                <a:solidFill>
                  <a:srgbClr val="000000"/>
                </a:solidFill>
                <a:latin typeface="Gill Sans" charset="0"/>
              </a:rPr>
              <a:pPr defTabSz="954908">
                <a:defRPr/>
              </a:pPr>
              <a:t>18</a:t>
            </a:fld>
            <a:endParaRPr lang="pl-PL" altLang="pl-PL" sz="1300" b="0">
              <a:solidFill>
                <a:srgbClr val="000000"/>
              </a:solidFill>
              <a:latin typeface="Gill Sans" charset="0"/>
            </a:endParaRPr>
          </a:p>
        </p:txBody>
      </p:sp>
    </p:spTree>
    <p:extLst>
      <p:ext uri="{BB962C8B-B14F-4D97-AF65-F5344CB8AC3E}">
        <p14:creationId xmlns:p14="http://schemas.microsoft.com/office/powerpoint/2010/main" val="45990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300" b="0">
                <a:solidFill>
                  <a:schemeClr val="tx1"/>
                </a:solidFill>
                <a:latin typeface="Gill Sans" charset="0"/>
              </a:rPr>
              <a:t>19</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20</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300" b="0">
                <a:solidFill>
                  <a:schemeClr val="tx1"/>
                </a:solidFill>
                <a:latin typeface="Gill Sans" charset="0"/>
              </a:rPr>
              <a:t>3</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21</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825956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22</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410720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23</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10322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24</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4170806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25</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2043307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300" b="0">
                <a:solidFill>
                  <a:schemeClr val="tx1"/>
                </a:solidFill>
                <a:latin typeface="Gill Sans" charset="0"/>
              </a:rPr>
              <a:t>34</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3502740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300" b="0">
                <a:solidFill>
                  <a:schemeClr val="tx1"/>
                </a:solidFill>
                <a:latin typeface="Gill Sans" charset="0"/>
              </a:rPr>
              <a:t>36</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231845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4</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23908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300" b="0">
                <a:solidFill>
                  <a:schemeClr val="tx1"/>
                </a:solidFill>
                <a:latin typeface="Gill Sans" charset="0"/>
              </a:rPr>
              <a:t>5</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153604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6</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7</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410720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8</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425448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9</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188287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75863" indent="-298409">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93635"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71089"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148543" indent="-238727">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625997"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3103451"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580905"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4058359" indent="-238727"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300" b="0">
                <a:solidFill>
                  <a:schemeClr val="tx1"/>
                </a:solidFill>
                <a:latin typeface="Gill Sans" charset="0"/>
              </a:rPr>
              <a:t>10</a:t>
            </a:fld>
            <a:endParaRPr lang="pl-PL" altLang="pl-PL" sz="1300" b="0">
              <a:solidFill>
                <a:schemeClr val="tx1"/>
              </a:solidFill>
              <a:latin typeface="Gill Sans" charset="0"/>
            </a:endParaRPr>
          </a:p>
        </p:txBody>
      </p:sp>
    </p:spTree>
    <p:extLst>
      <p:ext uri="{BB962C8B-B14F-4D97-AF65-F5344CB8AC3E}">
        <p14:creationId xmlns:p14="http://schemas.microsoft.com/office/powerpoint/2010/main" val="135091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03/07/2021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299459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03/07/2021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g"/><Relationship Id="rId7" Type="http://schemas.openxmlformats.org/officeDocument/2006/relationships/image" Target="../media/image16.pn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4"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
        <p:nvSpPr>
          <p:cNvPr id="12"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3513431751"/>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AE9CA9-0967-4022-809E-3EFAC109DA22}"/>
              </a:ext>
            </a:extLst>
          </p:cNvPr>
          <p:cNvSpPr>
            <a:spLocks noChangeArrowheads="1"/>
          </p:cNvSpPr>
          <p:nvPr/>
        </p:nvSpPr>
        <p:spPr bwMode="auto">
          <a:xfrm>
            <a:off x="755576" y="3645024"/>
            <a:ext cx="770485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cs typeface="+mn-cs"/>
                <a:sym typeface="Arial" charset="0"/>
              </a:rPr>
              <a:t>MODUL BIOMECHANIK DES GANGBILDES</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cs typeface="+mn-cs"/>
                <a:sym typeface="Arial" charset="0"/>
              </a:rPr>
              <a:t>Didaktische Einheit </a:t>
            </a:r>
            <a:r>
              <a:rPr lang="en-US" sz="2000" dirty="0">
                <a:solidFill>
                  <a:schemeClr val="accent2">
                    <a:lumMod val="75000"/>
                  </a:schemeClr>
                </a:solidFill>
                <a:latin typeface="Bradley Hand ITC" panose="03070402050302030203" pitchFamily="66" charset="0"/>
                <a:sym typeface="Arial" charset="0"/>
              </a:rPr>
              <a:t>D: INTRUMENTIERTE ANALYSE DES GANGS </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cs typeface="+mn-cs"/>
                <a:sym typeface="Arial" charset="0"/>
              </a:rPr>
              <a:t>D.3 Interpretation der biomechanischen Ganganalyse in pathologischen Fällen</a:t>
            </a:r>
            <a:endParaRPr lang="pl-PL" sz="2000" dirty="0">
              <a:solidFill>
                <a:schemeClr val="accent2">
                  <a:lumMod val="75000"/>
                </a:schemeClr>
              </a:solidFill>
              <a:latin typeface="Bradley Hand ITC" panose="03070402050302030203" pitchFamily="66" charset="0"/>
              <a:cs typeface="+mn-cs"/>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1299614-B180-4DA3-AB84-3D26B8C2789E}"/>
              </a:ext>
            </a:extLst>
          </p:cNvPr>
          <p:cNvPicPr>
            <a:picLocks noChangeAspect="1"/>
          </p:cNvPicPr>
          <p:nvPr/>
        </p:nvPicPr>
        <p:blipFill rotWithShape="1">
          <a:blip r:embed="rId3"/>
          <a:srcRect l="24013" t="26200" r="42912" b="26200"/>
          <a:stretch/>
        </p:blipFill>
        <p:spPr>
          <a:xfrm>
            <a:off x="4427984" y="2378682"/>
            <a:ext cx="4232836" cy="3426582"/>
          </a:xfrm>
          <a:prstGeom prst="rect">
            <a:avLst/>
          </a:prstGeom>
          <a:ln>
            <a:noFill/>
          </a:ln>
        </p:spPr>
      </p:pic>
      <p:pic>
        <p:nvPicPr>
          <p:cNvPr id="7" name="Imagen 6">
            <a:extLst>
              <a:ext uri="{FF2B5EF4-FFF2-40B4-BE49-F238E27FC236}">
                <a16:creationId xmlns:a16="http://schemas.microsoft.com/office/drawing/2014/main" id="{308ABFAF-7086-44F4-81D8-547910BCAA0C}"/>
              </a:ext>
            </a:extLst>
          </p:cNvPr>
          <p:cNvPicPr>
            <a:picLocks noChangeAspect="1"/>
          </p:cNvPicPr>
          <p:nvPr/>
        </p:nvPicPr>
        <p:blipFill rotWithShape="1">
          <a:blip r:embed="rId3"/>
          <a:srcRect l="24013" t="60680" r="42912" b="26200"/>
          <a:stretch/>
        </p:blipFill>
        <p:spPr>
          <a:xfrm>
            <a:off x="395536" y="4860776"/>
            <a:ext cx="4232836" cy="944488"/>
          </a:xfrm>
          <a:prstGeom prst="rect">
            <a:avLst/>
          </a:prstGeom>
          <a:ln>
            <a:noFill/>
          </a:ln>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Kinematik-Parameter: Hüftgelenkersatz</a:t>
            </a:r>
          </a:p>
        </p:txBody>
      </p:sp>
      <p:sp>
        <p:nvSpPr>
          <p:cNvPr id="8" name="Prostokąt 1">
            <a:extLst>
              <a:ext uri="{FF2B5EF4-FFF2-40B4-BE49-F238E27FC236}">
                <a16:creationId xmlns:a16="http://schemas.microsoft.com/office/drawing/2014/main" id="{F887037E-69C7-4465-A48B-6DE545B74B7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pic>
        <p:nvPicPr>
          <p:cNvPr id="3" name="Imagen 2">
            <a:extLst>
              <a:ext uri="{FF2B5EF4-FFF2-40B4-BE49-F238E27FC236}">
                <a16:creationId xmlns:a16="http://schemas.microsoft.com/office/drawing/2014/main" id="{FC4A484A-99BD-440E-96C7-8F0EC86AD721}"/>
              </a:ext>
            </a:extLst>
          </p:cNvPr>
          <p:cNvPicPr>
            <a:picLocks noChangeAspect="1"/>
          </p:cNvPicPr>
          <p:nvPr/>
        </p:nvPicPr>
        <p:blipFill rotWithShape="1">
          <a:blip r:embed="rId3"/>
          <a:srcRect l="57876" t="26200" r="9837" b="36181"/>
          <a:stretch/>
        </p:blipFill>
        <p:spPr>
          <a:xfrm>
            <a:off x="493507" y="2366616"/>
            <a:ext cx="3888432" cy="2548435"/>
          </a:xfrm>
          <a:prstGeom prst="rect">
            <a:avLst/>
          </a:prstGeom>
          <a:ln>
            <a:noFill/>
          </a:ln>
        </p:spPr>
      </p:pic>
      <p:sp>
        <p:nvSpPr>
          <p:cNvPr id="6" name="CuadroTexto 5">
            <a:extLst>
              <a:ext uri="{FF2B5EF4-FFF2-40B4-BE49-F238E27FC236}">
                <a16:creationId xmlns:a16="http://schemas.microsoft.com/office/drawing/2014/main" id="{D31F00DE-C032-4A49-B327-0380E106D05B}"/>
              </a:ext>
            </a:extLst>
          </p:cNvPr>
          <p:cNvSpPr txBox="1"/>
          <p:nvPr/>
        </p:nvSpPr>
        <p:spPr>
          <a:xfrm>
            <a:off x="431490" y="5805264"/>
            <a:ext cx="8281019" cy="307777"/>
          </a:xfrm>
          <a:prstGeom prst="rect">
            <a:avLst/>
          </a:prstGeom>
          <a:noFill/>
        </p:spPr>
        <p:txBody>
          <a:bodyPr wrap="square" rtlCol="0">
            <a:spAutoFit/>
          </a:bodyPr>
          <a:lstStyle/>
          <a:p>
            <a:pPr algn="ctr"/>
            <a:r>
              <a:rPr lang="en-US" sz="1400" b="0" dirty="0">
                <a:solidFill>
                  <a:schemeClr val="accent2"/>
                </a:solidFill>
              </a:rPr>
              <a:t>Abbildung 2 - Abduktion/Adduktion und Flexion/Extension Hüftbewegung aus der Studie von Beaulieu M. et al. 2010. </a:t>
            </a:r>
          </a:p>
        </p:txBody>
      </p:sp>
    </p:spTree>
    <p:extLst>
      <p:ext uri="{BB962C8B-B14F-4D97-AF65-F5344CB8AC3E}">
        <p14:creationId xmlns:p14="http://schemas.microsoft.com/office/powerpoint/2010/main" val="3530011483"/>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Kinematik-Parameter: Hüftgelenkersatz</a:t>
            </a:r>
          </a:p>
        </p:txBody>
      </p:sp>
      <p:sp>
        <p:nvSpPr>
          <p:cNvPr id="8" name="Prostokąt 1">
            <a:extLst>
              <a:ext uri="{FF2B5EF4-FFF2-40B4-BE49-F238E27FC236}">
                <a16:creationId xmlns:a16="http://schemas.microsoft.com/office/drawing/2014/main" id="{F887037E-69C7-4465-A48B-6DE545B74B7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graphicFrame>
        <p:nvGraphicFramePr>
          <p:cNvPr id="4" name="Tabla 2">
            <a:extLst>
              <a:ext uri="{FF2B5EF4-FFF2-40B4-BE49-F238E27FC236}">
                <a16:creationId xmlns:a16="http://schemas.microsoft.com/office/drawing/2014/main" id="{77FB7594-0662-477D-A3C4-08D08671A34B}"/>
              </a:ext>
            </a:extLst>
          </p:cNvPr>
          <p:cNvGraphicFramePr>
            <a:graphicFrameLocks noGrp="1"/>
          </p:cNvGraphicFramePr>
          <p:nvPr>
            <p:extLst>
              <p:ext uri="{D42A27DB-BD31-4B8C-83A1-F6EECF244321}">
                <p14:modId xmlns:p14="http://schemas.microsoft.com/office/powerpoint/2010/main" val="3717007126"/>
              </p:ext>
            </p:extLst>
          </p:nvPr>
        </p:nvGraphicFramePr>
        <p:xfrm>
          <a:off x="1205623" y="2564904"/>
          <a:ext cx="6732748" cy="3078480"/>
        </p:xfrm>
        <a:graphic>
          <a:graphicData uri="http://schemas.openxmlformats.org/drawingml/2006/table">
            <a:tbl>
              <a:tblPr firstRow="1" bandRow="1">
                <a:tableStyleId>{5C22544A-7EE6-4342-B048-85BDC9FD1C3A}</a:tableStyleId>
              </a:tblPr>
              <a:tblGrid>
                <a:gridCol w="2870366">
                  <a:extLst>
                    <a:ext uri="{9D8B030D-6E8A-4147-A177-3AD203B41FA5}">
                      <a16:colId xmlns:a16="http://schemas.microsoft.com/office/drawing/2014/main" val="1018483261"/>
                    </a:ext>
                  </a:extLst>
                </a:gridCol>
                <a:gridCol w="1781607">
                  <a:extLst>
                    <a:ext uri="{9D8B030D-6E8A-4147-A177-3AD203B41FA5}">
                      <a16:colId xmlns:a16="http://schemas.microsoft.com/office/drawing/2014/main" val="885585594"/>
                    </a:ext>
                  </a:extLst>
                </a:gridCol>
                <a:gridCol w="2080775">
                  <a:extLst>
                    <a:ext uri="{9D8B030D-6E8A-4147-A177-3AD203B41FA5}">
                      <a16:colId xmlns:a16="http://schemas.microsoft.com/office/drawing/2014/main" val="2691499307"/>
                    </a:ext>
                  </a:extLst>
                </a:gridCol>
              </a:tblGrid>
              <a:tr h="426081">
                <a:tc gridSpan="3">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en-US" sz="1600" b="1" i="0" u="none" strike="noStrike" cap="none" normalizeH="0" baseline="0" dirty="0">
                          <a:ln>
                            <a:noFill/>
                          </a:ln>
                          <a:solidFill>
                            <a:schemeClr val="bg1"/>
                          </a:solidFill>
                          <a:effectLst/>
                          <a:latin typeface="Arial" charset="0"/>
                          <a:sym typeface="Arial" charset="0"/>
                        </a:rPr>
                        <a:t>Tabelle 2: Kinematikleistung beim Gangzyklus von Patienten mit Hüftprothese</a:t>
                      </a:r>
                    </a:p>
                  </a:txBody>
                  <a:tcPr/>
                </a:tc>
                <a:tc hMerge="1">
                  <a:txBody>
                    <a:bodyPr/>
                    <a:lstStyle/>
                    <a:p>
                      <a:pPr algn="ctr"/>
                      <a:endParaRPr lang="es-ES" sz="1400" dirty="0"/>
                    </a:p>
                  </a:txBody>
                  <a:tcPr/>
                </a:tc>
                <a:tc hMerge="1">
                  <a:txBody>
                    <a:bodyPr/>
                    <a:lstStyle/>
                    <a:p>
                      <a:pPr algn="ctr"/>
                      <a:endParaRPr lang="es-ES" sz="1400" dirty="0"/>
                    </a:p>
                  </a:txBody>
                  <a:tcPr/>
                </a:tc>
                <a:extLst>
                  <a:ext uri="{0D108BD9-81ED-4DB2-BD59-A6C34878D82A}">
                    <a16:rowId xmlns:a16="http://schemas.microsoft.com/office/drawing/2014/main" val="1985628484"/>
                  </a:ext>
                </a:extLst>
              </a:tr>
              <a:tr h="2944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noProof="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1200" dirty="0" err="1">
                          <a:solidFill>
                            <a:schemeClr val="lt1"/>
                          </a:solidFill>
                          <a:latin typeface="+mn-lt"/>
                          <a:ea typeface="+mn-ea"/>
                          <a:cs typeface="+mn-cs"/>
                        </a:rPr>
                        <a:t>Patienten</a:t>
                      </a:r>
                      <a:endParaRPr lang="es-ES" sz="1600" b="1" kern="120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1200" dirty="0" err="1">
                          <a:solidFill>
                            <a:schemeClr val="lt1"/>
                          </a:solidFill>
                          <a:latin typeface="+mn-lt"/>
                          <a:ea typeface="+mn-ea"/>
                          <a:cs typeface="+mn-cs"/>
                        </a:rPr>
                        <a:t>Gesunde Kontrollen</a:t>
                      </a:r>
                      <a:endParaRPr lang="es-ES" sz="1600" b="1" kern="1200" dirty="0">
                        <a:solidFill>
                          <a:schemeClr val="lt1"/>
                        </a:solidFill>
                        <a:latin typeface="+mn-lt"/>
                        <a:ea typeface="+mn-ea"/>
                        <a:cs typeface="+mn-cs"/>
                      </a:endParaRPr>
                    </a:p>
                  </a:txBody>
                  <a:tcPr>
                    <a:solidFill>
                      <a:schemeClr val="bg2">
                        <a:lumMod val="75000"/>
                      </a:schemeClr>
                    </a:solidFill>
                  </a:tcPr>
                </a:tc>
                <a:extLst>
                  <a:ext uri="{0D108BD9-81ED-4DB2-BD59-A6C34878D82A}">
                    <a16:rowId xmlns:a16="http://schemas.microsoft.com/office/drawing/2014/main" val="1632855977"/>
                  </a:ext>
                </a:extLst>
              </a:tr>
              <a:tr h="253594">
                <a:tc>
                  <a:txBody>
                    <a:bodyPr/>
                    <a:lstStyle/>
                    <a:p>
                      <a:pPr>
                        <a:lnSpc>
                          <a:spcPct val="100000"/>
                        </a:lnSpc>
                      </a:pPr>
                      <a:r>
                        <a:rPr lang="es-ES" sz="1600" dirty="0" err="1"/>
                        <a:t>Flexion-Extension </a:t>
                      </a:r>
                      <a:r>
                        <a:rPr lang="es-ES" sz="1600" dirty="0"/>
                        <a:t>ROM (º)</a:t>
                      </a:r>
                    </a:p>
                  </a:txBody>
                  <a:tcPr/>
                </a:tc>
                <a:tc>
                  <a:txBody>
                    <a:bodyPr/>
                    <a:lstStyle/>
                    <a:p>
                      <a:pPr algn="ctr">
                        <a:lnSpc>
                          <a:spcPct val="100000"/>
                        </a:lnSpc>
                      </a:pPr>
                      <a:r>
                        <a:rPr lang="es-ES" sz="1600" b="0" dirty="0"/>
                        <a:t>23,1º </a:t>
                      </a:r>
                      <a:r>
                        <a:rPr lang="es-ES" sz="1600" b="0" dirty="0" err="1"/>
                        <a:t>bis </a:t>
                      </a:r>
                      <a:r>
                        <a:rPr lang="es-ES" sz="1600" b="0" dirty="0"/>
                        <a:t>40,7º </a:t>
                      </a:r>
                      <a:r>
                        <a:rPr lang="en-US" sz="1600" kern="1200" baseline="30000" dirty="0">
                          <a:solidFill>
                            <a:schemeClr val="dk1"/>
                          </a:solidFill>
                          <a:effectLst/>
                          <a:latin typeface="+mn-lt"/>
                          <a:ea typeface="+mn-ea"/>
                          <a:cs typeface="+mn-cs"/>
                        </a:rPr>
                        <a:t>1</a:t>
                      </a:r>
                    </a:p>
                    <a:p>
                      <a:pPr algn="ctr">
                        <a:lnSpc>
                          <a:spcPct val="100000"/>
                        </a:lnSpc>
                      </a:pPr>
                      <a:r>
                        <a:rPr lang="en-US" sz="1600" b="0" kern="1200" dirty="0">
                          <a:solidFill>
                            <a:schemeClr val="dk1"/>
                          </a:solidFill>
                          <a:latin typeface="+mn-lt"/>
                          <a:ea typeface="+mn-ea"/>
                          <a:cs typeface="+mn-cs"/>
                        </a:rPr>
                        <a:t>40.7 </a:t>
                      </a:r>
                      <a:r>
                        <a:rPr lang="en-US" sz="1600" kern="1200" baseline="30000" dirty="0">
                          <a:solidFill>
                            <a:schemeClr val="dk1"/>
                          </a:solidFill>
                          <a:effectLst/>
                          <a:latin typeface="+mn-lt"/>
                          <a:ea typeface="+mn-ea"/>
                          <a:cs typeface="+mn-cs"/>
                        </a:rPr>
                        <a:t>2</a:t>
                      </a:r>
                      <a:endParaRPr lang="es-ES" sz="1600" kern="1200" baseline="30000" dirty="0">
                        <a:solidFill>
                          <a:schemeClr val="dk1"/>
                        </a:solidFill>
                        <a:effectLst/>
                        <a:latin typeface="+mn-lt"/>
                        <a:ea typeface="+mn-ea"/>
                        <a:cs typeface="+mn-cs"/>
                      </a:endParaRPr>
                    </a:p>
                  </a:txBody>
                  <a:tcPr/>
                </a:tc>
                <a:tc>
                  <a:txBody>
                    <a:bodyPr/>
                    <a:lstStyle/>
                    <a:p>
                      <a:pPr algn="ctr">
                        <a:lnSpc>
                          <a:spcPct val="100000"/>
                        </a:lnSpc>
                      </a:pPr>
                      <a:r>
                        <a:rPr lang="es-ES" sz="1600" b="0" dirty="0"/>
                        <a:t>31º </a:t>
                      </a:r>
                      <a:r>
                        <a:rPr lang="es-ES" sz="1600" b="0" dirty="0" err="1"/>
                        <a:t>bis </a:t>
                      </a:r>
                      <a:r>
                        <a:rPr lang="es-ES" sz="1600" b="0" dirty="0"/>
                        <a:t>51º </a:t>
                      </a:r>
                      <a:r>
                        <a:rPr lang="en-US" sz="1600" kern="1200" baseline="30000" dirty="0">
                          <a:solidFill>
                            <a:schemeClr val="dk1"/>
                          </a:solidFill>
                          <a:effectLst/>
                          <a:latin typeface="+mn-l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mn-lt"/>
                          <a:ea typeface="+mn-ea"/>
                          <a:cs typeface="+mn-cs"/>
                        </a:rPr>
                        <a:t>51.0 </a:t>
                      </a:r>
                      <a:r>
                        <a:rPr lang="en-US" sz="1600" kern="1200" baseline="30000" dirty="0">
                          <a:solidFill>
                            <a:schemeClr val="dk1"/>
                          </a:solidFill>
                          <a:effectLst/>
                          <a:latin typeface="+mn-lt"/>
                          <a:ea typeface="+mn-ea"/>
                          <a:cs typeface="+mn-cs"/>
                        </a:rPr>
                        <a:t>2</a:t>
                      </a:r>
                      <a:endParaRPr lang="es-ES" sz="1600" kern="1200" baseline="30000" dirty="0">
                        <a:solidFill>
                          <a:schemeClr val="dk1"/>
                        </a:solidFill>
                        <a:effectLst/>
                        <a:latin typeface="+mn-lt"/>
                        <a:ea typeface="+mn-ea"/>
                        <a:cs typeface="+mn-cs"/>
                      </a:endParaRPr>
                    </a:p>
                  </a:txBody>
                  <a:tcPr/>
                </a:tc>
                <a:extLst>
                  <a:ext uri="{0D108BD9-81ED-4DB2-BD59-A6C34878D82A}">
                    <a16:rowId xmlns:a16="http://schemas.microsoft.com/office/drawing/2014/main" val="2318375947"/>
                  </a:ext>
                </a:extLst>
              </a:tr>
              <a:tr h="294416">
                <a:tc>
                  <a:txBody>
                    <a:bodyPr/>
                    <a:lstStyle/>
                    <a:p>
                      <a:pPr>
                        <a:lnSpc>
                          <a:spcPct val="100000"/>
                        </a:lnSpc>
                      </a:pPr>
                      <a:r>
                        <a:rPr lang="es-ES" sz="1600" dirty="0" err="1"/>
                        <a:t>Beugungsspitze </a:t>
                      </a:r>
                      <a:r>
                        <a:rPr lang="es-ES" sz="1600" dirty="0"/>
                        <a:t>(º)</a:t>
                      </a:r>
                    </a:p>
                  </a:txBody>
                  <a:tcPr/>
                </a:tc>
                <a:tc>
                  <a:txBody>
                    <a:bodyPr/>
                    <a:lstStyle/>
                    <a:p>
                      <a:pPr algn="ctr">
                        <a:lnSpc>
                          <a:spcPct val="100000"/>
                        </a:lnSpc>
                      </a:pPr>
                      <a:r>
                        <a:rPr lang="es-ES" sz="1600" dirty="0"/>
                        <a:t>28.4 </a:t>
                      </a:r>
                      <a:r>
                        <a:rPr lang="en-US" sz="1600" kern="1200" baseline="30000" dirty="0">
                          <a:solidFill>
                            <a:schemeClr val="dk1"/>
                          </a:solidFill>
                          <a:effectLst/>
                          <a:latin typeface="+mn-lt"/>
                          <a:ea typeface="+mn-ea"/>
                          <a:cs typeface="+mn-cs"/>
                        </a:rPr>
                        <a:t>2 </a:t>
                      </a:r>
                      <a:endParaRPr lang="es-ES" sz="1600" dirty="0"/>
                    </a:p>
                  </a:txBody>
                  <a:tcPr/>
                </a:tc>
                <a:tc>
                  <a:txBody>
                    <a:bodyPr/>
                    <a:lstStyle/>
                    <a:p>
                      <a:pPr algn="ctr">
                        <a:lnSpc>
                          <a:spcPct val="100000"/>
                        </a:lnSpc>
                      </a:pPr>
                      <a:r>
                        <a:rPr lang="es-ES" sz="1600" dirty="0"/>
                        <a:t>33.9 </a:t>
                      </a:r>
                      <a:r>
                        <a:rPr lang="en-US" sz="1600" kern="1200" baseline="30000" dirty="0">
                          <a:solidFill>
                            <a:schemeClr val="dk1"/>
                          </a:solidFill>
                          <a:effectLst/>
                          <a:latin typeface="+mn-lt"/>
                          <a:ea typeface="+mn-ea"/>
                          <a:cs typeface="+mn-cs"/>
                        </a:rPr>
                        <a:t>2 </a:t>
                      </a:r>
                      <a:endParaRPr lang="es-ES" sz="1600" dirty="0"/>
                    </a:p>
                  </a:txBody>
                  <a:tcPr/>
                </a:tc>
                <a:extLst>
                  <a:ext uri="{0D108BD9-81ED-4DB2-BD59-A6C34878D82A}">
                    <a16:rowId xmlns:a16="http://schemas.microsoft.com/office/drawing/2014/main" val="3183329526"/>
                  </a:ext>
                </a:extLst>
              </a:tr>
              <a:tr h="294416">
                <a:tc>
                  <a:txBody>
                    <a:bodyPr/>
                    <a:lstStyle/>
                    <a:p>
                      <a:pPr>
                        <a:lnSpc>
                          <a:spcPct val="100000"/>
                        </a:lnSpc>
                      </a:pPr>
                      <a:r>
                        <a:rPr lang="es-ES" sz="1600" dirty="0" err="1"/>
                        <a:t>Verlängerung Spitze </a:t>
                      </a:r>
                      <a:r>
                        <a:rPr lang="es-ES" sz="1600" dirty="0"/>
                        <a:t>(º) </a:t>
                      </a:r>
                    </a:p>
                  </a:txBody>
                  <a:tcPr/>
                </a:tc>
                <a:tc>
                  <a:txBody>
                    <a:bodyPr/>
                    <a:lstStyle/>
                    <a:p>
                      <a:pPr algn="ctr">
                        <a:lnSpc>
                          <a:spcPct val="100000"/>
                        </a:lnSpc>
                      </a:pPr>
                      <a:r>
                        <a:rPr lang="es-ES" sz="1600" kern="1200" dirty="0">
                          <a:solidFill>
                            <a:schemeClr val="dk1"/>
                          </a:solidFill>
                          <a:latin typeface="+mn-lt"/>
                          <a:ea typeface="+mn-ea"/>
                          <a:cs typeface="+mn-cs"/>
                        </a:rPr>
                        <a:t>-10.1 </a:t>
                      </a:r>
                      <a:r>
                        <a:rPr lang="en-US" sz="1600" kern="1200" baseline="30000" dirty="0">
                          <a:solidFill>
                            <a:schemeClr val="dk1"/>
                          </a:solidFill>
                          <a:effectLst/>
                          <a:latin typeface="+mn-lt"/>
                          <a:ea typeface="+mn-ea"/>
                          <a:cs typeface="+mn-cs"/>
                        </a:rPr>
                        <a:t>2</a:t>
                      </a:r>
                      <a:endParaRPr lang="es-ES" sz="1600" kern="1200" dirty="0">
                        <a:solidFill>
                          <a:schemeClr val="dk1"/>
                        </a:solidFill>
                        <a:latin typeface="+mn-lt"/>
                        <a:ea typeface="+mn-ea"/>
                        <a:cs typeface="+mn-cs"/>
                      </a:endParaRPr>
                    </a:p>
                  </a:txBody>
                  <a:tcPr/>
                </a:tc>
                <a:tc>
                  <a:txBody>
                    <a:bodyPr/>
                    <a:lstStyle/>
                    <a:p>
                      <a:pPr algn="ctr">
                        <a:lnSpc>
                          <a:spcPct val="100000"/>
                        </a:lnSpc>
                      </a:pPr>
                      <a:r>
                        <a:rPr lang="es-ES" sz="1600" dirty="0"/>
                        <a:t>-15.1 </a:t>
                      </a:r>
                      <a:r>
                        <a:rPr lang="en-US" sz="1600" kern="1200" baseline="30000" dirty="0">
                          <a:solidFill>
                            <a:schemeClr val="dk1"/>
                          </a:solidFill>
                          <a:effectLst/>
                          <a:latin typeface="+mn-lt"/>
                          <a:ea typeface="+mn-ea"/>
                          <a:cs typeface="+mn-cs"/>
                        </a:rPr>
                        <a:t>2 </a:t>
                      </a:r>
                      <a:endParaRPr lang="es-ES" sz="1600" dirty="0"/>
                    </a:p>
                  </a:txBody>
                  <a:tcPr/>
                </a:tc>
                <a:extLst>
                  <a:ext uri="{0D108BD9-81ED-4DB2-BD59-A6C34878D82A}">
                    <a16:rowId xmlns:a16="http://schemas.microsoft.com/office/drawing/2014/main" val="2575924219"/>
                  </a:ext>
                </a:extLst>
              </a:tr>
              <a:tr h="294416">
                <a:tc>
                  <a:txBody>
                    <a:bodyPr/>
                    <a:lstStyle/>
                    <a:p>
                      <a:pPr>
                        <a:lnSpc>
                          <a:spcPct val="100000"/>
                        </a:lnSpc>
                      </a:pPr>
                      <a:r>
                        <a:rPr lang="es-ES" sz="1600" dirty="0" err="1"/>
                        <a:t>Adduktionsspitzenwert </a:t>
                      </a:r>
                      <a:r>
                        <a:rPr lang="es-ES" sz="1600" dirty="0"/>
                        <a:t>(º)</a:t>
                      </a:r>
                    </a:p>
                  </a:txBody>
                  <a:tcPr/>
                </a:tc>
                <a:tc>
                  <a:txBody>
                    <a:bodyPr/>
                    <a:lstStyle/>
                    <a:p>
                      <a:pPr algn="ctr">
                        <a:lnSpc>
                          <a:spcPct val="100000"/>
                        </a:lnSpc>
                      </a:pPr>
                      <a:r>
                        <a:rPr lang="es-ES" sz="1600" kern="1200" dirty="0">
                          <a:solidFill>
                            <a:schemeClr val="dk1"/>
                          </a:solidFill>
                          <a:latin typeface="+mn-lt"/>
                          <a:ea typeface="+mn-ea"/>
                          <a:cs typeface="+mn-cs"/>
                        </a:rPr>
                        <a:t>7.6 </a:t>
                      </a:r>
                      <a:r>
                        <a:rPr lang="en-US" sz="1600" kern="1200" baseline="30000" dirty="0">
                          <a:solidFill>
                            <a:schemeClr val="dk1"/>
                          </a:solidFill>
                          <a:effectLst/>
                          <a:latin typeface="+mn-lt"/>
                          <a:ea typeface="+mn-ea"/>
                          <a:cs typeface="+mn-cs"/>
                        </a:rPr>
                        <a:t>2</a:t>
                      </a:r>
                      <a:endParaRPr lang="es-ES" sz="1600" kern="1200" dirty="0">
                        <a:solidFill>
                          <a:schemeClr val="dk1"/>
                        </a:solidFill>
                        <a:latin typeface="+mn-lt"/>
                        <a:ea typeface="+mn-ea"/>
                        <a:cs typeface="+mn-cs"/>
                      </a:endParaRPr>
                    </a:p>
                  </a:txBody>
                  <a:tcPr/>
                </a:tc>
                <a:tc>
                  <a:txBody>
                    <a:bodyPr/>
                    <a:lstStyle/>
                    <a:p>
                      <a:pPr algn="ctr">
                        <a:lnSpc>
                          <a:spcPct val="100000"/>
                        </a:lnSpc>
                      </a:pPr>
                      <a:r>
                        <a:rPr lang="es-ES" sz="1600" dirty="0"/>
                        <a:t>9.8 </a:t>
                      </a:r>
                      <a:r>
                        <a:rPr lang="en-US" sz="1600" kern="1200" baseline="30000" dirty="0">
                          <a:solidFill>
                            <a:schemeClr val="dk1"/>
                          </a:solidFill>
                          <a:effectLst/>
                          <a:latin typeface="+mn-lt"/>
                          <a:ea typeface="+mn-ea"/>
                          <a:cs typeface="+mn-cs"/>
                        </a:rPr>
                        <a:t>2 </a:t>
                      </a:r>
                      <a:endParaRPr lang="es-ES" sz="1600" dirty="0"/>
                    </a:p>
                  </a:txBody>
                  <a:tcPr/>
                </a:tc>
                <a:extLst>
                  <a:ext uri="{0D108BD9-81ED-4DB2-BD59-A6C34878D82A}">
                    <a16:rowId xmlns:a16="http://schemas.microsoft.com/office/drawing/2014/main" val="2585600752"/>
                  </a:ext>
                </a:extLst>
              </a:tr>
              <a:tr h="294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a:t>Außenrotation Spitze (º) </a:t>
                      </a:r>
                      <a:endParaRPr lang="es-ES" sz="1600" dirty="0"/>
                    </a:p>
                  </a:txBody>
                  <a:tcPr/>
                </a:tc>
                <a:tc>
                  <a:txBody>
                    <a:bodyPr/>
                    <a:lstStyle/>
                    <a:p>
                      <a:pPr algn="ctr">
                        <a:lnSpc>
                          <a:spcPct val="100000"/>
                        </a:lnSpc>
                      </a:pPr>
                      <a:r>
                        <a:rPr lang="es-ES" sz="1600" dirty="0"/>
                        <a:t>0.6 </a:t>
                      </a:r>
                      <a:r>
                        <a:rPr lang="en-US" sz="1600" kern="1200" baseline="30000" dirty="0">
                          <a:solidFill>
                            <a:schemeClr val="dk1"/>
                          </a:solidFill>
                          <a:effectLst/>
                          <a:latin typeface="+mn-lt"/>
                          <a:ea typeface="+mn-ea"/>
                          <a:cs typeface="+mn-cs"/>
                        </a:rPr>
                        <a:t>2 </a:t>
                      </a:r>
                      <a:endParaRPr lang="es-ES" sz="1600" dirty="0"/>
                    </a:p>
                  </a:txBody>
                  <a:tcPr/>
                </a:tc>
                <a:tc>
                  <a:txBody>
                    <a:bodyPr/>
                    <a:lstStyle/>
                    <a:p>
                      <a:pPr algn="ctr">
                        <a:lnSpc>
                          <a:spcPct val="100000"/>
                        </a:lnSpc>
                      </a:pPr>
                      <a:r>
                        <a:rPr lang="es-ES" sz="1600" dirty="0"/>
                        <a:t>-3.5 </a:t>
                      </a:r>
                      <a:r>
                        <a:rPr lang="en-US" sz="1600" kern="1200" baseline="30000" dirty="0">
                          <a:solidFill>
                            <a:schemeClr val="dk1"/>
                          </a:solidFill>
                          <a:effectLst/>
                          <a:latin typeface="+mn-lt"/>
                          <a:ea typeface="+mn-ea"/>
                          <a:cs typeface="+mn-cs"/>
                        </a:rPr>
                        <a:t>2 </a:t>
                      </a:r>
                      <a:endParaRPr lang="es-ES" sz="1600" dirty="0"/>
                    </a:p>
                  </a:txBody>
                  <a:tcPr/>
                </a:tc>
                <a:extLst>
                  <a:ext uri="{0D108BD9-81ED-4DB2-BD59-A6C34878D82A}">
                    <a16:rowId xmlns:a16="http://schemas.microsoft.com/office/drawing/2014/main" val="2036555755"/>
                  </a:ext>
                </a:extLst>
              </a:tr>
            </a:tbl>
          </a:graphicData>
        </a:graphic>
      </p:graphicFrame>
      <p:sp>
        <p:nvSpPr>
          <p:cNvPr id="5" name="CuadroTexto 4">
            <a:extLst>
              <a:ext uri="{FF2B5EF4-FFF2-40B4-BE49-F238E27FC236}">
                <a16:creationId xmlns:a16="http://schemas.microsoft.com/office/drawing/2014/main" id="{3AE9A381-17F4-4311-9526-89FD1770C94A}"/>
              </a:ext>
            </a:extLst>
          </p:cNvPr>
          <p:cNvSpPr txBox="1"/>
          <p:nvPr/>
        </p:nvSpPr>
        <p:spPr>
          <a:xfrm>
            <a:off x="629557" y="5662184"/>
            <a:ext cx="7884879" cy="307777"/>
          </a:xfrm>
          <a:prstGeom prst="rect">
            <a:avLst/>
          </a:prstGeom>
          <a:noFill/>
        </p:spPr>
        <p:txBody>
          <a:bodyPr wrap="square" rtlCol="0">
            <a:spAutoFit/>
          </a:bodyPr>
          <a:lstStyle/>
          <a:p>
            <a:pPr algn="ctr"/>
            <a:r>
              <a:rPr lang="en-US" sz="1400" b="0" dirty="0">
                <a:solidFill>
                  <a:schemeClr val="accent2"/>
                </a:solidFill>
              </a:rPr>
              <a:t>Tabelle 2 - Kinematik-Gangwerte für Hüfttotalersatz. </a:t>
            </a:r>
            <a:r>
              <a:rPr lang="en-US" sz="1400" b="0" kern="1200" baseline="30000" dirty="0">
                <a:solidFill>
                  <a:schemeClr val="accent2"/>
                </a:solidFill>
                <a:effectLst/>
                <a:latin typeface="+mn-lt"/>
                <a:ea typeface="+mn-ea"/>
                <a:cs typeface="+mn-cs"/>
              </a:rPr>
              <a:t>1Ewen </a:t>
            </a:r>
            <a:r>
              <a:rPr lang="en-US" sz="1400" b="0" dirty="0">
                <a:solidFill>
                  <a:schemeClr val="accent2"/>
                </a:solidFill>
              </a:rPr>
              <a:t>A. et al. 2012. </a:t>
            </a:r>
            <a:r>
              <a:rPr lang="en-US" sz="1400" b="0" kern="1200" baseline="30000" dirty="0">
                <a:solidFill>
                  <a:schemeClr val="accent2"/>
                </a:solidFill>
                <a:effectLst/>
                <a:latin typeface="+mn-lt"/>
                <a:ea typeface="+mn-ea"/>
                <a:cs typeface="+mn-cs"/>
              </a:rPr>
              <a:t>2Beaulieu </a:t>
            </a:r>
            <a:r>
              <a:rPr lang="en-US" sz="1400" b="0" dirty="0">
                <a:solidFill>
                  <a:schemeClr val="accent2"/>
                </a:solidFill>
              </a:rPr>
              <a:t>M. et al. 2010. </a:t>
            </a:r>
          </a:p>
        </p:txBody>
      </p:sp>
    </p:spTree>
    <p:extLst>
      <p:ext uri="{BB962C8B-B14F-4D97-AF65-F5344CB8AC3E}">
        <p14:creationId xmlns:p14="http://schemas.microsoft.com/office/powerpoint/2010/main" val="3658375401"/>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32893F0-6F25-4161-A23B-0417F4C0EE3F}"/>
              </a:ext>
            </a:extLst>
          </p:cNvPr>
          <p:cNvPicPr>
            <a:picLocks noChangeAspect="1"/>
          </p:cNvPicPr>
          <p:nvPr/>
        </p:nvPicPr>
        <p:blipFill rotWithShape="1">
          <a:blip r:embed="rId3"/>
          <a:srcRect l="83491" t="24609" r="5374" b="59704"/>
          <a:stretch/>
        </p:blipFill>
        <p:spPr>
          <a:xfrm>
            <a:off x="539552" y="3789040"/>
            <a:ext cx="2700200" cy="1283950"/>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Kinematik-Parameter: Kniegelenkersatz</a:t>
            </a:r>
          </a:p>
        </p:txBody>
      </p:sp>
      <p:pic>
        <p:nvPicPr>
          <p:cNvPr id="3" name="Imagen 2">
            <a:extLst>
              <a:ext uri="{FF2B5EF4-FFF2-40B4-BE49-F238E27FC236}">
                <a16:creationId xmlns:a16="http://schemas.microsoft.com/office/drawing/2014/main" id="{4F56D743-37A9-409F-93AB-EAFE1EE3F3EE}"/>
              </a:ext>
            </a:extLst>
          </p:cNvPr>
          <p:cNvPicPr>
            <a:picLocks noChangeAspect="1"/>
          </p:cNvPicPr>
          <p:nvPr/>
        </p:nvPicPr>
        <p:blipFill rotWithShape="1">
          <a:blip r:embed="rId3"/>
          <a:srcRect l="61074" t="24609" r="27346" b="59704"/>
          <a:stretch/>
        </p:blipFill>
        <p:spPr>
          <a:xfrm>
            <a:off x="409107" y="2288376"/>
            <a:ext cx="2808312" cy="1283950"/>
          </a:xfrm>
          <a:prstGeom prst="rect">
            <a:avLst/>
          </a:prstGeom>
        </p:spPr>
      </p:pic>
      <p:sp>
        <p:nvSpPr>
          <p:cNvPr id="6" name="Prostokąt 1">
            <a:extLst>
              <a:ext uri="{FF2B5EF4-FFF2-40B4-BE49-F238E27FC236}">
                <a16:creationId xmlns:a16="http://schemas.microsoft.com/office/drawing/2014/main" id="{93005603-F4DB-4B78-B242-36F2509F3BF3}"/>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pic>
        <p:nvPicPr>
          <p:cNvPr id="2" name="Imagen 1">
            <a:extLst>
              <a:ext uri="{FF2B5EF4-FFF2-40B4-BE49-F238E27FC236}">
                <a16:creationId xmlns:a16="http://schemas.microsoft.com/office/drawing/2014/main" id="{2FBF7A3F-E0C0-4182-8236-D534FA11785B}"/>
              </a:ext>
            </a:extLst>
          </p:cNvPr>
          <p:cNvPicPr>
            <a:picLocks noChangeAspect="1"/>
          </p:cNvPicPr>
          <p:nvPr/>
        </p:nvPicPr>
        <p:blipFill rotWithShape="1">
          <a:blip r:embed="rId3"/>
          <a:srcRect l="66122" t="51853" r="30765" b="45827"/>
          <a:stretch/>
        </p:blipFill>
        <p:spPr>
          <a:xfrm>
            <a:off x="1547664" y="3645024"/>
            <a:ext cx="755009" cy="189893"/>
          </a:xfrm>
          <a:prstGeom prst="rect">
            <a:avLst/>
          </a:prstGeom>
        </p:spPr>
      </p:pic>
      <p:pic>
        <p:nvPicPr>
          <p:cNvPr id="4" name="Imagen 3">
            <a:extLst>
              <a:ext uri="{FF2B5EF4-FFF2-40B4-BE49-F238E27FC236}">
                <a16:creationId xmlns:a16="http://schemas.microsoft.com/office/drawing/2014/main" id="{D8169979-BABA-4C21-A1C6-A4D0D4A103E6}"/>
              </a:ext>
            </a:extLst>
          </p:cNvPr>
          <p:cNvPicPr>
            <a:picLocks noChangeAspect="1"/>
          </p:cNvPicPr>
          <p:nvPr/>
        </p:nvPicPr>
        <p:blipFill rotWithShape="1">
          <a:blip r:embed="rId3"/>
          <a:srcRect l="66122" t="51853" r="30765" b="45827"/>
          <a:stretch/>
        </p:blipFill>
        <p:spPr>
          <a:xfrm>
            <a:off x="1512147" y="5157192"/>
            <a:ext cx="755009" cy="189893"/>
          </a:xfrm>
          <a:prstGeom prst="rect">
            <a:avLst/>
          </a:prstGeom>
        </p:spPr>
      </p:pic>
      <p:pic>
        <p:nvPicPr>
          <p:cNvPr id="7" name="Imagen 6">
            <a:extLst>
              <a:ext uri="{FF2B5EF4-FFF2-40B4-BE49-F238E27FC236}">
                <a16:creationId xmlns:a16="http://schemas.microsoft.com/office/drawing/2014/main" id="{126F8152-2956-4AA8-85DA-CA32E297AC5A}"/>
              </a:ext>
            </a:extLst>
          </p:cNvPr>
          <p:cNvPicPr>
            <a:picLocks noChangeAspect="1"/>
          </p:cNvPicPr>
          <p:nvPr/>
        </p:nvPicPr>
        <p:blipFill rotWithShape="1">
          <a:blip r:embed="rId3"/>
          <a:srcRect l="72620" t="26225" r="16495" b="59704"/>
          <a:stretch/>
        </p:blipFill>
        <p:spPr>
          <a:xfrm>
            <a:off x="3408485" y="2589530"/>
            <a:ext cx="5168107" cy="2399020"/>
          </a:xfrm>
          <a:prstGeom prst="rect">
            <a:avLst/>
          </a:prstGeom>
        </p:spPr>
      </p:pic>
      <p:sp>
        <p:nvSpPr>
          <p:cNvPr id="9" name="CuadroTexto 8">
            <a:extLst>
              <a:ext uri="{FF2B5EF4-FFF2-40B4-BE49-F238E27FC236}">
                <a16:creationId xmlns:a16="http://schemas.microsoft.com/office/drawing/2014/main" id="{D24EFE77-632C-4295-9C58-70B39C098F91}"/>
              </a:ext>
            </a:extLst>
          </p:cNvPr>
          <p:cNvSpPr txBox="1"/>
          <p:nvPr/>
        </p:nvSpPr>
        <p:spPr>
          <a:xfrm>
            <a:off x="685460" y="5373216"/>
            <a:ext cx="8077880" cy="738664"/>
          </a:xfrm>
          <a:prstGeom prst="rect">
            <a:avLst/>
          </a:prstGeom>
          <a:noFill/>
        </p:spPr>
        <p:txBody>
          <a:bodyPr wrap="square" rtlCol="0">
            <a:spAutoFit/>
          </a:bodyPr>
          <a:lstStyle/>
          <a:p>
            <a:pPr lvl="0" algn="ctr">
              <a:defRPr/>
            </a:pP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Abbildung 3 - </a:t>
            </a:r>
            <a:r>
              <a:rPr lang="en-US" sz="1400" b="0" dirty="0">
                <a:solidFill>
                  <a:srgbClr val="333399"/>
                </a:solidFill>
              </a:rPr>
              <a:t>Bewegung in der Sagittalebene für Hüft-, Knöchel- und Kniegelenk nach einem Jahr nach </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totaler Knieendoprothese (TKA) und unikondylärer Knieendoprothese (UKA) im Vergleich zu gesunden Menschen. De </a:t>
            </a:r>
            <a:r>
              <a:rPr kumimoji="0" lang="en-US" sz="1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Vroey </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H. et al. 2019. </a:t>
            </a:r>
          </a:p>
        </p:txBody>
      </p:sp>
      <p:pic>
        <p:nvPicPr>
          <p:cNvPr id="12" name="Imagen 11">
            <a:extLst>
              <a:ext uri="{FF2B5EF4-FFF2-40B4-BE49-F238E27FC236}">
                <a16:creationId xmlns:a16="http://schemas.microsoft.com/office/drawing/2014/main" id="{8B8B8B99-A97D-4B0C-BB29-3B8DB88AEE8C}"/>
              </a:ext>
            </a:extLst>
          </p:cNvPr>
          <p:cNvPicPr>
            <a:picLocks noChangeAspect="1"/>
          </p:cNvPicPr>
          <p:nvPr/>
        </p:nvPicPr>
        <p:blipFill rotWithShape="1">
          <a:blip r:embed="rId3"/>
          <a:srcRect l="66122" t="51853" r="30765" b="45827"/>
          <a:stretch/>
        </p:blipFill>
        <p:spPr>
          <a:xfrm>
            <a:off x="5652120" y="5111315"/>
            <a:ext cx="1041311" cy="261901"/>
          </a:xfrm>
          <a:prstGeom prst="rect">
            <a:avLst/>
          </a:prstGeom>
        </p:spPr>
      </p:pic>
      <p:cxnSp>
        <p:nvCxnSpPr>
          <p:cNvPr id="16" name="Conector recto de flecha 15">
            <a:extLst>
              <a:ext uri="{FF2B5EF4-FFF2-40B4-BE49-F238E27FC236}">
                <a16:creationId xmlns:a16="http://schemas.microsoft.com/office/drawing/2014/main" id="{59DE36E1-9E80-4E8B-B342-79541E682F39}"/>
              </a:ext>
            </a:extLst>
          </p:cNvPr>
          <p:cNvCxnSpPr>
            <a:cxnSpLocks/>
          </p:cNvCxnSpPr>
          <p:nvPr/>
        </p:nvCxnSpPr>
        <p:spPr bwMode="auto">
          <a:xfrm>
            <a:off x="7020272" y="3284984"/>
            <a:ext cx="0" cy="1470938"/>
          </a:xfrm>
          <a:prstGeom prst="straightConnector1">
            <a:avLst/>
          </a:prstGeom>
          <a:noFill/>
          <a:ln w="28575" cap="flat" cmpd="sng" algn="ctr">
            <a:solidFill>
              <a:srgbClr val="FF0000"/>
            </a:solidFill>
            <a:prstDash val="solid"/>
            <a:round/>
            <a:headEnd type="triangle" w="med" len="med"/>
            <a:tailEnd type="triangle" w="med" len="med"/>
          </a:ln>
          <a:effectLst/>
        </p:spPr>
      </p:cxnSp>
      <p:cxnSp>
        <p:nvCxnSpPr>
          <p:cNvPr id="26" name="Conector recto de flecha 25">
            <a:extLst>
              <a:ext uri="{FF2B5EF4-FFF2-40B4-BE49-F238E27FC236}">
                <a16:creationId xmlns:a16="http://schemas.microsoft.com/office/drawing/2014/main" id="{5D0653BD-54EE-42CA-8EBF-CE5DD05AE75A}"/>
              </a:ext>
            </a:extLst>
          </p:cNvPr>
          <p:cNvCxnSpPr>
            <a:cxnSpLocks/>
          </p:cNvCxnSpPr>
          <p:nvPr/>
        </p:nvCxnSpPr>
        <p:spPr bwMode="auto">
          <a:xfrm>
            <a:off x="6948264" y="3099448"/>
            <a:ext cx="0" cy="1656474"/>
          </a:xfrm>
          <a:prstGeom prst="straightConnector1">
            <a:avLst/>
          </a:prstGeom>
          <a:noFill/>
          <a:ln w="28575" cap="flat" cmpd="sng" algn="ctr">
            <a:solidFill>
              <a:srgbClr val="FF0000"/>
            </a:solidFill>
            <a:prstDash val="solid"/>
            <a:round/>
            <a:headEnd type="triangle" w="med" len="med"/>
            <a:tailEnd type="triangle" w="med" len="med"/>
          </a:ln>
          <a:effectLst/>
        </p:spPr>
      </p:cxnSp>
      <p:cxnSp>
        <p:nvCxnSpPr>
          <p:cNvPr id="28" name="Conector recto de flecha 27">
            <a:extLst>
              <a:ext uri="{FF2B5EF4-FFF2-40B4-BE49-F238E27FC236}">
                <a16:creationId xmlns:a16="http://schemas.microsoft.com/office/drawing/2014/main" id="{5860D609-7ED9-4AFF-AD40-D76802A6EC41}"/>
              </a:ext>
            </a:extLst>
          </p:cNvPr>
          <p:cNvCxnSpPr>
            <a:cxnSpLocks/>
          </p:cNvCxnSpPr>
          <p:nvPr/>
        </p:nvCxnSpPr>
        <p:spPr bwMode="auto">
          <a:xfrm flipH="1">
            <a:off x="4190715" y="3097131"/>
            <a:ext cx="3024336" cy="0"/>
          </a:xfrm>
          <a:prstGeom prst="straightConnector1">
            <a:avLst/>
          </a:prstGeom>
          <a:noFill/>
          <a:ln w="28575" cap="flat" cmpd="sng" algn="ctr">
            <a:solidFill>
              <a:srgbClr val="FF0000"/>
            </a:solidFill>
            <a:prstDash val="sysDash"/>
            <a:round/>
            <a:headEnd type="none" w="med" len="med"/>
            <a:tailEnd type="none" w="med" len="med"/>
          </a:ln>
          <a:effectLst/>
        </p:spPr>
      </p:cxnSp>
      <p:cxnSp>
        <p:nvCxnSpPr>
          <p:cNvPr id="30" name="Conector recto de flecha 29">
            <a:extLst>
              <a:ext uri="{FF2B5EF4-FFF2-40B4-BE49-F238E27FC236}">
                <a16:creationId xmlns:a16="http://schemas.microsoft.com/office/drawing/2014/main" id="{F1744A68-860F-4084-8BA7-4488B9504A80}"/>
              </a:ext>
            </a:extLst>
          </p:cNvPr>
          <p:cNvCxnSpPr>
            <a:cxnSpLocks/>
          </p:cNvCxnSpPr>
          <p:nvPr/>
        </p:nvCxnSpPr>
        <p:spPr bwMode="auto">
          <a:xfrm flipH="1">
            <a:off x="4190715" y="4431015"/>
            <a:ext cx="3024336" cy="0"/>
          </a:xfrm>
          <a:prstGeom prst="straightConnector1">
            <a:avLst/>
          </a:prstGeom>
          <a:noFill/>
          <a:ln w="28575" cap="flat" cmpd="sng" algn="ctr">
            <a:solidFill>
              <a:srgbClr val="FF0000"/>
            </a:solidFill>
            <a:prstDash val="sysDash"/>
            <a:round/>
            <a:headEnd type="none" w="med" len="med"/>
            <a:tailEnd type="none" w="med" len="med"/>
          </a:ln>
          <a:effectLst/>
        </p:spPr>
      </p:cxnSp>
      <p:sp>
        <p:nvSpPr>
          <p:cNvPr id="23" name="Cerrar llave 22">
            <a:extLst>
              <a:ext uri="{FF2B5EF4-FFF2-40B4-BE49-F238E27FC236}">
                <a16:creationId xmlns:a16="http://schemas.microsoft.com/office/drawing/2014/main" id="{2F1992AE-86CE-4B0D-B42A-42CA67D3EDEA}"/>
              </a:ext>
            </a:extLst>
          </p:cNvPr>
          <p:cNvSpPr/>
          <p:nvPr/>
        </p:nvSpPr>
        <p:spPr bwMode="auto">
          <a:xfrm rot="16200000">
            <a:off x="4053861" y="3853930"/>
            <a:ext cx="288032" cy="316206"/>
          </a:xfrm>
          <a:prstGeom prst="rightBrace">
            <a:avLst/>
          </a:prstGeom>
          <a:noFill/>
          <a:ln w="1905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Cerrar llave 23">
            <a:extLst>
              <a:ext uri="{FF2B5EF4-FFF2-40B4-BE49-F238E27FC236}">
                <a16:creationId xmlns:a16="http://schemas.microsoft.com/office/drawing/2014/main" id="{695D53B8-5380-4F78-A3EE-788F1AB68164}"/>
              </a:ext>
            </a:extLst>
          </p:cNvPr>
          <p:cNvSpPr/>
          <p:nvPr/>
        </p:nvSpPr>
        <p:spPr bwMode="auto">
          <a:xfrm rot="16200000">
            <a:off x="4694435" y="3623442"/>
            <a:ext cx="288032" cy="763246"/>
          </a:xfrm>
          <a:prstGeom prst="rightBrace">
            <a:avLst/>
          </a:prstGeom>
          <a:noFill/>
          <a:ln w="1905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CuadroTexto 24">
            <a:extLst>
              <a:ext uri="{FF2B5EF4-FFF2-40B4-BE49-F238E27FC236}">
                <a16:creationId xmlns:a16="http://schemas.microsoft.com/office/drawing/2014/main" id="{1B5AA89A-6538-4339-9DE5-163C19D30A76}"/>
              </a:ext>
            </a:extLst>
          </p:cNvPr>
          <p:cNvSpPr txBox="1"/>
          <p:nvPr/>
        </p:nvSpPr>
        <p:spPr>
          <a:xfrm>
            <a:off x="3779912" y="3388930"/>
            <a:ext cx="76324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Ladeverhalten</a:t>
            </a:r>
          </a:p>
        </p:txBody>
      </p:sp>
      <p:sp>
        <p:nvSpPr>
          <p:cNvPr id="27" name="CuadroTexto 26">
            <a:extLst>
              <a:ext uri="{FF2B5EF4-FFF2-40B4-BE49-F238E27FC236}">
                <a16:creationId xmlns:a16="http://schemas.microsoft.com/office/drawing/2014/main" id="{4DCE385A-1F1E-45DE-A27B-4530D3AC8A62}"/>
              </a:ext>
            </a:extLst>
          </p:cNvPr>
          <p:cNvSpPr txBox="1"/>
          <p:nvPr/>
        </p:nvSpPr>
        <p:spPr>
          <a:xfrm>
            <a:off x="4456829" y="3470811"/>
            <a:ext cx="763243"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Mittelstellung</a:t>
            </a:r>
          </a:p>
        </p:txBody>
      </p:sp>
    </p:spTree>
    <p:extLst>
      <p:ext uri="{BB962C8B-B14F-4D97-AF65-F5344CB8AC3E}">
        <p14:creationId xmlns:p14="http://schemas.microsoft.com/office/powerpoint/2010/main" val="405225539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Kinematik-Parameter: Kniegelenkersatz</a:t>
            </a:r>
          </a:p>
        </p:txBody>
      </p:sp>
      <p:sp>
        <p:nvSpPr>
          <p:cNvPr id="5" name="CuadroTexto 4">
            <a:extLst>
              <a:ext uri="{FF2B5EF4-FFF2-40B4-BE49-F238E27FC236}">
                <a16:creationId xmlns:a16="http://schemas.microsoft.com/office/drawing/2014/main" id="{3AE9A381-17F4-4311-9526-89FD1770C94A}"/>
              </a:ext>
            </a:extLst>
          </p:cNvPr>
          <p:cNvSpPr txBox="1"/>
          <p:nvPr/>
        </p:nvSpPr>
        <p:spPr>
          <a:xfrm>
            <a:off x="3707904" y="5426640"/>
            <a:ext cx="4898169" cy="738664"/>
          </a:xfrm>
          <a:prstGeom prst="rect">
            <a:avLst/>
          </a:prstGeom>
          <a:noFill/>
        </p:spPr>
        <p:txBody>
          <a:bodyPr wrap="square" rtlCol="0">
            <a:spAutoFit/>
          </a:bodyPr>
          <a:lstStyle/>
          <a:p>
            <a:pPr lvl="0" algn="just">
              <a:defRPr/>
            </a:pP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Tabelle 3 - Kinematik-Gangwerte für Knieersatz. </a:t>
            </a:r>
            <a:r>
              <a:rPr kumimoji="0" lang="en-US" sz="1400" b="0" i="0" u="none" strike="noStrike" kern="1200" cap="none" spc="0" normalizeH="0" baseline="30000" noProof="0" dirty="0">
                <a:ln>
                  <a:noFill/>
                </a:ln>
                <a:solidFill>
                  <a:srgbClr val="333399"/>
                </a:solidFill>
                <a:effectLst/>
                <a:uLnTx/>
                <a:uFillTx/>
                <a:latin typeface="Arial"/>
                <a:ea typeface="+mn-ea"/>
                <a:cs typeface="Arial" panose="020B0604020202020204" pitchFamily="34" charset="0"/>
                <a:sym typeface="Arial" panose="020B0604020202020204" pitchFamily="34" charset="0"/>
              </a:rPr>
              <a:t>1Ewen </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 et al. 2012. </a:t>
            </a:r>
            <a:r>
              <a:rPr lang="en-US" sz="1400" b="0" baseline="30000" dirty="0">
                <a:solidFill>
                  <a:srgbClr val="333399"/>
                </a:solidFill>
                <a:latin typeface="Arial"/>
              </a:rPr>
              <a:t>2Esposito </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F. et al. 2020</a:t>
            </a:r>
            <a:r>
              <a:rPr lang="en-US" sz="1400" b="0" dirty="0">
                <a:solidFill>
                  <a:srgbClr val="333399"/>
                </a:solidFill>
              </a:rPr>
              <a:t>. 3De </a:t>
            </a:r>
            <a:r>
              <a:rPr lang="en-US" sz="1400" b="0" dirty="0" err="1">
                <a:solidFill>
                  <a:srgbClr val="333399"/>
                </a:solidFill>
              </a:rPr>
              <a:t>Vroey </a:t>
            </a:r>
            <a:r>
              <a:rPr lang="en-US" sz="1400" b="0" dirty="0">
                <a:solidFill>
                  <a:srgbClr val="333399"/>
                </a:solidFill>
              </a:rPr>
              <a:t>H. 2019. </a:t>
            </a:r>
            <a:r>
              <a:rPr lang="en-US" sz="1400" b="0" baseline="30000" dirty="0">
                <a:solidFill>
                  <a:srgbClr val="333399"/>
                </a:solidFill>
                <a:latin typeface="Arial"/>
              </a:rPr>
              <a:t>4Coll </a:t>
            </a:r>
            <a:r>
              <a:rPr lang="en-US" sz="1400" b="0" dirty="0">
                <a:solidFill>
                  <a:srgbClr val="333399"/>
                </a:solidFill>
              </a:rPr>
              <a:t>A. et al. 2019. </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pic>
        <p:nvPicPr>
          <p:cNvPr id="2" name="Imagen 1">
            <a:extLst>
              <a:ext uri="{FF2B5EF4-FFF2-40B4-BE49-F238E27FC236}">
                <a16:creationId xmlns:a16="http://schemas.microsoft.com/office/drawing/2014/main" id="{FED3507C-B57E-4C9E-A77C-AC88CC4C5AB4}"/>
              </a:ext>
            </a:extLst>
          </p:cNvPr>
          <p:cNvPicPr>
            <a:picLocks noChangeAspect="1"/>
          </p:cNvPicPr>
          <p:nvPr/>
        </p:nvPicPr>
        <p:blipFill rotWithShape="1">
          <a:blip r:embed="rId3"/>
          <a:srcRect l="70270" t="32192" r="12323" b="37986"/>
          <a:stretch/>
        </p:blipFill>
        <p:spPr>
          <a:xfrm>
            <a:off x="323528" y="2525137"/>
            <a:ext cx="4320480" cy="2498016"/>
          </a:xfrm>
          <a:prstGeom prst="rect">
            <a:avLst/>
          </a:prstGeom>
        </p:spPr>
      </p:pic>
      <p:graphicFrame>
        <p:nvGraphicFramePr>
          <p:cNvPr id="4" name="Tabla 2">
            <a:extLst>
              <a:ext uri="{FF2B5EF4-FFF2-40B4-BE49-F238E27FC236}">
                <a16:creationId xmlns:a16="http://schemas.microsoft.com/office/drawing/2014/main" id="{77FB7594-0662-477D-A3C4-08D08671A34B}"/>
              </a:ext>
            </a:extLst>
          </p:cNvPr>
          <p:cNvGraphicFramePr>
            <a:graphicFrameLocks noGrp="1"/>
          </p:cNvGraphicFramePr>
          <p:nvPr>
            <p:extLst>
              <p:ext uri="{D42A27DB-BD31-4B8C-83A1-F6EECF244321}">
                <p14:modId xmlns:p14="http://schemas.microsoft.com/office/powerpoint/2010/main" val="1214783874"/>
              </p:ext>
            </p:extLst>
          </p:nvPr>
        </p:nvGraphicFramePr>
        <p:xfrm>
          <a:off x="3707904" y="2194248"/>
          <a:ext cx="4898169" cy="329184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1018483261"/>
                    </a:ext>
                  </a:extLst>
                </a:gridCol>
                <a:gridCol w="1296144">
                  <a:extLst>
                    <a:ext uri="{9D8B030D-6E8A-4147-A177-3AD203B41FA5}">
                      <a16:colId xmlns:a16="http://schemas.microsoft.com/office/drawing/2014/main" val="885585594"/>
                    </a:ext>
                  </a:extLst>
                </a:gridCol>
                <a:gridCol w="1513793">
                  <a:extLst>
                    <a:ext uri="{9D8B030D-6E8A-4147-A177-3AD203B41FA5}">
                      <a16:colId xmlns:a16="http://schemas.microsoft.com/office/drawing/2014/main" val="2691499307"/>
                    </a:ext>
                  </a:extLst>
                </a:gridCol>
              </a:tblGrid>
              <a:tr h="426081">
                <a:tc gridSpan="3">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en-US" sz="1200" b="1" i="0" u="none" strike="noStrike" cap="none" normalizeH="0" baseline="0" dirty="0">
                          <a:ln>
                            <a:noFill/>
                          </a:ln>
                          <a:solidFill>
                            <a:schemeClr val="bg1"/>
                          </a:solidFill>
                          <a:effectLst/>
                          <a:latin typeface="Arial" charset="0"/>
                          <a:sym typeface="Arial" charset="0"/>
                        </a:rPr>
                        <a:t>Tabelle 3: Kinematikleistung beim Gangzyklus von Patienten mit Hüftprothese</a:t>
                      </a:r>
                    </a:p>
                  </a:txBody>
                  <a:tcPr/>
                </a:tc>
                <a:tc hMerge="1">
                  <a:txBody>
                    <a:bodyPr/>
                    <a:lstStyle/>
                    <a:p>
                      <a:pPr algn="ctr"/>
                      <a:endParaRPr lang="es-ES" sz="1400" dirty="0"/>
                    </a:p>
                  </a:txBody>
                  <a:tcPr/>
                </a:tc>
                <a:tc hMerge="1">
                  <a:txBody>
                    <a:bodyPr/>
                    <a:lstStyle/>
                    <a:p>
                      <a:pPr algn="ctr"/>
                      <a:endParaRPr lang="es-ES" sz="1400" dirty="0"/>
                    </a:p>
                  </a:txBody>
                  <a:tcPr/>
                </a:tc>
                <a:extLst>
                  <a:ext uri="{0D108BD9-81ED-4DB2-BD59-A6C34878D82A}">
                    <a16:rowId xmlns:a16="http://schemas.microsoft.com/office/drawing/2014/main" val="1985628484"/>
                  </a:ext>
                </a:extLst>
              </a:tr>
              <a:tr h="2944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kern="1200" noProof="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lt1"/>
                          </a:solidFill>
                          <a:latin typeface="+mn-lt"/>
                          <a:ea typeface="+mn-ea"/>
                          <a:cs typeface="+mn-cs"/>
                        </a:rPr>
                        <a:t>Patienten</a:t>
                      </a:r>
                      <a:endParaRPr lang="es-ES" sz="1200" b="1" kern="120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lt1"/>
                          </a:solidFill>
                          <a:latin typeface="+mn-lt"/>
                          <a:ea typeface="+mn-ea"/>
                          <a:cs typeface="+mn-cs"/>
                        </a:rPr>
                        <a:t>Gesunde Kontrollen</a:t>
                      </a:r>
                      <a:endParaRPr lang="es-ES" sz="1200" b="1" kern="1200" dirty="0">
                        <a:solidFill>
                          <a:schemeClr val="lt1"/>
                        </a:solidFill>
                        <a:latin typeface="+mn-lt"/>
                        <a:ea typeface="+mn-ea"/>
                        <a:cs typeface="+mn-cs"/>
                      </a:endParaRPr>
                    </a:p>
                  </a:txBody>
                  <a:tcPr>
                    <a:solidFill>
                      <a:schemeClr val="bg2">
                        <a:lumMod val="75000"/>
                      </a:schemeClr>
                    </a:solidFill>
                  </a:tcPr>
                </a:tc>
                <a:extLst>
                  <a:ext uri="{0D108BD9-81ED-4DB2-BD59-A6C34878D82A}">
                    <a16:rowId xmlns:a16="http://schemas.microsoft.com/office/drawing/2014/main" val="1632855977"/>
                  </a:ext>
                </a:extLst>
              </a:tr>
              <a:tr h="253594">
                <a:tc>
                  <a:txBody>
                    <a:bodyPr/>
                    <a:lstStyle/>
                    <a:p>
                      <a:pPr>
                        <a:lnSpc>
                          <a:spcPct val="100000"/>
                        </a:lnSpc>
                      </a:pPr>
                      <a:r>
                        <a:rPr lang="es-ES" sz="1050" dirty="0" err="1"/>
                        <a:t>Flexion-Extension </a:t>
                      </a:r>
                      <a:r>
                        <a:rPr lang="es-ES" sz="1050" dirty="0"/>
                        <a:t>ROM (º)</a:t>
                      </a:r>
                    </a:p>
                  </a:txBody>
                  <a:tcPr/>
                </a:tc>
                <a:tc>
                  <a:txBody>
                    <a:bodyPr/>
                    <a:lstStyle/>
                    <a:p>
                      <a:pPr algn="ctr">
                        <a:lnSpc>
                          <a:spcPct val="100000"/>
                        </a:lnSpc>
                      </a:pPr>
                      <a:r>
                        <a:rPr lang="es-ES" sz="1200" b="0" dirty="0"/>
                        <a:t>23,1º </a:t>
                      </a:r>
                      <a:r>
                        <a:rPr lang="es-ES" sz="1200" b="0" dirty="0" err="1"/>
                        <a:t>bis </a:t>
                      </a:r>
                      <a:r>
                        <a:rPr lang="es-ES" sz="1200" b="0" dirty="0"/>
                        <a:t>40,7º </a:t>
                      </a:r>
                      <a:r>
                        <a:rPr lang="en-US" sz="1200" kern="1200" baseline="30000" dirty="0">
                          <a:solidFill>
                            <a:schemeClr val="dk1"/>
                          </a:solidFill>
                          <a:effectLst/>
                          <a:latin typeface="+mn-lt"/>
                          <a:ea typeface="+mn-ea"/>
                          <a:cs typeface="+mn-cs"/>
                        </a:rPr>
                        <a:t>1</a:t>
                      </a:r>
                    </a:p>
                    <a:p>
                      <a:pPr algn="ctr">
                        <a:lnSpc>
                          <a:spcPct val="100000"/>
                        </a:lnSpc>
                      </a:pPr>
                      <a:r>
                        <a:rPr lang="en-US" sz="1200" b="0" kern="1200" dirty="0">
                          <a:solidFill>
                            <a:schemeClr val="dk1"/>
                          </a:solidFill>
                          <a:latin typeface="+mn-lt"/>
                          <a:ea typeface="+mn-ea"/>
                          <a:cs typeface="+mn-cs"/>
                        </a:rPr>
                        <a:t>49.3, 56.1 </a:t>
                      </a:r>
                      <a:r>
                        <a:rPr lang="en-US" sz="1200" b="0" kern="1200" baseline="30000" dirty="0">
                          <a:solidFill>
                            <a:schemeClr val="dk1"/>
                          </a:solidFill>
                          <a:effectLst/>
                          <a:latin typeface="+mn-lt"/>
                          <a:ea typeface="+mn-ea"/>
                          <a:cs typeface="+mn-cs"/>
                        </a:rPr>
                        <a:t>2</a:t>
                      </a:r>
                    </a:p>
                    <a:p>
                      <a:pPr algn="ctr">
                        <a:lnSpc>
                          <a:spcPct val="100000"/>
                        </a:lnSpc>
                      </a:pPr>
                      <a:r>
                        <a:rPr lang="es-ES" sz="1200" b="0" dirty="0"/>
                        <a:t>41.49, 46.58 </a:t>
                      </a:r>
                      <a:r>
                        <a:rPr lang="es-ES" sz="1200" b="0" kern="1200" baseline="30000" dirty="0">
                          <a:solidFill>
                            <a:schemeClr val="dk1"/>
                          </a:solidFill>
                          <a:effectLst/>
                          <a:latin typeface="+mn-lt"/>
                          <a:ea typeface="+mn-ea"/>
                          <a:cs typeface="+mn-cs"/>
                        </a:rPr>
                        <a:t>4</a:t>
                      </a:r>
                    </a:p>
                  </a:txBody>
                  <a:tcPr/>
                </a:tc>
                <a:tc>
                  <a:txBody>
                    <a:bodyPr/>
                    <a:lstStyle/>
                    <a:p>
                      <a:pPr algn="ctr">
                        <a:lnSpc>
                          <a:spcPct val="100000"/>
                        </a:lnSpc>
                      </a:pPr>
                      <a:r>
                        <a:rPr lang="es-ES" sz="1200" b="0" dirty="0"/>
                        <a:t>31º </a:t>
                      </a:r>
                      <a:r>
                        <a:rPr lang="es-ES" sz="1200" b="0" dirty="0" err="1"/>
                        <a:t>bis </a:t>
                      </a:r>
                      <a:r>
                        <a:rPr lang="es-ES" sz="1200" b="0" dirty="0"/>
                        <a:t>51º </a:t>
                      </a:r>
                      <a:r>
                        <a:rPr lang="en-US" sz="1200" kern="1200" baseline="30000" dirty="0">
                          <a:solidFill>
                            <a:schemeClr val="dk1"/>
                          </a:solidFill>
                          <a:effectLst/>
                          <a:latin typeface="+mn-l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60.7 </a:t>
                      </a:r>
                      <a:r>
                        <a:rPr lang="en-US" sz="1200" b="0" kern="1200" baseline="30000" dirty="0">
                          <a:solidFill>
                            <a:schemeClr val="dk1"/>
                          </a:solidFill>
                          <a:effectLst/>
                          <a:latin typeface="+mn-lt"/>
                          <a:ea typeface="+mn-ea"/>
                          <a:cs typeface="+mn-cs"/>
                        </a:rPr>
                        <a:t>2 </a:t>
                      </a:r>
                      <a:endParaRPr lang="es-ES" sz="1200" b="0" dirty="0"/>
                    </a:p>
                  </a:txBody>
                  <a:tcPr/>
                </a:tc>
                <a:extLst>
                  <a:ext uri="{0D108BD9-81ED-4DB2-BD59-A6C34878D82A}">
                    <a16:rowId xmlns:a16="http://schemas.microsoft.com/office/drawing/2014/main" val="2318375947"/>
                  </a:ext>
                </a:extLst>
              </a:tr>
              <a:tr h="402312">
                <a:tc>
                  <a:txBody>
                    <a:bodyPr/>
                    <a:lstStyle/>
                    <a:p>
                      <a:pPr>
                        <a:lnSpc>
                          <a:spcPct val="100000"/>
                        </a:lnSpc>
                      </a:pPr>
                      <a:r>
                        <a:rPr lang="es-ES" sz="1050" dirty="0" err="1"/>
                        <a:t>Beugung Spitze während der </a:t>
                      </a:r>
                      <a:r>
                        <a:rPr lang="es-ES" sz="1050" dirty="0"/>
                        <a:t>Belastungsreaktion (º)</a:t>
                      </a:r>
                    </a:p>
                  </a:txBody>
                  <a:tcPr/>
                </a:tc>
                <a:tc>
                  <a:txBody>
                    <a:bodyPr/>
                    <a:lstStyle/>
                    <a:p>
                      <a:pPr algn="ctr">
                        <a:lnSpc>
                          <a:spcPct val="100000"/>
                        </a:lnSpc>
                      </a:pPr>
                      <a:r>
                        <a:rPr lang="es-ES" sz="1200" dirty="0"/>
                        <a:t>10.8, 17.8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10.98, 6.86 </a:t>
                      </a:r>
                      <a:r>
                        <a:rPr lang="en-US" sz="1200" b="0" kern="1200" baseline="30000" dirty="0">
                          <a:solidFill>
                            <a:schemeClr val="dk1"/>
                          </a:solidFill>
                          <a:effectLst/>
                          <a:latin typeface="+mn-lt"/>
                          <a:ea typeface="+mn-ea"/>
                          <a:cs typeface="+mn-cs"/>
                        </a:rPr>
                        <a:t>3</a:t>
                      </a:r>
                    </a:p>
                  </a:txBody>
                  <a:tcPr/>
                </a:tc>
                <a:tc>
                  <a:txBody>
                    <a:bodyPr/>
                    <a:lstStyle/>
                    <a:p>
                      <a:pPr algn="ctr">
                        <a:lnSpc>
                          <a:spcPct val="100000"/>
                        </a:lnSpc>
                      </a:pPr>
                      <a:r>
                        <a:rPr lang="es-ES" sz="1200" dirty="0"/>
                        <a:t>19.0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13.43 </a:t>
                      </a:r>
                      <a:r>
                        <a:rPr lang="en-US" sz="1200" b="0" kern="1200" baseline="30000" dirty="0">
                          <a:solidFill>
                            <a:schemeClr val="dk1"/>
                          </a:solidFill>
                          <a:effectLst/>
                          <a:latin typeface="+mn-lt"/>
                          <a:ea typeface="+mn-ea"/>
                          <a:cs typeface="+mn-cs"/>
                        </a:rPr>
                        <a:t>3 </a:t>
                      </a:r>
                      <a:endParaRPr lang="es-ES" sz="1200" dirty="0"/>
                    </a:p>
                  </a:txBody>
                  <a:tcPr/>
                </a:tc>
                <a:extLst>
                  <a:ext uri="{0D108BD9-81ED-4DB2-BD59-A6C34878D82A}">
                    <a16:rowId xmlns:a16="http://schemas.microsoft.com/office/drawing/2014/main" val="3183329526"/>
                  </a:ext>
                </a:extLst>
              </a:tr>
              <a:tr h="294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err="1"/>
                        <a:t>Flexion Spitze beim </a:t>
                      </a:r>
                      <a:r>
                        <a:rPr lang="es-ES" sz="1050" dirty="0"/>
                        <a:t>Schwung (º)</a:t>
                      </a:r>
                    </a:p>
                  </a:txBody>
                  <a:tcPr/>
                </a:tc>
                <a:tc>
                  <a:txBody>
                    <a:bodyPr/>
                    <a:lstStyle/>
                    <a:p>
                      <a:pPr algn="ctr">
                        <a:lnSpc>
                          <a:spcPct val="100000"/>
                        </a:lnSpc>
                      </a:pPr>
                      <a:r>
                        <a:rPr lang="es-ES" sz="1200" dirty="0"/>
                        <a:t>47.3, 55.6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49.82, 47.56 </a:t>
                      </a:r>
                      <a:r>
                        <a:rPr lang="en-US" sz="1200" b="0" kern="1200" baseline="30000" dirty="0">
                          <a:solidFill>
                            <a:schemeClr val="dk1"/>
                          </a:solidFill>
                          <a:effectLst/>
                          <a:latin typeface="+mn-lt"/>
                          <a:ea typeface="+mn-ea"/>
                          <a:cs typeface="+mn-cs"/>
                        </a:rPr>
                        <a:t>3</a:t>
                      </a:r>
                    </a:p>
                    <a:p>
                      <a:pPr algn="ctr">
                        <a:lnSpc>
                          <a:spcPct val="100000"/>
                        </a:lnSpc>
                      </a:pPr>
                      <a:r>
                        <a:rPr lang="es-ES" sz="1200" dirty="0"/>
                        <a:t>47.92, 51.01 </a:t>
                      </a:r>
                      <a:r>
                        <a:rPr lang="es-ES" sz="1200" b="0" kern="1200" baseline="30000" dirty="0">
                          <a:solidFill>
                            <a:schemeClr val="dk1"/>
                          </a:solidFill>
                          <a:effectLst/>
                          <a:latin typeface="+mn-lt"/>
                          <a:ea typeface="+mn-ea"/>
                          <a:cs typeface="+mn-cs"/>
                        </a:rPr>
                        <a:t>4</a:t>
                      </a:r>
                    </a:p>
                  </a:txBody>
                  <a:tcPr/>
                </a:tc>
                <a:tc>
                  <a:txBody>
                    <a:bodyPr/>
                    <a:lstStyle/>
                    <a:p>
                      <a:pPr algn="ctr">
                        <a:lnSpc>
                          <a:spcPct val="100000"/>
                        </a:lnSpc>
                      </a:pPr>
                      <a:r>
                        <a:rPr lang="es-ES" sz="1200" dirty="0"/>
                        <a:t>61.7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59.87 </a:t>
                      </a:r>
                      <a:r>
                        <a:rPr lang="en-US" sz="1200" b="0" kern="1200" baseline="30000" dirty="0">
                          <a:solidFill>
                            <a:schemeClr val="dk1"/>
                          </a:solidFill>
                          <a:effectLst/>
                          <a:latin typeface="+mn-lt"/>
                          <a:ea typeface="+mn-ea"/>
                          <a:cs typeface="+mn-cs"/>
                        </a:rPr>
                        <a:t>3 </a:t>
                      </a:r>
                      <a:endParaRPr lang="es-ES" sz="1200" dirty="0"/>
                    </a:p>
                  </a:txBody>
                  <a:tcPr/>
                </a:tc>
                <a:extLst>
                  <a:ext uri="{0D108BD9-81ED-4DB2-BD59-A6C34878D82A}">
                    <a16:rowId xmlns:a16="http://schemas.microsoft.com/office/drawing/2014/main" val="2475577150"/>
                  </a:ext>
                </a:extLst>
              </a:tr>
              <a:tr h="294416">
                <a:tc>
                  <a:txBody>
                    <a:bodyPr/>
                    <a:lstStyle/>
                    <a:p>
                      <a:pPr>
                        <a:lnSpc>
                          <a:spcPct val="100000"/>
                        </a:lnSpc>
                      </a:pPr>
                      <a:r>
                        <a:rPr lang="es-ES" sz="1050" dirty="0" err="1"/>
                        <a:t>Verlängerung Spitze </a:t>
                      </a:r>
                      <a:r>
                        <a:rPr lang="es-ES" sz="1050" dirty="0"/>
                        <a:t>(º)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latin typeface="+mn-lt"/>
                          <a:ea typeface="+mn-ea"/>
                          <a:cs typeface="+mn-cs"/>
                        </a:rPr>
                        <a:t>-0.7, 0.1 </a:t>
                      </a:r>
                      <a:r>
                        <a:rPr lang="en-US" sz="1200" b="0" kern="1200" baseline="30000" dirty="0">
                          <a:solidFill>
                            <a:schemeClr val="dk1"/>
                          </a:solidFill>
                          <a:effectLst/>
                          <a:latin typeface="+mn-l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7.63, 5.31 </a:t>
                      </a:r>
                      <a:r>
                        <a:rPr lang="en-US" sz="1200" b="0" kern="1200" baseline="30000" dirty="0">
                          <a:solidFill>
                            <a:schemeClr val="dk1"/>
                          </a:solidFill>
                          <a:effectLst/>
                          <a:latin typeface="+mn-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7.17, 3.96 </a:t>
                      </a:r>
                      <a:r>
                        <a:rPr lang="en-US" sz="1200" b="0" kern="1200" baseline="30000" dirty="0">
                          <a:solidFill>
                            <a:schemeClr val="dk1"/>
                          </a:solidFill>
                          <a:effectLst/>
                          <a:latin typeface="+mn-lt"/>
                          <a:ea typeface="+mn-ea"/>
                          <a:cs typeface="+mn-cs"/>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2.2 </a:t>
                      </a:r>
                      <a:r>
                        <a:rPr lang="en-US" sz="1200" b="0" kern="1200" baseline="30000" dirty="0">
                          <a:solidFill>
                            <a:schemeClr val="dk1"/>
                          </a:solidFill>
                          <a:effectLst/>
                          <a:latin typeface="+mn-l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6.12 </a:t>
                      </a:r>
                      <a:r>
                        <a:rPr lang="en-US" sz="1200" b="0" kern="1200" baseline="30000" dirty="0">
                          <a:solidFill>
                            <a:schemeClr val="dk1"/>
                          </a:solidFill>
                          <a:effectLst/>
                          <a:latin typeface="+mn-lt"/>
                          <a:ea typeface="+mn-ea"/>
                          <a:cs typeface="+mn-cs"/>
                        </a:rPr>
                        <a:t>3</a:t>
                      </a:r>
                    </a:p>
                  </a:txBody>
                  <a:tcPr/>
                </a:tc>
                <a:extLst>
                  <a:ext uri="{0D108BD9-81ED-4DB2-BD59-A6C34878D82A}">
                    <a16:rowId xmlns:a16="http://schemas.microsoft.com/office/drawing/2014/main" val="2575924219"/>
                  </a:ext>
                </a:extLst>
              </a:tr>
            </a:tbl>
          </a:graphicData>
        </a:graphic>
      </p:graphicFrame>
      <p:sp>
        <p:nvSpPr>
          <p:cNvPr id="3" name="CuadroTexto 2">
            <a:extLst>
              <a:ext uri="{FF2B5EF4-FFF2-40B4-BE49-F238E27FC236}">
                <a16:creationId xmlns:a16="http://schemas.microsoft.com/office/drawing/2014/main" id="{8A12FB4B-5738-4D57-B355-224445B942A6}"/>
              </a:ext>
            </a:extLst>
          </p:cNvPr>
          <p:cNvSpPr txBox="1"/>
          <p:nvPr/>
        </p:nvSpPr>
        <p:spPr>
          <a:xfrm>
            <a:off x="395536" y="5013176"/>
            <a:ext cx="2880320" cy="954107"/>
          </a:xfrm>
          <a:prstGeom prst="rect">
            <a:avLst/>
          </a:prstGeom>
          <a:noFill/>
        </p:spPr>
        <p:txBody>
          <a:bodyPr wrap="square" rtlCol="0">
            <a:spAutoFit/>
          </a:bodyPr>
          <a:lstStyle/>
          <a:p>
            <a:pPr lvl="0" algn="just">
              <a:defRPr/>
            </a:pP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Abbildung 4 </a:t>
            </a:r>
            <a:r>
              <a:rPr lang="en-US" sz="1400" b="0" dirty="0">
                <a:solidFill>
                  <a:srgbClr val="333399"/>
                </a:solidFill>
              </a:rPr>
              <a:t>- Knie-Totalendoprothesen-Patienten vor der Operation sowie 8 und 52 Wochen nach der Operation. Rahman J. </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et al. 2015. </a:t>
            </a:r>
          </a:p>
        </p:txBody>
      </p:sp>
    </p:spTree>
    <p:extLst>
      <p:ext uri="{BB962C8B-B14F-4D97-AF65-F5344CB8AC3E}">
        <p14:creationId xmlns:p14="http://schemas.microsoft.com/office/powerpoint/2010/main" val="31004370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Kinetik-Parameter: Hüftgelenkersatz</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sp>
        <p:nvSpPr>
          <p:cNvPr id="2" name="Rectángulo: esquinas redondeadas 1">
            <a:extLst>
              <a:ext uri="{FF2B5EF4-FFF2-40B4-BE49-F238E27FC236}">
                <a16:creationId xmlns:a16="http://schemas.microsoft.com/office/drawing/2014/main" id="{C7AA21D2-10AE-4704-9005-12A555D38EDF}"/>
              </a:ext>
            </a:extLst>
          </p:cNvPr>
          <p:cNvSpPr/>
          <p:nvPr/>
        </p:nvSpPr>
        <p:spPr bwMode="auto">
          <a:xfrm>
            <a:off x="827584" y="2318102"/>
            <a:ext cx="7488832" cy="137171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Morphologie der Bodenreaktionskraftkurve</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Zeigen die Patienten eine Bodenreaktionskraftkurve mit allen Meilensteinen, die wir in einer Kurve von gesunden Teilnehmern beobachten?</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3" name="Rectángulo: esquinas redondeadas 2">
            <a:extLst>
              <a:ext uri="{FF2B5EF4-FFF2-40B4-BE49-F238E27FC236}">
                <a16:creationId xmlns:a16="http://schemas.microsoft.com/office/drawing/2014/main" id="{25811876-3204-4D00-A765-66B5F57ACB6D}"/>
              </a:ext>
            </a:extLst>
          </p:cNvPr>
          <p:cNvSpPr/>
          <p:nvPr/>
        </p:nvSpPr>
        <p:spPr bwMode="auto">
          <a:xfrm>
            <a:off x="827584" y="4005064"/>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en-US" sz="1800" b="0" dirty="0">
                <a:latin typeface="Arial" charset="0"/>
                <a:sym typeface="Arial" charset="0"/>
              </a:rPr>
              <a:t>Werte der Bodenreaktionskräfte </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Erbringen Patienten die gleiche </a:t>
            </a:r>
            <a:r>
              <a:rPr lang="en-US" sz="1800" b="0" dirty="0">
                <a:latin typeface="Arial" charset="0"/>
                <a:sym typeface="Arial" charset="0"/>
              </a:rPr>
              <a:t>Bodenreaktionskraft (Newton / Körpergewicht) </a:t>
            </a:r>
            <a:r>
              <a:rPr kumimoji="0" lang="en-US" sz="1800" b="0" i="0" u="none" strike="noStrike" cap="none" normalizeH="0" baseline="0" dirty="0">
                <a:ln>
                  <a:noFill/>
                </a:ln>
                <a:solidFill>
                  <a:schemeClr val="bg1"/>
                </a:solidFill>
                <a:effectLst/>
                <a:latin typeface="Arial" charset="0"/>
                <a:sym typeface="Arial" charset="0"/>
              </a:rPr>
              <a:t>wie gesunde Menschen?</a:t>
            </a:r>
          </a:p>
        </p:txBody>
      </p:sp>
    </p:spTree>
    <p:extLst>
      <p:ext uri="{BB962C8B-B14F-4D97-AF65-F5344CB8AC3E}">
        <p14:creationId xmlns:p14="http://schemas.microsoft.com/office/powerpoint/2010/main" val="1474540979"/>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Kinetik-Parameter: Hüftgelenkersatz</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pic>
        <p:nvPicPr>
          <p:cNvPr id="7" name="Imagen 6">
            <a:extLst>
              <a:ext uri="{FF2B5EF4-FFF2-40B4-BE49-F238E27FC236}">
                <a16:creationId xmlns:a16="http://schemas.microsoft.com/office/drawing/2014/main" id="{05913D17-5467-4522-8BA4-1D34B4F4E7FC}"/>
              </a:ext>
            </a:extLst>
          </p:cNvPr>
          <p:cNvPicPr>
            <a:picLocks noChangeAspect="1"/>
          </p:cNvPicPr>
          <p:nvPr/>
        </p:nvPicPr>
        <p:blipFill rotWithShape="1">
          <a:blip r:embed="rId3"/>
          <a:srcRect l="60980" t="40667" r="21083" b="27526"/>
          <a:stretch/>
        </p:blipFill>
        <p:spPr>
          <a:xfrm>
            <a:off x="467544" y="2622762"/>
            <a:ext cx="4104455" cy="2456581"/>
          </a:xfrm>
          <a:prstGeom prst="rect">
            <a:avLst/>
          </a:prstGeom>
        </p:spPr>
      </p:pic>
      <p:pic>
        <p:nvPicPr>
          <p:cNvPr id="8" name="Imagen 7">
            <a:extLst>
              <a:ext uri="{FF2B5EF4-FFF2-40B4-BE49-F238E27FC236}">
                <a16:creationId xmlns:a16="http://schemas.microsoft.com/office/drawing/2014/main" id="{2E321085-086C-4F19-B358-2F0EA67A87EA}"/>
              </a:ext>
            </a:extLst>
          </p:cNvPr>
          <p:cNvPicPr>
            <a:picLocks noChangeAspect="1"/>
          </p:cNvPicPr>
          <p:nvPr/>
        </p:nvPicPr>
        <p:blipFill rotWithShape="1">
          <a:blip r:embed="rId3"/>
          <a:srcRect l="78877" t="43408" r="2750" b="26394"/>
          <a:stretch/>
        </p:blipFill>
        <p:spPr>
          <a:xfrm>
            <a:off x="4572000" y="2708920"/>
            <a:ext cx="4204164" cy="2332293"/>
          </a:xfrm>
          <a:prstGeom prst="rect">
            <a:avLst/>
          </a:prstGeom>
        </p:spPr>
      </p:pic>
      <p:sp>
        <p:nvSpPr>
          <p:cNvPr id="9" name="CuadroTexto 8">
            <a:extLst>
              <a:ext uri="{FF2B5EF4-FFF2-40B4-BE49-F238E27FC236}">
                <a16:creationId xmlns:a16="http://schemas.microsoft.com/office/drawing/2014/main" id="{9B84B65D-A8CB-42BF-84BB-F1D71800CA77}"/>
              </a:ext>
            </a:extLst>
          </p:cNvPr>
          <p:cNvSpPr txBox="1"/>
          <p:nvPr/>
        </p:nvSpPr>
        <p:spPr>
          <a:xfrm>
            <a:off x="683568" y="5013176"/>
            <a:ext cx="7992690" cy="954107"/>
          </a:xfrm>
          <a:prstGeom prst="rect">
            <a:avLst/>
          </a:prstGeom>
          <a:noFill/>
        </p:spPr>
        <p:txBody>
          <a:bodyPr wrap="square" rtlCol="0">
            <a:spAutoFit/>
          </a:bodyPr>
          <a:lstStyle/>
          <a:p>
            <a:pPr lvl="0" algn="just">
              <a:defRPr/>
            </a:pP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Abbildung 5 </a:t>
            </a:r>
            <a:r>
              <a:rPr lang="en-US" sz="1400" b="0" dirty="0">
                <a:solidFill>
                  <a:srgbClr val="333399"/>
                </a:solidFill>
              </a:rPr>
              <a:t>- Vertikale Bodenreaktionskraft während des Gangzyklus bei Personen mit Hüfttotalersatz (THR), mit Hüfttotalersatz und </a:t>
            </a:r>
            <a:r>
              <a:rPr lang="es-ES" sz="1400" b="0" dirty="0" err="1">
                <a:solidFill>
                  <a:srgbClr val="333399"/>
                </a:solidFill>
              </a:rPr>
              <a:t>Längenungleichheit (</a:t>
            </a:r>
            <a:r>
              <a:rPr lang="en-US" sz="1400" b="0" dirty="0">
                <a:solidFill>
                  <a:srgbClr val="333399"/>
                </a:solidFill>
              </a:rPr>
              <a:t>LLI) und gesunden Kontrollen</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Rechts: Vertikale Kraft bei LLI-Patienten im Vergleich zu den gesunden Personen und THR-Patienten. Links: Vertikale Kraft bei den operierten (O) und nicht operierten (NO) Gliedmaßen der LLI und THR. </a:t>
            </a:r>
            <a:r>
              <a:rPr lang="en-US" sz="1400" b="0" dirty="0">
                <a:solidFill>
                  <a:srgbClr val="333399"/>
                </a:solidFill>
              </a:rPr>
              <a:t>Ergebnisse aus Li J. et al 2015. </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4138361"/>
      </p:ext>
    </p:extLst>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Kinetik-Parameter - plantarer Druck</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sp>
        <p:nvSpPr>
          <p:cNvPr id="2" name="Rectángulo: esquinas redondeadas 1">
            <a:extLst>
              <a:ext uri="{FF2B5EF4-FFF2-40B4-BE49-F238E27FC236}">
                <a16:creationId xmlns:a16="http://schemas.microsoft.com/office/drawing/2014/main" id="{C61CD389-F9BB-4C11-AF63-96061E7C7DF6}"/>
              </a:ext>
            </a:extLst>
          </p:cNvPr>
          <p:cNvSpPr/>
          <p:nvPr/>
        </p:nvSpPr>
        <p:spPr bwMode="auto">
          <a:xfrm>
            <a:off x="827584" y="2492896"/>
            <a:ext cx="7488832" cy="119691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Maximale Plantardruckwerte</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Üben Patienten beim Gehen die gleichen plantaren Drücke aus wie gesunde Menschen?</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3" name="Rectángulo: esquinas redondeadas 2">
            <a:extLst>
              <a:ext uri="{FF2B5EF4-FFF2-40B4-BE49-F238E27FC236}">
                <a16:creationId xmlns:a16="http://schemas.microsoft.com/office/drawing/2014/main" id="{3DA02B74-7690-4597-8DF7-FB73DB6615F1}"/>
              </a:ext>
            </a:extLst>
          </p:cNvPr>
          <p:cNvSpPr/>
          <p:nvPr/>
        </p:nvSpPr>
        <p:spPr bwMode="auto">
          <a:xfrm>
            <a:off x="827584" y="4005064"/>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en-US" sz="1800" b="0" dirty="0">
                <a:latin typeface="Arial" charset="0"/>
              </a:rPr>
              <a:t>Muster des Zentrums der Drücke </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Die Auslenkung des Druckzentrums durch die Fußsohle hat bei Patienten einen ähnlichen Verlauf wie bei gesunden Menschen?</a:t>
            </a:r>
          </a:p>
        </p:txBody>
      </p:sp>
    </p:spTree>
    <p:extLst>
      <p:ext uri="{BB962C8B-B14F-4D97-AF65-F5344CB8AC3E}">
        <p14:creationId xmlns:p14="http://schemas.microsoft.com/office/powerpoint/2010/main" val="950012800"/>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Kinetik-Parameter - plantarer Druck</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pic>
        <p:nvPicPr>
          <p:cNvPr id="2" name="Imagen 1">
            <a:extLst>
              <a:ext uri="{FF2B5EF4-FFF2-40B4-BE49-F238E27FC236}">
                <a16:creationId xmlns:a16="http://schemas.microsoft.com/office/drawing/2014/main" id="{B64E37F6-DCED-4C66-BE77-0E7D60C5AA25}"/>
              </a:ext>
            </a:extLst>
          </p:cNvPr>
          <p:cNvPicPr>
            <a:picLocks noChangeAspect="1"/>
          </p:cNvPicPr>
          <p:nvPr/>
        </p:nvPicPr>
        <p:blipFill rotWithShape="1">
          <a:blip r:embed="rId3"/>
          <a:srcRect l="65249" t="33667" r="18674" b="27372"/>
          <a:stretch/>
        </p:blipFill>
        <p:spPr>
          <a:xfrm>
            <a:off x="988964" y="2348880"/>
            <a:ext cx="3453930" cy="2824996"/>
          </a:xfrm>
          <a:prstGeom prst="rect">
            <a:avLst/>
          </a:prstGeom>
          <a:ln>
            <a:solidFill>
              <a:schemeClr val="tx1"/>
            </a:solidFill>
          </a:ln>
        </p:spPr>
      </p:pic>
      <p:sp>
        <p:nvSpPr>
          <p:cNvPr id="3" name="CuadroTexto 2">
            <a:extLst>
              <a:ext uri="{FF2B5EF4-FFF2-40B4-BE49-F238E27FC236}">
                <a16:creationId xmlns:a16="http://schemas.microsoft.com/office/drawing/2014/main" id="{A623AE92-67BE-4AFE-929B-851C0A30EA62}"/>
              </a:ext>
            </a:extLst>
          </p:cNvPr>
          <p:cNvSpPr txBox="1"/>
          <p:nvPr/>
        </p:nvSpPr>
        <p:spPr>
          <a:xfrm>
            <a:off x="1006154" y="4797152"/>
            <a:ext cx="792088" cy="276999"/>
          </a:xfrm>
          <a:prstGeom prst="rect">
            <a:avLst/>
          </a:prstGeom>
          <a:noFill/>
        </p:spPr>
        <p:txBody>
          <a:bodyPr wrap="square" rtlCol="0">
            <a:spAutoFit/>
          </a:bodyPr>
          <a:lstStyle/>
          <a:p>
            <a:r>
              <a:rPr lang="es-ES" sz="1200" dirty="0">
                <a:solidFill>
                  <a:schemeClr val="tx1"/>
                </a:solidFill>
                <a:latin typeface="Times New Roman" panose="02020603050405020304" pitchFamily="18" charset="0"/>
                <a:cs typeface="Times New Roman" panose="02020603050405020304" pitchFamily="18" charset="0"/>
              </a:rPr>
              <a:t>A</a:t>
            </a:r>
          </a:p>
        </p:txBody>
      </p:sp>
      <p:sp>
        <p:nvSpPr>
          <p:cNvPr id="4" name="CuadroTexto 3">
            <a:extLst>
              <a:ext uri="{FF2B5EF4-FFF2-40B4-BE49-F238E27FC236}">
                <a16:creationId xmlns:a16="http://schemas.microsoft.com/office/drawing/2014/main" id="{A7760DB8-CFC3-4F21-9CFE-17D02D72D076}"/>
              </a:ext>
            </a:extLst>
          </p:cNvPr>
          <p:cNvSpPr txBox="1"/>
          <p:nvPr/>
        </p:nvSpPr>
        <p:spPr>
          <a:xfrm>
            <a:off x="179512" y="5211197"/>
            <a:ext cx="8632177" cy="954107"/>
          </a:xfrm>
          <a:prstGeom prst="rect">
            <a:avLst/>
          </a:prstGeom>
          <a:noFill/>
        </p:spPr>
        <p:txBody>
          <a:bodyPr wrap="square" rtlCol="0">
            <a:spAutoFit/>
          </a:bodyPr>
          <a:lstStyle/>
          <a:p>
            <a:pPr lvl="0" algn="just">
              <a:defRPr/>
            </a:pP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Abbildung 6 </a:t>
            </a:r>
            <a:r>
              <a:rPr lang="en-US" sz="1400" b="0" dirty="0">
                <a:solidFill>
                  <a:srgbClr val="333399"/>
                </a:solidFill>
              </a:rPr>
              <a:t>-</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Die Kurve stellt die durchschnittliche räumliche Entwicklung des COP während der gesamten Standphase des Gangs vor (a) und nach (b) der Knie-Totalendoprothese bei demselben Patienten dar</a:t>
            </a:r>
            <a:r>
              <a:rPr lang="en-US" sz="1400" b="0" dirty="0">
                <a:solidFill>
                  <a:srgbClr val="333399"/>
                </a:solidFill>
              </a:rPr>
              <a:t>. Die mediolaterale Flächendifferenz betrug in der präoperativen Phase 0,69 % zugunsten der lateralen Lage und änderte sich auf 5,17 % zugunsten der medialen Seite Ergebnisse aus </a:t>
            </a:r>
            <a:r>
              <a:rPr lang="en-US" sz="1400" b="0" dirty="0" err="1">
                <a:solidFill>
                  <a:srgbClr val="333399"/>
                </a:solidFill>
              </a:rPr>
              <a:t>Şentürk </a:t>
            </a:r>
            <a:r>
              <a:rPr lang="en-US" sz="1400" b="0" dirty="0">
                <a:solidFill>
                  <a:srgbClr val="333399"/>
                </a:solidFill>
              </a:rPr>
              <a:t>I. et al 2017. </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ángulo: esquinas redondeadas 4">
            <a:extLst>
              <a:ext uri="{FF2B5EF4-FFF2-40B4-BE49-F238E27FC236}">
                <a16:creationId xmlns:a16="http://schemas.microsoft.com/office/drawing/2014/main" id="{1A362F62-72AA-4A0A-A9ED-DBFF3E293C6D}"/>
              </a:ext>
            </a:extLst>
          </p:cNvPr>
          <p:cNvSpPr/>
          <p:nvPr/>
        </p:nvSpPr>
        <p:spPr bwMode="auto">
          <a:xfrm>
            <a:off x="5153980" y="2348880"/>
            <a:ext cx="3663429" cy="817245"/>
          </a:xfrm>
          <a:prstGeom prst="roundRect">
            <a:avLst/>
          </a:prstGeom>
          <a:noFill/>
        </p:spPr>
        <p:txBody>
          <a:bodyPr wrap="square" rtlCol="0">
            <a:spAutoFit/>
          </a:bodyPr>
          <a:lstStyle/>
          <a:p>
            <a:pPr algn="just"/>
            <a:r>
              <a:rPr lang="es-ES" sz="1400" dirty="0">
                <a:solidFill>
                  <a:srgbClr val="333399"/>
                </a:solidFill>
                <a:sym typeface="Arial" charset="0"/>
              </a:rPr>
              <a:t>Standphasenzeit</a:t>
            </a:r>
          </a:p>
          <a:p>
            <a:pPr algn="just"/>
            <a:r>
              <a:rPr lang="es-ES" sz="1400" b="0" dirty="0" err="1">
                <a:solidFill>
                  <a:srgbClr val="333399"/>
                </a:solidFill>
                <a:sym typeface="Arial" charset="0"/>
              </a:rPr>
              <a:t>Vor der Operation</a:t>
            </a:r>
            <a:r>
              <a:rPr lang="es-ES" sz="1400" b="0" dirty="0">
                <a:solidFill>
                  <a:srgbClr val="333399"/>
                </a:solidFill>
                <a:sym typeface="Arial" charset="0"/>
              </a:rPr>
              <a:t>: </a:t>
            </a:r>
            <a:r>
              <a:rPr lang="en-US" sz="1400" b="0" dirty="0">
                <a:solidFill>
                  <a:srgbClr val="333399"/>
                </a:solidFill>
              </a:rPr>
              <a:t>987 </a:t>
            </a:r>
            <a:r>
              <a:rPr lang="en-US" sz="1400" b="0" dirty="0" err="1">
                <a:solidFill>
                  <a:srgbClr val="333399"/>
                </a:solidFill>
              </a:rPr>
              <a:t>ms </a:t>
            </a:r>
            <a:endParaRPr lang="es-ES" sz="1400" b="0" dirty="0">
              <a:solidFill>
                <a:srgbClr val="333399"/>
              </a:solidFill>
              <a:sym typeface="Arial" charset="0"/>
            </a:endParaRPr>
          </a:p>
          <a:p>
            <a:pPr algn="just"/>
            <a:r>
              <a:rPr lang="es-ES" sz="1400" b="0" dirty="0" err="1">
                <a:solidFill>
                  <a:srgbClr val="333399"/>
                </a:solidFill>
                <a:sym typeface="Arial" charset="0"/>
              </a:rPr>
              <a:t>Nach der Operation</a:t>
            </a:r>
            <a:r>
              <a:rPr lang="es-ES" sz="1400" b="0" dirty="0">
                <a:solidFill>
                  <a:srgbClr val="333399"/>
                </a:solidFill>
                <a:sym typeface="Arial" charset="0"/>
              </a:rPr>
              <a:t>: 801,5 ms</a:t>
            </a:r>
          </a:p>
        </p:txBody>
      </p:sp>
      <p:sp>
        <p:nvSpPr>
          <p:cNvPr id="7" name="Rectángulo: esquinas redondeadas 6">
            <a:extLst>
              <a:ext uri="{FF2B5EF4-FFF2-40B4-BE49-F238E27FC236}">
                <a16:creationId xmlns:a16="http://schemas.microsoft.com/office/drawing/2014/main" id="{1CF3F0AB-C9FB-4C50-BA3F-B111C59C0EE4}"/>
              </a:ext>
            </a:extLst>
          </p:cNvPr>
          <p:cNvSpPr/>
          <p:nvPr/>
        </p:nvSpPr>
        <p:spPr bwMode="auto">
          <a:xfrm>
            <a:off x="5153980" y="3259827"/>
            <a:ext cx="3663429" cy="817245"/>
          </a:xfrm>
          <a:prstGeom prst="roundRect">
            <a:avLst/>
          </a:prstGeom>
          <a:noFill/>
        </p:spPr>
        <p:txBody>
          <a:bodyPr wrap="square" rtlCol="0">
            <a:spAutoFit/>
          </a:bodyPr>
          <a:lstStyle/>
          <a:p>
            <a:pPr algn="just"/>
            <a:r>
              <a:rPr lang="es-ES" sz="1400" dirty="0">
                <a:solidFill>
                  <a:srgbClr val="333399"/>
                </a:solidFill>
                <a:sym typeface="Arial" charset="0"/>
              </a:rPr>
              <a:t>Mittlere plantare </a:t>
            </a:r>
            <a:r>
              <a:rPr lang="es-ES" sz="1400" dirty="0" err="1">
                <a:solidFill>
                  <a:srgbClr val="333399"/>
                </a:solidFill>
                <a:sym typeface="Arial" charset="0"/>
              </a:rPr>
              <a:t>Gesamtdrücke</a:t>
            </a:r>
            <a:endParaRPr lang="es-ES" sz="1400" dirty="0">
              <a:solidFill>
                <a:srgbClr val="333399"/>
              </a:solidFill>
              <a:sym typeface="Arial" charset="0"/>
            </a:endParaRPr>
          </a:p>
          <a:p>
            <a:pPr algn="just"/>
            <a:r>
              <a:rPr lang="es-ES" sz="1400" b="0" dirty="0" err="1">
                <a:solidFill>
                  <a:srgbClr val="333399"/>
                </a:solidFill>
                <a:sym typeface="Arial" charset="0"/>
              </a:rPr>
              <a:t>Vor der Operation</a:t>
            </a:r>
            <a:r>
              <a:rPr lang="es-ES" sz="1400" b="0" dirty="0">
                <a:solidFill>
                  <a:srgbClr val="333399"/>
                </a:solidFill>
                <a:sym typeface="Arial" charset="0"/>
              </a:rPr>
              <a:t>: </a:t>
            </a:r>
            <a:r>
              <a:rPr lang="en-US" sz="1400" b="0" dirty="0">
                <a:solidFill>
                  <a:srgbClr val="333399"/>
                </a:solidFill>
              </a:rPr>
              <a:t>1257,75 N/cm2</a:t>
            </a:r>
            <a:endParaRPr lang="es-ES" sz="1400" b="0" dirty="0">
              <a:solidFill>
                <a:srgbClr val="333399"/>
              </a:solidFill>
              <a:sym typeface="Arial" charset="0"/>
            </a:endParaRPr>
          </a:p>
          <a:p>
            <a:pPr algn="just"/>
            <a:r>
              <a:rPr lang="es-ES" sz="1400" b="0" dirty="0" err="1">
                <a:solidFill>
                  <a:srgbClr val="333399"/>
                </a:solidFill>
                <a:sym typeface="Arial" charset="0"/>
              </a:rPr>
              <a:t>Nach der Operation</a:t>
            </a:r>
            <a:r>
              <a:rPr lang="es-ES" sz="1400" b="0" dirty="0">
                <a:solidFill>
                  <a:srgbClr val="333399"/>
                </a:solidFill>
                <a:sym typeface="Arial" charset="0"/>
              </a:rPr>
              <a:t>: 1436,0 N/cm2 </a:t>
            </a:r>
          </a:p>
        </p:txBody>
      </p:sp>
      <p:sp>
        <p:nvSpPr>
          <p:cNvPr id="8" name="Rectángulo: esquinas redondeadas 7">
            <a:extLst>
              <a:ext uri="{FF2B5EF4-FFF2-40B4-BE49-F238E27FC236}">
                <a16:creationId xmlns:a16="http://schemas.microsoft.com/office/drawing/2014/main" id="{AB81F4A3-9D4A-47C3-907C-53EAA6D55928}"/>
              </a:ext>
            </a:extLst>
          </p:cNvPr>
          <p:cNvSpPr/>
          <p:nvPr/>
        </p:nvSpPr>
        <p:spPr bwMode="auto">
          <a:xfrm>
            <a:off x="5157043" y="4195931"/>
            <a:ext cx="3663429" cy="817245"/>
          </a:xfrm>
          <a:prstGeom prst="roundRect">
            <a:avLst/>
          </a:prstGeom>
          <a:noFill/>
        </p:spPr>
        <p:txBody>
          <a:bodyPr wrap="square" rtlCol="0">
            <a:spAutoFit/>
          </a:bodyPr>
          <a:lstStyle/>
          <a:p>
            <a:pPr algn="just"/>
            <a:r>
              <a:rPr lang="es-ES" sz="1400" dirty="0" err="1">
                <a:solidFill>
                  <a:srgbClr val="333399"/>
                </a:solidFill>
                <a:sym typeface="Arial" charset="0"/>
              </a:rPr>
              <a:t>COP-Muster</a:t>
            </a:r>
            <a:endParaRPr lang="es-ES" sz="1400" dirty="0">
              <a:solidFill>
                <a:srgbClr val="333399"/>
              </a:solidFill>
              <a:sym typeface="Arial" charset="0"/>
            </a:endParaRPr>
          </a:p>
          <a:p>
            <a:pPr algn="just"/>
            <a:r>
              <a:rPr lang="es-ES" sz="1400" b="0" dirty="0" err="1">
                <a:solidFill>
                  <a:srgbClr val="333399"/>
                </a:solidFill>
                <a:sym typeface="Arial" charset="0"/>
              </a:rPr>
              <a:t>Vor der Operation</a:t>
            </a:r>
            <a:r>
              <a:rPr lang="es-ES" sz="1400" b="0" dirty="0">
                <a:solidFill>
                  <a:srgbClr val="333399"/>
                </a:solidFill>
                <a:sym typeface="Arial" charset="0"/>
              </a:rPr>
              <a:t>: </a:t>
            </a:r>
            <a:r>
              <a:rPr lang="en-US" sz="1400" b="0" dirty="0">
                <a:solidFill>
                  <a:srgbClr val="333399"/>
                </a:solidFill>
              </a:rPr>
              <a:t>seitliche Lage </a:t>
            </a:r>
            <a:endParaRPr lang="es-ES" sz="1400" b="0" dirty="0">
              <a:solidFill>
                <a:srgbClr val="333399"/>
              </a:solidFill>
              <a:sym typeface="Arial" charset="0"/>
            </a:endParaRPr>
          </a:p>
          <a:p>
            <a:pPr algn="just"/>
            <a:r>
              <a:rPr lang="es-ES" sz="1400" b="0" dirty="0" err="1">
                <a:solidFill>
                  <a:srgbClr val="333399"/>
                </a:solidFill>
                <a:sym typeface="Arial" charset="0"/>
              </a:rPr>
              <a:t>Postoperativ</a:t>
            </a:r>
            <a:r>
              <a:rPr lang="es-ES" sz="1400" b="0" dirty="0">
                <a:solidFill>
                  <a:srgbClr val="333399"/>
                </a:solidFill>
                <a:sym typeface="Arial" charset="0"/>
              </a:rPr>
              <a:t>: mediale </a:t>
            </a:r>
            <a:r>
              <a:rPr lang="es-ES" sz="1400" b="0" dirty="0" err="1">
                <a:solidFill>
                  <a:srgbClr val="333399"/>
                </a:solidFill>
                <a:sym typeface="Arial" charset="0"/>
              </a:rPr>
              <a:t>Lage</a:t>
            </a:r>
            <a:endParaRPr lang="es-ES" sz="1400" b="0" dirty="0">
              <a:solidFill>
                <a:srgbClr val="333399"/>
              </a:solidFill>
              <a:sym typeface="Arial" charset="0"/>
            </a:endParaRPr>
          </a:p>
        </p:txBody>
      </p:sp>
    </p:spTree>
    <p:extLst>
      <p:ext uri="{BB962C8B-B14F-4D97-AF65-F5344CB8AC3E}">
        <p14:creationId xmlns:p14="http://schemas.microsoft.com/office/powerpoint/2010/main" val="326051998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ts val="1000"/>
              </a:spcAft>
              <a:buClrTx/>
              <a:buSzTx/>
              <a:buFontTx/>
              <a:buNone/>
              <a:tabLst/>
              <a:defRPr/>
            </a:pPr>
            <a:r>
              <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Klinische Argumentation</a:t>
            </a:r>
          </a:p>
        </p:txBody>
      </p:sp>
      <p:sp>
        <p:nvSpPr>
          <p:cNvPr id="6" name="Prostokąt 1">
            <a:extLst>
              <a:ext uri="{FF2B5EF4-FFF2-40B4-BE49-F238E27FC236}">
                <a16:creationId xmlns:a16="http://schemas.microsoft.com/office/drawing/2014/main" id="{92B9B2A1-F2BE-4369-A711-7914B30FCDC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sp>
        <p:nvSpPr>
          <p:cNvPr id="9" name="Rectángulo: esquinas redondeadas 8">
            <a:extLst>
              <a:ext uri="{FF2B5EF4-FFF2-40B4-BE49-F238E27FC236}">
                <a16:creationId xmlns:a16="http://schemas.microsoft.com/office/drawing/2014/main" id="{0AC61B59-9BCB-4E3C-BC44-E13F5358BDC2}"/>
              </a:ext>
            </a:extLst>
          </p:cNvPr>
          <p:cNvSpPr/>
          <p:nvPr/>
        </p:nvSpPr>
        <p:spPr bwMode="auto">
          <a:xfrm>
            <a:off x="899592" y="2276872"/>
            <a:ext cx="7488832" cy="750858"/>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en-US" sz="1600" b="0" dirty="0">
                <a:latin typeface="Arial" charset="0"/>
              </a:rPr>
              <a:t>Gehen Patienten aufgrund von Schmerzen langsamer? Oder haben sie Angst, mit einer Prothese normal zu gehen?</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1" name="Rectángulo: esquinas redondeadas 10">
            <a:extLst>
              <a:ext uri="{FF2B5EF4-FFF2-40B4-BE49-F238E27FC236}">
                <a16:creationId xmlns:a16="http://schemas.microsoft.com/office/drawing/2014/main" id="{475C326A-3777-4F84-A59C-1C682BE07E73}"/>
              </a:ext>
            </a:extLst>
          </p:cNvPr>
          <p:cNvSpPr/>
          <p:nvPr/>
        </p:nvSpPr>
        <p:spPr bwMode="auto">
          <a:xfrm>
            <a:off x="899592" y="3140968"/>
            <a:ext cx="7488832" cy="87600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en-US" sz="1600" b="0" dirty="0">
                <a:latin typeface="Arial" charset="0"/>
              </a:rPr>
              <a:t>Haben die Patienten aufgrund der Eigenschaften der Prothese einen geringeren Bewegungsumfang der Gelenke? Oder weil nach der Operation ein Muskeldefizit besteht? Oder wegen Schmerzen?</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2" name="Rectángulo: esquinas redondeadas 11">
            <a:extLst>
              <a:ext uri="{FF2B5EF4-FFF2-40B4-BE49-F238E27FC236}">
                <a16:creationId xmlns:a16="http://schemas.microsoft.com/office/drawing/2014/main" id="{DA2094CC-EEDD-46D7-BA23-5CCB25A770B6}"/>
              </a:ext>
            </a:extLst>
          </p:cNvPr>
          <p:cNvSpPr/>
          <p:nvPr/>
        </p:nvSpPr>
        <p:spPr bwMode="auto">
          <a:xfrm>
            <a:off x="899592" y="4149080"/>
            <a:ext cx="7488832" cy="87600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en-US" sz="1600" b="0" dirty="0">
                <a:latin typeface="Arial" charset="0"/>
              </a:rPr>
              <a:t>Zeigen die Patienten Veränderungen in der Bodenreaktionskraft aufgrund der Tatsache, dass die Last nicht normal auf dem operierten Bein abgestützt wird oder nur weil die Geschwindigkeit abnimmt?</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BB01332B-1933-44B4-8601-266773087901}"/>
              </a:ext>
            </a:extLst>
          </p:cNvPr>
          <p:cNvSpPr/>
          <p:nvPr/>
        </p:nvSpPr>
        <p:spPr bwMode="auto">
          <a:xfrm>
            <a:off x="899592" y="5157192"/>
            <a:ext cx="748883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en-US" sz="1600" b="0" dirty="0">
                <a:latin typeface="Arial" charset="0"/>
              </a:rPr>
              <a:t>Haben Patienten nach einer Operation einen höheren Plantardruck, weil sie das Bein normal auf der Seite mit Gelenkersatz abstützen?</a:t>
            </a:r>
            <a:endParaRPr kumimoji="0" lang="en-US" sz="16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7400601"/>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1077218"/>
          </a:xfrm>
          <a:prstGeom prst="rect">
            <a:avLst/>
          </a:prstGeom>
          <a:noFill/>
        </p:spPr>
        <p:txBody>
          <a:bodyPr wrap="square">
            <a:spAutoFit/>
          </a:bodyPr>
          <a:lstStyle/>
          <a:p>
            <a:pPr>
              <a:defRPr/>
            </a:pPr>
            <a:r>
              <a:rPr lang="en-US" sz="3200" dirty="0">
                <a:solidFill>
                  <a:schemeClr val="accent2">
                    <a:lumMod val="75000"/>
                  </a:schemeClr>
                </a:solidFill>
              </a:rPr>
              <a:t>III. Biomechanische Gangstörungen bei Menschen nach einem Schlaganfall</a:t>
            </a: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Wie interpretiere ich den Bericht einer instrumentellen Biomechanik-Analyse bei einem Fall von Gangpathologie? </a:t>
            </a:r>
          </a:p>
        </p:txBody>
      </p:sp>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528" y="1075383"/>
            <a:ext cx="8496944" cy="769441"/>
          </a:xfrm>
          <a:prstGeom prst="rect">
            <a:avLst/>
          </a:prstGeom>
        </p:spPr>
        <p:txBody>
          <a:bodyPr wrap="square">
            <a:spAutoFit/>
          </a:bodyPr>
          <a:lstStyle/>
          <a:p>
            <a:pPr algn="ctr">
              <a:defRPr/>
            </a:pPr>
            <a:r>
              <a:rPr lang="en-US" sz="2200" dirty="0">
                <a:solidFill>
                  <a:schemeClr val="accent2">
                    <a:lumMod val="75000"/>
                  </a:schemeClr>
                </a:solidFill>
              </a:rPr>
              <a:t>D.3 Wie interpretiere ich den Bericht einer instrumentellen Biomechanik-Analyse bei einem Fall von Gangpathologie? </a:t>
            </a:r>
          </a:p>
        </p:txBody>
      </p:sp>
      <p:sp>
        <p:nvSpPr>
          <p:cNvPr id="10" name="Prostokąt 3">
            <a:extLst>
              <a:ext uri="{FF2B5EF4-FFF2-40B4-BE49-F238E27FC236}">
                <a16:creationId xmlns:a16="http://schemas.microsoft.com/office/drawing/2014/main" id="{15028B20-5EF6-4297-B4B2-3DCCCA7D4119}"/>
              </a:ext>
            </a:extLst>
          </p:cNvPr>
          <p:cNvSpPr/>
          <p:nvPr/>
        </p:nvSpPr>
        <p:spPr>
          <a:xfrm>
            <a:off x="1403648" y="2438405"/>
            <a:ext cx="7632848" cy="369332"/>
          </a:xfrm>
          <a:prstGeom prst="rect">
            <a:avLst/>
          </a:prstGeom>
        </p:spPr>
        <p:txBody>
          <a:bodyPr wrap="square">
            <a:spAutoFit/>
          </a:bodyPr>
          <a:lstStyle/>
          <a:p>
            <a:pPr marL="514350" indent="-514350">
              <a:spcAft>
                <a:spcPts val="1000"/>
              </a:spcAft>
              <a:buFont typeface="+mj-lt"/>
              <a:buAutoNum type="romanUcPeriod"/>
              <a:defRPr/>
            </a:pPr>
            <a:r>
              <a:rPr lang="en-US" sz="1800" b="0" dirty="0">
                <a:solidFill>
                  <a:schemeClr val="accent2">
                    <a:lumMod val="75000"/>
                  </a:schemeClr>
                </a:solidFill>
              </a:rPr>
              <a:t>Ziele</a:t>
            </a:r>
          </a:p>
        </p:txBody>
      </p:sp>
      <p:sp>
        <p:nvSpPr>
          <p:cNvPr id="3" name="Rectángulo: esquinas redondeadas 2">
            <a:extLst>
              <a:ext uri="{FF2B5EF4-FFF2-40B4-BE49-F238E27FC236}">
                <a16:creationId xmlns:a16="http://schemas.microsoft.com/office/drawing/2014/main" id="{B7062293-E7D1-4FE0-B4E3-67F134B17F64}"/>
              </a:ext>
            </a:extLst>
          </p:cNvPr>
          <p:cNvSpPr/>
          <p:nvPr/>
        </p:nvSpPr>
        <p:spPr bwMode="auto">
          <a:xfrm>
            <a:off x="1979712" y="3014469"/>
            <a:ext cx="604867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7938" defTabSz="642938" rtl="0" eaLnBrk="1" fontAlgn="base" latinLnBrk="0" hangingPunct="1">
              <a:lnSpc>
                <a:spcPct val="90000"/>
              </a:lnSpc>
              <a:spcBef>
                <a:spcPts val="1675"/>
              </a:spcBef>
              <a:spcAft>
                <a:spcPct val="0"/>
              </a:spcAft>
              <a:buClrTx/>
              <a:buSzPct val="171000"/>
              <a:buFont typeface="Arial" charset="0"/>
              <a:buNone/>
              <a:tabLst/>
            </a:pPr>
            <a:r>
              <a:rPr kumimoji="0" lang="es-ES" sz="1800" b="0" i="0" u="none" strike="noStrike" cap="none" normalizeH="0" baseline="0" dirty="0">
                <a:ln>
                  <a:noFill/>
                </a:ln>
                <a:solidFill>
                  <a:schemeClr val="bg1"/>
                </a:solidFill>
                <a:effectLst/>
                <a:latin typeface="Arial" charset="0"/>
                <a:sym typeface="Arial" charset="0"/>
              </a:rPr>
              <a:t>II. </a:t>
            </a:r>
            <a:r>
              <a:rPr kumimoji="0" lang="en-US" sz="1800" b="0" i="0" u="none" strike="noStrike" cap="none" normalizeH="0" baseline="0" dirty="0">
                <a:ln>
                  <a:noFill/>
                </a:ln>
                <a:solidFill>
                  <a:schemeClr val="bg1"/>
                </a:solidFill>
                <a:effectLst/>
                <a:latin typeface="Arial" charset="0"/>
                <a:sym typeface="Arial" charset="0"/>
              </a:rPr>
              <a:t>Biomechanische Gangbeeinträchtigung bei Menschen mit Gelenkersatz</a:t>
            </a:r>
          </a:p>
        </p:txBody>
      </p:sp>
      <p:sp>
        <p:nvSpPr>
          <p:cNvPr id="4" name="Rectángulo: esquinas redondeadas 3">
            <a:extLst>
              <a:ext uri="{FF2B5EF4-FFF2-40B4-BE49-F238E27FC236}">
                <a16:creationId xmlns:a16="http://schemas.microsoft.com/office/drawing/2014/main" id="{8325BA19-B444-4BDF-867F-65160E1E0D43}"/>
              </a:ext>
            </a:extLst>
          </p:cNvPr>
          <p:cNvSpPr/>
          <p:nvPr/>
        </p:nvSpPr>
        <p:spPr bwMode="auto">
          <a:xfrm>
            <a:off x="1979712" y="4022581"/>
            <a:ext cx="604867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7938" defTabSz="642938" rtl="0" eaLnBrk="1" fontAlgn="base" latinLnBrk="0" hangingPunct="1">
              <a:lnSpc>
                <a:spcPct val="90000"/>
              </a:lnSpc>
              <a:spcBef>
                <a:spcPts val="1675"/>
              </a:spcBef>
              <a:spcAft>
                <a:spcPct val="0"/>
              </a:spcAft>
              <a:buClrTx/>
              <a:buSzPct val="171000"/>
              <a:buFont typeface="Arial" charset="0"/>
              <a:buNone/>
              <a:tabLst/>
            </a:pPr>
            <a:r>
              <a:rPr kumimoji="0" lang="es-ES" sz="1800" b="0" i="0" u="none" strike="noStrike" cap="none" normalizeH="0" baseline="0" dirty="0">
                <a:ln>
                  <a:noFill/>
                </a:ln>
                <a:solidFill>
                  <a:schemeClr val="bg1"/>
                </a:solidFill>
                <a:effectLst/>
                <a:latin typeface="Arial" charset="0"/>
                <a:sym typeface="Arial" charset="0"/>
              </a:rPr>
              <a:t>III. </a:t>
            </a:r>
            <a:r>
              <a:rPr kumimoji="0" lang="en-US" sz="1800" b="0" i="0" u="none" strike="noStrike" cap="none" normalizeH="0" baseline="0" dirty="0">
                <a:ln>
                  <a:noFill/>
                </a:ln>
                <a:solidFill>
                  <a:schemeClr val="bg1"/>
                </a:solidFill>
                <a:effectLst/>
                <a:latin typeface="Arial" charset="0"/>
                <a:sym typeface="Arial" charset="0"/>
              </a:rPr>
              <a:t>Biomechanische Gangveränderung bei Menschen nach einem Schlaganfall</a:t>
            </a:r>
          </a:p>
        </p:txBody>
      </p:sp>
      <p:sp>
        <p:nvSpPr>
          <p:cNvPr id="8" name="Prostokąt 3">
            <a:extLst>
              <a:ext uri="{FF2B5EF4-FFF2-40B4-BE49-F238E27FC236}">
                <a16:creationId xmlns:a16="http://schemas.microsoft.com/office/drawing/2014/main" id="{075929A5-2B7C-4688-987C-B9EBC5FB54C1}"/>
              </a:ext>
            </a:extLst>
          </p:cNvPr>
          <p:cNvSpPr/>
          <p:nvPr/>
        </p:nvSpPr>
        <p:spPr>
          <a:xfrm>
            <a:off x="1389043" y="5174709"/>
            <a:ext cx="7632848" cy="774571"/>
          </a:xfrm>
          <a:prstGeom prst="rect">
            <a:avLst/>
          </a:prstGeom>
        </p:spPr>
        <p:txBody>
          <a:bodyPr wrap="square">
            <a:spAutoFit/>
          </a:bodyPr>
          <a:lstStyle/>
          <a:p>
            <a:pPr marL="514350" indent="-514350">
              <a:spcAft>
                <a:spcPts val="1000"/>
              </a:spcAft>
              <a:buFont typeface="+mj-lt"/>
              <a:buAutoNum type="romanUcPeriod" startAt="4"/>
              <a:defRPr/>
            </a:pPr>
            <a:r>
              <a:rPr lang="es-ES" sz="1800" b="0" dirty="0">
                <a:solidFill>
                  <a:schemeClr val="accent2">
                    <a:lumMod val="75000"/>
                  </a:schemeClr>
                </a:solidFill>
              </a:rPr>
              <a:t>Wichtige Ideen</a:t>
            </a:r>
            <a:endParaRPr lang="pl-PL" sz="1800" b="0" dirty="0">
              <a:solidFill>
                <a:schemeClr val="accent2">
                  <a:lumMod val="75000"/>
                </a:schemeClr>
              </a:solidFill>
            </a:endParaRPr>
          </a:p>
          <a:p>
            <a:pPr marL="514350" indent="-514350">
              <a:spcAft>
                <a:spcPts val="1000"/>
              </a:spcAft>
              <a:buFont typeface="+mj-lt"/>
              <a:buAutoNum type="romanUcPeriod" startAt="4"/>
              <a:defRPr/>
            </a:pPr>
            <a:r>
              <a:rPr lang="en-US" sz="1800" b="0" dirty="0">
                <a:solidFill>
                  <a:schemeClr val="accent2">
                    <a:lumMod val="75000"/>
                  </a:schemeClr>
                </a:solidFill>
              </a:rPr>
              <a:t>Referenzen </a:t>
            </a:r>
          </a:p>
        </p:txBody>
      </p:sp>
    </p:spTree>
    <p:extLst>
      <p:ext uri="{BB962C8B-B14F-4D97-AF65-F5344CB8AC3E}">
        <p14:creationId xmlns:p14="http://schemas.microsoft.com/office/powerpoint/2010/main" val="1730337168"/>
      </p:ext>
    </p:extLst>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CuadroTexto 8">
            <a:extLst>
              <a:ext uri="{FF2B5EF4-FFF2-40B4-BE49-F238E27FC236}">
                <a16:creationId xmlns:a16="http://schemas.microsoft.com/office/drawing/2014/main" id="{851D3DBE-9DAE-403D-9EEC-5C67A77E8556}"/>
              </a:ext>
            </a:extLst>
          </p:cNvPr>
          <p:cNvSpPr txBox="1"/>
          <p:nvPr/>
        </p:nvSpPr>
        <p:spPr>
          <a:xfrm>
            <a:off x="683568" y="4561953"/>
            <a:ext cx="4032448" cy="1169551"/>
          </a:xfrm>
          <a:prstGeom prst="rect">
            <a:avLst/>
          </a:prstGeom>
          <a:noFill/>
        </p:spPr>
        <p:txBody>
          <a:bodyPr wrap="square" rtlCol="0">
            <a:spAutoFit/>
          </a:bodyPr>
          <a:lstStyle/>
          <a:p>
            <a:pPr algn="just"/>
            <a:r>
              <a:rPr lang="en-US" sz="1400" b="0" dirty="0">
                <a:solidFill>
                  <a:schemeClr val="accent2"/>
                </a:solidFill>
              </a:rPr>
              <a:t>Abbildung 1 - Arten von Hirnschlag. Bei einem ischämischen Schlaganfall blockiert ein Gerinnsel den Blutfluss in einem Bereich des Gehirns. Bei einem hämorrhagischen Schlaganfall kommt es zu einer Blutung im oder um das Hirngewebe. Bild von www.braingait.com</a:t>
            </a:r>
          </a:p>
        </p:txBody>
      </p:sp>
      <p:sp>
        <p:nvSpPr>
          <p:cNvPr id="12" name="Prostokąt 3">
            <a:extLst>
              <a:ext uri="{FF2B5EF4-FFF2-40B4-BE49-F238E27FC236}">
                <a16:creationId xmlns:a16="http://schemas.microsoft.com/office/drawing/2014/main" id="{4DCC9E52-F043-4D5A-83D3-4CC260BC27EB}"/>
              </a:ext>
            </a:extLst>
          </p:cNvPr>
          <p:cNvSpPr/>
          <p:nvPr/>
        </p:nvSpPr>
        <p:spPr>
          <a:xfrm>
            <a:off x="4827376" y="2132856"/>
            <a:ext cx="4209120" cy="4278094"/>
          </a:xfrm>
          <a:prstGeom prst="rect">
            <a:avLst/>
          </a:prstGeom>
        </p:spPr>
        <p:txBody>
          <a:bodyPr wrap="square">
            <a:spAutoFit/>
          </a:bodyPr>
          <a:lstStyle/>
          <a:p>
            <a:pPr marL="342900" indent="-342900">
              <a:spcAft>
                <a:spcPts val="600"/>
              </a:spcAft>
              <a:buFont typeface="Arial" panose="020B0604020202020204" pitchFamily="34" charset="0"/>
              <a:buChar char="•"/>
              <a:defRPr/>
            </a:pPr>
            <a:r>
              <a:rPr lang="en-US" sz="1800" b="0" dirty="0">
                <a:solidFill>
                  <a:schemeClr val="accent2">
                    <a:lumMod val="75000"/>
                  </a:schemeClr>
                </a:solidFill>
              </a:rPr>
              <a:t>Der Hirnschlag ist eine der häufigsten Ursachen für schwere Langzeitbehinderungen. </a:t>
            </a:r>
          </a:p>
          <a:p>
            <a:pPr marL="342900" indent="-342900">
              <a:spcAft>
                <a:spcPts val="600"/>
              </a:spcAft>
              <a:buFont typeface="Arial" panose="020B0604020202020204" pitchFamily="34" charset="0"/>
              <a:buChar char="•"/>
              <a:defRPr/>
            </a:pPr>
            <a:r>
              <a:rPr lang="en-US" sz="1800" b="0" dirty="0">
                <a:solidFill>
                  <a:schemeClr val="accent2">
                    <a:lumMod val="75000"/>
                  </a:schemeClr>
                </a:solidFill>
              </a:rPr>
              <a:t>Gehstörungen treten bei mehr als 80 % der Schlaganfallüberlebenden auf.</a:t>
            </a:r>
          </a:p>
          <a:p>
            <a:pPr marL="342900" indent="-342900">
              <a:spcAft>
                <a:spcPts val="600"/>
              </a:spcAft>
              <a:buFont typeface="Arial" panose="020B0604020202020204" pitchFamily="34" charset="0"/>
              <a:buChar char="•"/>
              <a:defRPr/>
            </a:pPr>
            <a:r>
              <a:rPr lang="en-US" sz="1800" b="0" dirty="0">
                <a:solidFill>
                  <a:schemeClr val="accent2">
                    <a:lumMod val="75000"/>
                  </a:schemeClr>
                </a:solidFill>
              </a:rPr>
              <a:t>25 % aller Schlaganfallüberlebenden haben bleibende Gehbehinderungen.</a:t>
            </a:r>
          </a:p>
          <a:p>
            <a:pPr marL="342900" indent="-342900">
              <a:spcAft>
                <a:spcPts val="600"/>
              </a:spcAft>
              <a:buFont typeface="Arial" panose="020B0604020202020204" pitchFamily="34" charset="0"/>
              <a:buChar char="•"/>
              <a:defRPr/>
            </a:pPr>
            <a:r>
              <a:rPr lang="en-US" sz="1800" b="0" dirty="0">
                <a:solidFill>
                  <a:schemeClr val="accent2">
                    <a:lumMod val="75000"/>
                  </a:schemeClr>
                </a:solidFill>
              </a:rPr>
              <a:t>Beeinträchtigungen des Gangbildes verursachen Schwierigkeiten bei der Durchführung von Aktivitäten des täglichen Lebens und der Mobilität. </a:t>
            </a:r>
          </a:p>
          <a:p>
            <a:pPr marL="342900" indent="-342900" algn="just">
              <a:spcAft>
                <a:spcPts val="0"/>
              </a:spcAft>
              <a:buFont typeface="Arial" panose="020B0604020202020204" pitchFamily="34" charset="0"/>
              <a:buChar char="•"/>
              <a:defRPr/>
            </a:pPr>
            <a:endParaRPr lang="en-US" sz="1800" b="0" dirty="0">
              <a:solidFill>
                <a:schemeClr val="accent2">
                  <a:lumMod val="75000"/>
                </a:schemeClr>
              </a:solidFill>
            </a:endParaRPr>
          </a:p>
        </p:txBody>
      </p:sp>
      <p:pic>
        <p:nvPicPr>
          <p:cNvPr id="4" name="Imagen 3" descr="Diagrama&#10;&#10;Descripción generada automáticamente">
            <a:extLst>
              <a:ext uri="{FF2B5EF4-FFF2-40B4-BE49-F238E27FC236}">
                <a16:creationId xmlns:a16="http://schemas.microsoft.com/office/drawing/2014/main" id="{6B63771D-6A14-4405-968E-5E3995DFFE4D}"/>
              </a:ext>
            </a:extLst>
          </p:cNvPr>
          <p:cNvPicPr>
            <a:picLocks noChangeAspect="1"/>
          </p:cNvPicPr>
          <p:nvPr/>
        </p:nvPicPr>
        <p:blipFill rotWithShape="1">
          <a:blip r:embed="rId3">
            <a:extLst>
              <a:ext uri="{28A0092B-C50C-407E-A947-70E740481C1C}">
                <a14:useLocalDpi xmlns:a14="http://schemas.microsoft.com/office/drawing/2010/main" val="0"/>
              </a:ext>
            </a:extLst>
          </a:blip>
          <a:srcRect b="12473"/>
          <a:stretch/>
        </p:blipFill>
        <p:spPr>
          <a:xfrm>
            <a:off x="467544" y="2060848"/>
            <a:ext cx="4381500" cy="2501105"/>
          </a:xfrm>
          <a:prstGeom prst="rect">
            <a:avLst/>
          </a:prstGeom>
        </p:spPr>
      </p:pic>
      <p:sp>
        <p:nvSpPr>
          <p:cNvPr id="2" name="Prostokąt 1">
            <a:extLst>
              <a:ext uri="{FF2B5EF4-FFF2-40B4-BE49-F238E27FC236}">
                <a16:creationId xmlns:a16="http://schemas.microsoft.com/office/drawing/2014/main" id="{963A28A1-3F07-4F0E-B1D5-FA4949E3A4E4}"/>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4232475980"/>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
        <p:nvSpPr>
          <p:cNvPr id="7" name="CuadroTexto 6">
            <a:extLst>
              <a:ext uri="{FF2B5EF4-FFF2-40B4-BE49-F238E27FC236}">
                <a16:creationId xmlns:a16="http://schemas.microsoft.com/office/drawing/2014/main" id="{434A5F63-0497-4BA6-BAC0-22D51851F299}"/>
              </a:ext>
            </a:extLst>
          </p:cNvPr>
          <p:cNvSpPr txBox="1"/>
          <p:nvPr/>
        </p:nvSpPr>
        <p:spPr>
          <a:xfrm>
            <a:off x="179512" y="3861048"/>
            <a:ext cx="2016225" cy="2031325"/>
          </a:xfrm>
          <a:prstGeom prst="rect">
            <a:avLst/>
          </a:prstGeom>
          <a:noFill/>
        </p:spPr>
        <p:txBody>
          <a:bodyPr wrap="square" rtlCol="0">
            <a:spAutoFit/>
          </a:bodyPr>
          <a:lstStyle/>
          <a:p>
            <a:pPr algn="r"/>
            <a:r>
              <a:rPr lang="en-US" sz="1400" b="0" dirty="0">
                <a:solidFill>
                  <a:schemeClr val="accent2"/>
                </a:solidFill>
              </a:rPr>
              <a:t>Tabelle 1 - Mittelwert der spatiotemporalen Parameter bei chronischen Hemiplejic-Patienten (Schlaganfall &gt; 6 Monate) und gesunden Kontrollen. Ergebnisse aus </a:t>
            </a:r>
            <a:r>
              <a:rPr lang="en-US" sz="1400" b="0" dirty="0" err="1">
                <a:solidFill>
                  <a:schemeClr val="accent2"/>
                </a:solidFill>
              </a:rPr>
              <a:t>Boudarham </a:t>
            </a:r>
            <a:r>
              <a:rPr lang="en-US" sz="1400" b="0" dirty="0">
                <a:solidFill>
                  <a:schemeClr val="accent2"/>
                </a:solidFill>
              </a:rPr>
              <a:t>J. et al. 2013. </a:t>
            </a: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Räumlich-zeitliche Parameter</a:t>
            </a:r>
          </a:p>
        </p:txBody>
      </p:sp>
      <p:graphicFrame>
        <p:nvGraphicFramePr>
          <p:cNvPr id="4" name="Tabla 10">
            <a:extLst>
              <a:ext uri="{FF2B5EF4-FFF2-40B4-BE49-F238E27FC236}">
                <a16:creationId xmlns:a16="http://schemas.microsoft.com/office/drawing/2014/main" id="{4E35CA12-B333-452D-AF34-FA207253A01A}"/>
              </a:ext>
            </a:extLst>
          </p:cNvPr>
          <p:cNvGraphicFramePr>
            <a:graphicFrameLocks noGrp="1"/>
          </p:cNvGraphicFramePr>
          <p:nvPr>
            <p:extLst>
              <p:ext uri="{D42A27DB-BD31-4B8C-83A1-F6EECF244321}">
                <p14:modId xmlns:p14="http://schemas.microsoft.com/office/powerpoint/2010/main" val="3086970961"/>
              </p:ext>
            </p:extLst>
          </p:nvPr>
        </p:nvGraphicFramePr>
        <p:xfrm>
          <a:off x="2483770" y="2060848"/>
          <a:ext cx="5904654" cy="3932026"/>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771112554"/>
                    </a:ext>
                  </a:extLst>
                </a:gridCol>
                <a:gridCol w="1656184">
                  <a:extLst>
                    <a:ext uri="{9D8B030D-6E8A-4147-A177-3AD203B41FA5}">
                      <a16:colId xmlns:a16="http://schemas.microsoft.com/office/drawing/2014/main" val="2173402506"/>
                    </a:ext>
                  </a:extLst>
                </a:gridCol>
                <a:gridCol w="1512166">
                  <a:extLst>
                    <a:ext uri="{9D8B030D-6E8A-4147-A177-3AD203B41FA5}">
                      <a16:colId xmlns:a16="http://schemas.microsoft.com/office/drawing/2014/main" val="2707355176"/>
                    </a:ext>
                  </a:extLst>
                </a:gridCol>
              </a:tblGrid>
              <a:tr h="322714">
                <a:tc gridSpan="3">
                  <a:txBody>
                    <a:bodyPr/>
                    <a:lstStyle/>
                    <a:p>
                      <a:pPr algn="ctr"/>
                      <a:r>
                        <a:rPr lang="es-ES" sz="1400" dirty="0"/>
                        <a:t>Tabelle 1: </a:t>
                      </a:r>
                      <a:r>
                        <a:rPr lang="es-ES" sz="1400" dirty="0" err="1"/>
                        <a:t>Raum-zeitliche Parameter </a:t>
                      </a:r>
                      <a:endParaRPr lang="es-ES" sz="1400"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3785372508"/>
                  </a:ext>
                </a:extLst>
              </a:tr>
              <a:tr h="297574">
                <a:tc>
                  <a:txBody>
                    <a:bodyPr/>
                    <a:lstStyle/>
                    <a:p>
                      <a:endParaRPr lang="es-ES" sz="1400" dirty="0"/>
                    </a:p>
                  </a:txBody>
                  <a:tcPr/>
                </a:tc>
                <a:tc>
                  <a:txBody>
                    <a:bodyPr/>
                    <a:lstStyle/>
                    <a:p>
                      <a:pPr algn="ctr"/>
                      <a:r>
                        <a:rPr lang="es-ES" sz="1400" b="1" dirty="0" err="1"/>
                        <a:t>Hemiplejic </a:t>
                      </a:r>
                    </a:p>
                    <a:p>
                      <a:pPr algn="ctr"/>
                      <a:r>
                        <a:rPr lang="es-ES" sz="1400" b="1" dirty="0"/>
                        <a:t>(</a:t>
                      </a:r>
                      <a:r>
                        <a:rPr lang="es-ES" sz="1400" b="1" i="1" dirty="0"/>
                        <a:t>n </a:t>
                      </a:r>
                      <a:r>
                        <a:rPr lang="es-ES" sz="1400" b="1" dirty="0"/>
                        <a:t>= 42)</a:t>
                      </a:r>
                    </a:p>
                  </a:txBody>
                  <a:tcPr/>
                </a:tc>
                <a:tc>
                  <a:txBody>
                    <a:bodyPr/>
                    <a:lstStyle/>
                    <a:p>
                      <a:pPr algn="ctr"/>
                      <a:r>
                        <a:rPr lang="es-ES" sz="1400" b="1" dirty="0" err="1"/>
                        <a:t>Gesunde </a:t>
                      </a:r>
                      <a:endParaRPr lang="es-ES" sz="1400" b="1" dirty="0"/>
                    </a:p>
                  </a:txBody>
                  <a:tcPr/>
                </a:tc>
                <a:extLst>
                  <a:ext uri="{0D108BD9-81ED-4DB2-BD59-A6C34878D82A}">
                    <a16:rowId xmlns:a16="http://schemas.microsoft.com/office/drawing/2014/main" val="1289522722"/>
                  </a:ext>
                </a:extLst>
              </a:tr>
              <a:tr h="216024">
                <a:tc>
                  <a:txBody>
                    <a:bodyPr/>
                    <a:lstStyle/>
                    <a:p>
                      <a:r>
                        <a:rPr lang="es-ES" sz="1400" dirty="0" err="1"/>
                        <a:t>Geschwindigkeit </a:t>
                      </a:r>
                      <a:r>
                        <a:rPr lang="es-ES" sz="1400" dirty="0"/>
                        <a:t>(m.s-1)</a:t>
                      </a:r>
                    </a:p>
                  </a:txBody>
                  <a:tcPr/>
                </a:tc>
                <a:tc>
                  <a:txBody>
                    <a:bodyPr/>
                    <a:lstStyle/>
                    <a:p>
                      <a:pPr algn="ctr"/>
                      <a:r>
                        <a:rPr lang="es-ES" sz="1400" dirty="0"/>
                        <a:t>0.82</a:t>
                      </a:r>
                    </a:p>
                  </a:txBody>
                  <a:tcPr/>
                </a:tc>
                <a:tc>
                  <a:txBody>
                    <a:bodyPr/>
                    <a:lstStyle/>
                    <a:p>
                      <a:pPr algn="ctr"/>
                      <a:r>
                        <a:rPr lang="es-ES" sz="1400" dirty="0"/>
                        <a:t>1.25</a:t>
                      </a:r>
                    </a:p>
                  </a:txBody>
                  <a:tcPr/>
                </a:tc>
                <a:extLst>
                  <a:ext uri="{0D108BD9-81ED-4DB2-BD59-A6C34878D82A}">
                    <a16:rowId xmlns:a16="http://schemas.microsoft.com/office/drawing/2014/main" val="1939202218"/>
                  </a:ext>
                </a:extLst>
              </a:tr>
              <a:tr h="229736">
                <a:tc>
                  <a:txBody>
                    <a:bodyPr/>
                    <a:lstStyle/>
                    <a:p>
                      <a:r>
                        <a:rPr lang="es-ES" sz="1400" dirty="0" err="1"/>
                        <a:t>Schrittlänge </a:t>
                      </a:r>
                      <a:r>
                        <a:rPr lang="es-ES" sz="1400" dirty="0"/>
                        <a:t>(m) </a:t>
                      </a:r>
                    </a:p>
                  </a:txBody>
                  <a:tcPr/>
                </a:tc>
                <a:tc>
                  <a:txBody>
                    <a:bodyPr/>
                    <a:lstStyle/>
                    <a:p>
                      <a:pPr algn="ctr"/>
                      <a:r>
                        <a:rPr lang="es-ES" sz="1400" dirty="0"/>
                        <a:t>1.03</a:t>
                      </a:r>
                    </a:p>
                  </a:txBody>
                  <a:tcPr/>
                </a:tc>
                <a:tc>
                  <a:txBody>
                    <a:bodyPr/>
                    <a:lstStyle/>
                    <a:p>
                      <a:pPr algn="ctr"/>
                      <a:r>
                        <a:rPr lang="es-ES" sz="1400" dirty="0"/>
                        <a:t>1.31</a:t>
                      </a:r>
                    </a:p>
                  </a:txBody>
                  <a:tcPr/>
                </a:tc>
                <a:extLst>
                  <a:ext uri="{0D108BD9-81ED-4DB2-BD59-A6C34878D82A}">
                    <a16:rowId xmlns:a16="http://schemas.microsoft.com/office/drawing/2014/main" val="4102719464"/>
                  </a:ext>
                </a:extLst>
              </a:tr>
              <a:tr h="243448">
                <a:tc>
                  <a:txBody>
                    <a:bodyPr/>
                    <a:lstStyle/>
                    <a:p>
                      <a:r>
                        <a:rPr lang="es-ES" sz="1400" dirty="0" err="1"/>
                        <a:t>Schrittlänge </a:t>
                      </a:r>
                      <a:r>
                        <a:rPr lang="es-ES" sz="1400" dirty="0"/>
                        <a:t>(m)</a:t>
                      </a:r>
                    </a:p>
                  </a:txBody>
                  <a:tcPr/>
                </a:tc>
                <a:tc>
                  <a:txBody>
                    <a:bodyPr/>
                    <a:lstStyle/>
                    <a:p>
                      <a:pPr algn="ctr"/>
                      <a:r>
                        <a:rPr lang="es-ES" sz="1400" dirty="0"/>
                        <a:t>0.52</a:t>
                      </a:r>
                    </a:p>
                  </a:txBody>
                  <a:tcPr/>
                </a:tc>
                <a:tc>
                  <a:txBody>
                    <a:bodyPr/>
                    <a:lstStyle/>
                    <a:p>
                      <a:pPr algn="ctr"/>
                      <a:r>
                        <a:rPr lang="es-ES" sz="1400" dirty="0"/>
                        <a:t>0.65</a:t>
                      </a:r>
                    </a:p>
                  </a:txBody>
                  <a:tcPr/>
                </a:tc>
                <a:extLst>
                  <a:ext uri="{0D108BD9-81ED-4DB2-BD59-A6C34878D82A}">
                    <a16:rowId xmlns:a16="http://schemas.microsoft.com/office/drawing/2014/main" val="184783730"/>
                  </a:ext>
                </a:extLst>
              </a:tr>
              <a:tr h="257160">
                <a:tc>
                  <a:txBody>
                    <a:bodyPr/>
                    <a:lstStyle/>
                    <a:p>
                      <a:r>
                        <a:rPr lang="es-ES" sz="1400" dirty="0" err="1"/>
                        <a:t>Schrittweite </a:t>
                      </a:r>
                      <a:r>
                        <a:rPr lang="es-ES" sz="1400" dirty="0"/>
                        <a:t>(s)</a:t>
                      </a:r>
                    </a:p>
                  </a:txBody>
                  <a:tcPr/>
                </a:tc>
                <a:tc>
                  <a:txBody>
                    <a:bodyPr/>
                    <a:lstStyle/>
                    <a:p>
                      <a:pPr algn="ctr"/>
                      <a:r>
                        <a:rPr lang="es-ES" sz="1400" dirty="0"/>
                        <a:t>19.3</a:t>
                      </a:r>
                    </a:p>
                  </a:txBody>
                  <a:tcPr/>
                </a:tc>
                <a:tc>
                  <a:txBody>
                    <a:bodyPr/>
                    <a:lstStyle/>
                    <a:p>
                      <a:pPr algn="ctr"/>
                      <a:r>
                        <a:rPr lang="es-ES" sz="1400" dirty="0"/>
                        <a:t>15.2</a:t>
                      </a:r>
                    </a:p>
                  </a:txBody>
                  <a:tcPr/>
                </a:tc>
                <a:extLst>
                  <a:ext uri="{0D108BD9-81ED-4DB2-BD59-A6C34878D82A}">
                    <a16:rowId xmlns:a16="http://schemas.microsoft.com/office/drawing/2014/main" val="3871447636"/>
                  </a:ext>
                </a:extLst>
              </a:tr>
              <a:tr h="198864">
                <a:tc>
                  <a:txBody>
                    <a:bodyPr/>
                    <a:lstStyle/>
                    <a:p>
                      <a:r>
                        <a:rPr lang="es-ES" sz="1400" dirty="0" err="1"/>
                        <a:t>Kadenz </a:t>
                      </a:r>
                      <a:endParaRPr lang="es-ES" sz="1400" dirty="0"/>
                    </a:p>
                  </a:txBody>
                  <a:tcPr/>
                </a:tc>
                <a:tc>
                  <a:txBody>
                    <a:bodyPr/>
                    <a:lstStyle/>
                    <a:p>
                      <a:pPr algn="ctr"/>
                      <a:r>
                        <a:rPr lang="es-ES" sz="1400" dirty="0"/>
                        <a:t>93.1</a:t>
                      </a:r>
                    </a:p>
                  </a:txBody>
                  <a:tcPr/>
                </a:tc>
                <a:tc>
                  <a:txBody>
                    <a:bodyPr/>
                    <a:lstStyle/>
                    <a:p>
                      <a:pPr algn="ctr"/>
                      <a:r>
                        <a:rPr lang="es-ES" sz="1400" dirty="0"/>
                        <a:t>114.3</a:t>
                      </a:r>
                    </a:p>
                  </a:txBody>
                  <a:tcPr/>
                </a:tc>
                <a:extLst>
                  <a:ext uri="{0D108BD9-81ED-4DB2-BD59-A6C34878D82A}">
                    <a16:rowId xmlns:a16="http://schemas.microsoft.com/office/drawing/2014/main" val="1829831251"/>
                  </a:ext>
                </a:extLst>
              </a:tr>
              <a:tr h="212576">
                <a:tc>
                  <a:txBody>
                    <a:bodyPr/>
                    <a:lstStyle/>
                    <a:p>
                      <a:r>
                        <a:rPr lang="es-ES" sz="1400" dirty="0"/>
                        <a:t>Schrittzeit (s)</a:t>
                      </a:r>
                    </a:p>
                  </a:txBody>
                  <a:tcPr/>
                </a:tc>
                <a:tc>
                  <a:txBody>
                    <a:bodyPr/>
                    <a:lstStyle/>
                    <a:p>
                      <a:pPr algn="ctr"/>
                      <a:r>
                        <a:rPr lang="es-ES" sz="1400" dirty="0"/>
                        <a:t>1.32</a:t>
                      </a:r>
                    </a:p>
                  </a:txBody>
                  <a:tcPr/>
                </a:tc>
                <a:tc>
                  <a:txBody>
                    <a:bodyPr/>
                    <a:lstStyle/>
                    <a:p>
                      <a:pPr algn="ctr"/>
                      <a:r>
                        <a:rPr lang="es-ES" sz="1400" dirty="0"/>
                        <a:t>1.06</a:t>
                      </a:r>
                    </a:p>
                  </a:txBody>
                  <a:tcPr/>
                </a:tc>
                <a:extLst>
                  <a:ext uri="{0D108BD9-81ED-4DB2-BD59-A6C34878D82A}">
                    <a16:rowId xmlns:a16="http://schemas.microsoft.com/office/drawing/2014/main" val="4115367094"/>
                  </a:ext>
                </a:extLst>
              </a:tr>
              <a:tr h="328648">
                <a:tc>
                  <a:txBody>
                    <a:bodyPr/>
                    <a:lstStyle/>
                    <a:p>
                      <a:r>
                        <a:rPr lang="es-ES" sz="1400" dirty="0" err="1"/>
                        <a:t>Dauer der Standphase </a:t>
                      </a:r>
                      <a:r>
                        <a:rPr lang="es-ES" sz="1400" dirty="0"/>
                        <a:t>(%GC)</a:t>
                      </a:r>
                    </a:p>
                  </a:txBody>
                  <a:tcPr/>
                </a:tc>
                <a:tc>
                  <a:txBody>
                    <a:bodyPr/>
                    <a:lstStyle/>
                    <a:p>
                      <a:pPr algn="ctr"/>
                      <a:r>
                        <a:rPr lang="es-ES" sz="1400" dirty="0"/>
                        <a:t>59.8</a:t>
                      </a:r>
                    </a:p>
                  </a:txBody>
                  <a:tcPr/>
                </a:tc>
                <a:tc>
                  <a:txBody>
                    <a:bodyPr/>
                    <a:lstStyle/>
                    <a:p>
                      <a:pPr algn="ctr"/>
                      <a:r>
                        <a:rPr lang="es-ES" sz="1400" dirty="0"/>
                        <a:t>60.4</a:t>
                      </a:r>
                    </a:p>
                  </a:txBody>
                  <a:tcPr/>
                </a:tc>
                <a:extLst>
                  <a:ext uri="{0D108BD9-81ED-4DB2-BD59-A6C34878D82A}">
                    <a16:rowId xmlns:a16="http://schemas.microsoft.com/office/drawing/2014/main" val="1993701088"/>
                  </a:ext>
                </a:extLst>
              </a:tr>
              <a:tr h="415544">
                <a:tc>
                  <a:txBody>
                    <a:bodyPr/>
                    <a:lstStyle/>
                    <a:p>
                      <a:r>
                        <a:rPr lang="es-ES" sz="1400" dirty="0" err="1"/>
                        <a:t>Dauer der </a:t>
                      </a:r>
                      <a:r>
                        <a:rPr lang="es-ES" sz="1400" dirty="0"/>
                        <a:t>Schwingungsphase (%GC)</a:t>
                      </a:r>
                    </a:p>
                  </a:txBody>
                  <a:tcPr/>
                </a:tc>
                <a:tc>
                  <a:txBody>
                    <a:bodyPr/>
                    <a:lstStyle/>
                    <a:p>
                      <a:pPr algn="ctr"/>
                      <a:r>
                        <a:rPr lang="es-ES" sz="1400" dirty="0"/>
                        <a:t>40.2</a:t>
                      </a:r>
                    </a:p>
                  </a:txBody>
                  <a:tcPr/>
                </a:tc>
                <a:tc>
                  <a:txBody>
                    <a:bodyPr/>
                    <a:lstStyle/>
                    <a:p>
                      <a:pPr algn="ctr"/>
                      <a:r>
                        <a:rPr lang="es-ES" sz="1400" dirty="0"/>
                        <a:t>39.6</a:t>
                      </a:r>
                    </a:p>
                  </a:txBody>
                  <a:tcPr/>
                </a:tc>
                <a:extLst>
                  <a:ext uri="{0D108BD9-81ED-4DB2-BD59-A6C34878D82A}">
                    <a16:rowId xmlns:a16="http://schemas.microsoft.com/office/drawing/2014/main" val="3190316325"/>
                  </a:ext>
                </a:extLst>
              </a:tr>
              <a:tr h="415544">
                <a:tc>
                  <a:txBody>
                    <a:bodyPr/>
                    <a:lstStyle/>
                    <a:p>
                      <a:r>
                        <a:rPr lang="es-ES" sz="1400" dirty="0" err="1"/>
                        <a:t>Doppelte Stützdauer </a:t>
                      </a:r>
                      <a:r>
                        <a:rPr lang="es-ES" sz="1400" dirty="0"/>
                        <a:t>(%GC)</a:t>
                      </a:r>
                    </a:p>
                  </a:txBody>
                  <a:tcPr/>
                </a:tc>
                <a:tc>
                  <a:txBody>
                    <a:bodyPr/>
                    <a:lstStyle/>
                    <a:p>
                      <a:pPr algn="ctr"/>
                      <a:r>
                        <a:rPr lang="es-ES" sz="1400" dirty="0"/>
                        <a:t>27.1</a:t>
                      </a:r>
                    </a:p>
                  </a:txBody>
                  <a:tcPr/>
                </a:tc>
                <a:tc>
                  <a:txBody>
                    <a:bodyPr/>
                    <a:lstStyle/>
                    <a:p>
                      <a:pPr algn="ctr"/>
                      <a:r>
                        <a:rPr lang="es-ES" sz="1400" dirty="0"/>
                        <a:t>20.6</a:t>
                      </a:r>
                    </a:p>
                  </a:txBody>
                  <a:tcPr/>
                </a:tc>
                <a:extLst>
                  <a:ext uri="{0D108BD9-81ED-4DB2-BD59-A6C34878D82A}">
                    <a16:rowId xmlns:a16="http://schemas.microsoft.com/office/drawing/2014/main" val="1195821763"/>
                  </a:ext>
                </a:extLst>
              </a:tr>
            </a:tbl>
          </a:graphicData>
        </a:graphic>
      </p:graphicFrame>
    </p:spTree>
    <p:extLst>
      <p:ext uri="{BB962C8B-B14F-4D97-AF65-F5344CB8AC3E}">
        <p14:creationId xmlns:p14="http://schemas.microsoft.com/office/powerpoint/2010/main" val="439740279"/>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80E683-C8E4-40B3-9498-1089443BB314}"/>
              </a:ext>
            </a:extLst>
          </p:cNvPr>
          <p:cNvPicPr>
            <a:picLocks noChangeAspect="1"/>
          </p:cNvPicPr>
          <p:nvPr/>
        </p:nvPicPr>
        <p:blipFill rotWithShape="1">
          <a:blip r:embed="rId3"/>
          <a:srcRect l="64175" t="24333" r="16379" b="30507"/>
          <a:stretch/>
        </p:blipFill>
        <p:spPr>
          <a:xfrm>
            <a:off x="539552" y="1975235"/>
            <a:ext cx="4536504" cy="3555602"/>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6" name="Imagen 5">
            <a:extLst>
              <a:ext uri="{FF2B5EF4-FFF2-40B4-BE49-F238E27FC236}">
                <a16:creationId xmlns:a16="http://schemas.microsoft.com/office/drawing/2014/main" id="{C84DABCC-E199-4FB1-BDF8-733E6A1A433D}"/>
              </a:ext>
            </a:extLst>
          </p:cNvPr>
          <p:cNvPicPr>
            <a:picLocks noChangeAspect="1"/>
          </p:cNvPicPr>
          <p:nvPr/>
        </p:nvPicPr>
        <p:blipFill rotWithShape="1">
          <a:blip r:embed="rId3"/>
          <a:srcRect l="85840" t="24333" r="7351" b="61494"/>
          <a:stretch/>
        </p:blipFill>
        <p:spPr>
          <a:xfrm>
            <a:off x="3644759" y="1843646"/>
            <a:ext cx="1662345" cy="1167965"/>
          </a:xfrm>
          <a:prstGeom prst="rect">
            <a:avLst/>
          </a:prstGeom>
        </p:spPr>
      </p:pic>
      <p:sp>
        <p:nvSpPr>
          <p:cNvPr id="7" name="CuadroTexto 6">
            <a:extLst>
              <a:ext uri="{FF2B5EF4-FFF2-40B4-BE49-F238E27FC236}">
                <a16:creationId xmlns:a16="http://schemas.microsoft.com/office/drawing/2014/main" id="{434A5F63-0497-4BA6-BAC0-22D51851F299}"/>
              </a:ext>
            </a:extLst>
          </p:cNvPr>
          <p:cNvSpPr txBox="1"/>
          <p:nvPr/>
        </p:nvSpPr>
        <p:spPr>
          <a:xfrm>
            <a:off x="107504" y="5435932"/>
            <a:ext cx="5688632" cy="738664"/>
          </a:xfrm>
          <a:prstGeom prst="rect">
            <a:avLst/>
          </a:prstGeom>
          <a:noFill/>
        </p:spPr>
        <p:txBody>
          <a:bodyPr wrap="square" rtlCol="0">
            <a:spAutoFit/>
          </a:bodyPr>
          <a:lstStyle/>
          <a:p>
            <a:pPr algn="just"/>
            <a:r>
              <a:rPr lang="en-US" sz="1400" b="0" dirty="0">
                <a:solidFill>
                  <a:schemeClr val="accent2"/>
                </a:solidFill>
              </a:rPr>
              <a:t>Abbildung 2 - Raumzeitliche Parameter in Bezug auf die Beeinträchtigung der unteren Gliedmaßen (basierend auf Muskelkraft, Muskeltonus und Mobilität).  Ergebnisse aus Tamaya V.C. et al. 2020. </a:t>
            </a: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Räumlich-zeitliche Parameter</a:t>
            </a:r>
          </a:p>
        </p:txBody>
      </p:sp>
      <p:pic>
        <p:nvPicPr>
          <p:cNvPr id="11" name="Imagen 10">
            <a:extLst>
              <a:ext uri="{FF2B5EF4-FFF2-40B4-BE49-F238E27FC236}">
                <a16:creationId xmlns:a16="http://schemas.microsoft.com/office/drawing/2014/main" id="{D39900FD-88D7-4B0D-962D-27163DD3CFAD}"/>
              </a:ext>
            </a:extLst>
          </p:cNvPr>
          <p:cNvPicPr>
            <a:picLocks noChangeAspect="1"/>
          </p:cNvPicPr>
          <p:nvPr/>
        </p:nvPicPr>
        <p:blipFill rotWithShape="1">
          <a:blip r:embed="rId4"/>
          <a:srcRect l="61812" t="26216" r="20863" b="15000"/>
          <a:stretch/>
        </p:blipFill>
        <p:spPr>
          <a:xfrm>
            <a:off x="5533040" y="2349542"/>
            <a:ext cx="3214653" cy="3681256"/>
          </a:xfrm>
          <a:prstGeom prst="rect">
            <a:avLst/>
          </a:prstGeom>
        </p:spPr>
      </p:pic>
      <p:pic>
        <p:nvPicPr>
          <p:cNvPr id="12" name="Imagen 11">
            <a:extLst>
              <a:ext uri="{FF2B5EF4-FFF2-40B4-BE49-F238E27FC236}">
                <a16:creationId xmlns:a16="http://schemas.microsoft.com/office/drawing/2014/main" id="{55093BC1-E3CD-4555-B1B3-DC5E99D3FB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64326" flipH="1">
            <a:off x="5026509" y="1825989"/>
            <a:ext cx="787127" cy="681548"/>
          </a:xfrm>
          <a:prstGeom prst="rect">
            <a:avLst/>
          </a:prstGeom>
        </p:spPr>
      </p:pic>
      <p:sp>
        <p:nvSpPr>
          <p:cNvPr id="4" name="Prostokąt 1">
            <a:extLst>
              <a:ext uri="{FF2B5EF4-FFF2-40B4-BE49-F238E27FC236}">
                <a16:creationId xmlns:a16="http://schemas.microsoft.com/office/drawing/2014/main" id="{70BF6F8F-E87B-460F-ABE7-7A48707F88FD}"/>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14900475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Räumlich-zeitliche Parameter</a:t>
            </a:r>
          </a:p>
        </p:txBody>
      </p:sp>
      <p:sp>
        <p:nvSpPr>
          <p:cNvPr id="8" name="Rectángulo: esquinas redondeadas 7">
            <a:extLst>
              <a:ext uri="{FF2B5EF4-FFF2-40B4-BE49-F238E27FC236}">
                <a16:creationId xmlns:a16="http://schemas.microsoft.com/office/drawing/2014/main" id="{3216AE37-07BC-4895-BA47-BC38105A4B3B}"/>
              </a:ext>
            </a:extLst>
          </p:cNvPr>
          <p:cNvSpPr/>
          <p:nvPr/>
        </p:nvSpPr>
        <p:spPr bwMode="auto">
          <a:xfrm>
            <a:off x="1691680" y="2708419"/>
            <a:ext cx="5730323" cy="720581"/>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i="0" u="none" strike="noStrike" cap="none" normalizeH="0" baseline="0" dirty="0">
                <a:ln>
                  <a:noFill/>
                </a:ln>
                <a:effectLst/>
                <a:latin typeface="Arial" charset="0"/>
                <a:sym typeface="Arial" charset="0"/>
              </a:rPr>
              <a:t>Verringern Sie Schrittlänge und Gehgeschwindigkeit. </a:t>
            </a:r>
          </a:p>
        </p:txBody>
      </p:sp>
      <p:sp>
        <p:nvSpPr>
          <p:cNvPr id="9" name="Rectángulo: esquinas redondeadas 8">
            <a:extLst>
              <a:ext uri="{FF2B5EF4-FFF2-40B4-BE49-F238E27FC236}">
                <a16:creationId xmlns:a16="http://schemas.microsoft.com/office/drawing/2014/main" id="{E89EF3BD-6A18-46DF-B589-3193781A556C}"/>
              </a:ext>
            </a:extLst>
          </p:cNvPr>
          <p:cNvSpPr/>
          <p:nvPr/>
        </p:nvSpPr>
        <p:spPr bwMode="auto">
          <a:xfrm>
            <a:off x="1691680" y="3624781"/>
            <a:ext cx="5730323" cy="720581"/>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i="0" u="none" strike="noStrike" cap="none" normalizeH="0" baseline="0" dirty="0">
                <a:ln>
                  <a:noFill/>
                </a:ln>
                <a:effectLst/>
                <a:latin typeface="Arial" charset="0"/>
                <a:sym typeface="Arial" charset="0"/>
              </a:rPr>
              <a:t>Schrittzeit und Schrittweite nehmen zu. </a:t>
            </a:r>
          </a:p>
        </p:txBody>
      </p:sp>
      <p:sp>
        <p:nvSpPr>
          <p:cNvPr id="10" name="Rectángulo: esquinas redondeadas 9">
            <a:extLst>
              <a:ext uri="{FF2B5EF4-FFF2-40B4-BE49-F238E27FC236}">
                <a16:creationId xmlns:a16="http://schemas.microsoft.com/office/drawing/2014/main" id="{C3FE6CA6-9E98-4E2C-A778-B8F02258E16A}"/>
              </a:ext>
            </a:extLst>
          </p:cNvPr>
          <p:cNvSpPr/>
          <p:nvPr/>
        </p:nvSpPr>
        <p:spPr bwMode="auto">
          <a:xfrm>
            <a:off x="1691680" y="4541143"/>
            <a:ext cx="5730323" cy="954107"/>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i="0" u="none" strike="noStrike" cap="none" normalizeH="0" baseline="0" dirty="0">
                <a:ln>
                  <a:noFill/>
                </a:ln>
                <a:effectLst/>
                <a:latin typeface="Arial" charset="0"/>
                <a:sym typeface="Arial" charset="0"/>
              </a:rPr>
              <a:t>Verringern Sie die Standphase und verlängern Sie die Schwungphase auf der paretischen Seite. </a:t>
            </a:r>
          </a:p>
        </p:txBody>
      </p:sp>
      <p:sp>
        <p:nvSpPr>
          <p:cNvPr id="4" name="Prostokąt 1">
            <a:extLst>
              <a:ext uri="{FF2B5EF4-FFF2-40B4-BE49-F238E27FC236}">
                <a16:creationId xmlns:a16="http://schemas.microsoft.com/office/drawing/2014/main" id="{0DAE2509-795F-4E0D-8234-B8CFD5F4C407}"/>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36837461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Asymmetrie der raum-zeitlichen Parameter</a:t>
            </a:r>
          </a:p>
        </p:txBody>
      </p:sp>
      <p:sp>
        <p:nvSpPr>
          <p:cNvPr id="6" name="CuadroTexto 5">
            <a:extLst>
              <a:ext uri="{FF2B5EF4-FFF2-40B4-BE49-F238E27FC236}">
                <a16:creationId xmlns:a16="http://schemas.microsoft.com/office/drawing/2014/main" id="{6110FA46-3D65-4B69-8BE6-53D30C79C973}"/>
              </a:ext>
            </a:extLst>
          </p:cNvPr>
          <p:cNvSpPr txBox="1"/>
          <p:nvPr/>
        </p:nvSpPr>
        <p:spPr>
          <a:xfrm>
            <a:off x="531438" y="2331084"/>
            <a:ext cx="8136705" cy="646331"/>
          </a:xfrm>
          <a:prstGeom prst="rect">
            <a:avLst/>
          </a:prstGeom>
          <a:noFill/>
        </p:spPr>
        <p:txBody>
          <a:bodyPr wrap="square" rtlCol="0">
            <a:spAutoFit/>
          </a:bodyPr>
          <a:lstStyle/>
          <a:p>
            <a:pPr marL="171450" indent="-171450">
              <a:buFont typeface="Arial" panose="020B0604020202020204" pitchFamily="34" charset="0"/>
              <a:buChar char="•"/>
            </a:pPr>
            <a:r>
              <a:rPr lang="en-US" sz="1800" b="0" dirty="0">
                <a:solidFill>
                  <a:schemeClr val="accent2"/>
                </a:solidFill>
              </a:rPr>
              <a:t>Die Differenz zwischen den Seiten ist eine einfache Möglichkeit, die Symmetrie zu quantifizieren, wobei eine Differenz von 0 eine perfekte Symmetrie darstellt. </a:t>
            </a:r>
            <a:endParaRPr lang="es-ES" sz="1800" dirty="0">
              <a:solidFill>
                <a:schemeClr val="accent2"/>
              </a:solidFill>
            </a:endParaRPr>
          </a:p>
        </p:txBody>
      </p:sp>
      <p:sp>
        <p:nvSpPr>
          <p:cNvPr id="9" name="CuadroTexto 8">
            <a:extLst>
              <a:ext uri="{FF2B5EF4-FFF2-40B4-BE49-F238E27FC236}">
                <a16:creationId xmlns:a16="http://schemas.microsoft.com/office/drawing/2014/main" id="{95923DAF-F74F-4278-8F80-0410E41F8777}"/>
              </a:ext>
            </a:extLst>
          </p:cNvPr>
          <p:cNvSpPr txBox="1"/>
          <p:nvPr/>
        </p:nvSpPr>
        <p:spPr>
          <a:xfrm>
            <a:off x="531439" y="3140968"/>
            <a:ext cx="5912769" cy="2031325"/>
          </a:xfrm>
          <a:prstGeom prst="rect">
            <a:avLst/>
          </a:prstGeom>
          <a:noFill/>
        </p:spPr>
        <p:txBody>
          <a:bodyPr wrap="square" rtlCol="0">
            <a:spAutoFit/>
          </a:bodyPr>
          <a:lstStyle/>
          <a:p>
            <a:pPr marL="171450" indent="-171450">
              <a:buFont typeface="Arial" panose="020B0604020202020204" pitchFamily="34" charset="0"/>
              <a:buChar char="•"/>
            </a:pPr>
            <a:r>
              <a:rPr lang="en-US" sz="1800" dirty="0">
                <a:solidFill>
                  <a:schemeClr val="accent2"/>
                </a:solidFill>
              </a:rPr>
              <a:t>Rohwert des Symmetrieindex: </a:t>
            </a:r>
            <a:r>
              <a:rPr lang="en-US" sz="1800" b="0" dirty="0">
                <a:solidFill>
                  <a:schemeClr val="accent2"/>
                </a:solidFill>
              </a:rPr>
              <a:t>Das Vorzeichen des Wertes gibt die Richtung der Asymmetrie an. </a:t>
            </a:r>
          </a:p>
          <a:p>
            <a:pPr marL="171450" indent="-171450">
              <a:buFont typeface="Arial" panose="020B0604020202020204" pitchFamily="34" charset="0"/>
              <a:buChar char="•"/>
            </a:pPr>
            <a:endParaRPr lang="en-US" sz="1800" dirty="0">
              <a:solidFill>
                <a:schemeClr val="accent2"/>
              </a:solidFill>
            </a:endParaRPr>
          </a:p>
          <a:p>
            <a:pPr marL="171450" indent="-171450">
              <a:buFont typeface="Arial" panose="020B0604020202020204" pitchFamily="34" charset="0"/>
              <a:buChar char="•"/>
            </a:pPr>
            <a:r>
              <a:rPr lang="en-US" sz="1800" dirty="0">
                <a:solidFill>
                  <a:schemeClr val="accent2"/>
                </a:solidFill>
              </a:rPr>
              <a:t>Absolute Werte des Symmetrieindex: </a:t>
            </a:r>
            <a:r>
              <a:rPr lang="en-US" sz="1800" b="0" dirty="0">
                <a:solidFill>
                  <a:schemeClr val="accent2"/>
                </a:solidFill>
              </a:rPr>
              <a:t>liefert die Amplitude der Asymmetrie. </a:t>
            </a:r>
          </a:p>
          <a:p>
            <a:endParaRPr lang="en-US" sz="1800" dirty="0">
              <a:solidFill>
                <a:schemeClr val="accent2"/>
              </a:solidFill>
            </a:endParaRPr>
          </a:p>
          <a:p>
            <a:pPr marL="179388" indent="-179388">
              <a:buFont typeface="Arial" panose="020B0604020202020204" pitchFamily="34" charset="0"/>
              <a:buChar char="•"/>
            </a:pPr>
            <a:r>
              <a:rPr lang="en-US" sz="1800" dirty="0">
                <a:solidFill>
                  <a:schemeClr val="accent2"/>
                </a:solidFill>
              </a:rPr>
              <a:t>Variationskoeffizient</a:t>
            </a:r>
            <a:endParaRPr lang="es-ES" sz="1800" dirty="0">
              <a:solidFill>
                <a:schemeClr val="accent2"/>
              </a:solidFill>
            </a:endParaRPr>
          </a:p>
        </p:txBody>
      </p:sp>
      <p:sp>
        <p:nvSpPr>
          <p:cNvPr id="2" name="Prostokąt 1">
            <a:extLst>
              <a:ext uri="{FF2B5EF4-FFF2-40B4-BE49-F238E27FC236}">
                <a16:creationId xmlns:a16="http://schemas.microsoft.com/office/drawing/2014/main" id="{E7C48960-A5B5-4070-988B-C52D7BC2F234}"/>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2703031922"/>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2" name="Tabla 2">
            <a:extLst>
              <a:ext uri="{FF2B5EF4-FFF2-40B4-BE49-F238E27FC236}">
                <a16:creationId xmlns:a16="http://schemas.microsoft.com/office/drawing/2014/main" id="{F639E910-2AA4-4AB9-806C-16556ADE39C4}"/>
              </a:ext>
            </a:extLst>
          </p:cNvPr>
          <p:cNvGraphicFramePr>
            <a:graphicFrameLocks noGrp="1"/>
          </p:cNvGraphicFramePr>
          <p:nvPr/>
        </p:nvGraphicFramePr>
        <p:xfrm>
          <a:off x="611557" y="2499469"/>
          <a:ext cx="7992891" cy="2857371"/>
        </p:xfrm>
        <a:graphic>
          <a:graphicData uri="http://schemas.openxmlformats.org/drawingml/2006/table">
            <a:tbl>
              <a:tblPr firstRow="1" bandRow="1">
                <a:tableStyleId>{5C22544A-7EE6-4342-B048-85BDC9FD1C3A}</a:tableStyleId>
              </a:tblPr>
              <a:tblGrid>
                <a:gridCol w="864197">
                  <a:extLst>
                    <a:ext uri="{9D8B030D-6E8A-4147-A177-3AD203B41FA5}">
                      <a16:colId xmlns:a16="http://schemas.microsoft.com/office/drawing/2014/main" val="1018483261"/>
                    </a:ext>
                  </a:extLst>
                </a:gridCol>
                <a:gridCol w="916012">
                  <a:extLst>
                    <a:ext uri="{9D8B030D-6E8A-4147-A177-3AD203B41FA5}">
                      <a16:colId xmlns:a16="http://schemas.microsoft.com/office/drawing/2014/main" val="885585594"/>
                    </a:ext>
                  </a:extLst>
                </a:gridCol>
                <a:gridCol w="887526">
                  <a:extLst>
                    <a:ext uri="{9D8B030D-6E8A-4147-A177-3AD203B41FA5}">
                      <a16:colId xmlns:a16="http://schemas.microsoft.com/office/drawing/2014/main" val="2691499307"/>
                    </a:ext>
                  </a:extLst>
                </a:gridCol>
                <a:gridCol w="887526">
                  <a:extLst>
                    <a:ext uri="{9D8B030D-6E8A-4147-A177-3AD203B41FA5}">
                      <a16:colId xmlns:a16="http://schemas.microsoft.com/office/drawing/2014/main" val="3642772033"/>
                    </a:ext>
                  </a:extLst>
                </a:gridCol>
                <a:gridCol w="887526">
                  <a:extLst>
                    <a:ext uri="{9D8B030D-6E8A-4147-A177-3AD203B41FA5}">
                      <a16:colId xmlns:a16="http://schemas.microsoft.com/office/drawing/2014/main" val="2809176690"/>
                    </a:ext>
                  </a:extLst>
                </a:gridCol>
                <a:gridCol w="887526">
                  <a:extLst>
                    <a:ext uri="{9D8B030D-6E8A-4147-A177-3AD203B41FA5}">
                      <a16:colId xmlns:a16="http://schemas.microsoft.com/office/drawing/2014/main" val="1112705979"/>
                    </a:ext>
                  </a:extLst>
                </a:gridCol>
                <a:gridCol w="887526">
                  <a:extLst>
                    <a:ext uri="{9D8B030D-6E8A-4147-A177-3AD203B41FA5}">
                      <a16:colId xmlns:a16="http://schemas.microsoft.com/office/drawing/2014/main" val="4278329556"/>
                    </a:ext>
                  </a:extLst>
                </a:gridCol>
                <a:gridCol w="887526">
                  <a:extLst>
                    <a:ext uri="{9D8B030D-6E8A-4147-A177-3AD203B41FA5}">
                      <a16:colId xmlns:a16="http://schemas.microsoft.com/office/drawing/2014/main" val="3963614026"/>
                    </a:ext>
                  </a:extLst>
                </a:gridCol>
                <a:gridCol w="887526">
                  <a:extLst>
                    <a:ext uri="{9D8B030D-6E8A-4147-A177-3AD203B41FA5}">
                      <a16:colId xmlns:a16="http://schemas.microsoft.com/office/drawing/2014/main" val="2807537796"/>
                    </a:ext>
                  </a:extLst>
                </a:gridCol>
              </a:tblGrid>
              <a:tr h="324480">
                <a:tc gridSpan="9">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r>
                        <a:rPr kumimoji="0" lang="en-US" sz="1400" b="1" i="0" u="none" strike="noStrike" cap="none" normalizeH="0" baseline="0" dirty="0">
                          <a:ln>
                            <a:noFill/>
                          </a:ln>
                          <a:solidFill>
                            <a:schemeClr val="bg1"/>
                          </a:solidFill>
                          <a:effectLst/>
                          <a:latin typeface="Arial" charset="0"/>
                          <a:sym typeface="Arial" charset="0"/>
                        </a:rPr>
                        <a:t>Tabelle 2: Absoluter Symmetrieindex der raum-zeitlichen Ergebnisse </a:t>
                      </a:r>
                    </a:p>
                  </a:txBody>
                  <a:tcPr/>
                </a:tc>
                <a:tc hMerge="1">
                  <a:txBody>
                    <a:bodyPr/>
                    <a:lstStyle/>
                    <a:p>
                      <a:pPr algn="ctr"/>
                      <a:endParaRPr lang="es-ES" sz="1400" dirty="0"/>
                    </a:p>
                  </a:txBody>
                  <a:tcPr/>
                </a:tc>
                <a:tc hMerge="1">
                  <a:txBody>
                    <a:bodyPr/>
                    <a:lstStyle/>
                    <a:p>
                      <a:pPr algn="ct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extLst>
                  <a:ext uri="{0D108BD9-81ED-4DB2-BD59-A6C34878D82A}">
                    <a16:rowId xmlns:a16="http://schemas.microsoft.com/office/drawing/2014/main" val="1985628484"/>
                  </a:ext>
                </a:extLst>
              </a:tr>
              <a:tr h="241672">
                <a:tc rowSpan="2">
                  <a:txBody>
                    <a:bodyPr/>
                    <a:lstStyle/>
                    <a:p>
                      <a:pPr>
                        <a:lnSpc>
                          <a:spcPct val="100000"/>
                        </a:lnSpc>
                      </a:pPr>
                      <a:r>
                        <a:rPr lang="en-US" sz="1400" b="1" noProof="0" dirty="0">
                          <a:solidFill>
                            <a:schemeClr val="bg1"/>
                          </a:solidFill>
                        </a:rPr>
                        <a:t>Geschwindigkeitsgruppen</a:t>
                      </a:r>
                    </a:p>
                  </a:txBody>
                  <a:tcPr>
                    <a:solidFill>
                      <a:schemeClr val="bg2">
                        <a:lumMod val="75000"/>
                      </a:schemeClr>
                    </a:solidFill>
                  </a:tcPr>
                </a:tc>
                <a:tc gridSpan="2">
                  <a:txBody>
                    <a:bodyPr/>
                    <a:lstStyle/>
                    <a:p>
                      <a:pPr algn="ctr"/>
                      <a:r>
                        <a:rPr lang="en-US" sz="1400" b="1" kern="1200" noProof="0" dirty="0">
                          <a:solidFill>
                            <a:schemeClr val="lt1"/>
                          </a:solidFill>
                          <a:latin typeface="+mn-lt"/>
                          <a:ea typeface="+mn-ea"/>
                          <a:cs typeface="+mn-cs"/>
                        </a:rPr>
                        <a:t>Schrittlänge </a:t>
                      </a:r>
                      <a:endParaRPr lang="en-US" sz="1400" noProof="0" dirty="0"/>
                    </a:p>
                  </a:txBody>
                  <a:tcPr>
                    <a:solidFill>
                      <a:schemeClr val="bg2">
                        <a:lumMod val="75000"/>
                      </a:schemeClr>
                    </a:solidFill>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kern="1200" dirty="0">
                          <a:solidFill>
                            <a:schemeClr val="lt1"/>
                          </a:solidFill>
                          <a:latin typeface="+mn-lt"/>
                          <a:ea typeface="+mn-ea"/>
                          <a:cs typeface="+mn-cs"/>
                        </a:rPr>
                        <a:t>Standzeit</a:t>
                      </a:r>
                    </a:p>
                  </a:txBody>
                  <a:tcPr>
                    <a:solidFill>
                      <a:schemeClr val="bg2">
                        <a:lumMod val="75000"/>
                      </a:schemeClr>
                    </a:solidFill>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lt1"/>
                          </a:solidFill>
                          <a:latin typeface="+mn-lt"/>
                          <a:ea typeface="+mn-ea"/>
                          <a:cs typeface="+mn-cs"/>
                        </a:rPr>
                        <a:t>Umlaufzeit</a:t>
                      </a:r>
                    </a:p>
                  </a:txBody>
                  <a:tcPr>
                    <a:solidFill>
                      <a:schemeClr val="bg2">
                        <a:lumMod val="75000"/>
                      </a:schemeClr>
                    </a:solidFill>
                  </a:tcPr>
                </a:tc>
                <a:tc hMerge="1">
                  <a:txBody>
                    <a:bodyPr/>
                    <a:lstStyle/>
                    <a:p>
                      <a:pPr algn="ctr"/>
                      <a:endParaRPr lang="es-ES" sz="1400" dirty="0"/>
                    </a:p>
                  </a:txBody>
                  <a:tcPr>
                    <a:solidFill>
                      <a:schemeClr val="bg2">
                        <a:lumMod val="7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a:solidFill>
                            <a:schemeClr val="lt1"/>
                          </a:solidFill>
                          <a:latin typeface="+mn-lt"/>
                          <a:ea typeface="+mn-ea"/>
                          <a:cs typeface="+mn-cs"/>
                        </a:rPr>
                        <a:t>Doppelte Unterstützung</a:t>
                      </a:r>
                    </a:p>
                  </a:txBody>
                  <a:tcPr>
                    <a:solidFill>
                      <a:schemeClr val="bg2">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noProof="0" dirty="0">
                        <a:solidFill>
                          <a:schemeClr val="lt1"/>
                        </a:solidFill>
                        <a:latin typeface="+mn-lt"/>
                        <a:ea typeface="+mn-ea"/>
                        <a:cs typeface="+mn-cs"/>
                      </a:endParaRPr>
                    </a:p>
                  </a:txBody>
                  <a:tcPr>
                    <a:solidFill>
                      <a:schemeClr val="bg2">
                        <a:lumMod val="75000"/>
                      </a:schemeClr>
                    </a:solidFill>
                  </a:tcPr>
                </a:tc>
                <a:extLst>
                  <a:ext uri="{0D108BD9-81ED-4DB2-BD59-A6C34878D82A}">
                    <a16:rowId xmlns:a16="http://schemas.microsoft.com/office/drawing/2014/main" val="1632855977"/>
                  </a:ext>
                </a:extLst>
              </a:tr>
              <a:tr h="271264">
                <a:tc vMerge="1">
                  <a:txBody>
                    <a:bodyPr/>
                    <a:lstStyle/>
                    <a:p>
                      <a:pPr>
                        <a:lnSpc>
                          <a:spcPct val="100000"/>
                        </a:lnSpc>
                      </a:pPr>
                      <a:endParaRPr lang="es-ES" sz="1200" b="1" dirty="0"/>
                    </a:p>
                  </a:txBody>
                  <a:tcPr/>
                </a:tc>
                <a:tc>
                  <a:txBody>
                    <a:bodyPr/>
                    <a:lstStyle/>
                    <a:p>
                      <a:pPr algn="ctr">
                        <a:lnSpc>
                          <a:spcPct val="100000"/>
                        </a:lnSpc>
                      </a:pPr>
                      <a:r>
                        <a:rPr lang="en-US" sz="1300" b="1" noProof="0"/>
                        <a:t>Patienten</a:t>
                      </a:r>
                    </a:p>
                  </a:txBody>
                  <a:tcPr/>
                </a:tc>
                <a:tc>
                  <a:txBody>
                    <a:bodyPr/>
                    <a:lstStyle/>
                    <a:p>
                      <a:pPr algn="ctr">
                        <a:lnSpc>
                          <a:spcPct val="100000"/>
                        </a:lnSpc>
                      </a:pPr>
                      <a:r>
                        <a:rPr lang="en-US" sz="1300" b="1" noProof="0"/>
                        <a:t>Bedienelemente</a:t>
                      </a:r>
                    </a:p>
                  </a:txBody>
                  <a:tcPr/>
                </a:tc>
                <a:tc>
                  <a:txBody>
                    <a:bodyPr/>
                    <a:lstStyle/>
                    <a:p>
                      <a:pPr algn="ctr">
                        <a:lnSpc>
                          <a:spcPct val="100000"/>
                        </a:lnSpc>
                      </a:pPr>
                      <a:r>
                        <a:rPr lang="en-US" sz="1300" b="1" noProof="0"/>
                        <a:t>Patienten</a:t>
                      </a:r>
                    </a:p>
                  </a:txBody>
                  <a:tcPr/>
                </a:tc>
                <a:tc>
                  <a:txBody>
                    <a:bodyPr/>
                    <a:lstStyle/>
                    <a:p>
                      <a:pPr algn="ctr">
                        <a:lnSpc>
                          <a:spcPct val="100000"/>
                        </a:lnSpc>
                      </a:pPr>
                      <a:r>
                        <a:rPr lang="en-US" sz="1300" b="1" noProof="0"/>
                        <a:t>Bedienelemente</a:t>
                      </a:r>
                    </a:p>
                  </a:txBody>
                  <a:tcPr/>
                </a:tc>
                <a:tc>
                  <a:txBody>
                    <a:bodyPr/>
                    <a:lstStyle/>
                    <a:p>
                      <a:pPr algn="ctr">
                        <a:lnSpc>
                          <a:spcPct val="100000"/>
                        </a:lnSpc>
                      </a:pPr>
                      <a:r>
                        <a:rPr lang="en-US" sz="1300" b="1" noProof="0"/>
                        <a:t>Patienten</a:t>
                      </a:r>
                    </a:p>
                  </a:txBody>
                  <a:tcPr/>
                </a:tc>
                <a:tc>
                  <a:txBody>
                    <a:bodyPr/>
                    <a:lstStyle/>
                    <a:p>
                      <a:pPr algn="ctr">
                        <a:lnSpc>
                          <a:spcPct val="100000"/>
                        </a:lnSpc>
                      </a:pPr>
                      <a:r>
                        <a:rPr lang="en-US" sz="1300" b="1" noProof="0"/>
                        <a:t>Bedienelemente</a:t>
                      </a:r>
                    </a:p>
                  </a:txBody>
                  <a:tcPr/>
                </a:tc>
                <a:tc>
                  <a:txBody>
                    <a:bodyPr/>
                    <a:lstStyle/>
                    <a:p>
                      <a:pPr algn="ctr">
                        <a:lnSpc>
                          <a:spcPct val="100000"/>
                        </a:lnSpc>
                      </a:pPr>
                      <a:r>
                        <a:rPr lang="en-US" sz="1300" b="1" noProof="0"/>
                        <a:t>Patienten</a:t>
                      </a:r>
                    </a:p>
                  </a:txBody>
                  <a:tcPr/>
                </a:tc>
                <a:tc>
                  <a:txBody>
                    <a:bodyPr/>
                    <a:lstStyle/>
                    <a:p>
                      <a:pPr algn="ctr">
                        <a:lnSpc>
                          <a:spcPct val="100000"/>
                        </a:lnSpc>
                      </a:pPr>
                      <a:r>
                        <a:rPr lang="en-US" sz="1300" b="1" noProof="0" dirty="0"/>
                        <a:t>Bedienelemente</a:t>
                      </a:r>
                    </a:p>
                  </a:txBody>
                  <a:tcPr/>
                </a:tc>
                <a:extLst>
                  <a:ext uri="{0D108BD9-81ED-4DB2-BD59-A6C34878D82A}">
                    <a16:rowId xmlns:a16="http://schemas.microsoft.com/office/drawing/2014/main" val="2318375947"/>
                  </a:ext>
                </a:extLst>
              </a:tr>
              <a:tr h="307851">
                <a:tc>
                  <a:txBody>
                    <a:bodyPr/>
                    <a:lstStyle/>
                    <a:p>
                      <a:pPr algn="r">
                        <a:lnSpc>
                          <a:spcPct val="100000"/>
                        </a:lnSpc>
                      </a:pPr>
                      <a:r>
                        <a:rPr lang="pt-BR" sz="1400" dirty="0"/>
                        <a:t>0.5–1.4 </a:t>
                      </a:r>
                      <a:endParaRPr lang="es-ES" sz="1400" dirty="0"/>
                    </a:p>
                  </a:txBody>
                  <a:tcPr/>
                </a:tc>
                <a:tc>
                  <a:txBody>
                    <a:bodyPr/>
                    <a:lstStyle/>
                    <a:p>
                      <a:pPr algn="ctr">
                        <a:lnSpc>
                          <a:spcPct val="100000"/>
                        </a:lnSpc>
                      </a:pPr>
                      <a:r>
                        <a:rPr lang="es-ES" sz="1400" dirty="0"/>
                        <a:t>29.27</a:t>
                      </a:r>
                    </a:p>
                  </a:txBody>
                  <a:tcPr/>
                </a:tc>
                <a:tc>
                  <a:txBody>
                    <a:bodyPr/>
                    <a:lstStyle/>
                    <a:p>
                      <a:pPr algn="ctr">
                        <a:lnSpc>
                          <a:spcPct val="100000"/>
                        </a:lnSpc>
                      </a:pPr>
                      <a:r>
                        <a:rPr lang="es-ES" sz="1400" dirty="0"/>
                        <a:t>7.99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latin typeface="+mn-lt"/>
                          <a:ea typeface="+mn-ea"/>
                          <a:cs typeface="+mn-cs"/>
                        </a:rPr>
                        <a:t>14.14</a:t>
                      </a:r>
                    </a:p>
                  </a:txBody>
                  <a:tcPr/>
                </a:tc>
                <a:tc>
                  <a:txBody>
                    <a:bodyPr/>
                    <a:lstStyle/>
                    <a:p>
                      <a:pPr algn="ctr">
                        <a:lnSpc>
                          <a:spcPct val="100000"/>
                        </a:lnSpc>
                      </a:pPr>
                      <a:r>
                        <a:rPr lang="es-ES" sz="1400" dirty="0"/>
                        <a:t>2.51</a:t>
                      </a:r>
                    </a:p>
                  </a:txBody>
                  <a:tcPr/>
                </a:tc>
                <a:tc>
                  <a:txBody>
                    <a:bodyPr/>
                    <a:lstStyle/>
                    <a:p>
                      <a:pPr algn="ctr">
                        <a:lnSpc>
                          <a:spcPct val="100000"/>
                        </a:lnSpc>
                      </a:pPr>
                      <a:r>
                        <a:rPr lang="es-ES" sz="1400" dirty="0"/>
                        <a:t>43.94</a:t>
                      </a:r>
                    </a:p>
                  </a:txBody>
                  <a:tcPr/>
                </a:tc>
                <a:tc>
                  <a:txBody>
                    <a:bodyPr/>
                    <a:lstStyle/>
                    <a:p>
                      <a:pPr algn="ctr">
                        <a:lnSpc>
                          <a:spcPct val="100000"/>
                        </a:lnSpc>
                      </a:pPr>
                      <a:r>
                        <a:rPr lang="es-ES" sz="1400" dirty="0"/>
                        <a:t>6.96</a:t>
                      </a:r>
                    </a:p>
                  </a:txBody>
                  <a:tcPr/>
                </a:tc>
                <a:tc>
                  <a:txBody>
                    <a:bodyPr/>
                    <a:lstStyle/>
                    <a:p>
                      <a:pPr algn="ctr">
                        <a:lnSpc>
                          <a:spcPct val="100000"/>
                        </a:lnSpc>
                      </a:pPr>
                      <a:r>
                        <a:rPr lang="es-ES" sz="1400" dirty="0"/>
                        <a:t>27.52</a:t>
                      </a:r>
                    </a:p>
                  </a:txBody>
                  <a:tcPr/>
                </a:tc>
                <a:tc>
                  <a:txBody>
                    <a:bodyPr/>
                    <a:lstStyle/>
                    <a:p>
                      <a:pPr algn="ctr">
                        <a:lnSpc>
                          <a:spcPct val="100000"/>
                        </a:lnSpc>
                      </a:pPr>
                      <a:r>
                        <a:rPr lang="es-ES" sz="1400" dirty="0"/>
                        <a:t>9.78</a:t>
                      </a:r>
                    </a:p>
                  </a:txBody>
                  <a:tcPr/>
                </a:tc>
                <a:extLst>
                  <a:ext uri="{0D108BD9-81ED-4DB2-BD59-A6C34878D82A}">
                    <a16:rowId xmlns:a16="http://schemas.microsoft.com/office/drawing/2014/main" val="3183329526"/>
                  </a:ext>
                </a:extLst>
              </a:tr>
              <a:tr h="288032">
                <a:tc>
                  <a:txBody>
                    <a:bodyPr/>
                    <a:lstStyle/>
                    <a:p>
                      <a:pPr algn="r">
                        <a:lnSpc>
                          <a:spcPct val="100000"/>
                        </a:lnSpc>
                      </a:pPr>
                      <a:r>
                        <a:rPr lang="pt-BR" sz="1400" dirty="0"/>
                        <a:t>1.5–2.4 </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17.38</a:t>
                      </a:r>
                    </a:p>
                  </a:txBody>
                  <a:tcPr/>
                </a:tc>
                <a:tc>
                  <a:txBody>
                    <a:bodyPr/>
                    <a:lstStyle/>
                    <a:p>
                      <a:pPr algn="ctr">
                        <a:lnSpc>
                          <a:spcPct val="100000"/>
                        </a:lnSpc>
                      </a:pPr>
                      <a:r>
                        <a:rPr lang="es-ES" sz="1400" dirty="0"/>
                        <a:t>4.55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12.55</a:t>
                      </a:r>
                    </a:p>
                  </a:txBody>
                  <a:tcPr/>
                </a:tc>
                <a:tc>
                  <a:txBody>
                    <a:bodyPr/>
                    <a:lstStyle/>
                    <a:p>
                      <a:pPr algn="ctr">
                        <a:lnSpc>
                          <a:spcPct val="100000"/>
                        </a:lnSpc>
                      </a:pPr>
                      <a:r>
                        <a:rPr lang="es-ES" sz="1400" dirty="0"/>
                        <a:t>2.28</a:t>
                      </a:r>
                    </a:p>
                  </a:txBody>
                  <a:tcPr/>
                </a:tc>
                <a:tc>
                  <a:txBody>
                    <a:bodyPr/>
                    <a:lstStyle/>
                    <a:p>
                      <a:pPr algn="ctr">
                        <a:lnSpc>
                          <a:spcPct val="100000"/>
                        </a:lnSpc>
                      </a:pPr>
                      <a:r>
                        <a:rPr lang="es-ES" sz="1400" dirty="0"/>
                        <a:t>29.09</a:t>
                      </a:r>
                    </a:p>
                  </a:txBody>
                  <a:tcPr/>
                </a:tc>
                <a:tc>
                  <a:txBody>
                    <a:bodyPr/>
                    <a:lstStyle/>
                    <a:p>
                      <a:pPr algn="ctr">
                        <a:lnSpc>
                          <a:spcPct val="100000"/>
                        </a:lnSpc>
                      </a:pPr>
                      <a:r>
                        <a:rPr lang="es-ES" sz="1400" dirty="0"/>
                        <a:t>4.39</a:t>
                      </a:r>
                    </a:p>
                  </a:txBody>
                  <a:tcPr/>
                </a:tc>
                <a:tc>
                  <a:txBody>
                    <a:bodyPr/>
                    <a:lstStyle/>
                    <a:p>
                      <a:pPr algn="ctr">
                        <a:lnSpc>
                          <a:spcPct val="100000"/>
                        </a:lnSpc>
                      </a:pPr>
                      <a:r>
                        <a:rPr lang="es-ES" sz="1400" dirty="0"/>
                        <a:t>16.95</a:t>
                      </a:r>
                    </a:p>
                  </a:txBody>
                  <a:tcPr/>
                </a:tc>
                <a:tc>
                  <a:txBody>
                    <a:bodyPr/>
                    <a:lstStyle/>
                    <a:p>
                      <a:pPr algn="ctr">
                        <a:lnSpc>
                          <a:spcPct val="100000"/>
                        </a:lnSpc>
                      </a:pPr>
                      <a:r>
                        <a:rPr lang="es-ES" sz="1400" dirty="0"/>
                        <a:t>9.80</a:t>
                      </a:r>
                    </a:p>
                  </a:txBody>
                  <a:tcPr/>
                </a:tc>
                <a:extLst>
                  <a:ext uri="{0D108BD9-81ED-4DB2-BD59-A6C34878D82A}">
                    <a16:rowId xmlns:a16="http://schemas.microsoft.com/office/drawing/2014/main" val="2575924219"/>
                  </a:ext>
                </a:extLst>
              </a:tr>
              <a:tr h="288032">
                <a:tc>
                  <a:txBody>
                    <a:bodyPr/>
                    <a:lstStyle/>
                    <a:p>
                      <a:pPr algn="r">
                        <a:lnSpc>
                          <a:spcPct val="100000"/>
                        </a:lnSpc>
                      </a:pPr>
                      <a:r>
                        <a:rPr lang="pt-BR" sz="1400" dirty="0"/>
                        <a:t>2.5–3.4 </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13.41</a:t>
                      </a:r>
                    </a:p>
                  </a:txBody>
                  <a:tcPr/>
                </a:tc>
                <a:tc>
                  <a:txBody>
                    <a:bodyPr/>
                    <a:lstStyle/>
                    <a:p>
                      <a:pPr algn="ctr">
                        <a:lnSpc>
                          <a:spcPct val="100000"/>
                        </a:lnSpc>
                      </a:pPr>
                      <a:r>
                        <a:rPr lang="es-ES" sz="1400" dirty="0"/>
                        <a:t>4.08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10.44</a:t>
                      </a:r>
                    </a:p>
                  </a:txBody>
                  <a:tcPr/>
                </a:tc>
                <a:tc>
                  <a:txBody>
                    <a:bodyPr/>
                    <a:lstStyle/>
                    <a:p>
                      <a:pPr algn="ctr">
                        <a:lnSpc>
                          <a:spcPct val="100000"/>
                        </a:lnSpc>
                      </a:pPr>
                      <a:r>
                        <a:rPr lang="es-ES" sz="1400" dirty="0"/>
                        <a:t>2.35</a:t>
                      </a:r>
                    </a:p>
                  </a:txBody>
                  <a:tcPr/>
                </a:tc>
                <a:tc>
                  <a:txBody>
                    <a:bodyPr/>
                    <a:lstStyle/>
                    <a:p>
                      <a:pPr algn="ctr">
                        <a:lnSpc>
                          <a:spcPct val="100000"/>
                        </a:lnSpc>
                      </a:pPr>
                      <a:r>
                        <a:rPr lang="es-ES" sz="1400" dirty="0"/>
                        <a:t>20.21</a:t>
                      </a:r>
                    </a:p>
                  </a:txBody>
                  <a:tcPr/>
                </a:tc>
                <a:tc>
                  <a:txBody>
                    <a:bodyPr/>
                    <a:lstStyle/>
                    <a:p>
                      <a:pPr algn="ctr">
                        <a:lnSpc>
                          <a:spcPct val="100000"/>
                        </a:lnSpc>
                      </a:pPr>
                      <a:r>
                        <a:rPr lang="es-ES" sz="1400" dirty="0"/>
                        <a:t>5.33</a:t>
                      </a:r>
                    </a:p>
                  </a:txBody>
                  <a:tcPr/>
                </a:tc>
                <a:tc>
                  <a:txBody>
                    <a:bodyPr/>
                    <a:lstStyle/>
                    <a:p>
                      <a:pPr algn="ctr">
                        <a:lnSpc>
                          <a:spcPct val="100000"/>
                        </a:lnSpc>
                      </a:pPr>
                      <a:r>
                        <a:rPr lang="es-ES" sz="1400" dirty="0"/>
                        <a:t>17.69</a:t>
                      </a:r>
                    </a:p>
                  </a:txBody>
                  <a:tcPr/>
                </a:tc>
                <a:tc>
                  <a:txBody>
                    <a:bodyPr/>
                    <a:lstStyle/>
                    <a:p>
                      <a:pPr algn="ctr">
                        <a:lnSpc>
                          <a:spcPct val="100000"/>
                        </a:lnSpc>
                      </a:pPr>
                      <a:r>
                        <a:rPr lang="es-ES" sz="1400" dirty="0"/>
                        <a:t>8.93</a:t>
                      </a:r>
                    </a:p>
                  </a:txBody>
                  <a:tcPr/>
                </a:tc>
                <a:extLst>
                  <a:ext uri="{0D108BD9-81ED-4DB2-BD59-A6C34878D82A}">
                    <a16:rowId xmlns:a16="http://schemas.microsoft.com/office/drawing/2014/main" val="4153459799"/>
                  </a:ext>
                </a:extLst>
              </a:tr>
              <a:tr h="288032">
                <a:tc>
                  <a:txBody>
                    <a:bodyPr/>
                    <a:lstStyle/>
                    <a:p>
                      <a:pPr algn="r">
                        <a:lnSpc>
                          <a:spcPct val="100000"/>
                        </a:lnSpc>
                      </a:pPr>
                      <a:r>
                        <a:rPr lang="pt-BR" sz="1400" dirty="0"/>
                        <a:t>3.5–4.4 </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6.56</a:t>
                      </a:r>
                    </a:p>
                  </a:txBody>
                  <a:tcPr/>
                </a:tc>
                <a:tc>
                  <a:txBody>
                    <a:bodyPr/>
                    <a:lstStyle/>
                    <a:p>
                      <a:pPr algn="ctr">
                        <a:lnSpc>
                          <a:spcPct val="100000"/>
                        </a:lnSpc>
                      </a:pPr>
                      <a:r>
                        <a:rPr lang="es-ES" sz="1400" dirty="0"/>
                        <a:t>3.06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4.30</a:t>
                      </a:r>
                    </a:p>
                  </a:txBody>
                  <a:tcPr/>
                </a:tc>
                <a:tc>
                  <a:txBody>
                    <a:bodyPr/>
                    <a:lstStyle/>
                    <a:p>
                      <a:pPr algn="ctr">
                        <a:lnSpc>
                          <a:spcPct val="100000"/>
                        </a:lnSpc>
                      </a:pPr>
                      <a:r>
                        <a:rPr lang="es-ES" sz="1400" dirty="0"/>
                        <a:t>1.93</a:t>
                      </a:r>
                    </a:p>
                  </a:txBody>
                  <a:tcPr/>
                </a:tc>
                <a:tc>
                  <a:txBody>
                    <a:bodyPr/>
                    <a:lstStyle/>
                    <a:p>
                      <a:pPr algn="ctr">
                        <a:lnSpc>
                          <a:spcPct val="100000"/>
                        </a:lnSpc>
                      </a:pPr>
                      <a:r>
                        <a:rPr lang="es-ES" sz="1400" dirty="0"/>
                        <a:t>9.81</a:t>
                      </a:r>
                    </a:p>
                  </a:txBody>
                  <a:tcPr/>
                </a:tc>
                <a:tc>
                  <a:txBody>
                    <a:bodyPr/>
                    <a:lstStyle/>
                    <a:p>
                      <a:pPr algn="ctr">
                        <a:lnSpc>
                          <a:spcPct val="100000"/>
                        </a:lnSpc>
                      </a:pPr>
                      <a:r>
                        <a:rPr lang="es-ES" sz="1400" dirty="0"/>
                        <a:t>2.28</a:t>
                      </a:r>
                    </a:p>
                  </a:txBody>
                  <a:tcPr/>
                </a:tc>
                <a:tc>
                  <a:txBody>
                    <a:bodyPr/>
                    <a:lstStyle/>
                    <a:p>
                      <a:pPr algn="ctr">
                        <a:lnSpc>
                          <a:spcPct val="100000"/>
                        </a:lnSpc>
                      </a:pPr>
                      <a:r>
                        <a:rPr lang="es-ES" sz="1400" dirty="0"/>
                        <a:t>13.46</a:t>
                      </a:r>
                    </a:p>
                  </a:txBody>
                  <a:tcPr/>
                </a:tc>
                <a:tc>
                  <a:txBody>
                    <a:bodyPr/>
                    <a:lstStyle/>
                    <a:p>
                      <a:pPr algn="ctr">
                        <a:lnSpc>
                          <a:spcPct val="100000"/>
                        </a:lnSpc>
                      </a:pPr>
                      <a:r>
                        <a:rPr lang="es-ES" sz="1400" dirty="0"/>
                        <a:t>10.99</a:t>
                      </a:r>
                    </a:p>
                  </a:txBody>
                  <a:tcPr/>
                </a:tc>
                <a:extLst>
                  <a:ext uri="{0D108BD9-81ED-4DB2-BD59-A6C34878D82A}">
                    <a16:rowId xmlns:a16="http://schemas.microsoft.com/office/drawing/2014/main" val="3862259894"/>
                  </a:ext>
                </a:extLst>
              </a:tr>
              <a:tr h="288032">
                <a:tc>
                  <a:txBody>
                    <a:bodyPr/>
                    <a:lstStyle/>
                    <a:p>
                      <a:pPr algn="r">
                        <a:lnSpc>
                          <a:spcPct val="100000"/>
                        </a:lnSpc>
                      </a:pPr>
                      <a:r>
                        <a:rPr lang="pt-BR" sz="1400" dirty="0"/>
                        <a:t>4.5–5.5 </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6.21</a:t>
                      </a:r>
                    </a:p>
                  </a:txBody>
                  <a:tcPr/>
                </a:tc>
                <a:tc>
                  <a:txBody>
                    <a:bodyPr/>
                    <a:lstStyle/>
                    <a:p>
                      <a:pPr algn="ctr">
                        <a:lnSpc>
                          <a:spcPct val="100000"/>
                        </a:lnSpc>
                      </a:pPr>
                      <a:r>
                        <a:rPr lang="es-ES" sz="1400" dirty="0"/>
                        <a:t>3.49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4.35</a:t>
                      </a:r>
                    </a:p>
                  </a:txBody>
                  <a:tcPr/>
                </a:tc>
                <a:tc>
                  <a:txBody>
                    <a:bodyPr/>
                    <a:lstStyle/>
                    <a:p>
                      <a:pPr algn="ctr">
                        <a:lnSpc>
                          <a:spcPct val="100000"/>
                        </a:lnSpc>
                      </a:pPr>
                      <a:r>
                        <a:rPr lang="es-ES" sz="1400" dirty="0"/>
                        <a:t>2.43</a:t>
                      </a:r>
                    </a:p>
                  </a:txBody>
                  <a:tcPr/>
                </a:tc>
                <a:tc>
                  <a:txBody>
                    <a:bodyPr/>
                    <a:lstStyle/>
                    <a:p>
                      <a:pPr algn="ctr">
                        <a:lnSpc>
                          <a:spcPct val="100000"/>
                        </a:lnSpc>
                      </a:pPr>
                      <a:r>
                        <a:rPr lang="es-ES" sz="1400" dirty="0"/>
                        <a:t>7.92</a:t>
                      </a:r>
                    </a:p>
                  </a:txBody>
                  <a:tcPr/>
                </a:tc>
                <a:tc>
                  <a:txBody>
                    <a:bodyPr/>
                    <a:lstStyle/>
                    <a:p>
                      <a:pPr algn="ctr">
                        <a:lnSpc>
                          <a:spcPct val="100000"/>
                        </a:lnSpc>
                      </a:pPr>
                      <a:r>
                        <a:rPr lang="es-ES" sz="1400" dirty="0"/>
                        <a:t>1.91</a:t>
                      </a:r>
                    </a:p>
                  </a:txBody>
                  <a:tcPr/>
                </a:tc>
                <a:tc>
                  <a:txBody>
                    <a:bodyPr/>
                    <a:lstStyle/>
                    <a:p>
                      <a:pPr algn="ctr">
                        <a:lnSpc>
                          <a:spcPct val="100000"/>
                        </a:lnSpc>
                      </a:pPr>
                      <a:r>
                        <a:rPr lang="es-ES" sz="1400" dirty="0"/>
                        <a:t>13.40</a:t>
                      </a:r>
                    </a:p>
                  </a:txBody>
                  <a:tcPr/>
                </a:tc>
                <a:tc>
                  <a:txBody>
                    <a:bodyPr/>
                    <a:lstStyle/>
                    <a:p>
                      <a:pPr algn="ctr">
                        <a:lnSpc>
                          <a:spcPct val="100000"/>
                        </a:lnSpc>
                      </a:pPr>
                      <a:r>
                        <a:rPr lang="es-ES" sz="1400" dirty="0"/>
                        <a:t>10.74</a:t>
                      </a:r>
                    </a:p>
                  </a:txBody>
                  <a:tcPr/>
                </a:tc>
                <a:extLst>
                  <a:ext uri="{0D108BD9-81ED-4DB2-BD59-A6C34878D82A}">
                    <a16:rowId xmlns:a16="http://schemas.microsoft.com/office/drawing/2014/main" val="4187855309"/>
                  </a:ext>
                </a:extLst>
              </a:tr>
            </a:tbl>
          </a:graphicData>
        </a:graphic>
      </p:graphicFrame>
      <p:sp>
        <p:nvSpPr>
          <p:cNvPr id="5" name="CuadroTexto 4">
            <a:extLst>
              <a:ext uri="{FF2B5EF4-FFF2-40B4-BE49-F238E27FC236}">
                <a16:creationId xmlns:a16="http://schemas.microsoft.com/office/drawing/2014/main" id="{E0692C71-F0DE-4AA8-901B-1613262617FE}"/>
              </a:ext>
            </a:extLst>
          </p:cNvPr>
          <p:cNvSpPr txBox="1"/>
          <p:nvPr/>
        </p:nvSpPr>
        <p:spPr>
          <a:xfrm>
            <a:off x="719572" y="5451247"/>
            <a:ext cx="7704856" cy="523220"/>
          </a:xfrm>
          <a:prstGeom prst="rect">
            <a:avLst/>
          </a:prstGeom>
          <a:noFill/>
        </p:spPr>
        <p:txBody>
          <a:bodyPr wrap="square" rtlCol="0">
            <a:spAutoFit/>
          </a:bodyPr>
          <a:lstStyle/>
          <a:p>
            <a:pPr algn="just"/>
            <a:r>
              <a:rPr lang="en-US" sz="1400" b="0" dirty="0">
                <a:solidFill>
                  <a:schemeClr val="accent2"/>
                </a:solidFill>
              </a:rPr>
              <a:t>Tabelle 2 - Absoluter Wert des symmetrischen Index der wichtigsten raum-zeitlichen Gangwerte bei Personen nach Schlaganfall (</a:t>
            </a:r>
            <a:r>
              <a:rPr lang="en-US" sz="1400" b="0" i="1" dirty="0">
                <a:solidFill>
                  <a:schemeClr val="accent2"/>
                </a:solidFill>
              </a:rPr>
              <a:t>n=130</a:t>
            </a:r>
            <a:r>
              <a:rPr lang="en-US" sz="1400" b="0" dirty="0">
                <a:solidFill>
                  <a:schemeClr val="accent2"/>
                </a:solidFill>
              </a:rPr>
              <a:t>) und gesunden Kontrollen (</a:t>
            </a:r>
            <a:r>
              <a:rPr lang="en-US" sz="1400" b="0" i="1" dirty="0">
                <a:solidFill>
                  <a:schemeClr val="accent2"/>
                </a:solidFill>
              </a:rPr>
              <a:t>n=130)</a:t>
            </a:r>
            <a:r>
              <a:rPr lang="en-US" sz="1400" b="0" dirty="0">
                <a:solidFill>
                  <a:schemeClr val="accent2"/>
                </a:solidFill>
              </a:rPr>
              <a:t>. Ergebnisse aus Wang Y. et al. 2019. </a:t>
            </a:r>
          </a:p>
        </p:txBody>
      </p:sp>
      <p:sp>
        <p:nvSpPr>
          <p:cNvPr id="4" name="Rectángulo 3">
            <a:extLst>
              <a:ext uri="{FF2B5EF4-FFF2-40B4-BE49-F238E27FC236}">
                <a16:creationId xmlns:a16="http://schemas.microsoft.com/office/drawing/2014/main" id="{D6EB29BD-8BA3-4F91-99B1-9D3DD777E23D}"/>
              </a:ext>
            </a:extLst>
          </p:cNvPr>
          <p:cNvSpPr/>
          <p:nvPr/>
        </p:nvSpPr>
        <p:spPr bwMode="auto">
          <a:xfrm>
            <a:off x="1475656" y="4293096"/>
            <a:ext cx="7128792" cy="652264"/>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Prostokąt 3">
            <a:extLst>
              <a:ext uri="{FF2B5EF4-FFF2-40B4-BE49-F238E27FC236}">
                <a16:creationId xmlns:a16="http://schemas.microsoft.com/office/drawing/2014/main" id="{4245C9F5-22E1-4CE1-AAEB-BD15E85317A6}"/>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Asymmetrie der raum-zeitlichen Parameter</a:t>
            </a:r>
          </a:p>
        </p:txBody>
      </p:sp>
      <p:sp>
        <p:nvSpPr>
          <p:cNvPr id="12" name="Rectángulo 11">
            <a:extLst>
              <a:ext uri="{FF2B5EF4-FFF2-40B4-BE49-F238E27FC236}">
                <a16:creationId xmlns:a16="http://schemas.microsoft.com/office/drawing/2014/main" id="{EAE619DA-123F-4EAA-BFAC-D5F3471B97F2}"/>
              </a:ext>
            </a:extLst>
          </p:cNvPr>
          <p:cNvSpPr/>
          <p:nvPr/>
        </p:nvSpPr>
        <p:spPr bwMode="auto">
          <a:xfrm>
            <a:off x="611557" y="2855486"/>
            <a:ext cx="864099" cy="2089874"/>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 name="Prostokąt 1">
            <a:extLst>
              <a:ext uri="{FF2B5EF4-FFF2-40B4-BE49-F238E27FC236}">
                <a16:creationId xmlns:a16="http://schemas.microsoft.com/office/drawing/2014/main" id="{AE9721CC-7D1C-4656-BEA0-3EEF4135A6A6}"/>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302579829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C04039-9036-416E-9F13-B993A61559DA}"/>
              </a:ext>
            </a:extLst>
          </p:cNvPr>
          <p:cNvPicPr>
            <a:picLocks noChangeAspect="1"/>
          </p:cNvPicPr>
          <p:nvPr/>
        </p:nvPicPr>
        <p:blipFill rotWithShape="1">
          <a:blip r:embed="rId2"/>
          <a:srcRect b="46199"/>
          <a:stretch/>
        </p:blipFill>
        <p:spPr>
          <a:xfrm>
            <a:off x="4268015" y="2206282"/>
            <a:ext cx="4408441" cy="2941618"/>
          </a:xfrm>
          <a:prstGeom prst="rect">
            <a:avLst/>
          </a:prstGeom>
        </p:spPr>
      </p:pic>
      <p:sp>
        <p:nvSpPr>
          <p:cNvPr id="7" name="Prostokąt 3">
            <a:extLst>
              <a:ext uri="{FF2B5EF4-FFF2-40B4-BE49-F238E27FC236}">
                <a16:creationId xmlns:a16="http://schemas.microsoft.com/office/drawing/2014/main" id="{9E3345C7-02CB-4902-89DE-DF45E5952DEE}"/>
              </a:ext>
            </a:extLst>
          </p:cNvPr>
          <p:cNvSpPr/>
          <p:nvPr/>
        </p:nvSpPr>
        <p:spPr>
          <a:xfrm>
            <a:off x="539552" y="1475492"/>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Kinematik-Parameter: Thorax</a:t>
            </a:r>
          </a:p>
        </p:txBody>
      </p:sp>
      <p:pic>
        <p:nvPicPr>
          <p:cNvPr id="2" name="Imagen 1">
            <a:extLst>
              <a:ext uri="{FF2B5EF4-FFF2-40B4-BE49-F238E27FC236}">
                <a16:creationId xmlns:a16="http://schemas.microsoft.com/office/drawing/2014/main" id="{9CFB4D49-9AF9-4D90-AF94-B02688D4A8E9}"/>
              </a:ext>
            </a:extLst>
          </p:cNvPr>
          <p:cNvPicPr>
            <a:picLocks noChangeAspect="1"/>
          </p:cNvPicPr>
          <p:nvPr/>
        </p:nvPicPr>
        <p:blipFill rotWithShape="1">
          <a:blip r:embed="rId3"/>
          <a:srcRect b="51646"/>
          <a:stretch/>
        </p:blipFill>
        <p:spPr>
          <a:xfrm>
            <a:off x="410862" y="2206282"/>
            <a:ext cx="4248275" cy="2941618"/>
          </a:xfrm>
          <a:prstGeom prst="rect">
            <a:avLst/>
          </a:prstGeom>
        </p:spPr>
      </p:pic>
      <p:sp>
        <p:nvSpPr>
          <p:cNvPr id="9" name="CuadroTexto 8">
            <a:extLst>
              <a:ext uri="{FF2B5EF4-FFF2-40B4-BE49-F238E27FC236}">
                <a16:creationId xmlns:a16="http://schemas.microsoft.com/office/drawing/2014/main" id="{5AEDD401-454F-481E-B48E-7B2D416B3BF2}"/>
              </a:ext>
            </a:extLst>
          </p:cNvPr>
          <p:cNvSpPr txBox="1"/>
          <p:nvPr/>
        </p:nvSpPr>
        <p:spPr>
          <a:xfrm>
            <a:off x="411060" y="5210616"/>
            <a:ext cx="8265396" cy="738664"/>
          </a:xfrm>
          <a:prstGeom prst="rect">
            <a:avLst/>
          </a:prstGeom>
          <a:noFill/>
        </p:spPr>
        <p:txBody>
          <a:bodyPr wrap="square" rtlCol="0">
            <a:spAutoFit/>
          </a:bodyPr>
          <a:lstStyle/>
          <a:p>
            <a:pPr algn="just"/>
            <a:r>
              <a:rPr lang="en-US" sz="1400" b="0" dirty="0">
                <a:solidFill>
                  <a:schemeClr val="accent2"/>
                </a:solidFill>
              </a:rPr>
              <a:t>Abb. 3 - Mittlerer Winkel und Standardabweichungen der Thoraxbewegung in sagittaler, frontaler und transversaler Ebene. Schwarze Linie: Kontrollen, blau: Schlaganfall leichte/moderate Beeinträchtigung der unteren Extremitäten, rot: Schlaganfall mit schwerer Beeinträchtigung der unteren Extremitäten. Ergebnisse aus Tamaya V.C. et al. 2020. </a:t>
            </a:r>
          </a:p>
        </p:txBody>
      </p:sp>
      <p:sp>
        <p:nvSpPr>
          <p:cNvPr id="11" name="CuadroTexto 10">
            <a:extLst>
              <a:ext uri="{FF2B5EF4-FFF2-40B4-BE49-F238E27FC236}">
                <a16:creationId xmlns:a16="http://schemas.microsoft.com/office/drawing/2014/main" id="{DF0CDE72-D68E-4A71-B1AD-3B4C6AAA9882}"/>
              </a:ext>
            </a:extLst>
          </p:cNvPr>
          <p:cNvSpPr txBox="1"/>
          <p:nvPr/>
        </p:nvSpPr>
        <p:spPr>
          <a:xfrm>
            <a:off x="1216757" y="1763524"/>
            <a:ext cx="2636483" cy="276999"/>
          </a:xfrm>
          <a:prstGeom prst="rect">
            <a:avLst/>
          </a:prstGeom>
          <a:noFill/>
        </p:spPr>
        <p:txBody>
          <a:bodyPr wrap="square" rtlCol="0">
            <a:spAutoFit/>
          </a:bodyPr>
          <a:lstStyle/>
          <a:p>
            <a:pPr algn="just"/>
            <a:r>
              <a:rPr lang="en-US" sz="1200" dirty="0">
                <a:solidFill>
                  <a:schemeClr val="accent2"/>
                </a:solidFill>
              </a:rPr>
              <a:t>Schlaganfall versus gesunde Kontrollen</a:t>
            </a:r>
          </a:p>
        </p:txBody>
      </p:sp>
      <p:sp>
        <p:nvSpPr>
          <p:cNvPr id="13" name="CuadroTexto 12">
            <a:extLst>
              <a:ext uri="{FF2B5EF4-FFF2-40B4-BE49-F238E27FC236}">
                <a16:creationId xmlns:a16="http://schemas.microsoft.com/office/drawing/2014/main" id="{6FB7F9C0-502E-4A1D-9AF3-6E0E241747AE}"/>
              </a:ext>
            </a:extLst>
          </p:cNvPr>
          <p:cNvSpPr txBox="1"/>
          <p:nvPr/>
        </p:nvSpPr>
        <p:spPr>
          <a:xfrm>
            <a:off x="4659136" y="1547500"/>
            <a:ext cx="3997848" cy="461665"/>
          </a:xfrm>
          <a:prstGeom prst="rect">
            <a:avLst/>
          </a:prstGeom>
          <a:noFill/>
        </p:spPr>
        <p:txBody>
          <a:bodyPr wrap="square" rtlCol="0">
            <a:spAutoFit/>
          </a:bodyPr>
          <a:lstStyle/>
          <a:p>
            <a:pPr algn="ctr"/>
            <a:r>
              <a:rPr lang="en-US" sz="1200" dirty="0">
                <a:solidFill>
                  <a:schemeClr val="accent2"/>
                </a:solidFill>
              </a:rPr>
              <a:t>Schlaganfall mit schwerer Beeinträchtigung, Schlaganfall mit leichter/mittlerer Beeinträchtigung und Gesunde Kontrollen</a:t>
            </a:r>
          </a:p>
        </p:txBody>
      </p:sp>
      <p:sp>
        <p:nvSpPr>
          <p:cNvPr id="3" name="CuadroTexto 2">
            <a:extLst>
              <a:ext uri="{FF2B5EF4-FFF2-40B4-BE49-F238E27FC236}">
                <a16:creationId xmlns:a16="http://schemas.microsoft.com/office/drawing/2014/main" id="{133232F9-9492-41B3-B95E-124559BE27CE}"/>
              </a:ext>
            </a:extLst>
          </p:cNvPr>
          <p:cNvSpPr txBox="1"/>
          <p:nvPr/>
        </p:nvSpPr>
        <p:spPr>
          <a:xfrm rot="16200000">
            <a:off x="300880" y="2764087"/>
            <a:ext cx="663171" cy="246221"/>
          </a:xfrm>
          <a:prstGeom prst="rect">
            <a:avLst/>
          </a:prstGeom>
          <a:solidFill>
            <a:schemeClr val="bg1"/>
          </a:solidFill>
        </p:spPr>
        <p:txBody>
          <a:bodyPr wrap="square" rtlCol="0">
            <a:spAutoFit/>
          </a:bodyPr>
          <a:lstStyle/>
          <a:p>
            <a:pPr algn="ctr"/>
            <a:r>
              <a:rPr lang="en-US" b="0" dirty="0">
                <a:solidFill>
                  <a:schemeClr val="tx1"/>
                </a:solidFill>
              </a:rPr>
              <a:t>Sagittal</a:t>
            </a:r>
          </a:p>
        </p:txBody>
      </p:sp>
      <p:sp>
        <p:nvSpPr>
          <p:cNvPr id="6" name="CuadroTexto 5">
            <a:extLst>
              <a:ext uri="{FF2B5EF4-FFF2-40B4-BE49-F238E27FC236}">
                <a16:creationId xmlns:a16="http://schemas.microsoft.com/office/drawing/2014/main" id="{939307ED-3E3C-44D9-A225-3D3C7C1E57A4}"/>
              </a:ext>
            </a:extLst>
          </p:cNvPr>
          <p:cNvSpPr txBox="1"/>
          <p:nvPr/>
        </p:nvSpPr>
        <p:spPr>
          <a:xfrm rot="16200000">
            <a:off x="333110" y="3667961"/>
            <a:ext cx="598711" cy="246221"/>
          </a:xfrm>
          <a:prstGeom prst="rect">
            <a:avLst/>
          </a:prstGeom>
          <a:solidFill>
            <a:schemeClr val="bg1"/>
          </a:solidFill>
        </p:spPr>
        <p:txBody>
          <a:bodyPr wrap="square" rtlCol="0">
            <a:spAutoFit/>
          </a:bodyPr>
          <a:lstStyle/>
          <a:p>
            <a:pPr algn="ctr"/>
            <a:r>
              <a:rPr lang="en-US" b="0" dirty="0">
                <a:solidFill>
                  <a:schemeClr val="tx1"/>
                </a:solidFill>
              </a:rPr>
              <a:t>Frontal</a:t>
            </a:r>
          </a:p>
        </p:txBody>
      </p:sp>
      <p:sp>
        <p:nvSpPr>
          <p:cNvPr id="8" name="CuadroTexto 7">
            <a:extLst>
              <a:ext uri="{FF2B5EF4-FFF2-40B4-BE49-F238E27FC236}">
                <a16:creationId xmlns:a16="http://schemas.microsoft.com/office/drawing/2014/main" id="{0242B582-8FE8-442A-A7B4-19F175B527D5}"/>
              </a:ext>
            </a:extLst>
          </p:cNvPr>
          <p:cNvSpPr txBox="1"/>
          <p:nvPr/>
        </p:nvSpPr>
        <p:spPr>
          <a:xfrm rot="16200000">
            <a:off x="209401" y="4583759"/>
            <a:ext cx="846130" cy="246221"/>
          </a:xfrm>
          <a:prstGeom prst="rect">
            <a:avLst/>
          </a:prstGeom>
          <a:solidFill>
            <a:schemeClr val="bg1"/>
          </a:solidFill>
        </p:spPr>
        <p:txBody>
          <a:bodyPr wrap="square" rtlCol="0">
            <a:spAutoFit/>
          </a:bodyPr>
          <a:lstStyle/>
          <a:p>
            <a:pPr algn="ctr"/>
            <a:r>
              <a:rPr lang="en-US" b="0" dirty="0">
                <a:solidFill>
                  <a:schemeClr val="tx1"/>
                </a:solidFill>
              </a:rPr>
              <a:t>Transversal</a:t>
            </a:r>
          </a:p>
        </p:txBody>
      </p:sp>
      <p:sp>
        <p:nvSpPr>
          <p:cNvPr id="14" name="Flecha: a la derecha 13">
            <a:extLst>
              <a:ext uri="{FF2B5EF4-FFF2-40B4-BE49-F238E27FC236}">
                <a16:creationId xmlns:a16="http://schemas.microsoft.com/office/drawing/2014/main" id="{3708B970-32A4-44FC-8F44-AE877E8057CE}"/>
              </a:ext>
            </a:extLst>
          </p:cNvPr>
          <p:cNvSpPr/>
          <p:nvPr/>
        </p:nvSpPr>
        <p:spPr bwMode="auto">
          <a:xfrm rot="2257076">
            <a:off x="1563560" y="2438982"/>
            <a:ext cx="340568" cy="168081"/>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Flecha: a la derecha 15">
            <a:extLst>
              <a:ext uri="{FF2B5EF4-FFF2-40B4-BE49-F238E27FC236}">
                <a16:creationId xmlns:a16="http://schemas.microsoft.com/office/drawing/2014/main" id="{6E7F0D3D-4C3B-437C-AF72-E13ACF11A418}"/>
              </a:ext>
            </a:extLst>
          </p:cNvPr>
          <p:cNvSpPr/>
          <p:nvPr/>
        </p:nvSpPr>
        <p:spPr bwMode="auto">
          <a:xfrm rot="2257076">
            <a:off x="5290489" y="2429179"/>
            <a:ext cx="340568" cy="168081"/>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8" name="Conector recto 17">
            <a:extLst>
              <a:ext uri="{FF2B5EF4-FFF2-40B4-BE49-F238E27FC236}">
                <a16:creationId xmlns:a16="http://schemas.microsoft.com/office/drawing/2014/main" id="{6EAF5C1C-2700-4132-A8CB-A19EFF0B78DC}"/>
              </a:ext>
            </a:extLst>
          </p:cNvPr>
          <p:cNvCxnSpPr>
            <a:cxnSpLocks/>
          </p:cNvCxnSpPr>
          <p:nvPr/>
        </p:nvCxnSpPr>
        <p:spPr bwMode="auto">
          <a:xfrm>
            <a:off x="3635896" y="3491716"/>
            <a:ext cx="0" cy="432048"/>
          </a:xfrm>
          <a:prstGeom prst="line">
            <a:avLst/>
          </a:prstGeom>
          <a:noFill/>
          <a:ln w="28575" cap="flat" cmpd="sng" algn="ctr">
            <a:solidFill>
              <a:srgbClr val="FF3300"/>
            </a:solidFill>
            <a:prstDash val="solid"/>
            <a:round/>
            <a:headEnd type="arrow" w="med" len="med"/>
            <a:tailEnd type="arrow" w="med" len="med"/>
          </a:ln>
          <a:effectLst/>
        </p:spPr>
      </p:cxnSp>
      <p:cxnSp>
        <p:nvCxnSpPr>
          <p:cNvPr id="20" name="Conector recto 19">
            <a:extLst>
              <a:ext uri="{FF2B5EF4-FFF2-40B4-BE49-F238E27FC236}">
                <a16:creationId xmlns:a16="http://schemas.microsoft.com/office/drawing/2014/main" id="{30B8AE45-AF96-49B7-9E72-536BB9880F7F}"/>
              </a:ext>
            </a:extLst>
          </p:cNvPr>
          <p:cNvCxnSpPr>
            <a:cxnSpLocks/>
          </p:cNvCxnSpPr>
          <p:nvPr/>
        </p:nvCxnSpPr>
        <p:spPr bwMode="auto">
          <a:xfrm>
            <a:off x="7668344" y="3575047"/>
            <a:ext cx="0" cy="432048"/>
          </a:xfrm>
          <a:prstGeom prst="line">
            <a:avLst/>
          </a:prstGeom>
          <a:noFill/>
          <a:ln w="28575" cap="flat" cmpd="sng" algn="ctr">
            <a:solidFill>
              <a:srgbClr val="FF3300"/>
            </a:solidFill>
            <a:prstDash val="solid"/>
            <a:round/>
            <a:headEnd type="arrow" w="med" len="med"/>
            <a:tailEnd type="arrow" w="med" len="med"/>
          </a:ln>
          <a:effectLst/>
        </p:spPr>
      </p:cxnSp>
      <p:cxnSp>
        <p:nvCxnSpPr>
          <p:cNvPr id="21" name="Conector recto 20">
            <a:extLst>
              <a:ext uri="{FF2B5EF4-FFF2-40B4-BE49-F238E27FC236}">
                <a16:creationId xmlns:a16="http://schemas.microsoft.com/office/drawing/2014/main" id="{573BBC7A-90C7-45A0-9B29-263F67F20ACA}"/>
              </a:ext>
            </a:extLst>
          </p:cNvPr>
          <p:cNvCxnSpPr>
            <a:cxnSpLocks/>
          </p:cNvCxnSpPr>
          <p:nvPr/>
        </p:nvCxnSpPr>
        <p:spPr bwMode="auto">
          <a:xfrm>
            <a:off x="2483768" y="4427820"/>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4" name="Conector recto 23">
            <a:extLst>
              <a:ext uri="{FF2B5EF4-FFF2-40B4-BE49-F238E27FC236}">
                <a16:creationId xmlns:a16="http://schemas.microsoft.com/office/drawing/2014/main" id="{8856BD4C-DBC7-4CF6-9DF2-9D2CB9EDAC49}"/>
              </a:ext>
            </a:extLst>
          </p:cNvPr>
          <p:cNvCxnSpPr>
            <a:cxnSpLocks/>
          </p:cNvCxnSpPr>
          <p:nvPr/>
        </p:nvCxnSpPr>
        <p:spPr bwMode="auto">
          <a:xfrm>
            <a:off x="3131840" y="4449526"/>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5" name="Conector recto 24">
            <a:extLst>
              <a:ext uri="{FF2B5EF4-FFF2-40B4-BE49-F238E27FC236}">
                <a16:creationId xmlns:a16="http://schemas.microsoft.com/office/drawing/2014/main" id="{04EE8357-8782-4D47-8BF7-2363356F05D5}"/>
              </a:ext>
            </a:extLst>
          </p:cNvPr>
          <p:cNvCxnSpPr>
            <a:cxnSpLocks/>
          </p:cNvCxnSpPr>
          <p:nvPr/>
        </p:nvCxnSpPr>
        <p:spPr bwMode="auto">
          <a:xfrm>
            <a:off x="6300192" y="4525217"/>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6" name="Conector recto 25">
            <a:extLst>
              <a:ext uri="{FF2B5EF4-FFF2-40B4-BE49-F238E27FC236}">
                <a16:creationId xmlns:a16="http://schemas.microsoft.com/office/drawing/2014/main" id="{23B987A1-80F6-48D8-B965-FE69CE3613E5}"/>
              </a:ext>
            </a:extLst>
          </p:cNvPr>
          <p:cNvCxnSpPr>
            <a:cxnSpLocks/>
          </p:cNvCxnSpPr>
          <p:nvPr/>
        </p:nvCxnSpPr>
        <p:spPr bwMode="auto">
          <a:xfrm>
            <a:off x="6948264" y="4546923"/>
            <a:ext cx="0" cy="299355"/>
          </a:xfrm>
          <a:prstGeom prst="line">
            <a:avLst/>
          </a:prstGeom>
          <a:noFill/>
          <a:ln w="28575" cap="flat" cmpd="sng" algn="ctr">
            <a:solidFill>
              <a:srgbClr val="FF3300"/>
            </a:solidFill>
            <a:prstDash val="solid"/>
            <a:round/>
            <a:headEnd type="none" w="med" len="med"/>
            <a:tailEnd type="arrow" w="med" len="med"/>
          </a:ln>
          <a:effectLst/>
        </p:spPr>
      </p:cxnSp>
      <p:sp>
        <p:nvSpPr>
          <p:cNvPr id="10" name="Prostokąt 1">
            <a:extLst>
              <a:ext uri="{FF2B5EF4-FFF2-40B4-BE49-F238E27FC236}">
                <a16:creationId xmlns:a16="http://schemas.microsoft.com/office/drawing/2014/main" id="{40F72275-CDA4-451E-B798-9E431752291A}"/>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30861019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435AFE-90BE-4D39-A0D4-7BC445643722}"/>
              </a:ext>
            </a:extLst>
          </p:cNvPr>
          <p:cNvPicPr>
            <a:picLocks noChangeAspect="1"/>
          </p:cNvPicPr>
          <p:nvPr/>
        </p:nvPicPr>
        <p:blipFill rotWithShape="1">
          <a:blip r:embed="rId2"/>
          <a:srcRect t="54200" b="6543"/>
          <a:stretch/>
        </p:blipFill>
        <p:spPr>
          <a:xfrm>
            <a:off x="4175381" y="3190829"/>
            <a:ext cx="4436803" cy="2160240"/>
          </a:xfrm>
          <a:prstGeom prst="rect">
            <a:avLst/>
          </a:prstGeom>
        </p:spPr>
      </p:pic>
      <p:sp>
        <p:nvSpPr>
          <p:cNvPr id="7" name="Prostokąt 3">
            <a:extLst>
              <a:ext uri="{FF2B5EF4-FFF2-40B4-BE49-F238E27FC236}">
                <a16:creationId xmlns:a16="http://schemas.microsoft.com/office/drawing/2014/main" id="{9E3345C7-02CB-4902-89DE-DF45E5952DE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Kinematik-Parameter: Becken</a:t>
            </a:r>
          </a:p>
        </p:txBody>
      </p:sp>
      <p:pic>
        <p:nvPicPr>
          <p:cNvPr id="2" name="Imagen 1">
            <a:extLst>
              <a:ext uri="{FF2B5EF4-FFF2-40B4-BE49-F238E27FC236}">
                <a16:creationId xmlns:a16="http://schemas.microsoft.com/office/drawing/2014/main" id="{7736F0BF-31E0-4EA3-BC95-41E39025FB78}"/>
              </a:ext>
            </a:extLst>
          </p:cNvPr>
          <p:cNvPicPr>
            <a:picLocks noChangeAspect="1"/>
          </p:cNvPicPr>
          <p:nvPr/>
        </p:nvPicPr>
        <p:blipFill rotWithShape="1">
          <a:blip r:embed="rId3"/>
          <a:srcRect t="48300" b="2497"/>
          <a:stretch/>
        </p:blipFill>
        <p:spPr>
          <a:xfrm>
            <a:off x="467544" y="2387090"/>
            <a:ext cx="4104456" cy="2891971"/>
          </a:xfrm>
          <a:prstGeom prst="rect">
            <a:avLst/>
          </a:prstGeom>
        </p:spPr>
      </p:pic>
      <p:sp>
        <p:nvSpPr>
          <p:cNvPr id="9" name="CuadroTexto 8">
            <a:extLst>
              <a:ext uri="{FF2B5EF4-FFF2-40B4-BE49-F238E27FC236}">
                <a16:creationId xmlns:a16="http://schemas.microsoft.com/office/drawing/2014/main" id="{02200C36-073E-4B22-A88D-1734D04E588F}"/>
              </a:ext>
            </a:extLst>
          </p:cNvPr>
          <p:cNvSpPr txBox="1"/>
          <p:nvPr/>
        </p:nvSpPr>
        <p:spPr>
          <a:xfrm>
            <a:off x="1216757" y="2060848"/>
            <a:ext cx="3211227" cy="276999"/>
          </a:xfrm>
          <a:prstGeom prst="rect">
            <a:avLst/>
          </a:prstGeom>
          <a:noFill/>
        </p:spPr>
        <p:txBody>
          <a:bodyPr wrap="square" rtlCol="0">
            <a:spAutoFit/>
          </a:bodyPr>
          <a:lstStyle/>
          <a:p>
            <a:pPr algn="just"/>
            <a:r>
              <a:rPr lang="en-US" sz="1200" dirty="0">
                <a:solidFill>
                  <a:schemeClr val="accent2"/>
                </a:solidFill>
              </a:rPr>
              <a:t>Schlaganfall versus gesunde Kontrollen</a:t>
            </a:r>
          </a:p>
        </p:txBody>
      </p:sp>
      <p:sp>
        <p:nvSpPr>
          <p:cNvPr id="11" name="CuadroTexto 10">
            <a:extLst>
              <a:ext uri="{FF2B5EF4-FFF2-40B4-BE49-F238E27FC236}">
                <a16:creationId xmlns:a16="http://schemas.microsoft.com/office/drawing/2014/main" id="{F8A6CCEC-3344-478C-A68D-C981580D4717}"/>
              </a:ext>
            </a:extLst>
          </p:cNvPr>
          <p:cNvSpPr txBox="1"/>
          <p:nvPr/>
        </p:nvSpPr>
        <p:spPr>
          <a:xfrm>
            <a:off x="4659136" y="2470749"/>
            <a:ext cx="3997848" cy="461665"/>
          </a:xfrm>
          <a:prstGeom prst="rect">
            <a:avLst/>
          </a:prstGeom>
          <a:noFill/>
        </p:spPr>
        <p:txBody>
          <a:bodyPr wrap="square" rtlCol="0">
            <a:spAutoFit/>
          </a:bodyPr>
          <a:lstStyle/>
          <a:p>
            <a:pPr algn="ctr"/>
            <a:r>
              <a:rPr lang="en-US" sz="1200" dirty="0">
                <a:solidFill>
                  <a:schemeClr val="accent2"/>
                </a:solidFill>
              </a:rPr>
              <a:t>Schlaganfall mit schwerer Beeinträchtigung, Schlaganfall mit leichter/mittlerer Beeinträchtigung und Gesunde Kontrollen</a:t>
            </a:r>
          </a:p>
        </p:txBody>
      </p:sp>
      <p:sp>
        <p:nvSpPr>
          <p:cNvPr id="13" name="CuadroTexto 12">
            <a:extLst>
              <a:ext uri="{FF2B5EF4-FFF2-40B4-BE49-F238E27FC236}">
                <a16:creationId xmlns:a16="http://schemas.microsoft.com/office/drawing/2014/main" id="{E04B40F2-79AF-4B43-92C6-05288A90D1AF}"/>
              </a:ext>
            </a:extLst>
          </p:cNvPr>
          <p:cNvSpPr txBox="1"/>
          <p:nvPr/>
        </p:nvSpPr>
        <p:spPr>
          <a:xfrm>
            <a:off x="411060" y="5269769"/>
            <a:ext cx="8265396" cy="738664"/>
          </a:xfrm>
          <a:prstGeom prst="rect">
            <a:avLst/>
          </a:prstGeom>
          <a:noFill/>
        </p:spPr>
        <p:txBody>
          <a:bodyPr wrap="square" rtlCol="0">
            <a:spAutoFit/>
          </a:bodyPr>
          <a:lstStyle/>
          <a:p>
            <a:pPr algn="just"/>
            <a:r>
              <a:rPr lang="en-US" sz="1400" b="0" dirty="0">
                <a:solidFill>
                  <a:schemeClr val="accent2"/>
                </a:solidFill>
              </a:rPr>
              <a:t>Abb. 4 - Mittlerer Winkel und Standardabweichungen der Beckenbewegung in sagittaler, frontaler und transversaler Ebene. Schwarze Linie: Kontrollen, blau: Schlaganfall leichte/mittlere Beeinträchtigung der unteren Extremitäten, rot: Schlaganfall mit schwerer Beeinträchtigung der unteren Extremitäten. Ergebnisse aus Tamaya V.C. et al. 2020. </a:t>
            </a:r>
          </a:p>
        </p:txBody>
      </p:sp>
      <p:sp>
        <p:nvSpPr>
          <p:cNvPr id="4" name="CuadroTexto 3">
            <a:extLst>
              <a:ext uri="{FF2B5EF4-FFF2-40B4-BE49-F238E27FC236}">
                <a16:creationId xmlns:a16="http://schemas.microsoft.com/office/drawing/2014/main" id="{FBEC8620-9620-4476-83A6-4BE9317D88C9}"/>
              </a:ext>
            </a:extLst>
          </p:cNvPr>
          <p:cNvSpPr txBox="1"/>
          <p:nvPr/>
        </p:nvSpPr>
        <p:spPr>
          <a:xfrm rot="16200000">
            <a:off x="331077" y="2823240"/>
            <a:ext cx="663171" cy="246221"/>
          </a:xfrm>
          <a:prstGeom prst="rect">
            <a:avLst/>
          </a:prstGeom>
          <a:solidFill>
            <a:schemeClr val="bg1"/>
          </a:solidFill>
        </p:spPr>
        <p:txBody>
          <a:bodyPr wrap="square" rtlCol="0">
            <a:spAutoFit/>
          </a:bodyPr>
          <a:lstStyle/>
          <a:p>
            <a:pPr algn="ctr"/>
            <a:r>
              <a:rPr lang="en-US" b="0" dirty="0">
                <a:solidFill>
                  <a:schemeClr val="tx1"/>
                </a:solidFill>
              </a:rPr>
              <a:t>Sagittal</a:t>
            </a:r>
          </a:p>
        </p:txBody>
      </p:sp>
      <p:sp>
        <p:nvSpPr>
          <p:cNvPr id="6" name="CuadroTexto 5">
            <a:extLst>
              <a:ext uri="{FF2B5EF4-FFF2-40B4-BE49-F238E27FC236}">
                <a16:creationId xmlns:a16="http://schemas.microsoft.com/office/drawing/2014/main" id="{A142E828-9C6B-4CA3-A2A3-E6A2DD88AC0E}"/>
              </a:ext>
            </a:extLst>
          </p:cNvPr>
          <p:cNvSpPr txBox="1"/>
          <p:nvPr/>
        </p:nvSpPr>
        <p:spPr>
          <a:xfrm rot="16200000">
            <a:off x="363307" y="3727114"/>
            <a:ext cx="598711" cy="246221"/>
          </a:xfrm>
          <a:prstGeom prst="rect">
            <a:avLst/>
          </a:prstGeom>
          <a:solidFill>
            <a:schemeClr val="bg1"/>
          </a:solidFill>
        </p:spPr>
        <p:txBody>
          <a:bodyPr wrap="square" rtlCol="0">
            <a:spAutoFit/>
          </a:bodyPr>
          <a:lstStyle/>
          <a:p>
            <a:pPr algn="ctr"/>
            <a:r>
              <a:rPr lang="en-US" b="0" dirty="0">
                <a:solidFill>
                  <a:schemeClr val="tx1"/>
                </a:solidFill>
              </a:rPr>
              <a:t>Frontal</a:t>
            </a:r>
          </a:p>
        </p:txBody>
      </p:sp>
      <p:sp>
        <p:nvSpPr>
          <p:cNvPr id="8" name="CuadroTexto 7">
            <a:extLst>
              <a:ext uri="{FF2B5EF4-FFF2-40B4-BE49-F238E27FC236}">
                <a16:creationId xmlns:a16="http://schemas.microsoft.com/office/drawing/2014/main" id="{9BF3B1C5-5CF0-4AAD-B947-46422D5BCD4E}"/>
              </a:ext>
            </a:extLst>
          </p:cNvPr>
          <p:cNvSpPr txBox="1"/>
          <p:nvPr/>
        </p:nvSpPr>
        <p:spPr>
          <a:xfrm rot="16200000">
            <a:off x="239598" y="4642912"/>
            <a:ext cx="846130" cy="246221"/>
          </a:xfrm>
          <a:prstGeom prst="rect">
            <a:avLst/>
          </a:prstGeom>
          <a:solidFill>
            <a:schemeClr val="bg1"/>
          </a:solidFill>
        </p:spPr>
        <p:txBody>
          <a:bodyPr wrap="square" rtlCol="0">
            <a:spAutoFit/>
          </a:bodyPr>
          <a:lstStyle/>
          <a:p>
            <a:pPr algn="ctr"/>
            <a:r>
              <a:rPr lang="en-US" b="0" dirty="0">
                <a:solidFill>
                  <a:schemeClr val="tx1"/>
                </a:solidFill>
              </a:rPr>
              <a:t>Transversal</a:t>
            </a:r>
          </a:p>
        </p:txBody>
      </p:sp>
      <p:cxnSp>
        <p:nvCxnSpPr>
          <p:cNvPr id="12" name="Conector recto 11">
            <a:extLst>
              <a:ext uri="{FF2B5EF4-FFF2-40B4-BE49-F238E27FC236}">
                <a16:creationId xmlns:a16="http://schemas.microsoft.com/office/drawing/2014/main" id="{CEEAD6A5-7C8A-4767-95BA-96E77A7702FA}"/>
              </a:ext>
            </a:extLst>
          </p:cNvPr>
          <p:cNvCxnSpPr>
            <a:cxnSpLocks/>
          </p:cNvCxnSpPr>
          <p:nvPr/>
        </p:nvCxnSpPr>
        <p:spPr bwMode="auto">
          <a:xfrm>
            <a:off x="1475656" y="3694885"/>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4" name="Conector recto 13">
            <a:extLst>
              <a:ext uri="{FF2B5EF4-FFF2-40B4-BE49-F238E27FC236}">
                <a16:creationId xmlns:a16="http://schemas.microsoft.com/office/drawing/2014/main" id="{021A63D1-D6AE-4415-A3B4-A250F46E1A68}"/>
              </a:ext>
            </a:extLst>
          </p:cNvPr>
          <p:cNvCxnSpPr>
            <a:cxnSpLocks/>
          </p:cNvCxnSpPr>
          <p:nvPr/>
        </p:nvCxnSpPr>
        <p:spPr bwMode="auto">
          <a:xfrm>
            <a:off x="5220072" y="3622877"/>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5" name="Conector recto 14">
            <a:extLst>
              <a:ext uri="{FF2B5EF4-FFF2-40B4-BE49-F238E27FC236}">
                <a16:creationId xmlns:a16="http://schemas.microsoft.com/office/drawing/2014/main" id="{812027DB-C591-4D8B-A31D-1CBC71ECFAFF}"/>
              </a:ext>
            </a:extLst>
          </p:cNvPr>
          <p:cNvCxnSpPr>
            <a:cxnSpLocks/>
          </p:cNvCxnSpPr>
          <p:nvPr/>
        </p:nvCxnSpPr>
        <p:spPr bwMode="auto">
          <a:xfrm>
            <a:off x="3131840" y="3622877"/>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6" name="Conector recto 15">
            <a:extLst>
              <a:ext uri="{FF2B5EF4-FFF2-40B4-BE49-F238E27FC236}">
                <a16:creationId xmlns:a16="http://schemas.microsoft.com/office/drawing/2014/main" id="{1F32F95D-2811-4390-B4AD-4020639CCBF5}"/>
              </a:ext>
            </a:extLst>
          </p:cNvPr>
          <p:cNvCxnSpPr>
            <a:cxnSpLocks/>
          </p:cNvCxnSpPr>
          <p:nvPr/>
        </p:nvCxnSpPr>
        <p:spPr bwMode="auto">
          <a:xfrm>
            <a:off x="7668344" y="3442857"/>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7" name="Conector recto 16">
            <a:extLst>
              <a:ext uri="{FF2B5EF4-FFF2-40B4-BE49-F238E27FC236}">
                <a16:creationId xmlns:a16="http://schemas.microsoft.com/office/drawing/2014/main" id="{529CE05D-5847-4BA8-806B-FF9E3EFD791D}"/>
              </a:ext>
            </a:extLst>
          </p:cNvPr>
          <p:cNvCxnSpPr>
            <a:cxnSpLocks/>
          </p:cNvCxnSpPr>
          <p:nvPr/>
        </p:nvCxnSpPr>
        <p:spPr bwMode="auto">
          <a:xfrm>
            <a:off x="1227025" y="4558981"/>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18" name="Conector recto 17">
            <a:extLst>
              <a:ext uri="{FF2B5EF4-FFF2-40B4-BE49-F238E27FC236}">
                <a16:creationId xmlns:a16="http://schemas.microsoft.com/office/drawing/2014/main" id="{843D53C3-5F79-482F-8781-FF99FDE886F7}"/>
              </a:ext>
            </a:extLst>
          </p:cNvPr>
          <p:cNvCxnSpPr>
            <a:cxnSpLocks/>
          </p:cNvCxnSpPr>
          <p:nvPr/>
        </p:nvCxnSpPr>
        <p:spPr bwMode="auto">
          <a:xfrm>
            <a:off x="5076056" y="4669894"/>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19" name="Conector recto 18">
            <a:extLst>
              <a:ext uri="{FF2B5EF4-FFF2-40B4-BE49-F238E27FC236}">
                <a16:creationId xmlns:a16="http://schemas.microsoft.com/office/drawing/2014/main" id="{E3165799-D952-4B8A-9051-5E54D17F2BE6}"/>
              </a:ext>
            </a:extLst>
          </p:cNvPr>
          <p:cNvCxnSpPr>
            <a:cxnSpLocks/>
          </p:cNvCxnSpPr>
          <p:nvPr/>
        </p:nvCxnSpPr>
        <p:spPr bwMode="auto">
          <a:xfrm>
            <a:off x="4067944" y="4644172"/>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0" name="Conector recto 19">
            <a:extLst>
              <a:ext uri="{FF2B5EF4-FFF2-40B4-BE49-F238E27FC236}">
                <a16:creationId xmlns:a16="http://schemas.microsoft.com/office/drawing/2014/main" id="{885CB735-FFBE-4473-AF25-4803A8270BDF}"/>
              </a:ext>
            </a:extLst>
          </p:cNvPr>
          <p:cNvCxnSpPr>
            <a:cxnSpLocks/>
          </p:cNvCxnSpPr>
          <p:nvPr/>
        </p:nvCxnSpPr>
        <p:spPr bwMode="auto">
          <a:xfrm>
            <a:off x="8172400" y="4708658"/>
            <a:ext cx="0" cy="299355"/>
          </a:xfrm>
          <a:prstGeom prst="line">
            <a:avLst/>
          </a:prstGeom>
          <a:noFill/>
          <a:ln w="28575" cap="flat" cmpd="sng" algn="ctr">
            <a:solidFill>
              <a:srgbClr val="FF3300"/>
            </a:solidFill>
            <a:prstDash val="solid"/>
            <a:round/>
            <a:headEnd type="none" w="med" len="med"/>
            <a:tailEnd type="arrow" w="med" len="med"/>
          </a:ln>
          <a:effectLst/>
        </p:spPr>
      </p:cxnSp>
      <p:sp>
        <p:nvSpPr>
          <p:cNvPr id="10" name="Prostokąt 1">
            <a:extLst>
              <a:ext uri="{FF2B5EF4-FFF2-40B4-BE49-F238E27FC236}">
                <a16:creationId xmlns:a16="http://schemas.microsoft.com/office/drawing/2014/main" id="{EDA25C22-C7AF-4E49-9C9F-87583F3F707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397246820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789F6EF-EB8A-443B-A3F4-B3B1C632E566}"/>
              </a:ext>
            </a:extLst>
          </p:cNvPr>
          <p:cNvPicPr>
            <a:picLocks noChangeAspect="1"/>
          </p:cNvPicPr>
          <p:nvPr/>
        </p:nvPicPr>
        <p:blipFill rotWithShape="1">
          <a:blip r:embed="rId2"/>
          <a:srcRect l="63800" t="18713" r="20475" b="55556"/>
          <a:stretch/>
        </p:blipFill>
        <p:spPr>
          <a:xfrm>
            <a:off x="5965873" y="4077072"/>
            <a:ext cx="2998615" cy="1655907"/>
          </a:xfrm>
          <a:prstGeom prst="rect">
            <a:avLst/>
          </a:prstGeom>
        </p:spPr>
      </p:pic>
      <p:pic>
        <p:nvPicPr>
          <p:cNvPr id="8" name="Imagen 7">
            <a:extLst>
              <a:ext uri="{FF2B5EF4-FFF2-40B4-BE49-F238E27FC236}">
                <a16:creationId xmlns:a16="http://schemas.microsoft.com/office/drawing/2014/main" id="{E758D26B-F697-4339-A2A6-5A38F9D06E15}"/>
              </a:ext>
            </a:extLst>
          </p:cNvPr>
          <p:cNvPicPr>
            <a:picLocks noChangeAspect="1"/>
          </p:cNvPicPr>
          <p:nvPr/>
        </p:nvPicPr>
        <p:blipFill rotWithShape="1">
          <a:blip r:embed="rId3"/>
          <a:srcRect l="79544" t="13860" r="5410" b="62576"/>
          <a:stretch/>
        </p:blipFill>
        <p:spPr>
          <a:xfrm>
            <a:off x="3114147" y="4077072"/>
            <a:ext cx="2933995" cy="1550816"/>
          </a:xfrm>
          <a:prstGeom prst="rect">
            <a:avLst/>
          </a:prstGeom>
        </p:spPr>
      </p:pic>
      <p:pic>
        <p:nvPicPr>
          <p:cNvPr id="3" name="Imagen 2" descr="Gráfico, Histograma&#10;&#10;Descripción generada automáticamente">
            <a:extLst>
              <a:ext uri="{FF2B5EF4-FFF2-40B4-BE49-F238E27FC236}">
                <a16:creationId xmlns:a16="http://schemas.microsoft.com/office/drawing/2014/main" id="{FED11E7C-50BC-4A5F-8D07-445D4240396B}"/>
              </a:ext>
            </a:extLst>
          </p:cNvPr>
          <p:cNvPicPr>
            <a:picLocks noChangeAspect="1"/>
          </p:cNvPicPr>
          <p:nvPr/>
        </p:nvPicPr>
        <p:blipFill rotWithShape="1">
          <a:blip r:embed="rId4">
            <a:extLst>
              <a:ext uri="{28A0092B-C50C-407E-A947-70E740481C1C}">
                <a14:useLocalDpi xmlns:a14="http://schemas.microsoft.com/office/drawing/2010/main" val="0"/>
              </a:ext>
            </a:extLst>
          </a:blip>
          <a:srcRect l="25000" t="48514" r="23810"/>
          <a:stretch/>
        </p:blipFill>
        <p:spPr>
          <a:xfrm>
            <a:off x="6012204" y="2487390"/>
            <a:ext cx="2952284" cy="1722963"/>
          </a:xfrm>
          <a:prstGeom prst="rect">
            <a:avLst/>
          </a:prstGeom>
        </p:spPr>
      </p:pic>
      <p:pic>
        <p:nvPicPr>
          <p:cNvPr id="6" name="Imagen 5" descr="Gráfico, Histograma&#10;&#10;Descripción generada automáticamente">
            <a:extLst>
              <a:ext uri="{FF2B5EF4-FFF2-40B4-BE49-F238E27FC236}">
                <a16:creationId xmlns:a16="http://schemas.microsoft.com/office/drawing/2014/main" id="{F7406EE2-04FF-4B0B-A649-05C088F47D7A}"/>
              </a:ext>
            </a:extLst>
          </p:cNvPr>
          <p:cNvPicPr>
            <a:picLocks noChangeAspect="1"/>
          </p:cNvPicPr>
          <p:nvPr/>
        </p:nvPicPr>
        <p:blipFill rotWithShape="1">
          <a:blip r:embed="rId4">
            <a:extLst>
              <a:ext uri="{28A0092B-C50C-407E-A947-70E740481C1C}">
                <a14:useLocalDpi xmlns:a14="http://schemas.microsoft.com/office/drawing/2010/main" val="0"/>
              </a:ext>
            </a:extLst>
          </a:blip>
          <a:srcRect l="48809" b="50000"/>
          <a:stretch/>
        </p:blipFill>
        <p:spPr>
          <a:xfrm>
            <a:off x="3059832" y="2455491"/>
            <a:ext cx="2952283" cy="1673216"/>
          </a:xfrm>
          <a:prstGeom prst="rect">
            <a:avLst/>
          </a:prstGeom>
        </p:spPr>
      </p:pic>
      <p:pic>
        <p:nvPicPr>
          <p:cNvPr id="7" name="Imagen 6">
            <a:extLst>
              <a:ext uri="{FF2B5EF4-FFF2-40B4-BE49-F238E27FC236}">
                <a16:creationId xmlns:a16="http://schemas.microsoft.com/office/drawing/2014/main" id="{67B7E048-D183-4B37-854E-54A20924D533}"/>
              </a:ext>
            </a:extLst>
          </p:cNvPr>
          <p:cNvPicPr>
            <a:picLocks noChangeAspect="1"/>
          </p:cNvPicPr>
          <p:nvPr/>
        </p:nvPicPr>
        <p:blipFill rotWithShape="1">
          <a:blip r:embed="rId3"/>
          <a:srcRect l="63065" t="14003" r="20863" b="62165"/>
          <a:stretch/>
        </p:blipFill>
        <p:spPr>
          <a:xfrm>
            <a:off x="71478" y="4149080"/>
            <a:ext cx="3096344" cy="1549573"/>
          </a:xfrm>
          <a:prstGeom prst="rect">
            <a:avLst/>
          </a:prstGeom>
        </p:spPr>
      </p:pic>
      <p:sp>
        <p:nvSpPr>
          <p:cNvPr id="11" name="Prostokąt 3">
            <a:extLst>
              <a:ext uri="{FF2B5EF4-FFF2-40B4-BE49-F238E27FC236}">
                <a16:creationId xmlns:a16="http://schemas.microsoft.com/office/drawing/2014/main" id="{104354A5-75C4-4EEB-A5AE-E70D737A35CC}"/>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Kinematikparameter: Hüfte, Knie und Knöchel</a:t>
            </a:r>
          </a:p>
        </p:txBody>
      </p:sp>
      <p:sp>
        <p:nvSpPr>
          <p:cNvPr id="15" name="CuadroTexto 14">
            <a:extLst>
              <a:ext uri="{FF2B5EF4-FFF2-40B4-BE49-F238E27FC236}">
                <a16:creationId xmlns:a16="http://schemas.microsoft.com/office/drawing/2014/main" id="{AB4F9E4C-FB0A-4073-8D09-EB4A6286951E}"/>
              </a:ext>
            </a:extLst>
          </p:cNvPr>
          <p:cNvSpPr txBox="1"/>
          <p:nvPr/>
        </p:nvSpPr>
        <p:spPr>
          <a:xfrm>
            <a:off x="575534" y="2204864"/>
            <a:ext cx="2131107" cy="276999"/>
          </a:xfrm>
          <a:prstGeom prst="rect">
            <a:avLst/>
          </a:prstGeom>
          <a:noFill/>
        </p:spPr>
        <p:txBody>
          <a:bodyPr wrap="square" rtlCol="0">
            <a:spAutoFit/>
          </a:bodyPr>
          <a:lstStyle/>
          <a:p>
            <a:pPr algn="ctr"/>
            <a:r>
              <a:rPr lang="en-US" sz="1200" dirty="0">
                <a:solidFill>
                  <a:schemeClr val="accent2"/>
                </a:solidFill>
              </a:rPr>
              <a:t>Hüftbeugung/-streckung</a:t>
            </a:r>
          </a:p>
        </p:txBody>
      </p:sp>
      <p:sp>
        <p:nvSpPr>
          <p:cNvPr id="17" name="CuadroTexto 16">
            <a:extLst>
              <a:ext uri="{FF2B5EF4-FFF2-40B4-BE49-F238E27FC236}">
                <a16:creationId xmlns:a16="http://schemas.microsoft.com/office/drawing/2014/main" id="{4C524382-614C-4D09-91F8-3C174A598801}"/>
              </a:ext>
            </a:extLst>
          </p:cNvPr>
          <p:cNvSpPr txBox="1"/>
          <p:nvPr/>
        </p:nvSpPr>
        <p:spPr>
          <a:xfrm>
            <a:off x="3455854" y="2226018"/>
            <a:ext cx="2131107" cy="276999"/>
          </a:xfrm>
          <a:prstGeom prst="rect">
            <a:avLst/>
          </a:prstGeom>
          <a:noFill/>
        </p:spPr>
        <p:txBody>
          <a:bodyPr wrap="square" rtlCol="0">
            <a:spAutoFit/>
          </a:bodyPr>
          <a:lstStyle/>
          <a:p>
            <a:pPr algn="ctr"/>
            <a:r>
              <a:rPr lang="en-US" sz="1200" dirty="0">
                <a:solidFill>
                  <a:schemeClr val="accent2"/>
                </a:solidFill>
              </a:rPr>
              <a:t>Kniebeugung - Streckung</a:t>
            </a:r>
          </a:p>
        </p:txBody>
      </p:sp>
      <p:sp>
        <p:nvSpPr>
          <p:cNvPr id="19" name="CuadroTexto 18">
            <a:extLst>
              <a:ext uri="{FF2B5EF4-FFF2-40B4-BE49-F238E27FC236}">
                <a16:creationId xmlns:a16="http://schemas.microsoft.com/office/drawing/2014/main" id="{B0C6E165-8906-4596-BCF6-A8C724192ADB}"/>
              </a:ext>
            </a:extLst>
          </p:cNvPr>
          <p:cNvSpPr txBox="1"/>
          <p:nvPr/>
        </p:nvSpPr>
        <p:spPr>
          <a:xfrm>
            <a:off x="6509323" y="2226018"/>
            <a:ext cx="2131107" cy="276999"/>
          </a:xfrm>
          <a:prstGeom prst="rect">
            <a:avLst/>
          </a:prstGeom>
          <a:noFill/>
        </p:spPr>
        <p:txBody>
          <a:bodyPr wrap="square" rtlCol="0">
            <a:spAutoFit/>
          </a:bodyPr>
          <a:lstStyle/>
          <a:p>
            <a:pPr algn="ctr"/>
            <a:r>
              <a:rPr lang="en-US" sz="1200" dirty="0">
                <a:solidFill>
                  <a:schemeClr val="accent2"/>
                </a:solidFill>
              </a:rPr>
              <a:t>Knöchelbeugung/-streckung</a:t>
            </a:r>
          </a:p>
        </p:txBody>
      </p:sp>
      <p:sp>
        <p:nvSpPr>
          <p:cNvPr id="22" name="CuadroTexto 21">
            <a:extLst>
              <a:ext uri="{FF2B5EF4-FFF2-40B4-BE49-F238E27FC236}">
                <a16:creationId xmlns:a16="http://schemas.microsoft.com/office/drawing/2014/main" id="{1EEBFE77-7219-462D-9905-C97357F95541}"/>
              </a:ext>
            </a:extLst>
          </p:cNvPr>
          <p:cNvSpPr txBox="1"/>
          <p:nvPr/>
        </p:nvSpPr>
        <p:spPr>
          <a:xfrm>
            <a:off x="539552" y="5661248"/>
            <a:ext cx="8265396" cy="523220"/>
          </a:xfrm>
          <a:prstGeom prst="rect">
            <a:avLst/>
          </a:prstGeom>
          <a:noFill/>
        </p:spPr>
        <p:txBody>
          <a:bodyPr wrap="square" rtlCol="0">
            <a:spAutoFit/>
          </a:bodyPr>
          <a:lstStyle/>
          <a:p>
            <a:pPr algn="just"/>
            <a:r>
              <a:rPr lang="en-US" sz="1400" b="0" dirty="0">
                <a:solidFill>
                  <a:schemeClr val="accent2"/>
                </a:solidFill>
              </a:rPr>
              <a:t>Abbildung 5 - Die oberen Kurven entsprechen den Ergebnissen von Nadeau S. et al. 2013. Die unteren Kurven entsprechen den Ergebnissen von </a:t>
            </a:r>
            <a:r>
              <a:rPr lang="en-US" sz="1400" b="0" dirty="0" err="1">
                <a:solidFill>
                  <a:schemeClr val="accent2"/>
                </a:solidFill>
              </a:rPr>
              <a:t>Boudarham </a:t>
            </a:r>
            <a:r>
              <a:rPr lang="en-US" sz="1400" b="0" dirty="0">
                <a:solidFill>
                  <a:schemeClr val="accent2"/>
                </a:solidFill>
              </a:rPr>
              <a:t>J. et al. 2013. </a:t>
            </a:r>
          </a:p>
        </p:txBody>
      </p:sp>
      <p:pic>
        <p:nvPicPr>
          <p:cNvPr id="23" name="Imagen 22" descr="Gráfico, Histograma&#10;&#10;Descripción generada automáticamente">
            <a:extLst>
              <a:ext uri="{FF2B5EF4-FFF2-40B4-BE49-F238E27FC236}">
                <a16:creationId xmlns:a16="http://schemas.microsoft.com/office/drawing/2014/main" id="{7C7D9CB1-44F1-48EE-95AC-04781C5D5A84}"/>
              </a:ext>
            </a:extLst>
          </p:cNvPr>
          <p:cNvPicPr>
            <a:picLocks noChangeAspect="1"/>
          </p:cNvPicPr>
          <p:nvPr/>
        </p:nvPicPr>
        <p:blipFill rotWithShape="1">
          <a:blip r:embed="rId4">
            <a:extLst>
              <a:ext uri="{28A0092B-C50C-407E-A947-70E740481C1C}">
                <a14:useLocalDpi xmlns:a14="http://schemas.microsoft.com/office/drawing/2010/main" val="0"/>
              </a:ext>
            </a:extLst>
          </a:blip>
          <a:srcRect r="50694" b="50760"/>
          <a:stretch/>
        </p:blipFill>
        <p:spPr>
          <a:xfrm>
            <a:off x="288242" y="2484338"/>
            <a:ext cx="2843598" cy="1647787"/>
          </a:xfrm>
          <a:prstGeom prst="rect">
            <a:avLst/>
          </a:prstGeom>
        </p:spPr>
      </p:pic>
      <p:pic>
        <p:nvPicPr>
          <p:cNvPr id="24" name="Imagen 23" descr="Gráfico, Histograma&#10;&#10;Descripción generada automáticamente">
            <a:extLst>
              <a:ext uri="{FF2B5EF4-FFF2-40B4-BE49-F238E27FC236}">
                <a16:creationId xmlns:a16="http://schemas.microsoft.com/office/drawing/2014/main" id="{08F232FF-C228-4950-913D-6DC76B5B5F83}"/>
              </a:ext>
            </a:extLst>
          </p:cNvPr>
          <p:cNvPicPr>
            <a:picLocks noChangeAspect="1"/>
          </p:cNvPicPr>
          <p:nvPr/>
        </p:nvPicPr>
        <p:blipFill rotWithShape="1">
          <a:blip r:embed="rId4">
            <a:extLst>
              <a:ext uri="{28A0092B-C50C-407E-A947-70E740481C1C}">
                <a14:useLocalDpi xmlns:a14="http://schemas.microsoft.com/office/drawing/2010/main" val="0"/>
              </a:ext>
            </a:extLst>
          </a:blip>
          <a:srcRect l="48809" b="50000"/>
          <a:stretch/>
        </p:blipFill>
        <p:spPr>
          <a:xfrm>
            <a:off x="3131885" y="2457668"/>
            <a:ext cx="2952283" cy="1673216"/>
          </a:xfrm>
          <a:prstGeom prst="rect">
            <a:avLst/>
          </a:prstGeom>
        </p:spPr>
      </p:pic>
      <p:sp>
        <p:nvSpPr>
          <p:cNvPr id="2" name="Prostokąt 1">
            <a:extLst>
              <a:ext uri="{FF2B5EF4-FFF2-40B4-BE49-F238E27FC236}">
                <a16:creationId xmlns:a16="http://schemas.microsoft.com/office/drawing/2014/main" id="{44C8B13C-F157-406F-A6EC-1816C46BC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3069555575"/>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619D3552-6486-4457-AE24-62A318A809B9}"/>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Kinematikparameter: Hüfte, Knie und Knöchel</a:t>
            </a:r>
          </a:p>
        </p:txBody>
      </p:sp>
      <p:pic>
        <p:nvPicPr>
          <p:cNvPr id="14" name="Imagen 13" descr="Gráfico, Histograma&#10;&#10;Descripción generada automáticamente">
            <a:extLst>
              <a:ext uri="{FF2B5EF4-FFF2-40B4-BE49-F238E27FC236}">
                <a16:creationId xmlns:a16="http://schemas.microsoft.com/office/drawing/2014/main" id="{4BF87820-D17B-49CF-A0F2-A7F3CFC0513C}"/>
              </a:ext>
            </a:extLst>
          </p:cNvPr>
          <p:cNvPicPr>
            <a:picLocks noChangeAspect="1"/>
          </p:cNvPicPr>
          <p:nvPr/>
        </p:nvPicPr>
        <p:blipFill rotWithShape="1">
          <a:blip r:embed="rId2">
            <a:extLst>
              <a:ext uri="{28A0092B-C50C-407E-A947-70E740481C1C}">
                <a14:useLocalDpi xmlns:a14="http://schemas.microsoft.com/office/drawing/2010/main" val="0"/>
              </a:ext>
            </a:extLst>
          </a:blip>
          <a:srcRect r="50694" b="50760"/>
          <a:stretch/>
        </p:blipFill>
        <p:spPr>
          <a:xfrm>
            <a:off x="179512" y="2636912"/>
            <a:ext cx="2843598" cy="1647787"/>
          </a:xfrm>
          <a:prstGeom prst="rect">
            <a:avLst/>
          </a:prstGeom>
        </p:spPr>
      </p:pic>
      <p:pic>
        <p:nvPicPr>
          <p:cNvPr id="16" name="Imagen 15" descr="Gráfico, Histograma&#10;&#10;Descripción generada automáticamente">
            <a:extLst>
              <a:ext uri="{FF2B5EF4-FFF2-40B4-BE49-F238E27FC236}">
                <a16:creationId xmlns:a16="http://schemas.microsoft.com/office/drawing/2014/main" id="{8C77ABD8-90AB-43D6-AC0E-A8E1CDE37892}"/>
              </a:ext>
            </a:extLst>
          </p:cNvPr>
          <p:cNvPicPr>
            <a:picLocks noChangeAspect="1"/>
          </p:cNvPicPr>
          <p:nvPr/>
        </p:nvPicPr>
        <p:blipFill rotWithShape="1">
          <a:blip r:embed="rId2">
            <a:extLst>
              <a:ext uri="{28A0092B-C50C-407E-A947-70E740481C1C}">
                <a14:useLocalDpi xmlns:a14="http://schemas.microsoft.com/office/drawing/2010/main" val="0"/>
              </a:ext>
            </a:extLst>
          </a:blip>
          <a:srcRect l="48809" b="50000"/>
          <a:stretch/>
        </p:blipFill>
        <p:spPr>
          <a:xfrm>
            <a:off x="3059832" y="2610242"/>
            <a:ext cx="2952283" cy="1673216"/>
          </a:xfrm>
          <a:prstGeom prst="rect">
            <a:avLst/>
          </a:prstGeom>
        </p:spPr>
      </p:pic>
      <p:pic>
        <p:nvPicPr>
          <p:cNvPr id="18" name="Imagen 17" descr="Gráfico, Histograma&#10;&#10;Descripción generada automáticamente">
            <a:extLst>
              <a:ext uri="{FF2B5EF4-FFF2-40B4-BE49-F238E27FC236}">
                <a16:creationId xmlns:a16="http://schemas.microsoft.com/office/drawing/2014/main" id="{A56C61EB-ED98-4FD3-99DC-EDD7A15FBF0B}"/>
              </a:ext>
            </a:extLst>
          </p:cNvPr>
          <p:cNvPicPr>
            <a:picLocks noChangeAspect="1"/>
          </p:cNvPicPr>
          <p:nvPr/>
        </p:nvPicPr>
        <p:blipFill rotWithShape="1">
          <a:blip r:embed="rId2">
            <a:extLst>
              <a:ext uri="{28A0092B-C50C-407E-A947-70E740481C1C}">
                <a14:useLocalDpi xmlns:a14="http://schemas.microsoft.com/office/drawing/2010/main" val="0"/>
              </a:ext>
            </a:extLst>
          </a:blip>
          <a:srcRect l="25000" t="48514" r="23810"/>
          <a:stretch/>
        </p:blipFill>
        <p:spPr>
          <a:xfrm>
            <a:off x="6012204" y="2642141"/>
            <a:ext cx="2952284" cy="1722963"/>
          </a:xfrm>
          <a:prstGeom prst="rect">
            <a:avLst/>
          </a:prstGeom>
        </p:spPr>
      </p:pic>
      <p:sp>
        <p:nvSpPr>
          <p:cNvPr id="20" name="CuadroTexto 19">
            <a:extLst>
              <a:ext uri="{FF2B5EF4-FFF2-40B4-BE49-F238E27FC236}">
                <a16:creationId xmlns:a16="http://schemas.microsoft.com/office/drawing/2014/main" id="{978BA802-6963-4FB8-A5BC-F1D0C470817F}"/>
              </a:ext>
            </a:extLst>
          </p:cNvPr>
          <p:cNvSpPr txBox="1"/>
          <p:nvPr/>
        </p:nvSpPr>
        <p:spPr>
          <a:xfrm>
            <a:off x="611560" y="2348880"/>
            <a:ext cx="2131107" cy="276999"/>
          </a:xfrm>
          <a:prstGeom prst="rect">
            <a:avLst/>
          </a:prstGeom>
          <a:noFill/>
        </p:spPr>
        <p:txBody>
          <a:bodyPr wrap="square" rtlCol="0">
            <a:spAutoFit/>
          </a:bodyPr>
          <a:lstStyle/>
          <a:p>
            <a:pPr algn="ctr"/>
            <a:r>
              <a:rPr lang="en-US" sz="1200" dirty="0">
                <a:solidFill>
                  <a:schemeClr val="accent2"/>
                </a:solidFill>
              </a:rPr>
              <a:t>Hüftbeugung/-streckung</a:t>
            </a:r>
          </a:p>
        </p:txBody>
      </p:sp>
      <p:sp>
        <p:nvSpPr>
          <p:cNvPr id="22" name="CuadroTexto 21">
            <a:extLst>
              <a:ext uri="{FF2B5EF4-FFF2-40B4-BE49-F238E27FC236}">
                <a16:creationId xmlns:a16="http://schemas.microsoft.com/office/drawing/2014/main" id="{AA75FBDB-145F-42EF-A3B0-22B4CB143725}"/>
              </a:ext>
            </a:extLst>
          </p:cNvPr>
          <p:cNvSpPr txBox="1"/>
          <p:nvPr/>
        </p:nvSpPr>
        <p:spPr>
          <a:xfrm>
            <a:off x="3491880" y="2370034"/>
            <a:ext cx="2131107" cy="276999"/>
          </a:xfrm>
          <a:prstGeom prst="rect">
            <a:avLst/>
          </a:prstGeom>
          <a:noFill/>
        </p:spPr>
        <p:txBody>
          <a:bodyPr wrap="square" rtlCol="0">
            <a:spAutoFit/>
          </a:bodyPr>
          <a:lstStyle/>
          <a:p>
            <a:pPr algn="ctr"/>
            <a:r>
              <a:rPr lang="en-US" sz="1200" dirty="0">
                <a:solidFill>
                  <a:schemeClr val="accent2"/>
                </a:solidFill>
              </a:rPr>
              <a:t>Kniebeugung - Streckung</a:t>
            </a:r>
          </a:p>
        </p:txBody>
      </p:sp>
      <p:sp>
        <p:nvSpPr>
          <p:cNvPr id="24" name="CuadroTexto 23">
            <a:extLst>
              <a:ext uri="{FF2B5EF4-FFF2-40B4-BE49-F238E27FC236}">
                <a16:creationId xmlns:a16="http://schemas.microsoft.com/office/drawing/2014/main" id="{9B2835D7-B398-4C4C-BEF5-91276FED724D}"/>
              </a:ext>
            </a:extLst>
          </p:cNvPr>
          <p:cNvSpPr txBox="1"/>
          <p:nvPr/>
        </p:nvSpPr>
        <p:spPr>
          <a:xfrm>
            <a:off x="6545349" y="2370034"/>
            <a:ext cx="2131107" cy="276999"/>
          </a:xfrm>
          <a:prstGeom prst="rect">
            <a:avLst/>
          </a:prstGeom>
          <a:noFill/>
        </p:spPr>
        <p:txBody>
          <a:bodyPr wrap="square" rtlCol="0">
            <a:spAutoFit/>
          </a:bodyPr>
          <a:lstStyle/>
          <a:p>
            <a:pPr algn="ctr"/>
            <a:r>
              <a:rPr lang="en-US" sz="1200" dirty="0">
                <a:solidFill>
                  <a:schemeClr val="accent2"/>
                </a:solidFill>
              </a:rPr>
              <a:t>Knöchelbeugung/-streckung</a:t>
            </a:r>
          </a:p>
        </p:txBody>
      </p:sp>
      <p:sp>
        <p:nvSpPr>
          <p:cNvPr id="2" name="Rectángulo: esquinas redondeadas 1">
            <a:extLst>
              <a:ext uri="{FF2B5EF4-FFF2-40B4-BE49-F238E27FC236}">
                <a16:creationId xmlns:a16="http://schemas.microsoft.com/office/drawing/2014/main" id="{A3861A65-CC36-42DD-B5EB-6323AF6682A7}"/>
              </a:ext>
            </a:extLst>
          </p:cNvPr>
          <p:cNvSpPr/>
          <p:nvPr/>
        </p:nvSpPr>
        <p:spPr bwMode="auto">
          <a:xfrm>
            <a:off x="426486" y="4413722"/>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Hüftbeugung vermindern</a:t>
            </a:r>
            <a:endParaRPr lang="es-ES" sz="1600" dirty="0">
              <a:latin typeface="Arial" charset="0"/>
              <a:sym typeface="Arial" charset="0"/>
            </a:endParaRPr>
          </a:p>
        </p:txBody>
      </p:sp>
      <p:sp>
        <p:nvSpPr>
          <p:cNvPr id="4" name="Rectángulo: esquinas redondeadas 3">
            <a:extLst>
              <a:ext uri="{FF2B5EF4-FFF2-40B4-BE49-F238E27FC236}">
                <a16:creationId xmlns:a16="http://schemas.microsoft.com/office/drawing/2014/main" id="{029F3EC3-2EE4-4381-9F0C-861348D4C65A}"/>
              </a:ext>
            </a:extLst>
          </p:cNvPr>
          <p:cNvSpPr/>
          <p:nvPr/>
        </p:nvSpPr>
        <p:spPr bwMode="auto">
          <a:xfrm>
            <a:off x="3349615" y="4418131"/>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err="1">
                <a:latin typeface="Arial" charset="0"/>
                <a:sym typeface="Arial" charset="0"/>
              </a:rPr>
              <a:t>Kniebeugung erhöhen</a:t>
            </a:r>
            <a:endParaRPr lang="es-ES" sz="1600" dirty="0">
              <a:latin typeface="Arial" charset="0"/>
              <a:sym typeface="Arial" charset="0"/>
            </a:endParaRPr>
          </a:p>
        </p:txBody>
      </p:sp>
      <p:sp>
        <p:nvSpPr>
          <p:cNvPr id="6" name="Rectángulo: esquinas redondeadas 5">
            <a:extLst>
              <a:ext uri="{FF2B5EF4-FFF2-40B4-BE49-F238E27FC236}">
                <a16:creationId xmlns:a16="http://schemas.microsoft.com/office/drawing/2014/main" id="{80439762-31ED-4469-A05D-B702B3DD207C}"/>
              </a:ext>
            </a:extLst>
          </p:cNvPr>
          <p:cNvSpPr/>
          <p:nvPr/>
        </p:nvSpPr>
        <p:spPr bwMode="auto">
          <a:xfrm>
            <a:off x="6331142" y="4418131"/>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42863"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err="1">
                <a:ln>
                  <a:noFill/>
                </a:ln>
                <a:solidFill>
                  <a:schemeClr val="bg1"/>
                </a:solidFill>
                <a:effectLst/>
                <a:latin typeface="Arial" charset="0"/>
                <a:sym typeface="Arial" charset="0"/>
              </a:rPr>
              <a:t>Plantarflexion erhöhen</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19" name="Rectángulo: esquinas redondeadas 18">
            <a:extLst>
              <a:ext uri="{FF2B5EF4-FFF2-40B4-BE49-F238E27FC236}">
                <a16:creationId xmlns:a16="http://schemas.microsoft.com/office/drawing/2014/main" id="{402EF10A-C1CB-4941-884D-ADF5642830EE}"/>
              </a:ext>
            </a:extLst>
          </p:cNvPr>
          <p:cNvSpPr/>
          <p:nvPr/>
        </p:nvSpPr>
        <p:spPr bwMode="auto">
          <a:xfrm>
            <a:off x="3377063" y="5004358"/>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42863"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err="1">
                <a:ln>
                  <a:noFill/>
                </a:ln>
                <a:solidFill>
                  <a:schemeClr val="bg1"/>
                </a:solidFill>
                <a:effectLst/>
                <a:latin typeface="Arial" charset="0"/>
                <a:sym typeface="Arial" charset="0"/>
              </a:rPr>
              <a:t>Hüftstreckung des Knies</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8" name="Conector recto 7">
            <a:extLst>
              <a:ext uri="{FF2B5EF4-FFF2-40B4-BE49-F238E27FC236}">
                <a16:creationId xmlns:a16="http://schemas.microsoft.com/office/drawing/2014/main" id="{2CE33222-C114-4D14-B50E-0170441D30A0}"/>
              </a:ext>
            </a:extLst>
          </p:cNvPr>
          <p:cNvCxnSpPr>
            <a:cxnSpLocks/>
          </p:cNvCxnSpPr>
          <p:nvPr/>
        </p:nvCxnSpPr>
        <p:spPr bwMode="auto">
          <a:xfrm>
            <a:off x="755576" y="2625879"/>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23" name="Conector recto 22">
            <a:extLst>
              <a:ext uri="{FF2B5EF4-FFF2-40B4-BE49-F238E27FC236}">
                <a16:creationId xmlns:a16="http://schemas.microsoft.com/office/drawing/2014/main" id="{FE8AC4BC-228B-49F0-84B4-5DB8B8FBA76B}"/>
              </a:ext>
            </a:extLst>
          </p:cNvPr>
          <p:cNvCxnSpPr>
            <a:cxnSpLocks/>
          </p:cNvCxnSpPr>
          <p:nvPr/>
        </p:nvCxnSpPr>
        <p:spPr bwMode="auto">
          <a:xfrm>
            <a:off x="3779912" y="2647033"/>
            <a:ext cx="0" cy="1430039"/>
          </a:xfrm>
          <a:prstGeom prst="line">
            <a:avLst/>
          </a:prstGeom>
          <a:noFill/>
          <a:ln w="28575" cap="flat" cmpd="sng" algn="ctr">
            <a:solidFill>
              <a:schemeClr val="tx2"/>
            </a:solidFill>
            <a:prstDash val="solid"/>
            <a:round/>
            <a:headEnd type="none" w="med" len="med"/>
            <a:tailEnd type="none" w="med" len="med"/>
          </a:ln>
          <a:effectLst/>
        </p:spPr>
      </p:cxnSp>
      <p:cxnSp>
        <p:nvCxnSpPr>
          <p:cNvPr id="25" name="Conector recto 24">
            <a:extLst>
              <a:ext uri="{FF2B5EF4-FFF2-40B4-BE49-F238E27FC236}">
                <a16:creationId xmlns:a16="http://schemas.microsoft.com/office/drawing/2014/main" id="{45104DD4-8420-4D8B-A87F-7A7F131567A4}"/>
              </a:ext>
            </a:extLst>
          </p:cNvPr>
          <p:cNvCxnSpPr>
            <a:cxnSpLocks/>
          </p:cNvCxnSpPr>
          <p:nvPr/>
        </p:nvCxnSpPr>
        <p:spPr bwMode="auto">
          <a:xfrm>
            <a:off x="6660232" y="2647033"/>
            <a:ext cx="0" cy="1430038"/>
          </a:xfrm>
          <a:prstGeom prst="line">
            <a:avLst/>
          </a:prstGeom>
          <a:noFill/>
          <a:ln w="28575" cap="flat" cmpd="sng" algn="ctr">
            <a:solidFill>
              <a:schemeClr val="tx2"/>
            </a:solidFill>
            <a:prstDash val="solid"/>
            <a:round/>
            <a:headEnd type="none" w="med" len="med"/>
            <a:tailEnd type="none" w="med" len="med"/>
          </a:ln>
          <a:effectLst/>
        </p:spPr>
      </p:cxnSp>
      <p:cxnSp>
        <p:nvCxnSpPr>
          <p:cNvPr id="37" name="Conector recto 36">
            <a:extLst>
              <a:ext uri="{FF2B5EF4-FFF2-40B4-BE49-F238E27FC236}">
                <a16:creationId xmlns:a16="http://schemas.microsoft.com/office/drawing/2014/main" id="{126B0136-8FE7-47CC-AAF0-69A7BE4837CB}"/>
              </a:ext>
            </a:extLst>
          </p:cNvPr>
          <p:cNvCxnSpPr>
            <a:cxnSpLocks/>
          </p:cNvCxnSpPr>
          <p:nvPr/>
        </p:nvCxnSpPr>
        <p:spPr bwMode="auto">
          <a:xfrm>
            <a:off x="4716016" y="2636912"/>
            <a:ext cx="0" cy="1451193"/>
          </a:xfrm>
          <a:prstGeom prst="line">
            <a:avLst/>
          </a:prstGeom>
          <a:noFill/>
          <a:ln w="28575" cap="flat" cmpd="sng" algn="ctr">
            <a:solidFill>
              <a:schemeClr val="tx2"/>
            </a:solidFill>
            <a:prstDash val="solid"/>
            <a:round/>
            <a:headEnd type="none" w="med" len="med"/>
            <a:tailEnd type="none" w="med" len="med"/>
          </a:ln>
          <a:effectLst/>
        </p:spPr>
      </p:cxnSp>
      <p:sp>
        <p:nvSpPr>
          <p:cNvPr id="40" name="Rectángulo: esquinas redondeadas 39">
            <a:extLst>
              <a:ext uri="{FF2B5EF4-FFF2-40B4-BE49-F238E27FC236}">
                <a16:creationId xmlns:a16="http://schemas.microsoft.com/office/drawing/2014/main" id="{4497CB46-53F1-4177-8860-CE5855AC2EB3}"/>
              </a:ext>
            </a:extLst>
          </p:cNvPr>
          <p:cNvSpPr/>
          <p:nvPr/>
        </p:nvSpPr>
        <p:spPr bwMode="auto">
          <a:xfrm>
            <a:off x="3377063" y="5602030"/>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42863"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err="1">
                <a:ln>
                  <a:noFill/>
                </a:ln>
                <a:solidFill>
                  <a:schemeClr val="bg1"/>
                </a:solidFill>
                <a:effectLst/>
                <a:latin typeface="Arial" charset="0"/>
                <a:sym typeface="Arial" charset="0"/>
              </a:rPr>
              <a:t>Kniebeugung vermindern</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41" name="Rectángulo: esquinas redondeadas 40">
            <a:extLst>
              <a:ext uri="{FF2B5EF4-FFF2-40B4-BE49-F238E27FC236}">
                <a16:creationId xmlns:a16="http://schemas.microsoft.com/office/drawing/2014/main" id="{B5B62D40-7403-4766-9A25-DB54EF41F7BF}"/>
              </a:ext>
            </a:extLst>
          </p:cNvPr>
          <p:cNvSpPr/>
          <p:nvPr/>
        </p:nvSpPr>
        <p:spPr bwMode="auto">
          <a:xfrm>
            <a:off x="424735" y="5606439"/>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42863"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err="1">
                <a:ln>
                  <a:noFill/>
                </a:ln>
                <a:solidFill>
                  <a:schemeClr val="bg1"/>
                </a:solidFill>
                <a:effectLst/>
                <a:latin typeface="Arial" charset="0"/>
                <a:sym typeface="Arial" charset="0"/>
              </a:rPr>
              <a:t>Hüftstreckung erhöhen</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42" name="Conector recto 41">
            <a:extLst>
              <a:ext uri="{FF2B5EF4-FFF2-40B4-BE49-F238E27FC236}">
                <a16:creationId xmlns:a16="http://schemas.microsoft.com/office/drawing/2014/main" id="{6EC66AAF-EE81-451C-9823-50909D707A73}"/>
              </a:ext>
            </a:extLst>
          </p:cNvPr>
          <p:cNvCxnSpPr>
            <a:cxnSpLocks/>
          </p:cNvCxnSpPr>
          <p:nvPr/>
        </p:nvCxnSpPr>
        <p:spPr bwMode="auto">
          <a:xfrm>
            <a:off x="2771800" y="2636912"/>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44" name="Conector recto 43">
            <a:extLst>
              <a:ext uri="{FF2B5EF4-FFF2-40B4-BE49-F238E27FC236}">
                <a16:creationId xmlns:a16="http://schemas.microsoft.com/office/drawing/2014/main" id="{955661EA-0CFD-4700-A075-E98CC11FFB8A}"/>
              </a:ext>
            </a:extLst>
          </p:cNvPr>
          <p:cNvCxnSpPr>
            <a:cxnSpLocks/>
          </p:cNvCxnSpPr>
          <p:nvPr/>
        </p:nvCxnSpPr>
        <p:spPr bwMode="auto">
          <a:xfrm>
            <a:off x="5220072" y="2636912"/>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45" name="Conector recto 44">
            <a:extLst>
              <a:ext uri="{FF2B5EF4-FFF2-40B4-BE49-F238E27FC236}">
                <a16:creationId xmlns:a16="http://schemas.microsoft.com/office/drawing/2014/main" id="{1BE4412C-5CB4-4DFB-817D-26BA2FE75573}"/>
              </a:ext>
            </a:extLst>
          </p:cNvPr>
          <p:cNvCxnSpPr>
            <a:cxnSpLocks/>
          </p:cNvCxnSpPr>
          <p:nvPr/>
        </p:nvCxnSpPr>
        <p:spPr bwMode="auto">
          <a:xfrm>
            <a:off x="7812360" y="2636912"/>
            <a:ext cx="0" cy="1430038"/>
          </a:xfrm>
          <a:prstGeom prst="line">
            <a:avLst/>
          </a:prstGeom>
          <a:noFill/>
          <a:ln w="28575" cap="flat" cmpd="sng" algn="ctr">
            <a:solidFill>
              <a:schemeClr val="tx2"/>
            </a:solidFill>
            <a:prstDash val="solid"/>
            <a:round/>
            <a:headEnd type="none" w="med" len="med"/>
            <a:tailEnd type="none" w="med" len="med"/>
          </a:ln>
          <a:effectLst/>
        </p:spPr>
      </p:cxnSp>
      <p:sp>
        <p:nvSpPr>
          <p:cNvPr id="46" name="Rectángulo: esquinas redondeadas 45">
            <a:extLst>
              <a:ext uri="{FF2B5EF4-FFF2-40B4-BE49-F238E27FC236}">
                <a16:creationId xmlns:a16="http://schemas.microsoft.com/office/drawing/2014/main" id="{99F5BFE6-0554-485D-9DD8-3EB74EDA06F0}"/>
              </a:ext>
            </a:extLst>
          </p:cNvPr>
          <p:cNvSpPr/>
          <p:nvPr/>
        </p:nvSpPr>
        <p:spPr bwMode="auto">
          <a:xfrm>
            <a:off x="6372200" y="5008767"/>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42863"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err="1">
                <a:ln>
                  <a:noFill/>
                </a:ln>
                <a:solidFill>
                  <a:schemeClr val="bg1"/>
                </a:solidFill>
                <a:effectLst/>
                <a:latin typeface="Arial" charset="0"/>
                <a:sym typeface="Arial" charset="0"/>
              </a:rPr>
              <a:t>Fehlende </a:t>
            </a:r>
            <a:r>
              <a:rPr kumimoji="0" lang="es-ES" sz="1600" b="1" i="0" u="none" strike="noStrike" cap="none" normalizeH="0" dirty="0">
                <a:ln>
                  <a:noFill/>
                </a:ln>
                <a:solidFill>
                  <a:schemeClr val="bg1"/>
                </a:solidFill>
                <a:effectLst/>
                <a:latin typeface="Arial" charset="0"/>
                <a:sym typeface="Arial" charset="0"/>
              </a:rPr>
              <a:t>Plantar-Flexion</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26" name="Conector recto 25">
            <a:extLst>
              <a:ext uri="{FF2B5EF4-FFF2-40B4-BE49-F238E27FC236}">
                <a16:creationId xmlns:a16="http://schemas.microsoft.com/office/drawing/2014/main" id="{97A02655-77AC-4C34-AB7D-D62A57B52A81}"/>
              </a:ext>
            </a:extLst>
          </p:cNvPr>
          <p:cNvCxnSpPr>
            <a:cxnSpLocks/>
          </p:cNvCxnSpPr>
          <p:nvPr/>
        </p:nvCxnSpPr>
        <p:spPr bwMode="auto">
          <a:xfrm>
            <a:off x="1835696" y="2636912"/>
            <a:ext cx="0" cy="1451193"/>
          </a:xfrm>
          <a:prstGeom prst="line">
            <a:avLst/>
          </a:prstGeom>
          <a:noFill/>
          <a:ln w="28575" cap="flat" cmpd="sng" algn="ctr">
            <a:solidFill>
              <a:schemeClr val="tx2"/>
            </a:solidFill>
            <a:prstDash val="solid"/>
            <a:round/>
            <a:headEnd type="none" w="med" len="med"/>
            <a:tailEnd type="none" w="med" len="med"/>
          </a:ln>
          <a:effectLst/>
        </p:spPr>
      </p:cxnSp>
      <p:sp>
        <p:nvSpPr>
          <p:cNvPr id="27" name="Rectángulo: esquinas redondeadas 26">
            <a:extLst>
              <a:ext uri="{FF2B5EF4-FFF2-40B4-BE49-F238E27FC236}">
                <a16:creationId xmlns:a16="http://schemas.microsoft.com/office/drawing/2014/main" id="{BB7874AC-998E-4BA6-AE9B-02CDEE9FF01F}"/>
              </a:ext>
            </a:extLst>
          </p:cNvPr>
          <p:cNvSpPr/>
          <p:nvPr/>
        </p:nvSpPr>
        <p:spPr bwMode="auto">
          <a:xfrm>
            <a:off x="424735" y="5004358"/>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42863"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err="1">
                <a:ln>
                  <a:noFill/>
                </a:ln>
                <a:solidFill>
                  <a:schemeClr val="bg1"/>
                </a:solidFill>
                <a:effectLst/>
                <a:latin typeface="Arial" charset="0"/>
                <a:sym typeface="Arial" charset="0"/>
              </a:rPr>
              <a:t>Hüftbeugung erhöhen</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7" name="Prostokąt 1">
            <a:extLst>
              <a:ext uri="{FF2B5EF4-FFF2-40B4-BE49-F238E27FC236}">
                <a16:creationId xmlns:a16="http://schemas.microsoft.com/office/drawing/2014/main" id="{88AD992B-023F-47DB-8989-141FD658A94F}"/>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44171348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9" grpId="0" animBg="1"/>
      <p:bldP spid="40" grpId="0" animBg="1"/>
      <p:bldP spid="41" grpId="0" animBg="1"/>
      <p:bldP spid="4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I. Ziele</a:t>
            </a: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Wie interpretiere ich den Bericht einer instrumentellen Biomechanik-Analyse bei einem Fall von Gangpathologie? </a:t>
            </a: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D0A4724E-6AE2-4690-9996-E3F05E6529CD}"/>
              </a:ext>
            </a:extLst>
          </p:cNvPr>
          <p:cNvPicPr>
            <a:picLocks noChangeAspect="1"/>
          </p:cNvPicPr>
          <p:nvPr/>
        </p:nvPicPr>
        <p:blipFill rotWithShape="1">
          <a:blip r:embed="rId2"/>
          <a:srcRect l="63102" t="21777" r="21516" b="55140"/>
          <a:stretch/>
        </p:blipFill>
        <p:spPr>
          <a:xfrm>
            <a:off x="496796" y="2996952"/>
            <a:ext cx="3838630" cy="1944216"/>
          </a:xfrm>
          <a:prstGeom prst="rect">
            <a:avLst/>
          </a:prstGeom>
        </p:spPr>
      </p:pic>
      <p:pic>
        <p:nvPicPr>
          <p:cNvPr id="29" name="Imagen 28">
            <a:extLst>
              <a:ext uri="{FF2B5EF4-FFF2-40B4-BE49-F238E27FC236}">
                <a16:creationId xmlns:a16="http://schemas.microsoft.com/office/drawing/2014/main" id="{4D07D5E3-A66C-46E9-B160-76A728B147DE}"/>
              </a:ext>
            </a:extLst>
          </p:cNvPr>
          <p:cNvPicPr>
            <a:picLocks noChangeAspect="1"/>
          </p:cNvPicPr>
          <p:nvPr/>
        </p:nvPicPr>
        <p:blipFill rotWithShape="1">
          <a:blip r:embed="rId2"/>
          <a:srcRect l="78154" t="23092" r="6843" b="54784"/>
          <a:stretch/>
        </p:blipFill>
        <p:spPr>
          <a:xfrm>
            <a:off x="4808576" y="3056423"/>
            <a:ext cx="3768622" cy="1875660"/>
          </a:xfrm>
          <a:prstGeom prst="rect">
            <a:avLst/>
          </a:prstGeom>
        </p:spPr>
      </p:pic>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Kinetische Parameter: Bodenreaktionskraft </a:t>
            </a:r>
          </a:p>
        </p:txBody>
      </p:sp>
      <p:sp>
        <p:nvSpPr>
          <p:cNvPr id="30" name="Rectángulo 29">
            <a:extLst>
              <a:ext uri="{FF2B5EF4-FFF2-40B4-BE49-F238E27FC236}">
                <a16:creationId xmlns:a16="http://schemas.microsoft.com/office/drawing/2014/main" id="{E7B33EC8-585F-4BDD-B0FD-E80643CB3C0E}"/>
              </a:ext>
            </a:extLst>
          </p:cNvPr>
          <p:cNvSpPr/>
          <p:nvPr/>
        </p:nvSpPr>
        <p:spPr bwMode="auto">
          <a:xfrm>
            <a:off x="4283968" y="3645024"/>
            <a:ext cx="288032" cy="648071"/>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Rectángulo 31">
            <a:extLst>
              <a:ext uri="{FF2B5EF4-FFF2-40B4-BE49-F238E27FC236}">
                <a16:creationId xmlns:a16="http://schemas.microsoft.com/office/drawing/2014/main" id="{F8DE4E17-BFDC-4E50-91F8-67911D81241C}"/>
              </a:ext>
            </a:extLst>
          </p:cNvPr>
          <p:cNvSpPr/>
          <p:nvPr/>
        </p:nvSpPr>
        <p:spPr bwMode="auto">
          <a:xfrm>
            <a:off x="4756680" y="3056423"/>
            <a:ext cx="288032" cy="369332"/>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Rectángulo 35">
            <a:extLst>
              <a:ext uri="{FF2B5EF4-FFF2-40B4-BE49-F238E27FC236}">
                <a16:creationId xmlns:a16="http://schemas.microsoft.com/office/drawing/2014/main" id="{0AF3F3F8-BB9D-4002-9640-8D048D2AF178}"/>
              </a:ext>
            </a:extLst>
          </p:cNvPr>
          <p:cNvSpPr/>
          <p:nvPr/>
        </p:nvSpPr>
        <p:spPr bwMode="auto">
          <a:xfrm>
            <a:off x="4716016" y="4462186"/>
            <a:ext cx="288032" cy="190950"/>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8" name="CuadroTexto 37">
            <a:extLst>
              <a:ext uri="{FF2B5EF4-FFF2-40B4-BE49-F238E27FC236}">
                <a16:creationId xmlns:a16="http://schemas.microsoft.com/office/drawing/2014/main" id="{639B6FD8-C2EA-4286-AD41-54A678AAEE37}"/>
              </a:ext>
            </a:extLst>
          </p:cNvPr>
          <p:cNvSpPr txBox="1"/>
          <p:nvPr/>
        </p:nvSpPr>
        <p:spPr>
          <a:xfrm>
            <a:off x="861710" y="4869160"/>
            <a:ext cx="7742738" cy="954107"/>
          </a:xfrm>
          <a:prstGeom prst="rect">
            <a:avLst/>
          </a:prstGeom>
          <a:noFill/>
        </p:spPr>
        <p:txBody>
          <a:bodyPr wrap="square" rtlCol="0">
            <a:spAutoFit/>
          </a:bodyPr>
          <a:lstStyle/>
          <a:p>
            <a:pPr algn="just"/>
            <a:r>
              <a:rPr lang="en-US" sz="1400" b="0" dirty="0">
                <a:solidFill>
                  <a:schemeClr val="accent2"/>
                </a:solidFill>
              </a:rPr>
              <a:t>Abb. 6 - Vertikales Bodenreaktionskraftmuster von Personen mit einseitiger Halbseitenlähmung aufgrund eines zerebralen Hemisphären-Schlaganfalls (die durchschnittliche Dauer nach Schlaganfallbeginn betrug 10,3 Monate). Ergebnisse aus Chung-Yao Chen et al. 2007. Muster I entsprechen Kurven mit unregelmäßiger Form. Muster II entsprechen Kurven mit einer unregelmäßigen invertierten V-Form. </a:t>
            </a:r>
          </a:p>
        </p:txBody>
      </p:sp>
      <p:sp>
        <p:nvSpPr>
          <p:cNvPr id="40" name="Rectángulo: esquinas redondeadas 39">
            <a:extLst>
              <a:ext uri="{FF2B5EF4-FFF2-40B4-BE49-F238E27FC236}">
                <a16:creationId xmlns:a16="http://schemas.microsoft.com/office/drawing/2014/main" id="{4927B4B5-1772-4306-945E-B795A882E18D}"/>
              </a:ext>
            </a:extLst>
          </p:cNvPr>
          <p:cNvSpPr/>
          <p:nvPr/>
        </p:nvSpPr>
        <p:spPr bwMode="auto">
          <a:xfrm>
            <a:off x="4944183" y="2348880"/>
            <a:ext cx="3528392" cy="648072"/>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Muster II mit unregelmäßiger, umgekehrter V-Form</a:t>
            </a:r>
            <a:endParaRPr kumimoji="0" lang="en-US" sz="1600" i="0" u="none" strike="noStrike" cap="none" normalizeH="0" baseline="0" dirty="0">
              <a:ln>
                <a:noFill/>
              </a:ln>
              <a:solidFill>
                <a:schemeClr val="bg1"/>
              </a:solidFill>
              <a:effectLst/>
              <a:latin typeface="Arial" charset="0"/>
              <a:sym typeface="Arial" charset="0"/>
            </a:endParaRPr>
          </a:p>
        </p:txBody>
      </p:sp>
      <p:sp>
        <p:nvSpPr>
          <p:cNvPr id="42" name="Rectángulo: esquinas redondeadas 41">
            <a:extLst>
              <a:ext uri="{FF2B5EF4-FFF2-40B4-BE49-F238E27FC236}">
                <a16:creationId xmlns:a16="http://schemas.microsoft.com/office/drawing/2014/main" id="{1851088E-E91D-4BA7-A512-035DCA065006}"/>
              </a:ext>
            </a:extLst>
          </p:cNvPr>
          <p:cNvSpPr/>
          <p:nvPr/>
        </p:nvSpPr>
        <p:spPr bwMode="auto">
          <a:xfrm>
            <a:off x="839648" y="2348881"/>
            <a:ext cx="3528392" cy="64807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Muster I mit einer unregelmäßigen Form</a:t>
            </a:r>
            <a:endParaRPr kumimoji="0" lang="en-US" sz="1600" i="0" u="none" strike="noStrike" cap="none" normalizeH="0" baseline="0" dirty="0">
              <a:ln>
                <a:noFill/>
              </a:ln>
              <a:solidFill>
                <a:schemeClr val="bg1"/>
              </a:solidFill>
              <a:effectLst/>
              <a:latin typeface="Arial" charset="0"/>
              <a:sym typeface="Arial" charset="0"/>
            </a:endParaRPr>
          </a:p>
        </p:txBody>
      </p:sp>
      <p:sp>
        <p:nvSpPr>
          <p:cNvPr id="44" name="Prostokąt 1">
            <a:extLst>
              <a:ext uri="{FF2B5EF4-FFF2-40B4-BE49-F238E27FC236}">
                <a16:creationId xmlns:a16="http://schemas.microsoft.com/office/drawing/2014/main" id="{E8093D91-461E-4D62-9F85-4FF366D99D40}"/>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3328247158"/>
      </p:ext>
    </p:extLst>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3C9978C7-438F-4595-8B86-8889FF03D9DA}"/>
              </a:ext>
            </a:extLst>
          </p:cNvPr>
          <p:cNvPicPr>
            <a:picLocks noChangeAspect="1"/>
          </p:cNvPicPr>
          <p:nvPr/>
        </p:nvPicPr>
        <p:blipFill rotWithShape="1">
          <a:blip r:embed="rId2"/>
          <a:srcRect l="62862" t="51256" r="21757" b="26667"/>
          <a:stretch/>
        </p:blipFill>
        <p:spPr>
          <a:xfrm>
            <a:off x="467544" y="3119141"/>
            <a:ext cx="3906958" cy="1892613"/>
          </a:xfrm>
          <a:prstGeom prst="rect">
            <a:avLst/>
          </a:prstGeom>
        </p:spPr>
      </p:pic>
      <p:pic>
        <p:nvPicPr>
          <p:cNvPr id="25" name="Imagen 24">
            <a:extLst>
              <a:ext uri="{FF2B5EF4-FFF2-40B4-BE49-F238E27FC236}">
                <a16:creationId xmlns:a16="http://schemas.microsoft.com/office/drawing/2014/main" id="{331AED0A-295B-45FC-B6A4-0E24510BD7A8}"/>
              </a:ext>
            </a:extLst>
          </p:cNvPr>
          <p:cNvPicPr>
            <a:picLocks noChangeAspect="1"/>
          </p:cNvPicPr>
          <p:nvPr/>
        </p:nvPicPr>
        <p:blipFill rotWithShape="1">
          <a:blip r:embed="rId2"/>
          <a:srcRect l="78110" t="52247" r="6509" b="26667"/>
          <a:stretch/>
        </p:blipFill>
        <p:spPr>
          <a:xfrm>
            <a:off x="4700828" y="3179616"/>
            <a:ext cx="3934895" cy="1820605"/>
          </a:xfrm>
          <a:prstGeom prst="rect">
            <a:avLst/>
          </a:prstGeom>
        </p:spPr>
      </p:pic>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Kinetische Parameter: Bodenreaktionskraft </a:t>
            </a:r>
          </a:p>
        </p:txBody>
      </p:sp>
      <p:sp>
        <p:nvSpPr>
          <p:cNvPr id="20" name="Rectángulo: esquinas redondeadas 19">
            <a:extLst>
              <a:ext uri="{FF2B5EF4-FFF2-40B4-BE49-F238E27FC236}">
                <a16:creationId xmlns:a16="http://schemas.microsoft.com/office/drawing/2014/main" id="{AB80DD4D-2319-4BF1-A284-8850A437D997}"/>
              </a:ext>
            </a:extLst>
          </p:cNvPr>
          <p:cNvSpPr/>
          <p:nvPr/>
        </p:nvSpPr>
        <p:spPr bwMode="auto">
          <a:xfrm>
            <a:off x="846110" y="2420888"/>
            <a:ext cx="3528392" cy="646649"/>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Muster III mit einer invertierten V- oder invertierten U-Form</a:t>
            </a:r>
            <a:endParaRPr kumimoji="0" lang="en-US" sz="1600" i="0" u="none" strike="noStrike" cap="none" normalizeH="0" baseline="0" dirty="0">
              <a:ln>
                <a:noFill/>
              </a:ln>
              <a:solidFill>
                <a:schemeClr val="bg1"/>
              </a:solidFill>
              <a:effectLst/>
              <a:latin typeface="Arial" charset="0"/>
              <a:sym typeface="Arial" charset="0"/>
            </a:endParaRPr>
          </a:p>
        </p:txBody>
      </p:sp>
      <p:sp>
        <p:nvSpPr>
          <p:cNvPr id="22" name="Rectángulo: esquinas redondeadas 21">
            <a:extLst>
              <a:ext uri="{FF2B5EF4-FFF2-40B4-BE49-F238E27FC236}">
                <a16:creationId xmlns:a16="http://schemas.microsoft.com/office/drawing/2014/main" id="{0CF8FEF8-7E80-4A44-A5F7-56754A9AD66B}"/>
              </a:ext>
            </a:extLst>
          </p:cNvPr>
          <p:cNvSpPr/>
          <p:nvPr/>
        </p:nvSpPr>
        <p:spPr bwMode="auto">
          <a:xfrm>
            <a:off x="4937721" y="2420888"/>
            <a:ext cx="3528392" cy="64665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Muster IV mit einer bimodalen M-Form</a:t>
            </a:r>
            <a:endParaRPr kumimoji="0" lang="en-US" sz="1600" i="0" u="none" strike="noStrike" cap="none" normalizeH="0" baseline="0" dirty="0">
              <a:ln>
                <a:noFill/>
              </a:ln>
              <a:solidFill>
                <a:schemeClr val="bg1"/>
              </a:solidFill>
              <a:effectLst/>
              <a:latin typeface="Arial" charset="0"/>
              <a:sym typeface="Arial" charset="0"/>
            </a:endParaRPr>
          </a:p>
        </p:txBody>
      </p:sp>
      <p:sp>
        <p:nvSpPr>
          <p:cNvPr id="9" name="Rectángulo 8">
            <a:extLst>
              <a:ext uri="{FF2B5EF4-FFF2-40B4-BE49-F238E27FC236}">
                <a16:creationId xmlns:a16="http://schemas.microsoft.com/office/drawing/2014/main" id="{02B36050-7838-48B1-8862-D8333438A856}"/>
              </a:ext>
            </a:extLst>
          </p:cNvPr>
          <p:cNvSpPr/>
          <p:nvPr/>
        </p:nvSpPr>
        <p:spPr bwMode="auto">
          <a:xfrm>
            <a:off x="4644008" y="3283563"/>
            <a:ext cx="288032" cy="216023"/>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Rectángulo 9">
            <a:extLst>
              <a:ext uri="{FF2B5EF4-FFF2-40B4-BE49-F238E27FC236}">
                <a16:creationId xmlns:a16="http://schemas.microsoft.com/office/drawing/2014/main" id="{C1AD0246-10E0-4D3A-8337-4929B66257E9}"/>
              </a:ext>
            </a:extLst>
          </p:cNvPr>
          <p:cNvSpPr/>
          <p:nvPr/>
        </p:nvSpPr>
        <p:spPr bwMode="auto">
          <a:xfrm>
            <a:off x="4644008" y="4507699"/>
            <a:ext cx="288032" cy="216023"/>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1" name="CuadroTexto 10">
            <a:extLst>
              <a:ext uri="{FF2B5EF4-FFF2-40B4-BE49-F238E27FC236}">
                <a16:creationId xmlns:a16="http://schemas.microsoft.com/office/drawing/2014/main" id="{2DEA8220-B04E-4476-8971-9C97CB563CA5}"/>
              </a:ext>
            </a:extLst>
          </p:cNvPr>
          <p:cNvSpPr txBox="1"/>
          <p:nvPr/>
        </p:nvSpPr>
        <p:spPr>
          <a:xfrm>
            <a:off x="861710" y="4939746"/>
            <a:ext cx="7742738" cy="954107"/>
          </a:xfrm>
          <a:prstGeom prst="rect">
            <a:avLst/>
          </a:prstGeom>
          <a:noFill/>
        </p:spPr>
        <p:txBody>
          <a:bodyPr wrap="square" rtlCol="0">
            <a:spAutoFit/>
          </a:bodyPr>
          <a:lstStyle/>
          <a:p>
            <a:pPr algn="just"/>
            <a:r>
              <a:rPr lang="en-US" sz="1400" b="0" dirty="0">
                <a:solidFill>
                  <a:schemeClr val="accent2"/>
                </a:solidFill>
              </a:rPr>
              <a:t>Abb. 7 - Vertikales Bodenreaktionskraftmuster von Personen mit einseitiger Halbseitenlähmung aufgrund eines zerebralen Hemisphären-Schlaganfalls (die durchschnittliche Dauer nach Schlaganfallbeginn betrug 10,3 Monate). Ergebnisse aus Chung-Yao Chen et al. 2007. Muster III entsprechen Kurven mit einer invertierten V- oder invertierten U-Form. Muster IV entsprechen Kurven mit einer bimodalen M-Form. </a:t>
            </a:r>
          </a:p>
        </p:txBody>
      </p:sp>
      <p:sp>
        <p:nvSpPr>
          <p:cNvPr id="17" name="Prostokąt 1">
            <a:extLst>
              <a:ext uri="{FF2B5EF4-FFF2-40B4-BE49-F238E27FC236}">
                <a16:creationId xmlns:a16="http://schemas.microsoft.com/office/drawing/2014/main" id="{111D06BD-2195-4348-B5B9-058EEBEB677B}"/>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Tree>
    <p:extLst>
      <p:ext uri="{BB962C8B-B14F-4D97-AF65-F5344CB8AC3E}">
        <p14:creationId xmlns:p14="http://schemas.microsoft.com/office/powerpoint/2010/main" val="1273719875"/>
      </p:ext>
    </p:extLst>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Kinetische Parameter: Bodenreaktionskraft </a:t>
            </a:r>
          </a:p>
        </p:txBody>
      </p:sp>
      <p:pic>
        <p:nvPicPr>
          <p:cNvPr id="7" name="Imagen 6" descr="Gráfico&#10;&#10;Descripción generada automáticamente">
            <a:extLst>
              <a:ext uri="{FF2B5EF4-FFF2-40B4-BE49-F238E27FC236}">
                <a16:creationId xmlns:a16="http://schemas.microsoft.com/office/drawing/2014/main" id="{BFFCF0FC-D245-4AC3-86AC-0F3A817B2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249896"/>
            <a:ext cx="5544616" cy="2703411"/>
          </a:xfrm>
          <a:prstGeom prst="rect">
            <a:avLst/>
          </a:prstGeom>
        </p:spPr>
      </p:pic>
      <p:sp>
        <p:nvSpPr>
          <p:cNvPr id="35" name="CuadroTexto 34">
            <a:extLst>
              <a:ext uri="{FF2B5EF4-FFF2-40B4-BE49-F238E27FC236}">
                <a16:creationId xmlns:a16="http://schemas.microsoft.com/office/drawing/2014/main" id="{60506D65-8A2A-44AE-B73C-2358FF03F7AD}"/>
              </a:ext>
            </a:extLst>
          </p:cNvPr>
          <p:cNvSpPr txBox="1"/>
          <p:nvPr/>
        </p:nvSpPr>
        <p:spPr>
          <a:xfrm>
            <a:off x="2251213" y="3223975"/>
            <a:ext cx="4601816" cy="400110"/>
          </a:xfrm>
          <a:prstGeom prst="rect">
            <a:avLst/>
          </a:prstGeom>
          <a:noFill/>
        </p:spPr>
        <p:txBody>
          <a:bodyPr wrap="square">
            <a:spAutoFit/>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Die Größe der von den Patienten erreichten Kräfte entspricht auch nicht der eines gesunden Musters </a:t>
            </a:r>
            <a:endParaRPr lang="es-ES" dirty="0"/>
          </a:p>
        </p:txBody>
      </p:sp>
      <p:sp>
        <p:nvSpPr>
          <p:cNvPr id="39" name="Prostokąt 1">
            <a:extLst>
              <a:ext uri="{FF2B5EF4-FFF2-40B4-BE49-F238E27FC236}">
                <a16:creationId xmlns:a16="http://schemas.microsoft.com/office/drawing/2014/main" id="{5ADB1927-AD22-4AC2-8A2D-041D2464920C}"/>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pic>
        <p:nvPicPr>
          <p:cNvPr id="2" name="Picture 4">
            <a:extLst>
              <a:ext uri="{FF2B5EF4-FFF2-40B4-BE49-F238E27FC236}">
                <a16:creationId xmlns:a16="http://schemas.microsoft.com/office/drawing/2014/main" id="{13C67075-8A94-482C-9E23-770A76B8CDE2}"/>
              </a:ext>
            </a:extLst>
          </p:cNvPr>
          <p:cNvPicPr>
            <a:picLocks noChangeAspect="1" noChangeArrowheads="1"/>
          </p:cNvPicPr>
          <p:nvPr/>
        </p:nvPicPr>
        <p:blipFill>
          <a:blip r:embed="rId3" cstate="print"/>
          <a:srcRect l="6286" t="25559" r="60858" b="19071"/>
          <a:stretch>
            <a:fillRect/>
          </a:stretch>
        </p:blipFill>
        <p:spPr bwMode="auto">
          <a:xfrm>
            <a:off x="6003726" y="2574858"/>
            <a:ext cx="2816746" cy="2098453"/>
          </a:xfrm>
          <a:prstGeom prst="rect">
            <a:avLst/>
          </a:prstGeom>
          <a:noFill/>
          <a:ln w="9525">
            <a:noFill/>
            <a:miter lim="800000"/>
            <a:headEnd/>
            <a:tailEnd/>
          </a:ln>
        </p:spPr>
      </p:pic>
      <p:sp>
        <p:nvSpPr>
          <p:cNvPr id="8" name="43 CuadroTexto">
            <a:extLst>
              <a:ext uri="{FF2B5EF4-FFF2-40B4-BE49-F238E27FC236}">
                <a16:creationId xmlns:a16="http://schemas.microsoft.com/office/drawing/2014/main" id="{C0903747-22E5-412D-BCE7-02590DC1AB78}"/>
              </a:ext>
            </a:extLst>
          </p:cNvPr>
          <p:cNvSpPr txBox="1"/>
          <p:nvPr/>
        </p:nvSpPr>
        <p:spPr>
          <a:xfrm>
            <a:off x="6539796" y="3178783"/>
            <a:ext cx="720080" cy="369332"/>
          </a:xfrm>
          <a:prstGeom prst="rect">
            <a:avLst/>
          </a:prstGeom>
          <a:noFill/>
        </p:spPr>
        <p:txBody>
          <a:bodyPr wrap="square" rtlCol="0">
            <a:spAutoFit/>
          </a:bodyPr>
          <a:lstStyle/>
          <a:p>
            <a:pPr algn="ctr"/>
            <a:r>
              <a:rPr lang="en-US" sz="1800" b="0" dirty="0">
                <a:solidFill>
                  <a:schemeClr val="tx1"/>
                </a:solidFill>
              </a:rPr>
              <a:t>Fz1</a:t>
            </a:r>
            <a:endParaRPr lang="es-ES" sz="1800" b="0" dirty="0">
              <a:solidFill>
                <a:schemeClr val="tx1"/>
              </a:solidFill>
            </a:endParaRPr>
          </a:p>
        </p:txBody>
      </p:sp>
      <p:sp>
        <p:nvSpPr>
          <p:cNvPr id="9" name="44 CuadroTexto">
            <a:extLst>
              <a:ext uri="{FF2B5EF4-FFF2-40B4-BE49-F238E27FC236}">
                <a16:creationId xmlns:a16="http://schemas.microsoft.com/office/drawing/2014/main" id="{F48C567E-7BAC-4CD2-A5E9-8244B96B2017}"/>
              </a:ext>
            </a:extLst>
          </p:cNvPr>
          <p:cNvSpPr txBox="1"/>
          <p:nvPr/>
        </p:nvSpPr>
        <p:spPr>
          <a:xfrm>
            <a:off x="7164288" y="3368496"/>
            <a:ext cx="720080" cy="369332"/>
          </a:xfrm>
          <a:prstGeom prst="rect">
            <a:avLst/>
          </a:prstGeom>
          <a:noFill/>
        </p:spPr>
        <p:txBody>
          <a:bodyPr wrap="square" rtlCol="0">
            <a:spAutoFit/>
          </a:bodyPr>
          <a:lstStyle/>
          <a:p>
            <a:pPr algn="ctr"/>
            <a:r>
              <a:rPr lang="en-US" sz="1800" b="0" dirty="0">
                <a:solidFill>
                  <a:schemeClr val="tx1"/>
                </a:solidFill>
              </a:rPr>
              <a:t>Fz2</a:t>
            </a:r>
            <a:endParaRPr lang="es-ES" sz="1800" b="0" dirty="0">
              <a:solidFill>
                <a:schemeClr val="tx1"/>
              </a:solidFill>
            </a:endParaRPr>
          </a:p>
        </p:txBody>
      </p:sp>
      <p:sp>
        <p:nvSpPr>
          <p:cNvPr id="10" name="45 CuadroTexto">
            <a:extLst>
              <a:ext uri="{FF2B5EF4-FFF2-40B4-BE49-F238E27FC236}">
                <a16:creationId xmlns:a16="http://schemas.microsoft.com/office/drawing/2014/main" id="{AB34CAE5-B04A-4C37-9A36-C9E82743B802}"/>
              </a:ext>
            </a:extLst>
          </p:cNvPr>
          <p:cNvSpPr txBox="1"/>
          <p:nvPr/>
        </p:nvSpPr>
        <p:spPr>
          <a:xfrm>
            <a:off x="7884368" y="3059668"/>
            <a:ext cx="720080" cy="369332"/>
          </a:xfrm>
          <a:prstGeom prst="rect">
            <a:avLst/>
          </a:prstGeom>
          <a:noFill/>
        </p:spPr>
        <p:txBody>
          <a:bodyPr wrap="square" rtlCol="0">
            <a:spAutoFit/>
          </a:bodyPr>
          <a:lstStyle/>
          <a:p>
            <a:pPr algn="ctr"/>
            <a:r>
              <a:rPr lang="en-US" sz="1800" b="0" dirty="0">
                <a:solidFill>
                  <a:schemeClr val="tx1"/>
                </a:solidFill>
              </a:rPr>
              <a:t>Fz3</a:t>
            </a:r>
            <a:endParaRPr lang="es-ES" sz="1800" b="0" dirty="0">
              <a:solidFill>
                <a:schemeClr val="tx1"/>
              </a:solidFill>
            </a:endParaRPr>
          </a:p>
        </p:txBody>
      </p:sp>
      <p:sp>
        <p:nvSpPr>
          <p:cNvPr id="11" name="42 CuadroTexto">
            <a:extLst>
              <a:ext uri="{FF2B5EF4-FFF2-40B4-BE49-F238E27FC236}">
                <a16:creationId xmlns:a16="http://schemas.microsoft.com/office/drawing/2014/main" id="{43B229F0-DE86-457F-A1CC-778F78ED0248}"/>
              </a:ext>
            </a:extLst>
          </p:cNvPr>
          <p:cNvSpPr txBox="1"/>
          <p:nvPr/>
        </p:nvSpPr>
        <p:spPr>
          <a:xfrm>
            <a:off x="6248162" y="4849300"/>
            <a:ext cx="2428095" cy="323165"/>
          </a:xfrm>
          <a:prstGeom prst="rect">
            <a:avLst/>
          </a:prstGeom>
          <a:noFill/>
          <a:ln>
            <a:solidFill>
              <a:schemeClr val="accent6"/>
            </a:solidFill>
          </a:ln>
        </p:spPr>
        <p:txBody>
          <a:bodyPr wrap="square" rtlCol="0">
            <a:spAutoFit/>
          </a:bodyPr>
          <a:lstStyle/>
          <a:p>
            <a:r>
              <a:rPr lang="en-US" sz="1500" dirty="0" err="1">
                <a:solidFill>
                  <a:schemeClr val="tx1"/>
                </a:solidFill>
              </a:rPr>
              <a:t>Fz </a:t>
            </a:r>
            <a:r>
              <a:rPr lang="en-US" sz="1500" dirty="0">
                <a:solidFill>
                  <a:schemeClr val="tx1"/>
                </a:solidFill>
              </a:rPr>
              <a:t>1</a:t>
            </a:r>
            <a:r>
              <a:rPr lang="en-US" sz="1500" b="0" dirty="0">
                <a:solidFill>
                  <a:schemeClr val="tx1"/>
                </a:solidFill>
              </a:rPr>
              <a:t>: 1,2 Kraft/Körpergewicht</a:t>
            </a:r>
          </a:p>
        </p:txBody>
      </p:sp>
      <p:sp>
        <p:nvSpPr>
          <p:cNvPr id="12" name="42 CuadroTexto">
            <a:extLst>
              <a:ext uri="{FF2B5EF4-FFF2-40B4-BE49-F238E27FC236}">
                <a16:creationId xmlns:a16="http://schemas.microsoft.com/office/drawing/2014/main" id="{8E5FB2AD-D52B-4E4B-B42E-4DB58B6855CE}"/>
              </a:ext>
            </a:extLst>
          </p:cNvPr>
          <p:cNvSpPr txBox="1"/>
          <p:nvPr/>
        </p:nvSpPr>
        <p:spPr>
          <a:xfrm>
            <a:off x="6248163" y="5633740"/>
            <a:ext cx="2428095" cy="323165"/>
          </a:xfrm>
          <a:prstGeom prst="rect">
            <a:avLst/>
          </a:prstGeom>
          <a:noFill/>
          <a:ln>
            <a:solidFill>
              <a:schemeClr val="accent6"/>
            </a:solidFill>
          </a:ln>
        </p:spPr>
        <p:txBody>
          <a:bodyPr wrap="square" rtlCol="0">
            <a:spAutoFit/>
          </a:bodyPr>
          <a:lstStyle/>
          <a:p>
            <a:r>
              <a:rPr lang="en-US" sz="1500" dirty="0" err="1">
                <a:solidFill>
                  <a:schemeClr val="tx1"/>
                </a:solidFill>
              </a:rPr>
              <a:t>Fz </a:t>
            </a:r>
            <a:r>
              <a:rPr lang="en-US" sz="1500" dirty="0">
                <a:solidFill>
                  <a:schemeClr val="tx1"/>
                </a:solidFill>
              </a:rPr>
              <a:t>3</a:t>
            </a:r>
            <a:r>
              <a:rPr lang="en-US" sz="1500" b="0" dirty="0">
                <a:solidFill>
                  <a:schemeClr val="tx1"/>
                </a:solidFill>
              </a:rPr>
              <a:t>: 1,2 Kraft/Körpergewicht</a:t>
            </a:r>
          </a:p>
        </p:txBody>
      </p:sp>
      <p:sp>
        <p:nvSpPr>
          <p:cNvPr id="13" name="42 CuadroTexto">
            <a:extLst>
              <a:ext uri="{FF2B5EF4-FFF2-40B4-BE49-F238E27FC236}">
                <a16:creationId xmlns:a16="http://schemas.microsoft.com/office/drawing/2014/main" id="{FD581FA1-4940-4157-83FC-8E45443512A2}"/>
              </a:ext>
            </a:extLst>
          </p:cNvPr>
          <p:cNvSpPr txBox="1"/>
          <p:nvPr/>
        </p:nvSpPr>
        <p:spPr>
          <a:xfrm>
            <a:off x="6248163" y="5236825"/>
            <a:ext cx="2428095" cy="323165"/>
          </a:xfrm>
          <a:prstGeom prst="rect">
            <a:avLst/>
          </a:prstGeom>
          <a:noFill/>
          <a:ln>
            <a:solidFill>
              <a:schemeClr val="accent6"/>
            </a:solidFill>
          </a:ln>
        </p:spPr>
        <p:txBody>
          <a:bodyPr wrap="square" rtlCol="0">
            <a:spAutoFit/>
          </a:bodyPr>
          <a:lstStyle/>
          <a:p>
            <a:r>
              <a:rPr lang="en-US" sz="1500" dirty="0" err="1">
                <a:solidFill>
                  <a:schemeClr val="tx1"/>
                </a:solidFill>
              </a:rPr>
              <a:t>Fz </a:t>
            </a:r>
            <a:r>
              <a:rPr lang="en-US" sz="1500" dirty="0">
                <a:solidFill>
                  <a:schemeClr val="tx1"/>
                </a:solidFill>
              </a:rPr>
              <a:t>2</a:t>
            </a:r>
            <a:r>
              <a:rPr lang="en-US" sz="1500" b="0" dirty="0">
                <a:solidFill>
                  <a:schemeClr val="tx1"/>
                </a:solidFill>
              </a:rPr>
              <a:t>: 0,7 Kraft/Körpergewicht</a:t>
            </a:r>
          </a:p>
        </p:txBody>
      </p:sp>
      <p:sp>
        <p:nvSpPr>
          <p:cNvPr id="14" name="Arco 13">
            <a:extLst>
              <a:ext uri="{FF2B5EF4-FFF2-40B4-BE49-F238E27FC236}">
                <a16:creationId xmlns:a16="http://schemas.microsoft.com/office/drawing/2014/main" id="{9D0F466A-F521-4766-889A-7360A65F9BE7}"/>
              </a:ext>
            </a:extLst>
          </p:cNvPr>
          <p:cNvSpPr/>
          <p:nvPr/>
        </p:nvSpPr>
        <p:spPr bwMode="auto">
          <a:xfrm rot="20387958">
            <a:off x="4914764" y="2420974"/>
            <a:ext cx="1161854" cy="833124"/>
          </a:xfrm>
          <a:prstGeom prst="arc">
            <a:avLst>
              <a:gd name="adj1" fmla="val 16200000"/>
              <a:gd name="adj2" fmla="val 20494004"/>
            </a:avLst>
          </a:prstGeom>
          <a:noFill/>
          <a:ln w="28575" cap="flat" cmpd="sng" algn="ctr">
            <a:solidFill>
              <a:srgbClr val="0070C0"/>
            </a:solidFill>
            <a:prstDash val="solid"/>
            <a:round/>
            <a:headEnd type="none" w="med" len="med"/>
            <a:tailEnd type="triangl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Arco 14">
            <a:extLst>
              <a:ext uri="{FF2B5EF4-FFF2-40B4-BE49-F238E27FC236}">
                <a16:creationId xmlns:a16="http://schemas.microsoft.com/office/drawing/2014/main" id="{7C7BA115-1F86-4D11-9CFF-D56B910CC5FA}"/>
              </a:ext>
            </a:extLst>
          </p:cNvPr>
          <p:cNvSpPr/>
          <p:nvPr/>
        </p:nvSpPr>
        <p:spPr bwMode="auto">
          <a:xfrm rot="17021758" flipH="1">
            <a:off x="5819273" y="4464637"/>
            <a:ext cx="1188605" cy="833124"/>
          </a:xfrm>
          <a:prstGeom prst="arc">
            <a:avLst>
              <a:gd name="adj1" fmla="val 16200000"/>
              <a:gd name="adj2" fmla="val 20494004"/>
            </a:avLst>
          </a:prstGeom>
          <a:noFill/>
          <a:ln w="28575" cap="flat" cmpd="sng" algn="ctr">
            <a:solidFill>
              <a:srgbClr val="0070C0"/>
            </a:solidFill>
            <a:prstDash val="solid"/>
            <a:round/>
            <a:headEnd type="none" w="med" len="med"/>
            <a:tailEnd type="triangl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 name="Rectángulo: esquinas redondeadas 3">
            <a:extLst>
              <a:ext uri="{FF2B5EF4-FFF2-40B4-BE49-F238E27FC236}">
                <a16:creationId xmlns:a16="http://schemas.microsoft.com/office/drawing/2014/main" id="{68BE4709-65FF-4AF7-AF28-32CEA57961D8}"/>
              </a:ext>
            </a:extLst>
          </p:cNvPr>
          <p:cNvSpPr/>
          <p:nvPr/>
        </p:nvSpPr>
        <p:spPr bwMode="auto">
          <a:xfrm>
            <a:off x="187946" y="4869160"/>
            <a:ext cx="5680197" cy="55891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Die Schlaganfallpatienten haben keine typische Morphologie der Bodenreaktionskräfte auf der z-Achse während des Gangzyklus</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5" name="Rectángulo: esquinas redondeadas 4">
            <a:extLst>
              <a:ext uri="{FF2B5EF4-FFF2-40B4-BE49-F238E27FC236}">
                <a16:creationId xmlns:a16="http://schemas.microsoft.com/office/drawing/2014/main" id="{CE23927E-46D4-487A-A54E-AC2A43CCE77B}"/>
              </a:ext>
            </a:extLst>
          </p:cNvPr>
          <p:cNvSpPr/>
          <p:nvPr/>
        </p:nvSpPr>
        <p:spPr bwMode="auto">
          <a:xfrm>
            <a:off x="323528" y="5534387"/>
            <a:ext cx="5544417" cy="558909"/>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marR="0" indent="-179388" algn="ctr" defTabSz="642938" rtl="0" eaLnBrk="1" fontAlgn="base" latinLnBrk="0" hangingPunct="1">
              <a:lnSpc>
                <a:spcPct val="90000"/>
              </a:lnSpc>
              <a:spcBef>
                <a:spcPts val="1675"/>
              </a:spcBef>
              <a:spcAft>
                <a:spcPct val="0"/>
              </a:spcAft>
              <a:buClrTx/>
              <a:buSzPct val="171000"/>
              <a:buFont typeface="Arial" charset="0"/>
              <a:buNone/>
              <a:tabLs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Die Größe der von den Patienten erreichten Kräfte entspricht auch nicht der eines gesunden Musters</a:t>
            </a:r>
            <a:endParaRPr kumimoji="0" lang="en-US" sz="16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14298714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animBg="1"/>
      <p:bldP spid="14" grpId="0" animBg="1"/>
      <p:bldP spid="15"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Kinetische Parameter: Bodenreaktionskraft </a:t>
            </a:r>
          </a:p>
        </p:txBody>
      </p:sp>
      <p:pic>
        <p:nvPicPr>
          <p:cNvPr id="7" name="Imagen 6" descr="Gráfico&#10;&#10;Descripción generada automáticamente">
            <a:extLst>
              <a:ext uri="{FF2B5EF4-FFF2-40B4-BE49-F238E27FC236}">
                <a16:creationId xmlns:a16="http://schemas.microsoft.com/office/drawing/2014/main" id="{BFFCF0FC-D245-4AC3-86AC-0F3A817B2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51" y="2204864"/>
            <a:ext cx="7698297" cy="3753490"/>
          </a:xfrm>
          <a:prstGeom prst="rect">
            <a:avLst/>
          </a:prstGeom>
        </p:spPr>
      </p:pic>
      <p:sp>
        <p:nvSpPr>
          <p:cNvPr id="39" name="Prostokąt 1">
            <a:extLst>
              <a:ext uri="{FF2B5EF4-FFF2-40B4-BE49-F238E27FC236}">
                <a16:creationId xmlns:a16="http://schemas.microsoft.com/office/drawing/2014/main" id="{5ADB1927-AD22-4AC2-8A2D-041D2464920C}"/>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III. </a:t>
            </a:r>
            <a:r>
              <a:rPr lang="en-US" sz="2000" dirty="0">
                <a:solidFill>
                  <a:schemeClr val="accent2">
                    <a:lumMod val="75000"/>
                  </a:schemeClr>
                </a:solidFill>
              </a:rPr>
              <a:t>BIOMECHANISCHE GANGSTÖRUNG NACH SCHLAGANFALL</a:t>
            </a:r>
            <a:endParaRPr lang="en-US" sz="2000" b="0" dirty="0">
              <a:solidFill>
                <a:schemeClr val="accent2">
                  <a:lumMod val="75000"/>
                </a:schemeClr>
              </a:solidFill>
            </a:endParaRPr>
          </a:p>
        </p:txBody>
      </p:sp>
      <p:sp>
        <p:nvSpPr>
          <p:cNvPr id="6" name="Rectángulo: esquinas redondeadas 5">
            <a:extLst>
              <a:ext uri="{FF2B5EF4-FFF2-40B4-BE49-F238E27FC236}">
                <a16:creationId xmlns:a16="http://schemas.microsoft.com/office/drawing/2014/main" id="{2521C5FA-4B61-4088-9E6D-11F7B6DD5D1A}"/>
              </a:ext>
            </a:extLst>
          </p:cNvPr>
          <p:cNvSpPr/>
          <p:nvPr/>
        </p:nvSpPr>
        <p:spPr bwMode="auto">
          <a:xfrm>
            <a:off x="899592" y="2318102"/>
            <a:ext cx="7521556" cy="1628783"/>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just" defTabSz="642938" eaLnBrk="1" hangingPunct="1">
              <a:lnSpc>
                <a:spcPct val="90000"/>
              </a:lnSpc>
              <a:spcBef>
                <a:spcPts val="1675"/>
              </a:spcBef>
              <a:buSzPct val="171000"/>
            </a:pPr>
            <a:r>
              <a:rPr lang="en-US" sz="1600" b="0" dirty="0">
                <a:latin typeface="Calibri" panose="020F0502020204030204" pitchFamily="34" charset="0"/>
                <a:cs typeface="Times New Roman" panose="02020603050405020304" pitchFamily="18" charset="0"/>
              </a:rPr>
              <a:t>Darüber hinaus haben Patienten mit den Mustern I und II eine schlechte motorische Kontrolle mit schlechter Stabilität, was zur Anwendung unregelmäßiger Kräfte führt. Darüber hinaus benötigen Patienten mit Muster I aufgrund des instabilen Gangs möglicherweise eine überwachte Ambulanz, insbesondere beim Gehen auf unebenem Boden oder beim Gehen langer Strecken</a:t>
            </a:r>
            <a:endParaRPr lang="en-US" sz="1600" b="0" dirty="0">
              <a:latin typeface="Calibri" panose="020F0502020204030204" pitchFamily="34" charset="0"/>
              <a:cs typeface="Times New Roman" panose="02020603050405020304" pitchFamily="18" charset="0"/>
              <a:sym typeface="Arial" charset="0"/>
            </a:endParaRPr>
          </a:p>
        </p:txBody>
      </p:sp>
      <p:sp>
        <p:nvSpPr>
          <p:cNvPr id="18" name="Rectángulo: esquinas redondeadas 17">
            <a:extLst>
              <a:ext uri="{FF2B5EF4-FFF2-40B4-BE49-F238E27FC236}">
                <a16:creationId xmlns:a16="http://schemas.microsoft.com/office/drawing/2014/main" id="{C6CDDE93-7189-4FE4-A0C5-D8200D2119E4}"/>
              </a:ext>
            </a:extLst>
          </p:cNvPr>
          <p:cNvSpPr/>
          <p:nvPr/>
        </p:nvSpPr>
        <p:spPr bwMode="auto">
          <a:xfrm>
            <a:off x="887421" y="4086274"/>
            <a:ext cx="3672408" cy="2006804"/>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just" defTabSz="642938" eaLnBrk="1" hangingPunct="1">
              <a:lnSpc>
                <a:spcPct val="90000"/>
              </a:lnSpc>
              <a:spcBef>
                <a:spcPts val="1675"/>
              </a:spcBef>
              <a:buSzPct val="171000"/>
            </a:pPr>
            <a:r>
              <a:rPr lang="en-US" sz="1600" b="0" dirty="0">
                <a:latin typeface="Calibri" panose="020F0502020204030204" pitchFamily="34" charset="0"/>
                <a:cs typeface="Times New Roman" panose="02020603050405020304" pitchFamily="18" charset="0"/>
              </a:rPr>
              <a:t>Patienten mit Muster III haben eine mittelmäßige motorische Kontrolle, verbunden mit einer schlechten Fähigkeit, den betroffenen Fuß aufgrund der auftretenden Kräfte (invertiertes "V"- oder "U"-förmiges Kraftmuster) in der Fersenauftritt-, Mid-Stance- und Push-off-Phase abzurollen.</a:t>
            </a:r>
            <a:endParaRPr lang="en-US" sz="1600" b="0" dirty="0">
              <a:latin typeface="Calibri" panose="020F0502020204030204" pitchFamily="34" charset="0"/>
              <a:cs typeface="Times New Roman" panose="02020603050405020304" pitchFamily="18" charset="0"/>
              <a:sym typeface="Arial" charset="0"/>
            </a:endParaRPr>
          </a:p>
        </p:txBody>
      </p:sp>
      <p:sp>
        <p:nvSpPr>
          <p:cNvPr id="20" name="Rectángulo: esquinas redondeadas 19">
            <a:extLst>
              <a:ext uri="{FF2B5EF4-FFF2-40B4-BE49-F238E27FC236}">
                <a16:creationId xmlns:a16="http://schemas.microsoft.com/office/drawing/2014/main" id="{8E4F9576-4FEB-4069-82D0-961E5E1493DC}"/>
              </a:ext>
            </a:extLst>
          </p:cNvPr>
          <p:cNvSpPr/>
          <p:nvPr/>
        </p:nvSpPr>
        <p:spPr bwMode="auto">
          <a:xfrm>
            <a:off x="4748740" y="4081608"/>
            <a:ext cx="3672408" cy="1989983"/>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just" defTabSz="642938" eaLnBrk="1" hangingPunct="1">
              <a:lnSpc>
                <a:spcPct val="90000"/>
              </a:lnSpc>
              <a:spcBef>
                <a:spcPts val="1675"/>
              </a:spcBef>
              <a:buSzPct val="171000"/>
            </a:pPr>
            <a:r>
              <a:rPr lang="en-US" sz="1600" b="0" dirty="0">
                <a:latin typeface="Calibri" panose="020F0502020204030204" pitchFamily="34" charset="0"/>
                <a:cs typeface="Times New Roman" panose="02020603050405020304" pitchFamily="18" charset="0"/>
              </a:rPr>
              <a:t>Patienten mit Muster IV haben eine gute motorische Kontrolle, die mit einer Abstufung der Kräfte ("M"-förmige Vertikalkräfte) in der Fersenauftritt-, Mid-Stance- und Push-off-Phase verbunden ist, ähnlich wie bei normalen Probanden.</a:t>
            </a:r>
            <a:endParaRPr lang="en-US" sz="1600" b="0" dirty="0">
              <a:latin typeface="Calibri" panose="020F0502020204030204" pitchFamily="34" charset="0"/>
              <a:cs typeface="Times New Roman" panose="02020603050405020304" pitchFamily="18" charset="0"/>
              <a:sym typeface="Arial" charset="0"/>
            </a:endParaRPr>
          </a:p>
        </p:txBody>
      </p:sp>
    </p:spTree>
    <p:extLst>
      <p:ext uri="{BB962C8B-B14F-4D97-AF65-F5344CB8AC3E}">
        <p14:creationId xmlns:p14="http://schemas.microsoft.com/office/powerpoint/2010/main" val="294153268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IV. Leitgedanken</a:t>
            </a: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Wie interpretiere ich den Bericht einer instrumentellen Biomechanik-Analyse bei einem Fall von Gangpathologie? </a:t>
            </a:r>
          </a:p>
        </p:txBody>
      </p:sp>
    </p:spTree>
    <p:extLst>
      <p:ext uri="{BB962C8B-B14F-4D97-AF65-F5344CB8AC3E}">
        <p14:creationId xmlns:p14="http://schemas.microsoft.com/office/powerpoint/2010/main" val="181828452"/>
      </p:ext>
    </p:extLst>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764704"/>
            <a:ext cx="9144000" cy="400110"/>
          </a:xfrm>
          <a:prstGeom prst="rect">
            <a:avLst/>
          </a:prstGeom>
        </p:spPr>
        <p:txBody>
          <a:bodyPr wrap="square">
            <a:spAutoFit/>
          </a:bodyPr>
          <a:lstStyle/>
          <a:p>
            <a:pPr algn="ctr">
              <a:defRPr/>
            </a:pPr>
            <a:r>
              <a:rPr lang="es-ES" sz="2000" dirty="0">
                <a:solidFill>
                  <a:schemeClr val="accent2">
                    <a:lumMod val="75000"/>
                  </a:schemeClr>
                </a:solidFill>
              </a:rPr>
              <a:t>IV. </a:t>
            </a:r>
            <a:r>
              <a:rPr lang="en-US" sz="2000" dirty="0">
                <a:solidFill>
                  <a:schemeClr val="accent2">
                    <a:lumMod val="75000"/>
                  </a:schemeClr>
                </a:solidFill>
              </a:rPr>
              <a:t>SCHLÜSSELIDEEN</a:t>
            </a:r>
            <a:endParaRPr lang="en-US" sz="2000" b="0" dirty="0">
              <a:solidFill>
                <a:schemeClr val="accent2">
                  <a:lumMod val="75000"/>
                </a:schemeClr>
              </a:solidFill>
            </a:endParaRPr>
          </a:p>
        </p:txBody>
      </p:sp>
      <p:sp>
        <p:nvSpPr>
          <p:cNvPr id="2" name="Rectángulo: esquinas redondeadas 1">
            <a:extLst>
              <a:ext uri="{FF2B5EF4-FFF2-40B4-BE49-F238E27FC236}">
                <a16:creationId xmlns:a16="http://schemas.microsoft.com/office/drawing/2014/main" id="{929D64E8-08FB-450F-A309-C652932EF2A9}"/>
              </a:ext>
            </a:extLst>
          </p:cNvPr>
          <p:cNvSpPr/>
          <p:nvPr/>
        </p:nvSpPr>
        <p:spPr bwMode="auto">
          <a:xfrm>
            <a:off x="683568" y="1223158"/>
            <a:ext cx="7848872" cy="1197730"/>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marR="0" indent="-268288" algn="just" defTabSz="642938" rtl="0" eaLnBrk="1" fontAlgn="base" latinLnBrk="0" hangingPunct="1">
              <a:lnSpc>
                <a:spcPct val="90000"/>
              </a:lnSpc>
              <a:spcBef>
                <a:spcPts val="1675"/>
              </a:spcBef>
              <a:spcAft>
                <a:spcPct val="0"/>
              </a:spcAft>
              <a:buClrTx/>
              <a:buSzPct val="171000"/>
              <a:buFont typeface="Arial" charset="0"/>
              <a:buNone/>
              <a:tabLst/>
            </a:pPr>
            <a:r>
              <a:rPr kumimoji="0" lang="es-ES" sz="1500" b="0" i="0" u="none" strike="noStrike" cap="none" normalizeH="0" baseline="0" dirty="0">
                <a:ln>
                  <a:noFill/>
                </a:ln>
                <a:solidFill>
                  <a:schemeClr val="accent2"/>
                </a:solidFill>
                <a:effectLst/>
                <a:latin typeface="+mn-lt"/>
                <a:sym typeface="Arial" charset="0"/>
              </a:rPr>
              <a:t>1. </a:t>
            </a:r>
            <a:r>
              <a:rPr lang="en-US" sz="1500" b="0" dirty="0">
                <a:solidFill>
                  <a:schemeClr val="accent2"/>
                </a:solidFill>
                <a:effectLst/>
                <a:latin typeface="+mn-lt"/>
                <a:ea typeface="Calibri" panose="020F0502020204030204" pitchFamily="34" charset="0"/>
                <a:cs typeface="Times New Roman" panose="02020603050405020304" pitchFamily="18" charset="0"/>
              </a:rPr>
              <a:t>Wenn wir das biomechanische Profil des Gangs bei einer Pathologie analysieren, vergleichen wir die Leistung von Patienten mit der Leistung von gesunden Probanden, die auf Merkmale wie Größe, Geschlecht und Gewicht abgestimmt sind. Andererseits können wir diesen Vergleich auf die in der Literatur angegebenen Normalitätswerte stützen.</a:t>
            </a:r>
            <a:endParaRPr kumimoji="0" lang="es-ES" sz="1500" b="0" i="0" u="none" strike="noStrike" cap="none" normalizeH="0" baseline="0" dirty="0">
              <a:ln>
                <a:noFill/>
              </a:ln>
              <a:solidFill>
                <a:schemeClr val="accent2"/>
              </a:solidFill>
              <a:effectLst/>
              <a:latin typeface="+mn-lt"/>
              <a:sym typeface="Arial" charset="0"/>
            </a:endParaRPr>
          </a:p>
        </p:txBody>
      </p:sp>
      <p:sp>
        <p:nvSpPr>
          <p:cNvPr id="6" name="Rectángulo: esquinas redondeadas 5">
            <a:extLst>
              <a:ext uri="{FF2B5EF4-FFF2-40B4-BE49-F238E27FC236}">
                <a16:creationId xmlns:a16="http://schemas.microsoft.com/office/drawing/2014/main" id="{159D237A-6050-4046-8A4C-D064549B9A95}"/>
              </a:ext>
            </a:extLst>
          </p:cNvPr>
          <p:cNvSpPr/>
          <p:nvPr/>
        </p:nvSpPr>
        <p:spPr bwMode="auto">
          <a:xfrm>
            <a:off x="683568" y="2473043"/>
            <a:ext cx="7848872" cy="1099973"/>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marR="0" indent="-268288" algn="just" defTabSz="642938" rtl="0" eaLnBrk="1" fontAlgn="base" latinLnBrk="0" hangingPunct="1">
              <a:lnSpc>
                <a:spcPct val="90000"/>
              </a:lnSpc>
              <a:spcBef>
                <a:spcPts val="1675"/>
              </a:spcBef>
              <a:spcAft>
                <a:spcPct val="0"/>
              </a:spcAft>
              <a:buClrTx/>
              <a:buSzPct val="171000"/>
              <a:buFont typeface="Arial" charset="0"/>
              <a:buNone/>
              <a:tabLst/>
            </a:pPr>
            <a:r>
              <a:rPr kumimoji="0" lang="es-ES" sz="1500" b="0" i="0" u="none" strike="noStrike" cap="none" normalizeH="0" baseline="0" dirty="0">
                <a:ln>
                  <a:noFill/>
                </a:ln>
                <a:solidFill>
                  <a:schemeClr val="accent2"/>
                </a:solidFill>
                <a:effectLst/>
                <a:latin typeface="+mn-lt"/>
                <a:sym typeface="Arial" charset="0"/>
              </a:rPr>
              <a:t>2. </a:t>
            </a:r>
            <a:r>
              <a:rPr kumimoji="0" lang="en-US" sz="1500" b="0" i="0" u="none" strike="noStrike" cap="none" normalizeH="0" baseline="0" dirty="0">
                <a:ln>
                  <a:noFill/>
                </a:ln>
                <a:solidFill>
                  <a:schemeClr val="accent2"/>
                </a:solidFill>
                <a:effectLst/>
                <a:latin typeface="+mn-lt"/>
                <a:sym typeface="Arial" charset="0"/>
              </a:rPr>
              <a:t>Die Interpretation eines abnormalen Gangbildes basiert auf einer Reihe von Kriterien, die wir beachten müssen: gemessene Mittelwerte, Morphologien der Datenkurven, die während des gesamten Gangzyklus aufgezeichnet wurden, Spitzenwerte, die an Schlüsselpunkten oder Meilensteinen des Gehzyklus erreicht werden, und die Zeit, zu der die Meilensteine erreicht werden</a:t>
            </a:r>
            <a:r>
              <a:rPr lang="en-US" sz="1500" b="0" dirty="0">
                <a:solidFill>
                  <a:schemeClr val="accent2"/>
                </a:solidFill>
                <a:effectLst/>
                <a:latin typeface="+mn-lt"/>
                <a:ea typeface="Calibri" panose="020F0502020204030204" pitchFamily="34" charset="0"/>
                <a:cs typeface="Times New Roman" panose="02020603050405020304" pitchFamily="18" charset="0"/>
              </a:rPr>
              <a:t>.</a:t>
            </a:r>
            <a:endParaRPr kumimoji="0" lang="es-ES" sz="1500" b="0" i="0" u="none" strike="noStrike" cap="none" normalizeH="0" baseline="0" dirty="0">
              <a:ln>
                <a:noFill/>
              </a:ln>
              <a:solidFill>
                <a:schemeClr val="accent2"/>
              </a:solidFill>
              <a:effectLst/>
              <a:latin typeface="+mn-lt"/>
              <a:sym typeface="Arial" charset="0"/>
            </a:endParaRPr>
          </a:p>
        </p:txBody>
      </p:sp>
      <p:sp>
        <p:nvSpPr>
          <p:cNvPr id="12" name="Rectángulo: esquinas redondeadas 11">
            <a:extLst>
              <a:ext uri="{FF2B5EF4-FFF2-40B4-BE49-F238E27FC236}">
                <a16:creationId xmlns:a16="http://schemas.microsoft.com/office/drawing/2014/main" id="{012B045C-794D-421C-BD5F-0C82C348622D}"/>
              </a:ext>
            </a:extLst>
          </p:cNvPr>
          <p:cNvSpPr/>
          <p:nvPr/>
        </p:nvSpPr>
        <p:spPr bwMode="auto">
          <a:xfrm>
            <a:off x="683568" y="3717032"/>
            <a:ext cx="7848872" cy="1368152"/>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marR="0" indent="-268288" algn="just" defTabSz="642938" rtl="0" eaLnBrk="1" fontAlgn="base" latinLnBrk="0" hangingPunct="1">
              <a:lnSpc>
                <a:spcPct val="90000"/>
              </a:lnSpc>
              <a:spcBef>
                <a:spcPts val="1675"/>
              </a:spcBef>
              <a:spcAft>
                <a:spcPct val="0"/>
              </a:spcAft>
              <a:buClrTx/>
              <a:buSzPct val="171000"/>
              <a:buFont typeface="Arial" charset="0"/>
              <a:buNone/>
              <a:tabLst/>
            </a:pPr>
            <a:r>
              <a:rPr kumimoji="0" lang="es-ES" sz="1500" b="0" i="0" u="none" strike="noStrike" cap="none" normalizeH="0" baseline="0" dirty="0">
                <a:ln>
                  <a:noFill/>
                </a:ln>
                <a:solidFill>
                  <a:schemeClr val="accent2"/>
                </a:solidFill>
                <a:effectLst/>
                <a:latin typeface="+mn-lt"/>
                <a:sym typeface="Arial" charset="0"/>
              </a:rPr>
              <a:t>3. </a:t>
            </a:r>
            <a:r>
              <a:rPr kumimoji="0" lang="en-US" sz="1500" b="0" i="0" u="none" strike="noStrike" cap="none" normalizeH="0" baseline="0" dirty="0">
                <a:ln>
                  <a:noFill/>
                </a:ln>
                <a:solidFill>
                  <a:schemeClr val="accent2"/>
                </a:solidFill>
                <a:effectLst/>
                <a:latin typeface="+mn-lt"/>
                <a:sym typeface="Arial" charset="0"/>
              </a:rPr>
              <a:t>Bei Populationen mit einer Pathologie wird die Untersuchung und Analyse der biomechanischen Aufzeichnung durch den Schweregrad der untersuchten Pathologie bedingt sein. Diese Unterteilung kann die Analyse nach Ganggeschwindigkeitsbereichen, die Differenzierung der Leistung zwischen Halbkörpern oder die für die Pathologie typischen Stadien der Verschlechterung beinhalten</a:t>
            </a:r>
            <a:r>
              <a:rPr lang="en-US" sz="1500" b="0" dirty="0">
                <a:solidFill>
                  <a:schemeClr val="accent2"/>
                </a:solidFill>
                <a:effectLst/>
                <a:latin typeface="+mn-lt"/>
                <a:ea typeface="Calibri" panose="020F0502020204030204" pitchFamily="34" charset="0"/>
                <a:cs typeface="Times New Roman" panose="02020603050405020304" pitchFamily="18" charset="0"/>
              </a:rPr>
              <a:t>.</a:t>
            </a:r>
            <a:endParaRPr kumimoji="0" lang="es-ES" sz="1500" b="0" i="0" u="none" strike="noStrike" cap="none" normalizeH="0" baseline="0" dirty="0">
              <a:ln>
                <a:noFill/>
              </a:ln>
              <a:solidFill>
                <a:schemeClr val="accent2"/>
              </a:solidFill>
              <a:effectLst/>
              <a:latin typeface="+mn-lt"/>
              <a:sym typeface="Arial" charset="0"/>
            </a:endParaRPr>
          </a:p>
        </p:txBody>
      </p:sp>
      <p:sp>
        <p:nvSpPr>
          <p:cNvPr id="14" name="Rectángulo: esquinas redondeadas 13">
            <a:extLst>
              <a:ext uri="{FF2B5EF4-FFF2-40B4-BE49-F238E27FC236}">
                <a16:creationId xmlns:a16="http://schemas.microsoft.com/office/drawing/2014/main" id="{25ABB547-D3D6-4BA8-91ED-487F1D29FA7D}"/>
              </a:ext>
            </a:extLst>
          </p:cNvPr>
          <p:cNvSpPr/>
          <p:nvPr/>
        </p:nvSpPr>
        <p:spPr bwMode="auto">
          <a:xfrm>
            <a:off x="683568" y="5157192"/>
            <a:ext cx="7848872" cy="936104"/>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marR="0" indent="-268288" algn="just" defTabSz="642938" rtl="0" eaLnBrk="1" fontAlgn="base" latinLnBrk="0" hangingPunct="1">
              <a:lnSpc>
                <a:spcPct val="90000"/>
              </a:lnSpc>
              <a:spcBef>
                <a:spcPts val="1675"/>
              </a:spcBef>
              <a:spcAft>
                <a:spcPct val="0"/>
              </a:spcAft>
              <a:buClrTx/>
              <a:buSzPct val="171000"/>
              <a:buFont typeface="Arial" charset="0"/>
              <a:buNone/>
              <a:tabLst/>
            </a:pPr>
            <a:r>
              <a:rPr kumimoji="0" lang="es-ES" sz="1500" b="0" i="0" u="none" strike="noStrike" cap="none" normalizeH="0" baseline="0" dirty="0">
                <a:ln>
                  <a:noFill/>
                </a:ln>
                <a:solidFill>
                  <a:schemeClr val="accent2"/>
                </a:solidFill>
                <a:effectLst/>
                <a:latin typeface="+mn-lt"/>
                <a:sym typeface="Arial" charset="0"/>
              </a:rPr>
              <a:t>4. </a:t>
            </a:r>
            <a:r>
              <a:rPr kumimoji="0" lang="en-US" sz="1500" b="0" i="0" u="none" strike="noStrike" cap="none" normalizeH="0" baseline="0" dirty="0">
                <a:ln>
                  <a:noFill/>
                </a:ln>
                <a:solidFill>
                  <a:schemeClr val="accent2"/>
                </a:solidFill>
                <a:effectLst/>
                <a:latin typeface="+mn-lt"/>
                <a:sym typeface="Arial" charset="0"/>
              </a:rPr>
              <a:t>Biomechanische Informationen unterstützen die klinische Bewertung und helfen, das Gangverhalten bei Patienten mit verschiedenen Pathologien zu verstehen und zu definieren, und helfen somit dem medizinischen Fachpersonal, Behandlungsentscheidungen zu treffen</a:t>
            </a:r>
            <a:r>
              <a:rPr lang="en-US" sz="1500" b="0" dirty="0">
                <a:solidFill>
                  <a:schemeClr val="accent2"/>
                </a:solidFill>
                <a:effectLst/>
                <a:latin typeface="+mn-lt"/>
                <a:ea typeface="Calibri" panose="020F0502020204030204" pitchFamily="34" charset="0"/>
                <a:cs typeface="Times New Roman" panose="02020603050405020304" pitchFamily="18" charset="0"/>
              </a:rPr>
              <a:t>.</a:t>
            </a:r>
            <a:endParaRPr kumimoji="0" lang="es-ES" sz="1500" b="0" i="0" u="none" strike="noStrike" cap="none" normalizeH="0" baseline="0" dirty="0">
              <a:ln>
                <a:noFill/>
              </a:ln>
              <a:solidFill>
                <a:schemeClr val="accent2"/>
              </a:solidFill>
              <a:effectLst/>
              <a:latin typeface="+mn-lt"/>
              <a:sym typeface="Arial" charset="0"/>
            </a:endParaRPr>
          </a:p>
        </p:txBody>
      </p:sp>
    </p:spTree>
    <p:extLst>
      <p:ext uri="{BB962C8B-B14F-4D97-AF65-F5344CB8AC3E}">
        <p14:creationId xmlns:p14="http://schemas.microsoft.com/office/powerpoint/2010/main" val="19257262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V. Referenzen</a:t>
            </a: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Wie interpretiere ich den Bericht einer instrumentellen Biomechanik-Analyse bei einem Fall von Gangpathologie? </a:t>
            </a:r>
          </a:p>
        </p:txBody>
      </p:sp>
    </p:spTree>
    <p:extLst>
      <p:ext uri="{BB962C8B-B14F-4D97-AF65-F5344CB8AC3E}">
        <p14:creationId xmlns:p14="http://schemas.microsoft.com/office/powerpoint/2010/main" val="1026212887"/>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REFERENZEN</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3713132"/>
          </a:xfrm>
          <a:prstGeom prst="rect">
            <a:avLst/>
          </a:prstGeom>
          <a:noFill/>
        </p:spPr>
        <p:txBody>
          <a:bodyPr wrap="square" rtlCol="0">
            <a:spAutoFit/>
          </a:bodyPr>
          <a:lstStyle/>
          <a:p>
            <a:pPr algn="just">
              <a:lnSpc>
                <a:spcPct val="107000"/>
              </a:lnSpc>
              <a:spcAft>
                <a:spcPts val="800"/>
              </a:spcAft>
            </a:pPr>
            <a:r>
              <a:rPr lang="es-ES" sz="1400" b="0" dirty="0">
                <a:solidFill>
                  <a:schemeClr val="accent2"/>
                </a:solidFill>
              </a:rPr>
              <a:t>R. Rivas, G. Garavito, und J.A. Salazar. </a:t>
            </a:r>
            <a:r>
              <a:rPr lang="en-US" sz="1400" b="0" dirty="0" err="1">
                <a:solidFill>
                  <a:schemeClr val="accent2"/>
                </a:solidFill>
              </a:rPr>
              <a:t>Ortopedia</a:t>
            </a:r>
            <a:r>
              <a:rPr lang="en-US" sz="1400" b="0" dirty="0">
                <a:solidFill>
                  <a:schemeClr val="accent2"/>
                </a:solidFill>
              </a:rPr>
              <a:t>. 2016. [Bild]. Verfügbar: https://ciamhcg.com/ciam/2020/web/programa.php?modulo=23&amp;leng=1</a:t>
            </a:r>
            <a:endParaRPr lang="es-ES" sz="1400" b="0" dirty="0">
              <a:solidFill>
                <a:schemeClr val="accent2"/>
              </a:solidFill>
            </a:endParaRPr>
          </a:p>
          <a:p>
            <a:pPr algn="just">
              <a:lnSpc>
                <a:spcPct val="107000"/>
              </a:lnSpc>
              <a:spcAft>
                <a:spcPts val="800"/>
              </a:spcAft>
            </a:pPr>
            <a:r>
              <a:rPr lang="en-US" sz="1400" b="0" dirty="0">
                <a:solidFill>
                  <a:schemeClr val="accent2"/>
                </a:solidFill>
              </a:rPr>
              <a:t>A.J. Metcalfe, C.J. </a:t>
            </a:r>
            <a:r>
              <a:rPr lang="en-US" sz="1400" b="0" dirty="0" err="1">
                <a:solidFill>
                  <a:schemeClr val="accent2"/>
                </a:solidFill>
              </a:rPr>
              <a:t>Stewarta</a:t>
            </a:r>
            <a:r>
              <a:rPr lang="en-US" sz="1400" b="0" dirty="0">
                <a:solidFill>
                  <a:schemeClr val="accent2"/>
                </a:solidFill>
              </a:rPr>
              <a:t>, N.J. </a:t>
            </a:r>
            <a:r>
              <a:rPr lang="en-US" sz="1400" b="0" dirty="0" err="1">
                <a:solidFill>
                  <a:schemeClr val="accent2"/>
                </a:solidFill>
              </a:rPr>
              <a:t>Postans</a:t>
            </a:r>
            <a:r>
              <a:rPr lang="en-US" sz="1400" b="0" dirty="0">
                <a:solidFill>
                  <a:schemeClr val="accent2"/>
                </a:solidFill>
              </a:rPr>
              <a:t>, P.R. Biggs, G.M. </a:t>
            </a:r>
            <a:r>
              <a:rPr lang="en-US" sz="1400" b="0" dirty="0" err="1">
                <a:solidFill>
                  <a:schemeClr val="accent2"/>
                </a:solidFill>
              </a:rPr>
              <a:t>Whatling</a:t>
            </a:r>
            <a:r>
              <a:rPr lang="en-US" sz="1400" b="0" dirty="0">
                <a:solidFill>
                  <a:schemeClr val="accent2"/>
                </a:solidFill>
              </a:rPr>
              <a:t>, C.A. Holt, and A.P. Roberts, "Abnormal loading and functional deficits are present in both limbs before and after unilateral knee arthroplasty", Gait &amp; Posture, vol. 55, pp. 109-115, June 2017.</a:t>
            </a:r>
            <a:endParaRPr lang="es-ES" sz="1400" b="0" dirty="0">
              <a:solidFill>
                <a:schemeClr val="accent2"/>
              </a:solidFill>
            </a:endParaRPr>
          </a:p>
          <a:p>
            <a:pPr algn="just">
              <a:lnSpc>
                <a:spcPct val="107000"/>
              </a:lnSpc>
              <a:spcAft>
                <a:spcPts val="800"/>
              </a:spcAft>
            </a:pPr>
            <a:r>
              <a:rPr lang="en-US" sz="1400" b="0" dirty="0">
                <a:solidFill>
                  <a:schemeClr val="accent2"/>
                </a:solidFill>
              </a:rPr>
              <a:t>A.M. Ewen, S. Stewart, A.S.C. Gibson, S.N. Kashyap, and N. Caplan, "Post-operative gait analysis in total hip replacement patients-A review of current literature and meta-analysis", Gait &amp; Posture, vol. 36, pp. 1-6, May 2012.</a:t>
            </a:r>
            <a:endParaRPr lang="es-ES" sz="1400" b="0" dirty="0">
              <a:solidFill>
                <a:schemeClr val="accent2"/>
              </a:solidFill>
            </a:endParaRPr>
          </a:p>
          <a:p>
            <a:pPr algn="just">
              <a:lnSpc>
                <a:spcPct val="107000"/>
              </a:lnSpc>
              <a:spcAft>
                <a:spcPts val="800"/>
              </a:spcAft>
            </a:pPr>
            <a:r>
              <a:rPr lang="en-US" sz="1400" b="0" dirty="0">
                <a:solidFill>
                  <a:schemeClr val="accent2"/>
                </a:solidFill>
              </a:rPr>
              <a:t>K. </a:t>
            </a:r>
            <a:r>
              <a:rPr lang="en-US" sz="1400" b="0" dirty="0" err="1">
                <a:solidFill>
                  <a:schemeClr val="accent2"/>
                </a:solidFill>
              </a:rPr>
              <a:t>Hyodo</a:t>
            </a:r>
            <a:r>
              <a:rPr lang="en-US" sz="1400" b="0" dirty="0">
                <a:solidFill>
                  <a:schemeClr val="accent2"/>
                </a:solidFill>
              </a:rPr>
              <a:t>, A. Kanamori, H. </a:t>
            </a:r>
            <a:r>
              <a:rPr lang="en-US" sz="1400" b="0" dirty="0" err="1">
                <a:solidFill>
                  <a:schemeClr val="accent2"/>
                </a:solidFill>
              </a:rPr>
              <a:t>Kadone</a:t>
            </a:r>
            <a:r>
              <a:rPr lang="en-US" sz="1400" b="0" dirty="0">
                <a:solidFill>
                  <a:schemeClr val="accent2"/>
                </a:solidFill>
              </a:rPr>
              <a:t>, T. Takahashi, M. </a:t>
            </a:r>
            <a:r>
              <a:rPr lang="en-US" sz="1400" b="0" dirty="0" err="1">
                <a:solidFill>
                  <a:schemeClr val="accent2"/>
                </a:solidFill>
              </a:rPr>
              <a:t>Kajiwara</a:t>
            </a:r>
            <a:r>
              <a:rPr lang="en-US" sz="1400" b="0" dirty="0">
                <a:solidFill>
                  <a:schemeClr val="accent2"/>
                </a:solidFill>
              </a:rPr>
              <a:t>, and M. Yamazaki, "Gait Analysis Comparing Kinematic, Kinetic, and Muscle Activation Data of Modern and Conventional Total Knee Arthroplasty", Arthroplasty Today, vol. 6, no. 3, pp. 338-342, September 2020.</a:t>
            </a:r>
            <a:endParaRPr lang="es-ES" sz="1400" b="0" dirty="0">
              <a:solidFill>
                <a:schemeClr val="accent2"/>
              </a:solidFill>
            </a:endParaRPr>
          </a:p>
          <a:p>
            <a:pPr algn="just">
              <a:lnSpc>
                <a:spcPct val="107000"/>
              </a:lnSpc>
              <a:spcAft>
                <a:spcPts val="800"/>
              </a:spcAft>
            </a:pPr>
            <a:r>
              <a:rPr lang="en-US" sz="1400" b="0" dirty="0">
                <a:solidFill>
                  <a:schemeClr val="accent2"/>
                </a:solidFill>
              </a:rPr>
              <a:t>A. Agarwal, S. Miller, W. Hadden, L. Johnston, W. Wang, G. Arnold, and R.J. </a:t>
            </a:r>
            <a:r>
              <a:rPr lang="en-US" sz="1400" b="0" dirty="0" err="1">
                <a:solidFill>
                  <a:schemeClr val="accent2"/>
                </a:solidFill>
              </a:rPr>
              <a:t>Abboud</a:t>
            </a:r>
            <a:r>
              <a:rPr lang="en-US" sz="1400" b="0" dirty="0">
                <a:solidFill>
                  <a:schemeClr val="accent2"/>
                </a:solidFill>
              </a:rPr>
              <a:t>. "Comparison of gait kinematics in total and unicondylar knee replacement surgery", Annals of Royal College of Surgeons of England, vol. 101, no.6, pp. 391-398, July 2019.</a:t>
            </a:r>
            <a:endParaRPr lang="es-ES" sz="1400" b="0" dirty="0">
              <a:solidFill>
                <a:schemeClr val="accent2"/>
              </a:solidFill>
            </a:endParaRPr>
          </a:p>
        </p:txBody>
      </p:sp>
      <p:sp>
        <p:nvSpPr>
          <p:cNvPr id="8" name="Prostokąt 3">
            <a:extLst>
              <a:ext uri="{FF2B5EF4-FFF2-40B4-BE49-F238E27FC236}">
                <a16:creationId xmlns:a16="http://schemas.microsoft.com/office/drawing/2014/main" id="{2732A2E6-6A81-4B57-A9B3-4AFE69B22F7D}"/>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Teil 1</a:t>
            </a:r>
          </a:p>
        </p:txBody>
      </p:sp>
    </p:spTree>
    <p:extLst>
      <p:ext uri="{BB962C8B-B14F-4D97-AF65-F5344CB8AC3E}">
        <p14:creationId xmlns:p14="http://schemas.microsoft.com/office/powerpoint/2010/main" val="4255420469"/>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REFERENZEN</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174156"/>
          </a:xfrm>
          <a:prstGeom prst="rect">
            <a:avLst/>
          </a:prstGeom>
          <a:noFill/>
        </p:spPr>
        <p:txBody>
          <a:bodyPr wrap="square" rtlCol="0">
            <a:spAutoFit/>
          </a:bodyPr>
          <a:lstStyle/>
          <a:p>
            <a:pPr algn="just">
              <a:lnSpc>
                <a:spcPct val="107000"/>
              </a:lnSpc>
              <a:spcAft>
                <a:spcPts val="800"/>
              </a:spcAft>
            </a:pPr>
            <a:r>
              <a:rPr lang="en-US" sz="1400" b="0" dirty="0">
                <a:solidFill>
                  <a:schemeClr val="accent2"/>
                </a:solidFill>
              </a:rPr>
              <a:t>F. </a:t>
            </a:r>
            <a:r>
              <a:rPr lang="en-US" sz="1400" b="0" dirty="0" err="1">
                <a:solidFill>
                  <a:schemeClr val="accent2"/>
                </a:solidFill>
              </a:rPr>
              <a:t>Temporiti</a:t>
            </a:r>
            <a:r>
              <a:rPr lang="en-US" sz="1400" b="0" dirty="0">
                <a:solidFill>
                  <a:schemeClr val="accent2"/>
                </a:solidFill>
              </a:rPr>
              <a:t>, G. </a:t>
            </a:r>
            <a:r>
              <a:rPr lang="en-US" sz="1400" b="0" dirty="0" err="1">
                <a:solidFill>
                  <a:schemeClr val="accent2"/>
                </a:solidFill>
              </a:rPr>
              <a:t>Zanotti</a:t>
            </a:r>
            <a:r>
              <a:rPr lang="en-US" sz="1400" b="0" dirty="0">
                <a:solidFill>
                  <a:schemeClr val="accent2"/>
                </a:solidFill>
              </a:rPr>
              <a:t>, R. </a:t>
            </a:r>
            <a:r>
              <a:rPr lang="en-US" sz="1400" b="0" dirty="0" err="1">
                <a:solidFill>
                  <a:schemeClr val="accent2"/>
                </a:solidFill>
              </a:rPr>
              <a:t>Furone</a:t>
            </a:r>
            <a:r>
              <a:rPr lang="en-US" sz="1400" b="0" dirty="0">
                <a:solidFill>
                  <a:schemeClr val="accent2"/>
                </a:solidFill>
              </a:rPr>
              <a:t>, S. Molinari, M. </a:t>
            </a:r>
            <a:r>
              <a:rPr lang="en-US" sz="1400" b="0" dirty="0" err="1">
                <a:solidFill>
                  <a:schemeClr val="accent2"/>
                </a:solidFill>
              </a:rPr>
              <a:t>Zago</a:t>
            </a:r>
            <a:r>
              <a:rPr lang="en-US" sz="1400" b="0" dirty="0">
                <a:solidFill>
                  <a:schemeClr val="accent2"/>
                </a:solidFill>
              </a:rPr>
              <a:t>, M. </a:t>
            </a:r>
            <a:r>
              <a:rPr lang="en-US" sz="1400" b="0" dirty="0" err="1">
                <a:solidFill>
                  <a:schemeClr val="accent2"/>
                </a:solidFill>
              </a:rPr>
              <a:t>Loppini</a:t>
            </a:r>
            <a:r>
              <a:rPr lang="en-US" sz="1400" b="0" dirty="0">
                <a:solidFill>
                  <a:schemeClr val="accent2"/>
                </a:solidFill>
              </a:rPr>
              <a:t>, M. Galli, G. </a:t>
            </a:r>
            <a:r>
              <a:rPr lang="en-US" sz="1400" b="0" dirty="0" err="1">
                <a:solidFill>
                  <a:schemeClr val="accent2"/>
                </a:solidFill>
              </a:rPr>
              <a:t>Grappiolo</a:t>
            </a:r>
            <a:r>
              <a:rPr lang="en-US" sz="1400" b="0" dirty="0">
                <a:solidFill>
                  <a:schemeClr val="accent2"/>
                </a:solidFill>
              </a:rPr>
              <a:t>, and R. </a:t>
            </a:r>
            <a:r>
              <a:rPr lang="en-US" sz="1400" b="0" dirty="0" err="1">
                <a:solidFill>
                  <a:schemeClr val="accent2"/>
                </a:solidFill>
              </a:rPr>
              <a:t>Gatti</a:t>
            </a:r>
            <a:r>
              <a:rPr lang="en-US" sz="1400" b="0" dirty="0">
                <a:solidFill>
                  <a:schemeClr val="accent2"/>
                </a:solidFill>
              </a:rPr>
              <a:t>, "Gait analysis in patients after bilateral versus unilateral total hip arthroplasty", Gait &amp; Posture, vol. 72, pp. 46-50, July 2019.</a:t>
            </a:r>
            <a:endParaRPr lang="es-ES" sz="1400" b="0" dirty="0">
              <a:solidFill>
                <a:schemeClr val="accent2"/>
              </a:solidFill>
            </a:endParaRPr>
          </a:p>
          <a:p>
            <a:pPr algn="just">
              <a:lnSpc>
                <a:spcPct val="107000"/>
              </a:lnSpc>
              <a:spcAft>
                <a:spcPts val="800"/>
              </a:spcAft>
            </a:pPr>
            <a:r>
              <a:rPr lang="en-US" sz="1400" b="0" dirty="0">
                <a:solidFill>
                  <a:schemeClr val="accent2"/>
                </a:solidFill>
              </a:rPr>
              <a:t>H. De </a:t>
            </a:r>
            <a:r>
              <a:rPr lang="en-US" sz="1400" b="0" dirty="0" err="1">
                <a:solidFill>
                  <a:schemeClr val="accent2"/>
                </a:solidFill>
              </a:rPr>
              <a:t>Vroey</a:t>
            </a:r>
            <a:r>
              <a:rPr lang="en-US" sz="1400" b="0" dirty="0">
                <a:solidFill>
                  <a:schemeClr val="accent2"/>
                </a:solidFill>
              </a:rPr>
              <a:t>, F. </a:t>
            </a:r>
            <a:r>
              <a:rPr lang="en-US" sz="1400" b="0" dirty="0" err="1">
                <a:solidFill>
                  <a:schemeClr val="accent2"/>
                </a:solidFill>
              </a:rPr>
              <a:t>Staes</a:t>
            </a:r>
            <a:r>
              <a:rPr lang="en-US" sz="1400" b="0" dirty="0">
                <a:solidFill>
                  <a:schemeClr val="accent2"/>
                </a:solidFill>
              </a:rPr>
              <a:t>, E. </a:t>
            </a:r>
            <a:r>
              <a:rPr lang="en-US" sz="1400" b="0" dirty="0" err="1">
                <a:solidFill>
                  <a:schemeClr val="accent2"/>
                </a:solidFill>
              </a:rPr>
              <a:t>Vereecke</a:t>
            </a:r>
            <a:r>
              <a:rPr lang="en-US" sz="1400" b="0" dirty="0">
                <a:solidFill>
                  <a:schemeClr val="accent2"/>
                </a:solidFill>
              </a:rPr>
              <a:t>, J. </a:t>
            </a:r>
            <a:r>
              <a:rPr lang="en-US" sz="1400" b="0" dirty="0" err="1">
                <a:solidFill>
                  <a:schemeClr val="accent2"/>
                </a:solidFill>
              </a:rPr>
              <a:t>Vanrenterghem</a:t>
            </a:r>
            <a:r>
              <a:rPr lang="en-US" sz="1400" b="0" dirty="0">
                <a:solidFill>
                  <a:schemeClr val="accent2"/>
                </a:solidFill>
              </a:rPr>
              <a:t>, J. </a:t>
            </a:r>
            <a:r>
              <a:rPr lang="en-US" sz="1400" b="0" dirty="0" err="1">
                <a:solidFill>
                  <a:schemeClr val="accent2"/>
                </a:solidFill>
              </a:rPr>
              <a:t>Deklerck</a:t>
            </a:r>
            <a:r>
              <a:rPr lang="en-US" sz="1400" b="0" dirty="0">
                <a:solidFill>
                  <a:schemeClr val="accent2"/>
                </a:solidFill>
              </a:rPr>
              <a:t>, G. Van Damme, H. </a:t>
            </a:r>
            <a:r>
              <a:rPr lang="en-US" sz="1400" b="0" dirty="0" err="1">
                <a:solidFill>
                  <a:schemeClr val="accent2"/>
                </a:solidFill>
              </a:rPr>
              <a:t>Hallez</a:t>
            </a:r>
            <a:r>
              <a:rPr lang="en-US" sz="1400" b="0" dirty="0">
                <a:solidFill>
                  <a:schemeClr val="accent2"/>
                </a:solidFill>
              </a:rPr>
              <a:t>, and K. </a:t>
            </a:r>
            <a:r>
              <a:rPr lang="en-US" sz="1400" b="0" dirty="0" err="1">
                <a:solidFill>
                  <a:schemeClr val="accent2"/>
                </a:solidFill>
              </a:rPr>
              <a:t>Claeys</a:t>
            </a:r>
            <a:r>
              <a:rPr lang="en-US" sz="1400" b="0" dirty="0">
                <a:solidFill>
                  <a:schemeClr val="accent2"/>
                </a:solidFill>
              </a:rPr>
              <a:t>, "Lower extremity gait kinematics outcomes after knee replacement demonstrate arthroplasty-specific differences between unicondylar and total knee arthroplasty: A pilot study", Gait &amp; Posture, vol. 73, pp. 299-304, September 2019.</a:t>
            </a:r>
            <a:endParaRPr lang="es-ES" sz="1400" b="0" dirty="0">
              <a:solidFill>
                <a:schemeClr val="accent2"/>
              </a:solidFill>
            </a:endParaRPr>
          </a:p>
          <a:p>
            <a:pPr algn="just">
              <a:lnSpc>
                <a:spcPct val="107000"/>
              </a:lnSpc>
              <a:spcAft>
                <a:spcPts val="800"/>
              </a:spcAft>
            </a:pPr>
            <a:r>
              <a:rPr lang="en-US" sz="1400" b="0" dirty="0">
                <a:solidFill>
                  <a:schemeClr val="accent2"/>
                </a:solidFill>
              </a:rPr>
              <a:t>J. Li, A.B. McWilliams, Z. </a:t>
            </a:r>
            <a:r>
              <a:rPr lang="en-US" sz="1400" b="0" dirty="0" err="1">
                <a:solidFill>
                  <a:schemeClr val="accent2"/>
                </a:solidFill>
              </a:rPr>
              <a:t>Jin</a:t>
            </a:r>
            <a:r>
              <a:rPr lang="en-US" sz="1400" b="0" dirty="0">
                <a:solidFill>
                  <a:schemeClr val="accent2"/>
                </a:solidFill>
              </a:rPr>
              <a:t>, J. Fisher, M.H. Stone, A.C. Redmon, and T.D. Steward, "Unilateral total hip replacement patients with symptomatic leg length inequality have abnormal hip biomechanics during walking", Clinical Biomechanics, vol. 30, no 5, pp. 513-519, </a:t>
            </a:r>
            <a:r>
              <a:rPr lang="en-US" sz="1400" b="0" dirty="0" err="1">
                <a:solidFill>
                  <a:schemeClr val="accent2"/>
                </a:solidFill>
              </a:rPr>
              <a:t>Juny </a:t>
            </a:r>
            <a:r>
              <a:rPr lang="en-US" sz="1400" b="0" dirty="0">
                <a:solidFill>
                  <a:schemeClr val="accent2"/>
                </a:solidFill>
              </a:rPr>
              <a:t>2015.</a:t>
            </a:r>
            <a:endParaRPr lang="es-ES" sz="1400" b="0" dirty="0">
              <a:solidFill>
                <a:schemeClr val="accent2"/>
              </a:solidFill>
            </a:endParaRPr>
          </a:p>
          <a:p>
            <a:pPr algn="just">
              <a:lnSpc>
                <a:spcPct val="107000"/>
              </a:lnSpc>
              <a:spcAft>
                <a:spcPts val="800"/>
              </a:spcAft>
            </a:pPr>
            <a:r>
              <a:rPr lang="en-US" sz="1400" b="0" dirty="0">
                <a:solidFill>
                  <a:schemeClr val="accent2"/>
                </a:solidFill>
              </a:rPr>
              <a:t> A.M. Ewen, S. Stewart, A.S.C. Gibson, S.N. Kashyap, and N. Caplan, "Post-operative gait analysis in total hip replacement patients-A review of current literature and meta-analysis", Gait &amp; Posture, vol. 36, no 1, pp. 1-6, May 2012.</a:t>
            </a:r>
            <a:endParaRPr lang="es-ES" sz="1400" b="0" dirty="0">
              <a:solidFill>
                <a:schemeClr val="accent2"/>
              </a:solidFill>
            </a:endParaRPr>
          </a:p>
          <a:p>
            <a:pPr algn="just">
              <a:lnSpc>
                <a:spcPct val="107000"/>
              </a:lnSpc>
              <a:spcAft>
                <a:spcPts val="800"/>
              </a:spcAft>
            </a:pPr>
            <a:r>
              <a:rPr lang="en-US" sz="1400" b="0" dirty="0">
                <a:solidFill>
                  <a:schemeClr val="accent2"/>
                </a:solidFill>
              </a:rPr>
              <a:t>  M.L. Beaulieu, M. Lamontagne, and P.E. </a:t>
            </a:r>
            <a:r>
              <a:rPr lang="en-US" sz="1400" b="0" dirty="0" err="1">
                <a:solidFill>
                  <a:schemeClr val="accent2"/>
                </a:solidFill>
              </a:rPr>
              <a:t>Beaule</a:t>
            </a:r>
            <a:r>
              <a:rPr lang="en-US" sz="1400" b="0" dirty="0">
                <a:solidFill>
                  <a:schemeClr val="accent2"/>
                </a:solidFill>
              </a:rPr>
              <a:t>, "Lower limb biomechanics during gait do not return to normal following total hip arthroplasty", Gait &amp; Posture, vol. 32, no. 2, pp. 269-273, Juny 2010.</a:t>
            </a:r>
            <a:endParaRPr lang="es-ES" sz="1400" b="0" dirty="0">
              <a:solidFill>
                <a:schemeClr val="accent2"/>
              </a:solidFill>
            </a:endParaRPr>
          </a:p>
        </p:txBody>
      </p:sp>
      <p:sp>
        <p:nvSpPr>
          <p:cNvPr id="2" name="Prostokąt 3">
            <a:extLst>
              <a:ext uri="{FF2B5EF4-FFF2-40B4-BE49-F238E27FC236}">
                <a16:creationId xmlns:a16="http://schemas.microsoft.com/office/drawing/2014/main" id="{BB2211C1-BF7E-45E4-89B0-76DA306FBD41}"/>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Teil 1</a:t>
            </a:r>
          </a:p>
        </p:txBody>
      </p:sp>
    </p:spTree>
    <p:extLst>
      <p:ext uri="{BB962C8B-B14F-4D97-AF65-F5344CB8AC3E}">
        <p14:creationId xmlns:p14="http://schemas.microsoft.com/office/powerpoint/2010/main" val="3618792398"/>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REFERENZEN</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2690160"/>
          </a:xfrm>
          <a:prstGeom prst="rect">
            <a:avLst/>
          </a:prstGeom>
          <a:noFill/>
        </p:spPr>
        <p:txBody>
          <a:bodyPr wrap="square" rtlCol="0">
            <a:spAutoFit/>
          </a:bodyPr>
          <a:lstStyle/>
          <a:p>
            <a:pPr algn="just">
              <a:lnSpc>
                <a:spcPct val="107000"/>
              </a:lnSpc>
              <a:spcAft>
                <a:spcPts val="800"/>
              </a:spcAft>
            </a:pPr>
            <a:r>
              <a:rPr lang="en-US" sz="1400" b="0" dirty="0">
                <a:solidFill>
                  <a:schemeClr val="accent2"/>
                </a:solidFill>
              </a:rPr>
              <a:t>F. Esposito, M. </a:t>
            </a:r>
            <a:r>
              <a:rPr lang="en-US" sz="1400" b="0" dirty="0" err="1">
                <a:solidFill>
                  <a:schemeClr val="accent2"/>
                </a:solidFill>
              </a:rPr>
              <a:t>Freddolini</a:t>
            </a:r>
            <a:r>
              <a:rPr lang="en-US" sz="1400" b="0" dirty="0">
                <a:solidFill>
                  <a:schemeClr val="accent2"/>
                </a:solidFill>
              </a:rPr>
              <a:t>, M. </a:t>
            </a:r>
            <a:r>
              <a:rPr lang="en-US" sz="1400" b="0" dirty="0" err="1">
                <a:solidFill>
                  <a:schemeClr val="accent2"/>
                </a:solidFill>
              </a:rPr>
              <a:t>Marcucci</a:t>
            </a:r>
            <a:r>
              <a:rPr lang="en-US" sz="1400" b="0" dirty="0">
                <a:solidFill>
                  <a:schemeClr val="accent2"/>
                </a:solidFill>
              </a:rPr>
              <a:t>, Leonardo </a:t>
            </a:r>
            <a:r>
              <a:rPr lang="en-US" sz="1400" b="0" dirty="0" err="1">
                <a:solidFill>
                  <a:schemeClr val="accent2"/>
                </a:solidFill>
              </a:rPr>
              <a:t>Latella</a:t>
            </a:r>
            <a:r>
              <a:rPr lang="en-US" sz="1400" b="0" dirty="0">
                <a:solidFill>
                  <a:schemeClr val="accent2"/>
                </a:solidFill>
              </a:rPr>
              <a:t>, and Andrea </a:t>
            </a:r>
            <a:r>
              <a:rPr lang="en-US" sz="1400" b="0" dirty="0" err="1">
                <a:solidFill>
                  <a:schemeClr val="accent2"/>
                </a:solidFill>
              </a:rPr>
              <a:t>Corvi</a:t>
            </a:r>
            <a:r>
              <a:rPr lang="en-US" sz="1400" b="0" dirty="0">
                <a:solidFill>
                  <a:schemeClr val="accent2"/>
                </a:solidFill>
              </a:rPr>
              <a:t>, "Biomechanical analysis on total knee replacement patients during gait: Mediales Pivot- oder posteriores stabilisiertes Design?" Clinical Biomechanics, vol. 78, no. 105068, August 2020.</a:t>
            </a:r>
            <a:endParaRPr lang="es-ES" sz="1400" b="0" dirty="0">
              <a:solidFill>
                <a:schemeClr val="accent2"/>
              </a:solidFill>
            </a:endParaRPr>
          </a:p>
          <a:p>
            <a:pPr algn="just">
              <a:lnSpc>
                <a:spcPct val="107000"/>
              </a:lnSpc>
              <a:spcAft>
                <a:spcPts val="800"/>
              </a:spcAft>
            </a:pPr>
            <a:r>
              <a:rPr lang="en-US" sz="1400" b="0" dirty="0" err="1">
                <a:solidFill>
                  <a:schemeClr val="accent2"/>
                </a:solidFill>
              </a:rPr>
              <a:t>I. Sentürk</a:t>
            </a:r>
            <a:r>
              <a:rPr lang="en-US" sz="1400" b="0" dirty="0">
                <a:solidFill>
                  <a:schemeClr val="accent2"/>
                </a:solidFill>
              </a:rPr>
              <a:t>, U. </a:t>
            </a:r>
            <a:r>
              <a:rPr lang="en-US" sz="1400" b="0" dirty="0" err="1">
                <a:solidFill>
                  <a:schemeClr val="accent2"/>
                </a:solidFill>
              </a:rPr>
              <a:t>Kanatli</a:t>
            </a:r>
            <a:r>
              <a:rPr lang="en-US" sz="1400" b="0" dirty="0">
                <a:solidFill>
                  <a:schemeClr val="accent2"/>
                </a:solidFill>
              </a:rPr>
              <a:t>, B. </a:t>
            </a:r>
            <a:r>
              <a:rPr lang="en-US" sz="1400" b="0" dirty="0" err="1">
                <a:solidFill>
                  <a:schemeClr val="accent2"/>
                </a:solidFill>
              </a:rPr>
              <a:t>Ataoglu</a:t>
            </a:r>
            <a:r>
              <a:rPr lang="en-US" sz="1400" b="0" dirty="0">
                <a:solidFill>
                  <a:schemeClr val="accent2"/>
                </a:solidFill>
              </a:rPr>
              <a:t>, and E. </a:t>
            </a:r>
            <a:r>
              <a:rPr lang="en-US" sz="1400" b="0" dirty="0" err="1">
                <a:solidFill>
                  <a:schemeClr val="accent2"/>
                </a:solidFill>
              </a:rPr>
              <a:t>Esen</a:t>
            </a:r>
            <a:r>
              <a:rPr lang="en-US" sz="1400" b="0" dirty="0">
                <a:solidFill>
                  <a:schemeClr val="accent2"/>
                </a:solidFill>
              </a:rPr>
              <a:t>, "Gait analysis after total knee arthroplasty: comparison of pre and postoperative characteristics", </a:t>
            </a:r>
            <a:r>
              <a:rPr lang="en-US" sz="1400" b="0" dirty="0" err="1">
                <a:solidFill>
                  <a:schemeClr val="accent2"/>
                </a:solidFill>
              </a:rPr>
              <a:t>Cukurova </a:t>
            </a:r>
            <a:r>
              <a:rPr lang="en-US" sz="1400" b="0" dirty="0">
                <a:solidFill>
                  <a:schemeClr val="accent2"/>
                </a:solidFill>
              </a:rPr>
              <a:t>Medical Journal, vol. 42, no. 1, pp. 92-96, March 2017.</a:t>
            </a:r>
            <a:endParaRPr lang="es-ES" sz="1400" b="0" dirty="0">
              <a:solidFill>
                <a:schemeClr val="accent2"/>
              </a:solidFill>
            </a:endParaRPr>
          </a:p>
          <a:p>
            <a:pPr algn="just">
              <a:lnSpc>
                <a:spcPct val="107000"/>
              </a:lnSpc>
              <a:spcAft>
                <a:spcPts val="800"/>
              </a:spcAft>
            </a:pPr>
            <a:r>
              <a:rPr lang="en-US" sz="1400" b="0" dirty="0">
                <a:solidFill>
                  <a:schemeClr val="accent2"/>
                </a:solidFill>
              </a:rPr>
              <a:t>J. Rahman, Q. Tang, M. </a:t>
            </a:r>
            <a:r>
              <a:rPr lang="en-US" sz="1400" b="0" dirty="0" err="1">
                <a:solidFill>
                  <a:schemeClr val="accent2"/>
                </a:solidFill>
              </a:rPr>
              <a:t>Monda</a:t>
            </a:r>
            <a:r>
              <a:rPr lang="en-US" sz="1400" b="0" dirty="0">
                <a:solidFill>
                  <a:schemeClr val="accent2"/>
                </a:solidFill>
              </a:rPr>
              <a:t>, J. Miles und I. McCarthy, "Gait assessment as a functional outcome measure in total knee arthroplasty: a cross-sectional study", BMC Musculoskeletal Disorders, vol. 16, pp. 66, March 2015.</a:t>
            </a:r>
            <a:endParaRPr lang="es-ES" sz="1400" b="0" dirty="0">
              <a:solidFill>
                <a:schemeClr val="accent2"/>
              </a:solidFill>
            </a:endParaRPr>
          </a:p>
          <a:p>
            <a:endParaRPr lang="es-ES" sz="1400" b="0" dirty="0">
              <a:solidFill>
                <a:schemeClr val="accent2"/>
              </a:solidFill>
            </a:endParaRPr>
          </a:p>
        </p:txBody>
      </p:sp>
      <p:sp>
        <p:nvSpPr>
          <p:cNvPr id="2" name="Prostokąt 3">
            <a:extLst>
              <a:ext uri="{FF2B5EF4-FFF2-40B4-BE49-F238E27FC236}">
                <a16:creationId xmlns:a16="http://schemas.microsoft.com/office/drawing/2014/main" id="{FFA03696-D822-450F-A379-22E8943A3112}"/>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Teil 1</a:t>
            </a:r>
          </a:p>
        </p:txBody>
      </p:sp>
    </p:spTree>
    <p:extLst>
      <p:ext uri="{BB962C8B-B14F-4D97-AF65-F5344CB8AC3E}">
        <p14:creationId xmlns:p14="http://schemas.microsoft.com/office/powerpoint/2010/main" val="1562945261"/>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00110"/>
          </a:xfrm>
          <a:prstGeom prst="rect">
            <a:avLst/>
          </a:prstGeom>
        </p:spPr>
        <p:txBody>
          <a:bodyPr wrap="square">
            <a:spAutoFit/>
          </a:bodyPr>
          <a:lstStyle/>
          <a:p>
            <a:pPr algn="ctr">
              <a:defRPr/>
            </a:pPr>
            <a:r>
              <a:rPr lang="es-ES" sz="2000" dirty="0">
                <a:solidFill>
                  <a:schemeClr val="accent2">
                    <a:lumMod val="75000"/>
                  </a:schemeClr>
                </a:solidFill>
              </a:rPr>
              <a:t>I. ZIELE</a:t>
            </a:r>
            <a:endParaRPr lang="en-US" sz="2000" b="0" dirty="0">
              <a:solidFill>
                <a:schemeClr val="accent2">
                  <a:lumMod val="75000"/>
                </a:schemeClr>
              </a:solidFill>
            </a:endParaRPr>
          </a:p>
        </p:txBody>
      </p:sp>
      <p:sp>
        <p:nvSpPr>
          <p:cNvPr id="5" name="Prostokąt 3">
            <a:extLst>
              <a:ext uri="{FF2B5EF4-FFF2-40B4-BE49-F238E27FC236}">
                <a16:creationId xmlns:a16="http://schemas.microsoft.com/office/drawing/2014/main" id="{F04EAD01-183C-404A-A740-20BC78EB4450}"/>
              </a:ext>
            </a:extLst>
          </p:cNvPr>
          <p:cNvSpPr/>
          <p:nvPr/>
        </p:nvSpPr>
        <p:spPr>
          <a:xfrm>
            <a:off x="755576" y="2060848"/>
            <a:ext cx="7632204" cy="707886"/>
          </a:xfrm>
          <a:prstGeom prst="rect">
            <a:avLst/>
          </a:prstGeom>
          <a:noFill/>
        </p:spPr>
        <p:txBody>
          <a:bodyPr wrap="square">
            <a:spAutoFit/>
          </a:bodyPr>
          <a:lstStyle/>
          <a:p>
            <a:pPr algn="just">
              <a:defRPr/>
            </a:pPr>
            <a:r>
              <a:rPr lang="en-US" sz="2000" b="0" dirty="0">
                <a:solidFill>
                  <a:schemeClr val="accent2">
                    <a:lumMod val="75000"/>
                  </a:schemeClr>
                </a:solidFill>
              </a:rPr>
              <a:t>1. Die Gangbeeinträchtigungen durch biomechanische Auswertung bei verschiedenen Pathologien zu kennen.</a:t>
            </a:r>
          </a:p>
        </p:txBody>
      </p:sp>
      <p:sp>
        <p:nvSpPr>
          <p:cNvPr id="3" name="Prostokąt 3">
            <a:extLst>
              <a:ext uri="{FF2B5EF4-FFF2-40B4-BE49-F238E27FC236}">
                <a16:creationId xmlns:a16="http://schemas.microsoft.com/office/drawing/2014/main" id="{49672A21-0A3F-4B37-AB64-99D2345593BA}"/>
              </a:ext>
            </a:extLst>
          </p:cNvPr>
          <p:cNvSpPr/>
          <p:nvPr/>
        </p:nvSpPr>
        <p:spPr>
          <a:xfrm>
            <a:off x="755576" y="3441774"/>
            <a:ext cx="7632204" cy="646331"/>
          </a:xfrm>
          <a:prstGeom prst="rect">
            <a:avLst/>
          </a:prstGeom>
          <a:noFill/>
        </p:spPr>
        <p:txBody>
          <a:bodyPr wrap="square">
            <a:spAutoFit/>
          </a:bodyPr>
          <a:lstStyle/>
          <a:p>
            <a:pPr algn="just"/>
            <a:r>
              <a:rPr lang="en-US" sz="1800" b="0" dirty="0">
                <a:solidFill>
                  <a:schemeClr val="accent2">
                    <a:lumMod val="75000"/>
                  </a:schemeClr>
                </a:solidFill>
              </a:rPr>
              <a:t>2. Erkennen, was die Veränderungen der biomechanischen Parameter im Gang bei verschiedenen Pathologien bedeuten.</a:t>
            </a:r>
          </a:p>
        </p:txBody>
      </p:sp>
      <p:sp>
        <p:nvSpPr>
          <p:cNvPr id="7" name="Prostokąt 3">
            <a:extLst>
              <a:ext uri="{FF2B5EF4-FFF2-40B4-BE49-F238E27FC236}">
                <a16:creationId xmlns:a16="http://schemas.microsoft.com/office/drawing/2014/main" id="{B3CFD9E3-6A51-4239-B928-891731271DE3}"/>
              </a:ext>
            </a:extLst>
          </p:cNvPr>
          <p:cNvSpPr/>
          <p:nvPr/>
        </p:nvSpPr>
        <p:spPr>
          <a:xfrm>
            <a:off x="755576" y="4714111"/>
            <a:ext cx="7632204" cy="646331"/>
          </a:xfrm>
          <a:prstGeom prst="rect">
            <a:avLst/>
          </a:prstGeom>
          <a:noFill/>
        </p:spPr>
        <p:txBody>
          <a:bodyPr wrap="square">
            <a:spAutoFit/>
          </a:bodyPr>
          <a:lstStyle/>
          <a:p>
            <a:pPr algn="just">
              <a:defRPr/>
            </a:pPr>
            <a:r>
              <a:rPr lang="en-US" sz="1800" b="0" dirty="0">
                <a:solidFill>
                  <a:schemeClr val="accent2">
                    <a:lumMod val="75000"/>
                  </a:schemeClr>
                </a:solidFill>
              </a:rPr>
              <a:t>3. Erkennen eines veränderten Gangbildes durch biomechanische Beurteilungstechniken.</a:t>
            </a:r>
          </a:p>
        </p:txBody>
      </p:sp>
      <p:sp>
        <p:nvSpPr>
          <p:cNvPr id="4" name="Rectángulo: esquinas redondeadas 3">
            <a:extLst>
              <a:ext uri="{FF2B5EF4-FFF2-40B4-BE49-F238E27FC236}">
                <a16:creationId xmlns:a16="http://schemas.microsoft.com/office/drawing/2014/main" id="{1CC73A20-E7A7-4FBF-935B-D1ADB6F386D2}"/>
              </a:ext>
            </a:extLst>
          </p:cNvPr>
          <p:cNvSpPr/>
          <p:nvPr/>
        </p:nvSpPr>
        <p:spPr bwMode="auto">
          <a:xfrm>
            <a:off x="611560" y="1916832"/>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esquinas redondeadas 5">
            <a:extLst>
              <a:ext uri="{FF2B5EF4-FFF2-40B4-BE49-F238E27FC236}">
                <a16:creationId xmlns:a16="http://schemas.microsoft.com/office/drawing/2014/main" id="{8BD76DF9-0A9E-4939-B2C0-E4720CACF55D}"/>
              </a:ext>
            </a:extLst>
          </p:cNvPr>
          <p:cNvSpPr/>
          <p:nvPr/>
        </p:nvSpPr>
        <p:spPr bwMode="auto">
          <a:xfrm>
            <a:off x="611560" y="3261177"/>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8" name="Rectángulo: esquinas redondeadas 7">
            <a:extLst>
              <a:ext uri="{FF2B5EF4-FFF2-40B4-BE49-F238E27FC236}">
                <a16:creationId xmlns:a16="http://schemas.microsoft.com/office/drawing/2014/main" id="{4AF43675-0C7E-44BC-B454-F6431197C9C2}"/>
              </a:ext>
            </a:extLst>
          </p:cNvPr>
          <p:cNvSpPr/>
          <p:nvPr/>
        </p:nvSpPr>
        <p:spPr bwMode="auto">
          <a:xfrm>
            <a:off x="611560" y="4557321"/>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12229104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4"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REFERENZEN</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276748"/>
          </a:xfrm>
          <a:prstGeom prst="rect">
            <a:avLst/>
          </a:prstGeom>
          <a:noFill/>
        </p:spPr>
        <p:txBody>
          <a:bodyPr wrap="square" rtlCol="0">
            <a:spAutoFit/>
          </a:bodyPr>
          <a:lstStyle/>
          <a:p>
            <a:pPr>
              <a:lnSpc>
                <a:spcPct val="107000"/>
              </a:lnSpc>
              <a:spcAft>
                <a:spcPts val="800"/>
              </a:spcAft>
            </a:pPr>
            <a:r>
              <a:rPr lang="en-US" sz="1400" b="0" dirty="0">
                <a:solidFill>
                  <a:schemeClr val="accent2"/>
                </a:solidFill>
              </a:rPr>
              <a:t>J. </a:t>
            </a:r>
            <a:r>
              <a:rPr lang="en-US" sz="1400" b="0" dirty="0" err="1">
                <a:solidFill>
                  <a:schemeClr val="accent2"/>
                </a:solidFill>
              </a:rPr>
              <a:t>Boudarham</a:t>
            </a:r>
            <a:r>
              <a:rPr lang="en-US" sz="1400" b="0" dirty="0">
                <a:solidFill>
                  <a:schemeClr val="accent2"/>
                </a:solidFill>
              </a:rPr>
              <a:t>, N. Roche, D. </a:t>
            </a:r>
            <a:r>
              <a:rPr lang="en-US" sz="1400" b="0" dirty="0" err="1">
                <a:solidFill>
                  <a:schemeClr val="accent2"/>
                </a:solidFill>
              </a:rPr>
              <a:t>Pradon</a:t>
            </a:r>
            <a:r>
              <a:rPr lang="en-US" sz="1400" b="0" dirty="0">
                <a:solidFill>
                  <a:schemeClr val="accent2"/>
                </a:solidFill>
              </a:rPr>
              <a:t>, C. </a:t>
            </a:r>
            <a:r>
              <a:rPr lang="en-US" sz="1400" b="0" dirty="0" err="1">
                <a:solidFill>
                  <a:schemeClr val="accent2"/>
                </a:solidFill>
              </a:rPr>
              <a:t>Bonnyaud</a:t>
            </a:r>
            <a:r>
              <a:rPr lang="en-US" sz="1400" b="0" dirty="0">
                <a:solidFill>
                  <a:schemeClr val="accent2"/>
                </a:solidFill>
              </a:rPr>
              <a:t>, D. </a:t>
            </a:r>
            <a:r>
              <a:rPr lang="en-US" sz="1400" b="0" dirty="0" err="1">
                <a:solidFill>
                  <a:schemeClr val="accent2"/>
                </a:solidFill>
              </a:rPr>
              <a:t>Bensmail</a:t>
            </a:r>
            <a:r>
              <a:rPr lang="en-US" sz="1400" b="0" dirty="0">
                <a:solidFill>
                  <a:schemeClr val="accent2"/>
                </a:solidFill>
              </a:rPr>
              <a:t>, and R. </a:t>
            </a:r>
            <a:r>
              <a:rPr lang="en-US" sz="1400" b="0" dirty="0" err="1">
                <a:solidFill>
                  <a:schemeClr val="accent2"/>
                </a:solidFill>
              </a:rPr>
              <a:t>Zory</a:t>
            </a:r>
            <a:r>
              <a:rPr lang="en-US" sz="1400" b="0" dirty="0">
                <a:solidFill>
                  <a:schemeClr val="accent2"/>
                </a:solidFill>
              </a:rPr>
              <a:t>, "Variations in Kinematics during Clinical Gait Analysis in Stroke Patients", </a:t>
            </a:r>
            <a:r>
              <a:rPr lang="en-US" sz="1400" b="0" dirty="0" err="1">
                <a:solidFill>
                  <a:schemeClr val="accent2"/>
                </a:solidFill>
              </a:rPr>
              <a:t>PLoS </a:t>
            </a:r>
            <a:r>
              <a:rPr lang="en-US" sz="1400" b="0" dirty="0">
                <a:solidFill>
                  <a:schemeClr val="accent2"/>
                </a:solidFill>
              </a:rPr>
              <a:t>One, vol. 8, no. 6, pp. e66421, </a:t>
            </a:r>
            <a:r>
              <a:rPr lang="en-US" sz="1400" b="0" dirty="0" err="1">
                <a:solidFill>
                  <a:schemeClr val="accent2"/>
                </a:solidFill>
              </a:rPr>
              <a:t>Juny </a:t>
            </a:r>
            <a:r>
              <a:rPr lang="en-US" sz="1400" b="0" dirty="0">
                <a:solidFill>
                  <a:schemeClr val="accent2"/>
                </a:solidFill>
              </a:rPr>
              <a:t>2013.</a:t>
            </a:r>
            <a:endParaRPr lang="es-ES" sz="1400" b="0" dirty="0">
              <a:solidFill>
                <a:schemeClr val="accent2"/>
              </a:solidFill>
            </a:endParaRPr>
          </a:p>
          <a:p>
            <a:pPr>
              <a:lnSpc>
                <a:spcPct val="107000"/>
              </a:lnSpc>
              <a:spcAft>
                <a:spcPts val="800"/>
              </a:spcAft>
            </a:pPr>
            <a:r>
              <a:rPr lang="en-US" sz="1400" b="0" dirty="0">
                <a:solidFill>
                  <a:schemeClr val="accent2"/>
                </a:solidFill>
              </a:rPr>
              <a:t>  V.C. Tamaya, S. Wim, N. </a:t>
            </a:r>
            <a:r>
              <a:rPr lang="en-US" sz="1400" b="0" dirty="0" err="1">
                <a:solidFill>
                  <a:schemeClr val="accent2"/>
                </a:solidFill>
              </a:rPr>
              <a:t>Herssens</a:t>
            </a:r>
            <a:r>
              <a:rPr lang="en-US" sz="1400" b="0" dirty="0">
                <a:solidFill>
                  <a:schemeClr val="accent2"/>
                </a:solidFill>
              </a:rPr>
              <a:t>, P. Van de </a:t>
            </a:r>
            <a:r>
              <a:rPr lang="en-US" sz="1400" b="0" dirty="0" err="1">
                <a:solidFill>
                  <a:schemeClr val="accent2"/>
                </a:solidFill>
              </a:rPr>
              <a:t>Walle</a:t>
            </a:r>
            <a:r>
              <a:rPr lang="en-US" sz="1400" b="0" dirty="0">
                <a:solidFill>
                  <a:schemeClr val="accent2"/>
                </a:solidFill>
              </a:rPr>
              <a:t>, D.H. Willem, T. Steven, and H. Ann, "Trunk biomechanics during walking after sub-acute stroke and its relation to lower limb impairments", Clinical Biomechanics, vol. 75, no. 105013, May 2020.</a:t>
            </a:r>
            <a:endParaRPr lang="es-ES" sz="1400" b="0" dirty="0">
              <a:solidFill>
                <a:schemeClr val="accent2"/>
              </a:solidFill>
            </a:endParaRPr>
          </a:p>
          <a:p>
            <a:pPr>
              <a:lnSpc>
                <a:spcPct val="107000"/>
              </a:lnSpc>
              <a:spcAft>
                <a:spcPts val="800"/>
              </a:spcAft>
            </a:pPr>
            <a:r>
              <a:rPr lang="en-US" sz="1400" b="0" dirty="0">
                <a:solidFill>
                  <a:schemeClr val="accent2"/>
                </a:solidFill>
              </a:rPr>
              <a:t>  Y. Wang, M. </a:t>
            </a:r>
            <a:r>
              <a:rPr lang="en-US" sz="1400" b="0" dirty="0" err="1">
                <a:solidFill>
                  <a:schemeClr val="accent2"/>
                </a:solidFill>
              </a:rPr>
              <a:t>Mukaino</a:t>
            </a:r>
            <a:r>
              <a:rPr lang="en-US" sz="1400" b="0" dirty="0">
                <a:solidFill>
                  <a:schemeClr val="accent2"/>
                </a:solidFill>
              </a:rPr>
              <a:t>, Kei </a:t>
            </a:r>
            <a:r>
              <a:rPr lang="en-US" sz="1400" b="0" dirty="0" err="1">
                <a:solidFill>
                  <a:schemeClr val="accent2"/>
                </a:solidFill>
              </a:rPr>
              <a:t>Ohtsukad</a:t>
            </a:r>
            <a:r>
              <a:rPr lang="en-US" sz="1400" b="0" dirty="0">
                <a:solidFill>
                  <a:schemeClr val="accent2"/>
                </a:solidFill>
              </a:rPr>
              <a:t>, Y. </a:t>
            </a:r>
            <a:r>
              <a:rPr lang="en-US" sz="1400" b="0" dirty="0" err="1">
                <a:solidFill>
                  <a:schemeClr val="accent2"/>
                </a:solidFill>
              </a:rPr>
              <a:t>Otaka</a:t>
            </a:r>
            <a:r>
              <a:rPr lang="en-US" sz="1400" b="0" dirty="0">
                <a:solidFill>
                  <a:schemeClr val="accent2"/>
                </a:solidFill>
              </a:rPr>
              <a:t>, H. Tanikawa, F. Matsuda, K. </a:t>
            </a:r>
            <a:r>
              <a:rPr lang="en-US" sz="1400" b="0" dirty="0" err="1">
                <a:solidFill>
                  <a:schemeClr val="accent2"/>
                </a:solidFill>
              </a:rPr>
              <a:t>Tsuchiyama</a:t>
            </a:r>
            <a:r>
              <a:rPr lang="en-US" sz="1400" b="0" dirty="0">
                <a:solidFill>
                  <a:schemeClr val="accent2"/>
                </a:solidFill>
              </a:rPr>
              <a:t>, J. Yamada, and E. </a:t>
            </a:r>
            <a:r>
              <a:rPr lang="en-US" sz="1400" b="0" dirty="0" err="1">
                <a:solidFill>
                  <a:schemeClr val="accent2"/>
                </a:solidFill>
              </a:rPr>
              <a:t>Saitoh</a:t>
            </a:r>
            <a:r>
              <a:rPr lang="en-US" sz="1400" b="0" dirty="0">
                <a:solidFill>
                  <a:schemeClr val="accent2"/>
                </a:solidFill>
              </a:rPr>
              <a:t>, "Gait characteristics of post-stroke hemiparetic patients with different walking speeds", International journal of rehabilitation research, vol. 43, no. 1, pp.69-75, March 2020.</a:t>
            </a:r>
            <a:endParaRPr lang="es-ES" sz="1400" b="0" dirty="0">
              <a:solidFill>
                <a:schemeClr val="accent2"/>
              </a:solidFill>
            </a:endParaRPr>
          </a:p>
          <a:p>
            <a:pPr>
              <a:lnSpc>
                <a:spcPct val="107000"/>
              </a:lnSpc>
              <a:spcAft>
                <a:spcPts val="800"/>
              </a:spcAft>
            </a:pPr>
            <a:r>
              <a:rPr lang="en-US" sz="1400" b="0" dirty="0">
                <a:solidFill>
                  <a:schemeClr val="accent2"/>
                </a:solidFill>
              </a:rPr>
              <a:t>  S. Nadeau, M. </a:t>
            </a:r>
            <a:r>
              <a:rPr lang="en-US" sz="1400" b="0" dirty="0" err="1">
                <a:solidFill>
                  <a:schemeClr val="accent2"/>
                </a:solidFill>
              </a:rPr>
              <a:t>Betschart</a:t>
            </a:r>
            <a:r>
              <a:rPr lang="en-US" sz="1400" b="0" dirty="0">
                <a:solidFill>
                  <a:schemeClr val="accent2"/>
                </a:solidFill>
              </a:rPr>
              <a:t>, and F. </a:t>
            </a:r>
            <a:r>
              <a:rPr lang="en-US" sz="1400" b="0" dirty="0" err="1">
                <a:solidFill>
                  <a:schemeClr val="accent2"/>
                </a:solidFill>
              </a:rPr>
              <a:t>Bethoux</a:t>
            </a:r>
            <a:r>
              <a:rPr lang="en-US" sz="1400" b="0" dirty="0">
                <a:solidFill>
                  <a:schemeClr val="accent2"/>
                </a:solidFill>
              </a:rPr>
              <a:t>, "Gait Analysis for Poststroke Rehabilitation. The Relevance of Biomechanical Analysis and the Impact of Gait Speed", Physical medicine and rehabilitation clinics of North America, vol. 24, no. 2, pp. 265-76, May 2013.</a:t>
            </a:r>
            <a:endParaRPr lang="es-ES" sz="1400" b="0" dirty="0">
              <a:solidFill>
                <a:schemeClr val="accent2"/>
              </a:solidFill>
            </a:endParaRPr>
          </a:p>
          <a:p>
            <a:pPr>
              <a:lnSpc>
                <a:spcPct val="107000"/>
              </a:lnSpc>
              <a:spcAft>
                <a:spcPts val="800"/>
              </a:spcAft>
            </a:pPr>
            <a:r>
              <a:rPr lang="en-US" sz="1400" b="0" dirty="0">
                <a:solidFill>
                  <a:schemeClr val="accent2"/>
                </a:solidFill>
              </a:rPr>
              <a:t> S. Li, G.E. Francisco und P. Zhou, "Post-stroke Hemiplegic Gait: New Perspective and Insights", Frontiers in physiology, vol. 2, no. 9, pp.1021, August 2018.</a:t>
            </a:r>
            <a:endParaRPr lang="es-ES" sz="1400" b="0" dirty="0">
              <a:solidFill>
                <a:schemeClr val="accent2"/>
              </a:solidFill>
            </a:endParaRPr>
          </a:p>
          <a:p>
            <a:pPr>
              <a:lnSpc>
                <a:spcPct val="107000"/>
              </a:lnSpc>
              <a:spcAft>
                <a:spcPts val="800"/>
              </a:spcAft>
            </a:pPr>
            <a:endParaRPr lang="es-ES" sz="1400" b="0" dirty="0">
              <a:solidFill>
                <a:schemeClr val="accent2"/>
              </a:solidFill>
            </a:endParaRPr>
          </a:p>
        </p:txBody>
      </p:sp>
      <p:sp>
        <p:nvSpPr>
          <p:cNvPr id="2" name="Prostokąt 3">
            <a:extLst>
              <a:ext uri="{FF2B5EF4-FFF2-40B4-BE49-F238E27FC236}">
                <a16:creationId xmlns:a16="http://schemas.microsoft.com/office/drawing/2014/main" id="{897AE23B-8750-44F4-BF81-4FB0AC8D414A}"/>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Teil 2</a:t>
            </a:r>
          </a:p>
        </p:txBody>
      </p:sp>
    </p:spTree>
    <p:extLst>
      <p:ext uri="{BB962C8B-B14F-4D97-AF65-F5344CB8AC3E}">
        <p14:creationId xmlns:p14="http://schemas.microsoft.com/office/powerpoint/2010/main" val="3161524780"/>
      </p:ext>
    </p:extLst>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50AB8EDE-E149-4C7A-9BE6-6CE27FD9DA8B}"/>
              </a:ext>
            </a:extLst>
          </p:cNvPr>
          <p:cNvSpPr txBox="1"/>
          <p:nvPr/>
        </p:nvSpPr>
        <p:spPr>
          <a:xfrm>
            <a:off x="1907704" y="4581128"/>
            <a:ext cx="4572000" cy="907300"/>
          </a:xfrm>
          <a:prstGeom prst="rect">
            <a:avLst/>
          </a:prstGeom>
          <a:noFill/>
        </p:spPr>
        <p:txBody>
          <a:bodyPr wrap="square">
            <a:spAutoFit/>
          </a:bodyPr>
          <a:lstStyle/>
          <a:p>
            <a:pPr marL="548640" marR="255905" algn="ctr">
              <a:lnSpc>
                <a:spcPct val="107000"/>
              </a:lnSpc>
              <a:spcBef>
                <a:spcPts val="1000"/>
              </a:spcBef>
              <a:spcAft>
                <a:spcPts val="800"/>
              </a:spcAft>
            </a:pP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Unterstützung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Europäischen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Erstellung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dieser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Veröffentlichung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stellt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Billigung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des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Inhalts</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welcher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nur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Ansichten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Verfasser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wiedergibt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und die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Kommission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kann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nichtfür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eine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etwaige</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Verwendung</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der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darin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enthaltenen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Informationen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haftbar</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gemacht</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 </a:t>
            </a:r>
            <a:r>
              <a:rPr lang="en-GB" sz="1000" b="0" i="0" dirty="0" err="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werden</a:t>
            </a:r>
            <a:r>
              <a:rPr lang="en-GB" sz="1000" b="0" i="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a:t>
            </a:r>
            <a:endParaRPr lang="pl-PL" sz="10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583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429000"/>
            <a:ext cx="7560840" cy="1569660"/>
          </a:xfrm>
          <a:prstGeom prst="rect">
            <a:avLst/>
          </a:prstGeom>
          <a:noFill/>
        </p:spPr>
        <p:txBody>
          <a:bodyPr wrap="square">
            <a:spAutoFit/>
          </a:bodyPr>
          <a:lstStyle/>
          <a:p>
            <a:pPr>
              <a:defRPr/>
            </a:pPr>
            <a:r>
              <a:rPr lang="en-US" sz="3200" dirty="0">
                <a:solidFill>
                  <a:schemeClr val="accent2">
                    <a:lumMod val="75000"/>
                  </a:schemeClr>
                </a:solidFill>
              </a:rPr>
              <a:t>II. Biomechanische Gangbeeinträchtigung bei Menschen mit Gelenkersatz</a:t>
            </a:r>
          </a:p>
          <a:p>
            <a:pPr>
              <a:defRPr/>
            </a:pPr>
            <a:endParaRPr lang="en-US" sz="3200" dirty="0">
              <a:solidFill>
                <a:schemeClr val="accent2">
                  <a:lumMod val="75000"/>
                </a:schemeClr>
              </a:solidFill>
            </a:endParaRPr>
          </a:p>
        </p:txBody>
      </p:sp>
      <p:sp>
        <p:nvSpPr>
          <p:cNvPr id="2" name="Prostokąt 1">
            <a:extLst>
              <a:ext uri="{FF2B5EF4-FFF2-40B4-BE49-F238E27FC236}">
                <a16:creationId xmlns:a16="http://schemas.microsoft.com/office/drawing/2014/main" id="{CAE108FC-DEB6-487A-8781-2D8078F1C8A2}"/>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Wie interpretiere ich den Bericht einer instrumentellen Biomechanik-Analyse bei einem Fall von Gangpathologie? </a:t>
            </a:r>
          </a:p>
        </p:txBody>
      </p:sp>
    </p:spTree>
    <p:extLst>
      <p:ext uri="{BB962C8B-B14F-4D97-AF65-F5344CB8AC3E}">
        <p14:creationId xmlns:p14="http://schemas.microsoft.com/office/powerpoint/2010/main" val="1774211721"/>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CuadroTexto 8">
            <a:extLst>
              <a:ext uri="{FF2B5EF4-FFF2-40B4-BE49-F238E27FC236}">
                <a16:creationId xmlns:a16="http://schemas.microsoft.com/office/drawing/2014/main" id="{851D3DBE-9DAE-403D-9EEC-5C67A77E8556}"/>
              </a:ext>
            </a:extLst>
          </p:cNvPr>
          <p:cNvSpPr txBox="1"/>
          <p:nvPr/>
        </p:nvSpPr>
        <p:spPr>
          <a:xfrm>
            <a:off x="3690638" y="5524353"/>
            <a:ext cx="4631095" cy="523220"/>
          </a:xfrm>
          <a:prstGeom prst="rect">
            <a:avLst/>
          </a:prstGeom>
          <a:noFill/>
        </p:spPr>
        <p:txBody>
          <a:bodyPr wrap="square" rtlCol="0">
            <a:spAutoFit/>
          </a:bodyPr>
          <a:lstStyle/>
          <a:p>
            <a:r>
              <a:rPr lang="en-US" sz="1400" b="0" dirty="0">
                <a:solidFill>
                  <a:schemeClr val="accent2"/>
                </a:solidFill>
              </a:rPr>
              <a:t>Abbildung 1 - Beispiel für den Ersatz der unteren Gliedmaßen in Hüfte und Knie. </a:t>
            </a:r>
          </a:p>
        </p:txBody>
      </p:sp>
      <p:pic>
        <p:nvPicPr>
          <p:cNvPr id="11" name="Imagen 10" descr="Imagen que contiene naranja, frente, hombre, oscuro&#10;&#10;Descripción generada automáticamente">
            <a:extLst>
              <a:ext uri="{FF2B5EF4-FFF2-40B4-BE49-F238E27FC236}">
                <a16:creationId xmlns:a16="http://schemas.microsoft.com/office/drawing/2014/main" id="{C136EA1C-CEA4-41EF-8EC1-CC41BA209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204864"/>
            <a:ext cx="2682368" cy="3581099"/>
          </a:xfrm>
          <a:prstGeom prst="rect">
            <a:avLst/>
          </a:prstGeom>
        </p:spPr>
      </p:pic>
      <p:sp>
        <p:nvSpPr>
          <p:cNvPr id="12" name="Prostokąt 3">
            <a:extLst>
              <a:ext uri="{FF2B5EF4-FFF2-40B4-BE49-F238E27FC236}">
                <a16:creationId xmlns:a16="http://schemas.microsoft.com/office/drawing/2014/main" id="{4DCC9E52-F043-4D5A-83D3-4CC260BC27EB}"/>
              </a:ext>
            </a:extLst>
          </p:cNvPr>
          <p:cNvSpPr/>
          <p:nvPr/>
        </p:nvSpPr>
        <p:spPr>
          <a:xfrm>
            <a:off x="4067944" y="2669341"/>
            <a:ext cx="4248472" cy="2375009"/>
          </a:xfrm>
          <a:prstGeom prst="rect">
            <a:avLst/>
          </a:prstGeom>
        </p:spPr>
        <p:txBody>
          <a:bodyPr wrap="square">
            <a:spAutoFit/>
          </a:bodyPr>
          <a:lstStyle/>
          <a:p>
            <a:pPr marL="342900" indent="-342900" algn="just">
              <a:spcAft>
                <a:spcPts val="1000"/>
              </a:spcAft>
              <a:buFont typeface="Arial" panose="020B0604020202020204" pitchFamily="34" charset="0"/>
              <a:buChar char="•"/>
              <a:defRPr/>
            </a:pPr>
            <a:r>
              <a:rPr lang="en-US" sz="2000" b="0" dirty="0">
                <a:solidFill>
                  <a:schemeClr val="accent2">
                    <a:lumMod val="75000"/>
                  </a:schemeClr>
                </a:solidFill>
              </a:rPr>
              <a:t>Sowohl die Arthrose der unteren Gliedmaßen als auch der Gelenkersatz, der als therapeutische Reaktion auf einen Gelenkschaden durchgeführt wird, können das Gangbild der Patienten auf unterschiedliche Weise beeinflussen. </a:t>
            </a:r>
          </a:p>
          <a:p>
            <a:pPr marL="342900" indent="-342900" algn="just">
              <a:buFont typeface="Arial" panose="020B0604020202020204" pitchFamily="34" charset="0"/>
              <a:buChar char="•"/>
              <a:defRPr/>
            </a:pPr>
            <a:endParaRPr lang="en-US" sz="2000" b="0" dirty="0">
              <a:solidFill>
                <a:schemeClr val="accent2">
                  <a:lumMod val="75000"/>
                </a:schemeClr>
              </a:solidFill>
            </a:endParaRPr>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spTree>
    <p:extLst>
      <p:ext uri="{BB962C8B-B14F-4D97-AF65-F5344CB8AC3E}">
        <p14:creationId xmlns:p14="http://schemas.microsoft.com/office/powerpoint/2010/main" val="3347098125"/>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Raumzeitliche Parameter</a:t>
            </a:r>
          </a:p>
        </p:txBody>
      </p:sp>
      <p:sp>
        <p:nvSpPr>
          <p:cNvPr id="4" name="Rectángulo: esquinas redondeadas 3">
            <a:extLst>
              <a:ext uri="{FF2B5EF4-FFF2-40B4-BE49-F238E27FC236}">
                <a16:creationId xmlns:a16="http://schemas.microsoft.com/office/drawing/2014/main" id="{061092F4-726E-49D4-9363-29E6F9D0C71C}"/>
              </a:ext>
            </a:extLst>
          </p:cNvPr>
          <p:cNvSpPr/>
          <p:nvPr/>
        </p:nvSpPr>
        <p:spPr bwMode="auto">
          <a:xfrm>
            <a:off x="1403648" y="2952164"/>
            <a:ext cx="6696744" cy="180020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2000" b="1" i="0" u="none" strike="noStrike" cap="none" normalizeH="0" baseline="0" dirty="0">
                <a:ln>
                  <a:noFill/>
                </a:ln>
                <a:solidFill>
                  <a:schemeClr val="bg1"/>
                </a:solidFill>
                <a:effectLst/>
                <a:latin typeface="Arial" charset="0"/>
                <a:sym typeface="Arial" charset="0"/>
              </a:rPr>
              <a:t>Sind die </a:t>
            </a:r>
            <a:r>
              <a:rPr lang="en-US" sz="2000" dirty="0">
                <a:latin typeface="Arial" charset="0"/>
                <a:sym typeface="Arial" charset="0"/>
              </a:rPr>
              <a:t>von </a:t>
            </a:r>
            <a:r>
              <a:rPr kumimoji="0" lang="en-US" sz="2000" b="1" i="0" u="none" strike="noStrike" cap="none" normalizeH="0" baseline="0" dirty="0">
                <a:ln>
                  <a:noFill/>
                </a:ln>
                <a:solidFill>
                  <a:schemeClr val="bg1"/>
                </a:solidFill>
                <a:effectLst/>
                <a:latin typeface="Arial" charset="0"/>
                <a:sym typeface="Arial" charset="0"/>
              </a:rPr>
              <a:t>Patienten aufgezeichneten Werte vergleichbar mit den Werten, die bei gesunden Teilnehmern aufgezeichnet wurden?</a:t>
            </a:r>
            <a:endParaRPr kumimoji="0" lang="es-ES" sz="2000" b="1"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218677471"/>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Raum-zeitliche Parameter</a:t>
            </a:r>
          </a:p>
        </p:txBody>
      </p:sp>
      <p:graphicFrame>
        <p:nvGraphicFramePr>
          <p:cNvPr id="2" name="Tabla 2">
            <a:extLst>
              <a:ext uri="{FF2B5EF4-FFF2-40B4-BE49-F238E27FC236}">
                <a16:creationId xmlns:a16="http://schemas.microsoft.com/office/drawing/2014/main" id="{F639E910-2AA4-4AB9-806C-16556ADE39C4}"/>
              </a:ext>
            </a:extLst>
          </p:cNvPr>
          <p:cNvGraphicFramePr>
            <a:graphicFrameLocks noGrp="1"/>
          </p:cNvGraphicFramePr>
          <p:nvPr>
            <p:extLst>
              <p:ext uri="{D42A27DB-BD31-4B8C-83A1-F6EECF244321}">
                <p14:modId xmlns:p14="http://schemas.microsoft.com/office/powerpoint/2010/main" val="1963503062"/>
              </p:ext>
            </p:extLst>
          </p:nvPr>
        </p:nvGraphicFramePr>
        <p:xfrm>
          <a:off x="683469" y="2420888"/>
          <a:ext cx="7848871" cy="2941320"/>
        </p:xfrm>
        <a:graphic>
          <a:graphicData uri="http://schemas.openxmlformats.org/drawingml/2006/table">
            <a:tbl>
              <a:tblPr firstRow="1" bandRow="1">
                <a:tableStyleId>{5C22544A-7EE6-4342-B048-85BDC9FD1C3A}</a:tableStyleId>
              </a:tblPr>
              <a:tblGrid>
                <a:gridCol w="1855187">
                  <a:extLst>
                    <a:ext uri="{9D8B030D-6E8A-4147-A177-3AD203B41FA5}">
                      <a16:colId xmlns:a16="http://schemas.microsoft.com/office/drawing/2014/main" val="1018483261"/>
                    </a:ext>
                  </a:extLst>
                </a:gridCol>
                <a:gridCol w="1284362">
                  <a:extLst>
                    <a:ext uri="{9D8B030D-6E8A-4147-A177-3AD203B41FA5}">
                      <a16:colId xmlns:a16="http://schemas.microsoft.com/office/drawing/2014/main" val="885585594"/>
                    </a:ext>
                  </a:extLst>
                </a:gridCol>
                <a:gridCol w="1569773">
                  <a:extLst>
                    <a:ext uri="{9D8B030D-6E8A-4147-A177-3AD203B41FA5}">
                      <a16:colId xmlns:a16="http://schemas.microsoft.com/office/drawing/2014/main" val="2691499307"/>
                    </a:ext>
                  </a:extLst>
                </a:gridCol>
                <a:gridCol w="1569775">
                  <a:extLst>
                    <a:ext uri="{9D8B030D-6E8A-4147-A177-3AD203B41FA5}">
                      <a16:colId xmlns:a16="http://schemas.microsoft.com/office/drawing/2014/main" val="3642772033"/>
                    </a:ext>
                  </a:extLst>
                </a:gridCol>
                <a:gridCol w="1569774">
                  <a:extLst>
                    <a:ext uri="{9D8B030D-6E8A-4147-A177-3AD203B41FA5}">
                      <a16:colId xmlns:a16="http://schemas.microsoft.com/office/drawing/2014/main" val="2809176690"/>
                    </a:ext>
                  </a:extLst>
                </a:gridCol>
              </a:tblGrid>
              <a:tr h="370840">
                <a:tc gridSpan="5">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en-US" sz="1200" b="1" i="0" u="none" strike="noStrike" cap="none" normalizeH="0" baseline="0" dirty="0">
                          <a:ln>
                            <a:noFill/>
                          </a:ln>
                          <a:solidFill>
                            <a:schemeClr val="bg1"/>
                          </a:solidFill>
                          <a:effectLst/>
                          <a:latin typeface="Arial" charset="0"/>
                          <a:sym typeface="Arial" charset="0"/>
                        </a:rPr>
                        <a:t>Tabelle 1: Räumlich-zeitliche Ergebnisse der Ganganalyse bei Patienten mit Gelenkersatz</a:t>
                      </a:r>
                    </a:p>
                  </a:txBody>
                  <a:tcPr/>
                </a:tc>
                <a:tc hMerge="1">
                  <a:txBody>
                    <a:bodyPr/>
                    <a:lstStyle/>
                    <a:p>
                      <a:pPr algn="ctr"/>
                      <a:endParaRPr lang="es-ES" sz="1400" dirty="0"/>
                    </a:p>
                  </a:txBody>
                  <a:tcPr/>
                </a:tc>
                <a:tc hMerge="1">
                  <a:txBody>
                    <a:bodyPr/>
                    <a:lstStyle/>
                    <a:p>
                      <a:pPr algn="ct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extLst>
                  <a:ext uri="{0D108BD9-81ED-4DB2-BD59-A6C34878D82A}">
                    <a16:rowId xmlns:a16="http://schemas.microsoft.com/office/drawing/2014/main" val="1985628484"/>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lt1"/>
                          </a:solidFill>
                          <a:latin typeface="+mn-lt"/>
                          <a:ea typeface="+mn-ea"/>
                          <a:cs typeface="+mn-cs"/>
                        </a:rPr>
                        <a:t>Hüftgelenkersatz</a:t>
                      </a:r>
                    </a:p>
                  </a:txBody>
                  <a:tcPr>
                    <a:solidFill>
                      <a:schemeClr val="bg2">
                        <a:lumMod val="75000"/>
                      </a:schemeClr>
                    </a:solidFill>
                  </a:tcPr>
                </a:tc>
                <a:tc hMerge="1">
                  <a:txBody>
                    <a:bodyPr/>
                    <a:lstStyle/>
                    <a:p>
                      <a:pPr algn="ctr"/>
                      <a:endParaRPr lang="es-ES" sz="1400" dirty="0"/>
                    </a:p>
                  </a:txBody>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lt1"/>
                          </a:solidFill>
                          <a:latin typeface="+mn-lt"/>
                          <a:ea typeface="+mn-ea"/>
                          <a:cs typeface="+mn-cs"/>
                        </a:rPr>
                        <a:t>Kniegelenkersatz</a:t>
                      </a:r>
                    </a:p>
                  </a:txBody>
                  <a:tcPr>
                    <a:solidFill>
                      <a:schemeClr val="bg2">
                        <a:lumMod val="75000"/>
                      </a:schemeClr>
                    </a:solidFill>
                  </a:tcPr>
                </a:tc>
                <a:tc hMerge="1">
                  <a:txBody>
                    <a:bodyPr/>
                    <a:lstStyle/>
                    <a:p>
                      <a:pPr algn="ctr"/>
                      <a:endParaRPr lang="es-ES" sz="1400" dirty="0"/>
                    </a:p>
                  </a:txBody>
                  <a:tcPr/>
                </a:tc>
                <a:extLst>
                  <a:ext uri="{0D108BD9-81ED-4DB2-BD59-A6C34878D82A}">
                    <a16:rowId xmlns:a16="http://schemas.microsoft.com/office/drawing/2014/main" val="1632855977"/>
                  </a:ext>
                </a:extLst>
              </a:tr>
              <a:tr h="370840">
                <a:tc>
                  <a:txBody>
                    <a:bodyPr/>
                    <a:lstStyle/>
                    <a:p>
                      <a:pPr>
                        <a:lnSpc>
                          <a:spcPct val="100000"/>
                        </a:lnSpc>
                      </a:pPr>
                      <a:endParaRPr lang="es-ES" sz="1200" dirty="0"/>
                    </a:p>
                  </a:txBody>
                  <a:tcPr/>
                </a:tc>
                <a:tc>
                  <a:txBody>
                    <a:bodyPr/>
                    <a:lstStyle/>
                    <a:p>
                      <a:pPr algn="ctr">
                        <a:lnSpc>
                          <a:spcPct val="100000"/>
                        </a:lnSpc>
                      </a:pPr>
                      <a:r>
                        <a:rPr lang="es-ES" sz="1200" b="1" dirty="0" err="1"/>
                        <a:t>Patienten </a:t>
                      </a:r>
                      <a:endParaRPr lang="es-ES" sz="1200" b="1" dirty="0"/>
                    </a:p>
                  </a:txBody>
                  <a:tcPr/>
                </a:tc>
                <a:tc>
                  <a:txBody>
                    <a:bodyPr/>
                    <a:lstStyle/>
                    <a:p>
                      <a:pPr algn="ctr">
                        <a:lnSpc>
                          <a:spcPct val="100000"/>
                        </a:lnSpc>
                      </a:pPr>
                      <a:r>
                        <a:rPr lang="es-ES" sz="1200" b="1" dirty="0" err="1"/>
                        <a:t>Gesunde Kontrollen </a:t>
                      </a:r>
                      <a:endParaRPr lang="es-ES" sz="1200" b="1" dirty="0"/>
                    </a:p>
                  </a:txBody>
                  <a:tcPr/>
                </a:tc>
                <a:tc>
                  <a:txBody>
                    <a:bodyPr/>
                    <a:lstStyle/>
                    <a:p>
                      <a:pPr algn="ctr">
                        <a:lnSpc>
                          <a:spcPct val="100000"/>
                        </a:lnSpc>
                      </a:pPr>
                      <a:r>
                        <a:rPr lang="es-ES" sz="1200" b="1" dirty="0" err="1"/>
                        <a:t>Patienten </a:t>
                      </a:r>
                      <a:endParaRPr lang="es-ES" sz="1200" b="1" dirty="0"/>
                    </a:p>
                  </a:txBody>
                  <a:tcPr/>
                </a:tc>
                <a:tc>
                  <a:txBody>
                    <a:bodyPr/>
                    <a:lstStyle/>
                    <a:p>
                      <a:pPr algn="ctr">
                        <a:lnSpc>
                          <a:spcPct val="100000"/>
                        </a:lnSpc>
                      </a:pPr>
                      <a:r>
                        <a:rPr lang="es-ES" sz="1200" b="1" dirty="0" err="1"/>
                        <a:t>Gesunde Kontrollen </a:t>
                      </a:r>
                      <a:endParaRPr lang="es-ES" sz="1200" b="1" dirty="0"/>
                    </a:p>
                  </a:txBody>
                  <a:tcPr/>
                </a:tc>
                <a:extLst>
                  <a:ext uri="{0D108BD9-81ED-4DB2-BD59-A6C34878D82A}">
                    <a16:rowId xmlns:a16="http://schemas.microsoft.com/office/drawing/2014/main" val="2318375947"/>
                  </a:ext>
                </a:extLst>
              </a:tr>
              <a:tr h="370840">
                <a:tc>
                  <a:txBody>
                    <a:bodyPr/>
                    <a:lstStyle/>
                    <a:p>
                      <a:pPr>
                        <a:lnSpc>
                          <a:spcPct val="100000"/>
                        </a:lnSpc>
                      </a:pPr>
                      <a:r>
                        <a:rPr lang="es-ES" sz="1200" dirty="0" err="1"/>
                        <a:t>Geschwindigkeit </a:t>
                      </a:r>
                      <a:r>
                        <a:rPr lang="es-ES" sz="1200" dirty="0"/>
                        <a:t>(m/s) </a:t>
                      </a:r>
                    </a:p>
                  </a:txBody>
                  <a:tcPr/>
                </a:tc>
                <a:tc>
                  <a:txBody>
                    <a:bodyPr/>
                    <a:lstStyle/>
                    <a:p>
                      <a:pPr>
                        <a:lnSpc>
                          <a:spcPct val="100000"/>
                        </a:lnSpc>
                      </a:pPr>
                      <a:r>
                        <a:rPr lang="es-ES" sz="1200" dirty="0"/>
                        <a:t>0.70, 0.92 </a:t>
                      </a:r>
                      <a:r>
                        <a:rPr lang="en-US" sz="1200" kern="1200" baseline="30000" dirty="0">
                          <a:solidFill>
                            <a:schemeClr val="dk1"/>
                          </a:solidFill>
                          <a:effectLst/>
                          <a:latin typeface="+mn-lt"/>
                          <a:ea typeface="+mn-ea"/>
                          <a:cs typeface="+mn-cs"/>
                        </a:rPr>
                        <a:t>1 </a:t>
                      </a:r>
                      <a:endParaRPr lang="es-ES" sz="1200" dirty="0"/>
                    </a:p>
                  </a:txBody>
                  <a:tcPr/>
                </a:tc>
                <a:tc>
                  <a:txBody>
                    <a:bodyPr/>
                    <a:lstStyle/>
                    <a:p>
                      <a:pPr>
                        <a:lnSpc>
                          <a:spcPct val="100000"/>
                        </a:lnSpc>
                      </a:pPr>
                      <a:r>
                        <a:rPr lang="es-ES" sz="1200" dirty="0"/>
                        <a:t>1.31, 1.34 </a:t>
                      </a:r>
                      <a:r>
                        <a:rPr lang="en-US" sz="1200" kern="1200" baseline="30000" dirty="0">
                          <a:solidFill>
                            <a:schemeClr val="dk1"/>
                          </a:solidFill>
                          <a:effectLst/>
                          <a:latin typeface="+mn-lt"/>
                          <a:ea typeface="+mn-ea"/>
                          <a:cs typeface="+mn-cs"/>
                        </a:rPr>
                        <a:t>1 </a:t>
                      </a:r>
                      <a:endParaRPr lang="es-E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1.01, 1.05 </a:t>
                      </a:r>
                      <a:r>
                        <a:rPr lang="en-US" sz="1200" kern="1200" baseline="30000" dirty="0">
                          <a:solidFill>
                            <a:schemeClr val="dk1"/>
                          </a:solidFill>
                          <a:effectLst/>
                          <a:latin typeface="+mn-lt"/>
                          <a:ea typeface="+mn-ea"/>
                          <a:cs typeface="+mn-cs"/>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0.74, 0.77 </a:t>
                      </a:r>
                      <a:r>
                        <a:rPr lang="en-US" sz="1200" kern="1200" baseline="30000" dirty="0">
                          <a:solidFill>
                            <a:schemeClr val="dk1"/>
                          </a:solidFill>
                          <a:effectLst/>
                          <a:latin typeface="+mn-lt"/>
                          <a:ea typeface="+mn-ea"/>
                          <a:cs typeface="+mn-cs"/>
                        </a:rPr>
                        <a:t>5</a:t>
                      </a:r>
                      <a:endParaRPr lang="es-ES" sz="1200" kern="1200" dirty="0">
                        <a:solidFill>
                          <a:schemeClr val="dk1"/>
                        </a:solidFill>
                        <a:latin typeface="+mn-lt"/>
                        <a:ea typeface="+mn-ea"/>
                        <a:cs typeface="+mn-cs"/>
                      </a:endParaRPr>
                    </a:p>
                  </a:txBody>
                  <a:tcPr/>
                </a:tc>
                <a:tc>
                  <a:txBody>
                    <a:bodyPr/>
                    <a:lstStyle/>
                    <a:p>
                      <a:pPr>
                        <a:lnSpc>
                          <a:spcPct val="100000"/>
                        </a:lnSpc>
                      </a:pPr>
                      <a:r>
                        <a:rPr lang="es-ES" sz="1200" dirty="0"/>
                        <a:t>1.04 </a:t>
                      </a:r>
                      <a:r>
                        <a:rPr lang="en-US" sz="1200" kern="1200" baseline="30000" dirty="0">
                          <a:solidFill>
                            <a:schemeClr val="dk1"/>
                          </a:solidFill>
                          <a:effectLst/>
                          <a:latin typeface="+mn-lt"/>
                          <a:ea typeface="+mn-ea"/>
                          <a:cs typeface="+mn-cs"/>
                        </a:rPr>
                        <a:t>5 </a:t>
                      </a:r>
                      <a:endParaRPr lang="es-ES" sz="1200" dirty="0"/>
                    </a:p>
                  </a:txBody>
                  <a:tcPr/>
                </a:tc>
                <a:extLst>
                  <a:ext uri="{0D108BD9-81ED-4DB2-BD59-A6C34878D82A}">
                    <a16:rowId xmlns:a16="http://schemas.microsoft.com/office/drawing/2014/main" val="3183329526"/>
                  </a:ext>
                </a:extLst>
              </a:tr>
              <a:tr h="370840">
                <a:tc>
                  <a:txBody>
                    <a:bodyPr/>
                    <a:lstStyle/>
                    <a:p>
                      <a:pPr>
                        <a:lnSpc>
                          <a:spcPct val="100000"/>
                        </a:lnSpc>
                      </a:pPr>
                      <a:r>
                        <a:rPr lang="es-ES" sz="1200" dirty="0" err="1"/>
                        <a:t>Schrittlänge </a:t>
                      </a:r>
                      <a:r>
                        <a:rPr lang="es-ES" sz="1200" dirty="0"/>
                        <a:t>(m)</a:t>
                      </a:r>
                    </a:p>
                  </a:txBody>
                  <a:tcPr/>
                </a:tc>
                <a:tc>
                  <a:txBody>
                    <a:bodyPr/>
                    <a:lstStyle/>
                    <a:p>
                      <a:pPr>
                        <a:lnSpc>
                          <a:spcPct val="100000"/>
                        </a:lnSpc>
                      </a:pPr>
                      <a:r>
                        <a:rPr lang="es-ES" sz="1200" dirty="0"/>
                        <a:t>1.3 </a:t>
                      </a:r>
                      <a:r>
                        <a:rPr lang="en-US" sz="1200" kern="1200" baseline="30000" dirty="0">
                          <a:solidFill>
                            <a:schemeClr val="dk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0.97, 1 m </a:t>
                      </a:r>
                      <a:r>
                        <a:rPr lang="en-US" sz="1200" kern="1200" baseline="30000" dirty="0">
                          <a:solidFill>
                            <a:schemeClr val="dk1"/>
                          </a:solidFill>
                          <a:effectLst/>
                          <a:latin typeface="+mn-lt"/>
                          <a:ea typeface="+mn-ea"/>
                          <a:cs typeface="+mn-cs"/>
                        </a:rPr>
                        <a:t>5</a:t>
                      </a:r>
                      <a:endParaRPr lang="es-ES" sz="1200" kern="1200" dirty="0">
                        <a:solidFill>
                          <a:schemeClr val="dk1"/>
                        </a:solidFill>
                        <a:latin typeface="+mn-lt"/>
                        <a:ea typeface="+mn-ea"/>
                        <a:cs typeface="+mn-cs"/>
                      </a:endParaRPr>
                    </a:p>
                  </a:txBody>
                  <a:tcPr/>
                </a:tc>
                <a:tc>
                  <a:txBody>
                    <a:bodyPr/>
                    <a:lstStyle/>
                    <a:p>
                      <a:pPr>
                        <a:lnSpc>
                          <a:spcPct val="100000"/>
                        </a:lnSpc>
                      </a:pPr>
                      <a:r>
                        <a:rPr lang="es-ES" sz="1200" dirty="0"/>
                        <a:t>1.5 </a:t>
                      </a:r>
                      <a:r>
                        <a:rPr lang="en-US" sz="1200" kern="1200" baseline="30000" dirty="0">
                          <a:solidFill>
                            <a:schemeClr val="dk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1.2 </a:t>
                      </a:r>
                      <a:r>
                        <a:rPr lang="en-US" sz="1200" kern="1200" baseline="30000" dirty="0">
                          <a:solidFill>
                            <a:schemeClr val="dk1"/>
                          </a:solidFill>
                          <a:effectLst/>
                          <a:latin typeface="+mn-lt"/>
                          <a:ea typeface="+mn-ea"/>
                          <a:cs typeface="+mn-cs"/>
                        </a:rPr>
                        <a:t>5 </a:t>
                      </a:r>
                      <a:endParaRPr lang="es-E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1.18, 1.20 m </a:t>
                      </a:r>
                      <a:r>
                        <a:rPr lang="en-US" sz="1200" kern="1200" baseline="30000" dirty="0">
                          <a:solidFill>
                            <a:schemeClr val="dk1"/>
                          </a:solidFill>
                          <a:effectLst/>
                          <a:latin typeface="+mn-l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0.90, 0.75 </a:t>
                      </a:r>
                      <a:r>
                        <a:rPr lang="en-US" sz="1200" kern="1200" baseline="30000" dirty="0">
                          <a:solidFill>
                            <a:schemeClr val="dk1"/>
                          </a:solidFill>
                          <a:effectLst/>
                          <a:latin typeface="+mn-lt"/>
                          <a:ea typeface="+mn-ea"/>
                          <a:cs typeface="+mn-cs"/>
                        </a:rPr>
                        <a:t>6</a:t>
                      </a:r>
                    </a:p>
                  </a:txBody>
                  <a:tcPr/>
                </a:tc>
                <a:tc>
                  <a:txBody>
                    <a:bodyPr/>
                    <a:lstStyle/>
                    <a:p>
                      <a:pPr>
                        <a:lnSpc>
                          <a:spcPct val="100000"/>
                        </a:lnSpc>
                      </a:pPr>
                      <a:r>
                        <a:rPr lang="es-ES" sz="1200" dirty="0"/>
                        <a:t>1.16 </a:t>
                      </a:r>
                      <a:r>
                        <a:rPr lang="en-US" sz="1200" kern="1200" baseline="30000" dirty="0">
                          <a:solidFill>
                            <a:schemeClr val="dk1"/>
                          </a:solidFill>
                          <a:effectLst/>
                          <a:latin typeface="+mn-lt"/>
                          <a:ea typeface="+mn-ea"/>
                          <a:cs typeface="+mn-cs"/>
                        </a:rPr>
                        <a:t>6 </a:t>
                      </a:r>
                      <a:endParaRPr lang="es-ES" sz="1200" dirty="0"/>
                    </a:p>
                  </a:txBody>
                  <a:tcPr/>
                </a:tc>
                <a:extLst>
                  <a:ext uri="{0D108BD9-81ED-4DB2-BD59-A6C34878D82A}">
                    <a16:rowId xmlns:a16="http://schemas.microsoft.com/office/drawing/2014/main" val="25759242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t>Schrittlänge </a:t>
                      </a:r>
                      <a:r>
                        <a:rPr lang="es-ES" sz="1200" dirty="0"/>
                        <a:t>(m)</a:t>
                      </a:r>
                    </a:p>
                  </a:txBody>
                  <a:tcPr/>
                </a:tc>
                <a:tc>
                  <a:txBody>
                    <a:bodyPr/>
                    <a:lstStyle/>
                    <a:p>
                      <a:pPr>
                        <a:lnSpc>
                          <a:spcPct val="100000"/>
                        </a:lnSpc>
                      </a:pPr>
                      <a:r>
                        <a:rPr lang="es-ES" sz="1200" dirty="0"/>
                        <a:t>0.47, 0.49 </a:t>
                      </a:r>
                      <a:r>
                        <a:rPr lang="en-US" sz="1200" kern="1200" baseline="30000" dirty="0">
                          <a:solidFill>
                            <a:schemeClr val="dk1"/>
                          </a:solidFill>
                          <a:effectLst/>
                          <a:latin typeface="+mn-lt"/>
                          <a:ea typeface="+mn-ea"/>
                          <a:cs typeface="+mn-cs"/>
                        </a:rPr>
                        <a:t>5 </a:t>
                      </a:r>
                      <a:endParaRPr lang="es-ES" sz="1200" dirty="0"/>
                    </a:p>
                  </a:txBody>
                  <a:tcPr/>
                </a:tc>
                <a:tc>
                  <a:txBody>
                    <a:bodyPr/>
                    <a:lstStyle/>
                    <a:p>
                      <a:pPr>
                        <a:lnSpc>
                          <a:spcPct val="100000"/>
                        </a:lnSpc>
                      </a:pPr>
                      <a:r>
                        <a:rPr lang="es-ES" sz="1200" dirty="0"/>
                        <a:t>0.52 </a:t>
                      </a:r>
                      <a:r>
                        <a:rPr lang="en-US" sz="1200" kern="1200" baseline="30000" dirty="0">
                          <a:solidFill>
                            <a:schemeClr val="dk1"/>
                          </a:solidFill>
                          <a:effectLst/>
                          <a:latin typeface="+mn-lt"/>
                          <a:ea typeface="+mn-ea"/>
                          <a:cs typeface="+mn-cs"/>
                        </a:rPr>
                        <a:t>5 </a:t>
                      </a:r>
                      <a:endParaRPr lang="es-ES" sz="1200" dirty="0"/>
                    </a:p>
                  </a:txBody>
                  <a:tcPr/>
                </a:tc>
                <a:tc>
                  <a:txBody>
                    <a:bodyPr/>
                    <a:lstStyle/>
                    <a:p>
                      <a:pPr>
                        <a:lnSpc>
                          <a:spcPct val="100000"/>
                        </a:lnSpc>
                      </a:pPr>
                      <a:r>
                        <a:rPr lang="es-ES" sz="1200" dirty="0"/>
                        <a:t>0.45, 0.54 </a:t>
                      </a:r>
                      <a:r>
                        <a:rPr lang="en-US" sz="1200" kern="1200" baseline="30000" dirty="0">
                          <a:solidFill>
                            <a:schemeClr val="dk1"/>
                          </a:solidFill>
                          <a:effectLst/>
                          <a:latin typeface="+mn-lt"/>
                          <a:ea typeface="+mn-ea"/>
                          <a:cs typeface="+mn-cs"/>
                        </a:rPr>
                        <a:t>4 </a:t>
                      </a:r>
                      <a:endParaRPr lang="es-ES" sz="1200" dirty="0"/>
                    </a:p>
                  </a:txBody>
                  <a:tcPr/>
                </a:tc>
                <a:tc>
                  <a:txBody>
                    <a:bodyPr/>
                    <a:lstStyle/>
                    <a:p>
                      <a:pPr>
                        <a:lnSpc>
                          <a:spcPct val="100000"/>
                        </a:lnSpc>
                      </a:pPr>
                      <a:r>
                        <a:rPr lang="es-ES" sz="1200" dirty="0"/>
                        <a:t>-</a:t>
                      </a:r>
                    </a:p>
                  </a:txBody>
                  <a:tcPr/>
                </a:tc>
                <a:extLst>
                  <a:ext uri="{0D108BD9-81ED-4DB2-BD59-A6C34878D82A}">
                    <a16:rowId xmlns:a16="http://schemas.microsoft.com/office/drawing/2014/main" val="2036555755"/>
                  </a:ext>
                </a:extLst>
              </a:tr>
              <a:tr h="370840">
                <a:tc>
                  <a:txBody>
                    <a:bodyPr/>
                    <a:lstStyle/>
                    <a:p>
                      <a:pPr>
                        <a:lnSpc>
                          <a:spcPct val="100000"/>
                        </a:lnSpc>
                      </a:pPr>
                      <a:r>
                        <a:rPr lang="es-ES" sz="1200" dirty="0" err="1"/>
                        <a:t>Trittfrequenz </a:t>
                      </a:r>
                      <a:r>
                        <a:rPr lang="es-ES" sz="1200" dirty="0"/>
                        <a:t>(</a:t>
                      </a:r>
                      <a:r>
                        <a:rPr lang="es-ES" sz="1200" dirty="0" err="1"/>
                        <a:t>Schritte/min</a:t>
                      </a:r>
                      <a:r>
                        <a:rPr lang="es-ES" sz="1200" dirty="0"/>
                        <a:t>)</a:t>
                      </a:r>
                    </a:p>
                  </a:txBody>
                  <a:tcPr/>
                </a:tc>
                <a:tc>
                  <a:txBody>
                    <a:bodyPr/>
                    <a:lstStyle/>
                    <a:p>
                      <a:pPr>
                        <a:lnSpc>
                          <a:spcPct val="100000"/>
                        </a:lnSpc>
                      </a:pPr>
                      <a:r>
                        <a:rPr lang="es-ES" sz="1200" dirty="0"/>
                        <a:t>91.3, 93.9</a:t>
                      </a:r>
                    </a:p>
                  </a:txBody>
                  <a:tcPr/>
                </a:tc>
                <a:tc>
                  <a:txBody>
                    <a:bodyPr/>
                    <a:lstStyle/>
                    <a:p>
                      <a:pPr>
                        <a:lnSpc>
                          <a:spcPct val="100000"/>
                        </a:lnSpc>
                      </a:pPr>
                      <a:r>
                        <a:rPr lang="es-ES" sz="1200" dirty="0"/>
                        <a:t>103.2</a:t>
                      </a:r>
                    </a:p>
                  </a:txBody>
                  <a:tcPr/>
                </a:tc>
                <a:tc>
                  <a:txBody>
                    <a:bodyPr/>
                    <a:lstStyle/>
                    <a:p>
                      <a:pPr>
                        <a:lnSpc>
                          <a:spcPct val="100000"/>
                        </a:lnSpc>
                      </a:pPr>
                      <a:r>
                        <a:rPr lang="es-ES" sz="1200" dirty="0"/>
                        <a:t>102.19, 105.19 </a:t>
                      </a:r>
                      <a:r>
                        <a:rPr lang="en-US" sz="1200" kern="1200" baseline="30000" dirty="0">
                          <a:solidFill>
                            <a:schemeClr val="dk1"/>
                          </a:solidFill>
                          <a:effectLst/>
                          <a:latin typeface="+mn-lt"/>
                          <a:ea typeface="+mn-ea"/>
                          <a:cs typeface="+mn-cs"/>
                        </a:rPr>
                        <a:t>3</a:t>
                      </a:r>
                    </a:p>
                    <a:p>
                      <a:pPr>
                        <a:lnSpc>
                          <a:spcPct val="100000"/>
                        </a:lnSpc>
                      </a:pPr>
                      <a:r>
                        <a:rPr lang="en-US" sz="1200" kern="1200" dirty="0">
                          <a:solidFill>
                            <a:schemeClr val="dk1"/>
                          </a:solidFill>
                          <a:latin typeface="+mn-lt"/>
                          <a:ea typeface="+mn-ea"/>
                          <a:cs typeface="+mn-cs"/>
                        </a:rPr>
                        <a:t>99.25, 93.96 </a:t>
                      </a:r>
                      <a:r>
                        <a:rPr lang="en-US" sz="1200" kern="1200" baseline="30000" dirty="0">
                          <a:solidFill>
                            <a:schemeClr val="dk1"/>
                          </a:solidFill>
                          <a:effectLst/>
                          <a:latin typeface="+mn-lt"/>
                          <a:ea typeface="+mn-ea"/>
                          <a:cs typeface="+mn-cs"/>
                        </a:rPr>
                        <a:t>6 </a:t>
                      </a:r>
                      <a:endParaRPr lang="es-ES" sz="1200" dirty="0"/>
                    </a:p>
                  </a:txBody>
                  <a:tcPr/>
                </a:tc>
                <a:tc>
                  <a:txBody>
                    <a:bodyPr/>
                    <a:lstStyle/>
                    <a:p>
                      <a:pPr>
                        <a:lnSpc>
                          <a:spcPct val="100000"/>
                        </a:lnSpc>
                      </a:pPr>
                      <a:endParaRPr lang="es-ES" sz="1200" dirty="0"/>
                    </a:p>
                    <a:p>
                      <a:pPr>
                        <a:lnSpc>
                          <a:spcPct val="100000"/>
                        </a:lnSpc>
                      </a:pPr>
                      <a:r>
                        <a:rPr lang="es-ES" sz="1200" dirty="0"/>
                        <a:t>100.21 </a:t>
                      </a:r>
                      <a:r>
                        <a:rPr lang="en-US" sz="1200" kern="1200" baseline="30000" dirty="0">
                          <a:solidFill>
                            <a:schemeClr val="dk1"/>
                          </a:solidFill>
                          <a:effectLst/>
                          <a:latin typeface="+mn-lt"/>
                          <a:ea typeface="+mn-ea"/>
                          <a:cs typeface="+mn-cs"/>
                        </a:rPr>
                        <a:t>6 </a:t>
                      </a:r>
                      <a:endParaRPr lang="es-ES" sz="1200" dirty="0"/>
                    </a:p>
                  </a:txBody>
                  <a:tcPr/>
                </a:tc>
                <a:extLst>
                  <a:ext uri="{0D108BD9-81ED-4DB2-BD59-A6C34878D82A}">
                    <a16:rowId xmlns:a16="http://schemas.microsoft.com/office/drawing/2014/main" val="2081833118"/>
                  </a:ext>
                </a:extLst>
              </a:tr>
            </a:tbl>
          </a:graphicData>
        </a:graphic>
      </p:graphicFrame>
      <p:sp>
        <p:nvSpPr>
          <p:cNvPr id="5" name="CuadroTexto 4">
            <a:extLst>
              <a:ext uri="{FF2B5EF4-FFF2-40B4-BE49-F238E27FC236}">
                <a16:creationId xmlns:a16="http://schemas.microsoft.com/office/drawing/2014/main" id="{E0692C71-F0DE-4AA8-901B-1613262617FE}"/>
              </a:ext>
            </a:extLst>
          </p:cNvPr>
          <p:cNvSpPr txBox="1"/>
          <p:nvPr/>
        </p:nvSpPr>
        <p:spPr>
          <a:xfrm>
            <a:off x="598377" y="5354632"/>
            <a:ext cx="8006071" cy="738664"/>
          </a:xfrm>
          <a:prstGeom prst="rect">
            <a:avLst/>
          </a:prstGeom>
          <a:noFill/>
        </p:spPr>
        <p:txBody>
          <a:bodyPr wrap="square" rtlCol="0">
            <a:spAutoFit/>
          </a:bodyPr>
          <a:lstStyle/>
          <a:p>
            <a:pPr algn="just"/>
            <a:r>
              <a:rPr lang="en-US" sz="1400" b="0" dirty="0">
                <a:solidFill>
                  <a:schemeClr val="accent2"/>
                </a:solidFill>
              </a:rPr>
              <a:t>Tabelle 1 - Raum-zeitliche Gangwerte für Hüfttotalendoprothesen sowie für totale und unikondyläre Knieendoprothesen. </a:t>
            </a:r>
            <a:r>
              <a:rPr lang="en-US" sz="1400" b="0" kern="1200" baseline="30000" dirty="0">
                <a:solidFill>
                  <a:schemeClr val="accent2"/>
                </a:solidFill>
                <a:effectLst/>
                <a:latin typeface="+mn-lt"/>
                <a:ea typeface="+mn-ea"/>
                <a:cs typeface="+mn-cs"/>
              </a:rPr>
              <a:t>1Ewen </a:t>
            </a:r>
            <a:r>
              <a:rPr lang="en-US" sz="1400" b="0" dirty="0">
                <a:solidFill>
                  <a:schemeClr val="accent2"/>
                </a:solidFill>
              </a:rPr>
              <a:t>A. et al. 2012. </a:t>
            </a:r>
            <a:r>
              <a:rPr lang="en-US" sz="1400" b="0" kern="1200" baseline="30000" dirty="0">
                <a:solidFill>
                  <a:schemeClr val="accent2"/>
                </a:solidFill>
                <a:effectLst/>
                <a:latin typeface="+mn-lt"/>
                <a:ea typeface="+mn-ea"/>
                <a:cs typeface="+mn-cs"/>
              </a:rPr>
              <a:t>2Beaulieu </a:t>
            </a:r>
            <a:r>
              <a:rPr lang="en-US" sz="1400" b="0" dirty="0">
                <a:solidFill>
                  <a:schemeClr val="accent2"/>
                </a:solidFill>
              </a:rPr>
              <a:t>M. et al. 2010. </a:t>
            </a:r>
            <a:r>
              <a:rPr lang="en-US" sz="1400" b="0" kern="1200" baseline="30000" dirty="0">
                <a:solidFill>
                  <a:schemeClr val="accent2"/>
                </a:solidFill>
                <a:effectLst/>
                <a:latin typeface="+mn-lt"/>
                <a:ea typeface="+mn-ea"/>
                <a:cs typeface="+mn-cs"/>
              </a:rPr>
              <a:t>3Hyodo </a:t>
            </a:r>
            <a:r>
              <a:rPr lang="en-US" sz="1400" b="0" dirty="0">
                <a:solidFill>
                  <a:schemeClr val="accent2"/>
                </a:solidFill>
              </a:rPr>
              <a:t>K. et al. 2020. </a:t>
            </a:r>
            <a:r>
              <a:rPr lang="en-US" sz="1400" b="0" kern="1200" baseline="30000" dirty="0">
                <a:solidFill>
                  <a:schemeClr val="accent2"/>
                </a:solidFill>
                <a:effectLst/>
                <a:latin typeface="+mn-lt"/>
                <a:ea typeface="+mn-ea"/>
                <a:cs typeface="+mn-cs"/>
              </a:rPr>
              <a:t>4Agarwal </a:t>
            </a:r>
            <a:r>
              <a:rPr lang="en-US" sz="1400" b="0" dirty="0">
                <a:solidFill>
                  <a:schemeClr val="accent2"/>
                </a:solidFill>
              </a:rPr>
              <a:t>A. et al. 2019. </a:t>
            </a:r>
            <a:r>
              <a:rPr lang="en-US" sz="1400" b="0" kern="1200" baseline="30000" dirty="0">
                <a:solidFill>
                  <a:schemeClr val="accent2"/>
                </a:solidFill>
                <a:effectLst/>
                <a:latin typeface="+mn-lt"/>
                <a:ea typeface="+mn-ea"/>
                <a:cs typeface="+mn-cs"/>
              </a:rPr>
              <a:t>5Temportiti </a:t>
            </a:r>
            <a:r>
              <a:rPr lang="en-US" sz="1400" b="0" dirty="0">
                <a:solidFill>
                  <a:schemeClr val="accent2"/>
                </a:solidFill>
              </a:rPr>
              <a:t>F. et al. 2019. </a:t>
            </a:r>
            <a:r>
              <a:rPr lang="en-US" sz="1400" b="0" kern="1200" baseline="30000" dirty="0">
                <a:solidFill>
                  <a:schemeClr val="accent2"/>
                </a:solidFill>
                <a:effectLst/>
                <a:latin typeface="+mn-lt"/>
                <a:ea typeface="+mn-ea"/>
                <a:cs typeface="+mn-cs"/>
              </a:rPr>
              <a:t>6Temportiti </a:t>
            </a:r>
            <a:r>
              <a:rPr lang="en-US" sz="1400" b="0" dirty="0">
                <a:solidFill>
                  <a:schemeClr val="accent2"/>
                </a:solidFill>
              </a:rPr>
              <a:t>F. et al. 2019. </a:t>
            </a:r>
          </a:p>
        </p:txBody>
      </p:sp>
      <p:sp>
        <p:nvSpPr>
          <p:cNvPr id="3" name="Prostokąt 1">
            <a:extLst>
              <a:ext uri="{FF2B5EF4-FFF2-40B4-BE49-F238E27FC236}">
                <a16:creationId xmlns:a16="http://schemas.microsoft.com/office/drawing/2014/main" id="{E1AB4781-DAC4-4EC9-A03B-D97B0448C808}"/>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spTree>
    <p:extLst>
      <p:ext uri="{BB962C8B-B14F-4D97-AF65-F5344CB8AC3E}">
        <p14:creationId xmlns:p14="http://schemas.microsoft.com/office/powerpoint/2010/main" val="761165176"/>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II. </a:t>
            </a:r>
            <a:r>
              <a:rPr lang="en-US" sz="2000" dirty="0">
                <a:solidFill>
                  <a:schemeClr val="accent2">
                    <a:lumMod val="75000"/>
                  </a:schemeClr>
                </a:solidFill>
              </a:rPr>
              <a:t>BIOMECHANISCHE GANGBEEINTRÄCHTIGUNG BEI GELENKERSATZ</a:t>
            </a:r>
            <a:endParaRPr lang="en-US" sz="2000" b="0" dirty="0">
              <a:solidFill>
                <a:schemeClr val="accent2">
                  <a:lumMod val="75000"/>
                </a:schemeClr>
              </a:solidFill>
            </a:endParaRPr>
          </a:p>
        </p:txBody>
      </p:sp>
      <p:sp>
        <p:nvSpPr>
          <p:cNvPr id="4" name="Rectángulo: esquinas redondeadas 3">
            <a:extLst>
              <a:ext uri="{FF2B5EF4-FFF2-40B4-BE49-F238E27FC236}">
                <a16:creationId xmlns:a16="http://schemas.microsoft.com/office/drawing/2014/main" id="{061092F4-726E-49D4-9363-29E6F9D0C71C}"/>
              </a:ext>
            </a:extLst>
          </p:cNvPr>
          <p:cNvSpPr/>
          <p:nvPr/>
        </p:nvSpPr>
        <p:spPr bwMode="auto">
          <a:xfrm>
            <a:off x="827584" y="2070140"/>
            <a:ext cx="7488832" cy="133164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Morphologie der kinematischen Kurve</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Zeigen die Patienten eine Gelenkbewegungskurve mit allen Meilensteinen, die wir in einer Kurve von gesunden Teilnehmern beobachten?</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5" name="Prostokąt 3">
            <a:extLst>
              <a:ext uri="{FF2B5EF4-FFF2-40B4-BE49-F238E27FC236}">
                <a16:creationId xmlns:a16="http://schemas.microsoft.com/office/drawing/2014/main" id="{4684A49E-67AB-4E0B-A649-A9AA2BF793A4}"/>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Kinematik-Parameter: Hüftgelenkersatz</a:t>
            </a:r>
          </a:p>
        </p:txBody>
      </p:sp>
      <p:sp>
        <p:nvSpPr>
          <p:cNvPr id="6" name="Rectángulo: esquinas redondeadas 5">
            <a:extLst>
              <a:ext uri="{FF2B5EF4-FFF2-40B4-BE49-F238E27FC236}">
                <a16:creationId xmlns:a16="http://schemas.microsoft.com/office/drawing/2014/main" id="{C3A9B27C-FFE9-4984-AB00-B4E6C1946DB7}"/>
              </a:ext>
            </a:extLst>
          </p:cNvPr>
          <p:cNvSpPr/>
          <p:nvPr/>
        </p:nvSpPr>
        <p:spPr bwMode="auto">
          <a:xfrm>
            <a:off x="827584" y="3501008"/>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lang="en-US" sz="1800" b="0" dirty="0">
                <a:latin typeface="Arial" charset="0"/>
                <a:sym typeface="Arial" charset="0"/>
              </a:rPr>
              <a:t>Bewegungsbereich und Spitzenwert</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Führen Patienten den gleichen Bewegungsumfang aus wie gesunde Menschen?</a:t>
            </a:r>
          </a:p>
          <a:p>
            <a:pPr marR="0" indent="7938" algn="ctr" defTabSz="598488" rtl="0" eaLnBrk="1" fontAlgn="base" latinLnBrk="0" hangingPunct="1">
              <a:lnSpc>
                <a:spcPct val="90000"/>
              </a:lnSpc>
              <a:spcBef>
                <a:spcPts val="0"/>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Erreichen die Patienten die Spitzenwerte der Gelenkbewegung als gesunde Teilnehmer?</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7" name="Rectángulo: esquinas redondeadas 6">
            <a:extLst>
              <a:ext uri="{FF2B5EF4-FFF2-40B4-BE49-F238E27FC236}">
                <a16:creationId xmlns:a16="http://schemas.microsoft.com/office/drawing/2014/main" id="{6A60FC34-7228-4E0F-B77A-48396C989115}"/>
              </a:ext>
            </a:extLst>
          </p:cNvPr>
          <p:cNvSpPr/>
          <p:nvPr/>
        </p:nvSpPr>
        <p:spPr bwMode="auto">
          <a:xfrm>
            <a:off x="827584" y="5040396"/>
            <a:ext cx="7488832" cy="105290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Winkelgeschwindigkeit</a:t>
            </a:r>
          </a:p>
          <a:p>
            <a:pPr marR="0" indent="7938" algn="ctr" defTabSz="598488" rtl="0" eaLnBrk="1" fontAlgn="base" latinLnBrk="0" hangingPunct="1">
              <a:lnSpc>
                <a:spcPct val="90000"/>
              </a:lnSpc>
              <a:spcBef>
                <a:spcPts val="1675"/>
              </a:spcBef>
              <a:spcAft>
                <a:spcPct val="0"/>
              </a:spcAft>
              <a:buClrTx/>
              <a:buSzPct val="171000"/>
              <a:buFont typeface="Arial" charset="0"/>
              <a:buNone/>
              <a:tabLst>
                <a:tab pos="5287963" algn="l"/>
              </a:tabLst>
            </a:pPr>
            <a:r>
              <a:rPr kumimoji="0" lang="en-US" sz="1800" b="0" i="0" u="none" strike="noStrike" cap="none" normalizeH="0" baseline="0" dirty="0">
                <a:ln>
                  <a:noFill/>
                </a:ln>
                <a:solidFill>
                  <a:schemeClr val="bg1"/>
                </a:solidFill>
                <a:effectLst/>
                <a:latin typeface="Arial" charset="0"/>
                <a:sym typeface="Arial" charset="0"/>
              </a:rPr>
              <a:t>Bewegen sich Patienten mit der gleichen Geschwindigkeit wie gesunde Teilnehmer?</a:t>
            </a:r>
            <a:endParaRPr kumimoji="0" lang="es-ES" sz="18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77027559"/>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0</TotalTime>
  <Pages>0</Pages>
  <Words>3765</Words>
  <Characters>0</Characters>
  <Application>Microsoft Office PowerPoint</Application>
  <PresentationFormat>Pokaz na ekranie (4:3)</PresentationFormat>
  <Lines>0</Lines>
  <Paragraphs>406</Paragraphs>
  <Slides>41</Slides>
  <Notes>26</Notes>
  <HiddenSlides>0</HiddenSlides>
  <MMClips>0</MMClips>
  <ScaleCrop>false</ScaleCrop>
  <HeadingPairs>
    <vt:vector size="6" baseType="variant">
      <vt:variant>
        <vt:lpstr>Używane czcionki</vt:lpstr>
      </vt:variant>
      <vt:variant>
        <vt:i4>6</vt:i4>
      </vt:variant>
      <vt:variant>
        <vt:lpstr>Motyw</vt:lpstr>
      </vt:variant>
      <vt:variant>
        <vt:i4>4</vt:i4>
      </vt:variant>
      <vt:variant>
        <vt:lpstr>Tytuły slajdów</vt:lpstr>
      </vt:variant>
      <vt:variant>
        <vt:i4>41</vt:i4>
      </vt:variant>
    </vt:vector>
  </HeadingPairs>
  <TitlesOfParts>
    <vt:vector size="51" baseType="lpstr">
      <vt:lpstr>Arial</vt:lpstr>
      <vt:lpstr>Arial Bold</vt:lpstr>
      <vt:lpstr>Bradley Hand ITC</vt:lpstr>
      <vt:lpstr>Calibri</vt:lpstr>
      <vt:lpstr>Gill Sans</vt:lpstr>
      <vt:lpstr>Times New Roman</vt:lpstr>
      <vt:lpstr>Pantallazo inicio</vt:lpstr>
      <vt:lpstr>Pantallazo cierre</vt:lpstr>
      <vt:lpstr>1_WOIZ - prezentacja "wykładowa"</vt:lpstr>
      <vt:lpstr>1_Pantallazo cierre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Patrycja Kabiesz</cp:lastModifiedBy>
  <cp:revision>1345</cp:revision>
  <cp:lastPrinted>2021-05-06T12:00:42Z</cp:lastPrinted>
  <dcterms:created xsi:type="dcterms:W3CDTF">2010-06-23T19:02:16Z</dcterms:created>
  <dcterms:modified xsi:type="dcterms:W3CDTF">2021-07-03T10:12:14Z</dcterms:modified>
</cp:coreProperties>
</file>