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47"/>
  </p:notesMasterIdLst>
  <p:handoutMasterIdLst>
    <p:handoutMasterId r:id="rId48"/>
  </p:handoutMasterIdLst>
  <p:sldIdLst>
    <p:sldId id="627" r:id="rId4"/>
    <p:sldId id="743" r:id="rId5"/>
    <p:sldId id="651" r:id="rId6"/>
    <p:sldId id="744" r:id="rId7"/>
    <p:sldId id="745" r:id="rId8"/>
    <p:sldId id="652" r:id="rId9"/>
    <p:sldId id="755" r:id="rId10"/>
    <p:sldId id="751" r:id="rId11"/>
    <p:sldId id="756" r:id="rId12"/>
    <p:sldId id="757" r:id="rId13"/>
    <p:sldId id="752" r:id="rId14"/>
    <p:sldId id="754" r:id="rId15"/>
    <p:sldId id="753" r:id="rId16"/>
    <p:sldId id="759" r:id="rId17"/>
    <p:sldId id="758" r:id="rId18"/>
    <p:sldId id="760" r:id="rId19"/>
    <p:sldId id="761" r:id="rId20"/>
    <p:sldId id="762" r:id="rId21"/>
    <p:sldId id="763" r:id="rId22"/>
    <p:sldId id="764" r:id="rId23"/>
    <p:sldId id="787" r:id="rId24"/>
    <p:sldId id="766" r:id="rId25"/>
    <p:sldId id="767" r:id="rId26"/>
    <p:sldId id="768" r:id="rId27"/>
    <p:sldId id="769" r:id="rId28"/>
    <p:sldId id="770" r:id="rId29"/>
    <p:sldId id="771" r:id="rId30"/>
    <p:sldId id="772" r:id="rId31"/>
    <p:sldId id="773" r:id="rId32"/>
    <p:sldId id="774" r:id="rId33"/>
    <p:sldId id="775" r:id="rId34"/>
    <p:sldId id="776" r:id="rId35"/>
    <p:sldId id="777" r:id="rId36"/>
    <p:sldId id="780" r:id="rId37"/>
    <p:sldId id="781" r:id="rId38"/>
    <p:sldId id="782" r:id="rId39"/>
    <p:sldId id="783" r:id="rId40"/>
    <p:sldId id="784" r:id="rId41"/>
    <p:sldId id="785" r:id="rId42"/>
    <p:sldId id="786" r:id="rId43"/>
    <p:sldId id="779" r:id="rId44"/>
    <p:sldId id="778" r:id="rId45"/>
    <p:sldId id="626" r:id="rId46"/>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 id="2" name="Constanza.Martin@uv.es" initials="C" lastIdx="1" clrIdx="1">
    <p:extLst>
      <p:ext uri="{19B8F6BF-5375-455C-9EA6-DF929625EA0E}">
        <p15:presenceInfo xmlns:p15="http://schemas.microsoft.com/office/powerpoint/2012/main" userId="Constanza.Martin@uv.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7596FF"/>
    <a:srgbClr val="262673"/>
    <a:srgbClr val="0404E6"/>
    <a:srgbClr val="F26200"/>
    <a:srgbClr val="FF6600"/>
    <a:srgbClr val="D16D09"/>
    <a:srgbClr val="D15509"/>
    <a:srgbClr val="2220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3467" autoAdjust="0"/>
  </p:normalViewPr>
  <p:slideViewPr>
    <p:cSldViewPr>
      <p:cViewPr varScale="1">
        <p:scale>
          <a:sx n="63" d="100"/>
          <a:sy n="63" d="100"/>
        </p:scale>
        <p:origin x="1614"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 San Martín" userId="086299404871f465" providerId="LiveId" clId="{1109E45E-8609-4793-9CB5-57FF143BB099}"/>
    <pc:docChg chg="modSld">
      <pc:chgData name="Anto San Martín" userId="086299404871f465" providerId="LiveId" clId="{1109E45E-8609-4793-9CB5-57FF143BB099}" dt="2021-07-02T16:31:44.329" v="25" actId="1036"/>
      <pc:docMkLst>
        <pc:docMk/>
      </pc:docMkLst>
      <pc:sldChg chg="addSp modSp mod">
        <pc:chgData name="Anto San Martín" userId="086299404871f465" providerId="LiveId" clId="{1109E45E-8609-4793-9CB5-57FF143BB099}" dt="2021-07-02T16:31:44.329" v="25" actId="1036"/>
        <pc:sldMkLst>
          <pc:docMk/>
          <pc:sldMk cId="1543052061" sldId="626"/>
        </pc:sldMkLst>
        <pc:spChg chg="add mod">
          <ac:chgData name="Anto San Martín" userId="086299404871f465" providerId="LiveId" clId="{1109E45E-8609-4793-9CB5-57FF143BB099}" dt="2021-07-02T16:31:44.329" v="25" actId="1036"/>
          <ac:spMkLst>
            <pc:docMk/>
            <pc:sldMk cId="1543052061" sldId="626"/>
            <ac:spMk id="2" creationId="{A43D39BF-8C73-470E-AD76-3879868006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‹Nº›</a:t>
            </a:fld>
            <a:endParaRPr lang="pl-PL" altLang="pl-PL"/>
          </a:p>
        </p:txBody>
      </p:sp>
    </p:spTree>
    <p:extLst>
      <p:ext uri="{BB962C8B-B14F-4D97-AF65-F5344CB8AC3E}">
        <p14:creationId xmlns:p14="http://schemas.microsoft.com/office/powerpoint/2010/main" val="2041898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‹Nº›</a:t>
            </a:fld>
            <a:endParaRPr lang="pl-PL" altLang="pl-PL"/>
          </a:p>
        </p:txBody>
      </p:sp>
    </p:spTree>
    <p:extLst>
      <p:ext uri="{BB962C8B-B14F-4D97-AF65-F5344CB8AC3E}">
        <p14:creationId xmlns:p14="http://schemas.microsoft.com/office/powerpoint/2010/main" val="198602046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7434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06123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625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9085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0738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7657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258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20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B363A5-A4CE-4E5F-8C27-083E8A7160E1}"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990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469187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825956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07203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3227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70806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043307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02740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1845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908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53604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07203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5448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8287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5091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02/07/2021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‹Nº›</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AE9CA9-0967-4022-809E-3EFAC109DA22}"/>
              </a:ext>
            </a:extLst>
          </p:cNvPr>
          <p:cNvSpPr>
            <a:spLocks noChangeArrowheads="1"/>
          </p:cNvSpPr>
          <p:nvPr/>
        </p:nvSpPr>
        <p:spPr bwMode="auto">
          <a:xfrm>
            <a:off x="755576" y="3645024"/>
            <a:ext cx="705678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s-ES" sz="2000" dirty="0">
                <a:solidFill>
                  <a:schemeClr val="accent2">
                    <a:lumMod val="75000"/>
                  </a:schemeClr>
                </a:solidFill>
                <a:latin typeface="Bradley Hand ITC" panose="03070402050302030203" pitchFamily="66" charset="0"/>
                <a:cs typeface="+mn-cs"/>
                <a:sym typeface="Arial" charset="0"/>
              </a:rPr>
              <a:t>MÓDULO DE BIOMECÁNICA DE LA MARCHA</a:t>
            </a:r>
          </a:p>
          <a:p>
            <a:pPr algn="r" eaLnBrk="1" hangingPunct="1">
              <a:lnSpc>
                <a:spcPct val="90000"/>
              </a:lnSpc>
              <a:spcBef>
                <a:spcPts val="1675"/>
              </a:spcBef>
              <a:buSzPct val="171000"/>
              <a:buFont typeface="Arial" charset="0"/>
              <a:buNone/>
              <a:defRPr/>
            </a:pPr>
            <a:r>
              <a:rPr lang="es-ES" sz="2000" dirty="0">
                <a:solidFill>
                  <a:schemeClr val="accent2">
                    <a:lumMod val="75000"/>
                  </a:schemeClr>
                </a:solidFill>
                <a:latin typeface="Bradley Hand ITC" panose="03070402050302030203" pitchFamily="66" charset="0"/>
                <a:cs typeface="+mn-cs"/>
                <a:sym typeface="Arial" charset="0"/>
              </a:rPr>
              <a:t>Unidad didáctica D: ANÁLISIS INTRUMENTADO DE LA MARCHA</a:t>
            </a:r>
            <a:endParaRPr lang="en-US" sz="2000" dirty="0">
              <a:solidFill>
                <a:schemeClr val="accent2">
                  <a:lumMod val="75000"/>
                </a:schemeClr>
              </a:solidFill>
              <a:latin typeface="Bradley Hand ITC" panose="03070402050302030203" pitchFamily="66" charset="0"/>
              <a:sym typeface="Arial" charset="0"/>
            </a:endParaRPr>
          </a:p>
          <a:p>
            <a:pPr algn="r" eaLnBrk="1" hangingPunct="1">
              <a:lnSpc>
                <a:spcPct val="90000"/>
              </a:lnSpc>
              <a:spcBef>
                <a:spcPts val="1675"/>
              </a:spcBef>
              <a:buSzPct val="171000"/>
              <a:buFont typeface="Arial" charset="0"/>
              <a:buNone/>
              <a:defRPr/>
            </a:pPr>
            <a:r>
              <a:rPr lang="es-ES" sz="2000" dirty="0">
                <a:solidFill>
                  <a:schemeClr val="accent2">
                    <a:lumMod val="75000"/>
                  </a:schemeClr>
                </a:solidFill>
                <a:latin typeface="Bradley Hand ITC" panose="03070402050302030203" pitchFamily="66" charset="0"/>
                <a:cs typeface="+mn-cs"/>
                <a:sym typeface="Arial" charset="0"/>
              </a:rPr>
              <a:t>D.3 Interpretación del análisis biomecánico de la marcha en casos patológicos</a:t>
            </a:r>
            <a:endParaRPr lang="pl-PL" sz="2000" dirty="0">
              <a:solidFill>
                <a:schemeClr val="accent2">
                  <a:lumMod val="75000"/>
                </a:schemeClr>
              </a:solidFill>
              <a:latin typeface="Bradley Hand ITC" panose="03070402050302030203" pitchFamily="66" charset="0"/>
              <a:cs typeface="+mn-cs"/>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1299614-B180-4DA3-AB84-3D26B8C2789E}"/>
              </a:ext>
            </a:extLst>
          </p:cNvPr>
          <p:cNvPicPr>
            <a:picLocks noChangeAspect="1"/>
          </p:cNvPicPr>
          <p:nvPr/>
        </p:nvPicPr>
        <p:blipFill rotWithShape="1">
          <a:blip r:embed="rId3"/>
          <a:srcRect l="24013" t="26200" r="42912" b="26200"/>
          <a:stretch/>
        </p:blipFill>
        <p:spPr>
          <a:xfrm>
            <a:off x="4427984" y="2378682"/>
            <a:ext cx="4232836" cy="3426582"/>
          </a:xfrm>
          <a:prstGeom prst="rect">
            <a:avLst/>
          </a:prstGeom>
          <a:ln>
            <a:noFill/>
          </a:ln>
        </p:spPr>
      </p:pic>
      <p:pic>
        <p:nvPicPr>
          <p:cNvPr id="7" name="Imagen 6">
            <a:extLst>
              <a:ext uri="{FF2B5EF4-FFF2-40B4-BE49-F238E27FC236}">
                <a16:creationId xmlns:a16="http://schemas.microsoft.com/office/drawing/2014/main" id="{308ABFAF-7086-44F4-81D8-547910BCAA0C}"/>
              </a:ext>
            </a:extLst>
          </p:cNvPr>
          <p:cNvPicPr>
            <a:picLocks noChangeAspect="1"/>
          </p:cNvPicPr>
          <p:nvPr/>
        </p:nvPicPr>
        <p:blipFill rotWithShape="1">
          <a:blip r:embed="rId3"/>
          <a:srcRect l="24013" t="60680" r="42912" b="26200"/>
          <a:stretch/>
        </p:blipFill>
        <p:spPr>
          <a:xfrm>
            <a:off x="395536" y="4860776"/>
            <a:ext cx="4232836" cy="944488"/>
          </a:xfrm>
          <a:prstGeom prst="rect">
            <a:avLst/>
          </a:prstGeom>
          <a:ln>
            <a:noFill/>
          </a:ln>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a:t>
            </a:r>
            <a:r>
              <a:rPr lang="en-US" sz="1800" i="1" dirty="0">
                <a:solidFill>
                  <a:schemeClr val="accent2">
                    <a:lumMod val="75000"/>
                  </a:schemeClr>
                </a:solidFill>
              </a:rPr>
              <a:t> </a:t>
            </a:r>
            <a:r>
              <a:rPr lang="en-US" sz="1800" i="1" dirty="0" err="1">
                <a:solidFill>
                  <a:schemeClr val="accent2">
                    <a:lumMod val="75000"/>
                  </a:schemeClr>
                </a:solidFill>
              </a:rPr>
              <a:t>cinemático</a:t>
            </a:r>
            <a:r>
              <a:rPr lang="en-US" sz="1800" i="1" dirty="0">
                <a:solidFill>
                  <a:schemeClr val="accent2">
                    <a:lumMod val="75000"/>
                  </a:schemeClr>
                </a:solidFill>
              </a:rPr>
              <a:t>: </a:t>
            </a:r>
            <a:r>
              <a:rPr lang="en-US" sz="1800" i="1" dirty="0" err="1">
                <a:solidFill>
                  <a:schemeClr val="accent2">
                    <a:lumMod val="75000"/>
                  </a:schemeClr>
                </a:solidFill>
              </a:rPr>
              <a:t>reemplazo</a:t>
            </a:r>
            <a:r>
              <a:rPr lang="en-US" sz="1800" i="1" dirty="0">
                <a:solidFill>
                  <a:schemeClr val="accent2">
                    <a:lumMod val="75000"/>
                  </a:schemeClr>
                </a:solidFill>
              </a:rPr>
              <a:t> de </a:t>
            </a:r>
            <a:r>
              <a:rPr lang="en-US" sz="1800" i="1" dirty="0" err="1">
                <a:solidFill>
                  <a:schemeClr val="accent2">
                    <a:lumMod val="75000"/>
                  </a:schemeClr>
                </a:solidFill>
              </a:rPr>
              <a:t>cadera</a:t>
            </a:r>
            <a:endParaRPr lang="en-US" sz="1800" i="1" dirty="0">
              <a:solidFill>
                <a:schemeClr val="accent2">
                  <a:lumMod val="75000"/>
                </a:schemeClr>
              </a:solidFill>
            </a:endParaRPr>
          </a:p>
        </p:txBody>
      </p:sp>
      <p:pic>
        <p:nvPicPr>
          <p:cNvPr id="3" name="Imagen 2">
            <a:extLst>
              <a:ext uri="{FF2B5EF4-FFF2-40B4-BE49-F238E27FC236}">
                <a16:creationId xmlns:a16="http://schemas.microsoft.com/office/drawing/2014/main" id="{FC4A484A-99BD-440E-96C7-8F0EC86AD721}"/>
              </a:ext>
            </a:extLst>
          </p:cNvPr>
          <p:cNvPicPr>
            <a:picLocks noChangeAspect="1"/>
          </p:cNvPicPr>
          <p:nvPr/>
        </p:nvPicPr>
        <p:blipFill rotWithShape="1">
          <a:blip r:embed="rId3"/>
          <a:srcRect l="57876" t="26200" r="9837" b="36181"/>
          <a:stretch/>
        </p:blipFill>
        <p:spPr>
          <a:xfrm>
            <a:off x="493507" y="2366616"/>
            <a:ext cx="3888432" cy="2548435"/>
          </a:xfrm>
          <a:prstGeom prst="rect">
            <a:avLst/>
          </a:prstGeom>
          <a:ln>
            <a:noFill/>
          </a:ln>
        </p:spPr>
      </p:pic>
      <p:sp>
        <p:nvSpPr>
          <p:cNvPr id="6" name="CuadroTexto 5">
            <a:extLst>
              <a:ext uri="{FF2B5EF4-FFF2-40B4-BE49-F238E27FC236}">
                <a16:creationId xmlns:a16="http://schemas.microsoft.com/office/drawing/2014/main" id="{D31F00DE-C032-4A49-B327-0380E106D05B}"/>
              </a:ext>
            </a:extLst>
          </p:cNvPr>
          <p:cNvSpPr txBox="1"/>
          <p:nvPr/>
        </p:nvSpPr>
        <p:spPr>
          <a:xfrm>
            <a:off x="0" y="5805264"/>
            <a:ext cx="9144000" cy="307777"/>
          </a:xfrm>
          <a:prstGeom prst="rect">
            <a:avLst/>
          </a:prstGeom>
          <a:noFill/>
        </p:spPr>
        <p:txBody>
          <a:bodyPr wrap="square" rtlCol="0">
            <a:spAutoFit/>
          </a:bodyPr>
          <a:lstStyle/>
          <a:p>
            <a:pPr algn="ctr"/>
            <a:r>
              <a:rPr lang="es-ES" sz="1400" b="0" dirty="0">
                <a:solidFill>
                  <a:schemeClr val="accent2"/>
                </a:solidFill>
              </a:rPr>
              <a:t>Figura 2 - Movimiento de cadera de abducción/aducción y flexión/extensión de </a:t>
            </a:r>
            <a:r>
              <a:rPr lang="es-ES" sz="1400" b="0" dirty="0" err="1">
                <a:solidFill>
                  <a:schemeClr val="accent2"/>
                </a:solidFill>
              </a:rPr>
              <a:t>Beaulieu</a:t>
            </a:r>
            <a:r>
              <a:rPr lang="es-ES" sz="1400" b="0" dirty="0">
                <a:solidFill>
                  <a:schemeClr val="accent2"/>
                </a:solidFill>
              </a:rPr>
              <a:t> M. et al. Estudio 2010</a:t>
            </a:r>
            <a:r>
              <a:rPr lang="en-US" sz="1400" b="0" dirty="0">
                <a:solidFill>
                  <a:schemeClr val="accent2"/>
                </a:solidFill>
              </a:rPr>
              <a:t>. </a:t>
            </a:r>
          </a:p>
        </p:txBody>
      </p:sp>
      <p:sp>
        <p:nvSpPr>
          <p:cNvPr id="13"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3530011483"/>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a:t>
            </a:r>
            <a:r>
              <a:rPr lang="en-US" sz="1800" i="1" dirty="0">
                <a:solidFill>
                  <a:schemeClr val="accent2">
                    <a:lumMod val="75000"/>
                  </a:schemeClr>
                </a:solidFill>
              </a:rPr>
              <a:t> </a:t>
            </a:r>
            <a:r>
              <a:rPr lang="en-US" sz="1800" i="1" dirty="0" err="1">
                <a:solidFill>
                  <a:schemeClr val="accent2">
                    <a:lumMod val="75000"/>
                  </a:schemeClr>
                </a:solidFill>
              </a:rPr>
              <a:t>cinemático</a:t>
            </a:r>
            <a:r>
              <a:rPr lang="en-US" sz="1800" i="1" dirty="0">
                <a:solidFill>
                  <a:schemeClr val="accent2">
                    <a:lumMod val="75000"/>
                  </a:schemeClr>
                </a:solidFill>
              </a:rPr>
              <a:t>: </a:t>
            </a:r>
            <a:r>
              <a:rPr lang="en-US" sz="1800" i="1" dirty="0" err="1">
                <a:solidFill>
                  <a:schemeClr val="accent2">
                    <a:lumMod val="75000"/>
                  </a:schemeClr>
                </a:solidFill>
              </a:rPr>
              <a:t>reemplazo</a:t>
            </a:r>
            <a:r>
              <a:rPr lang="en-US" sz="1800" i="1" dirty="0">
                <a:solidFill>
                  <a:schemeClr val="accent2">
                    <a:lumMod val="75000"/>
                  </a:schemeClr>
                </a:solidFill>
              </a:rPr>
              <a:t> de </a:t>
            </a:r>
            <a:r>
              <a:rPr lang="en-US" sz="1800" i="1" dirty="0" err="1">
                <a:solidFill>
                  <a:schemeClr val="accent2">
                    <a:lumMod val="75000"/>
                  </a:schemeClr>
                </a:solidFill>
              </a:rPr>
              <a:t>cadera</a:t>
            </a:r>
            <a:endParaRPr lang="en-US" sz="1800" i="1" dirty="0">
              <a:solidFill>
                <a:schemeClr val="accent2">
                  <a:lumMod val="75000"/>
                </a:schemeClr>
              </a:solidFill>
            </a:endParaRPr>
          </a:p>
        </p:txBody>
      </p:sp>
      <p:graphicFrame>
        <p:nvGraphicFramePr>
          <p:cNvPr id="4" name="Tabla 2">
            <a:extLst>
              <a:ext uri="{FF2B5EF4-FFF2-40B4-BE49-F238E27FC236}">
                <a16:creationId xmlns:a16="http://schemas.microsoft.com/office/drawing/2014/main" id="{77FB7594-0662-477D-A3C4-08D08671A34B}"/>
              </a:ext>
            </a:extLst>
          </p:cNvPr>
          <p:cNvGraphicFramePr>
            <a:graphicFrameLocks noGrp="1"/>
          </p:cNvGraphicFramePr>
          <p:nvPr>
            <p:extLst>
              <p:ext uri="{D42A27DB-BD31-4B8C-83A1-F6EECF244321}">
                <p14:modId xmlns:p14="http://schemas.microsoft.com/office/powerpoint/2010/main" val="731431163"/>
              </p:ext>
            </p:extLst>
          </p:nvPr>
        </p:nvGraphicFramePr>
        <p:xfrm>
          <a:off x="899592" y="2564904"/>
          <a:ext cx="7344816" cy="2834640"/>
        </p:xfrm>
        <a:graphic>
          <a:graphicData uri="http://schemas.openxmlformats.org/drawingml/2006/table">
            <a:tbl>
              <a:tblPr firstRow="1" bandRow="1">
                <a:tableStyleId>{5C22544A-7EE6-4342-B048-85BDC9FD1C3A}</a:tableStyleId>
              </a:tblPr>
              <a:tblGrid>
                <a:gridCol w="3131308">
                  <a:extLst>
                    <a:ext uri="{9D8B030D-6E8A-4147-A177-3AD203B41FA5}">
                      <a16:colId xmlns:a16="http://schemas.microsoft.com/office/drawing/2014/main" val="1018483261"/>
                    </a:ext>
                  </a:extLst>
                </a:gridCol>
                <a:gridCol w="1943571">
                  <a:extLst>
                    <a:ext uri="{9D8B030D-6E8A-4147-A177-3AD203B41FA5}">
                      <a16:colId xmlns:a16="http://schemas.microsoft.com/office/drawing/2014/main" val="885585594"/>
                    </a:ext>
                  </a:extLst>
                </a:gridCol>
                <a:gridCol w="2269937">
                  <a:extLst>
                    <a:ext uri="{9D8B030D-6E8A-4147-A177-3AD203B41FA5}">
                      <a16:colId xmlns:a16="http://schemas.microsoft.com/office/drawing/2014/main" val="2691499307"/>
                    </a:ext>
                  </a:extLst>
                </a:gridCol>
              </a:tblGrid>
              <a:tr h="426081">
                <a:tc gridSpan="3">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es-ES" sz="1600" b="1" i="0" u="none" strike="noStrike" cap="none" normalizeH="0" baseline="0" dirty="0">
                          <a:ln>
                            <a:noFill/>
                          </a:ln>
                          <a:solidFill>
                            <a:schemeClr val="bg1"/>
                          </a:solidFill>
                          <a:effectLst/>
                          <a:latin typeface="Arial" charset="0"/>
                          <a:sym typeface="Arial" charset="0"/>
                        </a:rPr>
                        <a:t>Tabla 2: Rendimiento cinemático durante el ciclo de la marcha de pacientes con artroplastia de cadera</a:t>
                      </a:r>
                      <a:endParaRPr kumimoji="0" lang="en-US" sz="1600" b="1" i="0" u="none" strike="noStrike" cap="none" normalizeH="0" baseline="0" dirty="0">
                        <a:ln>
                          <a:noFill/>
                        </a:ln>
                        <a:solidFill>
                          <a:schemeClr val="bg1"/>
                        </a:solidFill>
                        <a:effectLst/>
                        <a:latin typeface="Arial" charset="0"/>
                        <a:sym typeface="Arial" charset="0"/>
                      </a:endParaRPr>
                    </a:p>
                  </a:txBody>
                  <a:tcPr/>
                </a:tc>
                <a:tc hMerge="1">
                  <a:txBody>
                    <a:bodyPr/>
                    <a:lstStyle/>
                    <a:p>
                      <a:pPr algn="ctr"/>
                      <a:endParaRPr lang="es-ES" sz="1400" dirty="0"/>
                    </a:p>
                  </a:txBody>
                  <a:tcPr/>
                </a:tc>
                <a:tc hMerge="1">
                  <a:txBody>
                    <a:bodyPr/>
                    <a:lstStyle/>
                    <a:p>
                      <a:pPr algn="ctr"/>
                      <a:endParaRPr lang="es-ES" sz="1400" dirty="0"/>
                    </a:p>
                  </a:txBody>
                  <a:tcPr/>
                </a:tc>
                <a:extLst>
                  <a:ext uri="{0D108BD9-81ED-4DB2-BD59-A6C34878D82A}">
                    <a16:rowId xmlns:a16="http://schemas.microsoft.com/office/drawing/2014/main" val="1985628484"/>
                  </a:ext>
                </a:extLst>
              </a:tr>
              <a:tr h="2944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kern="1200" noProof="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1200" dirty="0">
                          <a:solidFill>
                            <a:schemeClr val="lt1"/>
                          </a:solidFill>
                          <a:latin typeface="+mn-lt"/>
                          <a:ea typeface="+mn-ea"/>
                          <a:cs typeface="+mn-cs"/>
                        </a:rPr>
                        <a:t>Pacientes</a:t>
                      </a: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b="1" kern="1200" dirty="0">
                          <a:solidFill>
                            <a:schemeClr val="lt1"/>
                          </a:solidFill>
                          <a:latin typeface="+mn-lt"/>
                          <a:ea typeface="+mn-ea"/>
                          <a:cs typeface="+mn-cs"/>
                        </a:rPr>
                        <a:t>Controles</a:t>
                      </a:r>
                      <a:r>
                        <a:rPr lang="es-ES" sz="1600" b="1" kern="1200" baseline="0" dirty="0">
                          <a:solidFill>
                            <a:schemeClr val="lt1"/>
                          </a:solidFill>
                          <a:latin typeface="+mn-lt"/>
                          <a:ea typeface="+mn-ea"/>
                          <a:cs typeface="+mn-cs"/>
                        </a:rPr>
                        <a:t> sanos</a:t>
                      </a:r>
                      <a:endParaRPr lang="es-ES" sz="1600" b="1" kern="1200" dirty="0">
                        <a:solidFill>
                          <a:schemeClr val="lt1"/>
                        </a:solidFill>
                        <a:latin typeface="+mn-lt"/>
                        <a:ea typeface="+mn-ea"/>
                        <a:cs typeface="+mn-cs"/>
                      </a:endParaRPr>
                    </a:p>
                  </a:txBody>
                  <a:tcPr>
                    <a:solidFill>
                      <a:schemeClr val="bg2">
                        <a:lumMod val="75000"/>
                      </a:schemeClr>
                    </a:solidFill>
                  </a:tcPr>
                </a:tc>
                <a:extLst>
                  <a:ext uri="{0D108BD9-81ED-4DB2-BD59-A6C34878D82A}">
                    <a16:rowId xmlns:a16="http://schemas.microsoft.com/office/drawing/2014/main" val="1632855977"/>
                  </a:ext>
                </a:extLst>
              </a:tr>
              <a:tr h="253594">
                <a:tc>
                  <a:txBody>
                    <a:bodyPr/>
                    <a:lstStyle/>
                    <a:p>
                      <a:pPr>
                        <a:lnSpc>
                          <a:spcPct val="100000"/>
                        </a:lnSpc>
                      </a:pPr>
                      <a:r>
                        <a:rPr lang="es-ES" sz="1600" dirty="0"/>
                        <a:t>Flexión-extensión ROM (º)</a:t>
                      </a:r>
                    </a:p>
                  </a:txBody>
                  <a:tcPr/>
                </a:tc>
                <a:tc>
                  <a:txBody>
                    <a:bodyPr/>
                    <a:lstStyle/>
                    <a:p>
                      <a:pPr algn="ctr">
                        <a:lnSpc>
                          <a:spcPct val="100000"/>
                        </a:lnSpc>
                      </a:pPr>
                      <a:r>
                        <a:rPr lang="es-ES" sz="1600" b="0" dirty="0"/>
                        <a:t>23.1º hasta 40.7º </a:t>
                      </a:r>
                      <a:r>
                        <a:rPr lang="en-US" sz="1600" kern="1200" baseline="30000" dirty="0">
                          <a:solidFill>
                            <a:schemeClr val="dk1"/>
                          </a:solidFill>
                          <a:effectLst/>
                          <a:latin typeface="+mn-lt"/>
                          <a:ea typeface="+mn-ea"/>
                          <a:cs typeface="+mn-cs"/>
                        </a:rPr>
                        <a:t>1</a:t>
                      </a:r>
                    </a:p>
                    <a:p>
                      <a:pPr algn="ctr">
                        <a:lnSpc>
                          <a:spcPct val="100000"/>
                        </a:lnSpc>
                      </a:pPr>
                      <a:r>
                        <a:rPr lang="en-US" sz="1600" b="0" kern="1200" dirty="0">
                          <a:solidFill>
                            <a:schemeClr val="dk1"/>
                          </a:solidFill>
                          <a:latin typeface="+mn-lt"/>
                          <a:ea typeface="+mn-ea"/>
                          <a:cs typeface="+mn-cs"/>
                        </a:rPr>
                        <a:t>40.7 </a:t>
                      </a:r>
                      <a:r>
                        <a:rPr lang="en-US" sz="1600" kern="1200" baseline="30000" dirty="0">
                          <a:solidFill>
                            <a:schemeClr val="dk1"/>
                          </a:solidFill>
                          <a:effectLst/>
                          <a:latin typeface="+mn-lt"/>
                          <a:ea typeface="+mn-ea"/>
                          <a:cs typeface="+mn-cs"/>
                        </a:rPr>
                        <a:t>2</a:t>
                      </a:r>
                      <a:endParaRPr lang="es-ES" sz="1600" kern="1200" baseline="30000" dirty="0">
                        <a:solidFill>
                          <a:schemeClr val="dk1"/>
                        </a:solidFill>
                        <a:effectLst/>
                        <a:latin typeface="+mn-lt"/>
                        <a:ea typeface="+mn-ea"/>
                        <a:cs typeface="+mn-cs"/>
                      </a:endParaRPr>
                    </a:p>
                  </a:txBody>
                  <a:tcPr/>
                </a:tc>
                <a:tc>
                  <a:txBody>
                    <a:bodyPr/>
                    <a:lstStyle/>
                    <a:p>
                      <a:pPr algn="ctr">
                        <a:lnSpc>
                          <a:spcPct val="100000"/>
                        </a:lnSpc>
                      </a:pPr>
                      <a:r>
                        <a:rPr lang="es-ES" sz="1600" b="0" dirty="0"/>
                        <a:t>31º hasta 51º </a:t>
                      </a:r>
                      <a:r>
                        <a:rPr lang="en-US" sz="1600" kern="1200" baseline="30000" dirty="0">
                          <a:solidFill>
                            <a:schemeClr val="dk1"/>
                          </a:solidFill>
                          <a:effectLst/>
                          <a:latin typeface="+mn-l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mn-lt"/>
                          <a:ea typeface="+mn-ea"/>
                          <a:cs typeface="+mn-cs"/>
                        </a:rPr>
                        <a:t>51.0 </a:t>
                      </a:r>
                      <a:r>
                        <a:rPr lang="en-US" sz="1600" kern="1200" baseline="30000" dirty="0">
                          <a:solidFill>
                            <a:schemeClr val="dk1"/>
                          </a:solidFill>
                          <a:effectLst/>
                          <a:latin typeface="+mn-lt"/>
                          <a:ea typeface="+mn-ea"/>
                          <a:cs typeface="+mn-cs"/>
                        </a:rPr>
                        <a:t>2</a:t>
                      </a:r>
                      <a:endParaRPr lang="es-ES" sz="1600" kern="1200" baseline="30000" dirty="0">
                        <a:solidFill>
                          <a:schemeClr val="dk1"/>
                        </a:solidFill>
                        <a:effectLst/>
                        <a:latin typeface="+mn-lt"/>
                        <a:ea typeface="+mn-ea"/>
                        <a:cs typeface="+mn-cs"/>
                      </a:endParaRPr>
                    </a:p>
                  </a:txBody>
                  <a:tcPr/>
                </a:tc>
                <a:extLst>
                  <a:ext uri="{0D108BD9-81ED-4DB2-BD59-A6C34878D82A}">
                    <a16:rowId xmlns:a16="http://schemas.microsoft.com/office/drawing/2014/main" val="2318375947"/>
                  </a:ext>
                </a:extLst>
              </a:tr>
              <a:tr h="294416">
                <a:tc>
                  <a:txBody>
                    <a:bodyPr/>
                    <a:lstStyle/>
                    <a:p>
                      <a:pPr>
                        <a:lnSpc>
                          <a:spcPct val="100000"/>
                        </a:lnSpc>
                      </a:pPr>
                      <a:r>
                        <a:rPr lang="es-ES" sz="1600" dirty="0"/>
                        <a:t>Pico de flexión(º)</a:t>
                      </a:r>
                    </a:p>
                  </a:txBody>
                  <a:tcPr/>
                </a:tc>
                <a:tc>
                  <a:txBody>
                    <a:bodyPr/>
                    <a:lstStyle/>
                    <a:p>
                      <a:pPr algn="ctr">
                        <a:lnSpc>
                          <a:spcPct val="100000"/>
                        </a:lnSpc>
                      </a:pPr>
                      <a:r>
                        <a:rPr lang="es-ES" sz="1600" dirty="0"/>
                        <a:t>28.4 </a:t>
                      </a:r>
                      <a:r>
                        <a:rPr lang="en-US" sz="1600" kern="1200" baseline="30000" dirty="0">
                          <a:solidFill>
                            <a:schemeClr val="dk1"/>
                          </a:solidFill>
                          <a:effectLst/>
                          <a:latin typeface="+mn-lt"/>
                          <a:ea typeface="+mn-ea"/>
                          <a:cs typeface="+mn-cs"/>
                        </a:rPr>
                        <a:t>2</a:t>
                      </a:r>
                      <a:endParaRPr lang="es-ES" sz="1600" dirty="0"/>
                    </a:p>
                  </a:txBody>
                  <a:tcPr/>
                </a:tc>
                <a:tc>
                  <a:txBody>
                    <a:bodyPr/>
                    <a:lstStyle/>
                    <a:p>
                      <a:pPr algn="ctr">
                        <a:lnSpc>
                          <a:spcPct val="100000"/>
                        </a:lnSpc>
                      </a:pPr>
                      <a:r>
                        <a:rPr lang="es-ES" sz="1600" dirty="0"/>
                        <a:t>33.9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3183329526"/>
                  </a:ext>
                </a:extLst>
              </a:tr>
              <a:tr h="294416">
                <a:tc>
                  <a:txBody>
                    <a:bodyPr/>
                    <a:lstStyle/>
                    <a:p>
                      <a:pPr>
                        <a:lnSpc>
                          <a:spcPct val="100000"/>
                        </a:lnSpc>
                      </a:pPr>
                      <a:r>
                        <a:rPr lang="es-ES" sz="1600" dirty="0"/>
                        <a:t>Pico de extensión(º) </a:t>
                      </a:r>
                    </a:p>
                  </a:txBody>
                  <a:tcPr/>
                </a:tc>
                <a:tc>
                  <a:txBody>
                    <a:bodyPr/>
                    <a:lstStyle/>
                    <a:p>
                      <a:pPr algn="ctr">
                        <a:lnSpc>
                          <a:spcPct val="100000"/>
                        </a:lnSpc>
                      </a:pPr>
                      <a:r>
                        <a:rPr lang="es-ES" sz="1600" kern="1200" dirty="0">
                          <a:solidFill>
                            <a:schemeClr val="dk1"/>
                          </a:solidFill>
                          <a:latin typeface="+mn-lt"/>
                          <a:ea typeface="+mn-ea"/>
                          <a:cs typeface="+mn-cs"/>
                        </a:rPr>
                        <a:t>-10.1 </a:t>
                      </a:r>
                      <a:r>
                        <a:rPr lang="en-US" sz="1600" kern="1200" baseline="30000" dirty="0">
                          <a:solidFill>
                            <a:schemeClr val="dk1"/>
                          </a:solidFill>
                          <a:effectLst/>
                          <a:latin typeface="+mn-lt"/>
                          <a:ea typeface="+mn-ea"/>
                          <a:cs typeface="+mn-cs"/>
                        </a:rPr>
                        <a:t>2</a:t>
                      </a:r>
                      <a:endParaRPr lang="es-ES" sz="1600" kern="1200" dirty="0">
                        <a:solidFill>
                          <a:schemeClr val="dk1"/>
                        </a:solidFill>
                        <a:latin typeface="+mn-lt"/>
                        <a:ea typeface="+mn-ea"/>
                        <a:cs typeface="+mn-cs"/>
                      </a:endParaRPr>
                    </a:p>
                  </a:txBody>
                  <a:tcPr/>
                </a:tc>
                <a:tc>
                  <a:txBody>
                    <a:bodyPr/>
                    <a:lstStyle/>
                    <a:p>
                      <a:pPr algn="ctr">
                        <a:lnSpc>
                          <a:spcPct val="100000"/>
                        </a:lnSpc>
                      </a:pPr>
                      <a:r>
                        <a:rPr lang="es-ES" sz="1600" dirty="0"/>
                        <a:t>-15.1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2575924219"/>
                  </a:ext>
                </a:extLst>
              </a:tr>
              <a:tr h="294416">
                <a:tc>
                  <a:txBody>
                    <a:bodyPr/>
                    <a:lstStyle/>
                    <a:p>
                      <a:pPr>
                        <a:lnSpc>
                          <a:spcPct val="100000"/>
                        </a:lnSpc>
                      </a:pPr>
                      <a:r>
                        <a:rPr lang="es-ES" sz="1600" dirty="0"/>
                        <a:t>Pico de abducción(º)</a:t>
                      </a:r>
                    </a:p>
                  </a:txBody>
                  <a:tcPr/>
                </a:tc>
                <a:tc>
                  <a:txBody>
                    <a:bodyPr/>
                    <a:lstStyle/>
                    <a:p>
                      <a:pPr algn="ctr">
                        <a:lnSpc>
                          <a:spcPct val="100000"/>
                        </a:lnSpc>
                      </a:pPr>
                      <a:r>
                        <a:rPr lang="es-ES" sz="1600" kern="1200" dirty="0">
                          <a:solidFill>
                            <a:schemeClr val="dk1"/>
                          </a:solidFill>
                          <a:latin typeface="+mn-lt"/>
                          <a:ea typeface="+mn-ea"/>
                          <a:cs typeface="+mn-cs"/>
                        </a:rPr>
                        <a:t>7.6 </a:t>
                      </a:r>
                      <a:r>
                        <a:rPr lang="en-US" sz="1600" kern="1200" baseline="30000" dirty="0">
                          <a:solidFill>
                            <a:schemeClr val="dk1"/>
                          </a:solidFill>
                          <a:effectLst/>
                          <a:latin typeface="+mn-lt"/>
                          <a:ea typeface="+mn-ea"/>
                          <a:cs typeface="+mn-cs"/>
                        </a:rPr>
                        <a:t>2</a:t>
                      </a:r>
                      <a:endParaRPr lang="es-ES" sz="1600" kern="1200" dirty="0">
                        <a:solidFill>
                          <a:schemeClr val="dk1"/>
                        </a:solidFill>
                        <a:latin typeface="+mn-lt"/>
                        <a:ea typeface="+mn-ea"/>
                        <a:cs typeface="+mn-cs"/>
                      </a:endParaRPr>
                    </a:p>
                  </a:txBody>
                  <a:tcPr/>
                </a:tc>
                <a:tc>
                  <a:txBody>
                    <a:bodyPr/>
                    <a:lstStyle/>
                    <a:p>
                      <a:pPr algn="ctr">
                        <a:lnSpc>
                          <a:spcPct val="100000"/>
                        </a:lnSpc>
                      </a:pPr>
                      <a:r>
                        <a:rPr lang="es-ES" sz="1600" dirty="0"/>
                        <a:t>9.8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2585600752"/>
                  </a:ext>
                </a:extLst>
              </a:tr>
              <a:tr h="294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Pico de rotación</a:t>
                      </a:r>
                      <a:r>
                        <a:rPr lang="es-ES" sz="1600" baseline="0" dirty="0"/>
                        <a:t> externa</a:t>
                      </a:r>
                      <a:r>
                        <a:rPr lang="es-ES" sz="1600" dirty="0"/>
                        <a:t>(º)</a:t>
                      </a:r>
                    </a:p>
                  </a:txBody>
                  <a:tcPr/>
                </a:tc>
                <a:tc>
                  <a:txBody>
                    <a:bodyPr/>
                    <a:lstStyle/>
                    <a:p>
                      <a:pPr algn="ctr">
                        <a:lnSpc>
                          <a:spcPct val="100000"/>
                        </a:lnSpc>
                      </a:pPr>
                      <a:r>
                        <a:rPr lang="es-ES" sz="1600" dirty="0"/>
                        <a:t>0.6 </a:t>
                      </a:r>
                      <a:r>
                        <a:rPr lang="en-US" sz="1600" kern="1200" baseline="30000" dirty="0">
                          <a:solidFill>
                            <a:schemeClr val="dk1"/>
                          </a:solidFill>
                          <a:effectLst/>
                          <a:latin typeface="+mn-lt"/>
                          <a:ea typeface="+mn-ea"/>
                          <a:cs typeface="+mn-cs"/>
                        </a:rPr>
                        <a:t>2</a:t>
                      </a:r>
                      <a:endParaRPr lang="es-ES" sz="1600" dirty="0"/>
                    </a:p>
                  </a:txBody>
                  <a:tcPr/>
                </a:tc>
                <a:tc>
                  <a:txBody>
                    <a:bodyPr/>
                    <a:lstStyle/>
                    <a:p>
                      <a:pPr algn="ctr">
                        <a:lnSpc>
                          <a:spcPct val="100000"/>
                        </a:lnSpc>
                      </a:pPr>
                      <a:r>
                        <a:rPr lang="es-ES" sz="1600" dirty="0"/>
                        <a:t>-3.5 </a:t>
                      </a:r>
                      <a:r>
                        <a:rPr lang="en-US" sz="1600" kern="1200" baseline="30000" dirty="0">
                          <a:solidFill>
                            <a:schemeClr val="dk1"/>
                          </a:solidFill>
                          <a:effectLst/>
                          <a:latin typeface="+mn-lt"/>
                          <a:ea typeface="+mn-ea"/>
                          <a:cs typeface="+mn-cs"/>
                        </a:rPr>
                        <a:t>2</a:t>
                      </a:r>
                      <a:endParaRPr lang="es-ES" sz="1600" dirty="0"/>
                    </a:p>
                  </a:txBody>
                  <a:tcPr/>
                </a:tc>
                <a:extLst>
                  <a:ext uri="{0D108BD9-81ED-4DB2-BD59-A6C34878D82A}">
                    <a16:rowId xmlns:a16="http://schemas.microsoft.com/office/drawing/2014/main" val="2036555755"/>
                  </a:ext>
                </a:extLst>
              </a:tr>
            </a:tbl>
          </a:graphicData>
        </a:graphic>
      </p:graphicFrame>
      <p:sp>
        <p:nvSpPr>
          <p:cNvPr id="5" name="CuadroTexto 4">
            <a:extLst>
              <a:ext uri="{FF2B5EF4-FFF2-40B4-BE49-F238E27FC236}">
                <a16:creationId xmlns:a16="http://schemas.microsoft.com/office/drawing/2014/main" id="{3AE9A381-17F4-4311-9526-89FD1770C94A}"/>
              </a:ext>
            </a:extLst>
          </p:cNvPr>
          <p:cNvSpPr txBox="1"/>
          <p:nvPr/>
        </p:nvSpPr>
        <p:spPr>
          <a:xfrm>
            <a:off x="1511657" y="5589240"/>
            <a:ext cx="6120681" cy="523220"/>
          </a:xfrm>
          <a:prstGeom prst="rect">
            <a:avLst/>
          </a:prstGeom>
          <a:noFill/>
        </p:spPr>
        <p:txBody>
          <a:bodyPr wrap="square" rtlCol="0">
            <a:spAutoFit/>
          </a:bodyPr>
          <a:lstStyle/>
          <a:p>
            <a:pPr algn="ctr"/>
            <a:r>
              <a:rPr lang="es-ES" sz="1400" b="0" dirty="0">
                <a:solidFill>
                  <a:schemeClr val="accent2"/>
                </a:solidFill>
              </a:rPr>
              <a:t>Tabla 2 - Valores de la marcha cinemática para el reemplazo total de cadera</a:t>
            </a:r>
            <a:r>
              <a:rPr lang="en-US" sz="1400" b="0" dirty="0">
                <a:solidFill>
                  <a:schemeClr val="accent2"/>
                </a:solidFill>
              </a:rPr>
              <a:t>. </a:t>
            </a:r>
            <a:r>
              <a:rPr lang="en-US" sz="1400" b="0" kern="1200" baseline="30000" dirty="0">
                <a:solidFill>
                  <a:schemeClr val="accent2"/>
                </a:solidFill>
                <a:effectLst/>
                <a:latin typeface="+mn-lt"/>
                <a:ea typeface="+mn-ea"/>
                <a:cs typeface="+mn-cs"/>
              </a:rPr>
              <a:t>1</a:t>
            </a:r>
            <a:r>
              <a:rPr lang="en-US" sz="1400" b="0" dirty="0">
                <a:solidFill>
                  <a:schemeClr val="accent2"/>
                </a:solidFill>
              </a:rPr>
              <a:t>Ewen A. et al. 2012. </a:t>
            </a:r>
            <a:r>
              <a:rPr lang="en-US" sz="1400" b="0" kern="1200" baseline="30000" dirty="0">
                <a:solidFill>
                  <a:schemeClr val="accent2"/>
                </a:solidFill>
                <a:effectLst/>
                <a:latin typeface="+mn-lt"/>
                <a:ea typeface="+mn-ea"/>
                <a:cs typeface="+mn-cs"/>
              </a:rPr>
              <a:t>2</a:t>
            </a:r>
            <a:r>
              <a:rPr lang="en-US" sz="1400" b="0" dirty="0">
                <a:solidFill>
                  <a:schemeClr val="accent2"/>
                </a:solidFill>
              </a:rPr>
              <a:t>Beaulieu M. et al. 2010. </a:t>
            </a:r>
          </a:p>
        </p:txBody>
      </p:sp>
      <p:sp>
        <p:nvSpPr>
          <p:cNvPr id="11"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3658375401"/>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32893F0-6F25-4161-A23B-0417F4C0EE3F}"/>
              </a:ext>
            </a:extLst>
          </p:cNvPr>
          <p:cNvPicPr>
            <a:picLocks noChangeAspect="1"/>
          </p:cNvPicPr>
          <p:nvPr/>
        </p:nvPicPr>
        <p:blipFill rotWithShape="1">
          <a:blip r:embed="rId3"/>
          <a:srcRect l="83491" t="24609" r="5374" b="59704"/>
          <a:stretch/>
        </p:blipFill>
        <p:spPr>
          <a:xfrm>
            <a:off x="539552" y="3789040"/>
            <a:ext cx="2700200" cy="1283950"/>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lvl="0">
              <a:spcAft>
                <a:spcPts val="1000"/>
              </a:spcAft>
              <a:defRPr/>
            </a:pPr>
            <a:r>
              <a:rPr lang="es-ES" sz="1800" i="1" dirty="0">
                <a:solidFill>
                  <a:srgbClr val="333399">
                    <a:lumMod val="75000"/>
                  </a:srgbClr>
                </a:solidFill>
              </a:rPr>
              <a:t>Parámetro cinemático: reemplazo de rodilla</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 name="Imagen 2">
            <a:extLst>
              <a:ext uri="{FF2B5EF4-FFF2-40B4-BE49-F238E27FC236}">
                <a16:creationId xmlns:a16="http://schemas.microsoft.com/office/drawing/2014/main" id="{4F56D743-37A9-409F-93AB-EAFE1EE3F3EE}"/>
              </a:ext>
            </a:extLst>
          </p:cNvPr>
          <p:cNvPicPr>
            <a:picLocks noChangeAspect="1"/>
          </p:cNvPicPr>
          <p:nvPr/>
        </p:nvPicPr>
        <p:blipFill rotWithShape="1">
          <a:blip r:embed="rId3"/>
          <a:srcRect l="61074" t="24609" r="27346" b="59704"/>
          <a:stretch/>
        </p:blipFill>
        <p:spPr>
          <a:xfrm>
            <a:off x="409107" y="2288376"/>
            <a:ext cx="2808312" cy="1283950"/>
          </a:xfrm>
          <a:prstGeom prst="rect">
            <a:avLst/>
          </a:prstGeom>
        </p:spPr>
      </p:pic>
      <p:pic>
        <p:nvPicPr>
          <p:cNvPr id="2" name="Imagen 1">
            <a:extLst>
              <a:ext uri="{FF2B5EF4-FFF2-40B4-BE49-F238E27FC236}">
                <a16:creationId xmlns:a16="http://schemas.microsoft.com/office/drawing/2014/main" id="{2FBF7A3F-E0C0-4182-8236-D534FA11785B}"/>
              </a:ext>
            </a:extLst>
          </p:cNvPr>
          <p:cNvPicPr>
            <a:picLocks noChangeAspect="1"/>
          </p:cNvPicPr>
          <p:nvPr/>
        </p:nvPicPr>
        <p:blipFill rotWithShape="1">
          <a:blip r:embed="rId3"/>
          <a:srcRect l="66122" t="51853" r="30765" b="45827"/>
          <a:stretch/>
        </p:blipFill>
        <p:spPr>
          <a:xfrm>
            <a:off x="1547664" y="3645024"/>
            <a:ext cx="755009" cy="189893"/>
          </a:xfrm>
          <a:prstGeom prst="rect">
            <a:avLst/>
          </a:prstGeom>
        </p:spPr>
      </p:pic>
      <p:pic>
        <p:nvPicPr>
          <p:cNvPr id="4" name="Imagen 3">
            <a:extLst>
              <a:ext uri="{FF2B5EF4-FFF2-40B4-BE49-F238E27FC236}">
                <a16:creationId xmlns:a16="http://schemas.microsoft.com/office/drawing/2014/main" id="{D8169979-BABA-4C21-A1C6-A4D0D4A103E6}"/>
              </a:ext>
            </a:extLst>
          </p:cNvPr>
          <p:cNvPicPr>
            <a:picLocks noChangeAspect="1"/>
          </p:cNvPicPr>
          <p:nvPr/>
        </p:nvPicPr>
        <p:blipFill rotWithShape="1">
          <a:blip r:embed="rId3"/>
          <a:srcRect l="66122" t="51853" r="30765" b="45827"/>
          <a:stretch/>
        </p:blipFill>
        <p:spPr>
          <a:xfrm>
            <a:off x="1512147" y="5157192"/>
            <a:ext cx="755009" cy="189893"/>
          </a:xfrm>
          <a:prstGeom prst="rect">
            <a:avLst/>
          </a:prstGeom>
        </p:spPr>
      </p:pic>
      <p:pic>
        <p:nvPicPr>
          <p:cNvPr id="7" name="Imagen 6">
            <a:extLst>
              <a:ext uri="{FF2B5EF4-FFF2-40B4-BE49-F238E27FC236}">
                <a16:creationId xmlns:a16="http://schemas.microsoft.com/office/drawing/2014/main" id="{126F8152-2956-4AA8-85DA-CA32E297AC5A}"/>
              </a:ext>
            </a:extLst>
          </p:cNvPr>
          <p:cNvPicPr>
            <a:picLocks noChangeAspect="1"/>
          </p:cNvPicPr>
          <p:nvPr/>
        </p:nvPicPr>
        <p:blipFill rotWithShape="1">
          <a:blip r:embed="rId3"/>
          <a:srcRect l="72620" t="26225" r="16495" b="59704"/>
          <a:stretch/>
        </p:blipFill>
        <p:spPr>
          <a:xfrm>
            <a:off x="3408485" y="2589530"/>
            <a:ext cx="5168107" cy="2399020"/>
          </a:xfrm>
          <a:prstGeom prst="rect">
            <a:avLst/>
          </a:prstGeom>
        </p:spPr>
      </p:pic>
      <p:sp>
        <p:nvSpPr>
          <p:cNvPr id="9" name="CuadroTexto 8">
            <a:extLst>
              <a:ext uri="{FF2B5EF4-FFF2-40B4-BE49-F238E27FC236}">
                <a16:creationId xmlns:a16="http://schemas.microsoft.com/office/drawing/2014/main" id="{D24EFE77-632C-4295-9C58-70B39C098F91}"/>
              </a:ext>
            </a:extLst>
          </p:cNvPr>
          <p:cNvSpPr txBox="1"/>
          <p:nvPr/>
        </p:nvSpPr>
        <p:spPr>
          <a:xfrm>
            <a:off x="685460" y="5373216"/>
            <a:ext cx="8077880" cy="738664"/>
          </a:xfrm>
          <a:prstGeom prst="rect">
            <a:avLst/>
          </a:prstGeom>
          <a:noFill/>
        </p:spPr>
        <p:txBody>
          <a:bodyPr wrap="square" rtlCol="0">
            <a:spAutoFit/>
          </a:bodyPr>
          <a:lstStyle/>
          <a:p>
            <a:pPr lvl="0" algn="ctr">
              <a:defRPr/>
            </a:pPr>
            <a:r>
              <a:rPr lang="es-ES" sz="1400" b="0" dirty="0">
                <a:solidFill>
                  <a:srgbClr val="333399"/>
                </a:solidFill>
              </a:rPr>
              <a:t>Figura 3 - Movimiento en el plano sagital de la articulación de cadera, tobillo y rodilla después de un año de artroplastia total de rodilla (ATR) y artroplastia </a:t>
            </a:r>
            <a:r>
              <a:rPr lang="es-ES" sz="1400" b="0" dirty="0" err="1">
                <a:solidFill>
                  <a:srgbClr val="333399"/>
                </a:solidFill>
              </a:rPr>
              <a:t>unicondilar</a:t>
            </a:r>
            <a:r>
              <a:rPr lang="es-ES" sz="1400" b="0" dirty="0">
                <a:solidFill>
                  <a:srgbClr val="333399"/>
                </a:solidFill>
              </a:rPr>
              <a:t> de rodilla (UKA) en comparación con personas sanas. De </a:t>
            </a:r>
            <a:r>
              <a:rPr lang="es-ES" sz="1400" b="0" dirty="0" err="1">
                <a:solidFill>
                  <a:srgbClr val="333399"/>
                </a:solidFill>
              </a:rPr>
              <a:t>Vroey</a:t>
            </a:r>
            <a:r>
              <a:rPr lang="es-ES" sz="1400" b="0" dirty="0">
                <a:solidFill>
                  <a:srgbClr val="333399"/>
                </a:solidFill>
              </a:rPr>
              <a:t> H. et al. 2019</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a:t>
            </a:r>
          </a:p>
        </p:txBody>
      </p:sp>
      <p:pic>
        <p:nvPicPr>
          <p:cNvPr id="12" name="Imagen 11">
            <a:extLst>
              <a:ext uri="{FF2B5EF4-FFF2-40B4-BE49-F238E27FC236}">
                <a16:creationId xmlns:a16="http://schemas.microsoft.com/office/drawing/2014/main" id="{8B8B8B99-A97D-4B0C-BB29-3B8DB88AEE8C}"/>
              </a:ext>
            </a:extLst>
          </p:cNvPr>
          <p:cNvPicPr>
            <a:picLocks noChangeAspect="1"/>
          </p:cNvPicPr>
          <p:nvPr/>
        </p:nvPicPr>
        <p:blipFill rotWithShape="1">
          <a:blip r:embed="rId3"/>
          <a:srcRect l="66122" t="51853" r="30765" b="45827"/>
          <a:stretch/>
        </p:blipFill>
        <p:spPr>
          <a:xfrm>
            <a:off x="5652120" y="5111315"/>
            <a:ext cx="1041311" cy="261901"/>
          </a:xfrm>
          <a:prstGeom prst="rect">
            <a:avLst/>
          </a:prstGeom>
        </p:spPr>
      </p:pic>
      <p:cxnSp>
        <p:nvCxnSpPr>
          <p:cNvPr id="16" name="Conector recto de flecha 15">
            <a:extLst>
              <a:ext uri="{FF2B5EF4-FFF2-40B4-BE49-F238E27FC236}">
                <a16:creationId xmlns:a16="http://schemas.microsoft.com/office/drawing/2014/main" id="{59DE36E1-9E80-4E8B-B342-79541E682F39}"/>
              </a:ext>
            </a:extLst>
          </p:cNvPr>
          <p:cNvCxnSpPr>
            <a:cxnSpLocks/>
          </p:cNvCxnSpPr>
          <p:nvPr/>
        </p:nvCxnSpPr>
        <p:spPr bwMode="auto">
          <a:xfrm>
            <a:off x="7020272" y="3284984"/>
            <a:ext cx="0" cy="1470938"/>
          </a:xfrm>
          <a:prstGeom prst="straightConnector1">
            <a:avLst/>
          </a:prstGeom>
          <a:noFill/>
          <a:ln w="28575" cap="flat" cmpd="sng" algn="ctr">
            <a:solidFill>
              <a:srgbClr val="FF0000"/>
            </a:solidFill>
            <a:prstDash val="solid"/>
            <a:round/>
            <a:headEnd type="triangle" w="med" len="med"/>
            <a:tailEnd type="triangle" w="med" len="med"/>
          </a:ln>
          <a:effectLst/>
        </p:spPr>
      </p:cxnSp>
      <p:cxnSp>
        <p:nvCxnSpPr>
          <p:cNvPr id="26" name="Conector recto de flecha 25">
            <a:extLst>
              <a:ext uri="{FF2B5EF4-FFF2-40B4-BE49-F238E27FC236}">
                <a16:creationId xmlns:a16="http://schemas.microsoft.com/office/drawing/2014/main" id="{5D0653BD-54EE-42CA-8EBF-CE5DD05AE75A}"/>
              </a:ext>
            </a:extLst>
          </p:cNvPr>
          <p:cNvCxnSpPr>
            <a:cxnSpLocks/>
          </p:cNvCxnSpPr>
          <p:nvPr/>
        </p:nvCxnSpPr>
        <p:spPr bwMode="auto">
          <a:xfrm>
            <a:off x="6948264" y="3099448"/>
            <a:ext cx="0" cy="1656474"/>
          </a:xfrm>
          <a:prstGeom prst="straightConnector1">
            <a:avLst/>
          </a:prstGeom>
          <a:noFill/>
          <a:ln w="28575" cap="flat" cmpd="sng" algn="ctr">
            <a:solidFill>
              <a:srgbClr val="FF0000"/>
            </a:solidFill>
            <a:prstDash val="solid"/>
            <a:round/>
            <a:headEnd type="triangle" w="med" len="med"/>
            <a:tailEnd type="triangle" w="med" len="med"/>
          </a:ln>
          <a:effectLst/>
        </p:spPr>
      </p:cxnSp>
      <p:cxnSp>
        <p:nvCxnSpPr>
          <p:cNvPr id="28" name="Conector recto de flecha 27">
            <a:extLst>
              <a:ext uri="{FF2B5EF4-FFF2-40B4-BE49-F238E27FC236}">
                <a16:creationId xmlns:a16="http://schemas.microsoft.com/office/drawing/2014/main" id="{5860D609-7ED9-4AFF-AD40-D76802A6EC41}"/>
              </a:ext>
            </a:extLst>
          </p:cNvPr>
          <p:cNvCxnSpPr>
            <a:cxnSpLocks/>
          </p:cNvCxnSpPr>
          <p:nvPr/>
        </p:nvCxnSpPr>
        <p:spPr bwMode="auto">
          <a:xfrm flipH="1">
            <a:off x="4190715" y="3097131"/>
            <a:ext cx="3024336" cy="0"/>
          </a:xfrm>
          <a:prstGeom prst="straightConnector1">
            <a:avLst/>
          </a:prstGeom>
          <a:noFill/>
          <a:ln w="28575" cap="flat" cmpd="sng" algn="ctr">
            <a:solidFill>
              <a:srgbClr val="FF0000"/>
            </a:solidFill>
            <a:prstDash val="sysDash"/>
            <a:round/>
            <a:headEnd type="none" w="med" len="med"/>
            <a:tailEnd type="none" w="med" len="med"/>
          </a:ln>
          <a:effectLst/>
        </p:spPr>
      </p:cxnSp>
      <p:cxnSp>
        <p:nvCxnSpPr>
          <p:cNvPr id="30" name="Conector recto de flecha 29">
            <a:extLst>
              <a:ext uri="{FF2B5EF4-FFF2-40B4-BE49-F238E27FC236}">
                <a16:creationId xmlns:a16="http://schemas.microsoft.com/office/drawing/2014/main" id="{F1744A68-860F-4084-8BA7-4488B9504A80}"/>
              </a:ext>
            </a:extLst>
          </p:cNvPr>
          <p:cNvCxnSpPr>
            <a:cxnSpLocks/>
          </p:cNvCxnSpPr>
          <p:nvPr/>
        </p:nvCxnSpPr>
        <p:spPr bwMode="auto">
          <a:xfrm flipH="1">
            <a:off x="4190715" y="4431015"/>
            <a:ext cx="3024336" cy="0"/>
          </a:xfrm>
          <a:prstGeom prst="straightConnector1">
            <a:avLst/>
          </a:prstGeom>
          <a:noFill/>
          <a:ln w="28575" cap="flat" cmpd="sng" algn="ctr">
            <a:solidFill>
              <a:srgbClr val="FF0000"/>
            </a:solidFill>
            <a:prstDash val="sysDash"/>
            <a:round/>
            <a:headEnd type="none" w="med" len="med"/>
            <a:tailEnd type="none" w="med" len="med"/>
          </a:ln>
          <a:effectLst/>
        </p:spPr>
      </p:cxnSp>
      <p:sp>
        <p:nvSpPr>
          <p:cNvPr id="23" name="Cerrar llave 22">
            <a:extLst>
              <a:ext uri="{FF2B5EF4-FFF2-40B4-BE49-F238E27FC236}">
                <a16:creationId xmlns:a16="http://schemas.microsoft.com/office/drawing/2014/main" id="{2F1992AE-86CE-4B0D-B42A-42CA67D3EDEA}"/>
              </a:ext>
            </a:extLst>
          </p:cNvPr>
          <p:cNvSpPr/>
          <p:nvPr/>
        </p:nvSpPr>
        <p:spPr bwMode="auto">
          <a:xfrm rot="16200000">
            <a:off x="4053861" y="3853930"/>
            <a:ext cx="288032" cy="316206"/>
          </a:xfrm>
          <a:prstGeom prst="rightBrace">
            <a:avLst/>
          </a:prstGeom>
          <a:noFill/>
          <a:ln w="1905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Cerrar llave 23">
            <a:extLst>
              <a:ext uri="{FF2B5EF4-FFF2-40B4-BE49-F238E27FC236}">
                <a16:creationId xmlns:a16="http://schemas.microsoft.com/office/drawing/2014/main" id="{695D53B8-5380-4F78-A3EE-788F1AB68164}"/>
              </a:ext>
            </a:extLst>
          </p:cNvPr>
          <p:cNvSpPr/>
          <p:nvPr/>
        </p:nvSpPr>
        <p:spPr bwMode="auto">
          <a:xfrm rot="16200000">
            <a:off x="4694435" y="3623442"/>
            <a:ext cx="288032" cy="763246"/>
          </a:xfrm>
          <a:prstGeom prst="rightBrace">
            <a:avLst/>
          </a:prstGeom>
          <a:noFill/>
          <a:ln w="19050" cap="flat" cmpd="sng" algn="ctr">
            <a:solidFill>
              <a:srgbClr val="FF33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CuadroTexto 24">
            <a:extLst>
              <a:ext uri="{FF2B5EF4-FFF2-40B4-BE49-F238E27FC236}">
                <a16:creationId xmlns:a16="http://schemas.microsoft.com/office/drawing/2014/main" id="{1B5AA89A-6538-4339-9DE5-163C19D30A76}"/>
              </a:ext>
            </a:extLst>
          </p:cNvPr>
          <p:cNvSpPr txBox="1"/>
          <p:nvPr/>
        </p:nvSpPr>
        <p:spPr>
          <a:xfrm>
            <a:off x="3851920" y="3460938"/>
            <a:ext cx="835251" cy="400110"/>
          </a:xfrm>
          <a:prstGeom prst="rect">
            <a:avLst/>
          </a:prstGeom>
          <a:noFill/>
        </p:spPr>
        <p:txBody>
          <a:bodyPr wrap="square" rtlCol="0">
            <a:spAutoFit/>
          </a:bodyPr>
          <a:lstStyle/>
          <a:p>
            <a:pPr lvl="0" algn="ctr">
              <a:defRPr/>
            </a:pPr>
            <a:r>
              <a:rPr lang="en-US" b="0" dirty="0" err="1">
                <a:solidFill>
                  <a:srgbClr val="333399"/>
                </a:solidFill>
              </a:rPr>
              <a:t>Respuesta</a:t>
            </a:r>
            <a:r>
              <a:rPr lang="en-US" b="0" dirty="0">
                <a:solidFill>
                  <a:srgbClr val="333399"/>
                </a:solidFill>
              </a:rPr>
              <a:t> de </a:t>
            </a:r>
            <a:r>
              <a:rPr lang="en-US" b="0" dirty="0" err="1">
                <a:solidFill>
                  <a:srgbClr val="333399"/>
                </a:solidFill>
              </a:rPr>
              <a:t>carga</a:t>
            </a:r>
            <a:endParaRPr kumimoji="0" lang="en-US"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7" name="CuadroTexto 26">
            <a:extLst>
              <a:ext uri="{FF2B5EF4-FFF2-40B4-BE49-F238E27FC236}">
                <a16:creationId xmlns:a16="http://schemas.microsoft.com/office/drawing/2014/main" id="{4DCE385A-1F1E-45DE-A27B-4530D3AC8A62}"/>
              </a:ext>
            </a:extLst>
          </p:cNvPr>
          <p:cNvSpPr txBox="1"/>
          <p:nvPr/>
        </p:nvSpPr>
        <p:spPr>
          <a:xfrm>
            <a:off x="4499992" y="3429000"/>
            <a:ext cx="76324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Apoyo</a:t>
            </a:r>
            <a:r>
              <a:rPr kumimoji="0" lang="en-US"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medio</a:t>
            </a:r>
            <a:endParaRPr kumimoji="0" lang="en-US"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405225539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lvl="0">
              <a:spcAft>
                <a:spcPts val="1000"/>
              </a:spcAft>
              <a:defRPr/>
            </a:pPr>
            <a:r>
              <a:rPr lang="es-ES" sz="1800" i="1" dirty="0">
                <a:solidFill>
                  <a:srgbClr val="333399">
                    <a:lumMod val="75000"/>
                  </a:srgbClr>
                </a:solidFill>
              </a:rPr>
              <a:t>Parámetro cinemático: reemplazo de rodilla</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CuadroTexto 4">
            <a:extLst>
              <a:ext uri="{FF2B5EF4-FFF2-40B4-BE49-F238E27FC236}">
                <a16:creationId xmlns:a16="http://schemas.microsoft.com/office/drawing/2014/main" id="{3AE9A381-17F4-4311-9526-89FD1770C94A}"/>
              </a:ext>
            </a:extLst>
          </p:cNvPr>
          <p:cNvSpPr txBox="1"/>
          <p:nvPr/>
        </p:nvSpPr>
        <p:spPr>
          <a:xfrm>
            <a:off x="3850295" y="5426640"/>
            <a:ext cx="4898169" cy="738664"/>
          </a:xfrm>
          <a:prstGeom prst="rect">
            <a:avLst/>
          </a:prstGeom>
          <a:noFill/>
        </p:spPr>
        <p:txBody>
          <a:bodyPr wrap="square" rtlCol="0">
            <a:spAutoFit/>
          </a:bodyPr>
          <a:lstStyle/>
          <a:p>
            <a:pPr lvl="0" algn="just">
              <a:defRPr/>
            </a:pPr>
            <a:r>
              <a:rPr lang="es-ES" sz="1400" b="0" dirty="0">
                <a:solidFill>
                  <a:srgbClr val="333399"/>
                </a:solidFill>
              </a:rPr>
              <a:t>Tabla 3 - valores cinemáticos de la marcha para la artroplastia de rodilla</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en-US" sz="1400" b="0" i="0" u="none" strike="noStrike" kern="1200" cap="none" spc="0" normalizeH="0" baseline="30000" noProof="0" dirty="0">
                <a:ln>
                  <a:noFill/>
                </a:ln>
                <a:solidFill>
                  <a:srgbClr val="333399"/>
                </a:solidFill>
                <a:effectLst/>
                <a:uLnTx/>
                <a:uFillTx/>
                <a:latin typeface="Arial"/>
                <a:ea typeface="+mn-ea"/>
                <a:cs typeface="Arial" panose="020B0604020202020204" pitchFamily="34" charset="0"/>
                <a:sym typeface="Arial" panose="020B0604020202020204" pitchFamily="34" charset="0"/>
              </a:rPr>
              <a:t>1</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Ewen A. et al. 2012. </a:t>
            </a:r>
            <a:r>
              <a:rPr lang="en-US" sz="1400" b="0" baseline="30000" dirty="0">
                <a:solidFill>
                  <a:srgbClr val="333399"/>
                </a:solidFill>
                <a:latin typeface="Arial"/>
              </a:rPr>
              <a:t>2</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Esposito F. et al. 2020</a:t>
            </a:r>
            <a:r>
              <a:rPr lang="en-US" sz="1400" b="0" dirty="0">
                <a:solidFill>
                  <a:srgbClr val="333399"/>
                </a:solidFill>
              </a:rPr>
              <a:t>. </a:t>
            </a:r>
            <a:r>
              <a:rPr lang="en-US" sz="1400" b="0" baseline="30000" dirty="0">
                <a:solidFill>
                  <a:srgbClr val="333399"/>
                </a:solidFill>
                <a:latin typeface="Arial"/>
              </a:rPr>
              <a:t>3</a:t>
            </a:r>
            <a:r>
              <a:rPr lang="en-US" sz="1400" b="0" dirty="0">
                <a:solidFill>
                  <a:srgbClr val="333399"/>
                </a:solidFill>
              </a:rPr>
              <a:t>De </a:t>
            </a:r>
            <a:r>
              <a:rPr lang="en-US" sz="1400" b="0" dirty="0" err="1">
                <a:solidFill>
                  <a:srgbClr val="333399"/>
                </a:solidFill>
              </a:rPr>
              <a:t>Vroey</a:t>
            </a:r>
            <a:r>
              <a:rPr lang="en-US" sz="1400" b="0" dirty="0">
                <a:solidFill>
                  <a:srgbClr val="333399"/>
                </a:solidFill>
              </a:rPr>
              <a:t> H. 2019. </a:t>
            </a:r>
            <a:r>
              <a:rPr lang="en-US" sz="1400" b="0" baseline="30000" dirty="0">
                <a:solidFill>
                  <a:srgbClr val="333399"/>
                </a:solidFill>
                <a:latin typeface="Arial"/>
              </a:rPr>
              <a:t>4</a:t>
            </a:r>
            <a:r>
              <a:rPr lang="en-US" sz="1400" b="0" dirty="0">
                <a:solidFill>
                  <a:srgbClr val="333399"/>
                </a:solidFill>
              </a:rPr>
              <a:t>Coll A. et al. 2019. </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Imagen 1">
            <a:extLst>
              <a:ext uri="{FF2B5EF4-FFF2-40B4-BE49-F238E27FC236}">
                <a16:creationId xmlns:a16="http://schemas.microsoft.com/office/drawing/2014/main" id="{FED3507C-B57E-4C9E-A77C-AC88CC4C5AB4}"/>
              </a:ext>
            </a:extLst>
          </p:cNvPr>
          <p:cNvPicPr>
            <a:picLocks noChangeAspect="1"/>
          </p:cNvPicPr>
          <p:nvPr/>
        </p:nvPicPr>
        <p:blipFill rotWithShape="1">
          <a:blip r:embed="rId3"/>
          <a:srcRect l="70270" t="32192" r="12323" b="37986"/>
          <a:stretch/>
        </p:blipFill>
        <p:spPr>
          <a:xfrm>
            <a:off x="323528" y="2525137"/>
            <a:ext cx="4320480" cy="2498016"/>
          </a:xfrm>
          <a:prstGeom prst="rect">
            <a:avLst/>
          </a:prstGeom>
        </p:spPr>
      </p:pic>
      <p:graphicFrame>
        <p:nvGraphicFramePr>
          <p:cNvPr id="4" name="Tabla 2">
            <a:extLst>
              <a:ext uri="{FF2B5EF4-FFF2-40B4-BE49-F238E27FC236}">
                <a16:creationId xmlns:a16="http://schemas.microsoft.com/office/drawing/2014/main" id="{77FB7594-0662-477D-A3C4-08D08671A34B}"/>
              </a:ext>
            </a:extLst>
          </p:cNvPr>
          <p:cNvGraphicFramePr>
            <a:graphicFrameLocks noGrp="1"/>
          </p:cNvGraphicFramePr>
          <p:nvPr>
            <p:extLst>
              <p:ext uri="{D42A27DB-BD31-4B8C-83A1-F6EECF244321}">
                <p14:modId xmlns:p14="http://schemas.microsoft.com/office/powerpoint/2010/main" val="669184651"/>
              </p:ext>
            </p:extLst>
          </p:nvPr>
        </p:nvGraphicFramePr>
        <p:xfrm>
          <a:off x="3707904" y="2194248"/>
          <a:ext cx="5184576" cy="3250976"/>
        </p:xfrm>
        <a:graphic>
          <a:graphicData uri="http://schemas.openxmlformats.org/drawingml/2006/table">
            <a:tbl>
              <a:tblPr firstRow="1" bandRow="1">
                <a:tableStyleId>{5C22544A-7EE6-4342-B048-85BDC9FD1C3A}</a:tableStyleId>
              </a:tblPr>
              <a:tblGrid>
                <a:gridCol w="2210336">
                  <a:extLst>
                    <a:ext uri="{9D8B030D-6E8A-4147-A177-3AD203B41FA5}">
                      <a16:colId xmlns:a16="http://schemas.microsoft.com/office/drawing/2014/main" val="1018483261"/>
                    </a:ext>
                  </a:extLst>
                </a:gridCol>
                <a:gridCol w="1371932">
                  <a:extLst>
                    <a:ext uri="{9D8B030D-6E8A-4147-A177-3AD203B41FA5}">
                      <a16:colId xmlns:a16="http://schemas.microsoft.com/office/drawing/2014/main" val="885585594"/>
                    </a:ext>
                  </a:extLst>
                </a:gridCol>
                <a:gridCol w="1602308">
                  <a:extLst>
                    <a:ext uri="{9D8B030D-6E8A-4147-A177-3AD203B41FA5}">
                      <a16:colId xmlns:a16="http://schemas.microsoft.com/office/drawing/2014/main" val="2691499307"/>
                    </a:ext>
                  </a:extLst>
                </a:gridCol>
              </a:tblGrid>
              <a:tr h="426081">
                <a:tc gridSpan="3">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es-ES" sz="1200" b="1" i="0" u="none" strike="noStrike" cap="none" normalizeH="0" baseline="0" dirty="0">
                          <a:ln>
                            <a:noFill/>
                          </a:ln>
                          <a:solidFill>
                            <a:schemeClr val="bg1"/>
                          </a:solidFill>
                          <a:effectLst/>
                          <a:latin typeface="Arial" charset="0"/>
                          <a:sym typeface="Arial" charset="0"/>
                        </a:rPr>
                        <a:t>Tabla 3: Rendimiento cinemático durante el ciclo de la marcha de pacientes con artroplastia de cadera</a:t>
                      </a:r>
                      <a:endParaRPr kumimoji="0" lang="en-US" sz="1200" b="1" i="0" u="none" strike="noStrike" cap="none" normalizeH="0" baseline="0" dirty="0">
                        <a:ln>
                          <a:noFill/>
                        </a:ln>
                        <a:solidFill>
                          <a:schemeClr val="bg1"/>
                        </a:solidFill>
                        <a:effectLst/>
                        <a:latin typeface="Arial" charset="0"/>
                        <a:sym typeface="Arial" charset="0"/>
                      </a:endParaRPr>
                    </a:p>
                  </a:txBody>
                  <a:tcPr/>
                </a:tc>
                <a:tc hMerge="1">
                  <a:txBody>
                    <a:bodyPr/>
                    <a:lstStyle/>
                    <a:p>
                      <a:pPr algn="ctr"/>
                      <a:endParaRPr lang="es-ES" sz="1400" dirty="0"/>
                    </a:p>
                  </a:txBody>
                  <a:tcPr/>
                </a:tc>
                <a:tc hMerge="1">
                  <a:txBody>
                    <a:bodyPr/>
                    <a:lstStyle/>
                    <a:p>
                      <a:pPr algn="ctr"/>
                      <a:endParaRPr lang="es-ES" sz="1400" dirty="0"/>
                    </a:p>
                  </a:txBody>
                  <a:tcPr/>
                </a:tc>
                <a:extLst>
                  <a:ext uri="{0D108BD9-81ED-4DB2-BD59-A6C34878D82A}">
                    <a16:rowId xmlns:a16="http://schemas.microsoft.com/office/drawing/2014/main" val="1985628484"/>
                  </a:ext>
                </a:extLst>
              </a:tr>
              <a:tr h="2944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kern="1200" noProof="0" dirty="0">
                        <a:solidFill>
                          <a:schemeClr val="lt1"/>
                        </a:solidFill>
                        <a:latin typeface="+mn-lt"/>
                        <a:ea typeface="+mn-ea"/>
                        <a:cs typeface="+mn-cs"/>
                      </a:endParaRP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lt1"/>
                          </a:solidFill>
                          <a:latin typeface="+mn-lt"/>
                          <a:ea typeface="+mn-ea"/>
                          <a:cs typeface="+mn-cs"/>
                        </a:rPr>
                        <a:t>Pacientes</a:t>
                      </a:r>
                    </a:p>
                  </a:txBody>
                  <a:tcPr>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lt1"/>
                          </a:solidFill>
                          <a:latin typeface="+mn-lt"/>
                          <a:ea typeface="+mn-ea"/>
                          <a:cs typeface="+mn-cs"/>
                        </a:rPr>
                        <a:t>Controles sanos</a:t>
                      </a:r>
                    </a:p>
                  </a:txBody>
                  <a:tcPr>
                    <a:solidFill>
                      <a:schemeClr val="bg2">
                        <a:lumMod val="75000"/>
                      </a:schemeClr>
                    </a:solidFill>
                  </a:tcPr>
                </a:tc>
                <a:extLst>
                  <a:ext uri="{0D108BD9-81ED-4DB2-BD59-A6C34878D82A}">
                    <a16:rowId xmlns:a16="http://schemas.microsoft.com/office/drawing/2014/main" val="1632855977"/>
                  </a:ext>
                </a:extLst>
              </a:tr>
              <a:tr h="253594">
                <a:tc>
                  <a:txBody>
                    <a:bodyPr/>
                    <a:lstStyle/>
                    <a:p>
                      <a:pPr>
                        <a:lnSpc>
                          <a:spcPct val="100000"/>
                        </a:lnSpc>
                      </a:pPr>
                      <a:r>
                        <a:rPr lang="es-ES" sz="1050" dirty="0"/>
                        <a:t>Flexión-extensión ROM (º)</a:t>
                      </a:r>
                    </a:p>
                  </a:txBody>
                  <a:tcPr/>
                </a:tc>
                <a:tc>
                  <a:txBody>
                    <a:bodyPr/>
                    <a:lstStyle/>
                    <a:p>
                      <a:pPr algn="ctr">
                        <a:lnSpc>
                          <a:spcPct val="100000"/>
                        </a:lnSpc>
                      </a:pPr>
                      <a:r>
                        <a:rPr lang="es-ES" sz="1200" b="0" dirty="0"/>
                        <a:t>23.1º hasta 40.7º </a:t>
                      </a:r>
                      <a:r>
                        <a:rPr lang="en-US" sz="1200" kern="1200" baseline="30000" dirty="0">
                          <a:solidFill>
                            <a:schemeClr val="dk1"/>
                          </a:solidFill>
                          <a:effectLst/>
                          <a:latin typeface="+mn-lt"/>
                          <a:ea typeface="+mn-ea"/>
                          <a:cs typeface="+mn-cs"/>
                        </a:rPr>
                        <a:t>1</a:t>
                      </a:r>
                    </a:p>
                    <a:p>
                      <a:pPr algn="ctr">
                        <a:lnSpc>
                          <a:spcPct val="100000"/>
                        </a:lnSpc>
                      </a:pPr>
                      <a:r>
                        <a:rPr lang="en-US" sz="1200" b="0" kern="1200" dirty="0">
                          <a:solidFill>
                            <a:schemeClr val="dk1"/>
                          </a:solidFill>
                          <a:latin typeface="+mn-lt"/>
                          <a:ea typeface="+mn-ea"/>
                          <a:cs typeface="+mn-cs"/>
                        </a:rPr>
                        <a:t>49.3, 56.1 </a:t>
                      </a:r>
                      <a:r>
                        <a:rPr lang="en-US" sz="1200" b="0" kern="1200" baseline="30000" dirty="0">
                          <a:solidFill>
                            <a:schemeClr val="dk1"/>
                          </a:solidFill>
                          <a:effectLst/>
                          <a:latin typeface="+mn-lt"/>
                          <a:ea typeface="+mn-ea"/>
                          <a:cs typeface="+mn-cs"/>
                        </a:rPr>
                        <a:t>2</a:t>
                      </a:r>
                    </a:p>
                    <a:p>
                      <a:pPr algn="ctr">
                        <a:lnSpc>
                          <a:spcPct val="100000"/>
                        </a:lnSpc>
                      </a:pPr>
                      <a:r>
                        <a:rPr lang="es-ES" sz="1200" b="0" dirty="0"/>
                        <a:t>41.49, 46.58 </a:t>
                      </a:r>
                      <a:r>
                        <a:rPr lang="es-ES" sz="1200" b="0" kern="1200" baseline="30000" dirty="0">
                          <a:solidFill>
                            <a:schemeClr val="dk1"/>
                          </a:solidFill>
                          <a:effectLst/>
                          <a:latin typeface="+mn-lt"/>
                          <a:ea typeface="+mn-ea"/>
                          <a:cs typeface="+mn-cs"/>
                        </a:rPr>
                        <a:t>4</a:t>
                      </a:r>
                    </a:p>
                  </a:txBody>
                  <a:tcPr/>
                </a:tc>
                <a:tc>
                  <a:txBody>
                    <a:bodyPr/>
                    <a:lstStyle/>
                    <a:p>
                      <a:pPr algn="ctr">
                        <a:lnSpc>
                          <a:spcPct val="100000"/>
                        </a:lnSpc>
                      </a:pPr>
                      <a:r>
                        <a:rPr lang="es-ES" sz="1200" b="0" dirty="0"/>
                        <a:t>31º hasta 51º </a:t>
                      </a:r>
                      <a:r>
                        <a:rPr lang="en-US" sz="1200" kern="1200" baseline="30000" dirty="0">
                          <a:solidFill>
                            <a:schemeClr val="dk1"/>
                          </a:solidFill>
                          <a:effectLst/>
                          <a:latin typeface="+mn-l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latin typeface="+mn-lt"/>
                          <a:ea typeface="+mn-ea"/>
                          <a:cs typeface="+mn-cs"/>
                        </a:rPr>
                        <a:t>60.7 </a:t>
                      </a:r>
                      <a:r>
                        <a:rPr lang="en-US" sz="1200" b="0" kern="1200" baseline="30000" dirty="0">
                          <a:solidFill>
                            <a:schemeClr val="dk1"/>
                          </a:solidFill>
                          <a:effectLst/>
                          <a:latin typeface="+mn-lt"/>
                          <a:ea typeface="+mn-ea"/>
                          <a:cs typeface="+mn-cs"/>
                        </a:rPr>
                        <a:t>2</a:t>
                      </a:r>
                      <a:endParaRPr lang="es-ES" sz="1200" b="0" dirty="0"/>
                    </a:p>
                  </a:txBody>
                  <a:tcPr/>
                </a:tc>
                <a:extLst>
                  <a:ext uri="{0D108BD9-81ED-4DB2-BD59-A6C34878D82A}">
                    <a16:rowId xmlns:a16="http://schemas.microsoft.com/office/drawing/2014/main" val="2318375947"/>
                  </a:ext>
                </a:extLst>
              </a:tr>
              <a:tr h="402312">
                <a:tc>
                  <a:txBody>
                    <a:bodyPr/>
                    <a:lstStyle/>
                    <a:p>
                      <a:pPr>
                        <a:lnSpc>
                          <a:spcPct val="100000"/>
                        </a:lnSpc>
                      </a:pPr>
                      <a:r>
                        <a:rPr lang="es-ES" sz="1050" baseline="0" dirty="0"/>
                        <a:t>Pico de flexión</a:t>
                      </a:r>
                      <a:r>
                        <a:rPr lang="es-ES" sz="1050" dirty="0"/>
                        <a:t> durante la respuesta de carga (º)</a:t>
                      </a:r>
                    </a:p>
                  </a:txBody>
                  <a:tcPr/>
                </a:tc>
                <a:tc>
                  <a:txBody>
                    <a:bodyPr/>
                    <a:lstStyle/>
                    <a:p>
                      <a:pPr algn="ctr">
                        <a:lnSpc>
                          <a:spcPct val="100000"/>
                        </a:lnSpc>
                      </a:pPr>
                      <a:r>
                        <a:rPr lang="es-ES" sz="1200" dirty="0"/>
                        <a:t>10.8, 17.8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10.98, 6.86 </a:t>
                      </a:r>
                      <a:r>
                        <a:rPr lang="en-US" sz="1200" b="0" kern="1200" baseline="30000" dirty="0">
                          <a:solidFill>
                            <a:schemeClr val="dk1"/>
                          </a:solidFill>
                          <a:effectLst/>
                          <a:latin typeface="+mn-lt"/>
                          <a:ea typeface="+mn-ea"/>
                          <a:cs typeface="+mn-cs"/>
                        </a:rPr>
                        <a:t>3</a:t>
                      </a:r>
                    </a:p>
                  </a:txBody>
                  <a:tcPr/>
                </a:tc>
                <a:tc>
                  <a:txBody>
                    <a:bodyPr/>
                    <a:lstStyle/>
                    <a:p>
                      <a:pPr algn="ctr">
                        <a:lnSpc>
                          <a:spcPct val="100000"/>
                        </a:lnSpc>
                      </a:pPr>
                      <a:r>
                        <a:rPr lang="es-ES" sz="1200" dirty="0"/>
                        <a:t>19.0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13.43</a:t>
                      </a:r>
                      <a:r>
                        <a:rPr lang="en-US" sz="1200" b="0" kern="1200" baseline="30000" dirty="0">
                          <a:solidFill>
                            <a:schemeClr val="dk1"/>
                          </a:solidFill>
                          <a:effectLst/>
                          <a:latin typeface="+mn-lt"/>
                          <a:ea typeface="+mn-ea"/>
                          <a:cs typeface="+mn-cs"/>
                        </a:rPr>
                        <a:t> 3</a:t>
                      </a:r>
                      <a:endParaRPr lang="es-ES" sz="1200" dirty="0"/>
                    </a:p>
                  </a:txBody>
                  <a:tcPr/>
                </a:tc>
                <a:extLst>
                  <a:ext uri="{0D108BD9-81ED-4DB2-BD59-A6C34878D82A}">
                    <a16:rowId xmlns:a16="http://schemas.microsoft.com/office/drawing/2014/main" val="3183329526"/>
                  </a:ext>
                </a:extLst>
              </a:tr>
              <a:tr h="2944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50" dirty="0"/>
                        <a:t>Pico de flexión durante la</a:t>
                      </a:r>
                      <a:r>
                        <a:rPr lang="es-ES" sz="1050" baseline="0" dirty="0"/>
                        <a:t> oscilación </a:t>
                      </a:r>
                      <a:r>
                        <a:rPr lang="es-ES" sz="1050" dirty="0"/>
                        <a:t>(º)</a:t>
                      </a:r>
                    </a:p>
                  </a:txBody>
                  <a:tcPr/>
                </a:tc>
                <a:tc>
                  <a:txBody>
                    <a:bodyPr/>
                    <a:lstStyle/>
                    <a:p>
                      <a:pPr algn="ctr">
                        <a:lnSpc>
                          <a:spcPct val="100000"/>
                        </a:lnSpc>
                      </a:pPr>
                      <a:r>
                        <a:rPr lang="es-ES" sz="1200" dirty="0"/>
                        <a:t>47.3, 55.6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49.82, 47.56 </a:t>
                      </a:r>
                      <a:r>
                        <a:rPr lang="en-US" sz="1200" b="0" kern="1200" baseline="30000" dirty="0">
                          <a:solidFill>
                            <a:schemeClr val="dk1"/>
                          </a:solidFill>
                          <a:effectLst/>
                          <a:latin typeface="+mn-lt"/>
                          <a:ea typeface="+mn-ea"/>
                          <a:cs typeface="+mn-cs"/>
                        </a:rPr>
                        <a:t>3</a:t>
                      </a:r>
                    </a:p>
                    <a:p>
                      <a:pPr algn="ctr">
                        <a:lnSpc>
                          <a:spcPct val="100000"/>
                        </a:lnSpc>
                      </a:pPr>
                      <a:r>
                        <a:rPr lang="es-ES" sz="1200" dirty="0"/>
                        <a:t>47.92, 51.01 </a:t>
                      </a:r>
                      <a:r>
                        <a:rPr lang="es-ES" sz="1200" b="0" kern="1200" baseline="30000" dirty="0">
                          <a:solidFill>
                            <a:schemeClr val="dk1"/>
                          </a:solidFill>
                          <a:effectLst/>
                          <a:latin typeface="+mn-lt"/>
                          <a:ea typeface="+mn-ea"/>
                          <a:cs typeface="+mn-cs"/>
                        </a:rPr>
                        <a:t>4</a:t>
                      </a:r>
                    </a:p>
                  </a:txBody>
                  <a:tcPr/>
                </a:tc>
                <a:tc>
                  <a:txBody>
                    <a:bodyPr/>
                    <a:lstStyle/>
                    <a:p>
                      <a:pPr algn="ctr">
                        <a:lnSpc>
                          <a:spcPct val="100000"/>
                        </a:lnSpc>
                      </a:pPr>
                      <a:r>
                        <a:rPr lang="es-ES" sz="1200" dirty="0"/>
                        <a:t>61.7 </a:t>
                      </a:r>
                      <a:r>
                        <a:rPr lang="en-US" sz="1200" b="0" kern="1200" baseline="30000" dirty="0">
                          <a:solidFill>
                            <a:schemeClr val="dk1"/>
                          </a:solidFill>
                          <a:effectLst/>
                          <a:latin typeface="+mn-lt"/>
                          <a:ea typeface="+mn-ea"/>
                          <a:cs typeface="+mn-cs"/>
                        </a:rPr>
                        <a:t>2</a:t>
                      </a:r>
                    </a:p>
                    <a:p>
                      <a:pPr algn="ctr">
                        <a:lnSpc>
                          <a:spcPct val="100000"/>
                        </a:lnSpc>
                      </a:pPr>
                      <a:r>
                        <a:rPr lang="en-US" sz="1200" kern="1200" dirty="0">
                          <a:solidFill>
                            <a:schemeClr val="dk1"/>
                          </a:solidFill>
                          <a:latin typeface="+mn-lt"/>
                          <a:ea typeface="+mn-ea"/>
                          <a:cs typeface="+mn-cs"/>
                        </a:rPr>
                        <a:t>59.87</a:t>
                      </a:r>
                      <a:r>
                        <a:rPr lang="en-US" sz="1200" b="0" kern="1200" baseline="30000" dirty="0">
                          <a:solidFill>
                            <a:schemeClr val="dk1"/>
                          </a:solidFill>
                          <a:effectLst/>
                          <a:latin typeface="+mn-lt"/>
                          <a:ea typeface="+mn-ea"/>
                          <a:cs typeface="+mn-cs"/>
                        </a:rPr>
                        <a:t> 3</a:t>
                      </a:r>
                      <a:endParaRPr lang="es-ES" sz="1200" dirty="0"/>
                    </a:p>
                  </a:txBody>
                  <a:tcPr/>
                </a:tc>
                <a:extLst>
                  <a:ext uri="{0D108BD9-81ED-4DB2-BD59-A6C34878D82A}">
                    <a16:rowId xmlns:a16="http://schemas.microsoft.com/office/drawing/2014/main" val="2475577150"/>
                  </a:ext>
                </a:extLst>
              </a:tr>
              <a:tr h="294416">
                <a:tc>
                  <a:txBody>
                    <a:bodyPr/>
                    <a:lstStyle/>
                    <a:p>
                      <a:pPr>
                        <a:lnSpc>
                          <a:spcPct val="100000"/>
                        </a:lnSpc>
                      </a:pPr>
                      <a:r>
                        <a:rPr lang="es-ES" sz="1050" dirty="0"/>
                        <a:t>Pico de extensión (º)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latin typeface="+mn-lt"/>
                          <a:ea typeface="+mn-ea"/>
                          <a:cs typeface="+mn-cs"/>
                        </a:rPr>
                        <a:t>-0.7, 0.1</a:t>
                      </a:r>
                      <a:r>
                        <a:rPr lang="es-ES" sz="1200" dirty="0"/>
                        <a:t> </a:t>
                      </a:r>
                      <a:r>
                        <a:rPr lang="en-US" sz="1200" b="0" kern="1200" baseline="30000" dirty="0">
                          <a:solidFill>
                            <a:schemeClr val="dk1"/>
                          </a:solidFill>
                          <a:effectLst/>
                          <a:latin typeface="+mn-l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7.63, 5.31 </a:t>
                      </a:r>
                      <a:r>
                        <a:rPr lang="en-US" sz="1200" b="0" kern="1200" baseline="30000" dirty="0">
                          <a:solidFill>
                            <a:schemeClr val="dk1"/>
                          </a:solidFill>
                          <a:effectLst/>
                          <a:latin typeface="+mn-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7.17, 3.96 </a:t>
                      </a:r>
                      <a:r>
                        <a:rPr lang="en-US" sz="1200" b="0" kern="1200" baseline="30000" dirty="0">
                          <a:solidFill>
                            <a:schemeClr val="dk1"/>
                          </a:solidFill>
                          <a:effectLst/>
                          <a:latin typeface="+mn-lt"/>
                          <a:ea typeface="+mn-ea"/>
                          <a:cs typeface="+mn-cs"/>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t>2.2 </a:t>
                      </a:r>
                      <a:r>
                        <a:rPr lang="en-US" sz="1200" b="0" kern="1200" baseline="30000" dirty="0">
                          <a:solidFill>
                            <a:schemeClr val="dk1"/>
                          </a:solidFill>
                          <a:effectLst/>
                          <a:latin typeface="+mn-l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6.12</a:t>
                      </a:r>
                      <a:r>
                        <a:rPr lang="en-US" sz="1200" b="0" kern="1200" baseline="30000" dirty="0">
                          <a:solidFill>
                            <a:schemeClr val="dk1"/>
                          </a:solidFill>
                          <a:effectLst/>
                          <a:latin typeface="+mn-lt"/>
                          <a:ea typeface="+mn-ea"/>
                          <a:cs typeface="+mn-cs"/>
                        </a:rPr>
                        <a:t> 3</a:t>
                      </a:r>
                    </a:p>
                  </a:txBody>
                  <a:tcPr/>
                </a:tc>
                <a:extLst>
                  <a:ext uri="{0D108BD9-81ED-4DB2-BD59-A6C34878D82A}">
                    <a16:rowId xmlns:a16="http://schemas.microsoft.com/office/drawing/2014/main" val="2575924219"/>
                  </a:ext>
                </a:extLst>
              </a:tr>
            </a:tbl>
          </a:graphicData>
        </a:graphic>
      </p:graphicFrame>
      <p:sp>
        <p:nvSpPr>
          <p:cNvPr id="3" name="CuadroTexto 2">
            <a:extLst>
              <a:ext uri="{FF2B5EF4-FFF2-40B4-BE49-F238E27FC236}">
                <a16:creationId xmlns:a16="http://schemas.microsoft.com/office/drawing/2014/main" id="{8A12FB4B-5738-4D57-B355-224445B942A6}"/>
              </a:ext>
            </a:extLst>
          </p:cNvPr>
          <p:cNvSpPr txBox="1"/>
          <p:nvPr/>
        </p:nvSpPr>
        <p:spPr>
          <a:xfrm>
            <a:off x="539552" y="5065439"/>
            <a:ext cx="3096344" cy="954107"/>
          </a:xfrm>
          <a:prstGeom prst="rect">
            <a:avLst/>
          </a:prstGeom>
          <a:noFill/>
        </p:spPr>
        <p:txBody>
          <a:bodyPr wrap="square" rtlCol="0">
            <a:spAutoFit/>
          </a:bodyPr>
          <a:lstStyle/>
          <a:p>
            <a:pPr lvl="0" algn="just">
              <a:defRPr/>
            </a:pPr>
            <a:r>
              <a:rPr lang="es-ES" sz="1400" b="0" dirty="0">
                <a:solidFill>
                  <a:srgbClr val="333399"/>
                </a:solidFill>
              </a:rPr>
              <a:t>Figura 4 - Pacientes con artroplastia total de rodilla antes de la cirugía y a las 8 y 52 semanas posteriores a la cirugía. </a:t>
            </a:r>
            <a:r>
              <a:rPr lang="es-ES" sz="1400" b="0" dirty="0" err="1">
                <a:solidFill>
                  <a:srgbClr val="333399"/>
                </a:solidFill>
              </a:rPr>
              <a:t>Rahman</a:t>
            </a:r>
            <a:r>
              <a:rPr lang="es-ES" sz="1400" b="0" dirty="0">
                <a:solidFill>
                  <a:srgbClr val="333399"/>
                </a:solidFill>
              </a:rPr>
              <a:t> J. y col. 2015</a:t>
            </a:r>
            <a:r>
              <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rPr>
              <a:t>. </a:t>
            </a:r>
          </a:p>
        </p:txBody>
      </p:sp>
      <p:sp>
        <p:nvSpPr>
          <p:cNvPr id="13"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310043701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lvl="0">
              <a:spcAft>
                <a:spcPts val="1000"/>
              </a:spcAft>
              <a:defRPr/>
            </a:pPr>
            <a:r>
              <a:rPr lang="en-US" sz="1800" i="1" dirty="0" err="1">
                <a:solidFill>
                  <a:srgbClr val="333399">
                    <a:lumMod val="75000"/>
                  </a:srgbClr>
                </a:solidFill>
              </a:rPr>
              <a:t>Parámetro</a:t>
            </a:r>
            <a:r>
              <a:rPr lang="en-US" sz="1800" i="1" dirty="0">
                <a:solidFill>
                  <a:srgbClr val="333399">
                    <a:lumMod val="75000"/>
                  </a:srgbClr>
                </a:solidFill>
              </a:rPr>
              <a:t> </a:t>
            </a:r>
            <a:r>
              <a:rPr lang="en-US" sz="1800" i="1" dirty="0" err="1">
                <a:solidFill>
                  <a:srgbClr val="333399">
                    <a:lumMod val="75000"/>
                  </a:srgbClr>
                </a:solidFill>
              </a:rPr>
              <a:t>cinético</a:t>
            </a:r>
            <a:r>
              <a:rPr lang="en-US" sz="1800" i="1" dirty="0">
                <a:solidFill>
                  <a:srgbClr val="333399">
                    <a:lumMod val="75000"/>
                  </a:srgbClr>
                </a:solidFill>
              </a:rPr>
              <a:t>: </a:t>
            </a:r>
            <a:r>
              <a:rPr lang="en-US" sz="1800" i="1" dirty="0" err="1">
                <a:solidFill>
                  <a:srgbClr val="333399">
                    <a:lumMod val="75000"/>
                  </a:srgbClr>
                </a:solidFill>
              </a:rPr>
              <a:t>reemplazo</a:t>
            </a:r>
            <a:r>
              <a:rPr lang="en-US" sz="1800" i="1" dirty="0">
                <a:solidFill>
                  <a:srgbClr val="333399">
                    <a:lumMod val="75000"/>
                  </a:srgbClr>
                </a:solidFill>
              </a:rPr>
              <a:t> de </a:t>
            </a:r>
            <a:r>
              <a:rPr lang="en-US" sz="1800" i="1" dirty="0" err="1">
                <a:solidFill>
                  <a:srgbClr val="333399">
                    <a:lumMod val="75000"/>
                  </a:srgbClr>
                </a:solidFill>
              </a:rPr>
              <a:t>cadera</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Rectángulo: esquinas redondeadas 1">
            <a:extLst>
              <a:ext uri="{FF2B5EF4-FFF2-40B4-BE49-F238E27FC236}">
                <a16:creationId xmlns:a16="http://schemas.microsoft.com/office/drawing/2014/main" id="{C7AA21D2-10AE-4704-9005-12A555D38EDF}"/>
              </a:ext>
            </a:extLst>
          </p:cNvPr>
          <p:cNvSpPr/>
          <p:nvPr/>
        </p:nvSpPr>
        <p:spPr bwMode="auto">
          <a:xfrm>
            <a:off x="827584" y="2376100"/>
            <a:ext cx="7488832" cy="141294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Morfología de la curva de fuerza de reacción del suelo</a:t>
            </a:r>
          </a:p>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¿Los pacientes presentan una curva de fuerza de reacción del suelo con todos los hitos que observamos en una curva de participantes sanos?</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3" name="Rectángulo: esquinas redondeadas 2">
            <a:extLst>
              <a:ext uri="{FF2B5EF4-FFF2-40B4-BE49-F238E27FC236}">
                <a16:creationId xmlns:a16="http://schemas.microsoft.com/office/drawing/2014/main" id="{25811876-3204-4D00-A765-66B5F57ACB6D}"/>
              </a:ext>
            </a:extLst>
          </p:cNvPr>
          <p:cNvSpPr/>
          <p:nvPr/>
        </p:nvSpPr>
        <p:spPr bwMode="auto">
          <a:xfrm>
            <a:off x="827584" y="4005064"/>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Valores de las fuerzas de reacción del suelo</a:t>
            </a:r>
          </a:p>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¿Los pacientes realizan la misma fuerza de reacción del suelo (newton/peso corporal) que las personas sanas?</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11"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1474540979"/>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lvl="0">
              <a:spcAft>
                <a:spcPts val="1000"/>
              </a:spcAft>
              <a:defRPr/>
            </a:pPr>
            <a:r>
              <a:rPr lang="en-US" sz="1800" i="1" dirty="0" err="1">
                <a:solidFill>
                  <a:srgbClr val="333399">
                    <a:lumMod val="75000"/>
                  </a:srgbClr>
                </a:solidFill>
              </a:rPr>
              <a:t>Parámetro</a:t>
            </a:r>
            <a:r>
              <a:rPr lang="en-US" sz="1800" i="1" dirty="0">
                <a:solidFill>
                  <a:srgbClr val="333399">
                    <a:lumMod val="75000"/>
                  </a:srgbClr>
                </a:solidFill>
              </a:rPr>
              <a:t> </a:t>
            </a:r>
            <a:r>
              <a:rPr lang="en-US" sz="1800" i="1" dirty="0" err="1">
                <a:solidFill>
                  <a:srgbClr val="333399">
                    <a:lumMod val="75000"/>
                  </a:srgbClr>
                </a:solidFill>
              </a:rPr>
              <a:t>cinético</a:t>
            </a:r>
            <a:r>
              <a:rPr lang="en-US" sz="1800" i="1" dirty="0">
                <a:solidFill>
                  <a:srgbClr val="333399">
                    <a:lumMod val="75000"/>
                  </a:srgbClr>
                </a:solidFill>
              </a:rPr>
              <a:t>: </a:t>
            </a:r>
            <a:r>
              <a:rPr lang="en-US" sz="1800" i="1" dirty="0" err="1">
                <a:solidFill>
                  <a:srgbClr val="333399">
                    <a:lumMod val="75000"/>
                  </a:srgbClr>
                </a:solidFill>
              </a:rPr>
              <a:t>reemplazo</a:t>
            </a:r>
            <a:r>
              <a:rPr lang="en-US" sz="1800" i="1" dirty="0">
                <a:solidFill>
                  <a:srgbClr val="333399">
                    <a:lumMod val="75000"/>
                  </a:srgbClr>
                </a:solidFill>
              </a:rPr>
              <a:t> de </a:t>
            </a:r>
            <a:r>
              <a:rPr lang="en-US" sz="1800" i="1" dirty="0" err="1">
                <a:solidFill>
                  <a:srgbClr val="333399">
                    <a:lumMod val="75000"/>
                  </a:srgbClr>
                </a:solidFill>
              </a:rPr>
              <a:t>cadera</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7" name="Imagen 6">
            <a:extLst>
              <a:ext uri="{FF2B5EF4-FFF2-40B4-BE49-F238E27FC236}">
                <a16:creationId xmlns:a16="http://schemas.microsoft.com/office/drawing/2014/main" id="{05913D17-5467-4522-8BA4-1D34B4F4E7FC}"/>
              </a:ext>
            </a:extLst>
          </p:cNvPr>
          <p:cNvPicPr>
            <a:picLocks noChangeAspect="1"/>
          </p:cNvPicPr>
          <p:nvPr/>
        </p:nvPicPr>
        <p:blipFill rotWithShape="1">
          <a:blip r:embed="rId3"/>
          <a:srcRect l="60980" t="40667" r="21083" b="27526"/>
          <a:stretch/>
        </p:blipFill>
        <p:spPr>
          <a:xfrm>
            <a:off x="467544" y="2420888"/>
            <a:ext cx="4104455" cy="2456581"/>
          </a:xfrm>
          <a:prstGeom prst="rect">
            <a:avLst/>
          </a:prstGeom>
        </p:spPr>
      </p:pic>
      <p:pic>
        <p:nvPicPr>
          <p:cNvPr id="8" name="Imagen 7">
            <a:extLst>
              <a:ext uri="{FF2B5EF4-FFF2-40B4-BE49-F238E27FC236}">
                <a16:creationId xmlns:a16="http://schemas.microsoft.com/office/drawing/2014/main" id="{2E321085-086C-4F19-B358-2F0EA67A87EA}"/>
              </a:ext>
            </a:extLst>
          </p:cNvPr>
          <p:cNvPicPr>
            <a:picLocks noChangeAspect="1"/>
          </p:cNvPicPr>
          <p:nvPr/>
        </p:nvPicPr>
        <p:blipFill rotWithShape="1">
          <a:blip r:embed="rId3"/>
          <a:srcRect l="78877" t="43408" r="2750" b="26394"/>
          <a:stretch/>
        </p:blipFill>
        <p:spPr>
          <a:xfrm>
            <a:off x="4572000" y="2507046"/>
            <a:ext cx="4204164" cy="2332293"/>
          </a:xfrm>
          <a:prstGeom prst="rect">
            <a:avLst/>
          </a:prstGeom>
        </p:spPr>
      </p:pic>
      <p:sp>
        <p:nvSpPr>
          <p:cNvPr id="9" name="CuadroTexto 8">
            <a:extLst>
              <a:ext uri="{FF2B5EF4-FFF2-40B4-BE49-F238E27FC236}">
                <a16:creationId xmlns:a16="http://schemas.microsoft.com/office/drawing/2014/main" id="{9B84B65D-A8CB-42BF-84BB-F1D71800CA77}"/>
              </a:ext>
            </a:extLst>
          </p:cNvPr>
          <p:cNvSpPr txBox="1"/>
          <p:nvPr/>
        </p:nvSpPr>
        <p:spPr>
          <a:xfrm>
            <a:off x="251520" y="4863565"/>
            <a:ext cx="8712968" cy="1169551"/>
          </a:xfrm>
          <a:prstGeom prst="rect">
            <a:avLst/>
          </a:prstGeom>
          <a:noFill/>
        </p:spPr>
        <p:txBody>
          <a:bodyPr wrap="square" rtlCol="0">
            <a:spAutoFit/>
          </a:bodyPr>
          <a:lstStyle/>
          <a:p>
            <a:pPr lvl="0" algn="just">
              <a:defRPr/>
            </a:pPr>
            <a:r>
              <a:rPr lang="es-ES" sz="1400" b="0" dirty="0">
                <a:solidFill>
                  <a:srgbClr val="333399"/>
                </a:solidFill>
              </a:rPr>
              <a:t>Figura 5 - Fuerza de reacción vertical del suelo durante el ciclo de marcha de personas con reemplazo total de cadera (THR), con reemplazo total de cadera y longitud desigual (LLI) y controles sanos. Derecha: Fuerza vertical para pacientes con LLI en comparación con los individuos normales y pacientes con THR. Izquierda: Fuerza vertical o las extremidades operadas (O) y no operadas (NO) del LLI y THR. Resultados de Li J. et al 2015</a:t>
            </a:r>
            <a:r>
              <a:rPr lang="en-US" sz="1400" b="0" dirty="0">
                <a:solidFill>
                  <a:srgbClr val="333399"/>
                </a:solidFill>
              </a:rPr>
              <a:t>. </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1994138361"/>
      </p:ext>
    </p:extLst>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lvl="0">
              <a:spcAft>
                <a:spcPts val="1000"/>
              </a:spcAft>
              <a:defRPr/>
            </a:pPr>
            <a:r>
              <a:rPr lang="en-US" sz="1800" i="1" dirty="0" err="1">
                <a:solidFill>
                  <a:srgbClr val="333399">
                    <a:lumMod val="75000"/>
                  </a:srgbClr>
                </a:solidFill>
              </a:rPr>
              <a:t>Parámetro</a:t>
            </a:r>
            <a:r>
              <a:rPr lang="en-US" sz="1800" i="1" dirty="0">
                <a:solidFill>
                  <a:srgbClr val="333399">
                    <a:lumMod val="75000"/>
                  </a:srgbClr>
                </a:solidFill>
              </a:rPr>
              <a:t> </a:t>
            </a:r>
            <a:r>
              <a:rPr lang="en-US" sz="1800" i="1" dirty="0" err="1">
                <a:solidFill>
                  <a:srgbClr val="333399">
                    <a:lumMod val="75000"/>
                  </a:srgbClr>
                </a:solidFill>
              </a:rPr>
              <a:t>cinético</a:t>
            </a:r>
            <a:r>
              <a:rPr lang="en-US" sz="1800" i="1" dirty="0">
                <a:solidFill>
                  <a:srgbClr val="333399">
                    <a:lumMod val="75000"/>
                  </a:srgbClr>
                </a:solidFill>
              </a:rPr>
              <a:t> - </a:t>
            </a:r>
            <a:r>
              <a:rPr lang="en-US" sz="1800" i="1" dirty="0" err="1">
                <a:solidFill>
                  <a:srgbClr val="333399">
                    <a:lumMod val="75000"/>
                  </a:srgbClr>
                </a:solidFill>
              </a:rPr>
              <a:t>presión</a:t>
            </a:r>
            <a:r>
              <a:rPr lang="en-US" sz="1800" i="1" dirty="0">
                <a:solidFill>
                  <a:srgbClr val="333399">
                    <a:lumMod val="75000"/>
                  </a:srgbClr>
                </a:solidFill>
              </a:rPr>
              <a:t> plantar</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Rectángulo: esquinas redondeadas 1">
            <a:extLst>
              <a:ext uri="{FF2B5EF4-FFF2-40B4-BE49-F238E27FC236}">
                <a16:creationId xmlns:a16="http://schemas.microsoft.com/office/drawing/2014/main" id="{C61CD389-F9BB-4C11-AF63-96061E7C7DF6}"/>
              </a:ext>
            </a:extLst>
          </p:cNvPr>
          <p:cNvSpPr/>
          <p:nvPr/>
        </p:nvSpPr>
        <p:spPr bwMode="auto">
          <a:xfrm>
            <a:off x="827584" y="2492896"/>
            <a:ext cx="7488832" cy="119691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Valores máximos de presión plantar</a:t>
            </a:r>
          </a:p>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¿Los pacientes realizan las mismas presiones plantares durante la marcha que las personas sanas?</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3" name="Rectángulo: esquinas redondeadas 2">
            <a:extLst>
              <a:ext uri="{FF2B5EF4-FFF2-40B4-BE49-F238E27FC236}">
                <a16:creationId xmlns:a16="http://schemas.microsoft.com/office/drawing/2014/main" id="{3DA02B74-7690-4597-8DF7-FB73DB6615F1}"/>
              </a:ext>
            </a:extLst>
          </p:cNvPr>
          <p:cNvSpPr/>
          <p:nvPr/>
        </p:nvSpPr>
        <p:spPr bwMode="auto">
          <a:xfrm>
            <a:off x="827584" y="4005064"/>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800" b="0" dirty="0">
                <a:latin typeface="Arial" charset="0"/>
              </a:rPr>
              <a:t>Patrón del centro de presiones</a:t>
            </a:r>
          </a:p>
          <a:p>
            <a:pPr indent="7938" algn="ctr" defTabSz="598488" eaLnBrk="1" hangingPunct="1">
              <a:lnSpc>
                <a:spcPct val="90000"/>
              </a:lnSpc>
              <a:spcBef>
                <a:spcPts val="1675"/>
              </a:spcBef>
              <a:buSzPct val="171000"/>
              <a:tabLst>
                <a:tab pos="5287963" algn="l"/>
              </a:tabLst>
            </a:pPr>
            <a:r>
              <a:rPr lang="es-ES" sz="1800" b="0" dirty="0">
                <a:latin typeface="Arial" charset="0"/>
              </a:rPr>
              <a:t>¿El desplazamiento del centro de presión a través de la planta del pie tiene un recorrido similar en pacientes que en personas sanas?</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11"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950012800"/>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lvl="0">
              <a:spcAft>
                <a:spcPts val="1000"/>
              </a:spcAft>
              <a:defRPr/>
            </a:pPr>
            <a:r>
              <a:rPr lang="en-US" sz="1800" i="1" dirty="0" err="1">
                <a:solidFill>
                  <a:srgbClr val="333399">
                    <a:lumMod val="75000"/>
                  </a:srgbClr>
                </a:solidFill>
              </a:rPr>
              <a:t>Parámetro</a:t>
            </a:r>
            <a:r>
              <a:rPr lang="en-US" sz="1800" i="1" dirty="0">
                <a:solidFill>
                  <a:srgbClr val="333399">
                    <a:lumMod val="75000"/>
                  </a:srgbClr>
                </a:solidFill>
              </a:rPr>
              <a:t> </a:t>
            </a:r>
            <a:r>
              <a:rPr lang="en-US" sz="1800" i="1" dirty="0" err="1">
                <a:solidFill>
                  <a:srgbClr val="333399">
                    <a:lumMod val="75000"/>
                  </a:srgbClr>
                </a:solidFill>
              </a:rPr>
              <a:t>cinético</a:t>
            </a:r>
            <a:r>
              <a:rPr lang="en-US" sz="1800" i="1" dirty="0">
                <a:solidFill>
                  <a:srgbClr val="333399">
                    <a:lumMod val="75000"/>
                  </a:srgbClr>
                </a:solidFill>
              </a:rPr>
              <a:t> - </a:t>
            </a:r>
            <a:r>
              <a:rPr lang="en-US" sz="1800" i="1" dirty="0" err="1">
                <a:solidFill>
                  <a:srgbClr val="333399">
                    <a:lumMod val="75000"/>
                  </a:srgbClr>
                </a:solidFill>
              </a:rPr>
              <a:t>presión</a:t>
            </a:r>
            <a:r>
              <a:rPr lang="en-US" sz="1800" i="1" dirty="0">
                <a:solidFill>
                  <a:srgbClr val="333399">
                    <a:lumMod val="75000"/>
                  </a:srgbClr>
                </a:solidFill>
              </a:rPr>
              <a:t> plantar</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Imagen 1">
            <a:extLst>
              <a:ext uri="{FF2B5EF4-FFF2-40B4-BE49-F238E27FC236}">
                <a16:creationId xmlns:a16="http://schemas.microsoft.com/office/drawing/2014/main" id="{B64E37F6-DCED-4C66-BE77-0E7D60C5AA25}"/>
              </a:ext>
            </a:extLst>
          </p:cNvPr>
          <p:cNvPicPr>
            <a:picLocks noChangeAspect="1"/>
          </p:cNvPicPr>
          <p:nvPr/>
        </p:nvPicPr>
        <p:blipFill rotWithShape="1">
          <a:blip r:embed="rId3"/>
          <a:srcRect l="65249" t="33667" r="18674" b="27372"/>
          <a:stretch/>
        </p:blipFill>
        <p:spPr>
          <a:xfrm>
            <a:off x="988964" y="2348880"/>
            <a:ext cx="3453930" cy="2824996"/>
          </a:xfrm>
          <a:prstGeom prst="rect">
            <a:avLst/>
          </a:prstGeom>
          <a:ln>
            <a:solidFill>
              <a:schemeClr val="tx1"/>
            </a:solidFill>
          </a:ln>
        </p:spPr>
      </p:pic>
      <p:sp>
        <p:nvSpPr>
          <p:cNvPr id="3" name="CuadroTexto 2">
            <a:extLst>
              <a:ext uri="{FF2B5EF4-FFF2-40B4-BE49-F238E27FC236}">
                <a16:creationId xmlns:a16="http://schemas.microsoft.com/office/drawing/2014/main" id="{A623AE92-67BE-4AFE-929B-851C0A30EA62}"/>
              </a:ext>
            </a:extLst>
          </p:cNvPr>
          <p:cNvSpPr txBox="1"/>
          <p:nvPr/>
        </p:nvSpPr>
        <p:spPr>
          <a:xfrm>
            <a:off x="1006154" y="4797152"/>
            <a:ext cx="792088" cy="276999"/>
          </a:xfrm>
          <a:prstGeom prst="rect">
            <a:avLst/>
          </a:prstGeom>
          <a:noFill/>
        </p:spPr>
        <p:txBody>
          <a:bodyPr wrap="square" rtlCol="0">
            <a:spAutoFit/>
          </a:bodyPr>
          <a:lstStyle/>
          <a:p>
            <a:r>
              <a:rPr lang="es-ES" sz="1200" dirty="0">
                <a:solidFill>
                  <a:schemeClr val="tx1"/>
                </a:solidFill>
                <a:latin typeface="Times New Roman" panose="02020603050405020304" pitchFamily="18" charset="0"/>
                <a:cs typeface="Times New Roman" panose="02020603050405020304" pitchFamily="18" charset="0"/>
              </a:rPr>
              <a:t>A</a:t>
            </a:r>
          </a:p>
        </p:txBody>
      </p:sp>
      <p:sp>
        <p:nvSpPr>
          <p:cNvPr id="4" name="CuadroTexto 3">
            <a:extLst>
              <a:ext uri="{FF2B5EF4-FFF2-40B4-BE49-F238E27FC236}">
                <a16:creationId xmlns:a16="http://schemas.microsoft.com/office/drawing/2014/main" id="{A7760DB8-CFC3-4F21-9CFE-17D02D72D076}"/>
              </a:ext>
            </a:extLst>
          </p:cNvPr>
          <p:cNvSpPr txBox="1"/>
          <p:nvPr/>
        </p:nvSpPr>
        <p:spPr>
          <a:xfrm>
            <a:off x="395536" y="5211197"/>
            <a:ext cx="8416153" cy="954107"/>
          </a:xfrm>
          <a:prstGeom prst="rect">
            <a:avLst/>
          </a:prstGeom>
          <a:noFill/>
        </p:spPr>
        <p:txBody>
          <a:bodyPr wrap="square" rtlCol="0">
            <a:spAutoFit/>
          </a:bodyPr>
          <a:lstStyle/>
          <a:p>
            <a:pPr lvl="0" algn="just">
              <a:defRPr/>
            </a:pPr>
            <a:r>
              <a:rPr lang="es-ES" sz="1400" b="0" dirty="0">
                <a:solidFill>
                  <a:srgbClr val="333399"/>
                </a:solidFill>
              </a:rPr>
              <a:t>Figura 6 -. La curva representa la evolución espacial media del COP durante toda la fase de apoyo de la marcha antes (a) y después (b) de la artroplastia total de rodilla en el mismo paciente. La diferencia del área </a:t>
            </a:r>
            <a:r>
              <a:rPr lang="es-ES" sz="1400" b="0" dirty="0" err="1">
                <a:solidFill>
                  <a:srgbClr val="333399"/>
                </a:solidFill>
              </a:rPr>
              <a:t>mediolateral</a:t>
            </a:r>
            <a:r>
              <a:rPr lang="es-ES" sz="1400" b="0" dirty="0">
                <a:solidFill>
                  <a:srgbClr val="333399"/>
                </a:solidFill>
              </a:rPr>
              <a:t> fue del 0,69% a favor de la ubicación lateral en el período preoperatorio y cambió a 5,17% a favor del lado medial. Resultados de </a:t>
            </a:r>
            <a:r>
              <a:rPr lang="es-ES" sz="1400" b="0" dirty="0" err="1">
                <a:solidFill>
                  <a:srgbClr val="333399"/>
                </a:solidFill>
              </a:rPr>
              <a:t>Şentürk</a:t>
            </a:r>
            <a:r>
              <a:rPr lang="es-ES" sz="1400" b="0" dirty="0">
                <a:solidFill>
                  <a:srgbClr val="333399"/>
                </a:solidFill>
              </a:rPr>
              <a:t> I. et al 2017</a:t>
            </a:r>
            <a:r>
              <a:rPr lang="en-US" sz="1400" b="0" dirty="0">
                <a:solidFill>
                  <a:srgbClr val="333399"/>
                </a:solidFill>
              </a:rPr>
              <a:t>. </a:t>
            </a:r>
            <a:endParaRPr kumimoji="0" lang="en-US" sz="1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Rectángulo: esquinas redondeadas 4">
            <a:extLst>
              <a:ext uri="{FF2B5EF4-FFF2-40B4-BE49-F238E27FC236}">
                <a16:creationId xmlns:a16="http://schemas.microsoft.com/office/drawing/2014/main" id="{1A362F62-72AA-4A0A-A9ED-DBFF3E293C6D}"/>
              </a:ext>
            </a:extLst>
          </p:cNvPr>
          <p:cNvSpPr/>
          <p:nvPr/>
        </p:nvSpPr>
        <p:spPr bwMode="auto">
          <a:xfrm>
            <a:off x="5153980" y="2348880"/>
            <a:ext cx="3663429" cy="817245"/>
          </a:xfrm>
          <a:prstGeom prst="roundRect">
            <a:avLst/>
          </a:prstGeom>
          <a:noFill/>
        </p:spPr>
        <p:txBody>
          <a:bodyPr wrap="square" rtlCol="0">
            <a:spAutoFit/>
          </a:bodyPr>
          <a:lstStyle/>
          <a:p>
            <a:r>
              <a:rPr lang="es-ES" sz="1400" dirty="0">
                <a:solidFill>
                  <a:srgbClr val="333399"/>
                </a:solidFill>
                <a:sym typeface="Arial" charset="0"/>
              </a:rPr>
              <a:t>Tiempo de la fase de apoyo </a:t>
            </a:r>
            <a:r>
              <a:rPr lang="es-ES" sz="1400" b="0" dirty="0">
                <a:solidFill>
                  <a:srgbClr val="333399"/>
                </a:solidFill>
                <a:sym typeface="Arial" charset="0"/>
              </a:rPr>
              <a:t>Preoperatorio: 987 ms</a:t>
            </a:r>
          </a:p>
          <a:p>
            <a:pPr algn="just"/>
            <a:r>
              <a:rPr lang="es-ES" sz="1400" b="0" dirty="0">
                <a:solidFill>
                  <a:srgbClr val="333399"/>
                </a:solidFill>
                <a:sym typeface="Arial" charset="0"/>
              </a:rPr>
              <a:t>Postoperatorio: 801,5 ms</a:t>
            </a:r>
          </a:p>
        </p:txBody>
      </p:sp>
      <p:sp>
        <p:nvSpPr>
          <p:cNvPr id="7" name="Rectángulo: esquinas redondeadas 6">
            <a:extLst>
              <a:ext uri="{FF2B5EF4-FFF2-40B4-BE49-F238E27FC236}">
                <a16:creationId xmlns:a16="http://schemas.microsoft.com/office/drawing/2014/main" id="{1CF3F0AB-C9FB-4C50-BA3F-B111C59C0EE4}"/>
              </a:ext>
            </a:extLst>
          </p:cNvPr>
          <p:cNvSpPr/>
          <p:nvPr/>
        </p:nvSpPr>
        <p:spPr bwMode="auto">
          <a:xfrm>
            <a:off x="5153980" y="3259827"/>
            <a:ext cx="3663429" cy="817245"/>
          </a:xfrm>
          <a:prstGeom prst="roundRect">
            <a:avLst/>
          </a:prstGeom>
          <a:noFill/>
        </p:spPr>
        <p:txBody>
          <a:bodyPr wrap="square" rtlCol="0">
            <a:spAutoFit/>
          </a:bodyPr>
          <a:lstStyle/>
          <a:p>
            <a:pPr algn="just"/>
            <a:r>
              <a:rPr lang="es-ES" sz="1400" dirty="0">
                <a:solidFill>
                  <a:srgbClr val="333399"/>
                </a:solidFill>
                <a:sym typeface="Arial" charset="0"/>
              </a:rPr>
              <a:t>Medias totales de presiones plantares</a:t>
            </a:r>
          </a:p>
          <a:p>
            <a:pPr algn="just"/>
            <a:r>
              <a:rPr lang="es-ES" sz="1400" b="0" dirty="0">
                <a:solidFill>
                  <a:srgbClr val="333399"/>
                </a:solidFill>
                <a:sym typeface="Arial" charset="0"/>
              </a:rPr>
              <a:t>Preoperatorio: 1257,75 N/cm2</a:t>
            </a:r>
          </a:p>
          <a:p>
            <a:pPr algn="just"/>
            <a:r>
              <a:rPr lang="es-ES" sz="1400" b="0" dirty="0">
                <a:solidFill>
                  <a:srgbClr val="333399"/>
                </a:solidFill>
                <a:sym typeface="Arial" charset="0"/>
              </a:rPr>
              <a:t>Postoperatorio: 1436,0 N/cm2</a:t>
            </a:r>
          </a:p>
        </p:txBody>
      </p:sp>
      <p:sp>
        <p:nvSpPr>
          <p:cNvPr id="8" name="Rectángulo: esquinas redondeadas 7">
            <a:extLst>
              <a:ext uri="{FF2B5EF4-FFF2-40B4-BE49-F238E27FC236}">
                <a16:creationId xmlns:a16="http://schemas.microsoft.com/office/drawing/2014/main" id="{AB81F4A3-9D4A-47C3-907C-53EAA6D55928}"/>
              </a:ext>
            </a:extLst>
          </p:cNvPr>
          <p:cNvSpPr/>
          <p:nvPr/>
        </p:nvSpPr>
        <p:spPr bwMode="auto">
          <a:xfrm>
            <a:off x="5157043" y="4195931"/>
            <a:ext cx="3663429" cy="817245"/>
          </a:xfrm>
          <a:prstGeom prst="roundRect">
            <a:avLst/>
          </a:prstGeom>
          <a:noFill/>
        </p:spPr>
        <p:txBody>
          <a:bodyPr wrap="square" rtlCol="0">
            <a:spAutoFit/>
          </a:bodyPr>
          <a:lstStyle/>
          <a:p>
            <a:pPr algn="just"/>
            <a:r>
              <a:rPr lang="es-ES" sz="1400" dirty="0">
                <a:solidFill>
                  <a:srgbClr val="333399"/>
                </a:solidFill>
                <a:sym typeface="Arial" charset="0"/>
              </a:rPr>
              <a:t>Patrón COP</a:t>
            </a:r>
          </a:p>
          <a:p>
            <a:pPr algn="just"/>
            <a:r>
              <a:rPr lang="es-ES" sz="1400" b="0" dirty="0">
                <a:solidFill>
                  <a:srgbClr val="333399"/>
                </a:solidFill>
                <a:sym typeface="Arial" charset="0"/>
              </a:rPr>
              <a:t>Preoperatorio: localización lateral</a:t>
            </a:r>
          </a:p>
          <a:p>
            <a:pPr algn="just"/>
            <a:r>
              <a:rPr lang="es-ES" sz="1400" b="0" dirty="0">
                <a:solidFill>
                  <a:srgbClr val="333399"/>
                </a:solidFill>
                <a:sym typeface="Arial" charset="0"/>
              </a:rPr>
              <a:t>Postoperatorio: ubicación medial</a:t>
            </a:r>
          </a:p>
        </p:txBody>
      </p:sp>
      <p:sp>
        <p:nvSpPr>
          <p:cNvPr id="15"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326051998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lvl="0">
              <a:spcAft>
                <a:spcPts val="1000"/>
              </a:spcAft>
              <a:defRPr/>
            </a:pPr>
            <a:r>
              <a:rPr lang="en-US" sz="1800" i="1" dirty="0" err="1">
                <a:solidFill>
                  <a:srgbClr val="333399">
                    <a:lumMod val="75000"/>
                  </a:srgbClr>
                </a:solidFill>
              </a:rPr>
              <a:t>Razonamiento</a:t>
            </a:r>
            <a:r>
              <a:rPr lang="en-US" sz="1800" i="1" dirty="0">
                <a:solidFill>
                  <a:srgbClr val="333399">
                    <a:lumMod val="75000"/>
                  </a:srgbClr>
                </a:solidFill>
              </a:rPr>
              <a:t> </a:t>
            </a:r>
            <a:r>
              <a:rPr lang="en-US" sz="1800" i="1" dirty="0" err="1">
                <a:solidFill>
                  <a:srgbClr val="333399">
                    <a:lumMod val="75000"/>
                  </a:srgbClr>
                </a:solidFill>
              </a:rPr>
              <a:t>clínico</a:t>
            </a:r>
            <a:endParaRPr kumimoji="0" lang="en-US" sz="1800" b="1" i="1"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Rectángulo: esquinas redondeadas 8">
            <a:extLst>
              <a:ext uri="{FF2B5EF4-FFF2-40B4-BE49-F238E27FC236}">
                <a16:creationId xmlns:a16="http://schemas.microsoft.com/office/drawing/2014/main" id="{0AC61B59-9BCB-4E3C-BC44-E13F5358BDC2}"/>
              </a:ext>
            </a:extLst>
          </p:cNvPr>
          <p:cNvSpPr/>
          <p:nvPr/>
        </p:nvSpPr>
        <p:spPr bwMode="auto">
          <a:xfrm>
            <a:off x="899592" y="2276872"/>
            <a:ext cx="7488832" cy="750858"/>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600" b="0" dirty="0">
                <a:latin typeface="Arial" charset="0"/>
              </a:rPr>
              <a:t>¿Los pacientes caminan más lento debido al dolor? ¿O tienen miedo de caminar normalmente con una prótesis</a:t>
            </a:r>
            <a:r>
              <a:rPr lang="en-US" sz="1600" b="0" dirty="0">
                <a:latin typeface="Arial" charset="0"/>
              </a:rPr>
              <a:t>?</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1" name="Rectángulo: esquinas redondeadas 10">
            <a:extLst>
              <a:ext uri="{FF2B5EF4-FFF2-40B4-BE49-F238E27FC236}">
                <a16:creationId xmlns:a16="http://schemas.microsoft.com/office/drawing/2014/main" id="{475C326A-3777-4F84-A59C-1C682BE07E73}"/>
              </a:ext>
            </a:extLst>
          </p:cNvPr>
          <p:cNvSpPr/>
          <p:nvPr/>
        </p:nvSpPr>
        <p:spPr bwMode="auto">
          <a:xfrm>
            <a:off x="899592" y="3140968"/>
            <a:ext cx="7488832" cy="87600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600" b="0" dirty="0">
                <a:latin typeface="Arial" charset="0"/>
              </a:rPr>
              <a:t>¿Los pacientes tienen menor rango de movimiento articular debido a las características de la prótesis? ¿O porque existe una deficiencia muscular después de la cirugía? ¿O por dolor</a:t>
            </a:r>
            <a:r>
              <a:rPr lang="en-US" sz="1600" b="0" dirty="0">
                <a:latin typeface="Arial" charset="0"/>
              </a:rPr>
              <a:t>?</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2" name="Rectángulo: esquinas redondeadas 11">
            <a:extLst>
              <a:ext uri="{FF2B5EF4-FFF2-40B4-BE49-F238E27FC236}">
                <a16:creationId xmlns:a16="http://schemas.microsoft.com/office/drawing/2014/main" id="{DA2094CC-EEDD-46D7-BA23-5CCB25A770B6}"/>
              </a:ext>
            </a:extLst>
          </p:cNvPr>
          <p:cNvSpPr/>
          <p:nvPr/>
        </p:nvSpPr>
        <p:spPr bwMode="auto">
          <a:xfrm>
            <a:off x="899592" y="4149080"/>
            <a:ext cx="7488832" cy="87600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600" b="0" dirty="0">
                <a:latin typeface="Arial" charset="0"/>
              </a:rPr>
              <a:t>¿Los pacientes presentan alteraciones en la fuerza de reacción del suelo debido a que la carga no se apoya normalmente en la pierna operada o solo porque la velocidad disminuye</a:t>
            </a:r>
            <a:r>
              <a:rPr lang="en-US" sz="1600" b="0" dirty="0">
                <a:latin typeface="Arial" charset="0"/>
              </a:rPr>
              <a:t>?</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BB01332B-1933-44B4-8601-266773087901}"/>
              </a:ext>
            </a:extLst>
          </p:cNvPr>
          <p:cNvSpPr/>
          <p:nvPr/>
        </p:nvSpPr>
        <p:spPr bwMode="auto">
          <a:xfrm>
            <a:off x="899592" y="5157192"/>
            <a:ext cx="748883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600" b="0" dirty="0">
                <a:latin typeface="Arial" charset="0"/>
              </a:rPr>
              <a:t>¿Los pacientes después de la cirugía tienen una presión plantar mayor porque apoyan la pierna normalmente en el costado con reemplazo de articulación</a:t>
            </a:r>
            <a:r>
              <a:rPr lang="en-US" sz="1600" b="0" dirty="0">
                <a:latin typeface="Arial" charset="0"/>
              </a:rPr>
              <a:t>?</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4"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17400601"/>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1569660"/>
          </a:xfrm>
          <a:prstGeom prst="rect">
            <a:avLst/>
          </a:prstGeom>
          <a:noFill/>
        </p:spPr>
        <p:txBody>
          <a:bodyPr wrap="square">
            <a:spAutoFit/>
          </a:bodyPr>
          <a:lstStyle/>
          <a:p>
            <a:pPr>
              <a:defRPr/>
            </a:pPr>
            <a:r>
              <a:rPr lang="en-US" sz="3200" dirty="0">
                <a:solidFill>
                  <a:schemeClr val="accent2">
                    <a:lumMod val="75000"/>
                  </a:schemeClr>
                </a:solidFill>
              </a:rPr>
              <a:t>III. </a:t>
            </a:r>
            <a:r>
              <a:rPr lang="es-ES" sz="3200" dirty="0">
                <a:solidFill>
                  <a:schemeClr val="accent2">
                    <a:lumMod val="75000"/>
                  </a:schemeClr>
                </a:solidFill>
              </a:rPr>
              <a:t>Deterioro biomecánico de la marcha en personas tras un accidente cerebrovascular</a:t>
            </a:r>
            <a:endParaRPr lang="en-US" sz="3200" dirty="0">
              <a:solidFill>
                <a:schemeClr val="accent2">
                  <a:lumMod val="75000"/>
                </a:schemeClr>
              </a:solidFill>
            </a:endParaRPr>
          </a:p>
        </p:txBody>
      </p:sp>
      <p:sp>
        <p:nvSpPr>
          <p:cNvPr id="9" name="Prostokąt 1">
            <a:extLst>
              <a:ext uri="{FF2B5EF4-FFF2-40B4-BE49-F238E27FC236}">
                <a16:creationId xmlns:a16="http://schemas.microsoft.com/office/drawing/2014/main" id="{CAE108FC-DEB6-487A-8781-2D8078F1C8A2}"/>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es-ES" sz="2200" dirty="0">
                <a:solidFill>
                  <a:schemeClr val="accent2">
                    <a:lumMod val="75000"/>
                  </a:schemeClr>
                </a:solidFill>
              </a:rPr>
              <a:t>¿Cómo interpreto el informe de un análisis biomecánico instrumentado en un caso de patología de la marcha</a:t>
            </a:r>
            <a:r>
              <a:rPr lang="en-US" sz="2200" dirty="0">
                <a:solidFill>
                  <a:schemeClr val="accent2">
                    <a:lumMod val="75000"/>
                  </a:schemeClr>
                </a:solidFill>
              </a:rPr>
              <a:t>? </a:t>
            </a:r>
          </a:p>
        </p:txBody>
      </p:sp>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528" y="1075383"/>
            <a:ext cx="8496944" cy="769441"/>
          </a:xfrm>
          <a:prstGeom prst="rect">
            <a:avLst/>
          </a:prstGeom>
        </p:spPr>
        <p:txBody>
          <a:bodyPr wrap="square">
            <a:spAutoFit/>
          </a:bodyPr>
          <a:lstStyle/>
          <a:p>
            <a:pPr algn="ctr">
              <a:defRPr/>
            </a:pPr>
            <a:r>
              <a:rPr lang="es-ES" sz="2200" dirty="0">
                <a:solidFill>
                  <a:schemeClr val="accent2">
                    <a:lumMod val="75000"/>
                  </a:schemeClr>
                </a:solidFill>
              </a:rPr>
              <a:t>D.3 ¿Cómo interpreto el informe de un análisis biomecánico instrumentado en un caso de patología de la marcha</a:t>
            </a:r>
            <a:r>
              <a:rPr lang="en-US" sz="2200" dirty="0">
                <a:solidFill>
                  <a:schemeClr val="accent2">
                    <a:lumMod val="75000"/>
                  </a:schemeClr>
                </a:solidFill>
              </a:rPr>
              <a:t>? </a:t>
            </a:r>
          </a:p>
        </p:txBody>
      </p:sp>
      <p:sp>
        <p:nvSpPr>
          <p:cNvPr id="10" name="Prostokąt 3">
            <a:extLst>
              <a:ext uri="{FF2B5EF4-FFF2-40B4-BE49-F238E27FC236}">
                <a16:creationId xmlns:a16="http://schemas.microsoft.com/office/drawing/2014/main" id="{15028B20-5EF6-4297-B4B2-3DCCCA7D4119}"/>
              </a:ext>
            </a:extLst>
          </p:cNvPr>
          <p:cNvSpPr/>
          <p:nvPr/>
        </p:nvSpPr>
        <p:spPr>
          <a:xfrm>
            <a:off x="1403648" y="2438405"/>
            <a:ext cx="7632848" cy="369332"/>
          </a:xfrm>
          <a:prstGeom prst="rect">
            <a:avLst/>
          </a:prstGeom>
        </p:spPr>
        <p:txBody>
          <a:bodyPr wrap="square">
            <a:spAutoFit/>
          </a:bodyPr>
          <a:lstStyle/>
          <a:p>
            <a:pPr marL="514350" indent="-514350">
              <a:spcAft>
                <a:spcPts val="1000"/>
              </a:spcAft>
              <a:buFont typeface="+mj-lt"/>
              <a:buAutoNum type="romanUcPeriod"/>
              <a:defRPr/>
            </a:pPr>
            <a:r>
              <a:rPr lang="en-US" sz="1800" b="0" dirty="0" err="1">
                <a:solidFill>
                  <a:schemeClr val="accent2">
                    <a:lumMod val="75000"/>
                  </a:schemeClr>
                </a:solidFill>
              </a:rPr>
              <a:t>Objetivos</a:t>
            </a:r>
            <a:endParaRPr lang="en-US" sz="1800" b="0" dirty="0">
              <a:solidFill>
                <a:schemeClr val="accent2">
                  <a:lumMod val="75000"/>
                </a:schemeClr>
              </a:solidFill>
            </a:endParaRPr>
          </a:p>
        </p:txBody>
      </p:sp>
      <p:sp>
        <p:nvSpPr>
          <p:cNvPr id="3" name="Rectángulo: esquinas redondeadas 2">
            <a:extLst>
              <a:ext uri="{FF2B5EF4-FFF2-40B4-BE49-F238E27FC236}">
                <a16:creationId xmlns:a16="http://schemas.microsoft.com/office/drawing/2014/main" id="{B7062293-E7D1-4FE0-B4E3-67F134B17F64}"/>
              </a:ext>
            </a:extLst>
          </p:cNvPr>
          <p:cNvSpPr/>
          <p:nvPr/>
        </p:nvSpPr>
        <p:spPr bwMode="auto">
          <a:xfrm>
            <a:off x="1979712" y="3014469"/>
            <a:ext cx="604867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7938" defTabSz="642938" eaLnBrk="1" hangingPunct="1">
              <a:lnSpc>
                <a:spcPct val="90000"/>
              </a:lnSpc>
              <a:spcBef>
                <a:spcPts val="1675"/>
              </a:spcBef>
              <a:buSzPct val="171000"/>
            </a:pPr>
            <a:r>
              <a:rPr kumimoji="0" lang="es-ES" sz="1800" b="0" i="0" u="none" strike="noStrike" cap="none" normalizeH="0" baseline="0" dirty="0">
                <a:ln>
                  <a:noFill/>
                </a:ln>
                <a:solidFill>
                  <a:schemeClr val="bg1"/>
                </a:solidFill>
                <a:effectLst/>
                <a:latin typeface="Arial" charset="0"/>
                <a:sym typeface="Arial" charset="0"/>
              </a:rPr>
              <a:t>II. </a:t>
            </a:r>
            <a:r>
              <a:rPr lang="es-ES" sz="1800" b="0" dirty="0">
                <a:latin typeface="Arial" charset="0"/>
                <a:sym typeface="Arial" charset="0"/>
              </a:rPr>
              <a:t>Deterioro biomecánico de la marcha en personas con artroplastia</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4" name="Rectángulo: esquinas redondeadas 3">
            <a:extLst>
              <a:ext uri="{FF2B5EF4-FFF2-40B4-BE49-F238E27FC236}">
                <a16:creationId xmlns:a16="http://schemas.microsoft.com/office/drawing/2014/main" id="{8325BA19-B444-4BDF-867F-65160E1E0D43}"/>
              </a:ext>
            </a:extLst>
          </p:cNvPr>
          <p:cNvSpPr/>
          <p:nvPr/>
        </p:nvSpPr>
        <p:spPr bwMode="auto">
          <a:xfrm>
            <a:off x="1979712" y="4022581"/>
            <a:ext cx="6048672" cy="86409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7938" defTabSz="642938" eaLnBrk="1" hangingPunct="1">
              <a:lnSpc>
                <a:spcPct val="90000"/>
              </a:lnSpc>
              <a:spcBef>
                <a:spcPts val="1675"/>
              </a:spcBef>
              <a:buSzPct val="171000"/>
            </a:pPr>
            <a:r>
              <a:rPr kumimoji="0" lang="es-ES" sz="1800" b="0" i="0" u="none" strike="noStrike" cap="none" normalizeH="0" baseline="0" dirty="0">
                <a:ln>
                  <a:noFill/>
                </a:ln>
                <a:solidFill>
                  <a:schemeClr val="bg1"/>
                </a:solidFill>
                <a:effectLst/>
                <a:latin typeface="Arial" charset="0"/>
                <a:sym typeface="Arial" charset="0"/>
              </a:rPr>
              <a:t>III. </a:t>
            </a:r>
            <a:r>
              <a:rPr lang="es-ES" sz="1800" b="0" dirty="0">
                <a:latin typeface="Arial" charset="0"/>
                <a:sym typeface="Arial" charset="0"/>
              </a:rPr>
              <a:t>Alteración biomecánica de la marcha en personas tras un accidente cerebrovascular</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8" name="Prostokąt 3">
            <a:extLst>
              <a:ext uri="{FF2B5EF4-FFF2-40B4-BE49-F238E27FC236}">
                <a16:creationId xmlns:a16="http://schemas.microsoft.com/office/drawing/2014/main" id="{075929A5-2B7C-4688-987C-B9EBC5FB54C1}"/>
              </a:ext>
            </a:extLst>
          </p:cNvPr>
          <p:cNvSpPr/>
          <p:nvPr/>
        </p:nvSpPr>
        <p:spPr>
          <a:xfrm>
            <a:off x="1389043" y="5174709"/>
            <a:ext cx="7632848" cy="774571"/>
          </a:xfrm>
          <a:prstGeom prst="rect">
            <a:avLst/>
          </a:prstGeom>
        </p:spPr>
        <p:txBody>
          <a:bodyPr wrap="square">
            <a:spAutoFit/>
          </a:bodyPr>
          <a:lstStyle/>
          <a:p>
            <a:pPr marL="514350" indent="-514350">
              <a:spcAft>
                <a:spcPts val="1000"/>
              </a:spcAft>
              <a:buFont typeface="+mj-lt"/>
              <a:buAutoNum type="romanUcPeriod" startAt="4"/>
              <a:defRPr/>
            </a:pPr>
            <a:r>
              <a:rPr lang="es-ES" sz="1800" b="0" dirty="0">
                <a:solidFill>
                  <a:schemeClr val="accent2">
                    <a:lumMod val="75000"/>
                  </a:schemeClr>
                </a:solidFill>
              </a:rPr>
              <a:t>Ideas clave</a:t>
            </a:r>
            <a:endParaRPr lang="pl-PL" sz="1800" b="0" dirty="0">
              <a:solidFill>
                <a:schemeClr val="accent2">
                  <a:lumMod val="75000"/>
                </a:schemeClr>
              </a:solidFill>
            </a:endParaRPr>
          </a:p>
          <a:p>
            <a:pPr marL="514350" indent="-514350">
              <a:spcAft>
                <a:spcPts val="1000"/>
              </a:spcAft>
              <a:buFont typeface="+mj-lt"/>
              <a:buAutoNum type="romanUcPeriod" startAt="4"/>
              <a:defRPr/>
            </a:pPr>
            <a:r>
              <a:rPr lang="en-US" sz="1800" b="0" dirty="0" err="1">
                <a:solidFill>
                  <a:schemeClr val="accent2">
                    <a:lumMod val="75000"/>
                  </a:schemeClr>
                </a:solidFill>
              </a:rPr>
              <a:t>Referencias</a:t>
            </a:r>
            <a:r>
              <a:rPr lang="en-US" sz="1800" b="0" dirty="0">
                <a:solidFill>
                  <a:schemeClr val="accent2">
                    <a:lumMod val="75000"/>
                  </a:schemeClr>
                </a:solidFill>
              </a:rPr>
              <a:t> </a:t>
            </a:r>
          </a:p>
        </p:txBody>
      </p:sp>
    </p:spTree>
    <p:extLst>
      <p:ext uri="{BB962C8B-B14F-4D97-AF65-F5344CB8AC3E}">
        <p14:creationId xmlns:p14="http://schemas.microsoft.com/office/powerpoint/2010/main" val="1730337168"/>
      </p:ext>
    </p:extLst>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CuadroTexto 8">
            <a:extLst>
              <a:ext uri="{FF2B5EF4-FFF2-40B4-BE49-F238E27FC236}">
                <a16:creationId xmlns:a16="http://schemas.microsoft.com/office/drawing/2014/main" id="{851D3DBE-9DAE-403D-9EEC-5C67A77E8556}"/>
              </a:ext>
            </a:extLst>
          </p:cNvPr>
          <p:cNvSpPr txBox="1"/>
          <p:nvPr/>
        </p:nvSpPr>
        <p:spPr>
          <a:xfrm>
            <a:off x="251520" y="4561953"/>
            <a:ext cx="4464496" cy="1384995"/>
          </a:xfrm>
          <a:prstGeom prst="rect">
            <a:avLst/>
          </a:prstGeom>
          <a:noFill/>
        </p:spPr>
        <p:txBody>
          <a:bodyPr wrap="square" rtlCol="0">
            <a:spAutoFit/>
          </a:bodyPr>
          <a:lstStyle/>
          <a:p>
            <a:pPr algn="just"/>
            <a:r>
              <a:rPr lang="es-ES" sz="1400" b="0" dirty="0">
                <a:solidFill>
                  <a:schemeClr val="accent2"/>
                </a:solidFill>
              </a:rPr>
              <a:t>Figura 1 - Tipos de ictus cerebral. En el accidente cerebrovascular isquémico, un coágulo bloquea el flujo sanguíneo a un área del cerebro. En el accidente cerebrovascular hemorrágico, el sangrado ocurre dentro o alrededor del tejido cerebral. Imagen de www.braingait.com</a:t>
            </a:r>
            <a:endParaRPr lang="en-US" sz="1400" b="0" dirty="0">
              <a:solidFill>
                <a:schemeClr val="accent2"/>
              </a:solidFill>
            </a:endParaRPr>
          </a:p>
        </p:txBody>
      </p:sp>
      <p:sp>
        <p:nvSpPr>
          <p:cNvPr id="12" name="Prostokąt 3">
            <a:extLst>
              <a:ext uri="{FF2B5EF4-FFF2-40B4-BE49-F238E27FC236}">
                <a16:creationId xmlns:a16="http://schemas.microsoft.com/office/drawing/2014/main" id="{4DCC9E52-F043-4D5A-83D3-4CC260BC27EB}"/>
              </a:ext>
            </a:extLst>
          </p:cNvPr>
          <p:cNvSpPr/>
          <p:nvPr/>
        </p:nvSpPr>
        <p:spPr>
          <a:xfrm>
            <a:off x="4827376" y="2132856"/>
            <a:ext cx="3705064" cy="2739211"/>
          </a:xfrm>
          <a:prstGeom prst="rect">
            <a:avLst/>
          </a:prstGeom>
        </p:spPr>
        <p:txBody>
          <a:bodyPr wrap="square">
            <a:spAutoFit/>
          </a:bodyPr>
          <a:lstStyle/>
          <a:p>
            <a:pPr marL="342900" indent="-342900">
              <a:spcAft>
                <a:spcPts val="600"/>
              </a:spcAft>
              <a:buFont typeface="Arial" panose="020B0604020202020204" pitchFamily="34" charset="0"/>
              <a:buChar char="•"/>
              <a:defRPr/>
            </a:pPr>
            <a:r>
              <a:rPr lang="es-ES" sz="1800" b="0" dirty="0">
                <a:solidFill>
                  <a:schemeClr val="accent2">
                    <a:lumMod val="75000"/>
                  </a:schemeClr>
                </a:solidFill>
              </a:rPr>
              <a:t>El accidente cerebrovascular es una de las principales causas de discapacidad grave a largo plazo</a:t>
            </a:r>
            <a:r>
              <a:rPr lang="en-US" sz="1800" b="0" dirty="0">
                <a:solidFill>
                  <a:schemeClr val="accent2">
                    <a:lumMod val="75000"/>
                  </a:schemeClr>
                </a:solidFill>
              </a:rPr>
              <a:t>. </a:t>
            </a:r>
          </a:p>
          <a:p>
            <a:pPr marL="342900" indent="-342900">
              <a:spcAft>
                <a:spcPts val="600"/>
              </a:spcAft>
              <a:buFont typeface="Arial" panose="020B0604020202020204" pitchFamily="34" charset="0"/>
              <a:buChar char="•"/>
              <a:defRPr/>
            </a:pPr>
            <a:endParaRPr lang="en-US" sz="1800" b="0" dirty="0">
              <a:solidFill>
                <a:schemeClr val="accent2">
                  <a:lumMod val="75000"/>
                </a:schemeClr>
              </a:solidFill>
            </a:endParaRPr>
          </a:p>
          <a:p>
            <a:pPr marL="342900" indent="-342900">
              <a:spcAft>
                <a:spcPts val="600"/>
              </a:spcAft>
              <a:buFont typeface="Arial" panose="020B0604020202020204" pitchFamily="34" charset="0"/>
              <a:buChar char="•"/>
              <a:defRPr/>
            </a:pPr>
            <a:r>
              <a:rPr lang="es-ES" sz="1800" b="0" dirty="0">
                <a:solidFill>
                  <a:schemeClr val="accent2">
                    <a:lumMod val="75000"/>
                  </a:schemeClr>
                </a:solidFill>
              </a:rPr>
              <a:t>La disfunción para caminar ocurre en más del 80% de los supervivientes de un accidente cerebrovascular</a:t>
            </a:r>
            <a:r>
              <a:rPr lang="en-US" sz="1800" b="0" dirty="0">
                <a:solidFill>
                  <a:schemeClr val="accent2">
                    <a:lumMod val="75000"/>
                  </a:schemeClr>
                </a:solidFill>
              </a:rPr>
              <a:t>.</a:t>
            </a:r>
          </a:p>
        </p:txBody>
      </p:sp>
      <p:pic>
        <p:nvPicPr>
          <p:cNvPr id="4" name="Imagen 3" descr="Diagrama&#10;&#10;Descripción generada automáticamente">
            <a:extLst>
              <a:ext uri="{FF2B5EF4-FFF2-40B4-BE49-F238E27FC236}">
                <a16:creationId xmlns:a16="http://schemas.microsoft.com/office/drawing/2014/main" id="{6B63771D-6A14-4405-968E-5E3995DFFE4D}"/>
              </a:ext>
            </a:extLst>
          </p:cNvPr>
          <p:cNvPicPr>
            <a:picLocks noChangeAspect="1"/>
          </p:cNvPicPr>
          <p:nvPr/>
        </p:nvPicPr>
        <p:blipFill rotWithShape="1">
          <a:blip r:embed="rId3">
            <a:extLst>
              <a:ext uri="{28A0092B-C50C-407E-A947-70E740481C1C}">
                <a14:useLocalDpi xmlns:a14="http://schemas.microsoft.com/office/drawing/2010/main" val="0"/>
              </a:ext>
            </a:extLst>
          </a:blip>
          <a:srcRect b="12473"/>
          <a:stretch/>
        </p:blipFill>
        <p:spPr>
          <a:xfrm>
            <a:off x="334516" y="2060848"/>
            <a:ext cx="4381500" cy="2501105"/>
          </a:xfrm>
          <a:prstGeom prst="rect">
            <a:avLst/>
          </a:prstGeom>
        </p:spPr>
      </p:pic>
      <p:sp>
        <p:nvSpPr>
          <p:cNvPr id="2"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4232475980"/>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CuadroTexto 8">
            <a:extLst>
              <a:ext uri="{FF2B5EF4-FFF2-40B4-BE49-F238E27FC236}">
                <a16:creationId xmlns:a16="http://schemas.microsoft.com/office/drawing/2014/main" id="{851D3DBE-9DAE-403D-9EEC-5C67A77E8556}"/>
              </a:ext>
            </a:extLst>
          </p:cNvPr>
          <p:cNvSpPr txBox="1"/>
          <p:nvPr/>
        </p:nvSpPr>
        <p:spPr>
          <a:xfrm>
            <a:off x="251520" y="4561953"/>
            <a:ext cx="4464496" cy="1384995"/>
          </a:xfrm>
          <a:prstGeom prst="rect">
            <a:avLst/>
          </a:prstGeom>
          <a:noFill/>
        </p:spPr>
        <p:txBody>
          <a:bodyPr wrap="square" rtlCol="0">
            <a:spAutoFit/>
          </a:bodyPr>
          <a:lstStyle/>
          <a:p>
            <a:pPr algn="just"/>
            <a:r>
              <a:rPr lang="es-ES" sz="1400" b="0" dirty="0">
                <a:solidFill>
                  <a:schemeClr val="accent2"/>
                </a:solidFill>
              </a:rPr>
              <a:t>Figura 1 - Tipos de ictus cerebral. En el accidente cerebrovascular isquémico, un coágulo bloquea el flujo sanguíneo a un área del cerebro. En el accidente cerebrovascular hemorrágico, el sangrado ocurre dentro o alrededor del tejido cerebral. Imagen de www.braingait.com</a:t>
            </a:r>
            <a:endParaRPr lang="en-US" sz="1400" b="0" dirty="0">
              <a:solidFill>
                <a:schemeClr val="accent2"/>
              </a:solidFill>
            </a:endParaRPr>
          </a:p>
        </p:txBody>
      </p:sp>
      <p:sp>
        <p:nvSpPr>
          <p:cNvPr id="12" name="Prostokąt 3">
            <a:extLst>
              <a:ext uri="{FF2B5EF4-FFF2-40B4-BE49-F238E27FC236}">
                <a16:creationId xmlns:a16="http://schemas.microsoft.com/office/drawing/2014/main" id="{4DCC9E52-F043-4D5A-83D3-4CC260BC27EB}"/>
              </a:ext>
            </a:extLst>
          </p:cNvPr>
          <p:cNvSpPr/>
          <p:nvPr/>
        </p:nvSpPr>
        <p:spPr>
          <a:xfrm>
            <a:off x="4827376" y="2132856"/>
            <a:ext cx="3705064" cy="3370153"/>
          </a:xfrm>
          <a:prstGeom prst="rect">
            <a:avLst/>
          </a:prstGeom>
        </p:spPr>
        <p:txBody>
          <a:bodyPr wrap="square">
            <a:spAutoFit/>
          </a:bodyPr>
          <a:lstStyle/>
          <a:p>
            <a:pPr marL="342900" indent="-342900">
              <a:spcAft>
                <a:spcPts val="600"/>
              </a:spcAft>
              <a:buFont typeface="Arial" panose="020B0604020202020204" pitchFamily="34" charset="0"/>
              <a:buChar char="•"/>
              <a:defRPr/>
            </a:pPr>
            <a:r>
              <a:rPr lang="es-ES" sz="1800" b="0" dirty="0">
                <a:solidFill>
                  <a:schemeClr val="accent2">
                    <a:lumMod val="75000"/>
                  </a:schemeClr>
                </a:solidFill>
              </a:rPr>
              <a:t>El 25% de todos los supervivientes de un accidente cerebrovascular tienen alteraciones residuales de la marcha</a:t>
            </a:r>
            <a:r>
              <a:rPr lang="en-US" sz="1800" b="0" dirty="0">
                <a:solidFill>
                  <a:schemeClr val="accent2">
                    <a:lumMod val="75000"/>
                  </a:schemeClr>
                </a:solidFill>
              </a:rPr>
              <a:t>.</a:t>
            </a:r>
          </a:p>
          <a:p>
            <a:pPr marL="342900" indent="-342900">
              <a:spcAft>
                <a:spcPts val="600"/>
              </a:spcAft>
              <a:buFont typeface="Arial" panose="020B0604020202020204" pitchFamily="34" charset="0"/>
              <a:buChar char="•"/>
              <a:defRPr/>
            </a:pPr>
            <a:endParaRPr lang="en-US" sz="1800" b="0" dirty="0">
              <a:solidFill>
                <a:schemeClr val="accent2">
                  <a:lumMod val="75000"/>
                </a:schemeClr>
              </a:solidFill>
            </a:endParaRPr>
          </a:p>
          <a:p>
            <a:pPr marL="342900" indent="-342900">
              <a:spcAft>
                <a:spcPts val="600"/>
              </a:spcAft>
              <a:buFont typeface="Arial" panose="020B0604020202020204" pitchFamily="34" charset="0"/>
              <a:buChar char="•"/>
              <a:defRPr/>
            </a:pPr>
            <a:r>
              <a:rPr lang="es-ES" sz="1800" b="0" dirty="0">
                <a:solidFill>
                  <a:schemeClr val="accent2">
                    <a:lumMod val="75000"/>
                  </a:schemeClr>
                </a:solidFill>
              </a:rPr>
              <a:t>Las alteraciones de la marcha provocan dificultades para realizar las actividades de la vida diaria y la movilidad</a:t>
            </a:r>
            <a:r>
              <a:rPr lang="en-US" sz="1800" b="0" dirty="0">
                <a:solidFill>
                  <a:schemeClr val="accent2">
                    <a:lumMod val="75000"/>
                  </a:schemeClr>
                </a:solidFill>
              </a:rPr>
              <a:t>. </a:t>
            </a:r>
          </a:p>
          <a:p>
            <a:pPr marL="342900" indent="-342900" algn="just">
              <a:spcAft>
                <a:spcPts val="0"/>
              </a:spcAft>
              <a:buFont typeface="Arial" panose="020B0604020202020204" pitchFamily="34" charset="0"/>
              <a:buChar char="•"/>
              <a:defRPr/>
            </a:pPr>
            <a:endParaRPr lang="en-US" sz="1800" b="0" dirty="0">
              <a:solidFill>
                <a:schemeClr val="accent2">
                  <a:lumMod val="75000"/>
                </a:schemeClr>
              </a:solidFill>
            </a:endParaRPr>
          </a:p>
        </p:txBody>
      </p:sp>
      <p:pic>
        <p:nvPicPr>
          <p:cNvPr id="4" name="Imagen 3" descr="Diagrama&#10;&#10;Descripción generada automáticamente">
            <a:extLst>
              <a:ext uri="{FF2B5EF4-FFF2-40B4-BE49-F238E27FC236}">
                <a16:creationId xmlns:a16="http://schemas.microsoft.com/office/drawing/2014/main" id="{6B63771D-6A14-4405-968E-5E3995DFFE4D}"/>
              </a:ext>
            </a:extLst>
          </p:cNvPr>
          <p:cNvPicPr>
            <a:picLocks noChangeAspect="1"/>
          </p:cNvPicPr>
          <p:nvPr/>
        </p:nvPicPr>
        <p:blipFill rotWithShape="1">
          <a:blip r:embed="rId3">
            <a:extLst>
              <a:ext uri="{28A0092B-C50C-407E-A947-70E740481C1C}">
                <a14:useLocalDpi xmlns:a14="http://schemas.microsoft.com/office/drawing/2010/main" val="0"/>
              </a:ext>
            </a:extLst>
          </a:blip>
          <a:srcRect b="12473"/>
          <a:stretch/>
        </p:blipFill>
        <p:spPr>
          <a:xfrm>
            <a:off x="334516" y="2060848"/>
            <a:ext cx="4381500" cy="2501105"/>
          </a:xfrm>
          <a:prstGeom prst="rect">
            <a:avLst/>
          </a:prstGeom>
        </p:spPr>
      </p:pic>
      <p:sp>
        <p:nvSpPr>
          <p:cNvPr id="2"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1118651879"/>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 name="CuadroTexto 6">
            <a:extLst>
              <a:ext uri="{FF2B5EF4-FFF2-40B4-BE49-F238E27FC236}">
                <a16:creationId xmlns:a16="http://schemas.microsoft.com/office/drawing/2014/main" id="{434A5F63-0497-4BA6-BAC0-22D51851F299}"/>
              </a:ext>
            </a:extLst>
          </p:cNvPr>
          <p:cNvSpPr txBox="1"/>
          <p:nvPr/>
        </p:nvSpPr>
        <p:spPr>
          <a:xfrm>
            <a:off x="240486" y="3978839"/>
            <a:ext cx="2016225" cy="2031325"/>
          </a:xfrm>
          <a:prstGeom prst="rect">
            <a:avLst/>
          </a:prstGeom>
          <a:noFill/>
        </p:spPr>
        <p:txBody>
          <a:bodyPr wrap="square" rtlCol="0">
            <a:spAutoFit/>
          </a:bodyPr>
          <a:lstStyle/>
          <a:p>
            <a:pPr algn="r"/>
            <a:r>
              <a:rPr lang="es-ES" sz="1400" b="0" dirty="0">
                <a:solidFill>
                  <a:schemeClr val="accent2"/>
                </a:solidFill>
              </a:rPr>
              <a:t>Tabla 1 - Valor medio de los parámetros espacio-temporales en pacientes hemipléjicos crónicos (ictus&gt; 6 meses) y controles sanos. Los resultados de </a:t>
            </a:r>
            <a:r>
              <a:rPr lang="es-ES" sz="1400" b="0" dirty="0" err="1">
                <a:solidFill>
                  <a:schemeClr val="accent2"/>
                </a:solidFill>
              </a:rPr>
              <a:t>Boudarham</a:t>
            </a:r>
            <a:r>
              <a:rPr lang="es-ES" sz="1400" b="0" dirty="0">
                <a:solidFill>
                  <a:schemeClr val="accent2"/>
                </a:solidFill>
              </a:rPr>
              <a:t> J. et al. 2013</a:t>
            </a:r>
            <a:r>
              <a:rPr lang="en-US" sz="1400" b="0" dirty="0">
                <a:solidFill>
                  <a:schemeClr val="accent2"/>
                </a:solidFill>
              </a:rPr>
              <a:t>. </a:t>
            </a: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Parámetros</a:t>
            </a:r>
            <a:r>
              <a:rPr lang="en-US" sz="1800" i="1" dirty="0">
                <a:solidFill>
                  <a:schemeClr val="accent2">
                    <a:lumMod val="75000"/>
                  </a:schemeClr>
                </a:solidFill>
              </a:rPr>
              <a:t> </a:t>
            </a:r>
            <a:r>
              <a:rPr lang="en-US" sz="1800" i="1" dirty="0" err="1">
                <a:solidFill>
                  <a:schemeClr val="accent2">
                    <a:lumMod val="75000"/>
                  </a:schemeClr>
                </a:solidFill>
              </a:rPr>
              <a:t>espacio-temporales</a:t>
            </a:r>
            <a:endParaRPr lang="en-US" sz="1800" i="1" dirty="0">
              <a:solidFill>
                <a:schemeClr val="accent2">
                  <a:lumMod val="75000"/>
                </a:schemeClr>
              </a:solidFill>
            </a:endParaRPr>
          </a:p>
        </p:txBody>
      </p:sp>
      <p:graphicFrame>
        <p:nvGraphicFramePr>
          <p:cNvPr id="4" name="Tabla 10">
            <a:extLst>
              <a:ext uri="{FF2B5EF4-FFF2-40B4-BE49-F238E27FC236}">
                <a16:creationId xmlns:a16="http://schemas.microsoft.com/office/drawing/2014/main" id="{4E35CA12-B333-452D-AF34-FA207253A01A}"/>
              </a:ext>
            </a:extLst>
          </p:cNvPr>
          <p:cNvGraphicFramePr>
            <a:graphicFrameLocks noGrp="1"/>
          </p:cNvGraphicFramePr>
          <p:nvPr>
            <p:extLst>
              <p:ext uri="{D42A27DB-BD31-4B8C-83A1-F6EECF244321}">
                <p14:modId xmlns:p14="http://schemas.microsoft.com/office/powerpoint/2010/main" val="1475731703"/>
              </p:ext>
            </p:extLst>
          </p:nvPr>
        </p:nvGraphicFramePr>
        <p:xfrm>
          <a:off x="2267744" y="2241768"/>
          <a:ext cx="6768752" cy="3779520"/>
        </p:xfrm>
        <a:graphic>
          <a:graphicData uri="http://schemas.openxmlformats.org/drawingml/2006/table">
            <a:tbl>
              <a:tblPr firstRow="1" bandRow="1">
                <a:tableStyleId>{5C22544A-7EE6-4342-B048-85BDC9FD1C3A}</a:tableStyleId>
              </a:tblPr>
              <a:tblGrid>
                <a:gridCol w="3136740">
                  <a:extLst>
                    <a:ext uri="{9D8B030D-6E8A-4147-A177-3AD203B41FA5}">
                      <a16:colId xmlns:a16="http://schemas.microsoft.com/office/drawing/2014/main" val="2771112554"/>
                    </a:ext>
                  </a:extLst>
                </a:gridCol>
                <a:gridCol w="1898553">
                  <a:extLst>
                    <a:ext uri="{9D8B030D-6E8A-4147-A177-3AD203B41FA5}">
                      <a16:colId xmlns:a16="http://schemas.microsoft.com/office/drawing/2014/main" val="2173402506"/>
                    </a:ext>
                  </a:extLst>
                </a:gridCol>
                <a:gridCol w="1733459">
                  <a:extLst>
                    <a:ext uri="{9D8B030D-6E8A-4147-A177-3AD203B41FA5}">
                      <a16:colId xmlns:a16="http://schemas.microsoft.com/office/drawing/2014/main" val="2707355176"/>
                    </a:ext>
                  </a:extLst>
                </a:gridCol>
              </a:tblGrid>
              <a:tr h="176978">
                <a:tc gridSpan="3">
                  <a:txBody>
                    <a:bodyPr/>
                    <a:lstStyle/>
                    <a:p>
                      <a:pPr algn="ctr"/>
                      <a:r>
                        <a:rPr lang="es-ES" sz="1400" dirty="0"/>
                        <a:t>Tabla 1: Parámetros espacio-temporales</a:t>
                      </a:r>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3785372508"/>
                  </a:ext>
                </a:extLst>
              </a:tr>
              <a:tr h="300862">
                <a:tc>
                  <a:txBody>
                    <a:bodyPr/>
                    <a:lstStyle/>
                    <a:p>
                      <a:endParaRPr lang="es-ES" sz="1400" dirty="0"/>
                    </a:p>
                  </a:txBody>
                  <a:tcPr/>
                </a:tc>
                <a:tc>
                  <a:txBody>
                    <a:bodyPr/>
                    <a:lstStyle/>
                    <a:p>
                      <a:pPr algn="ctr"/>
                      <a:r>
                        <a:rPr lang="es-ES" sz="1400" b="1" dirty="0"/>
                        <a:t>Hemipléjicos </a:t>
                      </a:r>
                    </a:p>
                    <a:p>
                      <a:pPr algn="ctr"/>
                      <a:r>
                        <a:rPr lang="es-ES" sz="1400" b="1" dirty="0"/>
                        <a:t>(</a:t>
                      </a:r>
                      <a:r>
                        <a:rPr lang="es-ES" sz="1400" b="1" i="1" dirty="0"/>
                        <a:t>n</a:t>
                      </a:r>
                      <a:r>
                        <a:rPr lang="es-ES" sz="1400" b="1" dirty="0"/>
                        <a:t> = 42)</a:t>
                      </a:r>
                    </a:p>
                  </a:txBody>
                  <a:tcPr/>
                </a:tc>
                <a:tc>
                  <a:txBody>
                    <a:bodyPr/>
                    <a:lstStyle/>
                    <a:p>
                      <a:pPr algn="ctr"/>
                      <a:r>
                        <a:rPr lang="es-ES" sz="1400" b="1" dirty="0"/>
                        <a:t>Sanos</a:t>
                      </a:r>
                    </a:p>
                  </a:txBody>
                  <a:tcPr/>
                </a:tc>
                <a:extLst>
                  <a:ext uri="{0D108BD9-81ED-4DB2-BD59-A6C34878D82A}">
                    <a16:rowId xmlns:a16="http://schemas.microsoft.com/office/drawing/2014/main" val="1289522722"/>
                  </a:ext>
                </a:extLst>
              </a:tr>
              <a:tr h="176978">
                <a:tc>
                  <a:txBody>
                    <a:bodyPr/>
                    <a:lstStyle/>
                    <a:p>
                      <a:r>
                        <a:rPr lang="es-ES" sz="1400" dirty="0"/>
                        <a:t>Velocidad (m.s-1)</a:t>
                      </a:r>
                    </a:p>
                  </a:txBody>
                  <a:tcPr/>
                </a:tc>
                <a:tc>
                  <a:txBody>
                    <a:bodyPr/>
                    <a:lstStyle/>
                    <a:p>
                      <a:pPr algn="ctr"/>
                      <a:r>
                        <a:rPr lang="es-ES" sz="1400" dirty="0"/>
                        <a:t>0.82</a:t>
                      </a:r>
                    </a:p>
                  </a:txBody>
                  <a:tcPr/>
                </a:tc>
                <a:tc>
                  <a:txBody>
                    <a:bodyPr/>
                    <a:lstStyle/>
                    <a:p>
                      <a:pPr algn="ctr"/>
                      <a:r>
                        <a:rPr lang="es-ES" sz="1400" dirty="0"/>
                        <a:t>1.25</a:t>
                      </a:r>
                    </a:p>
                  </a:txBody>
                  <a:tcPr/>
                </a:tc>
                <a:extLst>
                  <a:ext uri="{0D108BD9-81ED-4DB2-BD59-A6C34878D82A}">
                    <a16:rowId xmlns:a16="http://schemas.microsoft.com/office/drawing/2014/main" val="1939202218"/>
                  </a:ext>
                </a:extLst>
              </a:tr>
              <a:tr h="176978">
                <a:tc>
                  <a:txBody>
                    <a:bodyPr/>
                    <a:lstStyle/>
                    <a:p>
                      <a:r>
                        <a:rPr lang="es-ES" sz="1400" dirty="0"/>
                        <a:t>Longitud de zancada (m) </a:t>
                      </a:r>
                    </a:p>
                  </a:txBody>
                  <a:tcPr/>
                </a:tc>
                <a:tc>
                  <a:txBody>
                    <a:bodyPr/>
                    <a:lstStyle/>
                    <a:p>
                      <a:pPr algn="ctr"/>
                      <a:r>
                        <a:rPr lang="es-ES" sz="1400" dirty="0"/>
                        <a:t>1.03</a:t>
                      </a:r>
                    </a:p>
                  </a:txBody>
                  <a:tcPr/>
                </a:tc>
                <a:tc>
                  <a:txBody>
                    <a:bodyPr/>
                    <a:lstStyle/>
                    <a:p>
                      <a:pPr algn="ctr"/>
                      <a:r>
                        <a:rPr lang="es-ES" sz="1400" dirty="0"/>
                        <a:t>1.31</a:t>
                      </a:r>
                    </a:p>
                  </a:txBody>
                  <a:tcPr/>
                </a:tc>
                <a:extLst>
                  <a:ext uri="{0D108BD9-81ED-4DB2-BD59-A6C34878D82A}">
                    <a16:rowId xmlns:a16="http://schemas.microsoft.com/office/drawing/2014/main" val="4102719464"/>
                  </a:ext>
                </a:extLst>
              </a:tr>
              <a:tr h="176978">
                <a:tc>
                  <a:txBody>
                    <a:bodyPr/>
                    <a:lstStyle/>
                    <a:p>
                      <a:r>
                        <a:rPr lang="es-ES" sz="1400" dirty="0"/>
                        <a:t>Longitud del paso (m)</a:t>
                      </a:r>
                    </a:p>
                  </a:txBody>
                  <a:tcPr/>
                </a:tc>
                <a:tc>
                  <a:txBody>
                    <a:bodyPr/>
                    <a:lstStyle/>
                    <a:p>
                      <a:pPr algn="ctr"/>
                      <a:r>
                        <a:rPr lang="es-ES" sz="1400" dirty="0"/>
                        <a:t>0.52</a:t>
                      </a:r>
                    </a:p>
                  </a:txBody>
                  <a:tcPr/>
                </a:tc>
                <a:tc>
                  <a:txBody>
                    <a:bodyPr/>
                    <a:lstStyle/>
                    <a:p>
                      <a:pPr algn="ctr"/>
                      <a:r>
                        <a:rPr lang="es-ES" sz="1400" dirty="0"/>
                        <a:t>0.65</a:t>
                      </a:r>
                    </a:p>
                  </a:txBody>
                  <a:tcPr/>
                </a:tc>
                <a:extLst>
                  <a:ext uri="{0D108BD9-81ED-4DB2-BD59-A6C34878D82A}">
                    <a16:rowId xmlns:a16="http://schemas.microsoft.com/office/drawing/2014/main" val="184783730"/>
                  </a:ext>
                </a:extLst>
              </a:tr>
              <a:tr h="176978">
                <a:tc>
                  <a:txBody>
                    <a:bodyPr/>
                    <a:lstStyle/>
                    <a:p>
                      <a:r>
                        <a:rPr lang="es-ES" sz="1400" dirty="0"/>
                        <a:t>Ancho de paso (s)</a:t>
                      </a:r>
                    </a:p>
                  </a:txBody>
                  <a:tcPr/>
                </a:tc>
                <a:tc>
                  <a:txBody>
                    <a:bodyPr/>
                    <a:lstStyle/>
                    <a:p>
                      <a:pPr algn="ctr"/>
                      <a:r>
                        <a:rPr lang="es-ES" sz="1400" dirty="0"/>
                        <a:t>19.3</a:t>
                      </a:r>
                    </a:p>
                  </a:txBody>
                  <a:tcPr/>
                </a:tc>
                <a:tc>
                  <a:txBody>
                    <a:bodyPr/>
                    <a:lstStyle/>
                    <a:p>
                      <a:pPr algn="ctr"/>
                      <a:r>
                        <a:rPr lang="es-ES" sz="1400" dirty="0"/>
                        <a:t>15.2</a:t>
                      </a:r>
                    </a:p>
                  </a:txBody>
                  <a:tcPr/>
                </a:tc>
                <a:extLst>
                  <a:ext uri="{0D108BD9-81ED-4DB2-BD59-A6C34878D82A}">
                    <a16:rowId xmlns:a16="http://schemas.microsoft.com/office/drawing/2014/main" val="3871447636"/>
                  </a:ext>
                </a:extLst>
              </a:tr>
              <a:tr h="176978">
                <a:tc>
                  <a:txBody>
                    <a:bodyPr/>
                    <a:lstStyle/>
                    <a:p>
                      <a:r>
                        <a:rPr lang="es-ES" sz="1400" dirty="0"/>
                        <a:t>Cadencia</a:t>
                      </a:r>
                    </a:p>
                  </a:txBody>
                  <a:tcPr/>
                </a:tc>
                <a:tc>
                  <a:txBody>
                    <a:bodyPr/>
                    <a:lstStyle/>
                    <a:p>
                      <a:pPr algn="ctr"/>
                      <a:r>
                        <a:rPr lang="es-ES" sz="1400" dirty="0"/>
                        <a:t>93.1</a:t>
                      </a:r>
                    </a:p>
                  </a:txBody>
                  <a:tcPr/>
                </a:tc>
                <a:tc>
                  <a:txBody>
                    <a:bodyPr/>
                    <a:lstStyle/>
                    <a:p>
                      <a:pPr algn="ctr"/>
                      <a:r>
                        <a:rPr lang="es-ES" sz="1400" dirty="0"/>
                        <a:t>114.3</a:t>
                      </a:r>
                    </a:p>
                  </a:txBody>
                  <a:tcPr/>
                </a:tc>
                <a:extLst>
                  <a:ext uri="{0D108BD9-81ED-4DB2-BD59-A6C34878D82A}">
                    <a16:rowId xmlns:a16="http://schemas.microsoft.com/office/drawing/2014/main" val="1829831251"/>
                  </a:ext>
                </a:extLst>
              </a:tr>
              <a:tr h="176978">
                <a:tc>
                  <a:txBody>
                    <a:bodyPr/>
                    <a:lstStyle/>
                    <a:p>
                      <a:r>
                        <a:rPr lang="es-ES" sz="1400" dirty="0"/>
                        <a:t>Tiempo de zancada (s)</a:t>
                      </a:r>
                    </a:p>
                  </a:txBody>
                  <a:tcPr/>
                </a:tc>
                <a:tc>
                  <a:txBody>
                    <a:bodyPr/>
                    <a:lstStyle/>
                    <a:p>
                      <a:pPr algn="ctr"/>
                      <a:r>
                        <a:rPr lang="es-ES" sz="1400" dirty="0"/>
                        <a:t>1.32</a:t>
                      </a:r>
                    </a:p>
                  </a:txBody>
                  <a:tcPr/>
                </a:tc>
                <a:tc>
                  <a:txBody>
                    <a:bodyPr/>
                    <a:lstStyle/>
                    <a:p>
                      <a:pPr algn="ctr"/>
                      <a:r>
                        <a:rPr lang="es-ES" sz="1400" dirty="0"/>
                        <a:t>1.06</a:t>
                      </a:r>
                    </a:p>
                  </a:txBody>
                  <a:tcPr/>
                </a:tc>
                <a:extLst>
                  <a:ext uri="{0D108BD9-81ED-4DB2-BD59-A6C34878D82A}">
                    <a16:rowId xmlns:a16="http://schemas.microsoft.com/office/drawing/2014/main" val="4115367094"/>
                  </a:ext>
                </a:extLst>
              </a:tr>
              <a:tr h="176978">
                <a:tc>
                  <a:txBody>
                    <a:bodyPr/>
                    <a:lstStyle/>
                    <a:p>
                      <a:r>
                        <a:rPr lang="es-ES" sz="1400" dirty="0"/>
                        <a:t>Duración de la fase de apoyo (%GC)</a:t>
                      </a:r>
                    </a:p>
                  </a:txBody>
                  <a:tcPr/>
                </a:tc>
                <a:tc>
                  <a:txBody>
                    <a:bodyPr/>
                    <a:lstStyle/>
                    <a:p>
                      <a:pPr algn="ctr"/>
                      <a:r>
                        <a:rPr lang="es-ES" sz="1400" dirty="0"/>
                        <a:t>59.8</a:t>
                      </a:r>
                    </a:p>
                  </a:txBody>
                  <a:tcPr/>
                </a:tc>
                <a:tc>
                  <a:txBody>
                    <a:bodyPr/>
                    <a:lstStyle/>
                    <a:p>
                      <a:pPr algn="ctr"/>
                      <a:r>
                        <a:rPr lang="es-ES" sz="1400" dirty="0"/>
                        <a:t>60.4</a:t>
                      </a:r>
                    </a:p>
                  </a:txBody>
                  <a:tcPr/>
                </a:tc>
                <a:extLst>
                  <a:ext uri="{0D108BD9-81ED-4DB2-BD59-A6C34878D82A}">
                    <a16:rowId xmlns:a16="http://schemas.microsoft.com/office/drawing/2014/main" val="1993701088"/>
                  </a:ext>
                </a:extLst>
              </a:tr>
              <a:tr h="300862">
                <a:tc>
                  <a:txBody>
                    <a:bodyPr/>
                    <a:lstStyle/>
                    <a:p>
                      <a:r>
                        <a:rPr lang="es-ES" sz="1400" dirty="0"/>
                        <a:t>Duración del pase de oscilación</a:t>
                      </a:r>
                      <a:r>
                        <a:rPr lang="es-ES" sz="1400" baseline="0" dirty="0"/>
                        <a:t> </a:t>
                      </a:r>
                      <a:r>
                        <a:rPr lang="es-ES" sz="1400" dirty="0"/>
                        <a:t>(%GC)</a:t>
                      </a:r>
                    </a:p>
                  </a:txBody>
                  <a:tcPr/>
                </a:tc>
                <a:tc>
                  <a:txBody>
                    <a:bodyPr/>
                    <a:lstStyle/>
                    <a:p>
                      <a:pPr algn="ctr"/>
                      <a:r>
                        <a:rPr lang="es-ES" sz="1400" dirty="0"/>
                        <a:t>40.2</a:t>
                      </a:r>
                    </a:p>
                  </a:txBody>
                  <a:tcPr/>
                </a:tc>
                <a:tc>
                  <a:txBody>
                    <a:bodyPr/>
                    <a:lstStyle/>
                    <a:p>
                      <a:pPr algn="ctr"/>
                      <a:r>
                        <a:rPr lang="es-ES" sz="1400" dirty="0"/>
                        <a:t>39.6</a:t>
                      </a:r>
                    </a:p>
                  </a:txBody>
                  <a:tcPr/>
                </a:tc>
                <a:extLst>
                  <a:ext uri="{0D108BD9-81ED-4DB2-BD59-A6C34878D82A}">
                    <a16:rowId xmlns:a16="http://schemas.microsoft.com/office/drawing/2014/main" val="3190316325"/>
                  </a:ext>
                </a:extLst>
              </a:tr>
              <a:tr h="192675">
                <a:tc>
                  <a:txBody>
                    <a:bodyPr/>
                    <a:lstStyle/>
                    <a:p>
                      <a:r>
                        <a:rPr lang="es-ES" sz="1400" dirty="0"/>
                        <a:t>Duración del apoyo doble (%GC)</a:t>
                      </a:r>
                    </a:p>
                  </a:txBody>
                  <a:tcPr/>
                </a:tc>
                <a:tc>
                  <a:txBody>
                    <a:bodyPr/>
                    <a:lstStyle/>
                    <a:p>
                      <a:pPr algn="ctr"/>
                      <a:r>
                        <a:rPr lang="es-ES" sz="1400" dirty="0"/>
                        <a:t>27.1</a:t>
                      </a:r>
                    </a:p>
                  </a:txBody>
                  <a:tcPr/>
                </a:tc>
                <a:tc>
                  <a:txBody>
                    <a:bodyPr/>
                    <a:lstStyle/>
                    <a:p>
                      <a:pPr algn="ctr"/>
                      <a:r>
                        <a:rPr lang="es-ES" sz="1400" dirty="0"/>
                        <a:t>20.6</a:t>
                      </a:r>
                    </a:p>
                  </a:txBody>
                  <a:tcPr/>
                </a:tc>
                <a:extLst>
                  <a:ext uri="{0D108BD9-81ED-4DB2-BD59-A6C34878D82A}">
                    <a16:rowId xmlns:a16="http://schemas.microsoft.com/office/drawing/2014/main" val="1195821763"/>
                  </a:ext>
                </a:extLst>
              </a:tr>
            </a:tbl>
          </a:graphicData>
        </a:graphic>
      </p:graphicFrame>
      <p:sp>
        <p:nvSpPr>
          <p:cNvPr id="11"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439740279"/>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780E683-C8E4-40B3-9498-1089443BB314}"/>
              </a:ext>
            </a:extLst>
          </p:cNvPr>
          <p:cNvPicPr>
            <a:picLocks noChangeAspect="1"/>
          </p:cNvPicPr>
          <p:nvPr/>
        </p:nvPicPr>
        <p:blipFill rotWithShape="1">
          <a:blip r:embed="rId3"/>
          <a:srcRect l="64175" t="24333" r="16379" b="30507"/>
          <a:stretch/>
        </p:blipFill>
        <p:spPr>
          <a:xfrm>
            <a:off x="539552" y="1975235"/>
            <a:ext cx="4536504" cy="3555602"/>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6" name="Imagen 5">
            <a:extLst>
              <a:ext uri="{FF2B5EF4-FFF2-40B4-BE49-F238E27FC236}">
                <a16:creationId xmlns:a16="http://schemas.microsoft.com/office/drawing/2014/main" id="{C84DABCC-E199-4FB1-BDF8-733E6A1A433D}"/>
              </a:ext>
            </a:extLst>
          </p:cNvPr>
          <p:cNvPicPr>
            <a:picLocks noChangeAspect="1"/>
          </p:cNvPicPr>
          <p:nvPr/>
        </p:nvPicPr>
        <p:blipFill rotWithShape="1">
          <a:blip r:embed="rId3"/>
          <a:srcRect l="85840" t="24333" r="7351" b="61494"/>
          <a:stretch/>
        </p:blipFill>
        <p:spPr>
          <a:xfrm>
            <a:off x="3644759" y="1843646"/>
            <a:ext cx="1662345" cy="1167965"/>
          </a:xfrm>
          <a:prstGeom prst="rect">
            <a:avLst/>
          </a:prstGeom>
        </p:spPr>
      </p:pic>
      <p:sp>
        <p:nvSpPr>
          <p:cNvPr id="7" name="CuadroTexto 6">
            <a:extLst>
              <a:ext uri="{FF2B5EF4-FFF2-40B4-BE49-F238E27FC236}">
                <a16:creationId xmlns:a16="http://schemas.microsoft.com/office/drawing/2014/main" id="{434A5F63-0497-4BA6-BAC0-22D51851F299}"/>
              </a:ext>
            </a:extLst>
          </p:cNvPr>
          <p:cNvSpPr txBox="1"/>
          <p:nvPr/>
        </p:nvSpPr>
        <p:spPr>
          <a:xfrm>
            <a:off x="216024" y="5435932"/>
            <a:ext cx="6372200" cy="738664"/>
          </a:xfrm>
          <a:prstGeom prst="rect">
            <a:avLst/>
          </a:prstGeom>
          <a:noFill/>
        </p:spPr>
        <p:txBody>
          <a:bodyPr wrap="square" rtlCol="0">
            <a:spAutoFit/>
          </a:bodyPr>
          <a:lstStyle/>
          <a:p>
            <a:pPr algn="just"/>
            <a:r>
              <a:rPr lang="es-ES" sz="1400" b="0" dirty="0">
                <a:solidFill>
                  <a:schemeClr val="accent2"/>
                </a:solidFill>
              </a:rPr>
              <a:t>Figura 2 - Parámetros espacio-temporales con respecto al deterioro de las extremidades inferiores (basados en la fuerza muscular, el tono muscular y la movilidad). Resultados de </a:t>
            </a:r>
            <a:r>
              <a:rPr lang="es-ES" sz="1400" b="0" dirty="0" err="1">
                <a:solidFill>
                  <a:schemeClr val="accent2"/>
                </a:solidFill>
              </a:rPr>
              <a:t>Tamaya</a:t>
            </a:r>
            <a:r>
              <a:rPr lang="es-ES" sz="1400" b="0" dirty="0">
                <a:solidFill>
                  <a:schemeClr val="accent2"/>
                </a:solidFill>
              </a:rPr>
              <a:t> V.C. et al. 2020</a:t>
            </a:r>
            <a:r>
              <a:rPr lang="en-US" sz="1400" b="0" dirty="0">
                <a:solidFill>
                  <a:schemeClr val="accent2"/>
                </a:solidFill>
              </a:rPr>
              <a:t>. </a:t>
            </a:r>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Parámetros</a:t>
            </a:r>
            <a:r>
              <a:rPr lang="en-US" sz="1800" i="1" dirty="0">
                <a:solidFill>
                  <a:schemeClr val="accent2">
                    <a:lumMod val="75000"/>
                  </a:schemeClr>
                </a:solidFill>
              </a:rPr>
              <a:t> </a:t>
            </a:r>
            <a:r>
              <a:rPr lang="en-US" sz="1800" i="1" dirty="0" err="1">
                <a:solidFill>
                  <a:schemeClr val="accent2">
                    <a:lumMod val="75000"/>
                  </a:schemeClr>
                </a:solidFill>
              </a:rPr>
              <a:t>espacio-temporales</a:t>
            </a:r>
            <a:endParaRPr lang="en-US" sz="1800" i="1" dirty="0">
              <a:solidFill>
                <a:schemeClr val="accent2">
                  <a:lumMod val="75000"/>
                </a:schemeClr>
              </a:solidFill>
            </a:endParaRPr>
          </a:p>
        </p:txBody>
      </p:sp>
      <p:pic>
        <p:nvPicPr>
          <p:cNvPr id="11" name="Imagen 10">
            <a:extLst>
              <a:ext uri="{FF2B5EF4-FFF2-40B4-BE49-F238E27FC236}">
                <a16:creationId xmlns:a16="http://schemas.microsoft.com/office/drawing/2014/main" id="{D39900FD-88D7-4B0D-962D-27163DD3CFAD}"/>
              </a:ext>
            </a:extLst>
          </p:cNvPr>
          <p:cNvPicPr>
            <a:picLocks noChangeAspect="1"/>
          </p:cNvPicPr>
          <p:nvPr/>
        </p:nvPicPr>
        <p:blipFill rotWithShape="1">
          <a:blip r:embed="rId4"/>
          <a:srcRect l="61812" t="26216" r="20863" b="15000"/>
          <a:stretch/>
        </p:blipFill>
        <p:spPr>
          <a:xfrm>
            <a:off x="5814964" y="1912408"/>
            <a:ext cx="3076914" cy="3523524"/>
          </a:xfrm>
          <a:prstGeom prst="rect">
            <a:avLst/>
          </a:prstGeom>
        </p:spPr>
      </p:pic>
      <p:pic>
        <p:nvPicPr>
          <p:cNvPr id="12" name="Imagen 11">
            <a:extLst>
              <a:ext uri="{FF2B5EF4-FFF2-40B4-BE49-F238E27FC236}">
                <a16:creationId xmlns:a16="http://schemas.microsoft.com/office/drawing/2014/main" id="{55093BC1-E3CD-4555-B1B3-DC5E99D3FB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64326" flipH="1">
            <a:off x="5026509" y="1825989"/>
            <a:ext cx="787127" cy="681548"/>
          </a:xfrm>
          <a:prstGeom prst="rect">
            <a:avLst/>
          </a:prstGeom>
        </p:spPr>
      </p:pic>
      <p:sp>
        <p:nvSpPr>
          <p:cNvPr id="14"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118478600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Parámetros</a:t>
            </a:r>
            <a:r>
              <a:rPr lang="en-US" sz="1800" i="1" dirty="0">
                <a:solidFill>
                  <a:schemeClr val="accent2">
                    <a:lumMod val="75000"/>
                  </a:schemeClr>
                </a:solidFill>
              </a:rPr>
              <a:t> </a:t>
            </a:r>
            <a:r>
              <a:rPr lang="en-US" sz="1800" i="1" dirty="0" err="1">
                <a:solidFill>
                  <a:schemeClr val="accent2">
                    <a:lumMod val="75000"/>
                  </a:schemeClr>
                </a:solidFill>
              </a:rPr>
              <a:t>espacio-temporales</a:t>
            </a:r>
            <a:endParaRPr lang="en-US" sz="1800" i="1" dirty="0">
              <a:solidFill>
                <a:schemeClr val="accent2">
                  <a:lumMod val="75000"/>
                </a:schemeClr>
              </a:solidFill>
            </a:endParaRPr>
          </a:p>
        </p:txBody>
      </p:sp>
      <p:sp>
        <p:nvSpPr>
          <p:cNvPr id="8" name="Rectángulo: esquinas redondeadas 7">
            <a:extLst>
              <a:ext uri="{FF2B5EF4-FFF2-40B4-BE49-F238E27FC236}">
                <a16:creationId xmlns:a16="http://schemas.microsoft.com/office/drawing/2014/main" id="{3216AE37-07BC-4895-BA47-BC38105A4B3B}"/>
              </a:ext>
            </a:extLst>
          </p:cNvPr>
          <p:cNvSpPr/>
          <p:nvPr/>
        </p:nvSpPr>
        <p:spPr bwMode="auto">
          <a:xfrm>
            <a:off x="1691680" y="2708419"/>
            <a:ext cx="5730323" cy="720581"/>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9525" algn="ctr" defTabSz="642938" eaLnBrk="1" hangingPunct="1">
              <a:lnSpc>
                <a:spcPct val="90000"/>
              </a:lnSpc>
              <a:spcBef>
                <a:spcPts val="1675"/>
              </a:spcBef>
              <a:buSzPct val="171000"/>
            </a:pPr>
            <a:r>
              <a:rPr lang="es-ES" sz="1800" dirty="0">
                <a:latin typeface="Arial" charset="0"/>
                <a:sym typeface="Arial" charset="0"/>
              </a:rPr>
              <a:t>Disminuir la longitud del paso y la velocidad al caminar</a:t>
            </a:r>
            <a:r>
              <a:rPr kumimoji="0" lang="en-US" sz="1800" i="0" u="none" strike="noStrike" cap="none" normalizeH="0" baseline="0" dirty="0">
                <a:ln>
                  <a:noFill/>
                </a:ln>
                <a:effectLst/>
                <a:latin typeface="Arial" charset="0"/>
                <a:sym typeface="Arial" charset="0"/>
              </a:rPr>
              <a:t>. </a:t>
            </a:r>
          </a:p>
        </p:txBody>
      </p:sp>
      <p:sp>
        <p:nvSpPr>
          <p:cNvPr id="9" name="Rectángulo: esquinas redondeadas 8">
            <a:extLst>
              <a:ext uri="{FF2B5EF4-FFF2-40B4-BE49-F238E27FC236}">
                <a16:creationId xmlns:a16="http://schemas.microsoft.com/office/drawing/2014/main" id="{E89EF3BD-6A18-46DF-B589-3193781A556C}"/>
              </a:ext>
            </a:extLst>
          </p:cNvPr>
          <p:cNvSpPr/>
          <p:nvPr/>
        </p:nvSpPr>
        <p:spPr bwMode="auto">
          <a:xfrm>
            <a:off x="1691680" y="3624781"/>
            <a:ext cx="5730323" cy="720581"/>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9525" algn="ctr" defTabSz="642938" eaLnBrk="1" hangingPunct="1">
              <a:lnSpc>
                <a:spcPct val="90000"/>
              </a:lnSpc>
              <a:spcBef>
                <a:spcPts val="1675"/>
              </a:spcBef>
              <a:buSzPct val="171000"/>
            </a:pPr>
            <a:r>
              <a:rPr lang="es-ES" sz="1800" dirty="0">
                <a:latin typeface="Arial" charset="0"/>
                <a:sym typeface="Arial" charset="0"/>
              </a:rPr>
              <a:t>El tiempo de paso y el ancho de paso aumentan</a:t>
            </a:r>
            <a:r>
              <a:rPr kumimoji="0" lang="en-US" sz="1800" i="0" u="none" strike="noStrike" cap="none" normalizeH="0" baseline="0" dirty="0">
                <a:ln>
                  <a:noFill/>
                </a:ln>
                <a:effectLst/>
                <a:latin typeface="Arial" charset="0"/>
                <a:sym typeface="Arial" charset="0"/>
              </a:rPr>
              <a:t>. </a:t>
            </a:r>
          </a:p>
        </p:txBody>
      </p:sp>
      <p:sp>
        <p:nvSpPr>
          <p:cNvPr id="10" name="Rectángulo: esquinas redondeadas 9">
            <a:extLst>
              <a:ext uri="{FF2B5EF4-FFF2-40B4-BE49-F238E27FC236}">
                <a16:creationId xmlns:a16="http://schemas.microsoft.com/office/drawing/2014/main" id="{C3FE6CA6-9E98-4E2C-A778-B8F02258E16A}"/>
              </a:ext>
            </a:extLst>
          </p:cNvPr>
          <p:cNvSpPr/>
          <p:nvPr/>
        </p:nvSpPr>
        <p:spPr bwMode="auto">
          <a:xfrm>
            <a:off x="1691680" y="4541143"/>
            <a:ext cx="5730323" cy="954107"/>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9525" algn="ctr" defTabSz="642938" eaLnBrk="1" hangingPunct="1">
              <a:lnSpc>
                <a:spcPct val="90000"/>
              </a:lnSpc>
              <a:spcBef>
                <a:spcPts val="1675"/>
              </a:spcBef>
              <a:buSzPct val="171000"/>
            </a:pPr>
            <a:r>
              <a:rPr lang="es-ES" sz="1800" dirty="0">
                <a:latin typeface="Arial" charset="0"/>
                <a:sym typeface="Arial" charset="0"/>
              </a:rPr>
              <a:t>Disminuye la fase de apoyo y prolonga la fase de oscilación en el lado </a:t>
            </a:r>
            <a:r>
              <a:rPr lang="es-ES" sz="1800" dirty="0" err="1">
                <a:latin typeface="Arial" charset="0"/>
                <a:sym typeface="Arial" charset="0"/>
              </a:rPr>
              <a:t>parético</a:t>
            </a:r>
            <a:r>
              <a:rPr kumimoji="0" lang="en-US" sz="1800" i="0" u="none" strike="noStrike" cap="none" normalizeH="0" baseline="0" dirty="0">
                <a:ln>
                  <a:noFill/>
                </a:ln>
                <a:effectLst/>
                <a:latin typeface="Arial" charset="0"/>
                <a:sym typeface="Arial" charset="0"/>
              </a:rPr>
              <a:t>. </a:t>
            </a:r>
          </a:p>
        </p:txBody>
      </p:sp>
      <p:sp>
        <p:nvSpPr>
          <p:cNvPr id="12"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372733950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3">
            <a:extLst>
              <a:ext uri="{FF2B5EF4-FFF2-40B4-BE49-F238E27FC236}">
                <a16:creationId xmlns:a16="http://schemas.microsoft.com/office/drawing/2014/main" id="{F4D1B9ED-5DE7-4F08-BB61-1666CF399C68}"/>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Asimetría</a:t>
            </a:r>
            <a:r>
              <a:rPr lang="en-US" sz="1800" i="1" dirty="0">
                <a:solidFill>
                  <a:schemeClr val="accent2">
                    <a:lumMod val="75000"/>
                  </a:schemeClr>
                </a:solidFill>
              </a:rPr>
              <a:t> de </a:t>
            </a:r>
            <a:r>
              <a:rPr lang="en-US" sz="1800" i="1" dirty="0" err="1">
                <a:solidFill>
                  <a:schemeClr val="accent2">
                    <a:lumMod val="75000"/>
                  </a:schemeClr>
                </a:solidFill>
              </a:rPr>
              <a:t>parámetros</a:t>
            </a:r>
            <a:r>
              <a:rPr lang="en-US" sz="1800" i="1" dirty="0">
                <a:solidFill>
                  <a:schemeClr val="accent2">
                    <a:lumMod val="75000"/>
                  </a:schemeClr>
                </a:solidFill>
              </a:rPr>
              <a:t> </a:t>
            </a:r>
            <a:r>
              <a:rPr lang="en-US" sz="1800" i="1" dirty="0" err="1">
                <a:solidFill>
                  <a:schemeClr val="accent2">
                    <a:lumMod val="75000"/>
                  </a:schemeClr>
                </a:solidFill>
              </a:rPr>
              <a:t>espacio-temporales</a:t>
            </a:r>
            <a:endParaRPr lang="en-US" sz="1800" i="1" dirty="0">
              <a:solidFill>
                <a:schemeClr val="accent2">
                  <a:lumMod val="75000"/>
                </a:schemeClr>
              </a:solidFill>
            </a:endParaRPr>
          </a:p>
        </p:txBody>
      </p:sp>
      <p:sp>
        <p:nvSpPr>
          <p:cNvPr id="6" name="CuadroTexto 5">
            <a:extLst>
              <a:ext uri="{FF2B5EF4-FFF2-40B4-BE49-F238E27FC236}">
                <a16:creationId xmlns:a16="http://schemas.microsoft.com/office/drawing/2014/main" id="{6110FA46-3D65-4B69-8BE6-53D30C79C973}"/>
              </a:ext>
            </a:extLst>
          </p:cNvPr>
          <p:cNvSpPr txBox="1"/>
          <p:nvPr/>
        </p:nvSpPr>
        <p:spPr>
          <a:xfrm>
            <a:off x="531438" y="2331084"/>
            <a:ext cx="8136705" cy="646331"/>
          </a:xfrm>
          <a:prstGeom prst="rect">
            <a:avLst/>
          </a:prstGeom>
          <a:noFill/>
        </p:spPr>
        <p:txBody>
          <a:bodyPr wrap="square" rtlCol="0">
            <a:spAutoFit/>
          </a:bodyPr>
          <a:lstStyle/>
          <a:p>
            <a:pPr marL="171450" indent="-171450">
              <a:buFont typeface="Arial" panose="020B0604020202020204" pitchFamily="34" charset="0"/>
              <a:buChar char="•"/>
            </a:pPr>
            <a:r>
              <a:rPr lang="es-ES" sz="1800" b="0" dirty="0">
                <a:solidFill>
                  <a:schemeClr val="accent2"/>
                </a:solidFill>
              </a:rPr>
              <a:t>La diferencia entre lados es una forma sencilla de cuantificar la simetría, donde la diferencia de 0 representa la simetría perfecta</a:t>
            </a:r>
            <a:r>
              <a:rPr lang="en-US" sz="1800" b="0" dirty="0">
                <a:solidFill>
                  <a:schemeClr val="accent2"/>
                </a:solidFill>
              </a:rPr>
              <a:t>. </a:t>
            </a:r>
            <a:endParaRPr lang="es-ES" sz="1800" dirty="0">
              <a:solidFill>
                <a:schemeClr val="accent2"/>
              </a:solidFill>
            </a:endParaRPr>
          </a:p>
        </p:txBody>
      </p:sp>
      <mc:AlternateContent xmlns:mc="http://schemas.openxmlformats.org/markup-compatibility/2006" xmlns:a14="http://schemas.microsoft.com/office/drawing/2010/main">
        <mc:Choice Requires="a14">
          <p:sp>
            <p:nvSpPr>
              <p:cNvPr id="7" name="Rectángulo: esquinas redondeadas 6">
                <a:extLst>
                  <a:ext uri="{FF2B5EF4-FFF2-40B4-BE49-F238E27FC236}">
                    <a16:creationId xmlns:a16="http://schemas.microsoft.com/office/drawing/2014/main" id="{08EC0CF3-E172-44CD-B718-30BF7158040D}"/>
                  </a:ext>
                </a:extLst>
              </p:cNvPr>
              <p:cNvSpPr/>
              <p:nvPr/>
            </p:nvSpPr>
            <p:spPr bwMode="auto">
              <a:xfrm>
                <a:off x="4427984" y="3472071"/>
                <a:ext cx="4392488" cy="1109057"/>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9525" defTabSz="642938" rtl="0" eaLnBrk="1" fontAlgn="base" latinLnBrk="0" hangingPunct="1">
                  <a:lnSpc>
                    <a:spcPct val="90000"/>
                  </a:lnSpc>
                  <a:spcBef>
                    <a:spcPts val="1675"/>
                  </a:spcBef>
                  <a:spcAft>
                    <a:spcPct val="0"/>
                  </a:spcAft>
                  <a:buClrTx/>
                  <a:buSzPct val="171000"/>
                  <a:buFont typeface="Arial" charset="0"/>
                  <a:buNone/>
                  <a:tabLst/>
                </a:pPr>
                <a14:m>
                  <m:oMathPara xmlns:m="http://schemas.openxmlformats.org/officeDocument/2006/math">
                    <m:oMathParaPr>
                      <m:jc m:val="centerGroup"/>
                    </m:oMathParaPr>
                    <m:oMath xmlns:m="http://schemas.openxmlformats.org/officeDocument/2006/math">
                      <m:f>
                        <m:fPr>
                          <m:ctrlPr>
                            <a:rPr kumimoji="0" lang="en-US" sz="1800" b="0" i="1" u="none" strike="noStrike" cap="none" normalizeH="0" baseline="0" smtClean="0">
                              <a:ln>
                                <a:noFill/>
                              </a:ln>
                              <a:effectLst/>
                              <a:latin typeface="Cambria Math" panose="02040503050406030204" pitchFamily="18" charset="0"/>
                              <a:sym typeface="Arial" charset="0"/>
                            </a:rPr>
                          </m:ctrlPr>
                        </m:fPr>
                        <m:num>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𝑝𝑎𝑟</m:t>
                          </m:r>
                          <m:r>
                            <a:rPr kumimoji="0" lang="es-ES" sz="1800" b="0" i="1" u="none" strike="noStrike" cap="none" normalizeH="0" baseline="0" smtClean="0">
                              <a:ln>
                                <a:noFill/>
                              </a:ln>
                              <a:effectLst/>
                              <a:latin typeface="Cambria Math" panose="02040503050406030204" pitchFamily="18" charset="0"/>
                              <a:sym typeface="Arial" charset="0"/>
                            </a:rPr>
                            <m:t>é</m:t>
                          </m:r>
                          <m:r>
                            <a:rPr kumimoji="0" lang="es-ES" sz="1800" b="0" i="1" u="none" strike="noStrike" cap="none" normalizeH="0" baseline="0" smtClean="0">
                              <a:ln>
                                <a:noFill/>
                              </a:ln>
                              <a:effectLst/>
                              <a:latin typeface="Cambria Math" panose="02040503050406030204" pitchFamily="18" charset="0"/>
                              <a:sym typeface="Arial" charset="0"/>
                            </a:rPr>
                            <m:t>𝑡𝑖𝑐𝑎</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𝑛𝑜</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𝑝𝑎𝑟</m:t>
                          </m:r>
                          <m:r>
                            <a:rPr kumimoji="0" lang="es-ES" sz="1800" b="0" i="1" u="none" strike="noStrike" cap="none" normalizeH="0" baseline="0" smtClean="0">
                              <a:ln>
                                <a:noFill/>
                              </a:ln>
                              <a:effectLst/>
                              <a:latin typeface="Cambria Math" panose="02040503050406030204" pitchFamily="18" charset="0"/>
                              <a:sym typeface="Arial" charset="0"/>
                            </a:rPr>
                            <m:t>é</m:t>
                          </m:r>
                          <m:r>
                            <a:rPr kumimoji="0" lang="es-ES" sz="1800" b="0" i="1" u="none" strike="noStrike" cap="none" normalizeH="0" baseline="0" smtClean="0">
                              <a:ln>
                                <a:noFill/>
                              </a:ln>
                              <a:effectLst/>
                              <a:latin typeface="Cambria Math" panose="02040503050406030204" pitchFamily="18" charset="0"/>
                              <a:sym typeface="Arial" charset="0"/>
                            </a:rPr>
                            <m:t>𝑡𝑖𝑐𝑎</m:t>
                          </m:r>
                        </m:num>
                        <m:den>
                          <m:r>
                            <a:rPr kumimoji="0" lang="es-ES" sz="1800" b="0" i="1" u="none" strike="noStrike" cap="none" normalizeH="0" baseline="0" smtClean="0">
                              <a:ln>
                                <a:noFill/>
                              </a:ln>
                              <a:effectLst/>
                              <a:latin typeface="Cambria Math" panose="02040503050406030204" pitchFamily="18" charset="0"/>
                              <a:sym typeface="Arial" charset="0"/>
                            </a:rPr>
                            <m:t>0.5 (</m:t>
                          </m:r>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𝑝𝑎𝑟</m:t>
                          </m:r>
                          <m:r>
                            <a:rPr kumimoji="0" lang="es-ES" sz="1800" b="0" i="1" u="none" strike="noStrike" cap="none" normalizeH="0" baseline="0" smtClean="0">
                              <a:ln>
                                <a:noFill/>
                              </a:ln>
                              <a:effectLst/>
                              <a:latin typeface="Cambria Math" panose="02040503050406030204" pitchFamily="18" charset="0"/>
                              <a:sym typeface="Arial" charset="0"/>
                            </a:rPr>
                            <m:t>é</m:t>
                          </m:r>
                          <m:r>
                            <a:rPr kumimoji="0" lang="es-ES" sz="1800" b="0" i="1" u="none" strike="noStrike" cap="none" normalizeH="0" baseline="0" smtClean="0">
                              <a:ln>
                                <a:noFill/>
                              </a:ln>
                              <a:effectLst/>
                              <a:latin typeface="Cambria Math" panose="02040503050406030204" pitchFamily="18" charset="0"/>
                              <a:sym typeface="Arial" charset="0"/>
                            </a:rPr>
                            <m:t>𝑡𝑖𝑐𝑎</m:t>
                          </m:r>
                          <m:r>
                            <a:rPr kumimoji="0" lang="es-ES" sz="1800" b="0" i="1" u="none" strike="noStrike" cap="none" normalizeH="0" baseline="0" smtClean="0">
                              <a:ln>
                                <a:noFill/>
                              </a:ln>
                              <a:effectLst/>
                              <a:latin typeface="Cambria Math" panose="02040503050406030204" pitchFamily="18" charset="0"/>
                              <a:sym typeface="Arial" charset="0"/>
                            </a:rPr>
                            <m:t>+</m:t>
                          </m:r>
                          <m:r>
                            <a:rPr kumimoji="0" lang="es-ES" sz="1800" b="0" i="1" u="none" strike="noStrike" cap="none" normalizeH="0" baseline="0" smtClean="0">
                              <a:ln>
                                <a:noFill/>
                              </a:ln>
                              <a:effectLst/>
                              <a:latin typeface="Cambria Math" panose="02040503050406030204" pitchFamily="18" charset="0"/>
                              <a:sym typeface="Arial" charset="0"/>
                            </a:rPr>
                            <m:t>𝑉</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𝑛𝑜</m:t>
                          </m:r>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𝑝𝑎𝑟</m:t>
                          </m:r>
                          <m:r>
                            <a:rPr kumimoji="0" lang="es-ES" sz="1800" b="0" i="1" u="none" strike="noStrike" cap="none" normalizeH="0" baseline="0" smtClean="0">
                              <a:ln>
                                <a:noFill/>
                              </a:ln>
                              <a:effectLst/>
                              <a:latin typeface="Cambria Math" panose="02040503050406030204" pitchFamily="18" charset="0"/>
                              <a:sym typeface="Arial" charset="0"/>
                            </a:rPr>
                            <m:t>é</m:t>
                          </m:r>
                          <m:r>
                            <a:rPr kumimoji="0" lang="es-ES" sz="1800" b="0" i="1" u="none" strike="noStrike" cap="none" normalizeH="0" baseline="0" smtClean="0">
                              <a:ln>
                                <a:noFill/>
                              </a:ln>
                              <a:effectLst/>
                              <a:latin typeface="Cambria Math" panose="02040503050406030204" pitchFamily="18" charset="0"/>
                              <a:sym typeface="Arial" charset="0"/>
                            </a:rPr>
                            <m:t>𝑡𝑖𝑐𝑎</m:t>
                          </m:r>
                          <m:r>
                            <a:rPr kumimoji="0" lang="es-ES" sz="1800" b="0" i="1" u="none" strike="noStrike" cap="none" normalizeH="0" baseline="0" smtClean="0">
                              <a:ln>
                                <a:noFill/>
                              </a:ln>
                              <a:effectLst/>
                              <a:latin typeface="Cambria Math" panose="02040503050406030204" pitchFamily="18" charset="0"/>
                              <a:sym typeface="Arial" charset="0"/>
                            </a:rPr>
                            <m:t>)</m:t>
                          </m:r>
                        </m:den>
                      </m:f>
                      <m:r>
                        <a:rPr kumimoji="0" lang="es-ES" sz="1800" b="0" i="1" u="none" strike="noStrike" cap="none" normalizeH="0" baseline="0" smtClean="0">
                          <a:ln>
                            <a:noFill/>
                          </a:ln>
                          <a:effectLst/>
                          <a:latin typeface="Cambria Math" panose="02040503050406030204" pitchFamily="18" charset="0"/>
                          <a:sym typeface="Arial" charset="0"/>
                        </a:rPr>
                        <m:t> </m:t>
                      </m:r>
                      <m:r>
                        <a:rPr kumimoji="0" lang="es-ES" sz="1800" b="0" i="1" u="none" strike="noStrike" cap="none" normalizeH="0" baseline="0" smtClean="0">
                          <a:ln>
                            <a:noFill/>
                          </a:ln>
                          <a:effectLst/>
                          <a:latin typeface="Cambria Math" panose="02040503050406030204" pitchFamily="18" charset="0"/>
                          <a:sym typeface="Arial" charset="0"/>
                        </a:rPr>
                        <m:t>𝑥</m:t>
                      </m:r>
                      <m:r>
                        <a:rPr kumimoji="0" lang="es-ES" sz="1800" b="0" i="1" u="none" strike="noStrike" cap="none" normalizeH="0" baseline="0" smtClean="0">
                          <a:ln>
                            <a:noFill/>
                          </a:ln>
                          <a:effectLst/>
                          <a:latin typeface="Cambria Math" panose="02040503050406030204" pitchFamily="18" charset="0"/>
                          <a:sym typeface="Arial" charset="0"/>
                        </a:rPr>
                        <m:t> 100</m:t>
                      </m:r>
                    </m:oMath>
                  </m:oMathPara>
                </a14:m>
                <a:endParaRPr kumimoji="0" lang="en-US" sz="1800" b="0" i="0" u="none" strike="noStrike" cap="none" normalizeH="0" baseline="0" dirty="0">
                  <a:ln>
                    <a:noFill/>
                  </a:ln>
                  <a:effectLst/>
                  <a:latin typeface="Arial" charset="0"/>
                  <a:sym typeface="Arial" charset="0"/>
                </a:endParaRPr>
              </a:p>
            </p:txBody>
          </p:sp>
        </mc:Choice>
        <mc:Fallback xmlns="">
          <p:sp>
            <p:nvSpPr>
              <p:cNvPr id="7" name="Rectángulo: esquinas redondeadas 6">
                <a:extLst>
                  <a:ext uri="{FF2B5EF4-FFF2-40B4-BE49-F238E27FC236}">
                    <a16:creationId xmlns:a16="http://schemas.microsoft.com/office/drawing/2014/main" xmlns:a14="http://schemas.microsoft.com/office/drawing/2010/main" xmlns="" id="{08EC0CF3-E172-44CD-B718-30BF7158040D}"/>
                  </a:ext>
                </a:extLst>
              </p:cNvPr>
              <p:cNvSpPr>
                <a:spLocks noRot="1" noChangeAspect="1" noMove="1" noResize="1" noEditPoints="1" noAdjustHandles="1" noChangeArrowheads="1" noChangeShapeType="1" noTextEdit="1"/>
              </p:cNvSpPr>
              <p:nvPr/>
            </p:nvSpPr>
            <p:spPr bwMode="auto">
              <a:xfrm>
                <a:off x="4427984" y="3472071"/>
                <a:ext cx="4392488" cy="1109057"/>
              </a:xfrm>
              <a:prstGeom prst="roundRect">
                <a:avLst/>
              </a:prstGeom>
              <a:blipFill rotWithShape="0">
                <a:blip r:embed="rId3"/>
                <a:stretch>
                  <a:fillRect/>
                </a:stretch>
              </a:blipFill>
              <a:ln w="12700" cap="flat" cmpd="sng" algn="ctr">
                <a:solidFill>
                  <a:schemeClr val="accent2"/>
                </a:solidFill>
                <a:prstDash val="solid"/>
                <a:round/>
                <a:headEnd type="none" w="med" len="med"/>
                <a:tailEnd type="none" w="med" len="med"/>
              </a:ln>
              <a:effec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esquinas redondeadas 7">
                <a:extLst>
                  <a:ext uri="{FF2B5EF4-FFF2-40B4-BE49-F238E27FC236}">
                    <a16:creationId xmlns:a16="http://schemas.microsoft.com/office/drawing/2014/main" id="{D87B0AFF-C522-4D6B-AB89-3A343D77B3DD}"/>
                  </a:ext>
                </a:extLst>
              </p:cNvPr>
              <p:cNvSpPr/>
              <p:nvPr/>
            </p:nvSpPr>
            <p:spPr bwMode="auto">
              <a:xfrm>
                <a:off x="5026715" y="4972337"/>
                <a:ext cx="2785645" cy="864096"/>
              </a:xfrm>
              <a:prstGeom prst="roundRect">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9525" defTabSz="642938" eaLnBrk="1" hangingPunct="1">
                  <a:lnSpc>
                    <a:spcPct val="90000"/>
                  </a:lnSpc>
                  <a:spcBef>
                    <a:spcPts val="1675"/>
                  </a:spcBef>
                  <a:buSzPct val="171000"/>
                </a:pPr>
                <a14:m>
                  <m:oMathPara xmlns:m="http://schemas.openxmlformats.org/officeDocument/2006/math">
                    <m:oMathParaPr>
                      <m:jc m:val="center"/>
                    </m:oMathParaPr>
                    <m:oMath xmlns:m="http://schemas.openxmlformats.org/officeDocument/2006/math">
                      <m:f>
                        <m:fPr>
                          <m:ctrlPr>
                            <a:rPr kumimoji="0" lang="en-US" sz="1800" b="0" i="1" u="none" strike="noStrike" cap="none" normalizeH="0" baseline="0" smtClean="0">
                              <a:ln>
                                <a:noFill/>
                              </a:ln>
                              <a:effectLst/>
                              <a:latin typeface="Cambria Math" panose="02040503050406030204" pitchFamily="18" charset="0"/>
                              <a:sym typeface="Arial" charset="0"/>
                            </a:rPr>
                          </m:ctrlPr>
                        </m:fPr>
                        <m:num>
                          <m:r>
                            <a:rPr kumimoji="0" lang="es-ES" sz="1800" b="0" i="1" u="none" strike="noStrike" cap="none" normalizeH="0" baseline="0" smtClean="0">
                              <a:ln>
                                <a:noFill/>
                              </a:ln>
                              <a:effectLst/>
                              <a:latin typeface="Cambria Math" panose="02040503050406030204" pitchFamily="18" charset="0"/>
                              <a:sym typeface="Arial" charset="0"/>
                            </a:rPr>
                            <m:t>𝐷</m:t>
                          </m:r>
                          <m:r>
                            <a:rPr lang="es-ES" sz="1800" b="0" i="1">
                              <a:latin typeface="Cambria Math" panose="02040503050406030204" pitchFamily="18" charset="0"/>
                              <a:sym typeface="Arial" charset="0"/>
                            </a:rPr>
                            <m:t>𝑒𝑠𝑣𝑖𝑎</m:t>
                          </m:r>
                          <m:r>
                            <a:rPr lang="es-ES" sz="1800" b="0" i="1" smtClean="0">
                              <a:latin typeface="Cambria Math" panose="02040503050406030204" pitchFamily="18" charset="0"/>
                              <a:sym typeface="Arial" charset="0"/>
                            </a:rPr>
                            <m:t>𝑐</m:t>
                          </m:r>
                          <m:r>
                            <a:rPr lang="es-ES" sz="1800" b="0" i="1">
                              <a:latin typeface="Cambria Math" panose="02040503050406030204" pitchFamily="18" charset="0"/>
                              <a:sym typeface="Arial" charset="0"/>
                            </a:rPr>
                            <m:t>𝑖</m:t>
                          </m:r>
                          <m:r>
                            <a:rPr lang="es-ES" sz="1800" b="0" i="1" smtClean="0">
                              <a:latin typeface="Cambria Math" panose="02040503050406030204" pitchFamily="18" charset="0"/>
                              <a:sym typeface="Arial" charset="0"/>
                            </a:rPr>
                            <m:t>ó</m:t>
                          </m:r>
                          <m:r>
                            <a:rPr lang="es-ES" sz="1800" b="0" i="1">
                              <a:latin typeface="Cambria Math" panose="02040503050406030204" pitchFamily="18" charset="0"/>
                              <a:sym typeface="Arial" charset="0"/>
                            </a:rPr>
                            <m:t>𝑛</m:t>
                          </m:r>
                          <m:r>
                            <a:rPr lang="es-ES" sz="1800" b="0" i="1" smtClean="0">
                              <a:latin typeface="Cambria Math" panose="02040503050406030204" pitchFamily="18" charset="0"/>
                              <a:sym typeface="Arial" charset="0"/>
                            </a:rPr>
                            <m:t> </m:t>
                          </m:r>
                          <m:r>
                            <a:rPr lang="es-ES" sz="1800" b="0" i="1" smtClean="0">
                              <a:latin typeface="Cambria Math" panose="02040503050406030204" pitchFamily="18" charset="0"/>
                              <a:sym typeface="Arial" charset="0"/>
                            </a:rPr>
                            <m:t>𝑒𝑠𝑡𝑎𝑛𝑑𝑎𝑟</m:t>
                          </m:r>
                        </m:num>
                        <m:den>
                          <m:r>
                            <a:rPr kumimoji="0" lang="es-ES" sz="1800" b="0" i="1" u="none" strike="noStrike" cap="none" normalizeH="0" baseline="0" smtClean="0">
                              <a:ln>
                                <a:noFill/>
                              </a:ln>
                              <a:effectLst/>
                              <a:latin typeface="Cambria Math" panose="02040503050406030204" pitchFamily="18" charset="0"/>
                              <a:sym typeface="Arial" charset="0"/>
                            </a:rPr>
                            <m:t>𝑃𝑟𝑜𝑚𝑒𝑑𝑖𝑜</m:t>
                          </m:r>
                        </m:den>
                      </m:f>
                      <m:r>
                        <a:rPr kumimoji="0" lang="es-ES" sz="1800" b="0" i="1" u="none" strike="noStrike" cap="none" normalizeH="0" baseline="0" smtClean="0">
                          <a:ln>
                            <a:noFill/>
                          </a:ln>
                          <a:effectLst/>
                          <a:latin typeface="Cambria Math" panose="02040503050406030204" pitchFamily="18" charset="0"/>
                          <a:sym typeface="Arial" charset="0"/>
                        </a:rPr>
                        <m:t> </m:t>
                      </m:r>
                    </m:oMath>
                  </m:oMathPara>
                </a14:m>
                <a:endParaRPr kumimoji="0" lang="en-US" sz="1800" b="0" i="0" u="none" strike="noStrike" cap="none" normalizeH="0" baseline="0" dirty="0">
                  <a:ln>
                    <a:noFill/>
                  </a:ln>
                  <a:effectLst/>
                  <a:latin typeface="Arial" charset="0"/>
                  <a:sym typeface="Arial" charset="0"/>
                </a:endParaRPr>
              </a:p>
            </p:txBody>
          </p:sp>
        </mc:Choice>
        <mc:Fallback xmlns="">
          <p:sp>
            <p:nvSpPr>
              <p:cNvPr id="8" name="Rectángulo: esquinas redondeadas 7">
                <a:extLst>
                  <a:ext uri="{FF2B5EF4-FFF2-40B4-BE49-F238E27FC236}">
                    <a16:creationId xmlns:a16="http://schemas.microsoft.com/office/drawing/2014/main" xmlns:a14="http://schemas.microsoft.com/office/drawing/2010/main" xmlns="" id="{D87B0AFF-C522-4D6B-AB89-3A343D77B3DD}"/>
                  </a:ext>
                </a:extLst>
              </p:cNvPr>
              <p:cNvSpPr>
                <a:spLocks noRot="1" noChangeAspect="1" noMove="1" noResize="1" noEditPoints="1" noAdjustHandles="1" noChangeArrowheads="1" noChangeShapeType="1" noTextEdit="1"/>
              </p:cNvSpPr>
              <p:nvPr/>
            </p:nvSpPr>
            <p:spPr bwMode="auto">
              <a:xfrm>
                <a:off x="5026715" y="4972337"/>
                <a:ext cx="2785645" cy="864096"/>
              </a:xfrm>
              <a:prstGeom prst="roundRect">
                <a:avLst/>
              </a:prstGeom>
              <a:blipFill rotWithShape="0">
                <a:blip r:embed="rId4"/>
                <a:stretch>
                  <a:fillRect/>
                </a:stretch>
              </a:blipFill>
              <a:ln w="12700" cap="flat" cmpd="sng" algn="ctr">
                <a:solidFill>
                  <a:schemeClr val="accent2"/>
                </a:solidFill>
                <a:prstDash val="solid"/>
                <a:round/>
                <a:headEnd type="none" w="med" len="med"/>
                <a:tailEnd type="none" w="med" len="med"/>
              </a:ln>
              <a:effectLst/>
            </p:spPr>
            <p:txBody>
              <a:bodyPr/>
              <a:lstStyle/>
              <a:p>
                <a:r>
                  <a:rPr lang="es-ES">
                    <a:noFill/>
                  </a:rPr>
                  <a:t> </a:t>
                </a:r>
              </a:p>
            </p:txBody>
          </p:sp>
        </mc:Fallback>
      </mc:AlternateContent>
      <p:sp>
        <p:nvSpPr>
          <p:cNvPr id="9" name="CuadroTexto 8">
            <a:extLst>
              <a:ext uri="{FF2B5EF4-FFF2-40B4-BE49-F238E27FC236}">
                <a16:creationId xmlns:a16="http://schemas.microsoft.com/office/drawing/2014/main" id="{95923DAF-F74F-4278-8F80-0410E41F8777}"/>
              </a:ext>
            </a:extLst>
          </p:cNvPr>
          <p:cNvSpPr txBox="1"/>
          <p:nvPr/>
        </p:nvSpPr>
        <p:spPr>
          <a:xfrm>
            <a:off x="531439" y="3140968"/>
            <a:ext cx="3680521" cy="2862322"/>
          </a:xfrm>
          <a:prstGeom prst="rect">
            <a:avLst/>
          </a:prstGeom>
          <a:noFill/>
        </p:spPr>
        <p:txBody>
          <a:bodyPr wrap="square" rtlCol="0">
            <a:spAutoFit/>
          </a:bodyPr>
          <a:lstStyle/>
          <a:p>
            <a:pPr marL="171450" indent="-171450">
              <a:buFont typeface="Arial" panose="020B0604020202020204" pitchFamily="34" charset="0"/>
              <a:buChar char="•"/>
            </a:pPr>
            <a:r>
              <a:rPr lang="es-ES" sz="1800" dirty="0">
                <a:solidFill>
                  <a:schemeClr val="accent2"/>
                </a:solidFill>
              </a:rPr>
              <a:t>Valor bruto del índice de simetría: </a:t>
            </a:r>
            <a:r>
              <a:rPr lang="es-ES" sz="1800" b="0" dirty="0">
                <a:solidFill>
                  <a:schemeClr val="accent2"/>
                </a:solidFill>
              </a:rPr>
              <a:t>el signo del valor indica la dirección de la asimetría</a:t>
            </a:r>
            <a:r>
              <a:rPr lang="en-US" sz="1800" b="0" dirty="0">
                <a:solidFill>
                  <a:schemeClr val="accent2"/>
                </a:solidFill>
              </a:rPr>
              <a:t>. </a:t>
            </a:r>
          </a:p>
          <a:p>
            <a:pPr marL="171450" indent="-171450">
              <a:buFont typeface="Arial" panose="020B0604020202020204" pitchFamily="34" charset="0"/>
              <a:buChar char="•"/>
            </a:pPr>
            <a:endParaRPr lang="en-US" sz="1800" dirty="0">
              <a:solidFill>
                <a:schemeClr val="accent2"/>
              </a:solidFill>
            </a:endParaRPr>
          </a:p>
          <a:p>
            <a:pPr marL="171450" indent="-171450">
              <a:buFont typeface="Arial" panose="020B0604020202020204" pitchFamily="34" charset="0"/>
              <a:buChar char="•"/>
            </a:pPr>
            <a:r>
              <a:rPr lang="es-ES" sz="1800" dirty="0">
                <a:solidFill>
                  <a:schemeClr val="accent2"/>
                </a:solidFill>
              </a:rPr>
              <a:t>Valores absolutos del índice de simetría: </a:t>
            </a:r>
            <a:r>
              <a:rPr lang="es-ES" sz="1800" b="0" dirty="0">
                <a:solidFill>
                  <a:schemeClr val="accent2"/>
                </a:solidFill>
              </a:rPr>
              <a:t>siempre que la amplitud de la asimetría</a:t>
            </a:r>
            <a:r>
              <a:rPr lang="en-US" sz="1800" b="0" dirty="0">
                <a:solidFill>
                  <a:schemeClr val="accent2"/>
                </a:solidFill>
              </a:rPr>
              <a:t>. </a:t>
            </a:r>
          </a:p>
          <a:p>
            <a:endParaRPr lang="en-US" sz="1800" dirty="0">
              <a:solidFill>
                <a:schemeClr val="accent2"/>
              </a:solidFill>
            </a:endParaRPr>
          </a:p>
          <a:p>
            <a:pPr marL="179388" indent="-179388">
              <a:buFont typeface="Arial" panose="020B0604020202020204" pitchFamily="34" charset="0"/>
              <a:buChar char="•"/>
            </a:pPr>
            <a:r>
              <a:rPr lang="en-US" sz="1800" dirty="0" err="1">
                <a:solidFill>
                  <a:schemeClr val="accent2"/>
                </a:solidFill>
              </a:rPr>
              <a:t>Coeficiente</a:t>
            </a:r>
            <a:r>
              <a:rPr lang="en-US" sz="1800" dirty="0">
                <a:solidFill>
                  <a:schemeClr val="accent2"/>
                </a:solidFill>
              </a:rPr>
              <a:t> de </a:t>
            </a:r>
            <a:r>
              <a:rPr lang="en-US" sz="1800" dirty="0" err="1">
                <a:solidFill>
                  <a:schemeClr val="accent2"/>
                </a:solidFill>
              </a:rPr>
              <a:t>variación</a:t>
            </a:r>
            <a:endParaRPr lang="es-ES" sz="1800" dirty="0">
              <a:solidFill>
                <a:schemeClr val="accent2"/>
              </a:solidFill>
            </a:endParaRPr>
          </a:p>
        </p:txBody>
      </p:sp>
      <p:sp>
        <p:nvSpPr>
          <p:cNvPr id="13"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33075835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2" name="Tabla 2">
            <a:extLst>
              <a:ext uri="{FF2B5EF4-FFF2-40B4-BE49-F238E27FC236}">
                <a16:creationId xmlns:a16="http://schemas.microsoft.com/office/drawing/2014/main" id="{F639E910-2AA4-4AB9-806C-16556ADE39C4}"/>
              </a:ext>
            </a:extLst>
          </p:cNvPr>
          <p:cNvGraphicFramePr>
            <a:graphicFrameLocks noGrp="1"/>
          </p:cNvGraphicFramePr>
          <p:nvPr>
            <p:extLst>
              <p:ext uri="{D42A27DB-BD31-4B8C-83A1-F6EECF244321}">
                <p14:modId xmlns:p14="http://schemas.microsoft.com/office/powerpoint/2010/main" val="817641303"/>
              </p:ext>
            </p:extLst>
          </p:nvPr>
        </p:nvGraphicFramePr>
        <p:xfrm>
          <a:off x="611557" y="2499469"/>
          <a:ext cx="7992891" cy="2796411"/>
        </p:xfrm>
        <a:graphic>
          <a:graphicData uri="http://schemas.openxmlformats.org/drawingml/2006/table">
            <a:tbl>
              <a:tblPr firstRow="1" bandRow="1">
                <a:tableStyleId>{5C22544A-7EE6-4342-B048-85BDC9FD1C3A}</a:tableStyleId>
              </a:tblPr>
              <a:tblGrid>
                <a:gridCol w="864197">
                  <a:extLst>
                    <a:ext uri="{9D8B030D-6E8A-4147-A177-3AD203B41FA5}">
                      <a16:colId xmlns:a16="http://schemas.microsoft.com/office/drawing/2014/main" val="1018483261"/>
                    </a:ext>
                  </a:extLst>
                </a:gridCol>
                <a:gridCol w="863998">
                  <a:extLst>
                    <a:ext uri="{9D8B030D-6E8A-4147-A177-3AD203B41FA5}">
                      <a16:colId xmlns:a16="http://schemas.microsoft.com/office/drawing/2014/main" val="885585594"/>
                    </a:ext>
                  </a:extLst>
                </a:gridCol>
                <a:gridCol w="939540">
                  <a:extLst>
                    <a:ext uri="{9D8B030D-6E8A-4147-A177-3AD203B41FA5}">
                      <a16:colId xmlns:a16="http://schemas.microsoft.com/office/drawing/2014/main" val="2691499307"/>
                    </a:ext>
                  </a:extLst>
                </a:gridCol>
                <a:gridCol w="887526">
                  <a:extLst>
                    <a:ext uri="{9D8B030D-6E8A-4147-A177-3AD203B41FA5}">
                      <a16:colId xmlns:a16="http://schemas.microsoft.com/office/drawing/2014/main" val="3642772033"/>
                    </a:ext>
                  </a:extLst>
                </a:gridCol>
                <a:gridCol w="887526">
                  <a:extLst>
                    <a:ext uri="{9D8B030D-6E8A-4147-A177-3AD203B41FA5}">
                      <a16:colId xmlns:a16="http://schemas.microsoft.com/office/drawing/2014/main" val="2809176690"/>
                    </a:ext>
                  </a:extLst>
                </a:gridCol>
                <a:gridCol w="887526">
                  <a:extLst>
                    <a:ext uri="{9D8B030D-6E8A-4147-A177-3AD203B41FA5}">
                      <a16:colId xmlns:a16="http://schemas.microsoft.com/office/drawing/2014/main" val="1112705979"/>
                    </a:ext>
                  </a:extLst>
                </a:gridCol>
                <a:gridCol w="887526">
                  <a:extLst>
                    <a:ext uri="{9D8B030D-6E8A-4147-A177-3AD203B41FA5}">
                      <a16:colId xmlns:a16="http://schemas.microsoft.com/office/drawing/2014/main" val="4278329556"/>
                    </a:ext>
                  </a:extLst>
                </a:gridCol>
                <a:gridCol w="887526">
                  <a:extLst>
                    <a:ext uri="{9D8B030D-6E8A-4147-A177-3AD203B41FA5}">
                      <a16:colId xmlns:a16="http://schemas.microsoft.com/office/drawing/2014/main" val="3963614026"/>
                    </a:ext>
                  </a:extLst>
                </a:gridCol>
                <a:gridCol w="887526">
                  <a:extLst>
                    <a:ext uri="{9D8B030D-6E8A-4147-A177-3AD203B41FA5}">
                      <a16:colId xmlns:a16="http://schemas.microsoft.com/office/drawing/2014/main" val="2807537796"/>
                    </a:ext>
                  </a:extLst>
                </a:gridCol>
              </a:tblGrid>
              <a:tr h="324480">
                <a:tc gridSpan="9">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r>
                        <a:rPr kumimoji="0" lang="en-US" sz="1400" b="1" i="0" u="none" strike="noStrike" cap="none" normalizeH="0" baseline="0" dirty="0" err="1">
                          <a:ln>
                            <a:noFill/>
                          </a:ln>
                          <a:solidFill>
                            <a:schemeClr val="bg1"/>
                          </a:solidFill>
                          <a:effectLst/>
                          <a:latin typeface="Arial" charset="0"/>
                          <a:sym typeface="Arial" charset="0"/>
                        </a:rPr>
                        <a:t>Tabla</a:t>
                      </a:r>
                      <a:r>
                        <a:rPr kumimoji="0" lang="en-US" sz="1400" b="1" i="0" u="none" strike="noStrike" cap="none" normalizeH="0" baseline="0" dirty="0">
                          <a:ln>
                            <a:noFill/>
                          </a:ln>
                          <a:solidFill>
                            <a:schemeClr val="bg1"/>
                          </a:solidFill>
                          <a:effectLst/>
                          <a:latin typeface="Arial" charset="0"/>
                          <a:sym typeface="Arial" charset="0"/>
                        </a:rPr>
                        <a:t> 2: </a:t>
                      </a:r>
                      <a:r>
                        <a:rPr kumimoji="0" lang="en-US" sz="1400" b="1" i="0" u="none" strike="noStrike" cap="none" normalizeH="0" baseline="0" dirty="0" err="1">
                          <a:ln>
                            <a:noFill/>
                          </a:ln>
                          <a:solidFill>
                            <a:schemeClr val="bg1"/>
                          </a:solidFill>
                          <a:effectLst/>
                          <a:latin typeface="Arial" charset="0"/>
                          <a:sym typeface="Arial" charset="0"/>
                        </a:rPr>
                        <a:t>Índice</a:t>
                      </a:r>
                      <a:r>
                        <a:rPr kumimoji="0" lang="en-US" sz="1400" b="1" i="0" u="none" strike="noStrike" cap="none" normalizeH="0" baseline="0" dirty="0">
                          <a:ln>
                            <a:noFill/>
                          </a:ln>
                          <a:solidFill>
                            <a:schemeClr val="bg1"/>
                          </a:solidFill>
                          <a:effectLst/>
                          <a:latin typeface="Arial" charset="0"/>
                          <a:sym typeface="Arial" charset="0"/>
                        </a:rPr>
                        <a:t> de </a:t>
                      </a:r>
                      <a:r>
                        <a:rPr kumimoji="0" lang="en-US" sz="1400" b="1" i="0" u="none" strike="noStrike" cap="none" normalizeH="0" baseline="0" dirty="0" err="1">
                          <a:ln>
                            <a:noFill/>
                          </a:ln>
                          <a:solidFill>
                            <a:schemeClr val="bg1"/>
                          </a:solidFill>
                          <a:effectLst/>
                          <a:latin typeface="Arial" charset="0"/>
                          <a:sym typeface="Arial" charset="0"/>
                        </a:rPr>
                        <a:t>simetría</a:t>
                      </a:r>
                      <a:r>
                        <a:rPr kumimoji="0" lang="en-US" sz="1400" b="1" i="0" u="none" strike="noStrike" cap="none" normalizeH="0" baseline="0" dirty="0">
                          <a:ln>
                            <a:noFill/>
                          </a:ln>
                          <a:solidFill>
                            <a:schemeClr val="bg1"/>
                          </a:solidFill>
                          <a:effectLst/>
                          <a:latin typeface="Arial" charset="0"/>
                          <a:sym typeface="Arial" charset="0"/>
                        </a:rPr>
                        <a:t> </a:t>
                      </a:r>
                      <a:r>
                        <a:rPr kumimoji="0" lang="en-US" sz="1400" b="1" i="0" u="none" strike="noStrike" cap="none" normalizeH="0" baseline="0" dirty="0" err="1">
                          <a:ln>
                            <a:noFill/>
                          </a:ln>
                          <a:solidFill>
                            <a:schemeClr val="bg1"/>
                          </a:solidFill>
                          <a:effectLst/>
                          <a:latin typeface="Arial" charset="0"/>
                          <a:sym typeface="Arial" charset="0"/>
                        </a:rPr>
                        <a:t>absoluta</a:t>
                      </a:r>
                      <a:r>
                        <a:rPr kumimoji="0" lang="en-US" sz="1400" b="1" i="0" u="none" strike="noStrike" cap="none" normalizeH="0" baseline="0" dirty="0">
                          <a:ln>
                            <a:noFill/>
                          </a:ln>
                          <a:solidFill>
                            <a:schemeClr val="bg1"/>
                          </a:solidFill>
                          <a:effectLst/>
                          <a:latin typeface="Arial" charset="0"/>
                          <a:sym typeface="Arial" charset="0"/>
                        </a:rPr>
                        <a:t> de </a:t>
                      </a:r>
                      <a:r>
                        <a:rPr kumimoji="0" lang="en-US" sz="1400" b="1" i="0" u="none" strike="noStrike" cap="none" normalizeH="0" baseline="0" dirty="0" err="1">
                          <a:ln>
                            <a:noFill/>
                          </a:ln>
                          <a:solidFill>
                            <a:schemeClr val="bg1"/>
                          </a:solidFill>
                          <a:effectLst/>
                          <a:latin typeface="Arial" charset="0"/>
                          <a:sym typeface="Arial" charset="0"/>
                        </a:rPr>
                        <a:t>resultados</a:t>
                      </a:r>
                      <a:r>
                        <a:rPr kumimoji="0" lang="en-US" sz="1400" b="1" i="0" u="none" strike="noStrike" cap="none" normalizeH="0" baseline="0" dirty="0">
                          <a:ln>
                            <a:noFill/>
                          </a:ln>
                          <a:solidFill>
                            <a:schemeClr val="bg1"/>
                          </a:solidFill>
                          <a:effectLst/>
                          <a:latin typeface="Arial" charset="0"/>
                          <a:sym typeface="Arial" charset="0"/>
                        </a:rPr>
                        <a:t> </a:t>
                      </a:r>
                      <a:r>
                        <a:rPr kumimoji="0" lang="en-US" sz="1400" b="1" i="0" u="none" strike="noStrike" cap="none" normalizeH="0" baseline="0" dirty="0" err="1">
                          <a:ln>
                            <a:noFill/>
                          </a:ln>
                          <a:solidFill>
                            <a:schemeClr val="bg1"/>
                          </a:solidFill>
                          <a:effectLst/>
                          <a:latin typeface="Arial" charset="0"/>
                          <a:sym typeface="Arial" charset="0"/>
                        </a:rPr>
                        <a:t>espacio-temporales</a:t>
                      </a: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algn="ctr"/>
                      <a:endParaRPr lang="es-ES" sz="1400" dirty="0"/>
                    </a:p>
                  </a:txBody>
                  <a:tcPr/>
                </a:tc>
                <a:tc hMerge="1">
                  <a:txBody>
                    <a:bodyPr/>
                    <a:lstStyle/>
                    <a:p>
                      <a:pPr algn="ct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tc hMerge="1">
                  <a:txBody>
                    <a:bodyPr/>
                    <a:lstStyle/>
                    <a:p>
                      <a:pPr marL="85725" marR="0" indent="7938" algn="ctr" defTabSz="642938" rtl="0" eaLnBrk="1" fontAlgn="base" latinLnBrk="0" hangingPunct="1">
                        <a:lnSpc>
                          <a:spcPct val="100000"/>
                        </a:lnSpc>
                        <a:spcBef>
                          <a:spcPts val="0"/>
                        </a:spcBef>
                        <a:spcAft>
                          <a:spcPct val="0"/>
                        </a:spcAft>
                        <a:buClrTx/>
                        <a:buSzPct val="171000"/>
                        <a:buFont typeface="Arial" charset="0"/>
                        <a:buNone/>
                        <a:tabLst/>
                      </a:pPr>
                      <a:endParaRPr kumimoji="0" lang="en-US" sz="1400" b="1" i="0" u="none" strike="noStrike" cap="none" normalizeH="0" baseline="0" dirty="0">
                        <a:ln>
                          <a:noFill/>
                        </a:ln>
                        <a:solidFill>
                          <a:schemeClr val="bg1"/>
                        </a:solidFill>
                        <a:effectLst/>
                        <a:latin typeface="Arial" charset="0"/>
                        <a:sym typeface="Arial" charset="0"/>
                      </a:endParaRPr>
                    </a:p>
                  </a:txBody>
                  <a:tcPr/>
                </a:tc>
                <a:extLst>
                  <a:ext uri="{0D108BD9-81ED-4DB2-BD59-A6C34878D82A}">
                    <a16:rowId xmlns:a16="http://schemas.microsoft.com/office/drawing/2014/main" val="1985628484"/>
                  </a:ext>
                </a:extLst>
              </a:tr>
              <a:tr h="241672">
                <a:tc rowSpan="2">
                  <a:txBody>
                    <a:bodyPr/>
                    <a:lstStyle/>
                    <a:p>
                      <a:pPr>
                        <a:lnSpc>
                          <a:spcPct val="100000"/>
                        </a:lnSpc>
                      </a:pPr>
                      <a:r>
                        <a:rPr lang="en-US" sz="1400" b="1" noProof="0" dirty="0" err="1">
                          <a:solidFill>
                            <a:schemeClr val="bg1"/>
                          </a:solidFill>
                        </a:rPr>
                        <a:t>Grupos</a:t>
                      </a:r>
                      <a:r>
                        <a:rPr lang="en-US" sz="1400" b="1" noProof="0" dirty="0">
                          <a:solidFill>
                            <a:schemeClr val="bg1"/>
                          </a:solidFill>
                        </a:rPr>
                        <a:t> de </a:t>
                      </a:r>
                      <a:r>
                        <a:rPr lang="en-US" sz="1400" b="1" noProof="0" dirty="0" err="1">
                          <a:solidFill>
                            <a:schemeClr val="bg1"/>
                          </a:solidFill>
                        </a:rPr>
                        <a:t>velocidad</a:t>
                      </a:r>
                      <a:endParaRPr lang="en-US" sz="1400" b="1" noProof="0" dirty="0">
                        <a:solidFill>
                          <a:schemeClr val="bg1"/>
                        </a:solidFill>
                      </a:endParaRPr>
                    </a:p>
                  </a:txBody>
                  <a:tcPr>
                    <a:solidFill>
                      <a:schemeClr val="bg2">
                        <a:lumMod val="75000"/>
                      </a:schemeClr>
                    </a:solidFill>
                  </a:tcPr>
                </a:tc>
                <a:tc gridSpan="2">
                  <a:txBody>
                    <a:bodyPr/>
                    <a:lstStyle/>
                    <a:p>
                      <a:pPr algn="ctr"/>
                      <a:r>
                        <a:rPr lang="es-ES" sz="1400" b="1" kern="1200" dirty="0">
                          <a:solidFill>
                            <a:schemeClr val="lt1"/>
                          </a:solidFill>
                          <a:latin typeface="+mn-lt"/>
                          <a:ea typeface="+mn-ea"/>
                          <a:cs typeface="+mn-cs"/>
                        </a:rPr>
                        <a:t>Longitud del paso</a:t>
                      </a:r>
                      <a:endParaRPr lang="en-US" sz="1400" noProof="0" dirty="0"/>
                    </a:p>
                  </a:txBody>
                  <a:tcPr>
                    <a:solidFill>
                      <a:schemeClr val="bg2">
                        <a:lumMod val="75000"/>
                      </a:schemeClr>
                    </a:solidFill>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err="1">
                          <a:solidFill>
                            <a:schemeClr val="lt1"/>
                          </a:solidFill>
                          <a:latin typeface="+mn-lt"/>
                          <a:ea typeface="+mn-ea"/>
                          <a:cs typeface="+mn-cs"/>
                        </a:rPr>
                        <a:t>Tiempo</a:t>
                      </a:r>
                      <a:r>
                        <a:rPr lang="en-US" sz="1400" b="1" kern="1200" noProof="0" dirty="0">
                          <a:solidFill>
                            <a:schemeClr val="lt1"/>
                          </a:solidFill>
                          <a:latin typeface="+mn-lt"/>
                          <a:ea typeface="+mn-ea"/>
                          <a:cs typeface="+mn-cs"/>
                        </a:rPr>
                        <a:t> de</a:t>
                      </a:r>
                      <a:r>
                        <a:rPr lang="en-US" sz="1400" b="1" kern="1200" baseline="0" noProof="0" dirty="0">
                          <a:solidFill>
                            <a:schemeClr val="lt1"/>
                          </a:solidFill>
                          <a:latin typeface="+mn-lt"/>
                          <a:ea typeface="+mn-ea"/>
                          <a:cs typeface="+mn-cs"/>
                        </a:rPr>
                        <a:t> </a:t>
                      </a:r>
                      <a:r>
                        <a:rPr lang="en-US" sz="1400" b="1" kern="1200" baseline="0" noProof="0" dirty="0" err="1">
                          <a:solidFill>
                            <a:schemeClr val="lt1"/>
                          </a:solidFill>
                          <a:latin typeface="+mn-lt"/>
                          <a:ea typeface="+mn-ea"/>
                          <a:cs typeface="+mn-cs"/>
                        </a:rPr>
                        <a:t>apoyo</a:t>
                      </a:r>
                      <a:endParaRPr lang="es-ES" sz="1400" b="1" kern="1200" dirty="0">
                        <a:solidFill>
                          <a:schemeClr val="lt1"/>
                        </a:solidFill>
                        <a:latin typeface="+mn-lt"/>
                        <a:ea typeface="+mn-ea"/>
                        <a:cs typeface="+mn-cs"/>
                      </a:endParaRPr>
                    </a:p>
                  </a:txBody>
                  <a:tcPr>
                    <a:solidFill>
                      <a:schemeClr val="bg2">
                        <a:lumMod val="75000"/>
                      </a:schemeClr>
                    </a:solidFill>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err="1">
                          <a:solidFill>
                            <a:schemeClr val="lt1"/>
                          </a:solidFill>
                          <a:latin typeface="+mn-lt"/>
                          <a:ea typeface="+mn-ea"/>
                          <a:cs typeface="+mn-cs"/>
                        </a:rPr>
                        <a:t>Tiempo</a:t>
                      </a:r>
                      <a:r>
                        <a:rPr lang="en-US" sz="1400" b="1" kern="1200" noProof="0" dirty="0">
                          <a:solidFill>
                            <a:schemeClr val="lt1"/>
                          </a:solidFill>
                          <a:latin typeface="+mn-lt"/>
                          <a:ea typeface="+mn-ea"/>
                          <a:cs typeface="+mn-cs"/>
                        </a:rPr>
                        <a:t> de </a:t>
                      </a:r>
                      <a:r>
                        <a:rPr lang="en-US" sz="1400" b="1" kern="1200" noProof="0" dirty="0" err="1">
                          <a:solidFill>
                            <a:schemeClr val="lt1"/>
                          </a:solidFill>
                          <a:latin typeface="+mn-lt"/>
                          <a:ea typeface="+mn-ea"/>
                          <a:cs typeface="+mn-cs"/>
                        </a:rPr>
                        <a:t>oscilación</a:t>
                      </a:r>
                      <a:endParaRPr lang="en-US" sz="1400" b="1" kern="1200" noProof="0" dirty="0">
                        <a:solidFill>
                          <a:schemeClr val="lt1"/>
                        </a:solidFill>
                        <a:latin typeface="+mn-lt"/>
                        <a:ea typeface="+mn-ea"/>
                        <a:cs typeface="+mn-cs"/>
                      </a:endParaRPr>
                    </a:p>
                  </a:txBody>
                  <a:tcPr>
                    <a:solidFill>
                      <a:schemeClr val="bg2">
                        <a:lumMod val="75000"/>
                      </a:schemeClr>
                    </a:solidFill>
                  </a:tcPr>
                </a:tc>
                <a:tc hMerge="1">
                  <a:txBody>
                    <a:bodyPr/>
                    <a:lstStyle/>
                    <a:p>
                      <a:pPr algn="ctr"/>
                      <a:endParaRPr lang="es-ES" sz="1400" dirty="0"/>
                    </a:p>
                  </a:txBody>
                  <a:tcPr>
                    <a:solidFill>
                      <a:schemeClr val="bg2">
                        <a:lumMod val="7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err="1">
                          <a:solidFill>
                            <a:schemeClr val="lt1"/>
                          </a:solidFill>
                          <a:latin typeface="+mn-lt"/>
                          <a:ea typeface="+mn-ea"/>
                          <a:cs typeface="+mn-cs"/>
                        </a:rPr>
                        <a:t>Doble</a:t>
                      </a:r>
                      <a:r>
                        <a:rPr lang="en-US" sz="1400" b="1" kern="1200" noProof="0" dirty="0">
                          <a:solidFill>
                            <a:schemeClr val="lt1"/>
                          </a:solidFill>
                          <a:latin typeface="+mn-lt"/>
                          <a:ea typeface="+mn-ea"/>
                          <a:cs typeface="+mn-cs"/>
                        </a:rPr>
                        <a:t> </a:t>
                      </a:r>
                      <a:r>
                        <a:rPr lang="en-US" sz="1400" b="1" kern="1200" noProof="0" dirty="0" err="1">
                          <a:solidFill>
                            <a:schemeClr val="lt1"/>
                          </a:solidFill>
                          <a:latin typeface="+mn-lt"/>
                          <a:ea typeface="+mn-ea"/>
                          <a:cs typeface="+mn-cs"/>
                        </a:rPr>
                        <a:t>apoyo</a:t>
                      </a:r>
                      <a:endParaRPr lang="en-US" sz="1400" b="1" kern="1200" noProof="0" dirty="0">
                        <a:solidFill>
                          <a:schemeClr val="lt1"/>
                        </a:solidFill>
                        <a:latin typeface="+mn-lt"/>
                        <a:ea typeface="+mn-ea"/>
                        <a:cs typeface="+mn-cs"/>
                      </a:endParaRPr>
                    </a:p>
                  </a:txBody>
                  <a:tcPr>
                    <a:solidFill>
                      <a:schemeClr val="bg2">
                        <a:lumMod val="7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kern="1200" noProof="0" dirty="0">
                        <a:solidFill>
                          <a:schemeClr val="lt1"/>
                        </a:solidFill>
                        <a:latin typeface="+mn-lt"/>
                        <a:ea typeface="+mn-ea"/>
                        <a:cs typeface="+mn-cs"/>
                      </a:endParaRPr>
                    </a:p>
                  </a:txBody>
                  <a:tcPr>
                    <a:solidFill>
                      <a:schemeClr val="bg2">
                        <a:lumMod val="75000"/>
                      </a:schemeClr>
                    </a:solidFill>
                  </a:tcPr>
                </a:tc>
                <a:extLst>
                  <a:ext uri="{0D108BD9-81ED-4DB2-BD59-A6C34878D82A}">
                    <a16:rowId xmlns:a16="http://schemas.microsoft.com/office/drawing/2014/main" val="1632855977"/>
                  </a:ext>
                </a:extLst>
              </a:tr>
              <a:tr h="271264">
                <a:tc vMerge="1">
                  <a:txBody>
                    <a:bodyPr/>
                    <a:lstStyle/>
                    <a:p>
                      <a:pPr>
                        <a:lnSpc>
                          <a:spcPct val="100000"/>
                        </a:lnSpc>
                      </a:pPr>
                      <a:endParaRPr lang="es-ES" sz="1200" b="1" dirty="0"/>
                    </a:p>
                  </a:txBody>
                  <a:tcPr/>
                </a:tc>
                <a:tc>
                  <a:txBody>
                    <a:bodyPr/>
                    <a:lstStyle/>
                    <a:p>
                      <a:pPr algn="ctr">
                        <a:lnSpc>
                          <a:spcPct val="100000"/>
                        </a:lnSpc>
                      </a:pPr>
                      <a:r>
                        <a:rPr lang="en-US" sz="1300" b="1" noProof="0" dirty="0" err="1"/>
                        <a:t>Paciente</a:t>
                      </a:r>
                      <a:endParaRPr lang="en-US" sz="1300" b="1" noProof="0" dirty="0"/>
                    </a:p>
                  </a:txBody>
                  <a:tcPr/>
                </a:tc>
                <a:tc>
                  <a:txBody>
                    <a:bodyPr/>
                    <a:lstStyle/>
                    <a:p>
                      <a:pPr algn="ctr">
                        <a:lnSpc>
                          <a:spcPct val="100000"/>
                        </a:lnSpc>
                      </a:pPr>
                      <a:r>
                        <a:rPr lang="en-US" sz="1300" b="1" noProof="0" dirty="0"/>
                        <a:t>Control</a:t>
                      </a:r>
                    </a:p>
                  </a:txBody>
                  <a:tcPr/>
                </a:tc>
                <a:tc>
                  <a:txBody>
                    <a:bodyPr/>
                    <a:lstStyle/>
                    <a:p>
                      <a:pPr algn="ctr">
                        <a:lnSpc>
                          <a:spcPct val="100000"/>
                        </a:lnSpc>
                      </a:pPr>
                      <a:r>
                        <a:rPr lang="en-US" sz="1300" b="1" noProof="0" dirty="0" err="1"/>
                        <a:t>Paciente</a:t>
                      </a:r>
                      <a:endParaRPr lang="en-US" sz="1300" b="1" noProof="0" dirty="0"/>
                    </a:p>
                  </a:txBody>
                  <a:tcPr/>
                </a:tc>
                <a:tc>
                  <a:txBody>
                    <a:bodyPr/>
                    <a:lstStyle/>
                    <a:p>
                      <a:pPr algn="ctr">
                        <a:lnSpc>
                          <a:spcPct val="100000"/>
                        </a:lnSpc>
                      </a:pPr>
                      <a:r>
                        <a:rPr lang="en-US" sz="1300" b="1" noProof="0" dirty="0"/>
                        <a:t>Control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noProof="0" dirty="0" err="1"/>
                        <a:t>Paciente</a:t>
                      </a:r>
                      <a:endParaRPr lang="en-US" sz="1300" b="1" noProof="0" dirty="0"/>
                    </a:p>
                  </a:txBody>
                  <a:tcPr/>
                </a:tc>
                <a:tc>
                  <a:txBody>
                    <a:bodyPr/>
                    <a:lstStyle/>
                    <a:p>
                      <a:pPr algn="ctr">
                        <a:lnSpc>
                          <a:spcPct val="100000"/>
                        </a:lnSpc>
                      </a:pPr>
                      <a:r>
                        <a:rPr lang="en-US" sz="1300" b="1" noProof="0" dirty="0"/>
                        <a:t>Control</a:t>
                      </a:r>
                    </a:p>
                  </a:txBody>
                  <a:tcPr/>
                </a:tc>
                <a:tc>
                  <a:txBody>
                    <a:bodyPr/>
                    <a:lstStyle/>
                    <a:p>
                      <a:pPr algn="ctr">
                        <a:lnSpc>
                          <a:spcPct val="100000"/>
                        </a:lnSpc>
                      </a:pPr>
                      <a:r>
                        <a:rPr lang="en-US" sz="1300" b="1" noProof="0" dirty="0" err="1"/>
                        <a:t>Paciente</a:t>
                      </a:r>
                      <a:endParaRPr lang="en-US" sz="1300" b="1" noProof="0" dirty="0"/>
                    </a:p>
                  </a:txBody>
                  <a:tcPr/>
                </a:tc>
                <a:tc>
                  <a:txBody>
                    <a:bodyPr/>
                    <a:lstStyle/>
                    <a:p>
                      <a:pPr algn="ctr">
                        <a:lnSpc>
                          <a:spcPct val="100000"/>
                        </a:lnSpc>
                      </a:pPr>
                      <a:r>
                        <a:rPr lang="en-US" sz="1300" b="1" noProof="0" dirty="0"/>
                        <a:t>Control</a:t>
                      </a:r>
                    </a:p>
                  </a:txBody>
                  <a:tcPr/>
                </a:tc>
                <a:extLst>
                  <a:ext uri="{0D108BD9-81ED-4DB2-BD59-A6C34878D82A}">
                    <a16:rowId xmlns:a16="http://schemas.microsoft.com/office/drawing/2014/main" val="2318375947"/>
                  </a:ext>
                </a:extLst>
              </a:tr>
              <a:tr h="307851">
                <a:tc>
                  <a:txBody>
                    <a:bodyPr/>
                    <a:lstStyle/>
                    <a:p>
                      <a:pPr algn="r">
                        <a:lnSpc>
                          <a:spcPct val="100000"/>
                        </a:lnSpc>
                      </a:pPr>
                      <a:r>
                        <a:rPr lang="pt-BR" sz="1400" dirty="0"/>
                        <a:t>0.5–1.4</a:t>
                      </a:r>
                      <a:endParaRPr lang="es-ES" sz="1400" dirty="0"/>
                    </a:p>
                  </a:txBody>
                  <a:tcPr/>
                </a:tc>
                <a:tc>
                  <a:txBody>
                    <a:bodyPr/>
                    <a:lstStyle/>
                    <a:p>
                      <a:pPr algn="ctr">
                        <a:lnSpc>
                          <a:spcPct val="100000"/>
                        </a:lnSpc>
                      </a:pPr>
                      <a:r>
                        <a:rPr lang="es-ES" sz="1400" dirty="0"/>
                        <a:t>29.27</a:t>
                      </a:r>
                    </a:p>
                  </a:txBody>
                  <a:tcPr/>
                </a:tc>
                <a:tc>
                  <a:txBody>
                    <a:bodyPr/>
                    <a:lstStyle/>
                    <a:p>
                      <a:pPr algn="ctr">
                        <a:lnSpc>
                          <a:spcPct val="100000"/>
                        </a:lnSpc>
                      </a:pPr>
                      <a:r>
                        <a:rPr lang="es-ES" sz="1400" dirty="0"/>
                        <a:t>7.99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latin typeface="+mn-lt"/>
                          <a:ea typeface="+mn-ea"/>
                          <a:cs typeface="+mn-cs"/>
                        </a:rPr>
                        <a:t>14.14</a:t>
                      </a:r>
                    </a:p>
                  </a:txBody>
                  <a:tcPr/>
                </a:tc>
                <a:tc>
                  <a:txBody>
                    <a:bodyPr/>
                    <a:lstStyle/>
                    <a:p>
                      <a:pPr algn="ctr">
                        <a:lnSpc>
                          <a:spcPct val="100000"/>
                        </a:lnSpc>
                      </a:pPr>
                      <a:r>
                        <a:rPr lang="es-ES" sz="1400" dirty="0"/>
                        <a:t>2.51</a:t>
                      </a:r>
                    </a:p>
                  </a:txBody>
                  <a:tcPr/>
                </a:tc>
                <a:tc>
                  <a:txBody>
                    <a:bodyPr/>
                    <a:lstStyle/>
                    <a:p>
                      <a:pPr algn="ctr">
                        <a:lnSpc>
                          <a:spcPct val="100000"/>
                        </a:lnSpc>
                      </a:pPr>
                      <a:r>
                        <a:rPr lang="es-ES" sz="1400" dirty="0"/>
                        <a:t>43.94</a:t>
                      </a:r>
                    </a:p>
                  </a:txBody>
                  <a:tcPr/>
                </a:tc>
                <a:tc>
                  <a:txBody>
                    <a:bodyPr/>
                    <a:lstStyle/>
                    <a:p>
                      <a:pPr algn="ctr">
                        <a:lnSpc>
                          <a:spcPct val="100000"/>
                        </a:lnSpc>
                      </a:pPr>
                      <a:r>
                        <a:rPr lang="es-ES" sz="1400" dirty="0"/>
                        <a:t>6.96</a:t>
                      </a:r>
                    </a:p>
                  </a:txBody>
                  <a:tcPr/>
                </a:tc>
                <a:tc>
                  <a:txBody>
                    <a:bodyPr/>
                    <a:lstStyle/>
                    <a:p>
                      <a:pPr algn="ctr">
                        <a:lnSpc>
                          <a:spcPct val="100000"/>
                        </a:lnSpc>
                      </a:pPr>
                      <a:r>
                        <a:rPr lang="es-ES" sz="1400" dirty="0"/>
                        <a:t>27.52</a:t>
                      </a:r>
                    </a:p>
                  </a:txBody>
                  <a:tcPr/>
                </a:tc>
                <a:tc>
                  <a:txBody>
                    <a:bodyPr/>
                    <a:lstStyle/>
                    <a:p>
                      <a:pPr algn="ctr">
                        <a:lnSpc>
                          <a:spcPct val="100000"/>
                        </a:lnSpc>
                      </a:pPr>
                      <a:r>
                        <a:rPr lang="es-ES" sz="1400" dirty="0"/>
                        <a:t>9.78</a:t>
                      </a:r>
                    </a:p>
                  </a:txBody>
                  <a:tcPr/>
                </a:tc>
                <a:extLst>
                  <a:ext uri="{0D108BD9-81ED-4DB2-BD59-A6C34878D82A}">
                    <a16:rowId xmlns:a16="http://schemas.microsoft.com/office/drawing/2014/main" val="3183329526"/>
                  </a:ext>
                </a:extLst>
              </a:tr>
              <a:tr h="288032">
                <a:tc>
                  <a:txBody>
                    <a:bodyPr/>
                    <a:lstStyle/>
                    <a:p>
                      <a:pPr algn="r">
                        <a:lnSpc>
                          <a:spcPct val="100000"/>
                        </a:lnSpc>
                      </a:pPr>
                      <a:r>
                        <a:rPr lang="pt-BR" sz="1400" dirty="0"/>
                        <a:t>1.5–2.4</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17.38</a:t>
                      </a:r>
                    </a:p>
                  </a:txBody>
                  <a:tcPr/>
                </a:tc>
                <a:tc>
                  <a:txBody>
                    <a:bodyPr/>
                    <a:lstStyle/>
                    <a:p>
                      <a:pPr algn="ctr">
                        <a:lnSpc>
                          <a:spcPct val="100000"/>
                        </a:lnSpc>
                      </a:pPr>
                      <a:r>
                        <a:rPr lang="es-ES" sz="1400" dirty="0"/>
                        <a:t>4.55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12.55</a:t>
                      </a:r>
                    </a:p>
                  </a:txBody>
                  <a:tcPr/>
                </a:tc>
                <a:tc>
                  <a:txBody>
                    <a:bodyPr/>
                    <a:lstStyle/>
                    <a:p>
                      <a:pPr algn="ctr">
                        <a:lnSpc>
                          <a:spcPct val="100000"/>
                        </a:lnSpc>
                      </a:pPr>
                      <a:r>
                        <a:rPr lang="es-ES" sz="1400" dirty="0"/>
                        <a:t>2.28</a:t>
                      </a:r>
                    </a:p>
                  </a:txBody>
                  <a:tcPr/>
                </a:tc>
                <a:tc>
                  <a:txBody>
                    <a:bodyPr/>
                    <a:lstStyle/>
                    <a:p>
                      <a:pPr algn="ctr">
                        <a:lnSpc>
                          <a:spcPct val="100000"/>
                        </a:lnSpc>
                      </a:pPr>
                      <a:r>
                        <a:rPr lang="es-ES" sz="1400" dirty="0"/>
                        <a:t>29.09</a:t>
                      </a:r>
                    </a:p>
                  </a:txBody>
                  <a:tcPr/>
                </a:tc>
                <a:tc>
                  <a:txBody>
                    <a:bodyPr/>
                    <a:lstStyle/>
                    <a:p>
                      <a:pPr algn="ctr">
                        <a:lnSpc>
                          <a:spcPct val="100000"/>
                        </a:lnSpc>
                      </a:pPr>
                      <a:r>
                        <a:rPr lang="es-ES" sz="1400" dirty="0"/>
                        <a:t>4.39</a:t>
                      </a:r>
                    </a:p>
                  </a:txBody>
                  <a:tcPr/>
                </a:tc>
                <a:tc>
                  <a:txBody>
                    <a:bodyPr/>
                    <a:lstStyle/>
                    <a:p>
                      <a:pPr algn="ctr">
                        <a:lnSpc>
                          <a:spcPct val="100000"/>
                        </a:lnSpc>
                      </a:pPr>
                      <a:r>
                        <a:rPr lang="es-ES" sz="1400" dirty="0"/>
                        <a:t>16.95</a:t>
                      </a:r>
                    </a:p>
                  </a:txBody>
                  <a:tcPr/>
                </a:tc>
                <a:tc>
                  <a:txBody>
                    <a:bodyPr/>
                    <a:lstStyle/>
                    <a:p>
                      <a:pPr algn="ctr">
                        <a:lnSpc>
                          <a:spcPct val="100000"/>
                        </a:lnSpc>
                      </a:pPr>
                      <a:r>
                        <a:rPr lang="es-ES" sz="1400" dirty="0"/>
                        <a:t>9.80</a:t>
                      </a:r>
                    </a:p>
                  </a:txBody>
                  <a:tcPr/>
                </a:tc>
                <a:extLst>
                  <a:ext uri="{0D108BD9-81ED-4DB2-BD59-A6C34878D82A}">
                    <a16:rowId xmlns:a16="http://schemas.microsoft.com/office/drawing/2014/main" val="2575924219"/>
                  </a:ext>
                </a:extLst>
              </a:tr>
              <a:tr h="288032">
                <a:tc>
                  <a:txBody>
                    <a:bodyPr/>
                    <a:lstStyle/>
                    <a:p>
                      <a:pPr algn="r">
                        <a:lnSpc>
                          <a:spcPct val="100000"/>
                        </a:lnSpc>
                      </a:pPr>
                      <a:r>
                        <a:rPr lang="pt-BR" sz="1400" dirty="0"/>
                        <a:t>2.5–3.4 </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13.41</a:t>
                      </a:r>
                    </a:p>
                  </a:txBody>
                  <a:tcPr/>
                </a:tc>
                <a:tc>
                  <a:txBody>
                    <a:bodyPr/>
                    <a:lstStyle/>
                    <a:p>
                      <a:pPr algn="ctr">
                        <a:lnSpc>
                          <a:spcPct val="100000"/>
                        </a:lnSpc>
                      </a:pPr>
                      <a:r>
                        <a:rPr lang="es-ES" sz="1400" dirty="0"/>
                        <a:t>4.08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10.44</a:t>
                      </a:r>
                    </a:p>
                  </a:txBody>
                  <a:tcPr/>
                </a:tc>
                <a:tc>
                  <a:txBody>
                    <a:bodyPr/>
                    <a:lstStyle/>
                    <a:p>
                      <a:pPr algn="ctr">
                        <a:lnSpc>
                          <a:spcPct val="100000"/>
                        </a:lnSpc>
                      </a:pPr>
                      <a:r>
                        <a:rPr lang="es-ES" sz="1400" dirty="0"/>
                        <a:t>2.35</a:t>
                      </a:r>
                    </a:p>
                  </a:txBody>
                  <a:tcPr/>
                </a:tc>
                <a:tc>
                  <a:txBody>
                    <a:bodyPr/>
                    <a:lstStyle/>
                    <a:p>
                      <a:pPr algn="ctr">
                        <a:lnSpc>
                          <a:spcPct val="100000"/>
                        </a:lnSpc>
                      </a:pPr>
                      <a:r>
                        <a:rPr lang="es-ES" sz="1400" dirty="0"/>
                        <a:t>20.21</a:t>
                      </a:r>
                    </a:p>
                  </a:txBody>
                  <a:tcPr/>
                </a:tc>
                <a:tc>
                  <a:txBody>
                    <a:bodyPr/>
                    <a:lstStyle/>
                    <a:p>
                      <a:pPr algn="ctr">
                        <a:lnSpc>
                          <a:spcPct val="100000"/>
                        </a:lnSpc>
                      </a:pPr>
                      <a:r>
                        <a:rPr lang="es-ES" sz="1400" dirty="0"/>
                        <a:t>5.33</a:t>
                      </a:r>
                    </a:p>
                  </a:txBody>
                  <a:tcPr/>
                </a:tc>
                <a:tc>
                  <a:txBody>
                    <a:bodyPr/>
                    <a:lstStyle/>
                    <a:p>
                      <a:pPr algn="ctr">
                        <a:lnSpc>
                          <a:spcPct val="100000"/>
                        </a:lnSpc>
                      </a:pPr>
                      <a:r>
                        <a:rPr lang="es-ES" sz="1400" dirty="0"/>
                        <a:t>17.69</a:t>
                      </a:r>
                    </a:p>
                  </a:txBody>
                  <a:tcPr/>
                </a:tc>
                <a:tc>
                  <a:txBody>
                    <a:bodyPr/>
                    <a:lstStyle/>
                    <a:p>
                      <a:pPr algn="ctr">
                        <a:lnSpc>
                          <a:spcPct val="100000"/>
                        </a:lnSpc>
                      </a:pPr>
                      <a:r>
                        <a:rPr lang="es-ES" sz="1400" dirty="0"/>
                        <a:t>8.93</a:t>
                      </a:r>
                    </a:p>
                  </a:txBody>
                  <a:tcPr/>
                </a:tc>
                <a:extLst>
                  <a:ext uri="{0D108BD9-81ED-4DB2-BD59-A6C34878D82A}">
                    <a16:rowId xmlns:a16="http://schemas.microsoft.com/office/drawing/2014/main" val="4153459799"/>
                  </a:ext>
                </a:extLst>
              </a:tr>
              <a:tr h="288032">
                <a:tc>
                  <a:txBody>
                    <a:bodyPr/>
                    <a:lstStyle/>
                    <a:p>
                      <a:pPr algn="r">
                        <a:lnSpc>
                          <a:spcPct val="100000"/>
                        </a:lnSpc>
                      </a:pPr>
                      <a:r>
                        <a:rPr lang="pt-BR" sz="1400" dirty="0"/>
                        <a:t>3.5–4.4</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6.56</a:t>
                      </a:r>
                    </a:p>
                  </a:txBody>
                  <a:tcPr/>
                </a:tc>
                <a:tc>
                  <a:txBody>
                    <a:bodyPr/>
                    <a:lstStyle/>
                    <a:p>
                      <a:pPr algn="ctr">
                        <a:lnSpc>
                          <a:spcPct val="100000"/>
                        </a:lnSpc>
                      </a:pPr>
                      <a:r>
                        <a:rPr lang="es-ES" sz="1400" dirty="0"/>
                        <a:t>3.06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4.30</a:t>
                      </a:r>
                    </a:p>
                  </a:txBody>
                  <a:tcPr/>
                </a:tc>
                <a:tc>
                  <a:txBody>
                    <a:bodyPr/>
                    <a:lstStyle/>
                    <a:p>
                      <a:pPr algn="ctr">
                        <a:lnSpc>
                          <a:spcPct val="100000"/>
                        </a:lnSpc>
                      </a:pPr>
                      <a:r>
                        <a:rPr lang="es-ES" sz="1400" dirty="0"/>
                        <a:t>1.93</a:t>
                      </a:r>
                    </a:p>
                  </a:txBody>
                  <a:tcPr/>
                </a:tc>
                <a:tc>
                  <a:txBody>
                    <a:bodyPr/>
                    <a:lstStyle/>
                    <a:p>
                      <a:pPr algn="ctr">
                        <a:lnSpc>
                          <a:spcPct val="100000"/>
                        </a:lnSpc>
                      </a:pPr>
                      <a:r>
                        <a:rPr lang="es-ES" sz="1400" dirty="0"/>
                        <a:t>9.81</a:t>
                      </a:r>
                    </a:p>
                  </a:txBody>
                  <a:tcPr/>
                </a:tc>
                <a:tc>
                  <a:txBody>
                    <a:bodyPr/>
                    <a:lstStyle/>
                    <a:p>
                      <a:pPr algn="ctr">
                        <a:lnSpc>
                          <a:spcPct val="100000"/>
                        </a:lnSpc>
                      </a:pPr>
                      <a:r>
                        <a:rPr lang="es-ES" sz="1400" dirty="0"/>
                        <a:t>2.28</a:t>
                      </a:r>
                    </a:p>
                  </a:txBody>
                  <a:tcPr/>
                </a:tc>
                <a:tc>
                  <a:txBody>
                    <a:bodyPr/>
                    <a:lstStyle/>
                    <a:p>
                      <a:pPr algn="ctr">
                        <a:lnSpc>
                          <a:spcPct val="100000"/>
                        </a:lnSpc>
                      </a:pPr>
                      <a:r>
                        <a:rPr lang="es-ES" sz="1400" dirty="0"/>
                        <a:t>13.46</a:t>
                      </a:r>
                    </a:p>
                  </a:txBody>
                  <a:tcPr/>
                </a:tc>
                <a:tc>
                  <a:txBody>
                    <a:bodyPr/>
                    <a:lstStyle/>
                    <a:p>
                      <a:pPr algn="ctr">
                        <a:lnSpc>
                          <a:spcPct val="100000"/>
                        </a:lnSpc>
                      </a:pPr>
                      <a:r>
                        <a:rPr lang="es-ES" sz="1400" dirty="0"/>
                        <a:t>10.99</a:t>
                      </a:r>
                    </a:p>
                  </a:txBody>
                  <a:tcPr/>
                </a:tc>
                <a:extLst>
                  <a:ext uri="{0D108BD9-81ED-4DB2-BD59-A6C34878D82A}">
                    <a16:rowId xmlns:a16="http://schemas.microsoft.com/office/drawing/2014/main" val="3862259894"/>
                  </a:ext>
                </a:extLst>
              </a:tr>
              <a:tr h="288032">
                <a:tc>
                  <a:txBody>
                    <a:bodyPr/>
                    <a:lstStyle/>
                    <a:p>
                      <a:pPr algn="r">
                        <a:lnSpc>
                          <a:spcPct val="100000"/>
                        </a:lnSpc>
                      </a:pPr>
                      <a:r>
                        <a:rPr lang="pt-BR" sz="1400" dirty="0"/>
                        <a:t>4.5–5.5</a:t>
                      </a:r>
                      <a:endParaRPr lang="es-ES" sz="1400" dirty="0"/>
                    </a:p>
                  </a:txBody>
                  <a:tcPr/>
                </a:tc>
                <a:tc>
                  <a:txBody>
                    <a:bodyPr/>
                    <a:lstStyle/>
                    <a:p>
                      <a:pPr algn="ctr">
                        <a:lnSpc>
                          <a:spcPct val="100000"/>
                        </a:lnSpc>
                      </a:pPr>
                      <a:r>
                        <a:rPr lang="es-ES" sz="1400" kern="1200" dirty="0">
                          <a:solidFill>
                            <a:schemeClr val="dk1"/>
                          </a:solidFill>
                          <a:latin typeface="+mn-lt"/>
                          <a:ea typeface="+mn-ea"/>
                          <a:cs typeface="+mn-cs"/>
                        </a:rPr>
                        <a:t>6.21</a:t>
                      </a:r>
                    </a:p>
                  </a:txBody>
                  <a:tcPr/>
                </a:tc>
                <a:tc>
                  <a:txBody>
                    <a:bodyPr/>
                    <a:lstStyle/>
                    <a:p>
                      <a:pPr algn="ctr">
                        <a:lnSpc>
                          <a:spcPct val="100000"/>
                        </a:lnSpc>
                      </a:pPr>
                      <a:r>
                        <a:rPr lang="es-ES" sz="1400" dirty="0"/>
                        <a:t>3.49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4.35</a:t>
                      </a:r>
                    </a:p>
                  </a:txBody>
                  <a:tcPr/>
                </a:tc>
                <a:tc>
                  <a:txBody>
                    <a:bodyPr/>
                    <a:lstStyle/>
                    <a:p>
                      <a:pPr algn="ctr">
                        <a:lnSpc>
                          <a:spcPct val="100000"/>
                        </a:lnSpc>
                      </a:pPr>
                      <a:r>
                        <a:rPr lang="es-ES" sz="1400" dirty="0"/>
                        <a:t>2.43</a:t>
                      </a:r>
                    </a:p>
                  </a:txBody>
                  <a:tcPr/>
                </a:tc>
                <a:tc>
                  <a:txBody>
                    <a:bodyPr/>
                    <a:lstStyle/>
                    <a:p>
                      <a:pPr algn="ctr">
                        <a:lnSpc>
                          <a:spcPct val="100000"/>
                        </a:lnSpc>
                      </a:pPr>
                      <a:r>
                        <a:rPr lang="es-ES" sz="1400" dirty="0"/>
                        <a:t>7.92</a:t>
                      </a:r>
                    </a:p>
                  </a:txBody>
                  <a:tcPr/>
                </a:tc>
                <a:tc>
                  <a:txBody>
                    <a:bodyPr/>
                    <a:lstStyle/>
                    <a:p>
                      <a:pPr algn="ctr">
                        <a:lnSpc>
                          <a:spcPct val="100000"/>
                        </a:lnSpc>
                      </a:pPr>
                      <a:r>
                        <a:rPr lang="es-ES" sz="1400" dirty="0"/>
                        <a:t>1.91</a:t>
                      </a:r>
                    </a:p>
                  </a:txBody>
                  <a:tcPr/>
                </a:tc>
                <a:tc>
                  <a:txBody>
                    <a:bodyPr/>
                    <a:lstStyle/>
                    <a:p>
                      <a:pPr algn="ctr">
                        <a:lnSpc>
                          <a:spcPct val="100000"/>
                        </a:lnSpc>
                      </a:pPr>
                      <a:r>
                        <a:rPr lang="es-ES" sz="1400" dirty="0"/>
                        <a:t>13.40</a:t>
                      </a:r>
                    </a:p>
                  </a:txBody>
                  <a:tcPr/>
                </a:tc>
                <a:tc>
                  <a:txBody>
                    <a:bodyPr/>
                    <a:lstStyle/>
                    <a:p>
                      <a:pPr algn="ctr">
                        <a:lnSpc>
                          <a:spcPct val="100000"/>
                        </a:lnSpc>
                      </a:pPr>
                      <a:r>
                        <a:rPr lang="es-ES" sz="1400" dirty="0"/>
                        <a:t>10.74</a:t>
                      </a:r>
                    </a:p>
                  </a:txBody>
                  <a:tcPr/>
                </a:tc>
                <a:extLst>
                  <a:ext uri="{0D108BD9-81ED-4DB2-BD59-A6C34878D82A}">
                    <a16:rowId xmlns:a16="http://schemas.microsoft.com/office/drawing/2014/main" val="4187855309"/>
                  </a:ext>
                </a:extLst>
              </a:tr>
            </a:tbl>
          </a:graphicData>
        </a:graphic>
      </p:graphicFrame>
      <p:sp>
        <p:nvSpPr>
          <p:cNvPr id="5" name="CuadroTexto 4">
            <a:extLst>
              <a:ext uri="{FF2B5EF4-FFF2-40B4-BE49-F238E27FC236}">
                <a16:creationId xmlns:a16="http://schemas.microsoft.com/office/drawing/2014/main" id="{E0692C71-F0DE-4AA8-901B-1613262617FE}"/>
              </a:ext>
            </a:extLst>
          </p:cNvPr>
          <p:cNvSpPr txBox="1"/>
          <p:nvPr/>
        </p:nvSpPr>
        <p:spPr>
          <a:xfrm>
            <a:off x="755476" y="5354052"/>
            <a:ext cx="7704856" cy="738664"/>
          </a:xfrm>
          <a:prstGeom prst="rect">
            <a:avLst/>
          </a:prstGeom>
          <a:noFill/>
        </p:spPr>
        <p:txBody>
          <a:bodyPr wrap="square" rtlCol="0">
            <a:spAutoFit/>
          </a:bodyPr>
          <a:lstStyle/>
          <a:p>
            <a:pPr algn="just"/>
            <a:r>
              <a:rPr lang="es-ES" sz="1400" b="0" dirty="0">
                <a:solidFill>
                  <a:schemeClr val="accent2"/>
                </a:solidFill>
              </a:rPr>
              <a:t>Tabla 2 - Valor absoluto del índice simétrico de los principales resultados de la marcha espacio-temporal en personas después de un accidente cerebrovascular (n = 130) y controles sanos (n = 130). Los resultados de Wang Y. et al. 2019.</a:t>
            </a:r>
            <a:endParaRPr lang="en-US" sz="1400" b="0" dirty="0">
              <a:solidFill>
                <a:schemeClr val="accent2"/>
              </a:solidFill>
            </a:endParaRPr>
          </a:p>
        </p:txBody>
      </p:sp>
      <p:sp>
        <p:nvSpPr>
          <p:cNvPr id="4" name="Rectángulo 3">
            <a:extLst>
              <a:ext uri="{FF2B5EF4-FFF2-40B4-BE49-F238E27FC236}">
                <a16:creationId xmlns:a16="http://schemas.microsoft.com/office/drawing/2014/main" id="{D6EB29BD-8BA3-4F91-99B1-9D3DD777E23D}"/>
              </a:ext>
            </a:extLst>
          </p:cNvPr>
          <p:cNvSpPr/>
          <p:nvPr/>
        </p:nvSpPr>
        <p:spPr bwMode="auto">
          <a:xfrm>
            <a:off x="1475656" y="4365104"/>
            <a:ext cx="7128792" cy="580256"/>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Prostokąt 3">
            <a:extLst>
              <a:ext uri="{FF2B5EF4-FFF2-40B4-BE49-F238E27FC236}">
                <a16:creationId xmlns:a16="http://schemas.microsoft.com/office/drawing/2014/main" id="{4245C9F5-22E1-4CE1-AAEB-BD15E85317A6}"/>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Asimetría</a:t>
            </a:r>
            <a:r>
              <a:rPr lang="en-US" sz="1800" i="1" dirty="0">
                <a:solidFill>
                  <a:schemeClr val="accent2">
                    <a:lumMod val="75000"/>
                  </a:schemeClr>
                </a:solidFill>
              </a:rPr>
              <a:t> de </a:t>
            </a:r>
            <a:r>
              <a:rPr lang="en-US" sz="1800" i="1" dirty="0" err="1">
                <a:solidFill>
                  <a:schemeClr val="accent2">
                    <a:lumMod val="75000"/>
                  </a:schemeClr>
                </a:solidFill>
              </a:rPr>
              <a:t>parámetros</a:t>
            </a:r>
            <a:r>
              <a:rPr lang="en-US" sz="1800" i="1" dirty="0">
                <a:solidFill>
                  <a:schemeClr val="accent2">
                    <a:lumMod val="75000"/>
                  </a:schemeClr>
                </a:solidFill>
              </a:rPr>
              <a:t> </a:t>
            </a:r>
            <a:r>
              <a:rPr lang="en-US" sz="1800" i="1" dirty="0" err="1">
                <a:solidFill>
                  <a:schemeClr val="accent2">
                    <a:lumMod val="75000"/>
                  </a:schemeClr>
                </a:solidFill>
              </a:rPr>
              <a:t>espacio-temporales</a:t>
            </a:r>
            <a:endParaRPr lang="en-US" sz="1800" i="1" dirty="0">
              <a:solidFill>
                <a:schemeClr val="accent2">
                  <a:lumMod val="75000"/>
                </a:schemeClr>
              </a:solidFill>
            </a:endParaRPr>
          </a:p>
        </p:txBody>
      </p:sp>
      <p:sp>
        <p:nvSpPr>
          <p:cNvPr id="12" name="Rectángulo 11">
            <a:extLst>
              <a:ext uri="{FF2B5EF4-FFF2-40B4-BE49-F238E27FC236}">
                <a16:creationId xmlns:a16="http://schemas.microsoft.com/office/drawing/2014/main" id="{EAE619DA-123F-4EAA-BFAC-D5F3471B97F2}"/>
              </a:ext>
            </a:extLst>
          </p:cNvPr>
          <p:cNvSpPr/>
          <p:nvPr/>
        </p:nvSpPr>
        <p:spPr bwMode="auto">
          <a:xfrm>
            <a:off x="611557" y="2855486"/>
            <a:ext cx="864099" cy="2089874"/>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3"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225892843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C04039-9036-416E-9F13-B993A61559DA}"/>
              </a:ext>
            </a:extLst>
          </p:cNvPr>
          <p:cNvPicPr>
            <a:picLocks noChangeAspect="1"/>
          </p:cNvPicPr>
          <p:nvPr/>
        </p:nvPicPr>
        <p:blipFill rotWithShape="1">
          <a:blip r:embed="rId2"/>
          <a:srcRect b="46199"/>
          <a:stretch/>
        </p:blipFill>
        <p:spPr>
          <a:xfrm>
            <a:off x="4268015" y="2431598"/>
            <a:ext cx="4408441" cy="2941618"/>
          </a:xfrm>
          <a:prstGeom prst="rect">
            <a:avLst/>
          </a:prstGeom>
        </p:spPr>
      </p:pic>
      <p:sp>
        <p:nvSpPr>
          <p:cNvPr id="7" name="Prostokąt 3">
            <a:extLst>
              <a:ext uri="{FF2B5EF4-FFF2-40B4-BE49-F238E27FC236}">
                <a16:creationId xmlns:a16="http://schemas.microsoft.com/office/drawing/2014/main" id="{9E3345C7-02CB-4902-89DE-DF45E5952DE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Parámetros</a:t>
            </a:r>
            <a:r>
              <a:rPr lang="en-US" sz="1800" i="1" dirty="0">
                <a:solidFill>
                  <a:schemeClr val="accent2">
                    <a:lumMod val="75000"/>
                  </a:schemeClr>
                </a:solidFill>
              </a:rPr>
              <a:t> de </a:t>
            </a:r>
            <a:r>
              <a:rPr lang="en-US" sz="1800" i="1" dirty="0" err="1">
                <a:solidFill>
                  <a:schemeClr val="accent2">
                    <a:lumMod val="75000"/>
                  </a:schemeClr>
                </a:solidFill>
              </a:rPr>
              <a:t>cinemática</a:t>
            </a:r>
            <a:r>
              <a:rPr lang="en-US" sz="1800" i="1" dirty="0">
                <a:solidFill>
                  <a:schemeClr val="accent2">
                    <a:lumMod val="75000"/>
                  </a:schemeClr>
                </a:solidFill>
              </a:rPr>
              <a:t>: </a:t>
            </a:r>
            <a:r>
              <a:rPr lang="en-US" sz="1800" i="1" dirty="0" err="1">
                <a:solidFill>
                  <a:schemeClr val="accent2">
                    <a:lumMod val="75000"/>
                  </a:schemeClr>
                </a:solidFill>
              </a:rPr>
              <a:t>tórax</a:t>
            </a:r>
            <a:endParaRPr lang="en-US" sz="1800" i="1" dirty="0">
              <a:solidFill>
                <a:schemeClr val="accent2">
                  <a:lumMod val="75000"/>
                </a:schemeClr>
              </a:solidFill>
            </a:endParaRPr>
          </a:p>
        </p:txBody>
      </p:sp>
      <p:pic>
        <p:nvPicPr>
          <p:cNvPr id="2" name="Imagen 1">
            <a:extLst>
              <a:ext uri="{FF2B5EF4-FFF2-40B4-BE49-F238E27FC236}">
                <a16:creationId xmlns:a16="http://schemas.microsoft.com/office/drawing/2014/main" id="{9CFB4D49-9AF9-4D90-AF94-B02688D4A8E9}"/>
              </a:ext>
            </a:extLst>
          </p:cNvPr>
          <p:cNvPicPr>
            <a:picLocks noChangeAspect="1"/>
          </p:cNvPicPr>
          <p:nvPr/>
        </p:nvPicPr>
        <p:blipFill rotWithShape="1">
          <a:blip r:embed="rId3"/>
          <a:srcRect b="51646"/>
          <a:stretch/>
        </p:blipFill>
        <p:spPr>
          <a:xfrm>
            <a:off x="410862" y="2431598"/>
            <a:ext cx="4248275" cy="2941618"/>
          </a:xfrm>
          <a:prstGeom prst="rect">
            <a:avLst/>
          </a:prstGeom>
        </p:spPr>
      </p:pic>
      <p:sp>
        <p:nvSpPr>
          <p:cNvPr id="9" name="CuadroTexto 8">
            <a:extLst>
              <a:ext uri="{FF2B5EF4-FFF2-40B4-BE49-F238E27FC236}">
                <a16:creationId xmlns:a16="http://schemas.microsoft.com/office/drawing/2014/main" id="{5AEDD401-454F-481E-B48E-7B2D416B3BF2}"/>
              </a:ext>
            </a:extLst>
          </p:cNvPr>
          <p:cNvSpPr txBox="1"/>
          <p:nvPr/>
        </p:nvSpPr>
        <p:spPr>
          <a:xfrm>
            <a:off x="0" y="5435932"/>
            <a:ext cx="9144000" cy="738664"/>
          </a:xfrm>
          <a:prstGeom prst="rect">
            <a:avLst/>
          </a:prstGeom>
          <a:noFill/>
        </p:spPr>
        <p:txBody>
          <a:bodyPr wrap="square" rtlCol="0">
            <a:spAutoFit/>
          </a:bodyPr>
          <a:lstStyle/>
          <a:p>
            <a:pPr algn="just"/>
            <a:r>
              <a:rPr lang="es-ES" sz="1400" b="0" dirty="0">
                <a:solidFill>
                  <a:schemeClr val="accent2"/>
                </a:solidFill>
              </a:rPr>
              <a:t>Figura 3 - Ángulo medio y desviaciones estándar del movimiento del tórax en plano sagital, frontal y transversal. Línea negra: controles, azul: accidente cerebrovascular deterioro leve/moderado de miembros inferiores, rojo: accidente cerebrovascular con deterioro grave de miembros inferiores. Resultados de </a:t>
            </a:r>
            <a:r>
              <a:rPr lang="es-ES" sz="1400" b="0" dirty="0" err="1">
                <a:solidFill>
                  <a:schemeClr val="accent2"/>
                </a:solidFill>
              </a:rPr>
              <a:t>Tamaya</a:t>
            </a:r>
            <a:r>
              <a:rPr lang="es-ES" sz="1400" b="0" dirty="0">
                <a:solidFill>
                  <a:schemeClr val="accent2"/>
                </a:solidFill>
              </a:rPr>
              <a:t> V.C. et al. 2020</a:t>
            </a:r>
            <a:r>
              <a:rPr lang="en-US" sz="1400" b="0" dirty="0">
                <a:solidFill>
                  <a:schemeClr val="accent2"/>
                </a:solidFill>
              </a:rPr>
              <a:t>. </a:t>
            </a:r>
          </a:p>
        </p:txBody>
      </p:sp>
      <p:sp>
        <p:nvSpPr>
          <p:cNvPr id="11" name="CuadroTexto 10">
            <a:extLst>
              <a:ext uri="{FF2B5EF4-FFF2-40B4-BE49-F238E27FC236}">
                <a16:creationId xmlns:a16="http://schemas.microsoft.com/office/drawing/2014/main" id="{DF0CDE72-D68E-4A71-B1AD-3B4C6AAA9882}"/>
              </a:ext>
            </a:extLst>
          </p:cNvPr>
          <p:cNvSpPr txBox="1"/>
          <p:nvPr/>
        </p:nvSpPr>
        <p:spPr>
          <a:xfrm>
            <a:off x="391390" y="2164213"/>
            <a:ext cx="4248273" cy="261610"/>
          </a:xfrm>
          <a:prstGeom prst="rect">
            <a:avLst/>
          </a:prstGeom>
          <a:noFill/>
        </p:spPr>
        <p:txBody>
          <a:bodyPr wrap="square" rtlCol="0">
            <a:spAutoFit/>
          </a:bodyPr>
          <a:lstStyle/>
          <a:p>
            <a:pPr algn="ctr"/>
            <a:r>
              <a:rPr lang="en-US" sz="1100" dirty="0" err="1">
                <a:solidFill>
                  <a:schemeClr val="accent2"/>
                </a:solidFill>
              </a:rPr>
              <a:t>Accidentes</a:t>
            </a:r>
            <a:r>
              <a:rPr lang="en-US" sz="1100" dirty="0">
                <a:solidFill>
                  <a:schemeClr val="accent2"/>
                </a:solidFill>
              </a:rPr>
              <a:t> </a:t>
            </a:r>
            <a:r>
              <a:rPr lang="en-US" sz="1100" dirty="0" err="1">
                <a:solidFill>
                  <a:schemeClr val="accent2"/>
                </a:solidFill>
              </a:rPr>
              <a:t>cerebrovasculares</a:t>
            </a:r>
            <a:r>
              <a:rPr lang="en-US" sz="1100" dirty="0">
                <a:solidFill>
                  <a:schemeClr val="accent2"/>
                </a:solidFill>
              </a:rPr>
              <a:t> versus </a:t>
            </a:r>
            <a:r>
              <a:rPr lang="en-US" sz="1100" dirty="0" err="1">
                <a:solidFill>
                  <a:schemeClr val="accent2"/>
                </a:solidFill>
              </a:rPr>
              <a:t>controles</a:t>
            </a:r>
            <a:r>
              <a:rPr lang="en-US" sz="1100" dirty="0">
                <a:solidFill>
                  <a:schemeClr val="accent2"/>
                </a:solidFill>
              </a:rPr>
              <a:t> </a:t>
            </a:r>
            <a:r>
              <a:rPr lang="en-US" sz="1100" dirty="0" err="1">
                <a:solidFill>
                  <a:schemeClr val="accent2"/>
                </a:solidFill>
              </a:rPr>
              <a:t>sanos</a:t>
            </a:r>
            <a:endParaRPr lang="en-US" sz="1100" dirty="0">
              <a:solidFill>
                <a:schemeClr val="accent2"/>
              </a:solidFill>
            </a:endParaRPr>
          </a:p>
        </p:txBody>
      </p:sp>
      <p:sp>
        <p:nvSpPr>
          <p:cNvPr id="13" name="CuadroTexto 12">
            <a:extLst>
              <a:ext uri="{FF2B5EF4-FFF2-40B4-BE49-F238E27FC236}">
                <a16:creationId xmlns:a16="http://schemas.microsoft.com/office/drawing/2014/main" id="{6FB7F9C0-502E-4A1D-9AF3-6E0E241747AE}"/>
              </a:ext>
            </a:extLst>
          </p:cNvPr>
          <p:cNvSpPr txBox="1"/>
          <p:nvPr/>
        </p:nvSpPr>
        <p:spPr>
          <a:xfrm>
            <a:off x="4659136" y="1844824"/>
            <a:ext cx="3997848" cy="600164"/>
          </a:xfrm>
          <a:prstGeom prst="rect">
            <a:avLst/>
          </a:prstGeom>
          <a:noFill/>
        </p:spPr>
        <p:txBody>
          <a:bodyPr wrap="square" rtlCol="0">
            <a:spAutoFit/>
          </a:bodyPr>
          <a:lstStyle/>
          <a:p>
            <a:pPr algn="ctr"/>
            <a:r>
              <a:rPr lang="en-US" sz="1100" dirty="0" err="1">
                <a:solidFill>
                  <a:schemeClr val="accent2"/>
                </a:solidFill>
              </a:rPr>
              <a:t>Accidente</a:t>
            </a:r>
            <a:r>
              <a:rPr lang="en-US" sz="1100" dirty="0">
                <a:solidFill>
                  <a:schemeClr val="accent2"/>
                </a:solidFill>
              </a:rPr>
              <a:t> cerebrovascular con </a:t>
            </a:r>
            <a:r>
              <a:rPr lang="en-US" sz="1100" dirty="0" err="1">
                <a:solidFill>
                  <a:schemeClr val="accent2"/>
                </a:solidFill>
              </a:rPr>
              <a:t>deterioro</a:t>
            </a:r>
            <a:r>
              <a:rPr lang="en-US" sz="1100" dirty="0">
                <a:solidFill>
                  <a:schemeClr val="accent2"/>
                </a:solidFill>
              </a:rPr>
              <a:t> grave, </a:t>
            </a:r>
            <a:r>
              <a:rPr lang="en-US" sz="1100" dirty="0" err="1">
                <a:solidFill>
                  <a:schemeClr val="accent2"/>
                </a:solidFill>
              </a:rPr>
              <a:t>accidente</a:t>
            </a:r>
            <a:r>
              <a:rPr lang="en-US" sz="1100" dirty="0">
                <a:solidFill>
                  <a:schemeClr val="accent2"/>
                </a:solidFill>
              </a:rPr>
              <a:t> cerebrovascular con </a:t>
            </a:r>
            <a:r>
              <a:rPr lang="en-US" sz="1100" dirty="0" err="1">
                <a:solidFill>
                  <a:schemeClr val="accent2"/>
                </a:solidFill>
              </a:rPr>
              <a:t>deterioro</a:t>
            </a:r>
            <a:r>
              <a:rPr lang="en-US" sz="1100" dirty="0">
                <a:solidFill>
                  <a:schemeClr val="accent2"/>
                </a:solidFill>
              </a:rPr>
              <a:t> </a:t>
            </a:r>
            <a:r>
              <a:rPr lang="en-US" sz="1100" dirty="0" err="1">
                <a:solidFill>
                  <a:schemeClr val="accent2"/>
                </a:solidFill>
              </a:rPr>
              <a:t>leve</a:t>
            </a:r>
            <a:r>
              <a:rPr lang="en-US" sz="1100" dirty="0">
                <a:solidFill>
                  <a:schemeClr val="accent2"/>
                </a:solidFill>
              </a:rPr>
              <a:t>/</a:t>
            </a:r>
            <a:r>
              <a:rPr lang="en-US" sz="1100" dirty="0" err="1">
                <a:solidFill>
                  <a:schemeClr val="accent2"/>
                </a:solidFill>
              </a:rPr>
              <a:t>moderado</a:t>
            </a:r>
            <a:r>
              <a:rPr lang="en-US" sz="1100" dirty="0">
                <a:solidFill>
                  <a:schemeClr val="accent2"/>
                </a:solidFill>
              </a:rPr>
              <a:t> y </a:t>
            </a:r>
            <a:r>
              <a:rPr lang="en-US" sz="1100" dirty="0" err="1">
                <a:solidFill>
                  <a:schemeClr val="accent2"/>
                </a:solidFill>
              </a:rPr>
              <a:t>controles</a:t>
            </a:r>
            <a:r>
              <a:rPr lang="en-US" sz="1100" dirty="0">
                <a:solidFill>
                  <a:schemeClr val="accent2"/>
                </a:solidFill>
              </a:rPr>
              <a:t> </a:t>
            </a:r>
            <a:r>
              <a:rPr lang="en-US" sz="1100" dirty="0" err="1">
                <a:solidFill>
                  <a:schemeClr val="accent2"/>
                </a:solidFill>
              </a:rPr>
              <a:t>sanos</a:t>
            </a:r>
            <a:endParaRPr lang="en-US" sz="1100" dirty="0">
              <a:solidFill>
                <a:schemeClr val="accent2"/>
              </a:solidFill>
            </a:endParaRPr>
          </a:p>
        </p:txBody>
      </p:sp>
      <p:sp>
        <p:nvSpPr>
          <p:cNvPr id="3" name="CuadroTexto 2">
            <a:extLst>
              <a:ext uri="{FF2B5EF4-FFF2-40B4-BE49-F238E27FC236}">
                <a16:creationId xmlns:a16="http://schemas.microsoft.com/office/drawing/2014/main" id="{133232F9-9492-41B3-B95E-124559BE27CE}"/>
              </a:ext>
            </a:extLst>
          </p:cNvPr>
          <p:cNvSpPr txBox="1"/>
          <p:nvPr/>
        </p:nvSpPr>
        <p:spPr>
          <a:xfrm rot="16200000">
            <a:off x="300880" y="2989403"/>
            <a:ext cx="663171" cy="246221"/>
          </a:xfrm>
          <a:prstGeom prst="rect">
            <a:avLst/>
          </a:prstGeom>
          <a:solidFill>
            <a:schemeClr val="bg1"/>
          </a:solidFill>
        </p:spPr>
        <p:txBody>
          <a:bodyPr wrap="square" rtlCol="0">
            <a:spAutoFit/>
          </a:bodyPr>
          <a:lstStyle/>
          <a:p>
            <a:pPr algn="ctr"/>
            <a:r>
              <a:rPr lang="en-US" b="0" dirty="0">
                <a:solidFill>
                  <a:schemeClr val="tx1"/>
                </a:solidFill>
              </a:rPr>
              <a:t>Sagittal</a:t>
            </a:r>
          </a:p>
        </p:txBody>
      </p:sp>
      <p:sp>
        <p:nvSpPr>
          <p:cNvPr id="6" name="CuadroTexto 5">
            <a:extLst>
              <a:ext uri="{FF2B5EF4-FFF2-40B4-BE49-F238E27FC236}">
                <a16:creationId xmlns:a16="http://schemas.microsoft.com/office/drawing/2014/main" id="{939307ED-3E3C-44D9-A225-3D3C7C1E57A4}"/>
              </a:ext>
            </a:extLst>
          </p:cNvPr>
          <p:cNvSpPr txBox="1"/>
          <p:nvPr/>
        </p:nvSpPr>
        <p:spPr>
          <a:xfrm rot="16200000">
            <a:off x="333110" y="3893277"/>
            <a:ext cx="598711" cy="246221"/>
          </a:xfrm>
          <a:prstGeom prst="rect">
            <a:avLst/>
          </a:prstGeom>
          <a:solidFill>
            <a:schemeClr val="bg1"/>
          </a:solidFill>
        </p:spPr>
        <p:txBody>
          <a:bodyPr wrap="square" rtlCol="0">
            <a:spAutoFit/>
          </a:bodyPr>
          <a:lstStyle/>
          <a:p>
            <a:pPr algn="ctr"/>
            <a:r>
              <a:rPr lang="en-US" b="0" dirty="0">
                <a:solidFill>
                  <a:schemeClr val="tx1"/>
                </a:solidFill>
              </a:rPr>
              <a:t>Frontal</a:t>
            </a:r>
          </a:p>
        </p:txBody>
      </p:sp>
      <p:sp>
        <p:nvSpPr>
          <p:cNvPr id="8" name="CuadroTexto 7">
            <a:extLst>
              <a:ext uri="{FF2B5EF4-FFF2-40B4-BE49-F238E27FC236}">
                <a16:creationId xmlns:a16="http://schemas.microsoft.com/office/drawing/2014/main" id="{0242B582-8FE8-442A-A7B4-19F175B527D5}"/>
              </a:ext>
            </a:extLst>
          </p:cNvPr>
          <p:cNvSpPr txBox="1"/>
          <p:nvPr/>
        </p:nvSpPr>
        <p:spPr>
          <a:xfrm rot="16200000">
            <a:off x="209401" y="4809075"/>
            <a:ext cx="846130" cy="246221"/>
          </a:xfrm>
          <a:prstGeom prst="rect">
            <a:avLst/>
          </a:prstGeom>
          <a:solidFill>
            <a:schemeClr val="bg1"/>
          </a:solidFill>
        </p:spPr>
        <p:txBody>
          <a:bodyPr wrap="square" rtlCol="0">
            <a:spAutoFit/>
          </a:bodyPr>
          <a:lstStyle/>
          <a:p>
            <a:pPr algn="ctr"/>
            <a:r>
              <a:rPr lang="en-US" b="0" dirty="0">
                <a:solidFill>
                  <a:schemeClr val="tx1"/>
                </a:solidFill>
              </a:rPr>
              <a:t>Transverse</a:t>
            </a:r>
          </a:p>
        </p:txBody>
      </p:sp>
      <p:sp>
        <p:nvSpPr>
          <p:cNvPr id="14" name="Flecha: a la derecha 13">
            <a:extLst>
              <a:ext uri="{FF2B5EF4-FFF2-40B4-BE49-F238E27FC236}">
                <a16:creationId xmlns:a16="http://schemas.microsoft.com/office/drawing/2014/main" id="{3708B970-32A4-44FC-8F44-AE877E8057CE}"/>
              </a:ext>
            </a:extLst>
          </p:cNvPr>
          <p:cNvSpPr/>
          <p:nvPr/>
        </p:nvSpPr>
        <p:spPr bwMode="auto">
          <a:xfrm rot="2257076">
            <a:off x="1563560" y="2664298"/>
            <a:ext cx="340568" cy="168081"/>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Flecha: a la derecha 15">
            <a:extLst>
              <a:ext uri="{FF2B5EF4-FFF2-40B4-BE49-F238E27FC236}">
                <a16:creationId xmlns:a16="http://schemas.microsoft.com/office/drawing/2014/main" id="{6E7F0D3D-4C3B-437C-AF72-E13ACF11A418}"/>
              </a:ext>
            </a:extLst>
          </p:cNvPr>
          <p:cNvSpPr/>
          <p:nvPr/>
        </p:nvSpPr>
        <p:spPr bwMode="auto">
          <a:xfrm rot="2257076">
            <a:off x="5290489" y="2654495"/>
            <a:ext cx="340568" cy="168081"/>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8" name="Conector recto 17">
            <a:extLst>
              <a:ext uri="{FF2B5EF4-FFF2-40B4-BE49-F238E27FC236}">
                <a16:creationId xmlns:a16="http://schemas.microsoft.com/office/drawing/2014/main" id="{6EAF5C1C-2700-4132-A8CB-A19EFF0B78DC}"/>
              </a:ext>
            </a:extLst>
          </p:cNvPr>
          <p:cNvCxnSpPr>
            <a:cxnSpLocks/>
          </p:cNvCxnSpPr>
          <p:nvPr/>
        </p:nvCxnSpPr>
        <p:spPr bwMode="auto">
          <a:xfrm>
            <a:off x="3635896" y="3717032"/>
            <a:ext cx="0" cy="432048"/>
          </a:xfrm>
          <a:prstGeom prst="line">
            <a:avLst/>
          </a:prstGeom>
          <a:noFill/>
          <a:ln w="28575" cap="flat" cmpd="sng" algn="ctr">
            <a:solidFill>
              <a:srgbClr val="FF3300"/>
            </a:solidFill>
            <a:prstDash val="solid"/>
            <a:round/>
            <a:headEnd type="arrow" w="med" len="med"/>
            <a:tailEnd type="arrow" w="med" len="med"/>
          </a:ln>
          <a:effectLst/>
        </p:spPr>
      </p:cxnSp>
      <p:cxnSp>
        <p:nvCxnSpPr>
          <p:cNvPr id="20" name="Conector recto 19">
            <a:extLst>
              <a:ext uri="{FF2B5EF4-FFF2-40B4-BE49-F238E27FC236}">
                <a16:creationId xmlns:a16="http://schemas.microsoft.com/office/drawing/2014/main" id="{30B8AE45-AF96-49B7-9E72-536BB9880F7F}"/>
              </a:ext>
            </a:extLst>
          </p:cNvPr>
          <p:cNvCxnSpPr>
            <a:cxnSpLocks/>
          </p:cNvCxnSpPr>
          <p:nvPr/>
        </p:nvCxnSpPr>
        <p:spPr bwMode="auto">
          <a:xfrm>
            <a:off x="7668344" y="3800363"/>
            <a:ext cx="0" cy="432048"/>
          </a:xfrm>
          <a:prstGeom prst="line">
            <a:avLst/>
          </a:prstGeom>
          <a:noFill/>
          <a:ln w="28575" cap="flat" cmpd="sng" algn="ctr">
            <a:solidFill>
              <a:srgbClr val="FF3300"/>
            </a:solidFill>
            <a:prstDash val="solid"/>
            <a:round/>
            <a:headEnd type="arrow" w="med" len="med"/>
            <a:tailEnd type="arrow" w="med" len="med"/>
          </a:ln>
          <a:effectLst/>
        </p:spPr>
      </p:cxnSp>
      <p:cxnSp>
        <p:nvCxnSpPr>
          <p:cNvPr id="21" name="Conector recto 20">
            <a:extLst>
              <a:ext uri="{FF2B5EF4-FFF2-40B4-BE49-F238E27FC236}">
                <a16:creationId xmlns:a16="http://schemas.microsoft.com/office/drawing/2014/main" id="{573BBC7A-90C7-45A0-9B29-263F67F20ACA}"/>
              </a:ext>
            </a:extLst>
          </p:cNvPr>
          <p:cNvCxnSpPr>
            <a:cxnSpLocks/>
          </p:cNvCxnSpPr>
          <p:nvPr/>
        </p:nvCxnSpPr>
        <p:spPr bwMode="auto">
          <a:xfrm>
            <a:off x="2483768" y="4653136"/>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4" name="Conector recto 23">
            <a:extLst>
              <a:ext uri="{FF2B5EF4-FFF2-40B4-BE49-F238E27FC236}">
                <a16:creationId xmlns:a16="http://schemas.microsoft.com/office/drawing/2014/main" id="{8856BD4C-DBC7-4CF6-9DF2-9D2CB9EDAC49}"/>
              </a:ext>
            </a:extLst>
          </p:cNvPr>
          <p:cNvCxnSpPr>
            <a:cxnSpLocks/>
          </p:cNvCxnSpPr>
          <p:nvPr/>
        </p:nvCxnSpPr>
        <p:spPr bwMode="auto">
          <a:xfrm>
            <a:off x="3131840" y="4674842"/>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5" name="Conector recto 24">
            <a:extLst>
              <a:ext uri="{FF2B5EF4-FFF2-40B4-BE49-F238E27FC236}">
                <a16:creationId xmlns:a16="http://schemas.microsoft.com/office/drawing/2014/main" id="{04EE8357-8782-4D47-8BF7-2363356F05D5}"/>
              </a:ext>
            </a:extLst>
          </p:cNvPr>
          <p:cNvCxnSpPr>
            <a:cxnSpLocks/>
          </p:cNvCxnSpPr>
          <p:nvPr/>
        </p:nvCxnSpPr>
        <p:spPr bwMode="auto">
          <a:xfrm>
            <a:off x="6300192" y="4750533"/>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6" name="Conector recto 25">
            <a:extLst>
              <a:ext uri="{FF2B5EF4-FFF2-40B4-BE49-F238E27FC236}">
                <a16:creationId xmlns:a16="http://schemas.microsoft.com/office/drawing/2014/main" id="{23B987A1-80F6-48D8-B965-FE69CE3613E5}"/>
              </a:ext>
            </a:extLst>
          </p:cNvPr>
          <p:cNvCxnSpPr>
            <a:cxnSpLocks/>
          </p:cNvCxnSpPr>
          <p:nvPr/>
        </p:nvCxnSpPr>
        <p:spPr bwMode="auto">
          <a:xfrm>
            <a:off x="6948264" y="4772239"/>
            <a:ext cx="0" cy="299355"/>
          </a:xfrm>
          <a:prstGeom prst="line">
            <a:avLst/>
          </a:prstGeom>
          <a:noFill/>
          <a:ln w="28575" cap="flat" cmpd="sng" algn="ctr">
            <a:solidFill>
              <a:srgbClr val="FF3300"/>
            </a:solidFill>
            <a:prstDash val="solid"/>
            <a:round/>
            <a:headEnd type="none" w="med" len="med"/>
            <a:tailEnd type="arrow" w="med" len="med"/>
          </a:ln>
          <a:effectLst/>
        </p:spPr>
      </p:cxnSp>
      <p:sp>
        <p:nvSpPr>
          <p:cNvPr id="22"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223853264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A435AFE-90BE-4D39-A0D4-7BC445643722}"/>
              </a:ext>
            </a:extLst>
          </p:cNvPr>
          <p:cNvPicPr>
            <a:picLocks noChangeAspect="1"/>
          </p:cNvPicPr>
          <p:nvPr/>
        </p:nvPicPr>
        <p:blipFill rotWithShape="1">
          <a:blip r:embed="rId2"/>
          <a:srcRect t="54200" b="6543"/>
          <a:stretch/>
        </p:blipFill>
        <p:spPr>
          <a:xfrm>
            <a:off x="4175381" y="3140968"/>
            <a:ext cx="4436803" cy="2160240"/>
          </a:xfrm>
          <a:prstGeom prst="rect">
            <a:avLst/>
          </a:prstGeom>
        </p:spPr>
      </p:pic>
      <p:sp>
        <p:nvSpPr>
          <p:cNvPr id="7" name="Prostokąt 3">
            <a:extLst>
              <a:ext uri="{FF2B5EF4-FFF2-40B4-BE49-F238E27FC236}">
                <a16:creationId xmlns:a16="http://schemas.microsoft.com/office/drawing/2014/main" id="{9E3345C7-02CB-4902-89DE-DF45E5952DE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Kinematics parameters: pelvis</a:t>
            </a:r>
          </a:p>
        </p:txBody>
      </p:sp>
      <p:pic>
        <p:nvPicPr>
          <p:cNvPr id="2" name="Imagen 1">
            <a:extLst>
              <a:ext uri="{FF2B5EF4-FFF2-40B4-BE49-F238E27FC236}">
                <a16:creationId xmlns:a16="http://schemas.microsoft.com/office/drawing/2014/main" id="{7736F0BF-31E0-4EA3-BC95-41E39025FB78}"/>
              </a:ext>
            </a:extLst>
          </p:cNvPr>
          <p:cNvPicPr>
            <a:picLocks noChangeAspect="1"/>
          </p:cNvPicPr>
          <p:nvPr/>
        </p:nvPicPr>
        <p:blipFill rotWithShape="1">
          <a:blip r:embed="rId3"/>
          <a:srcRect t="48300" b="2497"/>
          <a:stretch/>
        </p:blipFill>
        <p:spPr>
          <a:xfrm>
            <a:off x="467544" y="2337229"/>
            <a:ext cx="4104456" cy="2891971"/>
          </a:xfrm>
          <a:prstGeom prst="rect">
            <a:avLst/>
          </a:prstGeom>
        </p:spPr>
      </p:pic>
      <p:sp>
        <p:nvSpPr>
          <p:cNvPr id="9" name="CuadroTexto 8">
            <a:extLst>
              <a:ext uri="{FF2B5EF4-FFF2-40B4-BE49-F238E27FC236}">
                <a16:creationId xmlns:a16="http://schemas.microsoft.com/office/drawing/2014/main" id="{02200C36-073E-4B22-A88D-1734D04E588F}"/>
              </a:ext>
            </a:extLst>
          </p:cNvPr>
          <p:cNvSpPr txBox="1"/>
          <p:nvPr/>
        </p:nvSpPr>
        <p:spPr>
          <a:xfrm>
            <a:off x="467544" y="1988840"/>
            <a:ext cx="4104455" cy="261610"/>
          </a:xfrm>
          <a:prstGeom prst="rect">
            <a:avLst/>
          </a:prstGeom>
          <a:noFill/>
        </p:spPr>
        <p:txBody>
          <a:bodyPr wrap="square" rtlCol="0">
            <a:spAutoFit/>
          </a:bodyPr>
          <a:lstStyle/>
          <a:p>
            <a:pPr algn="ctr"/>
            <a:r>
              <a:rPr lang="en-US" sz="1100" dirty="0" err="1">
                <a:solidFill>
                  <a:schemeClr val="accent2"/>
                </a:solidFill>
              </a:rPr>
              <a:t>Accidentes</a:t>
            </a:r>
            <a:r>
              <a:rPr lang="en-US" sz="1100" dirty="0">
                <a:solidFill>
                  <a:schemeClr val="accent2"/>
                </a:solidFill>
              </a:rPr>
              <a:t> </a:t>
            </a:r>
            <a:r>
              <a:rPr lang="en-US" sz="1100" dirty="0" err="1">
                <a:solidFill>
                  <a:schemeClr val="accent2"/>
                </a:solidFill>
              </a:rPr>
              <a:t>cerebrovasculares</a:t>
            </a:r>
            <a:r>
              <a:rPr lang="en-US" sz="1100" dirty="0">
                <a:solidFill>
                  <a:schemeClr val="accent2"/>
                </a:solidFill>
              </a:rPr>
              <a:t> versus </a:t>
            </a:r>
            <a:r>
              <a:rPr lang="en-US" sz="1100" dirty="0" err="1">
                <a:solidFill>
                  <a:schemeClr val="accent2"/>
                </a:solidFill>
              </a:rPr>
              <a:t>controles</a:t>
            </a:r>
            <a:r>
              <a:rPr lang="en-US" sz="1100" dirty="0">
                <a:solidFill>
                  <a:schemeClr val="accent2"/>
                </a:solidFill>
              </a:rPr>
              <a:t> </a:t>
            </a:r>
            <a:r>
              <a:rPr lang="en-US" sz="1100" dirty="0" err="1">
                <a:solidFill>
                  <a:schemeClr val="accent2"/>
                </a:solidFill>
              </a:rPr>
              <a:t>sanos</a:t>
            </a:r>
            <a:endParaRPr lang="en-US" sz="1100" dirty="0">
              <a:solidFill>
                <a:schemeClr val="accent2"/>
              </a:solidFill>
            </a:endParaRPr>
          </a:p>
        </p:txBody>
      </p:sp>
      <p:sp>
        <p:nvSpPr>
          <p:cNvPr id="11" name="CuadroTexto 10">
            <a:extLst>
              <a:ext uri="{FF2B5EF4-FFF2-40B4-BE49-F238E27FC236}">
                <a16:creationId xmlns:a16="http://schemas.microsoft.com/office/drawing/2014/main" id="{F8A6CCEC-3344-478C-A68D-C981580D4717}"/>
              </a:ext>
            </a:extLst>
          </p:cNvPr>
          <p:cNvSpPr txBox="1"/>
          <p:nvPr/>
        </p:nvSpPr>
        <p:spPr>
          <a:xfrm>
            <a:off x="4659136" y="2564904"/>
            <a:ext cx="3997848" cy="600164"/>
          </a:xfrm>
          <a:prstGeom prst="rect">
            <a:avLst/>
          </a:prstGeom>
          <a:noFill/>
        </p:spPr>
        <p:txBody>
          <a:bodyPr wrap="square" rtlCol="0">
            <a:spAutoFit/>
          </a:bodyPr>
          <a:lstStyle/>
          <a:p>
            <a:pPr algn="ctr"/>
            <a:r>
              <a:rPr lang="en-US" sz="1100" dirty="0" err="1">
                <a:solidFill>
                  <a:schemeClr val="accent2"/>
                </a:solidFill>
              </a:rPr>
              <a:t>Accidente</a:t>
            </a:r>
            <a:r>
              <a:rPr lang="en-US" sz="1100" dirty="0">
                <a:solidFill>
                  <a:schemeClr val="accent2"/>
                </a:solidFill>
              </a:rPr>
              <a:t> cerebrovascular con </a:t>
            </a:r>
            <a:r>
              <a:rPr lang="en-US" sz="1100" dirty="0" err="1">
                <a:solidFill>
                  <a:schemeClr val="accent2"/>
                </a:solidFill>
              </a:rPr>
              <a:t>deterioro</a:t>
            </a:r>
            <a:r>
              <a:rPr lang="en-US" sz="1100" dirty="0">
                <a:solidFill>
                  <a:schemeClr val="accent2"/>
                </a:solidFill>
              </a:rPr>
              <a:t> grave, </a:t>
            </a:r>
            <a:r>
              <a:rPr lang="en-US" sz="1100" dirty="0" err="1">
                <a:solidFill>
                  <a:schemeClr val="accent2"/>
                </a:solidFill>
              </a:rPr>
              <a:t>accidente</a:t>
            </a:r>
            <a:r>
              <a:rPr lang="en-US" sz="1100" dirty="0">
                <a:solidFill>
                  <a:schemeClr val="accent2"/>
                </a:solidFill>
              </a:rPr>
              <a:t> cerebrovascular con </a:t>
            </a:r>
            <a:r>
              <a:rPr lang="en-US" sz="1100" dirty="0" err="1">
                <a:solidFill>
                  <a:schemeClr val="accent2"/>
                </a:solidFill>
              </a:rPr>
              <a:t>deterioro</a:t>
            </a:r>
            <a:r>
              <a:rPr lang="en-US" sz="1100" dirty="0">
                <a:solidFill>
                  <a:schemeClr val="accent2"/>
                </a:solidFill>
              </a:rPr>
              <a:t> </a:t>
            </a:r>
            <a:r>
              <a:rPr lang="en-US" sz="1100" dirty="0" err="1">
                <a:solidFill>
                  <a:schemeClr val="accent2"/>
                </a:solidFill>
              </a:rPr>
              <a:t>leve</a:t>
            </a:r>
            <a:r>
              <a:rPr lang="en-US" sz="1100" dirty="0">
                <a:solidFill>
                  <a:schemeClr val="accent2"/>
                </a:solidFill>
              </a:rPr>
              <a:t> / </a:t>
            </a:r>
            <a:r>
              <a:rPr lang="en-US" sz="1100" dirty="0" err="1">
                <a:solidFill>
                  <a:schemeClr val="accent2"/>
                </a:solidFill>
              </a:rPr>
              <a:t>moderado</a:t>
            </a:r>
            <a:r>
              <a:rPr lang="en-US" sz="1100" dirty="0">
                <a:solidFill>
                  <a:schemeClr val="accent2"/>
                </a:solidFill>
              </a:rPr>
              <a:t> y </a:t>
            </a:r>
            <a:r>
              <a:rPr lang="en-US" sz="1100" dirty="0" err="1">
                <a:solidFill>
                  <a:schemeClr val="accent2"/>
                </a:solidFill>
              </a:rPr>
              <a:t>controles</a:t>
            </a:r>
            <a:r>
              <a:rPr lang="en-US" sz="1100" dirty="0">
                <a:solidFill>
                  <a:schemeClr val="accent2"/>
                </a:solidFill>
              </a:rPr>
              <a:t> </a:t>
            </a:r>
            <a:r>
              <a:rPr lang="en-US" sz="1100" dirty="0" err="1">
                <a:solidFill>
                  <a:schemeClr val="accent2"/>
                </a:solidFill>
              </a:rPr>
              <a:t>sanos</a:t>
            </a:r>
            <a:endParaRPr lang="en-US" sz="1100" dirty="0">
              <a:solidFill>
                <a:schemeClr val="accent2"/>
              </a:solidFill>
            </a:endParaRPr>
          </a:p>
        </p:txBody>
      </p:sp>
      <p:sp>
        <p:nvSpPr>
          <p:cNvPr id="13" name="CuadroTexto 12">
            <a:extLst>
              <a:ext uri="{FF2B5EF4-FFF2-40B4-BE49-F238E27FC236}">
                <a16:creationId xmlns:a16="http://schemas.microsoft.com/office/drawing/2014/main" id="{E04B40F2-79AF-4B43-92C6-05288A90D1AF}"/>
              </a:ext>
            </a:extLst>
          </p:cNvPr>
          <p:cNvSpPr txBox="1"/>
          <p:nvPr/>
        </p:nvSpPr>
        <p:spPr>
          <a:xfrm>
            <a:off x="0" y="5229200"/>
            <a:ext cx="9144000" cy="954107"/>
          </a:xfrm>
          <a:prstGeom prst="rect">
            <a:avLst/>
          </a:prstGeom>
          <a:noFill/>
        </p:spPr>
        <p:txBody>
          <a:bodyPr wrap="square" rtlCol="0">
            <a:spAutoFit/>
          </a:bodyPr>
          <a:lstStyle/>
          <a:p>
            <a:pPr algn="just"/>
            <a:r>
              <a:rPr lang="es-ES" sz="1400" b="0" dirty="0">
                <a:solidFill>
                  <a:schemeClr val="accent2"/>
                </a:solidFill>
              </a:rPr>
              <a:t>Figura 4 - Ángulo medio y desviaciones estándar del movimiento de la pelvis en los planos sagital, frontal y transversal. Línea negra: controles, azul: accidente cerebrovascular deterioro leve/moderado de miembros inferiores, rojo: accidente cerebrovascular con deterioro grave de miembros inferiores. Resultados de </a:t>
            </a:r>
            <a:r>
              <a:rPr lang="es-ES" sz="1400" b="0" dirty="0" err="1">
                <a:solidFill>
                  <a:schemeClr val="accent2"/>
                </a:solidFill>
              </a:rPr>
              <a:t>Tamaya</a:t>
            </a:r>
            <a:r>
              <a:rPr lang="es-ES" sz="1400" b="0" dirty="0">
                <a:solidFill>
                  <a:schemeClr val="accent2"/>
                </a:solidFill>
              </a:rPr>
              <a:t> V.C. et al. 2020</a:t>
            </a:r>
            <a:r>
              <a:rPr lang="en-US" sz="1400" b="0" dirty="0">
                <a:solidFill>
                  <a:schemeClr val="accent2"/>
                </a:solidFill>
              </a:rPr>
              <a:t>. </a:t>
            </a:r>
          </a:p>
        </p:txBody>
      </p:sp>
      <p:sp>
        <p:nvSpPr>
          <p:cNvPr id="4" name="CuadroTexto 3">
            <a:extLst>
              <a:ext uri="{FF2B5EF4-FFF2-40B4-BE49-F238E27FC236}">
                <a16:creationId xmlns:a16="http://schemas.microsoft.com/office/drawing/2014/main" id="{FBEC8620-9620-4476-83A6-4BE9317D88C9}"/>
              </a:ext>
            </a:extLst>
          </p:cNvPr>
          <p:cNvSpPr txBox="1"/>
          <p:nvPr/>
        </p:nvSpPr>
        <p:spPr>
          <a:xfrm rot="16200000">
            <a:off x="331077" y="2773379"/>
            <a:ext cx="663171" cy="246221"/>
          </a:xfrm>
          <a:prstGeom prst="rect">
            <a:avLst/>
          </a:prstGeom>
          <a:solidFill>
            <a:schemeClr val="bg1"/>
          </a:solidFill>
        </p:spPr>
        <p:txBody>
          <a:bodyPr wrap="square" rtlCol="0">
            <a:spAutoFit/>
          </a:bodyPr>
          <a:lstStyle/>
          <a:p>
            <a:pPr algn="ctr"/>
            <a:r>
              <a:rPr lang="en-US" b="0" dirty="0">
                <a:solidFill>
                  <a:schemeClr val="tx1"/>
                </a:solidFill>
              </a:rPr>
              <a:t>Sagittal</a:t>
            </a:r>
          </a:p>
        </p:txBody>
      </p:sp>
      <p:sp>
        <p:nvSpPr>
          <p:cNvPr id="6" name="CuadroTexto 5">
            <a:extLst>
              <a:ext uri="{FF2B5EF4-FFF2-40B4-BE49-F238E27FC236}">
                <a16:creationId xmlns:a16="http://schemas.microsoft.com/office/drawing/2014/main" id="{A142E828-9C6B-4CA3-A2A3-E6A2DD88AC0E}"/>
              </a:ext>
            </a:extLst>
          </p:cNvPr>
          <p:cNvSpPr txBox="1"/>
          <p:nvPr/>
        </p:nvSpPr>
        <p:spPr>
          <a:xfrm rot="16200000">
            <a:off x="363307" y="3677253"/>
            <a:ext cx="598711" cy="246221"/>
          </a:xfrm>
          <a:prstGeom prst="rect">
            <a:avLst/>
          </a:prstGeom>
          <a:solidFill>
            <a:schemeClr val="bg1"/>
          </a:solidFill>
        </p:spPr>
        <p:txBody>
          <a:bodyPr wrap="square" rtlCol="0">
            <a:spAutoFit/>
          </a:bodyPr>
          <a:lstStyle/>
          <a:p>
            <a:pPr algn="ctr"/>
            <a:r>
              <a:rPr lang="en-US" b="0" dirty="0">
                <a:solidFill>
                  <a:schemeClr val="tx1"/>
                </a:solidFill>
              </a:rPr>
              <a:t>Frontal</a:t>
            </a:r>
          </a:p>
        </p:txBody>
      </p:sp>
      <p:sp>
        <p:nvSpPr>
          <p:cNvPr id="8" name="CuadroTexto 7">
            <a:extLst>
              <a:ext uri="{FF2B5EF4-FFF2-40B4-BE49-F238E27FC236}">
                <a16:creationId xmlns:a16="http://schemas.microsoft.com/office/drawing/2014/main" id="{9BF3B1C5-5CF0-4AAD-B947-46422D5BCD4E}"/>
              </a:ext>
            </a:extLst>
          </p:cNvPr>
          <p:cNvSpPr txBox="1"/>
          <p:nvPr/>
        </p:nvSpPr>
        <p:spPr>
          <a:xfrm rot="16200000">
            <a:off x="239598" y="4593051"/>
            <a:ext cx="846130" cy="246221"/>
          </a:xfrm>
          <a:prstGeom prst="rect">
            <a:avLst/>
          </a:prstGeom>
          <a:solidFill>
            <a:schemeClr val="bg1"/>
          </a:solidFill>
        </p:spPr>
        <p:txBody>
          <a:bodyPr wrap="square" rtlCol="0">
            <a:spAutoFit/>
          </a:bodyPr>
          <a:lstStyle/>
          <a:p>
            <a:pPr algn="ctr"/>
            <a:r>
              <a:rPr lang="en-US" b="0" dirty="0">
                <a:solidFill>
                  <a:schemeClr val="tx1"/>
                </a:solidFill>
              </a:rPr>
              <a:t>Transverse</a:t>
            </a:r>
          </a:p>
        </p:txBody>
      </p:sp>
      <p:cxnSp>
        <p:nvCxnSpPr>
          <p:cNvPr id="12" name="Conector recto 11">
            <a:extLst>
              <a:ext uri="{FF2B5EF4-FFF2-40B4-BE49-F238E27FC236}">
                <a16:creationId xmlns:a16="http://schemas.microsoft.com/office/drawing/2014/main" id="{CEEAD6A5-7C8A-4767-95BA-96E77A7702FA}"/>
              </a:ext>
            </a:extLst>
          </p:cNvPr>
          <p:cNvCxnSpPr>
            <a:cxnSpLocks/>
          </p:cNvCxnSpPr>
          <p:nvPr/>
        </p:nvCxnSpPr>
        <p:spPr bwMode="auto">
          <a:xfrm>
            <a:off x="1475656" y="3645024"/>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4" name="Conector recto 13">
            <a:extLst>
              <a:ext uri="{FF2B5EF4-FFF2-40B4-BE49-F238E27FC236}">
                <a16:creationId xmlns:a16="http://schemas.microsoft.com/office/drawing/2014/main" id="{021A63D1-D6AE-4415-A3B4-A250F46E1A68}"/>
              </a:ext>
            </a:extLst>
          </p:cNvPr>
          <p:cNvCxnSpPr>
            <a:cxnSpLocks/>
          </p:cNvCxnSpPr>
          <p:nvPr/>
        </p:nvCxnSpPr>
        <p:spPr bwMode="auto">
          <a:xfrm>
            <a:off x="5220072" y="3573016"/>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5" name="Conector recto 14">
            <a:extLst>
              <a:ext uri="{FF2B5EF4-FFF2-40B4-BE49-F238E27FC236}">
                <a16:creationId xmlns:a16="http://schemas.microsoft.com/office/drawing/2014/main" id="{812027DB-C591-4D8B-A31D-1CBC71ECFAFF}"/>
              </a:ext>
            </a:extLst>
          </p:cNvPr>
          <p:cNvCxnSpPr>
            <a:cxnSpLocks/>
          </p:cNvCxnSpPr>
          <p:nvPr/>
        </p:nvCxnSpPr>
        <p:spPr bwMode="auto">
          <a:xfrm>
            <a:off x="3131840" y="3573016"/>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6" name="Conector recto 15">
            <a:extLst>
              <a:ext uri="{FF2B5EF4-FFF2-40B4-BE49-F238E27FC236}">
                <a16:creationId xmlns:a16="http://schemas.microsoft.com/office/drawing/2014/main" id="{1F32F95D-2811-4390-B4AD-4020639CCBF5}"/>
              </a:ext>
            </a:extLst>
          </p:cNvPr>
          <p:cNvCxnSpPr>
            <a:cxnSpLocks/>
          </p:cNvCxnSpPr>
          <p:nvPr/>
        </p:nvCxnSpPr>
        <p:spPr bwMode="auto">
          <a:xfrm>
            <a:off x="7668344" y="3392996"/>
            <a:ext cx="0" cy="360040"/>
          </a:xfrm>
          <a:prstGeom prst="line">
            <a:avLst/>
          </a:prstGeom>
          <a:noFill/>
          <a:ln w="28575" cap="flat" cmpd="sng" algn="ctr">
            <a:solidFill>
              <a:srgbClr val="FF3300"/>
            </a:solidFill>
            <a:prstDash val="solid"/>
            <a:round/>
            <a:headEnd type="arrow" w="med" len="med"/>
            <a:tailEnd type="arrow" w="med" len="med"/>
          </a:ln>
          <a:effectLst/>
        </p:spPr>
      </p:cxnSp>
      <p:cxnSp>
        <p:nvCxnSpPr>
          <p:cNvPr id="17" name="Conector recto 16">
            <a:extLst>
              <a:ext uri="{FF2B5EF4-FFF2-40B4-BE49-F238E27FC236}">
                <a16:creationId xmlns:a16="http://schemas.microsoft.com/office/drawing/2014/main" id="{529CE05D-5847-4BA8-806B-FF9E3EFD791D}"/>
              </a:ext>
            </a:extLst>
          </p:cNvPr>
          <p:cNvCxnSpPr>
            <a:cxnSpLocks/>
          </p:cNvCxnSpPr>
          <p:nvPr/>
        </p:nvCxnSpPr>
        <p:spPr bwMode="auto">
          <a:xfrm>
            <a:off x="1227025" y="4509120"/>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18" name="Conector recto 17">
            <a:extLst>
              <a:ext uri="{FF2B5EF4-FFF2-40B4-BE49-F238E27FC236}">
                <a16:creationId xmlns:a16="http://schemas.microsoft.com/office/drawing/2014/main" id="{843D53C3-5F79-482F-8781-FF99FDE886F7}"/>
              </a:ext>
            </a:extLst>
          </p:cNvPr>
          <p:cNvCxnSpPr>
            <a:cxnSpLocks/>
          </p:cNvCxnSpPr>
          <p:nvPr/>
        </p:nvCxnSpPr>
        <p:spPr bwMode="auto">
          <a:xfrm>
            <a:off x="5076056" y="4620033"/>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19" name="Conector recto 18">
            <a:extLst>
              <a:ext uri="{FF2B5EF4-FFF2-40B4-BE49-F238E27FC236}">
                <a16:creationId xmlns:a16="http://schemas.microsoft.com/office/drawing/2014/main" id="{E3165799-D952-4B8A-9051-5E54D17F2BE6}"/>
              </a:ext>
            </a:extLst>
          </p:cNvPr>
          <p:cNvCxnSpPr>
            <a:cxnSpLocks/>
          </p:cNvCxnSpPr>
          <p:nvPr/>
        </p:nvCxnSpPr>
        <p:spPr bwMode="auto">
          <a:xfrm>
            <a:off x="4067944" y="4594311"/>
            <a:ext cx="0" cy="299355"/>
          </a:xfrm>
          <a:prstGeom prst="line">
            <a:avLst/>
          </a:prstGeom>
          <a:noFill/>
          <a:ln w="28575" cap="flat" cmpd="sng" algn="ctr">
            <a:solidFill>
              <a:srgbClr val="FF3300"/>
            </a:solidFill>
            <a:prstDash val="solid"/>
            <a:round/>
            <a:headEnd type="none" w="med" len="med"/>
            <a:tailEnd type="arrow" w="med" len="med"/>
          </a:ln>
          <a:effectLst/>
        </p:spPr>
      </p:cxnSp>
      <p:cxnSp>
        <p:nvCxnSpPr>
          <p:cNvPr id="20" name="Conector recto 19">
            <a:extLst>
              <a:ext uri="{FF2B5EF4-FFF2-40B4-BE49-F238E27FC236}">
                <a16:creationId xmlns:a16="http://schemas.microsoft.com/office/drawing/2014/main" id="{885CB735-FFBE-4473-AF25-4803A8270BDF}"/>
              </a:ext>
            </a:extLst>
          </p:cNvPr>
          <p:cNvCxnSpPr>
            <a:cxnSpLocks/>
          </p:cNvCxnSpPr>
          <p:nvPr/>
        </p:nvCxnSpPr>
        <p:spPr bwMode="auto">
          <a:xfrm>
            <a:off x="8172400" y="4658797"/>
            <a:ext cx="0" cy="299355"/>
          </a:xfrm>
          <a:prstGeom prst="line">
            <a:avLst/>
          </a:prstGeom>
          <a:noFill/>
          <a:ln w="28575" cap="flat" cmpd="sng" algn="ctr">
            <a:solidFill>
              <a:srgbClr val="FF3300"/>
            </a:solidFill>
            <a:prstDash val="solid"/>
            <a:round/>
            <a:headEnd type="none" w="med" len="med"/>
            <a:tailEnd type="arrow" w="med" len="med"/>
          </a:ln>
          <a:effectLst/>
        </p:spPr>
      </p:cxnSp>
      <p:sp>
        <p:nvSpPr>
          <p:cNvPr id="21"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121554285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789F6EF-EB8A-443B-A3F4-B3B1C632E566}"/>
              </a:ext>
            </a:extLst>
          </p:cNvPr>
          <p:cNvPicPr>
            <a:picLocks noChangeAspect="1"/>
          </p:cNvPicPr>
          <p:nvPr/>
        </p:nvPicPr>
        <p:blipFill rotWithShape="1">
          <a:blip r:embed="rId2"/>
          <a:srcRect l="63800" t="18713" r="20475" b="55556"/>
          <a:stretch/>
        </p:blipFill>
        <p:spPr>
          <a:xfrm>
            <a:off x="5965873" y="4077072"/>
            <a:ext cx="2998615" cy="1655907"/>
          </a:xfrm>
          <a:prstGeom prst="rect">
            <a:avLst/>
          </a:prstGeom>
        </p:spPr>
      </p:pic>
      <p:pic>
        <p:nvPicPr>
          <p:cNvPr id="8" name="Imagen 7">
            <a:extLst>
              <a:ext uri="{FF2B5EF4-FFF2-40B4-BE49-F238E27FC236}">
                <a16:creationId xmlns:a16="http://schemas.microsoft.com/office/drawing/2014/main" id="{E758D26B-F697-4339-A2A6-5A38F9D06E15}"/>
              </a:ext>
            </a:extLst>
          </p:cNvPr>
          <p:cNvPicPr>
            <a:picLocks noChangeAspect="1"/>
          </p:cNvPicPr>
          <p:nvPr/>
        </p:nvPicPr>
        <p:blipFill rotWithShape="1">
          <a:blip r:embed="rId3"/>
          <a:srcRect l="79544" t="13860" r="5410" b="62576"/>
          <a:stretch/>
        </p:blipFill>
        <p:spPr>
          <a:xfrm>
            <a:off x="3114147" y="4077072"/>
            <a:ext cx="2933995" cy="1550816"/>
          </a:xfrm>
          <a:prstGeom prst="rect">
            <a:avLst/>
          </a:prstGeom>
        </p:spPr>
      </p:pic>
      <p:pic>
        <p:nvPicPr>
          <p:cNvPr id="3" name="Imagen 2" descr="Gráfico, Histograma&#10;&#10;Descripción generada automáticamente">
            <a:extLst>
              <a:ext uri="{FF2B5EF4-FFF2-40B4-BE49-F238E27FC236}">
                <a16:creationId xmlns:a16="http://schemas.microsoft.com/office/drawing/2014/main" id="{FED11E7C-50BC-4A5F-8D07-445D4240396B}"/>
              </a:ext>
            </a:extLst>
          </p:cNvPr>
          <p:cNvPicPr>
            <a:picLocks noChangeAspect="1"/>
          </p:cNvPicPr>
          <p:nvPr/>
        </p:nvPicPr>
        <p:blipFill rotWithShape="1">
          <a:blip r:embed="rId4">
            <a:extLst>
              <a:ext uri="{28A0092B-C50C-407E-A947-70E740481C1C}">
                <a14:useLocalDpi xmlns:a14="http://schemas.microsoft.com/office/drawing/2010/main" val="0"/>
              </a:ext>
            </a:extLst>
          </a:blip>
          <a:srcRect l="25000" t="48514" r="23810"/>
          <a:stretch/>
        </p:blipFill>
        <p:spPr>
          <a:xfrm>
            <a:off x="6012204" y="2487390"/>
            <a:ext cx="2952284" cy="1722963"/>
          </a:xfrm>
          <a:prstGeom prst="rect">
            <a:avLst/>
          </a:prstGeom>
        </p:spPr>
      </p:pic>
      <p:pic>
        <p:nvPicPr>
          <p:cNvPr id="6" name="Imagen 5" descr="Gráfico, Histograma&#10;&#10;Descripción generada automáticamente">
            <a:extLst>
              <a:ext uri="{FF2B5EF4-FFF2-40B4-BE49-F238E27FC236}">
                <a16:creationId xmlns:a16="http://schemas.microsoft.com/office/drawing/2014/main" id="{F7406EE2-04FF-4B0B-A649-05C088F47D7A}"/>
              </a:ext>
            </a:extLst>
          </p:cNvPr>
          <p:cNvPicPr>
            <a:picLocks noChangeAspect="1"/>
          </p:cNvPicPr>
          <p:nvPr/>
        </p:nvPicPr>
        <p:blipFill rotWithShape="1">
          <a:blip r:embed="rId4">
            <a:extLst>
              <a:ext uri="{28A0092B-C50C-407E-A947-70E740481C1C}">
                <a14:useLocalDpi xmlns:a14="http://schemas.microsoft.com/office/drawing/2010/main" val="0"/>
              </a:ext>
            </a:extLst>
          </a:blip>
          <a:srcRect l="48809" b="50000"/>
          <a:stretch/>
        </p:blipFill>
        <p:spPr>
          <a:xfrm>
            <a:off x="3059832" y="2455491"/>
            <a:ext cx="2952283" cy="1673216"/>
          </a:xfrm>
          <a:prstGeom prst="rect">
            <a:avLst/>
          </a:prstGeom>
        </p:spPr>
      </p:pic>
      <p:pic>
        <p:nvPicPr>
          <p:cNvPr id="7" name="Imagen 6">
            <a:extLst>
              <a:ext uri="{FF2B5EF4-FFF2-40B4-BE49-F238E27FC236}">
                <a16:creationId xmlns:a16="http://schemas.microsoft.com/office/drawing/2014/main" id="{67B7E048-D183-4B37-854E-54A20924D533}"/>
              </a:ext>
            </a:extLst>
          </p:cNvPr>
          <p:cNvPicPr>
            <a:picLocks noChangeAspect="1"/>
          </p:cNvPicPr>
          <p:nvPr/>
        </p:nvPicPr>
        <p:blipFill rotWithShape="1">
          <a:blip r:embed="rId3"/>
          <a:srcRect l="63065" t="14003" r="20863" b="62165"/>
          <a:stretch/>
        </p:blipFill>
        <p:spPr>
          <a:xfrm>
            <a:off x="71478" y="4149080"/>
            <a:ext cx="3096344" cy="1549573"/>
          </a:xfrm>
          <a:prstGeom prst="rect">
            <a:avLst/>
          </a:prstGeom>
        </p:spPr>
      </p:pic>
      <p:sp>
        <p:nvSpPr>
          <p:cNvPr id="11" name="Prostokąt 3">
            <a:extLst>
              <a:ext uri="{FF2B5EF4-FFF2-40B4-BE49-F238E27FC236}">
                <a16:creationId xmlns:a16="http://schemas.microsoft.com/office/drawing/2014/main" id="{104354A5-75C4-4EEB-A5AE-E70D737A35CC}"/>
              </a:ext>
            </a:extLst>
          </p:cNvPr>
          <p:cNvSpPr/>
          <p:nvPr/>
        </p:nvSpPr>
        <p:spPr>
          <a:xfrm>
            <a:off x="539552" y="1700808"/>
            <a:ext cx="8136706" cy="369332"/>
          </a:xfrm>
          <a:prstGeom prst="rect">
            <a:avLst/>
          </a:prstGeom>
        </p:spPr>
        <p:txBody>
          <a:bodyPr wrap="square">
            <a:spAutoFit/>
          </a:bodyPr>
          <a:lstStyle/>
          <a:p>
            <a:pPr>
              <a:spcAft>
                <a:spcPts val="1000"/>
              </a:spcAft>
              <a:defRPr/>
            </a:pPr>
            <a:r>
              <a:rPr lang="es-ES" sz="1800" i="1" dirty="0">
                <a:solidFill>
                  <a:schemeClr val="accent2">
                    <a:lumMod val="75000"/>
                  </a:schemeClr>
                </a:solidFill>
              </a:rPr>
              <a:t>Parámetros cinemáticos: cadera, rodilla y tobillo</a:t>
            </a:r>
            <a:endParaRPr lang="en-US" sz="1800" i="1" dirty="0">
              <a:solidFill>
                <a:schemeClr val="accent2">
                  <a:lumMod val="75000"/>
                </a:schemeClr>
              </a:solidFill>
            </a:endParaRPr>
          </a:p>
        </p:txBody>
      </p:sp>
      <p:sp>
        <p:nvSpPr>
          <p:cNvPr id="15" name="CuadroTexto 14">
            <a:extLst>
              <a:ext uri="{FF2B5EF4-FFF2-40B4-BE49-F238E27FC236}">
                <a16:creationId xmlns:a16="http://schemas.microsoft.com/office/drawing/2014/main" id="{AB4F9E4C-FB0A-4073-8D09-EB4A6286951E}"/>
              </a:ext>
            </a:extLst>
          </p:cNvPr>
          <p:cNvSpPr txBox="1"/>
          <p:nvPr/>
        </p:nvSpPr>
        <p:spPr>
          <a:xfrm>
            <a:off x="539552" y="2204864"/>
            <a:ext cx="2484209" cy="276999"/>
          </a:xfrm>
          <a:prstGeom prst="rect">
            <a:avLst/>
          </a:prstGeom>
          <a:noFill/>
        </p:spPr>
        <p:txBody>
          <a:bodyPr wrap="square" rtlCol="0">
            <a:spAutoFit/>
          </a:bodyPr>
          <a:lstStyle/>
          <a:p>
            <a:pPr algn="ctr"/>
            <a:r>
              <a:rPr lang="en-US" sz="1200" dirty="0" err="1">
                <a:solidFill>
                  <a:schemeClr val="accent2"/>
                </a:solidFill>
              </a:rPr>
              <a:t>Flexión-extensión</a:t>
            </a:r>
            <a:r>
              <a:rPr lang="en-US" sz="1200" dirty="0">
                <a:solidFill>
                  <a:schemeClr val="accent2"/>
                </a:solidFill>
              </a:rPr>
              <a:t> de </a:t>
            </a:r>
            <a:r>
              <a:rPr lang="en-US" sz="1200" dirty="0" err="1">
                <a:solidFill>
                  <a:schemeClr val="accent2"/>
                </a:solidFill>
              </a:rPr>
              <a:t>cadera</a:t>
            </a:r>
            <a:endParaRPr lang="en-US" sz="1200" dirty="0">
              <a:solidFill>
                <a:schemeClr val="accent2"/>
              </a:solidFill>
            </a:endParaRPr>
          </a:p>
        </p:txBody>
      </p:sp>
      <p:sp>
        <p:nvSpPr>
          <p:cNvPr id="17" name="CuadroTexto 16">
            <a:extLst>
              <a:ext uri="{FF2B5EF4-FFF2-40B4-BE49-F238E27FC236}">
                <a16:creationId xmlns:a16="http://schemas.microsoft.com/office/drawing/2014/main" id="{4C524382-614C-4D09-91F8-3C174A598801}"/>
              </a:ext>
            </a:extLst>
          </p:cNvPr>
          <p:cNvSpPr txBox="1"/>
          <p:nvPr/>
        </p:nvSpPr>
        <p:spPr>
          <a:xfrm>
            <a:off x="3455854" y="2226018"/>
            <a:ext cx="2339497" cy="276999"/>
          </a:xfrm>
          <a:prstGeom prst="rect">
            <a:avLst/>
          </a:prstGeom>
          <a:noFill/>
        </p:spPr>
        <p:txBody>
          <a:bodyPr wrap="square" rtlCol="0">
            <a:spAutoFit/>
          </a:bodyPr>
          <a:lstStyle/>
          <a:p>
            <a:pPr algn="ctr"/>
            <a:r>
              <a:rPr lang="en-US" sz="1200" dirty="0" err="1">
                <a:solidFill>
                  <a:schemeClr val="accent2"/>
                </a:solidFill>
              </a:rPr>
              <a:t>Flexión-extensión</a:t>
            </a:r>
            <a:r>
              <a:rPr lang="en-US" sz="1200" dirty="0">
                <a:solidFill>
                  <a:schemeClr val="accent2"/>
                </a:solidFill>
              </a:rPr>
              <a:t> de </a:t>
            </a:r>
            <a:r>
              <a:rPr lang="en-US" sz="1200" dirty="0" err="1">
                <a:solidFill>
                  <a:schemeClr val="accent2"/>
                </a:solidFill>
              </a:rPr>
              <a:t>rodilla</a:t>
            </a:r>
            <a:endParaRPr lang="en-US" sz="1200" dirty="0">
              <a:solidFill>
                <a:schemeClr val="accent2"/>
              </a:solidFill>
            </a:endParaRPr>
          </a:p>
        </p:txBody>
      </p:sp>
      <p:sp>
        <p:nvSpPr>
          <p:cNvPr id="19" name="CuadroTexto 18">
            <a:extLst>
              <a:ext uri="{FF2B5EF4-FFF2-40B4-BE49-F238E27FC236}">
                <a16:creationId xmlns:a16="http://schemas.microsoft.com/office/drawing/2014/main" id="{B0C6E165-8906-4596-BCF6-A8C724192ADB}"/>
              </a:ext>
            </a:extLst>
          </p:cNvPr>
          <p:cNvSpPr txBox="1"/>
          <p:nvPr/>
        </p:nvSpPr>
        <p:spPr>
          <a:xfrm>
            <a:off x="6509323" y="2204864"/>
            <a:ext cx="2131107" cy="461665"/>
          </a:xfrm>
          <a:prstGeom prst="rect">
            <a:avLst/>
          </a:prstGeom>
          <a:noFill/>
        </p:spPr>
        <p:txBody>
          <a:bodyPr wrap="square" rtlCol="0">
            <a:spAutoFit/>
          </a:bodyPr>
          <a:lstStyle/>
          <a:p>
            <a:pPr algn="ctr"/>
            <a:r>
              <a:rPr lang="en-US" sz="1200" dirty="0" err="1">
                <a:solidFill>
                  <a:schemeClr val="accent2"/>
                </a:solidFill>
              </a:rPr>
              <a:t>Flexión-extensión</a:t>
            </a:r>
            <a:r>
              <a:rPr lang="en-US" sz="1200" dirty="0">
                <a:solidFill>
                  <a:schemeClr val="accent2"/>
                </a:solidFill>
              </a:rPr>
              <a:t> de </a:t>
            </a:r>
            <a:r>
              <a:rPr lang="en-US" sz="1200" dirty="0" err="1">
                <a:solidFill>
                  <a:schemeClr val="accent2"/>
                </a:solidFill>
              </a:rPr>
              <a:t>tobillo</a:t>
            </a:r>
            <a:endParaRPr lang="en-US" sz="1200" dirty="0">
              <a:solidFill>
                <a:schemeClr val="accent2"/>
              </a:solidFill>
            </a:endParaRPr>
          </a:p>
        </p:txBody>
      </p:sp>
      <p:sp>
        <p:nvSpPr>
          <p:cNvPr id="22" name="CuadroTexto 21">
            <a:extLst>
              <a:ext uri="{FF2B5EF4-FFF2-40B4-BE49-F238E27FC236}">
                <a16:creationId xmlns:a16="http://schemas.microsoft.com/office/drawing/2014/main" id="{1EEBFE77-7219-462D-9905-C97357F95541}"/>
              </a:ext>
            </a:extLst>
          </p:cNvPr>
          <p:cNvSpPr txBox="1"/>
          <p:nvPr/>
        </p:nvSpPr>
        <p:spPr>
          <a:xfrm>
            <a:off x="539552" y="5661248"/>
            <a:ext cx="8265396" cy="523220"/>
          </a:xfrm>
          <a:prstGeom prst="rect">
            <a:avLst/>
          </a:prstGeom>
          <a:noFill/>
        </p:spPr>
        <p:txBody>
          <a:bodyPr wrap="square" rtlCol="0">
            <a:spAutoFit/>
          </a:bodyPr>
          <a:lstStyle/>
          <a:p>
            <a:pPr algn="just"/>
            <a:r>
              <a:rPr lang="es-ES" sz="1400" b="0" dirty="0">
                <a:solidFill>
                  <a:schemeClr val="accent2"/>
                </a:solidFill>
              </a:rPr>
              <a:t>Figura 5 –Las curvas superiores corresponden a los resultados de </a:t>
            </a:r>
            <a:r>
              <a:rPr lang="es-ES" sz="1400" b="0" dirty="0" err="1">
                <a:solidFill>
                  <a:schemeClr val="accent2"/>
                </a:solidFill>
              </a:rPr>
              <a:t>Nadeau</a:t>
            </a:r>
            <a:r>
              <a:rPr lang="es-ES" sz="1400" b="0" dirty="0">
                <a:solidFill>
                  <a:schemeClr val="accent2"/>
                </a:solidFill>
              </a:rPr>
              <a:t> S. et al. 2013. Las curvas inferiores corresponden a los resultados de </a:t>
            </a:r>
            <a:r>
              <a:rPr lang="es-ES" sz="1400" b="0" dirty="0" err="1">
                <a:solidFill>
                  <a:schemeClr val="accent2"/>
                </a:solidFill>
              </a:rPr>
              <a:t>Boudarham</a:t>
            </a:r>
            <a:r>
              <a:rPr lang="es-ES" sz="1400" b="0" dirty="0">
                <a:solidFill>
                  <a:schemeClr val="accent2"/>
                </a:solidFill>
              </a:rPr>
              <a:t> J. et al. 2013</a:t>
            </a:r>
            <a:r>
              <a:rPr lang="en-US" sz="1400" b="0" dirty="0">
                <a:solidFill>
                  <a:schemeClr val="accent2"/>
                </a:solidFill>
              </a:rPr>
              <a:t>. </a:t>
            </a:r>
          </a:p>
        </p:txBody>
      </p:sp>
      <p:pic>
        <p:nvPicPr>
          <p:cNvPr id="23" name="Imagen 22" descr="Gráfico, Histograma&#10;&#10;Descripción generada automáticamente">
            <a:extLst>
              <a:ext uri="{FF2B5EF4-FFF2-40B4-BE49-F238E27FC236}">
                <a16:creationId xmlns:a16="http://schemas.microsoft.com/office/drawing/2014/main" id="{7C7D9CB1-44F1-48EE-95AC-04781C5D5A84}"/>
              </a:ext>
            </a:extLst>
          </p:cNvPr>
          <p:cNvPicPr>
            <a:picLocks noChangeAspect="1"/>
          </p:cNvPicPr>
          <p:nvPr/>
        </p:nvPicPr>
        <p:blipFill rotWithShape="1">
          <a:blip r:embed="rId4">
            <a:extLst>
              <a:ext uri="{28A0092B-C50C-407E-A947-70E740481C1C}">
                <a14:useLocalDpi xmlns:a14="http://schemas.microsoft.com/office/drawing/2010/main" val="0"/>
              </a:ext>
            </a:extLst>
          </a:blip>
          <a:srcRect r="50694" b="50760"/>
          <a:stretch/>
        </p:blipFill>
        <p:spPr>
          <a:xfrm>
            <a:off x="288242" y="2484338"/>
            <a:ext cx="2843598" cy="1647787"/>
          </a:xfrm>
          <a:prstGeom prst="rect">
            <a:avLst/>
          </a:prstGeom>
        </p:spPr>
      </p:pic>
      <p:pic>
        <p:nvPicPr>
          <p:cNvPr id="24" name="Imagen 23" descr="Gráfico, Histograma&#10;&#10;Descripción generada automáticamente">
            <a:extLst>
              <a:ext uri="{FF2B5EF4-FFF2-40B4-BE49-F238E27FC236}">
                <a16:creationId xmlns:a16="http://schemas.microsoft.com/office/drawing/2014/main" id="{08F232FF-C228-4950-913D-6DC76B5B5F83}"/>
              </a:ext>
            </a:extLst>
          </p:cNvPr>
          <p:cNvPicPr>
            <a:picLocks noChangeAspect="1"/>
          </p:cNvPicPr>
          <p:nvPr/>
        </p:nvPicPr>
        <p:blipFill rotWithShape="1">
          <a:blip r:embed="rId4">
            <a:extLst>
              <a:ext uri="{28A0092B-C50C-407E-A947-70E740481C1C}">
                <a14:useLocalDpi xmlns:a14="http://schemas.microsoft.com/office/drawing/2010/main" val="0"/>
              </a:ext>
            </a:extLst>
          </a:blip>
          <a:srcRect l="48809" b="50000"/>
          <a:stretch/>
        </p:blipFill>
        <p:spPr>
          <a:xfrm>
            <a:off x="3131885" y="2457668"/>
            <a:ext cx="2952283" cy="1673216"/>
          </a:xfrm>
          <a:prstGeom prst="rect">
            <a:avLst/>
          </a:prstGeom>
        </p:spPr>
      </p:pic>
      <p:sp>
        <p:nvSpPr>
          <p:cNvPr id="16"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4052762214"/>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I. </a:t>
            </a:r>
            <a:r>
              <a:rPr lang="en-US" sz="3200" dirty="0" err="1">
                <a:solidFill>
                  <a:schemeClr val="accent2">
                    <a:lumMod val="75000"/>
                  </a:schemeClr>
                </a:solidFill>
              </a:rPr>
              <a:t>Objetivos</a:t>
            </a:r>
            <a:endParaRPr lang="en-US" sz="3200" dirty="0">
              <a:solidFill>
                <a:schemeClr val="accent2">
                  <a:lumMod val="75000"/>
                </a:schemeClr>
              </a:solidFill>
            </a:endParaRPr>
          </a:p>
        </p:txBody>
      </p:sp>
      <p:sp>
        <p:nvSpPr>
          <p:cNvPr id="3" name="Prostokąt 1">
            <a:extLst>
              <a:ext uri="{FF2B5EF4-FFF2-40B4-BE49-F238E27FC236}">
                <a16:creationId xmlns:a16="http://schemas.microsoft.com/office/drawing/2014/main" id="{A105F88F-8401-4B61-80E3-0EF6F8A89798}"/>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es-ES" sz="2200" dirty="0">
                <a:solidFill>
                  <a:schemeClr val="accent2">
                    <a:lumMod val="75000"/>
                  </a:schemeClr>
                </a:solidFill>
              </a:rPr>
              <a:t>¿Cómo interpreto el informe de un análisis biomecánico instrumentado en un caso de patología de la marcha</a:t>
            </a:r>
            <a:r>
              <a:rPr lang="en-US" sz="2200" dirty="0">
                <a:solidFill>
                  <a:schemeClr val="accent2">
                    <a:lumMod val="75000"/>
                  </a:schemeClr>
                </a:solidFill>
              </a:rPr>
              <a:t>? </a:t>
            </a: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619D3552-6486-4457-AE24-62A318A809B9}"/>
              </a:ext>
            </a:extLst>
          </p:cNvPr>
          <p:cNvSpPr/>
          <p:nvPr/>
        </p:nvSpPr>
        <p:spPr>
          <a:xfrm>
            <a:off x="539552" y="1700808"/>
            <a:ext cx="8136706" cy="369332"/>
          </a:xfrm>
          <a:prstGeom prst="rect">
            <a:avLst/>
          </a:prstGeom>
        </p:spPr>
        <p:txBody>
          <a:bodyPr wrap="square">
            <a:spAutoFit/>
          </a:bodyPr>
          <a:lstStyle/>
          <a:p>
            <a:pPr>
              <a:spcAft>
                <a:spcPts val="1000"/>
              </a:spcAft>
              <a:defRPr/>
            </a:pPr>
            <a:r>
              <a:rPr lang="es-ES" sz="1800" i="1" dirty="0">
                <a:solidFill>
                  <a:schemeClr val="accent2">
                    <a:lumMod val="75000"/>
                  </a:schemeClr>
                </a:solidFill>
              </a:rPr>
              <a:t>Parámetros cinemáticos: cadera, rodilla y tobillo</a:t>
            </a:r>
            <a:endParaRPr lang="en-US" sz="1800" i="1" dirty="0">
              <a:solidFill>
                <a:schemeClr val="accent2">
                  <a:lumMod val="75000"/>
                </a:schemeClr>
              </a:solidFill>
            </a:endParaRPr>
          </a:p>
        </p:txBody>
      </p:sp>
      <p:pic>
        <p:nvPicPr>
          <p:cNvPr id="14" name="Imagen 13" descr="Gráfico, Histograma&#10;&#10;Descripción generada automáticamente">
            <a:extLst>
              <a:ext uri="{FF2B5EF4-FFF2-40B4-BE49-F238E27FC236}">
                <a16:creationId xmlns:a16="http://schemas.microsoft.com/office/drawing/2014/main" id="{4BF87820-D17B-49CF-A0F2-A7F3CFC0513C}"/>
              </a:ext>
            </a:extLst>
          </p:cNvPr>
          <p:cNvPicPr>
            <a:picLocks noChangeAspect="1"/>
          </p:cNvPicPr>
          <p:nvPr/>
        </p:nvPicPr>
        <p:blipFill rotWithShape="1">
          <a:blip r:embed="rId2">
            <a:extLst>
              <a:ext uri="{28A0092B-C50C-407E-A947-70E740481C1C}">
                <a14:useLocalDpi xmlns:a14="http://schemas.microsoft.com/office/drawing/2010/main" val="0"/>
              </a:ext>
            </a:extLst>
          </a:blip>
          <a:srcRect r="50694" b="50760"/>
          <a:stretch/>
        </p:blipFill>
        <p:spPr>
          <a:xfrm>
            <a:off x="179512" y="2636912"/>
            <a:ext cx="2843598" cy="1647787"/>
          </a:xfrm>
          <a:prstGeom prst="rect">
            <a:avLst/>
          </a:prstGeom>
        </p:spPr>
      </p:pic>
      <p:pic>
        <p:nvPicPr>
          <p:cNvPr id="16" name="Imagen 15" descr="Gráfico, Histograma&#10;&#10;Descripción generada automáticamente">
            <a:extLst>
              <a:ext uri="{FF2B5EF4-FFF2-40B4-BE49-F238E27FC236}">
                <a16:creationId xmlns:a16="http://schemas.microsoft.com/office/drawing/2014/main" id="{8C77ABD8-90AB-43D6-AC0E-A8E1CDE37892}"/>
              </a:ext>
            </a:extLst>
          </p:cNvPr>
          <p:cNvPicPr>
            <a:picLocks noChangeAspect="1"/>
          </p:cNvPicPr>
          <p:nvPr/>
        </p:nvPicPr>
        <p:blipFill rotWithShape="1">
          <a:blip r:embed="rId2">
            <a:extLst>
              <a:ext uri="{28A0092B-C50C-407E-A947-70E740481C1C}">
                <a14:useLocalDpi xmlns:a14="http://schemas.microsoft.com/office/drawing/2010/main" val="0"/>
              </a:ext>
            </a:extLst>
          </a:blip>
          <a:srcRect l="48809" b="50000"/>
          <a:stretch/>
        </p:blipFill>
        <p:spPr>
          <a:xfrm>
            <a:off x="3059832" y="2610242"/>
            <a:ext cx="2952283" cy="1673216"/>
          </a:xfrm>
          <a:prstGeom prst="rect">
            <a:avLst/>
          </a:prstGeom>
        </p:spPr>
      </p:pic>
      <p:pic>
        <p:nvPicPr>
          <p:cNvPr id="18" name="Imagen 17" descr="Gráfico, Histograma&#10;&#10;Descripción generada automáticamente">
            <a:extLst>
              <a:ext uri="{FF2B5EF4-FFF2-40B4-BE49-F238E27FC236}">
                <a16:creationId xmlns:a16="http://schemas.microsoft.com/office/drawing/2014/main" id="{A56C61EB-ED98-4FD3-99DC-EDD7A15FBF0B}"/>
              </a:ext>
            </a:extLst>
          </p:cNvPr>
          <p:cNvPicPr>
            <a:picLocks noChangeAspect="1"/>
          </p:cNvPicPr>
          <p:nvPr/>
        </p:nvPicPr>
        <p:blipFill rotWithShape="1">
          <a:blip r:embed="rId2">
            <a:extLst>
              <a:ext uri="{28A0092B-C50C-407E-A947-70E740481C1C}">
                <a14:useLocalDpi xmlns:a14="http://schemas.microsoft.com/office/drawing/2010/main" val="0"/>
              </a:ext>
            </a:extLst>
          </a:blip>
          <a:srcRect l="25000" t="48514" r="23810"/>
          <a:stretch/>
        </p:blipFill>
        <p:spPr>
          <a:xfrm>
            <a:off x="6012204" y="2642141"/>
            <a:ext cx="2952284" cy="1722963"/>
          </a:xfrm>
          <a:prstGeom prst="rect">
            <a:avLst/>
          </a:prstGeom>
        </p:spPr>
      </p:pic>
      <p:sp>
        <p:nvSpPr>
          <p:cNvPr id="20" name="CuadroTexto 19">
            <a:extLst>
              <a:ext uri="{FF2B5EF4-FFF2-40B4-BE49-F238E27FC236}">
                <a16:creationId xmlns:a16="http://schemas.microsoft.com/office/drawing/2014/main" id="{978BA802-6963-4FB8-A5BC-F1D0C470817F}"/>
              </a:ext>
            </a:extLst>
          </p:cNvPr>
          <p:cNvSpPr txBox="1"/>
          <p:nvPr/>
        </p:nvSpPr>
        <p:spPr>
          <a:xfrm>
            <a:off x="539552" y="2348880"/>
            <a:ext cx="2304256" cy="276999"/>
          </a:xfrm>
          <a:prstGeom prst="rect">
            <a:avLst/>
          </a:prstGeom>
          <a:noFill/>
        </p:spPr>
        <p:txBody>
          <a:bodyPr wrap="square" rtlCol="0">
            <a:spAutoFit/>
          </a:bodyPr>
          <a:lstStyle/>
          <a:p>
            <a:pPr algn="ctr"/>
            <a:r>
              <a:rPr lang="en-US" sz="1200" dirty="0" err="1">
                <a:solidFill>
                  <a:schemeClr val="accent2"/>
                </a:solidFill>
              </a:rPr>
              <a:t>Flexión-extensión</a:t>
            </a:r>
            <a:r>
              <a:rPr lang="en-US" sz="1200" dirty="0">
                <a:solidFill>
                  <a:schemeClr val="accent2"/>
                </a:solidFill>
              </a:rPr>
              <a:t> de </a:t>
            </a:r>
            <a:r>
              <a:rPr lang="en-US" sz="1200" dirty="0" err="1">
                <a:solidFill>
                  <a:schemeClr val="accent2"/>
                </a:solidFill>
              </a:rPr>
              <a:t>cadera</a:t>
            </a:r>
            <a:endParaRPr lang="en-US" sz="1200" dirty="0">
              <a:solidFill>
                <a:schemeClr val="accent2"/>
              </a:solidFill>
            </a:endParaRPr>
          </a:p>
        </p:txBody>
      </p:sp>
      <p:sp>
        <p:nvSpPr>
          <p:cNvPr id="22" name="CuadroTexto 21">
            <a:extLst>
              <a:ext uri="{FF2B5EF4-FFF2-40B4-BE49-F238E27FC236}">
                <a16:creationId xmlns:a16="http://schemas.microsoft.com/office/drawing/2014/main" id="{AA75FBDB-145F-42EF-A3B0-22B4CB143725}"/>
              </a:ext>
            </a:extLst>
          </p:cNvPr>
          <p:cNvSpPr txBox="1"/>
          <p:nvPr/>
        </p:nvSpPr>
        <p:spPr>
          <a:xfrm>
            <a:off x="3491880" y="2370034"/>
            <a:ext cx="2269015" cy="276999"/>
          </a:xfrm>
          <a:prstGeom prst="rect">
            <a:avLst/>
          </a:prstGeom>
          <a:noFill/>
        </p:spPr>
        <p:txBody>
          <a:bodyPr wrap="square" rtlCol="0">
            <a:spAutoFit/>
          </a:bodyPr>
          <a:lstStyle/>
          <a:p>
            <a:pPr algn="ctr"/>
            <a:r>
              <a:rPr lang="en-US" sz="1200" dirty="0" err="1">
                <a:solidFill>
                  <a:schemeClr val="accent2"/>
                </a:solidFill>
              </a:rPr>
              <a:t>Flexión-extensión</a:t>
            </a:r>
            <a:r>
              <a:rPr lang="en-US" sz="1200" dirty="0">
                <a:solidFill>
                  <a:schemeClr val="accent2"/>
                </a:solidFill>
              </a:rPr>
              <a:t> de </a:t>
            </a:r>
            <a:r>
              <a:rPr lang="en-US" sz="1200" dirty="0" err="1">
                <a:solidFill>
                  <a:schemeClr val="accent2"/>
                </a:solidFill>
              </a:rPr>
              <a:t>rodilla</a:t>
            </a:r>
            <a:endParaRPr lang="en-US" sz="1200" dirty="0">
              <a:solidFill>
                <a:schemeClr val="accent2"/>
              </a:solidFill>
            </a:endParaRPr>
          </a:p>
        </p:txBody>
      </p:sp>
      <p:sp>
        <p:nvSpPr>
          <p:cNvPr id="24" name="CuadroTexto 23">
            <a:extLst>
              <a:ext uri="{FF2B5EF4-FFF2-40B4-BE49-F238E27FC236}">
                <a16:creationId xmlns:a16="http://schemas.microsoft.com/office/drawing/2014/main" id="{9B2835D7-B398-4C4C-BEF5-91276FED724D}"/>
              </a:ext>
            </a:extLst>
          </p:cNvPr>
          <p:cNvSpPr txBox="1"/>
          <p:nvPr/>
        </p:nvSpPr>
        <p:spPr>
          <a:xfrm>
            <a:off x="6444163" y="2370034"/>
            <a:ext cx="2232293" cy="276999"/>
          </a:xfrm>
          <a:prstGeom prst="rect">
            <a:avLst/>
          </a:prstGeom>
          <a:noFill/>
        </p:spPr>
        <p:txBody>
          <a:bodyPr wrap="square" rtlCol="0">
            <a:spAutoFit/>
          </a:bodyPr>
          <a:lstStyle/>
          <a:p>
            <a:pPr algn="ctr"/>
            <a:r>
              <a:rPr lang="en-US" sz="1200" dirty="0" err="1">
                <a:solidFill>
                  <a:schemeClr val="accent2"/>
                </a:solidFill>
              </a:rPr>
              <a:t>Flexión-extensión</a:t>
            </a:r>
            <a:r>
              <a:rPr lang="en-US" sz="1200" dirty="0">
                <a:solidFill>
                  <a:schemeClr val="accent2"/>
                </a:solidFill>
              </a:rPr>
              <a:t> de </a:t>
            </a:r>
            <a:r>
              <a:rPr lang="en-US" sz="1200" dirty="0" err="1">
                <a:solidFill>
                  <a:schemeClr val="accent2"/>
                </a:solidFill>
              </a:rPr>
              <a:t>tobillo</a:t>
            </a:r>
            <a:endParaRPr lang="en-US" sz="1200" dirty="0">
              <a:solidFill>
                <a:schemeClr val="accent2"/>
              </a:solidFill>
            </a:endParaRPr>
          </a:p>
        </p:txBody>
      </p:sp>
      <p:sp>
        <p:nvSpPr>
          <p:cNvPr id="2" name="Rectángulo: esquinas redondeadas 1">
            <a:extLst>
              <a:ext uri="{FF2B5EF4-FFF2-40B4-BE49-F238E27FC236}">
                <a16:creationId xmlns:a16="http://schemas.microsoft.com/office/drawing/2014/main" id="{A3861A65-CC36-42DD-B5EB-6323AF6682A7}"/>
              </a:ext>
            </a:extLst>
          </p:cNvPr>
          <p:cNvSpPr/>
          <p:nvPr/>
        </p:nvSpPr>
        <p:spPr bwMode="auto">
          <a:xfrm>
            <a:off x="426486" y="4413722"/>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a:latin typeface="Arial" charset="0"/>
                <a:sym typeface="Arial" charset="0"/>
              </a:rPr>
              <a:t>Disminuir la flexión de la cadera</a:t>
            </a:r>
          </a:p>
        </p:txBody>
      </p:sp>
      <p:sp>
        <p:nvSpPr>
          <p:cNvPr id="4" name="Rectángulo: esquinas redondeadas 3">
            <a:extLst>
              <a:ext uri="{FF2B5EF4-FFF2-40B4-BE49-F238E27FC236}">
                <a16:creationId xmlns:a16="http://schemas.microsoft.com/office/drawing/2014/main" id="{029F3EC3-2EE4-4381-9F0C-861348D4C65A}"/>
              </a:ext>
            </a:extLst>
          </p:cNvPr>
          <p:cNvSpPr/>
          <p:nvPr/>
        </p:nvSpPr>
        <p:spPr bwMode="auto">
          <a:xfrm>
            <a:off x="3349615" y="4418131"/>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a:latin typeface="Arial" charset="0"/>
                <a:sym typeface="Arial" charset="0"/>
              </a:rPr>
              <a:t>Aumentar la flexión de la rodilla</a:t>
            </a:r>
          </a:p>
        </p:txBody>
      </p:sp>
      <p:sp>
        <p:nvSpPr>
          <p:cNvPr id="6" name="Rectángulo: esquinas redondeadas 5">
            <a:extLst>
              <a:ext uri="{FF2B5EF4-FFF2-40B4-BE49-F238E27FC236}">
                <a16:creationId xmlns:a16="http://schemas.microsoft.com/office/drawing/2014/main" id="{80439762-31ED-4469-A05D-B702B3DD207C}"/>
              </a:ext>
            </a:extLst>
          </p:cNvPr>
          <p:cNvSpPr/>
          <p:nvPr/>
        </p:nvSpPr>
        <p:spPr bwMode="auto">
          <a:xfrm>
            <a:off x="6331142" y="4418131"/>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a:latin typeface="Arial" charset="0"/>
                <a:sym typeface="Arial" charset="0"/>
              </a:rPr>
              <a:t>Incrementar la flexión plantar</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19" name="Rectángulo: esquinas redondeadas 18">
            <a:extLst>
              <a:ext uri="{FF2B5EF4-FFF2-40B4-BE49-F238E27FC236}">
                <a16:creationId xmlns:a16="http://schemas.microsoft.com/office/drawing/2014/main" id="{402EF10A-C1CB-4941-884D-ADF5642830EE}"/>
              </a:ext>
            </a:extLst>
          </p:cNvPr>
          <p:cNvSpPr/>
          <p:nvPr/>
        </p:nvSpPr>
        <p:spPr bwMode="auto">
          <a:xfrm>
            <a:off x="3377063" y="5004358"/>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a:latin typeface="Arial" charset="0"/>
                <a:sym typeface="Arial" charset="0"/>
              </a:rPr>
              <a:t>Hiperextensión de rodilla</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8" name="Conector recto 7">
            <a:extLst>
              <a:ext uri="{FF2B5EF4-FFF2-40B4-BE49-F238E27FC236}">
                <a16:creationId xmlns:a16="http://schemas.microsoft.com/office/drawing/2014/main" id="{2CE33222-C114-4D14-B50E-0170441D30A0}"/>
              </a:ext>
            </a:extLst>
          </p:cNvPr>
          <p:cNvCxnSpPr>
            <a:cxnSpLocks/>
          </p:cNvCxnSpPr>
          <p:nvPr/>
        </p:nvCxnSpPr>
        <p:spPr bwMode="auto">
          <a:xfrm>
            <a:off x="755576" y="2625879"/>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23" name="Conector recto 22">
            <a:extLst>
              <a:ext uri="{FF2B5EF4-FFF2-40B4-BE49-F238E27FC236}">
                <a16:creationId xmlns:a16="http://schemas.microsoft.com/office/drawing/2014/main" id="{FE8AC4BC-228B-49F0-84B4-5DB8B8FBA76B}"/>
              </a:ext>
            </a:extLst>
          </p:cNvPr>
          <p:cNvCxnSpPr>
            <a:cxnSpLocks/>
          </p:cNvCxnSpPr>
          <p:nvPr/>
        </p:nvCxnSpPr>
        <p:spPr bwMode="auto">
          <a:xfrm>
            <a:off x="3779912" y="2647033"/>
            <a:ext cx="0" cy="1430039"/>
          </a:xfrm>
          <a:prstGeom prst="line">
            <a:avLst/>
          </a:prstGeom>
          <a:noFill/>
          <a:ln w="28575" cap="flat" cmpd="sng" algn="ctr">
            <a:solidFill>
              <a:schemeClr val="tx2"/>
            </a:solidFill>
            <a:prstDash val="solid"/>
            <a:round/>
            <a:headEnd type="none" w="med" len="med"/>
            <a:tailEnd type="none" w="med" len="med"/>
          </a:ln>
          <a:effectLst/>
        </p:spPr>
      </p:cxnSp>
      <p:cxnSp>
        <p:nvCxnSpPr>
          <p:cNvPr id="25" name="Conector recto 24">
            <a:extLst>
              <a:ext uri="{FF2B5EF4-FFF2-40B4-BE49-F238E27FC236}">
                <a16:creationId xmlns:a16="http://schemas.microsoft.com/office/drawing/2014/main" id="{45104DD4-8420-4D8B-A87F-7A7F131567A4}"/>
              </a:ext>
            </a:extLst>
          </p:cNvPr>
          <p:cNvCxnSpPr>
            <a:cxnSpLocks/>
          </p:cNvCxnSpPr>
          <p:nvPr/>
        </p:nvCxnSpPr>
        <p:spPr bwMode="auto">
          <a:xfrm>
            <a:off x="6660232" y="2647033"/>
            <a:ext cx="0" cy="1430038"/>
          </a:xfrm>
          <a:prstGeom prst="line">
            <a:avLst/>
          </a:prstGeom>
          <a:noFill/>
          <a:ln w="28575" cap="flat" cmpd="sng" algn="ctr">
            <a:solidFill>
              <a:schemeClr val="tx2"/>
            </a:solidFill>
            <a:prstDash val="solid"/>
            <a:round/>
            <a:headEnd type="none" w="med" len="med"/>
            <a:tailEnd type="none" w="med" len="med"/>
          </a:ln>
          <a:effectLst/>
        </p:spPr>
      </p:cxnSp>
      <p:cxnSp>
        <p:nvCxnSpPr>
          <p:cNvPr id="37" name="Conector recto 36">
            <a:extLst>
              <a:ext uri="{FF2B5EF4-FFF2-40B4-BE49-F238E27FC236}">
                <a16:creationId xmlns:a16="http://schemas.microsoft.com/office/drawing/2014/main" id="{126B0136-8FE7-47CC-AAF0-69A7BE4837CB}"/>
              </a:ext>
            </a:extLst>
          </p:cNvPr>
          <p:cNvCxnSpPr>
            <a:cxnSpLocks/>
          </p:cNvCxnSpPr>
          <p:nvPr/>
        </p:nvCxnSpPr>
        <p:spPr bwMode="auto">
          <a:xfrm>
            <a:off x="4716016" y="2636912"/>
            <a:ext cx="0" cy="1451193"/>
          </a:xfrm>
          <a:prstGeom prst="line">
            <a:avLst/>
          </a:prstGeom>
          <a:noFill/>
          <a:ln w="28575" cap="flat" cmpd="sng" algn="ctr">
            <a:solidFill>
              <a:schemeClr val="tx2"/>
            </a:solidFill>
            <a:prstDash val="solid"/>
            <a:round/>
            <a:headEnd type="none" w="med" len="med"/>
            <a:tailEnd type="none" w="med" len="med"/>
          </a:ln>
          <a:effectLst/>
        </p:spPr>
      </p:cxnSp>
      <p:sp>
        <p:nvSpPr>
          <p:cNvPr id="40" name="Rectángulo: esquinas redondeadas 39">
            <a:extLst>
              <a:ext uri="{FF2B5EF4-FFF2-40B4-BE49-F238E27FC236}">
                <a16:creationId xmlns:a16="http://schemas.microsoft.com/office/drawing/2014/main" id="{4497CB46-53F1-4177-8860-CE5855AC2EB3}"/>
              </a:ext>
            </a:extLst>
          </p:cNvPr>
          <p:cNvSpPr/>
          <p:nvPr/>
        </p:nvSpPr>
        <p:spPr bwMode="auto">
          <a:xfrm>
            <a:off x="3377063" y="5602030"/>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a:latin typeface="Arial" charset="0"/>
                <a:sym typeface="Arial" charset="0"/>
              </a:rPr>
              <a:t>Disminuir la flexión de la rodilla</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41" name="Rectángulo: esquinas redondeadas 40">
            <a:extLst>
              <a:ext uri="{FF2B5EF4-FFF2-40B4-BE49-F238E27FC236}">
                <a16:creationId xmlns:a16="http://schemas.microsoft.com/office/drawing/2014/main" id="{B5B62D40-7403-4766-9A25-DB54EF41F7BF}"/>
              </a:ext>
            </a:extLst>
          </p:cNvPr>
          <p:cNvSpPr/>
          <p:nvPr/>
        </p:nvSpPr>
        <p:spPr bwMode="auto">
          <a:xfrm>
            <a:off x="424735" y="5606439"/>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a:latin typeface="Arial" charset="0"/>
                <a:sym typeface="Arial" charset="0"/>
              </a:rPr>
              <a:t>Aumentar la flexión de la cadera</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42" name="Conector recto 41">
            <a:extLst>
              <a:ext uri="{FF2B5EF4-FFF2-40B4-BE49-F238E27FC236}">
                <a16:creationId xmlns:a16="http://schemas.microsoft.com/office/drawing/2014/main" id="{6EC66AAF-EE81-451C-9823-50909D707A73}"/>
              </a:ext>
            </a:extLst>
          </p:cNvPr>
          <p:cNvCxnSpPr>
            <a:cxnSpLocks/>
          </p:cNvCxnSpPr>
          <p:nvPr/>
        </p:nvCxnSpPr>
        <p:spPr bwMode="auto">
          <a:xfrm>
            <a:off x="2771800" y="2636912"/>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44" name="Conector recto 43">
            <a:extLst>
              <a:ext uri="{FF2B5EF4-FFF2-40B4-BE49-F238E27FC236}">
                <a16:creationId xmlns:a16="http://schemas.microsoft.com/office/drawing/2014/main" id="{955661EA-0CFD-4700-A075-E98CC11FFB8A}"/>
              </a:ext>
            </a:extLst>
          </p:cNvPr>
          <p:cNvCxnSpPr>
            <a:cxnSpLocks/>
          </p:cNvCxnSpPr>
          <p:nvPr/>
        </p:nvCxnSpPr>
        <p:spPr bwMode="auto">
          <a:xfrm>
            <a:off x="5220072" y="2636912"/>
            <a:ext cx="0" cy="1451193"/>
          </a:xfrm>
          <a:prstGeom prst="line">
            <a:avLst/>
          </a:prstGeom>
          <a:noFill/>
          <a:ln w="28575" cap="flat" cmpd="sng" algn="ctr">
            <a:solidFill>
              <a:schemeClr val="tx2"/>
            </a:solidFill>
            <a:prstDash val="solid"/>
            <a:round/>
            <a:headEnd type="none" w="med" len="med"/>
            <a:tailEnd type="none" w="med" len="med"/>
          </a:ln>
          <a:effectLst/>
        </p:spPr>
      </p:cxnSp>
      <p:cxnSp>
        <p:nvCxnSpPr>
          <p:cNvPr id="45" name="Conector recto 44">
            <a:extLst>
              <a:ext uri="{FF2B5EF4-FFF2-40B4-BE49-F238E27FC236}">
                <a16:creationId xmlns:a16="http://schemas.microsoft.com/office/drawing/2014/main" id="{1BE4412C-5CB4-4DFB-817D-26BA2FE75573}"/>
              </a:ext>
            </a:extLst>
          </p:cNvPr>
          <p:cNvCxnSpPr>
            <a:cxnSpLocks/>
          </p:cNvCxnSpPr>
          <p:nvPr/>
        </p:nvCxnSpPr>
        <p:spPr bwMode="auto">
          <a:xfrm>
            <a:off x="7812360" y="2636912"/>
            <a:ext cx="0" cy="1430038"/>
          </a:xfrm>
          <a:prstGeom prst="line">
            <a:avLst/>
          </a:prstGeom>
          <a:noFill/>
          <a:ln w="28575" cap="flat" cmpd="sng" algn="ctr">
            <a:solidFill>
              <a:schemeClr val="tx2"/>
            </a:solidFill>
            <a:prstDash val="solid"/>
            <a:round/>
            <a:headEnd type="none" w="med" len="med"/>
            <a:tailEnd type="none" w="med" len="med"/>
          </a:ln>
          <a:effectLst/>
        </p:spPr>
      </p:cxnSp>
      <p:sp>
        <p:nvSpPr>
          <p:cNvPr id="46" name="Rectángulo: esquinas redondeadas 45">
            <a:extLst>
              <a:ext uri="{FF2B5EF4-FFF2-40B4-BE49-F238E27FC236}">
                <a16:creationId xmlns:a16="http://schemas.microsoft.com/office/drawing/2014/main" id="{99F5BFE6-0554-485D-9DD8-3EB74EDA06F0}"/>
              </a:ext>
            </a:extLst>
          </p:cNvPr>
          <p:cNvSpPr/>
          <p:nvPr/>
        </p:nvSpPr>
        <p:spPr bwMode="auto">
          <a:xfrm>
            <a:off x="6372200" y="5008767"/>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n-US" sz="1600" dirty="0" err="1">
                <a:latin typeface="Arial" charset="0"/>
                <a:sym typeface="Arial" charset="0"/>
              </a:rPr>
              <a:t>Falta</a:t>
            </a:r>
            <a:r>
              <a:rPr lang="en-US" sz="1600" dirty="0">
                <a:latin typeface="Arial" charset="0"/>
                <a:sym typeface="Arial" charset="0"/>
              </a:rPr>
              <a:t> de </a:t>
            </a:r>
            <a:r>
              <a:rPr lang="en-US" sz="1600" dirty="0" err="1">
                <a:latin typeface="Arial" charset="0"/>
                <a:sym typeface="Arial" charset="0"/>
              </a:rPr>
              <a:t>flexión</a:t>
            </a:r>
            <a:r>
              <a:rPr lang="en-US" sz="1600" dirty="0">
                <a:latin typeface="Arial" charset="0"/>
                <a:sym typeface="Arial" charset="0"/>
              </a:rPr>
              <a:t> plantar</a:t>
            </a:r>
            <a:endParaRPr kumimoji="0" lang="es-ES" sz="1600" b="1" i="0" u="none" strike="noStrike" cap="none" normalizeH="0" baseline="0" dirty="0">
              <a:ln>
                <a:noFill/>
              </a:ln>
              <a:solidFill>
                <a:schemeClr val="bg1"/>
              </a:solidFill>
              <a:effectLst/>
              <a:latin typeface="Arial" charset="0"/>
              <a:sym typeface="Arial" charset="0"/>
            </a:endParaRPr>
          </a:p>
        </p:txBody>
      </p:sp>
      <p:cxnSp>
        <p:nvCxnSpPr>
          <p:cNvPr id="26" name="Conector recto 25">
            <a:extLst>
              <a:ext uri="{FF2B5EF4-FFF2-40B4-BE49-F238E27FC236}">
                <a16:creationId xmlns:a16="http://schemas.microsoft.com/office/drawing/2014/main" id="{97A02655-77AC-4C34-AB7D-D62A57B52A81}"/>
              </a:ext>
            </a:extLst>
          </p:cNvPr>
          <p:cNvCxnSpPr>
            <a:cxnSpLocks/>
          </p:cNvCxnSpPr>
          <p:nvPr/>
        </p:nvCxnSpPr>
        <p:spPr bwMode="auto">
          <a:xfrm>
            <a:off x="1835696" y="2636912"/>
            <a:ext cx="0" cy="1451193"/>
          </a:xfrm>
          <a:prstGeom prst="line">
            <a:avLst/>
          </a:prstGeom>
          <a:noFill/>
          <a:ln w="28575" cap="flat" cmpd="sng" algn="ctr">
            <a:solidFill>
              <a:schemeClr val="tx2"/>
            </a:solidFill>
            <a:prstDash val="solid"/>
            <a:round/>
            <a:headEnd type="none" w="med" len="med"/>
            <a:tailEnd type="none" w="med" len="med"/>
          </a:ln>
          <a:effectLst/>
        </p:spPr>
      </p:cxnSp>
      <p:sp>
        <p:nvSpPr>
          <p:cNvPr id="27" name="Rectángulo: esquinas redondeadas 26">
            <a:extLst>
              <a:ext uri="{FF2B5EF4-FFF2-40B4-BE49-F238E27FC236}">
                <a16:creationId xmlns:a16="http://schemas.microsoft.com/office/drawing/2014/main" id="{BB7874AC-998E-4BA6-AE9B-02CDEE9FF01F}"/>
              </a:ext>
            </a:extLst>
          </p:cNvPr>
          <p:cNvSpPr/>
          <p:nvPr/>
        </p:nvSpPr>
        <p:spPr bwMode="auto">
          <a:xfrm>
            <a:off x="424735" y="5004358"/>
            <a:ext cx="2491081" cy="508465"/>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42863" algn="ctr" defTabSz="642938" eaLnBrk="1" hangingPunct="1">
              <a:lnSpc>
                <a:spcPct val="90000"/>
              </a:lnSpc>
              <a:spcBef>
                <a:spcPts val="1675"/>
              </a:spcBef>
              <a:buSzPct val="171000"/>
            </a:pPr>
            <a:r>
              <a:rPr lang="es-ES" sz="1600" dirty="0">
                <a:latin typeface="Arial" charset="0"/>
                <a:sym typeface="Arial" charset="0"/>
              </a:rPr>
              <a:t>Aumentar la flexión de la cadera</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28"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307635022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9" grpId="0" animBg="1"/>
      <p:bldP spid="40" grpId="0" animBg="1"/>
      <p:bldP spid="41" grpId="0" animBg="1"/>
      <p:bldP spid="4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D0A4724E-6AE2-4690-9996-E3F05E6529CD}"/>
              </a:ext>
            </a:extLst>
          </p:cNvPr>
          <p:cNvPicPr>
            <a:picLocks noChangeAspect="1"/>
          </p:cNvPicPr>
          <p:nvPr/>
        </p:nvPicPr>
        <p:blipFill rotWithShape="1">
          <a:blip r:embed="rId2"/>
          <a:srcRect l="63102" t="21777" r="21516" b="55140"/>
          <a:stretch/>
        </p:blipFill>
        <p:spPr>
          <a:xfrm>
            <a:off x="496796" y="3212976"/>
            <a:ext cx="3838630" cy="1944216"/>
          </a:xfrm>
          <a:prstGeom prst="rect">
            <a:avLst/>
          </a:prstGeom>
        </p:spPr>
      </p:pic>
      <p:pic>
        <p:nvPicPr>
          <p:cNvPr id="29" name="Imagen 28">
            <a:extLst>
              <a:ext uri="{FF2B5EF4-FFF2-40B4-BE49-F238E27FC236}">
                <a16:creationId xmlns:a16="http://schemas.microsoft.com/office/drawing/2014/main" id="{4D07D5E3-A66C-46E9-B160-76A728B147DE}"/>
              </a:ext>
            </a:extLst>
          </p:cNvPr>
          <p:cNvPicPr>
            <a:picLocks noChangeAspect="1"/>
          </p:cNvPicPr>
          <p:nvPr/>
        </p:nvPicPr>
        <p:blipFill rotWithShape="1">
          <a:blip r:embed="rId2"/>
          <a:srcRect l="78154" t="23092" r="6843" b="54784"/>
          <a:stretch/>
        </p:blipFill>
        <p:spPr>
          <a:xfrm>
            <a:off x="4808576" y="3272447"/>
            <a:ext cx="3768622" cy="1875660"/>
          </a:xfrm>
          <a:prstGeom prst="rect">
            <a:avLst/>
          </a:prstGeom>
        </p:spPr>
      </p:pic>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s-ES" sz="1800" i="1" dirty="0">
                <a:solidFill>
                  <a:schemeClr val="accent2">
                    <a:lumMod val="75000"/>
                  </a:schemeClr>
                </a:solidFill>
              </a:rPr>
              <a:t>Parámetros cinéticos: fuerza de reacción del suelo</a:t>
            </a:r>
            <a:endParaRPr lang="en-US" sz="1800" i="1" dirty="0">
              <a:solidFill>
                <a:schemeClr val="accent2">
                  <a:lumMod val="75000"/>
                </a:schemeClr>
              </a:solidFill>
            </a:endParaRPr>
          </a:p>
        </p:txBody>
      </p:sp>
      <p:sp>
        <p:nvSpPr>
          <p:cNvPr id="30" name="Rectángulo 29">
            <a:extLst>
              <a:ext uri="{FF2B5EF4-FFF2-40B4-BE49-F238E27FC236}">
                <a16:creationId xmlns:a16="http://schemas.microsoft.com/office/drawing/2014/main" id="{E7B33EC8-585F-4BDD-B0FD-E80643CB3C0E}"/>
              </a:ext>
            </a:extLst>
          </p:cNvPr>
          <p:cNvSpPr/>
          <p:nvPr/>
        </p:nvSpPr>
        <p:spPr bwMode="auto">
          <a:xfrm>
            <a:off x="4283968" y="3861048"/>
            <a:ext cx="288032" cy="648071"/>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Rectángulo 31">
            <a:extLst>
              <a:ext uri="{FF2B5EF4-FFF2-40B4-BE49-F238E27FC236}">
                <a16:creationId xmlns:a16="http://schemas.microsoft.com/office/drawing/2014/main" id="{F8DE4E17-BFDC-4E50-91F8-67911D81241C}"/>
              </a:ext>
            </a:extLst>
          </p:cNvPr>
          <p:cNvSpPr/>
          <p:nvPr/>
        </p:nvSpPr>
        <p:spPr bwMode="auto">
          <a:xfrm>
            <a:off x="4756680" y="3272447"/>
            <a:ext cx="288032" cy="369332"/>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Rectángulo 35">
            <a:extLst>
              <a:ext uri="{FF2B5EF4-FFF2-40B4-BE49-F238E27FC236}">
                <a16:creationId xmlns:a16="http://schemas.microsoft.com/office/drawing/2014/main" id="{0AF3F3F8-BB9D-4002-9640-8D048D2AF178}"/>
              </a:ext>
            </a:extLst>
          </p:cNvPr>
          <p:cNvSpPr/>
          <p:nvPr/>
        </p:nvSpPr>
        <p:spPr bwMode="auto">
          <a:xfrm>
            <a:off x="4716016" y="4678210"/>
            <a:ext cx="288032" cy="190950"/>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8" name="CuadroTexto 37">
            <a:extLst>
              <a:ext uri="{FF2B5EF4-FFF2-40B4-BE49-F238E27FC236}">
                <a16:creationId xmlns:a16="http://schemas.microsoft.com/office/drawing/2014/main" id="{639B6FD8-C2EA-4286-AD41-54A678AAEE37}"/>
              </a:ext>
            </a:extLst>
          </p:cNvPr>
          <p:cNvSpPr txBox="1"/>
          <p:nvPr/>
        </p:nvSpPr>
        <p:spPr>
          <a:xfrm>
            <a:off x="251520" y="5085184"/>
            <a:ext cx="8712968" cy="954107"/>
          </a:xfrm>
          <a:prstGeom prst="rect">
            <a:avLst/>
          </a:prstGeom>
          <a:noFill/>
        </p:spPr>
        <p:txBody>
          <a:bodyPr wrap="square" rtlCol="0">
            <a:spAutoFit/>
          </a:bodyPr>
          <a:lstStyle/>
          <a:p>
            <a:pPr algn="just"/>
            <a:r>
              <a:rPr lang="es-ES" sz="1400" b="0" dirty="0">
                <a:solidFill>
                  <a:schemeClr val="accent2"/>
                </a:solidFill>
              </a:rPr>
              <a:t>Figura 6 - Patrón de fuerza de reacción vertical del suelo de personas con hemiplejía unilateral causada por accidente cerebrovascular del hemisferio cerebral (la duración promedio después del inicio del accidente cerebrovascular fue de 10,3 meses). Los resultados de </a:t>
            </a:r>
            <a:r>
              <a:rPr lang="es-ES" sz="1400" b="0" dirty="0" err="1">
                <a:solidFill>
                  <a:schemeClr val="accent2"/>
                </a:solidFill>
              </a:rPr>
              <a:t>Chung-Yao</a:t>
            </a:r>
            <a:r>
              <a:rPr lang="es-ES" sz="1400" b="0" dirty="0">
                <a:solidFill>
                  <a:schemeClr val="accent2"/>
                </a:solidFill>
              </a:rPr>
              <a:t> </a:t>
            </a:r>
            <a:r>
              <a:rPr lang="es-ES" sz="1400" b="0" dirty="0" err="1">
                <a:solidFill>
                  <a:schemeClr val="accent2"/>
                </a:solidFill>
              </a:rPr>
              <a:t>Chen</a:t>
            </a:r>
            <a:r>
              <a:rPr lang="es-ES" sz="1400" b="0" dirty="0">
                <a:solidFill>
                  <a:schemeClr val="accent2"/>
                </a:solidFill>
              </a:rPr>
              <a:t> et al. 2007. Patrón I corresponde a curvas con forma irregular. El patrón II corresponde a curvas con una forma de V invertida irregular</a:t>
            </a:r>
            <a:r>
              <a:rPr lang="en-US" sz="1400" b="0" dirty="0">
                <a:solidFill>
                  <a:schemeClr val="accent2"/>
                </a:solidFill>
              </a:rPr>
              <a:t>. </a:t>
            </a:r>
          </a:p>
        </p:txBody>
      </p:sp>
      <p:sp>
        <p:nvSpPr>
          <p:cNvPr id="40" name="Rectángulo: esquinas redondeadas 39">
            <a:extLst>
              <a:ext uri="{FF2B5EF4-FFF2-40B4-BE49-F238E27FC236}">
                <a16:creationId xmlns:a16="http://schemas.microsoft.com/office/drawing/2014/main" id="{4927B4B5-1772-4306-945E-B795A882E18D}"/>
              </a:ext>
            </a:extLst>
          </p:cNvPr>
          <p:cNvSpPr/>
          <p:nvPr/>
        </p:nvSpPr>
        <p:spPr bwMode="auto">
          <a:xfrm>
            <a:off x="4944183" y="2564904"/>
            <a:ext cx="3528392" cy="648072"/>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es-ES" sz="1600" dirty="0">
                <a:latin typeface="Calibri" panose="020F0502020204030204" pitchFamily="34" charset="0"/>
                <a:ea typeface="Calibri" panose="020F0502020204030204" pitchFamily="34" charset="0"/>
                <a:cs typeface="Times New Roman" panose="02020603050405020304" pitchFamily="18" charset="0"/>
              </a:rPr>
              <a:t>Patrón II con forma de V invertida irregular</a:t>
            </a:r>
            <a:endParaRPr kumimoji="0" lang="en-US" sz="1600" i="0" u="none" strike="noStrike" cap="none" normalizeH="0" baseline="0" dirty="0">
              <a:ln>
                <a:noFill/>
              </a:ln>
              <a:solidFill>
                <a:schemeClr val="bg1"/>
              </a:solidFill>
              <a:effectLst/>
              <a:latin typeface="Arial" charset="0"/>
              <a:sym typeface="Arial" charset="0"/>
            </a:endParaRPr>
          </a:p>
        </p:txBody>
      </p:sp>
      <p:sp>
        <p:nvSpPr>
          <p:cNvPr id="42" name="Rectángulo: esquinas redondeadas 41">
            <a:extLst>
              <a:ext uri="{FF2B5EF4-FFF2-40B4-BE49-F238E27FC236}">
                <a16:creationId xmlns:a16="http://schemas.microsoft.com/office/drawing/2014/main" id="{1851088E-E91D-4BA7-A512-035DCA065006}"/>
              </a:ext>
            </a:extLst>
          </p:cNvPr>
          <p:cNvSpPr/>
          <p:nvPr/>
        </p:nvSpPr>
        <p:spPr bwMode="auto">
          <a:xfrm>
            <a:off x="839648" y="2564905"/>
            <a:ext cx="3528392" cy="648071"/>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es-ES" sz="1600" dirty="0">
                <a:latin typeface="Calibri" panose="020F0502020204030204" pitchFamily="34" charset="0"/>
                <a:ea typeface="Calibri" panose="020F0502020204030204" pitchFamily="34" charset="0"/>
                <a:cs typeface="Times New Roman" panose="02020603050405020304" pitchFamily="18" charset="0"/>
              </a:rPr>
              <a:t>Patrón I con forma irregular</a:t>
            </a:r>
            <a:endParaRPr kumimoji="0" lang="en-US" sz="1600" i="0" u="none" strike="noStrike" cap="none" normalizeH="0" baseline="0" dirty="0">
              <a:ln>
                <a:noFill/>
              </a:ln>
              <a:solidFill>
                <a:schemeClr val="bg1"/>
              </a:solidFill>
              <a:effectLst/>
              <a:latin typeface="Arial" charset="0"/>
              <a:sym typeface="Arial" charset="0"/>
            </a:endParaRPr>
          </a:p>
        </p:txBody>
      </p:sp>
      <p:sp>
        <p:nvSpPr>
          <p:cNvPr id="12"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3040964978"/>
      </p:ext>
    </p:extLst>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3C9978C7-438F-4595-8B86-8889FF03D9DA}"/>
              </a:ext>
            </a:extLst>
          </p:cNvPr>
          <p:cNvPicPr>
            <a:picLocks noChangeAspect="1"/>
          </p:cNvPicPr>
          <p:nvPr/>
        </p:nvPicPr>
        <p:blipFill rotWithShape="1">
          <a:blip r:embed="rId2"/>
          <a:srcRect l="62862" t="51256" r="21757" b="26667"/>
          <a:stretch/>
        </p:blipFill>
        <p:spPr>
          <a:xfrm>
            <a:off x="467544" y="3264579"/>
            <a:ext cx="3906958" cy="1892613"/>
          </a:xfrm>
          <a:prstGeom prst="rect">
            <a:avLst/>
          </a:prstGeom>
        </p:spPr>
      </p:pic>
      <p:pic>
        <p:nvPicPr>
          <p:cNvPr id="25" name="Imagen 24">
            <a:extLst>
              <a:ext uri="{FF2B5EF4-FFF2-40B4-BE49-F238E27FC236}">
                <a16:creationId xmlns:a16="http://schemas.microsoft.com/office/drawing/2014/main" id="{331AED0A-295B-45FC-B6A4-0E24510BD7A8}"/>
              </a:ext>
            </a:extLst>
          </p:cNvPr>
          <p:cNvPicPr>
            <a:picLocks noChangeAspect="1"/>
          </p:cNvPicPr>
          <p:nvPr/>
        </p:nvPicPr>
        <p:blipFill rotWithShape="1">
          <a:blip r:embed="rId2"/>
          <a:srcRect l="78110" t="52247" r="6509" b="26667"/>
          <a:stretch/>
        </p:blipFill>
        <p:spPr>
          <a:xfrm>
            <a:off x="4700828" y="3325054"/>
            <a:ext cx="3934895" cy="1820605"/>
          </a:xfrm>
          <a:prstGeom prst="rect">
            <a:avLst/>
          </a:prstGeom>
        </p:spPr>
      </p:pic>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s-ES" sz="1800" i="1" dirty="0">
                <a:solidFill>
                  <a:schemeClr val="accent2">
                    <a:lumMod val="75000"/>
                  </a:schemeClr>
                </a:solidFill>
              </a:rPr>
              <a:t>Parámetros cinéticos: fuerza de reacción del suelo</a:t>
            </a:r>
            <a:endParaRPr lang="en-US" sz="1800" i="1" dirty="0">
              <a:solidFill>
                <a:schemeClr val="accent2">
                  <a:lumMod val="75000"/>
                </a:schemeClr>
              </a:solidFill>
            </a:endParaRPr>
          </a:p>
        </p:txBody>
      </p:sp>
      <p:sp>
        <p:nvSpPr>
          <p:cNvPr id="20" name="Rectángulo: esquinas redondeadas 19">
            <a:extLst>
              <a:ext uri="{FF2B5EF4-FFF2-40B4-BE49-F238E27FC236}">
                <a16:creationId xmlns:a16="http://schemas.microsoft.com/office/drawing/2014/main" id="{AB80DD4D-2319-4BF1-A284-8850A437D997}"/>
              </a:ext>
            </a:extLst>
          </p:cNvPr>
          <p:cNvSpPr/>
          <p:nvPr/>
        </p:nvSpPr>
        <p:spPr bwMode="auto">
          <a:xfrm>
            <a:off x="846110" y="2566326"/>
            <a:ext cx="3528392" cy="646649"/>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es-ES" sz="1600" dirty="0">
                <a:latin typeface="Calibri" panose="020F0502020204030204" pitchFamily="34" charset="0"/>
                <a:ea typeface="Calibri" panose="020F0502020204030204" pitchFamily="34" charset="0"/>
                <a:cs typeface="Times New Roman" panose="02020603050405020304" pitchFamily="18" charset="0"/>
              </a:rPr>
              <a:t>Patrón III con forma de V invertida o U invertida</a:t>
            </a:r>
            <a:endParaRPr kumimoji="0" lang="en-US" sz="1600" i="0" u="none" strike="noStrike" cap="none" normalizeH="0" baseline="0" dirty="0">
              <a:ln>
                <a:noFill/>
              </a:ln>
              <a:solidFill>
                <a:schemeClr val="bg1"/>
              </a:solidFill>
              <a:effectLst/>
              <a:latin typeface="Arial" charset="0"/>
              <a:sym typeface="Arial" charset="0"/>
            </a:endParaRPr>
          </a:p>
        </p:txBody>
      </p:sp>
      <p:sp>
        <p:nvSpPr>
          <p:cNvPr id="22" name="Rectángulo: esquinas redondeadas 21">
            <a:extLst>
              <a:ext uri="{FF2B5EF4-FFF2-40B4-BE49-F238E27FC236}">
                <a16:creationId xmlns:a16="http://schemas.microsoft.com/office/drawing/2014/main" id="{0CF8FEF8-7E80-4A44-A5F7-56754A9AD66B}"/>
              </a:ext>
            </a:extLst>
          </p:cNvPr>
          <p:cNvSpPr/>
          <p:nvPr/>
        </p:nvSpPr>
        <p:spPr bwMode="auto">
          <a:xfrm>
            <a:off x="4937721" y="2566326"/>
            <a:ext cx="3528392" cy="64665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es-ES" sz="1600" dirty="0">
                <a:latin typeface="Calibri" panose="020F0502020204030204" pitchFamily="34" charset="0"/>
                <a:ea typeface="Calibri" panose="020F0502020204030204" pitchFamily="34" charset="0"/>
                <a:cs typeface="Times New Roman" panose="02020603050405020304" pitchFamily="18" charset="0"/>
              </a:rPr>
              <a:t>Patrón IV con forma de M bimodal</a:t>
            </a:r>
            <a:endParaRPr kumimoji="0" lang="en-US" sz="1600" i="0" u="none" strike="noStrike" cap="none" normalizeH="0" baseline="0" dirty="0">
              <a:ln>
                <a:noFill/>
              </a:ln>
              <a:solidFill>
                <a:schemeClr val="bg1"/>
              </a:solidFill>
              <a:effectLst/>
              <a:latin typeface="Arial" charset="0"/>
              <a:sym typeface="Arial" charset="0"/>
            </a:endParaRPr>
          </a:p>
        </p:txBody>
      </p:sp>
      <p:sp>
        <p:nvSpPr>
          <p:cNvPr id="9" name="Rectángulo 8">
            <a:extLst>
              <a:ext uri="{FF2B5EF4-FFF2-40B4-BE49-F238E27FC236}">
                <a16:creationId xmlns:a16="http://schemas.microsoft.com/office/drawing/2014/main" id="{02B36050-7838-48B1-8862-D8333438A856}"/>
              </a:ext>
            </a:extLst>
          </p:cNvPr>
          <p:cNvSpPr/>
          <p:nvPr/>
        </p:nvSpPr>
        <p:spPr bwMode="auto">
          <a:xfrm>
            <a:off x="4644008" y="3429001"/>
            <a:ext cx="288032" cy="216023"/>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Rectángulo 9">
            <a:extLst>
              <a:ext uri="{FF2B5EF4-FFF2-40B4-BE49-F238E27FC236}">
                <a16:creationId xmlns:a16="http://schemas.microsoft.com/office/drawing/2014/main" id="{C1AD0246-10E0-4D3A-8337-4929B66257E9}"/>
              </a:ext>
            </a:extLst>
          </p:cNvPr>
          <p:cNvSpPr/>
          <p:nvPr/>
        </p:nvSpPr>
        <p:spPr bwMode="auto">
          <a:xfrm>
            <a:off x="4644008" y="4653137"/>
            <a:ext cx="288032" cy="216023"/>
          </a:xfrm>
          <a:prstGeom prst="rect">
            <a:avLst/>
          </a:prstGeom>
          <a:solidFill>
            <a:schemeClr val="accent3"/>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1" name="CuadroTexto 10">
            <a:extLst>
              <a:ext uri="{FF2B5EF4-FFF2-40B4-BE49-F238E27FC236}">
                <a16:creationId xmlns:a16="http://schemas.microsoft.com/office/drawing/2014/main" id="{2DEA8220-B04E-4476-8971-9C97CB563CA5}"/>
              </a:ext>
            </a:extLst>
          </p:cNvPr>
          <p:cNvSpPr txBox="1"/>
          <p:nvPr/>
        </p:nvSpPr>
        <p:spPr>
          <a:xfrm>
            <a:off x="107504" y="5085184"/>
            <a:ext cx="8928992" cy="954107"/>
          </a:xfrm>
          <a:prstGeom prst="rect">
            <a:avLst/>
          </a:prstGeom>
          <a:noFill/>
        </p:spPr>
        <p:txBody>
          <a:bodyPr wrap="square" rtlCol="0">
            <a:spAutoFit/>
          </a:bodyPr>
          <a:lstStyle/>
          <a:p>
            <a:pPr algn="just"/>
            <a:r>
              <a:rPr lang="es-ES" sz="1400" b="0" dirty="0">
                <a:solidFill>
                  <a:schemeClr val="accent2"/>
                </a:solidFill>
              </a:rPr>
              <a:t>Figura 7 - Patrón de fuerza de reacción vertical del suelo de personas con hemiplejía unilateral causada por accidente cerebrovascular del hemisferio cerebral (la duración promedio después del inicio del accidente cerebrovascular fue de 10,3 meses). Los resultados de </a:t>
            </a:r>
            <a:r>
              <a:rPr lang="es-ES" sz="1400" b="0" dirty="0" err="1">
                <a:solidFill>
                  <a:schemeClr val="accent2"/>
                </a:solidFill>
              </a:rPr>
              <a:t>Chung-Yao</a:t>
            </a:r>
            <a:r>
              <a:rPr lang="es-ES" sz="1400" b="0" dirty="0">
                <a:solidFill>
                  <a:schemeClr val="accent2"/>
                </a:solidFill>
              </a:rPr>
              <a:t> </a:t>
            </a:r>
            <a:r>
              <a:rPr lang="es-ES" sz="1400" b="0" dirty="0" err="1">
                <a:solidFill>
                  <a:schemeClr val="accent2"/>
                </a:solidFill>
              </a:rPr>
              <a:t>Chen</a:t>
            </a:r>
            <a:r>
              <a:rPr lang="es-ES" sz="1400" b="0" dirty="0">
                <a:solidFill>
                  <a:schemeClr val="accent2"/>
                </a:solidFill>
              </a:rPr>
              <a:t> et al. 2007. El patrón III corresponde a curvas con forma de V invertida o U invertida. El patrón IV corresponde a curvas con forma de M bimodal</a:t>
            </a:r>
            <a:r>
              <a:rPr lang="en-US" sz="1400" b="0" dirty="0">
                <a:solidFill>
                  <a:schemeClr val="accent2"/>
                </a:solidFill>
              </a:rPr>
              <a:t>. </a:t>
            </a:r>
          </a:p>
        </p:txBody>
      </p:sp>
      <p:sp>
        <p:nvSpPr>
          <p:cNvPr id="12"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1042511861"/>
      </p:ext>
    </p:extLst>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s-ES" sz="1800" i="1" dirty="0">
                <a:solidFill>
                  <a:schemeClr val="accent2">
                    <a:lumMod val="75000"/>
                  </a:schemeClr>
                </a:solidFill>
              </a:rPr>
              <a:t>Parámetros cinéticos: fuerza de reacción del suelo</a:t>
            </a:r>
            <a:endParaRPr lang="en-US" sz="1800" i="1" dirty="0">
              <a:solidFill>
                <a:schemeClr val="accent2">
                  <a:lumMod val="75000"/>
                </a:schemeClr>
              </a:solidFill>
            </a:endParaRPr>
          </a:p>
        </p:txBody>
      </p:sp>
      <p:pic>
        <p:nvPicPr>
          <p:cNvPr id="7" name="Imagen 6" descr="Gráfico&#10;&#10;Descripción generada automáticamente">
            <a:extLst>
              <a:ext uri="{FF2B5EF4-FFF2-40B4-BE49-F238E27FC236}">
                <a16:creationId xmlns:a16="http://schemas.microsoft.com/office/drawing/2014/main" id="{BFFCF0FC-D245-4AC3-86AC-0F3A817B2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064747"/>
            <a:ext cx="5544616" cy="2703411"/>
          </a:xfrm>
          <a:prstGeom prst="rect">
            <a:avLst/>
          </a:prstGeom>
        </p:spPr>
      </p:pic>
      <p:sp>
        <p:nvSpPr>
          <p:cNvPr id="35" name="CuadroTexto 34">
            <a:extLst>
              <a:ext uri="{FF2B5EF4-FFF2-40B4-BE49-F238E27FC236}">
                <a16:creationId xmlns:a16="http://schemas.microsoft.com/office/drawing/2014/main" id="{60506D65-8A2A-44AE-B73C-2358FF03F7AD}"/>
              </a:ext>
            </a:extLst>
          </p:cNvPr>
          <p:cNvSpPr txBox="1"/>
          <p:nvPr/>
        </p:nvSpPr>
        <p:spPr>
          <a:xfrm>
            <a:off x="2251213" y="3038826"/>
            <a:ext cx="4601816" cy="400110"/>
          </a:xfrm>
          <a:prstGeom prst="rect">
            <a:avLst/>
          </a:prstGeom>
          <a:noFill/>
        </p:spPr>
        <p:txBody>
          <a:bodyPr wrap="square">
            <a:spAutoFit/>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The magnitude of the forces reached by the patients is not that observed in a healthy pattern either</a:t>
            </a:r>
            <a:endParaRPr lang="es-ES" dirty="0"/>
          </a:p>
        </p:txBody>
      </p:sp>
      <p:pic>
        <p:nvPicPr>
          <p:cNvPr id="2" name="Picture 4">
            <a:extLst>
              <a:ext uri="{FF2B5EF4-FFF2-40B4-BE49-F238E27FC236}">
                <a16:creationId xmlns:a16="http://schemas.microsoft.com/office/drawing/2014/main" id="{13C67075-8A94-482C-9E23-770A76B8CDE2}"/>
              </a:ext>
            </a:extLst>
          </p:cNvPr>
          <p:cNvPicPr>
            <a:picLocks noChangeAspect="1" noChangeArrowheads="1"/>
          </p:cNvPicPr>
          <p:nvPr/>
        </p:nvPicPr>
        <p:blipFill>
          <a:blip r:embed="rId3" cstate="print"/>
          <a:srcRect l="6286" t="25559" r="60858" b="19071"/>
          <a:stretch>
            <a:fillRect/>
          </a:stretch>
        </p:blipFill>
        <p:spPr bwMode="auto">
          <a:xfrm>
            <a:off x="6003726" y="2389709"/>
            <a:ext cx="2816746" cy="2098453"/>
          </a:xfrm>
          <a:prstGeom prst="rect">
            <a:avLst/>
          </a:prstGeom>
          <a:noFill/>
          <a:ln w="9525">
            <a:noFill/>
            <a:miter lim="800000"/>
            <a:headEnd/>
            <a:tailEnd/>
          </a:ln>
        </p:spPr>
      </p:pic>
      <p:sp>
        <p:nvSpPr>
          <p:cNvPr id="8" name="43 CuadroTexto">
            <a:extLst>
              <a:ext uri="{FF2B5EF4-FFF2-40B4-BE49-F238E27FC236}">
                <a16:creationId xmlns:a16="http://schemas.microsoft.com/office/drawing/2014/main" id="{C0903747-22E5-412D-BCE7-02590DC1AB78}"/>
              </a:ext>
            </a:extLst>
          </p:cNvPr>
          <p:cNvSpPr txBox="1"/>
          <p:nvPr/>
        </p:nvSpPr>
        <p:spPr>
          <a:xfrm>
            <a:off x="6539796" y="2993634"/>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1</a:t>
            </a:r>
            <a:endParaRPr lang="es-ES" sz="1800" b="0" dirty="0">
              <a:solidFill>
                <a:schemeClr val="tx1"/>
              </a:solidFill>
            </a:endParaRPr>
          </a:p>
        </p:txBody>
      </p:sp>
      <p:sp>
        <p:nvSpPr>
          <p:cNvPr id="9" name="44 CuadroTexto">
            <a:extLst>
              <a:ext uri="{FF2B5EF4-FFF2-40B4-BE49-F238E27FC236}">
                <a16:creationId xmlns:a16="http://schemas.microsoft.com/office/drawing/2014/main" id="{F48C567E-7BAC-4CD2-A5E9-8244B96B2017}"/>
              </a:ext>
            </a:extLst>
          </p:cNvPr>
          <p:cNvSpPr txBox="1"/>
          <p:nvPr/>
        </p:nvSpPr>
        <p:spPr>
          <a:xfrm>
            <a:off x="7164288" y="3183347"/>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2</a:t>
            </a:r>
            <a:endParaRPr lang="es-ES" sz="1800" b="0" dirty="0">
              <a:solidFill>
                <a:schemeClr val="tx1"/>
              </a:solidFill>
            </a:endParaRPr>
          </a:p>
        </p:txBody>
      </p:sp>
      <p:sp>
        <p:nvSpPr>
          <p:cNvPr id="10" name="45 CuadroTexto">
            <a:extLst>
              <a:ext uri="{FF2B5EF4-FFF2-40B4-BE49-F238E27FC236}">
                <a16:creationId xmlns:a16="http://schemas.microsoft.com/office/drawing/2014/main" id="{AB34CAE5-B04A-4C37-9A36-C9E82743B802}"/>
              </a:ext>
            </a:extLst>
          </p:cNvPr>
          <p:cNvSpPr txBox="1"/>
          <p:nvPr/>
        </p:nvSpPr>
        <p:spPr>
          <a:xfrm>
            <a:off x="7884368" y="2874519"/>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3</a:t>
            </a:r>
            <a:endParaRPr lang="es-ES" sz="1800" b="0" dirty="0">
              <a:solidFill>
                <a:schemeClr val="tx1"/>
              </a:solidFill>
            </a:endParaRPr>
          </a:p>
        </p:txBody>
      </p:sp>
      <p:sp>
        <p:nvSpPr>
          <p:cNvPr id="11" name="42 CuadroTexto">
            <a:extLst>
              <a:ext uri="{FF2B5EF4-FFF2-40B4-BE49-F238E27FC236}">
                <a16:creationId xmlns:a16="http://schemas.microsoft.com/office/drawing/2014/main" id="{43B229F0-DE86-457F-A1CC-778F78ED0248}"/>
              </a:ext>
            </a:extLst>
          </p:cNvPr>
          <p:cNvSpPr txBox="1"/>
          <p:nvPr/>
        </p:nvSpPr>
        <p:spPr>
          <a:xfrm>
            <a:off x="6248162" y="4849300"/>
            <a:ext cx="2808114" cy="323165"/>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1</a:t>
            </a:r>
            <a:r>
              <a:rPr lang="en-US" sz="1500" b="0" dirty="0">
                <a:solidFill>
                  <a:schemeClr val="tx1"/>
                </a:solidFill>
              </a:rPr>
              <a:t>: 1.2 </a:t>
            </a:r>
            <a:r>
              <a:rPr lang="en-US" sz="1500" b="0" dirty="0" err="1">
                <a:solidFill>
                  <a:schemeClr val="tx1"/>
                </a:solidFill>
              </a:rPr>
              <a:t>fuerza</a:t>
            </a:r>
            <a:r>
              <a:rPr lang="en-US" sz="1500" b="0" dirty="0">
                <a:solidFill>
                  <a:schemeClr val="tx1"/>
                </a:solidFill>
              </a:rPr>
              <a:t>/peso corporal</a:t>
            </a:r>
          </a:p>
        </p:txBody>
      </p:sp>
      <p:sp>
        <p:nvSpPr>
          <p:cNvPr id="12" name="42 CuadroTexto">
            <a:extLst>
              <a:ext uri="{FF2B5EF4-FFF2-40B4-BE49-F238E27FC236}">
                <a16:creationId xmlns:a16="http://schemas.microsoft.com/office/drawing/2014/main" id="{8E5FB2AD-D52B-4E4B-B42E-4DB58B6855CE}"/>
              </a:ext>
            </a:extLst>
          </p:cNvPr>
          <p:cNvSpPr txBox="1"/>
          <p:nvPr/>
        </p:nvSpPr>
        <p:spPr>
          <a:xfrm>
            <a:off x="6248163" y="5633740"/>
            <a:ext cx="2808113" cy="323165"/>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3</a:t>
            </a:r>
            <a:r>
              <a:rPr lang="en-US" sz="1500" b="0" dirty="0">
                <a:solidFill>
                  <a:schemeClr val="tx1"/>
                </a:solidFill>
              </a:rPr>
              <a:t>: 1.2 </a:t>
            </a:r>
            <a:r>
              <a:rPr lang="en-US" sz="1500" b="0" dirty="0" err="1">
                <a:solidFill>
                  <a:schemeClr val="tx1"/>
                </a:solidFill>
              </a:rPr>
              <a:t>fuerza</a:t>
            </a:r>
            <a:r>
              <a:rPr lang="en-US" sz="1500" b="0" dirty="0">
                <a:solidFill>
                  <a:schemeClr val="tx1"/>
                </a:solidFill>
              </a:rPr>
              <a:t>/peso corporal</a:t>
            </a:r>
          </a:p>
        </p:txBody>
      </p:sp>
      <p:sp>
        <p:nvSpPr>
          <p:cNvPr id="13" name="42 CuadroTexto">
            <a:extLst>
              <a:ext uri="{FF2B5EF4-FFF2-40B4-BE49-F238E27FC236}">
                <a16:creationId xmlns:a16="http://schemas.microsoft.com/office/drawing/2014/main" id="{FD581FA1-4940-4157-83FC-8E45443512A2}"/>
              </a:ext>
            </a:extLst>
          </p:cNvPr>
          <p:cNvSpPr txBox="1"/>
          <p:nvPr/>
        </p:nvSpPr>
        <p:spPr>
          <a:xfrm>
            <a:off x="6248163" y="5236825"/>
            <a:ext cx="2808113" cy="323165"/>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2</a:t>
            </a:r>
            <a:r>
              <a:rPr lang="en-US" sz="1500" b="0" dirty="0">
                <a:solidFill>
                  <a:schemeClr val="tx1"/>
                </a:solidFill>
              </a:rPr>
              <a:t>: 0.7 </a:t>
            </a:r>
            <a:r>
              <a:rPr lang="en-US" sz="1500" b="0" dirty="0" err="1">
                <a:solidFill>
                  <a:schemeClr val="tx1"/>
                </a:solidFill>
              </a:rPr>
              <a:t>fuerza</a:t>
            </a:r>
            <a:r>
              <a:rPr lang="en-US" sz="1500" b="0" dirty="0">
                <a:solidFill>
                  <a:schemeClr val="tx1"/>
                </a:solidFill>
              </a:rPr>
              <a:t>/peso corporal</a:t>
            </a:r>
          </a:p>
        </p:txBody>
      </p:sp>
      <p:sp>
        <p:nvSpPr>
          <p:cNvPr id="14" name="Arco 13">
            <a:extLst>
              <a:ext uri="{FF2B5EF4-FFF2-40B4-BE49-F238E27FC236}">
                <a16:creationId xmlns:a16="http://schemas.microsoft.com/office/drawing/2014/main" id="{9D0F466A-F521-4766-889A-7360A65F9BE7}"/>
              </a:ext>
            </a:extLst>
          </p:cNvPr>
          <p:cNvSpPr/>
          <p:nvPr/>
        </p:nvSpPr>
        <p:spPr bwMode="auto">
          <a:xfrm rot="20387958">
            <a:off x="4914764" y="2235825"/>
            <a:ext cx="1161854" cy="833124"/>
          </a:xfrm>
          <a:prstGeom prst="arc">
            <a:avLst>
              <a:gd name="adj1" fmla="val 16200000"/>
              <a:gd name="adj2" fmla="val 20494004"/>
            </a:avLst>
          </a:prstGeom>
          <a:noFill/>
          <a:ln w="28575" cap="flat" cmpd="sng" algn="ctr">
            <a:solidFill>
              <a:srgbClr val="0070C0"/>
            </a:solidFill>
            <a:prstDash val="solid"/>
            <a:round/>
            <a:headEnd type="none" w="med" len="med"/>
            <a:tailEnd type="triangl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Arco 14">
            <a:extLst>
              <a:ext uri="{FF2B5EF4-FFF2-40B4-BE49-F238E27FC236}">
                <a16:creationId xmlns:a16="http://schemas.microsoft.com/office/drawing/2014/main" id="{7C7BA115-1F86-4D11-9CFF-D56B910CC5FA}"/>
              </a:ext>
            </a:extLst>
          </p:cNvPr>
          <p:cNvSpPr/>
          <p:nvPr/>
        </p:nvSpPr>
        <p:spPr bwMode="auto">
          <a:xfrm rot="17021758" flipH="1">
            <a:off x="5819273" y="4192528"/>
            <a:ext cx="1188605" cy="833124"/>
          </a:xfrm>
          <a:prstGeom prst="arc">
            <a:avLst>
              <a:gd name="adj1" fmla="val 16200000"/>
              <a:gd name="adj2" fmla="val 20494004"/>
            </a:avLst>
          </a:prstGeom>
          <a:noFill/>
          <a:ln w="28575" cap="flat" cmpd="sng" algn="ctr">
            <a:solidFill>
              <a:srgbClr val="0070C0"/>
            </a:solidFill>
            <a:prstDash val="solid"/>
            <a:round/>
            <a:headEnd type="none" w="med" len="med"/>
            <a:tailEnd type="triangl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 name="Rectángulo: esquinas redondeadas 3">
            <a:extLst>
              <a:ext uri="{FF2B5EF4-FFF2-40B4-BE49-F238E27FC236}">
                <a16:creationId xmlns:a16="http://schemas.microsoft.com/office/drawing/2014/main" id="{68BE4709-65FF-4AF7-AF28-32CEA57961D8}"/>
              </a:ext>
            </a:extLst>
          </p:cNvPr>
          <p:cNvSpPr/>
          <p:nvPr/>
        </p:nvSpPr>
        <p:spPr bwMode="auto">
          <a:xfrm>
            <a:off x="467742" y="4653136"/>
            <a:ext cx="5400401" cy="754759"/>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es-ES" sz="1600" b="0" dirty="0">
                <a:latin typeface="Calibri" panose="020F0502020204030204" pitchFamily="34" charset="0"/>
                <a:ea typeface="Calibri" panose="020F0502020204030204" pitchFamily="34" charset="0"/>
                <a:cs typeface="Times New Roman" panose="02020603050405020304" pitchFamily="18" charset="0"/>
              </a:rPr>
              <a:t>Los pacientes con accidente cerebrovascular no tienen una morfología típica de las fuerzas de reacción del suelo en el eje z durante el ciclo de la marcha.</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5" name="Rectángulo: esquinas redondeadas 4">
            <a:extLst>
              <a:ext uri="{FF2B5EF4-FFF2-40B4-BE49-F238E27FC236}">
                <a16:creationId xmlns:a16="http://schemas.microsoft.com/office/drawing/2014/main" id="{CE23927E-46D4-487A-A54E-AC2A43CCE77B}"/>
              </a:ext>
            </a:extLst>
          </p:cNvPr>
          <p:cNvSpPr/>
          <p:nvPr/>
        </p:nvSpPr>
        <p:spPr bwMode="auto">
          <a:xfrm>
            <a:off x="467544" y="5497058"/>
            <a:ext cx="5400401" cy="558909"/>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9388" indent="-179388" algn="ctr" defTabSz="642938" eaLnBrk="1" hangingPunct="1">
              <a:lnSpc>
                <a:spcPct val="90000"/>
              </a:lnSpc>
              <a:spcBef>
                <a:spcPts val="1675"/>
              </a:spcBef>
              <a:buSzPct val="171000"/>
            </a:pPr>
            <a:r>
              <a:rPr lang="es-ES" sz="1600" b="0" dirty="0">
                <a:latin typeface="Calibri" panose="020F0502020204030204" pitchFamily="34" charset="0"/>
                <a:ea typeface="Calibri" panose="020F0502020204030204" pitchFamily="34" charset="0"/>
                <a:cs typeface="Times New Roman" panose="02020603050405020304" pitchFamily="18" charset="0"/>
              </a:rPr>
              <a:t>La magnitud de las fuerzas alcanzadas por los pacientes tampoco es la observada en un patrón saludable.</a:t>
            </a:r>
            <a:endParaRPr kumimoji="0" lang="en-US" sz="1600" b="0" i="0" u="none" strike="noStrike" cap="none" normalizeH="0" baseline="0" dirty="0">
              <a:ln>
                <a:noFill/>
              </a:ln>
              <a:solidFill>
                <a:schemeClr val="bg1"/>
              </a:solidFill>
              <a:effectLst/>
              <a:latin typeface="Arial" charset="0"/>
              <a:sym typeface="Arial" charset="0"/>
            </a:endParaRPr>
          </a:p>
        </p:txBody>
      </p:sp>
      <p:sp>
        <p:nvSpPr>
          <p:cNvPr id="17"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8520722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P spid="12" grpId="0" animBg="1"/>
      <p:bldP spid="13" grpId="0" animBg="1"/>
      <p:bldP spid="14" grpId="0" animBg="1"/>
      <p:bldP spid="15"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3">
            <a:extLst>
              <a:ext uri="{FF2B5EF4-FFF2-40B4-BE49-F238E27FC236}">
                <a16:creationId xmlns:a16="http://schemas.microsoft.com/office/drawing/2014/main" id="{954BBD39-B9F2-4B1F-88DB-DC386DD6075E}"/>
              </a:ext>
            </a:extLst>
          </p:cNvPr>
          <p:cNvSpPr/>
          <p:nvPr/>
        </p:nvSpPr>
        <p:spPr>
          <a:xfrm>
            <a:off x="539552" y="1700808"/>
            <a:ext cx="8136706" cy="369332"/>
          </a:xfrm>
          <a:prstGeom prst="rect">
            <a:avLst/>
          </a:prstGeom>
        </p:spPr>
        <p:txBody>
          <a:bodyPr wrap="square">
            <a:spAutoFit/>
          </a:bodyPr>
          <a:lstStyle/>
          <a:p>
            <a:pPr>
              <a:spcAft>
                <a:spcPts val="1000"/>
              </a:spcAft>
              <a:defRPr/>
            </a:pPr>
            <a:r>
              <a:rPr lang="es-ES" sz="1800" i="1" dirty="0">
                <a:solidFill>
                  <a:schemeClr val="accent2">
                    <a:lumMod val="75000"/>
                  </a:schemeClr>
                </a:solidFill>
              </a:rPr>
              <a:t>Parámetros cinéticos: fuerza de reacción del suelo</a:t>
            </a:r>
            <a:endParaRPr lang="en-US" sz="1800" i="1" dirty="0">
              <a:solidFill>
                <a:schemeClr val="accent2">
                  <a:lumMod val="75000"/>
                </a:schemeClr>
              </a:solidFill>
            </a:endParaRPr>
          </a:p>
        </p:txBody>
      </p:sp>
      <p:pic>
        <p:nvPicPr>
          <p:cNvPr id="7" name="Imagen 6" descr="Gráfico&#10;&#10;Descripción generada automáticamente">
            <a:extLst>
              <a:ext uri="{FF2B5EF4-FFF2-40B4-BE49-F238E27FC236}">
                <a16:creationId xmlns:a16="http://schemas.microsoft.com/office/drawing/2014/main" id="{BFFCF0FC-D245-4AC3-86AC-0F3A817B2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51" y="2204864"/>
            <a:ext cx="7698297" cy="3753490"/>
          </a:xfrm>
          <a:prstGeom prst="rect">
            <a:avLst/>
          </a:prstGeom>
        </p:spPr>
      </p:pic>
      <p:sp>
        <p:nvSpPr>
          <p:cNvPr id="6" name="Rectángulo: esquinas redondeadas 5">
            <a:extLst>
              <a:ext uri="{FF2B5EF4-FFF2-40B4-BE49-F238E27FC236}">
                <a16:creationId xmlns:a16="http://schemas.microsoft.com/office/drawing/2014/main" id="{2521C5FA-4B61-4088-9E6D-11F7B6DD5D1A}"/>
              </a:ext>
            </a:extLst>
          </p:cNvPr>
          <p:cNvSpPr/>
          <p:nvPr/>
        </p:nvSpPr>
        <p:spPr bwMode="auto">
          <a:xfrm>
            <a:off x="899592" y="2318102"/>
            <a:ext cx="7521556" cy="1628783"/>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just" defTabSz="642938" eaLnBrk="1" hangingPunct="1">
              <a:lnSpc>
                <a:spcPct val="90000"/>
              </a:lnSpc>
              <a:spcBef>
                <a:spcPts val="1675"/>
              </a:spcBef>
              <a:buSzPct val="171000"/>
            </a:pPr>
            <a:r>
              <a:rPr lang="es-ES" sz="1600" b="0" dirty="0">
                <a:latin typeface="Calibri" panose="020F0502020204030204" pitchFamily="34" charset="0"/>
                <a:cs typeface="Times New Roman" panose="02020603050405020304" pitchFamily="18" charset="0"/>
              </a:rPr>
              <a:t>Además, los pacientes con patrones I y II tienen un mal control motor con poca estabilidad, lo que resulta en la aplicación de fuerzas irregulares. Además, los pacientes con patrón I pueden necesitar una supervisión de la deambulación debido a la marcha inestable, especialmente al caminar sobre un terreno irregular o al caminar largas distancias.</a:t>
            </a:r>
            <a:endParaRPr lang="en-US" sz="1600" b="0" dirty="0">
              <a:latin typeface="Calibri" panose="020F0502020204030204" pitchFamily="34" charset="0"/>
              <a:cs typeface="Times New Roman" panose="02020603050405020304" pitchFamily="18" charset="0"/>
              <a:sym typeface="Arial" charset="0"/>
            </a:endParaRPr>
          </a:p>
        </p:txBody>
      </p:sp>
      <p:sp>
        <p:nvSpPr>
          <p:cNvPr id="18" name="Rectángulo: esquinas redondeadas 17">
            <a:extLst>
              <a:ext uri="{FF2B5EF4-FFF2-40B4-BE49-F238E27FC236}">
                <a16:creationId xmlns:a16="http://schemas.microsoft.com/office/drawing/2014/main" id="{C6CDDE93-7189-4FE4-A0C5-D8200D2119E4}"/>
              </a:ext>
            </a:extLst>
          </p:cNvPr>
          <p:cNvSpPr/>
          <p:nvPr/>
        </p:nvSpPr>
        <p:spPr bwMode="auto">
          <a:xfrm>
            <a:off x="887421" y="4086274"/>
            <a:ext cx="3672408" cy="1985318"/>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just" defTabSz="642938" eaLnBrk="1" hangingPunct="1">
              <a:lnSpc>
                <a:spcPct val="90000"/>
              </a:lnSpc>
              <a:spcBef>
                <a:spcPts val="1675"/>
              </a:spcBef>
              <a:buSzPct val="171000"/>
            </a:pPr>
            <a:r>
              <a:rPr lang="es-ES" sz="1600" b="0" dirty="0">
                <a:latin typeface="Calibri" panose="020F0502020204030204" pitchFamily="34" charset="0"/>
                <a:cs typeface="Times New Roman" panose="02020603050405020304" pitchFamily="18" charset="0"/>
              </a:rPr>
              <a:t>Los pacientes con patrón III tienen un control motor regular, asociado con una capacidad deficiente para rodar sobre el pie afectado debido a las fuerzas emergentes (patrón de fuerzas en forma de "V" o "U" invertida) en las fases de impacto del talón, el apoyo medio y el empuje.</a:t>
            </a:r>
            <a:endParaRPr lang="en-US" sz="1600" b="0" dirty="0">
              <a:latin typeface="Calibri" panose="020F0502020204030204" pitchFamily="34" charset="0"/>
              <a:cs typeface="Times New Roman" panose="02020603050405020304" pitchFamily="18" charset="0"/>
              <a:sym typeface="Arial" charset="0"/>
            </a:endParaRPr>
          </a:p>
        </p:txBody>
      </p:sp>
      <p:sp>
        <p:nvSpPr>
          <p:cNvPr id="20" name="Rectángulo: esquinas redondeadas 19">
            <a:extLst>
              <a:ext uri="{FF2B5EF4-FFF2-40B4-BE49-F238E27FC236}">
                <a16:creationId xmlns:a16="http://schemas.microsoft.com/office/drawing/2014/main" id="{8E4F9576-4FEB-4069-82D0-961E5E1493DC}"/>
              </a:ext>
            </a:extLst>
          </p:cNvPr>
          <p:cNvSpPr/>
          <p:nvPr/>
        </p:nvSpPr>
        <p:spPr bwMode="auto">
          <a:xfrm>
            <a:off x="4748740" y="4081608"/>
            <a:ext cx="3672408" cy="1989983"/>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just" defTabSz="642938" eaLnBrk="1" hangingPunct="1">
              <a:lnSpc>
                <a:spcPct val="90000"/>
              </a:lnSpc>
              <a:spcBef>
                <a:spcPts val="1675"/>
              </a:spcBef>
              <a:buSzPct val="171000"/>
            </a:pPr>
            <a:r>
              <a:rPr lang="es-ES" sz="1600" b="0" dirty="0">
                <a:latin typeface="Calibri" panose="020F0502020204030204" pitchFamily="34" charset="0"/>
                <a:cs typeface="Times New Roman" panose="02020603050405020304" pitchFamily="18" charset="0"/>
              </a:rPr>
              <a:t>Los pacientes con patrón IV tienen un buen control motor asociado con las fuerzas graduadas (fuerzas verticales en forma de "M") en las fases de impacto del talón, apoyo medio y empuje, similar a la de los sujetos normales</a:t>
            </a:r>
            <a:r>
              <a:rPr lang="en-US" sz="1600" b="0" dirty="0">
                <a:latin typeface="Calibri" panose="020F0502020204030204" pitchFamily="34" charset="0"/>
                <a:cs typeface="Times New Roman" panose="02020603050405020304" pitchFamily="18" charset="0"/>
              </a:rPr>
              <a:t>.</a:t>
            </a:r>
            <a:endParaRPr lang="en-US" sz="1600" b="0" dirty="0">
              <a:latin typeface="Calibri" panose="020F0502020204030204" pitchFamily="34" charset="0"/>
              <a:cs typeface="Times New Roman" panose="02020603050405020304" pitchFamily="18" charset="0"/>
              <a:sym typeface="Arial" charset="0"/>
            </a:endParaRPr>
          </a:p>
        </p:txBody>
      </p:sp>
      <p:sp>
        <p:nvSpPr>
          <p:cNvPr id="8" name="Prostokąt 1">
            <a:extLst>
              <a:ext uri="{FF2B5EF4-FFF2-40B4-BE49-F238E27FC236}">
                <a16:creationId xmlns:a16="http://schemas.microsoft.com/office/drawing/2014/main" id="{963A28A1-3F07-4F0E-B1D5-FA4949E3A4E4}"/>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III. DETERIORO BIOMECÁNICO DE LA MARCHA EN PERSONAS TRAS UN ACCIDENTE CEREBROVASCULAR</a:t>
            </a:r>
            <a:endParaRPr lang="en-US" sz="2000" dirty="0">
              <a:solidFill>
                <a:schemeClr val="accent2">
                  <a:lumMod val="75000"/>
                </a:schemeClr>
              </a:solidFill>
            </a:endParaRPr>
          </a:p>
        </p:txBody>
      </p:sp>
    </p:spTree>
    <p:extLst>
      <p:ext uri="{BB962C8B-B14F-4D97-AF65-F5344CB8AC3E}">
        <p14:creationId xmlns:p14="http://schemas.microsoft.com/office/powerpoint/2010/main" val="238802642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IV. Ideas clave</a:t>
            </a:r>
          </a:p>
        </p:txBody>
      </p:sp>
      <p:sp>
        <p:nvSpPr>
          <p:cNvPr id="9" name="Prostokąt 1">
            <a:extLst>
              <a:ext uri="{FF2B5EF4-FFF2-40B4-BE49-F238E27FC236}">
                <a16:creationId xmlns:a16="http://schemas.microsoft.com/office/drawing/2014/main" id="{CAE108FC-DEB6-487A-8781-2D8078F1C8A2}"/>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es-ES" sz="2200" dirty="0">
                <a:solidFill>
                  <a:schemeClr val="accent2">
                    <a:lumMod val="75000"/>
                  </a:schemeClr>
                </a:solidFill>
              </a:rPr>
              <a:t>¿Cómo interpreto el informe de un análisis biomecánico instrumentado en un caso de patología de la marcha</a:t>
            </a:r>
            <a:r>
              <a:rPr lang="en-US" sz="2200" dirty="0">
                <a:solidFill>
                  <a:schemeClr val="accent2">
                    <a:lumMod val="75000"/>
                  </a:schemeClr>
                </a:solidFill>
              </a:rPr>
              <a:t>? </a:t>
            </a:r>
          </a:p>
        </p:txBody>
      </p:sp>
    </p:spTree>
    <p:extLst>
      <p:ext uri="{BB962C8B-B14F-4D97-AF65-F5344CB8AC3E}">
        <p14:creationId xmlns:p14="http://schemas.microsoft.com/office/powerpoint/2010/main" val="3013977234"/>
      </p:ext>
    </p:extLst>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IV. </a:t>
            </a:r>
            <a:r>
              <a:rPr lang="en-US" sz="2000" dirty="0">
                <a:solidFill>
                  <a:schemeClr val="accent2">
                    <a:lumMod val="75000"/>
                  </a:schemeClr>
                </a:solidFill>
              </a:rPr>
              <a:t>IDEAS CLAVE</a:t>
            </a:r>
            <a:endParaRPr lang="en-US" sz="2000" b="0" dirty="0">
              <a:solidFill>
                <a:schemeClr val="accent2">
                  <a:lumMod val="75000"/>
                </a:schemeClr>
              </a:solidFill>
            </a:endParaRPr>
          </a:p>
        </p:txBody>
      </p:sp>
      <p:sp>
        <p:nvSpPr>
          <p:cNvPr id="2" name="Rectángulo: esquinas redondeadas 1">
            <a:extLst>
              <a:ext uri="{FF2B5EF4-FFF2-40B4-BE49-F238E27FC236}">
                <a16:creationId xmlns:a16="http://schemas.microsoft.com/office/drawing/2014/main" id="{929D64E8-08FB-450F-A309-C652932EF2A9}"/>
              </a:ext>
            </a:extLst>
          </p:cNvPr>
          <p:cNvSpPr/>
          <p:nvPr/>
        </p:nvSpPr>
        <p:spPr bwMode="auto">
          <a:xfrm>
            <a:off x="683568" y="1628800"/>
            <a:ext cx="7848872" cy="1021776"/>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1. </a:t>
            </a:r>
            <a:r>
              <a:rPr lang="es-ES" sz="1500" b="0" dirty="0">
                <a:solidFill>
                  <a:schemeClr val="accent2"/>
                </a:solidFill>
                <a:latin typeface="+mn-lt"/>
                <a:sym typeface="Arial" charset="0"/>
              </a:rPr>
              <a:t>Cuando analizamos el perfil biomecánico de la marcha en una patología, comparamos el desempeño de los pacientes con el desempeño de sujetos sanos emparejados en características como altura, sexo y peso. Por otro lado, podemos basar esta comparación en los valores de normalidad dados por la literatura</a:t>
            </a:r>
            <a:r>
              <a:rPr lang="en-US" sz="1500" b="0" dirty="0">
                <a:solidFill>
                  <a:schemeClr val="accent2"/>
                </a:solidFill>
                <a:effectLst/>
                <a:latin typeface="+mn-lt"/>
                <a:ea typeface="Calibri" panose="020F0502020204030204" pitchFamily="34" charset="0"/>
                <a:cs typeface="Times New Roman" panose="02020603050405020304" pitchFamily="18" charset="0"/>
              </a:rPr>
              <a:t>.</a:t>
            </a:r>
            <a:endParaRPr kumimoji="0" lang="es-ES" sz="1500" b="0" i="0" u="none" strike="noStrike" cap="none" normalizeH="0" baseline="0" dirty="0">
              <a:ln>
                <a:noFill/>
              </a:ln>
              <a:solidFill>
                <a:schemeClr val="accent2"/>
              </a:solidFill>
              <a:effectLst/>
              <a:latin typeface="+mn-lt"/>
              <a:sym typeface="Arial" charset="0"/>
            </a:endParaRPr>
          </a:p>
        </p:txBody>
      </p:sp>
      <p:sp>
        <p:nvSpPr>
          <p:cNvPr id="6" name="Rectángulo: esquinas redondeadas 5">
            <a:extLst>
              <a:ext uri="{FF2B5EF4-FFF2-40B4-BE49-F238E27FC236}">
                <a16:creationId xmlns:a16="http://schemas.microsoft.com/office/drawing/2014/main" id="{159D237A-6050-4046-8A4C-D064549B9A95}"/>
              </a:ext>
            </a:extLst>
          </p:cNvPr>
          <p:cNvSpPr/>
          <p:nvPr/>
        </p:nvSpPr>
        <p:spPr bwMode="auto">
          <a:xfrm>
            <a:off x="683568" y="2780928"/>
            <a:ext cx="7848872" cy="1021776"/>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2. </a:t>
            </a:r>
            <a:r>
              <a:rPr lang="es-ES" sz="1500" b="0" dirty="0">
                <a:solidFill>
                  <a:schemeClr val="accent2"/>
                </a:solidFill>
                <a:latin typeface="+mn-lt"/>
                <a:sym typeface="Arial" charset="0"/>
              </a:rPr>
              <a:t>La interpretación de un patrón de marcha anormal se basa en una serie de criterios que debemos observar: valores promedio medidos, morfologías de las curvas de datos registradas a lo largo del ciclo de la marcha, valores máximos alcanzados en puntos clave o hitos del ciclo de la marcha y tiempo en el que se alcanzan hitos</a:t>
            </a:r>
            <a:r>
              <a:rPr lang="en-US" sz="1500" b="0" dirty="0">
                <a:solidFill>
                  <a:schemeClr val="accent2"/>
                </a:solidFill>
                <a:effectLst/>
                <a:latin typeface="+mn-lt"/>
                <a:ea typeface="Calibri" panose="020F0502020204030204" pitchFamily="34" charset="0"/>
                <a:cs typeface="Times New Roman" panose="02020603050405020304" pitchFamily="18" charset="0"/>
              </a:rPr>
              <a:t>.</a:t>
            </a:r>
            <a:endParaRPr kumimoji="0" lang="es-ES" sz="1500" b="0" i="0" u="none" strike="noStrike" cap="none" normalizeH="0" baseline="0" dirty="0">
              <a:ln>
                <a:noFill/>
              </a:ln>
              <a:solidFill>
                <a:schemeClr val="accent2"/>
              </a:solidFill>
              <a:effectLst/>
              <a:latin typeface="+mn-lt"/>
              <a:sym typeface="Arial" charset="0"/>
            </a:endParaRPr>
          </a:p>
        </p:txBody>
      </p:sp>
      <p:sp>
        <p:nvSpPr>
          <p:cNvPr id="12" name="Rectángulo: esquinas redondeadas 11">
            <a:extLst>
              <a:ext uri="{FF2B5EF4-FFF2-40B4-BE49-F238E27FC236}">
                <a16:creationId xmlns:a16="http://schemas.microsoft.com/office/drawing/2014/main" id="{012B045C-794D-421C-BD5F-0C82C348622D}"/>
              </a:ext>
            </a:extLst>
          </p:cNvPr>
          <p:cNvSpPr/>
          <p:nvPr/>
        </p:nvSpPr>
        <p:spPr bwMode="auto">
          <a:xfrm>
            <a:off x="683568" y="3933056"/>
            <a:ext cx="7848872" cy="1182906"/>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3. </a:t>
            </a:r>
            <a:r>
              <a:rPr lang="es-ES" sz="1500" b="0" dirty="0">
                <a:solidFill>
                  <a:schemeClr val="accent2"/>
                </a:solidFill>
                <a:latin typeface="+mn-lt"/>
                <a:sym typeface="Arial" charset="0"/>
              </a:rPr>
              <a:t>En poblaciones patológicas, el estudio y análisis del registro biomecánico estarán condicionados por el grado de gravedad de la patología estudiada. Esta </a:t>
            </a:r>
            <a:r>
              <a:rPr lang="es-ES" sz="1500" b="0" dirty="0" err="1">
                <a:solidFill>
                  <a:schemeClr val="accent2"/>
                </a:solidFill>
                <a:latin typeface="+mn-lt"/>
                <a:sym typeface="Arial" charset="0"/>
              </a:rPr>
              <a:t>subclasificación</a:t>
            </a:r>
            <a:r>
              <a:rPr lang="es-ES" sz="1500" b="0" dirty="0">
                <a:solidFill>
                  <a:schemeClr val="accent2"/>
                </a:solidFill>
                <a:latin typeface="+mn-lt"/>
                <a:sym typeface="Arial" charset="0"/>
              </a:rPr>
              <a:t> puede incluir el análisis por rangos de velocidad de la marcha, diferenciando el rendimiento entre </a:t>
            </a:r>
            <a:r>
              <a:rPr lang="es-ES" sz="1500" b="0" dirty="0" err="1">
                <a:solidFill>
                  <a:schemeClr val="accent2"/>
                </a:solidFill>
                <a:latin typeface="+mn-lt"/>
                <a:sym typeface="Arial" charset="0"/>
              </a:rPr>
              <a:t>hemicuerpos</a:t>
            </a:r>
            <a:r>
              <a:rPr lang="es-ES" sz="1500" b="0" dirty="0">
                <a:solidFill>
                  <a:schemeClr val="accent2"/>
                </a:solidFill>
                <a:latin typeface="+mn-lt"/>
                <a:sym typeface="Arial" charset="0"/>
              </a:rPr>
              <a:t>, o las etapas de deterioro propias de la patología</a:t>
            </a:r>
            <a:r>
              <a:rPr lang="en-US" sz="1500" b="0" dirty="0">
                <a:solidFill>
                  <a:schemeClr val="accent2"/>
                </a:solidFill>
                <a:effectLst/>
                <a:latin typeface="+mn-lt"/>
                <a:ea typeface="Calibri" panose="020F0502020204030204" pitchFamily="34" charset="0"/>
                <a:cs typeface="Times New Roman" panose="02020603050405020304" pitchFamily="18" charset="0"/>
              </a:rPr>
              <a:t>.</a:t>
            </a:r>
            <a:endParaRPr kumimoji="0" lang="es-ES" sz="1500" b="0" i="0" u="none" strike="noStrike" cap="none" normalizeH="0" baseline="0" dirty="0">
              <a:ln>
                <a:noFill/>
              </a:ln>
              <a:solidFill>
                <a:schemeClr val="accent2"/>
              </a:solidFill>
              <a:effectLst/>
              <a:latin typeface="+mn-lt"/>
              <a:sym typeface="Arial" charset="0"/>
            </a:endParaRPr>
          </a:p>
        </p:txBody>
      </p:sp>
      <p:sp>
        <p:nvSpPr>
          <p:cNvPr id="14" name="Rectángulo: esquinas redondeadas 13">
            <a:extLst>
              <a:ext uri="{FF2B5EF4-FFF2-40B4-BE49-F238E27FC236}">
                <a16:creationId xmlns:a16="http://schemas.microsoft.com/office/drawing/2014/main" id="{25ABB547-D3D6-4BA8-91ED-487F1D29FA7D}"/>
              </a:ext>
            </a:extLst>
          </p:cNvPr>
          <p:cNvSpPr/>
          <p:nvPr/>
        </p:nvSpPr>
        <p:spPr bwMode="auto">
          <a:xfrm>
            <a:off x="683568" y="5229200"/>
            <a:ext cx="7848872" cy="792088"/>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268288" indent="-268288" algn="just" defTabSz="642938" eaLnBrk="1" hangingPunct="1">
              <a:lnSpc>
                <a:spcPct val="90000"/>
              </a:lnSpc>
              <a:spcBef>
                <a:spcPts val="1675"/>
              </a:spcBef>
              <a:buSzPct val="171000"/>
            </a:pPr>
            <a:r>
              <a:rPr kumimoji="0" lang="es-ES" sz="1500" b="0" i="0" u="none" strike="noStrike" cap="none" normalizeH="0" baseline="0" dirty="0">
                <a:ln>
                  <a:noFill/>
                </a:ln>
                <a:solidFill>
                  <a:schemeClr val="accent2"/>
                </a:solidFill>
                <a:effectLst/>
                <a:latin typeface="+mn-lt"/>
                <a:sym typeface="Arial" charset="0"/>
              </a:rPr>
              <a:t>4. </a:t>
            </a:r>
            <a:r>
              <a:rPr lang="es-ES" sz="1500" b="0" dirty="0">
                <a:solidFill>
                  <a:schemeClr val="accent2"/>
                </a:solidFill>
                <a:latin typeface="+mn-lt"/>
                <a:sym typeface="Arial" charset="0"/>
              </a:rPr>
              <a:t>La información biomecánica apoya la evaluación clínica y ayuda a comprender y definir el rendimiento de la marcha en pacientes de diversas patologías y, por lo tanto, ayuda a los profesionales médicos a tomar decisiones sobre el tratamiento</a:t>
            </a:r>
            <a:r>
              <a:rPr lang="en-US" sz="1500" b="0" dirty="0">
                <a:solidFill>
                  <a:schemeClr val="accent2"/>
                </a:solidFill>
                <a:effectLst/>
                <a:latin typeface="+mn-lt"/>
                <a:ea typeface="Calibri" panose="020F0502020204030204" pitchFamily="34" charset="0"/>
                <a:cs typeface="Times New Roman" panose="02020603050405020304" pitchFamily="18" charset="0"/>
              </a:rPr>
              <a:t>.</a:t>
            </a:r>
            <a:endParaRPr kumimoji="0" lang="es-ES" sz="1500" b="0" i="0" u="none" strike="noStrike" cap="none" normalizeH="0" baseline="0" dirty="0">
              <a:ln>
                <a:noFill/>
              </a:ln>
              <a:solidFill>
                <a:schemeClr val="accent2"/>
              </a:solidFill>
              <a:effectLst/>
              <a:latin typeface="+mn-lt"/>
              <a:sym typeface="Arial" charset="0"/>
            </a:endParaRPr>
          </a:p>
        </p:txBody>
      </p:sp>
    </p:spTree>
    <p:extLst>
      <p:ext uri="{BB962C8B-B14F-4D97-AF65-F5344CB8AC3E}">
        <p14:creationId xmlns:p14="http://schemas.microsoft.com/office/powerpoint/2010/main" val="9265439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501008"/>
            <a:ext cx="7416824" cy="584775"/>
          </a:xfrm>
          <a:prstGeom prst="rect">
            <a:avLst/>
          </a:prstGeom>
          <a:noFill/>
        </p:spPr>
        <p:txBody>
          <a:bodyPr wrap="square">
            <a:spAutoFit/>
          </a:bodyPr>
          <a:lstStyle/>
          <a:p>
            <a:pPr>
              <a:defRPr/>
            </a:pPr>
            <a:r>
              <a:rPr lang="en-US" sz="3200" dirty="0">
                <a:solidFill>
                  <a:schemeClr val="accent2">
                    <a:lumMod val="75000"/>
                  </a:schemeClr>
                </a:solidFill>
              </a:rPr>
              <a:t>V. </a:t>
            </a:r>
            <a:r>
              <a:rPr lang="en-US" sz="3200" dirty="0" err="1">
                <a:solidFill>
                  <a:schemeClr val="accent2">
                    <a:lumMod val="75000"/>
                  </a:schemeClr>
                </a:solidFill>
              </a:rPr>
              <a:t>Referencias</a:t>
            </a:r>
            <a:endParaRPr lang="en-US" sz="3200" dirty="0">
              <a:solidFill>
                <a:schemeClr val="accent2">
                  <a:lumMod val="75000"/>
                </a:schemeClr>
              </a:solidFill>
            </a:endParaRPr>
          </a:p>
        </p:txBody>
      </p:sp>
      <p:sp>
        <p:nvSpPr>
          <p:cNvPr id="9" name="Prostokąt 1">
            <a:extLst>
              <a:ext uri="{FF2B5EF4-FFF2-40B4-BE49-F238E27FC236}">
                <a16:creationId xmlns:a16="http://schemas.microsoft.com/office/drawing/2014/main" id="{CAE108FC-DEB6-487A-8781-2D8078F1C8A2}"/>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es-ES" sz="2200" dirty="0">
                <a:solidFill>
                  <a:schemeClr val="accent2">
                    <a:lumMod val="75000"/>
                  </a:schemeClr>
                </a:solidFill>
              </a:rPr>
              <a:t>¿Cómo interpreto el informe de un análisis biomecánico instrumentado en un caso de patología de la marcha</a:t>
            </a:r>
            <a:r>
              <a:rPr lang="en-US" sz="2200" dirty="0">
                <a:solidFill>
                  <a:schemeClr val="accent2">
                    <a:lumMod val="75000"/>
                  </a:schemeClr>
                </a:solidFill>
              </a:rPr>
              <a:t>? </a:t>
            </a:r>
          </a:p>
        </p:txBody>
      </p:sp>
    </p:spTree>
    <p:extLst>
      <p:ext uri="{BB962C8B-B14F-4D97-AF65-F5344CB8AC3E}">
        <p14:creationId xmlns:p14="http://schemas.microsoft.com/office/powerpoint/2010/main" val="2608945081"/>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REFERENCIAS</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3713132"/>
          </a:xfrm>
          <a:prstGeom prst="rect">
            <a:avLst/>
          </a:prstGeom>
          <a:noFill/>
        </p:spPr>
        <p:txBody>
          <a:bodyPr wrap="square" rtlCol="0">
            <a:spAutoFit/>
          </a:bodyPr>
          <a:lstStyle/>
          <a:p>
            <a:pPr algn="just">
              <a:lnSpc>
                <a:spcPct val="107000"/>
              </a:lnSpc>
              <a:spcAft>
                <a:spcPts val="800"/>
              </a:spcAft>
            </a:pPr>
            <a:r>
              <a:rPr lang="es-ES" sz="1400" b="0" dirty="0">
                <a:solidFill>
                  <a:schemeClr val="accent2"/>
                </a:solidFill>
              </a:rPr>
              <a:t>R. Rivas, G. Garavito, and J.A. Salazar. </a:t>
            </a:r>
            <a:r>
              <a:rPr lang="en-US" sz="1400" b="0" dirty="0" err="1">
                <a:solidFill>
                  <a:schemeClr val="accent2"/>
                </a:solidFill>
              </a:rPr>
              <a:t>Ortopedia</a:t>
            </a:r>
            <a:r>
              <a:rPr lang="en-US" sz="1400" b="0" dirty="0">
                <a:solidFill>
                  <a:schemeClr val="accent2"/>
                </a:solidFill>
              </a:rPr>
              <a:t>. 2016. [Image]. Available: https://ciamhcg.com/ciam/2020/web/programa.php?modulo=23&amp;leng=1</a:t>
            </a:r>
            <a:endParaRPr lang="es-ES" sz="1400" b="0" dirty="0">
              <a:solidFill>
                <a:schemeClr val="accent2"/>
              </a:solidFill>
            </a:endParaRPr>
          </a:p>
          <a:p>
            <a:pPr algn="just">
              <a:lnSpc>
                <a:spcPct val="107000"/>
              </a:lnSpc>
              <a:spcAft>
                <a:spcPts val="800"/>
              </a:spcAft>
            </a:pPr>
            <a:r>
              <a:rPr lang="en-US" sz="1400" b="0" dirty="0">
                <a:solidFill>
                  <a:schemeClr val="accent2"/>
                </a:solidFill>
              </a:rPr>
              <a:t>A.J. Metcalfe, C.J. </a:t>
            </a:r>
            <a:r>
              <a:rPr lang="en-US" sz="1400" b="0" dirty="0" err="1">
                <a:solidFill>
                  <a:schemeClr val="accent2"/>
                </a:solidFill>
              </a:rPr>
              <a:t>Stewarta</a:t>
            </a:r>
            <a:r>
              <a:rPr lang="en-US" sz="1400" b="0" dirty="0">
                <a:solidFill>
                  <a:schemeClr val="accent2"/>
                </a:solidFill>
              </a:rPr>
              <a:t>, N.J. </a:t>
            </a:r>
            <a:r>
              <a:rPr lang="en-US" sz="1400" b="0" dirty="0" err="1">
                <a:solidFill>
                  <a:schemeClr val="accent2"/>
                </a:solidFill>
              </a:rPr>
              <a:t>Postans</a:t>
            </a:r>
            <a:r>
              <a:rPr lang="en-US" sz="1400" b="0" dirty="0">
                <a:solidFill>
                  <a:schemeClr val="accent2"/>
                </a:solidFill>
              </a:rPr>
              <a:t>, P.R. Biggs, G.M. </a:t>
            </a:r>
            <a:r>
              <a:rPr lang="en-US" sz="1400" b="0" dirty="0" err="1">
                <a:solidFill>
                  <a:schemeClr val="accent2"/>
                </a:solidFill>
              </a:rPr>
              <a:t>Whatling</a:t>
            </a:r>
            <a:r>
              <a:rPr lang="en-US" sz="1400" b="0" dirty="0">
                <a:solidFill>
                  <a:schemeClr val="accent2"/>
                </a:solidFill>
              </a:rPr>
              <a:t>, C.A. Holt, and A.P. Roberts, “Abnormal loading and functional deficits are present in both limbs before and after unilateral knee arthroplasty”, Gait &amp; Posture, vol. 55, pp. 109–115, June 2017.</a:t>
            </a:r>
            <a:endParaRPr lang="es-ES" sz="1400" b="0" dirty="0">
              <a:solidFill>
                <a:schemeClr val="accent2"/>
              </a:solidFill>
            </a:endParaRPr>
          </a:p>
          <a:p>
            <a:pPr algn="just">
              <a:lnSpc>
                <a:spcPct val="107000"/>
              </a:lnSpc>
              <a:spcAft>
                <a:spcPts val="800"/>
              </a:spcAft>
            </a:pPr>
            <a:r>
              <a:rPr lang="en-US" sz="1400" b="0" dirty="0">
                <a:solidFill>
                  <a:schemeClr val="accent2"/>
                </a:solidFill>
              </a:rPr>
              <a:t>A.M. Ewen, S. Stewart, A.S.C. Gibson, S.N. Kashyap, and N. Caplan, “Post-operative gait analysis in total hip replacement patients—A review of current literature and meta-analysis”, Gait &amp; Posture, vol. 36, pp. 1–6, May 2012.</a:t>
            </a:r>
            <a:endParaRPr lang="es-ES" sz="1400" b="0" dirty="0">
              <a:solidFill>
                <a:schemeClr val="accent2"/>
              </a:solidFill>
            </a:endParaRPr>
          </a:p>
          <a:p>
            <a:pPr algn="just">
              <a:lnSpc>
                <a:spcPct val="107000"/>
              </a:lnSpc>
              <a:spcAft>
                <a:spcPts val="800"/>
              </a:spcAft>
            </a:pPr>
            <a:r>
              <a:rPr lang="en-US" sz="1400" b="0" dirty="0">
                <a:solidFill>
                  <a:schemeClr val="accent2"/>
                </a:solidFill>
              </a:rPr>
              <a:t>K. </a:t>
            </a:r>
            <a:r>
              <a:rPr lang="en-US" sz="1400" b="0" dirty="0" err="1">
                <a:solidFill>
                  <a:schemeClr val="accent2"/>
                </a:solidFill>
              </a:rPr>
              <a:t>Hyodo</a:t>
            </a:r>
            <a:r>
              <a:rPr lang="en-US" sz="1400" b="0" dirty="0">
                <a:solidFill>
                  <a:schemeClr val="accent2"/>
                </a:solidFill>
              </a:rPr>
              <a:t>, A. Kanamori, H. </a:t>
            </a:r>
            <a:r>
              <a:rPr lang="en-US" sz="1400" b="0" dirty="0" err="1">
                <a:solidFill>
                  <a:schemeClr val="accent2"/>
                </a:solidFill>
              </a:rPr>
              <a:t>Kadone</a:t>
            </a:r>
            <a:r>
              <a:rPr lang="en-US" sz="1400" b="0" dirty="0">
                <a:solidFill>
                  <a:schemeClr val="accent2"/>
                </a:solidFill>
              </a:rPr>
              <a:t>, T. Takahashi, M. </a:t>
            </a:r>
            <a:r>
              <a:rPr lang="en-US" sz="1400" b="0" dirty="0" err="1">
                <a:solidFill>
                  <a:schemeClr val="accent2"/>
                </a:solidFill>
              </a:rPr>
              <a:t>Kajiwara</a:t>
            </a:r>
            <a:r>
              <a:rPr lang="en-US" sz="1400" b="0" dirty="0">
                <a:solidFill>
                  <a:schemeClr val="accent2"/>
                </a:solidFill>
              </a:rPr>
              <a:t>, and M. Yamazaki, “Gait Analysis Comparing Kinematic, Kinetic, and Muscle Activation Data of Modern and Conventional Total Knee Arthroplasty”, Arthroplasty Today, vol. 6, no. 3, pp. 338-342, September 2020.</a:t>
            </a:r>
            <a:endParaRPr lang="es-ES" sz="1400" b="0" dirty="0">
              <a:solidFill>
                <a:schemeClr val="accent2"/>
              </a:solidFill>
            </a:endParaRPr>
          </a:p>
          <a:p>
            <a:pPr algn="just">
              <a:lnSpc>
                <a:spcPct val="107000"/>
              </a:lnSpc>
              <a:spcAft>
                <a:spcPts val="800"/>
              </a:spcAft>
            </a:pPr>
            <a:r>
              <a:rPr lang="en-US" sz="1400" b="0" dirty="0">
                <a:solidFill>
                  <a:schemeClr val="accent2"/>
                </a:solidFill>
              </a:rPr>
              <a:t>A. Agarwal, S. Miller, W. Hadden, L. Johnston, W. Wang, G. Arnold, and R.J. </a:t>
            </a:r>
            <a:r>
              <a:rPr lang="en-US" sz="1400" b="0" dirty="0" err="1">
                <a:solidFill>
                  <a:schemeClr val="accent2"/>
                </a:solidFill>
              </a:rPr>
              <a:t>Abboud</a:t>
            </a:r>
            <a:r>
              <a:rPr lang="en-US" sz="1400" b="0" dirty="0">
                <a:solidFill>
                  <a:schemeClr val="accent2"/>
                </a:solidFill>
              </a:rPr>
              <a:t>. “Comparison of gait kinematics in total and unicondylar knee replacement surgery”, Annals of Royal College of Surgeons of England, vol. 101, no.6, pp. 391–398, July 2019.</a:t>
            </a:r>
            <a:endParaRPr lang="es-ES" sz="1400" b="0" dirty="0">
              <a:solidFill>
                <a:schemeClr val="accent2"/>
              </a:solidFill>
            </a:endParaRPr>
          </a:p>
        </p:txBody>
      </p:sp>
      <p:sp>
        <p:nvSpPr>
          <p:cNvPr id="8" name="Prostokąt 3">
            <a:extLst>
              <a:ext uri="{FF2B5EF4-FFF2-40B4-BE49-F238E27FC236}">
                <a16:creationId xmlns:a16="http://schemas.microsoft.com/office/drawing/2014/main" id="{2732A2E6-6A81-4B57-A9B3-4AFE69B22F7D}"/>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Parte 1</a:t>
            </a:r>
          </a:p>
        </p:txBody>
      </p:sp>
    </p:spTree>
    <p:extLst>
      <p:ext uri="{BB962C8B-B14F-4D97-AF65-F5344CB8AC3E}">
        <p14:creationId xmlns:p14="http://schemas.microsoft.com/office/powerpoint/2010/main" val="1896905556"/>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REFERENCIAS</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174156"/>
          </a:xfrm>
          <a:prstGeom prst="rect">
            <a:avLst/>
          </a:prstGeom>
          <a:noFill/>
        </p:spPr>
        <p:txBody>
          <a:bodyPr wrap="square" rtlCol="0">
            <a:spAutoFit/>
          </a:bodyPr>
          <a:lstStyle/>
          <a:p>
            <a:pPr algn="just">
              <a:lnSpc>
                <a:spcPct val="107000"/>
              </a:lnSpc>
              <a:spcAft>
                <a:spcPts val="800"/>
              </a:spcAft>
            </a:pPr>
            <a:r>
              <a:rPr lang="en-US" sz="1400" b="0" dirty="0">
                <a:solidFill>
                  <a:schemeClr val="accent2"/>
                </a:solidFill>
              </a:rPr>
              <a:t>F. </a:t>
            </a:r>
            <a:r>
              <a:rPr lang="en-US" sz="1400" b="0" dirty="0" err="1">
                <a:solidFill>
                  <a:schemeClr val="accent2"/>
                </a:solidFill>
              </a:rPr>
              <a:t>Temporiti</a:t>
            </a:r>
            <a:r>
              <a:rPr lang="en-US" sz="1400" b="0" dirty="0">
                <a:solidFill>
                  <a:schemeClr val="accent2"/>
                </a:solidFill>
              </a:rPr>
              <a:t>, G. </a:t>
            </a:r>
            <a:r>
              <a:rPr lang="en-US" sz="1400" b="0" dirty="0" err="1">
                <a:solidFill>
                  <a:schemeClr val="accent2"/>
                </a:solidFill>
              </a:rPr>
              <a:t>Zanotti</a:t>
            </a:r>
            <a:r>
              <a:rPr lang="en-US" sz="1400" b="0" dirty="0">
                <a:solidFill>
                  <a:schemeClr val="accent2"/>
                </a:solidFill>
              </a:rPr>
              <a:t>, R. </a:t>
            </a:r>
            <a:r>
              <a:rPr lang="en-US" sz="1400" b="0" dirty="0" err="1">
                <a:solidFill>
                  <a:schemeClr val="accent2"/>
                </a:solidFill>
              </a:rPr>
              <a:t>Furone</a:t>
            </a:r>
            <a:r>
              <a:rPr lang="en-US" sz="1400" b="0" dirty="0">
                <a:solidFill>
                  <a:schemeClr val="accent2"/>
                </a:solidFill>
              </a:rPr>
              <a:t>, S. Molinari, M. </a:t>
            </a:r>
            <a:r>
              <a:rPr lang="en-US" sz="1400" b="0" dirty="0" err="1">
                <a:solidFill>
                  <a:schemeClr val="accent2"/>
                </a:solidFill>
              </a:rPr>
              <a:t>Zago</a:t>
            </a:r>
            <a:r>
              <a:rPr lang="en-US" sz="1400" b="0" dirty="0">
                <a:solidFill>
                  <a:schemeClr val="accent2"/>
                </a:solidFill>
              </a:rPr>
              <a:t>, M. </a:t>
            </a:r>
            <a:r>
              <a:rPr lang="en-US" sz="1400" b="0" dirty="0" err="1">
                <a:solidFill>
                  <a:schemeClr val="accent2"/>
                </a:solidFill>
              </a:rPr>
              <a:t>Loppini</a:t>
            </a:r>
            <a:r>
              <a:rPr lang="en-US" sz="1400" b="0" dirty="0">
                <a:solidFill>
                  <a:schemeClr val="accent2"/>
                </a:solidFill>
              </a:rPr>
              <a:t>, M. Galli, G. </a:t>
            </a:r>
            <a:r>
              <a:rPr lang="en-US" sz="1400" b="0" dirty="0" err="1">
                <a:solidFill>
                  <a:schemeClr val="accent2"/>
                </a:solidFill>
              </a:rPr>
              <a:t>Grappiolo</a:t>
            </a:r>
            <a:r>
              <a:rPr lang="en-US" sz="1400" b="0" dirty="0">
                <a:solidFill>
                  <a:schemeClr val="accent2"/>
                </a:solidFill>
              </a:rPr>
              <a:t>, and R. </a:t>
            </a:r>
            <a:r>
              <a:rPr lang="en-US" sz="1400" b="0" dirty="0" err="1">
                <a:solidFill>
                  <a:schemeClr val="accent2"/>
                </a:solidFill>
              </a:rPr>
              <a:t>Gatti</a:t>
            </a:r>
            <a:r>
              <a:rPr lang="en-US" sz="1400" b="0" dirty="0">
                <a:solidFill>
                  <a:schemeClr val="accent2"/>
                </a:solidFill>
              </a:rPr>
              <a:t>, “Gait analysis in patients after bilateral versus unilateral total hip arthroplasty”, Gait &amp; Posture, vol. 72, pp. 46–50, July 2019.</a:t>
            </a:r>
            <a:endParaRPr lang="es-ES" sz="1400" b="0" dirty="0">
              <a:solidFill>
                <a:schemeClr val="accent2"/>
              </a:solidFill>
            </a:endParaRPr>
          </a:p>
          <a:p>
            <a:pPr algn="just">
              <a:lnSpc>
                <a:spcPct val="107000"/>
              </a:lnSpc>
              <a:spcAft>
                <a:spcPts val="800"/>
              </a:spcAft>
            </a:pPr>
            <a:r>
              <a:rPr lang="en-US" sz="1400" b="0" dirty="0">
                <a:solidFill>
                  <a:schemeClr val="accent2"/>
                </a:solidFill>
              </a:rPr>
              <a:t>H. De </a:t>
            </a:r>
            <a:r>
              <a:rPr lang="en-US" sz="1400" b="0" dirty="0" err="1">
                <a:solidFill>
                  <a:schemeClr val="accent2"/>
                </a:solidFill>
              </a:rPr>
              <a:t>Vroey</a:t>
            </a:r>
            <a:r>
              <a:rPr lang="en-US" sz="1400" b="0" dirty="0">
                <a:solidFill>
                  <a:schemeClr val="accent2"/>
                </a:solidFill>
              </a:rPr>
              <a:t>, F. </a:t>
            </a:r>
            <a:r>
              <a:rPr lang="en-US" sz="1400" b="0" dirty="0" err="1">
                <a:solidFill>
                  <a:schemeClr val="accent2"/>
                </a:solidFill>
              </a:rPr>
              <a:t>Staes</a:t>
            </a:r>
            <a:r>
              <a:rPr lang="en-US" sz="1400" b="0" dirty="0">
                <a:solidFill>
                  <a:schemeClr val="accent2"/>
                </a:solidFill>
              </a:rPr>
              <a:t>, E. </a:t>
            </a:r>
            <a:r>
              <a:rPr lang="en-US" sz="1400" b="0" dirty="0" err="1">
                <a:solidFill>
                  <a:schemeClr val="accent2"/>
                </a:solidFill>
              </a:rPr>
              <a:t>Vereecke</a:t>
            </a:r>
            <a:r>
              <a:rPr lang="en-US" sz="1400" b="0" dirty="0">
                <a:solidFill>
                  <a:schemeClr val="accent2"/>
                </a:solidFill>
              </a:rPr>
              <a:t>, J. </a:t>
            </a:r>
            <a:r>
              <a:rPr lang="en-US" sz="1400" b="0" dirty="0" err="1">
                <a:solidFill>
                  <a:schemeClr val="accent2"/>
                </a:solidFill>
              </a:rPr>
              <a:t>Vanrenterghem</a:t>
            </a:r>
            <a:r>
              <a:rPr lang="en-US" sz="1400" b="0" dirty="0">
                <a:solidFill>
                  <a:schemeClr val="accent2"/>
                </a:solidFill>
              </a:rPr>
              <a:t>, J. </a:t>
            </a:r>
            <a:r>
              <a:rPr lang="en-US" sz="1400" b="0" dirty="0" err="1">
                <a:solidFill>
                  <a:schemeClr val="accent2"/>
                </a:solidFill>
              </a:rPr>
              <a:t>Deklerck</a:t>
            </a:r>
            <a:r>
              <a:rPr lang="en-US" sz="1400" b="0" dirty="0">
                <a:solidFill>
                  <a:schemeClr val="accent2"/>
                </a:solidFill>
              </a:rPr>
              <a:t>, G. Van Damme, H. </a:t>
            </a:r>
            <a:r>
              <a:rPr lang="en-US" sz="1400" b="0" dirty="0" err="1">
                <a:solidFill>
                  <a:schemeClr val="accent2"/>
                </a:solidFill>
              </a:rPr>
              <a:t>Hallez</a:t>
            </a:r>
            <a:r>
              <a:rPr lang="en-US" sz="1400" b="0" dirty="0">
                <a:solidFill>
                  <a:schemeClr val="accent2"/>
                </a:solidFill>
              </a:rPr>
              <a:t>, and K. </a:t>
            </a:r>
            <a:r>
              <a:rPr lang="en-US" sz="1400" b="0" dirty="0" err="1">
                <a:solidFill>
                  <a:schemeClr val="accent2"/>
                </a:solidFill>
              </a:rPr>
              <a:t>Claeys</a:t>
            </a:r>
            <a:r>
              <a:rPr lang="en-US" sz="1400" b="0" dirty="0">
                <a:solidFill>
                  <a:schemeClr val="accent2"/>
                </a:solidFill>
              </a:rPr>
              <a:t>, “Lower extremity gait kinematics outcomes after knee replacement demonstrate arthroplasty-specific differences between unicondylar and total knee arthroplasty: A pilot study”, Gait &amp; Posture, vol. 73, pp. 299–304, September 2019.</a:t>
            </a:r>
            <a:endParaRPr lang="es-ES" sz="1400" b="0" dirty="0">
              <a:solidFill>
                <a:schemeClr val="accent2"/>
              </a:solidFill>
            </a:endParaRPr>
          </a:p>
          <a:p>
            <a:pPr algn="just">
              <a:lnSpc>
                <a:spcPct val="107000"/>
              </a:lnSpc>
              <a:spcAft>
                <a:spcPts val="800"/>
              </a:spcAft>
            </a:pPr>
            <a:r>
              <a:rPr lang="en-US" sz="1400" b="0" dirty="0">
                <a:solidFill>
                  <a:schemeClr val="accent2"/>
                </a:solidFill>
              </a:rPr>
              <a:t>J. Li, A.B. McWilliams, Z. </a:t>
            </a:r>
            <a:r>
              <a:rPr lang="en-US" sz="1400" b="0" dirty="0" err="1">
                <a:solidFill>
                  <a:schemeClr val="accent2"/>
                </a:solidFill>
              </a:rPr>
              <a:t>Jin</a:t>
            </a:r>
            <a:r>
              <a:rPr lang="en-US" sz="1400" b="0" dirty="0">
                <a:solidFill>
                  <a:schemeClr val="accent2"/>
                </a:solidFill>
              </a:rPr>
              <a:t>, J. Fisher, M.H. Stone, A.C. Redmon, and T.D. Steward, “Unilateral total hip replacement patients with symptomatic leg length inequality have abnormal hip biomechanics during walking”, Clinical Biomechanics, vol. 30, no 5, pp. 513–519, </a:t>
            </a:r>
            <a:r>
              <a:rPr lang="en-US" sz="1400" b="0" dirty="0" err="1">
                <a:solidFill>
                  <a:schemeClr val="accent2"/>
                </a:solidFill>
              </a:rPr>
              <a:t>Juny</a:t>
            </a:r>
            <a:r>
              <a:rPr lang="en-US" sz="1400" b="0" dirty="0">
                <a:solidFill>
                  <a:schemeClr val="accent2"/>
                </a:solidFill>
              </a:rPr>
              <a:t> 2015.</a:t>
            </a:r>
            <a:endParaRPr lang="es-ES" sz="1400" b="0" dirty="0">
              <a:solidFill>
                <a:schemeClr val="accent2"/>
              </a:solidFill>
            </a:endParaRPr>
          </a:p>
          <a:p>
            <a:pPr algn="just">
              <a:lnSpc>
                <a:spcPct val="107000"/>
              </a:lnSpc>
              <a:spcAft>
                <a:spcPts val="800"/>
              </a:spcAft>
            </a:pPr>
            <a:r>
              <a:rPr lang="en-US" sz="1400" b="0" dirty="0">
                <a:solidFill>
                  <a:schemeClr val="accent2"/>
                </a:solidFill>
              </a:rPr>
              <a:t> A.M. Ewen, S. Stewart, A.S.C. Gibson, S.N. Kashyap, and N. Caplan, “Post-operative gait analysis in total hip replacement patients—A review of current literature and meta-analysis”, Gait &amp; Posture, vol. 36, no 1, pp. 1–6, May 2012.</a:t>
            </a:r>
            <a:endParaRPr lang="es-ES" sz="1400" b="0" dirty="0">
              <a:solidFill>
                <a:schemeClr val="accent2"/>
              </a:solidFill>
            </a:endParaRPr>
          </a:p>
          <a:p>
            <a:pPr algn="just">
              <a:lnSpc>
                <a:spcPct val="107000"/>
              </a:lnSpc>
              <a:spcAft>
                <a:spcPts val="800"/>
              </a:spcAft>
            </a:pPr>
            <a:r>
              <a:rPr lang="en-US" sz="1400" b="0" dirty="0">
                <a:solidFill>
                  <a:schemeClr val="accent2"/>
                </a:solidFill>
              </a:rPr>
              <a:t> M.L. Beaulieu, M. Lamontagne, and P.E. </a:t>
            </a:r>
            <a:r>
              <a:rPr lang="en-US" sz="1400" b="0" dirty="0" err="1">
                <a:solidFill>
                  <a:schemeClr val="accent2"/>
                </a:solidFill>
              </a:rPr>
              <a:t>Beaule</a:t>
            </a:r>
            <a:r>
              <a:rPr lang="en-US" sz="1400" b="0" dirty="0">
                <a:solidFill>
                  <a:schemeClr val="accent2"/>
                </a:solidFill>
              </a:rPr>
              <a:t>, “Lower limb biomechanics during gait do not return to normal following total hip arthroplasty”, Gait &amp; Posture, vol. 32, no. 2, pp. 269–273, </a:t>
            </a:r>
            <a:r>
              <a:rPr lang="en-US" sz="1400" b="0" dirty="0" err="1">
                <a:solidFill>
                  <a:schemeClr val="accent2"/>
                </a:solidFill>
              </a:rPr>
              <a:t>Juny</a:t>
            </a:r>
            <a:r>
              <a:rPr lang="en-US" sz="1400" b="0" dirty="0">
                <a:solidFill>
                  <a:schemeClr val="accent2"/>
                </a:solidFill>
              </a:rPr>
              <a:t> 2010.</a:t>
            </a:r>
            <a:endParaRPr lang="es-ES" sz="1400" b="0" dirty="0">
              <a:solidFill>
                <a:schemeClr val="accent2"/>
              </a:solidFill>
            </a:endParaRPr>
          </a:p>
        </p:txBody>
      </p:sp>
      <p:sp>
        <p:nvSpPr>
          <p:cNvPr id="2" name="Prostokąt 3">
            <a:extLst>
              <a:ext uri="{FF2B5EF4-FFF2-40B4-BE49-F238E27FC236}">
                <a16:creationId xmlns:a16="http://schemas.microsoft.com/office/drawing/2014/main" id="{BB2211C1-BF7E-45E4-89B0-76DA306FBD41}"/>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Parte 1</a:t>
            </a:r>
          </a:p>
        </p:txBody>
      </p:sp>
    </p:spTree>
    <p:extLst>
      <p:ext uri="{BB962C8B-B14F-4D97-AF65-F5344CB8AC3E}">
        <p14:creationId xmlns:p14="http://schemas.microsoft.com/office/powerpoint/2010/main" val="456467734"/>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00110"/>
          </a:xfrm>
          <a:prstGeom prst="rect">
            <a:avLst/>
          </a:prstGeom>
        </p:spPr>
        <p:txBody>
          <a:bodyPr wrap="square">
            <a:spAutoFit/>
          </a:bodyPr>
          <a:lstStyle/>
          <a:p>
            <a:pPr algn="ctr">
              <a:defRPr/>
            </a:pPr>
            <a:r>
              <a:rPr lang="es-ES" sz="2000" dirty="0">
                <a:solidFill>
                  <a:schemeClr val="accent2">
                    <a:lumMod val="75000"/>
                  </a:schemeClr>
                </a:solidFill>
              </a:rPr>
              <a:t>I. OBJETIVOS</a:t>
            </a:r>
            <a:endParaRPr lang="en-US" sz="2000" b="0" dirty="0">
              <a:solidFill>
                <a:schemeClr val="accent2">
                  <a:lumMod val="75000"/>
                </a:schemeClr>
              </a:solidFill>
            </a:endParaRPr>
          </a:p>
        </p:txBody>
      </p:sp>
      <p:sp>
        <p:nvSpPr>
          <p:cNvPr id="5" name="Prostokąt 3">
            <a:extLst>
              <a:ext uri="{FF2B5EF4-FFF2-40B4-BE49-F238E27FC236}">
                <a16:creationId xmlns:a16="http://schemas.microsoft.com/office/drawing/2014/main" id="{F04EAD01-183C-404A-A740-20BC78EB4450}"/>
              </a:ext>
            </a:extLst>
          </p:cNvPr>
          <p:cNvSpPr/>
          <p:nvPr/>
        </p:nvSpPr>
        <p:spPr>
          <a:xfrm>
            <a:off x="755576" y="2060848"/>
            <a:ext cx="7632204" cy="646331"/>
          </a:xfrm>
          <a:prstGeom prst="rect">
            <a:avLst/>
          </a:prstGeom>
          <a:noFill/>
        </p:spPr>
        <p:txBody>
          <a:bodyPr wrap="square">
            <a:spAutoFit/>
          </a:bodyPr>
          <a:lstStyle/>
          <a:p>
            <a:pPr algn="just">
              <a:defRPr/>
            </a:pPr>
            <a:r>
              <a:rPr lang="en-US" sz="1800" b="0" dirty="0">
                <a:solidFill>
                  <a:schemeClr val="accent2">
                    <a:lumMod val="75000"/>
                  </a:schemeClr>
                </a:solidFill>
              </a:rPr>
              <a:t>1. </a:t>
            </a:r>
            <a:r>
              <a:rPr lang="es-ES" sz="1800" b="0" dirty="0">
                <a:solidFill>
                  <a:schemeClr val="accent2">
                    <a:lumMod val="75000"/>
                  </a:schemeClr>
                </a:solidFill>
              </a:rPr>
              <a:t>Conocer las alteraciones de la marcha mediante evaluación biomecánica en diferentes patologías</a:t>
            </a:r>
            <a:r>
              <a:rPr lang="en-US" sz="1800" b="0" dirty="0">
                <a:solidFill>
                  <a:schemeClr val="accent2">
                    <a:lumMod val="75000"/>
                  </a:schemeClr>
                </a:solidFill>
              </a:rPr>
              <a:t>.</a:t>
            </a:r>
          </a:p>
        </p:txBody>
      </p:sp>
      <p:sp>
        <p:nvSpPr>
          <p:cNvPr id="3" name="Prostokąt 3">
            <a:extLst>
              <a:ext uri="{FF2B5EF4-FFF2-40B4-BE49-F238E27FC236}">
                <a16:creationId xmlns:a16="http://schemas.microsoft.com/office/drawing/2014/main" id="{49672A21-0A3F-4B37-AB64-99D2345593BA}"/>
              </a:ext>
            </a:extLst>
          </p:cNvPr>
          <p:cNvSpPr/>
          <p:nvPr/>
        </p:nvSpPr>
        <p:spPr>
          <a:xfrm>
            <a:off x="755576" y="3441774"/>
            <a:ext cx="7632204" cy="646331"/>
          </a:xfrm>
          <a:prstGeom prst="rect">
            <a:avLst/>
          </a:prstGeom>
          <a:noFill/>
        </p:spPr>
        <p:txBody>
          <a:bodyPr wrap="square">
            <a:spAutoFit/>
          </a:bodyPr>
          <a:lstStyle/>
          <a:p>
            <a:pPr algn="just"/>
            <a:r>
              <a:rPr lang="en-US" sz="1800" b="0" dirty="0">
                <a:solidFill>
                  <a:schemeClr val="accent2">
                    <a:lumMod val="75000"/>
                  </a:schemeClr>
                </a:solidFill>
              </a:rPr>
              <a:t>2. </a:t>
            </a:r>
            <a:r>
              <a:rPr lang="es-ES" sz="1800" b="0" dirty="0">
                <a:solidFill>
                  <a:schemeClr val="accent2">
                    <a:lumMod val="75000"/>
                  </a:schemeClr>
                </a:solidFill>
              </a:rPr>
              <a:t>Identificar qué significan las alteraciones en los parámetros biomecánicos de la marcha en diferentes patologías</a:t>
            </a:r>
            <a:r>
              <a:rPr lang="en-US" sz="1800" b="0" dirty="0">
                <a:solidFill>
                  <a:schemeClr val="accent2">
                    <a:lumMod val="75000"/>
                  </a:schemeClr>
                </a:solidFill>
              </a:rPr>
              <a:t>.</a:t>
            </a:r>
          </a:p>
        </p:txBody>
      </p:sp>
      <p:sp>
        <p:nvSpPr>
          <p:cNvPr id="7" name="Prostokąt 3">
            <a:extLst>
              <a:ext uri="{FF2B5EF4-FFF2-40B4-BE49-F238E27FC236}">
                <a16:creationId xmlns:a16="http://schemas.microsoft.com/office/drawing/2014/main" id="{B3CFD9E3-6A51-4239-B928-891731271DE3}"/>
              </a:ext>
            </a:extLst>
          </p:cNvPr>
          <p:cNvSpPr/>
          <p:nvPr/>
        </p:nvSpPr>
        <p:spPr>
          <a:xfrm>
            <a:off x="755576" y="4714111"/>
            <a:ext cx="7632204" cy="646331"/>
          </a:xfrm>
          <a:prstGeom prst="rect">
            <a:avLst/>
          </a:prstGeom>
          <a:noFill/>
        </p:spPr>
        <p:txBody>
          <a:bodyPr wrap="square">
            <a:spAutoFit/>
          </a:bodyPr>
          <a:lstStyle/>
          <a:p>
            <a:pPr algn="just">
              <a:defRPr/>
            </a:pPr>
            <a:r>
              <a:rPr lang="en-US" sz="1800" b="0" dirty="0">
                <a:solidFill>
                  <a:schemeClr val="accent2">
                    <a:lumMod val="75000"/>
                  </a:schemeClr>
                </a:solidFill>
              </a:rPr>
              <a:t>3. </a:t>
            </a:r>
            <a:r>
              <a:rPr lang="es-ES" sz="1800" b="0" dirty="0">
                <a:solidFill>
                  <a:schemeClr val="accent2">
                    <a:lumMod val="75000"/>
                  </a:schemeClr>
                </a:solidFill>
              </a:rPr>
              <a:t>Reconocer un patrón de marcha alterado mediante técnicas de evaluación biomecánica</a:t>
            </a:r>
            <a:r>
              <a:rPr lang="en-US" sz="1800" b="0" dirty="0">
                <a:solidFill>
                  <a:schemeClr val="accent2">
                    <a:lumMod val="75000"/>
                  </a:schemeClr>
                </a:solidFill>
              </a:rPr>
              <a:t>.</a:t>
            </a:r>
          </a:p>
        </p:txBody>
      </p:sp>
      <p:sp>
        <p:nvSpPr>
          <p:cNvPr id="4" name="Rectángulo: esquinas redondeadas 3">
            <a:extLst>
              <a:ext uri="{FF2B5EF4-FFF2-40B4-BE49-F238E27FC236}">
                <a16:creationId xmlns:a16="http://schemas.microsoft.com/office/drawing/2014/main" id="{1CC73A20-E7A7-4FBF-935B-D1ADB6F386D2}"/>
              </a:ext>
            </a:extLst>
          </p:cNvPr>
          <p:cNvSpPr/>
          <p:nvPr/>
        </p:nvSpPr>
        <p:spPr bwMode="auto">
          <a:xfrm>
            <a:off x="611560" y="1916832"/>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esquinas redondeadas 5">
            <a:extLst>
              <a:ext uri="{FF2B5EF4-FFF2-40B4-BE49-F238E27FC236}">
                <a16:creationId xmlns:a16="http://schemas.microsoft.com/office/drawing/2014/main" id="{8BD76DF9-0A9E-4939-B2C0-E4720CACF55D}"/>
              </a:ext>
            </a:extLst>
          </p:cNvPr>
          <p:cNvSpPr/>
          <p:nvPr/>
        </p:nvSpPr>
        <p:spPr bwMode="auto">
          <a:xfrm>
            <a:off x="611560" y="3261177"/>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8" name="Rectángulo: esquinas redondeadas 7">
            <a:extLst>
              <a:ext uri="{FF2B5EF4-FFF2-40B4-BE49-F238E27FC236}">
                <a16:creationId xmlns:a16="http://schemas.microsoft.com/office/drawing/2014/main" id="{4AF43675-0C7E-44BC-B454-F6431197C9C2}"/>
              </a:ext>
            </a:extLst>
          </p:cNvPr>
          <p:cNvSpPr/>
          <p:nvPr/>
        </p:nvSpPr>
        <p:spPr bwMode="auto">
          <a:xfrm>
            <a:off x="611560" y="4557321"/>
            <a:ext cx="7848228" cy="95991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12229104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4" grpId="0" animBg="1"/>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REFERENCIAS</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2690160"/>
          </a:xfrm>
          <a:prstGeom prst="rect">
            <a:avLst/>
          </a:prstGeom>
          <a:noFill/>
        </p:spPr>
        <p:txBody>
          <a:bodyPr wrap="square" rtlCol="0">
            <a:spAutoFit/>
          </a:bodyPr>
          <a:lstStyle/>
          <a:p>
            <a:pPr algn="just">
              <a:lnSpc>
                <a:spcPct val="107000"/>
              </a:lnSpc>
              <a:spcAft>
                <a:spcPts val="800"/>
              </a:spcAft>
            </a:pPr>
            <a:r>
              <a:rPr lang="en-US" sz="1400" b="0" dirty="0">
                <a:solidFill>
                  <a:schemeClr val="accent2"/>
                </a:solidFill>
              </a:rPr>
              <a:t>F. Esposito, M. </a:t>
            </a:r>
            <a:r>
              <a:rPr lang="en-US" sz="1400" b="0" dirty="0" err="1">
                <a:solidFill>
                  <a:schemeClr val="accent2"/>
                </a:solidFill>
              </a:rPr>
              <a:t>Freddolini</a:t>
            </a:r>
            <a:r>
              <a:rPr lang="en-US" sz="1400" b="0" dirty="0">
                <a:solidFill>
                  <a:schemeClr val="accent2"/>
                </a:solidFill>
              </a:rPr>
              <a:t>, M. </a:t>
            </a:r>
            <a:r>
              <a:rPr lang="en-US" sz="1400" b="0" dirty="0" err="1">
                <a:solidFill>
                  <a:schemeClr val="accent2"/>
                </a:solidFill>
              </a:rPr>
              <a:t>Marcucci</a:t>
            </a:r>
            <a:r>
              <a:rPr lang="en-US" sz="1400" b="0" dirty="0">
                <a:solidFill>
                  <a:schemeClr val="accent2"/>
                </a:solidFill>
              </a:rPr>
              <a:t>, Leonardo </a:t>
            </a:r>
            <a:r>
              <a:rPr lang="en-US" sz="1400" b="0" dirty="0" err="1">
                <a:solidFill>
                  <a:schemeClr val="accent2"/>
                </a:solidFill>
              </a:rPr>
              <a:t>Latella</a:t>
            </a:r>
            <a:r>
              <a:rPr lang="en-US" sz="1400" b="0" dirty="0">
                <a:solidFill>
                  <a:schemeClr val="accent2"/>
                </a:solidFill>
              </a:rPr>
              <a:t>, and Andrea </a:t>
            </a:r>
            <a:r>
              <a:rPr lang="en-US" sz="1400" b="0" dirty="0" err="1">
                <a:solidFill>
                  <a:schemeClr val="accent2"/>
                </a:solidFill>
              </a:rPr>
              <a:t>Corvi</a:t>
            </a:r>
            <a:r>
              <a:rPr lang="en-US" sz="1400" b="0" dirty="0">
                <a:solidFill>
                  <a:schemeClr val="accent2"/>
                </a:solidFill>
              </a:rPr>
              <a:t>, “Biomechanical analysis on total knee replacement patients during gait: Medial pivot or posterior stabilized design?” Clinical Biomechanics, vol. 78, no. 105068, August 2020.</a:t>
            </a:r>
            <a:endParaRPr lang="es-ES" sz="1400" b="0" dirty="0">
              <a:solidFill>
                <a:schemeClr val="accent2"/>
              </a:solidFill>
            </a:endParaRPr>
          </a:p>
          <a:p>
            <a:pPr algn="just">
              <a:lnSpc>
                <a:spcPct val="107000"/>
              </a:lnSpc>
              <a:spcAft>
                <a:spcPts val="800"/>
              </a:spcAft>
            </a:pPr>
            <a:r>
              <a:rPr lang="en-US" sz="1400" b="0" dirty="0" err="1">
                <a:solidFill>
                  <a:schemeClr val="accent2"/>
                </a:solidFill>
              </a:rPr>
              <a:t>I.Sentürk</a:t>
            </a:r>
            <a:r>
              <a:rPr lang="en-US" sz="1400" b="0" dirty="0">
                <a:solidFill>
                  <a:schemeClr val="accent2"/>
                </a:solidFill>
              </a:rPr>
              <a:t>, U. </a:t>
            </a:r>
            <a:r>
              <a:rPr lang="en-US" sz="1400" b="0" dirty="0" err="1">
                <a:solidFill>
                  <a:schemeClr val="accent2"/>
                </a:solidFill>
              </a:rPr>
              <a:t>Kanatli</a:t>
            </a:r>
            <a:r>
              <a:rPr lang="en-US" sz="1400" b="0" dirty="0">
                <a:solidFill>
                  <a:schemeClr val="accent2"/>
                </a:solidFill>
              </a:rPr>
              <a:t>, B. </a:t>
            </a:r>
            <a:r>
              <a:rPr lang="en-US" sz="1400" b="0" dirty="0" err="1">
                <a:solidFill>
                  <a:schemeClr val="accent2"/>
                </a:solidFill>
              </a:rPr>
              <a:t>Ataoglu</a:t>
            </a:r>
            <a:r>
              <a:rPr lang="en-US" sz="1400" b="0" dirty="0">
                <a:solidFill>
                  <a:schemeClr val="accent2"/>
                </a:solidFill>
              </a:rPr>
              <a:t>, and E. </a:t>
            </a:r>
            <a:r>
              <a:rPr lang="en-US" sz="1400" b="0" dirty="0" err="1">
                <a:solidFill>
                  <a:schemeClr val="accent2"/>
                </a:solidFill>
              </a:rPr>
              <a:t>Esen</a:t>
            </a:r>
            <a:r>
              <a:rPr lang="en-US" sz="1400" b="0" dirty="0">
                <a:solidFill>
                  <a:schemeClr val="accent2"/>
                </a:solidFill>
              </a:rPr>
              <a:t>, “Gait analysis after total knee arthroplasty: comparison of pre and postoperative characteristics”, </a:t>
            </a:r>
            <a:r>
              <a:rPr lang="en-US" sz="1400" b="0" dirty="0" err="1">
                <a:solidFill>
                  <a:schemeClr val="accent2"/>
                </a:solidFill>
              </a:rPr>
              <a:t>Cukurova</a:t>
            </a:r>
            <a:r>
              <a:rPr lang="en-US" sz="1400" b="0" dirty="0">
                <a:solidFill>
                  <a:schemeClr val="accent2"/>
                </a:solidFill>
              </a:rPr>
              <a:t> Medical Journal, vol. 42, no. 1, pp. 92-96, March 2017.</a:t>
            </a:r>
            <a:endParaRPr lang="es-ES" sz="1400" b="0" dirty="0">
              <a:solidFill>
                <a:schemeClr val="accent2"/>
              </a:solidFill>
            </a:endParaRPr>
          </a:p>
          <a:p>
            <a:pPr algn="just">
              <a:lnSpc>
                <a:spcPct val="107000"/>
              </a:lnSpc>
              <a:spcAft>
                <a:spcPts val="800"/>
              </a:spcAft>
            </a:pPr>
            <a:r>
              <a:rPr lang="en-US" sz="1400" b="0" dirty="0">
                <a:solidFill>
                  <a:schemeClr val="accent2"/>
                </a:solidFill>
              </a:rPr>
              <a:t>J. Rahman, Q. Tang, M. </a:t>
            </a:r>
            <a:r>
              <a:rPr lang="en-US" sz="1400" b="0" dirty="0" err="1">
                <a:solidFill>
                  <a:schemeClr val="accent2"/>
                </a:solidFill>
              </a:rPr>
              <a:t>Monda</a:t>
            </a:r>
            <a:r>
              <a:rPr lang="en-US" sz="1400" b="0" dirty="0">
                <a:solidFill>
                  <a:schemeClr val="accent2"/>
                </a:solidFill>
              </a:rPr>
              <a:t>, J. Miles and I. McCarthy, “Gait assessment as a functional outcome measure in total knee arthroplasty: a cross-sectional study”, BMC Musculoskeletal Disorders, vol. 16, pp. 66, March 2015.</a:t>
            </a:r>
            <a:endParaRPr lang="es-ES" sz="1400" b="0" dirty="0">
              <a:solidFill>
                <a:schemeClr val="accent2"/>
              </a:solidFill>
            </a:endParaRPr>
          </a:p>
          <a:p>
            <a:endParaRPr lang="es-ES" sz="1400" b="0" dirty="0">
              <a:solidFill>
                <a:schemeClr val="accent2"/>
              </a:solidFill>
            </a:endParaRPr>
          </a:p>
        </p:txBody>
      </p:sp>
      <p:sp>
        <p:nvSpPr>
          <p:cNvPr id="2" name="Prostokąt 3">
            <a:extLst>
              <a:ext uri="{FF2B5EF4-FFF2-40B4-BE49-F238E27FC236}">
                <a16:creationId xmlns:a16="http://schemas.microsoft.com/office/drawing/2014/main" id="{FFA03696-D822-450F-A379-22E8943A3112}"/>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Parte 1</a:t>
            </a:r>
          </a:p>
        </p:txBody>
      </p:sp>
    </p:spTree>
    <p:extLst>
      <p:ext uri="{BB962C8B-B14F-4D97-AF65-F5344CB8AC3E}">
        <p14:creationId xmlns:p14="http://schemas.microsoft.com/office/powerpoint/2010/main" val="628854299"/>
      </p:ext>
    </p:extLst>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REFERENCIAS</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276748"/>
          </a:xfrm>
          <a:prstGeom prst="rect">
            <a:avLst/>
          </a:prstGeom>
          <a:noFill/>
        </p:spPr>
        <p:txBody>
          <a:bodyPr wrap="square" rtlCol="0">
            <a:spAutoFit/>
          </a:bodyPr>
          <a:lstStyle/>
          <a:p>
            <a:pPr>
              <a:lnSpc>
                <a:spcPct val="107000"/>
              </a:lnSpc>
              <a:spcAft>
                <a:spcPts val="800"/>
              </a:spcAft>
            </a:pPr>
            <a:r>
              <a:rPr lang="en-US" sz="1400" b="0" dirty="0">
                <a:solidFill>
                  <a:schemeClr val="accent2"/>
                </a:solidFill>
              </a:rPr>
              <a:t>J. </a:t>
            </a:r>
            <a:r>
              <a:rPr lang="en-US" sz="1400" b="0" dirty="0" err="1">
                <a:solidFill>
                  <a:schemeClr val="accent2"/>
                </a:solidFill>
              </a:rPr>
              <a:t>Boudarham</a:t>
            </a:r>
            <a:r>
              <a:rPr lang="en-US" sz="1400" b="0" dirty="0">
                <a:solidFill>
                  <a:schemeClr val="accent2"/>
                </a:solidFill>
              </a:rPr>
              <a:t>, N. Roche, D. </a:t>
            </a:r>
            <a:r>
              <a:rPr lang="en-US" sz="1400" b="0" dirty="0" err="1">
                <a:solidFill>
                  <a:schemeClr val="accent2"/>
                </a:solidFill>
              </a:rPr>
              <a:t>Pradon</a:t>
            </a:r>
            <a:r>
              <a:rPr lang="en-US" sz="1400" b="0" dirty="0">
                <a:solidFill>
                  <a:schemeClr val="accent2"/>
                </a:solidFill>
              </a:rPr>
              <a:t>, C. </a:t>
            </a:r>
            <a:r>
              <a:rPr lang="en-US" sz="1400" b="0" dirty="0" err="1">
                <a:solidFill>
                  <a:schemeClr val="accent2"/>
                </a:solidFill>
              </a:rPr>
              <a:t>Bonnyaud</a:t>
            </a:r>
            <a:r>
              <a:rPr lang="en-US" sz="1400" b="0" dirty="0">
                <a:solidFill>
                  <a:schemeClr val="accent2"/>
                </a:solidFill>
              </a:rPr>
              <a:t>, D. </a:t>
            </a:r>
            <a:r>
              <a:rPr lang="en-US" sz="1400" b="0" dirty="0" err="1">
                <a:solidFill>
                  <a:schemeClr val="accent2"/>
                </a:solidFill>
              </a:rPr>
              <a:t>Bensmail</a:t>
            </a:r>
            <a:r>
              <a:rPr lang="en-US" sz="1400" b="0" dirty="0">
                <a:solidFill>
                  <a:schemeClr val="accent2"/>
                </a:solidFill>
              </a:rPr>
              <a:t>, and R. </a:t>
            </a:r>
            <a:r>
              <a:rPr lang="en-US" sz="1400" b="0" dirty="0" err="1">
                <a:solidFill>
                  <a:schemeClr val="accent2"/>
                </a:solidFill>
              </a:rPr>
              <a:t>Zory</a:t>
            </a:r>
            <a:r>
              <a:rPr lang="en-US" sz="1400" b="0" dirty="0">
                <a:solidFill>
                  <a:schemeClr val="accent2"/>
                </a:solidFill>
              </a:rPr>
              <a:t>, “Variations in Kinematics during Clinical Gait Analysis in Stroke Patients”, </a:t>
            </a:r>
            <a:r>
              <a:rPr lang="en-US" sz="1400" b="0" dirty="0" err="1">
                <a:solidFill>
                  <a:schemeClr val="accent2"/>
                </a:solidFill>
              </a:rPr>
              <a:t>PLoS</a:t>
            </a:r>
            <a:r>
              <a:rPr lang="en-US" sz="1400" b="0" dirty="0">
                <a:solidFill>
                  <a:schemeClr val="accent2"/>
                </a:solidFill>
              </a:rPr>
              <a:t> One, vol. 8, no. 6, pp. e66421, </a:t>
            </a:r>
            <a:r>
              <a:rPr lang="en-US" sz="1400" b="0" dirty="0" err="1">
                <a:solidFill>
                  <a:schemeClr val="accent2"/>
                </a:solidFill>
              </a:rPr>
              <a:t>Juny</a:t>
            </a:r>
            <a:r>
              <a:rPr lang="en-US" sz="1400" b="0" dirty="0">
                <a:solidFill>
                  <a:schemeClr val="accent2"/>
                </a:solidFill>
              </a:rPr>
              <a:t> 2013.</a:t>
            </a:r>
            <a:endParaRPr lang="es-ES" sz="1400" b="0" dirty="0">
              <a:solidFill>
                <a:schemeClr val="accent2"/>
              </a:solidFill>
            </a:endParaRPr>
          </a:p>
          <a:p>
            <a:pPr>
              <a:lnSpc>
                <a:spcPct val="107000"/>
              </a:lnSpc>
              <a:spcAft>
                <a:spcPts val="800"/>
              </a:spcAft>
            </a:pPr>
            <a:r>
              <a:rPr lang="en-US" sz="1400" b="0" dirty="0">
                <a:solidFill>
                  <a:schemeClr val="accent2"/>
                </a:solidFill>
              </a:rPr>
              <a:t> V.C. Tamaya, S. Wim, N. </a:t>
            </a:r>
            <a:r>
              <a:rPr lang="en-US" sz="1400" b="0" dirty="0" err="1">
                <a:solidFill>
                  <a:schemeClr val="accent2"/>
                </a:solidFill>
              </a:rPr>
              <a:t>Herssens</a:t>
            </a:r>
            <a:r>
              <a:rPr lang="en-US" sz="1400" b="0" dirty="0">
                <a:solidFill>
                  <a:schemeClr val="accent2"/>
                </a:solidFill>
              </a:rPr>
              <a:t>, P. Van de </a:t>
            </a:r>
            <a:r>
              <a:rPr lang="en-US" sz="1400" b="0" dirty="0" err="1">
                <a:solidFill>
                  <a:schemeClr val="accent2"/>
                </a:solidFill>
              </a:rPr>
              <a:t>Walle</a:t>
            </a:r>
            <a:r>
              <a:rPr lang="en-US" sz="1400" b="0" dirty="0">
                <a:solidFill>
                  <a:schemeClr val="accent2"/>
                </a:solidFill>
              </a:rPr>
              <a:t>, D.H. Willem, T. Steven, and H. Ann, “Trunk biomechanics during walking after sub-acute stroke and its relation to lower limb impairments”, Clinical Biomechanics, vol. 75, no. 105013, May 2020.</a:t>
            </a:r>
            <a:endParaRPr lang="es-ES" sz="1400" b="0" dirty="0">
              <a:solidFill>
                <a:schemeClr val="accent2"/>
              </a:solidFill>
            </a:endParaRPr>
          </a:p>
          <a:p>
            <a:pPr>
              <a:lnSpc>
                <a:spcPct val="107000"/>
              </a:lnSpc>
              <a:spcAft>
                <a:spcPts val="800"/>
              </a:spcAft>
            </a:pPr>
            <a:r>
              <a:rPr lang="en-US" sz="1400" b="0" dirty="0">
                <a:solidFill>
                  <a:schemeClr val="accent2"/>
                </a:solidFill>
              </a:rPr>
              <a:t> Y. Wang, M. </a:t>
            </a:r>
            <a:r>
              <a:rPr lang="en-US" sz="1400" b="0" dirty="0" err="1">
                <a:solidFill>
                  <a:schemeClr val="accent2"/>
                </a:solidFill>
              </a:rPr>
              <a:t>Mukaino</a:t>
            </a:r>
            <a:r>
              <a:rPr lang="en-US" sz="1400" b="0" dirty="0">
                <a:solidFill>
                  <a:schemeClr val="accent2"/>
                </a:solidFill>
              </a:rPr>
              <a:t>, Kei </a:t>
            </a:r>
            <a:r>
              <a:rPr lang="en-US" sz="1400" b="0" dirty="0" err="1">
                <a:solidFill>
                  <a:schemeClr val="accent2"/>
                </a:solidFill>
              </a:rPr>
              <a:t>Ohtsukad</a:t>
            </a:r>
            <a:r>
              <a:rPr lang="en-US" sz="1400" b="0" dirty="0">
                <a:solidFill>
                  <a:schemeClr val="accent2"/>
                </a:solidFill>
              </a:rPr>
              <a:t>, Y. </a:t>
            </a:r>
            <a:r>
              <a:rPr lang="en-US" sz="1400" b="0" dirty="0" err="1">
                <a:solidFill>
                  <a:schemeClr val="accent2"/>
                </a:solidFill>
              </a:rPr>
              <a:t>Otaka</a:t>
            </a:r>
            <a:r>
              <a:rPr lang="en-US" sz="1400" b="0" dirty="0">
                <a:solidFill>
                  <a:schemeClr val="accent2"/>
                </a:solidFill>
              </a:rPr>
              <a:t>, H. Tanikawa, F. Matsuda, K. </a:t>
            </a:r>
            <a:r>
              <a:rPr lang="en-US" sz="1400" b="0" dirty="0" err="1">
                <a:solidFill>
                  <a:schemeClr val="accent2"/>
                </a:solidFill>
              </a:rPr>
              <a:t>Tsuchiyama</a:t>
            </a:r>
            <a:r>
              <a:rPr lang="en-US" sz="1400" b="0" dirty="0">
                <a:solidFill>
                  <a:schemeClr val="accent2"/>
                </a:solidFill>
              </a:rPr>
              <a:t>, J. Yamada, and E. </a:t>
            </a:r>
            <a:r>
              <a:rPr lang="en-US" sz="1400" b="0" dirty="0" err="1">
                <a:solidFill>
                  <a:schemeClr val="accent2"/>
                </a:solidFill>
              </a:rPr>
              <a:t>Saitoh</a:t>
            </a:r>
            <a:r>
              <a:rPr lang="en-US" sz="1400" b="0" dirty="0">
                <a:solidFill>
                  <a:schemeClr val="accent2"/>
                </a:solidFill>
              </a:rPr>
              <a:t>, “Gait characteristics of post-stroke hemiparetic patients with different walking speeds”, International journal of rehabilitation research, vol. 43, no. 1, pp.69-75, March 2020.</a:t>
            </a:r>
            <a:endParaRPr lang="es-ES" sz="1400" b="0" dirty="0">
              <a:solidFill>
                <a:schemeClr val="accent2"/>
              </a:solidFill>
            </a:endParaRPr>
          </a:p>
          <a:p>
            <a:pPr>
              <a:lnSpc>
                <a:spcPct val="107000"/>
              </a:lnSpc>
              <a:spcAft>
                <a:spcPts val="800"/>
              </a:spcAft>
            </a:pPr>
            <a:r>
              <a:rPr lang="en-US" sz="1400" b="0" dirty="0">
                <a:solidFill>
                  <a:schemeClr val="accent2"/>
                </a:solidFill>
              </a:rPr>
              <a:t> S. Nadeau, M. </a:t>
            </a:r>
            <a:r>
              <a:rPr lang="en-US" sz="1400" b="0" dirty="0" err="1">
                <a:solidFill>
                  <a:schemeClr val="accent2"/>
                </a:solidFill>
              </a:rPr>
              <a:t>Betschart</a:t>
            </a:r>
            <a:r>
              <a:rPr lang="en-US" sz="1400" b="0" dirty="0">
                <a:solidFill>
                  <a:schemeClr val="accent2"/>
                </a:solidFill>
              </a:rPr>
              <a:t>, and F. </a:t>
            </a:r>
            <a:r>
              <a:rPr lang="en-US" sz="1400" b="0" dirty="0" err="1">
                <a:solidFill>
                  <a:schemeClr val="accent2"/>
                </a:solidFill>
              </a:rPr>
              <a:t>Bethoux</a:t>
            </a:r>
            <a:r>
              <a:rPr lang="en-US" sz="1400" b="0" dirty="0">
                <a:solidFill>
                  <a:schemeClr val="accent2"/>
                </a:solidFill>
              </a:rPr>
              <a:t>, “Gait Analysis for Poststroke Rehabilitation. The Relevance of Biomechanical Analysis and the Impact of Gait Speed”, Physical medicine and rehabilitation clinics of North America, vol. 24, no. 2, pp. 265-76, May 2013.</a:t>
            </a:r>
            <a:endParaRPr lang="es-ES" sz="1400" b="0" dirty="0">
              <a:solidFill>
                <a:schemeClr val="accent2"/>
              </a:solidFill>
            </a:endParaRPr>
          </a:p>
          <a:p>
            <a:pPr>
              <a:lnSpc>
                <a:spcPct val="107000"/>
              </a:lnSpc>
              <a:spcAft>
                <a:spcPts val="800"/>
              </a:spcAft>
            </a:pPr>
            <a:r>
              <a:rPr lang="en-US" sz="1400" b="0" dirty="0">
                <a:solidFill>
                  <a:schemeClr val="accent2"/>
                </a:solidFill>
              </a:rPr>
              <a:t> S. Li, G.E. Francisco and P. Zhou, “Post-stroke Hemiplegic Gait: New Perspective and Insights”, Frontiers in physiology, vol. 2, no. 9, pp.1021, August 2018.</a:t>
            </a:r>
            <a:endParaRPr lang="es-ES" sz="1400" b="0" dirty="0">
              <a:solidFill>
                <a:schemeClr val="accent2"/>
              </a:solidFill>
            </a:endParaRPr>
          </a:p>
          <a:p>
            <a:pPr>
              <a:lnSpc>
                <a:spcPct val="107000"/>
              </a:lnSpc>
              <a:spcAft>
                <a:spcPts val="800"/>
              </a:spcAft>
            </a:pPr>
            <a:endParaRPr lang="es-ES" sz="1400" b="0" dirty="0">
              <a:solidFill>
                <a:schemeClr val="accent2"/>
              </a:solidFill>
            </a:endParaRPr>
          </a:p>
        </p:txBody>
      </p:sp>
      <p:sp>
        <p:nvSpPr>
          <p:cNvPr id="2" name="Prostokąt 3">
            <a:extLst>
              <a:ext uri="{FF2B5EF4-FFF2-40B4-BE49-F238E27FC236}">
                <a16:creationId xmlns:a16="http://schemas.microsoft.com/office/drawing/2014/main" id="{897AE23B-8750-44F4-BF81-4FB0AC8D414A}"/>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Parte 2</a:t>
            </a:r>
          </a:p>
        </p:txBody>
      </p:sp>
    </p:spTree>
    <p:extLst>
      <p:ext uri="{BB962C8B-B14F-4D97-AF65-F5344CB8AC3E}">
        <p14:creationId xmlns:p14="http://schemas.microsoft.com/office/powerpoint/2010/main" val="64313316"/>
      </p:ext>
    </p:extLst>
  </p:cSld>
  <p:clrMapOvr>
    <a:masterClrMapping/>
  </p:clrMapOvr>
  <p:transition advClick="0"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id="{EB4706F4-24D0-4BCA-89B1-D2511C420852}"/>
              </a:ext>
            </a:extLst>
          </p:cNvPr>
          <p:cNvSpPr/>
          <p:nvPr/>
        </p:nvSpPr>
        <p:spPr>
          <a:xfrm>
            <a:off x="0" y="1052736"/>
            <a:ext cx="9144000" cy="400110"/>
          </a:xfrm>
          <a:prstGeom prst="rect">
            <a:avLst/>
          </a:prstGeom>
        </p:spPr>
        <p:txBody>
          <a:bodyPr wrap="square">
            <a:spAutoFit/>
          </a:bodyPr>
          <a:lstStyle/>
          <a:p>
            <a:pPr algn="ctr">
              <a:defRPr/>
            </a:pPr>
            <a:r>
              <a:rPr lang="es-ES" sz="2000" dirty="0">
                <a:solidFill>
                  <a:schemeClr val="accent2">
                    <a:lumMod val="75000"/>
                  </a:schemeClr>
                </a:solidFill>
              </a:rPr>
              <a:t>V. REFERENCIAS</a:t>
            </a:r>
            <a:endParaRPr lang="en-US" sz="2000" b="0" dirty="0">
              <a:solidFill>
                <a:schemeClr val="accent2">
                  <a:lumMod val="75000"/>
                </a:schemeClr>
              </a:solidFill>
            </a:endParaRPr>
          </a:p>
        </p:txBody>
      </p:sp>
      <p:sp>
        <p:nvSpPr>
          <p:cNvPr id="4" name="CuadroTexto 3">
            <a:extLst>
              <a:ext uri="{FF2B5EF4-FFF2-40B4-BE49-F238E27FC236}">
                <a16:creationId xmlns:a16="http://schemas.microsoft.com/office/drawing/2014/main" id="{5EFA35F3-2B2A-40F3-8B24-AC30D16146B1}"/>
              </a:ext>
            </a:extLst>
          </p:cNvPr>
          <p:cNvSpPr txBox="1"/>
          <p:nvPr/>
        </p:nvSpPr>
        <p:spPr>
          <a:xfrm>
            <a:off x="683568" y="1916832"/>
            <a:ext cx="7848872" cy="4508927"/>
          </a:xfrm>
          <a:prstGeom prst="rect">
            <a:avLst/>
          </a:prstGeom>
          <a:noFill/>
        </p:spPr>
        <p:txBody>
          <a:bodyPr wrap="square" rtlCol="0">
            <a:spAutoFit/>
          </a:bodyPr>
          <a:lstStyle/>
          <a:p>
            <a:pPr>
              <a:lnSpc>
                <a:spcPct val="107000"/>
              </a:lnSpc>
              <a:spcAft>
                <a:spcPts val="800"/>
              </a:spcAft>
            </a:pPr>
            <a:r>
              <a:rPr lang="en-US" sz="1400" b="0" dirty="0">
                <a:solidFill>
                  <a:schemeClr val="accent2"/>
                </a:solidFill>
              </a:rPr>
              <a:t>D.H. Lee, W.N. Chang, and H.J. Jeon, “Comparison of ground reaction force during gait between the nonparetic side in hemiparetic patients and the dominant side in healthy subjects”, Journal of exercise rehabilitation, vol. 16, no. 4, pp. 344-350, August 2020.</a:t>
            </a:r>
            <a:endParaRPr lang="es-ES" sz="1400" b="0" dirty="0">
              <a:solidFill>
                <a:schemeClr val="accent2"/>
              </a:solidFill>
            </a:endParaRPr>
          </a:p>
          <a:p>
            <a:pPr>
              <a:lnSpc>
                <a:spcPct val="107000"/>
              </a:lnSpc>
              <a:spcAft>
                <a:spcPts val="800"/>
              </a:spcAft>
            </a:pPr>
            <a:r>
              <a:rPr lang="en-US" sz="1400" b="0" dirty="0">
                <a:solidFill>
                  <a:schemeClr val="accent2"/>
                </a:solidFill>
              </a:rPr>
              <a:t>M. </a:t>
            </a:r>
            <a:r>
              <a:rPr lang="en-US" sz="1400" b="0" dirty="0" err="1">
                <a:solidFill>
                  <a:schemeClr val="accent2"/>
                </a:solidFill>
              </a:rPr>
              <a:t>Wakida</a:t>
            </a:r>
            <a:r>
              <a:rPr lang="en-US" sz="1400" b="0" dirty="0">
                <a:solidFill>
                  <a:schemeClr val="accent2"/>
                </a:solidFill>
              </a:rPr>
              <a:t>, K. Ohata, Y. Hashiguchi, K. Mori, K. </a:t>
            </a:r>
            <a:r>
              <a:rPr lang="en-US" sz="1400" b="0" dirty="0" err="1">
                <a:solidFill>
                  <a:schemeClr val="accent2"/>
                </a:solidFill>
              </a:rPr>
              <a:t>Hase</a:t>
            </a:r>
            <a:r>
              <a:rPr lang="en-US" sz="1400" b="0" dirty="0">
                <a:solidFill>
                  <a:schemeClr val="accent2"/>
                </a:solidFill>
              </a:rPr>
              <a:t>, and S. Yamada, “Immediate Effect on Ground Reaction Forces Induced by Step Training Based on Discrete Skill during Gait in Poststroke Individuals: A Pilot Study”, Rehabilitation research and practice, vol. 2020, no. 2397374, May 2020.</a:t>
            </a:r>
            <a:endParaRPr lang="es-ES" sz="1400" b="0" dirty="0">
              <a:solidFill>
                <a:schemeClr val="accent2"/>
              </a:solidFill>
            </a:endParaRPr>
          </a:p>
          <a:p>
            <a:pPr>
              <a:lnSpc>
                <a:spcPct val="107000"/>
              </a:lnSpc>
              <a:spcAft>
                <a:spcPts val="800"/>
              </a:spcAft>
            </a:pPr>
            <a:r>
              <a:rPr lang="en-US" sz="1400" b="0" dirty="0">
                <a:solidFill>
                  <a:schemeClr val="accent2"/>
                </a:solidFill>
              </a:rPr>
              <a:t>C.Y. Chen, P.W.H. Hong, C.L. Chen, S.H Chou, C.Y. Wu, P.T. Cheng, F.T. Tang, and H.C. Chen, “Ground Reaction Force Patterns in Stroke Patients with Various Degrees of Motor Recovery Determined by Plantar Dynamic Analysis”, Chang gung medical journal, vol. 30, no. 1,  pp. 62-72, January-February 2007.</a:t>
            </a:r>
            <a:endParaRPr lang="es-ES" sz="1400" b="0" dirty="0">
              <a:solidFill>
                <a:schemeClr val="accent2"/>
              </a:solidFill>
            </a:endParaRPr>
          </a:p>
          <a:p>
            <a:pPr>
              <a:lnSpc>
                <a:spcPct val="107000"/>
              </a:lnSpc>
              <a:spcAft>
                <a:spcPts val="800"/>
              </a:spcAft>
            </a:pPr>
            <a:r>
              <a:rPr lang="en-US" sz="1400" b="0" dirty="0">
                <a:solidFill>
                  <a:schemeClr val="accent2"/>
                </a:solidFill>
              </a:rPr>
              <a:t>S.J. Olney, and C. Richards, “Hemiparetic gait following stroke. Part I: Characteristics”, Gait and posture, vol. 4, no. 2, pp. 136-148,  April 1996.</a:t>
            </a:r>
            <a:endParaRPr lang="es-ES" sz="1400" b="0" dirty="0">
              <a:solidFill>
                <a:schemeClr val="accent2"/>
              </a:solidFill>
            </a:endParaRPr>
          </a:p>
          <a:p>
            <a:pPr>
              <a:lnSpc>
                <a:spcPct val="107000"/>
              </a:lnSpc>
              <a:spcAft>
                <a:spcPts val="800"/>
              </a:spcAft>
            </a:pPr>
            <a:r>
              <a:rPr lang="en-US" sz="1400" b="0" dirty="0">
                <a:solidFill>
                  <a:schemeClr val="accent2"/>
                </a:solidFill>
              </a:rPr>
              <a:t>J.M. </a:t>
            </a:r>
            <a:r>
              <a:rPr lang="en-US" sz="1400" b="0" dirty="0" err="1">
                <a:solidFill>
                  <a:schemeClr val="accent2"/>
                </a:solidFill>
              </a:rPr>
              <a:t>Belda</a:t>
            </a:r>
            <a:r>
              <a:rPr lang="en-US" sz="1400" b="0" dirty="0">
                <a:solidFill>
                  <a:schemeClr val="accent2"/>
                </a:solidFill>
              </a:rPr>
              <a:t>, M.J. </a:t>
            </a:r>
            <a:r>
              <a:rPr lang="en-US" sz="1400" b="0" dirty="0" err="1">
                <a:solidFill>
                  <a:schemeClr val="accent2"/>
                </a:solidFill>
              </a:rPr>
              <a:t>Vivas-Broseta</a:t>
            </a:r>
            <a:r>
              <a:rPr lang="en-US" sz="1400" b="0" dirty="0">
                <a:solidFill>
                  <a:schemeClr val="accent2"/>
                </a:solidFill>
              </a:rPr>
              <a:t>, S. Mena del </a:t>
            </a:r>
            <a:r>
              <a:rPr lang="en-US" sz="1400" b="0" dirty="0" err="1">
                <a:solidFill>
                  <a:schemeClr val="accent2"/>
                </a:solidFill>
              </a:rPr>
              <a:t>Horno</a:t>
            </a:r>
            <a:r>
              <a:rPr lang="en-US" sz="1400" b="0" dirty="0">
                <a:solidFill>
                  <a:schemeClr val="accent2"/>
                </a:solidFill>
              </a:rPr>
              <a:t>, M.L. Sánchez-Sánchez, M. </a:t>
            </a:r>
            <a:r>
              <a:rPr lang="en-US" sz="1400" b="0" dirty="0" err="1">
                <a:solidFill>
                  <a:schemeClr val="accent2"/>
                </a:solidFill>
              </a:rPr>
              <a:t>Matas</a:t>
            </a:r>
            <a:r>
              <a:rPr lang="en-US" sz="1400" b="0" dirty="0">
                <a:solidFill>
                  <a:schemeClr val="accent2"/>
                </a:solidFill>
              </a:rPr>
              <a:t>, and E. </a:t>
            </a:r>
            <a:r>
              <a:rPr lang="en-US" sz="1400" b="0" dirty="0" err="1">
                <a:solidFill>
                  <a:schemeClr val="accent2"/>
                </a:solidFill>
              </a:rPr>
              <a:t>Viosca</a:t>
            </a:r>
            <a:r>
              <a:rPr lang="en-US" sz="1400" b="0" dirty="0">
                <a:solidFill>
                  <a:schemeClr val="accent2"/>
                </a:solidFill>
              </a:rPr>
              <a:t>, “Functional Data Analysis for Gait Analysis after Stroke”, in International Conference on Neuro Rehabilitation, January 2012.</a:t>
            </a:r>
            <a:endParaRPr lang="es-ES" sz="1400" b="0" dirty="0">
              <a:solidFill>
                <a:schemeClr val="accent2"/>
              </a:solidFill>
            </a:endParaRPr>
          </a:p>
          <a:p>
            <a:endParaRPr lang="es-ES" sz="1400" b="0" dirty="0">
              <a:solidFill>
                <a:schemeClr val="accent2"/>
              </a:solidFill>
            </a:endParaRPr>
          </a:p>
        </p:txBody>
      </p:sp>
      <p:sp>
        <p:nvSpPr>
          <p:cNvPr id="2" name="Prostokąt 3">
            <a:extLst>
              <a:ext uri="{FF2B5EF4-FFF2-40B4-BE49-F238E27FC236}">
                <a16:creationId xmlns:a16="http://schemas.microsoft.com/office/drawing/2014/main" id="{F9FA4309-40BA-41E3-A69D-4D97F425BC2F}"/>
              </a:ext>
            </a:extLst>
          </p:cNvPr>
          <p:cNvSpPr/>
          <p:nvPr/>
        </p:nvSpPr>
        <p:spPr>
          <a:xfrm>
            <a:off x="539552" y="1484784"/>
            <a:ext cx="8136706" cy="369332"/>
          </a:xfrm>
          <a:prstGeom prst="rect">
            <a:avLst/>
          </a:prstGeom>
        </p:spPr>
        <p:txBody>
          <a:bodyPr wrap="square">
            <a:spAutoFit/>
          </a:bodyPr>
          <a:lstStyle/>
          <a:p>
            <a:pPr>
              <a:spcAft>
                <a:spcPts val="1000"/>
              </a:spcAft>
              <a:defRPr/>
            </a:pPr>
            <a:r>
              <a:rPr lang="en-US" sz="1800" i="1" dirty="0">
                <a:solidFill>
                  <a:schemeClr val="accent2">
                    <a:lumMod val="75000"/>
                  </a:schemeClr>
                </a:solidFill>
              </a:rPr>
              <a:t>Parte 2</a:t>
            </a:r>
          </a:p>
        </p:txBody>
      </p:sp>
    </p:spTree>
    <p:extLst>
      <p:ext uri="{BB962C8B-B14F-4D97-AF65-F5344CB8AC3E}">
        <p14:creationId xmlns:p14="http://schemas.microsoft.com/office/powerpoint/2010/main" val="1722082176"/>
      </p:ext>
    </p:extLst>
  </p:cSld>
  <p:clrMapOvr>
    <a:masterClrMapping/>
  </p:clrMapOvr>
  <p:transition advClick="0" advTm="3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3D39BF-8C73-470E-AD76-38798680067D}"/>
              </a:ext>
            </a:extLst>
          </p:cNvPr>
          <p:cNvSpPr txBox="1"/>
          <p:nvPr/>
        </p:nvSpPr>
        <p:spPr>
          <a:xfrm>
            <a:off x="325150" y="4707141"/>
            <a:ext cx="8493700" cy="954107"/>
          </a:xfrm>
          <a:prstGeom prst="rect">
            <a:avLst/>
          </a:prstGeom>
          <a:noFill/>
        </p:spPr>
        <p:txBody>
          <a:bodyPr wrap="square" rtlCol="0">
            <a:spAutoFit/>
          </a:bodyPr>
          <a:ls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a:lstStyle>
          <a:p>
            <a:pPr algn="just"/>
            <a:r>
              <a:rPr lang="es-ES" sz="1400" b="0" i="0" u="none" strike="noStrike" baseline="0" dirty="0">
                <a:solidFill>
                  <a:srgbClr val="262673"/>
                </a:solidFill>
                <a:latin typeface="Verdana" panose="020B0604030504040204" pitchFamily="34" charset="0"/>
              </a:rPr>
              <a:t>El apoyo de la Comisión Europea para la producción de esta publicación no constituye una aprobación del contenido, el cual refleja únicamente las opiniones de los autores, y la Comisión no se hace responsable del uso que pueda hacerse de la información contenida en la misma. </a:t>
            </a:r>
            <a:r>
              <a:rPr lang="es-ES" sz="1400" b="0" i="0" u="none" strike="noStrike" baseline="0" dirty="0">
                <a:solidFill>
                  <a:srgbClr val="000000"/>
                </a:solidFill>
                <a:latin typeface="Verdana" panose="020B0604030504040204" pitchFamily="34" charset="0"/>
              </a:rPr>
              <a:t>	</a:t>
            </a:r>
          </a:p>
        </p:txBody>
      </p:sp>
    </p:spTree>
    <p:extLst>
      <p:ext uri="{BB962C8B-B14F-4D97-AF65-F5344CB8AC3E}">
        <p14:creationId xmlns:p14="http://schemas.microsoft.com/office/powerpoint/2010/main" val="1543052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971600" y="3429000"/>
            <a:ext cx="7560840" cy="1077218"/>
          </a:xfrm>
          <a:prstGeom prst="rect">
            <a:avLst/>
          </a:prstGeom>
          <a:noFill/>
        </p:spPr>
        <p:txBody>
          <a:bodyPr wrap="square">
            <a:spAutoFit/>
          </a:bodyPr>
          <a:lstStyle/>
          <a:p>
            <a:pPr>
              <a:defRPr/>
            </a:pPr>
            <a:r>
              <a:rPr lang="en-US" sz="3200" dirty="0">
                <a:solidFill>
                  <a:schemeClr val="accent2">
                    <a:lumMod val="75000"/>
                  </a:schemeClr>
                </a:solidFill>
              </a:rPr>
              <a:t>II. </a:t>
            </a:r>
            <a:r>
              <a:rPr lang="es-ES" sz="3200" dirty="0">
                <a:solidFill>
                  <a:schemeClr val="accent2">
                    <a:lumMod val="75000"/>
                  </a:schemeClr>
                </a:solidFill>
              </a:rPr>
              <a:t>Deterioro biomecánico de la marcha en personas con artroplastia</a:t>
            </a:r>
            <a:endParaRPr lang="en-US" sz="3200" dirty="0">
              <a:solidFill>
                <a:schemeClr val="accent2">
                  <a:lumMod val="75000"/>
                </a:schemeClr>
              </a:solidFill>
            </a:endParaRPr>
          </a:p>
        </p:txBody>
      </p:sp>
      <p:sp>
        <p:nvSpPr>
          <p:cNvPr id="2" name="Prostokąt 1">
            <a:extLst>
              <a:ext uri="{FF2B5EF4-FFF2-40B4-BE49-F238E27FC236}">
                <a16:creationId xmlns:a16="http://schemas.microsoft.com/office/drawing/2014/main" id="{CAE108FC-DEB6-487A-8781-2D8078F1C8A2}"/>
              </a:ext>
            </a:extLst>
          </p:cNvPr>
          <p:cNvSpPr/>
          <p:nvPr/>
        </p:nvSpPr>
        <p:spPr>
          <a:xfrm>
            <a:off x="323528" y="1484784"/>
            <a:ext cx="8496944" cy="769441"/>
          </a:xfrm>
          <a:prstGeom prst="rect">
            <a:avLst/>
          </a:prstGeom>
        </p:spPr>
        <p:txBody>
          <a:bodyPr wrap="square">
            <a:spAutoFit/>
          </a:bodyPr>
          <a:lstStyle/>
          <a:p>
            <a:pPr algn="ctr">
              <a:defRPr/>
            </a:pPr>
            <a:r>
              <a:rPr lang="en-US" sz="2200" dirty="0">
                <a:solidFill>
                  <a:schemeClr val="accent2">
                    <a:lumMod val="75000"/>
                  </a:schemeClr>
                </a:solidFill>
              </a:rPr>
              <a:t>D.3 </a:t>
            </a:r>
            <a:r>
              <a:rPr lang="es-ES" sz="2200" dirty="0">
                <a:solidFill>
                  <a:schemeClr val="accent2">
                    <a:lumMod val="75000"/>
                  </a:schemeClr>
                </a:solidFill>
              </a:rPr>
              <a:t>¿Cómo interpreto el informe de un análisis biomecánico instrumentado en un caso de patología de la marcha</a:t>
            </a:r>
            <a:r>
              <a:rPr lang="en-US" sz="2200" dirty="0">
                <a:solidFill>
                  <a:schemeClr val="accent2">
                    <a:lumMod val="75000"/>
                  </a:schemeClr>
                </a:solidFill>
              </a:rPr>
              <a:t>? </a:t>
            </a:r>
          </a:p>
        </p:txBody>
      </p:sp>
    </p:spTree>
    <p:extLst>
      <p:ext uri="{BB962C8B-B14F-4D97-AF65-F5344CB8AC3E}">
        <p14:creationId xmlns:p14="http://schemas.microsoft.com/office/powerpoint/2010/main" val="1774211721"/>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CuadroTexto 8">
            <a:extLst>
              <a:ext uri="{FF2B5EF4-FFF2-40B4-BE49-F238E27FC236}">
                <a16:creationId xmlns:a16="http://schemas.microsoft.com/office/drawing/2014/main" id="{851D3DBE-9DAE-403D-9EEC-5C67A77E8556}"/>
              </a:ext>
            </a:extLst>
          </p:cNvPr>
          <p:cNvSpPr txBox="1"/>
          <p:nvPr/>
        </p:nvSpPr>
        <p:spPr>
          <a:xfrm>
            <a:off x="3685321" y="5262743"/>
            <a:ext cx="2902903" cy="738664"/>
          </a:xfrm>
          <a:prstGeom prst="rect">
            <a:avLst/>
          </a:prstGeom>
          <a:noFill/>
        </p:spPr>
        <p:txBody>
          <a:bodyPr wrap="square" rtlCol="0">
            <a:spAutoFit/>
          </a:bodyPr>
          <a:lstStyle/>
          <a:p>
            <a:r>
              <a:rPr lang="es-ES" sz="1400" b="0" dirty="0">
                <a:solidFill>
                  <a:schemeClr val="accent2"/>
                </a:solidFill>
              </a:rPr>
              <a:t>Figura 1 - Ejemplo de reemplazo de miembro inferior en cadera y rodilla</a:t>
            </a:r>
            <a:r>
              <a:rPr lang="en-US" sz="1400" b="0" dirty="0">
                <a:solidFill>
                  <a:schemeClr val="accent2"/>
                </a:solidFill>
              </a:rPr>
              <a:t>. </a:t>
            </a:r>
          </a:p>
        </p:txBody>
      </p:sp>
      <p:pic>
        <p:nvPicPr>
          <p:cNvPr id="11" name="Imagen 10" descr="Imagen que contiene naranja, frente, hombre, oscuro&#10;&#10;Descripción generada automáticamente">
            <a:extLst>
              <a:ext uri="{FF2B5EF4-FFF2-40B4-BE49-F238E27FC236}">
                <a16:creationId xmlns:a16="http://schemas.microsoft.com/office/drawing/2014/main" id="{C136EA1C-CEA4-41EF-8EC1-CC41BA209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204864"/>
            <a:ext cx="2682368" cy="3581099"/>
          </a:xfrm>
          <a:prstGeom prst="rect">
            <a:avLst/>
          </a:prstGeom>
        </p:spPr>
      </p:pic>
      <p:sp>
        <p:nvSpPr>
          <p:cNvPr id="12" name="Prostokąt 3">
            <a:extLst>
              <a:ext uri="{FF2B5EF4-FFF2-40B4-BE49-F238E27FC236}">
                <a16:creationId xmlns:a16="http://schemas.microsoft.com/office/drawing/2014/main" id="{4DCC9E52-F043-4D5A-83D3-4CC260BC27EB}"/>
              </a:ext>
            </a:extLst>
          </p:cNvPr>
          <p:cNvSpPr/>
          <p:nvPr/>
        </p:nvSpPr>
        <p:spPr>
          <a:xfrm>
            <a:off x="4067944" y="2060848"/>
            <a:ext cx="4248472" cy="2990562"/>
          </a:xfrm>
          <a:prstGeom prst="rect">
            <a:avLst/>
          </a:prstGeom>
        </p:spPr>
        <p:txBody>
          <a:bodyPr wrap="square">
            <a:spAutoFit/>
          </a:bodyPr>
          <a:lstStyle/>
          <a:p>
            <a:pPr marL="342900" indent="-342900" algn="just">
              <a:spcAft>
                <a:spcPts val="1000"/>
              </a:spcAft>
              <a:buFont typeface="Arial" panose="020B0604020202020204" pitchFamily="34" charset="0"/>
              <a:buChar char="•"/>
              <a:defRPr/>
            </a:pPr>
            <a:r>
              <a:rPr lang="es-ES" sz="2000" b="0" dirty="0">
                <a:solidFill>
                  <a:schemeClr val="accent2">
                    <a:lumMod val="75000"/>
                  </a:schemeClr>
                </a:solidFill>
              </a:rPr>
              <a:t>Tanto la osteoartritis de las extremidades inferiores como el reemplazo articular, que se realiza para proporcionar una respuesta terapéutica al daño articular, pueden afectar la marcha de los pacientes de diferentes maneras</a:t>
            </a:r>
            <a:r>
              <a:rPr lang="en-US" sz="2000" b="0" dirty="0">
                <a:solidFill>
                  <a:schemeClr val="accent2">
                    <a:lumMod val="75000"/>
                  </a:schemeClr>
                </a:solidFill>
              </a:rPr>
              <a:t>. </a:t>
            </a:r>
          </a:p>
          <a:p>
            <a:pPr marL="342900" indent="-342900" algn="just">
              <a:buFont typeface="Arial" panose="020B0604020202020204" pitchFamily="34" charset="0"/>
              <a:buChar char="•"/>
              <a:defRPr/>
            </a:pPr>
            <a:endParaRPr lang="en-US" sz="2000" b="0" dirty="0">
              <a:solidFill>
                <a:schemeClr val="accent2">
                  <a:lumMod val="75000"/>
                </a:schemeClr>
              </a:solidFill>
            </a:endParaRPr>
          </a:p>
        </p:txBody>
      </p:sp>
      <p:sp>
        <p:nvSpPr>
          <p:cNvPr id="3"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3347098125"/>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a:t>
            </a:r>
            <a:r>
              <a:rPr lang="en-US" sz="1800" i="1" dirty="0">
                <a:solidFill>
                  <a:schemeClr val="accent2">
                    <a:lumMod val="75000"/>
                  </a:schemeClr>
                </a:solidFill>
              </a:rPr>
              <a:t> </a:t>
            </a:r>
            <a:r>
              <a:rPr lang="en-US" sz="1800" i="1" dirty="0" err="1">
                <a:solidFill>
                  <a:schemeClr val="accent2">
                    <a:lumMod val="75000"/>
                  </a:schemeClr>
                </a:solidFill>
              </a:rPr>
              <a:t>espacio</a:t>
            </a:r>
            <a:r>
              <a:rPr lang="en-US" sz="1800" i="1" dirty="0">
                <a:solidFill>
                  <a:schemeClr val="accent2">
                    <a:lumMod val="75000"/>
                  </a:schemeClr>
                </a:solidFill>
              </a:rPr>
              <a:t>-temporal</a:t>
            </a:r>
          </a:p>
        </p:txBody>
      </p:sp>
      <p:sp>
        <p:nvSpPr>
          <p:cNvPr id="4" name="Rectángulo: esquinas redondeadas 3">
            <a:extLst>
              <a:ext uri="{FF2B5EF4-FFF2-40B4-BE49-F238E27FC236}">
                <a16:creationId xmlns:a16="http://schemas.microsoft.com/office/drawing/2014/main" id="{061092F4-726E-49D4-9363-29E6F9D0C71C}"/>
              </a:ext>
            </a:extLst>
          </p:cNvPr>
          <p:cNvSpPr/>
          <p:nvPr/>
        </p:nvSpPr>
        <p:spPr bwMode="auto">
          <a:xfrm>
            <a:off x="1403648" y="2952164"/>
            <a:ext cx="6696744" cy="180020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n-US" sz="2000" dirty="0">
                <a:latin typeface="Arial" charset="0"/>
                <a:sym typeface="Arial" charset="0"/>
              </a:rPr>
              <a:t>¿Los </a:t>
            </a:r>
            <a:r>
              <a:rPr lang="en-US" sz="2000" dirty="0" err="1">
                <a:latin typeface="Arial" charset="0"/>
                <a:sym typeface="Arial" charset="0"/>
              </a:rPr>
              <a:t>valores</a:t>
            </a:r>
            <a:r>
              <a:rPr lang="en-US" sz="2000" dirty="0">
                <a:latin typeface="Arial" charset="0"/>
                <a:sym typeface="Arial" charset="0"/>
              </a:rPr>
              <a:t> </a:t>
            </a:r>
            <a:r>
              <a:rPr lang="en-US" sz="2000" dirty="0" err="1">
                <a:latin typeface="Arial" charset="0"/>
                <a:sym typeface="Arial" charset="0"/>
              </a:rPr>
              <a:t>registrados</a:t>
            </a:r>
            <a:r>
              <a:rPr lang="en-US" sz="2000" dirty="0">
                <a:latin typeface="Arial" charset="0"/>
                <a:sym typeface="Arial" charset="0"/>
              </a:rPr>
              <a:t> </a:t>
            </a:r>
            <a:r>
              <a:rPr lang="en-US" sz="2000" dirty="0" err="1">
                <a:latin typeface="Arial" charset="0"/>
                <a:sym typeface="Arial" charset="0"/>
              </a:rPr>
              <a:t>en</a:t>
            </a:r>
            <a:r>
              <a:rPr lang="en-US" sz="2000" dirty="0">
                <a:latin typeface="Arial" charset="0"/>
                <a:sym typeface="Arial" charset="0"/>
              </a:rPr>
              <a:t> </a:t>
            </a:r>
            <a:r>
              <a:rPr lang="en-US" sz="2000" dirty="0" err="1">
                <a:latin typeface="Arial" charset="0"/>
                <a:sym typeface="Arial" charset="0"/>
              </a:rPr>
              <a:t>pacientes</a:t>
            </a:r>
            <a:r>
              <a:rPr lang="en-US" sz="2000" dirty="0">
                <a:latin typeface="Arial" charset="0"/>
                <a:sym typeface="Arial" charset="0"/>
              </a:rPr>
              <a:t> son </a:t>
            </a:r>
            <a:r>
              <a:rPr lang="en-US" sz="2000" dirty="0" err="1">
                <a:latin typeface="Arial" charset="0"/>
                <a:sym typeface="Arial" charset="0"/>
              </a:rPr>
              <a:t>similares</a:t>
            </a:r>
            <a:r>
              <a:rPr lang="en-US" sz="2000" dirty="0">
                <a:latin typeface="Arial" charset="0"/>
                <a:sym typeface="Arial" charset="0"/>
              </a:rPr>
              <a:t> a </a:t>
            </a:r>
            <a:r>
              <a:rPr lang="en-US" sz="2000" dirty="0" err="1">
                <a:latin typeface="Arial" charset="0"/>
                <a:sym typeface="Arial" charset="0"/>
              </a:rPr>
              <a:t>los</a:t>
            </a:r>
            <a:r>
              <a:rPr lang="en-US" sz="2000" dirty="0">
                <a:latin typeface="Arial" charset="0"/>
                <a:sym typeface="Arial" charset="0"/>
              </a:rPr>
              <a:t> </a:t>
            </a:r>
            <a:r>
              <a:rPr lang="en-US" sz="2000" dirty="0" err="1">
                <a:latin typeface="Arial" charset="0"/>
                <a:sym typeface="Arial" charset="0"/>
              </a:rPr>
              <a:t>valores</a:t>
            </a:r>
            <a:r>
              <a:rPr lang="en-US" sz="2000" dirty="0">
                <a:latin typeface="Arial" charset="0"/>
                <a:sym typeface="Arial" charset="0"/>
              </a:rPr>
              <a:t> </a:t>
            </a:r>
            <a:r>
              <a:rPr lang="en-US" sz="2000" dirty="0" err="1">
                <a:latin typeface="Arial" charset="0"/>
                <a:sym typeface="Arial" charset="0"/>
              </a:rPr>
              <a:t>registrados</a:t>
            </a:r>
            <a:r>
              <a:rPr lang="en-US" sz="2000" dirty="0">
                <a:latin typeface="Arial" charset="0"/>
                <a:sym typeface="Arial" charset="0"/>
              </a:rPr>
              <a:t> </a:t>
            </a:r>
            <a:r>
              <a:rPr lang="en-US" sz="2000" dirty="0" err="1">
                <a:latin typeface="Arial" charset="0"/>
                <a:sym typeface="Arial" charset="0"/>
              </a:rPr>
              <a:t>en</a:t>
            </a:r>
            <a:r>
              <a:rPr lang="en-US" sz="2000" dirty="0">
                <a:latin typeface="Arial" charset="0"/>
                <a:sym typeface="Arial" charset="0"/>
              </a:rPr>
              <a:t> </a:t>
            </a:r>
            <a:r>
              <a:rPr lang="en-US" sz="2000" dirty="0" err="1">
                <a:latin typeface="Arial" charset="0"/>
                <a:sym typeface="Arial" charset="0"/>
              </a:rPr>
              <a:t>participantes</a:t>
            </a:r>
            <a:r>
              <a:rPr lang="en-US" sz="2000" dirty="0">
                <a:latin typeface="Arial" charset="0"/>
                <a:sym typeface="Arial" charset="0"/>
              </a:rPr>
              <a:t> </a:t>
            </a:r>
            <a:r>
              <a:rPr lang="en-US" sz="2000" dirty="0" err="1">
                <a:latin typeface="Arial" charset="0"/>
                <a:sym typeface="Arial" charset="0"/>
              </a:rPr>
              <a:t>sanos</a:t>
            </a:r>
            <a:r>
              <a:rPr lang="en-US" sz="2000" dirty="0">
                <a:latin typeface="Arial" charset="0"/>
                <a:sym typeface="Arial" charset="0"/>
              </a:rPr>
              <a:t>??</a:t>
            </a:r>
            <a:endParaRPr kumimoji="0" lang="es-ES" sz="2000" b="1" i="0" u="none" strike="noStrike" cap="none" normalizeH="0" baseline="0" dirty="0">
              <a:ln>
                <a:noFill/>
              </a:ln>
              <a:solidFill>
                <a:schemeClr val="bg1"/>
              </a:solidFill>
              <a:effectLst/>
              <a:latin typeface="Arial" charset="0"/>
              <a:sym typeface="Arial" charset="0"/>
            </a:endParaRPr>
          </a:p>
        </p:txBody>
      </p:sp>
      <p:sp>
        <p:nvSpPr>
          <p:cNvPr id="10"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1218677471"/>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2" name="Tabla 2">
            <a:extLst>
              <a:ext uri="{FF2B5EF4-FFF2-40B4-BE49-F238E27FC236}">
                <a16:creationId xmlns:a16="http://schemas.microsoft.com/office/drawing/2014/main" id="{F639E910-2AA4-4AB9-806C-16556ADE39C4}"/>
              </a:ext>
            </a:extLst>
          </p:cNvPr>
          <p:cNvGraphicFramePr>
            <a:graphicFrameLocks noGrp="1"/>
          </p:cNvGraphicFramePr>
          <p:nvPr>
            <p:extLst>
              <p:ext uri="{D42A27DB-BD31-4B8C-83A1-F6EECF244321}">
                <p14:modId xmlns:p14="http://schemas.microsoft.com/office/powerpoint/2010/main" val="3042801840"/>
              </p:ext>
            </p:extLst>
          </p:nvPr>
        </p:nvGraphicFramePr>
        <p:xfrm>
          <a:off x="683469" y="2420888"/>
          <a:ext cx="7848871" cy="2854960"/>
        </p:xfrm>
        <a:graphic>
          <a:graphicData uri="http://schemas.openxmlformats.org/drawingml/2006/table">
            <a:tbl>
              <a:tblPr firstRow="1" bandRow="1">
                <a:tableStyleId>{5C22544A-7EE6-4342-B048-85BDC9FD1C3A}</a:tableStyleId>
              </a:tblPr>
              <a:tblGrid>
                <a:gridCol w="1855187">
                  <a:extLst>
                    <a:ext uri="{9D8B030D-6E8A-4147-A177-3AD203B41FA5}">
                      <a16:colId xmlns:a16="http://schemas.microsoft.com/office/drawing/2014/main" val="1018483261"/>
                    </a:ext>
                  </a:extLst>
                </a:gridCol>
                <a:gridCol w="1284362">
                  <a:extLst>
                    <a:ext uri="{9D8B030D-6E8A-4147-A177-3AD203B41FA5}">
                      <a16:colId xmlns:a16="http://schemas.microsoft.com/office/drawing/2014/main" val="885585594"/>
                    </a:ext>
                  </a:extLst>
                </a:gridCol>
                <a:gridCol w="1569773">
                  <a:extLst>
                    <a:ext uri="{9D8B030D-6E8A-4147-A177-3AD203B41FA5}">
                      <a16:colId xmlns:a16="http://schemas.microsoft.com/office/drawing/2014/main" val="2691499307"/>
                    </a:ext>
                  </a:extLst>
                </a:gridCol>
                <a:gridCol w="1569775">
                  <a:extLst>
                    <a:ext uri="{9D8B030D-6E8A-4147-A177-3AD203B41FA5}">
                      <a16:colId xmlns:a16="http://schemas.microsoft.com/office/drawing/2014/main" val="3642772033"/>
                    </a:ext>
                  </a:extLst>
                </a:gridCol>
                <a:gridCol w="1569774">
                  <a:extLst>
                    <a:ext uri="{9D8B030D-6E8A-4147-A177-3AD203B41FA5}">
                      <a16:colId xmlns:a16="http://schemas.microsoft.com/office/drawing/2014/main" val="2809176690"/>
                    </a:ext>
                  </a:extLst>
                </a:gridCol>
              </a:tblGrid>
              <a:tr h="370840">
                <a:tc gridSpan="5">
                  <a:txBody>
                    <a:bodyPr/>
                    <a:lstStyle/>
                    <a:p>
                      <a:pPr marL="85725" marR="0" indent="7938" algn="ctr" defTabSz="642938" rtl="0" eaLnBrk="1" fontAlgn="base" latinLnBrk="0" hangingPunct="1">
                        <a:lnSpc>
                          <a:spcPct val="100000"/>
                        </a:lnSpc>
                        <a:spcBef>
                          <a:spcPts val="1675"/>
                        </a:spcBef>
                        <a:spcAft>
                          <a:spcPct val="0"/>
                        </a:spcAft>
                        <a:buClrTx/>
                        <a:buSzPct val="171000"/>
                        <a:buFont typeface="Arial" charset="0"/>
                        <a:buNone/>
                        <a:tabLst/>
                      </a:pPr>
                      <a:r>
                        <a:rPr kumimoji="0" lang="es-ES" sz="1200" b="1" i="0" u="none" strike="noStrike" cap="none" normalizeH="0" baseline="0" dirty="0">
                          <a:ln>
                            <a:noFill/>
                          </a:ln>
                          <a:solidFill>
                            <a:schemeClr val="bg1"/>
                          </a:solidFill>
                          <a:effectLst/>
                          <a:latin typeface="Arial" charset="0"/>
                          <a:sym typeface="Arial" charset="0"/>
                        </a:rPr>
                        <a:t>Tabla 1: Resultados espacio-temporales del análisis de la marcha en pacientes con reemplazo articular</a:t>
                      </a:r>
                      <a:endParaRPr kumimoji="0" lang="en-US" sz="1200" b="1" i="0" u="none" strike="noStrike" cap="none" normalizeH="0" baseline="0" dirty="0">
                        <a:ln>
                          <a:noFill/>
                        </a:ln>
                        <a:solidFill>
                          <a:schemeClr val="bg1"/>
                        </a:solidFill>
                        <a:effectLst/>
                        <a:latin typeface="Arial" charset="0"/>
                        <a:sym typeface="Arial" charset="0"/>
                      </a:endParaRPr>
                    </a:p>
                  </a:txBody>
                  <a:tcPr/>
                </a:tc>
                <a:tc hMerge="1">
                  <a:txBody>
                    <a:bodyPr/>
                    <a:lstStyle/>
                    <a:p>
                      <a:pPr algn="ctr"/>
                      <a:endParaRPr lang="es-ES" sz="1400" dirty="0"/>
                    </a:p>
                  </a:txBody>
                  <a:tcPr/>
                </a:tc>
                <a:tc hMerge="1">
                  <a:txBody>
                    <a:bodyPr/>
                    <a:lstStyle/>
                    <a:p>
                      <a:pPr algn="ct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400" dirty="0"/>
                    </a:p>
                  </a:txBody>
                  <a:tcPr/>
                </a:tc>
                <a:extLst>
                  <a:ext uri="{0D108BD9-81ED-4DB2-BD59-A6C34878D82A}">
                    <a16:rowId xmlns:a16="http://schemas.microsoft.com/office/drawing/2014/main" val="1985628484"/>
                  </a:ext>
                </a:extLst>
              </a:tr>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kern="1200" dirty="0">
                          <a:solidFill>
                            <a:schemeClr val="lt1"/>
                          </a:solidFill>
                          <a:latin typeface="+mn-lt"/>
                          <a:ea typeface="+mn-ea"/>
                          <a:cs typeface="+mn-cs"/>
                        </a:rPr>
                        <a:t>Reemplazo de cadera</a:t>
                      </a:r>
                      <a:endParaRPr lang="en-US" sz="1200" b="1" kern="1200" noProof="0" dirty="0">
                        <a:solidFill>
                          <a:schemeClr val="lt1"/>
                        </a:solidFill>
                        <a:latin typeface="+mn-lt"/>
                        <a:ea typeface="+mn-ea"/>
                        <a:cs typeface="+mn-cs"/>
                      </a:endParaRPr>
                    </a:p>
                  </a:txBody>
                  <a:tcPr>
                    <a:solidFill>
                      <a:schemeClr val="bg2">
                        <a:lumMod val="75000"/>
                      </a:schemeClr>
                    </a:solidFill>
                  </a:tcPr>
                </a:tc>
                <a:tc hMerge="1">
                  <a:txBody>
                    <a:bodyPr/>
                    <a:lstStyle/>
                    <a:p>
                      <a:pPr algn="ctr"/>
                      <a:endParaRPr lang="es-ES" sz="1400" dirty="0"/>
                    </a:p>
                  </a:txBody>
                  <a:tcPr/>
                </a:tc>
                <a:tc hMerge="1">
                  <a:txBody>
                    <a:bodyPr/>
                    <a:lstStyle/>
                    <a:p>
                      <a:pPr algn="ctr"/>
                      <a:endParaRPr lang="es-ES" sz="14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dirty="0" err="1">
                          <a:solidFill>
                            <a:schemeClr val="lt1"/>
                          </a:solidFill>
                          <a:latin typeface="+mn-lt"/>
                          <a:ea typeface="+mn-ea"/>
                          <a:cs typeface="+mn-cs"/>
                        </a:rPr>
                        <a:t>Reemplazo</a:t>
                      </a:r>
                      <a:r>
                        <a:rPr lang="en-US" sz="1200" b="1" kern="1200" noProof="0" dirty="0">
                          <a:solidFill>
                            <a:schemeClr val="lt1"/>
                          </a:solidFill>
                          <a:latin typeface="+mn-lt"/>
                          <a:ea typeface="+mn-ea"/>
                          <a:cs typeface="+mn-cs"/>
                        </a:rPr>
                        <a:t> de </a:t>
                      </a:r>
                      <a:r>
                        <a:rPr lang="en-US" sz="1200" b="1" kern="1200" noProof="0" dirty="0" err="1">
                          <a:solidFill>
                            <a:schemeClr val="lt1"/>
                          </a:solidFill>
                          <a:latin typeface="+mn-lt"/>
                          <a:ea typeface="+mn-ea"/>
                          <a:cs typeface="+mn-cs"/>
                        </a:rPr>
                        <a:t>rodilla</a:t>
                      </a:r>
                      <a:endParaRPr lang="en-US" sz="1200" b="1" kern="1200" noProof="0" dirty="0">
                        <a:solidFill>
                          <a:schemeClr val="lt1"/>
                        </a:solidFill>
                        <a:latin typeface="+mn-lt"/>
                        <a:ea typeface="+mn-ea"/>
                        <a:cs typeface="+mn-cs"/>
                      </a:endParaRPr>
                    </a:p>
                  </a:txBody>
                  <a:tcPr>
                    <a:solidFill>
                      <a:schemeClr val="bg2">
                        <a:lumMod val="75000"/>
                      </a:schemeClr>
                    </a:solidFill>
                  </a:tcPr>
                </a:tc>
                <a:tc hMerge="1">
                  <a:txBody>
                    <a:bodyPr/>
                    <a:lstStyle/>
                    <a:p>
                      <a:pPr algn="ctr"/>
                      <a:endParaRPr lang="es-ES" sz="1400" dirty="0"/>
                    </a:p>
                  </a:txBody>
                  <a:tcPr/>
                </a:tc>
                <a:extLst>
                  <a:ext uri="{0D108BD9-81ED-4DB2-BD59-A6C34878D82A}">
                    <a16:rowId xmlns:a16="http://schemas.microsoft.com/office/drawing/2014/main" val="1632855977"/>
                  </a:ext>
                </a:extLst>
              </a:tr>
              <a:tr h="370840">
                <a:tc>
                  <a:txBody>
                    <a:bodyPr/>
                    <a:lstStyle/>
                    <a:p>
                      <a:pPr>
                        <a:lnSpc>
                          <a:spcPct val="100000"/>
                        </a:lnSpc>
                      </a:pPr>
                      <a:endParaRPr lang="es-ES" sz="1200" dirty="0"/>
                    </a:p>
                  </a:txBody>
                  <a:tcPr/>
                </a:tc>
                <a:tc>
                  <a:txBody>
                    <a:bodyPr/>
                    <a:lstStyle/>
                    <a:p>
                      <a:pPr algn="ctr">
                        <a:lnSpc>
                          <a:spcPct val="100000"/>
                        </a:lnSpc>
                      </a:pPr>
                      <a:r>
                        <a:rPr lang="es-ES" sz="1200" b="1" dirty="0"/>
                        <a:t>Pacientes</a:t>
                      </a:r>
                    </a:p>
                  </a:txBody>
                  <a:tcPr/>
                </a:tc>
                <a:tc>
                  <a:txBody>
                    <a:bodyPr/>
                    <a:lstStyle/>
                    <a:p>
                      <a:pPr algn="ctr">
                        <a:lnSpc>
                          <a:spcPct val="100000"/>
                        </a:lnSpc>
                      </a:pPr>
                      <a:r>
                        <a:rPr lang="es-ES" sz="1200" b="1" dirty="0"/>
                        <a:t>Controles sanos</a:t>
                      </a:r>
                    </a:p>
                  </a:txBody>
                  <a:tcPr/>
                </a:tc>
                <a:tc>
                  <a:txBody>
                    <a:bodyPr/>
                    <a:lstStyle/>
                    <a:p>
                      <a:pPr algn="ctr">
                        <a:lnSpc>
                          <a:spcPct val="100000"/>
                        </a:lnSpc>
                      </a:pPr>
                      <a:r>
                        <a:rPr lang="es-ES" sz="1200" b="1" dirty="0"/>
                        <a:t>Pacientes</a:t>
                      </a:r>
                    </a:p>
                  </a:txBody>
                  <a:tcPr/>
                </a:tc>
                <a:tc>
                  <a:txBody>
                    <a:bodyPr/>
                    <a:lstStyle/>
                    <a:p>
                      <a:pPr algn="ctr">
                        <a:lnSpc>
                          <a:spcPct val="100000"/>
                        </a:lnSpc>
                      </a:pPr>
                      <a:r>
                        <a:rPr lang="es-ES" sz="1200" b="1" dirty="0"/>
                        <a:t>Controles sanos</a:t>
                      </a:r>
                    </a:p>
                  </a:txBody>
                  <a:tcPr/>
                </a:tc>
                <a:extLst>
                  <a:ext uri="{0D108BD9-81ED-4DB2-BD59-A6C34878D82A}">
                    <a16:rowId xmlns:a16="http://schemas.microsoft.com/office/drawing/2014/main" val="2318375947"/>
                  </a:ext>
                </a:extLst>
              </a:tr>
              <a:tr h="370840">
                <a:tc>
                  <a:txBody>
                    <a:bodyPr/>
                    <a:lstStyle/>
                    <a:p>
                      <a:pPr>
                        <a:lnSpc>
                          <a:spcPct val="100000"/>
                        </a:lnSpc>
                      </a:pPr>
                      <a:r>
                        <a:rPr lang="es-ES" sz="1200" dirty="0"/>
                        <a:t>Velocidad (m/s) </a:t>
                      </a:r>
                    </a:p>
                  </a:txBody>
                  <a:tcPr/>
                </a:tc>
                <a:tc>
                  <a:txBody>
                    <a:bodyPr/>
                    <a:lstStyle/>
                    <a:p>
                      <a:pPr>
                        <a:lnSpc>
                          <a:spcPct val="100000"/>
                        </a:lnSpc>
                      </a:pPr>
                      <a:r>
                        <a:rPr lang="es-ES" sz="1200" dirty="0"/>
                        <a:t>0.70, 0.92 </a:t>
                      </a:r>
                      <a:r>
                        <a:rPr lang="en-US" sz="1200" kern="1200" baseline="30000" dirty="0">
                          <a:solidFill>
                            <a:schemeClr val="dk1"/>
                          </a:solidFill>
                          <a:effectLst/>
                          <a:latin typeface="+mn-lt"/>
                          <a:ea typeface="+mn-ea"/>
                          <a:cs typeface="+mn-cs"/>
                        </a:rPr>
                        <a:t>1</a:t>
                      </a:r>
                      <a:endParaRPr lang="es-ES" sz="1200" dirty="0"/>
                    </a:p>
                  </a:txBody>
                  <a:tcPr/>
                </a:tc>
                <a:tc>
                  <a:txBody>
                    <a:bodyPr/>
                    <a:lstStyle/>
                    <a:p>
                      <a:pPr>
                        <a:lnSpc>
                          <a:spcPct val="100000"/>
                        </a:lnSpc>
                      </a:pPr>
                      <a:r>
                        <a:rPr lang="es-ES" sz="1200" dirty="0"/>
                        <a:t>1.31, 1.34 </a:t>
                      </a:r>
                      <a:r>
                        <a:rPr lang="en-US" sz="1200" kern="1200" baseline="30000" dirty="0">
                          <a:solidFill>
                            <a:schemeClr val="dk1"/>
                          </a:solidFill>
                          <a:effectLst/>
                          <a:latin typeface="+mn-lt"/>
                          <a:ea typeface="+mn-ea"/>
                          <a:cs typeface="+mn-cs"/>
                        </a:rPr>
                        <a:t>1</a:t>
                      </a:r>
                      <a:endParaRPr lang="es-E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1.01, 1.05 </a:t>
                      </a:r>
                      <a:r>
                        <a:rPr lang="en-US" sz="1200" kern="1200" baseline="30000" dirty="0">
                          <a:solidFill>
                            <a:schemeClr val="dk1"/>
                          </a:solidFill>
                          <a:effectLst/>
                          <a:latin typeface="+mn-lt"/>
                          <a:ea typeface="+mn-ea"/>
                          <a:cs typeface="+mn-cs"/>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0.74, 0.77 </a:t>
                      </a:r>
                      <a:r>
                        <a:rPr lang="en-US" sz="1200" kern="1200" baseline="30000" dirty="0">
                          <a:solidFill>
                            <a:schemeClr val="dk1"/>
                          </a:solidFill>
                          <a:effectLst/>
                          <a:latin typeface="+mn-lt"/>
                          <a:ea typeface="+mn-ea"/>
                          <a:cs typeface="+mn-cs"/>
                        </a:rPr>
                        <a:t>5</a:t>
                      </a:r>
                      <a:endParaRPr lang="es-ES" sz="1200" kern="1200" dirty="0">
                        <a:solidFill>
                          <a:schemeClr val="dk1"/>
                        </a:solidFill>
                        <a:latin typeface="+mn-lt"/>
                        <a:ea typeface="+mn-ea"/>
                        <a:cs typeface="+mn-cs"/>
                      </a:endParaRPr>
                    </a:p>
                  </a:txBody>
                  <a:tcPr/>
                </a:tc>
                <a:tc>
                  <a:txBody>
                    <a:bodyPr/>
                    <a:lstStyle/>
                    <a:p>
                      <a:pPr>
                        <a:lnSpc>
                          <a:spcPct val="100000"/>
                        </a:lnSpc>
                      </a:pPr>
                      <a:r>
                        <a:rPr lang="es-ES" sz="1200" dirty="0"/>
                        <a:t>1.04 </a:t>
                      </a:r>
                      <a:r>
                        <a:rPr lang="en-US" sz="1200" kern="1200" baseline="30000" dirty="0">
                          <a:solidFill>
                            <a:schemeClr val="dk1"/>
                          </a:solidFill>
                          <a:effectLst/>
                          <a:latin typeface="+mn-lt"/>
                          <a:ea typeface="+mn-ea"/>
                          <a:cs typeface="+mn-cs"/>
                        </a:rPr>
                        <a:t>5</a:t>
                      </a:r>
                      <a:endParaRPr lang="es-ES" sz="1200" dirty="0"/>
                    </a:p>
                  </a:txBody>
                  <a:tcPr/>
                </a:tc>
                <a:extLst>
                  <a:ext uri="{0D108BD9-81ED-4DB2-BD59-A6C34878D82A}">
                    <a16:rowId xmlns:a16="http://schemas.microsoft.com/office/drawing/2014/main" val="3183329526"/>
                  </a:ext>
                </a:extLst>
              </a:tr>
              <a:tr h="370840">
                <a:tc>
                  <a:txBody>
                    <a:bodyPr/>
                    <a:lstStyle/>
                    <a:p>
                      <a:pPr>
                        <a:lnSpc>
                          <a:spcPct val="100000"/>
                        </a:lnSpc>
                      </a:pPr>
                      <a:r>
                        <a:rPr lang="es-ES" sz="1200" dirty="0"/>
                        <a:t>Longitud de zancada (m)</a:t>
                      </a:r>
                    </a:p>
                  </a:txBody>
                  <a:tcPr/>
                </a:tc>
                <a:tc>
                  <a:txBody>
                    <a:bodyPr/>
                    <a:lstStyle/>
                    <a:p>
                      <a:pPr>
                        <a:lnSpc>
                          <a:spcPct val="100000"/>
                        </a:lnSpc>
                      </a:pPr>
                      <a:r>
                        <a:rPr lang="es-ES" sz="1200" dirty="0"/>
                        <a:t>1.3 </a:t>
                      </a:r>
                      <a:r>
                        <a:rPr lang="en-US" sz="1200" kern="1200" baseline="30000" dirty="0">
                          <a:solidFill>
                            <a:schemeClr val="dk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0.97, 1 m </a:t>
                      </a:r>
                      <a:r>
                        <a:rPr lang="en-US" sz="1200" kern="1200" baseline="30000" dirty="0">
                          <a:solidFill>
                            <a:schemeClr val="dk1"/>
                          </a:solidFill>
                          <a:effectLst/>
                          <a:latin typeface="+mn-lt"/>
                          <a:ea typeface="+mn-ea"/>
                          <a:cs typeface="+mn-cs"/>
                        </a:rPr>
                        <a:t>5</a:t>
                      </a:r>
                      <a:endParaRPr lang="es-ES" sz="1200" kern="1200" dirty="0">
                        <a:solidFill>
                          <a:schemeClr val="dk1"/>
                        </a:solidFill>
                        <a:latin typeface="+mn-lt"/>
                        <a:ea typeface="+mn-ea"/>
                        <a:cs typeface="+mn-cs"/>
                      </a:endParaRPr>
                    </a:p>
                  </a:txBody>
                  <a:tcPr/>
                </a:tc>
                <a:tc>
                  <a:txBody>
                    <a:bodyPr/>
                    <a:lstStyle/>
                    <a:p>
                      <a:pPr>
                        <a:lnSpc>
                          <a:spcPct val="100000"/>
                        </a:lnSpc>
                      </a:pPr>
                      <a:r>
                        <a:rPr lang="es-ES" sz="1200" dirty="0"/>
                        <a:t>1.5 </a:t>
                      </a:r>
                      <a:r>
                        <a:rPr lang="en-US" sz="1200" kern="1200" baseline="30000" dirty="0">
                          <a:solidFill>
                            <a:schemeClr val="dk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1.2 </a:t>
                      </a:r>
                      <a:r>
                        <a:rPr lang="en-US" sz="1200" kern="1200" baseline="30000" dirty="0">
                          <a:solidFill>
                            <a:schemeClr val="dk1"/>
                          </a:solidFill>
                          <a:effectLst/>
                          <a:latin typeface="+mn-lt"/>
                          <a:ea typeface="+mn-ea"/>
                          <a:cs typeface="+mn-cs"/>
                        </a:rPr>
                        <a:t>5</a:t>
                      </a:r>
                      <a:endParaRPr lang="es-E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1.18, 1.20 m </a:t>
                      </a:r>
                      <a:r>
                        <a:rPr lang="en-US" sz="1200" kern="1200" baseline="30000" dirty="0">
                          <a:solidFill>
                            <a:schemeClr val="dk1"/>
                          </a:solidFill>
                          <a:effectLst/>
                          <a:latin typeface="+mn-l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0.90, 0.75</a:t>
                      </a:r>
                      <a:r>
                        <a:rPr lang="en-US" sz="1200" kern="1200" baseline="30000" dirty="0">
                          <a:solidFill>
                            <a:schemeClr val="dk1"/>
                          </a:solidFill>
                          <a:effectLst/>
                          <a:latin typeface="+mn-lt"/>
                          <a:ea typeface="+mn-ea"/>
                          <a:cs typeface="+mn-cs"/>
                        </a:rPr>
                        <a:t> 6</a:t>
                      </a:r>
                    </a:p>
                  </a:txBody>
                  <a:tcPr/>
                </a:tc>
                <a:tc>
                  <a:txBody>
                    <a:bodyPr/>
                    <a:lstStyle/>
                    <a:p>
                      <a:pPr>
                        <a:lnSpc>
                          <a:spcPct val="100000"/>
                        </a:lnSpc>
                      </a:pPr>
                      <a:r>
                        <a:rPr lang="es-ES" sz="1200" dirty="0"/>
                        <a:t>1.16 </a:t>
                      </a:r>
                      <a:r>
                        <a:rPr lang="en-US" sz="1200" kern="1200" baseline="30000" dirty="0">
                          <a:solidFill>
                            <a:schemeClr val="dk1"/>
                          </a:solidFill>
                          <a:effectLst/>
                          <a:latin typeface="+mn-lt"/>
                          <a:ea typeface="+mn-ea"/>
                          <a:cs typeface="+mn-cs"/>
                        </a:rPr>
                        <a:t>6</a:t>
                      </a:r>
                      <a:endParaRPr lang="es-ES" sz="1200" dirty="0"/>
                    </a:p>
                  </a:txBody>
                  <a:tcPr/>
                </a:tc>
                <a:extLst>
                  <a:ext uri="{0D108BD9-81ED-4DB2-BD59-A6C34878D82A}">
                    <a16:rowId xmlns:a16="http://schemas.microsoft.com/office/drawing/2014/main" val="25759242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Longitud del paso (m)</a:t>
                      </a:r>
                    </a:p>
                  </a:txBody>
                  <a:tcPr/>
                </a:tc>
                <a:tc>
                  <a:txBody>
                    <a:bodyPr/>
                    <a:lstStyle/>
                    <a:p>
                      <a:pPr>
                        <a:lnSpc>
                          <a:spcPct val="100000"/>
                        </a:lnSpc>
                      </a:pPr>
                      <a:r>
                        <a:rPr lang="es-ES" sz="1200" dirty="0"/>
                        <a:t>0.47, 0.49 </a:t>
                      </a:r>
                      <a:r>
                        <a:rPr lang="en-US" sz="1200" kern="1200" baseline="30000" dirty="0">
                          <a:solidFill>
                            <a:schemeClr val="dk1"/>
                          </a:solidFill>
                          <a:effectLst/>
                          <a:latin typeface="+mn-lt"/>
                          <a:ea typeface="+mn-ea"/>
                          <a:cs typeface="+mn-cs"/>
                        </a:rPr>
                        <a:t>5</a:t>
                      </a:r>
                      <a:endParaRPr lang="es-ES" sz="1200" dirty="0"/>
                    </a:p>
                  </a:txBody>
                  <a:tcPr/>
                </a:tc>
                <a:tc>
                  <a:txBody>
                    <a:bodyPr/>
                    <a:lstStyle/>
                    <a:p>
                      <a:pPr>
                        <a:lnSpc>
                          <a:spcPct val="100000"/>
                        </a:lnSpc>
                      </a:pPr>
                      <a:r>
                        <a:rPr lang="es-ES" sz="1200" dirty="0"/>
                        <a:t>0.52 </a:t>
                      </a:r>
                      <a:r>
                        <a:rPr lang="en-US" sz="1200" kern="1200" baseline="30000" dirty="0">
                          <a:solidFill>
                            <a:schemeClr val="dk1"/>
                          </a:solidFill>
                          <a:effectLst/>
                          <a:latin typeface="+mn-lt"/>
                          <a:ea typeface="+mn-ea"/>
                          <a:cs typeface="+mn-cs"/>
                        </a:rPr>
                        <a:t>5</a:t>
                      </a:r>
                      <a:endParaRPr lang="es-ES" sz="1200" dirty="0"/>
                    </a:p>
                  </a:txBody>
                  <a:tcPr/>
                </a:tc>
                <a:tc>
                  <a:txBody>
                    <a:bodyPr/>
                    <a:lstStyle/>
                    <a:p>
                      <a:pPr>
                        <a:lnSpc>
                          <a:spcPct val="100000"/>
                        </a:lnSpc>
                      </a:pPr>
                      <a:r>
                        <a:rPr lang="es-ES" sz="1200" dirty="0"/>
                        <a:t>0.45, 0.54 </a:t>
                      </a:r>
                      <a:r>
                        <a:rPr lang="en-US" sz="1200" kern="1200" baseline="30000" dirty="0">
                          <a:solidFill>
                            <a:schemeClr val="dk1"/>
                          </a:solidFill>
                          <a:effectLst/>
                          <a:latin typeface="+mn-lt"/>
                          <a:ea typeface="+mn-ea"/>
                          <a:cs typeface="+mn-cs"/>
                        </a:rPr>
                        <a:t>4</a:t>
                      </a:r>
                      <a:endParaRPr lang="es-ES" sz="1200" dirty="0"/>
                    </a:p>
                  </a:txBody>
                  <a:tcPr/>
                </a:tc>
                <a:tc>
                  <a:txBody>
                    <a:bodyPr/>
                    <a:lstStyle/>
                    <a:p>
                      <a:pPr>
                        <a:lnSpc>
                          <a:spcPct val="100000"/>
                        </a:lnSpc>
                      </a:pPr>
                      <a:r>
                        <a:rPr lang="es-ES" sz="1200" dirty="0"/>
                        <a:t>-</a:t>
                      </a:r>
                    </a:p>
                  </a:txBody>
                  <a:tcPr/>
                </a:tc>
                <a:extLst>
                  <a:ext uri="{0D108BD9-81ED-4DB2-BD59-A6C34878D82A}">
                    <a16:rowId xmlns:a16="http://schemas.microsoft.com/office/drawing/2014/main" val="2036555755"/>
                  </a:ext>
                </a:extLst>
              </a:tr>
              <a:tr h="370840">
                <a:tc>
                  <a:txBody>
                    <a:bodyPr/>
                    <a:lstStyle/>
                    <a:p>
                      <a:pPr>
                        <a:lnSpc>
                          <a:spcPct val="100000"/>
                        </a:lnSpc>
                      </a:pPr>
                      <a:r>
                        <a:rPr lang="es-ES" sz="1200" dirty="0"/>
                        <a:t>Cadencia (pasos/min)</a:t>
                      </a:r>
                    </a:p>
                  </a:txBody>
                  <a:tcPr/>
                </a:tc>
                <a:tc>
                  <a:txBody>
                    <a:bodyPr/>
                    <a:lstStyle/>
                    <a:p>
                      <a:pPr>
                        <a:lnSpc>
                          <a:spcPct val="100000"/>
                        </a:lnSpc>
                      </a:pPr>
                      <a:r>
                        <a:rPr lang="es-ES" sz="1200" dirty="0"/>
                        <a:t>91.3, 93.9</a:t>
                      </a:r>
                    </a:p>
                  </a:txBody>
                  <a:tcPr/>
                </a:tc>
                <a:tc>
                  <a:txBody>
                    <a:bodyPr/>
                    <a:lstStyle/>
                    <a:p>
                      <a:pPr>
                        <a:lnSpc>
                          <a:spcPct val="100000"/>
                        </a:lnSpc>
                      </a:pPr>
                      <a:r>
                        <a:rPr lang="es-ES" sz="1200" dirty="0"/>
                        <a:t>103.2</a:t>
                      </a:r>
                    </a:p>
                  </a:txBody>
                  <a:tcPr/>
                </a:tc>
                <a:tc>
                  <a:txBody>
                    <a:bodyPr/>
                    <a:lstStyle/>
                    <a:p>
                      <a:pPr>
                        <a:lnSpc>
                          <a:spcPct val="100000"/>
                        </a:lnSpc>
                      </a:pPr>
                      <a:r>
                        <a:rPr lang="es-ES" sz="1200" dirty="0"/>
                        <a:t>102.19, 105.19 </a:t>
                      </a:r>
                      <a:r>
                        <a:rPr lang="en-US" sz="1200" kern="1200" baseline="30000" dirty="0">
                          <a:solidFill>
                            <a:schemeClr val="dk1"/>
                          </a:solidFill>
                          <a:effectLst/>
                          <a:latin typeface="+mn-lt"/>
                          <a:ea typeface="+mn-ea"/>
                          <a:cs typeface="+mn-cs"/>
                        </a:rPr>
                        <a:t>3</a:t>
                      </a:r>
                    </a:p>
                    <a:p>
                      <a:pPr>
                        <a:lnSpc>
                          <a:spcPct val="100000"/>
                        </a:lnSpc>
                      </a:pPr>
                      <a:r>
                        <a:rPr lang="en-US" sz="1200" kern="1200" dirty="0">
                          <a:solidFill>
                            <a:schemeClr val="dk1"/>
                          </a:solidFill>
                          <a:latin typeface="+mn-lt"/>
                          <a:ea typeface="+mn-ea"/>
                          <a:cs typeface="+mn-cs"/>
                        </a:rPr>
                        <a:t>99.25, 93.96 </a:t>
                      </a:r>
                      <a:r>
                        <a:rPr lang="en-US" sz="1200" kern="1200" baseline="30000" dirty="0">
                          <a:solidFill>
                            <a:schemeClr val="dk1"/>
                          </a:solidFill>
                          <a:effectLst/>
                          <a:latin typeface="+mn-lt"/>
                          <a:ea typeface="+mn-ea"/>
                          <a:cs typeface="+mn-cs"/>
                        </a:rPr>
                        <a:t>6</a:t>
                      </a:r>
                      <a:endParaRPr lang="es-ES" sz="1200" dirty="0"/>
                    </a:p>
                  </a:txBody>
                  <a:tcPr/>
                </a:tc>
                <a:tc>
                  <a:txBody>
                    <a:bodyPr/>
                    <a:lstStyle/>
                    <a:p>
                      <a:pPr>
                        <a:lnSpc>
                          <a:spcPct val="100000"/>
                        </a:lnSpc>
                      </a:pPr>
                      <a:endParaRPr lang="es-ES" sz="1200" dirty="0"/>
                    </a:p>
                    <a:p>
                      <a:pPr>
                        <a:lnSpc>
                          <a:spcPct val="100000"/>
                        </a:lnSpc>
                      </a:pPr>
                      <a:r>
                        <a:rPr lang="es-ES" sz="1200" dirty="0"/>
                        <a:t>100.21 </a:t>
                      </a:r>
                      <a:r>
                        <a:rPr lang="en-US" sz="1200" kern="1200" baseline="30000" dirty="0">
                          <a:solidFill>
                            <a:schemeClr val="dk1"/>
                          </a:solidFill>
                          <a:effectLst/>
                          <a:latin typeface="+mn-lt"/>
                          <a:ea typeface="+mn-ea"/>
                          <a:cs typeface="+mn-cs"/>
                        </a:rPr>
                        <a:t>6</a:t>
                      </a:r>
                      <a:endParaRPr lang="es-ES" sz="1200" dirty="0"/>
                    </a:p>
                  </a:txBody>
                  <a:tcPr/>
                </a:tc>
                <a:extLst>
                  <a:ext uri="{0D108BD9-81ED-4DB2-BD59-A6C34878D82A}">
                    <a16:rowId xmlns:a16="http://schemas.microsoft.com/office/drawing/2014/main" val="2081833118"/>
                  </a:ext>
                </a:extLst>
              </a:tr>
            </a:tbl>
          </a:graphicData>
        </a:graphic>
      </p:graphicFrame>
      <p:sp>
        <p:nvSpPr>
          <p:cNvPr id="5" name="CuadroTexto 4">
            <a:extLst>
              <a:ext uri="{FF2B5EF4-FFF2-40B4-BE49-F238E27FC236}">
                <a16:creationId xmlns:a16="http://schemas.microsoft.com/office/drawing/2014/main" id="{E0692C71-F0DE-4AA8-901B-1613262617FE}"/>
              </a:ext>
            </a:extLst>
          </p:cNvPr>
          <p:cNvSpPr txBox="1"/>
          <p:nvPr/>
        </p:nvSpPr>
        <p:spPr>
          <a:xfrm>
            <a:off x="598377" y="5239400"/>
            <a:ext cx="8006071" cy="738664"/>
          </a:xfrm>
          <a:prstGeom prst="rect">
            <a:avLst/>
          </a:prstGeom>
          <a:noFill/>
        </p:spPr>
        <p:txBody>
          <a:bodyPr wrap="square" rtlCol="0">
            <a:spAutoFit/>
          </a:bodyPr>
          <a:lstStyle/>
          <a:p>
            <a:pPr algn="just"/>
            <a:r>
              <a:rPr lang="es-ES" sz="1400" b="0" dirty="0">
                <a:solidFill>
                  <a:schemeClr val="accent2"/>
                </a:solidFill>
              </a:rPr>
              <a:t>Tabla 1 - Valores de la marcha espacio-temporales para reemplazo total de cadera y artroplastia total y </a:t>
            </a:r>
            <a:r>
              <a:rPr lang="es-ES" sz="1400" b="0" dirty="0" err="1">
                <a:solidFill>
                  <a:schemeClr val="accent2"/>
                </a:solidFill>
              </a:rPr>
              <a:t>unicondilar</a:t>
            </a:r>
            <a:r>
              <a:rPr lang="es-ES" sz="1400" b="0" dirty="0">
                <a:solidFill>
                  <a:schemeClr val="accent2"/>
                </a:solidFill>
              </a:rPr>
              <a:t> de rodilla</a:t>
            </a:r>
            <a:r>
              <a:rPr lang="en-US" sz="1400" b="0" dirty="0">
                <a:solidFill>
                  <a:schemeClr val="accent2"/>
                </a:solidFill>
              </a:rPr>
              <a:t>. </a:t>
            </a:r>
            <a:r>
              <a:rPr lang="en-US" sz="1400" b="0" kern="1200" baseline="30000" dirty="0">
                <a:solidFill>
                  <a:schemeClr val="accent2"/>
                </a:solidFill>
                <a:effectLst/>
                <a:latin typeface="+mn-lt"/>
                <a:ea typeface="+mn-ea"/>
                <a:cs typeface="+mn-cs"/>
              </a:rPr>
              <a:t>1</a:t>
            </a:r>
            <a:r>
              <a:rPr lang="en-US" sz="1400" b="0" dirty="0">
                <a:solidFill>
                  <a:schemeClr val="accent2"/>
                </a:solidFill>
              </a:rPr>
              <a:t>Ewen A. et al. 2012. </a:t>
            </a:r>
            <a:r>
              <a:rPr lang="en-US" sz="1400" b="0" kern="1200" baseline="30000" dirty="0">
                <a:solidFill>
                  <a:schemeClr val="accent2"/>
                </a:solidFill>
                <a:effectLst/>
                <a:latin typeface="+mn-lt"/>
                <a:ea typeface="+mn-ea"/>
                <a:cs typeface="+mn-cs"/>
              </a:rPr>
              <a:t>2</a:t>
            </a:r>
            <a:r>
              <a:rPr lang="en-US" sz="1400" b="0" dirty="0">
                <a:solidFill>
                  <a:schemeClr val="accent2"/>
                </a:solidFill>
              </a:rPr>
              <a:t>Beaulieu M. et al. 2010. </a:t>
            </a:r>
            <a:r>
              <a:rPr lang="en-US" sz="1400" b="0" kern="1200" baseline="30000" dirty="0">
                <a:solidFill>
                  <a:schemeClr val="accent2"/>
                </a:solidFill>
                <a:effectLst/>
                <a:latin typeface="+mn-lt"/>
                <a:ea typeface="+mn-ea"/>
                <a:cs typeface="+mn-cs"/>
              </a:rPr>
              <a:t>3</a:t>
            </a:r>
            <a:r>
              <a:rPr lang="en-US" sz="1400" b="0" dirty="0">
                <a:solidFill>
                  <a:schemeClr val="accent2"/>
                </a:solidFill>
              </a:rPr>
              <a:t>Hyodo K. et al. 2020. </a:t>
            </a:r>
            <a:r>
              <a:rPr lang="en-US" sz="1400" b="0" kern="1200" baseline="30000" dirty="0">
                <a:solidFill>
                  <a:schemeClr val="accent2"/>
                </a:solidFill>
                <a:effectLst/>
                <a:latin typeface="+mn-lt"/>
                <a:ea typeface="+mn-ea"/>
                <a:cs typeface="+mn-cs"/>
              </a:rPr>
              <a:t>4</a:t>
            </a:r>
            <a:r>
              <a:rPr lang="en-US" sz="1400" b="0" dirty="0">
                <a:solidFill>
                  <a:schemeClr val="accent2"/>
                </a:solidFill>
              </a:rPr>
              <a:t>Agarwal A. et al. 2019. </a:t>
            </a:r>
            <a:r>
              <a:rPr lang="en-US" sz="1400" b="0" kern="1200" baseline="30000" dirty="0">
                <a:solidFill>
                  <a:schemeClr val="accent2"/>
                </a:solidFill>
                <a:effectLst/>
                <a:latin typeface="+mn-lt"/>
                <a:ea typeface="+mn-ea"/>
                <a:cs typeface="+mn-cs"/>
              </a:rPr>
              <a:t>5</a:t>
            </a:r>
            <a:r>
              <a:rPr lang="en-US" sz="1400" b="0" dirty="0">
                <a:solidFill>
                  <a:schemeClr val="accent2"/>
                </a:solidFill>
              </a:rPr>
              <a:t>Temportiti F. et al. 2019. </a:t>
            </a:r>
            <a:r>
              <a:rPr lang="en-US" sz="1400" b="0" kern="1200" baseline="30000" dirty="0">
                <a:solidFill>
                  <a:schemeClr val="accent2"/>
                </a:solidFill>
                <a:effectLst/>
                <a:latin typeface="+mn-lt"/>
                <a:ea typeface="+mn-ea"/>
                <a:cs typeface="+mn-cs"/>
              </a:rPr>
              <a:t>6</a:t>
            </a:r>
            <a:r>
              <a:rPr lang="en-US" sz="1400" b="0" dirty="0">
                <a:solidFill>
                  <a:schemeClr val="accent2"/>
                </a:solidFill>
              </a:rPr>
              <a:t>Temportiti F. et al. 2019. </a:t>
            </a:r>
          </a:p>
        </p:txBody>
      </p:sp>
      <p:sp>
        <p:nvSpPr>
          <p:cNvPr id="11"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
        <p:nvSpPr>
          <p:cNvPr id="13" name="Prostokąt 3">
            <a:extLst>
              <a:ext uri="{FF2B5EF4-FFF2-40B4-BE49-F238E27FC236}">
                <a16:creationId xmlns:a16="http://schemas.microsoft.com/office/drawing/2014/main" id="{923ACB66-AE28-4827-8107-03C043734F5E}"/>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a:t>
            </a:r>
            <a:r>
              <a:rPr lang="en-US" sz="1800" i="1" dirty="0">
                <a:solidFill>
                  <a:schemeClr val="accent2">
                    <a:lumMod val="75000"/>
                  </a:schemeClr>
                </a:solidFill>
              </a:rPr>
              <a:t> </a:t>
            </a:r>
            <a:r>
              <a:rPr lang="en-US" sz="1800" i="1" dirty="0" err="1">
                <a:solidFill>
                  <a:schemeClr val="accent2">
                    <a:lumMod val="75000"/>
                  </a:schemeClr>
                </a:solidFill>
              </a:rPr>
              <a:t>espacio</a:t>
            </a:r>
            <a:r>
              <a:rPr lang="en-US" sz="1800" i="1" dirty="0">
                <a:solidFill>
                  <a:schemeClr val="accent2">
                    <a:lumMod val="75000"/>
                  </a:schemeClr>
                </a:solidFill>
              </a:rPr>
              <a:t>-temporal</a:t>
            </a:r>
          </a:p>
        </p:txBody>
      </p:sp>
    </p:spTree>
    <p:extLst>
      <p:ext uri="{BB962C8B-B14F-4D97-AF65-F5344CB8AC3E}">
        <p14:creationId xmlns:p14="http://schemas.microsoft.com/office/powerpoint/2010/main" val="761165176"/>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Rectángulo: esquinas redondeadas 3">
            <a:extLst>
              <a:ext uri="{FF2B5EF4-FFF2-40B4-BE49-F238E27FC236}">
                <a16:creationId xmlns:a16="http://schemas.microsoft.com/office/drawing/2014/main" id="{061092F4-726E-49D4-9363-29E6F9D0C71C}"/>
              </a:ext>
            </a:extLst>
          </p:cNvPr>
          <p:cNvSpPr/>
          <p:nvPr/>
        </p:nvSpPr>
        <p:spPr bwMode="auto">
          <a:xfrm>
            <a:off x="827584" y="2204864"/>
            <a:ext cx="7488832" cy="1196916"/>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Morfología de la curva cinemática</a:t>
            </a:r>
          </a:p>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¿Los pacientes presentan una curva de movimiento articular con todos los hitos que observamos en una curva de participantes sanos?</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5" name="Prostokąt 3">
            <a:extLst>
              <a:ext uri="{FF2B5EF4-FFF2-40B4-BE49-F238E27FC236}">
                <a16:creationId xmlns:a16="http://schemas.microsoft.com/office/drawing/2014/main" id="{4684A49E-67AB-4E0B-A649-A9AA2BF793A4}"/>
              </a:ext>
            </a:extLst>
          </p:cNvPr>
          <p:cNvSpPr/>
          <p:nvPr/>
        </p:nvSpPr>
        <p:spPr>
          <a:xfrm>
            <a:off x="539552" y="1700808"/>
            <a:ext cx="8136706" cy="369332"/>
          </a:xfrm>
          <a:prstGeom prst="rect">
            <a:avLst/>
          </a:prstGeom>
        </p:spPr>
        <p:txBody>
          <a:bodyPr wrap="square">
            <a:spAutoFit/>
          </a:bodyPr>
          <a:lstStyle/>
          <a:p>
            <a:pPr>
              <a:spcAft>
                <a:spcPts val="1000"/>
              </a:spcAft>
              <a:defRPr/>
            </a:pPr>
            <a:r>
              <a:rPr lang="en-US" sz="1800" i="1" dirty="0" err="1">
                <a:solidFill>
                  <a:schemeClr val="accent2">
                    <a:lumMod val="75000"/>
                  </a:schemeClr>
                </a:solidFill>
              </a:rPr>
              <a:t>Parámetro</a:t>
            </a:r>
            <a:r>
              <a:rPr lang="en-US" sz="1800" i="1" dirty="0">
                <a:solidFill>
                  <a:schemeClr val="accent2">
                    <a:lumMod val="75000"/>
                  </a:schemeClr>
                </a:solidFill>
              </a:rPr>
              <a:t> </a:t>
            </a:r>
            <a:r>
              <a:rPr lang="en-US" sz="1800" i="1" dirty="0" err="1">
                <a:solidFill>
                  <a:schemeClr val="accent2">
                    <a:lumMod val="75000"/>
                  </a:schemeClr>
                </a:solidFill>
              </a:rPr>
              <a:t>cinemático</a:t>
            </a:r>
            <a:r>
              <a:rPr lang="en-US" sz="1800" i="1" dirty="0">
                <a:solidFill>
                  <a:schemeClr val="accent2">
                    <a:lumMod val="75000"/>
                  </a:schemeClr>
                </a:solidFill>
              </a:rPr>
              <a:t>: </a:t>
            </a:r>
            <a:r>
              <a:rPr lang="en-US" sz="1800" i="1" dirty="0" err="1">
                <a:solidFill>
                  <a:schemeClr val="accent2">
                    <a:lumMod val="75000"/>
                  </a:schemeClr>
                </a:solidFill>
              </a:rPr>
              <a:t>reemplazo</a:t>
            </a:r>
            <a:r>
              <a:rPr lang="en-US" sz="1800" i="1" dirty="0">
                <a:solidFill>
                  <a:schemeClr val="accent2">
                    <a:lumMod val="75000"/>
                  </a:schemeClr>
                </a:solidFill>
              </a:rPr>
              <a:t> de </a:t>
            </a:r>
            <a:r>
              <a:rPr lang="en-US" sz="1800" i="1" dirty="0" err="1">
                <a:solidFill>
                  <a:schemeClr val="accent2">
                    <a:lumMod val="75000"/>
                  </a:schemeClr>
                </a:solidFill>
              </a:rPr>
              <a:t>cadera</a:t>
            </a:r>
            <a:endParaRPr lang="en-US" sz="1800" i="1" dirty="0">
              <a:solidFill>
                <a:schemeClr val="accent2">
                  <a:lumMod val="75000"/>
                </a:schemeClr>
              </a:solidFill>
            </a:endParaRPr>
          </a:p>
        </p:txBody>
      </p:sp>
      <p:sp>
        <p:nvSpPr>
          <p:cNvPr id="6" name="Rectángulo: esquinas redondeadas 5">
            <a:extLst>
              <a:ext uri="{FF2B5EF4-FFF2-40B4-BE49-F238E27FC236}">
                <a16:creationId xmlns:a16="http://schemas.microsoft.com/office/drawing/2014/main" id="{C3A9B27C-FFE9-4984-AB00-B4E6C1946DB7}"/>
              </a:ext>
            </a:extLst>
          </p:cNvPr>
          <p:cNvSpPr/>
          <p:nvPr/>
        </p:nvSpPr>
        <p:spPr bwMode="auto">
          <a:xfrm>
            <a:off x="827584" y="3501008"/>
            <a:ext cx="7488832" cy="144016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Rango de movimiento y valor pico</a:t>
            </a:r>
          </a:p>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¿Los pacientes realizan el mismo rango de movimiento que las personas sanas?¿Los pacientes alcanzan los valores máximos de movimiento articular que los participantes sanos?</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7" name="Rectángulo: esquinas redondeadas 6">
            <a:extLst>
              <a:ext uri="{FF2B5EF4-FFF2-40B4-BE49-F238E27FC236}">
                <a16:creationId xmlns:a16="http://schemas.microsoft.com/office/drawing/2014/main" id="{6A60FC34-7228-4E0F-B77A-48396C989115}"/>
              </a:ext>
            </a:extLst>
          </p:cNvPr>
          <p:cNvSpPr/>
          <p:nvPr/>
        </p:nvSpPr>
        <p:spPr bwMode="auto">
          <a:xfrm>
            <a:off x="827584" y="5040396"/>
            <a:ext cx="7488832" cy="1052900"/>
          </a:xfrm>
          <a:prstGeom prst="roundRect">
            <a:avLst/>
          </a:prstGeom>
          <a:solidFill>
            <a:schemeClr val="accent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Velocidad angular</a:t>
            </a:r>
          </a:p>
          <a:p>
            <a:pPr indent="7938" algn="ctr" defTabSz="598488" eaLnBrk="1" hangingPunct="1">
              <a:lnSpc>
                <a:spcPct val="90000"/>
              </a:lnSpc>
              <a:spcBef>
                <a:spcPts val="1675"/>
              </a:spcBef>
              <a:buSzPct val="171000"/>
              <a:tabLst>
                <a:tab pos="5287963" algn="l"/>
              </a:tabLst>
            </a:pPr>
            <a:r>
              <a:rPr lang="es-ES" sz="1800" b="0" dirty="0">
                <a:latin typeface="Arial" charset="0"/>
                <a:sym typeface="Arial" charset="0"/>
              </a:rPr>
              <a:t>¿Los pacientes se mueven a la misma velocidad que los participantes sanos?</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12" name="Prostokąt 1">
            <a:extLst>
              <a:ext uri="{FF2B5EF4-FFF2-40B4-BE49-F238E27FC236}">
                <a16:creationId xmlns:a16="http://schemas.microsoft.com/office/drawing/2014/main" id="{594BF26B-CAF9-4C5A-9A6F-06138445EAE5}"/>
              </a:ext>
            </a:extLst>
          </p:cNvPr>
          <p:cNvSpPr/>
          <p:nvPr/>
        </p:nvSpPr>
        <p:spPr>
          <a:xfrm>
            <a:off x="0" y="1052736"/>
            <a:ext cx="9144000" cy="707886"/>
          </a:xfrm>
          <a:prstGeom prst="rect">
            <a:avLst/>
          </a:prstGeom>
        </p:spPr>
        <p:txBody>
          <a:bodyPr wrap="square">
            <a:spAutoFit/>
          </a:bodyPr>
          <a:lstStyle/>
          <a:p>
            <a:pPr algn="ctr">
              <a:defRPr/>
            </a:pPr>
            <a:r>
              <a:rPr lang="es-ES" sz="2000" dirty="0">
                <a:solidFill>
                  <a:schemeClr val="accent2">
                    <a:lumMod val="75000"/>
                  </a:schemeClr>
                </a:solidFill>
              </a:rPr>
              <a:t>II. DETERIORO BIOMECÁNICO DE LA MARCHA EN SUSTITUCIÓN ARTICULAR</a:t>
            </a:r>
            <a:endParaRPr lang="en-US" sz="2000" b="0" dirty="0">
              <a:solidFill>
                <a:schemeClr val="accent2">
                  <a:lumMod val="75000"/>
                </a:schemeClr>
              </a:solidFill>
            </a:endParaRPr>
          </a:p>
        </p:txBody>
      </p:sp>
    </p:spTree>
    <p:extLst>
      <p:ext uri="{BB962C8B-B14F-4D97-AF65-F5344CB8AC3E}">
        <p14:creationId xmlns:p14="http://schemas.microsoft.com/office/powerpoint/2010/main" val="177027559"/>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1749</TotalTime>
  <Pages>0</Pages>
  <Words>4847</Words>
  <Characters>0</Characters>
  <Application>Microsoft Office PowerPoint</Application>
  <PresentationFormat>Presentación en pantalla (4:3)</PresentationFormat>
  <Lines>0</Lines>
  <Paragraphs>418</Paragraphs>
  <Slides>43</Slides>
  <Notes>27</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43</vt:i4>
      </vt:variant>
    </vt:vector>
  </HeadingPairs>
  <TitlesOfParts>
    <vt:vector size="54" baseType="lpstr">
      <vt:lpstr>Arial Bold</vt:lpstr>
      <vt:lpstr>Gill Sans</vt:lpstr>
      <vt:lpstr>Arial</vt:lpstr>
      <vt:lpstr>Bradley Hand ITC</vt:lpstr>
      <vt:lpstr>Calibri</vt:lpstr>
      <vt:lpstr>Cambria Math</vt:lpstr>
      <vt:lpstr>Times New Roman</vt:lpstr>
      <vt:lpstr>Verdana</vt:lpstr>
      <vt:lpstr>Pantallazo inicio</vt:lpstr>
      <vt:lpstr>Pantallazo cierre</vt:lpstr>
      <vt:lpstr>1_WOIZ - prezentacja "wykładowa"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Anto San Martín</cp:lastModifiedBy>
  <cp:revision>1413</cp:revision>
  <cp:lastPrinted>2011-07-18T19:05:36Z</cp:lastPrinted>
  <dcterms:created xsi:type="dcterms:W3CDTF">2010-06-23T19:02:16Z</dcterms:created>
  <dcterms:modified xsi:type="dcterms:W3CDTF">2021-07-02T16:31:46Z</dcterms:modified>
</cp:coreProperties>
</file>