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46"/>
  </p:notesMasterIdLst>
  <p:handoutMasterIdLst>
    <p:handoutMasterId r:id="rId47"/>
  </p:handoutMasterIdLst>
  <p:sldIdLst>
    <p:sldId id="627" r:id="rId4"/>
    <p:sldId id="743" r:id="rId5"/>
    <p:sldId id="651" r:id="rId6"/>
    <p:sldId id="744" r:id="rId7"/>
    <p:sldId id="745" r:id="rId8"/>
    <p:sldId id="652" r:id="rId9"/>
    <p:sldId id="755" r:id="rId10"/>
    <p:sldId id="751" r:id="rId11"/>
    <p:sldId id="756" r:id="rId12"/>
    <p:sldId id="757" r:id="rId13"/>
    <p:sldId id="752" r:id="rId14"/>
    <p:sldId id="754" r:id="rId15"/>
    <p:sldId id="753" r:id="rId16"/>
    <p:sldId id="759" r:id="rId17"/>
    <p:sldId id="758" r:id="rId18"/>
    <p:sldId id="760" r:id="rId19"/>
    <p:sldId id="761" r:id="rId20"/>
    <p:sldId id="762" r:id="rId21"/>
    <p:sldId id="763" r:id="rId22"/>
    <p:sldId id="764" r:id="rId23"/>
    <p:sldId id="766" r:id="rId24"/>
    <p:sldId id="767" r:id="rId25"/>
    <p:sldId id="768" r:id="rId26"/>
    <p:sldId id="769" r:id="rId27"/>
    <p:sldId id="770" r:id="rId28"/>
    <p:sldId id="771" r:id="rId29"/>
    <p:sldId id="772" r:id="rId30"/>
    <p:sldId id="773" r:id="rId31"/>
    <p:sldId id="774" r:id="rId32"/>
    <p:sldId id="775" r:id="rId33"/>
    <p:sldId id="776" r:id="rId34"/>
    <p:sldId id="777" r:id="rId35"/>
    <p:sldId id="780" r:id="rId36"/>
    <p:sldId id="781" r:id="rId37"/>
    <p:sldId id="782" r:id="rId38"/>
    <p:sldId id="783" r:id="rId39"/>
    <p:sldId id="784" r:id="rId40"/>
    <p:sldId id="785" r:id="rId41"/>
    <p:sldId id="786" r:id="rId42"/>
    <p:sldId id="779" r:id="rId43"/>
    <p:sldId id="778" r:id="rId44"/>
    <p:sldId id="626" r:id="rId45"/>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 id="2" name="Constanza.Martin@uv.es" initials="C" lastIdx="1" clrIdx="1">
    <p:extLst>
      <p:ext uri="{19B8F6BF-5375-455C-9EA6-DF929625EA0E}">
        <p15:presenceInfo xmlns:p15="http://schemas.microsoft.com/office/powerpoint/2012/main" userId="Constanza.Martin@u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7596FF"/>
    <a:srgbClr val="262673"/>
    <a:srgbClr val="0404E6"/>
    <a:srgbClr val="F26200"/>
    <a:srgbClr val="FF6600"/>
    <a:srgbClr val="D16D09"/>
    <a:srgbClr val="D15509"/>
    <a:srgbClr val="2220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3467" autoAdjust="0"/>
  </p:normalViewPr>
  <p:slideViewPr>
    <p:cSldViewPr>
      <p:cViewPr varScale="1">
        <p:scale>
          <a:sx n="73" d="100"/>
          <a:sy n="73" d="100"/>
        </p:scale>
        <p:origin x="1685" y="6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2041898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extLst>
      <p:ext uri="{BB962C8B-B14F-4D97-AF65-F5344CB8AC3E}">
        <p14:creationId xmlns:p14="http://schemas.microsoft.com/office/powerpoint/2010/main" val="198602046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7434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06123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625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908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0738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765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258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20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990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825956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0720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322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70806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043307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02740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1845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908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53604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0720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5448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8287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5091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02/07/2021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9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AE9CA9-0967-4022-809E-3EFAC109DA22}"/>
              </a:ext>
            </a:extLst>
          </p:cNvPr>
          <p:cNvSpPr>
            <a:spLocks noChangeArrowheads="1"/>
          </p:cNvSpPr>
          <p:nvPr/>
        </p:nvSpPr>
        <p:spPr bwMode="auto">
          <a:xfrm>
            <a:off x="755576" y="3645024"/>
            <a:ext cx="799288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pl-PL" sz="2000" dirty="0">
                <a:solidFill>
                  <a:schemeClr val="accent2">
                    <a:lumMod val="75000"/>
                  </a:schemeClr>
                </a:solidFill>
                <a:latin typeface="Bradley Hand ITC" panose="03070402050302030203" pitchFamily="66" charset="0"/>
                <a:cs typeface="+mn-cs"/>
                <a:sym typeface="Arial" charset="0"/>
              </a:rPr>
              <a:t>MODUŁ BIOMECHANIKA CHODU</a:t>
            </a:r>
          </a:p>
          <a:p>
            <a:pPr algn="r" eaLnBrk="1" hangingPunct="1">
              <a:lnSpc>
                <a:spcPct val="90000"/>
              </a:lnSpc>
              <a:spcBef>
                <a:spcPts val="1675"/>
              </a:spcBef>
              <a:buSzPct val="171000"/>
              <a:buFont typeface="Arial" charset="0"/>
              <a:buNone/>
              <a:defRPr/>
            </a:pPr>
            <a:r>
              <a:rPr lang="pl-PL" sz="2000" dirty="0">
                <a:solidFill>
                  <a:schemeClr val="accent2">
                    <a:lumMod val="75000"/>
                  </a:schemeClr>
                </a:solidFill>
                <a:latin typeface="Bradley Hand ITC" panose="03070402050302030203" pitchFamily="66" charset="0"/>
                <a:cs typeface="+mn-cs"/>
                <a:sym typeface="Arial" charset="0"/>
              </a:rPr>
              <a:t>Jednostka dydaktyczna D: ANALIZA INTRUMENTALNA CHODU </a:t>
            </a:r>
          </a:p>
          <a:p>
            <a:pPr algn="r" eaLnBrk="1" hangingPunct="1">
              <a:lnSpc>
                <a:spcPct val="90000"/>
              </a:lnSpc>
              <a:spcBef>
                <a:spcPts val="1675"/>
              </a:spcBef>
              <a:buSzPct val="171000"/>
              <a:buFont typeface="Arial" charset="0"/>
              <a:buNone/>
              <a:defRPr/>
            </a:pPr>
            <a:r>
              <a:rPr lang="pl-PL" sz="2000" dirty="0">
                <a:solidFill>
                  <a:schemeClr val="accent2">
                    <a:lumMod val="75000"/>
                  </a:schemeClr>
                </a:solidFill>
                <a:latin typeface="Bradley Hand ITC" panose="03070402050302030203" pitchFamily="66" charset="0"/>
                <a:cs typeface="+mn-cs"/>
                <a:sym typeface="Arial" charset="0"/>
              </a:rPr>
              <a:t>D.3 Interpretacja biomechanicznej analizy chodu w przypadkach patologicznych</a:t>
            </a: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1299614-B180-4DA3-AB84-3D26B8C2789E}"/>
              </a:ext>
            </a:extLst>
          </p:cNvPr>
          <p:cNvPicPr>
            <a:picLocks noChangeAspect="1"/>
          </p:cNvPicPr>
          <p:nvPr/>
        </p:nvPicPr>
        <p:blipFill rotWithShape="1">
          <a:blip r:embed="rId3"/>
          <a:srcRect l="24013" t="26200" r="42912" b="26200"/>
          <a:stretch/>
        </p:blipFill>
        <p:spPr>
          <a:xfrm>
            <a:off x="4427984" y="2378682"/>
            <a:ext cx="4232836" cy="3426582"/>
          </a:xfrm>
          <a:prstGeom prst="rect">
            <a:avLst/>
          </a:prstGeom>
          <a:ln>
            <a:noFill/>
          </a:ln>
        </p:spPr>
      </p:pic>
      <p:pic>
        <p:nvPicPr>
          <p:cNvPr id="7" name="Imagen 6">
            <a:extLst>
              <a:ext uri="{FF2B5EF4-FFF2-40B4-BE49-F238E27FC236}">
                <a16:creationId xmlns:a16="http://schemas.microsoft.com/office/drawing/2014/main" id="{308ABFAF-7086-44F4-81D8-547910BCAA0C}"/>
              </a:ext>
            </a:extLst>
          </p:cNvPr>
          <p:cNvPicPr>
            <a:picLocks noChangeAspect="1"/>
          </p:cNvPicPr>
          <p:nvPr/>
        </p:nvPicPr>
        <p:blipFill rotWithShape="1">
          <a:blip r:embed="rId3"/>
          <a:srcRect l="24013" t="60680" r="42912" b="26200"/>
          <a:stretch/>
        </p:blipFill>
        <p:spPr>
          <a:xfrm>
            <a:off x="395536" y="4860776"/>
            <a:ext cx="4232836" cy="944488"/>
          </a:xfrm>
          <a:prstGeom prst="rect">
            <a:avLst/>
          </a:prstGeom>
          <a:ln>
            <a:noFill/>
          </a:ln>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 kinematyczny: wymiana stawu biodrowego</a:t>
            </a:r>
          </a:p>
        </p:txBody>
      </p:sp>
      <p:sp>
        <p:nvSpPr>
          <p:cNvPr id="8" name="Prostokąt 1">
            <a:extLst>
              <a:ext uri="{FF2B5EF4-FFF2-40B4-BE49-F238E27FC236}">
                <a16:creationId xmlns:a16="http://schemas.microsoft.com/office/drawing/2014/main" id="{F887037E-69C7-4465-A48B-6DE545B74B70}"/>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pic>
        <p:nvPicPr>
          <p:cNvPr id="3" name="Imagen 2">
            <a:extLst>
              <a:ext uri="{FF2B5EF4-FFF2-40B4-BE49-F238E27FC236}">
                <a16:creationId xmlns:a16="http://schemas.microsoft.com/office/drawing/2014/main" id="{FC4A484A-99BD-440E-96C7-8F0EC86AD721}"/>
              </a:ext>
            </a:extLst>
          </p:cNvPr>
          <p:cNvPicPr>
            <a:picLocks noChangeAspect="1"/>
          </p:cNvPicPr>
          <p:nvPr/>
        </p:nvPicPr>
        <p:blipFill rotWithShape="1">
          <a:blip r:embed="rId3"/>
          <a:srcRect l="57876" t="26200" r="9837" b="36181"/>
          <a:stretch/>
        </p:blipFill>
        <p:spPr>
          <a:xfrm>
            <a:off x="493507" y="2366616"/>
            <a:ext cx="3888432" cy="2548435"/>
          </a:xfrm>
          <a:prstGeom prst="rect">
            <a:avLst/>
          </a:prstGeom>
          <a:ln>
            <a:noFill/>
          </a:ln>
        </p:spPr>
      </p:pic>
      <p:sp>
        <p:nvSpPr>
          <p:cNvPr id="6" name="CuadroTexto 5">
            <a:extLst>
              <a:ext uri="{FF2B5EF4-FFF2-40B4-BE49-F238E27FC236}">
                <a16:creationId xmlns:a16="http://schemas.microsoft.com/office/drawing/2014/main" id="{D31F00DE-C032-4A49-B327-0380E106D05B}"/>
              </a:ext>
            </a:extLst>
          </p:cNvPr>
          <p:cNvSpPr txBox="1"/>
          <p:nvPr/>
        </p:nvSpPr>
        <p:spPr>
          <a:xfrm>
            <a:off x="431490" y="5805264"/>
            <a:ext cx="8281019" cy="307777"/>
          </a:xfrm>
          <a:prstGeom prst="rect">
            <a:avLst/>
          </a:prstGeom>
          <a:noFill/>
        </p:spPr>
        <p:txBody>
          <a:bodyPr wrap="square" rtlCol="0">
            <a:spAutoFit/>
          </a:bodyPr>
          <a:lstStyle/>
          <a:p>
            <a:pPr algn="ctr"/>
            <a:r>
              <a:rPr lang="pl-PL" sz="1400" b="0" dirty="0">
                <a:solidFill>
                  <a:schemeClr val="accent2"/>
                </a:solidFill>
              </a:rPr>
              <a:t>Ryc. 2 - Ruch </a:t>
            </a:r>
            <a:r>
              <a:rPr lang="pl-PL" sz="1400" b="0" dirty="0" err="1">
                <a:solidFill>
                  <a:schemeClr val="accent2"/>
                </a:solidFill>
              </a:rPr>
              <a:t>przywodzenia</a:t>
            </a:r>
            <a:r>
              <a:rPr lang="pl-PL" sz="1400" b="0" dirty="0">
                <a:solidFill>
                  <a:schemeClr val="accent2"/>
                </a:solidFill>
              </a:rPr>
              <a:t>/addukcji i zgięcia/wyprostu biodra z badania </a:t>
            </a:r>
            <a:r>
              <a:rPr lang="pl-PL" sz="1400" b="0" dirty="0" err="1">
                <a:solidFill>
                  <a:schemeClr val="accent2"/>
                </a:solidFill>
              </a:rPr>
              <a:t>Beaulieu</a:t>
            </a:r>
            <a:r>
              <a:rPr lang="pl-PL" sz="1400" b="0" dirty="0">
                <a:solidFill>
                  <a:schemeClr val="accent2"/>
                </a:solidFill>
              </a:rPr>
              <a:t> M. et al. 2010. </a:t>
            </a:r>
          </a:p>
        </p:txBody>
      </p:sp>
    </p:spTree>
    <p:extLst>
      <p:ext uri="{BB962C8B-B14F-4D97-AF65-F5344CB8AC3E}">
        <p14:creationId xmlns:p14="http://schemas.microsoft.com/office/powerpoint/2010/main" val="3530011483"/>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 kinematyczny: wymiana stawu biodrowego</a:t>
            </a:r>
          </a:p>
        </p:txBody>
      </p:sp>
      <p:sp>
        <p:nvSpPr>
          <p:cNvPr id="8" name="Prostokąt 1">
            <a:extLst>
              <a:ext uri="{FF2B5EF4-FFF2-40B4-BE49-F238E27FC236}">
                <a16:creationId xmlns:a16="http://schemas.microsoft.com/office/drawing/2014/main" id="{F887037E-69C7-4465-A48B-6DE545B74B70}"/>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graphicFrame>
        <p:nvGraphicFramePr>
          <p:cNvPr id="4" name="Tabla 2">
            <a:extLst>
              <a:ext uri="{FF2B5EF4-FFF2-40B4-BE49-F238E27FC236}">
                <a16:creationId xmlns:a16="http://schemas.microsoft.com/office/drawing/2014/main" id="{77FB7594-0662-477D-A3C4-08D08671A34B}"/>
              </a:ext>
            </a:extLst>
          </p:cNvPr>
          <p:cNvGraphicFramePr>
            <a:graphicFrameLocks noGrp="1"/>
          </p:cNvGraphicFramePr>
          <p:nvPr>
            <p:extLst>
              <p:ext uri="{D42A27DB-BD31-4B8C-83A1-F6EECF244321}">
                <p14:modId xmlns:p14="http://schemas.microsoft.com/office/powerpoint/2010/main" val="4243192921"/>
              </p:ext>
            </p:extLst>
          </p:nvPr>
        </p:nvGraphicFramePr>
        <p:xfrm>
          <a:off x="1205623" y="2564904"/>
          <a:ext cx="6732748" cy="2834640"/>
        </p:xfrm>
        <a:graphic>
          <a:graphicData uri="http://schemas.openxmlformats.org/drawingml/2006/table">
            <a:tbl>
              <a:tblPr firstRow="1" bandRow="1">
                <a:tableStyleId>{5C22544A-7EE6-4342-B048-85BDC9FD1C3A}</a:tableStyleId>
              </a:tblPr>
              <a:tblGrid>
                <a:gridCol w="2870366">
                  <a:extLst>
                    <a:ext uri="{9D8B030D-6E8A-4147-A177-3AD203B41FA5}">
                      <a16:colId xmlns:a16="http://schemas.microsoft.com/office/drawing/2014/main" val="1018483261"/>
                    </a:ext>
                  </a:extLst>
                </a:gridCol>
                <a:gridCol w="1781607">
                  <a:extLst>
                    <a:ext uri="{9D8B030D-6E8A-4147-A177-3AD203B41FA5}">
                      <a16:colId xmlns:a16="http://schemas.microsoft.com/office/drawing/2014/main" val="885585594"/>
                    </a:ext>
                  </a:extLst>
                </a:gridCol>
                <a:gridCol w="2080775">
                  <a:extLst>
                    <a:ext uri="{9D8B030D-6E8A-4147-A177-3AD203B41FA5}">
                      <a16:colId xmlns:a16="http://schemas.microsoft.com/office/drawing/2014/main" val="2691499307"/>
                    </a:ext>
                  </a:extLst>
                </a:gridCol>
              </a:tblGrid>
              <a:tr h="426081">
                <a:tc gridSpan="3">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pl-PL" sz="1600" b="1" i="0" u="none" strike="noStrike" cap="none" normalizeH="0" baseline="0" dirty="0">
                          <a:ln>
                            <a:noFill/>
                          </a:ln>
                          <a:solidFill>
                            <a:schemeClr val="bg1"/>
                          </a:solidFill>
                          <a:effectLst/>
                          <a:latin typeface="Arial" charset="0"/>
                          <a:sym typeface="Arial" charset="0"/>
                        </a:rPr>
                        <a:t>Tabela 2: Parametry kinematyczne podczas cyklu chodu u pacjentów z protezą stawu biodrowego</a:t>
                      </a:r>
                      <a:endParaRPr kumimoji="0" lang="en-US" sz="1600" b="1" i="0" u="none" strike="noStrike" cap="none" normalizeH="0" baseline="0" dirty="0">
                        <a:ln>
                          <a:noFill/>
                        </a:ln>
                        <a:solidFill>
                          <a:schemeClr val="bg1"/>
                        </a:solidFill>
                        <a:effectLst/>
                        <a:latin typeface="Arial" charset="0"/>
                        <a:sym typeface="Arial" charset="0"/>
                      </a:endParaRPr>
                    </a:p>
                  </a:txBody>
                  <a:tcPr/>
                </a:tc>
                <a:tc hMerge="1">
                  <a:txBody>
                    <a:bodyPr/>
                    <a:lstStyle/>
                    <a:p>
                      <a:pPr algn="ctr"/>
                      <a:endParaRPr lang="es-ES" sz="1400" dirty="0"/>
                    </a:p>
                  </a:txBody>
                  <a:tcPr/>
                </a:tc>
                <a:tc hMerge="1">
                  <a:txBody>
                    <a:bodyPr/>
                    <a:lstStyle/>
                    <a:p>
                      <a:pPr algn="ctr"/>
                      <a:endParaRPr lang="es-ES" sz="1400" dirty="0"/>
                    </a:p>
                  </a:txBody>
                  <a:tcPr/>
                </a:tc>
                <a:extLst>
                  <a:ext uri="{0D108BD9-81ED-4DB2-BD59-A6C34878D82A}">
                    <a16:rowId xmlns:a16="http://schemas.microsoft.com/office/drawing/2014/main" val="1985628484"/>
                  </a:ext>
                </a:extLst>
              </a:tr>
              <a:tr h="2944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noProof="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1200" dirty="0" err="1">
                          <a:solidFill>
                            <a:schemeClr val="lt1"/>
                          </a:solidFill>
                          <a:latin typeface="+mn-lt"/>
                          <a:ea typeface="+mn-ea"/>
                          <a:cs typeface="+mn-cs"/>
                        </a:rPr>
                        <a:t>Pa</a:t>
                      </a:r>
                      <a:r>
                        <a:rPr lang="pl-PL" sz="1600" b="1" kern="1200" dirty="0" err="1">
                          <a:solidFill>
                            <a:schemeClr val="lt1"/>
                          </a:solidFill>
                          <a:latin typeface="+mn-lt"/>
                          <a:ea typeface="+mn-ea"/>
                          <a:cs typeface="+mn-cs"/>
                        </a:rPr>
                        <a:t>cjent</a:t>
                      </a:r>
                      <a:endParaRPr lang="es-ES" sz="1600" b="1" kern="1200" dirty="0">
                        <a:solidFill>
                          <a:schemeClr val="lt1"/>
                        </a:solidFill>
                        <a:latin typeface="+mn-lt"/>
                        <a:ea typeface="+mn-ea"/>
                        <a:cs typeface="+mn-cs"/>
                      </a:endParaRPr>
                    </a:p>
                  </a:txBody>
                  <a:tcPr>
                    <a:solidFill>
                      <a:schemeClr val="bg2">
                        <a:lumMod val="75000"/>
                      </a:schemeClr>
                    </a:solidFill>
                  </a:tcPr>
                </a:tc>
                <a:tc>
                  <a:txBody>
                    <a:bodyPr/>
                    <a:lstStyle/>
                    <a:p>
                      <a:pPr algn="ctr">
                        <a:lnSpc>
                          <a:spcPct val="100000"/>
                        </a:lnSpc>
                      </a:pPr>
                      <a:r>
                        <a:rPr lang="pl-PL" sz="1600" b="1" dirty="0">
                          <a:solidFill>
                            <a:schemeClr val="bg1"/>
                          </a:solidFill>
                        </a:rPr>
                        <a:t>Grupa kontrolna</a:t>
                      </a:r>
                      <a:endParaRPr lang="es-ES" sz="1600" b="1" dirty="0">
                        <a:solidFill>
                          <a:schemeClr val="bg1"/>
                        </a:solidFill>
                      </a:endParaRPr>
                    </a:p>
                  </a:txBody>
                  <a:tcPr>
                    <a:solidFill>
                      <a:schemeClr val="bg2">
                        <a:lumMod val="75000"/>
                      </a:schemeClr>
                    </a:solidFill>
                  </a:tcPr>
                </a:tc>
                <a:extLst>
                  <a:ext uri="{0D108BD9-81ED-4DB2-BD59-A6C34878D82A}">
                    <a16:rowId xmlns:a16="http://schemas.microsoft.com/office/drawing/2014/main" val="1632855977"/>
                  </a:ext>
                </a:extLst>
              </a:tr>
              <a:tr h="253594">
                <a:tc>
                  <a:txBody>
                    <a:bodyPr/>
                    <a:lstStyle/>
                    <a:p>
                      <a:pPr>
                        <a:lnSpc>
                          <a:spcPct val="100000"/>
                        </a:lnSpc>
                      </a:pPr>
                      <a:r>
                        <a:rPr lang="es-ES" sz="1600" dirty="0" err="1"/>
                        <a:t>Flexion-extension</a:t>
                      </a:r>
                      <a:r>
                        <a:rPr lang="es-ES" sz="1600" dirty="0"/>
                        <a:t> ROM (º)</a:t>
                      </a:r>
                    </a:p>
                  </a:txBody>
                  <a:tcPr/>
                </a:tc>
                <a:tc>
                  <a:txBody>
                    <a:bodyPr/>
                    <a:lstStyle/>
                    <a:p>
                      <a:pPr algn="ctr">
                        <a:lnSpc>
                          <a:spcPct val="100000"/>
                        </a:lnSpc>
                      </a:pPr>
                      <a:r>
                        <a:rPr lang="es-ES" sz="1600" b="0" dirty="0"/>
                        <a:t>23.1º </a:t>
                      </a:r>
                      <a:r>
                        <a:rPr lang="es-ES" sz="1600" b="0" dirty="0" err="1"/>
                        <a:t>to</a:t>
                      </a:r>
                      <a:r>
                        <a:rPr lang="es-ES" sz="1600" b="0" dirty="0"/>
                        <a:t> 40.7º </a:t>
                      </a:r>
                      <a:r>
                        <a:rPr lang="en-US" sz="1600" kern="1200" baseline="30000" dirty="0">
                          <a:solidFill>
                            <a:schemeClr val="dk1"/>
                          </a:solidFill>
                          <a:effectLst/>
                          <a:latin typeface="+mn-lt"/>
                          <a:ea typeface="+mn-ea"/>
                          <a:cs typeface="+mn-cs"/>
                        </a:rPr>
                        <a:t>1</a:t>
                      </a:r>
                    </a:p>
                    <a:p>
                      <a:pPr algn="ctr">
                        <a:lnSpc>
                          <a:spcPct val="100000"/>
                        </a:lnSpc>
                      </a:pPr>
                      <a:r>
                        <a:rPr lang="en-US" sz="1600" b="0" kern="1200" dirty="0">
                          <a:solidFill>
                            <a:schemeClr val="dk1"/>
                          </a:solidFill>
                          <a:latin typeface="+mn-lt"/>
                          <a:ea typeface="+mn-ea"/>
                          <a:cs typeface="+mn-cs"/>
                        </a:rPr>
                        <a:t>40.7 </a:t>
                      </a:r>
                      <a:r>
                        <a:rPr lang="en-US" sz="1600" kern="1200" baseline="30000" dirty="0">
                          <a:solidFill>
                            <a:schemeClr val="dk1"/>
                          </a:solidFill>
                          <a:effectLst/>
                          <a:latin typeface="+mn-lt"/>
                          <a:ea typeface="+mn-ea"/>
                          <a:cs typeface="+mn-cs"/>
                        </a:rPr>
                        <a:t>2</a:t>
                      </a:r>
                      <a:endParaRPr lang="es-ES" sz="1600" kern="1200" baseline="30000" dirty="0">
                        <a:solidFill>
                          <a:schemeClr val="dk1"/>
                        </a:solidFill>
                        <a:effectLst/>
                        <a:latin typeface="+mn-lt"/>
                        <a:ea typeface="+mn-ea"/>
                        <a:cs typeface="+mn-cs"/>
                      </a:endParaRPr>
                    </a:p>
                  </a:txBody>
                  <a:tcPr/>
                </a:tc>
                <a:tc>
                  <a:txBody>
                    <a:bodyPr/>
                    <a:lstStyle/>
                    <a:p>
                      <a:pPr algn="ctr">
                        <a:lnSpc>
                          <a:spcPct val="100000"/>
                        </a:lnSpc>
                      </a:pPr>
                      <a:r>
                        <a:rPr lang="es-ES" sz="1600" b="0" dirty="0"/>
                        <a:t>31º </a:t>
                      </a:r>
                      <a:r>
                        <a:rPr lang="es-ES" sz="1600" b="0" dirty="0" err="1"/>
                        <a:t>to</a:t>
                      </a:r>
                      <a:r>
                        <a:rPr lang="es-ES" sz="1600" b="0" dirty="0"/>
                        <a:t> 51º </a:t>
                      </a:r>
                      <a:r>
                        <a:rPr lang="en-US" sz="1600" kern="1200" baseline="30000" dirty="0">
                          <a:solidFill>
                            <a:schemeClr val="dk1"/>
                          </a:solidFill>
                          <a:effectLst/>
                          <a:latin typeface="+mn-l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mn-lt"/>
                          <a:ea typeface="+mn-ea"/>
                          <a:cs typeface="+mn-cs"/>
                        </a:rPr>
                        <a:t>51.0 </a:t>
                      </a:r>
                      <a:r>
                        <a:rPr lang="en-US" sz="1600" kern="1200" baseline="30000" dirty="0">
                          <a:solidFill>
                            <a:schemeClr val="dk1"/>
                          </a:solidFill>
                          <a:effectLst/>
                          <a:latin typeface="+mn-lt"/>
                          <a:ea typeface="+mn-ea"/>
                          <a:cs typeface="+mn-cs"/>
                        </a:rPr>
                        <a:t>2</a:t>
                      </a:r>
                      <a:endParaRPr lang="es-ES" sz="1600" kern="1200" baseline="30000" dirty="0">
                        <a:solidFill>
                          <a:schemeClr val="dk1"/>
                        </a:solidFill>
                        <a:effectLst/>
                        <a:latin typeface="+mn-lt"/>
                        <a:ea typeface="+mn-ea"/>
                        <a:cs typeface="+mn-cs"/>
                      </a:endParaRPr>
                    </a:p>
                  </a:txBody>
                  <a:tcPr/>
                </a:tc>
                <a:extLst>
                  <a:ext uri="{0D108BD9-81ED-4DB2-BD59-A6C34878D82A}">
                    <a16:rowId xmlns:a16="http://schemas.microsoft.com/office/drawing/2014/main" val="2318375947"/>
                  </a:ext>
                </a:extLst>
              </a:tr>
              <a:tr h="294416">
                <a:tc>
                  <a:txBody>
                    <a:bodyPr/>
                    <a:lstStyle/>
                    <a:p>
                      <a:pPr>
                        <a:lnSpc>
                          <a:spcPct val="100000"/>
                        </a:lnSpc>
                      </a:pPr>
                      <a:r>
                        <a:rPr lang="es-ES" sz="1600" dirty="0" err="1"/>
                        <a:t>Flexion</a:t>
                      </a:r>
                      <a:r>
                        <a:rPr lang="es-ES" sz="1600" dirty="0"/>
                        <a:t> </a:t>
                      </a:r>
                      <a:r>
                        <a:rPr lang="es-ES" sz="1600" dirty="0" err="1"/>
                        <a:t>Peak</a:t>
                      </a:r>
                      <a:r>
                        <a:rPr lang="es-ES" sz="1600" dirty="0"/>
                        <a:t> (º)</a:t>
                      </a:r>
                    </a:p>
                  </a:txBody>
                  <a:tcPr/>
                </a:tc>
                <a:tc>
                  <a:txBody>
                    <a:bodyPr/>
                    <a:lstStyle/>
                    <a:p>
                      <a:pPr algn="ctr">
                        <a:lnSpc>
                          <a:spcPct val="100000"/>
                        </a:lnSpc>
                      </a:pPr>
                      <a:r>
                        <a:rPr lang="es-ES" sz="1600" dirty="0"/>
                        <a:t>28.4 </a:t>
                      </a:r>
                      <a:r>
                        <a:rPr lang="en-US" sz="1600" kern="1200" baseline="30000" dirty="0">
                          <a:solidFill>
                            <a:schemeClr val="dk1"/>
                          </a:solidFill>
                          <a:effectLst/>
                          <a:latin typeface="+mn-lt"/>
                          <a:ea typeface="+mn-ea"/>
                          <a:cs typeface="+mn-cs"/>
                        </a:rPr>
                        <a:t>2</a:t>
                      </a:r>
                      <a:endParaRPr lang="es-ES" sz="1600" dirty="0"/>
                    </a:p>
                  </a:txBody>
                  <a:tcPr/>
                </a:tc>
                <a:tc>
                  <a:txBody>
                    <a:bodyPr/>
                    <a:lstStyle/>
                    <a:p>
                      <a:pPr algn="ctr">
                        <a:lnSpc>
                          <a:spcPct val="100000"/>
                        </a:lnSpc>
                      </a:pPr>
                      <a:r>
                        <a:rPr lang="es-ES" sz="1600" dirty="0"/>
                        <a:t>33.9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3183329526"/>
                  </a:ext>
                </a:extLst>
              </a:tr>
              <a:tr h="294416">
                <a:tc>
                  <a:txBody>
                    <a:bodyPr/>
                    <a:lstStyle/>
                    <a:p>
                      <a:pPr>
                        <a:lnSpc>
                          <a:spcPct val="100000"/>
                        </a:lnSpc>
                      </a:pPr>
                      <a:r>
                        <a:rPr lang="es-ES" sz="1600" dirty="0" err="1"/>
                        <a:t>Extension</a:t>
                      </a:r>
                      <a:r>
                        <a:rPr lang="es-ES" sz="1600" dirty="0"/>
                        <a:t> </a:t>
                      </a:r>
                      <a:r>
                        <a:rPr lang="es-ES" sz="1600" dirty="0" err="1"/>
                        <a:t>Peak</a:t>
                      </a:r>
                      <a:r>
                        <a:rPr lang="es-ES" sz="1600" dirty="0"/>
                        <a:t> (º) </a:t>
                      </a:r>
                    </a:p>
                  </a:txBody>
                  <a:tcPr/>
                </a:tc>
                <a:tc>
                  <a:txBody>
                    <a:bodyPr/>
                    <a:lstStyle/>
                    <a:p>
                      <a:pPr algn="ctr">
                        <a:lnSpc>
                          <a:spcPct val="100000"/>
                        </a:lnSpc>
                      </a:pPr>
                      <a:r>
                        <a:rPr lang="es-ES" sz="1600" kern="1200" dirty="0">
                          <a:solidFill>
                            <a:schemeClr val="dk1"/>
                          </a:solidFill>
                          <a:latin typeface="+mn-lt"/>
                          <a:ea typeface="+mn-ea"/>
                          <a:cs typeface="+mn-cs"/>
                        </a:rPr>
                        <a:t>-10.1 </a:t>
                      </a:r>
                      <a:r>
                        <a:rPr lang="en-US" sz="1600" kern="1200" baseline="30000" dirty="0">
                          <a:solidFill>
                            <a:schemeClr val="dk1"/>
                          </a:solidFill>
                          <a:effectLst/>
                          <a:latin typeface="+mn-lt"/>
                          <a:ea typeface="+mn-ea"/>
                          <a:cs typeface="+mn-cs"/>
                        </a:rPr>
                        <a:t>2</a:t>
                      </a:r>
                      <a:endParaRPr lang="es-ES" sz="1600" kern="1200" dirty="0">
                        <a:solidFill>
                          <a:schemeClr val="dk1"/>
                        </a:solidFill>
                        <a:latin typeface="+mn-lt"/>
                        <a:ea typeface="+mn-ea"/>
                        <a:cs typeface="+mn-cs"/>
                      </a:endParaRPr>
                    </a:p>
                  </a:txBody>
                  <a:tcPr/>
                </a:tc>
                <a:tc>
                  <a:txBody>
                    <a:bodyPr/>
                    <a:lstStyle/>
                    <a:p>
                      <a:pPr algn="ctr">
                        <a:lnSpc>
                          <a:spcPct val="100000"/>
                        </a:lnSpc>
                      </a:pPr>
                      <a:r>
                        <a:rPr lang="es-ES" sz="1600" dirty="0"/>
                        <a:t>-15.1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2575924219"/>
                  </a:ext>
                </a:extLst>
              </a:tr>
              <a:tr h="294416">
                <a:tc>
                  <a:txBody>
                    <a:bodyPr/>
                    <a:lstStyle/>
                    <a:p>
                      <a:pPr>
                        <a:lnSpc>
                          <a:spcPct val="100000"/>
                        </a:lnSpc>
                      </a:pPr>
                      <a:r>
                        <a:rPr lang="es-ES" sz="1600" dirty="0" err="1"/>
                        <a:t>Adduction</a:t>
                      </a:r>
                      <a:r>
                        <a:rPr lang="es-ES" sz="1600" dirty="0"/>
                        <a:t> </a:t>
                      </a:r>
                      <a:r>
                        <a:rPr lang="es-ES" sz="1600" dirty="0" err="1"/>
                        <a:t>Peak</a:t>
                      </a:r>
                      <a:r>
                        <a:rPr lang="es-ES" sz="1600" dirty="0"/>
                        <a:t> (º)</a:t>
                      </a:r>
                    </a:p>
                  </a:txBody>
                  <a:tcPr/>
                </a:tc>
                <a:tc>
                  <a:txBody>
                    <a:bodyPr/>
                    <a:lstStyle/>
                    <a:p>
                      <a:pPr algn="ctr">
                        <a:lnSpc>
                          <a:spcPct val="100000"/>
                        </a:lnSpc>
                      </a:pPr>
                      <a:r>
                        <a:rPr lang="es-ES" sz="1600" kern="1200" dirty="0">
                          <a:solidFill>
                            <a:schemeClr val="dk1"/>
                          </a:solidFill>
                          <a:latin typeface="+mn-lt"/>
                          <a:ea typeface="+mn-ea"/>
                          <a:cs typeface="+mn-cs"/>
                        </a:rPr>
                        <a:t>7.6 </a:t>
                      </a:r>
                      <a:r>
                        <a:rPr lang="en-US" sz="1600" kern="1200" baseline="30000" dirty="0">
                          <a:solidFill>
                            <a:schemeClr val="dk1"/>
                          </a:solidFill>
                          <a:effectLst/>
                          <a:latin typeface="+mn-lt"/>
                          <a:ea typeface="+mn-ea"/>
                          <a:cs typeface="+mn-cs"/>
                        </a:rPr>
                        <a:t>2</a:t>
                      </a:r>
                      <a:endParaRPr lang="es-ES" sz="1600" kern="1200" dirty="0">
                        <a:solidFill>
                          <a:schemeClr val="dk1"/>
                        </a:solidFill>
                        <a:latin typeface="+mn-lt"/>
                        <a:ea typeface="+mn-ea"/>
                        <a:cs typeface="+mn-cs"/>
                      </a:endParaRPr>
                    </a:p>
                  </a:txBody>
                  <a:tcPr/>
                </a:tc>
                <a:tc>
                  <a:txBody>
                    <a:bodyPr/>
                    <a:lstStyle/>
                    <a:p>
                      <a:pPr algn="ctr">
                        <a:lnSpc>
                          <a:spcPct val="100000"/>
                        </a:lnSpc>
                      </a:pPr>
                      <a:r>
                        <a:rPr lang="es-ES" sz="1600" dirty="0"/>
                        <a:t>9.8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2585600752"/>
                  </a:ext>
                </a:extLst>
              </a:tr>
              <a:tr h="294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a:t>External rotation Peak (º)</a:t>
                      </a:r>
                      <a:endParaRPr lang="es-ES" sz="1600" dirty="0"/>
                    </a:p>
                  </a:txBody>
                  <a:tcPr/>
                </a:tc>
                <a:tc>
                  <a:txBody>
                    <a:bodyPr/>
                    <a:lstStyle/>
                    <a:p>
                      <a:pPr algn="ctr">
                        <a:lnSpc>
                          <a:spcPct val="100000"/>
                        </a:lnSpc>
                      </a:pPr>
                      <a:r>
                        <a:rPr lang="es-ES" sz="1600" dirty="0"/>
                        <a:t>0.6 </a:t>
                      </a:r>
                      <a:r>
                        <a:rPr lang="en-US" sz="1600" kern="1200" baseline="30000" dirty="0">
                          <a:solidFill>
                            <a:schemeClr val="dk1"/>
                          </a:solidFill>
                          <a:effectLst/>
                          <a:latin typeface="+mn-lt"/>
                          <a:ea typeface="+mn-ea"/>
                          <a:cs typeface="+mn-cs"/>
                        </a:rPr>
                        <a:t>2</a:t>
                      </a:r>
                      <a:endParaRPr lang="es-ES" sz="1600" dirty="0"/>
                    </a:p>
                  </a:txBody>
                  <a:tcPr/>
                </a:tc>
                <a:tc>
                  <a:txBody>
                    <a:bodyPr/>
                    <a:lstStyle/>
                    <a:p>
                      <a:pPr algn="ctr">
                        <a:lnSpc>
                          <a:spcPct val="100000"/>
                        </a:lnSpc>
                      </a:pPr>
                      <a:r>
                        <a:rPr lang="es-ES" sz="1600" dirty="0"/>
                        <a:t>-3.5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2036555755"/>
                  </a:ext>
                </a:extLst>
              </a:tr>
            </a:tbl>
          </a:graphicData>
        </a:graphic>
      </p:graphicFrame>
      <p:sp>
        <p:nvSpPr>
          <p:cNvPr id="5" name="CuadroTexto 4">
            <a:extLst>
              <a:ext uri="{FF2B5EF4-FFF2-40B4-BE49-F238E27FC236}">
                <a16:creationId xmlns:a16="http://schemas.microsoft.com/office/drawing/2014/main" id="{3AE9A381-17F4-4311-9526-89FD1770C94A}"/>
              </a:ext>
            </a:extLst>
          </p:cNvPr>
          <p:cNvSpPr txBox="1"/>
          <p:nvPr/>
        </p:nvSpPr>
        <p:spPr>
          <a:xfrm>
            <a:off x="1511657" y="5498068"/>
            <a:ext cx="6120681" cy="523220"/>
          </a:xfrm>
          <a:prstGeom prst="rect">
            <a:avLst/>
          </a:prstGeom>
          <a:noFill/>
        </p:spPr>
        <p:txBody>
          <a:bodyPr wrap="square" rtlCol="0">
            <a:spAutoFit/>
          </a:bodyPr>
          <a:lstStyle/>
          <a:p>
            <a:pPr algn="ctr"/>
            <a:r>
              <a:rPr lang="pl-PL" sz="1400" b="0" dirty="0">
                <a:solidFill>
                  <a:schemeClr val="accent2"/>
                </a:solidFill>
              </a:rPr>
              <a:t>Tabela 2 - wartości chodu kinematycznego dla całkowitej wymiany stawu biodrowego. 1Ewen A. et al. 2012. 2Beaulieu M. i </a:t>
            </a:r>
            <a:r>
              <a:rPr lang="pl-PL" sz="1400" b="0" dirty="0" err="1">
                <a:solidFill>
                  <a:schemeClr val="accent2"/>
                </a:solidFill>
              </a:rPr>
              <a:t>wsp</a:t>
            </a:r>
            <a:r>
              <a:rPr lang="pl-PL" sz="1400" b="0" dirty="0">
                <a:solidFill>
                  <a:schemeClr val="accent2"/>
                </a:solidFill>
              </a:rPr>
              <a:t>. 2010. </a:t>
            </a:r>
          </a:p>
        </p:txBody>
      </p:sp>
    </p:spTree>
    <p:extLst>
      <p:ext uri="{BB962C8B-B14F-4D97-AF65-F5344CB8AC3E}">
        <p14:creationId xmlns:p14="http://schemas.microsoft.com/office/powerpoint/2010/main" val="3658375401"/>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32893F0-6F25-4161-A23B-0417F4C0EE3F}"/>
              </a:ext>
            </a:extLst>
          </p:cNvPr>
          <p:cNvPicPr>
            <a:picLocks noChangeAspect="1"/>
          </p:cNvPicPr>
          <p:nvPr/>
        </p:nvPicPr>
        <p:blipFill rotWithShape="1">
          <a:blip r:embed="rId3"/>
          <a:srcRect l="83491" t="24609" r="5374" b="59704"/>
          <a:stretch/>
        </p:blipFill>
        <p:spPr>
          <a:xfrm>
            <a:off x="539552" y="3789040"/>
            <a:ext cx="2700200" cy="1283950"/>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 kinematyczny: wymiana stawu biodrowego</a:t>
            </a:r>
          </a:p>
        </p:txBody>
      </p:sp>
      <p:pic>
        <p:nvPicPr>
          <p:cNvPr id="3" name="Imagen 2">
            <a:extLst>
              <a:ext uri="{FF2B5EF4-FFF2-40B4-BE49-F238E27FC236}">
                <a16:creationId xmlns:a16="http://schemas.microsoft.com/office/drawing/2014/main" id="{4F56D743-37A9-409F-93AB-EAFE1EE3F3EE}"/>
              </a:ext>
            </a:extLst>
          </p:cNvPr>
          <p:cNvPicPr>
            <a:picLocks noChangeAspect="1"/>
          </p:cNvPicPr>
          <p:nvPr/>
        </p:nvPicPr>
        <p:blipFill rotWithShape="1">
          <a:blip r:embed="rId3"/>
          <a:srcRect l="61074" t="24609" r="27346" b="59704"/>
          <a:stretch/>
        </p:blipFill>
        <p:spPr>
          <a:xfrm>
            <a:off x="409107" y="2288376"/>
            <a:ext cx="2808312" cy="1283950"/>
          </a:xfrm>
          <a:prstGeom prst="rect">
            <a:avLst/>
          </a:prstGeom>
        </p:spPr>
      </p:pic>
      <p:sp>
        <p:nvSpPr>
          <p:cNvPr id="6" name="Prostokąt 1">
            <a:extLst>
              <a:ext uri="{FF2B5EF4-FFF2-40B4-BE49-F238E27FC236}">
                <a16:creationId xmlns:a16="http://schemas.microsoft.com/office/drawing/2014/main" id="{93005603-F4DB-4B78-B242-36F2509F3BF3}"/>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BIOMECHANICAL GAIT IMPAIRMENT IN JOINT REPLACEMENT</a:t>
            </a:r>
            <a:endParaRPr lang="en-US" sz="2000" b="0" dirty="0">
              <a:solidFill>
                <a:schemeClr val="accent2">
                  <a:lumMod val="75000"/>
                </a:schemeClr>
              </a:solidFill>
            </a:endParaRPr>
          </a:p>
        </p:txBody>
      </p:sp>
      <p:pic>
        <p:nvPicPr>
          <p:cNvPr id="2" name="Imagen 1">
            <a:extLst>
              <a:ext uri="{FF2B5EF4-FFF2-40B4-BE49-F238E27FC236}">
                <a16:creationId xmlns:a16="http://schemas.microsoft.com/office/drawing/2014/main" id="{2FBF7A3F-E0C0-4182-8236-D534FA11785B}"/>
              </a:ext>
            </a:extLst>
          </p:cNvPr>
          <p:cNvPicPr>
            <a:picLocks noChangeAspect="1"/>
          </p:cNvPicPr>
          <p:nvPr/>
        </p:nvPicPr>
        <p:blipFill rotWithShape="1">
          <a:blip r:embed="rId3"/>
          <a:srcRect l="66122" t="51853" r="30765" b="45827"/>
          <a:stretch/>
        </p:blipFill>
        <p:spPr>
          <a:xfrm>
            <a:off x="1547664" y="3645024"/>
            <a:ext cx="755009" cy="189893"/>
          </a:xfrm>
          <a:prstGeom prst="rect">
            <a:avLst/>
          </a:prstGeom>
        </p:spPr>
      </p:pic>
      <p:pic>
        <p:nvPicPr>
          <p:cNvPr id="4" name="Imagen 3">
            <a:extLst>
              <a:ext uri="{FF2B5EF4-FFF2-40B4-BE49-F238E27FC236}">
                <a16:creationId xmlns:a16="http://schemas.microsoft.com/office/drawing/2014/main" id="{D8169979-BABA-4C21-A1C6-A4D0D4A103E6}"/>
              </a:ext>
            </a:extLst>
          </p:cNvPr>
          <p:cNvPicPr>
            <a:picLocks noChangeAspect="1"/>
          </p:cNvPicPr>
          <p:nvPr/>
        </p:nvPicPr>
        <p:blipFill rotWithShape="1">
          <a:blip r:embed="rId3"/>
          <a:srcRect l="66122" t="51853" r="30765" b="45827"/>
          <a:stretch/>
        </p:blipFill>
        <p:spPr>
          <a:xfrm>
            <a:off x="1512147" y="5157192"/>
            <a:ext cx="755009" cy="189893"/>
          </a:xfrm>
          <a:prstGeom prst="rect">
            <a:avLst/>
          </a:prstGeom>
        </p:spPr>
      </p:pic>
      <p:pic>
        <p:nvPicPr>
          <p:cNvPr id="7" name="Imagen 6">
            <a:extLst>
              <a:ext uri="{FF2B5EF4-FFF2-40B4-BE49-F238E27FC236}">
                <a16:creationId xmlns:a16="http://schemas.microsoft.com/office/drawing/2014/main" id="{126F8152-2956-4AA8-85DA-CA32E297AC5A}"/>
              </a:ext>
            </a:extLst>
          </p:cNvPr>
          <p:cNvPicPr>
            <a:picLocks noChangeAspect="1"/>
          </p:cNvPicPr>
          <p:nvPr/>
        </p:nvPicPr>
        <p:blipFill rotWithShape="1">
          <a:blip r:embed="rId3"/>
          <a:srcRect l="72620" t="26225" r="16495" b="59704"/>
          <a:stretch/>
        </p:blipFill>
        <p:spPr>
          <a:xfrm>
            <a:off x="3408485" y="2589530"/>
            <a:ext cx="5168107" cy="2399020"/>
          </a:xfrm>
          <a:prstGeom prst="rect">
            <a:avLst/>
          </a:prstGeom>
        </p:spPr>
      </p:pic>
      <p:sp>
        <p:nvSpPr>
          <p:cNvPr id="9" name="CuadroTexto 8">
            <a:extLst>
              <a:ext uri="{FF2B5EF4-FFF2-40B4-BE49-F238E27FC236}">
                <a16:creationId xmlns:a16="http://schemas.microsoft.com/office/drawing/2014/main" id="{D24EFE77-632C-4295-9C58-70B39C098F91}"/>
              </a:ext>
            </a:extLst>
          </p:cNvPr>
          <p:cNvSpPr txBox="1"/>
          <p:nvPr/>
        </p:nvSpPr>
        <p:spPr>
          <a:xfrm>
            <a:off x="685460" y="5373216"/>
            <a:ext cx="8077880" cy="738664"/>
          </a:xfrm>
          <a:prstGeom prst="rect">
            <a:avLst/>
          </a:prstGeom>
          <a:noFill/>
        </p:spPr>
        <p:txBody>
          <a:bodyPr wrap="square" rtlCol="0">
            <a:spAutoFit/>
          </a:bodyPr>
          <a:lstStyle/>
          <a:p>
            <a:pPr lvl="0" algn="ctr">
              <a:defRPr/>
            </a:pP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Ryc. 3. Ruch w płaszczyźnie strzałkowej dla stawu biodrowego, skokowego i kolanowego po roku od całkowitej </a:t>
            </a:r>
            <a:r>
              <a:rPr kumimoji="0" lang="pl-PL"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artroplastyki</a:t>
            </a: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kolana (TKA) i </a:t>
            </a:r>
            <a:r>
              <a:rPr kumimoji="0" lang="pl-PL"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unicondylarnej</a:t>
            </a: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pl-PL"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artroplastyki</a:t>
            </a: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kolana (UKA) w porównaniu z osobami zdrowymi. De </a:t>
            </a:r>
            <a:r>
              <a:rPr kumimoji="0" lang="pl-PL"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Vroey</a:t>
            </a: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H. et al. 2019. </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Imagen 11">
            <a:extLst>
              <a:ext uri="{FF2B5EF4-FFF2-40B4-BE49-F238E27FC236}">
                <a16:creationId xmlns:a16="http://schemas.microsoft.com/office/drawing/2014/main" id="{8B8B8B99-A97D-4B0C-BB29-3B8DB88AEE8C}"/>
              </a:ext>
            </a:extLst>
          </p:cNvPr>
          <p:cNvPicPr>
            <a:picLocks noChangeAspect="1"/>
          </p:cNvPicPr>
          <p:nvPr/>
        </p:nvPicPr>
        <p:blipFill rotWithShape="1">
          <a:blip r:embed="rId3"/>
          <a:srcRect l="66122" t="51853" r="30765" b="45827"/>
          <a:stretch/>
        </p:blipFill>
        <p:spPr>
          <a:xfrm>
            <a:off x="5652120" y="5111315"/>
            <a:ext cx="1041311" cy="261901"/>
          </a:xfrm>
          <a:prstGeom prst="rect">
            <a:avLst/>
          </a:prstGeom>
        </p:spPr>
      </p:pic>
      <p:cxnSp>
        <p:nvCxnSpPr>
          <p:cNvPr id="16" name="Conector recto de flecha 15">
            <a:extLst>
              <a:ext uri="{FF2B5EF4-FFF2-40B4-BE49-F238E27FC236}">
                <a16:creationId xmlns:a16="http://schemas.microsoft.com/office/drawing/2014/main" id="{59DE36E1-9E80-4E8B-B342-79541E682F39}"/>
              </a:ext>
            </a:extLst>
          </p:cNvPr>
          <p:cNvCxnSpPr>
            <a:cxnSpLocks/>
          </p:cNvCxnSpPr>
          <p:nvPr/>
        </p:nvCxnSpPr>
        <p:spPr bwMode="auto">
          <a:xfrm>
            <a:off x="7020272" y="3284984"/>
            <a:ext cx="0" cy="1470938"/>
          </a:xfrm>
          <a:prstGeom prst="straightConnector1">
            <a:avLst/>
          </a:prstGeom>
          <a:noFill/>
          <a:ln w="28575" cap="flat" cmpd="sng" algn="ctr">
            <a:solidFill>
              <a:srgbClr val="FF0000"/>
            </a:solidFill>
            <a:prstDash val="solid"/>
            <a:round/>
            <a:headEnd type="triangle" w="med" len="med"/>
            <a:tailEnd type="triangle" w="med" len="med"/>
          </a:ln>
          <a:effectLst/>
        </p:spPr>
      </p:cxnSp>
      <p:cxnSp>
        <p:nvCxnSpPr>
          <p:cNvPr id="26" name="Conector recto de flecha 25">
            <a:extLst>
              <a:ext uri="{FF2B5EF4-FFF2-40B4-BE49-F238E27FC236}">
                <a16:creationId xmlns:a16="http://schemas.microsoft.com/office/drawing/2014/main" id="{5D0653BD-54EE-42CA-8EBF-CE5DD05AE75A}"/>
              </a:ext>
            </a:extLst>
          </p:cNvPr>
          <p:cNvCxnSpPr>
            <a:cxnSpLocks/>
          </p:cNvCxnSpPr>
          <p:nvPr/>
        </p:nvCxnSpPr>
        <p:spPr bwMode="auto">
          <a:xfrm>
            <a:off x="6948264" y="3099448"/>
            <a:ext cx="0" cy="1656474"/>
          </a:xfrm>
          <a:prstGeom prst="straightConnector1">
            <a:avLst/>
          </a:prstGeom>
          <a:noFill/>
          <a:ln w="28575" cap="flat" cmpd="sng" algn="ctr">
            <a:solidFill>
              <a:srgbClr val="FF0000"/>
            </a:solidFill>
            <a:prstDash val="solid"/>
            <a:round/>
            <a:headEnd type="triangle" w="med" len="med"/>
            <a:tailEnd type="triangle" w="med" len="med"/>
          </a:ln>
          <a:effectLst/>
        </p:spPr>
      </p:cxnSp>
      <p:cxnSp>
        <p:nvCxnSpPr>
          <p:cNvPr id="28" name="Conector recto de flecha 27">
            <a:extLst>
              <a:ext uri="{FF2B5EF4-FFF2-40B4-BE49-F238E27FC236}">
                <a16:creationId xmlns:a16="http://schemas.microsoft.com/office/drawing/2014/main" id="{5860D609-7ED9-4AFF-AD40-D76802A6EC41}"/>
              </a:ext>
            </a:extLst>
          </p:cNvPr>
          <p:cNvCxnSpPr>
            <a:cxnSpLocks/>
          </p:cNvCxnSpPr>
          <p:nvPr/>
        </p:nvCxnSpPr>
        <p:spPr bwMode="auto">
          <a:xfrm flipH="1">
            <a:off x="4190715" y="3097131"/>
            <a:ext cx="3024336" cy="0"/>
          </a:xfrm>
          <a:prstGeom prst="straightConnector1">
            <a:avLst/>
          </a:prstGeom>
          <a:noFill/>
          <a:ln w="28575" cap="flat" cmpd="sng" algn="ctr">
            <a:solidFill>
              <a:srgbClr val="FF0000"/>
            </a:solidFill>
            <a:prstDash val="sysDash"/>
            <a:round/>
            <a:headEnd type="none" w="med" len="med"/>
            <a:tailEnd type="none" w="med" len="med"/>
          </a:ln>
          <a:effectLst/>
        </p:spPr>
      </p:cxnSp>
      <p:cxnSp>
        <p:nvCxnSpPr>
          <p:cNvPr id="30" name="Conector recto de flecha 29">
            <a:extLst>
              <a:ext uri="{FF2B5EF4-FFF2-40B4-BE49-F238E27FC236}">
                <a16:creationId xmlns:a16="http://schemas.microsoft.com/office/drawing/2014/main" id="{F1744A68-860F-4084-8BA7-4488B9504A80}"/>
              </a:ext>
            </a:extLst>
          </p:cNvPr>
          <p:cNvCxnSpPr>
            <a:cxnSpLocks/>
          </p:cNvCxnSpPr>
          <p:nvPr/>
        </p:nvCxnSpPr>
        <p:spPr bwMode="auto">
          <a:xfrm flipH="1">
            <a:off x="4190715" y="4431015"/>
            <a:ext cx="3024336" cy="0"/>
          </a:xfrm>
          <a:prstGeom prst="straightConnector1">
            <a:avLst/>
          </a:prstGeom>
          <a:noFill/>
          <a:ln w="28575" cap="flat" cmpd="sng" algn="ctr">
            <a:solidFill>
              <a:srgbClr val="FF0000"/>
            </a:solidFill>
            <a:prstDash val="sysDash"/>
            <a:round/>
            <a:headEnd type="none" w="med" len="med"/>
            <a:tailEnd type="none" w="med" len="med"/>
          </a:ln>
          <a:effectLst/>
        </p:spPr>
      </p:cxnSp>
      <p:sp>
        <p:nvSpPr>
          <p:cNvPr id="23" name="Cerrar llave 22">
            <a:extLst>
              <a:ext uri="{FF2B5EF4-FFF2-40B4-BE49-F238E27FC236}">
                <a16:creationId xmlns:a16="http://schemas.microsoft.com/office/drawing/2014/main" id="{2F1992AE-86CE-4B0D-B42A-42CA67D3EDEA}"/>
              </a:ext>
            </a:extLst>
          </p:cNvPr>
          <p:cNvSpPr/>
          <p:nvPr/>
        </p:nvSpPr>
        <p:spPr bwMode="auto">
          <a:xfrm rot="16200000">
            <a:off x="4053861" y="3853930"/>
            <a:ext cx="288032" cy="316206"/>
          </a:xfrm>
          <a:prstGeom prst="rightBrace">
            <a:avLst/>
          </a:prstGeom>
          <a:noFill/>
          <a:ln w="1905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Cerrar llave 23">
            <a:extLst>
              <a:ext uri="{FF2B5EF4-FFF2-40B4-BE49-F238E27FC236}">
                <a16:creationId xmlns:a16="http://schemas.microsoft.com/office/drawing/2014/main" id="{695D53B8-5380-4F78-A3EE-788F1AB68164}"/>
              </a:ext>
            </a:extLst>
          </p:cNvPr>
          <p:cNvSpPr/>
          <p:nvPr/>
        </p:nvSpPr>
        <p:spPr bwMode="auto">
          <a:xfrm rot="16200000">
            <a:off x="4694435" y="3623442"/>
            <a:ext cx="288032" cy="763246"/>
          </a:xfrm>
          <a:prstGeom prst="rightBrace">
            <a:avLst/>
          </a:prstGeom>
          <a:noFill/>
          <a:ln w="1905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CuadroTexto 24">
            <a:extLst>
              <a:ext uri="{FF2B5EF4-FFF2-40B4-BE49-F238E27FC236}">
                <a16:creationId xmlns:a16="http://schemas.microsoft.com/office/drawing/2014/main" id="{1B5AA89A-6538-4339-9DE5-163C19D30A76}"/>
              </a:ext>
            </a:extLst>
          </p:cNvPr>
          <p:cNvSpPr txBox="1"/>
          <p:nvPr/>
        </p:nvSpPr>
        <p:spPr>
          <a:xfrm>
            <a:off x="3779912" y="3388930"/>
            <a:ext cx="76324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Loading response</a:t>
            </a:r>
          </a:p>
        </p:txBody>
      </p:sp>
      <p:sp>
        <p:nvSpPr>
          <p:cNvPr id="27" name="CuadroTexto 26">
            <a:extLst>
              <a:ext uri="{FF2B5EF4-FFF2-40B4-BE49-F238E27FC236}">
                <a16:creationId xmlns:a16="http://schemas.microsoft.com/office/drawing/2014/main" id="{4DCE385A-1F1E-45DE-A27B-4530D3AC8A62}"/>
              </a:ext>
            </a:extLst>
          </p:cNvPr>
          <p:cNvSpPr txBox="1"/>
          <p:nvPr/>
        </p:nvSpPr>
        <p:spPr>
          <a:xfrm>
            <a:off x="4456829" y="3470811"/>
            <a:ext cx="763243"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Midstance</a:t>
            </a:r>
          </a:p>
        </p:txBody>
      </p:sp>
    </p:spTree>
    <p:extLst>
      <p:ext uri="{BB962C8B-B14F-4D97-AF65-F5344CB8AC3E}">
        <p14:creationId xmlns:p14="http://schemas.microsoft.com/office/powerpoint/2010/main" val="405225539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 kinematyczny: wymiana stawu biodrowego</a:t>
            </a:r>
          </a:p>
        </p:txBody>
      </p:sp>
      <p:sp>
        <p:nvSpPr>
          <p:cNvPr id="5" name="CuadroTexto 4">
            <a:extLst>
              <a:ext uri="{FF2B5EF4-FFF2-40B4-BE49-F238E27FC236}">
                <a16:creationId xmlns:a16="http://schemas.microsoft.com/office/drawing/2014/main" id="{3AE9A381-17F4-4311-9526-89FD1770C94A}"/>
              </a:ext>
            </a:extLst>
          </p:cNvPr>
          <p:cNvSpPr txBox="1"/>
          <p:nvPr/>
        </p:nvSpPr>
        <p:spPr>
          <a:xfrm>
            <a:off x="3707904" y="5426640"/>
            <a:ext cx="4898169" cy="738664"/>
          </a:xfrm>
          <a:prstGeom prst="rect">
            <a:avLst/>
          </a:prstGeom>
          <a:noFill/>
        </p:spPr>
        <p:txBody>
          <a:bodyPr wrap="square" rtlCol="0">
            <a:spAutoFit/>
          </a:bodyPr>
          <a:lstStyle/>
          <a:p>
            <a:pPr lvl="0" algn="just">
              <a:defRPr/>
            </a:pPr>
            <a:r>
              <a:rPr lang="pl-PL" sz="1400" b="0" dirty="0">
                <a:solidFill>
                  <a:srgbClr val="333399"/>
                </a:solidFill>
              </a:rPr>
              <a:t>Tabela 3 - wartości chodu kinematycznego dla protez stawu kolanowego. 1Ewen A. i </a:t>
            </a:r>
            <a:r>
              <a:rPr lang="pl-PL" sz="1400" b="0" dirty="0" err="1">
                <a:solidFill>
                  <a:srgbClr val="333399"/>
                </a:solidFill>
              </a:rPr>
              <a:t>wsp</a:t>
            </a:r>
            <a:r>
              <a:rPr lang="pl-PL" sz="1400" b="0" dirty="0">
                <a:solidFill>
                  <a:srgbClr val="333399"/>
                </a:solidFill>
              </a:rPr>
              <a:t>. 2012. 2Esposito F. et al. 2020. 3De </a:t>
            </a:r>
            <a:r>
              <a:rPr lang="pl-PL" sz="1400" b="0" dirty="0" err="1">
                <a:solidFill>
                  <a:srgbClr val="333399"/>
                </a:solidFill>
              </a:rPr>
              <a:t>Vroey</a:t>
            </a:r>
            <a:r>
              <a:rPr lang="pl-PL" sz="1400" b="0" dirty="0">
                <a:solidFill>
                  <a:srgbClr val="333399"/>
                </a:solidFill>
              </a:rPr>
              <a:t> H. 2019. 4Coll A. et al. 2019. </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pic>
        <p:nvPicPr>
          <p:cNvPr id="2" name="Imagen 1">
            <a:extLst>
              <a:ext uri="{FF2B5EF4-FFF2-40B4-BE49-F238E27FC236}">
                <a16:creationId xmlns:a16="http://schemas.microsoft.com/office/drawing/2014/main" id="{FED3507C-B57E-4C9E-A77C-AC88CC4C5AB4}"/>
              </a:ext>
            </a:extLst>
          </p:cNvPr>
          <p:cNvPicPr>
            <a:picLocks noChangeAspect="1"/>
          </p:cNvPicPr>
          <p:nvPr/>
        </p:nvPicPr>
        <p:blipFill rotWithShape="1">
          <a:blip r:embed="rId3"/>
          <a:srcRect l="70270" t="32192" r="12323" b="37986"/>
          <a:stretch/>
        </p:blipFill>
        <p:spPr>
          <a:xfrm>
            <a:off x="323528" y="2525137"/>
            <a:ext cx="4320480" cy="2498016"/>
          </a:xfrm>
          <a:prstGeom prst="rect">
            <a:avLst/>
          </a:prstGeom>
        </p:spPr>
      </p:pic>
      <p:graphicFrame>
        <p:nvGraphicFramePr>
          <p:cNvPr id="4" name="Tabla 2">
            <a:extLst>
              <a:ext uri="{FF2B5EF4-FFF2-40B4-BE49-F238E27FC236}">
                <a16:creationId xmlns:a16="http://schemas.microsoft.com/office/drawing/2014/main" id="{77FB7594-0662-477D-A3C4-08D08671A34B}"/>
              </a:ext>
            </a:extLst>
          </p:cNvPr>
          <p:cNvGraphicFramePr>
            <a:graphicFrameLocks noGrp="1"/>
          </p:cNvGraphicFramePr>
          <p:nvPr>
            <p:extLst>
              <p:ext uri="{D42A27DB-BD31-4B8C-83A1-F6EECF244321}">
                <p14:modId xmlns:p14="http://schemas.microsoft.com/office/powerpoint/2010/main" val="1310259179"/>
              </p:ext>
            </p:extLst>
          </p:nvPr>
        </p:nvGraphicFramePr>
        <p:xfrm>
          <a:off x="3707904" y="2194248"/>
          <a:ext cx="4898169" cy="3129056"/>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1018483261"/>
                    </a:ext>
                  </a:extLst>
                </a:gridCol>
                <a:gridCol w="1296144">
                  <a:extLst>
                    <a:ext uri="{9D8B030D-6E8A-4147-A177-3AD203B41FA5}">
                      <a16:colId xmlns:a16="http://schemas.microsoft.com/office/drawing/2014/main" val="885585594"/>
                    </a:ext>
                  </a:extLst>
                </a:gridCol>
                <a:gridCol w="1513793">
                  <a:extLst>
                    <a:ext uri="{9D8B030D-6E8A-4147-A177-3AD203B41FA5}">
                      <a16:colId xmlns:a16="http://schemas.microsoft.com/office/drawing/2014/main" val="2691499307"/>
                    </a:ext>
                  </a:extLst>
                </a:gridCol>
              </a:tblGrid>
              <a:tr h="426081">
                <a:tc gridSpan="3">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pl-PL" sz="1200" b="1" i="0" u="none" strike="noStrike" cap="none" normalizeH="0" baseline="0" dirty="0">
                          <a:ln>
                            <a:noFill/>
                          </a:ln>
                          <a:solidFill>
                            <a:schemeClr val="bg1"/>
                          </a:solidFill>
                          <a:effectLst/>
                          <a:latin typeface="Arial" charset="0"/>
                          <a:sym typeface="Arial" charset="0"/>
                        </a:rPr>
                        <a:t>Tabela 3: Parametry kinematyczne podczas cyklu chodu u pacjentów z protezą stawu biodrowego</a:t>
                      </a:r>
                    </a:p>
                  </a:txBody>
                  <a:tcPr/>
                </a:tc>
                <a:tc hMerge="1">
                  <a:txBody>
                    <a:bodyPr/>
                    <a:lstStyle/>
                    <a:p>
                      <a:pPr algn="ctr"/>
                      <a:endParaRPr lang="es-ES" sz="1400" dirty="0"/>
                    </a:p>
                  </a:txBody>
                  <a:tcPr/>
                </a:tc>
                <a:tc hMerge="1">
                  <a:txBody>
                    <a:bodyPr/>
                    <a:lstStyle/>
                    <a:p>
                      <a:pPr algn="ctr"/>
                      <a:endParaRPr lang="es-ES" sz="1400" dirty="0"/>
                    </a:p>
                  </a:txBody>
                  <a:tcPr/>
                </a:tc>
                <a:extLst>
                  <a:ext uri="{0D108BD9-81ED-4DB2-BD59-A6C34878D82A}">
                    <a16:rowId xmlns:a16="http://schemas.microsoft.com/office/drawing/2014/main" val="1985628484"/>
                  </a:ext>
                </a:extLst>
              </a:tr>
              <a:tr h="2944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kern="1200" noProof="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1" kern="1200" dirty="0">
                          <a:solidFill>
                            <a:schemeClr val="lt1"/>
                          </a:solidFill>
                          <a:latin typeface="+mn-lt"/>
                          <a:ea typeface="+mn-ea"/>
                          <a:cs typeface="+mn-cs"/>
                        </a:rPr>
                        <a:t>Pacjent</a:t>
                      </a:r>
                      <a:endParaRPr lang="es-ES" sz="1200" b="1" kern="1200" dirty="0">
                        <a:solidFill>
                          <a:schemeClr val="lt1"/>
                        </a:solidFill>
                        <a:latin typeface="+mn-lt"/>
                        <a:ea typeface="+mn-ea"/>
                        <a:cs typeface="+mn-cs"/>
                      </a:endParaRPr>
                    </a:p>
                  </a:txBody>
                  <a:tcPr>
                    <a:solidFill>
                      <a:schemeClr val="bg2">
                        <a:lumMod val="75000"/>
                      </a:schemeClr>
                    </a:solidFill>
                  </a:tcPr>
                </a:tc>
                <a:tc>
                  <a:txBody>
                    <a:bodyPr/>
                    <a:lstStyle/>
                    <a:p>
                      <a:pPr algn="ctr">
                        <a:lnSpc>
                          <a:spcPct val="100000"/>
                        </a:lnSpc>
                      </a:pPr>
                      <a:r>
                        <a:rPr lang="pl-PL" sz="1200" b="1" dirty="0">
                          <a:solidFill>
                            <a:schemeClr val="bg1"/>
                          </a:solidFill>
                        </a:rPr>
                        <a:t>Grupa kontrolna</a:t>
                      </a:r>
                      <a:endParaRPr lang="es-ES" sz="1200" b="1" dirty="0">
                        <a:solidFill>
                          <a:schemeClr val="bg1"/>
                        </a:solidFill>
                      </a:endParaRPr>
                    </a:p>
                  </a:txBody>
                  <a:tcPr>
                    <a:solidFill>
                      <a:schemeClr val="bg2">
                        <a:lumMod val="75000"/>
                      </a:schemeClr>
                    </a:solidFill>
                  </a:tcPr>
                </a:tc>
                <a:extLst>
                  <a:ext uri="{0D108BD9-81ED-4DB2-BD59-A6C34878D82A}">
                    <a16:rowId xmlns:a16="http://schemas.microsoft.com/office/drawing/2014/main" val="1632855977"/>
                  </a:ext>
                </a:extLst>
              </a:tr>
              <a:tr h="253594">
                <a:tc>
                  <a:txBody>
                    <a:bodyPr/>
                    <a:lstStyle/>
                    <a:p>
                      <a:pPr>
                        <a:lnSpc>
                          <a:spcPct val="100000"/>
                        </a:lnSpc>
                      </a:pPr>
                      <a:r>
                        <a:rPr lang="es-ES" sz="1050" dirty="0" err="1"/>
                        <a:t>Flexion-extension</a:t>
                      </a:r>
                      <a:r>
                        <a:rPr lang="es-ES" sz="1050" dirty="0"/>
                        <a:t> ROM (º)</a:t>
                      </a:r>
                    </a:p>
                  </a:txBody>
                  <a:tcPr/>
                </a:tc>
                <a:tc>
                  <a:txBody>
                    <a:bodyPr/>
                    <a:lstStyle/>
                    <a:p>
                      <a:pPr algn="ctr">
                        <a:lnSpc>
                          <a:spcPct val="100000"/>
                        </a:lnSpc>
                      </a:pPr>
                      <a:r>
                        <a:rPr lang="es-ES" sz="1200" b="0" dirty="0"/>
                        <a:t>23.1º </a:t>
                      </a:r>
                      <a:r>
                        <a:rPr lang="es-ES" sz="1200" b="0" dirty="0" err="1"/>
                        <a:t>to</a:t>
                      </a:r>
                      <a:r>
                        <a:rPr lang="es-ES" sz="1200" b="0" dirty="0"/>
                        <a:t> 40.7º </a:t>
                      </a:r>
                      <a:r>
                        <a:rPr lang="en-US" sz="1200" kern="1200" baseline="30000" dirty="0">
                          <a:solidFill>
                            <a:schemeClr val="dk1"/>
                          </a:solidFill>
                          <a:effectLst/>
                          <a:latin typeface="+mn-lt"/>
                          <a:ea typeface="+mn-ea"/>
                          <a:cs typeface="+mn-cs"/>
                        </a:rPr>
                        <a:t>1</a:t>
                      </a:r>
                    </a:p>
                    <a:p>
                      <a:pPr algn="ctr">
                        <a:lnSpc>
                          <a:spcPct val="100000"/>
                        </a:lnSpc>
                      </a:pPr>
                      <a:r>
                        <a:rPr lang="en-US" sz="1200" b="0" kern="1200" dirty="0">
                          <a:solidFill>
                            <a:schemeClr val="dk1"/>
                          </a:solidFill>
                          <a:latin typeface="+mn-lt"/>
                          <a:ea typeface="+mn-ea"/>
                          <a:cs typeface="+mn-cs"/>
                        </a:rPr>
                        <a:t>49.3, 56.1 </a:t>
                      </a:r>
                      <a:r>
                        <a:rPr lang="en-US" sz="1200" b="0" kern="1200" baseline="30000" dirty="0">
                          <a:solidFill>
                            <a:schemeClr val="dk1"/>
                          </a:solidFill>
                          <a:effectLst/>
                          <a:latin typeface="+mn-lt"/>
                          <a:ea typeface="+mn-ea"/>
                          <a:cs typeface="+mn-cs"/>
                        </a:rPr>
                        <a:t>2</a:t>
                      </a:r>
                    </a:p>
                    <a:p>
                      <a:pPr algn="ctr">
                        <a:lnSpc>
                          <a:spcPct val="100000"/>
                        </a:lnSpc>
                      </a:pPr>
                      <a:r>
                        <a:rPr lang="es-ES" sz="1200" b="0" dirty="0"/>
                        <a:t>41.49, 46.58 </a:t>
                      </a:r>
                      <a:r>
                        <a:rPr lang="es-ES" sz="1200" b="0" kern="1200" baseline="30000" dirty="0">
                          <a:solidFill>
                            <a:schemeClr val="dk1"/>
                          </a:solidFill>
                          <a:effectLst/>
                          <a:latin typeface="+mn-lt"/>
                          <a:ea typeface="+mn-ea"/>
                          <a:cs typeface="+mn-cs"/>
                        </a:rPr>
                        <a:t>4</a:t>
                      </a:r>
                    </a:p>
                  </a:txBody>
                  <a:tcPr/>
                </a:tc>
                <a:tc>
                  <a:txBody>
                    <a:bodyPr/>
                    <a:lstStyle/>
                    <a:p>
                      <a:pPr algn="ctr">
                        <a:lnSpc>
                          <a:spcPct val="100000"/>
                        </a:lnSpc>
                      </a:pPr>
                      <a:r>
                        <a:rPr lang="es-ES" sz="1200" b="0" dirty="0"/>
                        <a:t>31º </a:t>
                      </a:r>
                      <a:r>
                        <a:rPr lang="es-ES" sz="1200" b="0" dirty="0" err="1"/>
                        <a:t>to</a:t>
                      </a:r>
                      <a:r>
                        <a:rPr lang="es-ES" sz="1200" b="0" dirty="0"/>
                        <a:t> 51º </a:t>
                      </a:r>
                      <a:r>
                        <a:rPr lang="en-US" sz="1200" kern="1200" baseline="30000" dirty="0">
                          <a:solidFill>
                            <a:schemeClr val="dk1"/>
                          </a:solidFill>
                          <a:effectLst/>
                          <a:latin typeface="+mn-l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60.7 </a:t>
                      </a:r>
                      <a:r>
                        <a:rPr lang="en-US" sz="1200" b="0" kern="1200" baseline="30000" dirty="0">
                          <a:solidFill>
                            <a:schemeClr val="dk1"/>
                          </a:solidFill>
                          <a:effectLst/>
                          <a:latin typeface="+mn-lt"/>
                          <a:ea typeface="+mn-ea"/>
                          <a:cs typeface="+mn-cs"/>
                        </a:rPr>
                        <a:t>2</a:t>
                      </a:r>
                      <a:endParaRPr lang="es-ES" sz="1200" b="0" dirty="0"/>
                    </a:p>
                  </a:txBody>
                  <a:tcPr/>
                </a:tc>
                <a:extLst>
                  <a:ext uri="{0D108BD9-81ED-4DB2-BD59-A6C34878D82A}">
                    <a16:rowId xmlns:a16="http://schemas.microsoft.com/office/drawing/2014/main" val="2318375947"/>
                  </a:ext>
                </a:extLst>
              </a:tr>
              <a:tr h="402312">
                <a:tc>
                  <a:txBody>
                    <a:bodyPr/>
                    <a:lstStyle/>
                    <a:p>
                      <a:pPr>
                        <a:lnSpc>
                          <a:spcPct val="100000"/>
                        </a:lnSpc>
                      </a:pPr>
                      <a:r>
                        <a:rPr lang="es-ES" sz="1050" dirty="0" err="1"/>
                        <a:t>Flexion</a:t>
                      </a:r>
                      <a:r>
                        <a:rPr lang="es-ES" sz="1050" dirty="0"/>
                        <a:t> </a:t>
                      </a:r>
                      <a:r>
                        <a:rPr lang="es-ES" sz="1050" dirty="0" err="1"/>
                        <a:t>Peak</a:t>
                      </a:r>
                      <a:r>
                        <a:rPr lang="es-ES" sz="1050" dirty="0"/>
                        <a:t> </a:t>
                      </a:r>
                      <a:r>
                        <a:rPr lang="es-ES" sz="1050" dirty="0" err="1"/>
                        <a:t>during</a:t>
                      </a:r>
                      <a:r>
                        <a:rPr lang="es-ES" sz="1050" dirty="0"/>
                        <a:t> </a:t>
                      </a:r>
                      <a:r>
                        <a:rPr lang="es-ES" sz="1050" dirty="0" err="1"/>
                        <a:t>loading</a:t>
                      </a:r>
                      <a:r>
                        <a:rPr lang="es-ES" sz="1050" dirty="0"/>
                        <a:t> response (º)</a:t>
                      </a:r>
                    </a:p>
                  </a:txBody>
                  <a:tcPr/>
                </a:tc>
                <a:tc>
                  <a:txBody>
                    <a:bodyPr/>
                    <a:lstStyle/>
                    <a:p>
                      <a:pPr algn="ctr">
                        <a:lnSpc>
                          <a:spcPct val="100000"/>
                        </a:lnSpc>
                      </a:pPr>
                      <a:r>
                        <a:rPr lang="es-ES" sz="1200" dirty="0"/>
                        <a:t>10.8, 17.8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10.98, 6.86 </a:t>
                      </a:r>
                      <a:r>
                        <a:rPr lang="en-US" sz="1200" b="0" kern="1200" baseline="30000" dirty="0">
                          <a:solidFill>
                            <a:schemeClr val="dk1"/>
                          </a:solidFill>
                          <a:effectLst/>
                          <a:latin typeface="+mn-lt"/>
                          <a:ea typeface="+mn-ea"/>
                          <a:cs typeface="+mn-cs"/>
                        </a:rPr>
                        <a:t>3</a:t>
                      </a:r>
                    </a:p>
                  </a:txBody>
                  <a:tcPr/>
                </a:tc>
                <a:tc>
                  <a:txBody>
                    <a:bodyPr/>
                    <a:lstStyle/>
                    <a:p>
                      <a:pPr algn="ctr">
                        <a:lnSpc>
                          <a:spcPct val="100000"/>
                        </a:lnSpc>
                      </a:pPr>
                      <a:r>
                        <a:rPr lang="es-ES" sz="1200" dirty="0"/>
                        <a:t>19.0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13.43</a:t>
                      </a:r>
                      <a:r>
                        <a:rPr lang="en-US" sz="1200" b="0" kern="1200" baseline="30000" dirty="0">
                          <a:solidFill>
                            <a:schemeClr val="dk1"/>
                          </a:solidFill>
                          <a:effectLst/>
                          <a:latin typeface="+mn-lt"/>
                          <a:ea typeface="+mn-ea"/>
                          <a:cs typeface="+mn-cs"/>
                        </a:rPr>
                        <a:t> 3</a:t>
                      </a:r>
                      <a:endParaRPr lang="es-ES" sz="1200" dirty="0"/>
                    </a:p>
                  </a:txBody>
                  <a:tcPr/>
                </a:tc>
                <a:extLst>
                  <a:ext uri="{0D108BD9-81ED-4DB2-BD59-A6C34878D82A}">
                    <a16:rowId xmlns:a16="http://schemas.microsoft.com/office/drawing/2014/main" val="3183329526"/>
                  </a:ext>
                </a:extLst>
              </a:tr>
              <a:tr h="294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err="1"/>
                        <a:t>Flexion</a:t>
                      </a:r>
                      <a:r>
                        <a:rPr lang="es-ES" sz="1050" dirty="0"/>
                        <a:t> </a:t>
                      </a:r>
                      <a:r>
                        <a:rPr lang="es-ES" sz="1050" dirty="0" err="1"/>
                        <a:t>Peak</a:t>
                      </a:r>
                      <a:r>
                        <a:rPr lang="es-ES" sz="1050" dirty="0"/>
                        <a:t> </a:t>
                      </a:r>
                      <a:r>
                        <a:rPr lang="es-ES" sz="1050" dirty="0" err="1"/>
                        <a:t>during</a:t>
                      </a:r>
                      <a:r>
                        <a:rPr lang="es-ES" sz="1050" dirty="0"/>
                        <a:t> swing (º)</a:t>
                      </a:r>
                    </a:p>
                  </a:txBody>
                  <a:tcPr/>
                </a:tc>
                <a:tc>
                  <a:txBody>
                    <a:bodyPr/>
                    <a:lstStyle/>
                    <a:p>
                      <a:pPr algn="ctr">
                        <a:lnSpc>
                          <a:spcPct val="100000"/>
                        </a:lnSpc>
                      </a:pPr>
                      <a:r>
                        <a:rPr lang="es-ES" sz="1200" dirty="0"/>
                        <a:t>47.3, 55.6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49.82, 47.56 </a:t>
                      </a:r>
                      <a:r>
                        <a:rPr lang="en-US" sz="1200" b="0" kern="1200" baseline="30000" dirty="0">
                          <a:solidFill>
                            <a:schemeClr val="dk1"/>
                          </a:solidFill>
                          <a:effectLst/>
                          <a:latin typeface="+mn-lt"/>
                          <a:ea typeface="+mn-ea"/>
                          <a:cs typeface="+mn-cs"/>
                        </a:rPr>
                        <a:t>3</a:t>
                      </a:r>
                    </a:p>
                    <a:p>
                      <a:pPr algn="ctr">
                        <a:lnSpc>
                          <a:spcPct val="100000"/>
                        </a:lnSpc>
                      </a:pPr>
                      <a:r>
                        <a:rPr lang="es-ES" sz="1200" dirty="0"/>
                        <a:t>47.92, 51.01 </a:t>
                      </a:r>
                      <a:r>
                        <a:rPr lang="es-ES" sz="1200" b="0" kern="1200" baseline="30000" dirty="0">
                          <a:solidFill>
                            <a:schemeClr val="dk1"/>
                          </a:solidFill>
                          <a:effectLst/>
                          <a:latin typeface="+mn-lt"/>
                          <a:ea typeface="+mn-ea"/>
                          <a:cs typeface="+mn-cs"/>
                        </a:rPr>
                        <a:t>4</a:t>
                      </a:r>
                    </a:p>
                  </a:txBody>
                  <a:tcPr/>
                </a:tc>
                <a:tc>
                  <a:txBody>
                    <a:bodyPr/>
                    <a:lstStyle/>
                    <a:p>
                      <a:pPr algn="ctr">
                        <a:lnSpc>
                          <a:spcPct val="100000"/>
                        </a:lnSpc>
                      </a:pPr>
                      <a:r>
                        <a:rPr lang="es-ES" sz="1200" dirty="0"/>
                        <a:t>61.7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59.87</a:t>
                      </a:r>
                      <a:r>
                        <a:rPr lang="en-US" sz="1200" b="0" kern="1200" baseline="30000" dirty="0">
                          <a:solidFill>
                            <a:schemeClr val="dk1"/>
                          </a:solidFill>
                          <a:effectLst/>
                          <a:latin typeface="+mn-lt"/>
                          <a:ea typeface="+mn-ea"/>
                          <a:cs typeface="+mn-cs"/>
                        </a:rPr>
                        <a:t> 3</a:t>
                      </a:r>
                      <a:endParaRPr lang="es-ES" sz="1200" dirty="0"/>
                    </a:p>
                  </a:txBody>
                  <a:tcPr/>
                </a:tc>
                <a:extLst>
                  <a:ext uri="{0D108BD9-81ED-4DB2-BD59-A6C34878D82A}">
                    <a16:rowId xmlns:a16="http://schemas.microsoft.com/office/drawing/2014/main" val="2475577150"/>
                  </a:ext>
                </a:extLst>
              </a:tr>
              <a:tr h="294416">
                <a:tc>
                  <a:txBody>
                    <a:bodyPr/>
                    <a:lstStyle/>
                    <a:p>
                      <a:pPr>
                        <a:lnSpc>
                          <a:spcPct val="100000"/>
                        </a:lnSpc>
                      </a:pPr>
                      <a:r>
                        <a:rPr lang="es-ES" sz="1050" dirty="0" err="1"/>
                        <a:t>Extension</a:t>
                      </a:r>
                      <a:r>
                        <a:rPr lang="es-ES" sz="1050" dirty="0"/>
                        <a:t> </a:t>
                      </a:r>
                      <a:r>
                        <a:rPr lang="es-ES" sz="1050" dirty="0" err="1"/>
                        <a:t>Peak</a:t>
                      </a:r>
                      <a:r>
                        <a:rPr lang="es-ES" sz="1050" dirty="0"/>
                        <a:t> (º)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latin typeface="+mn-lt"/>
                          <a:ea typeface="+mn-ea"/>
                          <a:cs typeface="+mn-cs"/>
                        </a:rPr>
                        <a:t>-0.7, 0.1</a:t>
                      </a:r>
                      <a:r>
                        <a:rPr lang="es-ES" sz="1200" dirty="0"/>
                        <a:t> </a:t>
                      </a:r>
                      <a:r>
                        <a:rPr lang="en-US" sz="1200" b="0" kern="1200" baseline="30000" dirty="0">
                          <a:solidFill>
                            <a:schemeClr val="dk1"/>
                          </a:solidFill>
                          <a:effectLst/>
                          <a:latin typeface="+mn-l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7.63, 5.31 </a:t>
                      </a:r>
                      <a:r>
                        <a:rPr lang="en-US" sz="1200" b="0" kern="1200" baseline="30000" dirty="0">
                          <a:solidFill>
                            <a:schemeClr val="dk1"/>
                          </a:solidFill>
                          <a:effectLst/>
                          <a:latin typeface="+mn-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7.17, 3.96 </a:t>
                      </a:r>
                      <a:r>
                        <a:rPr lang="en-US" sz="1200" b="0" kern="1200" baseline="30000" dirty="0">
                          <a:solidFill>
                            <a:schemeClr val="dk1"/>
                          </a:solidFill>
                          <a:effectLst/>
                          <a:latin typeface="+mn-lt"/>
                          <a:ea typeface="+mn-ea"/>
                          <a:cs typeface="+mn-cs"/>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2.2 </a:t>
                      </a:r>
                      <a:r>
                        <a:rPr lang="en-US" sz="1200" b="0" kern="1200" baseline="30000" dirty="0">
                          <a:solidFill>
                            <a:schemeClr val="dk1"/>
                          </a:solidFill>
                          <a:effectLst/>
                          <a:latin typeface="+mn-l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6.12</a:t>
                      </a:r>
                      <a:r>
                        <a:rPr lang="en-US" sz="1200" b="0" kern="1200" baseline="30000" dirty="0">
                          <a:solidFill>
                            <a:schemeClr val="dk1"/>
                          </a:solidFill>
                          <a:effectLst/>
                          <a:latin typeface="+mn-lt"/>
                          <a:ea typeface="+mn-ea"/>
                          <a:cs typeface="+mn-cs"/>
                        </a:rPr>
                        <a:t> 3</a:t>
                      </a:r>
                    </a:p>
                  </a:txBody>
                  <a:tcPr/>
                </a:tc>
                <a:extLst>
                  <a:ext uri="{0D108BD9-81ED-4DB2-BD59-A6C34878D82A}">
                    <a16:rowId xmlns:a16="http://schemas.microsoft.com/office/drawing/2014/main" val="2575924219"/>
                  </a:ext>
                </a:extLst>
              </a:tr>
            </a:tbl>
          </a:graphicData>
        </a:graphic>
      </p:graphicFrame>
      <p:sp>
        <p:nvSpPr>
          <p:cNvPr id="3" name="CuadroTexto 2">
            <a:extLst>
              <a:ext uri="{FF2B5EF4-FFF2-40B4-BE49-F238E27FC236}">
                <a16:creationId xmlns:a16="http://schemas.microsoft.com/office/drawing/2014/main" id="{8A12FB4B-5738-4D57-B355-224445B942A6}"/>
              </a:ext>
            </a:extLst>
          </p:cNvPr>
          <p:cNvSpPr txBox="1"/>
          <p:nvPr/>
        </p:nvSpPr>
        <p:spPr>
          <a:xfrm>
            <a:off x="179512" y="5065439"/>
            <a:ext cx="3456384" cy="954107"/>
          </a:xfrm>
          <a:prstGeom prst="rect">
            <a:avLst/>
          </a:prstGeom>
          <a:noFill/>
        </p:spPr>
        <p:txBody>
          <a:bodyPr wrap="square" rtlCol="0">
            <a:spAutoFit/>
          </a:bodyPr>
          <a:lstStyle/>
          <a:p>
            <a:pPr lvl="0" algn="just">
              <a:defRPr/>
            </a:pP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Ryc. 4. Pacjenci po całkowitej </a:t>
            </a:r>
            <a:r>
              <a:rPr kumimoji="0" lang="pl-PL"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artroplastyce</a:t>
            </a: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kolana przed operacją oraz w 8- i 52-tygodniowym okresie pooperacyjnym. </a:t>
            </a:r>
            <a:r>
              <a:rPr kumimoji="0" lang="pl-PL"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Rahman</a:t>
            </a: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J. et al. 2015. </a:t>
            </a:r>
          </a:p>
        </p:txBody>
      </p:sp>
    </p:spTree>
    <p:extLst>
      <p:ext uri="{BB962C8B-B14F-4D97-AF65-F5344CB8AC3E}">
        <p14:creationId xmlns:p14="http://schemas.microsoft.com/office/powerpoint/2010/main" val="31004370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 kinematyczny: wymiana stawu biodrowego</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BIOMECHANICAL GAIT IMPAIRMENT IN JOINT REPLACEMENT</a:t>
            </a:r>
            <a:endParaRPr lang="en-US" sz="2000" b="0" dirty="0">
              <a:solidFill>
                <a:schemeClr val="accent2">
                  <a:lumMod val="75000"/>
                </a:schemeClr>
              </a:solidFill>
            </a:endParaRPr>
          </a:p>
        </p:txBody>
      </p:sp>
      <p:sp>
        <p:nvSpPr>
          <p:cNvPr id="2" name="Rectángulo: esquinas redondeadas 1">
            <a:extLst>
              <a:ext uri="{FF2B5EF4-FFF2-40B4-BE49-F238E27FC236}">
                <a16:creationId xmlns:a16="http://schemas.microsoft.com/office/drawing/2014/main" id="{C7AA21D2-10AE-4704-9005-12A555D38EDF}"/>
              </a:ext>
            </a:extLst>
          </p:cNvPr>
          <p:cNvSpPr/>
          <p:nvPr/>
        </p:nvSpPr>
        <p:spPr bwMode="auto">
          <a:xfrm>
            <a:off x="827584" y="2492896"/>
            <a:ext cx="7488832" cy="119691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pl-PL" sz="1800" b="0" i="0" u="none" strike="noStrike" cap="none" normalizeH="0" baseline="0" dirty="0">
                <a:ln>
                  <a:noFill/>
                </a:ln>
                <a:solidFill>
                  <a:schemeClr val="bg1"/>
                </a:solidFill>
                <a:effectLst/>
                <a:latin typeface="Arial" charset="0"/>
                <a:sym typeface="Arial" charset="0"/>
              </a:rPr>
              <a:t>Morfologia krzywej siły reakcji podłoża</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effectLst/>
                <a:latin typeface="+mn-lt"/>
                <a:ea typeface="Calibri" panose="020F0502020204030204" pitchFamily="34" charset="0"/>
                <a:cs typeface="Times New Roman" panose="02020603050405020304" pitchFamily="18" charset="0"/>
              </a:rPr>
              <a:t>Czy pacjenci wykazują krzywą siły reakcji podłoża o takiej samej morfologii jak osoby zdrowe?</a:t>
            </a:r>
            <a:endParaRPr kumimoji="0" lang="pl-PL" sz="1800" b="0" i="0" u="none" strike="noStrike" cap="none" normalizeH="0" baseline="0" dirty="0">
              <a:ln>
                <a:noFill/>
              </a:ln>
              <a:solidFill>
                <a:schemeClr val="bg1"/>
              </a:solidFill>
              <a:effectLst/>
              <a:latin typeface="+mn-lt"/>
              <a:sym typeface="Arial" charset="0"/>
            </a:endParaRPr>
          </a:p>
        </p:txBody>
      </p:sp>
      <p:sp>
        <p:nvSpPr>
          <p:cNvPr id="3" name="Rectángulo: esquinas redondeadas 2">
            <a:extLst>
              <a:ext uri="{FF2B5EF4-FFF2-40B4-BE49-F238E27FC236}">
                <a16:creationId xmlns:a16="http://schemas.microsoft.com/office/drawing/2014/main" id="{25811876-3204-4D00-A765-66B5F57ACB6D}"/>
              </a:ext>
            </a:extLst>
          </p:cNvPr>
          <p:cNvSpPr/>
          <p:nvPr/>
        </p:nvSpPr>
        <p:spPr bwMode="auto">
          <a:xfrm>
            <a:off x="827584" y="4005064"/>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latin typeface="Arial" charset="0"/>
                <a:sym typeface="Arial" charset="0"/>
              </a:rPr>
              <a:t>Wartości sił reakcji podłoża </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latin typeface="Arial" charset="0"/>
                <a:sym typeface="Arial" charset="0"/>
              </a:rPr>
              <a:t>Czy pacjenci osiągają takie same wartości siły reakcji podłoża co osoby zdrowe?</a:t>
            </a:r>
          </a:p>
        </p:txBody>
      </p:sp>
    </p:spTree>
    <p:extLst>
      <p:ext uri="{BB962C8B-B14F-4D97-AF65-F5344CB8AC3E}">
        <p14:creationId xmlns:p14="http://schemas.microsoft.com/office/powerpoint/2010/main" val="1474540979"/>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 kinematyczny: wymiana stawu biodrowego</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pic>
        <p:nvPicPr>
          <p:cNvPr id="7" name="Imagen 6">
            <a:extLst>
              <a:ext uri="{FF2B5EF4-FFF2-40B4-BE49-F238E27FC236}">
                <a16:creationId xmlns:a16="http://schemas.microsoft.com/office/drawing/2014/main" id="{05913D17-5467-4522-8BA4-1D34B4F4E7FC}"/>
              </a:ext>
            </a:extLst>
          </p:cNvPr>
          <p:cNvPicPr>
            <a:picLocks noChangeAspect="1"/>
          </p:cNvPicPr>
          <p:nvPr/>
        </p:nvPicPr>
        <p:blipFill rotWithShape="1">
          <a:blip r:embed="rId3"/>
          <a:srcRect l="60980" t="40667" r="21083" b="27526"/>
          <a:stretch/>
        </p:blipFill>
        <p:spPr>
          <a:xfrm>
            <a:off x="467544" y="2622762"/>
            <a:ext cx="4104455" cy="2456581"/>
          </a:xfrm>
          <a:prstGeom prst="rect">
            <a:avLst/>
          </a:prstGeom>
        </p:spPr>
      </p:pic>
      <p:pic>
        <p:nvPicPr>
          <p:cNvPr id="8" name="Imagen 7">
            <a:extLst>
              <a:ext uri="{FF2B5EF4-FFF2-40B4-BE49-F238E27FC236}">
                <a16:creationId xmlns:a16="http://schemas.microsoft.com/office/drawing/2014/main" id="{2E321085-086C-4F19-B358-2F0EA67A87EA}"/>
              </a:ext>
            </a:extLst>
          </p:cNvPr>
          <p:cNvPicPr>
            <a:picLocks noChangeAspect="1"/>
          </p:cNvPicPr>
          <p:nvPr/>
        </p:nvPicPr>
        <p:blipFill rotWithShape="1">
          <a:blip r:embed="rId3"/>
          <a:srcRect l="78877" t="43408" r="2750" b="26394"/>
          <a:stretch/>
        </p:blipFill>
        <p:spPr>
          <a:xfrm>
            <a:off x="4572000" y="2708920"/>
            <a:ext cx="4204164" cy="2332293"/>
          </a:xfrm>
          <a:prstGeom prst="rect">
            <a:avLst/>
          </a:prstGeom>
        </p:spPr>
      </p:pic>
      <p:sp>
        <p:nvSpPr>
          <p:cNvPr id="9" name="CuadroTexto 8">
            <a:extLst>
              <a:ext uri="{FF2B5EF4-FFF2-40B4-BE49-F238E27FC236}">
                <a16:creationId xmlns:a16="http://schemas.microsoft.com/office/drawing/2014/main" id="{9B84B65D-A8CB-42BF-84BB-F1D71800CA77}"/>
              </a:ext>
            </a:extLst>
          </p:cNvPr>
          <p:cNvSpPr txBox="1"/>
          <p:nvPr/>
        </p:nvSpPr>
        <p:spPr>
          <a:xfrm>
            <a:off x="107504" y="5065439"/>
            <a:ext cx="8928992" cy="1169551"/>
          </a:xfrm>
          <a:prstGeom prst="rect">
            <a:avLst/>
          </a:prstGeom>
          <a:noFill/>
        </p:spPr>
        <p:txBody>
          <a:bodyPr wrap="square" rtlCol="0">
            <a:spAutoFit/>
          </a:bodyPr>
          <a:lstStyle/>
          <a:p>
            <a:pPr lvl="0" algn="just">
              <a:defRPr/>
            </a:pP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Ryc. 5 - Pionowa siła reakcji podłoża podczas cyklu chodu osób z całkowitą wymianą stawu biodrowego (THR), z całkowitą wymianą stawu biodrowego i nierównością długości (LLI) oraz zdrowych osób z grupy kontrolnej. Po prawej stronie: Siła pionowa dla pacjentów z LLI w porównaniu do osób zdrowych i pacjentów z THR. Po lewej: Siła pionowa lub kończyny operowanej (O) i nieoperowanej (NO) u osób z LLI i THR. Wyniki za Li J. i </a:t>
            </a:r>
            <a:r>
              <a:rPr kumimoji="0" lang="pl-PL"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wsp</a:t>
            </a: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2015. Przetłumaczono z www.DeepL.com/Translator (wersja darmowa)</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4138361"/>
      </p:ext>
    </p:extLst>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pl-PL"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Parametr kinetyki - nacisk na stopę</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BIOMECHANICAL GAIT IMPAIRMENT IN JOINT REPLACEMENT</a:t>
            </a:r>
            <a:endParaRPr lang="en-US" sz="2000" b="0" dirty="0">
              <a:solidFill>
                <a:schemeClr val="accent2">
                  <a:lumMod val="75000"/>
                </a:schemeClr>
              </a:solidFill>
            </a:endParaRPr>
          </a:p>
        </p:txBody>
      </p:sp>
      <p:sp>
        <p:nvSpPr>
          <p:cNvPr id="2" name="Rectángulo: esquinas redondeadas 1">
            <a:extLst>
              <a:ext uri="{FF2B5EF4-FFF2-40B4-BE49-F238E27FC236}">
                <a16:creationId xmlns:a16="http://schemas.microsoft.com/office/drawing/2014/main" id="{C61CD389-F9BB-4C11-AF63-96061E7C7DF6}"/>
              </a:ext>
            </a:extLst>
          </p:cNvPr>
          <p:cNvSpPr/>
          <p:nvPr/>
        </p:nvSpPr>
        <p:spPr bwMode="auto">
          <a:xfrm>
            <a:off x="827584" y="2492896"/>
            <a:ext cx="7488832" cy="119691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pl-PL" sz="1800" b="0" i="0" u="none" strike="noStrike" cap="none" normalizeH="0" baseline="0" dirty="0">
                <a:ln>
                  <a:noFill/>
                </a:ln>
                <a:solidFill>
                  <a:schemeClr val="bg1"/>
                </a:solidFill>
                <a:effectLst/>
                <a:latin typeface="Arial" charset="0"/>
                <a:sym typeface="Arial" charset="0"/>
              </a:rPr>
              <a:t>Maksymalne wartości nacisku na stopę</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pl-PL" sz="1800" b="0" i="0" u="none" strike="noStrike" cap="none" normalizeH="0" baseline="0" dirty="0">
                <a:ln>
                  <a:noFill/>
                </a:ln>
                <a:solidFill>
                  <a:schemeClr val="bg1"/>
                </a:solidFill>
                <a:effectLst/>
                <a:latin typeface="Arial" charset="0"/>
                <a:sym typeface="Arial" charset="0"/>
              </a:rPr>
              <a:t>Czy pacjenci wykonują takie same naciski na stopę podczas chodu jak osoby zdrowe?</a:t>
            </a:r>
          </a:p>
        </p:txBody>
      </p:sp>
      <p:sp>
        <p:nvSpPr>
          <p:cNvPr id="3" name="Rectángulo: esquinas redondeadas 2">
            <a:extLst>
              <a:ext uri="{FF2B5EF4-FFF2-40B4-BE49-F238E27FC236}">
                <a16:creationId xmlns:a16="http://schemas.microsoft.com/office/drawing/2014/main" id="{3DA02B74-7690-4597-8DF7-FB73DB6615F1}"/>
              </a:ext>
            </a:extLst>
          </p:cNvPr>
          <p:cNvSpPr/>
          <p:nvPr/>
        </p:nvSpPr>
        <p:spPr bwMode="auto">
          <a:xfrm>
            <a:off x="827584" y="4005064"/>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latin typeface="Arial" charset="0"/>
              </a:rPr>
              <a:t>Wzór środka nacisku </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latin typeface="Arial" charset="0"/>
              </a:rPr>
              <a:t>Czy przesunięcie środka nacisku stopy u chorych ma podobny przebieg jak u osób zdrowych?</a:t>
            </a:r>
          </a:p>
        </p:txBody>
      </p:sp>
    </p:spTree>
    <p:extLst>
      <p:ext uri="{BB962C8B-B14F-4D97-AF65-F5344CB8AC3E}">
        <p14:creationId xmlns:p14="http://schemas.microsoft.com/office/powerpoint/2010/main" val="950012800"/>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467544"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pl-PL"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Parametr kinetyki - nacisk na stopę</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pic>
        <p:nvPicPr>
          <p:cNvPr id="2" name="Imagen 1">
            <a:extLst>
              <a:ext uri="{FF2B5EF4-FFF2-40B4-BE49-F238E27FC236}">
                <a16:creationId xmlns:a16="http://schemas.microsoft.com/office/drawing/2014/main" id="{B64E37F6-DCED-4C66-BE77-0E7D60C5AA25}"/>
              </a:ext>
            </a:extLst>
          </p:cNvPr>
          <p:cNvPicPr>
            <a:picLocks noChangeAspect="1"/>
          </p:cNvPicPr>
          <p:nvPr/>
        </p:nvPicPr>
        <p:blipFill rotWithShape="1">
          <a:blip r:embed="rId3"/>
          <a:srcRect l="65249" t="33667" r="18674" b="27372"/>
          <a:stretch/>
        </p:blipFill>
        <p:spPr>
          <a:xfrm>
            <a:off x="988964" y="2348880"/>
            <a:ext cx="3453930" cy="2824996"/>
          </a:xfrm>
          <a:prstGeom prst="rect">
            <a:avLst/>
          </a:prstGeom>
          <a:ln>
            <a:solidFill>
              <a:schemeClr val="tx1"/>
            </a:solidFill>
          </a:ln>
        </p:spPr>
      </p:pic>
      <p:sp>
        <p:nvSpPr>
          <p:cNvPr id="3" name="CuadroTexto 2">
            <a:extLst>
              <a:ext uri="{FF2B5EF4-FFF2-40B4-BE49-F238E27FC236}">
                <a16:creationId xmlns:a16="http://schemas.microsoft.com/office/drawing/2014/main" id="{A623AE92-67BE-4AFE-929B-851C0A30EA62}"/>
              </a:ext>
            </a:extLst>
          </p:cNvPr>
          <p:cNvSpPr txBox="1"/>
          <p:nvPr/>
        </p:nvSpPr>
        <p:spPr>
          <a:xfrm>
            <a:off x="1006154" y="4797152"/>
            <a:ext cx="792088" cy="276999"/>
          </a:xfrm>
          <a:prstGeom prst="rect">
            <a:avLst/>
          </a:prstGeom>
          <a:noFill/>
        </p:spPr>
        <p:txBody>
          <a:bodyPr wrap="square" rtlCol="0">
            <a:spAutoFit/>
          </a:bodyPr>
          <a:lstStyle/>
          <a:p>
            <a:r>
              <a:rPr lang="es-ES" sz="1200" dirty="0">
                <a:solidFill>
                  <a:schemeClr val="tx1"/>
                </a:solidFill>
                <a:latin typeface="Times New Roman" panose="02020603050405020304" pitchFamily="18" charset="0"/>
                <a:cs typeface="Times New Roman" panose="02020603050405020304" pitchFamily="18" charset="0"/>
              </a:rPr>
              <a:t>A</a:t>
            </a:r>
          </a:p>
        </p:txBody>
      </p:sp>
      <p:sp>
        <p:nvSpPr>
          <p:cNvPr id="4" name="CuadroTexto 3">
            <a:extLst>
              <a:ext uri="{FF2B5EF4-FFF2-40B4-BE49-F238E27FC236}">
                <a16:creationId xmlns:a16="http://schemas.microsoft.com/office/drawing/2014/main" id="{A7760DB8-CFC3-4F21-9CFE-17D02D72D076}"/>
              </a:ext>
            </a:extLst>
          </p:cNvPr>
          <p:cNvSpPr txBox="1"/>
          <p:nvPr/>
        </p:nvSpPr>
        <p:spPr>
          <a:xfrm>
            <a:off x="395536" y="5211197"/>
            <a:ext cx="8416153" cy="523220"/>
          </a:xfrm>
          <a:prstGeom prst="rect">
            <a:avLst/>
          </a:prstGeom>
          <a:noFill/>
        </p:spPr>
        <p:txBody>
          <a:bodyPr wrap="square" rtlCol="0">
            <a:spAutoFit/>
          </a:bodyPr>
          <a:lstStyle/>
          <a:p>
            <a:pPr lvl="0" algn="just">
              <a:defRPr/>
            </a:pPr>
            <a:r>
              <a:rPr kumimoji="0" lang="pl-PL"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Rysunek 6 -. Krzywa przedstawia średnią ewolucję przestrzenną COP podczas całej fazy postawy chodu przed (a) i po (b) całkowitej alloplastyce stawu kolanowego u tego samego pacjenta.</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ángulo: esquinas redondeadas 4">
            <a:extLst>
              <a:ext uri="{FF2B5EF4-FFF2-40B4-BE49-F238E27FC236}">
                <a16:creationId xmlns:a16="http://schemas.microsoft.com/office/drawing/2014/main" id="{1A362F62-72AA-4A0A-A9ED-DBFF3E293C6D}"/>
              </a:ext>
            </a:extLst>
          </p:cNvPr>
          <p:cNvSpPr/>
          <p:nvPr/>
        </p:nvSpPr>
        <p:spPr bwMode="auto">
          <a:xfrm>
            <a:off x="5153980" y="2348880"/>
            <a:ext cx="3663429" cy="817245"/>
          </a:xfrm>
          <a:prstGeom prst="roundRect">
            <a:avLst/>
          </a:prstGeom>
          <a:noFill/>
        </p:spPr>
        <p:txBody>
          <a:bodyPr wrap="square" rtlCol="0">
            <a:spAutoFit/>
          </a:bodyPr>
          <a:lstStyle/>
          <a:p>
            <a:pPr algn="just"/>
            <a:r>
              <a:rPr lang="pl-PL" sz="1400" dirty="0">
                <a:solidFill>
                  <a:srgbClr val="333399"/>
                </a:solidFill>
                <a:sym typeface="Arial" charset="0"/>
              </a:rPr>
              <a:t>Czas fazy stania:</a:t>
            </a:r>
          </a:p>
          <a:p>
            <a:pPr algn="just"/>
            <a:r>
              <a:rPr lang="pl-PL" sz="1400" b="0" dirty="0">
                <a:solidFill>
                  <a:srgbClr val="333399"/>
                </a:solidFill>
                <a:sym typeface="Arial" charset="0"/>
              </a:rPr>
              <a:t>Przed zabiegiem: 987 ms</a:t>
            </a:r>
          </a:p>
          <a:p>
            <a:pPr algn="just"/>
            <a:r>
              <a:rPr lang="pl-PL" sz="1400" b="0" dirty="0">
                <a:solidFill>
                  <a:srgbClr val="333399"/>
                </a:solidFill>
                <a:sym typeface="Arial" charset="0"/>
              </a:rPr>
              <a:t>Po operacji: 801,5 ms</a:t>
            </a:r>
            <a:endParaRPr lang="es-ES" sz="1400" b="0" dirty="0">
              <a:solidFill>
                <a:srgbClr val="333399"/>
              </a:solidFill>
              <a:sym typeface="Arial" charset="0"/>
            </a:endParaRPr>
          </a:p>
        </p:txBody>
      </p:sp>
      <p:sp>
        <p:nvSpPr>
          <p:cNvPr id="7" name="Rectángulo: esquinas redondeadas 6">
            <a:extLst>
              <a:ext uri="{FF2B5EF4-FFF2-40B4-BE49-F238E27FC236}">
                <a16:creationId xmlns:a16="http://schemas.microsoft.com/office/drawing/2014/main" id="{1CF3F0AB-C9FB-4C50-BA3F-B111C59C0EE4}"/>
              </a:ext>
            </a:extLst>
          </p:cNvPr>
          <p:cNvSpPr/>
          <p:nvPr/>
        </p:nvSpPr>
        <p:spPr bwMode="auto">
          <a:xfrm>
            <a:off x="5153980" y="3259827"/>
            <a:ext cx="3663429" cy="1055608"/>
          </a:xfrm>
          <a:prstGeom prst="roundRect">
            <a:avLst/>
          </a:prstGeom>
          <a:noFill/>
        </p:spPr>
        <p:txBody>
          <a:bodyPr wrap="square" rtlCol="0">
            <a:spAutoFit/>
          </a:bodyPr>
          <a:lstStyle/>
          <a:p>
            <a:pPr algn="just"/>
            <a:r>
              <a:rPr lang="pl-PL" sz="1400" dirty="0">
                <a:solidFill>
                  <a:srgbClr val="333399"/>
                </a:solidFill>
                <a:sym typeface="Arial" charset="0"/>
              </a:rPr>
              <a:t>Średnie całkowite ciśnienie podeszwowe:</a:t>
            </a:r>
          </a:p>
          <a:p>
            <a:pPr algn="just"/>
            <a:r>
              <a:rPr lang="pl-PL" sz="1400" b="0" dirty="0">
                <a:solidFill>
                  <a:srgbClr val="333399"/>
                </a:solidFill>
                <a:sym typeface="Arial" charset="0"/>
              </a:rPr>
              <a:t>Przed zabiegiem: 1257,75 N / cm2</a:t>
            </a:r>
          </a:p>
          <a:p>
            <a:pPr algn="just"/>
            <a:r>
              <a:rPr lang="pl-PL" sz="1400" b="0" dirty="0">
                <a:solidFill>
                  <a:srgbClr val="333399"/>
                </a:solidFill>
                <a:sym typeface="Arial" charset="0"/>
              </a:rPr>
              <a:t>Po operacji: 1436,0 N / cm2</a:t>
            </a:r>
            <a:endParaRPr lang="es-ES" sz="1400" b="0" dirty="0">
              <a:solidFill>
                <a:srgbClr val="333399"/>
              </a:solidFill>
              <a:sym typeface="Arial" charset="0"/>
            </a:endParaRPr>
          </a:p>
        </p:txBody>
      </p:sp>
      <p:sp>
        <p:nvSpPr>
          <p:cNvPr id="8" name="Rectángulo: esquinas redondeadas 7">
            <a:extLst>
              <a:ext uri="{FF2B5EF4-FFF2-40B4-BE49-F238E27FC236}">
                <a16:creationId xmlns:a16="http://schemas.microsoft.com/office/drawing/2014/main" id="{AB81F4A3-9D4A-47C3-907C-53EAA6D55928}"/>
              </a:ext>
            </a:extLst>
          </p:cNvPr>
          <p:cNvSpPr/>
          <p:nvPr/>
        </p:nvSpPr>
        <p:spPr bwMode="auto">
          <a:xfrm>
            <a:off x="5157043" y="4195931"/>
            <a:ext cx="3663429" cy="817245"/>
          </a:xfrm>
          <a:prstGeom prst="roundRect">
            <a:avLst/>
          </a:prstGeom>
          <a:noFill/>
        </p:spPr>
        <p:txBody>
          <a:bodyPr wrap="square" rtlCol="0">
            <a:spAutoFit/>
          </a:bodyPr>
          <a:lstStyle/>
          <a:p>
            <a:pPr algn="just"/>
            <a:r>
              <a:rPr lang="pl-PL" sz="1400" dirty="0">
                <a:solidFill>
                  <a:srgbClr val="333399"/>
                </a:solidFill>
                <a:sym typeface="Arial" charset="0"/>
              </a:rPr>
              <a:t>COP:</a:t>
            </a:r>
          </a:p>
          <a:p>
            <a:pPr algn="just"/>
            <a:r>
              <a:rPr lang="pl-PL" sz="1400" b="0" dirty="0">
                <a:solidFill>
                  <a:srgbClr val="333399"/>
                </a:solidFill>
                <a:sym typeface="Arial" charset="0"/>
              </a:rPr>
              <a:t>Przed zabiegiem: lokalizacja boczna</a:t>
            </a:r>
          </a:p>
          <a:p>
            <a:pPr algn="just"/>
            <a:r>
              <a:rPr lang="pl-PL" sz="1400" b="0" dirty="0">
                <a:solidFill>
                  <a:srgbClr val="333399"/>
                </a:solidFill>
                <a:sym typeface="Arial" charset="0"/>
              </a:rPr>
              <a:t>Po zabiegu: lokalizacja przyśrodkowa</a:t>
            </a:r>
            <a:endParaRPr lang="es-ES" sz="1400" b="0" dirty="0">
              <a:solidFill>
                <a:srgbClr val="333399"/>
              </a:solidFill>
              <a:sym typeface="Arial" charset="0"/>
            </a:endParaRPr>
          </a:p>
        </p:txBody>
      </p:sp>
    </p:spTree>
    <p:extLst>
      <p:ext uri="{BB962C8B-B14F-4D97-AF65-F5344CB8AC3E}">
        <p14:creationId xmlns:p14="http://schemas.microsoft.com/office/powerpoint/2010/main" val="326051998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err="1">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Rozumowanie</a:t>
            </a: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1800" b="1" i="1" u="none" strike="noStrike" kern="1200" cap="none" spc="0" normalizeH="0" baseline="0" noProof="0" dirty="0" err="1">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kliniczne</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BIOMECHANICAL GAIT IMPAIRMENT IN JOINT REPLACEMENT</a:t>
            </a:r>
            <a:endParaRPr lang="en-US" sz="2000" b="0" dirty="0">
              <a:solidFill>
                <a:schemeClr val="accent2">
                  <a:lumMod val="75000"/>
                </a:schemeClr>
              </a:solidFill>
            </a:endParaRPr>
          </a:p>
        </p:txBody>
      </p:sp>
      <p:sp>
        <p:nvSpPr>
          <p:cNvPr id="9" name="Rectángulo: esquinas redondeadas 8">
            <a:extLst>
              <a:ext uri="{FF2B5EF4-FFF2-40B4-BE49-F238E27FC236}">
                <a16:creationId xmlns:a16="http://schemas.microsoft.com/office/drawing/2014/main" id="{0AC61B59-9BCB-4E3C-BC44-E13F5358BDC2}"/>
              </a:ext>
            </a:extLst>
          </p:cNvPr>
          <p:cNvSpPr/>
          <p:nvPr/>
        </p:nvSpPr>
        <p:spPr bwMode="auto">
          <a:xfrm>
            <a:off x="899592" y="2276872"/>
            <a:ext cx="7488832" cy="750858"/>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600" b="0" dirty="0">
                <a:latin typeface="Arial" charset="0"/>
              </a:rPr>
              <a:t>Czy pacjenci chodzą wolniej z powodu bólu? Czy może boją się chodzić normalnie z protezą?</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1" name="Rectángulo: esquinas redondeadas 10">
            <a:extLst>
              <a:ext uri="{FF2B5EF4-FFF2-40B4-BE49-F238E27FC236}">
                <a16:creationId xmlns:a16="http://schemas.microsoft.com/office/drawing/2014/main" id="{475C326A-3777-4F84-A59C-1C682BE07E73}"/>
              </a:ext>
            </a:extLst>
          </p:cNvPr>
          <p:cNvSpPr/>
          <p:nvPr/>
        </p:nvSpPr>
        <p:spPr bwMode="auto">
          <a:xfrm>
            <a:off x="899592" y="3140968"/>
            <a:ext cx="7488832" cy="87600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600" b="0" dirty="0">
                <a:latin typeface="Arial" charset="0"/>
              </a:rPr>
              <a:t>Czy pacjenci mają mniejszy zakres ruchu w stawie z powodu właściwości protezy? Czy też z powodu deficytu mięśni po operacji? Czy też z powodu bólu?</a:t>
            </a:r>
          </a:p>
        </p:txBody>
      </p:sp>
      <p:sp>
        <p:nvSpPr>
          <p:cNvPr id="12" name="Rectángulo: esquinas redondeadas 11">
            <a:extLst>
              <a:ext uri="{FF2B5EF4-FFF2-40B4-BE49-F238E27FC236}">
                <a16:creationId xmlns:a16="http://schemas.microsoft.com/office/drawing/2014/main" id="{DA2094CC-EEDD-46D7-BA23-5CCB25A770B6}"/>
              </a:ext>
            </a:extLst>
          </p:cNvPr>
          <p:cNvSpPr/>
          <p:nvPr/>
        </p:nvSpPr>
        <p:spPr bwMode="auto">
          <a:xfrm>
            <a:off x="899592" y="4149080"/>
            <a:ext cx="7488832" cy="87600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600" b="0" dirty="0">
                <a:latin typeface="Arial" charset="0"/>
              </a:rPr>
              <a:t>Czy u pacjentów występują zmiany w sile reakcji podłoża ze względu na fakt, że obciążenie nie jest normalnie podtrzymywane na operowanej nodze, czy tylko dlatego, że zmniejsza się prędkość?</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BB01332B-1933-44B4-8601-266773087901}"/>
              </a:ext>
            </a:extLst>
          </p:cNvPr>
          <p:cNvSpPr/>
          <p:nvPr/>
        </p:nvSpPr>
        <p:spPr bwMode="auto">
          <a:xfrm>
            <a:off x="899592" y="5157192"/>
            <a:ext cx="748883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600" b="0" dirty="0">
                <a:latin typeface="Arial" charset="0"/>
              </a:rPr>
              <a:t>Czy pacjenci po operacji mają większy nacisk na stopę, ponieważ normalnie podpierają nogę po stronie z wymianą stawu?</a:t>
            </a:r>
          </a:p>
        </p:txBody>
      </p:sp>
    </p:spTree>
    <p:extLst>
      <p:ext uri="{BB962C8B-B14F-4D97-AF65-F5344CB8AC3E}">
        <p14:creationId xmlns:p14="http://schemas.microsoft.com/office/powerpoint/2010/main" val="17400601"/>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1077218"/>
          </a:xfrm>
          <a:prstGeom prst="rect">
            <a:avLst/>
          </a:prstGeom>
          <a:noFill/>
        </p:spPr>
        <p:txBody>
          <a:bodyPr wrap="square">
            <a:spAutoFit/>
          </a:bodyPr>
          <a:lstStyle/>
          <a:p>
            <a:pPr>
              <a:defRPr/>
            </a:pPr>
            <a:r>
              <a:rPr lang="en-US" sz="3200" dirty="0">
                <a:solidFill>
                  <a:schemeClr val="accent2">
                    <a:lumMod val="75000"/>
                  </a:schemeClr>
                </a:solidFill>
              </a:rPr>
              <a:t>III</a:t>
            </a:r>
            <a:r>
              <a:rPr lang="en-US" sz="3200" dirty="0">
                <a:solidFill>
                  <a:srgbClr val="002060"/>
                </a:solidFill>
              </a:rPr>
              <a:t>. </a:t>
            </a:r>
            <a:r>
              <a:rPr kumimoji="0" lang="pl-PL" sz="3200" i="0" u="none" strike="noStrike" cap="none" normalizeH="0" baseline="0" dirty="0">
                <a:ln>
                  <a:noFill/>
                </a:ln>
                <a:solidFill>
                  <a:srgbClr val="002060"/>
                </a:solidFill>
                <a:effectLst/>
                <a:latin typeface="Arial" charset="0"/>
                <a:sym typeface="Arial" charset="0"/>
              </a:rPr>
              <a:t>Biomechaniczne zmiany chodu u osób po udarze mózgu</a:t>
            </a:r>
            <a:endParaRPr lang="en-US" sz="3200" dirty="0">
              <a:solidFill>
                <a:schemeClr val="accent2">
                  <a:lumMod val="75000"/>
                </a:schemeClr>
              </a:solidFill>
            </a:endParaRP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pl-PL" sz="2200" dirty="0">
                <a:solidFill>
                  <a:schemeClr val="accent2">
                    <a:lumMod val="75000"/>
                  </a:schemeClr>
                </a:solidFill>
              </a:rPr>
              <a:t>Jak interpretować raport z analizy instrumentalnej biomechaniki w przypadku patologii chodu? </a:t>
            </a:r>
            <a:endParaRPr lang="en-US" sz="2200" dirty="0">
              <a:solidFill>
                <a:schemeClr val="accent2">
                  <a:lumMod val="75000"/>
                </a:schemeClr>
              </a:solidFill>
            </a:endParaRPr>
          </a:p>
        </p:txBody>
      </p:sp>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528" y="1075383"/>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pl-PL" sz="2200" dirty="0">
                <a:solidFill>
                  <a:schemeClr val="accent2">
                    <a:lumMod val="75000"/>
                  </a:schemeClr>
                </a:solidFill>
              </a:rPr>
              <a:t>Jak interpretować raport z analizy instrumentalnej biomechaniki w przypadku patologii chodu? </a:t>
            </a:r>
            <a:endParaRPr lang="en-US" sz="2200" dirty="0">
              <a:solidFill>
                <a:schemeClr val="accent2">
                  <a:lumMod val="75000"/>
                </a:schemeClr>
              </a:solidFill>
            </a:endParaRPr>
          </a:p>
        </p:txBody>
      </p:sp>
      <p:sp>
        <p:nvSpPr>
          <p:cNvPr id="10" name="Prostokąt 3">
            <a:extLst>
              <a:ext uri="{FF2B5EF4-FFF2-40B4-BE49-F238E27FC236}">
                <a16:creationId xmlns:a16="http://schemas.microsoft.com/office/drawing/2014/main" id="{15028B20-5EF6-4297-B4B2-3DCCCA7D4119}"/>
              </a:ext>
            </a:extLst>
          </p:cNvPr>
          <p:cNvSpPr/>
          <p:nvPr/>
        </p:nvSpPr>
        <p:spPr>
          <a:xfrm>
            <a:off x="1403648" y="2438405"/>
            <a:ext cx="7632848" cy="369332"/>
          </a:xfrm>
          <a:prstGeom prst="rect">
            <a:avLst/>
          </a:prstGeom>
        </p:spPr>
        <p:txBody>
          <a:bodyPr wrap="square">
            <a:spAutoFit/>
          </a:bodyPr>
          <a:lstStyle/>
          <a:p>
            <a:pPr marL="514350" indent="-514350">
              <a:spcAft>
                <a:spcPts val="1000"/>
              </a:spcAft>
              <a:buFont typeface="+mj-lt"/>
              <a:buAutoNum type="romanUcPeriod"/>
              <a:defRPr/>
            </a:pPr>
            <a:r>
              <a:rPr lang="en-US" sz="1800" b="0" dirty="0">
                <a:solidFill>
                  <a:schemeClr val="accent2">
                    <a:lumMod val="75000"/>
                  </a:schemeClr>
                </a:solidFill>
              </a:rPr>
              <a:t>Cele</a:t>
            </a:r>
          </a:p>
        </p:txBody>
      </p:sp>
      <p:sp>
        <p:nvSpPr>
          <p:cNvPr id="3" name="Rectángulo: esquinas redondeadas 2">
            <a:extLst>
              <a:ext uri="{FF2B5EF4-FFF2-40B4-BE49-F238E27FC236}">
                <a16:creationId xmlns:a16="http://schemas.microsoft.com/office/drawing/2014/main" id="{B7062293-E7D1-4FE0-B4E3-67F134B17F64}"/>
              </a:ext>
            </a:extLst>
          </p:cNvPr>
          <p:cNvSpPr/>
          <p:nvPr/>
        </p:nvSpPr>
        <p:spPr bwMode="auto">
          <a:xfrm>
            <a:off x="1979712" y="3014469"/>
            <a:ext cx="604867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7938" defTabSz="642938" rtl="0" eaLnBrk="1" fontAlgn="base" latinLnBrk="0" hangingPunct="1">
              <a:lnSpc>
                <a:spcPct val="90000"/>
              </a:lnSpc>
              <a:spcBef>
                <a:spcPts val="1675"/>
              </a:spcBef>
              <a:spcAft>
                <a:spcPct val="0"/>
              </a:spcAft>
              <a:buClrTx/>
              <a:buSzPct val="171000"/>
              <a:buFont typeface="Arial" charset="0"/>
              <a:buNone/>
              <a:tabLst/>
            </a:pPr>
            <a:r>
              <a:rPr kumimoji="0" lang="pl-PL" sz="1800" b="0" i="0" u="none" strike="noStrike" cap="none" normalizeH="0" baseline="0" dirty="0">
                <a:ln>
                  <a:noFill/>
                </a:ln>
                <a:solidFill>
                  <a:schemeClr val="bg1"/>
                </a:solidFill>
                <a:effectLst/>
                <a:latin typeface="Arial" charset="0"/>
                <a:sym typeface="Arial" charset="0"/>
              </a:rPr>
              <a:t>II. Biomechaniczne zaburzenia chodu u osób po wymianie stawów</a:t>
            </a:r>
          </a:p>
        </p:txBody>
      </p:sp>
      <p:sp>
        <p:nvSpPr>
          <p:cNvPr id="4" name="Rectángulo: esquinas redondeadas 3">
            <a:extLst>
              <a:ext uri="{FF2B5EF4-FFF2-40B4-BE49-F238E27FC236}">
                <a16:creationId xmlns:a16="http://schemas.microsoft.com/office/drawing/2014/main" id="{8325BA19-B444-4BDF-867F-65160E1E0D43}"/>
              </a:ext>
            </a:extLst>
          </p:cNvPr>
          <p:cNvSpPr/>
          <p:nvPr/>
        </p:nvSpPr>
        <p:spPr bwMode="auto">
          <a:xfrm>
            <a:off x="1979712" y="4022581"/>
            <a:ext cx="604867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7938" defTabSz="642938" rtl="0" eaLnBrk="1" fontAlgn="base" latinLnBrk="0" hangingPunct="1">
              <a:lnSpc>
                <a:spcPct val="90000"/>
              </a:lnSpc>
              <a:spcBef>
                <a:spcPts val="1675"/>
              </a:spcBef>
              <a:spcAft>
                <a:spcPct val="0"/>
              </a:spcAft>
              <a:buClrTx/>
              <a:buSzPct val="171000"/>
              <a:buFont typeface="Arial" charset="0"/>
              <a:buNone/>
              <a:tabLst/>
            </a:pPr>
            <a:r>
              <a:rPr kumimoji="0" lang="pl-PL" sz="1800" b="0" i="0" u="none" strike="noStrike" cap="none" normalizeH="0" baseline="0" dirty="0">
                <a:ln>
                  <a:noFill/>
                </a:ln>
                <a:solidFill>
                  <a:schemeClr val="bg1"/>
                </a:solidFill>
                <a:effectLst/>
                <a:latin typeface="Arial" charset="0"/>
                <a:sym typeface="Arial" charset="0"/>
              </a:rPr>
              <a:t>III. Biomechaniczne zmiany chodu u osób po udarze mózgu</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8" name="Prostokąt 3">
            <a:extLst>
              <a:ext uri="{FF2B5EF4-FFF2-40B4-BE49-F238E27FC236}">
                <a16:creationId xmlns:a16="http://schemas.microsoft.com/office/drawing/2014/main" id="{075929A5-2B7C-4688-987C-B9EBC5FB54C1}"/>
              </a:ext>
            </a:extLst>
          </p:cNvPr>
          <p:cNvSpPr/>
          <p:nvPr/>
        </p:nvSpPr>
        <p:spPr>
          <a:xfrm>
            <a:off x="1389043" y="5174709"/>
            <a:ext cx="7632848" cy="774571"/>
          </a:xfrm>
          <a:prstGeom prst="rect">
            <a:avLst/>
          </a:prstGeom>
        </p:spPr>
        <p:txBody>
          <a:bodyPr wrap="square">
            <a:spAutoFit/>
          </a:bodyPr>
          <a:lstStyle/>
          <a:p>
            <a:pPr marL="514350" indent="-514350">
              <a:spcAft>
                <a:spcPts val="1000"/>
              </a:spcAft>
              <a:buFont typeface="+mj-lt"/>
              <a:buAutoNum type="romanUcPeriod" startAt="4"/>
              <a:defRPr/>
            </a:pPr>
            <a:r>
              <a:rPr lang="es-ES" sz="1800" b="0" dirty="0" err="1">
                <a:solidFill>
                  <a:schemeClr val="accent2">
                    <a:lumMod val="75000"/>
                  </a:schemeClr>
                </a:solidFill>
              </a:rPr>
              <a:t>Kluczowe</a:t>
            </a:r>
            <a:r>
              <a:rPr lang="es-ES" sz="1800" b="0" dirty="0">
                <a:solidFill>
                  <a:schemeClr val="accent2">
                    <a:lumMod val="75000"/>
                  </a:schemeClr>
                </a:solidFill>
              </a:rPr>
              <a:t> idee</a:t>
            </a:r>
          </a:p>
          <a:p>
            <a:pPr marL="514350" indent="-514350">
              <a:spcAft>
                <a:spcPts val="1000"/>
              </a:spcAft>
              <a:buFont typeface="+mj-lt"/>
              <a:buAutoNum type="romanUcPeriod" startAt="4"/>
              <a:defRPr/>
            </a:pPr>
            <a:r>
              <a:rPr lang="pl-PL" sz="1800" b="0" dirty="0">
                <a:solidFill>
                  <a:schemeClr val="accent2">
                    <a:lumMod val="75000"/>
                  </a:schemeClr>
                </a:solidFill>
              </a:rPr>
              <a:t>Bibliografia</a:t>
            </a:r>
            <a:endParaRPr lang="en-US" sz="1800" b="0" dirty="0">
              <a:solidFill>
                <a:schemeClr val="accent2">
                  <a:lumMod val="75000"/>
                </a:schemeClr>
              </a:solidFill>
            </a:endParaRPr>
          </a:p>
        </p:txBody>
      </p:sp>
    </p:spTree>
    <p:extLst>
      <p:ext uri="{BB962C8B-B14F-4D97-AF65-F5344CB8AC3E}">
        <p14:creationId xmlns:p14="http://schemas.microsoft.com/office/powerpoint/2010/main" val="1730337168"/>
      </p:ext>
    </p:extLst>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CuadroTexto 8">
            <a:extLst>
              <a:ext uri="{FF2B5EF4-FFF2-40B4-BE49-F238E27FC236}">
                <a16:creationId xmlns:a16="http://schemas.microsoft.com/office/drawing/2014/main" id="{851D3DBE-9DAE-403D-9EEC-5C67A77E8556}"/>
              </a:ext>
            </a:extLst>
          </p:cNvPr>
          <p:cNvSpPr txBox="1"/>
          <p:nvPr/>
        </p:nvSpPr>
        <p:spPr>
          <a:xfrm>
            <a:off x="683568" y="4561953"/>
            <a:ext cx="4032448" cy="1384995"/>
          </a:xfrm>
          <a:prstGeom prst="rect">
            <a:avLst/>
          </a:prstGeom>
          <a:noFill/>
        </p:spPr>
        <p:txBody>
          <a:bodyPr wrap="square" rtlCol="0">
            <a:spAutoFit/>
          </a:bodyPr>
          <a:lstStyle/>
          <a:p>
            <a:pPr algn="just"/>
            <a:r>
              <a:rPr lang="pl-PL" sz="1400" b="0" dirty="0">
                <a:solidFill>
                  <a:schemeClr val="accent2"/>
                </a:solidFill>
              </a:rPr>
              <a:t>Rysunek 1 - Rodzaje udaru mózgu. W udarze niedokrwiennym mózgu skrzep blokuje przepływ krwi do pewnego obszaru mózgu. W udarze krwotocznym krwawienie występuje wewnątrz lub wokół tkanki mózgowej. Obraz z www.braingait.com</a:t>
            </a:r>
            <a:endParaRPr lang="en-US" sz="1400" b="0" dirty="0">
              <a:solidFill>
                <a:schemeClr val="accent2"/>
              </a:solidFill>
            </a:endParaRPr>
          </a:p>
        </p:txBody>
      </p:sp>
      <p:sp>
        <p:nvSpPr>
          <p:cNvPr id="12" name="Prostokąt 3">
            <a:extLst>
              <a:ext uri="{FF2B5EF4-FFF2-40B4-BE49-F238E27FC236}">
                <a16:creationId xmlns:a16="http://schemas.microsoft.com/office/drawing/2014/main" id="{4DCC9E52-F043-4D5A-83D3-4CC260BC27EB}"/>
              </a:ext>
            </a:extLst>
          </p:cNvPr>
          <p:cNvSpPr/>
          <p:nvPr/>
        </p:nvSpPr>
        <p:spPr>
          <a:xfrm>
            <a:off x="4827376" y="2132856"/>
            <a:ext cx="4137112" cy="3647152"/>
          </a:xfrm>
          <a:prstGeom prst="rect">
            <a:avLst/>
          </a:prstGeom>
        </p:spPr>
        <p:txBody>
          <a:bodyPr wrap="square">
            <a:spAutoFit/>
          </a:bodyPr>
          <a:lstStyle/>
          <a:p>
            <a:pPr marL="342900" indent="-342900">
              <a:spcAft>
                <a:spcPts val="600"/>
              </a:spcAft>
              <a:buFont typeface="Arial" panose="020B0604020202020204" pitchFamily="34" charset="0"/>
              <a:buChar char="•"/>
              <a:defRPr/>
            </a:pPr>
            <a:r>
              <a:rPr lang="pl-PL" sz="1800" b="0" dirty="0">
                <a:solidFill>
                  <a:schemeClr val="accent2">
                    <a:lumMod val="75000"/>
                  </a:schemeClr>
                </a:solidFill>
              </a:rPr>
              <a:t>Udar mózgu jest główną przyczyną poważnej, długotrwałej niepełnosprawności. </a:t>
            </a:r>
          </a:p>
          <a:p>
            <a:pPr marL="342900" indent="-342900">
              <a:spcAft>
                <a:spcPts val="600"/>
              </a:spcAft>
              <a:buFont typeface="Arial" panose="020B0604020202020204" pitchFamily="34" charset="0"/>
              <a:buChar char="•"/>
              <a:defRPr/>
            </a:pPr>
            <a:r>
              <a:rPr lang="pl-PL" sz="1800" b="0" dirty="0">
                <a:solidFill>
                  <a:schemeClr val="accent2">
                    <a:lumMod val="75000"/>
                  </a:schemeClr>
                </a:solidFill>
              </a:rPr>
              <a:t>Dysfunkcja chodu występuje u ponad 80% osób, które przeżyły udar.</a:t>
            </a:r>
          </a:p>
          <a:p>
            <a:pPr marL="342900" indent="-342900">
              <a:spcAft>
                <a:spcPts val="600"/>
              </a:spcAft>
              <a:buFont typeface="Arial" panose="020B0604020202020204" pitchFamily="34" charset="0"/>
              <a:buChar char="•"/>
              <a:defRPr/>
            </a:pPr>
            <a:r>
              <a:rPr lang="pl-PL" sz="1800" b="0" dirty="0">
                <a:solidFill>
                  <a:schemeClr val="accent2">
                    <a:lumMod val="75000"/>
                  </a:schemeClr>
                </a:solidFill>
              </a:rPr>
              <a:t>25% wszystkich osób po udarze ma resztkowe upośledzenie chodu.</a:t>
            </a:r>
          </a:p>
          <a:p>
            <a:pPr marL="342900" indent="-342900">
              <a:spcAft>
                <a:spcPts val="600"/>
              </a:spcAft>
              <a:buFont typeface="Arial" panose="020B0604020202020204" pitchFamily="34" charset="0"/>
              <a:buChar char="•"/>
              <a:defRPr/>
            </a:pPr>
            <a:r>
              <a:rPr lang="pl-PL" sz="1800" b="0" dirty="0">
                <a:solidFill>
                  <a:schemeClr val="accent2">
                    <a:lumMod val="75000"/>
                  </a:schemeClr>
                </a:solidFill>
              </a:rPr>
              <a:t>Upośledzenie chodu powoduje trudności w wykonywaniu czynności życia codziennego i poruszaniu się. </a:t>
            </a:r>
            <a:endParaRPr lang="en-US" sz="1800" b="0" dirty="0">
              <a:solidFill>
                <a:schemeClr val="accent2">
                  <a:lumMod val="75000"/>
                </a:schemeClr>
              </a:solidFill>
            </a:endParaRPr>
          </a:p>
        </p:txBody>
      </p:sp>
      <p:pic>
        <p:nvPicPr>
          <p:cNvPr id="4" name="Imagen 3" descr="Diagrama&#10;&#10;Descripción generada automáticamente">
            <a:extLst>
              <a:ext uri="{FF2B5EF4-FFF2-40B4-BE49-F238E27FC236}">
                <a16:creationId xmlns:a16="http://schemas.microsoft.com/office/drawing/2014/main" id="{6B63771D-6A14-4405-968E-5E3995DFFE4D}"/>
              </a:ext>
            </a:extLst>
          </p:cNvPr>
          <p:cNvPicPr>
            <a:picLocks noChangeAspect="1"/>
          </p:cNvPicPr>
          <p:nvPr/>
        </p:nvPicPr>
        <p:blipFill rotWithShape="1">
          <a:blip r:embed="rId3">
            <a:extLst>
              <a:ext uri="{28A0092B-C50C-407E-A947-70E740481C1C}">
                <a14:useLocalDpi xmlns:a14="http://schemas.microsoft.com/office/drawing/2010/main" val="0"/>
              </a:ext>
            </a:extLst>
          </a:blip>
          <a:srcRect b="12473"/>
          <a:stretch/>
        </p:blipFill>
        <p:spPr>
          <a:xfrm>
            <a:off x="467544" y="2060848"/>
            <a:ext cx="4381500" cy="2501105"/>
          </a:xfrm>
          <a:prstGeom prst="rect">
            <a:avLst/>
          </a:prstGeom>
        </p:spPr>
      </p:pic>
      <p:sp>
        <p:nvSpPr>
          <p:cNvPr id="2" name="Prostokąt 1">
            <a:extLst>
              <a:ext uri="{FF2B5EF4-FFF2-40B4-BE49-F238E27FC236}">
                <a16:creationId xmlns:a16="http://schemas.microsoft.com/office/drawing/2014/main" id="{963A28A1-3F07-4F0E-B1D5-FA4949E3A4E4}"/>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4232475980"/>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
        <p:nvSpPr>
          <p:cNvPr id="7" name="CuadroTexto 6">
            <a:extLst>
              <a:ext uri="{FF2B5EF4-FFF2-40B4-BE49-F238E27FC236}">
                <a16:creationId xmlns:a16="http://schemas.microsoft.com/office/drawing/2014/main" id="{434A5F63-0497-4BA6-BAC0-22D51851F299}"/>
              </a:ext>
            </a:extLst>
          </p:cNvPr>
          <p:cNvSpPr txBox="1"/>
          <p:nvPr/>
        </p:nvSpPr>
        <p:spPr>
          <a:xfrm>
            <a:off x="0" y="4061971"/>
            <a:ext cx="2411761" cy="1815882"/>
          </a:xfrm>
          <a:prstGeom prst="rect">
            <a:avLst/>
          </a:prstGeom>
          <a:noFill/>
        </p:spPr>
        <p:txBody>
          <a:bodyPr wrap="square" rtlCol="0">
            <a:spAutoFit/>
          </a:bodyPr>
          <a:lstStyle/>
          <a:p>
            <a:pPr algn="r"/>
            <a:r>
              <a:rPr lang="pl-PL" sz="1400" b="0" dirty="0">
                <a:solidFill>
                  <a:schemeClr val="accent2"/>
                </a:solidFill>
              </a:rPr>
              <a:t>Tabela 1 - Średnia wartość parametrów przestrzenno-czasowych u pacjentów z przewlekłą </a:t>
            </a:r>
            <a:r>
              <a:rPr lang="pl-PL" sz="1400" b="0" dirty="0" err="1">
                <a:solidFill>
                  <a:schemeClr val="accent2"/>
                </a:solidFill>
              </a:rPr>
              <a:t>homoplację</a:t>
            </a:r>
            <a:r>
              <a:rPr lang="pl-PL" sz="1400" b="0" dirty="0">
                <a:solidFill>
                  <a:schemeClr val="accent2"/>
                </a:solidFill>
              </a:rPr>
              <a:t> (udar &gt; 6 miesięcy) i zdrowych osób z grupy kontrolnej. Wyniki za </a:t>
            </a:r>
            <a:r>
              <a:rPr lang="pl-PL" sz="1400" b="0" dirty="0" err="1">
                <a:solidFill>
                  <a:schemeClr val="accent2"/>
                </a:solidFill>
              </a:rPr>
              <a:t>Boudarham</a:t>
            </a:r>
            <a:r>
              <a:rPr lang="pl-PL" sz="1400" b="0" dirty="0">
                <a:solidFill>
                  <a:schemeClr val="accent2"/>
                </a:solidFill>
              </a:rPr>
              <a:t> J. i </a:t>
            </a:r>
            <a:r>
              <a:rPr lang="pl-PL" sz="1400" b="0" dirty="0" err="1">
                <a:solidFill>
                  <a:schemeClr val="accent2"/>
                </a:solidFill>
              </a:rPr>
              <a:t>wsp</a:t>
            </a:r>
            <a:r>
              <a:rPr lang="pl-PL" sz="1400" b="0" dirty="0">
                <a:solidFill>
                  <a:schemeClr val="accent2"/>
                </a:solidFill>
              </a:rPr>
              <a:t>. 2013 r</a:t>
            </a:r>
            <a:r>
              <a:rPr lang="en-US" sz="1400" b="0" dirty="0">
                <a:solidFill>
                  <a:schemeClr val="accent2"/>
                </a:solidFill>
              </a:rPr>
              <a:t>. </a:t>
            </a: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Parametry</a:t>
            </a:r>
            <a:r>
              <a:rPr lang="en-US" sz="1800" i="1" dirty="0">
                <a:solidFill>
                  <a:schemeClr val="accent2">
                    <a:lumMod val="75000"/>
                  </a:schemeClr>
                </a:solidFill>
              </a:rPr>
              <a:t> </a:t>
            </a:r>
            <a:r>
              <a:rPr lang="en-US" sz="1800" i="1" dirty="0" err="1">
                <a:solidFill>
                  <a:schemeClr val="accent2">
                    <a:lumMod val="75000"/>
                  </a:schemeClr>
                </a:solidFill>
              </a:rPr>
              <a:t>przestrzenno-czasowe</a:t>
            </a:r>
            <a:endParaRPr lang="en-US" sz="1800" i="1" dirty="0">
              <a:solidFill>
                <a:schemeClr val="accent2">
                  <a:lumMod val="75000"/>
                </a:schemeClr>
              </a:solidFill>
            </a:endParaRPr>
          </a:p>
        </p:txBody>
      </p:sp>
      <p:graphicFrame>
        <p:nvGraphicFramePr>
          <p:cNvPr id="4" name="Tabla 10">
            <a:extLst>
              <a:ext uri="{FF2B5EF4-FFF2-40B4-BE49-F238E27FC236}">
                <a16:creationId xmlns:a16="http://schemas.microsoft.com/office/drawing/2014/main" id="{4E35CA12-B333-452D-AF34-FA207253A01A}"/>
              </a:ext>
            </a:extLst>
          </p:cNvPr>
          <p:cNvGraphicFramePr>
            <a:graphicFrameLocks noGrp="1"/>
          </p:cNvGraphicFramePr>
          <p:nvPr>
            <p:extLst>
              <p:ext uri="{D42A27DB-BD31-4B8C-83A1-F6EECF244321}">
                <p14:modId xmlns:p14="http://schemas.microsoft.com/office/powerpoint/2010/main" val="3457265914"/>
              </p:ext>
            </p:extLst>
          </p:nvPr>
        </p:nvGraphicFramePr>
        <p:xfrm>
          <a:off x="2627784" y="2060848"/>
          <a:ext cx="5904654" cy="4461362"/>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771112554"/>
                    </a:ext>
                  </a:extLst>
                </a:gridCol>
                <a:gridCol w="1656184">
                  <a:extLst>
                    <a:ext uri="{9D8B030D-6E8A-4147-A177-3AD203B41FA5}">
                      <a16:colId xmlns:a16="http://schemas.microsoft.com/office/drawing/2014/main" val="2173402506"/>
                    </a:ext>
                  </a:extLst>
                </a:gridCol>
                <a:gridCol w="1512166">
                  <a:extLst>
                    <a:ext uri="{9D8B030D-6E8A-4147-A177-3AD203B41FA5}">
                      <a16:colId xmlns:a16="http://schemas.microsoft.com/office/drawing/2014/main" val="2707355176"/>
                    </a:ext>
                  </a:extLst>
                </a:gridCol>
              </a:tblGrid>
              <a:tr h="322714">
                <a:tc gridSpan="3">
                  <a:txBody>
                    <a:bodyPr/>
                    <a:lstStyle/>
                    <a:p>
                      <a:pPr algn="ctr"/>
                      <a:r>
                        <a:rPr lang="es-ES" sz="1400" dirty="0"/>
                        <a:t>Table 1: </a:t>
                      </a:r>
                      <a:r>
                        <a:rPr lang="pl-PL" sz="1400" dirty="0"/>
                        <a:t>Parametry przestrzenno-czasowe</a:t>
                      </a:r>
                      <a:endParaRPr lang="es-ES" sz="1400"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3785372508"/>
                  </a:ext>
                </a:extLst>
              </a:tr>
              <a:tr h="392804">
                <a:tc>
                  <a:txBody>
                    <a:bodyPr/>
                    <a:lstStyle/>
                    <a:p>
                      <a:endParaRPr lang="es-ES" sz="1400" dirty="0"/>
                    </a:p>
                  </a:txBody>
                  <a:tcPr/>
                </a:tc>
                <a:tc>
                  <a:txBody>
                    <a:bodyPr/>
                    <a:lstStyle/>
                    <a:p>
                      <a:pPr algn="ctr"/>
                      <a:r>
                        <a:rPr lang="es-ES" sz="1400" b="1" dirty="0"/>
                        <a:t>H</a:t>
                      </a:r>
                      <a:r>
                        <a:rPr lang="pl-PL" sz="1400" b="1" dirty="0" err="1"/>
                        <a:t>emoplazja</a:t>
                      </a:r>
                      <a:r>
                        <a:rPr lang="es-ES" sz="1400" b="1" dirty="0"/>
                        <a:t> </a:t>
                      </a:r>
                    </a:p>
                    <a:p>
                      <a:pPr algn="ctr"/>
                      <a:r>
                        <a:rPr lang="es-ES" sz="1400" b="1" dirty="0"/>
                        <a:t>(</a:t>
                      </a:r>
                      <a:r>
                        <a:rPr lang="es-ES" sz="1400" b="1" i="1" dirty="0"/>
                        <a:t>n</a:t>
                      </a:r>
                      <a:r>
                        <a:rPr lang="es-ES" sz="1400" b="1" dirty="0"/>
                        <a:t> = 42)</a:t>
                      </a:r>
                    </a:p>
                  </a:txBody>
                  <a:tcPr/>
                </a:tc>
                <a:tc>
                  <a:txBody>
                    <a:bodyPr/>
                    <a:lstStyle/>
                    <a:p>
                      <a:pPr algn="ctr"/>
                      <a:r>
                        <a:rPr lang="pl-PL" sz="1400" b="1" dirty="0"/>
                        <a:t>Zdrowy</a:t>
                      </a:r>
                      <a:endParaRPr lang="es-ES" sz="1400" b="1" dirty="0"/>
                    </a:p>
                  </a:txBody>
                  <a:tcPr/>
                </a:tc>
                <a:extLst>
                  <a:ext uri="{0D108BD9-81ED-4DB2-BD59-A6C34878D82A}">
                    <a16:rowId xmlns:a16="http://schemas.microsoft.com/office/drawing/2014/main" val="1289522722"/>
                  </a:ext>
                </a:extLst>
              </a:tr>
              <a:tr h="216024">
                <a:tc>
                  <a:txBody>
                    <a:bodyPr/>
                    <a:lstStyle/>
                    <a:p>
                      <a:r>
                        <a:rPr lang="es-ES" sz="1400" dirty="0" err="1"/>
                        <a:t>Prędkość</a:t>
                      </a:r>
                      <a:r>
                        <a:rPr lang="es-ES" sz="1400" dirty="0"/>
                        <a:t> (m.s-1)</a:t>
                      </a:r>
                    </a:p>
                  </a:txBody>
                  <a:tcPr/>
                </a:tc>
                <a:tc>
                  <a:txBody>
                    <a:bodyPr/>
                    <a:lstStyle/>
                    <a:p>
                      <a:pPr algn="ctr"/>
                      <a:r>
                        <a:rPr lang="es-ES" sz="1400" dirty="0"/>
                        <a:t>0.82</a:t>
                      </a:r>
                    </a:p>
                  </a:txBody>
                  <a:tcPr/>
                </a:tc>
                <a:tc>
                  <a:txBody>
                    <a:bodyPr/>
                    <a:lstStyle/>
                    <a:p>
                      <a:pPr algn="ctr"/>
                      <a:r>
                        <a:rPr lang="es-ES" sz="1400" dirty="0"/>
                        <a:t>1.25</a:t>
                      </a:r>
                    </a:p>
                  </a:txBody>
                  <a:tcPr/>
                </a:tc>
                <a:extLst>
                  <a:ext uri="{0D108BD9-81ED-4DB2-BD59-A6C34878D82A}">
                    <a16:rowId xmlns:a16="http://schemas.microsoft.com/office/drawing/2014/main" val="1939202218"/>
                  </a:ext>
                </a:extLst>
              </a:tr>
              <a:tr h="229736">
                <a:tc>
                  <a:txBody>
                    <a:bodyPr/>
                    <a:lstStyle/>
                    <a:p>
                      <a:r>
                        <a:rPr lang="es-ES" sz="1400" dirty="0" err="1"/>
                        <a:t>Długość</a:t>
                      </a:r>
                      <a:r>
                        <a:rPr lang="es-ES" sz="1400" dirty="0"/>
                        <a:t> </a:t>
                      </a:r>
                      <a:r>
                        <a:rPr lang="es-ES" sz="1400" dirty="0" err="1"/>
                        <a:t>kroku</a:t>
                      </a:r>
                      <a:r>
                        <a:rPr lang="pl-PL" sz="1400" dirty="0"/>
                        <a:t>                       </a:t>
                      </a:r>
                      <a:r>
                        <a:rPr lang="es-ES" sz="1400" dirty="0" err="1"/>
                        <a:t>Stride</a:t>
                      </a:r>
                      <a:r>
                        <a:rPr lang="es-ES" sz="1400" dirty="0"/>
                        <a:t> </a:t>
                      </a:r>
                      <a:r>
                        <a:rPr lang="es-ES" sz="1400" dirty="0" err="1"/>
                        <a:t>length</a:t>
                      </a:r>
                      <a:r>
                        <a:rPr lang="es-ES" sz="1400" dirty="0"/>
                        <a:t> (m) </a:t>
                      </a:r>
                    </a:p>
                  </a:txBody>
                  <a:tcPr/>
                </a:tc>
                <a:tc>
                  <a:txBody>
                    <a:bodyPr/>
                    <a:lstStyle/>
                    <a:p>
                      <a:pPr algn="ctr"/>
                      <a:r>
                        <a:rPr lang="es-ES" sz="1400" dirty="0"/>
                        <a:t>1.03</a:t>
                      </a:r>
                    </a:p>
                  </a:txBody>
                  <a:tcPr/>
                </a:tc>
                <a:tc>
                  <a:txBody>
                    <a:bodyPr/>
                    <a:lstStyle/>
                    <a:p>
                      <a:pPr algn="ctr"/>
                      <a:r>
                        <a:rPr lang="es-ES" sz="1400" dirty="0"/>
                        <a:t>1.31</a:t>
                      </a:r>
                    </a:p>
                  </a:txBody>
                  <a:tcPr/>
                </a:tc>
                <a:extLst>
                  <a:ext uri="{0D108BD9-81ED-4DB2-BD59-A6C34878D82A}">
                    <a16:rowId xmlns:a16="http://schemas.microsoft.com/office/drawing/2014/main" val="4102719464"/>
                  </a:ext>
                </a:extLst>
              </a:tr>
              <a:tr h="243448">
                <a:tc>
                  <a:txBody>
                    <a:bodyPr/>
                    <a:lstStyle/>
                    <a:p>
                      <a:r>
                        <a:rPr lang="es-ES" sz="1400" dirty="0" err="1"/>
                        <a:t>Długość</a:t>
                      </a:r>
                      <a:r>
                        <a:rPr lang="es-ES" sz="1400" dirty="0"/>
                        <a:t> </a:t>
                      </a:r>
                      <a:r>
                        <a:rPr lang="es-ES" sz="1400" dirty="0" err="1"/>
                        <a:t>kroku</a:t>
                      </a:r>
                      <a:r>
                        <a:rPr lang="pl-PL" sz="1400" dirty="0"/>
                        <a:t>                         </a:t>
                      </a:r>
                      <a:r>
                        <a:rPr lang="es-ES" sz="1400" dirty="0"/>
                        <a:t>Step </a:t>
                      </a:r>
                      <a:r>
                        <a:rPr lang="es-ES" sz="1400" dirty="0" err="1"/>
                        <a:t>length</a:t>
                      </a:r>
                      <a:r>
                        <a:rPr lang="es-ES" sz="1400" dirty="0"/>
                        <a:t> (m)</a:t>
                      </a:r>
                    </a:p>
                  </a:txBody>
                  <a:tcPr/>
                </a:tc>
                <a:tc>
                  <a:txBody>
                    <a:bodyPr/>
                    <a:lstStyle/>
                    <a:p>
                      <a:pPr algn="ctr"/>
                      <a:r>
                        <a:rPr lang="es-ES" sz="1400" dirty="0"/>
                        <a:t>0.52</a:t>
                      </a:r>
                    </a:p>
                  </a:txBody>
                  <a:tcPr/>
                </a:tc>
                <a:tc>
                  <a:txBody>
                    <a:bodyPr/>
                    <a:lstStyle/>
                    <a:p>
                      <a:pPr algn="ctr"/>
                      <a:r>
                        <a:rPr lang="es-ES" sz="1400" dirty="0"/>
                        <a:t>0.65</a:t>
                      </a:r>
                    </a:p>
                  </a:txBody>
                  <a:tcPr/>
                </a:tc>
                <a:extLst>
                  <a:ext uri="{0D108BD9-81ED-4DB2-BD59-A6C34878D82A}">
                    <a16:rowId xmlns:a16="http://schemas.microsoft.com/office/drawing/2014/main" val="184783730"/>
                  </a:ext>
                </a:extLst>
              </a:tr>
              <a:tr h="257160">
                <a:tc>
                  <a:txBody>
                    <a:bodyPr/>
                    <a:lstStyle/>
                    <a:p>
                      <a:r>
                        <a:rPr lang="es-ES" sz="1400" dirty="0" err="1"/>
                        <a:t>Szerokość</a:t>
                      </a:r>
                      <a:r>
                        <a:rPr lang="es-ES" sz="1400" dirty="0"/>
                        <a:t> </a:t>
                      </a:r>
                      <a:r>
                        <a:rPr lang="es-ES" sz="1400" dirty="0" err="1"/>
                        <a:t>kroku</a:t>
                      </a:r>
                      <a:r>
                        <a:rPr lang="es-ES" sz="1400" dirty="0"/>
                        <a:t> (s)</a:t>
                      </a:r>
                    </a:p>
                  </a:txBody>
                  <a:tcPr/>
                </a:tc>
                <a:tc>
                  <a:txBody>
                    <a:bodyPr/>
                    <a:lstStyle/>
                    <a:p>
                      <a:pPr algn="ctr"/>
                      <a:r>
                        <a:rPr lang="es-ES" sz="1400" dirty="0"/>
                        <a:t>19.3</a:t>
                      </a:r>
                    </a:p>
                  </a:txBody>
                  <a:tcPr/>
                </a:tc>
                <a:tc>
                  <a:txBody>
                    <a:bodyPr/>
                    <a:lstStyle/>
                    <a:p>
                      <a:pPr algn="ctr"/>
                      <a:r>
                        <a:rPr lang="es-ES" sz="1400" dirty="0"/>
                        <a:t>15.2</a:t>
                      </a:r>
                    </a:p>
                  </a:txBody>
                  <a:tcPr/>
                </a:tc>
                <a:extLst>
                  <a:ext uri="{0D108BD9-81ED-4DB2-BD59-A6C34878D82A}">
                    <a16:rowId xmlns:a16="http://schemas.microsoft.com/office/drawing/2014/main" val="3871447636"/>
                  </a:ext>
                </a:extLst>
              </a:tr>
              <a:tr h="198864">
                <a:tc>
                  <a:txBody>
                    <a:bodyPr/>
                    <a:lstStyle/>
                    <a:p>
                      <a:r>
                        <a:rPr lang="es-ES" sz="1400" dirty="0" err="1"/>
                        <a:t>Kadencja</a:t>
                      </a:r>
                      <a:r>
                        <a:rPr lang="pl-PL" sz="1400" dirty="0"/>
                        <a:t> (</a:t>
                      </a:r>
                      <a:r>
                        <a:rPr lang="es-ES" sz="1400" dirty="0" err="1"/>
                        <a:t>kroki</a:t>
                      </a:r>
                      <a:r>
                        <a:rPr lang="es-ES" sz="1400" dirty="0"/>
                        <a:t>/min)</a:t>
                      </a:r>
                    </a:p>
                  </a:txBody>
                  <a:tcPr/>
                </a:tc>
                <a:tc>
                  <a:txBody>
                    <a:bodyPr/>
                    <a:lstStyle/>
                    <a:p>
                      <a:pPr algn="ctr"/>
                      <a:r>
                        <a:rPr lang="es-ES" sz="1400" dirty="0"/>
                        <a:t>93.1</a:t>
                      </a:r>
                    </a:p>
                  </a:txBody>
                  <a:tcPr/>
                </a:tc>
                <a:tc>
                  <a:txBody>
                    <a:bodyPr/>
                    <a:lstStyle/>
                    <a:p>
                      <a:pPr algn="ctr"/>
                      <a:r>
                        <a:rPr lang="es-ES" sz="1400" dirty="0"/>
                        <a:t>114.3</a:t>
                      </a:r>
                    </a:p>
                  </a:txBody>
                  <a:tcPr/>
                </a:tc>
                <a:extLst>
                  <a:ext uri="{0D108BD9-81ED-4DB2-BD59-A6C34878D82A}">
                    <a16:rowId xmlns:a16="http://schemas.microsoft.com/office/drawing/2014/main" val="1829831251"/>
                  </a:ext>
                </a:extLst>
              </a:tr>
              <a:tr h="212576">
                <a:tc>
                  <a:txBody>
                    <a:bodyPr/>
                    <a:lstStyle/>
                    <a:p>
                      <a:r>
                        <a:rPr lang="es-ES" sz="1400" dirty="0" err="1"/>
                        <a:t>Czas</a:t>
                      </a:r>
                      <a:r>
                        <a:rPr lang="es-ES" sz="1400" dirty="0"/>
                        <a:t> </a:t>
                      </a:r>
                      <a:r>
                        <a:rPr lang="es-ES" sz="1400" dirty="0" err="1"/>
                        <a:t>kroku</a:t>
                      </a:r>
                      <a:r>
                        <a:rPr lang="es-ES" sz="1400" dirty="0"/>
                        <a:t> (s)</a:t>
                      </a:r>
                    </a:p>
                  </a:txBody>
                  <a:tcPr/>
                </a:tc>
                <a:tc>
                  <a:txBody>
                    <a:bodyPr/>
                    <a:lstStyle/>
                    <a:p>
                      <a:pPr algn="ctr"/>
                      <a:r>
                        <a:rPr lang="es-ES" sz="1400" dirty="0"/>
                        <a:t>1.32</a:t>
                      </a:r>
                    </a:p>
                  </a:txBody>
                  <a:tcPr/>
                </a:tc>
                <a:tc>
                  <a:txBody>
                    <a:bodyPr/>
                    <a:lstStyle/>
                    <a:p>
                      <a:pPr algn="ctr"/>
                      <a:r>
                        <a:rPr lang="es-ES" sz="1400" dirty="0"/>
                        <a:t>1.06</a:t>
                      </a:r>
                    </a:p>
                  </a:txBody>
                  <a:tcPr/>
                </a:tc>
                <a:extLst>
                  <a:ext uri="{0D108BD9-81ED-4DB2-BD59-A6C34878D82A}">
                    <a16:rowId xmlns:a16="http://schemas.microsoft.com/office/drawing/2014/main" val="4115367094"/>
                  </a:ext>
                </a:extLst>
              </a:tr>
              <a:tr h="328648">
                <a:tc>
                  <a:txBody>
                    <a:bodyPr/>
                    <a:lstStyle/>
                    <a:p>
                      <a:r>
                        <a:rPr lang="pl-PL" sz="1400" dirty="0"/>
                        <a:t>Czas trwania fazy stania (%GC)</a:t>
                      </a:r>
                      <a:endParaRPr lang="es-ES" sz="1400" dirty="0"/>
                    </a:p>
                  </a:txBody>
                  <a:tcPr/>
                </a:tc>
                <a:tc>
                  <a:txBody>
                    <a:bodyPr/>
                    <a:lstStyle/>
                    <a:p>
                      <a:pPr algn="ctr"/>
                      <a:r>
                        <a:rPr lang="es-ES" sz="1400" dirty="0"/>
                        <a:t>59.8</a:t>
                      </a:r>
                    </a:p>
                  </a:txBody>
                  <a:tcPr/>
                </a:tc>
                <a:tc>
                  <a:txBody>
                    <a:bodyPr/>
                    <a:lstStyle/>
                    <a:p>
                      <a:pPr algn="ctr"/>
                      <a:r>
                        <a:rPr lang="es-ES" sz="1400" dirty="0"/>
                        <a:t>60.4</a:t>
                      </a:r>
                    </a:p>
                  </a:txBody>
                  <a:tcPr/>
                </a:tc>
                <a:extLst>
                  <a:ext uri="{0D108BD9-81ED-4DB2-BD59-A6C34878D82A}">
                    <a16:rowId xmlns:a16="http://schemas.microsoft.com/office/drawing/2014/main" val="1993701088"/>
                  </a:ext>
                </a:extLst>
              </a:tr>
              <a:tr h="415544">
                <a:tc>
                  <a:txBody>
                    <a:bodyPr/>
                    <a:lstStyle/>
                    <a:p>
                      <a:r>
                        <a:rPr lang="pl-PL" sz="1400" dirty="0"/>
                        <a:t>Czas trwania fazy wymachu </a:t>
                      </a:r>
                      <a:r>
                        <a:rPr lang="es-ES" sz="1400" dirty="0"/>
                        <a:t>(%GC)</a:t>
                      </a:r>
                    </a:p>
                  </a:txBody>
                  <a:tcPr/>
                </a:tc>
                <a:tc>
                  <a:txBody>
                    <a:bodyPr/>
                    <a:lstStyle/>
                    <a:p>
                      <a:pPr algn="ctr"/>
                      <a:r>
                        <a:rPr lang="es-ES" sz="1400" dirty="0"/>
                        <a:t>40.2</a:t>
                      </a:r>
                    </a:p>
                  </a:txBody>
                  <a:tcPr/>
                </a:tc>
                <a:tc>
                  <a:txBody>
                    <a:bodyPr/>
                    <a:lstStyle/>
                    <a:p>
                      <a:pPr algn="ctr"/>
                      <a:r>
                        <a:rPr lang="es-ES" sz="1400" dirty="0"/>
                        <a:t>39.6</a:t>
                      </a:r>
                    </a:p>
                  </a:txBody>
                  <a:tcPr/>
                </a:tc>
                <a:extLst>
                  <a:ext uri="{0D108BD9-81ED-4DB2-BD59-A6C34878D82A}">
                    <a16:rowId xmlns:a16="http://schemas.microsoft.com/office/drawing/2014/main" val="3190316325"/>
                  </a:ext>
                </a:extLst>
              </a:tr>
              <a:tr h="415544">
                <a:tc>
                  <a:txBody>
                    <a:bodyPr/>
                    <a:lstStyle/>
                    <a:p>
                      <a:r>
                        <a:rPr lang="pl-PL" sz="1400" dirty="0"/>
                        <a:t>Czas trwania podwójnego wsparcia (%GC)</a:t>
                      </a:r>
                    </a:p>
                  </a:txBody>
                  <a:tcPr/>
                </a:tc>
                <a:tc>
                  <a:txBody>
                    <a:bodyPr/>
                    <a:lstStyle/>
                    <a:p>
                      <a:pPr algn="ctr"/>
                      <a:r>
                        <a:rPr lang="es-ES" sz="1400" dirty="0"/>
                        <a:t>27.1</a:t>
                      </a:r>
                    </a:p>
                  </a:txBody>
                  <a:tcPr/>
                </a:tc>
                <a:tc>
                  <a:txBody>
                    <a:bodyPr/>
                    <a:lstStyle/>
                    <a:p>
                      <a:pPr algn="ctr"/>
                      <a:r>
                        <a:rPr lang="es-ES" sz="1400" dirty="0"/>
                        <a:t>20.6</a:t>
                      </a:r>
                    </a:p>
                  </a:txBody>
                  <a:tcPr/>
                </a:tc>
                <a:extLst>
                  <a:ext uri="{0D108BD9-81ED-4DB2-BD59-A6C34878D82A}">
                    <a16:rowId xmlns:a16="http://schemas.microsoft.com/office/drawing/2014/main" val="1195821763"/>
                  </a:ext>
                </a:extLst>
              </a:tr>
            </a:tbl>
          </a:graphicData>
        </a:graphic>
      </p:graphicFrame>
    </p:spTree>
    <p:extLst>
      <p:ext uri="{BB962C8B-B14F-4D97-AF65-F5344CB8AC3E}">
        <p14:creationId xmlns:p14="http://schemas.microsoft.com/office/powerpoint/2010/main" val="439740279"/>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80E683-C8E4-40B3-9498-1089443BB314}"/>
              </a:ext>
            </a:extLst>
          </p:cNvPr>
          <p:cNvPicPr>
            <a:picLocks noChangeAspect="1"/>
          </p:cNvPicPr>
          <p:nvPr/>
        </p:nvPicPr>
        <p:blipFill rotWithShape="1">
          <a:blip r:embed="rId3"/>
          <a:srcRect l="64175" t="24333" r="16379" b="30507"/>
          <a:stretch/>
        </p:blipFill>
        <p:spPr>
          <a:xfrm>
            <a:off x="539552" y="1975235"/>
            <a:ext cx="4536504" cy="3555602"/>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6" name="Imagen 5">
            <a:extLst>
              <a:ext uri="{FF2B5EF4-FFF2-40B4-BE49-F238E27FC236}">
                <a16:creationId xmlns:a16="http://schemas.microsoft.com/office/drawing/2014/main" id="{C84DABCC-E199-4FB1-BDF8-733E6A1A433D}"/>
              </a:ext>
            </a:extLst>
          </p:cNvPr>
          <p:cNvPicPr>
            <a:picLocks noChangeAspect="1"/>
          </p:cNvPicPr>
          <p:nvPr/>
        </p:nvPicPr>
        <p:blipFill rotWithShape="1">
          <a:blip r:embed="rId3"/>
          <a:srcRect l="85840" t="24333" r="7351" b="61494"/>
          <a:stretch/>
        </p:blipFill>
        <p:spPr>
          <a:xfrm>
            <a:off x="3644759" y="1843646"/>
            <a:ext cx="1662345" cy="1167965"/>
          </a:xfrm>
          <a:prstGeom prst="rect">
            <a:avLst/>
          </a:prstGeom>
        </p:spPr>
      </p:pic>
      <p:sp>
        <p:nvSpPr>
          <p:cNvPr id="7" name="CuadroTexto 6">
            <a:extLst>
              <a:ext uri="{FF2B5EF4-FFF2-40B4-BE49-F238E27FC236}">
                <a16:creationId xmlns:a16="http://schemas.microsoft.com/office/drawing/2014/main" id="{434A5F63-0497-4BA6-BAC0-22D51851F299}"/>
              </a:ext>
            </a:extLst>
          </p:cNvPr>
          <p:cNvSpPr txBox="1"/>
          <p:nvPr/>
        </p:nvSpPr>
        <p:spPr>
          <a:xfrm>
            <a:off x="0" y="5435932"/>
            <a:ext cx="5940152" cy="738664"/>
          </a:xfrm>
          <a:prstGeom prst="rect">
            <a:avLst/>
          </a:prstGeom>
          <a:noFill/>
        </p:spPr>
        <p:txBody>
          <a:bodyPr wrap="square" rtlCol="0">
            <a:spAutoFit/>
          </a:bodyPr>
          <a:lstStyle/>
          <a:p>
            <a:pPr algn="just"/>
            <a:r>
              <a:rPr lang="pl-PL" sz="1400" b="0" dirty="0">
                <a:solidFill>
                  <a:schemeClr val="accent2"/>
                </a:solidFill>
              </a:rPr>
              <a:t>Ryc. 2. Parametry przestrzenno-czasowe w odniesieniu do upośledzenia kończyn dolnych (na podstawie siły mięśniowej, napięcia mięśniowego i mobilności).  Wyniki z </a:t>
            </a:r>
            <a:r>
              <a:rPr lang="pl-PL" sz="1400" b="0" dirty="0" err="1">
                <a:solidFill>
                  <a:schemeClr val="accent2"/>
                </a:solidFill>
              </a:rPr>
              <a:t>Tamaya</a:t>
            </a:r>
            <a:r>
              <a:rPr lang="pl-PL" sz="1400" b="0" dirty="0">
                <a:solidFill>
                  <a:schemeClr val="accent2"/>
                </a:solidFill>
              </a:rPr>
              <a:t> V.C. et al. 2020. </a:t>
            </a:r>
            <a:endParaRPr lang="en-US" sz="1400" b="0" dirty="0">
              <a:solidFill>
                <a:schemeClr val="accent2"/>
              </a:solidFill>
            </a:endParaRP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Parametry</a:t>
            </a:r>
            <a:r>
              <a:rPr lang="en-US" sz="1800" i="1" dirty="0">
                <a:solidFill>
                  <a:schemeClr val="accent2">
                    <a:lumMod val="75000"/>
                  </a:schemeClr>
                </a:solidFill>
              </a:rPr>
              <a:t> </a:t>
            </a:r>
            <a:r>
              <a:rPr lang="en-US" sz="1800" i="1" dirty="0" err="1">
                <a:solidFill>
                  <a:schemeClr val="accent2">
                    <a:lumMod val="75000"/>
                  </a:schemeClr>
                </a:solidFill>
              </a:rPr>
              <a:t>przestrzenno-czasowe</a:t>
            </a:r>
            <a:endParaRPr lang="en-US" sz="1800" i="1" dirty="0">
              <a:solidFill>
                <a:schemeClr val="accent2">
                  <a:lumMod val="75000"/>
                </a:schemeClr>
              </a:solidFill>
            </a:endParaRPr>
          </a:p>
        </p:txBody>
      </p:sp>
      <p:pic>
        <p:nvPicPr>
          <p:cNvPr id="11" name="Imagen 10">
            <a:extLst>
              <a:ext uri="{FF2B5EF4-FFF2-40B4-BE49-F238E27FC236}">
                <a16:creationId xmlns:a16="http://schemas.microsoft.com/office/drawing/2014/main" id="{D39900FD-88D7-4B0D-962D-27163DD3CFAD}"/>
              </a:ext>
            </a:extLst>
          </p:cNvPr>
          <p:cNvPicPr>
            <a:picLocks noChangeAspect="1"/>
          </p:cNvPicPr>
          <p:nvPr/>
        </p:nvPicPr>
        <p:blipFill rotWithShape="1">
          <a:blip r:embed="rId4"/>
          <a:srcRect l="61812" t="26216" r="20863" b="15000"/>
          <a:stretch/>
        </p:blipFill>
        <p:spPr>
          <a:xfrm>
            <a:off x="5533040" y="2349542"/>
            <a:ext cx="3214653" cy="3681256"/>
          </a:xfrm>
          <a:prstGeom prst="rect">
            <a:avLst/>
          </a:prstGeom>
        </p:spPr>
      </p:pic>
      <p:pic>
        <p:nvPicPr>
          <p:cNvPr id="12" name="Imagen 11">
            <a:extLst>
              <a:ext uri="{FF2B5EF4-FFF2-40B4-BE49-F238E27FC236}">
                <a16:creationId xmlns:a16="http://schemas.microsoft.com/office/drawing/2014/main" id="{55093BC1-E3CD-4555-B1B3-DC5E99D3F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864326" flipH="1">
            <a:off x="5026509" y="1825989"/>
            <a:ext cx="787127" cy="681548"/>
          </a:xfrm>
          <a:prstGeom prst="rect">
            <a:avLst/>
          </a:prstGeom>
        </p:spPr>
      </p:pic>
      <p:sp>
        <p:nvSpPr>
          <p:cNvPr id="4" name="Prostokąt 1">
            <a:extLst>
              <a:ext uri="{FF2B5EF4-FFF2-40B4-BE49-F238E27FC236}">
                <a16:creationId xmlns:a16="http://schemas.microsoft.com/office/drawing/2014/main" id="{70BF6F8F-E87B-460F-ABE7-7A48707F88FD}"/>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118478600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Parametry</a:t>
            </a:r>
            <a:r>
              <a:rPr lang="en-US" sz="1800" i="1" dirty="0">
                <a:solidFill>
                  <a:schemeClr val="accent2">
                    <a:lumMod val="75000"/>
                  </a:schemeClr>
                </a:solidFill>
              </a:rPr>
              <a:t> </a:t>
            </a:r>
            <a:r>
              <a:rPr lang="en-US" sz="1800" i="1" dirty="0" err="1">
                <a:solidFill>
                  <a:schemeClr val="accent2">
                    <a:lumMod val="75000"/>
                  </a:schemeClr>
                </a:solidFill>
              </a:rPr>
              <a:t>przestrzenno-czasowe</a:t>
            </a:r>
            <a:endParaRPr lang="en-US" sz="1800" i="1" dirty="0">
              <a:solidFill>
                <a:schemeClr val="accent2">
                  <a:lumMod val="75000"/>
                </a:schemeClr>
              </a:solidFill>
            </a:endParaRPr>
          </a:p>
        </p:txBody>
      </p:sp>
      <p:sp>
        <p:nvSpPr>
          <p:cNvPr id="8" name="Rectángulo: esquinas redondeadas 7">
            <a:extLst>
              <a:ext uri="{FF2B5EF4-FFF2-40B4-BE49-F238E27FC236}">
                <a16:creationId xmlns:a16="http://schemas.microsoft.com/office/drawing/2014/main" id="{3216AE37-07BC-4895-BA47-BC38105A4B3B}"/>
              </a:ext>
            </a:extLst>
          </p:cNvPr>
          <p:cNvSpPr/>
          <p:nvPr/>
        </p:nvSpPr>
        <p:spPr bwMode="auto">
          <a:xfrm>
            <a:off x="1691680" y="2708419"/>
            <a:ext cx="5730323" cy="720581"/>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9525" algn="ctr" defTabSz="642938" eaLnBrk="1" hangingPunct="1">
              <a:lnSpc>
                <a:spcPct val="90000"/>
              </a:lnSpc>
              <a:spcBef>
                <a:spcPts val="1675"/>
              </a:spcBef>
              <a:buSzPct val="171000"/>
            </a:pPr>
            <a:r>
              <a:rPr lang="pl-PL" sz="1800" dirty="0">
                <a:latin typeface="Arial" charset="0"/>
                <a:sym typeface="Arial" charset="0"/>
              </a:rPr>
              <a:t>Zmniejszenie długości kroku i prędkości chodzenia. </a:t>
            </a:r>
            <a:endParaRPr kumimoji="0" lang="en-US" sz="1800" i="0" u="none" strike="noStrike" cap="none" normalizeH="0" baseline="0" dirty="0">
              <a:ln>
                <a:noFill/>
              </a:ln>
              <a:effectLst/>
              <a:latin typeface="Arial" charset="0"/>
              <a:sym typeface="Arial" charset="0"/>
            </a:endParaRPr>
          </a:p>
        </p:txBody>
      </p:sp>
      <p:sp>
        <p:nvSpPr>
          <p:cNvPr id="9" name="Rectángulo: esquinas redondeadas 8">
            <a:extLst>
              <a:ext uri="{FF2B5EF4-FFF2-40B4-BE49-F238E27FC236}">
                <a16:creationId xmlns:a16="http://schemas.microsoft.com/office/drawing/2014/main" id="{E89EF3BD-6A18-46DF-B589-3193781A556C}"/>
              </a:ext>
            </a:extLst>
          </p:cNvPr>
          <p:cNvSpPr/>
          <p:nvPr/>
        </p:nvSpPr>
        <p:spPr bwMode="auto">
          <a:xfrm>
            <a:off x="1691680" y="3624781"/>
            <a:ext cx="5730323" cy="720581"/>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9525" algn="ctr" defTabSz="642938" eaLnBrk="1" hangingPunct="1">
              <a:lnSpc>
                <a:spcPct val="90000"/>
              </a:lnSpc>
              <a:spcBef>
                <a:spcPts val="1675"/>
              </a:spcBef>
              <a:buSzPct val="171000"/>
            </a:pPr>
            <a:r>
              <a:rPr lang="pl-PL" sz="1800" dirty="0">
                <a:latin typeface="Arial" charset="0"/>
                <a:sym typeface="Arial" charset="0"/>
              </a:rPr>
              <a:t>Zwiększa się czas kroku.</a:t>
            </a:r>
            <a:endParaRPr kumimoji="0" lang="en-US" sz="1800" i="0" u="none" strike="noStrike" cap="none" normalizeH="0" baseline="0" dirty="0">
              <a:ln>
                <a:noFill/>
              </a:ln>
              <a:effectLst/>
              <a:latin typeface="Arial" charset="0"/>
              <a:sym typeface="Arial" charset="0"/>
            </a:endParaRPr>
          </a:p>
        </p:txBody>
      </p:sp>
      <p:sp>
        <p:nvSpPr>
          <p:cNvPr id="10" name="Rectángulo: esquinas redondeadas 9">
            <a:extLst>
              <a:ext uri="{FF2B5EF4-FFF2-40B4-BE49-F238E27FC236}">
                <a16:creationId xmlns:a16="http://schemas.microsoft.com/office/drawing/2014/main" id="{C3FE6CA6-9E98-4E2C-A778-B8F02258E16A}"/>
              </a:ext>
            </a:extLst>
          </p:cNvPr>
          <p:cNvSpPr/>
          <p:nvPr/>
        </p:nvSpPr>
        <p:spPr bwMode="auto">
          <a:xfrm>
            <a:off x="1691680" y="4541143"/>
            <a:ext cx="5730323" cy="954107"/>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9525" algn="ctr" defTabSz="642938" eaLnBrk="1" hangingPunct="1">
              <a:lnSpc>
                <a:spcPct val="90000"/>
              </a:lnSpc>
              <a:spcBef>
                <a:spcPts val="1675"/>
              </a:spcBef>
              <a:buSzPct val="171000"/>
            </a:pPr>
            <a:r>
              <a:rPr lang="pl-PL" sz="1800" dirty="0">
                <a:latin typeface="Arial" charset="0"/>
                <a:sym typeface="Arial" charset="0"/>
              </a:rPr>
              <a:t>Zmniejszenie fazy stania i wydłużenie fazy wymachu po stronie niedowładnej. </a:t>
            </a:r>
            <a:endParaRPr kumimoji="0" lang="en-US" sz="1800" i="0" u="none" strike="noStrike" cap="none" normalizeH="0" baseline="0" dirty="0">
              <a:ln>
                <a:noFill/>
              </a:ln>
              <a:effectLst/>
              <a:latin typeface="Arial" charset="0"/>
              <a:sym typeface="Arial" charset="0"/>
            </a:endParaRPr>
          </a:p>
        </p:txBody>
      </p:sp>
      <p:sp>
        <p:nvSpPr>
          <p:cNvPr id="4" name="Prostokąt 1">
            <a:extLst>
              <a:ext uri="{FF2B5EF4-FFF2-40B4-BE49-F238E27FC236}">
                <a16:creationId xmlns:a16="http://schemas.microsoft.com/office/drawing/2014/main" id="{0DAE2509-795F-4E0D-8234-B8CFD5F4C407}"/>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BIOMECHANICAL GAIT IMPAIRMENT AFTER STROKE</a:t>
            </a:r>
            <a:endParaRPr lang="en-US" sz="2000" b="0" dirty="0">
              <a:solidFill>
                <a:schemeClr val="accent2">
                  <a:lumMod val="75000"/>
                </a:schemeClr>
              </a:solidFill>
            </a:endParaRPr>
          </a:p>
        </p:txBody>
      </p:sp>
    </p:spTree>
    <p:extLst>
      <p:ext uri="{BB962C8B-B14F-4D97-AF65-F5344CB8AC3E}">
        <p14:creationId xmlns:p14="http://schemas.microsoft.com/office/powerpoint/2010/main" val="372733950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774571"/>
          </a:xfrm>
          <a:prstGeom prst="rect">
            <a:avLst/>
          </a:prstGeom>
        </p:spPr>
        <p:txBody>
          <a:bodyPr wrap="square">
            <a:spAutoFit/>
          </a:bodyPr>
          <a:lstStyle/>
          <a:p>
            <a:pPr>
              <a:spcAft>
                <a:spcPts val="1000"/>
              </a:spcAft>
              <a:defRPr/>
            </a:pPr>
            <a:r>
              <a:rPr lang="en-US" sz="1800" i="1" dirty="0" err="1">
                <a:solidFill>
                  <a:schemeClr val="accent2">
                    <a:lumMod val="75000"/>
                  </a:schemeClr>
                </a:solidFill>
              </a:rPr>
              <a:t>Asymetria</a:t>
            </a:r>
            <a:r>
              <a:rPr lang="en-US" sz="1800" i="1" dirty="0">
                <a:solidFill>
                  <a:schemeClr val="accent2">
                    <a:lumMod val="75000"/>
                  </a:schemeClr>
                </a:solidFill>
              </a:rPr>
              <a:t> </a:t>
            </a:r>
            <a:r>
              <a:rPr lang="en-US" sz="1800" i="1" dirty="0" err="1">
                <a:solidFill>
                  <a:schemeClr val="accent2">
                    <a:lumMod val="75000"/>
                  </a:schemeClr>
                </a:solidFill>
              </a:rPr>
              <a:t>parametrów</a:t>
            </a:r>
            <a:r>
              <a:rPr lang="en-US" sz="1800" i="1" dirty="0">
                <a:solidFill>
                  <a:schemeClr val="accent2">
                    <a:lumMod val="75000"/>
                  </a:schemeClr>
                </a:solidFill>
              </a:rPr>
              <a:t> </a:t>
            </a:r>
            <a:r>
              <a:rPr lang="en-US" sz="1800" i="1" dirty="0" err="1">
                <a:solidFill>
                  <a:schemeClr val="accent2">
                    <a:lumMod val="75000"/>
                  </a:schemeClr>
                </a:solidFill>
              </a:rPr>
              <a:t>przestrzenno-czasow</a:t>
            </a:r>
            <a:r>
              <a:rPr lang="pl-PL" sz="1800" i="1" dirty="0" err="1">
                <a:solidFill>
                  <a:schemeClr val="accent2">
                    <a:lumMod val="75000"/>
                  </a:schemeClr>
                </a:solidFill>
              </a:rPr>
              <a:t>ych</a:t>
            </a:r>
            <a:endParaRPr lang="en-US" sz="1800" i="1" dirty="0">
              <a:solidFill>
                <a:schemeClr val="accent2">
                  <a:lumMod val="75000"/>
                </a:schemeClr>
              </a:solidFill>
            </a:endParaRPr>
          </a:p>
          <a:p>
            <a:pPr>
              <a:spcAft>
                <a:spcPts val="1000"/>
              </a:spcAft>
              <a:defRPr/>
            </a:pPr>
            <a:endParaRPr lang="en-US" sz="1800" i="1" dirty="0">
              <a:solidFill>
                <a:schemeClr val="accent2">
                  <a:lumMod val="75000"/>
                </a:schemeClr>
              </a:solidFill>
            </a:endParaRPr>
          </a:p>
        </p:txBody>
      </p:sp>
      <p:sp>
        <p:nvSpPr>
          <p:cNvPr id="6" name="CuadroTexto 5">
            <a:extLst>
              <a:ext uri="{FF2B5EF4-FFF2-40B4-BE49-F238E27FC236}">
                <a16:creationId xmlns:a16="http://schemas.microsoft.com/office/drawing/2014/main" id="{6110FA46-3D65-4B69-8BE6-53D30C79C973}"/>
              </a:ext>
            </a:extLst>
          </p:cNvPr>
          <p:cNvSpPr txBox="1"/>
          <p:nvPr/>
        </p:nvSpPr>
        <p:spPr>
          <a:xfrm>
            <a:off x="531438" y="2331084"/>
            <a:ext cx="8136705" cy="646331"/>
          </a:xfrm>
          <a:prstGeom prst="rect">
            <a:avLst/>
          </a:prstGeom>
          <a:noFill/>
        </p:spPr>
        <p:txBody>
          <a:bodyPr wrap="square" rtlCol="0">
            <a:spAutoFit/>
          </a:bodyPr>
          <a:lstStyle/>
          <a:p>
            <a:pPr marL="171450" indent="-171450">
              <a:buFont typeface="Arial" panose="020B0604020202020204" pitchFamily="34" charset="0"/>
              <a:buChar char="•"/>
            </a:pPr>
            <a:r>
              <a:rPr lang="pl-PL" sz="1800" b="0" dirty="0">
                <a:solidFill>
                  <a:schemeClr val="accent2"/>
                </a:solidFill>
              </a:rPr>
              <a:t>Różnica pomiędzy bokami jest prostym sposobem na określenie symetrii, gdzie różnica 0 oznacza idealną symetrię. </a:t>
            </a:r>
            <a:endParaRPr lang="es-ES" sz="1800" dirty="0">
              <a:solidFill>
                <a:schemeClr val="accent2"/>
              </a:solidFill>
            </a:endParaRPr>
          </a:p>
        </p:txBody>
      </p:sp>
      <mc:AlternateContent xmlns:mc="http://schemas.openxmlformats.org/markup-compatibility/2006" xmlns:a14="http://schemas.microsoft.com/office/drawing/2010/main">
        <mc:Choice Requires="a14">
          <p:sp>
            <p:nvSpPr>
              <p:cNvPr id="7" name="Rectángulo: esquinas redondeadas 6">
                <a:extLst>
                  <a:ext uri="{FF2B5EF4-FFF2-40B4-BE49-F238E27FC236}">
                    <a16:creationId xmlns:a16="http://schemas.microsoft.com/office/drawing/2014/main" id="{08EC0CF3-E172-44CD-B718-30BF7158040D}"/>
                  </a:ext>
                </a:extLst>
              </p:cNvPr>
              <p:cNvSpPr/>
              <p:nvPr/>
            </p:nvSpPr>
            <p:spPr bwMode="auto">
              <a:xfrm>
                <a:off x="4427984" y="3472071"/>
                <a:ext cx="4077782" cy="1109057"/>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9525" defTabSz="642938" rtl="0" eaLnBrk="1" fontAlgn="base" latinLnBrk="0" hangingPunct="1">
                  <a:lnSpc>
                    <a:spcPct val="90000"/>
                  </a:lnSpc>
                  <a:spcBef>
                    <a:spcPts val="1675"/>
                  </a:spcBef>
                  <a:spcAft>
                    <a:spcPct val="0"/>
                  </a:spcAft>
                  <a:buClrTx/>
                  <a:buSzPct val="171000"/>
                  <a:buFont typeface="Arial" charset="0"/>
                  <a:buNone/>
                  <a:tabLst/>
                </a:pPr>
                <a14:m>
                  <m:oMathPara xmlns:m="http://schemas.openxmlformats.org/officeDocument/2006/math">
                    <m:oMathParaPr>
                      <m:jc m:val="centerGroup"/>
                    </m:oMathParaPr>
                    <m:oMath xmlns:m="http://schemas.openxmlformats.org/officeDocument/2006/math">
                      <m:f>
                        <m:fPr>
                          <m:ctrlPr>
                            <a:rPr kumimoji="0" lang="en-US" sz="1800" b="0" i="1" u="none" strike="noStrike" cap="none" normalizeH="0" baseline="0" smtClean="0">
                              <a:ln>
                                <a:noFill/>
                              </a:ln>
                              <a:effectLst/>
                              <a:latin typeface="Cambria Math" panose="02040503050406030204" pitchFamily="18" charset="0"/>
                              <a:sym typeface="Arial" charset="0"/>
                            </a:rPr>
                          </m:ctrlPr>
                        </m:fPr>
                        <m:num>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𝑝𝑎𝑟𝑒𝑡𝑖𝑐</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𝑛𝑜𝑛𝑝𝑎𝑟𝑒𝑡𝑖𝑐</m:t>
                          </m:r>
                        </m:num>
                        <m:den>
                          <m:r>
                            <a:rPr kumimoji="0" lang="es-ES" sz="1800" b="0" i="1" u="none" strike="noStrike" cap="none" normalizeH="0" baseline="0" smtClean="0">
                              <a:ln>
                                <a:noFill/>
                              </a:ln>
                              <a:effectLst/>
                              <a:latin typeface="Cambria Math" panose="02040503050406030204" pitchFamily="18" charset="0"/>
                              <a:sym typeface="Arial" charset="0"/>
                            </a:rPr>
                            <m:t>0.5 (</m:t>
                          </m:r>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𝑝𝑎𝑟𝑒𝑡𝑖𝑐</m:t>
                          </m:r>
                          <m:r>
                            <a:rPr kumimoji="0" lang="es-ES" sz="1800" b="0" i="1" u="none" strike="noStrike" cap="none" normalizeH="0" baseline="0" smtClean="0">
                              <a:ln>
                                <a:noFill/>
                              </a:ln>
                              <a:effectLst/>
                              <a:latin typeface="Cambria Math" panose="02040503050406030204" pitchFamily="18" charset="0"/>
                              <a:sym typeface="Arial" charset="0"/>
                            </a:rPr>
                            <m:t>+</m:t>
                          </m:r>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𝑛𝑜𝑛𝑝𝑎𝑟𝑒𝑡𝑖𝑐</m:t>
                          </m:r>
                          <m:r>
                            <a:rPr kumimoji="0" lang="es-ES" sz="1800" b="0" i="1" u="none" strike="noStrike" cap="none" normalizeH="0" baseline="0" smtClean="0">
                              <a:ln>
                                <a:noFill/>
                              </a:ln>
                              <a:effectLst/>
                              <a:latin typeface="Cambria Math" panose="02040503050406030204" pitchFamily="18" charset="0"/>
                              <a:sym typeface="Arial" charset="0"/>
                            </a:rPr>
                            <m:t>)</m:t>
                          </m:r>
                        </m:den>
                      </m:f>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𝑥</m:t>
                      </m:r>
                      <m:r>
                        <a:rPr kumimoji="0" lang="es-ES" sz="1800" b="0" i="1" u="none" strike="noStrike" cap="none" normalizeH="0" baseline="0" smtClean="0">
                          <a:ln>
                            <a:noFill/>
                          </a:ln>
                          <a:effectLst/>
                          <a:latin typeface="Cambria Math" panose="02040503050406030204" pitchFamily="18" charset="0"/>
                          <a:sym typeface="Arial" charset="0"/>
                        </a:rPr>
                        <m:t> 100</m:t>
                      </m:r>
                    </m:oMath>
                  </m:oMathPara>
                </a14:m>
                <a:endParaRPr kumimoji="0" lang="en-US" sz="1800" b="0" i="0" u="none" strike="noStrike" cap="none" normalizeH="0" baseline="0" dirty="0">
                  <a:ln>
                    <a:noFill/>
                  </a:ln>
                  <a:effectLst/>
                  <a:latin typeface="Arial" charset="0"/>
                  <a:sym typeface="Arial" charset="0"/>
                </a:endParaRPr>
              </a:p>
            </p:txBody>
          </p:sp>
        </mc:Choice>
        <mc:Fallback xmlns="">
          <p:sp>
            <p:nvSpPr>
              <p:cNvPr id="7" name="Rectángulo: esquinas redondeadas 6">
                <a:extLst>
                  <a:ext uri="{FF2B5EF4-FFF2-40B4-BE49-F238E27FC236}">
                    <a16:creationId xmlns:a16="http://schemas.microsoft.com/office/drawing/2014/main" id="{08EC0CF3-E172-44CD-B718-30BF7158040D}"/>
                  </a:ext>
                </a:extLst>
              </p:cNvPr>
              <p:cNvSpPr>
                <a:spLocks noRot="1" noChangeAspect="1" noMove="1" noResize="1" noEditPoints="1" noAdjustHandles="1" noChangeArrowheads="1" noChangeShapeType="1" noTextEdit="1"/>
              </p:cNvSpPr>
              <p:nvPr/>
            </p:nvSpPr>
            <p:spPr bwMode="auto">
              <a:xfrm>
                <a:off x="4427984" y="3472071"/>
                <a:ext cx="4077782" cy="1109057"/>
              </a:xfrm>
              <a:prstGeom prst="roundRect">
                <a:avLst/>
              </a:prstGeom>
              <a:blipFill>
                <a:blip r:embed="rId3"/>
                <a:stretch>
                  <a:fillRect/>
                </a:stretch>
              </a:blipFill>
              <a:ln w="12700" cap="flat" cmpd="sng" algn="ctr">
                <a:solidFill>
                  <a:schemeClr val="accent2"/>
                </a:solidFill>
                <a:prstDash val="solid"/>
                <a:round/>
                <a:headEnd type="none" w="med" len="med"/>
                <a:tailEnd type="none" w="med" len="med"/>
              </a:ln>
              <a:effec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esquinas redondeadas 7">
                <a:extLst>
                  <a:ext uri="{FF2B5EF4-FFF2-40B4-BE49-F238E27FC236}">
                    <a16:creationId xmlns:a16="http://schemas.microsoft.com/office/drawing/2014/main" id="{D87B0AFF-C522-4D6B-AB89-3A343D77B3DD}"/>
                  </a:ext>
                </a:extLst>
              </p:cNvPr>
              <p:cNvSpPr/>
              <p:nvPr/>
            </p:nvSpPr>
            <p:spPr bwMode="auto">
              <a:xfrm>
                <a:off x="5026715" y="4972337"/>
                <a:ext cx="2785645" cy="864096"/>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9525" defTabSz="642938" rtl="0" eaLnBrk="1" fontAlgn="base" latinLnBrk="0" hangingPunct="1">
                  <a:lnSpc>
                    <a:spcPct val="90000"/>
                  </a:lnSpc>
                  <a:spcBef>
                    <a:spcPts val="1675"/>
                  </a:spcBef>
                  <a:spcAft>
                    <a:spcPct val="0"/>
                  </a:spcAft>
                  <a:buClrTx/>
                  <a:buSzPct val="171000"/>
                  <a:buFont typeface="Arial" charset="0"/>
                  <a:buNone/>
                  <a:tabLst/>
                </a:pPr>
                <a14:m>
                  <m:oMathPara xmlns:m="http://schemas.openxmlformats.org/officeDocument/2006/math">
                    <m:oMathParaPr>
                      <m:jc m:val="center"/>
                    </m:oMathParaPr>
                    <m:oMath xmlns:m="http://schemas.openxmlformats.org/officeDocument/2006/math">
                      <m:f>
                        <m:fPr>
                          <m:ctrlPr>
                            <a:rPr kumimoji="0" lang="en-US" sz="1800" b="0" i="1" u="none" strike="noStrike" cap="none" normalizeH="0" baseline="0" smtClean="0">
                              <a:ln>
                                <a:noFill/>
                              </a:ln>
                              <a:effectLst/>
                              <a:latin typeface="Cambria Math" panose="02040503050406030204" pitchFamily="18" charset="0"/>
                              <a:sym typeface="Arial" charset="0"/>
                            </a:rPr>
                          </m:ctrlPr>
                        </m:fPr>
                        <m:num>
                          <m:r>
                            <a:rPr kumimoji="0" lang="es-ES" sz="1800" b="0" i="1" u="none" strike="noStrike" cap="none" normalizeH="0" baseline="0" smtClean="0">
                              <a:ln>
                                <a:noFill/>
                              </a:ln>
                              <a:effectLst/>
                              <a:latin typeface="Cambria Math" panose="02040503050406030204" pitchFamily="18" charset="0"/>
                              <a:sym typeface="Arial" charset="0"/>
                            </a:rPr>
                            <m:t>𝑆𝑡𝑎𝑛𝑑𝑎𝑟</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𝑑𝑒𝑠𝑣𝑖𝑎𝑡𝑖𝑜𝑛</m:t>
                          </m:r>
                        </m:num>
                        <m:den>
                          <m:r>
                            <a:rPr kumimoji="0" lang="es-ES" sz="1800" b="0" i="1" u="none" strike="noStrike" cap="none" normalizeH="0" baseline="0" smtClean="0">
                              <a:ln>
                                <a:noFill/>
                              </a:ln>
                              <a:effectLst/>
                              <a:latin typeface="Cambria Math" panose="02040503050406030204" pitchFamily="18" charset="0"/>
                              <a:sym typeface="Arial" charset="0"/>
                            </a:rPr>
                            <m:t>𝐴𝑣𝑒𝑟𝑎𝑔𝑒</m:t>
                          </m:r>
                        </m:den>
                      </m:f>
                      <m:r>
                        <a:rPr kumimoji="0" lang="es-ES" sz="1800" b="0" i="1" u="none" strike="noStrike" cap="none" normalizeH="0" baseline="0" smtClean="0">
                          <a:ln>
                            <a:noFill/>
                          </a:ln>
                          <a:effectLst/>
                          <a:latin typeface="Cambria Math" panose="02040503050406030204" pitchFamily="18" charset="0"/>
                          <a:sym typeface="Arial" charset="0"/>
                        </a:rPr>
                        <m:t> </m:t>
                      </m:r>
                    </m:oMath>
                  </m:oMathPara>
                </a14:m>
                <a:endParaRPr kumimoji="0" lang="en-US" sz="1800" b="0" i="0" u="none" strike="noStrike" cap="none" normalizeH="0" baseline="0" dirty="0">
                  <a:ln>
                    <a:noFill/>
                  </a:ln>
                  <a:effectLst/>
                  <a:latin typeface="Arial" charset="0"/>
                  <a:sym typeface="Arial" charset="0"/>
                </a:endParaRPr>
              </a:p>
            </p:txBody>
          </p:sp>
        </mc:Choice>
        <mc:Fallback xmlns="">
          <p:sp>
            <p:nvSpPr>
              <p:cNvPr id="8" name="Rectángulo: esquinas redondeadas 7">
                <a:extLst>
                  <a:ext uri="{FF2B5EF4-FFF2-40B4-BE49-F238E27FC236}">
                    <a16:creationId xmlns:a16="http://schemas.microsoft.com/office/drawing/2014/main" id="{D87B0AFF-C522-4D6B-AB89-3A343D77B3DD}"/>
                  </a:ext>
                </a:extLst>
              </p:cNvPr>
              <p:cNvSpPr>
                <a:spLocks noRot="1" noChangeAspect="1" noMove="1" noResize="1" noEditPoints="1" noAdjustHandles="1" noChangeArrowheads="1" noChangeShapeType="1" noTextEdit="1"/>
              </p:cNvSpPr>
              <p:nvPr/>
            </p:nvSpPr>
            <p:spPr bwMode="auto">
              <a:xfrm>
                <a:off x="5026715" y="4972337"/>
                <a:ext cx="2785645" cy="864096"/>
              </a:xfrm>
              <a:prstGeom prst="roundRect">
                <a:avLst/>
              </a:prstGeom>
              <a:blipFill>
                <a:blip r:embed="rId4"/>
                <a:stretch>
                  <a:fillRect/>
                </a:stretch>
              </a:blipFill>
              <a:ln w="12700" cap="flat" cmpd="sng" algn="ctr">
                <a:solidFill>
                  <a:schemeClr val="accent2"/>
                </a:solidFill>
                <a:prstDash val="solid"/>
                <a:round/>
                <a:headEnd type="none" w="med" len="med"/>
                <a:tailEnd type="none" w="med" len="med"/>
              </a:ln>
              <a:effectLst/>
            </p:spPr>
            <p:txBody>
              <a:bodyPr/>
              <a:lstStyle/>
              <a:p>
                <a:r>
                  <a:rPr lang="es-ES">
                    <a:noFill/>
                  </a:rPr>
                  <a:t> </a:t>
                </a:r>
              </a:p>
            </p:txBody>
          </p:sp>
        </mc:Fallback>
      </mc:AlternateContent>
      <p:sp>
        <p:nvSpPr>
          <p:cNvPr id="9" name="CuadroTexto 8">
            <a:extLst>
              <a:ext uri="{FF2B5EF4-FFF2-40B4-BE49-F238E27FC236}">
                <a16:creationId xmlns:a16="http://schemas.microsoft.com/office/drawing/2014/main" id="{95923DAF-F74F-4278-8F80-0410E41F8777}"/>
              </a:ext>
            </a:extLst>
          </p:cNvPr>
          <p:cNvSpPr txBox="1"/>
          <p:nvPr/>
        </p:nvSpPr>
        <p:spPr>
          <a:xfrm>
            <a:off x="531439" y="3140968"/>
            <a:ext cx="3680521" cy="2585323"/>
          </a:xfrm>
          <a:prstGeom prst="rect">
            <a:avLst/>
          </a:prstGeom>
          <a:noFill/>
        </p:spPr>
        <p:txBody>
          <a:bodyPr wrap="square" rtlCol="0">
            <a:spAutoFit/>
          </a:bodyPr>
          <a:lstStyle/>
          <a:p>
            <a:pPr marL="171450" indent="-171450">
              <a:buFont typeface="Arial" panose="020B0604020202020204" pitchFamily="34" charset="0"/>
              <a:buChar char="•"/>
            </a:pPr>
            <a:r>
              <a:rPr lang="pl-PL" sz="1800" dirty="0">
                <a:solidFill>
                  <a:schemeClr val="accent2"/>
                </a:solidFill>
              </a:rPr>
              <a:t>Wartość surowa wskaźnika symetrii: </a:t>
            </a:r>
            <a:r>
              <a:rPr lang="pl-PL" sz="1800" b="0" dirty="0">
                <a:solidFill>
                  <a:schemeClr val="accent2"/>
                </a:solidFill>
              </a:rPr>
              <a:t>znak wartości wskazuje na kierunek asymetrii. </a:t>
            </a:r>
          </a:p>
          <a:p>
            <a:pPr marL="171450" indent="-171450">
              <a:buFont typeface="Arial" panose="020B0604020202020204" pitchFamily="34" charset="0"/>
              <a:buChar char="•"/>
            </a:pPr>
            <a:endParaRPr lang="pl-PL" sz="1800" dirty="0">
              <a:solidFill>
                <a:schemeClr val="accent2"/>
              </a:solidFill>
            </a:endParaRPr>
          </a:p>
          <a:p>
            <a:pPr marL="171450" indent="-171450">
              <a:buFont typeface="Arial" panose="020B0604020202020204" pitchFamily="34" charset="0"/>
              <a:buChar char="•"/>
            </a:pPr>
            <a:r>
              <a:rPr lang="pl-PL" sz="1800" dirty="0">
                <a:solidFill>
                  <a:schemeClr val="accent2"/>
                </a:solidFill>
              </a:rPr>
              <a:t>Wartości bezwzględne wskaźnika symetrii: </a:t>
            </a:r>
            <a:r>
              <a:rPr lang="pl-PL" sz="1800" b="0" dirty="0">
                <a:solidFill>
                  <a:schemeClr val="accent2"/>
                </a:solidFill>
              </a:rPr>
              <a:t>określają amplitudę asymetrii. </a:t>
            </a:r>
          </a:p>
          <a:p>
            <a:pPr marL="171450" indent="-171450">
              <a:buFont typeface="Arial" panose="020B0604020202020204" pitchFamily="34" charset="0"/>
              <a:buChar char="•"/>
            </a:pPr>
            <a:endParaRPr lang="pl-PL" sz="1800" dirty="0">
              <a:solidFill>
                <a:schemeClr val="accent2"/>
              </a:solidFill>
            </a:endParaRPr>
          </a:p>
          <a:p>
            <a:pPr marL="171450" indent="-171450">
              <a:buFont typeface="Arial" panose="020B0604020202020204" pitchFamily="34" charset="0"/>
              <a:buChar char="•"/>
            </a:pPr>
            <a:r>
              <a:rPr lang="pl-PL" sz="1800" dirty="0">
                <a:solidFill>
                  <a:schemeClr val="accent2"/>
                </a:solidFill>
              </a:rPr>
              <a:t>Współczynnik zmienności</a:t>
            </a:r>
            <a:endParaRPr lang="es-ES" sz="1800" dirty="0">
              <a:solidFill>
                <a:schemeClr val="accent2"/>
              </a:solidFill>
            </a:endParaRPr>
          </a:p>
        </p:txBody>
      </p:sp>
      <p:sp>
        <p:nvSpPr>
          <p:cNvPr id="2" name="Prostokąt 1">
            <a:extLst>
              <a:ext uri="{FF2B5EF4-FFF2-40B4-BE49-F238E27FC236}">
                <a16:creationId xmlns:a16="http://schemas.microsoft.com/office/drawing/2014/main" id="{E7C48960-A5B5-4070-988B-C52D7BC2F234}"/>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33075835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2" name="Tabla 2">
            <a:extLst>
              <a:ext uri="{FF2B5EF4-FFF2-40B4-BE49-F238E27FC236}">
                <a16:creationId xmlns:a16="http://schemas.microsoft.com/office/drawing/2014/main" id="{F639E910-2AA4-4AB9-806C-16556ADE39C4}"/>
              </a:ext>
            </a:extLst>
          </p:cNvPr>
          <p:cNvGraphicFramePr>
            <a:graphicFrameLocks noGrp="1"/>
          </p:cNvGraphicFramePr>
          <p:nvPr>
            <p:extLst>
              <p:ext uri="{D42A27DB-BD31-4B8C-83A1-F6EECF244321}">
                <p14:modId xmlns:p14="http://schemas.microsoft.com/office/powerpoint/2010/main" val="3907747150"/>
              </p:ext>
            </p:extLst>
          </p:nvPr>
        </p:nvGraphicFramePr>
        <p:xfrm>
          <a:off x="611557" y="2499469"/>
          <a:ext cx="7992891" cy="2445891"/>
        </p:xfrm>
        <a:graphic>
          <a:graphicData uri="http://schemas.openxmlformats.org/drawingml/2006/table">
            <a:tbl>
              <a:tblPr firstRow="1" bandRow="1">
                <a:tableStyleId>{5C22544A-7EE6-4342-B048-85BDC9FD1C3A}</a:tableStyleId>
              </a:tblPr>
              <a:tblGrid>
                <a:gridCol w="864197">
                  <a:extLst>
                    <a:ext uri="{9D8B030D-6E8A-4147-A177-3AD203B41FA5}">
                      <a16:colId xmlns:a16="http://schemas.microsoft.com/office/drawing/2014/main" val="1018483261"/>
                    </a:ext>
                  </a:extLst>
                </a:gridCol>
                <a:gridCol w="916012">
                  <a:extLst>
                    <a:ext uri="{9D8B030D-6E8A-4147-A177-3AD203B41FA5}">
                      <a16:colId xmlns:a16="http://schemas.microsoft.com/office/drawing/2014/main" val="885585594"/>
                    </a:ext>
                  </a:extLst>
                </a:gridCol>
                <a:gridCol w="887526">
                  <a:extLst>
                    <a:ext uri="{9D8B030D-6E8A-4147-A177-3AD203B41FA5}">
                      <a16:colId xmlns:a16="http://schemas.microsoft.com/office/drawing/2014/main" val="2691499307"/>
                    </a:ext>
                  </a:extLst>
                </a:gridCol>
                <a:gridCol w="887526">
                  <a:extLst>
                    <a:ext uri="{9D8B030D-6E8A-4147-A177-3AD203B41FA5}">
                      <a16:colId xmlns:a16="http://schemas.microsoft.com/office/drawing/2014/main" val="3642772033"/>
                    </a:ext>
                  </a:extLst>
                </a:gridCol>
                <a:gridCol w="887526">
                  <a:extLst>
                    <a:ext uri="{9D8B030D-6E8A-4147-A177-3AD203B41FA5}">
                      <a16:colId xmlns:a16="http://schemas.microsoft.com/office/drawing/2014/main" val="2809176690"/>
                    </a:ext>
                  </a:extLst>
                </a:gridCol>
                <a:gridCol w="887526">
                  <a:extLst>
                    <a:ext uri="{9D8B030D-6E8A-4147-A177-3AD203B41FA5}">
                      <a16:colId xmlns:a16="http://schemas.microsoft.com/office/drawing/2014/main" val="1112705979"/>
                    </a:ext>
                  </a:extLst>
                </a:gridCol>
                <a:gridCol w="887526">
                  <a:extLst>
                    <a:ext uri="{9D8B030D-6E8A-4147-A177-3AD203B41FA5}">
                      <a16:colId xmlns:a16="http://schemas.microsoft.com/office/drawing/2014/main" val="4278329556"/>
                    </a:ext>
                  </a:extLst>
                </a:gridCol>
                <a:gridCol w="887526">
                  <a:extLst>
                    <a:ext uri="{9D8B030D-6E8A-4147-A177-3AD203B41FA5}">
                      <a16:colId xmlns:a16="http://schemas.microsoft.com/office/drawing/2014/main" val="3963614026"/>
                    </a:ext>
                  </a:extLst>
                </a:gridCol>
                <a:gridCol w="887526">
                  <a:extLst>
                    <a:ext uri="{9D8B030D-6E8A-4147-A177-3AD203B41FA5}">
                      <a16:colId xmlns:a16="http://schemas.microsoft.com/office/drawing/2014/main" val="2807537796"/>
                    </a:ext>
                  </a:extLst>
                </a:gridCol>
              </a:tblGrid>
              <a:tr h="324480">
                <a:tc gridSpan="9">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r>
                        <a:rPr kumimoji="0" lang="pl-PL" sz="1400" b="1" i="0" u="none" strike="noStrike" cap="none" normalizeH="0" baseline="0" dirty="0">
                          <a:ln>
                            <a:noFill/>
                          </a:ln>
                          <a:solidFill>
                            <a:schemeClr val="bg1"/>
                          </a:solidFill>
                          <a:effectLst/>
                          <a:latin typeface="Arial" charset="0"/>
                          <a:sym typeface="Arial" charset="0"/>
                        </a:rPr>
                        <a:t>Tabela 2: Wskaźnik symetrii bezwzględnej wyników przestrzenno-czasowych</a:t>
                      </a: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algn="ctr"/>
                      <a:endParaRPr lang="es-ES" sz="1400" dirty="0"/>
                    </a:p>
                  </a:txBody>
                  <a:tcPr/>
                </a:tc>
                <a:tc hMerge="1">
                  <a:txBody>
                    <a:bodyPr/>
                    <a:lstStyle/>
                    <a:p>
                      <a:pPr algn="ct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extLst>
                  <a:ext uri="{0D108BD9-81ED-4DB2-BD59-A6C34878D82A}">
                    <a16:rowId xmlns:a16="http://schemas.microsoft.com/office/drawing/2014/main" val="1985628484"/>
                  </a:ext>
                </a:extLst>
              </a:tr>
              <a:tr h="241672">
                <a:tc rowSpan="2">
                  <a:txBody>
                    <a:bodyPr/>
                    <a:lstStyle/>
                    <a:p>
                      <a:pPr>
                        <a:lnSpc>
                          <a:spcPct val="100000"/>
                        </a:lnSpc>
                      </a:pPr>
                      <a:r>
                        <a:rPr lang="en-US" sz="1400" b="1" noProof="0" dirty="0">
                          <a:solidFill>
                            <a:schemeClr val="bg1"/>
                          </a:solidFill>
                        </a:rPr>
                        <a:t>Speed groups</a:t>
                      </a:r>
                    </a:p>
                  </a:txBody>
                  <a:tcPr>
                    <a:solidFill>
                      <a:schemeClr val="bg2">
                        <a:lumMod val="75000"/>
                      </a:schemeClr>
                    </a:solidFill>
                  </a:tcPr>
                </a:tc>
                <a:tc gridSpan="2">
                  <a:txBody>
                    <a:bodyPr/>
                    <a:lstStyle/>
                    <a:p>
                      <a:pPr algn="ctr"/>
                      <a:r>
                        <a:rPr lang="es-ES" sz="1400" b="1" kern="1200" dirty="0">
                          <a:solidFill>
                            <a:schemeClr val="lt1"/>
                          </a:solidFill>
                          <a:latin typeface="+mn-lt"/>
                          <a:ea typeface="+mn-ea"/>
                          <a:cs typeface="+mn-cs"/>
                        </a:rPr>
                        <a:t>Step </a:t>
                      </a:r>
                      <a:r>
                        <a:rPr lang="en-US" sz="1400" b="1" kern="1200" noProof="0" dirty="0">
                          <a:solidFill>
                            <a:schemeClr val="lt1"/>
                          </a:solidFill>
                          <a:latin typeface="+mn-lt"/>
                          <a:ea typeface="+mn-ea"/>
                          <a:cs typeface="+mn-cs"/>
                        </a:rPr>
                        <a:t>length</a:t>
                      </a:r>
                      <a:endParaRPr lang="en-US" sz="1400" noProof="0" dirty="0"/>
                    </a:p>
                  </a:txBody>
                  <a:tcPr>
                    <a:solidFill>
                      <a:schemeClr val="bg2">
                        <a:lumMod val="75000"/>
                      </a:schemeClr>
                    </a:solidFill>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lt1"/>
                          </a:solidFill>
                          <a:latin typeface="+mn-lt"/>
                          <a:ea typeface="+mn-ea"/>
                          <a:cs typeface="+mn-cs"/>
                        </a:rPr>
                        <a:t>Stance</a:t>
                      </a:r>
                      <a:r>
                        <a:rPr lang="es-ES" sz="1400" b="1" kern="1200" dirty="0">
                          <a:solidFill>
                            <a:schemeClr val="lt1"/>
                          </a:solidFill>
                          <a:latin typeface="+mn-lt"/>
                          <a:ea typeface="+mn-ea"/>
                          <a:cs typeface="+mn-cs"/>
                        </a:rPr>
                        <a:t> time</a:t>
                      </a:r>
                    </a:p>
                  </a:txBody>
                  <a:tcPr>
                    <a:solidFill>
                      <a:schemeClr val="bg2">
                        <a:lumMod val="75000"/>
                      </a:schemeClr>
                    </a:solidFill>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lt1"/>
                          </a:solidFill>
                          <a:latin typeface="+mn-lt"/>
                          <a:ea typeface="+mn-ea"/>
                          <a:cs typeface="+mn-cs"/>
                        </a:rPr>
                        <a:t>Swing time</a:t>
                      </a:r>
                    </a:p>
                  </a:txBody>
                  <a:tcPr>
                    <a:solidFill>
                      <a:schemeClr val="bg2">
                        <a:lumMod val="75000"/>
                      </a:schemeClr>
                    </a:solidFill>
                  </a:tcPr>
                </a:tc>
                <a:tc hMerge="1">
                  <a:txBody>
                    <a:bodyPr/>
                    <a:lstStyle/>
                    <a:p>
                      <a:pPr algn="ctr"/>
                      <a:endParaRPr lang="es-ES" sz="1400" dirty="0"/>
                    </a:p>
                  </a:txBody>
                  <a:tcPr>
                    <a:solidFill>
                      <a:schemeClr val="bg2">
                        <a:lumMod val="7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lt1"/>
                          </a:solidFill>
                          <a:latin typeface="+mn-lt"/>
                          <a:ea typeface="+mn-ea"/>
                          <a:cs typeface="+mn-cs"/>
                        </a:rPr>
                        <a:t>Double support</a:t>
                      </a:r>
                    </a:p>
                  </a:txBody>
                  <a:tcPr>
                    <a:solidFill>
                      <a:schemeClr val="bg2">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noProof="0" dirty="0">
                        <a:solidFill>
                          <a:schemeClr val="lt1"/>
                        </a:solidFill>
                        <a:latin typeface="+mn-lt"/>
                        <a:ea typeface="+mn-ea"/>
                        <a:cs typeface="+mn-cs"/>
                      </a:endParaRPr>
                    </a:p>
                  </a:txBody>
                  <a:tcPr>
                    <a:solidFill>
                      <a:schemeClr val="bg2">
                        <a:lumMod val="75000"/>
                      </a:schemeClr>
                    </a:solidFill>
                  </a:tcPr>
                </a:tc>
                <a:extLst>
                  <a:ext uri="{0D108BD9-81ED-4DB2-BD59-A6C34878D82A}">
                    <a16:rowId xmlns:a16="http://schemas.microsoft.com/office/drawing/2014/main" val="1632855977"/>
                  </a:ext>
                </a:extLst>
              </a:tr>
              <a:tr h="271264">
                <a:tc vMerge="1">
                  <a:txBody>
                    <a:bodyPr/>
                    <a:lstStyle/>
                    <a:p>
                      <a:pPr>
                        <a:lnSpc>
                          <a:spcPct val="100000"/>
                        </a:lnSpc>
                      </a:pPr>
                      <a:endParaRPr lang="es-ES" sz="1200" b="1" dirty="0"/>
                    </a:p>
                  </a:txBody>
                  <a:tcPr/>
                </a:tc>
                <a:tc>
                  <a:txBody>
                    <a:bodyPr/>
                    <a:lstStyle/>
                    <a:p>
                      <a:pPr algn="ctr">
                        <a:lnSpc>
                          <a:spcPct val="100000"/>
                        </a:lnSpc>
                      </a:pPr>
                      <a:r>
                        <a:rPr lang="en-US" sz="1300" b="1" noProof="0"/>
                        <a:t>Patients</a:t>
                      </a:r>
                    </a:p>
                  </a:txBody>
                  <a:tcPr/>
                </a:tc>
                <a:tc>
                  <a:txBody>
                    <a:bodyPr/>
                    <a:lstStyle/>
                    <a:p>
                      <a:pPr algn="ctr">
                        <a:lnSpc>
                          <a:spcPct val="100000"/>
                        </a:lnSpc>
                      </a:pPr>
                      <a:r>
                        <a:rPr lang="en-US" sz="1300" b="1" noProof="0"/>
                        <a:t>Controls</a:t>
                      </a:r>
                    </a:p>
                  </a:txBody>
                  <a:tcPr/>
                </a:tc>
                <a:tc>
                  <a:txBody>
                    <a:bodyPr/>
                    <a:lstStyle/>
                    <a:p>
                      <a:pPr algn="ctr">
                        <a:lnSpc>
                          <a:spcPct val="100000"/>
                        </a:lnSpc>
                      </a:pPr>
                      <a:r>
                        <a:rPr lang="en-US" sz="1300" b="1" noProof="0"/>
                        <a:t>Patients</a:t>
                      </a:r>
                    </a:p>
                  </a:txBody>
                  <a:tcPr/>
                </a:tc>
                <a:tc>
                  <a:txBody>
                    <a:bodyPr/>
                    <a:lstStyle/>
                    <a:p>
                      <a:pPr algn="ctr">
                        <a:lnSpc>
                          <a:spcPct val="100000"/>
                        </a:lnSpc>
                      </a:pPr>
                      <a:r>
                        <a:rPr lang="en-US" sz="1300" b="1" noProof="0"/>
                        <a:t>Controls</a:t>
                      </a:r>
                    </a:p>
                  </a:txBody>
                  <a:tcPr/>
                </a:tc>
                <a:tc>
                  <a:txBody>
                    <a:bodyPr/>
                    <a:lstStyle/>
                    <a:p>
                      <a:pPr algn="ctr">
                        <a:lnSpc>
                          <a:spcPct val="100000"/>
                        </a:lnSpc>
                      </a:pPr>
                      <a:r>
                        <a:rPr lang="en-US" sz="1300" b="1" noProof="0"/>
                        <a:t>Patients</a:t>
                      </a:r>
                    </a:p>
                  </a:txBody>
                  <a:tcPr/>
                </a:tc>
                <a:tc>
                  <a:txBody>
                    <a:bodyPr/>
                    <a:lstStyle/>
                    <a:p>
                      <a:pPr algn="ctr">
                        <a:lnSpc>
                          <a:spcPct val="100000"/>
                        </a:lnSpc>
                      </a:pPr>
                      <a:r>
                        <a:rPr lang="en-US" sz="1300" b="1" noProof="0"/>
                        <a:t>Controls</a:t>
                      </a:r>
                    </a:p>
                  </a:txBody>
                  <a:tcPr/>
                </a:tc>
                <a:tc>
                  <a:txBody>
                    <a:bodyPr/>
                    <a:lstStyle/>
                    <a:p>
                      <a:pPr algn="ctr">
                        <a:lnSpc>
                          <a:spcPct val="100000"/>
                        </a:lnSpc>
                      </a:pPr>
                      <a:r>
                        <a:rPr lang="en-US" sz="1300" b="1" noProof="0"/>
                        <a:t>Patients</a:t>
                      </a:r>
                    </a:p>
                  </a:txBody>
                  <a:tcPr/>
                </a:tc>
                <a:tc>
                  <a:txBody>
                    <a:bodyPr/>
                    <a:lstStyle/>
                    <a:p>
                      <a:pPr algn="ctr">
                        <a:lnSpc>
                          <a:spcPct val="100000"/>
                        </a:lnSpc>
                      </a:pPr>
                      <a:r>
                        <a:rPr lang="en-US" sz="1300" b="1" noProof="0" dirty="0"/>
                        <a:t>Controls</a:t>
                      </a:r>
                    </a:p>
                  </a:txBody>
                  <a:tcPr/>
                </a:tc>
                <a:extLst>
                  <a:ext uri="{0D108BD9-81ED-4DB2-BD59-A6C34878D82A}">
                    <a16:rowId xmlns:a16="http://schemas.microsoft.com/office/drawing/2014/main" val="2318375947"/>
                  </a:ext>
                </a:extLst>
              </a:tr>
              <a:tr h="307851">
                <a:tc>
                  <a:txBody>
                    <a:bodyPr/>
                    <a:lstStyle/>
                    <a:p>
                      <a:pPr algn="r">
                        <a:lnSpc>
                          <a:spcPct val="100000"/>
                        </a:lnSpc>
                      </a:pPr>
                      <a:r>
                        <a:rPr lang="pt-BR" sz="1400" dirty="0"/>
                        <a:t>0.5–1.4</a:t>
                      </a:r>
                      <a:endParaRPr lang="es-ES" sz="1400" dirty="0"/>
                    </a:p>
                  </a:txBody>
                  <a:tcPr/>
                </a:tc>
                <a:tc>
                  <a:txBody>
                    <a:bodyPr/>
                    <a:lstStyle/>
                    <a:p>
                      <a:pPr algn="ctr">
                        <a:lnSpc>
                          <a:spcPct val="100000"/>
                        </a:lnSpc>
                      </a:pPr>
                      <a:r>
                        <a:rPr lang="es-ES" sz="1400" dirty="0"/>
                        <a:t>29.27</a:t>
                      </a:r>
                    </a:p>
                  </a:txBody>
                  <a:tcPr/>
                </a:tc>
                <a:tc>
                  <a:txBody>
                    <a:bodyPr/>
                    <a:lstStyle/>
                    <a:p>
                      <a:pPr algn="ctr">
                        <a:lnSpc>
                          <a:spcPct val="100000"/>
                        </a:lnSpc>
                      </a:pPr>
                      <a:r>
                        <a:rPr lang="es-ES" sz="1400" dirty="0"/>
                        <a:t>7.99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latin typeface="+mn-lt"/>
                          <a:ea typeface="+mn-ea"/>
                          <a:cs typeface="+mn-cs"/>
                        </a:rPr>
                        <a:t>14.14</a:t>
                      </a:r>
                    </a:p>
                  </a:txBody>
                  <a:tcPr/>
                </a:tc>
                <a:tc>
                  <a:txBody>
                    <a:bodyPr/>
                    <a:lstStyle/>
                    <a:p>
                      <a:pPr algn="ctr">
                        <a:lnSpc>
                          <a:spcPct val="100000"/>
                        </a:lnSpc>
                      </a:pPr>
                      <a:r>
                        <a:rPr lang="es-ES" sz="1400" dirty="0"/>
                        <a:t>2.51</a:t>
                      </a:r>
                    </a:p>
                  </a:txBody>
                  <a:tcPr/>
                </a:tc>
                <a:tc>
                  <a:txBody>
                    <a:bodyPr/>
                    <a:lstStyle/>
                    <a:p>
                      <a:pPr algn="ctr">
                        <a:lnSpc>
                          <a:spcPct val="100000"/>
                        </a:lnSpc>
                      </a:pPr>
                      <a:r>
                        <a:rPr lang="es-ES" sz="1400" dirty="0"/>
                        <a:t>43.94</a:t>
                      </a:r>
                    </a:p>
                  </a:txBody>
                  <a:tcPr/>
                </a:tc>
                <a:tc>
                  <a:txBody>
                    <a:bodyPr/>
                    <a:lstStyle/>
                    <a:p>
                      <a:pPr algn="ctr">
                        <a:lnSpc>
                          <a:spcPct val="100000"/>
                        </a:lnSpc>
                      </a:pPr>
                      <a:r>
                        <a:rPr lang="es-ES" sz="1400" dirty="0"/>
                        <a:t>6.96</a:t>
                      </a:r>
                    </a:p>
                  </a:txBody>
                  <a:tcPr/>
                </a:tc>
                <a:tc>
                  <a:txBody>
                    <a:bodyPr/>
                    <a:lstStyle/>
                    <a:p>
                      <a:pPr algn="ctr">
                        <a:lnSpc>
                          <a:spcPct val="100000"/>
                        </a:lnSpc>
                      </a:pPr>
                      <a:r>
                        <a:rPr lang="es-ES" sz="1400" dirty="0"/>
                        <a:t>27.52</a:t>
                      </a:r>
                    </a:p>
                  </a:txBody>
                  <a:tcPr/>
                </a:tc>
                <a:tc>
                  <a:txBody>
                    <a:bodyPr/>
                    <a:lstStyle/>
                    <a:p>
                      <a:pPr algn="ctr">
                        <a:lnSpc>
                          <a:spcPct val="100000"/>
                        </a:lnSpc>
                      </a:pPr>
                      <a:r>
                        <a:rPr lang="es-ES" sz="1400" dirty="0"/>
                        <a:t>9.78</a:t>
                      </a:r>
                    </a:p>
                  </a:txBody>
                  <a:tcPr/>
                </a:tc>
                <a:extLst>
                  <a:ext uri="{0D108BD9-81ED-4DB2-BD59-A6C34878D82A}">
                    <a16:rowId xmlns:a16="http://schemas.microsoft.com/office/drawing/2014/main" val="3183329526"/>
                  </a:ext>
                </a:extLst>
              </a:tr>
              <a:tr h="288032">
                <a:tc>
                  <a:txBody>
                    <a:bodyPr/>
                    <a:lstStyle/>
                    <a:p>
                      <a:pPr algn="r">
                        <a:lnSpc>
                          <a:spcPct val="100000"/>
                        </a:lnSpc>
                      </a:pPr>
                      <a:r>
                        <a:rPr lang="pt-BR" sz="1400" dirty="0"/>
                        <a:t>1.5–2.4</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17.38</a:t>
                      </a:r>
                    </a:p>
                  </a:txBody>
                  <a:tcPr/>
                </a:tc>
                <a:tc>
                  <a:txBody>
                    <a:bodyPr/>
                    <a:lstStyle/>
                    <a:p>
                      <a:pPr algn="ctr">
                        <a:lnSpc>
                          <a:spcPct val="100000"/>
                        </a:lnSpc>
                      </a:pPr>
                      <a:r>
                        <a:rPr lang="es-ES" sz="1400" dirty="0"/>
                        <a:t>4.55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12.55</a:t>
                      </a:r>
                    </a:p>
                  </a:txBody>
                  <a:tcPr/>
                </a:tc>
                <a:tc>
                  <a:txBody>
                    <a:bodyPr/>
                    <a:lstStyle/>
                    <a:p>
                      <a:pPr algn="ctr">
                        <a:lnSpc>
                          <a:spcPct val="100000"/>
                        </a:lnSpc>
                      </a:pPr>
                      <a:r>
                        <a:rPr lang="es-ES" sz="1400" dirty="0"/>
                        <a:t>2.28</a:t>
                      </a:r>
                    </a:p>
                  </a:txBody>
                  <a:tcPr/>
                </a:tc>
                <a:tc>
                  <a:txBody>
                    <a:bodyPr/>
                    <a:lstStyle/>
                    <a:p>
                      <a:pPr algn="ctr">
                        <a:lnSpc>
                          <a:spcPct val="100000"/>
                        </a:lnSpc>
                      </a:pPr>
                      <a:r>
                        <a:rPr lang="es-ES" sz="1400" dirty="0"/>
                        <a:t>29.09</a:t>
                      </a:r>
                    </a:p>
                  </a:txBody>
                  <a:tcPr/>
                </a:tc>
                <a:tc>
                  <a:txBody>
                    <a:bodyPr/>
                    <a:lstStyle/>
                    <a:p>
                      <a:pPr algn="ctr">
                        <a:lnSpc>
                          <a:spcPct val="100000"/>
                        </a:lnSpc>
                      </a:pPr>
                      <a:r>
                        <a:rPr lang="es-ES" sz="1400" dirty="0"/>
                        <a:t>4.39</a:t>
                      </a:r>
                    </a:p>
                  </a:txBody>
                  <a:tcPr/>
                </a:tc>
                <a:tc>
                  <a:txBody>
                    <a:bodyPr/>
                    <a:lstStyle/>
                    <a:p>
                      <a:pPr algn="ctr">
                        <a:lnSpc>
                          <a:spcPct val="100000"/>
                        </a:lnSpc>
                      </a:pPr>
                      <a:r>
                        <a:rPr lang="es-ES" sz="1400" dirty="0"/>
                        <a:t>16.95</a:t>
                      </a:r>
                    </a:p>
                  </a:txBody>
                  <a:tcPr/>
                </a:tc>
                <a:tc>
                  <a:txBody>
                    <a:bodyPr/>
                    <a:lstStyle/>
                    <a:p>
                      <a:pPr algn="ctr">
                        <a:lnSpc>
                          <a:spcPct val="100000"/>
                        </a:lnSpc>
                      </a:pPr>
                      <a:r>
                        <a:rPr lang="es-ES" sz="1400" dirty="0"/>
                        <a:t>9.80</a:t>
                      </a:r>
                    </a:p>
                  </a:txBody>
                  <a:tcPr/>
                </a:tc>
                <a:extLst>
                  <a:ext uri="{0D108BD9-81ED-4DB2-BD59-A6C34878D82A}">
                    <a16:rowId xmlns:a16="http://schemas.microsoft.com/office/drawing/2014/main" val="2575924219"/>
                  </a:ext>
                </a:extLst>
              </a:tr>
              <a:tr h="288032">
                <a:tc>
                  <a:txBody>
                    <a:bodyPr/>
                    <a:lstStyle/>
                    <a:p>
                      <a:pPr algn="r">
                        <a:lnSpc>
                          <a:spcPct val="100000"/>
                        </a:lnSpc>
                      </a:pPr>
                      <a:r>
                        <a:rPr lang="pt-BR" sz="1400" dirty="0"/>
                        <a:t>2.5–3.4 </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13.41</a:t>
                      </a:r>
                    </a:p>
                  </a:txBody>
                  <a:tcPr/>
                </a:tc>
                <a:tc>
                  <a:txBody>
                    <a:bodyPr/>
                    <a:lstStyle/>
                    <a:p>
                      <a:pPr algn="ctr">
                        <a:lnSpc>
                          <a:spcPct val="100000"/>
                        </a:lnSpc>
                      </a:pPr>
                      <a:r>
                        <a:rPr lang="es-ES" sz="1400" dirty="0"/>
                        <a:t>4.08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10.44</a:t>
                      </a:r>
                    </a:p>
                  </a:txBody>
                  <a:tcPr/>
                </a:tc>
                <a:tc>
                  <a:txBody>
                    <a:bodyPr/>
                    <a:lstStyle/>
                    <a:p>
                      <a:pPr algn="ctr">
                        <a:lnSpc>
                          <a:spcPct val="100000"/>
                        </a:lnSpc>
                      </a:pPr>
                      <a:r>
                        <a:rPr lang="es-ES" sz="1400" dirty="0"/>
                        <a:t>2.35</a:t>
                      </a:r>
                    </a:p>
                  </a:txBody>
                  <a:tcPr/>
                </a:tc>
                <a:tc>
                  <a:txBody>
                    <a:bodyPr/>
                    <a:lstStyle/>
                    <a:p>
                      <a:pPr algn="ctr">
                        <a:lnSpc>
                          <a:spcPct val="100000"/>
                        </a:lnSpc>
                      </a:pPr>
                      <a:r>
                        <a:rPr lang="es-ES" sz="1400" dirty="0"/>
                        <a:t>20.21</a:t>
                      </a:r>
                    </a:p>
                  </a:txBody>
                  <a:tcPr/>
                </a:tc>
                <a:tc>
                  <a:txBody>
                    <a:bodyPr/>
                    <a:lstStyle/>
                    <a:p>
                      <a:pPr algn="ctr">
                        <a:lnSpc>
                          <a:spcPct val="100000"/>
                        </a:lnSpc>
                      </a:pPr>
                      <a:r>
                        <a:rPr lang="es-ES" sz="1400" dirty="0"/>
                        <a:t>5.33</a:t>
                      </a:r>
                    </a:p>
                  </a:txBody>
                  <a:tcPr/>
                </a:tc>
                <a:tc>
                  <a:txBody>
                    <a:bodyPr/>
                    <a:lstStyle/>
                    <a:p>
                      <a:pPr algn="ctr">
                        <a:lnSpc>
                          <a:spcPct val="100000"/>
                        </a:lnSpc>
                      </a:pPr>
                      <a:r>
                        <a:rPr lang="es-ES" sz="1400" dirty="0"/>
                        <a:t>17.69</a:t>
                      </a:r>
                    </a:p>
                  </a:txBody>
                  <a:tcPr/>
                </a:tc>
                <a:tc>
                  <a:txBody>
                    <a:bodyPr/>
                    <a:lstStyle/>
                    <a:p>
                      <a:pPr algn="ctr">
                        <a:lnSpc>
                          <a:spcPct val="100000"/>
                        </a:lnSpc>
                      </a:pPr>
                      <a:r>
                        <a:rPr lang="es-ES" sz="1400" dirty="0"/>
                        <a:t>8.93</a:t>
                      </a:r>
                    </a:p>
                  </a:txBody>
                  <a:tcPr/>
                </a:tc>
                <a:extLst>
                  <a:ext uri="{0D108BD9-81ED-4DB2-BD59-A6C34878D82A}">
                    <a16:rowId xmlns:a16="http://schemas.microsoft.com/office/drawing/2014/main" val="4153459799"/>
                  </a:ext>
                </a:extLst>
              </a:tr>
              <a:tr h="288032">
                <a:tc>
                  <a:txBody>
                    <a:bodyPr/>
                    <a:lstStyle/>
                    <a:p>
                      <a:pPr algn="r">
                        <a:lnSpc>
                          <a:spcPct val="100000"/>
                        </a:lnSpc>
                      </a:pPr>
                      <a:r>
                        <a:rPr lang="pt-BR" sz="1400" dirty="0"/>
                        <a:t>3.5–4.4</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6.56</a:t>
                      </a:r>
                    </a:p>
                  </a:txBody>
                  <a:tcPr/>
                </a:tc>
                <a:tc>
                  <a:txBody>
                    <a:bodyPr/>
                    <a:lstStyle/>
                    <a:p>
                      <a:pPr algn="ctr">
                        <a:lnSpc>
                          <a:spcPct val="100000"/>
                        </a:lnSpc>
                      </a:pPr>
                      <a:r>
                        <a:rPr lang="es-ES" sz="1400" dirty="0"/>
                        <a:t>3.06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4.30</a:t>
                      </a:r>
                    </a:p>
                  </a:txBody>
                  <a:tcPr/>
                </a:tc>
                <a:tc>
                  <a:txBody>
                    <a:bodyPr/>
                    <a:lstStyle/>
                    <a:p>
                      <a:pPr algn="ctr">
                        <a:lnSpc>
                          <a:spcPct val="100000"/>
                        </a:lnSpc>
                      </a:pPr>
                      <a:r>
                        <a:rPr lang="es-ES" sz="1400" dirty="0"/>
                        <a:t>1.93</a:t>
                      </a:r>
                    </a:p>
                  </a:txBody>
                  <a:tcPr/>
                </a:tc>
                <a:tc>
                  <a:txBody>
                    <a:bodyPr/>
                    <a:lstStyle/>
                    <a:p>
                      <a:pPr algn="ctr">
                        <a:lnSpc>
                          <a:spcPct val="100000"/>
                        </a:lnSpc>
                      </a:pPr>
                      <a:r>
                        <a:rPr lang="es-ES" sz="1400" dirty="0"/>
                        <a:t>9.81</a:t>
                      </a:r>
                    </a:p>
                  </a:txBody>
                  <a:tcPr/>
                </a:tc>
                <a:tc>
                  <a:txBody>
                    <a:bodyPr/>
                    <a:lstStyle/>
                    <a:p>
                      <a:pPr algn="ctr">
                        <a:lnSpc>
                          <a:spcPct val="100000"/>
                        </a:lnSpc>
                      </a:pPr>
                      <a:r>
                        <a:rPr lang="es-ES" sz="1400" dirty="0"/>
                        <a:t>2.28</a:t>
                      </a:r>
                    </a:p>
                  </a:txBody>
                  <a:tcPr/>
                </a:tc>
                <a:tc>
                  <a:txBody>
                    <a:bodyPr/>
                    <a:lstStyle/>
                    <a:p>
                      <a:pPr algn="ctr">
                        <a:lnSpc>
                          <a:spcPct val="100000"/>
                        </a:lnSpc>
                      </a:pPr>
                      <a:r>
                        <a:rPr lang="es-ES" sz="1400" dirty="0"/>
                        <a:t>13.46</a:t>
                      </a:r>
                    </a:p>
                  </a:txBody>
                  <a:tcPr/>
                </a:tc>
                <a:tc>
                  <a:txBody>
                    <a:bodyPr/>
                    <a:lstStyle/>
                    <a:p>
                      <a:pPr algn="ctr">
                        <a:lnSpc>
                          <a:spcPct val="100000"/>
                        </a:lnSpc>
                      </a:pPr>
                      <a:r>
                        <a:rPr lang="es-ES" sz="1400" dirty="0"/>
                        <a:t>10.99</a:t>
                      </a:r>
                    </a:p>
                  </a:txBody>
                  <a:tcPr/>
                </a:tc>
                <a:extLst>
                  <a:ext uri="{0D108BD9-81ED-4DB2-BD59-A6C34878D82A}">
                    <a16:rowId xmlns:a16="http://schemas.microsoft.com/office/drawing/2014/main" val="3862259894"/>
                  </a:ext>
                </a:extLst>
              </a:tr>
              <a:tr h="288032">
                <a:tc>
                  <a:txBody>
                    <a:bodyPr/>
                    <a:lstStyle/>
                    <a:p>
                      <a:pPr algn="r">
                        <a:lnSpc>
                          <a:spcPct val="100000"/>
                        </a:lnSpc>
                      </a:pPr>
                      <a:r>
                        <a:rPr lang="pt-BR" sz="1400" dirty="0"/>
                        <a:t>4.5–5.5</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6.21</a:t>
                      </a:r>
                    </a:p>
                  </a:txBody>
                  <a:tcPr/>
                </a:tc>
                <a:tc>
                  <a:txBody>
                    <a:bodyPr/>
                    <a:lstStyle/>
                    <a:p>
                      <a:pPr algn="ctr">
                        <a:lnSpc>
                          <a:spcPct val="100000"/>
                        </a:lnSpc>
                      </a:pPr>
                      <a:r>
                        <a:rPr lang="es-ES" sz="1400" dirty="0"/>
                        <a:t>3.49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4.35</a:t>
                      </a:r>
                    </a:p>
                  </a:txBody>
                  <a:tcPr/>
                </a:tc>
                <a:tc>
                  <a:txBody>
                    <a:bodyPr/>
                    <a:lstStyle/>
                    <a:p>
                      <a:pPr algn="ctr">
                        <a:lnSpc>
                          <a:spcPct val="100000"/>
                        </a:lnSpc>
                      </a:pPr>
                      <a:r>
                        <a:rPr lang="es-ES" sz="1400" dirty="0"/>
                        <a:t>2.43</a:t>
                      </a:r>
                    </a:p>
                  </a:txBody>
                  <a:tcPr/>
                </a:tc>
                <a:tc>
                  <a:txBody>
                    <a:bodyPr/>
                    <a:lstStyle/>
                    <a:p>
                      <a:pPr algn="ctr">
                        <a:lnSpc>
                          <a:spcPct val="100000"/>
                        </a:lnSpc>
                      </a:pPr>
                      <a:r>
                        <a:rPr lang="es-ES" sz="1400" dirty="0"/>
                        <a:t>7.92</a:t>
                      </a:r>
                    </a:p>
                  </a:txBody>
                  <a:tcPr/>
                </a:tc>
                <a:tc>
                  <a:txBody>
                    <a:bodyPr/>
                    <a:lstStyle/>
                    <a:p>
                      <a:pPr algn="ctr">
                        <a:lnSpc>
                          <a:spcPct val="100000"/>
                        </a:lnSpc>
                      </a:pPr>
                      <a:r>
                        <a:rPr lang="es-ES" sz="1400" dirty="0"/>
                        <a:t>1.91</a:t>
                      </a:r>
                    </a:p>
                  </a:txBody>
                  <a:tcPr/>
                </a:tc>
                <a:tc>
                  <a:txBody>
                    <a:bodyPr/>
                    <a:lstStyle/>
                    <a:p>
                      <a:pPr algn="ctr">
                        <a:lnSpc>
                          <a:spcPct val="100000"/>
                        </a:lnSpc>
                      </a:pPr>
                      <a:r>
                        <a:rPr lang="es-ES" sz="1400" dirty="0"/>
                        <a:t>13.40</a:t>
                      </a:r>
                    </a:p>
                  </a:txBody>
                  <a:tcPr/>
                </a:tc>
                <a:tc>
                  <a:txBody>
                    <a:bodyPr/>
                    <a:lstStyle/>
                    <a:p>
                      <a:pPr algn="ctr">
                        <a:lnSpc>
                          <a:spcPct val="100000"/>
                        </a:lnSpc>
                      </a:pPr>
                      <a:r>
                        <a:rPr lang="es-ES" sz="1400" dirty="0"/>
                        <a:t>10.74</a:t>
                      </a:r>
                    </a:p>
                  </a:txBody>
                  <a:tcPr/>
                </a:tc>
                <a:extLst>
                  <a:ext uri="{0D108BD9-81ED-4DB2-BD59-A6C34878D82A}">
                    <a16:rowId xmlns:a16="http://schemas.microsoft.com/office/drawing/2014/main" val="4187855309"/>
                  </a:ext>
                </a:extLst>
              </a:tr>
            </a:tbl>
          </a:graphicData>
        </a:graphic>
      </p:graphicFrame>
      <p:sp>
        <p:nvSpPr>
          <p:cNvPr id="5" name="CuadroTexto 4">
            <a:extLst>
              <a:ext uri="{FF2B5EF4-FFF2-40B4-BE49-F238E27FC236}">
                <a16:creationId xmlns:a16="http://schemas.microsoft.com/office/drawing/2014/main" id="{E0692C71-F0DE-4AA8-901B-1613262617FE}"/>
              </a:ext>
            </a:extLst>
          </p:cNvPr>
          <p:cNvSpPr txBox="1"/>
          <p:nvPr/>
        </p:nvSpPr>
        <p:spPr>
          <a:xfrm>
            <a:off x="755476" y="4994012"/>
            <a:ext cx="7704856" cy="738664"/>
          </a:xfrm>
          <a:prstGeom prst="rect">
            <a:avLst/>
          </a:prstGeom>
          <a:noFill/>
        </p:spPr>
        <p:txBody>
          <a:bodyPr wrap="square" rtlCol="0">
            <a:spAutoFit/>
          </a:bodyPr>
          <a:lstStyle/>
          <a:p>
            <a:pPr algn="just"/>
            <a:r>
              <a:rPr lang="pl-PL" sz="1400" b="0" dirty="0">
                <a:solidFill>
                  <a:schemeClr val="accent2"/>
                </a:solidFill>
              </a:rPr>
              <a:t>Tabela 2 - Wartość bezwzględna symetrycznego indeksu głównych parametrów przestrzenno-czasowych chodu u osób po udarze mózgu (n=130) i zdrowych osób z grupy kontrolnej (n=130). Wyniki za </a:t>
            </a:r>
            <a:r>
              <a:rPr lang="pl-PL" sz="1400" b="0" dirty="0" err="1">
                <a:solidFill>
                  <a:schemeClr val="accent2"/>
                </a:solidFill>
              </a:rPr>
              <a:t>Wang</a:t>
            </a:r>
            <a:r>
              <a:rPr lang="pl-PL" sz="1400" b="0" dirty="0">
                <a:solidFill>
                  <a:schemeClr val="accent2"/>
                </a:solidFill>
              </a:rPr>
              <a:t> Y. i </a:t>
            </a:r>
            <a:r>
              <a:rPr lang="pl-PL" sz="1400" b="0" dirty="0" err="1">
                <a:solidFill>
                  <a:schemeClr val="accent2"/>
                </a:solidFill>
              </a:rPr>
              <a:t>wsp</a:t>
            </a:r>
            <a:r>
              <a:rPr lang="pl-PL" sz="1400" b="0" dirty="0">
                <a:solidFill>
                  <a:schemeClr val="accent2"/>
                </a:solidFill>
              </a:rPr>
              <a:t>. 2019. </a:t>
            </a:r>
          </a:p>
        </p:txBody>
      </p:sp>
      <p:sp>
        <p:nvSpPr>
          <p:cNvPr id="4" name="Rectángulo 3">
            <a:extLst>
              <a:ext uri="{FF2B5EF4-FFF2-40B4-BE49-F238E27FC236}">
                <a16:creationId xmlns:a16="http://schemas.microsoft.com/office/drawing/2014/main" id="{D6EB29BD-8BA3-4F91-99B1-9D3DD777E23D}"/>
              </a:ext>
            </a:extLst>
          </p:cNvPr>
          <p:cNvSpPr/>
          <p:nvPr/>
        </p:nvSpPr>
        <p:spPr bwMode="auto">
          <a:xfrm>
            <a:off x="1475656" y="4293096"/>
            <a:ext cx="7128792" cy="652264"/>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Prostokąt 3">
            <a:extLst>
              <a:ext uri="{FF2B5EF4-FFF2-40B4-BE49-F238E27FC236}">
                <a16:creationId xmlns:a16="http://schemas.microsoft.com/office/drawing/2014/main" id="{4245C9F5-22E1-4CE1-AAEB-BD15E85317A6}"/>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Asymetria</a:t>
            </a:r>
            <a:r>
              <a:rPr lang="en-US" sz="1800" i="1" dirty="0">
                <a:solidFill>
                  <a:schemeClr val="accent2">
                    <a:lumMod val="75000"/>
                  </a:schemeClr>
                </a:solidFill>
              </a:rPr>
              <a:t> </a:t>
            </a:r>
            <a:r>
              <a:rPr lang="en-US" sz="1800" i="1" dirty="0" err="1">
                <a:solidFill>
                  <a:schemeClr val="accent2">
                    <a:lumMod val="75000"/>
                  </a:schemeClr>
                </a:solidFill>
              </a:rPr>
              <a:t>parametrów</a:t>
            </a:r>
            <a:r>
              <a:rPr lang="en-US" sz="1800" i="1" dirty="0">
                <a:solidFill>
                  <a:schemeClr val="accent2">
                    <a:lumMod val="75000"/>
                  </a:schemeClr>
                </a:solidFill>
              </a:rPr>
              <a:t> </a:t>
            </a:r>
            <a:r>
              <a:rPr lang="en-US" sz="1800" i="1" dirty="0" err="1">
                <a:solidFill>
                  <a:schemeClr val="accent2">
                    <a:lumMod val="75000"/>
                  </a:schemeClr>
                </a:solidFill>
              </a:rPr>
              <a:t>przestrzenno-czasow</a:t>
            </a:r>
            <a:r>
              <a:rPr lang="pl-PL" sz="1800" i="1" dirty="0" err="1">
                <a:solidFill>
                  <a:schemeClr val="accent2">
                    <a:lumMod val="75000"/>
                  </a:schemeClr>
                </a:solidFill>
              </a:rPr>
              <a:t>ych</a:t>
            </a:r>
            <a:endParaRPr lang="en-US" sz="1800" i="1" dirty="0">
              <a:solidFill>
                <a:schemeClr val="accent2">
                  <a:lumMod val="75000"/>
                </a:schemeClr>
              </a:solidFill>
            </a:endParaRPr>
          </a:p>
        </p:txBody>
      </p:sp>
      <p:sp>
        <p:nvSpPr>
          <p:cNvPr id="12" name="Rectángulo 11">
            <a:extLst>
              <a:ext uri="{FF2B5EF4-FFF2-40B4-BE49-F238E27FC236}">
                <a16:creationId xmlns:a16="http://schemas.microsoft.com/office/drawing/2014/main" id="{EAE619DA-123F-4EAA-BFAC-D5F3471B97F2}"/>
              </a:ext>
            </a:extLst>
          </p:cNvPr>
          <p:cNvSpPr/>
          <p:nvPr/>
        </p:nvSpPr>
        <p:spPr bwMode="auto">
          <a:xfrm>
            <a:off x="611557" y="2855486"/>
            <a:ext cx="864099" cy="2089874"/>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 name="Prostokąt 1">
            <a:extLst>
              <a:ext uri="{FF2B5EF4-FFF2-40B4-BE49-F238E27FC236}">
                <a16:creationId xmlns:a16="http://schemas.microsoft.com/office/drawing/2014/main" id="{AE9721CC-7D1C-4656-BEA0-3EEF4135A6A6}"/>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BIOMECHANICAL GAIT IMPAIRMENT AFTER STROKE</a:t>
            </a:r>
            <a:endParaRPr lang="en-US" sz="2000" b="0" dirty="0">
              <a:solidFill>
                <a:schemeClr val="accent2">
                  <a:lumMod val="75000"/>
                </a:schemeClr>
              </a:solidFill>
            </a:endParaRPr>
          </a:p>
        </p:txBody>
      </p:sp>
    </p:spTree>
    <p:extLst>
      <p:ext uri="{BB962C8B-B14F-4D97-AF65-F5344CB8AC3E}">
        <p14:creationId xmlns:p14="http://schemas.microsoft.com/office/powerpoint/2010/main" val="225892843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C04039-9036-416E-9F13-B993A61559DA}"/>
              </a:ext>
            </a:extLst>
          </p:cNvPr>
          <p:cNvPicPr>
            <a:picLocks noChangeAspect="1"/>
          </p:cNvPicPr>
          <p:nvPr/>
        </p:nvPicPr>
        <p:blipFill rotWithShape="1">
          <a:blip r:embed="rId2"/>
          <a:srcRect b="46199"/>
          <a:stretch/>
        </p:blipFill>
        <p:spPr>
          <a:xfrm>
            <a:off x="4268015" y="2431598"/>
            <a:ext cx="4408441" cy="2941618"/>
          </a:xfrm>
          <a:prstGeom prst="rect">
            <a:avLst/>
          </a:prstGeom>
        </p:spPr>
      </p:pic>
      <p:sp>
        <p:nvSpPr>
          <p:cNvPr id="7" name="Prostokąt 3">
            <a:extLst>
              <a:ext uri="{FF2B5EF4-FFF2-40B4-BE49-F238E27FC236}">
                <a16:creationId xmlns:a16="http://schemas.microsoft.com/office/drawing/2014/main" id="{9E3345C7-02CB-4902-89DE-DF45E5952DE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Parametry</a:t>
            </a:r>
            <a:r>
              <a:rPr lang="en-US" sz="1800" i="1" dirty="0">
                <a:solidFill>
                  <a:schemeClr val="accent2">
                    <a:lumMod val="75000"/>
                  </a:schemeClr>
                </a:solidFill>
              </a:rPr>
              <a:t> </a:t>
            </a:r>
            <a:r>
              <a:rPr lang="en-US" sz="1800" i="1" dirty="0" err="1">
                <a:solidFill>
                  <a:schemeClr val="accent2">
                    <a:lumMod val="75000"/>
                  </a:schemeClr>
                </a:solidFill>
              </a:rPr>
              <a:t>kinematyczne</a:t>
            </a:r>
            <a:r>
              <a:rPr lang="en-US" sz="1800" i="1" dirty="0">
                <a:solidFill>
                  <a:schemeClr val="accent2">
                    <a:lumMod val="75000"/>
                  </a:schemeClr>
                </a:solidFill>
              </a:rPr>
              <a:t>: </a:t>
            </a:r>
            <a:r>
              <a:rPr lang="en-US" sz="1800" i="1" dirty="0" err="1">
                <a:solidFill>
                  <a:schemeClr val="accent2">
                    <a:lumMod val="75000"/>
                  </a:schemeClr>
                </a:solidFill>
              </a:rPr>
              <a:t>tułów</a:t>
            </a:r>
            <a:endParaRPr lang="en-US" sz="1800" i="1" dirty="0">
              <a:solidFill>
                <a:schemeClr val="accent2">
                  <a:lumMod val="75000"/>
                </a:schemeClr>
              </a:solidFill>
            </a:endParaRPr>
          </a:p>
        </p:txBody>
      </p:sp>
      <p:pic>
        <p:nvPicPr>
          <p:cNvPr id="2" name="Imagen 1">
            <a:extLst>
              <a:ext uri="{FF2B5EF4-FFF2-40B4-BE49-F238E27FC236}">
                <a16:creationId xmlns:a16="http://schemas.microsoft.com/office/drawing/2014/main" id="{9CFB4D49-9AF9-4D90-AF94-B02688D4A8E9}"/>
              </a:ext>
            </a:extLst>
          </p:cNvPr>
          <p:cNvPicPr>
            <a:picLocks noChangeAspect="1"/>
          </p:cNvPicPr>
          <p:nvPr/>
        </p:nvPicPr>
        <p:blipFill rotWithShape="1">
          <a:blip r:embed="rId3"/>
          <a:srcRect b="51646"/>
          <a:stretch/>
        </p:blipFill>
        <p:spPr>
          <a:xfrm>
            <a:off x="395536" y="2420888"/>
            <a:ext cx="4248275" cy="2941618"/>
          </a:xfrm>
          <a:prstGeom prst="rect">
            <a:avLst/>
          </a:prstGeom>
        </p:spPr>
      </p:pic>
      <p:sp>
        <p:nvSpPr>
          <p:cNvPr id="9" name="CuadroTexto 8">
            <a:extLst>
              <a:ext uri="{FF2B5EF4-FFF2-40B4-BE49-F238E27FC236}">
                <a16:creationId xmlns:a16="http://schemas.microsoft.com/office/drawing/2014/main" id="{5AEDD401-454F-481E-B48E-7B2D416B3BF2}"/>
              </a:ext>
            </a:extLst>
          </p:cNvPr>
          <p:cNvSpPr txBox="1"/>
          <p:nvPr/>
        </p:nvSpPr>
        <p:spPr>
          <a:xfrm>
            <a:off x="411060" y="5435932"/>
            <a:ext cx="8625436" cy="738664"/>
          </a:xfrm>
          <a:prstGeom prst="rect">
            <a:avLst/>
          </a:prstGeom>
          <a:noFill/>
        </p:spPr>
        <p:txBody>
          <a:bodyPr wrap="square" rtlCol="0">
            <a:spAutoFit/>
          </a:bodyPr>
          <a:lstStyle/>
          <a:p>
            <a:pPr algn="just"/>
            <a:r>
              <a:rPr lang="pl-PL" sz="1400" b="0" dirty="0">
                <a:solidFill>
                  <a:schemeClr val="accent2"/>
                </a:solidFill>
              </a:rPr>
              <a:t>Rycina 3 - Średni kąt i odchylenia standardowe ruchu tułowia w płaszczyźnie strzałkowej, czołowej i poprzecznej. Linia czarna: kontrole, niebieska: udar łagodne/umiarkowane upośledzenie kończyn dolnych, czerwona: udar z ciężkim upośledzeniem kończyn dolnych. Wyniki na podstawie </a:t>
            </a:r>
            <a:r>
              <a:rPr lang="pl-PL" sz="1400" b="0" dirty="0" err="1">
                <a:solidFill>
                  <a:schemeClr val="accent2"/>
                </a:solidFill>
              </a:rPr>
              <a:t>Tamaya</a:t>
            </a:r>
            <a:r>
              <a:rPr lang="pl-PL" sz="1400" b="0" dirty="0">
                <a:solidFill>
                  <a:schemeClr val="accent2"/>
                </a:solidFill>
              </a:rPr>
              <a:t> V.C. et al. 2020. </a:t>
            </a:r>
          </a:p>
        </p:txBody>
      </p:sp>
      <p:sp>
        <p:nvSpPr>
          <p:cNvPr id="11" name="CuadroTexto 10">
            <a:extLst>
              <a:ext uri="{FF2B5EF4-FFF2-40B4-BE49-F238E27FC236}">
                <a16:creationId xmlns:a16="http://schemas.microsoft.com/office/drawing/2014/main" id="{DF0CDE72-D68E-4A71-B1AD-3B4C6AAA9882}"/>
              </a:ext>
            </a:extLst>
          </p:cNvPr>
          <p:cNvSpPr txBox="1"/>
          <p:nvPr/>
        </p:nvSpPr>
        <p:spPr>
          <a:xfrm>
            <a:off x="395536" y="2164213"/>
            <a:ext cx="4176463" cy="276999"/>
          </a:xfrm>
          <a:prstGeom prst="rect">
            <a:avLst/>
          </a:prstGeom>
          <a:noFill/>
        </p:spPr>
        <p:txBody>
          <a:bodyPr wrap="square" rtlCol="0">
            <a:spAutoFit/>
          </a:bodyPr>
          <a:lstStyle/>
          <a:p>
            <a:pPr algn="just"/>
            <a:r>
              <a:rPr lang="pl-PL" sz="1200" dirty="0">
                <a:solidFill>
                  <a:schemeClr val="accent2"/>
                </a:solidFill>
              </a:rPr>
              <a:t>Udar mózgu w porównaniu do zdrowej osoby</a:t>
            </a:r>
            <a:endParaRPr lang="en-US" sz="1200" dirty="0">
              <a:solidFill>
                <a:schemeClr val="accent2"/>
              </a:solidFill>
            </a:endParaRPr>
          </a:p>
        </p:txBody>
      </p:sp>
      <p:sp>
        <p:nvSpPr>
          <p:cNvPr id="13" name="CuadroTexto 12">
            <a:extLst>
              <a:ext uri="{FF2B5EF4-FFF2-40B4-BE49-F238E27FC236}">
                <a16:creationId xmlns:a16="http://schemas.microsoft.com/office/drawing/2014/main" id="{6FB7F9C0-502E-4A1D-9AF3-6E0E241747AE}"/>
              </a:ext>
            </a:extLst>
          </p:cNvPr>
          <p:cNvSpPr txBox="1"/>
          <p:nvPr/>
        </p:nvSpPr>
        <p:spPr>
          <a:xfrm>
            <a:off x="4644008" y="1844824"/>
            <a:ext cx="3997848" cy="646331"/>
          </a:xfrm>
          <a:prstGeom prst="rect">
            <a:avLst/>
          </a:prstGeom>
          <a:noFill/>
        </p:spPr>
        <p:txBody>
          <a:bodyPr wrap="square" rtlCol="0">
            <a:spAutoFit/>
          </a:bodyPr>
          <a:lstStyle/>
          <a:p>
            <a:pPr algn="ctr"/>
            <a:r>
              <a:rPr lang="pl-PL" sz="1200" dirty="0">
                <a:solidFill>
                  <a:schemeClr val="accent2"/>
                </a:solidFill>
              </a:rPr>
              <a:t>Udar z ciężkim upośledzeniem, udar z lekkim/umiarkowanym upośledzeniem i zdrowe grupy kontrolne</a:t>
            </a:r>
          </a:p>
        </p:txBody>
      </p:sp>
      <p:sp>
        <p:nvSpPr>
          <p:cNvPr id="3" name="CuadroTexto 2">
            <a:extLst>
              <a:ext uri="{FF2B5EF4-FFF2-40B4-BE49-F238E27FC236}">
                <a16:creationId xmlns:a16="http://schemas.microsoft.com/office/drawing/2014/main" id="{133232F9-9492-41B3-B95E-124559BE27CE}"/>
              </a:ext>
            </a:extLst>
          </p:cNvPr>
          <p:cNvSpPr txBox="1"/>
          <p:nvPr/>
        </p:nvSpPr>
        <p:spPr>
          <a:xfrm rot="16200000">
            <a:off x="200418" y="2940913"/>
            <a:ext cx="864096" cy="400110"/>
          </a:xfrm>
          <a:prstGeom prst="rect">
            <a:avLst/>
          </a:prstGeom>
          <a:solidFill>
            <a:schemeClr val="bg1"/>
          </a:solidFill>
        </p:spPr>
        <p:txBody>
          <a:bodyPr wrap="square" rtlCol="0">
            <a:spAutoFit/>
          </a:bodyPr>
          <a:lstStyle/>
          <a:p>
            <a:pPr algn="ctr"/>
            <a:r>
              <a:rPr lang="pl-PL" b="0" i="0" dirty="0">
                <a:solidFill>
                  <a:srgbClr val="000000"/>
                </a:solidFill>
                <a:effectLst/>
                <a:latin typeface="-apple-system"/>
              </a:rPr>
              <a:t>Płaszczyzna strzałkowa</a:t>
            </a:r>
            <a:endParaRPr lang="en-US" b="0" dirty="0">
              <a:solidFill>
                <a:schemeClr val="tx1"/>
              </a:solidFill>
            </a:endParaRPr>
          </a:p>
        </p:txBody>
      </p:sp>
      <p:sp>
        <p:nvSpPr>
          <p:cNvPr id="6" name="CuadroTexto 5">
            <a:extLst>
              <a:ext uri="{FF2B5EF4-FFF2-40B4-BE49-F238E27FC236}">
                <a16:creationId xmlns:a16="http://schemas.microsoft.com/office/drawing/2014/main" id="{939307ED-3E3C-44D9-A225-3D3C7C1E57A4}"/>
              </a:ext>
            </a:extLst>
          </p:cNvPr>
          <p:cNvSpPr txBox="1"/>
          <p:nvPr/>
        </p:nvSpPr>
        <p:spPr>
          <a:xfrm rot="16200000">
            <a:off x="200418" y="3805009"/>
            <a:ext cx="864096" cy="400110"/>
          </a:xfrm>
          <a:prstGeom prst="rect">
            <a:avLst/>
          </a:prstGeom>
          <a:solidFill>
            <a:schemeClr val="bg1"/>
          </a:solidFill>
        </p:spPr>
        <p:txBody>
          <a:bodyPr wrap="square" rtlCol="0">
            <a:spAutoFit/>
          </a:bodyPr>
          <a:lstStyle/>
          <a:p>
            <a:pPr algn="ctr"/>
            <a:r>
              <a:rPr lang="pl-PL" b="0" i="0" dirty="0">
                <a:solidFill>
                  <a:srgbClr val="000000"/>
                </a:solidFill>
                <a:effectLst/>
                <a:latin typeface="-apple-system"/>
              </a:rPr>
              <a:t>Płaszczyzna</a:t>
            </a:r>
            <a:r>
              <a:rPr lang="pl-PL" b="0" dirty="0">
                <a:solidFill>
                  <a:schemeClr val="tx1"/>
                </a:solidFill>
              </a:rPr>
              <a:t> czołowa</a:t>
            </a:r>
            <a:endParaRPr lang="en-US" b="0" dirty="0">
              <a:solidFill>
                <a:schemeClr val="tx1"/>
              </a:solidFill>
            </a:endParaRPr>
          </a:p>
        </p:txBody>
      </p:sp>
      <p:sp>
        <p:nvSpPr>
          <p:cNvPr id="8" name="CuadroTexto 7">
            <a:extLst>
              <a:ext uri="{FF2B5EF4-FFF2-40B4-BE49-F238E27FC236}">
                <a16:creationId xmlns:a16="http://schemas.microsoft.com/office/drawing/2014/main" id="{0242B582-8FE8-442A-A7B4-19F175B527D5}"/>
              </a:ext>
            </a:extLst>
          </p:cNvPr>
          <p:cNvSpPr txBox="1"/>
          <p:nvPr/>
        </p:nvSpPr>
        <p:spPr>
          <a:xfrm rot="16200000">
            <a:off x="209401" y="4732131"/>
            <a:ext cx="846130" cy="400110"/>
          </a:xfrm>
          <a:prstGeom prst="rect">
            <a:avLst/>
          </a:prstGeom>
          <a:solidFill>
            <a:schemeClr val="bg1"/>
          </a:solidFill>
        </p:spPr>
        <p:txBody>
          <a:bodyPr wrap="square" rtlCol="0">
            <a:spAutoFit/>
          </a:bodyPr>
          <a:lstStyle/>
          <a:p>
            <a:pPr algn="ctr"/>
            <a:r>
              <a:rPr lang="pl-PL" b="0" i="0" dirty="0">
                <a:solidFill>
                  <a:srgbClr val="000000"/>
                </a:solidFill>
                <a:effectLst/>
                <a:latin typeface="-apple-system"/>
              </a:rPr>
              <a:t>Płaszczyzna</a:t>
            </a:r>
            <a:r>
              <a:rPr lang="pl-PL" b="0" dirty="0">
                <a:solidFill>
                  <a:schemeClr val="tx1"/>
                </a:solidFill>
              </a:rPr>
              <a:t> poprzeczna</a:t>
            </a:r>
            <a:endParaRPr lang="en-US" b="0" dirty="0">
              <a:solidFill>
                <a:schemeClr val="tx1"/>
              </a:solidFill>
            </a:endParaRPr>
          </a:p>
        </p:txBody>
      </p:sp>
      <p:sp>
        <p:nvSpPr>
          <p:cNvPr id="14" name="Flecha: a la derecha 13">
            <a:extLst>
              <a:ext uri="{FF2B5EF4-FFF2-40B4-BE49-F238E27FC236}">
                <a16:creationId xmlns:a16="http://schemas.microsoft.com/office/drawing/2014/main" id="{3708B970-32A4-44FC-8F44-AE877E8057CE}"/>
              </a:ext>
            </a:extLst>
          </p:cNvPr>
          <p:cNvSpPr/>
          <p:nvPr/>
        </p:nvSpPr>
        <p:spPr bwMode="auto">
          <a:xfrm rot="2257076">
            <a:off x="1563560" y="2664298"/>
            <a:ext cx="340568" cy="168081"/>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Flecha: a la derecha 15">
            <a:extLst>
              <a:ext uri="{FF2B5EF4-FFF2-40B4-BE49-F238E27FC236}">
                <a16:creationId xmlns:a16="http://schemas.microsoft.com/office/drawing/2014/main" id="{6E7F0D3D-4C3B-437C-AF72-E13ACF11A418}"/>
              </a:ext>
            </a:extLst>
          </p:cNvPr>
          <p:cNvSpPr/>
          <p:nvPr/>
        </p:nvSpPr>
        <p:spPr bwMode="auto">
          <a:xfrm rot="2257076">
            <a:off x="5290489" y="2654495"/>
            <a:ext cx="340568" cy="168081"/>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8" name="Conector recto 17">
            <a:extLst>
              <a:ext uri="{FF2B5EF4-FFF2-40B4-BE49-F238E27FC236}">
                <a16:creationId xmlns:a16="http://schemas.microsoft.com/office/drawing/2014/main" id="{6EAF5C1C-2700-4132-A8CB-A19EFF0B78DC}"/>
              </a:ext>
            </a:extLst>
          </p:cNvPr>
          <p:cNvCxnSpPr>
            <a:cxnSpLocks/>
          </p:cNvCxnSpPr>
          <p:nvPr/>
        </p:nvCxnSpPr>
        <p:spPr bwMode="auto">
          <a:xfrm>
            <a:off x="3635896" y="3717032"/>
            <a:ext cx="0" cy="432048"/>
          </a:xfrm>
          <a:prstGeom prst="line">
            <a:avLst/>
          </a:prstGeom>
          <a:noFill/>
          <a:ln w="28575" cap="flat" cmpd="sng" algn="ctr">
            <a:solidFill>
              <a:srgbClr val="FF3300"/>
            </a:solidFill>
            <a:prstDash val="solid"/>
            <a:round/>
            <a:headEnd type="arrow" w="med" len="med"/>
            <a:tailEnd type="arrow" w="med" len="med"/>
          </a:ln>
          <a:effectLst/>
        </p:spPr>
      </p:cxnSp>
      <p:cxnSp>
        <p:nvCxnSpPr>
          <p:cNvPr id="20" name="Conector recto 19">
            <a:extLst>
              <a:ext uri="{FF2B5EF4-FFF2-40B4-BE49-F238E27FC236}">
                <a16:creationId xmlns:a16="http://schemas.microsoft.com/office/drawing/2014/main" id="{30B8AE45-AF96-49B7-9E72-536BB9880F7F}"/>
              </a:ext>
            </a:extLst>
          </p:cNvPr>
          <p:cNvCxnSpPr>
            <a:cxnSpLocks/>
          </p:cNvCxnSpPr>
          <p:nvPr/>
        </p:nvCxnSpPr>
        <p:spPr bwMode="auto">
          <a:xfrm>
            <a:off x="7668344" y="3800363"/>
            <a:ext cx="0" cy="432048"/>
          </a:xfrm>
          <a:prstGeom prst="line">
            <a:avLst/>
          </a:prstGeom>
          <a:noFill/>
          <a:ln w="28575" cap="flat" cmpd="sng" algn="ctr">
            <a:solidFill>
              <a:srgbClr val="FF3300"/>
            </a:solidFill>
            <a:prstDash val="solid"/>
            <a:round/>
            <a:headEnd type="arrow" w="med" len="med"/>
            <a:tailEnd type="arrow" w="med" len="med"/>
          </a:ln>
          <a:effectLst/>
        </p:spPr>
      </p:cxnSp>
      <p:cxnSp>
        <p:nvCxnSpPr>
          <p:cNvPr id="21" name="Conector recto 20">
            <a:extLst>
              <a:ext uri="{FF2B5EF4-FFF2-40B4-BE49-F238E27FC236}">
                <a16:creationId xmlns:a16="http://schemas.microsoft.com/office/drawing/2014/main" id="{573BBC7A-90C7-45A0-9B29-263F67F20ACA}"/>
              </a:ext>
            </a:extLst>
          </p:cNvPr>
          <p:cNvCxnSpPr>
            <a:cxnSpLocks/>
          </p:cNvCxnSpPr>
          <p:nvPr/>
        </p:nvCxnSpPr>
        <p:spPr bwMode="auto">
          <a:xfrm>
            <a:off x="2483768" y="4653136"/>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4" name="Conector recto 23">
            <a:extLst>
              <a:ext uri="{FF2B5EF4-FFF2-40B4-BE49-F238E27FC236}">
                <a16:creationId xmlns:a16="http://schemas.microsoft.com/office/drawing/2014/main" id="{8856BD4C-DBC7-4CF6-9DF2-9D2CB9EDAC49}"/>
              </a:ext>
            </a:extLst>
          </p:cNvPr>
          <p:cNvCxnSpPr>
            <a:cxnSpLocks/>
          </p:cNvCxnSpPr>
          <p:nvPr/>
        </p:nvCxnSpPr>
        <p:spPr bwMode="auto">
          <a:xfrm>
            <a:off x="3131840" y="4674842"/>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5" name="Conector recto 24">
            <a:extLst>
              <a:ext uri="{FF2B5EF4-FFF2-40B4-BE49-F238E27FC236}">
                <a16:creationId xmlns:a16="http://schemas.microsoft.com/office/drawing/2014/main" id="{04EE8357-8782-4D47-8BF7-2363356F05D5}"/>
              </a:ext>
            </a:extLst>
          </p:cNvPr>
          <p:cNvCxnSpPr>
            <a:cxnSpLocks/>
          </p:cNvCxnSpPr>
          <p:nvPr/>
        </p:nvCxnSpPr>
        <p:spPr bwMode="auto">
          <a:xfrm>
            <a:off x="6300192" y="4750533"/>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6" name="Conector recto 25">
            <a:extLst>
              <a:ext uri="{FF2B5EF4-FFF2-40B4-BE49-F238E27FC236}">
                <a16:creationId xmlns:a16="http://schemas.microsoft.com/office/drawing/2014/main" id="{23B987A1-80F6-48D8-B965-FE69CE3613E5}"/>
              </a:ext>
            </a:extLst>
          </p:cNvPr>
          <p:cNvCxnSpPr>
            <a:cxnSpLocks/>
          </p:cNvCxnSpPr>
          <p:nvPr/>
        </p:nvCxnSpPr>
        <p:spPr bwMode="auto">
          <a:xfrm>
            <a:off x="6948264" y="4772239"/>
            <a:ext cx="0" cy="299355"/>
          </a:xfrm>
          <a:prstGeom prst="line">
            <a:avLst/>
          </a:prstGeom>
          <a:noFill/>
          <a:ln w="28575" cap="flat" cmpd="sng" algn="ctr">
            <a:solidFill>
              <a:srgbClr val="FF3300"/>
            </a:solidFill>
            <a:prstDash val="solid"/>
            <a:round/>
            <a:headEnd type="none" w="med" len="med"/>
            <a:tailEnd type="arrow" w="med" len="med"/>
          </a:ln>
          <a:effectLst/>
        </p:spPr>
      </p:cxnSp>
      <p:sp>
        <p:nvSpPr>
          <p:cNvPr id="10" name="Prostokąt 1">
            <a:extLst>
              <a:ext uri="{FF2B5EF4-FFF2-40B4-BE49-F238E27FC236}">
                <a16:creationId xmlns:a16="http://schemas.microsoft.com/office/drawing/2014/main" id="{40F72275-CDA4-451E-B798-9E431752291A}"/>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223853264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435AFE-90BE-4D39-A0D4-7BC445643722}"/>
              </a:ext>
            </a:extLst>
          </p:cNvPr>
          <p:cNvPicPr>
            <a:picLocks noChangeAspect="1"/>
          </p:cNvPicPr>
          <p:nvPr/>
        </p:nvPicPr>
        <p:blipFill rotWithShape="1">
          <a:blip r:embed="rId2"/>
          <a:srcRect t="54200" b="6543"/>
          <a:stretch/>
        </p:blipFill>
        <p:spPr>
          <a:xfrm>
            <a:off x="4175381" y="3356992"/>
            <a:ext cx="4436803" cy="2160240"/>
          </a:xfrm>
          <a:prstGeom prst="rect">
            <a:avLst/>
          </a:prstGeom>
        </p:spPr>
      </p:pic>
      <p:sp>
        <p:nvSpPr>
          <p:cNvPr id="7" name="Prostokąt 3">
            <a:extLst>
              <a:ext uri="{FF2B5EF4-FFF2-40B4-BE49-F238E27FC236}">
                <a16:creationId xmlns:a16="http://schemas.microsoft.com/office/drawing/2014/main" id="{9E3345C7-02CB-4902-89DE-DF45E5952DE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Parametry</a:t>
            </a:r>
            <a:r>
              <a:rPr lang="en-US" sz="1800" i="1" dirty="0">
                <a:solidFill>
                  <a:schemeClr val="accent2">
                    <a:lumMod val="75000"/>
                  </a:schemeClr>
                </a:solidFill>
              </a:rPr>
              <a:t> </a:t>
            </a:r>
            <a:r>
              <a:rPr lang="en-US" sz="1800" i="1" dirty="0" err="1">
                <a:solidFill>
                  <a:schemeClr val="accent2">
                    <a:lumMod val="75000"/>
                  </a:schemeClr>
                </a:solidFill>
              </a:rPr>
              <a:t>kinematyki</a:t>
            </a:r>
            <a:r>
              <a:rPr lang="en-US" sz="1800" i="1" dirty="0">
                <a:solidFill>
                  <a:schemeClr val="accent2">
                    <a:lumMod val="75000"/>
                  </a:schemeClr>
                </a:solidFill>
              </a:rPr>
              <a:t>: </a:t>
            </a:r>
            <a:r>
              <a:rPr lang="en-US" sz="1800" i="1" dirty="0" err="1">
                <a:solidFill>
                  <a:schemeClr val="accent2">
                    <a:lumMod val="75000"/>
                  </a:schemeClr>
                </a:solidFill>
              </a:rPr>
              <a:t>miednica</a:t>
            </a:r>
            <a:endParaRPr lang="en-US" sz="1800" i="1" dirty="0">
              <a:solidFill>
                <a:schemeClr val="accent2">
                  <a:lumMod val="75000"/>
                </a:schemeClr>
              </a:solidFill>
            </a:endParaRPr>
          </a:p>
        </p:txBody>
      </p:sp>
      <p:pic>
        <p:nvPicPr>
          <p:cNvPr id="2" name="Imagen 1">
            <a:extLst>
              <a:ext uri="{FF2B5EF4-FFF2-40B4-BE49-F238E27FC236}">
                <a16:creationId xmlns:a16="http://schemas.microsoft.com/office/drawing/2014/main" id="{7736F0BF-31E0-4EA3-BC95-41E39025FB78}"/>
              </a:ext>
            </a:extLst>
          </p:cNvPr>
          <p:cNvPicPr>
            <a:picLocks noChangeAspect="1"/>
          </p:cNvPicPr>
          <p:nvPr/>
        </p:nvPicPr>
        <p:blipFill rotWithShape="1">
          <a:blip r:embed="rId3"/>
          <a:srcRect t="48300" b="2497"/>
          <a:stretch/>
        </p:blipFill>
        <p:spPr>
          <a:xfrm>
            <a:off x="467544" y="2553253"/>
            <a:ext cx="4104456" cy="2891971"/>
          </a:xfrm>
          <a:prstGeom prst="rect">
            <a:avLst/>
          </a:prstGeom>
        </p:spPr>
      </p:pic>
      <p:sp>
        <p:nvSpPr>
          <p:cNvPr id="9" name="CuadroTexto 8">
            <a:extLst>
              <a:ext uri="{FF2B5EF4-FFF2-40B4-BE49-F238E27FC236}">
                <a16:creationId xmlns:a16="http://schemas.microsoft.com/office/drawing/2014/main" id="{02200C36-073E-4B22-A88D-1734D04E588F}"/>
              </a:ext>
            </a:extLst>
          </p:cNvPr>
          <p:cNvSpPr txBox="1"/>
          <p:nvPr/>
        </p:nvSpPr>
        <p:spPr>
          <a:xfrm>
            <a:off x="1216757" y="2204864"/>
            <a:ext cx="2636483" cy="276999"/>
          </a:xfrm>
          <a:prstGeom prst="rect">
            <a:avLst/>
          </a:prstGeom>
          <a:noFill/>
        </p:spPr>
        <p:txBody>
          <a:bodyPr wrap="square" rtlCol="0">
            <a:spAutoFit/>
          </a:bodyPr>
          <a:lstStyle/>
          <a:p>
            <a:pPr algn="just"/>
            <a:r>
              <a:rPr lang="pl-PL" sz="1200" dirty="0">
                <a:solidFill>
                  <a:schemeClr val="accent2"/>
                </a:solidFill>
              </a:rPr>
              <a:t>Udar mózgu a zdrowe kontrole</a:t>
            </a:r>
            <a:endParaRPr lang="en-US" sz="1200" dirty="0">
              <a:solidFill>
                <a:schemeClr val="accent2"/>
              </a:solidFill>
            </a:endParaRPr>
          </a:p>
        </p:txBody>
      </p:sp>
      <p:sp>
        <p:nvSpPr>
          <p:cNvPr id="11" name="CuadroTexto 10">
            <a:extLst>
              <a:ext uri="{FF2B5EF4-FFF2-40B4-BE49-F238E27FC236}">
                <a16:creationId xmlns:a16="http://schemas.microsoft.com/office/drawing/2014/main" id="{F8A6CCEC-3344-478C-A68D-C981580D4717}"/>
              </a:ext>
            </a:extLst>
          </p:cNvPr>
          <p:cNvSpPr txBox="1"/>
          <p:nvPr/>
        </p:nvSpPr>
        <p:spPr>
          <a:xfrm>
            <a:off x="4659136" y="2852936"/>
            <a:ext cx="4089328" cy="646331"/>
          </a:xfrm>
          <a:prstGeom prst="rect">
            <a:avLst/>
          </a:prstGeom>
          <a:noFill/>
        </p:spPr>
        <p:txBody>
          <a:bodyPr wrap="square" rtlCol="0">
            <a:spAutoFit/>
          </a:bodyPr>
          <a:lstStyle/>
          <a:p>
            <a:pPr algn="ctr"/>
            <a:r>
              <a:rPr lang="pl-PL" sz="1200" dirty="0">
                <a:solidFill>
                  <a:schemeClr val="accent2"/>
                </a:solidFill>
              </a:rPr>
              <a:t>Udar z ciężkimi zaburzeniami, udar z łagodnymi / umiarkowanymi zaburzeniami i zdrowa grupa kontrolna</a:t>
            </a:r>
            <a:endParaRPr lang="en-US" sz="1200" dirty="0">
              <a:solidFill>
                <a:schemeClr val="accent2"/>
              </a:solidFill>
            </a:endParaRPr>
          </a:p>
        </p:txBody>
      </p:sp>
      <p:sp>
        <p:nvSpPr>
          <p:cNvPr id="13" name="CuadroTexto 12">
            <a:extLst>
              <a:ext uri="{FF2B5EF4-FFF2-40B4-BE49-F238E27FC236}">
                <a16:creationId xmlns:a16="http://schemas.microsoft.com/office/drawing/2014/main" id="{E04B40F2-79AF-4B43-92C6-05288A90D1AF}"/>
              </a:ext>
            </a:extLst>
          </p:cNvPr>
          <p:cNvSpPr txBox="1"/>
          <p:nvPr/>
        </p:nvSpPr>
        <p:spPr>
          <a:xfrm>
            <a:off x="0" y="5435932"/>
            <a:ext cx="9144000" cy="738664"/>
          </a:xfrm>
          <a:prstGeom prst="rect">
            <a:avLst/>
          </a:prstGeom>
          <a:noFill/>
        </p:spPr>
        <p:txBody>
          <a:bodyPr wrap="square" rtlCol="0">
            <a:spAutoFit/>
          </a:bodyPr>
          <a:lstStyle/>
          <a:p>
            <a:pPr algn="just"/>
            <a:r>
              <a:rPr lang="pl-PL" sz="1400" b="0" dirty="0">
                <a:solidFill>
                  <a:schemeClr val="accent2"/>
                </a:solidFill>
              </a:rPr>
              <a:t>Rysunek 4 - Średni kąt i odchylenia standardowe ruchu miednicy w płaszczyźnie strzałkowej, czołowej i poprzecznej. Czarna linia: kontrola, niebieska: udar z łagodnym / umiarkowanym uszkodzeniem kończyn dolnych, czerwona: udar z ciężkim uszkodzeniem kończyn dolnych. Wyniki badania </a:t>
            </a:r>
            <a:r>
              <a:rPr lang="pl-PL" sz="1400" b="0" dirty="0" err="1">
                <a:solidFill>
                  <a:schemeClr val="accent2"/>
                </a:solidFill>
              </a:rPr>
              <a:t>Tamaya</a:t>
            </a:r>
            <a:r>
              <a:rPr lang="pl-PL" sz="1400" b="0" dirty="0">
                <a:solidFill>
                  <a:schemeClr val="accent2"/>
                </a:solidFill>
              </a:rPr>
              <a:t> V.C. et al. 2020.</a:t>
            </a:r>
            <a:endParaRPr lang="en-US" sz="1400" b="0" dirty="0">
              <a:solidFill>
                <a:schemeClr val="accent2"/>
              </a:solidFill>
            </a:endParaRPr>
          </a:p>
        </p:txBody>
      </p:sp>
      <p:sp>
        <p:nvSpPr>
          <p:cNvPr id="4" name="CuadroTexto 3">
            <a:extLst>
              <a:ext uri="{FF2B5EF4-FFF2-40B4-BE49-F238E27FC236}">
                <a16:creationId xmlns:a16="http://schemas.microsoft.com/office/drawing/2014/main" id="{FBEC8620-9620-4476-83A6-4BE9317D88C9}"/>
              </a:ext>
            </a:extLst>
          </p:cNvPr>
          <p:cNvSpPr txBox="1"/>
          <p:nvPr/>
        </p:nvSpPr>
        <p:spPr>
          <a:xfrm rot="16200000">
            <a:off x="331077" y="2989403"/>
            <a:ext cx="663171" cy="246221"/>
          </a:xfrm>
          <a:prstGeom prst="rect">
            <a:avLst/>
          </a:prstGeom>
          <a:solidFill>
            <a:schemeClr val="bg1"/>
          </a:solidFill>
        </p:spPr>
        <p:txBody>
          <a:bodyPr wrap="square" rtlCol="0">
            <a:spAutoFit/>
          </a:bodyPr>
          <a:lstStyle/>
          <a:p>
            <a:pPr algn="ctr"/>
            <a:r>
              <a:rPr lang="en-US" b="0" dirty="0">
                <a:solidFill>
                  <a:schemeClr val="tx1"/>
                </a:solidFill>
              </a:rPr>
              <a:t>Sagittal</a:t>
            </a:r>
          </a:p>
        </p:txBody>
      </p:sp>
      <p:sp>
        <p:nvSpPr>
          <p:cNvPr id="6" name="CuadroTexto 5">
            <a:extLst>
              <a:ext uri="{FF2B5EF4-FFF2-40B4-BE49-F238E27FC236}">
                <a16:creationId xmlns:a16="http://schemas.microsoft.com/office/drawing/2014/main" id="{A142E828-9C6B-4CA3-A2A3-E6A2DD88AC0E}"/>
              </a:ext>
            </a:extLst>
          </p:cNvPr>
          <p:cNvSpPr txBox="1"/>
          <p:nvPr/>
        </p:nvSpPr>
        <p:spPr>
          <a:xfrm rot="16200000">
            <a:off x="363307" y="3893277"/>
            <a:ext cx="598711" cy="246221"/>
          </a:xfrm>
          <a:prstGeom prst="rect">
            <a:avLst/>
          </a:prstGeom>
          <a:solidFill>
            <a:schemeClr val="bg1"/>
          </a:solidFill>
        </p:spPr>
        <p:txBody>
          <a:bodyPr wrap="square" rtlCol="0">
            <a:spAutoFit/>
          </a:bodyPr>
          <a:lstStyle/>
          <a:p>
            <a:pPr algn="ctr"/>
            <a:r>
              <a:rPr lang="en-US" b="0" dirty="0">
                <a:solidFill>
                  <a:schemeClr val="tx1"/>
                </a:solidFill>
              </a:rPr>
              <a:t>Frontal</a:t>
            </a:r>
          </a:p>
        </p:txBody>
      </p:sp>
      <p:sp>
        <p:nvSpPr>
          <p:cNvPr id="8" name="CuadroTexto 7">
            <a:extLst>
              <a:ext uri="{FF2B5EF4-FFF2-40B4-BE49-F238E27FC236}">
                <a16:creationId xmlns:a16="http://schemas.microsoft.com/office/drawing/2014/main" id="{9BF3B1C5-5CF0-4AAD-B947-46422D5BCD4E}"/>
              </a:ext>
            </a:extLst>
          </p:cNvPr>
          <p:cNvSpPr txBox="1"/>
          <p:nvPr/>
        </p:nvSpPr>
        <p:spPr>
          <a:xfrm rot="16200000">
            <a:off x="239598" y="4809075"/>
            <a:ext cx="846130" cy="246221"/>
          </a:xfrm>
          <a:prstGeom prst="rect">
            <a:avLst/>
          </a:prstGeom>
          <a:solidFill>
            <a:schemeClr val="bg1"/>
          </a:solidFill>
        </p:spPr>
        <p:txBody>
          <a:bodyPr wrap="square" rtlCol="0">
            <a:spAutoFit/>
          </a:bodyPr>
          <a:lstStyle/>
          <a:p>
            <a:pPr algn="ctr"/>
            <a:r>
              <a:rPr lang="en-US" b="0" dirty="0">
                <a:solidFill>
                  <a:schemeClr val="tx1"/>
                </a:solidFill>
              </a:rPr>
              <a:t>Transverse</a:t>
            </a:r>
          </a:p>
        </p:txBody>
      </p:sp>
      <p:cxnSp>
        <p:nvCxnSpPr>
          <p:cNvPr id="12" name="Conector recto 11">
            <a:extLst>
              <a:ext uri="{FF2B5EF4-FFF2-40B4-BE49-F238E27FC236}">
                <a16:creationId xmlns:a16="http://schemas.microsoft.com/office/drawing/2014/main" id="{CEEAD6A5-7C8A-4767-95BA-96E77A7702FA}"/>
              </a:ext>
            </a:extLst>
          </p:cNvPr>
          <p:cNvCxnSpPr>
            <a:cxnSpLocks/>
          </p:cNvCxnSpPr>
          <p:nvPr/>
        </p:nvCxnSpPr>
        <p:spPr bwMode="auto">
          <a:xfrm>
            <a:off x="1475656" y="3861048"/>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4" name="Conector recto 13">
            <a:extLst>
              <a:ext uri="{FF2B5EF4-FFF2-40B4-BE49-F238E27FC236}">
                <a16:creationId xmlns:a16="http://schemas.microsoft.com/office/drawing/2014/main" id="{021A63D1-D6AE-4415-A3B4-A250F46E1A68}"/>
              </a:ext>
            </a:extLst>
          </p:cNvPr>
          <p:cNvCxnSpPr>
            <a:cxnSpLocks/>
          </p:cNvCxnSpPr>
          <p:nvPr/>
        </p:nvCxnSpPr>
        <p:spPr bwMode="auto">
          <a:xfrm>
            <a:off x="5220072" y="3789040"/>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5" name="Conector recto 14">
            <a:extLst>
              <a:ext uri="{FF2B5EF4-FFF2-40B4-BE49-F238E27FC236}">
                <a16:creationId xmlns:a16="http://schemas.microsoft.com/office/drawing/2014/main" id="{812027DB-C591-4D8B-A31D-1CBC71ECFAFF}"/>
              </a:ext>
            </a:extLst>
          </p:cNvPr>
          <p:cNvCxnSpPr>
            <a:cxnSpLocks/>
          </p:cNvCxnSpPr>
          <p:nvPr/>
        </p:nvCxnSpPr>
        <p:spPr bwMode="auto">
          <a:xfrm>
            <a:off x="3131840" y="3789040"/>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6" name="Conector recto 15">
            <a:extLst>
              <a:ext uri="{FF2B5EF4-FFF2-40B4-BE49-F238E27FC236}">
                <a16:creationId xmlns:a16="http://schemas.microsoft.com/office/drawing/2014/main" id="{1F32F95D-2811-4390-B4AD-4020639CCBF5}"/>
              </a:ext>
            </a:extLst>
          </p:cNvPr>
          <p:cNvCxnSpPr>
            <a:cxnSpLocks/>
          </p:cNvCxnSpPr>
          <p:nvPr/>
        </p:nvCxnSpPr>
        <p:spPr bwMode="auto">
          <a:xfrm>
            <a:off x="7668344" y="3609020"/>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7" name="Conector recto 16">
            <a:extLst>
              <a:ext uri="{FF2B5EF4-FFF2-40B4-BE49-F238E27FC236}">
                <a16:creationId xmlns:a16="http://schemas.microsoft.com/office/drawing/2014/main" id="{529CE05D-5847-4BA8-806B-FF9E3EFD791D}"/>
              </a:ext>
            </a:extLst>
          </p:cNvPr>
          <p:cNvCxnSpPr>
            <a:cxnSpLocks/>
          </p:cNvCxnSpPr>
          <p:nvPr/>
        </p:nvCxnSpPr>
        <p:spPr bwMode="auto">
          <a:xfrm>
            <a:off x="1227025" y="4725144"/>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18" name="Conector recto 17">
            <a:extLst>
              <a:ext uri="{FF2B5EF4-FFF2-40B4-BE49-F238E27FC236}">
                <a16:creationId xmlns:a16="http://schemas.microsoft.com/office/drawing/2014/main" id="{843D53C3-5F79-482F-8781-FF99FDE886F7}"/>
              </a:ext>
            </a:extLst>
          </p:cNvPr>
          <p:cNvCxnSpPr>
            <a:cxnSpLocks/>
          </p:cNvCxnSpPr>
          <p:nvPr/>
        </p:nvCxnSpPr>
        <p:spPr bwMode="auto">
          <a:xfrm>
            <a:off x="5076056" y="4836057"/>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19" name="Conector recto 18">
            <a:extLst>
              <a:ext uri="{FF2B5EF4-FFF2-40B4-BE49-F238E27FC236}">
                <a16:creationId xmlns:a16="http://schemas.microsoft.com/office/drawing/2014/main" id="{E3165799-D952-4B8A-9051-5E54D17F2BE6}"/>
              </a:ext>
            </a:extLst>
          </p:cNvPr>
          <p:cNvCxnSpPr>
            <a:cxnSpLocks/>
          </p:cNvCxnSpPr>
          <p:nvPr/>
        </p:nvCxnSpPr>
        <p:spPr bwMode="auto">
          <a:xfrm>
            <a:off x="4067944" y="4810335"/>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0" name="Conector recto 19">
            <a:extLst>
              <a:ext uri="{FF2B5EF4-FFF2-40B4-BE49-F238E27FC236}">
                <a16:creationId xmlns:a16="http://schemas.microsoft.com/office/drawing/2014/main" id="{885CB735-FFBE-4473-AF25-4803A8270BDF}"/>
              </a:ext>
            </a:extLst>
          </p:cNvPr>
          <p:cNvCxnSpPr>
            <a:cxnSpLocks/>
          </p:cNvCxnSpPr>
          <p:nvPr/>
        </p:nvCxnSpPr>
        <p:spPr bwMode="auto">
          <a:xfrm>
            <a:off x="8172400" y="4874821"/>
            <a:ext cx="0" cy="299355"/>
          </a:xfrm>
          <a:prstGeom prst="line">
            <a:avLst/>
          </a:prstGeom>
          <a:noFill/>
          <a:ln w="28575" cap="flat" cmpd="sng" algn="ctr">
            <a:solidFill>
              <a:srgbClr val="FF3300"/>
            </a:solidFill>
            <a:prstDash val="solid"/>
            <a:round/>
            <a:headEnd type="none" w="med" len="med"/>
            <a:tailEnd type="arrow" w="med" len="med"/>
          </a:ln>
          <a:effectLst/>
        </p:spPr>
      </p:cxnSp>
      <p:sp>
        <p:nvSpPr>
          <p:cNvPr id="10" name="Prostokąt 1">
            <a:extLst>
              <a:ext uri="{FF2B5EF4-FFF2-40B4-BE49-F238E27FC236}">
                <a16:creationId xmlns:a16="http://schemas.microsoft.com/office/drawing/2014/main" id="{EDA25C22-C7AF-4E49-9C9F-87583F3F707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
        <p:nvSpPr>
          <p:cNvPr id="21" name="CuadroTexto 2">
            <a:extLst>
              <a:ext uri="{FF2B5EF4-FFF2-40B4-BE49-F238E27FC236}">
                <a16:creationId xmlns:a16="http://schemas.microsoft.com/office/drawing/2014/main" id="{6A77A206-4A35-4C97-A666-A07432A92EF9}"/>
              </a:ext>
            </a:extLst>
          </p:cNvPr>
          <p:cNvSpPr txBox="1"/>
          <p:nvPr/>
        </p:nvSpPr>
        <p:spPr>
          <a:xfrm rot="16200000">
            <a:off x="200418" y="2940913"/>
            <a:ext cx="864096" cy="400110"/>
          </a:xfrm>
          <a:prstGeom prst="rect">
            <a:avLst/>
          </a:prstGeom>
          <a:solidFill>
            <a:schemeClr val="bg1"/>
          </a:solidFill>
        </p:spPr>
        <p:txBody>
          <a:bodyPr wrap="square" rtlCol="0">
            <a:spAutoFit/>
          </a:bodyPr>
          <a:lstStyle/>
          <a:p>
            <a:pPr algn="ctr"/>
            <a:r>
              <a:rPr lang="pl-PL" b="0" i="0" dirty="0">
                <a:solidFill>
                  <a:srgbClr val="000000"/>
                </a:solidFill>
                <a:effectLst/>
                <a:latin typeface="-apple-system"/>
              </a:rPr>
              <a:t>Płaszczyzna strzałkowa</a:t>
            </a:r>
            <a:endParaRPr lang="en-US" b="0" dirty="0">
              <a:solidFill>
                <a:schemeClr val="tx1"/>
              </a:solidFill>
            </a:endParaRPr>
          </a:p>
        </p:txBody>
      </p:sp>
      <p:sp>
        <p:nvSpPr>
          <p:cNvPr id="22" name="CuadroTexto 5">
            <a:extLst>
              <a:ext uri="{FF2B5EF4-FFF2-40B4-BE49-F238E27FC236}">
                <a16:creationId xmlns:a16="http://schemas.microsoft.com/office/drawing/2014/main" id="{B64AABAA-F363-480B-8060-D0A15F6621A5}"/>
              </a:ext>
            </a:extLst>
          </p:cNvPr>
          <p:cNvSpPr txBox="1"/>
          <p:nvPr/>
        </p:nvSpPr>
        <p:spPr>
          <a:xfrm rot="16200000">
            <a:off x="200418" y="3805009"/>
            <a:ext cx="864096" cy="400110"/>
          </a:xfrm>
          <a:prstGeom prst="rect">
            <a:avLst/>
          </a:prstGeom>
          <a:solidFill>
            <a:schemeClr val="bg1"/>
          </a:solidFill>
        </p:spPr>
        <p:txBody>
          <a:bodyPr wrap="square" rtlCol="0">
            <a:spAutoFit/>
          </a:bodyPr>
          <a:lstStyle/>
          <a:p>
            <a:pPr algn="ctr"/>
            <a:r>
              <a:rPr lang="pl-PL" b="0" i="0" dirty="0">
                <a:solidFill>
                  <a:srgbClr val="000000"/>
                </a:solidFill>
                <a:effectLst/>
                <a:latin typeface="-apple-system"/>
              </a:rPr>
              <a:t>Płaszczyzna</a:t>
            </a:r>
            <a:r>
              <a:rPr lang="pl-PL" b="0" dirty="0">
                <a:solidFill>
                  <a:schemeClr val="tx1"/>
                </a:solidFill>
              </a:rPr>
              <a:t> czołowa</a:t>
            </a:r>
            <a:endParaRPr lang="en-US" b="0" dirty="0">
              <a:solidFill>
                <a:schemeClr val="tx1"/>
              </a:solidFill>
            </a:endParaRPr>
          </a:p>
        </p:txBody>
      </p:sp>
      <p:sp>
        <p:nvSpPr>
          <p:cNvPr id="23" name="CuadroTexto 7">
            <a:extLst>
              <a:ext uri="{FF2B5EF4-FFF2-40B4-BE49-F238E27FC236}">
                <a16:creationId xmlns:a16="http://schemas.microsoft.com/office/drawing/2014/main" id="{16B50996-41AF-4343-8A7F-7426324EA153}"/>
              </a:ext>
            </a:extLst>
          </p:cNvPr>
          <p:cNvSpPr txBox="1"/>
          <p:nvPr/>
        </p:nvSpPr>
        <p:spPr>
          <a:xfrm rot="16200000">
            <a:off x="209401" y="4732131"/>
            <a:ext cx="846130" cy="400110"/>
          </a:xfrm>
          <a:prstGeom prst="rect">
            <a:avLst/>
          </a:prstGeom>
          <a:solidFill>
            <a:schemeClr val="bg1"/>
          </a:solidFill>
        </p:spPr>
        <p:txBody>
          <a:bodyPr wrap="square" rtlCol="0">
            <a:spAutoFit/>
          </a:bodyPr>
          <a:lstStyle/>
          <a:p>
            <a:pPr algn="ctr"/>
            <a:r>
              <a:rPr lang="pl-PL" b="0" i="0" dirty="0">
                <a:solidFill>
                  <a:srgbClr val="000000"/>
                </a:solidFill>
                <a:effectLst/>
                <a:latin typeface="-apple-system"/>
              </a:rPr>
              <a:t>Płaszczyzna</a:t>
            </a:r>
            <a:r>
              <a:rPr lang="pl-PL" b="0" dirty="0">
                <a:solidFill>
                  <a:schemeClr val="tx1"/>
                </a:solidFill>
              </a:rPr>
              <a:t> poprzeczna</a:t>
            </a:r>
            <a:endParaRPr lang="en-US" b="0" dirty="0">
              <a:solidFill>
                <a:schemeClr val="tx1"/>
              </a:solidFill>
            </a:endParaRPr>
          </a:p>
        </p:txBody>
      </p:sp>
    </p:spTree>
    <p:extLst>
      <p:ext uri="{BB962C8B-B14F-4D97-AF65-F5344CB8AC3E}">
        <p14:creationId xmlns:p14="http://schemas.microsoft.com/office/powerpoint/2010/main" val="121554285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789F6EF-EB8A-443B-A3F4-B3B1C632E566}"/>
              </a:ext>
            </a:extLst>
          </p:cNvPr>
          <p:cNvPicPr>
            <a:picLocks noChangeAspect="1"/>
          </p:cNvPicPr>
          <p:nvPr/>
        </p:nvPicPr>
        <p:blipFill rotWithShape="1">
          <a:blip r:embed="rId2"/>
          <a:srcRect l="63800" t="18713" r="20475" b="55556"/>
          <a:stretch/>
        </p:blipFill>
        <p:spPr>
          <a:xfrm>
            <a:off x="5965873" y="4077072"/>
            <a:ext cx="2998615" cy="1655907"/>
          </a:xfrm>
          <a:prstGeom prst="rect">
            <a:avLst/>
          </a:prstGeom>
        </p:spPr>
      </p:pic>
      <p:pic>
        <p:nvPicPr>
          <p:cNvPr id="8" name="Imagen 7">
            <a:extLst>
              <a:ext uri="{FF2B5EF4-FFF2-40B4-BE49-F238E27FC236}">
                <a16:creationId xmlns:a16="http://schemas.microsoft.com/office/drawing/2014/main" id="{E758D26B-F697-4339-A2A6-5A38F9D06E15}"/>
              </a:ext>
            </a:extLst>
          </p:cNvPr>
          <p:cNvPicPr>
            <a:picLocks noChangeAspect="1"/>
          </p:cNvPicPr>
          <p:nvPr/>
        </p:nvPicPr>
        <p:blipFill rotWithShape="1">
          <a:blip r:embed="rId3"/>
          <a:srcRect l="79544" t="13860" r="5410" b="62576"/>
          <a:stretch/>
        </p:blipFill>
        <p:spPr>
          <a:xfrm>
            <a:off x="3114147" y="4077072"/>
            <a:ext cx="2933995" cy="1550816"/>
          </a:xfrm>
          <a:prstGeom prst="rect">
            <a:avLst/>
          </a:prstGeom>
        </p:spPr>
      </p:pic>
      <p:pic>
        <p:nvPicPr>
          <p:cNvPr id="3" name="Imagen 2" descr="Gráfico, Histograma&#10;&#10;Descripción generada automáticamente">
            <a:extLst>
              <a:ext uri="{FF2B5EF4-FFF2-40B4-BE49-F238E27FC236}">
                <a16:creationId xmlns:a16="http://schemas.microsoft.com/office/drawing/2014/main" id="{FED11E7C-50BC-4A5F-8D07-445D4240396B}"/>
              </a:ext>
            </a:extLst>
          </p:cNvPr>
          <p:cNvPicPr>
            <a:picLocks noChangeAspect="1"/>
          </p:cNvPicPr>
          <p:nvPr/>
        </p:nvPicPr>
        <p:blipFill rotWithShape="1">
          <a:blip r:embed="rId4">
            <a:extLst>
              <a:ext uri="{28A0092B-C50C-407E-A947-70E740481C1C}">
                <a14:useLocalDpi xmlns:a14="http://schemas.microsoft.com/office/drawing/2010/main" val="0"/>
              </a:ext>
            </a:extLst>
          </a:blip>
          <a:srcRect l="25000" t="48514" r="23810"/>
          <a:stretch/>
        </p:blipFill>
        <p:spPr>
          <a:xfrm>
            <a:off x="6012204" y="2487390"/>
            <a:ext cx="2952284" cy="1722963"/>
          </a:xfrm>
          <a:prstGeom prst="rect">
            <a:avLst/>
          </a:prstGeom>
        </p:spPr>
      </p:pic>
      <p:pic>
        <p:nvPicPr>
          <p:cNvPr id="6" name="Imagen 5" descr="Gráfico, Histograma&#10;&#10;Descripción generada automáticamente">
            <a:extLst>
              <a:ext uri="{FF2B5EF4-FFF2-40B4-BE49-F238E27FC236}">
                <a16:creationId xmlns:a16="http://schemas.microsoft.com/office/drawing/2014/main" id="{F7406EE2-04FF-4B0B-A649-05C088F47D7A}"/>
              </a:ext>
            </a:extLst>
          </p:cNvPr>
          <p:cNvPicPr>
            <a:picLocks noChangeAspect="1"/>
          </p:cNvPicPr>
          <p:nvPr/>
        </p:nvPicPr>
        <p:blipFill rotWithShape="1">
          <a:blip r:embed="rId4">
            <a:extLst>
              <a:ext uri="{28A0092B-C50C-407E-A947-70E740481C1C}">
                <a14:useLocalDpi xmlns:a14="http://schemas.microsoft.com/office/drawing/2010/main" val="0"/>
              </a:ext>
            </a:extLst>
          </a:blip>
          <a:srcRect l="48809" b="50000"/>
          <a:stretch/>
        </p:blipFill>
        <p:spPr>
          <a:xfrm>
            <a:off x="3059832" y="2455491"/>
            <a:ext cx="2952283" cy="1673216"/>
          </a:xfrm>
          <a:prstGeom prst="rect">
            <a:avLst/>
          </a:prstGeom>
        </p:spPr>
      </p:pic>
      <p:pic>
        <p:nvPicPr>
          <p:cNvPr id="7" name="Imagen 6">
            <a:extLst>
              <a:ext uri="{FF2B5EF4-FFF2-40B4-BE49-F238E27FC236}">
                <a16:creationId xmlns:a16="http://schemas.microsoft.com/office/drawing/2014/main" id="{67B7E048-D183-4B37-854E-54A20924D533}"/>
              </a:ext>
            </a:extLst>
          </p:cNvPr>
          <p:cNvPicPr>
            <a:picLocks noChangeAspect="1"/>
          </p:cNvPicPr>
          <p:nvPr/>
        </p:nvPicPr>
        <p:blipFill rotWithShape="1">
          <a:blip r:embed="rId3"/>
          <a:srcRect l="63065" t="14003" r="20863" b="62165"/>
          <a:stretch/>
        </p:blipFill>
        <p:spPr>
          <a:xfrm>
            <a:off x="71478" y="4149080"/>
            <a:ext cx="3096344" cy="1549573"/>
          </a:xfrm>
          <a:prstGeom prst="rect">
            <a:avLst/>
          </a:prstGeom>
        </p:spPr>
      </p:pic>
      <p:sp>
        <p:nvSpPr>
          <p:cNvPr id="11" name="Prostokąt 3">
            <a:extLst>
              <a:ext uri="{FF2B5EF4-FFF2-40B4-BE49-F238E27FC236}">
                <a16:creationId xmlns:a16="http://schemas.microsoft.com/office/drawing/2014/main" id="{104354A5-75C4-4EEB-A5AE-E70D737A35CC}"/>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Parametry kinematyczne: biodro, kolano i kostka</a:t>
            </a:r>
            <a:endParaRPr lang="en-US" sz="1800" i="1" dirty="0">
              <a:solidFill>
                <a:schemeClr val="accent2">
                  <a:lumMod val="75000"/>
                </a:schemeClr>
              </a:solidFill>
            </a:endParaRPr>
          </a:p>
        </p:txBody>
      </p:sp>
      <p:sp>
        <p:nvSpPr>
          <p:cNvPr id="15" name="CuadroTexto 14">
            <a:extLst>
              <a:ext uri="{FF2B5EF4-FFF2-40B4-BE49-F238E27FC236}">
                <a16:creationId xmlns:a16="http://schemas.microsoft.com/office/drawing/2014/main" id="{AB4F9E4C-FB0A-4073-8D09-EB4A6286951E}"/>
              </a:ext>
            </a:extLst>
          </p:cNvPr>
          <p:cNvSpPr txBox="1"/>
          <p:nvPr/>
        </p:nvSpPr>
        <p:spPr>
          <a:xfrm>
            <a:off x="575534" y="2204864"/>
            <a:ext cx="2131107" cy="276999"/>
          </a:xfrm>
          <a:prstGeom prst="rect">
            <a:avLst/>
          </a:prstGeom>
          <a:noFill/>
        </p:spPr>
        <p:txBody>
          <a:bodyPr wrap="square" rtlCol="0">
            <a:spAutoFit/>
          </a:bodyPr>
          <a:lstStyle/>
          <a:p>
            <a:pPr algn="ctr"/>
            <a:r>
              <a:rPr lang="en-US" sz="1200" dirty="0" err="1">
                <a:solidFill>
                  <a:schemeClr val="accent2"/>
                </a:solidFill>
              </a:rPr>
              <a:t>Zgięcie</a:t>
            </a:r>
            <a:r>
              <a:rPr lang="en-US" sz="1200" dirty="0">
                <a:solidFill>
                  <a:schemeClr val="accent2"/>
                </a:solidFill>
              </a:rPr>
              <a:t> </a:t>
            </a:r>
            <a:r>
              <a:rPr lang="en-US" sz="1200" dirty="0" err="1">
                <a:solidFill>
                  <a:schemeClr val="accent2"/>
                </a:solidFill>
              </a:rPr>
              <a:t>i</a:t>
            </a:r>
            <a:r>
              <a:rPr lang="en-US" sz="1200" dirty="0">
                <a:solidFill>
                  <a:schemeClr val="accent2"/>
                </a:solidFill>
              </a:rPr>
              <a:t> </a:t>
            </a:r>
            <a:r>
              <a:rPr lang="en-US" sz="1200" dirty="0" err="1">
                <a:solidFill>
                  <a:schemeClr val="accent2"/>
                </a:solidFill>
              </a:rPr>
              <a:t>wyprost</a:t>
            </a:r>
            <a:r>
              <a:rPr lang="en-US" sz="1200" dirty="0">
                <a:solidFill>
                  <a:schemeClr val="accent2"/>
                </a:solidFill>
              </a:rPr>
              <a:t> </a:t>
            </a:r>
            <a:r>
              <a:rPr lang="en-US" sz="1200" dirty="0" err="1">
                <a:solidFill>
                  <a:schemeClr val="accent2"/>
                </a:solidFill>
              </a:rPr>
              <a:t>biodra</a:t>
            </a:r>
            <a:endParaRPr lang="en-US" sz="1200" dirty="0">
              <a:solidFill>
                <a:schemeClr val="accent2"/>
              </a:solidFill>
            </a:endParaRPr>
          </a:p>
        </p:txBody>
      </p:sp>
      <p:sp>
        <p:nvSpPr>
          <p:cNvPr id="17" name="CuadroTexto 16">
            <a:extLst>
              <a:ext uri="{FF2B5EF4-FFF2-40B4-BE49-F238E27FC236}">
                <a16:creationId xmlns:a16="http://schemas.microsoft.com/office/drawing/2014/main" id="{4C524382-614C-4D09-91F8-3C174A598801}"/>
              </a:ext>
            </a:extLst>
          </p:cNvPr>
          <p:cNvSpPr txBox="1"/>
          <p:nvPr/>
        </p:nvSpPr>
        <p:spPr>
          <a:xfrm>
            <a:off x="3455854" y="2226018"/>
            <a:ext cx="2131107" cy="276999"/>
          </a:xfrm>
          <a:prstGeom prst="rect">
            <a:avLst/>
          </a:prstGeom>
          <a:noFill/>
        </p:spPr>
        <p:txBody>
          <a:bodyPr wrap="square" rtlCol="0">
            <a:spAutoFit/>
          </a:bodyPr>
          <a:lstStyle/>
          <a:p>
            <a:pPr algn="ctr"/>
            <a:r>
              <a:rPr lang="en-US" sz="1200" dirty="0" err="1">
                <a:solidFill>
                  <a:schemeClr val="accent2"/>
                </a:solidFill>
              </a:rPr>
              <a:t>Zgięcie</a:t>
            </a:r>
            <a:r>
              <a:rPr lang="en-US" sz="1200" dirty="0">
                <a:solidFill>
                  <a:schemeClr val="accent2"/>
                </a:solidFill>
              </a:rPr>
              <a:t> </a:t>
            </a:r>
            <a:r>
              <a:rPr lang="en-US" sz="1200" dirty="0" err="1">
                <a:solidFill>
                  <a:schemeClr val="accent2"/>
                </a:solidFill>
              </a:rPr>
              <a:t>kolana</a:t>
            </a:r>
            <a:endParaRPr lang="en-US" sz="1200" dirty="0">
              <a:solidFill>
                <a:schemeClr val="accent2"/>
              </a:solidFill>
            </a:endParaRPr>
          </a:p>
        </p:txBody>
      </p:sp>
      <p:sp>
        <p:nvSpPr>
          <p:cNvPr id="19" name="CuadroTexto 18">
            <a:extLst>
              <a:ext uri="{FF2B5EF4-FFF2-40B4-BE49-F238E27FC236}">
                <a16:creationId xmlns:a16="http://schemas.microsoft.com/office/drawing/2014/main" id="{B0C6E165-8906-4596-BCF6-A8C724192ADB}"/>
              </a:ext>
            </a:extLst>
          </p:cNvPr>
          <p:cNvSpPr txBox="1"/>
          <p:nvPr/>
        </p:nvSpPr>
        <p:spPr>
          <a:xfrm>
            <a:off x="6509323" y="2226018"/>
            <a:ext cx="2131107" cy="276999"/>
          </a:xfrm>
          <a:prstGeom prst="rect">
            <a:avLst/>
          </a:prstGeom>
          <a:noFill/>
        </p:spPr>
        <p:txBody>
          <a:bodyPr wrap="square" rtlCol="0">
            <a:spAutoFit/>
          </a:bodyPr>
          <a:lstStyle/>
          <a:p>
            <a:pPr algn="ctr"/>
            <a:r>
              <a:rPr lang="en-US" sz="1200" dirty="0" err="1">
                <a:solidFill>
                  <a:schemeClr val="accent2"/>
                </a:solidFill>
              </a:rPr>
              <a:t>Zgięcie</a:t>
            </a:r>
            <a:r>
              <a:rPr lang="en-US" sz="1200" dirty="0">
                <a:solidFill>
                  <a:schemeClr val="accent2"/>
                </a:solidFill>
              </a:rPr>
              <a:t> </a:t>
            </a:r>
            <a:r>
              <a:rPr lang="en-US" sz="1200" dirty="0" err="1">
                <a:solidFill>
                  <a:schemeClr val="accent2"/>
                </a:solidFill>
              </a:rPr>
              <a:t>i</a:t>
            </a:r>
            <a:r>
              <a:rPr lang="en-US" sz="1200" dirty="0">
                <a:solidFill>
                  <a:schemeClr val="accent2"/>
                </a:solidFill>
              </a:rPr>
              <a:t> </a:t>
            </a:r>
            <a:r>
              <a:rPr lang="en-US" sz="1200" dirty="0" err="1">
                <a:solidFill>
                  <a:schemeClr val="accent2"/>
                </a:solidFill>
              </a:rPr>
              <a:t>wyprost</a:t>
            </a:r>
            <a:r>
              <a:rPr lang="en-US" sz="1200" dirty="0">
                <a:solidFill>
                  <a:schemeClr val="accent2"/>
                </a:solidFill>
              </a:rPr>
              <a:t> </a:t>
            </a:r>
            <a:r>
              <a:rPr lang="en-US" sz="1200" dirty="0" err="1">
                <a:solidFill>
                  <a:schemeClr val="accent2"/>
                </a:solidFill>
              </a:rPr>
              <a:t>kostki</a:t>
            </a:r>
            <a:endParaRPr lang="en-US" sz="1200" dirty="0">
              <a:solidFill>
                <a:schemeClr val="accent2"/>
              </a:solidFill>
            </a:endParaRPr>
          </a:p>
        </p:txBody>
      </p:sp>
      <p:sp>
        <p:nvSpPr>
          <p:cNvPr id="22" name="CuadroTexto 21">
            <a:extLst>
              <a:ext uri="{FF2B5EF4-FFF2-40B4-BE49-F238E27FC236}">
                <a16:creationId xmlns:a16="http://schemas.microsoft.com/office/drawing/2014/main" id="{1EEBFE77-7219-462D-9905-C97357F95541}"/>
              </a:ext>
            </a:extLst>
          </p:cNvPr>
          <p:cNvSpPr txBox="1"/>
          <p:nvPr/>
        </p:nvSpPr>
        <p:spPr>
          <a:xfrm>
            <a:off x="539552" y="5661248"/>
            <a:ext cx="8265396" cy="523220"/>
          </a:xfrm>
          <a:prstGeom prst="rect">
            <a:avLst/>
          </a:prstGeom>
          <a:noFill/>
        </p:spPr>
        <p:txBody>
          <a:bodyPr wrap="square" rtlCol="0">
            <a:spAutoFit/>
          </a:bodyPr>
          <a:lstStyle/>
          <a:p>
            <a:pPr algn="just"/>
            <a:r>
              <a:rPr lang="pl-PL" sz="1400" b="0" dirty="0">
                <a:solidFill>
                  <a:schemeClr val="accent2"/>
                </a:solidFill>
              </a:rPr>
              <a:t>Rysunek 5 –Górne krzywe odpowiadają wynikom </a:t>
            </a:r>
            <a:r>
              <a:rPr lang="pl-PL" sz="1400" b="0" dirty="0" err="1">
                <a:solidFill>
                  <a:schemeClr val="accent2"/>
                </a:solidFill>
              </a:rPr>
              <a:t>Nadeau</a:t>
            </a:r>
            <a:r>
              <a:rPr lang="pl-PL" sz="1400" b="0" dirty="0">
                <a:solidFill>
                  <a:schemeClr val="accent2"/>
                </a:solidFill>
              </a:rPr>
              <a:t> S. et al. 2013. Niższe krzywe odpowiadają wynikom </a:t>
            </a:r>
            <a:r>
              <a:rPr lang="pl-PL" sz="1400" b="0" dirty="0" err="1">
                <a:solidFill>
                  <a:schemeClr val="accent2"/>
                </a:solidFill>
              </a:rPr>
              <a:t>Boudarham</a:t>
            </a:r>
            <a:r>
              <a:rPr lang="pl-PL" sz="1400" b="0" dirty="0">
                <a:solidFill>
                  <a:schemeClr val="accent2"/>
                </a:solidFill>
              </a:rPr>
              <a:t> J. et al. 2013.</a:t>
            </a:r>
            <a:endParaRPr lang="en-US" sz="1400" b="0" dirty="0">
              <a:solidFill>
                <a:schemeClr val="accent2"/>
              </a:solidFill>
            </a:endParaRPr>
          </a:p>
        </p:txBody>
      </p:sp>
      <p:pic>
        <p:nvPicPr>
          <p:cNvPr id="23" name="Imagen 22" descr="Gráfico, Histograma&#10;&#10;Descripción generada automáticamente">
            <a:extLst>
              <a:ext uri="{FF2B5EF4-FFF2-40B4-BE49-F238E27FC236}">
                <a16:creationId xmlns:a16="http://schemas.microsoft.com/office/drawing/2014/main" id="{7C7D9CB1-44F1-48EE-95AC-04781C5D5A84}"/>
              </a:ext>
            </a:extLst>
          </p:cNvPr>
          <p:cNvPicPr>
            <a:picLocks noChangeAspect="1"/>
          </p:cNvPicPr>
          <p:nvPr/>
        </p:nvPicPr>
        <p:blipFill rotWithShape="1">
          <a:blip r:embed="rId4">
            <a:extLst>
              <a:ext uri="{28A0092B-C50C-407E-A947-70E740481C1C}">
                <a14:useLocalDpi xmlns:a14="http://schemas.microsoft.com/office/drawing/2010/main" val="0"/>
              </a:ext>
            </a:extLst>
          </a:blip>
          <a:srcRect r="50694" b="50760"/>
          <a:stretch/>
        </p:blipFill>
        <p:spPr>
          <a:xfrm>
            <a:off x="288242" y="2484338"/>
            <a:ext cx="2843598" cy="1647787"/>
          </a:xfrm>
          <a:prstGeom prst="rect">
            <a:avLst/>
          </a:prstGeom>
        </p:spPr>
      </p:pic>
      <p:pic>
        <p:nvPicPr>
          <p:cNvPr id="24" name="Imagen 23" descr="Gráfico, Histograma&#10;&#10;Descripción generada automáticamente">
            <a:extLst>
              <a:ext uri="{FF2B5EF4-FFF2-40B4-BE49-F238E27FC236}">
                <a16:creationId xmlns:a16="http://schemas.microsoft.com/office/drawing/2014/main" id="{08F232FF-C228-4950-913D-6DC76B5B5F83}"/>
              </a:ext>
            </a:extLst>
          </p:cNvPr>
          <p:cNvPicPr>
            <a:picLocks noChangeAspect="1"/>
          </p:cNvPicPr>
          <p:nvPr/>
        </p:nvPicPr>
        <p:blipFill rotWithShape="1">
          <a:blip r:embed="rId4">
            <a:extLst>
              <a:ext uri="{28A0092B-C50C-407E-A947-70E740481C1C}">
                <a14:useLocalDpi xmlns:a14="http://schemas.microsoft.com/office/drawing/2010/main" val="0"/>
              </a:ext>
            </a:extLst>
          </a:blip>
          <a:srcRect l="48809" b="50000"/>
          <a:stretch/>
        </p:blipFill>
        <p:spPr>
          <a:xfrm>
            <a:off x="3131885" y="2457668"/>
            <a:ext cx="2952283" cy="1673216"/>
          </a:xfrm>
          <a:prstGeom prst="rect">
            <a:avLst/>
          </a:prstGeom>
        </p:spPr>
      </p:pic>
      <p:sp>
        <p:nvSpPr>
          <p:cNvPr id="2" name="Prostokąt 1">
            <a:extLst>
              <a:ext uri="{FF2B5EF4-FFF2-40B4-BE49-F238E27FC236}">
                <a16:creationId xmlns:a16="http://schemas.microsoft.com/office/drawing/2014/main" id="{44C8B13C-F157-406F-A6EC-1816C46BC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4052762214"/>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619D3552-6486-4457-AE24-62A318A809B9}"/>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Parametry kinematyczne: biodro, kolano i kostka</a:t>
            </a:r>
            <a:endParaRPr lang="en-US" sz="1800" i="1" dirty="0">
              <a:solidFill>
                <a:schemeClr val="accent2">
                  <a:lumMod val="75000"/>
                </a:schemeClr>
              </a:solidFill>
            </a:endParaRPr>
          </a:p>
        </p:txBody>
      </p:sp>
      <p:pic>
        <p:nvPicPr>
          <p:cNvPr id="14" name="Imagen 13" descr="Gráfico, Histograma&#10;&#10;Descripción generada automáticamente">
            <a:extLst>
              <a:ext uri="{FF2B5EF4-FFF2-40B4-BE49-F238E27FC236}">
                <a16:creationId xmlns:a16="http://schemas.microsoft.com/office/drawing/2014/main" id="{4BF87820-D17B-49CF-A0F2-A7F3CFC0513C}"/>
              </a:ext>
            </a:extLst>
          </p:cNvPr>
          <p:cNvPicPr>
            <a:picLocks noChangeAspect="1"/>
          </p:cNvPicPr>
          <p:nvPr/>
        </p:nvPicPr>
        <p:blipFill rotWithShape="1">
          <a:blip r:embed="rId2">
            <a:extLst>
              <a:ext uri="{28A0092B-C50C-407E-A947-70E740481C1C}">
                <a14:useLocalDpi xmlns:a14="http://schemas.microsoft.com/office/drawing/2010/main" val="0"/>
              </a:ext>
            </a:extLst>
          </a:blip>
          <a:srcRect r="50694" b="50760"/>
          <a:stretch/>
        </p:blipFill>
        <p:spPr>
          <a:xfrm>
            <a:off x="179512" y="2636912"/>
            <a:ext cx="2843598" cy="1647787"/>
          </a:xfrm>
          <a:prstGeom prst="rect">
            <a:avLst/>
          </a:prstGeom>
        </p:spPr>
      </p:pic>
      <p:pic>
        <p:nvPicPr>
          <p:cNvPr id="16" name="Imagen 15" descr="Gráfico, Histograma&#10;&#10;Descripción generada automáticamente">
            <a:extLst>
              <a:ext uri="{FF2B5EF4-FFF2-40B4-BE49-F238E27FC236}">
                <a16:creationId xmlns:a16="http://schemas.microsoft.com/office/drawing/2014/main" id="{8C77ABD8-90AB-43D6-AC0E-A8E1CDE37892}"/>
              </a:ext>
            </a:extLst>
          </p:cNvPr>
          <p:cNvPicPr>
            <a:picLocks noChangeAspect="1"/>
          </p:cNvPicPr>
          <p:nvPr/>
        </p:nvPicPr>
        <p:blipFill rotWithShape="1">
          <a:blip r:embed="rId2">
            <a:extLst>
              <a:ext uri="{28A0092B-C50C-407E-A947-70E740481C1C}">
                <a14:useLocalDpi xmlns:a14="http://schemas.microsoft.com/office/drawing/2010/main" val="0"/>
              </a:ext>
            </a:extLst>
          </a:blip>
          <a:srcRect l="48809" b="50000"/>
          <a:stretch/>
        </p:blipFill>
        <p:spPr>
          <a:xfrm>
            <a:off x="3059832" y="2610242"/>
            <a:ext cx="2952283" cy="1673216"/>
          </a:xfrm>
          <a:prstGeom prst="rect">
            <a:avLst/>
          </a:prstGeom>
        </p:spPr>
      </p:pic>
      <p:pic>
        <p:nvPicPr>
          <p:cNvPr id="18" name="Imagen 17" descr="Gráfico, Histograma&#10;&#10;Descripción generada automáticamente">
            <a:extLst>
              <a:ext uri="{FF2B5EF4-FFF2-40B4-BE49-F238E27FC236}">
                <a16:creationId xmlns:a16="http://schemas.microsoft.com/office/drawing/2014/main" id="{A56C61EB-ED98-4FD3-99DC-EDD7A15FBF0B}"/>
              </a:ext>
            </a:extLst>
          </p:cNvPr>
          <p:cNvPicPr>
            <a:picLocks noChangeAspect="1"/>
          </p:cNvPicPr>
          <p:nvPr/>
        </p:nvPicPr>
        <p:blipFill rotWithShape="1">
          <a:blip r:embed="rId2">
            <a:extLst>
              <a:ext uri="{28A0092B-C50C-407E-A947-70E740481C1C}">
                <a14:useLocalDpi xmlns:a14="http://schemas.microsoft.com/office/drawing/2010/main" val="0"/>
              </a:ext>
            </a:extLst>
          </a:blip>
          <a:srcRect l="25000" t="48514" r="23810"/>
          <a:stretch/>
        </p:blipFill>
        <p:spPr>
          <a:xfrm>
            <a:off x="6012204" y="2642141"/>
            <a:ext cx="2952284" cy="1722963"/>
          </a:xfrm>
          <a:prstGeom prst="rect">
            <a:avLst/>
          </a:prstGeom>
        </p:spPr>
      </p:pic>
      <p:sp>
        <p:nvSpPr>
          <p:cNvPr id="20" name="CuadroTexto 19">
            <a:extLst>
              <a:ext uri="{FF2B5EF4-FFF2-40B4-BE49-F238E27FC236}">
                <a16:creationId xmlns:a16="http://schemas.microsoft.com/office/drawing/2014/main" id="{978BA802-6963-4FB8-A5BC-F1D0C470817F}"/>
              </a:ext>
            </a:extLst>
          </p:cNvPr>
          <p:cNvSpPr txBox="1"/>
          <p:nvPr/>
        </p:nvSpPr>
        <p:spPr>
          <a:xfrm>
            <a:off x="611560" y="2348880"/>
            <a:ext cx="2131107" cy="276999"/>
          </a:xfrm>
          <a:prstGeom prst="rect">
            <a:avLst/>
          </a:prstGeom>
          <a:noFill/>
        </p:spPr>
        <p:txBody>
          <a:bodyPr wrap="square" rtlCol="0">
            <a:spAutoFit/>
          </a:bodyPr>
          <a:lstStyle/>
          <a:p>
            <a:pPr algn="ctr"/>
            <a:r>
              <a:rPr lang="en-US" sz="1200" dirty="0" err="1">
                <a:solidFill>
                  <a:schemeClr val="accent2"/>
                </a:solidFill>
              </a:rPr>
              <a:t>Zgięcie</a:t>
            </a:r>
            <a:r>
              <a:rPr lang="en-US" sz="1200" dirty="0">
                <a:solidFill>
                  <a:schemeClr val="accent2"/>
                </a:solidFill>
              </a:rPr>
              <a:t> </a:t>
            </a:r>
            <a:r>
              <a:rPr lang="en-US" sz="1200" dirty="0" err="1">
                <a:solidFill>
                  <a:schemeClr val="accent2"/>
                </a:solidFill>
              </a:rPr>
              <a:t>i</a:t>
            </a:r>
            <a:r>
              <a:rPr lang="en-US" sz="1200" dirty="0">
                <a:solidFill>
                  <a:schemeClr val="accent2"/>
                </a:solidFill>
              </a:rPr>
              <a:t> </a:t>
            </a:r>
            <a:r>
              <a:rPr lang="en-US" sz="1200" dirty="0" err="1">
                <a:solidFill>
                  <a:schemeClr val="accent2"/>
                </a:solidFill>
              </a:rPr>
              <a:t>wyprost</a:t>
            </a:r>
            <a:r>
              <a:rPr lang="en-US" sz="1200" dirty="0">
                <a:solidFill>
                  <a:schemeClr val="accent2"/>
                </a:solidFill>
              </a:rPr>
              <a:t> </a:t>
            </a:r>
            <a:r>
              <a:rPr lang="en-US" sz="1200" dirty="0" err="1">
                <a:solidFill>
                  <a:schemeClr val="accent2"/>
                </a:solidFill>
              </a:rPr>
              <a:t>biodra</a:t>
            </a:r>
            <a:endParaRPr lang="en-US" sz="1200" dirty="0">
              <a:solidFill>
                <a:schemeClr val="accent2"/>
              </a:solidFill>
            </a:endParaRPr>
          </a:p>
        </p:txBody>
      </p:sp>
      <p:sp>
        <p:nvSpPr>
          <p:cNvPr id="22" name="CuadroTexto 21">
            <a:extLst>
              <a:ext uri="{FF2B5EF4-FFF2-40B4-BE49-F238E27FC236}">
                <a16:creationId xmlns:a16="http://schemas.microsoft.com/office/drawing/2014/main" id="{AA75FBDB-145F-42EF-A3B0-22B4CB143725}"/>
              </a:ext>
            </a:extLst>
          </p:cNvPr>
          <p:cNvSpPr txBox="1"/>
          <p:nvPr/>
        </p:nvSpPr>
        <p:spPr>
          <a:xfrm>
            <a:off x="3491880" y="2370034"/>
            <a:ext cx="2131107" cy="276999"/>
          </a:xfrm>
          <a:prstGeom prst="rect">
            <a:avLst/>
          </a:prstGeom>
          <a:noFill/>
        </p:spPr>
        <p:txBody>
          <a:bodyPr wrap="square" rtlCol="0">
            <a:spAutoFit/>
          </a:bodyPr>
          <a:lstStyle/>
          <a:p>
            <a:pPr algn="ctr"/>
            <a:r>
              <a:rPr lang="en-US" sz="1200" dirty="0" err="1">
                <a:solidFill>
                  <a:schemeClr val="accent2"/>
                </a:solidFill>
              </a:rPr>
              <a:t>Zgięcie</a:t>
            </a:r>
            <a:r>
              <a:rPr lang="en-US" sz="1200" dirty="0">
                <a:solidFill>
                  <a:schemeClr val="accent2"/>
                </a:solidFill>
              </a:rPr>
              <a:t> </a:t>
            </a:r>
            <a:r>
              <a:rPr lang="en-US" sz="1200" dirty="0" err="1">
                <a:solidFill>
                  <a:schemeClr val="accent2"/>
                </a:solidFill>
              </a:rPr>
              <a:t>kolana</a:t>
            </a:r>
            <a:endParaRPr lang="en-US" sz="1200" dirty="0">
              <a:solidFill>
                <a:schemeClr val="accent2"/>
              </a:solidFill>
            </a:endParaRPr>
          </a:p>
        </p:txBody>
      </p:sp>
      <p:sp>
        <p:nvSpPr>
          <p:cNvPr id="24" name="CuadroTexto 23">
            <a:extLst>
              <a:ext uri="{FF2B5EF4-FFF2-40B4-BE49-F238E27FC236}">
                <a16:creationId xmlns:a16="http://schemas.microsoft.com/office/drawing/2014/main" id="{9B2835D7-B398-4C4C-BEF5-91276FED724D}"/>
              </a:ext>
            </a:extLst>
          </p:cNvPr>
          <p:cNvSpPr txBox="1"/>
          <p:nvPr/>
        </p:nvSpPr>
        <p:spPr>
          <a:xfrm>
            <a:off x="6545349" y="2370034"/>
            <a:ext cx="2131107" cy="276999"/>
          </a:xfrm>
          <a:prstGeom prst="rect">
            <a:avLst/>
          </a:prstGeom>
          <a:noFill/>
        </p:spPr>
        <p:txBody>
          <a:bodyPr wrap="square" rtlCol="0">
            <a:spAutoFit/>
          </a:bodyPr>
          <a:lstStyle/>
          <a:p>
            <a:pPr algn="ctr"/>
            <a:r>
              <a:rPr lang="en-US" sz="1200" dirty="0" err="1">
                <a:solidFill>
                  <a:schemeClr val="accent2"/>
                </a:solidFill>
              </a:rPr>
              <a:t>Zgięcie</a:t>
            </a:r>
            <a:r>
              <a:rPr lang="en-US" sz="1200" dirty="0">
                <a:solidFill>
                  <a:schemeClr val="accent2"/>
                </a:solidFill>
              </a:rPr>
              <a:t> </a:t>
            </a:r>
            <a:r>
              <a:rPr lang="en-US" sz="1200" dirty="0" err="1">
                <a:solidFill>
                  <a:schemeClr val="accent2"/>
                </a:solidFill>
              </a:rPr>
              <a:t>i</a:t>
            </a:r>
            <a:r>
              <a:rPr lang="en-US" sz="1200" dirty="0">
                <a:solidFill>
                  <a:schemeClr val="accent2"/>
                </a:solidFill>
              </a:rPr>
              <a:t> </a:t>
            </a:r>
            <a:r>
              <a:rPr lang="en-US" sz="1200" dirty="0" err="1">
                <a:solidFill>
                  <a:schemeClr val="accent2"/>
                </a:solidFill>
              </a:rPr>
              <a:t>wyprost</a:t>
            </a:r>
            <a:r>
              <a:rPr lang="en-US" sz="1200" dirty="0">
                <a:solidFill>
                  <a:schemeClr val="accent2"/>
                </a:solidFill>
              </a:rPr>
              <a:t> </a:t>
            </a:r>
            <a:r>
              <a:rPr lang="en-US" sz="1200" dirty="0" err="1">
                <a:solidFill>
                  <a:schemeClr val="accent2"/>
                </a:solidFill>
              </a:rPr>
              <a:t>kostki</a:t>
            </a:r>
            <a:endParaRPr lang="en-US" sz="1200" dirty="0">
              <a:solidFill>
                <a:schemeClr val="accent2"/>
              </a:solidFill>
            </a:endParaRPr>
          </a:p>
        </p:txBody>
      </p:sp>
      <p:sp>
        <p:nvSpPr>
          <p:cNvPr id="2" name="Rectángulo: esquinas redondeadas 1">
            <a:extLst>
              <a:ext uri="{FF2B5EF4-FFF2-40B4-BE49-F238E27FC236}">
                <a16:creationId xmlns:a16="http://schemas.microsoft.com/office/drawing/2014/main" id="{A3861A65-CC36-42DD-B5EB-6323AF6682A7}"/>
              </a:ext>
            </a:extLst>
          </p:cNvPr>
          <p:cNvSpPr/>
          <p:nvPr/>
        </p:nvSpPr>
        <p:spPr bwMode="auto">
          <a:xfrm>
            <a:off x="426486" y="4413722"/>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Zmniejsz</a:t>
            </a:r>
            <a:r>
              <a:rPr lang="pl-PL" sz="1600" dirty="0" err="1">
                <a:latin typeface="Arial" charset="0"/>
                <a:sym typeface="Arial" charset="0"/>
              </a:rPr>
              <a:t>enie</a:t>
            </a:r>
            <a:r>
              <a:rPr lang="es-ES" sz="1600" dirty="0">
                <a:latin typeface="Arial" charset="0"/>
                <a:sym typeface="Arial" charset="0"/>
              </a:rPr>
              <a:t> </a:t>
            </a:r>
            <a:r>
              <a:rPr lang="es-ES" sz="1600" dirty="0" err="1">
                <a:latin typeface="Arial" charset="0"/>
                <a:sym typeface="Arial" charset="0"/>
              </a:rPr>
              <a:t>zgięci</a:t>
            </a:r>
            <a:r>
              <a:rPr lang="pl-PL" sz="1600" dirty="0">
                <a:latin typeface="Arial" charset="0"/>
                <a:sym typeface="Arial" charset="0"/>
              </a:rPr>
              <a:t>a</a:t>
            </a:r>
            <a:r>
              <a:rPr lang="es-ES" sz="1600" dirty="0">
                <a:latin typeface="Arial" charset="0"/>
                <a:sym typeface="Arial" charset="0"/>
              </a:rPr>
              <a:t> </a:t>
            </a:r>
            <a:r>
              <a:rPr lang="es-ES" sz="1600" dirty="0" err="1">
                <a:latin typeface="Arial" charset="0"/>
                <a:sym typeface="Arial" charset="0"/>
              </a:rPr>
              <a:t>biodra</a:t>
            </a:r>
            <a:endParaRPr lang="es-ES" sz="1600" dirty="0">
              <a:latin typeface="Arial" charset="0"/>
              <a:sym typeface="Arial" charset="0"/>
            </a:endParaRPr>
          </a:p>
        </p:txBody>
      </p:sp>
      <p:sp>
        <p:nvSpPr>
          <p:cNvPr id="4" name="Rectángulo: esquinas redondeadas 3">
            <a:extLst>
              <a:ext uri="{FF2B5EF4-FFF2-40B4-BE49-F238E27FC236}">
                <a16:creationId xmlns:a16="http://schemas.microsoft.com/office/drawing/2014/main" id="{029F3EC3-2EE4-4381-9F0C-861348D4C65A}"/>
              </a:ext>
            </a:extLst>
          </p:cNvPr>
          <p:cNvSpPr/>
          <p:nvPr/>
        </p:nvSpPr>
        <p:spPr bwMode="auto">
          <a:xfrm>
            <a:off x="3349615" y="4418131"/>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Zwiększ</a:t>
            </a:r>
            <a:r>
              <a:rPr lang="pl-PL" sz="1600" dirty="0" err="1">
                <a:latin typeface="Arial" charset="0"/>
                <a:sym typeface="Arial" charset="0"/>
              </a:rPr>
              <a:t>enie</a:t>
            </a:r>
            <a:r>
              <a:rPr lang="es-ES" sz="1600" dirty="0">
                <a:latin typeface="Arial" charset="0"/>
                <a:sym typeface="Arial" charset="0"/>
              </a:rPr>
              <a:t> </a:t>
            </a:r>
            <a:r>
              <a:rPr lang="es-ES" sz="1600" dirty="0" err="1">
                <a:latin typeface="Arial" charset="0"/>
                <a:sym typeface="Arial" charset="0"/>
              </a:rPr>
              <a:t>zgięci</a:t>
            </a:r>
            <a:r>
              <a:rPr lang="pl-PL" sz="1600" dirty="0">
                <a:latin typeface="Arial" charset="0"/>
                <a:sym typeface="Arial" charset="0"/>
              </a:rPr>
              <a:t>a</a:t>
            </a:r>
            <a:r>
              <a:rPr lang="es-ES" sz="1600" dirty="0">
                <a:latin typeface="Arial" charset="0"/>
                <a:sym typeface="Arial" charset="0"/>
              </a:rPr>
              <a:t> </a:t>
            </a:r>
            <a:r>
              <a:rPr lang="es-ES" sz="1600" dirty="0" err="1">
                <a:latin typeface="Arial" charset="0"/>
                <a:sym typeface="Arial" charset="0"/>
              </a:rPr>
              <a:t>kolana</a:t>
            </a:r>
            <a:endParaRPr lang="es-ES" sz="1600" dirty="0">
              <a:latin typeface="Arial" charset="0"/>
              <a:sym typeface="Arial" charset="0"/>
            </a:endParaRPr>
          </a:p>
        </p:txBody>
      </p:sp>
      <p:sp>
        <p:nvSpPr>
          <p:cNvPr id="6" name="Rectángulo: esquinas redondeadas 5">
            <a:extLst>
              <a:ext uri="{FF2B5EF4-FFF2-40B4-BE49-F238E27FC236}">
                <a16:creationId xmlns:a16="http://schemas.microsoft.com/office/drawing/2014/main" id="{80439762-31ED-4469-A05D-B702B3DD207C}"/>
              </a:ext>
            </a:extLst>
          </p:cNvPr>
          <p:cNvSpPr/>
          <p:nvPr/>
        </p:nvSpPr>
        <p:spPr bwMode="auto">
          <a:xfrm>
            <a:off x="6331142" y="4418131"/>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Zwiększenie</a:t>
            </a:r>
            <a:r>
              <a:rPr lang="es-ES" sz="1600" dirty="0">
                <a:latin typeface="Arial" charset="0"/>
                <a:sym typeface="Arial" charset="0"/>
              </a:rPr>
              <a:t> </a:t>
            </a:r>
            <a:r>
              <a:rPr lang="es-ES" sz="1600" dirty="0" err="1">
                <a:latin typeface="Arial" charset="0"/>
                <a:sym typeface="Arial" charset="0"/>
              </a:rPr>
              <a:t>zgięcia</a:t>
            </a:r>
            <a:r>
              <a:rPr lang="es-ES" sz="1600" dirty="0">
                <a:latin typeface="Arial" charset="0"/>
                <a:sym typeface="Arial" charset="0"/>
              </a:rPr>
              <a:t> </a:t>
            </a:r>
            <a:r>
              <a:rPr lang="es-ES" sz="1600" dirty="0" err="1">
                <a:latin typeface="Arial" charset="0"/>
                <a:sym typeface="Arial" charset="0"/>
              </a:rPr>
              <a:t>podeszwowego</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19" name="Rectángulo: esquinas redondeadas 18">
            <a:extLst>
              <a:ext uri="{FF2B5EF4-FFF2-40B4-BE49-F238E27FC236}">
                <a16:creationId xmlns:a16="http://schemas.microsoft.com/office/drawing/2014/main" id="{402EF10A-C1CB-4941-884D-ADF5642830EE}"/>
              </a:ext>
            </a:extLst>
          </p:cNvPr>
          <p:cNvSpPr/>
          <p:nvPr/>
        </p:nvSpPr>
        <p:spPr bwMode="auto">
          <a:xfrm>
            <a:off x="3377063" y="5004358"/>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pl-PL" sz="1600" dirty="0"/>
              <a:t>Nadmierny wyprost kolan</a:t>
            </a:r>
            <a:endParaRPr kumimoji="0" lang="es-ES" sz="1600" i="0" u="none" strike="noStrike" cap="none" normalizeH="0" baseline="0" dirty="0">
              <a:ln>
                <a:noFill/>
              </a:ln>
              <a:solidFill>
                <a:schemeClr val="bg1"/>
              </a:solidFill>
              <a:effectLst/>
              <a:latin typeface="Arial" charset="0"/>
              <a:sym typeface="Arial" charset="0"/>
            </a:endParaRPr>
          </a:p>
        </p:txBody>
      </p:sp>
      <p:cxnSp>
        <p:nvCxnSpPr>
          <p:cNvPr id="8" name="Conector recto 7">
            <a:extLst>
              <a:ext uri="{FF2B5EF4-FFF2-40B4-BE49-F238E27FC236}">
                <a16:creationId xmlns:a16="http://schemas.microsoft.com/office/drawing/2014/main" id="{2CE33222-C114-4D14-B50E-0170441D30A0}"/>
              </a:ext>
            </a:extLst>
          </p:cNvPr>
          <p:cNvCxnSpPr>
            <a:cxnSpLocks/>
          </p:cNvCxnSpPr>
          <p:nvPr/>
        </p:nvCxnSpPr>
        <p:spPr bwMode="auto">
          <a:xfrm>
            <a:off x="755576" y="2625879"/>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23" name="Conector recto 22">
            <a:extLst>
              <a:ext uri="{FF2B5EF4-FFF2-40B4-BE49-F238E27FC236}">
                <a16:creationId xmlns:a16="http://schemas.microsoft.com/office/drawing/2014/main" id="{FE8AC4BC-228B-49F0-84B4-5DB8B8FBA76B}"/>
              </a:ext>
            </a:extLst>
          </p:cNvPr>
          <p:cNvCxnSpPr>
            <a:cxnSpLocks/>
          </p:cNvCxnSpPr>
          <p:nvPr/>
        </p:nvCxnSpPr>
        <p:spPr bwMode="auto">
          <a:xfrm>
            <a:off x="3779912" y="2647033"/>
            <a:ext cx="0" cy="1430039"/>
          </a:xfrm>
          <a:prstGeom prst="line">
            <a:avLst/>
          </a:prstGeom>
          <a:noFill/>
          <a:ln w="28575" cap="flat" cmpd="sng" algn="ctr">
            <a:solidFill>
              <a:schemeClr val="tx2"/>
            </a:solidFill>
            <a:prstDash val="solid"/>
            <a:round/>
            <a:headEnd type="none" w="med" len="med"/>
            <a:tailEnd type="none" w="med" len="med"/>
          </a:ln>
          <a:effectLst/>
        </p:spPr>
      </p:cxnSp>
      <p:cxnSp>
        <p:nvCxnSpPr>
          <p:cNvPr id="25" name="Conector recto 24">
            <a:extLst>
              <a:ext uri="{FF2B5EF4-FFF2-40B4-BE49-F238E27FC236}">
                <a16:creationId xmlns:a16="http://schemas.microsoft.com/office/drawing/2014/main" id="{45104DD4-8420-4D8B-A87F-7A7F131567A4}"/>
              </a:ext>
            </a:extLst>
          </p:cNvPr>
          <p:cNvCxnSpPr>
            <a:cxnSpLocks/>
          </p:cNvCxnSpPr>
          <p:nvPr/>
        </p:nvCxnSpPr>
        <p:spPr bwMode="auto">
          <a:xfrm>
            <a:off x="6660232" y="2647033"/>
            <a:ext cx="0" cy="1430038"/>
          </a:xfrm>
          <a:prstGeom prst="line">
            <a:avLst/>
          </a:prstGeom>
          <a:noFill/>
          <a:ln w="28575" cap="flat" cmpd="sng" algn="ctr">
            <a:solidFill>
              <a:schemeClr val="tx2"/>
            </a:solidFill>
            <a:prstDash val="solid"/>
            <a:round/>
            <a:headEnd type="none" w="med" len="med"/>
            <a:tailEnd type="none" w="med" len="med"/>
          </a:ln>
          <a:effectLst/>
        </p:spPr>
      </p:cxnSp>
      <p:cxnSp>
        <p:nvCxnSpPr>
          <p:cNvPr id="37" name="Conector recto 36">
            <a:extLst>
              <a:ext uri="{FF2B5EF4-FFF2-40B4-BE49-F238E27FC236}">
                <a16:creationId xmlns:a16="http://schemas.microsoft.com/office/drawing/2014/main" id="{126B0136-8FE7-47CC-AAF0-69A7BE4837CB}"/>
              </a:ext>
            </a:extLst>
          </p:cNvPr>
          <p:cNvCxnSpPr>
            <a:cxnSpLocks/>
          </p:cNvCxnSpPr>
          <p:nvPr/>
        </p:nvCxnSpPr>
        <p:spPr bwMode="auto">
          <a:xfrm>
            <a:off x="4716016" y="2636912"/>
            <a:ext cx="0" cy="1451193"/>
          </a:xfrm>
          <a:prstGeom prst="line">
            <a:avLst/>
          </a:prstGeom>
          <a:noFill/>
          <a:ln w="28575" cap="flat" cmpd="sng" algn="ctr">
            <a:solidFill>
              <a:schemeClr val="tx2"/>
            </a:solidFill>
            <a:prstDash val="solid"/>
            <a:round/>
            <a:headEnd type="none" w="med" len="med"/>
            <a:tailEnd type="none" w="med" len="med"/>
          </a:ln>
          <a:effectLst/>
        </p:spPr>
      </p:cxnSp>
      <p:sp>
        <p:nvSpPr>
          <p:cNvPr id="40" name="Rectángulo: esquinas redondeadas 39">
            <a:extLst>
              <a:ext uri="{FF2B5EF4-FFF2-40B4-BE49-F238E27FC236}">
                <a16:creationId xmlns:a16="http://schemas.microsoft.com/office/drawing/2014/main" id="{4497CB46-53F1-4177-8860-CE5855AC2EB3}"/>
              </a:ext>
            </a:extLst>
          </p:cNvPr>
          <p:cNvSpPr/>
          <p:nvPr/>
        </p:nvSpPr>
        <p:spPr bwMode="auto">
          <a:xfrm>
            <a:off x="3377063" y="5602030"/>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Zmniejsz</a:t>
            </a:r>
            <a:r>
              <a:rPr lang="pl-PL" sz="1600" dirty="0" err="1">
                <a:latin typeface="Arial" charset="0"/>
                <a:sym typeface="Arial" charset="0"/>
              </a:rPr>
              <a:t>enie</a:t>
            </a:r>
            <a:r>
              <a:rPr lang="es-ES" sz="1600" dirty="0">
                <a:latin typeface="Arial" charset="0"/>
                <a:sym typeface="Arial" charset="0"/>
              </a:rPr>
              <a:t> </a:t>
            </a:r>
            <a:r>
              <a:rPr lang="es-ES" sz="1600" dirty="0" err="1">
                <a:latin typeface="Arial" charset="0"/>
                <a:sym typeface="Arial" charset="0"/>
              </a:rPr>
              <a:t>zgięci</a:t>
            </a:r>
            <a:r>
              <a:rPr lang="pl-PL" sz="1600" dirty="0">
                <a:latin typeface="Arial" charset="0"/>
                <a:sym typeface="Arial" charset="0"/>
              </a:rPr>
              <a:t>a</a:t>
            </a:r>
            <a:r>
              <a:rPr lang="es-ES" sz="1600" dirty="0">
                <a:latin typeface="Arial" charset="0"/>
                <a:sym typeface="Arial" charset="0"/>
              </a:rPr>
              <a:t> </a:t>
            </a:r>
            <a:r>
              <a:rPr lang="es-ES" sz="1600" dirty="0" err="1">
                <a:latin typeface="Arial" charset="0"/>
                <a:sym typeface="Arial" charset="0"/>
              </a:rPr>
              <a:t>kolana</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41" name="Rectángulo: esquinas redondeadas 40">
            <a:extLst>
              <a:ext uri="{FF2B5EF4-FFF2-40B4-BE49-F238E27FC236}">
                <a16:creationId xmlns:a16="http://schemas.microsoft.com/office/drawing/2014/main" id="{B5B62D40-7403-4766-9A25-DB54EF41F7BF}"/>
              </a:ext>
            </a:extLst>
          </p:cNvPr>
          <p:cNvSpPr/>
          <p:nvPr/>
        </p:nvSpPr>
        <p:spPr bwMode="auto">
          <a:xfrm>
            <a:off x="424735" y="5606439"/>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Zwiększ</a:t>
            </a:r>
            <a:r>
              <a:rPr lang="pl-PL" sz="1600" dirty="0" err="1">
                <a:latin typeface="Arial" charset="0"/>
                <a:sym typeface="Arial" charset="0"/>
              </a:rPr>
              <a:t>enie</a:t>
            </a:r>
            <a:r>
              <a:rPr lang="es-ES" sz="1600" dirty="0">
                <a:latin typeface="Arial" charset="0"/>
                <a:sym typeface="Arial" charset="0"/>
              </a:rPr>
              <a:t> </a:t>
            </a:r>
            <a:r>
              <a:rPr lang="es-ES" sz="1600" dirty="0" err="1">
                <a:latin typeface="Arial" charset="0"/>
                <a:sym typeface="Arial" charset="0"/>
              </a:rPr>
              <a:t>wyprost</a:t>
            </a:r>
            <a:r>
              <a:rPr lang="pl-PL" sz="1600" dirty="0">
                <a:latin typeface="Arial" charset="0"/>
                <a:sym typeface="Arial" charset="0"/>
              </a:rPr>
              <a:t>u</a:t>
            </a:r>
            <a:r>
              <a:rPr lang="es-ES" sz="1600" dirty="0">
                <a:latin typeface="Arial" charset="0"/>
                <a:sym typeface="Arial" charset="0"/>
              </a:rPr>
              <a:t> </a:t>
            </a:r>
            <a:r>
              <a:rPr lang="es-ES" sz="1600" dirty="0" err="1">
                <a:latin typeface="Arial" charset="0"/>
                <a:sym typeface="Arial" charset="0"/>
              </a:rPr>
              <a:t>biod</a:t>
            </a:r>
            <a:r>
              <a:rPr lang="pl-PL" sz="1600" dirty="0" err="1">
                <a:latin typeface="Arial" charset="0"/>
                <a:sym typeface="Arial" charset="0"/>
              </a:rPr>
              <a:t>ra</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42" name="Conector recto 41">
            <a:extLst>
              <a:ext uri="{FF2B5EF4-FFF2-40B4-BE49-F238E27FC236}">
                <a16:creationId xmlns:a16="http://schemas.microsoft.com/office/drawing/2014/main" id="{6EC66AAF-EE81-451C-9823-50909D707A73}"/>
              </a:ext>
            </a:extLst>
          </p:cNvPr>
          <p:cNvCxnSpPr>
            <a:cxnSpLocks/>
          </p:cNvCxnSpPr>
          <p:nvPr/>
        </p:nvCxnSpPr>
        <p:spPr bwMode="auto">
          <a:xfrm>
            <a:off x="2771800" y="2636912"/>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44" name="Conector recto 43">
            <a:extLst>
              <a:ext uri="{FF2B5EF4-FFF2-40B4-BE49-F238E27FC236}">
                <a16:creationId xmlns:a16="http://schemas.microsoft.com/office/drawing/2014/main" id="{955661EA-0CFD-4700-A075-E98CC11FFB8A}"/>
              </a:ext>
            </a:extLst>
          </p:cNvPr>
          <p:cNvCxnSpPr>
            <a:cxnSpLocks/>
          </p:cNvCxnSpPr>
          <p:nvPr/>
        </p:nvCxnSpPr>
        <p:spPr bwMode="auto">
          <a:xfrm>
            <a:off x="5220072" y="2636912"/>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45" name="Conector recto 44">
            <a:extLst>
              <a:ext uri="{FF2B5EF4-FFF2-40B4-BE49-F238E27FC236}">
                <a16:creationId xmlns:a16="http://schemas.microsoft.com/office/drawing/2014/main" id="{1BE4412C-5CB4-4DFB-817D-26BA2FE75573}"/>
              </a:ext>
            </a:extLst>
          </p:cNvPr>
          <p:cNvCxnSpPr>
            <a:cxnSpLocks/>
          </p:cNvCxnSpPr>
          <p:nvPr/>
        </p:nvCxnSpPr>
        <p:spPr bwMode="auto">
          <a:xfrm>
            <a:off x="7812360" y="2636912"/>
            <a:ext cx="0" cy="1430038"/>
          </a:xfrm>
          <a:prstGeom prst="line">
            <a:avLst/>
          </a:prstGeom>
          <a:noFill/>
          <a:ln w="28575" cap="flat" cmpd="sng" algn="ctr">
            <a:solidFill>
              <a:schemeClr val="tx2"/>
            </a:solidFill>
            <a:prstDash val="solid"/>
            <a:round/>
            <a:headEnd type="none" w="med" len="med"/>
            <a:tailEnd type="none" w="med" len="med"/>
          </a:ln>
          <a:effectLst/>
        </p:spPr>
      </p:cxnSp>
      <p:sp>
        <p:nvSpPr>
          <p:cNvPr id="46" name="Rectángulo: esquinas redondeadas 45">
            <a:extLst>
              <a:ext uri="{FF2B5EF4-FFF2-40B4-BE49-F238E27FC236}">
                <a16:creationId xmlns:a16="http://schemas.microsoft.com/office/drawing/2014/main" id="{99F5BFE6-0554-485D-9DD8-3EB74EDA06F0}"/>
              </a:ext>
            </a:extLst>
          </p:cNvPr>
          <p:cNvSpPr/>
          <p:nvPr/>
        </p:nvSpPr>
        <p:spPr bwMode="auto">
          <a:xfrm>
            <a:off x="6372200" y="5008767"/>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n-US" sz="1600" dirty="0" err="1">
                <a:latin typeface="Arial" charset="0"/>
                <a:sym typeface="Arial" charset="0"/>
              </a:rPr>
              <a:t>Brak</a:t>
            </a:r>
            <a:r>
              <a:rPr lang="en-US" sz="1600" dirty="0">
                <a:latin typeface="Arial" charset="0"/>
                <a:sym typeface="Arial" charset="0"/>
              </a:rPr>
              <a:t> </a:t>
            </a:r>
            <a:r>
              <a:rPr lang="en-US" sz="1600" dirty="0" err="1">
                <a:latin typeface="Arial" charset="0"/>
                <a:sym typeface="Arial" charset="0"/>
              </a:rPr>
              <a:t>zgięcia</a:t>
            </a:r>
            <a:r>
              <a:rPr lang="en-US" sz="1600" dirty="0">
                <a:latin typeface="Arial" charset="0"/>
                <a:sym typeface="Arial" charset="0"/>
              </a:rPr>
              <a:t> </a:t>
            </a:r>
            <a:r>
              <a:rPr lang="en-US" sz="1600" dirty="0" err="1">
                <a:latin typeface="Arial" charset="0"/>
                <a:sym typeface="Arial" charset="0"/>
              </a:rPr>
              <a:t>podeszwowego</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26" name="Conector recto 25">
            <a:extLst>
              <a:ext uri="{FF2B5EF4-FFF2-40B4-BE49-F238E27FC236}">
                <a16:creationId xmlns:a16="http://schemas.microsoft.com/office/drawing/2014/main" id="{97A02655-77AC-4C34-AB7D-D62A57B52A81}"/>
              </a:ext>
            </a:extLst>
          </p:cNvPr>
          <p:cNvCxnSpPr>
            <a:cxnSpLocks/>
          </p:cNvCxnSpPr>
          <p:nvPr/>
        </p:nvCxnSpPr>
        <p:spPr bwMode="auto">
          <a:xfrm>
            <a:off x="1835696" y="2636912"/>
            <a:ext cx="0" cy="1451193"/>
          </a:xfrm>
          <a:prstGeom prst="line">
            <a:avLst/>
          </a:prstGeom>
          <a:noFill/>
          <a:ln w="28575" cap="flat" cmpd="sng" algn="ctr">
            <a:solidFill>
              <a:schemeClr val="tx2"/>
            </a:solidFill>
            <a:prstDash val="solid"/>
            <a:round/>
            <a:headEnd type="none" w="med" len="med"/>
            <a:tailEnd type="none" w="med" len="med"/>
          </a:ln>
          <a:effectLst/>
        </p:spPr>
      </p:cxnSp>
      <p:sp>
        <p:nvSpPr>
          <p:cNvPr id="27" name="Rectángulo: esquinas redondeadas 26">
            <a:extLst>
              <a:ext uri="{FF2B5EF4-FFF2-40B4-BE49-F238E27FC236}">
                <a16:creationId xmlns:a16="http://schemas.microsoft.com/office/drawing/2014/main" id="{BB7874AC-998E-4BA6-AE9B-02CDEE9FF01F}"/>
              </a:ext>
            </a:extLst>
          </p:cNvPr>
          <p:cNvSpPr/>
          <p:nvPr/>
        </p:nvSpPr>
        <p:spPr bwMode="auto">
          <a:xfrm>
            <a:off x="424735" y="5004358"/>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Zwiększ</a:t>
            </a:r>
            <a:r>
              <a:rPr lang="pl-PL" sz="1600" dirty="0" err="1">
                <a:latin typeface="Arial" charset="0"/>
                <a:sym typeface="Arial" charset="0"/>
              </a:rPr>
              <a:t>enie</a:t>
            </a:r>
            <a:r>
              <a:rPr lang="es-ES" sz="1600" dirty="0">
                <a:latin typeface="Arial" charset="0"/>
                <a:sym typeface="Arial" charset="0"/>
              </a:rPr>
              <a:t> </a:t>
            </a:r>
            <a:r>
              <a:rPr lang="es-ES" sz="1600" dirty="0" err="1">
                <a:latin typeface="Arial" charset="0"/>
                <a:sym typeface="Arial" charset="0"/>
              </a:rPr>
              <a:t>zgięci</a:t>
            </a:r>
            <a:r>
              <a:rPr lang="pl-PL" sz="1600" dirty="0">
                <a:latin typeface="Arial" charset="0"/>
                <a:sym typeface="Arial" charset="0"/>
              </a:rPr>
              <a:t>a</a:t>
            </a:r>
            <a:r>
              <a:rPr lang="es-ES" sz="1600" dirty="0">
                <a:latin typeface="Arial" charset="0"/>
                <a:sym typeface="Arial" charset="0"/>
              </a:rPr>
              <a:t> </a:t>
            </a:r>
            <a:r>
              <a:rPr lang="es-ES" sz="1600" dirty="0" err="1">
                <a:latin typeface="Arial" charset="0"/>
                <a:sym typeface="Arial" charset="0"/>
              </a:rPr>
              <a:t>biod</a:t>
            </a:r>
            <a:r>
              <a:rPr lang="pl-PL" sz="1600" dirty="0" err="1">
                <a:latin typeface="Arial" charset="0"/>
                <a:sym typeface="Arial" charset="0"/>
              </a:rPr>
              <a:t>ra</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7" name="Prostokąt 1">
            <a:extLst>
              <a:ext uri="{FF2B5EF4-FFF2-40B4-BE49-F238E27FC236}">
                <a16:creationId xmlns:a16="http://schemas.microsoft.com/office/drawing/2014/main" id="{88AD992B-023F-47DB-8989-141FD658A94F}"/>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307635022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9" grpId="0" animBg="1"/>
      <p:bldP spid="40" grpId="0" animBg="1"/>
      <p:bldP spid="41" grpId="0" animBg="1"/>
      <p:bldP spid="4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I. </a:t>
            </a:r>
            <a:r>
              <a:rPr lang="pl-PL" sz="3200" dirty="0">
                <a:solidFill>
                  <a:schemeClr val="accent2">
                    <a:lumMod val="75000"/>
                  </a:schemeClr>
                </a:solidFill>
              </a:rPr>
              <a:t>Cele</a:t>
            </a:r>
            <a:endParaRPr lang="en-US" sz="3200" dirty="0">
              <a:solidFill>
                <a:schemeClr val="accent2">
                  <a:lumMod val="75000"/>
                </a:schemeClr>
              </a:solidFill>
            </a:endParaRP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pl-PL" sz="2200" dirty="0">
                <a:solidFill>
                  <a:schemeClr val="accent2">
                    <a:lumMod val="75000"/>
                  </a:schemeClr>
                </a:solidFill>
              </a:rPr>
              <a:t>Jak interpretować raport z analizy instrumentalnej biomechaniki w przypadku patologii chodu? </a:t>
            </a:r>
            <a:endParaRPr lang="en-US" sz="2200" dirty="0">
              <a:solidFill>
                <a:schemeClr val="accent2">
                  <a:lumMod val="75000"/>
                </a:schemeClr>
              </a:solidFill>
            </a:endParaRP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D0A4724E-6AE2-4690-9996-E3F05E6529CD}"/>
              </a:ext>
            </a:extLst>
          </p:cNvPr>
          <p:cNvPicPr>
            <a:picLocks noChangeAspect="1"/>
          </p:cNvPicPr>
          <p:nvPr/>
        </p:nvPicPr>
        <p:blipFill rotWithShape="1">
          <a:blip r:embed="rId2"/>
          <a:srcRect l="63102" t="21777" r="21516" b="55140"/>
          <a:stretch/>
        </p:blipFill>
        <p:spPr>
          <a:xfrm>
            <a:off x="496796" y="3212976"/>
            <a:ext cx="3838630" cy="1944216"/>
          </a:xfrm>
          <a:prstGeom prst="rect">
            <a:avLst/>
          </a:prstGeom>
        </p:spPr>
      </p:pic>
      <p:pic>
        <p:nvPicPr>
          <p:cNvPr id="29" name="Imagen 28">
            <a:extLst>
              <a:ext uri="{FF2B5EF4-FFF2-40B4-BE49-F238E27FC236}">
                <a16:creationId xmlns:a16="http://schemas.microsoft.com/office/drawing/2014/main" id="{4D07D5E3-A66C-46E9-B160-76A728B147DE}"/>
              </a:ext>
            </a:extLst>
          </p:cNvPr>
          <p:cNvPicPr>
            <a:picLocks noChangeAspect="1"/>
          </p:cNvPicPr>
          <p:nvPr/>
        </p:nvPicPr>
        <p:blipFill rotWithShape="1">
          <a:blip r:embed="rId2"/>
          <a:srcRect l="78154" t="23092" r="6843" b="54784"/>
          <a:stretch/>
        </p:blipFill>
        <p:spPr>
          <a:xfrm>
            <a:off x="4808576" y="3272447"/>
            <a:ext cx="3768622" cy="1875660"/>
          </a:xfrm>
          <a:prstGeom prst="rect">
            <a:avLst/>
          </a:prstGeom>
        </p:spPr>
      </p:pic>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Parametry kinetyczne: siła reakcji podłoża </a:t>
            </a:r>
            <a:endParaRPr lang="en-US" sz="1800" i="1" dirty="0">
              <a:solidFill>
                <a:schemeClr val="accent2">
                  <a:lumMod val="75000"/>
                </a:schemeClr>
              </a:solidFill>
            </a:endParaRPr>
          </a:p>
        </p:txBody>
      </p:sp>
      <p:sp>
        <p:nvSpPr>
          <p:cNvPr id="30" name="Rectángulo 29">
            <a:extLst>
              <a:ext uri="{FF2B5EF4-FFF2-40B4-BE49-F238E27FC236}">
                <a16:creationId xmlns:a16="http://schemas.microsoft.com/office/drawing/2014/main" id="{E7B33EC8-585F-4BDD-B0FD-E80643CB3C0E}"/>
              </a:ext>
            </a:extLst>
          </p:cNvPr>
          <p:cNvSpPr/>
          <p:nvPr/>
        </p:nvSpPr>
        <p:spPr bwMode="auto">
          <a:xfrm>
            <a:off x="4283968" y="3861048"/>
            <a:ext cx="288032" cy="648071"/>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Rectángulo 31">
            <a:extLst>
              <a:ext uri="{FF2B5EF4-FFF2-40B4-BE49-F238E27FC236}">
                <a16:creationId xmlns:a16="http://schemas.microsoft.com/office/drawing/2014/main" id="{F8DE4E17-BFDC-4E50-91F8-67911D81241C}"/>
              </a:ext>
            </a:extLst>
          </p:cNvPr>
          <p:cNvSpPr/>
          <p:nvPr/>
        </p:nvSpPr>
        <p:spPr bwMode="auto">
          <a:xfrm>
            <a:off x="4756680" y="3272447"/>
            <a:ext cx="288032" cy="369332"/>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Rectángulo 35">
            <a:extLst>
              <a:ext uri="{FF2B5EF4-FFF2-40B4-BE49-F238E27FC236}">
                <a16:creationId xmlns:a16="http://schemas.microsoft.com/office/drawing/2014/main" id="{0AF3F3F8-BB9D-4002-9640-8D048D2AF178}"/>
              </a:ext>
            </a:extLst>
          </p:cNvPr>
          <p:cNvSpPr/>
          <p:nvPr/>
        </p:nvSpPr>
        <p:spPr bwMode="auto">
          <a:xfrm>
            <a:off x="4716016" y="4678210"/>
            <a:ext cx="288032" cy="190950"/>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8" name="CuadroTexto 37">
            <a:extLst>
              <a:ext uri="{FF2B5EF4-FFF2-40B4-BE49-F238E27FC236}">
                <a16:creationId xmlns:a16="http://schemas.microsoft.com/office/drawing/2014/main" id="{639B6FD8-C2EA-4286-AD41-54A678AAEE37}"/>
              </a:ext>
            </a:extLst>
          </p:cNvPr>
          <p:cNvSpPr txBox="1"/>
          <p:nvPr/>
        </p:nvSpPr>
        <p:spPr>
          <a:xfrm>
            <a:off x="323528" y="5085184"/>
            <a:ext cx="8280920" cy="954107"/>
          </a:xfrm>
          <a:prstGeom prst="rect">
            <a:avLst/>
          </a:prstGeom>
          <a:noFill/>
        </p:spPr>
        <p:txBody>
          <a:bodyPr wrap="square" rtlCol="0">
            <a:spAutoFit/>
          </a:bodyPr>
          <a:lstStyle/>
          <a:p>
            <a:pPr algn="just"/>
            <a:r>
              <a:rPr lang="pl-PL" sz="1400" b="0" dirty="0">
                <a:solidFill>
                  <a:schemeClr val="accent2"/>
                </a:solidFill>
              </a:rPr>
              <a:t>Rycina 6 - Pionowy wzorzec siły reakcji podłoża u osób z jednostronnym niedowładem połowiczym spowodowanym udarem półkuli mózgu (średni czas od wystąpienia udaru wynosił 10,3 miesiąca). Wyniki za </a:t>
            </a:r>
            <a:r>
              <a:rPr lang="pl-PL" sz="1400" b="0" dirty="0" err="1">
                <a:solidFill>
                  <a:schemeClr val="accent2"/>
                </a:solidFill>
              </a:rPr>
              <a:t>Chung-Yao</a:t>
            </a:r>
            <a:r>
              <a:rPr lang="pl-PL" sz="1400" b="0" dirty="0">
                <a:solidFill>
                  <a:schemeClr val="accent2"/>
                </a:solidFill>
              </a:rPr>
              <a:t> Chen i </a:t>
            </a:r>
            <a:r>
              <a:rPr lang="pl-PL" sz="1400" b="0" dirty="0" err="1">
                <a:solidFill>
                  <a:schemeClr val="accent2"/>
                </a:solidFill>
              </a:rPr>
              <a:t>wsp</a:t>
            </a:r>
            <a:r>
              <a:rPr lang="pl-PL" sz="1400" b="0" dirty="0">
                <a:solidFill>
                  <a:schemeClr val="accent2"/>
                </a:solidFill>
              </a:rPr>
              <a:t>. 2007. Wzór I odpowiada krzywym o nieregularnym kształcie. Wzór II odpowiada krzywym o nieregularnym kształcie odwróconej litery V.</a:t>
            </a:r>
            <a:r>
              <a:rPr lang="en-US" sz="1400" b="0" dirty="0">
                <a:solidFill>
                  <a:schemeClr val="accent2"/>
                </a:solidFill>
              </a:rPr>
              <a:t> </a:t>
            </a:r>
          </a:p>
        </p:txBody>
      </p:sp>
      <p:sp>
        <p:nvSpPr>
          <p:cNvPr id="40" name="Rectángulo: esquinas redondeadas 39">
            <a:extLst>
              <a:ext uri="{FF2B5EF4-FFF2-40B4-BE49-F238E27FC236}">
                <a16:creationId xmlns:a16="http://schemas.microsoft.com/office/drawing/2014/main" id="{4927B4B5-1772-4306-945E-B795A882E18D}"/>
              </a:ext>
            </a:extLst>
          </p:cNvPr>
          <p:cNvSpPr/>
          <p:nvPr/>
        </p:nvSpPr>
        <p:spPr bwMode="auto">
          <a:xfrm>
            <a:off x="4944183" y="2564904"/>
            <a:ext cx="3528392" cy="648072"/>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pl-PL" sz="1600" dirty="0">
                <a:effectLst/>
                <a:latin typeface="Calibri" panose="020F0502020204030204" pitchFamily="34" charset="0"/>
                <a:ea typeface="Calibri" panose="020F0502020204030204" pitchFamily="34" charset="0"/>
                <a:cs typeface="Times New Roman" panose="02020603050405020304" pitchFamily="18" charset="0"/>
              </a:rPr>
              <a:t>Wzór II z nieregularnym kształtem odwróconej litery V</a:t>
            </a:r>
          </a:p>
        </p:txBody>
      </p:sp>
      <p:sp>
        <p:nvSpPr>
          <p:cNvPr id="42" name="Rectángulo: esquinas redondeadas 41">
            <a:extLst>
              <a:ext uri="{FF2B5EF4-FFF2-40B4-BE49-F238E27FC236}">
                <a16:creationId xmlns:a16="http://schemas.microsoft.com/office/drawing/2014/main" id="{1851088E-E91D-4BA7-A512-035DCA065006}"/>
              </a:ext>
            </a:extLst>
          </p:cNvPr>
          <p:cNvSpPr/>
          <p:nvPr/>
        </p:nvSpPr>
        <p:spPr bwMode="auto">
          <a:xfrm>
            <a:off x="839648" y="2564905"/>
            <a:ext cx="3528392" cy="64807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pl-PL" sz="1600" dirty="0">
                <a:effectLst/>
                <a:latin typeface="Calibri" panose="020F0502020204030204" pitchFamily="34" charset="0"/>
                <a:ea typeface="Calibri" panose="020F0502020204030204" pitchFamily="34" charset="0"/>
                <a:cs typeface="Times New Roman" panose="02020603050405020304" pitchFamily="18" charset="0"/>
              </a:rPr>
              <a:t>Wzór I o nieregularnym kształcie</a:t>
            </a:r>
            <a:endParaRPr kumimoji="0" lang="en-US" sz="1600" i="0" u="none" strike="noStrike" cap="none" normalizeH="0" baseline="0" dirty="0">
              <a:ln>
                <a:noFill/>
              </a:ln>
              <a:solidFill>
                <a:schemeClr val="bg1"/>
              </a:solidFill>
              <a:effectLst/>
              <a:latin typeface="Arial" charset="0"/>
              <a:sym typeface="Arial" charset="0"/>
            </a:endParaRPr>
          </a:p>
        </p:txBody>
      </p:sp>
      <p:sp>
        <p:nvSpPr>
          <p:cNvPr id="44" name="Prostokąt 1">
            <a:extLst>
              <a:ext uri="{FF2B5EF4-FFF2-40B4-BE49-F238E27FC236}">
                <a16:creationId xmlns:a16="http://schemas.microsoft.com/office/drawing/2014/main" id="{E8093D91-461E-4D62-9F85-4FF366D99D4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3040964978"/>
      </p:ext>
    </p:extLst>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3C9978C7-438F-4595-8B86-8889FF03D9DA}"/>
              </a:ext>
            </a:extLst>
          </p:cNvPr>
          <p:cNvPicPr>
            <a:picLocks noChangeAspect="1"/>
          </p:cNvPicPr>
          <p:nvPr/>
        </p:nvPicPr>
        <p:blipFill rotWithShape="1">
          <a:blip r:embed="rId2"/>
          <a:srcRect l="62862" t="51256" r="21757" b="26667"/>
          <a:stretch/>
        </p:blipFill>
        <p:spPr>
          <a:xfrm>
            <a:off x="467544" y="3264579"/>
            <a:ext cx="3906958" cy="1892613"/>
          </a:xfrm>
          <a:prstGeom prst="rect">
            <a:avLst/>
          </a:prstGeom>
        </p:spPr>
      </p:pic>
      <p:pic>
        <p:nvPicPr>
          <p:cNvPr id="25" name="Imagen 24">
            <a:extLst>
              <a:ext uri="{FF2B5EF4-FFF2-40B4-BE49-F238E27FC236}">
                <a16:creationId xmlns:a16="http://schemas.microsoft.com/office/drawing/2014/main" id="{331AED0A-295B-45FC-B6A4-0E24510BD7A8}"/>
              </a:ext>
            </a:extLst>
          </p:cNvPr>
          <p:cNvPicPr>
            <a:picLocks noChangeAspect="1"/>
          </p:cNvPicPr>
          <p:nvPr/>
        </p:nvPicPr>
        <p:blipFill rotWithShape="1">
          <a:blip r:embed="rId2"/>
          <a:srcRect l="78110" t="52247" r="6509" b="26667"/>
          <a:stretch/>
        </p:blipFill>
        <p:spPr>
          <a:xfrm>
            <a:off x="4700828" y="3325054"/>
            <a:ext cx="3934895" cy="1820605"/>
          </a:xfrm>
          <a:prstGeom prst="rect">
            <a:avLst/>
          </a:prstGeom>
        </p:spPr>
      </p:pic>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Parametry kinetyczne: siła reakcji podłoża </a:t>
            </a:r>
            <a:endParaRPr lang="en-US" sz="1800" i="1" dirty="0">
              <a:solidFill>
                <a:schemeClr val="accent2">
                  <a:lumMod val="75000"/>
                </a:schemeClr>
              </a:solidFill>
            </a:endParaRPr>
          </a:p>
        </p:txBody>
      </p:sp>
      <p:sp>
        <p:nvSpPr>
          <p:cNvPr id="20" name="Rectángulo: esquinas redondeadas 19">
            <a:extLst>
              <a:ext uri="{FF2B5EF4-FFF2-40B4-BE49-F238E27FC236}">
                <a16:creationId xmlns:a16="http://schemas.microsoft.com/office/drawing/2014/main" id="{AB80DD4D-2319-4BF1-A284-8850A437D997}"/>
              </a:ext>
            </a:extLst>
          </p:cNvPr>
          <p:cNvSpPr/>
          <p:nvPr/>
        </p:nvSpPr>
        <p:spPr bwMode="auto">
          <a:xfrm>
            <a:off x="846110" y="2566326"/>
            <a:ext cx="3528392" cy="646649"/>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pl-PL" sz="1600" dirty="0">
                <a:effectLst/>
                <a:latin typeface="Calibri" panose="020F0502020204030204" pitchFamily="34" charset="0"/>
                <a:ea typeface="Calibri" panose="020F0502020204030204" pitchFamily="34" charset="0"/>
                <a:cs typeface="Times New Roman" panose="02020603050405020304" pitchFamily="18" charset="0"/>
              </a:rPr>
              <a:t>Wzór III o kształcie odwróconej litery V lub odwróconej litery U</a:t>
            </a:r>
            <a:endParaRPr kumimoji="0" lang="en-US" sz="1600" i="0" u="none" strike="noStrike" cap="none" normalizeH="0" baseline="0" dirty="0">
              <a:ln>
                <a:noFill/>
              </a:ln>
              <a:solidFill>
                <a:schemeClr val="bg1"/>
              </a:solidFill>
              <a:effectLst/>
              <a:latin typeface="Arial" charset="0"/>
              <a:sym typeface="Arial" charset="0"/>
            </a:endParaRPr>
          </a:p>
        </p:txBody>
      </p:sp>
      <p:sp>
        <p:nvSpPr>
          <p:cNvPr id="22" name="Rectángulo: esquinas redondeadas 21">
            <a:extLst>
              <a:ext uri="{FF2B5EF4-FFF2-40B4-BE49-F238E27FC236}">
                <a16:creationId xmlns:a16="http://schemas.microsoft.com/office/drawing/2014/main" id="{0CF8FEF8-7E80-4A44-A5F7-56754A9AD66B}"/>
              </a:ext>
            </a:extLst>
          </p:cNvPr>
          <p:cNvSpPr/>
          <p:nvPr/>
        </p:nvSpPr>
        <p:spPr bwMode="auto">
          <a:xfrm>
            <a:off x="4937721" y="2566326"/>
            <a:ext cx="3528392" cy="64665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pl-PL" sz="1600" dirty="0">
                <a:effectLst/>
                <a:latin typeface="Calibri" panose="020F0502020204030204" pitchFamily="34" charset="0"/>
                <a:ea typeface="Calibri" panose="020F0502020204030204" pitchFamily="34" charset="0"/>
                <a:cs typeface="Times New Roman" panose="02020603050405020304" pitchFamily="18" charset="0"/>
              </a:rPr>
              <a:t>Wzór IV z bimodalnym kształtem litery M</a:t>
            </a:r>
          </a:p>
        </p:txBody>
      </p:sp>
      <p:sp>
        <p:nvSpPr>
          <p:cNvPr id="9" name="Rectángulo 8">
            <a:extLst>
              <a:ext uri="{FF2B5EF4-FFF2-40B4-BE49-F238E27FC236}">
                <a16:creationId xmlns:a16="http://schemas.microsoft.com/office/drawing/2014/main" id="{02B36050-7838-48B1-8862-D8333438A856}"/>
              </a:ext>
            </a:extLst>
          </p:cNvPr>
          <p:cNvSpPr/>
          <p:nvPr/>
        </p:nvSpPr>
        <p:spPr bwMode="auto">
          <a:xfrm>
            <a:off x="4644008" y="3429001"/>
            <a:ext cx="288032" cy="216023"/>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Rectángulo 9">
            <a:extLst>
              <a:ext uri="{FF2B5EF4-FFF2-40B4-BE49-F238E27FC236}">
                <a16:creationId xmlns:a16="http://schemas.microsoft.com/office/drawing/2014/main" id="{C1AD0246-10E0-4D3A-8337-4929B66257E9}"/>
              </a:ext>
            </a:extLst>
          </p:cNvPr>
          <p:cNvSpPr/>
          <p:nvPr/>
        </p:nvSpPr>
        <p:spPr bwMode="auto">
          <a:xfrm>
            <a:off x="4644008" y="4653137"/>
            <a:ext cx="288032" cy="216023"/>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1" name="CuadroTexto 10">
            <a:extLst>
              <a:ext uri="{FF2B5EF4-FFF2-40B4-BE49-F238E27FC236}">
                <a16:creationId xmlns:a16="http://schemas.microsoft.com/office/drawing/2014/main" id="{2DEA8220-B04E-4476-8971-9C97CB563CA5}"/>
              </a:ext>
            </a:extLst>
          </p:cNvPr>
          <p:cNvSpPr txBox="1"/>
          <p:nvPr/>
        </p:nvSpPr>
        <p:spPr>
          <a:xfrm>
            <a:off x="179512" y="5085184"/>
            <a:ext cx="8424936" cy="954107"/>
          </a:xfrm>
          <a:prstGeom prst="rect">
            <a:avLst/>
          </a:prstGeom>
          <a:noFill/>
        </p:spPr>
        <p:txBody>
          <a:bodyPr wrap="square" rtlCol="0">
            <a:spAutoFit/>
          </a:bodyPr>
          <a:lstStyle/>
          <a:p>
            <a:pPr algn="just"/>
            <a:r>
              <a:rPr lang="pl-PL" sz="1400" b="0" dirty="0">
                <a:solidFill>
                  <a:schemeClr val="accent2"/>
                </a:solidFill>
              </a:rPr>
              <a:t>Rycina 7 - Pionowy wzorzec siły reakcji podłoża u osób z jednostronnym niedowładem połowiczym spowodowanym udarem półkuli mózgu (średni czas od wystąpienia udaru wynosił 10,3 miesiąca). Wyniki za </a:t>
            </a:r>
            <a:r>
              <a:rPr lang="pl-PL" sz="1400" b="0" dirty="0" err="1">
                <a:solidFill>
                  <a:schemeClr val="accent2"/>
                </a:solidFill>
              </a:rPr>
              <a:t>Chung-Yao</a:t>
            </a:r>
            <a:r>
              <a:rPr lang="pl-PL" sz="1400" b="0" dirty="0">
                <a:solidFill>
                  <a:schemeClr val="accent2"/>
                </a:solidFill>
              </a:rPr>
              <a:t> Chen i </a:t>
            </a:r>
            <a:r>
              <a:rPr lang="pl-PL" sz="1400" b="0" dirty="0" err="1">
                <a:solidFill>
                  <a:schemeClr val="accent2"/>
                </a:solidFill>
              </a:rPr>
              <a:t>wsp</a:t>
            </a:r>
            <a:r>
              <a:rPr lang="pl-PL" sz="1400" b="0" dirty="0">
                <a:solidFill>
                  <a:schemeClr val="accent2"/>
                </a:solidFill>
              </a:rPr>
              <a:t>. 2007. Wzorzec III odpowiada krzywym o kształcie odwróconej litery V lub odwróconej litery U. Wzór IV odpowiada krzywym o bimodalnym kształcie M. </a:t>
            </a:r>
            <a:endParaRPr lang="en-US" sz="1400" b="0" dirty="0">
              <a:solidFill>
                <a:schemeClr val="accent2"/>
              </a:solidFill>
            </a:endParaRPr>
          </a:p>
        </p:txBody>
      </p:sp>
      <p:sp>
        <p:nvSpPr>
          <p:cNvPr id="17" name="Prostokąt 1">
            <a:extLst>
              <a:ext uri="{FF2B5EF4-FFF2-40B4-BE49-F238E27FC236}">
                <a16:creationId xmlns:a16="http://schemas.microsoft.com/office/drawing/2014/main" id="{111D06BD-2195-4348-B5B9-058EEBEB677B}"/>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1042511861"/>
      </p:ext>
    </p:extLst>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Parametry kinetyczne: siła reakcji podłoża </a:t>
            </a:r>
            <a:endParaRPr lang="en-US" sz="1800" i="1" dirty="0">
              <a:solidFill>
                <a:schemeClr val="accent2">
                  <a:lumMod val="75000"/>
                </a:schemeClr>
              </a:solidFill>
            </a:endParaRPr>
          </a:p>
        </p:txBody>
      </p:sp>
      <p:pic>
        <p:nvPicPr>
          <p:cNvPr id="7" name="Imagen 6" descr="Gráfico&#10;&#10;Descripción generada automáticamente">
            <a:extLst>
              <a:ext uri="{FF2B5EF4-FFF2-40B4-BE49-F238E27FC236}">
                <a16:creationId xmlns:a16="http://schemas.microsoft.com/office/drawing/2014/main" id="{BFFCF0FC-D245-4AC3-86AC-0F3A817B2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249896"/>
            <a:ext cx="5544616" cy="2703411"/>
          </a:xfrm>
          <a:prstGeom prst="rect">
            <a:avLst/>
          </a:prstGeom>
        </p:spPr>
      </p:pic>
      <p:sp>
        <p:nvSpPr>
          <p:cNvPr id="35" name="CuadroTexto 34">
            <a:extLst>
              <a:ext uri="{FF2B5EF4-FFF2-40B4-BE49-F238E27FC236}">
                <a16:creationId xmlns:a16="http://schemas.microsoft.com/office/drawing/2014/main" id="{60506D65-8A2A-44AE-B73C-2358FF03F7AD}"/>
              </a:ext>
            </a:extLst>
          </p:cNvPr>
          <p:cNvSpPr txBox="1"/>
          <p:nvPr/>
        </p:nvSpPr>
        <p:spPr>
          <a:xfrm>
            <a:off x="2251213" y="3223975"/>
            <a:ext cx="4601816" cy="400110"/>
          </a:xfrm>
          <a:prstGeom prst="rect">
            <a:avLst/>
          </a:prstGeom>
          <a:noFill/>
        </p:spPr>
        <p:txBody>
          <a:bodyPr wrap="square">
            <a:spAutoFit/>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The magnitude of the forces reached by the patients is not that observed in a healthy pattern either</a:t>
            </a:r>
            <a:endParaRPr lang="es-ES" dirty="0"/>
          </a:p>
        </p:txBody>
      </p:sp>
      <p:sp>
        <p:nvSpPr>
          <p:cNvPr id="39" name="Prostokąt 1">
            <a:extLst>
              <a:ext uri="{FF2B5EF4-FFF2-40B4-BE49-F238E27FC236}">
                <a16:creationId xmlns:a16="http://schemas.microsoft.com/office/drawing/2014/main" id="{5ADB1927-AD22-4AC2-8A2D-041D2464920C}"/>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pic>
        <p:nvPicPr>
          <p:cNvPr id="2" name="Picture 4">
            <a:extLst>
              <a:ext uri="{FF2B5EF4-FFF2-40B4-BE49-F238E27FC236}">
                <a16:creationId xmlns:a16="http://schemas.microsoft.com/office/drawing/2014/main" id="{13C67075-8A94-482C-9E23-770A76B8CDE2}"/>
              </a:ext>
            </a:extLst>
          </p:cNvPr>
          <p:cNvPicPr>
            <a:picLocks noChangeAspect="1" noChangeArrowheads="1"/>
          </p:cNvPicPr>
          <p:nvPr/>
        </p:nvPicPr>
        <p:blipFill>
          <a:blip r:embed="rId3" cstate="print"/>
          <a:srcRect l="6286" t="25559" r="60858" b="19071"/>
          <a:stretch>
            <a:fillRect/>
          </a:stretch>
        </p:blipFill>
        <p:spPr bwMode="auto">
          <a:xfrm>
            <a:off x="6003726" y="2574858"/>
            <a:ext cx="2816746" cy="2098453"/>
          </a:xfrm>
          <a:prstGeom prst="rect">
            <a:avLst/>
          </a:prstGeom>
          <a:noFill/>
          <a:ln w="9525">
            <a:noFill/>
            <a:miter lim="800000"/>
            <a:headEnd/>
            <a:tailEnd/>
          </a:ln>
        </p:spPr>
      </p:pic>
      <p:sp>
        <p:nvSpPr>
          <p:cNvPr id="8" name="43 CuadroTexto">
            <a:extLst>
              <a:ext uri="{FF2B5EF4-FFF2-40B4-BE49-F238E27FC236}">
                <a16:creationId xmlns:a16="http://schemas.microsoft.com/office/drawing/2014/main" id="{C0903747-22E5-412D-BCE7-02590DC1AB78}"/>
              </a:ext>
            </a:extLst>
          </p:cNvPr>
          <p:cNvSpPr txBox="1"/>
          <p:nvPr/>
        </p:nvSpPr>
        <p:spPr>
          <a:xfrm>
            <a:off x="6539796" y="3178783"/>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1</a:t>
            </a:r>
            <a:endParaRPr lang="es-ES" sz="1800" b="0" dirty="0">
              <a:solidFill>
                <a:schemeClr val="tx1"/>
              </a:solidFill>
            </a:endParaRPr>
          </a:p>
        </p:txBody>
      </p:sp>
      <p:sp>
        <p:nvSpPr>
          <p:cNvPr id="9" name="44 CuadroTexto">
            <a:extLst>
              <a:ext uri="{FF2B5EF4-FFF2-40B4-BE49-F238E27FC236}">
                <a16:creationId xmlns:a16="http://schemas.microsoft.com/office/drawing/2014/main" id="{F48C567E-7BAC-4CD2-A5E9-8244B96B2017}"/>
              </a:ext>
            </a:extLst>
          </p:cNvPr>
          <p:cNvSpPr txBox="1"/>
          <p:nvPr/>
        </p:nvSpPr>
        <p:spPr>
          <a:xfrm>
            <a:off x="7164288" y="3368496"/>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2</a:t>
            </a:r>
            <a:endParaRPr lang="es-ES" sz="1800" b="0" dirty="0">
              <a:solidFill>
                <a:schemeClr val="tx1"/>
              </a:solidFill>
            </a:endParaRPr>
          </a:p>
        </p:txBody>
      </p:sp>
      <p:sp>
        <p:nvSpPr>
          <p:cNvPr id="10" name="45 CuadroTexto">
            <a:extLst>
              <a:ext uri="{FF2B5EF4-FFF2-40B4-BE49-F238E27FC236}">
                <a16:creationId xmlns:a16="http://schemas.microsoft.com/office/drawing/2014/main" id="{AB34CAE5-B04A-4C37-9A36-C9E82743B802}"/>
              </a:ext>
            </a:extLst>
          </p:cNvPr>
          <p:cNvSpPr txBox="1"/>
          <p:nvPr/>
        </p:nvSpPr>
        <p:spPr>
          <a:xfrm>
            <a:off x="7884368" y="3059668"/>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3</a:t>
            </a:r>
            <a:endParaRPr lang="es-ES" sz="1800" b="0" dirty="0">
              <a:solidFill>
                <a:schemeClr val="tx1"/>
              </a:solidFill>
            </a:endParaRPr>
          </a:p>
        </p:txBody>
      </p:sp>
      <p:sp>
        <p:nvSpPr>
          <p:cNvPr id="11" name="42 CuadroTexto">
            <a:extLst>
              <a:ext uri="{FF2B5EF4-FFF2-40B4-BE49-F238E27FC236}">
                <a16:creationId xmlns:a16="http://schemas.microsoft.com/office/drawing/2014/main" id="{43B229F0-DE86-457F-A1CC-778F78ED0248}"/>
              </a:ext>
            </a:extLst>
          </p:cNvPr>
          <p:cNvSpPr txBox="1"/>
          <p:nvPr/>
        </p:nvSpPr>
        <p:spPr>
          <a:xfrm>
            <a:off x="6248162" y="4849300"/>
            <a:ext cx="2428095" cy="323165"/>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1</a:t>
            </a:r>
            <a:r>
              <a:rPr lang="en-US" sz="1500" b="0" dirty="0">
                <a:solidFill>
                  <a:schemeClr val="tx1"/>
                </a:solidFill>
              </a:rPr>
              <a:t>: 1.2 </a:t>
            </a:r>
            <a:r>
              <a:rPr lang="en-US" sz="1500" b="0" dirty="0" err="1">
                <a:solidFill>
                  <a:schemeClr val="tx1"/>
                </a:solidFill>
              </a:rPr>
              <a:t>siła</a:t>
            </a:r>
            <a:r>
              <a:rPr lang="en-US" sz="1500" b="0" dirty="0">
                <a:solidFill>
                  <a:schemeClr val="tx1"/>
                </a:solidFill>
              </a:rPr>
              <a:t>/ masa </a:t>
            </a:r>
            <a:r>
              <a:rPr lang="en-US" sz="1500" b="0" dirty="0" err="1">
                <a:solidFill>
                  <a:schemeClr val="tx1"/>
                </a:solidFill>
              </a:rPr>
              <a:t>ciała</a:t>
            </a:r>
            <a:endParaRPr lang="en-US" sz="1500" b="0" dirty="0">
              <a:solidFill>
                <a:schemeClr val="tx1"/>
              </a:solidFill>
            </a:endParaRPr>
          </a:p>
        </p:txBody>
      </p:sp>
      <p:sp>
        <p:nvSpPr>
          <p:cNvPr id="12" name="42 CuadroTexto">
            <a:extLst>
              <a:ext uri="{FF2B5EF4-FFF2-40B4-BE49-F238E27FC236}">
                <a16:creationId xmlns:a16="http://schemas.microsoft.com/office/drawing/2014/main" id="{8E5FB2AD-D52B-4E4B-B42E-4DB58B6855CE}"/>
              </a:ext>
            </a:extLst>
          </p:cNvPr>
          <p:cNvSpPr txBox="1"/>
          <p:nvPr/>
        </p:nvSpPr>
        <p:spPr>
          <a:xfrm>
            <a:off x="6248163" y="5633740"/>
            <a:ext cx="2428095" cy="323165"/>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3</a:t>
            </a:r>
            <a:r>
              <a:rPr lang="en-US" sz="1500" b="0" dirty="0">
                <a:solidFill>
                  <a:schemeClr val="tx1"/>
                </a:solidFill>
              </a:rPr>
              <a:t>: 1.2 </a:t>
            </a:r>
            <a:r>
              <a:rPr lang="en-US" sz="1500" b="0" dirty="0" err="1">
                <a:solidFill>
                  <a:schemeClr val="tx1"/>
                </a:solidFill>
              </a:rPr>
              <a:t>siła</a:t>
            </a:r>
            <a:r>
              <a:rPr lang="en-US" sz="1500" b="0" dirty="0">
                <a:solidFill>
                  <a:schemeClr val="tx1"/>
                </a:solidFill>
              </a:rPr>
              <a:t>/ masa </a:t>
            </a:r>
            <a:r>
              <a:rPr lang="en-US" sz="1500" b="0" dirty="0" err="1">
                <a:solidFill>
                  <a:schemeClr val="tx1"/>
                </a:solidFill>
              </a:rPr>
              <a:t>ciała</a:t>
            </a:r>
            <a:endParaRPr lang="en-US" sz="1500" b="0" dirty="0">
              <a:solidFill>
                <a:schemeClr val="tx1"/>
              </a:solidFill>
            </a:endParaRPr>
          </a:p>
        </p:txBody>
      </p:sp>
      <p:sp>
        <p:nvSpPr>
          <p:cNvPr id="13" name="42 CuadroTexto">
            <a:extLst>
              <a:ext uri="{FF2B5EF4-FFF2-40B4-BE49-F238E27FC236}">
                <a16:creationId xmlns:a16="http://schemas.microsoft.com/office/drawing/2014/main" id="{FD581FA1-4940-4157-83FC-8E45443512A2}"/>
              </a:ext>
            </a:extLst>
          </p:cNvPr>
          <p:cNvSpPr txBox="1"/>
          <p:nvPr/>
        </p:nvSpPr>
        <p:spPr>
          <a:xfrm>
            <a:off x="6248163" y="5236825"/>
            <a:ext cx="2428095" cy="323165"/>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2</a:t>
            </a:r>
            <a:r>
              <a:rPr lang="en-US" sz="1500" b="0" dirty="0">
                <a:solidFill>
                  <a:schemeClr val="tx1"/>
                </a:solidFill>
              </a:rPr>
              <a:t>: 0.7 </a:t>
            </a:r>
            <a:r>
              <a:rPr lang="en-US" sz="1500" b="0" dirty="0" err="1">
                <a:solidFill>
                  <a:schemeClr val="tx1"/>
                </a:solidFill>
              </a:rPr>
              <a:t>siła</a:t>
            </a:r>
            <a:r>
              <a:rPr lang="en-US" sz="1500" b="0" dirty="0">
                <a:solidFill>
                  <a:schemeClr val="tx1"/>
                </a:solidFill>
              </a:rPr>
              <a:t>/ masa </a:t>
            </a:r>
            <a:r>
              <a:rPr lang="en-US" sz="1500" b="0" dirty="0" err="1">
                <a:solidFill>
                  <a:schemeClr val="tx1"/>
                </a:solidFill>
              </a:rPr>
              <a:t>ciała</a:t>
            </a:r>
            <a:endParaRPr lang="en-US" sz="1500" b="0" dirty="0">
              <a:solidFill>
                <a:schemeClr val="tx1"/>
              </a:solidFill>
            </a:endParaRPr>
          </a:p>
        </p:txBody>
      </p:sp>
      <p:sp>
        <p:nvSpPr>
          <p:cNvPr id="14" name="Arco 13">
            <a:extLst>
              <a:ext uri="{FF2B5EF4-FFF2-40B4-BE49-F238E27FC236}">
                <a16:creationId xmlns:a16="http://schemas.microsoft.com/office/drawing/2014/main" id="{9D0F466A-F521-4766-889A-7360A65F9BE7}"/>
              </a:ext>
            </a:extLst>
          </p:cNvPr>
          <p:cNvSpPr/>
          <p:nvPr/>
        </p:nvSpPr>
        <p:spPr bwMode="auto">
          <a:xfrm rot="20387958">
            <a:off x="4914764" y="2420974"/>
            <a:ext cx="1161854" cy="833124"/>
          </a:xfrm>
          <a:prstGeom prst="arc">
            <a:avLst>
              <a:gd name="adj1" fmla="val 16200000"/>
              <a:gd name="adj2" fmla="val 20494004"/>
            </a:avLst>
          </a:prstGeom>
          <a:noFill/>
          <a:ln w="28575" cap="flat" cmpd="sng" algn="ctr">
            <a:solidFill>
              <a:srgbClr val="0070C0"/>
            </a:solidFill>
            <a:prstDash val="solid"/>
            <a:round/>
            <a:headEnd type="none" w="med" len="med"/>
            <a:tailEnd type="triangl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Arco 14">
            <a:extLst>
              <a:ext uri="{FF2B5EF4-FFF2-40B4-BE49-F238E27FC236}">
                <a16:creationId xmlns:a16="http://schemas.microsoft.com/office/drawing/2014/main" id="{7C7BA115-1F86-4D11-9CFF-D56B910CC5FA}"/>
              </a:ext>
            </a:extLst>
          </p:cNvPr>
          <p:cNvSpPr/>
          <p:nvPr/>
        </p:nvSpPr>
        <p:spPr bwMode="auto">
          <a:xfrm rot="17021758" flipH="1">
            <a:off x="5819273" y="4464637"/>
            <a:ext cx="1188605" cy="833124"/>
          </a:xfrm>
          <a:prstGeom prst="arc">
            <a:avLst>
              <a:gd name="adj1" fmla="val 16200000"/>
              <a:gd name="adj2" fmla="val 20494004"/>
            </a:avLst>
          </a:prstGeom>
          <a:noFill/>
          <a:ln w="28575" cap="flat" cmpd="sng" algn="ctr">
            <a:solidFill>
              <a:srgbClr val="0070C0"/>
            </a:solidFill>
            <a:prstDash val="solid"/>
            <a:round/>
            <a:headEnd type="none" w="med" len="med"/>
            <a:tailEnd type="triangl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 name="Rectángulo: esquinas redondeadas 3">
            <a:extLst>
              <a:ext uri="{FF2B5EF4-FFF2-40B4-BE49-F238E27FC236}">
                <a16:creationId xmlns:a16="http://schemas.microsoft.com/office/drawing/2014/main" id="{68BE4709-65FF-4AF7-AF28-32CEA57961D8}"/>
              </a:ext>
            </a:extLst>
          </p:cNvPr>
          <p:cNvSpPr/>
          <p:nvPr/>
        </p:nvSpPr>
        <p:spPr bwMode="auto">
          <a:xfrm>
            <a:off x="467742" y="4869160"/>
            <a:ext cx="5400401" cy="55891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pl-PL" sz="1600" b="0" dirty="0">
                <a:latin typeface="Calibri" panose="020F0502020204030204" pitchFamily="34" charset="0"/>
                <a:ea typeface="Calibri" panose="020F0502020204030204" pitchFamily="34" charset="0"/>
                <a:cs typeface="Times New Roman" panose="02020603050405020304" pitchFamily="18" charset="0"/>
              </a:rPr>
              <a:t>U pacjentów po udarze mózgu nie występuje typowa morfologia sił reakcji podłoża na osi z podczas cyklu chodu.</a:t>
            </a:r>
          </a:p>
        </p:txBody>
      </p:sp>
      <p:sp>
        <p:nvSpPr>
          <p:cNvPr id="5" name="Rectángulo: esquinas redondeadas 4">
            <a:extLst>
              <a:ext uri="{FF2B5EF4-FFF2-40B4-BE49-F238E27FC236}">
                <a16:creationId xmlns:a16="http://schemas.microsoft.com/office/drawing/2014/main" id="{CE23927E-46D4-487A-A54E-AC2A43CCE77B}"/>
              </a:ext>
            </a:extLst>
          </p:cNvPr>
          <p:cNvSpPr/>
          <p:nvPr/>
        </p:nvSpPr>
        <p:spPr bwMode="auto">
          <a:xfrm>
            <a:off x="467544" y="5534387"/>
            <a:ext cx="5400401" cy="558909"/>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pl-PL" sz="1600" b="0" dirty="0">
                <a:latin typeface="Calibri" panose="020F0502020204030204" pitchFamily="34" charset="0"/>
                <a:ea typeface="Calibri" panose="020F0502020204030204" pitchFamily="34" charset="0"/>
                <a:cs typeface="Times New Roman" panose="02020603050405020304" pitchFamily="18" charset="0"/>
              </a:rPr>
              <a:t>Wielkość sił osiąganych przez pacjentów również nie jest taka, jaką obserwuje się u zdrowego wzorca.</a:t>
            </a:r>
          </a:p>
        </p:txBody>
      </p:sp>
    </p:spTree>
    <p:extLst>
      <p:ext uri="{BB962C8B-B14F-4D97-AF65-F5344CB8AC3E}">
        <p14:creationId xmlns:p14="http://schemas.microsoft.com/office/powerpoint/2010/main" val="8520722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animBg="1"/>
      <p:bldP spid="14" grpId="0" animBg="1"/>
      <p:bldP spid="15"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Parametry kinetyczne: siła reakcji podłoża</a:t>
            </a:r>
            <a:endParaRPr lang="en-US" sz="1800" i="1" dirty="0">
              <a:solidFill>
                <a:schemeClr val="accent2">
                  <a:lumMod val="75000"/>
                </a:schemeClr>
              </a:solidFill>
            </a:endParaRPr>
          </a:p>
        </p:txBody>
      </p:sp>
      <p:pic>
        <p:nvPicPr>
          <p:cNvPr id="7" name="Imagen 6" descr="Gráfico&#10;&#10;Descripción generada automáticamente">
            <a:extLst>
              <a:ext uri="{FF2B5EF4-FFF2-40B4-BE49-F238E27FC236}">
                <a16:creationId xmlns:a16="http://schemas.microsoft.com/office/drawing/2014/main" id="{BFFCF0FC-D245-4AC3-86AC-0F3A817B2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51" y="2204864"/>
            <a:ext cx="7698297" cy="3753490"/>
          </a:xfrm>
          <a:prstGeom prst="rect">
            <a:avLst/>
          </a:prstGeom>
        </p:spPr>
      </p:pic>
      <p:sp>
        <p:nvSpPr>
          <p:cNvPr id="39" name="Prostokąt 1">
            <a:extLst>
              <a:ext uri="{FF2B5EF4-FFF2-40B4-BE49-F238E27FC236}">
                <a16:creationId xmlns:a16="http://schemas.microsoft.com/office/drawing/2014/main" id="{5ADB1927-AD22-4AC2-8A2D-041D2464920C}"/>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kumimoji="0" lang="pl-PL" sz="2000" i="0" u="none" strike="noStrike" cap="none" normalizeH="0" baseline="0" dirty="0">
                <a:ln>
                  <a:noFill/>
                </a:ln>
                <a:solidFill>
                  <a:srgbClr val="002060"/>
                </a:solidFill>
                <a:effectLst/>
                <a:latin typeface="Arial" charset="0"/>
                <a:sym typeface="Arial" charset="0"/>
              </a:rPr>
              <a:t>BIOMECHANICZNE ZMIANY CHODU U OSÓB PO UDARZE MÓZGU</a:t>
            </a:r>
            <a:endParaRPr lang="en-US" sz="2000" b="0" dirty="0">
              <a:solidFill>
                <a:schemeClr val="accent2">
                  <a:lumMod val="75000"/>
                </a:schemeClr>
              </a:solidFill>
            </a:endParaRPr>
          </a:p>
        </p:txBody>
      </p:sp>
    </p:spTree>
    <p:extLst>
      <p:ext uri="{BB962C8B-B14F-4D97-AF65-F5344CB8AC3E}">
        <p14:creationId xmlns:p14="http://schemas.microsoft.com/office/powerpoint/2010/main" val="2388026423"/>
      </p:ext>
    </p:extLst>
  </p:cSld>
  <p:clrMapOvr>
    <a:masterClrMapping/>
  </p:clrMapOvr>
  <p:transition advClick="0"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IV. </a:t>
            </a:r>
            <a:r>
              <a:rPr lang="en-US" sz="3200" dirty="0" err="1">
                <a:solidFill>
                  <a:schemeClr val="accent2">
                    <a:lumMod val="75000"/>
                  </a:schemeClr>
                </a:solidFill>
              </a:rPr>
              <a:t>Kluczowe</a:t>
            </a:r>
            <a:r>
              <a:rPr lang="en-US" sz="3200" dirty="0">
                <a:solidFill>
                  <a:schemeClr val="accent2">
                    <a:lumMod val="75000"/>
                  </a:schemeClr>
                </a:solidFill>
              </a:rPr>
              <a:t> idee</a:t>
            </a: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1107996"/>
          </a:xfrm>
          <a:prstGeom prst="rect">
            <a:avLst/>
          </a:prstGeom>
        </p:spPr>
        <p:txBody>
          <a:bodyPr wrap="square">
            <a:spAutoFit/>
          </a:bodyPr>
          <a:lstStyle/>
          <a:p>
            <a:pPr algn="ctr">
              <a:defRPr/>
            </a:pPr>
            <a:r>
              <a:rPr lang="en-US" sz="2200" dirty="0">
                <a:solidFill>
                  <a:schemeClr val="accent2">
                    <a:lumMod val="75000"/>
                  </a:schemeClr>
                </a:solidFill>
              </a:rPr>
              <a:t>D.3 </a:t>
            </a:r>
            <a:r>
              <a:rPr lang="pl-PL" sz="2200" dirty="0">
                <a:solidFill>
                  <a:schemeClr val="accent2">
                    <a:lumMod val="75000"/>
                  </a:schemeClr>
                </a:solidFill>
              </a:rPr>
              <a:t>Jak interpretować raport z analizy instrumentalnej biomechaniki w przypadku patologii chodu? </a:t>
            </a:r>
            <a:r>
              <a:rPr lang="en-US" sz="2200" dirty="0">
                <a:solidFill>
                  <a:schemeClr val="accent2">
                    <a:lumMod val="75000"/>
                  </a:schemeClr>
                </a:solidFill>
              </a:rPr>
              <a:t>analysis’ report in a case of gait pathology? </a:t>
            </a:r>
          </a:p>
        </p:txBody>
      </p:sp>
    </p:spTree>
    <p:extLst>
      <p:ext uri="{BB962C8B-B14F-4D97-AF65-F5344CB8AC3E}">
        <p14:creationId xmlns:p14="http://schemas.microsoft.com/office/powerpoint/2010/main" val="3013977234"/>
      </p:ext>
    </p:extLst>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IV. </a:t>
            </a:r>
            <a:r>
              <a:rPr lang="en-US" sz="2000" dirty="0">
                <a:solidFill>
                  <a:schemeClr val="accent2">
                    <a:lumMod val="75000"/>
                  </a:schemeClr>
                </a:solidFill>
              </a:rPr>
              <a:t>KLUCZOWE IDEE</a:t>
            </a:r>
            <a:endParaRPr lang="en-US" sz="2000" b="0" dirty="0">
              <a:solidFill>
                <a:schemeClr val="accent2">
                  <a:lumMod val="75000"/>
                </a:schemeClr>
              </a:solidFill>
            </a:endParaRPr>
          </a:p>
        </p:txBody>
      </p:sp>
      <p:sp>
        <p:nvSpPr>
          <p:cNvPr id="2" name="Rectángulo: esquinas redondeadas 1">
            <a:extLst>
              <a:ext uri="{FF2B5EF4-FFF2-40B4-BE49-F238E27FC236}">
                <a16:creationId xmlns:a16="http://schemas.microsoft.com/office/drawing/2014/main" id="{929D64E8-08FB-450F-A309-C652932EF2A9}"/>
              </a:ext>
            </a:extLst>
          </p:cNvPr>
          <p:cNvSpPr/>
          <p:nvPr/>
        </p:nvSpPr>
        <p:spPr bwMode="auto">
          <a:xfrm>
            <a:off x="683568" y="1628800"/>
            <a:ext cx="7848872" cy="1021776"/>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1. </a:t>
            </a:r>
            <a:r>
              <a:rPr lang="pl-PL" sz="1500" b="0" dirty="0">
                <a:solidFill>
                  <a:schemeClr val="accent2"/>
                </a:solidFill>
                <a:latin typeface="+mn-lt"/>
                <a:sym typeface="Arial" charset="0"/>
              </a:rPr>
              <a:t>Kiedy analizujemy biomechaniczny profil chodu w patologii, porównujemy wyniki pacjentów z wynikami osób zdrowych, dopasowanych pod względem takich cech jak wzrost, płeć i waga. Z drugiej strony, możemy oprzeć to porównanie na wartościach normalności podawanych przez literaturę.</a:t>
            </a:r>
            <a:endParaRPr kumimoji="0" lang="es-ES" sz="1500" b="0" i="0" u="none" strike="noStrike" cap="none" normalizeH="0" baseline="0" dirty="0">
              <a:ln>
                <a:noFill/>
              </a:ln>
              <a:solidFill>
                <a:schemeClr val="accent2"/>
              </a:solidFill>
              <a:effectLst/>
              <a:latin typeface="+mn-lt"/>
              <a:sym typeface="Arial" charset="0"/>
            </a:endParaRPr>
          </a:p>
        </p:txBody>
      </p:sp>
      <p:sp>
        <p:nvSpPr>
          <p:cNvPr id="6" name="Rectángulo: esquinas redondeadas 5">
            <a:extLst>
              <a:ext uri="{FF2B5EF4-FFF2-40B4-BE49-F238E27FC236}">
                <a16:creationId xmlns:a16="http://schemas.microsoft.com/office/drawing/2014/main" id="{159D237A-6050-4046-8A4C-D064549B9A95}"/>
              </a:ext>
            </a:extLst>
          </p:cNvPr>
          <p:cNvSpPr/>
          <p:nvPr/>
        </p:nvSpPr>
        <p:spPr bwMode="auto">
          <a:xfrm>
            <a:off x="683568" y="2780928"/>
            <a:ext cx="7848872" cy="1008112"/>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2. </a:t>
            </a:r>
            <a:r>
              <a:rPr lang="pl-PL" sz="1500" b="0" dirty="0">
                <a:solidFill>
                  <a:schemeClr val="accent2"/>
                </a:solidFill>
                <a:latin typeface="+mn-lt"/>
                <a:sym typeface="Arial" charset="0"/>
              </a:rPr>
              <a:t>Interpretacja nieprawidłowego wzorca chodu opiera się na szeregu kryteriów, które musimy obserwować: zmierzone wartości średnie, morfologia krzywych danych zarejestrowanych w całym cyklu chodu, wartości szczytowe osiągane w </a:t>
            </a:r>
            <a:r>
              <a:rPr lang="pl-PL" sz="1500" b="0">
                <a:solidFill>
                  <a:schemeClr val="accent2"/>
                </a:solidFill>
                <a:latin typeface="+mn-lt"/>
                <a:sym typeface="Arial" charset="0"/>
              </a:rPr>
              <a:t>kluczowych punktach.</a:t>
            </a:r>
            <a:endParaRPr kumimoji="0" lang="es-ES" sz="1500" b="0" i="0" u="none" strike="noStrike" cap="none" normalizeH="0" baseline="0" dirty="0">
              <a:ln>
                <a:noFill/>
              </a:ln>
              <a:solidFill>
                <a:schemeClr val="accent2"/>
              </a:solidFill>
              <a:effectLst/>
              <a:latin typeface="+mn-lt"/>
              <a:sym typeface="Arial" charset="0"/>
            </a:endParaRPr>
          </a:p>
        </p:txBody>
      </p:sp>
      <p:sp>
        <p:nvSpPr>
          <p:cNvPr id="12" name="Rectángulo: esquinas redondeadas 11">
            <a:extLst>
              <a:ext uri="{FF2B5EF4-FFF2-40B4-BE49-F238E27FC236}">
                <a16:creationId xmlns:a16="http://schemas.microsoft.com/office/drawing/2014/main" id="{012B045C-794D-421C-BD5F-0C82C348622D}"/>
              </a:ext>
            </a:extLst>
          </p:cNvPr>
          <p:cNvSpPr/>
          <p:nvPr/>
        </p:nvSpPr>
        <p:spPr bwMode="auto">
          <a:xfrm>
            <a:off x="683568" y="3933056"/>
            <a:ext cx="7848872" cy="1182906"/>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3. </a:t>
            </a:r>
            <a:r>
              <a:rPr lang="pl-PL" sz="1500" b="0" dirty="0">
                <a:solidFill>
                  <a:schemeClr val="accent2"/>
                </a:solidFill>
                <a:latin typeface="+mn-lt"/>
                <a:sym typeface="Arial" charset="0"/>
              </a:rPr>
              <a:t>W populacjach z patologią, badanie i analiza zapisu biomechanicznego będzie uwarunkowana stopniem ciężkości badanej patologii. T</a:t>
            </a:r>
            <a:r>
              <a:rPr lang="pl-PL" sz="1500" b="0" dirty="0">
                <a:solidFill>
                  <a:schemeClr val="accent2"/>
                </a:solidFill>
                <a:sym typeface="Arial" charset="0"/>
              </a:rPr>
              <a:t>aka </a:t>
            </a:r>
            <a:r>
              <a:rPr lang="pl-PL" sz="1500" b="0" dirty="0" err="1">
                <a:solidFill>
                  <a:schemeClr val="accent2"/>
                </a:solidFill>
                <a:sym typeface="Arial" charset="0"/>
              </a:rPr>
              <a:t>subklasyfikacja</a:t>
            </a:r>
            <a:r>
              <a:rPr lang="pl-PL" sz="1500" b="0" dirty="0">
                <a:solidFill>
                  <a:schemeClr val="accent2"/>
                </a:solidFill>
                <a:sym typeface="Arial" charset="0"/>
              </a:rPr>
              <a:t> może obejmować analizę według zakresów prędkości chodu czy też analizę etapów pogorszania stanu zdrowia.</a:t>
            </a:r>
            <a:endParaRPr kumimoji="0" lang="es-ES" sz="1500" b="0" i="0" u="none" strike="noStrike" cap="none" normalizeH="0" baseline="0" dirty="0">
              <a:ln>
                <a:noFill/>
              </a:ln>
              <a:solidFill>
                <a:schemeClr val="accent2"/>
              </a:solidFill>
              <a:effectLst/>
              <a:latin typeface="+mn-lt"/>
              <a:sym typeface="Arial" charset="0"/>
            </a:endParaRPr>
          </a:p>
        </p:txBody>
      </p:sp>
      <p:sp>
        <p:nvSpPr>
          <p:cNvPr id="14" name="Rectángulo: esquinas redondeadas 13">
            <a:extLst>
              <a:ext uri="{FF2B5EF4-FFF2-40B4-BE49-F238E27FC236}">
                <a16:creationId xmlns:a16="http://schemas.microsoft.com/office/drawing/2014/main" id="{25ABB547-D3D6-4BA8-91ED-487F1D29FA7D}"/>
              </a:ext>
            </a:extLst>
          </p:cNvPr>
          <p:cNvSpPr/>
          <p:nvPr/>
        </p:nvSpPr>
        <p:spPr bwMode="auto">
          <a:xfrm>
            <a:off x="683568" y="5229200"/>
            <a:ext cx="7848872" cy="792088"/>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4. </a:t>
            </a:r>
            <a:r>
              <a:rPr lang="pl-PL" sz="1500" b="0" dirty="0">
                <a:solidFill>
                  <a:schemeClr val="accent2"/>
                </a:solidFill>
                <a:latin typeface="+mn-lt"/>
                <a:sym typeface="Arial" charset="0"/>
              </a:rPr>
              <a:t>Informacje biomechaniczne wspierają ocenę kliniczną i pomagają zrozumieć i zdefiniować wydajność chodu u pacjentów z różnymi patologiami, a tym samym pomagają pracownikom medycznym w podejmowaniu decyzji dotyczących leczenia.</a:t>
            </a:r>
            <a:endParaRPr kumimoji="0" lang="es-ES" sz="1500" b="0" i="0" u="none" strike="noStrike" cap="none" normalizeH="0" baseline="0" dirty="0">
              <a:ln>
                <a:noFill/>
              </a:ln>
              <a:solidFill>
                <a:schemeClr val="accent2"/>
              </a:solidFill>
              <a:effectLst/>
              <a:latin typeface="+mn-lt"/>
              <a:sym typeface="Arial" charset="0"/>
            </a:endParaRPr>
          </a:p>
        </p:txBody>
      </p:sp>
    </p:spTree>
    <p:extLst>
      <p:ext uri="{BB962C8B-B14F-4D97-AF65-F5344CB8AC3E}">
        <p14:creationId xmlns:p14="http://schemas.microsoft.com/office/powerpoint/2010/main" val="9265439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V. </a:t>
            </a:r>
            <a:r>
              <a:rPr lang="pl-PL" sz="3200" dirty="0">
                <a:solidFill>
                  <a:schemeClr val="accent2">
                    <a:lumMod val="75000"/>
                  </a:schemeClr>
                </a:solidFill>
              </a:rPr>
              <a:t>Bibliografia</a:t>
            </a:r>
            <a:endParaRPr lang="en-US" sz="3200" dirty="0">
              <a:solidFill>
                <a:schemeClr val="accent2">
                  <a:lumMod val="75000"/>
                </a:schemeClr>
              </a:solidFill>
            </a:endParaRP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1107996"/>
          </a:xfrm>
          <a:prstGeom prst="rect">
            <a:avLst/>
          </a:prstGeom>
        </p:spPr>
        <p:txBody>
          <a:bodyPr wrap="square">
            <a:spAutoFit/>
          </a:bodyPr>
          <a:lstStyle/>
          <a:p>
            <a:pPr algn="ctr">
              <a:defRPr/>
            </a:pPr>
            <a:r>
              <a:rPr lang="en-US" sz="2200" dirty="0">
                <a:solidFill>
                  <a:schemeClr val="accent2">
                    <a:lumMod val="75000"/>
                  </a:schemeClr>
                </a:solidFill>
              </a:rPr>
              <a:t>D.3 </a:t>
            </a:r>
            <a:r>
              <a:rPr lang="pl-PL" sz="2200" dirty="0">
                <a:solidFill>
                  <a:schemeClr val="accent2">
                    <a:lumMod val="75000"/>
                  </a:schemeClr>
                </a:solidFill>
              </a:rPr>
              <a:t>Jak interpretować raport z analizy instrumentalnej biomechaniki w przypadku patologii chodu? </a:t>
            </a:r>
            <a:r>
              <a:rPr lang="en-US" sz="2200" dirty="0">
                <a:solidFill>
                  <a:schemeClr val="accent2">
                    <a:lumMod val="75000"/>
                  </a:schemeClr>
                </a:solidFill>
              </a:rPr>
              <a:t>analysis’ report in a case of gait pathology? </a:t>
            </a:r>
          </a:p>
        </p:txBody>
      </p:sp>
    </p:spTree>
    <p:extLst>
      <p:ext uri="{BB962C8B-B14F-4D97-AF65-F5344CB8AC3E}">
        <p14:creationId xmlns:p14="http://schemas.microsoft.com/office/powerpoint/2010/main" val="2608945081"/>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a:t>
            </a:r>
            <a:r>
              <a:rPr lang="pl-PL" sz="2000" dirty="0">
                <a:solidFill>
                  <a:schemeClr val="accent2">
                    <a:lumMod val="75000"/>
                  </a:schemeClr>
                </a:solidFill>
              </a:rPr>
              <a:t>Bibliografia</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3713132"/>
          </a:xfrm>
          <a:prstGeom prst="rect">
            <a:avLst/>
          </a:prstGeom>
          <a:noFill/>
        </p:spPr>
        <p:txBody>
          <a:bodyPr wrap="square" rtlCol="0">
            <a:spAutoFit/>
          </a:bodyPr>
          <a:lstStyle/>
          <a:p>
            <a:pPr algn="just">
              <a:lnSpc>
                <a:spcPct val="107000"/>
              </a:lnSpc>
              <a:spcAft>
                <a:spcPts val="800"/>
              </a:spcAft>
            </a:pPr>
            <a:r>
              <a:rPr lang="es-ES" sz="1400" b="0" dirty="0">
                <a:solidFill>
                  <a:schemeClr val="accent2"/>
                </a:solidFill>
              </a:rPr>
              <a:t>R. Rivas, G. Garavito, and J.A. Salazar. </a:t>
            </a:r>
            <a:r>
              <a:rPr lang="en-US" sz="1400" b="0" dirty="0" err="1">
                <a:solidFill>
                  <a:schemeClr val="accent2"/>
                </a:solidFill>
              </a:rPr>
              <a:t>Ortopedia</a:t>
            </a:r>
            <a:r>
              <a:rPr lang="en-US" sz="1400" b="0" dirty="0">
                <a:solidFill>
                  <a:schemeClr val="accent2"/>
                </a:solidFill>
              </a:rPr>
              <a:t>. 2016. [Image]. Available: https://ciamhcg.com/ciam/2020/web/programa.php?modulo=23&amp;leng=1</a:t>
            </a:r>
            <a:endParaRPr lang="es-ES" sz="1400" b="0" dirty="0">
              <a:solidFill>
                <a:schemeClr val="accent2"/>
              </a:solidFill>
            </a:endParaRPr>
          </a:p>
          <a:p>
            <a:pPr algn="just">
              <a:lnSpc>
                <a:spcPct val="107000"/>
              </a:lnSpc>
              <a:spcAft>
                <a:spcPts val="800"/>
              </a:spcAft>
            </a:pPr>
            <a:r>
              <a:rPr lang="en-US" sz="1400" b="0" dirty="0">
                <a:solidFill>
                  <a:schemeClr val="accent2"/>
                </a:solidFill>
              </a:rPr>
              <a:t>A.J. Metcalfe, C.J. </a:t>
            </a:r>
            <a:r>
              <a:rPr lang="en-US" sz="1400" b="0" dirty="0" err="1">
                <a:solidFill>
                  <a:schemeClr val="accent2"/>
                </a:solidFill>
              </a:rPr>
              <a:t>Stewarta</a:t>
            </a:r>
            <a:r>
              <a:rPr lang="en-US" sz="1400" b="0" dirty="0">
                <a:solidFill>
                  <a:schemeClr val="accent2"/>
                </a:solidFill>
              </a:rPr>
              <a:t>, N.J. </a:t>
            </a:r>
            <a:r>
              <a:rPr lang="en-US" sz="1400" b="0" dirty="0" err="1">
                <a:solidFill>
                  <a:schemeClr val="accent2"/>
                </a:solidFill>
              </a:rPr>
              <a:t>Postans</a:t>
            </a:r>
            <a:r>
              <a:rPr lang="en-US" sz="1400" b="0" dirty="0">
                <a:solidFill>
                  <a:schemeClr val="accent2"/>
                </a:solidFill>
              </a:rPr>
              <a:t>, P.R. Biggs, G.M. </a:t>
            </a:r>
            <a:r>
              <a:rPr lang="en-US" sz="1400" b="0" dirty="0" err="1">
                <a:solidFill>
                  <a:schemeClr val="accent2"/>
                </a:solidFill>
              </a:rPr>
              <a:t>Whatling</a:t>
            </a:r>
            <a:r>
              <a:rPr lang="en-US" sz="1400" b="0" dirty="0">
                <a:solidFill>
                  <a:schemeClr val="accent2"/>
                </a:solidFill>
              </a:rPr>
              <a:t>, C.A. Holt, and A.P. Roberts, “Abnormal loading and functional deficits are present in both limbs before and after unilateral knee arthroplasty”, Gait &amp; Posture, vol. 55, pp. 109–115, June 2017.</a:t>
            </a:r>
            <a:endParaRPr lang="es-ES" sz="1400" b="0" dirty="0">
              <a:solidFill>
                <a:schemeClr val="accent2"/>
              </a:solidFill>
            </a:endParaRPr>
          </a:p>
          <a:p>
            <a:pPr algn="just">
              <a:lnSpc>
                <a:spcPct val="107000"/>
              </a:lnSpc>
              <a:spcAft>
                <a:spcPts val="800"/>
              </a:spcAft>
            </a:pPr>
            <a:r>
              <a:rPr lang="en-US" sz="1400" b="0" dirty="0">
                <a:solidFill>
                  <a:schemeClr val="accent2"/>
                </a:solidFill>
              </a:rPr>
              <a:t>A.M. Ewen, S. Stewart, A.S.C. Gibson, S.N. Kashyap, and N. Caplan, “Post-operative gait analysis in total hip replacement patients—A review of current literature and meta-analysis”, Gait &amp; Posture, vol. 36, pp. 1–6, May 2012.</a:t>
            </a:r>
            <a:endParaRPr lang="es-ES" sz="1400" b="0" dirty="0">
              <a:solidFill>
                <a:schemeClr val="accent2"/>
              </a:solidFill>
            </a:endParaRPr>
          </a:p>
          <a:p>
            <a:pPr algn="just">
              <a:lnSpc>
                <a:spcPct val="107000"/>
              </a:lnSpc>
              <a:spcAft>
                <a:spcPts val="800"/>
              </a:spcAft>
            </a:pPr>
            <a:r>
              <a:rPr lang="en-US" sz="1400" b="0" dirty="0">
                <a:solidFill>
                  <a:schemeClr val="accent2"/>
                </a:solidFill>
              </a:rPr>
              <a:t>K. </a:t>
            </a:r>
            <a:r>
              <a:rPr lang="en-US" sz="1400" b="0" dirty="0" err="1">
                <a:solidFill>
                  <a:schemeClr val="accent2"/>
                </a:solidFill>
              </a:rPr>
              <a:t>Hyodo</a:t>
            </a:r>
            <a:r>
              <a:rPr lang="en-US" sz="1400" b="0" dirty="0">
                <a:solidFill>
                  <a:schemeClr val="accent2"/>
                </a:solidFill>
              </a:rPr>
              <a:t>, A. Kanamori, H. </a:t>
            </a:r>
            <a:r>
              <a:rPr lang="en-US" sz="1400" b="0" dirty="0" err="1">
                <a:solidFill>
                  <a:schemeClr val="accent2"/>
                </a:solidFill>
              </a:rPr>
              <a:t>Kadone</a:t>
            </a:r>
            <a:r>
              <a:rPr lang="en-US" sz="1400" b="0" dirty="0">
                <a:solidFill>
                  <a:schemeClr val="accent2"/>
                </a:solidFill>
              </a:rPr>
              <a:t>, T. Takahashi, M. </a:t>
            </a:r>
            <a:r>
              <a:rPr lang="en-US" sz="1400" b="0" dirty="0" err="1">
                <a:solidFill>
                  <a:schemeClr val="accent2"/>
                </a:solidFill>
              </a:rPr>
              <a:t>Kajiwara</a:t>
            </a:r>
            <a:r>
              <a:rPr lang="en-US" sz="1400" b="0" dirty="0">
                <a:solidFill>
                  <a:schemeClr val="accent2"/>
                </a:solidFill>
              </a:rPr>
              <a:t>, and M. Yamazaki, “Gait Analysis Comparing Kinematic, Kinetic, and Muscle Activation Data of Modern and Conventional Total Knee Arthroplasty”, Arthroplasty Today, vol. 6, no. 3, pp. 338-342, September 2020.</a:t>
            </a:r>
            <a:endParaRPr lang="es-ES" sz="1400" b="0" dirty="0">
              <a:solidFill>
                <a:schemeClr val="accent2"/>
              </a:solidFill>
            </a:endParaRPr>
          </a:p>
          <a:p>
            <a:pPr algn="just">
              <a:lnSpc>
                <a:spcPct val="107000"/>
              </a:lnSpc>
              <a:spcAft>
                <a:spcPts val="800"/>
              </a:spcAft>
            </a:pPr>
            <a:r>
              <a:rPr lang="en-US" sz="1400" b="0" dirty="0">
                <a:solidFill>
                  <a:schemeClr val="accent2"/>
                </a:solidFill>
              </a:rPr>
              <a:t>A. Agarwal, S. Miller, W. Hadden, L. Johnston, W. Wang, G. Arnold, and R.J. </a:t>
            </a:r>
            <a:r>
              <a:rPr lang="en-US" sz="1400" b="0" dirty="0" err="1">
                <a:solidFill>
                  <a:schemeClr val="accent2"/>
                </a:solidFill>
              </a:rPr>
              <a:t>Abboud</a:t>
            </a:r>
            <a:r>
              <a:rPr lang="en-US" sz="1400" b="0" dirty="0">
                <a:solidFill>
                  <a:schemeClr val="accent2"/>
                </a:solidFill>
              </a:rPr>
              <a:t>. “Comparison of gait kinematics in total and unicondylar knee replacement surgery”, Annals of Royal College of Surgeons of England, vol. 101, no.6, pp. 391–398, July 2019.</a:t>
            </a:r>
            <a:endParaRPr lang="es-ES" sz="1400" b="0" dirty="0">
              <a:solidFill>
                <a:schemeClr val="accent2"/>
              </a:solidFill>
            </a:endParaRPr>
          </a:p>
        </p:txBody>
      </p:sp>
      <p:sp>
        <p:nvSpPr>
          <p:cNvPr id="8" name="Prostokąt 3">
            <a:extLst>
              <a:ext uri="{FF2B5EF4-FFF2-40B4-BE49-F238E27FC236}">
                <a16:creationId xmlns:a16="http://schemas.microsoft.com/office/drawing/2014/main" id="{2732A2E6-6A81-4B57-A9B3-4AFE69B22F7D}"/>
              </a:ext>
            </a:extLst>
          </p:cNvPr>
          <p:cNvSpPr/>
          <p:nvPr/>
        </p:nvSpPr>
        <p:spPr>
          <a:xfrm>
            <a:off x="539552" y="1484784"/>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Część</a:t>
            </a:r>
            <a:r>
              <a:rPr lang="en-US" sz="1800" i="1" dirty="0">
                <a:solidFill>
                  <a:schemeClr val="accent2">
                    <a:lumMod val="75000"/>
                  </a:schemeClr>
                </a:solidFill>
              </a:rPr>
              <a:t> 1</a:t>
            </a:r>
          </a:p>
        </p:txBody>
      </p:sp>
    </p:spTree>
    <p:extLst>
      <p:ext uri="{BB962C8B-B14F-4D97-AF65-F5344CB8AC3E}">
        <p14:creationId xmlns:p14="http://schemas.microsoft.com/office/powerpoint/2010/main" val="1896905556"/>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a:t>
            </a:r>
            <a:r>
              <a:rPr lang="pl-PL" sz="2000" dirty="0">
                <a:solidFill>
                  <a:schemeClr val="accent2">
                    <a:lumMod val="75000"/>
                  </a:schemeClr>
                </a:solidFill>
              </a:rPr>
              <a:t>Bibliografia </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174156"/>
          </a:xfrm>
          <a:prstGeom prst="rect">
            <a:avLst/>
          </a:prstGeom>
          <a:noFill/>
        </p:spPr>
        <p:txBody>
          <a:bodyPr wrap="square" rtlCol="0">
            <a:spAutoFit/>
          </a:bodyPr>
          <a:lstStyle/>
          <a:p>
            <a:pPr algn="just">
              <a:lnSpc>
                <a:spcPct val="107000"/>
              </a:lnSpc>
              <a:spcAft>
                <a:spcPts val="800"/>
              </a:spcAft>
            </a:pPr>
            <a:r>
              <a:rPr lang="en-US" sz="1400" b="0" dirty="0">
                <a:solidFill>
                  <a:schemeClr val="accent2"/>
                </a:solidFill>
              </a:rPr>
              <a:t>F. </a:t>
            </a:r>
            <a:r>
              <a:rPr lang="en-US" sz="1400" b="0" dirty="0" err="1">
                <a:solidFill>
                  <a:schemeClr val="accent2"/>
                </a:solidFill>
              </a:rPr>
              <a:t>Temporiti</a:t>
            </a:r>
            <a:r>
              <a:rPr lang="en-US" sz="1400" b="0" dirty="0">
                <a:solidFill>
                  <a:schemeClr val="accent2"/>
                </a:solidFill>
              </a:rPr>
              <a:t>, G. </a:t>
            </a:r>
            <a:r>
              <a:rPr lang="en-US" sz="1400" b="0" dirty="0" err="1">
                <a:solidFill>
                  <a:schemeClr val="accent2"/>
                </a:solidFill>
              </a:rPr>
              <a:t>Zanotti</a:t>
            </a:r>
            <a:r>
              <a:rPr lang="en-US" sz="1400" b="0" dirty="0">
                <a:solidFill>
                  <a:schemeClr val="accent2"/>
                </a:solidFill>
              </a:rPr>
              <a:t>, R. </a:t>
            </a:r>
            <a:r>
              <a:rPr lang="en-US" sz="1400" b="0" dirty="0" err="1">
                <a:solidFill>
                  <a:schemeClr val="accent2"/>
                </a:solidFill>
              </a:rPr>
              <a:t>Furone</a:t>
            </a:r>
            <a:r>
              <a:rPr lang="en-US" sz="1400" b="0" dirty="0">
                <a:solidFill>
                  <a:schemeClr val="accent2"/>
                </a:solidFill>
              </a:rPr>
              <a:t>, S. Molinari, M. </a:t>
            </a:r>
            <a:r>
              <a:rPr lang="en-US" sz="1400" b="0" dirty="0" err="1">
                <a:solidFill>
                  <a:schemeClr val="accent2"/>
                </a:solidFill>
              </a:rPr>
              <a:t>Zago</a:t>
            </a:r>
            <a:r>
              <a:rPr lang="en-US" sz="1400" b="0" dirty="0">
                <a:solidFill>
                  <a:schemeClr val="accent2"/>
                </a:solidFill>
              </a:rPr>
              <a:t>, M. </a:t>
            </a:r>
            <a:r>
              <a:rPr lang="en-US" sz="1400" b="0" dirty="0" err="1">
                <a:solidFill>
                  <a:schemeClr val="accent2"/>
                </a:solidFill>
              </a:rPr>
              <a:t>Loppini</a:t>
            </a:r>
            <a:r>
              <a:rPr lang="en-US" sz="1400" b="0" dirty="0">
                <a:solidFill>
                  <a:schemeClr val="accent2"/>
                </a:solidFill>
              </a:rPr>
              <a:t>, M. Galli, G. </a:t>
            </a:r>
            <a:r>
              <a:rPr lang="en-US" sz="1400" b="0" dirty="0" err="1">
                <a:solidFill>
                  <a:schemeClr val="accent2"/>
                </a:solidFill>
              </a:rPr>
              <a:t>Grappiolo</a:t>
            </a:r>
            <a:r>
              <a:rPr lang="en-US" sz="1400" b="0" dirty="0">
                <a:solidFill>
                  <a:schemeClr val="accent2"/>
                </a:solidFill>
              </a:rPr>
              <a:t>, and R. </a:t>
            </a:r>
            <a:r>
              <a:rPr lang="en-US" sz="1400" b="0" dirty="0" err="1">
                <a:solidFill>
                  <a:schemeClr val="accent2"/>
                </a:solidFill>
              </a:rPr>
              <a:t>Gatti</a:t>
            </a:r>
            <a:r>
              <a:rPr lang="en-US" sz="1400" b="0" dirty="0">
                <a:solidFill>
                  <a:schemeClr val="accent2"/>
                </a:solidFill>
              </a:rPr>
              <a:t>, “Gait analysis in patients after bilateral versus unilateral total hip arthroplasty”, Gait &amp; Posture, vol. 72, pp. 46–50, July 2019.</a:t>
            </a:r>
            <a:endParaRPr lang="es-ES" sz="1400" b="0" dirty="0">
              <a:solidFill>
                <a:schemeClr val="accent2"/>
              </a:solidFill>
            </a:endParaRPr>
          </a:p>
          <a:p>
            <a:pPr algn="just">
              <a:lnSpc>
                <a:spcPct val="107000"/>
              </a:lnSpc>
              <a:spcAft>
                <a:spcPts val="800"/>
              </a:spcAft>
            </a:pPr>
            <a:r>
              <a:rPr lang="en-US" sz="1400" b="0" dirty="0">
                <a:solidFill>
                  <a:schemeClr val="accent2"/>
                </a:solidFill>
              </a:rPr>
              <a:t>H. De </a:t>
            </a:r>
            <a:r>
              <a:rPr lang="en-US" sz="1400" b="0" dirty="0" err="1">
                <a:solidFill>
                  <a:schemeClr val="accent2"/>
                </a:solidFill>
              </a:rPr>
              <a:t>Vroey</a:t>
            </a:r>
            <a:r>
              <a:rPr lang="en-US" sz="1400" b="0" dirty="0">
                <a:solidFill>
                  <a:schemeClr val="accent2"/>
                </a:solidFill>
              </a:rPr>
              <a:t>, F. </a:t>
            </a:r>
            <a:r>
              <a:rPr lang="en-US" sz="1400" b="0" dirty="0" err="1">
                <a:solidFill>
                  <a:schemeClr val="accent2"/>
                </a:solidFill>
              </a:rPr>
              <a:t>Staes</a:t>
            </a:r>
            <a:r>
              <a:rPr lang="en-US" sz="1400" b="0" dirty="0">
                <a:solidFill>
                  <a:schemeClr val="accent2"/>
                </a:solidFill>
              </a:rPr>
              <a:t>, E. </a:t>
            </a:r>
            <a:r>
              <a:rPr lang="en-US" sz="1400" b="0" dirty="0" err="1">
                <a:solidFill>
                  <a:schemeClr val="accent2"/>
                </a:solidFill>
              </a:rPr>
              <a:t>Vereecke</a:t>
            </a:r>
            <a:r>
              <a:rPr lang="en-US" sz="1400" b="0" dirty="0">
                <a:solidFill>
                  <a:schemeClr val="accent2"/>
                </a:solidFill>
              </a:rPr>
              <a:t>, J. </a:t>
            </a:r>
            <a:r>
              <a:rPr lang="en-US" sz="1400" b="0" dirty="0" err="1">
                <a:solidFill>
                  <a:schemeClr val="accent2"/>
                </a:solidFill>
              </a:rPr>
              <a:t>Vanrenterghem</a:t>
            </a:r>
            <a:r>
              <a:rPr lang="en-US" sz="1400" b="0" dirty="0">
                <a:solidFill>
                  <a:schemeClr val="accent2"/>
                </a:solidFill>
              </a:rPr>
              <a:t>, J. </a:t>
            </a:r>
            <a:r>
              <a:rPr lang="en-US" sz="1400" b="0" dirty="0" err="1">
                <a:solidFill>
                  <a:schemeClr val="accent2"/>
                </a:solidFill>
              </a:rPr>
              <a:t>Deklerck</a:t>
            </a:r>
            <a:r>
              <a:rPr lang="en-US" sz="1400" b="0" dirty="0">
                <a:solidFill>
                  <a:schemeClr val="accent2"/>
                </a:solidFill>
              </a:rPr>
              <a:t>, G. Van Damme, H. </a:t>
            </a:r>
            <a:r>
              <a:rPr lang="en-US" sz="1400" b="0" dirty="0" err="1">
                <a:solidFill>
                  <a:schemeClr val="accent2"/>
                </a:solidFill>
              </a:rPr>
              <a:t>Hallez</a:t>
            </a:r>
            <a:r>
              <a:rPr lang="en-US" sz="1400" b="0" dirty="0">
                <a:solidFill>
                  <a:schemeClr val="accent2"/>
                </a:solidFill>
              </a:rPr>
              <a:t>, and K. </a:t>
            </a:r>
            <a:r>
              <a:rPr lang="en-US" sz="1400" b="0" dirty="0" err="1">
                <a:solidFill>
                  <a:schemeClr val="accent2"/>
                </a:solidFill>
              </a:rPr>
              <a:t>Claeys</a:t>
            </a:r>
            <a:r>
              <a:rPr lang="en-US" sz="1400" b="0" dirty="0">
                <a:solidFill>
                  <a:schemeClr val="accent2"/>
                </a:solidFill>
              </a:rPr>
              <a:t>, “Lower extremity gait kinematics outcomes after knee replacement demonstrate arthroplasty-specific differences between unicondylar and total knee arthroplasty: A pilot study”, Gait &amp; Posture, vol. 73, pp. 299–304, September 2019.</a:t>
            </a:r>
            <a:endParaRPr lang="es-ES" sz="1400" b="0" dirty="0">
              <a:solidFill>
                <a:schemeClr val="accent2"/>
              </a:solidFill>
            </a:endParaRPr>
          </a:p>
          <a:p>
            <a:pPr algn="just">
              <a:lnSpc>
                <a:spcPct val="107000"/>
              </a:lnSpc>
              <a:spcAft>
                <a:spcPts val="800"/>
              </a:spcAft>
            </a:pPr>
            <a:r>
              <a:rPr lang="en-US" sz="1400" b="0" dirty="0">
                <a:solidFill>
                  <a:schemeClr val="accent2"/>
                </a:solidFill>
              </a:rPr>
              <a:t>J. Li, A.B. McWilliams, Z. </a:t>
            </a:r>
            <a:r>
              <a:rPr lang="en-US" sz="1400" b="0" dirty="0" err="1">
                <a:solidFill>
                  <a:schemeClr val="accent2"/>
                </a:solidFill>
              </a:rPr>
              <a:t>Jin</a:t>
            </a:r>
            <a:r>
              <a:rPr lang="en-US" sz="1400" b="0" dirty="0">
                <a:solidFill>
                  <a:schemeClr val="accent2"/>
                </a:solidFill>
              </a:rPr>
              <a:t>, J. Fisher, M.H. Stone, A.C. Redmon, and T.D. Steward, “Unilateral total hip replacement patients with symptomatic leg length inequality have abnormal hip biomechanics during walking”, Clinical Biomechanics, vol. 30, no 5, pp. 513–519, </a:t>
            </a:r>
            <a:r>
              <a:rPr lang="en-US" sz="1400" b="0" dirty="0" err="1">
                <a:solidFill>
                  <a:schemeClr val="accent2"/>
                </a:solidFill>
              </a:rPr>
              <a:t>Juny</a:t>
            </a:r>
            <a:r>
              <a:rPr lang="en-US" sz="1400" b="0" dirty="0">
                <a:solidFill>
                  <a:schemeClr val="accent2"/>
                </a:solidFill>
              </a:rPr>
              <a:t> 2015.</a:t>
            </a:r>
            <a:endParaRPr lang="es-ES" sz="1400" b="0" dirty="0">
              <a:solidFill>
                <a:schemeClr val="accent2"/>
              </a:solidFill>
            </a:endParaRPr>
          </a:p>
          <a:p>
            <a:pPr algn="just">
              <a:lnSpc>
                <a:spcPct val="107000"/>
              </a:lnSpc>
              <a:spcAft>
                <a:spcPts val="800"/>
              </a:spcAft>
            </a:pPr>
            <a:r>
              <a:rPr lang="en-US" sz="1400" b="0" dirty="0">
                <a:solidFill>
                  <a:schemeClr val="accent2"/>
                </a:solidFill>
              </a:rPr>
              <a:t> A.M. Ewen, S. Stewart, A.S.C. Gibson, S.N. Kashyap, and N. Caplan, “Post-operative gait analysis in total hip replacement patients—A review of current literature and meta-analysis”, Gait &amp; Posture, vol. 36, no 1, pp. 1–6, May 2012.</a:t>
            </a:r>
            <a:endParaRPr lang="es-ES" sz="1400" b="0" dirty="0">
              <a:solidFill>
                <a:schemeClr val="accent2"/>
              </a:solidFill>
            </a:endParaRPr>
          </a:p>
          <a:p>
            <a:pPr algn="just">
              <a:lnSpc>
                <a:spcPct val="107000"/>
              </a:lnSpc>
              <a:spcAft>
                <a:spcPts val="800"/>
              </a:spcAft>
            </a:pPr>
            <a:r>
              <a:rPr lang="en-US" sz="1400" b="0" dirty="0">
                <a:solidFill>
                  <a:schemeClr val="accent2"/>
                </a:solidFill>
              </a:rPr>
              <a:t> M.L. Beaulieu, M. Lamontagne, and P.E. </a:t>
            </a:r>
            <a:r>
              <a:rPr lang="en-US" sz="1400" b="0" dirty="0" err="1">
                <a:solidFill>
                  <a:schemeClr val="accent2"/>
                </a:solidFill>
              </a:rPr>
              <a:t>Beaule</a:t>
            </a:r>
            <a:r>
              <a:rPr lang="en-US" sz="1400" b="0" dirty="0">
                <a:solidFill>
                  <a:schemeClr val="accent2"/>
                </a:solidFill>
              </a:rPr>
              <a:t>, “Lower limb biomechanics during gait do not return to normal following total hip arthroplasty”, Gait &amp; Posture, vol. 32, no. 2, pp. 269–273, </a:t>
            </a:r>
            <a:r>
              <a:rPr lang="en-US" sz="1400" b="0" dirty="0" err="1">
                <a:solidFill>
                  <a:schemeClr val="accent2"/>
                </a:solidFill>
              </a:rPr>
              <a:t>Juny</a:t>
            </a:r>
            <a:r>
              <a:rPr lang="en-US" sz="1400" b="0" dirty="0">
                <a:solidFill>
                  <a:schemeClr val="accent2"/>
                </a:solidFill>
              </a:rPr>
              <a:t> 2010.</a:t>
            </a:r>
            <a:endParaRPr lang="es-ES" sz="1400" b="0" dirty="0">
              <a:solidFill>
                <a:schemeClr val="accent2"/>
              </a:solidFill>
            </a:endParaRPr>
          </a:p>
        </p:txBody>
      </p:sp>
      <p:sp>
        <p:nvSpPr>
          <p:cNvPr id="2" name="Prostokąt 3">
            <a:extLst>
              <a:ext uri="{FF2B5EF4-FFF2-40B4-BE49-F238E27FC236}">
                <a16:creationId xmlns:a16="http://schemas.microsoft.com/office/drawing/2014/main" id="{BB2211C1-BF7E-45E4-89B0-76DA306FBD41}"/>
              </a:ext>
            </a:extLst>
          </p:cNvPr>
          <p:cNvSpPr/>
          <p:nvPr/>
        </p:nvSpPr>
        <p:spPr>
          <a:xfrm>
            <a:off x="539552" y="1484784"/>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Część</a:t>
            </a:r>
            <a:r>
              <a:rPr lang="en-US" sz="1800" i="1" dirty="0">
                <a:solidFill>
                  <a:schemeClr val="accent2">
                    <a:lumMod val="75000"/>
                  </a:schemeClr>
                </a:solidFill>
              </a:rPr>
              <a:t> 1</a:t>
            </a:r>
          </a:p>
        </p:txBody>
      </p:sp>
    </p:spTree>
    <p:extLst>
      <p:ext uri="{BB962C8B-B14F-4D97-AF65-F5344CB8AC3E}">
        <p14:creationId xmlns:p14="http://schemas.microsoft.com/office/powerpoint/2010/main" val="456467734"/>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2690160"/>
          </a:xfrm>
          <a:prstGeom prst="rect">
            <a:avLst/>
          </a:prstGeom>
          <a:noFill/>
        </p:spPr>
        <p:txBody>
          <a:bodyPr wrap="square" rtlCol="0">
            <a:spAutoFit/>
          </a:bodyPr>
          <a:lstStyle/>
          <a:p>
            <a:pPr algn="just">
              <a:lnSpc>
                <a:spcPct val="107000"/>
              </a:lnSpc>
              <a:spcAft>
                <a:spcPts val="800"/>
              </a:spcAft>
            </a:pPr>
            <a:r>
              <a:rPr lang="en-US" sz="1400" b="0" dirty="0">
                <a:solidFill>
                  <a:schemeClr val="accent2"/>
                </a:solidFill>
              </a:rPr>
              <a:t>F. Esposito, M. </a:t>
            </a:r>
            <a:r>
              <a:rPr lang="en-US" sz="1400" b="0" dirty="0" err="1">
                <a:solidFill>
                  <a:schemeClr val="accent2"/>
                </a:solidFill>
              </a:rPr>
              <a:t>Freddolini</a:t>
            </a:r>
            <a:r>
              <a:rPr lang="en-US" sz="1400" b="0" dirty="0">
                <a:solidFill>
                  <a:schemeClr val="accent2"/>
                </a:solidFill>
              </a:rPr>
              <a:t>, M. </a:t>
            </a:r>
            <a:r>
              <a:rPr lang="en-US" sz="1400" b="0" dirty="0" err="1">
                <a:solidFill>
                  <a:schemeClr val="accent2"/>
                </a:solidFill>
              </a:rPr>
              <a:t>Marcucci</a:t>
            </a:r>
            <a:r>
              <a:rPr lang="en-US" sz="1400" b="0" dirty="0">
                <a:solidFill>
                  <a:schemeClr val="accent2"/>
                </a:solidFill>
              </a:rPr>
              <a:t>, Leonardo </a:t>
            </a:r>
            <a:r>
              <a:rPr lang="en-US" sz="1400" b="0" dirty="0" err="1">
                <a:solidFill>
                  <a:schemeClr val="accent2"/>
                </a:solidFill>
              </a:rPr>
              <a:t>Latella</a:t>
            </a:r>
            <a:r>
              <a:rPr lang="en-US" sz="1400" b="0" dirty="0">
                <a:solidFill>
                  <a:schemeClr val="accent2"/>
                </a:solidFill>
              </a:rPr>
              <a:t>, and Andrea </a:t>
            </a:r>
            <a:r>
              <a:rPr lang="en-US" sz="1400" b="0" dirty="0" err="1">
                <a:solidFill>
                  <a:schemeClr val="accent2"/>
                </a:solidFill>
              </a:rPr>
              <a:t>Corvi</a:t>
            </a:r>
            <a:r>
              <a:rPr lang="en-US" sz="1400" b="0" dirty="0">
                <a:solidFill>
                  <a:schemeClr val="accent2"/>
                </a:solidFill>
              </a:rPr>
              <a:t>, “Biomechanical analysis on total knee replacement patients during gait: Medial pivot or posterior stabilized design?” Clinical Biomechanics, vol. 78, no. 105068, August 2020.</a:t>
            </a:r>
            <a:endParaRPr lang="es-ES" sz="1400" b="0" dirty="0">
              <a:solidFill>
                <a:schemeClr val="accent2"/>
              </a:solidFill>
            </a:endParaRPr>
          </a:p>
          <a:p>
            <a:pPr algn="just">
              <a:lnSpc>
                <a:spcPct val="107000"/>
              </a:lnSpc>
              <a:spcAft>
                <a:spcPts val="800"/>
              </a:spcAft>
            </a:pPr>
            <a:r>
              <a:rPr lang="en-US" sz="1400" b="0" dirty="0" err="1">
                <a:solidFill>
                  <a:schemeClr val="accent2"/>
                </a:solidFill>
              </a:rPr>
              <a:t>I.Sentürk</a:t>
            </a:r>
            <a:r>
              <a:rPr lang="en-US" sz="1400" b="0" dirty="0">
                <a:solidFill>
                  <a:schemeClr val="accent2"/>
                </a:solidFill>
              </a:rPr>
              <a:t>, U. </a:t>
            </a:r>
            <a:r>
              <a:rPr lang="en-US" sz="1400" b="0" dirty="0" err="1">
                <a:solidFill>
                  <a:schemeClr val="accent2"/>
                </a:solidFill>
              </a:rPr>
              <a:t>Kanatli</a:t>
            </a:r>
            <a:r>
              <a:rPr lang="en-US" sz="1400" b="0" dirty="0">
                <a:solidFill>
                  <a:schemeClr val="accent2"/>
                </a:solidFill>
              </a:rPr>
              <a:t>, B. </a:t>
            </a:r>
            <a:r>
              <a:rPr lang="en-US" sz="1400" b="0" dirty="0" err="1">
                <a:solidFill>
                  <a:schemeClr val="accent2"/>
                </a:solidFill>
              </a:rPr>
              <a:t>Ataoglu</a:t>
            </a:r>
            <a:r>
              <a:rPr lang="en-US" sz="1400" b="0" dirty="0">
                <a:solidFill>
                  <a:schemeClr val="accent2"/>
                </a:solidFill>
              </a:rPr>
              <a:t>, and E. </a:t>
            </a:r>
            <a:r>
              <a:rPr lang="en-US" sz="1400" b="0" dirty="0" err="1">
                <a:solidFill>
                  <a:schemeClr val="accent2"/>
                </a:solidFill>
              </a:rPr>
              <a:t>Esen</a:t>
            </a:r>
            <a:r>
              <a:rPr lang="en-US" sz="1400" b="0" dirty="0">
                <a:solidFill>
                  <a:schemeClr val="accent2"/>
                </a:solidFill>
              </a:rPr>
              <a:t>, “Gait analysis after total knee arthroplasty: comparison of pre and postoperative characteristics”, </a:t>
            </a:r>
            <a:r>
              <a:rPr lang="en-US" sz="1400" b="0" dirty="0" err="1">
                <a:solidFill>
                  <a:schemeClr val="accent2"/>
                </a:solidFill>
              </a:rPr>
              <a:t>Cukurova</a:t>
            </a:r>
            <a:r>
              <a:rPr lang="en-US" sz="1400" b="0" dirty="0">
                <a:solidFill>
                  <a:schemeClr val="accent2"/>
                </a:solidFill>
              </a:rPr>
              <a:t> Medical Journal, vol. 42, no. 1, pp. 92-96, March 2017.</a:t>
            </a:r>
            <a:endParaRPr lang="es-ES" sz="1400" b="0" dirty="0">
              <a:solidFill>
                <a:schemeClr val="accent2"/>
              </a:solidFill>
            </a:endParaRPr>
          </a:p>
          <a:p>
            <a:pPr algn="just">
              <a:lnSpc>
                <a:spcPct val="107000"/>
              </a:lnSpc>
              <a:spcAft>
                <a:spcPts val="800"/>
              </a:spcAft>
            </a:pPr>
            <a:r>
              <a:rPr lang="en-US" sz="1400" b="0" dirty="0">
                <a:solidFill>
                  <a:schemeClr val="accent2"/>
                </a:solidFill>
              </a:rPr>
              <a:t>J. Rahman, Q. Tang, M. </a:t>
            </a:r>
            <a:r>
              <a:rPr lang="en-US" sz="1400" b="0" dirty="0" err="1">
                <a:solidFill>
                  <a:schemeClr val="accent2"/>
                </a:solidFill>
              </a:rPr>
              <a:t>Monda</a:t>
            </a:r>
            <a:r>
              <a:rPr lang="en-US" sz="1400" b="0" dirty="0">
                <a:solidFill>
                  <a:schemeClr val="accent2"/>
                </a:solidFill>
              </a:rPr>
              <a:t>, J. Miles and I. McCarthy, “Gait assessment as a functional outcome measure in total knee arthroplasty: a cross-sectional study”, BMC Musculoskeletal Disorders, vol. 16, pp. 66, March 2015.</a:t>
            </a:r>
            <a:endParaRPr lang="es-ES" sz="1400" b="0" dirty="0">
              <a:solidFill>
                <a:schemeClr val="accent2"/>
              </a:solidFill>
            </a:endParaRPr>
          </a:p>
          <a:p>
            <a:endParaRPr lang="es-ES" sz="1400" b="0" dirty="0">
              <a:solidFill>
                <a:schemeClr val="accent2"/>
              </a:solidFill>
            </a:endParaRPr>
          </a:p>
        </p:txBody>
      </p:sp>
      <p:sp>
        <p:nvSpPr>
          <p:cNvPr id="8" name="Prostokąt 1">
            <a:extLst>
              <a:ext uri="{FF2B5EF4-FFF2-40B4-BE49-F238E27FC236}">
                <a16:creationId xmlns:a16="http://schemas.microsoft.com/office/drawing/2014/main" id="{125161A1-2477-4068-9075-8F197A5D3324}"/>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a:t>
            </a:r>
            <a:r>
              <a:rPr lang="pl-PL" sz="2000" dirty="0">
                <a:solidFill>
                  <a:schemeClr val="accent2">
                    <a:lumMod val="75000"/>
                  </a:schemeClr>
                </a:solidFill>
              </a:rPr>
              <a:t>Bibliografia </a:t>
            </a:r>
            <a:endParaRPr lang="en-US" sz="2000" b="0" dirty="0">
              <a:solidFill>
                <a:schemeClr val="accent2">
                  <a:lumMod val="75000"/>
                </a:schemeClr>
              </a:solidFill>
            </a:endParaRPr>
          </a:p>
        </p:txBody>
      </p:sp>
      <p:sp>
        <p:nvSpPr>
          <p:cNvPr id="9" name="Prostokąt 3">
            <a:extLst>
              <a:ext uri="{FF2B5EF4-FFF2-40B4-BE49-F238E27FC236}">
                <a16:creationId xmlns:a16="http://schemas.microsoft.com/office/drawing/2014/main" id="{3A1B27E3-AA63-44F9-9E34-C70B2B65E5BF}"/>
              </a:ext>
            </a:extLst>
          </p:cNvPr>
          <p:cNvSpPr/>
          <p:nvPr/>
        </p:nvSpPr>
        <p:spPr>
          <a:xfrm>
            <a:off x="539552" y="1484784"/>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Część</a:t>
            </a:r>
            <a:r>
              <a:rPr lang="en-US" sz="1800" i="1" dirty="0">
                <a:solidFill>
                  <a:schemeClr val="accent2">
                    <a:lumMod val="75000"/>
                  </a:schemeClr>
                </a:solidFill>
              </a:rPr>
              <a:t> 1</a:t>
            </a:r>
          </a:p>
        </p:txBody>
      </p:sp>
    </p:spTree>
    <p:extLst>
      <p:ext uri="{BB962C8B-B14F-4D97-AF65-F5344CB8AC3E}">
        <p14:creationId xmlns:p14="http://schemas.microsoft.com/office/powerpoint/2010/main" val="628854299"/>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00110"/>
          </a:xfrm>
          <a:prstGeom prst="rect">
            <a:avLst/>
          </a:prstGeom>
        </p:spPr>
        <p:txBody>
          <a:bodyPr wrap="square">
            <a:spAutoFit/>
          </a:bodyPr>
          <a:lstStyle/>
          <a:p>
            <a:pPr algn="ctr">
              <a:defRPr/>
            </a:pPr>
            <a:r>
              <a:rPr lang="es-ES" sz="2000" dirty="0">
                <a:solidFill>
                  <a:schemeClr val="accent2">
                    <a:lumMod val="75000"/>
                  </a:schemeClr>
                </a:solidFill>
              </a:rPr>
              <a:t>I. </a:t>
            </a:r>
            <a:r>
              <a:rPr lang="pl-PL" sz="2000" dirty="0">
                <a:solidFill>
                  <a:schemeClr val="accent2">
                    <a:lumMod val="75000"/>
                  </a:schemeClr>
                </a:solidFill>
              </a:rPr>
              <a:t>Cele</a:t>
            </a:r>
            <a:endParaRPr lang="en-US" sz="2000" b="0" dirty="0">
              <a:solidFill>
                <a:schemeClr val="accent2">
                  <a:lumMod val="75000"/>
                </a:schemeClr>
              </a:solidFill>
            </a:endParaRPr>
          </a:p>
        </p:txBody>
      </p:sp>
      <p:sp>
        <p:nvSpPr>
          <p:cNvPr id="5" name="Prostokąt 3">
            <a:extLst>
              <a:ext uri="{FF2B5EF4-FFF2-40B4-BE49-F238E27FC236}">
                <a16:creationId xmlns:a16="http://schemas.microsoft.com/office/drawing/2014/main" id="{F04EAD01-183C-404A-A740-20BC78EB4450}"/>
              </a:ext>
            </a:extLst>
          </p:cNvPr>
          <p:cNvSpPr/>
          <p:nvPr/>
        </p:nvSpPr>
        <p:spPr>
          <a:xfrm>
            <a:off x="755576" y="2060848"/>
            <a:ext cx="7632204" cy="707886"/>
          </a:xfrm>
          <a:prstGeom prst="rect">
            <a:avLst/>
          </a:prstGeom>
          <a:noFill/>
        </p:spPr>
        <p:txBody>
          <a:bodyPr wrap="square">
            <a:spAutoFit/>
          </a:bodyPr>
          <a:lstStyle/>
          <a:p>
            <a:pPr algn="just">
              <a:defRPr/>
            </a:pPr>
            <a:r>
              <a:rPr lang="en-US" sz="2000" b="0" dirty="0">
                <a:solidFill>
                  <a:schemeClr val="accent2">
                    <a:lumMod val="75000"/>
                  </a:schemeClr>
                </a:solidFill>
              </a:rPr>
              <a:t>1. </a:t>
            </a:r>
            <a:r>
              <a:rPr lang="pl-PL" sz="2000" b="0" dirty="0">
                <a:solidFill>
                  <a:schemeClr val="accent2">
                    <a:lumMod val="75000"/>
                  </a:schemeClr>
                </a:solidFill>
              </a:rPr>
              <a:t>Poznanie zaburzeń chodu poprzez ocenę biomechaniczną w różnych patologiach.</a:t>
            </a:r>
            <a:endParaRPr lang="en-US" sz="2000" b="0" dirty="0">
              <a:solidFill>
                <a:schemeClr val="accent2">
                  <a:lumMod val="75000"/>
                </a:schemeClr>
              </a:solidFill>
            </a:endParaRPr>
          </a:p>
        </p:txBody>
      </p:sp>
      <p:sp>
        <p:nvSpPr>
          <p:cNvPr id="3" name="Prostokąt 3">
            <a:extLst>
              <a:ext uri="{FF2B5EF4-FFF2-40B4-BE49-F238E27FC236}">
                <a16:creationId xmlns:a16="http://schemas.microsoft.com/office/drawing/2014/main" id="{49672A21-0A3F-4B37-AB64-99D2345593BA}"/>
              </a:ext>
            </a:extLst>
          </p:cNvPr>
          <p:cNvSpPr/>
          <p:nvPr/>
        </p:nvSpPr>
        <p:spPr>
          <a:xfrm>
            <a:off x="755576" y="3441774"/>
            <a:ext cx="7632204" cy="646331"/>
          </a:xfrm>
          <a:prstGeom prst="rect">
            <a:avLst/>
          </a:prstGeom>
          <a:noFill/>
        </p:spPr>
        <p:txBody>
          <a:bodyPr wrap="square">
            <a:spAutoFit/>
          </a:bodyPr>
          <a:lstStyle/>
          <a:p>
            <a:pPr algn="just"/>
            <a:r>
              <a:rPr lang="en-US" sz="1800" b="0" dirty="0">
                <a:solidFill>
                  <a:schemeClr val="accent2">
                    <a:lumMod val="75000"/>
                  </a:schemeClr>
                </a:solidFill>
              </a:rPr>
              <a:t>2. </a:t>
            </a:r>
            <a:r>
              <a:rPr lang="pl-PL" sz="1800" b="0" dirty="0">
                <a:solidFill>
                  <a:schemeClr val="accent2">
                    <a:lumMod val="75000"/>
                  </a:schemeClr>
                </a:solidFill>
              </a:rPr>
              <a:t>Określenie, co oznaczają zmiany parametrów biomechanicznych chodu w różnych patologiach.</a:t>
            </a:r>
            <a:endParaRPr lang="en-US" sz="1800" b="0" dirty="0">
              <a:solidFill>
                <a:schemeClr val="accent2">
                  <a:lumMod val="75000"/>
                </a:schemeClr>
              </a:solidFill>
            </a:endParaRPr>
          </a:p>
        </p:txBody>
      </p:sp>
      <p:sp>
        <p:nvSpPr>
          <p:cNvPr id="7" name="Prostokąt 3">
            <a:extLst>
              <a:ext uri="{FF2B5EF4-FFF2-40B4-BE49-F238E27FC236}">
                <a16:creationId xmlns:a16="http://schemas.microsoft.com/office/drawing/2014/main" id="{B3CFD9E3-6A51-4239-B928-891731271DE3}"/>
              </a:ext>
            </a:extLst>
          </p:cNvPr>
          <p:cNvSpPr/>
          <p:nvPr/>
        </p:nvSpPr>
        <p:spPr>
          <a:xfrm>
            <a:off x="755576" y="4714111"/>
            <a:ext cx="7632204" cy="646331"/>
          </a:xfrm>
          <a:prstGeom prst="rect">
            <a:avLst/>
          </a:prstGeom>
          <a:noFill/>
        </p:spPr>
        <p:txBody>
          <a:bodyPr wrap="square">
            <a:spAutoFit/>
          </a:bodyPr>
          <a:lstStyle/>
          <a:p>
            <a:pPr algn="just">
              <a:defRPr/>
            </a:pPr>
            <a:r>
              <a:rPr lang="en-US" sz="1800" b="0" dirty="0">
                <a:solidFill>
                  <a:schemeClr val="accent2">
                    <a:lumMod val="75000"/>
                  </a:schemeClr>
                </a:solidFill>
              </a:rPr>
              <a:t>3. </a:t>
            </a:r>
            <a:r>
              <a:rPr lang="pl-PL" sz="1800" b="0" dirty="0">
                <a:solidFill>
                  <a:schemeClr val="accent2">
                    <a:lumMod val="75000"/>
                  </a:schemeClr>
                </a:solidFill>
              </a:rPr>
              <a:t>Rozpoznanie zmienionego wzorca chodu poprzez techniki oceny biomechanicznej.</a:t>
            </a:r>
            <a:endParaRPr lang="en-US" sz="1800" b="0" dirty="0">
              <a:solidFill>
                <a:schemeClr val="accent2">
                  <a:lumMod val="75000"/>
                </a:schemeClr>
              </a:solidFill>
            </a:endParaRPr>
          </a:p>
        </p:txBody>
      </p:sp>
      <p:sp>
        <p:nvSpPr>
          <p:cNvPr id="4" name="Rectángulo: esquinas redondeadas 3">
            <a:extLst>
              <a:ext uri="{FF2B5EF4-FFF2-40B4-BE49-F238E27FC236}">
                <a16:creationId xmlns:a16="http://schemas.microsoft.com/office/drawing/2014/main" id="{1CC73A20-E7A7-4FBF-935B-D1ADB6F386D2}"/>
              </a:ext>
            </a:extLst>
          </p:cNvPr>
          <p:cNvSpPr/>
          <p:nvPr/>
        </p:nvSpPr>
        <p:spPr bwMode="auto">
          <a:xfrm>
            <a:off x="611560" y="1916832"/>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esquinas redondeadas 5">
            <a:extLst>
              <a:ext uri="{FF2B5EF4-FFF2-40B4-BE49-F238E27FC236}">
                <a16:creationId xmlns:a16="http://schemas.microsoft.com/office/drawing/2014/main" id="{8BD76DF9-0A9E-4939-B2C0-E4720CACF55D}"/>
              </a:ext>
            </a:extLst>
          </p:cNvPr>
          <p:cNvSpPr/>
          <p:nvPr/>
        </p:nvSpPr>
        <p:spPr bwMode="auto">
          <a:xfrm>
            <a:off x="611560" y="3261177"/>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8" name="Rectángulo: esquinas redondeadas 7">
            <a:extLst>
              <a:ext uri="{FF2B5EF4-FFF2-40B4-BE49-F238E27FC236}">
                <a16:creationId xmlns:a16="http://schemas.microsoft.com/office/drawing/2014/main" id="{4AF43675-0C7E-44BC-B454-F6431197C9C2}"/>
              </a:ext>
            </a:extLst>
          </p:cNvPr>
          <p:cNvSpPr/>
          <p:nvPr/>
        </p:nvSpPr>
        <p:spPr bwMode="auto">
          <a:xfrm>
            <a:off x="611560" y="4557321"/>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12229104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4"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276748"/>
          </a:xfrm>
          <a:prstGeom prst="rect">
            <a:avLst/>
          </a:prstGeom>
          <a:noFill/>
        </p:spPr>
        <p:txBody>
          <a:bodyPr wrap="square" rtlCol="0">
            <a:spAutoFit/>
          </a:bodyPr>
          <a:lstStyle/>
          <a:p>
            <a:pPr>
              <a:lnSpc>
                <a:spcPct val="107000"/>
              </a:lnSpc>
              <a:spcAft>
                <a:spcPts val="800"/>
              </a:spcAft>
            </a:pPr>
            <a:r>
              <a:rPr lang="en-US" sz="1400" b="0" dirty="0">
                <a:solidFill>
                  <a:schemeClr val="accent2"/>
                </a:solidFill>
              </a:rPr>
              <a:t>J. </a:t>
            </a:r>
            <a:r>
              <a:rPr lang="en-US" sz="1400" b="0" dirty="0" err="1">
                <a:solidFill>
                  <a:schemeClr val="accent2"/>
                </a:solidFill>
              </a:rPr>
              <a:t>Boudarham</a:t>
            </a:r>
            <a:r>
              <a:rPr lang="en-US" sz="1400" b="0" dirty="0">
                <a:solidFill>
                  <a:schemeClr val="accent2"/>
                </a:solidFill>
              </a:rPr>
              <a:t>, N. Roche, D. </a:t>
            </a:r>
            <a:r>
              <a:rPr lang="en-US" sz="1400" b="0" dirty="0" err="1">
                <a:solidFill>
                  <a:schemeClr val="accent2"/>
                </a:solidFill>
              </a:rPr>
              <a:t>Pradon</a:t>
            </a:r>
            <a:r>
              <a:rPr lang="en-US" sz="1400" b="0" dirty="0">
                <a:solidFill>
                  <a:schemeClr val="accent2"/>
                </a:solidFill>
              </a:rPr>
              <a:t>, C. </a:t>
            </a:r>
            <a:r>
              <a:rPr lang="en-US" sz="1400" b="0" dirty="0" err="1">
                <a:solidFill>
                  <a:schemeClr val="accent2"/>
                </a:solidFill>
              </a:rPr>
              <a:t>Bonnyaud</a:t>
            </a:r>
            <a:r>
              <a:rPr lang="en-US" sz="1400" b="0" dirty="0">
                <a:solidFill>
                  <a:schemeClr val="accent2"/>
                </a:solidFill>
              </a:rPr>
              <a:t>, D. </a:t>
            </a:r>
            <a:r>
              <a:rPr lang="en-US" sz="1400" b="0" dirty="0" err="1">
                <a:solidFill>
                  <a:schemeClr val="accent2"/>
                </a:solidFill>
              </a:rPr>
              <a:t>Bensmail</a:t>
            </a:r>
            <a:r>
              <a:rPr lang="en-US" sz="1400" b="0" dirty="0">
                <a:solidFill>
                  <a:schemeClr val="accent2"/>
                </a:solidFill>
              </a:rPr>
              <a:t>, and R. </a:t>
            </a:r>
            <a:r>
              <a:rPr lang="en-US" sz="1400" b="0" dirty="0" err="1">
                <a:solidFill>
                  <a:schemeClr val="accent2"/>
                </a:solidFill>
              </a:rPr>
              <a:t>Zory</a:t>
            </a:r>
            <a:r>
              <a:rPr lang="en-US" sz="1400" b="0" dirty="0">
                <a:solidFill>
                  <a:schemeClr val="accent2"/>
                </a:solidFill>
              </a:rPr>
              <a:t>, “Variations in Kinematics during Clinical Gait Analysis in Stroke Patients”, </a:t>
            </a:r>
            <a:r>
              <a:rPr lang="en-US" sz="1400" b="0" dirty="0" err="1">
                <a:solidFill>
                  <a:schemeClr val="accent2"/>
                </a:solidFill>
              </a:rPr>
              <a:t>PLoS</a:t>
            </a:r>
            <a:r>
              <a:rPr lang="en-US" sz="1400" b="0" dirty="0">
                <a:solidFill>
                  <a:schemeClr val="accent2"/>
                </a:solidFill>
              </a:rPr>
              <a:t> One, vol. 8, no. 6, pp. e66421, </a:t>
            </a:r>
            <a:r>
              <a:rPr lang="en-US" sz="1400" b="0" dirty="0" err="1">
                <a:solidFill>
                  <a:schemeClr val="accent2"/>
                </a:solidFill>
              </a:rPr>
              <a:t>Juny</a:t>
            </a:r>
            <a:r>
              <a:rPr lang="en-US" sz="1400" b="0" dirty="0">
                <a:solidFill>
                  <a:schemeClr val="accent2"/>
                </a:solidFill>
              </a:rPr>
              <a:t> 2013.</a:t>
            </a:r>
            <a:endParaRPr lang="es-ES" sz="1400" b="0" dirty="0">
              <a:solidFill>
                <a:schemeClr val="accent2"/>
              </a:solidFill>
            </a:endParaRPr>
          </a:p>
          <a:p>
            <a:pPr>
              <a:lnSpc>
                <a:spcPct val="107000"/>
              </a:lnSpc>
              <a:spcAft>
                <a:spcPts val="800"/>
              </a:spcAft>
            </a:pPr>
            <a:r>
              <a:rPr lang="en-US" sz="1400" b="0" dirty="0">
                <a:solidFill>
                  <a:schemeClr val="accent2"/>
                </a:solidFill>
              </a:rPr>
              <a:t> V.C. Tamaya, S. Wim, N. </a:t>
            </a:r>
            <a:r>
              <a:rPr lang="en-US" sz="1400" b="0" dirty="0" err="1">
                <a:solidFill>
                  <a:schemeClr val="accent2"/>
                </a:solidFill>
              </a:rPr>
              <a:t>Herssens</a:t>
            </a:r>
            <a:r>
              <a:rPr lang="en-US" sz="1400" b="0" dirty="0">
                <a:solidFill>
                  <a:schemeClr val="accent2"/>
                </a:solidFill>
              </a:rPr>
              <a:t>, P. Van de </a:t>
            </a:r>
            <a:r>
              <a:rPr lang="en-US" sz="1400" b="0" dirty="0" err="1">
                <a:solidFill>
                  <a:schemeClr val="accent2"/>
                </a:solidFill>
              </a:rPr>
              <a:t>Walle</a:t>
            </a:r>
            <a:r>
              <a:rPr lang="en-US" sz="1400" b="0" dirty="0">
                <a:solidFill>
                  <a:schemeClr val="accent2"/>
                </a:solidFill>
              </a:rPr>
              <a:t>, D.H. Willem, T. Steven, and H. Ann, “Trunk biomechanics during walking after sub-acute stroke and its relation to lower limb impairments”, Clinical Biomechanics, vol. 75, no. 105013, May 2020.</a:t>
            </a:r>
            <a:endParaRPr lang="es-ES" sz="1400" b="0" dirty="0">
              <a:solidFill>
                <a:schemeClr val="accent2"/>
              </a:solidFill>
            </a:endParaRPr>
          </a:p>
          <a:p>
            <a:pPr>
              <a:lnSpc>
                <a:spcPct val="107000"/>
              </a:lnSpc>
              <a:spcAft>
                <a:spcPts val="800"/>
              </a:spcAft>
            </a:pPr>
            <a:r>
              <a:rPr lang="en-US" sz="1400" b="0" dirty="0">
                <a:solidFill>
                  <a:schemeClr val="accent2"/>
                </a:solidFill>
              </a:rPr>
              <a:t> Y. Wang, M. </a:t>
            </a:r>
            <a:r>
              <a:rPr lang="en-US" sz="1400" b="0" dirty="0" err="1">
                <a:solidFill>
                  <a:schemeClr val="accent2"/>
                </a:solidFill>
              </a:rPr>
              <a:t>Mukaino</a:t>
            </a:r>
            <a:r>
              <a:rPr lang="en-US" sz="1400" b="0" dirty="0">
                <a:solidFill>
                  <a:schemeClr val="accent2"/>
                </a:solidFill>
              </a:rPr>
              <a:t>, Kei </a:t>
            </a:r>
            <a:r>
              <a:rPr lang="en-US" sz="1400" b="0" dirty="0" err="1">
                <a:solidFill>
                  <a:schemeClr val="accent2"/>
                </a:solidFill>
              </a:rPr>
              <a:t>Ohtsukad</a:t>
            </a:r>
            <a:r>
              <a:rPr lang="en-US" sz="1400" b="0" dirty="0">
                <a:solidFill>
                  <a:schemeClr val="accent2"/>
                </a:solidFill>
              </a:rPr>
              <a:t>, Y. </a:t>
            </a:r>
            <a:r>
              <a:rPr lang="en-US" sz="1400" b="0" dirty="0" err="1">
                <a:solidFill>
                  <a:schemeClr val="accent2"/>
                </a:solidFill>
              </a:rPr>
              <a:t>Otaka</a:t>
            </a:r>
            <a:r>
              <a:rPr lang="en-US" sz="1400" b="0" dirty="0">
                <a:solidFill>
                  <a:schemeClr val="accent2"/>
                </a:solidFill>
              </a:rPr>
              <a:t>, H. Tanikawa, F. Matsuda, K. </a:t>
            </a:r>
            <a:r>
              <a:rPr lang="en-US" sz="1400" b="0" dirty="0" err="1">
                <a:solidFill>
                  <a:schemeClr val="accent2"/>
                </a:solidFill>
              </a:rPr>
              <a:t>Tsuchiyama</a:t>
            </a:r>
            <a:r>
              <a:rPr lang="en-US" sz="1400" b="0" dirty="0">
                <a:solidFill>
                  <a:schemeClr val="accent2"/>
                </a:solidFill>
              </a:rPr>
              <a:t>, J. Yamada, and E. </a:t>
            </a:r>
            <a:r>
              <a:rPr lang="en-US" sz="1400" b="0" dirty="0" err="1">
                <a:solidFill>
                  <a:schemeClr val="accent2"/>
                </a:solidFill>
              </a:rPr>
              <a:t>Saitoh</a:t>
            </a:r>
            <a:r>
              <a:rPr lang="en-US" sz="1400" b="0" dirty="0">
                <a:solidFill>
                  <a:schemeClr val="accent2"/>
                </a:solidFill>
              </a:rPr>
              <a:t>, “Gait characteristics of post-stroke hemiparetic patients with different walking speeds”, International journal of rehabilitation research, vol. 43, no. 1, pp.69-75, March 2020.</a:t>
            </a:r>
            <a:endParaRPr lang="es-ES" sz="1400" b="0" dirty="0">
              <a:solidFill>
                <a:schemeClr val="accent2"/>
              </a:solidFill>
            </a:endParaRPr>
          </a:p>
          <a:p>
            <a:pPr>
              <a:lnSpc>
                <a:spcPct val="107000"/>
              </a:lnSpc>
              <a:spcAft>
                <a:spcPts val="800"/>
              </a:spcAft>
            </a:pPr>
            <a:r>
              <a:rPr lang="en-US" sz="1400" b="0" dirty="0">
                <a:solidFill>
                  <a:schemeClr val="accent2"/>
                </a:solidFill>
              </a:rPr>
              <a:t> S. Nadeau, M. </a:t>
            </a:r>
            <a:r>
              <a:rPr lang="en-US" sz="1400" b="0" dirty="0" err="1">
                <a:solidFill>
                  <a:schemeClr val="accent2"/>
                </a:solidFill>
              </a:rPr>
              <a:t>Betschart</a:t>
            </a:r>
            <a:r>
              <a:rPr lang="en-US" sz="1400" b="0" dirty="0">
                <a:solidFill>
                  <a:schemeClr val="accent2"/>
                </a:solidFill>
              </a:rPr>
              <a:t>, and F. </a:t>
            </a:r>
            <a:r>
              <a:rPr lang="en-US" sz="1400" b="0" dirty="0" err="1">
                <a:solidFill>
                  <a:schemeClr val="accent2"/>
                </a:solidFill>
              </a:rPr>
              <a:t>Bethoux</a:t>
            </a:r>
            <a:r>
              <a:rPr lang="en-US" sz="1400" b="0" dirty="0">
                <a:solidFill>
                  <a:schemeClr val="accent2"/>
                </a:solidFill>
              </a:rPr>
              <a:t>, “Gait Analysis for Poststroke Rehabilitation. The Relevance of Biomechanical Analysis and the Impact of Gait Speed”, Physical medicine and rehabilitation clinics of North America, vol. 24, no. 2, pp. 265-76, May 2013.</a:t>
            </a:r>
            <a:endParaRPr lang="es-ES" sz="1400" b="0" dirty="0">
              <a:solidFill>
                <a:schemeClr val="accent2"/>
              </a:solidFill>
            </a:endParaRPr>
          </a:p>
          <a:p>
            <a:pPr>
              <a:lnSpc>
                <a:spcPct val="107000"/>
              </a:lnSpc>
              <a:spcAft>
                <a:spcPts val="800"/>
              </a:spcAft>
            </a:pPr>
            <a:r>
              <a:rPr lang="en-US" sz="1400" b="0" dirty="0">
                <a:solidFill>
                  <a:schemeClr val="accent2"/>
                </a:solidFill>
              </a:rPr>
              <a:t> S. Li, G.E. Francisco and P. Zhou, “Post-stroke Hemiplegic Gait: New Perspective and Insights”, Frontiers in physiology, vol. 2, no. 9, pp.1021, August 2018.</a:t>
            </a:r>
            <a:endParaRPr lang="es-ES" sz="1400" b="0" dirty="0">
              <a:solidFill>
                <a:schemeClr val="accent2"/>
              </a:solidFill>
            </a:endParaRPr>
          </a:p>
          <a:p>
            <a:pPr>
              <a:lnSpc>
                <a:spcPct val="107000"/>
              </a:lnSpc>
              <a:spcAft>
                <a:spcPts val="800"/>
              </a:spcAft>
            </a:pPr>
            <a:endParaRPr lang="es-ES" sz="1400" b="0" dirty="0">
              <a:solidFill>
                <a:schemeClr val="accent2"/>
              </a:solidFill>
            </a:endParaRPr>
          </a:p>
        </p:txBody>
      </p:sp>
      <p:sp>
        <p:nvSpPr>
          <p:cNvPr id="6" name="Prostokąt 1">
            <a:extLst>
              <a:ext uri="{FF2B5EF4-FFF2-40B4-BE49-F238E27FC236}">
                <a16:creationId xmlns:a16="http://schemas.microsoft.com/office/drawing/2014/main" id="{E8060410-273E-4E53-8CFE-E1E2BC332759}"/>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a:t>
            </a:r>
            <a:r>
              <a:rPr lang="pl-PL" sz="2000" dirty="0">
                <a:solidFill>
                  <a:schemeClr val="accent2">
                    <a:lumMod val="75000"/>
                  </a:schemeClr>
                </a:solidFill>
              </a:rPr>
              <a:t>Bibliografia </a:t>
            </a:r>
            <a:endParaRPr lang="en-US" sz="2000" b="0" dirty="0">
              <a:solidFill>
                <a:schemeClr val="accent2">
                  <a:lumMod val="75000"/>
                </a:schemeClr>
              </a:solidFill>
            </a:endParaRPr>
          </a:p>
        </p:txBody>
      </p:sp>
      <p:sp>
        <p:nvSpPr>
          <p:cNvPr id="7" name="Prostokąt 3">
            <a:extLst>
              <a:ext uri="{FF2B5EF4-FFF2-40B4-BE49-F238E27FC236}">
                <a16:creationId xmlns:a16="http://schemas.microsoft.com/office/drawing/2014/main" id="{06A6FCD3-2162-4CA8-9942-B9881F39D0D9}"/>
              </a:ext>
            </a:extLst>
          </p:cNvPr>
          <p:cNvSpPr/>
          <p:nvPr/>
        </p:nvSpPr>
        <p:spPr>
          <a:xfrm>
            <a:off x="539552" y="1484784"/>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Część</a:t>
            </a:r>
            <a:r>
              <a:rPr lang="en-US" sz="1800" i="1" dirty="0">
                <a:solidFill>
                  <a:schemeClr val="accent2">
                    <a:lumMod val="75000"/>
                  </a:schemeClr>
                </a:solidFill>
              </a:rPr>
              <a:t> </a:t>
            </a:r>
            <a:r>
              <a:rPr lang="pl-PL" sz="1800" i="1" dirty="0">
                <a:solidFill>
                  <a:schemeClr val="accent2">
                    <a:lumMod val="75000"/>
                  </a:schemeClr>
                </a:solidFill>
              </a:rPr>
              <a:t>2</a:t>
            </a:r>
            <a:endParaRPr lang="en-US" sz="1800" i="1" dirty="0">
              <a:solidFill>
                <a:schemeClr val="accent2">
                  <a:lumMod val="75000"/>
                </a:schemeClr>
              </a:solidFill>
            </a:endParaRPr>
          </a:p>
        </p:txBody>
      </p:sp>
    </p:spTree>
    <p:extLst>
      <p:ext uri="{BB962C8B-B14F-4D97-AF65-F5344CB8AC3E}">
        <p14:creationId xmlns:p14="http://schemas.microsoft.com/office/powerpoint/2010/main" val="64313316"/>
      </p:ext>
    </p:extLst>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508927"/>
          </a:xfrm>
          <a:prstGeom prst="rect">
            <a:avLst/>
          </a:prstGeom>
          <a:noFill/>
        </p:spPr>
        <p:txBody>
          <a:bodyPr wrap="square" rtlCol="0">
            <a:spAutoFit/>
          </a:bodyPr>
          <a:lstStyle/>
          <a:p>
            <a:pPr>
              <a:lnSpc>
                <a:spcPct val="107000"/>
              </a:lnSpc>
              <a:spcAft>
                <a:spcPts val="800"/>
              </a:spcAft>
            </a:pPr>
            <a:r>
              <a:rPr lang="en-US" sz="1400" b="0" dirty="0">
                <a:solidFill>
                  <a:schemeClr val="accent2"/>
                </a:solidFill>
              </a:rPr>
              <a:t>D.H. Lee, W.N. Chang, and H.J. Jeon, “Comparison of ground reaction force during gait between the nonparetic side in hemiparetic patients and the dominant side in healthy subjects”, Journal of exercise rehabilitation, vol. 16, no. 4, pp. 344-350, August 2020.</a:t>
            </a:r>
            <a:endParaRPr lang="es-ES" sz="1400" b="0" dirty="0">
              <a:solidFill>
                <a:schemeClr val="accent2"/>
              </a:solidFill>
            </a:endParaRPr>
          </a:p>
          <a:p>
            <a:pPr>
              <a:lnSpc>
                <a:spcPct val="107000"/>
              </a:lnSpc>
              <a:spcAft>
                <a:spcPts val="800"/>
              </a:spcAft>
            </a:pPr>
            <a:r>
              <a:rPr lang="en-US" sz="1400" b="0" dirty="0">
                <a:solidFill>
                  <a:schemeClr val="accent2"/>
                </a:solidFill>
              </a:rPr>
              <a:t>M. </a:t>
            </a:r>
            <a:r>
              <a:rPr lang="en-US" sz="1400" b="0" dirty="0" err="1">
                <a:solidFill>
                  <a:schemeClr val="accent2"/>
                </a:solidFill>
              </a:rPr>
              <a:t>Wakida</a:t>
            </a:r>
            <a:r>
              <a:rPr lang="en-US" sz="1400" b="0" dirty="0">
                <a:solidFill>
                  <a:schemeClr val="accent2"/>
                </a:solidFill>
              </a:rPr>
              <a:t>, K. Ohata, Y. Hashiguchi, K. Mori, K. </a:t>
            </a:r>
            <a:r>
              <a:rPr lang="en-US" sz="1400" b="0" dirty="0" err="1">
                <a:solidFill>
                  <a:schemeClr val="accent2"/>
                </a:solidFill>
              </a:rPr>
              <a:t>Hase</a:t>
            </a:r>
            <a:r>
              <a:rPr lang="en-US" sz="1400" b="0" dirty="0">
                <a:solidFill>
                  <a:schemeClr val="accent2"/>
                </a:solidFill>
              </a:rPr>
              <a:t>, and S. Yamada, “Immediate Effect on Ground Reaction Forces Induced by Step Training Based on Discrete Skill during Gait in Poststroke Individuals: A Pilot Study”, Rehabilitation research and practice, vol. 2020, no. 2397374, May 2020.</a:t>
            </a:r>
            <a:endParaRPr lang="es-ES" sz="1400" b="0" dirty="0">
              <a:solidFill>
                <a:schemeClr val="accent2"/>
              </a:solidFill>
            </a:endParaRPr>
          </a:p>
          <a:p>
            <a:pPr>
              <a:lnSpc>
                <a:spcPct val="107000"/>
              </a:lnSpc>
              <a:spcAft>
                <a:spcPts val="800"/>
              </a:spcAft>
            </a:pPr>
            <a:r>
              <a:rPr lang="en-US" sz="1400" b="0" dirty="0">
                <a:solidFill>
                  <a:schemeClr val="accent2"/>
                </a:solidFill>
              </a:rPr>
              <a:t>C.Y. Chen, P.W.H. Hong, C.L. Chen, S.H Chou, C.Y. Wu, P.T. Cheng, F.T. Tang, and H.C. Chen, “Ground Reaction Force Patterns in Stroke Patients with Various Degrees of Motor Recovery Determined by Plantar Dynamic Analysis”, Chang gung medical journal, vol. 30, no. 1,  pp. 62-72, January-February 2007.</a:t>
            </a:r>
            <a:endParaRPr lang="es-ES" sz="1400" b="0" dirty="0">
              <a:solidFill>
                <a:schemeClr val="accent2"/>
              </a:solidFill>
            </a:endParaRPr>
          </a:p>
          <a:p>
            <a:pPr>
              <a:lnSpc>
                <a:spcPct val="107000"/>
              </a:lnSpc>
              <a:spcAft>
                <a:spcPts val="800"/>
              </a:spcAft>
            </a:pPr>
            <a:r>
              <a:rPr lang="en-US" sz="1400" b="0" dirty="0">
                <a:solidFill>
                  <a:schemeClr val="accent2"/>
                </a:solidFill>
              </a:rPr>
              <a:t>S.J. Olney, and C. Richards, “Hemiparetic gait following stroke. Part I: Characteristics”, Gait and posture, vol. 4, no. 2, pp. 136-148,  April 1996.</a:t>
            </a:r>
            <a:endParaRPr lang="es-ES" sz="1400" b="0" dirty="0">
              <a:solidFill>
                <a:schemeClr val="accent2"/>
              </a:solidFill>
            </a:endParaRPr>
          </a:p>
          <a:p>
            <a:pPr>
              <a:lnSpc>
                <a:spcPct val="107000"/>
              </a:lnSpc>
              <a:spcAft>
                <a:spcPts val="800"/>
              </a:spcAft>
            </a:pPr>
            <a:r>
              <a:rPr lang="en-US" sz="1400" b="0" dirty="0">
                <a:solidFill>
                  <a:schemeClr val="accent2"/>
                </a:solidFill>
              </a:rPr>
              <a:t>J.M. </a:t>
            </a:r>
            <a:r>
              <a:rPr lang="en-US" sz="1400" b="0" dirty="0" err="1">
                <a:solidFill>
                  <a:schemeClr val="accent2"/>
                </a:solidFill>
              </a:rPr>
              <a:t>Belda</a:t>
            </a:r>
            <a:r>
              <a:rPr lang="en-US" sz="1400" b="0" dirty="0">
                <a:solidFill>
                  <a:schemeClr val="accent2"/>
                </a:solidFill>
              </a:rPr>
              <a:t>, M.J. </a:t>
            </a:r>
            <a:r>
              <a:rPr lang="en-US" sz="1400" b="0" dirty="0" err="1">
                <a:solidFill>
                  <a:schemeClr val="accent2"/>
                </a:solidFill>
              </a:rPr>
              <a:t>Vivas-Broseta</a:t>
            </a:r>
            <a:r>
              <a:rPr lang="en-US" sz="1400" b="0" dirty="0">
                <a:solidFill>
                  <a:schemeClr val="accent2"/>
                </a:solidFill>
              </a:rPr>
              <a:t>, S. Mena del </a:t>
            </a:r>
            <a:r>
              <a:rPr lang="en-US" sz="1400" b="0" dirty="0" err="1">
                <a:solidFill>
                  <a:schemeClr val="accent2"/>
                </a:solidFill>
              </a:rPr>
              <a:t>Horno</a:t>
            </a:r>
            <a:r>
              <a:rPr lang="en-US" sz="1400" b="0" dirty="0">
                <a:solidFill>
                  <a:schemeClr val="accent2"/>
                </a:solidFill>
              </a:rPr>
              <a:t>, M.L. Sánchez-Sánchez, M. </a:t>
            </a:r>
            <a:r>
              <a:rPr lang="en-US" sz="1400" b="0" dirty="0" err="1">
                <a:solidFill>
                  <a:schemeClr val="accent2"/>
                </a:solidFill>
              </a:rPr>
              <a:t>Matas</a:t>
            </a:r>
            <a:r>
              <a:rPr lang="en-US" sz="1400" b="0" dirty="0">
                <a:solidFill>
                  <a:schemeClr val="accent2"/>
                </a:solidFill>
              </a:rPr>
              <a:t>, and E. </a:t>
            </a:r>
            <a:r>
              <a:rPr lang="en-US" sz="1400" b="0" dirty="0" err="1">
                <a:solidFill>
                  <a:schemeClr val="accent2"/>
                </a:solidFill>
              </a:rPr>
              <a:t>Viosca</a:t>
            </a:r>
            <a:r>
              <a:rPr lang="en-US" sz="1400" b="0" dirty="0">
                <a:solidFill>
                  <a:schemeClr val="accent2"/>
                </a:solidFill>
              </a:rPr>
              <a:t>, “Functional Data Analysis for Gait Analysis after Stroke”, in International Conference on Neuro Rehabilitation, January 2012.</a:t>
            </a:r>
            <a:endParaRPr lang="es-ES" sz="1400" b="0" dirty="0">
              <a:solidFill>
                <a:schemeClr val="accent2"/>
              </a:solidFill>
            </a:endParaRPr>
          </a:p>
          <a:p>
            <a:endParaRPr lang="es-ES" sz="1400" b="0" dirty="0">
              <a:solidFill>
                <a:schemeClr val="accent2"/>
              </a:solidFill>
            </a:endParaRPr>
          </a:p>
        </p:txBody>
      </p:sp>
      <p:sp>
        <p:nvSpPr>
          <p:cNvPr id="6" name="Prostokąt 1">
            <a:extLst>
              <a:ext uri="{FF2B5EF4-FFF2-40B4-BE49-F238E27FC236}">
                <a16:creationId xmlns:a16="http://schemas.microsoft.com/office/drawing/2014/main" id="{FF400078-624F-4AFA-A035-CDF00FAD0401}"/>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a:t>
            </a:r>
            <a:r>
              <a:rPr lang="pl-PL" sz="2000" dirty="0">
                <a:solidFill>
                  <a:schemeClr val="accent2">
                    <a:lumMod val="75000"/>
                  </a:schemeClr>
                </a:solidFill>
              </a:rPr>
              <a:t>Bibliografia </a:t>
            </a:r>
            <a:endParaRPr lang="en-US" sz="2000" b="0" dirty="0">
              <a:solidFill>
                <a:schemeClr val="accent2">
                  <a:lumMod val="75000"/>
                </a:schemeClr>
              </a:solidFill>
            </a:endParaRPr>
          </a:p>
        </p:txBody>
      </p:sp>
      <p:sp>
        <p:nvSpPr>
          <p:cNvPr id="7" name="Prostokąt 3">
            <a:extLst>
              <a:ext uri="{FF2B5EF4-FFF2-40B4-BE49-F238E27FC236}">
                <a16:creationId xmlns:a16="http://schemas.microsoft.com/office/drawing/2014/main" id="{535E973D-91A1-4554-964C-D7D45FCBE7C1}"/>
              </a:ext>
            </a:extLst>
          </p:cNvPr>
          <p:cNvSpPr/>
          <p:nvPr/>
        </p:nvSpPr>
        <p:spPr>
          <a:xfrm>
            <a:off x="539552" y="1484784"/>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Część</a:t>
            </a:r>
            <a:r>
              <a:rPr lang="en-US" sz="1800" i="1" dirty="0">
                <a:solidFill>
                  <a:schemeClr val="accent2">
                    <a:lumMod val="75000"/>
                  </a:schemeClr>
                </a:solidFill>
              </a:rPr>
              <a:t> </a:t>
            </a:r>
            <a:r>
              <a:rPr lang="pl-PL" sz="1800" i="1" dirty="0">
                <a:solidFill>
                  <a:schemeClr val="accent2">
                    <a:lumMod val="75000"/>
                  </a:schemeClr>
                </a:solidFill>
              </a:rPr>
              <a:t>2</a:t>
            </a:r>
            <a:endParaRPr lang="en-US" sz="1800" i="1" dirty="0">
              <a:solidFill>
                <a:schemeClr val="accent2">
                  <a:lumMod val="75000"/>
                </a:schemeClr>
              </a:solidFill>
            </a:endParaRPr>
          </a:p>
        </p:txBody>
      </p:sp>
    </p:spTree>
    <p:extLst>
      <p:ext uri="{BB962C8B-B14F-4D97-AF65-F5344CB8AC3E}">
        <p14:creationId xmlns:p14="http://schemas.microsoft.com/office/powerpoint/2010/main" val="1722082176"/>
      </p:ext>
    </p:extLst>
  </p:cSld>
  <p:clrMapOvr>
    <a:masterClrMapping/>
  </p:clrMapOvr>
  <p:transition advClick="0"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F67CD33-606B-4A85-85E6-F162F452FC21}"/>
              </a:ext>
            </a:extLst>
          </p:cNvPr>
          <p:cNvSpPr txBox="1"/>
          <p:nvPr/>
        </p:nvSpPr>
        <p:spPr>
          <a:xfrm>
            <a:off x="2339752" y="4581128"/>
            <a:ext cx="4572000" cy="707886"/>
          </a:xfrm>
          <a:prstGeom prst="rect">
            <a:avLst/>
          </a:prstGeom>
          <a:noFill/>
        </p:spPr>
        <p:txBody>
          <a:bodyPr wrap="square">
            <a:spAutoFit/>
          </a:bodyPr>
          <a:lstStyle/>
          <a:p>
            <a:pPr algn="ctr"/>
            <a:r>
              <a:rPr lang="pl-PL" sz="1000" b="0" dirty="0">
                <a:solidFill>
                  <a:schemeClr val="tx1"/>
                </a:solidFill>
                <a:effectLst/>
                <a:latin typeface="Arial" panose="020B0604020202020204" pitchFamily="34" charset="0"/>
                <a:ea typeface="Times New Roman" panose="02020603050405020304" pitchFamily="18" charset="0"/>
              </a:rPr>
              <a:t>Wsparcie Komisji Europejskiej dla produkcji tej publikacji nie stanowi poparcia dla treści, które odzwierciedlają jedynie poglądy autorów, a Komisja nie może zostać pociągnięta do odpowiedzialności za jakiekolwiek wykorzystanie informacji w niej zawartych.</a:t>
            </a:r>
            <a:endParaRPr lang="pl-PL" sz="1000" dirty="0">
              <a:solidFill>
                <a:schemeClr val="tx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543052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429000"/>
            <a:ext cx="7560840" cy="1077218"/>
          </a:xfrm>
          <a:prstGeom prst="rect">
            <a:avLst/>
          </a:prstGeom>
          <a:noFill/>
        </p:spPr>
        <p:txBody>
          <a:bodyPr wrap="square">
            <a:spAutoFit/>
          </a:bodyPr>
          <a:lstStyle/>
          <a:p>
            <a:pPr>
              <a:defRPr/>
            </a:pPr>
            <a:r>
              <a:rPr lang="en-US" sz="3200" dirty="0">
                <a:solidFill>
                  <a:schemeClr val="accent2">
                    <a:lumMod val="75000"/>
                  </a:schemeClr>
                </a:solidFill>
              </a:rPr>
              <a:t>II. </a:t>
            </a:r>
            <a:r>
              <a:rPr lang="pl-PL" sz="3200" dirty="0">
                <a:solidFill>
                  <a:schemeClr val="accent2">
                    <a:lumMod val="75000"/>
                  </a:schemeClr>
                </a:solidFill>
              </a:rPr>
              <a:t>Biomechaniczne upośledzenie chodu u osób po wymianie stawów</a:t>
            </a:r>
            <a:endParaRPr lang="en-US" sz="3200" dirty="0">
              <a:solidFill>
                <a:schemeClr val="accent2">
                  <a:lumMod val="75000"/>
                </a:schemeClr>
              </a:solidFill>
            </a:endParaRPr>
          </a:p>
        </p:txBody>
      </p:sp>
      <p:sp>
        <p:nvSpPr>
          <p:cNvPr id="2" name="Prostokąt 1">
            <a:extLst>
              <a:ext uri="{FF2B5EF4-FFF2-40B4-BE49-F238E27FC236}">
                <a16:creationId xmlns:a16="http://schemas.microsoft.com/office/drawing/2014/main" id="{CAE108FC-DEB6-487A-8781-2D8078F1C8A2}"/>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pl-PL" sz="2200" dirty="0">
                <a:solidFill>
                  <a:schemeClr val="accent2">
                    <a:lumMod val="75000"/>
                  </a:schemeClr>
                </a:solidFill>
              </a:rPr>
              <a:t>Jak interpretować raport z analizy instrumentalnej biomechaniki w przypadku patologii chodu? </a:t>
            </a:r>
            <a:endParaRPr lang="en-US" sz="2200" dirty="0">
              <a:solidFill>
                <a:schemeClr val="accent2">
                  <a:lumMod val="75000"/>
                </a:schemeClr>
              </a:solidFill>
            </a:endParaRPr>
          </a:p>
        </p:txBody>
      </p:sp>
    </p:spTree>
    <p:extLst>
      <p:ext uri="{BB962C8B-B14F-4D97-AF65-F5344CB8AC3E}">
        <p14:creationId xmlns:p14="http://schemas.microsoft.com/office/powerpoint/2010/main" val="1774211721"/>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CuadroTexto 8">
            <a:extLst>
              <a:ext uri="{FF2B5EF4-FFF2-40B4-BE49-F238E27FC236}">
                <a16:creationId xmlns:a16="http://schemas.microsoft.com/office/drawing/2014/main" id="{851D3DBE-9DAE-403D-9EEC-5C67A77E8556}"/>
              </a:ext>
            </a:extLst>
          </p:cNvPr>
          <p:cNvSpPr txBox="1"/>
          <p:nvPr/>
        </p:nvSpPr>
        <p:spPr>
          <a:xfrm>
            <a:off x="3685321" y="5262743"/>
            <a:ext cx="3766999" cy="523220"/>
          </a:xfrm>
          <a:prstGeom prst="rect">
            <a:avLst/>
          </a:prstGeom>
          <a:noFill/>
        </p:spPr>
        <p:txBody>
          <a:bodyPr wrap="square" rtlCol="0">
            <a:spAutoFit/>
          </a:bodyPr>
          <a:lstStyle/>
          <a:p>
            <a:r>
              <a:rPr lang="pl-PL" sz="1400" b="0" dirty="0">
                <a:solidFill>
                  <a:schemeClr val="accent2"/>
                </a:solidFill>
              </a:rPr>
              <a:t>Rycina 1 - Przykład wymiany kończyny dolnej w zakresie biodra i kolana</a:t>
            </a:r>
            <a:r>
              <a:rPr lang="en-US" sz="1400" b="0" dirty="0">
                <a:solidFill>
                  <a:schemeClr val="accent2"/>
                </a:solidFill>
              </a:rPr>
              <a:t>. </a:t>
            </a:r>
          </a:p>
        </p:txBody>
      </p:sp>
      <p:pic>
        <p:nvPicPr>
          <p:cNvPr id="11" name="Imagen 10" descr="Imagen que contiene naranja, frente, hombre, oscuro&#10;&#10;Descripción generada automáticamente">
            <a:extLst>
              <a:ext uri="{FF2B5EF4-FFF2-40B4-BE49-F238E27FC236}">
                <a16:creationId xmlns:a16="http://schemas.microsoft.com/office/drawing/2014/main" id="{C136EA1C-CEA4-41EF-8EC1-CC41BA209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204864"/>
            <a:ext cx="2682368" cy="3581099"/>
          </a:xfrm>
          <a:prstGeom prst="rect">
            <a:avLst/>
          </a:prstGeom>
        </p:spPr>
      </p:pic>
      <p:sp>
        <p:nvSpPr>
          <p:cNvPr id="12" name="Prostokąt 3">
            <a:extLst>
              <a:ext uri="{FF2B5EF4-FFF2-40B4-BE49-F238E27FC236}">
                <a16:creationId xmlns:a16="http://schemas.microsoft.com/office/drawing/2014/main" id="{4DCC9E52-F043-4D5A-83D3-4CC260BC27EB}"/>
              </a:ext>
            </a:extLst>
          </p:cNvPr>
          <p:cNvSpPr/>
          <p:nvPr/>
        </p:nvSpPr>
        <p:spPr>
          <a:xfrm>
            <a:off x="4067944" y="2204864"/>
            <a:ext cx="4248472" cy="3298339"/>
          </a:xfrm>
          <a:prstGeom prst="rect">
            <a:avLst/>
          </a:prstGeom>
        </p:spPr>
        <p:txBody>
          <a:bodyPr wrap="square">
            <a:spAutoFit/>
          </a:bodyPr>
          <a:lstStyle/>
          <a:p>
            <a:pPr marL="342900" indent="-342900" algn="just">
              <a:spcAft>
                <a:spcPts val="1000"/>
              </a:spcAft>
              <a:buFont typeface="Arial" panose="020B0604020202020204" pitchFamily="34" charset="0"/>
              <a:buChar char="•"/>
              <a:defRPr/>
            </a:pPr>
            <a:r>
              <a:rPr lang="pl-PL" sz="2000" b="0" dirty="0">
                <a:solidFill>
                  <a:schemeClr val="accent2">
                    <a:lumMod val="75000"/>
                  </a:schemeClr>
                </a:solidFill>
              </a:rPr>
              <a:t>Zarówno choroba zwyrodnieniowa stawów kończyn dolnych, jak i wymiana stawów, która jest wykonywana w celu zapewnienia terapeutycznej odpowiedzi na uszkodzenie stawów, mogą w różny sposób wpływać na chód pacjentów. </a:t>
            </a:r>
          </a:p>
          <a:p>
            <a:pPr marL="342900" indent="-342900" algn="just">
              <a:buFont typeface="Arial" panose="020B0604020202020204" pitchFamily="34" charset="0"/>
              <a:buChar char="•"/>
              <a:defRPr/>
            </a:pPr>
            <a:endParaRPr lang="en-US" sz="2000" b="0" dirty="0">
              <a:solidFill>
                <a:schemeClr val="accent2">
                  <a:lumMod val="75000"/>
                </a:schemeClr>
              </a:solidFill>
            </a:endParaRPr>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spTree>
    <p:extLst>
      <p:ext uri="{BB962C8B-B14F-4D97-AF65-F5344CB8AC3E}">
        <p14:creationId xmlns:p14="http://schemas.microsoft.com/office/powerpoint/2010/main" val="3347098125"/>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Parametr</a:t>
            </a:r>
            <a:r>
              <a:rPr lang="en-US" sz="1800" i="1" dirty="0">
                <a:solidFill>
                  <a:schemeClr val="accent2">
                    <a:lumMod val="75000"/>
                  </a:schemeClr>
                </a:solidFill>
              </a:rPr>
              <a:t> </a:t>
            </a:r>
            <a:r>
              <a:rPr lang="en-US" sz="1800" i="1" dirty="0" err="1">
                <a:solidFill>
                  <a:schemeClr val="accent2">
                    <a:lumMod val="75000"/>
                  </a:schemeClr>
                </a:solidFill>
              </a:rPr>
              <a:t>przestrzenno-czasowy</a:t>
            </a:r>
            <a:endParaRPr lang="en-US" sz="1800" i="1" dirty="0">
              <a:solidFill>
                <a:schemeClr val="accent2">
                  <a:lumMod val="75000"/>
                </a:schemeClr>
              </a:solidFill>
            </a:endParaRPr>
          </a:p>
        </p:txBody>
      </p:sp>
      <p:sp>
        <p:nvSpPr>
          <p:cNvPr id="4" name="Rectángulo: esquinas redondeadas 3">
            <a:extLst>
              <a:ext uri="{FF2B5EF4-FFF2-40B4-BE49-F238E27FC236}">
                <a16:creationId xmlns:a16="http://schemas.microsoft.com/office/drawing/2014/main" id="{061092F4-726E-49D4-9363-29E6F9D0C71C}"/>
              </a:ext>
            </a:extLst>
          </p:cNvPr>
          <p:cNvSpPr/>
          <p:nvPr/>
        </p:nvSpPr>
        <p:spPr bwMode="auto">
          <a:xfrm>
            <a:off x="1403648" y="2952164"/>
            <a:ext cx="6696744" cy="180020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pl-PL" sz="2000" b="1" i="0" u="none" strike="noStrike" cap="none" normalizeH="0" baseline="0" dirty="0">
                <a:ln>
                  <a:noFill/>
                </a:ln>
                <a:solidFill>
                  <a:schemeClr val="bg1"/>
                </a:solidFill>
                <a:effectLst/>
                <a:latin typeface="Arial" charset="0"/>
                <a:sym typeface="Arial" charset="0"/>
              </a:rPr>
              <a:t>Czy wartości rejestrowane u pacjentów są podobne do wartości rejestrowanych u zdrowych uczestników?</a:t>
            </a:r>
            <a:endParaRPr kumimoji="0" lang="es-ES" sz="2000" b="1"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218677471"/>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Parametr</a:t>
            </a:r>
            <a:r>
              <a:rPr lang="en-US" sz="1800" i="1" dirty="0">
                <a:solidFill>
                  <a:schemeClr val="accent2">
                    <a:lumMod val="75000"/>
                  </a:schemeClr>
                </a:solidFill>
              </a:rPr>
              <a:t> </a:t>
            </a:r>
            <a:r>
              <a:rPr lang="en-US" sz="1800" i="1" dirty="0" err="1">
                <a:solidFill>
                  <a:schemeClr val="accent2">
                    <a:lumMod val="75000"/>
                  </a:schemeClr>
                </a:solidFill>
              </a:rPr>
              <a:t>przestrzenno-czasowy</a:t>
            </a:r>
            <a:endParaRPr lang="en-US" sz="1800" i="1" dirty="0">
              <a:solidFill>
                <a:schemeClr val="accent2">
                  <a:lumMod val="75000"/>
                </a:schemeClr>
              </a:solidFill>
            </a:endParaRPr>
          </a:p>
        </p:txBody>
      </p:sp>
      <p:graphicFrame>
        <p:nvGraphicFramePr>
          <p:cNvPr id="2" name="Tabla 2">
            <a:extLst>
              <a:ext uri="{FF2B5EF4-FFF2-40B4-BE49-F238E27FC236}">
                <a16:creationId xmlns:a16="http://schemas.microsoft.com/office/drawing/2014/main" id="{F639E910-2AA4-4AB9-806C-16556ADE39C4}"/>
              </a:ext>
            </a:extLst>
          </p:cNvPr>
          <p:cNvGraphicFramePr>
            <a:graphicFrameLocks noGrp="1"/>
          </p:cNvGraphicFramePr>
          <p:nvPr>
            <p:extLst>
              <p:ext uri="{D42A27DB-BD31-4B8C-83A1-F6EECF244321}">
                <p14:modId xmlns:p14="http://schemas.microsoft.com/office/powerpoint/2010/main" val="2672773470"/>
              </p:ext>
            </p:extLst>
          </p:nvPr>
        </p:nvGraphicFramePr>
        <p:xfrm>
          <a:off x="683568" y="2132856"/>
          <a:ext cx="7848871" cy="2941320"/>
        </p:xfrm>
        <a:graphic>
          <a:graphicData uri="http://schemas.openxmlformats.org/drawingml/2006/table">
            <a:tbl>
              <a:tblPr firstRow="1" bandRow="1">
                <a:tableStyleId>{5C22544A-7EE6-4342-B048-85BDC9FD1C3A}</a:tableStyleId>
              </a:tblPr>
              <a:tblGrid>
                <a:gridCol w="1855187">
                  <a:extLst>
                    <a:ext uri="{9D8B030D-6E8A-4147-A177-3AD203B41FA5}">
                      <a16:colId xmlns:a16="http://schemas.microsoft.com/office/drawing/2014/main" val="1018483261"/>
                    </a:ext>
                  </a:extLst>
                </a:gridCol>
                <a:gridCol w="1284362">
                  <a:extLst>
                    <a:ext uri="{9D8B030D-6E8A-4147-A177-3AD203B41FA5}">
                      <a16:colId xmlns:a16="http://schemas.microsoft.com/office/drawing/2014/main" val="885585594"/>
                    </a:ext>
                  </a:extLst>
                </a:gridCol>
                <a:gridCol w="1569773">
                  <a:extLst>
                    <a:ext uri="{9D8B030D-6E8A-4147-A177-3AD203B41FA5}">
                      <a16:colId xmlns:a16="http://schemas.microsoft.com/office/drawing/2014/main" val="2691499307"/>
                    </a:ext>
                  </a:extLst>
                </a:gridCol>
                <a:gridCol w="1569775">
                  <a:extLst>
                    <a:ext uri="{9D8B030D-6E8A-4147-A177-3AD203B41FA5}">
                      <a16:colId xmlns:a16="http://schemas.microsoft.com/office/drawing/2014/main" val="3642772033"/>
                    </a:ext>
                  </a:extLst>
                </a:gridCol>
                <a:gridCol w="1569774">
                  <a:extLst>
                    <a:ext uri="{9D8B030D-6E8A-4147-A177-3AD203B41FA5}">
                      <a16:colId xmlns:a16="http://schemas.microsoft.com/office/drawing/2014/main" val="2809176690"/>
                    </a:ext>
                  </a:extLst>
                </a:gridCol>
              </a:tblGrid>
              <a:tr h="370840">
                <a:tc gridSpan="5">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pl-PL" sz="1200" b="1" i="0" u="none" strike="noStrike" cap="none" normalizeH="0" baseline="0" dirty="0">
                          <a:ln>
                            <a:noFill/>
                          </a:ln>
                          <a:solidFill>
                            <a:schemeClr val="bg1"/>
                          </a:solidFill>
                          <a:effectLst/>
                          <a:latin typeface="Arial" charset="0"/>
                          <a:sym typeface="Arial" charset="0"/>
                        </a:rPr>
                        <a:t>Tabela 1: Przestrzenno-czasowe wyniki analizy chodu u pacjentów z wymianą stawu.</a:t>
                      </a:r>
                    </a:p>
                  </a:txBody>
                  <a:tcPr/>
                </a:tc>
                <a:tc hMerge="1">
                  <a:txBody>
                    <a:bodyPr/>
                    <a:lstStyle/>
                    <a:p>
                      <a:pPr algn="ctr"/>
                      <a:endParaRPr lang="es-ES" sz="1400" dirty="0"/>
                    </a:p>
                  </a:txBody>
                  <a:tcPr/>
                </a:tc>
                <a:tc hMerge="1">
                  <a:txBody>
                    <a:bodyPr/>
                    <a:lstStyle/>
                    <a:p>
                      <a:pPr algn="ct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extLst>
                  <a:ext uri="{0D108BD9-81ED-4DB2-BD59-A6C34878D82A}">
                    <a16:rowId xmlns:a16="http://schemas.microsoft.com/office/drawing/2014/main" val="1985628484"/>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lt1"/>
                          </a:solidFill>
                          <a:latin typeface="+mn-lt"/>
                          <a:ea typeface="+mn-ea"/>
                          <a:cs typeface="+mn-cs"/>
                        </a:rPr>
                        <a:t>Wymiana</a:t>
                      </a:r>
                      <a:r>
                        <a:rPr lang="es-ES" sz="1200" b="1" kern="1200" dirty="0">
                          <a:solidFill>
                            <a:schemeClr val="lt1"/>
                          </a:solidFill>
                          <a:latin typeface="+mn-lt"/>
                          <a:ea typeface="+mn-ea"/>
                          <a:cs typeface="+mn-cs"/>
                        </a:rPr>
                        <a:t> </a:t>
                      </a:r>
                      <a:r>
                        <a:rPr lang="es-ES" sz="1200" b="1" kern="1200" dirty="0" err="1">
                          <a:solidFill>
                            <a:schemeClr val="lt1"/>
                          </a:solidFill>
                          <a:latin typeface="+mn-lt"/>
                          <a:ea typeface="+mn-ea"/>
                          <a:cs typeface="+mn-cs"/>
                        </a:rPr>
                        <a:t>stawu</a:t>
                      </a:r>
                      <a:r>
                        <a:rPr lang="es-ES" sz="1200" b="1" kern="1200" dirty="0">
                          <a:solidFill>
                            <a:schemeClr val="lt1"/>
                          </a:solidFill>
                          <a:latin typeface="+mn-lt"/>
                          <a:ea typeface="+mn-ea"/>
                          <a:cs typeface="+mn-cs"/>
                        </a:rPr>
                        <a:t> </a:t>
                      </a:r>
                      <a:r>
                        <a:rPr lang="es-ES" sz="1200" b="1" kern="1200" dirty="0" err="1">
                          <a:solidFill>
                            <a:schemeClr val="lt1"/>
                          </a:solidFill>
                          <a:latin typeface="+mn-lt"/>
                          <a:ea typeface="+mn-ea"/>
                          <a:cs typeface="+mn-cs"/>
                        </a:rPr>
                        <a:t>biodrowego</a:t>
                      </a:r>
                      <a:endParaRPr lang="en-US" sz="1200" b="1" kern="1200" noProof="0" dirty="0">
                        <a:solidFill>
                          <a:schemeClr val="lt1"/>
                        </a:solidFill>
                        <a:latin typeface="+mn-lt"/>
                        <a:ea typeface="+mn-ea"/>
                        <a:cs typeface="+mn-cs"/>
                      </a:endParaRPr>
                    </a:p>
                  </a:txBody>
                  <a:tcPr>
                    <a:solidFill>
                      <a:schemeClr val="bg2">
                        <a:lumMod val="75000"/>
                      </a:schemeClr>
                    </a:solidFill>
                  </a:tcPr>
                </a:tc>
                <a:tc hMerge="1">
                  <a:txBody>
                    <a:bodyPr/>
                    <a:lstStyle/>
                    <a:p>
                      <a:pPr algn="ctr"/>
                      <a:endParaRPr lang="es-ES" sz="1400" dirty="0"/>
                    </a:p>
                  </a:txBody>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err="1">
                          <a:solidFill>
                            <a:schemeClr val="lt1"/>
                          </a:solidFill>
                          <a:latin typeface="+mn-lt"/>
                          <a:ea typeface="+mn-ea"/>
                          <a:cs typeface="+mn-cs"/>
                        </a:rPr>
                        <a:t>Wymiana</a:t>
                      </a:r>
                      <a:r>
                        <a:rPr lang="en-US" sz="1200" b="1" kern="1200" noProof="0" dirty="0">
                          <a:solidFill>
                            <a:schemeClr val="lt1"/>
                          </a:solidFill>
                          <a:latin typeface="+mn-lt"/>
                          <a:ea typeface="+mn-ea"/>
                          <a:cs typeface="+mn-cs"/>
                        </a:rPr>
                        <a:t> </a:t>
                      </a:r>
                      <a:r>
                        <a:rPr lang="en-US" sz="1200" b="1" kern="1200" noProof="0" dirty="0" err="1">
                          <a:solidFill>
                            <a:schemeClr val="lt1"/>
                          </a:solidFill>
                          <a:latin typeface="+mn-lt"/>
                          <a:ea typeface="+mn-ea"/>
                          <a:cs typeface="+mn-cs"/>
                        </a:rPr>
                        <a:t>stawu</a:t>
                      </a:r>
                      <a:r>
                        <a:rPr lang="en-US" sz="1200" b="1" kern="1200" noProof="0" dirty="0">
                          <a:solidFill>
                            <a:schemeClr val="lt1"/>
                          </a:solidFill>
                          <a:latin typeface="+mn-lt"/>
                          <a:ea typeface="+mn-ea"/>
                          <a:cs typeface="+mn-cs"/>
                        </a:rPr>
                        <a:t> </a:t>
                      </a:r>
                      <a:r>
                        <a:rPr lang="en-US" sz="1200" b="1" kern="1200" noProof="0" dirty="0" err="1">
                          <a:solidFill>
                            <a:schemeClr val="lt1"/>
                          </a:solidFill>
                          <a:latin typeface="+mn-lt"/>
                          <a:ea typeface="+mn-ea"/>
                          <a:cs typeface="+mn-cs"/>
                        </a:rPr>
                        <a:t>kolanowego</a:t>
                      </a:r>
                      <a:endParaRPr lang="en-US" sz="1200" b="1" kern="1200" noProof="0" dirty="0">
                        <a:solidFill>
                          <a:schemeClr val="lt1"/>
                        </a:solidFill>
                        <a:latin typeface="+mn-lt"/>
                        <a:ea typeface="+mn-ea"/>
                        <a:cs typeface="+mn-cs"/>
                      </a:endParaRPr>
                    </a:p>
                  </a:txBody>
                  <a:tcPr>
                    <a:solidFill>
                      <a:schemeClr val="bg2">
                        <a:lumMod val="75000"/>
                      </a:schemeClr>
                    </a:solidFill>
                  </a:tcPr>
                </a:tc>
                <a:tc hMerge="1">
                  <a:txBody>
                    <a:bodyPr/>
                    <a:lstStyle/>
                    <a:p>
                      <a:pPr algn="ctr"/>
                      <a:endParaRPr lang="es-ES" sz="1400" dirty="0"/>
                    </a:p>
                  </a:txBody>
                  <a:tcPr/>
                </a:tc>
                <a:extLst>
                  <a:ext uri="{0D108BD9-81ED-4DB2-BD59-A6C34878D82A}">
                    <a16:rowId xmlns:a16="http://schemas.microsoft.com/office/drawing/2014/main" val="1632855977"/>
                  </a:ext>
                </a:extLst>
              </a:tr>
              <a:tr h="370840">
                <a:tc>
                  <a:txBody>
                    <a:bodyPr/>
                    <a:lstStyle/>
                    <a:p>
                      <a:pPr>
                        <a:lnSpc>
                          <a:spcPct val="100000"/>
                        </a:lnSpc>
                      </a:pPr>
                      <a:endParaRPr lang="es-ES" sz="1200" dirty="0"/>
                    </a:p>
                  </a:txBody>
                  <a:tcPr/>
                </a:tc>
                <a:tc>
                  <a:txBody>
                    <a:bodyPr/>
                    <a:lstStyle/>
                    <a:p>
                      <a:pPr algn="ctr">
                        <a:lnSpc>
                          <a:spcPct val="100000"/>
                        </a:lnSpc>
                      </a:pPr>
                      <a:r>
                        <a:rPr lang="pl-PL" sz="1200" b="1" dirty="0"/>
                        <a:t>Pacjent</a:t>
                      </a:r>
                      <a:endParaRPr lang="es-ES" sz="1200" b="1" dirty="0"/>
                    </a:p>
                  </a:txBody>
                  <a:tcPr/>
                </a:tc>
                <a:tc>
                  <a:txBody>
                    <a:bodyPr/>
                    <a:lstStyle/>
                    <a:p>
                      <a:pPr algn="ctr">
                        <a:lnSpc>
                          <a:spcPct val="100000"/>
                        </a:lnSpc>
                      </a:pPr>
                      <a:r>
                        <a:rPr lang="pl-PL" sz="1200" b="1" dirty="0"/>
                        <a:t>Grupa kontrolna</a:t>
                      </a:r>
                      <a:endParaRPr lang="es-ES" sz="1200" b="1" dirty="0"/>
                    </a:p>
                  </a:txBody>
                  <a:tcPr/>
                </a:tc>
                <a:tc>
                  <a:txBody>
                    <a:bodyPr/>
                    <a:lstStyle/>
                    <a:p>
                      <a:pPr algn="ctr">
                        <a:lnSpc>
                          <a:spcPct val="100000"/>
                        </a:lnSpc>
                      </a:pPr>
                      <a:r>
                        <a:rPr lang="pl-PL" sz="1200" b="1" dirty="0"/>
                        <a:t>Pacjent</a:t>
                      </a:r>
                      <a:endParaRPr lang="es-ES" sz="1200" b="1" dirty="0"/>
                    </a:p>
                  </a:txBody>
                  <a:tcPr/>
                </a:tc>
                <a:tc>
                  <a:txBody>
                    <a:bodyPr/>
                    <a:lstStyle/>
                    <a:p>
                      <a:pPr algn="ctr">
                        <a:lnSpc>
                          <a:spcPct val="100000"/>
                        </a:lnSpc>
                      </a:pPr>
                      <a:r>
                        <a:rPr lang="pl-PL" sz="1200" b="1" dirty="0"/>
                        <a:t>Grupa kontrolna</a:t>
                      </a:r>
                      <a:endParaRPr lang="es-ES" sz="1200" b="1" dirty="0"/>
                    </a:p>
                  </a:txBody>
                  <a:tcPr/>
                </a:tc>
                <a:extLst>
                  <a:ext uri="{0D108BD9-81ED-4DB2-BD59-A6C34878D82A}">
                    <a16:rowId xmlns:a16="http://schemas.microsoft.com/office/drawing/2014/main" val="2318375947"/>
                  </a:ext>
                </a:extLst>
              </a:tr>
              <a:tr h="370840">
                <a:tc>
                  <a:txBody>
                    <a:bodyPr/>
                    <a:lstStyle/>
                    <a:p>
                      <a:pPr>
                        <a:lnSpc>
                          <a:spcPct val="100000"/>
                        </a:lnSpc>
                      </a:pPr>
                      <a:r>
                        <a:rPr lang="es-ES" sz="1200" dirty="0" err="1"/>
                        <a:t>Prędkość</a:t>
                      </a:r>
                      <a:r>
                        <a:rPr lang="es-ES" sz="1200" dirty="0"/>
                        <a:t> (m/s) </a:t>
                      </a:r>
                    </a:p>
                  </a:txBody>
                  <a:tcPr/>
                </a:tc>
                <a:tc>
                  <a:txBody>
                    <a:bodyPr/>
                    <a:lstStyle/>
                    <a:p>
                      <a:pPr>
                        <a:lnSpc>
                          <a:spcPct val="100000"/>
                        </a:lnSpc>
                      </a:pPr>
                      <a:r>
                        <a:rPr lang="es-ES" sz="1200" dirty="0"/>
                        <a:t>0.70, 0.92 </a:t>
                      </a:r>
                      <a:r>
                        <a:rPr lang="en-US" sz="1200" kern="1200" baseline="30000" dirty="0">
                          <a:solidFill>
                            <a:schemeClr val="dk1"/>
                          </a:solidFill>
                          <a:effectLst/>
                          <a:latin typeface="+mn-lt"/>
                          <a:ea typeface="+mn-ea"/>
                          <a:cs typeface="+mn-cs"/>
                        </a:rPr>
                        <a:t>1</a:t>
                      </a:r>
                      <a:endParaRPr lang="es-ES" sz="1200" dirty="0"/>
                    </a:p>
                  </a:txBody>
                  <a:tcPr/>
                </a:tc>
                <a:tc>
                  <a:txBody>
                    <a:bodyPr/>
                    <a:lstStyle/>
                    <a:p>
                      <a:pPr>
                        <a:lnSpc>
                          <a:spcPct val="100000"/>
                        </a:lnSpc>
                      </a:pPr>
                      <a:r>
                        <a:rPr lang="es-ES" sz="1200" dirty="0"/>
                        <a:t>1.31, 1.34 </a:t>
                      </a:r>
                      <a:r>
                        <a:rPr lang="en-US" sz="1200" kern="1200" baseline="30000" dirty="0">
                          <a:solidFill>
                            <a:schemeClr val="dk1"/>
                          </a:solidFill>
                          <a:effectLst/>
                          <a:latin typeface="+mn-lt"/>
                          <a:ea typeface="+mn-ea"/>
                          <a:cs typeface="+mn-cs"/>
                        </a:rPr>
                        <a:t>1</a:t>
                      </a:r>
                      <a:endParaRPr lang="es-E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1.01, 1.05 </a:t>
                      </a:r>
                      <a:r>
                        <a:rPr lang="en-US" sz="1200" kern="1200" baseline="30000" dirty="0">
                          <a:solidFill>
                            <a:schemeClr val="dk1"/>
                          </a:solidFill>
                          <a:effectLst/>
                          <a:latin typeface="+mn-lt"/>
                          <a:ea typeface="+mn-ea"/>
                          <a:cs typeface="+mn-cs"/>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0.74, 0.77 </a:t>
                      </a:r>
                      <a:r>
                        <a:rPr lang="en-US" sz="1200" kern="1200" baseline="30000" dirty="0">
                          <a:solidFill>
                            <a:schemeClr val="dk1"/>
                          </a:solidFill>
                          <a:effectLst/>
                          <a:latin typeface="+mn-lt"/>
                          <a:ea typeface="+mn-ea"/>
                          <a:cs typeface="+mn-cs"/>
                        </a:rPr>
                        <a:t>5</a:t>
                      </a:r>
                      <a:endParaRPr lang="es-ES" sz="1200" kern="1200" dirty="0">
                        <a:solidFill>
                          <a:schemeClr val="dk1"/>
                        </a:solidFill>
                        <a:latin typeface="+mn-lt"/>
                        <a:ea typeface="+mn-ea"/>
                        <a:cs typeface="+mn-cs"/>
                      </a:endParaRPr>
                    </a:p>
                  </a:txBody>
                  <a:tcPr/>
                </a:tc>
                <a:tc>
                  <a:txBody>
                    <a:bodyPr/>
                    <a:lstStyle/>
                    <a:p>
                      <a:pPr>
                        <a:lnSpc>
                          <a:spcPct val="100000"/>
                        </a:lnSpc>
                      </a:pPr>
                      <a:r>
                        <a:rPr lang="es-ES" sz="1200" dirty="0"/>
                        <a:t>1.04 </a:t>
                      </a:r>
                      <a:r>
                        <a:rPr lang="en-US" sz="1200" kern="1200" baseline="30000" dirty="0">
                          <a:solidFill>
                            <a:schemeClr val="dk1"/>
                          </a:solidFill>
                          <a:effectLst/>
                          <a:latin typeface="+mn-lt"/>
                          <a:ea typeface="+mn-ea"/>
                          <a:cs typeface="+mn-cs"/>
                        </a:rPr>
                        <a:t>5</a:t>
                      </a:r>
                      <a:endParaRPr lang="es-ES" sz="1200" dirty="0"/>
                    </a:p>
                  </a:txBody>
                  <a:tcPr/>
                </a:tc>
                <a:extLst>
                  <a:ext uri="{0D108BD9-81ED-4DB2-BD59-A6C34878D82A}">
                    <a16:rowId xmlns:a16="http://schemas.microsoft.com/office/drawing/2014/main" val="3183329526"/>
                  </a:ext>
                </a:extLst>
              </a:tr>
              <a:tr h="370840">
                <a:tc>
                  <a:txBody>
                    <a:bodyPr/>
                    <a:lstStyle/>
                    <a:p>
                      <a:pPr>
                        <a:lnSpc>
                          <a:spcPct val="100000"/>
                        </a:lnSpc>
                      </a:pPr>
                      <a:r>
                        <a:rPr lang="es-ES" sz="1200" dirty="0" err="1"/>
                        <a:t>Długość</a:t>
                      </a:r>
                      <a:r>
                        <a:rPr lang="es-ES" sz="1200" dirty="0"/>
                        <a:t> </a:t>
                      </a:r>
                      <a:r>
                        <a:rPr lang="es-ES" sz="1200" dirty="0" err="1"/>
                        <a:t>kroku</a:t>
                      </a:r>
                      <a:r>
                        <a:rPr lang="es-ES" sz="1200" dirty="0"/>
                        <a:t> (m)</a:t>
                      </a:r>
                      <a:r>
                        <a:rPr lang="pl-PL" sz="1200" dirty="0"/>
                        <a:t> -</a:t>
                      </a:r>
                      <a:r>
                        <a:rPr lang="es-ES" sz="1200" dirty="0" err="1"/>
                        <a:t>Stride</a:t>
                      </a:r>
                      <a:r>
                        <a:rPr lang="es-ES" sz="1200" dirty="0"/>
                        <a:t> </a:t>
                      </a:r>
                      <a:r>
                        <a:rPr lang="es-ES" sz="1200" dirty="0" err="1"/>
                        <a:t>length</a:t>
                      </a:r>
                      <a:r>
                        <a:rPr lang="es-ES" sz="1200" dirty="0"/>
                        <a:t> (m)</a:t>
                      </a:r>
                    </a:p>
                  </a:txBody>
                  <a:tcPr/>
                </a:tc>
                <a:tc>
                  <a:txBody>
                    <a:bodyPr/>
                    <a:lstStyle/>
                    <a:p>
                      <a:pPr>
                        <a:lnSpc>
                          <a:spcPct val="100000"/>
                        </a:lnSpc>
                      </a:pPr>
                      <a:r>
                        <a:rPr lang="es-ES" sz="1200" dirty="0"/>
                        <a:t>1.3 </a:t>
                      </a:r>
                      <a:r>
                        <a:rPr lang="en-US" sz="1200" kern="1200" baseline="30000" dirty="0">
                          <a:solidFill>
                            <a:schemeClr val="dk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0.97, 1 m </a:t>
                      </a:r>
                      <a:r>
                        <a:rPr lang="en-US" sz="1200" kern="1200" baseline="30000" dirty="0">
                          <a:solidFill>
                            <a:schemeClr val="dk1"/>
                          </a:solidFill>
                          <a:effectLst/>
                          <a:latin typeface="+mn-lt"/>
                          <a:ea typeface="+mn-ea"/>
                          <a:cs typeface="+mn-cs"/>
                        </a:rPr>
                        <a:t>5</a:t>
                      </a:r>
                      <a:endParaRPr lang="es-ES" sz="1200" kern="1200" dirty="0">
                        <a:solidFill>
                          <a:schemeClr val="dk1"/>
                        </a:solidFill>
                        <a:latin typeface="+mn-lt"/>
                        <a:ea typeface="+mn-ea"/>
                        <a:cs typeface="+mn-cs"/>
                      </a:endParaRPr>
                    </a:p>
                  </a:txBody>
                  <a:tcPr/>
                </a:tc>
                <a:tc>
                  <a:txBody>
                    <a:bodyPr/>
                    <a:lstStyle/>
                    <a:p>
                      <a:pPr>
                        <a:lnSpc>
                          <a:spcPct val="100000"/>
                        </a:lnSpc>
                      </a:pPr>
                      <a:r>
                        <a:rPr lang="es-ES" sz="1200" dirty="0"/>
                        <a:t>1.5 </a:t>
                      </a:r>
                      <a:r>
                        <a:rPr lang="en-US" sz="1200" kern="1200" baseline="30000" dirty="0">
                          <a:solidFill>
                            <a:schemeClr val="dk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1.2 </a:t>
                      </a:r>
                      <a:r>
                        <a:rPr lang="en-US" sz="1200" kern="1200" baseline="30000" dirty="0">
                          <a:solidFill>
                            <a:schemeClr val="dk1"/>
                          </a:solidFill>
                          <a:effectLst/>
                          <a:latin typeface="+mn-lt"/>
                          <a:ea typeface="+mn-ea"/>
                          <a:cs typeface="+mn-cs"/>
                        </a:rPr>
                        <a:t>5</a:t>
                      </a:r>
                      <a:endParaRPr lang="es-E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1.18, 1.20 m </a:t>
                      </a:r>
                      <a:r>
                        <a:rPr lang="en-US" sz="1200" kern="1200" baseline="30000" dirty="0">
                          <a:solidFill>
                            <a:schemeClr val="dk1"/>
                          </a:solidFill>
                          <a:effectLst/>
                          <a:latin typeface="+mn-l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0.90, 0.75</a:t>
                      </a:r>
                      <a:r>
                        <a:rPr lang="en-US" sz="1200" kern="1200" baseline="30000" dirty="0">
                          <a:solidFill>
                            <a:schemeClr val="dk1"/>
                          </a:solidFill>
                          <a:effectLst/>
                          <a:latin typeface="+mn-lt"/>
                          <a:ea typeface="+mn-ea"/>
                          <a:cs typeface="+mn-cs"/>
                        </a:rPr>
                        <a:t> 6</a:t>
                      </a:r>
                    </a:p>
                  </a:txBody>
                  <a:tcPr/>
                </a:tc>
                <a:tc>
                  <a:txBody>
                    <a:bodyPr/>
                    <a:lstStyle/>
                    <a:p>
                      <a:pPr>
                        <a:lnSpc>
                          <a:spcPct val="100000"/>
                        </a:lnSpc>
                      </a:pPr>
                      <a:r>
                        <a:rPr lang="es-ES" sz="1200" dirty="0"/>
                        <a:t>1.16 </a:t>
                      </a:r>
                      <a:r>
                        <a:rPr lang="en-US" sz="1200" kern="1200" baseline="30000" dirty="0">
                          <a:solidFill>
                            <a:schemeClr val="dk1"/>
                          </a:solidFill>
                          <a:effectLst/>
                          <a:latin typeface="+mn-lt"/>
                          <a:ea typeface="+mn-ea"/>
                          <a:cs typeface="+mn-cs"/>
                        </a:rPr>
                        <a:t>6</a:t>
                      </a:r>
                      <a:endParaRPr lang="es-ES" sz="1200" dirty="0"/>
                    </a:p>
                  </a:txBody>
                  <a:tcPr/>
                </a:tc>
                <a:extLst>
                  <a:ext uri="{0D108BD9-81ED-4DB2-BD59-A6C34878D82A}">
                    <a16:rowId xmlns:a16="http://schemas.microsoft.com/office/drawing/2014/main" val="25759242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t>Długość</a:t>
                      </a:r>
                      <a:r>
                        <a:rPr lang="es-ES" sz="1200" dirty="0"/>
                        <a:t> </a:t>
                      </a:r>
                      <a:r>
                        <a:rPr lang="es-ES" sz="1200" dirty="0" err="1"/>
                        <a:t>kroku</a:t>
                      </a:r>
                      <a:r>
                        <a:rPr lang="es-ES" sz="1200" dirty="0"/>
                        <a:t> (m)</a:t>
                      </a:r>
                      <a:r>
                        <a:rPr lang="pl-PL" sz="1200" dirty="0"/>
                        <a:t> - S</a:t>
                      </a:r>
                      <a:r>
                        <a:rPr lang="es-ES" sz="1200" dirty="0" err="1"/>
                        <a:t>tep</a:t>
                      </a:r>
                      <a:r>
                        <a:rPr lang="es-ES" sz="1200" dirty="0"/>
                        <a:t> </a:t>
                      </a:r>
                      <a:r>
                        <a:rPr lang="es-ES" sz="1200" dirty="0" err="1"/>
                        <a:t>length</a:t>
                      </a:r>
                      <a:r>
                        <a:rPr lang="es-ES" sz="1200" dirty="0"/>
                        <a:t> (m)</a:t>
                      </a:r>
                    </a:p>
                  </a:txBody>
                  <a:tcPr/>
                </a:tc>
                <a:tc>
                  <a:txBody>
                    <a:bodyPr/>
                    <a:lstStyle/>
                    <a:p>
                      <a:pPr>
                        <a:lnSpc>
                          <a:spcPct val="100000"/>
                        </a:lnSpc>
                      </a:pPr>
                      <a:r>
                        <a:rPr lang="es-ES" sz="1200" dirty="0"/>
                        <a:t>0.47, 0.49 </a:t>
                      </a:r>
                      <a:r>
                        <a:rPr lang="en-US" sz="1200" kern="1200" baseline="30000" dirty="0">
                          <a:solidFill>
                            <a:schemeClr val="dk1"/>
                          </a:solidFill>
                          <a:effectLst/>
                          <a:latin typeface="+mn-lt"/>
                          <a:ea typeface="+mn-ea"/>
                          <a:cs typeface="+mn-cs"/>
                        </a:rPr>
                        <a:t>5</a:t>
                      </a:r>
                      <a:endParaRPr lang="es-ES" sz="1200" dirty="0"/>
                    </a:p>
                  </a:txBody>
                  <a:tcPr/>
                </a:tc>
                <a:tc>
                  <a:txBody>
                    <a:bodyPr/>
                    <a:lstStyle/>
                    <a:p>
                      <a:pPr>
                        <a:lnSpc>
                          <a:spcPct val="100000"/>
                        </a:lnSpc>
                      </a:pPr>
                      <a:r>
                        <a:rPr lang="es-ES" sz="1200" dirty="0"/>
                        <a:t>0.52 </a:t>
                      </a:r>
                      <a:r>
                        <a:rPr lang="en-US" sz="1200" kern="1200" baseline="30000" dirty="0">
                          <a:solidFill>
                            <a:schemeClr val="dk1"/>
                          </a:solidFill>
                          <a:effectLst/>
                          <a:latin typeface="+mn-lt"/>
                          <a:ea typeface="+mn-ea"/>
                          <a:cs typeface="+mn-cs"/>
                        </a:rPr>
                        <a:t>5</a:t>
                      </a:r>
                      <a:endParaRPr lang="es-ES" sz="1200" dirty="0"/>
                    </a:p>
                  </a:txBody>
                  <a:tcPr/>
                </a:tc>
                <a:tc>
                  <a:txBody>
                    <a:bodyPr/>
                    <a:lstStyle/>
                    <a:p>
                      <a:pPr>
                        <a:lnSpc>
                          <a:spcPct val="100000"/>
                        </a:lnSpc>
                      </a:pPr>
                      <a:r>
                        <a:rPr lang="es-ES" sz="1200" dirty="0"/>
                        <a:t>0.45, 0.54 </a:t>
                      </a:r>
                      <a:r>
                        <a:rPr lang="en-US" sz="1200" kern="1200" baseline="30000" dirty="0">
                          <a:solidFill>
                            <a:schemeClr val="dk1"/>
                          </a:solidFill>
                          <a:effectLst/>
                          <a:latin typeface="+mn-lt"/>
                          <a:ea typeface="+mn-ea"/>
                          <a:cs typeface="+mn-cs"/>
                        </a:rPr>
                        <a:t>4</a:t>
                      </a:r>
                      <a:endParaRPr lang="es-ES" sz="1200" dirty="0"/>
                    </a:p>
                  </a:txBody>
                  <a:tcPr/>
                </a:tc>
                <a:tc>
                  <a:txBody>
                    <a:bodyPr/>
                    <a:lstStyle/>
                    <a:p>
                      <a:pPr>
                        <a:lnSpc>
                          <a:spcPct val="100000"/>
                        </a:lnSpc>
                      </a:pPr>
                      <a:r>
                        <a:rPr lang="es-ES" sz="1200" dirty="0"/>
                        <a:t>-</a:t>
                      </a:r>
                    </a:p>
                  </a:txBody>
                  <a:tcPr/>
                </a:tc>
                <a:extLst>
                  <a:ext uri="{0D108BD9-81ED-4DB2-BD59-A6C34878D82A}">
                    <a16:rowId xmlns:a16="http://schemas.microsoft.com/office/drawing/2014/main" val="2036555755"/>
                  </a:ext>
                </a:extLst>
              </a:tr>
              <a:tr h="370840">
                <a:tc>
                  <a:txBody>
                    <a:bodyPr/>
                    <a:lstStyle/>
                    <a:p>
                      <a:pPr>
                        <a:lnSpc>
                          <a:spcPct val="100000"/>
                        </a:lnSpc>
                      </a:pPr>
                      <a:r>
                        <a:rPr lang="es-ES" sz="1200" dirty="0" err="1"/>
                        <a:t>Kadencja</a:t>
                      </a:r>
                      <a:r>
                        <a:rPr lang="es-ES" sz="1200" dirty="0"/>
                        <a:t> (</a:t>
                      </a:r>
                      <a:r>
                        <a:rPr lang="es-ES" sz="1200" dirty="0" err="1"/>
                        <a:t>kroki</a:t>
                      </a:r>
                      <a:r>
                        <a:rPr lang="es-ES" sz="1200" dirty="0"/>
                        <a:t>/min)</a:t>
                      </a:r>
                    </a:p>
                  </a:txBody>
                  <a:tcPr/>
                </a:tc>
                <a:tc>
                  <a:txBody>
                    <a:bodyPr/>
                    <a:lstStyle/>
                    <a:p>
                      <a:pPr>
                        <a:lnSpc>
                          <a:spcPct val="100000"/>
                        </a:lnSpc>
                      </a:pPr>
                      <a:r>
                        <a:rPr lang="es-ES" sz="1200" dirty="0"/>
                        <a:t>91.3, 93.9</a:t>
                      </a:r>
                    </a:p>
                  </a:txBody>
                  <a:tcPr/>
                </a:tc>
                <a:tc>
                  <a:txBody>
                    <a:bodyPr/>
                    <a:lstStyle/>
                    <a:p>
                      <a:pPr>
                        <a:lnSpc>
                          <a:spcPct val="100000"/>
                        </a:lnSpc>
                      </a:pPr>
                      <a:r>
                        <a:rPr lang="es-ES" sz="1200" dirty="0"/>
                        <a:t>103.2</a:t>
                      </a:r>
                    </a:p>
                  </a:txBody>
                  <a:tcPr/>
                </a:tc>
                <a:tc>
                  <a:txBody>
                    <a:bodyPr/>
                    <a:lstStyle/>
                    <a:p>
                      <a:pPr>
                        <a:lnSpc>
                          <a:spcPct val="100000"/>
                        </a:lnSpc>
                      </a:pPr>
                      <a:r>
                        <a:rPr lang="es-ES" sz="1200" dirty="0"/>
                        <a:t>102.19, 105.19 </a:t>
                      </a:r>
                      <a:r>
                        <a:rPr lang="en-US" sz="1200" kern="1200" baseline="30000" dirty="0">
                          <a:solidFill>
                            <a:schemeClr val="dk1"/>
                          </a:solidFill>
                          <a:effectLst/>
                          <a:latin typeface="+mn-lt"/>
                          <a:ea typeface="+mn-ea"/>
                          <a:cs typeface="+mn-cs"/>
                        </a:rPr>
                        <a:t>3</a:t>
                      </a:r>
                    </a:p>
                    <a:p>
                      <a:pPr>
                        <a:lnSpc>
                          <a:spcPct val="100000"/>
                        </a:lnSpc>
                      </a:pPr>
                      <a:r>
                        <a:rPr lang="en-US" sz="1200" kern="1200" dirty="0">
                          <a:solidFill>
                            <a:schemeClr val="dk1"/>
                          </a:solidFill>
                          <a:latin typeface="+mn-lt"/>
                          <a:ea typeface="+mn-ea"/>
                          <a:cs typeface="+mn-cs"/>
                        </a:rPr>
                        <a:t>99.25, 93.96 </a:t>
                      </a:r>
                      <a:r>
                        <a:rPr lang="en-US" sz="1200" kern="1200" baseline="30000" dirty="0">
                          <a:solidFill>
                            <a:schemeClr val="dk1"/>
                          </a:solidFill>
                          <a:effectLst/>
                          <a:latin typeface="+mn-lt"/>
                          <a:ea typeface="+mn-ea"/>
                          <a:cs typeface="+mn-cs"/>
                        </a:rPr>
                        <a:t>6</a:t>
                      </a:r>
                      <a:endParaRPr lang="es-ES" sz="1200" dirty="0"/>
                    </a:p>
                  </a:txBody>
                  <a:tcPr/>
                </a:tc>
                <a:tc>
                  <a:txBody>
                    <a:bodyPr/>
                    <a:lstStyle/>
                    <a:p>
                      <a:pPr>
                        <a:lnSpc>
                          <a:spcPct val="100000"/>
                        </a:lnSpc>
                      </a:pPr>
                      <a:endParaRPr lang="es-ES" sz="1200" dirty="0"/>
                    </a:p>
                    <a:p>
                      <a:pPr>
                        <a:lnSpc>
                          <a:spcPct val="100000"/>
                        </a:lnSpc>
                      </a:pPr>
                      <a:r>
                        <a:rPr lang="es-ES" sz="1200" dirty="0"/>
                        <a:t>100.21 </a:t>
                      </a:r>
                      <a:r>
                        <a:rPr lang="en-US" sz="1200" kern="1200" baseline="30000" dirty="0">
                          <a:solidFill>
                            <a:schemeClr val="dk1"/>
                          </a:solidFill>
                          <a:effectLst/>
                          <a:latin typeface="+mn-lt"/>
                          <a:ea typeface="+mn-ea"/>
                          <a:cs typeface="+mn-cs"/>
                        </a:rPr>
                        <a:t>6</a:t>
                      </a:r>
                      <a:endParaRPr lang="es-ES" sz="1200" dirty="0"/>
                    </a:p>
                  </a:txBody>
                  <a:tcPr/>
                </a:tc>
                <a:extLst>
                  <a:ext uri="{0D108BD9-81ED-4DB2-BD59-A6C34878D82A}">
                    <a16:rowId xmlns:a16="http://schemas.microsoft.com/office/drawing/2014/main" val="2081833118"/>
                  </a:ext>
                </a:extLst>
              </a:tr>
            </a:tbl>
          </a:graphicData>
        </a:graphic>
      </p:graphicFrame>
      <p:sp>
        <p:nvSpPr>
          <p:cNvPr id="5" name="CuadroTexto 4">
            <a:extLst>
              <a:ext uri="{FF2B5EF4-FFF2-40B4-BE49-F238E27FC236}">
                <a16:creationId xmlns:a16="http://schemas.microsoft.com/office/drawing/2014/main" id="{E0692C71-F0DE-4AA8-901B-1613262617FE}"/>
              </a:ext>
            </a:extLst>
          </p:cNvPr>
          <p:cNvSpPr txBox="1"/>
          <p:nvPr/>
        </p:nvSpPr>
        <p:spPr>
          <a:xfrm>
            <a:off x="598377" y="5239400"/>
            <a:ext cx="8006071" cy="954107"/>
          </a:xfrm>
          <a:prstGeom prst="rect">
            <a:avLst/>
          </a:prstGeom>
          <a:noFill/>
        </p:spPr>
        <p:txBody>
          <a:bodyPr wrap="square" rtlCol="0">
            <a:spAutoFit/>
          </a:bodyPr>
          <a:lstStyle/>
          <a:p>
            <a:pPr algn="just"/>
            <a:r>
              <a:rPr lang="en-US" sz="1400" b="0" dirty="0" err="1">
                <a:solidFill>
                  <a:schemeClr val="accent2"/>
                </a:solidFill>
              </a:rPr>
              <a:t>Tabela</a:t>
            </a:r>
            <a:r>
              <a:rPr lang="en-US" sz="1400" b="0" dirty="0">
                <a:solidFill>
                  <a:schemeClr val="accent2"/>
                </a:solidFill>
              </a:rPr>
              <a:t> 1 - </a:t>
            </a:r>
            <a:r>
              <a:rPr lang="en-US" sz="1400" b="0" dirty="0" err="1">
                <a:solidFill>
                  <a:schemeClr val="accent2"/>
                </a:solidFill>
              </a:rPr>
              <a:t>Spatiotemporalne</a:t>
            </a:r>
            <a:r>
              <a:rPr lang="en-US" sz="1400" b="0" dirty="0">
                <a:solidFill>
                  <a:schemeClr val="accent2"/>
                </a:solidFill>
              </a:rPr>
              <a:t> </a:t>
            </a:r>
            <a:r>
              <a:rPr lang="en-US" sz="1400" b="0" dirty="0" err="1">
                <a:solidFill>
                  <a:schemeClr val="accent2"/>
                </a:solidFill>
              </a:rPr>
              <a:t>wartości</a:t>
            </a:r>
            <a:r>
              <a:rPr lang="en-US" sz="1400" b="0" dirty="0">
                <a:solidFill>
                  <a:schemeClr val="accent2"/>
                </a:solidFill>
              </a:rPr>
              <a:t> </a:t>
            </a:r>
            <a:r>
              <a:rPr lang="en-US" sz="1400" b="0" dirty="0" err="1">
                <a:solidFill>
                  <a:schemeClr val="accent2"/>
                </a:solidFill>
              </a:rPr>
              <a:t>chodu</a:t>
            </a:r>
            <a:r>
              <a:rPr lang="en-US" sz="1400" b="0" dirty="0">
                <a:solidFill>
                  <a:schemeClr val="accent2"/>
                </a:solidFill>
              </a:rPr>
              <a:t> </a:t>
            </a:r>
            <a:r>
              <a:rPr lang="en-US" sz="1400" b="0" dirty="0" err="1">
                <a:solidFill>
                  <a:schemeClr val="accent2"/>
                </a:solidFill>
              </a:rPr>
              <a:t>dla</a:t>
            </a:r>
            <a:r>
              <a:rPr lang="en-US" sz="1400" b="0" dirty="0">
                <a:solidFill>
                  <a:schemeClr val="accent2"/>
                </a:solidFill>
              </a:rPr>
              <a:t> </a:t>
            </a:r>
            <a:r>
              <a:rPr lang="en-US" sz="1400" b="0" dirty="0" err="1">
                <a:solidFill>
                  <a:schemeClr val="accent2"/>
                </a:solidFill>
              </a:rPr>
              <a:t>całkowitej</a:t>
            </a:r>
            <a:r>
              <a:rPr lang="en-US" sz="1400" b="0" dirty="0">
                <a:solidFill>
                  <a:schemeClr val="accent2"/>
                </a:solidFill>
              </a:rPr>
              <a:t> </a:t>
            </a:r>
            <a:r>
              <a:rPr lang="en-US" sz="1400" b="0" dirty="0" err="1">
                <a:solidFill>
                  <a:schemeClr val="accent2"/>
                </a:solidFill>
              </a:rPr>
              <a:t>wymiany</a:t>
            </a:r>
            <a:r>
              <a:rPr lang="en-US" sz="1400" b="0" dirty="0">
                <a:solidFill>
                  <a:schemeClr val="accent2"/>
                </a:solidFill>
              </a:rPr>
              <a:t> </a:t>
            </a:r>
            <a:r>
              <a:rPr lang="en-US" sz="1400" b="0" dirty="0" err="1">
                <a:solidFill>
                  <a:schemeClr val="accent2"/>
                </a:solidFill>
              </a:rPr>
              <a:t>stawu</a:t>
            </a:r>
            <a:r>
              <a:rPr lang="en-US" sz="1400" b="0" dirty="0">
                <a:solidFill>
                  <a:schemeClr val="accent2"/>
                </a:solidFill>
              </a:rPr>
              <a:t> </a:t>
            </a:r>
            <a:r>
              <a:rPr lang="en-US" sz="1400" b="0" dirty="0" err="1">
                <a:solidFill>
                  <a:schemeClr val="accent2"/>
                </a:solidFill>
              </a:rPr>
              <a:t>biodrowego</a:t>
            </a:r>
            <a:r>
              <a:rPr lang="en-US" sz="1400" b="0" dirty="0">
                <a:solidFill>
                  <a:schemeClr val="accent2"/>
                </a:solidFill>
              </a:rPr>
              <a:t> </a:t>
            </a:r>
            <a:r>
              <a:rPr lang="en-US" sz="1400" b="0" dirty="0" err="1">
                <a:solidFill>
                  <a:schemeClr val="accent2"/>
                </a:solidFill>
              </a:rPr>
              <a:t>oraz</a:t>
            </a:r>
            <a:r>
              <a:rPr lang="en-US" sz="1400" b="0" dirty="0">
                <a:solidFill>
                  <a:schemeClr val="accent2"/>
                </a:solidFill>
              </a:rPr>
              <a:t> </a:t>
            </a:r>
            <a:r>
              <a:rPr lang="en-US" sz="1400" b="0" dirty="0" err="1">
                <a:solidFill>
                  <a:schemeClr val="accent2"/>
                </a:solidFill>
              </a:rPr>
              <a:t>całkowitej</a:t>
            </a:r>
            <a:r>
              <a:rPr lang="en-US" sz="1400" b="0" dirty="0">
                <a:solidFill>
                  <a:schemeClr val="accent2"/>
                </a:solidFill>
              </a:rPr>
              <a:t> </a:t>
            </a:r>
            <a:r>
              <a:rPr lang="en-US" sz="1400" b="0" dirty="0" err="1">
                <a:solidFill>
                  <a:schemeClr val="accent2"/>
                </a:solidFill>
              </a:rPr>
              <a:t>i</a:t>
            </a:r>
            <a:r>
              <a:rPr lang="en-US" sz="1400" b="0" dirty="0">
                <a:solidFill>
                  <a:schemeClr val="accent2"/>
                </a:solidFill>
              </a:rPr>
              <a:t> </a:t>
            </a:r>
            <a:r>
              <a:rPr lang="en-US" sz="1400" b="0" dirty="0" err="1">
                <a:solidFill>
                  <a:schemeClr val="accent2"/>
                </a:solidFill>
              </a:rPr>
              <a:t>jednoramiennej</a:t>
            </a:r>
            <a:r>
              <a:rPr lang="en-US" sz="1400" b="0" dirty="0">
                <a:solidFill>
                  <a:schemeClr val="accent2"/>
                </a:solidFill>
              </a:rPr>
              <a:t> </a:t>
            </a:r>
            <a:r>
              <a:rPr lang="en-US" sz="1400" b="0" dirty="0" err="1">
                <a:solidFill>
                  <a:schemeClr val="accent2"/>
                </a:solidFill>
              </a:rPr>
              <a:t>artroplastyki</a:t>
            </a:r>
            <a:r>
              <a:rPr lang="en-US" sz="1400" b="0" dirty="0">
                <a:solidFill>
                  <a:schemeClr val="accent2"/>
                </a:solidFill>
              </a:rPr>
              <a:t> </a:t>
            </a:r>
            <a:r>
              <a:rPr lang="en-US" sz="1400" b="0" dirty="0" err="1">
                <a:solidFill>
                  <a:schemeClr val="accent2"/>
                </a:solidFill>
              </a:rPr>
              <a:t>stawu</a:t>
            </a:r>
            <a:r>
              <a:rPr lang="en-US" sz="1400" b="0" dirty="0">
                <a:solidFill>
                  <a:schemeClr val="accent2"/>
                </a:solidFill>
              </a:rPr>
              <a:t> </a:t>
            </a:r>
            <a:r>
              <a:rPr lang="en-US" sz="1400" b="0" dirty="0" err="1">
                <a:solidFill>
                  <a:schemeClr val="accent2"/>
                </a:solidFill>
              </a:rPr>
              <a:t>kolanowego</a:t>
            </a:r>
            <a:r>
              <a:rPr lang="en-US" sz="1400" b="0" dirty="0">
                <a:solidFill>
                  <a:schemeClr val="accent2"/>
                </a:solidFill>
              </a:rPr>
              <a:t>. 1Ewen A. et al. 2012. 2Beaulieu M. et al. 2010. 3Hyodo K. et al. 2020. 4Agarwal A. et al. 2019. 5Temportiti F. et al. 2019. 6Temportiti F. et al. 2019. </a:t>
            </a:r>
          </a:p>
        </p:txBody>
      </p:sp>
      <p:sp>
        <p:nvSpPr>
          <p:cNvPr id="3" name="Prostokąt 1">
            <a:extLst>
              <a:ext uri="{FF2B5EF4-FFF2-40B4-BE49-F238E27FC236}">
                <a16:creationId xmlns:a16="http://schemas.microsoft.com/office/drawing/2014/main" id="{E1AB4781-DAC4-4EC9-A03B-D97B0448C808}"/>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a:t>
            </a:r>
            <a:r>
              <a:rPr lang="pl-PL" sz="2000" dirty="0">
                <a:solidFill>
                  <a:schemeClr val="accent2">
                    <a:lumMod val="75000"/>
                  </a:schemeClr>
                </a:solidFill>
              </a:rPr>
              <a:t>BIOMECHANICZNE UPOŚLEDZENIE CHODU PRZY WYMIANIE STAWÓW</a:t>
            </a:r>
            <a:endParaRPr lang="en-US" sz="2000" b="0" dirty="0">
              <a:solidFill>
                <a:schemeClr val="accent2">
                  <a:lumMod val="75000"/>
                </a:schemeClr>
              </a:solidFill>
            </a:endParaRPr>
          </a:p>
        </p:txBody>
      </p:sp>
    </p:spTree>
    <p:extLst>
      <p:ext uri="{BB962C8B-B14F-4D97-AF65-F5344CB8AC3E}">
        <p14:creationId xmlns:p14="http://schemas.microsoft.com/office/powerpoint/2010/main" val="761165176"/>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BIOMECHANICAL GAIT IMPAIRMENT IN JOINT REPLACEMENT</a:t>
            </a:r>
            <a:endParaRPr lang="en-US" sz="2000" b="0" dirty="0">
              <a:solidFill>
                <a:schemeClr val="accent2">
                  <a:lumMod val="75000"/>
                </a:schemeClr>
              </a:solidFill>
            </a:endParaRPr>
          </a:p>
        </p:txBody>
      </p:sp>
      <p:sp>
        <p:nvSpPr>
          <p:cNvPr id="4" name="Rectángulo: esquinas redondeadas 3">
            <a:extLst>
              <a:ext uri="{FF2B5EF4-FFF2-40B4-BE49-F238E27FC236}">
                <a16:creationId xmlns:a16="http://schemas.microsoft.com/office/drawing/2014/main" id="{061092F4-726E-49D4-9363-29E6F9D0C71C}"/>
              </a:ext>
            </a:extLst>
          </p:cNvPr>
          <p:cNvSpPr/>
          <p:nvPr/>
        </p:nvSpPr>
        <p:spPr bwMode="auto">
          <a:xfrm>
            <a:off x="827584" y="2204864"/>
            <a:ext cx="7488832" cy="119691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pl-PL" sz="1800" b="0" i="0" u="none" strike="noStrike" cap="none" normalizeH="0" baseline="0" dirty="0">
                <a:ln>
                  <a:noFill/>
                </a:ln>
                <a:solidFill>
                  <a:schemeClr val="bg1"/>
                </a:solidFill>
                <a:effectLst/>
                <a:latin typeface="Arial" charset="0"/>
                <a:sym typeface="Arial" charset="0"/>
              </a:rPr>
              <a:t>Morfologia krzywej kinematycznej</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effectLst/>
                <a:latin typeface="+mn-lt"/>
                <a:ea typeface="Calibri" panose="020F0502020204030204" pitchFamily="34" charset="0"/>
                <a:cs typeface="Times New Roman" panose="02020603050405020304" pitchFamily="18" charset="0"/>
              </a:rPr>
              <a:t>Czy u pacjentów występuje taka sama krzywa ruchów stawu jak u zdrowych osób?</a:t>
            </a:r>
            <a:endParaRPr kumimoji="0" lang="pl-PL" sz="1800" b="0" i="0" u="none" strike="noStrike" cap="none" normalizeH="0" baseline="0" dirty="0">
              <a:ln>
                <a:noFill/>
              </a:ln>
              <a:solidFill>
                <a:schemeClr val="bg1"/>
              </a:solidFill>
              <a:effectLst/>
              <a:latin typeface="+mn-lt"/>
              <a:sym typeface="Arial" charset="0"/>
            </a:endParaRPr>
          </a:p>
        </p:txBody>
      </p:sp>
      <p:sp>
        <p:nvSpPr>
          <p:cNvPr id="5" name="Prostokąt 3">
            <a:extLst>
              <a:ext uri="{FF2B5EF4-FFF2-40B4-BE49-F238E27FC236}">
                <a16:creationId xmlns:a16="http://schemas.microsoft.com/office/drawing/2014/main" id="{4684A49E-67AB-4E0B-A649-A9AA2BF793A4}"/>
              </a:ext>
            </a:extLst>
          </p:cNvPr>
          <p:cNvSpPr/>
          <p:nvPr/>
        </p:nvSpPr>
        <p:spPr>
          <a:xfrm>
            <a:off x="539552" y="1700808"/>
            <a:ext cx="8136706" cy="369332"/>
          </a:xfrm>
          <a:prstGeom prst="rect">
            <a:avLst/>
          </a:prstGeom>
        </p:spPr>
        <p:txBody>
          <a:bodyPr wrap="square">
            <a:spAutoFit/>
          </a:bodyPr>
          <a:lstStyle/>
          <a:p>
            <a:pPr>
              <a:spcAft>
                <a:spcPts val="1000"/>
              </a:spcAft>
              <a:defRPr/>
            </a:pPr>
            <a:r>
              <a:rPr lang="pl-PL" sz="1800" i="1" dirty="0">
                <a:solidFill>
                  <a:schemeClr val="accent2">
                    <a:lumMod val="75000"/>
                  </a:schemeClr>
                </a:solidFill>
              </a:rPr>
              <a:t>Parametr kinematyczny: wymiana stawu biodrowego</a:t>
            </a:r>
            <a:endParaRPr lang="en-US" sz="1800" i="1" dirty="0">
              <a:solidFill>
                <a:schemeClr val="accent2">
                  <a:lumMod val="75000"/>
                </a:schemeClr>
              </a:solidFill>
            </a:endParaRPr>
          </a:p>
        </p:txBody>
      </p:sp>
      <p:sp>
        <p:nvSpPr>
          <p:cNvPr id="6" name="Rectángulo: esquinas redondeadas 5">
            <a:extLst>
              <a:ext uri="{FF2B5EF4-FFF2-40B4-BE49-F238E27FC236}">
                <a16:creationId xmlns:a16="http://schemas.microsoft.com/office/drawing/2014/main" id="{C3A9B27C-FFE9-4984-AB00-B4E6C1946DB7}"/>
              </a:ext>
            </a:extLst>
          </p:cNvPr>
          <p:cNvSpPr/>
          <p:nvPr/>
        </p:nvSpPr>
        <p:spPr bwMode="auto">
          <a:xfrm>
            <a:off x="827584" y="3501008"/>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latin typeface="Arial" charset="0"/>
                <a:sym typeface="Arial" charset="0"/>
              </a:rPr>
              <a:t>Zakres ruchu i wartość szczytowa</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pl-PL" sz="1800" b="0" dirty="0">
                <a:effectLst/>
                <a:latin typeface="+mn-lt"/>
                <a:ea typeface="Calibri" panose="020F0502020204030204" pitchFamily="34" charset="0"/>
                <a:cs typeface="Times New Roman" panose="02020603050405020304" pitchFamily="18" charset="0"/>
              </a:rPr>
              <a:t>Czy pacjenci wykonują taki sam zakres ruchów jak osoby zdrowe?</a:t>
            </a:r>
          </a:p>
          <a:p>
            <a:pPr algn="ctr">
              <a:lnSpc>
                <a:spcPct val="115000"/>
              </a:lnSpc>
              <a:spcAft>
                <a:spcPts val="1000"/>
              </a:spcAft>
            </a:pPr>
            <a:r>
              <a:rPr lang="pl-PL" sz="1800" b="0" dirty="0">
                <a:effectLst/>
                <a:latin typeface="+mn-lt"/>
                <a:ea typeface="Calibri" panose="020F0502020204030204" pitchFamily="34" charset="0"/>
                <a:cs typeface="Times New Roman" panose="02020603050405020304" pitchFamily="18" charset="0"/>
              </a:rPr>
              <a:t>Czy pacjenci osiągają szczytowe wartości ruchu stawu takie same jak zdrowe osoby?</a:t>
            </a:r>
          </a:p>
        </p:txBody>
      </p:sp>
      <p:sp>
        <p:nvSpPr>
          <p:cNvPr id="7" name="Rectángulo: esquinas redondeadas 6">
            <a:extLst>
              <a:ext uri="{FF2B5EF4-FFF2-40B4-BE49-F238E27FC236}">
                <a16:creationId xmlns:a16="http://schemas.microsoft.com/office/drawing/2014/main" id="{6A60FC34-7228-4E0F-B77A-48396C989115}"/>
              </a:ext>
            </a:extLst>
          </p:cNvPr>
          <p:cNvSpPr/>
          <p:nvPr/>
        </p:nvSpPr>
        <p:spPr bwMode="auto">
          <a:xfrm>
            <a:off x="827584" y="5040396"/>
            <a:ext cx="7488832" cy="953672"/>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pl-PL" sz="1800" b="0" i="0" u="none" strike="noStrike" cap="none" normalizeH="0" baseline="0" dirty="0">
                <a:ln>
                  <a:noFill/>
                </a:ln>
                <a:solidFill>
                  <a:schemeClr val="bg1"/>
                </a:solidFill>
                <a:effectLst/>
                <a:latin typeface="Arial" charset="0"/>
                <a:sym typeface="Arial" charset="0"/>
              </a:rPr>
              <a:t>Prędkość kątowa</a:t>
            </a:r>
          </a:p>
          <a:p>
            <a:pPr algn="ctr">
              <a:lnSpc>
                <a:spcPct val="115000"/>
              </a:lnSpc>
              <a:spcAft>
                <a:spcPts val="1000"/>
              </a:spcAft>
            </a:pPr>
            <a:r>
              <a:rPr lang="pl-PL" sz="1800" b="0" dirty="0">
                <a:effectLst/>
                <a:latin typeface="+mn-lt"/>
                <a:ea typeface="Calibri" panose="020F0502020204030204" pitchFamily="34" charset="0"/>
                <a:cs typeface="Times New Roman" panose="02020603050405020304" pitchFamily="18" charset="0"/>
              </a:rPr>
              <a:t>Czy pacjenci poruszają się z taką samą prędkością jak zdrowe osoby?</a:t>
            </a:r>
          </a:p>
        </p:txBody>
      </p:sp>
    </p:spTree>
    <p:extLst>
      <p:ext uri="{BB962C8B-B14F-4D97-AF65-F5344CB8AC3E}">
        <p14:creationId xmlns:p14="http://schemas.microsoft.com/office/powerpoint/2010/main" val="177027559"/>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205</TotalTime>
  <Pages>0</Pages>
  <Words>4142</Words>
  <Characters>0</Characters>
  <Application>Microsoft Office PowerPoint</Application>
  <PresentationFormat>Pokaz na ekranie (4:3)</PresentationFormat>
  <Lines>0</Lines>
  <Paragraphs>415</Paragraphs>
  <Slides>42</Slides>
  <Notes>26</Notes>
  <HiddenSlides>0</HiddenSlides>
  <MMClips>0</MMClips>
  <ScaleCrop>false</ScaleCrop>
  <HeadingPairs>
    <vt:vector size="6" baseType="variant">
      <vt:variant>
        <vt:lpstr>Używane czcionki</vt:lpstr>
      </vt:variant>
      <vt:variant>
        <vt:i4>8</vt:i4>
      </vt:variant>
      <vt:variant>
        <vt:lpstr>Motyw</vt:lpstr>
      </vt:variant>
      <vt:variant>
        <vt:i4>3</vt:i4>
      </vt:variant>
      <vt:variant>
        <vt:lpstr>Tytuły slajdów</vt:lpstr>
      </vt:variant>
      <vt:variant>
        <vt:i4>42</vt:i4>
      </vt:variant>
    </vt:vector>
  </HeadingPairs>
  <TitlesOfParts>
    <vt:vector size="53" baseType="lpstr">
      <vt:lpstr>-apple-system</vt:lpstr>
      <vt:lpstr>Arial</vt:lpstr>
      <vt:lpstr>Arial Bold</vt:lpstr>
      <vt:lpstr>Bradley Hand ITC</vt:lpstr>
      <vt:lpstr>Calibri</vt:lpstr>
      <vt:lpstr>Cambria Math</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Patrycja Kabiesz</cp:lastModifiedBy>
  <cp:revision>1357</cp:revision>
  <cp:lastPrinted>2011-07-18T19:05:36Z</cp:lastPrinted>
  <dcterms:created xsi:type="dcterms:W3CDTF">2010-06-23T19:02:16Z</dcterms:created>
  <dcterms:modified xsi:type="dcterms:W3CDTF">2021-07-02T17:52:03Z</dcterms:modified>
</cp:coreProperties>
</file>