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88" r:id="rId2"/>
    <p:sldMasterId id="2147483675" r:id="rId3"/>
  </p:sldMasterIdLst>
  <p:notesMasterIdLst>
    <p:notesMasterId r:id="rId44"/>
  </p:notesMasterIdLst>
  <p:handoutMasterIdLst>
    <p:handoutMasterId r:id="rId45"/>
  </p:handoutMasterIdLst>
  <p:sldIdLst>
    <p:sldId id="627" r:id="rId4"/>
    <p:sldId id="635" r:id="rId5"/>
    <p:sldId id="651" r:id="rId6"/>
    <p:sldId id="636" r:id="rId7"/>
    <p:sldId id="681" r:id="rId8"/>
    <p:sldId id="682" r:id="rId9"/>
    <p:sldId id="690" r:id="rId10"/>
    <p:sldId id="693" r:id="rId11"/>
    <p:sldId id="694" r:id="rId12"/>
    <p:sldId id="695" r:id="rId13"/>
    <p:sldId id="691" r:id="rId14"/>
    <p:sldId id="696" r:id="rId15"/>
    <p:sldId id="692" r:id="rId16"/>
    <p:sldId id="698" r:id="rId17"/>
    <p:sldId id="697" r:id="rId18"/>
    <p:sldId id="699" r:id="rId19"/>
    <p:sldId id="685" r:id="rId20"/>
    <p:sldId id="707" r:id="rId21"/>
    <p:sldId id="708" r:id="rId22"/>
    <p:sldId id="710" r:id="rId23"/>
    <p:sldId id="703" r:id="rId24"/>
    <p:sldId id="711" r:id="rId25"/>
    <p:sldId id="704" r:id="rId26"/>
    <p:sldId id="712" r:id="rId27"/>
    <p:sldId id="700" r:id="rId28"/>
    <p:sldId id="684" r:id="rId29"/>
    <p:sldId id="706" r:id="rId30"/>
    <p:sldId id="716" r:id="rId31"/>
    <p:sldId id="713" r:id="rId32"/>
    <p:sldId id="701" r:id="rId33"/>
    <p:sldId id="715" r:id="rId34"/>
    <p:sldId id="717" r:id="rId35"/>
    <p:sldId id="683" r:id="rId36"/>
    <p:sldId id="718" r:id="rId37"/>
    <p:sldId id="686" r:id="rId38"/>
    <p:sldId id="719" r:id="rId39"/>
    <p:sldId id="687" r:id="rId40"/>
    <p:sldId id="689" r:id="rId41"/>
    <p:sldId id="720" r:id="rId42"/>
    <p:sldId id="626" r:id="rId43"/>
  </p:sldIdLst>
  <p:sldSz cx="9144000" cy="6858000" type="screen4x3"/>
  <p:notesSz cx="6669088" cy="9928225"/>
  <p:defaultTextStyle>
    <a:defPPr>
      <a:defRPr lang="en-US"/>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000" b="1" kern="1200">
        <a:solidFill>
          <a:schemeClr val="bg1"/>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tina Herrero Ligero" initials="CHL"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FF6600"/>
    <a:srgbClr val="4287F8"/>
    <a:srgbClr val="F26200"/>
    <a:srgbClr val="0404E6"/>
    <a:srgbClr val="262673"/>
    <a:srgbClr val="D16D09"/>
    <a:srgbClr val="D15509"/>
    <a:srgbClr val="FF3300"/>
    <a:srgbClr val="2220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0955" autoAdjust="0"/>
  </p:normalViewPr>
  <p:slideViewPr>
    <p:cSldViewPr>
      <p:cViewPr varScale="1">
        <p:scale>
          <a:sx n="75" d="100"/>
          <a:sy n="75" d="100"/>
        </p:scale>
        <p:origin x="1613" y="43"/>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tx>
            <c:strRef>
              <c:f>Hoja1!$B$1</c:f>
              <c:strCache>
                <c:ptCount val="1"/>
                <c:pt idx="0">
                  <c:v>Participants n = 60</c:v>
                </c:pt>
              </c:strCache>
            </c:strRef>
          </c:tx>
          <c:dPt>
            <c:idx val="0"/>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1-75A2-43C9-A612-81F5FE662ECF}"/>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75A2-43C9-A612-81F5FE662EC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l-PL"/>
              </a:p>
            </c:txPr>
            <c:dLblPos val="ct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Surgical plan altered</c:v>
                </c:pt>
                <c:pt idx="1">
                  <c:v>No altered surgical plan</c:v>
                </c:pt>
              </c:strCache>
            </c:strRef>
          </c:cat>
          <c:val>
            <c:numRef>
              <c:f>Hoja1!$B$2:$B$3</c:f>
              <c:numCache>
                <c:formatCode>General</c:formatCode>
                <c:ptCount val="2"/>
                <c:pt idx="0">
                  <c:v>42</c:v>
                </c:pt>
                <c:pt idx="1">
                  <c:v>18</c:v>
                </c:pt>
              </c:numCache>
            </c:numRef>
          </c:val>
          <c:extLst>
            <c:ext xmlns:c16="http://schemas.microsoft.com/office/drawing/2014/chart" uri="{C3380CC4-5D6E-409C-BE32-E72D297353CC}">
              <c16:uniqueId val="{00000000-CC47-448C-A7E8-4E0AF745B94C}"/>
            </c:ext>
          </c:extLst>
        </c:ser>
        <c:dLbls>
          <c:dLblPos val="ctr"/>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tx>
            <c:strRef>
              <c:f>Hoja1!$B$1</c:f>
              <c:strCache>
                <c:ptCount val="1"/>
                <c:pt idx="0">
                  <c:v>Changes after gait analysis</c:v>
                </c:pt>
              </c:strCache>
            </c:strRef>
          </c:tx>
          <c:dPt>
            <c:idx val="0"/>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2-9F75-41ED-9AC1-7F7A39D0624A}"/>
              </c:ext>
            </c:extLst>
          </c:dPt>
          <c:dPt>
            <c:idx val="1"/>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3-9F75-41ED-9AC1-7F7A39D0624A}"/>
              </c:ext>
            </c:extLst>
          </c:dPt>
          <c:dLbls>
            <c:dLbl>
              <c:idx val="0"/>
              <c:layout>
                <c:manualLayout>
                  <c:x val="-0.19342902242579632"/>
                  <c:y val="-0.23498025154599481"/>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53193735635419914"/>
                      <c:h val="0.16850834676549822"/>
                    </c:manualLayout>
                  </c15:layout>
                </c:ext>
                <c:ext xmlns:c16="http://schemas.microsoft.com/office/drawing/2014/chart" uri="{C3380CC4-5D6E-409C-BE32-E72D297353CC}">
                  <c16:uniqueId val="{00000002-9F75-41ED-9AC1-7F7A39D0624A}"/>
                </c:ext>
              </c:extLst>
            </c:dLbl>
            <c:dLbl>
              <c:idx val="1"/>
              <c:layout>
                <c:manualLayout>
                  <c:x val="0.1735110104986205"/>
                  <c:y val="0.24180226182715794"/>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4603099294120056"/>
                      <c:h val="0.1685086997017336"/>
                    </c:manualLayout>
                  </c15:layout>
                </c:ext>
                <c:ext xmlns:c16="http://schemas.microsoft.com/office/drawing/2014/chart" uri="{C3380CC4-5D6E-409C-BE32-E72D297353CC}">
                  <c16:uniqueId val="{00000003-9F75-41ED-9AC1-7F7A39D062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pl-PL"/>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Surgical procedure</c:v>
                </c:pt>
                <c:pt idx="1">
                  <c:v>Non operative </c:v>
                </c:pt>
              </c:strCache>
            </c:strRef>
          </c:cat>
          <c:val>
            <c:numRef>
              <c:f>Hoja1!$B$2:$B$3</c:f>
              <c:numCache>
                <c:formatCode>General</c:formatCode>
                <c:ptCount val="2"/>
                <c:pt idx="0">
                  <c:v>49</c:v>
                </c:pt>
                <c:pt idx="1">
                  <c:v>11</c:v>
                </c:pt>
              </c:numCache>
            </c:numRef>
          </c:val>
          <c:extLst>
            <c:ext xmlns:c16="http://schemas.microsoft.com/office/drawing/2014/chart" uri="{C3380CC4-5D6E-409C-BE32-E72D297353CC}">
              <c16:uniqueId val="{00000000-9F75-41ED-9AC1-7F7A39D0624A}"/>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AEABBF-6B0B-44CC-8740-28D7375151F2}" type="doc">
      <dgm:prSet loTypeId="urn:microsoft.com/office/officeart/2005/8/layout/vList3" loCatId="list" qsTypeId="urn:microsoft.com/office/officeart/2005/8/quickstyle/simple1" qsCatId="simple" csTypeId="urn:microsoft.com/office/officeart/2005/8/colors/accent0_1" csCatId="mainScheme" phldr="1"/>
      <dgm:spPr/>
    </dgm:pt>
    <dgm:pt modelId="{661CA988-2570-4A91-B95C-9412159FA565}">
      <dgm:prSet phldrT="[Texto]"/>
      <dgm:spPr/>
      <dgm:t>
        <a:bodyPr/>
        <a:lstStyle/>
        <a:p>
          <a:r>
            <a:rPr lang="es-ES" dirty="0" err="1"/>
            <a:t>Caused</a:t>
          </a:r>
          <a:r>
            <a:rPr lang="es-ES" dirty="0"/>
            <a:t> </a:t>
          </a:r>
          <a:r>
            <a:rPr lang="es-ES" dirty="0" err="1"/>
            <a:t>disease</a:t>
          </a:r>
          <a:endParaRPr lang="es-ES" dirty="0"/>
        </a:p>
      </dgm:t>
    </dgm:pt>
    <dgm:pt modelId="{63F3F80E-18B9-4751-BC24-1A92F54AE159}" type="parTrans" cxnId="{B948A72A-29E9-43AF-B532-E57E097E3699}">
      <dgm:prSet/>
      <dgm:spPr/>
      <dgm:t>
        <a:bodyPr/>
        <a:lstStyle/>
        <a:p>
          <a:endParaRPr lang="es-ES"/>
        </a:p>
      </dgm:t>
    </dgm:pt>
    <dgm:pt modelId="{5BBBBA12-F729-4094-BF5A-9C6675C4CF49}" type="sibTrans" cxnId="{B948A72A-29E9-43AF-B532-E57E097E3699}">
      <dgm:prSet/>
      <dgm:spPr/>
      <dgm:t>
        <a:bodyPr/>
        <a:lstStyle/>
        <a:p>
          <a:endParaRPr lang="es-ES"/>
        </a:p>
      </dgm:t>
    </dgm:pt>
    <dgm:pt modelId="{C10BB297-85B7-440C-A205-A91CF0F20976}">
      <dgm:prSet phldrT="[Texto]"/>
      <dgm:spPr/>
      <dgm:t>
        <a:bodyPr/>
        <a:lstStyle/>
        <a:p>
          <a:r>
            <a:rPr lang="es-ES" dirty="0" err="1"/>
            <a:t>Alleged</a:t>
          </a:r>
          <a:r>
            <a:rPr lang="es-ES" dirty="0"/>
            <a:t> </a:t>
          </a:r>
          <a:r>
            <a:rPr lang="es-ES" dirty="0" err="1"/>
            <a:t>disease</a:t>
          </a:r>
          <a:endParaRPr lang="es-ES" dirty="0"/>
        </a:p>
      </dgm:t>
    </dgm:pt>
    <dgm:pt modelId="{0BBEAD5A-8254-48A7-9B7A-D90214018E95}" type="parTrans" cxnId="{04502CA8-FDB8-4AB2-B033-E04912E03280}">
      <dgm:prSet/>
      <dgm:spPr/>
      <dgm:t>
        <a:bodyPr/>
        <a:lstStyle/>
        <a:p>
          <a:endParaRPr lang="es-ES"/>
        </a:p>
      </dgm:t>
    </dgm:pt>
    <dgm:pt modelId="{496E4D30-8AB9-4F7F-85B5-96D1B9FA9348}" type="sibTrans" cxnId="{04502CA8-FDB8-4AB2-B033-E04912E03280}">
      <dgm:prSet/>
      <dgm:spPr/>
      <dgm:t>
        <a:bodyPr/>
        <a:lstStyle/>
        <a:p>
          <a:endParaRPr lang="es-ES"/>
        </a:p>
      </dgm:t>
    </dgm:pt>
    <dgm:pt modelId="{7991A8B9-A1B4-4956-8205-D6EC12292240}">
      <dgm:prSet phldrT="[Texto]"/>
      <dgm:spPr/>
      <dgm:t>
        <a:bodyPr/>
        <a:lstStyle/>
        <a:p>
          <a:r>
            <a:rPr lang="es-ES" dirty="0" err="1"/>
            <a:t>Immitted</a:t>
          </a:r>
          <a:r>
            <a:rPr lang="es-ES" dirty="0"/>
            <a:t> </a:t>
          </a:r>
          <a:r>
            <a:rPr lang="es-ES" dirty="0" err="1"/>
            <a:t>disease</a:t>
          </a:r>
          <a:endParaRPr lang="es-ES" dirty="0"/>
        </a:p>
      </dgm:t>
    </dgm:pt>
    <dgm:pt modelId="{35DCE3B2-1F8C-4707-B66B-1EBD2DE53FAB}" type="parTrans" cxnId="{849E439F-0D7F-4481-84B8-E4655DCF44B0}">
      <dgm:prSet/>
      <dgm:spPr/>
      <dgm:t>
        <a:bodyPr/>
        <a:lstStyle/>
        <a:p>
          <a:endParaRPr lang="es-ES"/>
        </a:p>
      </dgm:t>
    </dgm:pt>
    <dgm:pt modelId="{824B155C-0CA0-4912-BA91-52F2D17493A8}" type="sibTrans" cxnId="{849E439F-0D7F-4481-84B8-E4655DCF44B0}">
      <dgm:prSet/>
      <dgm:spPr/>
      <dgm:t>
        <a:bodyPr/>
        <a:lstStyle/>
        <a:p>
          <a:endParaRPr lang="es-ES"/>
        </a:p>
      </dgm:t>
    </dgm:pt>
    <dgm:pt modelId="{CE218F0A-C290-4549-A03D-E81F102388DC}">
      <dgm:prSet phldrT="[Texto]"/>
      <dgm:spPr/>
      <dgm:t>
        <a:bodyPr/>
        <a:lstStyle/>
        <a:p>
          <a:r>
            <a:rPr lang="es-ES" dirty="0" err="1"/>
            <a:t>Disguised</a:t>
          </a:r>
          <a:r>
            <a:rPr lang="es-ES" dirty="0"/>
            <a:t> </a:t>
          </a:r>
          <a:r>
            <a:rPr lang="es-ES" dirty="0" err="1"/>
            <a:t>disease</a:t>
          </a:r>
          <a:endParaRPr lang="es-ES" dirty="0"/>
        </a:p>
      </dgm:t>
    </dgm:pt>
    <dgm:pt modelId="{5E65202F-D682-4E11-AFDA-4971CFD40E1D}" type="parTrans" cxnId="{95E9557C-5927-4E47-9588-14F460FD73C3}">
      <dgm:prSet/>
      <dgm:spPr/>
      <dgm:t>
        <a:bodyPr/>
        <a:lstStyle/>
        <a:p>
          <a:endParaRPr lang="es-ES"/>
        </a:p>
      </dgm:t>
    </dgm:pt>
    <dgm:pt modelId="{D7F7EB07-8287-45E9-8B4B-EDCE7C2F3BB7}" type="sibTrans" cxnId="{95E9557C-5927-4E47-9588-14F460FD73C3}">
      <dgm:prSet/>
      <dgm:spPr/>
      <dgm:t>
        <a:bodyPr/>
        <a:lstStyle/>
        <a:p>
          <a:endParaRPr lang="es-ES"/>
        </a:p>
      </dgm:t>
    </dgm:pt>
    <dgm:pt modelId="{7275EFBB-9EC7-438E-8080-1063CFE435BF}">
      <dgm:prSet phldrT="[Texto]"/>
      <dgm:spPr/>
      <dgm:t>
        <a:bodyPr/>
        <a:lstStyle/>
        <a:p>
          <a:r>
            <a:rPr lang="es-ES" dirty="0" err="1"/>
            <a:t>Exaggerated</a:t>
          </a:r>
          <a:r>
            <a:rPr lang="es-ES" dirty="0"/>
            <a:t> </a:t>
          </a:r>
          <a:r>
            <a:rPr lang="es-ES" dirty="0" err="1"/>
            <a:t>disease</a:t>
          </a:r>
          <a:endParaRPr lang="es-ES" dirty="0"/>
        </a:p>
      </dgm:t>
    </dgm:pt>
    <dgm:pt modelId="{50DC9565-52E9-47E5-8AD8-E2F86D0A0875}" type="parTrans" cxnId="{E178335D-60E1-48C1-840D-E4BAFF274307}">
      <dgm:prSet/>
      <dgm:spPr/>
      <dgm:t>
        <a:bodyPr/>
        <a:lstStyle/>
        <a:p>
          <a:endParaRPr lang="es-ES"/>
        </a:p>
      </dgm:t>
    </dgm:pt>
    <dgm:pt modelId="{42F54DD2-764A-4910-AEEE-364CD9CAD67D}" type="sibTrans" cxnId="{E178335D-60E1-48C1-840D-E4BAFF274307}">
      <dgm:prSet/>
      <dgm:spPr/>
      <dgm:t>
        <a:bodyPr/>
        <a:lstStyle/>
        <a:p>
          <a:endParaRPr lang="es-ES"/>
        </a:p>
      </dgm:t>
    </dgm:pt>
    <dgm:pt modelId="{596B7321-5CD7-4F7B-977F-8CB5A4D7CE50}">
      <dgm:prSet phldrT="[Texto]"/>
      <dgm:spPr/>
      <dgm:t>
        <a:bodyPr/>
        <a:lstStyle/>
        <a:p>
          <a:r>
            <a:rPr lang="es-ES" dirty="0" err="1"/>
            <a:t>Imputed</a:t>
          </a:r>
          <a:r>
            <a:rPr lang="es-ES" dirty="0"/>
            <a:t> </a:t>
          </a:r>
          <a:r>
            <a:rPr lang="es-ES" dirty="0" err="1"/>
            <a:t>disease</a:t>
          </a:r>
          <a:endParaRPr lang="es-ES" dirty="0"/>
        </a:p>
      </dgm:t>
    </dgm:pt>
    <dgm:pt modelId="{534C9878-A7DA-4496-ACF2-C1CE0C0C4431}" type="parTrans" cxnId="{C8ADF771-C940-46C6-987C-849323C6B55D}">
      <dgm:prSet/>
      <dgm:spPr/>
      <dgm:t>
        <a:bodyPr/>
        <a:lstStyle/>
        <a:p>
          <a:endParaRPr lang="es-ES"/>
        </a:p>
      </dgm:t>
    </dgm:pt>
    <dgm:pt modelId="{BBD0E132-EC85-4076-86E6-5A225F29D493}" type="sibTrans" cxnId="{C8ADF771-C940-46C6-987C-849323C6B55D}">
      <dgm:prSet/>
      <dgm:spPr/>
      <dgm:t>
        <a:bodyPr/>
        <a:lstStyle/>
        <a:p>
          <a:endParaRPr lang="es-ES"/>
        </a:p>
      </dgm:t>
    </dgm:pt>
    <dgm:pt modelId="{C031BB8F-4275-496C-BB58-925EADF11C59}" type="pres">
      <dgm:prSet presAssocID="{DFAEABBF-6B0B-44CC-8740-28D7375151F2}" presName="linearFlow" presStyleCnt="0">
        <dgm:presLayoutVars>
          <dgm:dir/>
          <dgm:resizeHandles val="exact"/>
        </dgm:presLayoutVars>
      </dgm:prSet>
      <dgm:spPr/>
    </dgm:pt>
    <dgm:pt modelId="{5C6C3B6D-3B14-4031-92E2-66A2A6FEF824}" type="pres">
      <dgm:prSet presAssocID="{661CA988-2570-4A91-B95C-9412159FA565}" presName="composite" presStyleCnt="0"/>
      <dgm:spPr/>
    </dgm:pt>
    <dgm:pt modelId="{0435BF79-0120-44A0-9A45-05457797AB5C}" type="pres">
      <dgm:prSet presAssocID="{661CA988-2570-4A91-B95C-9412159FA565}" presName="imgShp" presStyleLbl="fgImgPlace1" presStyleIdx="0" presStyleCnt="6"/>
      <dgm:spPr/>
    </dgm:pt>
    <dgm:pt modelId="{9233FE0E-10B4-40B4-AC86-B727D6F011F6}" type="pres">
      <dgm:prSet presAssocID="{661CA988-2570-4A91-B95C-9412159FA565}" presName="txShp" presStyleLbl="node1" presStyleIdx="0" presStyleCnt="6">
        <dgm:presLayoutVars>
          <dgm:bulletEnabled val="1"/>
        </dgm:presLayoutVars>
      </dgm:prSet>
      <dgm:spPr/>
    </dgm:pt>
    <dgm:pt modelId="{63F12A17-65E9-469B-B67D-40E9D57C483D}" type="pres">
      <dgm:prSet presAssocID="{5BBBBA12-F729-4094-BF5A-9C6675C4CF49}" presName="spacing" presStyleCnt="0"/>
      <dgm:spPr/>
    </dgm:pt>
    <dgm:pt modelId="{18708A8D-A469-4390-A165-633E5AF61C71}" type="pres">
      <dgm:prSet presAssocID="{C10BB297-85B7-440C-A205-A91CF0F20976}" presName="composite" presStyleCnt="0"/>
      <dgm:spPr/>
    </dgm:pt>
    <dgm:pt modelId="{8B70FB32-3DC7-4A2D-97A3-DD0CFC7788D3}" type="pres">
      <dgm:prSet presAssocID="{C10BB297-85B7-440C-A205-A91CF0F20976}" presName="imgShp" presStyleLbl="fgImgPlace1" presStyleIdx="1" presStyleCnt="6"/>
      <dgm:spPr/>
    </dgm:pt>
    <dgm:pt modelId="{3587FD6C-B46F-42B1-B149-6B187006D020}" type="pres">
      <dgm:prSet presAssocID="{C10BB297-85B7-440C-A205-A91CF0F20976}" presName="txShp" presStyleLbl="node1" presStyleIdx="1" presStyleCnt="6">
        <dgm:presLayoutVars>
          <dgm:bulletEnabled val="1"/>
        </dgm:presLayoutVars>
      </dgm:prSet>
      <dgm:spPr/>
    </dgm:pt>
    <dgm:pt modelId="{D6321781-76A6-4729-9730-4EDB34179AF0}" type="pres">
      <dgm:prSet presAssocID="{496E4D30-8AB9-4F7F-85B5-96D1B9FA9348}" presName="spacing" presStyleCnt="0"/>
      <dgm:spPr/>
    </dgm:pt>
    <dgm:pt modelId="{94885F26-1B37-4DAD-A7F7-18E36D0F4994}" type="pres">
      <dgm:prSet presAssocID="{7991A8B9-A1B4-4956-8205-D6EC12292240}" presName="composite" presStyleCnt="0"/>
      <dgm:spPr/>
    </dgm:pt>
    <dgm:pt modelId="{BC63E510-9983-4B80-874C-0973A35D968B}" type="pres">
      <dgm:prSet presAssocID="{7991A8B9-A1B4-4956-8205-D6EC12292240}" presName="imgShp" presStyleLbl="fgImgPlace1" presStyleIdx="2" presStyleCnt="6"/>
      <dgm:spPr/>
    </dgm:pt>
    <dgm:pt modelId="{FCE4AE41-362C-4CBF-84E5-9D09C297CBF0}" type="pres">
      <dgm:prSet presAssocID="{7991A8B9-A1B4-4956-8205-D6EC12292240}" presName="txShp" presStyleLbl="node1" presStyleIdx="2" presStyleCnt="6">
        <dgm:presLayoutVars>
          <dgm:bulletEnabled val="1"/>
        </dgm:presLayoutVars>
      </dgm:prSet>
      <dgm:spPr/>
    </dgm:pt>
    <dgm:pt modelId="{6D8398E4-1FD6-40D5-894C-1623959DD76A}" type="pres">
      <dgm:prSet presAssocID="{824B155C-0CA0-4912-BA91-52F2D17493A8}" presName="spacing" presStyleCnt="0"/>
      <dgm:spPr/>
    </dgm:pt>
    <dgm:pt modelId="{319530E0-9227-49B8-862C-F7A520E7B365}" type="pres">
      <dgm:prSet presAssocID="{7275EFBB-9EC7-438E-8080-1063CFE435BF}" presName="composite" presStyleCnt="0"/>
      <dgm:spPr/>
    </dgm:pt>
    <dgm:pt modelId="{C0627597-581C-4D50-BDC5-CC3FB12EEC4E}" type="pres">
      <dgm:prSet presAssocID="{7275EFBB-9EC7-438E-8080-1063CFE435BF}" presName="imgShp" presStyleLbl="fgImgPlace1" presStyleIdx="3" presStyleCnt="6"/>
      <dgm:spPr/>
    </dgm:pt>
    <dgm:pt modelId="{A6DC3E26-669D-4FB4-B520-EF74D81D9E05}" type="pres">
      <dgm:prSet presAssocID="{7275EFBB-9EC7-438E-8080-1063CFE435BF}" presName="txShp" presStyleLbl="node1" presStyleIdx="3" presStyleCnt="6">
        <dgm:presLayoutVars>
          <dgm:bulletEnabled val="1"/>
        </dgm:presLayoutVars>
      </dgm:prSet>
      <dgm:spPr/>
    </dgm:pt>
    <dgm:pt modelId="{5346D145-BC1D-4450-9D5D-3A4DBC99891A}" type="pres">
      <dgm:prSet presAssocID="{42F54DD2-764A-4910-AEEE-364CD9CAD67D}" presName="spacing" presStyleCnt="0"/>
      <dgm:spPr/>
    </dgm:pt>
    <dgm:pt modelId="{C79AFC6F-265F-4848-B49E-CA1A84885373}" type="pres">
      <dgm:prSet presAssocID="{596B7321-5CD7-4F7B-977F-8CB5A4D7CE50}" presName="composite" presStyleCnt="0"/>
      <dgm:spPr/>
    </dgm:pt>
    <dgm:pt modelId="{38675730-4D2A-425B-AB81-19F04AB473E1}" type="pres">
      <dgm:prSet presAssocID="{596B7321-5CD7-4F7B-977F-8CB5A4D7CE50}" presName="imgShp" presStyleLbl="fgImgPlace1" presStyleIdx="4" presStyleCnt="6"/>
      <dgm:spPr/>
    </dgm:pt>
    <dgm:pt modelId="{621AB53D-7607-4629-BA81-2574B6FB9EDE}" type="pres">
      <dgm:prSet presAssocID="{596B7321-5CD7-4F7B-977F-8CB5A4D7CE50}" presName="txShp" presStyleLbl="node1" presStyleIdx="4" presStyleCnt="6">
        <dgm:presLayoutVars>
          <dgm:bulletEnabled val="1"/>
        </dgm:presLayoutVars>
      </dgm:prSet>
      <dgm:spPr/>
    </dgm:pt>
    <dgm:pt modelId="{74FA10C7-A787-4441-A530-5C31C8694D33}" type="pres">
      <dgm:prSet presAssocID="{BBD0E132-EC85-4076-86E6-5A225F29D493}" presName="spacing" presStyleCnt="0"/>
      <dgm:spPr/>
    </dgm:pt>
    <dgm:pt modelId="{A66AE76D-FF00-49CB-9661-53E179897E02}" type="pres">
      <dgm:prSet presAssocID="{CE218F0A-C290-4549-A03D-E81F102388DC}" presName="composite" presStyleCnt="0"/>
      <dgm:spPr/>
    </dgm:pt>
    <dgm:pt modelId="{E8AF6771-8248-4802-937E-35A70B77E80E}" type="pres">
      <dgm:prSet presAssocID="{CE218F0A-C290-4549-A03D-E81F102388DC}" presName="imgShp" presStyleLbl="fgImgPlace1" presStyleIdx="5" presStyleCnt="6"/>
      <dgm:spPr/>
    </dgm:pt>
    <dgm:pt modelId="{5174A0D4-83C6-491E-8274-BBAD0EB5F462}" type="pres">
      <dgm:prSet presAssocID="{CE218F0A-C290-4549-A03D-E81F102388DC}" presName="txShp" presStyleLbl="node1" presStyleIdx="5" presStyleCnt="6">
        <dgm:presLayoutVars>
          <dgm:bulletEnabled val="1"/>
        </dgm:presLayoutVars>
      </dgm:prSet>
      <dgm:spPr/>
    </dgm:pt>
  </dgm:ptLst>
  <dgm:cxnLst>
    <dgm:cxn modelId="{B948A72A-29E9-43AF-B532-E57E097E3699}" srcId="{DFAEABBF-6B0B-44CC-8740-28D7375151F2}" destId="{661CA988-2570-4A91-B95C-9412159FA565}" srcOrd="0" destOrd="0" parTransId="{63F3F80E-18B9-4751-BC24-1A92F54AE159}" sibTransId="{5BBBBA12-F729-4094-BF5A-9C6675C4CF49}"/>
    <dgm:cxn modelId="{E178335D-60E1-48C1-840D-E4BAFF274307}" srcId="{DFAEABBF-6B0B-44CC-8740-28D7375151F2}" destId="{7275EFBB-9EC7-438E-8080-1063CFE435BF}" srcOrd="3" destOrd="0" parTransId="{50DC9565-52E9-47E5-8AD8-E2F86D0A0875}" sibTransId="{42F54DD2-764A-4910-AEEE-364CD9CAD67D}"/>
    <dgm:cxn modelId="{04A40350-0AB7-4289-B750-68C9DFA9D972}" type="presOf" srcId="{661CA988-2570-4A91-B95C-9412159FA565}" destId="{9233FE0E-10B4-40B4-AC86-B727D6F011F6}" srcOrd="0" destOrd="0" presId="urn:microsoft.com/office/officeart/2005/8/layout/vList3"/>
    <dgm:cxn modelId="{85F7A751-C3C9-4078-8B8E-631094305F27}" type="presOf" srcId="{DFAEABBF-6B0B-44CC-8740-28D7375151F2}" destId="{C031BB8F-4275-496C-BB58-925EADF11C59}" srcOrd="0" destOrd="0" presId="urn:microsoft.com/office/officeart/2005/8/layout/vList3"/>
    <dgm:cxn modelId="{C8ADF771-C940-46C6-987C-849323C6B55D}" srcId="{DFAEABBF-6B0B-44CC-8740-28D7375151F2}" destId="{596B7321-5CD7-4F7B-977F-8CB5A4D7CE50}" srcOrd="4" destOrd="0" parTransId="{534C9878-A7DA-4496-ACF2-C1CE0C0C4431}" sibTransId="{BBD0E132-EC85-4076-86E6-5A225F29D493}"/>
    <dgm:cxn modelId="{95E9557C-5927-4E47-9588-14F460FD73C3}" srcId="{DFAEABBF-6B0B-44CC-8740-28D7375151F2}" destId="{CE218F0A-C290-4549-A03D-E81F102388DC}" srcOrd="5" destOrd="0" parTransId="{5E65202F-D682-4E11-AFDA-4971CFD40E1D}" sibTransId="{D7F7EB07-8287-45E9-8B4B-EDCE7C2F3BB7}"/>
    <dgm:cxn modelId="{849E439F-0D7F-4481-84B8-E4655DCF44B0}" srcId="{DFAEABBF-6B0B-44CC-8740-28D7375151F2}" destId="{7991A8B9-A1B4-4956-8205-D6EC12292240}" srcOrd="2" destOrd="0" parTransId="{35DCE3B2-1F8C-4707-B66B-1EBD2DE53FAB}" sibTransId="{824B155C-0CA0-4912-BA91-52F2D17493A8}"/>
    <dgm:cxn modelId="{04502CA8-FDB8-4AB2-B033-E04912E03280}" srcId="{DFAEABBF-6B0B-44CC-8740-28D7375151F2}" destId="{C10BB297-85B7-440C-A205-A91CF0F20976}" srcOrd="1" destOrd="0" parTransId="{0BBEAD5A-8254-48A7-9B7A-D90214018E95}" sibTransId="{496E4D30-8AB9-4F7F-85B5-96D1B9FA9348}"/>
    <dgm:cxn modelId="{4EF055B3-F181-401F-B86C-7DBED7234382}" type="presOf" srcId="{C10BB297-85B7-440C-A205-A91CF0F20976}" destId="{3587FD6C-B46F-42B1-B149-6B187006D020}" srcOrd="0" destOrd="0" presId="urn:microsoft.com/office/officeart/2005/8/layout/vList3"/>
    <dgm:cxn modelId="{E9E3A9C4-6868-4882-924D-DD190A540DAE}" type="presOf" srcId="{7275EFBB-9EC7-438E-8080-1063CFE435BF}" destId="{A6DC3E26-669D-4FB4-B520-EF74D81D9E05}" srcOrd="0" destOrd="0" presId="urn:microsoft.com/office/officeart/2005/8/layout/vList3"/>
    <dgm:cxn modelId="{51FDB9DB-53DF-49E3-8AB4-AEEE48778BAE}" type="presOf" srcId="{7991A8B9-A1B4-4956-8205-D6EC12292240}" destId="{FCE4AE41-362C-4CBF-84E5-9D09C297CBF0}" srcOrd="0" destOrd="0" presId="urn:microsoft.com/office/officeart/2005/8/layout/vList3"/>
    <dgm:cxn modelId="{5A8B4BF2-0A1C-4F11-875F-D4FBD7EE8351}" type="presOf" srcId="{CE218F0A-C290-4549-A03D-E81F102388DC}" destId="{5174A0D4-83C6-491E-8274-BBAD0EB5F462}" srcOrd="0" destOrd="0" presId="urn:microsoft.com/office/officeart/2005/8/layout/vList3"/>
    <dgm:cxn modelId="{F706E4FD-19E4-4356-8AB7-C8C3C092AA0A}" type="presOf" srcId="{596B7321-5CD7-4F7B-977F-8CB5A4D7CE50}" destId="{621AB53D-7607-4629-BA81-2574B6FB9EDE}" srcOrd="0" destOrd="0" presId="urn:microsoft.com/office/officeart/2005/8/layout/vList3"/>
    <dgm:cxn modelId="{F3BCBF14-1CF6-444A-8BDD-CF55F3F264B1}" type="presParOf" srcId="{C031BB8F-4275-496C-BB58-925EADF11C59}" destId="{5C6C3B6D-3B14-4031-92E2-66A2A6FEF824}" srcOrd="0" destOrd="0" presId="urn:microsoft.com/office/officeart/2005/8/layout/vList3"/>
    <dgm:cxn modelId="{AB7D174C-9701-4985-BCCB-5AA206EE2653}" type="presParOf" srcId="{5C6C3B6D-3B14-4031-92E2-66A2A6FEF824}" destId="{0435BF79-0120-44A0-9A45-05457797AB5C}" srcOrd="0" destOrd="0" presId="urn:microsoft.com/office/officeart/2005/8/layout/vList3"/>
    <dgm:cxn modelId="{DAB6167D-2DCB-4724-879F-EA274B8DAF6B}" type="presParOf" srcId="{5C6C3B6D-3B14-4031-92E2-66A2A6FEF824}" destId="{9233FE0E-10B4-40B4-AC86-B727D6F011F6}" srcOrd="1" destOrd="0" presId="urn:microsoft.com/office/officeart/2005/8/layout/vList3"/>
    <dgm:cxn modelId="{9ED7E26F-D147-4AF4-8E1F-2062821FD14D}" type="presParOf" srcId="{C031BB8F-4275-496C-BB58-925EADF11C59}" destId="{63F12A17-65E9-469B-B67D-40E9D57C483D}" srcOrd="1" destOrd="0" presId="urn:microsoft.com/office/officeart/2005/8/layout/vList3"/>
    <dgm:cxn modelId="{114A990D-D5AC-4CCB-9B82-BE306459F774}" type="presParOf" srcId="{C031BB8F-4275-496C-BB58-925EADF11C59}" destId="{18708A8D-A469-4390-A165-633E5AF61C71}" srcOrd="2" destOrd="0" presId="urn:microsoft.com/office/officeart/2005/8/layout/vList3"/>
    <dgm:cxn modelId="{0F8F08DD-2C15-44AB-AC65-9E04AA52070A}" type="presParOf" srcId="{18708A8D-A469-4390-A165-633E5AF61C71}" destId="{8B70FB32-3DC7-4A2D-97A3-DD0CFC7788D3}" srcOrd="0" destOrd="0" presId="urn:microsoft.com/office/officeart/2005/8/layout/vList3"/>
    <dgm:cxn modelId="{E2888F10-EF7B-44DC-9B46-559F9CC8F1BF}" type="presParOf" srcId="{18708A8D-A469-4390-A165-633E5AF61C71}" destId="{3587FD6C-B46F-42B1-B149-6B187006D020}" srcOrd="1" destOrd="0" presId="urn:microsoft.com/office/officeart/2005/8/layout/vList3"/>
    <dgm:cxn modelId="{25F5065E-DC39-4EFE-ABC8-F7A4E42921EC}" type="presParOf" srcId="{C031BB8F-4275-496C-BB58-925EADF11C59}" destId="{D6321781-76A6-4729-9730-4EDB34179AF0}" srcOrd="3" destOrd="0" presId="urn:microsoft.com/office/officeart/2005/8/layout/vList3"/>
    <dgm:cxn modelId="{F721CEBC-4826-4A59-9176-67E139417DC0}" type="presParOf" srcId="{C031BB8F-4275-496C-BB58-925EADF11C59}" destId="{94885F26-1B37-4DAD-A7F7-18E36D0F4994}" srcOrd="4" destOrd="0" presId="urn:microsoft.com/office/officeart/2005/8/layout/vList3"/>
    <dgm:cxn modelId="{FD25AAEC-B018-4490-A6F6-9EEA739836AE}" type="presParOf" srcId="{94885F26-1B37-4DAD-A7F7-18E36D0F4994}" destId="{BC63E510-9983-4B80-874C-0973A35D968B}" srcOrd="0" destOrd="0" presId="urn:microsoft.com/office/officeart/2005/8/layout/vList3"/>
    <dgm:cxn modelId="{0A51AADE-D16C-4316-BD77-8B3618FEACB5}" type="presParOf" srcId="{94885F26-1B37-4DAD-A7F7-18E36D0F4994}" destId="{FCE4AE41-362C-4CBF-84E5-9D09C297CBF0}" srcOrd="1" destOrd="0" presId="urn:microsoft.com/office/officeart/2005/8/layout/vList3"/>
    <dgm:cxn modelId="{D5573BE9-8F24-470C-B6E1-8FDA9F9D4D87}" type="presParOf" srcId="{C031BB8F-4275-496C-BB58-925EADF11C59}" destId="{6D8398E4-1FD6-40D5-894C-1623959DD76A}" srcOrd="5" destOrd="0" presId="urn:microsoft.com/office/officeart/2005/8/layout/vList3"/>
    <dgm:cxn modelId="{08652CE0-2EB6-4BBC-AFFD-0B587596C2F6}" type="presParOf" srcId="{C031BB8F-4275-496C-BB58-925EADF11C59}" destId="{319530E0-9227-49B8-862C-F7A520E7B365}" srcOrd="6" destOrd="0" presId="urn:microsoft.com/office/officeart/2005/8/layout/vList3"/>
    <dgm:cxn modelId="{D280874A-B847-4E75-BC68-B6130CD680BD}" type="presParOf" srcId="{319530E0-9227-49B8-862C-F7A520E7B365}" destId="{C0627597-581C-4D50-BDC5-CC3FB12EEC4E}" srcOrd="0" destOrd="0" presId="urn:microsoft.com/office/officeart/2005/8/layout/vList3"/>
    <dgm:cxn modelId="{76A23973-9AC2-43FB-93C5-4274BC5119CB}" type="presParOf" srcId="{319530E0-9227-49B8-862C-F7A520E7B365}" destId="{A6DC3E26-669D-4FB4-B520-EF74D81D9E05}" srcOrd="1" destOrd="0" presId="urn:microsoft.com/office/officeart/2005/8/layout/vList3"/>
    <dgm:cxn modelId="{EAB82AA2-D5D4-483A-BC31-F6E6641F8803}" type="presParOf" srcId="{C031BB8F-4275-496C-BB58-925EADF11C59}" destId="{5346D145-BC1D-4450-9D5D-3A4DBC99891A}" srcOrd="7" destOrd="0" presId="urn:microsoft.com/office/officeart/2005/8/layout/vList3"/>
    <dgm:cxn modelId="{4F8E8497-893A-476A-A3AB-9E3C0E220145}" type="presParOf" srcId="{C031BB8F-4275-496C-BB58-925EADF11C59}" destId="{C79AFC6F-265F-4848-B49E-CA1A84885373}" srcOrd="8" destOrd="0" presId="urn:microsoft.com/office/officeart/2005/8/layout/vList3"/>
    <dgm:cxn modelId="{2F1D3937-5068-454B-AA23-10C9A1A7D158}" type="presParOf" srcId="{C79AFC6F-265F-4848-B49E-CA1A84885373}" destId="{38675730-4D2A-425B-AB81-19F04AB473E1}" srcOrd="0" destOrd="0" presId="urn:microsoft.com/office/officeart/2005/8/layout/vList3"/>
    <dgm:cxn modelId="{40ABD236-8055-43F3-AA91-D90D7BAC43A6}" type="presParOf" srcId="{C79AFC6F-265F-4848-B49E-CA1A84885373}" destId="{621AB53D-7607-4629-BA81-2574B6FB9EDE}" srcOrd="1" destOrd="0" presId="urn:microsoft.com/office/officeart/2005/8/layout/vList3"/>
    <dgm:cxn modelId="{04951EE6-088B-449D-A518-29A2EDECAE2E}" type="presParOf" srcId="{C031BB8F-4275-496C-BB58-925EADF11C59}" destId="{74FA10C7-A787-4441-A530-5C31C8694D33}" srcOrd="9" destOrd="0" presId="urn:microsoft.com/office/officeart/2005/8/layout/vList3"/>
    <dgm:cxn modelId="{B17E4672-82E8-4473-A3B9-0D78D3F0227C}" type="presParOf" srcId="{C031BB8F-4275-496C-BB58-925EADF11C59}" destId="{A66AE76D-FF00-49CB-9661-53E179897E02}" srcOrd="10" destOrd="0" presId="urn:microsoft.com/office/officeart/2005/8/layout/vList3"/>
    <dgm:cxn modelId="{752BD8D3-C61C-4FD6-B3E1-3BBD8BD05275}" type="presParOf" srcId="{A66AE76D-FF00-49CB-9661-53E179897E02}" destId="{E8AF6771-8248-4802-937E-35A70B77E80E}" srcOrd="0" destOrd="0" presId="urn:microsoft.com/office/officeart/2005/8/layout/vList3"/>
    <dgm:cxn modelId="{48F2A5F4-06CA-44BC-8A39-0A754B50F598}" type="presParOf" srcId="{A66AE76D-FF00-49CB-9661-53E179897E02}" destId="{5174A0D4-83C6-491E-8274-BBAD0EB5F46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33FE0E-10B4-40B4-AC86-B727D6F011F6}">
      <dsp:nvSpPr>
        <dsp:cNvPr id="0" name=""/>
        <dsp:cNvSpPr/>
      </dsp:nvSpPr>
      <dsp:spPr>
        <a:xfrm rot="10800000">
          <a:off x="1064546" y="2694"/>
          <a:ext cx="3688764" cy="54168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869"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err="1"/>
            <a:t>Caused</a:t>
          </a:r>
          <a:r>
            <a:rPr lang="es-ES" sz="2600" kern="1200" dirty="0"/>
            <a:t> </a:t>
          </a:r>
          <a:r>
            <a:rPr lang="es-ES" sz="2600" kern="1200" dirty="0" err="1"/>
            <a:t>disease</a:t>
          </a:r>
          <a:endParaRPr lang="es-ES" sz="2600" kern="1200" dirty="0"/>
        </a:p>
      </dsp:txBody>
      <dsp:txXfrm rot="10800000">
        <a:off x="1199968" y="2694"/>
        <a:ext cx="3553342" cy="541687"/>
      </dsp:txXfrm>
    </dsp:sp>
    <dsp:sp modelId="{0435BF79-0120-44A0-9A45-05457797AB5C}">
      <dsp:nvSpPr>
        <dsp:cNvPr id="0" name=""/>
        <dsp:cNvSpPr/>
      </dsp:nvSpPr>
      <dsp:spPr>
        <a:xfrm>
          <a:off x="793703" y="2694"/>
          <a:ext cx="541687" cy="541687"/>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87FD6C-B46F-42B1-B149-6B187006D020}">
      <dsp:nvSpPr>
        <dsp:cNvPr id="0" name=""/>
        <dsp:cNvSpPr/>
      </dsp:nvSpPr>
      <dsp:spPr>
        <a:xfrm rot="10800000">
          <a:off x="1064546" y="706079"/>
          <a:ext cx="3688764" cy="54168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869"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err="1"/>
            <a:t>Alleged</a:t>
          </a:r>
          <a:r>
            <a:rPr lang="es-ES" sz="2600" kern="1200" dirty="0"/>
            <a:t> </a:t>
          </a:r>
          <a:r>
            <a:rPr lang="es-ES" sz="2600" kern="1200" dirty="0" err="1"/>
            <a:t>disease</a:t>
          </a:r>
          <a:endParaRPr lang="es-ES" sz="2600" kern="1200" dirty="0"/>
        </a:p>
      </dsp:txBody>
      <dsp:txXfrm rot="10800000">
        <a:off x="1199968" y="706079"/>
        <a:ext cx="3553342" cy="541687"/>
      </dsp:txXfrm>
    </dsp:sp>
    <dsp:sp modelId="{8B70FB32-3DC7-4A2D-97A3-DD0CFC7788D3}">
      <dsp:nvSpPr>
        <dsp:cNvPr id="0" name=""/>
        <dsp:cNvSpPr/>
      </dsp:nvSpPr>
      <dsp:spPr>
        <a:xfrm>
          <a:off x="793703" y="706079"/>
          <a:ext cx="541687" cy="541687"/>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E4AE41-362C-4CBF-84E5-9D09C297CBF0}">
      <dsp:nvSpPr>
        <dsp:cNvPr id="0" name=""/>
        <dsp:cNvSpPr/>
      </dsp:nvSpPr>
      <dsp:spPr>
        <a:xfrm rot="10800000">
          <a:off x="1064546" y="1409464"/>
          <a:ext cx="3688764" cy="54168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869"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err="1"/>
            <a:t>Immitted</a:t>
          </a:r>
          <a:r>
            <a:rPr lang="es-ES" sz="2600" kern="1200" dirty="0"/>
            <a:t> </a:t>
          </a:r>
          <a:r>
            <a:rPr lang="es-ES" sz="2600" kern="1200" dirty="0" err="1"/>
            <a:t>disease</a:t>
          </a:r>
          <a:endParaRPr lang="es-ES" sz="2600" kern="1200" dirty="0"/>
        </a:p>
      </dsp:txBody>
      <dsp:txXfrm rot="10800000">
        <a:off x="1199968" y="1409464"/>
        <a:ext cx="3553342" cy="541687"/>
      </dsp:txXfrm>
    </dsp:sp>
    <dsp:sp modelId="{BC63E510-9983-4B80-874C-0973A35D968B}">
      <dsp:nvSpPr>
        <dsp:cNvPr id="0" name=""/>
        <dsp:cNvSpPr/>
      </dsp:nvSpPr>
      <dsp:spPr>
        <a:xfrm>
          <a:off x="793703" y="1409464"/>
          <a:ext cx="541687" cy="541687"/>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DC3E26-669D-4FB4-B520-EF74D81D9E05}">
      <dsp:nvSpPr>
        <dsp:cNvPr id="0" name=""/>
        <dsp:cNvSpPr/>
      </dsp:nvSpPr>
      <dsp:spPr>
        <a:xfrm rot="10800000">
          <a:off x="1064546" y="2112848"/>
          <a:ext cx="3688764" cy="54168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869"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err="1"/>
            <a:t>Exaggerated</a:t>
          </a:r>
          <a:r>
            <a:rPr lang="es-ES" sz="2600" kern="1200" dirty="0"/>
            <a:t> </a:t>
          </a:r>
          <a:r>
            <a:rPr lang="es-ES" sz="2600" kern="1200" dirty="0" err="1"/>
            <a:t>disease</a:t>
          </a:r>
          <a:endParaRPr lang="es-ES" sz="2600" kern="1200" dirty="0"/>
        </a:p>
      </dsp:txBody>
      <dsp:txXfrm rot="10800000">
        <a:off x="1199968" y="2112848"/>
        <a:ext cx="3553342" cy="541687"/>
      </dsp:txXfrm>
    </dsp:sp>
    <dsp:sp modelId="{C0627597-581C-4D50-BDC5-CC3FB12EEC4E}">
      <dsp:nvSpPr>
        <dsp:cNvPr id="0" name=""/>
        <dsp:cNvSpPr/>
      </dsp:nvSpPr>
      <dsp:spPr>
        <a:xfrm>
          <a:off x="793703" y="2112848"/>
          <a:ext cx="541687" cy="541687"/>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AB53D-7607-4629-BA81-2574B6FB9EDE}">
      <dsp:nvSpPr>
        <dsp:cNvPr id="0" name=""/>
        <dsp:cNvSpPr/>
      </dsp:nvSpPr>
      <dsp:spPr>
        <a:xfrm rot="10800000">
          <a:off x="1064546" y="2816233"/>
          <a:ext cx="3688764" cy="54168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869"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err="1"/>
            <a:t>Imputed</a:t>
          </a:r>
          <a:r>
            <a:rPr lang="es-ES" sz="2600" kern="1200" dirty="0"/>
            <a:t> </a:t>
          </a:r>
          <a:r>
            <a:rPr lang="es-ES" sz="2600" kern="1200" dirty="0" err="1"/>
            <a:t>disease</a:t>
          </a:r>
          <a:endParaRPr lang="es-ES" sz="2600" kern="1200" dirty="0"/>
        </a:p>
      </dsp:txBody>
      <dsp:txXfrm rot="10800000">
        <a:off x="1199968" y="2816233"/>
        <a:ext cx="3553342" cy="541687"/>
      </dsp:txXfrm>
    </dsp:sp>
    <dsp:sp modelId="{38675730-4D2A-425B-AB81-19F04AB473E1}">
      <dsp:nvSpPr>
        <dsp:cNvPr id="0" name=""/>
        <dsp:cNvSpPr/>
      </dsp:nvSpPr>
      <dsp:spPr>
        <a:xfrm>
          <a:off x="793703" y="2816233"/>
          <a:ext cx="541687" cy="541687"/>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74A0D4-83C6-491E-8274-BBAD0EB5F462}">
      <dsp:nvSpPr>
        <dsp:cNvPr id="0" name=""/>
        <dsp:cNvSpPr/>
      </dsp:nvSpPr>
      <dsp:spPr>
        <a:xfrm rot="10800000">
          <a:off x="1064546" y="3519618"/>
          <a:ext cx="3688764" cy="541687"/>
        </a:xfrm>
        <a:prstGeom prst="homePlat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8869" tIns="99060" rIns="184912" bIns="99060" numCol="1" spcCol="1270" anchor="ctr" anchorCtr="0">
          <a:noAutofit/>
        </a:bodyPr>
        <a:lstStyle/>
        <a:p>
          <a:pPr marL="0" lvl="0" indent="0" algn="ctr" defTabSz="1155700">
            <a:lnSpc>
              <a:spcPct val="90000"/>
            </a:lnSpc>
            <a:spcBef>
              <a:spcPct val="0"/>
            </a:spcBef>
            <a:spcAft>
              <a:spcPct val="35000"/>
            </a:spcAft>
            <a:buNone/>
          </a:pPr>
          <a:r>
            <a:rPr lang="es-ES" sz="2600" kern="1200" dirty="0" err="1"/>
            <a:t>Disguised</a:t>
          </a:r>
          <a:r>
            <a:rPr lang="es-ES" sz="2600" kern="1200" dirty="0"/>
            <a:t> </a:t>
          </a:r>
          <a:r>
            <a:rPr lang="es-ES" sz="2600" kern="1200" dirty="0" err="1"/>
            <a:t>disease</a:t>
          </a:r>
          <a:endParaRPr lang="es-ES" sz="2600" kern="1200" dirty="0"/>
        </a:p>
      </dsp:txBody>
      <dsp:txXfrm rot="10800000">
        <a:off x="1199968" y="3519618"/>
        <a:ext cx="3553342" cy="541687"/>
      </dsp:txXfrm>
    </dsp:sp>
    <dsp:sp modelId="{E8AF6771-8248-4802-937E-35A70B77E80E}">
      <dsp:nvSpPr>
        <dsp:cNvPr id="0" name=""/>
        <dsp:cNvSpPr/>
      </dsp:nvSpPr>
      <dsp:spPr>
        <a:xfrm>
          <a:off x="793703" y="3519618"/>
          <a:ext cx="541687" cy="541687"/>
        </a:xfrm>
        <a:prstGeom prst="ellipse">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A786AC13-3B3C-434F-930F-3759522426C4}"/>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1" name="Rectangle 3">
            <a:extLst>
              <a:ext uri="{FF2B5EF4-FFF2-40B4-BE49-F238E27FC236}">
                <a16:creationId xmlns:a16="http://schemas.microsoft.com/office/drawing/2014/main" id="{12F27FC0-06F0-4D51-AA51-8BDFE07682D6}"/>
              </a:ext>
            </a:extLst>
          </p:cNvPr>
          <p:cNvSpPr>
            <a:spLocks noGrp="1" noChangeArrowheads="1"/>
          </p:cNvSpPr>
          <p:nvPr>
            <p:ph type="dt" sz="quarter"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2" name="Rectangle 4">
            <a:extLst>
              <a:ext uri="{FF2B5EF4-FFF2-40B4-BE49-F238E27FC236}">
                <a16:creationId xmlns:a16="http://schemas.microsoft.com/office/drawing/2014/main" id="{E82735A0-647D-4BD1-BD5B-45621751ED74}"/>
              </a:ext>
            </a:extLst>
          </p:cNvPr>
          <p:cNvSpPr>
            <a:spLocks noGrp="1" noChangeArrowheads="1"/>
          </p:cNvSpPr>
          <p:nvPr>
            <p:ph type="ftr" sz="quarter" idx="2"/>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5653" name="Rectangle 5">
            <a:extLst>
              <a:ext uri="{FF2B5EF4-FFF2-40B4-BE49-F238E27FC236}">
                <a16:creationId xmlns:a16="http://schemas.microsoft.com/office/drawing/2014/main" id="{8BC580F7-5C43-4800-8EB5-F383B44EFA06}"/>
              </a:ext>
            </a:extLst>
          </p:cNvPr>
          <p:cNvSpPr>
            <a:spLocks noGrp="1" noChangeArrowheads="1"/>
          </p:cNvSpPr>
          <p:nvPr>
            <p:ph type="sldNum" sz="quarter" idx="3"/>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F4D8571-DAE3-4A0A-B55A-D352E17371B3}" type="slidenum">
              <a:rPr lang="pl-PL" altLang="pl-PL"/>
              <a:pPr>
                <a:defRPr/>
              </a:pPr>
              <a:t>‹#›</a:t>
            </a:fld>
            <a:endParaRPr lang="pl-PL" altLang="pl-PL"/>
          </a:p>
        </p:txBody>
      </p:sp>
    </p:spTree>
    <p:extLst>
      <p:ext uri="{BB962C8B-B14F-4D97-AF65-F5344CB8AC3E}">
        <p14:creationId xmlns:p14="http://schemas.microsoft.com/office/powerpoint/2010/main" val="2629713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9D23DB73-A9FE-4E14-959C-1751FBB3DBE7}"/>
              </a:ext>
            </a:extLst>
          </p:cNvPr>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3" name="Rectangle 3">
            <a:extLst>
              <a:ext uri="{FF2B5EF4-FFF2-40B4-BE49-F238E27FC236}">
                <a16:creationId xmlns:a16="http://schemas.microsoft.com/office/drawing/2014/main" id="{A9DAA2C6-4EF0-41B4-BC9E-E27E5042BB98}"/>
              </a:ext>
            </a:extLst>
          </p:cNvPr>
          <p:cNvSpPr>
            <a:spLocks noGrp="1" noChangeArrowheads="1"/>
          </p:cNvSpPr>
          <p:nvPr>
            <p:ph type="dt" idx="1"/>
          </p:nvPr>
        </p:nvSpPr>
        <p:spPr bwMode="auto">
          <a:xfrm>
            <a:off x="3778250" y="0"/>
            <a:ext cx="2889250"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3076" name="Rectangle 4">
            <a:extLst>
              <a:ext uri="{FF2B5EF4-FFF2-40B4-BE49-F238E27FC236}">
                <a16:creationId xmlns:a16="http://schemas.microsoft.com/office/drawing/2014/main" id="{6437E330-273C-4546-B9FD-22B008B64B45}"/>
              </a:ext>
            </a:extLst>
          </p:cNvPr>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5" name="Rectangle 5">
            <a:extLst>
              <a:ext uri="{FF2B5EF4-FFF2-40B4-BE49-F238E27FC236}">
                <a16:creationId xmlns:a16="http://schemas.microsoft.com/office/drawing/2014/main" id="{DB446E1B-717C-4A79-9E33-9563462D8FF2}"/>
              </a:ext>
            </a:extLst>
          </p:cNvPr>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153606" name="Rectangle 6">
            <a:extLst>
              <a:ext uri="{FF2B5EF4-FFF2-40B4-BE49-F238E27FC236}">
                <a16:creationId xmlns:a16="http://schemas.microsoft.com/office/drawing/2014/main" id="{FCD46796-19B0-4292-B146-6897B629387F}"/>
              </a:ext>
            </a:extLst>
          </p:cNvPr>
          <p:cNvSpPr>
            <a:spLocks noGrp="1" noChangeArrowheads="1"/>
          </p:cNvSpPr>
          <p:nvPr>
            <p:ph type="ftr" sz="quarter" idx="4"/>
          </p:nvPr>
        </p:nvSpPr>
        <p:spPr bwMode="auto">
          <a:xfrm>
            <a:off x="0" y="9431338"/>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l" eaLnBrk="1" hangingPunct="1">
              <a:lnSpc>
                <a:spcPct val="100000"/>
              </a:lnSpc>
              <a:spcBef>
                <a:spcPct val="0"/>
              </a:spcBef>
              <a:buSzTx/>
              <a:buFontTx/>
              <a:buNone/>
              <a:defRPr sz="1200" b="0">
                <a:solidFill>
                  <a:schemeClr val="tx1"/>
                </a:solidFill>
                <a:latin typeface="Gill Sans" charset="0"/>
                <a:cs typeface="+mn-cs"/>
                <a:sym typeface="Arial" charset="0"/>
              </a:defRPr>
            </a:lvl1pPr>
          </a:lstStyle>
          <a:p>
            <a:pPr>
              <a:defRPr/>
            </a:pPr>
            <a:endParaRPr lang="pl-PL"/>
          </a:p>
        </p:txBody>
      </p:sp>
      <p:sp>
        <p:nvSpPr>
          <p:cNvPr id="153607" name="Rectangle 7">
            <a:extLst>
              <a:ext uri="{FF2B5EF4-FFF2-40B4-BE49-F238E27FC236}">
                <a16:creationId xmlns:a16="http://schemas.microsoft.com/office/drawing/2014/main" id="{9D239CE3-0A73-4B0C-BABC-9F9F7B8A64F9}"/>
              </a:ext>
            </a:extLst>
          </p:cNvPr>
          <p:cNvSpPr>
            <a:spLocks noGrp="1" noChangeArrowheads="1"/>
          </p:cNvSpPr>
          <p:nvPr>
            <p:ph type="sldNum" sz="quarter" idx="5"/>
          </p:nvPr>
        </p:nvSpPr>
        <p:spPr bwMode="auto">
          <a:xfrm>
            <a:off x="3778250" y="9431338"/>
            <a:ext cx="2889250"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eaLnBrk="1" hangingPunct="1">
              <a:defRPr sz="1200" b="0">
                <a:solidFill>
                  <a:schemeClr val="tx1"/>
                </a:solidFill>
                <a:latin typeface="Gill Sans" charset="0"/>
              </a:defRPr>
            </a:lvl1pPr>
          </a:lstStyle>
          <a:p>
            <a:pPr>
              <a:defRPr/>
            </a:pPr>
            <a:fld id="{006E914C-D4D4-4E1B-A2D4-BEC8EAE69E5B}" type="slidenum">
              <a:rPr lang="pl-PL" altLang="pl-PL"/>
              <a:pPr>
                <a:defRPr/>
              </a:pPr>
              <a:t>‹#›</a:t>
            </a:fld>
            <a:endParaRPr lang="pl-PL" altLang="pl-PL"/>
          </a:p>
        </p:txBody>
      </p:sp>
    </p:spTree>
    <p:extLst>
      <p:ext uri="{BB962C8B-B14F-4D97-AF65-F5344CB8AC3E}">
        <p14:creationId xmlns:p14="http://schemas.microsoft.com/office/powerpoint/2010/main" val="3095323526"/>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mn-ea"/>
        <a:cs typeface="+mn-cs"/>
      </a:defRPr>
    </a:lvl1pPr>
    <a:lvl2pPr marL="457200" algn="l" rtl="0" eaLnBrk="0" fontAlgn="base" hangingPunct="0">
      <a:spcBef>
        <a:spcPct val="0"/>
      </a:spcBef>
      <a:spcAft>
        <a:spcPct val="0"/>
      </a:spcAft>
      <a:defRPr sz="1200" kern="1200">
        <a:solidFill>
          <a:schemeClr val="tx1"/>
        </a:solidFill>
        <a:latin typeface="Gill Sans" charset="0"/>
        <a:ea typeface="+mn-ea"/>
        <a:cs typeface="+mn-cs"/>
      </a:defRPr>
    </a:lvl2pPr>
    <a:lvl3pPr marL="914400" algn="l" rtl="0" eaLnBrk="0" fontAlgn="base" hangingPunct="0">
      <a:spcBef>
        <a:spcPct val="0"/>
      </a:spcBef>
      <a:spcAft>
        <a:spcPct val="0"/>
      </a:spcAft>
      <a:defRPr sz="1200" kern="1200">
        <a:solidFill>
          <a:schemeClr val="tx1"/>
        </a:solidFill>
        <a:latin typeface="Gill Sans" charset="0"/>
        <a:ea typeface="+mn-ea"/>
        <a:cs typeface="+mn-cs"/>
      </a:defRPr>
    </a:lvl3pPr>
    <a:lvl4pPr marL="1371600" algn="l" rtl="0" eaLnBrk="0" fontAlgn="base" hangingPunct="0">
      <a:spcBef>
        <a:spcPct val="0"/>
      </a:spcBef>
      <a:spcAft>
        <a:spcPct val="0"/>
      </a:spcAft>
      <a:defRPr sz="1200" kern="1200">
        <a:solidFill>
          <a:schemeClr val="tx1"/>
        </a:solidFill>
        <a:latin typeface="Gill Sans" charset="0"/>
        <a:ea typeface="+mn-ea"/>
        <a:cs typeface="+mn-cs"/>
      </a:defRPr>
    </a:lvl4pPr>
    <a:lvl5pPr marL="1828800" algn="l" rtl="0" eaLnBrk="0" fontAlgn="base" hangingPunct="0">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statpearls.co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statpearls.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006E914C-D4D4-4E1B-A2D4-BEC8EAE69E5B}" type="slidenum">
              <a:rPr lang="pl-PL" altLang="pl-PL" smtClean="0"/>
              <a:pPr>
                <a:defRPr/>
              </a:pPr>
              <a:t>1</a:t>
            </a:fld>
            <a:endParaRPr lang="pl-PL" altLang="pl-PL"/>
          </a:p>
        </p:txBody>
      </p:sp>
    </p:spTree>
    <p:extLst>
      <p:ext uri="{BB962C8B-B14F-4D97-AF65-F5344CB8AC3E}">
        <p14:creationId xmlns:p14="http://schemas.microsoft.com/office/powerpoint/2010/main" val="112839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2956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348565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694643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702196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207953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07989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16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593037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39749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051124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19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902732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dirty="0"/>
              <a:t>Traumatología y ortopedia – Neurología – Envejecimiento</a:t>
            </a:r>
          </a:p>
          <a:p>
            <a:r>
              <a:rPr lang="es-ES" dirty="0"/>
              <a:t>Diagnóstico – Efectividad de tratamientos – Simulación – Caracterización de la población</a:t>
            </a:r>
          </a:p>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175860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41237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35541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l-PL" altLang="pl-PL" dirty="0"/>
              <a:t>http://b.nw.free.fr/PluXml/index.php?article313/what-are-the-muscles-used-in-nordic-walking</a:t>
            </a:r>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11001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s-ES" altLang="pl-PL" dirty="0" err="1"/>
              <a:t>Biomechanical</a:t>
            </a:r>
            <a:r>
              <a:rPr lang="es-ES" altLang="pl-PL" dirty="0"/>
              <a:t> </a:t>
            </a:r>
            <a:r>
              <a:rPr lang="es-ES" altLang="pl-PL" dirty="0" err="1"/>
              <a:t>model</a:t>
            </a:r>
            <a:r>
              <a:rPr lang="es-ES" altLang="pl-PL" dirty="0"/>
              <a:t>: </a:t>
            </a:r>
            <a:r>
              <a:rPr lang="es-ES" altLang="pl-PL" dirty="0" err="1"/>
              <a:t>Baudet</a:t>
            </a:r>
            <a:r>
              <a:rPr lang="es-ES" altLang="pl-PL" dirty="0"/>
              <a:t> et al. 2014</a:t>
            </a:r>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917973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25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863959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113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04442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842072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29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522729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854803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30</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745952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dirty="0" err="1"/>
              <a:t>Ubaid</a:t>
            </a:r>
            <a:r>
              <a:rPr lang="es-ES" dirty="0"/>
              <a:t> </a:t>
            </a:r>
            <a:r>
              <a:rPr lang="es-ES" dirty="0" err="1"/>
              <a:t>ullah</a:t>
            </a:r>
            <a:r>
              <a:rPr lang="es-ES" dirty="0"/>
              <a:t> </a:t>
            </a:r>
            <a:r>
              <a:rPr lang="es-ES" dirty="0" err="1"/>
              <a:t>Alozai</a:t>
            </a:r>
            <a:r>
              <a:rPr lang="es-ES" dirty="0"/>
              <a:t>; Pamela K. McPherson. </a:t>
            </a:r>
            <a:r>
              <a:rPr lang="es-ES" sz="1200" kern="1200" dirty="0" err="1">
                <a:solidFill>
                  <a:schemeClr val="tx1"/>
                </a:solidFill>
                <a:latin typeface="Gill Sans" charset="0"/>
                <a:ea typeface="+mn-ea"/>
                <a:cs typeface="+mn-cs"/>
              </a:rPr>
              <a:t>Malingering</a:t>
            </a:r>
            <a:r>
              <a:rPr lang="es-ES" sz="1200" kern="1200" dirty="0">
                <a:solidFill>
                  <a:schemeClr val="tx1"/>
                </a:solidFill>
                <a:latin typeface="Gill Sans" charset="0"/>
                <a:ea typeface="+mn-ea"/>
                <a:cs typeface="+mn-cs"/>
              </a:rPr>
              <a:t>. </a:t>
            </a:r>
            <a:r>
              <a:rPr lang="en-US" dirty="0"/>
              <a:t>Treasure Island (FL): </a:t>
            </a:r>
            <a:r>
              <a:rPr lang="en-US" dirty="0" err="1">
                <a:hlinkClick r:id="rId3"/>
              </a:rPr>
              <a:t>StatPearls</a:t>
            </a:r>
            <a:r>
              <a:rPr lang="en-US" dirty="0">
                <a:hlinkClick r:id="rId3"/>
              </a:rPr>
              <a:t> Publishing</a:t>
            </a:r>
            <a:r>
              <a:rPr lang="en-US" dirty="0"/>
              <a:t>; 2020 Jan-.</a:t>
            </a:r>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latin typeface="Gill Sans" charset="0"/>
                <a:ea typeface="+mn-ea"/>
                <a:cs typeface="+mn-cs"/>
              </a:rPr>
              <a:t>https://www.ncbi.nlm.nih.gov/books/NBK507837/</a:t>
            </a:r>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31</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407570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dirty="0" err="1"/>
              <a:t>Ubaid</a:t>
            </a:r>
            <a:r>
              <a:rPr lang="es-ES" dirty="0"/>
              <a:t> </a:t>
            </a:r>
            <a:r>
              <a:rPr lang="es-ES" dirty="0" err="1"/>
              <a:t>ullah</a:t>
            </a:r>
            <a:r>
              <a:rPr lang="es-ES" dirty="0"/>
              <a:t> </a:t>
            </a:r>
            <a:r>
              <a:rPr lang="es-ES" dirty="0" err="1"/>
              <a:t>Alozai</a:t>
            </a:r>
            <a:r>
              <a:rPr lang="es-ES" dirty="0"/>
              <a:t>; Pamela K. McPherson. </a:t>
            </a:r>
            <a:r>
              <a:rPr lang="es-ES" sz="1200" kern="1200" dirty="0" err="1">
                <a:solidFill>
                  <a:schemeClr val="tx1"/>
                </a:solidFill>
                <a:latin typeface="Gill Sans" charset="0"/>
                <a:ea typeface="+mn-ea"/>
                <a:cs typeface="+mn-cs"/>
              </a:rPr>
              <a:t>Malingering</a:t>
            </a:r>
            <a:r>
              <a:rPr lang="es-ES" sz="1200" kern="1200" dirty="0">
                <a:solidFill>
                  <a:schemeClr val="tx1"/>
                </a:solidFill>
                <a:latin typeface="Gill Sans" charset="0"/>
                <a:ea typeface="+mn-ea"/>
                <a:cs typeface="+mn-cs"/>
              </a:rPr>
              <a:t>. </a:t>
            </a:r>
            <a:r>
              <a:rPr lang="en-US" dirty="0"/>
              <a:t>Treasure Island (FL): </a:t>
            </a:r>
            <a:r>
              <a:rPr lang="en-US" dirty="0" err="1">
                <a:hlinkClick r:id="rId3"/>
              </a:rPr>
              <a:t>StatPearls</a:t>
            </a:r>
            <a:r>
              <a:rPr lang="en-US" dirty="0">
                <a:hlinkClick r:id="rId3"/>
              </a:rPr>
              <a:t> Publishing</a:t>
            </a:r>
            <a:r>
              <a:rPr lang="en-US" dirty="0"/>
              <a:t>; 2020 Jan-.</a:t>
            </a:r>
          </a:p>
          <a:p>
            <a:pPr marL="0" marR="0" lvl="0" indent="0" algn="l" defTabSz="914400" rtl="0" eaLnBrk="1" fontAlgn="base" latinLnBrk="0" hangingPunct="1">
              <a:lnSpc>
                <a:spcPct val="100000"/>
              </a:lnSpc>
              <a:spcBef>
                <a:spcPct val="0"/>
              </a:spcBef>
              <a:spcAft>
                <a:spcPct val="0"/>
              </a:spcAft>
              <a:buClrTx/>
              <a:buSzTx/>
              <a:buFontTx/>
              <a:buNone/>
              <a:tabLst/>
              <a:defRPr/>
            </a:pPr>
            <a:r>
              <a:rPr lang="es-ES" sz="1200" kern="1200" dirty="0">
                <a:solidFill>
                  <a:schemeClr val="tx1"/>
                </a:solidFill>
                <a:latin typeface="Gill Sans" charset="0"/>
                <a:ea typeface="+mn-ea"/>
                <a:cs typeface="+mn-cs"/>
              </a:rPr>
              <a:t>https://www.ncbi.nlm.nih.gov/books/NBK507837/</a:t>
            </a:r>
          </a:p>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32</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535821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33</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125155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82371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144743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503351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37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447257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080054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39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89760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4</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62204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CD55DF0F-013F-46F2-BC29-A437598BDFFE}"/>
              </a:ext>
            </a:extLst>
          </p:cNvPr>
          <p:cNvSpPr>
            <a:spLocks noGrp="1" noRot="1" noChangeAspect="1" noChangeArrowheads="1" noTextEdit="1"/>
          </p:cNvSpPr>
          <p:nvPr>
            <p:ph type="sldImg"/>
          </p:nvPr>
        </p:nvSpPr>
        <p:spPr>
          <a:ln/>
        </p:spPr>
      </p:sp>
      <p:sp>
        <p:nvSpPr>
          <p:cNvPr id="8195" name="Symbol zastępczy notatek 2">
            <a:extLst>
              <a:ext uri="{FF2B5EF4-FFF2-40B4-BE49-F238E27FC236}">
                <a16:creationId xmlns:a16="http://schemas.microsoft.com/office/drawing/2014/main" id="{986E239D-3637-4B64-801C-3EC6365941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8196" name="Symbol zastępczy numeru slajdu 3">
            <a:extLst>
              <a:ext uri="{FF2B5EF4-FFF2-40B4-BE49-F238E27FC236}">
                <a16:creationId xmlns:a16="http://schemas.microsoft.com/office/drawing/2014/main" id="{9B5E58A9-4DA6-4CA6-9B15-34F945316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FDB71317-B0FD-4939-A434-DB14F7DC5134}" type="slidenum">
              <a:rPr lang="pl-PL" altLang="pl-PL" sz="1200" b="0" smtClean="0">
                <a:solidFill>
                  <a:schemeClr val="tx1"/>
                </a:solidFill>
                <a:latin typeface="Gill Sans" charset="0"/>
              </a:rPr>
              <a:pPr/>
              <a:t>5</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3930981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6</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165984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7</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244478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8</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77921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ymbol zastępczy obrazu slajdu 1">
            <a:extLst>
              <a:ext uri="{FF2B5EF4-FFF2-40B4-BE49-F238E27FC236}">
                <a16:creationId xmlns:a16="http://schemas.microsoft.com/office/drawing/2014/main" id="{F4DF9E99-F0B2-4BAC-8E0B-13E9F0C299D2}"/>
              </a:ext>
            </a:extLst>
          </p:cNvPr>
          <p:cNvSpPr>
            <a:spLocks noGrp="1" noRot="1" noChangeAspect="1" noChangeArrowheads="1" noTextEdit="1"/>
          </p:cNvSpPr>
          <p:nvPr>
            <p:ph type="sldImg"/>
          </p:nvPr>
        </p:nvSpPr>
        <p:spPr>
          <a:ln/>
        </p:spPr>
      </p:sp>
      <p:sp>
        <p:nvSpPr>
          <p:cNvPr id="11267" name="Symbol zastępczy notatek 2">
            <a:extLst>
              <a:ext uri="{FF2B5EF4-FFF2-40B4-BE49-F238E27FC236}">
                <a16:creationId xmlns:a16="http://schemas.microsoft.com/office/drawing/2014/main" id="{E12FFD3F-A80B-43C4-A52A-DCFF871F9A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p>
        </p:txBody>
      </p:sp>
      <p:sp>
        <p:nvSpPr>
          <p:cNvPr id="11268" name="Symbol zastępczy numeru slajdu 3">
            <a:extLst>
              <a:ext uri="{FF2B5EF4-FFF2-40B4-BE49-F238E27FC236}">
                <a16:creationId xmlns:a16="http://schemas.microsoft.com/office/drawing/2014/main" id="{E9ABCC24-2A5B-49D8-8BD1-54419F359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fld id="{BDB363A5-A4CE-4E5F-8C27-083E8A7160E1}" type="slidenum">
              <a:rPr lang="pl-PL" altLang="pl-PL" sz="1200" b="0" smtClean="0">
                <a:solidFill>
                  <a:schemeClr val="tx1"/>
                </a:solidFill>
                <a:latin typeface="Gill Sans" charset="0"/>
              </a:rPr>
              <a:pPr/>
              <a:t>9</a:t>
            </a:fld>
            <a:endParaRPr lang="pl-PL" altLang="pl-PL" sz="1200" b="0">
              <a:solidFill>
                <a:schemeClr val="tx1"/>
              </a:solidFill>
              <a:latin typeface="Gill Sans" charset="0"/>
            </a:endParaRPr>
          </a:p>
        </p:txBody>
      </p:sp>
    </p:spTree>
    <p:extLst>
      <p:ext uri="{BB962C8B-B14F-4D97-AF65-F5344CB8AC3E}">
        <p14:creationId xmlns:p14="http://schemas.microsoft.com/office/powerpoint/2010/main" val="4263960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225554"/>
      </p:ext>
    </p:extLst>
  </p:cSld>
  <p:clrMapOvr>
    <a:masterClrMapping/>
  </p:clrMapOvr>
  <p:transition advClick="0" advTm="300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a:prstGeom prst="rect">
            <a:avLst/>
          </a:prstGeo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475500510"/>
      </p:ext>
    </p:extLst>
  </p:cSld>
  <p:clrMapOvr>
    <a:masterClrMapping/>
  </p:clrMapOvr>
  <p:transition advClick="0"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sym typeface="Arial" charset="0"/>
            </a:endParaRPr>
          </a:p>
        </p:txBody>
      </p:sp>
      <p:sp>
        <p:nvSpPr>
          <p:cNvPr id="4" name="Symbol zastępczy tekstu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Tree>
    <p:extLst>
      <p:ext uri="{BB962C8B-B14F-4D97-AF65-F5344CB8AC3E}">
        <p14:creationId xmlns:p14="http://schemas.microsoft.com/office/powerpoint/2010/main" val="3942999680"/>
      </p:ext>
    </p:extLst>
  </p:cSld>
  <p:clrMapOvr>
    <a:masterClrMapping/>
  </p:clrMapOvr>
  <p:transition advClick="0"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tytułu pionowego 2"/>
          <p:cNvSpPr>
            <a:spLocks noGrp="1"/>
          </p:cNvSpPr>
          <p:nvPr>
            <p:ph type="body" orient="vert" idx="1"/>
          </p:nvPr>
        </p:nvSpPr>
        <p:spPr>
          <a:xfrm>
            <a:off x="539750" y="1778000"/>
            <a:ext cx="2447925" cy="300038"/>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323957132"/>
      </p:ext>
    </p:extLst>
  </p:cSld>
  <p:clrMapOvr>
    <a:masterClrMapping/>
  </p:clrMapOvr>
  <p:transition advClick="0"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34175" y="179388"/>
            <a:ext cx="2159000" cy="5781675"/>
          </a:xfrm>
          <a:prstGeom prst="rect">
            <a:avLst/>
          </a:prstGeo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52413" y="179388"/>
            <a:ext cx="6329362" cy="5781675"/>
          </a:xfrm>
          <a:prstGeom prst="rect">
            <a:avLst/>
          </a:prstGeo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124156749"/>
      </p:ext>
    </p:extLst>
  </p:cSld>
  <p:clrMapOvr>
    <a:masterClrMapping/>
  </p:clrMapOvr>
  <p:transition advClick="0"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A28829C-D2C5-4D42-BE8A-4F8A41114E2B}"/>
              </a:ext>
            </a:extLst>
          </p:cNvPr>
          <p:cNvSpPr>
            <a:spLocks noGrp="1"/>
          </p:cNvSpPr>
          <p:nvPr>
            <p:ph type="dt" sz="half" idx="10"/>
          </p:nvPr>
        </p:nvSpPr>
        <p:spPr>
          <a:xfrm>
            <a:off x="628650" y="6356350"/>
            <a:ext cx="2057400" cy="365125"/>
          </a:xfrm>
          <a:prstGeom prst="rect">
            <a:avLst/>
          </a:prstGeom>
        </p:spPr>
        <p:txBody>
          <a:bodyPr/>
          <a:lstStyle/>
          <a:p>
            <a:fld id="{712B9414-CB0F-4C23-B371-28EC791D4E6B}" type="datetimeFigureOut">
              <a:rPr lang="es-ES" smtClean="0"/>
              <a:pPr/>
              <a:t>05/07/2021</a:t>
            </a:fld>
            <a:endParaRPr lang="es-ES"/>
          </a:p>
        </p:txBody>
      </p:sp>
      <p:sp>
        <p:nvSpPr>
          <p:cNvPr id="3" name="Marcador de pie de página 2">
            <a:extLst>
              <a:ext uri="{FF2B5EF4-FFF2-40B4-BE49-F238E27FC236}">
                <a16:creationId xmlns:a16="http://schemas.microsoft.com/office/drawing/2014/main" id="{6D0BB456-2253-4052-BF6A-44170294294E}"/>
              </a:ext>
            </a:extLst>
          </p:cNvPr>
          <p:cNvSpPr>
            <a:spLocks noGrp="1"/>
          </p:cNvSpPr>
          <p:nvPr>
            <p:ph type="ftr" sz="quarter" idx="11"/>
          </p:nvPr>
        </p:nvSpPr>
        <p:spPr>
          <a:xfrm>
            <a:off x="3028950" y="6356350"/>
            <a:ext cx="3086100" cy="365125"/>
          </a:xfrm>
          <a:prstGeom prst="rect">
            <a:avLst/>
          </a:prstGeom>
        </p:spPr>
        <p:txBody>
          <a:bodyPr/>
          <a:lstStyle/>
          <a:p>
            <a:endParaRPr lang="es-ES"/>
          </a:p>
        </p:txBody>
      </p:sp>
      <p:sp>
        <p:nvSpPr>
          <p:cNvPr id="4" name="Marcador de número de diapositiva 3">
            <a:extLst>
              <a:ext uri="{FF2B5EF4-FFF2-40B4-BE49-F238E27FC236}">
                <a16:creationId xmlns:a16="http://schemas.microsoft.com/office/drawing/2014/main" id="{BCB6EDE6-DB8A-4DB0-A5E1-EE58A5EEE730}"/>
              </a:ext>
            </a:extLst>
          </p:cNvPr>
          <p:cNvSpPr>
            <a:spLocks noGrp="1"/>
          </p:cNvSpPr>
          <p:nvPr>
            <p:ph type="sldNum" sz="quarter" idx="12"/>
          </p:nvPr>
        </p:nvSpPr>
        <p:spPr>
          <a:xfrm>
            <a:off x="6457950" y="6356350"/>
            <a:ext cx="2057400" cy="365125"/>
          </a:xfrm>
          <a:prstGeom prst="rect">
            <a:avLst/>
          </a:prstGeom>
        </p:spPr>
        <p:txBody>
          <a:bodyPr/>
          <a:lstStyle/>
          <a:p>
            <a:fld id="{44C48ACA-3E37-4987-8F1A-67691E09B26D}" type="slidenum">
              <a:rPr lang="es-ES" smtClean="0"/>
              <a:pPr/>
              <a:t>‹#›</a:t>
            </a:fld>
            <a:endParaRPr lang="es-ES"/>
          </a:p>
        </p:txBody>
      </p:sp>
    </p:spTree>
    <p:extLst>
      <p:ext uri="{BB962C8B-B14F-4D97-AF65-F5344CB8AC3E}">
        <p14:creationId xmlns:p14="http://schemas.microsoft.com/office/powerpoint/2010/main" val="198315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a:prstGeom prst="rect">
            <a:avLst/>
          </a:prstGeo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Tree>
    <p:extLst>
      <p:ext uri="{BB962C8B-B14F-4D97-AF65-F5344CB8AC3E}">
        <p14:creationId xmlns:p14="http://schemas.microsoft.com/office/powerpoint/2010/main" val="1792898901"/>
      </p:ext>
    </p:extLst>
  </p:cSld>
  <p:clrMapOvr>
    <a:masterClrMapping/>
  </p:clrMapOvr>
  <p:transition advClick="0"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idx="1"/>
          </p:nvPr>
        </p:nvSpPr>
        <p:spPr>
          <a:xfrm>
            <a:off x="539750" y="1778000"/>
            <a:ext cx="2447925" cy="300038"/>
          </a:xfrm>
          <a:prstGeom prst="rect">
            <a:avLst/>
          </a:prstGeo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957903230"/>
      </p:ext>
    </p:extLst>
  </p:cSld>
  <p:clrMapOvr>
    <a:masterClrMapping/>
  </p:clrMapOvr>
  <p:transition advClick="0"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Tree>
    <p:extLst>
      <p:ext uri="{BB962C8B-B14F-4D97-AF65-F5344CB8AC3E}">
        <p14:creationId xmlns:p14="http://schemas.microsoft.com/office/powerpoint/2010/main" val="1971424270"/>
      </p:ext>
    </p:extLst>
  </p:cSld>
  <p:clrMapOvr>
    <a:masterClrMapping/>
  </p:clrMapOvr>
  <p:transition advClick="0"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
        <p:nvSpPr>
          <p:cNvPr id="3" name="Symbol zastępczy zawartości 2"/>
          <p:cNvSpPr>
            <a:spLocks noGrp="1"/>
          </p:cNvSpPr>
          <p:nvPr>
            <p:ph sz="half" idx="1"/>
          </p:nvPr>
        </p:nvSpPr>
        <p:spPr>
          <a:xfrm>
            <a:off x="252413" y="1400175"/>
            <a:ext cx="4243387"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400175"/>
            <a:ext cx="4244975" cy="45608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3716525946"/>
      </p:ext>
    </p:extLst>
  </p:cSld>
  <p:clrMapOvr>
    <a:masterClrMapping/>
  </p:clrMapOvr>
  <p:transition advClick="0"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a:prstGeom prst="rect">
            <a:avLst/>
          </a:prstGeo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1844907675"/>
      </p:ext>
    </p:extLst>
  </p:cSld>
  <p:clrMapOvr>
    <a:masterClrMapping/>
  </p:clrMapOvr>
  <p:transition advClick="0"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539552" y="1091852"/>
            <a:ext cx="7200900" cy="604837"/>
          </a:xfrm>
          <a:prstGeom prst="rect">
            <a:avLst/>
          </a:prstGeom>
        </p:spPr>
        <p:txBody>
          <a:bodyPr/>
          <a:lstStyle/>
          <a:p>
            <a:r>
              <a:rPr lang="pl-PL"/>
              <a:t>Kliknij, aby edytować styl</a:t>
            </a:r>
          </a:p>
        </p:txBody>
      </p:sp>
    </p:spTree>
    <p:extLst>
      <p:ext uri="{BB962C8B-B14F-4D97-AF65-F5344CB8AC3E}">
        <p14:creationId xmlns:p14="http://schemas.microsoft.com/office/powerpoint/2010/main" val="2339326563"/>
      </p:ext>
    </p:extLst>
  </p:cSld>
  <p:clrMapOvr>
    <a:masterClrMapping/>
  </p:clrMapOvr>
  <p:transition advClick="0"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512791"/>
      </p:ext>
    </p:extLst>
  </p:cSld>
  <p:clrMapOvr>
    <a:masterClrMapping/>
  </p:clrMapOvr>
  <p:transition advClick="0" advTm="300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1.jpeg"/><Relationship Id="rId18" Type="http://schemas.openxmlformats.org/officeDocument/2006/relationships/image" Target="../media/image15.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17" Type="http://schemas.openxmlformats.org/officeDocument/2006/relationships/image" Target="../media/image14.gif"/><Relationship Id="rId2" Type="http://schemas.openxmlformats.org/officeDocument/2006/relationships/slideLayout" Target="../slideLayouts/slideLayout4.xml"/><Relationship Id="rId16"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2.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7F5898CD-F109-43CE-8333-D377CDEFC4E3}"/>
              </a:ext>
            </a:extLst>
          </p:cNvPr>
          <p:cNvGrpSpPr/>
          <p:nvPr userDrawn="1"/>
        </p:nvGrpSpPr>
        <p:grpSpPr>
          <a:xfrm>
            <a:off x="1427789" y="2101850"/>
            <a:ext cx="6288423" cy="1543174"/>
            <a:chOff x="2483768" y="2101850"/>
            <a:chExt cx="6288423" cy="1543174"/>
          </a:xfrm>
        </p:grpSpPr>
        <p:pic>
          <p:nvPicPr>
            <p:cNvPr id="1032" name="Obraz 1">
              <a:extLst>
                <a:ext uri="{FF2B5EF4-FFF2-40B4-BE49-F238E27FC236}">
                  <a16:creationId xmlns:a16="http://schemas.microsoft.com/office/drawing/2014/main" id="{1407952D-8B25-4FA2-8918-81203F0FE34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839351" y="2101850"/>
              <a:ext cx="1932840" cy="1543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ole tekstowe 17">
              <a:extLst>
                <a:ext uri="{FF2B5EF4-FFF2-40B4-BE49-F238E27FC236}">
                  <a16:creationId xmlns:a16="http://schemas.microsoft.com/office/drawing/2014/main" id="{D1CE1919-414B-4DE4-964C-B2C5E44ED078}"/>
                </a:ext>
              </a:extLst>
            </p:cNvPr>
            <p:cNvSpPr txBox="1"/>
            <p:nvPr userDrawn="1"/>
          </p:nvSpPr>
          <p:spPr bwMode="auto">
            <a:xfrm>
              <a:off x="2483768" y="2321491"/>
              <a:ext cx="4184730" cy="1103893"/>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1800" dirty="0">
                  <a:solidFill>
                    <a:schemeClr val="bg1">
                      <a:lumMod val="50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1800" dirty="0">
                <a:solidFill>
                  <a:schemeClr val="bg1">
                    <a:lumMod val="50000"/>
                  </a:schemeClr>
                </a:solidFill>
                <a:latin typeface="Times New Roman" panose="02020603050405020304" pitchFamily="18" charset="0"/>
                <a:ea typeface="Times New Roman" panose="02020603050405020304" pitchFamily="18" charset="0"/>
              </a:endParaRPr>
            </a:p>
          </p:txBody>
        </p:sp>
      </p:grpSp>
      <p:pic>
        <p:nvPicPr>
          <p:cNvPr id="1028" name="Obraz 13" descr="Logo Politechniki ÅlÄskiej">
            <a:extLst>
              <a:ext uri="{FF2B5EF4-FFF2-40B4-BE49-F238E27FC236}">
                <a16:creationId xmlns:a16="http://schemas.microsoft.com/office/drawing/2014/main" id="{FC0A478C-BDBE-4BDE-AA43-47749735BE7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az 14">
            <a:extLst>
              <a:ext uri="{FF2B5EF4-FFF2-40B4-BE49-F238E27FC236}">
                <a16:creationId xmlns:a16="http://schemas.microsoft.com/office/drawing/2014/main" id="{95BCF6DF-C3EE-4187-9DC0-ACE2D108ED28}"/>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Obraz 15">
            <a:extLst>
              <a:ext uri="{FF2B5EF4-FFF2-40B4-BE49-F238E27FC236}">
                <a16:creationId xmlns:a16="http://schemas.microsoft.com/office/drawing/2014/main" id="{1D9DFB03-099B-426B-8DE4-903ED8CC404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11">
            <a:extLst>
              <a:ext uri="{FF2B5EF4-FFF2-40B4-BE49-F238E27FC236}">
                <a16:creationId xmlns:a16="http://schemas.microsoft.com/office/drawing/2014/main" id="{05FE09E8-6CB9-4FD9-9D83-68B2B84BA510}"/>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C78C4C2B-68B9-4C0C-9BAD-FF084FB00A3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4691"/>
            <a:ext cx="9144000" cy="1859280"/>
          </a:xfrm>
          <a:prstGeom prst="rect">
            <a:avLst/>
          </a:prstGeom>
        </p:spPr>
      </p:pic>
      <p:pic>
        <p:nvPicPr>
          <p:cNvPr id="12" name="Imagen 11">
            <a:extLst>
              <a:ext uri="{FF2B5EF4-FFF2-40B4-BE49-F238E27FC236}">
                <a16:creationId xmlns:a16="http://schemas.microsoft.com/office/drawing/2014/main" id="{25F30BC2-E2E6-493D-955E-C69103BB7BA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164287" y="1327888"/>
            <a:ext cx="1812155" cy="516936"/>
          </a:xfrm>
          <a:prstGeom prst="rect">
            <a:avLst/>
          </a:prstGeom>
        </p:spPr>
      </p:pic>
      <p:pic>
        <p:nvPicPr>
          <p:cNvPr id="15" name="Imagen 1">
            <a:extLst>
              <a:ext uri="{FF2B5EF4-FFF2-40B4-BE49-F238E27FC236}">
                <a16:creationId xmlns:a16="http://schemas.microsoft.com/office/drawing/2014/main" id="{D69C079C-D2FD-47BA-A0D7-4871D4A9AFC2}"/>
              </a:ext>
            </a:extLst>
          </p:cNvPr>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t="26203" b="8290"/>
          <a:stretch/>
        </p:blipFill>
        <p:spPr bwMode="auto">
          <a:xfrm rot="16200000">
            <a:off x="-1467543" y="3788789"/>
            <a:ext cx="3324052" cy="36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Lst>
  <p:transition advClick="0" advTm="3000"/>
  <p:txStyles>
    <p:titleStyle>
      <a:lvl1pPr algn="ctr" defTabSz="642938" rtl="0" eaLnBrk="0" fontAlgn="base" hangingPunct="0">
        <a:spcBef>
          <a:spcPct val="0"/>
        </a:spcBef>
        <a:spcAft>
          <a:spcPct val="0"/>
        </a:spcAft>
        <a:defRPr sz="3000">
          <a:solidFill>
            <a:schemeClr val="tx2"/>
          </a:solidFill>
          <a:latin typeface="+mj-lt"/>
          <a:ea typeface="+mj-ea"/>
          <a:cs typeface="+mj-cs"/>
        </a:defRPr>
      </a:lvl1pPr>
      <a:lvl2pPr algn="ctr" defTabSz="642938" rtl="0" eaLnBrk="0" fontAlgn="base" hangingPunct="0">
        <a:spcBef>
          <a:spcPct val="0"/>
        </a:spcBef>
        <a:spcAft>
          <a:spcPct val="0"/>
        </a:spcAft>
        <a:defRPr sz="3000">
          <a:solidFill>
            <a:schemeClr val="tx2"/>
          </a:solidFill>
          <a:latin typeface="Arial" charset="0"/>
        </a:defRPr>
      </a:lvl2pPr>
      <a:lvl3pPr algn="ctr" defTabSz="642938" rtl="0" eaLnBrk="0" fontAlgn="base" hangingPunct="0">
        <a:spcBef>
          <a:spcPct val="0"/>
        </a:spcBef>
        <a:spcAft>
          <a:spcPct val="0"/>
        </a:spcAft>
        <a:defRPr sz="3000">
          <a:solidFill>
            <a:schemeClr val="tx2"/>
          </a:solidFill>
          <a:latin typeface="Arial" charset="0"/>
        </a:defRPr>
      </a:lvl3pPr>
      <a:lvl4pPr algn="ctr" defTabSz="642938" rtl="0" eaLnBrk="0" fontAlgn="base" hangingPunct="0">
        <a:spcBef>
          <a:spcPct val="0"/>
        </a:spcBef>
        <a:spcAft>
          <a:spcPct val="0"/>
        </a:spcAft>
        <a:defRPr sz="3000">
          <a:solidFill>
            <a:schemeClr val="tx2"/>
          </a:solidFill>
          <a:latin typeface="Arial" charset="0"/>
        </a:defRPr>
      </a:lvl4pPr>
      <a:lvl5pPr algn="ctr" defTabSz="642938" rtl="0" eaLnBrk="0" fontAlgn="base" hangingPunct="0">
        <a:spcBef>
          <a:spcPct val="0"/>
        </a:spcBef>
        <a:spcAft>
          <a:spcPct val="0"/>
        </a:spcAft>
        <a:defRPr sz="3000">
          <a:solidFill>
            <a:schemeClr val="tx2"/>
          </a:solidFill>
          <a:latin typeface="Arial" charset="0"/>
        </a:defRPr>
      </a:lvl5pPr>
      <a:lvl6pPr marL="457200" algn="ctr" defTabSz="642938" rtl="0" eaLnBrk="1" fontAlgn="base" hangingPunct="1">
        <a:spcBef>
          <a:spcPct val="0"/>
        </a:spcBef>
        <a:spcAft>
          <a:spcPct val="0"/>
        </a:spcAft>
        <a:defRPr sz="3000">
          <a:solidFill>
            <a:schemeClr val="tx2"/>
          </a:solidFill>
          <a:latin typeface="Arial" charset="0"/>
        </a:defRPr>
      </a:lvl6pPr>
      <a:lvl7pPr marL="914400" algn="ctr" defTabSz="642938" rtl="0" eaLnBrk="1" fontAlgn="base" hangingPunct="1">
        <a:spcBef>
          <a:spcPct val="0"/>
        </a:spcBef>
        <a:spcAft>
          <a:spcPct val="0"/>
        </a:spcAft>
        <a:defRPr sz="3000">
          <a:solidFill>
            <a:schemeClr val="tx2"/>
          </a:solidFill>
          <a:latin typeface="Arial" charset="0"/>
        </a:defRPr>
      </a:lvl7pPr>
      <a:lvl8pPr marL="1371600" algn="ctr" defTabSz="642938" rtl="0" eaLnBrk="1" fontAlgn="base" hangingPunct="1">
        <a:spcBef>
          <a:spcPct val="0"/>
        </a:spcBef>
        <a:spcAft>
          <a:spcPct val="0"/>
        </a:spcAft>
        <a:defRPr sz="3000">
          <a:solidFill>
            <a:schemeClr val="tx2"/>
          </a:solidFill>
          <a:latin typeface="Arial" charset="0"/>
        </a:defRPr>
      </a:lvl8pPr>
      <a:lvl9pPr marL="1828800" algn="ctr" defTabSz="642938" rtl="0" eaLnBrk="1" fontAlgn="base" hangingPunct="1">
        <a:spcBef>
          <a:spcPct val="0"/>
        </a:spcBef>
        <a:spcAft>
          <a:spcPct val="0"/>
        </a:spcAft>
        <a:defRPr sz="3000">
          <a:solidFill>
            <a:schemeClr val="tx2"/>
          </a:solidFill>
          <a:latin typeface="Arial" charset="0"/>
        </a:defRPr>
      </a:lvl9pPr>
    </p:titleStyle>
    <p:bodyStyle>
      <a:lvl1pPr marL="241300" indent="-241300" algn="l" defTabSz="642938" rtl="0" eaLnBrk="0" fontAlgn="base" hangingPunct="0">
        <a:spcBef>
          <a:spcPct val="20000"/>
        </a:spcBef>
        <a:spcAft>
          <a:spcPct val="0"/>
        </a:spcAft>
        <a:buChar char="•"/>
        <a:defRPr sz="2200">
          <a:solidFill>
            <a:schemeClr val="tx1"/>
          </a:solidFill>
          <a:latin typeface="+mn-lt"/>
          <a:ea typeface="+mn-ea"/>
          <a:cs typeface="+mn-cs"/>
        </a:defRPr>
      </a:lvl1pPr>
      <a:lvl2pPr marL="522288" indent="-203200" algn="l" defTabSz="642938" rtl="0" eaLnBrk="0" fontAlgn="base" hangingPunct="0">
        <a:spcBef>
          <a:spcPct val="20000"/>
        </a:spcBef>
        <a:spcAft>
          <a:spcPct val="0"/>
        </a:spcAft>
        <a:buChar char="–"/>
        <a:defRPr sz="2000">
          <a:solidFill>
            <a:schemeClr val="tx1"/>
          </a:solidFill>
          <a:latin typeface="+mn-lt"/>
        </a:defRPr>
      </a:lvl2pPr>
      <a:lvl3pPr marL="803275" indent="-160338" algn="l" defTabSz="642938" rtl="0" eaLnBrk="0" fontAlgn="base" hangingPunct="0">
        <a:spcBef>
          <a:spcPct val="20000"/>
        </a:spcBef>
        <a:spcAft>
          <a:spcPct val="0"/>
        </a:spcAft>
        <a:buChar char="•"/>
        <a:defRPr sz="1700">
          <a:solidFill>
            <a:schemeClr val="tx1"/>
          </a:solidFill>
          <a:latin typeface="+mn-lt"/>
        </a:defRPr>
      </a:lvl3pPr>
      <a:lvl4pPr marL="1123950" indent="-160338" algn="l" defTabSz="642938" rtl="0" eaLnBrk="0" fontAlgn="base" hangingPunct="0">
        <a:spcBef>
          <a:spcPct val="20000"/>
        </a:spcBef>
        <a:spcAft>
          <a:spcPct val="0"/>
        </a:spcAft>
        <a:buChar char="–"/>
        <a:defRPr sz="1400">
          <a:solidFill>
            <a:schemeClr val="tx1"/>
          </a:solidFill>
          <a:latin typeface="+mn-lt"/>
        </a:defRPr>
      </a:lvl4pPr>
      <a:lvl5pPr marL="1446213" indent="-158750" algn="l" defTabSz="642938" rtl="0" eaLnBrk="0" fontAlgn="base" hangingPunct="0">
        <a:spcBef>
          <a:spcPct val="20000"/>
        </a:spcBef>
        <a:spcAft>
          <a:spcPct val="0"/>
        </a:spcAft>
        <a:buChar char="»"/>
        <a:defRPr sz="1400">
          <a:solidFill>
            <a:schemeClr val="tx1"/>
          </a:solidFill>
          <a:latin typeface="+mn-lt"/>
        </a:defRPr>
      </a:lvl5pPr>
      <a:lvl6pPr marL="1903413" indent="-158750" algn="l" defTabSz="642938" rtl="0" eaLnBrk="1" fontAlgn="base" hangingPunct="1">
        <a:spcBef>
          <a:spcPct val="20000"/>
        </a:spcBef>
        <a:spcAft>
          <a:spcPct val="0"/>
        </a:spcAft>
        <a:buChar char="»"/>
        <a:defRPr sz="1400">
          <a:solidFill>
            <a:schemeClr val="tx1"/>
          </a:solidFill>
          <a:latin typeface="+mn-lt"/>
        </a:defRPr>
      </a:lvl6pPr>
      <a:lvl7pPr marL="2360613" indent="-158750" algn="l" defTabSz="642938" rtl="0" eaLnBrk="1" fontAlgn="base" hangingPunct="1">
        <a:spcBef>
          <a:spcPct val="20000"/>
        </a:spcBef>
        <a:spcAft>
          <a:spcPct val="0"/>
        </a:spcAft>
        <a:buChar char="»"/>
        <a:defRPr sz="1400">
          <a:solidFill>
            <a:schemeClr val="tx1"/>
          </a:solidFill>
          <a:latin typeface="+mn-lt"/>
        </a:defRPr>
      </a:lvl7pPr>
      <a:lvl8pPr marL="2817813" indent="-158750" algn="l" defTabSz="642938" rtl="0" eaLnBrk="1" fontAlgn="base" hangingPunct="1">
        <a:spcBef>
          <a:spcPct val="20000"/>
        </a:spcBef>
        <a:spcAft>
          <a:spcPct val="0"/>
        </a:spcAft>
        <a:buChar char="»"/>
        <a:defRPr sz="1400">
          <a:solidFill>
            <a:schemeClr val="tx1"/>
          </a:solidFill>
          <a:latin typeface="+mn-lt"/>
        </a:defRPr>
      </a:lvl8pPr>
      <a:lvl9pPr marL="3275013" indent="-158750" algn="l" defTabSz="642938" rtl="0" eaLnBrk="1" fontAlgn="base" hangingPunct="1">
        <a:spcBef>
          <a:spcPct val="20000"/>
        </a:spcBef>
        <a:spcAft>
          <a:spcPct val="0"/>
        </a:spcAft>
        <a:buChar char="»"/>
        <a:defRPr sz="14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A25EB961-88E4-4728-B314-FAFCF9B56B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499360"/>
            <a:ext cx="9144000" cy="1859280"/>
          </a:xfrm>
          <a:prstGeom prst="rect">
            <a:avLst/>
          </a:prstGeom>
        </p:spPr>
      </p:pic>
      <p:pic>
        <p:nvPicPr>
          <p:cNvPr id="10" name="Obraz 13" descr="Logo Politechniki ÅlÄskiej">
            <a:extLst>
              <a:ext uri="{FF2B5EF4-FFF2-40B4-BE49-F238E27FC236}">
                <a16:creationId xmlns:a16="http://schemas.microsoft.com/office/drawing/2014/main" id="{E6F63310-57AE-4CB7-ABA2-0D38297FF5C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044" r="29419"/>
          <a:stretch>
            <a:fillRect/>
          </a:stretch>
        </p:blipFill>
        <p:spPr bwMode="auto">
          <a:xfrm>
            <a:off x="539750" y="5932488"/>
            <a:ext cx="1871663"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4">
            <a:extLst>
              <a:ext uri="{FF2B5EF4-FFF2-40B4-BE49-F238E27FC236}">
                <a16:creationId xmlns:a16="http://schemas.microsoft.com/office/drawing/2014/main" id="{9292324C-CFB2-460B-9F44-369411AFF05A}"/>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53038" y="5805488"/>
            <a:ext cx="974725"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az 15">
            <a:extLst>
              <a:ext uri="{FF2B5EF4-FFF2-40B4-BE49-F238E27FC236}">
                <a16:creationId xmlns:a16="http://schemas.microsoft.com/office/drawing/2014/main" id="{4053F563-1DBE-4277-9844-25737225E5DD}"/>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10886" t="30379" r="9628" b="26703"/>
          <a:stretch>
            <a:fillRect/>
          </a:stretch>
        </p:blipFill>
        <p:spPr bwMode="auto">
          <a:xfrm>
            <a:off x="6958013" y="5868988"/>
            <a:ext cx="16462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7119E8FE-952A-43B4-AB5D-00E7AAB77D56}"/>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070225" y="5983288"/>
            <a:ext cx="14525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Obraz 1">
            <a:extLst>
              <a:ext uri="{FF2B5EF4-FFF2-40B4-BE49-F238E27FC236}">
                <a16:creationId xmlns:a16="http://schemas.microsoft.com/office/drawing/2014/main" id="{4B91E131-E34F-4142-B43E-EB4BE20902F2}"/>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0542" y="1605980"/>
            <a:ext cx="1102916" cy="8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a:extLst>
              <a:ext uri="{FF2B5EF4-FFF2-40B4-BE49-F238E27FC236}">
                <a16:creationId xmlns:a16="http://schemas.microsoft.com/office/drawing/2014/main" id="{281C17BF-4D2D-4320-886C-F959A3F3F5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875053" y="3789040"/>
            <a:ext cx="1812155" cy="516936"/>
          </a:xfrm>
          <a:prstGeom prst="rect">
            <a:avLst/>
          </a:prstGeom>
        </p:spPr>
      </p:pic>
    </p:spTree>
    <p:extLst>
      <p:ext uri="{BB962C8B-B14F-4D97-AF65-F5344CB8AC3E}">
        <p14:creationId xmlns:p14="http://schemas.microsoft.com/office/powerpoint/2010/main" val="278255358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 name="Imagen 34">
            <a:extLst>
              <a:ext uri="{FF2B5EF4-FFF2-40B4-BE49-F238E27FC236}">
                <a16:creationId xmlns:a16="http://schemas.microsoft.com/office/drawing/2014/main" id="{D43AE6C3-53DE-461E-AC57-9DBAB6517CE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4055"/>
            <a:ext cx="9144000" cy="693420"/>
          </a:xfrm>
          <a:prstGeom prst="rect">
            <a:avLst/>
          </a:prstGeom>
        </p:spPr>
      </p:pic>
      <p:cxnSp>
        <p:nvCxnSpPr>
          <p:cNvPr id="2054" name="Łącznik prosty 12">
            <a:extLst>
              <a:ext uri="{FF2B5EF4-FFF2-40B4-BE49-F238E27FC236}">
                <a16:creationId xmlns:a16="http://schemas.microsoft.com/office/drawing/2014/main" id="{BDA8FF72-1F9A-4CBC-95D9-36F84D2911F7}"/>
              </a:ext>
            </a:extLst>
          </p:cNvPr>
          <p:cNvCxnSpPr>
            <a:cxnSpLocks noChangeShapeType="1"/>
          </p:cNvCxnSpPr>
          <p:nvPr userDrawn="1"/>
        </p:nvCxnSpPr>
        <p:spPr bwMode="auto">
          <a:xfrm>
            <a:off x="-49213" y="6165304"/>
            <a:ext cx="9193213" cy="0"/>
          </a:xfrm>
          <a:prstGeom prst="line">
            <a:avLst/>
          </a:prstGeom>
          <a:noFill/>
          <a:ln w="12700" algn="ctr">
            <a:solidFill>
              <a:srgbClr val="0404E6"/>
            </a:solidFill>
            <a:round/>
            <a:headEnd/>
            <a:tailEnd/>
          </a:ln>
          <a:extLst>
            <a:ext uri="{909E8E84-426E-40DD-AFC4-6F175D3DCCD1}">
              <a14:hiddenFill xmlns:a14="http://schemas.microsoft.com/office/drawing/2010/main">
                <a:noFill/>
              </a14:hiddenFill>
            </a:ext>
          </a:extLst>
        </p:spPr>
      </p:cxnSp>
      <p:pic>
        <p:nvPicPr>
          <p:cNvPr id="20" name="Imagen 19">
            <a:extLst>
              <a:ext uri="{FF2B5EF4-FFF2-40B4-BE49-F238E27FC236}">
                <a16:creationId xmlns:a16="http://schemas.microsoft.com/office/drawing/2014/main" id="{84B2078D-D761-4969-AC15-3F27511FE3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596336" y="260041"/>
            <a:ext cx="1235793" cy="352523"/>
          </a:xfrm>
          <a:prstGeom prst="rect">
            <a:avLst/>
          </a:prstGeom>
        </p:spPr>
      </p:pic>
      <p:grpSp>
        <p:nvGrpSpPr>
          <p:cNvPr id="27" name="Grupo 26">
            <a:extLst>
              <a:ext uri="{FF2B5EF4-FFF2-40B4-BE49-F238E27FC236}">
                <a16:creationId xmlns:a16="http://schemas.microsoft.com/office/drawing/2014/main" id="{84DE3E14-E354-4D50-B4D8-AF37FC47E772}"/>
              </a:ext>
            </a:extLst>
          </p:cNvPr>
          <p:cNvGrpSpPr/>
          <p:nvPr userDrawn="1"/>
        </p:nvGrpSpPr>
        <p:grpSpPr>
          <a:xfrm>
            <a:off x="323528" y="6309320"/>
            <a:ext cx="2664296" cy="386577"/>
            <a:chOff x="395536" y="6066170"/>
            <a:chExt cx="3468321" cy="503237"/>
          </a:xfrm>
        </p:grpSpPr>
        <p:pic>
          <p:nvPicPr>
            <p:cNvPr id="2051" name="Obraz 13" descr="Logo Politechniki ÅlÄskiej">
              <a:extLst>
                <a:ext uri="{FF2B5EF4-FFF2-40B4-BE49-F238E27FC236}">
                  <a16:creationId xmlns:a16="http://schemas.microsoft.com/office/drawing/2014/main" id="{45244FFF-A08E-4535-B2FB-082E0D4E4996}"/>
                </a:ext>
              </a:extLst>
            </p:cNvPr>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r="78612"/>
            <a:stretch/>
          </p:blipFill>
          <p:spPr bwMode="auto">
            <a:xfrm>
              <a:off x="395536" y="6066170"/>
              <a:ext cx="575866"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1">
              <a:extLst>
                <a:ext uri="{FF2B5EF4-FFF2-40B4-BE49-F238E27FC236}">
                  <a16:creationId xmlns:a16="http://schemas.microsoft.com/office/drawing/2014/main" id="{135AAC17-25D0-4F3A-8A2F-2B3D2BE9F5C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6834" y="6140748"/>
              <a:ext cx="686346" cy="354081"/>
            </a:xfrm>
            <a:prstGeom prst="rect">
              <a:avLst/>
            </a:prstGeom>
          </p:spPr>
        </p:pic>
        <p:pic>
          <p:nvPicPr>
            <p:cNvPr id="24" name="Imagen 23">
              <a:extLst>
                <a:ext uri="{FF2B5EF4-FFF2-40B4-BE49-F238E27FC236}">
                  <a16:creationId xmlns:a16="http://schemas.microsoft.com/office/drawing/2014/main" id="{7910E8F0-C8C4-4479-9403-941484277EAB}"/>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228612" y="6081970"/>
              <a:ext cx="470833" cy="471636"/>
            </a:xfrm>
            <a:prstGeom prst="rect">
              <a:avLst/>
            </a:prstGeom>
          </p:spPr>
        </p:pic>
        <p:pic>
          <p:nvPicPr>
            <p:cNvPr id="26" name="Imagen 25">
              <a:extLst>
                <a:ext uri="{FF2B5EF4-FFF2-40B4-BE49-F238E27FC236}">
                  <a16:creationId xmlns:a16="http://schemas.microsoft.com/office/drawing/2014/main" id="{D4C56CC0-078F-4C43-8D48-D8AF6472220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84877" y="6141605"/>
              <a:ext cx="878980" cy="352366"/>
            </a:xfrm>
            <a:prstGeom prst="rect">
              <a:avLst/>
            </a:prstGeom>
          </p:spPr>
        </p:pic>
      </p:grpSp>
      <p:sp>
        <p:nvSpPr>
          <p:cNvPr id="7" name="pole tekstowe 17">
            <a:extLst>
              <a:ext uri="{FF2B5EF4-FFF2-40B4-BE49-F238E27FC236}">
                <a16:creationId xmlns:a16="http://schemas.microsoft.com/office/drawing/2014/main" id="{E7769513-69E3-4124-9A93-139F735492EC}"/>
              </a:ext>
            </a:extLst>
          </p:cNvPr>
          <p:cNvSpPr txBox="1"/>
          <p:nvPr userDrawn="1"/>
        </p:nvSpPr>
        <p:spPr>
          <a:xfrm>
            <a:off x="251520" y="116631"/>
            <a:ext cx="2980206" cy="432049"/>
          </a:xfrm>
          <a:prstGeom prst="rect">
            <a:avLst/>
          </a:prstGeom>
          <a:noFill/>
        </p:spPr>
        <p:txBody>
          <a:bodyPr>
            <a:scene3d>
              <a:camera prst="orthographicFront"/>
              <a:lightRig rig="harsh" dir="t"/>
            </a:scene3d>
            <a:sp3d extrusionH="57150" prstMaterial="matte">
              <a:bevelT w="63500" h="12700" prst="angle"/>
              <a:contourClr>
                <a:schemeClr val="bg1">
                  <a:lumMod val="65000"/>
                </a:schemeClr>
              </a:contourClr>
            </a:sp3d>
          </a:bodyPr>
          <a:lstStyle/>
          <a:p>
            <a:pPr algn="r">
              <a:spcAft>
                <a:spcPts val="0"/>
              </a:spcAft>
              <a:defRPr/>
            </a:pPr>
            <a:r>
              <a:rPr lang="en-US" sz="900" dirty="0">
                <a:solidFill>
                  <a:schemeClr val="bg2">
                    <a:lumMod val="75000"/>
                  </a:schemeClr>
                </a:solidFill>
                <a:ea typeface="Times New Roman" panose="02020603050405020304" pitchFamily="18" charset="0"/>
              </a:rPr>
              <a:t>Development of innovative training solutions in the ﬁeld of functional evaluation aimed at updating of the curricula of health sciences schools</a:t>
            </a:r>
            <a:endParaRPr lang="pl-PL" sz="900" dirty="0">
              <a:solidFill>
                <a:schemeClr val="bg2">
                  <a:lumMod val="75000"/>
                </a:schemeClr>
              </a:solidFill>
              <a:latin typeface="Times New Roman" panose="02020603050405020304" pitchFamily="18" charset="0"/>
              <a:ea typeface="Times New Roman" panose="02020603050405020304" pitchFamily="18" charset="0"/>
            </a:endParaRPr>
          </a:p>
        </p:txBody>
      </p:sp>
      <p:cxnSp>
        <p:nvCxnSpPr>
          <p:cNvPr id="3" name="Conector recto 2">
            <a:extLst>
              <a:ext uri="{FF2B5EF4-FFF2-40B4-BE49-F238E27FC236}">
                <a16:creationId xmlns:a16="http://schemas.microsoft.com/office/drawing/2014/main" id="{9DF42E42-F554-4418-AD40-D27470710720}"/>
              </a:ext>
            </a:extLst>
          </p:cNvPr>
          <p:cNvCxnSpPr>
            <a:stCxn id="2051" idx="1"/>
          </p:cNvCxnSpPr>
          <p:nvPr userDrawn="1"/>
        </p:nvCxnSpPr>
        <p:spPr bwMode="auto">
          <a:xfrm flipV="1">
            <a:off x="323528" y="1340768"/>
            <a:ext cx="288032" cy="5161841"/>
          </a:xfrm>
          <a:prstGeom prst="line">
            <a:avLst/>
          </a:prstGeom>
          <a:noFill/>
          <a:ln w="12700" cap="flat" cmpd="sng" algn="ctr">
            <a:noFill/>
            <a:prstDash val="solid"/>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advClick="0" advTm="3000"/>
  <p:txStyles>
    <p:titleStyle>
      <a:lvl1pPr algn="ctr" defTabSz="642938" rtl="0" eaLnBrk="0" fontAlgn="base" hangingPunct="0">
        <a:spcBef>
          <a:spcPct val="0"/>
        </a:spcBef>
        <a:spcAft>
          <a:spcPct val="0"/>
        </a:spcAft>
        <a:defRPr sz="2400" b="1">
          <a:solidFill>
            <a:schemeClr val="tx1"/>
          </a:solidFill>
          <a:latin typeface="+mj-lt"/>
          <a:ea typeface="+mj-ea"/>
          <a:cs typeface="+mj-cs"/>
          <a:sym typeface="Arial Bold" charset="0"/>
        </a:defRPr>
      </a:lvl1pPr>
      <a:lvl2pPr algn="ctr" defTabSz="642938" rtl="0" eaLnBrk="0" fontAlgn="base" hangingPunct="0">
        <a:spcBef>
          <a:spcPct val="0"/>
        </a:spcBef>
        <a:spcAft>
          <a:spcPct val="0"/>
        </a:spcAft>
        <a:defRPr sz="2400" b="1">
          <a:solidFill>
            <a:schemeClr val="tx1"/>
          </a:solidFill>
          <a:latin typeface="Arial Bold" charset="0"/>
          <a:sym typeface="Arial Bold" charset="0"/>
        </a:defRPr>
      </a:lvl2pPr>
      <a:lvl3pPr algn="ctr" defTabSz="642938" rtl="0" eaLnBrk="0" fontAlgn="base" hangingPunct="0">
        <a:spcBef>
          <a:spcPct val="0"/>
        </a:spcBef>
        <a:spcAft>
          <a:spcPct val="0"/>
        </a:spcAft>
        <a:defRPr sz="2400" b="1">
          <a:solidFill>
            <a:schemeClr val="tx1"/>
          </a:solidFill>
          <a:latin typeface="Arial Bold" charset="0"/>
          <a:sym typeface="Arial Bold" charset="0"/>
        </a:defRPr>
      </a:lvl3pPr>
      <a:lvl4pPr algn="ctr" defTabSz="642938" rtl="0" eaLnBrk="0" fontAlgn="base" hangingPunct="0">
        <a:spcBef>
          <a:spcPct val="0"/>
        </a:spcBef>
        <a:spcAft>
          <a:spcPct val="0"/>
        </a:spcAft>
        <a:defRPr sz="2400" b="1">
          <a:solidFill>
            <a:schemeClr val="tx1"/>
          </a:solidFill>
          <a:latin typeface="Arial Bold" charset="0"/>
          <a:sym typeface="Arial Bold" charset="0"/>
        </a:defRPr>
      </a:lvl4pPr>
      <a:lvl5pPr algn="ctr" defTabSz="642938" rtl="0" eaLnBrk="0" fontAlgn="base" hangingPunct="0">
        <a:spcBef>
          <a:spcPct val="0"/>
        </a:spcBef>
        <a:spcAft>
          <a:spcPct val="0"/>
        </a:spcAft>
        <a:defRPr sz="2400" b="1">
          <a:solidFill>
            <a:schemeClr val="tx1"/>
          </a:solidFill>
          <a:latin typeface="Arial Bold" charset="0"/>
          <a:sym typeface="Arial Bold" charset="0"/>
        </a:defRPr>
      </a:lvl5pPr>
      <a:lvl6pPr marL="457200" algn="ctr" defTabSz="642938" rtl="0" fontAlgn="base">
        <a:spcBef>
          <a:spcPct val="0"/>
        </a:spcBef>
        <a:spcAft>
          <a:spcPct val="0"/>
        </a:spcAft>
        <a:defRPr sz="2800" b="1">
          <a:solidFill>
            <a:srgbClr val="202261"/>
          </a:solidFill>
          <a:latin typeface="Arial Bold" charset="0"/>
          <a:sym typeface="Arial Bold" charset="0"/>
        </a:defRPr>
      </a:lvl6pPr>
      <a:lvl7pPr marL="914400" algn="ctr" defTabSz="642938" rtl="0" fontAlgn="base">
        <a:spcBef>
          <a:spcPct val="0"/>
        </a:spcBef>
        <a:spcAft>
          <a:spcPct val="0"/>
        </a:spcAft>
        <a:defRPr sz="2800" b="1">
          <a:solidFill>
            <a:srgbClr val="202261"/>
          </a:solidFill>
          <a:latin typeface="Arial Bold" charset="0"/>
          <a:sym typeface="Arial Bold" charset="0"/>
        </a:defRPr>
      </a:lvl7pPr>
      <a:lvl8pPr marL="1371600" algn="ctr" defTabSz="642938" rtl="0" fontAlgn="base">
        <a:spcBef>
          <a:spcPct val="0"/>
        </a:spcBef>
        <a:spcAft>
          <a:spcPct val="0"/>
        </a:spcAft>
        <a:defRPr sz="2800" b="1">
          <a:solidFill>
            <a:srgbClr val="202261"/>
          </a:solidFill>
          <a:latin typeface="Arial Bold" charset="0"/>
          <a:sym typeface="Arial Bold" charset="0"/>
        </a:defRPr>
      </a:lvl8pPr>
      <a:lvl9pPr marL="1828800" algn="ctr" defTabSz="642938" rtl="0" fontAlgn="base">
        <a:spcBef>
          <a:spcPct val="0"/>
        </a:spcBef>
        <a:spcAft>
          <a:spcPct val="0"/>
        </a:spcAft>
        <a:defRPr sz="2800" b="1">
          <a:solidFill>
            <a:srgbClr val="202261"/>
          </a:solidFill>
          <a:latin typeface="Arial Bold" charset="0"/>
          <a:sym typeface="Arial Bold" charset="0"/>
        </a:defRPr>
      </a:lvl9pPr>
    </p:titleStyle>
    <p:bodyStyle>
      <a:lvl1pPr marL="187325" algn="l" defTabSz="642938" rtl="0" eaLnBrk="0" fontAlgn="base" hangingPunct="0">
        <a:spcBef>
          <a:spcPts val="1675"/>
        </a:spcBef>
        <a:spcAft>
          <a:spcPct val="0"/>
        </a:spcAft>
        <a:buSzPct val="171000"/>
        <a:buFont typeface="Arial" panose="020B0604020202020204" pitchFamily="34" charset="0"/>
        <a:defRPr lang="en-US" sz="1100">
          <a:solidFill>
            <a:schemeClr val="tx1"/>
          </a:solidFill>
          <a:latin typeface="+mn-lt"/>
          <a:ea typeface="+mn-ea"/>
          <a:cs typeface="+mn-cs"/>
          <a:sym typeface="Arial" panose="020B0604020202020204" pitchFamily="34" charset="0"/>
        </a:defRPr>
      </a:lvl1pPr>
      <a:lvl2pPr marL="901700"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2pPr>
      <a:lvl3pPr marL="1212850" indent="-400050"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3pPr>
      <a:lvl4pPr marL="1527175" indent="-403225"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4pPr>
      <a:lvl5pPr marL="1839913" indent="-401638" algn="l" defTabSz="642938" rtl="0" eaLnBrk="0" fontAlgn="base" hangingPunct="0">
        <a:spcBef>
          <a:spcPts val="1675"/>
        </a:spcBef>
        <a:spcAft>
          <a:spcPct val="0"/>
        </a:spcAft>
        <a:buSzPct val="171000"/>
        <a:buFont typeface="Arial" panose="020B0604020202020204" pitchFamily="34" charset="0"/>
        <a:buChar char="•"/>
        <a:defRPr sz="2400">
          <a:solidFill>
            <a:srgbClr val="202261"/>
          </a:solidFill>
          <a:latin typeface="+mn-lt"/>
          <a:sym typeface="Arial" panose="020B0604020202020204" pitchFamily="34" charset="0"/>
        </a:defRPr>
      </a:lvl5pPr>
      <a:lvl6pPr marL="22971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6pPr>
      <a:lvl7pPr marL="27543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7pPr>
      <a:lvl8pPr marL="32115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8pPr>
      <a:lvl9pPr marL="3668713" indent="-401638" algn="l" defTabSz="642938" rtl="0" fontAlgn="base">
        <a:spcBef>
          <a:spcPts val="1675"/>
        </a:spcBef>
        <a:spcAft>
          <a:spcPct val="0"/>
        </a:spcAft>
        <a:buSzPct val="171000"/>
        <a:buFont typeface="Arial" charset="0"/>
        <a:buChar char="•"/>
        <a:defRPr sz="2400">
          <a:solidFill>
            <a:srgbClr val="202261"/>
          </a:solidFill>
          <a:latin typeface="+mn-lt"/>
          <a:sym typeface="Arial" charset="0"/>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24.jp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chart" Target="../charts/char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5.gif"/></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47.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7.png"/><Relationship Id="rId7" Type="http://schemas.openxmlformats.org/officeDocument/2006/relationships/diagramColors" Target="../diagrams/colors1.xm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1AE9CA9-0967-4022-809E-3EFAC109DA22}"/>
              </a:ext>
            </a:extLst>
          </p:cNvPr>
          <p:cNvSpPr>
            <a:spLocks noChangeArrowheads="1"/>
          </p:cNvSpPr>
          <p:nvPr/>
        </p:nvSpPr>
        <p:spPr bwMode="auto">
          <a:xfrm>
            <a:off x="1115616" y="3717032"/>
            <a:ext cx="6696744"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MODULE BIOMECHANICS OF GAIT</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Didactic Unit D: INSTRUMENTED ANALYSIS OF GAIT</a:t>
            </a:r>
          </a:p>
          <a:p>
            <a:pPr algn="r" eaLnBrk="1" hangingPunct="1">
              <a:lnSpc>
                <a:spcPct val="90000"/>
              </a:lnSpc>
              <a:spcBef>
                <a:spcPts val="1675"/>
              </a:spcBef>
              <a:buSzPct val="171000"/>
              <a:buFont typeface="Arial" charset="0"/>
              <a:buNone/>
              <a:defRPr/>
            </a:pPr>
            <a:r>
              <a:rPr lang="en-US" sz="2000" dirty="0">
                <a:solidFill>
                  <a:schemeClr val="accent2">
                    <a:lumMod val="75000"/>
                  </a:schemeClr>
                </a:solidFill>
                <a:latin typeface="Bradley Hand ITC" panose="03070402050302030203" pitchFamily="66" charset="0"/>
                <a:sym typeface="Arial" charset="0"/>
              </a:rPr>
              <a:t>D.4 USEFULNESS OF BIOMECHANICAL INSTRUMENTED ANALYSIS OF GAIT</a:t>
            </a:r>
          </a:p>
        </p:txBody>
      </p:sp>
    </p:spTree>
    <p:extLst>
      <p:ext uri="{BB962C8B-B14F-4D97-AF65-F5344CB8AC3E}">
        <p14:creationId xmlns:p14="http://schemas.microsoft.com/office/powerpoint/2010/main" val="3470262893"/>
      </p:ext>
    </p:extLst>
  </p:cSld>
  <p:clrMapOvr>
    <a:masterClrMapping/>
  </p:clrMapOvr>
  <p:transitio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pic>
        <p:nvPicPr>
          <p:cNvPr id="11" name="Imagen 10" descr="Forma&#10;&#10;Descripción generada automáticamente">
            <a:extLst>
              <a:ext uri="{FF2B5EF4-FFF2-40B4-BE49-F238E27FC236}">
                <a16:creationId xmlns:a16="http://schemas.microsoft.com/office/drawing/2014/main" id="{3215BB95-D2DC-4603-975E-AC431BC8B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743" y="3848518"/>
            <a:ext cx="1796569" cy="1796569"/>
          </a:xfrm>
          <a:prstGeom prst="rect">
            <a:avLst/>
          </a:prstGeom>
        </p:spPr>
      </p:pic>
      <p:sp>
        <p:nvSpPr>
          <p:cNvPr id="12" name="Rectángulo: esquinas redondeadas 11">
            <a:extLst>
              <a:ext uri="{FF2B5EF4-FFF2-40B4-BE49-F238E27FC236}">
                <a16:creationId xmlns:a16="http://schemas.microsoft.com/office/drawing/2014/main" id="{96E81594-C504-49A1-A0EF-042330667BCF}"/>
              </a:ext>
            </a:extLst>
          </p:cNvPr>
          <p:cNvSpPr/>
          <p:nvPr/>
        </p:nvSpPr>
        <p:spPr bwMode="auto">
          <a:xfrm>
            <a:off x="539552" y="2492896"/>
            <a:ext cx="3599756" cy="1167969"/>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80975" marR="0" indent="6350" defTabSz="642938" rtl="0" eaLnBrk="1" fontAlgn="base" latinLnBrk="0" hangingPunct="1">
              <a:lnSpc>
                <a:spcPct val="90000"/>
              </a:lnSpc>
              <a:spcBef>
                <a:spcPts val="1675"/>
              </a:spcBef>
              <a:spcAft>
                <a:spcPct val="0"/>
              </a:spcAft>
              <a:buClrTx/>
              <a:buSzPct val="171000"/>
              <a:buFont typeface="Arial" charset="0"/>
              <a:buNone/>
              <a:tabLst/>
            </a:pPr>
            <a:r>
              <a:rPr lang="en-US" sz="1800" b="0" dirty="0"/>
              <a:t>How should I intervene in my patient?</a:t>
            </a:r>
          </a:p>
          <a:p>
            <a:pPr marL="180975" marR="0" indent="6350" defTabSz="642938" rtl="0" eaLnBrk="1" fontAlgn="base" latinLnBrk="0" hangingPunct="1">
              <a:lnSpc>
                <a:spcPct val="90000"/>
              </a:lnSpc>
              <a:spcBef>
                <a:spcPts val="1675"/>
              </a:spcBef>
              <a:spcAft>
                <a:spcPct val="0"/>
              </a:spcAft>
              <a:buClrTx/>
              <a:buSzPct val="171000"/>
              <a:buFont typeface="Arial" charset="0"/>
              <a:buNone/>
              <a:tabLst/>
            </a:pPr>
            <a:r>
              <a:rPr lang="en-US" sz="1800" b="0" dirty="0"/>
              <a:t>I need an analysis of his gait! </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3160D142-5DFE-44D6-8320-D1F985F1ABEF}"/>
              </a:ext>
            </a:extLst>
          </p:cNvPr>
          <p:cNvSpPr/>
          <p:nvPr/>
        </p:nvSpPr>
        <p:spPr bwMode="auto">
          <a:xfrm>
            <a:off x="4502978" y="2564904"/>
            <a:ext cx="1796570" cy="790347"/>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2000" b="1" i="0" u="none" strike="noStrike" cap="none" normalizeH="0" baseline="0" dirty="0">
                <a:ln>
                  <a:solidFill>
                    <a:srgbClr val="4287F8"/>
                  </a:solidFill>
                </a:ln>
                <a:solidFill>
                  <a:schemeClr val="bg1"/>
                </a:solidFill>
                <a:effectLst/>
                <a:latin typeface="Arial" charset="0"/>
                <a:sym typeface="Arial" charset="0"/>
              </a:rPr>
              <a:t>Diagnosis</a:t>
            </a:r>
          </a:p>
        </p:txBody>
      </p:sp>
      <p:sp>
        <p:nvSpPr>
          <p:cNvPr id="14" name="Rectángulo: esquinas redondeadas 13">
            <a:extLst>
              <a:ext uri="{FF2B5EF4-FFF2-40B4-BE49-F238E27FC236}">
                <a16:creationId xmlns:a16="http://schemas.microsoft.com/office/drawing/2014/main" id="{B9B6635E-6F79-4BC2-BE4A-EEDC692C0893}"/>
              </a:ext>
            </a:extLst>
          </p:cNvPr>
          <p:cNvSpPr/>
          <p:nvPr/>
        </p:nvSpPr>
        <p:spPr bwMode="auto">
          <a:xfrm>
            <a:off x="4502978" y="4942909"/>
            <a:ext cx="1796570" cy="790347"/>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2000" b="1" i="0" u="none" strike="noStrike" cap="none" normalizeH="0" baseline="0">
                <a:ln>
                  <a:solidFill>
                    <a:srgbClr val="4287F8"/>
                  </a:solidFill>
                </a:ln>
                <a:solidFill>
                  <a:schemeClr val="bg1"/>
                </a:solidFill>
                <a:effectLst/>
                <a:latin typeface="Arial" charset="0"/>
                <a:sym typeface="Arial" charset="0"/>
              </a:rPr>
              <a:t>Medical treatment</a:t>
            </a:r>
          </a:p>
        </p:txBody>
      </p:sp>
      <p:sp>
        <p:nvSpPr>
          <p:cNvPr id="15" name="Flecha: a la derecha 14">
            <a:extLst>
              <a:ext uri="{FF2B5EF4-FFF2-40B4-BE49-F238E27FC236}">
                <a16:creationId xmlns:a16="http://schemas.microsoft.com/office/drawing/2014/main" id="{79703792-5621-45F5-9DAC-583371C97AC3}"/>
              </a:ext>
            </a:extLst>
          </p:cNvPr>
          <p:cNvSpPr/>
          <p:nvPr/>
        </p:nvSpPr>
        <p:spPr bwMode="auto">
          <a:xfrm rot="5400000">
            <a:off x="4816334" y="3824025"/>
            <a:ext cx="1167968" cy="646331"/>
          </a:xfrm>
          <a:prstGeom prst="rightArrow">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Flecha: a la derecha 15">
            <a:extLst>
              <a:ext uri="{FF2B5EF4-FFF2-40B4-BE49-F238E27FC236}">
                <a16:creationId xmlns:a16="http://schemas.microsoft.com/office/drawing/2014/main" id="{41DBD63D-0B92-4220-ACFF-32A4CFE28046}"/>
              </a:ext>
            </a:extLst>
          </p:cNvPr>
          <p:cNvSpPr/>
          <p:nvPr/>
        </p:nvSpPr>
        <p:spPr bwMode="auto">
          <a:xfrm rot="10800000">
            <a:off x="5723483" y="3776510"/>
            <a:ext cx="1001569" cy="325686"/>
          </a:xfrm>
          <a:prstGeom prst="rightArrow">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Rectángulo: esquinas redondeadas 17">
            <a:extLst>
              <a:ext uri="{FF2B5EF4-FFF2-40B4-BE49-F238E27FC236}">
                <a16:creationId xmlns:a16="http://schemas.microsoft.com/office/drawing/2014/main" id="{DE8D793E-1FB1-40FF-8D5F-DF7BA6064CC3}"/>
              </a:ext>
            </a:extLst>
          </p:cNvPr>
          <p:cNvSpPr/>
          <p:nvPr/>
        </p:nvSpPr>
        <p:spPr bwMode="auto">
          <a:xfrm>
            <a:off x="6875612" y="3621631"/>
            <a:ext cx="1872208" cy="646331"/>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n-US" sz="2000" dirty="0">
                <a:ln>
                  <a:solidFill>
                    <a:srgbClr val="4287F8"/>
                  </a:solidFill>
                </a:ln>
                <a:latin typeface="Arial" charset="0"/>
                <a:sym typeface="Arial" charset="0"/>
              </a:rPr>
              <a:t>Additional information</a:t>
            </a:r>
            <a:endParaRPr kumimoji="0" lang="en-US" sz="2000" b="1" i="0" u="none" strike="noStrike" cap="none" normalizeH="0" baseline="0" dirty="0">
              <a:ln>
                <a:solidFill>
                  <a:srgbClr val="4287F8"/>
                </a:solidFill>
              </a:ln>
              <a:solidFill>
                <a:schemeClr val="bg1"/>
              </a:solidFill>
              <a:effectLst/>
              <a:latin typeface="Arial" charset="0"/>
              <a:sym typeface="Arial" charset="0"/>
            </a:endParaRPr>
          </a:p>
        </p:txBody>
      </p:sp>
      <p:sp>
        <p:nvSpPr>
          <p:cNvPr id="20" name="Prostokąt 1">
            <a:extLst>
              <a:ext uri="{FF2B5EF4-FFF2-40B4-BE49-F238E27FC236}">
                <a16:creationId xmlns:a16="http://schemas.microsoft.com/office/drawing/2014/main" id="{A28FE38D-9499-4267-B72E-BC5EFF76FE46}"/>
              </a:ext>
            </a:extLst>
          </p:cNvPr>
          <p:cNvSpPr/>
          <p:nvPr/>
        </p:nvSpPr>
        <p:spPr>
          <a:xfrm>
            <a:off x="468188" y="1835532"/>
            <a:ext cx="8136260" cy="369332"/>
          </a:xfrm>
          <a:prstGeom prst="rect">
            <a:avLst/>
          </a:prstGeom>
        </p:spPr>
        <p:txBody>
          <a:bodyPr wrap="square">
            <a:spAutoFit/>
          </a:bodyPr>
          <a:lstStyle/>
          <a:p>
            <a:r>
              <a:rPr lang="en-US" sz="1800" i="1" dirty="0">
                <a:solidFill>
                  <a:schemeClr val="accent2">
                    <a:lumMod val="75000"/>
                  </a:schemeClr>
                </a:solidFill>
              </a:rPr>
              <a:t>Instrumented gait analysis in medical diagnosis and decision-making</a:t>
            </a:r>
          </a:p>
        </p:txBody>
      </p:sp>
    </p:spTree>
    <p:extLst>
      <p:ext uri="{BB962C8B-B14F-4D97-AF65-F5344CB8AC3E}">
        <p14:creationId xmlns:p14="http://schemas.microsoft.com/office/powerpoint/2010/main" val="63001818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cono&#10;&#10;Descripción generada automáticamente">
            <a:extLst>
              <a:ext uri="{FF2B5EF4-FFF2-40B4-BE49-F238E27FC236}">
                <a16:creationId xmlns:a16="http://schemas.microsoft.com/office/drawing/2014/main" id="{315D1827-6D8F-448B-9585-02448BE385AA}"/>
              </a:ext>
            </a:extLst>
          </p:cNvPr>
          <p:cNvPicPr>
            <a:picLocks noChangeAspect="1"/>
          </p:cNvPicPr>
          <p:nvPr/>
        </p:nvPicPr>
        <p:blipFill rotWithShape="1">
          <a:blip r:embed="rId3">
            <a:extLst>
              <a:ext uri="{28A0092B-C50C-407E-A947-70E740481C1C}">
                <a14:useLocalDpi xmlns:a14="http://schemas.microsoft.com/office/drawing/2010/main" val="0"/>
              </a:ext>
            </a:extLst>
          </a:blip>
          <a:srcRect l="16286" r="14579"/>
          <a:stretch/>
        </p:blipFill>
        <p:spPr>
          <a:xfrm rot="9311341" flipH="1">
            <a:off x="1974301" y="5237155"/>
            <a:ext cx="538621" cy="779087"/>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pic>
        <p:nvPicPr>
          <p:cNvPr id="7" name="Imagen 6">
            <a:extLst>
              <a:ext uri="{FF2B5EF4-FFF2-40B4-BE49-F238E27FC236}">
                <a16:creationId xmlns:a16="http://schemas.microsoft.com/office/drawing/2014/main" id="{9B9B1E36-5565-43EB-987A-37D549CEC704}"/>
              </a:ext>
            </a:extLst>
          </p:cNvPr>
          <p:cNvPicPr>
            <a:picLocks noChangeAspect="1"/>
          </p:cNvPicPr>
          <p:nvPr/>
        </p:nvPicPr>
        <p:blipFill rotWithShape="1">
          <a:blip r:embed="rId4"/>
          <a:srcRect l="17713" t="29000" r="21651" b="29000"/>
          <a:stretch/>
        </p:blipFill>
        <p:spPr>
          <a:xfrm>
            <a:off x="2952639" y="2348880"/>
            <a:ext cx="5544616" cy="2160240"/>
          </a:xfrm>
          <a:prstGeom prst="rect">
            <a:avLst/>
          </a:prstGeom>
        </p:spPr>
      </p:pic>
      <p:pic>
        <p:nvPicPr>
          <p:cNvPr id="9" name="Imagen 8" descr="Interfaz de usuario gráfica, Aplicación&#10;&#10;Descripción generada automáticamente">
            <a:extLst>
              <a:ext uri="{FF2B5EF4-FFF2-40B4-BE49-F238E27FC236}">
                <a16:creationId xmlns:a16="http://schemas.microsoft.com/office/drawing/2014/main" id="{395226F9-6EF0-4CFB-838A-44B7AE5D3A55}"/>
              </a:ext>
            </a:extLst>
          </p:cNvPr>
          <p:cNvPicPr>
            <a:picLocks noChangeAspect="1"/>
          </p:cNvPicPr>
          <p:nvPr/>
        </p:nvPicPr>
        <p:blipFill rotWithShape="1">
          <a:blip r:embed="rId5">
            <a:extLst>
              <a:ext uri="{28A0092B-C50C-407E-A947-70E740481C1C}">
                <a14:useLocalDpi xmlns:a14="http://schemas.microsoft.com/office/drawing/2010/main" val="0"/>
              </a:ext>
            </a:extLst>
          </a:blip>
          <a:srcRect l="22841" t="37114" r="23432" b="17785"/>
          <a:stretch/>
        </p:blipFill>
        <p:spPr>
          <a:xfrm>
            <a:off x="323528" y="4077072"/>
            <a:ext cx="2391119" cy="1128682"/>
          </a:xfrm>
          <a:prstGeom prst="rect">
            <a:avLst/>
          </a:prstGeom>
        </p:spPr>
      </p:pic>
      <p:sp>
        <p:nvSpPr>
          <p:cNvPr id="11" name="Rectángulo: esquinas redondeadas 10">
            <a:extLst>
              <a:ext uri="{FF2B5EF4-FFF2-40B4-BE49-F238E27FC236}">
                <a16:creationId xmlns:a16="http://schemas.microsoft.com/office/drawing/2014/main" id="{36CA73E1-2390-4A3B-848E-C58BFEF1E82A}"/>
              </a:ext>
            </a:extLst>
          </p:cNvPr>
          <p:cNvSpPr/>
          <p:nvPr/>
        </p:nvSpPr>
        <p:spPr bwMode="auto">
          <a:xfrm>
            <a:off x="475294" y="3284984"/>
            <a:ext cx="2087588" cy="792088"/>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6350" algn="ctr" defTabSz="642938" rtl="0" eaLnBrk="1" fontAlgn="base" latinLnBrk="0" hangingPunct="1">
              <a:lnSpc>
                <a:spcPct val="90000"/>
              </a:lnSpc>
              <a:spcBef>
                <a:spcPts val="1675"/>
              </a:spcBef>
              <a:spcAft>
                <a:spcPct val="0"/>
              </a:spcAft>
              <a:buClrTx/>
              <a:buSzPct val="171000"/>
              <a:buFont typeface="Arial" charset="0"/>
              <a:buNone/>
              <a:tabLst/>
            </a:pPr>
            <a:r>
              <a:rPr lang="en-US" sz="1600" b="0" dirty="0"/>
              <a:t>60 children between 4 and 18 years-old with cerebral palsy</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8E4F77D0-D310-4139-BDD5-C27FE0821B4E}"/>
              </a:ext>
            </a:extLst>
          </p:cNvPr>
          <p:cNvSpPr/>
          <p:nvPr/>
        </p:nvSpPr>
        <p:spPr bwMode="auto">
          <a:xfrm>
            <a:off x="2782734" y="4757847"/>
            <a:ext cx="1511680" cy="1023953"/>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635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600" b="0" i="0" u="none" strike="noStrike" cap="none" normalizeH="0" baseline="0" dirty="0">
                <a:ln>
                  <a:noFill/>
                </a:ln>
                <a:solidFill>
                  <a:schemeClr val="bg1"/>
                </a:solidFill>
                <a:effectLst/>
                <a:latin typeface="Arial" charset="0"/>
                <a:sym typeface="Arial" charset="0"/>
              </a:rPr>
              <a:t>They had a specific surgical plan outlined</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4" name="Flecha: a la derecha 13">
            <a:extLst>
              <a:ext uri="{FF2B5EF4-FFF2-40B4-BE49-F238E27FC236}">
                <a16:creationId xmlns:a16="http://schemas.microsoft.com/office/drawing/2014/main" id="{3D35761C-40C6-4DCC-8A7F-E15D5C8B78BF}"/>
              </a:ext>
            </a:extLst>
          </p:cNvPr>
          <p:cNvSpPr/>
          <p:nvPr/>
        </p:nvSpPr>
        <p:spPr bwMode="auto">
          <a:xfrm>
            <a:off x="4366909" y="5085184"/>
            <a:ext cx="432048" cy="424662"/>
          </a:xfrm>
          <a:prstGeom prst="rightArrow">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5" name="Rectángulo: esquinas redondeadas 14">
            <a:extLst>
              <a:ext uri="{FF2B5EF4-FFF2-40B4-BE49-F238E27FC236}">
                <a16:creationId xmlns:a16="http://schemas.microsoft.com/office/drawing/2014/main" id="{8C0072D5-DA0D-4B99-BA94-F9DDEB0C9864}"/>
              </a:ext>
            </a:extLst>
          </p:cNvPr>
          <p:cNvSpPr/>
          <p:nvPr/>
        </p:nvSpPr>
        <p:spPr bwMode="auto">
          <a:xfrm>
            <a:off x="4870965" y="4781311"/>
            <a:ext cx="1691369" cy="1023953"/>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635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600" b="0" i="0" u="none" strike="noStrike" cap="none" normalizeH="0" baseline="0" dirty="0">
                <a:ln>
                  <a:noFill/>
                </a:ln>
                <a:solidFill>
                  <a:srgbClr val="4287F8"/>
                </a:solidFill>
                <a:effectLst/>
                <a:latin typeface="Arial" charset="0"/>
                <a:sym typeface="Arial" charset="0"/>
              </a:rPr>
              <a:t>3-dimensional kinematics and kinetics analysis</a:t>
            </a:r>
            <a:endParaRPr kumimoji="0" lang="es-ES" sz="1600" b="0" i="0" u="none" strike="noStrike" cap="none" normalizeH="0" baseline="0" dirty="0">
              <a:ln>
                <a:noFill/>
              </a:ln>
              <a:solidFill>
                <a:srgbClr val="4287F8"/>
              </a:solidFill>
              <a:effectLst/>
              <a:latin typeface="Arial" charset="0"/>
              <a:sym typeface="Arial" charset="0"/>
            </a:endParaRPr>
          </a:p>
        </p:txBody>
      </p:sp>
      <p:sp>
        <p:nvSpPr>
          <p:cNvPr id="16" name="Flecha: a la derecha 15">
            <a:extLst>
              <a:ext uri="{FF2B5EF4-FFF2-40B4-BE49-F238E27FC236}">
                <a16:creationId xmlns:a16="http://schemas.microsoft.com/office/drawing/2014/main" id="{8A2385DB-8658-4402-8749-FA2C678EC749}"/>
              </a:ext>
            </a:extLst>
          </p:cNvPr>
          <p:cNvSpPr/>
          <p:nvPr/>
        </p:nvSpPr>
        <p:spPr bwMode="auto">
          <a:xfrm>
            <a:off x="6671165" y="5085184"/>
            <a:ext cx="432048" cy="424662"/>
          </a:xfrm>
          <a:prstGeom prst="rightArrow">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Rectángulo: esquinas redondeadas 17">
            <a:extLst>
              <a:ext uri="{FF2B5EF4-FFF2-40B4-BE49-F238E27FC236}">
                <a16:creationId xmlns:a16="http://schemas.microsoft.com/office/drawing/2014/main" id="{F5E13E21-3E10-40BF-A6BD-DB3E369C17DF}"/>
              </a:ext>
            </a:extLst>
          </p:cNvPr>
          <p:cNvSpPr/>
          <p:nvPr/>
        </p:nvSpPr>
        <p:spPr bwMode="auto">
          <a:xfrm>
            <a:off x="7175221" y="4757846"/>
            <a:ext cx="1691369" cy="1023953"/>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6350" algn="ctr" defTabSz="642938" rtl="0" eaLnBrk="1" fontAlgn="base" latinLnBrk="0" hangingPunct="1">
              <a:lnSpc>
                <a:spcPct val="90000"/>
              </a:lnSpc>
              <a:spcBef>
                <a:spcPts val="1675"/>
              </a:spcBef>
              <a:spcAft>
                <a:spcPct val="0"/>
              </a:spcAft>
              <a:buClrTx/>
              <a:buSzPct val="171000"/>
              <a:buFont typeface="Arial" charset="0"/>
              <a:buNone/>
              <a:tabLst/>
            </a:pPr>
            <a:r>
              <a:rPr lang="en-US" sz="1600" b="0" dirty="0"/>
              <a:t>How did the </a:t>
            </a:r>
            <a:r>
              <a:rPr lang="en-US" sz="1600" b="0" dirty="0">
                <a:latin typeface="Arial" charset="0"/>
              </a:rPr>
              <a:t>surgical plan change after the gait analysis?</a:t>
            </a:r>
            <a:endParaRPr lang="es-ES" sz="1600" b="0" dirty="0">
              <a:latin typeface="Arial" charset="0"/>
              <a:sym typeface="Arial" charset="0"/>
            </a:endParaRPr>
          </a:p>
        </p:txBody>
      </p:sp>
      <p:sp>
        <p:nvSpPr>
          <p:cNvPr id="21" name="Prostokąt 1">
            <a:extLst>
              <a:ext uri="{FF2B5EF4-FFF2-40B4-BE49-F238E27FC236}">
                <a16:creationId xmlns:a16="http://schemas.microsoft.com/office/drawing/2014/main" id="{124644CA-F885-4C9E-BB37-484D659CD6B8}"/>
              </a:ext>
            </a:extLst>
          </p:cNvPr>
          <p:cNvSpPr/>
          <p:nvPr/>
        </p:nvSpPr>
        <p:spPr>
          <a:xfrm>
            <a:off x="468188" y="1835532"/>
            <a:ext cx="8136260" cy="369332"/>
          </a:xfrm>
          <a:prstGeom prst="rect">
            <a:avLst/>
          </a:prstGeom>
        </p:spPr>
        <p:txBody>
          <a:bodyPr wrap="square">
            <a:spAutoFit/>
          </a:bodyPr>
          <a:lstStyle/>
          <a:p>
            <a:r>
              <a:rPr lang="en-US" sz="1800" i="1" dirty="0">
                <a:solidFill>
                  <a:schemeClr val="accent2">
                    <a:lumMod val="75000"/>
                  </a:schemeClr>
                </a:solidFill>
              </a:rPr>
              <a:t>Instrumented gait analysis in medical diagnosis and decision-making</a:t>
            </a:r>
          </a:p>
        </p:txBody>
      </p:sp>
      <p:sp>
        <p:nvSpPr>
          <p:cNvPr id="23" name="Rectángulo: esquinas redondeadas 22">
            <a:extLst>
              <a:ext uri="{FF2B5EF4-FFF2-40B4-BE49-F238E27FC236}">
                <a16:creationId xmlns:a16="http://schemas.microsoft.com/office/drawing/2014/main" id="{C6E2E72A-5929-4380-9320-C3D32E67BA32}"/>
              </a:ext>
            </a:extLst>
          </p:cNvPr>
          <p:cNvSpPr/>
          <p:nvPr/>
        </p:nvSpPr>
        <p:spPr bwMode="auto">
          <a:xfrm>
            <a:off x="539552" y="2276872"/>
            <a:ext cx="1584176" cy="513343"/>
          </a:xfrm>
          <a:prstGeom prst="roundRect">
            <a:avLst/>
          </a:prstGeom>
          <a:noFill/>
          <a:ln w="12700" cap="flat" cmpd="sng" algn="ctr">
            <a:solidFill>
              <a:srgbClr val="0404E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25" name="Prostokąt 1">
            <a:extLst>
              <a:ext uri="{FF2B5EF4-FFF2-40B4-BE49-F238E27FC236}">
                <a16:creationId xmlns:a16="http://schemas.microsoft.com/office/drawing/2014/main" id="{6B6DDD70-9EA1-49C0-B213-64F527856AA3}"/>
              </a:ext>
            </a:extLst>
          </p:cNvPr>
          <p:cNvSpPr/>
          <p:nvPr/>
        </p:nvSpPr>
        <p:spPr>
          <a:xfrm>
            <a:off x="684212" y="2348875"/>
            <a:ext cx="1298238" cy="369332"/>
          </a:xfrm>
          <a:prstGeom prst="rect">
            <a:avLst/>
          </a:prstGeom>
        </p:spPr>
        <p:txBody>
          <a:bodyPr wrap="square">
            <a:spAutoFit/>
          </a:bodyPr>
          <a:lstStyle/>
          <a:p>
            <a:pPr algn="ctr"/>
            <a:r>
              <a:rPr lang="en-US" sz="1800" b="0" dirty="0">
                <a:solidFill>
                  <a:schemeClr val="accent2">
                    <a:lumMod val="75000"/>
                  </a:schemeClr>
                </a:solidFill>
              </a:rPr>
              <a:t>Example</a:t>
            </a:r>
          </a:p>
        </p:txBody>
      </p:sp>
    </p:spTree>
    <p:extLst>
      <p:ext uri="{BB962C8B-B14F-4D97-AF65-F5344CB8AC3E}">
        <p14:creationId xmlns:p14="http://schemas.microsoft.com/office/powerpoint/2010/main" val="64936187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sp>
        <p:nvSpPr>
          <p:cNvPr id="3" name="Prostokąt 1">
            <a:extLst>
              <a:ext uri="{FF2B5EF4-FFF2-40B4-BE49-F238E27FC236}">
                <a16:creationId xmlns:a16="http://schemas.microsoft.com/office/drawing/2014/main" id="{ECA099C1-E56C-418F-A9D2-F4E0F09BD30D}"/>
              </a:ext>
            </a:extLst>
          </p:cNvPr>
          <p:cNvSpPr/>
          <p:nvPr/>
        </p:nvSpPr>
        <p:spPr>
          <a:xfrm>
            <a:off x="468188" y="1835532"/>
            <a:ext cx="8136260" cy="369332"/>
          </a:xfrm>
          <a:prstGeom prst="rect">
            <a:avLst/>
          </a:prstGeom>
        </p:spPr>
        <p:txBody>
          <a:bodyPr wrap="square">
            <a:spAutoFit/>
          </a:bodyPr>
          <a:lstStyle/>
          <a:p>
            <a:r>
              <a:rPr lang="en-US" sz="1800" i="1" dirty="0">
                <a:solidFill>
                  <a:schemeClr val="accent2">
                    <a:lumMod val="75000"/>
                  </a:schemeClr>
                </a:solidFill>
              </a:rPr>
              <a:t>Instrumented gait analysis in medical diagnosis and decision-making</a:t>
            </a:r>
          </a:p>
        </p:txBody>
      </p:sp>
      <p:sp>
        <p:nvSpPr>
          <p:cNvPr id="5" name="Rectángulo: esquinas redondeadas 4">
            <a:extLst>
              <a:ext uri="{FF2B5EF4-FFF2-40B4-BE49-F238E27FC236}">
                <a16:creationId xmlns:a16="http://schemas.microsoft.com/office/drawing/2014/main" id="{CA78D539-582B-411D-9B73-9354E2EDEE4E}"/>
              </a:ext>
            </a:extLst>
          </p:cNvPr>
          <p:cNvSpPr/>
          <p:nvPr/>
        </p:nvSpPr>
        <p:spPr bwMode="auto">
          <a:xfrm>
            <a:off x="539552" y="2276872"/>
            <a:ext cx="1584176" cy="513343"/>
          </a:xfrm>
          <a:prstGeom prst="roundRect">
            <a:avLst/>
          </a:prstGeom>
          <a:noFill/>
          <a:ln w="12700" cap="flat" cmpd="sng" algn="ctr">
            <a:solidFill>
              <a:srgbClr val="0404E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6" name="Prostokąt 1">
            <a:extLst>
              <a:ext uri="{FF2B5EF4-FFF2-40B4-BE49-F238E27FC236}">
                <a16:creationId xmlns:a16="http://schemas.microsoft.com/office/drawing/2014/main" id="{B59E86B7-4241-47FB-9380-DF2AA9E7BFC6}"/>
              </a:ext>
            </a:extLst>
          </p:cNvPr>
          <p:cNvSpPr/>
          <p:nvPr/>
        </p:nvSpPr>
        <p:spPr>
          <a:xfrm>
            <a:off x="684212" y="2348875"/>
            <a:ext cx="1298238" cy="369332"/>
          </a:xfrm>
          <a:prstGeom prst="rect">
            <a:avLst/>
          </a:prstGeom>
        </p:spPr>
        <p:txBody>
          <a:bodyPr wrap="square">
            <a:spAutoFit/>
          </a:bodyPr>
          <a:lstStyle/>
          <a:p>
            <a:pPr algn="ctr"/>
            <a:r>
              <a:rPr lang="en-US" sz="1800" b="0" dirty="0">
                <a:solidFill>
                  <a:schemeClr val="accent2">
                    <a:lumMod val="75000"/>
                  </a:schemeClr>
                </a:solidFill>
              </a:rPr>
              <a:t>Example</a:t>
            </a:r>
          </a:p>
        </p:txBody>
      </p:sp>
      <p:graphicFrame>
        <p:nvGraphicFramePr>
          <p:cNvPr id="10" name="Gráfico 9">
            <a:extLst>
              <a:ext uri="{FF2B5EF4-FFF2-40B4-BE49-F238E27FC236}">
                <a16:creationId xmlns:a16="http://schemas.microsoft.com/office/drawing/2014/main" id="{9B7BD20E-5852-4441-A608-CA8DB23DC13E}"/>
              </a:ext>
            </a:extLst>
          </p:cNvPr>
          <p:cNvGraphicFramePr/>
          <p:nvPr>
            <p:extLst>
              <p:ext uri="{D42A27DB-BD31-4B8C-83A1-F6EECF244321}">
                <p14:modId xmlns:p14="http://schemas.microsoft.com/office/powerpoint/2010/main" val="1168320369"/>
              </p:ext>
            </p:extLst>
          </p:nvPr>
        </p:nvGraphicFramePr>
        <p:xfrm>
          <a:off x="2244080" y="2924944"/>
          <a:ext cx="3912096" cy="2824088"/>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n 11">
            <a:extLst>
              <a:ext uri="{FF2B5EF4-FFF2-40B4-BE49-F238E27FC236}">
                <a16:creationId xmlns:a16="http://schemas.microsoft.com/office/drawing/2014/main" id="{D43B52A8-484C-4AE9-A0A5-717BBB7DCD87}"/>
              </a:ext>
            </a:extLst>
          </p:cNvPr>
          <p:cNvPicPr>
            <a:picLocks noChangeAspect="1"/>
          </p:cNvPicPr>
          <p:nvPr/>
        </p:nvPicPr>
        <p:blipFill rotWithShape="1">
          <a:blip r:embed="rId4"/>
          <a:srcRect l="30313" t="24801" r="52362" b="48600"/>
          <a:stretch/>
        </p:blipFill>
        <p:spPr>
          <a:xfrm>
            <a:off x="5622721" y="2996952"/>
            <a:ext cx="3125743" cy="2699505"/>
          </a:xfrm>
          <a:prstGeom prst="rect">
            <a:avLst/>
          </a:prstGeom>
        </p:spPr>
      </p:pic>
      <p:graphicFrame>
        <p:nvGraphicFramePr>
          <p:cNvPr id="21" name="Gráfico 20">
            <a:extLst>
              <a:ext uri="{FF2B5EF4-FFF2-40B4-BE49-F238E27FC236}">
                <a16:creationId xmlns:a16="http://schemas.microsoft.com/office/drawing/2014/main" id="{C4592572-8801-42A7-A0A8-FA3A500D9D21}"/>
              </a:ext>
            </a:extLst>
          </p:cNvPr>
          <p:cNvGraphicFramePr/>
          <p:nvPr>
            <p:extLst>
              <p:ext uri="{D42A27DB-BD31-4B8C-83A1-F6EECF244321}">
                <p14:modId xmlns:p14="http://schemas.microsoft.com/office/powerpoint/2010/main" val="2678954312"/>
              </p:ext>
            </p:extLst>
          </p:nvPr>
        </p:nvGraphicFramePr>
        <p:xfrm>
          <a:off x="48705" y="2924944"/>
          <a:ext cx="3125744" cy="2833373"/>
        </p:xfrm>
        <a:graphic>
          <a:graphicData uri="http://schemas.openxmlformats.org/drawingml/2006/chart">
            <c:chart xmlns:c="http://schemas.openxmlformats.org/drawingml/2006/chart" xmlns:r="http://schemas.openxmlformats.org/officeDocument/2006/relationships" r:id="rId5"/>
          </a:graphicData>
        </a:graphic>
      </p:graphicFrame>
      <p:sp>
        <p:nvSpPr>
          <p:cNvPr id="22" name="Prostokąt 1">
            <a:extLst>
              <a:ext uri="{FF2B5EF4-FFF2-40B4-BE49-F238E27FC236}">
                <a16:creationId xmlns:a16="http://schemas.microsoft.com/office/drawing/2014/main" id="{253271B2-C9A0-47D9-99D2-74F0B759B298}"/>
              </a:ext>
            </a:extLst>
          </p:cNvPr>
          <p:cNvSpPr/>
          <p:nvPr/>
        </p:nvSpPr>
        <p:spPr>
          <a:xfrm>
            <a:off x="7236296" y="5517232"/>
            <a:ext cx="1298238" cy="338554"/>
          </a:xfrm>
          <a:prstGeom prst="rect">
            <a:avLst/>
          </a:prstGeom>
        </p:spPr>
        <p:txBody>
          <a:bodyPr wrap="square">
            <a:spAutoFit/>
          </a:bodyPr>
          <a:lstStyle/>
          <a:p>
            <a:pPr algn="ctr"/>
            <a:r>
              <a:rPr lang="en-US" sz="1600" dirty="0">
                <a:solidFill>
                  <a:srgbClr val="FF0000"/>
                </a:solidFill>
              </a:rPr>
              <a:t>13%</a:t>
            </a:r>
          </a:p>
        </p:txBody>
      </p:sp>
      <p:sp>
        <p:nvSpPr>
          <p:cNvPr id="23" name="Rectángulo 22">
            <a:extLst>
              <a:ext uri="{FF2B5EF4-FFF2-40B4-BE49-F238E27FC236}">
                <a16:creationId xmlns:a16="http://schemas.microsoft.com/office/drawing/2014/main" id="{DBB08193-7C76-40F5-9060-318B207E0EDE}"/>
              </a:ext>
            </a:extLst>
          </p:cNvPr>
          <p:cNvSpPr/>
          <p:nvPr/>
        </p:nvSpPr>
        <p:spPr bwMode="auto">
          <a:xfrm>
            <a:off x="5622721" y="4039177"/>
            <a:ext cx="3125743" cy="144016"/>
          </a:xfrm>
          <a:prstGeom prst="rect">
            <a:avLst/>
          </a:pr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4" name="Rectángulo 23">
            <a:extLst>
              <a:ext uri="{FF2B5EF4-FFF2-40B4-BE49-F238E27FC236}">
                <a16:creationId xmlns:a16="http://schemas.microsoft.com/office/drawing/2014/main" id="{FDBB818F-6870-44F6-AC8A-EC2B9D8DE2C6}"/>
              </a:ext>
            </a:extLst>
          </p:cNvPr>
          <p:cNvSpPr/>
          <p:nvPr/>
        </p:nvSpPr>
        <p:spPr bwMode="auto">
          <a:xfrm>
            <a:off x="5622721" y="4509120"/>
            <a:ext cx="3125743" cy="144016"/>
          </a:xfrm>
          <a:prstGeom prst="rect">
            <a:avLst/>
          </a:pr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CuadroTexto 24">
            <a:extLst>
              <a:ext uri="{FF2B5EF4-FFF2-40B4-BE49-F238E27FC236}">
                <a16:creationId xmlns:a16="http://schemas.microsoft.com/office/drawing/2014/main" id="{93388DBD-6D09-41B9-B297-C47BD28BE6D3}"/>
              </a:ext>
            </a:extLst>
          </p:cNvPr>
          <p:cNvSpPr txBox="1"/>
          <p:nvPr/>
        </p:nvSpPr>
        <p:spPr>
          <a:xfrm>
            <a:off x="5436096" y="5805264"/>
            <a:ext cx="3672408" cy="307777"/>
          </a:xfrm>
          <a:prstGeom prst="rect">
            <a:avLst/>
          </a:prstGeom>
          <a:noFill/>
        </p:spPr>
        <p:txBody>
          <a:bodyPr wrap="square" rtlCol="0">
            <a:spAutoFit/>
          </a:bodyPr>
          <a:lstStyle/>
          <a:p>
            <a:r>
              <a:rPr lang="es-ES" sz="1400" b="0" dirty="0">
                <a:solidFill>
                  <a:schemeClr val="accent2"/>
                </a:solidFill>
              </a:rPr>
              <a:t>Figure 2 – </a:t>
            </a:r>
            <a:r>
              <a:rPr lang="es-ES" sz="1400" b="0" dirty="0" err="1">
                <a:solidFill>
                  <a:schemeClr val="accent2"/>
                </a:solidFill>
              </a:rPr>
              <a:t>Results</a:t>
            </a:r>
            <a:r>
              <a:rPr lang="es-ES" sz="1400" b="0" dirty="0">
                <a:solidFill>
                  <a:schemeClr val="accent2"/>
                </a:solidFill>
              </a:rPr>
              <a:t> </a:t>
            </a:r>
            <a:r>
              <a:rPr lang="es-ES" sz="1400" b="0" dirty="0" err="1">
                <a:solidFill>
                  <a:schemeClr val="accent2"/>
                </a:solidFill>
              </a:rPr>
              <a:t>from</a:t>
            </a:r>
            <a:r>
              <a:rPr lang="es-ES" sz="1400" b="0" dirty="0">
                <a:solidFill>
                  <a:schemeClr val="accent2"/>
                </a:solidFill>
              </a:rPr>
              <a:t> </a:t>
            </a:r>
            <a:r>
              <a:rPr lang="es-ES" sz="1400" b="0" dirty="0" err="1">
                <a:solidFill>
                  <a:schemeClr val="accent2"/>
                </a:solidFill>
              </a:rPr>
              <a:t>Lofterød</a:t>
            </a:r>
            <a:r>
              <a:rPr lang="es-ES" sz="1400" b="0" dirty="0">
                <a:solidFill>
                  <a:schemeClr val="accent2"/>
                </a:solidFill>
              </a:rPr>
              <a:t> et al. 2015 </a:t>
            </a:r>
            <a:endParaRPr lang="es-ES" sz="1400" dirty="0"/>
          </a:p>
        </p:txBody>
      </p:sp>
    </p:spTree>
    <p:extLst>
      <p:ext uri="{BB962C8B-B14F-4D97-AF65-F5344CB8AC3E}">
        <p14:creationId xmlns:p14="http://schemas.microsoft.com/office/powerpoint/2010/main" val="278502399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21" grpId="0">
        <p:bldAsOne/>
      </p:bldGraphic>
      <p:bldP spid="22" grpId="0"/>
      <p:bldP spid="23" grpId="0" animBg="1"/>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cono&#10;&#10;Descripción generada automáticamente">
            <a:extLst>
              <a:ext uri="{FF2B5EF4-FFF2-40B4-BE49-F238E27FC236}">
                <a16:creationId xmlns:a16="http://schemas.microsoft.com/office/drawing/2014/main" id="{8FB083E6-C51E-48F2-90EA-C482F28870F4}"/>
              </a:ext>
            </a:extLst>
          </p:cNvPr>
          <p:cNvPicPr>
            <a:picLocks noChangeAspect="1"/>
          </p:cNvPicPr>
          <p:nvPr/>
        </p:nvPicPr>
        <p:blipFill rotWithShape="1">
          <a:blip r:embed="rId3">
            <a:extLst>
              <a:ext uri="{28A0092B-C50C-407E-A947-70E740481C1C}">
                <a14:useLocalDpi xmlns:a14="http://schemas.microsoft.com/office/drawing/2010/main" val="0"/>
              </a:ext>
            </a:extLst>
          </a:blip>
          <a:srcRect l="16286" r="14579"/>
          <a:stretch/>
        </p:blipFill>
        <p:spPr>
          <a:xfrm rot="6218906" flipV="1">
            <a:off x="5644881" y="3630966"/>
            <a:ext cx="602027" cy="831144"/>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sp>
        <p:nvSpPr>
          <p:cNvPr id="3" name="Prostokąt 1">
            <a:extLst>
              <a:ext uri="{FF2B5EF4-FFF2-40B4-BE49-F238E27FC236}">
                <a16:creationId xmlns:a16="http://schemas.microsoft.com/office/drawing/2014/main" id="{ECA099C1-E56C-418F-A9D2-F4E0F09BD30D}"/>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Instrumented gait analysis to assess the effectiveness of treatments</a:t>
            </a:r>
          </a:p>
        </p:txBody>
      </p:sp>
      <p:pic>
        <p:nvPicPr>
          <p:cNvPr id="6" name="Imagen 5" descr="Imagen que contiene juguete, muñeca, camiseta&#10;&#10;Descripción generada automáticamente">
            <a:extLst>
              <a:ext uri="{FF2B5EF4-FFF2-40B4-BE49-F238E27FC236}">
                <a16:creationId xmlns:a16="http://schemas.microsoft.com/office/drawing/2014/main" id="{DB6CCF6C-1020-4FFE-8EB1-575ED2D33792}"/>
              </a:ext>
            </a:extLst>
          </p:cNvPr>
          <p:cNvPicPr>
            <a:picLocks noChangeAspect="1"/>
          </p:cNvPicPr>
          <p:nvPr/>
        </p:nvPicPr>
        <p:blipFill rotWithShape="1">
          <a:blip r:embed="rId4">
            <a:extLst>
              <a:ext uri="{28A0092B-C50C-407E-A947-70E740481C1C}">
                <a14:useLocalDpi xmlns:a14="http://schemas.microsoft.com/office/drawing/2010/main" val="0"/>
              </a:ext>
            </a:extLst>
          </a:blip>
          <a:srcRect t="7035" r="53641"/>
          <a:stretch/>
        </p:blipFill>
        <p:spPr>
          <a:xfrm>
            <a:off x="670055" y="2780928"/>
            <a:ext cx="1721998" cy="3024336"/>
          </a:xfrm>
          <a:prstGeom prst="rect">
            <a:avLst/>
          </a:prstGeom>
        </p:spPr>
      </p:pic>
      <p:sp>
        <p:nvSpPr>
          <p:cNvPr id="12" name="Rectángulo: esquinas redondeadas 11">
            <a:extLst>
              <a:ext uri="{FF2B5EF4-FFF2-40B4-BE49-F238E27FC236}">
                <a16:creationId xmlns:a16="http://schemas.microsoft.com/office/drawing/2014/main" id="{C0B5119B-19BE-4781-B931-2AA8C94BAE1A}"/>
              </a:ext>
            </a:extLst>
          </p:cNvPr>
          <p:cNvSpPr/>
          <p:nvPr/>
        </p:nvSpPr>
        <p:spPr bwMode="auto">
          <a:xfrm>
            <a:off x="2069699" y="2463709"/>
            <a:ext cx="2731563" cy="1700399"/>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180975" indent="6350" defTabSz="642938" eaLnBrk="1" hangingPunct="1">
              <a:lnSpc>
                <a:spcPct val="90000"/>
              </a:lnSpc>
              <a:spcBef>
                <a:spcPts val="1675"/>
              </a:spcBef>
              <a:buSzPct val="171000"/>
            </a:pPr>
            <a:r>
              <a:rPr lang="en-US" sz="1800" b="0" dirty="0"/>
              <a:t>How effective is my medical treatment?</a:t>
            </a:r>
          </a:p>
          <a:p>
            <a:pPr marL="180975" indent="6350" defTabSz="642938" eaLnBrk="1" hangingPunct="1">
              <a:lnSpc>
                <a:spcPct val="90000"/>
              </a:lnSpc>
              <a:spcBef>
                <a:spcPts val="1675"/>
              </a:spcBef>
              <a:buSzPct val="171000"/>
            </a:pPr>
            <a:r>
              <a:rPr lang="en-US" sz="1800" b="0" dirty="0">
                <a:latin typeface="Arial" charset="0"/>
                <a:sym typeface="Arial" charset="0"/>
              </a:rPr>
              <a:t>Is treatment A more effective than treatment B?</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CEA64100-0F4E-4AFB-8F1C-A1C331775C3B}"/>
              </a:ext>
            </a:extLst>
          </p:cNvPr>
          <p:cNvSpPr/>
          <p:nvPr/>
        </p:nvSpPr>
        <p:spPr bwMode="auto">
          <a:xfrm>
            <a:off x="5168357" y="2713678"/>
            <a:ext cx="1796570" cy="790347"/>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a:ln>
                  <a:solidFill>
                    <a:srgbClr val="4287F8"/>
                  </a:solidFill>
                </a:ln>
                <a:solidFill>
                  <a:schemeClr val="bg1"/>
                </a:solidFill>
                <a:effectLst/>
                <a:latin typeface="Arial" charset="0"/>
                <a:sym typeface="Arial" charset="0"/>
              </a:rPr>
              <a:t>Diagnosis</a:t>
            </a:r>
          </a:p>
        </p:txBody>
      </p:sp>
      <p:sp>
        <p:nvSpPr>
          <p:cNvPr id="7" name="Rectángulo: esquinas redondeadas 6">
            <a:extLst>
              <a:ext uri="{FF2B5EF4-FFF2-40B4-BE49-F238E27FC236}">
                <a16:creationId xmlns:a16="http://schemas.microsoft.com/office/drawing/2014/main" id="{4D1B1662-0E4E-4B13-80AD-9CACE8853DC9}"/>
              </a:ext>
            </a:extLst>
          </p:cNvPr>
          <p:cNvSpPr/>
          <p:nvPr/>
        </p:nvSpPr>
        <p:spPr bwMode="auto">
          <a:xfrm>
            <a:off x="6617347" y="3724742"/>
            <a:ext cx="1796570" cy="790347"/>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a:ln>
                  <a:solidFill>
                    <a:srgbClr val="4287F8"/>
                  </a:solidFill>
                </a:ln>
                <a:solidFill>
                  <a:schemeClr val="bg1"/>
                </a:solidFill>
                <a:effectLst/>
                <a:latin typeface="Arial" charset="0"/>
                <a:sym typeface="Arial" charset="0"/>
              </a:rPr>
              <a:t>Assessment pre-treatment</a:t>
            </a:r>
          </a:p>
        </p:txBody>
      </p:sp>
      <p:sp>
        <p:nvSpPr>
          <p:cNvPr id="8" name="Rectángulo: esquinas redondeadas 7">
            <a:extLst>
              <a:ext uri="{FF2B5EF4-FFF2-40B4-BE49-F238E27FC236}">
                <a16:creationId xmlns:a16="http://schemas.microsoft.com/office/drawing/2014/main" id="{68925767-5D20-493C-8E72-56734E6CAA35}"/>
              </a:ext>
            </a:extLst>
          </p:cNvPr>
          <p:cNvSpPr/>
          <p:nvPr/>
        </p:nvSpPr>
        <p:spPr bwMode="auto">
          <a:xfrm>
            <a:off x="6590323" y="5132671"/>
            <a:ext cx="1796570" cy="790347"/>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a:ln>
                  <a:solidFill>
                    <a:srgbClr val="4287F8"/>
                  </a:solidFill>
                </a:ln>
                <a:solidFill>
                  <a:schemeClr val="bg1"/>
                </a:solidFill>
                <a:effectLst/>
                <a:latin typeface="Arial" charset="0"/>
                <a:sym typeface="Arial" charset="0"/>
              </a:rPr>
              <a:t>Assessment post-treatment</a:t>
            </a:r>
          </a:p>
        </p:txBody>
      </p:sp>
      <p:sp>
        <p:nvSpPr>
          <p:cNvPr id="9" name="Rectángulo: esquinas redondeadas 8">
            <a:extLst>
              <a:ext uri="{FF2B5EF4-FFF2-40B4-BE49-F238E27FC236}">
                <a16:creationId xmlns:a16="http://schemas.microsoft.com/office/drawing/2014/main" id="{B210DBE5-09A5-4CDF-A5B7-4A476B581022}"/>
              </a:ext>
            </a:extLst>
          </p:cNvPr>
          <p:cNvSpPr/>
          <p:nvPr/>
        </p:nvSpPr>
        <p:spPr bwMode="auto">
          <a:xfrm>
            <a:off x="4427601" y="4365104"/>
            <a:ext cx="1796570" cy="790347"/>
          </a:xfrm>
          <a:prstGeom prst="roundRect">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n-US" sz="1800" b="1" i="0" u="none" strike="noStrike" cap="none" normalizeH="0" baseline="0" dirty="0">
                <a:ln>
                  <a:solidFill>
                    <a:srgbClr val="4287F8"/>
                  </a:solidFill>
                </a:ln>
                <a:solidFill>
                  <a:schemeClr val="bg1"/>
                </a:solidFill>
                <a:effectLst/>
                <a:latin typeface="Arial" charset="0"/>
                <a:sym typeface="Arial" charset="0"/>
              </a:rPr>
              <a:t>Medical intervention</a:t>
            </a:r>
          </a:p>
        </p:txBody>
      </p:sp>
      <p:pic>
        <p:nvPicPr>
          <p:cNvPr id="21" name="Imagen 20" descr="Icono&#10;&#10;Descripción generada automáticamente">
            <a:extLst>
              <a:ext uri="{FF2B5EF4-FFF2-40B4-BE49-F238E27FC236}">
                <a16:creationId xmlns:a16="http://schemas.microsoft.com/office/drawing/2014/main" id="{26D0B244-84D2-4FE4-B08A-67F448CE9CCC}"/>
              </a:ext>
            </a:extLst>
          </p:cNvPr>
          <p:cNvPicPr>
            <a:picLocks noChangeAspect="1"/>
          </p:cNvPicPr>
          <p:nvPr/>
        </p:nvPicPr>
        <p:blipFill rotWithShape="1">
          <a:blip r:embed="rId3">
            <a:extLst>
              <a:ext uri="{28A0092B-C50C-407E-A947-70E740481C1C}">
                <a14:useLocalDpi xmlns:a14="http://schemas.microsoft.com/office/drawing/2010/main" val="0"/>
              </a:ext>
            </a:extLst>
          </a:blip>
          <a:srcRect l="16286" r="14579"/>
          <a:stretch/>
        </p:blipFill>
        <p:spPr>
          <a:xfrm rot="8703263" flipH="1">
            <a:off x="5785598" y="5220356"/>
            <a:ext cx="562088" cy="813031"/>
          </a:xfrm>
          <a:prstGeom prst="rect">
            <a:avLst/>
          </a:prstGeom>
        </p:spPr>
      </p:pic>
      <p:pic>
        <p:nvPicPr>
          <p:cNvPr id="11" name="Imagen 10" descr="Icono&#10;&#10;Descripción generada automáticamente">
            <a:extLst>
              <a:ext uri="{FF2B5EF4-FFF2-40B4-BE49-F238E27FC236}">
                <a16:creationId xmlns:a16="http://schemas.microsoft.com/office/drawing/2014/main" id="{925FCFB1-823F-4DE7-8C83-87B9EE1CC281}"/>
              </a:ext>
            </a:extLst>
          </p:cNvPr>
          <p:cNvPicPr>
            <a:picLocks noChangeAspect="1"/>
          </p:cNvPicPr>
          <p:nvPr/>
        </p:nvPicPr>
        <p:blipFill rotWithShape="1">
          <a:blip r:embed="rId3">
            <a:extLst>
              <a:ext uri="{28A0092B-C50C-407E-A947-70E740481C1C}">
                <a14:useLocalDpi xmlns:a14="http://schemas.microsoft.com/office/drawing/2010/main" val="0"/>
              </a:ext>
            </a:extLst>
          </a:blip>
          <a:srcRect l="16286" r="14579"/>
          <a:stretch/>
        </p:blipFill>
        <p:spPr>
          <a:xfrm rot="6161984">
            <a:off x="7187594" y="2798949"/>
            <a:ext cx="602027" cy="813031"/>
          </a:xfrm>
          <a:prstGeom prst="rect">
            <a:avLst/>
          </a:prstGeom>
        </p:spPr>
      </p:pic>
    </p:spTree>
    <p:extLst>
      <p:ext uri="{BB962C8B-B14F-4D97-AF65-F5344CB8AC3E}">
        <p14:creationId xmlns:p14="http://schemas.microsoft.com/office/powerpoint/2010/main" val="76643126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magen que contiene lego&#10;&#10;Descripción generada automáticamente">
            <a:extLst>
              <a:ext uri="{FF2B5EF4-FFF2-40B4-BE49-F238E27FC236}">
                <a16:creationId xmlns:a16="http://schemas.microsoft.com/office/drawing/2014/main" id="{5096E2AA-A41C-40AE-958E-454098245C17}"/>
              </a:ext>
            </a:extLst>
          </p:cNvPr>
          <p:cNvPicPr>
            <a:picLocks noChangeAspect="1"/>
          </p:cNvPicPr>
          <p:nvPr/>
        </p:nvPicPr>
        <p:blipFill rotWithShape="1">
          <a:blip r:embed="rId3">
            <a:extLst>
              <a:ext uri="{28A0092B-C50C-407E-A947-70E740481C1C}">
                <a14:useLocalDpi xmlns:a14="http://schemas.microsoft.com/office/drawing/2010/main" val="0"/>
              </a:ext>
            </a:extLst>
          </a:blip>
          <a:srcRect t="41506" r="10001"/>
          <a:stretch/>
        </p:blipFill>
        <p:spPr>
          <a:xfrm>
            <a:off x="362257" y="3010721"/>
            <a:ext cx="2049503" cy="1881790"/>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sp>
        <p:nvSpPr>
          <p:cNvPr id="3" name="Prostokąt 1">
            <a:extLst>
              <a:ext uri="{FF2B5EF4-FFF2-40B4-BE49-F238E27FC236}">
                <a16:creationId xmlns:a16="http://schemas.microsoft.com/office/drawing/2014/main" id="{ECA099C1-E56C-418F-A9D2-F4E0F09BD30D}"/>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Instrumented gait analysis to assess the effectiveness of treatments</a:t>
            </a:r>
          </a:p>
        </p:txBody>
      </p:sp>
      <p:sp>
        <p:nvSpPr>
          <p:cNvPr id="4" name="Rectángulo: esquinas redondeadas 3">
            <a:extLst>
              <a:ext uri="{FF2B5EF4-FFF2-40B4-BE49-F238E27FC236}">
                <a16:creationId xmlns:a16="http://schemas.microsoft.com/office/drawing/2014/main" id="{E15DD4D5-648B-4632-916C-D56EB4FA0E96}"/>
              </a:ext>
            </a:extLst>
          </p:cNvPr>
          <p:cNvSpPr/>
          <p:nvPr/>
        </p:nvSpPr>
        <p:spPr bwMode="auto">
          <a:xfrm>
            <a:off x="539552" y="2276872"/>
            <a:ext cx="1584176" cy="513343"/>
          </a:xfrm>
          <a:prstGeom prst="roundRect">
            <a:avLst/>
          </a:prstGeom>
          <a:noFill/>
          <a:ln w="12700" cap="flat" cmpd="sng" algn="ctr">
            <a:solidFill>
              <a:srgbClr val="0404E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5" name="Prostokąt 1">
            <a:extLst>
              <a:ext uri="{FF2B5EF4-FFF2-40B4-BE49-F238E27FC236}">
                <a16:creationId xmlns:a16="http://schemas.microsoft.com/office/drawing/2014/main" id="{3ED3F6EB-BEFA-4C9B-8CAD-146707674F10}"/>
              </a:ext>
            </a:extLst>
          </p:cNvPr>
          <p:cNvSpPr/>
          <p:nvPr/>
        </p:nvSpPr>
        <p:spPr>
          <a:xfrm>
            <a:off x="684212" y="2348875"/>
            <a:ext cx="1298238" cy="369332"/>
          </a:xfrm>
          <a:prstGeom prst="rect">
            <a:avLst/>
          </a:prstGeom>
        </p:spPr>
        <p:txBody>
          <a:bodyPr wrap="square">
            <a:spAutoFit/>
          </a:bodyPr>
          <a:lstStyle/>
          <a:p>
            <a:pPr algn="ctr"/>
            <a:r>
              <a:rPr lang="en-US" sz="1800" b="0" dirty="0">
                <a:solidFill>
                  <a:schemeClr val="accent2">
                    <a:lumMod val="75000"/>
                  </a:schemeClr>
                </a:solidFill>
              </a:rPr>
              <a:t>Example</a:t>
            </a:r>
          </a:p>
        </p:txBody>
      </p:sp>
      <p:pic>
        <p:nvPicPr>
          <p:cNvPr id="6" name="Imagen 5">
            <a:extLst>
              <a:ext uri="{FF2B5EF4-FFF2-40B4-BE49-F238E27FC236}">
                <a16:creationId xmlns:a16="http://schemas.microsoft.com/office/drawing/2014/main" id="{438E5265-5084-468B-A40A-B033CA7D3D6F}"/>
              </a:ext>
            </a:extLst>
          </p:cNvPr>
          <p:cNvPicPr>
            <a:picLocks noChangeAspect="1"/>
          </p:cNvPicPr>
          <p:nvPr/>
        </p:nvPicPr>
        <p:blipFill rotWithShape="1">
          <a:blip r:embed="rId4"/>
          <a:srcRect l="14563" t="20601" r="18500" b="37400"/>
          <a:stretch/>
        </p:blipFill>
        <p:spPr>
          <a:xfrm>
            <a:off x="2771800" y="2327987"/>
            <a:ext cx="5832648" cy="2058578"/>
          </a:xfrm>
          <a:prstGeom prst="rect">
            <a:avLst/>
          </a:prstGeom>
        </p:spPr>
      </p:pic>
      <p:sp>
        <p:nvSpPr>
          <p:cNvPr id="17" name="Rectángulo: esquinas redondeadas 16">
            <a:extLst>
              <a:ext uri="{FF2B5EF4-FFF2-40B4-BE49-F238E27FC236}">
                <a16:creationId xmlns:a16="http://schemas.microsoft.com/office/drawing/2014/main" id="{C9F6499E-F85A-4A3B-84EE-C9BD00908809}"/>
              </a:ext>
            </a:extLst>
          </p:cNvPr>
          <p:cNvSpPr/>
          <p:nvPr/>
        </p:nvSpPr>
        <p:spPr bwMode="auto">
          <a:xfrm>
            <a:off x="1982450" y="4847052"/>
            <a:ext cx="1800200" cy="1052327"/>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a:latin typeface="Calibri" panose="020F0502020204030204" pitchFamily="34" charset="0"/>
                <a:ea typeface="Calibri" panose="020F0502020204030204" pitchFamily="34" charset="0"/>
                <a:cs typeface="Times New Roman" panose="02020603050405020304" pitchFamily="18" charset="0"/>
              </a:rPr>
              <a:t>I</a:t>
            </a:r>
            <a:r>
              <a:rPr lang="en-US" sz="1800">
                <a:effectLst/>
                <a:latin typeface="Calibri" panose="020F0502020204030204" pitchFamily="34" charset="0"/>
                <a:ea typeface="Calibri" panose="020F0502020204030204" pitchFamily="34" charset="0"/>
                <a:cs typeface="Times New Roman" panose="02020603050405020304" pitchFamily="18" charset="0"/>
              </a:rPr>
              <a:t>nstrumented gait analysis </a:t>
            </a:r>
            <a:endParaRPr kumimoji="0" lang="en-US" sz="1800" b="0" i="0" u="none" strike="noStrike" cap="none" normalizeH="0" baseline="0">
              <a:ln>
                <a:noFill/>
              </a:ln>
              <a:solidFill>
                <a:schemeClr val="bg1"/>
              </a:solidFill>
              <a:effectLst/>
              <a:latin typeface="Arial" charset="0"/>
              <a:sym typeface="Arial" charset="0"/>
            </a:endParaRPr>
          </a:p>
        </p:txBody>
      </p:sp>
      <p:sp>
        <p:nvSpPr>
          <p:cNvPr id="18" name="Rectángulo: esquinas redondeadas 17">
            <a:extLst>
              <a:ext uri="{FF2B5EF4-FFF2-40B4-BE49-F238E27FC236}">
                <a16:creationId xmlns:a16="http://schemas.microsoft.com/office/drawing/2014/main" id="{DBBDE1AD-34E2-46FD-B79F-63C9B48371C9}"/>
              </a:ext>
            </a:extLst>
          </p:cNvPr>
          <p:cNvSpPr/>
          <p:nvPr/>
        </p:nvSpPr>
        <p:spPr bwMode="auto">
          <a:xfrm>
            <a:off x="4499992" y="4509120"/>
            <a:ext cx="1296144" cy="668451"/>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dirty="0">
                <a:latin typeface="Calibri" panose="020F0502020204030204" pitchFamily="34" charset="0"/>
                <a:ea typeface="Calibri" panose="020F0502020204030204" pitchFamily="34" charset="0"/>
                <a:cs typeface="Times New Roman" panose="02020603050405020304" pitchFamily="18" charset="0"/>
              </a:rPr>
              <a:t>Prothesis A</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19" name="Rectángulo: esquinas redondeadas 18">
            <a:extLst>
              <a:ext uri="{FF2B5EF4-FFF2-40B4-BE49-F238E27FC236}">
                <a16:creationId xmlns:a16="http://schemas.microsoft.com/office/drawing/2014/main" id="{1BD1DE7D-7F9B-4631-AF19-BAADAB2EDA8C}"/>
              </a:ext>
            </a:extLst>
          </p:cNvPr>
          <p:cNvSpPr/>
          <p:nvPr/>
        </p:nvSpPr>
        <p:spPr bwMode="auto">
          <a:xfrm>
            <a:off x="4499992" y="5275393"/>
            <a:ext cx="1296144" cy="668451"/>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dirty="0">
                <a:latin typeface="Calibri" panose="020F0502020204030204" pitchFamily="34" charset="0"/>
                <a:ea typeface="Calibri" panose="020F0502020204030204" pitchFamily="34" charset="0"/>
                <a:cs typeface="Times New Roman" panose="02020603050405020304" pitchFamily="18" charset="0"/>
              </a:rPr>
              <a:t>Prothesis B</a:t>
            </a:r>
            <a:endParaRPr kumimoji="0" lang="en-US" sz="1800" b="0" i="0" u="none" strike="noStrike" cap="none" normalizeH="0" baseline="0" dirty="0">
              <a:ln>
                <a:noFill/>
              </a:ln>
              <a:solidFill>
                <a:schemeClr val="bg1"/>
              </a:solidFill>
              <a:effectLst/>
              <a:latin typeface="Arial" charset="0"/>
              <a:sym typeface="Arial" charset="0"/>
            </a:endParaRPr>
          </a:p>
        </p:txBody>
      </p:sp>
      <p:sp>
        <p:nvSpPr>
          <p:cNvPr id="20" name="Rectángulo: esquinas redondeadas 19">
            <a:extLst>
              <a:ext uri="{FF2B5EF4-FFF2-40B4-BE49-F238E27FC236}">
                <a16:creationId xmlns:a16="http://schemas.microsoft.com/office/drawing/2014/main" id="{AB21A454-5F98-4BEB-B993-CB099E0D840F}"/>
              </a:ext>
            </a:extLst>
          </p:cNvPr>
          <p:cNvSpPr/>
          <p:nvPr/>
        </p:nvSpPr>
        <p:spPr bwMode="auto">
          <a:xfrm>
            <a:off x="6517668" y="4826629"/>
            <a:ext cx="1800200" cy="1052327"/>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gn="ctr" defTabSz="642938" eaLnBrk="1" hangingPunct="1">
              <a:lnSpc>
                <a:spcPct val="90000"/>
              </a:lnSpc>
              <a:spcBef>
                <a:spcPts val="1675"/>
              </a:spcBef>
              <a:buSzPct val="171000"/>
            </a:pPr>
            <a:r>
              <a:rPr lang="en-US" sz="1800">
                <a:latin typeface="Calibri" panose="020F0502020204030204" pitchFamily="34" charset="0"/>
                <a:ea typeface="Calibri" panose="020F0502020204030204" pitchFamily="34" charset="0"/>
                <a:cs typeface="Times New Roman" panose="02020603050405020304" pitchFamily="18" charset="0"/>
              </a:rPr>
              <a:t>I</a:t>
            </a:r>
            <a:r>
              <a:rPr lang="en-US" sz="1800">
                <a:effectLst/>
                <a:latin typeface="Calibri" panose="020F0502020204030204" pitchFamily="34" charset="0"/>
                <a:ea typeface="Calibri" panose="020F0502020204030204" pitchFamily="34" charset="0"/>
                <a:cs typeface="Times New Roman" panose="02020603050405020304" pitchFamily="18" charset="0"/>
              </a:rPr>
              <a:t>nstrumented gait analysis </a:t>
            </a:r>
            <a:endParaRPr kumimoji="0" lang="en-US" sz="1800" b="0" i="0" u="none" strike="noStrike" cap="none" normalizeH="0" baseline="0">
              <a:ln>
                <a:noFill/>
              </a:ln>
              <a:solidFill>
                <a:schemeClr val="bg1"/>
              </a:solidFill>
              <a:effectLst/>
              <a:latin typeface="Arial" charset="0"/>
              <a:sym typeface="Arial" charset="0"/>
            </a:endParaRPr>
          </a:p>
        </p:txBody>
      </p:sp>
      <p:sp>
        <p:nvSpPr>
          <p:cNvPr id="21" name="Flecha: doblada hacia arriba 20">
            <a:extLst>
              <a:ext uri="{FF2B5EF4-FFF2-40B4-BE49-F238E27FC236}">
                <a16:creationId xmlns:a16="http://schemas.microsoft.com/office/drawing/2014/main" id="{40AEBE27-22D0-4983-AE7A-D8309F8D8F1D}"/>
              </a:ext>
            </a:extLst>
          </p:cNvPr>
          <p:cNvSpPr/>
          <p:nvPr/>
        </p:nvSpPr>
        <p:spPr bwMode="auto">
          <a:xfrm rot="5400000">
            <a:off x="1115615" y="4928890"/>
            <a:ext cx="660352" cy="660351"/>
          </a:xfrm>
          <a:prstGeom prst="bentUpArrow">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3" name="Flecha: a la derecha 22">
            <a:extLst>
              <a:ext uri="{FF2B5EF4-FFF2-40B4-BE49-F238E27FC236}">
                <a16:creationId xmlns:a16="http://schemas.microsoft.com/office/drawing/2014/main" id="{32C70C43-39F0-4ABB-BD1B-3D0C36EC53BF}"/>
              </a:ext>
            </a:extLst>
          </p:cNvPr>
          <p:cNvSpPr/>
          <p:nvPr/>
        </p:nvSpPr>
        <p:spPr bwMode="auto">
          <a:xfrm rot="19676157">
            <a:off x="3898208" y="4756029"/>
            <a:ext cx="504056" cy="272965"/>
          </a:xfrm>
          <a:prstGeom prst="rightArrow">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5" name="Flecha: a la derecha 24">
            <a:extLst>
              <a:ext uri="{FF2B5EF4-FFF2-40B4-BE49-F238E27FC236}">
                <a16:creationId xmlns:a16="http://schemas.microsoft.com/office/drawing/2014/main" id="{9951FA03-DCCD-4C7B-9D4D-62F9BAEFFBFC}"/>
              </a:ext>
            </a:extLst>
          </p:cNvPr>
          <p:cNvSpPr/>
          <p:nvPr/>
        </p:nvSpPr>
        <p:spPr bwMode="auto">
          <a:xfrm rot="1311567">
            <a:off x="3872670" y="5448274"/>
            <a:ext cx="504056" cy="272965"/>
          </a:xfrm>
          <a:prstGeom prst="rightArrow">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7" name="Flecha: a la derecha 26">
            <a:extLst>
              <a:ext uri="{FF2B5EF4-FFF2-40B4-BE49-F238E27FC236}">
                <a16:creationId xmlns:a16="http://schemas.microsoft.com/office/drawing/2014/main" id="{1858A889-A293-4AD1-8279-3D9B5D093F79}"/>
              </a:ext>
            </a:extLst>
          </p:cNvPr>
          <p:cNvSpPr/>
          <p:nvPr/>
        </p:nvSpPr>
        <p:spPr bwMode="auto">
          <a:xfrm rot="1311567">
            <a:off x="5906948" y="4756028"/>
            <a:ext cx="504056" cy="272965"/>
          </a:xfrm>
          <a:prstGeom prst="rightArrow">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9" name="Flecha: a la derecha 28">
            <a:extLst>
              <a:ext uri="{FF2B5EF4-FFF2-40B4-BE49-F238E27FC236}">
                <a16:creationId xmlns:a16="http://schemas.microsoft.com/office/drawing/2014/main" id="{11D62696-6F71-48A5-A88D-D2946B5E683D}"/>
              </a:ext>
            </a:extLst>
          </p:cNvPr>
          <p:cNvSpPr/>
          <p:nvPr/>
        </p:nvSpPr>
        <p:spPr bwMode="auto">
          <a:xfrm rot="20002680">
            <a:off x="5904486" y="5423058"/>
            <a:ext cx="504056" cy="272965"/>
          </a:xfrm>
          <a:prstGeom prst="rightArrow">
            <a:avLst/>
          </a:prstGeom>
          <a:noFill/>
          <a:ln w="12700" cap="flat" cmpd="sng" algn="ctr">
            <a:solidFill>
              <a:srgbClr val="4287F8"/>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30" name="Imagen 29">
            <a:extLst>
              <a:ext uri="{FF2B5EF4-FFF2-40B4-BE49-F238E27FC236}">
                <a16:creationId xmlns:a16="http://schemas.microsoft.com/office/drawing/2014/main" id="{681A1A27-E968-4749-A0AE-AC14F0FFFE31}"/>
              </a:ext>
            </a:extLst>
          </p:cNvPr>
          <p:cNvPicPr>
            <a:picLocks noChangeAspect="1"/>
          </p:cNvPicPr>
          <p:nvPr/>
        </p:nvPicPr>
        <p:blipFill rotWithShape="1">
          <a:blip r:embed="rId5"/>
          <a:srcRect l="16137" t="30400" r="60971" b="33200"/>
          <a:stretch/>
        </p:blipFill>
        <p:spPr>
          <a:xfrm>
            <a:off x="4559587" y="4212772"/>
            <a:ext cx="1188055" cy="1062621"/>
          </a:xfrm>
          <a:prstGeom prst="rect">
            <a:avLst/>
          </a:prstGeom>
        </p:spPr>
      </p:pic>
      <p:pic>
        <p:nvPicPr>
          <p:cNvPr id="31" name="Imagen 30">
            <a:extLst>
              <a:ext uri="{FF2B5EF4-FFF2-40B4-BE49-F238E27FC236}">
                <a16:creationId xmlns:a16="http://schemas.microsoft.com/office/drawing/2014/main" id="{816D99D4-A50E-45BA-B2CD-644F4E65B474}"/>
              </a:ext>
            </a:extLst>
          </p:cNvPr>
          <p:cNvPicPr>
            <a:picLocks noChangeAspect="1"/>
          </p:cNvPicPr>
          <p:nvPr/>
        </p:nvPicPr>
        <p:blipFill rotWithShape="1">
          <a:blip r:embed="rId5"/>
          <a:srcRect l="38974" t="30400" r="39870" b="33200"/>
          <a:stretch/>
        </p:blipFill>
        <p:spPr>
          <a:xfrm>
            <a:off x="4583107" y="5323467"/>
            <a:ext cx="1164535" cy="1127078"/>
          </a:xfrm>
          <a:prstGeom prst="rect">
            <a:avLst/>
          </a:prstGeom>
        </p:spPr>
      </p:pic>
    </p:spTree>
    <p:extLst>
      <p:ext uri="{BB962C8B-B14F-4D97-AF65-F5344CB8AC3E}">
        <p14:creationId xmlns:p14="http://schemas.microsoft.com/office/powerpoint/2010/main" val="185575250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3" grpId="0" animBg="1"/>
      <p:bldP spid="25" grpId="0" animBg="1"/>
      <p:bldP spid="27"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sp>
        <p:nvSpPr>
          <p:cNvPr id="3" name="Prostokąt 1">
            <a:extLst>
              <a:ext uri="{FF2B5EF4-FFF2-40B4-BE49-F238E27FC236}">
                <a16:creationId xmlns:a16="http://schemas.microsoft.com/office/drawing/2014/main" id="{ECA099C1-E56C-418F-A9D2-F4E0F09BD30D}"/>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Instrumented gait analysis to assess the effectiveness of treatments</a:t>
            </a:r>
          </a:p>
        </p:txBody>
      </p:sp>
      <p:sp>
        <p:nvSpPr>
          <p:cNvPr id="4" name="Rectángulo: esquinas redondeadas 3">
            <a:extLst>
              <a:ext uri="{FF2B5EF4-FFF2-40B4-BE49-F238E27FC236}">
                <a16:creationId xmlns:a16="http://schemas.microsoft.com/office/drawing/2014/main" id="{B704AAA8-CCB3-405C-AA54-179561C4AB42}"/>
              </a:ext>
            </a:extLst>
          </p:cNvPr>
          <p:cNvSpPr/>
          <p:nvPr/>
        </p:nvSpPr>
        <p:spPr bwMode="auto">
          <a:xfrm>
            <a:off x="539552" y="2276872"/>
            <a:ext cx="1584176" cy="513343"/>
          </a:xfrm>
          <a:prstGeom prst="roundRect">
            <a:avLst/>
          </a:prstGeom>
          <a:noFill/>
          <a:ln w="12700" cap="flat" cmpd="sng" algn="ctr">
            <a:solidFill>
              <a:srgbClr val="0404E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5" name="Prostokąt 1">
            <a:extLst>
              <a:ext uri="{FF2B5EF4-FFF2-40B4-BE49-F238E27FC236}">
                <a16:creationId xmlns:a16="http://schemas.microsoft.com/office/drawing/2014/main" id="{78D511F8-4DCB-4266-A479-F9C3F0677B4C}"/>
              </a:ext>
            </a:extLst>
          </p:cNvPr>
          <p:cNvSpPr/>
          <p:nvPr/>
        </p:nvSpPr>
        <p:spPr>
          <a:xfrm>
            <a:off x="684212" y="2348875"/>
            <a:ext cx="1298238" cy="369332"/>
          </a:xfrm>
          <a:prstGeom prst="rect">
            <a:avLst/>
          </a:prstGeom>
        </p:spPr>
        <p:txBody>
          <a:bodyPr wrap="square">
            <a:spAutoFit/>
          </a:bodyPr>
          <a:lstStyle/>
          <a:p>
            <a:pPr algn="ctr"/>
            <a:r>
              <a:rPr lang="en-US" sz="1800" b="0" dirty="0">
                <a:solidFill>
                  <a:schemeClr val="accent2">
                    <a:lumMod val="75000"/>
                  </a:schemeClr>
                </a:solidFill>
              </a:rPr>
              <a:t>Example</a:t>
            </a:r>
          </a:p>
        </p:txBody>
      </p:sp>
      <p:sp>
        <p:nvSpPr>
          <p:cNvPr id="27" name="Rectángulo: esquinas redondeadas 26">
            <a:extLst>
              <a:ext uri="{FF2B5EF4-FFF2-40B4-BE49-F238E27FC236}">
                <a16:creationId xmlns:a16="http://schemas.microsoft.com/office/drawing/2014/main" id="{6362B0AF-44DC-4481-AAE8-EEC2C73E5FFA}"/>
              </a:ext>
            </a:extLst>
          </p:cNvPr>
          <p:cNvSpPr/>
          <p:nvPr/>
        </p:nvSpPr>
        <p:spPr bwMode="auto">
          <a:xfrm>
            <a:off x="750653" y="3068960"/>
            <a:ext cx="2303612" cy="1872208"/>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lvl="0">
              <a:lnSpc>
                <a:spcPct val="115000"/>
              </a:lnSpc>
              <a:spcAft>
                <a:spcPts val="100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Both prothesis reduced walking speed, reduced stride length and increased stance time respect to control group.</a:t>
            </a:r>
            <a:endParaRPr lang="es-ES" sz="16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ángulo: esquinas redondeadas 27">
            <a:extLst>
              <a:ext uri="{FF2B5EF4-FFF2-40B4-BE49-F238E27FC236}">
                <a16:creationId xmlns:a16="http://schemas.microsoft.com/office/drawing/2014/main" id="{B3D0CCC3-7145-45E3-9F0D-A2409099470A}"/>
              </a:ext>
            </a:extLst>
          </p:cNvPr>
          <p:cNvSpPr/>
          <p:nvPr/>
        </p:nvSpPr>
        <p:spPr bwMode="auto">
          <a:xfrm>
            <a:off x="3486635" y="3068960"/>
            <a:ext cx="2303612" cy="1872208"/>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nSpc>
                <a:spcPct val="115000"/>
              </a:lnSpc>
              <a:spcAft>
                <a:spcPts val="1000"/>
              </a:spcAft>
            </a:pPr>
            <a:r>
              <a:rPr lang="en-US" sz="1600" b="0" dirty="0">
                <a:latin typeface="Calibri" panose="020F0502020204030204" pitchFamily="34" charset="0"/>
                <a:cs typeface="Times New Roman" panose="02020603050405020304" pitchFamily="18" charset="0"/>
              </a:rPr>
              <a:t>Reduction of knee flexion and flexor moment in patients with </a:t>
            </a:r>
            <a:r>
              <a:rPr lang="es-ES" sz="1600" b="0" dirty="0">
                <a:latin typeface="Calibri" panose="020F0502020204030204" pitchFamily="34" charset="0"/>
                <a:cs typeface="Times New Roman" panose="02020603050405020304" pitchFamily="18" charset="0"/>
              </a:rPr>
              <a:t>Medial </a:t>
            </a:r>
            <a:r>
              <a:rPr lang="es-ES" sz="1600" b="0" dirty="0" err="1">
                <a:latin typeface="Calibri" panose="020F0502020204030204" pitchFamily="34" charset="0"/>
                <a:cs typeface="Times New Roman" panose="02020603050405020304" pitchFamily="18" charset="0"/>
              </a:rPr>
              <a:t>Pivot</a:t>
            </a:r>
            <a:r>
              <a:rPr lang="es-ES" sz="1600" b="0" dirty="0">
                <a:latin typeface="Calibri" panose="020F0502020204030204" pitchFamily="34" charset="0"/>
                <a:cs typeface="Times New Roman" panose="02020603050405020304" pitchFamily="18" charset="0"/>
              </a:rPr>
              <a:t> </a:t>
            </a:r>
            <a:r>
              <a:rPr lang="en-US" sz="1600" b="0" dirty="0">
                <a:latin typeface="Calibri" panose="020F0502020204030204" pitchFamily="34" charset="0"/>
                <a:cs typeface="Times New Roman" panose="02020603050405020304" pitchFamily="18" charset="0"/>
              </a:rPr>
              <a:t>mechanism.</a:t>
            </a:r>
            <a:endParaRPr lang="es-ES" sz="1600" b="0" dirty="0">
              <a:latin typeface="Calibri" panose="020F0502020204030204" pitchFamily="34" charset="0"/>
              <a:cs typeface="Times New Roman" panose="02020603050405020304" pitchFamily="18" charset="0"/>
            </a:endParaRPr>
          </a:p>
        </p:txBody>
      </p:sp>
      <p:sp>
        <p:nvSpPr>
          <p:cNvPr id="29" name="Rectángulo: esquinas redondeadas 28">
            <a:extLst>
              <a:ext uri="{FF2B5EF4-FFF2-40B4-BE49-F238E27FC236}">
                <a16:creationId xmlns:a16="http://schemas.microsoft.com/office/drawing/2014/main" id="{F2223E7C-011C-4024-A1DB-0DDF5AB689D2}"/>
              </a:ext>
            </a:extLst>
          </p:cNvPr>
          <p:cNvSpPr/>
          <p:nvPr/>
        </p:nvSpPr>
        <p:spPr bwMode="auto">
          <a:xfrm>
            <a:off x="6228828" y="3060115"/>
            <a:ext cx="2303612" cy="1872208"/>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a:lnSpc>
                <a:spcPct val="115000"/>
              </a:lnSpc>
              <a:spcAft>
                <a:spcPts val="1000"/>
              </a:spcAft>
            </a:pPr>
            <a:r>
              <a:rPr lang="en-US" sz="1600" b="0" dirty="0">
                <a:latin typeface="Calibri" panose="020F0502020204030204" pitchFamily="34" charset="0"/>
                <a:cs typeface="Times New Roman" panose="02020603050405020304" pitchFamily="18" charset="0"/>
              </a:rPr>
              <a:t>Prolonged muscular activity of rectus femoris was observed in Medial Pivot patients compared to Posterior Stabilized.</a:t>
            </a:r>
            <a:endParaRPr lang="es-ES" sz="1600" b="0" dirty="0">
              <a:latin typeface="Calibri" panose="020F0502020204030204" pitchFamily="34" charset="0"/>
              <a:cs typeface="Times New Roman" panose="02020603050405020304" pitchFamily="18" charset="0"/>
              <a:sym typeface="Arial" charset="0"/>
            </a:endParaRPr>
          </a:p>
        </p:txBody>
      </p:sp>
      <p:sp>
        <p:nvSpPr>
          <p:cNvPr id="31" name="Rectángulo: esquinas redondeadas 30">
            <a:extLst>
              <a:ext uri="{FF2B5EF4-FFF2-40B4-BE49-F238E27FC236}">
                <a16:creationId xmlns:a16="http://schemas.microsoft.com/office/drawing/2014/main" id="{80B19BB5-E762-4988-9356-B1FF024984B3}"/>
              </a:ext>
            </a:extLst>
          </p:cNvPr>
          <p:cNvSpPr/>
          <p:nvPr/>
        </p:nvSpPr>
        <p:spPr bwMode="auto">
          <a:xfrm>
            <a:off x="683568" y="5157192"/>
            <a:ext cx="7893887" cy="801375"/>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lvl="0" algn="ctr">
              <a:lnSpc>
                <a:spcPct val="115000"/>
              </a:lnSpc>
              <a:spcAft>
                <a:spcPts val="1000"/>
              </a:spcAf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Medial Pivot prothesis, causes a less rigid knee pattern than Posterior Stabilized prothesis, and seems to better reproduce the physiological condylar movement as gait parameters</a:t>
            </a:r>
            <a:endParaRPr lang="es-ES" sz="1600" b="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792953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827584" y="3206586"/>
            <a:ext cx="7416824" cy="769441"/>
          </a:xfrm>
          <a:prstGeom prst="rect">
            <a:avLst/>
          </a:prstGeom>
          <a:noFill/>
        </p:spPr>
        <p:txBody>
          <a:bodyPr wrap="square">
            <a:spAutoFit/>
          </a:bodyPr>
          <a:lstStyle/>
          <a:p>
            <a:pPr algn="ctr">
              <a:defRPr/>
            </a:pPr>
            <a:r>
              <a:rPr lang="en-US" sz="4400" b="0" dirty="0">
                <a:solidFill>
                  <a:schemeClr val="accent2">
                    <a:lumMod val="75000"/>
                  </a:schemeClr>
                </a:solidFill>
              </a:rPr>
              <a:t>II. CONTENTS</a:t>
            </a:r>
          </a:p>
        </p:txBody>
      </p:sp>
      <p:sp>
        <p:nvSpPr>
          <p:cNvPr id="9" name="8 Rectángulo redondeado"/>
          <p:cNvSpPr/>
          <p:nvPr/>
        </p:nvSpPr>
        <p:spPr bwMode="auto">
          <a:xfrm>
            <a:off x="827584" y="3068960"/>
            <a:ext cx="7416824" cy="108012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 name="Prostokąt 1">
            <a:extLst>
              <a:ext uri="{FF2B5EF4-FFF2-40B4-BE49-F238E27FC236}">
                <a16:creationId xmlns:a16="http://schemas.microsoft.com/office/drawing/2014/main" id="{F32C5711-65DF-4054-8581-0863E60C0580}"/>
              </a:ext>
            </a:extLst>
          </p:cNvPr>
          <p:cNvSpPr/>
          <p:nvPr/>
        </p:nvSpPr>
        <p:spPr>
          <a:xfrm>
            <a:off x="540518" y="1412875"/>
            <a:ext cx="8135938" cy="830997"/>
          </a:xfrm>
          <a:prstGeom prst="rect">
            <a:avLst/>
          </a:prstGeom>
        </p:spPr>
        <p:txBody>
          <a:bodyPr>
            <a:spAutoFit/>
          </a:bodyPr>
          <a:lstStyle/>
          <a:p>
            <a:pPr algn="ctr">
              <a:defRPr/>
            </a:pPr>
            <a:r>
              <a:rPr lang="en-US" sz="2400" dirty="0">
                <a:solidFill>
                  <a:schemeClr val="accent2">
                    <a:lumMod val="75000"/>
                  </a:schemeClr>
                </a:solidFill>
              </a:rPr>
              <a:t>D.4 In which cases and how can a biomechanical instrumented analysis be useful? </a:t>
            </a:r>
          </a:p>
        </p:txBody>
      </p:sp>
      <p:sp>
        <p:nvSpPr>
          <p:cNvPr id="5" name="Prostokąt 1">
            <a:extLst>
              <a:ext uri="{FF2B5EF4-FFF2-40B4-BE49-F238E27FC236}">
                <a16:creationId xmlns:a16="http://schemas.microsoft.com/office/drawing/2014/main" id="{6EE5198D-C7D6-4C0D-966E-424B0200712F}"/>
              </a:ext>
            </a:extLst>
          </p:cNvPr>
          <p:cNvSpPr/>
          <p:nvPr/>
        </p:nvSpPr>
        <p:spPr>
          <a:xfrm>
            <a:off x="683568" y="4438273"/>
            <a:ext cx="7848228" cy="769441"/>
          </a:xfrm>
          <a:prstGeom prst="rect">
            <a:avLst/>
          </a:prstGeom>
        </p:spPr>
        <p:txBody>
          <a:bodyPr wrap="square">
            <a:spAutoFit/>
          </a:bodyPr>
          <a:lstStyle/>
          <a:p>
            <a:pPr algn="ctr"/>
            <a:r>
              <a:rPr lang="en-US" sz="2200" dirty="0">
                <a:solidFill>
                  <a:schemeClr val="accent2">
                    <a:lumMod val="75000"/>
                  </a:schemeClr>
                </a:solidFill>
              </a:rPr>
              <a:t>II.2 Usefulness of biomechanical instrumented gait analysis in sports science</a:t>
            </a:r>
          </a:p>
        </p:txBody>
      </p:sp>
    </p:spTree>
    <p:extLst>
      <p:ext uri="{BB962C8B-B14F-4D97-AF65-F5344CB8AC3E}">
        <p14:creationId xmlns:p14="http://schemas.microsoft.com/office/powerpoint/2010/main" val="576309494"/>
      </p:ext>
    </p:extLst>
  </p:cSld>
  <p:clrMapOvr>
    <a:masterClrMapping/>
  </p:clrMapOvr>
  <p:transition advClick="0" advTm="3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3" name="Rectángulo: esquinas redondeadas 2">
            <a:extLst>
              <a:ext uri="{FF2B5EF4-FFF2-40B4-BE49-F238E27FC236}">
                <a16:creationId xmlns:a16="http://schemas.microsoft.com/office/drawing/2014/main" id="{1C7CBE0B-07E3-485E-A3AB-6F70174D357F}"/>
              </a:ext>
            </a:extLst>
          </p:cNvPr>
          <p:cNvSpPr/>
          <p:nvPr/>
        </p:nvSpPr>
        <p:spPr bwMode="auto">
          <a:xfrm>
            <a:off x="4067944" y="2348880"/>
            <a:ext cx="3652763" cy="1008112"/>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marR="0" indent="-84138" algn="ctr" defTabSz="642938" rtl="0" eaLnBrk="1" fontAlgn="base" latinLnBrk="0" hangingPunct="1">
              <a:lnSpc>
                <a:spcPct val="90000"/>
              </a:lnSpc>
              <a:spcBef>
                <a:spcPts val="1675"/>
              </a:spcBef>
              <a:spcAft>
                <a:spcPct val="0"/>
              </a:spcAft>
              <a:buClrTx/>
              <a:buSzPct val="171000"/>
              <a:buFont typeface="Arial" charset="0"/>
              <a:buNone/>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Analysis of the sporting gesture</a:t>
            </a:r>
            <a:endParaRPr kumimoji="0" lang="es-ES" sz="2000" b="1" i="0" u="none" strike="noStrike" cap="none" normalizeH="0" baseline="0" dirty="0">
              <a:ln>
                <a:noFill/>
              </a:ln>
              <a:solidFill>
                <a:schemeClr val="bg1"/>
              </a:solidFill>
              <a:effectLst/>
              <a:latin typeface="Arial" charset="0"/>
              <a:sym typeface="Arial" charset="0"/>
            </a:endParaRPr>
          </a:p>
        </p:txBody>
      </p:sp>
      <p:sp>
        <p:nvSpPr>
          <p:cNvPr id="4" name="Rectángulo: esquinas redondeadas 3">
            <a:extLst>
              <a:ext uri="{FF2B5EF4-FFF2-40B4-BE49-F238E27FC236}">
                <a16:creationId xmlns:a16="http://schemas.microsoft.com/office/drawing/2014/main" id="{10970917-802C-4A05-B6B5-5CAC70DC5EB2}"/>
              </a:ext>
            </a:extLst>
          </p:cNvPr>
          <p:cNvSpPr/>
          <p:nvPr/>
        </p:nvSpPr>
        <p:spPr bwMode="auto">
          <a:xfrm>
            <a:off x="4070313" y="3573016"/>
            <a:ext cx="3652763" cy="1008112"/>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indent="-84138" algn="ctr" defTabSz="642938" eaLnBrk="1" hangingPunct="1">
              <a:lnSpc>
                <a:spcPct val="90000"/>
              </a:lnSpc>
              <a:spcBef>
                <a:spcPts val="1675"/>
              </a:spcBef>
              <a:buSzPct val="171000"/>
            </a:pPr>
            <a:r>
              <a:rPr lang="en-US" sz="2000" dirty="0">
                <a:latin typeface="Calibri" panose="020F0502020204030204" pitchFamily="34" charset="0"/>
                <a:ea typeface="Calibri" panose="020F0502020204030204" pitchFamily="34" charset="0"/>
                <a:cs typeface="Times New Roman" panose="02020603050405020304" pitchFamily="18" charset="0"/>
              </a:rPr>
              <a:t>Injury prevention</a:t>
            </a:r>
          </a:p>
        </p:txBody>
      </p:sp>
      <p:sp>
        <p:nvSpPr>
          <p:cNvPr id="5" name="Prostokąt 1">
            <a:extLst>
              <a:ext uri="{FF2B5EF4-FFF2-40B4-BE49-F238E27FC236}">
                <a16:creationId xmlns:a16="http://schemas.microsoft.com/office/drawing/2014/main" id="{31070CCD-06CB-4D0A-9B2F-B2C1A0F4F2BA}"/>
              </a:ext>
            </a:extLst>
          </p:cNvPr>
          <p:cNvSpPr/>
          <p:nvPr/>
        </p:nvSpPr>
        <p:spPr>
          <a:xfrm>
            <a:off x="684212" y="1691516"/>
            <a:ext cx="7848228" cy="369332"/>
          </a:xfrm>
          <a:prstGeom prst="rect">
            <a:avLst/>
          </a:prstGeom>
        </p:spPr>
        <p:txBody>
          <a:bodyPr wrap="square">
            <a:spAutoFit/>
          </a:bodyPr>
          <a:lstStyle/>
          <a:p>
            <a:pPr algn="ctr"/>
            <a:r>
              <a:rPr lang="en-US" sz="1800" b="0" dirty="0">
                <a:solidFill>
                  <a:schemeClr val="accent2">
                    <a:lumMod val="75000"/>
                  </a:schemeClr>
                </a:solidFill>
              </a:rPr>
              <a:t>What is the use of instrumented gait analysis in sports science?</a:t>
            </a:r>
          </a:p>
        </p:txBody>
      </p:sp>
      <p:sp>
        <p:nvSpPr>
          <p:cNvPr id="6" name="Rectángulo: esquinas redondeadas 5">
            <a:extLst>
              <a:ext uri="{FF2B5EF4-FFF2-40B4-BE49-F238E27FC236}">
                <a16:creationId xmlns:a16="http://schemas.microsoft.com/office/drawing/2014/main" id="{E711FBF3-8ABE-4B53-B18C-59ADD4B6A4A2}"/>
              </a:ext>
            </a:extLst>
          </p:cNvPr>
          <p:cNvSpPr/>
          <p:nvPr/>
        </p:nvSpPr>
        <p:spPr bwMode="auto">
          <a:xfrm>
            <a:off x="4070313" y="4797152"/>
            <a:ext cx="3652763" cy="1008112"/>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indent="-84138" algn="ctr" defTabSz="642938" eaLnBrk="1" hangingPunct="1">
              <a:lnSpc>
                <a:spcPct val="90000"/>
              </a:lnSpc>
              <a:spcBef>
                <a:spcPts val="1675"/>
              </a:spcBef>
              <a:buSzPct val="171000"/>
            </a:pPr>
            <a:r>
              <a:rPr lang="en-US" sz="2000" dirty="0">
                <a:latin typeface="Calibri" panose="020F0502020204030204" pitchFamily="34" charset="0"/>
                <a:ea typeface="Calibri" panose="020F0502020204030204" pitchFamily="34" charset="0"/>
                <a:cs typeface="Times New Roman" panose="02020603050405020304" pitchFamily="18" charset="0"/>
              </a:rPr>
              <a:t>Effectiveness of physical activity and sports</a:t>
            </a:r>
          </a:p>
        </p:txBody>
      </p:sp>
      <p:pic>
        <p:nvPicPr>
          <p:cNvPr id="19" name="Imagen 18" descr="Imagen que contiene juguete, dibujo, reloj&#10;&#10;Descripción generada automáticamente">
            <a:extLst>
              <a:ext uri="{FF2B5EF4-FFF2-40B4-BE49-F238E27FC236}">
                <a16:creationId xmlns:a16="http://schemas.microsoft.com/office/drawing/2014/main" id="{BAF165DE-E49B-4193-8426-A6B846FE4532}"/>
              </a:ext>
            </a:extLst>
          </p:cNvPr>
          <p:cNvPicPr>
            <a:picLocks noChangeAspect="1"/>
          </p:cNvPicPr>
          <p:nvPr/>
        </p:nvPicPr>
        <p:blipFill rotWithShape="1">
          <a:blip r:embed="rId3">
            <a:extLst>
              <a:ext uri="{28A0092B-C50C-407E-A947-70E740481C1C}">
                <a14:useLocalDpi xmlns:a14="http://schemas.microsoft.com/office/drawing/2010/main" val="0"/>
              </a:ext>
            </a:extLst>
          </a:blip>
          <a:srcRect l="16576" t="7701" r="10487" b="5860"/>
          <a:stretch/>
        </p:blipFill>
        <p:spPr>
          <a:xfrm>
            <a:off x="1475656" y="2268741"/>
            <a:ext cx="1728192" cy="3692047"/>
          </a:xfrm>
          <a:prstGeom prst="rect">
            <a:avLst/>
          </a:prstGeom>
        </p:spPr>
      </p:pic>
    </p:spTree>
    <p:extLst>
      <p:ext uri="{BB962C8B-B14F-4D97-AF65-F5344CB8AC3E}">
        <p14:creationId xmlns:p14="http://schemas.microsoft.com/office/powerpoint/2010/main" val="670789039"/>
      </p:ext>
    </p:extLst>
  </p:cSld>
  <p:clrMapOvr>
    <a:masterClrMapping/>
  </p:clrMapOvr>
  <p:transition advClick="0" advTm="3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7" name="Prostokąt 1">
            <a:extLst>
              <a:ext uri="{FF2B5EF4-FFF2-40B4-BE49-F238E27FC236}">
                <a16:creationId xmlns:a16="http://schemas.microsoft.com/office/drawing/2014/main" id="{D20FBB81-E30D-46EA-844A-882AD505294B}"/>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Gait analysis in sports gesture </a:t>
            </a:r>
          </a:p>
        </p:txBody>
      </p:sp>
      <p:pic>
        <p:nvPicPr>
          <p:cNvPr id="8" name="Imagen 7" descr="Un grupo de atletismo y gente de fondo&#10;&#10;Descripción generada automáticamente">
            <a:extLst>
              <a:ext uri="{FF2B5EF4-FFF2-40B4-BE49-F238E27FC236}">
                <a16:creationId xmlns:a16="http://schemas.microsoft.com/office/drawing/2014/main" id="{4CB652BB-3265-450C-A203-5D036A235F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2474442"/>
            <a:ext cx="4464496" cy="2971244"/>
          </a:xfrm>
          <a:prstGeom prst="rect">
            <a:avLst/>
          </a:prstGeom>
        </p:spPr>
      </p:pic>
      <p:sp>
        <p:nvSpPr>
          <p:cNvPr id="17" name="CuadroTexto 16">
            <a:extLst>
              <a:ext uri="{FF2B5EF4-FFF2-40B4-BE49-F238E27FC236}">
                <a16:creationId xmlns:a16="http://schemas.microsoft.com/office/drawing/2014/main" id="{1F2E4932-19A0-4EAB-91FD-786FA159B0EC}"/>
              </a:ext>
            </a:extLst>
          </p:cNvPr>
          <p:cNvSpPr txBox="1"/>
          <p:nvPr/>
        </p:nvSpPr>
        <p:spPr>
          <a:xfrm>
            <a:off x="251520" y="5517232"/>
            <a:ext cx="5306462" cy="307777"/>
          </a:xfrm>
          <a:prstGeom prst="rect">
            <a:avLst/>
          </a:prstGeom>
          <a:noFill/>
        </p:spPr>
        <p:txBody>
          <a:bodyPr wrap="square" rtlCol="0">
            <a:spAutoFit/>
          </a:bodyPr>
          <a:lstStyle/>
          <a:p>
            <a:r>
              <a:rPr lang="es-ES" sz="1400" b="0" dirty="0">
                <a:solidFill>
                  <a:schemeClr val="accent2"/>
                </a:solidFill>
              </a:rPr>
              <a:t>Figure 3 – </a:t>
            </a:r>
            <a:r>
              <a:rPr lang="en-US" sz="1400" b="0" dirty="0">
                <a:solidFill>
                  <a:schemeClr val="accent2"/>
                </a:solidFill>
              </a:rPr>
              <a:t>Racewalking event. Image from The New York Times. </a:t>
            </a:r>
            <a:endParaRPr lang="es-ES" sz="1400" dirty="0"/>
          </a:p>
        </p:txBody>
      </p:sp>
      <p:sp>
        <p:nvSpPr>
          <p:cNvPr id="11" name="Rectángulo: esquinas redondeadas 10">
            <a:extLst>
              <a:ext uri="{FF2B5EF4-FFF2-40B4-BE49-F238E27FC236}">
                <a16:creationId xmlns:a16="http://schemas.microsoft.com/office/drawing/2014/main" id="{7FC4F1DE-4ECB-4B25-B3C8-AFD9D251C96F}"/>
              </a:ext>
            </a:extLst>
          </p:cNvPr>
          <p:cNvSpPr/>
          <p:nvPr/>
        </p:nvSpPr>
        <p:spPr bwMode="auto">
          <a:xfrm>
            <a:off x="5220073" y="2348880"/>
            <a:ext cx="3456384" cy="772690"/>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marR="0" indent="-84138" algn="ctr" defTabSz="642938" rtl="0" eaLnBrk="1" fontAlgn="base" latinLnBrk="0" hangingPunct="1">
              <a:lnSpc>
                <a:spcPct val="90000"/>
              </a:lnSpc>
              <a:spcBef>
                <a:spcPts val="1675"/>
              </a:spcBef>
              <a:spcAft>
                <a:spcPct val="0"/>
              </a:spcAft>
              <a:buClrTx/>
              <a:buSzPct val="171000"/>
              <a:buFont typeface="Arial" charset="0"/>
              <a:buNone/>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Long-distance discipline within the sport of athletics</a:t>
            </a:r>
            <a:endParaRPr kumimoji="0" lang="es-ES" sz="2000" b="1" i="0" u="none" strike="noStrike" cap="none" normalizeH="0" baseline="0" dirty="0">
              <a:ln>
                <a:noFill/>
              </a:ln>
              <a:solidFill>
                <a:schemeClr val="bg1"/>
              </a:solidFill>
              <a:effectLst/>
              <a:latin typeface="Arial" charset="0"/>
              <a:sym typeface="Arial" charset="0"/>
            </a:endParaRPr>
          </a:p>
        </p:txBody>
      </p:sp>
      <p:sp>
        <p:nvSpPr>
          <p:cNvPr id="12" name="Rectángulo: esquinas redondeadas 11">
            <a:extLst>
              <a:ext uri="{FF2B5EF4-FFF2-40B4-BE49-F238E27FC236}">
                <a16:creationId xmlns:a16="http://schemas.microsoft.com/office/drawing/2014/main" id="{CBDF3559-D60B-4F62-8FB3-4E42AB2947A4}"/>
              </a:ext>
            </a:extLst>
          </p:cNvPr>
          <p:cNvSpPr/>
          <p:nvPr/>
        </p:nvSpPr>
        <p:spPr bwMode="auto">
          <a:xfrm>
            <a:off x="5220072" y="3322823"/>
            <a:ext cx="3456384" cy="772690"/>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marR="0" indent="-84138" algn="ctr" defTabSz="642938" rtl="0" eaLnBrk="1" fontAlgn="base" latinLnBrk="0" hangingPunct="1">
              <a:lnSpc>
                <a:spcPct val="90000"/>
              </a:lnSpc>
              <a:spcBef>
                <a:spcPts val="1675"/>
              </a:spcBef>
              <a:spcAft>
                <a:spcPct val="0"/>
              </a:spcAft>
              <a:buClrTx/>
              <a:buSzPct val="171000"/>
              <a:buFont typeface="Arial" charset="0"/>
              <a:buNone/>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leg must be in contact with the ground</a:t>
            </a:r>
            <a:endParaRPr kumimoji="0" lang="es-ES" sz="2000" b="1"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9E65C81B-2AFE-4D36-A145-0B0DC165A514}"/>
              </a:ext>
            </a:extLst>
          </p:cNvPr>
          <p:cNvSpPr/>
          <p:nvPr/>
        </p:nvSpPr>
        <p:spPr bwMode="auto">
          <a:xfrm>
            <a:off x="5220072" y="4311537"/>
            <a:ext cx="3456384" cy="1152128"/>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marR="0" indent="-84138" algn="ctr" defTabSz="642938" rtl="0" eaLnBrk="1" fontAlgn="base" latinLnBrk="0" hangingPunct="1">
              <a:lnSpc>
                <a:spcPct val="90000"/>
              </a:lnSpc>
              <a:spcBef>
                <a:spcPts val="1675"/>
              </a:spcBef>
              <a:spcAft>
                <a:spcPct val="0"/>
              </a:spcAft>
              <a:buClrTx/>
              <a:buSzPct val="171000"/>
              <a:buFont typeface="Arial" charset="0"/>
              <a:buNone/>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knee must be fully extended from first contact with the ground until the “vertical upright position”.</a:t>
            </a:r>
            <a:endParaRPr kumimoji="0" lang="es-ES" sz="2000" b="1"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55107561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7" name="Prostokąt 1">
            <a:extLst>
              <a:ext uri="{FF2B5EF4-FFF2-40B4-BE49-F238E27FC236}">
                <a16:creationId xmlns:a16="http://schemas.microsoft.com/office/drawing/2014/main" id="{D20FBB81-E30D-46EA-844A-882AD505294B}"/>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Gait analysis in sports gesture </a:t>
            </a:r>
          </a:p>
        </p:txBody>
      </p:sp>
      <p:pic>
        <p:nvPicPr>
          <p:cNvPr id="3" name="Imagen 2">
            <a:extLst>
              <a:ext uri="{FF2B5EF4-FFF2-40B4-BE49-F238E27FC236}">
                <a16:creationId xmlns:a16="http://schemas.microsoft.com/office/drawing/2014/main" id="{67EEF7E2-2EDC-4602-9B1F-22A730E70EE3}"/>
              </a:ext>
            </a:extLst>
          </p:cNvPr>
          <p:cNvPicPr>
            <a:picLocks noChangeAspect="1"/>
          </p:cNvPicPr>
          <p:nvPr/>
        </p:nvPicPr>
        <p:blipFill rotWithShape="1">
          <a:blip r:embed="rId3"/>
          <a:srcRect l="10625" t="22001" r="46063" b="50000"/>
          <a:stretch/>
        </p:blipFill>
        <p:spPr>
          <a:xfrm>
            <a:off x="441475" y="2818803"/>
            <a:ext cx="4831030" cy="1756738"/>
          </a:xfrm>
          <a:prstGeom prst="rect">
            <a:avLst/>
          </a:prstGeom>
        </p:spPr>
      </p:pic>
      <p:sp>
        <p:nvSpPr>
          <p:cNvPr id="6" name="Rectángulo: esquinas redondeadas 5">
            <a:extLst>
              <a:ext uri="{FF2B5EF4-FFF2-40B4-BE49-F238E27FC236}">
                <a16:creationId xmlns:a16="http://schemas.microsoft.com/office/drawing/2014/main" id="{9992C352-C536-4917-81DE-2DBB0CB762FF}"/>
              </a:ext>
            </a:extLst>
          </p:cNvPr>
          <p:cNvSpPr/>
          <p:nvPr/>
        </p:nvSpPr>
        <p:spPr bwMode="auto">
          <a:xfrm>
            <a:off x="539552" y="2276872"/>
            <a:ext cx="1584176" cy="51334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8" name="Prostokąt 1">
            <a:extLst>
              <a:ext uri="{FF2B5EF4-FFF2-40B4-BE49-F238E27FC236}">
                <a16:creationId xmlns:a16="http://schemas.microsoft.com/office/drawing/2014/main" id="{970E94B1-2B6C-4B4A-B6A8-31E846CB8EB3}"/>
              </a:ext>
            </a:extLst>
          </p:cNvPr>
          <p:cNvSpPr/>
          <p:nvPr/>
        </p:nvSpPr>
        <p:spPr>
          <a:xfrm>
            <a:off x="684212" y="2348875"/>
            <a:ext cx="1298238" cy="369332"/>
          </a:xfrm>
          <a:prstGeom prst="rect">
            <a:avLst/>
          </a:prstGeom>
        </p:spPr>
        <p:txBody>
          <a:bodyPr wrap="square">
            <a:spAutoFit/>
          </a:bodyPr>
          <a:lstStyle/>
          <a:p>
            <a:pPr algn="ctr"/>
            <a:r>
              <a:rPr lang="en-US" sz="1800" b="0" dirty="0">
                <a:solidFill>
                  <a:srgbClr val="FFC000"/>
                </a:solidFill>
              </a:rPr>
              <a:t>Example</a:t>
            </a:r>
          </a:p>
        </p:txBody>
      </p:sp>
      <p:pic>
        <p:nvPicPr>
          <p:cNvPr id="10" name="Imagen 9">
            <a:extLst>
              <a:ext uri="{FF2B5EF4-FFF2-40B4-BE49-F238E27FC236}">
                <a16:creationId xmlns:a16="http://schemas.microsoft.com/office/drawing/2014/main" id="{7F730328-7796-42A1-964D-92A6BA267EF7}"/>
              </a:ext>
            </a:extLst>
          </p:cNvPr>
          <p:cNvPicPr>
            <a:picLocks noChangeAspect="1"/>
          </p:cNvPicPr>
          <p:nvPr/>
        </p:nvPicPr>
        <p:blipFill rotWithShape="1">
          <a:blip r:embed="rId4"/>
          <a:srcRect l="37400" t="35723" r="38975" b="15001"/>
          <a:stretch/>
        </p:blipFill>
        <p:spPr>
          <a:xfrm>
            <a:off x="5580112" y="2204864"/>
            <a:ext cx="2736304" cy="3210434"/>
          </a:xfrm>
          <a:prstGeom prst="rect">
            <a:avLst/>
          </a:prstGeom>
        </p:spPr>
      </p:pic>
      <p:sp>
        <p:nvSpPr>
          <p:cNvPr id="18" name="CuadroTexto 17">
            <a:extLst>
              <a:ext uri="{FF2B5EF4-FFF2-40B4-BE49-F238E27FC236}">
                <a16:creationId xmlns:a16="http://schemas.microsoft.com/office/drawing/2014/main" id="{5A89DC0B-E9C6-498E-9C5F-27E297C3B473}"/>
              </a:ext>
            </a:extLst>
          </p:cNvPr>
          <p:cNvSpPr txBox="1"/>
          <p:nvPr/>
        </p:nvSpPr>
        <p:spPr>
          <a:xfrm>
            <a:off x="5076056" y="5301208"/>
            <a:ext cx="3816424" cy="738664"/>
          </a:xfrm>
          <a:prstGeom prst="rect">
            <a:avLst/>
          </a:prstGeom>
          <a:noFill/>
        </p:spPr>
        <p:txBody>
          <a:bodyPr wrap="square" rtlCol="0">
            <a:spAutoFit/>
          </a:bodyPr>
          <a:lstStyle/>
          <a:p>
            <a:pPr algn="ctr"/>
            <a:r>
              <a:rPr lang="es-ES" sz="1400" b="0" dirty="0">
                <a:solidFill>
                  <a:schemeClr val="accent2"/>
                </a:solidFill>
              </a:rPr>
              <a:t>Figure 4 – </a:t>
            </a:r>
            <a:r>
              <a:rPr lang="en-US" sz="1400" b="0" dirty="0">
                <a:solidFill>
                  <a:schemeClr val="accent2"/>
                </a:solidFill>
              </a:rPr>
              <a:t>Placement of IMUs (orange probes) on an athlete during the experimental procedure. Image from </a:t>
            </a:r>
            <a:r>
              <a:rPr lang="en-US" sz="1400" b="0" dirty="0" err="1">
                <a:solidFill>
                  <a:schemeClr val="accent2"/>
                </a:solidFill>
              </a:rPr>
              <a:t>Taborri</a:t>
            </a:r>
            <a:r>
              <a:rPr lang="en-US" sz="1400" b="0" dirty="0">
                <a:solidFill>
                  <a:schemeClr val="accent2"/>
                </a:solidFill>
              </a:rPr>
              <a:t> et al. 2018. </a:t>
            </a:r>
            <a:endParaRPr lang="es-ES" sz="1400" dirty="0"/>
          </a:p>
        </p:txBody>
      </p:sp>
      <p:sp>
        <p:nvSpPr>
          <p:cNvPr id="22" name="Rectángulo: esquinas redondeadas 21">
            <a:extLst>
              <a:ext uri="{FF2B5EF4-FFF2-40B4-BE49-F238E27FC236}">
                <a16:creationId xmlns:a16="http://schemas.microsoft.com/office/drawing/2014/main" id="{FA1CB727-35C3-47B6-8CDE-21E7483879A7}"/>
              </a:ext>
            </a:extLst>
          </p:cNvPr>
          <p:cNvSpPr/>
          <p:nvPr/>
        </p:nvSpPr>
        <p:spPr bwMode="auto">
          <a:xfrm>
            <a:off x="538049" y="4740003"/>
            <a:ext cx="4240188" cy="1152128"/>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indent="-84138" algn="ctr" defTabSz="642938" eaLnBrk="1" hangingPunct="1">
              <a:lnSpc>
                <a:spcPct val="90000"/>
              </a:lnSpc>
              <a:spcBef>
                <a:spcPts val="1675"/>
              </a:spcBef>
              <a:buSzPct val="171000"/>
            </a:pPr>
            <a:r>
              <a:rPr lang="en-US" sz="1600" b="0" dirty="0"/>
              <a:t>Define the best-performing classifiers for the automatic and objective detection of illegal steps from the instrumented gait analysis with inertial sensors. </a:t>
            </a:r>
            <a:endParaRPr kumimoji="0" lang="es-ES" sz="16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628415105"/>
      </p:ext>
    </p:extLst>
  </p:cSld>
  <p:clrMapOvr>
    <a:masterClrMapping/>
  </p:clrMapOvr>
  <p:transition advClick="0" advTm="3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540518" y="1412875"/>
            <a:ext cx="8135938" cy="830997"/>
          </a:xfrm>
          <a:prstGeom prst="rect">
            <a:avLst/>
          </a:prstGeom>
        </p:spPr>
        <p:txBody>
          <a:bodyPr>
            <a:spAutoFit/>
          </a:bodyPr>
          <a:lstStyle/>
          <a:p>
            <a:pPr algn="ctr">
              <a:defRPr/>
            </a:pPr>
            <a:r>
              <a:rPr lang="en-US" sz="2400" dirty="0">
                <a:solidFill>
                  <a:schemeClr val="accent2">
                    <a:lumMod val="75000"/>
                  </a:schemeClr>
                </a:solidFill>
              </a:rPr>
              <a:t>D.4 In which cases and how can a biomechanical instrumented analysis be useful? </a:t>
            </a:r>
          </a:p>
        </p:txBody>
      </p:sp>
      <p:sp>
        <p:nvSpPr>
          <p:cNvPr id="4" name="Prostokąt 3">
            <a:extLst>
              <a:ext uri="{FF2B5EF4-FFF2-40B4-BE49-F238E27FC236}">
                <a16:creationId xmlns:a16="http://schemas.microsoft.com/office/drawing/2014/main" id="{6F1E17A5-99A2-450F-AC97-BC84B3D4606F}"/>
              </a:ext>
            </a:extLst>
          </p:cNvPr>
          <p:cNvSpPr/>
          <p:nvPr/>
        </p:nvSpPr>
        <p:spPr>
          <a:xfrm>
            <a:off x="3491880" y="2996952"/>
            <a:ext cx="5174128" cy="2800767"/>
          </a:xfrm>
          <a:prstGeom prst="rect">
            <a:avLst/>
          </a:prstGeom>
          <a:noFill/>
        </p:spPr>
        <p:txBody>
          <a:bodyPr wrap="square">
            <a:spAutoFit/>
          </a:bodyPr>
          <a:lstStyle/>
          <a:p>
            <a:pPr marL="514350" indent="-514350">
              <a:buFont typeface="+mj-lt"/>
              <a:buAutoNum type="romanUcPeriod"/>
              <a:defRPr/>
            </a:pPr>
            <a:r>
              <a:rPr lang="en-US" sz="2200" b="0" dirty="0">
                <a:solidFill>
                  <a:schemeClr val="accent2">
                    <a:lumMod val="75000"/>
                  </a:schemeClr>
                </a:solidFill>
              </a:rPr>
              <a:t>Objectives</a:t>
            </a:r>
          </a:p>
          <a:p>
            <a:pPr marL="514350" indent="-514350">
              <a:buFont typeface="+mj-lt"/>
              <a:buAutoNum type="romanUcPeriod"/>
              <a:defRPr/>
            </a:pPr>
            <a:r>
              <a:rPr lang="en-US" sz="2200" b="0" dirty="0">
                <a:solidFill>
                  <a:schemeClr val="accent2">
                    <a:lumMod val="75000"/>
                  </a:schemeClr>
                </a:solidFill>
              </a:rPr>
              <a:t>Contents: </a:t>
            </a:r>
          </a:p>
          <a:p>
            <a:pPr marL="971550" lvl="1" indent="-514350">
              <a:buFont typeface="+mj-lt"/>
              <a:buAutoNum type="arabicPeriod"/>
              <a:defRPr/>
            </a:pPr>
            <a:r>
              <a:rPr lang="en-US" sz="2200" b="0" dirty="0">
                <a:solidFill>
                  <a:schemeClr val="accent2">
                    <a:lumMod val="75000"/>
                  </a:schemeClr>
                </a:solidFill>
              </a:rPr>
              <a:t>Clinical application </a:t>
            </a:r>
          </a:p>
          <a:p>
            <a:pPr marL="971550" lvl="1" indent="-514350">
              <a:buFont typeface="+mj-lt"/>
              <a:buAutoNum type="arabicPeriod"/>
              <a:defRPr/>
            </a:pPr>
            <a:r>
              <a:rPr lang="en-US" sz="2200" b="0" dirty="0">
                <a:solidFill>
                  <a:schemeClr val="accent2">
                    <a:lumMod val="75000"/>
                  </a:schemeClr>
                </a:solidFill>
              </a:rPr>
              <a:t>Useful in sports analysis</a:t>
            </a:r>
          </a:p>
          <a:p>
            <a:pPr marL="971550" lvl="1" indent="-514350">
              <a:buFont typeface="+mj-lt"/>
              <a:buAutoNum type="arabicPeriod"/>
              <a:defRPr/>
            </a:pPr>
            <a:r>
              <a:rPr lang="en-US" sz="2200" b="0" dirty="0">
                <a:solidFill>
                  <a:schemeClr val="accent2">
                    <a:lumMod val="75000"/>
                  </a:schemeClr>
                </a:solidFill>
              </a:rPr>
              <a:t>Ergonomics implications</a:t>
            </a:r>
          </a:p>
          <a:p>
            <a:pPr marL="971550" lvl="1" indent="-514350">
              <a:buFont typeface="+mj-lt"/>
              <a:buAutoNum type="arabicPeriod"/>
              <a:defRPr/>
            </a:pPr>
            <a:r>
              <a:rPr lang="en-US" sz="2200" b="0" dirty="0">
                <a:solidFill>
                  <a:schemeClr val="accent2">
                    <a:lumMod val="75000"/>
                  </a:schemeClr>
                </a:solidFill>
              </a:rPr>
              <a:t>Assistance in legal medicine </a:t>
            </a:r>
          </a:p>
          <a:p>
            <a:pPr marL="514350" indent="-514350">
              <a:buFont typeface="+mj-lt"/>
              <a:buAutoNum type="romanUcPeriod"/>
              <a:defRPr/>
            </a:pPr>
            <a:r>
              <a:rPr lang="en-US" sz="2200" b="0" dirty="0">
                <a:solidFill>
                  <a:schemeClr val="accent2">
                    <a:lumMod val="75000"/>
                  </a:schemeClr>
                </a:solidFill>
              </a:rPr>
              <a:t>Key ideas</a:t>
            </a:r>
          </a:p>
          <a:p>
            <a:pPr marL="514350" indent="-514350">
              <a:buFont typeface="+mj-lt"/>
              <a:buAutoNum type="romanUcPeriod"/>
              <a:defRPr/>
            </a:pPr>
            <a:r>
              <a:rPr lang="en-US" sz="2200" b="0" dirty="0">
                <a:solidFill>
                  <a:schemeClr val="accent2">
                    <a:lumMod val="75000"/>
                  </a:schemeClr>
                </a:solidFill>
              </a:rPr>
              <a:t>References</a:t>
            </a:r>
            <a:endParaRPr lang="en-US" sz="2800" b="0" dirty="0">
              <a:solidFill>
                <a:schemeClr val="accent2">
                  <a:lumMod val="75000"/>
                </a:schemeClr>
              </a:solidFill>
            </a:endParaRPr>
          </a:p>
        </p:txBody>
      </p:sp>
      <p:sp>
        <p:nvSpPr>
          <p:cNvPr id="3" name="Prostokąt 1">
            <a:extLst>
              <a:ext uri="{FF2B5EF4-FFF2-40B4-BE49-F238E27FC236}">
                <a16:creationId xmlns:a16="http://schemas.microsoft.com/office/drawing/2014/main" id="{6878B9F0-7B92-4D38-9C4A-4CF9851641D3}"/>
              </a:ext>
            </a:extLst>
          </p:cNvPr>
          <p:cNvSpPr/>
          <p:nvPr/>
        </p:nvSpPr>
        <p:spPr>
          <a:xfrm>
            <a:off x="323850" y="2820412"/>
            <a:ext cx="3888110" cy="461665"/>
          </a:xfrm>
          <a:prstGeom prst="rect">
            <a:avLst/>
          </a:prstGeom>
        </p:spPr>
        <p:txBody>
          <a:bodyPr wrap="square">
            <a:spAutoFit/>
          </a:bodyPr>
          <a:lstStyle/>
          <a:p>
            <a:pPr algn="ctr">
              <a:defRPr/>
            </a:pPr>
            <a:r>
              <a:rPr lang="en-US" sz="2400" dirty="0">
                <a:solidFill>
                  <a:schemeClr val="accent2">
                    <a:lumMod val="75000"/>
                  </a:schemeClr>
                </a:solidFill>
              </a:rPr>
              <a:t>INDEX</a:t>
            </a:r>
          </a:p>
        </p:txBody>
      </p:sp>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7" name="Prostokąt 1">
            <a:extLst>
              <a:ext uri="{FF2B5EF4-FFF2-40B4-BE49-F238E27FC236}">
                <a16:creationId xmlns:a16="http://schemas.microsoft.com/office/drawing/2014/main" id="{D20FBB81-E30D-46EA-844A-882AD505294B}"/>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Gait analysis in sports gesture </a:t>
            </a:r>
          </a:p>
        </p:txBody>
      </p:sp>
      <p:sp>
        <p:nvSpPr>
          <p:cNvPr id="6" name="Rectángulo: esquinas redondeadas 5">
            <a:extLst>
              <a:ext uri="{FF2B5EF4-FFF2-40B4-BE49-F238E27FC236}">
                <a16:creationId xmlns:a16="http://schemas.microsoft.com/office/drawing/2014/main" id="{9992C352-C536-4917-81DE-2DBB0CB762FF}"/>
              </a:ext>
            </a:extLst>
          </p:cNvPr>
          <p:cNvSpPr/>
          <p:nvPr/>
        </p:nvSpPr>
        <p:spPr bwMode="auto">
          <a:xfrm>
            <a:off x="539552" y="2276872"/>
            <a:ext cx="1584176" cy="51334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8" name="Prostokąt 1">
            <a:extLst>
              <a:ext uri="{FF2B5EF4-FFF2-40B4-BE49-F238E27FC236}">
                <a16:creationId xmlns:a16="http://schemas.microsoft.com/office/drawing/2014/main" id="{970E94B1-2B6C-4B4A-B6A8-31E846CB8EB3}"/>
              </a:ext>
            </a:extLst>
          </p:cNvPr>
          <p:cNvSpPr/>
          <p:nvPr/>
        </p:nvSpPr>
        <p:spPr>
          <a:xfrm>
            <a:off x="684212" y="2348875"/>
            <a:ext cx="1298238" cy="369332"/>
          </a:xfrm>
          <a:prstGeom prst="rect">
            <a:avLst/>
          </a:prstGeom>
        </p:spPr>
        <p:txBody>
          <a:bodyPr wrap="square">
            <a:spAutoFit/>
          </a:bodyPr>
          <a:lstStyle/>
          <a:p>
            <a:pPr algn="ctr"/>
            <a:r>
              <a:rPr lang="en-US" sz="1800" b="0" dirty="0">
                <a:solidFill>
                  <a:srgbClr val="FFC000"/>
                </a:solidFill>
              </a:rPr>
              <a:t>Example</a:t>
            </a:r>
          </a:p>
        </p:txBody>
      </p:sp>
      <p:pic>
        <p:nvPicPr>
          <p:cNvPr id="13" name="Imagen 12" descr="Imagen que contiene persona, camino, exterior, mujer&#10;&#10;Descripción generada automáticamente">
            <a:extLst>
              <a:ext uri="{FF2B5EF4-FFF2-40B4-BE49-F238E27FC236}">
                <a16:creationId xmlns:a16="http://schemas.microsoft.com/office/drawing/2014/main" id="{AC303A46-A0CE-4A2A-92EB-E74C6F1F8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785" y="2790215"/>
            <a:ext cx="2123529" cy="1422764"/>
          </a:xfrm>
          <a:prstGeom prst="rect">
            <a:avLst/>
          </a:prstGeom>
        </p:spPr>
      </p:pic>
      <p:pic>
        <p:nvPicPr>
          <p:cNvPr id="15" name="Imagen 14" descr="Imagen que contiene deporte, atletismo, persona, mujer&#10;&#10;Descripción generada automáticamente">
            <a:extLst>
              <a:ext uri="{FF2B5EF4-FFF2-40B4-BE49-F238E27FC236}">
                <a16:creationId xmlns:a16="http://schemas.microsoft.com/office/drawing/2014/main" id="{87629FBF-C764-456D-B245-C80EB96E2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5" y="4670532"/>
            <a:ext cx="2128066" cy="1422764"/>
          </a:xfrm>
          <a:prstGeom prst="rect">
            <a:avLst/>
          </a:prstGeom>
        </p:spPr>
      </p:pic>
      <p:sp>
        <p:nvSpPr>
          <p:cNvPr id="16" name="CuadroTexto 15">
            <a:extLst>
              <a:ext uri="{FF2B5EF4-FFF2-40B4-BE49-F238E27FC236}">
                <a16:creationId xmlns:a16="http://schemas.microsoft.com/office/drawing/2014/main" id="{F59652A0-B976-49F4-8570-4E876755B26E}"/>
              </a:ext>
            </a:extLst>
          </p:cNvPr>
          <p:cNvSpPr txBox="1"/>
          <p:nvPr/>
        </p:nvSpPr>
        <p:spPr>
          <a:xfrm>
            <a:off x="2627784" y="2420888"/>
            <a:ext cx="2123529" cy="338554"/>
          </a:xfrm>
          <a:prstGeom prst="rect">
            <a:avLst/>
          </a:prstGeom>
          <a:noFill/>
        </p:spPr>
        <p:txBody>
          <a:bodyPr wrap="square" rtlCol="0">
            <a:spAutoFit/>
          </a:bodyPr>
          <a:lstStyle/>
          <a:p>
            <a:pPr algn="ctr"/>
            <a:r>
              <a:rPr lang="en-US" sz="1600" b="0" dirty="0">
                <a:solidFill>
                  <a:schemeClr val="tx1"/>
                </a:solidFill>
              </a:rPr>
              <a:t>Loss of contact</a:t>
            </a:r>
          </a:p>
        </p:txBody>
      </p:sp>
      <p:sp>
        <p:nvSpPr>
          <p:cNvPr id="17" name="CuadroTexto 16">
            <a:extLst>
              <a:ext uri="{FF2B5EF4-FFF2-40B4-BE49-F238E27FC236}">
                <a16:creationId xmlns:a16="http://schemas.microsoft.com/office/drawing/2014/main" id="{9C06EEF0-8A61-4ACB-A673-7C9BE0D70B7C}"/>
              </a:ext>
            </a:extLst>
          </p:cNvPr>
          <p:cNvSpPr txBox="1"/>
          <p:nvPr/>
        </p:nvSpPr>
        <p:spPr>
          <a:xfrm>
            <a:off x="2640496" y="4314582"/>
            <a:ext cx="2123529" cy="338554"/>
          </a:xfrm>
          <a:prstGeom prst="rect">
            <a:avLst/>
          </a:prstGeom>
          <a:noFill/>
        </p:spPr>
        <p:txBody>
          <a:bodyPr wrap="square" rtlCol="0">
            <a:spAutoFit/>
          </a:bodyPr>
          <a:lstStyle/>
          <a:p>
            <a:pPr algn="ctr"/>
            <a:r>
              <a:rPr lang="en-US" sz="1600" b="0" dirty="0">
                <a:solidFill>
                  <a:schemeClr val="tx1"/>
                </a:solidFill>
              </a:rPr>
              <a:t>Knee-bent</a:t>
            </a:r>
          </a:p>
        </p:txBody>
      </p:sp>
      <p:pic>
        <p:nvPicPr>
          <p:cNvPr id="20" name="Imagen 19" descr="Imagen que contiene juguete, muñeca, dibujo&#10;&#10;Descripción generada automáticamente">
            <a:extLst>
              <a:ext uri="{FF2B5EF4-FFF2-40B4-BE49-F238E27FC236}">
                <a16:creationId xmlns:a16="http://schemas.microsoft.com/office/drawing/2014/main" id="{E2F06BB9-5F1B-41BF-9E4B-1E35FBDC1544}"/>
              </a:ext>
            </a:extLst>
          </p:cNvPr>
          <p:cNvPicPr>
            <a:picLocks noChangeAspect="1"/>
          </p:cNvPicPr>
          <p:nvPr/>
        </p:nvPicPr>
        <p:blipFill rotWithShape="1">
          <a:blip r:embed="rId5">
            <a:extLst>
              <a:ext uri="{28A0092B-C50C-407E-A947-70E740481C1C}">
                <a14:useLocalDpi xmlns:a14="http://schemas.microsoft.com/office/drawing/2010/main" val="0"/>
              </a:ext>
            </a:extLst>
          </a:blip>
          <a:srcRect l="35509" t="3254" r="35508" b="6351"/>
          <a:stretch/>
        </p:blipFill>
        <p:spPr>
          <a:xfrm>
            <a:off x="684212" y="3068960"/>
            <a:ext cx="1080723" cy="2331415"/>
          </a:xfrm>
          <a:prstGeom prst="rect">
            <a:avLst/>
          </a:prstGeom>
        </p:spPr>
      </p:pic>
      <p:cxnSp>
        <p:nvCxnSpPr>
          <p:cNvPr id="23" name="Conector recto de flecha 22">
            <a:extLst>
              <a:ext uri="{FF2B5EF4-FFF2-40B4-BE49-F238E27FC236}">
                <a16:creationId xmlns:a16="http://schemas.microsoft.com/office/drawing/2014/main" id="{1B7C04DC-E9B5-41AB-A8C4-B16909671117}"/>
              </a:ext>
            </a:extLst>
          </p:cNvPr>
          <p:cNvCxnSpPr>
            <a:cxnSpLocks/>
          </p:cNvCxnSpPr>
          <p:nvPr/>
        </p:nvCxnSpPr>
        <p:spPr bwMode="auto">
          <a:xfrm flipV="1">
            <a:off x="1600692" y="3251256"/>
            <a:ext cx="955084" cy="146181"/>
          </a:xfrm>
          <a:prstGeom prst="straightConnector1">
            <a:avLst/>
          </a:prstGeom>
          <a:noFill/>
          <a:ln w="28575" cap="flat" cmpd="sng" algn="ctr">
            <a:solidFill>
              <a:srgbClr val="4287F8"/>
            </a:solidFill>
            <a:prstDash val="solid"/>
            <a:round/>
            <a:headEnd type="none" w="med" len="med"/>
            <a:tailEnd type="triangle"/>
          </a:ln>
          <a:effectLst/>
        </p:spPr>
      </p:cxnSp>
      <p:cxnSp>
        <p:nvCxnSpPr>
          <p:cNvPr id="31" name="Conector recto de flecha 30">
            <a:extLst>
              <a:ext uri="{FF2B5EF4-FFF2-40B4-BE49-F238E27FC236}">
                <a16:creationId xmlns:a16="http://schemas.microsoft.com/office/drawing/2014/main" id="{7BD3CD3C-2246-4E25-B8E6-B8E978EC9BAC}"/>
              </a:ext>
            </a:extLst>
          </p:cNvPr>
          <p:cNvCxnSpPr>
            <a:cxnSpLocks/>
          </p:cNvCxnSpPr>
          <p:nvPr/>
        </p:nvCxnSpPr>
        <p:spPr bwMode="auto">
          <a:xfrm>
            <a:off x="1600692" y="3549837"/>
            <a:ext cx="955084" cy="486384"/>
          </a:xfrm>
          <a:prstGeom prst="straightConnector1">
            <a:avLst/>
          </a:prstGeom>
          <a:noFill/>
          <a:ln w="28575" cap="flat" cmpd="sng" algn="ctr">
            <a:solidFill>
              <a:srgbClr val="4287F8"/>
            </a:solidFill>
            <a:prstDash val="solid"/>
            <a:round/>
            <a:headEnd type="none" w="med" len="med"/>
            <a:tailEnd type="triangle"/>
          </a:ln>
          <a:effectLst/>
        </p:spPr>
      </p:cxnSp>
      <p:sp>
        <p:nvSpPr>
          <p:cNvPr id="36" name="CuadroTexto 35">
            <a:extLst>
              <a:ext uri="{FF2B5EF4-FFF2-40B4-BE49-F238E27FC236}">
                <a16:creationId xmlns:a16="http://schemas.microsoft.com/office/drawing/2014/main" id="{87528A9B-83AC-48BC-ACED-6151703A0BCF}"/>
              </a:ext>
            </a:extLst>
          </p:cNvPr>
          <p:cNvSpPr txBox="1"/>
          <p:nvPr/>
        </p:nvSpPr>
        <p:spPr>
          <a:xfrm>
            <a:off x="231006" y="5374957"/>
            <a:ext cx="1987133" cy="646331"/>
          </a:xfrm>
          <a:prstGeom prst="rect">
            <a:avLst/>
          </a:prstGeom>
          <a:noFill/>
        </p:spPr>
        <p:txBody>
          <a:bodyPr wrap="square">
            <a:spAutoFit/>
          </a:bodyPr>
          <a:lstStyle/>
          <a:p>
            <a:pPr algn="ctr"/>
            <a:r>
              <a:rPr lang="en-US" sz="1800" b="0" dirty="0">
                <a:solidFill>
                  <a:schemeClr val="tx1"/>
                </a:solidFill>
              </a:rPr>
              <a:t>Control through observation</a:t>
            </a:r>
          </a:p>
        </p:txBody>
      </p:sp>
      <p:pic>
        <p:nvPicPr>
          <p:cNvPr id="32" name="Imagen 31">
            <a:extLst>
              <a:ext uri="{FF2B5EF4-FFF2-40B4-BE49-F238E27FC236}">
                <a16:creationId xmlns:a16="http://schemas.microsoft.com/office/drawing/2014/main" id="{D6BA2FF6-8912-4AC3-B5F4-CE02B7AD75EE}"/>
              </a:ext>
            </a:extLst>
          </p:cNvPr>
          <p:cNvPicPr>
            <a:picLocks noChangeAspect="1"/>
          </p:cNvPicPr>
          <p:nvPr/>
        </p:nvPicPr>
        <p:blipFill rotWithShape="1">
          <a:blip r:embed="rId6"/>
          <a:srcRect l="37400" t="35723" r="38975" b="15001"/>
          <a:stretch/>
        </p:blipFill>
        <p:spPr>
          <a:xfrm>
            <a:off x="6335573" y="2123564"/>
            <a:ext cx="1584176" cy="1858672"/>
          </a:xfrm>
          <a:prstGeom prst="rect">
            <a:avLst/>
          </a:prstGeom>
        </p:spPr>
      </p:pic>
      <p:sp>
        <p:nvSpPr>
          <p:cNvPr id="33" name="Rectángulo: esquinas redondeadas 32">
            <a:extLst>
              <a:ext uri="{FF2B5EF4-FFF2-40B4-BE49-F238E27FC236}">
                <a16:creationId xmlns:a16="http://schemas.microsoft.com/office/drawing/2014/main" id="{556D51B0-50AF-447E-8A8B-9F9D07643CA7}"/>
              </a:ext>
            </a:extLst>
          </p:cNvPr>
          <p:cNvSpPr/>
          <p:nvPr/>
        </p:nvSpPr>
        <p:spPr bwMode="auto">
          <a:xfrm>
            <a:off x="5480824" y="4071421"/>
            <a:ext cx="925418" cy="797740"/>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dirty="0"/>
              <a:t>Legal gait</a:t>
            </a:r>
            <a:endParaRPr kumimoji="0" lang="es-ES" sz="1600" i="0" u="none" strike="noStrike" cap="none" normalizeH="0" baseline="0" dirty="0">
              <a:ln>
                <a:noFill/>
              </a:ln>
              <a:solidFill>
                <a:schemeClr val="bg1"/>
              </a:solidFill>
              <a:effectLst/>
              <a:latin typeface="Arial" charset="0"/>
              <a:sym typeface="Arial" charset="0"/>
            </a:endParaRPr>
          </a:p>
        </p:txBody>
      </p:sp>
      <p:sp>
        <p:nvSpPr>
          <p:cNvPr id="34" name="Rectángulo: esquinas redondeadas 33">
            <a:extLst>
              <a:ext uri="{FF2B5EF4-FFF2-40B4-BE49-F238E27FC236}">
                <a16:creationId xmlns:a16="http://schemas.microsoft.com/office/drawing/2014/main" id="{DBEF954C-200D-4E7A-B0EE-28107C575D57}"/>
              </a:ext>
            </a:extLst>
          </p:cNvPr>
          <p:cNvSpPr/>
          <p:nvPr/>
        </p:nvSpPr>
        <p:spPr bwMode="auto">
          <a:xfrm>
            <a:off x="6664465" y="4076226"/>
            <a:ext cx="925418" cy="797740"/>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dirty="0"/>
              <a:t>Loss contact</a:t>
            </a:r>
            <a:endParaRPr kumimoji="0" lang="es-ES" sz="1600" i="0" u="none" strike="noStrike" cap="none" normalizeH="0" baseline="0" dirty="0">
              <a:ln>
                <a:noFill/>
              </a:ln>
              <a:solidFill>
                <a:schemeClr val="bg1"/>
              </a:solidFill>
              <a:effectLst/>
              <a:latin typeface="Arial" charset="0"/>
              <a:sym typeface="Arial" charset="0"/>
            </a:endParaRPr>
          </a:p>
        </p:txBody>
      </p:sp>
      <p:sp>
        <p:nvSpPr>
          <p:cNvPr id="35" name="Rectángulo: esquinas redondeadas 34">
            <a:extLst>
              <a:ext uri="{FF2B5EF4-FFF2-40B4-BE49-F238E27FC236}">
                <a16:creationId xmlns:a16="http://schemas.microsoft.com/office/drawing/2014/main" id="{2EAA5B2B-C49F-4496-AAE6-3895D6F53021}"/>
              </a:ext>
            </a:extLst>
          </p:cNvPr>
          <p:cNvSpPr/>
          <p:nvPr/>
        </p:nvSpPr>
        <p:spPr bwMode="auto">
          <a:xfrm>
            <a:off x="7823046" y="4071420"/>
            <a:ext cx="925418" cy="797740"/>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dirty="0"/>
              <a:t>Knee-bent</a:t>
            </a:r>
            <a:endParaRPr kumimoji="0" lang="es-ES" sz="1600" i="0" u="none" strike="noStrike" cap="none" normalizeH="0" baseline="0" dirty="0">
              <a:ln>
                <a:noFill/>
              </a:ln>
              <a:solidFill>
                <a:schemeClr val="bg1"/>
              </a:solidFill>
              <a:effectLst/>
              <a:latin typeface="Arial" charset="0"/>
              <a:sym typeface="Arial" charset="0"/>
            </a:endParaRPr>
          </a:p>
        </p:txBody>
      </p:sp>
      <p:pic>
        <p:nvPicPr>
          <p:cNvPr id="52" name="Imagen 51" descr="Icono&#10;&#10;Descripción generada automáticamente">
            <a:extLst>
              <a:ext uri="{FF2B5EF4-FFF2-40B4-BE49-F238E27FC236}">
                <a16:creationId xmlns:a16="http://schemas.microsoft.com/office/drawing/2014/main" id="{FC257CFE-FA0F-4B51-BCDC-DC42E957E732}"/>
              </a:ext>
            </a:extLst>
          </p:cNvPr>
          <p:cNvPicPr>
            <a:picLocks noChangeAspect="1"/>
          </p:cNvPicPr>
          <p:nvPr/>
        </p:nvPicPr>
        <p:blipFill rotWithShape="1">
          <a:blip r:embed="rId7">
            <a:extLst>
              <a:ext uri="{28A0092B-C50C-407E-A947-70E740481C1C}">
                <a14:useLocalDpi xmlns:a14="http://schemas.microsoft.com/office/drawing/2010/main" val="0"/>
              </a:ext>
            </a:extLst>
          </a:blip>
          <a:srcRect l="16286" r="14579"/>
          <a:stretch/>
        </p:blipFill>
        <p:spPr>
          <a:xfrm rot="14749415" flipH="1" flipV="1">
            <a:off x="5180184" y="2164092"/>
            <a:ext cx="698072" cy="1087326"/>
          </a:xfrm>
          <a:prstGeom prst="rect">
            <a:avLst/>
          </a:prstGeom>
        </p:spPr>
      </p:pic>
      <p:sp>
        <p:nvSpPr>
          <p:cNvPr id="47" name="Rectángulo: esquinas redondeadas 46">
            <a:extLst>
              <a:ext uri="{FF2B5EF4-FFF2-40B4-BE49-F238E27FC236}">
                <a16:creationId xmlns:a16="http://schemas.microsoft.com/office/drawing/2014/main" id="{959F80AA-1209-41BF-BCF5-5E1A2EB22974}"/>
              </a:ext>
            </a:extLst>
          </p:cNvPr>
          <p:cNvSpPr/>
          <p:nvPr/>
        </p:nvSpPr>
        <p:spPr bwMode="auto">
          <a:xfrm>
            <a:off x="5480824" y="5115388"/>
            <a:ext cx="3267640" cy="424673"/>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800" dirty="0">
                <a:solidFill>
                  <a:srgbClr val="4287F8"/>
                </a:solidFill>
                <a:effectLst/>
                <a:latin typeface="Calibri" panose="020F0502020204030204" pitchFamily="34" charset="0"/>
                <a:ea typeface="Calibri" panose="020F0502020204030204" pitchFamily="34" charset="0"/>
                <a:cs typeface="Times New Roman" panose="02020603050405020304" pitchFamily="18" charset="0"/>
              </a:rPr>
              <a:t>Linear acceleration</a:t>
            </a:r>
            <a:endParaRPr kumimoji="0" lang="es-ES" sz="1600" i="0" u="none" strike="noStrike" cap="none" normalizeH="0" baseline="0" dirty="0">
              <a:ln>
                <a:noFill/>
              </a:ln>
              <a:solidFill>
                <a:srgbClr val="4287F8"/>
              </a:solidFill>
              <a:effectLst/>
              <a:latin typeface="Arial" charset="0"/>
              <a:sym typeface="Arial" charset="0"/>
            </a:endParaRPr>
          </a:p>
        </p:txBody>
      </p:sp>
      <p:sp>
        <p:nvSpPr>
          <p:cNvPr id="48" name="Rectángulo: esquinas redondeadas 47">
            <a:extLst>
              <a:ext uri="{FF2B5EF4-FFF2-40B4-BE49-F238E27FC236}">
                <a16:creationId xmlns:a16="http://schemas.microsoft.com/office/drawing/2014/main" id="{A4B7D14B-F334-469E-BEB7-94B2BC4F4914}"/>
              </a:ext>
            </a:extLst>
          </p:cNvPr>
          <p:cNvSpPr/>
          <p:nvPr/>
        </p:nvSpPr>
        <p:spPr bwMode="auto">
          <a:xfrm>
            <a:off x="5480824" y="5668623"/>
            <a:ext cx="3267640" cy="424673"/>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800" dirty="0">
                <a:solidFill>
                  <a:srgbClr val="4287F8"/>
                </a:solidFill>
                <a:latin typeface="Calibri" panose="020F0502020204030204" pitchFamily="34" charset="0"/>
                <a:ea typeface="Calibri" panose="020F0502020204030204" pitchFamily="34" charset="0"/>
                <a:cs typeface="Times New Roman" panose="02020603050405020304" pitchFamily="18" charset="0"/>
              </a:rPr>
              <a:t>A</a:t>
            </a:r>
            <a:r>
              <a:rPr lang="en-US" sz="1800" dirty="0">
                <a:solidFill>
                  <a:srgbClr val="4287F8"/>
                </a:solidFill>
                <a:effectLst/>
                <a:latin typeface="Calibri" panose="020F0502020204030204" pitchFamily="34" charset="0"/>
                <a:ea typeface="Calibri" panose="020F0502020204030204" pitchFamily="34" charset="0"/>
                <a:cs typeface="Times New Roman" panose="02020603050405020304" pitchFamily="18" charset="0"/>
              </a:rPr>
              <a:t>ngular velocity </a:t>
            </a:r>
            <a:endParaRPr kumimoji="0" lang="es-ES" sz="1600" i="0" u="none" strike="noStrike" cap="none" normalizeH="0" baseline="0" dirty="0">
              <a:ln>
                <a:noFill/>
              </a:ln>
              <a:solidFill>
                <a:srgbClr val="4287F8"/>
              </a:solidFill>
              <a:effectLst/>
              <a:latin typeface="Arial" charset="0"/>
              <a:sym typeface="Arial" charset="0"/>
            </a:endParaRPr>
          </a:p>
        </p:txBody>
      </p:sp>
      <p:sp>
        <p:nvSpPr>
          <p:cNvPr id="49" name="Rectángulo: esquinas redondeadas 48">
            <a:extLst>
              <a:ext uri="{FF2B5EF4-FFF2-40B4-BE49-F238E27FC236}">
                <a16:creationId xmlns:a16="http://schemas.microsoft.com/office/drawing/2014/main" id="{72DFECD6-5D94-4CF4-9494-EBBEDDB55984}"/>
              </a:ext>
            </a:extLst>
          </p:cNvPr>
          <p:cNvSpPr/>
          <p:nvPr/>
        </p:nvSpPr>
        <p:spPr bwMode="auto">
          <a:xfrm>
            <a:off x="5429350" y="5085184"/>
            <a:ext cx="2599034" cy="1016233"/>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indent="-84138" defTabSz="642938" eaLnBrk="1" hangingPunct="1">
              <a:lnSpc>
                <a:spcPct val="90000"/>
              </a:lnSpc>
              <a:spcBef>
                <a:spcPts val="1675"/>
              </a:spcBef>
              <a:buSzPct val="171000"/>
            </a:pPr>
            <a:r>
              <a:rPr lang="en-US" sz="2000" b="0" dirty="0"/>
              <a:t>Linear acceleration</a:t>
            </a:r>
            <a:endParaRPr kumimoji="0" lang="es-ES" sz="2000" b="0" i="0" u="none" strike="noStrike" cap="none" normalizeH="0" baseline="0" dirty="0">
              <a:ln>
                <a:noFill/>
              </a:ln>
              <a:solidFill>
                <a:schemeClr val="bg1"/>
              </a:solidFill>
              <a:effectLst/>
              <a:latin typeface="Arial" charset="0"/>
              <a:sym typeface="Arial" charset="0"/>
            </a:endParaRPr>
          </a:p>
        </p:txBody>
      </p:sp>
      <p:pic>
        <p:nvPicPr>
          <p:cNvPr id="50" name="Imagen 49">
            <a:extLst>
              <a:ext uri="{FF2B5EF4-FFF2-40B4-BE49-F238E27FC236}">
                <a16:creationId xmlns:a16="http://schemas.microsoft.com/office/drawing/2014/main" id="{C6BA231C-AB41-4915-8CCC-E76D22C60410}"/>
              </a:ext>
            </a:extLst>
          </p:cNvPr>
          <p:cNvPicPr>
            <a:picLocks noChangeAspect="1"/>
          </p:cNvPicPr>
          <p:nvPr/>
        </p:nvPicPr>
        <p:blipFill rotWithShape="1">
          <a:blip r:embed="rId6"/>
          <a:srcRect l="38612" t="65435" r="53399" b="19054"/>
          <a:stretch/>
        </p:blipFill>
        <p:spPr>
          <a:xfrm>
            <a:off x="7895054" y="5079897"/>
            <a:ext cx="925418" cy="1010561"/>
          </a:xfrm>
          <a:prstGeom prst="rect">
            <a:avLst/>
          </a:prstGeom>
        </p:spPr>
      </p:pic>
    </p:spTree>
    <p:extLst>
      <p:ext uri="{BB962C8B-B14F-4D97-AF65-F5344CB8AC3E}">
        <p14:creationId xmlns:p14="http://schemas.microsoft.com/office/powerpoint/2010/main" val="197384452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3" grpId="0" animBg="1"/>
      <p:bldP spid="34" grpId="0" animBg="1"/>
      <p:bldP spid="35" grpId="0" animBg="1"/>
      <p:bldP spid="47" grpId="0" animBg="1"/>
      <p:bldP spid="48"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7" name="Prostokąt 1">
            <a:extLst>
              <a:ext uri="{FF2B5EF4-FFF2-40B4-BE49-F238E27FC236}">
                <a16:creationId xmlns:a16="http://schemas.microsoft.com/office/drawing/2014/main" id="{D20FBB81-E30D-46EA-844A-882AD505294B}"/>
              </a:ext>
            </a:extLst>
          </p:cNvPr>
          <p:cNvSpPr/>
          <p:nvPr/>
        </p:nvSpPr>
        <p:spPr>
          <a:xfrm>
            <a:off x="468188" y="1835532"/>
            <a:ext cx="7848228" cy="646331"/>
          </a:xfrm>
          <a:prstGeom prst="rect">
            <a:avLst/>
          </a:prstGeom>
        </p:spPr>
        <p:txBody>
          <a:bodyPr wrap="square">
            <a:spAutoFit/>
          </a:bodyPr>
          <a:lstStyle/>
          <a:p>
            <a:r>
              <a:rPr lang="en-US" sz="1800" i="1" dirty="0">
                <a:solidFill>
                  <a:schemeClr val="accent2">
                    <a:lumMod val="75000"/>
                  </a:schemeClr>
                </a:solidFill>
              </a:rPr>
              <a:t>Gait analysis to study injury conditions</a:t>
            </a:r>
          </a:p>
          <a:p>
            <a:endParaRPr lang="en-US" sz="1800" i="1" dirty="0">
              <a:solidFill>
                <a:schemeClr val="accent2">
                  <a:lumMod val="75000"/>
                </a:schemeClr>
              </a:solidFill>
            </a:endParaRPr>
          </a:p>
        </p:txBody>
      </p:sp>
      <p:pic>
        <p:nvPicPr>
          <p:cNvPr id="3" name="Imagen 2">
            <a:extLst>
              <a:ext uri="{FF2B5EF4-FFF2-40B4-BE49-F238E27FC236}">
                <a16:creationId xmlns:a16="http://schemas.microsoft.com/office/drawing/2014/main" id="{ABEDECD2-1158-42B9-9B8D-9B9731981420}"/>
              </a:ext>
            </a:extLst>
          </p:cNvPr>
          <p:cNvPicPr>
            <a:picLocks noChangeAspect="1"/>
          </p:cNvPicPr>
          <p:nvPr/>
        </p:nvPicPr>
        <p:blipFill rotWithShape="1">
          <a:blip r:embed="rId3"/>
          <a:srcRect l="5120" t="21671" r="46850" b="57001"/>
          <a:stretch/>
        </p:blipFill>
        <p:spPr>
          <a:xfrm>
            <a:off x="2555776" y="2275731"/>
            <a:ext cx="6426999" cy="1605358"/>
          </a:xfrm>
          <a:prstGeom prst="rect">
            <a:avLst/>
          </a:prstGeom>
        </p:spPr>
      </p:pic>
      <p:sp>
        <p:nvSpPr>
          <p:cNvPr id="4" name="Rectángulo: esquinas redondeadas 3">
            <a:extLst>
              <a:ext uri="{FF2B5EF4-FFF2-40B4-BE49-F238E27FC236}">
                <a16:creationId xmlns:a16="http://schemas.microsoft.com/office/drawing/2014/main" id="{2836B04C-D457-446C-B46E-B3CBBBF6BF64}"/>
              </a:ext>
            </a:extLst>
          </p:cNvPr>
          <p:cNvSpPr/>
          <p:nvPr/>
        </p:nvSpPr>
        <p:spPr bwMode="auto">
          <a:xfrm>
            <a:off x="539552" y="2276872"/>
            <a:ext cx="1584176" cy="51334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5" name="Prostokąt 1">
            <a:extLst>
              <a:ext uri="{FF2B5EF4-FFF2-40B4-BE49-F238E27FC236}">
                <a16:creationId xmlns:a16="http://schemas.microsoft.com/office/drawing/2014/main" id="{8FB41E0D-6894-4AD6-9F37-F34B03F95A3E}"/>
              </a:ext>
            </a:extLst>
          </p:cNvPr>
          <p:cNvSpPr/>
          <p:nvPr/>
        </p:nvSpPr>
        <p:spPr>
          <a:xfrm>
            <a:off x="684212" y="2348875"/>
            <a:ext cx="1298238" cy="369332"/>
          </a:xfrm>
          <a:prstGeom prst="rect">
            <a:avLst/>
          </a:prstGeom>
        </p:spPr>
        <p:txBody>
          <a:bodyPr wrap="square">
            <a:spAutoFit/>
          </a:bodyPr>
          <a:lstStyle/>
          <a:p>
            <a:pPr algn="ctr"/>
            <a:r>
              <a:rPr lang="en-US" sz="1800" b="0" dirty="0">
                <a:solidFill>
                  <a:srgbClr val="FFC000"/>
                </a:solidFill>
              </a:rPr>
              <a:t>Example</a:t>
            </a:r>
          </a:p>
        </p:txBody>
      </p:sp>
      <p:pic>
        <p:nvPicPr>
          <p:cNvPr id="14" name="Imagen 13" descr="Imagen que contiene tabla, aire, tren&#10;&#10;Descripción generada automáticamente">
            <a:extLst>
              <a:ext uri="{FF2B5EF4-FFF2-40B4-BE49-F238E27FC236}">
                <a16:creationId xmlns:a16="http://schemas.microsoft.com/office/drawing/2014/main" id="{F1EFE57D-F605-44D7-8D49-3DED526BC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148" y="3895858"/>
            <a:ext cx="2070036" cy="2047825"/>
          </a:xfrm>
          <a:prstGeom prst="rect">
            <a:avLst/>
          </a:prstGeom>
        </p:spPr>
      </p:pic>
      <p:pic>
        <p:nvPicPr>
          <p:cNvPr id="16" name="Imagen 15">
            <a:extLst>
              <a:ext uri="{FF2B5EF4-FFF2-40B4-BE49-F238E27FC236}">
                <a16:creationId xmlns:a16="http://schemas.microsoft.com/office/drawing/2014/main" id="{C013A72E-A20F-4B4A-8264-792A59615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0068" y="3759352"/>
            <a:ext cx="1546837" cy="2320836"/>
          </a:xfrm>
          <a:prstGeom prst="rect">
            <a:avLst/>
          </a:prstGeom>
        </p:spPr>
      </p:pic>
      <p:sp>
        <p:nvSpPr>
          <p:cNvPr id="18" name="CuadroTexto 17">
            <a:extLst>
              <a:ext uri="{FF2B5EF4-FFF2-40B4-BE49-F238E27FC236}">
                <a16:creationId xmlns:a16="http://schemas.microsoft.com/office/drawing/2014/main" id="{8015DEFA-04C5-42E7-83AA-970B0E13CDFB}"/>
              </a:ext>
            </a:extLst>
          </p:cNvPr>
          <p:cNvSpPr txBox="1"/>
          <p:nvPr/>
        </p:nvSpPr>
        <p:spPr>
          <a:xfrm>
            <a:off x="3347864" y="4317394"/>
            <a:ext cx="1008112" cy="1015663"/>
          </a:xfrm>
          <a:prstGeom prst="rect">
            <a:avLst/>
          </a:prstGeom>
          <a:noFill/>
        </p:spPr>
        <p:txBody>
          <a:bodyPr wrap="square" rtlCol="0">
            <a:spAutoFit/>
          </a:bodyPr>
          <a:lstStyle/>
          <a:p>
            <a:r>
              <a:rPr lang="es-ES" sz="6000" dirty="0">
                <a:solidFill>
                  <a:srgbClr val="FFC000"/>
                </a:solidFill>
              </a:rPr>
              <a:t>+</a:t>
            </a:r>
          </a:p>
        </p:txBody>
      </p:sp>
      <p:sp>
        <p:nvSpPr>
          <p:cNvPr id="19" name="CuadroTexto 18">
            <a:extLst>
              <a:ext uri="{FF2B5EF4-FFF2-40B4-BE49-F238E27FC236}">
                <a16:creationId xmlns:a16="http://schemas.microsoft.com/office/drawing/2014/main" id="{2FE00BDA-95AF-4C21-86A6-B13E7E337623}"/>
              </a:ext>
            </a:extLst>
          </p:cNvPr>
          <p:cNvSpPr txBox="1"/>
          <p:nvPr/>
        </p:nvSpPr>
        <p:spPr>
          <a:xfrm>
            <a:off x="6084168" y="4293096"/>
            <a:ext cx="1008112" cy="1015663"/>
          </a:xfrm>
          <a:prstGeom prst="rect">
            <a:avLst/>
          </a:prstGeom>
          <a:noFill/>
        </p:spPr>
        <p:txBody>
          <a:bodyPr wrap="square" rtlCol="0">
            <a:spAutoFit/>
          </a:bodyPr>
          <a:lstStyle/>
          <a:p>
            <a:r>
              <a:rPr lang="es-ES" sz="6000" dirty="0">
                <a:solidFill>
                  <a:srgbClr val="FFC000"/>
                </a:solidFill>
              </a:rPr>
              <a:t>+</a:t>
            </a:r>
          </a:p>
        </p:txBody>
      </p:sp>
      <p:pic>
        <p:nvPicPr>
          <p:cNvPr id="29" name="Imagen 28" descr="Una persona en un campo&#10;&#10;Descripción generada automáticamente">
            <a:extLst>
              <a:ext uri="{FF2B5EF4-FFF2-40B4-BE49-F238E27FC236}">
                <a16:creationId xmlns:a16="http://schemas.microsoft.com/office/drawing/2014/main" id="{F4704A00-E60E-4018-B910-27BD974ACC30}"/>
              </a:ext>
            </a:extLst>
          </p:cNvPr>
          <p:cNvPicPr>
            <a:picLocks noChangeAspect="1"/>
          </p:cNvPicPr>
          <p:nvPr/>
        </p:nvPicPr>
        <p:blipFill rotWithShape="1">
          <a:blip r:embed="rId6">
            <a:extLst>
              <a:ext uri="{28A0092B-C50C-407E-A947-70E740481C1C}">
                <a14:useLocalDpi xmlns:a14="http://schemas.microsoft.com/office/drawing/2010/main" val="0"/>
              </a:ext>
            </a:extLst>
          </a:blip>
          <a:srcRect l="21275" r="10828"/>
          <a:stretch/>
        </p:blipFill>
        <p:spPr>
          <a:xfrm>
            <a:off x="539552" y="4264296"/>
            <a:ext cx="2592288" cy="1432684"/>
          </a:xfrm>
          <a:prstGeom prst="rect">
            <a:avLst/>
          </a:prstGeom>
        </p:spPr>
      </p:pic>
    </p:spTree>
    <p:extLst>
      <p:ext uri="{BB962C8B-B14F-4D97-AF65-F5344CB8AC3E}">
        <p14:creationId xmlns:p14="http://schemas.microsoft.com/office/powerpoint/2010/main" val="3871585917"/>
      </p:ext>
    </p:extLst>
  </p:cSld>
  <p:clrMapOvr>
    <a:masterClrMapping/>
  </p:clrMapOvr>
  <p:transition advClick="0" advTm="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7" name="Prostokąt 1">
            <a:extLst>
              <a:ext uri="{FF2B5EF4-FFF2-40B4-BE49-F238E27FC236}">
                <a16:creationId xmlns:a16="http://schemas.microsoft.com/office/drawing/2014/main" id="{D20FBB81-E30D-46EA-844A-882AD505294B}"/>
              </a:ext>
            </a:extLst>
          </p:cNvPr>
          <p:cNvSpPr/>
          <p:nvPr/>
        </p:nvSpPr>
        <p:spPr>
          <a:xfrm>
            <a:off x="468188" y="1835532"/>
            <a:ext cx="7848228" cy="646331"/>
          </a:xfrm>
          <a:prstGeom prst="rect">
            <a:avLst/>
          </a:prstGeom>
        </p:spPr>
        <p:txBody>
          <a:bodyPr wrap="square">
            <a:spAutoFit/>
          </a:bodyPr>
          <a:lstStyle/>
          <a:p>
            <a:r>
              <a:rPr lang="en-US" sz="1800" i="1" dirty="0">
                <a:solidFill>
                  <a:schemeClr val="accent2">
                    <a:lumMod val="75000"/>
                  </a:schemeClr>
                </a:solidFill>
              </a:rPr>
              <a:t>Gait analysis to study injury conditions</a:t>
            </a:r>
          </a:p>
          <a:p>
            <a:endParaRPr lang="en-US" sz="1800" i="1" dirty="0">
              <a:solidFill>
                <a:schemeClr val="accent2">
                  <a:lumMod val="75000"/>
                </a:schemeClr>
              </a:solidFill>
            </a:endParaRPr>
          </a:p>
        </p:txBody>
      </p:sp>
      <p:sp>
        <p:nvSpPr>
          <p:cNvPr id="4" name="Rectángulo: esquinas redondeadas 3">
            <a:extLst>
              <a:ext uri="{FF2B5EF4-FFF2-40B4-BE49-F238E27FC236}">
                <a16:creationId xmlns:a16="http://schemas.microsoft.com/office/drawing/2014/main" id="{2836B04C-D457-446C-B46E-B3CBBBF6BF64}"/>
              </a:ext>
            </a:extLst>
          </p:cNvPr>
          <p:cNvSpPr/>
          <p:nvPr/>
        </p:nvSpPr>
        <p:spPr bwMode="auto">
          <a:xfrm>
            <a:off x="539552" y="2276872"/>
            <a:ext cx="1584176" cy="51334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5" name="Prostokąt 1">
            <a:extLst>
              <a:ext uri="{FF2B5EF4-FFF2-40B4-BE49-F238E27FC236}">
                <a16:creationId xmlns:a16="http://schemas.microsoft.com/office/drawing/2014/main" id="{8FB41E0D-6894-4AD6-9F37-F34B03F95A3E}"/>
              </a:ext>
            </a:extLst>
          </p:cNvPr>
          <p:cNvSpPr/>
          <p:nvPr/>
        </p:nvSpPr>
        <p:spPr>
          <a:xfrm>
            <a:off x="684212" y="2348875"/>
            <a:ext cx="1298238" cy="369332"/>
          </a:xfrm>
          <a:prstGeom prst="rect">
            <a:avLst/>
          </a:prstGeom>
        </p:spPr>
        <p:txBody>
          <a:bodyPr wrap="square">
            <a:spAutoFit/>
          </a:bodyPr>
          <a:lstStyle/>
          <a:p>
            <a:pPr algn="ctr"/>
            <a:r>
              <a:rPr lang="en-US" sz="1800" b="0" dirty="0">
                <a:solidFill>
                  <a:srgbClr val="FFC000"/>
                </a:solidFill>
              </a:rPr>
              <a:t>Example</a:t>
            </a:r>
          </a:p>
        </p:txBody>
      </p:sp>
      <p:cxnSp>
        <p:nvCxnSpPr>
          <p:cNvPr id="9" name="Conector recto 8">
            <a:extLst>
              <a:ext uri="{FF2B5EF4-FFF2-40B4-BE49-F238E27FC236}">
                <a16:creationId xmlns:a16="http://schemas.microsoft.com/office/drawing/2014/main" id="{3324D615-DFB1-4AD6-8A70-055F95678259}"/>
              </a:ext>
            </a:extLst>
          </p:cNvPr>
          <p:cNvCxnSpPr>
            <a:cxnSpLocks/>
          </p:cNvCxnSpPr>
          <p:nvPr/>
        </p:nvCxnSpPr>
        <p:spPr bwMode="auto">
          <a:xfrm flipV="1">
            <a:off x="1907704" y="4653135"/>
            <a:ext cx="1800200" cy="1"/>
          </a:xfrm>
          <a:prstGeom prst="line">
            <a:avLst/>
          </a:prstGeom>
          <a:noFill/>
          <a:ln w="12700" cap="flat" cmpd="sng" algn="ctr">
            <a:solidFill>
              <a:schemeClr val="tx1"/>
            </a:solidFill>
            <a:prstDash val="solid"/>
            <a:round/>
            <a:headEnd type="none" w="med" len="med"/>
            <a:tailEnd type="none" w="med" len="med"/>
          </a:ln>
          <a:effectLst/>
        </p:spPr>
      </p:cxnSp>
      <p:cxnSp>
        <p:nvCxnSpPr>
          <p:cNvPr id="21" name="Conector recto 20">
            <a:extLst>
              <a:ext uri="{FF2B5EF4-FFF2-40B4-BE49-F238E27FC236}">
                <a16:creationId xmlns:a16="http://schemas.microsoft.com/office/drawing/2014/main" id="{4C16FD71-B98F-4B90-B357-D5E97375E1EF}"/>
              </a:ext>
            </a:extLst>
          </p:cNvPr>
          <p:cNvCxnSpPr>
            <a:cxnSpLocks/>
          </p:cNvCxnSpPr>
          <p:nvPr/>
        </p:nvCxnSpPr>
        <p:spPr bwMode="auto">
          <a:xfrm flipV="1">
            <a:off x="1907704" y="3912733"/>
            <a:ext cx="0" cy="720080"/>
          </a:xfrm>
          <a:prstGeom prst="line">
            <a:avLst/>
          </a:prstGeom>
          <a:noFill/>
          <a:ln w="12700" cap="flat" cmpd="sng" algn="ctr">
            <a:solidFill>
              <a:schemeClr val="tx1"/>
            </a:solidFill>
            <a:prstDash val="solid"/>
            <a:round/>
            <a:headEnd type="none" w="med" len="med"/>
            <a:tailEnd type="none" w="med" len="med"/>
          </a:ln>
          <a:effectLst/>
        </p:spPr>
      </p:cxnSp>
      <p:cxnSp>
        <p:nvCxnSpPr>
          <p:cNvPr id="23" name="Conector recto 22">
            <a:extLst>
              <a:ext uri="{FF2B5EF4-FFF2-40B4-BE49-F238E27FC236}">
                <a16:creationId xmlns:a16="http://schemas.microsoft.com/office/drawing/2014/main" id="{3DA2D2F8-FEF4-4EC7-8EEA-6779B9E0A13A}"/>
              </a:ext>
            </a:extLst>
          </p:cNvPr>
          <p:cNvCxnSpPr>
            <a:cxnSpLocks/>
          </p:cNvCxnSpPr>
          <p:nvPr/>
        </p:nvCxnSpPr>
        <p:spPr bwMode="auto">
          <a:xfrm flipH="1" flipV="1">
            <a:off x="1907706" y="3912734"/>
            <a:ext cx="1800198" cy="720078"/>
          </a:xfrm>
          <a:prstGeom prst="line">
            <a:avLst/>
          </a:prstGeom>
          <a:noFill/>
          <a:ln w="12700" cap="flat" cmpd="sng" algn="ctr">
            <a:solidFill>
              <a:schemeClr val="tx1"/>
            </a:solidFill>
            <a:prstDash val="solid"/>
            <a:round/>
            <a:headEnd type="none" w="med" len="med"/>
            <a:tailEnd type="none" w="med" len="med"/>
          </a:ln>
          <a:effectLst/>
        </p:spPr>
      </p:cxnSp>
      <p:pic>
        <p:nvPicPr>
          <p:cNvPr id="22" name="Imagen 21" descr="Icono&#10;&#10;Descripción generada automáticamente">
            <a:extLst>
              <a:ext uri="{FF2B5EF4-FFF2-40B4-BE49-F238E27FC236}">
                <a16:creationId xmlns:a16="http://schemas.microsoft.com/office/drawing/2014/main" id="{65D97A37-2329-4A47-819C-BF198384AE4A}"/>
              </a:ext>
            </a:extLst>
          </p:cNvPr>
          <p:cNvPicPr>
            <a:picLocks noChangeAspect="1"/>
          </p:cNvPicPr>
          <p:nvPr/>
        </p:nvPicPr>
        <p:blipFill rotWithShape="1">
          <a:blip r:embed="rId3">
            <a:extLst>
              <a:ext uri="{28A0092B-C50C-407E-A947-70E740481C1C}">
                <a14:useLocalDpi xmlns:a14="http://schemas.microsoft.com/office/drawing/2010/main" val="0"/>
              </a:ext>
            </a:extLst>
          </a:blip>
          <a:srcRect r="11067"/>
          <a:stretch/>
        </p:blipFill>
        <p:spPr>
          <a:xfrm>
            <a:off x="354834" y="3068960"/>
            <a:ext cx="1408853" cy="1584174"/>
          </a:xfrm>
          <a:prstGeom prst="rect">
            <a:avLst/>
          </a:prstGeom>
        </p:spPr>
      </p:pic>
      <p:sp>
        <p:nvSpPr>
          <p:cNvPr id="29" name="Rectángulo: esquinas redondeadas 28">
            <a:extLst>
              <a:ext uri="{FF2B5EF4-FFF2-40B4-BE49-F238E27FC236}">
                <a16:creationId xmlns:a16="http://schemas.microsoft.com/office/drawing/2014/main" id="{C60719D9-3325-45AA-BA51-CBBCF67639BF}"/>
              </a:ext>
            </a:extLst>
          </p:cNvPr>
          <p:cNvSpPr/>
          <p:nvPr/>
        </p:nvSpPr>
        <p:spPr bwMode="auto">
          <a:xfrm>
            <a:off x="611560" y="5324726"/>
            <a:ext cx="1082858" cy="696562"/>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No pack</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24" name="Rectángulo: esquinas redondeadas 23">
            <a:extLst>
              <a:ext uri="{FF2B5EF4-FFF2-40B4-BE49-F238E27FC236}">
                <a16:creationId xmlns:a16="http://schemas.microsoft.com/office/drawing/2014/main" id="{2C13576D-60D2-45A4-B8A7-1C4CA8B60566}"/>
              </a:ext>
            </a:extLst>
          </p:cNvPr>
          <p:cNvSpPr/>
          <p:nvPr/>
        </p:nvSpPr>
        <p:spPr bwMode="auto">
          <a:xfrm>
            <a:off x="1982450" y="5338017"/>
            <a:ext cx="1149390" cy="683270"/>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Pack 15% BW</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25" name="Rectángulo: esquinas redondeadas 24">
            <a:extLst>
              <a:ext uri="{FF2B5EF4-FFF2-40B4-BE49-F238E27FC236}">
                <a16:creationId xmlns:a16="http://schemas.microsoft.com/office/drawing/2014/main" id="{03589172-0457-441B-BBFC-BA88A319B02C}"/>
              </a:ext>
            </a:extLst>
          </p:cNvPr>
          <p:cNvSpPr/>
          <p:nvPr/>
        </p:nvSpPr>
        <p:spPr bwMode="auto">
          <a:xfrm>
            <a:off x="3419872" y="5338016"/>
            <a:ext cx="1224136" cy="683271"/>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Pack 30% BW</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28" name="Rectángulo 27">
            <a:extLst>
              <a:ext uri="{FF2B5EF4-FFF2-40B4-BE49-F238E27FC236}">
                <a16:creationId xmlns:a16="http://schemas.microsoft.com/office/drawing/2014/main" id="{D60942F7-C31E-46C9-9FD4-F89DE204B2AD}"/>
              </a:ext>
            </a:extLst>
          </p:cNvPr>
          <p:cNvSpPr/>
          <p:nvPr/>
        </p:nvSpPr>
        <p:spPr bwMode="auto">
          <a:xfrm rot="1304687">
            <a:off x="2250338" y="4236771"/>
            <a:ext cx="864096" cy="72004"/>
          </a:xfrm>
          <a:prstGeom prst="rect">
            <a:avLst/>
          </a:prstGeom>
          <a:solidFill>
            <a:schemeClr val="tx1"/>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37" name="Imagen 36" descr="Icono&#10;&#10;Descripción generada automáticamente">
            <a:extLst>
              <a:ext uri="{FF2B5EF4-FFF2-40B4-BE49-F238E27FC236}">
                <a16:creationId xmlns:a16="http://schemas.microsoft.com/office/drawing/2014/main" id="{68EC7DF6-1120-4590-9971-2ABD45DA8273}"/>
              </a:ext>
            </a:extLst>
          </p:cNvPr>
          <p:cNvPicPr>
            <a:picLocks noChangeAspect="1"/>
          </p:cNvPicPr>
          <p:nvPr/>
        </p:nvPicPr>
        <p:blipFill rotWithShape="1">
          <a:blip r:embed="rId4">
            <a:extLst>
              <a:ext uri="{28A0092B-C50C-407E-A947-70E740481C1C}">
                <a14:useLocalDpi xmlns:a14="http://schemas.microsoft.com/office/drawing/2010/main" val="0"/>
              </a:ext>
            </a:extLst>
          </a:blip>
          <a:srcRect l="16286" r="14579"/>
          <a:stretch/>
        </p:blipFill>
        <p:spPr>
          <a:xfrm rot="11095497" flipH="1" flipV="1">
            <a:off x="2225369" y="2759944"/>
            <a:ext cx="662592" cy="1087326"/>
          </a:xfrm>
          <a:prstGeom prst="rect">
            <a:avLst/>
          </a:prstGeom>
        </p:spPr>
      </p:pic>
      <p:pic>
        <p:nvPicPr>
          <p:cNvPr id="33" name="Imagen 32" descr="Imagen que contiene persona, exterior, banqueta, parado&#10;&#10;Descripción generada automáticamente">
            <a:extLst>
              <a:ext uri="{FF2B5EF4-FFF2-40B4-BE49-F238E27FC236}">
                <a16:creationId xmlns:a16="http://schemas.microsoft.com/office/drawing/2014/main" id="{1CAEB430-DCE3-47E2-8E9A-D54670C0D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3412" y="3173476"/>
            <a:ext cx="1474974" cy="983682"/>
          </a:xfrm>
          <a:prstGeom prst="rect">
            <a:avLst/>
          </a:prstGeom>
        </p:spPr>
      </p:pic>
      <p:pic>
        <p:nvPicPr>
          <p:cNvPr id="34" name="Imagen 33">
            <a:extLst>
              <a:ext uri="{FF2B5EF4-FFF2-40B4-BE49-F238E27FC236}">
                <a16:creationId xmlns:a16="http://schemas.microsoft.com/office/drawing/2014/main" id="{E206DAE7-3732-43B4-8967-C4ADD2D13B41}"/>
              </a:ext>
            </a:extLst>
          </p:cNvPr>
          <p:cNvPicPr>
            <a:picLocks noChangeAspect="1"/>
          </p:cNvPicPr>
          <p:nvPr/>
        </p:nvPicPr>
        <p:blipFill rotWithShape="1">
          <a:blip r:embed="rId6" cstate="print"/>
          <a:srcRect l="9839" t="24788" r="49211" b="21986"/>
          <a:stretch/>
        </p:blipFill>
        <p:spPr>
          <a:xfrm>
            <a:off x="3570362" y="2352457"/>
            <a:ext cx="1474610" cy="1077600"/>
          </a:xfrm>
          <a:prstGeom prst="rect">
            <a:avLst/>
          </a:prstGeom>
        </p:spPr>
      </p:pic>
      <p:sp>
        <p:nvSpPr>
          <p:cNvPr id="35" name="CuadroTexto 34">
            <a:extLst>
              <a:ext uri="{FF2B5EF4-FFF2-40B4-BE49-F238E27FC236}">
                <a16:creationId xmlns:a16="http://schemas.microsoft.com/office/drawing/2014/main" id="{241659FE-500A-44F0-ACA8-8870B30E6E6F}"/>
              </a:ext>
            </a:extLst>
          </p:cNvPr>
          <p:cNvSpPr txBox="1"/>
          <p:nvPr/>
        </p:nvSpPr>
        <p:spPr>
          <a:xfrm>
            <a:off x="2051720" y="4269368"/>
            <a:ext cx="685684" cy="369332"/>
          </a:xfrm>
          <a:prstGeom prst="rect">
            <a:avLst/>
          </a:prstGeom>
          <a:noFill/>
        </p:spPr>
        <p:txBody>
          <a:bodyPr wrap="square" rtlCol="0">
            <a:spAutoFit/>
          </a:bodyPr>
          <a:lstStyle/>
          <a:p>
            <a:r>
              <a:rPr lang="es-ES" sz="1800" dirty="0">
                <a:solidFill>
                  <a:schemeClr val="tx1"/>
                </a:solidFill>
              </a:rPr>
              <a:t>20º</a:t>
            </a:r>
          </a:p>
        </p:txBody>
      </p:sp>
      <p:sp>
        <p:nvSpPr>
          <p:cNvPr id="36" name="Rectángulo: esquinas redondeadas 35">
            <a:extLst>
              <a:ext uri="{FF2B5EF4-FFF2-40B4-BE49-F238E27FC236}">
                <a16:creationId xmlns:a16="http://schemas.microsoft.com/office/drawing/2014/main" id="{8C3E135C-59F9-4B00-9851-0C494343ECE1}"/>
              </a:ext>
            </a:extLst>
          </p:cNvPr>
          <p:cNvSpPr/>
          <p:nvPr/>
        </p:nvSpPr>
        <p:spPr bwMode="auto">
          <a:xfrm>
            <a:off x="611559" y="4852365"/>
            <a:ext cx="1872203" cy="407345"/>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With poles</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38" name="Rectángulo: esquinas redondeadas 37">
            <a:extLst>
              <a:ext uri="{FF2B5EF4-FFF2-40B4-BE49-F238E27FC236}">
                <a16:creationId xmlns:a16="http://schemas.microsoft.com/office/drawing/2014/main" id="{50D5F0BD-6087-41D1-9746-704D3F8D74B3}"/>
              </a:ext>
            </a:extLst>
          </p:cNvPr>
          <p:cNvSpPr/>
          <p:nvPr/>
        </p:nvSpPr>
        <p:spPr bwMode="auto">
          <a:xfrm>
            <a:off x="2627784" y="4852365"/>
            <a:ext cx="2016224" cy="407345"/>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Without poles</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46" name="Rectángulo: esquinas redondeadas 45">
            <a:extLst>
              <a:ext uri="{FF2B5EF4-FFF2-40B4-BE49-F238E27FC236}">
                <a16:creationId xmlns:a16="http://schemas.microsoft.com/office/drawing/2014/main" id="{91008903-6B91-4F45-84F9-9BF9336334A8}"/>
              </a:ext>
            </a:extLst>
          </p:cNvPr>
          <p:cNvSpPr/>
          <p:nvPr/>
        </p:nvSpPr>
        <p:spPr bwMode="auto">
          <a:xfrm>
            <a:off x="5292080" y="2404014"/>
            <a:ext cx="3240360" cy="940789"/>
          </a:xfrm>
          <a:prstGeom prst="roundRect">
            <a:avLst/>
          </a:prstGeom>
          <a:solidFill>
            <a:schemeClr val="bg1"/>
          </a:solid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solidFill>
                  <a:schemeClr val="tx1"/>
                </a:solidFill>
              </a:rPr>
              <a:t>With poles: reduction of the moments at each of the joints</a:t>
            </a:r>
            <a:endParaRPr kumimoji="0" lang="es-ES" sz="1600" b="0" i="0" u="none" strike="noStrike" cap="none" normalizeH="0" baseline="0" dirty="0">
              <a:ln>
                <a:noFill/>
              </a:ln>
              <a:solidFill>
                <a:schemeClr val="tx1"/>
              </a:solidFill>
              <a:effectLst/>
              <a:latin typeface="Arial" charset="0"/>
              <a:sym typeface="Arial" charset="0"/>
            </a:endParaRPr>
          </a:p>
        </p:txBody>
      </p:sp>
      <p:sp>
        <p:nvSpPr>
          <p:cNvPr id="47" name="Rectángulo: esquinas redondeadas 46">
            <a:extLst>
              <a:ext uri="{FF2B5EF4-FFF2-40B4-BE49-F238E27FC236}">
                <a16:creationId xmlns:a16="http://schemas.microsoft.com/office/drawing/2014/main" id="{D46E9C41-E32E-49EC-B44E-EE68AB05B09E}"/>
              </a:ext>
            </a:extLst>
          </p:cNvPr>
          <p:cNvSpPr/>
          <p:nvPr/>
        </p:nvSpPr>
        <p:spPr bwMode="auto">
          <a:xfrm>
            <a:off x="5292080" y="3640339"/>
            <a:ext cx="3240360" cy="940789"/>
          </a:xfrm>
          <a:prstGeom prst="roundRect">
            <a:avLst/>
          </a:prstGeom>
          <a:solidFill>
            <a:schemeClr val="bg1"/>
          </a:solid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solidFill>
                  <a:schemeClr val="tx1"/>
                </a:solidFill>
              </a:rPr>
              <a:t>With poles: reduction of the power absorption for the ankle and knee</a:t>
            </a:r>
            <a:endParaRPr kumimoji="0" lang="es-ES" sz="1600" b="0" i="0" u="none" strike="noStrike" cap="none" normalizeH="0" baseline="0" dirty="0">
              <a:ln>
                <a:noFill/>
              </a:ln>
              <a:solidFill>
                <a:schemeClr val="tx1"/>
              </a:solidFill>
              <a:effectLst/>
              <a:latin typeface="Arial" charset="0"/>
              <a:sym typeface="Arial" charset="0"/>
            </a:endParaRPr>
          </a:p>
        </p:txBody>
      </p:sp>
      <p:sp>
        <p:nvSpPr>
          <p:cNvPr id="48" name="Rectángulo: esquinas redondeadas 47">
            <a:extLst>
              <a:ext uri="{FF2B5EF4-FFF2-40B4-BE49-F238E27FC236}">
                <a16:creationId xmlns:a16="http://schemas.microsoft.com/office/drawing/2014/main" id="{A40D7267-25C0-431C-8152-098AE8F41722}"/>
              </a:ext>
            </a:extLst>
          </p:cNvPr>
          <p:cNvSpPr/>
          <p:nvPr/>
        </p:nvSpPr>
        <p:spPr bwMode="auto">
          <a:xfrm>
            <a:off x="5292080" y="4864475"/>
            <a:ext cx="3240360" cy="940789"/>
          </a:xfrm>
          <a:prstGeom prst="roundRect">
            <a:avLst/>
          </a:prstGeom>
          <a:solidFill>
            <a:schemeClr val="bg1"/>
          </a:solid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solidFill>
                  <a:schemeClr val="tx1"/>
                </a:solidFill>
              </a:rPr>
              <a:t>Packs only resulted in a larger power generation at the hip.</a:t>
            </a:r>
            <a:endParaRPr kumimoji="0" lang="es-ES" sz="1600" b="0" i="0" u="none" strike="noStrike" cap="none" normalizeH="0" baseline="0" dirty="0">
              <a:ln>
                <a:noFill/>
              </a:ln>
              <a:solidFill>
                <a:schemeClr val="tx1"/>
              </a:solidFill>
              <a:effectLst/>
              <a:latin typeface="Arial" charset="0"/>
              <a:sym typeface="Arial" charset="0"/>
            </a:endParaRPr>
          </a:p>
        </p:txBody>
      </p:sp>
    </p:spTree>
    <p:extLst>
      <p:ext uri="{BB962C8B-B14F-4D97-AF65-F5344CB8AC3E}">
        <p14:creationId xmlns:p14="http://schemas.microsoft.com/office/powerpoint/2010/main" val="2381351908"/>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1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7" name="Prostokąt 1">
            <a:extLst>
              <a:ext uri="{FF2B5EF4-FFF2-40B4-BE49-F238E27FC236}">
                <a16:creationId xmlns:a16="http://schemas.microsoft.com/office/drawing/2014/main" id="{D20FBB81-E30D-46EA-844A-882AD505294B}"/>
              </a:ext>
            </a:extLst>
          </p:cNvPr>
          <p:cNvSpPr/>
          <p:nvPr/>
        </p:nvSpPr>
        <p:spPr>
          <a:xfrm>
            <a:off x="468188" y="1835532"/>
            <a:ext cx="7848228" cy="646331"/>
          </a:xfrm>
          <a:prstGeom prst="rect">
            <a:avLst/>
          </a:prstGeom>
        </p:spPr>
        <p:txBody>
          <a:bodyPr wrap="square">
            <a:spAutoFit/>
          </a:bodyPr>
          <a:lstStyle/>
          <a:p>
            <a:r>
              <a:rPr lang="en-US" sz="1800" i="1" dirty="0">
                <a:solidFill>
                  <a:schemeClr val="accent2">
                    <a:lumMod val="75000"/>
                  </a:schemeClr>
                </a:solidFill>
              </a:rPr>
              <a:t>Gait analysis to assess effectiveness of physical activity and sports</a:t>
            </a:r>
          </a:p>
          <a:p>
            <a:endParaRPr lang="en-US" sz="1800" i="1" dirty="0">
              <a:solidFill>
                <a:schemeClr val="accent2">
                  <a:lumMod val="75000"/>
                </a:schemeClr>
              </a:solidFill>
            </a:endParaRPr>
          </a:p>
        </p:txBody>
      </p:sp>
      <p:pic>
        <p:nvPicPr>
          <p:cNvPr id="4" name="Imagen 3">
            <a:extLst>
              <a:ext uri="{FF2B5EF4-FFF2-40B4-BE49-F238E27FC236}">
                <a16:creationId xmlns:a16="http://schemas.microsoft.com/office/drawing/2014/main" id="{3D2A0642-0665-4680-9E4D-88616FEF34E6}"/>
              </a:ext>
            </a:extLst>
          </p:cNvPr>
          <p:cNvPicPr>
            <a:picLocks noChangeAspect="1"/>
          </p:cNvPicPr>
          <p:nvPr/>
        </p:nvPicPr>
        <p:blipFill rotWithShape="1">
          <a:blip r:embed="rId3"/>
          <a:srcRect l="8847" t="31966" r="28137" b="31586"/>
          <a:stretch/>
        </p:blipFill>
        <p:spPr>
          <a:xfrm>
            <a:off x="3490409" y="2253091"/>
            <a:ext cx="5042031" cy="1640448"/>
          </a:xfrm>
          <a:prstGeom prst="rect">
            <a:avLst/>
          </a:prstGeom>
        </p:spPr>
      </p:pic>
      <p:pic>
        <p:nvPicPr>
          <p:cNvPr id="6" name="Imagen 5" descr="Imagen que contiene pareja, hombre, sostener, parado&#10;&#10;Descripción generada automáticamente">
            <a:extLst>
              <a:ext uri="{FF2B5EF4-FFF2-40B4-BE49-F238E27FC236}">
                <a16:creationId xmlns:a16="http://schemas.microsoft.com/office/drawing/2014/main" id="{D1DAD1E8-B7BA-4BD2-9140-5DD04DD893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841" y="2708920"/>
            <a:ext cx="2664040" cy="3552053"/>
          </a:xfrm>
          <a:prstGeom prst="rect">
            <a:avLst/>
          </a:prstGeom>
        </p:spPr>
      </p:pic>
      <p:sp>
        <p:nvSpPr>
          <p:cNvPr id="8" name="CuadroTexto 7">
            <a:extLst>
              <a:ext uri="{FF2B5EF4-FFF2-40B4-BE49-F238E27FC236}">
                <a16:creationId xmlns:a16="http://schemas.microsoft.com/office/drawing/2014/main" id="{A164A7FB-A881-491B-B0D7-6850ABC4E3AC}"/>
              </a:ext>
            </a:extLst>
          </p:cNvPr>
          <p:cNvSpPr txBox="1"/>
          <p:nvPr/>
        </p:nvSpPr>
        <p:spPr>
          <a:xfrm>
            <a:off x="3033018" y="5661248"/>
            <a:ext cx="5211390" cy="523220"/>
          </a:xfrm>
          <a:prstGeom prst="rect">
            <a:avLst/>
          </a:prstGeom>
          <a:noFill/>
        </p:spPr>
        <p:txBody>
          <a:bodyPr wrap="square" rtlCol="0">
            <a:spAutoFit/>
          </a:bodyPr>
          <a:lstStyle/>
          <a:p>
            <a:r>
              <a:rPr lang="en-US" sz="1400" b="0" dirty="0">
                <a:solidFill>
                  <a:schemeClr val="accent2"/>
                </a:solidFill>
              </a:rPr>
              <a:t>Figure 5 – Animation of muscle involve in the development of Nordic Walking (Image from http://b.nw.free.fr)</a:t>
            </a:r>
            <a:endParaRPr lang="es-ES" sz="1400" dirty="0"/>
          </a:p>
        </p:txBody>
      </p:sp>
      <p:sp>
        <p:nvSpPr>
          <p:cNvPr id="10" name="Rectángulo: esquinas redondeadas 9">
            <a:extLst>
              <a:ext uri="{FF2B5EF4-FFF2-40B4-BE49-F238E27FC236}">
                <a16:creationId xmlns:a16="http://schemas.microsoft.com/office/drawing/2014/main" id="{5353FEB6-A601-45CF-AF20-A34E44D282EF}"/>
              </a:ext>
            </a:extLst>
          </p:cNvPr>
          <p:cNvSpPr/>
          <p:nvPr/>
        </p:nvSpPr>
        <p:spPr bwMode="auto">
          <a:xfrm>
            <a:off x="539552" y="2276872"/>
            <a:ext cx="1584176" cy="51334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11" name="Prostokąt 1">
            <a:extLst>
              <a:ext uri="{FF2B5EF4-FFF2-40B4-BE49-F238E27FC236}">
                <a16:creationId xmlns:a16="http://schemas.microsoft.com/office/drawing/2014/main" id="{57C560E9-523F-4458-85C6-403A74028C0A}"/>
              </a:ext>
            </a:extLst>
          </p:cNvPr>
          <p:cNvSpPr/>
          <p:nvPr/>
        </p:nvSpPr>
        <p:spPr>
          <a:xfrm>
            <a:off x="684212" y="2348875"/>
            <a:ext cx="1298238" cy="369332"/>
          </a:xfrm>
          <a:prstGeom prst="rect">
            <a:avLst/>
          </a:prstGeom>
        </p:spPr>
        <p:txBody>
          <a:bodyPr wrap="square">
            <a:spAutoFit/>
          </a:bodyPr>
          <a:lstStyle/>
          <a:p>
            <a:pPr algn="ctr"/>
            <a:r>
              <a:rPr lang="en-US" sz="1800" b="0" dirty="0">
                <a:solidFill>
                  <a:srgbClr val="FFC000"/>
                </a:solidFill>
              </a:rPr>
              <a:t>Example</a:t>
            </a:r>
          </a:p>
        </p:txBody>
      </p:sp>
      <p:sp>
        <p:nvSpPr>
          <p:cNvPr id="14" name="Rectángulo: esquinas redondeadas 13">
            <a:extLst>
              <a:ext uri="{FF2B5EF4-FFF2-40B4-BE49-F238E27FC236}">
                <a16:creationId xmlns:a16="http://schemas.microsoft.com/office/drawing/2014/main" id="{E293A92D-A308-4A34-B9F1-86DD23D41636}"/>
              </a:ext>
            </a:extLst>
          </p:cNvPr>
          <p:cNvSpPr/>
          <p:nvPr/>
        </p:nvSpPr>
        <p:spPr bwMode="auto">
          <a:xfrm>
            <a:off x="3983385" y="4052501"/>
            <a:ext cx="1741194" cy="620057"/>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Active movement of arms</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5" name="Rectángulo: esquinas redondeadas 14">
            <a:extLst>
              <a:ext uri="{FF2B5EF4-FFF2-40B4-BE49-F238E27FC236}">
                <a16:creationId xmlns:a16="http://schemas.microsoft.com/office/drawing/2014/main" id="{C7CE00FC-3976-4BC4-8998-A601314CC23D}"/>
              </a:ext>
            </a:extLst>
          </p:cNvPr>
          <p:cNvSpPr/>
          <p:nvPr/>
        </p:nvSpPr>
        <p:spPr bwMode="auto">
          <a:xfrm>
            <a:off x="3995936" y="4907465"/>
            <a:ext cx="1741194" cy="620057"/>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More muscle involve</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8" name="Flecha: a la derecha 17">
            <a:extLst>
              <a:ext uri="{FF2B5EF4-FFF2-40B4-BE49-F238E27FC236}">
                <a16:creationId xmlns:a16="http://schemas.microsoft.com/office/drawing/2014/main" id="{603A7E9E-1C60-403B-87BD-EF00A55BF0CE}"/>
              </a:ext>
            </a:extLst>
          </p:cNvPr>
          <p:cNvSpPr/>
          <p:nvPr/>
        </p:nvSpPr>
        <p:spPr bwMode="auto">
          <a:xfrm>
            <a:off x="3563888" y="4221088"/>
            <a:ext cx="360040" cy="360040"/>
          </a:xfrm>
          <a:prstGeom prst="rightArrow">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Flecha: a la derecha 19">
            <a:extLst>
              <a:ext uri="{FF2B5EF4-FFF2-40B4-BE49-F238E27FC236}">
                <a16:creationId xmlns:a16="http://schemas.microsoft.com/office/drawing/2014/main" id="{F620E25D-75F0-4127-A77B-AACBCCE6420E}"/>
              </a:ext>
            </a:extLst>
          </p:cNvPr>
          <p:cNvSpPr/>
          <p:nvPr/>
        </p:nvSpPr>
        <p:spPr bwMode="auto">
          <a:xfrm>
            <a:off x="3563888" y="5085184"/>
            <a:ext cx="360040" cy="360040"/>
          </a:xfrm>
          <a:prstGeom prst="rightArrow">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2" name="Rectángulo: esquinas redondeadas 21">
            <a:extLst>
              <a:ext uri="{FF2B5EF4-FFF2-40B4-BE49-F238E27FC236}">
                <a16:creationId xmlns:a16="http://schemas.microsoft.com/office/drawing/2014/main" id="{AC0040C4-28CE-4B82-BC57-EDF06F7F6D97}"/>
              </a:ext>
            </a:extLst>
          </p:cNvPr>
          <p:cNvSpPr/>
          <p:nvPr/>
        </p:nvSpPr>
        <p:spPr bwMode="auto">
          <a:xfrm>
            <a:off x="6372200" y="4121407"/>
            <a:ext cx="2232248" cy="1265438"/>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What is the effect on the asymmetry in upper and lower limb movements of Parkinson’s disease?</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24" name="Flecha: a la derecha 23">
            <a:extLst>
              <a:ext uri="{FF2B5EF4-FFF2-40B4-BE49-F238E27FC236}">
                <a16:creationId xmlns:a16="http://schemas.microsoft.com/office/drawing/2014/main" id="{341C0776-1275-4940-BF1A-13E2A53DEA54}"/>
              </a:ext>
            </a:extLst>
          </p:cNvPr>
          <p:cNvSpPr/>
          <p:nvPr/>
        </p:nvSpPr>
        <p:spPr bwMode="auto">
          <a:xfrm>
            <a:off x="5869101" y="4566078"/>
            <a:ext cx="360040" cy="360040"/>
          </a:xfrm>
          <a:prstGeom prst="rightArrow">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949916180"/>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1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P spid="22"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II.2 USEFULNESS IN SPORTS SCIENCE</a:t>
            </a:r>
          </a:p>
        </p:txBody>
      </p:sp>
      <p:sp>
        <p:nvSpPr>
          <p:cNvPr id="7" name="Prostokąt 1">
            <a:extLst>
              <a:ext uri="{FF2B5EF4-FFF2-40B4-BE49-F238E27FC236}">
                <a16:creationId xmlns:a16="http://schemas.microsoft.com/office/drawing/2014/main" id="{D20FBB81-E30D-46EA-844A-882AD505294B}"/>
              </a:ext>
            </a:extLst>
          </p:cNvPr>
          <p:cNvSpPr/>
          <p:nvPr/>
        </p:nvSpPr>
        <p:spPr>
          <a:xfrm>
            <a:off x="468188" y="1835532"/>
            <a:ext cx="7848228" cy="646331"/>
          </a:xfrm>
          <a:prstGeom prst="rect">
            <a:avLst/>
          </a:prstGeom>
        </p:spPr>
        <p:txBody>
          <a:bodyPr wrap="square">
            <a:spAutoFit/>
          </a:bodyPr>
          <a:lstStyle/>
          <a:p>
            <a:r>
              <a:rPr lang="en-US" sz="1800" i="1" dirty="0">
                <a:solidFill>
                  <a:schemeClr val="accent2">
                    <a:lumMod val="75000"/>
                  </a:schemeClr>
                </a:solidFill>
              </a:rPr>
              <a:t>Gait analysis to assess effectiveness of physical activity and sports</a:t>
            </a:r>
          </a:p>
          <a:p>
            <a:endParaRPr lang="en-US" sz="1800" i="1" dirty="0">
              <a:solidFill>
                <a:schemeClr val="accent2">
                  <a:lumMod val="75000"/>
                </a:schemeClr>
              </a:solidFill>
            </a:endParaRPr>
          </a:p>
        </p:txBody>
      </p:sp>
      <p:sp>
        <p:nvSpPr>
          <p:cNvPr id="8" name="CuadroTexto 7">
            <a:extLst>
              <a:ext uri="{FF2B5EF4-FFF2-40B4-BE49-F238E27FC236}">
                <a16:creationId xmlns:a16="http://schemas.microsoft.com/office/drawing/2014/main" id="{A164A7FB-A881-491B-B0D7-6850ABC4E3AC}"/>
              </a:ext>
            </a:extLst>
          </p:cNvPr>
          <p:cNvSpPr txBox="1"/>
          <p:nvPr/>
        </p:nvSpPr>
        <p:spPr>
          <a:xfrm>
            <a:off x="4139952" y="5661248"/>
            <a:ext cx="4022210" cy="307777"/>
          </a:xfrm>
          <a:prstGeom prst="rect">
            <a:avLst/>
          </a:prstGeom>
          <a:noFill/>
        </p:spPr>
        <p:txBody>
          <a:bodyPr wrap="square" rtlCol="0">
            <a:spAutoFit/>
          </a:bodyPr>
          <a:lstStyle/>
          <a:p>
            <a:pPr algn="ctr"/>
            <a:r>
              <a:rPr lang="en-US" sz="1400" b="0" dirty="0">
                <a:solidFill>
                  <a:schemeClr val="accent2"/>
                </a:solidFill>
              </a:rPr>
              <a:t>Figure 7 – Results from </a:t>
            </a:r>
            <a:r>
              <a:rPr lang="en-US" sz="1400" b="0" dirty="0" err="1">
                <a:solidFill>
                  <a:schemeClr val="accent2"/>
                </a:solidFill>
              </a:rPr>
              <a:t>Kocur</a:t>
            </a:r>
            <a:r>
              <a:rPr lang="en-US" sz="1400" b="0" dirty="0">
                <a:solidFill>
                  <a:schemeClr val="accent2"/>
                </a:solidFill>
              </a:rPr>
              <a:t> et al. 2019   </a:t>
            </a:r>
            <a:endParaRPr lang="es-ES" sz="1400" dirty="0"/>
          </a:p>
        </p:txBody>
      </p:sp>
      <p:pic>
        <p:nvPicPr>
          <p:cNvPr id="3" name="Imagen 2">
            <a:extLst>
              <a:ext uri="{FF2B5EF4-FFF2-40B4-BE49-F238E27FC236}">
                <a16:creationId xmlns:a16="http://schemas.microsoft.com/office/drawing/2014/main" id="{4EFAB2C4-3820-4579-B644-848053066430}"/>
              </a:ext>
            </a:extLst>
          </p:cNvPr>
          <p:cNvPicPr>
            <a:picLocks noChangeAspect="1"/>
          </p:cNvPicPr>
          <p:nvPr/>
        </p:nvPicPr>
        <p:blipFill rotWithShape="1">
          <a:blip r:embed="rId3"/>
          <a:srcRect l="4437" t="50000" r="51575" b="16218"/>
          <a:stretch/>
        </p:blipFill>
        <p:spPr>
          <a:xfrm>
            <a:off x="3635896" y="3356994"/>
            <a:ext cx="5259819" cy="2272280"/>
          </a:xfrm>
          <a:prstGeom prst="rect">
            <a:avLst/>
          </a:prstGeom>
        </p:spPr>
      </p:pic>
      <p:pic>
        <p:nvPicPr>
          <p:cNvPr id="5" name="Imagen 4">
            <a:extLst>
              <a:ext uri="{FF2B5EF4-FFF2-40B4-BE49-F238E27FC236}">
                <a16:creationId xmlns:a16="http://schemas.microsoft.com/office/drawing/2014/main" id="{031BA179-D4BF-4E33-8CDE-D491AFA603A8}"/>
              </a:ext>
            </a:extLst>
          </p:cNvPr>
          <p:cNvPicPr>
            <a:picLocks noChangeAspect="1"/>
          </p:cNvPicPr>
          <p:nvPr/>
        </p:nvPicPr>
        <p:blipFill rotWithShape="1">
          <a:blip r:embed="rId4"/>
          <a:srcRect t="10153" r="48984"/>
          <a:stretch/>
        </p:blipFill>
        <p:spPr>
          <a:xfrm>
            <a:off x="925516" y="3278746"/>
            <a:ext cx="2113868" cy="2078944"/>
          </a:xfrm>
          <a:prstGeom prst="rect">
            <a:avLst/>
          </a:prstGeom>
        </p:spPr>
      </p:pic>
      <p:sp>
        <p:nvSpPr>
          <p:cNvPr id="9" name="CuadroTexto 8">
            <a:extLst>
              <a:ext uri="{FF2B5EF4-FFF2-40B4-BE49-F238E27FC236}">
                <a16:creationId xmlns:a16="http://schemas.microsoft.com/office/drawing/2014/main" id="{C2D655DF-F1DF-4DF6-A51A-305D1F089D86}"/>
              </a:ext>
            </a:extLst>
          </p:cNvPr>
          <p:cNvSpPr txBox="1"/>
          <p:nvPr/>
        </p:nvSpPr>
        <p:spPr>
          <a:xfrm>
            <a:off x="552253" y="5357690"/>
            <a:ext cx="2860394" cy="738664"/>
          </a:xfrm>
          <a:prstGeom prst="rect">
            <a:avLst/>
          </a:prstGeom>
          <a:noFill/>
        </p:spPr>
        <p:txBody>
          <a:bodyPr wrap="square" rtlCol="0">
            <a:spAutoFit/>
          </a:bodyPr>
          <a:lstStyle/>
          <a:p>
            <a:pPr algn="ctr"/>
            <a:r>
              <a:rPr lang="en-US" sz="1400" b="0" dirty="0">
                <a:solidFill>
                  <a:schemeClr val="accent2"/>
                </a:solidFill>
              </a:rPr>
              <a:t>Figure 6 – Plug-in-Gait Full-Body with thirty-five </a:t>
            </a:r>
            <a:r>
              <a:rPr lang="en-US" sz="1400" b="0" dirty="0" err="1">
                <a:solidFill>
                  <a:schemeClr val="accent2"/>
                </a:solidFill>
              </a:rPr>
              <a:t>landmarkers</a:t>
            </a:r>
            <a:r>
              <a:rPr lang="en-US" sz="1400" b="0" dirty="0">
                <a:solidFill>
                  <a:schemeClr val="accent2"/>
                </a:solidFill>
              </a:rPr>
              <a:t>. (Image from </a:t>
            </a:r>
            <a:r>
              <a:rPr lang="en-US" sz="1400" b="0" dirty="0" err="1">
                <a:solidFill>
                  <a:schemeClr val="accent2"/>
                </a:solidFill>
              </a:rPr>
              <a:t>Baudet</a:t>
            </a:r>
            <a:r>
              <a:rPr lang="en-US" sz="1400" b="0" dirty="0">
                <a:solidFill>
                  <a:schemeClr val="accent2"/>
                </a:solidFill>
              </a:rPr>
              <a:t> et al. 2014)  </a:t>
            </a:r>
            <a:endParaRPr lang="es-ES" sz="1400" dirty="0"/>
          </a:p>
        </p:txBody>
      </p:sp>
      <p:sp>
        <p:nvSpPr>
          <p:cNvPr id="10" name="Rectángulo: esquinas redondeadas 9">
            <a:extLst>
              <a:ext uri="{FF2B5EF4-FFF2-40B4-BE49-F238E27FC236}">
                <a16:creationId xmlns:a16="http://schemas.microsoft.com/office/drawing/2014/main" id="{5C7623E1-C957-46DF-B4CE-097BF2F2831D}"/>
              </a:ext>
            </a:extLst>
          </p:cNvPr>
          <p:cNvSpPr/>
          <p:nvPr/>
        </p:nvSpPr>
        <p:spPr bwMode="auto">
          <a:xfrm>
            <a:off x="539552" y="2276872"/>
            <a:ext cx="1584176" cy="51334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11" name="Prostokąt 1">
            <a:extLst>
              <a:ext uri="{FF2B5EF4-FFF2-40B4-BE49-F238E27FC236}">
                <a16:creationId xmlns:a16="http://schemas.microsoft.com/office/drawing/2014/main" id="{D79E7879-4CE0-46E6-85D0-800BEDFD2D49}"/>
              </a:ext>
            </a:extLst>
          </p:cNvPr>
          <p:cNvSpPr/>
          <p:nvPr/>
        </p:nvSpPr>
        <p:spPr>
          <a:xfrm>
            <a:off x="684212" y="2348875"/>
            <a:ext cx="1298238" cy="369332"/>
          </a:xfrm>
          <a:prstGeom prst="rect">
            <a:avLst/>
          </a:prstGeom>
        </p:spPr>
        <p:txBody>
          <a:bodyPr wrap="square">
            <a:spAutoFit/>
          </a:bodyPr>
          <a:lstStyle/>
          <a:p>
            <a:pPr algn="ctr"/>
            <a:r>
              <a:rPr lang="en-US" sz="1800" b="0" dirty="0">
                <a:solidFill>
                  <a:srgbClr val="FFC000"/>
                </a:solidFill>
              </a:rPr>
              <a:t>Example</a:t>
            </a:r>
          </a:p>
        </p:txBody>
      </p:sp>
      <p:sp>
        <p:nvSpPr>
          <p:cNvPr id="20" name="Flecha: a la derecha 19">
            <a:extLst>
              <a:ext uri="{FF2B5EF4-FFF2-40B4-BE49-F238E27FC236}">
                <a16:creationId xmlns:a16="http://schemas.microsoft.com/office/drawing/2014/main" id="{4CF53D0A-E228-4737-BE19-74B4C9493CB9}"/>
              </a:ext>
            </a:extLst>
          </p:cNvPr>
          <p:cNvSpPr/>
          <p:nvPr/>
        </p:nvSpPr>
        <p:spPr bwMode="auto">
          <a:xfrm>
            <a:off x="3232627" y="4077468"/>
            <a:ext cx="360040" cy="360040"/>
          </a:xfrm>
          <a:prstGeom prst="rightArrow">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2" name="Rectángulo: esquinas redondeadas 11">
            <a:extLst>
              <a:ext uri="{FF2B5EF4-FFF2-40B4-BE49-F238E27FC236}">
                <a16:creationId xmlns:a16="http://schemas.microsoft.com/office/drawing/2014/main" id="{6FF1C7EE-F0A0-4BCA-93F8-99693CFEE0B7}"/>
              </a:ext>
            </a:extLst>
          </p:cNvPr>
          <p:cNvSpPr/>
          <p:nvPr/>
        </p:nvSpPr>
        <p:spPr bwMode="auto">
          <a:xfrm>
            <a:off x="2555776" y="2438896"/>
            <a:ext cx="1224136" cy="683271"/>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14 participants</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3" name="Rectángulo: esquinas redondeadas 12">
            <a:extLst>
              <a:ext uri="{FF2B5EF4-FFF2-40B4-BE49-F238E27FC236}">
                <a16:creationId xmlns:a16="http://schemas.microsoft.com/office/drawing/2014/main" id="{D01142EB-E9C2-4CD5-98F9-B79A874F6895}"/>
              </a:ext>
            </a:extLst>
          </p:cNvPr>
          <p:cNvSpPr/>
          <p:nvPr/>
        </p:nvSpPr>
        <p:spPr bwMode="auto">
          <a:xfrm>
            <a:off x="4067944" y="2438896"/>
            <a:ext cx="2232248" cy="683271"/>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11 weeks / two weekly sessions of NW</a:t>
            </a:r>
            <a:endParaRPr kumimoji="0" lang="es-ES" sz="1600" b="0" i="0" u="none" strike="noStrike" cap="none" normalizeH="0" baseline="0" dirty="0">
              <a:ln>
                <a:noFill/>
              </a:ln>
              <a:solidFill>
                <a:schemeClr val="bg1"/>
              </a:solidFill>
              <a:effectLst/>
              <a:latin typeface="Arial" charset="0"/>
              <a:sym typeface="Arial" charset="0"/>
            </a:endParaRPr>
          </a:p>
        </p:txBody>
      </p:sp>
      <p:sp>
        <p:nvSpPr>
          <p:cNvPr id="15" name="Rectángulo: esquinas redondeadas 14">
            <a:extLst>
              <a:ext uri="{FF2B5EF4-FFF2-40B4-BE49-F238E27FC236}">
                <a16:creationId xmlns:a16="http://schemas.microsoft.com/office/drawing/2014/main" id="{9E8592D9-9914-4E53-A68C-E4C94D7BD461}"/>
              </a:ext>
            </a:extLst>
          </p:cNvPr>
          <p:cNvSpPr/>
          <p:nvPr/>
        </p:nvSpPr>
        <p:spPr bwMode="auto">
          <a:xfrm>
            <a:off x="6516216" y="2438895"/>
            <a:ext cx="2232248" cy="683271"/>
          </a:xfrm>
          <a:prstGeom prst="roundRect">
            <a:avLst/>
          </a:prstGeom>
          <a:solidFill>
            <a:srgbClr val="FFC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3D motion analysis system</a:t>
            </a:r>
            <a:endParaRPr kumimoji="0" lang="es-ES" sz="1600" b="0" i="0" u="none" strike="noStrike" cap="none" normalizeH="0" baseline="0" dirty="0">
              <a:ln>
                <a:noFill/>
              </a:ln>
              <a:solidFill>
                <a:schemeClr val="bg1"/>
              </a:solidFill>
              <a:effectLst/>
              <a:latin typeface="Arial" charset="0"/>
              <a:sym typeface="Arial" charset="0"/>
            </a:endParaRPr>
          </a:p>
        </p:txBody>
      </p:sp>
      <p:cxnSp>
        <p:nvCxnSpPr>
          <p:cNvPr id="22" name="Conector recto de flecha 21">
            <a:extLst>
              <a:ext uri="{FF2B5EF4-FFF2-40B4-BE49-F238E27FC236}">
                <a16:creationId xmlns:a16="http://schemas.microsoft.com/office/drawing/2014/main" id="{25008B6C-173A-4C7E-8903-D68FA44125F5}"/>
              </a:ext>
            </a:extLst>
          </p:cNvPr>
          <p:cNvCxnSpPr/>
          <p:nvPr/>
        </p:nvCxnSpPr>
        <p:spPr bwMode="auto">
          <a:xfrm>
            <a:off x="4392302" y="4166439"/>
            <a:ext cx="0" cy="303558"/>
          </a:xfrm>
          <a:prstGeom prst="straightConnector1">
            <a:avLst/>
          </a:prstGeom>
          <a:noFill/>
          <a:ln w="38100" cap="flat" cmpd="sng" algn="ctr">
            <a:solidFill>
              <a:srgbClr val="FF0000"/>
            </a:solidFill>
            <a:prstDash val="solid"/>
            <a:round/>
            <a:headEnd type="triangle"/>
            <a:tailEnd type="triangle"/>
          </a:ln>
          <a:effectLst/>
        </p:spPr>
      </p:cxnSp>
      <p:cxnSp>
        <p:nvCxnSpPr>
          <p:cNvPr id="31" name="Conector recto de flecha 30">
            <a:extLst>
              <a:ext uri="{FF2B5EF4-FFF2-40B4-BE49-F238E27FC236}">
                <a16:creationId xmlns:a16="http://schemas.microsoft.com/office/drawing/2014/main" id="{F7A4347F-2C96-4D05-BCFE-65B20A88E1D1}"/>
              </a:ext>
            </a:extLst>
          </p:cNvPr>
          <p:cNvCxnSpPr>
            <a:cxnSpLocks/>
          </p:cNvCxnSpPr>
          <p:nvPr/>
        </p:nvCxnSpPr>
        <p:spPr bwMode="auto">
          <a:xfrm>
            <a:off x="6948264" y="4285729"/>
            <a:ext cx="0" cy="727447"/>
          </a:xfrm>
          <a:prstGeom prst="straightConnector1">
            <a:avLst/>
          </a:prstGeom>
          <a:noFill/>
          <a:ln w="38100" cap="flat" cmpd="sng" algn="ctr">
            <a:solidFill>
              <a:srgbClr val="FF0000"/>
            </a:solidFill>
            <a:prstDash val="solid"/>
            <a:round/>
            <a:headEnd type="triangle"/>
            <a:tailEnd type="triangle"/>
          </a:ln>
          <a:effectLst/>
        </p:spPr>
      </p:cxnSp>
      <p:sp>
        <p:nvSpPr>
          <p:cNvPr id="26" name="Elipse 25">
            <a:extLst>
              <a:ext uri="{FF2B5EF4-FFF2-40B4-BE49-F238E27FC236}">
                <a16:creationId xmlns:a16="http://schemas.microsoft.com/office/drawing/2014/main" id="{BE0E547C-572A-49A1-A301-9F40F5B8CEAD}"/>
              </a:ext>
            </a:extLst>
          </p:cNvPr>
          <p:cNvSpPr/>
          <p:nvPr/>
        </p:nvSpPr>
        <p:spPr bwMode="auto">
          <a:xfrm>
            <a:off x="5076056" y="3932660"/>
            <a:ext cx="519287" cy="576460"/>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8" name="Elipse 27">
            <a:extLst>
              <a:ext uri="{FF2B5EF4-FFF2-40B4-BE49-F238E27FC236}">
                <a16:creationId xmlns:a16="http://schemas.microsoft.com/office/drawing/2014/main" id="{C35BDA66-B084-45FF-AD66-C9CB392FBA6D}"/>
              </a:ext>
            </a:extLst>
          </p:cNvPr>
          <p:cNvSpPr/>
          <p:nvPr/>
        </p:nvSpPr>
        <p:spPr bwMode="auto">
          <a:xfrm>
            <a:off x="7365081" y="4220692"/>
            <a:ext cx="519287" cy="576460"/>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868697761"/>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P spid="26" grpId="0" animBg="1"/>
      <p:bldP spid="2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827584" y="3206586"/>
            <a:ext cx="7416824" cy="769441"/>
          </a:xfrm>
          <a:prstGeom prst="rect">
            <a:avLst/>
          </a:prstGeom>
          <a:noFill/>
        </p:spPr>
        <p:txBody>
          <a:bodyPr wrap="square">
            <a:spAutoFit/>
          </a:bodyPr>
          <a:lstStyle/>
          <a:p>
            <a:pPr algn="ctr">
              <a:defRPr/>
            </a:pPr>
            <a:r>
              <a:rPr lang="en-US" sz="4400" b="0" dirty="0">
                <a:solidFill>
                  <a:schemeClr val="accent2">
                    <a:lumMod val="75000"/>
                  </a:schemeClr>
                </a:solidFill>
              </a:rPr>
              <a:t>II. CONTENTS</a:t>
            </a:r>
          </a:p>
        </p:txBody>
      </p:sp>
      <p:sp>
        <p:nvSpPr>
          <p:cNvPr id="9" name="8 Rectángulo redondeado"/>
          <p:cNvSpPr/>
          <p:nvPr/>
        </p:nvSpPr>
        <p:spPr bwMode="auto">
          <a:xfrm>
            <a:off x="827584" y="3068960"/>
            <a:ext cx="7416824" cy="108012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 name="Prostokąt 1">
            <a:extLst>
              <a:ext uri="{FF2B5EF4-FFF2-40B4-BE49-F238E27FC236}">
                <a16:creationId xmlns:a16="http://schemas.microsoft.com/office/drawing/2014/main" id="{F32C5711-65DF-4054-8581-0863E60C0580}"/>
              </a:ext>
            </a:extLst>
          </p:cNvPr>
          <p:cNvSpPr/>
          <p:nvPr/>
        </p:nvSpPr>
        <p:spPr>
          <a:xfrm>
            <a:off x="540518" y="1412875"/>
            <a:ext cx="8135938" cy="830997"/>
          </a:xfrm>
          <a:prstGeom prst="rect">
            <a:avLst/>
          </a:prstGeom>
        </p:spPr>
        <p:txBody>
          <a:bodyPr>
            <a:spAutoFit/>
          </a:bodyPr>
          <a:lstStyle/>
          <a:p>
            <a:pPr algn="ctr">
              <a:defRPr/>
            </a:pPr>
            <a:r>
              <a:rPr lang="en-US" sz="2400" dirty="0">
                <a:solidFill>
                  <a:schemeClr val="accent2">
                    <a:lumMod val="75000"/>
                  </a:schemeClr>
                </a:solidFill>
              </a:rPr>
              <a:t>D.4 In which cases and how can a biomechanical instrumented analysis be useful? </a:t>
            </a:r>
          </a:p>
        </p:txBody>
      </p:sp>
      <p:sp>
        <p:nvSpPr>
          <p:cNvPr id="5" name="Prostokąt 1">
            <a:extLst>
              <a:ext uri="{FF2B5EF4-FFF2-40B4-BE49-F238E27FC236}">
                <a16:creationId xmlns:a16="http://schemas.microsoft.com/office/drawing/2014/main" id="{6EE5198D-C7D6-4C0D-966E-424B0200712F}"/>
              </a:ext>
            </a:extLst>
          </p:cNvPr>
          <p:cNvSpPr/>
          <p:nvPr/>
        </p:nvSpPr>
        <p:spPr>
          <a:xfrm>
            <a:off x="683568" y="4438273"/>
            <a:ext cx="7848228" cy="769441"/>
          </a:xfrm>
          <a:prstGeom prst="rect">
            <a:avLst/>
          </a:prstGeom>
        </p:spPr>
        <p:txBody>
          <a:bodyPr wrap="square">
            <a:spAutoFit/>
          </a:bodyPr>
          <a:lstStyle/>
          <a:p>
            <a:pPr algn="ctr"/>
            <a:r>
              <a:rPr lang="en-US" sz="2200" dirty="0">
                <a:solidFill>
                  <a:schemeClr val="accent2">
                    <a:lumMod val="75000"/>
                  </a:schemeClr>
                </a:solidFill>
              </a:rPr>
              <a:t>II.3 Ergonomics implications of biomechanical instrumented gait analysis</a:t>
            </a:r>
          </a:p>
        </p:txBody>
      </p:sp>
    </p:spTree>
    <p:extLst>
      <p:ext uri="{BB962C8B-B14F-4D97-AF65-F5344CB8AC3E}">
        <p14:creationId xmlns:p14="http://schemas.microsoft.com/office/powerpoint/2010/main" val="3220564234"/>
      </p:ext>
    </p:extLst>
  </p:cSld>
  <p:clrMapOvr>
    <a:masterClrMapping/>
  </p:clrMapOvr>
  <p:transition advClick="0" advTm="3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II.3 ERGONOMICS IMPLICATIONS</a:t>
            </a:r>
          </a:p>
        </p:txBody>
      </p:sp>
      <p:pic>
        <p:nvPicPr>
          <p:cNvPr id="4" name="Imagen 3">
            <a:extLst>
              <a:ext uri="{FF2B5EF4-FFF2-40B4-BE49-F238E27FC236}">
                <a16:creationId xmlns:a16="http://schemas.microsoft.com/office/drawing/2014/main" id="{CB651759-036D-4CC8-80D1-566F4A4DEAE5}"/>
              </a:ext>
            </a:extLst>
          </p:cNvPr>
          <p:cNvPicPr>
            <a:picLocks noChangeAspect="1"/>
          </p:cNvPicPr>
          <p:nvPr/>
        </p:nvPicPr>
        <p:blipFill rotWithShape="1">
          <a:blip r:embed="rId3">
            <a:extLst>
              <a:ext uri="{28A0092B-C50C-407E-A947-70E740481C1C}">
                <a14:useLocalDpi xmlns:a14="http://schemas.microsoft.com/office/drawing/2010/main" val="0"/>
              </a:ext>
            </a:extLst>
          </a:blip>
          <a:srcRect l="30722" t="5901" r="30723" b="13250"/>
          <a:stretch/>
        </p:blipFill>
        <p:spPr>
          <a:xfrm>
            <a:off x="6228184" y="1772816"/>
            <a:ext cx="1844153" cy="4176462"/>
          </a:xfrm>
          <a:prstGeom prst="rect">
            <a:avLst/>
          </a:prstGeom>
        </p:spPr>
      </p:pic>
      <p:sp>
        <p:nvSpPr>
          <p:cNvPr id="5" name="Rectángulo: esquinas redondeadas 4">
            <a:extLst>
              <a:ext uri="{FF2B5EF4-FFF2-40B4-BE49-F238E27FC236}">
                <a16:creationId xmlns:a16="http://schemas.microsoft.com/office/drawing/2014/main" id="{0F8FD24C-5886-4C2C-ABC7-4943C9D5B208}"/>
              </a:ext>
            </a:extLst>
          </p:cNvPr>
          <p:cNvSpPr/>
          <p:nvPr/>
        </p:nvSpPr>
        <p:spPr bwMode="auto">
          <a:xfrm>
            <a:off x="971600" y="1916832"/>
            <a:ext cx="4968552" cy="2304252"/>
          </a:xfrm>
          <a:prstGeom prst="roundRect">
            <a:avLst/>
          </a:prstGeom>
          <a:solidFill>
            <a:srgbClr val="33996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2000" dirty="0"/>
              <a:t>Ergonomics</a:t>
            </a:r>
          </a:p>
          <a:p>
            <a:pPr indent="6350" algn="just" defTabSz="642938" eaLnBrk="1" hangingPunct="1">
              <a:lnSpc>
                <a:spcPct val="90000"/>
              </a:lnSpc>
              <a:spcBef>
                <a:spcPts val="1675"/>
              </a:spcBef>
              <a:buSzPct val="171000"/>
            </a:pPr>
            <a:r>
              <a:rPr lang="en-US" sz="1600" b="0" dirty="0"/>
              <a:t>Is the scientific discipline concerned with the understanding of interactions among humans and other elements of a system, and the profession that applies theory, principles, data and methods to design in order to optimize human well-being and overall system performance.</a:t>
            </a:r>
            <a:endParaRPr kumimoji="0" lang="es-ES" sz="2000" b="0" i="0" u="none" strike="noStrike" cap="none" normalizeH="0" baseline="0" dirty="0">
              <a:ln>
                <a:noFill/>
              </a:ln>
              <a:solidFill>
                <a:schemeClr val="bg1"/>
              </a:solidFill>
              <a:effectLst/>
              <a:latin typeface="Arial" charset="0"/>
              <a:sym typeface="Arial" charset="0"/>
            </a:endParaRPr>
          </a:p>
        </p:txBody>
      </p:sp>
      <p:sp>
        <p:nvSpPr>
          <p:cNvPr id="3" name="Rectángulo: esquinas redondeadas 2">
            <a:extLst>
              <a:ext uri="{FF2B5EF4-FFF2-40B4-BE49-F238E27FC236}">
                <a16:creationId xmlns:a16="http://schemas.microsoft.com/office/drawing/2014/main" id="{924592BC-B485-48FD-A627-3BA4AECB4D05}"/>
              </a:ext>
            </a:extLst>
          </p:cNvPr>
          <p:cNvSpPr/>
          <p:nvPr/>
        </p:nvSpPr>
        <p:spPr bwMode="auto">
          <a:xfrm>
            <a:off x="3699520" y="4437112"/>
            <a:ext cx="2240632" cy="1405090"/>
          </a:xfrm>
          <a:prstGeom prst="roundRect">
            <a:avLst/>
          </a:prstGeom>
          <a:solidFill>
            <a:srgbClr val="33996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800" b="0" dirty="0"/>
              <a:t>Walking and standing is an essential part of many jobs.</a:t>
            </a:r>
            <a:endParaRPr kumimoji="0" lang="es-ES" sz="1800" b="0" i="0" u="none" strike="noStrike" cap="none" normalizeH="0" baseline="0" dirty="0">
              <a:ln>
                <a:noFill/>
              </a:ln>
              <a:solidFill>
                <a:schemeClr val="bg1"/>
              </a:solidFill>
              <a:effectLst/>
              <a:latin typeface="Arial" charset="0"/>
              <a:sym typeface="Arial" charset="0"/>
            </a:endParaRPr>
          </a:p>
        </p:txBody>
      </p:sp>
      <p:sp>
        <p:nvSpPr>
          <p:cNvPr id="6" name="Rectángulo: esquinas redondeadas 5">
            <a:extLst>
              <a:ext uri="{FF2B5EF4-FFF2-40B4-BE49-F238E27FC236}">
                <a16:creationId xmlns:a16="http://schemas.microsoft.com/office/drawing/2014/main" id="{435C8567-D28B-454B-BEAE-9C8E93B24121}"/>
              </a:ext>
            </a:extLst>
          </p:cNvPr>
          <p:cNvSpPr/>
          <p:nvPr/>
        </p:nvSpPr>
        <p:spPr bwMode="auto">
          <a:xfrm>
            <a:off x="971600" y="4437112"/>
            <a:ext cx="2592288" cy="1405090"/>
          </a:xfrm>
          <a:prstGeom prst="roundRect">
            <a:avLst/>
          </a:prstGeom>
          <a:solidFill>
            <a:srgbClr val="33996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800" b="0" dirty="0"/>
              <a:t>Physical requirements and risks measured through biomechanical tools.</a:t>
            </a:r>
            <a:endParaRPr kumimoji="0" lang="es-ES" sz="1800" b="0"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737443473"/>
      </p:ext>
    </p:extLst>
  </p:cSld>
  <p:clrMapOvr>
    <a:masterClrMapping/>
  </p:clrMapOvr>
  <p:transition advClick="0" advTm="3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C8983C7-9D6C-4F67-B5F5-AF532CC95C0F}"/>
              </a:ext>
            </a:extLst>
          </p:cNvPr>
          <p:cNvPicPr>
            <a:picLocks noChangeAspect="1"/>
          </p:cNvPicPr>
          <p:nvPr/>
        </p:nvPicPr>
        <p:blipFill rotWithShape="1">
          <a:blip r:embed="rId3"/>
          <a:srcRect l="29525" t="27600" r="33463" b="52791"/>
          <a:stretch/>
        </p:blipFill>
        <p:spPr>
          <a:xfrm>
            <a:off x="504586" y="2347052"/>
            <a:ext cx="4355446" cy="1297966"/>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II.3 ERGONOMICS IMPLICATIONS</a:t>
            </a:r>
          </a:p>
        </p:txBody>
      </p:sp>
      <p:sp>
        <p:nvSpPr>
          <p:cNvPr id="3" name="Rectángulo: esquinas redondeadas 2">
            <a:extLst>
              <a:ext uri="{FF2B5EF4-FFF2-40B4-BE49-F238E27FC236}">
                <a16:creationId xmlns:a16="http://schemas.microsoft.com/office/drawing/2014/main" id="{CFEFF90C-9FF1-4FDF-A0C8-9DBD31609039}"/>
              </a:ext>
            </a:extLst>
          </p:cNvPr>
          <p:cNvSpPr/>
          <p:nvPr/>
        </p:nvSpPr>
        <p:spPr bwMode="auto">
          <a:xfrm>
            <a:off x="539552" y="1835537"/>
            <a:ext cx="1584176" cy="513343"/>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4" name="Prostokąt 1">
            <a:extLst>
              <a:ext uri="{FF2B5EF4-FFF2-40B4-BE49-F238E27FC236}">
                <a16:creationId xmlns:a16="http://schemas.microsoft.com/office/drawing/2014/main" id="{2B643167-BD0A-40DD-8943-7E49ADB2711F}"/>
              </a:ext>
            </a:extLst>
          </p:cNvPr>
          <p:cNvSpPr/>
          <p:nvPr/>
        </p:nvSpPr>
        <p:spPr>
          <a:xfrm>
            <a:off x="684212" y="1907540"/>
            <a:ext cx="1298238" cy="369332"/>
          </a:xfrm>
          <a:prstGeom prst="rect">
            <a:avLst/>
          </a:prstGeom>
        </p:spPr>
        <p:txBody>
          <a:bodyPr wrap="square">
            <a:spAutoFit/>
          </a:bodyPr>
          <a:lstStyle/>
          <a:p>
            <a:pPr algn="ctr"/>
            <a:r>
              <a:rPr lang="en-US" sz="1800" b="0" dirty="0">
                <a:solidFill>
                  <a:srgbClr val="339966"/>
                </a:solidFill>
              </a:rPr>
              <a:t>Example</a:t>
            </a:r>
          </a:p>
        </p:txBody>
      </p:sp>
      <p:pic>
        <p:nvPicPr>
          <p:cNvPr id="6" name="Imagen 5">
            <a:extLst>
              <a:ext uri="{FF2B5EF4-FFF2-40B4-BE49-F238E27FC236}">
                <a16:creationId xmlns:a16="http://schemas.microsoft.com/office/drawing/2014/main" id="{2CE55526-A491-443A-A714-F57A33E52738}"/>
              </a:ext>
            </a:extLst>
          </p:cNvPr>
          <p:cNvPicPr>
            <a:picLocks noChangeAspect="1"/>
          </p:cNvPicPr>
          <p:nvPr/>
        </p:nvPicPr>
        <p:blipFill rotWithShape="1">
          <a:blip r:embed="rId3"/>
          <a:srcRect l="29525" t="39025" r="33463" b="43000"/>
          <a:stretch/>
        </p:blipFill>
        <p:spPr>
          <a:xfrm>
            <a:off x="504586" y="2815236"/>
            <a:ext cx="4355446" cy="1189828"/>
          </a:xfrm>
          <a:prstGeom prst="rect">
            <a:avLst/>
          </a:prstGeom>
        </p:spPr>
      </p:pic>
      <p:sp>
        <p:nvSpPr>
          <p:cNvPr id="7" name="Rectángulo: esquinas redondeadas 6">
            <a:extLst>
              <a:ext uri="{FF2B5EF4-FFF2-40B4-BE49-F238E27FC236}">
                <a16:creationId xmlns:a16="http://schemas.microsoft.com/office/drawing/2014/main" id="{44380DC9-DB97-45E9-B39E-CD47371490C0}"/>
              </a:ext>
            </a:extLst>
          </p:cNvPr>
          <p:cNvSpPr/>
          <p:nvPr/>
        </p:nvSpPr>
        <p:spPr bwMode="auto">
          <a:xfrm>
            <a:off x="1259632" y="4221088"/>
            <a:ext cx="4320480" cy="864096"/>
          </a:xfrm>
          <a:prstGeom prst="roundRect">
            <a:avLst/>
          </a:prstGeom>
          <a:solidFill>
            <a:schemeClr val="bg1"/>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2075" indent="6350" defTabSz="642938" eaLnBrk="1" hangingPunct="1">
              <a:lnSpc>
                <a:spcPct val="90000"/>
              </a:lnSpc>
              <a:spcBef>
                <a:spcPts val="1675"/>
              </a:spcBef>
              <a:buSzPct val="171000"/>
            </a:pPr>
            <a:r>
              <a:rPr lang="en-US" sz="1500" b="0" dirty="0">
                <a:solidFill>
                  <a:schemeClr val="tx1"/>
                </a:solidFill>
              </a:rPr>
              <a:t>70% of job induced days off work to relate to traumas of the ankle joint or overloading of the leg, knee and lower back.</a:t>
            </a:r>
            <a:endParaRPr kumimoji="0" lang="es-ES" sz="1500" b="0" i="0" u="none" strike="noStrike" cap="none" normalizeH="0" baseline="0" dirty="0">
              <a:ln>
                <a:noFill/>
              </a:ln>
              <a:solidFill>
                <a:schemeClr val="tx1"/>
              </a:solidFill>
              <a:effectLst/>
              <a:latin typeface="Arial" charset="0"/>
              <a:sym typeface="Arial" charset="0"/>
            </a:endParaRPr>
          </a:p>
        </p:txBody>
      </p:sp>
      <p:sp>
        <p:nvSpPr>
          <p:cNvPr id="8" name="Rectángulo: esquinas redondeadas 7">
            <a:extLst>
              <a:ext uri="{FF2B5EF4-FFF2-40B4-BE49-F238E27FC236}">
                <a16:creationId xmlns:a16="http://schemas.microsoft.com/office/drawing/2014/main" id="{F5CD8526-BBFA-4880-A3CE-AC9EA37BF543}"/>
              </a:ext>
            </a:extLst>
          </p:cNvPr>
          <p:cNvSpPr/>
          <p:nvPr/>
        </p:nvSpPr>
        <p:spPr bwMode="auto">
          <a:xfrm>
            <a:off x="1259632" y="5229200"/>
            <a:ext cx="4320480" cy="864096"/>
          </a:xfrm>
          <a:prstGeom prst="roundRect">
            <a:avLst/>
          </a:prstGeom>
          <a:solidFill>
            <a:schemeClr val="bg1"/>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2075" indent="6350" defTabSz="642938" eaLnBrk="1" hangingPunct="1">
              <a:lnSpc>
                <a:spcPct val="90000"/>
              </a:lnSpc>
              <a:spcBef>
                <a:spcPts val="1675"/>
              </a:spcBef>
              <a:buSzPct val="171000"/>
            </a:pPr>
            <a:r>
              <a:rPr lang="en-US" sz="1500" b="0" dirty="0">
                <a:solidFill>
                  <a:schemeClr val="tx1"/>
                </a:solidFill>
              </a:rPr>
              <a:t>Increased incidence in service areas outdoors</a:t>
            </a:r>
            <a:endParaRPr kumimoji="0" lang="es-ES" sz="1500" b="0" i="0" u="none" strike="noStrike" cap="none" normalizeH="0" baseline="0" dirty="0">
              <a:ln>
                <a:noFill/>
              </a:ln>
              <a:solidFill>
                <a:schemeClr val="tx1"/>
              </a:solidFill>
              <a:effectLst/>
              <a:latin typeface="Arial" charset="0"/>
              <a:sym typeface="Arial" charset="0"/>
            </a:endParaRPr>
          </a:p>
        </p:txBody>
      </p:sp>
      <p:sp>
        <p:nvSpPr>
          <p:cNvPr id="10" name="Rectángulo: esquinas redondeadas 9">
            <a:extLst>
              <a:ext uri="{FF2B5EF4-FFF2-40B4-BE49-F238E27FC236}">
                <a16:creationId xmlns:a16="http://schemas.microsoft.com/office/drawing/2014/main" id="{AA37BF13-B2F3-4B3D-A0EF-A0AA69C4E2C6}"/>
              </a:ext>
            </a:extLst>
          </p:cNvPr>
          <p:cNvSpPr/>
          <p:nvPr/>
        </p:nvSpPr>
        <p:spPr bwMode="auto">
          <a:xfrm>
            <a:off x="6120744" y="2688081"/>
            <a:ext cx="2627720" cy="1893041"/>
          </a:xfrm>
          <a:prstGeom prst="roundRect">
            <a:avLst/>
          </a:prstGeom>
          <a:solidFill>
            <a:srgbClr val="339966"/>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2075" indent="6350" defTabSz="642938" eaLnBrk="1" hangingPunct="1">
              <a:lnSpc>
                <a:spcPct val="90000"/>
              </a:lnSpc>
              <a:spcBef>
                <a:spcPts val="1675"/>
              </a:spcBef>
              <a:buSzPct val="171000"/>
            </a:pPr>
            <a:r>
              <a:rPr lang="en-US" sz="1600" b="0" dirty="0"/>
              <a:t>To investigate the biomechanical load on the lower extremity and the low back during catering service when wearing different types of footwear.</a:t>
            </a:r>
          </a:p>
        </p:txBody>
      </p:sp>
      <p:sp>
        <p:nvSpPr>
          <p:cNvPr id="11" name="Flecha: a la derecha 10">
            <a:extLst>
              <a:ext uri="{FF2B5EF4-FFF2-40B4-BE49-F238E27FC236}">
                <a16:creationId xmlns:a16="http://schemas.microsoft.com/office/drawing/2014/main" id="{5854DC1C-D80E-4A8C-BEBB-E1A54407D223}"/>
              </a:ext>
            </a:extLst>
          </p:cNvPr>
          <p:cNvSpPr/>
          <p:nvPr/>
        </p:nvSpPr>
        <p:spPr bwMode="auto">
          <a:xfrm>
            <a:off x="539552" y="4437112"/>
            <a:ext cx="648072" cy="360025"/>
          </a:xfrm>
          <a:prstGeom prst="rightArrow">
            <a:avLst/>
          </a:prstGeom>
          <a:solidFill>
            <a:srgbClr val="33996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3" name="Flecha: a la derecha 12">
            <a:extLst>
              <a:ext uri="{FF2B5EF4-FFF2-40B4-BE49-F238E27FC236}">
                <a16:creationId xmlns:a16="http://schemas.microsoft.com/office/drawing/2014/main" id="{DF0BCAB2-0E92-4C18-810D-6E27B714F8DE}"/>
              </a:ext>
            </a:extLst>
          </p:cNvPr>
          <p:cNvSpPr/>
          <p:nvPr/>
        </p:nvSpPr>
        <p:spPr bwMode="auto">
          <a:xfrm>
            <a:off x="539552" y="5373231"/>
            <a:ext cx="648072" cy="360025"/>
          </a:xfrm>
          <a:prstGeom prst="rightArrow">
            <a:avLst/>
          </a:prstGeom>
          <a:solidFill>
            <a:srgbClr val="339966"/>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16" name="Imagen 15" descr="Forma, Flecha&#10;&#10;Descripción generada automáticamente">
            <a:extLst>
              <a:ext uri="{FF2B5EF4-FFF2-40B4-BE49-F238E27FC236}">
                <a16:creationId xmlns:a16="http://schemas.microsoft.com/office/drawing/2014/main" id="{84C0E836-E589-4ECA-9D30-97F374828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223526">
            <a:off x="5211873" y="3176193"/>
            <a:ext cx="736478" cy="911392"/>
          </a:xfrm>
          <a:prstGeom prst="rect">
            <a:avLst/>
          </a:prstGeom>
        </p:spPr>
      </p:pic>
    </p:spTree>
    <p:extLst>
      <p:ext uri="{BB962C8B-B14F-4D97-AF65-F5344CB8AC3E}">
        <p14:creationId xmlns:p14="http://schemas.microsoft.com/office/powerpoint/2010/main" val="2305857852"/>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II.3 ERGONOMICS IMPLICATIONS</a:t>
            </a:r>
          </a:p>
        </p:txBody>
      </p:sp>
      <p:sp>
        <p:nvSpPr>
          <p:cNvPr id="3" name="Rectángulo: esquinas redondeadas 2">
            <a:extLst>
              <a:ext uri="{FF2B5EF4-FFF2-40B4-BE49-F238E27FC236}">
                <a16:creationId xmlns:a16="http://schemas.microsoft.com/office/drawing/2014/main" id="{CFEFF90C-9FF1-4FDF-A0C8-9DBD31609039}"/>
              </a:ext>
            </a:extLst>
          </p:cNvPr>
          <p:cNvSpPr/>
          <p:nvPr/>
        </p:nvSpPr>
        <p:spPr bwMode="auto">
          <a:xfrm>
            <a:off x="539552" y="1835537"/>
            <a:ext cx="1584176" cy="513343"/>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4" name="Prostokąt 1">
            <a:extLst>
              <a:ext uri="{FF2B5EF4-FFF2-40B4-BE49-F238E27FC236}">
                <a16:creationId xmlns:a16="http://schemas.microsoft.com/office/drawing/2014/main" id="{2B643167-BD0A-40DD-8943-7E49ADB2711F}"/>
              </a:ext>
            </a:extLst>
          </p:cNvPr>
          <p:cNvSpPr/>
          <p:nvPr/>
        </p:nvSpPr>
        <p:spPr>
          <a:xfrm>
            <a:off x="684212" y="1907540"/>
            <a:ext cx="1298238" cy="369332"/>
          </a:xfrm>
          <a:prstGeom prst="rect">
            <a:avLst/>
          </a:prstGeom>
        </p:spPr>
        <p:txBody>
          <a:bodyPr wrap="square">
            <a:spAutoFit/>
          </a:bodyPr>
          <a:lstStyle/>
          <a:p>
            <a:pPr algn="ctr"/>
            <a:r>
              <a:rPr lang="en-US" sz="1800" b="0" dirty="0">
                <a:solidFill>
                  <a:srgbClr val="339966"/>
                </a:solidFill>
              </a:rPr>
              <a:t>Example</a:t>
            </a:r>
          </a:p>
        </p:txBody>
      </p:sp>
      <p:pic>
        <p:nvPicPr>
          <p:cNvPr id="7" name="Imagen 6">
            <a:extLst>
              <a:ext uri="{FF2B5EF4-FFF2-40B4-BE49-F238E27FC236}">
                <a16:creationId xmlns:a16="http://schemas.microsoft.com/office/drawing/2014/main" id="{616E9BE4-112F-401F-A2E6-8740DD5182A2}"/>
              </a:ext>
            </a:extLst>
          </p:cNvPr>
          <p:cNvPicPr>
            <a:picLocks noChangeAspect="1"/>
          </p:cNvPicPr>
          <p:nvPr/>
        </p:nvPicPr>
        <p:blipFill rotWithShape="1">
          <a:blip r:embed="rId3"/>
          <a:srcRect l="12988" t="15193" r="57875" b="9105"/>
          <a:stretch/>
        </p:blipFill>
        <p:spPr>
          <a:xfrm>
            <a:off x="3563888" y="2492896"/>
            <a:ext cx="2325012" cy="3024336"/>
          </a:xfrm>
          <a:prstGeom prst="rect">
            <a:avLst/>
          </a:prstGeom>
        </p:spPr>
      </p:pic>
      <p:pic>
        <p:nvPicPr>
          <p:cNvPr id="9" name="Imagen 8">
            <a:extLst>
              <a:ext uri="{FF2B5EF4-FFF2-40B4-BE49-F238E27FC236}">
                <a16:creationId xmlns:a16="http://schemas.microsoft.com/office/drawing/2014/main" id="{D4BF88CA-B9A0-4772-BD0E-87EE8AC9B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92244" y="2420888"/>
            <a:ext cx="466681" cy="852650"/>
          </a:xfrm>
          <a:prstGeom prst="rect">
            <a:avLst/>
          </a:prstGeom>
        </p:spPr>
      </p:pic>
      <p:sp>
        <p:nvSpPr>
          <p:cNvPr id="15" name="Rectángulo: esquinas redondeadas 14">
            <a:extLst>
              <a:ext uri="{FF2B5EF4-FFF2-40B4-BE49-F238E27FC236}">
                <a16:creationId xmlns:a16="http://schemas.microsoft.com/office/drawing/2014/main" id="{CA26CDB4-1607-4789-987D-3C216F44A803}"/>
              </a:ext>
            </a:extLst>
          </p:cNvPr>
          <p:cNvSpPr/>
          <p:nvPr/>
        </p:nvSpPr>
        <p:spPr bwMode="auto">
          <a:xfrm>
            <a:off x="1008176" y="2714797"/>
            <a:ext cx="2123664" cy="529216"/>
          </a:xfrm>
          <a:prstGeom prst="roundRect">
            <a:avLst/>
          </a:prstGeom>
          <a:solidFill>
            <a:srgbClr val="339966"/>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2075" indent="6350" defTabSz="642938" eaLnBrk="1" hangingPunct="1">
              <a:lnSpc>
                <a:spcPct val="90000"/>
              </a:lnSpc>
              <a:spcBef>
                <a:spcPts val="1675"/>
              </a:spcBef>
              <a:buSzPct val="171000"/>
            </a:pPr>
            <a:r>
              <a:rPr lang="en-US" sz="1600" b="0" dirty="0"/>
              <a:t>16 experienced waiters </a:t>
            </a:r>
          </a:p>
        </p:txBody>
      </p:sp>
      <p:sp>
        <p:nvSpPr>
          <p:cNvPr id="10" name="Rectángulo: esquinas redondeadas 9">
            <a:extLst>
              <a:ext uri="{FF2B5EF4-FFF2-40B4-BE49-F238E27FC236}">
                <a16:creationId xmlns:a16="http://schemas.microsoft.com/office/drawing/2014/main" id="{CF351A5B-C882-4692-8E31-D3B3A2820B19}"/>
              </a:ext>
            </a:extLst>
          </p:cNvPr>
          <p:cNvSpPr/>
          <p:nvPr/>
        </p:nvSpPr>
        <p:spPr bwMode="auto">
          <a:xfrm>
            <a:off x="539552" y="3501007"/>
            <a:ext cx="2592288" cy="504057"/>
          </a:xfrm>
          <a:prstGeom prst="roundRect">
            <a:avLst/>
          </a:prstGeom>
          <a:solidFill>
            <a:srgbClr val="339966"/>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Three types of ground</a:t>
            </a:r>
          </a:p>
        </p:txBody>
      </p:sp>
      <p:sp>
        <p:nvSpPr>
          <p:cNvPr id="11" name="Rectángulo: esquinas redondeadas 10">
            <a:extLst>
              <a:ext uri="{FF2B5EF4-FFF2-40B4-BE49-F238E27FC236}">
                <a16:creationId xmlns:a16="http://schemas.microsoft.com/office/drawing/2014/main" id="{A4057419-2846-4E04-B45F-64AEF4F86061}"/>
              </a:ext>
            </a:extLst>
          </p:cNvPr>
          <p:cNvSpPr/>
          <p:nvPr/>
        </p:nvSpPr>
        <p:spPr bwMode="auto">
          <a:xfrm>
            <a:off x="2342017" y="4105394"/>
            <a:ext cx="789823" cy="504057"/>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solidFill>
                  <a:schemeClr val="tx1"/>
                </a:solidFill>
              </a:rPr>
              <a:t>PVC</a:t>
            </a:r>
          </a:p>
        </p:txBody>
      </p:sp>
      <p:sp>
        <p:nvSpPr>
          <p:cNvPr id="12" name="Rectángulo: esquinas redondeadas 11">
            <a:extLst>
              <a:ext uri="{FF2B5EF4-FFF2-40B4-BE49-F238E27FC236}">
                <a16:creationId xmlns:a16="http://schemas.microsoft.com/office/drawing/2014/main" id="{E336EF37-8863-48FC-8C56-5FF9B376F4AC}"/>
              </a:ext>
            </a:extLst>
          </p:cNvPr>
          <p:cNvSpPr/>
          <p:nvPr/>
        </p:nvSpPr>
        <p:spPr bwMode="auto">
          <a:xfrm>
            <a:off x="539552" y="4105394"/>
            <a:ext cx="789823" cy="504057"/>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solidFill>
                  <a:schemeClr val="tx1"/>
                </a:solidFill>
              </a:rPr>
              <a:t>Paved</a:t>
            </a:r>
          </a:p>
        </p:txBody>
      </p:sp>
      <p:sp>
        <p:nvSpPr>
          <p:cNvPr id="13" name="Rectángulo: esquinas redondeadas 12">
            <a:extLst>
              <a:ext uri="{FF2B5EF4-FFF2-40B4-BE49-F238E27FC236}">
                <a16:creationId xmlns:a16="http://schemas.microsoft.com/office/drawing/2014/main" id="{B554CF8A-921E-4EA2-A771-29D2B9013D3B}"/>
              </a:ext>
            </a:extLst>
          </p:cNvPr>
          <p:cNvSpPr/>
          <p:nvPr/>
        </p:nvSpPr>
        <p:spPr bwMode="auto">
          <a:xfrm>
            <a:off x="1440784" y="4105394"/>
            <a:ext cx="789823" cy="504057"/>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solidFill>
                  <a:schemeClr val="tx1"/>
                </a:solidFill>
              </a:rPr>
              <a:t>Gravel</a:t>
            </a:r>
          </a:p>
        </p:txBody>
      </p:sp>
      <p:sp>
        <p:nvSpPr>
          <p:cNvPr id="14" name="Rectángulo: esquinas redondeadas 13">
            <a:extLst>
              <a:ext uri="{FF2B5EF4-FFF2-40B4-BE49-F238E27FC236}">
                <a16:creationId xmlns:a16="http://schemas.microsoft.com/office/drawing/2014/main" id="{F06E7236-B7CC-4CF0-8B43-7DEAFBC3212A}"/>
              </a:ext>
            </a:extLst>
          </p:cNvPr>
          <p:cNvSpPr/>
          <p:nvPr/>
        </p:nvSpPr>
        <p:spPr bwMode="auto">
          <a:xfrm>
            <a:off x="539552" y="4869160"/>
            <a:ext cx="2592288" cy="504057"/>
          </a:xfrm>
          <a:prstGeom prst="roundRect">
            <a:avLst/>
          </a:prstGeom>
          <a:solidFill>
            <a:srgbClr val="339966"/>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600" b="0" dirty="0"/>
              <a:t>Three types of footwear</a:t>
            </a:r>
          </a:p>
        </p:txBody>
      </p:sp>
      <p:cxnSp>
        <p:nvCxnSpPr>
          <p:cNvPr id="19" name="Conector recto 18">
            <a:extLst>
              <a:ext uri="{FF2B5EF4-FFF2-40B4-BE49-F238E27FC236}">
                <a16:creationId xmlns:a16="http://schemas.microsoft.com/office/drawing/2014/main" id="{44576C50-0D55-471E-91EB-1AAA4BD83D8E}"/>
              </a:ext>
            </a:extLst>
          </p:cNvPr>
          <p:cNvCxnSpPr/>
          <p:nvPr/>
        </p:nvCxnSpPr>
        <p:spPr bwMode="auto">
          <a:xfrm>
            <a:off x="539552" y="3356992"/>
            <a:ext cx="2592288" cy="0"/>
          </a:xfrm>
          <a:prstGeom prst="line">
            <a:avLst/>
          </a:prstGeom>
          <a:noFill/>
          <a:ln w="12700" cap="flat" cmpd="sng" algn="ctr">
            <a:solidFill>
              <a:srgbClr val="339966"/>
            </a:solidFill>
            <a:prstDash val="solid"/>
            <a:round/>
            <a:headEnd type="none" w="med" len="med"/>
            <a:tailEnd type="none" w="med" len="med"/>
          </a:ln>
          <a:effectLst/>
        </p:spPr>
      </p:cxnSp>
      <p:cxnSp>
        <p:nvCxnSpPr>
          <p:cNvPr id="28" name="Conector recto 27">
            <a:extLst>
              <a:ext uri="{FF2B5EF4-FFF2-40B4-BE49-F238E27FC236}">
                <a16:creationId xmlns:a16="http://schemas.microsoft.com/office/drawing/2014/main" id="{13FA3D77-3A66-422A-9E2C-2272ACE12D62}"/>
              </a:ext>
            </a:extLst>
          </p:cNvPr>
          <p:cNvCxnSpPr/>
          <p:nvPr/>
        </p:nvCxnSpPr>
        <p:spPr bwMode="auto">
          <a:xfrm>
            <a:off x="539552" y="4725144"/>
            <a:ext cx="2592288" cy="0"/>
          </a:xfrm>
          <a:prstGeom prst="line">
            <a:avLst/>
          </a:prstGeom>
          <a:noFill/>
          <a:ln w="12700" cap="flat" cmpd="sng" algn="ctr">
            <a:solidFill>
              <a:srgbClr val="339966"/>
            </a:solidFill>
            <a:prstDash val="solid"/>
            <a:round/>
            <a:headEnd type="none" w="med" len="med"/>
            <a:tailEnd type="none" w="med" len="med"/>
          </a:ln>
          <a:effectLst/>
        </p:spPr>
      </p:cxnSp>
      <p:sp>
        <p:nvSpPr>
          <p:cNvPr id="21" name="Rectángulo: esquinas redondeadas 20">
            <a:extLst>
              <a:ext uri="{FF2B5EF4-FFF2-40B4-BE49-F238E27FC236}">
                <a16:creationId xmlns:a16="http://schemas.microsoft.com/office/drawing/2014/main" id="{1C60EE00-D55E-46C2-9FAC-16C19365C064}"/>
              </a:ext>
            </a:extLst>
          </p:cNvPr>
          <p:cNvSpPr/>
          <p:nvPr/>
        </p:nvSpPr>
        <p:spPr bwMode="auto">
          <a:xfrm>
            <a:off x="2123729" y="5517231"/>
            <a:ext cx="1008112" cy="504057"/>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400" b="0" dirty="0">
                <a:solidFill>
                  <a:schemeClr val="tx1"/>
                </a:solidFill>
              </a:rPr>
              <a:t>Functional</a:t>
            </a:r>
          </a:p>
        </p:txBody>
      </p:sp>
      <p:sp>
        <p:nvSpPr>
          <p:cNvPr id="23" name="Rectángulo: esquinas redondeadas 22">
            <a:extLst>
              <a:ext uri="{FF2B5EF4-FFF2-40B4-BE49-F238E27FC236}">
                <a16:creationId xmlns:a16="http://schemas.microsoft.com/office/drawing/2014/main" id="{BB925F0D-DFBF-4F18-A1D4-53F8F68368D9}"/>
              </a:ext>
            </a:extLst>
          </p:cNvPr>
          <p:cNvSpPr/>
          <p:nvPr/>
        </p:nvSpPr>
        <p:spPr bwMode="auto">
          <a:xfrm>
            <a:off x="539553" y="5517231"/>
            <a:ext cx="720080" cy="504057"/>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400" b="0" dirty="0">
                <a:solidFill>
                  <a:schemeClr val="tx1"/>
                </a:solidFill>
              </a:rPr>
              <a:t>Casual</a:t>
            </a:r>
          </a:p>
        </p:txBody>
      </p:sp>
      <p:sp>
        <p:nvSpPr>
          <p:cNvPr id="25" name="Rectángulo: esquinas redondeadas 24">
            <a:extLst>
              <a:ext uri="{FF2B5EF4-FFF2-40B4-BE49-F238E27FC236}">
                <a16:creationId xmlns:a16="http://schemas.microsoft.com/office/drawing/2014/main" id="{FE040599-A114-43AD-BEC1-EA5B52790350}"/>
              </a:ext>
            </a:extLst>
          </p:cNvPr>
          <p:cNvSpPr/>
          <p:nvPr/>
        </p:nvSpPr>
        <p:spPr bwMode="auto">
          <a:xfrm>
            <a:off x="1296770" y="5517230"/>
            <a:ext cx="789822" cy="504057"/>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6350" algn="ctr" defTabSz="642938" eaLnBrk="1" hangingPunct="1">
              <a:lnSpc>
                <a:spcPct val="90000"/>
              </a:lnSpc>
              <a:spcBef>
                <a:spcPts val="1675"/>
              </a:spcBef>
              <a:buSzPct val="171000"/>
            </a:pPr>
            <a:r>
              <a:rPr lang="en-US" sz="1400" b="0" dirty="0">
                <a:solidFill>
                  <a:schemeClr val="tx1"/>
                </a:solidFill>
              </a:rPr>
              <a:t>Neutral</a:t>
            </a:r>
          </a:p>
        </p:txBody>
      </p:sp>
      <p:sp>
        <p:nvSpPr>
          <p:cNvPr id="26" name="Rectángulo: esquinas redondeadas 25">
            <a:extLst>
              <a:ext uri="{FF2B5EF4-FFF2-40B4-BE49-F238E27FC236}">
                <a16:creationId xmlns:a16="http://schemas.microsoft.com/office/drawing/2014/main" id="{B6A72E19-E453-4B7B-BB69-63BFBDEB66EA}"/>
              </a:ext>
            </a:extLst>
          </p:cNvPr>
          <p:cNvSpPr/>
          <p:nvPr/>
        </p:nvSpPr>
        <p:spPr bwMode="auto">
          <a:xfrm>
            <a:off x="6351444" y="5337223"/>
            <a:ext cx="2180996" cy="684065"/>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n-US" sz="1400" b="0" dirty="0">
                <a:solidFill>
                  <a:schemeClr val="tx1"/>
                </a:solidFill>
                <a:latin typeface="Arial" charset="0"/>
                <a:sym typeface="Arial" charset="0"/>
              </a:rPr>
              <a:t>Plantar pressure in-shoe (</a:t>
            </a:r>
            <a:r>
              <a:rPr lang="es-ES" sz="1400" b="0" dirty="0">
                <a:solidFill>
                  <a:schemeClr val="tx1"/>
                </a:solidFill>
                <a:latin typeface="Arial" charset="0"/>
              </a:rPr>
              <a:t>99 </a:t>
            </a:r>
            <a:r>
              <a:rPr lang="es-ES" sz="1400" b="0" dirty="0" err="1">
                <a:solidFill>
                  <a:schemeClr val="tx1"/>
                </a:solidFill>
                <a:latin typeface="Arial" charset="0"/>
              </a:rPr>
              <a:t>sensors</a:t>
            </a:r>
            <a:r>
              <a:rPr lang="es-ES" sz="1400" b="0" dirty="0">
                <a:solidFill>
                  <a:schemeClr val="tx1"/>
                </a:solidFill>
                <a:latin typeface="Arial" charset="0"/>
              </a:rPr>
              <a:t> per insole and 50 Hz )</a:t>
            </a:r>
            <a:endParaRPr lang="en-US" sz="1400" b="0" dirty="0">
              <a:solidFill>
                <a:schemeClr val="tx1"/>
              </a:solidFill>
              <a:latin typeface="Arial" charset="0"/>
              <a:sym typeface="Arial" charset="0"/>
            </a:endParaRPr>
          </a:p>
        </p:txBody>
      </p:sp>
      <p:sp>
        <p:nvSpPr>
          <p:cNvPr id="27" name="Rectángulo: esquinas redondeadas 26">
            <a:extLst>
              <a:ext uri="{FF2B5EF4-FFF2-40B4-BE49-F238E27FC236}">
                <a16:creationId xmlns:a16="http://schemas.microsoft.com/office/drawing/2014/main" id="{EAA542D0-649E-4FE5-A0B7-37C3BAE5AD58}"/>
              </a:ext>
            </a:extLst>
          </p:cNvPr>
          <p:cNvSpPr/>
          <p:nvPr/>
        </p:nvSpPr>
        <p:spPr bwMode="auto">
          <a:xfrm>
            <a:off x="6357017" y="4221088"/>
            <a:ext cx="2180996" cy="684065"/>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s-ES" sz="1400" b="0" dirty="0" err="1">
                <a:solidFill>
                  <a:schemeClr val="tx1"/>
                </a:solidFill>
                <a:latin typeface="Arial" charset="0"/>
              </a:rPr>
              <a:t>Custom-made</a:t>
            </a:r>
            <a:r>
              <a:rPr lang="es-ES" sz="1400" b="0" dirty="0">
                <a:solidFill>
                  <a:schemeClr val="tx1"/>
                </a:solidFill>
                <a:latin typeface="Arial" charset="0"/>
              </a:rPr>
              <a:t> </a:t>
            </a:r>
            <a:r>
              <a:rPr lang="es-ES" sz="1400" b="0" dirty="0" err="1">
                <a:solidFill>
                  <a:schemeClr val="tx1"/>
                </a:solidFill>
                <a:latin typeface="Arial" charset="0"/>
              </a:rPr>
              <a:t>in-shoe</a:t>
            </a:r>
            <a:r>
              <a:rPr lang="es-ES" sz="1400" b="0" dirty="0">
                <a:solidFill>
                  <a:schemeClr val="tx1"/>
                </a:solidFill>
                <a:latin typeface="Arial" charset="0"/>
              </a:rPr>
              <a:t> </a:t>
            </a:r>
            <a:r>
              <a:rPr lang="es-ES" sz="1400" b="0" dirty="0" err="1">
                <a:solidFill>
                  <a:schemeClr val="tx1"/>
                </a:solidFill>
                <a:latin typeface="Arial" charset="0"/>
              </a:rPr>
              <a:t>goniometer</a:t>
            </a:r>
            <a:endParaRPr lang="es-ES" sz="1400" b="0" dirty="0">
              <a:solidFill>
                <a:schemeClr val="tx1"/>
              </a:solidFill>
              <a:latin typeface="Arial" charset="0"/>
              <a:sym typeface="Arial" charset="0"/>
            </a:endParaRPr>
          </a:p>
        </p:txBody>
      </p:sp>
      <p:sp>
        <p:nvSpPr>
          <p:cNvPr id="30" name="Rectángulo: esquinas redondeadas 29">
            <a:extLst>
              <a:ext uri="{FF2B5EF4-FFF2-40B4-BE49-F238E27FC236}">
                <a16:creationId xmlns:a16="http://schemas.microsoft.com/office/drawing/2014/main" id="{0358B0E5-370F-418B-B274-0247E26D31B5}"/>
              </a:ext>
            </a:extLst>
          </p:cNvPr>
          <p:cNvSpPr/>
          <p:nvPr/>
        </p:nvSpPr>
        <p:spPr bwMode="auto">
          <a:xfrm>
            <a:off x="6351444" y="3068960"/>
            <a:ext cx="2180996" cy="684065"/>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s-ES" sz="1400" b="0" dirty="0" err="1">
                <a:solidFill>
                  <a:schemeClr val="tx1"/>
                </a:solidFill>
                <a:latin typeface="Arial" charset="0"/>
              </a:rPr>
              <a:t>Accelerometer</a:t>
            </a:r>
            <a:r>
              <a:rPr lang="es-ES" sz="1400" b="0" dirty="0">
                <a:solidFill>
                  <a:schemeClr val="tx1"/>
                </a:solidFill>
                <a:latin typeface="Arial" charset="0"/>
              </a:rPr>
              <a:t> </a:t>
            </a:r>
            <a:r>
              <a:rPr lang="es-ES" sz="1400" b="0" dirty="0" err="1">
                <a:solidFill>
                  <a:schemeClr val="tx1"/>
                </a:solidFill>
                <a:latin typeface="Arial" charset="0"/>
              </a:rPr>
              <a:t>fixed</a:t>
            </a:r>
            <a:r>
              <a:rPr lang="es-ES" sz="1400" b="0" dirty="0">
                <a:solidFill>
                  <a:schemeClr val="tx1"/>
                </a:solidFill>
                <a:latin typeface="Arial" charset="0"/>
              </a:rPr>
              <a:t> at </a:t>
            </a:r>
            <a:r>
              <a:rPr lang="en-US" sz="1400" b="0" dirty="0">
                <a:solidFill>
                  <a:schemeClr val="tx1"/>
                </a:solidFill>
                <a:latin typeface="Arial" charset="0"/>
              </a:rPr>
              <a:t>the anterior tibial aspect of each leg</a:t>
            </a:r>
            <a:endParaRPr lang="es-ES" sz="1400" b="0" dirty="0">
              <a:solidFill>
                <a:schemeClr val="tx1"/>
              </a:solidFill>
              <a:latin typeface="Arial" charset="0"/>
              <a:sym typeface="Arial" charset="0"/>
            </a:endParaRPr>
          </a:p>
        </p:txBody>
      </p:sp>
      <p:sp>
        <p:nvSpPr>
          <p:cNvPr id="32" name="Rectángulo: esquinas redondeadas 31">
            <a:extLst>
              <a:ext uri="{FF2B5EF4-FFF2-40B4-BE49-F238E27FC236}">
                <a16:creationId xmlns:a16="http://schemas.microsoft.com/office/drawing/2014/main" id="{06E76998-27C4-4729-AD14-644F2694FEDA}"/>
              </a:ext>
            </a:extLst>
          </p:cNvPr>
          <p:cNvSpPr/>
          <p:nvPr/>
        </p:nvSpPr>
        <p:spPr bwMode="auto">
          <a:xfrm>
            <a:off x="6351444" y="1981393"/>
            <a:ext cx="2180996" cy="684065"/>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indent="9525" algn="ctr" defTabSz="642938" eaLnBrk="1" hangingPunct="1">
              <a:lnSpc>
                <a:spcPct val="90000"/>
              </a:lnSpc>
              <a:spcBef>
                <a:spcPts val="1675"/>
              </a:spcBef>
              <a:buSzPct val="171000"/>
            </a:pPr>
            <a:r>
              <a:rPr lang="es-ES" sz="1300" b="0" dirty="0">
                <a:solidFill>
                  <a:schemeClr val="tx1"/>
                </a:solidFill>
                <a:latin typeface="Arial" charset="0"/>
                <a:sym typeface="Arial" charset="0"/>
              </a:rPr>
              <a:t>Surface EMG: </a:t>
            </a:r>
            <a:r>
              <a:rPr lang="es-ES" sz="1300" b="0" dirty="0" err="1">
                <a:solidFill>
                  <a:schemeClr val="tx1"/>
                </a:solidFill>
                <a:latin typeface="Arial" charset="0"/>
                <a:sym typeface="Arial" charset="0"/>
              </a:rPr>
              <a:t>tibialis</a:t>
            </a:r>
            <a:r>
              <a:rPr lang="es-ES" sz="1300" b="0" dirty="0">
                <a:solidFill>
                  <a:schemeClr val="tx1"/>
                </a:solidFill>
                <a:latin typeface="Arial" charset="0"/>
                <a:sym typeface="Arial" charset="0"/>
              </a:rPr>
              <a:t> anterior, </a:t>
            </a:r>
            <a:r>
              <a:rPr lang="es-ES" sz="1300" b="0" dirty="0" err="1">
                <a:solidFill>
                  <a:schemeClr val="tx1"/>
                </a:solidFill>
                <a:latin typeface="Arial" charset="0"/>
                <a:sym typeface="Arial" charset="0"/>
              </a:rPr>
              <a:t>gastrocnemius</a:t>
            </a:r>
            <a:r>
              <a:rPr lang="es-ES" sz="1300" b="0" dirty="0">
                <a:solidFill>
                  <a:schemeClr val="tx1"/>
                </a:solidFill>
                <a:latin typeface="Arial" charset="0"/>
                <a:sym typeface="Arial" charset="0"/>
              </a:rPr>
              <a:t> </a:t>
            </a:r>
            <a:r>
              <a:rPr lang="es-ES" sz="1300" b="0" dirty="0" err="1">
                <a:solidFill>
                  <a:schemeClr val="tx1"/>
                </a:solidFill>
                <a:latin typeface="Arial" charset="0"/>
                <a:sym typeface="Arial" charset="0"/>
              </a:rPr>
              <a:t>medialis</a:t>
            </a:r>
            <a:r>
              <a:rPr lang="es-ES" sz="1300" b="0" dirty="0">
                <a:solidFill>
                  <a:schemeClr val="tx1"/>
                </a:solidFill>
                <a:latin typeface="Arial" charset="0"/>
                <a:sym typeface="Arial" charset="0"/>
              </a:rPr>
              <a:t>, </a:t>
            </a:r>
            <a:r>
              <a:rPr lang="es-ES" sz="1300" b="0" dirty="0" err="1">
                <a:solidFill>
                  <a:schemeClr val="tx1"/>
                </a:solidFill>
                <a:latin typeface="Arial" charset="0"/>
                <a:sym typeface="Arial" charset="0"/>
              </a:rPr>
              <a:t>peroneus</a:t>
            </a:r>
            <a:r>
              <a:rPr lang="es-ES" sz="1300" b="0" dirty="0">
                <a:solidFill>
                  <a:schemeClr val="tx1"/>
                </a:solidFill>
                <a:latin typeface="Arial" charset="0"/>
                <a:sym typeface="Arial" charset="0"/>
              </a:rPr>
              <a:t> </a:t>
            </a:r>
            <a:r>
              <a:rPr lang="es-ES" sz="1300" b="0" dirty="0" err="1">
                <a:solidFill>
                  <a:schemeClr val="tx1"/>
                </a:solidFill>
                <a:latin typeface="Arial" charset="0"/>
                <a:sym typeface="Arial" charset="0"/>
              </a:rPr>
              <a:t>longus</a:t>
            </a:r>
            <a:r>
              <a:rPr lang="es-ES" sz="1300" b="0" dirty="0">
                <a:solidFill>
                  <a:schemeClr val="tx1"/>
                </a:solidFill>
                <a:latin typeface="Arial" charset="0"/>
                <a:sym typeface="Arial" charset="0"/>
              </a:rPr>
              <a:t> </a:t>
            </a:r>
          </a:p>
        </p:txBody>
      </p:sp>
      <p:cxnSp>
        <p:nvCxnSpPr>
          <p:cNvPr id="35" name="Conector recto de flecha 34">
            <a:extLst>
              <a:ext uri="{FF2B5EF4-FFF2-40B4-BE49-F238E27FC236}">
                <a16:creationId xmlns:a16="http://schemas.microsoft.com/office/drawing/2014/main" id="{3F3B6C86-6AEB-412B-A1DB-6EDAAA4F17D4}"/>
              </a:ext>
            </a:extLst>
          </p:cNvPr>
          <p:cNvCxnSpPr/>
          <p:nvPr/>
        </p:nvCxnSpPr>
        <p:spPr bwMode="auto">
          <a:xfrm>
            <a:off x="5292080" y="2276872"/>
            <a:ext cx="864096" cy="0"/>
          </a:xfrm>
          <a:prstGeom prst="straightConnector1">
            <a:avLst/>
          </a:prstGeom>
          <a:noFill/>
          <a:ln w="28575" cap="flat" cmpd="sng" algn="ctr">
            <a:solidFill>
              <a:srgbClr val="339966"/>
            </a:solidFill>
            <a:prstDash val="solid"/>
            <a:round/>
            <a:headEnd type="none" w="med" len="med"/>
            <a:tailEnd type="triangle"/>
          </a:ln>
          <a:effectLst/>
        </p:spPr>
      </p:cxnSp>
      <p:cxnSp>
        <p:nvCxnSpPr>
          <p:cNvPr id="44" name="Conector recto de flecha 43">
            <a:extLst>
              <a:ext uri="{FF2B5EF4-FFF2-40B4-BE49-F238E27FC236}">
                <a16:creationId xmlns:a16="http://schemas.microsoft.com/office/drawing/2014/main" id="{ACCF0239-2527-4964-93D6-5F017DED838E}"/>
              </a:ext>
            </a:extLst>
          </p:cNvPr>
          <p:cNvCxnSpPr/>
          <p:nvPr/>
        </p:nvCxnSpPr>
        <p:spPr bwMode="auto">
          <a:xfrm>
            <a:off x="5292080" y="5733256"/>
            <a:ext cx="864096" cy="0"/>
          </a:xfrm>
          <a:prstGeom prst="straightConnector1">
            <a:avLst/>
          </a:prstGeom>
          <a:noFill/>
          <a:ln w="28575" cap="flat" cmpd="sng" algn="ctr">
            <a:solidFill>
              <a:srgbClr val="339966"/>
            </a:solidFill>
            <a:prstDash val="solid"/>
            <a:round/>
            <a:headEnd type="none" w="med" len="med"/>
            <a:tailEnd type="triangle"/>
          </a:ln>
          <a:effectLst/>
        </p:spPr>
      </p:cxnSp>
      <p:cxnSp>
        <p:nvCxnSpPr>
          <p:cNvPr id="39" name="Conector recto 38">
            <a:extLst>
              <a:ext uri="{FF2B5EF4-FFF2-40B4-BE49-F238E27FC236}">
                <a16:creationId xmlns:a16="http://schemas.microsoft.com/office/drawing/2014/main" id="{4B0E7D5A-DB0F-40FC-8956-431EF1AAE501}"/>
              </a:ext>
            </a:extLst>
          </p:cNvPr>
          <p:cNvCxnSpPr>
            <a:cxnSpLocks/>
          </p:cNvCxnSpPr>
          <p:nvPr/>
        </p:nvCxnSpPr>
        <p:spPr bwMode="auto">
          <a:xfrm>
            <a:off x="5292080" y="2276872"/>
            <a:ext cx="0" cy="216024"/>
          </a:xfrm>
          <a:prstGeom prst="line">
            <a:avLst/>
          </a:prstGeom>
          <a:noFill/>
          <a:ln w="28575" cap="flat" cmpd="sng" algn="ctr">
            <a:solidFill>
              <a:srgbClr val="339966"/>
            </a:solidFill>
            <a:prstDash val="solid"/>
            <a:round/>
            <a:headEnd type="none" w="med" len="med"/>
            <a:tailEnd type="none" w="med" len="med"/>
          </a:ln>
          <a:effectLst/>
        </p:spPr>
      </p:cxnSp>
      <p:cxnSp>
        <p:nvCxnSpPr>
          <p:cNvPr id="48" name="Conector recto de flecha 47">
            <a:extLst>
              <a:ext uri="{FF2B5EF4-FFF2-40B4-BE49-F238E27FC236}">
                <a16:creationId xmlns:a16="http://schemas.microsoft.com/office/drawing/2014/main" id="{E9BC3688-ECE5-4AAE-93E9-876AD307B2EC}"/>
              </a:ext>
            </a:extLst>
          </p:cNvPr>
          <p:cNvCxnSpPr>
            <a:cxnSpLocks/>
          </p:cNvCxnSpPr>
          <p:nvPr/>
        </p:nvCxnSpPr>
        <p:spPr bwMode="auto">
          <a:xfrm>
            <a:off x="5940152" y="4563120"/>
            <a:ext cx="369985" cy="1524"/>
          </a:xfrm>
          <a:prstGeom prst="straightConnector1">
            <a:avLst/>
          </a:prstGeom>
          <a:noFill/>
          <a:ln w="28575" cap="flat" cmpd="sng" algn="ctr">
            <a:solidFill>
              <a:srgbClr val="339966"/>
            </a:solidFill>
            <a:prstDash val="solid"/>
            <a:round/>
            <a:headEnd type="none" w="med" len="med"/>
            <a:tailEnd type="triangle"/>
          </a:ln>
          <a:effectLst/>
        </p:spPr>
      </p:cxnSp>
      <p:cxnSp>
        <p:nvCxnSpPr>
          <p:cNvPr id="49" name="Conector recto 48">
            <a:extLst>
              <a:ext uri="{FF2B5EF4-FFF2-40B4-BE49-F238E27FC236}">
                <a16:creationId xmlns:a16="http://schemas.microsoft.com/office/drawing/2014/main" id="{21A554B5-64CB-4D03-8D9E-E8369B1601CC}"/>
              </a:ext>
            </a:extLst>
          </p:cNvPr>
          <p:cNvCxnSpPr>
            <a:cxnSpLocks/>
          </p:cNvCxnSpPr>
          <p:nvPr/>
        </p:nvCxnSpPr>
        <p:spPr bwMode="auto">
          <a:xfrm>
            <a:off x="5292080" y="5517232"/>
            <a:ext cx="0" cy="216024"/>
          </a:xfrm>
          <a:prstGeom prst="line">
            <a:avLst/>
          </a:prstGeom>
          <a:noFill/>
          <a:ln w="28575" cap="flat" cmpd="sng" algn="ctr">
            <a:solidFill>
              <a:srgbClr val="339966"/>
            </a:solidFill>
            <a:prstDash val="solid"/>
            <a:round/>
            <a:headEnd type="none" w="med" len="med"/>
            <a:tailEnd type="none" w="med" len="med"/>
          </a:ln>
          <a:effectLst/>
        </p:spPr>
      </p:cxnSp>
      <p:cxnSp>
        <p:nvCxnSpPr>
          <p:cNvPr id="51" name="Conector recto de flecha 50">
            <a:extLst>
              <a:ext uri="{FF2B5EF4-FFF2-40B4-BE49-F238E27FC236}">
                <a16:creationId xmlns:a16="http://schemas.microsoft.com/office/drawing/2014/main" id="{AFC13430-E6D6-442D-8FD6-375758DD1FDF}"/>
              </a:ext>
            </a:extLst>
          </p:cNvPr>
          <p:cNvCxnSpPr>
            <a:cxnSpLocks/>
          </p:cNvCxnSpPr>
          <p:nvPr/>
        </p:nvCxnSpPr>
        <p:spPr bwMode="auto">
          <a:xfrm>
            <a:off x="5940152" y="3427476"/>
            <a:ext cx="369985" cy="1524"/>
          </a:xfrm>
          <a:prstGeom prst="straightConnector1">
            <a:avLst/>
          </a:prstGeom>
          <a:noFill/>
          <a:ln w="28575" cap="flat" cmpd="sng" algn="ctr">
            <a:solidFill>
              <a:srgbClr val="339966"/>
            </a:solidFill>
            <a:prstDash val="solid"/>
            <a:round/>
            <a:headEnd type="none" w="med" len="med"/>
            <a:tailEnd type="triangle"/>
          </a:ln>
          <a:effectLst/>
        </p:spPr>
      </p:cxnSp>
      <p:sp>
        <p:nvSpPr>
          <p:cNvPr id="52" name="CuadroTexto 51">
            <a:extLst>
              <a:ext uri="{FF2B5EF4-FFF2-40B4-BE49-F238E27FC236}">
                <a16:creationId xmlns:a16="http://schemas.microsoft.com/office/drawing/2014/main" id="{0B91011C-5A93-47BD-96F4-0545FAABCB80}"/>
              </a:ext>
            </a:extLst>
          </p:cNvPr>
          <p:cNvSpPr txBox="1"/>
          <p:nvPr/>
        </p:nvSpPr>
        <p:spPr>
          <a:xfrm>
            <a:off x="3511806" y="5589240"/>
            <a:ext cx="2500349" cy="523220"/>
          </a:xfrm>
          <a:prstGeom prst="rect">
            <a:avLst/>
          </a:prstGeom>
          <a:noFill/>
        </p:spPr>
        <p:txBody>
          <a:bodyPr wrap="square" rtlCol="0">
            <a:spAutoFit/>
          </a:bodyPr>
          <a:lstStyle/>
          <a:p>
            <a:r>
              <a:rPr lang="en-US" sz="1400" b="0" dirty="0">
                <a:solidFill>
                  <a:schemeClr val="accent2"/>
                </a:solidFill>
              </a:rPr>
              <a:t>Figure 7 – Instrumentation from </a:t>
            </a:r>
            <a:r>
              <a:rPr lang="en-US" sz="1400" b="0" dirty="0" err="1">
                <a:solidFill>
                  <a:schemeClr val="accent2"/>
                </a:solidFill>
              </a:rPr>
              <a:t>Kersting</a:t>
            </a:r>
            <a:r>
              <a:rPr lang="en-US" sz="1400" b="0" dirty="0">
                <a:solidFill>
                  <a:schemeClr val="accent2"/>
                </a:solidFill>
              </a:rPr>
              <a:t> U. et al. 2015</a:t>
            </a:r>
            <a:endParaRPr lang="es-ES" sz="1400" dirty="0"/>
          </a:p>
        </p:txBody>
      </p:sp>
    </p:spTree>
    <p:extLst>
      <p:ext uri="{BB962C8B-B14F-4D97-AF65-F5344CB8AC3E}">
        <p14:creationId xmlns:p14="http://schemas.microsoft.com/office/powerpoint/2010/main" val="135341113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500"/>
                                        <p:tgtEl>
                                          <p:spTgt spid="26"/>
                                        </p:tgtEl>
                                      </p:cBhvr>
                                    </p:animEffect>
                                  </p:childTnLst>
                                </p:cTn>
                              </p:par>
                              <p:par>
                                <p:cTn id="58" presetID="10" presetClass="entr" presetSubtype="0" fill="hold"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par>
                                <p:cTn id="61" presetID="10" presetClass="entr" presetSubtype="0" fill="hold"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fade">
                                      <p:cBhvr>
                                        <p:cTn id="63" dur="500"/>
                                        <p:tgtEl>
                                          <p:spTgt spid="4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par>
                                <p:cTn id="77" presetID="10" presetClass="entr" presetSubtype="0" fill="hold"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par>
                                <p:cTn id="85" presetID="10"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fade">
                                      <p:cBhvr>
                                        <p:cTn id="87" dur="500"/>
                                        <p:tgtEl>
                                          <p:spTgt spid="35"/>
                                        </p:tgtEl>
                                      </p:cBhvr>
                                    </p:animEffect>
                                  </p:childTnLst>
                                </p:cTn>
                              </p:par>
                              <p:par>
                                <p:cTn id="88" presetID="10"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11" grpId="0" animBg="1"/>
      <p:bldP spid="12" grpId="0" animBg="1"/>
      <p:bldP spid="13" grpId="0" animBg="1"/>
      <p:bldP spid="14" grpId="0" animBg="1"/>
      <p:bldP spid="21" grpId="0" animBg="1"/>
      <p:bldP spid="23" grpId="0" animBg="1"/>
      <p:bldP spid="25" grpId="0" animBg="1"/>
      <p:bldP spid="26" grpId="0" animBg="1"/>
      <p:bldP spid="27" grpId="0" animBg="1"/>
      <p:bldP spid="30" grpId="0" animBg="1"/>
      <p:bldP spid="32" grpId="0" animBg="1"/>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II.3 ERGONOMICS IMPLICATIONS</a:t>
            </a:r>
          </a:p>
        </p:txBody>
      </p:sp>
      <p:sp>
        <p:nvSpPr>
          <p:cNvPr id="3" name="Rectángulo: esquinas redondeadas 2">
            <a:extLst>
              <a:ext uri="{FF2B5EF4-FFF2-40B4-BE49-F238E27FC236}">
                <a16:creationId xmlns:a16="http://schemas.microsoft.com/office/drawing/2014/main" id="{8CF395C5-310C-44DF-A9DF-308A36780A33}"/>
              </a:ext>
            </a:extLst>
          </p:cNvPr>
          <p:cNvSpPr/>
          <p:nvPr/>
        </p:nvSpPr>
        <p:spPr bwMode="auto">
          <a:xfrm>
            <a:off x="539552" y="1835537"/>
            <a:ext cx="1584176" cy="513343"/>
          </a:xfrm>
          <a:prstGeom prst="roundRect">
            <a:avLst/>
          </a:prstGeom>
          <a:no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4" name="Prostokąt 1">
            <a:extLst>
              <a:ext uri="{FF2B5EF4-FFF2-40B4-BE49-F238E27FC236}">
                <a16:creationId xmlns:a16="http://schemas.microsoft.com/office/drawing/2014/main" id="{B194A7D3-F6D3-4213-9AA5-DF0F2DAC9D80}"/>
              </a:ext>
            </a:extLst>
          </p:cNvPr>
          <p:cNvSpPr/>
          <p:nvPr/>
        </p:nvSpPr>
        <p:spPr>
          <a:xfrm>
            <a:off x="684212" y="1907540"/>
            <a:ext cx="1298238" cy="369332"/>
          </a:xfrm>
          <a:prstGeom prst="rect">
            <a:avLst/>
          </a:prstGeom>
        </p:spPr>
        <p:txBody>
          <a:bodyPr wrap="square">
            <a:spAutoFit/>
          </a:bodyPr>
          <a:lstStyle/>
          <a:p>
            <a:pPr algn="ctr"/>
            <a:r>
              <a:rPr lang="en-US" sz="1800" b="0" dirty="0">
                <a:solidFill>
                  <a:srgbClr val="339966"/>
                </a:solidFill>
              </a:rPr>
              <a:t>Example</a:t>
            </a:r>
          </a:p>
        </p:txBody>
      </p:sp>
      <p:pic>
        <p:nvPicPr>
          <p:cNvPr id="7" name="Imagen 6">
            <a:extLst>
              <a:ext uri="{FF2B5EF4-FFF2-40B4-BE49-F238E27FC236}">
                <a16:creationId xmlns:a16="http://schemas.microsoft.com/office/drawing/2014/main" id="{02203FCE-1001-467A-9524-5A37C4192653}"/>
              </a:ext>
            </a:extLst>
          </p:cNvPr>
          <p:cNvPicPr>
            <a:picLocks noChangeAspect="1"/>
          </p:cNvPicPr>
          <p:nvPr/>
        </p:nvPicPr>
        <p:blipFill rotWithShape="1">
          <a:blip r:embed="rId3"/>
          <a:srcRect l="31887" t="35842" r="34250" b="32480"/>
          <a:stretch/>
        </p:blipFill>
        <p:spPr>
          <a:xfrm>
            <a:off x="5858897" y="1548427"/>
            <a:ext cx="2889567" cy="1520533"/>
          </a:xfrm>
          <a:prstGeom prst="rect">
            <a:avLst/>
          </a:prstGeom>
        </p:spPr>
      </p:pic>
      <p:pic>
        <p:nvPicPr>
          <p:cNvPr id="9" name="Imagen 8">
            <a:extLst>
              <a:ext uri="{FF2B5EF4-FFF2-40B4-BE49-F238E27FC236}">
                <a16:creationId xmlns:a16="http://schemas.microsoft.com/office/drawing/2014/main" id="{92C9E5E9-13D5-4D2B-BD64-ADD92EFF5414}"/>
              </a:ext>
            </a:extLst>
          </p:cNvPr>
          <p:cNvPicPr>
            <a:picLocks noChangeAspect="1"/>
          </p:cNvPicPr>
          <p:nvPr/>
        </p:nvPicPr>
        <p:blipFill rotWithShape="1">
          <a:blip r:embed="rId4"/>
          <a:srcRect l="32816" t="58400" r="34250" b="8080"/>
          <a:stretch/>
        </p:blipFill>
        <p:spPr>
          <a:xfrm>
            <a:off x="6002913" y="4526282"/>
            <a:ext cx="2741780" cy="1569744"/>
          </a:xfrm>
          <a:prstGeom prst="rect">
            <a:avLst/>
          </a:prstGeom>
        </p:spPr>
      </p:pic>
      <p:pic>
        <p:nvPicPr>
          <p:cNvPr id="11" name="Imagen 10">
            <a:extLst>
              <a:ext uri="{FF2B5EF4-FFF2-40B4-BE49-F238E27FC236}">
                <a16:creationId xmlns:a16="http://schemas.microsoft.com/office/drawing/2014/main" id="{BFF3C39C-DCD7-4304-AE07-A4F255AB5AFE}"/>
              </a:ext>
            </a:extLst>
          </p:cNvPr>
          <p:cNvPicPr>
            <a:picLocks noChangeAspect="1"/>
          </p:cNvPicPr>
          <p:nvPr/>
        </p:nvPicPr>
        <p:blipFill rotWithShape="1">
          <a:blip r:embed="rId4"/>
          <a:srcRect l="31887" t="22000" r="34250" b="47175"/>
          <a:stretch/>
        </p:blipFill>
        <p:spPr>
          <a:xfrm>
            <a:off x="5930905" y="3062680"/>
            <a:ext cx="2813788" cy="1440804"/>
          </a:xfrm>
          <a:prstGeom prst="rect">
            <a:avLst/>
          </a:prstGeom>
        </p:spPr>
      </p:pic>
      <p:pic>
        <p:nvPicPr>
          <p:cNvPr id="12" name="Imagen 11">
            <a:extLst>
              <a:ext uri="{FF2B5EF4-FFF2-40B4-BE49-F238E27FC236}">
                <a16:creationId xmlns:a16="http://schemas.microsoft.com/office/drawing/2014/main" id="{4E54385C-A89D-4BCD-882E-6E6FB6C934C8}"/>
              </a:ext>
            </a:extLst>
          </p:cNvPr>
          <p:cNvPicPr>
            <a:picLocks noChangeAspect="1"/>
          </p:cNvPicPr>
          <p:nvPr/>
        </p:nvPicPr>
        <p:blipFill rotWithShape="1">
          <a:blip r:embed="rId5"/>
          <a:srcRect l="37173" t="21148" r="38616" b="10518"/>
          <a:stretch/>
        </p:blipFill>
        <p:spPr>
          <a:xfrm>
            <a:off x="3117117" y="1628800"/>
            <a:ext cx="2813788" cy="4467225"/>
          </a:xfrm>
          <a:prstGeom prst="rect">
            <a:avLst/>
          </a:prstGeom>
        </p:spPr>
      </p:pic>
      <p:pic>
        <p:nvPicPr>
          <p:cNvPr id="13" name="Imagen 12">
            <a:extLst>
              <a:ext uri="{FF2B5EF4-FFF2-40B4-BE49-F238E27FC236}">
                <a16:creationId xmlns:a16="http://schemas.microsoft.com/office/drawing/2014/main" id="{CB8FDABE-70E8-45F0-9280-D705D21FE941}"/>
              </a:ext>
            </a:extLst>
          </p:cNvPr>
          <p:cNvPicPr>
            <a:picLocks noChangeAspect="1"/>
          </p:cNvPicPr>
          <p:nvPr/>
        </p:nvPicPr>
        <p:blipFill rotWithShape="1">
          <a:blip r:embed="rId6"/>
          <a:srcRect l="26376" t="24801" r="30313" b="30400"/>
          <a:stretch/>
        </p:blipFill>
        <p:spPr>
          <a:xfrm>
            <a:off x="599642" y="4628126"/>
            <a:ext cx="2522951" cy="1467899"/>
          </a:xfrm>
          <a:prstGeom prst="rect">
            <a:avLst/>
          </a:prstGeom>
        </p:spPr>
      </p:pic>
      <p:sp>
        <p:nvSpPr>
          <p:cNvPr id="5" name="Rectángulo: esquinas redondeadas 4">
            <a:extLst>
              <a:ext uri="{FF2B5EF4-FFF2-40B4-BE49-F238E27FC236}">
                <a16:creationId xmlns:a16="http://schemas.microsoft.com/office/drawing/2014/main" id="{E13864B7-35D3-40A4-9D7E-7F6C89EC4A9B}"/>
              </a:ext>
            </a:extLst>
          </p:cNvPr>
          <p:cNvSpPr/>
          <p:nvPr/>
        </p:nvSpPr>
        <p:spPr bwMode="auto">
          <a:xfrm>
            <a:off x="395536" y="2699633"/>
            <a:ext cx="2583040" cy="619526"/>
          </a:xfrm>
          <a:prstGeom prst="roundRect">
            <a:avLst/>
          </a:prstGeom>
          <a:solidFill>
            <a:srgbClr val="339966"/>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defTabSz="642938" rtl="0" eaLnBrk="1" fontAlgn="base" latinLnBrk="0" hangingPunct="1">
              <a:lnSpc>
                <a:spcPct val="90000"/>
              </a:lnSpc>
              <a:spcBef>
                <a:spcPts val="1675"/>
              </a:spcBef>
              <a:spcAft>
                <a:spcPct val="0"/>
              </a:spcAft>
              <a:buClrTx/>
              <a:buSzPct val="171000"/>
              <a:buFont typeface="Arial" charset="0"/>
              <a:buNone/>
              <a:tabLst/>
            </a:pPr>
            <a:r>
              <a:rPr lang="es-ES" sz="1400" b="0" dirty="0" err="1">
                <a:latin typeface="Arial" charset="0"/>
                <a:sym typeface="Arial" charset="0"/>
              </a:rPr>
              <a:t>Shoes</a:t>
            </a:r>
            <a:r>
              <a:rPr lang="es-ES" sz="1400" b="0" dirty="0">
                <a:latin typeface="Arial" charset="0"/>
                <a:sym typeface="Arial" charset="0"/>
              </a:rPr>
              <a:t> and Surface </a:t>
            </a:r>
            <a:r>
              <a:rPr lang="es-ES" sz="1400" b="0" dirty="0" err="1">
                <a:latin typeface="Arial" charset="0"/>
                <a:sym typeface="Arial" charset="0"/>
              </a:rPr>
              <a:t>have</a:t>
            </a:r>
            <a:r>
              <a:rPr lang="es-ES" sz="1400" b="0" dirty="0">
                <a:latin typeface="Arial" charset="0"/>
                <a:sym typeface="Arial" charset="0"/>
              </a:rPr>
              <a:t> </a:t>
            </a:r>
            <a:r>
              <a:rPr lang="es-ES" sz="1400" b="0" dirty="0" err="1">
                <a:latin typeface="Arial" charset="0"/>
                <a:sym typeface="Arial" charset="0"/>
              </a:rPr>
              <a:t>an</a:t>
            </a:r>
            <a:r>
              <a:rPr lang="es-ES" sz="1400" b="0" dirty="0">
                <a:latin typeface="Arial" charset="0"/>
                <a:sym typeface="Arial" charset="0"/>
              </a:rPr>
              <a:t> </a:t>
            </a:r>
            <a:r>
              <a:rPr lang="es-ES" sz="1400" b="0" dirty="0" err="1">
                <a:latin typeface="Arial" charset="0"/>
                <a:sym typeface="Arial" charset="0"/>
              </a:rPr>
              <a:t>effect</a:t>
            </a:r>
            <a:r>
              <a:rPr lang="es-ES" sz="1400" b="0" dirty="0">
                <a:latin typeface="Arial" charset="0"/>
                <a:sym typeface="Arial" charset="0"/>
              </a:rPr>
              <a:t> </a:t>
            </a:r>
            <a:r>
              <a:rPr lang="es-ES" sz="1400" b="0" dirty="0" err="1">
                <a:latin typeface="Arial" charset="0"/>
                <a:sym typeface="Arial" charset="0"/>
              </a:rPr>
              <a:t>on</a:t>
            </a:r>
            <a:r>
              <a:rPr lang="es-ES" sz="1400" b="0" dirty="0">
                <a:latin typeface="Arial" charset="0"/>
                <a:sym typeface="Arial" charset="0"/>
              </a:rPr>
              <a:t> </a:t>
            </a:r>
            <a:r>
              <a:rPr lang="es-ES" sz="1400" b="0" dirty="0" err="1">
                <a:latin typeface="Arial" charset="0"/>
                <a:sym typeface="Arial" charset="0"/>
              </a:rPr>
              <a:t>gait</a:t>
            </a:r>
            <a:endParaRPr lang="es-ES" sz="1400" b="0" dirty="0">
              <a:latin typeface="Arial" charset="0"/>
              <a:sym typeface="Arial" charset="0"/>
            </a:endParaRPr>
          </a:p>
        </p:txBody>
      </p:sp>
      <p:sp>
        <p:nvSpPr>
          <p:cNvPr id="6" name="Rectángulo: esquinas redondeadas 5">
            <a:extLst>
              <a:ext uri="{FF2B5EF4-FFF2-40B4-BE49-F238E27FC236}">
                <a16:creationId xmlns:a16="http://schemas.microsoft.com/office/drawing/2014/main" id="{855EA88E-670D-4AA8-BF36-11ED53721DAE}"/>
              </a:ext>
            </a:extLst>
          </p:cNvPr>
          <p:cNvSpPr/>
          <p:nvPr/>
        </p:nvSpPr>
        <p:spPr bwMode="auto">
          <a:xfrm>
            <a:off x="395536" y="3501008"/>
            <a:ext cx="2583041" cy="619526"/>
          </a:xfrm>
          <a:prstGeom prst="roundRect">
            <a:avLst/>
          </a:prstGeom>
          <a:solidFill>
            <a:srgbClr val="339966"/>
          </a:solidFill>
          <a:ln w="12700" cap="flat" cmpd="sng" algn="ctr">
            <a:solidFill>
              <a:srgbClr val="33996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9525" defTabSz="642938" rtl="0" eaLnBrk="1" fontAlgn="base" latinLnBrk="0" hangingPunct="1">
              <a:lnSpc>
                <a:spcPct val="90000"/>
              </a:lnSpc>
              <a:spcBef>
                <a:spcPts val="1675"/>
              </a:spcBef>
              <a:spcAft>
                <a:spcPct val="0"/>
              </a:spcAft>
              <a:buClrTx/>
              <a:buSzPct val="171000"/>
              <a:buFont typeface="Arial" charset="0"/>
              <a:buNone/>
              <a:tabLst/>
            </a:pPr>
            <a:r>
              <a:rPr lang="en-US" sz="1400" b="0" dirty="0">
                <a:latin typeface="Arial" charset="0"/>
                <a:sym typeface="Arial" charset="0"/>
              </a:rPr>
              <a:t>Differences between footwear increase in critical situations</a:t>
            </a:r>
            <a:endParaRPr lang="es-ES" sz="1400" b="0" dirty="0">
              <a:latin typeface="Arial" charset="0"/>
              <a:sym typeface="Arial" charset="0"/>
            </a:endParaRPr>
          </a:p>
        </p:txBody>
      </p:sp>
      <p:sp>
        <p:nvSpPr>
          <p:cNvPr id="8" name="Elipse 7">
            <a:extLst>
              <a:ext uri="{FF2B5EF4-FFF2-40B4-BE49-F238E27FC236}">
                <a16:creationId xmlns:a16="http://schemas.microsoft.com/office/drawing/2014/main" id="{A8A03E92-E97C-4F7F-889C-340768EC32E6}"/>
              </a:ext>
            </a:extLst>
          </p:cNvPr>
          <p:cNvSpPr/>
          <p:nvPr/>
        </p:nvSpPr>
        <p:spPr bwMode="auto">
          <a:xfrm>
            <a:off x="1331640" y="4725145"/>
            <a:ext cx="864096" cy="623062"/>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0" name="Elipse 9">
            <a:extLst>
              <a:ext uri="{FF2B5EF4-FFF2-40B4-BE49-F238E27FC236}">
                <a16:creationId xmlns:a16="http://schemas.microsoft.com/office/drawing/2014/main" id="{4841351A-857E-49C4-AD27-0D552D3A2712}"/>
              </a:ext>
            </a:extLst>
          </p:cNvPr>
          <p:cNvSpPr/>
          <p:nvPr/>
        </p:nvSpPr>
        <p:spPr bwMode="auto">
          <a:xfrm>
            <a:off x="3779912" y="1797826"/>
            <a:ext cx="864096" cy="623062"/>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Elipse 13">
            <a:extLst>
              <a:ext uri="{FF2B5EF4-FFF2-40B4-BE49-F238E27FC236}">
                <a16:creationId xmlns:a16="http://schemas.microsoft.com/office/drawing/2014/main" id="{1E2D77CE-E0AE-46A1-A0F1-CCFDDAD25976}"/>
              </a:ext>
            </a:extLst>
          </p:cNvPr>
          <p:cNvSpPr/>
          <p:nvPr/>
        </p:nvSpPr>
        <p:spPr bwMode="auto">
          <a:xfrm>
            <a:off x="3779912" y="3309994"/>
            <a:ext cx="864096" cy="623062"/>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6" name="Elipse 15">
            <a:extLst>
              <a:ext uri="{FF2B5EF4-FFF2-40B4-BE49-F238E27FC236}">
                <a16:creationId xmlns:a16="http://schemas.microsoft.com/office/drawing/2014/main" id="{5CC4414F-33C6-4505-8A17-6382E4FBD0A4}"/>
              </a:ext>
            </a:extLst>
          </p:cNvPr>
          <p:cNvSpPr/>
          <p:nvPr/>
        </p:nvSpPr>
        <p:spPr bwMode="auto">
          <a:xfrm>
            <a:off x="3707904" y="4822162"/>
            <a:ext cx="864096" cy="623062"/>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Elipse 17">
            <a:extLst>
              <a:ext uri="{FF2B5EF4-FFF2-40B4-BE49-F238E27FC236}">
                <a16:creationId xmlns:a16="http://schemas.microsoft.com/office/drawing/2014/main" id="{AA5A8C81-BDAB-435A-9360-04066435532E}"/>
              </a:ext>
            </a:extLst>
          </p:cNvPr>
          <p:cNvSpPr/>
          <p:nvPr/>
        </p:nvSpPr>
        <p:spPr bwMode="auto">
          <a:xfrm>
            <a:off x="7452320" y="1844824"/>
            <a:ext cx="432048" cy="432048"/>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Elipse 18">
            <a:extLst>
              <a:ext uri="{FF2B5EF4-FFF2-40B4-BE49-F238E27FC236}">
                <a16:creationId xmlns:a16="http://schemas.microsoft.com/office/drawing/2014/main" id="{6C1403B1-934E-4232-A1FA-DF610F4CFF99}"/>
              </a:ext>
            </a:extLst>
          </p:cNvPr>
          <p:cNvSpPr/>
          <p:nvPr/>
        </p:nvSpPr>
        <p:spPr bwMode="auto">
          <a:xfrm>
            <a:off x="7452320" y="4725144"/>
            <a:ext cx="432048" cy="432048"/>
          </a:xfrm>
          <a:prstGeom prst="ellipse">
            <a:avLst/>
          </a:prstGeom>
          <a:noFill/>
          <a:ln w="28575"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3209984145"/>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6"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827584" y="3422610"/>
            <a:ext cx="7416824" cy="769441"/>
          </a:xfrm>
          <a:prstGeom prst="rect">
            <a:avLst/>
          </a:prstGeom>
          <a:noFill/>
        </p:spPr>
        <p:txBody>
          <a:bodyPr wrap="square">
            <a:spAutoFit/>
          </a:bodyPr>
          <a:lstStyle/>
          <a:p>
            <a:pPr algn="ctr">
              <a:defRPr/>
            </a:pPr>
            <a:r>
              <a:rPr lang="en-US" sz="4400" b="0" dirty="0">
                <a:solidFill>
                  <a:schemeClr val="accent2">
                    <a:lumMod val="75000"/>
                  </a:schemeClr>
                </a:solidFill>
              </a:rPr>
              <a:t>I. OBJECTIVES</a:t>
            </a:r>
          </a:p>
        </p:txBody>
      </p:sp>
      <p:sp>
        <p:nvSpPr>
          <p:cNvPr id="3" name="Prostokąt 1">
            <a:extLst>
              <a:ext uri="{FF2B5EF4-FFF2-40B4-BE49-F238E27FC236}">
                <a16:creationId xmlns:a16="http://schemas.microsoft.com/office/drawing/2014/main" id="{CC47D29C-A305-46C8-BB5D-83B313F5D9BC}"/>
              </a:ext>
            </a:extLst>
          </p:cNvPr>
          <p:cNvSpPr/>
          <p:nvPr/>
        </p:nvSpPr>
        <p:spPr>
          <a:xfrm>
            <a:off x="540518" y="1412875"/>
            <a:ext cx="8135938" cy="830997"/>
          </a:xfrm>
          <a:prstGeom prst="rect">
            <a:avLst/>
          </a:prstGeom>
        </p:spPr>
        <p:txBody>
          <a:bodyPr>
            <a:spAutoFit/>
          </a:bodyPr>
          <a:lstStyle/>
          <a:p>
            <a:pPr algn="ctr">
              <a:defRPr/>
            </a:pPr>
            <a:r>
              <a:rPr lang="en-US" sz="2400" dirty="0">
                <a:solidFill>
                  <a:schemeClr val="accent2">
                    <a:lumMod val="75000"/>
                  </a:schemeClr>
                </a:solidFill>
              </a:rPr>
              <a:t>D.4 In which cases and how can a biomechanical instrumented analysis be useful? </a:t>
            </a:r>
          </a:p>
        </p:txBody>
      </p:sp>
      <p:sp>
        <p:nvSpPr>
          <p:cNvPr id="5" name="8 Rectángulo redondeado">
            <a:extLst>
              <a:ext uri="{FF2B5EF4-FFF2-40B4-BE49-F238E27FC236}">
                <a16:creationId xmlns:a16="http://schemas.microsoft.com/office/drawing/2014/main" id="{3E2F6728-C801-4196-90AD-68CB20E25BE5}"/>
              </a:ext>
            </a:extLst>
          </p:cNvPr>
          <p:cNvSpPr/>
          <p:nvPr/>
        </p:nvSpPr>
        <p:spPr bwMode="auto">
          <a:xfrm>
            <a:off x="827584" y="3284984"/>
            <a:ext cx="7416824" cy="108012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cSld>
  <p:clrMapOvr>
    <a:masterClrMapping/>
  </p:clrMapOvr>
  <p:transition advClick="0" advTm="3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827584" y="3206586"/>
            <a:ext cx="7416824" cy="769441"/>
          </a:xfrm>
          <a:prstGeom prst="rect">
            <a:avLst/>
          </a:prstGeom>
          <a:noFill/>
        </p:spPr>
        <p:txBody>
          <a:bodyPr wrap="square">
            <a:spAutoFit/>
          </a:bodyPr>
          <a:lstStyle/>
          <a:p>
            <a:pPr algn="ctr">
              <a:defRPr/>
            </a:pPr>
            <a:r>
              <a:rPr lang="en-US" sz="4400" b="0" dirty="0">
                <a:solidFill>
                  <a:schemeClr val="accent2">
                    <a:lumMod val="75000"/>
                  </a:schemeClr>
                </a:solidFill>
              </a:rPr>
              <a:t>II. CONTENTS</a:t>
            </a:r>
          </a:p>
        </p:txBody>
      </p:sp>
      <p:sp>
        <p:nvSpPr>
          <p:cNvPr id="9" name="8 Rectángulo redondeado"/>
          <p:cNvSpPr/>
          <p:nvPr/>
        </p:nvSpPr>
        <p:spPr bwMode="auto">
          <a:xfrm>
            <a:off x="827584" y="3068960"/>
            <a:ext cx="7416824" cy="108012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 name="Prostokąt 1">
            <a:extLst>
              <a:ext uri="{FF2B5EF4-FFF2-40B4-BE49-F238E27FC236}">
                <a16:creationId xmlns:a16="http://schemas.microsoft.com/office/drawing/2014/main" id="{F32C5711-65DF-4054-8581-0863E60C0580}"/>
              </a:ext>
            </a:extLst>
          </p:cNvPr>
          <p:cNvSpPr/>
          <p:nvPr/>
        </p:nvSpPr>
        <p:spPr>
          <a:xfrm>
            <a:off x="540518" y="1412875"/>
            <a:ext cx="8135938" cy="830997"/>
          </a:xfrm>
          <a:prstGeom prst="rect">
            <a:avLst/>
          </a:prstGeom>
        </p:spPr>
        <p:txBody>
          <a:bodyPr>
            <a:spAutoFit/>
          </a:bodyPr>
          <a:lstStyle/>
          <a:p>
            <a:pPr algn="ctr">
              <a:defRPr/>
            </a:pPr>
            <a:r>
              <a:rPr lang="en-US" sz="2400" dirty="0">
                <a:solidFill>
                  <a:schemeClr val="accent2">
                    <a:lumMod val="75000"/>
                  </a:schemeClr>
                </a:solidFill>
              </a:rPr>
              <a:t>D.4 In which cases and how can a biomechanical instrumented analysis be useful? </a:t>
            </a:r>
          </a:p>
        </p:txBody>
      </p:sp>
      <p:sp>
        <p:nvSpPr>
          <p:cNvPr id="5" name="Prostokąt 1">
            <a:extLst>
              <a:ext uri="{FF2B5EF4-FFF2-40B4-BE49-F238E27FC236}">
                <a16:creationId xmlns:a16="http://schemas.microsoft.com/office/drawing/2014/main" id="{6EE5198D-C7D6-4C0D-966E-424B0200712F}"/>
              </a:ext>
            </a:extLst>
          </p:cNvPr>
          <p:cNvSpPr/>
          <p:nvPr/>
        </p:nvSpPr>
        <p:spPr>
          <a:xfrm>
            <a:off x="683568" y="4438273"/>
            <a:ext cx="7848228" cy="769441"/>
          </a:xfrm>
          <a:prstGeom prst="rect">
            <a:avLst/>
          </a:prstGeom>
        </p:spPr>
        <p:txBody>
          <a:bodyPr wrap="square">
            <a:spAutoFit/>
          </a:bodyPr>
          <a:lstStyle/>
          <a:p>
            <a:pPr algn="ctr"/>
            <a:r>
              <a:rPr lang="en-US" sz="2200" dirty="0">
                <a:solidFill>
                  <a:schemeClr val="accent2">
                    <a:lumMod val="75000"/>
                  </a:schemeClr>
                </a:solidFill>
              </a:rPr>
              <a:t>II.4 biomechanical instrumented gait analysis to assist legal medicine</a:t>
            </a:r>
          </a:p>
        </p:txBody>
      </p:sp>
    </p:spTree>
    <p:extLst>
      <p:ext uri="{BB962C8B-B14F-4D97-AF65-F5344CB8AC3E}">
        <p14:creationId xmlns:p14="http://schemas.microsoft.com/office/powerpoint/2010/main" val="1516671568"/>
      </p:ext>
    </p:extLst>
  </p:cSld>
  <p:clrMapOvr>
    <a:masterClrMapping/>
  </p:clrMapOvr>
  <p:transition advClick="0" advTm="3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II.4 ASSISTANCE IN LEGAL MEDICINE</a:t>
            </a:r>
          </a:p>
        </p:txBody>
      </p:sp>
      <p:pic>
        <p:nvPicPr>
          <p:cNvPr id="4" name="Imagen 3" descr="Icono&#10;&#10;Descripción generada automáticamente">
            <a:extLst>
              <a:ext uri="{FF2B5EF4-FFF2-40B4-BE49-F238E27FC236}">
                <a16:creationId xmlns:a16="http://schemas.microsoft.com/office/drawing/2014/main" id="{84E29AE7-40B1-496B-9A6A-A411A6518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9571" y="1772816"/>
            <a:ext cx="2088813" cy="4177626"/>
          </a:xfrm>
          <a:prstGeom prst="rect">
            <a:avLst/>
          </a:prstGeom>
        </p:spPr>
      </p:pic>
      <p:sp>
        <p:nvSpPr>
          <p:cNvPr id="3" name="Rectángulo: esquinas redondeadas 2">
            <a:extLst>
              <a:ext uri="{FF2B5EF4-FFF2-40B4-BE49-F238E27FC236}">
                <a16:creationId xmlns:a16="http://schemas.microsoft.com/office/drawing/2014/main" id="{D2561E90-2143-4B59-97AF-A5F14F863983}"/>
              </a:ext>
            </a:extLst>
          </p:cNvPr>
          <p:cNvSpPr/>
          <p:nvPr/>
        </p:nvSpPr>
        <p:spPr bwMode="auto">
          <a:xfrm>
            <a:off x="1164868" y="2745505"/>
            <a:ext cx="4631268" cy="2088232"/>
          </a:xfrm>
          <a:prstGeom prst="roundRect">
            <a:avLst/>
          </a:prstGeom>
          <a:no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3663" marR="0" indent="11113" algn="just" defTabSz="642938" rtl="0" eaLnBrk="1" fontAlgn="base" latinLnBrk="0" hangingPunct="1">
              <a:lnSpc>
                <a:spcPct val="90000"/>
              </a:lnSpc>
              <a:spcBef>
                <a:spcPts val="1675"/>
              </a:spcBef>
              <a:spcAft>
                <a:spcPct val="0"/>
              </a:spcAft>
              <a:buClrTx/>
              <a:buSzPct val="171000"/>
              <a:buFont typeface="Arial" charset="0"/>
              <a:buNone/>
              <a:tabLst/>
            </a:pP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Is falsification or profound exaggeration of illness (physical or mental) to gain external benefits such as avoiding work or responsibility, seeking drugs, avoiding trial (law), seeking attention, avoiding military services, leave from school, paid leave from a job, among others.</a:t>
            </a:r>
            <a:r>
              <a:rPr lang="es-E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s-ES" sz="1000" b="0" i="0" u="none" strike="noStrike" cap="none" normalizeH="0" baseline="0" dirty="0">
              <a:ln>
                <a:noFill/>
              </a:ln>
              <a:solidFill>
                <a:schemeClr val="tx1"/>
              </a:solidFill>
              <a:effectLst/>
              <a:latin typeface="Arial" charset="0"/>
              <a:sym typeface="Arial" charset="0"/>
            </a:endParaRPr>
          </a:p>
        </p:txBody>
      </p:sp>
      <p:sp>
        <p:nvSpPr>
          <p:cNvPr id="5" name="Rectángulo: esquinas redondeadas 4">
            <a:extLst>
              <a:ext uri="{FF2B5EF4-FFF2-40B4-BE49-F238E27FC236}">
                <a16:creationId xmlns:a16="http://schemas.microsoft.com/office/drawing/2014/main" id="{5A530EC2-9121-4DCE-8AF1-622165431D06}"/>
              </a:ext>
            </a:extLst>
          </p:cNvPr>
          <p:cNvSpPr/>
          <p:nvPr/>
        </p:nvSpPr>
        <p:spPr bwMode="auto">
          <a:xfrm>
            <a:off x="1644298" y="1988840"/>
            <a:ext cx="3672408" cy="615206"/>
          </a:xfrm>
          <a:prstGeom prst="roundRect">
            <a:avLst/>
          </a:prstGeom>
          <a:solidFill>
            <a:srgbClr val="FF6600"/>
          </a:solid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3663" marR="0" indent="11113" algn="ctr" defTabSz="642938" rtl="0" eaLnBrk="1" fontAlgn="base" latinLnBrk="0" hangingPunct="1">
              <a:lnSpc>
                <a:spcPct val="90000"/>
              </a:lnSpc>
              <a:spcBef>
                <a:spcPts val="1675"/>
              </a:spcBef>
              <a:spcAft>
                <a:spcPct val="0"/>
              </a:spcAft>
              <a:buClrTx/>
              <a:buSzPct val="171000"/>
              <a:buFont typeface="Arial" charset="0"/>
              <a:buNone/>
              <a:tabLst/>
            </a:pPr>
            <a:r>
              <a:rPr lang="en-US" sz="1800">
                <a:effectLst/>
                <a:latin typeface="Calibri" panose="020F0502020204030204" pitchFamily="34" charset="0"/>
                <a:ea typeface="Calibri" panose="020F0502020204030204" pitchFamily="34" charset="0"/>
                <a:cs typeface="Times New Roman" panose="02020603050405020304" pitchFamily="18" charset="0"/>
              </a:rPr>
              <a:t>Malingering</a:t>
            </a:r>
            <a:r>
              <a:rPr lang="en-US" sz="1800">
                <a:latin typeface="Calibri" panose="020F0502020204030204" pitchFamily="34" charset="0"/>
                <a:ea typeface="Calibri" panose="020F0502020204030204" pitchFamily="34" charset="0"/>
                <a:cs typeface="Times New Roman" panose="02020603050405020304" pitchFamily="18" charset="0"/>
              </a:rPr>
              <a:t> </a:t>
            </a:r>
            <a:endParaRPr kumimoji="0" lang="en-US" sz="1000" i="0" u="none" strike="noStrike" cap="none" normalizeH="0" baseline="0">
              <a:ln>
                <a:noFill/>
              </a:ln>
              <a:effectLst/>
              <a:latin typeface="Arial" charset="0"/>
              <a:sym typeface="Arial" charset="0"/>
            </a:endParaRPr>
          </a:p>
        </p:txBody>
      </p:sp>
      <p:sp>
        <p:nvSpPr>
          <p:cNvPr id="6" name="Rectángulo: esquinas redondeadas 5">
            <a:extLst>
              <a:ext uri="{FF2B5EF4-FFF2-40B4-BE49-F238E27FC236}">
                <a16:creationId xmlns:a16="http://schemas.microsoft.com/office/drawing/2014/main" id="{16ED6229-BA42-45E0-838B-54A966881643}"/>
              </a:ext>
            </a:extLst>
          </p:cNvPr>
          <p:cNvSpPr/>
          <p:nvPr/>
        </p:nvSpPr>
        <p:spPr bwMode="auto">
          <a:xfrm>
            <a:off x="1140742" y="5085185"/>
            <a:ext cx="4631268" cy="648072"/>
          </a:xfrm>
          <a:prstGeom prst="roundRect">
            <a:avLst/>
          </a:prstGeom>
          <a:no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3663" marR="0" indent="11113" algn="ctr" defTabSz="642938" rtl="0" eaLnBrk="1" fontAlgn="base" latinLnBrk="0" hangingPunct="1">
              <a:lnSpc>
                <a:spcPct val="90000"/>
              </a:lnSpc>
              <a:spcBef>
                <a:spcPts val="1675"/>
              </a:spcBef>
              <a:spcAft>
                <a:spcPct val="0"/>
              </a:spcAft>
              <a:buClrTx/>
              <a:buSzPct val="171000"/>
              <a:buFont typeface="Arial" charset="0"/>
              <a:buNone/>
              <a:tabLst/>
            </a:pPr>
            <a:r>
              <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rPr>
              <a:t>I</a:t>
            </a:r>
            <a:r>
              <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 not a psychiatric disorder! </a:t>
            </a:r>
          </a:p>
        </p:txBody>
      </p:sp>
    </p:spTree>
    <p:extLst>
      <p:ext uri="{BB962C8B-B14F-4D97-AF65-F5344CB8AC3E}">
        <p14:creationId xmlns:p14="http://schemas.microsoft.com/office/powerpoint/2010/main" val="3213980309"/>
      </p:ext>
    </p:extLst>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II.4 ASSISTANCE IN LEGAL MEDICINE</a:t>
            </a:r>
          </a:p>
        </p:txBody>
      </p:sp>
      <p:pic>
        <p:nvPicPr>
          <p:cNvPr id="4" name="Imagen 3" descr="Icono&#10;&#10;Descripción generada automáticamente">
            <a:extLst>
              <a:ext uri="{FF2B5EF4-FFF2-40B4-BE49-F238E27FC236}">
                <a16:creationId xmlns:a16="http://schemas.microsoft.com/office/drawing/2014/main" id="{84E29AE7-40B1-496B-9A6A-A411A6518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8165" y="1772816"/>
            <a:ext cx="2015643" cy="4177626"/>
          </a:xfrm>
          <a:prstGeom prst="rect">
            <a:avLst/>
          </a:prstGeom>
        </p:spPr>
      </p:pic>
      <p:sp>
        <p:nvSpPr>
          <p:cNvPr id="3" name="Rectángulo: esquinas redondeadas 2">
            <a:extLst>
              <a:ext uri="{FF2B5EF4-FFF2-40B4-BE49-F238E27FC236}">
                <a16:creationId xmlns:a16="http://schemas.microsoft.com/office/drawing/2014/main" id="{CE81EF8B-29B9-4D35-AD64-3D3A689D85EA}"/>
              </a:ext>
            </a:extLst>
          </p:cNvPr>
          <p:cNvSpPr/>
          <p:nvPr/>
        </p:nvSpPr>
        <p:spPr bwMode="auto">
          <a:xfrm rot="16200000">
            <a:off x="1549061" y="3610839"/>
            <a:ext cx="4064000" cy="615206"/>
          </a:xfrm>
          <a:prstGeom prst="roundRect">
            <a:avLst/>
          </a:prstGeom>
          <a:solidFill>
            <a:srgbClr val="FF6600"/>
          </a:solid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3663" marR="0" indent="11113" algn="ctr" defTabSz="642938" rtl="0" eaLnBrk="1" fontAlgn="base" latinLnBrk="0" hangingPunct="1">
              <a:lnSpc>
                <a:spcPct val="90000"/>
              </a:lnSpc>
              <a:spcBef>
                <a:spcPts val="1675"/>
              </a:spcBef>
              <a:spcAft>
                <a:spcPct val="0"/>
              </a:spcAft>
              <a:buClrTx/>
              <a:buSzPct val="171000"/>
              <a:buFont typeface="Arial" charset="0"/>
              <a:buNone/>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Modes of Malingering</a:t>
            </a:r>
            <a:r>
              <a:rPr lang="en-US" sz="1800" dirty="0">
                <a:latin typeface="Calibri" panose="020F0502020204030204" pitchFamily="34" charset="0"/>
                <a:ea typeface="Calibri" panose="020F0502020204030204" pitchFamily="34" charset="0"/>
                <a:cs typeface="Times New Roman" panose="02020603050405020304" pitchFamily="18" charset="0"/>
              </a:rPr>
              <a:t> </a:t>
            </a:r>
            <a:endParaRPr kumimoji="0" lang="en-US" sz="1000" i="0" u="none" strike="noStrike" cap="none" normalizeH="0" baseline="0" dirty="0">
              <a:ln>
                <a:noFill/>
              </a:ln>
              <a:effectLst/>
              <a:latin typeface="Arial" charset="0"/>
              <a:sym typeface="Arial" charset="0"/>
            </a:endParaRPr>
          </a:p>
        </p:txBody>
      </p:sp>
      <p:graphicFrame>
        <p:nvGraphicFramePr>
          <p:cNvPr id="16" name="Diagrama 15">
            <a:extLst>
              <a:ext uri="{FF2B5EF4-FFF2-40B4-BE49-F238E27FC236}">
                <a16:creationId xmlns:a16="http://schemas.microsoft.com/office/drawing/2014/main" id="{54A3B05E-5C67-4BC1-B418-ADD46BC415B9}"/>
              </a:ext>
            </a:extLst>
          </p:cNvPr>
          <p:cNvGraphicFramePr/>
          <p:nvPr>
            <p:extLst>
              <p:ext uri="{D42A27DB-BD31-4B8C-83A1-F6EECF244321}">
                <p14:modId xmlns:p14="http://schemas.microsoft.com/office/powerpoint/2010/main" val="1848197632"/>
              </p:ext>
            </p:extLst>
          </p:nvPr>
        </p:nvGraphicFramePr>
        <p:xfrm>
          <a:off x="3345465" y="1886442"/>
          <a:ext cx="5547015"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53757329"/>
      </p:ext>
    </p:extLst>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II.4 ASSISTANCE IN LEGAL MEDICINE</a:t>
            </a:r>
          </a:p>
        </p:txBody>
      </p:sp>
      <p:sp>
        <p:nvSpPr>
          <p:cNvPr id="3" name="Rectángulo: esquinas redondeadas 2">
            <a:extLst>
              <a:ext uri="{FF2B5EF4-FFF2-40B4-BE49-F238E27FC236}">
                <a16:creationId xmlns:a16="http://schemas.microsoft.com/office/drawing/2014/main" id="{71F8F63A-E3F3-4A48-8082-D5ECA28FE28A}"/>
              </a:ext>
            </a:extLst>
          </p:cNvPr>
          <p:cNvSpPr/>
          <p:nvPr/>
        </p:nvSpPr>
        <p:spPr bwMode="auto">
          <a:xfrm>
            <a:off x="539552" y="1835537"/>
            <a:ext cx="1584176" cy="513343"/>
          </a:xfrm>
          <a:prstGeom prst="roundRect">
            <a:avLst/>
          </a:prstGeom>
          <a:no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4" name="Prostokąt 1">
            <a:extLst>
              <a:ext uri="{FF2B5EF4-FFF2-40B4-BE49-F238E27FC236}">
                <a16:creationId xmlns:a16="http://schemas.microsoft.com/office/drawing/2014/main" id="{9B97DEE1-4B6F-4437-BB36-C0F67639EBB8}"/>
              </a:ext>
            </a:extLst>
          </p:cNvPr>
          <p:cNvSpPr/>
          <p:nvPr/>
        </p:nvSpPr>
        <p:spPr>
          <a:xfrm>
            <a:off x="684212" y="1907540"/>
            <a:ext cx="1298238" cy="369332"/>
          </a:xfrm>
          <a:prstGeom prst="rect">
            <a:avLst/>
          </a:prstGeom>
        </p:spPr>
        <p:txBody>
          <a:bodyPr wrap="square">
            <a:spAutoFit/>
          </a:bodyPr>
          <a:lstStyle/>
          <a:p>
            <a:pPr algn="ctr"/>
            <a:r>
              <a:rPr lang="en-US" sz="1800" b="0" dirty="0">
                <a:solidFill>
                  <a:srgbClr val="FF6600"/>
                </a:solidFill>
              </a:rPr>
              <a:t>Example 1</a:t>
            </a:r>
          </a:p>
        </p:txBody>
      </p:sp>
      <p:pic>
        <p:nvPicPr>
          <p:cNvPr id="5" name="Imagen 4">
            <a:extLst>
              <a:ext uri="{FF2B5EF4-FFF2-40B4-BE49-F238E27FC236}">
                <a16:creationId xmlns:a16="http://schemas.microsoft.com/office/drawing/2014/main" id="{6D901E84-F5EC-42E5-A57B-AA4FCDE6E70A}"/>
              </a:ext>
            </a:extLst>
          </p:cNvPr>
          <p:cNvPicPr>
            <a:picLocks noChangeAspect="1"/>
          </p:cNvPicPr>
          <p:nvPr/>
        </p:nvPicPr>
        <p:blipFill rotWithShape="1">
          <a:blip r:embed="rId3"/>
          <a:srcRect l="5900" t="27600" r="9051" b="27600"/>
          <a:stretch/>
        </p:blipFill>
        <p:spPr>
          <a:xfrm>
            <a:off x="395535" y="2420888"/>
            <a:ext cx="4608513" cy="1365484"/>
          </a:xfrm>
          <a:prstGeom prst="rect">
            <a:avLst/>
          </a:prstGeom>
        </p:spPr>
      </p:pic>
      <p:sp>
        <p:nvSpPr>
          <p:cNvPr id="6" name="Rectángulo 5">
            <a:extLst>
              <a:ext uri="{FF2B5EF4-FFF2-40B4-BE49-F238E27FC236}">
                <a16:creationId xmlns:a16="http://schemas.microsoft.com/office/drawing/2014/main" id="{BB517EFE-CA32-48E5-A10C-D876728ED473}"/>
              </a:ext>
            </a:extLst>
          </p:cNvPr>
          <p:cNvSpPr/>
          <p:nvPr/>
        </p:nvSpPr>
        <p:spPr bwMode="auto">
          <a:xfrm>
            <a:off x="398781" y="3970254"/>
            <a:ext cx="1868963" cy="2051034"/>
          </a:xfrm>
          <a:prstGeom prst="rect">
            <a:avLst/>
          </a:prstGeom>
          <a:solidFill>
            <a:srgbClr val="FF6600"/>
          </a:solid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defTabSz="642938" rtl="0" eaLnBrk="1" fontAlgn="base" latinLnBrk="0" hangingPunct="1">
              <a:lnSpc>
                <a:spcPct val="90000"/>
              </a:lnSpc>
              <a:spcBef>
                <a:spcPts val="1675"/>
              </a:spcBef>
              <a:spcAft>
                <a:spcPct val="0"/>
              </a:spcAft>
              <a:buClrTx/>
              <a:buSzPct val="171000"/>
              <a:buFont typeface="Arial" charset="0"/>
              <a:buNone/>
              <a:tabLst/>
            </a:pPr>
            <a:r>
              <a:rPr lang="en-US" sz="1600" b="0" dirty="0">
                <a:effectLst/>
                <a:latin typeface="Calibri" panose="020F0502020204030204" pitchFamily="34" charset="0"/>
                <a:ea typeface="Calibri" panose="020F0502020204030204" pitchFamily="34" charset="0"/>
                <a:cs typeface="Times New Roman" panose="02020603050405020304" pitchFamily="18" charset="0"/>
              </a:rPr>
              <a:t>Discuss sources of gait deviations during a gait analysis to identify in an objective way the malingering from a patient.</a:t>
            </a:r>
            <a:endParaRPr kumimoji="0" lang="es-ES" sz="1600" b="0" i="0" u="none" strike="noStrike" cap="none" normalizeH="0" baseline="0" dirty="0">
              <a:ln>
                <a:noFill/>
              </a:ln>
              <a:effectLst/>
              <a:latin typeface="Arial" charset="0"/>
              <a:sym typeface="Arial" charset="0"/>
            </a:endParaRPr>
          </a:p>
        </p:txBody>
      </p:sp>
      <p:sp>
        <p:nvSpPr>
          <p:cNvPr id="7" name="Rectángulo: esquinas redondeadas 6">
            <a:extLst>
              <a:ext uri="{FF2B5EF4-FFF2-40B4-BE49-F238E27FC236}">
                <a16:creationId xmlns:a16="http://schemas.microsoft.com/office/drawing/2014/main" id="{94567AE2-5553-465F-B919-C2D4F1384DC1}"/>
              </a:ext>
            </a:extLst>
          </p:cNvPr>
          <p:cNvSpPr/>
          <p:nvPr/>
        </p:nvSpPr>
        <p:spPr bwMode="auto">
          <a:xfrm>
            <a:off x="2348879" y="3987996"/>
            <a:ext cx="2871193" cy="624567"/>
          </a:xfrm>
          <a:prstGeom prst="roundRect">
            <a:avLst/>
          </a:prstGeom>
          <a:no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indent="7938" defTabSz="642938" rtl="0" eaLnBrk="1" fontAlgn="base" latinLnBrk="0" hangingPunct="1">
              <a:lnSpc>
                <a:spcPct val="90000"/>
              </a:lnSpc>
              <a:spcBef>
                <a:spcPts val="1675"/>
              </a:spcBef>
              <a:spcAft>
                <a:spcPct val="0"/>
              </a:spcAft>
              <a:buClrTx/>
              <a:buSzPct val="171000"/>
              <a:buFont typeface="Arial" charset="0"/>
              <a:buNone/>
              <a:tabLst/>
            </a:pPr>
            <a:r>
              <a:rPr lang="en-US" sz="1600" b="0" dirty="0">
                <a:solidFill>
                  <a:schemeClr val="tx1"/>
                </a:solidFill>
                <a:latin typeface="Calibri" panose="020F0502020204030204" pitchFamily="34" charset="0"/>
                <a:ea typeface="Calibri" panose="020F0502020204030204" pitchFamily="34" charset="0"/>
                <a:cs typeface="Times New Roman" panose="02020603050405020304" pitchFamily="18" charset="0"/>
              </a:rPr>
              <a:t>Gait d</a:t>
            </a:r>
            <a:r>
              <a:rPr lang="en-US"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eviation due to experimental error </a:t>
            </a:r>
            <a:endParaRPr kumimoji="0" lang="en-US" sz="1600" b="0" i="0" u="none" strike="noStrike" cap="none" normalizeH="0" baseline="0" dirty="0">
              <a:ln>
                <a:noFill/>
              </a:ln>
              <a:solidFill>
                <a:schemeClr val="tx1"/>
              </a:solidFill>
              <a:effectLst/>
              <a:latin typeface="Arial" charset="0"/>
              <a:sym typeface="Arial" charset="0"/>
            </a:endParaRPr>
          </a:p>
        </p:txBody>
      </p:sp>
      <p:sp>
        <p:nvSpPr>
          <p:cNvPr id="8" name="Rectángulo: esquinas redondeadas 7">
            <a:extLst>
              <a:ext uri="{FF2B5EF4-FFF2-40B4-BE49-F238E27FC236}">
                <a16:creationId xmlns:a16="http://schemas.microsoft.com/office/drawing/2014/main" id="{D8C49461-4078-4202-9A54-D8B460C8A53E}"/>
              </a:ext>
            </a:extLst>
          </p:cNvPr>
          <p:cNvSpPr/>
          <p:nvPr/>
        </p:nvSpPr>
        <p:spPr bwMode="auto">
          <a:xfrm>
            <a:off x="2348879" y="4725144"/>
            <a:ext cx="3303241" cy="624567"/>
          </a:xfrm>
          <a:prstGeom prst="roundRect">
            <a:avLst/>
          </a:prstGeom>
          <a:no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7938" defTabSz="642938" eaLnBrk="1" hangingPunct="1">
              <a:lnSpc>
                <a:spcPct val="90000"/>
              </a:lnSpc>
              <a:spcBef>
                <a:spcPts val="1675"/>
              </a:spcBef>
              <a:buSzPct val="171000"/>
            </a:pPr>
            <a:r>
              <a:rPr lang="en-US" sz="1600" b="0" dirty="0">
                <a:solidFill>
                  <a:schemeClr val="tx1"/>
                </a:solidFill>
                <a:latin typeface="Calibri" panose="020F0502020204030204" pitchFamily="34" charset="0"/>
                <a:cs typeface="Times New Roman" panose="02020603050405020304" pitchFamily="18" charset="0"/>
              </a:rPr>
              <a:t>A genuine gait deviation is a trusted abnormality </a:t>
            </a:r>
            <a:endParaRPr lang="en-US" sz="1600" b="0" dirty="0">
              <a:solidFill>
                <a:schemeClr val="tx1"/>
              </a:solidFill>
              <a:latin typeface="Calibri" panose="020F0502020204030204" pitchFamily="34" charset="0"/>
              <a:cs typeface="Times New Roman" panose="02020603050405020304" pitchFamily="18" charset="0"/>
              <a:sym typeface="Arial" charset="0"/>
            </a:endParaRPr>
          </a:p>
        </p:txBody>
      </p:sp>
      <p:sp>
        <p:nvSpPr>
          <p:cNvPr id="9" name="Rectángulo: esquinas redondeadas 8">
            <a:extLst>
              <a:ext uri="{FF2B5EF4-FFF2-40B4-BE49-F238E27FC236}">
                <a16:creationId xmlns:a16="http://schemas.microsoft.com/office/drawing/2014/main" id="{420EFBFE-66A4-4C25-97E1-6C092B69E3CE}"/>
              </a:ext>
            </a:extLst>
          </p:cNvPr>
          <p:cNvSpPr/>
          <p:nvPr/>
        </p:nvSpPr>
        <p:spPr bwMode="auto">
          <a:xfrm>
            <a:off x="2339752" y="5445224"/>
            <a:ext cx="3577480" cy="624567"/>
          </a:xfrm>
          <a:prstGeom prst="roundRect">
            <a:avLst/>
          </a:prstGeom>
          <a:no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indent="7938" defTabSz="642938" eaLnBrk="1" hangingPunct="1">
              <a:lnSpc>
                <a:spcPct val="90000"/>
              </a:lnSpc>
              <a:spcBef>
                <a:spcPts val="1675"/>
              </a:spcBef>
              <a:buSzPct val="171000"/>
            </a:pPr>
            <a:r>
              <a:rPr lang="en-US" sz="1600" b="0" dirty="0">
                <a:solidFill>
                  <a:schemeClr val="tx1"/>
                </a:solidFill>
                <a:latin typeface="Calibri" panose="020F0502020204030204" pitchFamily="34" charset="0"/>
                <a:cs typeface="Times New Roman" panose="02020603050405020304" pitchFamily="18" charset="0"/>
              </a:rPr>
              <a:t>Intentional or non-habitual gait deviations are  simulating by the patient</a:t>
            </a:r>
            <a:endParaRPr lang="en-US" sz="1600" b="0" dirty="0">
              <a:solidFill>
                <a:schemeClr val="tx1"/>
              </a:solidFill>
              <a:latin typeface="Calibri" panose="020F0502020204030204" pitchFamily="34" charset="0"/>
              <a:cs typeface="Times New Roman" panose="02020603050405020304" pitchFamily="18" charset="0"/>
              <a:sym typeface="Arial" charset="0"/>
            </a:endParaRPr>
          </a:p>
        </p:txBody>
      </p:sp>
      <p:pic>
        <p:nvPicPr>
          <p:cNvPr id="10" name="Imagen 3">
            <a:extLst>
              <a:ext uri="{FF2B5EF4-FFF2-40B4-BE49-F238E27FC236}">
                <a16:creationId xmlns:a16="http://schemas.microsoft.com/office/drawing/2014/main" id="{167B4BA4-D6BF-43F4-9FC4-209AF08834FF}"/>
              </a:ext>
            </a:extLst>
          </p:cNvPr>
          <p:cNvPicPr>
            <a:picLocks noChangeAspect="1"/>
          </p:cNvPicPr>
          <p:nvPr/>
        </p:nvPicPr>
        <p:blipFill>
          <a:blip r:embed="rId4" cstate="print">
            <a:extLst>
              <a:ext uri="{28A0092B-C50C-407E-A947-70E740481C1C}">
                <a14:useLocalDpi xmlns:a14="http://schemas.microsoft.com/office/drawing/2010/main" val="0"/>
              </a:ext>
            </a:extLst>
          </a:blip>
          <a:srcRect t="2751" r="11659" b="2751"/>
          <a:stretch>
            <a:fillRect/>
          </a:stretch>
        </p:blipFill>
        <p:spPr>
          <a:xfrm>
            <a:off x="6156176" y="2852936"/>
            <a:ext cx="2490699" cy="2664295"/>
          </a:xfrm>
          <a:prstGeom prst="rect">
            <a:avLst/>
          </a:prstGeom>
          <a:ln>
            <a:solidFill>
              <a:schemeClr val="tx1"/>
            </a:solidFill>
          </a:ln>
        </p:spPr>
      </p:pic>
      <p:sp>
        <p:nvSpPr>
          <p:cNvPr id="11" name="18 CuadroTexto">
            <a:extLst>
              <a:ext uri="{FF2B5EF4-FFF2-40B4-BE49-F238E27FC236}">
                <a16:creationId xmlns:a16="http://schemas.microsoft.com/office/drawing/2014/main" id="{DC9C91BC-D33E-4F85-A3EA-F96235456A85}"/>
              </a:ext>
            </a:extLst>
          </p:cNvPr>
          <p:cNvSpPr txBox="1"/>
          <p:nvPr/>
        </p:nvSpPr>
        <p:spPr>
          <a:xfrm>
            <a:off x="6228184" y="5570076"/>
            <a:ext cx="2449938" cy="523220"/>
          </a:xfrm>
          <a:prstGeom prst="rect">
            <a:avLst/>
          </a:prstGeom>
          <a:noFill/>
        </p:spPr>
        <p:txBody>
          <a:bodyPr wrap="square" rtlCol="0">
            <a:spAutoFit/>
          </a:bodyPr>
          <a:lstStyle/>
          <a:p>
            <a:pPr algn="ctr"/>
            <a:r>
              <a:rPr lang="es-ES" sz="1400" b="0" dirty="0">
                <a:solidFill>
                  <a:schemeClr val="accent6"/>
                </a:solidFill>
              </a:rPr>
              <a:t>Figure - Helen Hayes </a:t>
            </a:r>
            <a:r>
              <a:rPr lang="es-ES" sz="1400" b="0" dirty="0" err="1">
                <a:solidFill>
                  <a:schemeClr val="accent6"/>
                </a:solidFill>
              </a:rPr>
              <a:t>marker</a:t>
            </a:r>
            <a:r>
              <a:rPr lang="es-ES" sz="1400" b="0" dirty="0">
                <a:solidFill>
                  <a:schemeClr val="accent6"/>
                </a:solidFill>
              </a:rPr>
              <a:t> set </a:t>
            </a:r>
            <a:r>
              <a:rPr lang="es-ES" sz="1400" b="0" dirty="0" err="1">
                <a:solidFill>
                  <a:schemeClr val="accent6"/>
                </a:solidFill>
              </a:rPr>
              <a:t>configuration</a:t>
            </a:r>
            <a:endParaRPr lang="es-ES" sz="1400" b="0" dirty="0">
              <a:solidFill>
                <a:schemeClr val="accent6"/>
              </a:solidFill>
            </a:endParaRPr>
          </a:p>
        </p:txBody>
      </p:sp>
      <p:sp>
        <p:nvSpPr>
          <p:cNvPr id="12" name="Rectángulo 11">
            <a:extLst>
              <a:ext uri="{FF2B5EF4-FFF2-40B4-BE49-F238E27FC236}">
                <a16:creationId xmlns:a16="http://schemas.microsoft.com/office/drawing/2014/main" id="{5478E07D-AB04-43C1-9497-8487CDED34E1}"/>
              </a:ext>
            </a:extLst>
          </p:cNvPr>
          <p:cNvSpPr/>
          <p:nvPr/>
        </p:nvSpPr>
        <p:spPr bwMode="auto">
          <a:xfrm>
            <a:off x="6156176" y="2022674"/>
            <a:ext cx="2490699" cy="686243"/>
          </a:xfrm>
          <a:prstGeom prst="rect">
            <a:avLst/>
          </a:prstGeom>
          <a:solidFill>
            <a:srgbClr val="FF6600"/>
          </a:solid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88900" marR="0" algn="ctr" defTabSz="642938" rtl="0" eaLnBrk="1" fontAlgn="base" latinLnBrk="0" hangingPunct="1">
              <a:lnSpc>
                <a:spcPct val="90000"/>
              </a:lnSpc>
              <a:spcBef>
                <a:spcPts val="1675"/>
              </a:spcBef>
              <a:spcAft>
                <a:spcPct val="0"/>
              </a:spcAft>
              <a:buClrTx/>
              <a:buSzPct val="171000"/>
              <a:buFont typeface="Arial" charset="0"/>
              <a:buNone/>
              <a:tabLst/>
            </a:pPr>
            <a:r>
              <a:rPr lang="en-US" sz="1600" b="0" dirty="0">
                <a:latin typeface="Calibri" panose="020F0502020204030204" pitchFamily="34" charset="0"/>
                <a:ea typeface="Calibri" panose="020F0502020204030204" pitchFamily="34" charset="0"/>
                <a:cs typeface="Times New Roman" panose="02020603050405020304" pitchFamily="18" charset="0"/>
              </a:rPr>
              <a:t>P</a:t>
            </a:r>
            <a:r>
              <a:rPr lang="en-US" sz="1600" b="0" dirty="0">
                <a:effectLst/>
                <a:latin typeface="Calibri" panose="020F0502020204030204" pitchFamily="34" charset="0"/>
                <a:ea typeface="Calibri" panose="020F0502020204030204" pitchFamily="34" charset="0"/>
                <a:cs typeface="Times New Roman" panose="02020603050405020304" pitchFamily="18" charset="0"/>
              </a:rPr>
              <a:t>atient with severe osteoarthritis</a:t>
            </a:r>
            <a:endParaRPr kumimoji="0" lang="es-ES" sz="1600" b="0" i="0" u="none" strike="noStrike" cap="none" normalizeH="0" baseline="0" dirty="0">
              <a:ln>
                <a:noFill/>
              </a:ln>
              <a:effectLst/>
              <a:latin typeface="Arial" charset="0"/>
              <a:sym typeface="Arial" charset="0"/>
            </a:endParaRPr>
          </a:p>
        </p:txBody>
      </p:sp>
    </p:spTree>
    <p:extLst>
      <p:ext uri="{BB962C8B-B14F-4D97-AF65-F5344CB8AC3E}">
        <p14:creationId xmlns:p14="http://schemas.microsoft.com/office/powerpoint/2010/main" val="632950847"/>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II.4 ASSISTANCE IN LEGAL MEDICINE</a:t>
            </a:r>
          </a:p>
        </p:txBody>
      </p:sp>
      <p:sp>
        <p:nvSpPr>
          <p:cNvPr id="3" name="Rectángulo: esquinas redondeadas 2">
            <a:extLst>
              <a:ext uri="{FF2B5EF4-FFF2-40B4-BE49-F238E27FC236}">
                <a16:creationId xmlns:a16="http://schemas.microsoft.com/office/drawing/2014/main" id="{71F8F63A-E3F3-4A48-8082-D5ECA28FE28A}"/>
              </a:ext>
            </a:extLst>
          </p:cNvPr>
          <p:cNvSpPr/>
          <p:nvPr/>
        </p:nvSpPr>
        <p:spPr bwMode="auto">
          <a:xfrm>
            <a:off x="539552" y="1835537"/>
            <a:ext cx="1584176" cy="513343"/>
          </a:xfrm>
          <a:prstGeom prst="roundRect">
            <a:avLst/>
          </a:prstGeom>
          <a:noFill/>
          <a:ln w="12700" cap="flat" cmpd="sng" algn="ctr">
            <a:solidFill>
              <a:srgbClr val="FF66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4" name="Prostokąt 1">
            <a:extLst>
              <a:ext uri="{FF2B5EF4-FFF2-40B4-BE49-F238E27FC236}">
                <a16:creationId xmlns:a16="http://schemas.microsoft.com/office/drawing/2014/main" id="{9B97DEE1-4B6F-4437-BB36-C0F67639EBB8}"/>
              </a:ext>
            </a:extLst>
          </p:cNvPr>
          <p:cNvSpPr/>
          <p:nvPr/>
        </p:nvSpPr>
        <p:spPr>
          <a:xfrm>
            <a:off x="684212" y="1907540"/>
            <a:ext cx="1298238" cy="369332"/>
          </a:xfrm>
          <a:prstGeom prst="rect">
            <a:avLst/>
          </a:prstGeom>
        </p:spPr>
        <p:txBody>
          <a:bodyPr wrap="square">
            <a:spAutoFit/>
          </a:bodyPr>
          <a:lstStyle/>
          <a:p>
            <a:pPr algn="ctr"/>
            <a:r>
              <a:rPr lang="en-US" sz="1800" b="0" dirty="0">
                <a:solidFill>
                  <a:srgbClr val="FF6600"/>
                </a:solidFill>
              </a:rPr>
              <a:t>Example 1</a:t>
            </a:r>
          </a:p>
        </p:txBody>
      </p:sp>
      <p:pic>
        <p:nvPicPr>
          <p:cNvPr id="9" name="Imagen 8">
            <a:extLst>
              <a:ext uri="{FF2B5EF4-FFF2-40B4-BE49-F238E27FC236}">
                <a16:creationId xmlns:a16="http://schemas.microsoft.com/office/drawing/2014/main" id="{8B155C25-509D-4EFE-AE99-CFF43F882C7B}"/>
              </a:ext>
            </a:extLst>
          </p:cNvPr>
          <p:cNvPicPr>
            <a:picLocks noChangeAspect="1"/>
          </p:cNvPicPr>
          <p:nvPr/>
        </p:nvPicPr>
        <p:blipFill rotWithShape="1">
          <a:blip r:embed="rId3"/>
          <a:srcRect l="24013" t="24801" r="27163" b="17800"/>
          <a:stretch/>
        </p:blipFill>
        <p:spPr>
          <a:xfrm>
            <a:off x="2818430" y="1952851"/>
            <a:ext cx="5825606" cy="3852413"/>
          </a:xfrm>
          <a:prstGeom prst="rect">
            <a:avLst/>
          </a:prstGeom>
        </p:spPr>
      </p:pic>
      <p:sp>
        <p:nvSpPr>
          <p:cNvPr id="15" name="18 CuadroTexto">
            <a:extLst>
              <a:ext uri="{FF2B5EF4-FFF2-40B4-BE49-F238E27FC236}">
                <a16:creationId xmlns:a16="http://schemas.microsoft.com/office/drawing/2014/main" id="{14E95DBC-9A1F-46DD-9A1B-C610C24F04F8}"/>
              </a:ext>
            </a:extLst>
          </p:cNvPr>
          <p:cNvSpPr txBox="1"/>
          <p:nvPr/>
        </p:nvSpPr>
        <p:spPr>
          <a:xfrm>
            <a:off x="3131840" y="5805264"/>
            <a:ext cx="5546282" cy="307777"/>
          </a:xfrm>
          <a:prstGeom prst="rect">
            <a:avLst/>
          </a:prstGeom>
          <a:noFill/>
        </p:spPr>
        <p:txBody>
          <a:bodyPr wrap="square" rtlCol="0">
            <a:spAutoFit/>
          </a:bodyPr>
          <a:lstStyle/>
          <a:p>
            <a:pPr algn="ctr"/>
            <a:r>
              <a:rPr lang="es-ES" sz="1400" b="0" dirty="0">
                <a:solidFill>
                  <a:schemeClr val="accent6"/>
                </a:solidFill>
              </a:rPr>
              <a:t>Figure – </a:t>
            </a:r>
            <a:r>
              <a:rPr lang="en-US" sz="1400" b="0" dirty="0">
                <a:solidFill>
                  <a:schemeClr val="accent6"/>
                </a:solidFill>
              </a:rPr>
              <a:t>Results from King S. et al. 2017</a:t>
            </a:r>
            <a:endParaRPr lang="es-ES" sz="1400" b="0" dirty="0">
              <a:solidFill>
                <a:schemeClr val="accent6"/>
              </a:solidFill>
            </a:endParaRPr>
          </a:p>
        </p:txBody>
      </p:sp>
      <p:sp>
        <p:nvSpPr>
          <p:cNvPr id="10" name="Rectángulo 9">
            <a:extLst>
              <a:ext uri="{FF2B5EF4-FFF2-40B4-BE49-F238E27FC236}">
                <a16:creationId xmlns:a16="http://schemas.microsoft.com/office/drawing/2014/main" id="{A4A8554C-EF93-4531-869B-48C0D8A84A47}"/>
              </a:ext>
            </a:extLst>
          </p:cNvPr>
          <p:cNvSpPr/>
          <p:nvPr/>
        </p:nvSpPr>
        <p:spPr bwMode="auto">
          <a:xfrm>
            <a:off x="2816401" y="1952851"/>
            <a:ext cx="5861721" cy="1339681"/>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7" name="Rectángulo 16">
            <a:extLst>
              <a:ext uri="{FF2B5EF4-FFF2-40B4-BE49-F238E27FC236}">
                <a16:creationId xmlns:a16="http://schemas.microsoft.com/office/drawing/2014/main" id="{44B845DF-8DD2-4798-87BF-DB50ED0FF0BC}"/>
              </a:ext>
            </a:extLst>
          </p:cNvPr>
          <p:cNvSpPr/>
          <p:nvPr/>
        </p:nvSpPr>
        <p:spPr bwMode="auto">
          <a:xfrm>
            <a:off x="2814735" y="3241447"/>
            <a:ext cx="5861721" cy="1195665"/>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8" name="Rectángulo 17">
            <a:extLst>
              <a:ext uri="{FF2B5EF4-FFF2-40B4-BE49-F238E27FC236}">
                <a16:creationId xmlns:a16="http://schemas.microsoft.com/office/drawing/2014/main" id="{BECABDA7-7B87-4A18-B94E-3EB9FF0B6929}"/>
              </a:ext>
            </a:extLst>
          </p:cNvPr>
          <p:cNvSpPr/>
          <p:nvPr/>
        </p:nvSpPr>
        <p:spPr bwMode="auto">
          <a:xfrm>
            <a:off x="2814735" y="4420271"/>
            <a:ext cx="5861721" cy="1384994"/>
          </a:xfrm>
          <a:prstGeom prst="rect">
            <a:avLst/>
          </a:prstGeom>
          <a:noFill/>
          <a:ln w="1905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5" name="Imagen 4">
            <a:extLst>
              <a:ext uri="{FF2B5EF4-FFF2-40B4-BE49-F238E27FC236}">
                <a16:creationId xmlns:a16="http://schemas.microsoft.com/office/drawing/2014/main" id="{2D10F9D6-A2FA-4AD3-9018-64502DF6383E}"/>
              </a:ext>
            </a:extLst>
          </p:cNvPr>
          <p:cNvPicPr>
            <a:picLocks noChangeAspect="1"/>
          </p:cNvPicPr>
          <p:nvPr/>
        </p:nvPicPr>
        <p:blipFill rotWithShape="1">
          <a:blip r:embed="rId4"/>
          <a:srcRect l="5900" t="51400" r="53150" b="13600"/>
          <a:stretch/>
        </p:blipFill>
        <p:spPr>
          <a:xfrm>
            <a:off x="3476431" y="2065702"/>
            <a:ext cx="4538327" cy="2181889"/>
          </a:xfrm>
          <a:prstGeom prst="rect">
            <a:avLst/>
          </a:prstGeom>
        </p:spPr>
      </p:pic>
      <p:sp>
        <p:nvSpPr>
          <p:cNvPr id="11" name="Rectángulo 10">
            <a:extLst>
              <a:ext uri="{FF2B5EF4-FFF2-40B4-BE49-F238E27FC236}">
                <a16:creationId xmlns:a16="http://schemas.microsoft.com/office/drawing/2014/main" id="{C1F66990-0850-4807-9BA5-C8EC20362A6E}"/>
              </a:ext>
            </a:extLst>
          </p:cNvPr>
          <p:cNvSpPr/>
          <p:nvPr/>
        </p:nvSpPr>
        <p:spPr bwMode="auto">
          <a:xfrm>
            <a:off x="3563888" y="2636912"/>
            <a:ext cx="4320480" cy="214863"/>
          </a:xfrm>
          <a:prstGeom prst="rect">
            <a:avLst/>
          </a:prstGeom>
          <a:noFill/>
          <a:ln w="12700" cap="flat" cmpd="sng" algn="ctr">
            <a:solidFill>
              <a:srgbClr val="FF0000"/>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pic>
        <p:nvPicPr>
          <p:cNvPr id="13" name="Imagen 12" descr="Imagen que contiene Texto&#10;&#10;Descripción generada automáticamente">
            <a:extLst>
              <a:ext uri="{FF2B5EF4-FFF2-40B4-BE49-F238E27FC236}">
                <a16:creationId xmlns:a16="http://schemas.microsoft.com/office/drawing/2014/main" id="{9F3DE602-1F96-42DA-A347-25D6889E3FC9}"/>
              </a:ext>
            </a:extLst>
          </p:cNvPr>
          <p:cNvPicPr>
            <a:picLocks noChangeAspect="1"/>
          </p:cNvPicPr>
          <p:nvPr/>
        </p:nvPicPr>
        <p:blipFill rotWithShape="1">
          <a:blip r:embed="rId5">
            <a:extLst>
              <a:ext uri="{28A0092B-C50C-407E-A947-70E740481C1C}">
                <a14:useLocalDpi xmlns:a14="http://schemas.microsoft.com/office/drawing/2010/main" val="0"/>
              </a:ext>
            </a:extLst>
          </a:blip>
          <a:srcRect l="8310" t="15495" r="41662" b="1098"/>
          <a:stretch/>
        </p:blipFill>
        <p:spPr>
          <a:xfrm>
            <a:off x="465878" y="2609047"/>
            <a:ext cx="2218467" cy="1638544"/>
          </a:xfrm>
          <a:prstGeom prst="rect">
            <a:avLst/>
          </a:prstGeom>
        </p:spPr>
      </p:pic>
    </p:spTree>
    <p:extLst>
      <p:ext uri="{BB962C8B-B14F-4D97-AF65-F5344CB8AC3E}">
        <p14:creationId xmlns:p14="http://schemas.microsoft.com/office/powerpoint/2010/main" val="1071691699"/>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xit" presetSubtype="0" fill="hold" grpId="1"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7" grpId="0" animBg="1"/>
      <p:bldP spid="17" grpId="1" animBg="1"/>
      <p:bldP spid="18"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540518" y="1412875"/>
            <a:ext cx="8135938" cy="461665"/>
          </a:xfrm>
          <a:prstGeom prst="rect">
            <a:avLst/>
          </a:prstGeom>
        </p:spPr>
        <p:txBody>
          <a:bodyPr>
            <a:spAutoFit/>
          </a:bodyPr>
          <a:lstStyle/>
          <a:p>
            <a:pPr algn="ctr">
              <a:defRPr/>
            </a:pPr>
            <a:r>
              <a:rPr lang="en-US" sz="2400" dirty="0">
                <a:solidFill>
                  <a:schemeClr val="accent2">
                    <a:lumMod val="75000"/>
                  </a:schemeClr>
                </a:solidFill>
              </a:rPr>
              <a:t>Instrumented Analysis of Gait - Clinical Application</a:t>
            </a:r>
            <a:endParaRPr lang="en-US" sz="24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27584" y="3422610"/>
            <a:ext cx="7416824" cy="769441"/>
          </a:xfrm>
          <a:prstGeom prst="rect">
            <a:avLst/>
          </a:prstGeom>
          <a:noFill/>
        </p:spPr>
        <p:txBody>
          <a:bodyPr wrap="square">
            <a:spAutoFit/>
          </a:bodyPr>
          <a:lstStyle/>
          <a:p>
            <a:pPr algn="ctr">
              <a:defRPr/>
            </a:pPr>
            <a:r>
              <a:rPr lang="en-US" sz="4400" b="0" dirty="0">
                <a:solidFill>
                  <a:schemeClr val="accent2">
                    <a:lumMod val="75000"/>
                  </a:schemeClr>
                </a:solidFill>
              </a:rPr>
              <a:t>III. KEY IDEAS</a:t>
            </a:r>
          </a:p>
        </p:txBody>
      </p:sp>
      <p:sp>
        <p:nvSpPr>
          <p:cNvPr id="9" name="8 Rectángulo redondeado"/>
          <p:cNvSpPr/>
          <p:nvPr/>
        </p:nvSpPr>
        <p:spPr bwMode="auto">
          <a:xfrm>
            <a:off x="827584" y="3284984"/>
            <a:ext cx="7416824" cy="108012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420830625"/>
      </p:ext>
    </p:extLst>
  </p:cSld>
  <p:clrMapOvr>
    <a:masterClrMapping/>
  </p:clrMapOvr>
  <p:transition advClick="0" advTm="3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III. KEY IDEAS</a:t>
            </a:r>
          </a:p>
        </p:txBody>
      </p:sp>
      <p:sp>
        <p:nvSpPr>
          <p:cNvPr id="4" name="Prostokąt 3">
            <a:extLst>
              <a:ext uri="{FF2B5EF4-FFF2-40B4-BE49-F238E27FC236}">
                <a16:creationId xmlns:a16="http://schemas.microsoft.com/office/drawing/2014/main" id="{25B65835-F9C8-4915-B786-365CAE88E166}"/>
              </a:ext>
            </a:extLst>
          </p:cNvPr>
          <p:cNvSpPr/>
          <p:nvPr/>
        </p:nvSpPr>
        <p:spPr>
          <a:xfrm>
            <a:off x="549643" y="1826815"/>
            <a:ext cx="7992690" cy="4770537"/>
          </a:xfrm>
          <a:prstGeom prst="rect">
            <a:avLst/>
          </a:prstGeom>
        </p:spPr>
        <p:txBody>
          <a:bodyPr wrap="square">
            <a:spAutoFit/>
          </a:bodyPr>
          <a:lstStyle/>
          <a:p>
            <a:pPr marL="457200" indent="-457200" algn="just">
              <a:buFont typeface="+mj-lt"/>
              <a:buAutoNum type="arabicParenR"/>
              <a:defRPr/>
            </a:pPr>
            <a:r>
              <a:rPr lang="en-US" sz="1600" b="0" dirty="0">
                <a:solidFill>
                  <a:schemeClr val="accent2">
                    <a:lumMod val="75000"/>
                  </a:schemeClr>
                </a:solidFill>
              </a:rPr>
              <a:t>The instrumented biomechanical assessment of gait is useful in medicine as it allows characterizing the population, supporting medical diagnosis and decision-making, and evaluating the effectiveness of medical and rehabilitative gait treatments. </a:t>
            </a:r>
          </a:p>
          <a:p>
            <a:pPr marL="457200" indent="-457200" algn="just">
              <a:buFont typeface="+mj-lt"/>
              <a:buAutoNum type="arabicParenR"/>
              <a:defRPr/>
            </a:pPr>
            <a:r>
              <a:rPr lang="en-US" sz="1600" b="0" dirty="0">
                <a:solidFill>
                  <a:schemeClr val="accent2">
                    <a:lumMod val="75000"/>
                  </a:schemeClr>
                </a:solidFill>
              </a:rPr>
              <a:t>In the sports field, the instrumented biomechanical gait evaluation allows us to analyze the sporting gesture, the performance conditions that can cause injury, and the impact of the sporting activity itself on the population. This information is useful in sports such as race-walking, hiking or Nordic walking.</a:t>
            </a:r>
          </a:p>
          <a:p>
            <a:pPr marL="457200" indent="-457200" algn="just">
              <a:buFont typeface="+mj-lt"/>
              <a:buAutoNum type="arabicParenR"/>
              <a:defRPr/>
            </a:pPr>
            <a:r>
              <a:rPr lang="en-US" sz="1600" b="0" dirty="0">
                <a:solidFill>
                  <a:schemeClr val="accent2">
                    <a:lumMod val="75000"/>
                  </a:schemeClr>
                </a:solidFill>
              </a:rPr>
              <a:t>In the area of ergonomics, the instrumented biomechanical gait assessment allows to analyze the impact of working conditions on the lower extremities and lumbar spine, being able to clearly identify changes in the worker's apparel or in the elements surrounding the job as the type of ground or the most demanding actions. </a:t>
            </a:r>
          </a:p>
          <a:p>
            <a:pPr marL="457200" indent="-457200" algn="just">
              <a:buFont typeface="+mj-lt"/>
              <a:buAutoNum type="arabicParenR"/>
              <a:defRPr/>
            </a:pPr>
            <a:r>
              <a:rPr lang="en-US" sz="1600" b="0" dirty="0">
                <a:solidFill>
                  <a:schemeClr val="accent2">
                    <a:lumMod val="75000"/>
                  </a:schemeClr>
                </a:solidFill>
              </a:rPr>
              <a:t>Within legal medicine, instrumented biomechanical gait evaluation allows the identification of abnormal and inconsistent movement patterns, related to simulation, which are usually characterized by a great variability of the repetitions recorded. </a:t>
            </a:r>
          </a:p>
          <a:p>
            <a:pPr marL="457200" indent="-457200" algn="just">
              <a:buFont typeface="+mj-lt"/>
              <a:buAutoNum type="arabicParenR"/>
              <a:defRPr/>
            </a:pPr>
            <a:endParaRPr lang="en-US" sz="1600" b="0" dirty="0">
              <a:solidFill>
                <a:schemeClr val="accent2">
                  <a:lumMod val="75000"/>
                </a:schemeClr>
              </a:solidFill>
            </a:endParaRPr>
          </a:p>
          <a:p>
            <a:pPr marL="457200" indent="-457200" algn="just">
              <a:buFont typeface="+mj-lt"/>
              <a:buAutoNum type="arabicParenR"/>
              <a:defRPr/>
            </a:pPr>
            <a:endParaRPr lang="en-US" sz="1600" b="0" dirty="0">
              <a:solidFill>
                <a:schemeClr val="accent2">
                  <a:lumMod val="75000"/>
                </a:schemeClr>
              </a:solidFill>
            </a:endParaRPr>
          </a:p>
        </p:txBody>
      </p:sp>
    </p:spTree>
    <p:extLst>
      <p:ext uri="{BB962C8B-B14F-4D97-AF65-F5344CB8AC3E}">
        <p14:creationId xmlns:p14="http://schemas.microsoft.com/office/powerpoint/2010/main" val="4060694851"/>
      </p:ext>
    </p:extLst>
  </p:cSld>
  <p:clrMapOvr>
    <a:masterClrMapping/>
  </p:clrMapOvr>
  <p:transition advClick="0" advTm="3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540518" y="1412875"/>
            <a:ext cx="8135938" cy="461665"/>
          </a:xfrm>
          <a:prstGeom prst="rect">
            <a:avLst/>
          </a:prstGeom>
        </p:spPr>
        <p:txBody>
          <a:bodyPr>
            <a:spAutoFit/>
          </a:bodyPr>
          <a:lstStyle/>
          <a:p>
            <a:pPr algn="ctr">
              <a:defRPr/>
            </a:pPr>
            <a:r>
              <a:rPr lang="en-US" sz="2400" dirty="0">
                <a:solidFill>
                  <a:schemeClr val="accent2">
                    <a:lumMod val="75000"/>
                  </a:schemeClr>
                </a:solidFill>
              </a:rPr>
              <a:t>Instrumented Analysis of Gait - Clinical Application</a:t>
            </a:r>
            <a:endParaRPr lang="en-US" sz="2400" b="0" dirty="0">
              <a:solidFill>
                <a:schemeClr val="accent2">
                  <a:lumMod val="75000"/>
                </a:schemeClr>
              </a:solidFill>
            </a:endParaRPr>
          </a:p>
        </p:txBody>
      </p:sp>
      <p:sp>
        <p:nvSpPr>
          <p:cNvPr id="4" name="Prostokąt 3">
            <a:extLst>
              <a:ext uri="{FF2B5EF4-FFF2-40B4-BE49-F238E27FC236}">
                <a16:creationId xmlns:a16="http://schemas.microsoft.com/office/drawing/2014/main" id="{6F1E17A5-99A2-450F-AC97-BC84B3D4606F}"/>
              </a:ext>
            </a:extLst>
          </p:cNvPr>
          <p:cNvSpPr/>
          <p:nvPr/>
        </p:nvSpPr>
        <p:spPr>
          <a:xfrm>
            <a:off x="827584" y="3422610"/>
            <a:ext cx="7416824" cy="769441"/>
          </a:xfrm>
          <a:prstGeom prst="rect">
            <a:avLst/>
          </a:prstGeom>
          <a:noFill/>
        </p:spPr>
        <p:txBody>
          <a:bodyPr wrap="square">
            <a:spAutoFit/>
          </a:bodyPr>
          <a:lstStyle/>
          <a:p>
            <a:pPr algn="ctr">
              <a:defRPr/>
            </a:pPr>
            <a:r>
              <a:rPr lang="en-US" sz="4400" b="0" dirty="0">
                <a:solidFill>
                  <a:schemeClr val="accent2">
                    <a:lumMod val="75000"/>
                  </a:schemeClr>
                </a:solidFill>
              </a:rPr>
              <a:t>IV. REFERENCES</a:t>
            </a:r>
          </a:p>
        </p:txBody>
      </p:sp>
      <p:sp>
        <p:nvSpPr>
          <p:cNvPr id="9" name="8 Rectángulo redondeado"/>
          <p:cNvSpPr/>
          <p:nvPr/>
        </p:nvSpPr>
        <p:spPr bwMode="auto">
          <a:xfrm>
            <a:off x="827584" y="3284984"/>
            <a:ext cx="7416824" cy="108012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1036005930"/>
      </p:ext>
    </p:extLst>
  </p:cSld>
  <p:clrMapOvr>
    <a:masterClrMapping/>
  </p:clrMapOvr>
  <p:transition advClick="0" advTm="3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IV. REFERENCES</a:t>
            </a:r>
          </a:p>
        </p:txBody>
      </p:sp>
      <p:sp>
        <p:nvSpPr>
          <p:cNvPr id="3" name="Prostokąt 3">
            <a:extLst>
              <a:ext uri="{FF2B5EF4-FFF2-40B4-BE49-F238E27FC236}">
                <a16:creationId xmlns:a16="http://schemas.microsoft.com/office/drawing/2014/main" id="{AF0FE0F9-CE7F-4C33-8308-315E19C4A8BA}"/>
              </a:ext>
            </a:extLst>
          </p:cNvPr>
          <p:cNvSpPr/>
          <p:nvPr/>
        </p:nvSpPr>
        <p:spPr>
          <a:xfrm>
            <a:off x="549643" y="1772816"/>
            <a:ext cx="7992690" cy="4378122"/>
          </a:xfrm>
          <a:prstGeom prst="rect">
            <a:avLst/>
          </a:prstGeom>
        </p:spPr>
        <p:txBody>
          <a:bodyPr wrap="square">
            <a:spAutoFit/>
          </a:bodyPr>
          <a:lstStyle/>
          <a:p>
            <a:pPr marL="457200" indent="-457200" algn="just">
              <a:spcAft>
                <a:spcPts val="300"/>
              </a:spcAft>
              <a:buFont typeface="+mj-lt"/>
              <a:buAutoNum type="arabicParenR"/>
              <a:defRPr/>
            </a:pPr>
            <a:r>
              <a:rPr lang="en-US" sz="1400" b="0" dirty="0" err="1">
                <a:solidFill>
                  <a:schemeClr val="accent2">
                    <a:lumMod val="75000"/>
                  </a:schemeClr>
                </a:solidFill>
              </a:rPr>
              <a:t>Gnanasundarama</a:t>
            </a:r>
            <a:r>
              <a:rPr lang="en-US" sz="1400" b="0" dirty="0">
                <a:solidFill>
                  <a:schemeClr val="accent2">
                    <a:lumMod val="75000"/>
                  </a:schemeClr>
                </a:solidFill>
              </a:rPr>
              <a:t> S, </a:t>
            </a:r>
            <a:r>
              <a:rPr lang="en-US" sz="1400" b="0" dirty="0" err="1">
                <a:solidFill>
                  <a:schemeClr val="accent2">
                    <a:lumMod val="75000"/>
                  </a:schemeClr>
                </a:solidFill>
              </a:rPr>
              <a:t>Ramalingama</a:t>
            </a:r>
            <a:r>
              <a:rPr lang="en-US" sz="1400" b="0" dirty="0">
                <a:solidFill>
                  <a:schemeClr val="accent2">
                    <a:lumMod val="75000"/>
                  </a:schemeClr>
                </a:solidFill>
              </a:rPr>
              <a:t> P, Nath </a:t>
            </a:r>
            <a:r>
              <a:rPr lang="en-US" sz="1400" b="0" dirty="0" err="1">
                <a:solidFill>
                  <a:schemeClr val="accent2">
                    <a:lumMod val="75000"/>
                  </a:schemeClr>
                </a:solidFill>
              </a:rPr>
              <a:t>Dasb</a:t>
            </a:r>
            <a:r>
              <a:rPr lang="en-US" sz="1400" b="0" dirty="0">
                <a:solidFill>
                  <a:schemeClr val="accent2">
                    <a:lumMod val="75000"/>
                  </a:schemeClr>
                </a:solidFill>
              </a:rPr>
              <a:t> B, </a:t>
            </a:r>
            <a:r>
              <a:rPr lang="en-US" sz="1400" b="0" dirty="0" err="1">
                <a:solidFill>
                  <a:schemeClr val="accent2">
                    <a:lumMod val="75000"/>
                  </a:schemeClr>
                </a:solidFill>
              </a:rPr>
              <a:t>Viswanathanc</a:t>
            </a:r>
            <a:r>
              <a:rPr lang="en-US" sz="1400" b="0" dirty="0">
                <a:solidFill>
                  <a:schemeClr val="accent2">
                    <a:lumMod val="75000"/>
                  </a:schemeClr>
                </a:solidFill>
              </a:rPr>
              <a:t> V. Gait changes in persons with diabetes: Early risk marker for diabetic foot ulcer. Foot and Ankle Surgery 26 (2020) 163–168.</a:t>
            </a:r>
          </a:p>
          <a:p>
            <a:pPr marL="457200" indent="-457200" algn="just">
              <a:spcAft>
                <a:spcPts val="300"/>
              </a:spcAft>
              <a:buFont typeface="+mj-lt"/>
              <a:buAutoNum type="arabicParenR"/>
              <a:defRPr/>
            </a:pPr>
            <a:r>
              <a:rPr lang="en-US" sz="1400" b="0" dirty="0" err="1">
                <a:solidFill>
                  <a:schemeClr val="accent2">
                    <a:lumMod val="75000"/>
                  </a:schemeClr>
                </a:solidFill>
              </a:rPr>
              <a:t>Lofterød</a:t>
            </a:r>
            <a:r>
              <a:rPr lang="en-US" sz="1400" b="0" dirty="0">
                <a:solidFill>
                  <a:schemeClr val="accent2">
                    <a:lumMod val="75000"/>
                  </a:schemeClr>
                </a:solidFill>
              </a:rPr>
              <a:t> B, </a:t>
            </a:r>
            <a:r>
              <a:rPr lang="en-US" sz="1400" b="0" dirty="0" err="1">
                <a:solidFill>
                  <a:schemeClr val="accent2">
                    <a:lumMod val="75000"/>
                  </a:schemeClr>
                </a:solidFill>
              </a:rPr>
              <a:t>Terjesen</a:t>
            </a:r>
            <a:r>
              <a:rPr lang="en-US" sz="1400" b="0" dirty="0">
                <a:solidFill>
                  <a:schemeClr val="accent2">
                    <a:lumMod val="75000"/>
                  </a:schemeClr>
                </a:solidFill>
              </a:rPr>
              <a:t> T, </a:t>
            </a:r>
            <a:r>
              <a:rPr lang="en-US" sz="1400" b="0" dirty="0" err="1">
                <a:solidFill>
                  <a:schemeClr val="accent2">
                    <a:lumMod val="75000"/>
                  </a:schemeClr>
                </a:solidFill>
              </a:rPr>
              <a:t>Skaaret</a:t>
            </a:r>
            <a:r>
              <a:rPr lang="en-US" sz="1400" b="0" dirty="0">
                <a:solidFill>
                  <a:schemeClr val="accent2">
                    <a:lumMod val="75000"/>
                  </a:schemeClr>
                </a:solidFill>
              </a:rPr>
              <a:t> I, </a:t>
            </a:r>
            <a:r>
              <a:rPr lang="en-US" sz="1400" b="0" dirty="0" err="1">
                <a:solidFill>
                  <a:schemeClr val="accent2">
                    <a:lumMod val="75000"/>
                  </a:schemeClr>
                </a:solidFill>
              </a:rPr>
              <a:t>Huse</a:t>
            </a:r>
            <a:r>
              <a:rPr lang="en-US" sz="1400" b="0" dirty="0">
                <a:solidFill>
                  <a:schemeClr val="accent2">
                    <a:lumMod val="75000"/>
                  </a:schemeClr>
                </a:solidFill>
              </a:rPr>
              <a:t> A, </a:t>
            </a:r>
            <a:r>
              <a:rPr lang="en-US" sz="1400" b="0" dirty="0" err="1">
                <a:solidFill>
                  <a:schemeClr val="accent2">
                    <a:lumMod val="75000"/>
                  </a:schemeClr>
                </a:solidFill>
              </a:rPr>
              <a:t>Jahnsen</a:t>
            </a:r>
            <a:r>
              <a:rPr lang="en-US" sz="1400" b="0" dirty="0">
                <a:solidFill>
                  <a:schemeClr val="accent2">
                    <a:lumMod val="75000"/>
                  </a:schemeClr>
                </a:solidFill>
              </a:rPr>
              <a:t> R. Preoperative gait analysis has a substantial effect on orthopedic decision making in children with cerebral palsy: Comparison between clinical evaluation and gait analysis in 60 patients. Acta </a:t>
            </a:r>
            <a:r>
              <a:rPr lang="en-US" sz="1400" b="0" dirty="0" err="1">
                <a:solidFill>
                  <a:schemeClr val="accent2">
                    <a:lumMod val="75000"/>
                  </a:schemeClr>
                </a:solidFill>
              </a:rPr>
              <a:t>Orthopaedica</a:t>
            </a:r>
            <a:r>
              <a:rPr lang="en-US" sz="1400" b="0" dirty="0">
                <a:solidFill>
                  <a:schemeClr val="accent2">
                    <a:lumMod val="75000"/>
                  </a:schemeClr>
                </a:solidFill>
              </a:rPr>
              <a:t> 2007; 78 (1): 74–80.</a:t>
            </a:r>
          </a:p>
          <a:p>
            <a:pPr marL="457200" indent="-457200" algn="just">
              <a:spcAft>
                <a:spcPts val="300"/>
              </a:spcAft>
              <a:buFont typeface="+mj-lt"/>
              <a:buAutoNum type="arabicParenR"/>
              <a:defRPr/>
            </a:pPr>
            <a:r>
              <a:rPr lang="it-IT" sz="1400" b="0" dirty="0">
                <a:solidFill>
                  <a:schemeClr val="accent2">
                    <a:lumMod val="75000"/>
                  </a:schemeClr>
                </a:solidFill>
              </a:rPr>
              <a:t>Espositoa F, Freddolinie M, Marcuccia M, Latellaa L, Corvia A. </a:t>
            </a:r>
            <a:r>
              <a:rPr lang="en-US" sz="1400" b="0" dirty="0">
                <a:solidFill>
                  <a:schemeClr val="accent2">
                    <a:lumMod val="75000"/>
                  </a:schemeClr>
                </a:solidFill>
              </a:rPr>
              <a:t>Biomechanical analysis on total knee replacement patients during gait: Medial pivot or posterior stabilized design? Clinical Biomechanics 78 (2020) 105068.</a:t>
            </a:r>
          </a:p>
          <a:p>
            <a:pPr marL="457200" indent="-457200" algn="just">
              <a:spcAft>
                <a:spcPts val="300"/>
              </a:spcAft>
              <a:buFont typeface="+mj-lt"/>
              <a:buAutoNum type="arabicParenR"/>
              <a:defRPr/>
            </a:pPr>
            <a:r>
              <a:rPr lang="en-US" sz="1400" b="0" dirty="0" err="1">
                <a:solidFill>
                  <a:schemeClr val="accent2">
                    <a:lumMod val="75000"/>
                  </a:schemeClr>
                </a:solidFill>
              </a:rPr>
              <a:t>Kulshrestha</a:t>
            </a:r>
            <a:r>
              <a:rPr lang="en-US" sz="1400" b="0" dirty="0">
                <a:solidFill>
                  <a:schemeClr val="accent2">
                    <a:lumMod val="75000"/>
                  </a:schemeClr>
                </a:solidFill>
              </a:rPr>
              <a:t> V, </a:t>
            </a:r>
            <a:r>
              <a:rPr lang="en-US" sz="1400" b="0" dirty="0" err="1">
                <a:solidFill>
                  <a:schemeClr val="accent2">
                    <a:lumMod val="75000"/>
                  </a:schemeClr>
                </a:solidFill>
              </a:rPr>
              <a:t>Sood</a:t>
            </a:r>
            <a:r>
              <a:rPr lang="en-US" sz="1400" b="0" dirty="0">
                <a:solidFill>
                  <a:schemeClr val="accent2">
                    <a:lumMod val="75000"/>
                  </a:schemeClr>
                </a:solidFill>
              </a:rPr>
              <a:t> M, </a:t>
            </a:r>
            <a:r>
              <a:rPr lang="en-US" sz="1400" b="0" dirty="0" err="1">
                <a:solidFill>
                  <a:schemeClr val="accent2">
                    <a:lumMod val="75000"/>
                  </a:schemeClr>
                </a:solidFill>
              </a:rPr>
              <a:t>Kanade</a:t>
            </a:r>
            <a:r>
              <a:rPr lang="en-US" sz="1400" b="0" dirty="0">
                <a:solidFill>
                  <a:schemeClr val="accent2">
                    <a:lumMod val="75000"/>
                  </a:schemeClr>
                </a:solidFill>
              </a:rPr>
              <a:t> S, Kumar S, Datta B, Mittal G. </a:t>
            </a:r>
            <a:r>
              <a:rPr lang="en-US" sz="1400" b="0" dirty="0" err="1">
                <a:solidFill>
                  <a:schemeClr val="accent2">
                    <a:lumMod val="75000"/>
                  </a:schemeClr>
                </a:solidFill>
              </a:rPr>
              <a:t>kinemat</a:t>
            </a:r>
            <a:r>
              <a:rPr lang="en-US" sz="1400" b="0" dirty="0">
                <a:solidFill>
                  <a:schemeClr val="accent2">
                    <a:lumMod val="75000"/>
                  </a:schemeClr>
                </a:solidFill>
              </a:rPr>
              <a:t> Early Outcomes of Medial Pivot Total Knee Arthroplasty Compared to Posterior-Stabilized Design: A Randomized Controlled Trial. Clinics in Orthopedic Surgery 2020;12:178-186. </a:t>
            </a:r>
          </a:p>
          <a:p>
            <a:pPr marL="457200" indent="-457200" algn="just">
              <a:spcAft>
                <a:spcPts val="300"/>
              </a:spcAft>
              <a:buFont typeface="+mj-lt"/>
              <a:buAutoNum type="arabicParenR"/>
              <a:defRPr/>
            </a:pPr>
            <a:r>
              <a:rPr lang="it-IT" sz="1400" b="0" dirty="0">
                <a:solidFill>
                  <a:schemeClr val="accent2">
                    <a:lumMod val="75000"/>
                  </a:schemeClr>
                </a:solidFill>
              </a:rPr>
              <a:t>Taborri J, Palermo E, Rossi S. </a:t>
            </a:r>
            <a:r>
              <a:rPr lang="en-US" sz="1400" b="0" dirty="0">
                <a:solidFill>
                  <a:schemeClr val="accent2">
                    <a:lumMod val="75000"/>
                  </a:schemeClr>
                </a:solidFill>
              </a:rPr>
              <a:t>Automatic Detection of Faults in Race Walking: A Comparative Analysis of Machine-Learning Algorithms Fed with Inertial Sensor Data. Sensors 2019, 19, 1461.</a:t>
            </a:r>
          </a:p>
          <a:p>
            <a:pPr marL="457200" indent="-457200" algn="just">
              <a:spcAft>
                <a:spcPts val="300"/>
              </a:spcAft>
              <a:buFont typeface="+mj-lt"/>
              <a:buAutoNum type="arabicParenR"/>
              <a:defRPr/>
            </a:pPr>
            <a:r>
              <a:rPr lang="en-US" sz="1400" b="0" dirty="0" err="1">
                <a:solidFill>
                  <a:schemeClr val="accent2">
                    <a:lumMod val="75000"/>
                  </a:schemeClr>
                </a:solidFill>
              </a:rPr>
              <a:t>Bohne</a:t>
            </a:r>
            <a:r>
              <a:rPr lang="en-US" sz="1400" b="0" dirty="0">
                <a:solidFill>
                  <a:schemeClr val="accent2">
                    <a:lumMod val="75000"/>
                  </a:schemeClr>
                </a:solidFill>
              </a:rPr>
              <a:t> M, </a:t>
            </a:r>
            <a:r>
              <a:rPr lang="en-US" sz="1400" b="0" dirty="0" err="1">
                <a:solidFill>
                  <a:schemeClr val="accent2">
                    <a:lumMod val="75000"/>
                  </a:schemeClr>
                </a:solidFill>
              </a:rPr>
              <a:t>Abendroth</a:t>
            </a:r>
            <a:r>
              <a:rPr lang="en-US" sz="1400" b="0" dirty="0">
                <a:solidFill>
                  <a:schemeClr val="accent2">
                    <a:lumMod val="75000"/>
                  </a:schemeClr>
                </a:solidFill>
              </a:rPr>
              <a:t>-Smith J. Effects of Hiking Downhill Using Trekking Poles while Carrying External Loads. Medicine &amp; Science in Sports &amp; Exercise: January 2007 - Volume 39 - Issue 1 - p 177-183.</a:t>
            </a:r>
          </a:p>
        </p:txBody>
      </p:sp>
    </p:spTree>
    <p:extLst>
      <p:ext uri="{BB962C8B-B14F-4D97-AF65-F5344CB8AC3E}">
        <p14:creationId xmlns:p14="http://schemas.microsoft.com/office/powerpoint/2010/main" val="3531529376"/>
      </p:ext>
    </p:extLst>
  </p:cSld>
  <p:clrMapOvr>
    <a:masterClrMapping/>
  </p:clrMapOvr>
  <p:transition advClick="0" advTm="3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IV. REFERENCES</a:t>
            </a:r>
          </a:p>
        </p:txBody>
      </p:sp>
      <p:sp>
        <p:nvSpPr>
          <p:cNvPr id="3" name="Prostokąt 3">
            <a:extLst>
              <a:ext uri="{FF2B5EF4-FFF2-40B4-BE49-F238E27FC236}">
                <a16:creationId xmlns:a16="http://schemas.microsoft.com/office/drawing/2014/main" id="{AF0FE0F9-CE7F-4C33-8308-315E19C4A8BA}"/>
              </a:ext>
            </a:extLst>
          </p:cNvPr>
          <p:cNvSpPr/>
          <p:nvPr/>
        </p:nvSpPr>
        <p:spPr>
          <a:xfrm>
            <a:off x="549643" y="1772816"/>
            <a:ext cx="7992690" cy="4747453"/>
          </a:xfrm>
          <a:prstGeom prst="rect">
            <a:avLst/>
          </a:prstGeom>
        </p:spPr>
        <p:txBody>
          <a:bodyPr wrap="square">
            <a:spAutoFit/>
          </a:bodyPr>
          <a:lstStyle/>
          <a:p>
            <a:pPr marL="457200" indent="-457200" algn="just">
              <a:spcAft>
                <a:spcPts val="300"/>
              </a:spcAft>
              <a:buFont typeface="+mj-lt"/>
              <a:buAutoNum type="arabicParenR" startAt="7"/>
              <a:defRPr/>
            </a:pPr>
            <a:r>
              <a:rPr lang="en-US" sz="1400" b="0" dirty="0" err="1">
                <a:solidFill>
                  <a:schemeClr val="accent2">
                    <a:lumMod val="75000"/>
                  </a:schemeClr>
                </a:solidFill>
              </a:rPr>
              <a:t>Kocur</a:t>
            </a:r>
            <a:r>
              <a:rPr lang="en-US" sz="1400" b="0" dirty="0">
                <a:solidFill>
                  <a:schemeClr val="accent2">
                    <a:lumMod val="75000"/>
                  </a:schemeClr>
                </a:solidFill>
              </a:rPr>
              <a:t> P, </a:t>
            </a:r>
            <a:r>
              <a:rPr lang="en-US" sz="1400" b="0" dirty="0" err="1">
                <a:solidFill>
                  <a:schemeClr val="accent2">
                    <a:lumMod val="75000"/>
                  </a:schemeClr>
                </a:solidFill>
              </a:rPr>
              <a:t>Wiernicka</a:t>
            </a:r>
            <a:r>
              <a:rPr lang="en-US" sz="1400" b="0" dirty="0">
                <a:solidFill>
                  <a:schemeClr val="accent2">
                    <a:lumMod val="75000"/>
                  </a:schemeClr>
                </a:solidFill>
              </a:rPr>
              <a:t> M, </a:t>
            </a:r>
            <a:r>
              <a:rPr lang="en-US" sz="1400" b="0" dirty="0" err="1">
                <a:solidFill>
                  <a:schemeClr val="accent2">
                    <a:lumMod val="75000"/>
                  </a:schemeClr>
                </a:solidFill>
              </a:rPr>
              <a:t>Wilski</a:t>
            </a:r>
            <a:r>
              <a:rPr lang="en-US" sz="1400" b="0" dirty="0">
                <a:solidFill>
                  <a:schemeClr val="accent2">
                    <a:lumMod val="75000"/>
                  </a:schemeClr>
                </a:solidFill>
              </a:rPr>
              <a:t> M, </a:t>
            </a:r>
            <a:r>
              <a:rPr lang="en-US" sz="1400" b="0" dirty="0" err="1">
                <a:solidFill>
                  <a:schemeClr val="accent2">
                    <a:lumMod val="75000"/>
                  </a:schemeClr>
                </a:solidFill>
              </a:rPr>
              <a:t>Kaminska</a:t>
            </a:r>
            <a:r>
              <a:rPr lang="en-US" sz="1400" b="0" dirty="0">
                <a:solidFill>
                  <a:schemeClr val="accent2">
                    <a:lumMod val="75000"/>
                  </a:schemeClr>
                </a:solidFill>
              </a:rPr>
              <a:t> E, </a:t>
            </a:r>
            <a:r>
              <a:rPr lang="en-US" sz="1400" b="0" dirty="0" err="1">
                <a:solidFill>
                  <a:schemeClr val="accent2">
                    <a:lumMod val="75000"/>
                  </a:schemeClr>
                </a:solidFill>
              </a:rPr>
              <a:t>Furmaniuk</a:t>
            </a:r>
            <a:r>
              <a:rPr lang="en-US" sz="1400" b="0" dirty="0">
                <a:solidFill>
                  <a:schemeClr val="accent2">
                    <a:lumMod val="75000"/>
                  </a:schemeClr>
                </a:solidFill>
              </a:rPr>
              <a:t> L, </a:t>
            </a:r>
            <a:r>
              <a:rPr lang="en-US" sz="1400" b="0" dirty="0" err="1">
                <a:solidFill>
                  <a:schemeClr val="accent2">
                    <a:lumMod val="75000"/>
                  </a:schemeClr>
                </a:solidFill>
              </a:rPr>
              <a:t>Flis</a:t>
            </a:r>
            <a:r>
              <a:rPr lang="en-US" sz="1400" b="0" dirty="0">
                <a:solidFill>
                  <a:schemeClr val="accent2">
                    <a:lumMod val="75000"/>
                  </a:schemeClr>
                </a:solidFill>
              </a:rPr>
              <a:t> </a:t>
            </a:r>
            <a:r>
              <a:rPr lang="en-US" sz="1400" b="0" dirty="0" err="1">
                <a:solidFill>
                  <a:schemeClr val="accent2">
                    <a:lumMod val="75000"/>
                  </a:schemeClr>
                </a:solidFill>
              </a:rPr>
              <a:t>Maslowska</a:t>
            </a:r>
            <a:r>
              <a:rPr lang="en-US" sz="1400" b="0" dirty="0">
                <a:solidFill>
                  <a:schemeClr val="accent2">
                    <a:lumMod val="75000"/>
                  </a:schemeClr>
                </a:solidFill>
              </a:rPr>
              <a:t> M, Lewandowski J. Does Nordic walking improve the postural control and gait parameters of women between the age 65 and 74: a randomized trial. J. Phys. </a:t>
            </a:r>
            <a:r>
              <a:rPr lang="en-US" sz="1400" b="0" dirty="0" err="1">
                <a:solidFill>
                  <a:schemeClr val="accent2">
                    <a:lumMod val="75000"/>
                  </a:schemeClr>
                </a:solidFill>
              </a:rPr>
              <a:t>Ther</a:t>
            </a:r>
            <a:r>
              <a:rPr lang="en-US" sz="1400" b="0" dirty="0">
                <a:solidFill>
                  <a:schemeClr val="accent2">
                    <a:lumMod val="75000"/>
                  </a:schemeClr>
                </a:solidFill>
              </a:rPr>
              <a:t>. Sci. 27: 3733–3737, 2015. </a:t>
            </a:r>
          </a:p>
          <a:p>
            <a:pPr marL="457200" indent="-457200" algn="just">
              <a:spcAft>
                <a:spcPts val="300"/>
              </a:spcAft>
              <a:buFont typeface="+mj-lt"/>
              <a:buAutoNum type="arabicParenR" startAt="7"/>
              <a:defRPr/>
            </a:pPr>
            <a:r>
              <a:rPr lang="en-US" sz="1400" b="0" dirty="0" err="1">
                <a:solidFill>
                  <a:schemeClr val="accent2">
                    <a:lumMod val="75000"/>
                  </a:schemeClr>
                </a:solidFill>
              </a:rPr>
              <a:t>Baudet</a:t>
            </a:r>
            <a:r>
              <a:rPr lang="en-US" sz="1400" b="0" dirty="0">
                <a:solidFill>
                  <a:schemeClr val="accent2">
                    <a:lumMod val="75000"/>
                  </a:schemeClr>
                </a:solidFill>
              </a:rPr>
              <a:t> A, </a:t>
            </a:r>
            <a:r>
              <a:rPr lang="en-US" sz="1400" b="0" dirty="0" err="1">
                <a:solidFill>
                  <a:schemeClr val="accent2">
                    <a:lumMod val="75000"/>
                  </a:schemeClr>
                </a:solidFill>
              </a:rPr>
              <a:t>Morisset</a:t>
            </a:r>
            <a:r>
              <a:rPr lang="en-US" sz="1400" b="0" dirty="0">
                <a:solidFill>
                  <a:schemeClr val="accent2">
                    <a:lumMod val="75000"/>
                  </a:schemeClr>
                </a:solidFill>
              </a:rPr>
              <a:t> C, </a:t>
            </a:r>
            <a:r>
              <a:rPr lang="en-US" sz="1400" b="0" dirty="0" err="1">
                <a:solidFill>
                  <a:schemeClr val="accent2">
                    <a:lumMod val="75000"/>
                  </a:schemeClr>
                </a:solidFill>
              </a:rPr>
              <a:t>d’Athis</a:t>
            </a:r>
            <a:r>
              <a:rPr lang="en-US" sz="1400" b="0" dirty="0">
                <a:solidFill>
                  <a:schemeClr val="accent2">
                    <a:lumMod val="75000"/>
                  </a:schemeClr>
                </a:solidFill>
              </a:rPr>
              <a:t> P, </a:t>
            </a:r>
            <a:r>
              <a:rPr lang="en-US" sz="1400" b="0" dirty="0" err="1">
                <a:solidFill>
                  <a:schemeClr val="accent2">
                    <a:lumMod val="75000"/>
                  </a:schemeClr>
                </a:solidFill>
              </a:rPr>
              <a:t>Maillefert</a:t>
            </a:r>
            <a:r>
              <a:rPr lang="en-US" sz="1400" b="0" dirty="0">
                <a:solidFill>
                  <a:schemeClr val="accent2">
                    <a:lumMod val="75000"/>
                  </a:schemeClr>
                </a:solidFill>
              </a:rPr>
              <a:t> J, Casillas J, </a:t>
            </a:r>
            <a:r>
              <a:rPr lang="en-US" sz="1400" b="0" dirty="0" err="1">
                <a:solidFill>
                  <a:schemeClr val="accent2">
                    <a:lumMod val="75000"/>
                  </a:schemeClr>
                </a:solidFill>
              </a:rPr>
              <a:t>Ornetti</a:t>
            </a:r>
            <a:r>
              <a:rPr lang="en-US" sz="1400" b="0" dirty="0">
                <a:solidFill>
                  <a:schemeClr val="accent2">
                    <a:lumMod val="75000"/>
                  </a:schemeClr>
                </a:solidFill>
              </a:rPr>
              <a:t> P, Laroche D. Cross-Talk Correction Method for Knee Kinematics in Gait Analysis Using Principal Component Analysis (PCA): A New Proposal. </a:t>
            </a:r>
            <a:r>
              <a:rPr lang="en-US" sz="1400" b="0" dirty="0" err="1">
                <a:solidFill>
                  <a:schemeClr val="accent2">
                    <a:lumMod val="75000"/>
                  </a:schemeClr>
                </a:solidFill>
              </a:rPr>
              <a:t>PlosOne</a:t>
            </a:r>
            <a:r>
              <a:rPr lang="en-US" sz="1400" b="0" dirty="0">
                <a:solidFill>
                  <a:schemeClr val="accent2">
                    <a:lumMod val="75000"/>
                  </a:schemeClr>
                </a:solidFill>
              </a:rPr>
              <a:t>, July 2014. Volume 9, Issue 7. e102098.</a:t>
            </a:r>
          </a:p>
          <a:p>
            <a:pPr marL="457200" indent="-457200" algn="just">
              <a:spcAft>
                <a:spcPts val="300"/>
              </a:spcAft>
              <a:buFont typeface="+mj-lt"/>
              <a:buAutoNum type="arabicParenR" startAt="7"/>
              <a:defRPr/>
            </a:pPr>
            <a:r>
              <a:rPr lang="en-US" sz="1400" b="0" dirty="0" err="1">
                <a:solidFill>
                  <a:schemeClr val="accent2">
                    <a:lumMod val="75000"/>
                  </a:schemeClr>
                </a:solidFill>
              </a:rPr>
              <a:t>Kersting</a:t>
            </a:r>
            <a:r>
              <a:rPr lang="en-US" sz="1400" b="0" dirty="0">
                <a:solidFill>
                  <a:schemeClr val="accent2">
                    <a:lumMod val="75000"/>
                  </a:schemeClr>
                </a:solidFill>
              </a:rPr>
              <a:t> U, </a:t>
            </a:r>
            <a:r>
              <a:rPr lang="en-US" sz="1400" b="0" dirty="0" err="1">
                <a:solidFill>
                  <a:schemeClr val="accent2">
                    <a:lumMod val="75000"/>
                  </a:schemeClr>
                </a:solidFill>
              </a:rPr>
              <a:t>Janshen</a:t>
            </a:r>
            <a:r>
              <a:rPr lang="en-US" sz="1400" b="0" dirty="0">
                <a:solidFill>
                  <a:schemeClr val="accent2">
                    <a:lumMod val="75000"/>
                  </a:schemeClr>
                </a:solidFill>
              </a:rPr>
              <a:t> L, Bohm H, Morey-</a:t>
            </a:r>
            <a:r>
              <a:rPr lang="en-US" sz="1400" b="0" dirty="0" err="1">
                <a:solidFill>
                  <a:schemeClr val="accent2">
                    <a:lumMod val="75000"/>
                  </a:schemeClr>
                </a:solidFill>
              </a:rPr>
              <a:t>klapsing</a:t>
            </a:r>
            <a:r>
              <a:rPr lang="en-US" sz="1400" b="0" dirty="0">
                <a:solidFill>
                  <a:schemeClr val="accent2">
                    <a:lumMod val="75000"/>
                  </a:schemeClr>
                </a:solidFill>
              </a:rPr>
              <a:t> G, </a:t>
            </a:r>
            <a:r>
              <a:rPr lang="en-US" sz="1400" b="0" dirty="0" err="1">
                <a:solidFill>
                  <a:schemeClr val="accent2">
                    <a:lumMod val="75000"/>
                  </a:schemeClr>
                </a:solidFill>
              </a:rPr>
              <a:t>Bruggemann</a:t>
            </a:r>
            <a:r>
              <a:rPr lang="en-US" sz="1400" b="0" dirty="0">
                <a:solidFill>
                  <a:schemeClr val="accent2">
                    <a:lumMod val="75000"/>
                  </a:schemeClr>
                </a:solidFill>
              </a:rPr>
              <a:t> G. Modulation of mechanical and muscular load by footwear during catering. Ergonomics, Vol. 48, No. 4, 15 March 2005, 380 – 398.</a:t>
            </a:r>
          </a:p>
          <a:p>
            <a:pPr marL="457200" indent="-457200" algn="just">
              <a:spcAft>
                <a:spcPts val="300"/>
              </a:spcAft>
              <a:buFont typeface="+mj-lt"/>
              <a:buAutoNum type="arabicParenR" startAt="7"/>
              <a:defRPr/>
            </a:pPr>
            <a:r>
              <a:rPr lang="es-ES" sz="1400" b="0" dirty="0">
                <a:solidFill>
                  <a:schemeClr val="accent2">
                    <a:lumMod val="75000"/>
                  </a:schemeClr>
                </a:solidFill>
              </a:rPr>
              <a:t>Adam A, Verdú F. La simulación en medicina legal: una relación de casos </a:t>
            </a:r>
            <a:r>
              <a:rPr lang="es-ES" sz="1400" b="0" dirty="0" err="1">
                <a:solidFill>
                  <a:schemeClr val="accent2">
                    <a:lumMod val="75000"/>
                  </a:schemeClr>
                </a:solidFill>
              </a:rPr>
              <a:t>malingering</a:t>
            </a:r>
            <a:r>
              <a:rPr lang="es-ES" sz="1400" b="0" dirty="0">
                <a:solidFill>
                  <a:schemeClr val="accent2">
                    <a:lumMod val="75000"/>
                  </a:schemeClr>
                </a:solidFill>
              </a:rPr>
              <a:t> in legal medicine: a </a:t>
            </a:r>
            <a:r>
              <a:rPr lang="es-ES" sz="1400" b="0" dirty="0" err="1">
                <a:solidFill>
                  <a:schemeClr val="accent2">
                    <a:lumMod val="75000"/>
                  </a:schemeClr>
                </a:solidFill>
              </a:rPr>
              <a:t>list</a:t>
            </a:r>
            <a:r>
              <a:rPr lang="es-ES" sz="1400" b="0" dirty="0">
                <a:solidFill>
                  <a:schemeClr val="accent2">
                    <a:lumMod val="75000"/>
                  </a:schemeClr>
                </a:solidFill>
              </a:rPr>
              <a:t> </a:t>
            </a:r>
            <a:r>
              <a:rPr lang="es-ES" sz="1400" b="0" dirty="0" err="1">
                <a:solidFill>
                  <a:schemeClr val="accent2">
                    <a:lumMod val="75000"/>
                  </a:schemeClr>
                </a:solidFill>
              </a:rPr>
              <a:t>of</a:t>
            </a:r>
            <a:r>
              <a:rPr lang="es-ES" sz="1400" b="0" dirty="0">
                <a:solidFill>
                  <a:schemeClr val="accent2">
                    <a:lumMod val="75000"/>
                  </a:schemeClr>
                </a:solidFill>
              </a:rPr>
              <a:t> cases. </a:t>
            </a:r>
            <a:r>
              <a:rPr lang="en-US" sz="1400" b="0" dirty="0" err="1">
                <a:solidFill>
                  <a:schemeClr val="accent2">
                    <a:lumMod val="75000"/>
                  </a:schemeClr>
                </a:solidFill>
              </a:rPr>
              <a:t>Gac</a:t>
            </a:r>
            <a:r>
              <a:rPr lang="en-US" sz="1400" b="0" dirty="0">
                <a:solidFill>
                  <a:schemeClr val="accent2">
                    <a:lumMod val="75000"/>
                  </a:schemeClr>
                </a:solidFill>
              </a:rPr>
              <a:t>. int. </a:t>
            </a:r>
            <a:r>
              <a:rPr lang="en-US" sz="1400" b="0" dirty="0" err="1">
                <a:solidFill>
                  <a:schemeClr val="accent2">
                    <a:lumMod val="75000"/>
                  </a:schemeClr>
                </a:solidFill>
              </a:rPr>
              <a:t>cienc</a:t>
            </a:r>
            <a:r>
              <a:rPr lang="en-US" sz="1400" b="0" dirty="0">
                <a:solidFill>
                  <a:schemeClr val="accent2">
                    <a:lumMod val="75000"/>
                  </a:schemeClr>
                </a:solidFill>
              </a:rPr>
              <a:t>. </a:t>
            </a:r>
            <a:r>
              <a:rPr lang="en-US" sz="1400" b="0" dirty="0" err="1">
                <a:solidFill>
                  <a:schemeClr val="accent2">
                    <a:lumMod val="75000"/>
                  </a:schemeClr>
                </a:solidFill>
              </a:rPr>
              <a:t>forense</a:t>
            </a:r>
            <a:r>
              <a:rPr lang="en-US" sz="1400" b="0" dirty="0">
                <a:solidFill>
                  <a:schemeClr val="accent2">
                    <a:lumMod val="75000"/>
                  </a:schemeClr>
                </a:solidFill>
              </a:rPr>
              <a:t> ISSN 2174-9019. Nº 10. </a:t>
            </a:r>
            <a:r>
              <a:rPr lang="en-US" sz="1400" b="0" dirty="0" err="1">
                <a:solidFill>
                  <a:schemeClr val="accent2">
                    <a:lumMod val="75000"/>
                  </a:schemeClr>
                </a:solidFill>
              </a:rPr>
              <a:t>Enero-Marzo</a:t>
            </a:r>
            <a:r>
              <a:rPr lang="en-US" sz="1400" b="0" dirty="0">
                <a:solidFill>
                  <a:schemeClr val="accent2">
                    <a:lumMod val="75000"/>
                  </a:schemeClr>
                </a:solidFill>
              </a:rPr>
              <a:t>, 2014. </a:t>
            </a:r>
          </a:p>
          <a:p>
            <a:pPr marL="457200" indent="-457200" algn="just">
              <a:spcAft>
                <a:spcPts val="300"/>
              </a:spcAft>
              <a:buFont typeface="+mj-lt"/>
              <a:buAutoNum type="arabicParenR" startAt="11"/>
              <a:defRPr/>
            </a:pPr>
            <a:r>
              <a:rPr lang="en-US" sz="1400" b="0" dirty="0">
                <a:solidFill>
                  <a:schemeClr val="accent2">
                    <a:lumMod val="75000"/>
                  </a:schemeClr>
                </a:solidFill>
              </a:rPr>
              <a:t>Díaz Salazar C. Simulation and deception in assessing practice. Med </a:t>
            </a:r>
            <a:r>
              <a:rPr lang="en-US" sz="1400" b="0" dirty="0" err="1">
                <a:solidFill>
                  <a:schemeClr val="accent2">
                    <a:lumMod val="75000"/>
                  </a:schemeClr>
                </a:solidFill>
              </a:rPr>
              <a:t>Segur</a:t>
            </a:r>
            <a:r>
              <a:rPr lang="en-US" sz="1400" b="0" dirty="0">
                <a:solidFill>
                  <a:schemeClr val="accent2">
                    <a:lumMod val="75000"/>
                  </a:schemeClr>
                </a:solidFill>
              </a:rPr>
              <a:t> </a:t>
            </a:r>
            <a:r>
              <a:rPr lang="en-US" sz="1400" b="0" dirty="0" err="1">
                <a:solidFill>
                  <a:schemeClr val="accent2">
                    <a:lumMod val="75000"/>
                  </a:schemeClr>
                </a:solidFill>
              </a:rPr>
              <a:t>Trab</a:t>
            </a:r>
            <a:r>
              <a:rPr lang="en-US" sz="1400" b="0" dirty="0">
                <a:solidFill>
                  <a:schemeClr val="accent2">
                    <a:lumMod val="75000"/>
                  </a:schemeClr>
                </a:solidFill>
              </a:rPr>
              <a:t> (Internet) 2014; 60 (235) 379-391. </a:t>
            </a:r>
          </a:p>
          <a:p>
            <a:pPr marL="457200" indent="-457200" algn="just">
              <a:spcAft>
                <a:spcPts val="300"/>
              </a:spcAft>
              <a:buFont typeface="+mj-lt"/>
              <a:buAutoNum type="arabicParenR" startAt="11"/>
              <a:defRPr/>
            </a:pPr>
            <a:r>
              <a:rPr lang="en-US" sz="1400" b="0" dirty="0">
                <a:solidFill>
                  <a:schemeClr val="accent2">
                    <a:lumMod val="75000"/>
                  </a:schemeClr>
                </a:solidFill>
              </a:rPr>
              <a:t>King S, Barton G, </a:t>
            </a:r>
            <a:r>
              <a:rPr lang="en-US" sz="1400" b="0" dirty="0" err="1">
                <a:solidFill>
                  <a:schemeClr val="accent2">
                    <a:lumMod val="75000"/>
                  </a:schemeClr>
                </a:solidFill>
              </a:rPr>
              <a:t>Ranganath</a:t>
            </a:r>
            <a:r>
              <a:rPr lang="en-US" sz="1400" b="0" dirty="0">
                <a:solidFill>
                  <a:schemeClr val="accent2">
                    <a:lumMod val="75000"/>
                  </a:schemeClr>
                </a:solidFill>
              </a:rPr>
              <a:t> L. Interpreting sources of variation in clinical gait analysis: A case study. </a:t>
            </a:r>
            <a:r>
              <a:rPr lang="fr-FR" sz="1400" b="0" dirty="0" err="1">
                <a:solidFill>
                  <a:schemeClr val="accent2">
                    <a:lumMod val="75000"/>
                  </a:schemeClr>
                </a:solidFill>
              </a:rPr>
              <a:t>Gait</a:t>
            </a:r>
            <a:r>
              <a:rPr lang="fr-FR" sz="1400" b="0" dirty="0">
                <a:solidFill>
                  <a:schemeClr val="accent2">
                    <a:lumMod val="75000"/>
                  </a:schemeClr>
                </a:solidFill>
              </a:rPr>
              <a:t> &amp; Posture 52 (2017) 1–4. </a:t>
            </a:r>
            <a:endParaRPr lang="en-US" sz="1400" b="0" dirty="0">
              <a:solidFill>
                <a:schemeClr val="accent2">
                  <a:lumMod val="75000"/>
                </a:schemeClr>
              </a:solidFill>
            </a:endParaRPr>
          </a:p>
          <a:p>
            <a:pPr marL="457200" indent="-457200" algn="just">
              <a:spcAft>
                <a:spcPts val="300"/>
              </a:spcAft>
              <a:buFont typeface="+mj-lt"/>
              <a:buAutoNum type="arabicParenR" startAt="7"/>
              <a:defRPr/>
            </a:pPr>
            <a:endParaRPr lang="en-US" sz="1400" b="0" dirty="0">
              <a:solidFill>
                <a:schemeClr val="accent2">
                  <a:lumMod val="75000"/>
                </a:schemeClr>
              </a:solidFill>
            </a:endParaRPr>
          </a:p>
          <a:p>
            <a:pPr marL="457200" indent="-457200" algn="just">
              <a:spcAft>
                <a:spcPts val="300"/>
              </a:spcAft>
              <a:buFont typeface="+mj-lt"/>
              <a:buAutoNum type="arabicParenR" startAt="7"/>
              <a:defRPr/>
            </a:pPr>
            <a:endParaRPr lang="en-US" sz="1400" b="0" dirty="0">
              <a:solidFill>
                <a:schemeClr val="accent2">
                  <a:lumMod val="75000"/>
                </a:schemeClr>
              </a:solidFill>
            </a:endParaRPr>
          </a:p>
          <a:p>
            <a:pPr marL="457200" indent="-457200" algn="just">
              <a:spcAft>
                <a:spcPts val="300"/>
              </a:spcAft>
              <a:buFont typeface="+mj-lt"/>
              <a:buAutoNum type="arabicParenR" startAt="7"/>
              <a:defRPr/>
            </a:pPr>
            <a:endParaRPr lang="en-US" sz="1400" b="0" dirty="0">
              <a:solidFill>
                <a:schemeClr val="accent2">
                  <a:lumMod val="75000"/>
                </a:schemeClr>
              </a:solidFill>
            </a:endParaRPr>
          </a:p>
          <a:p>
            <a:pPr marL="457200" indent="-457200" algn="just">
              <a:spcAft>
                <a:spcPts val="300"/>
              </a:spcAft>
              <a:buFont typeface="+mj-lt"/>
              <a:buAutoNum type="arabicParenR" startAt="7"/>
              <a:defRPr/>
            </a:pPr>
            <a:endParaRPr lang="en-US" sz="1400" b="0" dirty="0">
              <a:solidFill>
                <a:schemeClr val="accent2">
                  <a:lumMod val="75000"/>
                </a:schemeClr>
              </a:solidFill>
            </a:endParaRPr>
          </a:p>
        </p:txBody>
      </p:sp>
    </p:spTree>
    <p:extLst>
      <p:ext uri="{BB962C8B-B14F-4D97-AF65-F5344CB8AC3E}">
        <p14:creationId xmlns:p14="http://schemas.microsoft.com/office/powerpoint/2010/main" val="2379002441"/>
      </p:ext>
    </p:extLst>
  </p:cSld>
  <p:clrMapOvr>
    <a:masterClrMapping/>
  </p:clrMapOvr>
  <p:transition advClick="0" advTm="3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defRPr/>
            </a:pPr>
            <a:r>
              <a:rPr lang="en-US" sz="2200" dirty="0">
                <a:solidFill>
                  <a:schemeClr val="accent2">
                    <a:lumMod val="75000"/>
                  </a:schemeClr>
                </a:solidFill>
              </a:rPr>
              <a:t>I. OBJECTIVES</a:t>
            </a:r>
          </a:p>
        </p:txBody>
      </p:sp>
      <p:sp>
        <p:nvSpPr>
          <p:cNvPr id="7" name="Prostokąt 3">
            <a:extLst>
              <a:ext uri="{FF2B5EF4-FFF2-40B4-BE49-F238E27FC236}">
                <a16:creationId xmlns:a16="http://schemas.microsoft.com/office/drawing/2014/main" id="{2E1D6342-54C4-4FE8-B1A3-5FA75B54917E}"/>
              </a:ext>
            </a:extLst>
          </p:cNvPr>
          <p:cNvSpPr/>
          <p:nvPr/>
        </p:nvSpPr>
        <p:spPr>
          <a:xfrm>
            <a:off x="539750" y="2017871"/>
            <a:ext cx="7992690" cy="3524042"/>
          </a:xfrm>
          <a:prstGeom prst="rect">
            <a:avLst/>
          </a:prstGeom>
        </p:spPr>
        <p:txBody>
          <a:bodyPr wrap="square">
            <a:spAutoFit/>
          </a:bodyPr>
          <a:lstStyle/>
          <a:p>
            <a:pPr marL="457200" indent="-457200" algn="just">
              <a:spcAft>
                <a:spcPts val="1000"/>
              </a:spcAft>
              <a:buFont typeface="+mj-lt"/>
              <a:buAutoNum type="arabicParenR"/>
              <a:defRPr/>
            </a:pPr>
            <a:r>
              <a:rPr lang="en-US" sz="1800" b="0" dirty="0">
                <a:solidFill>
                  <a:schemeClr val="accent2">
                    <a:lumMod val="75000"/>
                  </a:schemeClr>
                </a:solidFill>
              </a:rPr>
              <a:t>To study the clinical application of instrumented biomechanical gait analysis and the different research designs in which it is used.</a:t>
            </a:r>
          </a:p>
          <a:p>
            <a:pPr marL="457200" indent="-457200" algn="just">
              <a:spcAft>
                <a:spcPts val="1000"/>
              </a:spcAft>
              <a:buFont typeface="+mj-lt"/>
              <a:buAutoNum type="arabicParenR"/>
              <a:defRPr/>
            </a:pPr>
            <a:r>
              <a:rPr lang="en-US" sz="1800" b="0" dirty="0">
                <a:solidFill>
                  <a:schemeClr val="accent2">
                    <a:lumMod val="75000"/>
                  </a:schemeClr>
                </a:solidFill>
              </a:rPr>
              <a:t>To analyze the application of the instrumented biomechanical gait analysis in the sports field and the information it provides to athletes and coaches.</a:t>
            </a:r>
          </a:p>
          <a:p>
            <a:pPr marL="457200" indent="-457200" algn="just">
              <a:spcAft>
                <a:spcPts val="1000"/>
              </a:spcAft>
              <a:buFont typeface="+mj-lt"/>
              <a:buAutoNum type="arabicParenR"/>
              <a:defRPr/>
            </a:pPr>
            <a:r>
              <a:rPr lang="en-US" sz="1800" b="0" dirty="0">
                <a:solidFill>
                  <a:schemeClr val="accent2">
                    <a:lumMod val="75000"/>
                  </a:schemeClr>
                </a:solidFill>
              </a:rPr>
              <a:t>To study the practical application in the area of ergonomics and exemplify how the instrumented biomechanical gait analysis can improve jobs conditions.</a:t>
            </a:r>
          </a:p>
          <a:p>
            <a:pPr marL="457200" indent="-457200" algn="just">
              <a:buFont typeface="+mj-lt"/>
              <a:buAutoNum type="arabicParenR"/>
              <a:defRPr/>
            </a:pPr>
            <a:r>
              <a:rPr lang="en-US" sz="1800" b="0" dirty="0">
                <a:solidFill>
                  <a:schemeClr val="accent2">
                    <a:lumMod val="75000"/>
                  </a:schemeClr>
                </a:solidFill>
              </a:rPr>
              <a:t>To study how the instrumented biomechanical gait analysis is applied in legal medicine where a dysfunction must be characterized to determine a degree of incapacity for work or financial compensation.</a:t>
            </a:r>
          </a:p>
        </p:txBody>
      </p:sp>
    </p:spTree>
    <p:extLst>
      <p:ext uri="{BB962C8B-B14F-4D97-AF65-F5344CB8AC3E}">
        <p14:creationId xmlns:p14="http://schemas.microsoft.com/office/powerpoint/2010/main" val="3347098125"/>
      </p:ext>
    </p:extLst>
  </p:cSld>
  <p:clrMapOvr>
    <a:masterClrMapping/>
  </p:clrMapOvr>
  <p:transition advClick="0" advTm="3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10468D72-1D2A-496E-BC60-7E63D3749321}"/>
              </a:ext>
            </a:extLst>
          </p:cNvPr>
          <p:cNvSpPr txBox="1"/>
          <p:nvPr/>
        </p:nvSpPr>
        <p:spPr>
          <a:xfrm>
            <a:off x="2286000" y="4869160"/>
            <a:ext cx="4572000" cy="974306"/>
          </a:xfrm>
          <a:prstGeom prst="rect">
            <a:avLst/>
          </a:prstGeom>
          <a:noFill/>
        </p:spPr>
        <p:txBody>
          <a:bodyPr wrap="square">
            <a:spAutoFit/>
          </a:bodyPr>
          <a:lstStyle/>
          <a:p>
            <a:pPr algn="ctr">
              <a:lnSpc>
                <a:spcPts val="1400"/>
              </a:lnSpc>
              <a:spcBef>
                <a:spcPts val="1200"/>
              </a:spcBef>
            </a:pPr>
            <a:r>
              <a:rPr lang="pl-PL" sz="1000" dirty="0">
                <a:solidFill>
                  <a:schemeClr val="tx1"/>
                </a:solidFill>
                <a:effectLst/>
                <a:latin typeface="Arial" panose="020B0604020202020204" pitchFamily="34" charset="0"/>
                <a:ea typeface="Calibri" panose="020F0502020204030204" pitchFamily="34" charset="0"/>
              </a:rPr>
              <a:t>The </a:t>
            </a:r>
            <a:r>
              <a:rPr lang="pl-PL" sz="1000" dirty="0" err="1">
                <a:solidFill>
                  <a:schemeClr val="tx1"/>
                </a:solidFill>
                <a:effectLst/>
                <a:latin typeface="Arial" panose="020B0604020202020204" pitchFamily="34" charset="0"/>
                <a:ea typeface="Calibri" panose="020F0502020204030204" pitchFamily="34" charset="0"/>
              </a:rPr>
              <a:t>European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Commission's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support</a:t>
            </a:r>
            <a:r>
              <a:rPr lang="pl-PL" sz="1000" dirty="0">
                <a:solidFill>
                  <a:schemeClr val="tx1"/>
                </a:solidFill>
                <a:effectLst/>
                <a:latin typeface="Arial" panose="020B0604020202020204" pitchFamily="34" charset="0"/>
                <a:ea typeface="Calibri" panose="020F0502020204030204" pitchFamily="34" charset="0"/>
              </a:rPr>
              <a:t> for the </a:t>
            </a:r>
            <a:r>
              <a:rPr lang="pl-PL" sz="1000" dirty="0" err="1">
                <a:solidFill>
                  <a:schemeClr val="tx1"/>
                </a:solidFill>
                <a:effectLst/>
                <a:latin typeface="Arial" panose="020B0604020202020204" pitchFamily="34" charset="0"/>
                <a:ea typeface="Calibri" panose="020F0502020204030204" pitchFamily="34" charset="0"/>
              </a:rPr>
              <a:t>production</a:t>
            </a:r>
            <a:r>
              <a:rPr lang="pl-PL" sz="1000" dirty="0">
                <a:solidFill>
                  <a:schemeClr val="tx1"/>
                </a:solidFill>
                <a:effectLst/>
                <a:latin typeface="Arial" panose="020B0604020202020204" pitchFamily="34" charset="0"/>
                <a:ea typeface="Calibri" panose="020F0502020204030204" pitchFamily="34" charset="0"/>
              </a:rPr>
              <a:t> of </a:t>
            </a:r>
            <a:r>
              <a:rPr lang="pl-PL" sz="1000" dirty="0" err="1">
                <a:solidFill>
                  <a:schemeClr val="tx1"/>
                </a:solidFill>
                <a:effectLst/>
                <a:latin typeface="Arial" panose="020B0604020202020204" pitchFamily="34" charset="0"/>
                <a:ea typeface="Calibri" panose="020F0502020204030204" pitchFamily="34" charset="0"/>
              </a:rPr>
              <a:t>this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publication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does</a:t>
            </a:r>
            <a:r>
              <a:rPr lang="pl-PL" sz="1000" dirty="0">
                <a:solidFill>
                  <a:schemeClr val="tx1"/>
                </a:solidFill>
                <a:effectLst/>
                <a:latin typeface="Arial" panose="020B0604020202020204" pitchFamily="34" charset="0"/>
                <a:ea typeface="Calibri" panose="020F0502020204030204" pitchFamily="34" charset="0"/>
              </a:rPr>
              <a:t> not </a:t>
            </a:r>
            <a:r>
              <a:rPr lang="pl-PL" sz="1000" dirty="0" err="1">
                <a:solidFill>
                  <a:schemeClr val="tx1"/>
                </a:solidFill>
                <a:effectLst/>
                <a:latin typeface="Arial" panose="020B0604020202020204" pitchFamily="34" charset="0"/>
                <a:ea typeface="Calibri" panose="020F0502020204030204" pitchFamily="34" charset="0"/>
              </a:rPr>
              <a:t>constitute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an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endorsement</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contents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reflect</a:t>
            </a:r>
            <a:r>
              <a:rPr lang="pl-PL" sz="1000" dirty="0">
                <a:solidFill>
                  <a:schemeClr val="tx1"/>
                </a:solidFill>
                <a:effectLst/>
                <a:latin typeface="Arial" panose="020B0604020202020204" pitchFamily="34" charset="0"/>
                <a:ea typeface="Calibri" panose="020F0502020204030204" pitchFamily="34" charset="0"/>
              </a:rPr>
              <a:t> the </a:t>
            </a:r>
            <a:r>
              <a:rPr lang="pl-PL" sz="1000" dirty="0" err="1">
                <a:solidFill>
                  <a:schemeClr val="tx1"/>
                </a:solidFill>
                <a:effectLst/>
                <a:latin typeface="Arial" panose="020B0604020202020204" pitchFamily="34" charset="0"/>
                <a:ea typeface="Calibri" panose="020F0502020204030204" pitchFamily="34" charset="0"/>
              </a:rPr>
              <a:t>views</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only</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authors</a:t>
            </a:r>
            <a:r>
              <a:rPr lang="pl-PL" sz="1000" dirty="0">
                <a:solidFill>
                  <a:schemeClr val="tx1"/>
                </a:solidFill>
                <a:effectLst/>
                <a:latin typeface="Arial" panose="020B0604020202020204" pitchFamily="34" charset="0"/>
                <a:ea typeface="Calibri" panose="020F0502020204030204" pitchFamily="34" charset="0"/>
              </a:rPr>
              <a:t>, and the </a:t>
            </a:r>
            <a:r>
              <a:rPr lang="pl-PL" sz="1000" dirty="0" err="1">
                <a:solidFill>
                  <a:schemeClr val="tx1"/>
                </a:solidFill>
                <a:effectLst/>
                <a:latin typeface="Arial" panose="020B0604020202020204" pitchFamily="34" charset="0"/>
                <a:ea typeface="Calibri" panose="020F0502020204030204" pitchFamily="34" charset="0"/>
              </a:rPr>
              <a:t>Commission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cannot</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held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responsible</a:t>
            </a:r>
            <a:r>
              <a:rPr lang="pl-PL" sz="1000" dirty="0">
                <a:solidFill>
                  <a:schemeClr val="tx1"/>
                </a:solidFill>
                <a:effectLst/>
                <a:latin typeface="Arial" panose="020B0604020202020204" pitchFamily="34" charset="0"/>
                <a:ea typeface="Calibri" panose="020F0502020204030204" pitchFamily="34" charset="0"/>
              </a:rPr>
              <a:t> for </a:t>
            </a:r>
            <a:r>
              <a:rPr lang="pl-PL" sz="1000" dirty="0" err="1">
                <a:solidFill>
                  <a:schemeClr val="tx1"/>
                </a:solidFill>
                <a:effectLst/>
                <a:latin typeface="Arial" panose="020B0604020202020204" pitchFamily="34" charset="0"/>
                <a:ea typeface="Calibri" panose="020F0502020204030204" pitchFamily="34" charset="0"/>
              </a:rPr>
              <a:t>any</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use</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which</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may</a:t>
            </a:r>
            <a:r>
              <a:rPr lang="pl-PL" sz="1000" dirty="0">
                <a:solidFill>
                  <a:schemeClr val="tx1"/>
                </a:solidFill>
                <a:effectLst/>
                <a:latin typeface="Arial" panose="020B0604020202020204" pitchFamily="34" charset="0"/>
                <a:ea typeface="Calibri" panose="020F0502020204030204" pitchFamily="34" charset="0"/>
              </a:rPr>
              <a:t> be </a:t>
            </a:r>
            <a:r>
              <a:rPr lang="pl-PL" sz="1000" dirty="0" err="1">
                <a:solidFill>
                  <a:schemeClr val="tx1"/>
                </a:solidFill>
                <a:effectLst/>
                <a:latin typeface="Arial" panose="020B0604020202020204" pitchFamily="34" charset="0"/>
                <a:ea typeface="Calibri" panose="020F0502020204030204" pitchFamily="34" charset="0"/>
              </a:rPr>
              <a:t>made</a:t>
            </a:r>
            <a:r>
              <a:rPr lang="pl-PL" sz="1000" dirty="0">
                <a:solidFill>
                  <a:schemeClr val="tx1"/>
                </a:solidFill>
                <a:effectLst/>
                <a:latin typeface="Arial" panose="020B0604020202020204" pitchFamily="34" charset="0"/>
                <a:ea typeface="Calibri" panose="020F0502020204030204" pitchFamily="34" charset="0"/>
              </a:rPr>
              <a:t> of the </a:t>
            </a:r>
            <a:r>
              <a:rPr lang="pl-PL" sz="1000" dirty="0" err="1">
                <a:solidFill>
                  <a:schemeClr val="tx1"/>
                </a:solidFill>
                <a:effectLst/>
                <a:latin typeface="Arial" panose="020B0604020202020204" pitchFamily="34" charset="0"/>
                <a:ea typeface="Calibri" panose="020F0502020204030204" pitchFamily="34" charset="0"/>
              </a:rPr>
              <a:t>information</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contained</a:t>
            </a:r>
            <a:r>
              <a:rPr lang="pl-PL" sz="1000" dirty="0">
                <a:solidFill>
                  <a:schemeClr val="tx1"/>
                </a:solidFill>
                <a:effectLst/>
                <a:latin typeface="Arial" panose="020B0604020202020204" pitchFamily="34" charset="0"/>
                <a:ea typeface="Calibri" panose="020F0502020204030204" pitchFamily="34" charset="0"/>
              </a:rPr>
              <a:t> </a:t>
            </a:r>
            <a:r>
              <a:rPr lang="pl-PL" sz="1000" dirty="0" err="1">
                <a:solidFill>
                  <a:schemeClr val="tx1"/>
                </a:solidFill>
                <a:effectLst/>
                <a:latin typeface="Arial" panose="020B0604020202020204" pitchFamily="34" charset="0"/>
                <a:ea typeface="Calibri" panose="020F0502020204030204" pitchFamily="34" charset="0"/>
              </a:rPr>
              <a:t>therein</a:t>
            </a:r>
            <a:r>
              <a:rPr lang="pl-PL" sz="1000" dirty="0">
                <a:solidFill>
                  <a:schemeClr val="tx1"/>
                </a:solidFill>
                <a:effectLst/>
                <a:latin typeface="Arial" panose="020B0604020202020204" pitchFamily="34" charset="0"/>
                <a:ea typeface="Calibri" panose="020F0502020204030204" pitchFamily="34" charset="0"/>
              </a:rPr>
              <a:t>.</a:t>
            </a:r>
            <a:endParaRPr lang="pl-PL" sz="1100" dirty="0">
              <a:solidFill>
                <a:schemeClr val="tx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543052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CD7F052-12D2-4476-BCD0-6B14FF2CBE5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1" name="Rectangle 2">
            <a:extLst>
              <a:ext uri="{FF2B5EF4-FFF2-40B4-BE49-F238E27FC236}">
                <a16:creationId xmlns:a16="http://schemas.microsoft.com/office/drawing/2014/main" id="{A19D27B6-3918-41BD-86A4-18A6BA0562C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2" name="Rectangle 2">
            <a:extLst>
              <a:ext uri="{FF2B5EF4-FFF2-40B4-BE49-F238E27FC236}">
                <a16:creationId xmlns:a16="http://schemas.microsoft.com/office/drawing/2014/main" id="{36772BD0-516D-4BF7-92E6-E108C8852AF9}"/>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3" name="Rectangle 2">
            <a:extLst>
              <a:ext uri="{FF2B5EF4-FFF2-40B4-BE49-F238E27FC236}">
                <a16:creationId xmlns:a16="http://schemas.microsoft.com/office/drawing/2014/main" id="{7D5C157F-9564-4480-B509-11234DAD5632}"/>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7174" name="Rectangle 4">
            <a:extLst>
              <a:ext uri="{FF2B5EF4-FFF2-40B4-BE49-F238E27FC236}">
                <a16:creationId xmlns:a16="http://schemas.microsoft.com/office/drawing/2014/main" id="{F2CF61EE-0026-4A42-B800-DD26CAF4CE6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4" name="Prostokąt 3">
            <a:extLst>
              <a:ext uri="{FF2B5EF4-FFF2-40B4-BE49-F238E27FC236}">
                <a16:creationId xmlns:a16="http://schemas.microsoft.com/office/drawing/2014/main" id="{6F1E17A5-99A2-450F-AC97-BC84B3D4606F}"/>
              </a:ext>
            </a:extLst>
          </p:cNvPr>
          <p:cNvSpPr/>
          <p:nvPr/>
        </p:nvSpPr>
        <p:spPr>
          <a:xfrm>
            <a:off x="827584" y="3206586"/>
            <a:ext cx="7416824" cy="769441"/>
          </a:xfrm>
          <a:prstGeom prst="rect">
            <a:avLst/>
          </a:prstGeom>
          <a:noFill/>
        </p:spPr>
        <p:txBody>
          <a:bodyPr wrap="square">
            <a:spAutoFit/>
          </a:bodyPr>
          <a:lstStyle/>
          <a:p>
            <a:pPr algn="ctr">
              <a:defRPr/>
            </a:pPr>
            <a:r>
              <a:rPr lang="en-US" sz="4400" b="0" dirty="0">
                <a:solidFill>
                  <a:schemeClr val="accent2">
                    <a:lumMod val="75000"/>
                  </a:schemeClr>
                </a:solidFill>
              </a:rPr>
              <a:t>II. CONTENTS</a:t>
            </a:r>
          </a:p>
        </p:txBody>
      </p:sp>
      <p:sp>
        <p:nvSpPr>
          <p:cNvPr id="9" name="8 Rectángulo redondeado"/>
          <p:cNvSpPr/>
          <p:nvPr/>
        </p:nvSpPr>
        <p:spPr bwMode="auto">
          <a:xfrm>
            <a:off x="827584" y="3068960"/>
            <a:ext cx="7416824" cy="1080120"/>
          </a:xfrm>
          <a:prstGeom prst="roundRect">
            <a:avLst/>
          </a:prstGeom>
          <a:noFill/>
          <a:ln w="12700" cap="flat" cmpd="sng" algn="ctr">
            <a:solidFill>
              <a:schemeClr val="accent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3" name="Prostokąt 1">
            <a:extLst>
              <a:ext uri="{FF2B5EF4-FFF2-40B4-BE49-F238E27FC236}">
                <a16:creationId xmlns:a16="http://schemas.microsoft.com/office/drawing/2014/main" id="{F32C5711-65DF-4054-8581-0863E60C0580}"/>
              </a:ext>
            </a:extLst>
          </p:cNvPr>
          <p:cNvSpPr/>
          <p:nvPr/>
        </p:nvSpPr>
        <p:spPr>
          <a:xfrm>
            <a:off x="540518" y="1412875"/>
            <a:ext cx="8135938" cy="830997"/>
          </a:xfrm>
          <a:prstGeom prst="rect">
            <a:avLst/>
          </a:prstGeom>
        </p:spPr>
        <p:txBody>
          <a:bodyPr>
            <a:spAutoFit/>
          </a:bodyPr>
          <a:lstStyle/>
          <a:p>
            <a:pPr algn="ctr">
              <a:defRPr/>
            </a:pPr>
            <a:r>
              <a:rPr lang="en-US" sz="2400" dirty="0">
                <a:solidFill>
                  <a:schemeClr val="accent2">
                    <a:lumMod val="75000"/>
                  </a:schemeClr>
                </a:solidFill>
              </a:rPr>
              <a:t>D.4 In which cases and how can a biomechanical instrumented analysis be useful? </a:t>
            </a:r>
          </a:p>
        </p:txBody>
      </p:sp>
      <p:sp>
        <p:nvSpPr>
          <p:cNvPr id="5" name="Prostokąt 1">
            <a:extLst>
              <a:ext uri="{FF2B5EF4-FFF2-40B4-BE49-F238E27FC236}">
                <a16:creationId xmlns:a16="http://schemas.microsoft.com/office/drawing/2014/main" id="{6EE5198D-C7D6-4C0D-966E-424B0200712F}"/>
              </a:ext>
            </a:extLst>
          </p:cNvPr>
          <p:cNvSpPr/>
          <p:nvPr/>
        </p:nvSpPr>
        <p:spPr>
          <a:xfrm>
            <a:off x="683568" y="4438273"/>
            <a:ext cx="7848228" cy="769441"/>
          </a:xfrm>
          <a:prstGeom prst="rect">
            <a:avLst/>
          </a:prstGeom>
        </p:spPr>
        <p:txBody>
          <a:bodyPr wrap="square">
            <a:spAutoFit/>
          </a:bodyPr>
          <a:lstStyle/>
          <a:p>
            <a:pPr algn="ctr"/>
            <a:r>
              <a:rPr lang="en-US" sz="2200" dirty="0">
                <a:solidFill>
                  <a:schemeClr val="accent2">
                    <a:lumMod val="75000"/>
                  </a:schemeClr>
                </a:solidFill>
              </a:rPr>
              <a:t>II.1 Clinical application of biomechanical instrumented gait analysis. </a:t>
            </a:r>
          </a:p>
        </p:txBody>
      </p:sp>
    </p:spTree>
    <p:extLst>
      <p:ext uri="{BB962C8B-B14F-4D97-AF65-F5344CB8AC3E}">
        <p14:creationId xmlns:p14="http://schemas.microsoft.com/office/powerpoint/2010/main" val="2871316272"/>
      </p:ext>
    </p:extLst>
  </p:cSld>
  <p:clrMapOvr>
    <a:masterClrMapping/>
  </p:clrMapOvr>
  <p:transition advClick="0" advTm="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719894" y="1064637"/>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pic>
        <p:nvPicPr>
          <p:cNvPr id="4" name="Imagen 3" descr="Imagen que contiene dibujo&#10;&#10;Descripción generada automáticamente">
            <a:extLst>
              <a:ext uri="{FF2B5EF4-FFF2-40B4-BE49-F238E27FC236}">
                <a16:creationId xmlns:a16="http://schemas.microsoft.com/office/drawing/2014/main" id="{0FEC4D23-C32C-45BF-B97D-B772163C2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5221" y="2372072"/>
            <a:ext cx="3652763" cy="3505200"/>
          </a:xfrm>
          <a:prstGeom prst="rect">
            <a:avLst/>
          </a:prstGeom>
        </p:spPr>
      </p:pic>
      <p:sp>
        <p:nvSpPr>
          <p:cNvPr id="5" name="Rectángulo: esquinas redondeadas 4">
            <a:extLst>
              <a:ext uri="{FF2B5EF4-FFF2-40B4-BE49-F238E27FC236}">
                <a16:creationId xmlns:a16="http://schemas.microsoft.com/office/drawing/2014/main" id="{E3D2F26D-55F4-46BF-81BD-DD6EF3FBBEAF}"/>
              </a:ext>
            </a:extLst>
          </p:cNvPr>
          <p:cNvSpPr/>
          <p:nvPr/>
        </p:nvSpPr>
        <p:spPr bwMode="auto">
          <a:xfrm>
            <a:off x="4644008" y="2348880"/>
            <a:ext cx="3652763" cy="1008112"/>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marR="0" indent="-84138" algn="ctr" defTabSz="642938" rtl="0" eaLnBrk="1" fontAlgn="base" latinLnBrk="0" hangingPunct="1">
              <a:lnSpc>
                <a:spcPct val="90000"/>
              </a:lnSpc>
              <a:spcBef>
                <a:spcPts val="1675"/>
              </a:spcBef>
              <a:spcAft>
                <a:spcPct val="0"/>
              </a:spcAft>
              <a:buClrTx/>
              <a:buSzPct val="171000"/>
              <a:buFont typeface="Arial" charset="0"/>
              <a:buNone/>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characterize the population</a:t>
            </a:r>
            <a:endParaRPr kumimoji="0" lang="es-ES" sz="1000" b="1" i="0" u="none" strike="noStrike" cap="none" normalizeH="0" baseline="0" dirty="0">
              <a:ln>
                <a:noFill/>
              </a:ln>
              <a:solidFill>
                <a:schemeClr val="bg1"/>
              </a:solidFill>
              <a:effectLst/>
              <a:latin typeface="Arial" charset="0"/>
              <a:sym typeface="Arial" charset="0"/>
            </a:endParaRPr>
          </a:p>
        </p:txBody>
      </p:sp>
      <p:sp>
        <p:nvSpPr>
          <p:cNvPr id="6" name="Rectángulo: esquinas redondeadas 5">
            <a:extLst>
              <a:ext uri="{FF2B5EF4-FFF2-40B4-BE49-F238E27FC236}">
                <a16:creationId xmlns:a16="http://schemas.microsoft.com/office/drawing/2014/main" id="{C5B36FBD-FEAA-4C07-B5AF-8729B5AA91BC}"/>
              </a:ext>
            </a:extLst>
          </p:cNvPr>
          <p:cNvSpPr/>
          <p:nvPr/>
        </p:nvSpPr>
        <p:spPr bwMode="auto">
          <a:xfrm>
            <a:off x="4644008" y="3645024"/>
            <a:ext cx="3652763" cy="1008112"/>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indent="-84138" algn="ctr" defTabSz="642938" eaLnBrk="1" hangingPunct="1">
              <a:lnSpc>
                <a:spcPct val="90000"/>
              </a:lnSpc>
              <a:spcBef>
                <a:spcPts val="1675"/>
              </a:spcBef>
              <a:buSzPct val="171000"/>
            </a:pPr>
            <a:r>
              <a:rPr lang="en-US" sz="1800"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o support the medical diagnosis</a:t>
            </a:r>
            <a:endParaRPr lang="es-ES" sz="1800" dirty="0">
              <a:latin typeface="Calibri" panose="020F0502020204030204" pitchFamily="34" charset="0"/>
              <a:cs typeface="Times New Roman" panose="02020603050405020304" pitchFamily="18" charset="0"/>
              <a:sym typeface="Arial" charset="0"/>
            </a:endParaRPr>
          </a:p>
        </p:txBody>
      </p:sp>
      <p:sp>
        <p:nvSpPr>
          <p:cNvPr id="7" name="Rectángulo: esquinas redondeadas 6">
            <a:extLst>
              <a:ext uri="{FF2B5EF4-FFF2-40B4-BE49-F238E27FC236}">
                <a16:creationId xmlns:a16="http://schemas.microsoft.com/office/drawing/2014/main" id="{4EDB0287-5B0E-46DE-9923-D37BCBAF630A}"/>
              </a:ext>
            </a:extLst>
          </p:cNvPr>
          <p:cNvSpPr/>
          <p:nvPr/>
        </p:nvSpPr>
        <p:spPr bwMode="auto">
          <a:xfrm>
            <a:off x="4644008" y="4941168"/>
            <a:ext cx="3652763" cy="1008112"/>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90488" indent="-84138" algn="ctr" defTabSz="642938" eaLnBrk="1" hangingPunct="1">
              <a:lnSpc>
                <a:spcPct val="90000"/>
              </a:lnSpc>
              <a:spcBef>
                <a:spcPts val="1675"/>
              </a:spcBef>
              <a:buSzPct val="171000"/>
            </a:pPr>
            <a:r>
              <a:rPr lang="en-US" sz="1800" dirty="0">
                <a:latin typeface="Calibri" panose="020F0502020204030204" pitchFamily="34" charset="0"/>
                <a:ea typeface="Calibri" panose="020F0502020204030204" pitchFamily="34" charset="0"/>
                <a:cs typeface="Times New Roman" panose="02020603050405020304" pitchFamily="18" charset="0"/>
              </a:rPr>
              <a:t>T</a:t>
            </a:r>
            <a:r>
              <a:rPr lang="en-US" sz="1800" dirty="0">
                <a:effectLst/>
                <a:latin typeface="Calibri" panose="020F0502020204030204" pitchFamily="34" charset="0"/>
                <a:ea typeface="Calibri" panose="020F0502020204030204" pitchFamily="34" charset="0"/>
                <a:cs typeface="Times New Roman" panose="02020603050405020304" pitchFamily="18" charset="0"/>
              </a:rPr>
              <a:t>o assess the effectiveness of medical and physical rehabilitation treatments</a:t>
            </a:r>
            <a:endParaRPr lang="es-ES" sz="1800" dirty="0">
              <a:latin typeface="Calibri" panose="020F0502020204030204" pitchFamily="34" charset="0"/>
              <a:cs typeface="Times New Roman" panose="02020603050405020304" pitchFamily="18" charset="0"/>
              <a:sym typeface="Arial" charset="0"/>
            </a:endParaRPr>
          </a:p>
        </p:txBody>
      </p:sp>
      <p:sp>
        <p:nvSpPr>
          <p:cNvPr id="8" name="Prostokąt 1">
            <a:extLst>
              <a:ext uri="{FF2B5EF4-FFF2-40B4-BE49-F238E27FC236}">
                <a16:creationId xmlns:a16="http://schemas.microsoft.com/office/drawing/2014/main" id="{C587E3AA-9869-4B6C-9C18-87D8AB43BCC9}"/>
              </a:ext>
            </a:extLst>
          </p:cNvPr>
          <p:cNvSpPr/>
          <p:nvPr/>
        </p:nvSpPr>
        <p:spPr>
          <a:xfrm>
            <a:off x="684212" y="1691516"/>
            <a:ext cx="7848228" cy="369332"/>
          </a:xfrm>
          <a:prstGeom prst="rect">
            <a:avLst/>
          </a:prstGeom>
        </p:spPr>
        <p:txBody>
          <a:bodyPr wrap="square">
            <a:spAutoFit/>
          </a:bodyPr>
          <a:lstStyle/>
          <a:p>
            <a:pPr algn="ctr"/>
            <a:r>
              <a:rPr lang="en-US" sz="1800" b="0" dirty="0">
                <a:solidFill>
                  <a:schemeClr val="accent2">
                    <a:lumMod val="75000"/>
                  </a:schemeClr>
                </a:solidFill>
              </a:rPr>
              <a:t>What is the use of instrumented gait analysis in medical practice?</a:t>
            </a:r>
          </a:p>
        </p:txBody>
      </p:sp>
    </p:spTree>
    <p:extLst>
      <p:ext uri="{BB962C8B-B14F-4D97-AF65-F5344CB8AC3E}">
        <p14:creationId xmlns:p14="http://schemas.microsoft.com/office/powerpoint/2010/main" val="1868880814"/>
      </p:ext>
    </p:extLst>
  </p:cSld>
  <p:clrMapOvr>
    <a:masterClrMapping/>
  </p:clrMapOvr>
  <p:transition advClick="0" advTm="3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sp>
        <p:nvSpPr>
          <p:cNvPr id="3" name="Prostokąt 1">
            <a:extLst>
              <a:ext uri="{FF2B5EF4-FFF2-40B4-BE49-F238E27FC236}">
                <a16:creationId xmlns:a16="http://schemas.microsoft.com/office/drawing/2014/main" id="{ECA099C1-E56C-418F-A9D2-F4E0F09BD30D}"/>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Instrumented gait analysis to characterize the population</a:t>
            </a:r>
          </a:p>
        </p:txBody>
      </p:sp>
      <p:sp>
        <p:nvSpPr>
          <p:cNvPr id="5" name="Rectángulo: esquinas redondeadas 4">
            <a:extLst>
              <a:ext uri="{FF2B5EF4-FFF2-40B4-BE49-F238E27FC236}">
                <a16:creationId xmlns:a16="http://schemas.microsoft.com/office/drawing/2014/main" id="{9F71C2F2-080C-4F6D-B5C6-24A99542EF41}"/>
              </a:ext>
            </a:extLst>
          </p:cNvPr>
          <p:cNvSpPr/>
          <p:nvPr/>
        </p:nvSpPr>
        <p:spPr bwMode="auto">
          <a:xfrm>
            <a:off x="2771800" y="2744958"/>
            <a:ext cx="3096344" cy="1512168"/>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6350" defTabSz="642938" rtl="0" eaLnBrk="1" fontAlgn="base" latinLnBrk="0" hangingPunct="1">
              <a:lnSpc>
                <a:spcPct val="90000"/>
              </a:lnSpc>
              <a:spcBef>
                <a:spcPts val="1675"/>
              </a:spcBef>
              <a:spcAft>
                <a:spcPct val="0"/>
              </a:spcAft>
              <a:buClrTx/>
              <a:buSzPct val="171000"/>
              <a:buFont typeface="Arial" charset="0"/>
              <a:buNone/>
              <a:tabLst/>
            </a:pPr>
            <a:r>
              <a:rPr lang="en-US" sz="1600" dirty="0"/>
              <a:t>How different is the gait of people with a disease compared to people with similar characteristics but healthy?</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6" name="Rectángulo: esquinas redondeadas 5">
            <a:extLst>
              <a:ext uri="{FF2B5EF4-FFF2-40B4-BE49-F238E27FC236}">
                <a16:creationId xmlns:a16="http://schemas.microsoft.com/office/drawing/2014/main" id="{1EDD0484-F338-4290-9A1C-AFE0AF2EB6E5}"/>
              </a:ext>
            </a:extLst>
          </p:cNvPr>
          <p:cNvSpPr/>
          <p:nvPr/>
        </p:nvSpPr>
        <p:spPr bwMode="auto">
          <a:xfrm>
            <a:off x="2768585" y="4509120"/>
            <a:ext cx="3096344" cy="986641"/>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6350" defTabSz="642938" rtl="0" eaLnBrk="1" fontAlgn="base" latinLnBrk="0" hangingPunct="1">
              <a:lnSpc>
                <a:spcPct val="90000"/>
              </a:lnSpc>
              <a:spcBef>
                <a:spcPts val="1675"/>
              </a:spcBef>
              <a:spcAft>
                <a:spcPct val="0"/>
              </a:spcAft>
              <a:buClrTx/>
              <a:buSzPct val="171000"/>
              <a:buFont typeface="Arial" charset="0"/>
              <a:buNone/>
              <a:tabLst/>
            </a:pPr>
            <a:r>
              <a:rPr lang="en-US" sz="1600" dirty="0"/>
              <a:t>How does gait evolve throughout of a pathology? </a:t>
            </a:r>
            <a:endParaRPr kumimoji="0" lang="es-ES" sz="1600" b="1" i="0" u="none" strike="noStrike" cap="none" normalizeH="0" baseline="0" dirty="0">
              <a:ln>
                <a:noFill/>
              </a:ln>
              <a:solidFill>
                <a:schemeClr val="bg1"/>
              </a:solidFill>
              <a:effectLst/>
              <a:latin typeface="Arial" charset="0"/>
              <a:sym typeface="Arial" charset="0"/>
            </a:endParaRPr>
          </a:p>
        </p:txBody>
      </p:sp>
      <p:pic>
        <p:nvPicPr>
          <p:cNvPr id="10" name="Imagen 9" descr="Imagen que contiene dibujo&#10;&#10;Descripción generada automáticamente">
            <a:extLst>
              <a:ext uri="{FF2B5EF4-FFF2-40B4-BE49-F238E27FC236}">
                <a16:creationId xmlns:a16="http://schemas.microsoft.com/office/drawing/2014/main" id="{ADFB178C-2BD4-4CDA-BE5C-E7F84D4E6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556773"/>
            <a:ext cx="1877465" cy="3094722"/>
          </a:xfrm>
          <a:prstGeom prst="rect">
            <a:avLst/>
          </a:prstGeom>
        </p:spPr>
      </p:pic>
      <p:sp>
        <p:nvSpPr>
          <p:cNvPr id="11" name="Rectángulo: esquinas redondeadas 10">
            <a:extLst>
              <a:ext uri="{FF2B5EF4-FFF2-40B4-BE49-F238E27FC236}">
                <a16:creationId xmlns:a16="http://schemas.microsoft.com/office/drawing/2014/main" id="{20EB40F9-2B4E-45CB-8B10-36F39DAEDE41}"/>
              </a:ext>
            </a:extLst>
          </p:cNvPr>
          <p:cNvSpPr/>
          <p:nvPr/>
        </p:nvSpPr>
        <p:spPr bwMode="auto">
          <a:xfrm>
            <a:off x="6078911" y="3315941"/>
            <a:ext cx="2489886" cy="1439107"/>
          </a:xfrm>
          <a:prstGeom prst="round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indent="6350" defTabSz="642938" rtl="0" eaLnBrk="1" fontAlgn="base" latinLnBrk="0" hangingPunct="1">
              <a:lnSpc>
                <a:spcPct val="90000"/>
              </a:lnSpc>
              <a:spcBef>
                <a:spcPts val="1675"/>
              </a:spcBef>
              <a:spcAft>
                <a:spcPct val="0"/>
              </a:spcAft>
              <a:buClrTx/>
              <a:buSzPct val="171000"/>
              <a:buFont typeface="Arial" charset="0"/>
              <a:buNone/>
              <a:tabLst/>
            </a:pPr>
            <a:r>
              <a:rPr lang="en-US" sz="1600" dirty="0"/>
              <a:t>What normality values should we achieve when applying a gait treatment? </a:t>
            </a:r>
            <a:endParaRPr kumimoji="0" lang="es-ES" sz="1600" b="1" i="0" u="none" strike="noStrike" cap="none" normalizeH="0" baseline="0" dirty="0">
              <a:ln>
                <a:noFill/>
              </a:ln>
              <a:solidFill>
                <a:schemeClr val="bg1"/>
              </a:solidFill>
              <a:effectLst/>
              <a:latin typeface="Arial" charset="0"/>
              <a:sym typeface="Arial" charset="0"/>
            </a:endParaRPr>
          </a:p>
        </p:txBody>
      </p:sp>
    </p:spTree>
    <p:extLst>
      <p:ext uri="{BB962C8B-B14F-4D97-AF65-F5344CB8AC3E}">
        <p14:creationId xmlns:p14="http://schemas.microsoft.com/office/powerpoint/2010/main" val="2947165050"/>
      </p:ext>
    </p:extLst>
  </p:cSld>
  <p:clrMapOvr>
    <a:masterClrMapping/>
  </p:clrMapOvr>
  <p:transition advClick="0" advTm="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sp>
        <p:nvSpPr>
          <p:cNvPr id="3" name="Prostokąt 1">
            <a:extLst>
              <a:ext uri="{FF2B5EF4-FFF2-40B4-BE49-F238E27FC236}">
                <a16:creationId xmlns:a16="http://schemas.microsoft.com/office/drawing/2014/main" id="{ECA099C1-E56C-418F-A9D2-F4E0F09BD30D}"/>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Instrumented gait analysis to characterize the population</a:t>
            </a:r>
          </a:p>
        </p:txBody>
      </p:sp>
      <p:pic>
        <p:nvPicPr>
          <p:cNvPr id="4" name="Imagen 3">
            <a:extLst>
              <a:ext uri="{FF2B5EF4-FFF2-40B4-BE49-F238E27FC236}">
                <a16:creationId xmlns:a16="http://schemas.microsoft.com/office/drawing/2014/main" id="{D5828A5F-1A5F-4649-B766-769A65C5374D}"/>
              </a:ext>
            </a:extLst>
          </p:cNvPr>
          <p:cNvPicPr>
            <a:picLocks noChangeAspect="1"/>
          </p:cNvPicPr>
          <p:nvPr/>
        </p:nvPicPr>
        <p:blipFill rotWithShape="1">
          <a:blip r:embed="rId3"/>
          <a:srcRect l="6688" t="22001" r="9051" b="19201"/>
          <a:stretch/>
        </p:blipFill>
        <p:spPr>
          <a:xfrm>
            <a:off x="2413698" y="2404029"/>
            <a:ext cx="6182402" cy="2426737"/>
          </a:xfrm>
          <a:prstGeom prst="rect">
            <a:avLst/>
          </a:prstGeom>
        </p:spPr>
      </p:pic>
      <p:sp>
        <p:nvSpPr>
          <p:cNvPr id="8" name="Prostokąt 1">
            <a:extLst>
              <a:ext uri="{FF2B5EF4-FFF2-40B4-BE49-F238E27FC236}">
                <a16:creationId xmlns:a16="http://schemas.microsoft.com/office/drawing/2014/main" id="{04D0EDB5-F7D6-483F-98B8-68889E212D3E}"/>
              </a:ext>
            </a:extLst>
          </p:cNvPr>
          <p:cNvSpPr/>
          <p:nvPr/>
        </p:nvSpPr>
        <p:spPr>
          <a:xfrm>
            <a:off x="684212" y="2411596"/>
            <a:ext cx="1298238" cy="369332"/>
          </a:xfrm>
          <a:prstGeom prst="rect">
            <a:avLst/>
          </a:prstGeom>
        </p:spPr>
        <p:txBody>
          <a:bodyPr wrap="square">
            <a:spAutoFit/>
          </a:bodyPr>
          <a:lstStyle/>
          <a:p>
            <a:pPr algn="ctr"/>
            <a:r>
              <a:rPr lang="en-US" sz="1800" b="0" dirty="0">
                <a:solidFill>
                  <a:schemeClr val="accent2">
                    <a:lumMod val="75000"/>
                  </a:schemeClr>
                </a:solidFill>
              </a:rPr>
              <a:t>Example</a:t>
            </a:r>
          </a:p>
        </p:txBody>
      </p:sp>
      <p:sp>
        <p:nvSpPr>
          <p:cNvPr id="9" name="Rectángulo: esquinas redondeadas 8">
            <a:extLst>
              <a:ext uri="{FF2B5EF4-FFF2-40B4-BE49-F238E27FC236}">
                <a16:creationId xmlns:a16="http://schemas.microsoft.com/office/drawing/2014/main" id="{FDCAF84E-675E-47A6-AE75-07CE82B500DB}"/>
              </a:ext>
            </a:extLst>
          </p:cNvPr>
          <p:cNvSpPr/>
          <p:nvPr/>
        </p:nvSpPr>
        <p:spPr bwMode="auto">
          <a:xfrm>
            <a:off x="539552" y="2339593"/>
            <a:ext cx="1584176" cy="513343"/>
          </a:xfrm>
          <a:prstGeom prst="roundRect">
            <a:avLst/>
          </a:prstGeom>
          <a:noFill/>
          <a:ln w="12700" cap="flat" cmpd="sng" algn="ctr">
            <a:solidFill>
              <a:srgbClr val="0404E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12" name="Rectángulo 11">
            <a:extLst>
              <a:ext uri="{FF2B5EF4-FFF2-40B4-BE49-F238E27FC236}">
                <a16:creationId xmlns:a16="http://schemas.microsoft.com/office/drawing/2014/main" id="{C8F1F83E-63C4-44D1-A183-F4A57CF7D091}"/>
              </a:ext>
            </a:extLst>
          </p:cNvPr>
          <p:cNvSpPr/>
          <p:nvPr/>
        </p:nvSpPr>
        <p:spPr bwMode="auto">
          <a:xfrm>
            <a:off x="539552" y="3429000"/>
            <a:ext cx="1584176" cy="720080"/>
          </a:xfrm>
          <a:prstGeom prst="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a:ln>
                  <a:noFill/>
                </a:ln>
                <a:solidFill>
                  <a:schemeClr val="bg1"/>
                </a:solidFill>
                <a:effectLst/>
                <a:latin typeface="Arial" charset="0"/>
                <a:sym typeface="Arial" charset="0"/>
              </a:rPr>
              <a:t>Diabetes Mellitus</a:t>
            </a:r>
          </a:p>
        </p:txBody>
      </p:sp>
      <p:sp>
        <p:nvSpPr>
          <p:cNvPr id="13" name="Flecha: doblada hacia arriba 12">
            <a:extLst>
              <a:ext uri="{FF2B5EF4-FFF2-40B4-BE49-F238E27FC236}">
                <a16:creationId xmlns:a16="http://schemas.microsoft.com/office/drawing/2014/main" id="{8B5160E4-ED53-42AA-9928-43892ACA5260}"/>
              </a:ext>
            </a:extLst>
          </p:cNvPr>
          <p:cNvSpPr/>
          <p:nvPr/>
        </p:nvSpPr>
        <p:spPr bwMode="auto">
          <a:xfrm rot="5400000">
            <a:off x="938334" y="4584366"/>
            <a:ext cx="1368152" cy="720080"/>
          </a:xfrm>
          <a:prstGeom prst="bentUpArrow">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4" name="Rectángulo 13">
            <a:extLst>
              <a:ext uri="{FF2B5EF4-FFF2-40B4-BE49-F238E27FC236}">
                <a16:creationId xmlns:a16="http://schemas.microsoft.com/office/drawing/2014/main" id="{3CE0745F-0DC9-483F-94C7-8498EF6E30CA}"/>
              </a:ext>
            </a:extLst>
          </p:cNvPr>
          <p:cNvSpPr/>
          <p:nvPr/>
        </p:nvSpPr>
        <p:spPr bwMode="auto">
          <a:xfrm>
            <a:off x="2142342" y="5085184"/>
            <a:ext cx="1440160" cy="720080"/>
          </a:xfrm>
          <a:prstGeom prst="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1600" dirty="0" err="1">
                <a:latin typeface="Arial" charset="0"/>
                <a:sym typeface="Arial" charset="0"/>
              </a:rPr>
              <a:t>P</a:t>
            </a:r>
            <a:r>
              <a:rPr kumimoji="0" lang="es-ES" sz="1600" b="1" i="0" u="none" strike="noStrike" cap="none" normalizeH="0" baseline="0" dirty="0" err="1">
                <a:ln>
                  <a:noFill/>
                </a:ln>
                <a:solidFill>
                  <a:schemeClr val="bg1"/>
                </a:solidFill>
                <a:effectLst/>
                <a:latin typeface="Arial" charset="0"/>
                <a:sym typeface="Arial" charset="0"/>
              </a:rPr>
              <a:t>eripheral</a:t>
            </a:r>
            <a:r>
              <a:rPr kumimoji="0" lang="es-ES" sz="1600" b="1" i="0" u="none" strike="noStrike" cap="none" normalizeH="0" baseline="0" dirty="0">
                <a:ln>
                  <a:noFill/>
                </a:ln>
                <a:solidFill>
                  <a:schemeClr val="bg1"/>
                </a:solidFill>
                <a:effectLst/>
                <a:latin typeface="Arial" charset="0"/>
                <a:sym typeface="Arial" charset="0"/>
              </a:rPr>
              <a:t> </a:t>
            </a:r>
            <a:r>
              <a:rPr kumimoji="0" lang="es-ES" sz="1600" b="1" i="0" u="none" strike="noStrike" cap="none" normalizeH="0" baseline="0" dirty="0" err="1">
                <a:ln>
                  <a:noFill/>
                </a:ln>
                <a:solidFill>
                  <a:schemeClr val="bg1"/>
                </a:solidFill>
                <a:effectLst/>
                <a:latin typeface="Arial" charset="0"/>
                <a:sym typeface="Arial" charset="0"/>
              </a:rPr>
              <a:t>neuropathy</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16" name="Rectángulo 15">
            <a:extLst>
              <a:ext uri="{FF2B5EF4-FFF2-40B4-BE49-F238E27FC236}">
                <a16:creationId xmlns:a16="http://schemas.microsoft.com/office/drawing/2014/main" id="{EFD4F3C0-0C9A-4C59-A884-6CC38249DFC9}"/>
              </a:ext>
            </a:extLst>
          </p:cNvPr>
          <p:cNvSpPr/>
          <p:nvPr/>
        </p:nvSpPr>
        <p:spPr bwMode="auto">
          <a:xfrm>
            <a:off x="3707904" y="5085184"/>
            <a:ext cx="1440160" cy="720080"/>
          </a:xfrm>
          <a:prstGeom prst="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s-ES" sz="1600" dirty="0" err="1">
                <a:latin typeface="Arial" charset="0"/>
                <a:sym typeface="Arial" charset="0"/>
              </a:rPr>
              <a:t>V</a:t>
            </a:r>
            <a:r>
              <a:rPr kumimoji="0" lang="es-ES" sz="1600" b="1" i="0" u="none" strike="noStrike" cap="none" normalizeH="0" baseline="0" dirty="0" err="1">
                <a:ln>
                  <a:noFill/>
                </a:ln>
                <a:solidFill>
                  <a:schemeClr val="bg1"/>
                </a:solidFill>
                <a:effectLst/>
                <a:latin typeface="Arial" charset="0"/>
                <a:sym typeface="Arial" charset="0"/>
              </a:rPr>
              <a:t>asculopathy</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17" name="Rectángulo 16">
            <a:extLst>
              <a:ext uri="{FF2B5EF4-FFF2-40B4-BE49-F238E27FC236}">
                <a16:creationId xmlns:a16="http://schemas.microsoft.com/office/drawing/2014/main" id="{D6B9CC0E-8C85-4AAE-B96C-1D4FD6667A0C}"/>
              </a:ext>
            </a:extLst>
          </p:cNvPr>
          <p:cNvSpPr/>
          <p:nvPr/>
        </p:nvSpPr>
        <p:spPr bwMode="auto">
          <a:xfrm>
            <a:off x="5292080" y="5085184"/>
            <a:ext cx="1440160" cy="720080"/>
          </a:xfrm>
          <a:prstGeom prst="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kumimoji="0" lang="es-ES" sz="1600" b="1" i="0" u="none" strike="noStrike" cap="none" normalizeH="0" baseline="0" dirty="0" err="1">
                <a:ln>
                  <a:noFill/>
                </a:ln>
                <a:solidFill>
                  <a:schemeClr val="bg1"/>
                </a:solidFill>
                <a:effectLst/>
                <a:latin typeface="Arial" charset="0"/>
                <a:sym typeface="Arial" charset="0"/>
              </a:rPr>
              <a:t>Foot</a:t>
            </a:r>
            <a:r>
              <a:rPr kumimoji="0" lang="es-ES" sz="1600" b="1" i="0" u="none" strike="noStrike" cap="none" normalizeH="0" baseline="0" dirty="0">
                <a:ln>
                  <a:noFill/>
                </a:ln>
                <a:solidFill>
                  <a:schemeClr val="bg1"/>
                </a:solidFill>
                <a:effectLst/>
                <a:latin typeface="Arial" charset="0"/>
                <a:sym typeface="Arial" charset="0"/>
              </a:rPr>
              <a:t> </a:t>
            </a:r>
            <a:r>
              <a:rPr kumimoji="0" lang="es-ES" sz="1600" b="1" i="0" u="none" strike="noStrike" cap="none" normalizeH="0" baseline="0" dirty="0" err="1">
                <a:ln>
                  <a:noFill/>
                </a:ln>
                <a:solidFill>
                  <a:schemeClr val="bg1"/>
                </a:solidFill>
                <a:effectLst/>
                <a:latin typeface="Arial" charset="0"/>
                <a:sym typeface="Arial" charset="0"/>
              </a:rPr>
              <a:t>deformities</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18" name="Rectángulo 17">
            <a:extLst>
              <a:ext uri="{FF2B5EF4-FFF2-40B4-BE49-F238E27FC236}">
                <a16:creationId xmlns:a16="http://schemas.microsoft.com/office/drawing/2014/main" id="{903CB38D-1BCB-42EE-864F-255410042B35}"/>
              </a:ext>
            </a:extLst>
          </p:cNvPr>
          <p:cNvSpPr/>
          <p:nvPr/>
        </p:nvSpPr>
        <p:spPr bwMode="auto">
          <a:xfrm>
            <a:off x="7308304" y="5085184"/>
            <a:ext cx="1296144" cy="720080"/>
          </a:xfrm>
          <a:prstGeom prst="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n-US" sz="1800" dirty="0">
                <a:latin typeface="Calibri" panose="020F0502020204030204" pitchFamily="34" charset="0"/>
                <a:ea typeface="Calibri" panose="020F0502020204030204" pitchFamily="34" charset="0"/>
                <a:cs typeface="Times New Roman" panose="02020603050405020304" pitchFamily="18" charset="0"/>
              </a:rPr>
              <a:t>F</a:t>
            </a:r>
            <a:r>
              <a:rPr lang="en-US" sz="1800" dirty="0">
                <a:effectLst/>
                <a:latin typeface="Calibri" panose="020F0502020204030204" pitchFamily="34" charset="0"/>
                <a:ea typeface="Calibri" panose="020F0502020204030204" pitchFamily="34" charset="0"/>
                <a:cs typeface="Times New Roman" panose="02020603050405020304" pitchFamily="18" charset="0"/>
              </a:rPr>
              <a:t>oot ulcer</a:t>
            </a:r>
            <a:endParaRPr kumimoji="0" lang="es-ES" sz="1600" b="1" i="0" u="none" strike="noStrike" cap="none" normalizeH="0" baseline="0" dirty="0">
              <a:ln>
                <a:noFill/>
              </a:ln>
              <a:solidFill>
                <a:schemeClr val="bg1"/>
              </a:solidFill>
              <a:effectLst/>
              <a:latin typeface="Arial" charset="0"/>
              <a:sym typeface="Arial" charset="0"/>
            </a:endParaRPr>
          </a:p>
        </p:txBody>
      </p:sp>
      <p:sp>
        <p:nvSpPr>
          <p:cNvPr id="19" name="Flecha: a la derecha 18">
            <a:extLst>
              <a:ext uri="{FF2B5EF4-FFF2-40B4-BE49-F238E27FC236}">
                <a16:creationId xmlns:a16="http://schemas.microsoft.com/office/drawing/2014/main" id="{E48DBA80-C92F-4C54-AB7B-66EC329C84FD}"/>
              </a:ext>
            </a:extLst>
          </p:cNvPr>
          <p:cNvSpPr/>
          <p:nvPr/>
        </p:nvSpPr>
        <p:spPr bwMode="auto">
          <a:xfrm>
            <a:off x="6822862" y="5301208"/>
            <a:ext cx="413434" cy="320798"/>
          </a:xfrm>
          <a:prstGeom prst="rightArrow">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indent="-401638" algn="r" defTabSz="642938" eaLnBrk="1" hangingPunct="1">
              <a:lnSpc>
                <a:spcPct val="90000"/>
              </a:lnSpc>
              <a:spcBef>
                <a:spcPts val="1675"/>
              </a:spcBef>
              <a:buSzPct val="171000"/>
            </a:pPr>
            <a:endParaRPr lang="es-ES">
              <a:latin typeface="Arial" charset="0"/>
              <a:sym typeface="Arial" charset="0"/>
            </a:endParaRPr>
          </a:p>
        </p:txBody>
      </p:sp>
    </p:spTree>
    <p:extLst>
      <p:ext uri="{BB962C8B-B14F-4D97-AF65-F5344CB8AC3E}">
        <p14:creationId xmlns:p14="http://schemas.microsoft.com/office/powerpoint/2010/main" val="3224882293"/>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descr="Icono&#10;&#10;Descripción generada automáticamente">
            <a:extLst>
              <a:ext uri="{FF2B5EF4-FFF2-40B4-BE49-F238E27FC236}">
                <a16:creationId xmlns:a16="http://schemas.microsoft.com/office/drawing/2014/main" id="{DE64A867-D3C7-4BD0-AFA1-844B6D189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53678" flipH="1">
            <a:off x="3492155" y="3779514"/>
            <a:ext cx="1449787" cy="1449787"/>
          </a:xfrm>
          <a:prstGeom prst="rect">
            <a:avLst/>
          </a:prstGeom>
        </p:spPr>
      </p:pic>
      <p:sp>
        <p:nvSpPr>
          <p:cNvPr id="10242" name="Rectangle 2">
            <a:extLst>
              <a:ext uri="{FF2B5EF4-FFF2-40B4-BE49-F238E27FC236}">
                <a16:creationId xmlns:a16="http://schemas.microsoft.com/office/drawing/2014/main" id="{6867BD1C-B57E-429F-893D-7C317F33A493}"/>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3" name="Rectangle 2">
            <a:extLst>
              <a:ext uri="{FF2B5EF4-FFF2-40B4-BE49-F238E27FC236}">
                <a16:creationId xmlns:a16="http://schemas.microsoft.com/office/drawing/2014/main" id="{981BB90A-DBD5-41E6-882C-F79799136665}"/>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4" name="Rectangle 2">
            <a:extLst>
              <a:ext uri="{FF2B5EF4-FFF2-40B4-BE49-F238E27FC236}">
                <a16:creationId xmlns:a16="http://schemas.microsoft.com/office/drawing/2014/main" id="{BFE4083A-D053-46CF-8C76-16CB8038E4B4}"/>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5" name="Rectangle 2">
            <a:extLst>
              <a:ext uri="{FF2B5EF4-FFF2-40B4-BE49-F238E27FC236}">
                <a16:creationId xmlns:a16="http://schemas.microsoft.com/office/drawing/2014/main" id="{63F9E893-D6F3-4E9E-A1D3-39CBF6163EE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10246" name="Rectangle 4">
            <a:extLst>
              <a:ext uri="{FF2B5EF4-FFF2-40B4-BE49-F238E27FC236}">
                <a16:creationId xmlns:a16="http://schemas.microsoft.com/office/drawing/2014/main" id="{1DD92850-ACE4-4495-ACAD-BDA3E150842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000" b="1">
                <a:solidFill>
                  <a:schemeClr val="bg1"/>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000" b="1">
                <a:solidFill>
                  <a:schemeClr val="bg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000" b="1">
                <a:solidFill>
                  <a:schemeClr val="bg1"/>
                </a:solidFill>
                <a:latin typeface="Arial" panose="020B0604020202020204" pitchFamily="34" charset="0"/>
                <a:cs typeface="Arial" panose="020B0604020202020204" pitchFamily="34" charset="0"/>
                <a:sym typeface="Arial" panose="020B0604020202020204" pitchFamily="34" charset="0"/>
              </a:defRPr>
            </a:lvl9pPr>
          </a:lstStyle>
          <a:p>
            <a:endParaRPr lang="pl-PL" altLang="pl-PL"/>
          </a:p>
        </p:txBody>
      </p:sp>
      <p:sp>
        <p:nvSpPr>
          <p:cNvPr id="2" name="Prostokąt 1">
            <a:extLst>
              <a:ext uri="{FF2B5EF4-FFF2-40B4-BE49-F238E27FC236}">
                <a16:creationId xmlns:a16="http://schemas.microsoft.com/office/drawing/2014/main" id="{28B9937F-6FB0-4170-A270-96E0A5C60740}"/>
              </a:ext>
            </a:extLst>
          </p:cNvPr>
          <p:cNvSpPr/>
          <p:nvPr/>
        </p:nvSpPr>
        <p:spPr>
          <a:xfrm>
            <a:off x="684212" y="1052736"/>
            <a:ext cx="7848228" cy="430887"/>
          </a:xfrm>
          <a:prstGeom prst="rect">
            <a:avLst/>
          </a:prstGeom>
        </p:spPr>
        <p:txBody>
          <a:bodyPr wrap="square">
            <a:spAutoFit/>
          </a:bodyPr>
          <a:lstStyle/>
          <a:p>
            <a:pPr algn="ctr"/>
            <a:r>
              <a:rPr lang="en-US" sz="2200" dirty="0">
                <a:solidFill>
                  <a:schemeClr val="accent2">
                    <a:lumMod val="75000"/>
                  </a:schemeClr>
                </a:solidFill>
              </a:rPr>
              <a:t>II.1 CLINICAL APPLICATION</a:t>
            </a:r>
          </a:p>
        </p:txBody>
      </p:sp>
      <p:sp>
        <p:nvSpPr>
          <p:cNvPr id="3" name="Prostokąt 1">
            <a:extLst>
              <a:ext uri="{FF2B5EF4-FFF2-40B4-BE49-F238E27FC236}">
                <a16:creationId xmlns:a16="http://schemas.microsoft.com/office/drawing/2014/main" id="{ECA099C1-E56C-418F-A9D2-F4E0F09BD30D}"/>
              </a:ext>
            </a:extLst>
          </p:cNvPr>
          <p:cNvSpPr/>
          <p:nvPr/>
        </p:nvSpPr>
        <p:spPr>
          <a:xfrm>
            <a:off x="468188" y="1835532"/>
            <a:ext cx="7848228" cy="369332"/>
          </a:xfrm>
          <a:prstGeom prst="rect">
            <a:avLst/>
          </a:prstGeom>
        </p:spPr>
        <p:txBody>
          <a:bodyPr wrap="square">
            <a:spAutoFit/>
          </a:bodyPr>
          <a:lstStyle/>
          <a:p>
            <a:r>
              <a:rPr lang="en-US" sz="1800" i="1" dirty="0">
                <a:solidFill>
                  <a:schemeClr val="accent2">
                    <a:lumMod val="75000"/>
                  </a:schemeClr>
                </a:solidFill>
              </a:rPr>
              <a:t>Instrumented gait analysis to characterize the population</a:t>
            </a:r>
          </a:p>
        </p:txBody>
      </p:sp>
      <p:sp>
        <p:nvSpPr>
          <p:cNvPr id="9" name="Rectángulo: esquinas redondeadas 8">
            <a:extLst>
              <a:ext uri="{FF2B5EF4-FFF2-40B4-BE49-F238E27FC236}">
                <a16:creationId xmlns:a16="http://schemas.microsoft.com/office/drawing/2014/main" id="{FDCAF84E-675E-47A6-AE75-07CE82B500DB}"/>
              </a:ext>
            </a:extLst>
          </p:cNvPr>
          <p:cNvSpPr/>
          <p:nvPr/>
        </p:nvSpPr>
        <p:spPr bwMode="auto">
          <a:xfrm>
            <a:off x="539552" y="2339593"/>
            <a:ext cx="1584176" cy="513343"/>
          </a:xfrm>
          <a:prstGeom prst="roundRect">
            <a:avLst/>
          </a:prstGeom>
          <a:noFill/>
          <a:ln w="12700" cap="flat" cmpd="sng" algn="ctr">
            <a:solidFill>
              <a:srgbClr val="0404E6"/>
            </a:solid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solidFill>
                  <a:srgbClr val="4287F8"/>
                </a:solidFill>
              </a:ln>
              <a:solidFill>
                <a:schemeClr val="bg1"/>
              </a:solidFill>
              <a:effectLst/>
              <a:latin typeface="Arial" charset="0"/>
              <a:sym typeface="Arial" charset="0"/>
            </a:endParaRPr>
          </a:p>
        </p:txBody>
      </p:sp>
      <p:sp>
        <p:nvSpPr>
          <p:cNvPr id="6" name="10 CuadroTexto">
            <a:extLst>
              <a:ext uri="{FF2B5EF4-FFF2-40B4-BE49-F238E27FC236}">
                <a16:creationId xmlns:a16="http://schemas.microsoft.com/office/drawing/2014/main" id="{AEB7E2DC-0A2A-4DD4-B4ED-2D82112DD4AD}"/>
              </a:ext>
            </a:extLst>
          </p:cNvPr>
          <p:cNvSpPr txBox="1"/>
          <p:nvPr/>
        </p:nvSpPr>
        <p:spPr>
          <a:xfrm>
            <a:off x="2965155" y="5615662"/>
            <a:ext cx="5999333" cy="738664"/>
          </a:xfrm>
          <a:prstGeom prst="rect">
            <a:avLst/>
          </a:prstGeom>
          <a:noFill/>
        </p:spPr>
        <p:txBody>
          <a:bodyPr wrap="square" rtlCol="0">
            <a:spAutoFit/>
          </a:bodyPr>
          <a:lstStyle/>
          <a:p>
            <a:pPr algn="ctr"/>
            <a:r>
              <a:rPr lang="es-ES" sz="1400" b="0" dirty="0">
                <a:solidFill>
                  <a:schemeClr val="accent2"/>
                </a:solidFill>
              </a:rPr>
              <a:t>Figure 1 - </a:t>
            </a:r>
            <a:r>
              <a:rPr lang="pl-PL" sz="1400" b="0" dirty="0">
                <a:solidFill>
                  <a:schemeClr val="accent2"/>
                </a:solidFill>
                <a:effectLst/>
                <a:latin typeface="Arial" panose="020B0604020202020204" pitchFamily="34" charset="0"/>
                <a:ea typeface="Calibri" panose="020F0502020204030204" pitchFamily="34" charset="0"/>
              </a:rPr>
              <a:t>instrumented walkway </a:t>
            </a:r>
            <a:r>
              <a:rPr lang="es-ES" sz="1400" b="0" dirty="0" err="1">
                <a:solidFill>
                  <a:schemeClr val="accent2"/>
                </a:solidFill>
                <a:effectLst/>
                <a:latin typeface="Arial" panose="020B0604020202020204" pitchFamily="34" charset="0"/>
                <a:ea typeface="Calibri" panose="020F0502020204030204" pitchFamily="34" charset="0"/>
              </a:rPr>
              <a:t>example</a:t>
            </a:r>
            <a:r>
              <a:rPr lang="es-ES" sz="1400" b="0" dirty="0">
                <a:solidFill>
                  <a:schemeClr val="accent2"/>
                </a:solidFill>
                <a:effectLst/>
                <a:latin typeface="Arial" panose="020B0604020202020204" pitchFamily="34" charset="0"/>
                <a:ea typeface="Calibri" panose="020F0502020204030204" pitchFamily="34" charset="0"/>
              </a:rPr>
              <a:t> </a:t>
            </a:r>
            <a:r>
              <a:rPr lang="pl-PL" sz="1400" b="0" dirty="0">
                <a:solidFill>
                  <a:schemeClr val="accent2"/>
                </a:solidFill>
                <a:effectLst/>
                <a:latin typeface="Arial" panose="020B0604020202020204" pitchFamily="34" charset="0"/>
                <a:ea typeface="Calibri" panose="020F0502020204030204" pitchFamily="34" charset="0"/>
              </a:rPr>
              <a:t>(GAITrite)</a:t>
            </a:r>
            <a:r>
              <a:rPr lang="es-ES" sz="1400" b="0" dirty="0">
                <a:solidFill>
                  <a:schemeClr val="accent2"/>
                </a:solidFill>
                <a:effectLst/>
                <a:latin typeface="Arial" panose="020B0604020202020204" pitchFamily="34" charset="0"/>
                <a:ea typeface="Calibri" panose="020F0502020204030204" pitchFamily="34" charset="0"/>
              </a:rPr>
              <a:t> and s</a:t>
            </a:r>
            <a:r>
              <a:rPr lang="en-US" sz="1400" b="0" dirty="0" err="1">
                <a:solidFill>
                  <a:schemeClr val="accent2"/>
                </a:solidFill>
                <a:effectLst/>
                <a:latin typeface="Arial" panose="020B0604020202020204" pitchFamily="34" charset="0"/>
                <a:ea typeface="Calibri" panose="020F0502020204030204" pitchFamily="34" charset="0"/>
              </a:rPr>
              <a:t>urface</a:t>
            </a:r>
            <a:r>
              <a:rPr lang="en-US" sz="1400" b="0" dirty="0">
                <a:solidFill>
                  <a:schemeClr val="accent2"/>
                </a:solidFill>
                <a:effectLst/>
                <a:latin typeface="Arial" panose="020B0604020202020204" pitchFamily="34" charset="0"/>
                <a:ea typeface="Calibri" panose="020F0502020204030204" pitchFamily="34" charset="0"/>
              </a:rPr>
              <a:t> area results of the foot contact during walking (</a:t>
            </a:r>
            <a:r>
              <a:rPr lang="en-US" sz="1400" b="0" dirty="0" err="1">
                <a:solidFill>
                  <a:schemeClr val="accent2"/>
                </a:solidFill>
                <a:effectLst/>
                <a:latin typeface="Arial" panose="020B0604020202020204" pitchFamily="34" charset="0"/>
                <a:ea typeface="Calibri" panose="020F0502020204030204" pitchFamily="34" charset="0"/>
              </a:rPr>
              <a:t>Gnanasundaram</a:t>
            </a:r>
            <a:r>
              <a:rPr lang="en-US" sz="1400" b="0" dirty="0">
                <a:solidFill>
                  <a:schemeClr val="accent2"/>
                </a:solidFill>
                <a:effectLst/>
                <a:latin typeface="Arial" panose="020B0604020202020204" pitchFamily="34" charset="0"/>
                <a:ea typeface="Calibri" panose="020F0502020204030204" pitchFamily="34" charset="0"/>
              </a:rPr>
              <a:t> et al. 2020) </a:t>
            </a:r>
            <a:endParaRPr lang="es-ES" sz="1400" b="0" dirty="0">
              <a:solidFill>
                <a:schemeClr val="accent2"/>
              </a:solidFill>
              <a:effectLst/>
              <a:latin typeface="Arial" panose="020B0604020202020204" pitchFamily="34" charset="0"/>
              <a:ea typeface="Calibri" panose="020F0502020204030204" pitchFamily="34" charset="0"/>
            </a:endParaRPr>
          </a:p>
          <a:p>
            <a:pPr algn="ctr"/>
            <a:r>
              <a:rPr lang="es-ES" sz="1400" b="0" dirty="0">
                <a:solidFill>
                  <a:schemeClr val="accent2"/>
                </a:solidFill>
              </a:rPr>
              <a:t> </a:t>
            </a:r>
          </a:p>
        </p:txBody>
      </p:sp>
      <p:pic>
        <p:nvPicPr>
          <p:cNvPr id="10" name="Imagen 9">
            <a:extLst>
              <a:ext uri="{FF2B5EF4-FFF2-40B4-BE49-F238E27FC236}">
                <a16:creationId xmlns:a16="http://schemas.microsoft.com/office/drawing/2014/main" id="{6E6DAE48-CC65-45C0-9EC5-E73B2A844B98}"/>
              </a:ext>
            </a:extLst>
          </p:cNvPr>
          <p:cNvPicPr>
            <a:picLocks noChangeAspect="1"/>
          </p:cNvPicPr>
          <p:nvPr/>
        </p:nvPicPr>
        <p:blipFill rotWithShape="1">
          <a:blip r:embed="rId4"/>
          <a:srcRect l="37400" t="20601" r="21651" b="10801"/>
          <a:stretch/>
        </p:blipFill>
        <p:spPr>
          <a:xfrm>
            <a:off x="5436096" y="2564904"/>
            <a:ext cx="3168352" cy="2985562"/>
          </a:xfrm>
          <a:prstGeom prst="rect">
            <a:avLst/>
          </a:prstGeom>
        </p:spPr>
      </p:pic>
      <p:sp>
        <p:nvSpPr>
          <p:cNvPr id="11" name="Rectángulo 10">
            <a:extLst>
              <a:ext uri="{FF2B5EF4-FFF2-40B4-BE49-F238E27FC236}">
                <a16:creationId xmlns:a16="http://schemas.microsoft.com/office/drawing/2014/main" id="{F301E0DB-4A52-48AB-A9ED-2DAF5F8CA855}"/>
              </a:ext>
            </a:extLst>
          </p:cNvPr>
          <p:cNvSpPr/>
          <p:nvPr/>
        </p:nvSpPr>
        <p:spPr bwMode="auto">
          <a:xfrm>
            <a:off x="539551" y="3212976"/>
            <a:ext cx="2808313" cy="2232248"/>
          </a:xfrm>
          <a:prstGeom prst="rect">
            <a:avLst/>
          </a:prstGeom>
          <a:solidFill>
            <a:srgbClr val="4287F8"/>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R="0" algn="ctr" defTabSz="642938" rtl="0" eaLnBrk="1" fontAlgn="base" latinLnBrk="0" hangingPunct="1">
              <a:lnSpc>
                <a:spcPct val="90000"/>
              </a:lnSpc>
              <a:spcBef>
                <a:spcPts val="1675"/>
              </a:spcBef>
              <a:spcAft>
                <a:spcPct val="0"/>
              </a:spcAft>
              <a:buClrTx/>
              <a:buSzPct val="171000"/>
              <a:buFont typeface="Arial" charset="0"/>
              <a:buNone/>
              <a:tabLst/>
            </a:pPr>
            <a:r>
              <a:rPr lang="en-US" sz="1800" b="0" dirty="0">
                <a:latin typeface="Calibri" panose="020F0502020204030204" pitchFamily="34" charset="0"/>
                <a:ea typeface="Calibri" panose="020F0502020204030204" pitchFamily="34" charset="0"/>
                <a:cs typeface="Times New Roman" panose="02020603050405020304" pitchFamily="18" charset="0"/>
              </a:rPr>
              <a:t>What is the d</a:t>
            </a:r>
            <a:r>
              <a:rPr lang="en-US" sz="1800" b="0" dirty="0">
                <a:effectLst/>
                <a:latin typeface="Calibri" panose="020F0502020204030204" pitchFamily="34" charset="0"/>
                <a:ea typeface="Calibri" panose="020F0502020204030204" pitchFamily="34" charset="0"/>
                <a:cs typeface="Times New Roman" panose="02020603050405020304" pitchFamily="18" charset="0"/>
              </a:rPr>
              <a:t>ynamic plantar pressure profile of persons with diabetes without neuropathy and the diabetic neuropathy, compared with the healthy control ?</a:t>
            </a:r>
          </a:p>
        </p:txBody>
      </p:sp>
      <p:pic>
        <p:nvPicPr>
          <p:cNvPr id="5" name="Imagen 4">
            <a:extLst>
              <a:ext uri="{FF2B5EF4-FFF2-40B4-BE49-F238E27FC236}">
                <a16:creationId xmlns:a16="http://schemas.microsoft.com/office/drawing/2014/main" id="{3FC3C87A-3A8D-4241-A68B-180F9A3D75B8}"/>
              </a:ext>
            </a:extLst>
          </p:cNvPr>
          <p:cNvPicPr/>
          <p:nvPr/>
        </p:nvPicPr>
        <p:blipFill>
          <a:blip r:embed="rId5" cstate="print"/>
          <a:srcRect l="14861" t="26375" r="64389" b="52953"/>
          <a:stretch>
            <a:fillRect/>
          </a:stretch>
        </p:blipFill>
        <p:spPr bwMode="auto">
          <a:xfrm>
            <a:off x="3570885" y="2762009"/>
            <a:ext cx="1793203" cy="1099039"/>
          </a:xfrm>
          <a:prstGeom prst="rect">
            <a:avLst/>
          </a:prstGeom>
          <a:noFill/>
          <a:ln w="9525">
            <a:noFill/>
            <a:miter lim="800000"/>
            <a:headEnd/>
            <a:tailEnd/>
          </a:ln>
        </p:spPr>
      </p:pic>
      <p:sp>
        <p:nvSpPr>
          <p:cNvPr id="17" name="Flecha: a la derecha 16">
            <a:extLst>
              <a:ext uri="{FF2B5EF4-FFF2-40B4-BE49-F238E27FC236}">
                <a16:creationId xmlns:a16="http://schemas.microsoft.com/office/drawing/2014/main" id="{CA5889F5-7A47-4218-87A0-8EFEDB63B6BC}"/>
              </a:ext>
            </a:extLst>
          </p:cNvPr>
          <p:cNvSpPr/>
          <p:nvPr/>
        </p:nvSpPr>
        <p:spPr bwMode="auto">
          <a:xfrm rot="9077396">
            <a:off x="7920816" y="2884338"/>
            <a:ext cx="579479" cy="432034"/>
          </a:xfrm>
          <a:prstGeom prst="rightArrow">
            <a:avLst/>
          </a:prstGeom>
          <a:solidFill>
            <a:srgbClr val="C0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19" name="Flecha: a la derecha 18">
            <a:extLst>
              <a:ext uri="{FF2B5EF4-FFF2-40B4-BE49-F238E27FC236}">
                <a16:creationId xmlns:a16="http://schemas.microsoft.com/office/drawing/2014/main" id="{C7EFA168-996C-4401-9344-623302FDF459}"/>
              </a:ext>
            </a:extLst>
          </p:cNvPr>
          <p:cNvSpPr/>
          <p:nvPr/>
        </p:nvSpPr>
        <p:spPr bwMode="auto">
          <a:xfrm rot="9077396">
            <a:off x="7956819" y="4193694"/>
            <a:ext cx="579479" cy="432034"/>
          </a:xfrm>
          <a:prstGeom prst="rightArrow">
            <a:avLst/>
          </a:prstGeom>
          <a:solidFill>
            <a:srgbClr val="C00000"/>
          </a:solidFill>
          <a:ln w="12700" cap="flat" cmpd="sng" algn="ctr">
            <a:noFill/>
            <a:prstDash val="solid"/>
            <a:round/>
            <a:headEnd type="none" w="med" len="med"/>
            <a:tailEnd type="none" w="med" len="med"/>
          </a:ln>
          <a:effectLst/>
        </p:spPr>
        <p:txBody>
          <a:bodyPr vert="horz" wrap="square" lIns="50751" tIns="50751" rIns="50751" bIns="50751" numCol="1" rtlCol="0" anchor="ctr" anchorCtr="0" compatLnSpc="1">
            <a:prstTxWarp prst="textNoShape">
              <a:avLst/>
            </a:prstTxWarp>
          </a:bodyPr>
          <a:lstStyle/>
          <a:p>
            <a:pPr marL="588963" marR="0" indent="-401638" algn="r" defTabSz="642938" rtl="0" eaLnBrk="1" fontAlgn="base" latinLnBrk="0" hangingPunct="1">
              <a:lnSpc>
                <a:spcPct val="90000"/>
              </a:lnSpc>
              <a:spcBef>
                <a:spcPts val="1675"/>
              </a:spcBef>
              <a:spcAft>
                <a:spcPct val="0"/>
              </a:spcAft>
              <a:buClrTx/>
              <a:buSzPct val="171000"/>
              <a:buFont typeface="Arial" charset="0"/>
              <a:buNone/>
              <a:tabLst/>
            </a:pPr>
            <a:endParaRPr kumimoji="0" lang="es-ES" sz="1000" b="1" i="0" u="none" strike="noStrike" cap="none" normalizeH="0" baseline="0">
              <a:ln>
                <a:noFill/>
              </a:ln>
              <a:solidFill>
                <a:schemeClr val="bg1"/>
              </a:solidFill>
              <a:effectLst/>
              <a:latin typeface="Arial" charset="0"/>
              <a:sym typeface="Arial" charset="0"/>
            </a:endParaRPr>
          </a:p>
        </p:txBody>
      </p:sp>
      <p:sp>
        <p:nvSpPr>
          <p:cNvPr id="20" name="Prostokąt 1">
            <a:extLst>
              <a:ext uri="{FF2B5EF4-FFF2-40B4-BE49-F238E27FC236}">
                <a16:creationId xmlns:a16="http://schemas.microsoft.com/office/drawing/2014/main" id="{859641D5-B112-4E8A-9030-7CCC882C5AF2}"/>
              </a:ext>
            </a:extLst>
          </p:cNvPr>
          <p:cNvSpPr/>
          <p:nvPr/>
        </p:nvSpPr>
        <p:spPr>
          <a:xfrm>
            <a:off x="684212" y="2411596"/>
            <a:ext cx="1298238" cy="369332"/>
          </a:xfrm>
          <a:prstGeom prst="rect">
            <a:avLst/>
          </a:prstGeom>
        </p:spPr>
        <p:txBody>
          <a:bodyPr wrap="square">
            <a:spAutoFit/>
          </a:bodyPr>
          <a:lstStyle/>
          <a:p>
            <a:pPr algn="ctr"/>
            <a:r>
              <a:rPr lang="en-US" sz="1800" b="0" dirty="0">
                <a:solidFill>
                  <a:schemeClr val="accent2">
                    <a:lumMod val="75000"/>
                  </a:schemeClr>
                </a:solidFill>
              </a:rPr>
              <a:t>Example</a:t>
            </a:r>
          </a:p>
        </p:txBody>
      </p:sp>
    </p:spTree>
    <p:extLst>
      <p:ext uri="{BB962C8B-B14F-4D97-AF65-F5344CB8AC3E}">
        <p14:creationId xmlns:p14="http://schemas.microsoft.com/office/powerpoint/2010/main" val="3829055724"/>
      </p:ext>
    </p:extLst>
  </p:cSld>
  <p:clrMapOvr>
    <a:masterClrMapping/>
  </p:clrMapOvr>
  <p:transition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19" grpId="0" animBg="1"/>
    </p:bldLst>
  </p:timing>
</p:sld>
</file>

<file path=ppt/theme/theme1.xml><?xml version="1.0" encoding="utf-8"?>
<a:theme xmlns:a="http://schemas.openxmlformats.org/drawingml/2006/main" name="Pantallazo inicio">
  <a:themeElements>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rojekt niestandardow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1_Projekt niestandardow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rojekt niestandardow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rojekt niestandardow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rojekt niestandardow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rojekt niestandardow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rojekt niestandardow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rojekt niestandardow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rojekt niestandardow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rojekt niestandardow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rojekt niestandardow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rojekt niestandardow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rojekt niestandardow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ntallazo cier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OIZ - prezentacja &quot;wykładowa&quot;">
  <a:themeElements>
    <a:clrScheme name="">
      <a:dk1>
        <a:srgbClr val="000000"/>
      </a:dk1>
      <a:lt1>
        <a:srgbClr val="FFFFFF"/>
      </a:lt1>
      <a:dk2>
        <a:srgbClr val="000000"/>
      </a:dk2>
      <a:lt2>
        <a:srgbClr val="808080"/>
      </a:lt2>
      <a:accent1>
        <a:srgbClr val="140041"/>
      </a:accent1>
      <a:accent2>
        <a:srgbClr val="333399"/>
      </a:accent2>
      <a:accent3>
        <a:srgbClr val="FFFFFF"/>
      </a:accent3>
      <a:accent4>
        <a:srgbClr val="000000"/>
      </a:accent4>
      <a:accent5>
        <a:srgbClr val="AAAAB0"/>
      </a:accent5>
      <a:accent6>
        <a:srgbClr val="2D2D8A"/>
      </a:accent6>
      <a:hlink>
        <a:srgbClr val="009999"/>
      </a:hlink>
      <a:folHlink>
        <a:srgbClr val="99CC00"/>
      </a:folHlink>
    </a:clrScheme>
    <a:fontScheme name="WOIZ - prezentacja &quot;wykładowa&quot;">
      <a:majorFont>
        <a:latin typeface="Arial Bold"/>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50751" tIns="50751" rIns="50751" bIns="50751" numCol="1" anchor="ctr" anchorCtr="0" compatLnSpc="1">
        <a:prstTxWarp prst="textNoShape">
          <a:avLst/>
        </a:prstTxWarp>
      </a:bodyPr>
      <a:lstStyle>
        <a:defPPr marL="588963" marR="0" indent="-401638" algn="r" defTabSz="642938" rtl="0" eaLnBrk="1" fontAlgn="base" latinLnBrk="0" hangingPunct="1">
          <a:lnSpc>
            <a:spcPct val="90000"/>
          </a:lnSpc>
          <a:spcBef>
            <a:spcPts val="1675"/>
          </a:spcBef>
          <a:spcAft>
            <a:spcPct val="0"/>
          </a:spcAft>
          <a:buClrTx/>
          <a:buSzPct val="171000"/>
          <a:buFont typeface="Arial" charset="0"/>
          <a:buNone/>
          <a:tabLst/>
          <a:defRPr kumimoji="0" lang="en-US" sz="1000" b="1" i="0" u="none" strike="noStrike" cap="none" normalizeH="0" baseline="0" smtClean="0">
            <a:ln>
              <a:noFill/>
            </a:ln>
            <a:solidFill>
              <a:schemeClr val="bg1"/>
            </a:solidFill>
            <a:effectLst/>
            <a:latin typeface="Arial" charset="0"/>
            <a:sym typeface="Arial" charset="0"/>
          </a:defRPr>
        </a:defPPr>
      </a:lstStyle>
    </a:lnDef>
  </a:objectDefaults>
  <a:extraClrSchemeLst>
    <a:extraClrScheme>
      <a:clrScheme name="WOIZ - prezentacja &quot;wykładowa&quo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Szablon_prezentacji_wer_2A_(z_1_logo)_v2</Template>
  <TotalTime>0</TotalTime>
  <Pages>0</Pages>
  <Words>2448</Words>
  <Characters>0</Characters>
  <Application>Microsoft Office PowerPoint</Application>
  <PresentationFormat>Pokaz na ekranie (4:3)</PresentationFormat>
  <Lines>0</Lines>
  <Paragraphs>285</Paragraphs>
  <Slides>40</Slides>
  <Notes>39</Notes>
  <HiddenSlides>0</HiddenSlides>
  <MMClips>0</MMClips>
  <ScaleCrop>false</ScaleCrop>
  <HeadingPairs>
    <vt:vector size="6" baseType="variant">
      <vt:variant>
        <vt:lpstr>Używane czcionki</vt:lpstr>
      </vt:variant>
      <vt:variant>
        <vt:i4>6</vt:i4>
      </vt:variant>
      <vt:variant>
        <vt:lpstr>Motyw</vt:lpstr>
      </vt:variant>
      <vt:variant>
        <vt:i4>3</vt:i4>
      </vt:variant>
      <vt:variant>
        <vt:lpstr>Tytuły slajdów</vt:lpstr>
      </vt:variant>
      <vt:variant>
        <vt:i4>40</vt:i4>
      </vt:variant>
    </vt:vector>
  </HeadingPairs>
  <TitlesOfParts>
    <vt:vector size="49" baseType="lpstr">
      <vt:lpstr>Arial</vt:lpstr>
      <vt:lpstr>Arial Bold</vt:lpstr>
      <vt:lpstr>Bradley Hand ITC</vt:lpstr>
      <vt:lpstr>Calibri</vt:lpstr>
      <vt:lpstr>Gill Sans</vt:lpstr>
      <vt:lpstr>Times New Roman</vt:lpstr>
      <vt:lpstr>Pantallazo inicio</vt:lpstr>
      <vt:lpstr>Pantallazo cierre</vt:lpstr>
      <vt:lpstr>1_WOIZ - prezentacja "wykładowa"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PKO BP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PKO BP SA</dc:creator>
  <cp:lastModifiedBy>Katarzyna Mleczko</cp:lastModifiedBy>
  <cp:revision>1441</cp:revision>
  <cp:lastPrinted>2011-07-18T19:05:36Z</cp:lastPrinted>
  <dcterms:created xsi:type="dcterms:W3CDTF">2010-06-23T19:02:16Z</dcterms:created>
  <dcterms:modified xsi:type="dcterms:W3CDTF">2021-07-05T10:48:51Z</dcterms:modified>
</cp:coreProperties>
</file>