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669088" cy="9928225"/>
  <p:embeddedFontLst>
    <p:embeddedFont>
      <p:font typeface="Architects Daughter" panose="020B0604020202020204" charset="0"/>
      <p:regular r:id="rId21"/>
    </p:embeddedFon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GrfsiZOVI90NDzvzhTAt/+am4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38FA31-7C40-4ABC-99F5-069707AFE83C}">
  <a:tblStyle styleId="{B238FA31-7C40-4ABC-99F5-069707AFE83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8"/>
          </a:solidFill>
        </a:fill>
      </a:tcStyle>
    </a:wholeTbl>
    <a:band1H>
      <a:tcTxStyle/>
      <a:tcStyle>
        <a:tcBdr/>
        <a:fill>
          <a:solidFill>
            <a:srgbClr val="CAC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890838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1gX9hORtL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yjcxlBpu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z84ESfxMw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teacher should explain to students how to perform these tests.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Also, the teacher may use the following links in order to show a complete physical examination of the cervical spine during class: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https://www.youtube.com/watch?v=q1gX9hORtLY</a:t>
            </a:r>
            <a:br>
              <a:rPr lang="en-GB" sz="1200"/>
            </a:br>
            <a:r>
              <a:rPr lang="en-GB" sz="12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https://www.youtube.com/watch?v=IijlOJPHk1s&amp;t=23s</a:t>
            </a:r>
            <a:r>
              <a:rPr lang="en-GB" sz="1200" b="1" i="0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202" name="Google Shape;202;p10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12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HAND OUT SHEETS.  TAKE MEASUREMENTS. THEY HAVE APPROXIMATELY 1 H FOR THE WORKSHOP.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13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HAND OUT SHEETS.  TAKE MEASUREMENTS. THEY HAVE APPROXIMATELY 1 H FOR THE WORKSHOP.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14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HAND OUT SHEETS.  TAKE MEASUREMENTS. THEY HAVE APPROXIMATELY 1 H FOR THE WORKSHOP.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15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teacher should explain how to perform these tests on students.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Also, the teacher may use the following links in order to show a complete physical examination of the cervical spine during class: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https://www.youtube.com/watch?v=X4yjcxlBpuo</a:t>
            </a:r>
            <a:br>
              <a:rPr lang="en-GB" sz="1200"/>
            </a:br>
            <a:r>
              <a:rPr lang="en-GB" sz="12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https://www.youtube.com/watch?v=_oZp-FKeDe0</a:t>
            </a:r>
            <a:r>
              <a:rPr lang="en-GB" sz="1200" b="1" i="0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sng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https://www.youtube.com/watch?v=nz84ESfxMwM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 txBox="1">
            <a:spLocks noGrp="1"/>
          </p:cNvSpPr>
          <p:nvPr>
            <p:ph type="sldNum" idx="12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25" tIns="47400" rIns="94825" bIns="47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fld>
            <a:endParaRPr sz="1200" b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5472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None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 rot="5400000">
            <a:off x="1613693" y="704056"/>
            <a:ext cx="300038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 rot="5400000">
            <a:off x="4922838" y="1990726"/>
            <a:ext cx="578167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 rot="5400000">
            <a:off x="526257" y="-94455"/>
            <a:ext cx="5781675" cy="632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1881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None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920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342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394"/>
              <a:buFont typeface="Arial"/>
              <a:buNone/>
              <a:defRPr sz="1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4104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None/>
              <a:defRPr sz="20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None/>
              <a:defRPr sz="1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None/>
              <a:defRPr sz="16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4053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078"/>
              <a:buFont typeface="Arial"/>
              <a:buChar char="•"/>
              <a:defRPr sz="1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2336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2335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736"/>
              <a:buFont typeface="Arial"/>
              <a:buChar char="•"/>
              <a:defRPr sz="16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2638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788"/>
              <a:buFont typeface="Arial"/>
              <a:buChar char="•"/>
              <a:defRPr sz="28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9204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4104"/>
              <a:buFont typeface="Arial"/>
              <a:buChar char="•"/>
              <a:defRPr sz="24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5769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577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3420"/>
              <a:buFont typeface="Arial"/>
              <a:buChar char="•"/>
              <a:defRPr sz="2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675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2052"/>
              <a:buFont typeface="Arial"/>
              <a:buNone/>
              <a:defRPr sz="12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710"/>
              <a:buFont typeface="Arial"/>
              <a:buNone/>
              <a:defRPr sz="10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75"/>
              </a:spcBef>
              <a:spcAft>
                <a:spcPts val="0"/>
              </a:spcAft>
              <a:buClr>
                <a:srgbClr val="202261"/>
              </a:buClr>
              <a:buSzPts val="1539"/>
              <a:buFont typeface="Arial"/>
              <a:buNone/>
              <a:defRPr sz="900" b="0" i="0" u="none" strike="noStrike" cap="none">
                <a:solidFill>
                  <a:srgbClr val="2022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7"/>
          <p:cNvGrpSpPr/>
          <p:nvPr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1" name="Google Shape;11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7"/>
            <p:cNvSpPr txBox="1"/>
            <p:nvPr/>
          </p:nvSpPr>
          <p:spPr>
            <a:xfrm>
              <a:off x="2483768" y="2321491"/>
              <a:ext cx="4184730" cy="1103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Development of innovative training solutions in the ﬁeld of functional evaluation aimed at updating of the curricula of health sciences schools</a:t>
              </a:r>
              <a:endParaRPr sz="18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3" name="Google Shape;13;p17" descr="Logo Politechniki ÅlÄskiej"/>
          <p:cNvPicPr preferRelativeResize="0"/>
          <p:nvPr/>
        </p:nvPicPr>
        <p:blipFill rotWithShape="1">
          <a:blip r:embed="rId4">
            <a:alphaModFix/>
          </a:blip>
          <a:srcRect l="1044" r="29419"/>
          <a:stretch/>
        </p:blipFill>
        <p:spPr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6">
            <a:alphaModFix/>
          </a:blip>
          <a:srcRect l="10886" t="30379" r="9628" b="26702"/>
          <a:stretch/>
        </p:blipFill>
        <p:spPr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691"/>
            <a:ext cx="914400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64287" y="1327888"/>
            <a:ext cx="1812155" cy="51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10">
            <a:alphaModFix/>
          </a:blip>
          <a:srcRect t="26203" b="8289"/>
          <a:stretch/>
        </p:blipFill>
        <p:spPr>
          <a:xfrm rot="-54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14055"/>
            <a:ext cx="9144000" cy="69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9"/>
          <p:cNvCxnSpPr/>
          <p:nvPr/>
        </p:nvCxnSpPr>
        <p:spPr>
          <a:xfrm>
            <a:off x="-49213" y="6165304"/>
            <a:ext cx="9193213" cy="0"/>
          </a:xfrm>
          <a:prstGeom prst="straightConnector1">
            <a:avLst/>
          </a:prstGeom>
          <a:noFill/>
          <a:ln w="12700" cap="flat" cmpd="sng">
            <a:solidFill>
              <a:srgbClr val="0404E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96336" y="260041"/>
            <a:ext cx="1235793" cy="3525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p19"/>
          <p:cNvGrpSpPr/>
          <p:nvPr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6" name="Google Shape;26;p19" descr="Logo Politechniki ÅlÄskiej"/>
            <p:cNvPicPr preferRelativeResize="0"/>
            <p:nvPr/>
          </p:nvPicPr>
          <p:blipFill rotWithShape="1">
            <a:blip r:embed="rId15">
              <a:alphaModFix/>
            </a:blip>
            <a:srcRect r="78612"/>
            <a:stretch/>
          </p:blipFill>
          <p:spPr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19"/>
          <p:cNvSpPr txBox="1"/>
          <p:nvPr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Development of innovative training solutions in the ﬁeld of functional evaluation aimed at updating of the curricula of health sciences schools</a:t>
            </a:r>
            <a:endParaRPr sz="900" b="1" i="0" u="none" strike="noStrike" cap="none">
              <a:solidFill>
                <a:srgbClr val="606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" name="Google Shape;31;p19"/>
          <p:cNvCxnSpPr>
            <a:stCxn id="26" idx="1"/>
          </p:cNvCxnSpPr>
          <p:nvPr/>
        </p:nvCxnSpPr>
        <p:spPr>
          <a:xfrm rot="10800000" flipH="1">
            <a:off x="323528" y="1340808"/>
            <a:ext cx="288000" cy="5161800"/>
          </a:xfrm>
          <a:prstGeom prst="straightConnector1">
            <a:avLst/>
          </a:prstGeom>
          <a:noFill/>
          <a:ln>
            <a:noFill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99360"/>
            <a:ext cx="9144000" cy="1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1" descr="Logo Politechniki ÅlÄskiej"/>
          <p:cNvPicPr preferRelativeResize="0"/>
          <p:nvPr/>
        </p:nvPicPr>
        <p:blipFill rotWithShape="1">
          <a:blip r:embed="rId4">
            <a:alphaModFix/>
          </a:blip>
          <a:srcRect l="1044" r="29419"/>
          <a:stretch/>
        </p:blipFill>
        <p:spPr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1"/>
          <p:cNvPicPr preferRelativeResize="0"/>
          <p:nvPr/>
        </p:nvPicPr>
        <p:blipFill rotWithShape="1">
          <a:blip r:embed="rId6">
            <a:alphaModFix/>
          </a:blip>
          <a:srcRect l="10886" t="30379" r="9628" b="26702"/>
          <a:stretch/>
        </p:blipFill>
        <p:spPr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75053" y="3789040"/>
            <a:ext cx="1812155" cy="5169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47664" y="3645024"/>
            <a:ext cx="684076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3420"/>
              <a:buFont typeface="Arial"/>
              <a:buNone/>
            </a:pPr>
            <a:r>
              <a:rPr lang="en-GB" sz="2000" b="1" i="0" u="none" strike="noStrike" cap="none">
                <a:solidFill>
                  <a:srgbClr val="26267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MODULE BIOMECHANICS OF SPINE  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Font typeface="Arial"/>
              <a:buNone/>
            </a:pPr>
            <a:r>
              <a:rPr lang="en-GB" sz="2000" b="1" i="0" u="none" strike="noStrike" cap="none">
                <a:solidFill>
                  <a:srgbClr val="26267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Didactic Unit C: HOW DO I ASSESS SPINE?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675"/>
              </a:spcBef>
              <a:spcAft>
                <a:spcPts val="0"/>
              </a:spcAft>
              <a:buClr>
                <a:srgbClr val="262672"/>
              </a:buClr>
              <a:buSzPts val="3420"/>
              <a:buFont typeface="Arial"/>
              <a:buNone/>
            </a:pPr>
            <a:r>
              <a:rPr lang="en-GB" sz="2000" b="1" i="0" u="none" strike="noStrike" cap="none">
                <a:solidFill>
                  <a:srgbClr val="26267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C.1. What methods may I apply to assess the function of the spine appropriately?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463529" y="1700808"/>
            <a:ext cx="8361119" cy="67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LUMBAR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Specific tests: only if indicated and depending on diagnostic suspicion.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369814" y="5575293"/>
            <a:ext cx="2827573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LASÈGUE IN DECUBITUS (LATERAL)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467705" y="3793772"/>
            <a:ext cx="2029582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LASÈGUE &amp; BRAGARD TEST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5364088" y="3604134"/>
            <a:ext cx="3171520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LASÈGUE BILATERAL IN SEDESTATION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3062903" y="4485301"/>
            <a:ext cx="1785463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REVERSE LASÈGUE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5364088" y="3916881"/>
            <a:ext cx="1464592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NERI TEST</a:t>
            </a:r>
            <a:endParaRPr/>
          </a:p>
        </p:txBody>
      </p:sp>
      <p:pic>
        <p:nvPicPr>
          <p:cNvPr id="216" name="Google Shape;216;p10" descr="P:\ART\DPS\Catalogo\BD_ValFuncional\Servicios_Valoracion\Documentación de interés\Protocolos clínicos\Modificado\Fotos\Lumbar\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814" y="2396722"/>
            <a:ext cx="2360295" cy="1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P:\ART\DPS\Catalogo\BD_ValFuncional\Servicios_Valoracion\Documentación de interés\Protocolos clínicos\Modificado\Fotos\Lumbar\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447" y="3983626"/>
            <a:ext cx="2027555" cy="151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4758" y="3062976"/>
            <a:ext cx="1681480" cy="1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5364088" y="4229630"/>
            <a:ext cx="1464592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PHALEN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5348938" y="4485299"/>
            <a:ext cx="3330685" cy="39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LASÈGUE IN DECUBITUS PRONE (BARRAQUER-FERRÉ)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5364088" y="4910972"/>
            <a:ext cx="1464592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VALSALVA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5243040" y="3198560"/>
            <a:ext cx="3171520" cy="36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Other manoeuvres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Measuring function in spine: the most widespread devices &amp; clinical scales</a:t>
            </a: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450990" y="1650279"/>
            <a:ext cx="3320868" cy="28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MOVEMENT ASSESSMENT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Classic goniometers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Inclinometers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Others: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Electronic inclinometers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935" y="3698584"/>
            <a:ext cx="1401445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09" y="3599524"/>
            <a:ext cx="1308100" cy="181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6448" y="3645024"/>
            <a:ext cx="138620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5412" y="4408656"/>
            <a:ext cx="122492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8639" y="4368529"/>
            <a:ext cx="1224922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1"/>
          <p:cNvSpPr/>
          <p:nvPr/>
        </p:nvSpPr>
        <p:spPr>
          <a:xfrm>
            <a:off x="5076056" y="2829417"/>
            <a:ext cx="3748160" cy="131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Photogrammetry: gold standard in measuring kinetic parameters (related to mobility: angles, speed, acceleration).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319782" y="1412875"/>
            <a:ext cx="8144074" cy="4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CLASS INDEX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1043930" y="2276872"/>
            <a:ext cx="7423274" cy="262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ECEEF"/>
              </a:buClr>
              <a:buSzPts val="2200"/>
              <a:buFont typeface="Arial"/>
              <a:buChar char="•"/>
            </a:pPr>
            <a:r>
              <a:rPr lang="en-GB" sz="2200" b="0" i="0" strike="noStrike" cap="none">
                <a:solidFill>
                  <a:srgbClr val="CECEEF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ECEEF"/>
              </a:buClr>
              <a:buSzPts val="2200"/>
              <a:buFont typeface="Arial"/>
              <a:buChar char="•"/>
            </a:pPr>
            <a:r>
              <a:rPr lang="en-GB" sz="2200" b="0" i="0" strike="noStrike" cap="none">
                <a:solidFill>
                  <a:srgbClr val="CECEEF"/>
                </a:solidFill>
                <a:latin typeface="Arial"/>
                <a:ea typeface="Arial"/>
                <a:cs typeface="Arial"/>
                <a:sym typeface="Arial"/>
              </a:rPr>
              <a:t>Measuring function in the spine: the most widespread devices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CBCBE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2200" b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800"/>
              <a:buFont typeface="Arial"/>
              <a:buChar char="•"/>
            </a:pPr>
            <a:r>
              <a:rPr lang="en-GB" sz="28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Class workshop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  Physical examination: movement analysis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390" y="948834"/>
            <a:ext cx="1477494" cy="14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Physical examination: movement analysis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539651" y="2396840"/>
            <a:ext cx="8072764" cy="375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Form work groups.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In order to measure each segment, one of you will act as the patient and the others will take the measurement and note down the results.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Change roles to measure each segment.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You must follow the instructions for the measurement you have in your work sheet, and indicate the angle obtained in each field’s corresponding segment.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You may ask your teacher if you have any queries.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You can take the measurements with the GONIOMETER, INCLINOMETER or both, depending on what instruments you have in the class. 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6876032" y="664681"/>
            <a:ext cx="1874081" cy="9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390" y="809413"/>
            <a:ext cx="1477494" cy="14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Physical examination: movement analysis</a:t>
            </a:r>
            <a:endParaRPr/>
          </a:p>
        </p:txBody>
      </p:sp>
      <p:sp>
        <p:nvSpPr>
          <p:cNvPr id="279" name="Google Shape;279;p14"/>
          <p:cNvSpPr/>
          <p:nvPr/>
        </p:nvSpPr>
        <p:spPr>
          <a:xfrm>
            <a:off x="467420" y="2149019"/>
            <a:ext cx="8289103" cy="45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-"/>
            </a:pP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You are going to take measurements of mobility using a goniometer and/or inclinometer (instructions in the physical examination file).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strike="noStrike" cap="none">
                <a:solidFill>
                  <a:srgbClr val="6520FF"/>
                </a:solidFill>
                <a:latin typeface="Arial"/>
                <a:ea typeface="Arial"/>
                <a:cs typeface="Arial"/>
                <a:sym typeface="Arial"/>
              </a:rPr>
              <a:t>In addition, you are going to carry out several tests to measure the flexibility of the dorsal and lumbar column using a tape measure.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DORSAL COLUMN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Ott’s test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This is used to measure the degree of flexibility in the dorsal column. It is carried out with the patient standing, measuring the distance between a point marking vertebra (spinous</a:t>
            </a:r>
            <a:r>
              <a:rPr lang="en-GB" sz="1800" b="0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process) C7 and </a:t>
            </a: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 point 30 cm below.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The subject is asked to perform an anterior flexion, attempting to curve the dorsal region as much as possible, and vice-versa; </a:t>
            </a:r>
            <a:r>
              <a:rPr lang="en-GB" sz="18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with normal subjects performing anterior flexion, the distance between the two points marked increases from 2 to 4 cm</a:t>
            </a: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, and in extension it decreases by 1-2 cm.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6876032" y="601430"/>
            <a:ext cx="1874081" cy="9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390" y="809413"/>
            <a:ext cx="1477494" cy="14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392735" y="908720"/>
            <a:ext cx="6054498" cy="42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Physical examination: movement analysis</a:t>
            </a: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467420" y="2149019"/>
            <a:ext cx="8289103" cy="396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-"/>
            </a:pP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You are going to take measurements of mobility using a goniometer and/or inclinometer (instructions in the physical examination file).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strike="noStrike" cap="none">
                <a:solidFill>
                  <a:srgbClr val="6520FF"/>
                </a:solidFill>
                <a:latin typeface="Arial"/>
                <a:ea typeface="Arial"/>
                <a:cs typeface="Arial"/>
                <a:sym typeface="Arial"/>
              </a:rPr>
              <a:t>In addition, you are going to carry out several tests to measure the flexibility of the dorsal and lumbar column using a tape measure.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LUMBAR COLUMN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Schöber’s test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In this case, the two points marked correspond to vertebra S1 and a point 10 cm below.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This distance should increase in flexion by about 5 cm for normal subjects</a:t>
            </a:r>
            <a:r>
              <a:rPr lang="en-GB" sz="18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, and decrease in extension by 2 to 3 cm. The test is positive (pathological) in flexion when there is an increase of less than 5 cm in the distance calculated between the two points.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 txBox="1"/>
          <p:nvPr/>
        </p:nvSpPr>
        <p:spPr>
          <a:xfrm>
            <a:off x="6876032" y="601430"/>
            <a:ext cx="1874081" cy="94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WORKSHOP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F0E244C-8328-4F88-8709-64ED77E10DC2}"/>
              </a:ext>
            </a:extLst>
          </p:cNvPr>
          <p:cNvSpPr txBox="1"/>
          <p:nvPr/>
        </p:nvSpPr>
        <p:spPr>
          <a:xfrm>
            <a:off x="2286000" y="4626322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European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Commission's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production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publication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does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not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constitute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endorsement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contents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reflect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views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only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authors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Commission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cannot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held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responsible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any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which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made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the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information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contained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l-PL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therein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19782" y="1412875"/>
            <a:ext cx="8144074" cy="4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CLASS INDEX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043930" y="2028616"/>
            <a:ext cx="7063196" cy="244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Arial"/>
              <a:buChar char="•"/>
            </a:pPr>
            <a:r>
              <a:rPr lang="en-GB" sz="22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Measuring function in the spine: the most widespread devices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200"/>
              <a:buFont typeface="Arial"/>
              <a:buChar char="•"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Class workshop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     Physical examination: movement analysis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459529" y="1916832"/>
            <a:ext cx="567457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MEDICAL HISTORY (ANAMNESIS)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Personal data: age, profession, employment status, health habits, etc.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Previous pathologies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-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Current illness: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When and where the pain appeared; time of evolution.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Nature of the pain: mechanical/inflammatory/neuropathic. Attenuating or exacerbating factors.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Location and frequency of pain. Radiating and territory.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Other associated symptoms: cephalea, dizziness, sensory or motor impairment, etc.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0685" y="2708920"/>
            <a:ext cx="2395610" cy="249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0830" y="1634588"/>
            <a:ext cx="1021909" cy="90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024" y="3861048"/>
            <a:ext cx="10287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483182" y="1628800"/>
            <a:ext cx="8197209" cy="9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MEDICAL HISTORY (ANAMNESIS)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Essential! Detect: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Warning signs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485414" y="2640397"/>
            <a:ext cx="3728248" cy="335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Interference in the progression of the illness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YELLOW FLAGS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 environment: incapacitations or compensations.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 treatment has failed.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Mistaken beliefs about pain or fear of it.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Psychosocial factors: patient's acceptance of their role as an ill person, disorders or alterations in mood, lack of social or family support or over-protective behaviours.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917853" y="2663202"/>
            <a:ext cx="3872245" cy="332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Possible serious underlying cause.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FLAGS (lumbar pain)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Neurological condition: severe paresis.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Cauda equina syndrome.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Ankylosing spondylitis pain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 trauma.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Constitutional syndrome.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oncological antecedents.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Associated fever syndrome.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addiction via parents.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Steroid use.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14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episode at &lt;20 or &gt;50 years of age.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51544" y="1700808"/>
            <a:ext cx="8072961" cy="28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CERVICAL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Inspection: asymmetries, attitude, posture, lumps, changes in skin colour, atrophies, etc.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Palpation: painful areas, vertebral alignment, stability of the cervical structures, bulges, contractions or increase in muscle fibre tone, etc.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Exploration of cervical mobility: active and passive.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t="-356" b="-141"/>
          <a:stretch/>
        </p:blipFill>
        <p:spPr>
          <a:xfrm>
            <a:off x="3275856" y="4319161"/>
            <a:ext cx="2316018" cy="167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63601" y="637193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535448" y="1293778"/>
            <a:ext cx="8216799" cy="9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CERVICAL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Neurological exploration (if advisable!): osteotendinous reflexes, strength and sensitivity.</a:t>
            </a:r>
            <a:endParaRPr/>
          </a:p>
        </p:txBody>
      </p:sp>
      <p:graphicFrame>
        <p:nvGraphicFramePr>
          <p:cNvPr id="151" name="Google Shape;151;p6"/>
          <p:cNvGraphicFramePr/>
          <p:nvPr/>
        </p:nvGraphicFramePr>
        <p:xfrm>
          <a:off x="359532" y="227866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{B238FA31-7C40-4ABC-99F5-069707AFE83C}</a:tableStyleId>
              </a:tblPr>
              <a:tblGrid>
                <a:gridCol w="1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Root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Painful territory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Sensory damage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Muscular weakness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Reflexes affected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C3-C4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Paraspinal muscles, superior shoulder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Diaphragm, nuchal muscles, strap muscles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C5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Neck, shoulder, anterior 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Shoulder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Deltoid, supraspinatus, infraspinatus, rhomboid, biceps, brachioradialis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Biceps, brachioradialis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C6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Neck, shoulder, anterior upper arm extending to antecubital fossa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Thumb, index finger, radial forearm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Deltoid, supraspinatus, infraspinatus, rhomboid,biceps, brachioradialis, pronator teres, flexor carpi radialis, extensor carpi radialis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Biceps, brachioradialis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C7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Neck, shoulder, dorsum of forearm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Middle finger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Triceps, latissimus dorsi, pronator teres, flexor carpi radialis, extensor carpi radialis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Triceps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C8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Neck, shoulder, ulnar forearm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Ring, little fingers, hypothenar eminence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Intrinsic hand muscles, finger extensors, finger flexors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T1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Neck, shoulder, ulnar 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Ulnar forearm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Intrinsic hand muscles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(Homer's syndrome)</a:t>
                      </a:r>
                      <a:endParaRPr/>
                    </a:p>
                  </a:txBody>
                  <a:tcPr marL="53925" marR="539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L="53925" marR="539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463529" y="1700808"/>
            <a:ext cx="8361119" cy="67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CERVICAL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Specific tests: only if indicated and depending on diagnostic suspicion.</a:t>
            </a:r>
            <a:endParaRPr/>
          </a:p>
        </p:txBody>
      </p:sp>
      <p:pic>
        <p:nvPicPr>
          <p:cNvPr id="164" name="Google Shape;164;p7" descr="P:\ART\DPS\Catalogo\BD_ValFuncional\Servicios_Valoracion\Documentación de interés\Protocolos clínicos\Mod\Fotos\Cervical\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48" y="2568601"/>
            <a:ext cx="1731010" cy="23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P:\ART\DPS\Catalogo\BD_ValFuncional\Servicios_Valoracion\Documentación de interés\Protocolos clínicos\Mod\Fotos\Cervical\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749" y="2568601"/>
            <a:ext cx="1537921" cy="230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 descr="P:\ART\DPS\Catalogo\BD_ValFuncional\Servicios_Valoracion\Documentación de interés\Protocolos clínicos\Mod\Fotos\Cervical\9.JPG"/>
          <p:cNvPicPr preferRelativeResize="0"/>
          <p:nvPr/>
        </p:nvPicPr>
        <p:blipFill rotWithShape="1">
          <a:blip r:embed="rId5">
            <a:alphaModFix/>
          </a:blip>
          <a:srcRect r="9076"/>
          <a:stretch/>
        </p:blipFill>
        <p:spPr>
          <a:xfrm>
            <a:off x="3372426" y="2786540"/>
            <a:ext cx="2050415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2841" y="2852935"/>
            <a:ext cx="1537921" cy="184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9159" y="3021903"/>
            <a:ext cx="1955776" cy="122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376385" y="4870472"/>
            <a:ext cx="1225360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SPURLING TEST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3633193" y="4480085"/>
            <a:ext cx="1530408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LASÈGUE BRAQUIAL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5736626" y="4743404"/>
            <a:ext cx="1225360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ADSON TEST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975038" y="4866515"/>
            <a:ext cx="1225360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JACKSON TEST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447480" y="4244722"/>
            <a:ext cx="1464593" cy="24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SOTO-HALL TEST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463601" y="764704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751724" y="1700808"/>
            <a:ext cx="7712560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DORSAL AND LUMBAR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Inspection: asymmetries, attitude, posture, lumps, changes in skin colour, deformity and alterations in physiological curves in the lateral plane, atrophies (including atrophy of lower limbs) etc.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Palpation: painful areas, vertebral alignment, stability of the dorsolumbar structures and pelvis, bulges, contractions or increase in muscle fibre tone, etc.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Exploration of dorsal and lumbar mobility: active and passive.</a:t>
            </a:r>
            <a:endParaRPr/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Dorsal: flexion and extension (extension: reduction of kyphosis/flexion: voluntary increase of dorsal kyphosis) + rotations.</a:t>
            </a:r>
            <a:endParaRPr/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262673"/>
              </a:buClr>
              <a:buSzPts val="2000"/>
              <a:buFont typeface="Arial"/>
              <a:buChar char="-"/>
            </a:pPr>
            <a:r>
              <a:rPr lang="en-GB" sz="2000" b="0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Lumbar: flexion and extension, rotation, lateral flexion. 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63601" y="637193"/>
            <a:ext cx="8216799" cy="76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Assessing impairment: anamnesis and physical examination of the spine</a:t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35448" y="1293778"/>
            <a:ext cx="8216799" cy="128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strike="noStrike" cap="none">
                <a:solidFill>
                  <a:srgbClr val="3600B0"/>
                </a:solidFill>
                <a:latin typeface="Arial"/>
                <a:ea typeface="Arial"/>
                <a:cs typeface="Arial"/>
                <a:sym typeface="Arial"/>
              </a:rPr>
              <a:t>PHYSICAL EXAMINATION: CERVICAL SPINE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Neurological exploration (if indicated!): osteotendinous reflexes, strength and sensitivity.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2626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8" name="Google Shape;198;p9"/>
          <p:cNvGraphicFramePr/>
          <p:nvPr/>
        </p:nvGraphicFramePr>
        <p:xfrm>
          <a:off x="467706" y="2586440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{B238FA31-7C40-4ABC-99F5-069707AFE83C}</a:tableStyleId>
              </a:tblPr>
              <a:tblGrid>
                <a:gridCol w="10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Root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Painful territory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Sensory damage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Muscular weakness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Reflexes affected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L3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Anterior thigh, groin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Anterior thigh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Iliopsoas, adductors, quadriceps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Knee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L4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Anterior thigh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Medial calf, medial foot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Quadriceps, adductors,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(iliopsoas)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Knee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L5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Posterolateral thigh and calf, extending into toe and dorsum of foot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Dorsum of foot, great toe, lateral calf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Tibialis anterior, tibialis posterior, extensor hallucis longus, peronei, gluteus medius, tensor fascia latae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S1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Posterolateral thigh and calf, extending into toe and dorsum of foot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Lateral foot, posterior calf, sole of foot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Gastroc-soleus, hamstrings, gluteus maximus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Ankle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ntallazo cier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Pokaz na ekranie (4:3)</PresentationFormat>
  <Paragraphs>208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Architects Daughter</vt:lpstr>
      <vt:lpstr>Times New Roman</vt:lpstr>
      <vt:lpstr>Gill Sans</vt:lpstr>
      <vt:lpstr>Pantallazo inicio</vt:lpstr>
      <vt:lpstr>1_WOIZ - prezentacja "wykładowa"</vt:lpstr>
      <vt:lpstr>Pantallazo cierre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PKO BP SA</dc:creator>
  <cp:lastModifiedBy>Katarzyna Mleczko</cp:lastModifiedBy>
  <cp:revision>1</cp:revision>
  <dcterms:created xsi:type="dcterms:W3CDTF">2010-06-23T19:02:16Z</dcterms:created>
  <dcterms:modified xsi:type="dcterms:W3CDTF">2021-07-05T11:17:25Z</dcterms:modified>
</cp:coreProperties>
</file>