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13"/>
  </p:notesMasterIdLst>
  <p:handoutMasterIdLst>
    <p:handoutMasterId r:id="rId14"/>
  </p:handoutMasterIdLst>
  <p:sldIdLst>
    <p:sldId id="627" r:id="rId4"/>
    <p:sldId id="574" r:id="rId5"/>
    <p:sldId id="634" r:id="rId6"/>
    <p:sldId id="635" r:id="rId7"/>
    <p:sldId id="636" r:id="rId8"/>
    <p:sldId id="638" r:id="rId9"/>
    <p:sldId id="637" r:id="rId10"/>
    <p:sldId id="639" r:id="rId11"/>
    <p:sldId id="626" r:id="rId12"/>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200"/>
    <a:srgbClr val="262673"/>
    <a:srgbClr val="0404E6"/>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8620" autoAdjust="0"/>
  </p:normalViewPr>
  <p:slideViewPr>
    <p:cSldViewPr>
      <p:cViewPr varScale="1">
        <p:scale>
          <a:sx n="72" d="100"/>
          <a:sy n="72" d="100"/>
        </p:scale>
        <p:origin x="1709"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7489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6434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40006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COLLECT EACH STUDENT PATIENT’S FILE BEFORE CONTINUING WITH PRESENTATION!!!</a:t>
            </a:r>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81428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0534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68213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76875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MODULE BIOMECHANICS OF SPINE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C: HOW DO I ASSESS SPINE?</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C.2. Which clinical scales exist to assess spine?</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830997"/>
          </a:xfrm>
          <a:prstGeom prst="rect">
            <a:avLst/>
          </a:prstGeom>
        </p:spPr>
        <p:txBody>
          <a:bodyPr>
            <a:spAutoFit/>
          </a:bodyPr>
          <a:lstStyle/>
          <a:p>
            <a:pPr algn="ctr">
              <a:defRPr/>
            </a:pPr>
            <a:r>
              <a:rPr lang="en-US" sz="2400" dirty="0">
                <a:solidFill>
                  <a:schemeClr val="accent2">
                    <a:lumMod val="75000"/>
                  </a:schemeClr>
                </a:solidFill>
              </a:rPr>
              <a:t>Clinical Scales to assess spine</a:t>
            </a:r>
          </a:p>
          <a:p>
            <a:pPr algn="ctr">
              <a:defRPr/>
            </a:pPr>
            <a:r>
              <a:rPr lang="en-US" sz="2400" b="0" dirty="0">
                <a:solidFill>
                  <a:schemeClr val="accent2">
                    <a:lumMod val="75000"/>
                  </a:schemeClr>
                </a:solidFill>
              </a:rPr>
              <a:t>PREVIOUS CONCEPTS</a:t>
            </a:r>
          </a:p>
        </p:txBody>
      </p:sp>
      <p:sp>
        <p:nvSpPr>
          <p:cNvPr id="9" name="Prostokąt 3">
            <a:extLst>
              <a:ext uri="{FF2B5EF4-FFF2-40B4-BE49-F238E27FC236}">
                <a16:creationId xmlns:a16="http://schemas.microsoft.com/office/drawing/2014/main" id="{4E81B037-89E7-420D-AB1F-8D32EE150983}"/>
              </a:ext>
            </a:extLst>
          </p:cNvPr>
          <p:cNvSpPr/>
          <p:nvPr/>
        </p:nvSpPr>
        <p:spPr>
          <a:xfrm>
            <a:off x="539552" y="1964521"/>
            <a:ext cx="7992888" cy="3170099"/>
          </a:xfrm>
          <a:prstGeom prst="rect">
            <a:avLst/>
          </a:prstGeom>
        </p:spPr>
        <p:txBody>
          <a:bodyPr wrap="square">
            <a:spAutoFit/>
          </a:bodyPr>
          <a:lstStyle/>
          <a:p>
            <a:pPr marL="342900" indent="-342900">
              <a:buFont typeface="Arial" panose="020B0604020202020204" pitchFamily="34" charset="0"/>
              <a:buChar char="•"/>
              <a:defRPr/>
            </a:pPr>
            <a:r>
              <a:rPr lang="en-US" sz="2000" b="0" dirty="0">
                <a:solidFill>
                  <a:schemeClr val="accent2">
                    <a:lumMod val="75000"/>
                  </a:schemeClr>
                </a:solidFill>
              </a:rPr>
              <a:t>Clinical scales are a source of clinical information obtained through standardized questionnaires</a:t>
            </a:r>
          </a:p>
          <a:p>
            <a:pPr marL="342900" indent="-342900">
              <a:buFont typeface="Arial" panose="020B0604020202020204" pitchFamily="34" charset="0"/>
              <a:buChar char="•"/>
              <a:defRPr/>
            </a:pPr>
            <a:endParaRPr lang="en-US" sz="2000" b="0" dirty="0">
              <a:solidFill>
                <a:schemeClr val="accent2">
                  <a:lumMod val="75000"/>
                </a:schemeClr>
              </a:solidFill>
            </a:endParaRPr>
          </a:p>
          <a:p>
            <a:pPr marL="342900" indent="-342900">
              <a:buFont typeface="Arial" panose="020B0604020202020204" pitchFamily="34" charset="0"/>
              <a:buChar char="•"/>
              <a:defRPr/>
            </a:pPr>
            <a:r>
              <a:rPr lang="en-US" sz="2000" b="0" dirty="0">
                <a:solidFill>
                  <a:schemeClr val="accent2">
                    <a:lumMod val="75000"/>
                  </a:schemeClr>
                </a:solidFill>
              </a:rPr>
              <a:t>The information obtained from these questionnaires is useful to monitor the evolution and progress of a patient, establish population references or assess the effectiveness of a specific treatment.</a:t>
            </a:r>
          </a:p>
          <a:p>
            <a:pPr marL="342900" indent="-342900">
              <a:buFont typeface="Arial" panose="020B0604020202020204" pitchFamily="34" charset="0"/>
              <a:buChar char="•"/>
              <a:defRPr/>
            </a:pPr>
            <a:endParaRPr lang="en-US" sz="2000" b="0" dirty="0">
              <a:solidFill>
                <a:schemeClr val="accent2">
                  <a:lumMod val="75000"/>
                </a:schemeClr>
              </a:solidFill>
            </a:endParaRPr>
          </a:p>
          <a:p>
            <a:pPr marL="342900" indent="-342900">
              <a:buFont typeface="Arial" panose="020B0604020202020204" pitchFamily="34" charset="0"/>
              <a:buChar char="•"/>
              <a:defRPr/>
            </a:pPr>
            <a:r>
              <a:rPr lang="en-US" sz="2000" b="0" dirty="0">
                <a:solidFill>
                  <a:schemeClr val="accent2">
                    <a:lumMod val="75000"/>
                  </a:schemeClr>
                </a:solidFill>
              </a:rPr>
              <a:t>They are relatively easy to use, do not require any equipment and do not have </a:t>
            </a:r>
            <a:r>
              <a:rPr lang="en-US" sz="2000" b="0" i="1" dirty="0">
                <a:solidFill>
                  <a:schemeClr val="accent2">
                    <a:lumMod val="75000"/>
                  </a:schemeClr>
                </a:solidFill>
              </a:rPr>
              <a:t>floor effect*</a:t>
            </a:r>
            <a:endParaRPr lang="pl-PL" sz="2000" b="0" i="1" dirty="0">
              <a:solidFill>
                <a:schemeClr val="accent2">
                  <a:lumMod val="75000"/>
                </a:schemeClr>
              </a:solidFill>
            </a:endParaRPr>
          </a:p>
        </p:txBody>
      </p:sp>
      <p:sp>
        <p:nvSpPr>
          <p:cNvPr id="3" name="CuadroTexto 2">
            <a:extLst>
              <a:ext uri="{FF2B5EF4-FFF2-40B4-BE49-F238E27FC236}">
                <a16:creationId xmlns:a16="http://schemas.microsoft.com/office/drawing/2014/main" id="{70F6ED9A-833F-4ED3-8B4C-9330F4FB2376}"/>
              </a:ext>
            </a:extLst>
          </p:cNvPr>
          <p:cNvSpPr txBox="1"/>
          <p:nvPr/>
        </p:nvSpPr>
        <p:spPr>
          <a:xfrm>
            <a:off x="5148064" y="5360977"/>
            <a:ext cx="3672408" cy="707886"/>
          </a:xfrm>
          <a:prstGeom prst="rect">
            <a:avLst/>
          </a:prstGeom>
          <a:noFill/>
        </p:spPr>
        <p:txBody>
          <a:bodyPr wrap="square" rtlCol="0">
            <a:spAutoFit/>
          </a:bodyPr>
          <a:lstStyle/>
          <a:p>
            <a:pPr algn="just"/>
            <a:r>
              <a:rPr lang="en-GB" i="1" dirty="0">
                <a:solidFill>
                  <a:schemeClr val="accent2"/>
                </a:solidFill>
              </a:rPr>
              <a:t>Floor effect* : a methodology has floor effect when it can only be used from a </a:t>
            </a:r>
            <a:r>
              <a:rPr lang="en-GB" i="1" dirty="0" err="1">
                <a:solidFill>
                  <a:schemeClr val="accent2"/>
                </a:solidFill>
              </a:rPr>
              <a:t>mínimum</a:t>
            </a:r>
            <a:r>
              <a:rPr lang="en-GB" i="1" dirty="0">
                <a:solidFill>
                  <a:schemeClr val="accent2"/>
                </a:solidFill>
              </a:rPr>
              <a:t> level of performance. </a:t>
            </a:r>
          </a:p>
          <a:p>
            <a:pPr algn="just"/>
            <a:r>
              <a:rPr lang="en-GB" i="1" dirty="0">
                <a:solidFill>
                  <a:schemeClr val="accent2"/>
                </a:solidFill>
              </a:rPr>
              <a:t>On the contrary, clinical scales can be used to evaluate any kind of impairment, no matter the severity of it.</a:t>
            </a:r>
          </a:p>
        </p:txBody>
      </p:sp>
    </p:spTree>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830997"/>
          </a:xfrm>
          <a:prstGeom prst="rect">
            <a:avLst/>
          </a:prstGeom>
        </p:spPr>
        <p:txBody>
          <a:bodyPr>
            <a:spAutoFit/>
          </a:bodyPr>
          <a:lstStyle/>
          <a:p>
            <a:pPr algn="ctr">
              <a:defRPr/>
            </a:pPr>
            <a:r>
              <a:rPr lang="es-ES" sz="2400" dirty="0" err="1">
                <a:solidFill>
                  <a:schemeClr val="accent2">
                    <a:lumMod val="75000"/>
                  </a:schemeClr>
                </a:solidFill>
              </a:rPr>
              <a:t>Clinical</a:t>
            </a:r>
            <a:r>
              <a:rPr lang="es-ES" sz="2400" dirty="0">
                <a:solidFill>
                  <a:schemeClr val="accent2">
                    <a:lumMod val="75000"/>
                  </a:schemeClr>
                </a:solidFill>
              </a:rPr>
              <a:t> </a:t>
            </a:r>
            <a:r>
              <a:rPr lang="es-ES" sz="2400" dirty="0" err="1">
                <a:solidFill>
                  <a:schemeClr val="accent2">
                    <a:lumMod val="75000"/>
                  </a:schemeClr>
                </a:solidFill>
              </a:rPr>
              <a:t>Scales</a:t>
            </a:r>
            <a:r>
              <a:rPr lang="es-ES" sz="2400" dirty="0">
                <a:solidFill>
                  <a:schemeClr val="accent2">
                    <a:lumMod val="75000"/>
                  </a:schemeClr>
                </a:solidFill>
              </a:rPr>
              <a:t> </a:t>
            </a:r>
            <a:r>
              <a:rPr lang="es-ES" sz="2400" dirty="0" err="1">
                <a:solidFill>
                  <a:schemeClr val="accent2">
                    <a:lumMod val="75000"/>
                  </a:schemeClr>
                </a:solidFill>
              </a:rPr>
              <a:t>to</a:t>
            </a:r>
            <a:r>
              <a:rPr lang="es-ES" sz="2400" dirty="0">
                <a:solidFill>
                  <a:schemeClr val="accent2">
                    <a:lumMod val="75000"/>
                  </a:schemeClr>
                </a:solidFill>
              </a:rPr>
              <a:t> </a:t>
            </a:r>
            <a:r>
              <a:rPr lang="es-ES" sz="2400" dirty="0" err="1">
                <a:solidFill>
                  <a:schemeClr val="accent2">
                    <a:lumMod val="75000"/>
                  </a:schemeClr>
                </a:solidFill>
              </a:rPr>
              <a:t>assess</a:t>
            </a:r>
            <a:r>
              <a:rPr lang="es-ES" sz="2400" dirty="0">
                <a:solidFill>
                  <a:schemeClr val="accent2">
                    <a:lumMod val="75000"/>
                  </a:schemeClr>
                </a:solidFill>
              </a:rPr>
              <a:t> </a:t>
            </a:r>
            <a:r>
              <a:rPr lang="es-ES" sz="2400" dirty="0" err="1">
                <a:solidFill>
                  <a:schemeClr val="accent2">
                    <a:lumMod val="75000"/>
                  </a:schemeClr>
                </a:solidFill>
              </a:rPr>
              <a:t>spine</a:t>
            </a:r>
            <a:endParaRPr lang="es-ES" sz="2400" dirty="0">
              <a:solidFill>
                <a:schemeClr val="accent2">
                  <a:lumMod val="75000"/>
                </a:schemeClr>
              </a:solidFill>
            </a:endParaRPr>
          </a:p>
          <a:p>
            <a:pPr algn="ctr">
              <a:defRPr/>
            </a:pPr>
            <a:r>
              <a:rPr lang="es-ES" sz="2400" b="0" dirty="0">
                <a:solidFill>
                  <a:schemeClr val="accent2">
                    <a:lumMod val="75000"/>
                  </a:schemeClr>
                </a:solidFill>
              </a:rPr>
              <a:t>PREVIOUS CONCEPTS</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467544" y="1988840"/>
            <a:ext cx="3744416" cy="3816429"/>
          </a:xfrm>
          <a:prstGeom prst="rect">
            <a:avLst/>
          </a:prstGeom>
          <a:solidFill>
            <a:schemeClr val="accent3">
              <a:lumMod val="95000"/>
            </a:schemeClr>
          </a:solidFill>
        </p:spPr>
        <p:txBody>
          <a:bodyPr wrap="square">
            <a:spAutoFit/>
          </a:bodyPr>
          <a:lstStyle/>
          <a:p>
            <a:pPr algn="ctr">
              <a:defRPr/>
            </a:pPr>
            <a:r>
              <a:rPr lang="es-ES" sz="2000" i="1" dirty="0">
                <a:solidFill>
                  <a:schemeClr val="accent2">
                    <a:lumMod val="75000"/>
                  </a:schemeClr>
                </a:solidFill>
              </a:rPr>
              <a:t>SCALES TO ASSESS CERVICAL SPINE</a:t>
            </a:r>
          </a:p>
          <a:p>
            <a:pPr algn="ctr">
              <a:defRPr/>
            </a:pPr>
            <a:endParaRPr lang="es-ES" sz="2000" i="1" dirty="0">
              <a:solidFill>
                <a:schemeClr val="accent2">
                  <a:lumMod val="75000"/>
                </a:schemeClr>
              </a:solidFill>
            </a:endParaRPr>
          </a:p>
          <a:p>
            <a:pPr marL="285750" indent="-285750" algn="ctr">
              <a:buFont typeface="Arial" panose="020B0604020202020204" pitchFamily="34" charset="0"/>
              <a:buChar char="•"/>
              <a:defRPr/>
            </a:pPr>
            <a:r>
              <a:rPr lang="pl-PL" sz="1800" dirty="0">
                <a:solidFill>
                  <a:srgbClr val="F26200"/>
                </a:solidFill>
              </a:rPr>
              <a:t>NECK DISABILITY INDEX (NDI)</a:t>
            </a:r>
            <a:endParaRPr lang="es-ES" sz="1800" dirty="0">
              <a:solidFill>
                <a:srgbClr val="F26200"/>
              </a:solidFill>
            </a:endParaRPr>
          </a:p>
          <a:p>
            <a:pPr marL="285750" indent="-285750" algn="ctr">
              <a:buFont typeface="Arial" panose="020B0604020202020204" pitchFamily="34" charset="0"/>
              <a:buChar char="•"/>
              <a:defRPr/>
            </a:pPr>
            <a:r>
              <a:rPr lang="pl-PL" sz="1800" b="0" dirty="0">
                <a:solidFill>
                  <a:srgbClr val="F26200"/>
                </a:solidFill>
              </a:rPr>
              <a:t>NECK PAIN AND DISABILITY SCALE (NPDA)</a:t>
            </a:r>
            <a:endParaRPr lang="es-ES" sz="1800" b="0" dirty="0">
              <a:solidFill>
                <a:srgbClr val="F26200"/>
              </a:solidFill>
            </a:endParaRPr>
          </a:p>
          <a:p>
            <a:pPr marL="285750" indent="-285750" algn="ctr">
              <a:buFont typeface="Arial" panose="020B0604020202020204" pitchFamily="34" charset="0"/>
              <a:buChar char="•"/>
              <a:defRPr/>
            </a:pPr>
            <a:r>
              <a:rPr lang="pl-PL" sz="1800" b="0" dirty="0">
                <a:solidFill>
                  <a:srgbClr val="F26200"/>
                </a:solidFill>
              </a:rPr>
              <a:t>NORTHWICK PARK NECK PAIN QUESTIONNAIRE (NPQ)</a:t>
            </a:r>
            <a:endParaRPr lang="es-ES" sz="1800" b="0" dirty="0">
              <a:solidFill>
                <a:srgbClr val="F26200"/>
              </a:solidFill>
            </a:endParaRPr>
          </a:p>
          <a:p>
            <a:pPr marL="285750" indent="-285750" algn="ctr">
              <a:buFont typeface="Arial" panose="020B0604020202020204" pitchFamily="34" charset="0"/>
              <a:buChar char="•"/>
              <a:defRPr/>
            </a:pPr>
            <a:r>
              <a:rPr lang="pl-PL" sz="1600" b="0" i="1" dirty="0">
                <a:solidFill>
                  <a:srgbClr val="F26200"/>
                </a:solidFill>
              </a:rPr>
              <a:t>QUEBEC TASK FORCE FOR WHIPLASH-ASSOCIATED DISORDER (WAD)</a:t>
            </a:r>
            <a:r>
              <a:rPr lang="es-ES" sz="1600" b="0" i="1" dirty="0">
                <a:solidFill>
                  <a:srgbClr val="F26200"/>
                </a:solidFill>
              </a:rPr>
              <a:t>***</a:t>
            </a:r>
          </a:p>
          <a:p>
            <a:pPr algn="ctr">
              <a:defRPr/>
            </a:pPr>
            <a:endParaRPr lang="pl-PL" sz="2000" i="1" dirty="0">
              <a:solidFill>
                <a:schemeClr val="accent2">
                  <a:lumMod val="75000"/>
                </a:schemeClr>
              </a:solidFill>
            </a:endParaRPr>
          </a:p>
        </p:txBody>
      </p:sp>
      <p:sp>
        <p:nvSpPr>
          <p:cNvPr id="10" name="Prostokąt 3">
            <a:extLst>
              <a:ext uri="{FF2B5EF4-FFF2-40B4-BE49-F238E27FC236}">
                <a16:creationId xmlns:a16="http://schemas.microsoft.com/office/drawing/2014/main" id="{96EF34A7-EABC-4BEF-ABC4-7129D84FAAB4}"/>
              </a:ext>
            </a:extLst>
          </p:cNvPr>
          <p:cNvSpPr/>
          <p:nvPr/>
        </p:nvSpPr>
        <p:spPr>
          <a:xfrm>
            <a:off x="4860032" y="2034159"/>
            <a:ext cx="3744416" cy="3785652"/>
          </a:xfrm>
          <a:prstGeom prst="rect">
            <a:avLst/>
          </a:prstGeom>
          <a:solidFill>
            <a:schemeClr val="accent3">
              <a:lumMod val="95000"/>
            </a:schemeClr>
          </a:solidFill>
        </p:spPr>
        <p:txBody>
          <a:bodyPr wrap="square">
            <a:spAutoFit/>
          </a:bodyPr>
          <a:lstStyle/>
          <a:p>
            <a:pPr algn="ctr">
              <a:defRPr/>
            </a:pPr>
            <a:r>
              <a:rPr lang="en-US" sz="2000" i="1" dirty="0">
                <a:solidFill>
                  <a:schemeClr val="accent2">
                    <a:lumMod val="75000"/>
                  </a:schemeClr>
                </a:solidFill>
              </a:rPr>
              <a:t>SCALES TO ASSESS LUMBAR SPINE</a:t>
            </a:r>
          </a:p>
          <a:p>
            <a:pPr algn="ctr">
              <a:defRPr/>
            </a:pPr>
            <a:endParaRPr lang="en-US" sz="2000" i="1" dirty="0">
              <a:solidFill>
                <a:schemeClr val="accent2">
                  <a:lumMod val="75000"/>
                </a:schemeClr>
              </a:solidFill>
            </a:endParaRPr>
          </a:p>
          <a:p>
            <a:pPr marL="285750" indent="-285750" algn="ctr">
              <a:buFont typeface="Arial" panose="020B0604020202020204" pitchFamily="34" charset="0"/>
              <a:buChar char="•"/>
              <a:defRPr/>
            </a:pPr>
            <a:r>
              <a:rPr lang="es-ES" sz="1800" dirty="0">
                <a:solidFill>
                  <a:srgbClr val="F26200"/>
                </a:solidFill>
              </a:rPr>
              <a:t>OSWESTRY DISABILITY INDEX (ODI)</a:t>
            </a:r>
          </a:p>
          <a:p>
            <a:pPr marL="285750" indent="-285750" algn="ctr">
              <a:buFont typeface="Arial" panose="020B0604020202020204" pitchFamily="34" charset="0"/>
              <a:buChar char="•"/>
              <a:defRPr/>
            </a:pPr>
            <a:r>
              <a:rPr lang="en-US" sz="1800" b="0" dirty="0">
                <a:solidFill>
                  <a:srgbClr val="F26200"/>
                </a:solidFill>
              </a:rPr>
              <a:t>ROLAND MORRIS LOW BACK PAIN AND DISABILITY QUESTIONNAIRE (RMQ)</a:t>
            </a:r>
          </a:p>
          <a:p>
            <a:pPr marL="285750" indent="-285750" algn="ctr">
              <a:buFont typeface="Arial" panose="020B0604020202020204" pitchFamily="34" charset="0"/>
              <a:buChar char="•"/>
              <a:defRPr/>
            </a:pPr>
            <a:endParaRPr lang="en-US" sz="1800" b="0" i="1" dirty="0">
              <a:solidFill>
                <a:srgbClr val="F26200"/>
              </a:solidFill>
            </a:endParaRPr>
          </a:p>
          <a:p>
            <a:pPr marL="285750" indent="-285750" algn="ctr">
              <a:buFont typeface="Arial" panose="020B0604020202020204" pitchFamily="34" charset="0"/>
              <a:buChar char="•"/>
              <a:defRPr/>
            </a:pPr>
            <a:endParaRPr lang="en-US" sz="1800" b="0" i="1" dirty="0">
              <a:solidFill>
                <a:srgbClr val="F26200"/>
              </a:solidFill>
            </a:endParaRPr>
          </a:p>
          <a:p>
            <a:pPr marL="285750" indent="-285750" algn="ctr">
              <a:buFont typeface="Arial" panose="020B0604020202020204" pitchFamily="34" charset="0"/>
              <a:buChar char="•"/>
              <a:defRPr/>
            </a:pPr>
            <a:endParaRPr lang="en-US" sz="1800" b="0" i="1" dirty="0">
              <a:solidFill>
                <a:srgbClr val="F26200"/>
              </a:solidFill>
            </a:endParaRPr>
          </a:p>
          <a:p>
            <a:pPr marL="285750" indent="-285750" algn="ctr">
              <a:buFont typeface="Arial" panose="020B0604020202020204" pitchFamily="34" charset="0"/>
              <a:buChar char="•"/>
              <a:defRPr/>
            </a:pPr>
            <a:endParaRPr lang="en-US" sz="1800" b="0" i="1" dirty="0">
              <a:solidFill>
                <a:srgbClr val="F26200"/>
              </a:solidFill>
            </a:endParaRPr>
          </a:p>
          <a:p>
            <a:pPr algn="ctr">
              <a:defRPr/>
            </a:pPr>
            <a:endParaRPr lang="pl-PL" sz="1800" i="1" dirty="0">
              <a:solidFill>
                <a:schemeClr val="accent2">
                  <a:lumMod val="75000"/>
                </a:schemeClr>
              </a:solidFill>
            </a:endParaRPr>
          </a:p>
        </p:txBody>
      </p:sp>
      <p:sp>
        <p:nvSpPr>
          <p:cNvPr id="3" name="Rectángulo 2">
            <a:extLst>
              <a:ext uri="{FF2B5EF4-FFF2-40B4-BE49-F238E27FC236}">
                <a16:creationId xmlns:a16="http://schemas.microsoft.com/office/drawing/2014/main" id="{65B85185-A3B7-48C8-B213-33BF085DE1F9}"/>
              </a:ext>
            </a:extLst>
          </p:cNvPr>
          <p:cNvSpPr/>
          <p:nvPr/>
        </p:nvSpPr>
        <p:spPr>
          <a:xfrm>
            <a:off x="877653" y="5541970"/>
            <a:ext cx="2924198" cy="256160"/>
          </a:xfrm>
          <a:prstGeom prst="rect">
            <a:avLst/>
          </a:prstGeom>
        </p:spPr>
        <p:txBody>
          <a:bodyPr wrap="none">
            <a:spAutoFit/>
          </a:bodyPr>
          <a:lstStyle/>
          <a:p>
            <a:pPr algn="just">
              <a:lnSpc>
                <a:spcPts val="1400"/>
              </a:lnSpc>
              <a:spcBef>
                <a:spcPts val="1200"/>
              </a:spcBef>
              <a:spcAft>
                <a:spcPts val="0"/>
              </a:spcAft>
            </a:pPr>
            <a:r>
              <a:rPr lang="es-ES" dirty="0">
                <a:solidFill>
                  <a:srgbClr val="F26200"/>
                </a:solidFill>
                <a:ea typeface="Calibri" panose="020F0502020204030204" pitchFamily="34" charset="0"/>
              </a:rPr>
              <a:t>***</a:t>
            </a:r>
            <a:r>
              <a:rPr lang="es-ES" dirty="0">
                <a:solidFill>
                  <a:schemeClr val="accent1">
                    <a:lumMod val="75000"/>
                    <a:lumOff val="25000"/>
                  </a:schemeClr>
                </a:solidFill>
                <a:ea typeface="Calibri" panose="020F0502020204030204" pitchFamily="34" charset="0"/>
              </a:rPr>
              <a:t> </a:t>
            </a:r>
            <a:r>
              <a:rPr lang="es-ES" dirty="0" err="1">
                <a:solidFill>
                  <a:schemeClr val="accent1">
                    <a:lumMod val="75000"/>
                    <a:lumOff val="25000"/>
                  </a:schemeClr>
                </a:solidFill>
                <a:ea typeface="Calibri" panose="020F0502020204030204" pitchFamily="34" charset="0"/>
              </a:rPr>
              <a:t>Classification</a:t>
            </a:r>
            <a:r>
              <a:rPr lang="es-ES" dirty="0">
                <a:solidFill>
                  <a:schemeClr val="accent1">
                    <a:lumMod val="75000"/>
                    <a:lumOff val="25000"/>
                  </a:schemeClr>
                </a:solidFill>
                <a:ea typeface="Calibri" panose="020F0502020204030204" pitchFamily="34" charset="0"/>
              </a:rPr>
              <a:t> </a:t>
            </a:r>
            <a:r>
              <a:rPr lang="es-ES" dirty="0" err="1">
                <a:solidFill>
                  <a:schemeClr val="accent1">
                    <a:lumMod val="75000"/>
                    <a:lumOff val="25000"/>
                  </a:schemeClr>
                </a:solidFill>
                <a:ea typeface="Calibri" panose="020F0502020204030204" pitchFamily="34" charset="0"/>
              </a:rPr>
              <a:t>system</a:t>
            </a:r>
            <a:r>
              <a:rPr lang="es-ES" dirty="0">
                <a:solidFill>
                  <a:schemeClr val="accent1">
                    <a:lumMod val="75000"/>
                    <a:lumOff val="25000"/>
                  </a:schemeClr>
                </a:solidFill>
                <a:ea typeface="Calibri" panose="020F0502020204030204" pitchFamily="34" charset="0"/>
              </a:rPr>
              <a:t>, </a:t>
            </a:r>
            <a:r>
              <a:rPr lang="es-ES" dirty="0" err="1">
                <a:solidFill>
                  <a:schemeClr val="accent1">
                    <a:lumMod val="75000"/>
                    <a:lumOff val="25000"/>
                  </a:schemeClr>
                </a:solidFill>
                <a:ea typeface="Calibri" panose="020F0502020204030204" pitchFamily="34" charset="0"/>
              </a:rPr>
              <a:t>not</a:t>
            </a:r>
            <a:r>
              <a:rPr lang="es-ES" dirty="0">
                <a:solidFill>
                  <a:schemeClr val="accent1">
                    <a:lumMod val="75000"/>
                    <a:lumOff val="25000"/>
                  </a:schemeClr>
                </a:solidFill>
                <a:ea typeface="Calibri" panose="020F0502020204030204" pitchFamily="34" charset="0"/>
              </a:rPr>
              <a:t> a </a:t>
            </a:r>
            <a:r>
              <a:rPr lang="es-ES" dirty="0" err="1">
                <a:solidFill>
                  <a:schemeClr val="accent1">
                    <a:lumMod val="75000"/>
                    <a:lumOff val="25000"/>
                  </a:schemeClr>
                </a:solidFill>
                <a:ea typeface="Calibri" panose="020F0502020204030204" pitchFamily="34" charset="0"/>
              </a:rPr>
              <a:t>questionnaire</a:t>
            </a:r>
            <a:endParaRPr lang="es-ES" sz="800" dirty="0">
              <a:solidFill>
                <a:schemeClr val="accent1">
                  <a:lumMod val="75000"/>
                  <a:lumOff val="25000"/>
                </a:schemeClr>
              </a:solidFill>
              <a:ea typeface="Calibri" panose="020F0502020204030204" pitchFamily="34" charset="0"/>
            </a:endParaRPr>
          </a:p>
        </p:txBody>
      </p:sp>
    </p:spTree>
    <p:extLst>
      <p:ext uri="{BB962C8B-B14F-4D97-AF65-F5344CB8AC3E}">
        <p14:creationId xmlns:p14="http://schemas.microsoft.com/office/powerpoint/2010/main" val="177153672"/>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830997"/>
          </a:xfrm>
          <a:prstGeom prst="rect">
            <a:avLst/>
          </a:prstGeom>
        </p:spPr>
        <p:txBody>
          <a:bodyPr>
            <a:spAutoFit/>
          </a:bodyPr>
          <a:lstStyle/>
          <a:p>
            <a:pPr algn="ctr">
              <a:defRPr/>
            </a:pPr>
            <a:r>
              <a:rPr lang="es-ES" sz="2400" dirty="0" err="1">
                <a:solidFill>
                  <a:schemeClr val="accent2">
                    <a:lumMod val="75000"/>
                  </a:schemeClr>
                </a:solidFill>
              </a:rPr>
              <a:t>Clinical</a:t>
            </a:r>
            <a:r>
              <a:rPr lang="es-ES" sz="2400" dirty="0">
                <a:solidFill>
                  <a:schemeClr val="accent2">
                    <a:lumMod val="75000"/>
                  </a:schemeClr>
                </a:solidFill>
              </a:rPr>
              <a:t> </a:t>
            </a:r>
            <a:r>
              <a:rPr lang="es-ES" sz="2400" dirty="0" err="1">
                <a:solidFill>
                  <a:schemeClr val="accent2">
                    <a:lumMod val="75000"/>
                  </a:schemeClr>
                </a:solidFill>
              </a:rPr>
              <a:t>Scales</a:t>
            </a:r>
            <a:r>
              <a:rPr lang="es-ES" sz="2400" dirty="0">
                <a:solidFill>
                  <a:schemeClr val="accent2">
                    <a:lumMod val="75000"/>
                  </a:schemeClr>
                </a:solidFill>
              </a:rPr>
              <a:t> </a:t>
            </a:r>
            <a:r>
              <a:rPr lang="es-ES" sz="2400" dirty="0" err="1">
                <a:solidFill>
                  <a:schemeClr val="accent2">
                    <a:lumMod val="75000"/>
                  </a:schemeClr>
                </a:solidFill>
              </a:rPr>
              <a:t>to</a:t>
            </a:r>
            <a:r>
              <a:rPr lang="es-ES" sz="2400" dirty="0">
                <a:solidFill>
                  <a:schemeClr val="accent2">
                    <a:lumMod val="75000"/>
                  </a:schemeClr>
                </a:solidFill>
              </a:rPr>
              <a:t> </a:t>
            </a:r>
            <a:r>
              <a:rPr lang="es-ES" sz="2400" dirty="0" err="1">
                <a:solidFill>
                  <a:schemeClr val="accent2">
                    <a:lumMod val="75000"/>
                  </a:schemeClr>
                </a:solidFill>
              </a:rPr>
              <a:t>assess</a:t>
            </a:r>
            <a:r>
              <a:rPr lang="es-ES" sz="2400" dirty="0">
                <a:solidFill>
                  <a:schemeClr val="accent2">
                    <a:lumMod val="75000"/>
                  </a:schemeClr>
                </a:solidFill>
              </a:rPr>
              <a:t> </a:t>
            </a:r>
            <a:r>
              <a:rPr lang="es-ES" sz="2400" dirty="0" err="1">
                <a:solidFill>
                  <a:schemeClr val="accent2">
                    <a:lumMod val="75000"/>
                  </a:schemeClr>
                </a:solidFill>
              </a:rPr>
              <a:t>spine</a:t>
            </a:r>
            <a:endParaRPr lang="es-ES" sz="2400" dirty="0">
              <a:solidFill>
                <a:schemeClr val="accent2">
                  <a:lumMod val="75000"/>
                </a:schemeClr>
              </a:solidFill>
            </a:endParaRPr>
          </a:p>
          <a:p>
            <a:pPr algn="ctr">
              <a:defRPr/>
            </a:pPr>
            <a:r>
              <a:rPr lang="es-ES" sz="2400" b="0" dirty="0">
                <a:solidFill>
                  <a:schemeClr val="accent2">
                    <a:lumMod val="75000"/>
                  </a:schemeClr>
                </a:solidFill>
              </a:rPr>
              <a:t>CLASS ACTIVITY</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39552" y="2162415"/>
            <a:ext cx="4320480" cy="3477875"/>
          </a:xfrm>
          <a:prstGeom prst="rect">
            <a:avLst/>
          </a:prstGeom>
        </p:spPr>
        <p:txBody>
          <a:bodyPr wrap="square">
            <a:spAutoFit/>
          </a:bodyPr>
          <a:lstStyle/>
          <a:p>
            <a:pPr marL="342900" indent="-342900" algn="just">
              <a:buFont typeface="Arial" panose="020B0604020202020204" pitchFamily="34" charset="0"/>
              <a:buChar char="•"/>
              <a:defRPr/>
            </a:pPr>
            <a:r>
              <a:rPr lang="en-US" sz="2000" b="0" dirty="0">
                <a:solidFill>
                  <a:schemeClr val="accent2">
                    <a:lumMod val="75000"/>
                  </a:schemeClr>
                </a:solidFill>
              </a:rPr>
              <a:t>For the first task you will gather </a:t>
            </a:r>
            <a:r>
              <a:rPr lang="en-US" sz="2000" b="0">
                <a:solidFill>
                  <a:schemeClr val="accent2">
                    <a:lumMod val="75000"/>
                  </a:schemeClr>
                </a:solidFill>
              </a:rPr>
              <a:t>in groups. </a:t>
            </a:r>
            <a:endParaRPr lang="en-US" sz="2000" b="0" dirty="0">
              <a:solidFill>
                <a:schemeClr val="accent2">
                  <a:lumMod val="75000"/>
                </a:schemeClr>
              </a:solidFill>
            </a:endParaRPr>
          </a:p>
          <a:p>
            <a:pPr marL="342900" indent="-342900" algn="just">
              <a:buFont typeface="Arial" panose="020B0604020202020204" pitchFamily="34" charset="0"/>
              <a:buChar char="•"/>
              <a:defRPr/>
            </a:pPr>
            <a:r>
              <a:rPr lang="en-US" sz="2000" b="0" dirty="0">
                <a:solidFill>
                  <a:schemeClr val="accent2">
                    <a:lumMod val="75000"/>
                  </a:schemeClr>
                </a:solidFill>
              </a:rPr>
              <a:t>You will work with the information provided in this video and try to </a:t>
            </a:r>
            <a:r>
              <a:rPr lang="en-US" sz="2000" dirty="0">
                <a:solidFill>
                  <a:schemeClr val="accent2">
                    <a:lumMod val="75000"/>
                  </a:schemeClr>
                </a:solidFill>
              </a:rPr>
              <a:t>answer the question proposed. </a:t>
            </a:r>
          </a:p>
          <a:p>
            <a:pPr marL="342900" indent="-342900" algn="just">
              <a:buFont typeface="Arial" panose="020B0604020202020204" pitchFamily="34" charset="0"/>
              <a:buChar char="•"/>
              <a:defRPr/>
            </a:pPr>
            <a:r>
              <a:rPr lang="en-US" sz="2000" b="0" dirty="0">
                <a:solidFill>
                  <a:schemeClr val="accent2">
                    <a:lumMod val="75000"/>
                  </a:schemeClr>
                </a:solidFill>
              </a:rPr>
              <a:t>You also count on a patient’s file sheet which you can look at, with the clinical information of interest for this case.</a:t>
            </a:r>
            <a:endParaRPr lang="es-ES" sz="2000" b="0"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p:txBody>
      </p:sp>
      <p:pic>
        <p:nvPicPr>
          <p:cNvPr id="4" name="VIDEO 1">
            <a:hlinkClick r:id="" action="ppaction://media"/>
            <a:extLst>
              <a:ext uri="{FF2B5EF4-FFF2-40B4-BE49-F238E27FC236}">
                <a16:creationId xmlns:a16="http://schemas.microsoft.com/office/drawing/2014/main" id="{60F35784-AA9A-47E7-8E84-3CA9C2B57DA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932040" y="2317421"/>
            <a:ext cx="3952281" cy="2223158"/>
          </a:xfrm>
          <a:prstGeom prst="rect">
            <a:avLst/>
          </a:prstGeom>
        </p:spPr>
      </p:pic>
    </p:spTree>
    <p:extLst>
      <p:ext uri="{BB962C8B-B14F-4D97-AF65-F5344CB8AC3E}">
        <p14:creationId xmlns:p14="http://schemas.microsoft.com/office/powerpoint/2010/main" val="4126343052"/>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611422"/>
            <a:ext cx="8135938" cy="830997"/>
          </a:xfrm>
          <a:prstGeom prst="rect">
            <a:avLst/>
          </a:prstGeom>
        </p:spPr>
        <p:txBody>
          <a:bodyPr>
            <a:spAutoFit/>
          </a:bodyPr>
          <a:lstStyle/>
          <a:p>
            <a:pPr algn="ctr">
              <a:defRPr/>
            </a:pPr>
            <a:r>
              <a:rPr lang="es-ES" sz="2400" dirty="0" err="1">
                <a:solidFill>
                  <a:schemeClr val="accent2">
                    <a:lumMod val="75000"/>
                  </a:schemeClr>
                </a:solidFill>
              </a:rPr>
              <a:t>Clinical</a:t>
            </a:r>
            <a:r>
              <a:rPr lang="es-ES" sz="2400" dirty="0">
                <a:solidFill>
                  <a:schemeClr val="accent2">
                    <a:lumMod val="75000"/>
                  </a:schemeClr>
                </a:solidFill>
              </a:rPr>
              <a:t> </a:t>
            </a:r>
            <a:r>
              <a:rPr lang="es-ES" sz="2400" dirty="0" err="1">
                <a:solidFill>
                  <a:schemeClr val="accent2">
                    <a:lumMod val="75000"/>
                  </a:schemeClr>
                </a:solidFill>
              </a:rPr>
              <a:t>Scales</a:t>
            </a:r>
            <a:r>
              <a:rPr lang="es-ES" sz="2400" dirty="0">
                <a:solidFill>
                  <a:schemeClr val="accent2">
                    <a:lumMod val="75000"/>
                  </a:schemeClr>
                </a:solidFill>
              </a:rPr>
              <a:t> </a:t>
            </a:r>
            <a:r>
              <a:rPr lang="es-ES" sz="2400" dirty="0" err="1">
                <a:solidFill>
                  <a:schemeClr val="accent2">
                    <a:lumMod val="75000"/>
                  </a:schemeClr>
                </a:solidFill>
              </a:rPr>
              <a:t>to</a:t>
            </a:r>
            <a:r>
              <a:rPr lang="es-ES" sz="2400" dirty="0">
                <a:solidFill>
                  <a:schemeClr val="accent2">
                    <a:lumMod val="75000"/>
                  </a:schemeClr>
                </a:solidFill>
              </a:rPr>
              <a:t> </a:t>
            </a:r>
            <a:r>
              <a:rPr lang="es-ES" sz="2400" dirty="0" err="1">
                <a:solidFill>
                  <a:schemeClr val="accent2">
                    <a:lumMod val="75000"/>
                  </a:schemeClr>
                </a:solidFill>
              </a:rPr>
              <a:t>assess</a:t>
            </a:r>
            <a:r>
              <a:rPr lang="es-ES" sz="2400" dirty="0">
                <a:solidFill>
                  <a:schemeClr val="accent2">
                    <a:lumMod val="75000"/>
                  </a:schemeClr>
                </a:solidFill>
              </a:rPr>
              <a:t> </a:t>
            </a:r>
            <a:r>
              <a:rPr lang="es-ES" sz="2400" dirty="0" err="1">
                <a:solidFill>
                  <a:schemeClr val="accent2">
                    <a:lumMod val="75000"/>
                  </a:schemeClr>
                </a:solidFill>
              </a:rPr>
              <a:t>spine</a:t>
            </a:r>
            <a:endParaRPr lang="es-ES" sz="2400" dirty="0">
              <a:solidFill>
                <a:schemeClr val="accent2">
                  <a:lumMod val="75000"/>
                </a:schemeClr>
              </a:solidFill>
            </a:endParaRPr>
          </a:p>
          <a:p>
            <a:pPr algn="ctr">
              <a:defRPr/>
            </a:pPr>
            <a:r>
              <a:rPr lang="es-ES" sz="2400" b="0" dirty="0">
                <a:solidFill>
                  <a:schemeClr val="accent2">
                    <a:lumMod val="75000"/>
                  </a:schemeClr>
                </a:solidFill>
              </a:rPr>
              <a:t>CLASS ACTIVITY</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855895" y="1442419"/>
            <a:ext cx="7704856" cy="1600438"/>
          </a:xfrm>
          <a:prstGeom prst="rect">
            <a:avLst/>
          </a:prstGeom>
        </p:spPr>
        <p:txBody>
          <a:bodyPr wrap="square">
            <a:spAutoFit/>
          </a:bodyPr>
          <a:lstStyle/>
          <a:p>
            <a:pPr>
              <a:defRPr/>
            </a:pPr>
            <a:r>
              <a:rPr lang="es-ES" sz="2000" b="0" dirty="0" err="1">
                <a:solidFill>
                  <a:schemeClr val="accent2">
                    <a:lumMod val="75000"/>
                  </a:schemeClr>
                </a:solidFill>
              </a:rPr>
              <a:t>Discuss</a:t>
            </a:r>
            <a:r>
              <a:rPr lang="es-ES" sz="2000" b="0" dirty="0">
                <a:solidFill>
                  <a:schemeClr val="accent2">
                    <a:lumMod val="75000"/>
                  </a:schemeClr>
                </a:solidFill>
              </a:rPr>
              <a:t> </a:t>
            </a:r>
            <a:r>
              <a:rPr lang="es-ES" sz="2000" b="0" dirty="0" err="1">
                <a:solidFill>
                  <a:schemeClr val="accent2">
                    <a:lumMod val="75000"/>
                  </a:schemeClr>
                </a:solidFill>
              </a:rPr>
              <a:t>with</a:t>
            </a:r>
            <a:r>
              <a:rPr lang="es-ES" sz="2000" b="0" dirty="0">
                <a:solidFill>
                  <a:schemeClr val="accent2">
                    <a:lumMod val="75000"/>
                  </a:schemeClr>
                </a:solidFill>
              </a:rPr>
              <a:t> </a:t>
            </a:r>
            <a:r>
              <a:rPr lang="es-ES" sz="2000" b="0" dirty="0" err="1">
                <a:solidFill>
                  <a:schemeClr val="accent2">
                    <a:lumMod val="75000"/>
                  </a:schemeClr>
                </a:solidFill>
              </a:rPr>
              <a:t>your</a:t>
            </a:r>
            <a:r>
              <a:rPr lang="es-ES" sz="2000" b="0" dirty="0">
                <a:solidFill>
                  <a:schemeClr val="accent2">
                    <a:lumMod val="75000"/>
                  </a:schemeClr>
                </a:solidFill>
              </a:rPr>
              <a:t> </a:t>
            </a:r>
            <a:r>
              <a:rPr lang="es-ES" sz="2000" b="0" dirty="0" err="1">
                <a:solidFill>
                  <a:schemeClr val="accent2">
                    <a:lumMod val="75000"/>
                  </a:schemeClr>
                </a:solidFill>
              </a:rPr>
              <a:t>group</a:t>
            </a:r>
            <a:r>
              <a:rPr lang="es-ES" sz="2000" b="0" dirty="0">
                <a:solidFill>
                  <a:schemeClr val="accent2">
                    <a:lumMod val="75000"/>
                  </a:schemeClr>
                </a:solidFill>
              </a:rPr>
              <a:t> (5’):</a:t>
            </a:r>
          </a:p>
          <a:p>
            <a:pPr marL="342900" indent="-342900">
              <a:buFont typeface="Arial" panose="020B0604020202020204" pitchFamily="34" charset="0"/>
              <a:buChar char="•"/>
              <a:defRPr/>
            </a:pPr>
            <a:r>
              <a:rPr lang="es-ES" sz="2000" b="0" dirty="0" err="1">
                <a:solidFill>
                  <a:schemeClr val="accent2">
                    <a:lumMod val="75000"/>
                  </a:schemeClr>
                </a:solidFill>
              </a:rPr>
              <a:t>According</a:t>
            </a:r>
            <a:r>
              <a:rPr lang="es-ES" sz="2000" b="0" dirty="0">
                <a:solidFill>
                  <a:schemeClr val="accent2">
                    <a:lumMod val="75000"/>
                  </a:schemeClr>
                </a:solidFill>
              </a:rPr>
              <a:t> </a:t>
            </a:r>
            <a:r>
              <a:rPr lang="es-ES" sz="2000" b="0" dirty="0" err="1">
                <a:solidFill>
                  <a:schemeClr val="accent2">
                    <a:lumMod val="75000"/>
                  </a:schemeClr>
                </a:solidFill>
              </a:rPr>
              <a:t>to</a:t>
            </a:r>
            <a:r>
              <a:rPr lang="es-ES" sz="2000" b="0" dirty="0">
                <a:solidFill>
                  <a:schemeClr val="accent2">
                    <a:lumMod val="75000"/>
                  </a:schemeClr>
                </a:solidFill>
              </a:rPr>
              <a:t> </a:t>
            </a:r>
            <a:r>
              <a:rPr lang="es-ES" sz="2000" b="0" dirty="0" err="1">
                <a:solidFill>
                  <a:schemeClr val="accent2">
                    <a:lumMod val="75000"/>
                  </a:schemeClr>
                </a:solidFill>
              </a:rPr>
              <a:t>the</a:t>
            </a:r>
            <a:r>
              <a:rPr lang="es-ES" sz="2000" b="0" dirty="0">
                <a:solidFill>
                  <a:schemeClr val="accent2">
                    <a:lumMod val="75000"/>
                  </a:schemeClr>
                </a:solidFill>
              </a:rPr>
              <a:t> Quebec </a:t>
            </a:r>
            <a:r>
              <a:rPr lang="es-ES" sz="2000" b="0" dirty="0" err="1">
                <a:solidFill>
                  <a:schemeClr val="accent2">
                    <a:lumMod val="75000"/>
                  </a:schemeClr>
                </a:solidFill>
              </a:rPr>
              <a:t>Task</a:t>
            </a:r>
            <a:r>
              <a:rPr lang="es-ES" sz="2000" b="0" dirty="0">
                <a:solidFill>
                  <a:schemeClr val="accent2">
                    <a:lumMod val="75000"/>
                  </a:schemeClr>
                </a:solidFill>
              </a:rPr>
              <a:t> </a:t>
            </a:r>
            <a:r>
              <a:rPr lang="es-ES" sz="2000" b="0" dirty="0" err="1">
                <a:solidFill>
                  <a:schemeClr val="accent2">
                    <a:lumMod val="75000"/>
                  </a:schemeClr>
                </a:solidFill>
              </a:rPr>
              <a:t>Force</a:t>
            </a:r>
            <a:r>
              <a:rPr lang="es-ES" sz="2000" b="0" dirty="0">
                <a:solidFill>
                  <a:schemeClr val="accent2">
                    <a:lumMod val="75000"/>
                  </a:schemeClr>
                </a:solidFill>
              </a:rPr>
              <a:t> </a:t>
            </a:r>
            <a:r>
              <a:rPr lang="es-ES" sz="2000" b="0" dirty="0" err="1">
                <a:solidFill>
                  <a:schemeClr val="accent2">
                    <a:lumMod val="75000"/>
                  </a:schemeClr>
                </a:solidFill>
              </a:rPr>
              <a:t>Classification</a:t>
            </a:r>
            <a:r>
              <a:rPr lang="es-ES" sz="2000" b="0" dirty="0">
                <a:solidFill>
                  <a:schemeClr val="accent2">
                    <a:lumMod val="75000"/>
                  </a:schemeClr>
                </a:solidFill>
              </a:rPr>
              <a:t>, </a:t>
            </a:r>
            <a:r>
              <a:rPr lang="es-ES" sz="2000" b="0" dirty="0" err="1">
                <a:solidFill>
                  <a:schemeClr val="accent2">
                    <a:lumMod val="75000"/>
                  </a:schemeClr>
                </a:solidFill>
              </a:rPr>
              <a:t>what</a:t>
            </a:r>
            <a:r>
              <a:rPr lang="es-ES" sz="2000" b="0" dirty="0">
                <a:solidFill>
                  <a:schemeClr val="accent2">
                    <a:lumMod val="75000"/>
                  </a:schemeClr>
                </a:solidFill>
              </a:rPr>
              <a:t> grade </a:t>
            </a:r>
            <a:r>
              <a:rPr lang="es-ES" sz="2000" b="0" dirty="0" err="1">
                <a:solidFill>
                  <a:schemeClr val="accent2">
                    <a:lumMod val="75000"/>
                  </a:schemeClr>
                </a:solidFill>
              </a:rPr>
              <a:t>will</a:t>
            </a:r>
            <a:r>
              <a:rPr lang="es-ES" sz="2000" b="0" dirty="0">
                <a:solidFill>
                  <a:schemeClr val="accent2">
                    <a:lumMod val="75000"/>
                  </a:schemeClr>
                </a:solidFill>
              </a:rPr>
              <a:t> </a:t>
            </a:r>
            <a:r>
              <a:rPr lang="es-ES" sz="2000" b="0" dirty="0" err="1">
                <a:solidFill>
                  <a:schemeClr val="accent2">
                    <a:lumMod val="75000"/>
                  </a:schemeClr>
                </a:solidFill>
              </a:rPr>
              <a:t>have</a:t>
            </a:r>
            <a:r>
              <a:rPr lang="es-ES" sz="2000" b="0" dirty="0">
                <a:solidFill>
                  <a:schemeClr val="accent2">
                    <a:lumMod val="75000"/>
                  </a:schemeClr>
                </a:solidFill>
              </a:rPr>
              <a:t> </a:t>
            </a:r>
            <a:r>
              <a:rPr lang="es-ES" sz="2000" b="0" dirty="0" err="1">
                <a:solidFill>
                  <a:schemeClr val="accent2">
                    <a:lumMod val="75000"/>
                  </a:schemeClr>
                </a:solidFill>
              </a:rPr>
              <a:t>our</a:t>
            </a:r>
            <a:r>
              <a:rPr lang="es-ES" sz="2000" b="0" dirty="0">
                <a:solidFill>
                  <a:schemeClr val="accent2">
                    <a:lumMod val="75000"/>
                  </a:schemeClr>
                </a:solidFill>
              </a:rPr>
              <a:t> </a:t>
            </a:r>
            <a:r>
              <a:rPr lang="es-ES" sz="2000" b="0" dirty="0" err="1">
                <a:solidFill>
                  <a:schemeClr val="accent2">
                    <a:lumMod val="75000"/>
                  </a:schemeClr>
                </a:solidFill>
              </a:rPr>
              <a:t>patient</a:t>
            </a:r>
            <a:r>
              <a:rPr lang="es-ES" sz="2000" b="0" dirty="0">
                <a:solidFill>
                  <a:schemeClr val="accent2">
                    <a:lumMod val="75000"/>
                  </a:schemeClr>
                </a:solidFill>
              </a:rPr>
              <a:t>? </a:t>
            </a:r>
          </a:p>
          <a:p>
            <a:pPr algn="ctr">
              <a:defRPr/>
            </a:pPr>
            <a:r>
              <a:rPr lang="es-ES" sz="2000" i="1" dirty="0" err="1">
                <a:solidFill>
                  <a:schemeClr val="accent2">
                    <a:lumMod val="75000"/>
                  </a:schemeClr>
                </a:solidFill>
              </a:rPr>
              <a:t>Write</a:t>
            </a:r>
            <a:r>
              <a:rPr lang="es-ES" sz="2000" i="1" dirty="0">
                <a:solidFill>
                  <a:schemeClr val="accent2">
                    <a:lumMod val="75000"/>
                  </a:schemeClr>
                </a:solidFill>
              </a:rPr>
              <a:t> </a:t>
            </a:r>
            <a:r>
              <a:rPr lang="es-ES" sz="2000" i="1" dirty="0" err="1">
                <a:solidFill>
                  <a:schemeClr val="accent2">
                    <a:lumMod val="75000"/>
                  </a:schemeClr>
                </a:solidFill>
              </a:rPr>
              <a:t>your</a:t>
            </a:r>
            <a:r>
              <a:rPr lang="es-ES" sz="2000" i="1" dirty="0">
                <a:solidFill>
                  <a:schemeClr val="accent2">
                    <a:lumMod val="75000"/>
                  </a:schemeClr>
                </a:solidFill>
              </a:rPr>
              <a:t> </a:t>
            </a:r>
            <a:r>
              <a:rPr lang="es-ES" sz="2000" i="1" dirty="0" err="1">
                <a:solidFill>
                  <a:schemeClr val="accent2">
                    <a:lumMod val="75000"/>
                  </a:schemeClr>
                </a:solidFill>
              </a:rPr>
              <a:t>answer</a:t>
            </a:r>
            <a:r>
              <a:rPr lang="es-ES" sz="2000" i="1" dirty="0">
                <a:solidFill>
                  <a:schemeClr val="accent2">
                    <a:lumMod val="75000"/>
                  </a:schemeClr>
                </a:solidFill>
              </a:rPr>
              <a:t> </a:t>
            </a:r>
            <a:r>
              <a:rPr lang="es-ES" sz="2000" i="1" dirty="0" err="1">
                <a:solidFill>
                  <a:schemeClr val="accent2">
                    <a:lumMod val="75000"/>
                  </a:schemeClr>
                </a:solidFill>
              </a:rPr>
              <a:t>on</a:t>
            </a:r>
            <a:r>
              <a:rPr lang="es-ES" sz="2000" i="1" dirty="0">
                <a:solidFill>
                  <a:schemeClr val="accent2">
                    <a:lumMod val="75000"/>
                  </a:schemeClr>
                </a:solidFill>
              </a:rPr>
              <a:t> </a:t>
            </a:r>
            <a:r>
              <a:rPr lang="es-ES" sz="2000" i="1" dirty="0" err="1">
                <a:solidFill>
                  <a:schemeClr val="accent2">
                    <a:lumMod val="75000"/>
                  </a:schemeClr>
                </a:solidFill>
              </a:rPr>
              <a:t>your</a:t>
            </a:r>
            <a:r>
              <a:rPr lang="es-ES" sz="2000" i="1" dirty="0">
                <a:solidFill>
                  <a:schemeClr val="accent2">
                    <a:lumMod val="75000"/>
                  </a:schemeClr>
                </a:solidFill>
              </a:rPr>
              <a:t> </a:t>
            </a:r>
            <a:r>
              <a:rPr lang="es-ES" sz="2000" i="1" dirty="0" err="1">
                <a:solidFill>
                  <a:schemeClr val="accent2">
                    <a:lumMod val="75000"/>
                  </a:schemeClr>
                </a:solidFill>
              </a:rPr>
              <a:t>patient’s</a:t>
            </a:r>
            <a:r>
              <a:rPr lang="es-ES" sz="2000" i="1" dirty="0">
                <a:solidFill>
                  <a:schemeClr val="accent2">
                    <a:lumMod val="75000"/>
                  </a:schemeClr>
                </a:solidFill>
              </a:rPr>
              <a:t> file </a:t>
            </a:r>
            <a:r>
              <a:rPr lang="es-ES" sz="2000" i="1" dirty="0" err="1">
                <a:solidFill>
                  <a:schemeClr val="accent2">
                    <a:lumMod val="75000"/>
                  </a:schemeClr>
                </a:solidFill>
              </a:rPr>
              <a:t>sheet</a:t>
            </a:r>
            <a:r>
              <a:rPr lang="es-ES" sz="1800" b="0" i="1" dirty="0">
                <a:solidFill>
                  <a:schemeClr val="accent2">
                    <a:lumMod val="75000"/>
                  </a:schemeClr>
                </a:solidFill>
              </a:rPr>
              <a:t>	</a:t>
            </a:r>
          </a:p>
          <a:p>
            <a:pPr>
              <a:defRPr/>
            </a:pPr>
            <a:r>
              <a:rPr lang="es-ES" sz="1800" b="0" i="1" dirty="0" err="1">
                <a:solidFill>
                  <a:schemeClr val="accent2">
                    <a:lumMod val="75000"/>
                  </a:schemeClr>
                </a:solidFill>
              </a:rPr>
              <a:t>Remember</a:t>
            </a:r>
            <a:r>
              <a:rPr lang="es-ES" sz="1800" b="0" i="1" dirty="0">
                <a:solidFill>
                  <a:schemeClr val="accent2">
                    <a:lumMod val="75000"/>
                  </a:schemeClr>
                </a:solidFill>
              </a:rPr>
              <a:t>……</a:t>
            </a:r>
          </a:p>
        </p:txBody>
      </p:sp>
      <p:pic>
        <p:nvPicPr>
          <p:cNvPr id="3" name="Imagen 2">
            <a:extLst>
              <a:ext uri="{FF2B5EF4-FFF2-40B4-BE49-F238E27FC236}">
                <a16:creationId xmlns:a16="http://schemas.microsoft.com/office/drawing/2014/main" id="{63EE0506-D312-4DAE-BCA9-C6681FB072CB}"/>
              </a:ext>
            </a:extLst>
          </p:cNvPr>
          <p:cNvPicPr>
            <a:picLocks noChangeAspect="1"/>
          </p:cNvPicPr>
          <p:nvPr/>
        </p:nvPicPr>
        <p:blipFill>
          <a:blip r:embed="rId3"/>
          <a:stretch>
            <a:fillRect/>
          </a:stretch>
        </p:blipFill>
        <p:spPr>
          <a:xfrm>
            <a:off x="935596" y="3042857"/>
            <a:ext cx="7272808" cy="3312367"/>
          </a:xfrm>
          <a:prstGeom prst="rect">
            <a:avLst/>
          </a:prstGeom>
        </p:spPr>
      </p:pic>
    </p:spTree>
    <p:extLst>
      <p:ext uri="{BB962C8B-B14F-4D97-AF65-F5344CB8AC3E}">
        <p14:creationId xmlns:p14="http://schemas.microsoft.com/office/powerpoint/2010/main" val="3818393655"/>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26175" y="692696"/>
            <a:ext cx="8135938" cy="830997"/>
          </a:xfrm>
          <a:prstGeom prst="rect">
            <a:avLst/>
          </a:prstGeom>
        </p:spPr>
        <p:txBody>
          <a:bodyPr>
            <a:spAutoFit/>
          </a:bodyPr>
          <a:lstStyle/>
          <a:p>
            <a:pPr algn="ctr">
              <a:defRPr/>
            </a:pPr>
            <a:r>
              <a:rPr lang="es-ES" sz="2400" dirty="0" err="1">
                <a:solidFill>
                  <a:schemeClr val="accent2">
                    <a:lumMod val="75000"/>
                  </a:schemeClr>
                </a:solidFill>
              </a:rPr>
              <a:t>Clinical</a:t>
            </a:r>
            <a:r>
              <a:rPr lang="es-ES" sz="2400" dirty="0">
                <a:solidFill>
                  <a:schemeClr val="accent2">
                    <a:lumMod val="75000"/>
                  </a:schemeClr>
                </a:solidFill>
              </a:rPr>
              <a:t> </a:t>
            </a:r>
            <a:r>
              <a:rPr lang="es-ES" sz="2400" dirty="0" err="1">
                <a:solidFill>
                  <a:schemeClr val="accent2">
                    <a:lumMod val="75000"/>
                  </a:schemeClr>
                </a:solidFill>
              </a:rPr>
              <a:t>Scales</a:t>
            </a:r>
            <a:r>
              <a:rPr lang="es-ES" sz="2400" dirty="0">
                <a:solidFill>
                  <a:schemeClr val="accent2">
                    <a:lumMod val="75000"/>
                  </a:schemeClr>
                </a:solidFill>
              </a:rPr>
              <a:t> </a:t>
            </a:r>
            <a:r>
              <a:rPr lang="es-ES" sz="2400" dirty="0" err="1">
                <a:solidFill>
                  <a:schemeClr val="accent2">
                    <a:lumMod val="75000"/>
                  </a:schemeClr>
                </a:solidFill>
              </a:rPr>
              <a:t>to</a:t>
            </a:r>
            <a:r>
              <a:rPr lang="es-ES" sz="2400" dirty="0">
                <a:solidFill>
                  <a:schemeClr val="accent2">
                    <a:lumMod val="75000"/>
                  </a:schemeClr>
                </a:solidFill>
              </a:rPr>
              <a:t> </a:t>
            </a:r>
            <a:r>
              <a:rPr lang="es-ES" sz="2400" dirty="0" err="1">
                <a:solidFill>
                  <a:schemeClr val="accent2">
                    <a:lumMod val="75000"/>
                  </a:schemeClr>
                </a:solidFill>
              </a:rPr>
              <a:t>assess</a:t>
            </a:r>
            <a:r>
              <a:rPr lang="es-ES" sz="2400" dirty="0">
                <a:solidFill>
                  <a:schemeClr val="accent2">
                    <a:lumMod val="75000"/>
                  </a:schemeClr>
                </a:solidFill>
              </a:rPr>
              <a:t> </a:t>
            </a:r>
            <a:r>
              <a:rPr lang="es-ES" sz="2400" dirty="0" err="1">
                <a:solidFill>
                  <a:schemeClr val="accent2">
                    <a:lumMod val="75000"/>
                  </a:schemeClr>
                </a:solidFill>
              </a:rPr>
              <a:t>spine</a:t>
            </a:r>
            <a:endParaRPr lang="es-ES" sz="2400" dirty="0">
              <a:solidFill>
                <a:schemeClr val="accent2">
                  <a:lumMod val="75000"/>
                </a:schemeClr>
              </a:solidFill>
            </a:endParaRPr>
          </a:p>
          <a:p>
            <a:pPr algn="ctr">
              <a:defRPr/>
            </a:pPr>
            <a:r>
              <a:rPr lang="es-ES" sz="2400" b="0" dirty="0">
                <a:solidFill>
                  <a:schemeClr val="accent2">
                    <a:lumMod val="75000"/>
                  </a:schemeClr>
                </a:solidFill>
              </a:rPr>
              <a:t>CLASS ACTIVITY</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719572" y="1506505"/>
            <a:ext cx="7704856" cy="2031325"/>
          </a:xfrm>
          <a:prstGeom prst="rect">
            <a:avLst/>
          </a:prstGeom>
        </p:spPr>
        <p:txBody>
          <a:bodyPr wrap="square">
            <a:spAutoFit/>
          </a:bodyPr>
          <a:lstStyle/>
          <a:p>
            <a:pPr>
              <a:defRPr/>
            </a:pPr>
            <a:r>
              <a:rPr lang="es-ES" sz="1800" b="0" dirty="0" err="1">
                <a:solidFill>
                  <a:schemeClr val="accent2">
                    <a:lumMod val="75000"/>
                  </a:schemeClr>
                </a:solidFill>
              </a:rPr>
              <a:t>Work</a:t>
            </a:r>
            <a:r>
              <a:rPr lang="es-ES" sz="1800" b="0" dirty="0">
                <a:solidFill>
                  <a:schemeClr val="accent2">
                    <a:lumMod val="75000"/>
                  </a:schemeClr>
                </a:solidFill>
              </a:rPr>
              <a:t> </a:t>
            </a:r>
            <a:r>
              <a:rPr lang="es-ES" sz="1800" b="0" dirty="0" err="1">
                <a:solidFill>
                  <a:schemeClr val="accent2">
                    <a:lumMod val="75000"/>
                  </a:schemeClr>
                </a:solidFill>
              </a:rPr>
              <a:t>individually</a:t>
            </a:r>
            <a:r>
              <a:rPr lang="es-ES" sz="1800" b="0" dirty="0">
                <a:solidFill>
                  <a:schemeClr val="accent2">
                    <a:lumMod val="75000"/>
                  </a:schemeClr>
                </a:solidFill>
              </a:rPr>
              <a:t> (10’):</a:t>
            </a:r>
          </a:p>
          <a:p>
            <a:pPr marL="342900" indent="-342900">
              <a:buFont typeface="Arial" panose="020B0604020202020204" pitchFamily="34" charset="0"/>
              <a:buChar char="•"/>
              <a:defRPr/>
            </a:pPr>
            <a:r>
              <a:rPr lang="es-ES" sz="1800" b="0" dirty="0" err="1">
                <a:solidFill>
                  <a:schemeClr val="accent2">
                    <a:lumMod val="75000"/>
                  </a:schemeClr>
                </a:solidFill>
              </a:rPr>
              <a:t>Calculate</a:t>
            </a:r>
            <a:r>
              <a:rPr lang="es-ES" sz="1800" b="0" dirty="0">
                <a:solidFill>
                  <a:schemeClr val="accent2">
                    <a:lumMod val="75000"/>
                  </a:schemeClr>
                </a:solidFill>
              </a:rPr>
              <a:t> </a:t>
            </a:r>
            <a:r>
              <a:rPr lang="es-ES" sz="1800" b="0" dirty="0" err="1">
                <a:solidFill>
                  <a:schemeClr val="accent2">
                    <a:lumMod val="75000"/>
                  </a:schemeClr>
                </a:solidFill>
              </a:rPr>
              <a:t>the</a:t>
            </a:r>
            <a:r>
              <a:rPr lang="es-ES" sz="1800" b="0" dirty="0">
                <a:solidFill>
                  <a:schemeClr val="accent2">
                    <a:lumMod val="75000"/>
                  </a:schemeClr>
                </a:solidFill>
              </a:rPr>
              <a:t> </a:t>
            </a:r>
            <a:r>
              <a:rPr lang="es-ES" sz="1800" dirty="0">
                <a:solidFill>
                  <a:schemeClr val="accent2">
                    <a:lumMod val="75000"/>
                  </a:schemeClr>
                </a:solidFill>
              </a:rPr>
              <a:t>final </a:t>
            </a:r>
            <a:r>
              <a:rPr lang="es-ES" sz="1800" dirty="0" err="1">
                <a:solidFill>
                  <a:schemeClr val="accent2">
                    <a:lumMod val="75000"/>
                  </a:schemeClr>
                </a:solidFill>
              </a:rPr>
              <a:t>percentage</a:t>
            </a:r>
            <a:r>
              <a:rPr lang="es-ES" sz="1800" dirty="0">
                <a:solidFill>
                  <a:schemeClr val="accent2">
                    <a:lumMod val="75000"/>
                  </a:schemeClr>
                </a:solidFill>
              </a:rPr>
              <a:t> </a:t>
            </a:r>
            <a:r>
              <a:rPr lang="es-ES" sz="1800" b="0" dirty="0" err="1">
                <a:solidFill>
                  <a:schemeClr val="accent2">
                    <a:lumMod val="75000"/>
                  </a:schemeClr>
                </a:solidFill>
              </a:rPr>
              <a:t>obtained</a:t>
            </a:r>
            <a:r>
              <a:rPr lang="es-ES" sz="1800" b="0" dirty="0">
                <a:solidFill>
                  <a:schemeClr val="accent2">
                    <a:lumMod val="75000"/>
                  </a:schemeClr>
                </a:solidFill>
              </a:rPr>
              <a:t> </a:t>
            </a:r>
            <a:r>
              <a:rPr lang="es-ES" sz="1800" b="0" dirty="0" err="1">
                <a:solidFill>
                  <a:schemeClr val="accent2">
                    <a:lumMod val="75000"/>
                  </a:schemeClr>
                </a:solidFill>
              </a:rPr>
              <a:t>with</a:t>
            </a:r>
            <a:r>
              <a:rPr lang="es-ES" sz="1800" b="0" dirty="0">
                <a:solidFill>
                  <a:schemeClr val="accent2">
                    <a:lumMod val="75000"/>
                  </a:schemeClr>
                </a:solidFill>
              </a:rPr>
              <a:t> </a:t>
            </a:r>
            <a:r>
              <a:rPr lang="es-ES" sz="1800" b="0" dirty="0" err="1">
                <a:solidFill>
                  <a:schemeClr val="accent2">
                    <a:lumMod val="75000"/>
                  </a:schemeClr>
                </a:solidFill>
              </a:rPr>
              <a:t>the</a:t>
            </a:r>
            <a:r>
              <a:rPr lang="es-ES" sz="1800" b="0" dirty="0">
                <a:solidFill>
                  <a:schemeClr val="accent2">
                    <a:lumMod val="75000"/>
                  </a:schemeClr>
                </a:solidFill>
              </a:rPr>
              <a:t> NDI </a:t>
            </a:r>
            <a:r>
              <a:rPr lang="es-ES" sz="1800" b="0" dirty="0" err="1">
                <a:solidFill>
                  <a:schemeClr val="accent2">
                    <a:lumMod val="75000"/>
                  </a:schemeClr>
                </a:solidFill>
              </a:rPr>
              <a:t>with</a:t>
            </a:r>
            <a:r>
              <a:rPr lang="es-ES" sz="1800" b="0" dirty="0">
                <a:solidFill>
                  <a:schemeClr val="accent2">
                    <a:lumMod val="75000"/>
                  </a:schemeClr>
                </a:solidFill>
              </a:rPr>
              <a:t> </a:t>
            </a:r>
            <a:r>
              <a:rPr lang="es-ES" sz="1800" b="0" dirty="0" err="1">
                <a:solidFill>
                  <a:schemeClr val="accent2">
                    <a:lumMod val="75000"/>
                  </a:schemeClr>
                </a:solidFill>
              </a:rPr>
              <a:t>the</a:t>
            </a:r>
            <a:r>
              <a:rPr lang="es-ES" sz="1800" b="0" dirty="0">
                <a:solidFill>
                  <a:schemeClr val="accent2">
                    <a:lumMod val="75000"/>
                  </a:schemeClr>
                </a:solidFill>
              </a:rPr>
              <a:t> raw </a:t>
            </a:r>
            <a:r>
              <a:rPr lang="es-ES" sz="1800" b="0" dirty="0" err="1">
                <a:solidFill>
                  <a:schemeClr val="accent2">
                    <a:lumMod val="75000"/>
                  </a:schemeClr>
                </a:solidFill>
              </a:rPr>
              <a:t>punctuation</a:t>
            </a:r>
            <a:r>
              <a:rPr lang="es-ES" sz="1800" b="0" dirty="0">
                <a:solidFill>
                  <a:schemeClr val="accent2">
                    <a:lumMod val="75000"/>
                  </a:schemeClr>
                </a:solidFill>
              </a:rPr>
              <a:t> </a:t>
            </a:r>
            <a:r>
              <a:rPr lang="es-ES" sz="1800" b="0" dirty="0" err="1">
                <a:solidFill>
                  <a:schemeClr val="accent2">
                    <a:lumMod val="75000"/>
                  </a:schemeClr>
                </a:solidFill>
              </a:rPr>
              <a:t>got</a:t>
            </a:r>
            <a:r>
              <a:rPr lang="es-ES" sz="1800" b="0" dirty="0">
                <a:solidFill>
                  <a:schemeClr val="accent2">
                    <a:lumMod val="75000"/>
                  </a:schemeClr>
                </a:solidFill>
              </a:rPr>
              <a:t>. </a:t>
            </a:r>
            <a:r>
              <a:rPr lang="es-ES" sz="1800" b="0" dirty="0" err="1">
                <a:solidFill>
                  <a:schemeClr val="accent2">
                    <a:lumMod val="75000"/>
                  </a:schemeClr>
                </a:solidFill>
              </a:rPr>
              <a:t>You</a:t>
            </a:r>
            <a:r>
              <a:rPr lang="es-ES" sz="1800" b="0" dirty="0">
                <a:solidFill>
                  <a:schemeClr val="accent2">
                    <a:lumMod val="75000"/>
                  </a:schemeClr>
                </a:solidFill>
              </a:rPr>
              <a:t> </a:t>
            </a:r>
            <a:r>
              <a:rPr lang="es-ES" sz="1800" b="0" dirty="0" err="1">
                <a:solidFill>
                  <a:schemeClr val="accent2">
                    <a:lumMod val="75000"/>
                  </a:schemeClr>
                </a:solidFill>
              </a:rPr>
              <a:t>have</a:t>
            </a:r>
            <a:r>
              <a:rPr lang="es-ES" sz="1800" b="0" dirty="0">
                <a:solidFill>
                  <a:schemeClr val="accent2">
                    <a:lumMod val="75000"/>
                  </a:schemeClr>
                </a:solidFill>
              </a:rPr>
              <a:t> </a:t>
            </a:r>
            <a:r>
              <a:rPr lang="es-ES" sz="1800" b="0" dirty="0" err="1">
                <a:solidFill>
                  <a:schemeClr val="accent2">
                    <a:lumMod val="75000"/>
                  </a:schemeClr>
                </a:solidFill>
              </a:rPr>
              <a:t>to</a:t>
            </a:r>
            <a:r>
              <a:rPr lang="es-ES" sz="1800" b="0" dirty="0">
                <a:solidFill>
                  <a:schemeClr val="accent2">
                    <a:lumMod val="75000"/>
                  </a:schemeClr>
                </a:solidFill>
              </a:rPr>
              <a:t> </a:t>
            </a:r>
            <a:r>
              <a:rPr lang="es-ES" sz="1800" dirty="0">
                <a:solidFill>
                  <a:schemeClr val="accent2">
                    <a:lumMod val="75000"/>
                  </a:schemeClr>
                </a:solidFill>
              </a:rPr>
              <a:t>look at </a:t>
            </a:r>
            <a:r>
              <a:rPr lang="es-ES" sz="1800" dirty="0" err="1">
                <a:solidFill>
                  <a:schemeClr val="accent2">
                    <a:lumMod val="75000"/>
                  </a:schemeClr>
                </a:solidFill>
              </a:rPr>
              <a:t>the</a:t>
            </a:r>
            <a:r>
              <a:rPr lang="es-ES" sz="1800" dirty="0">
                <a:solidFill>
                  <a:schemeClr val="accent2">
                    <a:lumMod val="75000"/>
                  </a:schemeClr>
                </a:solidFill>
              </a:rPr>
              <a:t> files </a:t>
            </a:r>
            <a:r>
              <a:rPr lang="es-ES" sz="1800" dirty="0" err="1">
                <a:solidFill>
                  <a:schemeClr val="accent2">
                    <a:lumMod val="75000"/>
                  </a:schemeClr>
                </a:solidFill>
              </a:rPr>
              <a:t>of</a:t>
            </a:r>
            <a:r>
              <a:rPr lang="es-ES" sz="1800" dirty="0">
                <a:solidFill>
                  <a:schemeClr val="accent2">
                    <a:lumMod val="75000"/>
                  </a:schemeClr>
                </a:solidFill>
              </a:rPr>
              <a:t> </a:t>
            </a:r>
            <a:r>
              <a:rPr lang="es-ES" sz="1800" dirty="0" err="1">
                <a:solidFill>
                  <a:schemeClr val="accent2">
                    <a:lumMod val="75000"/>
                  </a:schemeClr>
                </a:solidFill>
              </a:rPr>
              <a:t>your</a:t>
            </a:r>
            <a:r>
              <a:rPr lang="es-ES" sz="1800" dirty="0">
                <a:solidFill>
                  <a:schemeClr val="accent2">
                    <a:lumMod val="75000"/>
                  </a:schemeClr>
                </a:solidFill>
              </a:rPr>
              <a:t> </a:t>
            </a:r>
            <a:r>
              <a:rPr lang="es-ES" sz="1800" dirty="0" err="1">
                <a:solidFill>
                  <a:schemeClr val="accent2">
                    <a:lumMod val="75000"/>
                  </a:schemeClr>
                </a:solidFill>
              </a:rPr>
              <a:t>patient</a:t>
            </a:r>
            <a:r>
              <a:rPr lang="es-ES" sz="1800" dirty="0">
                <a:solidFill>
                  <a:schemeClr val="accent2">
                    <a:lumMod val="75000"/>
                  </a:schemeClr>
                </a:solidFill>
              </a:rPr>
              <a:t> </a:t>
            </a:r>
            <a:r>
              <a:rPr lang="es-ES" sz="1800" b="0" dirty="0" err="1">
                <a:solidFill>
                  <a:schemeClr val="accent2">
                    <a:lumMod val="75000"/>
                  </a:schemeClr>
                </a:solidFill>
              </a:rPr>
              <a:t>to</a:t>
            </a:r>
            <a:r>
              <a:rPr lang="es-ES" sz="1800" b="0" dirty="0">
                <a:solidFill>
                  <a:schemeClr val="accent2">
                    <a:lumMod val="75000"/>
                  </a:schemeClr>
                </a:solidFill>
              </a:rPr>
              <a:t> do </a:t>
            </a:r>
            <a:r>
              <a:rPr lang="es-ES" sz="1800" b="0" dirty="0" err="1">
                <a:solidFill>
                  <a:schemeClr val="accent2">
                    <a:lumMod val="75000"/>
                  </a:schemeClr>
                </a:solidFill>
              </a:rPr>
              <a:t>this</a:t>
            </a:r>
            <a:r>
              <a:rPr lang="es-ES" sz="1800" b="0" dirty="0">
                <a:solidFill>
                  <a:schemeClr val="accent2">
                    <a:lumMod val="75000"/>
                  </a:schemeClr>
                </a:solidFill>
              </a:rPr>
              <a:t>.</a:t>
            </a:r>
          </a:p>
          <a:p>
            <a:pPr marL="342900" indent="-342900">
              <a:buFont typeface="Arial" panose="020B0604020202020204" pitchFamily="34" charset="0"/>
              <a:buChar char="•"/>
              <a:defRPr/>
            </a:pPr>
            <a:r>
              <a:rPr lang="es-ES" sz="1800" b="0" dirty="0" err="1">
                <a:solidFill>
                  <a:schemeClr val="accent2">
                    <a:lumMod val="75000"/>
                  </a:schemeClr>
                </a:solidFill>
              </a:rPr>
              <a:t>What</a:t>
            </a:r>
            <a:r>
              <a:rPr lang="es-ES" sz="1800" b="0" dirty="0">
                <a:solidFill>
                  <a:schemeClr val="accent2">
                    <a:lumMod val="75000"/>
                  </a:schemeClr>
                </a:solidFill>
              </a:rPr>
              <a:t> </a:t>
            </a:r>
            <a:r>
              <a:rPr lang="es-ES" sz="1800" b="0" dirty="0" err="1">
                <a:solidFill>
                  <a:schemeClr val="accent2">
                    <a:lumMod val="75000"/>
                  </a:schemeClr>
                </a:solidFill>
              </a:rPr>
              <a:t>level</a:t>
            </a:r>
            <a:r>
              <a:rPr lang="es-ES" sz="1800" b="0" dirty="0">
                <a:solidFill>
                  <a:schemeClr val="accent2">
                    <a:lumMod val="75000"/>
                  </a:schemeClr>
                </a:solidFill>
              </a:rPr>
              <a:t> </a:t>
            </a:r>
            <a:r>
              <a:rPr lang="es-ES" sz="1800" b="0" dirty="0" err="1">
                <a:solidFill>
                  <a:schemeClr val="accent2">
                    <a:lumMod val="75000"/>
                  </a:schemeClr>
                </a:solidFill>
              </a:rPr>
              <a:t>of</a:t>
            </a:r>
            <a:r>
              <a:rPr lang="es-ES" sz="1800" b="0" dirty="0">
                <a:solidFill>
                  <a:schemeClr val="accent2">
                    <a:lumMod val="75000"/>
                  </a:schemeClr>
                </a:solidFill>
              </a:rPr>
              <a:t> </a:t>
            </a:r>
            <a:r>
              <a:rPr lang="es-ES" sz="1800" b="0" dirty="0" err="1">
                <a:solidFill>
                  <a:schemeClr val="accent2">
                    <a:lumMod val="75000"/>
                  </a:schemeClr>
                </a:solidFill>
              </a:rPr>
              <a:t>disability</a:t>
            </a:r>
            <a:r>
              <a:rPr lang="es-ES" sz="1800" b="0" dirty="0">
                <a:solidFill>
                  <a:schemeClr val="accent2">
                    <a:lumMod val="75000"/>
                  </a:schemeClr>
                </a:solidFill>
              </a:rPr>
              <a:t> </a:t>
            </a:r>
            <a:r>
              <a:rPr lang="es-ES" sz="1800" b="0" dirty="0" err="1">
                <a:solidFill>
                  <a:schemeClr val="accent2">
                    <a:lumMod val="75000"/>
                  </a:schemeClr>
                </a:solidFill>
              </a:rPr>
              <a:t>does</a:t>
            </a:r>
            <a:r>
              <a:rPr lang="es-ES" sz="1800" b="0" dirty="0">
                <a:solidFill>
                  <a:schemeClr val="accent2">
                    <a:lumMod val="75000"/>
                  </a:schemeClr>
                </a:solidFill>
              </a:rPr>
              <a:t> </a:t>
            </a:r>
            <a:r>
              <a:rPr lang="es-ES" sz="1800" b="0" dirty="0" err="1">
                <a:solidFill>
                  <a:schemeClr val="accent2">
                    <a:lumMod val="75000"/>
                  </a:schemeClr>
                </a:solidFill>
              </a:rPr>
              <a:t>the</a:t>
            </a:r>
            <a:r>
              <a:rPr lang="es-ES" sz="1800" b="0" dirty="0">
                <a:solidFill>
                  <a:schemeClr val="accent2">
                    <a:lumMod val="75000"/>
                  </a:schemeClr>
                </a:solidFill>
              </a:rPr>
              <a:t> </a:t>
            </a:r>
            <a:r>
              <a:rPr lang="es-ES" sz="1800" b="0" dirty="0" err="1">
                <a:solidFill>
                  <a:schemeClr val="accent2">
                    <a:lumMod val="75000"/>
                  </a:schemeClr>
                </a:solidFill>
              </a:rPr>
              <a:t>patient</a:t>
            </a:r>
            <a:r>
              <a:rPr lang="es-ES" sz="1800" b="0" dirty="0">
                <a:solidFill>
                  <a:schemeClr val="accent2">
                    <a:lumMod val="75000"/>
                  </a:schemeClr>
                </a:solidFill>
              </a:rPr>
              <a:t> </a:t>
            </a:r>
            <a:r>
              <a:rPr lang="es-ES" sz="1800" b="0" dirty="0" err="1">
                <a:solidFill>
                  <a:schemeClr val="accent2">
                    <a:lumMod val="75000"/>
                  </a:schemeClr>
                </a:solidFill>
              </a:rPr>
              <a:t>have</a:t>
            </a:r>
            <a:r>
              <a:rPr lang="es-ES" sz="1800" b="0" dirty="0">
                <a:solidFill>
                  <a:schemeClr val="accent2">
                    <a:lumMod val="75000"/>
                  </a:schemeClr>
                </a:solidFill>
              </a:rPr>
              <a:t> </a:t>
            </a:r>
            <a:r>
              <a:rPr lang="es-ES" sz="1800" b="0" dirty="0" err="1">
                <a:solidFill>
                  <a:schemeClr val="accent2">
                    <a:lumMod val="75000"/>
                  </a:schemeClr>
                </a:solidFill>
              </a:rPr>
              <a:t>according</a:t>
            </a:r>
            <a:r>
              <a:rPr lang="es-ES" sz="1800" b="0" dirty="0">
                <a:solidFill>
                  <a:schemeClr val="accent2">
                    <a:lumMod val="75000"/>
                  </a:schemeClr>
                </a:solidFill>
              </a:rPr>
              <a:t> </a:t>
            </a:r>
            <a:r>
              <a:rPr lang="es-ES" sz="1800" b="0" dirty="0" err="1">
                <a:solidFill>
                  <a:schemeClr val="accent2">
                    <a:lumMod val="75000"/>
                  </a:schemeClr>
                </a:solidFill>
              </a:rPr>
              <a:t>to</a:t>
            </a:r>
            <a:r>
              <a:rPr lang="es-ES" sz="1800" b="0" dirty="0">
                <a:solidFill>
                  <a:schemeClr val="accent2">
                    <a:lumMod val="75000"/>
                  </a:schemeClr>
                </a:solidFill>
              </a:rPr>
              <a:t> </a:t>
            </a:r>
            <a:r>
              <a:rPr lang="es-ES" sz="1800" b="0" dirty="0" err="1">
                <a:solidFill>
                  <a:schemeClr val="accent2">
                    <a:lumMod val="75000"/>
                  </a:schemeClr>
                </a:solidFill>
              </a:rPr>
              <a:t>the</a:t>
            </a:r>
            <a:r>
              <a:rPr lang="es-ES" sz="1800" b="0" dirty="0">
                <a:solidFill>
                  <a:schemeClr val="accent2">
                    <a:lumMod val="75000"/>
                  </a:schemeClr>
                </a:solidFill>
              </a:rPr>
              <a:t> NDI?</a:t>
            </a:r>
          </a:p>
          <a:p>
            <a:pPr algn="ctr">
              <a:defRPr/>
            </a:pPr>
            <a:r>
              <a:rPr lang="es-ES" sz="1800" i="1" dirty="0">
                <a:solidFill>
                  <a:schemeClr val="accent2">
                    <a:lumMod val="75000"/>
                  </a:schemeClr>
                </a:solidFill>
              </a:rPr>
              <a:t>            </a:t>
            </a:r>
            <a:r>
              <a:rPr lang="es-ES" sz="1800" i="1" dirty="0" err="1">
                <a:solidFill>
                  <a:schemeClr val="accent2">
                    <a:lumMod val="75000"/>
                  </a:schemeClr>
                </a:solidFill>
              </a:rPr>
              <a:t>Write</a:t>
            </a:r>
            <a:r>
              <a:rPr lang="es-ES" sz="1800" i="1" dirty="0">
                <a:solidFill>
                  <a:schemeClr val="accent2">
                    <a:lumMod val="75000"/>
                  </a:schemeClr>
                </a:solidFill>
              </a:rPr>
              <a:t> </a:t>
            </a:r>
            <a:r>
              <a:rPr lang="es-ES" sz="1800" i="1" dirty="0" err="1">
                <a:solidFill>
                  <a:schemeClr val="accent2">
                    <a:lumMod val="75000"/>
                  </a:schemeClr>
                </a:solidFill>
              </a:rPr>
              <a:t>your</a:t>
            </a:r>
            <a:r>
              <a:rPr lang="es-ES" sz="1800" i="1" dirty="0">
                <a:solidFill>
                  <a:schemeClr val="accent2">
                    <a:lumMod val="75000"/>
                  </a:schemeClr>
                </a:solidFill>
              </a:rPr>
              <a:t> </a:t>
            </a:r>
            <a:r>
              <a:rPr lang="es-ES" sz="1800" i="1" dirty="0" err="1">
                <a:solidFill>
                  <a:schemeClr val="accent2">
                    <a:lumMod val="75000"/>
                  </a:schemeClr>
                </a:solidFill>
              </a:rPr>
              <a:t>answers</a:t>
            </a:r>
            <a:r>
              <a:rPr lang="es-ES" sz="1800" i="1" dirty="0">
                <a:solidFill>
                  <a:schemeClr val="accent2">
                    <a:lumMod val="75000"/>
                  </a:schemeClr>
                </a:solidFill>
              </a:rPr>
              <a:t> </a:t>
            </a:r>
            <a:r>
              <a:rPr lang="es-ES" sz="1800" i="1" dirty="0" err="1">
                <a:solidFill>
                  <a:schemeClr val="accent2">
                    <a:lumMod val="75000"/>
                  </a:schemeClr>
                </a:solidFill>
              </a:rPr>
              <a:t>on</a:t>
            </a:r>
            <a:r>
              <a:rPr lang="es-ES" sz="1800" i="1" dirty="0">
                <a:solidFill>
                  <a:schemeClr val="accent2">
                    <a:lumMod val="75000"/>
                  </a:schemeClr>
                </a:solidFill>
              </a:rPr>
              <a:t> </a:t>
            </a:r>
            <a:r>
              <a:rPr lang="es-ES" sz="1800" i="1" dirty="0" err="1">
                <a:solidFill>
                  <a:schemeClr val="accent2">
                    <a:lumMod val="75000"/>
                  </a:schemeClr>
                </a:solidFill>
              </a:rPr>
              <a:t>your</a:t>
            </a:r>
            <a:r>
              <a:rPr lang="es-ES" sz="1800" i="1" dirty="0">
                <a:solidFill>
                  <a:schemeClr val="accent2">
                    <a:lumMod val="75000"/>
                  </a:schemeClr>
                </a:solidFill>
              </a:rPr>
              <a:t> </a:t>
            </a:r>
            <a:r>
              <a:rPr lang="es-ES" sz="1800" i="1" dirty="0" err="1">
                <a:solidFill>
                  <a:schemeClr val="accent2">
                    <a:lumMod val="75000"/>
                  </a:schemeClr>
                </a:solidFill>
              </a:rPr>
              <a:t>patient’s</a:t>
            </a:r>
            <a:r>
              <a:rPr lang="es-ES" sz="1800" i="1" dirty="0">
                <a:solidFill>
                  <a:schemeClr val="accent2">
                    <a:lumMod val="75000"/>
                  </a:schemeClr>
                </a:solidFill>
              </a:rPr>
              <a:t> file </a:t>
            </a:r>
            <a:r>
              <a:rPr lang="es-ES" sz="1800" i="1" dirty="0" err="1">
                <a:solidFill>
                  <a:schemeClr val="accent2">
                    <a:lumMod val="75000"/>
                  </a:schemeClr>
                </a:solidFill>
              </a:rPr>
              <a:t>sheet</a:t>
            </a:r>
            <a:r>
              <a:rPr lang="es-ES" sz="1800" b="0" i="1" dirty="0">
                <a:solidFill>
                  <a:schemeClr val="accent2">
                    <a:lumMod val="75000"/>
                  </a:schemeClr>
                </a:solidFill>
              </a:rPr>
              <a:t>	</a:t>
            </a:r>
          </a:p>
          <a:p>
            <a:pPr>
              <a:defRPr/>
            </a:pPr>
            <a:r>
              <a:rPr lang="es-ES" sz="1800" b="0" i="1" dirty="0" err="1">
                <a:solidFill>
                  <a:schemeClr val="accent2">
                    <a:lumMod val="75000"/>
                  </a:schemeClr>
                </a:solidFill>
              </a:rPr>
              <a:t>Remember</a:t>
            </a:r>
            <a:r>
              <a:rPr lang="es-ES" sz="1800" b="0" i="1" dirty="0">
                <a:solidFill>
                  <a:schemeClr val="accent2">
                    <a:lumMod val="75000"/>
                  </a:schemeClr>
                </a:solidFill>
              </a:rPr>
              <a:t>……</a:t>
            </a:r>
          </a:p>
        </p:txBody>
      </p:sp>
      <p:pic>
        <p:nvPicPr>
          <p:cNvPr id="4" name="Imagen 3">
            <a:extLst>
              <a:ext uri="{FF2B5EF4-FFF2-40B4-BE49-F238E27FC236}">
                <a16:creationId xmlns:a16="http://schemas.microsoft.com/office/drawing/2014/main" id="{5572EC95-BBE9-4F01-81EC-5308EE47625D}"/>
              </a:ext>
            </a:extLst>
          </p:cNvPr>
          <p:cNvPicPr>
            <a:picLocks noChangeAspect="1"/>
          </p:cNvPicPr>
          <p:nvPr/>
        </p:nvPicPr>
        <p:blipFill>
          <a:blip r:embed="rId3"/>
          <a:stretch>
            <a:fillRect/>
          </a:stretch>
        </p:blipFill>
        <p:spPr>
          <a:xfrm>
            <a:off x="719572" y="3525254"/>
            <a:ext cx="8629526" cy="3026544"/>
          </a:xfrm>
          <a:prstGeom prst="rect">
            <a:avLst/>
          </a:prstGeom>
        </p:spPr>
      </p:pic>
      <p:sp>
        <p:nvSpPr>
          <p:cNvPr id="3" name="CuadroTexto 2">
            <a:extLst>
              <a:ext uri="{FF2B5EF4-FFF2-40B4-BE49-F238E27FC236}">
                <a16:creationId xmlns:a16="http://schemas.microsoft.com/office/drawing/2014/main" id="{D26F582D-CAC9-483F-8EAD-BBB9F0E5A20E}"/>
              </a:ext>
            </a:extLst>
          </p:cNvPr>
          <p:cNvSpPr txBox="1"/>
          <p:nvPr/>
        </p:nvSpPr>
        <p:spPr>
          <a:xfrm>
            <a:off x="179512" y="4351639"/>
            <a:ext cx="2110693" cy="830997"/>
          </a:xfrm>
          <a:prstGeom prst="rect">
            <a:avLst/>
          </a:prstGeom>
          <a:noFill/>
        </p:spPr>
        <p:txBody>
          <a:bodyPr wrap="square" rtlCol="0">
            <a:spAutoFit/>
          </a:bodyPr>
          <a:lstStyle/>
          <a:p>
            <a:pPr algn="ctr"/>
            <a:r>
              <a:rPr lang="es-ES" sz="1600" dirty="0">
                <a:solidFill>
                  <a:schemeClr val="accent1">
                    <a:lumMod val="90000"/>
                    <a:lumOff val="10000"/>
                  </a:schemeClr>
                </a:solidFill>
              </a:rPr>
              <a:t>NECK DISABILITY INDEX (NDI) CLASSIFICATION</a:t>
            </a:r>
          </a:p>
        </p:txBody>
      </p:sp>
    </p:spTree>
    <p:extLst>
      <p:ext uri="{BB962C8B-B14F-4D97-AF65-F5344CB8AC3E}">
        <p14:creationId xmlns:p14="http://schemas.microsoft.com/office/powerpoint/2010/main" val="317143278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830997"/>
          </a:xfrm>
          <a:prstGeom prst="rect">
            <a:avLst/>
          </a:prstGeom>
        </p:spPr>
        <p:txBody>
          <a:bodyPr>
            <a:spAutoFit/>
          </a:bodyPr>
          <a:lstStyle/>
          <a:p>
            <a:pPr algn="ctr">
              <a:defRPr/>
            </a:pPr>
            <a:r>
              <a:rPr lang="es-ES" sz="2400" dirty="0" err="1">
                <a:solidFill>
                  <a:schemeClr val="accent2">
                    <a:lumMod val="75000"/>
                  </a:schemeClr>
                </a:solidFill>
              </a:rPr>
              <a:t>Clinical</a:t>
            </a:r>
            <a:r>
              <a:rPr lang="es-ES" sz="2400" dirty="0">
                <a:solidFill>
                  <a:schemeClr val="accent2">
                    <a:lumMod val="75000"/>
                  </a:schemeClr>
                </a:solidFill>
              </a:rPr>
              <a:t> </a:t>
            </a:r>
            <a:r>
              <a:rPr lang="es-ES" sz="2400" dirty="0" err="1">
                <a:solidFill>
                  <a:schemeClr val="accent2">
                    <a:lumMod val="75000"/>
                  </a:schemeClr>
                </a:solidFill>
              </a:rPr>
              <a:t>Scales</a:t>
            </a:r>
            <a:r>
              <a:rPr lang="es-ES" sz="2400" dirty="0">
                <a:solidFill>
                  <a:schemeClr val="accent2">
                    <a:lumMod val="75000"/>
                  </a:schemeClr>
                </a:solidFill>
              </a:rPr>
              <a:t> </a:t>
            </a:r>
            <a:r>
              <a:rPr lang="es-ES" sz="2400" dirty="0" err="1">
                <a:solidFill>
                  <a:schemeClr val="accent2">
                    <a:lumMod val="75000"/>
                  </a:schemeClr>
                </a:solidFill>
              </a:rPr>
              <a:t>to</a:t>
            </a:r>
            <a:r>
              <a:rPr lang="es-ES" sz="2400" dirty="0">
                <a:solidFill>
                  <a:schemeClr val="accent2">
                    <a:lumMod val="75000"/>
                  </a:schemeClr>
                </a:solidFill>
              </a:rPr>
              <a:t> </a:t>
            </a:r>
            <a:r>
              <a:rPr lang="es-ES" sz="2400" dirty="0" err="1">
                <a:solidFill>
                  <a:schemeClr val="accent2">
                    <a:lumMod val="75000"/>
                  </a:schemeClr>
                </a:solidFill>
              </a:rPr>
              <a:t>assess</a:t>
            </a:r>
            <a:r>
              <a:rPr lang="es-ES" sz="2400" dirty="0">
                <a:solidFill>
                  <a:schemeClr val="accent2">
                    <a:lumMod val="75000"/>
                  </a:schemeClr>
                </a:solidFill>
              </a:rPr>
              <a:t> </a:t>
            </a:r>
            <a:r>
              <a:rPr lang="es-ES" sz="2400" dirty="0" err="1">
                <a:solidFill>
                  <a:schemeClr val="accent2">
                    <a:lumMod val="75000"/>
                  </a:schemeClr>
                </a:solidFill>
              </a:rPr>
              <a:t>spine</a:t>
            </a:r>
            <a:endParaRPr lang="es-ES" sz="2400" dirty="0">
              <a:solidFill>
                <a:schemeClr val="accent2">
                  <a:lumMod val="75000"/>
                </a:schemeClr>
              </a:solidFill>
            </a:endParaRPr>
          </a:p>
          <a:p>
            <a:pPr algn="ctr">
              <a:defRPr/>
            </a:pPr>
            <a:r>
              <a:rPr lang="es-ES" sz="2400" b="0" dirty="0">
                <a:solidFill>
                  <a:schemeClr val="accent2">
                    <a:lumMod val="75000"/>
                  </a:schemeClr>
                </a:solidFill>
              </a:rPr>
              <a:t>CLASS ACTIVITY: ANSWERS</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827584" y="1964521"/>
            <a:ext cx="7704856" cy="2246769"/>
          </a:xfrm>
          <a:prstGeom prst="rect">
            <a:avLst/>
          </a:prstGeom>
        </p:spPr>
        <p:txBody>
          <a:bodyPr wrap="square">
            <a:spAutoFit/>
          </a:bodyPr>
          <a:lstStyle/>
          <a:p>
            <a:pPr>
              <a:defRPr/>
            </a:pPr>
            <a:endParaRPr lang="es-ES" sz="2000" b="0" dirty="0">
              <a:solidFill>
                <a:schemeClr val="accent2">
                  <a:lumMod val="75000"/>
                </a:schemeClr>
              </a:solidFill>
            </a:endParaRPr>
          </a:p>
          <a:p>
            <a:pPr>
              <a:defRPr/>
            </a:pPr>
            <a:r>
              <a:rPr lang="es-ES" sz="2000" b="0" dirty="0">
                <a:solidFill>
                  <a:schemeClr val="accent2">
                    <a:lumMod val="75000"/>
                  </a:schemeClr>
                </a:solidFill>
              </a:rPr>
              <a:t> </a:t>
            </a: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a:p>
            <a:pPr>
              <a:defRPr/>
            </a:pPr>
            <a:endParaRPr lang="es-ES" sz="2000" b="0" i="1" dirty="0">
              <a:solidFill>
                <a:schemeClr val="accent2">
                  <a:lumMod val="75000"/>
                </a:schemeClr>
              </a:solidFill>
            </a:endParaRPr>
          </a:p>
        </p:txBody>
      </p:sp>
      <p:pic>
        <p:nvPicPr>
          <p:cNvPr id="3" name="VIDEO2">
            <a:hlinkClick r:id="" action="ppaction://media"/>
            <a:extLst>
              <a:ext uri="{FF2B5EF4-FFF2-40B4-BE49-F238E27FC236}">
                <a16:creationId xmlns:a16="http://schemas.microsoft.com/office/drawing/2014/main" id="{4E5720A4-EEA7-4805-B2AF-464943BFEDF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9084" y="1739717"/>
            <a:ext cx="7145831" cy="4019530"/>
          </a:xfrm>
          <a:prstGeom prst="rect">
            <a:avLst/>
          </a:prstGeom>
        </p:spPr>
      </p:pic>
    </p:spTree>
    <p:extLst>
      <p:ext uri="{BB962C8B-B14F-4D97-AF65-F5344CB8AC3E}">
        <p14:creationId xmlns:p14="http://schemas.microsoft.com/office/powerpoint/2010/main" val="938228070"/>
      </p:ext>
    </p:extLst>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830997"/>
          </a:xfrm>
          <a:prstGeom prst="rect">
            <a:avLst/>
          </a:prstGeom>
        </p:spPr>
        <p:txBody>
          <a:bodyPr>
            <a:spAutoFit/>
          </a:bodyPr>
          <a:lstStyle/>
          <a:p>
            <a:pPr algn="ctr">
              <a:defRPr/>
            </a:pPr>
            <a:r>
              <a:rPr lang="es-ES" sz="2400" dirty="0" err="1">
                <a:solidFill>
                  <a:schemeClr val="accent2">
                    <a:lumMod val="75000"/>
                  </a:schemeClr>
                </a:solidFill>
              </a:rPr>
              <a:t>Clinical</a:t>
            </a:r>
            <a:r>
              <a:rPr lang="es-ES" sz="2400" dirty="0">
                <a:solidFill>
                  <a:schemeClr val="accent2">
                    <a:lumMod val="75000"/>
                  </a:schemeClr>
                </a:solidFill>
              </a:rPr>
              <a:t> </a:t>
            </a:r>
            <a:r>
              <a:rPr lang="es-ES" sz="2400" dirty="0" err="1">
                <a:solidFill>
                  <a:schemeClr val="accent2">
                    <a:lumMod val="75000"/>
                  </a:schemeClr>
                </a:solidFill>
              </a:rPr>
              <a:t>Scales</a:t>
            </a:r>
            <a:r>
              <a:rPr lang="es-ES" sz="2400" dirty="0">
                <a:solidFill>
                  <a:schemeClr val="accent2">
                    <a:lumMod val="75000"/>
                  </a:schemeClr>
                </a:solidFill>
              </a:rPr>
              <a:t> </a:t>
            </a:r>
            <a:r>
              <a:rPr lang="es-ES" sz="2400" dirty="0" err="1">
                <a:solidFill>
                  <a:schemeClr val="accent2">
                    <a:lumMod val="75000"/>
                  </a:schemeClr>
                </a:solidFill>
              </a:rPr>
              <a:t>to</a:t>
            </a:r>
            <a:r>
              <a:rPr lang="es-ES" sz="2400" dirty="0">
                <a:solidFill>
                  <a:schemeClr val="accent2">
                    <a:lumMod val="75000"/>
                  </a:schemeClr>
                </a:solidFill>
              </a:rPr>
              <a:t> </a:t>
            </a:r>
            <a:r>
              <a:rPr lang="es-ES" sz="2400" dirty="0" err="1">
                <a:solidFill>
                  <a:schemeClr val="accent2">
                    <a:lumMod val="75000"/>
                  </a:schemeClr>
                </a:solidFill>
              </a:rPr>
              <a:t>assess</a:t>
            </a:r>
            <a:r>
              <a:rPr lang="es-ES" sz="2400" dirty="0">
                <a:solidFill>
                  <a:schemeClr val="accent2">
                    <a:lumMod val="75000"/>
                  </a:schemeClr>
                </a:solidFill>
              </a:rPr>
              <a:t> </a:t>
            </a:r>
            <a:r>
              <a:rPr lang="es-ES" sz="2400" dirty="0" err="1">
                <a:solidFill>
                  <a:schemeClr val="accent2">
                    <a:lumMod val="75000"/>
                  </a:schemeClr>
                </a:solidFill>
              </a:rPr>
              <a:t>spine</a:t>
            </a:r>
            <a:endParaRPr lang="es-ES" sz="2400" dirty="0">
              <a:solidFill>
                <a:schemeClr val="accent2">
                  <a:lumMod val="75000"/>
                </a:schemeClr>
              </a:solidFill>
            </a:endParaRPr>
          </a:p>
          <a:p>
            <a:pPr algn="ctr">
              <a:defRPr/>
            </a:pPr>
            <a:r>
              <a:rPr lang="es-ES" sz="2400" b="0" dirty="0">
                <a:solidFill>
                  <a:schemeClr val="accent2">
                    <a:lumMod val="75000"/>
                  </a:schemeClr>
                </a:solidFill>
              </a:rPr>
              <a:t>CONCLUSIONS</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827584" y="2204864"/>
            <a:ext cx="7632848" cy="3139321"/>
          </a:xfrm>
          <a:prstGeom prst="rect">
            <a:avLst/>
          </a:prstGeom>
        </p:spPr>
        <p:txBody>
          <a:bodyPr wrap="square">
            <a:spAutoFit/>
          </a:bodyPr>
          <a:lstStyle/>
          <a:p>
            <a:pPr marL="342900" indent="-342900" algn="just">
              <a:buFont typeface="Arial" panose="020B0604020202020204" pitchFamily="34" charset="0"/>
              <a:buChar char="•"/>
              <a:defRPr/>
            </a:pPr>
            <a:r>
              <a:rPr lang="en-US" sz="1800" b="0" i="1" dirty="0">
                <a:solidFill>
                  <a:schemeClr val="accent2">
                    <a:lumMod val="75000"/>
                  </a:schemeClr>
                </a:solidFill>
              </a:rPr>
              <a:t>Clinical scales are a valid and useful tool to evaluate the impact of pain or other type of disorders over the function of the subject.</a:t>
            </a:r>
          </a:p>
          <a:p>
            <a:pPr algn="just">
              <a:defRPr/>
            </a:pPr>
            <a:r>
              <a:rPr lang="en-US" sz="1800" b="0" i="1" dirty="0">
                <a:solidFill>
                  <a:schemeClr val="accent2">
                    <a:lumMod val="75000"/>
                  </a:schemeClr>
                </a:solidFill>
              </a:rPr>
              <a:t> </a:t>
            </a:r>
          </a:p>
          <a:p>
            <a:pPr marL="342900" indent="-342900" algn="just">
              <a:buFont typeface="Arial" panose="020B0604020202020204" pitchFamily="34" charset="0"/>
              <a:buChar char="•"/>
              <a:defRPr/>
            </a:pPr>
            <a:r>
              <a:rPr lang="en-US" sz="1800" b="0" i="1" dirty="0">
                <a:solidFill>
                  <a:schemeClr val="accent2">
                    <a:lumMod val="75000"/>
                  </a:schemeClr>
                </a:solidFill>
              </a:rPr>
              <a:t>Some of the most widespread scales to evaluate disability in the context of neck pain or neck disorders in general are the Neck Disability Index (NDI),  the Neck Pain and Disability Scale (NPDA) and the Northwick Park Neck Pain Questionnaire (NPQ).</a:t>
            </a:r>
          </a:p>
          <a:p>
            <a:pPr algn="just">
              <a:defRPr/>
            </a:pPr>
            <a:endParaRPr lang="en-US" sz="1800" b="0" i="1" dirty="0">
              <a:solidFill>
                <a:schemeClr val="accent2">
                  <a:lumMod val="75000"/>
                </a:schemeClr>
              </a:solidFill>
            </a:endParaRPr>
          </a:p>
          <a:p>
            <a:pPr marL="342900" indent="-342900" algn="just">
              <a:buFont typeface="Arial" panose="020B0604020202020204" pitchFamily="34" charset="0"/>
              <a:buChar char="•"/>
              <a:defRPr/>
            </a:pPr>
            <a:r>
              <a:rPr lang="en-US" sz="1800" b="0" i="1" dirty="0">
                <a:solidFill>
                  <a:schemeClr val="accent2">
                    <a:lumMod val="75000"/>
                  </a:schemeClr>
                </a:solidFill>
              </a:rPr>
              <a:t>For the evaluation of disability in lumbar spine, the most commonly used scales are the </a:t>
            </a:r>
            <a:r>
              <a:rPr lang="en-US" sz="1800" b="0" i="1" dirty="0" err="1">
                <a:solidFill>
                  <a:schemeClr val="accent2">
                    <a:lumMod val="75000"/>
                  </a:schemeClr>
                </a:solidFill>
              </a:rPr>
              <a:t>Oswestry</a:t>
            </a:r>
            <a:r>
              <a:rPr lang="en-US" sz="1800" b="0" i="1" dirty="0">
                <a:solidFill>
                  <a:schemeClr val="accent2">
                    <a:lumMod val="75000"/>
                  </a:schemeClr>
                </a:solidFill>
              </a:rPr>
              <a:t> Disability Index (ODI) and the Roland Morris Low Back Pain and Disability Questionnaire (RMQ).</a:t>
            </a:r>
          </a:p>
        </p:txBody>
      </p:sp>
    </p:spTree>
    <p:extLst>
      <p:ext uri="{BB962C8B-B14F-4D97-AF65-F5344CB8AC3E}">
        <p14:creationId xmlns:p14="http://schemas.microsoft.com/office/powerpoint/2010/main" val="1142440887"/>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B78DAC2-E5E4-4B8D-9DB8-7617F6B30444}"/>
              </a:ext>
            </a:extLst>
          </p:cNvPr>
          <p:cNvSpPr txBox="1"/>
          <p:nvPr/>
        </p:nvSpPr>
        <p:spPr>
          <a:xfrm>
            <a:off x="2286000" y="4869160"/>
            <a:ext cx="4572000" cy="974306"/>
          </a:xfrm>
          <a:prstGeom prst="rect">
            <a:avLst/>
          </a:prstGeom>
          <a:noFill/>
        </p:spPr>
        <p:txBody>
          <a:bodyPr wrap="square">
            <a:spAutoFit/>
          </a:bodyPr>
          <a:lstStyle/>
          <a:p>
            <a:pPr algn="ctr">
              <a:lnSpc>
                <a:spcPts val="1400"/>
              </a:lnSpc>
              <a:spcBef>
                <a:spcPts val="1200"/>
              </a:spcBef>
            </a:pPr>
            <a:r>
              <a:rPr lang="pl-PL" sz="1000" dirty="0">
                <a:solidFill>
                  <a:schemeClr val="tx1"/>
                </a:solidFill>
                <a:effectLst/>
                <a:latin typeface="Arial" panose="020B0604020202020204" pitchFamily="34" charset="0"/>
                <a:ea typeface="Calibri" panose="020F0502020204030204" pitchFamily="34" charset="0"/>
              </a:rPr>
              <a:t>The </a:t>
            </a:r>
            <a:r>
              <a:rPr lang="pl-PL" sz="1000" dirty="0" err="1">
                <a:solidFill>
                  <a:schemeClr val="tx1"/>
                </a:solidFill>
                <a:effectLst/>
                <a:latin typeface="Arial" panose="020B0604020202020204" pitchFamily="34" charset="0"/>
                <a:ea typeface="Calibri" panose="020F0502020204030204" pitchFamily="34" charset="0"/>
              </a:rPr>
              <a:t>European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Commission's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support</a:t>
            </a:r>
            <a:r>
              <a:rPr lang="pl-PL" sz="1000" dirty="0">
                <a:solidFill>
                  <a:schemeClr val="tx1"/>
                </a:solidFill>
                <a:effectLst/>
                <a:latin typeface="Arial" panose="020B0604020202020204" pitchFamily="34" charset="0"/>
                <a:ea typeface="Calibri" panose="020F0502020204030204" pitchFamily="34" charset="0"/>
              </a:rPr>
              <a:t> for the </a:t>
            </a:r>
            <a:r>
              <a:rPr lang="pl-PL" sz="1000" dirty="0" err="1">
                <a:solidFill>
                  <a:schemeClr val="tx1"/>
                </a:solidFill>
                <a:effectLst/>
                <a:latin typeface="Arial" panose="020B0604020202020204" pitchFamily="34" charset="0"/>
                <a:ea typeface="Calibri" panose="020F0502020204030204" pitchFamily="34" charset="0"/>
              </a:rPr>
              <a:t>production</a:t>
            </a:r>
            <a:r>
              <a:rPr lang="pl-PL" sz="1000" dirty="0">
                <a:solidFill>
                  <a:schemeClr val="tx1"/>
                </a:solidFill>
                <a:effectLst/>
                <a:latin typeface="Arial" panose="020B0604020202020204" pitchFamily="34" charset="0"/>
                <a:ea typeface="Calibri" panose="020F0502020204030204" pitchFamily="34" charset="0"/>
              </a:rPr>
              <a:t> of </a:t>
            </a:r>
            <a:r>
              <a:rPr lang="pl-PL" sz="1000" dirty="0" err="1">
                <a:solidFill>
                  <a:schemeClr val="tx1"/>
                </a:solidFill>
                <a:effectLst/>
                <a:latin typeface="Arial" panose="020B0604020202020204" pitchFamily="34" charset="0"/>
                <a:ea typeface="Calibri" panose="020F0502020204030204" pitchFamily="34" charset="0"/>
              </a:rPr>
              <a:t>this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publication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does</a:t>
            </a:r>
            <a:r>
              <a:rPr lang="pl-PL" sz="1000" dirty="0">
                <a:solidFill>
                  <a:schemeClr val="tx1"/>
                </a:solidFill>
                <a:effectLst/>
                <a:latin typeface="Arial" panose="020B0604020202020204" pitchFamily="34" charset="0"/>
                <a:ea typeface="Calibri" panose="020F0502020204030204" pitchFamily="34" charset="0"/>
              </a:rPr>
              <a:t> not </a:t>
            </a:r>
            <a:r>
              <a:rPr lang="pl-PL" sz="1000" dirty="0" err="1">
                <a:solidFill>
                  <a:schemeClr val="tx1"/>
                </a:solidFill>
                <a:effectLst/>
                <a:latin typeface="Arial" panose="020B0604020202020204" pitchFamily="34" charset="0"/>
                <a:ea typeface="Calibri" panose="020F0502020204030204" pitchFamily="34" charset="0"/>
              </a:rPr>
              <a:t>constitute</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an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endorsement</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contents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which</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reflect</a:t>
            </a:r>
            <a:r>
              <a:rPr lang="pl-PL" sz="1000" dirty="0">
                <a:solidFill>
                  <a:schemeClr val="tx1"/>
                </a:solidFill>
                <a:effectLst/>
                <a:latin typeface="Arial" panose="020B0604020202020204" pitchFamily="34" charset="0"/>
                <a:ea typeface="Calibri" panose="020F0502020204030204" pitchFamily="34" charset="0"/>
              </a:rPr>
              <a:t> the </a:t>
            </a:r>
            <a:r>
              <a:rPr lang="pl-PL" sz="1000" dirty="0" err="1">
                <a:solidFill>
                  <a:schemeClr val="tx1"/>
                </a:solidFill>
                <a:effectLst/>
                <a:latin typeface="Arial" panose="020B0604020202020204" pitchFamily="34" charset="0"/>
                <a:ea typeface="Calibri" panose="020F0502020204030204" pitchFamily="34" charset="0"/>
              </a:rPr>
              <a:t>views</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only</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authors</a:t>
            </a:r>
            <a:r>
              <a:rPr lang="pl-PL" sz="1000" dirty="0">
                <a:solidFill>
                  <a:schemeClr val="tx1"/>
                </a:solidFill>
                <a:effectLst/>
                <a:latin typeface="Arial" panose="020B0604020202020204" pitchFamily="34" charset="0"/>
                <a:ea typeface="Calibri" panose="020F0502020204030204" pitchFamily="34" charset="0"/>
              </a:rPr>
              <a:t>, and the </a:t>
            </a:r>
            <a:r>
              <a:rPr lang="pl-PL" sz="1000" dirty="0" err="1">
                <a:solidFill>
                  <a:schemeClr val="tx1"/>
                </a:solidFill>
                <a:effectLst/>
                <a:latin typeface="Arial" panose="020B0604020202020204" pitchFamily="34" charset="0"/>
                <a:ea typeface="Calibri" panose="020F0502020204030204" pitchFamily="34" charset="0"/>
              </a:rPr>
              <a:t>Commission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cannot</a:t>
            </a:r>
            <a:r>
              <a:rPr lang="pl-PL" sz="1000" dirty="0">
                <a:solidFill>
                  <a:schemeClr val="tx1"/>
                </a:solidFill>
                <a:effectLst/>
                <a:latin typeface="Arial" panose="020B0604020202020204" pitchFamily="34" charset="0"/>
                <a:ea typeface="Calibri" panose="020F0502020204030204" pitchFamily="34" charset="0"/>
              </a:rPr>
              <a:t> be </a:t>
            </a:r>
            <a:r>
              <a:rPr lang="pl-PL" sz="1000" dirty="0" err="1">
                <a:solidFill>
                  <a:schemeClr val="tx1"/>
                </a:solidFill>
                <a:effectLst/>
                <a:latin typeface="Arial" panose="020B0604020202020204" pitchFamily="34" charset="0"/>
                <a:ea typeface="Calibri" panose="020F0502020204030204" pitchFamily="34" charset="0"/>
              </a:rPr>
              <a:t>held</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responsible</a:t>
            </a:r>
            <a:r>
              <a:rPr lang="pl-PL" sz="1000" dirty="0">
                <a:solidFill>
                  <a:schemeClr val="tx1"/>
                </a:solidFill>
                <a:effectLst/>
                <a:latin typeface="Arial" panose="020B0604020202020204" pitchFamily="34" charset="0"/>
                <a:ea typeface="Calibri" panose="020F0502020204030204" pitchFamily="34" charset="0"/>
              </a:rPr>
              <a:t> for </a:t>
            </a:r>
            <a:r>
              <a:rPr lang="pl-PL" sz="1000" dirty="0" err="1">
                <a:solidFill>
                  <a:schemeClr val="tx1"/>
                </a:solidFill>
                <a:effectLst/>
                <a:latin typeface="Arial" panose="020B0604020202020204" pitchFamily="34" charset="0"/>
                <a:ea typeface="Calibri" panose="020F0502020204030204" pitchFamily="34" charset="0"/>
              </a:rPr>
              <a:t>any</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use</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which</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may</a:t>
            </a:r>
            <a:r>
              <a:rPr lang="pl-PL" sz="1000" dirty="0">
                <a:solidFill>
                  <a:schemeClr val="tx1"/>
                </a:solidFill>
                <a:effectLst/>
                <a:latin typeface="Arial" panose="020B0604020202020204" pitchFamily="34" charset="0"/>
                <a:ea typeface="Calibri" panose="020F0502020204030204" pitchFamily="34" charset="0"/>
              </a:rPr>
              <a:t> be </a:t>
            </a:r>
            <a:r>
              <a:rPr lang="pl-PL" sz="1000" dirty="0" err="1">
                <a:solidFill>
                  <a:schemeClr val="tx1"/>
                </a:solidFill>
                <a:effectLst/>
                <a:latin typeface="Arial" panose="020B0604020202020204" pitchFamily="34" charset="0"/>
                <a:ea typeface="Calibri" panose="020F0502020204030204" pitchFamily="34" charset="0"/>
              </a:rPr>
              <a:t>made</a:t>
            </a:r>
            <a:r>
              <a:rPr lang="pl-PL" sz="1000" dirty="0">
                <a:solidFill>
                  <a:schemeClr val="tx1"/>
                </a:solidFill>
                <a:effectLst/>
                <a:latin typeface="Arial" panose="020B0604020202020204" pitchFamily="34" charset="0"/>
                <a:ea typeface="Calibri" panose="020F0502020204030204" pitchFamily="34" charset="0"/>
              </a:rPr>
              <a:t> of the </a:t>
            </a:r>
            <a:r>
              <a:rPr lang="pl-PL" sz="1000" dirty="0" err="1">
                <a:solidFill>
                  <a:schemeClr val="tx1"/>
                </a:solidFill>
                <a:effectLst/>
                <a:latin typeface="Arial" panose="020B0604020202020204" pitchFamily="34" charset="0"/>
                <a:ea typeface="Calibri" panose="020F0502020204030204" pitchFamily="34" charset="0"/>
              </a:rPr>
              <a:t>information</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contained</a:t>
            </a:r>
            <a:r>
              <a:rPr lang="pl-PL" sz="1000" dirty="0">
                <a:solidFill>
                  <a:schemeClr val="tx1"/>
                </a:solidFill>
                <a:effectLst/>
                <a:latin typeface="Arial" panose="020B0604020202020204" pitchFamily="34" charset="0"/>
                <a:ea typeface="Calibri" panose="020F0502020204030204" pitchFamily="34" charset="0"/>
              </a:rPr>
              <a:t> </a:t>
            </a:r>
            <a:r>
              <a:rPr lang="pl-PL" sz="1000" dirty="0" err="1">
                <a:solidFill>
                  <a:schemeClr val="tx1"/>
                </a:solidFill>
                <a:effectLst/>
                <a:latin typeface="Arial" panose="020B0604020202020204" pitchFamily="34" charset="0"/>
                <a:ea typeface="Calibri" panose="020F0502020204030204" pitchFamily="34" charset="0"/>
              </a:rPr>
              <a:t>therein</a:t>
            </a:r>
            <a:r>
              <a:rPr lang="pl-PL" sz="1000" dirty="0">
                <a:solidFill>
                  <a:schemeClr val="tx1"/>
                </a:solidFill>
                <a:effectLst/>
                <a:latin typeface="Arial" panose="020B0604020202020204" pitchFamily="34" charset="0"/>
                <a:ea typeface="Calibri" panose="020F0502020204030204" pitchFamily="34" charset="0"/>
              </a:rPr>
              <a:t>.</a:t>
            </a:r>
            <a:endParaRPr lang="pl-PL" sz="110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43052061"/>
      </p:ext>
    </p:extLst>
  </p:cSld>
  <p:clrMapOvr>
    <a:masterClrMapping/>
  </p:clrMapOvr>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38685</TotalTime>
  <Pages>0</Pages>
  <Words>573</Words>
  <Characters>0</Characters>
  <Application>Microsoft Office PowerPoint</Application>
  <PresentationFormat>Pokaz na ekranie (4:3)</PresentationFormat>
  <Lines>0</Lines>
  <Paragraphs>70</Paragraphs>
  <Slides>9</Slides>
  <Notes>7</Notes>
  <HiddenSlides>0</HiddenSlides>
  <MMClips>2</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9</vt:i4>
      </vt:variant>
    </vt:vector>
  </HeadingPairs>
  <TitlesOfParts>
    <vt:vector size="17" baseType="lpstr">
      <vt:lpstr>Arial</vt:lpstr>
      <vt:lpstr>Arial Bold</vt:lpstr>
      <vt:lpstr>Bradley Hand ITC</vt:lpstr>
      <vt:lpstr>Gill Sans</vt:lpstr>
      <vt:lpstr>Times New Roman</vt:lpstr>
      <vt:lpstr>Pantallazo inicio</vt:lpstr>
      <vt:lpstr>Pantallazo cierre</vt:lpstr>
      <vt:lpstr>1_WOIZ - prezentacja "wykładowa"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980</cp:revision>
  <cp:lastPrinted>2011-07-18T19:05:36Z</cp:lastPrinted>
  <dcterms:created xsi:type="dcterms:W3CDTF">2010-06-23T19:02:16Z</dcterms:created>
  <dcterms:modified xsi:type="dcterms:W3CDTF">2021-07-05T11:19:28Z</dcterms:modified>
</cp:coreProperties>
</file>