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1.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2.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8" r:id="rId1"/>
    <p:sldMasterId id="2147483675" r:id="rId2"/>
    <p:sldMasterId id="2147483697" r:id="rId3"/>
  </p:sldMasterIdLst>
  <p:notesMasterIdLst>
    <p:notesMasterId r:id="rId28"/>
  </p:notesMasterIdLst>
  <p:handoutMasterIdLst>
    <p:handoutMasterId r:id="rId29"/>
  </p:handoutMasterIdLst>
  <p:sldIdLst>
    <p:sldId id="699" r:id="rId4"/>
    <p:sldId id="686" r:id="rId5"/>
    <p:sldId id="653" r:id="rId6"/>
    <p:sldId id="656" r:id="rId7"/>
    <p:sldId id="659" r:id="rId8"/>
    <p:sldId id="661" r:id="rId9"/>
    <p:sldId id="683" r:id="rId10"/>
    <p:sldId id="667" r:id="rId11"/>
    <p:sldId id="638" r:id="rId12"/>
    <p:sldId id="679" r:id="rId13"/>
    <p:sldId id="662" r:id="rId14"/>
    <p:sldId id="666" r:id="rId15"/>
    <p:sldId id="674" r:id="rId16"/>
    <p:sldId id="684" r:id="rId17"/>
    <p:sldId id="669" r:id="rId18"/>
    <p:sldId id="670" r:id="rId19"/>
    <p:sldId id="688" r:id="rId20"/>
    <p:sldId id="673" r:id="rId21"/>
    <p:sldId id="691" r:id="rId22"/>
    <p:sldId id="692" r:id="rId23"/>
    <p:sldId id="697" r:id="rId24"/>
    <p:sldId id="696" r:id="rId25"/>
    <p:sldId id="695" r:id="rId26"/>
    <p:sldId id="626" r:id="rId27"/>
  </p:sldIdLst>
  <p:sldSz cx="9144000" cy="6858000" type="screen4x3"/>
  <p:notesSz cx="6669088" cy="9928225"/>
  <p:custDataLst>
    <p:tags r:id="rId30"/>
  </p:custDataLst>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0" clrIdx="0"/>
  <p:cmAuthor id="2" name="Translator" initials="  "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262673"/>
    <a:srgbClr val="0404E6"/>
    <a:srgbClr val="F26200"/>
    <a:srgbClr val="FF6600"/>
    <a:srgbClr val="D16D09"/>
    <a:srgbClr val="D15509"/>
    <a:srgbClr val="FF3300"/>
    <a:srgbClr val="2220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74721" autoAdjust="0"/>
  </p:normalViewPr>
  <p:slideViewPr>
    <p:cSldViewPr>
      <p:cViewPr varScale="1">
        <p:scale>
          <a:sx n="61" d="100"/>
          <a:sy n="61" d="100"/>
        </p:scale>
        <p:origin x="2021" y="38"/>
      </p:cViewPr>
      <p:guideLst>
        <p:guide orient="horz" pos="2160"/>
        <p:guide pos="2880"/>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a:cs typeface="+mn-cs"/>
                <a:sym typeface="Arial"/>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a:ea typeface="+mn-ea"/>
        <a:cs typeface="+mn-cs"/>
      </a:defRPr>
    </a:lvl1pPr>
    <a:lvl2pPr marL="457200" algn="l" rtl="0" eaLnBrk="0" fontAlgn="base" hangingPunct="0">
      <a:spcBef>
        <a:spcPct val="0"/>
      </a:spcBef>
      <a:spcAft>
        <a:spcPct val="0"/>
      </a:spcAft>
      <a:defRPr sz="1200" kern="1200">
        <a:solidFill>
          <a:schemeClr val="tx1"/>
        </a:solidFill>
        <a:latin typeface="Gill Sans"/>
        <a:ea typeface="+mn-ea"/>
        <a:cs typeface="+mn-cs"/>
      </a:defRPr>
    </a:lvl2pPr>
    <a:lvl3pPr marL="914400" algn="l" rtl="0" eaLnBrk="0" fontAlgn="base" hangingPunct="0">
      <a:spcBef>
        <a:spcPct val="0"/>
      </a:spcBef>
      <a:spcAft>
        <a:spcPct val="0"/>
      </a:spcAft>
      <a:defRPr sz="1200" kern="1200">
        <a:solidFill>
          <a:schemeClr val="tx1"/>
        </a:solidFill>
        <a:latin typeface="Gill Sans"/>
        <a:ea typeface="+mn-ea"/>
        <a:cs typeface="+mn-cs"/>
      </a:defRPr>
    </a:lvl3pPr>
    <a:lvl4pPr marL="1371600" algn="l" rtl="0" eaLnBrk="0" fontAlgn="base" hangingPunct="0">
      <a:spcBef>
        <a:spcPct val="0"/>
      </a:spcBef>
      <a:spcAft>
        <a:spcPct val="0"/>
      </a:spcAft>
      <a:defRPr sz="1200" kern="1200">
        <a:solidFill>
          <a:schemeClr val="tx1"/>
        </a:solidFill>
        <a:latin typeface="Gill Sans"/>
        <a:ea typeface="+mn-ea"/>
        <a:cs typeface="+mn-cs"/>
      </a:defRPr>
    </a:lvl4pPr>
    <a:lvl5pPr marL="1828800" algn="l" rtl="0" eaLnBrk="0" fontAlgn="base" hangingPunct="0">
      <a:spcBef>
        <a:spcPct val="0"/>
      </a:spcBef>
      <a:spcAft>
        <a:spcPct val="0"/>
      </a:spcAft>
      <a:defRPr sz="1200" kern="1200">
        <a:solidFill>
          <a:schemeClr val="tx1"/>
        </a:solidFill>
        <a:latin typeface="Gill San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slide" Target="../slides/slide22.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000" b="1" i="0" strike="noStrike" cap="none" spc="0" baseline="0" dirty="0">
                <a:solidFill>
                  <a:srgbClr val="FFFFFF"/>
                </a:solidFill>
                <a:effectLst/>
                <a:latin typeface="Arial"/>
                <a:ea typeface="+mn-ea"/>
                <a:cs typeface="+mn-cs"/>
              </a:rPr>
              <a:t>This presentation is for Didactic Unit D: Instrumented analysis of the spine.</a:t>
            </a:r>
          </a:p>
          <a:p>
            <a:r>
              <a:rPr lang="en-US" sz="1000" b="1" i="0" strike="noStrike" cap="none" spc="0" baseline="0" dirty="0">
                <a:solidFill>
                  <a:srgbClr val="FFFFFF"/>
                </a:solidFill>
                <a:effectLst/>
                <a:latin typeface="Arial"/>
                <a:ea typeface="+mn-ea"/>
                <a:cs typeface="+mn-cs"/>
              </a:rPr>
              <a:t>D.1. Which cervical biomechanical instrumented evaluation protocols exist?</a:t>
            </a: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6E914C-D4D4-4E1B-A2D4-BEC8EAE69E5B}" type="slidenum">
              <a:rPr kumimoji="0" lang="pl-PL" altLang="pl-PL" sz="1200" b="0" i="0" u="none" strike="noStrike" kern="1200" cap="none" spc="0" normalizeH="0" baseline="0" noProof="0" smtClean="0">
                <a:ln>
                  <a:noFill/>
                </a:ln>
                <a:solidFill>
                  <a:srgbClr val="000000"/>
                </a:solidFill>
                <a:effectLst/>
                <a:uLnTx/>
                <a:uFillTx/>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pl-PL" altLang="pl-PL" sz="1200" b="0" i="0" u="none" strike="noStrike" kern="1200" cap="none" spc="0" normalizeH="0" baseline="0" noProof="0">
              <a:ln>
                <a:noFill/>
              </a:ln>
              <a:solidFill>
                <a:srgbClr val="000000"/>
              </a:solidFill>
              <a:effectLst/>
              <a:uLnTx/>
              <a:uFillTx/>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10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For cervical rotations, the placement of the inclinometers and the subject’s posture are different.</a:t>
            </a:r>
          </a:p>
          <a:p>
            <a:pPr eaLnBrk="1" hangingPunct="1"/>
            <a:r>
              <a:rPr lang="en-GB" sz="1000" b="1" i="0" strike="noStrike" cap="none" spc="0" baseline="0">
                <a:solidFill>
                  <a:srgbClr val="FFFFFF"/>
                </a:solidFill>
                <a:effectLst/>
                <a:latin typeface="Arial"/>
                <a:ea typeface="Arial"/>
                <a:cs typeface="Arial"/>
              </a:rPr>
              <a:t>In this case, both inclinometers are placed on the individual’s forehead region, with the individual in decubitus supine and their head in line with their trunk.</a:t>
            </a:r>
          </a:p>
          <a:p>
            <a:pPr eaLnBrk="1" hangingPunct="1"/>
            <a:r>
              <a:rPr lang="en-GB" sz="1000" b="1" i="0" strike="noStrike" cap="none" spc="0" baseline="0">
                <a:solidFill>
                  <a:srgbClr val="FFFFFF"/>
                </a:solidFill>
                <a:effectLst/>
                <a:latin typeface="Arial"/>
                <a:ea typeface="Arial"/>
                <a:cs typeface="Arial"/>
              </a:rPr>
              <a:t>Next, as with the other axes, firstly the neutral position is recorded with their head in line with their trunk and looking towards the ceiling. Afterwards, we ask for a maximum left rotation without moving the trunk, and then a maximum right rotation.</a:t>
            </a:r>
          </a:p>
          <a:p>
            <a:pPr eaLnBrk="1" hangingPunct="1"/>
            <a:endParaRPr lang="es-ES" altLang="pl-PL" b="1"/>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The initial instructions given to the subject, as well as the evaluator’s orders and control during the measuring process and if necessary the performance of a test gesture, are fundamental in order for the protocol to be carried out properly so as to obtain valid results.</a:t>
            </a:r>
          </a:p>
          <a:p>
            <a:pPr eaLnBrk="1" hangingPunct="1"/>
            <a:endParaRPr lang="es-ES" altLang="pl-PL"/>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10</a:t>
            </a:fld>
            <a:endParaRPr lang="pl-PL" altLang="pl-PL" sz="1200" b="0">
              <a:solidFill>
                <a:schemeClr val="tx1"/>
              </a:solidFill>
              <a:latin typeface="Gill Sans"/>
            </a:endParaRPr>
          </a:p>
        </p:txBody>
      </p:sp>
    </p:spTree>
    <p:extLst>
      <p:ext uri="{BB962C8B-B14F-4D97-AF65-F5344CB8AC3E}">
        <p14:creationId xmlns:p14="http://schemas.microsoft.com/office/powerpoint/2010/main" val="184547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This video shows a protocol for evaluating the cervical spine being performed from a kinematic point of view.</a:t>
            </a:r>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Using this measuring system, the laboratory’s videophotogrammetry cameras record all of the movements of the markers on the subject’s head.</a:t>
            </a:r>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While doing so, the subject first performs the limits test by repeating maximum motions in all of the axes for several seconds, then an additional functional test in which they note down the symbols appearing on different light displays. This protocol allows us to obtain data about ranges and angles, as well as about the quality of the movement, such as velocity, acceleration, harmony and repeatability of the movements made.</a:t>
            </a:r>
          </a:p>
          <a:p>
            <a:pPr eaLnBrk="1" hangingPunct="1"/>
            <a:r>
              <a:rPr lang="en-GB" sz="1000" b="1" i="0" strike="noStrike" cap="none" spc="0" baseline="0">
                <a:solidFill>
                  <a:srgbClr val="FFFFFF"/>
                </a:solidFill>
                <a:effectLst/>
                <a:latin typeface="Arial"/>
                <a:ea typeface="Arial"/>
                <a:cs typeface="Arial"/>
              </a:rPr>
              <a:t>Although they are not shown in this video, the initial instructions given to the subject, as well as the evaluator’s orders and control, are fundamental in order for the protocol to be carried out properly so as to obtain valid results.</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11</a:t>
            </a:fld>
            <a:endParaRPr lang="pl-PL" altLang="pl-PL" sz="1200" b="0">
              <a:solidFill>
                <a:schemeClr val="tx1"/>
              </a:solidFill>
              <a:latin typeface="Gill Sans"/>
            </a:endParaRPr>
          </a:p>
        </p:txBody>
      </p:sp>
    </p:spTree>
    <p:extLst>
      <p:ext uri="{BB962C8B-B14F-4D97-AF65-F5344CB8AC3E}">
        <p14:creationId xmlns:p14="http://schemas.microsoft.com/office/powerpoint/2010/main" val="20968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The same gestures that we can evaluate with photogrammetry could in theory also be measured with another kind of instrument, such as inertial sensors.</a:t>
            </a:r>
          </a:p>
          <a:p>
            <a:pPr eaLnBrk="1" hangingPunct="1"/>
            <a:r>
              <a:rPr lang="en-GB" sz="1000" b="1" i="0" strike="noStrike" cap="none" spc="0" baseline="0">
                <a:solidFill>
                  <a:srgbClr val="FFFFFF"/>
                </a:solidFill>
                <a:effectLst/>
                <a:latin typeface="Arial"/>
                <a:ea typeface="Arial"/>
                <a:cs typeface="Arial"/>
              </a:rPr>
              <a:t>That is the case of the system shown here, which uses the same kinematic cervical evaluation protocol explained before, but the measurements are taken with inertial sensors.</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12</a:t>
            </a:fld>
            <a:endParaRPr lang="pl-PL" altLang="pl-PL" sz="1200" b="0">
              <a:solidFill>
                <a:schemeClr val="tx1"/>
              </a:solidFill>
              <a:latin typeface="Gill Sans"/>
            </a:endParaRPr>
          </a:p>
        </p:txBody>
      </p:sp>
    </p:spTree>
    <p:extLst>
      <p:ext uri="{BB962C8B-B14F-4D97-AF65-F5344CB8AC3E}">
        <p14:creationId xmlns:p14="http://schemas.microsoft.com/office/powerpoint/2010/main" val="233379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The system shown next is quite well known among biomechanical evaluation laboratory users.</a:t>
            </a:r>
          </a:p>
          <a:p>
            <a:pPr eaLnBrk="1" hangingPunct="1"/>
            <a:r>
              <a:rPr lang="en-GB" sz="1000" b="1" i="0" strike="noStrike" cap="none" spc="0" baseline="0">
                <a:solidFill>
                  <a:srgbClr val="FFFFFF"/>
                </a:solidFill>
                <a:effectLst/>
                <a:latin typeface="Arial"/>
                <a:ea typeface="Arial"/>
                <a:cs typeface="Arial"/>
              </a:rPr>
              <a:t>It is the company BCE’s </a:t>
            </a:r>
            <a:r>
              <a:rPr lang="en-GB" sz="1200" b="1" i="0" strike="noStrike" cap="none" spc="0" baseline="0">
                <a:solidFill>
                  <a:srgbClr val="CCE8EA"/>
                </a:solidFill>
                <a:effectLst/>
                <a:latin typeface="Arial"/>
                <a:ea typeface="Arial"/>
                <a:cs typeface="Arial"/>
              </a:rPr>
              <a:t>Multi Cervical Unit. This system is a combination of a goniometry system with a system for measuring isometric strength, and is computerised in both cases.</a:t>
            </a:r>
          </a:p>
          <a:p>
            <a:pPr eaLnBrk="1" hangingPunct="1"/>
            <a:r>
              <a:rPr lang="en-GB" sz="1200" b="1" i="0" strike="noStrike" cap="none" spc="0" baseline="0">
                <a:solidFill>
                  <a:srgbClr val="CCE8EA"/>
                </a:solidFill>
                <a:effectLst/>
                <a:latin typeface="Arial"/>
                <a:ea typeface="Arial"/>
                <a:cs typeface="Arial"/>
              </a:rPr>
              <a:t>To carry out an evaluation protocol, in this case to evaluate a range of motion, the subject is seated in the measuring station and the measuring device is fitted around their head. They are asked to perform the desired motions at the speed they choose in each of the axes studied.</a:t>
            </a:r>
          </a:p>
          <a:p>
            <a:pPr eaLnBrk="1" hangingPunct="1"/>
            <a:r>
              <a:rPr lang="en-GB" sz="1200" b="1" i="0" strike="noStrike" cap="none" spc="0" baseline="0">
                <a:solidFill>
                  <a:srgbClr val="CCE8EA"/>
                </a:solidFill>
                <a:effectLst/>
                <a:latin typeface="Arial"/>
                <a:ea typeface="Arial"/>
                <a:cs typeface="Arial"/>
              </a:rPr>
              <a:t>Using the link on the screen, you can access public content showing this system’s evaluation protocol </a:t>
            </a:r>
            <a:r>
              <a:rPr lang="en-GB" sz="1000" b="1" i="0" strike="noStrike" cap="none" spc="0" baseline="0">
                <a:solidFill>
                  <a:srgbClr val="CCE8EA"/>
                </a:solidFill>
                <a:effectLst/>
                <a:latin typeface="Arial"/>
                <a:ea typeface="Arial"/>
                <a:cs typeface="Arial"/>
              </a:rPr>
              <a:t>(if the room has an Internet connection, we can also access the video directy through the hyperlink).</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13</a:t>
            </a:fld>
            <a:endParaRPr lang="pl-PL" altLang="pl-PL" sz="1200" b="0">
              <a:solidFill>
                <a:schemeClr val="tx1"/>
              </a:solidFill>
              <a:latin typeface="Gill Sans"/>
            </a:endParaRPr>
          </a:p>
        </p:txBody>
      </p:sp>
    </p:spTree>
    <p:extLst>
      <p:ext uri="{BB962C8B-B14F-4D97-AF65-F5344CB8AC3E}">
        <p14:creationId xmlns:p14="http://schemas.microsoft.com/office/powerpoint/2010/main" val="352009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strike="noStrike" cap="none" spc="0" baseline="0">
                <a:solidFill>
                  <a:srgbClr val="000000"/>
                </a:solidFill>
                <a:effectLst/>
                <a:latin typeface="Gill Sans"/>
                <a:ea typeface="Gill Sans"/>
                <a:cs typeface="Gill Sans"/>
              </a:rPr>
              <a:t>The Microsoft Kinect System uses a system of depth sensors without the need for markers. It is capable of evaluating the motion of the different body segments.</a:t>
            </a:r>
          </a:p>
          <a:p>
            <a:r>
              <a:rPr lang="en-GB" sz="1200" b="0" i="0" strike="noStrike" cap="none" spc="0" baseline="0">
                <a:solidFill>
                  <a:srgbClr val="000000"/>
                </a:solidFill>
                <a:effectLst/>
                <a:latin typeface="Gill Sans"/>
                <a:ea typeface="Gill Sans"/>
                <a:cs typeface="Gill Sans"/>
              </a:rPr>
              <a:t>In the study by </a:t>
            </a:r>
            <a:r>
              <a:rPr lang="en-GB" sz="1200" b="0" i="0" strike="noStrike" cap="none" spc="0" baseline="0">
                <a:solidFill>
                  <a:srgbClr val="262673"/>
                </a:solidFill>
                <a:effectLst/>
                <a:latin typeface="Arial"/>
                <a:ea typeface="Arial"/>
                <a:cs typeface="Arial"/>
              </a:rPr>
              <a:t>T. Allahyari et al., which compared this system with electrogoniometry to measure cervical motion, they proposed measuring cervical motion with Kinect by seating the subject 2 m away from the measuring sensor, as shown in the image.</a:t>
            </a:r>
          </a:p>
          <a:p>
            <a:r>
              <a:rPr lang="en-GB" sz="1200" b="0" i="0" strike="noStrike" cap="none" spc="0" baseline="0">
                <a:solidFill>
                  <a:srgbClr val="262673"/>
                </a:solidFill>
                <a:effectLst/>
                <a:latin typeface="Gill Sans"/>
                <a:ea typeface="Gill Sans"/>
                <a:cs typeface="Gill Sans"/>
              </a:rPr>
              <a:t>The subject being evaluated must then perform maximum motions in each of the arcs of motion studied for the neck, </a:t>
            </a:r>
            <a:r>
              <a:rPr lang="en-GB" sz="1200" b="0" i="0" strike="noStrike" cap="none" spc="0" baseline="0">
                <a:solidFill>
                  <a:srgbClr val="262673"/>
                </a:solidFill>
                <a:effectLst/>
                <a:latin typeface="Arial"/>
                <a:ea typeface="Arial"/>
                <a:cs typeface="Arial"/>
              </a:rPr>
              <a:t>including flexion-extension, lateral extensions and rotations.</a:t>
            </a:r>
          </a:p>
          <a:p>
            <a:r>
              <a:rPr lang="en-GB" sz="1200" b="0" i="0" strike="noStrike" cap="none" spc="0" baseline="0">
                <a:solidFill>
                  <a:srgbClr val="262673"/>
                </a:solidFill>
                <a:effectLst/>
                <a:latin typeface="Gill Sans"/>
                <a:ea typeface="Gill Sans"/>
                <a:cs typeface="Gill Sans"/>
              </a:rPr>
              <a:t>The authors stress the importance of explaining to the subject the movements they have to make and how to do so, including carrying out a test before beginning to take the definitive measurements. </a:t>
            </a:r>
          </a:p>
          <a:p>
            <a:endParaRPr lang="pl-PL" altLang="pl-PL"/>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14</a:t>
            </a:fld>
            <a:endParaRPr lang="pl-PL" altLang="pl-PL" sz="1200" b="0">
              <a:solidFill>
                <a:schemeClr val="tx1"/>
              </a:solidFill>
              <a:latin typeface="Gill Sans"/>
            </a:endParaRPr>
          </a:p>
        </p:txBody>
      </p:sp>
    </p:spTree>
    <p:extLst>
      <p:ext uri="{BB962C8B-B14F-4D97-AF65-F5344CB8AC3E}">
        <p14:creationId xmlns:p14="http://schemas.microsoft.com/office/powerpoint/2010/main" val="102928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custDataLst>
              <p:tags r:id="rId1"/>
            </p:custDataLst>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Next, we shall review some protocols to assess the cervical spine’s isometric strength.</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15</a:t>
            </a:fld>
            <a:endParaRPr lang="pl-PL" altLang="pl-PL" sz="1200" b="0">
              <a:solidFill>
                <a:schemeClr val="tx1"/>
              </a:solidFill>
              <a:latin typeface="Gill Sans"/>
            </a:endParaRPr>
          </a:p>
        </p:txBody>
      </p:sp>
    </p:spTree>
    <p:extLst>
      <p:ext uri="{BB962C8B-B14F-4D97-AF65-F5344CB8AC3E}">
        <p14:creationId xmlns:p14="http://schemas.microsoft.com/office/powerpoint/2010/main" val="356069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It is not very common to evaluate strength in the cervical spine, and isometric dynamometry is usually used when doing so.</a:t>
            </a:r>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Isometric dynamometers measure </a:t>
            </a:r>
            <a:r>
              <a:rPr lang="en-GB" sz="1200" b="0" i="0" strike="noStrike" cap="none" spc="0" baseline="0">
                <a:solidFill>
                  <a:srgbClr val="262673"/>
                </a:solidFill>
                <a:effectLst/>
                <a:latin typeface="Arial"/>
                <a:ea typeface="Arial"/>
                <a:cs typeface="Arial"/>
              </a:rPr>
              <a:t>the resistance force without a change in length of muscle fibres; in other words, with no movement of the joints. There are different protocols to carry out this kind of assessment, although manual dynamometers are fairly often used, which the evaluator holds, opposing resistance and holding back movement of the neck in the axis studied.</a:t>
            </a:r>
          </a:p>
          <a:p>
            <a:pPr marL="0" marR="0" lvl="0" indent="0" algn="l" defTabSz="914400" rtl="0" eaLnBrk="1" fontAlgn="base" latinLnBrk="0" hangingPunct="1">
              <a:lnSpc>
                <a:spcPct val="100000"/>
              </a:lnSpc>
              <a:spcBef>
                <a:spcPct val="0"/>
              </a:spcBef>
              <a:spcAft>
                <a:spcPct val="0"/>
              </a:spcAft>
              <a:buClrTx/>
              <a:buSzTx/>
              <a:buFontTx/>
              <a:buNone/>
              <a:defRPr/>
            </a:pPr>
            <a:r>
              <a:rPr lang="en-GB" sz="1200" b="0" i="0" strike="noStrike" cap="none" spc="0" baseline="0">
                <a:solidFill>
                  <a:srgbClr val="262673"/>
                </a:solidFill>
                <a:effectLst/>
                <a:latin typeface="Arial"/>
                <a:ea typeface="Arial"/>
                <a:cs typeface="Arial"/>
              </a:rPr>
              <a:t>This is the case with the MicroFET2 dynamometer shown on the screen, which determines the peak force, also generating force graphs and curves.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16</a:t>
            </a:fld>
            <a:endParaRPr lang="pl-PL" altLang="pl-PL" sz="1200" b="0">
              <a:solidFill>
                <a:schemeClr val="tx1"/>
              </a:solidFill>
              <a:latin typeface="Gill Sans"/>
            </a:endParaRPr>
          </a:p>
        </p:txBody>
      </p:sp>
    </p:spTree>
    <p:extLst>
      <p:ext uri="{BB962C8B-B14F-4D97-AF65-F5344CB8AC3E}">
        <p14:creationId xmlns:p14="http://schemas.microsoft.com/office/powerpoint/2010/main" val="239800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The Multi Cervical Unit system that we saw before also has a device for measuring isometric force in the structure placed on the evaluated person’s head.</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17</a:t>
            </a:fld>
            <a:endParaRPr lang="pl-PL" altLang="pl-PL" sz="1200" b="0">
              <a:solidFill>
                <a:schemeClr val="tx1"/>
              </a:solidFill>
              <a:latin typeface="Gill Sans"/>
            </a:endParaRPr>
          </a:p>
        </p:txBody>
      </p:sp>
    </p:spTree>
    <p:extLst>
      <p:ext uri="{BB962C8B-B14F-4D97-AF65-F5344CB8AC3E}">
        <p14:creationId xmlns:p14="http://schemas.microsoft.com/office/powerpoint/2010/main" val="91117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custDataLst>
              <p:tags r:id="rId1"/>
            </p:custDataLst>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Lastly, we shall look at some protocols to study the cervical musculature activation pattern via surface electromyography, which as you know gives information about muscular activation of the fibres being assessed.</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18</a:t>
            </a:fld>
            <a:endParaRPr lang="pl-PL" altLang="pl-PL" sz="1200" b="0">
              <a:solidFill>
                <a:schemeClr val="tx1"/>
              </a:solidFill>
              <a:latin typeface="Gill Sans"/>
            </a:endParaRPr>
          </a:p>
        </p:txBody>
      </p:sp>
    </p:spTree>
    <p:extLst>
      <p:ext uri="{BB962C8B-B14F-4D97-AF65-F5344CB8AC3E}">
        <p14:creationId xmlns:p14="http://schemas.microsoft.com/office/powerpoint/2010/main" val="44000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There are many protocols that use surface EMG for cervical evaluation.</a:t>
            </a:r>
          </a:p>
          <a:p>
            <a:pPr eaLnBrk="1" hangingPunct="1"/>
            <a:r>
              <a:rPr lang="en-GB" sz="1000" b="1" i="0" strike="noStrike" cap="none" spc="0" baseline="0">
                <a:solidFill>
                  <a:srgbClr val="FFFFFF"/>
                </a:solidFill>
                <a:effectLst/>
                <a:latin typeface="Arial"/>
                <a:ea typeface="Arial"/>
                <a:cs typeface="Arial"/>
              </a:rPr>
              <a:t>One of them is the measurement known as “flexion-relaxation phenomenon”, which is used far more widely for the lumbar spine, but can also be evaluated in the cervical spine.</a:t>
            </a:r>
          </a:p>
          <a:p>
            <a:pPr eaLnBrk="1" hangingPunct="1"/>
            <a:r>
              <a:rPr lang="en-GB" sz="1000" b="1" i="0" strike="noStrike" cap="none" spc="0" baseline="0">
                <a:solidFill>
                  <a:srgbClr val="FFFFFF"/>
                </a:solidFill>
                <a:effectLst/>
                <a:latin typeface="Arial"/>
                <a:ea typeface="Arial"/>
                <a:cs typeface="Arial"/>
              </a:rPr>
              <a:t>This phenomenon involves a relaxation</a:t>
            </a:r>
            <a:r>
              <a:rPr lang="en-GB" sz="1200" b="0" i="0" strike="noStrike" cap="none" spc="0" baseline="0">
                <a:solidFill>
                  <a:srgbClr val="262673"/>
                </a:solidFill>
                <a:effectLst/>
                <a:latin typeface="Arial"/>
                <a:ea typeface="Arial"/>
                <a:cs typeface="Arial"/>
              </a:rPr>
              <a:t> of the muscles in the maximum flexion position in healthy subjects with no pain.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19</a:t>
            </a:fld>
            <a:endParaRPr lang="pl-PL" altLang="pl-PL" sz="1200" b="0">
              <a:solidFill>
                <a:schemeClr val="tx1"/>
              </a:solidFill>
              <a:latin typeface="Gill Sans"/>
            </a:endParaRPr>
          </a:p>
        </p:txBody>
      </p:sp>
    </p:spTree>
    <p:extLst>
      <p:ext uri="{BB962C8B-B14F-4D97-AF65-F5344CB8AC3E}">
        <p14:creationId xmlns:p14="http://schemas.microsoft.com/office/powerpoint/2010/main" val="185190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This session’s objectives are as follows:</a:t>
            </a:r>
          </a:p>
          <a:p>
            <a:pPr marL="342900" indent="-342900">
              <a:buFont typeface="Arial" panose="020B0604020202020204" pitchFamily="34" charset="0"/>
              <a:buChar char="•"/>
              <a:defRPr/>
            </a:pPr>
            <a:r>
              <a:rPr lang="en-GB" sz="1200" b="0" i="0" strike="noStrike" cap="none" spc="0" baseline="0">
                <a:solidFill>
                  <a:srgbClr val="262673"/>
                </a:solidFill>
                <a:effectLst/>
                <a:latin typeface="Arial"/>
                <a:ea typeface="Arial"/>
                <a:cs typeface="Arial"/>
              </a:rPr>
              <a:t>To recall the main features that make up a biomechanical evaluation test.</a:t>
            </a:r>
          </a:p>
          <a:p>
            <a:pPr marL="342900" indent="-342900">
              <a:buFont typeface="Arial" panose="020B0604020202020204" pitchFamily="34" charset="0"/>
              <a:buChar char="•"/>
              <a:defRPr/>
            </a:pPr>
            <a:r>
              <a:rPr lang="en-GB" sz="1200" b="0" i="0" strike="noStrike" cap="none" spc="0" baseline="0">
                <a:solidFill>
                  <a:srgbClr val="262673"/>
                </a:solidFill>
                <a:effectLst/>
                <a:latin typeface="Arial"/>
                <a:ea typeface="Arial"/>
                <a:cs typeface="Arial"/>
              </a:rPr>
              <a:t>To learn some of the protocols used for kinematic evaluation of the cervical spine.</a:t>
            </a:r>
          </a:p>
          <a:p>
            <a:pPr marL="342900" indent="-342900">
              <a:buFont typeface="Arial" panose="020B0604020202020204" pitchFamily="34" charset="0"/>
              <a:buChar char="•"/>
              <a:defRPr/>
            </a:pPr>
            <a:r>
              <a:rPr lang="en-GB" sz="1200" b="0" i="0" strike="noStrike" cap="none" spc="0" baseline="0">
                <a:solidFill>
                  <a:srgbClr val="262673"/>
                </a:solidFill>
                <a:effectLst/>
                <a:latin typeface="Arial"/>
                <a:ea typeface="Arial"/>
                <a:cs typeface="Arial"/>
              </a:rPr>
              <a:t>To learn some of the protocols used to evaluate strength and muscular activity in the cervical spine.</a:t>
            </a:r>
          </a:p>
          <a:p>
            <a:pPr marL="342900" indent="-342900">
              <a:buFont typeface="Arial" panose="020B0604020202020204" pitchFamily="34" charset="0"/>
              <a:buChar char="•"/>
              <a:defRPr/>
            </a:pPr>
            <a:r>
              <a:rPr lang="en-GB" sz="1200" b="0" i="0" strike="noStrike" cap="none" spc="0" baseline="0">
                <a:solidFill>
                  <a:srgbClr val="262673"/>
                </a:solidFill>
                <a:effectLst/>
                <a:latin typeface="Arial"/>
                <a:ea typeface="Arial"/>
                <a:cs typeface="Arial"/>
              </a:rPr>
              <a:t>At the end of the class, we shall work on listing the different factors that may affect a measurement of cervical mobility and strength, and we will draw up an evaluation protocol. </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2</a:t>
            </a:fld>
            <a:endParaRPr lang="pl-PL" altLang="pl-PL" sz="1200" b="0">
              <a:solidFill>
                <a:schemeClr val="tx1"/>
              </a:solidFill>
              <a:latin typeface="Gill Sans"/>
            </a:endParaRPr>
          </a:p>
        </p:txBody>
      </p:sp>
    </p:spTree>
    <p:extLst>
      <p:ext uri="{BB962C8B-B14F-4D97-AF65-F5344CB8AC3E}">
        <p14:creationId xmlns:p14="http://schemas.microsoft.com/office/powerpoint/2010/main" val="355850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We emphasise the recommendations on </a:t>
            </a:r>
            <a:r>
              <a:rPr lang="en-GB" sz="1200" b="0" i="0" strike="noStrike" cap="none" spc="0" baseline="0">
                <a:solidFill>
                  <a:srgbClr val="262673"/>
                </a:solidFill>
                <a:effectLst/>
                <a:latin typeface="Arial"/>
                <a:ea typeface="Arial"/>
                <a:cs typeface="Arial"/>
              </a:rPr>
              <a:t>surface electromyography for the non-invasive assessment of muscles or SENIAM, which can be found on the Internet, to evaluate the different bundles of the trapezium, including placing the electrode and the movement to be reproduced to activate them.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20</a:t>
            </a:fld>
            <a:endParaRPr lang="pl-PL" altLang="pl-PL" sz="1200" b="0">
              <a:solidFill>
                <a:schemeClr val="tx1"/>
              </a:solidFill>
              <a:latin typeface="Gill Sans"/>
            </a:endParaRPr>
          </a:p>
        </p:txBody>
      </p:sp>
    </p:spTree>
    <p:extLst>
      <p:ext uri="{BB962C8B-B14F-4D97-AF65-F5344CB8AC3E}">
        <p14:creationId xmlns:p14="http://schemas.microsoft.com/office/powerpoint/2010/main" val="272796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custDataLst>
              <p:tags r:id="rId1"/>
            </p:custDataLst>
          </p:nvPr>
        </p:nvSpPr>
        <p:spPr/>
      </p:sp>
      <p:sp>
        <p:nvSpPr>
          <p:cNvPr id="3" name="Marcador de notas 2"/>
          <p:cNvSpPr>
            <a:spLocks noGrp="1"/>
          </p:cNvSpPr>
          <p:nvPr>
            <p:ph type="body" idx="1"/>
            <p:custDataLst>
              <p:tags r:id="rId2"/>
            </p:custDataLst>
          </p:nvPr>
        </p:nvSpPr>
        <p:spPr/>
        <p:txBody>
          <a:bodyPr/>
          <a:lstStyle/>
          <a:p>
            <a:endParaRPr lang="es-ES"/>
          </a:p>
        </p:txBody>
      </p:sp>
      <p:sp>
        <p:nvSpPr>
          <p:cNvPr id="4" name="Marcador de número de diapositiva 3"/>
          <p:cNvSpPr>
            <a:spLocks noGrp="1"/>
          </p:cNvSpPr>
          <p:nvPr>
            <p:ph type="sldNum" sz="quarter" idx="5"/>
            <p:custDataLst>
              <p:tags r:id="rId3"/>
            </p:custDataLst>
          </p:nvPr>
        </p:nvSpPr>
        <p:spPr/>
        <p:txBody>
          <a:bodyPr/>
          <a:lstStyle/>
          <a:p>
            <a:pPr>
              <a:defRPr/>
            </a:pPr>
            <a:fld id="{006E914C-D4D4-4E1B-A2D4-BEC8EAE69E5B}" type="slidenum">
              <a:rPr lang="pl-PL" altLang="pl-PL" smtClean="0"/>
              <a:pPr>
                <a:defRPr/>
              </a:pPr>
              <a:t>21</a:t>
            </a:fld>
            <a:endParaRPr lang="pl-PL" altLang="pl-PL"/>
          </a:p>
        </p:txBody>
      </p:sp>
    </p:spTree>
    <p:extLst>
      <p:ext uri="{BB962C8B-B14F-4D97-AF65-F5344CB8AC3E}">
        <p14:creationId xmlns:p14="http://schemas.microsoft.com/office/powerpoint/2010/main" val="3144031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custDataLst>
              <p:tags r:id="rId1"/>
            </p:custDataLst>
          </p:nvPr>
        </p:nvSpPr>
        <p:spPr/>
      </p:sp>
      <p:sp>
        <p:nvSpPr>
          <p:cNvPr id="3" name="Marcador de notas 2"/>
          <p:cNvSpPr>
            <a:spLocks noGrp="1"/>
          </p:cNvSpPr>
          <p:nvPr>
            <p:ph type="body" idx="1"/>
            <p:custDataLst>
              <p:tags r:id="rId2"/>
            </p:custDataLst>
          </p:nvPr>
        </p:nvSpPr>
        <p:spPr/>
        <p:txBody>
          <a:bodyPr/>
          <a:lstStyle/>
          <a:p>
            <a:endParaRPr lang="es-ES"/>
          </a:p>
        </p:txBody>
      </p:sp>
      <p:sp>
        <p:nvSpPr>
          <p:cNvPr id="4" name="Marcador de número de diapositiva 3"/>
          <p:cNvSpPr>
            <a:spLocks noGrp="1"/>
          </p:cNvSpPr>
          <p:nvPr>
            <p:ph type="sldNum" sz="quarter" idx="5"/>
            <p:custDataLst>
              <p:tags r:id="rId3"/>
            </p:custDataLst>
          </p:nvPr>
        </p:nvSpPr>
        <p:spPr/>
        <p:txBody>
          <a:bodyPr/>
          <a:lstStyle/>
          <a:p>
            <a:pPr>
              <a:defRPr/>
            </a:pPr>
            <a:fld id="{006E914C-D4D4-4E1B-A2D4-BEC8EAE69E5B}" type="slidenum">
              <a:rPr lang="pl-PL" altLang="pl-PL" smtClean="0"/>
              <a:pPr>
                <a:defRPr/>
              </a:pPr>
              <a:t>22</a:t>
            </a:fld>
            <a:endParaRPr lang="pl-PL" altLang="pl-PL"/>
          </a:p>
        </p:txBody>
      </p:sp>
    </p:spTree>
    <p:extLst>
      <p:ext uri="{BB962C8B-B14F-4D97-AF65-F5344CB8AC3E}">
        <p14:creationId xmlns:p14="http://schemas.microsoft.com/office/powerpoint/2010/main" val="246085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Before the activity, we shall briefly look at the topics in this index.</a:t>
            </a:r>
          </a:p>
          <a:p>
            <a:pPr eaLnBrk="1" hangingPunct="1"/>
            <a:r>
              <a:rPr lang="en-GB" sz="1000" b="1" i="0" strike="noStrike" cap="none" spc="0" baseline="0">
                <a:solidFill>
                  <a:srgbClr val="FFFFFF"/>
                </a:solidFill>
                <a:effectLst/>
                <a:latin typeface="Arial"/>
                <a:ea typeface="Arial"/>
                <a:cs typeface="Arial"/>
              </a:rPr>
              <a:t>In doing so, we will recall what is involved in a biomechanical evaluation test.</a:t>
            </a:r>
          </a:p>
          <a:p>
            <a:pPr eaLnBrk="1" hangingPunct="1"/>
            <a:r>
              <a:rPr lang="en-GB" sz="1000" b="1" i="0" strike="noStrike" cap="none" spc="0" baseline="0">
                <a:solidFill>
                  <a:srgbClr val="FFFFFF"/>
                </a:solidFill>
                <a:effectLst/>
                <a:latin typeface="Arial"/>
                <a:ea typeface="Arial"/>
                <a:cs typeface="Arial"/>
              </a:rPr>
              <a:t>Afterwards, we shall look in more detail at the topic at hand, in this case showing the different protocols for a biomechanical assessment of the cervical spine from the point of view of an evaluation of motion, as well as of strength or muscular activity.</a:t>
            </a:r>
          </a:p>
          <a:p>
            <a:pPr eaLnBrk="1" hangingPunct="1"/>
            <a:r>
              <a:rPr lang="en-GB" sz="1000" b="1" i="0" strike="noStrike" cap="none" spc="0" baseline="0">
                <a:solidFill>
                  <a:srgbClr val="FFFFFF"/>
                </a:solidFill>
                <a:effectLst/>
                <a:latin typeface="Arial"/>
                <a:ea typeface="Arial"/>
                <a:cs typeface="Arial"/>
              </a:rPr>
              <a:t>Remember that you can see the entire video of the presentation as well as several articles on cervical spine evaluation that bolster the content of this class.</a:t>
            </a:r>
          </a:p>
          <a:p>
            <a:pPr eaLnBrk="1" hangingPunct="1"/>
            <a:r>
              <a:rPr lang="en-GB" sz="1000" b="1" i="0" strike="noStrike" cap="none" spc="0" baseline="0">
                <a:solidFill>
                  <a:srgbClr val="FFFFFF"/>
                </a:solidFill>
                <a:effectLst/>
                <a:latin typeface="Arial"/>
                <a:ea typeface="Arial"/>
                <a:cs typeface="Arial"/>
              </a:rPr>
              <a:t>Also remember that any function, activity or gesture performed by the locomotor system could be assessed biomechanically if the evaluator so wishes, provided that the appropriate steps are followed in doing so as regards the choice of technique (valid and reliable), design of the protocol and gesture to be assessed, and the interpretation of the results.</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3</a:t>
            </a:fld>
            <a:endParaRPr lang="pl-PL" altLang="pl-PL" sz="1200" b="0">
              <a:solidFill>
                <a:schemeClr val="tx1"/>
              </a:solidFill>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a:solidFill>
                  <a:srgbClr val="FFFFFF"/>
                </a:solidFill>
                <a:effectLst/>
                <a:latin typeface="Arial"/>
                <a:ea typeface="Arial"/>
                <a:cs typeface="Arial"/>
              </a:rPr>
              <a:t>Remember that a biomechanical evaluation test is a complementary one carried out using different types of instrumental techniques.</a:t>
            </a:r>
          </a:p>
          <a:p>
            <a:pPr eaLnBrk="1" hangingPunct="1"/>
            <a:r>
              <a:rPr lang="en-GB" sz="1000" b="1" i="0" strike="noStrike" cap="none" spc="0" baseline="0">
                <a:solidFill>
                  <a:srgbClr val="FFFFFF"/>
                </a:solidFill>
                <a:effectLst/>
                <a:latin typeface="Arial"/>
                <a:ea typeface="Arial"/>
                <a:cs typeface="Arial"/>
              </a:rPr>
              <a:t>The concept of a biomechanical test includes:</a:t>
            </a:r>
          </a:p>
          <a:p>
            <a:pPr marL="171450" indent="-171450" eaLnBrk="1" hangingPunct="1">
              <a:buFontTx/>
              <a:buChar char="-"/>
            </a:pPr>
            <a:r>
              <a:rPr lang="en-GB" sz="1000" b="1" i="0" strike="noStrike" cap="none" spc="0" baseline="0">
                <a:solidFill>
                  <a:srgbClr val="FFFFFF"/>
                </a:solidFill>
                <a:effectLst/>
                <a:latin typeface="Arial"/>
                <a:ea typeface="Arial"/>
                <a:cs typeface="Arial"/>
              </a:rPr>
              <a:t>The function or activity being assessed (e.g. motion or strength, or activities such as walking, sitting, picking up a box, etc.).</a:t>
            </a:r>
          </a:p>
          <a:p>
            <a:pPr marL="171450" indent="-171450" eaLnBrk="1" hangingPunct="1">
              <a:buFontTx/>
              <a:buChar char="-"/>
            </a:pPr>
            <a:r>
              <a:rPr lang="en-GB" sz="1000" b="1" i="0" strike="noStrike" cap="none" spc="0" baseline="0">
                <a:solidFill>
                  <a:srgbClr val="FFFFFF"/>
                </a:solidFill>
                <a:effectLst/>
                <a:latin typeface="Arial"/>
                <a:ea typeface="Arial"/>
                <a:cs typeface="Arial"/>
              </a:rPr>
              <a:t>The instrumental techniques used to evaluate it (e.g. dynamometers, electromyography, inclinometers, photogrammetry, etc.).</a:t>
            </a:r>
          </a:p>
          <a:p>
            <a:pPr marL="171450" indent="-171450" eaLnBrk="1" hangingPunct="1">
              <a:buFontTx/>
              <a:buChar char="-"/>
            </a:pPr>
            <a:r>
              <a:rPr lang="en-GB" sz="1000" b="1" i="0" strike="noStrike" cap="none" spc="0" baseline="0">
                <a:solidFill>
                  <a:srgbClr val="FFFFFF"/>
                </a:solidFill>
                <a:effectLst/>
                <a:latin typeface="Arial"/>
                <a:ea typeface="Arial"/>
                <a:cs typeface="Arial"/>
              </a:rPr>
              <a:t>The exact protocol for evaluation, i.e. precise instruments if required, the characteristics of the gesture(s) evaluated and in what order.</a:t>
            </a:r>
          </a:p>
          <a:p>
            <a:pPr marL="171450" indent="-171450" eaLnBrk="1" hangingPunct="1">
              <a:buFontTx/>
              <a:buChar char="-"/>
            </a:pPr>
            <a:r>
              <a:rPr lang="en-GB" sz="1000" b="1" i="0" strike="noStrike" cap="none" spc="0" baseline="0">
                <a:solidFill>
                  <a:srgbClr val="FFFFFF"/>
                </a:solidFill>
                <a:effectLst/>
                <a:latin typeface="Arial"/>
                <a:ea typeface="Arial"/>
                <a:cs typeface="Arial"/>
              </a:rPr>
              <a:t>The results obtained: what units they are given in, how such data has been processed and how it is analysed.</a:t>
            </a:r>
          </a:p>
          <a:p>
            <a:pPr marL="171450" indent="-171450" eaLnBrk="1" hangingPunct="1">
              <a:buFontTx/>
              <a:buChar char="-"/>
            </a:pPr>
            <a:r>
              <a:rPr lang="en-GB" sz="1000" b="1" i="0" strike="noStrike" cap="none" spc="0" baseline="0">
                <a:solidFill>
                  <a:srgbClr val="FFFFFF"/>
                </a:solidFill>
                <a:effectLst/>
                <a:latin typeface="Arial"/>
                <a:ea typeface="Arial"/>
                <a:cs typeface="Arial"/>
              </a:rPr>
              <a:t>How this data is interpreted, i.e. standardised interpretation criteria.</a:t>
            </a:r>
          </a:p>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4</a:t>
            </a:fld>
            <a:endParaRPr lang="pl-PL" altLang="pl-PL" sz="1200" b="0">
              <a:solidFill>
                <a:schemeClr val="tx1"/>
              </a:solidFill>
              <a:latin typeface="Gill Sans"/>
            </a:endParaRPr>
          </a:p>
        </p:txBody>
      </p:sp>
    </p:spTree>
    <p:extLst>
      <p:ext uri="{BB962C8B-B14F-4D97-AF65-F5344CB8AC3E}">
        <p14:creationId xmlns:p14="http://schemas.microsoft.com/office/powerpoint/2010/main" val="73272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This class is going to focus on reviewing the different existing protocols for evaluation of the cervical spine. That includes learning what gesture we are measuring and what instruments are used if necessary.</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5</a:t>
            </a:fld>
            <a:endParaRPr lang="pl-PL" altLang="pl-PL" sz="1200" b="0">
              <a:solidFill>
                <a:schemeClr val="tx1"/>
              </a:solidFill>
              <a:latin typeface="Gill Sans"/>
            </a:endParaRPr>
          </a:p>
        </p:txBody>
      </p:sp>
    </p:spTree>
    <p:extLst>
      <p:ext uri="{BB962C8B-B14F-4D97-AF65-F5344CB8AC3E}">
        <p14:creationId xmlns:p14="http://schemas.microsoft.com/office/powerpoint/2010/main" val="306573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Concentrating on protocols, firstly we shall see some of those carried out in evaluating cervical spine mobility with the instrumental techniques commonly used to do so in biomechanical evaluation laboratories and units: electrogoniometry, inclinometry in (in this case electronic), photogrammetry, inertial sensors and other examples such as BTE Technologies’ Multi-Cervical-Unit (MCU) and Microsoft’s Kinect system.</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6</a:t>
            </a:fld>
            <a:endParaRPr lang="pl-PL" altLang="pl-PL" sz="1200" b="0">
              <a:solidFill>
                <a:schemeClr val="tx1"/>
              </a:solidFill>
              <a:latin typeface="Gill Sans"/>
            </a:endParaRPr>
          </a:p>
        </p:txBody>
      </p:sp>
    </p:spTree>
    <p:extLst>
      <p:ext uri="{BB962C8B-B14F-4D97-AF65-F5344CB8AC3E}">
        <p14:creationId xmlns:p14="http://schemas.microsoft.com/office/powerpoint/2010/main" val="256851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Again, remember that we could actually evaluate any other gesture of interest for the cervical spine provided that:</a:t>
            </a:r>
          </a:p>
          <a:p>
            <a:pPr marL="285750" indent="-285750" algn="just">
              <a:buFontTx/>
              <a:buChar char="-"/>
              <a:defRPr/>
            </a:pPr>
            <a:r>
              <a:rPr lang="en-GB" sz="1200" b="0" i="0" strike="noStrike" cap="none" spc="0" baseline="0">
                <a:solidFill>
                  <a:srgbClr val="262673"/>
                </a:solidFill>
                <a:effectLst/>
                <a:latin typeface="Arial"/>
                <a:ea typeface="Arial"/>
                <a:cs typeface="Arial"/>
              </a:rPr>
              <a:t>We know how to choose the right instrument and technique;</a:t>
            </a:r>
          </a:p>
          <a:p>
            <a:pPr marL="285750" indent="-285750" algn="just">
              <a:buFontTx/>
              <a:buChar char="-"/>
              <a:defRPr/>
            </a:pPr>
            <a:r>
              <a:rPr lang="en-GB" sz="1200" b="0" i="0" strike="noStrike" cap="none" spc="0" baseline="0">
                <a:solidFill>
                  <a:srgbClr val="262673"/>
                </a:solidFill>
                <a:effectLst/>
                <a:latin typeface="Arial"/>
                <a:ea typeface="Arial"/>
                <a:cs typeface="Arial"/>
              </a:rPr>
              <a:t>The biomechanical model is suitable (how the markers or sensors are placed, the measuring instrument and whether this type allows us to obtain the data we need).</a:t>
            </a:r>
          </a:p>
          <a:p>
            <a:pPr marL="285750" indent="-285750" algn="just">
              <a:buFontTx/>
              <a:buChar char="-"/>
              <a:defRPr/>
            </a:pPr>
            <a:r>
              <a:rPr lang="en-GB" sz="1200" b="0" i="0" strike="noStrike" cap="none" spc="0" baseline="0">
                <a:solidFill>
                  <a:srgbClr val="262673"/>
                </a:solidFill>
                <a:effectLst/>
                <a:latin typeface="Arial"/>
                <a:ea typeface="Arial"/>
                <a:cs typeface="Arial"/>
              </a:rPr>
              <a:t>The data is properly processed;</a:t>
            </a:r>
          </a:p>
          <a:p>
            <a:pPr marL="285750" indent="-285750" algn="just">
              <a:buFontTx/>
              <a:buChar char="-"/>
              <a:defRPr/>
            </a:pPr>
            <a:r>
              <a:rPr lang="en-GB" sz="1200" b="0" i="0" strike="noStrike" cap="none" spc="0" baseline="0">
                <a:solidFill>
                  <a:srgbClr val="262673"/>
                </a:solidFill>
                <a:effectLst/>
                <a:latin typeface="Arial"/>
                <a:ea typeface="Arial"/>
                <a:cs typeface="Arial"/>
              </a:rPr>
              <a:t>The results obtained are valid and reliable;</a:t>
            </a:r>
          </a:p>
          <a:p>
            <a:pPr marL="285750" indent="-285750" algn="just">
              <a:buFontTx/>
              <a:buChar char="-"/>
              <a:defRPr/>
            </a:pPr>
            <a:r>
              <a:rPr lang="en-GB" sz="1200" b="0" i="0" strike="noStrike" cap="none" spc="0" baseline="0">
                <a:solidFill>
                  <a:srgbClr val="262673"/>
                </a:solidFill>
                <a:effectLst/>
                <a:latin typeface="Arial"/>
                <a:ea typeface="Arial"/>
                <a:cs typeface="Arial"/>
              </a:rPr>
              <a:t>There are standardised criteria for interpreting the results. </a:t>
            </a:r>
          </a:p>
          <a:p>
            <a:pPr eaLnBrk="1" hangingPunct="1"/>
            <a:endParaRPr lang="pl-PL" altLang="pl-PL"/>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7</a:t>
            </a:fld>
            <a:endParaRPr lang="pl-PL" altLang="pl-PL" sz="1200" b="0">
              <a:solidFill>
                <a:schemeClr val="tx1"/>
              </a:solidFill>
              <a:latin typeface="Gill Sans"/>
            </a:endParaRPr>
          </a:p>
        </p:txBody>
      </p:sp>
    </p:spTree>
    <p:extLst>
      <p:ext uri="{BB962C8B-B14F-4D97-AF65-F5344CB8AC3E}">
        <p14:creationId xmlns:p14="http://schemas.microsoft.com/office/powerpoint/2010/main" val="270880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One of the simplest ways of assessing spinal mobility is by evaluating the active or passive range of motion in angles.</a:t>
            </a:r>
          </a:p>
          <a:p>
            <a:pPr eaLnBrk="1" hangingPunct="1"/>
            <a:r>
              <a:rPr lang="en-GB" sz="1000" b="1" i="0" strike="noStrike" cap="none" spc="0" baseline="0">
                <a:solidFill>
                  <a:srgbClr val="FFFFFF"/>
                </a:solidFill>
                <a:effectLst/>
                <a:latin typeface="Arial"/>
                <a:ea typeface="Arial"/>
                <a:cs typeface="Arial"/>
              </a:rPr>
              <a:t>In this case, although we can use a visual analysis, measuring tape, classic goniometers or manual inclinometers, there are instrumental techniques that can help us improve the accuracy and reliability of the measurements.</a:t>
            </a:r>
          </a:p>
          <a:p>
            <a:pPr eaLnBrk="1" hangingPunct="1"/>
            <a:r>
              <a:rPr lang="en-GB" sz="1000" b="1" i="0" strike="noStrike" cap="none" spc="0" baseline="0">
                <a:solidFill>
                  <a:srgbClr val="FFFFFF"/>
                </a:solidFill>
                <a:effectLst/>
                <a:latin typeface="Arial"/>
                <a:ea typeface="Arial"/>
                <a:cs typeface="Arial"/>
              </a:rPr>
              <a:t>In this case, we can see an electrogoniometry system used by </a:t>
            </a:r>
            <a:r>
              <a:rPr lang="en-GB" sz="1200" b="0" i="1" strike="noStrike" cap="none" spc="0" baseline="0">
                <a:solidFill>
                  <a:srgbClr val="000000"/>
                </a:solidFill>
                <a:effectLst/>
                <a:latin typeface="Gill Sans"/>
                <a:ea typeface="Gill Sans"/>
                <a:cs typeface="Gill Sans"/>
              </a:rPr>
              <a:t>T. Allahyari </a:t>
            </a:r>
            <a:r>
              <a:rPr lang="en-GB" sz="1200" b="0" i="0" strike="noStrike" cap="none" spc="0" baseline="0">
                <a:solidFill>
                  <a:srgbClr val="000000"/>
                </a:solidFill>
                <a:effectLst/>
                <a:latin typeface="Gill Sans"/>
                <a:ea typeface="Gill Sans"/>
                <a:cs typeface="Gill Sans"/>
              </a:rPr>
              <a:t>et al. in their study.</a:t>
            </a:r>
          </a:p>
          <a:p>
            <a:pPr eaLnBrk="1" hangingPunct="1"/>
            <a:r>
              <a:rPr lang="en-GB" sz="1200" b="0" i="0" strike="noStrike" cap="none" spc="0" baseline="0">
                <a:solidFill>
                  <a:srgbClr val="000000"/>
                </a:solidFill>
                <a:effectLst/>
                <a:latin typeface="Gill Sans"/>
                <a:ea typeface="Gill Sans"/>
                <a:cs typeface="Gill Sans"/>
              </a:rPr>
              <a:t>This was a validation study by Kinect compared to electrogoniometry to measure cervical mobility. </a:t>
            </a:r>
          </a:p>
          <a:p>
            <a:pPr eaLnBrk="1" hangingPunct="1"/>
            <a:r>
              <a:rPr lang="en-GB" sz="1200" b="0" i="0" strike="noStrike" cap="none" spc="0" baseline="0">
                <a:solidFill>
                  <a:srgbClr val="000000"/>
                </a:solidFill>
                <a:effectLst/>
                <a:latin typeface="Gill Sans"/>
                <a:ea typeface="Gill Sans"/>
                <a:cs typeface="Gill Sans"/>
              </a:rPr>
              <a:t>For the measurement with electrogoniometers and after appropriate calibration of the device, the study’s authors placed an upper device in the occipital region using an elastic headband, and a lower one over vertebrae T1 to T4 with double-sided adhesive tape, as seen in the photo.</a:t>
            </a:r>
          </a:p>
          <a:p>
            <a:pPr eaLnBrk="1" hangingPunct="1"/>
            <a:r>
              <a:rPr lang="en-GB" sz="1200" b="0" i="0" strike="noStrike" cap="none" spc="0" baseline="0">
                <a:solidFill>
                  <a:srgbClr val="000000"/>
                </a:solidFill>
                <a:effectLst/>
                <a:latin typeface="Gill Sans"/>
                <a:ea typeface="Gill Sans"/>
                <a:cs typeface="Gill Sans"/>
              </a:rPr>
              <a:t>Afterwards, they took the measurements by asking the subject to perform maximum active arc motions to be evaluated at the speed chosen by the subject.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8</a:t>
            </a:fld>
            <a:endParaRPr lang="pl-PL" altLang="pl-PL" sz="1200" b="0">
              <a:solidFill>
                <a:schemeClr val="tx1"/>
              </a:solidFill>
              <a:latin typeface="Gill Sans"/>
            </a:endParaRPr>
          </a:p>
        </p:txBody>
      </p:sp>
    </p:spTree>
    <p:extLst>
      <p:ext uri="{BB962C8B-B14F-4D97-AF65-F5344CB8AC3E}">
        <p14:creationId xmlns:p14="http://schemas.microsoft.com/office/powerpoint/2010/main" val="191671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a:solidFill>
                  <a:srgbClr val="FFFFFF"/>
                </a:solidFill>
                <a:effectLst/>
                <a:latin typeface="Arial"/>
                <a:ea typeface="Arial"/>
                <a:cs typeface="Arial"/>
              </a:rPr>
              <a:t>As you now know, cervical mobility can also be assessed with inclinometers. In this case, the system shown uses two electronic inclinometers placed on the occipital protuberance and on T1. The software used is designed to measure the active and passive ranges of motion for the upper and lower limbs and the spine.</a:t>
            </a:r>
          </a:p>
          <a:p>
            <a:pPr eaLnBrk="1" hangingPunct="1"/>
            <a:r>
              <a:rPr lang="en-GB" sz="1000" b="1" i="0" strike="noStrike" cap="none" spc="0" baseline="0">
                <a:solidFill>
                  <a:srgbClr val="FFFFFF"/>
                </a:solidFill>
                <a:effectLst/>
                <a:latin typeface="Arial"/>
                <a:ea typeface="Arial"/>
                <a:cs typeface="Arial"/>
              </a:rPr>
              <a:t>For the motions of lateral flexion and flexion-extension of the neck, one of them is placed on the occiput and the other over vertebra (spinous process) T1, as shown in the picture.</a:t>
            </a:r>
          </a:p>
          <a:p>
            <a:pPr eaLnBrk="1" hangingPunct="1"/>
            <a:endParaRPr lang="es-ES" altLang="pl-PL"/>
          </a:p>
          <a:p>
            <a:pPr eaLnBrk="1" hangingPunct="1"/>
            <a:endParaRPr lang="pl-PL" altLang="pl-PL"/>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9</a:t>
            </a:fld>
            <a:endParaRPr lang="pl-PL" altLang="pl-PL" sz="1200" b="0">
              <a:solidFill>
                <a:schemeClr val="tx1"/>
              </a:solidFill>
              <a:latin typeface="Gill Sans"/>
            </a:endParaRPr>
          </a:p>
        </p:txBody>
      </p:sp>
    </p:spTree>
    <p:extLst>
      <p:ext uri="{BB962C8B-B14F-4D97-AF65-F5344CB8AC3E}">
        <p14:creationId xmlns:p14="http://schemas.microsoft.com/office/powerpoint/2010/main" val="341295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pPr/>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pPr/>
              <a:t>‹#›</a:t>
            </a:fld>
            <a:endParaRPr lang="es-ES"/>
          </a:p>
        </p:txBody>
      </p:sp>
    </p:spTree>
    <p:extLst>
      <p:ext uri="{BB962C8B-B14F-4D97-AF65-F5344CB8AC3E}">
        <p14:creationId xmlns:p14="http://schemas.microsoft.com/office/powerpoint/2010/main" val="19831568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234170"/>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8.jpeg"/><Relationship Id="rId1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11.gif"/><Relationship Id="rId2" Type="http://schemas.openxmlformats.org/officeDocument/2006/relationships/slideLayout" Target="../slideLayouts/slideLayout3.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r="78612"/>
            <a:stretch>
              <a:fillRect/>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ct val="0"/>
              </a:spcAft>
              <a:defRPr/>
            </a:pPr>
            <a:r>
              <a:rPr lang="en-GB" sz="900" b="1" i="0" strike="noStrike" cap="none" spc="0" baseline="0">
                <a:solidFill>
                  <a:srgbClr val="606060"/>
                </a:solidFill>
                <a:effectLst/>
                <a:latin typeface="Arial"/>
                <a:ea typeface="Arial"/>
                <a:cs typeface="Arial"/>
              </a:rPr>
              <a:t>Development of innovative training solutions in the ﬁeld of functional evaluation to update health sciences schools’ curricula</a:t>
            </a: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a:buChar char="•"/>
        <a:defRPr sz="2400">
          <a:solidFill>
            <a:srgbClr val="202261"/>
          </a:solidFill>
          <a:latin typeface="+mn-lt"/>
          <a:sym typeface="Arial"/>
        </a:defRPr>
      </a:lvl6pPr>
      <a:lvl7pPr marL="2754313" indent="-401638" algn="l" defTabSz="642938" rtl="0" fontAlgn="base">
        <a:spcBef>
          <a:spcPts val="1675"/>
        </a:spcBef>
        <a:spcAft>
          <a:spcPct val="0"/>
        </a:spcAft>
        <a:buSzPct val="171000"/>
        <a:buFont typeface="Arial"/>
        <a:buChar char="•"/>
        <a:defRPr sz="2400">
          <a:solidFill>
            <a:srgbClr val="202261"/>
          </a:solidFill>
          <a:latin typeface="+mn-lt"/>
          <a:sym typeface="Arial"/>
        </a:defRPr>
      </a:lvl7pPr>
      <a:lvl8pPr marL="3211513" indent="-401638" algn="l" defTabSz="642938" rtl="0" fontAlgn="base">
        <a:spcBef>
          <a:spcPts val="1675"/>
        </a:spcBef>
        <a:spcAft>
          <a:spcPct val="0"/>
        </a:spcAft>
        <a:buSzPct val="171000"/>
        <a:buFont typeface="Arial"/>
        <a:buChar char="•"/>
        <a:defRPr sz="2400">
          <a:solidFill>
            <a:srgbClr val="202261"/>
          </a:solidFill>
          <a:latin typeface="+mn-lt"/>
          <a:sym typeface="Arial"/>
        </a:defRPr>
      </a:lvl8pPr>
      <a:lvl9pPr marL="3668713" indent="-401638" algn="l" defTabSz="642938" rtl="0" fontAlgn="base">
        <a:spcBef>
          <a:spcPts val="1675"/>
        </a:spcBef>
        <a:spcAft>
          <a:spcPct val="0"/>
        </a:spcAft>
        <a:buSzPct val="171000"/>
        <a:buFont typeface="Arial"/>
        <a:buChar char="•"/>
        <a:defRPr sz="2400">
          <a:solidFill>
            <a:srgbClr val="202261"/>
          </a:solidFill>
          <a:latin typeface="+mn-lt"/>
          <a:sym typeface="Arial"/>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36360"/>
      </p:ext>
    </p:extLst>
  </p:cSld>
  <p:clrMap bg1="lt1" tx1="dk1" bg2="lt2" tx2="dk2" accent1="accent1" accent2="accent2" accent3="accent3" accent4="accent4" accent5="accent5" accent6="accent6" hlink="hlink" folHlink="folHlink"/>
  <p:sldLayoutIdLst>
    <p:sldLayoutId id="2147483698"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media" Target="../media/media1.mp4"/><Relationship Id="rId13" Type="http://schemas.openxmlformats.org/officeDocument/2006/relationships/image" Target="../media/image2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notesSlide" Target="../notesSlides/notesSlide1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8.xml"/><Relationship Id="rId5" Type="http://schemas.openxmlformats.org/officeDocument/2006/relationships/tags" Target="../tags/tag6.xml"/><Relationship Id="rId10" Type="http://schemas.openxmlformats.org/officeDocument/2006/relationships/tags" Target="../tags/tag9.xml"/><Relationship Id="rId4" Type="http://schemas.openxmlformats.org/officeDocument/2006/relationships/tags" Target="../tags/tag5.xml"/><Relationship Id="rId9" Type="http://schemas.openxmlformats.org/officeDocument/2006/relationships/video" Target="../media/media1.mp4"/></Relationships>
</file>

<file path=ppt/slides/_rels/slide1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notesSlide" Target="../notesSlides/notesSlide12.xml"/><Relationship Id="rId26" Type="http://schemas.openxmlformats.org/officeDocument/2006/relationships/image" Target="../media/image33.jpeg"/><Relationship Id="rId3" Type="http://schemas.openxmlformats.org/officeDocument/2006/relationships/tags" Target="../tags/tag12.xml"/><Relationship Id="rId21" Type="http://schemas.openxmlformats.org/officeDocument/2006/relationships/image" Target="../media/image28.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slideLayout" Target="../slideLayouts/slideLayout8.xml"/><Relationship Id="rId25" Type="http://schemas.openxmlformats.org/officeDocument/2006/relationships/image" Target="../media/image32.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image" Target="../media/image27.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31.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30.jpeg"/><Relationship Id="rId10" Type="http://schemas.openxmlformats.org/officeDocument/2006/relationships/tags" Target="../tags/tag19.xml"/><Relationship Id="rId19" Type="http://schemas.openxmlformats.org/officeDocument/2006/relationships/image" Target="../media/image26.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35.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34.png"/><Relationship Id="rId2" Type="http://schemas.openxmlformats.org/officeDocument/2006/relationships/tags" Target="../tags/tag30.xml"/><Relationship Id="rId16" Type="http://schemas.openxmlformats.org/officeDocument/2006/relationships/hyperlink" Target="https://www.btetechnologies.com/rehabilitation/mcu/" TargetMode="External"/><Relationship Id="rId20" Type="http://schemas.openxmlformats.org/officeDocument/2006/relationships/image" Target="../media/image36.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notesSlide" Target="../notesSlides/notesSlide13.xml"/><Relationship Id="rId10" Type="http://schemas.openxmlformats.org/officeDocument/2006/relationships/tags" Target="../tags/tag38.xml"/><Relationship Id="rId19" Type="http://schemas.openxmlformats.org/officeDocument/2006/relationships/hyperlink" Target="https://www.youtube.com/watch?v=WJpOEvj0NXg" TargetMode="Externa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notesSlide" Target="../notesSlides/notesSlide14.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slideLayout" Target="../slideLayouts/slideLayou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hyperlink" Target="https://www.btetechnologies.com/rehabilitation/mcu/" TargetMode="Externa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10" Type="http://schemas.openxmlformats.org/officeDocument/2006/relationships/notesSlide" Target="../notesSlides/notesSlide15.xml"/><Relationship Id="rId4" Type="http://schemas.openxmlformats.org/officeDocument/2006/relationships/tags" Target="../tags/tag62.xml"/><Relationship Id="rId9"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hyperlink" Target="https://tienda.fisaude.com/dinamometro-evaluacion-musculo-esqueletica-microfet2-p-39680.html" TargetMode="Externa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image" Target="../media/image39.png"/><Relationship Id="rId2" Type="http://schemas.openxmlformats.org/officeDocument/2006/relationships/tags" Target="../tags/tag71.xml"/><Relationship Id="rId16" Type="http://schemas.openxmlformats.org/officeDocument/2006/relationships/image" Target="../media/image38.jpe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notesSlide" Target="../notesSlides/notesSlide16.xml"/><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notesSlide" Target="../notesSlides/notesSlide17.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slideLayout" Target="../slideLayouts/slideLayout8.xml"/><Relationship Id="rId2" Type="http://schemas.openxmlformats.org/officeDocument/2006/relationships/tags" Target="../tags/tag87.xml"/><Relationship Id="rId16" Type="http://schemas.openxmlformats.org/officeDocument/2006/relationships/hyperlink" Target="https://www.youtube.com/watch?v=WJpOEvj0NXg" TargetMode="Externa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image" Target="../media/image34.png"/><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hyperlink" Target="https://www.btetechnologies.com/rehabilitation/mcu/" TargetMode="External"/></Relationships>
</file>

<file path=ppt/slides/_rels/slide18.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10" Type="http://schemas.openxmlformats.org/officeDocument/2006/relationships/notesSlide" Target="../notesSlides/notesSlide18.xml"/><Relationship Id="rId4" Type="http://schemas.openxmlformats.org/officeDocument/2006/relationships/tags" Target="../tags/tag103.xml"/><Relationship Id="rId9"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image" Target="../media/image40.png"/><Relationship Id="rId2" Type="http://schemas.openxmlformats.org/officeDocument/2006/relationships/tags" Target="../tags/tag112.xml"/><Relationship Id="rId16" Type="http://schemas.openxmlformats.org/officeDocument/2006/relationships/notesSlide" Target="../notesSlides/notesSlide19.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5" Type="http://schemas.openxmlformats.org/officeDocument/2006/relationships/tags" Target="../tags/tag115.xml"/><Relationship Id="rId15" Type="http://schemas.openxmlformats.org/officeDocument/2006/relationships/slideLayout" Target="../slideLayouts/slideLayout8.xml"/><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notesSlide" Target="../notesSlides/notesSlide20.xml"/><Relationship Id="rId3" Type="http://schemas.openxmlformats.org/officeDocument/2006/relationships/tags" Target="../tags/tag130.xml"/><Relationship Id="rId21" Type="http://schemas.openxmlformats.org/officeDocument/2006/relationships/image" Target="../media/image42.png"/><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slideLayout" Target="../slideLayouts/slideLayout8.xml"/><Relationship Id="rId2" Type="http://schemas.openxmlformats.org/officeDocument/2006/relationships/tags" Target="../tags/tag129.xml"/><Relationship Id="rId16" Type="http://schemas.openxmlformats.org/officeDocument/2006/relationships/tags" Target="../tags/tag143.xml"/><Relationship Id="rId20" Type="http://schemas.openxmlformats.org/officeDocument/2006/relationships/image" Target="../media/image41.pn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tags" Target="../tags/tag142.xml"/><Relationship Id="rId10" Type="http://schemas.openxmlformats.org/officeDocument/2006/relationships/tags" Target="../tags/tag137.xml"/><Relationship Id="rId19" Type="http://schemas.openxmlformats.org/officeDocument/2006/relationships/hyperlink" Target="http://www.seniam.org/" TargetMode="Externa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 Id="rId22"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www.seniam.org/" TargetMode="Externa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hyperlink" Target="https://www.youtube.com/watch?v=WJpOEvj0NXg" TargetMode="External"/><Relationship Id="rId5" Type="http://schemas.openxmlformats.org/officeDocument/2006/relationships/hyperlink" Target="https://tienda.fisaude.com/dinamometro-evaluacion-musculo-esqueletica-microfet2-p-39680.html" TargetMode="External"/><Relationship Id="rId4" Type="http://schemas.openxmlformats.org/officeDocument/2006/relationships/hyperlink" Target="https://www.btetechnologies.com/rehabilitation/mc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91276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0" marR="0" lvl="0" indent="0" algn="r" defTabSz="914400" rtl="0" eaLnBrk="1" fontAlgn="base" latinLnBrk="0" hangingPunct="1">
              <a:lnSpc>
                <a:spcPct val="90000"/>
              </a:lnSpc>
              <a:spcBef>
                <a:spcPts val="1675"/>
              </a:spcBef>
              <a:spcAft>
                <a:spcPct val="0"/>
              </a:spcAft>
              <a:buClrTx/>
              <a:buSzPct val="171000"/>
              <a:buFont typeface="Arial"/>
              <a:buNone/>
              <a:tabLst/>
              <a:defRPr/>
            </a:pPr>
            <a:r>
              <a:rPr kumimoji="0" lang="en-GB" sz="2000" b="1" i="0" u="none" strike="noStrike" kern="1200" cap="none" spc="0" normalizeH="0" baseline="0" noProof="0" dirty="0">
                <a:ln>
                  <a:noFill/>
                </a:ln>
                <a:solidFill>
                  <a:srgbClr val="262673"/>
                </a:solidFill>
                <a:effectLst/>
                <a:uLnTx/>
                <a:uFillTx/>
                <a:latin typeface="Bradley Hand ITC"/>
                <a:ea typeface="Bradley Hand ITC"/>
                <a:cs typeface="Bradley Hand ITC"/>
                <a:sym typeface="Arial" panose="020B0604020202020204" pitchFamily="34" charset="0"/>
              </a:rPr>
              <a:t>MODULE BIOMECHANICS OF SPINE</a:t>
            </a:r>
          </a:p>
          <a:p>
            <a:pPr marL="0" marR="0" lvl="0" indent="0" algn="r" defTabSz="914400" rtl="0" eaLnBrk="1" fontAlgn="base" latinLnBrk="0" hangingPunct="1">
              <a:lnSpc>
                <a:spcPct val="90000"/>
              </a:lnSpc>
              <a:spcBef>
                <a:spcPts val="1675"/>
              </a:spcBef>
              <a:spcAft>
                <a:spcPct val="0"/>
              </a:spcAft>
              <a:buClrTx/>
              <a:buSzPct val="171000"/>
              <a:buFont typeface="Arial"/>
              <a:buNone/>
              <a:tabLst/>
              <a:defRPr/>
            </a:pPr>
            <a:r>
              <a:rPr kumimoji="0" lang="en-GB" sz="2000" b="1" i="0" u="none" strike="noStrike" kern="1200" cap="none" spc="0" normalizeH="0" baseline="0" noProof="0" dirty="0">
                <a:ln>
                  <a:noFill/>
                </a:ln>
                <a:solidFill>
                  <a:srgbClr val="262673"/>
                </a:solidFill>
                <a:effectLst/>
                <a:uLnTx/>
                <a:uFillTx/>
                <a:latin typeface="Bradley Hand ITC"/>
                <a:ea typeface="Bradley Hand ITC"/>
                <a:cs typeface="Bradley Hand ITC"/>
                <a:sym typeface="Arial" panose="020B0604020202020204" pitchFamily="34" charset="0"/>
              </a:rPr>
              <a:t>Didactic Unit D: INSTRUMENTED ANALYSIS OF THE SPINE</a:t>
            </a:r>
          </a:p>
          <a:p>
            <a:pPr lvl="0" algn="r" eaLnBrk="1" hangingPunct="1">
              <a:lnSpc>
                <a:spcPct val="90000"/>
              </a:lnSpc>
              <a:spcBef>
                <a:spcPts val="1675"/>
              </a:spcBef>
              <a:buSzPct val="171000"/>
              <a:defRPr/>
            </a:pPr>
            <a:r>
              <a:rPr lang="en-US" sz="2000" dirty="0">
                <a:solidFill>
                  <a:srgbClr val="262673"/>
                </a:solidFill>
                <a:latin typeface="Bradley Hand ITC"/>
                <a:ea typeface="Bradley Hand ITC"/>
                <a:cs typeface="Bradley Hand ITC"/>
              </a:rPr>
              <a:t>D.1. Which cervical biomechanical instrumented evaluation protocols exist?</a:t>
            </a:r>
          </a:p>
        </p:txBody>
      </p:sp>
    </p:spTree>
    <p:extLst>
      <p:ext uri="{BB962C8B-B14F-4D97-AF65-F5344CB8AC3E}">
        <p14:creationId xmlns:p14="http://schemas.microsoft.com/office/powerpoint/2010/main" val="555242686"/>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6FEEDB5-30FB-489F-A0D9-1F3741B7168E}"/>
              </a:ext>
            </a:extLst>
          </p:cNvPr>
          <p:cNvPicPr>
            <a:picLocks noChangeAspect="1"/>
          </p:cNvPicPr>
          <p:nvPr/>
        </p:nvPicPr>
        <p:blipFill>
          <a:blip r:embed="rId3" cstate="print"/>
          <a:stretch>
            <a:fillRect/>
          </a:stretch>
        </p:blipFill>
        <p:spPr>
          <a:xfrm>
            <a:off x="3635896" y="3073548"/>
            <a:ext cx="2448110" cy="1694569"/>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INCLINOMETERY: cervical lateral flexion</a:t>
            </a:r>
          </a:p>
          <a:p>
            <a:pPr>
              <a:defRPr/>
            </a:pPr>
            <a:endParaRPr lang="en-US" sz="2000" b="0">
              <a:solidFill>
                <a:schemeClr val="accent2">
                  <a:lumMod val="75000"/>
                </a:schemeClr>
              </a:solidFill>
            </a:endParaRPr>
          </a:p>
        </p:txBody>
      </p:sp>
      <p:sp>
        <p:nvSpPr>
          <p:cNvPr id="11" name="Prostokąt 3">
            <a:extLst>
              <a:ext uri="{FF2B5EF4-FFF2-40B4-BE49-F238E27FC236}">
                <a16:creationId xmlns:a16="http://schemas.microsoft.com/office/drawing/2014/main" id="{C3EC8627-E258-4DA2-812D-621BBA7DD958}"/>
              </a:ext>
            </a:extLst>
          </p:cNvPr>
          <p:cNvSpPr/>
          <p:nvPr/>
        </p:nvSpPr>
        <p:spPr>
          <a:xfrm>
            <a:off x="504880" y="4746118"/>
            <a:ext cx="7094999" cy="1098377"/>
          </a:xfrm>
          <a:prstGeom prst="rect">
            <a:avLst/>
          </a:prstGeom>
          <a:noFill/>
        </p:spPr>
        <p:txBody>
          <a:bodyPr wrap="square">
            <a:spAutoFit/>
          </a:bodyPr>
          <a:lstStyle/>
          <a:p>
            <a:pPr marL="457200" indent="-457200" algn="just">
              <a:buAutoNum type="arabicPeriod"/>
              <a:defRPr/>
            </a:pPr>
            <a:r>
              <a:rPr lang="en-GB" sz="2200" b="0" i="0" strike="noStrike" cap="none" spc="0" baseline="0">
                <a:solidFill>
                  <a:srgbClr val="262673"/>
                </a:solidFill>
                <a:effectLst/>
                <a:latin typeface="Arial"/>
                <a:ea typeface="Arial"/>
                <a:cs typeface="Arial"/>
              </a:rPr>
              <a:t>Neutral position</a:t>
            </a:r>
          </a:p>
          <a:p>
            <a:pPr marL="457200" indent="-457200" algn="just">
              <a:buAutoNum type="arabicPeriod"/>
              <a:defRPr/>
            </a:pPr>
            <a:r>
              <a:rPr lang="en-GB" sz="2200" b="0" i="0" strike="noStrike" cap="none" spc="0" baseline="0">
                <a:solidFill>
                  <a:srgbClr val="262673"/>
                </a:solidFill>
                <a:effectLst/>
                <a:latin typeface="Arial"/>
                <a:ea typeface="Arial"/>
                <a:cs typeface="Arial"/>
              </a:rPr>
              <a:t>Maximum left rotation motion.</a:t>
            </a:r>
          </a:p>
          <a:p>
            <a:pPr marL="457200" indent="-457200" algn="just">
              <a:buAutoNum type="arabicPeriod"/>
              <a:defRPr/>
            </a:pPr>
            <a:r>
              <a:rPr lang="en-GB" sz="2200" b="0" i="0" strike="noStrike" cap="none" spc="0" baseline="0">
                <a:solidFill>
                  <a:srgbClr val="262673"/>
                </a:solidFill>
                <a:effectLst/>
                <a:latin typeface="Arial"/>
                <a:ea typeface="Arial"/>
                <a:cs typeface="Arial"/>
              </a:rPr>
              <a:t>Maximum right rotation motion.</a:t>
            </a:r>
          </a:p>
        </p:txBody>
      </p:sp>
      <p:sp>
        <p:nvSpPr>
          <p:cNvPr id="16" name="Prostokąt 3">
            <a:extLst>
              <a:ext uri="{FF2B5EF4-FFF2-40B4-BE49-F238E27FC236}">
                <a16:creationId xmlns:a16="http://schemas.microsoft.com/office/drawing/2014/main" id="{95C76968-3D8A-4AF3-ACB5-54A6A5F38EAA}"/>
              </a:ext>
            </a:extLst>
          </p:cNvPr>
          <p:cNvSpPr/>
          <p:nvPr/>
        </p:nvSpPr>
        <p:spPr>
          <a:xfrm>
            <a:off x="6270258" y="2639258"/>
            <a:ext cx="2502988" cy="3112069"/>
          </a:xfrm>
          <a:prstGeom prst="rect">
            <a:avLst/>
          </a:prstGeom>
          <a:noFill/>
        </p:spPr>
        <p:txBody>
          <a:bodyPr wrap="square">
            <a:spAutoFit/>
          </a:bodyPr>
          <a:lstStyle/>
          <a:p>
            <a:pPr algn="just">
              <a:defRPr/>
            </a:pPr>
            <a:r>
              <a:rPr lang="en-GB" sz="2200" b="0" i="0" strike="noStrike" cap="none" spc="0" baseline="0">
                <a:solidFill>
                  <a:srgbClr val="262673"/>
                </a:solidFill>
                <a:effectLst/>
                <a:latin typeface="Arial"/>
                <a:ea typeface="Arial"/>
                <a:cs typeface="Arial"/>
              </a:rPr>
              <a:t>A minimum of three valid measurements according to the AMA’s repeatability criteria, differing by less than 10% or 5°.</a:t>
            </a:r>
          </a:p>
        </p:txBody>
      </p:sp>
      <p:pic>
        <p:nvPicPr>
          <p:cNvPr id="10" name="Imagen 9">
            <a:extLst>
              <a:ext uri="{FF2B5EF4-FFF2-40B4-BE49-F238E27FC236}">
                <a16:creationId xmlns:a16="http://schemas.microsoft.com/office/drawing/2014/main" id="{DBB8F00E-E45F-4789-A002-341280B1B12D}"/>
              </a:ext>
            </a:extLst>
          </p:cNvPr>
          <p:cNvPicPr>
            <a:picLocks noChangeAspect="1"/>
          </p:cNvPicPr>
          <p:nvPr/>
        </p:nvPicPr>
        <p:blipFill>
          <a:blip r:embed="rId4" cstate="print"/>
          <a:stretch>
            <a:fillRect/>
          </a:stretch>
        </p:blipFill>
        <p:spPr>
          <a:xfrm>
            <a:off x="343318" y="3032967"/>
            <a:ext cx="2088232" cy="1735150"/>
          </a:xfrm>
          <a:prstGeom prst="rect">
            <a:avLst/>
          </a:prstGeom>
        </p:spPr>
      </p:pic>
      <p:pic>
        <p:nvPicPr>
          <p:cNvPr id="5" name="Imagen 4">
            <a:extLst>
              <a:ext uri="{FF2B5EF4-FFF2-40B4-BE49-F238E27FC236}">
                <a16:creationId xmlns:a16="http://schemas.microsoft.com/office/drawing/2014/main" id="{DAF3D322-47B8-4AB9-A764-7ABAD440A436}"/>
              </a:ext>
            </a:extLst>
          </p:cNvPr>
          <p:cNvPicPr>
            <a:picLocks noChangeAspect="1"/>
          </p:cNvPicPr>
          <p:nvPr/>
        </p:nvPicPr>
        <p:blipFill>
          <a:blip r:embed="rId5" cstate="print"/>
          <a:stretch>
            <a:fillRect/>
          </a:stretch>
        </p:blipFill>
        <p:spPr>
          <a:xfrm>
            <a:off x="2174822" y="2394561"/>
            <a:ext cx="1943915" cy="1755794"/>
          </a:xfrm>
          <a:prstGeom prst="rect">
            <a:avLst/>
          </a:prstGeom>
        </p:spPr>
      </p:pic>
    </p:spTree>
    <p:extLst>
      <p:ext uri="{BB962C8B-B14F-4D97-AF65-F5344CB8AC3E}">
        <p14:creationId xmlns:p14="http://schemas.microsoft.com/office/powerpoint/2010/main" val="347967260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80316" y="1273645"/>
            <a:ext cx="5674570" cy="671231"/>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PHOTOGRAMMETRY</a:t>
            </a:r>
          </a:p>
          <a:p>
            <a:pPr>
              <a:defRPr/>
            </a:pPr>
            <a:endParaRPr lang="en-US" sz="2000" b="0">
              <a:solidFill>
                <a:schemeClr val="accent2">
                  <a:lumMod val="75000"/>
                </a:schemeClr>
              </a:solidFill>
            </a:endParaRPr>
          </a:p>
        </p:txBody>
      </p:sp>
      <p:pic>
        <p:nvPicPr>
          <p:cNvPr id="5" name="Protorecortado">
            <a:hlinkClick r:id="" action="ppaction://media"/>
            <a:extLst>
              <a:ext uri="{FF2B5EF4-FFF2-40B4-BE49-F238E27FC236}">
                <a16:creationId xmlns:a16="http://schemas.microsoft.com/office/drawing/2014/main" id="{A0702922-80DC-42E7-B1FB-FFBDB1893F03}"/>
              </a:ext>
            </a:extLst>
          </p:cNvPr>
          <p:cNvPicPr>
            <a:picLocks noChangeAspect="1"/>
          </p:cNvPicPr>
          <p:nvPr>
            <a:videoFile r:link="rId9"/>
            <p:custDataLst>
              <p:tags r:id="rId10"/>
            </p:custDataLst>
            <p:extLst>
              <p:ext uri="{DAA4B4D4-6D71-4841-9C94-3DE7FCFB9230}">
                <p14:media xmlns:p14="http://schemas.microsoft.com/office/powerpoint/2010/main" r:embed="rId8"/>
              </p:ext>
            </p:extLst>
          </p:nvPr>
        </p:nvPicPr>
        <p:blipFill>
          <a:blip r:embed="rId13" cstate="print"/>
          <a:stretch>
            <a:fillRect/>
          </a:stretch>
        </p:blipFill>
        <p:spPr>
          <a:xfrm>
            <a:off x="687011" y="1651181"/>
            <a:ext cx="7952974" cy="4473547"/>
          </a:xfrm>
          <a:prstGeom prst="rect">
            <a:avLst/>
          </a:prstGeom>
        </p:spPr>
      </p:pic>
    </p:spTree>
    <p:extLst>
      <p:ext uri="{BB962C8B-B14F-4D97-AF65-F5344CB8AC3E}">
        <p14:creationId xmlns:p14="http://schemas.microsoft.com/office/powerpoint/2010/main" val="3353312793"/>
      </p:ext>
    </p:extLst>
  </p:cSld>
  <p:clrMapOvr>
    <a:masterClrMapping/>
  </p:clrMapOvr>
  <p:transition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77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E699DF0-795F-4DBA-A756-4C667CBAB6F9}"/>
              </a:ext>
            </a:extLst>
          </p:cNvPr>
          <p:cNvPicPr>
            <a:picLocks noChangeAspect="1"/>
          </p:cNvPicPr>
          <p:nvPr>
            <p:custDataLst>
              <p:tags r:id="rId1"/>
            </p:custDataLst>
          </p:nvPr>
        </p:nvPicPr>
        <p:blipFill>
          <a:blip r:embed="rId19" cstate="print"/>
          <a:stretch>
            <a:fillRect/>
          </a:stretch>
        </p:blipFill>
        <p:spPr>
          <a:xfrm>
            <a:off x="5508104" y="4419494"/>
            <a:ext cx="1798812" cy="1578099"/>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6"/>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7"/>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8"/>
            </p:custDataLst>
          </p:nvPr>
        </p:nvSpPr>
        <p:spPr>
          <a:xfrm>
            <a:off x="466157" y="1556792"/>
            <a:ext cx="3099280" cy="945825"/>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INERTIAL SENSORS</a:t>
            </a:r>
          </a:p>
          <a:p>
            <a:pPr algn="just">
              <a:defRPr/>
            </a:pPr>
            <a:endParaRPr lang="es-ES" sz="1800">
              <a:solidFill>
                <a:schemeClr val="accent1">
                  <a:lumMod val="75000"/>
                  <a:lumOff val="25000"/>
                </a:schemeClr>
              </a:solidFill>
            </a:endParaRPr>
          </a:p>
          <a:p>
            <a:pPr>
              <a:defRPr/>
            </a:pPr>
            <a:endParaRPr lang="en-US" sz="2000" b="0">
              <a:solidFill>
                <a:schemeClr val="accent2">
                  <a:lumMod val="75000"/>
                </a:schemeClr>
              </a:solidFill>
            </a:endParaRPr>
          </a:p>
        </p:txBody>
      </p:sp>
      <p:sp>
        <p:nvSpPr>
          <p:cNvPr id="9" name="Prostokąt 3">
            <a:extLst>
              <a:ext uri="{FF2B5EF4-FFF2-40B4-BE49-F238E27FC236}">
                <a16:creationId xmlns:a16="http://schemas.microsoft.com/office/drawing/2014/main" id="{DEA73789-7230-43E9-9BC1-FB114D97DC4D}"/>
              </a:ext>
            </a:extLst>
          </p:cNvPr>
          <p:cNvSpPr/>
          <p:nvPr>
            <p:custDataLst>
              <p:tags r:id="rId9"/>
            </p:custDataLst>
          </p:nvPr>
        </p:nvSpPr>
        <p:spPr>
          <a:xfrm>
            <a:off x="4572000" y="1860588"/>
            <a:ext cx="4016533" cy="1464503"/>
          </a:xfrm>
          <a:prstGeom prst="rect">
            <a:avLst/>
          </a:prstGeom>
          <a:noFill/>
        </p:spPr>
        <p:txBody>
          <a:bodyPr wrap="square">
            <a:spAutoFit/>
          </a:bodyPr>
          <a:lstStyle/>
          <a:p>
            <a:pPr>
              <a:defRPr/>
            </a:pPr>
            <a:r>
              <a:rPr lang="en-GB" sz="1800" b="0" i="0" strike="noStrike" cap="none" spc="0" baseline="0">
                <a:solidFill>
                  <a:srgbClr val="262673"/>
                </a:solidFill>
                <a:effectLst/>
                <a:latin typeface="Arial"/>
                <a:ea typeface="Arial"/>
                <a:cs typeface="Arial"/>
              </a:rPr>
              <a:t>Evaluation protocols the same as for photogrammetry.  </a:t>
            </a:r>
          </a:p>
          <a:p>
            <a:pPr>
              <a:defRPr/>
            </a:pPr>
            <a:r>
              <a:rPr lang="en-GB" sz="1800" b="0" i="0" strike="noStrike" cap="none" spc="0" baseline="0">
                <a:solidFill>
                  <a:srgbClr val="262673"/>
                </a:solidFill>
                <a:effectLst/>
                <a:latin typeface="Arial"/>
                <a:ea typeface="Arial"/>
                <a:cs typeface="Arial"/>
              </a:rPr>
              <a:t>Some technical limitations compared to photogrammetry, but a faster, simpler instrumentation process.  </a:t>
            </a:r>
          </a:p>
        </p:txBody>
      </p:sp>
      <p:pic>
        <p:nvPicPr>
          <p:cNvPr id="3" name="Imagen 2">
            <a:extLst>
              <a:ext uri="{FF2B5EF4-FFF2-40B4-BE49-F238E27FC236}">
                <a16:creationId xmlns:a16="http://schemas.microsoft.com/office/drawing/2014/main" id="{D372AA61-F1EF-48EA-A8D3-31AA1FFA2BBD}"/>
              </a:ext>
            </a:extLst>
          </p:cNvPr>
          <p:cNvPicPr>
            <a:picLocks noChangeAspect="1"/>
          </p:cNvPicPr>
          <p:nvPr>
            <p:custDataLst>
              <p:tags r:id="rId10"/>
            </p:custDataLst>
          </p:nvPr>
        </p:nvPicPr>
        <p:blipFill>
          <a:blip r:embed="rId20" cstate="print"/>
          <a:stretch>
            <a:fillRect/>
          </a:stretch>
        </p:blipFill>
        <p:spPr>
          <a:xfrm>
            <a:off x="354788" y="1935727"/>
            <a:ext cx="1947438" cy="997887"/>
          </a:xfrm>
          <a:prstGeom prst="rect">
            <a:avLst/>
          </a:prstGeom>
        </p:spPr>
      </p:pic>
      <p:pic>
        <p:nvPicPr>
          <p:cNvPr id="6" name="Imagen 5">
            <a:extLst>
              <a:ext uri="{FF2B5EF4-FFF2-40B4-BE49-F238E27FC236}">
                <a16:creationId xmlns:a16="http://schemas.microsoft.com/office/drawing/2014/main" id="{64612ACF-501E-4C15-8A81-3E8E5DDCB255}"/>
              </a:ext>
            </a:extLst>
          </p:cNvPr>
          <p:cNvPicPr>
            <a:picLocks noChangeAspect="1"/>
          </p:cNvPicPr>
          <p:nvPr>
            <p:custDataLst>
              <p:tags r:id="rId11"/>
            </p:custDataLst>
          </p:nvPr>
        </p:nvPicPr>
        <p:blipFill>
          <a:blip r:embed="rId21" cstate="print"/>
          <a:stretch>
            <a:fillRect/>
          </a:stretch>
        </p:blipFill>
        <p:spPr>
          <a:xfrm>
            <a:off x="3138396" y="1925432"/>
            <a:ext cx="898451" cy="1503568"/>
          </a:xfrm>
          <a:prstGeom prst="rect">
            <a:avLst/>
          </a:prstGeom>
        </p:spPr>
      </p:pic>
      <p:pic>
        <p:nvPicPr>
          <p:cNvPr id="7" name="Imagen 6">
            <a:extLst>
              <a:ext uri="{FF2B5EF4-FFF2-40B4-BE49-F238E27FC236}">
                <a16:creationId xmlns:a16="http://schemas.microsoft.com/office/drawing/2014/main" id="{4D4CE89C-3C25-4D34-BAC8-A4230803A623}"/>
              </a:ext>
            </a:extLst>
          </p:cNvPr>
          <p:cNvPicPr>
            <a:picLocks noChangeAspect="1"/>
          </p:cNvPicPr>
          <p:nvPr>
            <p:custDataLst>
              <p:tags r:id="rId12"/>
            </p:custDataLst>
          </p:nvPr>
        </p:nvPicPr>
        <p:blipFill>
          <a:blip r:embed="rId22" cstate="print"/>
          <a:stretch>
            <a:fillRect/>
          </a:stretch>
        </p:blipFill>
        <p:spPr>
          <a:xfrm>
            <a:off x="4216002" y="4279912"/>
            <a:ext cx="1572022" cy="1717681"/>
          </a:xfrm>
          <a:prstGeom prst="rect">
            <a:avLst/>
          </a:prstGeom>
        </p:spPr>
      </p:pic>
      <p:pic>
        <p:nvPicPr>
          <p:cNvPr id="10" name="Imagen 9">
            <a:extLst>
              <a:ext uri="{FF2B5EF4-FFF2-40B4-BE49-F238E27FC236}">
                <a16:creationId xmlns:a16="http://schemas.microsoft.com/office/drawing/2014/main" id="{6B1607CE-868E-44AD-AB69-AF48F1C636B2}"/>
              </a:ext>
            </a:extLst>
          </p:cNvPr>
          <p:cNvPicPr>
            <a:picLocks noChangeAspect="1"/>
          </p:cNvPicPr>
          <p:nvPr>
            <p:custDataLst>
              <p:tags r:id="rId13"/>
            </p:custDataLst>
          </p:nvPr>
        </p:nvPicPr>
        <p:blipFill>
          <a:blip r:embed="rId23" cstate="print"/>
          <a:stretch>
            <a:fillRect/>
          </a:stretch>
        </p:blipFill>
        <p:spPr>
          <a:xfrm>
            <a:off x="7128681" y="4188120"/>
            <a:ext cx="1547614" cy="1844824"/>
          </a:xfrm>
          <a:prstGeom prst="rect">
            <a:avLst/>
          </a:prstGeom>
        </p:spPr>
      </p:pic>
      <p:pic>
        <p:nvPicPr>
          <p:cNvPr id="11" name="Imagen 10">
            <a:extLst>
              <a:ext uri="{FF2B5EF4-FFF2-40B4-BE49-F238E27FC236}">
                <a16:creationId xmlns:a16="http://schemas.microsoft.com/office/drawing/2014/main" id="{EB8D91E8-143E-4CCD-B0C1-A30254D4A090}"/>
              </a:ext>
            </a:extLst>
          </p:cNvPr>
          <p:cNvPicPr>
            <a:picLocks noChangeAspect="1"/>
          </p:cNvPicPr>
          <p:nvPr>
            <p:custDataLst>
              <p:tags r:id="rId14"/>
            </p:custDataLst>
          </p:nvPr>
        </p:nvPicPr>
        <p:blipFill>
          <a:blip r:embed="rId24" cstate="print"/>
          <a:stretch>
            <a:fillRect/>
          </a:stretch>
        </p:blipFill>
        <p:spPr>
          <a:xfrm>
            <a:off x="2015797" y="1925432"/>
            <a:ext cx="1099886" cy="1503568"/>
          </a:xfrm>
          <a:prstGeom prst="rect">
            <a:avLst/>
          </a:prstGeom>
        </p:spPr>
      </p:pic>
      <p:pic>
        <p:nvPicPr>
          <p:cNvPr id="12" name="Imagen 11">
            <a:extLst>
              <a:ext uri="{FF2B5EF4-FFF2-40B4-BE49-F238E27FC236}">
                <a16:creationId xmlns:a16="http://schemas.microsoft.com/office/drawing/2014/main" id="{77C808C6-C80D-4633-94B3-8232ACFC2123}"/>
              </a:ext>
            </a:extLst>
          </p:cNvPr>
          <p:cNvPicPr>
            <a:picLocks noChangeAspect="1"/>
          </p:cNvPicPr>
          <p:nvPr>
            <p:custDataLst>
              <p:tags r:id="rId15"/>
            </p:custDataLst>
          </p:nvPr>
        </p:nvPicPr>
        <p:blipFill>
          <a:blip r:embed="rId25" cstate="print"/>
          <a:stretch>
            <a:fillRect/>
          </a:stretch>
        </p:blipFill>
        <p:spPr>
          <a:xfrm>
            <a:off x="467705" y="3816643"/>
            <a:ext cx="1699140" cy="2204864"/>
          </a:xfrm>
          <a:prstGeom prst="rect">
            <a:avLst/>
          </a:prstGeom>
        </p:spPr>
      </p:pic>
      <p:pic>
        <p:nvPicPr>
          <p:cNvPr id="13" name="Imagen 12">
            <a:extLst>
              <a:ext uri="{FF2B5EF4-FFF2-40B4-BE49-F238E27FC236}">
                <a16:creationId xmlns:a16="http://schemas.microsoft.com/office/drawing/2014/main" id="{A5413C4B-7E06-45B3-98CF-0256CAB03225}"/>
              </a:ext>
            </a:extLst>
          </p:cNvPr>
          <p:cNvPicPr>
            <a:picLocks noChangeAspect="1"/>
          </p:cNvPicPr>
          <p:nvPr>
            <p:custDataLst>
              <p:tags r:id="rId16"/>
            </p:custDataLst>
          </p:nvPr>
        </p:nvPicPr>
        <p:blipFill>
          <a:blip r:embed="rId26" cstate="print"/>
          <a:stretch>
            <a:fillRect/>
          </a:stretch>
        </p:blipFill>
        <p:spPr>
          <a:xfrm>
            <a:off x="2128222" y="3821322"/>
            <a:ext cx="1547614" cy="2307929"/>
          </a:xfrm>
          <a:prstGeom prst="rect">
            <a:avLst/>
          </a:prstGeom>
        </p:spPr>
      </p:pic>
    </p:spTree>
    <p:extLst>
      <p:ext uri="{BB962C8B-B14F-4D97-AF65-F5344CB8AC3E}">
        <p14:creationId xmlns:p14="http://schemas.microsoft.com/office/powerpoint/2010/main" val="3478112783"/>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50874" y="1305230"/>
            <a:ext cx="5674570" cy="1220419"/>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Multi Cervical Unit (MCU; BTE®)</a:t>
            </a:r>
          </a:p>
          <a:p>
            <a:pPr algn="just">
              <a:defRPr/>
            </a:pPr>
            <a:endParaRPr lang="es-ES" sz="1800">
              <a:solidFill>
                <a:schemeClr val="accent1">
                  <a:lumMod val="75000"/>
                  <a:lumOff val="25000"/>
                </a:schemeClr>
              </a:solidFill>
            </a:endParaRPr>
          </a:p>
          <a:p>
            <a:pPr algn="just">
              <a:defRPr/>
            </a:pPr>
            <a:endParaRPr lang="es-ES" sz="1800">
              <a:solidFill>
                <a:schemeClr val="accent1">
                  <a:lumMod val="75000"/>
                  <a:lumOff val="25000"/>
                </a:schemeClr>
              </a:solidFill>
            </a:endParaRPr>
          </a:p>
          <a:p>
            <a:pPr>
              <a:defRPr/>
            </a:pPr>
            <a:endParaRPr lang="en-US" sz="2000" b="0">
              <a:solidFill>
                <a:schemeClr val="accent2">
                  <a:lumMod val="75000"/>
                </a:schemeClr>
              </a:solidFill>
            </a:endParaRPr>
          </a:p>
        </p:txBody>
      </p:sp>
      <p:sp>
        <p:nvSpPr>
          <p:cNvPr id="3" name="Rectángulo 2">
            <a:extLst>
              <a:ext uri="{FF2B5EF4-FFF2-40B4-BE49-F238E27FC236}">
                <a16:creationId xmlns:a16="http://schemas.microsoft.com/office/drawing/2014/main" id="{A1BD3427-0BB1-4011-82FF-9CE542A2E75E}"/>
              </a:ext>
            </a:extLst>
          </p:cNvPr>
          <p:cNvSpPr/>
          <p:nvPr>
            <p:custDataLst>
              <p:tags r:id="rId8"/>
            </p:custDataLst>
          </p:nvPr>
        </p:nvSpPr>
        <p:spPr>
          <a:xfrm>
            <a:off x="5810413" y="5335600"/>
            <a:ext cx="3272636" cy="762762"/>
          </a:xfrm>
          <a:prstGeom prst="rect">
            <a:avLst/>
          </a:prstGeom>
        </p:spPr>
        <p:txBody>
          <a:bodyPr wrap="square">
            <a:spAutoFit/>
          </a:bodyPr>
          <a:lstStyle/>
          <a:p>
            <a:r>
              <a:rPr lang="en-GB" sz="1400" b="0" i="0" strike="noStrike" cap="none" spc="0" baseline="0">
                <a:solidFill>
                  <a:srgbClr val="262673"/>
                </a:solidFill>
                <a:effectLst/>
                <a:latin typeface="Arial"/>
                <a:ea typeface="Arial"/>
                <a:cs typeface="Arial"/>
              </a:rPr>
              <a:t>Information and images from:</a:t>
            </a:r>
          </a:p>
          <a:p>
            <a:r>
              <a:rPr lang="en-GB" sz="1000" b="1" i="0" strike="noStrike" cap="none" spc="0" baseline="0">
                <a:solidFill>
                  <a:srgbClr val="FFFFFF"/>
                </a:solidFill>
                <a:effectLst/>
                <a:latin typeface="Arial"/>
                <a:ea typeface="Arial"/>
                <a:cs typeface="Arial"/>
                <a:hlinkClick r:id="rId16" history="0"/>
              </a:rPr>
              <a:t>https://www.btetechnologies.com/rehabilitation/mcu/</a:t>
            </a:r>
          </a:p>
          <a:p>
            <a:endParaRPr lang="es-ES"/>
          </a:p>
        </p:txBody>
      </p:sp>
      <p:sp>
        <p:nvSpPr>
          <p:cNvPr id="10" name="Prostokąt 3">
            <a:extLst>
              <a:ext uri="{FF2B5EF4-FFF2-40B4-BE49-F238E27FC236}">
                <a16:creationId xmlns:a16="http://schemas.microsoft.com/office/drawing/2014/main" id="{2793B666-ECE4-493E-BB22-A2E80E86EE1D}"/>
              </a:ext>
            </a:extLst>
          </p:cNvPr>
          <p:cNvSpPr/>
          <p:nvPr>
            <p:custDataLst>
              <p:tags r:id="rId9"/>
            </p:custDataLst>
          </p:nvPr>
        </p:nvSpPr>
        <p:spPr>
          <a:xfrm>
            <a:off x="444175" y="1641491"/>
            <a:ext cx="5162092" cy="823783"/>
          </a:xfrm>
          <a:prstGeom prst="rect">
            <a:avLst/>
          </a:prstGeom>
          <a:noFill/>
        </p:spPr>
        <p:txBody>
          <a:bodyPr wrap="square">
            <a:spAutoFit/>
          </a:bodyPr>
          <a:lstStyle/>
          <a:p>
            <a:pPr>
              <a:defRPr/>
            </a:pPr>
            <a:r>
              <a:rPr lang="en-GB" sz="1600" b="0" i="0" strike="noStrike" cap="none" spc="0" baseline="0">
                <a:solidFill>
                  <a:srgbClr val="262673"/>
                </a:solidFill>
                <a:effectLst/>
                <a:latin typeface="Arial"/>
                <a:ea typeface="Arial"/>
                <a:cs typeface="Arial"/>
              </a:rPr>
              <a:t>Combined system to measure cervical MOTION AND ISOMETRIC STRENGTH. </a:t>
            </a:r>
          </a:p>
          <a:p>
            <a:pPr>
              <a:defRPr/>
            </a:pPr>
            <a:r>
              <a:rPr lang="en-GB" sz="1600" b="0" i="0" strike="noStrike" cap="none" spc="0" baseline="0">
                <a:solidFill>
                  <a:srgbClr val="262673"/>
                </a:solidFill>
                <a:effectLst/>
                <a:latin typeface="Arial"/>
                <a:ea typeface="Arial"/>
                <a:cs typeface="Arial"/>
              </a:rPr>
              <a:t>Based on a computerised goniometry system. </a:t>
            </a:r>
          </a:p>
        </p:txBody>
      </p:sp>
      <p:pic>
        <p:nvPicPr>
          <p:cNvPr id="5" name="Imagen 4">
            <a:extLst>
              <a:ext uri="{FF2B5EF4-FFF2-40B4-BE49-F238E27FC236}">
                <a16:creationId xmlns:a16="http://schemas.microsoft.com/office/drawing/2014/main" id="{4D3934A1-C97C-4C9E-8F95-9420D8FDFF5D}"/>
              </a:ext>
            </a:extLst>
          </p:cNvPr>
          <p:cNvPicPr>
            <a:picLocks noChangeAspect="1"/>
          </p:cNvPicPr>
          <p:nvPr>
            <p:custDataLst>
              <p:tags r:id="rId10"/>
            </p:custDataLst>
          </p:nvPr>
        </p:nvPicPr>
        <p:blipFill>
          <a:blip r:embed="rId17" cstate="print"/>
          <a:stretch>
            <a:fillRect/>
          </a:stretch>
        </p:blipFill>
        <p:spPr>
          <a:xfrm>
            <a:off x="6045159" y="1623986"/>
            <a:ext cx="2652232" cy="3592522"/>
          </a:xfrm>
          <a:prstGeom prst="rect">
            <a:avLst/>
          </a:prstGeom>
        </p:spPr>
      </p:pic>
      <p:pic>
        <p:nvPicPr>
          <p:cNvPr id="6" name="Imagen 5">
            <a:extLst>
              <a:ext uri="{FF2B5EF4-FFF2-40B4-BE49-F238E27FC236}">
                <a16:creationId xmlns:a16="http://schemas.microsoft.com/office/drawing/2014/main" id="{C111D367-C21A-46CA-8482-15D9DAC4EDDE}"/>
              </a:ext>
            </a:extLst>
          </p:cNvPr>
          <p:cNvPicPr>
            <a:picLocks noChangeAspect="1"/>
          </p:cNvPicPr>
          <p:nvPr>
            <p:custDataLst>
              <p:tags r:id="rId11"/>
            </p:custDataLst>
          </p:nvPr>
        </p:nvPicPr>
        <p:blipFill>
          <a:blip r:embed="rId18" cstate="print"/>
          <a:stretch>
            <a:fillRect/>
          </a:stretch>
        </p:blipFill>
        <p:spPr>
          <a:xfrm>
            <a:off x="1334654" y="2582684"/>
            <a:ext cx="1430052" cy="1297108"/>
          </a:xfrm>
          <a:prstGeom prst="rect">
            <a:avLst/>
          </a:prstGeom>
        </p:spPr>
      </p:pic>
      <p:sp>
        <p:nvSpPr>
          <p:cNvPr id="7" name="Rectángulo 6">
            <a:extLst>
              <a:ext uri="{FF2B5EF4-FFF2-40B4-BE49-F238E27FC236}">
                <a16:creationId xmlns:a16="http://schemas.microsoft.com/office/drawing/2014/main" id="{C898F90A-F0F7-4CCC-BFEF-522193D824D1}"/>
              </a:ext>
            </a:extLst>
          </p:cNvPr>
          <p:cNvSpPr/>
          <p:nvPr>
            <p:custDataLst>
              <p:tags r:id="rId12"/>
            </p:custDataLst>
          </p:nvPr>
        </p:nvSpPr>
        <p:spPr>
          <a:xfrm>
            <a:off x="451536" y="4016180"/>
            <a:ext cx="5162093" cy="2135734"/>
          </a:xfrm>
          <a:prstGeom prst="rect">
            <a:avLst/>
          </a:prstGeom>
        </p:spPr>
        <p:txBody>
          <a:bodyPr wrap="square">
            <a:spAutoFit/>
          </a:bodyPr>
          <a:lstStyle/>
          <a:p>
            <a:pPr algn="just"/>
            <a:r>
              <a:rPr lang="en-GB" sz="1600" b="0" i="0" strike="noStrike" cap="none" spc="0" baseline="0">
                <a:solidFill>
                  <a:srgbClr val="262673"/>
                </a:solidFill>
                <a:effectLst/>
                <a:latin typeface="Arial"/>
                <a:ea typeface="Arial"/>
                <a:cs typeface="Arial"/>
              </a:rPr>
              <a:t>In order to see how to carry out a motion evaluation protocol with this instrument, it is advisable to see some videos online such as this one (see the first part): </a:t>
            </a:r>
          </a:p>
          <a:p>
            <a:pPr algn="just"/>
            <a:r>
              <a:rPr lang="en-GB" sz="1600" b="1" i="0" strike="noStrike" cap="none" spc="0" baseline="0">
                <a:solidFill>
                  <a:srgbClr val="FFFFFF"/>
                </a:solidFill>
                <a:effectLst/>
                <a:latin typeface="Arial"/>
                <a:ea typeface="Arial"/>
                <a:cs typeface="Arial"/>
                <a:hlinkClick r:id="rId19" history="0"/>
              </a:rPr>
              <a:t>https://www.youtube.com/watch?v=WJpOEvj0NXg</a:t>
            </a:r>
          </a:p>
          <a:p>
            <a:pPr algn="just"/>
            <a:r>
              <a:rPr lang="en-GB" sz="1000" b="1" i="1" strike="noStrike" cap="none" spc="0" baseline="0">
                <a:solidFill>
                  <a:srgbClr val="140041"/>
                </a:solidFill>
                <a:effectLst/>
                <a:latin typeface="Arial"/>
                <a:ea typeface="Arial"/>
                <a:cs typeface="Arial"/>
              </a:rPr>
              <a:t>The material that the hyperlinks lead to is public and available for viewing online. It has been selected for its suitability to the subject covered in this unit after a search using the terms "Multi Cervical Unit" in the website indicated above.  You can find and view other interesting public educational videos like these using the same search terms. </a:t>
            </a:r>
          </a:p>
          <a:p>
            <a:endParaRPr lang="en-US">
              <a:solidFill>
                <a:schemeClr val="accent1"/>
              </a:solidFill>
            </a:endParaRPr>
          </a:p>
          <a:p>
            <a:endParaRPr lang="en-US"/>
          </a:p>
        </p:txBody>
      </p:sp>
      <p:pic>
        <p:nvPicPr>
          <p:cNvPr id="8" name="Imagen 7">
            <a:extLst>
              <a:ext uri="{FF2B5EF4-FFF2-40B4-BE49-F238E27FC236}">
                <a16:creationId xmlns:a16="http://schemas.microsoft.com/office/drawing/2014/main" id="{D0CF15BD-A2DD-4D22-B5FF-9C1461714252}"/>
              </a:ext>
            </a:extLst>
          </p:cNvPr>
          <p:cNvPicPr>
            <a:picLocks noChangeAspect="1"/>
          </p:cNvPicPr>
          <p:nvPr>
            <p:custDataLst>
              <p:tags r:id="rId13"/>
            </p:custDataLst>
          </p:nvPr>
        </p:nvPicPr>
        <p:blipFill>
          <a:blip r:embed="rId20" cstate="print"/>
          <a:stretch>
            <a:fillRect/>
          </a:stretch>
        </p:blipFill>
        <p:spPr>
          <a:xfrm>
            <a:off x="2977457" y="2564821"/>
            <a:ext cx="1399670" cy="1327148"/>
          </a:xfrm>
          <a:prstGeom prst="rect">
            <a:avLst/>
          </a:prstGeom>
        </p:spPr>
      </p:pic>
    </p:spTree>
    <p:extLst>
      <p:ext uri="{BB962C8B-B14F-4D97-AF65-F5344CB8AC3E}">
        <p14:creationId xmlns:p14="http://schemas.microsoft.com/office/powerpoint/2010/main" val="1686021897"/>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682061" y="1451333"/>
            <a:ext cx="3016488" cy="366126"/>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Microsoft Kinect System</a:t>
            </a:r>
          </a:p>
        </p:txBody>
      </p:sp>
      <p:pic>
        <p:nvPicPr>
          <p:cNvPr id="3" name="Imagen 2">
            <a:extLst>
              <a:ext uri="{FF2B5EF4-FFF2-40B4-BE49-F238E27FC236}">
                <a16:creationId xmlns:a16="http://schemas.microsoft.com/office/drawing/2014/main" id="{B11ED4F9-4841-49E2-B559-913DCE979D30}"/>
              </a:ext>
            </a:extLst>
          </p:cNvPr>
          <p:cNvPicPr>
            <a:picLocks noChangeAspect="1"/>
          </p:cNvPicPr>
          <p:nvPr>
            <p:custDataLst>
              <p:tags r:id="rId8"/>
            </p:custDataLst>
          </p:nvPr>
        </p:nvPicPr>
        <p:blipFill>
          <a:blip r:embed="rId14" cstate="print"/>
          <a:stretch>
            <a:fillRect/>
          </a:stretch>
        </p:blipFill>
        <p:spPr>
          <a:xfrm>
            <a:off x="5662822" y="1757687"/>
            <a:ext cx="2618964" cy="3628533"/>
          </a:xfrm>
          <a:prstGeom prst="rect">
            <a:avLst/>
          </a:prstGeom>
        </p:spPr>
      </p:pic>
      <p:sp>
        <p:nvSpPr>
          <p:cNvPr id="7" name="Elipse 6">
            <a:extLst>
              <a:ext uri="{FF2B5EF4-FFF2-40B4-BE49-F238E27FC236}">
                <a16:creationId xmlns:a16="http://schemas.microsoft.com/office/drawing/2014/main" id="{1E658E07-F99B-457A-BC62-AC2820B3681C}"/>
              </a:ext>
            </a:extLst>
          </p:cNvPr>
          <p:cNvSpPr/>
          <p:nvPr>
            <p:custDataLst>
              <p:tags r:id="rId9"/>
            </p:custDataLst>
          </p:nvPr>
        </p:nvSpPr>
        <p:spPr bwMode="auto">
          <a:xfrm>
            <a:off x="7170227" y="4077072"/>
            <a:ext cx="1111559" cy="576064"/>
          </a:xfrm>
          <a:prstGeom prst="ellipse">
            <a:avLst/>
          </a:prstGeom>
          <a:noFill/>
          <a:ln w="38100">
            <a:solidFill>
              <a:srgbClr val="00B05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a:ln>
                <a:noFill/>
              </a:ln>
              <a:solidFill>
                <a:schemeClr val="bg1"/>
              </a:solidFill>
              <a:effectLst/>
              <a:latin typeface="Arial"/>
              <a:sym typeface="Arial"/>
            </a:endParaRPr>
          </a:p>
        </p:txBody>
      </p:sp>
      <p:sp>
        <p:nvSpPr>
          <p:cNvPr id="13" name="Rectángulo 12">
            <a:extLst>
              <a:ext uri="{FF2B5EF4-FFF2-40B4-BE49-F238E27FC236}">
                <a16:creationId xmlns:a16="http://schemas.microsoft.com/office/drawing/2014/main" id="{CA9E35F9-85DD-4CAF-9F2F-40B2B725A43D}"/>
              </a:ext>
            </a:extLst>
          </p:cNvPr>
          <p:cNvSpPr/>
          <p:nvPr>
            <p:custDataLst>
              <p:tags r:id="rId10"/>
            </p:custDataLst>
          </p:nvPr>
        </p:nvSpPr>
        <p:spPr>
          <a:xfrm>
            <a:off x="5406929" y="5342490"/>
            <a:ext cx="3272636" cy="884804"/>
          </a:xfrm>
          <a:prstGeom prst="rect">
            <a:avLst/>
          </a:prstGeom>
        </p:spPr>
        <p:txBody>
          <a:bodyPr wrap="square">
            <a:spAutoFit/>
          </a:bodyPr>
          <a:lstStyle/>
          <a:p>
            <a:r>
              <a:rPr lang="en-GB" sz="1400" b="0" i="0" strike="noStrike" cap="none" spc="0" baseline="0">
                <a:solidFill>
                  <a:srgbClr val="262673"/>
                </a:solidFill>
                <a:effectLst/>
                <a:latin typeface="Arial"/>
                <a:ea typeface="Arial"/>
                <a:cs typeface="Arial"/>
              </a:rPr>
              <a:t>Information and images from: T. Allahyari et al. 2016</a:t>
            </a:r>
          </a:p>
          <a:p>
            <a:endParaRPr lang="es-ES" sz="1400" b="0">
              <a:solidFill>
                <a:schemeClr val="accent2">
                  <a:lumMod val="75000"/>
                </a:schemeClr>
              </a:solidFill>
              <a:hlinkClick r:id="rId15">
                <a:extLst>
                  <a:ext uri="{A12FA001-AC4F-418D-AE19-62706E023703}">
                    <ahyp:hlinkClr xmlns:ahyp="http://schemas.microsoft.com/office/drawing/2018/hyperlinkcolor" val="tx"/>
                  </a:ext>
                </a:extLst>
              </a:hlinkClick>
            </a:endParaRPr>
          </a:p>
          <a:p>
            <a:endParaRPr lang="es-ES"/>
          </a:p>
        </p:txBody>
      </p:sp>
      <p:sp>
        <p:nvSpPr>
          <p:cNvPr id="9" name="Rectángulo 8">
            <a:extLst>
              <a:ext uri="{FF2B5EF4-FFF2-40B4-BE49-F238E27FC236}">
                <a16:creationId xmlns:a16="http://schemas.microsoft.com/office/drawing/2014/main" id="{16660BA5-C2C5-4EC2-BC50-9BC65B10849C}"/>
              </a:ext>
            </a:extLst>
          </p:cNvPr>
          <p:cNvSpPr/>
          <p:nvPr>
            <p:custDataLst>
              <p:tags r:id="rId11"/>
            </p:custDataLst>
          </p:nvPr>
        </p:nvSpPr>
        <p:spPr>
          <a:xfrm>
            <a:off x="354963" y="1877643"/>
            <a:ext cx="5051007" cy="3386664"/>
          </a:xfrm>
          <a:prstGeom prst="rect">
            <a:avLst/>
          </a:prstGeom>
        </p:spPr>
        <p:txBody>
          <a:bodyPr wrap="square">
            <a:spAutoFit/>
          </a:bodyPr>
          <a:lstStyle/>
          <a:p>
            <a:pPr marL="285750" indent="-285750" algn="just">
              <a:buFont typeface="Arial" panose="020B0604020202020204" pitchFamily="34" charset="0"/>
              <a:buChar char="•"/>
            </a:pPr>
            <a:r>
              <a:rPr lang="en-GB" sz="1800" b="0" i="0" strike="noStrike" cap="none" spc="0" baseline="0">
                <a:solidFill>
                  <a:srgbClr val="262673"/>
                </a:solidFill>
                <a:effectLst/>
                <a:latin typeface="Arial"/>
                <a:ea typeface="Arial"/>
                <a:cs typeface="Arial"/>
              </a:rPr>
              <a:t>Sitting position with Kinect sensor 2 m in front of the subject and 1 m above the ground. No instruments required. </a:t>
            </a:r>
          </a:p>
          <a:p>
            <a:pPr marL="285750" indent="-285750" algn="just">
              <a:buFont typeface="Arial" panose="020B0604020202020204" pitchFamily="34" charset="0"/>
              <a:buChar char="•"/>
            </a:pPr>
            <a:r>
              <a:rPr lang="en-GB" sz="1800" b="0" i="0" strike="noStrike" cap="none" spc="0" baseline="0">
                <a:solidFill>
                  <a:srgbClr val="262673"/>
                </a:solidFill>
                <a:effectLst/>
                <a:latin typeface="Arial"/>
                <a:ea typeface="Arial"/>
                <a:cs typeface="Arial"/>
              </a:rPr>
              <a:t>The subject being evaluated must perform maximum motions in each of the cervical spine’s arcs of motion, including flexion-extension, lateral extensions and rotations. </a:t>
            </a:r>
          </a:p>
          <a:p>
            <a:pPr marL="285750" indent="-285750" algn="just">
              <a:buFont typeface="Arial" panose="020B0604020202020204" pitchFamily="34" charset="0"/>
              <a:buChar char="•"/>
            </a:pPr>
            <a:r>
              <a:rPr lang="en-GB" sz="1800" b="0" i="0" strike="noStrike" cap="none" spc="0" baseline="0">
                <a:solidFill>
                  <a:srgbClr val="262673"/>
                </a:solidFill>
                <a:effectLst/>
                <a:latin typeface="Arial"/>
                <a:ea typeface="Arial"/>
                <a:cs typeface="Arial"/>
              </a:rPr>
              <a:t>Before beginning, the process is explained in detail to the subject, with the evaluator performing the gestures to explain them. A preliminary test is carried out to ensure they have understood the instructions. </a:t>
            </a:r>
          </a:p>
        </p:txBody>
      </p:sp>
    </p:spTree>
    <p:extLst>
      <p:ext uri="{BB962C8B-B14F-4D97-AF65-F5344CB8AC3E}">
        <p14:creationId xmlns:p14="http://schemas.microsoft.com/office/powerpoint/2010/main" val="1811833817"/>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3058068" y="1887215"/>
            <a:ext cx="3530954" cy="457657"/>
          </a:xfrm>
          <a:prstGeom prst="rect">
            <a:avLst/>
          </a:prstGeom>
        </p:spPr>
        <p:txBody>
          <a:bodyPr wrap="square">
            <a:spAutoFit/>
          </a:bodyPr>
          <a:lstStyle/>
          <a:p>
            <a:pPr algn="ctr">
              <a:defRPr/>
            </a:pPr>
            <a:r>
              <a:rPr lang="en-GB" sz="2400" b="1" i="0" strike="noStrike" cap="none" spc="0" baseline="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931404" y="2348880"/>
            <a:ext cx="7640480" cy="3112069"/>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Protocols to evaluate motion</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Electrogoniometry and inclinometry</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Photogrammetry and inertial sensors</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Others: Kinect, MCU system</a:t>
            </a:r>
          </a:p>
          <a:p>
            <a:pPr marL="342900"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Protocols to evaluate strength:</a:t>
            </a:r>
            <a:r>
              <a:rPr lang="en-GB" sz="2200" b="0" i="0" strike="noStrike" cap="none" spc="0" baseline="0">
                <a:solidFill>
                  <a:srgbClr val="262673"/>
                </a:solidFill>
                <a:effectLst/>
                <a:latin typeface="Arial"/>
                <a:ea typeface="Arial"/>
                <a:cs typeface="Arial"/>
              </a:rPr>
              <a:t>	</a:t>
            </a:r>
          </a:p>
          <a:p>
            <a:pPr marL="800100" lvl="1"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Isometric dynamometry.</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custDataLst>
              <p:tags r:id="rId8"/>
            </p:custDataLst>
          </p:nvPr>
        </p:nvSpPr>
        <p:spPr>
          <a:xfrm>
            <a:off x="679503" y="978216"/>
            <a:ext cx="8136649" cy="1189909"/>
          </a:xfrm>
          <a:prstGeom prst="rect">
            <a:avLst/>
          </a:prstGeom>
        </p:spPr>
        <p:txBody>
          <a:bodyPr wrap="square">
            <a:spAutoFit/>
          </a:bodyPr>
          <a:lstStyle/>
          <a:p>
            <a:pPr algn="ctr">
              <a:defRPr/>
            </a:pPr>
            <a:r>
              <a:rPr lang="en-US" sz="2400" dirty="0">
                <a:solidFill>
                  <a:srgbClr val="262673"/>
                </a:solidFill>
                <a:latin typeface="Bradley Hand ITC"/>
                <a:ea typeface="Bradley Hand ITC"/>
                <a:cs typeface="Bradley Hand ITC"/>
              </a:rPr>
              <a:t>D.1. Which cervical biomechanical instrumented evaluation protocols exist?</a:t>
            </a:r>
          </a:p>
          <a:p>
            <a:pPr algn="ctr">
              <a:defRPr/>
            </a:pPr>
            <a:endParaRPr lang="en-US" sz="2400" b="0" dirty="0">
              <a:solidFill>
                <a:schemeClr val="accent2">
                  <a:lumMod val="75000"/>
                </a:schemeClr>
              </a:solidFill>
            </a:endParaRPr>
          </a:p>
        </p:txBody>
      </p:sp>
    </p:spTree>
    <p:extLst>
      <p:ext uri="{BB962C8B-B14F-4D97-AF65-F5344CB8AC3E}">
        <p14:creationId xmlns:p14="http://schemas.microsoft.com/office/powerpoint/2010/main" val="2193205163"/>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619698" y="1628800"/>
            <a:ext cx="5674569" cy="945825"/>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ISOMETRIC DYNAMOMETRY</a:t>
            </a:r>
          </a:p>
          <a:p>
            <a:pPr algn="just">
              <a:defRPr/>
            </a:pPr>
            <a:endParaRPr lang="es-ES" sz="1800">
              <a:solidFill>
                <a:schemeClr val="accent1">
                  <a:lumMod val="75000"/>
                  <a:lumOff val="25000"/>
                </a:schemeClr>
              </a:solidFill>
            </a:endParaRPr>
          </a:p>
          <a:p>
            <a:pPr>
              <a:defRPr/>
            </a:pPr>
            <a:endParaRPr lang="en-US" sz="2000" b="0">
              <a:solidFill>
                <a:schemeClr val="accent2">
                  <a:lumMod val="75000"/>
                </a:schemeClr>
              </a:solidFill>
            </a:endParaRPr>
          </a:p>
        </p:txBody>
      </p:sp>
      <p:sp>
        <p:nvSpPr>
          <p:cNvPr id="9" name="Prostokąt 3">
            <a:extLst>
              <a:ext uri="{FF2B5EF4-FFF2-40B4-BE49-F238E27FC236}">
                <a16:creationId xmlns:a16="http://schemas.microsoft.com/office/drawing/2014/main" id="{2EA05DC9-EC69-4671-84DE-E07D0C62DD65}"/>
              </a:ext>
            </a:extLst>
          </p:cNvPr>
          <p:cNvSpPr/>
          <p:nvPr>
            <p:custDataLst>
              <p:tags r:id="rId8"/>
            </p:custDataLst>
          </p:nvPr>
        </p:nvSpPr>
        <p:spPr>
          <a:xfrm>
            <a:off x="417313" y="2028619"/>
            <a:ext cx="3663222" cy="3722279"/>
          </a:xfrm>
          <a:prstGeom prst="rect">
            <a:avLst/>
          </a:prstGeom>
          <a:noFill/>
        </p:spPr>
        <p:txBody>
          <a:bodyPr wrap="square">
            <a:spAutoFit/>
          </a:bodyPr>
          <a:lstStyle/>
          <a:p>
            <a:pPr marL="342900" indent="-342900" algn="just">
              <a:buFont typeface="Arial" panose="020B0604020202020204" pitchFamily="34" charset="0"/>
              <a:buChar char="•"/>
              <a:defRPr/>
            </a:pPr>
            <a:r>
              <a:rPr lang="en-GB" sz="2000" b="0" i="0" strike="noStrike" cap="none" spc="0" baseline="0">
                <a:solidFill>
                  <a:srgbClr val="262673"/>
                </a:solidFill>
                <a:effectLst/>
                <a:latin typeface="Arial"/>
                <a:ea typeface="Arial"/>
                <a:cs typeface="Arial"/>
              </a:rPr>
              <a:t>These devices are to measure resistance force without changing the length of the muscle fibres and with no movement of the joints.</a:t>
            </a:r>
          </a:p>
          <a:p>
            <a:pPr marL="342900" indent="-342900" algn="just">
              <a:buFont typeface="Arial" panose="020B0604020202020204" pitchFamily="34" charset="0"/>
              <a:buChar char="•"/>
              <a:defRPr/>
            </a:pPr>
            <a:r>
              <a:rPr lang="en-GB" sz="2000" b="0" i="0" strike="noStrike" cap="none" spc="0" baseline="0">
                <a:solidFill>
                  <a:srgbClr val="262673"/>
                </a:solidFill>
                <a:effectLst/>
                <a:latin typeface="Arial"/>
                <a:ea typeface="Arial"/>
                <a:cs typeface="Arial"/>
              </a:rPr>
              <a:t>They are the most commonly used (isokinetic ones are not widely used in the cervical region).</a:t>
            </a:r>
          </a:p>
          <a:p>
            <a:pPr marL="342900" indent="-342900" algn="just">
              <a:buFont typeface="Arial" panose="020B0604020202020204" pitchFamily="34" charset="0"/>
              <a:buChar char="•"/>
              <a:defRPr/>
            </a:pPr>
            <a:r>
              <a:rPr lang="en-GB" sz="2000" b="0" i="0" strike="noStrike" cap="none" spc="0" baseline="0">
                <a:solidFill>
                  <a:srgbClr val="262673"/>
                </a:solidFill>
                <a:effectLst/>
                <a:latin typeface="Arial"/>
                <a:ea typeface="Arial"/>
                <a:cs typeface="Arial"/>
              </a:rPr>
              <a:t>Different protocols.  </a:t>
            </a:r>
          </a:p>
          <a:p>
            <a:pPr marL="285750" indent="-285750" algn="just">
              <a:buFontTx/>
              <a:buChar char="-"/>
              <a:defRPr/>
            </a:pPr>
            <a:endParaRPr lang="en-US" sz="1800" b="0">
              <a:solidFill>
                <a:schemeClr val="accent2">
                  <a:lumMod val="75000"/>
                </a:schemeClr>
              </a:solidFill>
            </a:endParaRPr>
          </a:p>
        </p:txBody>
      </p:sp>
      <p:sp>
        <p:nvSpPr>
          <p:cNvPr id="3" name="Rectángulo 2">
            <a:extLst>
              <a:ext uri="{FF2B5EF4-FFF2-40B4-BE49-F238E27FC236}">
                <a16:creationId xmlns:a16="http://schemas.microsoft.com/office/drawing/2014/main" id="{BD62FA19-7A8F-408E-9B75-D784D9630B91}"/>
              </a:ext>
            </a:extLst>
          </p:cNvPr>
          <p:cNvSpPr/>
          <p:nvPr>
            <p:custDataLst>
              <p:tags r:id="rId9"/>
            </p:custDataLst>
          </p:nvPr>
        </p:nvSpPr>
        <p:spPr>
          <a:xfrm>
            <a:off x="6364932" y="1905503"/>
            <a:ext cx="2702639" cy="1464503"/>
          </a:xfrm>
          <a:prstGeom prst="rect">
            <a:avLst/>
          </a:prstGeom>
        </p:spPr>
        <p:txBody>
          <a:bodyPr wrap="square">
            <a:spAutoFit/>
          </a:bodyPr>
          <a:lstStyle/>
          <a:p>
            <a:r>
              <a:rPr lang="en-GB" sz="1800" b="0" i="0" strike="noStrike" cap="none" spc="0" baseline="0">
                <a:solidFill>
                  <a:srgbClr val="262673"/>
                </a:solidFill>
                <a:effectLst/>
                <a:latin typeface="Arial"/>
                <a:ea typeface="Arial"/>
                <a:cs typeface="Arial"/>
              </a:rPr>
              <a:t>MicroFET2 manual dynamometer for musculoskeletal evaluation</a:t>
            </a:r>
          </a:p>
          <a:p>
            <a:endParaRPr lang="es-ES" sz="1800" b="0">
              <a:solidFill>
                <a:schemeClr val="accent2">
                  <a:lumMod val="75000"/>
                </a:schemeClr>
              </a:solidFill>
            </a:endParaRPr>
          </a:p>
        </p:txBody>
      </p:sp>
      <p:pic>
        <p:nvPicPr>
          <p:cNvPr id="11" name="Imagen 10">
            <a:extLst>
              <a:ext uri="{FF2B5EF4-FFF2-40B4-BE49-F238E27FC236}">
                <a16:creationId xmlns:a16="http://schemas.microsoft.com/office/drawing/2014/main" id="{6F535F6F-0826-4C65-9015-6A9479B7930C}"/>
              </a:ext>
            </a:extLst>
          </p:cNvPr>
          <p:cNvPicPr/>
          <p:nvPr>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a:xfrm>
            <a:off x="4434070" y="2101225"/>
            <a:ext cx="1872208" cy="2009215"/>
          </a:xfrm>
          <a:prstGeom prst="rect">
            <a:avLst/>
          </a:prstGeom>
        </p:spPr>
      </p:pic>
      <p:pic>
        <p:nvPicPr>
          <p:cNvPr id="5" name="Imagen 4">
            <a:extLst>
              <a:ext uri="{FF2B5EF4-FFF2-40B4-BE49-F238E27FC236}">
                <a16:creationId xmlns:a16="http://schemas.microsoft.com/office/drawing/2014/main" id="{FD1D7AB2-1757-4199-8C4D-658CF29DB207}"/>
              </a:ext>
            </a:extLst>
          </p:cNvPr>
          <p:cNvPicPr>
            <a:picLocks noChangeAspect="1"/>
          </p:cNvPicPr>
          <p:nvPr>
            <p:custDataLst>
              <p:tags r:id="rId11"/>
            </p:custDataLst>
          </p:nvPr>
        </p:nvPicPr>
        <p:blipFill>
          <a:blip r:embed="rId17" cstate="print"/>
          <a:stretch>
            <a:fillRect/>
          </a:stretch>
        </p:blipFill>
        <p:spPr>
          <a:xfrm>
            <a:off x="6439533" y="2955567"/>
            <a:ext cx="2550734" cy="1593203"/>
          </a:xfrm>
          <a:prstGeom prst="rect">
            <a:avLst/>
          </a:prstGeom>
        </p:spPr>
      </p:pic>
      <p:sp>
        <p:nvSpPr>
          <p:cNvPr id="13" name="Rectángulo 12">
            <a:extLst>
              <a:ext uri="{FF2B5EF4-FFF2-40B4-BE49-F238E27FC236}">
                <a16:creationId xmlns:a16="http://schemas.microsoft.com/office/drawing/2014/main" id="{FB943DCD-E738-4526-93D0-A91696988452}"/>
              </a:ext>
            </a:extLst>
          </p:cNvPr>
          <p:cNvSpPr/>
          <p:nvPr>
            <p:custDataLst>
              <p:tags r:id="rId12"/>
            </p:custDataLst>
          </p:nvPr>
        </p:nvSpPr>
        <p:spPr>
          <a:xfrm>
            <a:off x="4211961" y="4623970"/>
            <a:ext cx="5502457" cy="1189909"/>
          </a:xfrm>
          <a:prstGeom prst="rect">
            <a:avLst/>
          </a:prstGeom>
        </p:spPr>
        <p:txBody>
          <a:bodyPr wrap="square">
            <a:spAutoFit/>
          </a:bodyPr>
          <a:lstStyle/>
          <a:p>
            <a:r>
              <a:rPr lang="en-GB" sz="1800" b="0" i="0" strike="noStrike" cap="none" spc="0" baseline="0">
                <a:solidFill>
                  <a:srgbClr val="262673"/>
                </a:solidFill>
                <a:effectLst/>
                <a:latin typeface="Arial"/>
                <a:ea typeface="Arial"/>
                <a:cs typeface="Arial"/>
              </a:rPr>
              <a:t>Evaluation of isometric force in each arc. Maximum force peak determined and force curves and graphs generated. </a:t>
            </a:r>
          </a:p>
          <a:p>
            <a:endParaRPr lang="es-ES" sz="1800" b="0">
              <a:solidFill>
                <a:schemeClr val="accent2">
                  <a:lumMod val="75000"/>
                </a:schemeClr>
              </a:solidFill>
            </a:endParaRPr>
          </a:p>
        </p:txBody>
      </p:sp>
      <p:sp>
        <p:nvSpPr>
          <p:cNvPr id="6" name="Rectángulo 5">
            <a:extLst>
              <a:ext uri="{FF2B5EF4-FFF2-40B4-BE49-F238E27FC236}">
                <a16:creationId xmlns:a16="http://schemas.microsoft.com/office/drawing/2014/main" id="{A2515F52-2482-4CBB-A638-421F57BF7E26}"/>
              </a:ext>
            </a:extLst>
          </p:cNvPr>
          <p:cNvSpPr/>
          <p:nvPr>
            <p:custDataLst>
              <p:tags r:id="rId13"/>
            </p:custDataLst>
          </p:nvPr>
        </p:nvSpPr>
        <p:spPr>
          <a:xfrm>
            <a:off x="4211960" y="5558755"/>
            <a:ext cx="4936972" cy="640720"/>
          </a:xfrm>
          <a:prstGeom prst="rect">
            <a:avLst/>
          </a:prstGeom>
        </p:spPr>
        <p:txBody>
          <a:bodyPr wrap="square">
            <a:spAutoFit/>
          </a:bodyPr>
          <a:lstStyle/>
          <a:p>
            <a:r>
              <a:rPr lang="en-GB" sz="1600" b="0" i="0" strike="noStrike" cap="none" spc="0" baseline="0">
                <a:solidFill>
                  <a:srgbClr val="262673"/>
                </a:solidFill>
                <a:effectLst/>
                <a:latin typeface="Arial"/>
                <a:ea typeface="Arial"/>
                <a:cs typeface="Arial"/>
              </a:rPr>
              <a:t>Information and images from: </a:t>
            </a:r>
          </a:p>
          <a:p>
            <a:r>
              <a:rPr lang="en-GB" sz="1000" b="1" i="0" strike="noStrike" cap="none" spc="0" baseline="0">
                <a:solidFill>
                  <a:srgbClr val="B290FF"/>
                </a:solidFill>
                <a:effectLst/>
                <a:latin typeface="Arial"/>
                <a:ea typeface="Arial"/>
                <a:cs typeface="Arial"/>
                <a:hlinkClick r:id="rId18" history="0"/>
              </a:rPr>
              <a:t>https://tienda.fisaude.com/dinamometro-evaluacion-musculo-esqueletica-microfet2-p-39680.html</a:t>
            </a:r>
          </a:p>
        </p:txBody>
      </p:sp>
    </p:spTree>
    <p:extLst>
      <p:ext uri="{BB962C8B-B14F-4D97-AF65-F5344CB8AC3E}">
        <p14:creationId xmlns:p14="http://schemas.microsoft.com/office/powerpoint/2010/main" val="1330166196"/>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536718" y="1454452"/>
            <a:ext cx="5674570" cy="1220419"/>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Multi Cervical Unit (MCU; BTE®)</a:t>
            </a:r>
          </a:p>
          <a:p>
            <a:pPr algn="just">
              <a:defRPr/>
            </a:pPr>
            <a:endParaRPr lang="es-ES" sz="1800">
              <a:solidFill>
                <a:schemeClr val="accent1">
                  <a:lumMod val="75000"/>
                  <a:lumOff val="25000"/>
                </a:schemeClr>
              </a:solidFill>
            </a:endParaRPr>
          </a:p>
          <a:p>
            <a:pPr algn="just">
              <a:defRPr/>
            </a:pPr>
            <a:endParaRPr lang="es-ES" sz="1800">
              <a:solidFill>
                <a:schemeClr val="accent1">
                  <a:lumMod val="75000"/>
                  <a:lumOff val="25000"/>
                </a:schemeClr>
              </a:solidFill>
            </a:endParaRPr>
          </a:p>
          <a:p>
            <a:pPr>
              <a:defRPr/>
            </a:pPr>
            <a:endParaRPr lang="en-US" sz="2000" b="0">
              <a:solidFill>
                <a:schemeClr val="accent2">
                  <a:lumMod val="75000"/>
                </a:schemeClr>
              </a:solidFill>
            </a:endParaRPr>
          </a:p>
        </p:txBody>
      </p:sp>
      <p:sp>
        <p:nvSpPr>
          <p:cNvPr id="3" name="Rectángulo 2">
            <a:extLst>
              <a:ext uri="{FF2B5EF4-FFF2-40B4-BE49-F238E27FC236}">
                <a16:creationId xmlns:a16="http://schemas.microsoft.com/office/drawing/2014/main" id="{A1BD3427-0BB1-4011-82FF-9CE542A2E75E}"/>
              </a:ext>
            </a:extLst>
          </p:cNvPr>
          <p:cNvSpPr/>
          <p:nvPr>
            <p:custDataLst>
              <p:tags r:id="rId8"/>
            </p:custDataLst>
          </p:nvPr>
        </p:nvSpPr>
        <p:spPr>
          <a:xfrm>
            <a:off x="5810413" y="5335600"/>
            <a:ext cx="3272636" cy="762762"/>
          </a:xfrm>
          <a:prstGeom prst="rect">
            <a:avLst/>
          </a:prstGeom>
        </p:spPr>
        <p:txBody>
          <a:bodyPr wrap="square">
            <a:spAutoFit/>
          </a:bodyPr>
          <a:lstStyle/>
          <a:p>
            <a:r>
              <a:rPr lang="en-GB" sz="1400" b="0" i="0" strike="noStrike" cap="none" spc="0" baseline="0">
                <a:solidFill>
                  <a:srgbClr val="262673"/>
                </a:solidFill>
                <a:effectLst/>
                <a:latin typeface="Arial"/>
                <a:ea typeface="Arial"/>
                <a:cs typeface="Arial"/>
              </a:rPr>
              <a:t>Information and images from:</a:t>
            </a:r>
          </a:p>
          <a:p>
            <a:r>
              <a:rPr lang="en-GB" sz="1000" b="1" i="0" strike="noStrike" cap="none" spc="0" baseline="0">
                <a:solidFill>
                  <a:srgbClr val="FFFFFF"/>
                </a:solidFill>
                <a:effectLst/>
                <a:latin typeface="Arial"/>
                <a:ea typeface="Arial"/>
                <a:cs typeface="Arial"/>
                <a:hlinkClick r:id="rId14" history="0"/>
              </a:rPr>
              <a:t>https://www.btetechnologies.com/rehabilitation/mcu/</a:t>
            </a:r>
          </a:p>
          <a:p>
            <a:endParaRPr lang="es-ES"/>
          </a:p>
        </p:txBody>
      </p:sp>
      <p:sp>
        <p:nvSpPr>
          <p:cNvPr id="10" name="Prostokąt 3">
            <a:extLst>
              <a:ext uri="{FF2B5EF4-FFF2-40B4-BE49-F238E27FC236}">
                <a16:creationId xmlns:a16="http://schemas.microsoft.com/office/drawing/2014/main" id="{2793B666-ECE4-493E-BB22-A2E80E86EE1D}"/>
              </a:ext>
            </a:extLst>
          </p:cNvPr>
          <p:cNvSpPr/>
          <p:nvPr>
            <p:custDataLst>
              <p:tags r:id="rId9"/>
            </p:custDataLst>
          </p:nvPr>
        </p:nvSpPr>
        <p:spPr>
          <a:xfrm>
            <a:off x="453708" y="1916156"/>
            <a:ext cx="5162093" cy="823783"/>
          </a:xfrm>
          <a:prstGeom prst="rect">
            <a:avLst/>
          </a:prstGeom>
          <a:noFill/>
        </p:spPr>
        <p:txBody>
          <a:bodyPr wrap="square">
            <a:spAutoFit/>
          </a:bodyPr>
          <a:lstStyle/>
          <a:p>
            <a:pPr>
              <a:defRPr/>
            </a:pPr>
            <a:r>
              <a:rPr lang="en-GB" sz="1600" b="0" i="0" strike="noStrike" cap="none" spc="0" baseline="0">
                <a:solidFill>
                  <a:srgbClr val="262673"/>
                </a:solidFill>
                <a:effectLst/>
                <a:latin typeface="Arial"/>
                <a:ea typeface="Arial"/>
                <a:cs typeface="Arial"/>
              </a:rPr>
              <a:t>Combined system to measure </a:t>
            </a:r>
            <a:r>
              <a:rPr lang="en-GB" sz="1600" b="1" i="0" strike="noStrike" cap="none" spc="0" baseline="0">
                <a:solidFill>
                  <a:srgbClr val="262673"/>
                </a:solidFill>
                <a:effectLst/>
                <a:latin typeface="Arial"/>
                <a:ea typeface="Arial"/>
                <a:cs typeface="Arial"/>
              </a:rPr>
              <a:t>cervical </a:t>
            </a:r>
            <a:r>
              <a:rPr lang="en-GB" sz="1600" b="0" i="0" strike="noStrike" cap="none" spc="0" baseline="0">
                <a:solidFill>
                  <a:srgbClr val="262673"/>
                </a:solidFill>
                <a:effectLst/>
                <a:latin typeface="Arial"/>
                <a:ea typeface="Arial"/>
                <a:cs typeface="Arial"/>
              </a:rPr>
              <a:t>MOTION and </a:t>
            </a:r>
            <a:r>
              <a:rPr lang="en-GB" sz="1600" b="1" i="0" strike="noStrike" cap="none" spc="0" baseline="0">
                <a:solidFill>
                  <a:srgbClr val="262673"/>
                </a:solidFill>
                <a:effectLst/>
                <a:latin typeface="Arial"/>
                <a:ea typeface="Arial"/>
                <a:cs typeface="Arial"/>
              </a:rPr>
              <a:t>ISOMETRIC STRENGTH</a:t>
            </a:r>
            <a:r>
              <a:rPr lang="en-GB" sz="1600" b="0" i="0" strike="noStrike" cap="none" spc="0" baseline="0">
                <a:solidFill>
                  <a:srgbClr val="262673"/>
                </a:solidFill>
                <a:effectLst/>
                <a:latin typeface="Arial"/>
                <a:ea typeface="Arial"/>
                <a:cs typeface="Arial"/>
              </a:rPr>
              <a:t>.</a:t>
            </a:r>
          </a:p>
          <a:p>
            <a:pPr>
              <a:defRPr/>
            </a:pPr>
            <a:r>
              <a:rPr lang="en-US" sz="1600" b="0">
                <a:solidFill>
                  <a:schemeClr val="accent2">
                    <a:lumMod val="75000"/>
                  </a:schemeClr>
                </a:solidFill>
              </a:rPr>
              <a:t> </a:t>
            </a:r>
          </a:p>
        </p:txBody>
      </p:sp>
      <p:pic>
        <p:nvPicPr>
          <p:cNvPr id="5" name="Imagen 4">
            <a:extLst>
              <a:ext uri="{FF2B5EF4-FFF2-40B4-BE49-F238E27FC236}">
                <a16:creationId xmlns:a16="http://schemas.microsoft.com/office/drawing/2014/main" id="{4D3934A1-C97C-4C9E-8F95-9420D8FDFF5D}"/>
              </a:ext>
            </a:extLst>
          </p:cNvPr>
          <p:cNvPicPr>
            <a:picLocks noChangeAspect="1"/>
          </p:cNvPicPr>
          <p:nvPr>
            <p:custDataLst>
              <p:tags r:id="rId10"/>
            </p:custDataLst>
          </p:nvPr>
        </p:nvPicPr>
        <p:blipFill>
          <a:blip r:embed="rId15" cstate="print"/>
          <a:stretch>
            <a:fillRect/>
          </a:stretch>
        </p:blipFill>
        <p:spPr>
          <a:xfrm>
            <a:off x="6045159" y="1623986"/>
            <a:ext cx="2652232" cy="3592522"/>
          </a:xfrm>
          <a:prstGeom prst="rect">
            <a:avLst/>
          </a:prstGeom>
        </p:spPr>
      </p:pic>
      <p:sp>
        <p:nvSpPr>
          <p:cNvPr id="7" name="Rectángulo 6">
            <a:extLst>
              <a:ext uri="{FF2B5EF4-FFF2-40B4-BE49-F238E27FC236}">
                <a16:creationId xmlns:a16="http://schemas.microsoft.com/office/drawing/2014/main" id="{C898F90A-F0F7-4CCC-BFEF-522193D824D1}"/>
              </a:ext>
            </a:extLst>
          </p:cNvPr>
          <p:cNvSpPr/>
          <p:nvPr>
            <p:custDataLst>
              <p:tags r:id="rId11"/>
            </p:custDataLst>
          </p:nvPr>
        </p:nvSpPr>
        <p:spPr>
          <a:xfrm>
            <a:off x="465726" y="2732722"/>
            <a:ext cx="5162092" cy="2623902"/>
          </a:xfrm>
          <a:prstGeom prst="rect">
            <a:avLst/>
          </a:prstGeom>
        </p:spPr>
        <p:txBody>
          <a:bodyPr wrap="square">
            <a:spAutoFit/>
          </a:bodyPr>
          <a:lstStyle/>
          <a:p>
            <a:pPr algn="just"/>
            <a:r>
              <a:rPr lang="en-GB" sz="1600" b="0" i="0" strike="noStrike" cap="none" spc="0" baseline="0">
                <a:solidFill>
                  <a:srgbClr val="262673"/>
                </a:solidFill>
                <a:effectLst/>
                <a:latin typeface="Arial"/>
                <a:ea typeface="Arial"/>
                <a:cs typeface="Arial"/>
              </a:rPr>
              <a:t>In order to see how to carry out an isometric force evaluation protocol with this instrument, it is advisable to see some videos online such as this one (second part of the video): </a:t>
            </a:r>
          </a:p>
          <a:p>
            <a:pPr algn="just"/>
            <a:endParaRPr lang="es-ES" sz="1600" b="0">
              <a:solidFill>
                <a:schemeClr val="accent2">
                  <a:lumMod val="75000"/>
                </a:schemeClr>
              </a:solidFill>
            </a:endParaRPr>
          </a:p>
          <a:p>
            <a:pPr algn="just"/>
            <a:r>
              <a:rPr lang="en-GB" sz="1600" b="1" i="0" strike="noStrike" cap="none" spc="0" baseline="0">
                <a:solidFill>
                  <a:srgbClr val="FFFFFF"/>
                </a:solidFill>
                <a:effectLst/>
                <a:latin typeface="Arial"/>
                <a:ea typeface="Arial"/>
                <a:cs typeface="Arial"/>
                <a:hlinkClick r:id="rId16" history="0"/>
              </a:rPr>
              <a:t>https://www.youtube.com/watch?v=WJpOEvj0NXg</a:t>
            </a:r>
          </a:p>
          <a:p>
            <a:pPr algn="just"/>
            <a:r>
              <a:rPr lang="en-GB" sz="1000" b="1" i="1" strike="noStrike" cap="none" spc="0" baseline="0">
                <a:solidFill>
                  <a:srgbClr val="140041"/>
                </a:solidFill>
                <a:effectLst/>
                <a:latin typeface="Arial"/>
                <a:ea typeface="Arial"/>
                <a:cs typeface="Arial"/>
              </a:rPr>
              <a:t>The material that the hyperlinks lead to is public and available for viewing online. It has been selected for its suitability to the subject covered in this unit after a search using the terms "Multi Cervical Unit" in the website indicated above.  You can find and view other interesting public educational videos like these using the same search terms. </a:t>
            </a:r>
          </a:p>
          <a:p>
            <a:endParaRPr lang="en-US">
              <a:solidFill>
                <a:schemeClr val="accent1"/>
              </a:solidFill>
            </a:endParaRPr>
          </a:p>
          <a:p>
            <a:endParaRPr lang="en-US"/>
          </a:p>
        </p:txBody>
      </p:sp>
    </p:spTree>
    <p:extLst>
      <p:ext uri="{BB962C8B-B14F-4D97-AF65-F5344CB8AC3E}">
        <p14:creationId xmlns:p14="http://schemas.microsoft.com/office/powerpoint/2010/main" val="3351047408"/>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3058068" y="1887215"/>
            <a:ext cx="3530954" cy="457657"/>
          </a:xfrm>
          <a:prstGeom prst="rect">
            <a:avLst/>
          </a:prstGeom>
        </p:spPr>
        <p:txBody>
          <a:bodyPr wrap="square">
            <a:spAutoFit/>
          </a:bodyPr>
          <a:lstStyle/>
          <a:p>
            <a:pPr algn="ctr">
              <a:defRPr/>
            </a:pPr>
            <a:r>
              <a:rPr lang="en-GB" sz="2400" b="1" i="0" strike="noStrike" cap="none" spc="0" baseline="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926729" y="2348880"/>
            <a:ext cx="7893245" cy="3112069"/>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Protocols to evaluate motion</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Inclinometry</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Photogrammetry and inertial sensors</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Others: MCU system</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Protocols to evaluate strength:	</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Isometric dynamometry.</a:t>
            </a:r>
          </a:p>
          <a:p>
            <a:pPr marL="342900"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custDataLst>
              <p:tags r:id="rId8"/>
            </p:custDataLst>
          </p:nvPr>
        </p:nvSpPr>
        <p:spPr>
          <a:xfrm>
            <a:off x="679503" y="978216"/>
            <a:ext cx="8136649" cy="1189909"/>
          </a:xfrm>
          <a:prstGeom prst="rect">
            <a:avLst/>
          </a:prstGeom>
        </p:spPr>
        <p:txBody>
          <a:bodyPr wrap="square">
            <a:spAutoFit/>
          </a:bodyPr>
          <a:lstStyle/>
          <a:p>
            <a:pPr algn="ctr">
              <a:defRPr/>
            </a:pPr>
            <a:r>
              <a:rPr lang="en-US" sz="2400" dirty="0">
                <a:solidFill>
                  <a:srgbClr val="262673"/>
                </a:solidFill>
                <a:latin typeface="Bradley Hand ITC"/>
                <a:ea typeface="Bradley Hand ITC"/>
                <a:cs typeface="Bradley Hand ITC"/>
              </a:rPr>
              <a:t>D.1. Which cervical biomechanical instrumented evaluation protocols exist?</a:t>
            </a:r>
          </a:p>
          <a:p>
            <a:pPr algn="ctr">
              <a:defRPr/>
            </a:pPr>
            <a:endParaRPr lang="en-US" sz="2400" b="0" dirty="0">
              <a:solidFill>
                <a:schemeClr val="accent2">
                  <a:lumMod val="75000"/>
                </a:schemeClr>
              </a:solidFill>
            </a:endParaRPr>
          </a:p>
        </p:txBody>
      </p:sp>
    </p:spTree>
    <p:extLst>
      <p:ext uri="{BB962C8B-B14F-4D97-AF65-F5344CB8AC3E}">
        <p14:creationId xmlns:p14="http://schemas.microsoft.com/office/powerpoint/2010/main" val="3276274964"/>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48364" y="1335469"/>
            <a:ext cx="8144880" cy="366126"/>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SURFACE EMG</a:t>
            </a:r>
          </a:p>
        </p:txBody>
      </p:sp>
      <p:sp>
        <p:nvSpPr>
          <p:cNvPr id="9" name="Prostokąt 3">
            <a:extLst>
              <a:ext uri="{FF2B5EF4-FFF2-40B4-BE49-F238E27FC236}">
                <a16:creationId xmlns:a16="http://schemas.microsoft.com/office/drawing/2014/main" id="{6AC4E50D-04A0-4E34-88C5-950DB0EE313E}"/>
              </a:ext>
            </a:extLst>
          </p:cNvPr>
          <p:cNvSpPr/>
          <p:nvPr>
            <p:custDataLst>
              <p:tags r:id="rId8"/>
            </p:custDataLst>
          </p:nvPr>
        </p:nvSpPr>
        <p:spPr>
          <a:xfrm>
            <a:off x="484371" y="1926124"/>
            <a:ext cx="5865454" cy="369332"/>
          </a:xfrm>
          <a:prstGeom prst="rect">
            <a:avLst/>
          </a:prstGeom>
          <a:noFill/>
        </p:spPr>
        <p:txBody>
          <a:bodyPr wrap="square">
            <a:spAutoFit/>
          </a:bodyPr>
          <a:lstStyle/>
          <a:p>
            <a:pPr marL="285750" indent="-285750" algn="just">
              <a:buFont typeface="Arial" panose="020B0604020202020204" pitchFamily="34" charset="0"/>
              <a:buChar char="•"/>
              <a:defRPr/>
            </a:pPr>
            <a:endParaRPr lang="en-US" sz="1800" b="0">
              <a:solidFill>
                <a:schemeClr val="accent2">
                  <a:lumMod val="75000"/>
                </a:schemeClr>
              </a:solidFill>
            </a:endParaRPr>
          </a:p>
        </p:txBody>
      </p:sp>
      <p:sp>
        <p:nvSpPr>
          <p:cNvPr id="11" name="Prostokąt 3">
            <a:extLst>
              <a:ext uri="{FF2B5EF4-FFF2-40B4-BE49-F238E27FC236}">
                <a16:creationId xmlns:a16="http://schemas.microsoft.com/office/drawing/2014/main" id="{A0DCBAA8-252E-4373-9F36-2D998B344211}"/>
              </a:ext>
            </a:extLst>
          </p:cNvPr>
          <p:cNvSpPr/>
          <p:nvPr>
            <p:custDataLst>
              <p:tags r:id="rId9"/>
            </p:custDataLst>
          </p:nvPr>
        </p:nvSpPr>
        <p:spPr>
          <a:xfrm>
            <a:off x="448364" y="1843855"/>
            <a:ext cx="8144880" cy="2044203"/>
          </a:xfrm>
          <a:prstGeom prst="rect">
            <a:avLst/>
          </a:prstGeom>
          <a:noFill/>
        </p:spPr>
        <p:txBody>
          <a:bodyPr wrap="square">
            <a:spAutoFit/>
          </a:bodyPr>
          <a:lstStyle/>
          <a:p>
            <a:pPr algn="just">
              <a:defRPr/>
            </a:pPr>
            <a:r>
              <a:rPr lang="en-GB" sz="1600" b="0" i="0" strike="noStrike" cap="none" spc="0" baseline="0">
                <a:solidFill>
                  <a:srgbClr val="262673"/>
                </a:solidFill>
                <a:effectLst/>
                <a:latin typeface="Arial"/>
                <a:ea typeface="Arial"/>
                <a:cs typeface="Arial"/>
              </a:rPr>
              <a:t>There are many evaluation protocols that use surface EMG:</a:t>
            </a:r>
          </a:p>
          <a:p>
            <a:pPr algn="just">
              <a:defRPr/>
            </a:pPr>
            <a:endParaRPr lang="es-ES" sz="1600" b="0">
              <a:solidFill>
                <a:schemeClr val="accent2">
                  <a:lumMod val="75000"/>
                </a:schemeClr>
              </a:solidFill>
            </a:endParaRPr>
          </a:p>
          <a:p>
            <a:pPr marL="285750" indent="-285750" algn="just">
              <a:buFont typeface="Arial" panose="020B0604020202020204" pitchFamily="34" charset="0"/>
              <a:buChar char="•"/>
              <a:defRPr/>
            </a:pPr>
            <a:r>
              <a:rPr lang="en-GB" sz="1600" b="1" i="0" strike="noStrike" cap="none" spc="0" baseline="0">
                <a:solidFill>
                  <a:srgbClr val="262673"/>
                </a:solidFill>
                <a:effectLst/>
                <a:latin typeface="Arial"/>
                <a:ea typeface="Arial"/>
                <a:cs typeface="Arial"/>
              </a:rPr>
              <a:t>Measurement of the flexion-relaxation phenomenon in the cervical spine:</a:t>
            </a:r>
          </a:p>
          <a:p>
            <a:pPr marL="742950" lvl="1" indent="-285750" algn="just">
              <a:buFont typeface="Wingdings" panose="05000000000000000000" pitchFamily="2" charset="2"/>
              <a:buChar char="ü"/>
              <a:defRPr/>
            </a:pPr>
            <a:r>
              <a:rPr lang="en-GB" sz="1600" b="0" i="0" strike="noStrike" cap="none" spc="0" baseline="0">
                <a:solidFill>
                  <a:srgbClr val="262673"/>
                </a:solidFill>
                <a:effectLst/>
                <a:latin typeface="Arial"/>
                <a:ea typeface="Arial"/>
                <a:cs typeface="Arial"/>
              </a:rPr>
              <a:t>More well-known at the lumbar region: relaxation in the musculature at maximum flexion (healthy subjects). </a:t>
            </a:r>
          </a:p>
          <a:p>
            <a:pPr marL="742950" lvl="1" indent="-285750" algn="just">
              <a:buFont typeface="Wingdings" panose="05000000000000000000" pitchFamily="2" charset="2"/>
              <a:buChar char="ü"/>
              <a:defRPr/>
            </a:pPr>
            <a:r>
              <a:rPr lang="en-GB" sz="1600" b="0" i="0" strike="noStrike" cap="none" spc="0" baseline="0">
                <a:solidFill>
                  <a:srgbClr val="262673"/>
                </a:solidFill>
                <a:effectLst/>
                <a:latin typeface="Arial"/>
                <a:ea typeface="Arial"/>
                <a:cs typeface="Arial"/>
              </a:rPr>
              <a:t>It is not so evident at the cervical region and it is more complex to measure it, but it can also be evaluated. </a:t>
            </a:r>
          </a:p>
          <a:p>
            <a:pPr lvl="1" algn="just">
              <a:defRPr/>
            </a:pPr>
            <a:endParaRPr lang="es-ES" sz="1600" b="0">
              <a:solidFill>
                <a:schemeClr val="accent2">
                  <a:lumMod val="75000"/>
                </a:schemeClr>
              </a:solidFill>
            </a:endParaRPr>
          </a:p>
        </p:txBody>
      </p:sp>
      <p:pic>
        <p:nvPicPr>
          <p:cNvPr id="5" name="Imagen 4">
            <a:extLst>
              <a:ext uri="{FF2B5EF4-FFF2-40B4-BE49-F238E27FC236}">
                <a16:creationId xmlns:a16="http://schemas.microsoft.com/office/drawing/2014/main" id="{B83D252E-ED12-49EC-824A-F36A0CA1302F}"/>
              </a:ext>
            </a:extLst>
          </p:cNvPr>
          <p:cNvPicPr>
            <a:picLocks noChangeAspect="1"/>
          </p:cNvPicPr>
          <p:nvPr>
            <p:custDataLst>
              <p:tags r:id="rId10"/>
            </p:custDataLst>
          </p:nvPr>
        </p:nvPicPr>
        <p:blipFill>
          <a:blip r:embed="rId17" cstate="print"/>
          <a:stretch>
            <a:fillRect/>
          </a:stretch>
        </p:blipFill>
        <p:spPr>
          <a:xfrm>
            <a:off x="1907704" y="3912987"/>
            <a:ext cx="3183062" cy="1885313"/>
          </a:xfrm>
          <a:prstGeom prst="rect">
            <a:avLst/>
          </a:prstGeom>
        </p:spPr>
      </p:pic>
      <p:cxnSp>
        <p:nvCxnSpPr>
          <p:cNvPr id="7" name="Conector recto de flecha 6">
            <a:extLst>
              <a:ext uri="{FF2B5EF4-FFF2-40B4-BE49-F238E27FC236}">
                <a16:creationId xmlns:a16="http://schemas.microsoft.com/office/drawing/2014/main" id="{3AABEC3D-D36A-4D71-8D94-C8009F313F0F}"/>
              </a:ext>
            </a:extLst>
          </p:cNvPr>
          <p:cNvCxnSpPr/>
          <p:nvPr>
            <p:custDataLst>
              <p:tags r:id="rId11"/>
            </p:custDataLst>
          </p:nvPr>
        </p:nvCxnSpPr>
        <p:spPr bwMode="auto">
          <a:xfrm flipV="1">
            <a:off x="4139952" y="4706328"/>
            <a:ext cx="1850914" cy="594880"/>
          </a:xfrm>
          <a:prstGeom prst="straightConnector1">
            <a:avLst/>
          </a:prstGeom>
          <a:noFill/>
          <a:ln w="57150" cap="flat" cmpd="sng" algn="ctr">
            <a:solidFill>
              <a:srgbClr val="00B050"/>
            </a:solidFill>
            <a:prstDash val="solid"/>
            <a:round/>
            <a:headEnd type="none" w="med" len="med"/>
            <a:tailEnd type="triangle"/>
          </a:ln>
          <a:effectLst/>
        </p:spPr>
      </p:cxnSp>
      <p:cxnSp>
        <p:nvCxnSpPr>
          <p:cNvPr id="17" name="Conector recto de flecha 16">
            <a:extLst>
              <a:ext uri="{FF2B5EF4-FFF2-40B4-BE49-F238E27FC236}">
                <a16:creationId xmlns:a16="http://schemas.microsoft.com/office/drawing/2014/main" id="{DDA934A9-5DF6-4F6D-A2E3-1FD7C23B8933}"/>
              </a:ext>
            </a:extLst>
          </p:cNvPr>
          <p:cNvCxnSpPr/>
          <p:nvPr>
            <p:custDataLst>
              <p:tags r:id="rId12"/>
            </p:custDataLst>
          </p:nvPr>
        </p:nvCxnSpPr>
        <p:spPr bwMode="auto">
          <a:xfrm flipV="1">
            <a:off x="4067944" y="4201503"/>
            <a:ext cx="1800200" cy="648072"/>
          </a:xfrm>
          <a:prstGeom prst="straightConnector1">
            <a:avLst/>
          </a:prstGeom>
          <a:noFill/>
          <a:ln w="57150" cap="flat" cmpd="sng" algn="ctr">
            <a:solidFill>
              <a:srgbClr val="00B050"/>
            </a:solidFill>
            <a:prstDash val="solid"/>
            <a:round/>
            <a:headEnd type="none" w="med" len="med"/>
            <a:tailEnd type="triangle"/>
          </a:ln>
          <a:effectLst/>
        </p:spPr>
      </p:cxnSp>
      <p:sp>
        <p:nvSpPr>
          <p:cNvPr id="19" name="Rectángulo 18">
            <a:extLst>
              <a:ext uri="{FF2B5EF4-FFF2-40B4-BE49-F238E27FC236}">
                <a16:creationId xmlns:a16="http://schemas.microsoft.com/office/drawing/2014/main" id="{B5A44F0F-8558-47B6-B3EC-928AB0596100}"/>
              </a:ext>
            </a:extLst>
          </p:cNvPr>
          <p:cNvSpPr/>
          <p:nvPr>
            <p:custDataLst>
              <p:tags r:id="rId13"/>
            </p:custDataLst>
          </p:nvPr>
        </p:nvSpPr>
        <p:spPr>
          <a:xfrm>
            <a:off x="5947845" y="4561670"/>
            <a:ext cx="1427309" cy="671231"/>
          </a:xfrm>
          <a:prstGeom prst="rect">
            <a:avLst/>
          </a:prstGeom>
        </p:spPr>
        <p:txBody>
          <a:bodyPr wrap="square">
            <a:spAutoFit/>
          </a:bodyPr>
          <a:lstStyle/>
          <a:p>
            <a:r>
              <a:rPr lang="en-GB" sz="1400" b="0" i="0" strike="noStrike" cap="none" spc="0" baseline="0">
                <a:solidFill>
                  <a:srgbClr val="262673"/>
                </a:solidFill>
                <a:effectLst/>
                <a:latin typeface="Arial"/>
                <a:ea typeface="Arial"/>
                <a:cs typeface="Arial"/>
              </a:rPr>
              <a:t>Maximum flexion.</a:t>
            </a:r>
          </a:p>
          <a:p>
            <a:endParaRPr lang="es-ES"/>
          </a:p>
        </p:txBody>
      </p:sp>
      <p:sp>
        <p:nvSpPr>
          <p:cNvPr id="20" name="Rectángulo 19">
            <a:extLst>
              <a:ext uri="{FF2B5EF4-FFF2-40B4-BE49-F238E27FC236}">
                <a16:creationId xmlns:a16="http://schemas.microsoft.com/office/drawing/2014/main" id="{C3B9B447-5181-4AD0-8C70-21E51CBBB6C2}"/>
              </a:ext>
            </a:extLst>
          </p:cNvPr>
          <p:cNvSpPr/>
          <p:nvPr>
            <p:custDataLst>
              <p:tags r:id="rId14"/>
            </p:custDataLst>
          </p:nvPr>
        </p:nvSpPr>
        <p:spPr>
          <a:xfrm>
            <a:off x="5825125" y="4050983"/>
            <a:ext cx="2451154" cy="457657"/>
          </a:xfrm>
          <a:prstGeom prst="rect">
            <a:avLst/>
          </a:prstGeom>
        </p:spPr>
        <p:txBody>
          <a:bodyPr wrap="square">
            <a:spAutoFit/>
          </a:bodyPr>
          <a:lstStyle/>
          <a:p>
            <a:r>
              <a:rPr lang="en-GB" sz="1400" b="0" i="0" strike="noStrike" cap="none" spc="0" baseline="0">
                <a:solidFill>
                  <a:srgbClr val="262673"/>
                </a:solidFill>
                <a:effectLst/>
                <a:latin typeface="Arial"/>
                <a:ea typeface="Arial"/>
                <a:cs typeface="Arial"/>
              </a:rPr>
              <a:t>Decrease in EMG activity.</a:t>
            </a:r>
          </a:p>
          <a:p>
            <a:endParaRPr lang="es-ES"/>
          </a:p>
        </p:txBody>
      </p:sp>
    </p:spTree>
    <p:extLst>
      <p:ext uri="{BB962C8B-B14F-4D97-AF65-F5344CB8AC3E}">
        <p14:creationId xmlns:p14="http://schemas.microsoft.com/office/powerpoint/2010/main" val="2282157568"/>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0" i="0" strike="noStrike" cap="none" spc="0" baseline="0">
                <a:solidFill>
                  <a:srgbClr val="262673"/>
                </a:solidFill>
                <a:effectLst/>
                <a:latin typeface="Arial"/>
                <a:ea typeface="Arial"/>
                <a:cs typeface="Arial"/>
              </a:rPr>
              <a:t>OBJECTIVES</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2492896"/>
            <a:ext cx="7640480" cy="2776454"/>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recall the main features that make up a biomechanical evaluation test.</a:t>
            </a:r>
          </a:p>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learn some of the protocols used for kinematic evaluation of the cervical spine.</a:t>
            </a:r>
          </a:p>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learn some of the protocols used to evaluate strength and muscular activity in the cervical spine.</a:t>
            </a:r>
          </a:p>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work on defining a protocol for evaluating cervical mobility.</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1189909"/>
          </a:xfrm>
          <a:prstGeom prst="rect">
            <a:avLst/>
          </a:prstGeom>
        </p:spPr>
        <p:txBody>
          <a:bodyPr wrap="square">
            <a:spAutoFit/>
          </a:bodyPr>
          <a:lstStyle/>
          <a:p>
            <a:pPr algn="ctr">
              <a:defRPr/>
            </a:pPr>
            <a:r>
              <a:rPr lang="en-US" sz="2400" dirty="0">
                <a:solidFill>
                  <a:srgbClr val="262673"/>
                </a:solidFill>
                <a:latin typeface="Bradley Hand ITC"/>
                <a:ea typeface="Bradley Hand ITC"/>
                <a:cs typeface="Bradley Hand ITC"/>
              </a:rPr>
              <a:t>D.1. Which cervical biomechanical instrumented evaluation protocols exist?</a:t>
            </a:r>
          </a:p>
          <a:p>
            <a:pPr algn="ctr">
              <a:defRPr/>
            </a:pPr>
            <a:endParaRPr lang="en-US" sz="2400" b="0" dirty="0">
              <a:solidFill>
                <a:schemeClr val="accent2">
                  <a:lumMod val="75000"/>
                </a:schemeClr>
              </a:solidFill>
            </a:endParaRPr>
          </a:p>
        </p:txBody>
      </p:sp>
    </p:spTree>
    <p:extLst>
      <p:ext uri="{BB962C8B-B14F-4D97-AF65-F5344CB8AC3E}">
        <p14:creationId xmlns:p14="http://schemas.microsoft.com/office/powerpoint/2010/main" val="1664012947"/>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506180" y="1195591"/>
            <a:ext cx="8144881" cy="366126"/>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SURFACE EMGs: other protocols</a:t>
            </a:r>
          </a:p>
        </p:txBody>
      </p:sp>
      <p:sp>
        <p:nvSpPr>
          <p:cNvPr id="10" name="Prostokąt 3">
            <a:extLst>
              <a:ext uri="{FF2B5EF4-FFF2-40B4-BE49-F238E27FC236}">
                <a16:creationId xmlns:a16="http://schemas.microsoft.com/office/drawing/2014/main" id="{4C12B313-E87B-46D8-80F0-5FE6DE41BA0F}"/>
              </a:ext>
            </a:extLst>
          </p:cNvPr>
          <p:cNvSpPr/>
          <p:nvPr>
            <p:custDataLst>
              <p:tags r:id="rId8"/>
            </p:custDataLst>
          </p:nvPr>
        </p:nvSpPr>
        <p:spPr>
          <a:xfrm>
            <a:off x="506179" y="1466531"/>
            <a:ext cx="8144880" cy="1067867"/>
          </a:xfrm>
          <a:prstGeom prst="rect">
            <a:avLst/>
          </a:prstGeom>
          <a:noFill/>
        </p:spPr>
        <p:txBody>
          <a:bodyPr wrap="square">
            <a:spAutoFit/>
          </a:bodyPr>
          <a:lstStyle/>
          <a:p>
            <a:pPr algn="just">
              <a:defRPr/>
            </a:pPr>
            <a:r>
              <a:rPr lang="en-GB" sz="1600" b="0" i="0" strike="noStrike" cap="none" spc="0" baseline="0">
                <a:solidFill>
                  <a:srgbClr val="262673"/>
                </a:solidFill>
                <a:effectLst/>
                <a:latin typeface="Arial"/>
                <a:ea typeface="Arial"/>
                <a:cs typeface="Arial"/>
              </a:rPr>
              <a:t>SENIAM (Surface Electromyography for the non-invasive assessment of muscles) includes a series of proposals to evaluate muscle activity in the superficial cervical muscles, including recommendations for action or movement to be carried out during the measurement. These include: </a:t>
            </a:r>
          </a:p>
        </p:txBody>
      </p:sp>
      <p:sp>
        <p:nvSpPr>
          <p:cNvPr id="11" name="Rectángulo 10">
            <a:extLst>
              <a:ext uri="{FF2B5EF4-FFF2-40B4-BE49-F238E27FC236}">
                <a16:creationId xmlns:a16="http://schemas.microsoft.com/office/drawing/2014/main" id="{EC106ECF-F100-48DE-B456-39A5CE1596E0}"/>
              </a:ext>
            </a:extLst>
          </p:cNvPr>
          <p:cNvSpPr/>
          <p:nvPr>
            <p:custDataLst>
              <p:tags r:id="rId9"/>
            </p:custDataLst>
          </p:nvPr>
        </p:nvSpPr>
        <p:spPr>
          <a:xfrm>
            <a:off x="6984150" y="2285168"/>
            <a:ext cx="1657840" cy="244084"/>
          </a:xfrm>
          <a:prstGeom prst="rect">
            <a:avLst/>
          </a:prstGeom>
        </p:spPr>
        <p:txBody>
          <a:bodyPr wrap="square">
            <a:spAutoFit/>
          </a:bodyPr>
          <a:lstStyle/>
          <a:p>
            <a:r>
              <a:rPr lang="en-GB" sz="1000" b="1" i="0" strike="noStrike" cap="none" spc="0" baseline="0">
                <a:solidFill>
                  <a:srgbClr val="FFFFFF"/>
                </a:solidFill>
                <a:effectLst/>
                <a:latin typeface="Arial"/>
                <a:ea typeface="Arial"/>
                <a:cs typeface="Arial"/>
                <a:hlinkClick r:id="rId19" history="0"/>
              </a:rPr>
              <a:t>http://www.seniam.org/</a:t>
            </a:r>
          </a:p>
        </p:txBody>
      </p:sp>
      <p:graphicFrame>
        <p:nvGraphicFramePr>
          <p:cNvPr id="3" name="Tabla 2">
            <a:extLst>
              <a:ext uri="{FF2B5EF4-FFF2-40B4-BE49-F238E27FC236}">
                <a16:creationId xmlns:a16="http://schemas.microsoft.com/office/drawing/2014/main" id="{AACBA809-7DEE-433E-A9E5-4DA862D7B794}"/>
              </a:ext>
            </a:extLst>
          </p:cNvPr>
          <p:cNvGraphicFramePr>
            <a:graphicFrameLocks noGrp="1"/>
          </p:cNvGraphicFramePr>
          <p:nvPr>
            <p:custDataLst>
              <p:tags r:id="rId10"/>
            </p:custDataLst>
            <p:extLst>
              <p:ext uri="{D42A27DB-BD31-4B8C-83A1-F6EECF244321}">
                <p14:modId xmlns:p14="http://schemas.microsoft.com/office/powerpoint/2010/main" val="3427402182"/>
              </p:ext>
            </p:extLst>
          </p:nvPr>
        </p:nvGraphicFramePr>
        <p:xfrm>
          <a:off x="611560" y="2521391"/>
          <a:ext cx="8022191" cy="3608497"/>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3248385937"/>
                    </a:ext>
                  </a:extLst>
                </a:gridCol>
                <a:gridCol w="2088231">
                  <a:extLst>
                    <a:ext uri="{9D8B030D-6E8A-4147-A177-3AD203B41FA5}">
                      <a16:colId xmlns:a16="http://schemas.microsoft.com/office/drawing/2014/main" val="3415780917"/>
                    </a:ext>
                  </a:extLst>
                </a:gridCol>
                <a:gridCol w="4709824">
                  <a:extLst>
                    <a:ext uri="{9D8B030D-6E8A-4147-A177-3AD203B41FA5}">
                      <a16:colId xmlns:a16="http://schemas.microsoft.com/office/drawing/2014/main" val="4099007684"/>
                    </a:ext>
                  </a:extLst>
                </a:gridCol>
              </a:tblGrid>
              <a:tr h="383502">
                <a:tc>
                  <a:txBody>
                    <a:bodyPr/>
                    <a:lstStyle/>
                    <a:p>
                      <a:pPr algn="ctr"/>
                      <a:r>
                        <a:rPr lang="en-GB" sz="1400" b="1" i="0" strike="noStrike" cap="none" spc="0" baseline="0">
                          <a:solidFill>
                            <a:srgbClr val="FFFFFF"/>
                          </a:solidFill>
                          <a:effectLst/>
                          <a:latin typeface="Arial"/>
                          <a:ea typeface="Arial"/>
                          <a:cs typeface="Arial"/>
                        </a:rPr>
                        <a:t>Muscle</a:t>
                      </a:r>
                    </a:p>
                  </a:txBody>
                  <a:tcPr/>
                </a:tc>
                <a:tc>
                  <a:txBody>
                    <a:bodyPr/>
                    <a:lstStyle/>
                    <a:p>
                      <a:pPr algn="ctr"/>
                      <a:r>
                        <a:rPr lang="en-GB" sz="1400" b="1" i="0" strike="noStrike" cap="none" spc="0" baseline="0">
                          <a:solidFill>
                            <a:srgbClr val="FFFFFF"/>
                          </a:solidFill>
                          <a:effectLst/>
                          <a:latin typeface="Arial"/>
                          <a:ea typeface="Arial"/>
                          <a:cs typeface="Arial"/>
                        </a:rPr>
                        <a:t>EMG sensors (X)</a:t>
                      </a:r>
                    </a:p>
                  </a:txBody>
                  <a:tcPr/>
                </a:tc>
                <a:tc>
                  <a:txBody>
                    <a:bodyPr/>
                    <a:lstStyle/>
                    <a:p>
                      <a:pPr algn="ctr"/>
                      <a:r>
                        <a:rPr lang="en-GB" sz="1400" b="1" i="0" strike="noStrike" cap="none" spc="0" baseline="0">
                          <a:solidFill>
                            <a:srgbClr val="FFFFFF"/>
                          </a:solidFill>
                          <a:effectLst/>
                          <a:latin typeface="Arial"/>
                          <a:ea typeface="Arial"/>
                          <a:cs typeface="Arial"/>
                        </a:rPr>
                        <a:t>Activity/Test</a:t>
                      </a:r>
                    </a:p>
                  </a:txBody>
                  <a:tcPr/>
                </a:tc>
                <a:extLst>
                  <a:ext uri="{0D108BD9-81ED-4DB2-BD59-A6C34878D82A}">
                    <a16:rowId xmlns:a16="http://schemas.microsoft.com/office/drawing/2014/main" val="1830724122"/>
                  </a:ext>
                </a:extLst>
              </a:tr>
              <a:tr h="1004262">
                <a:tc>
                  <a:txBody>
                    <a:bodyPr/>
                    <a:lstStyle/>
                    <a:p>
                      <a:r>
                        <a:rPr lang="en-GB" sz="1400" b="0" i="0" strike="noStrike" cap="none" spc="0" baseline="0">
                          <a:solidFill>
                            <a:srgbClr val="000000"/>
                          </a:solidFill>
                          <a:effectLst/>
                          <a:latin typeface="Arial"/>
                          <a:ea typeface="Arial"/>
                          <a:cs typeface="Arial"/>
                        </a:rPr>
                        <a:t>Trapezius descendens (upper)</a:t>
                      </a:r>
                    </a:p>
                  </a:txBody>
                  <a:tcPr/>
                </a:tc>
                <a:tc>
                  <a:txBody>
                    <a:bodyPr/>
                    <a:lstStyle/>
                    <a:p>
                      <a:endParaRPr lang="es-ES"/>
                    </a:p>
                  </a:txBody>
                  <a:tcPr/>
                </a:tc>
                <a:tc>
                  <a:txBody>
                    <a:bodyPr/>
                    <a:lstStyle/>
                    <a:p>
                      <a:r>
                        <a:rPr lang="en-GB" sz="1200" b="0" i="0" strike="noStrike" cap="none" spc="0" baseline="0">
                          <a:solidFill>
                            <a:srgbClr val="000000"/>
                          </a:solidFill>
                          <a:effectLst/>
                          <a:latin typeface="Arial"/>
                          <a:ea typeface="Arial"/>
                          <a:cs typeface="Arial"/>
                        </a:rPr>
                        <a:t>Elevate the acromial end of the claviculae and scapula; extend and rotate the head and neck towards the elevated shoulder with face rotated in the opposite direction. Apply pressure against the shoulder in the direction of depression and against the head in the direction of flexion anterolaterally.</a:t>
                      </a:r>
                    </a:p>
                  </a:txBody>
                  <a:tcPr/>
                </a:tc>
                <a:extLst>
                  <a:ext uri="{0D108BD9-81ED-4DB2-BD59-A6C34878D82A}">
                    <a16:rowId xmlns:a16="http://schemas.microsoft.com/office/drawing/2014/main" val="900874120"/>
                  </a:ext>
                </a:extLst>
              </a:tr>
              <a:tr h="1030435">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GB" sz="1400" b="0" i="0" strike="noStrike" cap="none" spc="0" baseline="0">
                          <a:solidFill>
                            <a:srgbClr val="000000"/>
                          </a:solidFill>
                          <a:effectLst/>
                          <a:latin typeface="Arial"/>
                          <a:ea typeface="Arial"/>
                          <a:cs typeface="Arial"/>
                        </a:rPr>
                        <a:t>Trapezius transversus (middle)</a:t>
                      </a:r>
                    </a:p>
                  </a:txBody>
                  <a:tcPr/>
                </a:tc>
                <a:tc>
                  <a:txBody>
                    <a:bodyPr/>
                    <a:lstStyle/>
                    <a:p>
                      <a:endParaRPr lang="es-ES"/>
                    </a:p>
                  </a:txBody>
                  <a:tcPr/>
                </a:tc>
                <a:tc>
                  <a:txBody>
                    <a:bodyPr/>
                    <a:lstStyle/>
                    <a:p>
                      <a:r>
                        <a:rPr lang="en-GB" sz="1200" b="0" i="0" strike="noStrike" cap="none" spc="0" baseline="0">
                          <a:solidFill>
                            <a:srgbClr val="000000"/>
                          </a:solidFill>
                          <a:effectLst/>
                          <a:latin typeface="Arial"/>
                          <a:ea typeface="Arial"/>
                          <a:cs typeface="Arial"/>
                        </a:rPr>
                        <a:t>Adduction of the scapula from a position of rotation in which the inferior angle is rotated laterally. The elbow needs to be extended and the shoulder at 90 degrees abduction and lateral rotation. This rotation of the shoulder is denoted by the position of the hand with the palm facing cranially (without elevating the shoulder girdle).</a:t>
                      </a:r>
                    </a:p>
                  </a:txBody>
                  <a:tcPr/>
                </a:tc>
                <a:extLst>
                  <a:ext uri="{0D108BD9-81ED-4DB2-BD59-A6C34878D82A}">
                    <a16:rowId xmlns:a16="http://schemas.microsoft.com/office/drawing/2014/main" val="819458610"/>
                  </a:ext>
                </a:extLst>
              </a:tr>
              <a:tr h="1103226">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GB" sz="1400" b="0" i="0" strike="noStrike" cap="none" spc="0" baseline="0">
                          <a:solidFill>
                            <a:srgbClr val="000000"/>
                          </a:solidFill>
                          <a:effectLst/>
                          <a:latin typeface="Arial"/>
                          <a:ea typeface="Arial"/>
                          <a:cs typeface="Arial"/>
                        </a:rPr>
                        <a:t>Trapezius ascendens (lower)</a:t>
                      </a:r>
                    </a:p>
                  </a:txBody>
                  <a:tcPr/>
                </a:tc>
                <a:tc>
                  <a:txBody>
                    <a:bodyPr/>
                    <a:lstStyle/>
                    <a:p>
                      <a:endParaRPr lang="es-ES"/>
                    </a:p>
                  </a:txBody>
                  <a:tcPr/>
                </a:tc>
                <a:tc>
                  <a:txBody>
                    <a:bodyPr/>
                    <a:lstStyle/>
                    <a:p>
                      <a:r>
                        <a:rPr lang="en-GB" sz="1200" b="0" i="0" strike="noStrike" cap="none" spc="0" baseline="0">
                          <a:solidFill>
                            <a:srgbClr val="000000"/>
                          </a:solidFill>
                          <a:effectLst/>
                          <a:latin typeface="Arial"/>
                          <a:ea typeface="Arial"/>
                          <a:cs typeface="Arial"/>
                        </a:rPr>
                        <a:t>Depression, lateral rotation of the inferior angle, and adduction of the scapula. To obtain this position of the scapula in order to place emphasis on the action of the ascending fibres and to obtain leverage for the test, the arm is placed diagonally overhead with the shoulder laterally rotated. Apply pressure against the forearm in the downward direction.</a:t>
                      </a:r>
                    </a:p>
                  </a:txBody>
                  <a:tcPr/>
                </a:tc>
                <a:extLst>
                  <a:ext uri="{0D108BD9-81ED-4DB2-BD59-A6C34878D82A}">
                    <a16:rowId xmlns:a16="http://schemas.microsoft.com/office/drawing/2014/main" val="531432039"/>
                  </a:ext>
                </a:extLst>
              </a:tr>
            </a:tbl>
          </a:graphicData>
        </a:graphic>
      </p:graphicFrame>
      <p:pic>
        <p:nvPicPr>
          <p:cNvPr id="5" name="Imagen 4">
            <a:extLst>
              <a:ext uri="{FF2B5EF4-FFF2-40B4-BE49-F238E27FC236}">
                <a16:creationId xmlns:a16="http://schemas.microsoft.com/office/drawing/2014/main" id="{8578FC56-DCB5-48DF-B5FB-587D63321F2E}"/>
              </a:ext>
            </a:extLst>
          </p:cNvPr>
          <p:cNvPicPr>
            <a:picLocks noChangeAspect="1"/>
          </p:cNvPicPr>
          <p:nvPr>
            <p:custDataLst>
              <p:tags r:id="rId11"/>
            </p:custDataLst>
          </p:nvPr>
        </p:nvPicPr>
        <p:blipFill>
          <a:blip r:embed="rId20" cstate="print"/>
          <a:stretch>
            <a:fillRect/>
          </a:stretch>
        </p:blipFill>
        <p:spPr>
          <a:xfrm>
            <a:off x="2270895" y="2909816"/>
            <a:ext cx="1340546" cy="954910"/>
          </a:xfrm>
          <a:prstGeom prst="rect">
            <a:avLst/>
          </a:prstGeom>
        </p:spPr>
      </p:pic>
      <p:sp>
        <p:nvSpPr>
          <p:cNvPr id="6" name="Signo de multiplicación 5">
            <a:extLst>
              <a:ext uri="{FF2B5EF4-FFF2-40B4-BE49-F238E27FC236}">
                <a16:creationId xmlns:a16="http://schemas.microsoft.com/office/drawing/2014/main" id="{9AFA49E9-7898-41A1-9613-44FA00699209}"/>
              </a:ext>
            </a:extLst>
          </p:cNvPr>
          <p:cNvSpPr/>
          <p:nvPr>
            <p:custDataLst>
              <p:tags r:id="rId12"/>
            </p:custDataLst>
          </p:nvPr>
        </p:nvSpPr>
        <p:spPr bwMode="auto">
          <a:xfrm>
            <a:off x="3087478" y="3535328"/>
            <a:ext cx="216024" cy="162030"/>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a:ln>
                <a:noFill/>
              </a:ln>
              <a:solidFill>
                <a:schemeClr val="bg1"/>
              </a:solidFill>
              <a:effectLst/>
              <a:latin typeface="Arial"/>
              <a:sym typeface="Arial"/>
            </a:endParaRPr>
          </a:p>
        </p:txBody>
      </p:sp>
      <p:pic>
        <p:nvPicPr>
          <p:cNvPr id="8" name="Imagen 7">
            <a:extLst>
              <a:ext uri="{FF2B5EF4-FFF2-40B4-BE49-F238E27FC236}">
                <a16:creationId xmlns:a16="http://schemas.microsoft.com/office/drawing/2014/main" id="{8CAF6945-3AC7-4986-8A2F-729B2E6B9808}"/>
              </a:ext>
            </a:extLst>
          </p:cNvPr>
          <p:cNvPicPr>
            <a:picLocks noChangeAspect="1"/>
          </p:cNvPicPr>
          <p:nvPr>
            <p:custDataLst>
              <p:tags r:id="rId13"/>
            </p:custDataLst>
          </p:nvPr>
        </p:nvPicPr>
        <p:blipFill>
          <a:blip r:embed="rId21" cstate="print"/>
          <a:stretch>
            <a:fillRect/>
          </a:stretch>
        </p:blipFill>
        <p:spPr>
          <a:xfrm>
            <a:off x="2270895" y="3977666"/>
            <a:ext cx="1340546" cy="954910"/>
          </a:xfrm>
          <a:prstGeom prst="rect">
            <a:avLst/>
          </a:prstGeom>
        </p:spPr>
      </p:pic>
      <p:sp>
        <p:nvSpPr>
          <p:cNvPr id="17" name="Signo de multiplicación 16">
            <a:extLst>
              <a:ext uri="{FF2B5EF4-FFF2-40B4-BE49-F238E27FC236}">
                <a16:creationId xmlns:a16="http://schemas.microsoft.com/office/drawing/2014/main" id="{2162C6A1-7CFE-49F6-BFC8-0B605040E9CA}"/>
              </a:ext>
            </a:extLst>
          </p:cNvPr>
          <p:cNvSpPr/>
          <p:nvPr>
            <p:custDataLst>
              <p:tags r:id="rId14"/>
            </p:custDataLst>
          </p:nvPr>
        </p:nvSpPr>
        <p:spPr bwMode="auto">
          <a:xfrm>
            <a:off x="3001239" y="4322870"/>
            <a:ext cx="172478" cy="202312"/>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a:ln>
                <a:noFill/>
              </a:ln>
              <a:solidFill>
                <a:schemeClr val="bg1"/>
              </a:solidFill>
              <a:effectLst/>
              <a:latin typeface="Arial"/>
              <a:sym typeface="Arial"/>
            </a:endParaRPr>
          </a:p>
        </p:txBody>
      </p:sp>
      <p:pic>
        <p:nvPicPr>
          <p:cNvPr id="12" name="Imagen 11">
            <a:extLst>
              <a:ext uri="{FF2B5EF4-FFF2-40B4-BE49-F238E27FC236}">
                <a16:creationId xmlns:a16="http://schemas.microsoft.com/office/drawing/2014/main" id="{0317A1C0-B2E7-4CFA-B023-E3B2F3E3DA22}"/>
              </a:ext>
            </a:extLst>
          </p:cNvPr>
          <p:cNvPicPr>
            <a:picLocks noChangeAspect="1"/>
          </p:cNvPicPr>
          <p:nvPr>
            <p:custDataLst>
              <p:tags r:id="rId15"/>
            </p:custDataLst>
          </p:nvPr>
        </p:nvPicPr>
        <p:blipFill>
          <a:blip r:embed="rId22" cstate="print"/>
          <a:stretch>
            <a:fillRect/>
          </a:stretch>
        </p:blipFill>
        <p:spPr>
          <a:xfrm>
            <a:off x="2088836" y="5045516"/>
            <a:ext cx="1704664" cy="950277"/>
          </a:xfrm>
          <a:prstGeom prst="rect">
            <a:avLst/>
          </a:prstGeom>
        </p:spPr>
      </p:pic>
      <p:sp>
        <p:nvSpPr>
          <p:cNvPr id="19" name="Signo de multiplicación 18">
            <a:extLst>
              <a:ext uri="{FF2B5EF4-FFF2-40B4-BE49-F238E27FC236}">
                <a16:creationId xmlns:a16="http://schemas.microsoft.com/office/drawing/2014/main" id="{604FF50D-11F1-4450-80D9-638F4B6052E3}"/>
              </a:ext>
            </a:extLst>
          </p:cNvPr>
          <p:cNvSpPr/>
          <p:nvPr>
            <p:custDataLst>
              <p:tags r:id="rId16"/>
            </p:custDataLst>
          </p:nvPr>
        </p:nvSpPr>
        <p:spPr bwMode="auto">
          <a:xfrm>
            <a:off x="3013368" y="5559607"/>
            <a:ext cx="146934" cy="205603"/>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a:ln>
                <a:noFill/>
              </a:ln>
              <a:solidFill>
                <a:schemeClr val="bg1"/>
              </a:solidFill>
              <a:effectLst/>
              <a:latin typeface="Arial"/>
              <a:sym typeface="Arial"/>
            </a:endParaRPr>
          </a:p>
        </p:txBody>
      </p:sp>
    </p:spTree>
    <p:extLst>
      <p:ext uri="{BB962C8B-B14F-4D97-AF65-F5344CB8AC3E}">
        <p14:creationId xmlns:p14="http://schemas.microsoft.com/office/powerpoint/2010/main" val="211642576"/>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0DC8-475D-4694-8099-C9F3BEE52AB0}"/>
              </a:ext>
            </a:extLst>
          </p:cNvPr>
          <p:cNvSpPr>
            <a:spLocks noGrp="1"/>
          </p:cNvSpPr>
          <p:nvPr>
            <p:ph type="title"/>
            <p:custDataLst>
              <p:tags r:id="rId1"/>
            </p:custDataLst>
          </p:nvPr>
        </p:nvSpPr>
        <p:spPr>
          <a:xfrm>
            <a:off x="686596" y="840780"/>
            <a:ext cx="7848872" cy="446434"/>
          </a:xfrm>
        </p:spPr>
        <p:txBody>
          <a:bodyPr/>
          <a:lstStyle/>
          <a:p>
            <a:r>
              <a:rPr lang="en-GB" sz="2200" b="1" i="0" strike="noStrike" cap="none" spc="0" baseline="0">
                <a:solidFill>
                  <a:srgbClr val="262673"/>
                </a:solidFill>
                <a:effectLst/>
                <a:latin typeface="Arial"/>
                <a:ea typeface="Arial"/>
                <a:cs typeface="Arial"/>
              </a:rPr>
              <a:t>IMPORTANT ASPECTS OF CERVICAL EVALUATION USING TECHINQUES WITH INSTRUMENTS</a:t>
            </a:r>
          </a:p>
        </p:txBody>
      </p:sp>
      <p:sp>
        <p:nvSpPr>
          <p:cNvPr id="4" name="Prostokąt 3">
            <a:extLst>
              <a:ext uri="{FF2B5EF4-FFF2-40B4-BE49-F238E27FC236}">
                <a16:creationId xmlns:a16="http://schemas.microsoft.com/office/drawing/2014/main" id="{D9C10E06-6793-4F1D-B98A-6318DCC9E32C}"/>
              </a:ext>
            </a:extLst>
          </p:cNvPr>
          <p:cNvSpPr/>
          <p:nvPr>
            <p:custDataLst>
              <p:tags r:id="rId2"/>
            </p:custDataLst>
          </p:nvPr>
        </p:nvSpPr>
        <p:spPr>
          <a:xfrm>
            <a:off x="323528" y="1427162"/>
            <a:ext cx="8424936" cy="1569660"/>
          </a:xfrm>
          <a:prstGeom prst="rect">
            <a:avLst/>
          </a:prstGeom>
          <a:noFill/>
        </p:spPr>
        <p:txBody>
          <a:bodyPr wrap="square">
            <a:spAutoFit/>
          </a:bodyPr>
          <a:lstStyle/>
          <a:p>
            <a:pPr algn="just"/>
            <a:endParaRPr lang="es-ES" sz="1600">
              <a:solidFill>
                <a:srgbClr val="00FF99"/>
              </a:solidFill>
            </a:endParaRPr>
          </a:p>
          <a:p>
            <a:pPr algn="just"/>
            <a:endParaRPr lang="es-ES" sz="1600">
              <a:solidFill>
                <a:schemeClr val="accent1">
                  <a:lumMod val="25000"/>
                  <a:lumOff val="75000"/>
                </a:schemeClr>
              </a:solidFill>
            </a:endParaRPr>
          </a:p>
          <a:p>
            <a:pPr algn="just"/>
            <a:endParaRPr lang="es-ES" sz="1600"/>
          </a:p>
          <a:p>
            <a:pPr algn="just"/>
            <a:endParaRPr lang="es-ES" sz="1600">
              <a:solidFill>
                <a:schemeClr val="accent2"/>
              </a:solidFill>
            </a:endParaRPr>
          </a:p>
          <a:p>
            <a:pPr algn="just"/>
            <a:endParaRPr lang="es-ES" sz="1600">
              <a:solidFill>
                <a:schemeClr val="accent2"/>
              </a:solidFill>
            </a:endParaRPr>
          </a:p>
          <a:p>
            <a:endParaRPr lang="es-ES" sz="1600">
              <a:solidFill>
                <a:schemeClr val="accent2"/>
              </a:solidFill>
            </a:endParaRPr>
          </a:p>
        </p:txBody>
      </p:sp>
      <p:sp>
        <p:nvSpPr>
          <p:cNvPr id="6" name="Prostokąt 3">
            <a:extLst>
              <a:ext uri="{FF2B5EF4-FFF2-40B4-BE49-F238E27FC236}">
                <a16:creationId xmlns:a16="http://schemas.microsoft.com/office/drawing/2014/main" id="{B738FFEB-1BF0-49E6-8B38-6EA213D38A0F}"/>
              </a:ext>
            </a:extLst>
          </p:cNvPr>
          <p:cNvSpPr/>
          <p:nvPr>
            <p:custDataLst>
              <p:tags r:id="rId3"/>
            </p:custDataLst>
          </p:nvPr>
        </p:nvSpPr>
        <p:spPr>
          <a:xfrm>
            <a:off x="534004" y="1739126"/>
            <a:ext cx="8075993" cy="3996873"/>
          </a:xfrm>
          <a:prstGeom prst="rect">
            <a:avLst/>
          </a:prstGeom>
          <a:noFill/>
        </p:spPr>
        <p:txBody>
          <a:bodyPr wrap="square">
            <a:spAutoFit/>
          </a:bodyPr>
          <a:lstStyle/>
          <a:p>
            <a:pPr marL="285750"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There are many protocols to evaluate the cervical spine with techniques using instruments, whether it is to measure strength, motion, muscular activity or something else. </a:t>
            </a:r>
          </a:p>
          <a:p>
            <a:pPr marL="285750"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In theory, any gesture can be evaluated with instrumental techniques provided we choose the correct one, a suitable protocol, proper data-processing and we have standardised criteria to interpret the results. </a:t>
            </a:r>
          </a:p>
          <a:p>
            <a:pPr marL="285750"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The protocol for measuring in any case must include: the instruments (if required), the gesture we are measuring, the number of repetitions, the prior instructions and the orders given to the patient during the test, the subject’s posture before and after the measurement, the timing (rests, trials), and the greatest amount of detail possible to enable anybody to follow the same protocol. </a:t>
            </a:r>
          </a:p>
          <a:p>
            <a:pPr marL="285750"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The definition of a measuring protocol must take into account all possible factors that may alter the validity (we measure what we intend to measure) and reliability (if the protocol is repeated by the same or different evaluator under the same conditions, the results will be similar) of the results. </a:t>
            </a:r>
          </a:p>
          <a:p>
            <a:pPr algn="just">
              <a:defRPr/>
            </a:pPr>
            <a:endParaRPr lang="en-US" sz="1600" b="0">
              <a:solidFill>
                <a:schemeClr val="accent2">
                  <a:lumMod val="75000"/>
                </a:schemeClr>
              </a:solidFill>
            </a:endParaRPr>
          </a:p>
        </p:txBody>
      </p:sp>
    </p:spTree>
    <p:extLst>
      <p:ext uri="{BB962C8B-B14F-4D97-AF65-F5344CB8AC3E}">
        <p14:creationId xmlns:p14="http://schemas.microsoft.com/office/powerpoint/2010/main" val="609103405"/>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0DC8-475D-4694-8099-C9F3BEE52AB0}"/>
              </a:ext>
            </a:extLst>
          </p:cNvPr>
          <p:cNvSpPr>
            <a:spLocks noGrp="1"/>
          </p:cNvSpPr>
          <p:nvPr>
            <p:ph type="title"/>
            <p:custDataLst>
              <p:tags r:id="rId1"/>
            </p:custDataLst>
          </p:nvPr>
        </p:nvSpPr>
        <p:spPr>
          <a:xfrm>
            <a:off x="323528" y="749286"/>
            <a:ext cx="3168192" cy="446434"/>
          </a:xfrm>
        </p:spPr>
        <p:txBody>
          <a:bodyPr/>
          <a:lstStyle/>
          <a:p>
            <a:r>
              <a:rPr lang="en-GB" sz="2200" b="1" i="0" strike="noStrike" cap="none" spc="0" baseline="0">
                <a:solidFill>
                  <a:srgbClr val="262673"/>
                </a:solidFill>
                <a:effectLst/>
                <a:latin typeface="Arial"/>
                <a:ea typeface="Arial"/>
                <a:cs typeface="Arial"/>
              </a:rPr>
              <a:t>Class activity (30’)</a:t>
            </a:r>
          </a:p>
        </p:txBody>
      </p:sp>
      <p:sp>
        <p:nvSpPr>
          <p:cNvPr id="4" name="Prostokąt 3">
            <a:extLst>
              <a:ext uri="{FF2B5EF4-FFF2-40B4-BE49-F238E27FC236}">
                <a16:creationId xmlns:a16="http://schemas.microsoft.com/office/drawing/2014/main" id="{D9C10E06-6793-4F1D-B98A-6318DCC9E32C}"/>
              </a:ext>
            </a:extLst>
          </p:cNvPr>
          <p:cNvSpPr/>
          <p:nvPr>
            <p:custDataLst>
              <p:tags r:id="rId2"/>
            </p:custDataLst>
          </p:nvPr>
        </p:nvSpPr>
        <p:spPr>
          <a:xfrm>
            <a:off x="323528" y="1427162"/>
            <a:ext cx="8424936" cy="1569660"/>
          </a:xfrm>
          <a:prstGeom prst="rect">
            <a:avLst/>
          </a:prstGeom>
          <a:noFill/>
        </p:spPr>
        <p:txBody>
          <a:bodyPr wrap="square">
            <a:spAutoFit/>
          </a:bodyPr>
          <a:lstStyle/>
          <a:p>
            <a:pPr algn="just"/>
            <a:endParaRPr lang="es-ES" sz="1600">
              <a:solidFill>
                <a:srgbClr val="00FF99"/>
              </a:solidFill>
            </a:endParaRPr>
          </a:p>
          <a:p>
            <a:pPr algn="just"/>
            <a:endParaRPr lang="es-ES" sz="1600">
              <a:solidFill>
                <a:schemeClr val="accent1">
                  <a:lumMod val="25000"/>
                  <a:lumOff val="75000"/>
                </a:schemeClr>
              </a:solidFill>
            </a:endParaRPr>
          </a:p>
          <a:p>
            <a:pPr algn="just"/>
            <a:endParaRPr lang="es-ES" sz="1600"/>
          </a:p>
          <a:p>
            <a:pPr algn="just"/>
            <a:endParaRPr lang="es-ES" sz="1600">
              <a:solidFill>
                <a:schemeClr val="accent2"/>
              </a:solidFill>
            </a:endParaRPr>
          </a:p>
          <a:p>
            <a:pPr algn="just"/>
            <a:endParaRPr lang="es-ES" sz="1600">
              <a:solidFill>
                <a:schemeClr val="accent2"/>
              </a:solidFill>
            </a:endParaRPr>
          </a:p>
          <a:p>
            <a:endParaRPr lang="es-ES" sz="1600">
              <a:solidFill>
                <a:schemeClr val="accent2"/>
              </a:solidFill>
            </a:endParaRPr>
          </a:p>
        </p:txBody>
      </p:sp>
      <p:sp>
        <p:nvSpPr>
          <p:cNvPr id="6" name="Prostokąt 3">
            <a:extLst>
              <a:ext uri="{FF2B5EF4-FFF2-40B4-BE49-F238E27FC236}">
                <a16:creationId xmlns:a16="http://schemas.microsoft.com/office/drawing/2014/main" id="{B738FFEB-1BF0-49E6-8B38-6EA213D38A0F}"/>
              </a:ext>
            </a:extLst>
          </p:cNvPr>
          <p:cNvSpPr/>
          <p:nvPr>
            <p:custDataLst>
              <p:tags r:id="rId3"/>
            </p:custDataLst>
          </p:nvPr>
        </p:nvSpPr>
        <p:spPr>
          <a:xfrm>
            <a:off x="463564" y="1272867"/>
            <a:ext cx="8289041" cy="4729125"/>
          </a:xfrm>
          <a:prstGeom prst="rect">
            <a:avLst/>
          </a:prstGeom>
          <a:noFill/>
        </p:spPr>
        <p:txBody>
          <a:bodyPr wrap="square">
            <a:spAutoFit/>
          </a:bodyPr>
          <a:lstStyle/>
          <a:p>
            <a:pPr algn="just">
              <a:defRPr/>
            </a:pPr>
            <a:r>
              <a:rPr lang="en-GB" sz="1600" b="0" i="0" strike="noStrike" cap="none" spc="0" baseline="0">
                <a:solidFill>
                  <a:srgbClr val="262673"/>
                </a:solidFill>
                <a:effectLst/>
                <a:latin typeface="Arial"/>
                <a:ea typeface="Arial"/>
                <a:cs typeface="Arial"/>
              </a:rPr>
              <a:t>You are going to work in groups: </a:t>
            </a:r>
          </a:p>
          <a:p>
            <a:pPr marL="342900" indent="-342900" algn="just">
              <a:buFont typeface="+mj-lt"/>
              <a:buAutoNum type="arabicPeriod"/>
              <a:defRPr/>
            </a:pPr>
            <a:r>
              <a:rPr lang="en-GB" sz="1600" b="0" i="0" strike="noStrike" cap="none" spc="0" baseline="0">
                <a:solidFill>
                  <a:srgbClr val="262673"/>
                </a:solidFill>
                <a:effectLst/>
                <a:latin typeface="Arial"/>
                <a:ea typeface="Arial"/>
                <a:cs typeface="Arial"/>
              </a:rPr>
              <a:t>Draw up a list of factors that can have an effect on the measurement of spinal strength (force) and mobility, and on the results.</a:t>
            </a:r>
          </a:p>
          <a:p>
            <a:pPr marL="342900" indent="-342900" algn="just">
              <a:buFont typeface="+mj-lt"/>
              <a:buAutoNum type="arabicPeriod"/>
              <a:defRPr/>
            </a:pPr>
            <a:r>
              <a:rPr lang="en-GB" sz="1600" b="0" i="0" strike="noStrike" cap="none" spc="0" baseline="0">
                <a:solidFill>
                  <a:srgbClr val="262673"/>
                </a:solidFill>
                <a:effectLst/>
                <a:latin typeface="Arial"/>
                <a:ea typeface="Arial"/>
                <a:cs typeface="Arial"/>
              </a:rPr>
              <a:t>Put these factors into groups according to:</a:t>
            </a:r>
          </a:p>
          <a:p>
            <a:pPr marL="742950" lvl="1"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Those related to the </a:t>
            </a:r>
            <a:r>
              <a:rPr lang="en-GB" sz="1600" b="1" i="0" strike="noStrike" cap="none" spc="0" baseline="0">
                <a:solidFill>
                  <a:srgbClr val="262673"/>
                </a:solidFill>
                <a:effectLst/>
                <a:latin typeface="Arial"/>
                <a:ea typeface="Arial"/>
                <a:cs typeface="Arial"/>
              </a:rPr>
              <a:t>gesture </a:t>
            </a:r>
            <a:r>
              <a:rPr lang="en-GB" sz="1600" b="0" i="0" strike="noStrike" cap="none" spc="0" baseline="0">
                <a:solidFill>
                  <a:srgbClr val="262673"/>
                </a:solidFill>
                <a:effectLst/>
                <a:latin typeface="Arial"/>
                <a:ea typeface="Arial"/>
                <a:cs typeface="Arial"/>
              </a:rPr>
              <a:t>to be measured (posture, type of movement, etc.)</a:t>
            </a:r>
          </a:p>
          <a:p>
            <a:pPr marL="742950" lvl="1"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Those related to the </a:t>
            </a:r>
            <a:r>
              <a:rPr lang="en-GB" sz="1600" b="1" i="0" strike="noStrike" cap="none" spc="0" baseline="0">
                <a:solidFill>
                  <a:srgbClr val="262673"/>
                </a:solidFill>
                <a:effectLst/>
                <a:latin typeface="Arial"/>
                <a:ea typeface="Arial"/>
                <a:cs typeface="Arial"/>
              </a:rPr>
              <a:t>protocol</a:t>
            </a:r>
            <a:r>
              <a:rPr lang="en-GB" sz="1600" b="0" i="0" strike="noStrike" cap="none" spc="0" baseline="0">
                <a:solidFill>
                  <a:srgbClr val="262673"/>
                </a:solidFill>
                <a:effectLst/>
                <a:latin typeface="Arial"/>
                <a:ea typeface="Arial"/>
                <a:cs typeface="Arial"/>
              </a:rPr>
              <a:t>: prior warm-up, amount of repetitions, etc. </a:t>
            </a:r>
          </a:p>
          <a:p>
            <a:pPr marL="742950" lvl="1"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Those related to the </a:t>
            </a:r>
            <a:r>
              <a:rPr lang="en-GB" sz="1600" b="1" i="0" strike="noStrike" cap="none" spc="0" baseline="0">
                <a:solidFill>
                  <a:srgbClr val="262673"/>
                </a:solidFill>
                <a:effectLst/>
                <a:latin typeface="Arial"/>
                <a:ea typeface="Arial"/>
                <a:cs typeface="Arial"/>
              </a:rPr>
              <a:t>orders and instructions </a:t>
            </a:r>
            <a:r>
              <a:rPr lang="en-GB" sz="1600" b="0" i="0" strike="noStrike" cap="none" spc="0" baseline="0">
                <a:solidFill>
                  <a:srgbClr val="262673"/>
                </a:solidFill>
                <a:effectLst/>
                <a:latin typeface="Arial"/>
                <a:ea typeface="Arial"/>
                <a:cs typeface="Arial"/>
              </a:rPr>
              <a:t>given to the subject.  </a:t>
            </a:r>
          </a:p>
          <a:p>
            <a:pPr marL="742950" lvl="1"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Those related to the </a:t>
            </a:r>
            <a:r>
              <a:rPr lang="en-GB" sz="1600" b="1" i="0" strike="noStrike" cap="none" spc="0" baseline="0">
                <a:solidFill>
                  <a:srgbClr val="262673"/>
                </a:solidFill>
                <a:effectLst/>
                <a:latin typeface="Arial"/>
                <a:ea typeface="Arial"/>
                <a:cs typeface="Arial"/>
              </a:rPr>
              <a:t>subjects themselves or to factors unrelated </a:t>
            </a:r>
            <a:r>
              <a:rPr lang="en-GB" sz="1600" b="0" i="0" strike="noStrike" cap="none" spc="0" baseline="0">
                <a:solidFill>
                  <a:srgbClr val="262673"/>
                </a:solidFill>
                <a:effectLst/>
                <a:latin typeface="Arial"/>
                <a:ea typeface="Arial"/>
                <a:cs typeface="Arial"/>
              </a:rPr>
              <a:t>to the test.</a:t>
            </a:r>
          </a:p>
          <a:p>
            <a:pPr marL="742950" lvl="1" indent="-285750" algn="just">
              <a:buFont typeface="Arial" panose="020B0604020202020204" pitchFamily="34" charset="0"/>
              <a:buChar char="•"/>
              <a:defRPr/>
            </a:pPr>
            <a:r>
              <a:rPr lang="en-GB" sz="1600" b="0" i="0" strike="noStrike" cap="none" spc="0" baseline="0">
                <a:solidFill>
                  <a:srgbClr val="262673"/>
                </a:solidFill>
                <a:effectLst/>
                <a:latin typeface="Arial"/>
                <a:ea typeface="Arial"/>
                <a:cs typeface="Arial"/>
              </a:rPr>
              <a:t>Others.</a:t>
            </a:r>
          </a:p>
          <a:p>
            <a:pPr marL="342900" indent="-342900" algn="just">
              <a:buFont typeface="+mj-lt"/>
              <a:buAutoNum type="arabicPeriod"/>
              <a:defRPr/>
            </a:pPr>
            <a:r>
              <a:rPr lang="en-GB" sz="1600" b="0" i="0" strike="noStrike" cap="none" spc="0" baseline="0">
                <a:solidFill>
                  <a:srgbClr val="262673"/>
                </a:solidFill>
                <a:effectLst/>
                <a:latin typeface="Arial"/>
                <a:ea typeface="Arial"/>
                <a:cs typeface="Arial"/>
              </a:rPr>
              <a:t>Create a </a:t>
            </a:r>
            <a:r>
              <a:rPr lang="en-GB" sz="1600" b="1" i="0" strike="noStrike" cap="none" spc="0" baseline="0">
                <a:solidFill>
                  <a:srgbClr val="262673"/>
                </a:solidFill>
                <a:effectLst/>
                <a:latin typeface="Arial"/>
                <a:ea typeface="Arial"/>
                <a:cs typeface="Arial"/>
              </a:rPr>
              <a:t>protocol for measuring cervical mobility by kinematic analysis.</a:t>
            </a:r>
            <a:r>
              <a:rPr lang="en-GB" sz="1600" b="0" i="0" strike="noStrike" cap="none" spc="0" baseline="0">
                <a:solidFill>
                  <a:srgbClr val="262673"/>
                </a:solidFill>
                <a:effectLst/>
                <a:latin typeface="Arial"/>
                <a:ea typeface="Arial"/>
                <a:cs typeface="Arial"/>
              </a:rPr>
              <a:t> You must define gesture, times, number of repetitions, posture, orders and instructions, and any information you can. </a:t>
            </a:r>
          </a:p>
          <a:p>
            <a:pPr marL="342900" indent="-342900" algn="just">
              <a:buFont typeface="+mj-lt"/>
              <a:buAutoNum type="arabicPeriod"/>
              <a:defRPr/>
            </a:pPr>
            <a:r>
              <a:rPr lang="en-GB" sz="1600" b="0" i="0" strike="noStrike" cap="none" spc="0" baseline="0">
                <a:solidFill>
                  <a:srgbClr val="262673"/>
                </a:solidFill>
                <a:effectLst/>
                <a:latin typeface="Arial"/>
                <a:ea typeface="Arial"/>
                <a:cs typeface="Arial"/>
              </a:rPr>
              <a:t>Share your impressions and your protocol with your colleagues. 	</a:t>
            </a:r>
          </a:p>
          <a:p>
            <a:pPr algn="just">
              <a:defRPr/>
            </a:pPr>
            <a:r>
              <a:rPr lang="en-GB" sz="1600" b="1" i="1" strike="noStrike" cap="none" spc="0" baseline="0">
                <a:solidFill>
                  <a:srgbClr val="262673"/>
                </a:solidFill>
                <a:effectLst/>
                <a:latin typeface="Arial"/>
                <a:ea typeface="Arial"/>
                <a:cs typeface="Arial"/>
              </a:rPr>
              <a:t>There are articles that may help you by Strimpakos et al. about the factors that can have an influence on an evaluation of mobility, proprioception (part I), and strength (part II) of the cervical spine. You can also include other factors that you think might have an influence on the measurement but which do not appear in those articles.</a:t>
            </a:r>
          </a:p>
          <a:p>
            <a:pPr algn="just">
              <a:defRPr/>
            </a:pPr>
            <a:endParaRPr lang="en-US" sz="1600" b="0">
              <a:solidFill>
                <a:schemeClr val="accent2">
                  <a:lumMod val="75000"/>
                </a:schemeClr>
              </a:solidFill>
            </a:endParaRPr>
          </a:p>
        </p:txBody>
      </p:sp>
    </p:spTree>
    <p:extLst>
      <p:ext uri="{BB962C8B-B14F-4D97-AF65-F5344CB8AC3E}">
        <p14:creationId xmlns:p14="http://schemas.microsoft.com/office/powerpoint/2010/main" val="40178408"/>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0DC8-475D-4694-8099-C9F3BEE52AB0}"/>
              </a:ext>
            </a:extLst>
          </p:cNvPr>
          <p:cNvSpPr>
            <a:spLocks noGrp="1"/>
          </p:cNvSpPr>
          <p:nvPr>
            <p:ph type="title"/>
            <p:custDataLst>
              <p:tags r:id="rId1"/>
            </p:custDataLst>
          </p:nvPr>
        </p:nvSpPr>
        <p:spPr>
          <a:xfrm>
            <a:off x="233852" y="863083"/>
            <a:ext cx="1800200" cy="604837"/>
          </a:xfrm>
        </p:spPr>
        <p:txBody>
          <a:bodyPr/>
          <a:lstStyle/>
          <a:p>
            <a:r>
              <a:rPr lang="en-GB" sz="2200" b="1" i="0" strike="noStrike" cap="none" spc="0" baseline="0">
                <a:solidFill>
                  <a:srgbClr val="262673"/>
                </a:solidFill>
                <a:effectLst/>
                <a:latin typeface="Arial"/>
                <a:ea typeface="Arial"/>
                <a:cs typeface="Arial"/>
              </a:rPr>
              <a:t>References</a:t>
            </a:r>
          </a:p>
        </p:txBody>
      </p:sp>
      <p:sp>
        <p:nvSpPr>
          <p:cNvPr id="4" name="Prostokąt 3">
            <a:extLst>
              <a:ext uri="{FF2B5EF4-FFF2-40B4-BE49-F238E27FC236}">
                <a16:creationId xmlns:a16="http://schemas.microsoft.com/office/drawing/2014/main" id="{D9C10E06-6793-4F1D-B98A-6318DCC9E32C}"/>
              </a:ext>
            </a:extLst>
          </p:cNvPr>
          <p:cNvSpPr/>
          <p:nvPr>
            <p:custDataLst>
              <p:tags r:id="rId2"/>
            </p:custDataLst>
          </p:nvPr>
        </p:nvSpPr>
        <p:spPr>
          <a:xfrm>
            <a:off x="319316" y="1427162"/>
            <a:ext cx="8433360" cy="5796993"/>
          </a:xfrm>
          <a:prstGeom prst="rect">
            <a:avLst/>
          </a:prstGeom>
          <a:noFill/>
        </p:spPr>
        <p:txBody>
          <a:bodyPr wrap="square">
            <a:spAutoFit/>
          </a:bodyPr>
          <a:lstStyle/>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 Validity of the Microsoft Kinect for measurement of neck angle: comparison with electrogoniometry. Int J Occup Saf Ergon. 2017 Dec;23(4):524-532.</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Díaz, J. G., Montes, J. V., &amp; Díez, M. R. (2018). Fiabilidad del fenómeno de flexión-relajación cervical. Factores que definen el protocolo de valoración. Rehabilitación, 52(2), 75-84.</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Dr. Theodore C. Doege, Dr. Thomas P.Houston. (Ed.). (1994). Guías para la evaluación de las Deficiencias Permanentes.American Medical Association, versión castellana. Madrid, España: Ed.ARTEGRAF, S.A.</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Fortin, M., Wilk, N., Dobrescu, O., Martel, P., Santaguida, C., &amp; Weber, M. H. (2018). Relationship between cervical muscle morphology evaluated by MRI, cervical muscle strength and functional outcomes in patients with degenerative cervical myelopathy. Musculoskeletal Science and Practice, 38, 1-7. </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O'Leary S, Fagermoen CL, Hasegawa H, Thorsen AS, Van Wyk L. Differential Strength and Endurance Parameters of the Craniocervical and Cervicothoracic Extensors and Flexors in Healthy Individuals. J Appl Biomech. 2017 Apr;33(2):166-170.</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Strimpakos, N. (2011). The assessment of the cervical spine. Part 1: Range of motion and proprioception. Journal of bodywork and movement therapies, 15(1), 114-124.</a:t>
            </a:r>
          </a:p>
          <a:p>
            <a:pPr indent="-457200" algn="just">
              <a:buFont typeface="Arial" panose="020B0604020202020204" pitchFamily="34" charset="0"/>
              <a:buChar char="•"/>
            </a:pPr>
            <a:r>
              <a:rPr lang="en-GB" sz="1200" b="0" i="0" strike="noStrike" cap="none" spc="0" baseline="0">
                <a:solidFill>
                  <a:srgbClr val="262673"/>
                </a:solidFill>
                <a:effectLst/>
                <a:latin typeface="Arial"/>
                <a:ea typeface="Arial"/>
                <a:cs typeface="Arial"/>
              </a:rPr>
              <a:t>Strimpakos, N. (2011). The assessment of the cervical spine. Part 2: strength and endurance/fatigue. Journal of bodywork and movement therapies, 15(4), 417-430.</a:t>
            </a:r>
          </a:p>
          <a:p>
            <a:endParaRPr lang="es-ES" sz="1600">
              <a:solidFill>
                <a:schemeClr val="accent2"/>
              </a:solidFill>
            </a:endParaRPr>
          </a:p>
          <a:p>
            <a:r>
              <a:rPr lang="en-GB" sz="1400" b="1" i="0" strike="noStrike" cap="none" spc="0" baseline="0">
                <a:solidFill>
                  <a:srgbClr val="333399"/>
                </a:solidFill>
                <a:effectLst/>
                <a:latin typeface="Arial"/>
                <a:ea typeface="Arial"/>
                <a:cs typeface="Arial"/>
              </a:rPr>
              <a:t>Websites:</a:t>
            </a:r>
          </a:p>
          <a:p>
            <a:r>
              <a:rPr lang="en-GB" sz="1400" b="1" i="0" strike="noStrike" cap="none" spc="0" baseline="0">
                <a:solidFill>
                  <a:srgbClr val="B290FF"/>
                </a:solidFill>
                <a:effectLst/>
                <a:latin typeface="Arial"/>
                <a:ea typeface="Arial"/>
                <a:cs typeface="Arial"/>
                <a:hlinkClick r:id="rId4" history="0"/>
              </a:rPr>
              <a:t>https://www.btetechnologies.com/rehabilitation/mcu/</a:t>
            </a:r>
          </a:p>
          <a:p>
            <a:r>
              <a:rPr lang="en-GB" sz="1400" b="1" i="0" strike="noStrike" cap="none" spc="0" baseline="0">
                <a:solidFill>
                  <a:srgbClr val="B290FF"/>
                </a:solidFill>
                <a:effectLst/>
                <a:latin typeface="Arial"/>
                <a:ea typeface="Arial"/>
                <a:cs typeface="Arial"/>
                <a:hlinkClick r:id="rId5" history="0"/>
              </a:rPr>
              <a:t>https://tienda.fisaude.com/dinamometro-evaluacion-musculo-esqueletica-microfet2-p-39680.html</a:t>
            </a:r>
          </a:p>
          <a:p>
            <a:r>
              <a:rPr lang="en-GB" sz="1400" b="1" i="0" strike="noStrike" cap="none" spc="0" baseline="0">
                <a:solidFill>
                  <a:srgbClr val="B290FF"/>
                </a:solidFill>
                <a:effectLst/>
                <a:latin typeface="Arial"/>
                <a:ea typeface="Arial"/>
                <a:cs typeface="Arial"/>
                <a:hlinkClick r:id="rId6" history="0"/>
              </a:rPr>
              <a:t>https://www.youtube.com/watch?v=WJpOEvj0NXg</a:t>
            </a:r>
          </a:p>
          <a:p>
            <a:r>
              <a:rPr lang="en-GB" sz="1400" b="1" i="0" strike="noStrike" cap="none" spc="0" baseline="0">
                <a:solidFill>
                  <a:srgbClr val="B290FF"/>
                </a:solidFill>
                <a:effectLst/>
                <a:latin typeface="Arial"/>
                <a:ea typeface="Arial"/>
                <a:cs typeface="Arial"/>
                <a:hlinkClick r:id="rId7" history="0"/>
              </a:rPr>
              <a:t>http://www.seniam.org/</a:t>
            </a:r>
          </a:p>
          <a:p>
            <a:endParaRPr lang="es-ES" sz="1600">
              <a:solidFill>
                <a:srgbClr val="00FF99"/>
              </a:solidFill>
            </a:endParaRPr>
          </a:p>
          <a:p>
            <a:endParaRPr lang="es-ES" sz="1600">
              <a:solidFill>
                <a:schemeClr val="accent1">
                  <a:lumMod val="25000"/>
                  <a:lumOff val="75000"/>
                </a:schemeClr>
              </a:solidFill>
            </a:endParaRPr>
          </a:p>
          <a:p>
            <a:endParaRPr lang="es-ES" sz="1600"/>
          </a:p>
          <a:p>
            <a:endParaRPr lang="es-ES" sz="1600">
              <a:solidFill>
                <a:schemeClr val="accent2"/>
              </a:solidFill>
            </a:endParaRPr>
          </a:p>
          <a:p>
            <a:endParaRPr lang="es-ES" sz="1600">
              <a:solidFill>
                <a:schemeClr val="accent2"/>
              </a:solidFill>
            </a:endParaRPr>
          </a:p>
          <a:p>
            <a:endParaRPr lang="es-ES" sz="1600">
              <a:solidFill>
                <a:schemeClr val="accent2"/>
              </a:solidFill>
            </a:endParaRPr>
          </a:p>
        </p:txBody>
      </p:sp>
    </p:spTree>
    <p:extLst>
      <p:ext uri="{BB962C8B-B14F-4D97-AF65-F5344CB8AC3E}">
        <p14:creationId xmlns:p14="http://schemas.microsoft.com/office/powerpoint/2010/main" val="3531869948"/>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4181236-4925-44B4-8A32-0D505D12D047}"/>
              </a:ext>
            </a:extLst>
          </p:cNvPr>
          <p:cNvSpPr txBox="1"/>
          <p:nvPr/>
        </p:nvSpPr>
        <p:spPr>
          <a:xfrm>
            <a:off x="2286000" y="4797152"/>
            <a:ext cx="4572000" cy="974306"/>
          </a:xfrm>
          <a:prstGeom prst="rect">
            <a:avLst/>
          </a:prstGeom>
          <a:noFill/>
        </p:spPr>
        <p:txBody>
          <a:bodyPr wrap="square">
            <a:spAutoFit/>
          </a:bodyPr>
          <a:lstStyle/>
          <a:p>
            <a:pPr algn="ctr">
              <a:lnSpc>
                <a:spcPts val="1400"/>
              </a:lnSpc>
              <a:spcBef>
                <a:spcPts val="1200"/>
              </a:spcBef>
            </a:pPr>
            <a:r>
              <a:rPr lang="pl-PL" sz="1000" dirty="0">
                <a:solidFill>
                  <a:schemeClr val="tx1"/>
                </a:solidFill>
                <a:effectLst/>
                <a:latin typeface="Arial" panose="020B0604020202020204" pitchFamily="34" charset="0"/>
                <a:ea typeface="Calibri" panose="020F0502020204030204" pitchFamily="34" charset="0"/>
              </a:rPr>
              <a:t>The </a:t>
            </a:r>
            <a:r>
              <a:rPr lang="pl-PL" sz="1000" dirty="0" err="1">
                <a:solidFill>
                  <a:schemeClr val="tx1"/>
                </a:solidFill>
                <a:effectLst/>
                <a:latin typeface="Arial" panose="020B0604020202020204" pitchFamily="34" charset="0"/>
                <a:ea typeface="Calibri" panose="020F0502020204030204" pitchFamily="34" charset="0"/>
              </a:rPr>
              <a:t>European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Commission's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support</a:t>
            </a:r>
            <a:r>
              <a:rPr lang="pl-PL" sz="1000" dirty="0">
                <a:solidFill>
                  <a:schemeClr val="tx1"/>
                </a:solidFill>
                <a:effectLst/>
                <a:latin typeface="Arial" panose="020B0604020202020204" pitchFamily="34" charset="0"/>
                <a:ea typeface="Calibri" panose="020F0502020204030204" pitchFamily="34" charset="0"/>
              </a:rPr>
              <a:t> for the </a:t>
            </a:r>
            <a:r>
              <a:rPr lang="pl-PL" sz="1000" dirty="0" err="1">
                <a:solidFill>
                  <a:schemeClr val="tx1"/>
                </a:solidFill>
                <a:effectLst/>
                <a:latin typeface="Arial" panose="020B0604020202020204" pitchFamily="34" charset="0"/>
                <a:ea typeface="Calibri" panose="020F0502020204030204" pitchFamily="34" charset="0"/>
              </a:rPr>
              <a:t>production</a:t>
            </a:r>
            <a:r>
              <a:rPr lang="pl-PL" sz="1000" dirty="0">
                <a:solidFill>
                  <a:schemeClr val="tx1"/>
                </a:solidFill>
                <a:effectLst/>
                <a:latin typeface="Arial" panose="020B0604020202020204" pitchFamily="34" charset="0"/>
                <a:ea typeface="Calibri" panose="020F0502020204030204" pitchFamily="34" charset="0"/>
              </a:rPr>
              <a:t> of </a:t>
            </a:r>
            <a:r>
              <a:rPr lang="pl-PL" sz="1000" dirty="0" err="1">
                <a:solidFill>
                  <a:schemeClr val="tx1"/>
                </a:solidFill>
                <a:effectLst/>
                <a:latin typeface="Arial" panose="020B0604020202020204" pitchFamily="34" charset="0"/>
                <a:ea typeface="Calibri" panose="020F0502020204030204" pitchFamily="34" charset="0"/>
              </a:rPr>
              <a:t>this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publication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does</a:t>
            </a:r>
            <a:r>
              <a:rPr lang="pl-PL" sz="1000" dirty="0">
                <a:solidFill>
                  <a:schemeClr val="tx1"/>
                </a:solidFill>
                <a:effectLst/>
                <a:latin typeface="Arial" panose="020B0604020202020204" pitchFamily="34" charset="0"/>
                <a:ea typeface="Calibri" panose="020F0502020204030204" pitchFamily="34" charset="0"/>
              </a:rPr>
              <a:t> not </a:t>
            </a:r>
            <a:r>
              <a:rPr lang="pl-PL" sz="1000" dirty="0" err="1">
                <a:solidFill>
                  <a:schemeClr val="tx1"/>
                </a:solidFill>
                <a:effectLst/>
                <a:latin typeface="Arial" panose="020B0604020202020204" pitchFamily="34" charset="0"/>
                <a:ea typeface="Calibri" panose="020F0502020204030204" pitchFamily="34" charset="0"/>
              </a:rPr>
              <a:t>constitute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endorsement</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contents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reflect</a:t>
            </a:r>
            <a:r>
              <a:rPr lang="pl-PL" sz="1000" dirty="0">
                <a:solidFill>
                  <a:schemeClr val="tx1"/>
                </a:solidFill>
                <a:effectLst/>
                <a:latin typeface="Arial" panose="020B0604020202020204" pitchFamily="34" charset="0"/>
                <a:ea typeface="Calibri" panose="020F0502020204030204" pitchFamily="34" charset="0"/>
              </a:rPr>
              <a:t> the </a:t>
            </a:r>
            <a:r>
              <a:rPr lang="pl-PL" sz="1000" dirty="0" err="1">
                <a:solidFill>
                  <a:schemeClr val="tx1"/>
                </a:solidFill>
                <a:effectLst/>
                <a:latin typeface="Arial" panose="020B0604020202020204" pitchFamily="34" charset="0"/>
                <a:ea typeface="Calibri" panose="020F0502020204030204" pitchFamily="34" charset="0"/>
              </a:rPr>
              <a:t>views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only</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authors</a:t>
            </a:r>
            <a:r>
              <a:rPr lang="pl-PL" sz="1000" dirty="0">
                <a:solidFill>
                  <a:schemeClr val="tx1"/>
                </a:solidFill>
                <a:effectLst/>
                <a:latin typeface="Arial" panose="020B0604020202020204" pitchFamily="34" charset="0"/>
                <a:ea typeface="Calibri" panose="020F0502020204030204" pitchFamily="34" charset="0"/>
              </a:rPr>
              <a:t>, and the </a:t>
            </a:r>
            <a:r>
              <a:rPr lang="pl-PL" sz="1000" dirty="0" err="1">
                <a:solidFill>
                  <a:schemeClr val="tx1"/>
                </a:solidFill>
                <a:effectLst/>
                <a:latin typeface="Arial" panose="020B0604020202020204" pitchFamily="34" charset="0"/>
                <a:ea typeface="Calibri" panose="020F0502020204030204" pitchFamily="34" charset="0"/>
              </a:rPr>
              <a:t>Commission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cannot</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held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responsible</a:t>
            </a:r>
            <a:r>
              <a:rPr lang="pl-PL" sz="1000" dirty="0">
                <a:solidFill>
                  <a:schemeClr val="tx1"/>
                </a:solidFill>
                <a:effectLst/>
                <a:latin typeface="Arial" panose="020B0604020202020204" pitchFamily="34" charset="0"/>
                <a:ea typeface="Calibri" panose="020F0502020204030204" pitchFamily="34" charset="0"/>
              </a:rPr>
              <a:t> for </a:t>
            </a:r>
            <a:r>
              <a:rPr lang="pl-PL" sz="1000" dirty="0" err="1">
                <a:solidFill>
                  <a:schemeClr val="tx1"/>
                </a:solidFill>
                <a:effectLst/>
                <a:latin typeface="Arial" panose="020B0604020202020204" pitchFamily="34" charset="0"/>
                <a:ea typeface="Calibri" panose="020F0502020204030204" pitchFamily="34" charset="0"/>
              </a:rPr>
              <a:t>any</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use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may</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made</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information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contained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therein</a:t>
            </a:r>
            <a:r>
              <a:rPr lang="pl-PL" sz="1000" dirty="0">
                <a:solidFill>
                  <a:schemeClr val="tx1"/>
                </a:solidFill>
                <a:effectLst/>
                <a:latin typeface="Arial" panose="020B0604020202020204" pitchFamily="34" charset="0"/>
                <a:ea typeface="Calibri" panose="020F0502020204030204" pitchFamily="34" charset="0"/>
              </a:rPr>
              <a:t>.</a:t>
            </a:r>
            <a:endParaRPr lang="pl-PL" sz="1100" dirty="0">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430520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1" i="0" strike="noStrike" cap="none" spc="0" baseline="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nvSpPr>
        <p:spPr>
          <a:xfrm>
            <a:off x="931404" y="2348880"/>
            <a:ext cx="7640480" cy="3112069"/>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Protocols to evaluate motion</a:t>
            </a:r>
          </a:p>
          <a:p>
            <a:pPr marL="800100" lvl="1"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Electrogoniometry and inclinometry</a:t>
            </a:r>
          </a:p>
          <a:p>
            <a:pPr marL="800100" lvl="1"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Photogrammetry and inertial sensors</a:t>
            </a:r>
          </a:p>
          <a:p>
            <a:pPr marL="800100" lvl="1"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Others: Kinect, MCU system</a:t>
            </a:r>
          </a:p>
          <a:p>
            <a:pPr marL="342900"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Protocols to evaluate strength:	</a:t>
            </a:r>
          </a:p>
          <a:p>
            <a:pPr marL="800100" lvl="1"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Isometric dynamometry.</a:t>
            </a:r>
          </a:p>
          <a:p>
            <a:pPr marL="342900" indent="-342900">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1189909"/>
          </a:xfrm>
          <a:prstGeom prst="rect">
            <a:avLst/>
          </a:prstGeom>
        </p:spPr>
        <p:txBody>
          <a:bodyPr wrap="square">
            <a:spAutoFit/>
          </a:bodyPr>
          <a:lstStyle/>
          <a:p>
            <a:pPr algn="ctr">
              <a:defRPr/>
            </a:pPr>
            <a:r>
              <a:rPr lang="en-US" sz="2400" dirty="0">
                <a:solidFill>
                  <a:srgbClr val="262673"/>
                </a:solidFill>
                <a:latin typeface="Bradley Hand ITC"/>
                <a:ea typeface="Bradley Hand ITC"/>
                <a:cs typeface="Bradley Hand ITC"/>
              </a:rPr>
              <a:t>D.1. Which cervical biomechanical instrumented evaluation protocols exist?</a:t>
            </a:r>
          </a:p>
          <a:p>
            <a:pPr algn="ctr">
              <a:defRPr/>
            </a:pPr>
            <a:endParaRPr lang="en-US" sz="2400" b="0" dirty="0">
              <a:solidFill>
                <a:schemeClr val="accent2">
                  <a:lumMod val="75000"/>
                </a:schemeClr>
              </a:solidFill>
            </a:endParaRPr>
          </a:p>
        </p:txBody>
      </p:sp>
    </p:spTree>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711448" y="1556792"/>
            <a:ext cx="8072961" cy="1433993"/>
          </a:xfrm>
          <a:prstGeom prst="rect">
            <a:avLst/>
          </a:prstGeom>
          <a:noFill/>
        </p:spPr>
        <p:txBody>
          <a:bodyPr wrap="square">
            <a:spAutoFit/>
          </a:bodyPr>
          <a:lstStyle/>
          <a:p>
            <a:pPr>
              <a:defRPr/>
            </a:pPr>
            <a:r>
              <a:rPr lang="en-GB" sz="2200" b="1" i="0" strike="noStrike" cap="none" spc="0" baseline="0">
                <a:solidFill>
                  <a:srgbClr val="262673"/>
                </a:solidFill>
                <a:effectLst/>
                <a:latin typeface="Arial"/>
                <a:ea typeface="Arial"/>
                <a:cs typeface="Arial"/>
              </a:rPr>
              <a:t>Complementary test </a:t>
            </a:r>
            <a:r>
              <a:rPr lang="en-GB" sz="2200" b="0" i="0" strike="noStrike" cap="none" spc="0" baseline="0">
                <a:solidFill>
                  <a:srgbClr val="262673"/>
                </a:solidFill>
                <a:effectLst/>
                <a:latin typeface="Arial"/>
                <a:ea typeface="Arial"/>
                <a:cs typeface="Arial"/>
              </a:rPr>
              <a:t>done by means of biomechanical techniques </a:t>
            </a:r>
          </a:p>
          <a:p>
            <a:pPr>
              <a:defRPr/>
            </a:pPr>
            <a:r>
              <a:rPr lang="en-GB" sz="2200" b="0" i="0" strike="noStrike" cap="none" spc="0" baseline="0">
                <a:solidFill>
                  <a:srgbClr val="262673"/>
                </a:solidFill>
                <a:effectLst/>
                <a:latin typeface="Arial"/>
                <a:ea typeface="Arial"/>
                <a:cs typeface="Arial"/>
              </a:rPr>
              <a:t>There are different biomechanical assessment tests. The aspects that define them are: </a:t>
            </a:r>
          </a:p>
        </p:txBody>
      </p:sp>
      <p:sp>
        <p:nvSpPr>
          <p:cNvPr id="9" name="Prostokąt 1">
            <a:extLst>
              <a:ext uri="{FF2B5EF4-FFF2-40B4-BE49-F238E27FC236}">
                <a16:creationId xmlns:a16="http://schemas.microsoft.com/office/drawing/2014/main" id="{29AFF2AD-6C86-4251-80BD-C483AB019EA7}"/>
              </a:ext>
            </a:extLst>
          </p:cNvPr>
          <p:cNvSpPr/>
          <p:nvPr/>
        </p:nvSpPr>
        <p:spPr>
          <a:xfrm>
            <a:off x="683568" y="978216"/>
            <a:ext cx="8136649" cy="823783"/>
          </a:xfrm>
          <a:prstGeom prst="rect">
            <a:avLst/>
          </a:prstGeom>
        </p:spPr>
        <p:txBody>
          <a:bodyPr wrap="square">
            <a:spAutoFit/>
          </a:bodyPr>
          <a:lstStyle/>
          <a:p>
            <a:pPr>
              <a:defRPr/>
            </a:pPr>
            <a:r>
              <a:rPr lang="en-GB" sz="2400" b="1" i="0" strike="noStrike" cap="none" spc="0" baseline="0">
                <a:solidFill>
                  <a:srgbClr val="262673"/>
                </a:solidFill>
                <a:effectLst/>
                <a:latin typeface="Arial"/>
                <a:ea typeface="Arial"/>
                <a:cs typeface="Arial"/>
              </a:rPr>
              <a:t>What is a biomechanical test? What does it involve?</a:t>
            </a:r>
          </a:p>
          <a:p>
            <a:pPr algn="ctr">
              <a:defRPr/>
            </a:pPr>
            <a:endParaRPr lang="en-US" sz="2400" b="0">
              <a:solidFill>
                <a:schemeClr val="accent2">
                  <a:lumMod val="75000"/>
                </a:schemeClr>
              </a:solidFill>
            </a:endParaRPr>
          </a:p>
        </p:txBody>
      </p:sp>
      <p:sp>
        <p:nvSpPr>
          <p:cNvPr id="15" name="Prostokąt 3">
            <a:extLst>
              <a:ext uri="{FF2B5EF4-FFF2-40B4-BE49-F238E27FC236}">
                <a16:creationId xmlns:a16="http://schemas.microsoft.com/office/drawing/2014/main" id="{CBBEC676-707C-4B4B-9D39-FD2D911B7886}"/>
              </a:ext>
            </a:extLst>
          </p:cNvPr>
          <p:cNvSpPr/>
          <p:nvPr/>
        </p:nvSpPr>
        <p:spPr>
          <a:xfrm>
            <a:off x="899592" y="2864980"/>
            <a:ext cx="8072961" cy="2440838"/>
          </a:xfrm>
          <a:prstGeom prst="rect">
            <a:avLst/>
          </a:prstGeom>
          <a:noFill/>
        </p:spPr>
        <p:txBody>
          <a:bodyPr wrap="square">
            <a:spAutoFit/>
          </a:bodyPr>
          <a:lstStyle/>
          <a:p>
            <a:pPr>
              <a:defRPr/>
            </a:pPr>
            <a:endParaRPr lang="en-US" sz="2200" b="0">
              <a:solidFill>
                <a:schemeClr val="accent2">
                  <a:lumMod val="75000"/>
                </a:schemeClr>
              </a:solidFill>
            </a:endParaRPr>
          </a:p>
          <a:p>
            <a:pPr>
              <a:defRPr/>
            </a:pPr>
            <a:r>
              <a:rPr lang="en-GB" sz="2200" b="0" i="0" strike="noStrike" cap="none" spc="0" baseline="0">
                <a:solidFill>
                  <a:srgbClr val="262673"/>
                </a:solidFill>
                <a:effectLst/>
                <a:latin typeface="Arial"/>
                <a:ea typeface="Arial"/>
                <a:cs typeface="Arial"/>
              </a:rPr>
              <a:t>• What function is being assessed. </a:t>
            </a:r>
          </a:p>
          <a:p>
            <a:pPr>
              <a:defRPr/>
            </a:pPr>
            <a:r>
              <a:rPr lang="en-GB" sz="2200" b="0" i="0" strike="noStrike" cap="none" spc="0" baseline="0">
                <a:solidFill>
                  <a:srgbClr val="262673"/>
                </a:solidFill>
                <a:effectLst/>
                <a:latin typeface="Arial"/>
                <a:ea typeface="Arial"/>
                <a:cs typeface="Arial"/>
              </a:rPr>
              <a:t>• What instrument and technique it is based on. </a:t>
            </a:r>
          </a:p>
          <a:p>
            <a:pPr>
              <a:defRPr/>
            </a:pPr>
            <a:r>
              <a:rPr lang="en-GB" sz="2200" b="0" i="0" strike="noStrike" cap="none" spc="0" baseline="0">
                <a:solidFill>
                  <a:srgbClr val="262673"/>
                </a:solidFill>
                <a:effectLst/>
                <a:latin typeface="Arial"/>
                <a:ea typeface="Arial"/>
                <a:cs typeface="Arial"/>
              </a:rPr>
              <a:t>• What assessment protocol has been used (D.1). </a:t>
            </a:r>
          </a:p>
          <a:p>
            <a:pPr>
              <a:defRPr/>
            </a:pPr>
            <a:r>
              <a:rPr lang="en-GB" sz="2200" b="0" i="0" strike="noStrike" cap="none" spc="0" baseline="0">
                <a:solidFill>
                  <a:srgbClr val="262673"/>
                </a:solidFill>
                <a:effectLst/>
                <a:latin typeface="Arial"/>
                <a:ea typeface="Arial"/>
                <a:cs typeface="Arial"/>
              </a:rPr>
              <a:t>• What results it provides, in what units and with what data analysis techniques they have been obtained. </a:t>
            </a:r>
          </a:p>
          <a:p>
            <a:pPr>
              <a:defRPr/>
            </a:pPr>
            <a:r>
              <a:rPr lang="en-GB" sz="2200" b="0" i="0" strike="noStrike" cap="none" spc="0" baseline="0">
                <a:solidFill>
                  <a:srgbClr val="262673"/>
                </a:solidFill>
                <a:effectLst/>
                <a:latin typeface="Arial"/>
                <a:ea typeface="Arial"/>
                <a:cs typeface="Arial"/>
              </a:rPr>
              <a:t>• Standardised criteria for interpretation..</a:t>
            </a:r>
          </a:p>
        </p:txBody>
      </p:sp>
    </p:spTree>
    <p:extLst>
      <p:ext uri="{BB962C8B-B14F-4D97-AF65-F5344CB8AC3E}">
        <p14:creationId xmlns:p14="http://schemas.microsoft.com/office/powerpoint/2010/main" val="3997394056"/>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711448" y="1556792"/>
            <a:ext cx="8072961" cy="762762"/>
          </a:xfrm>
          <a:prstGeom prst="rect">
            <a:avLst/>
          </a:prstGeom>
          <a:noFill/>
        </p:spPr>
        <p:txBody>
          <a:bodyPr wrap="square">
            <a:spAutoFit/>
          </a:bodyPr>
          <a:lstStyle/>
          <a:p>
            <a:pPr>
              <a:defRPr/>
            </a:pPr>
            <a:r>
              <a:rPr lang="en-GB" sz="2200" b="0" i="0" strike="noStrike" cap="none" spc="0" baseline="0">
                <a:solidFill>
                  <a:srgbClr val="262673"/>
                </a:solidFill>
                <a:effectLst/>
                <a:latin typeface="Arial"/>
                <a:ea typeface="Arial"/>
                <a:cs typeface="Arial"/>
              </a:rPr>
              <a:t>There are different biomechanical assessment tests. The aspects that define them are: </a:t>
            </a:r>
          </a:p>
        </p:txBody>
      </p:sp>
      <p:sp>
        <p:nvSpPr>
          <p:cNvPr id="9" name="Prostokąt 1">
            <a:extLst>
              <a:ext uri="{FF2B5EF4-FFF2-40B4-BE49-F238E27FC236}">
                <a16:creationId xmlns:a16="http://schemas.microsoft.com/office/drawing/2014/main" id="{29AFF2AD-6C86-4251-80BD-C483AB019EA7}"/>
              </a:ext>
            </a:extLst>
          </p:cNvPr>
          <p:cNvSpPr/>
          <p:nvPr/>
        </p:nvSpPr>
        <p:spPr>
          <a:xfrm>
            <a:off x="683568" y="978216"/>
            <a:ext cx="8136649" cy="823783"/>
          </a:xfrm>
          <a:prstGeom prst="rect">
            <a:avLst/>
          </a:prstGeom>
        </p:spPr>
        <p:txBody>
          <a:bodyPr wrap="square">
            <a:spAutoFit/>
          </a:bodyPr>
          <a:lstStyle/>
          <a:p>
            <a:pPr>
              <a:defRPr/>
            </a:pPr>
            <a:r>
              <a:rPr lang="en-GB" sz="2400" b="1" i="0" strike="noStrike" cap="none" spc="0" baseline="0">
                <a:solidFill>
                  <a:srgbClr val="262673"/>
                </a:solidFill>
                <a:effectLst/>
                <a:latin typeface="Arial"/>
                <a:ea typeface="Arial"/>
                <a:cs typeface="Arial"/>
              </a:rPr>
              <a:t>What is a biomechanical test? What does it involve?</a:t>
            </a:r>
          </a:p>
          <a:p>
            <a:pPr algn="ctr">
              <a:defRPr/>
            </a:pPr>
            <a:endParaRPr lang="en-US" sz="2400" b="0">
              <a:solidFill>
                <a:schemeClr val="accent2">
                  <a:lumMod val="75000"/>
                </a:schemeClr>
              </a:solidFill>
            </a:endParaRPr>
          </a:p>
        </p:txBody>
      </p:sp>
      <p:sp>
        <p:nvSpPr>
          <p:cNvPr id="15" name="Prostokąt 3">
            <a:extLst>
              <a:ext uri="{FF2B5EF4-FFF2-40B4-BE49-F238E27FC236}">
                <a16:creationId xmlns:a16="http://schemas.microsoft.com/office/drawing/2014/main" id="{CBBEC676-707C-4B4B-9D39-FD2D911B7886}"/>
              </a:ext>
            </a:extLst>
          </p:cNvPr>
          <p:cNvSpPr/>
          <p:nvPr/>
        </p:nvSpPr>
        <p:spPr>
          <a:xfrm>
            <a:off x="675704" y="2292945"/>
            <a:ext cx="8072961" cy="2440838"/>
          </a:xfrm>
          <a:prstGeom prst="rect">
            <a:avLst/>
          </a:prstGeom>
          <a:noFill/>
        </p:spPr>
        <p:txBody>
          <a:bodyPr wrap="square">
            <a:spAutoFit/>
          </a:bodyPr>
          <a:lstStyle/>
          <a:p>
            <a:pPr>
              <a:defRPr/>
            </a:pPr>
            <a:endParaRPr lang="en-US" sz="2200" b="0">
              <a:solidFill>
                <a:schemeClr val="accent2">
                  <a:lumMod val="75000"/>
                </a:schemeClr>
              </a:solidFill>
            </a:endParaRPr>
          </a:p>
          <a:p>
            <a:pPr>
              <a:defRPr/>
            </a:pPr>
            <a:r>
              <a:rPr lang="en-GB" sz="2200" b="0" i="0" strike="noStrike" cap="none" spc="0" baseline="0">
                <a:solidFill>
                  <a:srgbClr val="CECEEF"/>
                </a:solidFill>
                <a:effectLst/>
                <a:latin typeface="Arial"/>
                <a:ea typeface="Arial"/>
                <a:cs typeface="Arial"/>
              </a:rPr>
              <a:t>• What function is being assessed. </a:t>
            </a:r>
          </a:p>
          <a:p>
            <a:pPr>
              <a:defRPr/>
            </a:pPr>
            <a:r>
              <a:rPr lang="en-GB" sz="2200" b="0" i="0" strike="noStrike" cap="none" spc="0" baseline="0">
                <a:solidFill>
                  <a:srgbClr val="CECEEF"/>
                </a:solidFill>
                <a:effectLst/>
                <a:latin typeface="Arial"/>
                <a:ea typeface="Arial"/>
                <a:cs typeface="Arial"/>
              </a:rPr>
              <a:t>• What instrument and technique it is based on. </a:t>
            </a:r>
          </a:p>
          <a:p>
            <a:pPr>
              <a:defRPr/>
            </a:pPr>
            <a:r>
              <a:rPr lang="en-GB" sz="2200" b="0" i="0" strike="noStrike" cap="none" spc="0" baseline="0">
                <a:solidFill>
                  <a:srgbClr val="262673"/>
                </a:solidFill>
                <a:effectLst/>
                <a:latin typeface="Arial"/>
                <a:ea typeface="Arial"/>
                <a:cs typeface="Arial"/>
              </a:rPr>
              <a:t>• </a:t>
            </a:r>
            <a:r>
              <a:rPr lang="en-GB" sz="2200" b="1" i="0" strike="noStrike" cap="none" spc="0" baseline="0">
                <a:solidFill>
                  <a:srgbClr val="262673"/>
                </a:solidFill>
                <a:effectLst/>
                <a:latin typeface="Arial"/>
                <a:ea typeface="Arial"/>
                <a:cs typeface="Arial"/>
              </a:rPr>
              <a:t>What assessment protocol has been used. </a:t>
            </a:r>
          </a:p>
          <a:p>
            <a:pPr>
              <a:defRPr/>
            </a:pPr>
            <a:r>
              <a:rPr lang="en-GB" sz="2200" b="0" i="0" strike="noStrike" cap="none" spc="0" baseline="0">
                <a:solidFill>
                  <a:srgbClr val="CECEEF"/>
                </a:solidFill>
                <a:effectLst/>
                <a:latin typeface="Arial"/>
                <a:ea typeface="Arial"/>
                <a:cs typeface="Arial"/>
              </a:rPr>
              <a:t>• What results it provides, in what units and with what data analysis techniques they have been obtained. </a:t>
            </a:r>
          </a:p>
          <a:p>
            <a:pPr>
              <a:defRPr/>
            </a:pPr>
            <a:r>
              <a:rPr lang="en-GB" sz="2200" b="0" i="0" strike="noStrike" cap="none" spc="0" baseline="0">
                <a:solidFill>
                  <a:srgbClr val="CECEEF"/>
                </a:solidFill>
                <a:effectLst/>
                <a:latin typeface="Arial"/>
                <a:ea typeface="Arial"/>
                <a:cs typeface="Arial"/>
              </a:rPr>
              <a:t>• Standardised criteria for interpretation.</a:t>
            </a:r>
          </a:p>
        </p:txBody>
      </p:sp>
    </p:spTree>
    <p:extLst>
      <p:ext uri="{BB962C8B-B14F-4D97-AF65-F5344CB8AC3E}">
        <p14:creationId xmlns:p14="http://schemas.microsoft.com/office/powerpoint/2010/main" val="2909816531"/>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1" i="0" strike="noStrike" cap="none" spc="0" baseline="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nvSpPr>
        <p:spPr>
          <a:xfrm>
            <a:off x="931404" y="2348880"/>
            <a:ext cx="7640480" cy="3447684"/>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Protocols for evaluating motion</a:t>
            </a:r>
          </a:p>
          <a:p>
            <a:pPr marL="800100" lvl="1"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Electrogoniometry and inclinometry</a:t>
            </a:r>
          </a:p>
          <a:p>
            <a:pPr marL="800100" lvl="1"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Photogrammetry and inertial sensors</a:t>
            </a:r>
          </a:p>
          <a:p>
            <a:pPr marL="800100" lvl="1" indent="-342900">
              <a:buFont typeface="Arial" panose="020B0604020202020204" pitchFamily="34" charset="0"/>
              <a:buChar char="•"/>
              <a:defRPr/>
            </a:pPr>
            <a:r>
              <a:rPr lang="en-GB" sz="2200" b="1" i="0" strike="noStrike" cap="none" spc="0" baseline="0">
                <a:solidFill>
                  <a:srgbClr val="262673"/>
                </a:solidFill>
                <a:effectLst/>
                <a:latin typeface="Arial"/>
                <a:ea typeface="Arial"/>
                <a:cs typeface="Arial"/>
              </a:rPr>
              <a:t>Others: Kinect, MCU system</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Protocols to evaluate strength:	</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Isometric dynamometry.</a:t>
            </a:r>
          </a:p>
          <a:p>
            <a:pPr marL="800100" lvl="1"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Others: isokinetic.</a:t>
            </a:r>
          </a:p>
          <a:p>
            <a:pPr marL="342900" indent="-342900">
              <a:buFont typeface="Arial" panose="020B0604020202020204" pitchFamily="34" charset="0"/>
              <a:buChar char="•"/>
              <a:defRPr/>
            </a:pPr>
            <a:r>
              <a:rPr lang="en-GB" sz="2200" b="0" i="0" strike="noStrike" cap="none" spc="0" baseline="0">
                <a:solidFill>
                  <a:srgbClr val="CECEEF"/>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1189909"/>
          </a:xfrm>
          <a:prstGeom prst="rect">
            <a:avLst/>
          </a:prstGeom>
        </p:spPr>
        <p:txBody>
          <a:bodyPr wrap="square">
            <a:spAutoFit/>
          </a:bodyPr>
          <a:lstStyle/>
          <a:p>
            <a:pPr algn="ctr">
              <a:defRPr/>
            </a:pPr>
            <a:r>
              <a:rPr lang="en-US" sz="2400" dirty="0">
                <a:solidFill>
                  <a:srgbClr val="262673"/>
                </a:solidFill>
                <a:latin typeface="Bradley Hand ITC"/>
                <a:ea typeface="Bradley Hand ITC"/>
                <a:cs typeface="Bradley Hand ITC"/>
              </a:rPr>
              <a:t>D.1. Which cervical biomechanical instrumented evaluation protocols exist?</a:t>
            </a:r>
          </a:p>
          <a:p>
            <a:pPr algn="ctr">
              <a:defRPr/>
            </a:pPr>
            <a:endParaRPr lang="en-US" sz="2400" b="0" dirty="0">
              <a:solidFill>
                <a:schemeClr val="accent2">
                  <a:lumMod val="75000"/>
                </a:schemeClr>
              </a:solidFill>
            </a:endParaRPr>
          </a:p>
        </p:txBody>
      </p:sp>
    </p:spTree>
    <p:extLst>
      <p:ext uri="{BB962C8B-B14F-4D97-AF65-F5344CB8AC3E}">
        <p14:creationId xmlns:p14="http://schemas.microsoft.com/office/powerpoint/2010/main" val="1438406748"/>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B02CDD-C544-4CB9-BB47-C1C6753DD1D5}"/>
              </a:ext>
            </a:extLst>
          </p:cNvPr>
          <p:cNvPicPr>
            <a:picLocks noChangeAspect="1"/>
          </p:cNvPicPr>
          <p:nvPr/>
        </p:nvPicPr>
        <p:blipFill>
          <a:blip r:embed="rId3" cstate="print"/>
          <a:stretch>
            <a:fillRect/>
          </a:stretch>
        </p:blipFill>
        <p:spPr>
          <a:xfrm>
            <a:off x="6406280" y="2492896"/>
            <a:ext cx="2400300" cy="2400300"/>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823283"/>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nvSpPr>
        <p:spPr>
          <a:xfrm>
            <a:off x="463924" y="1569620"/>
            <a:ext cx="7568402" cy="1006846"/>
          </a:xfrm>
          <a:prstGeom prst="rect">
            <a:avLst/>
          </a:prstGeom>
        </p:spPr>
        <p:txBody>
          <a:bodyPr wrap="square">
            <a:spAutoFit/>
          </a:bodyPr>
          <a:lstStyle/>
          <a:p>
            <a:pPr algn="just">
              <a:defRPr/>
            </a:pPr>
            <a:r>
              <a:rPr lang="en-GB" sz="2200" b="1" i="0" strike="noStrike" cap="none" spc="0" baseline="0">
                <a:solidFill>
                  <a:srgbClr val="3600B0"/>
                </a:solidFill>
                <a:effectLst/>
                <a:latin typeface="Arial"/>
                <a:ea typeface="Arial"/>
                <a:cs typeface="Arial"/>
              </a:rPr>
              <a:t>Evaluating motion: protocols?</a:t>
            </a:r>
          </a:p>
          <a:p>
            <a:pPr algn="just">
              <a:defRPr/>
            </a:pPr>
            <a:endParaRPr lang="es-ES" sz="1800">
              <a:solidFill>
                <a:schemeClr val="accent1">
                  <a:lumMod val="75000"/>
                  <a:lumOff val="25000"/>
                </a:schemeClr>
              </a:solidFill>
            </a:endParaRPr>
          </a:p>
          <a:p>
            <a:pPr>
              <a:defRPr/>
            </a:pPr>
            <a:endParaRPr lang="en-US" sz="2000" b="0">
              <a:solidFill>
                <a:schemeClr val="accent2">
                  <a:lumMod val="75000"/>
                </a:schemeClr>
              </a:solidFill>
            </a:endParaRPr>
          </a:p>
        </p:txBody>
      </p:sp>
      <p:sp>
        <p:nvSpPr>
          <p:cNvPr id="9" name="Prostokąt 3">
            <a:extLst>
              <a:ext uri="{FF2B5EF4-FFF2-40B4-BE49-F238E27FC236}">
                <a16:creationId xmlns:a16="http://schemas.microsoft.com/office/drawing/2014/main" id="{C78B9DBF-44BA-4BD0-AE90-DC8614042339}"/>
              </a:ext>
            </a:extLst>
          </p:cNvPr>
          <p:cNvSpPr/>
          <p:nvPr/>
        </p:nvSpPr>
        <p:spPr>
          <a:xfrm>
            <a:off x="608643" y="2204864"/>
            <a:ext cx="5838481" cy="3051048"/>
          </a:xfrm>
          <a:prstGeom prst="rect">
            <a:avLst/>
          </a:prstGeom>
          <a:noFill/>
        </p:spPr>
        <p:txBody>
          <a:bodyPr wrap="square">
            <a:spAutoFit/>
          </a:bodyPr>
          <a:lstStyle/>
          <a:p>
            <a:pPr algn="just">
              <a:defRPr/>
            </a:pPr>
            <a:r>
              <a:rPr lang="en-GB" sz="2200" b="0" i="0" strike="noStrike" cap="none" spc="0" baseline="0">
                <a:solidFill>
                  <a:srgbClr val="262673"/>
                </a:solidFill>
                <a:effectLst/>
                <a:latin typeface="Arial"/>
                <a:ea typeface="Arial"/>
                <a:cs typeface="Arial"/>
              </a:rPr>
              <a:t>We may decide to measure any other gesture provided that:</a:t>
            </a:r>
          </a:p>
          <a:p>
            <a:pPr marL="285750" indent="-285750" algn="just">
              <a:buFontTx/>
              <a:buChar char="-"/>
              <a:defRPr/>
            </a:pPr>
            <a:r>
              <a:rPr lang="en-GB" sz="2200" b="0" i="0" strike="noStrike" cap="none" spc="0" baseline="0">
                <a:solidFill>
                  <a:srgbClr val="262673"/>
                </a:solidFill>
                <a:effectLst/>
                <a:latin typeface="Arial"/>
                <a:ea typeface="Arial"/>
                <a:cs typeface="Arial"/>
              </a:rPr>
              <a:t>We know how to choose the right instrument and technique;</a:t>
            </a:r>
          </a:p>
          <a:p>
            <a:pPr marL="285750" indent="-285750" algn="just">
              <a:buFontTx/>
              <a:buChar char="-"/>
              <a:defRPr/>
            </a:pPr>
            <a:r>
              <a:rPr lang="en-GB" sz="2200" b="0" i="0" strike="noStrike" cap="none" spc="0" baseline="0">
                <a:solidFill>
                  <a:srgbClr val="262673"/>
                </a:solidFill>
                <a:effectLst/>
                <a:latin typeface="Arial"/>
                <a:ea typeface="Arial"/>
                <a:cs typeface="Arial"/>
              </a:rPr>
              <a:t>Suitable biomechanical model;</a:t>
            </a:r>
          </a:p>
          <a:p>
            <a:pPr marL="285750" indent="-285750" algn="just">
              <a:buFontTx/>
              <a:buChar char="-"/>
              <a:defRPr/>
            </a:pPr>
            <a:r>
              <a:rPr lang="en-GB" sz="2200" b="0" i="0" strike="noStrike" cap="none" spc="0" baseline="0">
                <a:solidFill>
                  <a:srgbClr val="262673"/>
                </a:solidFill>
                <a:effectLst/>
                <a:latin typeface="Arial"/>
                <a:ea typeface="Arial"/>
                <a:cs typeface="Arial"/>
              </a:rPr>
              <a:t>Proper data processing;</a:t>
            </a:r>
          </a:p>
          <a:p>
            <a:pPr marL="285750" indent="-285750" algn="just">
              <a:buFontTx/>
              <a:buChar char="-"/>
              <a:defRPr/>
            </a:pPr>
            <a:r>
              <a:rPr lang="en-GB" sz="2200" b="0" i="0" strike="noStrike" cap="none" spc="0" baseline="0">
                <a:solidFill>
                  <a:srgbClr val="262673"/>
                </a:solidFill>
                <a:effectLst/>
                <a:latin typeface="Arial"/>
                <a:ea typeface="Arial"/>
                <a:cs typeface="Arial"/>
              </a:rPr>
              <a:t>Valid, reliable results obtained;</a:t>
            </a:r>
          </a:p>
          <a:p>
            <a:pPr marL="285750" indent="-285750" algn="just">
              <a:buFontTx/>
              <a:buChar char="-"/>
              <a:defRPr/>
            </a:pPr>
            <a:r>
              <a:rPr lang="en-GB" sz="2200" b="0" i="0" strike="noStrike" cap="none" spc="0" baseline="0">
                <a:solidFill>
                  <a:srgbClr val="262673"/>
                </a:solidFill>
                <a:effectLst/>
                <a:latin typeface="Arial"/>
                <a:ea typeface="Arial"/>
                <a:cs typeface="Arial"/>
              </a:rPr>
              <a:t>Standardised interpretation of the results. </a:t>
            </a:r>
          </a:p>
          <a:p>
            <a:pPr marL="285750" indent="-285750" algn="just">
              <a:buFontTx/>
              <a:buChar char="-"/>
              <a:defRPr/>
            </a:pPr>
            <a:endParaRPr lang="en-US" sz="1800" b="0">
              <a:solidFill>
                <a:schemeClr val="accent2">
                  <a:lumMod val="75000"/>
                </a:schemeClr>
              </a:solidFill>
            </a:endParaRPr>
          </a:p>
        </p:txBody>
      </p:sp>
    </p:spTree>
    <p:extLst>
      <p:ext uri="{BB962C8B-B14F-4D97-AF65-F5344CB8AC3E}">
        <p14:creationId xmlns:p14="http://schemas.microsoft.com/office/powerpoint/2010/main" val="1679832090"/>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36204"/>
            <a:ext cx="5674570" cy="671231"/>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ELECTROGONIOMETRY</a:t>
            </a:r>
          </a:p>
          <a:p>
            <a:pPr>
              <a:defRPr/>
            </a:pPr>
            <a:endParaRPr lang="en-US" sz="2000" b="0">
              <a:solidFill>
                <a:schemeClr val="accent2">
                  <a:lumMod val="75000"/>
                </a:schemeClr>
              </a:solidFill>
            </a:endParaRPr>
          </a:p>
        </p:txBody>
      </p:sp>
      <p:pic>
        <p:nvPicPr>
          <p:cNvPr id="3" name="Imagen 2">
            <a:extLst>
              <a:ext uri="{FF2B5EF4-FFF2-40B4-BE49-F238E27FC236}">
                <a16:creationId xmlns:a16="http://schemas.microsoft.com/office/drawing/2014/main" id="{EEE5753E-D63F-4BA8-B023-8428757E1A93}"/>
              </a:ext>
            </a:extLst>
          </p:cNvPr>
          <p:cNvPicPr>
            <a:picLocks noChangeAspect="1"/>
          </p:cNvPicPr>
          <p:nvPr/>
        </p:nvPicPr>
        <p:blipFill>
          <a:blip r:embed="rId3" cstate="print"/>
          <a:stretch>
            <a:fillRect/>
          </a:stretch>
        </p:blipFill>
        <p:spPr>
          <a:xfrm>
            <a:off x="5540179" y="1844822"/>
            <a:ext cx="2800350" cy="4010025"/>
          </a:xfrm>
          <a:prstGeom prst="rect">
            <a:avLst/>
          </a:prstGeom>
        </p:spPr>
      </p:pic>
      <p:sp>
        <p:nvSpPr>
          <p:cNvPr id="5" name="CuadroTexto 4">
            <a:extLst>
              <a:ext uri="{FF2B5EF4-FFF2-40B4-BE49-F238E27FC236}">
                <a16:creationId xmlns:a16="http://schemas.microsoft.com/office/drawing/2014/main" id="{A22693EF-1D89-433B-A38E-01600B8C5007}"/>
              </a:ext>
            </a:extLst>
          </p:cNvPr>
          <p:cNvSpPr txBox="1"/>
          <p:nvPr/>
        </p:nvSpPr>
        <p:spPr>
          <a:xfrm>
            <a:off x="5644210" y="5820570"/>
            <a:ext cx="2594880" cy="366126"/>
          </a:xfrm>
          <a:prstGeom prst="rect">
            <a:avLst/>
          </a:prstGeom>
          <a:noFill/>
        </p:spPr>
        <p:txBody>
          <a:bodyPr wrap="square" rtlCol="0">
            <a:spAutoFit/>
          </a:bodyPr>
          <a:lstStyle/>
          <a:p>
            <a:r>
              <a:rPr lang="en-GB" sz="1800" b="1" i="0" strike="noStrike" cap="none" spc="0" baseline="0">
                <a:solidFill>
                  <a:srgbClr val="333399"/>
                </a:solidFill>
                <a:effectLst/>
                <a:latin typeface="Arial"/>
                <a:ea typeface="Arial"/>
                <a:cs typeface="Arial"/>
              </a:rPr>
              <a:t>T. Allahyari et al. 2016</a:t>
            </a:r>
          </a:p>
        </p:txBody>
      </p:sp>
      <p:sp>
        <p:nvSpPr>
          <p:cNvPr id="11" name="Prostokąt 3">
            <a:extLst>
              <a:ext uri="{FF2B5EF4-FFF2-40B4-BE49-F238E27FC236}">
                <a16:creationId xmlns:a16="http://schemas.microsoft.com/office/drawing/2014/main" id="{8F73FF8B-55C1-4BA1-92FF-2B766D614E79}"/>
              </a:ext>
            </a:extLst>
          </p:cNvPr>
          <p:cNvSpPr/>
          <p:nvPr/>
        </p:nvSpPr>
        <p:spPr>
          <a:xfrm>
            <a:off x="465293" y="2089884"/>
            <a:ext cx="4829199" cy="3783299"/>
          </a:xfrm>
          <a:prstGeom prst="rect">
            <a:avLst/>
          </a:prstGeom>
          <a:noFill/>
        </p:spPr>
        <p:txBody>
          <a:bodyPr wrap="square">
            <a:spAutoFit/>
          </a:bodyPr>
          <a:lstStyle/>
          <a:p>
            <a:pPr marL="342900" indent="-342900" algn="just">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Prior calibration</a:t>
            </a:r>
          </a:p>
          <a:p>
            <a:pPr marL="342900" indent="-342900" algn="just">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Device placed by users with knowledge about locating anatomical points.</a:t>
            </a:r>
          </a:p>
          <a:p>
            <a:pPr marL="342900" indent="-342900" algn="just">
              <a:buFont typeface="Arial" panose="020B0604020202020204" pitchFamily="34" charset="0"/>
              <a:buChar char="•"/>
              <a:defRPr/>
            </a:pPr>
            <a:r>
              <a:rPr lang="en-GB" sz="2200" b="0" i="0" strike="noStrike" cap="none" spc="0" baseline="0">
                <a:solidFill>
                  <a:srgbClr val="262673"/>
                </a:solidFill>
                <a:effectLst/>
                <a:latin typeface="Arial"/>
                <a:ea typeface="Arial"/>
                <a:cs typeface="Arial"/>
              </a:rPr>
              <a:t>Motion to be measured performed according to the established protocol:</a:t>
            </a:r>
          </a:p>
          <a:p>
            <a:pPr marL="800100" lvl="1" indent="-342900" algn="just">
              <a:buFont typeface="Courier New" panose="02070309020205020404" pitchFamily="49" charset="0"/>
              <a:buChar char="o"/>
              <a:defRPr/>
            </a:pPr>
            <a:r>
              <a:rPr lang="en-GB" sz="2200" b="0" i="0" strike="noStrike" cap="none" spc="0" baseline="0">
                <a:solidFill>
                  <a:srgbClr val="262673"/>
                </a:solidFill>
                <a:effectLst/>
                <a:latin typeface="Arial"/>
                <a:ea typeface="Arial"/>
                <a:cs typeface="Arial"/>
              </a:rPr>
              <a:t>	T. Allahyari et al,. once for each arc. The maximum range is reached at the patient’s chosen speed. </a:t>
            </a:r>
          </a:p>
        </p:txBody>
      </p:sp>
    </p:spTree>
    <p:extLst>
      <p:ext uri="{BB962C8B-B14F-4D97-AF65-F5344CB8AC3E}">
        <p14:creationId xmlns:p14="http://schemas.microsoft.com/office/powerpoint/2010/main" val="1694158765"/>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a:solidFill>
                  <a:srgbClr val="262673"/>
                </a:solidFill>
                <a:effectLst/>
                <a:latin typeface="Arial"/>
                <a:ea typeface="Arial"/>
                <a:cs typeface="Arial"/>
              </a:rPr>
              <a:t>Protocols for evaluating the cervical spine</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a:solidFill>
                  <a:srgbClr val="3600B0"/>
                </a:solidFill>
                <a:effectLst/>
                <a:latin typeface="Arial"/>
                <a:ea typeface="Arial"/>
                <a:cs typeface="Arial"/>
              </a:rPr>
              <a:t>INCLINOMETRY</a:t>
            </a:r>
          </a:p>
          <a:p>
            <a:pPr>
              <a:defRPr/>
            </a:pPr>
            <a:endParaRPr lang="en-US" sz="2000" b="0">
              <a:solidFill>
                <a:schemeClr val="accent2">
                  <a:lumMod val="75000"/>
                </a:schemeClr>
              </a:solidFill>
            </a:endParaRPr>
          </a:p>
        </p:txBody>
      </p:sp>
      <p:pic>
        <p:nvPicPr>
          <p:cNvPr id="9" name="Imagen 8">
            <a:extLst>
              <a:ext uri="{FF2B5EF4-FFF2-40B4-BE49-F238E27FC236}">
                <a16:creationId xmlns:a16="http://schemas.microsoft.com/office/drawing/2014/main" id="{619883C3-ADE4-4FF1-A7FF-BD739609969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15616" y="1960294"/>
            <a:ext cx="2016224" cy="2332802"/>
          </a:xfrm>
          <a:prstGeom prst="rect">
            <a:avLst/>
          </a:prstGeom>
        </p:spPr>
      </p:pic>
      <p:sp>
        <p:nvSpPr>
          <p:cNvPr id="10" name="Prostokąt 3">
            <a:extLst>
              <a:ext uri="{FF2B5EF4-FFF2-40B4-BE49-F238E27FC236}">
                <a16:creationId xmlns:a16="http://schemas.microsoft.com/office/drawing/2014/main" id="{B885B0D3-9504-4EA3-8A4F-03084E27FC21}"/>
              </a:ext>
            </a:extLst>
          </p:cNvPr>
          <p:cNvSpPr/>
          <p:nvPr/>
        </p:nvSpPr>
        <p:spPr>
          <a:xfrm>
            <a:off x="3280531" y="2143234"/>
            <a:ext cx="5192768" cy="1769608"/>
          </a:xfrm>
          <a:prstGeom prst="rect">
            <a:avLst/>
          </a:prstGeom>
          <a:noFill/>
        </p:spPr>
        <p:txBody>
          <a:bodyPr wrap="square">
            <a:spAutoFit/>
          </a:bodyPr>
          <a:lstStyle/>
          <a:p>
            <a:pPr algn="just">
              <a:defRPr/>
            </a:pPr>
            <a:r>
              <a:rPr lang="en-GB" sz="2200" b="1" i="0" strike="noStrike" cap="none" spc="0" baseline="0">
                <a:solidFill>
                  <a:srgbClr val="262673"/>
                </a:solidFill>
                <a:effectLst/>
                <a:latin typeface="Arial"/>
                <a:ea typeface="Arial"/>
                <a:cs typeface="Arial"/>
              </a:rPr>
              <a:t>Electronic inclinometry system using two inclinometers:</a:t>
            </a:r>
          </a:p>
          <a:p>
            <a:pPr algn="just">
              <a:defRPr/>
            </a:pPr>
            <a:r>
              <a:rPr lang="en-GB" sz="2200" b="0" i="0" strike="noStrike" cap="none" spc="0" baseline="0">
                <a:solidFill>
                  <a:srgbClr val="262673"/>
                </a:solidFill>
                <a:effectLst/>
                <a:latin typeface="Arial"/>
                <a:ea typeface="Arial"/>
                <a:cs typeface="Arial"/>
              </a:rPr>
              <a:t>The inclinometers are placed to assess the axes of motion for lateral flexion and flexion-extension of the neck.</a:t>
            </a:r>
          </a:p>
        </p:txBody>
      </p:sp>
      <p:sp>
        <p:nvSpPr>
          <p:cNvPr id="11" name="Prostokąt 3">
            <a:extLst>
              <a:ext uri="{FF2B5EF4-FFF2-40B4-BE49-F238E27FC236}">
                <a16:creationId xmlns:a16="http://schemas.microsoft.com/office/drawing/2014/main" id="{C3EC8627-E258-4DA2-812D-621BBA7DD958}"/>
              </a:ext>
            </a:extLst>
          </p:cNvPr>
          <p:cNvSpPr/>
          <p:nvPr/>
        </p:nvSpPr>
        <p:spPr>
          <a:xfrm>
            <a:off x="535448" y="4667207"/>
            <a:ext cx="8216798" cy="1311951"/>
          </a:xfrm>
          <a:prstGeom prst="rect">
            <a:avLst/>
          </a:prstGeom>
          <a:noFill/>
        </p:spPr>
        <p:txBody>
          <a:bodyPr wrap="square">
            <a:spAutoFit/>
          </a:bodyPr>
          <a:lstStyle/>
          <a:p>
            <a:pPr algn="just">
              <a:defRPr/>
            </a:pPr>
            <a:r>
              <a:rPr lang="en-GB" sz="2000" b="0" i="0" strike="noStrike" cap="none" spc="0" baseline="0">
                <a:solidFill>
                  <a:srgbClr val="262673"/>
                </a:solidFill>
                <a:effectLst/>
                <a:latin typeface="Arial"/>
                <a:ea typeface="Arial"/>
                <a:cs typeface="Arial"/>
              </a:rPr>
              <a:t>Protocol based on the American Medical Association’s guide (three measurements differing by less than 10% or 5º). The neutral position is measured, then the active or passive motion to be assessed (flexion, extension or lateral flexions) is performed. </a:t>
            </a:r>
          </a:p>
        </p:txBody>
      </p:sp>
      <p:pic>
        <p:nvPicPr>
          <p:cNvPr id="3" name="Imagen 2">
            <a:extLst>
              <a:ext uri="{FF2B5EF4-FFF2-40B4-BE49-F238E27FC236}">
                <a16:creationId xmlns:a16="http://schemas.microsoft.com/office/drawing/2014/main" id="{DCF6E7C8-2D13-40C3-971C-2ED753C1FB1E}"/>
              </a:ext>
            </a:extLst>
          </p:cNvPr>
          <p:cNvPicPr>
            <a:picLocks noChangeAspect="1"/>
          </p:cNvPicPr>
          <p:nvPr/>
        </p:nvPicPr>
        <p:blipFill>
          <a:blip r:embed="rId4" cstate="print"/>
          <a:stretch>
            <a:fillRect/>
          </a:stretch>
        </p:blipFill>
        <p:spPr>
          <a:xfrm>
            <a:off x="964332" y="4079627"/>
            <a:ext cx="2167508" cy="502468"/>
          </a:xfrm>
          <a:prstGeom prst="rect">
            <a:avLst/>
          </a:prstGeom>
        </p:spPr>
      </p:pic>
      <p:sp>
        <p:nvSpPr>
          <p:cNvPr id="5" name="CuadroTexto 4">
            <a:extLst>
              <a:ext uri="{FF2B5EF4-FFF2-40B4-BE49-F238E27FC236}">
                <a16:creationId xmlns:a16="http://schemas.microsoft.com/office/drawing/2014/main" id="{A559F236-FBCB-4761-BC98-B583B3C90E52}"/>
              </a:ext>
            </a:extLst>
          </p:cNvPr>
          <p:cNvSpPr txBox="1"/>
          <p:nvPr/>
        </p:nvSpPr>
        <p:spPr>
          <a:xfrm>
            <a:off x="2123728" y="2985279"/>
            <a:ext cx="1067793" cy="396636"/>
          </a:xfrm>
          <a:prstGeom prst="rect">
            <a:avLst/>
          </a:prstGeom>
          <a:solidFill>
            <a:schemeClr val="bg2">
              <a:lumMod val="40000"/>
              <a:lumOff val="60000"/>
            </a:schemeClr>
          </a:solidFill>
        </p:spPr>
        <p:txBody>
          <a:bodyPr wrap="square" rtlCol="0">
            <a:spAutoFit/>
          </a:bodyPr>
          <a:lstStyle/>
          <a:p>
            <a:r>
              <a:rPr lang="en-GB" sz="1000" b="1" i="0" strike="noStrike" cap="none" spc="0" baseline="0">
                <a:solidFill>
                  <a:srgbClr val="FFFFFF"/>
                </a:solidFill>
                <a:effectLst/>
                <a:latin typeface="Arial"/>
                <a:ea typeface="Arial"/>
                <a:cs typeface="Arial"/>
              </a:rPr>
              <a:t>Occipital Protuberance</a:t>
            </a:r>
          </a:p>
        </p:txBody>
      </p:sp>
      <p:sp>
        <p:nvSpPr>
          <p:cNvPr id="15" name="CuadroTexto 14">
            <a:extLst>
              <a:ext uri="{FF2B5EF4-FFF2-40B4-BE49-F238E27FC236}">
                <a16:creationId xmlns:a16="http://schemas.microsoft.com/office/drawing/2014/main" id="{E19BE987-5880-446F-98E2-93E6AD7302F7}"/>
              </a:ext>
            </a:extLst>
          </p:cNvPr>
          <p:cNvSpPr txBox="1"/>
          <p:nvPr/>
        </p:nvSpPr>
        <p:spPr>
          <a:xfrm>
            <a:off x="2208821" y="3596151"/>
            <a:ext cx="347302" cy="244084"/>
          </a:xfrm>
          <a:prstGeom prst="rect">
            <a:avLst/>
          </a:prstGeom>
          <a:solidFill>
            <a:schemeClr val="bg2">
              <a:lumMod val="40000"/>
              <a:lumOff val="60000"/>
            </a:schemeClr>
          </a:solidFill>
        </p:spPr>
        <p:txBody>
          <a:bodyPr wrap="square" rtlCol="0">
            <a:spAutoFit/>
          </a:bodyPr>
          <a:lstStyle/>
          <a:p>
            <a:r>
              <a:rPr lang="en-GB" sz="1000" b="1" i="0" strike="noStrike" cap="none" spc="0" baseline="0">
                <a:solidFill>
                  <a:srgbClr val="FFFFFF"/>
                </a:solidFill>
                <a:effectLst/>
                <a:latin typeface="Arial"/>
                <a:ea typeface="Arial"/>
                <a:cs typeface="Arial"/>
              </a:rPr>
              <a:t>T1</a:t>
            </a:r>
          </a:p>
        </p:txBody>
      </p:sp>
      <p:cxnSp>
        <p:nvCxnSpPr>
          <p:cNvPr id="8" name="Conector recto de flecha 7">
            <a:extLst>
              <a:ext uri="{FF2B5EF4-FFF2-40B4-BE49-F238E27FC236}">
                <a16:creationId xmlns:a16="http://schemas.microsoft.com/office/drawing/2014/main" id="{CDF1A12A-8322-4EB0-9EBF-49268CB6C0A3}"/>
              </a:ext>
            </a:extLst>
          </p:cNvPr>
          <p:cNvCxnSpPr/>
          <p:nvPr/>
        </p:nvCxnSpPr>
        <p:spPr bwMode="auto">
          <a:xfrm flipH="1" flipV="1">
            <a:off x="2248878" y="2878058"/>
            <a:ext cx="133420" cy="107221"/>
          </a:xfrm>
          <a:prstGeom prst="straightConnector1">
            <a:avLst/>
          </a:prstGeom>
          <a:noFill/>
          <a:ln w="28575" cap="flat" cmpd="sng" algn="ctr">
            <a:solidFill>
              <a:srgbClr val="00B050"/>
            </a:solidFill>
            <a:prstDash val="solid"/>
            <a:round/>
            <a:headEnd type="none" w="med" len="med"/>
            <a:tailEnd type="triangle"/>
          </a:ln>
          <a:effectLst/>
        </p:spPr>
      </p:cxnSp>
      <p:cxnSp>
        <p:nvCxnSpPr>
          <p:cNvPr id="20" name="Conector recto de flecha 19">
            <a:extLst>
              <a:ext uri="{FF2B5EF4-FFF2-40B4-BE49-F238E27FC236}">
                <a16:creationId xmlns:a16="http://schemas.microsoft.com/office/drawing/2014/main" id="{F8BD8FAC-7AEF-4700-95AD-420BD876ABDE}"/>
              </a:ext>
            </a:extLst>
          </p:cNvPr>
          <p:cNvCxnSpPr/>
          <p:nvPr/>
        </p:nvCxnSpPr>
        <p:spPr bwMode="auto">
          <a:xfrm flipH="1" flipV="1">
            <a:off x="2098894" y="3509964"/>
            <a:ext cx="133420" cy="107221"/>
          </a:xfrm>
          <a:prstGeom prst="straightConnector1">
            <a:avLst/>
          </a:prstGeom>
          <a:noFill/>
          <a:ln w="2857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3198434883"/>
      </p:ext>
    </p:extLst>
  </p:cSld>
  <p:clrMapOvr>
    <a:masterClrMapping/>
  </p:clrMapOvr>
  <p:transition advClick="0" advTm="3000"/>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6.1 Service Pack 1"/>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4"/>
</p:tagLst>
</file>

<file path=ppt/tags/tag100.xml><?xml version="1.0" encoding="utf-8"?>
<p:tagLst xmlns:a="http://schemas.openxmlformats.org/drawingml/2006/main" xmlns:r="http://schemas.openxmlformats.org/officeDocument/2006/relationships" xmlns:p="http://schemas.openxmlformats.org/presentationml/2006/main">
  <p:tag name="AS_UNIQUEID" val="116"/>
</p:tagLst>
</file>

<file path=ppt/tags/tag101.xml><?xml version="1.0" encoding="utf-8"?>
<p:tagLst xmlns:a="http://schemas.openxmlformats.org/drawingml/2006/main" xmlns:r="http://schemas.openxmlformats.org/officeDocument/2006/relationships" xmlns:p="http://schemas.openxmlformats.org/presentationml/2006/main">
  <p:tag name="AS_UNIQUEID" val="117"/>
</p:tagLst>
</file>

<file path=ppt/tags/tag102.xml><?xml version="1.0" encoding="utf-8"?>
<p:tagLst xmlns:a="http://schemas.openxmlformats.org/drawingml/2006/main" xmlns:r="http://schemas.openxmlformats.org/officeDocument/2006/relationships" xmlns:p="http://schemas.openxmlformats.org/presentationml/2006/main">
  <p:tag name="AS_UNIQUEID" val="118"/>
</p:tagLst>
</file>

<file path=ppt/tags/tag103.xml><?xml version="1.0" encoding="utf-8"?>
<p:tagLst xmlns:a="http://schemas.openxmlformats.org/drawingml/2006/main" xmlns:r="http://schemas.openxmlformats.org/officeDocument/2006/relationships" xmlns:p="http://schemas.openxmlformats.org/presentationml/2006/main">
  <p:tag name="AS_UNIQUEID" val="119"/>
</p:tagLst>
</file>

<file path=ppt/tags/tag104.xml><?xml version="1.0" encoding="utf-8"?>
<p:tagLst xmlns:a="http://schemas.openxmlformats.org/drawingml/2006/main" xmlns:r="http://schemas.openxmlformats.org/officeDocument/2006/relationships" xmlns:p="http://schemas.openxmlformats.org/presentationml/2006/main">
  <p:tag name="AS_UNIQUEID" val="120"/>
</p:tagLst>
</file>

<file path=ppt/tags/tag105.xml><?xml version="1.0" encoding="utf-8"?>
<p:tagLst xmlns:a="http://schemas.openxmlformats.org/drawingml/2006/main" xmlns:r="http://schemas.openxmlformats.org/officeDocument/2006/relationships" xmlns:p="http://schemas.openxmlformats.org/presentationml/2006/main">
  <p:tag name="AS_UNIQUEID" val="121"/>
</p:tagLst>
</file>

<file path=ppt/tags/tag106.xml><?xml version="1.0" encoding="utf-8"?>
<p:tagLst xmlns:a="http://schemas.openxmlformats.org/drawingml/2006/main" xmlns:r="http://schemas.openxmlformats.org/officeDocument/2006/relationships" xmlns:p="http://schemas.openxmlformats.org/presentationml/2006/main">
  <p:tag name="AS_UNIQUEID" val="122"/>
</p:tagLst>
</file>

<file path=ppt/tags/tag107.xml><?xml version="1.0" encoding="utf-8"?>
<p:tagLst xmlns:a="http://schemas.openxmlformats.org/drawingml/2006/main" xmlns:r="http://schemas.openxmlformats.org/officeDocument/2006/relationships" xmlns:p="http://schemas.openxmlformats.org/presentationml/2006/main">
  <p:tag name="AS_UNIQUEID" val="123"/>
</p:tagLst>
</file>

<file path=ppt/tags/tag108.xml><?xml version="1.0" encoding="utf-8"?>
<p:tagLst xmlns:a="http://schemas.openxmlformats.org/drawingml/2006/main" xmlns:r="http://schemas.openxmlformats.org/officeDocument/2006/relationships" xmlns:p="http://schemas.openxmlformats.org/presentationml/2006/main">
  <p:tag name="AS_UNIQUEID" val="112"/>
</p:tagLst>
</file>

<file path=ppt/tags/tag109.xml><?xml version="1.0" encoding="utf-8"?>
<p:tagLst xmlns:a="http://schemas.openxmlformats.org/drawingml/2006/main" xmlns:r="http://schemas.openxmlformats.org/officeDocument/2006/relationships" xmlns:p="http://schemas.openxmlformats.org/presentationml/2006/main">
  <p:tag name="AS_UNIQUEID" val="113"/>
</p:tagLst>
</file>

<file path=ppt/tags/tag11.xml><?xml version="1.0" encoding="utf-8"?>
<p:tagLst xmlns:a="http://schemas.openxmlformats.org/drawingml/2006/main" xmlns:r="http://schemas.openxmlformats.org/officeDocument/2006/relationships" xmlns:p="http://schemas.openxmlformats.org/presentationml/2006/main">
  <p:tag name="AS_UNIQUEID" val="15"/>
</p:tagLst>
</file>

<file path=ppt/tags/tag110.xml><?xml version="1.0" encoding="utf-8"?>
<p:tagLst xmlns:a="http://schemas.openxmlformats.org/drawingml/2006/main" xmlns:r="http://schemas.openxmlformats.org/officeDocument/2006/relationships" xmlns:p="http://schemas.openxmlformats.org/presentationml/2006/main">
  <p:tag name="AS_UNIQUEID" val="114"/>
</p:tagLst>
</file>

<file path=ppt/tags/tag111.xml><?xml version="1.0" encoding="utf-8"?>
<p:tagLst xmlns:a="http://schemas.openxmlformats.org/drawingml/2006/main" xmlns:r="http://schemas.openxmlformats.org/officeDocument/2006/relationships" xmlns:p="http://schemas.openxmlformats.org/presentationml/2006/main">
  <p:tag name="AS_UNIQUEID" val="129"/>
</p:tagLst>
</file>

<file path=ppt/tags/tag112.xml><?xml version="1.0" encoding="utf-8"?>
<p:tagLst xmlns:a="http://schemas.openxmlformats.org/drawingml/2006/main" xmlns:r="http://schemas.openxmlformats.org/officeDocument/2006/relationships" xmlns:p="http://schemas.openxmlformats.org/presentationml/2006/main">
  <p:tag name="AS_UNIQUEID" val="130"/>
</p:tagLst>
</file>

<file path=ppt/tags/tag113.xml><?xml version="1.0" encoding="utf-8"?>
<p:tagLst xmlns:a="http://schemas.openxmlformats.org/drawingml/2006/main" xmlns:r="http://schemas.openxmlformats.org/officeDocument/2006/relationships" xmlns:p="http://schemas.openxmlformats.org/presentationml/2006/main">
  <p:tag name="AS_UNIQUEID" val="131"/>
</p:tagLst>
</file>

<file path=ppt/tags/tag114.xml><?xml version="1.0" encoding="utf-8"?>
<p:tagLst xmlns:a="http://schemas.openxmlformats.org/drawingml/2006/main" xmlns:r="http://schemas.openxmlformats.org/officeDocument/2006/relationships" xmlns:p="http://schemas.openxmlformats.org/presentationml/2006/main">
  <p:tag name="AS_UNIQUEID" val="132"/>
</p:tagLst>
</file>

<file path=ppt/tags/tag115.xml><?xml version="1.0" encoding="utf-8"?>
<p:tagLst xmlns:a="http://schemas.openxmlformats.org/drawingml/2006/main" xmlns:r="http://schemas.openxmlformats.org/officeDocument/2006/relationships" xmlns:p="http://schemas.openxmlformats.org/presentationml/2006/main">
  <p:tag name="AS_UNIQUEID" val="133"/>
</p:tagLst>
</file>

<file path=ppt/tags/tag116.xml><?xml version="1.0" encoding="utf-8"?>
<p:tagLst xmlns:a="http://schemas.openxmlformats.org/drawingml/2006/main" xmlns:r="http://schemas.openxmlformats.org/officeDocument/2006/relationships" xmlns:p="http://schemas.openxmlformats.org/presentationml/2006/main">
  <p:tag name="AS_UNIQUEID" val="134"/>
</p:tagLst>
</file>

<file path=ppt/tags/tag117.xml><?xml version="1.0" encoding="utf-8"?>
<p:tagLst xmlns:a="http://schemas.openxmlformats.org/drawingml/2006/main" xmlns:r="http://schemas.openxmlformats.org/officeDocument/2006/relationships" xmlns:p="http://schemas.openxmlformats.org/presentationml/2006/main">
  <p:tag name="AS_UNIQUEID" val="135"/>
</p:tagLst>
</file>

<file path=ppt/tags/tag118.xml><?xml version="1.0" encoding="utf-8"?>
<p:tagLst xmlns:a="http://schemas.openxmlformats.org/drawingml/2006/main" xmlns:r="http://schemas.openxmlformats.org/officeDocument/2006/relationships" xmlns:p="http://schemas.openxmlformats.org/presentationml/2006/main">
  <p:tag name="AS_UNIQUEID" val="136"/>
</p:tagLst>
</file>

<file path=ppt/tags/tag119.xml><?xml version="1.0" encoding="utf-8"?>
<p:tagLst xmlns:a="http://schemas.openxmlformats.org/drawingml/2006/main" xmlns:r="http://schemas.openxmlformats.org/officeDocument/2006/relationships" xmlns:p="http://schemas.openxmlformats.org/presentationml/2006/main">
  <p:tag name="AS_UNIQUEID" val="137"/>
</p:tagLst>
</file>

<file path=ppt/tags/tag12.xml><?xml version="1.0" encoding="utf-8"?>
<p:tagLst xmlns:a="http://schemas.openxmlformats.org/drawingml/2006/main" xmlns:r="http://schemas.openxmlformats.org/officeDocument/2006/relationships" xmlns:p="http://schemas.openxmlformats.org/presentationml/2006/main">
  <p:tag name="AS_UNIQUEID" val="16"/>
</p:tagLst>
</file>

<file path=ppt/tags/tag120.xml><?xml version="1.0" encoding="utf-8"?>
<p:tagLst xmlns:a="http://schemas.openxmlformats.org/drawingml/2006/main" xmlns:r="http://schemas.openxmlformats.org/officeDocument/2006/relationships" xmlns:p="http://schemas.openxmlformats.org/presentationml/2006/main">
  <p:tag name="AS_UNIQUEID" val="138"/>
</p:tagLst>
</file>

<file path=ppt/tags/tag121.xml><?xml version="1.0" encoding="utf-8"?>
<p:tagLst xmlns:a="http://schemas.openxmlformats.org/drawingml/2006/main" xmlns:r="http://schemas.openxmlformats.org/officeDocument/2006/relationships" xmlns:p="http://schemas.openxmlformats.org/presentationml/2006/main">
  <p:tag name="AS_UNIQUEID" val="139"/>
</p:tagLst>
</file>

<file path=ppt/tags/tag122.xml><?xml version="1.0" encoding="utf-8"?>
<p:tagLst xmlns:a="http://schemas.openxmlformats.org/drawingml/2006/main" xmlns:r="http://schemas.openxmlformats.org/officeDocument/2006/relationships" xmlns:p="http://schemas.openxmlformats.org/presentationml/2006/main">
  <p:tag name="AS_UNIQUEID" val="140"/>
</p:tagLst>
</file>

<file path=ppt/tags/tag123.xml><?xml version="1.0" encoding="utf-8"?>
<p:tagLst xmlns:a="http://schemas.openxmlformats.org/drawingml/2006/main" xmlns:r="http://schemas.openxmlformats.org/officeDocument/2006/relationships" xmlns:p="http://schemas.openxmlformats.org/presentationml/2006/main">
  <p:tag name="AS_UNIQUEID" val="141"/>
</p:tagLst>
</file>

<file path=ppt/tags/tag124.xml><?xml version="1.0" encoding="utf-8"?>
<p:tagLst xmlns:a="http://schemas.openxmlformats.org/drawingml/2006/main" xmlns:r="http://schemas.openxmlformats.org/officeDocument/2006/relationships" xmlns:p="http://schemas.openxmlformats.org/presentationml/2006/main">
  <p:tag name="AS_UNIQUEID" val="142"/>
</p:tagLst>
</file>

<file path=ppt/tags/tag125.xml><?xml version="1.0" encoding="utf-8"?>
<p:tagLst xmlns:a="http://schemas.openxmlformats.org/drawingml/2006/main" xmlns:r="http://schemas.openxmlformats.org/officeDocument/2006/relationships" xmlns:p="http://schemas.openxmlformats.org/presentationml/2006/main">
  <p:tag name="AS_UNIQUEID" val="125"/>
</p:tagLst>
</file>

<file path=ppt/tags/tag126.xml><?xml version="1.0" encoding="utf-8"?>
<p:tagLst xmlns:a="http://schemas.openxmlformats.org/drawingml/2006/main" xmlns:r="http://schemas.openxmlformats.org/officeDocument/2006/relationships" xmlns:p="http://schemas.openxmlformats.org/presentationml/2006/main">
  <p:tag name="AS_UNIQUEID" val="126"/>
</p:tagLst>
</file>

<file path=ppt/tags/tag127.xml><?xml version="1.0" encoding="utf-8"?>
<p:tagLst xmlns:a="http://schemas.openxmlformats.org/drawingml/2006/main" xmlns:r="http://schemas.openxmlformats.org/officeDocument/2006/relationships" xmlns:p="http://schemas.openxmlformats.org/presentationml/2006/main">
  <p:tag name="AS_UNIQUEID" val="127"/>
</p:tagLst>
</file>

<file path=ppt/tags/tag128.xml><?xml version="1.0" encoding="utf-8"?>
<p:tagLst xmlns:a="http://schemas.openxmlformats.org/drawingml/2006/main" xmlns:r="http://schemas.openxmlformats.org/officeDocument/2006/relationships" xmlns:p="http://schemas.openxmlformats.org/presentationml/2006/main">
  <p:tag name="AS_UNIQUEID" val="148"/>
</p:tagLst>
</file>

<file path=ppt/tags/tag129.xml><?xml version="1.0" encoding="utf-8"?>
<p:tagLst xmlns:a="http://schemas.openxmlformats.org/drawingml/2006/main" xmlns:r="http://schemas.openxmlformats.org/officeDocument/2006/relationships" xmlns:p="http://schemas.openxmlformats.org/presentationml/2006/main">
  <p:tag name="AS_UNIQUEID" val="149"/>
</p:tagLst>
</file>

<file path=ppt/tags/tag13.xml><?xml version="1.0" encoding="utf-8"?>
<p:tagLst xmlns:a="http://schemas.openxmlformats.org/drawingml/2006/main" xmlns:r="http://schemas.openxmlformats.org/officeDocument/2006/relationships" xmlns:p="http://schemas.openxmlformats.org/presentationml/2006/main">
  <p:tag name="AS_UNIQUEID" val="17"/>
</p:tagLst>
</file>

<file path=ppt/tags/tag130.xml><?xml version="1.0" encoding="utf-8"?>
<p:tagLst xmlns:a="http://schemas.openxmlformats.org/drawingml/2006/main" xmlns:r="http://schemas.openxmlformats.org/officeDocument/2006/relationships" xmlns:p="http://schemas.openxmlformats.org/presentationml/2006/main">
  <p:tag name="AS_UNIQUEID" val="150"/>
</p:tagLst>
</file>

<file path=ppt/tags/tag131.xml><?xml version="1.0" encoding="utf-8"?>
<p:tagLst xmlns:a="http://schemas.openxmlformats.org/drawingml/2006/main" xmlns:r="http://schemas.openxmlformats.org/officeDocument/2006/relationships" xmlns:p="http://schemas.openxmlformats.org/presentationml/2006/main">
  <p:tag name="AS_UNIQUEID" val="151"/>
</p:tagLst>
</file>

<file path=ppt/tags/tag132.xml><?xml version="1.0" encoding="utf-8"?>
<p:tagLst xmlns:a="http://schemas.openxmlformats.org/drawingml/2006/main" xmlns:r="http://schemas.openxmlformats.org/officeDocument/2006/relationships" xmlns:p="http://schemas.openxmlformats.org/presentationml/2006/main">
  <p:tag name="AS_UNIQUEID" val="152"/>
</p:tagLst>
</file>

<file path=ppt/tags/tag133.xml><?xml version="1.0" encoding="utf-8"?>
<p:tagLst xmlns:a="http://schemas.openxmlformats.org/drawingml/2006/main" xmlns:r="http://schemas.openxmlformats.org/officeDocument/2006/relationships" xmlns:p="http://schemas.openxmlformats.org/presentationml/2006/main">
  <p:tag name="AS_UNIQUEID" val="153"/>
</p:tagLst>
</file>

<file path=ppt/tags/tag134.xml><?xml version="1.0" encoding="utf-8"?>
<p:tagLst xmlns:a="http://schemas.openxmlformats.org/drawingml/2006/main" xmlns:r="http://schemas.openxmlformats.org/officeDocument/2006/relationships" xmlns:p="http://schemas.openxmlformats.org/presentationml/2006/main">
  <p:tag name="AS_UNIQUEID" val="154"/>
</p:tagLst>
</file>

<file path=ppt/tags/tag135.xml><?xml version="1.0" encoding="utf-8"?>
<p:tagLst xmlns:a="http://schemas.openxmlformats.org/drawingml/2006/main" xmlns:r="http://schemas.openxmlformats.org/officeDocument/2006/relationships" xmlns:p="http://schemas.openxmlformats.org/presentationml/2006/main">
  <p:tag name="AS_UNIQUEID" val="155"/>
</p:tagLst>
</file>

<file path=ppt/tags/tag136.xml><?xml version="1.0" encoding="utf-8"?>
<p:tagLst xmlns:a="http://schemas.openxmlformats.org/drawingml/2006/main" xmlns:r="http://schemas.openxmlformats.org/officeDocument/2006/relationships" xmlns:p="http://schemas.openxmlformats.org/presentationml/2006/main">
  <p:tag name="AS_UNIQUEID" val="156"/>
</p:tagLst>
</file>

<file path=ppt/tags/tag137.xml><?xml version="1.0" encoding="utf-8"?>
<p:tagLst xmlns:a="http://schemas.openxmlformats.org/drawingml/2006/main" xmlns:r="http://schemas.openxmlformats.org/officeDocument/2006/relationships" xmlns:p="http://schemas.openxmlformats.org/presentationml/2006/main">
  <p:tag name="AS_UNIQUEID" val="157"/>
</p:tagLst>
</file>

<file path=ppt/tags/tag138.xml><?xml version="1.0" encoding="utf-8"?>
<p:tagLst xmlns:a="http://schemas.openxmlformats.org/drawingml/2006/main" xmlns:r="http://schemas.openxmlformats.org/officeDocument/2006/relationships" xmlns:p="http://schemas.openxmlformats.org/presentationml/2006/main">
  <p:tag name="AS_UNIQUEID" val="158"/>
</p:tagLst>
</file>

<file path=ppt/tags/tag139.xml><?xml version="1.0" encoding="utf-8"?>
<p:tagLst xmlns:a="http://schemas.openxmlformats.org/drawingml/2006/main" xmlns:r="http://schemas.openxmlformats.org/officeDocument/2006/relationships" xmlns:p="http://schemas.openxmlformats.org/presentationml/2006/main">
  <p:tag name="AS_UNIQUEID" val="159"/>
</p:tagLst>
</file>

<file path=ppt/tags/tag14.xml><?xml version="1.0" encoding="utf-8"?>
<p:tagLst xmlns:a="http://schemas.openxmlformats.org/drawingml/2006/main" xmlns:r="http://schemas.openxmlformats.org/officeDocument/2006/relationships" xmlns:p="http://schemas.openxmlformats.org/presentationml/2006/main">
  <p:tag name="AS_UNIQUEID" val="18"/>
</p:tagLst>
</file>

<file path=ppt/tags/tag140.xml><?xml version="1.0" encoding="utf-8"?>
<p:tagLst xmlns:a="http://schemas.openxmlformats.org/drawingml/2006/main" xmlns:r="http://schemas.openxmlformats.org/officeDocument/2006/relationships" xmlns:p="http://schemas.openxmlformats.org/presentationml/2006/main">
  <p:tag name="AS_UNIQUEID" val="160"/>
</p:tagLst>
</file>

<file path=ppt/tags/tag141.xml><?xml version="1.0" encoding="utf-8"?>
<p:tagLst xmlns:a="http://schemas.openxmlformats.org/drawingml/2006/main" xmlns:r="http://schemas.openxmlformats.org/officeDocument/2006/relationships" xmlns:p="http://schemas.openxmlformats.org/presentationml/2006/main">
  <p:tag name="AS_UNIQUEID" val="161"/>
</p:tagLst>
</file>

<file path=ppt/tags/tag142.xml><?xml version="1.0" encoding="utf-8"?>
<p:tagLst xmlns:a="http://schemas.openxmlformats.org/drawingml/2006/main" xmlns:r="http://schemas.openxmlformats.org/officeDocument/2006/relationships" xmlns:p="http://schemas.openxmlformats.org/presentationml/2006/main">
  <p:tag name="AS_UNIQUEID" val="162"/>
</p:tagLst>
</file>

<file path=ppt/tags/tag143.xml><?xml version="1.0" encoding="utf-8"?>
<p:tagLst xmlns:a="http://schemas.openxmlformats.org/drawingml/2006/main" xmlns:r="http://schemas.openxmlformats.org/officeDocument/2006/relationships" xmlns:p="http://schemas.openxmlformats.org/presentationml/2006/main">
  <p:tag name="AS_UNIQUEID" val="163"/>
</p:tagLst>
</file>

<file path=ppt/tags/tag144.xml><?xml version="1.0" encoding="utf-8"?>
<p:tagLst xmlns:a="http://schemas.openxmlformats.org/drawingml/2006/main" xmlns:r="http://schemas.openxmlformats.org/officeDocument/2006/relationships" xmlns:p="http://schemas.openxmlformats.org/presentationml/2006/main">
  <p:tag name="AS_UNIQUEID" val="144"/>
</p:tagLst>
</file>

<file path=ppt/tags/tag145.xml><?xml version="1.0" encoding="utf-8"?>
<p:tagLst xmlns:a="http://schemas.openxmlformats.org/drawingml/2006/main" xmlns:r="http://schemas.openxmlformats.org/officeDocument/2006/relationships" xmlns:p="http://schemas.openxmlformats.org/presentationml/2006/main">
  <p:tag name="AS_UNIQUEID" val="145"/>
</p:tagLst>
</file>

<file path=ppt/tags/tag146.xml><?xml version="1.0" encoding="utf-8"?>
<p:tagLst xmlns:a="http://schemas.openxmlformats.org/drawingml/2006/main" xmlns:r="http://schemas.openxmlformats.org/officeDocument/2006/relationships" xmlns:p="http://schemas.openxmlformats.org/presentationml/2006/main">
  <p:tag name="AS_UNIQUEID" val="146"/>
</p:tagLst>
</file>

<file path=ppt/tags/tag147.xml><?xml version="1.0" encoding="utf-8"?>
<p:tagLst xmlns:a="http://schemas.openxmlformats.org/drawingml/2006/main" xmlns:r="http://schemas.openxmlformats.org/officeDocument/2006/relationships" xmlns:p="http://schemas.openxmlformats.org/presentationml/2006/main">
  <p:tag name="AS_UNIQUEID" val="169"/>
</p:tagLst>
</file>

<file path=ppt/tags/tag148.xml><?xml version="1.0" encoding="utf-8"?>
<p:tagLst xmlns:a="http://schemas.openxmlformats.org/drawingml/2006/main" xmlns:r="http://schemas.openxmlformats.org/officeDocument/2006/relationships" xmlns:p="http://schemas.openxmlformats.org/presentationml/2006/main">
  <p:tag name="AS_UNIQUEID" val="170"/>
</p:tagLst>
</file>

<file path=ppt/tags/tag149.xml><?xml version="1.0" encoding="utf-8"?>
<p:tagLst xmlns:a="http://schemas.openxmlformats.org/drawingml/2006/main" xmlns:r="http://schemas.openxmlformats.org/officeDocument/2006/relationships" xmlns:p="http://schemas.openxmlformats.org/presentationml/2006/main">
  <p:tag name="AS_UNIQUEID" val="171"/>
</p:tagLst>
</file>

<file path=ppt/tags/tag15.xml><?xml version="1.0" encoding="utf-8"?>
<p:tagLst xmlns:a="http://schemas.openxmlformats.org/drawingml/2006/main" xmlns:r="http://schemas.openxmlformats.org/officeDocument/2006/relationships" xmlns:p="http://schemas.openxmlformats.org/presentationml/2006/main">
  <p:tag name="AS_UNIQUEID" val="19"/>
</p:tagLst>
</file>

<file path=ppt/tags/tag150.xml><?xml version="1.0" encoding="utf-8"?>
<p:tagLst xmlns:a="http://schemas.openxmlformats.org/drawingml/2006/main" xmlns:r="http://schemas.openxmlformats.org/officeDocument/2006/relationships" xmlns:p="http://schemas.openxmlformats.org/presentationml/2006/main">
  <p:tag name="AS_UNIQUEID" val="165"/>
</p:tagLst>
</file>

<file path=ppt/tags/tag151.xml><?xml version="1.0" encoding="utf-8"?>
<p:tagLst xmlns:a="http://schemas.openxmlformats.org/drawingml/2006/main" xmlns:r="http://schemas.openxmlformats.org/officeDocument/2006/relationships" xmlns:p="http://schemas.openxmlformats.org/presentationml/2006/main">
  <p:tag name="AS_UNIQUEID" val="166"/>
</p:tagLst>
</file>

<file path=ppt/tags/tag152.xml><?xml version="1.0" encoding="utf-8"?>
<p:tagLst xmlns:a="http://schemas.openxmlformats.org/drawingml/2006/main" xmlns:r="http://schemas.openxmlformats.org/officeDocument/2006/relationships" xmlns:p="http://schemas.openxmlformats.org/presentationml/2006/main">
  <p:tag name="AS_UNIQUEID" val="167"/>
</p:tagLst>
</file>

<file path=ppt/tags/tag153.xml><?xml version="1.0" encoding="utf-8"?>
<p:tagLst xmlns:a="http://schemas.openxmlformats.org/drawingml/2006/main" xmlns:r="http://schemas.openxmlformats.org/officeDocument/2006/relationships" xmlns:p="http://schemas.openxmlformats.org/presentationml/2006/main">
  <p:tag name="AS_UNIQUEID" val="177"/>
</p:tagLst>
</file>

<file path=ppt/tags/tag154.xml><?xml version="1.0" encoding="utf-8"?>
<p:tagLst xmlns:a="http://schemas.openxmlformats.org/drawingml/2006/main" xmlns:r="http://schemas.openxmlformats.org/officeDocument/2006/relationships" xmlns:p="http://schemas.openxmlformats.org/presentationml/2006/main">
  <p:tag name="AS_UNIQUEID" val="178"/>
</p:tagLst>
</file>

<file path=ppt/tags/tag155.xml><?xml version="1.0" encoding="utf-8"?>
<p:tagLst xmlns:a="http://schemas.openxmlformats.org/drawingml/2006/main" xmlns:r="http://schemas.openxmlformats.org/officeDocument/2006/relationships" xmlns:p="http://schemas.openxmlformats.org/presentationml/2006/main">
  <p:tag name="AS_UNIQUEID" val="179"/>
</p:tagLst>
</file>

<file path=ppt/tags/tag156.xml><?xml version="1.0" encoding="utf-8"?>
<p:tagLst xmlns:a="http://schemas.openxmlformats.org/drawingml/2006/main" xmlns:r="http://schemas.openxmlformats.org/officeDocument/2006/relationships" xmlns:p="http://schemas.openxmlformats.org/presentationml/2006/main">
  <p:tag name="AS_UNIQUEID" val="173"/>
</p:tagLst>
</file>

<file path=ppt/tags/tag157.xml><?xml version="1.0" encoding="utf-8"?>
<p:tagLst xmlns:a="http://schemas.openxmlformats.org/drawingml/2006/main" xmlns:r="http://schemas.openxmlformats.org/officeDocument/2006/relationships" xmlns:p="http://schemas.openxmlformats.org/presentationml/2006/main">
  <p:tag name="AS_UNIQUEID" val="174"/>
</p:tagLst>
</file>

<file path=ppt/tags/tag158.xml><?xml version="1.0" encoding="utf-8"?>
<p:tagLst xmlns:a="http://schemas.openxmlformats.org/drawingml/2006/main" xmlns:r="http://schemas.openxmlformats.org/officeDocument/2006/relationships" xmlns:p="http://schemas.openxmlformats.org/presentationml/2006/main">
  <p:tag name="AS_UNIQUEID" val="175"/>
</p:tagLst>
</file>

<file path=ppt/tags/tag159.xml><?xml version="1.0" encoding="utf-8"?>
<p:tagLst xmlns:a="http://schemas.openxmlformats.org/drawingml/2006/main" xmlns:r="http://schemas.openxmlformats.org/officeDocument/2006/relationships" xmlns:p="http://schemas.openxmlformats.org/presentationml/2006/main">
  <p:tag name="AS_UNIQUEID" val="181"/>
</p:tagLst>
</file>

<file path=ppt/tags/tag16.xml><?xml version="1.0" encoding="utf-8"?>
<p:tagLst xmlns:a="http://schemas.openxmlformats.org/drawingml/2006/main" xmlns:r="http://schemas.openxmlformats.org/officeDocument/2006/relationships" xmlns:p="http://schemas.openxmlformats.org/presentationml/2006/main">
  <p:tag name="AS_UNIQUEID" val="20"/>
</p:tagLst>
</file>

<file path=ppt/tags/tag160.xml><?xml version="1.0" encoding="utf-8"?>
<p:tagLst xmlns:a="http://schemas.openxmlformats.org/drawingml/2006/main" xmlns:r="http://schemas.openxmlformats.org/officeDocument/2006/relationships" xmlns:p="http://schemas.openxmlformats.org/presentationml/2006/main">
  <p:tag name="AS_UNIQUEID" val="182"/>
</p:tagLst>
</file>

<file path=ppt/tags/tag17.xml><?xml version="1.0" encoding="utf-8"?>
<p:tagLst xmlns:a="http://schemas.openxmlformats.org/drawingml/2006/main" xmlns:r="http://schemas.openxmlformats.org/officeDocument/2006/relationships" xmlns:p="http://schemas.openxmlformats.org/presentationml/2006/main">
  <p:tag name="AS_UNIQUEID" val="21"/>
</p:tagLst>
</file>

<file path=ppt/tags/tag18.xml><?xml version="1.0" encoding="utf-8"?>
<p:tagLst xmlns:a="http://schemas.openxmlformats.org/drawingml/2006/main" xmlns:r="http://schemas.openxmlformats.org/officeDocument/2006/relationships" xmlns:p="http://schemas.openxmlformats.org/presentationml/2006/main">
  <p:tag name="AS_UNIQUEID" val="22"/>
</p:tagLst>
</file>

<file path=ppt/tags/tag19.xml><?xml version="1.0" encoding="utf-8"?>
<p:tagLst xmlns:a="http://schemas.openxmlformats.org/drawingml/2006/main" xmlns:r="http://schemas.openxmlformats.org/officeDocument/2006/relationships" xmlns:p="http://schemas.openxmlformats.org/presentationml/2006/main">
  <p:tag name="AS_UNIQUEID" val="23"/>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4"/>
</p:tagLst>
</file>

<file path=ppt/tags/tag21.xml><?xml version="1.0" encoding="utf-8"?>
<p:tagLst xmlns:a="http://schemas.openxmlformats.org/drawingml/2006/main" xmlns:r="http://schemas.openxmlformats.org/officeDocument/2006/relationships" xmlns:p="http://schemas.openxmlformats.org/presentationml/2006/main">
  <p:tag name="AS_UNIQUEID" val="25"/>
</p:tagLst>
</file>

<file path=ppt/tags/tag22.xml><?xml version="1.0" encoding="utf-8"?>
<p:tagLst xmlns:a="http://schemas.openxmlformats.org/drawingml/2006/main" xmlns:r="http://schemas.openxmlformats.org/officeDocument/2006/relationships" xmlns:p="http://schemas.openxmlformats.org/presentationml/2006/main">
  <p:tag name="AS_UNIQUEID" val="26"/>
</p:tagLst>
</file>

<file path=ppt/tags/tag23.xml><?xml version="1.0" encoding="utf-8"?>
<p:tagLst xmlns:a="http://schemas.openxmlformats.org/drawingml/2006/main" xmlns:r="http://schemas.openxmlformats.org/officeDocument/2006/relationships" xmlns:p="http://schemas.openxmlformats.org/presentationml/2006/main">
  <p:tag name="AS_UNIQUEID" val="27"/>
</p:tagLst>
</file>

<file path=ppt/tags/tag24.xml><?xml version="1.0" encoding="utf-8"?>
<p:tagLst xmlns:a="http://schemas.openxmlformats.org/drawingml/2006/main" xmlns:r="http://schemas.openxmlformats.org/officeDocument/2006/relationships" xmlns:p="http://schemas.openxmlformats.org/presentationml/2006/main">
  <p:tag name="AS_UNIQUEID" val="28"/>
</p:tagLst>
</file>

<file path=ppt/tags/tag25.xml><?xml version="1.0" encoding="utf-8"?>
<p:tagLst xmlns:a="http://schemas.openxmlformats.org/drawingml/2006/main" xmlns:r="http://schemas.openxmlformats.org/officeDocument/2006/relationships" xmlns:p="http://schemas.openxmlformats.org/presentationml/2006/main">
  <p:tag name="AS_UNIQUEID" val="29"/>
</p:tagLst>
</file>

<file path=ppt/tags/tag26.xml><?xml version="1.0" encoding="utf-8"?>
<p:tagLst xmlns:a="http://schemas.openxmlformats.org/drawingml/2006/main" xmlns:r="http://schemas.openxmlformats.org/officeDocument/2006/relationships" xmlns:p="http://schemas.openxmlformats.org/presentationml/2006/main">
  <p:tag name="AS_UNIQUEID" val="10"/>
</p:tagLst>
</file>

<file path=ppt/tags/tag27.xml><?xml version="1.0" encoding="utf-8"?>
<p:tagLst xmlns:a="http://schemas.openxmlformats.org/drawingml/2006/main" xmlns:r="http://schemas.openxmlformats.org/officeDocument/2006/relationships" xmlns:p="http://schemas.openxmlformats.org/presentationml/2006/main">
  <p:tag name="AS_UNIQUEID" val="11"/>
</p:tagLst>
</file>

<file path=ppt/tags/tag28.xml><?xml version="1.0" encoding="utf-8"?>
<p:tagLst xmlns:a="http://schemas.openxmlformats.org/drawingml/2006/main" xmlns:r="http://schemas.openxmlformats.org/officeDocument/2006/relationships" xmlns:p="http://schemas.openxmlformats.org/presentationml/2006/main">
  <p:tag name="AS_UNIQUEID" val="12"/>
</p:tagLst>
</file>

<file path=ppt/tags/tag29.xml><?xml version="1.0" encoding="utf-8"?>
<p:tagLst xmlns:a="http://schemas.openxmlformats.org/drawingml/2006/main" xmlns:r="http://schemas.openxmlformats.org/officeDocument/2006/relationships" xmlns:p="http://schemas.openxmlformats.org/presentationml/2006/main">
  <p:tag name="AS_UNIQUEID" val="35"/>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6"/>
</p:tagLst>
</file>

<file path=ppt/tags/tag31.xml><?xml version="1.0" encoding="utf-8"?>
<p:tagLst xmlns:a="http://schemas.openxmlformats.org/drawingml/2006/main" xmlns:r="http://schemas.openxmlformats.org/officeDocument/2006/relationships" xmlns:p="http://schemas.openxmlformats.org/presentationml/2006/main">
  <p:tag name="AS_UNIQUEID" val="37"/>
</p:tagLst>
</file>

<file path=ppt/tags/tag32.xml><?xml version="1.0" encoding="utf-8"?>
<p:tagLst xmlns:a="http://schemas.openxmlformats.org/drawingml/2006/main" xmlns:r="http://schemas.openxmlformats.org/officeDocument/2006/relationships" xmlns:p="http://schemas.openxmlformats.org/presentationml/2006/main">
  <p:tag name="AS_UNIQUEID" val="38"/>
</p:tagLst>
</file>

<file path=ppt/tags/tag33.xml><?xml version="1.0" encoding="utf-8"?>
<p:tagLst xmlns:a="http://schemas.openxmlformats.org/drawingml/2006/main" xmlns:r="http://schemas.openxmlformats.org/officeDocument/2006/relationships" xmlns:p="http://schemas.openxmlformats.org/presentationml/2006/main">
  <p:tag name="AS_UNIQUEID" val="39"/>
</p:tagLst>
</file>

<file path=ppt/tags/tag34.xml><?xml version="1.0" encoding="utf-8"?>
<p:tagLst xmlns:a="http://schemas.openxmlformats.org/drawingml/2006/main" xmlns:r="http://schemas.openxmlformats.org/officeDocument/2006/relationships" xmlns:p="http://schemas.openxmlformats.org/presentationml/2006/main">
  <p:tag name="AS_UNIQUEID" val="40"/>
</p:tagLst>
</file>

<file path=ppt/tags/tag35.xml><?xml version="1.0" encoding="utf-8"?>
<p:tagLst xmlns:a="http://schemas.openxmlformats.org/drawingml/2006/main" xmlns:r="http://schemas.openxmlformats.org/officeDocument/2006/relationships" xmlns:p="http://schemas.openxmlformats.org/presentationml/2006/main">
  <p:tag name="AS_UNIQUEID" val="41"/>
</p:tagLst>
</file>

<file path=ppt/tags/tag36.xml><?xml version="1.0" encoding="utf-8"?>
<p:tagLst xmlns:a="http://schemas.openxmlformats.org/drawingml/2006/main" xmlns:r="http://schemas.openxmlformats.org/officeDocument/2006/relationships" xmlns:p="http://schemas.openxmlformats.org/presentationml/2006/main">
  <p:tag name="AS_UNIQUEID" val="42"/>
</p:tagLst>
</file>

<file path=ppt/tags/tag37.xml><?xml version="1.0" encoding="utf-8"?>
<p:tagLst xmlns:a="http://schemas.openxmlformats.org/drawingml/2006/main" xmlns:r="http://schemas.openxmlformats.org/officeDocument/2006/relationships" xmlns:p="http://schemas.openxmlformats.org/presentationml/2006/main">
  <p:tag name="AS_UNIQUEID" val="43"/>
</p:tagLst>
</file>

<file path=ppt/tags/tag38.xml><?xml version="1.0" encoding="utf-8"?>
<p:tagLst xmlns:a="http://schemas.openxmlformats.org/drawingml/2006/main" xmlns:r="http://schemas.openxmlformats.org/officeDocument/2006/relationships" xmlns:p="http://schemas.openxmlformats.org/presentationml/2006/main">
  <p:tag name="AS_UNIQUEID" val="44"/>
</p:tagLst>
</file>

<file path=ppt/tags/tag39.xml><?xml version="1.0" encoding="utf-8"?>
<p:tagLst xmlns:a="http://schemas.openxmlformats.org/drawingml/2006/main" xmlns:r="http://schemas.openxmlformats.org/officeDocument/2006/relationships" xmlns:p="http://schemas.openxmlformats.org/presentationml/2006/main">
  <p:tag name="AS_UNIQUEID" val="45"/>
</p:tagLst>
</file>

<file path=ppt/tags/tag4.xml><?xml version="1.0" encoding="utf-8"?>
<p:tagLst xmlns:a="http://schemas.openxmlformats.org/drawingml/2006/main" xmlns:r="http://schemas.openxmlformats.org/officeDocument/2006/relationships" xmlns:p="http://schemas.openxmlformats.org/presentationml/2006/main">
  <p:tag name="AS_UNIQUEID" val="4"/>
</p:tagLst>
</file>

<file path=ppt/tags/tag40.xml><?xml version="1.0" encoding="utf-8"?>
<p:tagLst xmlns:a="http://schemas.openxmlformats.org/drawingml/2006/main" xmlns:r="http://schemas.openxmlformats.org/officeDocument/2006/relationships" xmlns:p="http://schemas.openxmlformats.org/presentationml/2006/main">
  <p:tag name="AS_UNIQUEID" val="46"/>
</p:tagLst>
</file>

<file path=ppt/tags/tag41.xml><?xml version="1.0" encoding="utf-8"?>
<p:tagLst xmlns:a="http://schemas.openxmlformats.org/drawingml/2006/main" xmlns:r="http://schemas.openxmlformats.org/officeDocument/2006/relationships" xmlns:p="http://schemas.openxmlformats.org/presentationml/2006/main">
  <p:tag name="AS_UNIQUEID" val="47"/>
</p:tagLst>
</file>

<file path=ppt/tags/tag42.xml><?xml version="1.0" encoding="utf-8"?>
<p:tagLst xmlns:a="http://schemas.openxmlformats.org/drawingml/2006/main" xmlns:r="http://schemas.openxmlformats.org/officeDocument/2006/relationships" xmlns:p="http://schemas.openxmlformats.org/presentationml/2006/main">
  <p:tag name="AS_UNIQUEID" val="31"/>
</p:tagLst>
</file>

<file path=ppt/tags/tag43.xml><?xml version="1.0" encoding="utf-8"?>
<p:tagLst xmlns:a="http://schemas.openxmlformats.org/drawingml/2006/main" xmlns:r="http://schemas.openxmlformats.org/officeDocument/2006/relationships" xmlns:p="http://schemas.openxmlformats.org/presentationml/2006/main">
  <p:tag name="AS_UNIQUEID" val="32"/>
</p:tagLst>
</file>

<file path=ppt/tags/tag44.xml><?xml version="1.0" encoding="utf-8"?>
<p:tagLst xmlns:a="http://schemas.openxmlformats.org/drawingml/2006/main" xmlns:r="http://schemas.openxmlformats.org/officeDocument/2006/relationships" xmlns:p="http://schemas.openxmlformats.org/presentationml/2006/main">
  <p:tag name="AS_UNIQUEID" val="33"/>
</p:tagLst>
</file>

<file path=ppt/tags/tag45.xml><?xml version="1.0" encoding="utf-8"?>
<p:tagLst xmlns:a="http://schemas.openxmlformats.org/drawingml/2006/main" xmlns:r="http://schemas.openxmlformats.org/officeDocument/2006/relationships" xmlns:p="http://schemas.openxmlformats.org/presentationml/2006/main">
  <p:tag name="AS_UNIQUEID" val="53"/>
</p:tagLst>
</file>

<file path=ppt/tags/tag46.xml><?xml version="1.0" encoding="utf-8"?>
<p:tagLst xmlns:a="http://schemas.openxmlformats.org/drawingml/2006/main" xmlns:r="http://schemas.openxmlformats.org/officeDocument/2006/relationships" xmlns:p="http://schemas.openxmlformats.org/presentationml/2006/main">
  <p:tag name="AS_UNIQUEID" val="54"/>
</p:tagLst>
</file>

<file path=ppt/tags/tag47.xml><?xml version="1.0" encoding="utf-8"?>
<p:tagLst xmlns:a="http://schemas.openxmlformats.org/drawingml/2006/main" xmlns:r="http://schemas.openxmlformats.org/officeDocument/2006/relationships" xmlns:p="http://schemas.openxmlformats.org/presentationml/2006/main">
  <p:tag name="AS_UNIQUEID" val="55"/>
</p:tagLst>
</file>

<file path=ppt/tags/tag48.xml><?xml version="1.0" encoding="utf-8"?>
<p:tagLst xmlns:a="http://schemas.openxmlformats.org/drawingml/2006/main" xmlns:r="http://schemas.openxmlformats.org/officeDocument/2006/relationships" xmlns:p="http://schemas.openxmlformats.org/presentationml/2006/main">
  <p:tag name="AS_UNIQUEID" val="56"/>
</p:tagLst>
</file>

<file path=ppt/tags/tag49.xml><?xml version="1.0" encoding="utf-8"?>
<p:tagLst xmlns:a="http://schemas.openxmlformats.org/drawingml/2006/main" xmlns:r="http://schemas.openxmlformats.org/officeDocument/2006/relationships" xmlns:p="http://schemas.openxmlformats.org/presentationml/2006/main">
  <p:tag name="AS_UNIQUEID" val="57"/>
</p:tagLst>
</file>

<file path=ppt/tags/tag5.xml><?xml version="1.0" encoding="utf-8"?>
<p:tagLst xmlns:a="http://schemas.openxmlformats.org/drawingml/2006/main" xmlns:r="http://schemas.openxmlformats.org/officeDocument/2006/relationships" xmlns:p="http://schemas.openxmlformats.org/presentationml/2006/main">
  <p:tag name="AS_UNIQUEID" val="5"/>
</p:tagLst>
</file>

<file path=ppt/tags/tag50.xml><?xml version="1.0" encoding="utf-8"?>
<p:tagLst xmlns:a="http://schemas.openxmlformats.org/drawingml/2006/main" xmlns:r="http://schemas.openxmlformats.org/officeDocument/2006/relationships" xmlns:p="http://schemas.openxmlformats.org/presentationml/2006/main">
  <p:tag name="AS_UNIQUEID" val="58"/>
</p:tagLst>
</file>

<file path=ppt/tags/tag51.xml><?xml version="1.0" encoding="utf-8"?>
<p:tagLst xmlns:a="http://schemas.openxmlformats.org/drawingml/2006/main" xmlns:r="http://schemas.openxmlformats.org/officeDocument/2006/relationships" xmlns:p="http://schemas.openxmlformats.org/presentationml/2006/main">
  <p:tag name="AS_UNIQUEID" val="59"/>
</p:tagLst>
</file>

<file path=ppt/tags/tag52.xml><?xml version="1.0" encoding="utf-8"?>
<p:tagLst xmlns:a="http://schemas.openxmlformats.org/drawingml/2006/main" xmlns:r="http://schemas.openxmlformats.org/officeDocument/2006/relationships" xmlns:p="http://schemas.openxmlformats.org/presentationml/2006/main">
  <p:tag name="AS_UNIQUEID" val="60"/>
</p:tagLst>
</file>

<file path=ppt/tags/tag53.xml><?xml version="1.0" encoding="utf-8"?>
<p:tagLst xmlns:a="http://schemas.openxmlformats.org/drawingml/2006/main" xmlns:r="http://schemas.openxmlformats.org/officeDocument/2006/relationships" xmlns:p="http://schemas.openxmlformats.org/presentationml/2006/main">
  <p:tag name="AS_UNIQUEID" val="61"/>
</p:tagLst>
</file>

<file path=ppt/tags/tag54.xml><?xml version="1.0" encoding="utf-8"?>
<p:tagLst xmlns:a="http://schemas.openxmlformats.org/drawingml/2006/main" xmlns:r="http://schemas.openxmlformats.org/officeDocument/2006/relationships" xmlns:p="http://schemas.openxmlformats.org/presentationml/2006/main">
  <p:tag name="AS_UNIQUEID" val="62"/>
</p:tagLst>
</file>

<file path=ppt/tags/tag55.xml><?xml version="1.0" encoding="utf-8"?>
<p:tagLst xmlns:a="http://schemas.openxmlformats.org/drawingml/2006/main" xmlns:r="http://schemas.openxmlformats.org/officeDocument/2006/relationships" xmlns:p="http://schemas.openxmlformats.org/presentationml/2006/main">
  <p:tag name="AS_UNIQUEID" val="63"/>
</p:tagLst>
</file>

<file path=ppt/tags/tag56.xml><?xml version="1.0" encoding="utf-8"?>
<p:tagLst xmlns:a="http://schemas.openxmlformats.org/drawingml/2006/main" xmlns:r="http://schemas.openxmlformats.org/officeDocument/2006/relationships" xmlns:p="http://schemas.openxmlformats.org/presentationml/2006/main">
  <p:tag name="AS_UNIQUEID" val="49"/>
</p:tagLst>
</file>

<file path=ppt/tags/tag57.xml><?xml version="1.0" encoding="utf-8"?>
<p:tagLst xmlns:a="http://schemas.openxmlformats.org/drawingml/2006/main" xmlns:r="http://schemas.openxmlformats.org/officeDocument/2006/relationships" xmlns:p="http://schemas.openxmlformats.org/presentationml/2006/main">
  <p:tag name="AS_UNIQUEID" val="50"/>
</p:tagLst>
</file>

<file path=ppt/tags/tag58.xml><?xml version="1.0" encoding="utf-8"?>
<p:tagLst xmlns:a="http://schemas.openxmlformats.org/drawingml/2006/main" xmlns:r="http://schemas.openxmlformats.org/officeDocument/2006/relationships" xmlns:p="http://schemas.openxmlformats.org/presentationml/2006/main">
  <p:tag name="AS_UNIQUEID" val="51"/>
</p:tagLst>
</file>

<file path=ppt/tags/tag59.xml><?xml version="1.0" encoding="utf-8"?>
<p:tagLst xmlns:a="http://schemas.openxmlformats.org/drawingml/2006/main" xmlns:r="http://schemas.openxmlformats.org/officeDocument/2006/relationships" xmlns:p="http://schemas.openxmlformats.org/presentationml/2006/main">
  <p:tag name="AS_UNIQUEID" val="69"/>
</p:tagLst>
</file>

<file path=ppt/tags/tag6.xml><?xml version="1.0" encoding="utf-8"?>
<p:tagLst xmlns:a="http://schemas.openxmlformats.org/drawingml/2006/main" xmlns:r="http://schemas.openxmlformats.org/officeDocument/2006/relationships" xmlns:p="http://schemas.openxmlformats.org/presentationml/2006/main">
  <p:tag name="AS_UNIQUEID" val="6"/>
</p:tagLst>
</file>

<file path=ppt/tags/tag60.xml><?xml version="1.0" encoding="utf-8"?>
<p:tagLst xmlns:a="http://schemas.openxmlformats.org/drawingml/2006/main" xmlns:r="http://schemas.openxmlformats.org/officeDocument/2006/relationships" xmlns:p="http://schemas.openxmlformats.org/presentationml/2006/main">
  <p:tag name="AS_UNIQUEID" val="70"/>
</p:tagLst>
</file>

<file path=ppt/tags/tag61.xml><?xml version="1.0" encoding="utf-8"?>
<p:tagLst xmlns:a="http://schemas.openxmlformats.org/drawingml/2006/main" xmlns:r="http://schemas.openxmlformats.org/officeDocument/2006/relationships" xmlns:p="http://schemas.openxmlformats.org/presentationml/2006/main">
  <p:tag name="AS_UNIQUEID" val="71"/>
</p:tagLst>
</file>

<file path=ppt/tags/tag62.xml><?xml version="1.0" encoding="utf-8"?>
<p:tagLst xmlns:a="http://schemas.openxmlformats.org/drawingml/2006/main" xmlns:r="http://schemas.openxmlformats.org/officeDocument/2006/relationships" xmlns:p="http://schemas.openxmlformats.org/presentationml/2006/main">
  <p:tag name="AS_UNIQUEID" val="72"/>
</p:tagLst>
</file>

<file path=ppt/tags/tag63.xml><?xml version="1.0" encoding="utf-8"?>
<p:tagLst xmlns:a="http://schemas.openxmlformats.org/drawingml/2006/main" xmlns:r="http://schemas.openxmlformats.org/officeDocument/2006/relationships" xmlns:p="http://schemas.openxmlformats.org/presentationml/2006/main">
  <p:tag name="AS_UNIQUEID" val="73"/>
</p:tagLst>
</file>

<file path=ppt/tags/tag64.xml><?xml version="1.0" encoding="utf-8"?>
<p:tagLst xmlns:a="http://schemas.openxmlformats.org/drawingml/2006/main" xmlns:r="http://schemas.openxmlformats.org/officeDocument/2006/relationships" xmlns:p="http://schemas.openxmlformats.org/presentationml/2006/main">
  <p:tag name="AS_UNIQUEID" val="74"/>
</p:tagLst>
</file>

<file path=ppt/tags/tag65.xml><?xml version="1.0" encoding="utf-8"?>
<p:tagLst xmlns:a="http://schemas.openxmlformats.org/drawingml/2006/main" xmlns:r="http://schemas.openxmlformats.org/officeDocument/2006/relationships" xmlns:p="http://schemas.openxmlformats.org/presentationml/2006/main">
  <p:tag name="AS_UNIQUEID" val="75"/>
</p:tagLst>
</file>

<file path=ppt/tags/tag66.xml><?xml version="1.0" encoding="utf-8"?>
<p:tagLst xmlns:a="http://schemas.openxmlformats.org/drawingml/2006/main" xmlns:r="http://schemas.openxmlformats.org/officeDocument/2006/relationships" xmlns:p="http://schemas.openxmlformats.org/presentationml/2006/main">
  <p:tag name="AS_UNIQUEID" val="76"/>
</p:tagLst>
</file>

<file path=ppt/tags/tag67.xml><?xml version="1.0" encoding="utf-8"?>
<p:tagLst xmlns:a="http://schemas.openxmlformats.org/drawingml/2006/main" xmlns:r="http://schemas.openxmlformats.org/officeDocument/2006/relationships" xmlns:p="http://schemas.openxmlformats.org/presentationml/2006/main">
  <p:tag name="AS_UNIQUEID" val="65"/>
</p:tagLst>
</file>

<file path=ppt/tags/tag68.xml><?xml version="1.0" encoding="utf-8"?>
<p:tagLst xmlns:a="http://schemas.openxmlformats.org/drawingml/2006/main" xmlns:r="http://schemas.openxmlformats.org/officeDocument/2006/relationships" xmlns:p="http://schemas.openxmlformats.org/presentationml/2006/main">
  <p:tag name="AS_UNIQUEID" val="66"/>
</p:tagLst>
</file>

<file path=ppt/tags/tag69.xml><?xml version="1.0" encoding="utf-8"?>
<p:tagLst xmlns:a="http://schemas.openxmlformats.org/drawingml/2006/main" xmlns:r="http://schemas.openxmlformats.org/officeDocument/2006/relationships" xmlns:p="http://schemas.openxmlformats.org/presentationml/2006/main">
  <p:tag name="AS_UNIQUEID" val="67"/>
</p:tagLst>
</file>

<file path=ppt/tags/tag7.xml><?xml version="1.0" encoding="utf-8"?>
<p:tagLst xmlns:a="http://schemas.openxmlformats.org/drawingml/2006/main" xmlns:r="http://schemas.openxmlformats.org/officeDocument/2006/relationships" xmlns:p="http://schemas.openxmlformats.org/presentationml/2006/main">
  <p:tag name="AS_UNIQUEID" val="7"/>
</p:tagLst>
</file>

<file path=ppt/tags/tag70.xml><?xml version="1.0" encoding="utf-8"?>
<p:tagLst xmlns:a="http://schemas.openxmlformats.org/drawingml/2006/main" xmlns:r="http://schemas.openxmlformats.org/officeDocument/2006/relationships" xmlns:p="http://schemas.openxmlformats.org/presentationml/2006/main">
  <p:tag name="AS_UNIQUEID" val="82"/>
</p:tagLst>
</file>

<file path=ppt/tags/tag71.xml><?xml version="1.0" encoding="utf-8"?>
<p:tagLst xmlns:a="http://schemas.openxmlformats.org/drawingml/2006/main" xmlns:r="http://schemas.openxmlformats.org/officeDocument/2006/relationships" xmlns:p="http://schemas.openxmlformats.org/presentationml/2006/main">
  <p:tag name="AS_UNIQUEID" val="83"/>
</p:tagLst>
</file>

<file path=ppt/tags/tag72.xml><?xml version="1.0" encoding="utf-8"?>
<p:tagLst xmlns:a="http://schemas.openxmlformats.org/drawingml/2006/main" xmlns:r="http://schemas.openxmlformats.org/officeDocument/2006/relationships" xmlns:p="http://schemas.openxmlformats.org/presentationml/2006/main">
  <p:tag name="AS_UNIQUEID" val="84"/>
</p:tagLst>
</file>

<file path=ppt/tags/tag73.xml><?xml version="1.0" encoding="utf-8"?>
<p:tagLst xmlns:a="http://schemas.openxmlformats.org/drawingml/2006/main" xmlns:r="http://schemas.openxmlformats.org/officeDocument/2006/relationships" xmlns:p="http://schemas.openxmlformats.org/presentationml/2006/main">
  <p:tag name="AS_UNIQUEID" val="85"/>
</p:tagLst>
</file>

<file path=ppt/tags/tag74.xml><?xml version="1.0" encoding="utf-8"?>
<p:tagLst xmlns:a="http://schemas.openxmlformats.org/drawingml/2006/main" xmlns:r="http://schemas.openxmlformats.org/officeDocument/2006/relationships" xmlns:p="http://schemas.openxmlformats.org/presentationml/2006/main">
  <p:tag name="AS_UNIQUEID" val="86"/>
</p:tagLst>
</file>

<file path=ppt/tags/tag75.xml><?xml version="1.0" encoding="utf-8"?>
<p:tagLst xmlns:a="http://schemas.openxmlformats.org/drawingml/2006/main" xmlns:r="http://schemas.openxmlformats.org/officeDocument/2006/relationships" xmlns:p="http://schemas.openxmlformats.org/presentationml/2006/main">
  <p:tag name="AS_UNIQUEID" val="87"/>
</p:tagLst>
</file>

<file path=ppt/tags/tag76.xml><?xml version="1.0" encoding="utf-8"?>
<p:tagLst xmlns:a="http://schemas.openxmlformats.org/drawingml/2006/main" xmlns:r="http://schemas.openxmlformats.org/officeDocument/2006/relationships" xmlns:p="http://schemas.openxmlformats.org/presentationml/2006/main">
  <p:tag name="AS_UNIQUEID" val="88"/>
</p:tagLst>
</file>

<file path=ppt/tags/tag77.xml><?xml version="1.0" encoding="utf-8"?>
<p:tagLst xmlns:a="http://schemas.openxmlformats.org/drawingml/2006/main" xmlns:r="http://schemas.openxmlformats.org/officeDocument/2006/relationships" xmlns:p="http://schemas.openxmlformats.org/presentationml/2006/main">
  <p:tag name="AS_UNIQUEID" val="89"/>
</p:tagLst>
</file>

<file path=ppt/tags/tag78.xml><?xml version="1.0" encoding="utf-8"?>
<p:tagLst xmlns:a="http://schemas.openxmlformats.org/drawingml/2006/main" xmlns:r="http://schemas.openxmlformats.org/officeDocument/2006/relationships" xmlns:p="http://schemas.openxmlformats.org/presentationml/2006/main">
  <p:tag name="AS_UNIQUEID" val="90"/>
</p:tagLst>
</file>

<file path=ppt/tags/tag79.xml><?xml version="1.0" encoding="utf-8"?>
<p:tagLst xmlns:a="http://schemas.openxmlformats.org/drawingml/2006/main" xmlns:r="http://schemas.openxmlformats.org/officeDocument/2006/relationships" xmlns:p="http://schemas.openxmlformats.org/presentationml/2006/main">
  <p:tag name="AS_UNIQUEID" val="91"/>
</p:tagLst>
</file>

<file path=ppt/tags/tag8.xml><?xml version="1.0" encoding="utf-8"?>
<p:tagLst xmlns:a="http://schemas.openxmlformats.org/drawingml/2006/main" xmlns:r="http://schemas.openxmlformats.org/officeDocument/2006/relationships" xmlns:p="http://schemas.openxmlformats.org/presentationml/2006/main">
  <p:tag name="AS_UNIQUEID" val="8"/>
</p:tagLst>
</file>

<file path=ppt/tags/tag80.xml><?xml version="1.0" encoding="utf-8"?>
<p:tagLst xmlns:a="http://schemas.openxmlformats.org/drawingml/2006/main" xmlns:r="http://schemas.openxmlformats.org/officeDocument/2006/relationships" xmlns:p="http://schemas.openxmlformats.org/presentationml/2006/main">
  <p:tag name="AS_UNIQUEID" val="92"/>
</p:tagLst>
</file>

<file path=ppt/tags/tag81.xml><?xml version="1.0" encoding="utf-8"?>
<p:tagLst xmlns:a="http://schemas.openxmlformats.org/drawingml/2006/main" xmlns:r="http://schemas.openxmlformats.org/officeDocument/2006/relationships" xmlns:p="http://schemas.openxmlformats.org/presentationml/2006/main">
  <p:tag name="AS_UNIQUEID" val="93"/>
</p:tagLst>
</file>

<file path=ppt/tags/tag82.xml><?xml version="1.0" encoding="utf-8"?>
<p:tagLst xmlns:a="http://schemas.openxmlformats.org/drawingml/2006/main" xmlns:r="http://schemas.openxmlformats.org/officeDocument/2006/relationships" xmlns:p="http://schemas.openxmlformats.org/presentationml/2006/main">
  <p:tag name="AS_UNIQUEID" val="94"/>
</p:tagLst>
</file>

<file path=ppt/tags/tag83.xml><?xml version="1.0" encoding="utf-8"?>
<p:tagLst xmlns:a="http://schemas.openxmlformats.org/drawingml/2006/main" xmlns:r="http://schemas.openxmlformats.org/officeDocument/2006/relationships" xmlns:p="http://schemas.openxmlformats.org/presentationml/2006/main">
  <p:tag name="AS_UNIQUEID" val="78"/>
</p:tagLst>
</file>

<file path=ppt/tags/tag84.xml><?xml version="1.0" encoding="utf-8"?>
<p:tagLst xmlns:a="http://schemas.openxmlformats.org/drawingml/2006/main" xmlns:r="http://schemas.openxmlformats.org/officeDocument/2006/relationships" xmlns:p="http://schemas.openxmlformats.org/presentationml/2006/main">
  <p:tag name="AS_UNIQUEID" val="79"/>
</p:tagLst>
</file>

<file path=ppt/tags/tag85.xml><?xml version="1.0" encoding="utf-8"?>
<p:tagLst xmlns:a="http://schemas.openxmlformats.org/drawingml/2006/main" xmlns:r="http://schemas.openxmlformats.org/officeDocument/2006/relationships" xmlns:p="http://schemas.openxmlformats.org/presentationml/2006/main">
  <p:tag name="AS_UNIQUEID" val="80"/>
</p:tagLst>
</file>

<file path=ppt/tags/tag86.xml><?xml version="1.0" encoding="utf-8"?>
<p:tagLst xmlns:a="http://schemas.openxmlformats.org/drawingml/2006/main" xmlns:r="http://schemas.openxmlformats.org/officeDocument/2006/relationships" xmlns:p="http://schemas.openxmlformats.org/presentationml/2006/main">
  <p:tag name="AS_UNIQUEID" val="100"/>
</p:tagLst>
</file>

<file path=ppt/tags/tag87.xml><?xml version="1.0" encoding="utf-8"?>
<p:tagLst xmlns:a="http://schemas.openxmlformats.org/drawingml/2006/main" xmlns:r="http://schemas.openxmlformats.org/officeDocument/2006/relationships" xmlns:p="http://schemas.openxmlformats.org/presentationml/2006/main">
  <p:tag name="AS_UNIQUEID" val="101"/>
</p:tagLst>
</file>

<file path=ppt/tags/tag88.xml><?xml version="1.0" encoding="utf-8"?>
<p:tagLst xmlns:a="http://schemas.openxmlformats.org/drawingml/2006/main" xmlns:r="http://schemas.openxmlformats.org/officeDocument/2006/relationships" xmlns:p="http://schemas.openxmlformats.org/presentationml/2006/main">
  <p:tag name="AS_UNIQUEID" val="102"/>
</p:tagLst>
</file>

<file path=ppt/tags/tag89.xml><?xml version="1.0" encoding="utf-8"?>
<p:tagLst xmlns:a="http://schemas.openxmlformats.org/drawingml/2006/main" xmlns:r="http://schemas.openxmlformats.org/officeDocument/2006/relationships" xmlns:p="http://schemas.openxmlformats.org/presentationml/2006/main">
  <p:tag name="AS_UNIQUEID" val="103"/>
</p:tagLst>
</file>

<file path=ppt/tags/tag9.xml><?xml version="1.0" encoding="utf-8"?>
<p:tagLst xmlns:a="http://schemas.openxmlformats.org/drawingml/2006/main" xmlns:r="http://schemas.openxmlformats.org/officeDocument/2006/relationships" xmlns:p="http://schemas.openxmlformats.org/presentationml/2006/main">
  <p:tag name="AS_UNIQUEID" val="0"/>
</p:tagLst>
</file>

<file path=ppt/tags/tag90.xml><?xml version="1.0" encoding="utf-8"?>
<p:tagLst xmlns:a="http://schemas.openxmlformats.org/drawingml/2006/main" xmlns:r="http://schemas.openxmlformats.org/officeDocument/2006/relationships" xmlns:p="http://schemas.openxmlformats.org/presentationml/2006/main">
  <p:tag name="AS_UNIQUEID" val="104"/>
</p:tagLst>
</file>

<file path=ppt/tags/tag91.xml><?xml version="1.0" encoding="utf-8"?>
<p:tagLst xmlns:a="http://schemas.openxmlformats.org/drawingml/2006/main" xmlns:r="http://schemas.openxmlformats.org/officeDocument/2006/relationships" xmlns:p="http://schemas.openxmlformats.org/presentationml/2006/main">
  <p:tag name="AS_UNIQUEID" val="105"/>
</p:tagLst>
</file>

<file path=ppt/tags/tag92.xml><?xml version="1.0" encoding="utf-8"?>
<p:tagLst xmlns:a="http://schemas.openxmlformats.org/drawingml/2006/main" xmlns:r="http://schemas.openxmlformats.org/officeDocument/2006/relationships" xmlns:p="http://schemas.openxmlformats.org/presentationml/2006/main">
  <p:tag name="AS_UNIQUEID" val="106"/>
</p:tagLst>
</file>

<file path=ppt/tags/tag93.xml><?xml version="1.0" encoding="utf-8"?>
<p:tagLst xmlns:a="http://schemas.openxmlformats.org/drawingml/2006/main" xmlns:r="http://schemas.openxmlformats.org/officeDocument/2006/relationships" xmlns:p="http://schemas.openxmlformats.org/presentationml/2006/main">
  <p:tag name="AS_UNIQUEID" val="107"/>
</p:tagLst>
</file>

<file path=ppt/tags/tag94.xml><?xml version="1.0" encoding="utf-8"?>
<p:tagLst xmlns:a="http://schemas.openxmlformats.org/drawingml/2006/main" xmlns:r="http://schemas.openxmlformats.org/officeDocument/2006/relationships" xmlns:p="http://schemas.openxmlformats.org/presentationml/2006/main">
  <p:tag name="AS_UNIQUEID" val="108"/>
</p:tagLst>
</file>

<file path=ppt/tags/tag95.xml><?xml version="1.0" encoding="utf-8"?>
<p:tagLst xmlns:a="http://schemas.openxmlformats.org/drawingml/2006/main" xmlns:r="http://schemas.openxmlformats.org/officeDocument/2006/relationships" xmlns:p="http://schemas.openxmlformats.org/presentationml/2006/main">
  <p:tag name="AS_UNIQUEID" val="109"/>
</p:tagLst>
</file>

<file path=ppt/tags/tag96.xml><?xml version="1.0" encoding="utf-8"?>
<p:tagLst xmlns:a="http://schemas.openxmlformats.org/drawingml/2006/main" xmlns:r="http://schemas.openxmlformats.org/officeDocument/2006/relationships" xmlns:p="http://schemas.openxmlformats.org/presentationml/2006/main">
  <p:tag name="AS_UNIQUEID" val="110"/>
</p:tagLst>
</file>

<file path=ppt/tags/tag97.xml><?xml version="1.0" encoding="utf-8"?>
<p:tagLst xmlns:a="http://schemas.openxmlformats.org/drawingml/2006/main" xmlns:r="http://schemas.openxmlformats.org/officeDocument/2006/relationships" xmlns:p="http://schemas.openxmlformats.org/presentationml/2006/main">
  <p:tag name="AS_UNIQUEID" val="96"/>
</p:tagLst>
</file>

<file path=ppt/tags/tag98.xml><?xml version="1.0" encoding="utf-8"?>
<p:tagLst xmlns:a="http://schemas.openxmlformats.org/drawingml/2006/main" xmlns:r="http://schemas.openxmlformats.org/officeDocument/2006/relationships" xmlns:p="http://schemas.openxmlformats.org/presentationml/2006/main">
  <p:tag name="AS_UNIQUEID" val="97"/>
</p:tagLst>
</file>

<file path=ppt/tags/tag99.xml><?xml version="1.0" encoding="utf-8"?>
<p:tagLst xmlns:a="http://schemas.openxmlformats.org/drawingml/2006/main" xmlns:r="http://schemas.openxmlformats.org/officeDocument/2006/relationships" xmlns:p="http://schemas.openxmlformats.org/presentationml/2006/main">
  <p:tag name="AS_UNIQUEID" val="98"/>
</p:tagLst>
</file>

<file path=ppt/theme/theme1.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charset="0"/>
        <a:ea typeface="Arial"/>
        <a:cs typeface="Arial"/>
      </a:majorFont>
      <a:minorFont>
        <a:latin typeface="Arial"/>
        <a:ea typeface="Arial"/>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40007</TotalTime>
  <Words>4283</Words>
  <Application>Microsoft Office PowerPoint</Application>
  <PresentationFormat>Pokaz na ekranie (4:3)</PresentationFormat>
  <Paragraphs>289</Paragraphs>
  <Slides>24</Slides>
  <Notes>22</Notes>
  <HiddenSlides>0</HiddenSlides>
  <MMClips>1</MMClips>
  <ScaleCrop>false</ScaleCrop>
  <HeadingPairs>
    <vt:vector size="6" baseType="variant">
      <vt:variant>
        <vt:lpstr>Używane czcionki</vt:lpstr>
      </vt:variant>
      <vt:variant>
        <vt:i4>7</vt:i4>
      </vt:variant>
      <vt:variant>
        <vt:lpstr>Motyw</vt:lpstr>
      </vt:variant>
      <vt:variant>
        <vt:i4>3</vt:i4>
      </vt:variant>
      <vt:variant>
        <vt:lpstr>Tytuły slajdów</vt:lpstr>
      </vt:variant>
      <vt:variant>
        <vt:i4>24</vt:i4>
      </vt:variant>
    </vt:vector>
  </HeadingPairs>
  <TitlesOfParts>
    <vt:vector size="34" baseType="lpstr">
      <vt:lpstr>Arial</vt:lpstr>
      <vt:lpstr>Arial Bold</vt:lpstr>
      <vt:lpstr>Bradley Hand ITC</vt:lpstr>
      <vt:lpstr>Courier New</vt:lpstr>
      <vt:lpstr>Gill Sans</vt:lpstr>
      <vt:lpstr>Times New Roman</vt:lpstr>
      <vt:lpstr>Wingdings</vt:lpstr>
      <vt:lpstr>Pantallazo cierre</vt:lpstr>
      <vt:lpstr>1_WOIZ - prezentacja "wykładowa"</vt:lpstr>
      <vt:lpstr>1_Pantallazo inicio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IMPORTANT ASPECTS OF CERVICAL EVALUATION USING TECHINQUES WITH INSTRUMENTS</vt:lpstr>
      <vt:lpstr>Class activity (30’)</vt:lpstr>
      <vt:lpstr>References</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1116</cp:revision>
  <cp:lastPrinted>2011-07-18T19:05:36Z</cp:lastPrinted>
  <dcterms:created xsi:type="dcterms:W3CDTF">2010-06-23T19:02:16Z</dcterms:created>
  <dcterms:modified xsi:type="dcterms:W3CDTF">2021-07-05T11:29:25Z</dcterms:modified>
</cp:coreProperties>
</file>