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25.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30.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32.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4.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39"/>
  </p:notesMasterIdLst>
  <p:handoutMasterIdLst>
    <p:handoutMasterId r:id="rId40"/>
  </p:handoutMasterIdLst>
  <p:sldIdLst>
    <p:sldId id="627" r:id="rId4"/>
    <p:sldId id="686" r:id="rId5"/>
    <p:sldId id="706" r:id="rId6"/>
    <p:sldId id="707" r:id="rId7"/>
    <p:sldId id="655" r:id="rId8"/>
    <p:sldId id="659" r:id="rId9"/>
    <p:sldId id="661" r:id="rId10"/>
    <p:sldId id="683" r:id="rId11"/>
    <p:sldId id="638" r:id="rId12"/>
    <p:sldId id="677" r:id="rId13"/>
    <p:sldId id="699" r:id="rId14"/>
    <p:sldId id="700" r:id="rId15"/>
    <p:sldId id="701" r:id="rId16"/>
    <p:sldId id="717" r:id="rId17"/>
    <p:sldId id="702" r:id="rId18"/>
    <p:sldId id="668" r:id="rId19"/>
    <p:sldId id="662" r:id="rId20"/>
    <p:sldId id="698" r:id="rId21"/>
    <p:sldId id="667" r:id="rId22"/>
    <p:sldId id="704" r:id="rId23"/>
    <p:sldId id="715" r:id="rId24"/>
    <p:sldId id="708" r:id="rId25"/>
    <p:sldId id="670" r:id="rId26"/>
    <p:sldId id="687" r:id="rId27"/>
    <p:sldId id="716" r:id="rId28"/>
    <p:sldId id="705" r:id="rId29"/>
    <p:sldId id="709" r:id="rId30"/>
    <p:sldId id="691" r:id="rId31"/>
    <p:sldId id="712" r:id="rId32"/>
    <p:sldId id="714" r:id="rId33"/>
    <p:sldId id="692" r:id="rId34"/>
    <p:sldId id="697" r:id="rId35"/>
    <p:sldId id="696" r:id="rId36"/>
    <p:sldId id="695" r:id="rId37"/>
    <p:sldId id="626" r:id="rId38"/>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Translator" initials="  "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8620" autoAdjust="0"/>
  </p:normalViewPr>
  <p:slideViewPr>
    <p:cSldViewPr>
      <p:cViewPr varScale="1">
        <p:scale>
          <a:sx n="72" d="100"/>
          <a:sy n="72" d="100"/>
        </p:scale>
        <p:origin x="1738"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slide" Target="../slides/slide22.xml"/><Relationship Id="rId4"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slide" Target="../slides/slide23.xml"/><Relationship Id="rId4"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 Target="../slides/slide24.xml"/><Relationship Id="rId4"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slide" Target="../slides/slide27.xml"/><Relationship Id="rId4"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slide" Target="../slides/slide29.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slide" Target="../slides/slide30.xml"/><Relationship Id="rId4"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slide" Target="../slides/slide31.xml"/><Relationship Id="rId4"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slide" Target="../slides/slide32.xml"/><Relationship Id="rId4"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slide" Target="../slides/slide33.xml"/><Relationship Id="rId4"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 Id="rId5" Type="http://schemas.openxmlformats.org/officeDocument/2006/relationships/slide" Target="../slides/slide3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000" b="1" i="0" strike="noStrike" cap="none" spc="0" baseline="0" dirty="0">
                <a:solidFill>
                  <a:srgbClr val="FFFFFF"/>
                </a:solidFill>
                <a:effectLst/>
                <a:latin typeface="Arial"/>
                <a:ea typeface="Arial"/>
                <a:cs typeface="Arial"/>
              </a:rPr>
              <a:t>This video is for Didactic Unit D: Instrumented analysis of the spine.</a:t>
            </a:r>
          </a:p>
          <a:p>
            <a:pPr eaLnBrk="1" hangingPunct="1">
              <a:lnSpc>
                <a:spcPct val="90000"/>
              </a:lnSpc>
              <a:spcBef>
                <a:spcPts val="1675"/>
              </a:spcBef>
              <a:buSzPct val="171000"/>
              <a:buFont typeface="Arial"/>
              <a:buNone/>
              <a:defRPr/>
            </a:pPr>
            <a:r>
              <a:rPr lang="en-GB" sz="1200" b="1" i="0" strike="noStrike" cap="none" spc="0" baseline="0" dirty="0">
                <a:solidFill>
                  <a:srgbClr val="262673"/>
                </a:solidFill>
                <a:effectLst/>
                <a:latin typeface="Bradley Hand ITC"/>
                <a:ea typeface="Bradley Hand ITC"/>
                <a:cs typeface="Bradley Hand ITC"/>
              </a:rPr>
              <a:t>D.2. </a:t>
            </a:r>
            <a:r>
              <a:rPr lang="en-GB" sz="1200" b="1" dirty="0">
                <a:solidFill>
                  <a:srgbClr val="262673"/>
                </a:solidFill>
                <a:latin typeface="Bradley Hand ITC"/>
                <a:ea typeface="Bradley Hand ITC"/>
                <a:cs typeface="Bradley Hand ITC"/>
              </a:rPr>
              <a:t>Which dorsal and lumbar biomechanical instrumented evaluation protocols exist?</a:t>
            </a:r>
            <a:endParaRPr lang="es-ES" b="1"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a:t>
            </a:fld>
            <a:endParaRPr lang="pl-PL" altLang="pl-PL"/>
          </a:p>
        </p:txBody>
      </p:sp>
    </p:spTree>
    <p:extLst>
      <p:ext uri="{BB962C8B-B14F-4D97-AF65-F5344CB8AC3E}">
        <p14:creationId xmlns:p14="http://schemas.microsoft.com/office/powerpoint/2010/main" val="13610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First the benchmark (neutral) posture is taken up, then the patient is asked to perform the motion to measure it at least three times.</a:t>
            </a:r>
          </a:p>
          <a:p>
            <a:pPr eaLnBrk="1" hangingPunct="1"/>
            <a:r>
              <a:rPr lang="en-GB" sz="1000" b="1" i="0" strike="noStrike" cap="none" spc="0" baseline="0" dirty="0">
                <a:solidFill>
                  <a:srgbClr val="FFFFFF"/>
                </a:solidFill>
                <a:effectLst/>
                <a:latin typeface="Arial"/>
                <a:ea typeface="Arial"/>
                <a:cs typeface="Arial"/>
              </a:rPr>
              <a:t>For dorsal flexion and extension, we must firstly record a neutral position in which the subject’s trunk is erect and their shoulders relaxed. This is preferably performed standing.</a:t>
            </a:r>
          </a:p>
          <a:p>
            <a:pPr eaLnBrk="1" hangingPunct="1"/>
            <a:r>
              <a:rPr lang="en-GB" sz="1000" b="1" i="0" strike="noStrike" cap="none" spc="0" baseline="0" dirty="0">
                <a:solidFill>
                  <a:srgbClr val="FFFFFF"/>
                </a:solidFill>
                <a:effectLst/>
                <a:latin typeface="Arial"/>
                <a:ea typeface="Arial"/>
                <a:cs typeface="Arial"/>
              </a:rPr>
              <a:t>Then we ask for a maximum dorsal flexion, which implies a voluntary increase in kyphosis. The subject is then asked to return to the neutral position and lastly they perform a maximum dorsal extension, which we also record. This complete process is repeated three times.</a:t>
            </a:r>
          </a:p>
          <a:p>
            <a:pPr eaLnBrk="1" hangingPunct="1"/>
            <a:r>
              <a:rPr lang="en-GB" sz="1000" b="1" i="0" strike="noStrike" cap="none" spc="0" baseline="0" dirty="0">
                <a:solidFill>
                  <a:srgbClr val="FFFFFF"/>
                </a:solidFill>
                <a:effectLst/>
                <a:latin typeface="Arial"/>
                <a:ea typeface="Arial"/>
                <a:cs typeface="Arial"/>
              </a:rPr>
              <a:t>The final result is the mean of these.</a:t>
            </a:r>
          </a:p>
          <a:p>
            <a:pPr eaLnBrk="1" hangingPunct="1"/>
            <a:r>
              <a:rPr lang="en-GB" sz="1000" b="1" i="0" strike="noStrike" cap="none" spc="0" baseline="0" dirty="0">
                <a:solidFill>
                  <a:srgbClr val="FFFFFF"/>
                </a:solidFill>
                <a:effectLst/>
                <a:latin typeface="Arial"/>
                <a:ea typeface="Arial"/>
                <a:cs typeface="Arial"/>
              </a:rPr>
              <a:t>As we have mentioned before, the American Medical Association’s repeatability criterion is applied, which states that the measurements should not diverge by more than 10% or 5° between each other.</a:t>
            </a:r>
          </a:p>
          <a:p>
            <a:pPr eaLnBrk="1" hangingPunct="1"/>
            <a:endParaRPr lang="es-ES"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10</a:t>
            </a:fld>
            <a:endParaRPr lang="pl-PL" altLang="pl-PL" sz="1200" b="0">
              <a:solidFill>
                <a:schemeClr val="tx1"/>
              </a:solidFill>
              <a:latin typeface="Gill Sans"/>
            </a:endParaRPr>
          </a:p>
        </p:txBody>
      </p:sp>
    </p:spTree>
    <p:extLst>
      <p:ext uri="{BB962C8B-B14F-4D97-AF65-F5344CB8AC3E}">
        <p14:creationId xmlns:p14="http://schemas.microsoft.com/office/powerpoint/2010/main" val="170369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In order to measure dorsal rotation, the inclinometers are placed in the same position as for measuring flexion and extension before. We also follow the same premise of carrying out at least three measurements for each arc, taking into account the AMA criterion that states that they must not differ by more than 10% or 5º between each other.</a:t>
            </a:r>
          </a:p>
          <a:p>
            <a:pPr eaLnBrk="1" hangingPunct="1"/>
            <a:endParaRPr lang="es-ES" altLang="pl-PL" dirty="0"/>
          </a:p>
          <a:p>
            <a:pPr eaLnBrk="1" hangingPunct="1"/>
            <a:r>
              <a:rPr lang="en-GB" sz="1000" b="1" i="0" strike="noStrike" cap="none" spc="0" baseline="0" dirty="0">
                <a:solidFill>
                  <a:srgbClr val="FFFFFF"/>
                </a:solidFill>
                <a:effectLst/>
                <a:latin typeface="Arial"/>
                <a:ea typeface="Arial"/>
                <a:cs typeface="Arial"/>
              </a:rPr>
              <a:t>The dorsal rotation motion is measured starting from a neutral posture, with the trunk flexed and arms crossed, as shown in the image on the left. Once the neutral posture has been recorded, each of the arcs being studied is evaluated.</a:t>
            </a:r>
          </a:p>
          <a:p>
            <a:pPr eaLnBrk="1" hangingPunct="1"/>
            <a:endParaRPr lang="es-ES" altLang="pl-PL" dirty="0"/>
          </a:p>
          <a:p>
            <a:pPr eaLnBrk="1" hangingPunct="1"/>
            <a:r>
              <a:rPr lang="en-GB" sz="1000" b="1" i="0" strike="noStrike" cap="none" spc="0" baseline="0" dirty="0">
                <a:solidFill>
                  <a:srgbClr val="FFFFFF"/>
                </a:solidFill>
                <a:effectLst/>
                <a:latin typeface="Arial"/>
                <a:ea typeface="Arial"/>
                <a:cs typeface="Arial"/>
              </a:rPr>
              <a:t>Next, the subject is asked to rotate their dorsal region as far as possible, attempting to lift their elbow towards the ceiling on the side to which they are rotating, while keeping their elbow</a:t>
            </a:r>
            <a:r>
              <a:rPr lang="en-GB" sz="1000" b="1" i="1" strike="noStrike" cap="none" spc="0" baseline="0" dirty="0">
                <a:solidFill>
                  <a:srgbClr val="FFFFFF"/>
                </a:solidFill>
                <a:effectLst/>
                <a:latin typeface="Arial"/>
                <a:ea typeface="Arial"/>
                <a:cs typeface="Arial"/>
              </a:rPr>
              <a:t> </a:t>
            </a:r>
            <a:r>
              <a:rPr lang="en-GB" sz="1000" b="1" i="0" strike="noStrike" cap="none" spc="0" baseline="0" dirty="0">
                <a:solidFill>
                  <a:srgbClr val="FFFFFF"/>
                </a:solidFill>
                <a:effectLst/>
                <a:latin typeface="Arial"/>
                <a:ea typeface="Arial"/>
                <a:cs typeface="Arial"/>
              </a:rPr>
              <a:t>in flexion. The same movement is then made on the other side.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11</a:t>
            </a:fld>
            <a:endParaRPr lang="pl-PL" altLang="pl-PL" sz="1200" b="0">
              <a:solidFill>
                <a:schemeClr val="tx1"/>
              </a:solidFill>
              <a:latin typeface="Gill Sans"/>
            </a:endParaRPr>
          </a:p>
        </p:txBody>
      </p:sp>
    </p:spTree>
    <p:extLst>
      <p:ext uri="{BB962C8B-B14F-4D97-AF65-F5344CB8AC3E}">
        <p14:creationId xmlns:p14="http://schemas.microsoft.com/office/powerpoint/2010/main" val="198364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In the protocol for evaluating the lumbar spine with this same system, the inclinometers are placed over the spinous process of vertebra T12 and over the sacrum, approximately at S1.</a:t>
            </a:r>
          </a:p>
          <a:p>
            <a:pPr eaLnBrk="1" hangingPunct="1"/>
            <a:endParaRPr lang="es-ES" altLang="pl-PL" dirty="0"/>
          </a:p>
          <a:p>
            <a:pPr eaLnBrk="1" hangingPunct="1"/>
            <a:r>
              <a:rPr lang="en-GB" sz="1000" b="1" i="0" strike="noStrike" cap="none" spc="0" baseline="0" dirty="0">
                <a:solidFill>
                  <a:srgbClr val="FFFFFF"/>
                </a:solidFill>
                <a:effectLst/>
                <a:latin typeface="Arial"/>
                <a:ea typeface="Arial"/>
                <a:cs typeface="Arial"/>
              </a:rPr>
              <a:t>Again, this system’s protocol is based on the guidelines of the </a:t>
            </a:r>
            <a:r>
              <a:rPr lang="en-GB" sz="1200" b="0" i="0" strike="noStrike" cap="none" spc="0" baseline="0" dirty="0">
                <a:solidFill>
                  <a:srgbClr val="262673"/>
                </a:solidFill>
                <a:effectLst/>
                <a:latin typeface="Arial"/>
                <a:ea typeface="Arial"/>
                <a:cs typeface="Arial"/>
              </a:rPr>
              <a:t>American Medical Association mentioned before for measuring dorsal motion.</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12</a:t>
            </a:fld>
            <a:endParaRPr lang="pl-PL" altLang="pl-PL" sz="1200" b="0">
              <a:solidFill>
                <a:schemeClr val="tx1"/>
              </a:solidFill>
              <a:latin typeface="Gill Sans"/>
            </a:endParaRPr>
          </a:p>
        </p:txBody>
      </p:sp>
    </p:spTree>
    <p:extLst>
      <p:ext uri="{BB962C8B-B14F-4D97-AF65-F5344CB8AC3E}">
        <p14:creationId xmlns:p14="http://schemas.microsoft.com/office/powerpoint/2010/main" val="222397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When the inclinometers have been put in place, the lumbar spine’s arcs of motion are assessed.</a:t>
            </a:r>
          </a:p>
          <a:p>
            <a:pPr eaLnBrk="1" hangingPunct="1"/>
            <a:r>
              <a:rPr lang="en-GB" sz="1000" b="1" i="0" strike="noStrike" cap="none" spc="0" baseline="0" dirty="0">
                <a:solidFill>
                  <a:srgbClr val="FFFFFF"/>
                </a:solidFill>
                <a:effectLst/>
                <a:latin typeface="Arial"/>
                <a:ea typeface="Arial"/>
                <a:cs typeface="Arial"/>
              </a:rPr>
              <a:t>In order to measure the flexion-extension, first the patient is placed in the neutral position, which in this case means standing with their arms hanging alongside their body with their trunk erect. They should be looking forwards.</a:t>
            </a:r>
          </a:p>
          <a:p>
            <a:pPr eaLnBrk="1" hangingPunct="1"/>
            <a:r>
              <a:rPr lang="en-GB" sz="1000" b="1" i="0" strike="noStrike" cap="none" spc="0" baseline="0" dirty="0">
                <a:solidFill>
                  <a:srgbClr val="FFFFFF"/>
                </a:solidFill>
                <a:effectLst/>
                <a:latin typeface="Arial"/>
                <a:ea typeface="Arial"/>
                <a:cs typeface="Arial"/>
              </a:rPr>
              <a:t>It is necessary to record this neutral posture before evaluating each arc.</a:t>
            </a:r>
          </a:p>
          <a:p>
            <a:pPr eaLnBrk="1" hangingPunct="1"/>
            <a:r>
              <a:rPr lang="en-GB" sz="1000" b="1" i="0" strike="noStrike" cap="none" spc="0" baseline="0" dirty="0">
                <a:solidFill>
                  <a:srgbClr val="FFFFFF"/>
                </a:solidFill>
                <a:effectLst/>
                <a:latin typeface="Arial"/>
                <a:ea typeface="Arial"/>
                <a:cs typeface="Arial"/>
              </a:rPr>
              <a:t>Next, we ask the subject firstly to perform a maximum flexion of the lumbar region, trying not to move their pelvis backwards and keeping their knees outstretched, attempting to move their fingertips as close as possible to the floor. Once the maximum flexion has been recorded, the subject must then stretch their lumbar column to its maximum possible extension (passing through the neutral posture), trying not to move their pelvis forwards.</a:t>
            </a:r>
          </a:p>
          <a:p>
            <a:pPr eaLnBrk="1" hangingPunct="1"/>
            <a:endParaRPr lang="es-ES"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13</a:t>
            </a:fld>
            <a:endParaRPr lang="pl-PL" altLang="pl-PL" sz="1200" b="0">
              <a:solidFill>
                <a:schemeClr val="tx1"/>
              </a:solidFill>
              <a:latin typeface="Gill Sans"/>
            </a:endParaRPr>
          </a:p>
        </p:txBody>
      </p:sp>
    </p:spTree>
    <p:extLst>
      <p:ext uri="{BB962C8B-B14F-4D97-AF65-F5344CB8AC3E}">
        <p14:creationId xmlns:p14="http://schemas.microsoft.com/office/powerpoint/2010/main" val="2972642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strike="noStrike" cap="none" spc="0" baseline="0" dirty="0">
                <a:solidFill>
                  <a:srgbClr val="000000"/>
                </a:solidFill>
                <a:effectLst/>
                <a:latin typeface="Gill Sans"/>
                <a:ea typeface="Gill Sans"/>
                <a:cs typeface="Gill Sans"/>
              </a:rPr>
              <a:t>When evaluating lumbar flexion-extension, in addition to the American Medical Association’s repeatability criterion, it is necessary to carry out an additional confirmation related to the motion of the hips at the sacrum measured during the evaluation.</a:t>
            </a:r>
          </a:p>
          <a:p>
            <a:r>
              <a:rPr lang="en-GB" sz="1200" b="1" i="0" strike="noStrike" cap="none" spc="0" baseline="0" dirty="0">
                <a:solidFill>
                  <a:srgbClr val="000000"/>
                </a:solidFill>
                <a:effectLst/>
                <a:latin typeface="Gill Sans"/>
                <a:ea typeface="Gill Sans"/>
                <a:cs typeface="Gill Sans"/>
              </a:rPr>
              <a:t>In order for the lumbar flexion-extension to be valid from this point of view, the sacral flexion-extension range must reach 55º or more in men, and 65º or more in women.</a:t>
            </a:r>
          </a:p>
          <a:p>
            <a:r>
              <a:rPr lang="en-GB" sz="1200" b="1" i="0" strike="noStrike" cap="none" spc="0" baseline="0" dirty="0">
                <a:solidFill>
                  <a:srgbClr val="000000"/>
                </a:solidFill>
                <a:effectLst/>
                <a:latin typeface="Gill Sans"/>
                <a:ea typeface="Gill Sans"/>
                <a:cs typeface="Gill Sans"/>
              </a:rPr>
              <a:t>If this is not so, the system recommends carrying out the lumbar validity test, which confirms the real maximum angle of sacral flexion by passively lifting the lower limb (a motion that involves flexion of the hip).</a:t>
            </a:r>
          </a:p>
          <a:p>
            <a:endParaRPr lang="es-ES" sz="1200" kern="1200" dirty="0">
              <a:solidFill>
                <a:schemeClr val="tx1"/>
              </a:solidFill>
              <a:effectLst/>
              <a:latin typeface="Gill Sans"/>
              <a:ea typeface="+mn-ea"/>
              <a:cs typeface="+mn-cs"/>
            </a:endParaRPr>
          </a:p>
          <a:p>
            <a:r>
              <a:rPr lang="en-GB" sz="1200" b="1" i="0" strike="noStrike" cap="none" spc="0" baseline="0" dirty="0">
                <a:solidFill>
                  <a:srgbClr val="000000"/>
                </a:solidFill>
                <a:effectLst/>
                <a:latin typeface="Gill Sans"/>
                <a:ea typeface="Gill Sans"/>
                <a:cs typeface="Gill Sans"/>
              </a:rPr>
              <a:t>To do so:</a:t>
            </a:r>
          </a:p>
          <a:p>
            <a:r>
              <a:rPr lang="en-GB" sz="1200" b="1" i="0" strike="noStrike" cap="none" spc="0" baseline="0" dirty="0">
                <a:solidFill>
                  <a:srgbClr val="000000"/>
                </a:solidFill>
                <a:effectLst/>
                <a:latin typeface="Gill Sans"/>
                <a:ea typeface="Gill Sans"/>
                <a:cs typeface="Gill Sans"/>
              </a:rPr>
              <a:t>Firstly, place one of the inclinometers over the tibia’s medial anterior region, as shown in the image. The patient is placed in decubitus supine with their knees outstretched, and the neutral position is recorded.</a:t>
            </a:r>
          </a:p>
          <a:p>
            <a:r>
              <a:rPr lang="en-GB" sz="1200" b="1" i="0" strike="noStrike" cap="none" spc="0" baseline="0" dirty="0">
                <a:solidFill>
                  <a:srgbClr val="000000"/>
                </a:solidFill>
                <a:effectLst/>
                <a:latin typeface="Gill Sans"/>
                <a:ea typeface="Gill Sans"/>
                <a:cs typeface="Gill Sans"/>
              </a:rPr>
              <a:t>From the neutral position, they are passively assisted to lift the extended leg up to where the patient allows. That position is recorded. The leg is returned to the neutral position. The same measurement is taken for the opposite lower limb, changing the inclinometer to that leg.</a:t>
            </a:r>
          </a:p>
          <a:p>
            <a:endParaRPr lang="es-ES" sz="1200" kern="1200" dirty="0">
              <a:solidFill>
                <a:schemeClr val="tx1"/>
              </a:solidFill>
              <a:effectLst/>
              <a:latin typeface="Gill Sans"/>
              <a:ea typeface="+mn-ea"/>
              <a:cs typeface="+mn-cs"/>
            </a:endParaRPr>
          </a:p>
          <a:p>
            <a:r>
              <a:rPr lang="en-GB" sz="1200" b="1" i="0" strike="noStrike" cap="none" spc="0" baseline="0" dirty="0">
                <a:solidFill>
                  <a:srgbClr val="000000"/>
                </a:solidFill>
                <a:effectLst/>
                <a:latin typeface="Gill Sans"/>
                <a:ea typeface="Gill Sans"/>
                <a:cs typeface="Gill Sans"/>
              </a:rPr>
              <a:t>The test is valid when the elevation angle of the lower limb that has been passively lifted the least is no greater than 15° more than the sacral flexion-extension range calculated during the prior evaluation. If not, this validity criteria is not met.</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14</a:t>
            </a:fld>
            <a:endParaRPr lang="pl-PL" altLang="pl-PL" sz="1200" b="0">
              <a:solidFill>
                <a:schemeClr val="tx1"/>
              </a:solidFill>
              <a:latin typeface="Gill Sans"/>
            </a:endParaRPr>
          </a:p>
        </p:txBody>
      </p:sp>
    </p:spTree>
    <p:extLst>
      <p:ext uri="{BB962C8B-B14F-4D97-AF65-F5344CB8AC3E}">
        <p14:creationId xmlns:p14="http://schemas.microsoft.com/office/powerpoint/2010/main" val="1981057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To measure lateral lumbar flexions, the inclinometer is placed the same way as for flexion-extension.  The initial neutral posture recorded will also be the same.</a:t>
            </a:r>
          </a:p>
          <a:p>
            <a:pPr eaLnBrk="1" hangingPunct="1"/>
            <a:r>
              <a:rPr lang="en-GB" sz="1000" b="1" i="0" strike="noStrike" cap="none" spc="0" baseline="0" dirty="0">
                <a:solidFill>
                  <a:srgbClr val="FFFFFF"/>
                </a:solidFill>
                <a:effectLst/>
                <a:latin typeface="Arial"/>
                <a:ea typeface="Arial"/>
                <a:cs typeface="Arial"/>
              </a:rPr>
              <a:t>In order to perform the lateral flexions, the subject is asked to laterally bend their trunk as far as possible, attempting not to move their pelvis in the opposite direction, while trying to reach their hand as far as possible down the side of their body.  Each of these maximum arcs is recorded by the system at least three times.</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15</a:t>
            </a:fld>
            <a:endParaRPr lang="pl-PL" altLang="pl-PL" sz="1200" b="0">
              <a:solidFill>
                <a:schemeClr val="tx1"/>
              </a:solidFill>
              <a:latin typeface="Gill Sans"/>
            </a:endParaRPr>
          </a:p>
        </p:txBody>
      </p:sp>
    </p:spTree>
    <p:extLst>
      <p:ext uri="{BB962C8B-B14F-4D97-AF65-F5344CB8AC3E}">
        <p14:creationId xmlns:p14="http://schemas.microsoft.com/office/powerpoint/2010/main" val="1009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The protocol for evaluation of the lumbar spine by means of the NedLumbar/IBV system is described next. It is based on kinematic evaluation of the spine while performing two activities: standing up from a chair and lifting different weights.</a:t>
            </a:r>
          </a:p>
          <a:p>
            <a:pPr eaLnBrk="1" hangingPunct="1"/>
            <a:r>
              <a:rPr lang="en-GB" sz="1000" b="1" i="0" strike="noStrike" cap="none" spc="0" baseline="0" dirty="0">
                <a:solidFill>
                  <a:srgbClr val="FFFFFF"/>
                </a:solidFill>
                <a:effectLst/>
                <a:latin typeface="Arial"/>
                <a:ea typeface="Arial"/>
                <a:cs typeface="Arial"/>
              </a:rPr>
              <a:t>This system uses 3D photogrammetry for kinematic evaluation. In order to carry out this evaluation, firstly it is necessary to prepare the instruments, placing markers on the subject according to the previously defined model.</a:t>
            </a:r>
          </a:p>
          <a:p>
            <a:pPr eaLnBrk="1" hangingPunct="1"/>
            <a:r>
              <a:rPr lang="en-GB" sz="1000" b="1" i="0" strike="noStrike" cap="none" spc="0" baseline="0" dirty="0">
                <a:solidFill>
                  <a:srgbClr val="FFFFFF"/>
                </a:solidFill>
                <a:effectLst/>
                <a:latin typeface="Arial"/>
                <a:ea typeface="Arial"/>
                <a:cs typeface="Arial"/>
              </a:rPr>
              <a:t>As we can see, to do so the subject is seated upright. It should be noted that the model using markers shown allows us to evaluate the movement of the trunk and its different segments relative to each other, most notably the lumbar segment’s motion and the motion performed at the knee. The markers are placed on the anatomical points shown in the image.</a:t>
            </a:r>
          </a:p>
          <a:p>
            <a:pPr eaLnBrk="1" hangingPunct="1"/>
            <a:endParaRPr lang="es-ES" altLang="pl-PL" dirty="0"/>
          </a:p>
          <a:p>
            <a:pPr eaLnBrk="1" hangingPunct="1"/>
            <a:r>
              <a:rPr lang="en-GB" sz="1000" b="1" i="0" strike="noStrike" cap="none" spc="0" baseline="0" dirty="0">
                <a:solidFill>
                  <a:srgbClr val="FFFFFF"/>
                </a:solidFill>
                <a:effectLst/>
                <a:latin typeface="Arial"/>
                <a:ea typeface="Arial"/>
                <a:cs typeface="Arial"/>
              </a:rPr>
              <a:t>It should be noted that although this system mainly assesses the nature of the motion performed (kinematic evaluation), two dynamometric platforms are also used, which will measure the reaction forces generated in each lower limb during the gestures, thus allowing us to analyse whether the subject tends to put more of their body weight on to one side or another.</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16</a:t>
            </a:fld>
            <a:endParaRPr lang="pl-PL" altLang="pl-PL" sz="1200" b="0">
              <a:solidFill>
                <a:schemeClr val="tx1"/>
              </a:solidFill>
              <a:latin typeface="Gill Sans"/>
            </a:endParaRPr>
          </a:p>
        </p:txBody>
      </p:sp>
    </p:spTree>
    <p:extLst>
      <p:ext uri="{BB962C8B-B14F-4D97-AF65-F5344CB8AC3E}">
        <p14:creationId xmlns:p14="http://schemas.microsoft.com/office/powerpoint/2010/main" val="3443945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In the video shown, we can see a subject under study performing the gesture of sitting and getting up from a chair, following the guidelines previously shown by the evaluator and their instructions. It is often necessary to carry out a trial run of the gesture before recording it, in order to do a small warm-up and check that the subject has understood what they have to do.</a:t>
            </a:r>
          </a:p>
          <a:p>
            <a:pPr marL="0" marR="0" lvl="0" indent="0" algn="l" defTabSz="914400" rtl="0" eaLnBrk="1" fontAlgn="base" latinLnBrk="0" hangingPunct="1">
              <a:lnSpc>
                <a:spcPct val="100000"/>
              </a:lnSpc>
              <a:spcBef>
                <a:spcPct val="0"/>
              </a:spcBef>
              <a:spcAft>
                <a:spcPct val="0"/>
              </a:spcAft>
              <a:buClrTx/>
              <a:buSzTx/>
              <a:buFontTx/>
              <a:buNone/>
              <a:defRPr/>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17</a:t>
            </a:fld>
            <a:endParaRPr lang="pl-PL" altLang="pl-PL" sz="1200" b="0">
              <a:solidFill>
                <a:schemeClr val="tx1"/>
              </a:solidFill>
              <a:latin typeface="Gill Sans"/>
            </a:endParaRPr>
          </a:p>
        </p:txBody>
      </p:sp>
    </p:spTree>
    <p:extLst>
      <p:ext uri="{BB962C8B-B14F-4D97-AF65-F5344CB8AC3E}">
        <p14:creationId xmlns:p14="http://schemas.microsoft.com/office/powerpoint/2010/main" val="20968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Likewise, in this video we can see a subject under study performing the gesture of sitting and getting up from a chair, following the guidelines previously shown by the evaluator and their instructions.</a:t>
            </a:r>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It should be remembered that although they do not appear in this video, the instructions and orders given by the evaluator are essential to carry out the protocol properly.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18</a:t>
            </a:fld>
            <a:endParaRPr lang="pl-PL" altLang="pl-PL" sz="1200" b="0">
              <a:solidFill>
                <a:schemeClr val="tx1"/>
              </a:solidFill>
              <a:latin typeface="Gill Sans"/>
            </a:endParaRPr>
          </a:p>
        </p:txBody>
      </p:sp>
    </p:spTree>
    <p:extLst>
      <p:ext uri="{BB962C8B-B14F-4D97-AF65-F5344CB8AC3E}">
        <p14:creationId xmlns:p14="http://schemas.microsoft.com/office/powerpoint/2010/main" val="1820210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strike="noStrike" cap="none" spc="0" baseline="0" dirty="0">
                <a:solidFill>
                  <a:srgbClr val="000000"/>
                </a:solidFill>
                <a:effectLst/>
                <a:latin typeface="Gill Sans"/>
                <a:ea typeface="Gill Sans"/>
                <a:cs typeface="Gill Sans"/>
              </a:rPr>
              <a:t>Next we can see an example from the bibliography in which common gestures from daily life are also evaluated, such as standing and maximum lumbar flexion, as well as lifting an object from the ground or sitting and getting up from a stool. </a:t>
            </a:r>
          </a:p>
          <a:p>
            <a:pPr eaLnBrk="1" hangingPunct="1"/>
            <a:r>
              <a:rPr lang="en-GB" sz="1200" b="0" i="0" strike="noStrike" cap="none" spc="0" baseline="0" dirty="0">
                <a:solidFill>
                  <a:srgbClr val="000000"/>
                </a:solidFill>
                <a:effectLst/>
                <a:latin typeface="Gill Sans"/>
                <a:ea typeface="Gill Sans"/>
                <a:cs typeface="Gill Sans"/>
              </a:rPr>
              <a:t>In the study by Alghtani R.S. et al., the protocol is very similar to those already described, but in this case a system is used with an accelerometer and four sensors placed on vertebrae S1, L3, T12 and the lateral right thigh region. The relative motions between the sensors are evaluated with these instruments, measuring angles at the hip and upper and lower lumbar regions. </a:t>
            </a:r>
          </a:p>
          <a:p>
            <a:pPr eaLnBrk="1" hangingPunct="1"/>
            <a:r>
              <a:rPr lang="en-GB" sz="1200" b="0" i="0" strike="noStrike" cap="none" spc="0" baseline="0" dirty="0">
                <a:solidFill>
                  <a:srgbClr val="000000"/>
                </a:solidFill>
                <a:effectLst/>
                <a:latin typeface="Gill Sans"/>
                <a:ea typeface="Gill Sans"/>
                <a:cs typeface="Gill Sans"/>
              </a:rPr>
              <a:t>In order to perform the gestures, the subject stands looking forwards with their arms alongside their body instead of crossed. The authors of this article carry out an initial trial to ensure the subject has understood the instructions before the evaluation. </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19</a:t>
            </a:fld>
            <a:endParaRPr lang="pl-PL" altLang="pl-PL" sz="1200" b="0">
              <a:solidFill>
                <a:schemeClr val="tx1"/>
              </a:solidFill>
              <a:latin typeface="Gill Sans"/>
            </a:endParaRPr>
          </a:p>
        </p:txBody>
      </p:sp>
    </p:spTree>
    <p:extLst>
      <p:ext uri="{BB962C8B-B14F-4D97-AF65-F5344CB8AC3E}">
        <p14:creationId xmlns:p14="http://schemas.microsoft.com/office/powerpoint/2010/main" val="191671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This session’s objectives are as follows:</a:t>
            </a:r>
          </a:p>
          <a:p>
            <a:pPr marL="342900" indent="-342900">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To recall the main features that make up a biomechanical evaluation test.</a:t>
            </a:r>
          </a:p>
          <a:p>
            <a:pPr marL="342900" indent="-342900">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To learn some of the protocols used for kinematic evaluation of the dorsal and lumbar spine.</a:t>
            </a:r>
          </a:p>
          <a:p>
            <a:pPr marL="342900" indent="-342900">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To learn some of the protocols used to evaluate strength and muscular activity in the dorsal and lumbar spine.</a:t>
            </a:r>
          </a:p>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2</a:t>
            </a:fld>
            <a:endParaRPr lang="pl-PL" altLang="pl-PL" sz="1200" b="0">
              <a:solidFill>
                <a:schemeClr val="tx1"/>
              </a:solidFill>
              <a:latin typeface="Gill Sans"/>
            </a:endParaRPr>
          </a:p>
        </p:txBody>
      </p:sp>
    </p:spTree>
    <p:extLst>
      <p:ext uri="{BB962C8B-B14F-4D97-AF65-F5344CB8AC3E}">
        <p14:creationId xmlns:p14="http://schemas.microsoft.com/office/powerpoint/2010/main" val="355850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Another example of kinematic evaluation from the bibliography is the one shown in the article by </a:t>
            </a:r>
            <a:r>
              <a:rPr lang="en-GB" sz="1200" b="1" i="0" strike="noStrike" cap="none" spc="0" baseline="0" dirty="0">
                <a:solidFill>
                  <a:srgbClr val="000000"/>
                </a:solidFill>
                <a:effectLst/>
                <a:latin typeface="Gill Sans"/>
                <a:ea typeface="Gill Sans"/>
                <a:cs typeface="Gill Sans"/>
              </a:rPr>
              <a:t>Needham R. et al</a:t>
            </a:r>
            <a:r>
              <a:rPr lang="en-GB" sz="1200" b="1" i="0" strike="noStrike" cap="none" spc="0" baseline="0" dirty="0">
                <a:solidFill>
                  <a:srgbClr val="262673"/>
                </a:solidFill>
                <a:effectLst/>
                <a:latin typeface="Arial"/>
                <a:ea typeface="Arial"/>
                <a:cs typeface="Arial"/>
              </a:rPr>
              <a:t>.</a:t>
            </a:r>
            <a:r>
              <a:rPr lang="en-GB" sz="1200" b="0" i="0" strike="noStrike" cap="none" spc="0" baseline="0" dirty="0">
                <a:solidFill>
                  <a:srgbClr val="262673"/>
                </a:solidFill>
                <a:effectLst/>
                <a:latin typeface="Arial"/>
                <a:ea typeface="Arial"/>
                <a:cs typeface="Arial"/>
              </a:rPr>
              <a:t> In this study, the authors attempt to </a:t>
            </a:r>
            <a:r>
              <a:rPr lang="en-GB" sz="1200" b="1" i="0" strike="noStrike" cap="none" spc="0" baseline="0" dirty="0">
                <a:solidFill>
                  <a:srgbClr val="FFFFFF"/>
                </a:solidFill>
                <a:effectLst/>
                <a:latin typeface="Arial"/>
                <a:ea typeface="Arial"/>
                <a:cs typeface="Arial"/>
              </a:rPr>
              <a:t>develop and validate a multi-segmented kinematic model to evaluate lumbar and dorsal spine motion while walking. To do so, they use a 3D photogrammetry system with the model of markers shown in the image, previously validated by comparison with the measurements taken by electrogoniometer and torsiometer.</a:t>
            </a:r>
          </a:p>
          <a:p>
            <a:pPr eaLnBrk="1" hangingPunct="1"/>
            <a:endParaRPr lang="en-US" sz="1200" dirty="0"/>
          </a:p>
          <a:p>
            <a:pPr eaLnBrk="1" hangingPunct="1"/>
            <a:r>
              <a:rPr lang="en-GB" sz="1200" b="1" i="0" strike="noStrike" cap="none" spc="0" baseline="0" dirty="0">
                <a:solidFill>
                  <a:srgbClr val="FFFFFF"/>
                </a:solidFill>
                <a:effectLst/>
                <a:latin typeface="Arial"/>
                <a:ea typeface="Arial"/>
                <a:cs typeface="Arial"/>
              </a:rPr>
              <a:t>The protocol involved walking barefoot in a walkway at a self-chosen speed. At least five measurements or walks are made in the walkway for each subject, ensuring in all of them that both feet tread on the two dynamometric platforms used. The procedure was repeated twice in order to carry out a repeatability study or test-retest study.</a:t>
            </a:r>
          </a:p>
          <a:p>
            <a:pPr eaLnBrk="1" hangingPunct="1"/>
            <a:endParaRPr lang="es-ES" altLang="pl-PL" dirty="0"/>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20</a:t>
            </a:fld>
            <a:endParaRPr lang="pl-PL" altLang="pl-PL" sz="1200" b="0">
              <a:solidFill>
                <a:schemeClr val="tx1"/>
              </a:solidFill>
              <a:latin typeface="Gill Sans"/>
            </a:endParaRPr>
          </a:p>
        </p:txBody>
      </p:sp>
    </p:spTree>
    <p:extLst>
      <p:ext uri="{BB962C8B-B14F-4D97-AF65-F5344CB8AC3E}">
        <p14:creationId xmlns:p14="http://schemas.microsoft.com/office/powerpoint/2010/main" val="217137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In this other study by </a:t>
            </a:r>
            <a:r>
              <a:rPr lang="en-GB" sz="1200" b="1" i="0" strike="noStrike" cap="none" spc="0" baseline="0" dirty="0">
                <a:solidFill>
                  <a:srgbClr val="000000"/>
                </a:solidFill>
                <a:effectLst/>
                <a:latin typeface="Gill Sans"/>
                <a:ea typeface="Gill Sans"/>
                <a:cs typeface="Gill Sans"/>
              </a:rPr>
              <a:t>Steele et al</a:t>
            </a:r>
            <a:r>
              <a:rPr lang="en-GB" sz="1200" b="0" i="0" strike="noStrike" cap="none" spc="0" baseline="0" dirty="0">
                <a:solidFill>
                  <a:srgbClr val="000000"/>
                </a:solidFill>
                <a:effectLst/>
                <a:latin typeface="Gill Sans"/>
                <a:ea typeface="Gill Sans"/>
                <a:cs typeface="Gill Sans"/>
              </a:rPr>
              <a:t>.</a:t>
            </a:r>
            <a:r>
              <a:rPr lang="en-GB" sz="1200" b="0" i="0" strike="noStrike" cap="none" spc="0" baseline="0" dirty="0">
                <a:solidFill>
                  <a:srgbClr val="262673"/>
                </a:solidFill>
                <a:effectLst/>
                <a:latin typeface="Arial"/>
                <a:ea typeface="Arial"/>
                <a:cs typeface="Arial"/>
              </a:rPr>
              <a:t>, an analysis of lumbar spine mobility while walking is chosen, using a simple model of markers. In this case, the subjects assessed had lumbar pain and an attempt was made to study the relationship between the spine’s kinematics while walking with the level of referred pain and the lumbar extensor strength.</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21</a:t>
            </a:fld>
            <a:endParaRPr lang="pl-PL" altLang="pl-PL" sz="1200" b="0">
              <a:solidFill>
                <a:schemeClr val="tx1"/>
              </a:solidFill>
              <a:latin typeface="Gill Sans"/>
            </a:endParaRPr>
          </a:p>
        </p:txBody>
      </p:sp>
    </p:spTree>
    <p:extLst>
      <p:ext uri="{BB962C8B-B14F-4D97-AF65-F5344CB8AC3E}">
        <p14:creationId xmlns:p14="http://schemas.microsoft.com/office/powerpoint/2010/main" val="1441998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custDataLst>
              <p:tags r:id="rId1"/>
            </p:custDataLst>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Next, we shall see some examples of systems and protocols for evaluating strength in the dorsal and lumbar spine.</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22</a:t>
            </a:fld>
            <a:endParaRPr lang="pl-PL" altLang="pl-PL" sz="1200" b="0">
              <a:solidFill>
                <a:schemeClr val="tx1"/>
              </a:solidFill>
              <a:latin typeface="Gill Sans"/>
            </a:endParaRPr>
          </a:p>
        </p:txBody>
      </p:sp>
    </p:spTree>
    <p:extLst>
      <p:ext uri="{BB962C8B-B14F-4D97-AF65-F5344CB8AC3E}">
        <p14:creationId xmlns:p14="http://schemas.microsoft.com/office/powerpoint/2010/main" val="29877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One of the simplest systems used for evaluating the strength of the trunk is by using isometric dynamometers.</a:t>
            </a:r>
          </a:p>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Isometric dynamometers measure </a:t>
            </a:r>
            <a:r>
              <a:rPr lang="en-GB" sz="1200" b="0" i="0" strike="noStrike" cap="none" spc="0" baseline="0" dirty="0">
                <a:solidFill>
                  <a:srgbClr val="262673"/>
                </a:solidFill>
                <a:effectLst/>
                <a:latin typeface="Arial"/>
                <a:ea typeface="Arial"/>
                <a:cs typeface="Arial"/>
              </a:rPr>
              <a:t>resistance force without a change in length of muscle fibres; in other words, with no movement of the joints or of the segment being assessed.</a:t>
            </a:r>
          </a:p>
          <a:p>
            <a:pPr marL="0" marR="0" lvl="0" indent="0" algn="l" defTabSz="914400" rtl="0" eaLnBrk="1" fontAlgn="base" latinLnBrk="0" hangingPunct="1">
              <a:lnSpc>
                <a:spcPct val="100000"/>
              </a:lnSpc>
              <a:spcBef>
                <a:spcPct val="0"/>
              </a:spcBef>
              <a:spcAft>
                <a:spcPct val="0"/>
              </a:spcAft>
              <a:buClrTx/>
              <a:buSzTx/>
              <a:buFontTx/>
              <a:buNone/>
              <a:defRPr/>
            </a:pPr>
            <a:r>
              <a:rPr lang="en-GB" sz="1200" b="0" i="0" strike="noStrike" cap="none" spc="0" baseline="0" dirty="0">
                <a:solidFill>
                  <a:srgbClr val="262673"/>
                </a:solidFill>
                <a:effectLst/>
                <a:latin typeface="Arial"/>
                <a:ea typeface="Arial"/>
                <a:cs typeface="Arial"/>
              </a:rPr>
              <a:t>There are different protocols to carry out this kind of assessment, although manual dynamometers are fairly often used, which the evaluator holds, opposing resistance and holding back movement of the trunk in the axis studied. This is the case with the MicroFET2 dynamometer shown on the screen, which determines the peak force, while also generating force graphs and curves. For more information about this kind of device, you can see the product’s website shown on the screen. </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23</a:t>
            </a:fld>
            <a:endParaRPr lang="pl-PL" altLang="pl-PL" sz="1200" b="0">
              <a:solidFill>
                <a:schemeClr val="tx1"/>
              </a:solidFill>
              <a:latin typeface="Gill Sans"/>
            </a:endParaRPr>
          </a:p>
        </p:txBody>
      </p:sp>
    </p:spTree>
    <p:extLst>
      <p:ext uri="{BB962C8B-B14F-4D97-AF65-F5344CB8AC3E}">
        <p14:creationId xmlns:p14="http://schemas.microsoft.com/office/powerpoint/2010/main" val="239800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0" i="0" strike="noStrike" cap="none" spc="0" baseline="0" dirty="0">
                <a:solidFill>
                  <a:srgbClr val="FFFFFF"/>
                </a:solidFill>
                <a:effectLst/>
                <a:latin typeface="Arial"/>
                <a:ea typeface="Arial"/>
                <a:cs typeface="Arial"/>
              </a:rPr>
              <a:t>In </a:t>
            </a:r>
            <a:r>
              <a:rPr lang="en-GB" sz="1000" b="1" i="0" strike="noStrike" cap="none" spc="0" baseline="0" dirty="0">
                <a:solidFill>
                  <a:srgbClr val="FFFFFF"/>
                </a:solidFill>
                <a:effectLst/>
                <a:latin typeface="Arial"/>
                <a:ea typeface="Arial"/>
                <a:cs typeface="Arial"/>
              </a:rPr>
              <a:t>the study by </a:t>
            </a:r>
            <a:r>
              <a:rPr lang="en-GB" sz="1200" b="1" i="0" strike="noStrike" cap="none" spc="0" baseline="0" dirty="0">
                <a:solidFill>
                  <a:srgbClr val="FFFFFF"/>
                </a:solidFill>
                <a:effectLst/>
                <a:latin typeface="Arial"/>
                <a:ea typeface="Arial"/>
                <a:cs typeface="Arial"/>
              </a:rPr>
              <a:t>Pranata A. et al</a:t>
            </a:r>
            <a:r>
              <a:rPr lang="en-GB" sz="1200" b="0" i="0" strike="noStrike" cap="none" spc="0" baseline="0" dirty="0">
                <a:solidFill>
                  <a:srgbClr val="FFFFFF"/>
                </a:solidFill>
                <a:effectLst/>
                <a:latin typeface="Arial"/>
                <a:ea typeface="Arial"/>
                <a:cs typeface="Arial"/>
              </a:rPr>
              <a:t>., they carried out a protocol aimed at </a:t>
            </a:r>
            <a:r>
              <a:rPr lang="en-GB" sz="1200" b="0" i="0" strike="noStrike" cap="none" spc="0" baseline="0" dirty="0">
                <a:solidFill>
                  <a:srgbClr val="000000"/>
                </a:solidFill>
                <a:effectLst/>
                <a:latin typeface="Gill Sans"/>
                <a:ea typeface="Gill Sans"/>
                <a:cs typeface="Gill Sans"/>
              </a:rPr>
              <a:t>studying the ability to check on the lumbar extensor strength in subjects with chronic lumbar pain, and to analyse whether it is related to the perceived level of disability according to a self-administered questionnaire.</a:t>
            </a:r>
          </a:p>
          <a:p>
            <a:pPr marL="0" marR="0" lvl="0" indent="0" algn="l" defTabSz="914400" rtl="0" eaLnBrk="1" fontAlgn="base" latinLnBrk="0" hangingPunct="1">
              <a:lnSpc>
                <a:spcPct val="100000"/>
              </a:lnSpc>
              <a:spcBef>
                <a:spcPct val="0"/>
              </a:spcBef>
              <a:spcAft>
                <a:spcPct val="0"/>
              </a:spcAft>
              <a:buClrTx/>
              <a:buSzTx/>
              <a:buFontTx/>
              <a:buNone/>
              <a:defRPr/>
            </a:pPr>
            <a:endParaRPr lang="en-US" sz="1200" b="0" i="0" u="none" strike="noStrike" kern="1200" baseline="0" dirty="0">
              <a:solidFill>
                <a:schemeClr val="dk1"/>
              </a:solidFill>
              <a:latin typeface="Gill Sans"/>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lang="en-GB" sz="1200" b="0" i="0" strike="noStrike" cap="none" spc="0" baseline="0" dirty="0">
                <a:solidFill>
                  <a:srgbClr val="000000"/>
                </a:solidFill>
                <a:effectLst/>
                <a:latin typeface="Gill Sans"/>
                <a:ea typeface="Gill Sans"/>
                <a:cs typeface="Gill Sans"/>
              </a:rPr>
              <a:t>To do so, an isometric dynamometer system is used (MEdX), which stabilises the pelvis and prevents it from moving during the evaluation, isolating the lumbar region. </a:t>
            </a:r>
          </a:p>
          <a:p>
            <a:pPr marL="0" marR="0" lvl="0" indent="0" algn="l" defTabSz="914400" rtl="0" eaLnBrk="1" fontAlgn="base" latinLnBrk="0" hangingPunct="1">
              <a:lnSpc>
                <a:spcPct val="100000"/>
              </a:lnSpc>
              <a:spcBef>
                <a:spcPct val="0"/>
              </a:spcBef>
              <a:spcAft>
                <a:spcPct val="0"/>
              </a:spcAft>
              <a:buClrTx/>
              <a:buSzTx/>
              <a:buFontTx/>
              <a:buNone/>
              <a:defRPr/>
            </a:pPr>
            <a:r>
              <a:rPr lang="en-GB" sz="1200" b="0" i="0" strike="noStrike" cap="none" spc="0" baseline="0" dirty="0">
                <a:solidFill>
                  <a:srgbClr val="000000"/>
                </a:solidFill>
                <a:effectLst/>
                <a:latin typeface="Gill Sans"/>
                <a:ea typeface="Gill Sans"/>
                <a:cs typeface="Gill Sans"/>
              </a:rPr>
              <a:t>Initially, the subject being assessed does 30 seconds of warm-up including lumbar flexion and extension movements in a non-painful range. </a:t>
            </a:r>
          </a:p>
          <a:p>
            <a:pPr marL="0" marR="0" lvl="0" indent="0" algn="l" defTabSz="914400" rtl="0" eaLnBrk="1" fontAlgn="base" latinLnBrk="0" hangingPunct="1">
              <a:lnSpc>
                <a:spcPct val="100000"/>
              </a:lnSpc>
              <a:spcBef>
                <a:spcPct val="0"/>
              </a:spcBef>
              <a:spcAft>
                <a:spcPct val="0"/>
              </a:spcAft>
              <a:buClrTx/>
              <a:buSzTx/>
              <a:buFontTx/>
              <a:buNone/>
              <a:defRPr/>
            </a:pPr>
            <a:r>
              <a:rPr lang="en-GB" sz="1200" b="0" i="0" strike="noStrike" cap="none" spc="0" baseline="0" dirty="0">
                <a:solidFill>
                  <a:srgbClr val="000000"/>
                </a:solidFill>
                <a:effectLst/>
                <a:latin typeface="Gill Sans"/>
                <a:ea typeface="Gill Sans"/>
                <a:cs typeface="Gill Sans"/>
              </a:rPr>
              <a:t>Afterwards, starting from a neutral initial position of the spine (defined as 12º of spinal flexion), seated with back support, the subject exerts pressure on it up to the maximum isometric force possible for four seconds. </a:t>
            </a:r>
          </a:p>
          <a:p>
            <a:pPr marL="0" marR="0" lvl="0" indent="0" algn="l" defTabSz="914400" rtl="0" eaLnBrk="1" fontAlgn="base" latinLnBrk="0" hangingPunct="1">
              <a:lnSpc>
                <a:spcPct val="100000"/>
              </a:lnSpc>
              <a:spcBef>
                <a:spcPct val="0"/>
              </a:spcBef>
              <a:spcAft>
                <a:spcPct val="0"/>
              </a:spcAft>
              <a:buClrTx/>
              <a:buSzTx/>
              <a:buFontTx/>
              <a:buNone/>
              <a:defRPr/>
            </a:pPr>
            <a:endParaRPr lang="es-ES" sz="1200" dirty="0"/>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24</a:t>
            </a:fld>
            <a:endParaRPr lang="pl-PL" altLang="pl-PL" sz="1200" b="0">
              <a:solidFill>
                <a:schemeClr val="tx1"/>
              </a:solidFill>
              <a:latin typeface="Gill Sans"/>
            </a:endParaRPr>
          </a:p>
        </p:txBody>
      </p:sp>
    </p:spTree>
    <p:extLst>
      <p:ext uri="{BB962C8B-B14F-4D97-AF65-F5344CB8AC3E}">
        <p14:creationId xmlns:p14="http://schemas.microsoft.com/office/powerpoint/2010/main" val="2444783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After carrying out the maximum extensor isometric force, the system calculates 20% and 50% of it to perform the so-called “force-matching task”, related to motor control or control over the spinal extensor force generated.</a:t>
            </a:r>
          </a:p>
          <a:p>
            <a:pPr eaLnBrk="1" hangingPunct="1"/>
            <a:r>
              <a:rPr lang="en-GB" sz="1000" b="1" i="0" strike="noStrike" cap="none" spc="0" baseline="0" dirty="0">
                <a:solidFill>
                  <a:srgbClr val="FFFFFF"/>
                </a:solidFill>
                <a:effectLst/>
                <a:latin typeface="Arial"/>
                <a:ea typeface="Arial"/>
                <a:cs typeface="Arial"/>
              </a:rPr>
              <a:t>In this task, the subjects must reach the exact force indicated by the system using a visual feedback system. The target force alternates between 20% and 30% of the subject’s maximum at a frequency of 0.16 Hz.</a:t>
            </a:r>
          </a:p>
          <a:p>
            <a:pPr eaLnBrk="1" hangingPunct="1"/>
            <a:endParaRPr lang="es-ES" altLang="pl-PL" dirty="0"/>
          </a:p>
          <a:p>
            <a:pPr eaLnBrk="1" hangingPunct="1"/>
            <a:r>
              <a:rPr lang="en-GB" sz="1000" b="1" i="0" strike="noStrike" cap="none" spc="0" baseline="0" dirty="0">
                <a:solidFill>
                  <a:srgbClr val="FFFFFF"/>
                </a:solidFill>
                <a:effectLst/>
                <a:latin typeface="Arial"/>
                <a:ea typeface="Arial"/>
                <a:cs typeface="Arial"/>
              </a:rPr>
              <a:t>Two measurements of 60 seconds each were taken, with a rest of 30 seconds between them. The patient was not encouraged during the task, which was performed in silence without distractions.</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25</a:t>
            </a:fld>
            <a:endParaRPr lang="pl-PL" altLang="pl-PL" sz="1200" b="0">
              <a:solidFill>
                <a:schemeClr val="tx1"/>
              </a:solidFill>
              <a:latin typeface="Gill Sans"/>
            </a:endParaRPr>
          </a:p>
        </p:txBody>
      </p:sp>
    </p:spTree>
    <p:extLst>
      <p:ext uri="{BB962C8B-B14F-4D97-AF65-F5344CB8AC3E}">
        <p14:creationId xmlns:p14="http://schemas.microsoft.com/office/powerpoint/2010/main" val="1709179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custDataLst>
              <p:tags r:id="rId1"/>
            </p:custDataLst>
          </p:nvPr>
        </p:nvSpPr>
        <p:spPr/>
      </p:sp>
      <p:sp>
        <p:nvSpPr>
          <p:cNvPr id="3" name="Marcador de notas 2"/>
          <p:cNvSpPr>
            <a:spLocks noGrp="1"/>
          </p:cNvSpPr>
          <p:nvPr>
            <p:ph type="body" idx="1"/>
            <p:custDataLst>
              <p:tags r:id="rId2"/>
            </p:custDataLst>
          </p:nvPr>
        </p:nvSpPr>
        <p:spPr/>
        <p:txBody>
          <a:bodyPr/>
          <a:lstStyle/>
          <a:p>
            <a:pPr algn="just">
              <a:defRPr/>
            </a:pPr>
            <a:r>
              <a:rPr lang="en-GB" sz="1200" b="0" i="0" strike="noStrike" cap="none" spc="0" baseline="0" dirty="0">
                <a:solidFill>
                  <a:srgbClr val="262673"/>
                </a:solidFill>
                <a:effectLst/>
                <a:latin typeface="Arial"/>
                <a:ea typeface="Arial"/>
                <a:cs typeface="Arial"/>
              </a:rPr>
              <a:t>Trunk strength can also being evaluated using other types of dynamometry, such as isokinetic dynamometry, which evaluates the torque generated in a motion performed at a predetermined speed and range. </a:t>
            </a:r>
          </a:p>
          <a:p>
            <a:pPr algn="just">
              <a:defRPr/>
            </a:pPr>
            <a:endParaRPr lang="en-US" sz="1200" b="0" dirty="0">
              <a:solidFill>
                <a:schemeClr val="accent2">
                  <a:lumMod val="75000"/>
                </a:schemeClr>
              </a:solidFill>
            </a:endParaRPr>
          </a:p>
          <a:p>
            <a:pPr algn="just">
              <a:defRPr/>
            </a:pPr>
            <a:r>
              <a:rPr lang="en-GB" sz="1200" b="0" i="0" strike="noStrike" cap="none" spc="0" baseline="0" dirty="0">
                <a:solidFill>
                  <a:srgbClr val="262673"/>
                </a:solidFill>
                <a:effectLst/>
                <a:latin typeface="Arial"/>
                <a:ea typeface="Arial"/>
                <a:cs typeface="Arial"/>
              </a:rPr>
              <a:t>This evaluation can be carried out sitting, standing, prone, supine or in decubitus lateral. The sitting position seems to be the most suitable of these, since it allows the pelvis to be stabilised, thus minimising muscular activity from the hip.</a:t>
            </a:r>
          </a:p>
          <a:p>
            <a:pPr algn="just">
              <a:defRPr/>
            </a:pPr>
            <a:r>
              <a:rPr lang="en-GB" sz="1200" b="0" i="0" strike="noStrike" cap="none" spc="0" baseline="0" dirty="0">
                <a:solidFill>
                  <a:srgbClr val="262673"/>
                </a:solidFill>
                <a:effectLst/>
                <a:latin typeface="Arial"/>
                <a:ea typeface="Arial"/>
                <a:cs typeface="Arial"/>
              </a:rPr>
              <a:t>In these kinds of protocols is important to choose the complete range in which we intend to evaluate the motion, and the speed (in degrees per second) at which we wish to do so. Depending on the type of pathology being assessed, different ranges and speeds can cause limitations or not. For example, in subjects with a facet-based pain, a lot of pain appears on extending the trunk at a low speed and maximum range, decreasing the maximum torque generated.</a:t>
            </a:r>
          </a:p>
          <a:p>
            <a:pPr algn="just">
              <a:defRPr/>
            </a:pPr>
            <a:endParaRPr lang="en-US" sz="1200" b="0" dirty="0">
              <a:solidFill>
                <a:schemeClr val="accent2">
                  <a:lumMod val="75000"/>
                </a:schemeClr>
              </a:solidFill>
            </a:endParaRPr>
          </a:p>
          <a:p>
            <a:pPr algn="just">
              <a:defRPr/>
            </a:pPr>
            <a:r>
              <a:rPr lang="en-GB" sz="1200" b="0" i="0" strike="noStrike" cap="none" spc="0" baseline="0" dirty="0">
                <a:solidFill>
                  <a:srgbClr val="000000"/>
                </a:solidFill>
                <a:effectLst/>
                <a:latin typeface="Gill Sans"/>
                <a:ea typeface="Gill Sans"/>
                <a:cs typeface="Gill Sans"/>
              </a:rPr>
              <a:t>The image we see is taken from a study by Ferreira et al. in which the measurement of the trunk’s isokinetic force is made within a range of 65°, beginning with an extension of 15° then reaching a flexion of 50°. The choice of this range is based on the most commonly used ranges in activities of daily life. </a:t>
            </a:r>
          </a:p>
          <a:p>
            <a:pPr algn="just">
              <a:defRPr/>
            </a:pPr>
            <a:r>
              <a:rPr lang="en-GB" sz="1200" b="0" i="0" strike="noStrike" cap="none" spc="0" baseline="0" dirty="0">
                <a:solidFill>
                  <a:srgbClr val="000000"/>
                </a:solidFill>
                <a:effectLst/>
                <a:latin typeface="Gill Sans"/>
                <a:ea typeface="Gill Sans"/>
                <a:cs typeface="Gill Sans"/>
              </a:rPr>
              <a:t>Prior warm-up exercises are carried out initially at speeds of 60 º/s and 120 º/s, subsequently carrying out three series of concentric contractions at 60°/s, and another five at 120º/s.  </a:t>
            </a:r>
          </a:p>
        </p:txBody>
      </p:sp>
      <p:sp>
        <p:nvSpPr>
          <p:cNvPr id="4" name="Marcador de número de diapositiva 3"/>
          <p:cNvSpPr>
            <a:spLocks noGrp="1"/>
          </p:cNvSpPr>
          <p:nvPr>
            <p:ph type="sldNum" sz="quarter" idx="5"/>
            <p:custDataLst>
              <p:tags r:id="rId3"/>
            </p:custDataLst>
          </p:nvPr>
        </p:nvSpPr>
        <p:spPr/>
        <p:txBody>
          <a:bodyPr/>
          <a:lstStyle/>
          <a:p>
            <a:pPr>
              <a:defRPr/>
            </a:pPr>
            <a:fld id="{006E914C-D4D4-4E1B-A2D4-BEC8EAE69E5B}" type="slidenum">
              <a:rPr lang="pl-PL" altLang="pl-PL" smtClean="0"/>
              <a:pPr>
                <a:defRPr/>
              </a:pPr>
              <a:t>26</a:t>
            </a:fld>
            <a:endParaRPr lang="pl-PL" altLang="pl-PL"/>
          </a:p>
        </p:txBody>
      </p:sp>
    </p:spTree>
    <p:extLst>
      <p:ext uri="{BB962C8B-B14F-4D97-AF65-F5344CB8AC3E}">
        <p14:creationId xmlns:p14="http://schemas.microsoft.com/office/powerpoint/2010/main" val="2583283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custDataLst>
              <p:tags r:id="rId1"/>
            </p:custDataLst>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Next, we shall review some aspects related to the guidelines for evaluating muscular activity in the dorsolumbar spine by using surface electromyography.</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27</a:t>
            </a:fld>
            <a:endParaRPr lang="pl-PL" altLang="pl-PL" sz="1200" b="0">
              <a:solidFill>
                <a:schemeClr val="tx1"/>
              </a:solidFill>
              <a:latin typeface="Gill Sans"/>
            </a:endParaRPr>
          </a:p>
        </p:txBody>
      </p:sp>
    </p:spTree>
    <p:extLst>
      <p:ext uri="{BB962C8B-B14F-4D97-AF65-F5344CB8AC3E}">
        <p14:creationId xmlns:p14="http://schemas.microsoft.com/office/powerpoint/2010/main" val="2596609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ELECTROMYOGRAPHY OR SURFACE EMG ALLOWS US TO EVALUATE DIFFERENT CHARACTERISTICS OF MUSCULAR ACTIVATION (such as range, frequency, etc.) BY STUDYING ITS ELECTRICAL SIGNAL.</a:t>
            </a:r>
          </a:p>
          <a:p>
            <a:pPr algn="just">
              <a:defRPr/>
            </a:pPr>
            <a:r>
              <a:rPr lang="en-GB" sz="1600" b="0" i="0" strike="noStrike" cap="none" spc="0" baseline="0" dirty="0">
                <a:solidFill>
                  <a:srgbClr val="262673"/>
                </a:solidFill>
                <a:effectLst/>
                <a:latin typeface="Arial"/>
                <a:ea typeface="Arial"/>
                <a:cs typeface="Arial"/>
              </a:rPr>
              <a:t>There are many evaluation protocols for muscular activity that use surface EMG. In subjects with a painful pathology in the lumbar spine, measurement of the flexion-relaxation phenomenon is especially well-known.</a:t>
            </a:r>
          </a:p>
          <a:p>
            <a:pPr marL="742950" lvl="1" indent="-285750" algn="just">
              <a:buFont typeface="Wingdings" panose="05000000000000000000" pitchFamily="2" charset="2"/>
              <a:buChar char="ü"/>
              <a:defRPr/>
            </a:pPr>
            <a:r>
              <a:rPr lang="en-GB" sz="1600" b="0" i="0" strike="noStrike" cap="none" spc="0" baseline="0" dirty="0">
                <a:solidFill>
                  <a:srgbClr val="262673"/>
                </a:solidFill>
                <a:effectLst/>
                <a:latin typeface="Arial"/>
                <a:ea typeface="Arial"/>
                <a:cs typeface="Arial"/>
              </a:rPr>
              <a:t>This phenomenon involves a relaxation of the musculature, which can be confirmed by the existence of an electromyographic silence in the maximum lumbar flexion position for healthy subjects. In theory, this silence does not appear with subjects who are in pain. </a:t>
            </a:r>
          </a:p>
          <a:p>
            <a:pPr marL="742950" lvl="1" indent="-285750" algn="just">
              <a:buFont typeface="Wingdings" panose="05000000000000000000" pitchFamily="2" charset="2"/>
              <a:buChar char="ü"/>
              <a:defRPr/>
            </a:pPr>
            <a:r>
              <a:rPr lang="en-GB" sz="1600" b="0" i="0" strike="noStrike" cap="none" spc="0" baseline="0" dirty="0">
                <a:solidFill>
                  <a:srgbClr val="262673"/>
                </a:solidFill>
                <a:effectLst/>
                <a:latin typeface="Arial"/>
                <a:ea typeface="Arial"/>
                <a:cs typeface="Arial"/>
              </a:rPr>
              <a:t>There are different protocols as regards the instruments and requirements for the gesture that is to be carried out in order to evaluate this phenomenon. They normally require instrumentalisation with various electrodes in both paravertebral regions at one or several lumbar regions. Many of the protocols can also specify the time required to perform the flexion or to remain flexed, or the minimum level of flexion in the lumbar spine required for the evaluation of the phenomenon to be valid.</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28</a:t>
            </a:fld>
            <a:endParaRPr lang="pl-PL" altLang="pl-PL" sz="1200" b="0">
              <a:solidFill>
                <a:schemeClr val="tx1"/>
              </a:solidFill>
              <a:latin typeface="Gill Sans"/>
            </a:endParaRPr>
          </a:p>
        </p:txBody>
      </p:sp>
    </p:spTree>
    <p:extLst>
      <p:ext uri="{BB962C8B-B14F-4D97-AF65-F5344CB8AC3E}">
        <p14:creationId xmlns:p14="http://schemas.microsoft.com/office/powerpoint/2010/main" val="1851900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000" b="1" i="0" strike="noStrike" cap="none" spc="0" baseline="0" dirty="0">
                <a:solidFill>
                  <a:srgbClr val="FFFFFF"/>
                </a:solidFill>
                <a:effectLst/>
                <a:latin typeface="Arial"/>
                <a:ea typeface="Arial"/>
                <a:cs typeface="Arial"/>
              </a:rPr>
              <a:t>In this slide, we can see an example of the evaluation of the spine based on dynamometry and surface electromyography for studying the lumbar spine in subjects with pain, carried out by Chiou Sy et al. In this case, the authors attempt to </a:t>
            </a:r>
            <a:r>
              <a:rPr lang="en-GB" sz="1200" b="1" i="0" strike="noStrike" cap="none" spc="0" baseline="0" dirty="0">
                <a:solidFill>
                  <a:srgbClr val="FF0000"/>
                </a:solidFill>
                <a:effectLst/>
                <a:latin typeface="Gill Sans"/>
                <a:ea typeface="Gill Sans"/>
                <a:cs typeface="Gill Sans"/>
              </a:rPr>
              <a:t>study the ability to check on the lumbar extensor strength (EMG activity in terms of frequency) in subjects with chronic lumbar pain, and they analyse whether it is related to the level of disability perceived via a self-administered questionnaire</a:t>
            </a:r>
            <a:r>
              <a:rPr lang="en-GB" sz="1200" b="1" i="0" strike="noStrike" cap="none" spc="0" baseline="0" dirty="0">
                <a:solidFill>
                  <a:srgbClr val="000000"/>
                </a:solidFill>
                <a:effectLst/>
                <a:latin typeface="Gill Sans"/>
                <a:ea typeface="Gill Sans"/>
                <a:cs typeface="Gill Sans"/>
              </a:rPr>
              <a:t>.</a:t>
            </a:r>
          </a:p>
          <a:p>
            <a:endParaRPr lang="es-ES" altLang="pl-PL" dirty="0"/>
          </a:p>
          <a:p>
            <a:pPr algn="just"/>
            <a:r>
              <a:rPr lang="en-GB" sz="1200" b="1" i="0" strike="noStrike" cap="none" spc="0" baseline="0" dirty="0">
                <a:solidFill>
                  <a:srgbClr val="000000"/>
                </a:solidFill>
                <a:effectLst/>
                <a:latin typeface="Arial"/>
                <a:ea typeface="Arial"/>
                <a:cs typeface="Arial"/>
              </a:rPr>
              <a:t>In order to measure the electromyographic signal, electrodes are placed bilaterally at the erector spinae L4 and T12.</a:t>
            </a:r>
          </a:p>
          <a:p>
            <a:pPr algn="just"/>
            <a:r>
              <a:rPr lang="en-GB" sz="1200" b="1" i="0" strike="noStrike" cap="none" spc="0" baseline="0" dirty="0">
                <a:solidFill>
                  <a:srgbClr val="000000"/>
                </a:solidFill>
                <a:effectLst/>
                <a:latin typeface="Arial"/>
                <a:ea typeface="Arial"/>
                <a:cs typeface="Arial"/>
              </a:rPr>
              <a:t>This signal is measured during three brief maximum isometric contractions of the trunk extensors, carried out in decubitus prone as shown in the lower photo. The authors study: the frequency of the EMG signal at the moment of peak torque, ratio (low/high frequencies) of the energy, peak power and the frequency of the peak power for each recording site, averaged and correlated.</a:t>
            </a:r>
          </a:p>
          <a:p>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29</a:t>
            </a:fld>
            <a:endParaRPr lang="pl-PL" altLang="pl-PL" sz="1200" b="0">
              <a:solidFill>
                <a:schemeClr val="tx1"/>
              </a:solidFill>
              <a:latin typeface="Gill Sans"/>
            </a:endParaRPr>
          </a:p>
        </p:txBody>
      </p:sp>
    </p:spTree>
    <p:extLst>
      <p:ext uri="{BB962C8B-B14F-4D97-AF65-F5344CB8AC3E}">
        <p14:creationId xmlns:p14="http://schemas.microsoft.com/office/powerpoint/2010/main" val="56534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These are the points we shall review in this video.</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3</a:t>
            </a:fld>
            <a:endParaRPr lang="pl-PL" altLang="pl-PL" sz="1200" b="0">
              <a:solidFill>
                <a:schemeClr val="tx1"/>
              </a:solidFill>
              <a:latin typeface="Gill Sans"/>
            </a:endParaRPr>
          </a:p>
        </p:txBody>
      </p:sp>
    </p:spTree>
    <p:extLst>
      <p:ext uri="{BB962C8B-B14F-4D97-AF65-F5344CB8AC3E}">
        <p14:creationId xmlns:p14="http://schemas.microsoft.com/office/powerpoint/2010/main" val="67155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We emphasise the recommendations on </a:t>
            </a:r>
            <a:r>
              <a:rPr lang="en-GB" sz="1200" b="0" i="0" strike="noStrike" cap="none" spc="0" baseline="0" dirty="0">
                <a:solidFill>
                  <a:srgbClr val="262673"/>
                </a:solidFill>
                <a:effectLst/>
                <a:latin typeface="Arial"/>
                <a:ea typeface="Arial"/>
                <a:cs typeface="Arial"/>
              </a:rPr>
              <a:t>surface electromyography for the non-invasive assessment of muscles or SENIAM, which can be found on the Internet, to evaluate the different muscle groups of the trunk, including placing the electrode and the motion to be reproduced to activate them. In this image, you can see the placement of the electrode and the recommended movements to evaluate the multifidus. </a:t>
            </a:r>
          </a:p>
          <a:p>
            <a:pPr eaLnBrk="1" hangingPunct="1"/>
            <a:r>
              <a:rPr lang="en-GB" sz="1200" b="0" i="0" strike="noStrike" cap="none" spc="0" baseline="0" dirty="0">
                <a:solidFill>
                  <a:srgbClr val="262673"/>
                </a:solidFill>
                <a:effectLst/>
                <a:latin typeface="Arial"/>
                <a:ea typeface="Arial"/>
                <a:cs typeface="Arial"/>
              </a:rPr>
              <a:t>In this case, the requested movement involves lifting or extending the trunk from decubitus prone.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30</a:t>
            </a:fld>
            <a:endParaRPr lang="pl-PL" altLang="pl-PL" sz="1200" b="0">
              <a:solidFill>
                <a:schemeClr val="tx1"/>
              </a:solidFill>
              <a:latin typeface="Gill Sans"/>
            </a:endParaRPr>
          </a:p>
        </p:txBody>
      </p:sp>
    </p:spTree>
    <p:extLst>
      <p:ext uri="{BB962C8B-B14F-4D97-AF65-F5344CB8AC3E}">
        <p14:creationId xmlns:p14="http://schemas.microsoft.com/office/powerpoint/2010/main" val="1026638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Using the same trunk extension motion in prone, the muscular activation of other muscles such as erector spinae longissimus and iliocostalis can also be assessed by placing electrodes at the points shown in the image.</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31</a:t>
            </a:fld>
            <a:endParaRPr lang="pl-PL" altLang="pl-PL" sz="1200" b="0">
              <a:solidFill>
                <a:schemeClr val="tx1"/>
              </a:solidFill>
              <a:latin typeface="Gill Sans"/>
            </a:endParaRPr>
          </a:p>
        </p:txBody>
      </p:sp>
    </p:spTree>
    <p:extLst>
      <p:ext uri="{BB962C8B-B14F-4D97-AF65-F5344CB8AC3E}">
        <p14:creationId xmlns:p14="http://schemas.microsoft.com/office/powerpoint/2010/main" val="2727966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custDataLst>
              <p:tags r:id="rId1"/>
            </p:custDataLst>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Finally, emphasis should be placed on:</a:t>
            </a:r>
          </a:p>
          <a:p>
            <a:pPr marL="285750" indent="-285750" algn="just">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There are many protocols to evaluate the dorsolumbar spine with techniques using instruments, whether it is to measure strength, motion, muscular activity or something else. </a:t>
            </a:r>
          </a:p>
          <a:p>
            <a:pPr marL="285750" indent="-285750" algn="just">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In theory, any gesture can be evaluated with instrumental techniques provided we choose the correct one, a suitable protocol, proper data processing and we have standardised criteria to interpret the results. </a:t>
            </a:r>
          </a:p>
          <a:p>
            <a:pPr marL="285750" indent="-285750" algn="just">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The protocol for measuring in any case must include: the instruments (if required), the gesture we are measuring, the number of repetitions, the prior instructions and the orders given to the patient during the test, the subject’s posture before and after the measurement, the timing (rests, trials), and the greatest amount of detail possible to enable anybody to follow the same protocol. </a:t>
            </a:r>
          </a:p>
          <a:p>
            <a:pPr marL="285750" indent="-285750" algn="just">
              <a:buFont typeface="Arial" panose="020B0604020202020204" pitchFamily="34" charset="0"/>
              <a:buChar char="•"/>
              <a:defRPr/>
            </a:pPr>
            <a:r>
              <a:rPr lang="en-GB" sz="1200" b="0" i="0" strike="noStrike" cap="none" spc="0" baseline="0" dirty="0">
                <a:solidFill>
                  <a:srgbClr val="262673"/>
                </a:solidFill>
                <a:effectLst/>
                <a:latin typeface="Arial"/>
                <a:ea typeface="Arial"/>
                <a:cs typeface="Arial"/>
              </a:rPr>
              <a:t>The definition of a measuring protocol must take into account all possible factors that may alter the results’ validity (we measure what we intend to measure) and reliability (if the protocol is repeated by the same or different evaluator under the same conditions, the results will be similar). </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custDataLst>
              <p:tags r:id="rId3"/>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32</a:t>
            </a:fld>
            <a:endParaRPr lang="pl-PL" altLang="pl-PL" sz="1200" b="0">
              <a:solidFill>
                <a:schemeClr val="tx1"/>
              </a:solidFill>
              <a:latin typeface="Gill Sans"/>
            </a:endParaRPr>
          </a:p>
        </p:txBody>
      </p:sp>
    </p:spTree>
    <p:extLst>
      <p:ext uri="{BB962C8B-B14F-4D97-AF65-F5344CB8AC3E}">
        <p14:creationId xmlns:p14="http://schemas.microsoft.com/office/powerpoint/2010/main" val="269653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custDataLst>
              <p:tags r:id="rId1"/>
            </p:custDataLst>
          </p:nvPr>
        </p:nvSpPr>
        <p:spPr/>
      </p:sp>
      <p:sp>
        <p:nvSpPr>
          <p:cNvPr id="3" name="Marcador de notas 2"/>
          <p:cNvSpPr>
            <a:spLocks noGrp="1"/>
          </p:cNvSpPr>
          <p:nvPr>
            <p:ph type="body" idx="1"/>
            <p:custDataLst>
              <p:tags r:id="rId2"/>
            </p:custDataLst>
          </p:nvPr>
        </p:nvSpPr>
        <p:spPr/>
        <p:txBody>
          <a:bodyPr/>
          <a:lstStyle/>
          <a:p>
            <a:endParaRPr lang="es-ES" dirty="0"/>
          </a:p>
        </p:txBody>
      </p:sp>
      <p:sp>
        <p:nvSpPr>
          <p:cNvPr id="4" name="Marcador de número de diapositiva 3"/>
          <p:cNvSpPr>
            <a:spLocks noGrp="1"/>
          </p:cNvSpPr>
          <p:nvPr>
            <p:ph type="sldNum" sz="quarter" idx="5"/>
            <p:custDataLst>
              <p:tags r:id="rId3"/>
            </p:custDataLst>
          </p:nvPr>
        </p:nvSpPr>
        <p:spPr/>
        <p:txBody>
          <a:bodyPr/>
          <a:lstStyle/>
          <a:p>
            <a:pPr>
              <a:defRPr/>
            </a:pPr>
            <a:fld id="{006E914C-D4D4-4E1B-A2D4-BEC8EAE69E5B}" type="slidenum">
              <a:rPr lang="pl-PL" altLang="pl-PL" smtClean="0"/>
              <a:pPr>
                <a:defRPr/>
              </a:pPr>
              <a:t>33</a:t>
            </a:fld>
            <a:endParaRPr lang="pl-PL" altLang="pl-PL"/>
          </a:p>
        </p:txBody>
      </p:sp>
    </p:spTree>
    <p:extLst>
      <p:ext uri="{BB962C8B-B14F-4D97-AF65-F5344CB8AC3E}">
        <p14:creationId xmlns:p14="http://schemas.microsoft.com/office/powerpoint/2010/main" val="246085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custDataLst>
              <p:tags r:id="rId1"/>
            </p:custDataLst>
          </p:nvPr>
        </p:nvSpPr>
        <p:spPr/>
      </p:sp>
      <p:sp>
        <p:nvSpPr>
          <p:cNvPr id="3" name="Marcador de notas 2"/>
          <p:cNvSpPr>
            <a:spLocks noGrp="1"/>
          </p:cNvSpPr>
          <p:nvPr>
            <p:ph type="body" idx="1"/>
            <p:custDataLst>
              <p:tags r:id="rId2"/>
            </p:custDataLst>
          </p:nvPr>
        </p:nvSpPr>
        <p:spPr/>
        <p:txBody>
          <a:bodyPr/>
          <a:lstStyle/>
          <a:p>
            <a:endParaRPr lang="es-ES" dirty="0"/>
          </a:p>
        </p:txBody>
      </p:sp>
      <p:sp>
        <p:nvSpPr>
          <p:cNvPr id="4" name="Marcador de número de diapositiva 3"/>
          <p:cNvSpPr>
            <a:spLocks noGrp="1"/>
          </p:cNvSpPr>
          <p:nvPr>
            <p:ph type="sldNum" sz="quarter" idx="5"/>
            <p:custDataLst>
              <p:tags r:id="rId3"/>
            </p:custDataLst>
          </p:nvPr>
        </p:nvSpPr>
        <p:spPr/>
        <p:txBody>
          <a:bodyPr/>
          <a:lstStyle/>
          <a:p>
            <a:pPr>
              <a:defRPr/>
            </a:pPr>
            <a:fld id="{006E914C-D4D4-4E1B-A2D4-BEC8EAE69E5B}" type="slidenum">
              <a:rPr lang="pl-PL" altLang="pl-PL" smtClean="0"/>
              <a:pPr>
                <a:defRPr/>
              </a:pPr>
              <a:t>34</a:t>
            </a:fld>
            <a:endParaRPr lang="pl-PL" altLang="pl-PL"/>
          </a:p>
        </p:txBody>
      </p:sp>
    </p:spTree>
    <p:extLst>
      <p:ext uri="{BB962C8B-B14F-4D97-AF65-F5344CB8AC3E}">
        <p14:creationId xmlns:p14="http://schemas.microsoft.com/office/powerpoint/2010/main" val="1122384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Firstly, as we have seen in previous educational units, we shall briefly recall what defines a biomechanical test.</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4</a:t>
            </a:fld>
            <a:endParaRPr lang="pl-PL" altLang="pl-PL" sz="1200" b="0">
              <a:solidFill>
                <a:schemeClr val="tx1"/>
              </a:solidFill>
              <a:latin typeface="Gill Sans"/>
            </a:endParaRPr>
          </a:p>
        </p:txBody>
      </p:sp>
    </p:spTree>
    <p:extLst>
      <p:ext uri="{BB962C8B-B14F-4D97-AF65-F5344CB8AC3E}">
        <p14:creationId xmlns:p14="http://schemas.microsoft.com/office/powerpoint/2010/main" val="19628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Remember that a biomechanical evaluation test is a complementary one carried out using different types of instrumental techniques.</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5</a:t>
            </a:fld>
            <a:endParaRPr lang="pl-PL" altLang="pl-PL" sz="1200" b="0">
              <a:solidFill>
                <a:schemeClr val="tx1"/>
              </a:solidFill>
              <a:latin typeface="Gill Sans"/>
            </a:endParaRPr>
          </a:p>
        </p:txBody>
      </p:sp>
    </p:spTree>
    <p:extLst>
      <p:ext uri="{BB962C8B-B14F-4D97-AF65-F5344CB8AC3E}">
        <p14:creationId xmlns:p14="http://schemas.microsoft.com/office/powerpoint/2010/main" val="344333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As mentioned in previous units, biomechanical tests are defined based on different aspects, including function, instrumental technique, protocol, results and how they are interpreted.</a:t>
            </a:r>
          </a:p>
          <a:p>
            <a:pPr eaLnBrk="1" hangingPunct="1"/>
            <a:r>
              <a:rPr lang="en-GB" sz="1000" b="1" i="0" strike="noStrike" cap="none" spc="0" baseline="0" dirty="0">
                <a:solidFill>
                  <a:srgbClr val="FFFFFF"/>
                </a:solidFill>
                <a:effectLst/>
                <a:latin typeface="Arial"/>
                <a:ea typeface="Arial"/>
                <a:cs typeface="Arial"/>
              </a:rPr>
              <a:t>In this educational unit, and as a result of this presentation, we shall focus on reviewing the different existing protocols for evaluation of the dorsal and lumbar spine. That includes knowing what gesture we are measuring and what instruments are used if necessary.</a:t>
            </a:r>
          </a:p>
          <a:p>
            <a:pPr eaLnBrk="1" hangingPunct="1"/>
            <a:r>
              <a:rPr lang="en-GB" sz="1000" b="1" i="0" strike="noStrike" cap="none" spc="0" baseline="0" dirty="0">
                <a:solidFill>
                  <a:srgbClr val="FFFFFF"/>
                </a:solidFill>
                <a:effectLst/>
                <a:latin typeface="Arial"/>
                <a:ea typeface="Arial"/>
                <a:cs typeface="Arial"/>
              </a:rPr>
              <a:t>Remember that in the following educational units in this block (D.3 to D.6) you have more extensive information about the results obtained in many of these tests and how to interpret them, including normal and pathological cases.  In order to understand where such results come from, it is important to know how the results that give them have been carried out.</a:t>
            </a:r>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6</a:t>
            </a:fld>
            <a:endParaRPr lang="pl-PL" altLang="pl-PL" sz="1200" b="0">
              <a:solidFill>
                <a:schemeClr val="tx1"/>
              </a:solidFill>
              <a:latin typeface="Gill Sans"/>
            </a:endParaRPr>
          </a:p>
        </p:txBody>
      </p:sp>
    </p:spTree>
    <p:extLst>
      <p:ext uri="{BB962C8B-B14F-4D97-AF65-F5344CB8AC3E}">
        <p14:creationId xmlns:p14="http://schemas.microsoft.com/office/powerpoint/2010/main" val="3065736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en-GB" sz="1000" b="1" i="0" strike="noStrike" cap="none" spc="0" baseline="0" dirty="0">
                <a:solidFill>
                  <a:srgbClr val="FFFFFF"/>
                </a:solidFill>
                <a:effectLst/>
                <a:latin typeface="Arial"/>
                <a:ea typeface="Arial"/>
                <a:cs typeface="Arial"/>
              </a:rPr>
              <a:t>Next, we shall see some examples of systems and protocols for evaluating the pattern of motion in the dorsal and lumbar spine.</a:t>
            </a:r>
          </a:p>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a:rPr>
              <a:pPr/>
              <a:t>7</a:t>
            </a:fld>
            <a:endParaRPr lang="pl-PL" altLang="pl-PL" sz="1200" b="0">
              <a:solidFill>
                <a:schemeClr val="tx1"/>
              </a:solidFill>
              <a:latin typeface="Gill Sans"/>
            </a:endParaRPr>
          </a:p>
        </p:txBody>
      </p:sp>
    </p:spTree>
    <p:extLst>
      <p:ext uri="{BB962C8B-B14F-4D97-AF65-F5344CB8AC3E}">
        <p14:creationId xmlns:p14="http://schemas.microsoft.com/office/powerpoint/2010/main" val="256851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Actually, in addition to evaluating motion by performing maximum active and passive motions, or gestures like those already described such as sitting and getting up or lifting boxes, we could assess any other gesture of interest for the dorsolumbar spine provided that:</a:t>
            </a:r>
          </a:p>
          <a:p>
            <a:pPr marL="285750" indent="-285750" algn="just">
              <a:buFontTx/>
              <a:buChar char="-"/>
              <a:defRPr/>
            </a:pPr>
            <a:r>
              <a:rPr lang="en-GB" sz="1200" b="0" i="0" strike="noStrike" cap="none" spc="0" baseline="0" dirty="0">
                <a:solidFill>
                  <a:srgbClr val="262673"/>
                </a:solidFill>
                <a:effectLst/>
                <a:latin typeface="Arial"/>
                <a:ea typeface="Arial"/>
                <a:cs typeface="Arial"/>
              </a:rPr>
              <a:t>We know how to choose the right instrument and technique;</a:t>
            </a:r>
          </a:p>
          <a:p>
            <a:pPr marL="285750" indent="-285750" algn="just">
              <a:buFontTx/>
              <a:buChar char="-"/>
              <a:defRPr/>
            </a:pPr>
            <a:r>
              <a:rPr lang="en-GB" sz="1200" b="0" i="0" strike="noStrike" cap="none" spc="0" baseline="0" dirty="0">
                <a:solidFill>
                  <a:srgbClr val="262673"/>
                </a:solidFill>
                <a:effectLst/>
                <a:latin typeface="Arial"/>
                <a:ea typeface="Arial"/>
                <a:cs typeface="Arial"/>
              </a:rPr>
              <a:t>The biomechanical model is suitable;</a:t>
            </a:r>
          </a:p>
          <a:p>
            <a:pPr marL="285750" marR="0" lvl="0" indent="-285750" algn="just" defTabSz="914400" rtl="0" eaLnBrk="0" fontAlgn="base" latinLnBrk="0" hangingPunct="0">
              <a:lnSpc>
                <a:spcPct val="100000"/>
              </a:lnSpc>
              <a:spcBef>
                <a:spcPct val="0"/>
              </a:spcBef>
              <a:spcAft>
                <a:spcPct val="0"/>
              </a:spcAft>
              <a:buClrTx/>
              <a:buSzTx/>
              <a:buFontTx/>
              <a:buChar char="-"/>
              <a:defRPr/>
            </a:pPr>
            <a:r>
              <a:rPr lang="en-GB" sz="1200" b="0" i="0" strike="noStrike" cap="none" spc="0" baseline="0" dirty="0">
                <a:solidFill>
                  <a:srgbClr val="262673"/>
                </a:solidFill>
                <a:effectLst/>
                <a:latin typeface="Arial"/>
                <a:ea typeface="Arial"/>
                <a:cs typeface="Arial"/>
              </a:rPr>
              <a:t>The protocol is correct, well-defined and standardised, if possible;</a:t>
            </a:r>
          </a:p>
          <a:p>
            <a:pPr marL="285750" indent="-285750" algn="just">
              <a:buFontTx/>
              <a:buChar char="-"/>
              <a:defRPr/>
            </a:pPr>
            <a:r>
              <a:rPr lang="en-GB" sz="1200" b="0" i="0" strike="noStrike" cap="none" spc="0" baseline="0" dirty="0">
                <a:solidFill>
                  <a:srgbClr val="262673"/>
                </a:solidFill>
                <a:effectLst/>
                <a:latin typeface="Arial"/>
                <a:ea typeface="Arial"/>
                <a:cs typeface="Arial"/>
              </a:rPr>
              <a:t>The data is properly processed;</a:t>
            </a:r>
          </a:p>
          <a:p>
            <a:pPr marL="285750" indent="-285750" algn="just">
              <a:buFontTx/>
              <a:buChar char="-"/>
              <a:defRPr/>
            </a:pPr>
            <a:r>
              <a:rPr lang="en-GB" sz="1200" b="0" i="0" strike="noStrike" cap="none" spc="0" baseline="0" dirty="0">
                <a:solidFill>
                  <a:srgbClr val="262673"/>
                </a:solidFill>
                <a:effectLst/>
                <a:latin typeface="Arial"/>
                <a:ea typeface="Arial"/>
                <a:cs typeface="Arial"/>
              </a:rPr>
              <a:t>The results obtained are valid and reliable;</a:t>
            </a:r>
          </a:p>
          <a:p>
            <a:pPr marL="285750" indent="-285750" algn="just">
              <a:buFontTx/>
              <a:buChar char="-"/>
              <a:defRPr/>
            </a:pPr>
            <a:r>
              <a:rPr lang="en-GB" sz="1200" b="0" i="0" strike="noStrike" cap="none" spc="0" baseline="0" dirty="0">
                <a:solidFill>
                  <a:srgbClr val="262673"/>
                </a:solidFill>
                <a:effectLst/>
                <a:latin typeface="Arial"/>
                <a:ea typeface="Arial"/>
                <a:cs typeface="Arial"/>
              </a:rPr>
              <a:t>There are standardised criteria for interpreting the results. </a:t>
            </a:r>
          </a:p>
          <a:p>
            <a:pPr eaLnBrk="1" hangingPunct="1"/>
            <a:endParaRPr lang="pl-PL" altLang="pl-PL"/>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8</a:t>
            </a:fld>
            <a:endParaRPr lang="pl-PL" altLang="pl-PL" sz="1200" b="0">
              <a:solidFill>
                <a:schemeClr val="tx1"/>
              </a:solidFill>
              <a:latin typeface="Gill Sans"/>
            </a:endParaRPr>
          </a:p>
        </p:txBody>
      </p:sp>
    </p:spTree>
    <p:extLst>
      <p:ext uri="{BB962C8B-B14F-4D97-AF65-F5344CB8AC3E}">
        <p14:creationId xmlns:p14="http://schemas.microsoft.com/office/powerpoint/2010/main" val="270880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000" b="1" i="0" strike="noStrike" cap="none" spc="0" baseline="0" dirty="0">
                <a:solidFill>
                  <a:srgbClr val="FFFFFF"/>
                </a:solidFill>
                <a:effectLst/>
                <a:latin typeface="Arial"/>
                <a:ea typeface="Arial"/>
                <a:cs typeface="Arial"/>
              </a:rPr>
              <a:t>Next, we can see an evaluation protocol for the dorsal spine using software designed to measure the active and passive ranges of motion for the upper and lower limbs and the spine.</a:t>
            </a:r>
          </a:p>
          <a:p>
            <a:pPr eaLnBrk="1" hangingPunct="1"/>
            <a:r>
              <a:rPr lang="en-GB" sz="1000" b="1" i="0" strike="noStrike" cap="none" spc="0" baseline="0" dirty="0">
                <a:solidFill>
                  <a:srgbClr val="FFFFFF"/>
                </a:solidFill>
                <a:effectLst/>
                <a:latin typeface="Arial"/>
                <a:ea typeface="Arial"/>
                <a:cs typeface="Arial"/>
              </a:rPr>
              <a:t>In the case of spinal motion, this system uses two electronic inclinometers.</a:t>
            </a:r>
          </a:p>
          <a:p>
            <a:pPr eaLnBrk="1" hangingPunct="1"/>
            <a:r>
              <a:rPr lang="en-GB" sz="1000" b="1" i="0" strike="noStrike" cap="none" spc="0" baseline="0" dirty="0">
                <a:solidFill>
                  <a:srgbClr val="FFFFFF"/>
                </a:solidFill>
                <a:effectLst/>
                <a:latin typeface="Arial"/>
                <a:ea typeface="Arial"/>
                <a:cs typeface="Arial"/>
              </a:rPr>
              <a:t>The inclinometers are placed at vertebrae (spinous processes) T1 and T12, as seen in the image.</a:t>
            </a:r>
          </a:p>
          <a:p>
            <a:pPr eaLnBrk="1" hangingPunct="1"/>
            <a:r>
              <a:rPr lang="en-GB" sz="1000" b="1" i="0" strike="noStrike" cap="none" spc="0" baseline="0" dirty="0">
                <a:solidFill>
                  <a:srgbClr val="FFFFFF"/>
                </a:solidFill>
                <a:effectLst/>
                <a:latin typeface="Arial"/>
                <a:ea typeface="Arial"/>
                <a:cs typeface="Arial"/>
              </a:rPr>
              <a:t>In order to measure the angles, the system has a protocol based on the </a:t>
            </a:r>
            <a:r>
              <a:rPr lang="en-GB" sz="1200" b="0" i="0" strike="noStrike" cap="none" spc="0" baseline="0" dirty="0">
                <a:solidFill>
                  <a:srgbClr val="262673"/>
                </a:solidFill>
                <a:effectLst/>
                <a:latin typeface="Arial"/>
                <a:ea typeface="Arial"/>
                <a:cs typeface="Arial"/>
              </a:rPr>
              <a:t>American Medical Association’ guide. According to these recommendations, a minimum of three measurements are taken which must differ by less than 10% or 5º between themselves in order to meet the repeatability requirement. </a:t>
            </a:r>
          </a:p>
          <a:p>
            <a:pPr eaLnBrk="1" hangingPunct="1"/>
            <a:r>
              <a:rPr lang="en-GB" sz="1200" b="0" i="0" strike="noStrike" cap="none" spc="0" baseline="0" dirty="0">
                <a:solidFill>
                  <a:srgbClr val="262673"/>
                </a:solidFill>
                <a:effectLst/>
                <a:latin typeface="Arial"/>
                <a:ea typeface="Arial"/>
                <a:cs typeface="Arial"/>
              </a:rPr>
              <a:t>For each of the arcs, firstly a neutral benchmark is taken. Then the subject is asked to perform a maximum active motion, or else they are assisted to measure the passive motion. </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a:rPr>
              <a:pPr/>
              <a:t>9</a:t>
            </a:fld>
            <a:endParaRPr lang="pl-PL" altLang="pl-PL" sz="1200" b="0">
              <a:solidFill>
                <a:schemeClr val="tx1"/>
              </a:solidFill>
              <a:latin typeface="Gill Sans"/>
            </a:endParaRPr>
          </a:p>
        </p:txBody>
      </p:sp>
    </p:spTree>
    <p:extLst>
      <p:ext uri="{BB962C8B-B14F-4D97-AF65-F5344CB8AC3E}">
        <p14:creationId xmlns:p14="http://schemas.microsoft.com/office/powerpoint/2010/main" val="341295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0.jpg"/><Relationship Id="rId18" Type="http://schemas.openxmlformats.org/officeDocument/2006/relationships/image" Target="../media/image13.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2.gif"/><Relationship Id="rId2" Type="http://schemas.openxmlformats.org/officeDocument/2006/relationships/slideLayout" Target="../slideLayouts/slideLayout4.xml"/><Relationship Id="rId16"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29.png"/><Relationship Id="rId2" Type="http://schemas.openxmlformats.org/officeDocument/2006/relationships/notesSlide" Target="../notesSlides/notesSlide16.xml"/><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microsoft.com/office/2007/relationships/media" Target="../media/media1.mp4"/><Relationship Id="rId13" Type="http://schemas.openxmlformats.org/officeDocument/2006/relationships/image" Target="../media/image5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xml"/><Relationship Id="rId5" Type="http://schemas.openxmlformats.org/officeDocument/2006/relationships/tags" Target="../tags/tag5.xml"/><Relationship Id="rId10" Type="http://schemas.openxmlformats.org/officeDocument/2006/relationships/tags" Target="../tags/tag8.xml"/><Relationship Id="rId4" Type="http://schemas.openxmlformats.org/officeDocument/2006/relationships/tags" Target="../tags/tag4.xml"/><Relationship Id="rId9" Type="http://schemas.openxmlformats.org/officeDocument/2006/relationships/video" Target="../media/media1.mp4"/></Relationships>
</file>

<file path=ppt/slides/_rels/slide18.xml.rels><?xml version="1.0" encoding="UTF-8" standalone="yes"?>
<Relationships xmlns="http://schemas.openxmlformats.org/package/2006/relationships"><Relationship Id="rId8" Type="http://schemas.microsoft.com/office/2007/relationships/media" Target="../media/media2.mp4"/><Relationship Id="rId13" Type="http://schemas.openxmlformats.org/officeDocument/2006/relationships/image" Target="../media/image58.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notesSlide" Target="../notesSlides/notesSlide1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9.xml"/><Relationship Id="rId5" Type="http://schemas.openxmlformats.org/officeDocument/2006/relationships/tags" Target="../tags/tag13.xml"/><Relationship Id="rId10" Type="http://schemas.openxmlformats.org/officeDocument/2006/relationships/tags" Target="../tags/tag16.xml"/><Relationship Id="rId4" Type="http://schemas.openxmlformats.org/officeDocument/2006/relationships/tags" Target="../tags/tag12.xml"/><Relationship Id="rId9" Type="http://schemas.openxmlformats.org/officeDocument/2006/relationships/video" Target="../media/media2.mp4"/></Relationships>
</file>

<file path=ppt/slides/_rels/slide1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59.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notesSlide" Target="../notesSlides/notesSlide19.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slideLayout" Target="../slideLayouts/slideLayout9.xml"/><Relationship Id="rId5" Type="http://schemas.openxmlformats.org/officeDocument/2006/relationships/tags" Target="../tags/tag24.xml"/><Relationship Id="rId10" Type="http://schemas.openxmlformats.org/officeDocument/2006/relationships/tags" Target="../tags/tag29.xml"/><Relationship Id="rId4" Type="http://schemas.openxmlformats.org/officeDocument/2006/relationships/tags" Target="../tags/tag23.xml"/><Relationship Id="rId9" Type="http://schemas.openxmlformats.org/officeDocument/2006/relationships/tags" Target="../tags/tag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20.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slideLayout" Target="../slideLayouts/slideLayout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slideLayout" Target="../slideLayouts/slideLayout9.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2" Type="http://schemas.openxmlformats.org/officeDocument/2006/relationships/tags" Target="../tags/tag48.xml"/><Relationship Id="rId16" Type="http://schemas.openxmlformats.org/officeDocument/2006/relationships/image" Target="../media/image62.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image" Target="../media/image61.png"/><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10" Type="http://schemas.openxmlformats.org/officeDocument/2006/relationships/notesSlide" Target="../notesSlides/notesSlide22.xml"/><Relationship Id="rId4" Type="http://schemas.openxmlformats.org/officeDocument/2006/relationships/tags" Target="../tags/tag65.xml"/><Relationship Id="rId9"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image" Target="../media/image64.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hyperlink" Target="https://tienda.fisaude.com/dinamometro-evaluacion-musculo-esqueletica-microfet2-p-39680.html" TargetMode="External"/><Relationship Id="rId2" Type="http://schemas.openxmlformats.org/officeDocument/2006/relationships/tags" Target="../tags/tag74.xml"/><Relationship Id="rId16" Type="http://schemas.openxmlformats.org/officeDocument/2006/relationships/image" Target="../media/image63.jpe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notesSlide" Target="../notesSlides/notesSlide23.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65.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notesSlide" Target="../notesSlides/notesSlide24.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Layout" Target="../slideLayouts/slideLayout9.xml"/><Relationship Id="rId5" Type="http://schemas.openxmlformats.org/officeDocument/2006/relationships/tags" Target="../tags/tag93.xm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s>
</file>

<file path=ppt/slides/_rels/slide25.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notesSlide" Target="../notesSlides/notesSlide25.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slideLayout" Target="../slideLayouts/slideLayout9.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image" Target="../media/image67.png"/><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18.xml"/><Relationship Id="rId7" Type="http://schemas.openxmlformats.org/officeDocument/2006/relationships/notesSlide" Target="../notesSlides/notesSlide26.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4.xml"/><Relationship Id="rId5" Type="http://schemas.openxmlformats.org/officeDocument/2006/relationships/tags" Target="../tags/tag120.xml"/><Relationship Id="rId4" Type="http://schemas.openxmlformats.org/officeDocument/2006/relationships/tags" Target="../tags/tag119.xml"/></Relationships>
</file>

<file path=ppt/slides/_rels/slide27.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10" Type="http://schemas.openxmlformats.org/officeDocument/2006/relationships/notesSlide" Target="../notesSlides/notesSlide27.xml"/><Relationship Id="rId4" Type="http://schemas.openxmlformats.org/officeDocument/2006/relationships/tags" Target="../tags/tag127.xml"/><Relationship Id="rId9"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tags" Target="../tags/tag147.xml"/><Relationship Id="rId18" Type="http://schemas.openxmlformats.org/officeDocument/2006/relationships/image" Target="../media/image69.png"/><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tags" Target="../tags/tag146.xml"/><Relationship Id="rId17" Type="http://schemas.openxmlformats.org/officeDocument/2006/relationships/notesSlide" Target="../notesSlides/notesSlide28.xml"/><Relationship Id="rId2" Type="http://schemas.openxmlformats.org/officeDocument/2006/relationships/tags" Target="../tags/tag136.xml"/><Relationship Id="rId16" Type="http://schemas.openxmlformats.org/officeDocument/2006/relationships/slideLayout" Target="../slideLayouts/slideLayout9.xm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5" Type="http://schemas.openxmlformats.org/officeDocument/2006/relationships/tags" Target="../tags/tag139.xml"/><Relationship Id="rId15" Type="http://schemas.openxmlformats.org/officeDocument/2006/relationships/tags" Target="../tags/tag149.xml"/><Relationship Id="rId10" Type="http://schemas.openxmlformats.org/officeDocument/2006/relationships/tags" Target="../tags/tag144.xml"/><Relationship Id="rId19" Type="http://schemas.openxmlformats.org/officeDocument/2006/relationships/hyperlink" Target="https://www.youtube.com/watch?v=rrMUmVgEOWg" TargetMode="Externa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tags" Target="../tags/tag148.xml"/></Relationships>
</file>

<file path=ppt/slides/_rels/slide29.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slideLayout" Target="../slideLayouts/slideLayout9.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2" Type="http://schemas.openxmlformats.org/officeDocument/2006/relationships/tags" Target="../tags/tag154.xml"/><Relationship Id="rId16" Type="http://schemas.openxmlformats.org/officeDocument/2006/relationships/image" Target="../media/image71.png"/><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image" Target="../media/image70.png"/><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slideLayout" Target="../slideLayouts/slideLayout9.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2" Type="http://schemas.openxmlformats.org/officeDocument/2006/relationships/tags" Target="../tags/tag169.xml"/><Relationship Id="rId16" Type="http://schemas.openxmlformats.org/officeDocument/2006/relationships/image" Target="../media/image72.png"/><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hyperlink" Target="http://www.seniam.org/" TargetMode="Externa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tags" Target="../tags/tag195.xml"/><Relationship Id="rId18" Type="http://schemas.openxmlformats.org/officeDocument/2006/relationships/image" Target="../media/image74.pn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tags" Target="../tags/tag194.xml"/><Relationship Id="rId17" Type="http://schemas.openxmlformats.org/officeDocument/2006/relationships/hyperlink" Target="http://www.seniam.org/" TargetMode="External"/><Relationship Id="rId2" Type="http://schemas.openxmlformats.org/officeDocument/2006/relationships/tags" Target="../tags/tag184.xml"/><Relationship Id="rId16" Type="http://schemas.openxmlformats.org/officeDocument/2006/relationships/image" Target="../media/image73.pn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tags" Target="../tags/tag193.xml"/><Relationship Id="rId5" Type="http://schemas.openxmlformats.org/officeDocument/2006/relationships/tags" Target="../tags/tag187.xml"/><Relationship Id="rId15" Type="http://schemas.openxmlformats.org/officeDocument/2006/relationships/notesSlide" Target="../notesSlides/notesSlide31.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201.xml"/><Relationship Id="rId7" Type="http://schemas.openxmlformats.org/officeDocument/2006/relationships/tags" Target="../tags/tag205.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hyperlink" Target="http://www.seniam.org/" TargetMode="External"/><Relationship Id="rId5" Type="http://schemas.openxmlformats.org/officeDocument/2006/relationships/hyperlink" Target="https://tienda.fisaude.com/dinamometro-evaluacion-musculo-esqueletica-microfet2-p-39680.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91276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a:buNone/>
              <a:defRPr/>
            </a:pPr>
            <a:r>
              <a:rPr lang="en-GB" sz="2000" dirty="0">
                <a:solidFill>
                  <a:srgbClr val="262673"/>
                </a:solidFill>
                <a:latin typeface="Bradley Hand ITC"/>
                <a:ea typeface="Bradley Hand ITC"/>
                <a:cs typeface="Bradley Hand ITC"/>
              </a:rPr>
              <a:t>MODULE BIOMECHANICS SPINE</a:t>
            </a:r>
          </a:p>
          <a:p>
            <a:pPr algn="r" eaLnBrk="1" hangingPunct="1">
              <a:lnSpc>
                <a:spcPct val="90000"/>
              </a:lnSpc>
              <a:spcBef>
                <a:spcPts val="1675"/>
              </a:spcBef>
              <a:buSzPct val="171000"/>
              <a:buFont typeface="Arial"/>
              <a:buNone/>
              <a:defRPr/>
            </a:pPr>
            <a:r>
              <a:rPr lang="en-GB" sz="2000" dirty="0">
                <a:solidFill>
                  <a:srgbClr val="262673"/>
                </a:solidFill>
                <a:latin typeface="Bradley Hand ITC"/>
                <a:ea typeface="Bradley Hand ITC"/>
                <a:cs typeface="Bradley Hand ITC"/>
              </a:rPr>
              <a:t>Didactic Unit D: INSTRUMENTED ANALYSIS OF THE SPINE</a:t>
            </a:r>
          </a:p>
          <a:p>
            <a:pPr algn="r" eaLnBrk="1" hangingPunct="1">
              <a:lnSpc>
                <a:spcPct val="90000"/>
              </a:lnSpc>
              <a:spcBef>
                <a:spcPts val="1675"/>
              </a:spcBef>
              <a:buSzPct val="171000"/>
              <a:buFont typeface="Arial"/>
              <a:buNone/>
              <a:defRPr/>
            </a:pPr>
            <a:r>
              <a:rPr lang="en-GB" sz="2000" dirty="0">
                <a:solidFill>
                  <a:srgbClr val="262673"/>
                </a:solidFill>
                <a:latin typeface="Bradley Hand ITC"/>
                <a:ea typeface="Bradley Hand ITC"/>
                <a:cs typeface="Bradley Hand ITC"/>
              </a:rPr>
              <a:t>D.2. Which dorsal and lumbar biomechanical instrumented evaluation protocols exist?</a:t>
            </a:r>
            <a:endParaRPr lang="pl-PL" sz="2000" dirty="0">
              <a:solidFill>
                <a:schemeClr val="accent2">
                  <a:lumMod val="75000"/>
                </a:schemeClr>
              </a:solidFill>
              <a:latin typeface="Bradley Hand ITC" panose="03070402050302030203" pitchFamily="66" charset="0"/>
              <a:cs typeface="+mn-cs"/>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3C4AE07-249B-4A68-B1B9-8B224A798B43}"/>
              </a:ext>
            </a:extLst>
          </p:cNvPr>
          <p:cNvPicPr>
            <a:picLocks noChangeAspect="1"/>
          </p:cNvPicPr>
          <p:nvPr/>
        </p:nvPicPr>
        <p:blipFill>
          <a:blip r:embed="rId3" cstate="print"/>
          <a:stretch>
            <a:fillRect/>
          </a:stretch>
        </p:blipFill>
        <p:spPr>
          <a:xfrm>
            <a:off x="5580112" y="2359781"/>
            <a:ext cx="1847850" cy="2371725"/>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 </a:t>
            </a:r>
            <a:r>
              <a:rPr lang="en-GB" sz="1800" dirty="0">
                <a:solidFill>
                  <a:srgbClr val="3600B0"/>
                </a:solidFill>
                <a:latin typeface="Arial"/>
                <a:ea typeface="Arial"/>
                <a:cs typeface="Arial"/>
              </a:rPr>
              <a:t>D</a:t>
            </a:r>
            <a:r>
              <a:rPr lang="en-GB" sz="1800" b="1" i="0" strike="noStrike" cap="none" spc="0" baseline="0" dirty="0">
                <a:solidFill>
                  <a:srgbClr val="3600B0"/>
                </a:solidFill>
                <a:effectLst/>
                <a:latin typeface="Arial"/>
                <a:ea typeface="Arial"/>
                <a:cs typeface="Arial"/>
              </a:rPr>
              <a:t>orsal flexion and extension </a:t>
            </a:r>
          </a:p>
          <a:p>
            <a:pPr>
              <a:defRPr/>
            </a:pPr>
            <a:endParaRPr lang="en-US" sz="2000" b="0" dirty="0">
              <a:solidFill>
                <a:schemeClr val="accent2">
                  <a:lumMod val="75000"/>
                </a:schemeClr>
              </a:solidFill>
            </a:endParaRPr>
          </a:p>
        </p:txBody>
      </p:sp>
      <p:sp>
        <p:nvSpPr>
          <p:cNvPr id="11" name="Prostokąt 3">
            <a:extLst>
              <a:ext uri="{FF2B5EF4-FFF2-40B4-BE49-F238E27FC236}">
                <a16:creationId xmlns:a16="http://schemas.microsoft.com/office/drawing/2014/main" id="{C3EC8627-E258-4DA2-812D-621BBA7DD958}"/>
              </a:ext>
            </a:extLst>
          </p:cNvPr>
          <p:cNvSpPr/>
          <p:nvPr/>
        </p:nvSpPr>
        <p:spPr>
          <a:xfrm>
            <a:off x="504321" y="4746118"/>
            <a:ext cx="8216799" cy="1433993"/>
          </a:xfrm>
          <a:prstGeom prst="rect">
            <a:avLst/>
          </a:prstGeom>
          <a:noFill/>
        </p:spPr>
        <p:txBody>
          <a:bodyPr wrap="square">
            <a:spAutoFit/>
          </a:bodyPr>
          <a:lstStyle/>
          <a:p>
            <a:pPr marL="457200" indent="-457200" algn="just">
              <a:buAutoNum type="arabicPeriod"/>
              <a:defRPr/>
            </a:pPr>
            <a:r>
              <a:rPr lang="en-GB" sz="2200" b="0" i="0" strike="noStrike" cap="none" spc="0" baseline="0" dirty="0">
                <a:solidFill>
                  <a:srgbClr val="262673"/>
                </a:solidFill>
                <a:effectLst/>
                <a:latin typeface="Arial"/>
                <a:ea typeface="Arial"/>
                <a:cs typeface="Arial"/>
              </a:rPr>
              <a:t>Neutral position</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flexion motion (increase in kyphosis).</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extension motion (reduction of kyphosis, opening of chest).</a:t>
            </a:r>
          </a:p>
        </p:txBody>
      </p:sp>
      <p:pic>
        <p:nvPicPr>
          <p:cNvPr id="3" name="Imagen 2">
            <a:extLst>
              <a:ext uri="{FF2B5EF4-FFF2-40B4-BE49-F238E27FC236}">
                <a16:creationId xmlns:a16="http://schemas.microsoft.com/office/drawing/2014/main" id="{F32460CF-46A4-4030-8B7A-6428FEC10D0F}"/>
              </a:ext>
            </a:extLst>
          </p:cNvPr>
          <p:cNvPicPr>
            <a:picLocks noChangeAspect="1"/>
          </p:cNvPicPr>
          <p:nvPr/>
        </p:nvPicPr>
        <p:blipFill>
          <a:blip r:embed="rId4" cstate="print"/>
          <a:stretch>
            <a:fillRect/>
          </a:stretch>
        </p:blipFill>
        <p:spPr>
          <a:xfrm>
            <a:off x="3406395" y="2887211"/>
            <a:ext cx="1847850" cy="1428750"/>
          </a:xfrm>
          <a:prstGeom prst="rect">
            <a:avLst/>
          </a:prstGeom>
        </p:spPr>
      </p:pic>
      <p:pic>
        <p:nvPicPr>
          <p:cNvPr id="15" name="Imagen 14">
            <a:extLst>
              <a:ext uri="{FF2B5EF4-FFF2-40B4-BE49-F238E27FC236}">
                <a16:creationId xmlns:a16="http://schemas.microsoft.com/office/drawing/2014/main" id="{C98D330B-F128-46E9-835C-7CAFC20A653F}"/>
              </a:ext>
            </a:extLst>
          </p:cNvPr>
          <p:cNvPicPr>
            <a:picLocks noChangeAspect="1"/>
          </p:cNvPicPr>
          <p:nvPr/>
        </p:nvPicPr>
        <p:blipFill>
          <a:blip r:embed="rId5" cstate="print"/>
          <a:stretch>
            <a:fillRect/>
          </a:stretch>
        </p:blipFill>
        <p:spPr>
          <a:xfrm>
            <a:off x="1619672" y="2249454"/>
            <a:ext cx="1644073" cy="2273183"/>
          </a:xfrm>
          <a:prstGeom prst="rect">
            <a:avLst/>
          </a:prstGeom>
        </p:spPr>
      </p:pic>
    </p:spTree>
    <p:extLst>
      <p:ext uri="{BB962C8B-B14F-4D97-AF65-F5344CB8AC3E}">
        <p14:creationId xmlns:p14="http://schemas.microsoft.com/office/powerpoint/2010/main" val="683263090"/>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 Dorsal rotation</a:t>
            </a:r>
          </a:p>
          <a:p>
            <a:pPr>
              <a:defRPr/>
            </a:pPr>
            <a:endParaRPr lang="en-US" sz="2000" b="0" dirty="0">
              <a:solidFill>
                <a:schemeClr val="accent2">
                  <a:lumMod val="75000"/>
                </a:schemeClr>
              </a:solidFill>
            </a:endParaRPr>
          </a:p>
        </p:txBody>
      </p:sp>
      <p:sp>
        <p:nvSpPr>
          <p:cNvPr id="11" name="Prostokąt 3">
            <a:extLst>
              <a:ext uri="{FF2B5EF4-FFF2-40B4-BE49-F238E27FC236}">
                <a16:creationId xmlns:a16="http://schemas.microsoft.com/office/drawing/2014/main" id="{C3EC8627-E258-4DA2-812D-621BBA7DD958}"/>
              </a:ext>
            </a:extLst>
          </p:cNvPr>
          <p:cNvSpPr/>
          <p:nvPr/>
        </p:nvSpPr>
        <p:spPr>
          <a:xfrm>
            <a:off x="504321" y="4746118"/>
            <a:ext cx="8216799" cy="1098377"/>
          </a:xfrm>
          <a:prstGeom prst="rect">
            <a:avLst/>
          </a:prstGeom>
          <a:noFill/>
        </p:spPr>
        <p:txBody>
          <a:bodyPr wrap="square">
            <a:spAutoFit/>
          </a:bodyPr>
          <a:lstStyle/>
          <a:p>
            <a:pPr marL="457200" indent="-457200" algn="just">
              <a:buAutoNum type="arabicPeriod"/>
              <a:defRPr/>
            </a:pPr>
            <a:r>
              <a:rPr lang="en-GB" sz="2200" b="0" i="0" strike="noStrike" cap="none" spc="0" baseline="0" dirty="0">
                <a:solidFill>
                  <a:srgbClr val="262673"/>
                </a:solidFill>
                <a:effectLst/>
                <a:latin typeface="Arial"/>
                <a:ea typeface="Arial"/>
                <a:cs typeface="Arial"/>
              </a:rPr>
              <a:t>Neutral position (trunk in flexion, arms crossed, no rotation).</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left and right rotation motion (rotation with the trunk in flexion, lifting an elbow towards the ceiling).</a:t>
            </a:r>
          </a:p>
        </p:txBody>
      </p:sp>
      <p:pic>
        <p:nvPicPr>
          <p:cNvPr id="5" name="Imagen 4">
            <a:extLst>
              <a:ext uri="{FF2B5EF4-FFF2-40B4-BE49-F238E27FC236}">
                <a16:creationId xmlns:a16="http://schemas.microsoft.com/office/drawing/2014/main" id="{B630CA35-64DB-41F2-A161-68A480531CC4}"/>
              </a:ext>
            </a:extLst>
          </p:cNvPr>
          <p:cNvPicPr>
            <a:picLocks noChangeAspect="1"/>
          </p:cNvPicPr>
          <p:nvPr/>
        </p:nvPicPr>
        <p:blipFill>
          <a:blip r:embed="rId3" cstate="print"/>
          <a:stretch>
            <a:fillRect/>
          </a:stretch>
        </p:blipFill>
        <p:spPr>
          <a:xfrm>
            <a:off x="1475656" y="2087426"/>
            <a:ext cx="1709113" cy="2371830"/>
          </a:xfrm>
          <a:prstGeom prst="rect">
            <a:avLst/>
          </a:prstGeom>
        </p:spPr>
      </p:pic>
      <p:pic>
        <p:nvPicPr>
          <p:cNvPr id="6" name="Imagen 5">
            <a:extLst>
              <a:ext uri="{FF2B5EF4-FFF2-40B4-BE49-F238E27FC236}">
                <a16:creationId xmlns:a16="http://schemas.microsoft.com/office/drawing/2014/main" id="{15BE3D09-2D30-44A5-BDC2-F7C53A14C3D2}"/>
              </a:ext>
            </a:extLst>
          </p:cNvPr>
          <p:cNvPicPr>
            <a:picLocks noChangeAspect="1"/>
          </p:cNvPicPr>
          <p:nvPr/>
        </p:nvPicPr>
        <p:blipFill>
          <a:blip r:embed="rId4" cstate="print"/>
          <a:stretch>
            <a:fillRect/>
          </a:stretch>
        </p:blipFill>
        <p:spPr>
          <a:xfrm>
            <a:off x="3830843" y="2017530"/>
            <a:ext cx="1563754" cy="2521893"/>
          </a:xfrm>
          <a:prstGeom prst="rect">
            <a:avLst/>
          </a:prstGeom>
        </p:spPr>
      </p:pic>
      <p:pic>
        <p:nvPicPr>
          <p:cNvPr id="7" name="Imagen 6">
            <a:extLst>
              <a:ext uri="{FF2B5EF4-FFF2-40B4-BE49-F238E27FC236}">
                <a16:creationId xmlns:a16="http://schemas.microsoft.com/office/drawing/2014/main" id="{E1E2B626-79F2-4E4E-93D6-CA39D37DBB3A}"/>
              </a:ext>
            </a:extLst>
          </p:cNvPr>
          <p:cNvPicPr>
            <a:picLocks noChangeAspect="1"/>
          </p:cNvPicPr>
          <p:nvPr/>
        </p:nvPicPr>
        <p:blipFill>
          <a:blip r:embed="rId5" cstate="print"/>
          <a:stretch>
            <a:fillRect/>
          </a:stretch>
        </p:blipFill>
        <p:spPr>
          <a:xfrm>
            <a:off x="6040671" y="2032045"/>
            <a:ext cx="1678582" cy="2485051"/>
          </a:xfrm>
          <a:prstGeom prst="rect">
            <a:avLst/>
          </a:prstGeom>
        </p:spPr>
      </p:pic>
    </p:spTree>
    <p:extLst>
      <p:ext uri="{BB962C8B-B14F-4D97-AF65-F5344CB8AC3E}">
        <p14:creationId xmlns:p14="http://schemas.microsoft.com/office/powerpoint/2010/main" val="144964361"/>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717457" y="1376703"/>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a:t>
            </a:r>
          </a:p>
          <a:p>
            <a:pPr>
              <a:defRPr/>
            </a:pPr>
            <a:endParaRPr lang="en-US" sz="2000" b="0" dirty="0">
              <a:solidFill>
                <a:schemeClr val="accent2">
                  <a:lumMod val="75000"/>
                </a:schemeClr>
              </a:solidFill>
            </a:endParaRPr>
          </a:p>
        </p:txBody>
      </p:sp>
      <p:sp>
        <p:nvSpPr>
          <p:cNvPr id="10" name="Prostokąt 3">
            <a:extLst>
              <a:ext uri="{FF2B5EF4-FFF2-40B4-BE49-F238E27FC236}">
                <a16:creationId xmlns:a16="http://schemas.microsoft.com/office/drawing/2014/main" id="{B885B0D3-9504-4EA3-8A4F-03084E27FC21}"/>
              </a:ext>
            </a:extLst>
          </p:cNvPr>
          <p:cNvSpPr/>
          <p:nvPr/>
        </p:nvSpPr>
        <p:spPr>
          <a:xfrm>
            <a:off x="2935793" y="1623276"/>
            <a:ext cx="5628879" cy="1769608"/>
          </a:xfrm>
          <a:prstGeom prst="rect">
            <a:avLst/>
          </a:prstGeom>
          <a:noFill/>
        </p:spPr>
        <p:txBody>
          <a:bodyPr wrap="square">
            <a:spAutoFit/>
          </a:bodyPr>
          <a:lstStyle/>
          <a:p>
            <a:pPr algn="just">
              <a:defRPr/>
            </a:pPr>
            <a:r>
              <a:rPr lang="en-GB" sz="2200" b="1" i="0" strike="noStrike" cap="none" spc="0" baseline="0" dirty="0">
                <a:solidFill>
                  <a:srgbClr val="262673"/>
                </a:solidFill>
                <a:effectLst/>
                <a:latin typeface="Arial"/>
                <a:ea typeface="Arial"/>
                <a:cs typeface="Arial"/>
              </a:rPr>
              <a:t>Electronic inclinometry system using two inclinometers:</a:t>
            </a:r>
          </a:p>
          <a:p>
            <a:pPr algn="just">
              <a:defRPr/>
            </a:pPr>
            <a:r>
              <a:rPr lang="en-GB" sz="2200" b="0" i="0" strike="noStrike" cap="none" spc="0" baseline="0" dirty="0">
                <a:solidFill>
                  <a:srgbClr val="262673"/>
                </a:solidFill>
                <a:effectLst/>
                <a:latin typeface="Arial"/>
                <a:ea typeface="Arial"/>
                <a:cs typeface="Arial"/>
              </a:rPr>
              <a:t>The inclinometers are placed to assess the axes of motion for lumbar flexion-extension and lateral flexion.</a:t>
            </a:r>
          </a:p>
        </p:txBody>
      </p:sp>
      <p:sp>
        <p:nvSpPr>
          <p:cNvPr id="11" name="Prostokąt 3">
            <a:extLst>
              <a:ext uri="{FF2B5EF4-FFF2-40B4-BE49-F238E27FC236}">
                <a16:creationId xmlns:a16="http://schemas.microsoft.com/office/drawing/2014/main" id="{C3EC8627-E258-4DA2-812D-621BBA7DD958}"/>
              </a:ext>
            </a:extLst>
          </p:cNvPr>
          <p:cNvSpPr/>
          <p:nvPr/>
        </p:nvSpPr>
        <p:spPr>
          <a:xfrm>
            <a:off x="2935762" y="3326014"/>
            <a:ext cx="5693999" cy="3139321"/>
          </a:xfrm>
          <a:prstGeom prst="rect">
            <a:avLst/>
          </a:prstGeom>
          <a:noFill/>
        </p:spPr>
        <p:txBody>
          <a:bodyPr wrap="square">
            <a:spAutoFit/>
          </a:bodyPr>
          <a:lstStyle/>
          <a:p>
            <a:pPr algn="just">
              <a:defRPr/>
            </a:pPr>
            <a:r>
              <a:rPr lang="en-GB" sz="2200" b="0" i="0" strike="noStrike" cap="none" spc="0" baseline="0" dirty="0">
                <a:solidFill>
                  <a:srgbClr val="262673"/>
                </a:solidFill>
                <a:effectLst/>
                <a:latin typeface="Arial"/>
                <a:ea typeface="Arial"/>
                <a:cs typeface="Arial"/>
              </a:rPr>
              <a:t>Protocol based on the American Medical Association’s guide. The neutral position is measured, then the maximum active or passive motion to be assessed.</a:t>
            </a:r>
          </a:p>
          <a:p>
            <a:pPr algn="just">
              <a:defRPr/>
            </a:pPr>
            <a:r>
              <a:rPr lang="en-GB" sz="2200" b="0" i="0" strike="noStrike" cap="none" spc="0" baseline="0" dirty="0">
                <a:solidFill>
                  <a:srgbClr val="262673"/>
                </a:solidFill>
                <a:effectLst/>
                <a:latin typeface="Arial"/>
                <a:ea typeface="Arial"/>
                <a:cs typeface="Arial"/>
              </a:rPr>
              <a:t>A minimum of three valid measurements according to the AMA’s repeatability criterion, differing by less than 10% or less than 5°.</a:t>
            </a:r>
          </a:p>
          <a:p>
            <a:pPr algn="just">
              <a:defRPr/>
            </a:pPr>
            <a:endParaRPr lang="en-US" sz="2200" b="0" dirty="0">
              <a:solidFill>
                <a:schemeClr val="accent2">
                  <a:lumMod val="75000"/>
                </a:schemeClr>
              </a:solidFill>
            </a:endParaRPr>
          </a:p>
        </p:txBody>
      </p:sp>
      <p:pic>
        <p:nvPicPr>
          <p:cNvPr id="3" name="Imagen 2">
            <a:extLst>
              <a:ext uri="{FF2B5EF4-FFF2-40B4-BE49-F238E27FC236}">
                <a16:creationId xmlns:a16="http://schemas.microsoft.com/office/drawing/2014/main" id="{DCF6E7C8-2D13-40C3-971C-2ED753C1FB1E}"/>
              </a:ext>
            </a:extLst>
          </p:cNvPr>
          <p:cNvPicPr>
            <a:picLocks noChangeAspect="1"/>
          </p:cNvPicPr>
          <p:nvPr/>
        </p:nvPicPr>
        <p:blipFill>
          <a:blip r:embed="rId3" cstate="print"/>
          <a:stretch>
            <a:fillRect/>
          </a:stretch>
        </p:blipFill>
        <p:spPr>
          <a:xfrm>
            <a:off x="679200" y="4994880"/>
            <a:ext cx="2167508" cy="502468"/>
          </a:xfrm>
          <a:prstGeom prst="rect">
            <a:avLst/>
          </a:prstGeom>
        </p:spPr>
      </p:pic>
      <p:pic>
        <p:nvPicPr>
          <p:cNvPr id="5" name="Imagen 4">
            <a:extLst>
              <a:ext uri="{FF2B5EF4-FFF2-40B4-BE49-F238E27FC236}">
                <a16:creationId xmlns:a16="http://schemas.microsoft.com/office/drawing/2014/main" id="{40753A91-DC52-40B3-9CCE-F8815886A01B}"/>
              </a:ext>
            </a:extLst>
          </p:cNvPr>
          <p:cNvPicPr>
            <a:picLocks noChangeAspect="1"/>
          </p:cNvPicPr>
          <p:nvPr/>
        </p:nvPicPr>
        <p:blipFill>
          <a:blip r:embed="rId4" cstate="print"/>
          <a:stretch>
            <a:fillRect/>
          </a:stretch>
        </p:blipFill>
        <p:spPr>
          <a:xfrm>
            <a:off x="786270" y="2053811"/>
            <a:ext cx="1968540" cy="2876256"/>
          </a:xfrm>
          <a:prstGeom prst="rect">
            <a:avLst/>
          </a:prstGeom>
        </p:spPr>
      </p:pic>
      <p:pic>
        <p:nvPicPr>
          <p:cNvPr id="13" name="Imagen 12">
            <a:extLst>
              <a:ext uri="{FF2B5EF4-FFF2-40B4-BE49-F238E27FC236}">
                <a16:creationId xmlns:a16="http://schemas.microsoft.com/office/drawing/2014/main" id="{4F501A0B-1068-40BA-8768-1BCE6E46C16C}"/>
              </a:ext>
            </a:extLst>
          </p:cNvPr>
          <p:cNvPicPr>
            <a:picLocks noChangeAspect="1"/>
          </p:cNvPicPr>
          <p:nvPr/>
        </p:nvPicPr>
        <p:blipFill>
          <a:blip r:embed="rId5" cstate="print"/>
          <a:stretch>
            <a:fillRect/>
          </a:stretch>
        </p:blipFill>
        <p:spPr>
          <a:xfrm>
            <a:off x="1907704" y="4221088"/>
            <a:ext cx="540430" cy="188930"/>
          </a:xfrm>
          <a:prstGeom prst="rect">
            <a:avLst/>
          </a:prstGeom>
        </p:spPr>
      </p:pic>
      <p:pic>
        <p:nvPicPr>
          <p:cNvPr id="14" name="Imagen 13">
            <a:extLst>
              <a:ext uri="{FF2B5EF4-FFF2-40B4-BE49-F238E27FC236}">
                <a16:creationId xmlns:a16="http://schemas.microsoft.com/office/drawing/2014/main" id="{70510271-2B70-4A88-964A-FC539D030D37}"/>
              </a:ext>
            </a:extLst>
          </p:cNvPr>
          <p:cNvPicPr>
            <a:picLocks noChangeAspect="1"/>
          </p:cNvPicPr>
          <p:nvPr/>
        </p:nvPicPr>
        <p:blipFill>
          <a:blip r:embed="rId6" cstate="print"/>
          <a:stretch>
            <a:fillRect/>
          </a:stretch>
        </p:blipFill>
        <p:spPr>
          <a:xfrm>
            <a:off x="1891468" y="3606574"/>
            <a:ext cx="247062" cy="188930"/>
          </a:xfrm>
          <a:prstGeom prst="rect">
            <a:avLst/>
          </a:prstGeom>
        </p:spPr>
      </p:pic>
    </p:spTree>
    <p:extLst>
      <p:ext uri="{BB962C8B-B14F-4D97-AF65-F5344CB8AC3E}">
        <p14:creationId xmlns:p14="http://schemas.microsoft.com/office/powerpoint/2010/main" val="1935286689"/>
      </p:ext>
    </p:ext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 Lumbar flexion and extension </a:t>
            </a:r>
          </a:p>
          <a:p>
            <a:pPr>
              <a:defRPr/>
            </a:pPr>
            <a:endParaRPr lang="en-US" sz="2000" b="0" dirty="0">
              <a:solidFill>
                <a:schemeClr val="accent2">
                  <a:lumMod val="75000"/>
                </a:schemeClr>
              </a:solidFill>
            </a:endParaRPr>
          </a:p>
        </p:txBody>
      </p:sp>
      <p:sp>
        <p:nvSpPr>
          <p:cNvPr id="11" name="Prostokąt 3">
            <a:extLst>
              <a:ext uri="{FF2B5EF4-FFF2-40B4-BE49-F238E27FC236}">
                <a16:creationId xmlns:a16="http://schemas.microsoft.com/office/drawing/2014/main" id="{C3EC8627-E258-4DA2-812D-621BBA7DD958}"/>
              </a:ext>
            </a:extLst>
          </p:cNvPr>
          <p:cNvSpPr/>
          <p:nvPr/>
        </p:nvSpPr>
        <p:spPr>
          <a:xfrm>
            <a:off x="504321" y="4746118"/>
            <a:ext cx="8216799" cy="1098377"/>
          </a:xfrm>
          <a:prstGeom prst="rect">
            <a:avLst/>
          </a:prstGeom>
          <a:noFill/>
        </p:spPr>
        <p:txBody>
          <a:bodyPr wrap="square">
            <a:spAutoFit/>
          </a:bodyPr>
          <a:lstStyle/>
          <a:p>
            <a:pPr marL="457200" indent="-457200" algn="just">
              <a:buAutoNum type="arabicPeriod"/>
              <a:defRPr/>
            </a:pPr>
            <a:r>
              <a:rPr lang="en-GB" sz="2200" b="0" i="0" strike="noStrike" cap="none" spc="0" baseline="0" dirty="0">
                <a:solidFill>
                  <a:srgbClr val="262673"/>
                </a:solidFill>
                <a:effectLst/>
                <a:latin typeface="Arial"/>
                <a:ea typeface="Arial"/>
                <a:cs typeface="Arial"/>
              </a:rPr>
              <a:t>Neutral position</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flexion motion (fingertips towards the ground).</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extension motion</a:t>
            </a:r>
          </a:p>
        </p:txBody>
      </p:sp>
      <p:pic>
        <p:nvPicPr>
          <p:cNvPr id="5" name="Imagen 4">
            <a:extLst>
              <a:ext uri="{FF2B5EF4-FFF2-40B4-BE49-F238E27FC236}">
                <a16:creationId xmlns:a16="http://schemas.microsoft.com/office/drawing/2014/main" id="{FCC16763-8A49-417C-9941-7F8BE3815109}"/>
              </a:ext>
            </a:extLst>
          </p:cNvPr>
          <p:cNvPicPr>
            <a:picLocks noChangeAspect="1"/>
          </p:cNvPicPr>
          <p:nvPr/>
        </p:nvPicPr>
        <p:blipFill>
          <a:blip r:embed="rId3" cstate="print"/>
          <a:stretch>
            <a:fillRect/>
          </a:stretch>
        </p:blipFill>
        <p:spPr>
          <a:xfrm>
            <a:off x="1619672" y="2029029"/>
            <a:ext cx="1455256" cy="2702619"/>
          </a:xfrm>
          <a:prstGeom prst="rect">
            <a:avLst/>
          </a:prstGeom>
        </p:spPr>
      </p:pic>
      <p:pic>
        <p:nvPicPr>
          <p:cNvPr id="6" name="Imagen 5">
            <a:extLst>
              <a:ext uri="{FF2B5EF4-FFF2-40B4-BE49-F238E27FC236}">
                <a16:creationId xmlns:a16="http://schemas.microsoft.com/office/drawing/2014/main" id="{ED6AE5C7-AF57-47BB-A166-EB7E02D2CFD0}"/>
              </a:ext>
            </a:extLst>
          </p:cNvPr>
          <p:cNvPicPr>
            <a:picLocks noChangeAspect="1"/>
          </p:cNvPicPr>
          <p:nvPr/>
        </p:nvPicPr>
        <p:blipFill>
          <a:blip r:embed="rId4" cstate="print"/>
          <a:stretch>
            <a:fillRect/>
          </a:stretch>
        </p:blipFill>
        <p:spPr>
          <a:xfrm>
            <a:off x="3627214" y="2029029"/>
            <a:ext cx="1889572" cy="2717089"/>
          </a:xfrm>
          <a:prstGeom prst="rect">
            <a:avLst/>
          </a:prstGeom>
        </p:spPr>
      </p:pic>
      <p:pic>
        <p:nvPicPr>
          <p:cNvPr id="7" name="Imagen 6">
            <a:extLst>
              <a:ext uri="{FF2B5EF4-FFF2-40B4-BE49-F238E27FC236}">
                <a16:creationId xmlns:a16="http://schemas.microsoft.com/office/drawing/2014/main" id="{6F07DFE7-E951-4B51-9157-279A43F6124A}"/>
              </a:ext>
            </a:extLst>
          </p:cNvPr>
          <p:cNvPicPr>
            <a:picLocks noChangeAspect="1"/>
          </p:cNvPicPr>
          <p:nvPr/>
        </p:nvPicPr>
        <p:blipFill>
          <a:blip r:embed="rId5" cstate="print"/>
          <a:stretch>
            <a:fillRect/>
          </a:stretch>
        </p:blipFill>
        <p:spPr>
          <a:xfrm>
            <a:off x="5958791" y="2029029"/>
            <a:ext cx="1889572" cy="2739088"/>
          </a:xfrm>
          <a:prstGeom prst="rect">
            <a:avLst/>
          </a:prstGeom>
        </p:spPr>
      </p:pic>
    </p:spTree>
    <p:extLst>
      <p:ext uri="{BB962C8B-B14F-4D97-AF65-F5344CB8AC3E}">
        <p14:creationId xmlns:p14="http://schemas.microsoft.com/office/powerpoint/2010/main" val="527617060"/>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04249" y="1351921"/>
            <a:ext cx="836128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 and lumbar flexion-extension LUMBAR VALIDITY TEST</a:t>
            </a:r>
          </a:p>
          <a:p>
            <a:pPr>
              <a:defRPr/>
            </a:pPr>
            <a:endParaRPr lang="en-US" sz="2000" b="0" dirty="0">
              <a:solidFill>
                <a:schemeClr val="accent2">
                  <a:lumMod val="75000"/>
                </a:schemeClr>
              </a:solidFill>
            </a:endParaRPr>
          </a:p>
        </p:txBody>
      </p:sp>
      <p:sp>
        <p:nvSpPr>
          <p:cNvPr id="13" name="Prostokąt 3">
            <a:extLst>
              <a:ext uri="{FF2B5EF4-FFF2-40B4-BE49-F238E27FC236}">
                <a16:creationId xmlns:a16="http://schemas.microsoft.com/office/drawing/2014/main" id="{FDA921CF-96CC-430F-8DF4-0EEEDDBB5950}"/>
              </a:ext>
            </a:extLst>
          </p:cNvPr>
          <p:cNvSpPr/>
          <p:nvPr/>
        </p:nvSpPr>
        <p:spPr>
          <a:xfrm>
            <a:off x="504321" y="1733999"/>
            <a:ext cx="8216799" cy="3112069"/>
          </a:xfrm>
          <a:prstGeom prst="rect">
            <a:avLst/>
          </a:prstGeom>
          <a:noFill/>
        </p:spPr>
        <p:txBody>
          <a:bodyPr wrap="square">
            <a:spAutoFit/>
          </a:bodyPr>
          <a:lstStyle/>
          <a:p>
            <a:pPr algn="just">
              <a:defRPr/>
            </a:pPr>
            <a:r>
              <a:rPr lang="en-GB" sz="2200" b="0" i="0" strike="noStrike" cap="none" spc="0" baseline="0" dirty="0">
                <a:solidFill>
                  <a:srgbClr val="262673"/>
                </a:solidFill>
                <a:effectLst/>
                <a:latin typeface="Arial"/>
                <a:ea typeface="Arial"/>
                <a:cs typeface="Arial"/>
              </a:rPr>
              <a:t>Additional confirmation of AMA repeatability: a lumbosacral flexion-extension test takes into account the motion of the hips at the sacrum:</a:t>
            </a:r>
          </a:p>
          <a:p>
            <a:pPr marL="800100" lvl="1" indent="-342900" algn="just">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   Sacrum flexion-extension range &gt; 55º. </a:t>
            </a:r>
          </a:p>
          <a:p>
            <a:pPr marL="800100" lvl="1" indent="-342900" algn="just">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   Sacrum flexion-extension range &gt; 65º.</a:t>
            </a:r>
          </a:p>
          <a:p>
            <a:pPr algn="just">
              <a:defRPr/>
            </a:pPr>
            <a:endParaRPr lang="es-ES" sz="2200" b="0" dirty="0">
              <a:solidFill>
                <a:schemeClr val="accent2">
                  <a:lumMod val="75000"/>
                </a:schemeClr>
              </a:solidFill>
            </a:endParaRPr>
          </a:p>
          <a:p>
            <a:pPr algn="just">
              <a:defRPr/>
            </a:pPr>
            <a:r>
              <a:rPr lang="en-GB" sz="2200" b="0" i="0" strike="noStrike" cap="none" spc="0" baseline="0" dirty="0">
                <a:solidFill>
                  <a:srgbClr val="262673"/>
                </a:solidFill>
                <a:effectLst/>
                <a:latin typeface="Arial"/>
                <a:ea typeface="Arial"/>
                <a:cs typeface="Arial"/>
              </a:rPr>
              <a:t>If this is not met, a validity test is advisable: </a:t>
            </a:r>
          </a:p>
          <a:p>
            <a:pPr algn="just">
              <a:defRPr/>
            </a:pPr>
            <a:r>
              <a:rPr lang="es-ES" sz="2200" b="0" dirty="0">
                <a:solidFill>
                  <a:schemeClr val="accent2">
                    <a:lumMod val="75000"/>
                  </a:schemeClr>
                </a:solidFill>
              </a:rPr>
              <a:t> </a:t>
            </a:r>
          </a:p>
          <a:p>
            <a:pPr algn="just">
              <a:defRPr/>
            </a:pPr>
            <a:endParaRPr lang="en-US" sz="2200" b="0" dirty="0">
              <a:solidFill>
                <a:schemeClr val="accent2">
                  <a:lumMod val="75000"/>
                </a:schemeClr>
              </a:solidFill>
            </a:endParaRPr>
          </a:p>
        </p:txBody>
      </p:sp>
      <p:pic>
        <p:nvPicPr>
          <p:cNvPr id="3" name="Imagen 2">
            <a:extLst>
              <a:ext uri="{FF2B5EF4-FFF2-40B4-BE49-F238E27FC236}">
                <a16:creationId xmlns:a16="http://schemas.microsoft.com/office/drawing/2014/main" id="{68042692-C223-4FBF-8BF2-0ABF69DCB467}"/>
              </a:ext>
            </a:extLst>
          </p:cNvPr>
          <p:cNvPicPr>
            <a:picLocks noChangeAspect="1"/>
          </p:cNvPicPr>
          <p:nvPr/>
        </p:nvPicPr>
        <p:blipFill>
          <a:blip r:embed="rId3" cstate="print"/>
          <a:stretch>
            <a:fillRect/>
          </a:stretch>
        </p:blipFill>
        <p:spPr>
          <a:xfrm>
            <a:off x="1159707" y="3194473"/>
            <a:ext cx="345577" cy="367175"/>
          </a:xfrm>
          <a:prstGeom prst="rect">
            <a:avLst/>
          </a:prstGeom>
        </p:spPr>
      </p:pic>
      <p:pic>
        <p:nvPicPr>
          <p:cNvPr id="8" name="Imagen 7">
            <a:extLst>
              <a:ext uri="{FF2B5EF4-FFF2-40B4-BE49-F238E27FC236}">
                <a16:creationId xmlns:a16="http://schemas.microsoft.com/office/drawing/2014/main" id="{66BA89C5-CC80-4AF6-AA94-3489DDD64B01}"/>
              </a:ext>
            </a:extLst>
          </p:cNvPr>
          <p:cNvPicPr>
            <a:picLocks noChangeAspect="1"/>
          </p:cNvPicPr>
          <p:nvPr/>
        </p:nvPicPr>
        <p:blipFill>
          <a:blip r:embed="rId4" cstate="print"/>
          <a:stretch>
            <a:fillRect/>
          </a:stretch>
        </p:blipFill>
        <p:spPr>
          <a:xfrm>
            <a:off x="1212465" y="2835189"/>
            <a:ext cx="285612" cy="271331"/>
          </a:xfrm>
          <a:prstGeom prst="rect">
            <a:avLst/>
          </a:prstGeom>
        </p:spPr>
      </p:pic>
      <p:pic>
        <p:nvPicPr>
          <p:cNvPr id="9" name="Imagen 8">
            <a:extLst>
              <a:ext uri="{FF2B5EF4-FFF2-40B4-BE49-F238E27FC236}">
                <a16:creationId xmlns:a16="http://schemas.microsoft.com/office/drawing/2014/main" id="{3D109A36-769B-4A05-B4C4-B7714A33B7BD}"/>
              </a:ext>
            </a:extLst>
          </p:cNvPr>
          <p:cNvPicPr>
            <a:picLocks noChangeAspect="1"/>
          </p:cNvPicPr>
          <p:nvPr/>
        </p:nvPicPr>
        <p:blipFill>
          <a:blip r:embed="rId5" cstate="print"/>
          <a:stretch>
            <a:fillRect/>
          </a:stretch>
        </p:blipFill>
        <p:spPr>
          <a:xfrm>
            <a:off x="735232" y="4576507"/>
            <a:ext cx="1584176" cy="1131554"/>
          </a:xfrm>
          <a:prstGeom prst="rect">
            <a:avLst/>
          </a:prstGeom>
        </p:spPr>
      </p:pic>
      <p:pic>
        <p:nvPicPr>
          <p:cNvPr id="10" name="Imagen 9">
            <a:extLst>
              <a:ext uri="{FF2B5EF4-FFF2-40B4-BE49-F238E27FC236}">
                <a16:creationId xmlns:a16="http://schemas.microsoft.com/office/drawing/2014/main" id="{C6338EF7-D98B-4E6B-8743-740CA7A75BEA}"/>
              </a:ext>
            </a:extLst>
          </p:cNvPr>
          <p:cNvPicPr>
            <a:picLocks noChangeAspect="1"/>
          </p:cNvPicPr>
          <p:nvPr/>
        </p:nvPicPr>
        <p:blipFill>
          <a:blip r:embed="rId6" cstate="print"/>
          <a:stretch>
            <a:fillRect/>
          </a:stretch>
        </p:blipFill>
        <p:spPr>
          <a:xfrm>
            <a:off x="2359178" y="4326476"/>
            <a:ext cx="2088232" cy="1577126"/>
          </a:xfrm>
          <a:prstGeom prst="rect">
            <a:avLst/>
          </a:prstGeom>
        </p:spPr>
      </p:pic>
      <p:sp>
        <p:nvSpPr>
          <p:cNvPr id="14" name="Prostokąt 3">
            <a:extLst>
              <a:ext uri="{FF2B5EF4-FFF2-40B4-BE49-F238E27FC236}">
                <a16:creationId xmlns:a16="http://schemas.microsoft.com/office/drawing/2014/main" id="{E880EA74-C0A7-4577-953A-13B23B5BD020}"/>
              </a:ext>
            </a:extLst>
          </p:cNvPr>
          <p:cNvSpPr/>
          <p:nvPr/>
        </p:nvSpPr>
        <p:spPr>
          <a:xfrm>
            <a:off x="4553033" y="4419009"/>
            <a:ext cx="4084582" cy="1433993"/>
          </a:xfrm>
          <a:prstGeom prst="rect">
            <a:avLst/>
          </a:prstGeom>
          <a:solidFill>
            <a:schemeClr val="accent5">
              <a:lumMod val="40000"/>
              <a:lumOff val="60000"/>
            </a:schemeClr>
          </a:solidFill>
        </p:spPr>
        <p:txBody>
          <a:bodyPr wrap="square">
            <a:spAutoFit/>
          </a:bodyPr>
          <a:lstStyle/>
          <a:p>
            <a:pPr algn="just">
              <a:defRPr/>
            </a:pPr>
            <a:r>
              <a:rPr lang="en-GB" sz="2200" b="0" i="0" strike="noStrike" cap="none" spc="0" baseline="0" dirty="0">
                <a:solidFill>
                  <a:srgbClr val="262673"/>
                </a:solidFill>
                <a:effectLst/>
                <a:latin typeface="Arial"/>
                <a:ea typeface="Arial"/>
                <a:cs typeface="Arial"/>
              </a:rPr>
              <a:t>	Valid test: lowest passive elevation angle is no more than 15º greater than the sacral flexion-extension.</a:t>
            </a:r>
          </a:p>
        </p:txBody>
      </p:sp>
      <p:sp>
        <p:nvSpPr>
          <p:cNvPr id="5" name="Medio marco 4">
            <a:extLst>
              <a:ext uri="{FF2B5EF4-FFF2-40B4-BE49-F238E27FC236}">
                <a16:creationId xmlns:a16="http://schemas.microsoft.com/office/drawing/2014/main" id="{EE3C7CBE-8F0B-4801-BE5B-16F2F0FFF4F2}"/>
              </a:ext>
            </a:extLst>
          </p:cNvPr>
          <p:cNvSpPr/>
          <p:nvPr/>
        </p:nvSpPr>
        <p:spPr bwMode="auto">
          <a:xfrm rot="13103896">
            <a:off x="4986310" y="4465910"/>
            <a:ext cx="174774" cy="235609"/>
          </a:xfrm>
          <a:prstGeom prst="halfFrame">
            <a:avLst/>
          </a:prstGeom>
          <a:solidFill>
            <a:srgbClr val="00B05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dirty="0">
              <a:ln>
                <a:noFill/>
              </a:ln>
              <a:solidFill>
                <a:schemeClr val="bg1"/>
              </a:solidFill>
              <a:effectLst/>
              <a:latin typeface="Arial"/>
              <a:sym typeface="Arial"/>
            </a:endParaRPr>
          </a:p>
        </p:txBody>
      </p:sp>
    </p:spTree>
    <p:extLst>
      <p:ext uri="{BB962C8B-B14F-4D97-AF65-F5344CB8AC3E}">
        <p14:creationId xmlns:p14="http://schemas.microsoft.com/office/powerpoint/2010/main" val="3219961289"/>
      </p:ext>
    </p:extLst>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36718" y="1412776"/>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 Lateral flexions</a:t>
            </a:r>
          </a:p>
          <a:p>
            <a:pPr>
              <a:defRPr/>
            </a:pPr>
            <a:endParaRPr lang="en-US" sz="2000" b="0" dirty="0">
              <a:solidFill>
                <a:schemeClr val="accent2">
                  <a:lumMod val="75000"/>
                </a:schemeClr>
              </a:solidFill>
            </a:endParaRPr>
          </a:p>
        </p:txBody>
      </p:sp>
      <p:sp>
        <p:nvSpPr>
          <p:cNvPr id="11" name="Prostokąt 3">
            <a:extLst>
              <a:ext uri="{FF2B5EF4-FFF2-40B4-BE49-F238E27FC236}">
                <a16:creationId xmlns:a16="http://schemas.microsoft.com/office/drawing/2014/main" id="{C3EC8627-E258-4DA2-812D-621BBA7DD958}"/>
              </a:ext>
            </a:extLst>
          </p:cNvPr>
          <p:cNvSpPr/>
          <p:nvPr/>
        </p:nvSpPr>
        <p:spPr>
          <a:xfrm>
            <a:off x="504321" y="4746118"/>
            <a:ext cx="8216799" cy="1098377"/>
          </a:xfrm>
          <a:prstGeom prst="rect">
            <a:avLst/>
          </a:prstGeom>
          <a:noFill/>
        </p:spPr>
        <p:txBody>
          <a:bodyPr wrap="square">
            <a:spAutoFit/>
          </a:bodyPr>
          <a:lstStyle/>
          <a:p>
            <a:pPr marL="457200" indent="-457200" algn="just">
              <a:buAutoNum type="arabicPeriod"/>
              <a:defRPr/>
            </a:pPr>
            <a:r>
              <a:rPr lang="en-GB" sz="2200" b="0" i="0" strike="noStrike" cap="none" spc="0" baseline="0" dirty="0">
                <a:solidFill>
                  <a:srgbClr val="262673"/>
                </a:solidFill>
                <a:effectLst/>
                <a:latin typeface="Arial"/>
                <a:ea typeface="Arial"/>
                <a:cs typeface="Arial"/>
              </a:rPr>
              <a:t>Neutral position</a:t>
            </a:r>
          </a:p>
          <a:p>
            <a:pPr marL="457200" indent="-457200" algn="just">
              <a:buAutoNum type="arabicPeriod"/>
              <a:defRPr/>
            </a:pPr>
            <a:r>
              <a:rPr lang="en-GB" sz="2200" b="0" i="0" strike="noStrike" cap="none" spc="0" baseline="0" dirty="0">
                <a:solidFill>
                  <a:srgbClr val="262673"/>
                </a:solidFill>
                <a:effectLst/>
                <a:latin typeface="Arial"/>
                <a:ea typeface="Arial"/>
                <a:cs typeface="Arial"/>
              </a:rPr>
              <a:t>Maximum left and right lateral flexion motion (arm at body’s side).</a:t>
            </a:r>
          </a:p>
        </p:txBody>
      </p:sp>
      <p:pic>
        <p:nvPicPr>
          <p:cNvPr id="3" name="Imagen 2">
            <a:extLst>
              <a:ext uri="{FF2B5EF4-FFF2-40B4-BE49-F238E27FC236}">
                <a16:creationId xmlns:a16="http://schemas.microsoft.com/office/drawing/2014/main" id="{03CF521C-85FC-4EA9-8715-3B1CB5466BCA}"/>
              </a:ext>
            </a:extLst>
          </p:cNvPr>
          <p:cNvPicPr>
            <a:picLocks noChangeAspect="1"/>
          </p:cNvPicPr>
          <p:nvPr/>
        </p:nvPicPr>
        <p:blipFill>
          <a:blip r:embed="rId3" cstate="print"/>
          <a:stretch>
            <a:fillRect/>
          </a:stretch>
        </p:blipFill>
        <p:spPr>
          <a:xfrm>
            <a:off x="4186507" y="2038250"/>
            <a:ext cx="1628775" cy="2662517"/>
          </a:xfrm>
          <a:prstGeom prst="rect">
            <a:avLst/>
          </a:prstGeom>
        </p:spPr>
      </p:pic>
      <p:pic>
        <p:nvPicPr>
          <p:cNvPr id="8" name="Imagen 7">
            <a:extLst>
              <a:ext uri="{FF2B5EF4-FFF2-40B4-BE49-F238E27FC236}">
                <a16:creationId xmlns:a16="http://schemas.microsoft.com/office/drawing/2014/main" id="{B4B40C08-E847-4879-A08A-A4B9C6AED11C}"/>
              </a:ext>
            </a:extLst>
          </p:cNvPr>
          <p:cNvPicPr>
            <a:picLocks noChangeAspect="1"/>
          </p:cNvPicPr>
          <p:nvPr/>
        </p:nvPicPr>
        <p:blipFill>
          <a:blip r:embed="rId4" cstate="print"/>
          <a:stretch>
            <a:fillRect/>
          </a:stretch>
        </p:blipFill>
        <p:spPr>
          <a:xfrm>
            <a:off x="6188827" y="2033735"/>
            <a:ext cx="1695450" cy="2657475"/>
          </a:xfrm>
          <a:prstGeom prst="rect">
            <a:avLst/>
          </a:prstGeom>
        </p:spPr>
      </p:pic>
      <p:pic>
        <p:nvPicPr>
          <p:cNvPr id="15" name="Imagen 14">
            <a:extLst>
              <a:ext uri="{FF2B5EF4-FFF2-40B4-BE49-F238E27FC236}">
                <a16:creationId xmlns:a16="http://schemas.microsoft.com/office/drawing/2014/main" id="{B139A473-17EE-44D1-8F5B-8DCC11B3A24B}"/>
              </a:ext>
            </a:extLst>
          </p:cNvPr>
          <p:cNvPicPr>
            <a:picLocks noChangeAspect="1"/>
          </p:cNvPicPr>
          <p:nvPr/>
        </p:nvPicPr>
        <p:blipFill>
          <a:blip r:embed="rId5" cstate="print"/>
          <a:stretch>
            <a:fillRect/>
          </a:stretch>
        </p:blipFill>
        <p:spPr>
          <a:xfrm>
            <a:off x="1763688" y="1975808"/>
            <a:ext cx="1872208" cy="2735505"/>
          </a:xfrm>
          <a:prstGeom prst="rect">
            <a:avLst/>
          </a:prstGeom>
        </p:spPr>
      </p:pic>
      <p:pic>
        <p:nvPicPr>
          <p:cNvPr id="13" name="Imagen 12">
            <a:extLst>
              <a:ext uri="{FF2B5EF4-FFF2-40B4-BE49-F238E27FC236}">
                <a16:creationId xmlns:a16="http://schemas.microsoft.com/office/drawing/2014/main" id="{B85B522C-315F-49D8-86EF-C565EC8D6C18}"/>
              </a:ext>
            </a:extLst>
          </p:cNvPr>
          <p:cNvPicPr>
            <a:picLocks noChangeAspect="1"/>
          </p:cNvPicPr>
          <p:nvPr/>
        </p:nvPicPr>
        <p:blipFill>
          <a:blip r:embed="rId6" cstate="print"/>
          <a:stretch>
            <a:fillRect/>
          </a:stretch>
        </p:blipFill>
        <p:spPr>
          <a:xfrm>
            <a:off x="2833572" y="4005064"/>
            <a:ext cx="540430" cy="188930"/>
          </a:xfrm>
          <a:prstGeom prst="rect">
            <a:avLst/>
          </a:prstGeom>
        </p:spPr>
      </p:pic>
      <p:pic>
        <p:nvPicPr>
          <p:cNvPr id="5" name="Imagen 4">
            <a:extLst>
              <a:ext uri="{FF2B5EF4-FFF2-40B4-BE49-F238E27FC236}">
                <a16:creationId xmlns:a16="http://schemas.microsoft.com/office/drawing/2014/main" id="{B19E70D1-C050-47C5-B1A9-9918B1534465}"/>
              </a:ext>
            </a:extLst>
          </p:cNvPr>
          <p:cNvPicPr>
            <a:picLocks noChangeAspect="1"/>
          </p:cNvPicPr>
          <p:nvPr/>
        </p:nvPicPr>
        <p:blipFill>
          <a:blip r:embed="rId7" cstate="print"/>
          <a:stretch>
            <a:fillRect/>
          </a:stretch>
        </p:blipFill>
        <p:spPr>
          <a:xfrm>
            <a:off x="2833572" y="3426703"/>
            <a:ext cx="247062" cy="188930"/>
          </a:xfrm>
          <a:prstGeom prst="rect">
            <a:avLst/>
          </a:prstGeom>
        </p:spPr>
      </p:pic>
    </p:spTree>
    <p:extLst>
      <p:ext uri="{BB962C8B-B14F-4D97-AF65-F5344CB8AC3E}">
        <p14:creationId xmlns:p14="http://schemas.microsoft.com/office/powerpoint/2010/main" val="1729732858"/>
      </p:ext>
    </p:extLst>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473301" y="1353334"/>
            <a:ext cx="5674570" cy="945825"/>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PHOTOGRAMMETRY</a:t>
            </a:r>
          </a:p>
          <a:p>
            <a:pPr algn="just">
              <a:defRPr/>
            </a:pPr>
            <a:endParaRPr lang="es-ES" sz="1800" dirty="0">
              <a:solidFill>
                <a:schemeClr val="accent1">
                  <a:lumMod val="75000"/>
                  <a:lumOff val="25000"/>
                </a:schemeClr>
              </a:solidFill>
            </a:endParaRPr>
          </a:p>
          <a:p>
            <a:pPr>
              <a:defRPr/>
            </a:pPr>
            <a:endParaRPr lang="en-US" sz="2000" b="0" dirty="0">
              <a:solidFill>
                <a:schemeClr val="accent2">
                  <a:lumMod val="75000"/>
                </a:schemeClr>
              </a:solidFill>
            </a:endParaRPr>
          </a:p>
        </p:txBody>
      </p:sp>
      <p:pic>
        <p:nvPicPr>
          <p:cNvPr id="8" name="Imagen 7">
            <a:extLst>
              <a:ext uri="{FF2B5EF4-FFF2-40B4-BE49-F238E27FC236}">
                <a16:creationId xmlns:a16="http://schemas.microsoft.com/office/drawing/2014/main" id="{5CFE849B-F895-4DEC-9F22-FE717C1B8733}"/>
              </a:ext>
            </a:extLst>
          </p:cNvPr>
          <p:cNvPicPr>
            <a:picLocks noChangeAspect="1"/>
          </p:cNvPicPr>
          <p:nvPr/>
        </p:nvPicPr>
        <p:blipFill>
          <a:blip r:embed="rId3" cstate="print"/>
          <a:stretch>
            <a:fillRect/>
          </a:stretch>
        </p:blipFill>
        <p:spPr>
          <a:xfrm>
            <a:off x="1259632" y="1840372"/>
            <a:ext cx="2618606" cy="3721487"/>
          </a:xfrm>
          <a:prstGeom prst="rect">
            <a:avLst/>
          </a:prstGeom>
        </p:spPr>
      </p:pic>
      <p:pic>
        <p:nvPicPr>
          <p:cNvPr id="9" name="Imagen 8">
            <a:extLst>
              <a:ext uri="{FF2B5EF4-FFF2-40B4-BE49-F238E27FC236}">
                <a16:creationId xmlns:a16="http://schemas.microsoft.com/office/drawing/2014/main" id="{2481A57F-46A4-4D00-B2EB-F6BFC0951DB7}"/>
              </a:ext>
            </a:extLst>
          </p:cNvPr>
          <p:cNvPicPr>
            <a:picLocks noChangeAspect="1"/>
          </p:cNvPicPr>
          <p:nvPr/>
        </p:nvPicPr>
        <p:blipFill>
          <a:blip r:embed="rId4" cstate="print"/>
          <a:stretch>
            <a:fillRect/>
          </a:stretch>
        </p:blipFill>
        <p:spPr>
          <a:xfrm>
            <a:off x="4067944" y="1830387"/>
            <a:ext cx="4405758" cy="3970208"/>
          </a:xfrm>
          <a:prstGeom prst="rect">
            <a:avLst/>
          </a:prstGeom>
        </p:spPr>
      </p:pic>
      <p:pic>
        <p:nvPicPr>
          <p:cNvPr id="10" name="Imagen 9">
            <a:extLst>
              <a:ext uri="{FF2B5EF4-FFF2-40B4-BE49-F238E27FC236}">
                <a16:creationId xmlns:a16="http://schemas.microsoft.com/office/drawing/2014/main" id="{971E7F24-015F-4F7E-B5A0-30BEBC48DE62}"/>
              </a:ext>
            </a:extLst>
          </p:cNvPr>
          <p:cNvPicPr>
            <a:picLocks noChangeAspect="1"/>
          </p:cNvPicPr>
          <p:nvPr/>
        </p:nvPicPr>
        <p:blipFill>
          <a:blip r:embed="rId5" cstate="print"/>
          <a:stretch>
            <a:fillRect/>
          </a:stretch>
        </p:blipFill>
        <p:spPr>
          <a:xfrm>
            <a:off x="1497372" y="5429772"/>
            <a:ext cx="2143125" cy="619125"/>
          </a:xfrm>
          <a:prstGeom prst="rect">
            <a:avLst/>
          </a:prstGeom>
        </p:spPr>
      </p:pic>
      <p:pic>
        <p:nvPicPr>
          <p:cNvPr id="3" name="Imagen 2">
            <a:extLst>
              <a:ext uri="{FF2B5EF4-FFF2-40B4-BE49-F238E27FC236}">
                <a16:creationId xmlns:a16="http://schemas.microsoft.com/office/drawing/2014/main" id="{99DACE7D-5894-4950-B17F-A202667E2555}"/>
              </a:ext>
            </a:extLst>
          </p:cNvPr>
          <p:cNvPicPr>
            <a:picLocks noChangeAspect="1"/>
          </p:cNvPicPr>
          <p:nvPr/>
        </p:nvPicPr>
        <p:blipFill>
          <a:blip r:embed="rId6" cstate="print"/>
          <a:stretch>
            <a:fillRect/>
          </a:stretch>
        </p:blipFill>
        <p:spPr>
          <a:xfrm>
            <a:off x="4146647" y="1902091"/>
            <a:ext cx="1170973" cy="305471"/>
          </a:xfrm>
          <a:prstGeom prst="rect">
            <a:avLst/>
          </a:prstGeom>
          <a:ln>
            <a:solidFill>
              <a:schemeClr val="tx1"/>
            </a:solidFill>
          </a:ln>
        </p:spPr>
      </p:pic>
      <p:pic>
        <p:nvPicPr>
          <p:cNvPr id="5" name="Imagen 4">
            <a:extLst>
              <a:ext uri="{FF2B5EF4-FFF2-40B4-BE49-F238E27FC236}">
                <a16:creationId xmlns:a16="http://schemas.microsoft.com/office/drawing/2014/main" id="{1F58A39A-2DFF-438E-A492-EB9B7862E8A8}"/>
              </a:ext>
            </a:extLst>
          </p:cNvPr>
          <p:cNvPicPr>
            <a:picLocks noChangeAspect="1"/>
          </p:cNvPicPr>
          <p:nvPr/>
        </p:nvPicPr>
        <p:blipFill>
          <a:blip r:embed="rId7" cstate="print"/>
          <a:stretch>
            <a:fillRect/>
          </a:stretch>
        </p:blipFill>
        <p:spPr>
          <a:xfrm>
            <a:off x="4091719" y="2484910"/>
            <a:ext cx="791455" cy="225260"/>
          </a:xfrm>
          <a:prstGeom prst="rect">
            <a:avLst/>
          </a:prstGeom>
        </p:spPr>
      </p:pic>
      <p:pic>
        <p:nvPicPr>
          <p:cNvPr id="6" name="Imagen 5">
            <a:extLst>
              <a:ext uri="{FF2B5EF4-FFF2-40B4-BE49-F238E27FC236}">
                <a16:creationId xmlns:a16="http://schemas.microsoft.com/office/drawing/2014/main" id="{08AF2EFA-4F60-41EB-9496-2255670DA03B}"/>
              </a:ext>
            </a:extLst>
          </p:cNvPr>
          <p:cNvPicPr>
            <a:picLocks noChangeAspect="1"/>
          </p:cNvPicPr>
          <p:nvPr/>
        </p:nvPicPr>
        <p:blipFill>
          <a:blip r:embed="rId8" cstate="print"/>
          <a:stretch>
            <a:fillRect/>
          </a:stretch>
        </p:blipFill>
        <p:spPr>
          <a:xfrm>
            <a:off x="4091719" y="3119049"/>
            <a:ext cx="912329" cy="262541"/>
          </a:xfrm>
          <a:prstGeom prst="rect">
            <a:avLst/>
          </a:prstGeom>
        </p:spPr>
      </p:pic>
      <p:pic>
        <p:nvPicPr>
          <p:cNvPr id="7" name="Imagen 6">
            <a:extLst>
              <a:ext uri="{FF2B5EF4-FFF2-40B4-BE49-F238E27FC236}">
                <a16:creationId xmlns:a16="http://schemas.microsoft.com/office/drawing/2014/main" id="{B512209A-A882-45A4-AFBF-D405F31A1317}"/>
              </a:ext>
            </a:extLst>
          </p:cNvPr>
          <p:cNvPicPr>
            <a:picLocks noChangeAspect="1"/>
          </p:cNvPicPr>
          <p:nvPr/>
        </p:nvPicPr>
        <p:blipFill>
          <a:blip r:embed="rId9" cstate="print"/>
          <a:stretch>
            <a:fillRect/>
          </a:stretch>
        </p:blipFill>
        <p:spPr>
          <a:xfrm>
            <a:off x="4146647" y="3572220"/>
            <a:ext cx="736527" cy="509903"/>
          </a:xfrm>
          <a:prstGeom prst="rect">
            <a:avLst/>
          </a:prstGeom>
        </p:spPr>
      </p:pic>
      <p:pic>
        <p:nvPicPr>
          <p:cNvPr id="11" name="Imagen 10">
            <a:extLst>
              <a:ext uri="{FF2B5EF4-FFF2-40B4-BE49-F238E27FC236}">
                <a16:creationId xmlns:a16="http://schemas.microsoft.com/office/drawing/2014/main" id="{6615C19F-6F81-49EB-9D52-8267192171C8}"/>
              </a:ext>
            </a:extLst>
          </p:cNvPr>
          <p:cNvPicPr>
            <a:picLocks noChangeAspect="1"/>
          </p:cNvPicPr>
          <p:nvPr/>
        </p:nvPicPr>
        <p:blipFill>
          <a:blip r:embed="rId10" cstate="print"/>
          <a:stretch>
            <a:fillRect/>
          </a:stretch>
        </p:blipFill>
        <p:spPr>
          <a:xfrm>
            <a:off x="4146647" y="4517829"/>
            <a:ext cx="604218" cy="258949"/>
          </a:xfrm>
          <a:prstGeom prst="rect">
            <a:avLst/>
          </a:prstGeom>
        </p:spPr>
      </p:pic>
      <p:pic>
        <p:nvPicPr>
          <p:cNvPr id="13" name="Imagen 12">
            <a:extLst>
              <a:ext uri="{FF2B5EF4-FFF2-40B4-BE49-F238E27FC236}">
                <a16:creationId xmlns:a16="http://schemas.microsoft.com/office/drawing/2014/main" id="{8AF604D5-1501-4465-A727-7E599EF26875}"/>
              </a:ext>
            </a:extLst>
          </p:cNvPr>
          <p:cNvPicPr>
            <a:picLocks noChangeAspect="1"/>
          </p:cNvPicPr>
          <p:nvPr/>
        </p:nvPicPr>
        <p:blipFill>
          <a:blip r:embed="rId11" cstate="print"/>
          <a:stretch>
            <a:fillRect/>
          </a:stretch>
        </p:blipFill>
        <p:spPr>
          <a:xfrm>
            <a:off x="4155514" y="5065312"/>
            <a:ext cx="641013" cy="294343"/>
          </a:xfrm>
          <a:prstGeom prst="rect">
            <a:avLst/>
          </a:prstGeom>
        </p:spPr>
      </p:pic>
      <p:pic>
        <p:nvPicPr>
          <p:cNvPr id="15" name="Imagen 14">
            <a:extLst>
              <a:ext uri="{FF2B5EF4-FFF2-40B4-BE49-F238E27FC236}">
                <a16:creationId xmlns:a16="http://schemas.microsoft.com/office/drawing/2014/main" id="{5B7D960E-4DD2-4229-9A6E-6E19462C97B3}"/>
              </a:ext>
            </a:extLst>
          </p:cNvPr>
          <p:cNvPicPr>
            <a:picLocks noChangeAspect="1"/>
          </p:cNvPicPr>
          <p:nvPr/>
        </p:nvPicPr>
        <p:blipFill>
          <a:blip r:embed="rId12" cstate="print"/>
          <a:stretch>
            <a:fillRect/>
          </a:stretch>
        </p:blipFill>
        <p:spPr>
          <a:xfrm>
            <a:off x="7092280" y="2535586"/>
            <a:ext cx="881651" cy="213733"/>
          </a:xfrm>
          <a:prstGeom prst="rect">
            <a:avLst/>
          </a:prstGeom>
        </p:spPr>
      </p:pic>
      <p:pic>
        <p:nvPicPr>
          <p:cNvPr id="16" name="Imagen 15">
            <a:extLst>
              <a:ext uri="{FF2B5EF4-FFF2-40B4-BE49-F238E27FC236}">
                <a16:creationId xmlns:a16="http://schemas.microsoft.com/office/drawing/2014/main" id="{2A72B3B8-0DF1-4BF0-8230-0810A943D035}"/>
              </a:ext>
            </a:extLst>
          </p:cNvPr>
          <p:cNvPicPr>
            <a:picLocks noChangeAspect="1"/>
          </p:cNvPicPr>
          <p:nvPr/>
        </p:nvPicPr>
        <p:blipFill>
          <a:blip r:embed="rId13" cstate="print"/>
          <a:stretch>
            <a:fillRect/>
          </a:stretch>
        </p:blipFill>
        <p:spPr>
          <a:xfrm>
            <a:off x="5258424" y="2520393"/>
            <a:ext cx="830155" cy="236363"/>
          </a:xfrm>
          <a:prstGeom prst="rect">
            <a:avLst/>
          </a:prstGeom>
        </p:spPr>
      </p:pic>
      <p:pic>
        <p:nvPicPr>
          <p:cNvPr id="17" name="Imagen 16">
            <a:extLst>
              <a:ext uri="{FF2B5EF4-FFF2-40B4-BE49-F238E27FC236}">
                <a16:creationId xmlns:a16="http://schemas.microsoft.com/office/drawing/2014/main" id="{9BBC5B89-4B89-4288-9B49-9E2A3B30EC41}"/>
              </a:ext>
            </a:extLst>
          </p:cNvPr>
          <p:cNvPicPr>
            <a:picLocks noChangeAspect="1"/>
          </p:cNvPicPr>
          <p:nvPr/>
        </p:nvPicPr>
        <p:blipFill>
          <a:blip r:embed="rId14" cstate="print"/>
          <a:stretch>
            <a:fillRect/>
          </a:stretch>
        </p:blipFill>
        <p:spPr>
          <a:xfrm>
            <a:off x="6767874" y="2878430"/>
            <a:ext cx="737806" cy="186847"/>
          </a:xfrm>
          <a:prstGeom prst="rect">
            <a:avLst/>
          </a:prstGeom>
        </p:spPr>
      </p:pic>
      <p:pic>
        <p:nvPicPr>
          <p:cNvPr id="18" name="Imagen 17">
            <a:extLst>
              <a:ext uri="{FF2B5EF4-FFF2-40B4-BE49-F238E27FC236}">
                <a16:creationId xmlns:a16="http://schemas.microsoft.com/office/drawing/2014/main" id="{2A53EF6E-3C01-486A-AD0E-2B600AD78386}"/>
              </a:ext>
            </a:extLst>
          </p:cNvPr>
          <p:cNvPicPr>
            <a:picLocks noChangeAspect="1"/>
          </p:cNvPicPr>
          <p:nvPr/>
        </p:nvPicPr>
        <p:blipFill>
          <a:blip r:embed="rId15" cstate="print"/>
          <a:stretch>
            <a:fillRect/>
          </a:stretch>
        </p:blipFill>
        <p:spPr>
          <a:xfrm>
            <a:off x="5254537" y="3602376"/>
            <a:ext cx="1004936" cy="197477"/>
          </a:xfrm>
          <a:prstGeom prst="rect">
            <a:avLst/>
          </a:prstGeom>
        </p:spPr>
      </p:pic>
      <p:pic>
        <p:nvPicPr>
          <p:cNvPr id="19" name="Imagen 18">
            <a:extLst>
              <a:ext uri="{FF2B5EF4-FFF2-40B4-BE49-F238E27FC236}">
                <a16:creationId xmlns:a16="http://schemas.microsoft.com/office/drawing/2014/main" id="{07B3F6D8-467D-4DC1-963D-ED76C6FA8F5A}"/>
              </a:ext>
            </a:extLst>
          </p:cNvPr>
          <p:cNvPicPr>
            <a:picLocks noChangeAspect="1"/>
          </p:cNvPicPr>
          <p:nvPr/>
        </p:nvPicPr>
        <p:blipFill>
          <a:blip r:embed="rId16" cstate="print"/>
          <a:stretch>
            <a:fillRect/>
          </a:stretch>
        </p:blipFill>
        <p:spPr>
          <a:xfrm>
            <a:off x="5083513" y="3831945"/>
            <a:ext cx="876300" cy="209550"/>
          </a:xfrm>
          <a:prstGeom prst="rect">
            <a:avLst/>
          </a:prstGeom>
        </p:spPr>
      </p:pic>
      <p:pic>
        <p:nvPicPr>
          <p:cNvPr id="20" name="Imagen 19">
            <a:extLst>
              <a:ext uri="{FF2B5EF4-FFF2-40B4-BE49-F238E27FC236}">
                <a16:creationId xmlns:a16="http://schemas.microsoft.com/office/drawing/2014/main" id="{172ECC82-CE50-4283-AB1B-76D4599E4A39}"/>
              </a:ext>
            </a:extLst>
          </p:cNvPr>
          <p:cNvPicPr>
            <a:picLocks noChangeAspect="1"/>
          </p:cNvPicPr>
          <p:nvPr/>
        </p:nvPicPr>
        <p:blipFill>
          <a:blip r:embed="rId17" cstate="print"/>
          <a:stretch>
            <a:fillRect/>
          </a:stretch>
        </p:blipFill>
        <p:spPr>
          <a:xfrm>
            <a:off x="6767875" y="4071497"/>
            <a:ext cx="540430" cy="188930"/>
          </a:xfrm>
          <a:prstGeom prst="rect">
            <a:avLst/>
          </a:prstGeom>
        </p:spPr>
      </p:pic>
      <p:pic>
        <p:nvPicPr>
          <p:cNvPr id="21" name="Imagen 20">
            <a:extLst>
              <a:ext uri="{FF2B5EF4-FFF2-40B4-BE49-F238E27FC236}">
                <a16:creationId xmlns:a16="http://schemas.microsoft.com/office/drawing/2014/main" id="{65D7324A-18E6-4527-8698-DFA75ED6DB2F}"/>
              </a:ext>
            </a:extLst>
          </p:cNvPr>
          <p:cNvPicPr>
            <a:picLocks noChangeAspect="1"/>
          </p:cNvPicPr>
          <p:nvPr/>
        </p:nvPicPr>
        <p:blipFill>
          <a:blip r:embed="rId18" cstate="print"/>
          <a:stretch>
            <a:fillRect/>
          </a:stretch>
        </p:blipFill>
        <p:spPr>
          <a:xfrm>
            <a:off x="6518734" y="4755386"/>
            <a:ext cx="1707830" cy="198585"/>
          </a:xfrm>
          <a:prstGeom prst="rect">
            <a:avLst/>
          </a:prstGeom>
        </p:spPr>
      </p:pic>
      <p:pic>
        <p:nvPicPr>
          <p:cNvPr id="22" name="Imagen 21">
            <a:extLst>
              <a:ext uri="{FF2B5EF4-FFF2-40B4-BE49-F238E27FC236}">
                <a16:creationId xmlns:a16="http://schemas.microsoft.com/office/drawing/2014/main" id="{876BDC64-A65F-4AB2-9F8A-15CB830E0511}"/>
              </a:ext>
            </a:extLst>
          </p:cNvPr>
          <p:cNvPicPr>
            <a:picLocks noChangeAspect="1"/>
          </p:cNvPicPr>
          <p:nvPr/>
        </p:nvPicPr>
        <p:blipFill>
          <a:blip r:embed="rId19" cstate="print"/>
          <a:stretch>
            <a:fillRect/>
          </a:stretch>
        </p:blipFill>
        <p:spPr>
          <a:xfrm>
            <a:off x="6577402" y="4465586"/>
            <a:ext cx="1363181" cy="193247"/>
          </a:xfrm>
          <a:prstGeom prst="rect">
            <a:avLst/>
          </a:prstGeom>
        </p:spPr>
      </p:pic>
      <p:pic>
        <p:nvPicPr>
          <p:cNvPr id="24" name="Imagen 23">
            <a:extLst>
              <a:ext uri="{FF2B5EF4-FFF2-40B4-BE49-F238E27FC236}">
                <a16:creationId xmlns:a16="http://schemas.microsoft.com/office/drawing/2014/main" id="{E9162233-E27D-4027-929B-9C4FC9CDBFBF}"/>
              </a:ext>
            </a:extLst>
          </p:cNvPr>
          <p:cNvPicPr>
            <a:picLocks noChangeAspect="1"/>
          </p:cNvPicPr>
          <p:nvPr/>
        </p:nvPicPr>
        <p:blipFill>
          <a:blip r:embed="rId20" cstate="print"/>
          <a:stretch>
            <a:fillRect/>
          </a:stretch>
        </p:blipFill>
        <p:spPr>
          <a:xfrm>
            <a:off x="6767874" y="5071940"/>
            <a:ext cx="1392791" cy="203562"/>
          </a:xfrm>
          <a:prstGeom prst="rect">
            <a:avLst/>
          </a:prstGeom>
        </p:spPr>
      </p:pic>
      <p:pic>
        <p:nvPicPr>
          <p:cNvPr id="30" name="Imagen 29">
            <a:extLst>
              <a:ext uri="{FF2B5EF4-FFF2-40B4-BE49-F238E27FC236}">
                <a16:creationId xmlns:a16="http://schemas.microsoft.com/office/drawing/2014/main" id="{75D51560-0D52-44F8-86E3-4F29EFBF8D79}"/>
              </a:ext>
            </a:extLst>
          </p:cNvPr>
          <p:cNvPicPr>
            <a:picLocks noChangeAspect="1"/>
          </p:cNvPicPr>
          <p:nvPr/>
        </p:nvPicPr>
        <p:blipFill>
          <a:blip r:embed="rId16" cstate="print"/>
          <a:stretch>
            <a:fillRect/>
          </a:stretch>
        </p:blipFill>
        <p:spPr>
          <a:xfrm rot="5400000">
            <a:off x="6560655" y="4989711"/>
            <a:ext cx="269546" cy="236052"/>
          </a:xfrm>
          <a:prstGeom prst="rect">
            <a:avLst/>
          </a:prstGeom>
        </p:spPr>
      </p:pic>
    </p:spTree>
    <p:extLst>
      <p:ext uri="{BB962C8B-B14F-4D97-AF65-F5344CB8AC3E}">
        <p14:creationId xmlns:p14="http://schemas.microsoft.com/office/powerpoint/2010/main" val="310973160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80316" y="1273645"/>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PHOTOGRAMMETRY: Getting up from a chair</a:t>
            </a:r>
          </a:p>
          <a:p>
            <a:pPr>
              <a:defRPr/>
            </a:pPr>
            <a:endParaRPr lang="en-US" sz="2000" b="0" dirty="0">
              <a:solidFill>
                <a:schemeClr val="accent2">
                  <a:lumMod val="75000"/>
                </a:schemeClr>
              </a:solidFill>
            </a:endParaRPr>
          </a:p>
        </p:txBody>
      </p:sp>
      <p:pic>
        <p:nvPicPr>
          <p:cNvPr id="6" name="SILLA">
            <a:hlinkClick r:id="" action="ppaction://media"/>
            <a:extLst>
              <a:ext uri="{FF2B5EF4-FFF2-40B4-BE49-F238E27FC236}">
                <a16:creationId xmlns:a16="http://schemas.microsoft.com/office/drawing/2014/main" id="{AE69CB9A-945E-4387-903B-F862A950E7DD}"/>
              </a:ext>
            </a:extLst>
          </p:cNvPr>
          <p:cNvPicPr>
            <a:picLocks noChangeAspect="1"/>
          </p:cNvPicPr>
          <p:nvPr>
            <a:videoFile r:link="rId9"/>
            <p:custDataLst>
              <p:tags r:id="rId10"/>
            </p:custDataLst>
            <p:extLst>
              <p:ext uri="{DAA4B4D4-6D71-4841-9C94-3DE7FCFB9230}">
                <p14:media xmlns:p14="http://schemas.microsoft.com/office/powerpoint/2010/main" r:embed="rId8"/>
              </p:ext>
            </p:extLst>
          </p:nvPr>
        </p:nvPicPr>
        <p:blipFill>
          <a:blip r:embed="rId13" cstate="print"/>
          <a:stretch>
            <a:fillRect/>
          </a:stretch>
        </p:blipFill>
        <p:spPr>
          <a:xfrm>
            <a:off x="827584" y="1628800"/>
            <a:ext cx="7384820" cy="4153962"/>
          </a:xfrm>
          <a:prstGeom prst="rect">
            <a:avLst/>
          </a:prstGeom>
        </p:spPr>
      </p:pic>
    </p:spTree>
    <p:extLst>
      <p:ext uri="{BB962C8B-B14F-4D97-AF65-F5344CB8AC3E}">
        <p14:creationId xmlns:p14="http://schemas.microsoft.com/office/powerpoint/2010/main" val="3353312793"/>
      </p:ext>
    </p:extLst>
  </p:cSld>
  <p:clrMapOvr>
    <a:masterClrMapping/>
  </p:clrMapOvr>
  <p:transition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21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80316" y="1273645"/>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PHOTOGRAMMETRY: Lifting a weight</a:t>
            </a:r>
          </a:p>
          <a:p>
            <a:pPr>
              <a:defRPr/>
            </a:pPr>
            <a:endParaRPr lang="en-US" sz="2000" b="0" dirty="0">
              <a:solidFill>
                <a:schemeClr val="accent2">
                  <a:lumMod val="75000"/>
                </a:schemeClr>
              </a:solidFill>
            </a:endParaRPr>
          </a:p>
        </p:txBody>
      </p:sp>
      <p:pic>
        <p:nvPicPr>
          <p:cNvPr id="3" name="PESO">
            <a:hlinkClick r:id="" action="ppaction://media"/>
            <a:extLst>
              <a:ext uri="{FF2B5EF4-FFF2-40B4-BE49-F238E27FC236}">
                <a16:creationId xmlns:a16="http://schemas.microsoft.com/office/drawing/2014/main" id="{53A7CB4F-090D-4049-9FAA-FEAC7DEEDE72}"/>
              </a:ext>
            </a:extLst>
          </p:cNvPr>
          <p:cNvPicPr>
            <a:picLocks noChangeAspect="1"/>
          </p:cNvPicPr>
          <p:nvPr>
            <a:videoFile r:link="rId9"/>
            <p:custDataLst>
              <p:tags r:id="rId10"/>
            </p:custDataLst>
            <p:extLst>
              <p:ext uri="{DAA4B4D4-6D71-4841-9C94-3DE7FCFB9230}">
                <p14:media xmlns:p14="http://schemas.microsoft.com/office/powerpoint/2010/main" r:embed="rId8"/>
              </p:ext>
            </p:extLst>
          </p:nvPr>
        </p:nvPicPr>
        <p:blipFill>
          <a:blip r:embed="rId13" cstate="print"/>
          <a:stretch>
            <a:fillRect/>
          </a:stretch>
        </p:blipFill>
        <p:spPr>
          <a:xfrm>
            <a:off x="727375" y="1768093"/>
            <a:ext cx="7689250" cy="4325203"/>
          </a:xfrm>
          <a:prstGeom prst="rect">
            <a:avLst/>
          </a:prstGeom>
        </p:spPr>
      </p:pic>
    </p:spTree>
    <p:extLst>
      <p:ext uri="{BB962C8B-B14F-4D97-AF65-F5344CB8AC3E}">
        <p14:creationId xmlns:p14="http://schemas.microsoft.com/office/powerpoint/2010/main" val="2274266689"/>
      </p:ext>
    </p:extLst>
  </p:cSld>
  <p:clrMapOvr>
    <a:masterClrMapping/>
  </p:clrMapOvr>
  <p:transition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83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pic>
        <p:nvPicPr>
          <p:cNvPr id="3" name="Imagen 2">
            <a:extLst>
              <a:ext uri="{FF2B5EF4-FFF2-40B4-BE49-F238E27FC236}">
                <a16:creationId xmlns:a16="http://schemas.microsoft.com/office/drawing/2014/main" id="{E637DF15-BB7D-429E-97E3-4F309CABD7DC}"/>
              </a:ext>
            </a:extLst>
          </p:cNvPr>
          <p:cNvPicPr>
            <a:picLocks noChangeAspect="1"/>
          </p:cNvPicPr>
          <p:nvPr>
            <p:custDataLst>
              <p:tags r:id="rId7"/>
            </p:custDataLst>
          </p:nvPr>
        </p:nvPicPr>
        <p:blipFill>
          <a:blip r:embed="rId13" cstate="print"/>
          <a:stretch>
            <a:fillRect/>
          </a:stretch>
        </p:blipFill>
        <p:spPr>
          <a:xfrm>
            <a:off x="755576" y="1837179"/>
            <a:ext cx="4513950" cy="2323441"/>
          </a:xfrm>
          <a:prstGeom prst="rect">
            <a:avLst/>
          </a:prstGeom>
        </p:spPr>
      </p:pic>
      <p:sp>
        <p:nvSpPr>
          <p:cNvPr id="10" name="Prostokąt 3">
            <a:extLst>
              <a:ext uri="{FF2B5EF4-FFF2-40B4-BE49-F238E27FC236}">
                <a16:creationId xmlns:a16="http://schemas.microsoft.com/office/drawing/2014/main" id="{0D6F0931-CDBB-4541-B113-7186628FB3A9}"/>
              </a:ext>
            </a:extLst>
          </p:cNvPr>
          <p:cNvSpPr/>
          <p:nvPr>
            <p:custDataLst>
              <p:tags r:id="rId8"/>
            </p:custDataLst>
          </p:nvPr>
        </p:nvSpPr>
        <p:spPr>
          <a:xfrm>
            <a:off x="589678" y="1201369"/>
            <a:ext cx="8126823" cy="335615"/>
          </a:xfrm>
          <a:prstGeom prst="rect">
            <a:avLst/>
          </a:prstGeom>
          <a:no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Alqhtani R.S. et al. also evaluated ADL: standing, flexion, lifting an object and sitting. </a:t>
            </a:r>
          </a:p>
        </p:txBody>
      </p:sp>
      <p:sp>
        <p:nvSpPr>
          <p:cNvPr id="11" name="Prostokąt 3">
            <a:extLst>
              <a:ext uri="{FF2B5EF4-FFF2-40B4-BE49-F238E27FC236}">
                <a16:creationId xmlns:a16="http://schemas.microsoft.com/office/drawing/2014/main" id="{47BC6D84-8692-4258-9FFC-D3CBFB998151}"/>
              </a:ext>
            </a:extLst>
          </p:cNvPr>
          <p:cNvSpPr/>
          <p:nvPr>
            <p:custDataLst>
              <p:tags r:id="rId9"/>
            </p:custDataLst>
          </p:nvPr>
        </p:nvSpPr>
        <p:spPr>
          <a:xfrm>
            <a:off x="5340557" y="2202681"/>
            <a:ext cx="3209168" cy="1556035"/>
          </a:xfrm>
          <a:prstGeom prst="rect">
            <a:avLst/>
          </a:prstGeom>
          <a:no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Accelerometry system: four sensors at S1, L3, T12 and lateral thigh.</a:t>
            </a:r>
          </a:p>
          <a:p>
            <a:pPr algn="just">
              <a:defRPr/>
            </a:pPr>
            <a:r>
              <a:rPr lang="en-GB" sz="1600" b="0" i="0" strike="noStrike" cap="none" spc="0" baseline="0" dirty="0">
                <a:solidFill>
                  <a:srgbClr val="262673"/>
                </a:solidFill>
                <a:effectLst/>
                <a:latin typeface="Arial"/>
                <a:ea typeface="Arial"/>
                <a:cs typeface="Arial"/>
              </a:rPr>
              <a:t>Measurement of relative motion between sensors: hip angle, lower and upper lumbar region. </a:t>
            </a:r>
          </a:p>
        </p:txBody>
      </p:sp>
      <p:sp>
        <p:nvSpPr>
          <p:cNvPr id="12" name="Prostokąt 3">
            <a:extLst>
              <a:ext uri="{FF2B5EF4-FFF2-40B4-BE49-F238E27FC236}">
                <a16:creationId xmlns:a16="http://schemas.microsoft.com/office/drawing/2014/main" id="{496A52FE-567E-4290-80BC-59E4578A3D87}"/>
              </a:ext>
            </a:extLst>
          </p:cNvPr>
          <p:cNvSpPr/>
          <p:nvPr>
            <p:custDataLst>
              <p:tags r:id="rId10"/>
            </p:custDataLst>
          </p:nvPr>
        </p:nvSpPr>
        <p:spPr>
          <a:xfrm>
            <a:off x="589678" y="4211656"/>
            <a:ext cx="8126823" cy="1800119"/>
          </a:xfrm>
          <a:prstGeom prst="rect">
            <a:avLst/>
          </a:prstGeom>
          <a:no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Prior warm-up (trunk flexion-extension and rotation).</a:t>
            </a:r>
          </a:p>
          <a:p>
            <a:pPr algn="just">
              <a:defRPr/>
            </a:pPr>
            <a:r>
              <a:rPr lang="en-GB" sz="1600" b="1" i="0" strike="noStrike" cap="none" spc="0" baseline="0" dirty="0">
                <a:solidFill>
                  <a:srgbClr val="262673"/>
                </a:solidFill>
                <a:effectLst/>
                <a:latin typeface="Arial"/>
                <a:ea typeface="Arial"/>
                <a:cs typeface="Arial"/>
              </a:rPr>
              <a:t>Gestures measured:</a:t>
            </a:r>
          </a:p>
          <a:p>
            <a:pPr algn="just">
              <a:defRPr/>
            </a:pPr>
            <a:r>
              <a:rPr lang="en-GB" sz="1600" b="0" i="0" strike="noStrike" cap="none" spc="0" baseline="0" dirty="0">
                <a:solidFill>
                  <a:srgbClr val="262673"/>
                </a:solidFill>
                <a:effectLst/>
                <a:latin typeface="Arial"/>
                <a:ea typeface="Arial"/>
                <a:cs typeface="Arial"/>
              </a:rPr>
              <a:t>Starting with feet over marks on the floor, upright position staring at a predetermined mark on the wall at a height of 2 m. Arms relaxed at the side of the body. </a:t>
            </a:r>
          </a:p>
          <a:p>
            <a:pPr algn="just">
              <a:defRPr/>
            </a:pPr>
            <a:r>
              <a:rPr lang="en-GB" sz="1600" b="0" i="0" strike="noStrike" cap="none" spc="0" baseline="0" dirty="0">
                <a:solidFill>
                  <a:srgbClr val="262673"/>
                </a:solidFill>
                <a:effectLst/>
                <a:latin typeface="Arial"/>
                <a:ea typeface="Arial"/>
                <a:cs typeface="Arial"/>
              </a:rPr>
              <a:t>Motions: maximum anterior flexion, lifting an object from the ground (such as a wooden box with handles), and sitting down and getting up from a stool. </a:t>
            </a:r>
          </a:p>
          <a:p>
            <a:pPr algn="just">
              <a:defRPr/>
            </a:pPr>
            <a:r>
              <a:rPr lang="en-GB" sz="1600" b="0" i="0" strike="noStrike" cap="none" spc="0" baseline="0" dirty="0">
                <a:solidFill>
                  <a:srgbClr val="262673"/>
                </a:solidFill>
                <a:effectLst/>
                <a:latin typeface="Arial"/>
                <a:ea typeface="Arial"/>
                <a:cs typeface="Arial"/>
              </a:rPr>
              <a:t>A complete gesture is performed as a test before measuring. </a:t>
            </a:r>
          </a:p>
        </p:txBody>
      </p:sp>
    </p:spTree>
    <p:extLst>
      <p:ext uri="{BB962C8B-B14F-4D97-AF65-F5344CB8AC3E}">
        <p14:creationId xmlns:p14="http://schemas.microsoft.com/office/powerpoint/2010/main" val="1694158765"/>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0" i="0" strike="noStrike" cap="none" spc="0" baseline="0" dirty="0">
                <a:solidFill>
                  <a:srgbClr val="262673"/>
                </a:solidFill>
                <a:effectLst/>
                <a:latin typeface="Arial"/>
                <a:ea typeface="Arial"/>
                <a:cs typeface="Arial"/>
              </a:rPr>
              <a:t>OBJECTIVES</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2492896"/>
            <a:ext cx="7640480" cy="244083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recall the main features that make up a biomechanical evaluation test.</a:t>
            </a:r>
          </a:p>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learn some of the protocols used for kinematic evaluation of the dorsal and lumbar spine.</a:t>
            </a:r>
          </a:p>
          <a:p>
            <a:pPr marL="342900" indent="-342900">
              <a:buFont typeface="Arial" panose="020B0604020202020204" pitchFamily="34" charset="0"/>
              <a:buChar char="•"/>
              <a:defRPr/>
            </a:pPr>
            <a:r>
              <a:rPr lang="en-GB" sz="2200" b="0" i="0" strike="noStrike" cap="none" spc="0" baseline="0" dirty="0">
                <a:solidFill>
                  <a:srgbClr val="262673"/>
                </a:solidFill>
                <a:effectLst/>
                <a:latin typeface="Arial"/>
                <a:ea typeface="Arial"/>
                <a:cs typeface="Arial"/>
              </a:rPr>
              <a:t>To learn some of the protocols used to evaluate strength and muscular activity in the dorsolumbar spine.</a:t>
            </a:r>
          </a:p>
          <a:p>
            <a:pPr marL="342900" indent="-342900">
              <a:buFont typeface="Arial" panose="020B0604020202020204" pitchFamily="34" charset="0"/>
              <a:buChar char="•"/>
              <a:defRPr/>
            </a:pPr>
            <a:endParaRPr lang="en-US" sz="2200" b="0" dirty="0">
              <a:solidFill>
                <a:schemeClr val="accent2">
                  <a:lumMod val="75000"/>
                </a:schemeClr>
              </a:solidFill>
            </a:endParaRP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1664012947"/>
      </p:ext>
    </p:extLst>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76386" y="1264063"/>
            <a:ext cx="8204008"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Other protocols:</a:t>
            </a:r>
          </a:p>
        </p:txBody>
      </p:sp>
      <p:sp>
        <p:nvSpPr>
          <p:cNvPr id="9" name="Prostokąt 3">
            <a:extLst>
              <a:ext uri="{FF2B5EF4-FFF2-40B4-BE49-F238E27FC236}">
                <a16:creationId xmlns:a16="http://schemas.microsoft.com/office/drawing/2014/main" id="{60879EEF-040D-4ADA-852B-1AB19C246002}"/>
              </a:ext>
            </a:extLst>
          </p:cNvPr>
          <p:cNvSpPr/>
          <p:nvPr>
            <p:custDataLst>
              <p:tags r:id="rId8"/>
            </p:custDataLst>
          </p:nvPr>
        </p:nvSpPr>
        <p:spPr>
          <a:xfrm>
            <a:off x="481683" y="1633395"/>
            <a:ext cx="8126823" cy="640720"/>
          </a:xfrm>
          <a:prstGeom prst="rect">
            <a:avLst/>
          </a:prstGeom>
          <a:noFill/>
        </p:spPr>
        <p:txBody>
          <a:bodyPr wrap="square">
            <a:spAutoFit/>
          </a:bodyPr>
          <a:lstStyle/>
          <a:p>
            <a:pPr algn="just">
              <a:defRPr/>
            </a:pPr>
            <a:r>
              <a:rPr lang="en-GB" sz="1800" b="0" i="0" strike="noStrike" cap="none" spc="0" baseline="0" dirty="0">
                <a:solidFill>
                  <a:srgbClr val="262673"/>
                </a:solidFill>
                <a:effectLst/>
                <a:latin typeface="Arial"/>
                <a:ea typeface="Arial"/>
                <a:cs typeface="Arial"/>
              </a:rPr>
              <a:t>Needham R. et al. and Steele J. et al. concentrated on kinematic evaluation of the spine while carrying out a habitual activity: walking.</a:t>
            </a:r>
          </a:p>
        </p:txBody>
      </p:sp>
      <p:graphicFrame>
        <p:nvGraphicFramePr>
          <p:cNvPr id="11" name="Tabla 10">
            <a:extLst>
              <a:ext uri="{FF2B5EF4-FFF2-40B4-BE49-F238E27FC236}">
                <a16:creationId xmlns:a16="http://schemas.microsoft.com/office/drawing/2014/main" id="{52CB8FB3-A00C-42F7-B71B-5C763947419A}"/>
              </a:ext>
            </a:extLst>
          </p:cNvPr>
          <p:cNvGraphicFramePr>
            <a:graphicFrameLocks noGrp="1"/>
          </p:cNvGraphicFramePr>
          <p:nvPr>
            <p:custDataLst>
              <p:tags r:id="rId9"/>
            </p:custDataLst>
          </p:nvPr>
        </p:nvGraphicFramePr>
        <p:xfrm>
          <a:off x="506351" y="2276872"/>
          <a:ext cx="7992888" cy="926090"/>
        </p:xfrm>
        <a:graphic>
          <a:graphicData uri="http://schemas.openxmlformats.org/drawingml/2006/table">
            <a:tbl>
              <a:tblPr firstRow="1" bandRow="1">
                <a:tableStyleId>{5C22544A-7EE6-4342-B048-85BDC9FD1C3A}</a:tableStyleId>
              </a:tblPr>
              <a:tblGrid>
                <a:gridCol w="2417586">
                  <a:extLst>
                    <a:ext uri="{9D8B030D-6E8A-4147-A177-3AD203B41FA5}">
                      <a16:colId xmlns:a16="http://schemas.microsoft.com/office/drawing/2014/main" val="667485282"/>
                    </a:ext>
                  </a:extLst>
                </a:gridCol>
                <a:gridCol w="5575302">
                  <a:extLst>
                    <a:ext uri="{9D8B030D-6E8A-4147-A177-3AD203B41FA5}">
                      <a16:colId xmlns:a16="http://schemas.microsoft.com/office/drawing/2014/main" val="75709776"/>
                    </a:ext>
                  </a:extLst>
                </a:gridCol>
              </a:tblGrid>
              <a:tr h="407930">
                <a:tc>
                  <a:txBody>
                    <a:bodyPr/>
                    <a:lstStyle/>
                    <a:p>
                      <a:pPr algn="ctr"/>
                      <a:r>
                        <a:rPr lang="en-GB" sz="1800" b="1" i="0" strike="noStrike" cap="none" spc="0" baseline="0" dirty="0">
                          <a:solidFill>
                            <a:srgbClr val="FFFFFF"/>
                          </a:solidFill>
                          <a:effectLst/>
                          <a:latin typeface="Arial"/>
                          <a:ea typeface="Arial"/>
                          <a:cs typeface="Arial"/>
                        </a:rPr>
                        <a:t>Author(s)</a:t>
                      </a:r>
                    </a:p>
                  </a:txBody>
                  <a:tcPr/>
                </a:tc>
                <a:tc>
                  <a:txBody>
                    <a:bodyPr/>
                    <a:lstStyle/>
                    <a:p>
                      <a:pPr algn="ctr"/>
                      <a:r>
                        <a:rPr lang="en-GB" sz="1800" b="1" i="0" strike="noStrike" cap="none" spc="0" baseline="0" dirty="0">
                          <a:solidFill>
                            <a:srgbClr val="FFFFFF"/>
                          </a:solidFill>
                          <a:effectLst/>
                          <a:latin typeface="Arial"/>
                          <a:ea typeface="Arial"/>
                          <a:cs typeface="Arial"/>
                        </a:rPr>
                        <a:t>Objective of study</a:t>
                      </a:r>
                    </a:p>
                  </a:txBody>
                  <a:tcPr/>
                </a:tc>
                <a:extLst>
                  <a:ext uri="{0D108BD9-81ED-4DB2-BD59-A6C34878D82A}">
                    <a16:rowId xmlns:a16="http://schemas.microsoft.com/office/drawing/2014/main" val="767777539"/>
                  </a:ext>
                </a:extLst>
              </a:tr>
              <a:tr h="370840">
                <a:tc>
                  <a:txBody>
                    <a:bodyPr/>
                    <a:lstStyle/>
                    <a:p>
                      <a:endParaRPr lang="es-ES" sz="1400" b="0" i="0" u="none" strike="noStrike" kern="1200" baseline="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 Needham R. et al</a:t>
                      </a:r>
                      <a:r>
                        <a:rPr lang="en-GB" sz="1400" b="0" i="0" strike="noStrike" cap="none" spc="0" baseline="0" dirty="0">
                          <a:solidFill>
                            <a:srgbClr val="262673"/>
                          </a:solidFill>
                          <a:effectLst/>
                          <a:latin typeface="Arial"/>
                          <a:ea typeface="Arial"/>
                          <a:cs typeface="Arial"/>
                        </a:rPr>
                        <a:t>. </a:t>
                      </a:r>
                    </a:p>
                  </a:txBody>
                  <a:tcPr/>
                </a:tc>
                <a:tc>
                  <a:txBody>
                    <a:bodyPr/>
                    <a:lstStyle/>
                    <a:p>
                      <a:r>
                        <a:rPr lang="en-GB" sz="1400" b="0" i="0" strike="noStrike" cap="none" spc="0" baseline="0" dirty="0">
                          <a:solidFill>
                            <a:srgbClr val="000000"/>
                          </a:solidFill>
                          <a:effectLst/>
                          <a:latin typeface="Arial"/>
                          <a:ea typeface="Arial"/>
                          <a:cs typeface="Arial"/>
                        </a:rPr>
                        <a:t>To develop and validate a multi-segmented kinematic model to evaluate lumbar and dorsal spine motion while walking. </a:t>
                      </a:r>
                    </a:p>
                  </a:txBody>
                  <a:tcPr/>
                </a:tc>
                <a:extLst>
                  <a:ext uri="{0D108BD9-81ED-4DB2-BD59-A6C34878D82A}">
                    <a16:rowId xmlns:a16="http://schemas.microsoft.com/office/drawing/2014/main" val="965257053"/>
                  </a:ext>
                </a:extLst>
              </a:tr>
            </a:tbl>
          </a:graphicData>
        </a:graphic>
      </p:graphicFrame>
      <p:graphicFrame>
        <p:nvGraphicFramePr>
          <p:cNvPr id="12" name="Tabla 11">
            <a:extLst>
              <a:ext uri="{FF2B5EF4-FFF2-40B4-BE49-F238E27FC236}">
                <a16:creationId xmlns:a16="http://schemas.microsoft.com/office/drawing/2014/main" id="{06E38FA9-341D-4E78-9F59-E1D9CE4F7082}"/>
              </a:ext>
            </a:extLst>
          </p:cNvPr>
          <p:cNvGraphicFramePr>
            <a:graphicFrameLocks noGrp="1"/>
          </p:cNvGraphicFramePr>
          <p:nvPr>
            <p:custDataLst>
              <p:tags r:id="rId10"/>
            </p:custDataLst>
          </p:nvPr>
        </p:nvGraphicFramePr>
        <p:xfrm>
          <a:off x="506351" y="3284984"/>
          <a:ext cx="7992888" cy="2834368"/>
        </p:xfrm>
        <a:graphic>
          <a:graphicData uri="http://schemas.openxmlformats.org/drawingml/2006/table">
            <a:tbl>
              <a:tblPr firstRow="1" bandRow="1">
                <a:tableStyleId>{5C22544A-7EE6-4342-B048-85BDC9FD1C3A}</a:tableStyleId>
              </a:tblPr>
              <a:tblGrid>
                <a:gridCol w="4065649">
                  <a:extLst>
                    <a:ext uri="{9D8B030D-6E8A-4147-A177-3AD203B41FA5}">
                      <a16:colId xmlns:a16="http://schemas.microsoft.com/office/drawing/2014/main" val="1407318975"/>
                    </a:ext>
                  </a:extLst>
                </a:gridCol>
                <a:gridCol w="3927239">
                  <a:extLst>
                    <a:ext uri="{9D8B030D-6E8A-4147-A177-3AD203B41FA5}">
                      <a16:colId xmlns:a16="http://schemas.microsoft.com/office/drawing/2014/main" val="576785005"/>
                    </a:ext>
                  </a:extLst>
                </a:gridCol>
              </a:tblGrid>
              <a:tr h="260090">
                <a:tc gridSpan="2">
                  <a:txBody>
                    <a:bodyPr/>
                    <a:lstStyle/>
                    <a:p>
                      <a:pPr algn="ctr"/>
                      <a:r>
                        <a:rPr lang="en-GB" sz="1800" b="1" i="0" strike="noStrike" cap="none" spc="0" baseline="0" dirty="0">
                          <a:solidFill>
                            <a:srgbClr val="FFFFFF"/>
                          </a:solidFill>
                          <a:effectLst/>
                          <a:latin typeface="Arial"/>
                          <a:ea typeface="Arial"/>
                          <a:cs typeface="Arial"/>
                        </a:rPr>
                        <a:t>Protocol used</a:t>
                      </a:r>
                    </a:p>
                  </a:txBody>
                  <a:tcPr/>
                </a:tc>
                <a:tc hMerge="1">
                  <a:txBody>
                    <a:bodyPr/>
                    <a:lstStyle/>
                    <a:p>
                      <a:endParaRPr lang="es-ES"/>
                    </a:p>
                  </a:txBody>
                  <a:tcPr/>
                </a:tc>
                <a:extLst>
                  <a:ext uri="{0D108BD9-81ED-4DB2-BD59-A6C34878D82A}">
                    <a16:rowId xmlns:a16="http://schemas.microsoft.com/office/drawing/2014/main" val="1806909983"/>
                  </a:ext>
                </a:extLst>
              </a:tr>
              <a:tr h="2468608">
                <a:tc>
                  <a:txBody>
                    <a:bodyPr/>
                    <a:lstStyle/>
                    <a:p>
                      <a:r>
                        <a:rPr lang="en-GB" sz="1400" b="0" i="0" strike="noStrike" cap="none" spc="0" baseline="0" dirty="0">
                          <a:solidFill>
                            <a:srgbClr val="000000"/>
                          </a:solidFill>
                          <a:effectLst/>
                          <a:latin typeface="Arial"/>
                          <a:ea typeface="Arial"/>
                          <a:cs typeface="Arial"/>
                        </a:rPr>
                        <a:t>Kinematic model </a:t>
                      </a:r>
                    </a:p>
                    <a:p>
                      <a:r>
                        <a:rPr lang="en-GB" sz="1400" b="0" i="0" strike="noStrike" cap="none" spc="0" baseline="0" dirty="0">
                          <a:solidFill>
                            <a:srgbClr val="000000"/>
                          </a:solidFill>
                          <a:effectLst/>
                          <a:latin typeface="Arial"/>
                          <a:ea typeface="Arial"/>
                          <a:cs typeface="Arial"/>
                        </a:rPr>
                        <a:t>of the spine: model of </a:t>
                      </a:r>
                    </a:p>
                    <a:p>
                      <a:r>
                        <a:rPr lang="en-GB" sz="1400" b="0" i="0" strike="noStrike" cap="none" spc="0" baseline="0" dirty="0">
                          <a:solidFill>
                            <a:srgbClr val="000000"/>
                          </a:solidFill>
                          <a:effectLst/>
                          <a:latin typeface="Arial"/>
                          <a:ea typeface="Arial"/>
                          <a:cs typeface="Arial"/>
                        </a:rPr>
                        <a:t>Markers.</a:t>
                      </a:r>
                    </a:p>
                    <a:p>
                      <a:endParaRPr lang="es-ES" sz="1400" dirty="0"/>
                    </a:p>
                    <a:p>
                      <a:r>
                        <a:rPr lang="en-GB" sz="1400" b="0" i="0" strike="noStrike" cap="none" spc="0" baseline="0" dirty="0">
                          <a:solidFill>
                            <a:srgbClr val="000000"/>
                          </a:solidFill>
                          <a:effectLst/>
                          <a:latin typeface="Arial"/>
                          <a:ea typeface="Arial"/>
                          <a:cs typeface="Arial"/>
                        </a:rPr>
                        <a:t>Validated with mechanical</a:t>
                      </a:r>
                    </a:p>
                    <a:p>
                      <a:r>
                        <a:rPr lang="en-GB" sz="1400" b="0" i="0" strike="noStrike" cap="none" spc="0" baseline="0" dirty="0">
                          <a:solidFill>
                            <a:srgbClr val="000000"/>
                          </a:solidFill>
                          <a:effectLst/>
                          <a:latin typeface="Arial"/>
                          <a:ea typeface="Arial"/>
                          <a:cs typeface="Arial"/>
                        </a:rPr>
                        <a:t>model. Measurements </a:t>
                      </a:r>
                    </a:p>
                    <a:p>
                      <a:r>
                        <a:rPr lang="en-GB" sz="1400" b="0" i="0" strike="noStrike" cap="none" spc="0" baseline="0" dirty="0">
                          <a:solidFill>
                            <a:srgbClr val="000000"/>
                          </a:solidFill>
                          <a:effectLst/>
                          <a:latin typeface="Arial"/>
                          <a:ea typeface="Arial"/>
                          <a:cs typeface="Arial"/>
                        </a:rPr>
                        <a:t>compared with </a:t>
                      </a:r>
                    </a:p>
                    <a:p>
                      <a:r>
                        <a:rPr lang="en-GB" sz="1400" b="0" i="0" strike="noStrike" cap="none" spc="0" baseline="0" dirty="0">
                          <a:solidFill>
                            <a:srgbClr val="000000"/>
                          </a:solidFill>
                          <a:effectLst/>
                          <a:latin typeface="Arial"/>
                          <a:ea typeface="Arial"/>
                          <a:cs typeface="Arial"/>
                        </a:rPr>
                        <a:t>electrogoniometer and </a:t>
                      </a:r>
                    </a:p>
                    <a:p>
                      <a:r>
                        <a:rPr lang="en-GB" sz="1400" b="0" i="0" strike="noStrike" cap="none" spc="0" baseline="0" dirty="0">
                          <a:solidFill>
                            <a:srgbClr val="000000"/>
                          </a:solidFill>
                          <a:effectLst/>
                          <a:latin typeface="Arial"/>
                          <a:ea typeface="Arial"/>
                          <a:cs typeface="Arial"/>
                        </a:rPr>
                        <a:t>torsiometer. </a:t>
                      </a:r>
                    </a:p>
                    <a:p>
                      <a:r>
                        <a:rPr lang="en-GB" sz="1400" b="0" i="0" strike="noStrike" cap="none" spc="0" baseline="0" dirty="0">
                          <a:solidFill>
                            <a:srgbClr val="000000"/>
                          </a:solidFill>
                          <a:effectLst/>
                          <a:latin typeface="Arial"/>
                          <a:ea typeface="Arial"/>
                          <a:cs typeface="Arial"/>
                        </a:rPr>
                        <a:t>Enables 3D angular </a:t>
                      </a:r>
                    </a:p>
                    <a:p>
                      <a:r>
                        <a:rPr lang="en-GB" sz="1400" b="0" i="0" strike="noStrike" cap="none" spc="0" baseline="0" dirty="0">
                          <a:solidFill>
                            <a:srgbClr val="000000"/>
                          </a:solidFill>
                          <a:effectLst/>
                          <a:latin typeface="Arial"/>
                          <a:ea typeface="Arial"/>
                          <a:cs typeface="Arial"/>
                        </a:rPr>
                        <a:t>Measurement (XZY axes).</a:t>
                      </a:r>
                    </a:p>
                  </a:txBody>
                  <a:tcPr/>
                </a:tc>
                <a:tc>
                  <a:txBody>
                    <a:bodyPr/>
                    <a:lstStyle/>
                    <a:p>
                      <a:r>
                        <a:rPr lang="en-GB" sz="1400" b="0" i="0" strike="noStrike" cap="none" spc="0" baseline="0" dirty="0">
                          <a:solidFill>
                            <a:srgbClr val="000000"/>
                          </a:solidFill>
                          <a:effectLst/>
                          <a:latin typeface="Arial"/>
                          <a:ea typeface="Arial"/>
                          <a:cs typeface="Arial"/>
                        </a:rPr>
                        <a:t>Walking barefoot in a walkway at a self-chosen speed. </a:t>
                      </a:r>
                    </a:p>
                    <a:p>
                      <a:r>
                        <a:rPr lang="en-GB" sz="1400" b="0" i="0" strike="noStrike" cap="none" spc="0" baseline="0" dirty="0">
                          <a:solidFill>
                            <a:srgbClr val="000000"/>
                          </a:solidFill>
                          <a:effectLst/>
                          <a:latin typeface="Arial"/>
                          <a:ea typeface="Arial"/>
                          <a:cs typeface="Arial"/>
                        </a:rPr>
                        <a:t>The Wireless Timing Gates system was used (Brower Timing Systems, Draper, UT, USA) to ensure said speed was reached. </a:t>
                      </a:r>
                    </a:p>
                    <a:p>
                      <a:endParaRPr lang="en-US" sz="1400" b="0" i="0" u="none" strike="noStrike" kern="1200" baseline="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Five measurements or walks in the walkway are performed, ensuring tread upon two dynamometric platforms. </a:t>
                      </a:r>
                    </a:p>
                    <a:p>
                      <a:r>
                        <a:rPr lang="en-GB" sz="1400" b="0" i="0" strike="noStrike" cap="none" spc="0" baseline="0" dirty="0">
                          <a:solidFill>
                            <a:srgbClr val="000000"/>
                          </a:solidFill>
                          <a:effectLst/>
                          <a:latin typeface="Arial"/>
                          <a:ea typeface="Arial"/>
                          <a:cs typeface="Arial"/>
                        </a:rPr>
                        <a:t>The entire process is repeated a week later (test-retest repeatability study).</a:t>
                      </a:r>
                    </a:p>
                  </a:txBody>
                  <a:tcPr/>
                </a:tc>
                <a:extLst>
                  <a:ext uri="{0D108BD9-81ED-4DB2-BD59-A6C34878D82A}">
                    <a16:rowId xmlns:a16="http://schemas.microsoft.com/office/drawing/2014/main" val="242926012"/>
                  </a:ext>
                </a:extLst>
              </a:tr>
            </a:tbl>
          </a:graphicData>
        </a:graphic>
      </p:graphicFrame>
      <p:pic>
        <p:nvPicPr>
          <p:cNvPr id="3" name="Imagen 2">
            <a:extLst>
              <a:ext uri="{FF2B5EF4-FFF2-40B4-BE49-F238E27FC236}">
                <a16:creationId xmlns:a16="http://schemas.microsoft.com/office/drawing/2014/main" id="{A4A25DAA-D6A9-4D15-87DE-12B2B7122D4C}"/>
              </a:ext>
            </a:extLst>
          </p:cNvPr>
          <p:cNvPicPr>
            <a:picLocks noChangeAspect="1"/>
          </p:cNvPicPr>
          <p:nvPr>
            <p:custDataLst>
              <p:tags r:id="rId11"/>
            </p:custDataLst>
          </p:nvPr>
        </p:nvPicPr>
        <p:blipFill>
          <a:blip r:embed="rId14" cstate="print"/>
          <a:stretch>
            <a:fillRect/>
          </a:stretch>
        </p:blipFill>
        <p:spPr>
          <a:xfrm>
            <a:off x="2699792" y="3789040"/>
            <a:ext cx="1800200" cy="2440666"/>
          </a:xfrm>
          <a:prstGeom prst="rect">
            <a:avLst/>
          </a:prstGeom>
        </p:spPr>
      </p:pic>
    </p:spTree>
    <p:extLst>
      <p:ext uri="{BB962C8B-B14F-4D97-AF65-F5344CB8AC3E}">
        <p14:creationId xmlns:p14="http://schemas.microsoft.com/office/powerpoint/2010/main" val="2828210992"/>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06E38FA9-341D-4E78-9F59-E1D9CE4F7082}"/>
              </a:ext>
            </a:extLst>
          </p:cNvPr>
          <p:cNvGraphicFramePr>
            <a:graphicFrameLocks noGrp="1"/>
          </p:cNvGraphicFramePr>
          <p:nvPr>
            <p:custDataLst>
              <p:tags r:id="rId1"/>
            </p:custDataLst>
          </p:nvPr>
        </p:nvGraphicFramePr>
        <p:xfrm>
          <a:off x="542772" y="3039358"/>
          <a:ext cx="7992888" cy="3059877"/>
        </p:xfrm>
        <a:graphic>
          <a:graphicData uri="http://schemas.openxmlformats.org/drawingml/2006/table">
            <a:tbl>
              <a:tblPr firstRow="1" bandRow="1">
                <a:tableStyleId>{5C22544A-7EE6-4342-B048-85BDC9FD1C3A}</a:tableStyleId>
              </a:tblPr>
              <a:tblGrid>
                <a:gridCol w="4749308">
                  <a:extLst>
                    <a:ext uri="{9D8B030D-6E8A-4147-A177-3AD203B41FA5}">
                      <a16:colId xmlns:a16="http://schemas.microsoft.com/office/drawing/2014/main" val="1407318975"/>
                    </a:ext>
                  </a:extLst>
                </a:gridCol>
                <a:gridCol w="3243580">
                  <a:extLst>
                    <a:ext uri="{9D8B030D-6E8A-4147-A177-3AD203B41FA5}">
                      <a16:colId xmlns:a16="http://schemas.microsoft.com/office/drawing/2014/main" val="576785005"/>
                    </a:ext>
                  </a:extLst>
                </a:gridCol>
              </a:tblGrid>
              <a:tr h="394861">
                <a:tc gridSpan="2">
                  <a:txBody>
                    <a:bodyPr/>
                    <a:lstStyle/>
                    <a:p>
                      <a:pPr algn="ctr"/>
                      <a:r>
                        <a:rPr lang="en-GB" sz="1800" b="1" i="0" strike="noStrike" cap="none" spc="0" baseline="0" dirty="0">
                          <a:solidFill>
                            <a:srgbClr val="FFFFFF"/>
                          </a:solidFill>
                          <a:effectLst/>
                          <a:latin typeface="Arial"/>
                          <a:ea typeface="Arial"/>
                          <a:cs typeface="Arial"/>
                        </a:rPr>
                        <a:t>Protocol used</a:t>
                      </a:r>
                    </a:p>
                  </a:txBody>
                  <a:tcPr/>
                </a:tc>
                <a:tc hMerge="1">
                  <a:txBody>
                    <a:bodyPr/>
                    <a:lstStyle/>
                    <a:p>
                      <a:endParaRPr lang="es-ES"/>
                    </a:p>
                  </a:txBody>
                  <a:tcPr/>
                </a:tc>
                <a:extLst>
                  <a:ext uri="{0D108BD9-81ED-4DB2-BD59-A6C34878D82A}">
                    <a16:rowId xmlns:a16="http://schemas.microsoft.com/office/drawing/2014/main" val="1806909983"/>
                  </a:ext>
                </a:extLst>
              </a:tr>
              <a:tr h="2665016">
                <a:tc>
                  <a:txBody>
                    <a:bodyPr/>
                    <a:lstStyle/>
                    <a:p>
                      <a:r>
                        <a:rPr lang="en-GB" sz="1400" b="0" i="0" strike="noStrike" cap="none" spc="0" baseline="0" dirty="0">
                          <a:solidFill>
                            <a:srgbClr val="000000"/>
                          </a:solidFill>
                          <a:effectLst/>
                          <a:latin typeface="Arial"/>
                          <a:ea typeface="Arial"/>
                          <a:cs typeface="Arial"/>
                        </a:rPr>
                        <a:t>Pelvic and thoracolumbar markers model. </a:t>
                      </a:r>
                    </a:p>
                    <a:p>
                      <a:r>
                        <a:rPr lang="en-GB" sz="1400" b="0" i="0" strike="noStrike" cap="none" spc="0" baseline="0" dirty="0">
                          <a:solidFill>
                            <a:srgbClr val="000000"/>
                          </a:solidFill>
                          <a:effectLst/>
                          <a:latin typeface="Arial"/>
                          <a:ea typeface="Arial"/>
                          <a:cs typeface="Arial"/>
                        </a:rPr>
                        <a:t>This enables lumbar motion to be measured with respect to the pelvis in 3D. </a:t>
                      </a:r>
                    </a:p>
                    <a:p>
                      <a:endParaRPr lang="es-ES" sz="1400" dirty="0"/>
                    </a:p>
                  </a:txBody>
                  <a:tcPr/>
                </a:tc>
                <a:tc>
                  <a:txBody>
                    <a:bodyPr/>
                    <a:lstStyle/>
                    <a:p>
                      <a:endParaRPr lang="en-US" sz="1400" kern="1200" dirty="0">
                        <a:solidFill>
                          <a:schemeClr val="dk1"/>
                        </a:solidFill>
                        <a:latin typeface="+mn-lt"/>
                        <a:ea typeface="+mn-ea"/>
                        <a:cs typeface="+mn-cs"/>
                      </a:endParaRPr>
                    </a:p>
                    <a:p>
                      <a:endParaRPr lang="en-US" sz="1400" kern="1200" dirty="0">
                        <a:solidFill>
                          <a:schemeClr val="dk1"/>
                        </a:solidFill>
                        <a:latin typeface="+mn-lt"/>
                        <a:ea typeface="+mn-ea"/>
                        <a:cs typeface="+mn-cs"/>
                      </a:endParaRPr>
                    </a:p>
                    <a:p>
                      <a:endParaRPr lang="en-US" sz="1400" kern="120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The subject walks at a self-chosen speed along a marked walkway of 8 m in length. </a:t>
                      </a:r>
                    </a:p>
                    <a:p>
                      <a:r>
                        <a:rPr lang="en-GB" sz="1400" b="0" i="0" strike="noStrike" cap="none" spc="0" baseline="0" dirty="0">
                          <a:solidFill>
                            <a:srgbClr val="000000"/>
                          </a:solidFill>
                          <a:effectLst/>
                          <a:latin typeface="Arial"/>
                          <a:ea typeface="Arial"/>
                          <a:cs typeface="Arial"/>
                        </a:rPr>
                        <a:t>At least five walks or attempts are gathered. </a:t>
                      </a:r>
                    </a:p>
                  </a:txBody>
                  <a:tcPr/>
                </a:tc>
                <a:extLst>
                  <a:ext uri="{0D108BD9-81ED-4DB2-BD59-A6C34878D82A}">
                    <a16:rowId xmlns:a16="http://schemas.microsoft.com/office/drawing/2014/main" val="242926012"/>
                  </a:ext>
                </a:extLst>
              </a:tr>
            </a:tbl>
          </a:graphicData>
        </a:graphic>
      </p:graphicFrame>
      <p:pic>
        <p:nvPicPr>
          <p:cNvPr id="6" name="Imagen 5">
            <a:extLst>
              <a:ext uri="{FF2B5EF4-FFF2-40B4-BE49-F238E27FC236}">
                <a16:creationId xmlns:a16="http://schemas.microsoft.com/office/drawing/2014/main" id="{CEBA2633-D7B6-4053-B32F-5761CD9EB461}"/>
              </a:ext>
            </a:extLst>
          </p:cNvPr>
          <p:cNvPicPr>
            <a:picLocks noChangeAspect="1"/>
          </p:cNvPicPr>
          <p:nvPr>
            <p:custDataLst>
              <p:tags r:id="rId2"/>
            </p:custDataLst>
          </p:nvPr>
        </p:nvPicPr>
        <p:blipFill>
          <a:blip r:embed="rId15" cstate="print"/>
          <a:stretch>
            <a:fillRect/>
          </a:stretch>
        </p:blipFill>
        <p:spPr>
          <a:xfrm>
            <a:off x="2627784" y="4175554"/>
            <a:ext cx="2125826" cy="1778341"/>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6"/>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7"/>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8"/>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custDataLst>
              <p:tags r:id="rId9"/>
            </p:custDataLst>
          </p:nvPr>
        </p:nvSpPr>
        <p:spPr>
          <a:xfrm>
            <a:off x="476385" y="1229827"/>
            <a:ext cx="8204009"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Other protocols:</a:t>
            </a:r>
          </a:p>
        </p:txBody>
      </p:sp>
      <p:sp>
        <p:nvSpPr>
          <p:cNvPr id="9" name="Prostokąt 3">
            <a:extLst>
              <a:ext uri="{FF2B5EF4-FFF2-40B4-BE49-F238E27FC236}">
                <a16:creationId xmlns:a16="http://schemas.microsoft.com/office/drawing/2014/main" id="{60879EEF-040D-4ADA-852B-1AB19C246002}"/>
              </a:ext>
            </a:extLst>
          </p:cNvPr>
          <p:cNvSpPr/>
          <p:nvPr>
            <p:custDataLst>
              <p:tags r:id="rId10"/>
            </p:custDataLst>
          </p:nvPr>
        </p:nvSpPr>
        <p:spPr>
          <a:xfrm>
            <a:off x="463698" y="1549434"/>
            <a:ext cx="8021510" cy="640720"/>
          </a:xfrm>
          <a:prstGeom prst="rect">
            <a:avLst/>
          </a:prstGeom>
          <a:noFill/>
        </p:spPr>
        <p:txBody>
          <a:bodyPr wrap="square">
            <a:spAutoFit/>
          </a:bodyPr>
          <a:lstStyle/>
          <a:p>
            <a:pPr algn="just">
              <a:defRPr/>
            </a:pPr>
            <a:r>
              <a:rPr lang="en-GB" sz="1800" b="0" i="0" strike="noStrike" cap="none" spc="0" baseline="0" dirty="0">
                <a:solidFill>
                  <a:srgbClr val="262673"/>
                </a:solidFill>
                <a:effectLst/>
                <a:latin typeface="Arial"/>
                <a:ea typeface="Arial"/>
                <a:cs typeface="Arial"/>
              </a:rPr>
              <a:t>Kinematic evaluation of the spine while carrying out a habitual activity: walking.</a:t>
            </a:r>
          </a:p>
        </p:txBody>
      </p:sp>
      <p:graphicFrame>
        <p:nvGraphicFramePr>
          <p:cNvPr id="11" name="Tabla 10">
            <a:extLst>
              <a:ext uri="{FF2B5EF4-FFF2-40B4-BE49-F238E27FC236}">
                <a16:creationId xmlns:a16="http://schemas.microsoft.com/office/drawing/2014/main" id="{52CB8FB3-A00C-42F7-B71B-5C763947419A}"/>
              </a:ext>
            </a:extLst>
          </p:cNvPr>
          <p:cNvGraphicFramePr>
            <a:graphicFrameLocks noGrp="1"/>
          </p:cNvGraphicFramePr>
          <p:nvPr>
            <p:custDataLst>
              <p:tags r:id="rId11"/>
            </p:custDataLst>
          </p:nvPr>
        </p:nvGraphicFramePr>
        <p:xfrm>
          <a:off x="514354" y="2179140"/>
          <a:ext cx="7992888" cy="889000"/>
        </p:xfrm>
        <a:graphic>
          <a:graphicData uri="http://schemas.openxmlformats.org/drawingml/2006/table">
            <a:tbl>
              <a:tblPr firstRow="1" bandRow="1">
                <a:tableStyleId>{5C22544A-7EE6-4342-B048-85BDC9FD1C3A}</a:tableStyleId>
              </a:tblPr>
              <a:tblGrid>
                <a:gridCol w="1825398">
                  <a:extLst>
                    <a:ext uri="{9D8B030D-6E8A-4147-A177-3AD203B41FA5}">
                      <a16:colId xmlns:a16="http://schemas.microsoft.com/office/drawing/2014/main" val="667485282"/>
                    </a:ext>
                  </a:extLst>
                </a:gridCol>
                <a:gridCol w="6167490">
                  <a:extLst>
                    <a:ext uri="{9D8B030D-6E8A-4147-A177-3AD203B41FA5}">
                      <a16:colId xmlns:a16="http://schemas.microsoft.com/office/drawing/2014/main" val="75709776"/>
                    </a:ext>
                  </a:extLst>
                </a:gridCol>
              </a:tblGrid>
              <a:tr h="370840">
                <a:tc>
                  <a:txBody>
                    <a:bodyPr/>
                    <a:lstStyle/>
                    <a:p>
                      <a:pPr algn="ctr"/>
                      <a:r>
                        <a:rPr lang="en-GB" sz="1800" b="1" i="0" strike="noStrike" cap="none" spc="0" baseline="0" dirty="0">
                          <a:solidFill>
                            <a:srgbClr val="FFFFFF"/>
                          </a:solidFill>
                          <a:effectLst/>
                          <a:latin typeface="Arial"/>
                          <a:ea typeface="Arial"/>
                          <a:cs typeface="Arial"/>
                        </a:rPr>
                        <a:t>Author(s)</a:t>
                      </a:r>
                    </a:p>
                  </a:txBody>
                  <a:tcPr/>
                </a:tc>
                <a:tc>
                  <a:txBody>
                    <a:bodyPr/>
                    <a:lstStyle/>
                    <a:p>
                      <a:pPr algn="ctr"/>
                      <a:r>
                        <a:rPr lang="en-GB" sz="1800" b="1" i="0" strike="noStrike" cap="none" spc="0" baseline="0" dirty="0">
                          <a:solidFill>
                            <a:srgbClr val="FFFFFF"/>
                          </a:solidFill>
                          <a:effectLst/>
                          <a:latin typeface="Arial"/>
                          <a:ea typeface="Arial"/>
                          <a:cs typeface="Arial"/>
                        </a:rPr>
                        <a:t>Objective of study</a:t>
                      </a:r>
                    </a:p>
                  </a:txBody>
                  <a:tcPr/>
                </a:tc>
                <a:extLst>
                  <a:ext uri="{0D108BD9-81ED-4DB2-BD59-A6C34878D82A}">
                    <a16:rowId xmlns:a16="http://schemas.microsoft.com/office/drawing/2014/main" val="767777539"/>
                  </a:ext>
                </a:extLst>
              </a:tr>
              <a:tr h="370840">
                <a:tc>
                  <a:txBody>
                    <a:bodyPr/>
                    <a:lstStyle/>
                    <a:p>
                      <a:endParaRPr lang="es-ES" sz="1400" b="0" i="0" u="none" strike="noStrike" kern="1200" baseline="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 Steele et al</a:t>
                      </a:r>
                      <a:r>
                        <a:rPr lang="en-GB" sz="1400" b="0" i="0" strike="noStrike" cap="none" spc="0" baseline="0" dirty="0">
                          <a:solidFill>
                            <a:srgbClr val="262673"/>
                          </a:solidFill>
                          <a:effectLst/>
                          <a:latin typeface="Arial"/>
                          <a:ea typeface="Arial"/>
                          <a:cs typeface="Arial"/>
                        </a:rPr>
                        <a:t>. </a:t>
                      </a:r>
                    </a:p>
                  </a:txBody>
                  <a:tcPr/>
                </a:tc>
                <a:tc>
                  <a:txBody>
                    <a:bodyPr/>
                    <a:lstStyle/>
                    <a:p>
                      <a:r>
                        <a:rPr lang="en-GB" sz="1400" b="0" i="0" strike="noStrike" cap="none" spc="0" baseline="0" dirty="0">
                          <a:solidFill>
                            <a:srgbClr val="000000"/>
                          </a:solidFill>
                          <a:effectLst/>
                          <a:latin typeface="Arial"/>
                          <a:ea typeface="Arial"/>
                          <a:cs typeface="Arial"/>
                        </a:rPr>
                        <a:t>To study the relationship between the spine’s kinematics while walking with pain and the lumbar spine’s extensor strength in subjects with lumbalgia.</a:t>
                      </a:r>
                    </a:p>
                  </a:txBody>
                  <a:tcPr/>
                </a:tc>
                <a:extLst>
                  <a:ext uri="{0D108BD9-81ED-4DB2-BD59-A6C34878D82A}">
                    <a16:rowId xmlns:a16="http://schemas.microsoft.com/office/drawing/2014/main" val="965257053"/>
                  </a:ext>
                </a:extLst>
              </a:tr>
            </a:tbl>
          </a:graphicData>
        </a:graphic>
      </p:graphicFrame>
      <p:pic>
        <p:nvPicPr>
          <p:cNvPr id="5" name="Imagen 4">
            <a:extLst>
              <a:ext uri="{FF2B5EF4-FFF2-40B4-BE49-F238E27FC236}">
                <a16:creationId xmlns:a16="http://schemas.microsoft.com/office/drawing/2014/main" id="{A8921BEA-F4FD-4138-BBCA-FE1DCF426205}"/>
              </a:ext>
            </a:extLst>
          </p:cNvPr>
          <p:cNvPicPr>
            <a:picLocks noChangeAspect="1"/>
          </p:cNvPicPr>
          <p:nvPr>
            <p:custDataLst>
              <p:tags r:id="rId12"/>
            </p:custDataLst>
          </p:nvPr>
        </p:nvPicPr>
        <p:blipFill>
          <a:blip r:embed="rId16" cstate="print"/>
          <a:stretch>
            <a:fillRect/>
          </a:stretch>
        </p:blipFill>
        <p:spPr>
          <a:xfrm>
            <a:off x="608340" y="4175554"/>
            <a:ext cx="2111380" cy="1778341"/>
          </a:xfrm>
          <a:prstGeom prst="rect">
            <a:avLst/>
          </a:prstGeom>
        </p:spPr>
      </p:pic>
    </p:spTree>
    <p:extLst>
      <p:ext uri="{BB962C8B-B14F-4D97-AF65-F5344CB8AC3E}">
        <p14:creationId xmlns:p14="http://schemas.microsoft.com/office/powerpoint/2010/main" val="3868196092"/>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3058068" y="1887215"/>
            <a:ext cx="3530954" cy="457657"/>
          </a:xfrm>
          <a:prstGeom prst="rect">
            <a:avLst/>
          </a:prstGeom>
        </p:spPr>
        <p:txBody>
          <a:bodyPr wrap="square">
            <a:spAutoFit/>
          </a:bodyPr>
          <a:lstStyle/>
          <a:p>
            <a:pPr algn="ctr">
              <a:defRPr/>
            </a:pPr>
            <a:r>
              <a:rPr lang="en-GB" sz="2400" b="1" i="0" strike="noStrike" cap="none" spc="0" baseline="0" dirty="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931404" y="2348880"/>
            <a:ext cx="7640480" cy="176960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for evaluating motion</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Protocols to evaluate strength</a:t>
            </a:r>
            <a:r>
              <a:rPr lang="en-GB" sz="2200" b="1" i="0" strike="noStrike" cap="none" spc="0" baseline="0" dirty="0">
                <a:solidFill>
                  <a:srgbClr val="CECEEF"/>
                </a:solidFill>
                <a:effectLst/>
                <a:latin typeface="Arial"/>
                <a:ea typeface="Arial"/>
                <a:cs typeface="Arial"/>
              </a:rPr>
              <a:t>	</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custDataLst>
              <p:tags r:id="rId8"/>
            </p:custDataLst>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825230402"/>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1760231" y="764704"/>
            <a:ext cx="691951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to evaluate strength</a:t>
            </a:r>
            <a:r>
              <a:rPr lang="en-GB" sz="2200" b="1" i="0" strike="noStrike" cap="none" spc="0" baseline="0" dirty="0">
                <a:solidFill>
                  <a:srgbClr val="CECEEF"/>
                </a:solidFill>
                <a:effectLst/>
                <a:latin typeface="Arial"/>
                <a:ea typeface="Arial"/>
                <a:cs typeface="Arial"/>
              </a:rPr>
              <a:t>	</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64870" y="1357878"/>
            <a:ext cx="5674570" cy="945825"/>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ISOMETRIC DYNAMOMETRY</a:t>
            </a:r>
          </a:p>
          <a:p>
            <a:pPr algn="just">
              <a:defRPr/>
            </a:pPr>
            <a:endParaRPr lang="es-ES" sz="1800" dirty="0">
              <a:solidFill>
                <a:schemeClr val="accent1">
                  <a:lumMod val="75000"/>
                  <a:lumOff val="25000"/>
                </a:schemeClr>
              </a:solidFill>
            </a:endParaRPr>
          </a:p>
          <a:p>
            <a:pPr>
              <a:defRPr/>
            </a:pPr>
            <a:endParaRPr lang="en-US" sz="2000" b="0" dirty="0">
              <a:solidFill>
                <a:schemeClr val="accent2">
                  <a:lumMod val="75000"/>
                </a:schemeClr>
              </a:solidFill>
            </a:endParaRPr>
          </a:p>
        </p:txBody>
      </p:sp>
      <p:sp>
        <p:nvSpPr>
          <p:cNvPr id="9" name="Prostokąt 3">
            <a:extLst>
              <a:ext uri="{FF2B5EF4-FFF2-40B4-BE49-F238E27FC236}">
                <a16:creationId xmlns:a16="http://schemas.microsoft.com/office/drawing/2014/main" id="{2EA05DC9-EC69-4671-84DE-E07D0C62DD65}"/>
              </a:ext>
            </a:extLst>
          </p:cNvPr>
          <p:cNvSpPr/>
          <p:nvPr>
            <p:custDataLst>
              <p:tags r:id="rId8"/>
            </p:custDataLst>
          </p:nvPr>
        </p:nvSpPr>
        <p:spPr>
          <a:xfrm>
            <a:off x="704556" y="1823729"/>
            <a:ext cx="3081275" cy="2288286"/>
          </a:xfrm>
          <a:prstGeom prst="rect">
            <a:avLst/>
          </a:prstGeom>
          <a:noFill/>
        </p:spPr>
        <p:txBody>
          <a:bodyPr wrap="square">
            <a:spAutoFit/>
          </a:bodyPr>
          <a:lstStyle/>
          <a:p>
            <a:pPr marL="342900" indent="-342900" algn="just">
              <a:buFont typeface="Arial" panose="020B0604020202020204" pitchFamily="34" charset="0"/>
              <a:buChar char="•"/>
              <a:defRPr/>
            </a:pPr>
            <a:r>
              <a:rPr lang="en-GB" sz="1800" b="0" i="0" strike="noStrike" cap="none" spc="0" baseline="0" dirty="0">
                <a:solidFill>
                  <a:srgbClr val="262673"/>
                </a:solidFill>
                <a:effectLst/>
                <a:latin typeface="Arial"/>
                <a:ea typeface="Arial"/>
                <a:cs typeface="Arial"/>
              </a:rPr>
              <a:t>These devices are for measuring resistance force without changing the length of the muscle fibres and with no movement of the joints.</a:t>
            </a:r>
          </a:p>
          <a:p>
            <a:pPr marL="342900" indent="-342900" algn="just">
              <a:buFont typeface="Arial" panose="020B0604020202020204" pitchFamily="34" charset="0"/>
              <a:buChar char="•"/>
              <a:defRPr/>
            </a:pPr>
            <a:r>
              <a:rPr lang="en-GB" sz="1800" b="0" i="0" strike="noStrike" cap="none" spc="0" baseline="0" dirty="0">
                <a:solidFill>
                  <a:srgbClr val="262673"/>
                </a:solidFill>
                <a:effectLst/>
                <a:latin typeface="Arial"/>
                <a:ea typeface="Arial"/>
                <a:cs typeface="Arial"/>
              </a:rPr>
              <a:t>Different protocols.  </a:t>
            </a:r>
          </a:p>
          <a:p>
            <a:pPr marL="285750" indent="-285750" algn="just">
              <a:buFontTx/>
              <a:buChar char="-"/>
              <a:defRPr/>
            </a:pPr>
            <a:endParaRPr lang="en-US" sz="1800" b="0" dirty="0">
              <a:solidFill>
                <a:schemeClr val="accent2">
                  <a:lumMod val="75000"/>
                </a:schemeClr>
              </a:solidFill>
            </a:endParaRPr>
          </a:p>
        </p:txBody>
      </p:sp>
      <p:sp>
        <p:nvSpPr>
          <p:cNvPr id="3" name="Rectángulo 2">
            <a:extLst>
              <a:ext uri="{FF2B5EF4-FFF2-40B4-BE49-F238E27FC236}">
                <a16:creationId xmlns:a16="http://schemas.microsoft.com/office/drawing/2014/main" id="{BD62FA19-7A8F-408E-9B75-D784D9630B91}"/>
              </a:ext>
            </a:extLst>
          </p:cNvPr>
          <p:cNvSpPr/>
          <p:nvPr>
            <p:custDataLst>
              <p:tags r:id="rId9"/>
            </p:custDataLst>
          </p:nvPr>
        </p:nvSpPr>
        <p:spPr>
          <a:xfrm>
            <a:off x="866500" y="4132053"/>
            <a:ext cx="2044869" cy="1342461"/>
          </a:xfrm>
          <a:prstGeom prst="rect">
            <a:avLst/>
          </a:prstGeom>
        </p:spPr>
        <p:txBody>
          <a:bodyPr wrap="square">
            <a:spAutoFit/>
          </a:bodyPr>
          <a:lstStyle/>
          <a:p>
            <a:r>
              <a:rPr lang="en-GB" sz="1600" b="0" i="0" strike="noStrike" cap="none" spc="0" baseline="0" dirty="0">
                <a:solidFill>
                  <a:srgbClr val="262673"/>
                </a:solidFill>
                <a:effectLst/>
                <a:latin typeface="Arial"/>
                <a:ea typeface="Arial"/>
                <a:cs typeface="Arial"/>
              </a:rPr>
              <a:t>MicroFET2 manual dynamometer for musculoskeletal evaluation</a:t>
            </a:r>
          </a:p>
          <a:p>
            <a:endParaRPr lang="es-ES" sz="1800" b="0" dirty="0">
              <a:solidFill>
                <a:schemeClr val="accent2">
                  <a:lumMod val="75000"/>
                </a:schemeClr>
              </a:solidFill>
            </a:endParaRPr>
          </a:p>
        </p:txBody>
      </p:sp>
      <p:pic>
        <p:nvPicPr>
          <p:cNvPr id="11" name="Imagen 10">
            <a:extLst>
              <a:ext uri="{FF2B5EF4-FFF2-40B4-BE49-F238E27FC236}">
                <a16:creationId xmlns:a16="http://schemas.microsoft.com/office/drawing/2014/main" id="{6F535F6F-0826-4C65-9015-6A9479B7930C}"/>
              </a:ext>
            </a:extLst>
          </p:cNvPr>
          <p:cNvPicPr/>
          <p:nvPr>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a:xfrm>
            <a:off x="2865103" y="4113635"/>
            <a:ext cx="1296144" cy="1363044"/>
          </a:xfrm>
          <a:prstGeom prst="rect">
            <a:avLst/>
          </a:prstGeom>
        </p:spPr>
      </p:pic>
      <p:sp>
        <p:nvSpPr>
          <p:cNvPr id="13" name="Rectángulo 12">
            <a:extLst>
              <a:ext uri="{FF2B5EF4-FFF2-40B4-BE49-F238E27FC236}">
                <a16:creationId xmlns:a16="http://schemas.microsoft.com/office/drawing/2014/main" id="{FB943DCD-E738-4526-93D0-A91696988452}"/>
              </a:ext>
            </a:extLst>
          </p:cNvPr>
          <p:cNvSpPr/>
          <p:nvPr>
            <p:custDataLst>
              <p:tags r:id="rId11"/>
            </p:custDataLst>
          </p:nvPr>
        </p:nvSpPr>
        <p:spPr>
          <a:xfrm>
            <a:off x="4227360" y="3917994"/>
            <a:ext cx="4784415" cy="1464503"/>
          </a:xfrm>
          <a:prstGeom prst="rect">
            <a:avLst/>
          </a:prstGeom>
        </p:spPr>
        <p:txBody>
          <a:bodyPr wrap="square">
            <a:spAutoFit/>
          </a:bodyPr>
          <a:lstStyle/>
          <a:p>
            <a:pPr algn="just"/>
            <a:r>
              <a:rPr lang="en-GB" sz="1800" b="0" i="0" strike="noStrike" cap="none" spc="0" baseline="0" dirty="0">
                <a:solidFill>
                  <a:srgbClr val="262673"/>
                </a:solidFill>
                <a:effectLst/>
                <a:latin typeface="Arial"/>
                <a:ea typeface="Arial"/>
                <a:cs typeface="Arial"/>
              </a:rPr>
              <a:t>Evaluation of isometric force in each arc, including force from the trunk, especially in </a:t>
            </a:r>
            <a:r>
              <a:rPr lang="en-GB" sz="1800" b="1" i="0" strike="noStrike" cap="none" spc="0" baseline="0" dirty="0">
                <a:solidFill>
                  <a:srgbClr val="262673"/>
                </a:solidFill>
                <a:effectLst/>
                <a:latin typeface="Arial"/>
                <a:ea typeface="Arial"/>
                <a:cs typeface="Arial"/>
              </a:rPr>
              <a:t>extension</a:t>
            </a:r>
            <a:r>
              <a:rPr lang="en-GB" sz="1800" b="0" i="0" strike="noStrike" cap="none" spc="0" baseline="0" dirty="0">
                <a:solidFill>
                  <a:srgbClr val="262673"/>
                </a:solidFill>
                <a:effectLst/>
                <a:latin typeface="Arial"/>
                <a:ea typeface="Arial"/>
                <a:cs typeface="Arial"/>
              </a:rPr>
              <a:t>. Maximum force peak determined and force curves and graphs generated. </a:t>
            </a:r>
          </a:p>
          <a:p>
            <a:endParaRPr lang="es-ES" sz="1800" b="0" dirty="0">
              <a:solidFill>
                <a:schemeClr val="accent2">
                  <a:lumMod val="75000"/>
                </a:schemeClr>
              </a:solidFill>
            </a:endParaRPr>
          </a:p>
        </p:txBody>
      </p:sp>
      <p:sp>
        <p:nvSpPr>
          <p:cNvPr id="6" name="Rectángulo 5">
            <a:extLst>
              <a:ext uri="{FF2B5EF4-FFF2-40B4-BE49-F238E27FC236}">
                <a16:creationId xmlns:a16="http://schemas.microsoft.com/office/drawing/2014/main" id="{A2515F52-2482-4CBB-A638-421F57BF7E26}"/>
              </a:ext>
            </a:extLst>
          </p:cNvPr>
          <p:cNvSpPr/>
          <p:nvPr>
            <p:custDataLst>
              <p:tags r:id="rId12"/>
            </p:custDataLst>
          </p:nvPr>
        </p:nvSpPr>
        <p:spPr>
          <a:xfrm>
            <a:off x="4370240" y="5349154"/>
            <a:ext cx="4936973" cy="640720"/>
          </a:xfrm>
          <a:prstGeom prst="rect">
            <a:avLst/>
          </a:prstGeom>
        </p:spPr>
        <p:txBody>
          <a:bodyPr wrap="square">
            <a:spAutoFit/>
          </a:bodyPr>
          <a:lstStyle/>
          <a:p>
            <a:r>
              <a:rPr lang="en-GB" sz="1600" b="0" i="0" strike="noStrike" cap="none" spc="0" baseline="0" dirty="0">
                <a:solidFill>
                  <a:srgbClr val="262673"/>
                </a:solidFill>
                <a:effectLst/>
                <a:latin typeface="Arial"/>
                <a:ea typeface="Arial"/>
                <a:cs typeface="Arial"/>
              </a:rPr>
              <a:t>Information and images from: </a:t>
            </a:r>
          </a:p>
          <a:p>
            <a:r>
              <a:rPr lang="en-GB" sz="1000" b="1" i="0" strike="noStrike" cap="none" spc="0" baseline="0" dirty="0">
                <a:solidFill>
                  <a:srgbClr val="B290FF"/>
                </a:solidFill>
                <a:effectLst/>
                <a:latin typeface="Arial"/>
                <a:ea typeface="Arial"/>
                <a:cs typeface="Arial"/>
                <a:hlinkClick r:id="rId17" history="0"/>
              </a:rPr>
              <a:t>https://tienda.fisaude.com/dinamometro-evaluacion-musculo-esqueletica-microfet2-p-39680.html</a:t>
            </a:r>
          </a:p>
        </p:txBody>
      </p:sp>
      <p:pic>
        <p:nvPicPr>
          <p:cNvPr id="7" name="Imagen 6">
            <a:extLst>
              <a:ext uri="{FF2B5EF4-FFF2-40B4-BE49-F238E27FC236}">
                <a16:creationId xmlns:a16="http://schemas.microsoft.com/office/drawing/2014/main" id="{1F5DB7F9-DECC-4D0E-8488-F8C9E0D0EE53}"/>
              </a:ext>
            </a:extLst>
          </p:cNvPr>
          <p:cNvPicPr>
            <a:picLocks noChangeAspect="1"/>
          </p:cNvPicPr>
          <p:nvPr>
            <p:custDataLst>
              <p:tags r:id="rId13"/>
            </p:custDataLst>
          </p:nvPr>
        </p:nvPicPr>
        <p:blipFill>
          <a:blip r:embed="rId18" cstate="print"/>
          <a:stretch>
            <a:fillRect/>
          </a:stretch>
        </p:blipFill>
        <p:spPr>
          <a:xfrm>
            <a:off x="4370240" y="1384014"/>
            <a:ext cx="4392488" cy="2485474"/>
          </a:xfrm>
          <a:prstGeom prst="rect">
            <a:avLst/>
          </a:prstGeom>
        </p:spPr>
      </p:pic>
    </p:spTree>
    <p:extLst>
      <p:ext uri="{BB962C8B-B14F-4D97-AF65-F5344CB8AC3E}">
        <p14:creationId xmlns:p14="http://schemas.microsoft.com/office/powerpoint/2010/main" val="1330166196"/>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to evaluate strength</a:t>
            </a:r>
            <a:r>
              <a:rPr lang="en-GB" sz="2200" b="1" i="0" strike="noStrike" cap="none" spc="0" baseline="0" dirty="0">
                <a:solidFill>
                  <a:srgbClr val="CECEEF"/>
                </a:solidFill>
                <a:effectLst/>
                <a:latin typeface="Arial"/>
                <a:ea typeface="Arial"/>
                <a:cs typeface="Arial"/>
              </a:rPr>
              <a:t>	</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58345" y="1195591"/>
            <a:ext cx="7928640" cy="945825"/>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ISOMETRIC DYNAMOMETER: Some protocols to assess dorsolumbar spinal strength in the bibliography.</a:t>
            </a:r>
          </a:p>
          <a:p>
            <a:pPr>
              <a:defRPr/>
            </a:pPr>
            <a:endParaRPr lang="en-US" sz="2000" b="0" dirty="0">
              <a:solidFill>
                <a:schemeClr val="accent2">
                  <a:lumMod val="75000"/>
                </a:schemeClr>
              </a:solidFill>
            </a:endParaRPr>
          </a:p>
        </p:txBody>
      </p:sp>
      <p:graphicFrame>
        <p:nvGraphicFramePr>
          <p:cNvPr id="3" name="Tabla 2">
            <a:extLst>
              <a:ext uri="{FF2B5EF4-FFF2-40B4-BE49-F238E27FC236}">
                <a16:creationId xmlns:a16="http://schemas.microsoft.com/office/drawing/2014/main" id="{75D4F605-8B3C-4B1D-9916-33BC2802D276}"/>
              </a:ext>
            </a:extLst>
          </p:cNvPr>
          <p:cNvGraphicFramePr>
            <a:graphicFrameLocks noGrp="1"/>
          </p:cNvGraphicFramePr>
          <p:nvPr>
            <p:custDataLst>
              <p:tags r:id="rId8"/>
            </p:custDataLst>
          </p:nvPr>
        </p:nvGraphicFramePr>
        <p:xfrm>
          <a:off x="333491" y="1960294"/>
          <a:ext cx="8477017" cy="889000"/>
        </p:xfrm>
        <a:graphic>
          <a:graphicData uri="http://schemas.openxmlformats.org/drawingml/2006/table">
            <a:tbl>
              <a:tblPr firstRow="1" bandRow="1">
                <a:tableStyleId>{5C22544A-7EE6-4342-B048-85BDC9FD1C3A}</a:tableStyleId>
              </a:tblPr>
              <a:tblGrid>
                <a:gridCol w="1609487">
                  <a:extLst>
                    <a:ext uri="{9D8B030D-6E8A-4147-A177-3AD203B41FA5}">
                      <a16:colId xmlns:a16="http://schemas.microsoft.com/office/drawing/2014/main" val="667485282"/>
                    </a:ext>
                  </a:extLst>
                </a:gridCol>
                <a:gridCol w="6867530">
                  <a:extLst>
                    <a:ext uri="{9D8B030D-6E8A-4147-A177-3AD203B41FA5}">
                      <a16:colId xmlns:a16="http://schemas.microsoft.com/office/drawing/2014/main" val="75709776"/>
                    </a:ext>
                  </a:extLst>
                </a:gridCol>
              </a:tblGrid>
              <a:tr h="370840">
                <a:tc>
                  <a:txBody>
                    <a:bodyPr/>
                    <a:lstStyle/>
                    <a:p>
                      <a:pPr algn="ctr"/>
                      <a:r>
                        <a:rPr lang="en-GB" sz="1800" b="1" i="0" strike="noStrike" cap="none" spc="0" baseline="0" dirty="0">
                          <a:solidFill>
                            <a:srgbClr val="FFFFFF"/>
                          </a:solidFill>
                          <a:effectLst/>
                          <a:latin typeface="Arial"/>
                          <a:ea typeface="Arial"/>
                          <a:cs typeface="Arial"/>
                        </a:rPr>
                        <a:t>Author(s)</a:t>
                      </a:r>
                    </a:p>
                  </a:txBody>
                  <a:tcPr/>
                </a:tc>
                <a:tc>
                  <a:txBody>
                    <a:bodyPr/>
                    <a:lstStyle/>
                    <a:p>
                      <a:pPr algn="ctr"/>
                      <a:r>
                        <a:rPr lang="en-GB" sz="1800" b="1" i="0" strike="noStrike" cap="none" spc="0" baseline="0" dirty="0">
                          <a:solidFill>
                            <a:srgbClr val="FFFFFF"/>
                          </a:solidFill>
                          <a:effectLst/>
                          <a:latin typeface="Arial"/>
                          <a:ea typeface="Arial"/>
                          <a:cs typeface="Arial"/>
                        </a:rPr>
                        <a:t>Objective of study</a:t>
                      </a:r>
                    </a:p>
                  </a:txBody>
                  <a:tcPr/>
                </a:tc>
                <a:extLst>
                  <a:ext uri="{0D108BD9-81ED-4DB2-BD59-A6C34878D82A}">
                    <a16:rowId xmlns:a16="http://schemas.microsoft.com/office/drawing/2014/main" val="767777539"/>
                  </a:ext>
                </a:extLst>
              </a:tr>
              <a:tr h="370840">
                <a:tc>
                  <a:txBody>
                    <a:bodyPr/>
                    <a:lstStyle/>
                    <a:p>
                      <a:r>
                        <a:rPr lang="en-GB" sz="1400" b="0" i="0" strike="noStrike" cap="none" spc="0" baseline="0" dirty="0">
                          <a:solidFill>
                            <a:srgbClr val="000000"/>
                          </a:solidFill>
                          <a:effectLst/>
                          <a:latin typeface="Arial"/>
                          <a:ea typeface="Arial"/>
                          <a:cs typeface="Arial"/>
                        </a:rPr>
                        <a:t>Pranata A. et al.</a:t>
                      </a:r>
                    </a:p>
                  </a:txBody>
                  <a:tcPr/>
                </a:tc>
                <a:tc>
                  <a:txBody>
                    <a:bodyPr/>
                    <a:lstStyle/>
                    <a:p>
                      <a:r>
                        <a:rPr lang="en-GB" sz="1400" b="0" i="0" strike="noStrike" cap="none" spc="0" baseline="0" dirty="0">
                          <a:solidFill>
                            <a:srgbClr val="000000"/>
                          </a:solidFill>
                          <a:effectLst/>
                          <a:latin typeface="Arial"/>
                          <a:ea typeface="Arial"/>
                          <a:cs typeface="Arial"/>
                        </a:rPr>
                        <a:t>To study the ability to check on the lumbar extensor strength in subjects with chronic lumbar pain, and to analyse whether it is related to the perceived level of disability. </a:t>
                      </a:r>
                    </a:p>
                  </a:txBody>
                  <a:tcPr/>
                </a:tc>
                <a:extLst>
                  <a:ext uri="{0D108BD9-81ED-4DB2-BD59-A6C34878D82A}">
                    <a16:rowId xmlns:a16="http://schemas.microsoft.com/office/drawing/2014/main" val="965257053"/>
                  </a:ext>
                </a:extLst>
              </a:tr>
            </a:tbl>
          </a:graphicData>
        </a:graphic>
      </p:graphicFrame>
      <p:graphicFrame>
        <p:nvGraphicFramePr>
          <p:cNvPr id="5" name="Tabla 4">
            <a:extLst>
              <a:ext uri="{FF2B5EF4-FFF2-40B4-BE49-F238E27FC236}">
                <a16:creationId xmlns:a16="http://schemas.microsoft.com/office/drawing/2014/main" id="{A5902922-4956-4940-B983-CF43E4EB5E10}"/>
              </a:ext>
            </a:extLst>
          </p:cNvPr>
          <p:cNvGraphicFramePr>
            <a:graphicFrameLocks noGrp="1"/>
          </p:cNvGraphicFramePr>
          <p:nvPr>
            <p:custDataLst>
              <p:tags r:id="rId9"/>
            </p:custDataLst>
          </p:nvPr>
        </p:nvGraphicFramePr>
        <p:xfrm>
          <a:off x="333491" y="2998611"/>
          <a:ext cx="8477017" cy="2837890"/>
        </p:xfrm>
        <a:graphic>
          <a:graphicData uri="http://schemas.openxmlformats.org/drawingml/2006/table">
            <a:tbl>
              <a:tblPr firstRow="1" bandRow="1">
                <a:tableStyleId>{5C22544A-7EE6-4342-B048-85BDC9FD1C3A}</a:tableStyleId>
              </a:tblPr>
              <a:tblGrid>
                <a:gridCol w="8477017">
                  <a:extLst>
                    <a:ext uri="{9D8B030D-6E8A-4147-A177-3AD203B41FA5}">
                      <a16:colId xmlns:a16="http://schemas.microsoft.com/office/drawing/2014/main" val="1407318975"/>
                    </a:ext>
                  </a:extLst>
                </a:gridCol>
              </a:tblGrid>
              <a:tr h="399490">
                <a:tc>
                  <a:txBody>
                    <a:bodyPr/>
                    <a:lstStyle/>
                    <a:p>
                      <a:pPr algn="ctr"/>
                      <a:r>
                        <a:rPr lang="en-GB" sz="1800" b="1" i="0" strike="noStrike" cap="none" spc="0" baseline="0" dirty="0">
                          <a:solidFill>
                            <a:srgbClr val="FFFFFF"/>
                          </a:solidFill>
                          <a:effectLst/>
                          <a:latin typeface="Arial"/>
                          <a:ea typeface="Arial"/>
                          <a:cs typeface="Arial"/>
                        </a:rPr>
                        <a:t>Protocol used</a:t>
                      </a:r>
                    </a:p>
                  </a:txBody>
                  <a:tcPr/>
                </a:tc>
                <a:extLst>
                  <a:ext uri="{0D108BD9-81ED-4DB2-BD59-A6C34878D82A}">
                    <a16:rowId xmlns:a16="http://schemas.microsoft.com/office/drawing/2014/main" val="1806909983"/>
                  </a:ext>
                </a:extLst>
              </a:tr>
              <a:tr h="2111370">
                <a:tc>
                  <a:txBody>
                    <a:bodyPr/>
                    <a:lstStyle/>
                    <a:p>
                      <a:r>
                        <a:rPr lang="en-GB" sz="1400" b="0" i="0" strike="noStrike" cap="none" spc="0" baseline="0" dirty="0">
                          <a:solidFill>
                            <a:srgbClr val="000000"/>
                          </a:solidFill>
                          <a:effectLst/>
                          <a:latin typeface="Arial"/>
                          <a:ea typeface="Arial"/>
                          <a:cs typeface="Arial"/>
                        </a:rPr>
                        <a:t>Lumbar extensor maximum voluntary isometric contraction (MVIC) was measured </a:t>
                      </a:r>
                    </a:p>
                    <a:p>
                      <a:r>
                        <a:rPr lang="en-GB" sz="1400" b="0" i="0" strike="noStrike" cap="none" spc="0" baseline="0" dirty="0">
                          <a:solidFill>
                            <a:srgbClr val="000000"/>
                          </a:solidFill>
                          <a:effectLst/>
                          <a:latin typeface="Arial"/>
                          <a:ea typeface="Arial"/>
                          <a:cs typeface="Arial"/>
                        </a:rPr>
                        <a:t>to derive sub-maximum values (20-50% of MVIC) for the target-matching task in a</a:t>
                      </a:r>
                    </a:p>
                    <a:p>
                      <a:r>
                        <a:rPr lang="en-GB" sz="1400" b="0" i="0" strike="noStrike" cap="none" spc="0" baseline="0" dirty="0">
                          <a:solidFill>
                            <a:srgbClr val="000000"/>
                          </a:solidFill>
                          <a:effectLst/>
                          <a:latin typeface="Arial"/>
                          <a:ea typeface="Arial"/>
                          <a:cs typeface="Arial"/>
                        </a:rPr>
                        <a:t>supported seated position using a lumbar extensor dynamometer (MedX).</a:t>
                      </a:r>
                    </a:p>
                    <a:p>
                      <a:r>
                        <a:rPr lang="en-GB" sz="1400" b="0" i="0" strike="noStrike" cap="none" spc="0" baseline="0" dirty="0">
                          <a:solidFill>
                            <a:srgbClr val="000000"/>
                          </a:solidFill>
                          <a:effectLst/>
                          <a:latin typeface="Arial"/>
                          <a:ea typeface="Arial"/>
                          <a:cs typeface="Arial"/>
                        </a:rPr>
                        <a:t>The MedX stabilises the pelvis via a restraint system which prevents pelvic </a:t>
                      </a:r>
                    </a:p>
                    <a:p>
                      <a:r>
                        <a:rPr lang="en-GB" sz="1400" b="0" i="0" strike="noStrike" cap="none" spc="0" baseline="0" dirty="0">
                          <a:solidFill>
                            <a:srgbClr val="000000"/>
                          </a:solidFill>
                          <a:effectLst/>
                          <a:latin typeface="Arial"/>
                          <a:ea typeface="Arial"/>
                          <a:cs typeface="Arial"/>
                        </a:rPr>
                        <a:t>rotation by isolating the lumbar extensor muscle group.</a:t>
                      </a:r>
                    </a:p>
                    <a:p>
                      <a:endParaRPr lang="en-US" sz="1400" dirty="0"/>
                    </a:p>
                    <a:p>
                      <a:r>
                        <a:rPr lang="en-GB" sz="1400" b="0" i="0" strike="noStrike" cap="none" spc="0" baseline="0" dirty="0">
                          <a:solidFill>
                            <a:srgbClr val="000000"/>
                          </a:solidFill>
                          <a:effectLst/>
                          <a:latin typeface="Arial"/>
                          <a:ea typeface="Arial"/>
                          <a:cs typeface="Arial"/>
                        </a:rPr>
                        <a:t>Previous 30-second warm-up: lumbar flexion and extension (pain-free range of </a:t>
                      </a:r>
                    </a:p>
                    <a:p>
                      <a:r>
                        <a:rPr lang="en-GB" sz="1400" b="0" i="0" strike="noStrike" cap="none" spc="0" baseline="0" dirty="0">
                          <a:solidFill>
                            <a:srgbClr val="000000"/>
                          </a:solidFill>
                          <a:effectLst/>
                          <a:latin typeface="Arial"/>
                          <a:ea typeface="Arial"/>
                          <a:cs typeface="Arial"/>
                        </a:rPr>
                        <a:t>motion).</a:t>
                      </a:r>
                    </a:p>
                    <a:p>
                      <a:r>
                        <a:rPr lang="en-GB" sz="1400" b="0" i="0" strike="noStrike" cap="none" spc="0" baseline="0" dirty="0">
                          <a:solidFill>
                            <a:srgbClr val="000000"/>
                          </a:solidFill>
                          <a:effectLst/>
                          <a:latin typeface="Arial"/>
                          <a:ea typeface="Arial"/>
                          <a:cs typeface="Arial"/>
                        </a:rPr>
                        <a:t>Posture: neutral spine position (12° flexion, 0° at full extension) with their back </a:t>
                      </a:r>
                    </a:p>
                    <a:p>
                      <a:r>
                        <a:rPr lang="en-GB" sz="1400" b="0" i="0" strike="noStrike" cap="none" spc="0" baseline="0" dirty="0">
                          <a:solidFill>
                            <a:srgbClr val="000000"/>
                          </a:solidFill>
                          <a:effectLst/>
                          <a:latin typeface="Arial"/>
                          <a:ea typeface="Arial"/>
                          <a:cs typeface="Arial"/>
                        </a:rPr>
                        <a:t>supported by the backrest. Subjects should press their back against the backrest,</a:t>
                      </a:r>
                    </a:p>
                    <a:p>
                      <a:r>
                        <a:rPr lang="en-GB" sz="1400" b="0" i="0" strike="noStrike" cap="none" spc="0" baseline="0" dirty="0">
                          <a:solidFill>
                            <a:srgbClr val="000000"/>
                          </a:solidFill>
                          <a:effectLst/>
                          <a:latin typeface="Arial"/>
                          <a:ea typeface="Arial"/>
                          <a:cs typeface="Arial"/>
                        </a:rPr>
                        <a:t>increasing the isometric force to MVIC over a 4-second period.</a:t>
                      </a:r>
                    </a:p>
                  </a:txBody>
                  <a:tcPr/>
                </a:tc>
                <a:extLst>
                  <a:ext uri="{0D108BD9-81ED-4DB2-BD59-A6C34878D82A}">
                    <a16:rowId xmlns:a16="http://schemas.microsoft.com/office/drawing/2014/main" val="242926012"/>
                  </a:ext>
                </a:extLst>
              </a:tr>
            </a:tbl>
          </a:graphicData>
        </a:graphic>
      </p:graphicFrame>
      <p:pic>
        <p:nvPicPr>
          <p:cNvPr id="6" name="Imagen 5">
            <a:extLst>
              <a:ext uri="{FF2B5EF4-FFF2-40B4-BE49-F238E27FC236}">
                <a16:creationId xmlns:a16="http://schemas.microsoft.com/office/drawing/2014/main" id="{0A5DC016-060A-483F-B034-ADF24859063F}"/>
              </a:ext>
            </a:extLst>
          </p:cNvPr>
          <p:cNvPicPr>
            <a:picLocks noChangeAspect="1"/>
          </p:cNvPicPr>
          <p:nvPr>
            <p:custDataLst>
              <p:tags r:id="rId10"/>
            </p:custDataLst>
          </p:nvPr>
        </p:nvPicPr>
        <p:blipFill>
          <a:blip r:embed="rId13" cstate="print"/>
          <a:stretch>
            <a:fillRect/>
          </a:stretch>
        </p:blipFill>
        <p:spPr>
          <a:xfrm>
            <a:off x="6852016" y="3429000"/>
            <a:ext cx="1927661" cy="2303095"/>
          </a:xfrm>
          <a:prstGeom prst="rect">
            <a:avLst/>
          </a:prstGeom>
        </p:spPr>
      </p:pic>
    </p:spTree>
    <p:extLst>
      <p:ext uri="{BB962C8B-B14F-4D97-AF65-F5344CB8AC3E}">
        <p14:creationId xmlns:p14="http://schemas.microsoft.com/office/powerpoint/2010/main" val="1413940483"/>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to evaluate strength</a:t>
            </a:r>
            <a:r>
              <a:rPr lang="en-GB" sz="2200" b="1" i="0" strike="noStrike" cap="none" spc="0" baseline="0" dirty="0">
                <a:solidFill>
                  <a:srgbClr val="CECEEF"/>
                </a:solidFill>
                <a:effectLst/>
                <a:latin typeface="Arial"/>
                <a:ea typeface="Arial"/>
                <a:cs typeface="Arial"/>
              </a:rPr>
              <a:t>	</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58345" y="1195591"/>
            <a:ext cx="7928640" cy="945825"/>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ISOMETRIC DYNAMOMETER: Some protocols to assess dorsolumbar spinal strength in the bibliography.</a:t>
            </a:r>
          </a:p>
          <a:p>
            <a:pPr>
              <a:defRPr/>
            </a:pPr>
            <a:endParaRPr lang="en-US" sz="2000" b="0" dirty="0">
              <a:solidFill>
                <a:schemeClr val="accent2">
                  <a:lumMod val="75000"/>
                </a:schemeClr>
              </a:solidFill>
            </a:endParaRPr>
          </a:p>
        </p:txBody>
      </p:sp>
      <p:graphicFrame>
        <p:nvGraphicFramePr>
          <p:cNvPr id="3" name="Tabla 2">
            <a:extLst>
              <a:ext uri="{FF2B5EF4-FFF2-40B4-BE49-F238E27FC236}">
                <a16:creationId xmlns:a16="http://schemas.microsoft.com/office/drawing/2014/main" id="{75D4F605-8B3C-4B1D-9916-33BC2802D276}"/>
              </a:ext>
            </a:extLst>
          </p:cNvPr>
          <p:cNvGraphicFramePr>
            <a:graphicFrameLocks noGrp="1"/>
          </p:cNvGraphicFramePr>
          <p:nvPr>
            <p:custDataLst>
              <p:tags r:id="rId8"/>
            </p:custDataLst>
          </p:nvPr>
        </p:nvGraphicFramePr>
        <p:xfrm>
          <a:off x="333491" y="1960294"/>
          <a:ext cx="8477017" cy="889000"/>
        </p:xfrm>
        <a:graphic>
          <a:graphicData uri="http://schemas.openxmlformats.org/drawingml/2006/table">
            <a:tbl>
              <a:tblPr firstRow="1" bandRow="1">
                <a:tableStyleId>{5C22544A-7EE6-4342-B048-85BDC9FD1C3A}</a:tableStyleId>
              </a:tblPr>
              <a:tblGrid>
                <a:gridCol w="1609487">
                  <a:extLst>
                    <a:ext uri="{9D8B030D-6E8A-4147-A177-3AD203B41FA5}">
                      <a16:colId xmlns:a16="http://schemas.microsoft.com/office/drawing/2014/main" val="667485282"/>
                    </a:ext>
                  </a:extLst>
                </a:gridCol>
                <a:gridCol w="6867530">
                  <a:extLst>
                    <a:ext uri="{9D8B030D-6E8A-4147-A177-3AD203B41FA5}">
                      <a16:colId xmlns:a16="http://schemas.microsoft.com/office/drawing/2014/main" val="75709776"/>
                    </a:ext>
                  </a:extLst>
                </a:gridCol>
              </a:tblGrid>
              <a:tr h="370840">
                <a:tc>
                  <a:txBody>
                    <a:bodyPr/>
                    <a:lstStyle/>
                    <a:p>
                      <a:pPr algn="ctr"/>
                      <a:r>
                        <a:rPr lang="en-GB" sz="1800" b="1" i="0" strike="noStrike" cap="none" spc="0" baseline="0" dirty="0">
                          <a:solidFill>
                            <a:srgbClr val="FFFFFF"/>
                          </a:solidFill>
                          <a:effectLst/>
                          <a:latin typeface="Arial"/>
                          <a:ea typeface="Arial"/>
                          <a:cs typeface="Arial"/>
                        </a:rPr>
                        <a:t>Author(s)</a:t>
                      </a:r>
                    </a:p>
                  </a:txBody>
                  <a:tcPr/>
                </a:tc>
                <a:tc>
                  <a:txBody>
                    <a:bodyPr/>
                    <a:lstStyle/>
                    <a:p>
                      <a:pPr algn="ctr"/>
                      <a:r>
                        <a:rPr lang="en-GB" sz="1800" b="1" i="0" strike="noStrike" cap="none" spc="0" baseline="0" dirty="0">
                          <a:solidFill>
                            <a:srgbClr val="FFFFFF"/>
                          </a:solidFill>
                          <a:effectLst/>
                          <a:latin typeface="Arial"/>
                          <a:ea typeface="Arial"/>
                          <a:cs typeface="Arial"/>
                        </a:rPr>
                        <a:t>Objective of study</a:t>
                      </a:r>
                    </a:p>
                  </a:txBody>
                  <a:tcPr/>
                </a:tc>
                <a:extLst>
                  <a:ext uri="{0D108BD9-81ED-4DB2-BD59-A6C34878D82A}">
                    <a16:rowId xmlns:a16="http://schemas.microsoft.com/office/drawing/2014/main" val="767777539"/>
                  </a:ext>
                </a:extLst>
              </a:tr>
              <a:tr h="370840">
                <a:tc>
                  <a:txBody>
                    <a:bodyPr/>
                    <a:lstStyle/>
                    <a:p>
                      <a:r>
                        <a:rPr lang="en-GB" sz="1400" b="0" i="0" strike="noStrike" cap="none" spc="0" baseline="0" dirty="0">
                          <a:solidFill>
                            <a:srgbClr val="000000"/>
                          </a:solidFill>
                          <a:effectLst/>
                          <a:latin typeface="Arial"/>
                          <a:ea typeface="Arial"/>
                          <a:cs typeface="Arial"/>
                        </a:rPr>
                        <a:t>Pranata A. et al.</a:t>
                      </a:r>
                    </a:p>
                  </a:txBody>
                  <a:tcPr/>
                </a:tc>
                <a:tc>
                  <a:txBody>
                    <a:bodyPr/>
                    <a:lstStyle/>
                    <a:p>
                      <a:r>
                        <a:rPr lang="en-GB" sz="1400" b="0" i="0" strike="noStrike" cap="none" spc="0" baseline="0" dirty="0">
                          <a:solidFill>
                            <a:srgbClr val="000000"/>
                          </a:solidFill>
                          <a:effectLst/>
                          <a:latin typeface="Arial"/>
                          <a:ea typeface="Arial"/>
                          <a:cs typeface="Arial"/>
                        </a:rPr>
                        <a:t>To study the ability to check on the lumbar extensor strength in subjects with chronic lumbar pain, and to analyse whether it is related to the perceived level of disability. </a:t>
                      </a:r>
                    </a:p>
                  </a:txBody>
                  <a:tcPr/>
                </a:tc>
                <a:extLst>
                  <a:ext uri="{0D108BD9-81ED-4DB2-BD59-A6C34878D82A}">
                    <a16:rowId xmlns:a16="http://schemas.microsoft.com/office/drawing/2014/main" val="965257053"/>
                  </a:ext>
                </a:extLst>
              </a:tr>
            </a:tbl>
          </a:graphicData>
        </a:graphic>
      </p:graphicFrame>
      <p:graphicFrame>
        <p:nvGraphicFramePr>
          <p:cNvPr id="5" name="Tabla 4">
            <a:extLst>
              <a:ext uri="{FF2B5EF4-FFF2-40B4-BE49-F238E27FC236}">
                <a16:creationId xmlns:a16="http://schemas.microsoft.com/office/drawing/2014/main" id="{A5902922-4956-4940-B983-CF43E4EB5E10}"/>
              </a:ext>
            </a:extLst>
          </p:cNvPr>
          <p:cNvGraphicFramePr>
            <a:graphicFrameLocks noGrp="1"/>
          </p:cNvGraphicFramePr>
          <p:nvPr>
            <p:custDataLst>
              <p:tags r:id="rId9"/>
            </p:custDataLst>
          </p:nvPr>
        </p:nvGraphicFramePr>
        <p:xfrm>
          <a:off x="333491" y="2998611"/>
          <a:ext cx="8477017" cy="3108069"/>
        </p:xfrm>
        <a:graphic>
          <a:graphicData uri="http://schemas.openxmlformats.org/drawingml/2006/table">
            <a:tbl>
              <a:tblPr firstRow="1" bandRow="1">
                <a:tableStyleId>{5C22544A-7EE6-4342-B048-85BDC9FD1C3A}</a:tableStyleId>
              </a:tblPr>
              <a:tblGrid>
                <a:gridCol w="8477017">
                  <a:extLst>
                    <a:ext uri="{9D8B030D-6E8A-4147-A177-3AD203B41FA5}">
                      <a16:colId xmlns:a16="http://schemas.microsoft.com/office/drawing/2014/main" val="1407318975"/>
                    </a:ext>
                  </a:extLst>
                </a:gridCol>
              </a:tblGrid>
              <a:tr h="352377">
                <a:tc>
                  <a:txBody>
                    <a:bodyPr/>
                    <a:lstStyle/>
                    <a:p>
                      <a:pPr algn="ctr"/>
                      <a:r>
                        <a:rPr lang="en-GB" sz="1800" b="1" i="0" strike="noStrike" cap="none" spc="0" baseline="0" dirty="0">
                          <a:solidFill>
                            <a:srgbClr val="FFFFFF"/>
                          </a:solidFill>
                          <a:effectLst/>
                          <a:latin typeface="Arial"/>
                          <a:ea typeface="Arial"/>
                          <a:cs typeface="Arial"/>
                        </a:rPr>
                        <a:t>Protocol used</a:t>
                      </a:r>
                    </a:p>
                  </a:txBody>
                  <a:tcPr/>
                </a:tc>
                <a:extLst>
                  <a:ext uri="{0D108BD9-81ED-4DB2-BD59-A6C34878D82A}">
                    <a16:rowId xmlns:a16="http://schemas.microsoft.com/office/drawing/2014/main" val="1806909983"/>
                  </a:ext>
                </a:extLst>
              </a:tr>
              <a:tr h="2742309">
                <a:tc>
                  <a:txBody>
                    <a:bodyPr/>
                    <a:lstStyle/>
                    <a:p>
                      <a:r>
                        <a:rPr lang="en-GB" sz="1400" b="0" i="0" u="sng" strike="noStrike" cap="none" spc="0" baseline="0" dirty="0">
                          <a:solidFill>
                            <a:srgbClr val="000000"/>
                          </a:solidFill>
                          <a:effectLst/>
                          <a:uFill>
                            <a:solidFill>
                              <a:srgbClr val="000000"/>
                            </a:solidFill>
                          </a:uFill>
                          <a:latin typeface="Arial"/>
                          <a:ea typeface="Arial"/>
                          <a:cs typeface="Arial"/>
                        </a:rPr>
                        <a:t>Lumbar extensor force matching task:</a:t>
                      </a:r>
                    </a:p>
                    <a:p>
                      <a:r>
                        <a:rPr lang="en-GB" sz="1400" b="0" i="0" strike="noStrike" cap="none" spc="0" baseline="0" dirty="0">
                          <a:solidFill>
                            <a:srgbClr val="000000"/>
                          </a:solidFill>
                          <a:effectLst/>
                          <a:latin typeface="Arial"/>
                          <a:ea typeface="Arial"/>
                          <a:cs typeface="Arial"/>
                        </a:rPr>
                        <a:t>Subjects should match the force target as accurately as possible by </a:t>
                      </a:r>
                    </a:p>
                    <a:p>
                      <a:r>
                        <a:rPr lang="en-GB" sz="1400" b="0" i="0" strike="noStrike" cap="none" spc="0" baseline="0" dirty="0">
                          <a:solidFill>
                            <a:srgbClr val="000000"/>
                          </a:solidFill>
                          <a:effectLst/>
                          <a:latin typeface="Arial"/>
                          <a:ea typeface="Arial"/>
                          <a:cs typeface="Arial"/>
                        </a:rPr>
                        <a:t>increasing and decreasing their isometric force from 20 to 50% </a:t>
                      </a:r>
                    </a:p>
                    <a:p>
                      <a:r>
                        <a:rPr lang="en-GB" sz="1400" b="0" i="0" strike="noStrike" cap="none" spc="0" baseline="0" dirty="0">
                          <a:solidFill>
                            <a:srgbClr val="000000"/>
                          </a:solidFill>
                          <a:effectLst/>
                          <a:latin typeface="Arial"/>
                          <a:ea typeface="Arial"/>
                          <a:cs typeface="Arial"/>
                        </a:rPr>
                        <a:t>of MVIC at a frequency of 0.16 Hz.</a:t>
                      </a:r>
                    </a:p>
                    <a:p>
                      <a:r>
                        <a:rPr lang="en-GB" sz="1400" b="0" i="0" strike="noStrike" cap="none" spc="0" baseline="0" dirty="0">
                          <a:solidFill>
                            <a:srgbClr val="000000"/>
                          </a:solidFill>
                          <a:effectLst/>
                          <a:latin typeface="Arial"/>
                          <a:ea typeface="Arial"/>
                          <a:cs typeface="Arial"/>
                        </a:rPr>
                        <a:t>The lower and upper force target limits (i.e., 20% and 50% MVIC)</a:t>
                      </a:r>
                    </a:p>
                    <a:p>
                      <a:r>
                        <a:rPr lang="en-GB" sz="1400" b="0" i="0" strike="noStrike" cap="none" spc="0" baseline="0" dirty="0">
                          <a:solidFill>
                            <a:srgbClr val="000000"/>
                          </a:solidFill>
                          <a:effectLst/>
                          <a:latin typeface="Arial"/>
                          <a:ea typeface="Arial"/>
                          <a:cs typeface="Arial"/>
                        </a:rPr>
                        <a:t>were selected based on lumbar extensor contraction intensities </a:t>
                      </a:r>
                    </a:p>
                    <a:p>
                      <a:r>
                        <a:rPr lang="en-GB" sz="1400" b="0" i="0" strike="noStrike" cap="none" spc="0" baseline="0" dirty="0">
                          <a:solidFill>
                            <a:srgbClr val="000000"/>
                          </a:solidFill>
                          <a:effectLst/>
                          <a:latin typeface="Arial"/>
                          <a:ea typeface="Arial"/>
                          <a:cs typeface="Arial"/>
                        </a:rPr>
                        <a:t>used in activities of daily living.</a:t>
                      </a:r>
                    </a:p>
                    <a:p>
                      <a:endParaRPr lang="es-ES" sz="1400" b="0" i="0" u="none" strike="noStrike" kern="1200" baseline="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Two trials of 60 s duration with a 30-second rest between them. </a:t>
                      </a:r>
                    </a:p>
                    <a:p>
                      <a:r>
                        <a:rPr lang="en-GB" sz="1400" b="0" i="0" strike="noStrike" cap="none" spc="0" baseline="0" dirty="0">
                          <a:solidFill>
                            <a:srgbClr val="000000"/>
                          </a:solidFill>
                          <a:effectLst/>
                          <a:latin typeface="Arial"/>
                          <a:ea typeface="Arial"/>
                          <a:cs typeface="Arial"/>
                        </a:rPr>
                        <a:t>Trials were performed. Visual feedback was provided. No verbal </a:t>
                      </a:r>
                    </a:p>
                    <a:p>
                      <a:r>
                        <a:rPr lang="en-GB" sz="1400" b="0" i="0" strike="noStrike" cap="none" spc="0" baseline="0" dirty="0">
                          <a:solidFill>
                            <a:srgbClr val="000000"/>
                          </a:solidFill>
                          <a:effectLst/>
                          <a:latin typeface="Arial"/>
                          <a:ea typeface="Arial"/>
                          <a:cs typeface="Arial"/>
                        </a:rPr>
                        <a:t>encouragement was provided and the testing and environment </a:t>
                      </a:r>
                    </a:p>
                    <a:p>
                      <a:r>
                        <a:rPr lang="en-GB" sz="1400" b="0" i="0" strike="noStrike" cap="none" spc="0" baseline="0" dirty="0">
                          <a:solidFill>
                            <a:srgbClr val="000000"/>
                          </a:solidFill>
                          <a:effectLst/>
                          <a:latin typeface="Arial"/>
                          <a:ea typeface="Arial"/>
                          <a:cs typeface="Arial"/>
                        </a:rPr>
                        <a:t>were kept silent.</a:t>
                      </a:r>
                    </a:p>
                  </a:txBody>
                  <a:tcPr/>
                </a:tc>
                <a:extLst>
                  <a:ext uri="{0D108BD9-81ED-4DB2-BD59-A6C34878D82A}">
                    <a16:rowId xmlns:a16="http://schemas.microsoft.com/office/drawing/2014/main" val="242926012"/>
                  </a:ext>
                </a:extLst>
              </a:tr>
            </a:tbl>
          </a:graphicData>
        </a:graphic>
      </p:graphicFrame>
      <p:pic>
        <p:nvPicPr>
          <p:cNvPr id="10" name="Imagen 9">
            <a:extLst>
              <a:ext uri="{FF2B5EF4-FFF2-40B4-BE49-F238E27FC236}">
                <a16:creationId xmlns:a16="http://schemas.microsoft.com/office/drawing/2014/main" id="{05451C0E-2844-4AF2-9987-6EAF95B60EDD}"/>
              </a:ext>
            </a:extLst>
          </p:cNvPr>
          <p:cNvPicPr>
            <a:picLocks noChangeAspect="1"/>
          </p:cNvPicPr>
          <p:nvPr>
            <p:custDataLst>
              <p:tags r:id="rId10"/>
            </p:custDataLst>
          </p:nvPr>
        </p:nvPicPr>
        <p:blipFill>
          <a:blip r:embed="rId14" cstate="print"/>
          <a:stretch>
            <a:fillRect/>
          </a:stretch>
        </p:blipFill>
        <p:spPr>
          <a:xfrm>
            <a:off x="6012160" y="3937485"/>
            <a:ext cx="1401606" cy="1730679"/>
          </a:xfrm>
          <a:prstGeom prst="rect">
            <a:avLst/>
          </a:prstGeom>
        </p:spPr>
      </p:pic>
      <p:pic>
        <p:nvPicPr>
          <p:cNvPr id="9" name="Imagen 8">
            <a:extLst>
              <a:ext uri="{FF2B5EF4-FFF2-40B4-BE49-F238E27FC236}">
                <a16:creationId xmlns:a16="http://schemas.microsoft.com/office/drawing/2014/main" id="{DEFCAED4-A891-4E38-8A23-63F51E50BFAB}"/>
              </a:ext>
            </a:extLst>
          </p:cNvPr>
          <p:cNvPicPr>
            <a:picLocks noChangeAspect="1"/>
          </p:cNvPicPr>
          <p:nvPr>
            <p:custDataLst>
              <p:tags r:id="rId11"/>
            </p:custDataLst>
          </p:nvPr>
        </p:nvPicPr>
        <p:blipFill>
          <a:blip r:embed="rId15" cstate="print"/>
          <a:stretch>
            <a:fillRect/>
          </a:stretch>
        </p:blipFill>
        <p:spPr>
          <a:xfrm>
            <a:off x="7183388" y="3429000"/>
            <a:ext cx="1584176" cy="2552283"/>
          </a:xfrm>
          <a:prstGeom prst="rect">
            <a:avLst/>
          </a:prstGeom>
        </p:spPr>
      </p:pic>
    </p:spTree>
    <p:extLst>
      <p:ext uri="{BB962C8B-B14F-4D97-AF65-F5344CB8AC3E}">
        <p14:creationId xmlns:p14="http://schemas.microsoft.com/office/powerpoint/2010/main" val="50575428"/>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2B23D8-711B-4656-BCF9-A494CEE376CD}"/>
              </a:ext>
            </a:extLst>
          </p:cNvPr>
          <p:cNvPicPr>
            <a:picLocks noChangeAspect="1"/>
          </p:cNvPicPr>
          <p:nvPr>
            <p:custDataLst>
              <p:tags r:id="rId1"/>
            </p:custDataLst>
          </p:nvPr>
        </p:nvPicPr>
        <p:blipFill>
          <a:blip r:embed="rId8" cstate="print"/>
          <a:stretch>
            <a:fillRect/>
          </a:stretch>
        </p:blipFill>
        <p:spPr>
          <a:xfrm>
            <a:off x="6516216" y="2060848"/>
            <a:ext cx="2572169" cy="3015194"/>
          </a:xfrm>
          <a:prstGeom prst="rect">
            <a:avLst/>
          </a:prstGeom>
        </p:spPr>
      </p:pic>
      <p:sp>
        <p:nvSpPr>
          <p:cNvPr id="2" name="Título 1">
            <a:extLst>
              <a:ext uri="{FF2B5EF4-FFF2-40B4-BE49-F238E27FC236}">
                <a16:creationId xmlns:a16="http://schemas.microsoft.com/office/drawing/2014/main" id="{7030D2AD-DCFF-461C-940A-0ED53CFBA4FA}"/>
              </a:ext>
            </a:extLst>
          </p:cNvPr>
          <p:cNvSpPr>
            <a:spLocks noGrp="1"/>
          </p:cNvSpPr>
          <p:nvPr>
            <p:ph type="title"/>
            <p:custDataLst>
              <p:tags r:id="rId2"/>
            </p:custDataLst>
          </p:nvPr>
        </p:nvSpPr>
        <p:spPr>
          <a:xfrm>
            <a:off x="971548" y="844084"/>
            <a:ext cx="7200900" cy="604837"/>
          </a:xfrm>
        </p:spPr>
        <p:txBody>
          <a:bodyPr/>
          <a:lstStyle/>
          <a:p>
            <a:pPr>
              <a:defRPr/>
            </a:pPr>
            <a:r>
              <a:rPr lang="en-GB" sz="2400" b="1" i="0" strike="noStrike" cap="none" spc="0" baseline="0" dirty="0">
                <a:solidFill>
                  <a:srgbClr val="262673"/>
                </a:solidFill>
                <a:effectLst/>
                <a:latin typeface="Arial Bold"/>
                <a:ea typeface="Arial Bold"/>
                <a:cs typeface="Arial Bold"/>
              </a:rPr>
              <a:t>Protocols to evaluate strength</a:t>
            </a:r>
            <a:r>
              <a:rPr lang="en-GB" sz="2400" b="1" i="0" strike="noStrike" cap="none" spc="0" baseline="0" dirty="0">
                <a:solidFill>
                  <a:srgbClr val="CECEEF"/>
                </a:solidFill>
                <a:effectLst/>
                <a:latin typeface="Arial Bold"/>
                <a:ea typeface="Arial Bold"/>
                <a:cs typeface="Arial Bold"/>
              </a:rPr>
              <a:t>	</a:t>
            </a:r>
          </a:p>
        </p:txBody>
      </p:sp>
      <p:sp>
        <p:nvSpPr>
          <p:cNvPr id="3" name="Prostokąt 3">
            <a:extLst>
              <a:ext uri="{FF2B5EF4-FFF2-40B4-BE49-F238E27FC236}">
                <a16:creationId xmlns:a16="http://schemas.microsoft.com/office/drawing/2014/main" id="{5C1A41FF-1495-42FC-B99E-F564404067F8}"/>
              </a:ext>
            </a:extLst>
          </p:cNvPr>
          <p:cNvSpPr/>
          <p:nvPr>
            <p:custDataLst>
              <p:tags r:id="rId3"/>
            </p:custDataLst>
          </p:nvPr>
        </p:nvSpPr>
        <p:spPr>
          <a:xfrm>
            <a:off x="465831" y="1441549"/>
            <a:ext cx="3748000" cy="945825"/>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ISOKINETIC DYNAMOMETRY</a:t>
            </a:r>
          </a:p>
          <a:p>
            <a:pPr algn="just">
              <a:defRPr/>
            </a:pPr>
            <a:endParaRPr lang="es-ES" sz="1800" dirty="0">
              <a:solidFill>
                <a:schemeClr val="accent1">
                  <a:lumMod val="75000"/>
                  <a:lumOff val="25000"/>
                </a:schemeClr>
              </a:solidFill>
            </a:endParaRPr>
          </a:p>
          <a:p>
            <a:pPr>
              <a:defRPr/>
            </a:pPr>
            <a:endParaRPr lang="en-US" sz="2000" b="0" dirty="0">
              <a:solidFill>
                <a:schemeClr val="accent2">
                  <a:lumMod val="75000"/>
                </a:schemeClr>
              </a:solidFill>
            </a:endParaRPr>
          </a:p>
        </p:txBody>
      </p:sp>
      <p:sp>
        <p:nvSpPr>
          <p:cNvPr id="4" name="Prostokąt 3">
            <a:extLst>
              <a:ext uri="{FF2B5EF4-FFF2-40B4-BE49-F238E27FC236}">
                <a16:creationId xmlns:a16="http://schemas.microsoft.com/office/drawing/2014/main" id="{A2447C37-54D3-44CF-B879-0EABBF2B7D3D}"/>
              </a:ext>
            </a:extLst>
          </p:cNvPr>
          <p:cNvSpPr/>
          <p:nvPr>
            <p:custDataLst>
              <p:tags r:id="rId4"/>
            </p:custDataLst>
          </p:nvPr>
        </p:nvSpPr>
        <p:spPr>
          <a:xfrm>
            <a:off x="464535" y="1918602"/>
            <a:ext cx="6342882" cy="3752790"/>
          </a:xfrm>
          <a:prstGeom prst="rect">
            <a:avLst/>
          </a:prstGeom>
          <a:solidFill>
            <a:schemeClr val="bg1"/>
          </a:solid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This evaluates the moment of force (Fxd) or torque generated in a joint or body segment at a predetermined speed and within a predetermined range of motion. </a:t>
            </a:r>
          </a:p>
          <a:p>
            <a:pPr algn="just">
              <a:defRPr/>
            </a:pPr>
            <a:endParaRPr lang="en-US" sz="1600" b="0" dirty="0">
              <a:solidFill>
                <a:schemeClr val="accent2">
                  <a:lumMod val="75000"/>
                </a:schemeClr>
              </a:solidFill>
            </a:endParaRPr>
          </a:p>
          <a:p>
            <a:pPr algn="just">
              <a:defRPr/>
            </a:pPr>
            <a:r>
              <a:rPr lang="en-GB" sz="1600" b="0" i="0" strike="noStrike" cap="none" spc="0" baseline="0" dirty="0">
                <a:solidFill>
                  <a:srgbClr val="262673"/>
                </a:solidFill>
                <a:effectLst/>
                <a:latin typeface="Arial"/>
                <a:ea typeface="Arial"/>
                <a:cs typeface="Arial"/>
              </a:rPr>
              <a:t>Different positions: sitting, standing, prone, supine and decubitus lateral. The sitting position seems to be the most suitable, since it allows the pelvis to be stabilised, thus minimising muscular activity from the hip.</a:t>
            </a:r>
          </a:p>
          <a:p>
            <a:pPr algn="just">
              <a:defRPr/>
            </a:pPr>
            <a:r>
              <a:rPr lang="en-GB" sz="1600" b="0" i="0" strike="noStrike" cap="none" spc="0" baseline="0" dirty="0">
                <a:solidFill>
                  <a:srgbClr val="000000"/>
                </a:solidFill>
                <a:effectLst/>
                <a:latin typeface="Arial"/>
                <a:ea typeface="Arial"/>
                <a:cs typeface="Arial"/>
              </a:rPr>
              <a:t>In this case, the protocol includes choosing the total range and velocity (º/s) at which the measurement of force is to be taken: </a:t>
            </a:r>
          </a:p>
          <a:p>
            <a:pPr marL="285750" indent="-285750" algn="just">
              <a:buFont typeface="Arial" panose="020B0604020202020204" pitchFamily="34" charset="0"/>
              <a:buChar char="•"/>
              <a:defRPr/>
            </a:pPr>
            <a:r>
              <a:rPr lang="en-GB" sz="1600" b="0" i="0" strike="noStrike" cap="none" spc="0" baseline="0" dirty="0">
                <a:solidFill>
                  <a:srgbClr val="000000"/>
                </a:solidFill>
                <a:effectLst/>
                <a:latin typeface="Arial"/>
                <a:ea typeface="Arial"/>
                <a:cs typeface="Arial"/>
              </a:rPr>
              <a:t>Depending on the pathology being assessed, different ranges and velocities can cause limitations. For example, in subjects with a facet joint pathology, pain appears on extending the trunk at a low speed and maximum range, reducing the maximum moment (torque) generated.  </a:t>
            </a:r>
          </a:p>
        </p:txBody>
      </p:sp>
      <p:sp>
        <p:nvSpPr>
          <p:cNvPr id="6" name="Rectángulo 5">
            <a:extLst>
              <a:ext uri="{FF2B5EF4-FFF2-40B4-BE49-F238E27FC236}">
                <a16:creationId xmlns:a16="http://schemas.microsoft.com/office/drawing/2014/main" id="{5416E0E8-464D-4AB4-9ED8-9B0DCC80F6B9}"/>
              </a:ext>
            </a:extLst>
          </p:cNvPr>
          <p:cNvSpPr/>
          <p:nvPr>
            <p:custDataLst>
              <p:tags r:id="rId5"/>
            </p:custDataLst>
          </p:nvPr>
        </p:nvSpPr>
        <p:spPr>
          <a:xfrm>
            <a:off x="7164288" y="5143927"/>
            <a:ext cx="1729920" cy="244084"/>
          </a:xfrm>
          <a:prstGeom prst="rect">
            <a:avLst/>
          </a:prstGeom>
        </p:spPr>
        <p:txBody>
          <a:bodyPr wrap="square">
            <a:spAutoFit/>
          </a:bodyPr>
          <a:lstStyle/>
          <a:p>
            <a:r>
              <a:rPr lang="en-GB" sz="1000" b="1" i="0" strike="noStrike" cap="none" spc="0" baseline="0" dirty="0">
                <a:solidFill>
                  <a:srgbClr val="B290FF"/>
                </a:solidFill>
                <a:effectLst/>
                <a:latin typeface="Arial"/>
                <a:ea typeface="Arial"/>
                <a:cs typeface="Arial"/>
              </a:rPr>
              <a:t>Ferreira Quintino L. et al.</a:t>
            </a:r>
          </a:p>
        </p:txBody>
      </p:sp>
    </p:spTree>
    <p:extLst>
      <p:ext uri="{BB962C8B-B14F-4D97-AF65-F5344CB8AC3E}">
        <p14:creationId xmlns:p14="http://schemas.microsoft.com/office/powerpoint/2010/main" val="467821043"/>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3058068" y="1887215"/>
            <a:ext cx="3530954" cy="457657"/>
          </a:xfrm>
          <a:prstGeom prst="rect">
            <a:avLst/>
          </a:prstGeom>
        </p:spPr>
        <p:txBody>
          <a:bodyPr wrap="square">
            <a:spAutoFit/>
          </a:bodyPr>
          <a:lstStyle/>
          <a:p>
            <a:pPr algn="ctr">
              <a:defRPr/>
            </a:pPr>
            <a:r>
              <a:rPr lang="en-GB" sz="2400" b="1" i="0" strike="noStrike" cap="none" spc="0" baseline="0" dirty="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863105" y="2420888"/>
            <a:ext cx="7928801" cy="176960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for evaluating motion</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to evaluate strength	</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custDataLst>
              <p:tags r:id="rId8"/>
            </p:custDataLst>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303577275"/>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611560" y="794349"/>
            <a:ext cx="8144881" cy="427147"/>
          </a:xfrm>
          <a:prstGeom prst="rect">
            <a:avLst/>
          </a:prstGeom>
        </p:spPr>
        <p:txBody>
          <a:bodyPr wrap="square">
            <a:spAutoFit/>
          </a:bodyPr>
          <a:lstStyle/>
          <a:p>
            <a:pPr>
              <a:defRPr/>
            </a:pPr>
            <a:r>
              <a:rPr lang="en-GB" sz="2200" b="1" i="0" strike="noStrike" cap="none" spc="0" baseline="0" dirty="0">
                <a:solidFill>
                  <a:srgbClr val="262673"/>
                </a:solidFill>
                <a:effectLst/>
                <a:latin typeface="Arial"/>
                <a:ea typeface="Arial"/>
                <a:cs typeface="Arial"/>
              </a:rPr>
              <a:t>Assessment of muscular activity: Surface EMG</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425848" y="1382639"/>
            <a:ext cx="8144880"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SURFACE EMG</a:t>
            </a:r>
          </a:p>
        </p:txBody>
      </p:sp>
      <p:sp>
        <p:nvSpPr>
          <p:cNvPr id="9" name="Prostokąt 3">
            <a:extLst>
              <a:ext uri="{FF2B5EF4-FFF2-40B4-BE49-F238E27FC236}">
                <a16:creationId xmlns:a16="http://schemas.microsoft.com/office/drawing/2014/main" id="{6AC4E50D-04A0-4E34-88C5-950DB0EE313E}"/>
              </a:ext>
            </a:extLst>
          </p:cNvPr>
          <p:cNvSpPr/>
          <p:nvPr>
            <p:custDataLst>
              <p:tags r:id="rId8"/>
            </p:custDataLst>
          </p:nvPr>
        </p:nvSpPr>
        <p:spPr>
          <a:xfrm>
            <a:off x="484371" y="1926124"/>
            <a:ext cx="5865454" cy="369332"/>
          </a:xfrm>
          <a:prstGeom prst="rect">
            <a:avLst/>
          </a:prstGeom>
          <a:noFill/>
        </p:spPr>
        <p:txBody>
          <a:bodyPr wrap="square">
            <a:spAutoFit/>
          </a:bodyPr>
          <a:lstStyle/>
          <a:p>
            <a:pPr marL="285750" indent="-285750" algn="just">
              <a:buFont typeface="Arial" panose="020B0604020202020204" pitchFamily="34" charset="0"/>
              <a:buChar char="•"/>
              <a:defRPr/>
            </a:pPr>
            <a:endParaRPr lang="en-US" sz="1800" b="0" dirty="0">
              <a:solidFill>
                <a:schemeClr val="accent2">
                  <a:lumMod val="75000"/>
                </a:schemeClr>
              </a:solidFill>
            </a:endParaRPr>
          </a:p>
        </p:txBody>
      </p:sp>
      <p:sp>
        <p:nvSpPr>
          <p:cNvPr id="11" name="Prostokąt 3">
            <a:extLst>
              <a:ext uri="{FF2B5EF4-FFF2-40B4-BE49-F238E27FC236}">
                <a16:creationId xmlns:a16="http://schemas.microsoft.com/office/drawing/2014/main" id="{A0DCBAA8-252E-4373-9F36-2D998B344211}"/>
              </a:ext>
            </a:extLst>
          </p:cNvPr>
          <p:cNvSpPr/>
          <p:nvPr>
            <p:custDataLst>
              <p:tags r:id="rId9"/>
            </p:custDataLst>
          </p:nvPr>
        </p:nvSpPr>
        <p:spPr>
          <a:xfrm>
            <a:off x="448364" y="1843855"/>
            <a:ext cx="8144880" cy="1800119"/>
          </a:xfrm>
          <a:prstGeom prst="rect">
            <a:avLst/>
          </a:prstGeom>
          <a:no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There are many evaluation protocols for muscular activity that use surface EMG:</a:t>
            </a:r>
          </a:p>
          <a:p>
            <a:pPr marL="285750" indent="-285750" algn="just">
              <a:buFont typeface="Arial" panose="020B0604020202020204" pitchFamily="34" charset="0"/>
              <a:buChar char="•"/>
              <a:defRPr/>
            </a:pPr>
            <a:r>
              <a:rPr lang="en-GB" sz="1600" b="1" i="0" strike="noStrike" cap="none" spc="0" baseline="0" dirty="0">
                <a:solidFill>
                  <a:srgbClr val="262673"/>
                </a:solidFill>
                <a:effectLst/>
                <a:latin typeface="Arial"/>
                <a:ea typeface="Arial"/>
                <a:cs typeface="Arial"/>
              </a:rPr>
              <a:t>Measurement of the flexion-relaxation phenomenon in the lumbar spine:</a:t>
            </a:r>
          </a:p>
          <a:p>
            <a:pPr marL="742950" lvl="1" indent="-285750" algn="just">
              <a:buFont typeface="Wingdings" panose="05000000000000000000" pitchFamily="2" charset="2"/>
              <a:buChar char="ü"/>
              <a:defRPr/>
            </a:pPr>
            <a:r>
              <a:rPr lang="en-GB" sz="1600" b="0" i="0" strike="noStrike" cap="none" spc="0" baseline="0" dirty="0">
                <a:solidFill>
                  <a:srgbClr val="262673"/>
                </a:solidFill>
                <a:effectLst/>
                <a:latin typeface="Arial"/>
                <a:ea typeface="Arial"/>
                <a:cs typeface="Arial"/>
              </a:rPr>
              <a:t>Relaxation of the musculature at maximum flexion (healthy subjects). </a:t>
            </a:r>
          </a:p>
          <a:p>
            <a:pPr marL="742950" lvl="1" indent="-285750" algn="just">
              <a:buFont typeface="Wingdings" panose="05000000000000000000" pitchFamily="2" charset="2"/>
              <a:buChar char="ü"/>
              <a:defRPr/>
            </a:pPr>
            <a:r>
              <a:rPr lang="en-GB" sz="1600" b="0" i="0" strike="noStrike" cap="none" spc="0" baseline="0" dirty="0">
                <a:solidFill>
                  <a:srgbClr val="262673"/>
                </a:solidFill>
                <a:effectLst/>
                <a:latin typeface="Arial"/>
                <a:ea typeface="Arial"/>
                <a:cs typeface="Arial"/>
              </a:rPr>
              <a:t>There are different protocols as regards the instruments and requirements for the gesture that</a:t>
            </a:r>
            <a:r>
              <a:rPr lang="en-GB" sz="1600" b="0" i="0" strike="noStrike" cap="none" spc="0" dirty="0">
                <a:solidFill>
                  <a:srgbClr val="262673"/>
                </a:solidFill>
                <a:effectLst/>
                <a:latin typeface="Arial"/>
                <a:ea typeface="Arial"/>
                <a:cs typeface="Arial"/>
              </a:rPr>
              <a:t> is </a:t>
            </a:r>
            <a:r>
              <a:rPr lang="en-GB" sz="1600" b="0" i="0" strike="noStrike" cap="none" spc="0" baseline="0" dirty="0">
                <a:solidFill>
                  <a:srgbClr val="262673"/>
                </a:solidFill>
                <a:effectLst/>
                <a:latin typeface="Arial"/>
                <a:ea typeface="Arial"/>
                <a:cs typeface="Arial"/>
              </a:rPr>
              <a:t>to be performed in order to evaluate this phenomenon. Many of them specify the minimum flexion required of the lumbar spine for the evaluation of the phenomenon to be valid. </a:t>
            </a:r>
          </a:p>
        </p:txBody>
      </p:sp>
      <p:pic>
        <p:nvPicPr>
          <p:cNvPr id="5" name="Imagen 4">
            <a:extLst>
              <a:ext uri="{FF2B5EF4-FFF2-40B4-BE49-F238E27FC236}">
                <a16:creationId xmlns:a16="http://schemas.microsoft.com/office/drawing/2014/main" id="{B83D252E-ED12-49EC-824A-F36A0CA1302F}"/>
              </a:ext>
            </a:extLst>
          </p:cNvPr>
          <p:cNvPicPr>
            <a:picLocks noChangeAspect="1"/>
          </p:cNvPicPr>
          <p:nvPr>
            <p:custDataLst>
              <p:tags r:id="rId10"/>
            </p:custDataLst>
          </p:nvPr>
        </p:nvPicPr>
        <p:blipFill>
          <a:blip r:embed="rId18" cstate="print"/>
          <a:stretch>
            <a:fillRect/>
          </a:stretch>
        </p:blipFill>
        <p:spPr>
          <a:xfrm>
            <a:off x="1907704" y="3912987"/>
            <a:ext cx="3183062" cy="1885313"/>
          </a:xfrm>
          <a:prstGeom prst="rect">
            <a:avLst/>
          </a:prstGeom>
        </p:spPr>
      </p:pic>
      <p:cxnSp>
        <p:nvCxnSpPr>
          <p:cNvPr id="7" name="Conector recto de flecha 6">
            <a:extLst>
              <a:ext uri="{FF2B5EF4-FFF2-40B4-BE49-F238E27FC236}">
                <a16:creationId xmlns:a16="http://schemas.microsoft.com/office/drawing/2014/main" id="{3AABEC3D-D36A-4D71-8D94-C8009F313F0F}"/>
              </a:ext>
            </a:extLst>
          </p:cNvPr>
          <p:cNvCxnSpPr/>
          <p:nvPr>
            <p:custDataLst>
              <p:tags r:id="rId11"/>
            </p:custDataLst>
          </p:nvPr>
        </p:nvCxnSpPr>
        <p:spPr bwMode="auto">
          <a:xfrm flipV="1">
            <a:off x="4139952" y="4706328"/>
            <a:ext cx="1850914" cy="594880"/>
          </a:xfrm>
          <a:prstGeom prst="straightConnector1">
            <a:avLst/>
          </a:prstGeom>
          <a:noFill/>
          <a:ln w="57150" cap="flat" cmpd="sng" algn="ctr">
            <a:solidFill>
              <a:srgbClr val="00B050"/>
            </a:solidFill>
            <a:prstDash val="solid"/>
            <a:round/>
            <a:headEnd type="none" w="med" len="med"/>
            <a:tailEnd type="triangle"/>
          </a:ln>
          <a:effectLst/>
        </p:spPr>
      </p:cxnSp>
      <p:cxnSp>
        <p:nvCxnSpPr>
          <p:cNvPr id="17" name="Conector recto de flecha 16">
            <a:extLst>
              <a:ext uri="{FF2B5EF4-FFF2-40B4-BE49-F238E27FC236}">
                <a16:creationId xmlns:a16="http://schemas.microsoft.com/office/drawing/2014/main" id="{DDA934A9-5DF6-4F6D-A2E3-1FD7C23B8933}"/>
              </a:ext>
            </a:extLst>
          </p:cNvPr>
          <p:cNvCxnSpPr/>
          <p:nvPr>
            <p:custDataLst>
              <p:tags r:id="rId12"/>
            </p:custDataLst>
          </p:nvPr>
        </p:nvCxnSpPr>
        <p:spPr bwMode="auto">
          <a:xfrm flipV="1">
            <a:off x="4067944" y="4201503"/>
            <a:ext cx="1800200" cy="648072"/>
          </a:xfrm>
          <a:prstGeom prst="straightConnector1">
            <a:avLst/>
          </a:prstGeom>
          <a:noFill/>
          <a:ln w="57150" cap="flat" cmpd="sng" algn="ctr">
            <a:solidFill>
              <a:srgbClr val="00B050"/>
            </a:solidFill>
            <a:prstDash val="solid"/>
            <a:round/>
            <a:headEnd type="none" w="med" len="med"/>
            <a:tailEnd type="triangle"/>
          </a:ln>
          <a:effectLst/>
        </p:spPr>
      </p:cxnSp>
      <p:sp>
        <p:nvSpPr>
          <p:cNvPr id="19" name="Rectángulo 18">
            <a:extLst>
              <a:ext uri="{FF2B5EF4-FFF2-40B4-BE49-F238E27FC236}">
                <a16:creationId xmlns:a16="http://schemas.microsoft.com/office/drawing/2014/main" id="{B5A44F0F-8558-47B6-B3EC-928AB0596100}"/>
              </a:ext>
            </a:extLst>
          </p:cNvPr>
          <p:cNvSpPr/>
          <p:nvPr>
            <p:custDataLst>
              <p:tags r:id="rId13"/>
            </p:custDataLst>
          </p:nvPr>
        </p:nvSpPr>
        <p:spPr>
          <a:xfrm>
            <a:off x="5947845" y="4561670"/>
            <a:ext cx="1427309" cy="671231"/>
          </a:xfrm>
          <a:prstGeom prst="rect">
            <a:avLst/>
          </a:prstGeom>
        </p:spPr>
        <p:txBody>
          <a:bodyPr wrap="square">
            <a:spAutoFit/>
          </a:bodyPr>
          <a:lstStyle/>
          <a:p>
            <a:r>
              <a:rPr lang="en-GB" sz="1400" b="0" i="0" strike="noStrike" cap="none" spc="0" baseline="0" dirty="0">
                <a:solidFill>
                  <a:srgbClr val="262673"/>
                </a:solidFill>
                <a:effectLst/>
                <a:latin typeface="Arial"/>
                <a:ea typeface="Arial"/>
                <a:cs typeface="Arial"/>
              </a:rPr>
              <a:t>Maximum flexion.</a:t>
            </a:r>
          </a:p>
          <a:p>
            <a:endParaRPr lang="es-ES" dirty="0"/>
          </a:p>
        </p:txBody>
      </p:sp>
      <p:sp>
        <p:nvSpPr>
          <p:cNvPr id="20" name="Rectángulo 19">
            <a:extLst>
              <a:ext uri="{FF2B5EF4-FFF2-40B4-BE49-F238E27FC236}">
                <a16:creationId xmlns:a16="http://schemas.microsoft.com/office/drawing/2014/main" id="{C3B9B447-5181-4AD0-8C70-21E51CBBB6C2}"/>
              </a:ext>
            </a:extLst>
          </p:cNvPr>
          <p:cNvSpPr/>
          <p:nvPr>
            <p:custDataLst>
              <p:tags r:id="rId14"/>
            </p:custDataLst>
          </p:nvPr>
        </p:nvSpPr>
        <p:spPr>
          <a:xfrm>
            <a:off x="5825125" y="4050983"/>
            <a:ext cx="2451154" cy="457657"/>
          </a:xfrm>
          <a:prstGeom prst="rect">
            <a:avLst/>
          </a:prstGeom>
        </p:spPr>
        <p:txBody>
          <a:bodyPr wrap="square">
            <a:spAutoFit/>
          </a:bodyPr>
          <a:lstStyle/>
          <a:p>
            <a:r>
              <a:rPr lang="en-GB" sz="1400" b="0" i="0" strike="noStrike" cap="none" spc="0" baseline="0" dirty="0">
                <a:solidFill>
                  <a:srgbClr val="262673"/>
                </a:solidFill>
                <a:effectLst/>
                <a:latin typeface="Arial"/>
                <a:ea typeface="Arial"/>
                <a:cs typeface="Arial"/>
              </a:rPr>
              <a:t>Decrease in EMG activity.</a:t>
            </a:r>
          </a:p>
          <a:p>
            <a:endParaRPr lang="es-ES" dirty="0"/>
          </a:p>
        </p:txBody>
      </p:sp>
      <p:sp>
        <p:nvSpPr>
          <p:cNvPr id="16" name="Rectángulo 15">
            <a:extLst>
              <a:ext uri="{FF2B5EF4-FFF2-40B4-BE49-F238E27FC236}">
                <a16:creationId xmlns:a16="http://schemas.microsoft.com/office/drawing/2014/main" id="{C898C0E0-2679-4922-BA6E-8F9C10CC7CD3}"/>
              </a:ext>
            </a:extLst>
          </p:cNvPr>
          <p:cNvSpPr/>
          <p:nvPr>
            <p:custDataLst>
              <p:tags r:id="rId15"/>
            </p:custDataLst>
          </p:nvPr>
        </p:nvSpPr>
        <p:spPr>
          <a:xfrm>
            <a:off x="5475966" y="5167993"/>
            <a:ext cx="3524180" cy="610210"/>
          </a:xfrm>
          <a:prstGeom prst="rect">
            <a:avLst/>
          </a:prstGeom>
        </p:spPr>
        <p:txBody>
          <a:bodyPr wrap="square">
            <a:spAutoFit/>
          </a:bodyPr>
          <a:lstStyle/>
          <a:p>
            <a:r>
              <a:rPr lang="en-GB" sz="1200" b="0" i="0" strike="noStrike" cap="none" spc="0" baseline="0" dirty="0">
                <a:solidFill>
                  <a:srgbClr val="262673"/>
                </a:solidFill>
                <a:effectLst/>
                <a:latin typeface="Arial"/>
                <a:ea typeface="Arial"/>
                <a:cs typeface="Arial"/>
              </a:rPr>
              <a:t>You can see an example of the protocol for performing this type of test via the following link:</a:t>
            </a:r>
          </a:p>
          <a:p>
            <a:r>
              <a:rPr lang="en-GB" sz="1000" b="1" i="0" strike="noStrike" cap="none" spc="0" baseline="0" dirty="0">
                <a:solidFill>
                  <a:srgbClr val="FFFFFF"/>
                </a:solidFill>
                <a:effectLst/>
                <a:latin typeface="Arial"/>
                <a:ea typeface="Arial"/>
                <a:cs typeface="Arial"/>
                <a:hlinkClick r:id="rId19" history="0"/>
              </a:rPr>
              <a:t>https://www.youtube.com/watch?v=rrMUmVgEOWg</a:t>
            </a:r>
          </a:p>
        </p:txBody>
      </p:sp>
    </p:spTree>
    <p:extLst>
      <p:ext uri="{BB962C8B-B14F-4D97-AF65-F5344CB8AC3E}">
        <p14:creationId xmlns:p14="http://schemas.microsoft.com/office/powerpoint/2010/main" val="2282157568"/>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the lumbar spine</a:t>
            </a:r>
          </a:p>
        </p:txBody>
      </p:sp>
      <p:sp>
        <p:nvSpPr>
          <p:cNvPr id="4" name="Prostokąt 3">
            <a:extLst>
              <a:ext uri="{FF2B5EF4-FFF2-40B4-BE49-F238E27FC236}">
                <a16:creationId xmlns:a16="http://schemas.microsoft.com/office/drawing/2014/main" id="{6F1E17A5-99A2-450F-AC97-BC84B3D4606F}"/>
              </a:ext>
            </a:extLst>
          </p:cNvPr>
          <p:cNvSpPr/>
          <p:nvPr>
            <p:custDataLst>
              <p:tags r:id="rId7"/>
            </p:custDataLst>
          </p:nvPr>
        </p:nvSpPr>
        <p:spPr>
          <a:xfrm>
            <a:off x="370601" y="1337128"/>
            <a:ext cx="8144880"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SURFACE EMG</a:t>
            </a:r>
          </a:p>
        </p:txBody>
      </p:sp>
      <p:sp>
        <p:nvSpPr>
          <p:cNvPr id="11" name="Prostokąt 3">
            <a:extLst>
              <a:ext uri="{FF2B5EF4-FFF2-40B4-BE49-F238E27FC236}">
                <a16:creationId xmlns:a16="http://schemas.microsoft.com/office/drawing/2014/main" id="{A0DCBAA8-252E-4373-9F36-2D998B344211}"/>
              </a:ext>
            </a:extLst>
          </p:cNvPr>
          <p:cNvSpPr/>
          <p:nvPr>
            <p:custDataLst>
              <p:tags r:id="rId8"/>
            </p:custDataLst>
          </p:nvPr>
        </p:nvSpPr>
        <p:spPr>
          <a:xfrm>
            <a:off x="370602" y="1702762"/>
            <a:ext cx="8144880" cy="335615"/>
          </a:xfrm>
          <a:prstGeom prst="rect">
            <a:avLst/>
          </a:prstGeom>
          <a:noFill/>
        </p:spPr>
        <p:txBody>
          <a:bodyPr wrap="square">
            <a:spAutoFit/>
          </a:bodyPr>
          <a:lstStyle/>
          <a:p>
            <a:pPr algn="just">
              <a:defRPr/>
            </a:pPr>
            <a:r>
              <a:rPr lang="en-GB" sz="1600" b="0" i="0" strike="noStrike" cap="none" spc="0" baseline="0" dirty="0">
                <a:solidFill>
                  <a:srgbClr val="262673"/>
                </a:solidFill>
                <a:effectLst/>
                <a:latin typeface="Arial"/>
                <a:ea typeface="Arial"/>
                <a:cs typeface="Arial"/>
              </a:rPr>
              <a:t>Chiou Sy et al. </a:t>
            </a:r>
          </a:p>
        </p:txBody>
      </p:sp>
      <p:pic>
        <p:nvPicPr>
          <p:cNvPr id="3" name="Imagen 2">
            <a:extLst>
              <a:ext uri="{FF2B5EF4-FFF2-40B4-BE49-F238E27FC236}">
                <a16:creationId xmlns:a16="http://schemas.microsoft.com/office/drawing/2014/main" id="{01BC89C4-F773-4945-AA18-E419FA9C1DCA}"/>
              </a:ext>
            </a:extLst>
          </p:cNvPr>
          <p:cNvPicPr>
            <a:picLocks noChangeAspect="1"/>
          </p:cNvPicPr>
          <p:nvPr>
            <p:custDataLst>
              <p:tags r:id="rId9"/>
            </p:custDataLst>
          </p:nvPr>
        </p:nvPicPr>
        <p:blipFill>
          <a:blip r:embed="rId15" cstate="print"/>
          <a:stretch>
            <a:fillRect/>
          </a:stretch>
        </p:blipFill>
        <p:spPr>
          <a:xfrm>
            <a:off x="5940152" y="4201847"/>
            <a:ext cx="3122384" cy="1572424"/>
          </a:xfrm>
          <a:prstGeom prst="rect">
            <a:avLst/>
          </a:prstGeom>
        </p:spPr>
      </p:pic>
      <p:graphicFrame>
        <p:nvGraphicFramePr>
          <p:cNvPr id="13" name="Tabla 12">
            <a:extLst>
              <a:ext uri="{FF2B5EF4-FFF2-40B4-BE49-F238E27FC236}">
                <a16:creationId xmlns:a16="http://schemas.microsoft.com/office/drawing/2014/main" id="{56DE1E3C-43A0-4CCA-A77B-A53B07A033A1}"/>
              </a:ext>
            </a:extLst>
          </p:cNvPr>
          <p:cNvGraphicFramePr>
            <a:graphicFrameLocks noGrp="1"/>
          </p:cNvGraphicFramePr>
          <p:nvPr>
            <p:custDataLst>
              <p:tags r:id="rId10"/>
            </p:custDataLst>
          </p:nvPr>
        </p:nvGraphicFramePr>
        <p:xfrm>
          <a:off x="486813" y="2065508"/>
          <a:ext cx="5205308" cy="1363492"/>
        </p:xfrm>
        <a:graphic>
          <a:graphicData uri="http://schemas.openxmlformats.org/drawingml/2006/table">
            <a:tbl>
              <a:tblPr firstRow="1" bandRow="1">
                <a:tableStyleId>{5C22544A-7EE6-4342-B048-85BDC9FD1C3A}</a:tableStyleId>
              </a:tblPr>
              <a:tblGrid>
                <a:gridCol w="5205308">
                  <a:extLst>
                    <a:ext uri="{9D8B030D-6E8A-4147-A177-3AD203B41FA5}">
                      <a16:colId xmlns:a16="http://schemas.microsoft.com/office/drawing/2014/main" val="75709776"/>
                    </a:ext>
                  </a:extLst>
                </a:gridCol>
              </a:tblGrid>
              <a:tr h="380509">
                <a:tc>
                  <a:txBody>
                    <a:bodyPr/>
                    <a:lstStyle/>
                    <a:p>
                      <a:pPr algn="ctr"/>
                      <a:r>
                        <a:rPr lang="en-GB" sz="1800" b="1" i="0" strike="noStrike" cap="none" spc="0" baseline="0" dirty="0">
                          <a:solidFill>
                            <a:srgbClr val="FFFFFF"/>
                          </a:solidFill>
                          <a:effectLst/>
                          <a:latin typeface="Arial"/>
                          <a:ea typeface="Arial"/>
                          <a:cs typeface="Arial"/>
                        </a:rPr>
                        <a:t>Objective of study</a:t>
                      </a:r>
                    </a:p>
                  </a:txBody>
                  <a:tcPr/>
                </a:tc>
                <a:extLst>
                  <a:ext uri="{0D108BD9-81ED-4DB2-BD59-A6C34878D82A}">
                    <a16:rowId xmlns:a16="http://schemas.microsoft.com/office/drawing/2014/main" val="767777539"/>
                  </a:ext>
                </a:extLst>
              </a:tr>
              <a:tr h="982983">
                <a:tc>
                  <a:txBody>
                    <a:bodyPr/>
                    <a:lstStyle/>
                    <a:p>
                      <a:pPr algn="just"/>
                      <a:r>
                        <a:rPr lang="en-GB" sz="1400" b="0" i="0" strike="noStrike" cap="none" spc="0" baseline="0" dirty="0">
                          <a:solidFill>
                            <a:srgbClr val="000000"/>
                          </a:solidFill>
                          <a:effectLst/>
                          <a:latin typeface="Arial"/>
                          <a:ea typeface="Arial"/>
                          <a:cs typeface="Arial"/>
                        </a:rPr>
                        <a:t>To study the ability to check on the lumbar extensor strength (EMG in terms of frequency) in subjects with lumbar pain, and to analyse whether it is related to the perceived disability. </a:t>
                      </a:r>
                    </a:p>
                  </a:txBody>
                  <a:tcPr/>
                </a:tc>
                <a:extLst>
                  <a:ext uri="{0D108BD9-81ED-4DB2-BD59-A6C34878D82A}">
                    <a16:rowId xmlns:a16="http://schemas.microsoft.com/office/drawing/2014/main" val="965257053"/>
                  </a:ext>
                </a:extLst>
              </a:tr>
            </a:tbl>
          </a:graphicData>
        </a:graphic>
      </p:graphicFrame>
      <p:graphicFrame>
        <p:nvGraphicFramePr>
          <p:cNvPr id="14" name="Tabla 13">
            <a:extLst>
              <a:ext uri="{FF2B5EF4-FFF2-40B4-BE49-F238E27FC236}">
                <a16:creationId xmlns:a16="http://schemas.microsoft.com/office/drawing/2014/main" id="{61F6521D-7BC4-46C7-B166-418E0604DB6A}"/>
              </a:ext>
            </a:extLst>
          </p:cNvPr>
          <p:cNvGraphicFramePr>
            <a:graphicFrameLocks noGrp="1"/>
          </p:cNvGraphicFramePr>
          <p:nvPr>
            <p:custDataLst>
              <p:tags r:id="rId11"/>
            </p:custDataLst>
          </p:nvPr>
        </p:nvGraphicFramePr>
        <p:xfrm>
          <a:off x="490546" y="3408500"/>
          <a:ext cx="5205307" cy="2236640"/>
        </p:xfrm>
        <a:graphic>
          <a:graphicData uri="http://schemas.openxmlformats.org/drawingml/2006/table">
            <a:tbl>
              <a:tblPr firstRow="1" bandRow="1">
                <a:tableStyleId>{5C22544A-7EE6-4342-B048-85BDC9FD1C3A}</a:tableStyleId>
              </a:tblPr>
              <a:tblGrid>
                <a:gridCol w="5205307">
                  <a:extLst>
                    <a:ext uri="{9D8B030D-6E8A-4147-A177-3AD203B41FA5}">
                      <a16:colId xmlns:a16="http://schemas.microsoft.com/office/drawing/2014/main" val="1407318975"/>
                    </a:ext>
                  </a:extLst>
                </a:gridCol>
              </a:tblGrid>
              <a:tr h="361368">
                <a:tc>
                  <a:txBody>
                    <a:bodyPr/>
                    <a:lstStyle/>
                    <a:p>
                      <a:pPr algn="ctr"/>
                      <a:r>
                        <a:rPr lang="en-GB" sz="1800" b="1" i="0" strike="noStrike" cap="none" spc="0" baseline="0" dirty="0">
                          <a:solidFill>
                            <a:srgbClr val="FFFFFF"/>
                          </a:solidFill>
                          <a:effectLst/>
                          <a:latin typeface="Arial"/>
                          <a:ea typeface="Arial"/>
                          <a:cs typeface="Arial"/>
                        </a:rPr>
                        <a:t>Protocol used</a:t>
                      </a:r>
                    </a:p>
                  </a:txBody>
                  <a:tcPr/>
                </a:tc>
                <a:extLst>
                  <a:ext uri="{0D108BD9-81ED-4DB2-BD59-A6C34878D82A}">
                    <a16:rowId xmlns:a16="http://schemas.microsoft.com/office/drawing/2014/main" val="1806909983"/>
                  </a:ext>
                </a:extLst>
              </a:tr>
              <a:tr h="1870880">
                <a:tc>
                  <a:txBody>
                    <a:bodyPr/>
                    <a:lstStyle/>
                    <a:p>
                      <a:pPr algn="just"/>
                      <a:r>
                        <a:rPr lang="en-GB" sz="1400" b="0" i="0" strike="noStrike" cap="none" spc="0" baseline="0" dirty="0">
                          <a:solidFill>
                            <a:srgbClr val="000000"/>
                          </a:solidFill>
                          <a:effectLst/>
                          <a:latin typeface="Arial"/>
                          <a:ea typeface="Arial"/>
                          <a:cs typeface="Arial"/>
                        </a:rPr>
                        <a:t>Bilateral electrodes in erector spinae L4 and T12 (EMG). </a:t>
                      </a:r>
                    </a:p>
                    <a:p>
                      <a:pPr algn="just"/>
                      <a:r>
                        <a:rPr lang="en-GB" sz="1400" b="0" i="0" strike="noStrike" cap="none" spc="0" baseline="0" dirty="0">
                          <a:solidFill>
                            <a:srgbClr val="000000"/>
                          </a:solidFill>
                          <a:effectLst/>
                          <a:latin typeface="Arial"/>
                          <a:ea typeface="Arial"/>
                          <a:cs typeface="Arial"/>
                        </a:rPr>
                        <a:t>Subjects performed three brief maximum voluntary isometric contractions (MVICs) of the back extensors and the torque was measured using a dynamometer. </a:t>
                      </a:r>
                    </a:p>
                    <a:p>
                      <a:pPr algn="just"/>
                      <a:r>
                        <a:rPr lang="en-GB" sz="1400" b="0" i="0" strike="noStrike" cap="none" spc="0" baseline="0" dirty="0">
                          <a:solidFill>
                            <a:srgbClr val="000000"/>
                          </a:solidFill>
                          <a:effectLst/>
                          <a:latin typeface="Arial"/>
                          <a:ea typeface="Arial"/>
                          <a:cs typeface="Arial"/>
                        </a:rPr>
                        <a:t>The frequency of the EMG signal is studied at the moment of peak torque, obtaining: a ratio (low/high frequencies) of the energy, peak power and the frequency of the peak power for each recording site, averaged and correlated.</a:t>
                      </a:r>
                    </a:p>
                  </a:txBody>
                  <a:tcPr/>
                </a:tc>
                <a:extLst>
                  <a:ext uri="{0D108BD9-81ED-4DB2-BD59-A6C34878D82A}">
                    <a16:rowId xmlns:a16="http://schemas.microsoft.com/office/drawing/2014/main" val="242926012"/>
                  </a:ext>
                </a:extLst>
              </a:tr>
            </a:tbl>
          </a:graphicData>
        </a:graphic>
      </p:graphicFrame>
      <p:pic>
        <p:nvPicPr>
          <p:cNvPr id="5" name="Imagen 4">
            <a:extLst>
              <a:ext uri="{FF2B5EF4-FFF2-40B4-BE49-F238E27FC236}">
                <a16:creationId xmlns:a16="http://schemas.microsoft.com/office/drawing/2014/main" id="{4406E6A8-8C5C-4C4C-BA4D-8B8269405966}"/>
              </a:ext>
            </a:extLst>
          </p:cNvPr>
          <p:cNvPicPr>
            <a:picLocks noChangeAspect="1"/>
          </p:cNvPicPr>
          <p:nvPr>
            <p:custDataLst>
              <p:tags r:id="rId12"/>
            </p:custDataLst>
          </p:nvPr>
        </p:nvPicPr>
        <p:blipFill>
          <a:blip r:embed="rId16" cstate="print"/>
          <a:stretch>
            <a:fillRect/>
          </a:stretch>
        </p:blipFill>
        <p:spPr>
          <a:xfrm>
            <a:off x="6228184" y="1878683"/>
            <a:ext cx="2793561" cy="2329808"/>
          </a:xfrm>
          <a:prstGeom prst="rect">
            <a:avLst/>
          </a:prstGeom>
        </p:spPr>
      </p:pic>
    </p:spTree>
    <p:extLst>
      <p:ext uri="{BB962C8B-B14F-4D97-AF65-F5344CB8AC3E}">
        <p14:creationId xmlns:p14="http://schemas.microsoft.com/office/powerpoint/2010/main" val="1545942955"/>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1" i="0" strike="noStrike" cap="none" spc="0" baseline="0" dirty="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nvSpPr>
        <p:spPr>
          <a:xfrm>
            <a:off x="661942" y="2514011"/>
            <a:ext cx="8022528" cy="176960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Protocols for evaluating motion</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Protocols to evaluate strength</a:t>
            </a:r>
            <a:r>
              <a:rPr lang="en-GB" sz="2200" b="0" i="0" strike="noStrike" cap="none" spc="0" baseline="0" dirty="0">
                <a:solidFill>
                  <a:srgbClr val="262673"/>
                </a:solidFill>
                <a:effectLst/>
                <a:latin typeface="Arial"/>
                <a:ea typeface="Arial"/>
                <a:cs typeface="Arial"/>
              </a:rPr>
              <a:t>	</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3383498147"/>
      </p:ext>
    </p:extLst>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AACBA809-7DEE-433E-A9E5-4DA862D7B794}"/>
              </a:ext>
            </a:extLst>
          </p:cNvPr>
          <p:cNvGraphicFramePr>
            <a:graphicFrameLocks noGrp="1"/>
          </p:cNvGraphicFramePr>
          <p:nvPr>
            <p:custDataLst>
              <p:tags r:id="rId1"/>
            </p:custDataLst>
          </p:nvPr>
        </p:nvGraphicFramePr>
        <p:xfrm>
          <a:off x="531512" y="2384876"/>
          <a:ext cx="8102240" cy="3708420"/>
        </p:xfrm>
        <a:graphic>
          <a:graphicData uri="http://schemas.openxmlformats.org/drawingml/2006/table">
            <a:tbl>
              <a:tblPr firstRow="1" bandRow="1">
                <a:tableStyleId>{5C22544A-7EE6-4342-B048-85BDC9FD1C3A}</a:tableStyleId>
              </a:tblPr>
              <a:tblGrid>
                <a:gridCol w="1236351">
                  <a:extLst>
                    <a:ext uri="{9D8B030D-6E8A-4147-A177-3AD203B41FA5}">
                      <a16:colId xmlns:a16="http://schemas.microsoft.com/office/drawing/2014/main" val="3248385937"/>
                    </a:ext>
                  </a:extLst>
                </a:gridCol>
                <a:gridCol w="3164177">
                  <a:extLst>
                    <a:ext uri="{9D8B030D-6E8A-4147-A177-3AD203B41FA5}">
                      <a16:colId xmlns:a16="http://schemas.microsoft.com/office/drawing/2014/main" val="3415780917"/>
                    </a:ext>
                  </a:extLst>
                </a:gridCol>
                <a:gridCol w="3701712">
                  <a:extLst>
                    <a:ext uri="{9D8B030D-6E8A-4147-A177-3AD203B41FA5}">
                      <a16:colId xmlns:a16="http://schemas.microsoft.com/office/drawing/2014/main" val="4099007684"/>
                    </a:ext>
                  </a:extLst>
                </a:gridCol>
              </a:tblGrid>
              <a:tr h="541021">
                <a:tc>
                  <a:txBody>
                    <a:bodyPr/>
                    <a:lstStyle/>
                    <a:p>
                      <a:pPr algn="ctr"/>
                      <a:r>
                        <a:rPr lang="en-GB" sz="1400" b="1" i="0" strike="noStrike" cap="none" spc="0" baseline="0" dirty="0">
                          <a:solidFill>
                            <a:srgbClr val="FFFFFF"/>
                          </a:solidFill>
                          <a:effectLst/>
                          <a:latin typeface="Arial"/>
                          <a:ea typeface="Arial"/>
                          <a:cs typeface="Arial"/>
                        </a:rPr>
                        <a:t>Muscle</a:t>
                      </a:r>
                    </a:p>
                  </a:txBody>
                  <a:tcPr/>
                </a:tc>
                <a:tc>
                  <a:txBody>
                    <a:bodyPr/>
                    <a:lstStyle/>
                    <a:p>
                      <a:pPr algn="ctr"/>
                      <a:r>
                        <a:rPr lang="en-GB" sz="1400" b="1" i="0" strike="noStrike" cap="none" spc="0" baseline="0" dirty="0">
                          <a:solidFill>
                            <a:srgbClr val="FFFFFF"/>
                          </a:solidFill>
                          <a:effectLst/>
                          <a:latin typeface="Arial"/>
                          <a:ea typeface="Arial"/>
                          <a:cs typeface="Arial"/>
                        </a:rPr>
                        <a:t>EMG sensors (X)</a:t>
                      </a:r>
                    </a:p>
                  </a:txBody>
                  <a:tcPr/>
                </a:tc>
                <a:tc>
                  <a:txBody>
                    <a:bodyPr/>
                    <a:lstStyle/>
                    <a:p>
                      <a:pPr algn="ctr"/>
                      <a:r>
                        <a:rPr lang="en-GB" sz="1400" b="1" i="0" strike="noStrike" cap="none" spc="0" baseline="0" dirty="0">
                          <a:solidFill>
                            <a:srgbClr val="FFFFFF"/>
                          </a:solidFill>
                          <a:effectLst/>
                          <a:latin typeface="Arial"/>
                          <a:ea typeface="Arial"/>
                          <a:cs typeface="Arial"/>
                        </a:rPr>
                        <a:t>Activity/Test</a:t>
                      </a:r>
                    </a:p>
                  </a:txBody>
                  <a:tcPr/>
                </a:tc>
                <a:extLst>
                  <a:ext uri="{0D108BD9-81ED-4DB2-BD59-A6C34878D82A}">
                    <a16:rowId xmlns:a16="http://schemas.microsoft.com/office/drawing/2014/main" val="1830724122"/>
                  </a:ext>
                </a:extLst>
              </a:tr>
              <a:tr h="3167399">
                <a:tc>
                  <a:txBody>
                    <a:bodyPr/>
                    <a:lstStyle/>
                    <a:p>
                      <a:endParaRPr lang="es-ES" sz="1400" dirty="0"/>
                    </a:p>
                    <a:p>
                      <a:endParaRPr lang="es-ES" sz="1400" dirty="0"/>
                    </a:p>
                    <a:p>
                      <a:endParaRPr lang="es-ES" sz="1400" dirty="0"/>
                    </a:p>
                    <a:p>
                      <a:endParaRPr lang="es-ES" sz="1400" dirty="0"/>
                    </a:p>
                    <a:p>
                      <a:endParaRPr lang="es-ES" sz="1400" dirty="0"/>
                    </a:p>
                    <a:p>
                      <a:r>
                        <a:rPr lang="en-GB" sz="1400" b="0" i="0" strike="noStrike" cap="none" spc="0" baseline="0" dirty="0">
                          <a:solidFill>
                            <a:srgbClr val="000000"/>
                          </a:solidFill>
                          <a:effectLst/>
                          <a:latin typeface="Arial"/>
                          <a:ea typeface="Arial"/>
                          <a:cs typeface="Arial"/>
                        </a:rPr>
                        <a:t>Multifidus</a:t>
                      </a:r>
                    </a:p>
                  </a:txBody>
                  <a:tcPr/>
                </a:tc>
                <a:tc>
                  <a:txBody>
                    <a:bodyPr/>
                    <a:lstStyle/>
                    <a:p>
                      <a:endParaRPr lang="es-ES" sz="1400" kern="1200" dirty="0">
                        <a:solidFill>
                          <a:schemeClr val="dk1"/>
                        </a:solidFill>
                        <a:latin typeface="+mn-lt"/>
                        <a:ea typeface="+mn-ea"/>
                        <a:cs typeface="+mn-cs"/>
                      </a:endParaRPr>
                    </a:p>
                  </a:txBody>
                  <a:tcPr/>
                </a:tc>
                <a:tc>
                  <a:txBody>
                    <a:bodyPr/>
                    <a:lstStyle/>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Clinical testing would consist of lifting the trunk from a prone position.</a:t>
                      </a:r>
                    </a:p>
                  </a:txBody>
                  <a:tcPr/>
                </a:tc>
                <a:extLst>
                  <a:ext uri="{0D108BD9-81ED-4DB2-BD59-A6C34878D82A}">
                    <a16:rowId xmlns:a16="http://schemas.microsoft.com/office/drawing/2014/main" val="900874120"/>
                  </a:ext>
                </a:extLst>
              </a:tr>
            </a:tbl>
          </a:graphicData>
        </a:graphic>
      </p:graphicFrame>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6"/>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7"/>
            </p:custDataLst>
          </p:nvPr>
        </p:nvSpPr>
        <p:spPr>
          <a:xfrm>
            <a:off x="527407" y="667392"/>
            <a:ext cx="8216798"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assessment of muscular activity</a:t>
            </a:r>
          </a:p>
        </p:txBody>
      </p:sp>
      <p:sp>
        <p:nvSpPr>
          <p:cNvPr id="4" name="Prostokąt 3">
            <a:extLst>
              <a:ext uri="{FF2B5EF4-FFF2-40B4-BE49-F238E27FC236}">
                <a16:creationId xmlns:a16="http://schemas.microsoft.com/office/drawing/2014/main" id="{6F1E17A5-99A2-450F-AC97-BC84B3D4606F}"/>
              </a:ext>
            </a:extLst>
          </p:cNvPr>
          <p:cNvSpPr/>
          <p:nvPr>
            <p:custDataLst>
              <p:tags r:id="rId8"/>
            </p:custDataLst>
          </p:nvPr>
        </p:nvSpPr>
        <p:spPr>
          <a:xfrm>
            <a:off x="431641" y="1061131"/>
            <a:ext cx="8144880"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SURFACE EMG: Other protocols</a:t>
            </a:r>
          </a:p>
        </p:txBody>
      </p:sp>
      <p:sp>
        <p:nvSpPr>
          <p:cNvPr id="10" name="Prostokąt 3">
            <a:extLst>
              <a:ext uri="{FF2B5EF4-FFF2-40B4-BE49-F238E27FC236}">
                <a16:creationId xmlns:a16="http://schemas.microsoft.com/office/drawing/2014/main" id="{4C12B313-E87B-46D8-80F0-5FE6DE41BA0F}"/>
              </a:ext>
            </a:extLst>
          </p:cNvPr>
          <p:cNvSpPr/>
          <p:nvPr>
            <p:custDataLst>
              <p:tags r:id="rId9"/>
            </p:custDataLst>
          </p:nvPr>
        </p:nvSpPr>
        <p:spPr>
          <a:xfrm>
            <a:off x="431641" y="1318487"/>
            <a:ext cx="8144880" cy="1067867"/>
          </a:xfrm>
          <a:prstGeom prst="rect">
            <a:avLst/>
          </a:prstGeom>
          <a:noFill/>
        </p:spPr>
        <p:txBody>
          <a:bodyPr wrap="square">
            <a:spAutoFit/>
          </a:bodyPr>
          <a:lstStyle/>
          <a:p>
            <a:pPr algn="just">
              <a:defRPr/>
            </a:pPr>
            <a:r>
              <a:rPr lang="en-GB" sz="1600" b="1" i="0" strike="noStrike" cap="none" spc="0" baseline="0" dirty="0">
                <a:solidFill>
                  <a:srgbClr val="262673"/>
                </a:solidFill>
                <a:effectLst/>
                <a:latin typeface="Arial"/>
                <a:ea typeface="Arial"/>
                <a:cs typeface="Arial"/>
              </a:rPr>
              <a:t>SENIAM </a:t>
            </a:r>
            <a:r>
              <a:rPr lang="en-GB" sz="1600" b="0" i="0" strike="noStrike" cap="none" spc="0" baseline="0" dirty="0">
                <a:solidFill>
                  <a:srgbClr val="262673"/>
                </a:solidFill>
                <a:effectLst/>
                <a:latin typeface="Arial"/>
                <a:ea typeface="Arial"/>
                <a:cs typeface="Arial"/>
              </a:rPr>
              <a:t>(Surface Electromyography for the Non-Invasive Assessment of Muscles) includes a series of proposals to evaluate muscle activity in the trunk, including recommendations for the action or motion to be carried out during the measurement. These include: </a:t>
            </a:r>
          </a:p>
        </p:txBody>
      </p:sp>
      <p:sp>
        <p:nvSpPr>
          <p:cNvPr id="11" name="Rectángulo 10">
            <a:extLst>
              <a:ext uri="{FF2B5EF4-FFF2-40B4-BE49-F238E27FC236}">
                <a16:creationId xmlns:a16="http://schemas.microsoft.com/office/drawing/2014/main" id="{EC106ECF-F100-48DE-B456-39A5CE1596E0}"/>
              </a:ext>
            </a:extLst>
          </p:cNvPr>
          <p:cNvSpPr/>
          <p:nvPr>
            <p:custDataLst>
              <p:tags r:id="rId10"/>
            </p:custDataLst>
          </p:nvPr>
        </p:nvSpPr>
        <p:spPr>
          <a:xfrm>
            <a:off x="6968728" y="2138655"/>
            <a:ext cx="1657841" cy="244084"/>
          </a:xfrm>
          <a:prstGeom prst="rect">
            <a:avLst/>
          </a:prstGeom>
        </p:spPr>
        <p:txBody>
          <a:bodyPr wrap="square">
            <a:spAutoFit/>
          </a:bodyPr>
          <a:lstStyle/>
          <a:p>
            <a:r>
              <a:rPr lang="en-GB" sz="1000" b="1" i="0" strike="noStrike" cap="none" spc="0" baseline="0" dirty="0">
                <a:solidFill>
                  <a:srgbClr val="FFFFFF"/>
                </a:solidFill>
                <a:effectLst/>
                <a:latin typeface="Arial"/>
                <a:ea typeface="Arial"/>
                <a:cs typeface="Arial"/>
                <a:hlinkClick r:id="rId15" history="0"/>
              </a:rPr>
              <a:t>http://www.seniam.org/</a:t>
            </a:r>
          </a:p>
        </p:txBody>
      </p:sp>
      <p:pic>
        <p:nvPicPr>
          <p:cNvPr id="9" name="Imagen 8">
            <a:extLst>
              <a:ext uri="{FF2B5EF4-FFF2-40B4-BE49-F238E27FC236}">
                <a16:creationId xmlns:a16="http://schemas.microsoft.com/office/drawing/2014/main" id="{14473DAB-18DA-4BC3-A2E9-CA9457B55523}"/>
              </a:ext>
            </a:extLst>
          </p:cNvPr>
          <p:cNvPicPr>
            <a:picLocks noChangeAspect="1"/>
          </p:cNvPicPr>
          <p:nvPr>
            <p:custDataLst>
              <p:tags r:id="rId11"/>
            </p:custDataLst>
          </p:nvPr>
        </p:nvPicPr>
        <p:blipFill>
          <a:blip r:embed="rId16" cstate="print"/>
          <a:stretch>
            <a:fillRect/>
          </a:stretch>
        </p:blipFill>
        <p:spPr>
          <a:xfrm>
            <a:off x="1835696" y="2951548"/>
            <a:ext cx="3039624" cy="3021496"/>
          </a:xfrm>
          <a:prstGeom prst="rect">
            <a:avLst/>
          </a:prstGeom>
        </p:spPr>
      </p:pic>
      <p:sp>
        <p:nvSpPr>
          <p:cNvPr id="6" name="Signo de multiplicación 5">
            <a:extLst>
              <a:ext uri="{FF2B5EF4-FFF2-40B4-BE49-F238E27FC236}">
                <a16:creationId xmlns:a16="http://schemas.microsoft.com/office/drawing/2014/main" id="{9AFA49E9-7898-41A1-9613-44FA00699209}"/>
              </a:ext>
            </a:extLst>
          </p:cNvPr>
          <p:cNvSpPr/>
          <p:nvPr>
            <p:custDataLst>
              <p:tags r:id="rId12"/>
            </p:custDataLst>
          </p:nvPr>
        </p:nvSpPr>
        <p:spPr bwMode="auto">
          <a:xfrm>
            <a:off x="3355508" y="5377483"/>
            <a:ext cx="216024" cy="162030"/>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dirty="0">
              <a:ln>
                <a:noFill/>
              </a:ln>
              <a:solidFill>
                <a:schemeClr val="bg1"/>
              </a:solidFill>
              <a:effectLst/>
              <a:latin typeface="Arial"/>
              <a:sym typeface="Arial"/>
            </a:endParaRPr>
          </a:p>
        </p:txBody>
      </p:sp>
    </p:spTree>
    <p:extLst>
      <p:ext uri="{BB962C8B-B14F-4D97-AF65-F5344CB8AC3E}">
        <p14:creationId xmlns:p14="http://schemas.microsoft.com/office/powerpoint/2010/main" val="1964005238"/>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AACBA809-7DEE-433E-A9E5-4DA862D7B794}"/>
              </a:ext>
            </a:extLst>
          </p:cNvPr>
          <p:cNvGraphicFramePr>
            <a:graphicFrameLocks noGrp="1"/>
          </p:cNvGraphicFramePr>
          <p:nvPr>
            <p:custDataLst>
              <p:tags r:id="rId1"/>
            </p:custDataLst>
          </p:nvPr>
        </p:nvGraphicFramePr>
        <p:xfrm>
          <a:off x="520880" y="1700808"/>
          <a:ext cx="8136742" cy="4078710"/>
        </p:xfrm>
        <a:graphic>
          <a:graphicData uri="http://schemas.openxmlformats.org/drawingml/2006/table">
            <a:tbl>
              <a:tblPr firstRow="1" bandRow="1">
                <a:tableStyleId>{5C22544A-7EE6-4342-B048-85BDC9FD1C3A}</a:tableStyleId>
              </a:tblPr>
              <a:tblGrid>
                <a:gridCol w="1241616">
                  <a:extLst>
                    <a:ext uri="{9D8B030D-6E8A-4147-A177-3AD203B41FA5}">
                      <a16:colId xmlns:a16="http://schemas.microsoft.com/office/drawing/2014/main" val="3248385937"/>
                    </a:ext>
                  </a:extLst>
                </a:gridCol>
                <a:gridCol w="2737496">
                  <a:extLst>
                    <a:ext uri="{9D8B030D-6E8A-4147-A177-3AD203B41FA5}">
                      <a16:colId xmlns:a16="http://schemas.microsoft.com/office/drawing/2014/main" val="3415780917"/>
                    </a:ext>
                  </a:extLst>
                </a:gridCol>
                <a:gridCol w="4157630">
                  <a:extLst>
                    <a:ext uri="{9D8B030D-6E8A-4147-A177-3AD203B41FA5}">
                      <a16:colId xmlns:a16="http://schemas.microsoft.com/office/drawing/2014/main" val="4099007684"/>
                    </a:ext>
                  </a:extLst>
                </a:gridCol>
              </a:tblGrid>
              <a:tr h="339099">
                <a:tc>
                  <a:txBody>
                    <a:bodyPr/>
                    <a:lstStyle/>
                    <a:p>
                      <a:pPr algn="ctr"/>
                      <a:r>
                        <a:rPr lang="en-GB" sz="1400" b="1" i="0" strike="noStrike" cap="none" spc="0" baseline="0" dirty="0">
                          <a:solidFill>
                            <a:srgbClr val="FFFFFF"/>
                          </a:solidFill>
                          <a:effectLst/>
                          <a:latin typeface="Arial"/>
                          <a:ea typeface="Arial"/>
                          <a:cs typeface="Arial"/>
                        </a:rPr>
                        <a:t>Muscle</a:t>
                      </a:r>
                    </a:p>
                  </a:txBody>
                  <a:tcPr/>
                </a:tc>
                <a:tc>
                  <a:txBody>
                    <a:bodyPr/>
                    <a:lstStyle/>
                    <a:p>
                      <a:pPr algn="ctr"/>
                      <a:r>
                        <a:rPr lang="en-GB" sz="1400" b="1" i="0" strike="noStrike" cap="none" spc="0" baseline="0" dirty="0">
                          <a:solidFill>
                            <a:srgbClr val="FFFFFF"/>
                          </a:solidFill>
                          <a:effectLst/>
                          <a:latin typeface="Arial"/>
                          <a:ea typeface="Arial"/>
                          <a:cs typeface="Arial"/>
                        </a:rPr>
                        <a:t>EMG sensors (X)</a:t>
                      </a:r>
                    </a:p>
                  </a:txBody>
                  <a:tcPr/>
                </a:tc>
                <a:tc>
                  <a:txBody>
                    <a:bodyPr/>
                    <a:lstStyle/>
                    <a:p>
                      <a:pPr algn="ctr"/>
                      <a:r>
                        <a:rPr lang="en-GB" sz="1400" b="1" i="0" strike="noStrike" cap="none" spc="0" baseline="0" dirty="0">
                          <a:solidFill>
                            <a:srgbClr val="FFFFFF"/>
                          </a:solidFill>
                          <a:effectLst/>
                          <a:latin typeface="Arial"/>
                          <a:ea typeface="Arial"/>
                          <a:cs typeface="Arial"/>
                        </a:rPr>
                        <a:t>Activity/Test</a:t>
                      </a:r>
                    </a:p>
                  </a:txBody>
                  <a:tcPr/>
                </a:tc>
                <a:extLst>
                  <a:ext uri="{0D108BD9-81ED-4DB2-BD59-A6C34878D82A}">
                    <a16:rowId xmlns:a16="http://schemas.microsoft.com/office/drawing/2014/main" val="1830724122"/>
                  </a:ext>
                </a:extLst>
              </a:tr>
              <a:tr h="1845754">
                <a:tc>
                  <a:txBody>
                    <a:bodyPr/>
                    <a:lstStyle/>
                    <a:p>
                      <a:r>
                        <a:rPr lang="en-GB" sz="1400" b="0" i="0" strike="noStrike" cap="none" spc="0" baseline="0" dirty="0">
                          <a:solidFill>
                            <a:srgbClr val="000000"/>
                          </a:solidFill>
                          <a:effectLst/>
                          <a:latin typeface="Arial"/>
                          <a:ea typeface="Arial"/>
                          <a:cs typeface="Arial"/>
                        </a:rPr>
                        <a:t>Erector spinae longissimus</a:t>
                      </a:r>
                    </a:p>
                  </a:txBody>
                  <a:tcPr/>
                </a:tc>
                <a:tc>
                  <a:txBody>
                    <a:bodyPr/>
                    <a:lstStyle/>
                    <a:p>
                      <a:endParaRPr lang="es-ES" sz="1400" kern="1200" dirty="0">
                        <a:solidFill>
                          <a:schemeClr val="dk1"/>
                        </a:solidFill>
                        <a:latin typeface="+mn-lt"/>
                        <a:ea typeface="+mn-ea"/>
                        <a:cs typeface="+mn-cs"/>
                      </a:endParaRPr>
                    </a:p>
                  </a:txBody>
                  <a:tcPr/>
                </a:tc>
                <a:tc rowSpan="2">
                  <a:txBody>
                    <a:bodyPr/>
                    <a:lstStyle/>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endParaRPr lang="es-ES" sz="1400" kern="1200" dirty="0">
                        <a:solidFill>
                          <a:schemeClr val="dk1"/>
                        </a:solidFill>
                        <a:latin typeface="+mn-lt"/>
                        <a:ea typeface="+mn-ea"/>
                        <a:cs typeface="+mn-cs"/>
                      </a:endParaRPr>
                    </a:p>
                    <a:p>
                      <a:r>
                        <a:rPr lang="en-GB" sz="1400" b="0" i="0" strike="noStrike" cap="none" spc="0" baseline="0" dirty="0">
                          <a:solidFill>
                            <a:srgbClr val="000000"/>
                          </a:solidFill>
                          <a:effectLst/>
                          <a:latin typeface="Arial"/>
                          <a:ea typeface="Arial"/>
                          <a:cs typeface="Arial"/>
                        </a:rPr>
                        <a:t>Clinical testing would consist of lifting the trunk from a prone position.</a:t>
                      </a:r>
                    </a:p>
                  </a:txBody>
                  <a:tcPr/>
                </a:tc>
                <a:extLst>
                  <a:ext uri="{0D108BD9-81ED-4DB2-BD59-A6C34878D82A}">
                    <a16:rowId xmlns:a16="http://schemas.microsoft.com/office/drawing/2014/main" val="900874120"/>
                  </a:ext>
                </a:extLst>
              </a:tr>
              <a:tr h="1893857">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GB" sz="1400" b="0" i="0" strike="noStrike" cap="none" spc="0" baseline="0" dirty="0">
                          <a:solidFill>
                            <a:srgbClr val="000000"/>
                          </a:solidFill>
                          <a:effectLst/>
                          <a:latin typeface="Arial"/>
                          <a:ea typeface="Arial"/>
                          <a:cs typeface="Arial"/>
                        </a:rPr>
                        <a:t>Erector spinae iliocostalis</a:t>
                      </a:r>
                    </a:p>
                    <a:p>
                      <a:pPr marL="0" marR="0" lvl="0" indent="0" algn="l" defTabSz="914400" rtl="0" eaLnBrk="1" fontAlgn="auto" latinLnBrk="0" hangingPunct="1">
                        <a:lnSpc>
                          <a:spcPct val="100000"/>
                        </a:lnSpc>
                        <a:spcBef>
                          <a:spcPct val="0"/>
                        </a:spcBef>
                        <a:spcAft>
                          <a:spcPct val="0"/>
                        </a:spcAft>
                        <a:buClrTx/>
                        <a:buSzTx/>
                        <a:buFontTx/>
                        <a:buNone/>
                        <a:defRPr/>
                      </a:pPr>
                      <a:endParaRPr lang="es-ES" sz="1400" dirty="0"/>
                    </a:p>
                  </a:txBody>
                  <a:tcPr/>
                </a:tc>
                <a:tc>
                  <a:txBody>
                    <a:bodyPr/>
                    <a:lstStyle/>
                    <a:p>
                      <a:endParaRPr lang="es-ES" dirty="0"/>
                    </a:p>
                  </a:txBody>
                  <a:tcPr/>
                </a:tc>
                <a:tc vMerge="1">
                  <a:txBody>
                    <a:bodyPr/>
                    <a:lstStyle/>
                    <a:p>
                      <a:endParaRPr lang="es-ES" sz="1200" kern="1200">
                        <a:solidFill>
                          <a:schemeClr val="dk1"/>
                        </a:solidFill>
                        <a:latin typeface="+mn-lt"/>
                        <a:ea typeface="+mn-ea"/>
                        <a:cs typeface="+mn-cs"/>
                      </a:endParaRPr>
                    </a:p>
                  </a:txBody>
                  <a:tcPr/>
                </a:tc>
                <a:extLst>
                  <a:ext uri="{0D108BD9-81ED-4DB2-BD59-A6C34878D82A}">
                    <a16:rowId xmlns:a16="http://schemas.microsoft.com/office/drawing/2014/main" val="819458610"/>
                  </a:ext>
                </a:extLst>
              </a:tr>
            </a:tbl>
          </a:graphicData>
        </a:graphic>
      </p:graphicFrame>
      <p:pic>
        <p:nvPicPr>
          <p:cNvPr id="5" name="Imagen 4">
            <a:extLst>
              <a:ext uri="{FF2B5EF4-FFF2-40B4-BE49-F238E27FC236}">
                <a16:creationId xmlns:a16="http://schemas.microsoft.com/office/drawing/2014/main" id="{A2941B55-F23B-4D85-948B-7A7E15E27FFF}"/>
              </a:ext>
            </a:extLst>
          </p:cNvPr>
          <p:cNvPicPr>
            <a:picLocks noChangeAspect="1"/>
          </p:cNvPicPr>
          <p:nvPr>
            <p:custDataLst>
              <p:tags r:id="rId2"/>
            </p:custDataLst>
          </p:nvPr>
        </p:nvPicPr>
        <p:blipFill>
          <a:blip r:embed="rId16" cstate="print"/>
          <a:stretch>
            <a:fillRect/>
          </a:stretch>
        </p:blipFill>
        <p:spPr>
          <a:xfrm>
            <a:off x="2195736" y="2021153"/>
            <a:ext cx="1944216" cy="1751402"/>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6"/>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7"/>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8"/>
            </p:custDataLst>
          </p:nvPr>
        </p:nvSpPr>
        <p:spPr>
          <a:xfrm>
            <a:off x="527407" y="667392"/>
            <a:ext cx="8216798"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assessment of muscular activity</a:t>
            </a:r>
          </a:p>
        </p:txBody>
      </p:sp>
      <p:sp>
        <p:nvSpPr>
          <p:cNvPr id="4" name="Prostokąt 3">
            <a:extLst>
              <a:ext uri="{FF2B5EF4-FFF2-40B4-BE49-F238E27FC236}">
                <a16:creationId xmlns:a16="http://schemas.microsoft.com/office/drawing/2014/main" id="{6F1E17A5-99A2-450F-AC97-BC84B3D4606F}"/>
              </a:ext>
            </a:extLst>
          </p:cNvPr>
          <p:cNvSpPr/>
          <p:nvPr>
            <p:custDataLst>
              <p:tags r:id="rId9"/>
            </p:custDataLst>
          </p:nvPr>
        </p:nvSpPr>
        <p:spPr>
          <a:xfrm>
            <a:off x="431641" y="1078482"/>
            <a:ext cx="8144880" cy="366126"/>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SURFACE EMG: Other protocols</a:t>
            </a:r>
          </a:p>
        </p:txBody>
      </p:sp>
      <p:sp>
        <p:nvSpPr>
          <p:cNvPr id="11" name="Rectángulo 10">
            <a:extLst>
              <a:ext uri="{FF2B5EF4-FFF2-40B4-BE49-F238E27FC236}">
                <a16:creationId xmlns:a16="http://schemas.microsoft.com/office/drawing/2014/main" id="{EC106ECF-F100-48DE-B456-39A5CE1596E0}"/>
              </a:ext>
            </a:extLst>
          </p:cNvPr>
          <p:cNvSpPr/>
          <p:nvPr>
            <p:custDataLst>
              <p:tags r:id="rId10"/>
            </p:custDataLst>
          </p:nvPr>
        </p:nvSpPr>
        <p:spPr>
          <a:xfrm>
            <a:off x="6916269" y="1447814"/>
            <a:ext cx="1657841" cy="244084"/>
          </a:xfrm>
          <a:prstGeom prst="rect">
            <a:avLst/>
          </a:prstGeom>
        </p:spPr>
        <p:txBody>
          <a:bodyPr wrap="square">
            <a:spAutoFit/>
          </a:bodyPr>
          <a:lstStyle/>
          <a:p>
            <a:r>
              <a:rPr lang="en-GB" sz="1000" b="1" i="0" strike="noStrike" cap="none" spc="0" baseline="0" dirty="0">
                <a:solidFill>
                  <a:srgbClr val="FFFFFF"/>
                </a:solidFill>
                <a:effectLst/>
                <a:latin typeface="Arial"/>
                <a:ea typeface="Arial"/>
                <a:cs typeface="Arial"/>
                <a:hlinkClick r:id="rId17" history="0"/>
              </a:rPr>
              <a:t>http://www.seniam.org/</a:t>
            </a:r>
          </a:p>
        </p:txBody>
      </p:sp>
      <p:sp>
        <p:nvSpPr>
          <p:cNvPr id="6" name="Signo de multiplicación 5">
            <a:extLst>
              <a:ext uri="{FF2B5EF4-FFF2-40B4-BE49-F238E27FC236}">
                <a16:creationId xmlns:a16="http://schemas.microsoft.com/office/drawing/2014/main" id="{9AFA49E9-7898-41A1-9613-44FA00699209}"/>
              </a:ext>
            </a:extLst>
          </p:cNvPr>
          <p:cNvSpPr/>
          <p:nvPr>
            <p:custDataLst>
              <p:tags r:id="rId11"/>
            </p:custDataLst>
          </p:nvPr>
        </p:nvSpPr>
        <p:spPr bwMode="auto">
          <a:xfrm>
            <a:off x="2951820" y="3079010"/>
            <a:ext cx="216024" cy="162030"/>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dirty="0">
              <a:ln>
                <a:noFill/>
              </a:ln>
              <a:solidFill>
                <a:schemeClr val="bg1"/>
              </a:solidFill>
              <a:effectLst/>
              <a:latin typeface="Arial"/>
              <a:sym typeface="Arial"/>
            </a:endParaRPr>
          </a:p>
        </p:txBody>
      </p:sp>
      <p:pic>
        <p:nvPicPr>
          <p:cNvPr id="7" name="Imagen 6">
            <a:extLst>
              <a:ext uri="{FF2B5EF4-FFF2-40B4-BE49-F238E27FC236}">
                <a16:creationId xmlns:a16="http://schemas.microsoft.com/office/drawing/2014/main" id="{F14F2CD8-0A0C-4B45-B3E3-81093E7381B2}"/>
              </a:ext>
            </a:extLst>
          </p:cNvPr>
          <p:cNvPicPr>
            <a:picLocks noChangeAspect="1"/>
          </p:cNvPicPr>
          <p:nvPr>
            <p:custDataLst>
              <p:tags r:id="rId12"/>
            </p:custDataLst>
          </p:nvPr>
        </p:nvPicPr>
        <p:blipFill>
          <a:blip r:embed="rId18" cstate="print"/>
          <a:stretch>
            <a:fillRect/>
          </a:stretch>
        </p:blipFill>
        <p:spPr>
          <a:xfrm>
            <a:off x="2195736" y="3944681"/>
            <a:ext cx="1944216" cy="1799968"/>
          </a:xfrm>
          <a:prstGeom prst="rect">
            <a:avLst/>
          </a:prstGeom>
        </p:spPr>
      </p:pic>
      <p:sp>
        <p:nvSpPr>
          <p:cNvPr id="17" name="Signo de multiplicación 16">
            <a:extLst>
              <a:ext uri="{FF2B5EF4-FFF2-40B4-BE49-F238E27FC236}">
                <a16:creationId xmlns:a16="http://schemas.microsoft.com/office/drawing/2014/main" id="{2162C6A1-7CFE-49F6-BFC8-0B605040E9CA}"/>
              </a:ext>
            </a:extLst>
          </p:cNvPr>
          <p:cNvSpPr/>
          <p:nvPr>
            <p:custDataLst>
              <p:tags r:id="rId13"/>
            </p:custDataLst>
          </p:nvPr>
        </p:nvSpPr>
        <p:spPr bwMode="auto">
          <a:xfrm>
            <a:off x="2830176" y="5084597"/>
            <a:ext cx="172478" cy="202312"/>
          </a:xfrm>
          <a:prstGeom prst="mathMultiply">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a:buNone/>
            </a:pPr>
            <a:endParaRPr kumimoji="0" lang="es-ES" sz="1000" b="1" i="0" u="none" strike="noStrike" cap="none" normalizeH="0" baseline="0" dirty="0">
              <a:ln>
                <a:noFill/>
              </a:ln>
              <a:solidFill>
                <a:schemeClr val="bg1"/>
              </a:solidFill>
              <a:effectLst/>
              <a:latin typeface="Arial"/>
              <a:sym typeface="Arial"/>
            </a:endParaRPr>
          </a:p>
        </p:txBody>
      </p:sp>
    </p:spTree>
    <p:extLst>
      <p:ext uri="{BB962C8B-B14F-4D97-AF65-F5344CB8AC3E}">
        <p14:creationId xmlns:p14="http://schemas.microsoft.com/office/powerpoint/2010/main" val="211642576"/>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custDataLst>
              <p:tags r:id="rId1"/>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custDataLst>
              <p:tags r:id="rId2"/>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custDataLst>
              <p:tags r:id="rId3"/>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custDataLst>
              <p:tags r:id="rId4"/>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custDataLst>
              <p:tags r:id="rId5"/>
            </p:custDataLst>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custDataLst>
              <p:tags r:id="rId6"/>
            </p:custDataLst>
          </p:nvPr>
        </p:nvSpPr>
        <p:spPr>
          <a:xfrm>
            <a:off x="463601" y="764704"/>
            <a:ext cx="8216799" cy="762762"/>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IMPORTANT ASPECTS OF SPINAL EVALUATION USING TECHNIQUES WITH INSTRUMENTS</a:t>
            </a:r>
          </a:p>
        </p:txBody>
      </p:sp>
      <p:sp>
        <p:nvSpPr>
          <p:cNvPr id="11" name="Prostokąt 3">
            <a:extLst>
              <a:ext uri="{FF2B5EF4-FFF2-40B4-BE49-F238E27FC236}">
                <a16:creationId xmlns:a16="http://schemas.microsoft.com/office/drawing/2014/main" id="{A0DCBAA8-252E-4373-9F36-2D998B344211}"/>
              </a:ext>
            </a:extLst>
          </p:cNvPr>
          <p:cNvSpPr/>
          <p:nvPr>
            <p:custDataLst>
              <p:tags r:id="rId7"/>
            </p:custDataLst>
          </p:nvPr>
        </p:nvSpPr>
        <p:spPr>
          <a:xfrm>
            <a:off x="499559" y="1815202"/>
            <a:ext cx="8144881" cy="4240957"/>
          </a:xfrm>
          <a:prstGeom prst="rect">
            <a:avLst/>
          </a:prstGeom>
          <a:noFill/>
        </p:spPr>
        <p:txBody>
          <a:bodyPr wrap="square">
            <a:spAutoFit/>
          </a:bodyPr>
          <a:lstStyle/>
          <a:p>
            <a:pPr marL="285750" indent="-285750" algn="just">
              <a:buFont typeface="Arial" panose="020B0604020202020204" pitchFamily="34" charset="0"/>
              <a:buChar char="•"/>
              <a:defRPr/>
            </a:pPr>
            <a:r>
              <a:rPr lang="en-GB" sz="1600" b="0" i="0" strike="noStrike" cap="none" spc="0" baseline="0" dirty="0">
                <a:solidFill>
                  <a:srgbClr val="262673"/>
                </a:solidFill>
                <a:effectLst/>
                <a:latin typeface="Arial"/>
                <a:ea typeface="Arial"/>
                <a:cs typeface="Arial"/>
              </a:rPr>
              <a:t>There are many protocols to evaluate the dorsolumbar spine with techniques using instruments, whether it is to measure strength, motion, muscular activity or something else. </a:t>
            </a:r>
          </a:p>
          <a:p>
            <a:pPr marL="285750" indent="-285750" algn="just">
              <a:buFont typeface="Arial" panose="020B0604020202020204" pitchFamily="34" charset="0"/>
              <a:buChar char="•"/>
              <a:defRPr/>
            </a:pPr>
            <a:r>
              <a:rPr lang="en-GB" sz="1600" b="0" i="0" strike="noStrike" cap="none" spc="0" baseline="0" dirty="0">
                <a:solidFill>
                  <a:srgbClr val="262673"/>
                </a:solidFill>
                <a:effectLst/>
                <a:latin typeface="Arial"/>
                <a:ea typeface="Arial"/>
                <a:cs typeface="Arial"/>
              </a:rPr>
              <a:t>In theory, any gesture can be evaluated with instrumental techniques provided we choose the correct one, a suitable protocol, proper data processing and we have standardised criteria to interpret the results. </a:t>
            </a:r>
          </a:p>
          <a:p>
            <a:pPr marL="285750" indent="-285750" algn="just">
              <a:buFont typeface="Arial" panose="020B0604020202020204" pitchFamily="34" charset="0"/>
              <a:buChar char="•"/>
              <a:defRPr/>
            </a:pPr>
            <a:r>
              <a:rPr lang="en-GB" sz="1600" b="0" i="0" strike="noStrike" cap="none" spc="0" baseline="0" dirty="0">
                <a:solidFill>
                  <a:srgbClr val="262673"/>
                </a:solidFill>
                <a:effectLst/>
                <a:latin typeface="Arial"/>
                <a:ea typeface="Arial"/>
                <a:cs typeface="Arial"/>
              </a:rPr>
              <a:t>The protocol for measuring in any case must include: the instruments (if required), the gesture we are measuring, the number of repetitions, the prior instructions and the orders given to the patient during the test, the subject’s posture before and after the measurement, the timing (rests, trials), and the greatest amount of detail possible to enable anybody to follow the same protocol. </a:t>
            </a:r>
          </a:p>
          <a:p>
            <a:pPr marL="285750" indent="-285750" algn="just">
              <a:buFont typeface="Arial" panose="020B0604020202020204" pitchFamily="34" charset="0"/>
              <a:buChar char="•"/>
              <a:defRPr/>
            </a:pPr>
            <a:r>
              <a:rPr lang="en-GB" sz="1600" b="0" i="0" strike="noStrike" cap="none" spc="0" baseline="0" dirty="0">
                <a:solidFill>
                  <a:srgbClr val="262673"/>
                </a:solidFill>
                <a:effectLst/>
                <a:latin typeface="Arial"/>
                <a:ea typeface="Arial"/>
                <a:cs typeface="Arial"/>
              </a:rPr>
              <a:t>The definition of a measuring protocol must take into account all possible factors that may alter the results’ validity (we measure what we intend to measure) and reliability (if the protocol is repeated by the same or different evaluator under the same conditions, the results will be similar). </a:t>
            </a:r>
          </a:p>
          <a:p>
            <a:pPr marL="285750" indent="-285750" algn="just">
              <a:buFont typeface="Arial" panose="020B0604020202020204" pitchFamily="34" charset="0"/>
              <a:buChar char="•"/>
              <a:defRPr/>
            </a:pPr>
            <a:endParaRPr lang="es-ES" sz="1600" b="0" dirty="0">
              <a:solidFill>
                <a:schemeClr val="accent2">
                  <a:lumMod val="75000"/>
                </a:schemeClr>
              </a:solidFill>
            </a:endParaRPr>
          </a:p>
          <a:p>
            <a:pPr algn="just">
              <a:defRPr/>
            </a:pPr>
            <a:endParaRPr lang="es-ES" sz="1600" b="0" dirty="0">
              <a:solidFill>
                <a:schemeClr val="accent2">
                  <a:lumMod val="75000"/>
                </a:schemeClr>
              </a:solidFill>
            </a:endParaRPr>
          </a:p>
        </p:txBody>
      </p:sp>
    </p:spTree>
    <p:extLst>
      <p:ext uri="{BB962C8B-B14F-4D97-AF65-F5344CB8AC3E}">
        <p14:creationId xmlns:p14="http://schemas.microsoft.com/office/powerpoint/2010/main" val="3229476333"/>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0DC8-475D-4694-8099-C9F3BEE52AB0}"/>
              </a:ext>
            </a:extLst>
          </p:cNvPr>
          <p:cNvSpPr>
            <a:spLocks noGrp="1"/>
          </p:cNvSpPr>
          <p:nvPr>
            <p:ph type="title"/>
            <p:custDataLst>
              <p:tags r:id="rId1"/>
            </p:custDataLst>
          </p:nvPr>
        </p:nvSpPr>
        <p:spPr>
          <a:xfrm>
            <a:off x="323528" y="749286"/>
            <a:ext cx="3168192" cy="446434"/>
          </a:xfrm>
        </p:spPr>
        <p:txBody>
          <a:bodyPr/>
          <a:lstStyle/>
          <a:p>
            <a:r>
              <a:rPr lang="en-GB" sz="2200" b="1" i="0" strike="noStrike" cap="none" spc="0" baseline="0" dirty="0">
                <a:solidFill>
                  <a:srgbClr val="262673"/>
                </a:solidFill>
                <a:effectLst/>
                <a:latin typeface="Arial"/>
                <a:ea typeface="Arial"/>
                <a:cs typeface="Arial"/>
              </a:rPr>
              <a:t>Class activity (30’)</a:t>
            </a:r>
          </a:p>
        </p:txBody>
      </p:sp>
      <p:sp>
        <p:nvSpPr>
          <p:cNvPr id="4" name="Prostokąt 3">
            <a:extLst>
              <a:ext uri="{FF2B5EF4-FFF2-40B4-BE49-F238E27FC236}">
                <a16:creationId xmlns:a16="http://schemas.microsoft.com/office/drawing/2014/main" id="{D9C10E06-6793-4F1D-B98A-6318DCC9E32C}"/>
              </a:ext>
            </a:extLst>
          </p:cNvPr>
          <p:cNvSpPr/>
          <p:nvPr>
            <p:custDataLst>
              <p:tags r:id="rId2"/>
            </p:custDataLst>
          </p:nvPr>
        </p:nvSpPr>
        <p:spPr>
          <a:xfrm>
            <a:off x="323528" y="1427162"/>
            <a:ext cx="8424936" cy="1569660"/>
          </a:xfrm>
          <a:prstGeom prst="rect">
            <a:avLst/>
          </a:prstGeom>
          <a:noFill/>
        </p:spPr>
        <p:txBody>
          <a:bodyPr wrap="square">
            <a:spAutoFit/>
          </a:bodyPr>
          <a:lstStyle/>
          <a:p>
            <a:pPr algn="just"/>
            <a:endParaRPr lang="es-ES" sz="1600" dirty="0">
              <a:solidFill>
                <a:srgbClr val="00FF99"/>
              </a:solidFill>
            </a:endParaRPr>
          </a:p>
          <a:p>
            <a:pPr algn="just"/>
            <a:endParaRPr lang="es-ES" sz="1600" dirty="0">
              <a:solidFill>
                <a:schemeClr val="accent1">
                  <a:lumMod val="25000"/>
                  <a:lumOff val="75000"/>
                </a:schemeClr>
              </a:solidFill>
            </a:endParaRPr>
          </a:p>
          <a:p>
            <a:pPr algn="just"/>
            <a:endParaRPr lang="es-ES" sz="1600" dirty="0"/>
          </a:p>
          <a:p>
            <a:pPr algn="just"/>
            <a:endParaRPr lang="es-ES" sz="1600" dirty="0">
              <a:solidFill>
                <a:schemeClr val="accent2"/>
              </a:solidFill>
            </a:endParaRPr>
          </a:p>
          <a:p>
            <a:pPr algn="just"/>
            <a:endParaRPr lang="es-ES" sz="1600" dirty="0">
              <a:solidFill>
                <a:schemeClr val="accent2"/>
              </a:solidFill>
            </a:endParaRPr>
          </a:p>
          <a:p>
            <a:endParaRPr lang="es-ES" sz="1600" dirty="0">
              <a:solidFill>
                <a:schemeClr val="accent2"/>
              </a:solidFill>
            </a:endParaRPr>
          </a:p>
        </p:txBody>
      </p:sp>
      <p:sp>
        <p:nvSpPr>
          <p:cNvPr id="6" name="Prostokąt 3">
            <a:extLst>
              <a:ext uri="{FF2B5EF4-FFF2-40B4-BE49-F238E27FC236}">
                <a16:creationId xmlns:a16="http://schemas.microsoft.com/office/drawing/2014/main" id="{B738FFEB-1BF0-49E6-8B38-6EA213D38A0F}"/>
              </a:ext>
            </a:extLst>
          </p:cNvPr>
          <p:cNvSpPr/>
          <p:nvPr>
            <p:custDataLst>
              <p:tags r:id="rId3"/>
            </p:custDataLst>
          </p:nvPr>
        </p:nvSpPr>
        <p:spPr>
          <a:xfrm>
            <a:off x="679635" y="1484784"/>
            <a:ext cx="7873078" cy="3477875"/>
          </a:xfrm>
          <a:prstGeom prst="rect">
            <a:avLst/>
          </a:prstGeom>
          <a:noFill/>
        </p:spPr>
        <p:txBody>
          <a:bodyPr wrap="square">
            <a:spAutoFit/>
          </a:bodyPr>
          <a:lstStyle/>
          <a:p>
            <a:pPr algn="just">
              <a:defRPr/>
            </a:pPr>
            <a:r>
              <a:rPr lang="en-GB" sz="2000" b="0" i="0" strike="noStrike" cap="none" spc="0" baseline="0" dirty="0">
                <a:solidFill>
                  <a:srgbClr val="262673"/>
                </a:solidFill>
                <a:effectLst/>
                <a:latin typeface="Arial"/>
                <a:ea typeface="Arial"/>
                <a:cs typeface="Arial"/>
              </a:rPr>
              <a:t>You are going to work in groups: </a:t>
            </a:r>
          </a:p>
          <a:p>
            <a:pPr marL="342900" indent="-342900" algn="just">
              <a:buFont typeface="+mj-lt"/>
              <a:buAutoNum type="arabicPeriod"/>
              <a:defRPr/>
            </a:pPr>
            <a:r>
              <a:rPr lang="en-GB" sz="2000" b="0" i="0" strike="noStrike" cap="none" spc="0" baseline="0" dirty="0">
                <a:solidFill>
                  <a:srgbClr val="262673"/>
                </a:solidFill>
                <a:effectLst/>
                <a:latin typeface="Arial"/>
                <a:ea typeface="Arial"/>
                <a:cs typeface="Arial"/>
              </a:rPr>
              <a:t>Read the article by S. Alqhtani et al. carefully. </a:t>
            </a:r>
          </a:p>
          <a:p>
            <a:pPr marL="342900" indent="-342900" algn="just">
              <a:buFont typeface="+mj-lt"/>
              <a:buAutoNum type="arabicPeriod"/>
              <a:defRPr/>
            </a:pPr>
            <a:r>
              <a:rPr lang="en-GB" sz="2000" b="0" i="0" strike="noStrike" cap="none" spc="0" baseline="0" dirty="0">
                <a:solidFill>
                  <a:srgbClr val="262673"/>
                </a:solidFill>
                <a:effectLst/>
                <a:latin typeface="Arial"/>
                <a:ea typeface="Arial"/>
                <a:cs typeface="Arial"/>
              </a:rPr>
              <a:t>Look at the protocol for measuring, including the instruments, gestures, conditions</a:t>
            </a:r>
            <a:r>
              <a:rPr lang="en-GB" sz="2000" b="0" i="0" strike="noStrike" cap="none" spc="0" dirty="0">
                <a:solidFill>
                  <a:srgbClr val="262673"/>
                </a:solidFill>
                <a:effectLst/>
                <a:latin typeface="Arial"/>
                <a:ea typeface="Arial"/>
                <a:cs typeface="Arial"/>
              </a:rPr>
              <a:t> and</a:t>
            </a:r>
            <a:r>
              <a:rPr lang="en-GB" sz="2000" b="0" i="0" strike="noStrike" cap="none" spc="0" baseline="0" dirty="0">
                <a:solidFill>
                  <a:srgbClr val="262673"/>
                </a:solidFill>
                <a:effectLst/>
                <a:latin typeface="Arial"/>
                <a:ea typeface="Arial"/>
                <a:cs typeface="Arial"/>
              </a:rPr>
              <a:t> instructions/orders.</a:t>
            </a:r>
          </a:p>
          <a:p>
            <a:pPr marL="342900" indent="-342900" algn="just">
              <a:buFont typeface="+mj-lt"/>
              <a:buAutoNum type="arabicPeriod"/>
              <a:defRPr/>
            </a:pPr>
            <a:r>
              <a:rPr lang="en-GB" sz="2000" b="0" i="0" strike="noStrike" cap="none" spc="0" baseline="0" dirty="0">
                <a:solidFill>
                  <a:srgbClr val="262673"/>
                </a:solidFill>
                <a:effectLst/>
                <a:latin typeface="Arial"/>
                <a:ea typeface="Arial"/>
                <a:cs typeface="Arial"/>
              </a:rPr>
              <a:t>Could you reproduce the experiment exactly?</a:t>
            </a:r>
          </a:p>
          <a:p>
            <a:pPr marL="342900" indent="-342900" algn="just">
              <a:buFont typeface="+mj-lt"/>
              <a:buAutoNum type="arabicPeriod"/>
              <a:defRPr/>
            </a:pPr>
            <a:r>
              <a:rPr lang="en-GB" sz="2000" b="0" i="0" strike="noStrike" cap="none" spc="0" baseline="0" dirty="0">
                <a:solidFill>
                  <a:srgbClr val="262673"/>
                </a:solidFill>
                <a:effectLst/>
                <a:latin typeface="Arial"/>
                <a:ea typeface="Arial"/>
                <a:cs typeface="Arial"/>
              </a:rPr>
              <a:t>Do you think there is anything missing in the description of the experiment in order to be able to reproduce it? What? Why is it important and how do you think it could affect the results obtained? </a:t>
            </a:r>
          </a:p>
          <a:p>
            <a:pPr marL="342900" indent="-342900" algn="just">
              <a:buFont typeface="+mj-lt"/>
              <a:buAutoNum type="arabicPeriod"/>
              <a:defRPr/>
            </a:pPr>
            <a:endParaRPr lang="es-ES" sz="2000" b="0" dirty="0">
              <a:solidFill>
                <a:schemeClr val="accent2">
                  <a:lumMod val="75000"/>
                </a:schemeClr>
              </a:solidFill>
            </a:endParaRPr>
          </a:p>
          <a:p>
            <a:pPr algn="ctr">
              <a:defRPr/>
            </a:pPr>
            <a:r>
              <a:rPr lang="en-GB" sz="2000" b="0" i="0" strike="noStrike" cap="none" spc="0" baseline="0" dirty="0">
                <a:solidFill>
                  <a:srgbClr val="262673"/>
                </a:solidFill>
                <a:effectLst/>
                <a:latin typeface="Arial"/>
                <a:ea typeface="Arial"/>
                <a:cs typeface="Arial"/>
              </a:rPr>
              <a:t>Share your conclusions with your colleagues. </a:t>
            </a:r>
          </a:p>
        </p:txBody>
      </p:sp>
    </p:spTree>
    <p:extLst>
      <p:ext uri="{BB962C8B-B14F-4D97-AF65-F5344CB8AC3E}">
        <p14:creationId xmlns:p14="http://schemas.microsoft.com/office/powerpoint/2010/main" val="40178408"/>
      </p:ext>
    </p:extLst>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220DC8-475D-4694-8099-C9F3BEE52AB0}"/>
              </a:ext>
            </a:extLst>
          </p:cNvPr>
          <p:cNvSpPr>
            <a:spLocks noGrp="1"/>
          </p:cNvSpPr>
          <p:nvPr>
            <p:ph type="title"/>
            <p:custDataLst>
              <p:tags r:id="rId1"/>
            </p:custDataLst>
          </p:nvPr>
        </p:nvSpPr>
        <p:spPr>
          <a:xfrm>
            <a:off x="233852" y="863083"/>
            <a:ext cx="1800200" cy="604837"/>
          </a:xfrm>
        </p:spPr>
        <p:txBody>
          <a:bodyPr/>
          <a:lstStyle/>
          <a:p>
            <a:r>
              <a:rPr lang="en-GB" sz="2200" b="1" i="0" strike="noStrike" cap="none" spc="0" baseline="0" dirty="0">
                <a:solidFill>
                  <a:srgbClr val="262673"/>
                </a:solidFill>
                <a:effectLst/>
                <a:latin typeface="Arial"/>
                <a:ea typeface="Arial"/>
                <a:cs typeface="Arial"/>
              </a:rPr>
              <a:t>References</a:t>
            </a:r>
          </a:p>
        </p:txBody>
      </p:sp>
      <p:sp>
        <p:nvSpPr>
          <p:cNvPr id="4" name="Prostokąt 3">
            <a:extLst>
              <a:ext uri="{FF2B5EF4-FFF2-40B4-BE49-F238E27FC236}">
                <a16:creationId xmlns:a16="http://schemas.microsoft.com/office/drawing/2014/main" id="{D9C10E06-6793-4F1D-B98A-6318DCC9E32C}"/>
              </a:ext>
            </a:extLst>
          </p:cNvPr>
          <p:cNvSpPr/>
          <p:nvPr>
            <p:custDataLst>
              <p:tags r:id="rId2"/>
            </p:custDataLst>
          </p:nvPr>
        </p:nvSpPr>
        <p:spPr>
          <a:xfrm>
            <a:off x="319316" y="1427162"/>
            <a:ext cx="8433360" cy="5156272"/>
          </a:xfrm>
          <a:prstGeom prst="rect">
            <a:avLst/>
          </a:prstGeom>
          <a:noFill/>
        </p:spPr>
        <p:txBody>
          <a:bodyPr wrap="square">
            <a:spAutoFit/>
          </a:bodyPr>
          <a:lstStyle/>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 Correlation of lumbar-hip kinematics between trunk flexion and other functional tasks. Journal of manipulative and physiological therapeutics, 38(6), 442-447.</a:t>
            </a:r>
          </a:p>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Needham, R., Naemi, R., Healy, A., &amp; Chockalingam, N. (2016). Multi-segment kinematic model to assess three-dimensional movement of the spine and back during gait. </a:t>
            </a:r>
            <a:r>
              <a:rPr lang="en-GB" sz="1200" b="0" i="1" strike="noStrike" cap="none" spc="0" baseline="0" dirty="0">
                <a:solidFill>
                  <a:srgbClr val="262673"/>
                </a:solidFill>
                <a:effectLst/>
                <a:latin typeface="Arial"/>
                <a:ea typeface="Arial"/>
                <a:cs typeface="Arial"/>
              </a:rPr>
              <a:t>Prosthetics and orthotics international</a:t>
            </a:r>
            <a:r>
              <a:rPr lang="en-GB" sz="1200" b="0" i="0" strike="noStrike" cap="none" spc="0" baseline="0" dirty="0">
                <a:solidFill>
                  <a:srgbClr val="262673"/>
                </a:solidFill>
                <a:effectLst/>
                <a:latin typeface="Arial"/>
                <a:ea typeface="Arial"/>
                <a:cs typeface="Arial"/>
              </a:rPr>
              <a:t>, 40(5), 624-635.Needham R. et al. </a:t>
            </a:r>
          </a:p>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Steele, J., Bruce-Low, S., Smith, D., Jessop, D., &amp; Osborne, N. (2014). Lumbar kinematic variability during gait in chronic low back pain and associations with pain, disability and isolated lumbar extension strength. </a:t>
            </a:r>
            <a:r>
              <a:rPr lang="en-GB" sz="1200" b="0" i="1" strike="noStrike" cap="none" spc="0" baseline="0" dirty="0">
                <a:solidFill>
                  <a:srgbClr val="262673"/>
                </a:solidFill>
                <a:effectLst/>
                <a:latin typeface="Arial"/>
                <a:ea typeface="Arial"/>
                <a:cs typeface="Arial"/>
              </a:rPr>
              <a:t>Clinical Biomechanics</a:t>
            </a:r>
            <a:r>
              <a:rPr lang="en-GB" sz="1200" b="0" i="0" strike="noStrike" cap="none" spc="0" baseline="0" dirty="0">
                <a:solidFill>
                  <a:srgbClr val="262673"/>
                </a:solidFill>
                <a:effectLst/>
                <a:latin typeface="Arial"/>
                <a:ea typeface="Arial"/>
                <a:cs typeface="Arial"/>
              </a:rPr>
              <a:t>, 29(10), 1131-1138.</a:t>
            </a:r>
          </a:p>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Pranata, A., Perraton, L., El-Ansary, D., Clark, R., Fortin, K., Dettmann, T., ... &amp; Bryant, A. (2017). Lumbar extensor muscle force control is associated with disability in people with chronic low back pain. </a:t>
            </a:r>
            <a:r>
              <a:rPr lang="en-GB" sz="1200" b="0" i="1" strike="noStrike" cap="none" spc="0" baseline="0" dirty="0">
                <a:solidFill>
                  <a:srgbClr val="262673"/>
                </a:solidFill>
                <a:effectLst/>
                <a:latin typeface="Arial"/>
                <a:ea typeface="Arial"/>
                <a:cs typeface="Arial"/>
              </a:rPr>
              <a:t>Clinical Biomechanics</a:t>
            </a:r>
            <a:r>
              <a:rPr lang="en-GB" sz="1200" b="0" i="0" strike="noStrike" cap="none" spc="0" baseline="0" dirty="0">
                <a:solidFill>
                  <a:srgbClr val="262673"/>
                </a:solidFill>
                <a:effectLst/>
                <a:latin typeface="Arial"/>
                <a:ea typeface="Arial"/>
                <a:cs typeface="Arial"/>
              </a:rPr>
              <a:t>, 46, 46-51. </a:t>
            </a:r>
          </a:p>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Chiou, S. Y., Koutsos, E., Georgiou, P., &amp; Strutton, P. H. (2018). Association between spectral characteristics of paraspinal muscles and functional disability in patients with low back pain: a cohort study. BMJ open, 8(2), e017091.</a:t>
            </a:r>
          </a:p>
          <a:p>
            <a:pPr indent="-457200" algn="just">
              <a:buFont typeface="Arial" panose="020B0604020202020204" pitchFamily="34" charset="0"/>
              <a:buChar char="•"/>
            </a:pPr>
            <a:r>
              <a:rPr lang="en-GB" sz="1200" b="0" i="0" strike="noStrike" cap="none" spc="0" baseline="0" dirty="0">
                <a:solidFill>
                  <a:srgbClr val="262673"/>
                </a:solidFill>
                <a:effectLst/>
                <a:latin typeface="Arial"/>
                <a:ea typeface="Arial"/>
                <a:cs typeface="Arial"/>
              </a:rPr>
              <a:t>Quintino, L. F., Franco, J., Gusmão, A. F. M., Silva, P. F. D. S., &amp; Faria, C. D. C. D. M. (2018). Trunk flexor and extensor muscle performance in chronic stroke patients: a case–control study. </a:t>
            </a:r>
            <a:r>
              <a:rPr lang="en-GB" sz="1200" b="0" i="1" strike="noStrike" cap="none" spc="0" baseline="0" dirty="0">
                <a:solidFill>
                  <a:srgbClr val="262673"/>
                </a:solidFill>
                <a:effectLst/>
                <a:latin typeface="Arial"/>
                <a:ea typeface="Arial"/>
                <a:cs typeface="Arial"/>
              </a:rPr>
              <a:t>Brazilian journal of physical therapy</a:t>
            </a:r>
            <a:r>
              <a:rPr lang="en-GB" sz="1200" b="0" i="0" strike="noStrike" cap="none" spc="0" baseline="0" dirty="0">
                <a:solidFill>
                  <a:srgbClr val="262673"/>
                </a:solidFill>
                <a:effectLst/>
                <a:latin typeface="Arial"/>
                <a:ea typeface="Arial"/>
                <a:cs typeface="Arial"/>
              </a:rPr>
              <a:t>, 22(3), 231-237. </a:t>
            </a:r>
          </a:p>
          <a:p>
            <a:endParaRPr lang="es-ES" sz="1400" dirty="0">
              <a:solidFill>
                <a:schemeClr val="accent2"/>
              </a:solidFill>
            </a:endParaRPr>
          </a:p>
          <a:p>
            <a:r>
              <a:rPr lang="en-GB" sz="1400" b="1" i="0" strike="noStrike" cap="none" spc="0" baseline="0" dirty="0">
                <a:solidFill>
                  <a:srgbClr val="333399"/>
                </a:solidFill>
                <a:effectLst/>
                <a:latin typeface="Arial"/>
                <a:ea typeface="Arial"/>
                <a:cs typeface="Arial"/>
              </a:rPr>
              <a:t>Websites:</a:t>
            </a:r>
          </a:p>
          <a:p>
            <a:r>
              <a:rPr lang="en-GB" sz="1400" b="1" i="0" strike="noStrike" cap="none" spc="0" baseline="0" dirty="0">
                <a:solidFill>
                  <a:srgbClr val="B290FF"/>
                </a:solidFill>
                <a:effectLst/>
                <a:latin typeface="Arial"/>
                <a:ea typeface="Arial"/>
                <a:cs typeface="Arial"/>
                <a:hlinkClick r:id="rId5" history="0"/>
              </a:rPr>
              <a:t>https://tienda.fisaude.com/dinamometro-evaluacion-musculo-esqueletica-microfet2-p-39680.html</a:t>
            </a:r>
          </a:p>
          <a:p>
            <a:r>
              <a:rPr lang="en-GB" sz="1400" b="1" i="0" strike="noStrike" cap="none" spc="0" baseline="0" dirty="0">
                <a:solidFill>
                  <a:srgbClr val="B290FF"/>
                </a:solidFill>
                <a:effectLst/>
                <a:latin typeface="Arial"/>
                <a:ea typeface="Arial"/>
                <a:cs typeface="Arial"/>
                <a:hlinkClick r:id="rId6" history="0"/>
              </a:rPr>
              <a:t>http://www.seniam.org/</a:t>
            </a:r>
          </a:p>
          <a:p>
            <a:endParaRPr lang="es-ES" sz="1600" dirty="0">
              <a:solidFill>
                <a:srgbClr val="00FF99"/>
              </a:solidFill>
            </a:endParaRPr>
          </a:p>
          <a:p>
            <a:endParaRPr lang="es-ES" sz="1600" dirty="0">
              <a:solidFill>
                <a:schemeClr val="accent1">
                  <a:lumMod val="25000"/>
                  <a:lumOff val="75000"/>
                </a:schemeClr>
              </a:solidFill>
            </a:endParaRPr>
          </a:p>
          <a:p>
            <a:endParaRPr lang="es-ES" sz="1600" dirty="0"/>
          </a:p>
          <a:p>
            <a:endParaRPr lang="es-ES" sz="1600" dirty="0">
              <a:solidFill>
                <a:schemeClr val="accent2"/>
              </a:solidFill>
            </a:endParaRPr>
          </a:p>
          <a:p>
            <a:endParaRPr lang="es-ES" sz="1600" dirty="0">
              <a:solidFill>
                <a:schemeClr val="accent2"/>
              </a:solidFill>
            </a:endParaRPr>
          </a:p>
          <a:p>
            <a:endParaRPr lang="es-ES" sz="1600" dirty="0">
              <a:solidFill>
                <a:schemeClr val="accent2"/>
              </a:solidFill>
            </a:endParaRPr>
          </a:p>
        </p:txBody>
      </p:sp>
    </p:spTree>
    <p:extLst>
      <p:ext uri="{BB962C8B-B14F-4D97-AF65-F5344CB8AC3E}">
        <p14:creationId xmlns:p14="http://schemas.microsoft.com/office/powerpoint/2010/main" val="3531869948"/>
      </p:ext>
    </p:extLst>
  </p:cSld>
  <p:clrMapOvr>
    <a:masterClrMapping/>
  </p:clrMapOvr>
  <p:transition advClick="0" advTm="3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DA84F3FE-6E8F-419A-AFFC-9B39D6565DCD}"/>
              </a:ext>
            </a:extLst>
          </p:cNvPr>
          <p:cNvSpPr txBox="1"/>
          <p:nvPr/>
        </p:nvSpPr>
        <p:spPr>
          <a:xfrm>
            <a:off x="2286000" y="4797152"/>
            <a:ext cx="4572000" cy="974306"/>
          </a:xfrm>
          <a:prstGeom prst="rect">
            <a:avLst/>
          </a:prstGeom>
          <a:noFill/>
        </p:spPr>
        <p:txBody>
          <a:bodyPr wrap="square">
            <a:spAutoFit/>
          </a:bodyPr>
          <a:lstStyle/>
          <a:p>
            <a:pPr algn="ctr">
              <a:lnSpc>
                <a:spcPts val="1400"/>
              </a:lnSpc>
              <a:spcBef>
                <a:spcPts val="1200"/>
              </a:spcBef>
            </a:pPr>
            <a:r>
              <a:rPr lang="pl-PL" sz="1000" dirty="0">
                <a:solidFill>
                  <a:schemeClr val="tx1"/>
                </a:solidFill>
                <a:effectLst/>
                <a:latin typeface="Arial" panose="020B0604020202020204" pitchFamily="34" charset="0"/>
                <a:ea typeface="Calibri" panose="020F0502020204030204" pitchFamily="34" charset="0"/>
              </a:rPr>
              <a:t>The </a:t>
            </a:r>
            <a:r>
              <a:rPr lang="pl-PL" sz="1000" dirty="0" err="1">
                <a:solidFill>
                  <a:schemeClr val="tx1"/>
                </a:solidFill>
                <a:effectLst/>
                <a:latin typeface="Arial" panose="020B0604020202020204" pitchFamily="34" charset="0"/>
                <a:ea typeface="Calibri" panose="020F0502020204030204" pitchFamily="34" charset="0"/>
              </a:rPr>
              <a:t>European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Commission's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support</a:t>
            </a:r>
            <a:r>
              <a:rPr lang="pl-PL" sz="1000" dirty="0">
                <a:solidFill>
                  <a:schemeClr val="tx1"/>
                </a:solidFill>
                <a:effectLst/>
                <a:latin typeface="Arial" panose="020B0604020202020204" pitchFamily="34" charset="0"/>
                <a:ea typeface="Calibri" panose="020F0502020204030204" pitchFamily="34" charset="0"/>
              </a:rPr>
              <a:t> for the </a:t>
            </a:r>
            <a:r>
              <a:rPr lang="pl-PL" sz="1000" dirty="0" err="1">
                <a:solidFill>
                  <a:schemeClr val="tx1"/>
                </a:solidFill>
                <a:effectLst/>
                <a:latin typeface="Arial" panose="020B0604020202020204" pitchFamily="34" charset="0"/>
                <a:ea typeface="Calibri" panose="020F0502020204030204" pitchFamily="34" charset="0"/>
              </a:rPr>
              <a:t>production</a:t>
            </a:r>
            <a:r>
              <a:rPr lang="pl-PL" sz="1000" dirty="0">
                <a:solidFill>
                  <a:schemeClr val="tx1"/>
                </a:solidFill>
                <a:effectLst/>
                <a:latin typeface="Arial" panose="020B0604020202020204" pitchFamily="34" charset="0"/>
                <a:ea typeface="Calibri" panose="020F0502020204030204" pitchFamily="34" charset="0"/>
              </a:rPr>
              <a:t> of </a:t>
            </a:r>
            <a:r>
              <a:rPr lang="pl-PL" sz="1000" dirty="0" err="1">
                <a:solidFill>
                  <a:schemeClr val="tx1"/>
                </a:solidFill>
                <a:effectLst/>
                <a:latin typeface="Arial" panose="020B0604020202020204" pitchFamily="34" charset="0"/>
                <a:ea typeface="Calibri" panose="020F0502020204030204" pitchFamily="34" charset="0"/>
              </a:rPr>
              <a:t>this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publication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does</a:t>
            </a:r>
            <a:r>
              <a:rPr lang="pl-PL" sz="1000" dirty="0">
                <a:solidFill>
                  <a:schemeClr val="tx1"/>
                </a:solidFill>
                <a:effectLst/>
                <a:latin typeface="Arial" panose="020B0604020202020204" pitchFamily="34" charset="0"/>
                <a:ea typeface="Calibri" panose="020F0502020204030204" pitchFamily="34" charset="0"/>
              </a:rPr>
              <a:t> not </a:t>
            </a:r>
            <a:r>
              <a:rPr lang="pl-PL" sz="1000" dirty="0" err="1">
                <a:solidFill>
                  <a:schemeClr val="tx1"/>
                </a:solidFill>
                <a:effectLst/>
                <a:latin typeface="Arial" panose="020B0604020202020204" pitchFamily="34" charset="0"/>
                <a:ea typeface="Calibri" panose="020F0502020204030204" pitchFamily="34" charset="0"/>
              </a:rPr>
              <a:t>constitute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endorsement</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contents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reflect</a:t>
            </a:r>
            <a:r>
              <a:rPr lang="pl-PL" sz="1000" dirty="0">
                <a:solidFill>
                  <a:schemeClr val="tx1"/>
                </a:solidFill>
                <a:effectLst/>
                <a:latin typeface="Arial" panose="020B0604020202020204" pitchFamily="34" charset="0"/>
                <a:ea typeface="Calibri" panose="020F0502020204030204" pitchFamily="34" charset="0"/>
              </a:rPr>
              <a:t> the </a:t>
            </a:r>
            <a:r>
              <a:rPr lang="pl-PL" sz="1000" dirty="0" err="1">
                <a:solidFill>
                  <a:schemeClr val="tx1"/>
                </a:solidFill>
                <a:effectLst/>
                <a:latin typeface="Arial" panose="020B0604020202020204" pitchFamily="34" charset="0"/>
                <a:ea typeface="Calibri" panose="020F0502020204030204" pitchFamily="34" charset="0"/>
              </a:rPr>
              <a:t>views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only</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authors</a:t>
            </a:r>
            <a:r>
              <a:rPr lang="pl-PL" sz="1000" dirty="0">
                <a:solidFill>
                  <a:schemeClr val="tx1"/>
                </a:solidFill>
                <a:effectLst/>
                <a:latin typeface="Arial" panose="020B0604020202020204" pitchFamily="34" charset="0"/>
                <a:ea typeface="Calibri" panose="020F0502020204030204" pitchFamily="34" charset="0"/>
              </a:rPr>
              <a:t>, and the </a:t>
            </a:r>
            <a:r>
              <a:rPr lang="pl-PL" sz="1000" dirty="0" err="1">
                <a:solidFill>
                  <a:schemeClr val="tx1"/>
                </a:solidFill>
                <a:effectLst/>
                <a:latin typeface="Arial" panose="020B0604020202020204" pitchFamily="34" charset="0"/>
                <a:ea typeface="Calibri" panose="020F0502020204030204" pitchFamily="34" charset="0"/>
              </a:rPr>
              <a:t>Commission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cannot</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held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responsible</a:t>
            </a:r>
            <a:r>
              <a:rPr lang="pl-PL" sz="1000" dirty="0">
                <a:solidFill>
                  <a:schemeClr val="tx1"/>
                </a:solidFill>
                <a:effectLst/>
                <a:latin typeface="Arial" panose="020B0604020202020204" pitchFamily="34" charset="0"/>
                <a:ea typeface="Calibri" panose="020F0502020204030204" pitchFamily="34" charset="0"/>
              </a:rPr>
              <a:t> for </a:t>
            </a:r>
            <a:r>
              <a:rPr lang="pl-PL" sz="1000" dirty="0" err="1">
                <a:solidFill>
                  <a:schemeClr val="tx1"/>
                </a:solidFill>
                <a:effectLst/>
                <a:latin typeface="Arial" panose="020B0604020202020204" pitchFamily="34" charset="0"/>
                <a:ea typeface="Calibri" panose="020F0502020204030204" pitchFamily="34" charset="0"/>
              </a:rPr>
              <a:t>any</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use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may</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made</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information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contained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therein</a:t>
            </a:r>
            <a:r>
              <a:rPr lang="pl-PL" sz="1000" dirty="0">
                <a:solidFill>
                  <a:schemeClr val="tx1"/>
                </a:solidFill>
                <a:effectLst/>
                <a:latin typeface="Arial" panose="020B0604020202020204" pitchFamily="34" charset="0"/>
                <a:ea typeface="Calibri" panose="020F0502020204030204" pitchFamily="34" charset="0"/>
              </a:rPr>
              <a:t>.</a:t>
            </a:r>
            <a:endParaRPr lang="pl-PL" sz="1100" dirty="0">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4305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1" i="0" strike="noStrike" cap="none" spc="0" baseline="0" dirty="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nvSpPr>
        <p:spPr>
          <a:xfrm>
            <a:off x="931404" y="2348880"/>
            <a:ext cx="7640480" cy="176960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for evaluating motion</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to evaluate strength:	</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626354444"/>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12204B2-BB10-4EDE-965D-606C0454E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438" y="4586537"/>
            <a:ext cx="2317292" cy="1544860"/>
          </a:xfrm>
          <a:prstGeom prst="rect">
            <a:avLst/>
          </a:prstGeom>
        </p:spPr>
      </p:pic>
      <p:pic>
        <p:nvPicPr>
          <p:cNvPr id="6" name="Imagen 5">
            <a:extLst>
              <a:ext uri="{FF2B5EF4-FFF2-40B4-BE49-F238E27FC236}">
                <a16:creationId xmlns:a16="http://schemas.microsoft.com/office/drawing/2014/main" id="{A7811C9E-8E27-4606-AB79-F8F87C5E343E}"/>
              </a:ext>
            </a:extLst>
          </p:cNvPr>
          <p:cNvPicPr>
            <a:picLocks noChangeAspect="1"/>
          </p:cNvPicPr>
          <p:nvPr/>
        </p:nvPicPr>
        <p:blipFill>
          <a:blip r:embed="rId4" cstate="print"/>
          <a:stretch>
            <a:fillRect/>
          </a:stretch>
        </p:blipFill>
        <p:spPr>
          <a:xfrm>
            <a:off x="4674222" y="1540592"/>
            <a:ext cx="1868542" cy="2019088"/>
          </a:xfrm>
          <a:prstGeom prst="rect">
            <a:avLst/>
          </a:prstGeom>
        </p:spPr>
      </p:pic>
      <p:pic>
        <p:nvPicPr>
          <p:cNvPr id="3" name="Imagen 2">
            <a:extLst>
              <a:ext uri="{FF2B5EF4-FFF2-40B4-BE49-F238E27FC236}">
                <a16:creationId xmlns:a16="http://schemas.microsoft.com/office/drawing/2014/main" id="{B9BD3E59-168B-467C-93BC-E8FB4C01C118}"/>
              </a:ext>
            </a:extLst>
          </p:cNvPr>
          <p:cNvPicPr>
            <a:picLocks noChangeAspect="1"/>
          </p:cNvPicPr>
          <p:nvPr/>
        </p:nvPicPr>
        <p:blipFill>
          <a:blip r:embed="rId5" cstate="print"/>
          <a:stretch>
            <a:fillRect/>
          </a:stretch>
        </p:blipFill>
        <p:spPr>
          <a:xfrm>
            <a:off x="6527558" y="1792932"/>
            <a:ext cx="1855895" cy="1684784"/>
          </a:xfrm>
          <a:prstGeom prst="rect">
            <a:avLst/>
          </a:prstGeom>
        </p:spPr>
      </p:pic>
      <p:pic>
        <p:nvPicPr>
          <p:cNvPr id="12" name="Imagen 11">
            <a:extLst>
              <a:ext uri="{FF2B5EF4-FFF2-40B4-BE49-F238E27FC236}">
                <a16:creationId xmlns:a16="http://schemas.microsoft.com/office/drawing/2014/main" id="{A8E9861D-FCBC-427C-A059-03DADAA42B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103" y="3300215"/>
            <a:ext cx="2195736" cy="1463824"/>
          </a:xfrm>
          <a:prstGeom prst="rect">
            <a:avLst/>
          </a:prstGeom>
        </p:spPr>
      </p:pic>
      <p:pic>
        <p:nvPicPr>
          <p:cNvPr id="18" name="Imagen 17">
            <a:extLst>
              <a:ext uri="{FF2B5EF4-FFF2-40B4-BE49-F238E27FC236}">
                <a16:creationId xmlns:a16="http://schemas.microsoft.com/office/drawing/2014/main" id="{0AB4D859-FE70-4A66-AF88-B4C840679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893" y="3439962"/>
            <a:ext cx="2233836" cy="1489224"/>
          </a:xfrm>
          <a:prstGeom prst="rect">
            <a:avLst/>
          </a:prstGeom>
        </p:spPr>
      </p:pic>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572981" y="2318107"/>
            <a:ext cx="2808840" cy="2105223"/>
          </a:xfrm>
          <a:prstGeom prst="rect">
            <a:avLst/>
          </a:prstGeom>
          <a:noFill/>
        </p:spPr>
        <p:txBody>
          <a:bodyPr wrap="square">
            <a:spAutoFit/>
          </a:bodyPr>
          <a:lstStyle/>
          <a:p>
            <a:pPr>
              <a:defRPr/>
            </a:pPr>
            <a:r>
              <a:rPr lang="en-GB" sz="2200" b="0" i="0" strike="noStrike" cap="none" spc="0" baseline="0" dirty="0">
                <a:solidFill>
                  <a:srgbClr val="262673"/>
                </a:solidFill>
                <a:effectLst/>
                <a:latin typeface="Arial"/>
                <a:ea typeface="Arial"/>
                <a:cs typeface="Arial"/>
              </a:rPr>
              <a:t>A biomechanical assessment test is a </a:t>
            </a:r>
            <a:r>
              <a:rPr lang="en-GB" sz="2200" b="1" i="0" strike="noStrike" cap="none" spc="0" baseline="0" dirty="0">
                <a:solidFill>
                  <a:srgbClr val="262673"/>
                </a:solidFill>
                <a:effectLst/>
                <a:latin typeface="Arial"/>
                <a:ea typeface="Arial"/>
                <a:cs typeface="Arial"/>
              </a:rPr>
              <a:t>complementary test </a:t>
            </a:r>
            <a:r>
              <a:rPr lang="en-GB" sz="2200" b="0" i="0" strike="noStrike" cap="none" spc="0" baseline="0" dirty="0">
                <a:solidFill>
                  <a:srgbClr val="262673"/>
                </a:solidFill>
                <a:effectLst/>
                <a:latin typeface="Arial"/>
                <a:ea typeface="Arial"/>
                <a:cs typeface="Arial"/>
              </a:rPr>
              <a:t>done by means of biomechanical techniques. </a:t>
            </a:r>
          </a:p>
        </p:txBody>
      </p:sp>
      <p:sp>
        <p:nvSpPr>
          <p:cNvPr id="9" name="Prostokąt 1">
            <a:extLst>
              <a:ext uri="{FF2B5EF4-FFF2-40B4-BE49-F238E27FC236}">
                <a16:creationId xmlns:a16="http://schemas.microsoft.com/office/drawing/2014/main" id="{29AFF2AD-6C86-4251-80BD-C483AB019EA7}"/>
              </a:ext>
            </a:extLst>
          </p:cNvPr>
          <p:cNvSpPr/>
          <p:nvPr/>
        </p:nvSpPr>
        <p:spPr>
          <a:xfrm>
            <a:off x="683568" y="978216"/>
            <a:ext cx="8136649" cy="823783"/>
          </a:xfrm>
          <a:prstGeom prst="rect">
            <a:avLst/>
          </a:prstGeom>
        </p:spPr>
        <p:txBody>
          <a:bodyPr wrap="square">
            <a:spAutoFit/>
          </a:bodyPr>
          <a:lstStyle/>
          <a:p>
            <a:pPr>
              <a:defRPr/>
            </a:pPr>
            <a:r>
              <a:rPr lang="en-GB" sz="2400" b="1" i="0" strike="noStrike" cap="none" spc="0" baseline="0" dirty="0">
                <a:solidFill>
                  <a:srgbClr val="262673"/>
                </a:solidFill>
                <a:effectLst/>
                <a:latin typeface="Arial"/>
                <a:ea typeface="Arial"/>
                <a:cs typeface="Arial"/>
              </a:rPr>
              <a:t>What is a biomechanical test? What does it involve?</a:t>
            </a:r>
          </a:p>
          <a:p>
            <a:pPr algn="ctr">
              <a:defRPr/>
            </a:pPr>
            <a:endParaRPr lang="en-US" sz="2400" b="0" dirty="0">
              <a:solidFill>
                <a:schemeClr val="accent2">
                  <a:lumMod val="75000"/>
                </a:schemeClr>
              </a:solidFill>
            </a:endParaRPr>
          </a:p>
        </p:txBody>
      </p:sp>
      <p:pic>
        <p:nvPicPr>
          <p:cNvPr id="16" name="Imagen 15">
            <a:extLst>
              <a:ext uri="{FF2B5EF4-FFF2-40B4-BE49-F238E27FC236}">
                <a16:creationId xmlns:a16="http://schemas.microsoft.com/office/drawing/2014/main" id="{7D9CE4B0-BEB2-4EA8-82CC-ED7A88785D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2946371" y="3202911"/>
            <a:ext cx="2492896" cy="1661931"/>
          </a:xfrm>
          <a:prstGeom prst="rect">
            <a:avLst/>
          </a:prstGeom>
        </p:spPr>
      </p:pic>
    </p:spTree>
    <p:extLst>
      <p:ext uri="{BB962C8B-B14F-4D97-AF65-F5344CB8AC3E}">
        <p14:creationId xmlns:p14="http://schemas.microsoft.com/office/powerpoint/2010/main" val="2595972116"/>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711448" y="1556792"/>
            <a:ext cx="8072961" cy="762762"/>
          </a:xfrm>
          <a:prstGeom prst="rect">
            <a:avLst/>
          </a:prstGeom>
          <a:noFill/>
        </p:spPr>
        <p:txBody>
          <a:bodyPr wrap="square">
            <a:spAutoFit/>
          </a:bodyPr>
          <a:lstStyle/>
          <a:p>
            <a:pPr>
              <a:defRPr/>
            </a:pPr>
            <a:r>
              <a:rPr lang="en-GB" sz="2200" b="0" i="0" strike="noStrike" cap="none" spc="0" baseline="0" dirty="0">
                <a:solidFill>
                  <a:srgbClr val="262673"/>
                </a:solidFill>
                <a:effectLst/>
                <a:latin typeface="Arial"/>
                <a:ea typeface="Arial"/>
                <a:cs typeface="Arial"/>
              </a:rPr>
              <a:t>There are different biomechanical assessment tests. The aspects that define them are: </a:t>
            </a:r>
          </a:p>
        </p:txBody>
      </p:sp>
      <p:sp>
        <p:nvSpPr>
          <p:cNvPr id="9" name="Prostokąt 1">
            <a:extLst>
              <a:ext uri="{FF2B5EF4-FFF2-40B4-BE49-F238E27FC236}">
                <a16:creationId xmlns:a16="http://schemas.microsoft.com/office/drawing/2014/main" id="{29AFF2AD-6C86-4251-80BD-C483AB019EA7}"/>
              </a:ext>
            </a:extLst>
          </p:cNvPr>
          <p:cNvSpPr/>
          <p:nvPr/>
        </p:nvSpPr>
        <p:spPr>
          <a:xfrm>
            <a:off x="683568" y="978216"/>
            <a:ext cx="8136649" cy="823783"/>
          </a:xfrm>
          <a:prstGeom prst="rect">
            <a:avLst/>
          </a:prstGeom>
        </p:spPr>
        <p:txBody>
          <a:bodyPr wrap="square">
            <a:spAutoFit/>
          </a:bodyPr>
          <a:lstStyle/>
          <a:p>
            <a:pPr>
              <a:defRPr/>
            </a:pPr>
            <a:r>
              <a:rPr lang="en-GB" sz="2400" b="1" i="0" strike="noStrike" cap="none" spc="0" baseline="0" dirty="0">
                <a:solidFill>
                  <a:srgbClr val="262673"/>
                </a:solidFill>
                <a:effectLst/>
                <a:latin typeface="Arial"/>
                <a:ea typeface="Arial"/>
                <a:cs typeface="Arial"/>
              </a:rPr>
              <a:t>What is a biomechanical test? What does it involve?</a:t>
            </a:r>
          </a:p>
          <a:p>
            <a:pPr algn="ctr">
              <a:defRPr/>
            </a:pPr>
            <a:endParaRPr lang="en-US" sz="2400" b="0" dirty="0">
              <a:solidFill>
                <a:schemeClr val="accent2">
                  <a:lumMod val="75000"/>
                </a:schemeClr>
              </a:solidFill>
            </a:endParaRPr>
          </a:p>
        </p:txBody>
      </p:sp>
      <p:sp>
        <p:nvSpPr>
          <p:cNvPr id="15" name="Prostokąt 3">
            <a:extLst>
              <a:ext uri="{FF2B5EF4-FFF2-40B4-BE49-F238E27FC236}">
                <a16:creationId xmlns:a16="http://schemas.microsoft.com/office/drawing/2014/main" id="{CBBEC676-707C-4B4B-9D39-FD2D911B7886}"/>
              </a:ext>
            </a:extLst>
          </p:cNvPr>
          <p:cNvSpPr/>
          <p:nvPr/>
        </p:nvSpPr>
        <p:spPr>
          <a:xfrm>
            <a:off x="675704" y="2292945"/>
            <a:ext cx="8072961" cy="2440838"/>
          </a:xfrm>
          <a:prstGeom prst="rect">
            <a:avLst/>
          </a:prstGeom>
          <a:noFill/>
        </p:spPr>
        <p:txBody>
          <a:bodyPr wrap="square">
            <a:spAutoFit/>
          </a:bodyPr>
          <a:lstStyle/>
          <a:p>
            <a:pPr>
              <a:defRPr/>
            </a:pPr>
            <a:endParaRPr lang="en-US" sz="2200" b="0" dirty="0">
              <a:solidFill>
                <a:schemeClr val="accent2">
                  <a:lumMod val="75000"/>
                </a:schemeClr>
              </a:solidFill>
            </a:endParaRPr>
          </a:p>
          <a:p>
            <a:pPr>
              <a:defRPr/>
            </a:pPr>
            <a:r>
              <a:rPr lang="en-GB" sz="2200" b="0" i="0" strike="noStrike" cap="none" spc="0" baseline="0" dirty="0">
                <a:solidFill>
                  <a:srgbClr val="CECEEF"/>
                </a:solidFill>
                <a:effectLst/>
                <a:latin typeface="Arial"/>
                <a:ea typeface="Arial"/>
                <a:cs typeface="Arial"/>
              </a:rPr>
              <a:t>• What function is being assessed. </a:t>
            </a:r>
          </a:p>
          <a:p>
            <a:pPr>
              <a:defRPr/>
            </a:pPr>
            <a:r>
              <a:rPr lang="en-GB" sz="2200" b="0" i="0" strike="noStrike" cap="none" spc="0" baseline="0" dirty="0">
                <a:solidFill>
                  <a:srgbClr val="CECEEF"/>
                </a:solidFill>
                <a:effectLst/>
                <a:latin typeface="Arial"/>
                <a:ea typeface="Arial"/>
                <a:cs typeface="Arial"/>
              </a:rPr>
              <a:t>• What instrument and technique it is based on. </a:t>
            </a:r>
          </a:p>
          <a:p>
            <a:pPr>
              <a:defRPr/>
            </a:pPr>
            <a:r>
              <a:rPr lang="en-GB" sz="2200" b="0" i="0" strike="noStrike" cap="none" spc="0" baseline="0" dirty="0">
                <a:solidFill>
                  <a:srgbClr val="262673"/>
                </a:solidFill>
                <a:effectLst/>
                <a:latin typeface="Arial"/>
                <a:ea typeface="Arial"/>
                <a:cs typeface="Arial"/>
              </a:rPr>
              <a:t>• </a:t>
            </a:r>
            <a:r>
              <a:rPr lang="en-GB" sz="2200" b="1" i="0" strike="noStrike" cap="none" spc="0" baseline="0" dirty="0">
                <a:solidFill>
                  <a:srgbClr val="262673"/>
                </a:solidFill>
                <a:effectLst/>
                <a:latin typeface="Arial"/>
                <a:ea typeface="Arial"/>
                <a:cs typeface="Arial"/>
              </a:rPr>
              <a:t>What assessment protocol has been used. </a:t>
            </a:r>
          </a:p>
          <a:p>
            <a:pPr>
              <a:defRPr/>
            </a:pPr>
            <a:r>
              <a:rPr lang="en-GB" sz="2200" b="0" i="0" strike="noStrike" cap="none" spc="0" baseline="0" dirty="0">
                <a:solidFill>
                  <a:srgbClr val="CECEEF"/>
                </a:solidFill>
                <a:effectLst/>
                <a:latin typeface="Arial"/>
                <a:ea typeface="Arial"/>
                <a:cs typeface="Arial"/>
              </a:rPr>
              <a:t>• What results it provides, in what units and with what data analysis techniques they have been obtained. </a:t>
            </a:r>
          </a:p>
          <a:p>
            <a:pPr>
              <a:defRPr/>
            </a:pPr>
            <a:r>
              <a:rPr lang="en-GB" sz="2200" b="0" i="0" strike="noStrike" cap="none" spc="0" baseline="0" dirty="0">
                <a:solidFill>
                  <a:srgbClr val="CECEEF"/>
                </a:solidFill>
                <a:effectLst/>
                <a:latin typeface="Arial"/>
                <a:ea typeface="Arial"/>
                <a:cs typeface="Arial"/>
              </a:rPr>
              <a:t>• Standardised criteria for interpretation.</a:t>
            </a:r>
          </a:p>
        </p:txBody>
      </p:sp>
    </p:spTree>
    <p:extLst>
      <p:ext uri="{BB962C8B-B14F-4D97-AF65-F5344CB8AC3E}">
        <p14:creationId xmlns:p14="http://schemas.microsoft.com/office/powerpoint/2010/main" val="2909816531"/>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058068" y="1887215"/>
            <a:ext cx="3530954" cy="457657"/>
          </a:xfrm>
          <a:prstGeom prst="rect">
            <a:avLst/>
          </a:prstGeom>
        </p:spPr>
        <p:txBody>
          <a:bodyPr wrap="square">
            <a:spAutoFit/>
          </a:bodyPr>
          <a:lstStyle/>
          <a:p>
            <a:pPr algn="ctr">
              <a:defRPr/>
            </a:pPr>
            <a:r>
              <a:rPr lang="en-GB" sz="2400" b="1" i="0" strike="noStrike" cap="none" spc="0" baseline="0" dirty="0">
                <a:solidFill>
                  <a:srgbClr val="262673"/>
                </a:solidFill>
                <a:effectLst/>
                <a:latin typeface="Arial"/>
                <a:ea typeface="Arial"/>
                <a:cs typeface="Arial"/>
              </a:rPr>
              <a:t>INDEX</a:t>
            </a:r>
          </a:p>
        </p:txBody>
      </p:sp>
      <p:sp>
        <p:nvSpPr>
          <p:cNvPr id="4" name="Prostokąt 3">
            <a:extLst>
              <a:ext uri="{FF2B5EF4-FFF2-40B4-BE49-F238E27FC236}">
                <a16:creationId xmlns:a16="http://schemas.microsoft.com/office/drawing/2014/main" id="{6F1E17A5-99A2-450F-AC97-BC84B3D4606F}"/>
              </a:ext>
            </a:extLst>
          </p:cNvPr>
          <p:cNvSpPr/>
          <p:nvPr/>
        </p:nvSpPr>
        <p:spPr>
          <a:xfrm>
            <a:off x="931404" y="2348880"/>
            <a:ext cx="7640480" cy="1769608"/>
          </a:xfrm>
          <a:prstGeom prst="rect">
            <a:avLst/>
          </a:prstGeom>
          <a:solidFill>
            <a:schemeClr val="bg1">
              <a:lumMod val="95000"/>
            </a:schemeClr>
          </a:solidFill>
        </p:spPr>
        <p:txBody>
          <a:bodyPr wrap="square">
            <a:spAutoFit/>
          </a:bodyPr>
          <a:lstStyle/>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Remember: What is a biomechanical test? What does it involve?</a:t>
            </a:r>
          </a:p>
          <a:p>
            <a:pPr marL="342900" indent="-342900">
              <a:buFont typeface="Arial" panose="020B0604020202020204" pitchFamily="34" charset="0"/>
              <a:buChar char="•"/>
              <a:defRPr/>
            </a:pPr>
            <a:r>
              <a:rPr lang="en-GB" sz="2200" b="1" i="0" strike="noStrike" cap="none" spc="0" baseline="0" dirty="0">
                <a:solidFill>
                  <a:srgbClr val="262673"/>
                </a:solidFill>
                <a:effectLst/>
                <a:latin typeface="Arial"/>
                <a:ea typeface="Arial"/>
                <a:cs typeface="Arial"/>
              </a:rPr>
              <a:t>Protocols for evaluating motion</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Protocols to evaluate strength:	</a:t>
            </a:r>
          </a:p>
          <a:p>
            <a:pPr marL="342900" indent="-342900">
              <a:buFont typeface="Arial" panose="020B0604020202020204" pitchFamily="34" charset="0"/>
              <a:buChar char="•"/>
              <a:defRPr/>
            </a:pPr>
            <a:r>
              <a:rPr lang="en-GB" sz="2200" b="0" i="0" strike="noStrike" cap="none" spc="0" baseline="0" dirty="0">
                <a:solidFill>
                  <a:srgbClr val="CECEEF"/>
                </a:solidFill>
                <a:effectLst/>
                <a:latin typeface="Arial"/>
                <a:ea typeface="Arial"/>
                <a:cs typeface="Arial"/>
              </a:rPr>
              <a:t>Assessment of muscular activity: Surface EMG</a:t>
            </a:r>
          </a:p>
        </p:txBody>
      </p:sp>
      <p:sp>
        <p:nvSpPr>
          <p:cNvPr id="9" name="Prostokąt 1">
            <a:extLst>
              <a:ext uri="{FF2B5EF4-FFF2-40B4-BE49-F238E27FC236}">
                <a16:creationId xmlns:a16="http://schemas.microsoft.com/office/drawing/2014/main" id="{29AFF2AD-6C86-4251-80BD-C483AB019EA7}"/>
              </a:ext>
            </a:extLst>
          </p:cNvPr>
          <p:cNvSpPr/>
          <p:nvPr/>
        </p:nvSpPr>
        <p:spPr>
          <a:xfrm>
            <a:off x="679503" y="978216"/>
            <a:ext cx="8136649" cy="830997"/>
          </a:xfrm>
          <a:prstGeom prst="rect">
            <a:avLst/>
          </a:prstGeom>
        </p:spPr>
        <p:txBody>
          <a:bodyPr wrap="square">
            <a:spAutoFit/>
          </a:bodyPr>
          <a:lstStyle/>
          <a:p>
            <a:pPr algn="ctr">
              <a:defRPr/>
            </a:pPr>
            <a:r>
              <a:rPr lang="en-GB" sz="2400" b="1" i="0" strike="noStrike" cap="none" spc="0" baseline="0" dirty="0">
                <a:solidFill>
                  <a:srgbClr val="262673"/>
                </a:solidFill>
                <a:effectLst/>
                <a:latin typeface="Bradley Hand ITC"/>
                <a:ea typeface="Bradley Hand ITC"/>
                <a:cs typeface="Bradley Hand ITC"/>
              </a:rPr>
              <a:t>D.2. </a:t>
            </a:r>
            <a:r>
              <a:rPr lang="en-GB" sz="2400" dirty="0">
                <a:solidFill>
                  <a:srgbClr val="262673"/>
                </a:solidFill>
                <a:latin typeface="Bradley Hand ITC"/>
                <a:ea typeface="Bradley Hand ITC"/>
                <a:cs typeface="Bradley Hand ITC"/>
              </a:rPr>
              <a:t>Which dorsal and lumbar biomechanical instrumented evaluation protocols exist?</a:t>
            </a:r>
            <a:endParaRPr lang="en-US" sz="2400" b="0" dirty="0">
              <a:solidFill>
                <a:schemeClr val="accent2">
                  <a:lumMod val="75000"/>
                </a:schemeClr>
              </a:solidFill>
            </a:endParaRPr>
          </a:p>
        </p:txBody>
      </p:sp>
    </p:spTree>
    <p:extLst>
      <p:ext uri="{BB962C8B-B14F-4D97-AF65-F5344CB8AC3E}">
        <p14:creationId xmlns:p14="http://schemas.microsoft.com/office/powerpoint/2010/main" val="1438406748"/>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B02CDD-C544-4CB9-BB47-C1C6753DD1D5}"/>
              </a:ext>
            </a:extLst>
          </p:cNvPr>
          <p:cNvPicPr>
            <a:picLocks noChangeAspect="1"/>
          </p:cNvPicPr>
          <p:nvPr/>
        </p:nvPicPr>
        <p:blipFill>
          <a:blip r:embed="rId3" cstate="print"/>
          <a:stretch>
            <a:fillRect/>
          </a:stretch>
        </p:blipFill>
        <p:spPr>
          <a:xfrm>
            <a:off x="6948264" y="2852936"/>
            <a:ext cx="2088231" cy="2088231"/>
          </a:xfrm>
          <a:prstGeom prst="rect">
            <a:avLst/>
          </a:prstGeom>
        </p:spPr>
      </p:pic>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823283"/>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593531" y="1473713"/>
            <a:ext cx="7568401" cy="1006846"/>
          </a:xfrm>
          <a:prstGeom prst="rect">
            <a:avLst/>
          </a:prstGeom>
        </p:spPr>
        <p:txBody>
          <a:bodyPr wrap="square">
            <a:spAutoFit/>
          </a:bodyPr>
          <a:lstStyle/>
          <a:p>
            <a:pPr algn="just">
              <a:defRPr/>
            </a:pPr>
            <a:r>
              <a:rPr lang="en-GB" sz="2200" b="1" i="0" strike="noStrike" cap="none" spc="0" baseline="0" dirty="0">
                <a:solidFill>
                  <a:srgbClr val="3600B0"/>
                </a:solidFill>
                <a:effectLst/>
                <a:latin typeface="Arial"/>
                <a:ea typeface="Arial"/>
                <a:cs typeface="Arial"/>
              </a:rPr>
              <a:t>Dorsolumbar spine: protocols?</a:t>
            </a:r>
          </a:p>
          <a:p>
            <a:pPr algn="just">
              <a:defRPr/>
            </a:pPr>
            <a:endParaRPr lang="es-ES" sz="1800" dirty="0">
              <a:solidFill>
                <a:schemeClr val="accent1">
                  <a:lumMod val="75000"/>
                  <a:lumOff val="25000"/>
                </a:schemeClr>
              </a:solidFill>
            </a:endParaRPr>
          </a:p>
          <a:p>
            <a:pPr>
              <a:defRPr/>
            </a:pPr>
            <a:endParaRPr lang="en-US" sz="2000" b="0" dirty="0">
              <a:solidFill>
                <a:schemeClr val="accent2">
                  <a:lumMod val="75000"/>
                </a:schemeClr>
              </a:solidFill>
            </a:endParaRPr>
          </a:p>
        </p:txBody>
      </p:sp>
      <p:sp>
        <p:nvSpPr>
          <p:cNvPr id="9" name="Prostokąt 3">
            <a:extLst>
              <a:ext uri="{FF2B5EF4-FFF2-40B4-BE49-F238E27FC236}">
                <a16:creationId xmlns:a16="http://schemas.microsoft.com/office/drawing/2014/main" id="{C78B9DBF-44BA-4BD0-AE90-DC8614042339}"/>
              </a:ext>
            </a:extLst>
          </p:cNvPr>
          <p:cNvSpPr/>
          <p:nvPr/>
        </p:nvSpPr>
        <p:spPr>
          <a:xfrm>
            <a:off x="594216" y="1941289"/>
            <a:ext cx="6198881" cy="3722278"/>
          </a:xfrm>
          <a:prstGeom prst="rect">
            <a:avLst/>
          </a:prstGeom>
          <a:noFill/>
        </p:spPr>
        <p:txBody>
          <a:bodyPr wrap="square">
            <a:spAutoFit/>
          </a:bodyPr>
          <a:lstStyle/>
          <a:p>
            <a:pPr algn="just">
              <a:defRPr/>
            </a:pPr>
            <a:r>
              <a:rPr lang="en-GB" sz="2200" b="0" i="0" strike="noStrike" cap="none" spc="0" baseline="0" dirty="0">
                <a:solidFill>
                  <a:srgbClr val="262673"/>
                </a:solidFill>
                <a:effectLst/>
                <a:latin typeface="Arial"/>
                <a:ea typeface="Arial"/>
                <a:cs typeface="Arial"/>
              </a:rPr>
              <a:t>We could decide to measure any other gesture provided that:</a:t>
            </a:r>
          </a:p>
          <a:p>
            <a:pPr marL="285750" indent="-285750" algn="just">
              <a:buFontTx/>
              <a:buChar char="-"/>
              <a:defRPr/>
            </a:pPr>
            <a:r>
              <a:rPr lang="en-GB" sz="2200" b="0" i="0" strike="noStrike" cap="none" spc="0" baseline="0" dirty="0">
                <a:solidFill>
                  <a:srgbClr val="262673"/>
                </a:solidFill>
                <a:effectLst/>
                <a:latin typeface="Arial"/>
                <a:ea typeface="Arial"/>
                <a:cs typeface="Arial"/>
              </a:rPr>
              <a:t>We know how to choose the right instrument and technique;</a:t>
            </a:r>
          </a:p>
          <a:p>
            <a:pPr marL="285750" indent="-285750" algn="just">
              <a:buFontTx/>
              <a:buChar char="-"/>
              <a:defRPr/>
            </a:pPr>
            <a:r>
              <a:rPr lang="en-GB" sz="2200" b="0" i="0" strike="noStrike" cap="none" spc="0" baseline="0" dirty="0">
                <a:solidFill>
                  <a:srgbClr val="262673"/>
                </a:solidFill>
                <a:effectLst/>
                <a:latin typeface="Arial"/>
                <a:ea typeface="Arial"/>
                <a:cs typeface="Arial"/>
              </a:rPr>
              <a:t>Suitable biomechanical model;</a:t>
            </a:r>
          </a:p>
          <a:p>
            <a:pPr marL="285750" indent="-285750" algn="just">
              <a:buFontTx/>
              <a:buChar char="-"/>
              <a:defRPr/>
            </a:pPr>
            <a:r>
              <a:rPr lang="en-GB" sz="2200" b="0" i="0" strike="noStrike" cap="none" spc="0" baseline="0" dirty="0">
                <a:solidFill>
                  <a:srgbClr val="262673"/>
                </a:solidFill>
                <a:effectLst/>
                <a:latin typeface="Arial"/>
                <a:ea typeface="Arial"/>
                <a:cs typeface="Arial"/>
              </a:rPr>
              <a:t>Correct, well-defined and standardised protocol;</a:t>
            </a:r>
          </a:p>
          <a:p>
            <a:pPr marL="285750" indent="-285750" algn="just">
              <a:buFontTx/>
              <a:buChar char="-"/>
              <a:defRPr/>
            </a:pPr>
            <a:r>
              <a:rPr lang="en-GB" sz="2200" b="0" i="0" strike="noStrike" cap="none" spc="0" baseline="0" dirty="0">
                <a:solidFill>
                  <a:srgbClr val="262673"/>
                </a:solidFill>
                <a:effectLst/>
                <a:latin typeface="Arial"/>
                <a:ea typeface="Arial"/>
                <a:cs typeface="Arial"/>
              </a:rPr>
              <a:t>Proper data processing;</a:t>
            </a:r>
          </a:p>
          <a:p>
            <a:pPr marL="285750" indent="-285750" algn="just">
              <a:buFontTx/>
              <a:buChar char="-"/>
              <a:defRPr/>
            </a:pPr>
            <a:r>
              <a:rPr lang="en-GB" sz="2200" b="0" i="0" strike="noStrike" cap="none" spc="0" baseline="0" dirty="0">
                <a:solidFill>
                  <a:srgbClr val="262673"/>
                </a:solidFill>
                <a:effectLst/>
                <a:latin typeface="Arial"/>
                <a:ea typeface="Arial"/>
                <a:cs typeface="Arial"/>
              </a:rPr>
              <a:t>Valid, reliable results obtained;</a:t>
            </a:r>
          </a:p>
          <a:p>
            <a:pPr marL="285750" indent="-285750" algn="just">
              <a:buFontTx/>
              <a:buChar char="-"/>
              <a:defRPr/>
            </a:pPr>
            <a:r>
              <a:rPr lang="en-GB" sz="2200" b="0" i="0" strike="noStrike" cap="none" spc="0" baseline="0" dirty="0">
                <a:solidFill>
                  <a:srgbClr val="262673"/>
                </a:solidFill>
                <a:effectLst/>
                <a:latin typeface="Arial"/>
                <a:ea typeface="Arial"/>
                <a:cs typeface="Arial"/>
              </a:rPr>
              <a:t>Standardised interpretation of the results. </a:t>
            </a:r>
          </a:p>
          <a:p>
            <a:pPr marL="285750" indent="-285750" algn="just">
              <a:buFontTx/>
              <a:buChar char="-"/>
              <a:defRPr/>
            </a:pPr>
            <a:endParaRPr lang="en-US" sz="1800" b="0" dirty="0">
              <a:solidFill>
                <a:schemeClr val="accent2">
                  <a:lumMod val="75000"/>
                </a:schemeClr>
              </a:solidFill>
            </a:endParaRPr>
          </a:p>
        </p:txBody>
      </p:sp>
    </p:spTree>
    <p:extLst>
      <p:ext uri="{BB962C8B-B14F-4D97-AF65-F5344CB8AC3E}">
        <p14:creationId xmlns:p14="http://schemas.microsoft.com/office/powerpoint/2010/main" val="1679832090"/>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463601" y="764704"/>
            <a:ext cx="8216799" cy="427147"/>
          </a:xfrm>
          <a:prstGeom prst="rect">
            <a:avLst/>
          </a:prstGeom>
        </p:spPr>
        <p:txBody>
          <a:bodyPr wrap="square">
            <a:spAutoFit/>
          </a:bodyPr>
          <a:lstStyle/>
          <a:p>
            <a:pPr algn="ctr">
              <a:defRPr/>
            </a:pPr>
            <a:r>
              <a:rPr lang="en-GB" sz="2200" b="1" i="0" strike="noStrike" cap="none" spc="0" baseline="0" dirty="0">
                <a:solidFill>
                  <a:srgbClr val="262673"/>
                </a:solidFill>
                <a:effectLst/>
                <a:latin typeface="Arial"/>
                <a:ea typeface="Arial"/>
                <a:cs typeface="Arial"/>
              </a:rPr>
              <a:t>Protocols for evaluating motion</a:t>
            </a:r>
          </a:p>
        </p:txBody>
      </p:sp>
      <p:sp>
        <p:nvSpPr>
          <p:cNvPr id="4" name="Prostokąt 3">
            <a:extLst>
              <a:ext uri="{FF2B5EF4-FFF2-40B4-BE49-F238E27FC236}">
                <a16:creationId xmlns:a16="http://schemas.microsoft.com/office/drawing/2014/main" id="{6F1E17A5-99A2-450F-AC97-BC84B3D4606F}"/>
              </a:ext>
            </a:extLst>
          </p:cNvPr>
          <p:cNvSpPr/>
          <p:nvPr/>
        </p:nvSpPr>
        <p:spPr>
          <a:xfrm>
            <a:off x="680734" y="1395386"/>
            <a:ext cx="5674570" cy="671231"/>
          </a:xfrm>
          <a:prstGeom prst="rect">
            <a:avLst/>
          </a:prstGeom>
        </p:spPr>
        <p:txBody>
          <a:bodyPr wrap="square">
            <a:spAutoFit/>
          </a:bodyPr>
          <a:lstStyle/>
          <a:p>
            <a:pPr algn="just">
              <a:defRPr/>
            </a:pPr>
            <a:r>
              <a:rPr lang="en-GB" sz="1800" b="1" i="0" strike="noStrike" cap="none" spc="0" baseline="0" dirty="0">
                <a:solidFill>
                  <a:srgbClr val="3600B0"/>
                </a:solidFill>
                <a:effectLst/>
                <a:latin typeface="Arial"/>
                <a:ea typeface="Arial"/>
                <a:cs typeface="Arial"/>
              </a:rPr>
              <a:t>INCLINOMETRY</a:t>
            </a:r>
          </a:p>
          <a:p>
            <a:pPr>
              <a:defRPr/>
            </a:pPr>
            <a:endParaRPr lang="en-US" sz="2000" b="0" dirty="0">
              <a:solidFill>
                <a:schemeClr val="accent2">
                  <a:lumMod val="75000"/>
                </a:schemeClr>
              </a:solidFill>
            </a:endParaRPr>
          </a:p>
        </p:txBody>
      </p:sp>
      <p:sp>
        <p:nvSpPr>
          <p:cNvPr id="10" name="Prostokąt 3">
            <a:extLst>
              <a:ext uri="{FF2B5EF4-FFF2-40B4-BE49-F238E27FC236}">
                <a16:creationId xmlns:a16="http://schemas.microsoft.com/office/drawing/2014/main" id="{B885B0D3-9504-4EA3-8A4F-03084E27FC21}"/>
              </a:ext>
            </a:extLst>
          </p:cNvPr>
          <p:cNvSpPr/>
          <p:nvPr/>
        </p:nvSpPr>
        <p:spPr>
          <a:xfrm>
            <a:off x="3020684" y="1379738"/>
            <a:ext cx="5628879" cy="1769608"/>
          </a:xfrm>
          <a:prstGeom prst="rect">
            <a:avLst/>
          </a:prstGeom>
          <a:noFill/>
        </p:spPr>
        <p:txBody>
          <a:bodyPr wrap="square">
            <a:spAutoFit/>
          </a:bodyPr>
          <a:lstStyle/>
          <a:p>
            <a:pPr algn="just">
              <a:defRPr/>
            </a:pPr>
            <a:r>
              <a:rPr lang="en-GB" sz="2200" b="1" i="0" strike="noStrike" cap="none" spc="0" baseline="0" dirty="0">
                <a:solidFill>
                  <a:srgbClr val="262673"/>
                </a:solidFill>
                <a:effectLst/>
                <a:latin typeface="Arial"/>
                <a:ea typeface="Arial"/>
                <a:cs typeface="Arial"/>
              </a:rPr>
              <a:t>Electronic inclinometry system using two inclinometers:</a:t>
            </a:r>
          </a:p>
          <a:p>
            <a:pPr algn="just">
              <a:defRPr/>
            </a:pPr>
            <a:r>
              <a:rPr lang="en-GB" sz="2200" b="0" i="0" strike="noStrike" cap="none" spc="0" baseline="0" dirty="0">
                <a:solidFill>
                  <a:srgbClr val="262673"/>
                </a:solidFill>
                <a:effectLst/>
                <a:latin typeface="Arial"/>
                <a:ea typeface="Arial"/>
                <a:cs typeface="Arial"/>
              </a:rPr>
              <a:t>The inclinometers are placed to assess the axes of motion for dorsal flexion-extension and rotation.</a:t>
            </a:r>
          </a:p>
        </p:txBody>
      </p:sp>
      <p:sp>
        <p:nvSpPr>
          <p:cNvPr id="11" name="Prostokąt 3">
            <a:extLst>
              <a:ext uri="{FF2B5EF4-FFF2-40B4-BE49-F238E27FC236}">
                <a16:creationId xmlns:a16="http://schemas.microsoft.com/office/drawing/2014/main" id="{C3EC8627-E258-4DA2-812D-621BBA7DD958}"/>
              </a:ext>
            </a:extLst>
          </p:cNvPr>
          <p:cNvSpPr/>
          <p:nvPr/>
        </p:nvSpPr>
        <p:spPr>
          <a:xfrm>
            <a:off x="3020652" y="3095830"/>
            <a:ext cx="5693999" cy="3447684"/>
          </a:xfrm>
          <a:prstGeom prst="rect">
            <a:avLst/>
          </a:prstGeom>
          <a:noFill/>
        </p:spPr>
        <p:txBody>
          <a:bodyPr wrap="square">
            <a:spAutoFit/>
          </a:bodyPr>
          <a:lstStyle/>
          <a:p>
            <a:pPr algn="just">
              <a:defRPr/>
            </a:pPr>
            <a:r>
              <a:rPr lang="en-GB" sz="2200" b="0" i="0" strike="noStrike" cap="none" spc="0" baseline="0" dirty="0">
                <a:solidFill>
                  <a:srgbClr val="262673"/>
                </a:solidFill>
                <a:effectLst/>
                <a:latin typeface="Arial"/>
                <a:ea typeface="Arial"/>
                <a:cs typeface="Arial"/>
              </a:rPr>
              <a:t>Protocol based on the </a:t>
            </a:r>
            <a:r>
              <a:rPr lang="en-GB" sz="2200" b="1" i="0" strike="noStrike" cap="none" spc="0" baseline="0" dirty="0">
                <a:solidFill>
                  <a:srgbClr val="262673"/>
                </a:solidFill>
                <a:effectLst/>
                <a:latin typeface="Arial"/>
                <a:ea typeface="Arial"/>
                <a:cs typeface="Arial"/>
              </a:rPr>
              <a:t>American Medical Association</a:t>
            </a:r>
            <a:r>
              <a:rPr lang="en-GB" sz="2200" b="0" i="0" strike="noStrike" cap="none" spc="0" baseline="0" dirty="0">
                <a:solidFill>
                  <a:srgbClr val="262673"/>
                </a:solidFill>
                <a:effectLst/>
                <a:latin typeface="Arial"/>
                <a:ea typeface="Arial"/>
                <a:cs typeface="Arial"/>
              </a:rPr>
              <a:t>’s guide.</a:t>
            </a:r>
          </a:p>
          <a:p>
            <a:pPr algn="just">
              <a:defRPr/>
            </a:pPr>
            <a:r>
              <a:rPr lang="en-GB" sz="2200" b="0" i="0" strike="noStrike" cap="none" spc="0" baseline="0" dirty="0">
                <a:solidFill>
                  <a:srgbClr val="262673"/>
                </a:solidFill>
                <a:effectLst/>
                <a:latin typeface="Arial"/>
                <a:ea typeface="Arial"/>
                <a:cs typeface="Arial"/>
              </a:rPr>
              <a:t>The neutral position is measured, then the active or passive motion to be assessed (flexion and rotation) is performed. </a:t>
            </a:r>
          </a:p>
          <a:p>
            <a:pPr algn="just">
              <a:defRPr/>
            </a:pPr>
            <a:endParaRPr lang="es-ES" sz="2200" b="0" dirty="0">
              <a:solidFill>
                <a:schemeClr val="accent2">
                  <a:lumMod val="75000"/>
                </a:schemeClr>
              </a:solidFill>
            </a:endParaRPr>
          </a:p>
          <a:p>
            <a:pPr algn="just">
              <a:defRPr/>
            </a:pPr>
            <a:r>
              <a:rPr lang="en-GB" sz="2200" b="0" i="0" strike="noStrike" cap="none" spc="0" baseline="0" dirty="0">
                <a:solidFill>
                  <a:srgbClr val="262673"/>
                </a:solidFill>
                <a:effectLst/>
                <a:latin typeface="Arial"/>
                <a:ea typeface="Arial"/>
                <a:cs typeface="Arial"/>
              </a:rPr>
              <a:t>A minimum of three valid measurements according to the AMA’s repeatability criterion, differing by less than 10% or 5°.</a:t>
            </a:r>
          </a:p>
          <a:p>
            <a:pPr algn="just">
              <a:defRPr/>
            </a:pPr>
            <a:endParaRPr lang="en-US" sz="2200" b="0" dirty="0">
              <a:solidFill>
                <a:schemeClr val="accent2">
                  <a:lumMod val="75000"/>
                </a:schemeClr>
              </a:solidFill>
            </a:endParaRPr>
          </a:p>
        </p:txBody>
      </p:sp>
      <p:pic>
        <p:nvPicPr>
          <p:cNvPr id="3" name="Imagen 2">
            <a:extLst>
              <a:ext uri="{FF2B5EF4-FFF2-40B4-BE49-F238E27FC236}">
                <a16:creationId xmlns:a16="http://schemas.microsoft.com/office/drawing/2014/main" id="{DCF6E7C8-2D13-40C3-971C-2ED753C1FB1E}"/>
              </a:ext>
            </a:extLst>
          </p:cNvPr>
          <p:cNvPicPr>
            <a:picLocks noChangeAspect="1"/>
          </p:cNvPicPr>
          <p:nvPr/>
        </p:nvPicPr>
        <p:blipFill>
          <a:blip r:embed="rId3" cstate="print"/>
          <a:stretch>
            <a:fillRect/>
          </a:stretch>
        </p:blipFill>
        <p:spPr>
          <a:xfrm>
            <a:off x="601977" y="4585316"/>
            <a:ext cx="2167508" cy="502468"/>
          </a:xfrm>
          <a:prstGeom prst="rect">
            <a:avLst/>
          </a:prstGeom>
        </p:spPr>
      </p:pic>
      <p:pic>
        <p:nvPicPr>
          <p:cNvPr id="7" name="Imagen 6">
            <a:extLst>
              <a:ext uri="{FF2B5EF4-FFF2-40B4-BE49-F238E27FC236}">
                <a16:creationId xmlns:a16="http://schemas.microsoft.com/office/drawing/2014/main" id="{6E60D152-ADFD-4F9B-8AB3-773DBAC9C8CC}"/>
              </a:ext>
            </a:extLst>
          </p:cNvPr>
          <p:cNvPicPr>
            <a:picLocks noChangeAspect="1"/>
          </p:cNvPicPr>
          <p:nvPr/>
        </p:nvPicPr>
        <p:blipFill>
          <a:blip r:embed="rId4" cstate="print"/>
          <a:stretch>
            <a:fillRect/>
          </a:stretch>
        </p:blipFill>
        <p:spPr>
          <a:xfrm>
            <a:off x="875660" y="2272290"/>
            <a:ext cx="1644073" cy="2273183"/>
          </a:xfrm>
          <a:prstGeom prst="rect">
            <a:avLst/>
          </a:prstGeom>
        </p:spPr>
      </p:pic>
    </p:spTree>
    <p:extLst>
      <p:ext uri="{BB962C8B-B14F-4D97-AF65-F5344CB8AC3E}">
        <p14:creationId xmlns:p14="http://schemas.microsoft.com/office/powerpoint/2010/main" val="3198434883"/>
      </p:ext>
    </p:extLst>
  </p:cSld>
  <p:clrMapOvr>
    <a:masterClrMapping/>
  </p:clrMapOvr>
  <p:transition advClick="0" advTm="3000"/>
</p:sld>
</file>

<file path=ppt/tags/tag1.xml><?xml version="1.0" encoding="utf-8"?>
<p:tagLst xmlns:a="http://schemas.openxmlformats.org/drawingml/2006/main" xmlns:r="http://schemas.openxmlformats.org/officeDocument/2006/relationships" xmlns:p="http://schemas.openxmlformats.org/presentationml/2006/main">
  <p:tag name="AS_UNIQUEID" val="2"/>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00.xml><?xml version="1.0" encoding="utf-8"?>
<p:tagLst xmlns:a="http://schemas.openxmlformats.org/drawingml/2006/main" xmlns:r="http://schemas.openxmlformats.org/officeDocument/2006/relationships" xmlns:p="http://schemas.openxmlformats.org/presentationml/2006/main">
  <p:tag name="AS_UNIQUEID" val="103"/>
</p:tagLst>
</file>

<file path=ppt/tags/tag101.xml><?xml version="1.0" encoding="utf-8"?>
<p:tagLst xmlns:a="http://schemas.openxmlformats.org/drawingml/2006/main" xmlns:r="http://schemas.openxmlformats.org/officeDocument/2006/relationships" xmlns:p="http://schemas.openxmlformats.org/presentationml/2006/main">
  <p:tag name="AS_UNIQUEID" val="104"/>
</p:tagLst>
</file>

<file path=ppt/tags/tag102.xml><?xml version="1.0" encoding="utf-8"?>
<p:tagLst xmlns:a="http://schemas.openxmlformats.org/drawingml/2006/main" xmlns:r="http://schemas.openxmlformats.org/officeDocument/2006/relationships" xmlns:p="http://schemas.openxmlformats.org/presentationml/2006/main">
  <p:tag name="AS_UNIQUEID" val="121"/>
</p:tagLst>
</file>

<file path=ppt/tags/tag103.xml><?xml version="1.0" encoding="utf-8"?>
<p:tagLst xmlns:a="http://schemas.openxmlformats.org/drawingml/2006/main" xmlns:r="http://schemas.openxmlformats.org/officeDocument/2006/relationships" xmlns:p="http://schemas.openxmlformats.org/presentationml/2006/main">
  <p:tag name="AS_UNIQUEID" val="122"/>
</p:tagLst>
</file>

<file path=ppt/tags/tag104.xml><?xml version="1.0" encoding="utf-8"?>
<p:tagLst xmlns:a="http://schemas.openxmlformats.org/drawingml/2006/main" xmlns:r="http://schemas.openxmlformats.org/officeDocument/2006/relationships" xmlns:p="http://schemas.openxmlformats.org/presentationml/2006/main">
  <p:tag name="AS_UNIQUEID" val="123"/>
</p:tagLst>
</file>

<file path=ppt/tags/tag105.xml><?xml version="1.0" encoding="utf-8"?>
<p:tagLst xmlns:a="http://schemas.openxmlformats.org/drawingml/2006/main" xmlns:r="http://schemas.openxmlformats.org/officeDocument/2006/relationships" xmlns:p="http://schemas.openxmlformats.org/presentationml/2006/main">
  <p:tag name="AS_UNIQUEID" val="124"/>
</p:tagLst>
</file>

<file path=ppt/tags/tag106.xml><?xml version="1.0" encoding="utf-8"?>
<p:tagLst xmlns:a="http://schemas.openxmlformats.org/drawingml/2006/main" xmlns:r="http://schemas.openxmlformats.org/officeDocument/2006/relationships" xmlns:p="http://schemas.openxmlformats.org/presentationml/2006/main">
  <p:tag name="AS_UNIQUEID" val="125"/>
</p:tagLst>
</file>

<file path=ppt/tags/tag107.xml><?xml version="1.0" encoding="utf-8"?>
<p:tagLst xmlns:a="http://schemas.openxmlformats.org/drawingml/2006/main" xmlns:r="http://schemas.openxmlformats.org/officeDocument/2006/relationships" xmlns:p="http://schemas.openxmlformats.org/presentationml/2006/main">
  <p:tag name="AS_UNIQUEID" val="126"/>
</p:tagLst>
</file>

<file path=ppt/tags/tag108.xml><?xml version="1.0" encoding="utf-8"?>
<p:tagLst xmlns:a="http://schemas.openxmlformats.org/drawingml/2006/main" xmlns:r="http://schemas.openxmlformats.org/officeDocument/2006/relationships" xmlns:p="http://schemas.openxmlformats.org/presentationml/2006/main">
  <p:tag name="AS_UNIQUEID" val="127"/>
</p:tagLst>
</file>

<file path=ppt/tags/tag109.xml><?xml version="1.0" encoding="utf-8"?>
<p:tagLst xmlns:a="http://schemas.openxmlformats.org/drawingml/2006/main" xmlns:r="http://schemas.openxmlformats.org/officeDocument/2006/relationships" xmlns:p="http://schemas.openxmlformats.org/presentationml/2006/main">
  <p:tag name="AS_UNIQUEID" val="128"/>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10.xml><?xml version="1.0" encoding="utf-8"?>
<p:tagLst xmlns:a="http://schemas.openxmlformats.org/drawingml/2006/main" xmlns:r="http://schemas.openxmlformats.org/officeDocument/2006/relationships" xmlns:p="http://schemas.openxmlformats.org/presentationml/2006/main">
  <p:tag name="AS_UNIQUEID" val="129"/>
</p:tagLst>
</file>

<file path=ppt/tags/tag111.xml><?xml version="1.0" encoding="utf-8"?>
<p:tagLst xmlns:a="http://schemas.openxmlformats.org/drawingml/2006/main" xmlns:r="http://schemas.openxmlformats.org/officeDocument/2006/relationships" xmlns:p="http://schemas.openxmlformats.org/presentationml/2006/main">
  <p:tag name="AS_UNIQUEID" val="130"/>
</p:tagLst>
</file>

<file path=ppt/tags/tag112.xml><?xml version="1.0" encoding="utf-8"?>
<p:tagLst xmlns:a="http://schemas.openxmlformats.org/drawingml/2006/main" xmlns:r="http://schemas.openxmlformats.org/officeDocument/2006/relationships" xmlns:p="http://schemas.openxmlformats.org/presentationml/2006/main">
  <p:tag name="AS_UNIQUEID" val="131"/>
</p:tagLst>
</file>

<file path=ppt/tags/tag113.xml><?xml version="1.0" encoding="utf-8"?>
<p:tagLst xmlns:a="http://schemas.openxmlformats.org/drawingml/2006/main" xmlns:r="http://schemas.openxmlformats.org/officeDocument/2006/relationships" xmlns:p="http://schemas.openxmlformats.org/presentationml/2006/main">
  <p:tag name="AS_UNIQUEID" val="117"/>
</p:tagLst>
</file>

<file path=ppt/tags/tag114.xml><?xml version="1.0" encoding="utf-8"?>
<p:tagLst xmlns:a="http://schemas.openxmlformats.org/drawingml/2006/main" xmlns:r="http://schemas.openxmlformats.org/officeDocument/2006/relationships" xmlns:p="http://schemas.openxmlformats.org/presentationml/2006/main">
  <p:tag name="AS_UNIQUEID" val="118"/>
</p:tagLst>
</file>

<file path=ppt/tags/tag115.xml><?xml version="1.0" encoding="utf-8"?>
<p:tagLst xmlns:a="http://schemas.openxmlformats.org/drawingml/2006/main" xmlns:r="http://schemas.openxmlformats.org/officeDocument/2006/relationships" xmlns:p="http://schemas.openxmlformats.org/presentationml/2006/main">
  <p:tag name="AS_UNIQUEID" val="119"/>
</p:tagLst>
</file>

<file path=ppt/tags/tag116.xml><?xml version="1.0" encoding="utf-8"?>
<p:tagLst xmlns:a="http://schemas.openxmlformats.org/drawingml/2006/main" xmlns:r="http://schemas.openxmlformats.org/officeDocument/2006/relationships" xmlns:p="http://schemas.openxmlformats.org/presentationml/2006/main">
  <p:tag name="AS_UNIQUEID" val="137"/>
</p:tagLst>
</file>

<file path=ppt/tags/tag117.xml><?xml version="1.0" encoding="utf-8"?>
<p:tagLst xmlns:a="http://schemas.openxmlformats.org/drawingml/2006/main" xmlns:r="http://schemas.openxmlformats.org/officeDocument/2006/relationships" xmlns:p="http://schemas.openxmlformats.org/presentationml/2006/main">
  <p:tag name="AS_UNIQUEID" val="138"/>
</p:tagLst>
</file>

<file path=ppt/tags/tag118.xml><?xml version="1.0" encoding="utf-8"?>
<p:tagLst xmlns:a="http://schemas.openxmlformats.org/drawingml/2006/main" xmlns:r="http://schemas.openxmlformats.org/officeDocument/2006/relationships" xmlns:p="http://schemas.openxmlformats.org/presentationml/2006/main">
  <p:tag name="AS_UNIQUEID" val="139"/>
</p:tagLst>
</file>

<file path=ppt/tags/tag119.xml><?xml version="1.0" encoding="utf-8"?>
<p:tagLst xmlns:a="http://schemas.openxmlformats.org/drawingml/2006/main" xmlns:r="http://schemas.openxmlformats.org/officeDocument/2006/relationships" xmlns:p="http://schemas.openxmlformats.org/presentationml/2006/main">
  <p:tag name="AS_UNIQUEID" val="140"/>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20.xml><?xml version="1.0" encoding="utf-8"?>
<p:tagLst xmlns:a="http://schemas.openxmlformats.org/drawingml/2006/main" xmlns:r="http://schemas.openxmlformats.org/officeDocument/2006/relationships" xmlns:p="http://schemas.openxmlformats.org/presentationml/2006/main">
  <p:tag name="AS_UNIQUEID" val="141"/>
</p:tagLst>
</file>

<file path=ppt/tags/tag121.xml><?xml version="1.0" encoding="utf-8"?>
<p:tagLst xmlns:a="http://schemas.openxmlformats.org/drawingml/2006/main" xmlns:r="http://schemas.openxmlformats.org/officeDocument/2006/relationships" xmlns:p="http://schemas.openxmlformats.org/presentationml/2006/main">
  <p:tag name="AS_UNIQUEID" val="133"/>
</p:tagLst>
</file>

<file path=ppt/tags/tag122.xml><?xml version="1.0" encoding="utf-8"?>
<p:tagLst xmlns:a="http://schemas.openxmlformats.org/drawingml/2006/main" xmlns:r="http://schemas.openxmlformats.org/officeDocument/2006/relationships" xmlns:p="http://schemas.openxmlformats.org/presentationml/2006/main">
  <p:tag name="AS_UNIQUEID" val="134"/>
</p:tagLst>
</file>

<file path=ppt/tags/tag123.xml><?xml version="1.0" encoding="utf-8"?>
<p:tagLst xmlns:a="http://schemas.openxmlformats.org/drawingml/2006/main" xmlns:r="http://schemas.openxmlformats.org/officeDocument/2006/relationships" xmlns:p="http://schemas.openxmlformats.org/presentationml/2006/main">
  <p:tag name="AS_UNIQUEID" val="135"/>
</p:tagLst>
</file>

<file path=ppt/tags/tag124.xml><?xml version="1.0" encoding="utf-8"?>
<p:tagLst xmlns:a="http://schemas.openxmlformats.org/drawingml/2006/main" xmlns:r="http://schemas.openxmlformats.org/officeDocument/2006/relationships" xmlns:p="http://schemas.openxmlformats.org/presentationml/2006/main">
  <p:tag name="AS_UNIQUEID" val="147"/>
</p:tagLst>
</file>

<file path=ppt/tags/tag125.xml><?xml version="1.0" encoding="utf-8"?>
<p:tagLst xmlns:a="http://schemas.openxmlformats.org/drawingml/2006/main" xmlns:r="http://schemas.openxmlformats.org/officeDocument/2006/relationships" xmlns:p="http://schemas.openxmlformats.org/presentationml/2006/main">
  <p:tag name="AS_UNIQUEID" val="148"/>
</p:tagLst>
</file>

<file path=ppt/tags/tag126.xml><?xml version="1.0" encoding="utf-8"?>
<p:tagLst xmlns:a="http://schemas.openxmlformats.org/drawingml/2006/main" xmlns:r="http://schemas.openxmlformats.org/officeDocument/2006/relationships" xmlns:p="http://schemas.openxmlformats.org/presentationml/2006/main">
  <p:tag name="AS_UNIQUEID" val="149"/>
</p:tagLst>
</file>

<file path=ppt/tags/tag127.xml><?xml version="1.0" encoding="utf-8"?>
<p:tagLst xmlns:a="http://schemas.openxmlformats.org/drawingml/2006/main" xmlns:r="http://schemas.openxmlformats.org/officeDocument/2006/relationships" xmlns:p="http://schemas.openxmlformats.org/presentationml/2006/main">
  <p:tag name="AS_UNIQUEID" val="150"/>
</p:tagLst>
</file>

<file path=ppt/tags/tag128.xml><?xml version="1.0" encoding="utf-8"?>
<p:tagLst xmlns:a="http://schemas.openxmlformats.org/drawingml/2006/main" xmlns:r="http://schemas.openxmlformats.org/officeDocument/2006/relationships" xmlns:p="http://schemas.openxmlformats.org/presentationml/2006/main">
  <p:tag name="AS_UNIQUEID" val="151"/>
</p:tagLst>
</file>

<file path=ppt/tags/tag129.xml><?xml version="1.0" encoding="utf-8"?>
<p:tagLst xmlns:a="http://schemas.openxmlformats.org/drawingml/2006/main" xmlns:r="http://schemas.openxmlformats.org/officeDocument/2006/relationships" xmlns:p="http://schemas.openxmlformats.org/presentationml/2006/main">
  <p:tag name="AS_UNIQUEID" val="152"/>
</p:tagLst>
</file>

<file path=ppt/tags/tag13.xml><?xml version="1.0" encoding="utf-8"?>
<p:tagLst xmlns:a="http://schemas.openxmlformats.org/drawingml/2006/main" xmlns:r="http://schemas.openxmlformats.org/officeDocument/2006/relationships" xmlns:p="http://schemas.openxmlformats.org/presentationml/2006/main">
  <p:tag name="AS_UNIQUEID" val="19"/>
</p:tagLst>
</file>

<file path=ppt/tags/tag130.xml><?xml version="1.0" encoding="utf-8"?>
<p:tagLst xmlns:a="http://schemas.openxmlformats.org/drawingml/2006/main" xmlns:r="http://schemas.openxmlformats.org/officeDocument/2006/relationships" xmlns:p="http://schemas.openxmlformats.org/presentationml/2006/main">
  <p:tag name="AS_UNIQUEID" val="153"/>
</p:tagLst>
</file>

<file path=ppt/tags/tag131.xml><?xml version="1.0" encoding="utf-8"?>
<p:tagLst xmlns:a="http://schemas.openxmlformats.org/drawingml/2006/main" xmlns:r="http://schemas.openxmlformats.org/officeDocument/2006/relationships" xmlns:p="http://schemas.openxmlformats.org/presentationml/2006/main">
  <p:tag name="AS_UNIQUEID" val="154"/>
</p:tagLst>
</file>

<file path=ppt/tags/tag132.xml><?xml version="1.0" encoding="utf-8"?>
<p:tagLst xmlns:a="http://schemas.openxmlformats.org/drawingml/2006/main" xmlns:r="http://schemas.openxmlformats.org/officeDocument/2006/relationships" xmlns:p="http://schemas.openxmlformats.org/presentationml/2006/main">
  <p:tag name="AS_UNIQUEID" val="143"/>
</p:tagLst>
</file>

<file path=ppt/tags/tag133.xml><?xml version="1.0" encoding="utf-8"?>
<p:tagLst xmlns:a="http://schemas.openxmlformats.org/drawingml/2006/main" xmlns:r="http://schemas.openxmlformats.org/officeDocument/2006/relationships" xmlns:p="http://schemas.openxmlformats.org/presentationml/2006/main">
  <p:tag name="AS_UNIQUEID" val="144"/>
</p:tagLst>
</file>

<file path=ppt/tags/tag134.xml><?xml version="1.0" encoding="utf-8"?>
<p:tagLst xmlns:a="http://schemas.openxmlformats.org/drawingml/2006/main" xmlns:r="http://schemas.openxmlformats.org/officeDocument/2006/relationships" xmlns:p="http://schemas.openxmlformats.org/presentationml/2006/main">
  <p:tag name="AS_UNIQUEID" val="145"/>
</p:tagLst>
</file>

<file path=ppt/tags/tag135.xml><?xml version="1.0" encoding="utf-8"?>
<p:tagLst xmlns:a="http://schemas.openxmlformats.org/drawingml/2006/main" xmlns:r="http://schemas.openxmlformats.org/officeDocument/2006/relationships" xmlns:p="http://schemas.openxmlformats.org/presentationml/2006/main">
  <p:tag name="AS_UNIQUEID" val="160"/>
</p:tagLst>
</file>

<file path=ppt/tags/tag136.xml><?xml version="1.0" encoding="utf-8"?>
<p:tagLst xmlns:a="http://schemas.openxmlformats.org/drawingml/2006/main" xmlns:r="http://schemas.openxmlformats.org/officeDocument/2006/relationships" xmlns:p="http://schemas.openxmlformats.org/presentationml/2006/main">
  <p:tag name="AS_UNIQUEID" val="161"/>
</p:tagLst>
</file>

<file path=ppt/tags/tag137.xml><?xml version="1.0" encoding="utf-8"?>
<p:tagLst xmlns:a="http://schemas.openxmlformats.org/drawingml/2006/main" xmlns:r="http://schemas.openxmlformats.org/officeDocument/2006/relationships" xmlns:p="http://schemas.openxmlformats.org/presentationml/2006/main">
  <p:tag name="AS_UNIQUEID" val="162"/>
</p:tagLst>
</file>

<file path=ppt/tags/tag138.xml><?xml version="1.0" encoding="utf-8"?>
<p:tagLst xmlns:a="http://schemas.openxmlformats.org/drawingml/2006/main" xmlns:r="http://schemas.openxmlformats.org/officeDocument/2006/relationships" xmlns:p="http://schemas.openxmlformats.org/presentationml/2006/main">
  <p:tag name="AS_UNIQUEID" val="163"/>
</p:tagLst>
</file>

<file path=ppt/tags/tag139.xml><?xml version="1.0" encoding="utf-8"?>
<p:tagLst xmlns:a="http://schemas.openxmlformats.org/drawingml/2006/main" xmlns:r="http://schemas.openxmlformats.org/officeDocument/2006/relationships" xmlns:p="http://schemas.openxmlformats.org/presentationml/2006/main">
  <p:tag name="AS_UNIQUEID" val="164"/>
</p:tagLst>
</file>

<file path=ppt/tags/tag14.xml><?xml version="1.0" encoding="utf-8"?>
<p:tagLst xmlns:a="http://schemas.openxmlformats.org/drawingml/2006/main" xmlns:r="http://schemas.openxmlformats.org/officeDocument/2006/relationships" xmlns:p="http://schemas.openxmlformats.org/presentationml/2006/main">
  <p:tag name="AS_UNIQUEID" val="20"/>
</p:tagLst>
</file>

<file path=ppt/tags/tag140.xml><?xml version="1.0" encoding="utf-8"?>
<p:tagLst xmlns:a="http://schemas.openxmlformats.org/drawingml/2006/main" xmlns:r="http://schemas.openxmlformats.org/officeDocument/2006/relationships" xmlns:p="http://schemas.openxmlformats.org/presentationml/2006/main">
  <p:tag name="AS_UNIQUEID" val="165"/>
</p:tagLst>
</file>

<file path=ppt/tags/tag141.xml><?xml version="1.0" encoding="utf-8"?>
<p:tagLst xmlns:a="http://schemas.openxmlformats.org/drawingml/2006/main" xmlns:r="http://schemas.openxmlformats.org/officeDocument/2006/relationships" xmlns:p="http://schemas.openxmlformats.org/presentationml/2006/main">
  <p:tag name="AS_UNIQUEID" val="166"/>
</p:tagLst>
</file>

<file path=ppt/tags/tag142.xml><?xml version="1.0" encoding="utf-8"?>
<p:tagLst xmlns:a="http://schemas.openxmlformats.org/drawingml/2006/main" xmlns:r="http://schemas.openxmlformats.org/officeDocument/2006/relationships" xmlns:p="http://schemas.openxmlformats.org/presentationml/2006/main">
  <p:tag name="AS_UNIQUEID" val="167"/>
</p:tagLst>
</file>

<file path=ppt/tags/tag143.xml><?xml version="1.0" encoding="utf-8"?>
<p:tagLst xmlns:a="http://schemas.openxmlformats.org/drawingml/2006/main" xmlns:r="http://schemas.openxmlformats.org/officeDocument/2006/relationships" xmlns:p="http://schemas.openxmlformats.org/presentationml/2006/main">
  <p:tag name="AS_UNIQUEID" val="168"/>
</p:tagLst>
</file>

<file path=ppt/tags/tag144.xml><?xml version="1.0" encoding="utf-8"?>
<p:tagLst xmlns:a="http://schemas.openxmlformats.org/drawingml/2006/main" xmlns:r="http://schemas.openxmlformats.org/officeDocument/2006/relationships" xmlns:p="http://schemas.openxmlformats.org/presentationml/2006/main">
  <p:tag name="AS_UNIQUEID" val="169"/>
</p:tagLst>
</file>

<file path=ppt/tags/tag145.xml><?xml version="1.0" encoding="utf-8"?>
<p:tagLst xmlns:a="http://schemas.openxmlformats.org/drawingml/2006/main" xmlns:r="http://schemas.openxmlformats.org/officeDocument/2006/relationships" xmlns:p="http://schemas.openxmlformats.org/presentationml/2006/main">
  <p:tag name="AS_UNIQUEID" val="170"/>
</p:tagLst>
</file>

<file path=ppt/tags/tag146.xml><?xml version="1.0" encoding="utf-8"?>
<p:tagLst xmlns:a="http://schemas.openxmlformats.org/drawingml/2006/main" xmlns:r="http://schemas.openxmlformats.org/officeDocument/2006/relationships" xmlns:p="http://schemas.openxmlformats.org/presentationml/2006/main">
  <p:tag name="AS_UNIQUEID" val="171"/>
</p:tagLst>
</file>

<file path=ppt/tags/tag147.xml><?xml version="1.0" encoding="utf-8"?>
<p:tagLst xmlns:a="http://schemas.openxmlformats.org/drawingml/2006/main" xmlns:r="http://schemas.openxmlformats.org/officeDocument/2006/relationships" xmlns:p="http://schemas.openxmlformats.org/presentationml/2006/main">
  <p:tag name="AS_UNIQUEID" val="172"/>
</p:tagLst>
</file>

<file path=ppt/tags/tag148.xml><?xml version="1.0" encoding="utf-8"?>
<p:tagLst xmlns:a="http://schemas.openxmlformats.org/drawingml/2006/main" xmlns:r="http://schemas.openxmlformats.org/officeDocument/2006/relationships" xmlns:p="http://schemas.openxmlformats.org/presentationml/2006/main">
  <p:tag name="AS_UNIQUEID" val="173"/>
</p:tagLst>
</file>

<file path=ppt/tags/tag149.xml><?xml version="1.0" encoding="utf-8"?>
<p:tagLst xmlns:a="http://schemas.openxmlformats.org/drawingml/2006/main" xmlns:r="http://schemas.openxmlformats.org/officeDocument/2006/relationships" xmlns:p="http://schemas.openxmlformats.org/presentationml/2006/main">
  <p:tag name="AS_UNIQUEID" val="174"/>
</p:tagLst>
</file>

<file path=ppt/tags/tag15.xml><?xml version="1.0" encoding="utf-8"?>
<p:tagLst xmlns:a="http://schemas.openxmlformats.org/drawingml/2006/main" xmlns:r="http://schemas.openxmlformats.org/officeDocument/2006/relationships" xmlns:p="http://schemas.openxmlformats.org/presentationml/2006/main">
  <p:tag name="AS_UNIQUEID" val="21"/>
</p:tagLst>
</file>

<file path=ppt/tags/tag150.xml><?xml version="1.0" encoding="utf-8"?>
<p:tagLst xmlns:a="http://schemas.openxmlformats.org/drawingml/2006/main" xmlns:r="http://schemas.openxmlformats.org/officeDocument/2006/relationships" xmlns:p="http://schemas.openxmlformats.org/presentationml/2006/main">
  <p:tag name="AS_UNIQUEID" val="156"/>
</p:tagLst>
</file>

<file path=ppt/tags/tag151.xml><?xml version="1.0" encoding="utf-8"?>
<p:tagLst xmlns:a="http://schemas.openxmlformats.org/drawingml/2006/main" xmlns:r="http://schemas.openxmlformats.org/officeDocument/2006/relationships" xmlns:p="http://schemas.openxmlformats.org/presentationml/2006/main">
  <p:tag name="AS_UNIQUEID" val="157"/>
</p:tagLst>
</file>

<file path=ppt/tags/tag152.xml><?xml version="1.0" encoding="utf-8"?>
<p:tagLst xmlns:a="http://schemas.openxmlformats.org/drawingml/2006/main" xmlns:r="http://schemas.openxmlformats.org/officeDocument/2006/relationships" xmlns:p="http://schemas.openxmlformats.org/presentationml/2006/main">
  <p:tag name="AS_UNIQUEID" val="158"/>
</p:tagLst>
</file>

<file path=ppt/tags/tag153.xml><?xml version="1.0" encoding="utf-8"?>
<p:tagLst xmlns:a="http://schemas.openxmlformats.org/drawingml/2006/main" xmlns:r="http://schemas.openxmlformats.org/officeDocument/2006/relationships" xmlns:p="http://schemas.openxmlformats.org/presentationml/2006/main">
  <p:tag name="AS_UNIQUEID" val="180"/>
</p:tagLst>
</file>

<file path=ppt/tags/tag154.xml><?xml version="1.0" encoding="utf-8"?>
<p:tagLst xmlns:a="http://schemas.openxmlformats.org/drawingml/2006/main" xmlns:r="http://schemas.openxmlformats.org/officeDocument/2006/relationships" xmlns:p="http://schemas.openxmlformats.org/presentationml/2006/main">
  <p:tag name="AS_UNIQUEID" val="181"/>
</p:tagLst>
</file>

<file path=ppt/tags/tag155.xml><?xml version="1.0" encoding="utf-8"?>
<p:tagLst xmlns:a="http://schemas.openxmlformats.org/drawingml/2006/main" xmlns:r="http://schemas.openxmlformats.org/officeDocument/2006/relationships" xmlns:p="http://schemas.openxmlformats.org/presentationml/2006/main">
  <p:tag name="AS_UNIQUEID" val="182"/>
</p:tagLst>
</file>

<file path=ppt/tags/tag156.xml><?xml version="1.0" encoding="utf-8"?>
<p:tagLst xmlns:a="http://schemas.openxmlformats.org/drawingml/2006/main" xmlns:r="http://schemas.openxmlformats.org/officeDocument/2006/relationships" xmlns:p="http://schemas.openxmlformats.org/presentationml/2006/main">
  <p:tag name="AS_UNIQUEID" val="183"/>
</p:tagLst>
</file>

<file path=ppt/tags/tag157.xml><?xml version="1.0" encoding="utf-8"?>
<p:tagLst xmlns:a="http://schemas.openxmlformats.org/drawingml/2006/main" xmlns:r="http://schemas.openxmlformats.org/officeDocument/2006/relationships" xmlns:p="http://schemas.openxmlformats.org/presentationml/2006/main">
  <p:tag name="AS_UNIQUEID" val="184"/>
</p:tagLst>
</file>

<file path=ppt/tags/tag158.xml><?xml version="1.0" encoding="utf-8"?>
<p:tagLst xmlns:a="http://schemas.openxmlformats.org/drawingml/2006/main" xmlns:r="http://schemas.openxmlformats.org/officeDocument/2006/relationships" xmlns:p="http://schemas.openxmlformats.org/presentationml/2006/main">
  <p:tag name="AS_UNIQUEID" val="185"/>
</p:tagLst>
</file>

<file path=ppt/tags/tag159.xml><?xml version="1.0" encoding="utf-8"?>
<p:tagLst xmlns:a="http://schemas.openxmlformats.org/drawingml/2006/main" xmlns:r="http://schemas.openxmlformats.org/officeDocument/2006/relationships" xmlns:p="http://schemas.openxmlformats.org/presentationml/2006/main">
  <p:tag name="AS_UNIQUEID" val="186"/>
</p:tagLst>
</file>

<file path=ppt/tags/tag16.xml><?xml version="1.0" encoding="utf-8"?>
<p:tagLst xmlns:a="http://schemas.openxmlformats.org/drawingml/2006/main" xmlns:r="http://schemas.openxmlformats.org/officeDocument/2006/relationships" xmlns:p="http://schemas.openxmlformats.org/presentationml/2006/main">
  <p:tag name="AS_UNIQUEID" val="13"/>
</p:tagLst>
</file>

<file path=ppt/tags/tag160.xml><?xml version="1.0" encoding="utf-8"?>
<p:tagLst xmlns:a="http://schemas.openxmlformats.org/drawingml/2006/main" xmlns:r="http://schemas.openxmlformats.org/officeDocument/2006/relationships" xmlns:p="http://schemas.openxmlformats.org/presentationml/2006/main">
  <p:tag name="AS_UNIQUEID" val="187"/>
</p:tagLst>
</file>

<file path=ppt/tags/tag161.xml><?xml version="1.0" encoding="utf-8"?>
<p:tagLst xmlns:a="http://schemas.openxmlformats.org/drawingml/2006/main" xmlns:r="http://schemas.openxmlformats.org/officeDocument/2006/relationships" xmlns:p="http://schemas.openxmlformats.org/presentationml/2006/main">
  <p:tag name="AS_UNIQUEID" val="188"/>
</p:tagLst>
</file>

<file path=ppt/tags/tag162.xml><?xml version="1.0" encoding="utf-8"?>
<p:tagLst xmlns:a="http://schemas.openxmlformats.org/drawingml/2006/main" xmlns:r="http://schemas.openxmlformats.org/officeDocument/2006/relationships" xmlns:p="http://schemas.openxmlformats.org/presentationml/2006/main">
  <p:tag name="AS_UNIQUEID" val="189"/>
</p:tagLst>
</file>

<file path=ppt/tags/tag163.xml><?xml version="1.0" encoding="utf-8"?>
<p:tagLst xmlns:a="http://schemas.openxmlformats.org/drawingml/2006/main" xmlns:r="http://schemas.openxmlformats.org/officeDocument/2006/relationships" xmlns:p="http://schemas.openxmlformats.org/presentationml/2006/main">
  <p:tag name="AS_UNIQUEID" val="190"/>
</p:tagLst>
</file>

<file path=ppt/tags/tag164.xml><?xml version="1.0" encoding="utf-8"?>
<p:tagLst xmlns:a="http://schemas.openxmlformats.org/drawingml/2006/main" xmlns:r="http://schemas.openxmlformats.org/officeDocument/2006/relationships" xmlns:p="http://schemas.openxmlformats.org/presentationml/2006/main">
  <p:tag name="AS_UNIQUEID" val="191"/>
</p:tagLst>
</file>

<file path=ppt/tags/tag165.xml><?xml version="1.0" encoding="utf-8"?>
<p:tagLst xmlns:a="http://schemas.openxmlformats.org/drawingml/2006/main" xmlns:r="http://schemas.openxmlformats.org/officeDocument/2006/relationships" xmlns:p="http://schemas.openxmlformats.org/presentationml/2006/main">
  <p:tag name="AS_UNIQUEID" val="176"/>
</p:tagLst>
</file>

<file path=ppt/tags/tag166.xml><?xml version="1.0" encoding="utf-8"?>
<p:tagLst xmlns:a="http://schemas.openxmlformats.org/drawingml/2006/main" xmlns:r="http://schemas.openxmlformats.org/officeDocument/2006/relationships" xmlns:p="http://schemas.openxmlformats.org/presentationml/2006/main">
  <p:tag name="AS_UNIQUEID" val="177"/>
</p:tagLst>
</file>

<file path=ppt/tags/tag167.xml><?xml version="1.0" encoding="utf-8"?>
<p:tagLst xmlns:a="http://schemas.openxmlformats.org/drawingml/2006/main" xmlns:r="http://schemas.openxmlformats.org/officeDocument/2006/relationships" xmlns:p="http://schemas.openxmlformats.org/presentationml/2006/main">
  <p:tag name="AS_UNIQUEID" val="178"/>
</p:tagLst>
</file>

<file path=ppt/tags/tag168.xml><?xml version="1.0" encoding="utf-8"?>
<p:tagLst xmlns:a="http://schemas.openxmlformats.org/drawingml/2006/main" xmlns:r="http://schemas.openxmlformats.org/officeDocument/2006/relationships" xmlns:p="http://schemas.openxmlformats.org/presentationml/2006/main">
  <p:tag name="AS_UNIQUEID" val="197"/>
</p:tagLst>
</file>

<file path=ppt/tags/tag169.xml><?xml version="1.0" encoding="utf-8"?>
<p:tagLst xmlns:a="http://schemas.openxmlformats.org/drawingml/2006/main" xmlns:r="http://schemas.openxmlformats.org/officeDocument/2006/relationships" xmlns:p="http://schemas.openxmlformats.org/presentationml/2006/main">
  <p:tag name="AS_UNIQUEID" val="198"/>
</p:tagLst>
</file>

<file path=ppt/tags/tag17.xml><?xml version="1.0" encoding="utf-8"?>
<p:tagLst xmlns:a="http://schemas.openxmlformats.org/drawingml/2006/main" xmlns:r="http://schemas.openxmlformats.org/officeDocument/2006/relationships" xmlns:p="http://schemas.openxmlformats.org/presentationml/2006/main">
  <p:tag name="AS_UNIQUEID" val="10"/>
</p:tagLst>
</file>

<file path=ppt/tags/tag170.xml><?xml version="1.0" encoding="utf-8"?>
<p:tagLst xmlns:a="http://schemas.openxmlformats.org/drawingml/2006/main" xmlns:r="http://schemas.openxmlformats.org/officeDocument/2006/relationships" xmlns:p="http://schemas.openxmlformats.org/presentationml/2006/main">
  <p:tag name="AS_UNIQUEID" val="199"/>
</p:tagLst>
</file>

<file path=ppt/tags/tag171.xml><?xml version="1.0" encoding="utf-8"?>
<p:tagLst xmlns:a="http://schemas.openxmlformats.org/drawingml/2006/main" xmlns:r="http://schemas.openxmlformats.org/officeDocument/2006/relationships" xmlns:p="http://schemas.openxmlformats.org/presentationml/2006/main">
  <p:tag name="AS_UNIQUEID" val="200"/>
</p:tagLst>
</file>

<file path=ppt/tags/tag172.xml><?xml version="1.0" encoding="utf-8"?>
<p:tagLst xmlns:a="http://schemas.openxmlformats.org/drawingml/2006/main" xmlns:r="http://schemas.openxmlformats.org/officeDocument/2006/relationships" xmlns:p="http://schemas.openxmlformats.org/presentationml/2006/main">
  <p:tag name="AS_UNIQUEID" val="201"/>
</p:tagLst>
</file>

<file path=ppt/tags/tag173.xml><?xml version="1.0" encoding="utf-8"?>
<p:tagLst xmlns:a="http://schemas.openxmlformats.org/drawingml/2006/main" xmlns:r="http://schemas.openxmlformats.org/officeDocument/2006/relationships" xmlns:p="http://schemas.openxmlformats.org/presentationml/2006/main">
  <p:tag name="AS_UNIQUEID" val="202"/>
</p:tagLst>
</file>

<file path=ppt/tags/tag174.xml><?xml version="1.0" encoding="utf-8"?>
<p:tagLst xmlns:a="http://schemas.openxmlformats.org/drawingml/2006/main" xmlns:r="http://schemas.openxmlformats.org/officeDocument/2006/relationships" xmlns:p="http://schemas.openxmlformats.org/presentationml/2006/main">
  <p:tag name="AS_UNIQUEID" val="203"/>
</p:tagLst>
</file>

<file path=ppt/tags/tag175.xml><?xml version="1.0" encoding="utf-8"?>
<p:tagLst xmlns:a="http://schemas.openxmlformats.org/drawingml/2006/main" xmlns:r="http://schemas.openxmlformats.org/officeDocument/2006/relationships" xmlns:p="http://schemas.openxmlformats.org/presentationml/2006/main">
  <p:tag name="AS_UNIQUEID" val="204"/>
</p:tagLst>
</file>

<file path=ppt/tags/tag176.xml><?xml version="1.0" encoding="utf-8"?>
<p:tagLst xmlns:a="http://schemas.openxmlformats.org/drawingml/2006/main" xmlns:r="http://schemas.openxmlformats.org/officeDocument/2006/relationships" xmlns:p="http://schemas.openxmlformats.org/presentationml/2006/main">
  <p:tag name="AS_UNIQUEID" val="205"/>
</p:tagLst>
</file>

<file path=ppt/tags/tag177.xml><?xml version="1.0" encoding="utf-8"?>
<p:tagLst xmlns:a="http://schemas.openxmlformats.org/drawingml/2006/main" xmlns:r="http://schemas.openxmlformats.org/officeDocument/2006/relationships" xmlns:p="http://schemas.openxmlformats.org/presentationml/2006/main">
  <p:tag name="AS_UNIQUEID" val="206"/>
</p:tagLst>
</file>

<file path=ppt/tags/tag178.xml><?xml version="1.0" encoding="utf-8"?>
<p:tagLst xmlns:a="http://schemas.openxmlformats.org/drawingml/2006/main" xmlns:r="http://schemas.openxmlformats.org/officeDocument/2006/relationships" xmlns:p="http://schemas.openxmlformats.org/presentationml/2006/main">
  <p:tag name="AS_UNIQUEID" val="207"/>
</p:tagLst>
</file>

<file path=ppt/tags/tag179.xml><?xml version="1.0" encoding="utf-8"?>
<p:tagLst xmlns:a="http://schemas.openxmlformats.org/drawingml/2006/main" xmlns:r="http://schemas.openxmlformats.org/officeDocument/2006/relationships" xmlns:p="http://schemas.openxmlformats.org/presentationml/2006/main">
  <p:tag name="AS_UNIQUEID" val="208"/>
</p:tagLst>
</file>

<file path=ppt/tags/tag18.xml><?xml version="1.0" encoding="utf-8"?>
<p:tagLst xmlns:a="http://schemas.openxmlformats.org/drawingml/2006/main" xmlns:r="http://schemas.openxmlformats.org/officeDocument/2006/relationships" xmlns:p="http://schemas.openxmlformats.org/presentationml/2006/main">
  <p:tag name="AS_UNIQUEID" val="11"/>
</p:tagLst>
</file>

<file path=ppt/tags/tag180.xml><?xml version="1.0" encoding="utf-8"?>
<p:tagLst xmlns:a="http://schemas.openxmlformats.org/drawingml/2006/main" xmlns:r="http://schemas.openxmlformats.org/officeDocument/2006/relationships" xmlns:p="http://schemas.openxmlformats.org/presentationml/2006/main">
  <p:tag name="AS_UNIQUEID" val="193"/>
</p:tagLst>
</file>

<file path=ppt/tags/tag181.xml><?xml version="1.0" encoding="utf-8"?>
<p:tagLst xmlns:a="http://schemas.openxmlformats.org/drawingml/2006/main" xmlns:r="http://schemas.openxmlformats.org/officeDocument/2006/relationships" xmlns:p="http://schemas.openxmlformats.org/presentationml/2006/main">
  <p:tag name="AS_UNIQUEID" val="194"/>
</p:tagLst>
</file>

<file path=ppt/tags/tag182.xml><?xml version="1.0" encoding="utf-8"?>
<p:tagLst xmlns:a="http://schemas.openxmlformats.org/drawingml/2006/main" xmlns:r="http://schemas.openxmlformats.org/officeDocument/2006/relationships" xmlns:p="http://schemas.openxmlformats.org/presentationml/2006/main">
  <p:tag name="AS_UNIQUEID" val="195"/>
</p:tagLst>
</file>

<file path=ppt/tags/tag183.xml><?xml version="1.0" encoding="utf-8"?>
<p:tagLst xmlns:a="http://schemas.openxmlformats.org/drawingml/2006/main" xmlns:r="http://schemas.openxmlformats.org/officeDocument/2006/relationships" xmlns:p="http://schemas.openxmlformats.org/presentationml/2006/main">
  <p:tag name="AS_UNIQUEID" val="214"/>
</p:tagLst>
</file>

<file path=ppt/tags/tag184.xml><?xml version="1.0" encoding="utf-8"?>
<p:tagLst xmlns:a="http://schemas.openxmlformats.org/drawingml/2006/main" xmlns:r="http://schemas.openxmlformats.org/officeDocument/2006/relationships" xmlns:p="http://schemas.openxmlformats.org/presentationml/2006/main">
  <p:tag name="AS_UNIQUEID" val="215"/>
</p:tagLst>
</file>

<file path=ppt/tags/tag185.xml><?xml version="1.0" encoding="utf-8"?>
<p:tagLst xmlns:a="http://schemas.openxmlformats.org/drawingml/2006/main" xmlns:r="http://schemas.openxmlformats.org/officeDocument/2006/relationships" xmlns:p="http://schemas.openxmlformats.org/presentationml/2006/main">
  <p:tag name="AS_UNIQUEID" val="216"/>
</p:tagLst>
</file>

<file path=ppt/tags/tag186.xml><?xml version="1.0" encoding="utf-8"?>
<p:tagLst xmlns:a="http://schemas.openxmlformats.org/drawingml/2006/main" xmlns:r="http://schemas.openxmlformats.org/officeDocument/2006/relationships" xmlns:p="http://schemas.openxmlformats.org/presentationml/2006/main">
  <p:tag name="AS_UNIQUEID" val="217"/>
</p:tagLst>
</file>

<file path=ppt/tags/tag187.xml><?xml version="1.0" encoding="utf-8"?>
<p:tagLst xmlns:a="http://schemas.openxmlformats.org/drawingml/2006/main" xmlns:r="http://schemas.openxmlformats.org/officeDocument/2006/relationships" xmlns:p="http://schemas.openxmlformats.org/presentationml/2006/main">
  <p:tag name="AS_UNIQUEID" val="218"/>
</p:tagLst>
</file>

<file path=ppt/tags/tag188.xml><?xml version="1.0" encoding="utf-8"?>
<p:tagLst xmlns:a="http://schemas.openxmlformats.org/drawingml/2006/main" xmlns:r="http://schemas.openxmlformats.org/officeDocument/2006/relationships" xmlns:p="http://schemas.openxmlformats.org/presentationml/2006/main">
  <p:tag name="AS_UNIQUEID" val="219"/>
</p:tagLst>
</file>

<file path=ppt/tags/tag189.xml><?xml version="1.0" encoding="utf-8"?>
<p:tagLst xmlns:a="http://schemas.openxmlformats.org/drawingml/2006/main" xmlns:r="http://schemas.openxmlformats.org/officeDocument/2006/relationships" xmlns:p="http://schemas.openxmlformats.org/presentationml/2006/main">
  <p:tag name="AS_UNIQUEID" val="220"/>
</p:tagLst>
</file>

<file path=ppt/tags/tag19.xml><?xml version="1.0" encoding="utf-8"?>
<p:tagLst xmlns:a="http://schemas.openxmlformats.org/drawingml/2006/main" xmlns:r="http://schemas.openxmlformats.org/officeDocument/2006/relationships" xmlns:p="http://schemas.openxmlformats.org/presentationml/2006/main">
  <p:tag name="AS_UNIQUEID" val="12"/>
</p:tagLst>
</file>

<file path=ppt/tags/tag190.xml><?xml version="1.0" encoding="utf-8"?>
<p:tagLst xmlns:a="http://schemas.openxmlformats.org/drawingml/2006/main" xmlns:r="http://schemas.openxmlformats.org/officeDocument/2006/relationships" xmlns:p="http://schemas.openxmlformats.org/presentationml/2006/main">
  <p:tag name="AS_UNIQUEID" val="221"/>
</p:tagLst>
</file>

<file path=ppt/tags/tag191.xml><?xml version="1.0" encoding="utf-8"?>
<p:tagLst xmlns:a="http://schemas.openxmlformats.org/drawingml/2006/main" xmlns:r="http://schemas.openxmlformats.org/officeDocument/2006/relationships" xmlns:p="http://schemas.openxmlformats.org/presentationml/2006/main">
  <p:tag name="AS_UNIQUEID" val="222"/>
</p:tagLst>
</file>

<file path=ppt/tags/tag192.xml><?xml version="1.0" encoding="utf-8"?>
<p:tagLst xmlns:a="http://schemas.openxmlformats.org/drawingml/2006/main" xmlns:r="http://schemas.openxmlformats.org/officeDocument/2006/relationships" xmlns:p="http://schemas.openxmlformats.org/presentationml/2006/main">
  <p:tag name="AS_UNIQUEID" val="223"/>
</p:tagLst>
</file>

<file path=ppt/tags/tag193.xml><?xml version="1.0" encoding="utf-8"?>
<p:tagLst xmlns:a="http://schemas.openxmlformats.org/drawingml/2006/main" xmlns:r="http://schemas.openxmlformats.org/officeDocument/2006/relationships" xmlns:p="http://schemas.openxmlformats.org/presentationml/2006/main">
  <p:tag name="AS_UNIQUEID" val="224"/>
</p:tagLst>
</file>

<file path=ppt/tags/tag194.xml><?xml version="1.0" encoding="utf-8"?>
<p:tagLst xmlns:a="http://schemas.openxmlformats.org/drawingml/2006/main" xmlns:r="http://schemas.openxmlformats.org/officeDocument/2006/relationships" xmlns:p="http://schemas.openxmlformats.org/presentationml/2006/main">
  <p:tag name="AS_UNIQUEID" val="225"/>
</p:tagLst>
</file>

<file path=ppt/tags/tag195.xml><?xml version="1.0" encoding="utf-8"?>
<p:tagLst xmlns:a="http://schemas.openxmlformats.org/drawingml/2006/main" xmlns:r="http://schemas.openxmlformats.org/officeDocument/2006/relationships" xmlns:p="http://schemas.openxmlformats.org/presentationml/2006/main">
  <p:tag name="AS_UNIQUEID" val="226"/>
</p:tagLst>
</file>

<file path=ppt/tags/tag196.xml><?xml version="1.0" encoding="utf-8"?>
<p:tagLst xmlns:a="http://schemas.openxmlformats.org/drawingml/2006/main" xmlns:r="http://schemas.openxmlformats.org/officeDocument/2006/relationships" xmlns:p="http://schemas.openxmlformats.org/presentationml/2006/main">
  <p:tag name="AS_UNIQUEID" val="210"/>
</p:tagLst>
</file>

<file path=ppt/tags/tag197.xml><?xml version="1.0" encoding="utf-8"?>
<p:tagLst xmlns:a="http://schemas.openxmlformats.org/drawingml/2006/main" xmlns:r="http://schemas.openxmlformats.org/officeDocument/2006/relationships" xmlns:p="http://schemas.openxmlformats.org/presentationml/2006/main">
  <p:tag name="AS_UNIQUEID" val="211"/>
</p:tagLst>
</file>

<file path=ppt/tags/tag198.xml><?xml version="1.0" encoding="utf-8"?>
<p:tagLst xmlns:a="http://schemas.openxmlformats.org/drawingml/2006/main" xmlns:r="http://schemas.openxmlformats.org/officeDocument/2006/relationships" xmlns:p="http://schemas.openxmlformats.org/presentationml/2006/main">
  <p:tag name="AS_UNIQUEID" val="212"/>
</p:tagLst>
</file>

<file path=ppt/tags/tag199.xml><?xml version="1.0" encoding="utf-8"?>
<p:tagLst xmlns:a="http://schemas.openxmlformats.org/drawingml/2006/main" xmlns:r="http://schemas.openxmlformats.org/officeDocument/2006/relationships" xmlns:p="http://schemas.openxmlformats.org/presentationml/2006/main">
  <p:tag name="AS_UNIQUEID" val="232"/>
</p:tagLst>
</file>

<file path=ppt/tags/tag2.xml><?xml version="1.0" encoding="utf-8"?>
<p:tagLst xmlns:a="http://schemas.openxmlformats.org/drawingml/2006/main" xmlns:r="http://schemas.openxmlformats.org/officeDocument/2006/relationships" xmlns:p="http://schemas.openxmlformats.org/presentationml/2006/main">
  <p:tag name="AS_UNIQUEID" val="3"/>
</p:tagLst>
</file>

<file path=ppt/tags/tag20.xml><?xml version="1.0" encoding="utf-8"?>
<p:tagLst xmlns:a="http://schemas.openxmlformats.org/drawingml/2006/main" xmlns:r="http://schemas.openxmlformats.org/officeDocument/2006/relationships" xmlns:p="http://schemas.openxmlformats.org/presentationml/2006/main">
  <p:tag name="AS_UNIQUEID" val="27"/>
</p:tagLst>
</file>

<file path=ppt/tags/tag200.xml><?xml version="1.0" encoding="utf-8"?>
<p:tagLst xmlns:a="http://schemas.openxmlformats.org/drawingml/2006/main" xmlns:r="http://schemas.openxmlformats.org/officeDocument/2006/relationships" xmlns:p="http://schemas.openxmlformats.org/presentationml/2006/main">
  <p:tag name="AS_UNIQUEID" val="233"/>
</p:tagLst>
</file>

<file path=ppt/tags/tag201.xml><?xml version="1.0" encoding="utf-8"?>
<p:tagLst xmlns:a="http://schemas.openxmlformats.org/drawingml/2006/main" xmlns:r="http://schemas.openxmlformats.org/officeDocument/2006/relationships" xmlns:p="http://schemas.openxmlformats.org/presentationml/2006/main">
  <p:tag name="AS_UNIQUEID" val="234"/>
</p:tagLst>
</file>

<file path=ppt/tags/tag202.xml><?xml version="1.0" encoding="utf-8"?>
<p:tagLst xmlns:a="http://schemas.openxmlformats.org/drawingml/2006/main" xmlns:r="http://schemas.openxmlformats.org/officeDocument/2006/relationships" xmlns:p="http://schemas.openxmlformats.org/presentationml/2006/main">
  <p:tag name="AS_UNIQUEID" val="235"/>
</p:tagLst>
</file>

<file path=ppt/tags/tag203.xml><?xml version="1.0" encoding="utf-8"?>
<p:tagLst xmlns:a="http://schemas.openxmlformats.org/drawingml/2006/main" xmlns:r="http://schemas.openxmlformats.org/officeDocument/2006/relationships" xmlns:p="http://schemas.openxmlformats.org/presentationml/2006/main">
  <p:tag name="AS_UNIQUEID" val="236"/>
</p:tagLst>
</file>

<file path=ppt/tags/tag204.xml><?xml version="1.0" encoding="utf-8"?>
<p:tagLst xmlns:a="http://schemas.openxmlformats.org/drawingml/2006/main" xmlns:r="http://schemas.openxmlformats.org/officeDocument/2006/relationships" xmlns:p="http://schemas.openxmlformats.org/presentationml/2006/main">
  <p:tag name="AS_UNIQUEID" val="237"/>
</p:tagLst>
</file>

<file path=ppt/tags/tag205.xml><?xml version="1.0" encoding="utf-8"?>
<p:tagLst xmlns:a="http://schemas.openxmlformats.org/drawingml/2006/main" xmlns:r="http://schemas.openxmlformats.org/officeDocument/2006/relationships" xmlns:p="http://schemas.openxmlformats.org/presentationml/2006/main">
  <p:tag name="AS_UNIQUEID" val="238"/>
</p:tagLst>
</file>

<file path=ppt/tags/tag206.xml><?xml version="1.0" encoding="utf-8"?>
<p:tagLst xmlns:a="http://schemas.openxmlformats.org/drawingml/2006/main" xmlns:r="http://schemas.openxmlformats.org/officeDocument/2006/relationships" xmlns:p="http://schemas.openxmlformats.org/presentationml/2006/main">
  <p:tag name="AS_UNIQUEID" val="228"/>
</p:tagLst>
</file>

<file path=ppt/tags/tag207.xml><?xml version="1.0" encoding="utf-8"?>
<p:tagLst xmlns:a="http://schemas.openxmlformats.org/drawingml/2006/main" xmlns:r="http://schemas.openxmlformats.org/officeDocument/2006/relationships" xmlns:p="http://schemas.openxmlformats.org/presentationml/2006/main">
  <p:tag name="AS_UNIQUEID" val="229"/>
</p:tagLst>
</file>

<file path=ppt/tags/tag208.xml><?xml version="1.0" encoding="utf-8"?>
<p:tagLst xmlns:a="http://schemas.openxmlformats.org/drawingml/2006/main" xmlns:r="http://schemas.openxmlformats.org/officeDocument/2006/relationships" xmlns:p="http://schemas.openxmlformats.org/presentationml/2006/main">
  <p:tag name="AS_UNIQUEID" val="230"/>
</p:tagLst>
</file>

<file path=ppt/tags/tag209.xml><?xml version="1.0" encoding="utf-8"?>
<p:tagLst xmlns:a="http://schemas.openxmlformats.org/drawingml/2006/main" xmlns:r="http://schemas.openxmlformats.org/officeDocument/2006/relationships" xmlns:p="http://schemas.openxmlformats.org/presentationml/2006/main">
  <p:tag name="AS_UNIQUEID" val="244"/>
</p:tagLst>
</file>

<file path=ppt/tags/tag21.xml><?xml version="1.0" encoding="utf-8"?>
<p:tagLst xmlns:a="http://schemas.openxmlformats.org/drawingml/2006/main" xmlns:r="http://schemas.openxmlformats.org/officeDocument/2006/relationships" xmlns:p="http://schemas.openxmlformats.org/presentationml/2006/main">
  <p:tag name="AS_UNIQUEID" val="28"/>
</p:tagLst>
</file>

<file path=ppt/tags/tag210.xml><?xml version="1.0" encoding="utf-8"?>
<p:tagLst xmlns:a="http://schemas.openxmlformats.org/drawingml/2006/main" xmlns:r="http://schemas.openxmlformats.org/officeDocument/2006/relationships" xmlns:p="http://schemas.openxmlformats.org/presentationml/2006/main">
  <p:tag name="AS_UNIQUEID" val="245"/>
</p:tagLst>
</file>

<file path=ppt/tags/tag211.xml><?xml version="1.0" encoding="utf-8"?>
<p:tagLst xmlns:a="http://schemas.openxmlformats.org/drawingml/2006/main" xmlns:r="http://schemas.openxmlformats.org/officeDocument/2006/relationships" xmlns:p="http://schemas.openxmlformats.org/presentationml/2006/main">
  <p:tag name="AS_UNIQUEID" val="246"/>
</p:tagLst>
</file>

<file path=ppt/tags/tag212.xml><?xml version="1.0" encoding="utf-8"?>
<p:tagLst xmlns:a="http://schemas.openxmlformats.org/drawingml/2006/main" xmlns:r="http://schemas.openxmlformats.org/officeDocument/2006/relationships" xmlns:p="http://schemas.openxmlformats.org/presentationml/2006/main">
  <p:tag name="AS_UNIQUEID" val="240"/>
</p:tagLst>
</file>

<file path=ppt/tags/tag213.xml><?xml version="1.0" encoding="utf-8"?>
<p:tagLst xmlns:a="http://schemas.openxmlformats.org/drawingml/2006/main" xmlns:r="http://schemas.openxmlformats.org/officeDocument/2006/relationships" xmlns:p="http://schemas.openxmlformats.org/presentationml/2006/main">
  <p:tag name="AS_UNIQUEID" val="241"/>
</p:tagLst>
</file>

<file path=ppt/tags/tag214.xml><?xml version="1.0" encoding="utf-8"?>
<p:tagLst xmlns:a="http://schemas.openxmlformats.org/drawingml/2006/main" xmlns:r="http://schemas.openxmlformats.org/officeDocument/2006/relationships" xmlns:p="http://schemas.openxmlformats.org/presentationml/2006/main">
  <p:tag name="AS_UNIQUEID" val="242"/>
</p:tagLst>
</file>

<file path=ppt/tags/tag215.xml><?xml version="1.0" encoding="utf-8"?>
<p:tagLst xmlns:a="http://schemas.openxmlformats.org/drawingml/2006/main" xmlns:r="http://schemas.openxmlformats.org/officeDocument/2006/relationships" xmlns:p="http://schemas.openxmlformats.org/presentationml/2006/main">
  <p:tag name="AS_UNIQUEID" val="252"/>
</p:tagLst>
</file>

<file path=ppt/tags/tag216.xml><?xml version="1.0" encoding="utf-8"?>
<p:tagLst xmlns:a="http://schemas.openxmlformats.org/drawingml/2006/main" xmlns:r="http://schemas.openxmlformats.org/officeDocument/2006/relationships" xmlns:p="http://schemas.openxmlformats.org/presentationml/2006/main">
  <p:tag name="AS_UNIQUEID" val="253"/>
</p:tagLst>
</file>

<file path=ppt/tags/tag217.xml><?xml version="1.0" encoding="utf-8"?>
<p:tagLst xmlns:a="http://schemas.openxmlformats.org/drawingml/2006/main" xmlns:r="http://schemas.openxmlformats.org/officeDocument/2006/relationships" xmlns:p="http://schemas.openxmlformats.org/presentationml/2006/main">
  <p:tag name="AS_UNIQUEID" val="248"/>
</p:tagLst>
</file>

<file path=ppt/tags/tag218.xml><?xml version="1.0" encoding="utf-8"?>
<p:tagLst xmlns:a="http://schemas.openxmlformats.org/drawingml/2006/main" xmlns:r="http://schemas.openxmlformats.org/officeDocument/2006/relationships" xmlns:p="http://schemas.openxmlformats.org/presentationml/2006/main">
  <p:tag name="AS_UNIQUEID" val="249"/>
</p:tagLst>
</file>

<file path=ppt/tags/tag219.xml><?xml version="1.0" encoding="utf-8"?>
<p:tagLst xmlns:a="http://schemas.openxmlformats.org/drawingml/2006/main" xmlns:r="http://schemas.openxmlformats.org/officeDocument/2006/relationships" xmlns:p="http://schemas.openxmlformats.org/presentationml/2006/main">
  <p:tag name="AS_UNIQUEID" val="250"/>
</p:tagLst>
</file>

<file path=ppt/tags/tag22.xml><?xml version="1.0" encoding="utf-8"?>
<p:tagLst xmlns:a="http://schemas.openxmlformats.org/drawingml/2006/main" xmlns:r="http://schemas.openxmlformats.org/officeDocument/2006/relationships" xmlns:p="http://schemas.openxmlformats.org/presentationml/2006/main">
  <p:tag name="AS_UNIQUEID" val="29"/>
</p:tagLst>
</file>

<file path=ppt/tags/tag23.xml><?xml version="1.0" encoding="utf-8"?>
<p:tagLst xmlns:a="http://schemas.openxmlformats.org/drawingml/2006/main" xmlns:r="http://schemas.openxmlformats.org/officeDocument/2006/relationships" xmlns:p="http://schemas.openxmlformats.org/presentationml/2006/main">
  <p:tag name="AS_UNIQUEID" val="30"/>
</p:tagLst>
</file>

<file path=ppt/tags/tag24.xml><?xml version="1.0" encoding="utf-8"?>
<p:tagLst xmlns:a="http://schemas.openxmlformats.org/drawingml/2006/main" xmlns:r="http://schemas.openxmlformats.org/officeDocument/2006/relationships" xmlns:p="http://schemas.openxmlformats.org/presentationml/2006/main">
  <p:tag name="AS_UNIQUEID" val="31"/>
</p:tagLst>
</file>

<file path=ppt/tags/tag25.xml><?xml version="1.0" encoding="utf-8"?>
<p:tagLst xmlns:a="http://schemas.openxmlformats.org/drawingml/2006/main" xmlns:r="http://schemas.openxmlformats.org/officeDocument/2006/relationships" xmlns:p="http://schemas.openxmlformats.org/presentationml/2006/main">
  <p:tag name="AS_UNIQUEID" val="32"/>
</p:tagLst>
</file>

<file path=ppt/tags/tag26.xml><?xml version="1.0" encoding="utf-8"?>
<p:tagLst xmlns:a="http://schemas.openxmlformats.org/drawingml/2006/main" xmlns:r="http://schemas.openxmlformats.org/officeDocument/2006/relationships" xmlns:p="http://schemas.openxmlformats.org/presentationml/2006/main">
  <p:tag name="AS_UNIQUEID" val="33"/>
</p:tagLst>
</file>

<file path=ppt/tags/tag27.xml><?xml version="1.0" encoding="utf-8"?>
<p:tagLst xmlns:a="http://schemas.openxmlformats.org/drawingml/2006/main" xmlns:r="http://schemas.openxmlformats.org/officeDocument/2006/relationships" xmlns:p="http://schemas.openxmlformats.org/presentationml/2006/main">
  <p:tag name="AS_UNIQUEID" val="34"/>
</p:tagLst>
</file>

<file path=ppt/tags/tag28.xml><?xml version="1.0" encoding="utf-8"?>
<p:tagLst xmlns:a="http://schemas.openxmlformats.org/drawingml/2006/main" xmlns:r="http://schemas.openxmlformats.org/officeDocument/2006/relationships" xmlns:p="http://schemas.openxmlformats.org/presentationml/2006/main">
  <p:tag name="AS_UNIQUEID" val="35"/>
</p:tagLst>
</file>

<file path=ppt/tags/tag29.xml><?xml version="1.0" encoding="utf-8"?>
<p:tagLst xmlns:a="http://schemas.openxmlformats.org/drawingml/2006/main" xmlns:r="http://schemas.openxmlformats.org/officeDocument/2006/relationships" xmlns:p="http://schemas.openxmlformats.org/presentationml/2006/main">
  <p:tag name="AS_UNIQUEID" val="36"/>
</p:tagLst>
</file>

<file path=ppt/tags/tag3.xml><?xml version="1.0" encoding="utf-8"?>
<p:tagLst xmlns:a="http://schemas.openxmlformats.org/drawingml/2006/main" xmlns:r="http://schemas.openxmlformats.org/officeDocument/2006/relationships" xmlns:p="http://schemas.openxmlformats.org/presentationml/2006/main">
  <p:tag name="AS_UNIQUEID" val="4"/>
</p:tagLst>
</file>

<file path=ppt/tags/tag30.xml><?xml version="1.0" encoding="utf-8"?>
<p:tagLst xmlns:a="http://schemas.openxmlformats.org/drawingml/2006/main" xmlns:r="http://schemas.openxmlformats.org/officeDocument/2006/relationships" xmlns:p="http://schemas.openxmlformats.org/presentationml/2006/main">
  <p:tag name="AS_UNIQUEID" val="23"/>
</p:tagLst>
</file>

<file path=ppt/tags/tag31.xml><?xml version="1.0" encoding="utf-8"?>
<p:tagLst xmlns:a="http://schemas.openxmlformats.org/drawingml/2006/main" xmlns:r="http://schemas.openxmlformats.org/officeDocument/2006/relationships" xmlns:p="http://schemas.openxmlformats.org/presentationml/2006/main">
  <p:tag name="AS_UNIQUEID" val="24"/>
</p:tagLst>
</file>

<file path=ppt/tags/tag32.xml><?xml version="1.0" encoding="utf-8"?>
<p:tagLst xmlns:a="http://schemas.openxmlformats.org/drawingml/2006/main" xmlns:r="http://schemas.openxmlformats.org/officeDocument/2006/relationships" xmlns:p="http://schemas.openxmlformats.org/presentationml/2006/main">
  <p:tag name="AS_UNIQUEID" val="25"/>
</p:tagLst>
</file>

<file path=ppt/tags/tag33.xml><?xml version="1.0" encoding="utf-8"?>
<p:tagLst xmlns:a="http://schemas.openxmlformats.org/drawingml/2006/main" xmlns:r="http://schemas.openxmlformats.org/officeDocument/2006/relationships" xmlns:p="http://schemas.openxmlformats.org/presentationml/2006/main">
  <p:tag name="AS_UNIQUEID" val="42"/>
</p:tagLst>
</file>

<file path=ppt/tags/tag34.xml><?xml version="1.0" encoding="utf-8"?>
<p:tagLst xmlns:a="http://schemas.openxmlformats.org/drawingml/2006/main" xmlns:r="http://schemas.openxmlformats.org/officeDocument/2006/relationships" xmlns:p="http://schemas.openxmlformats.org/presentationml/2006/main">
  <p:tag name="AS_UNIQUEID" val="43"/>
</p:tagLst>
</file>

<file path=ppt/tags/tag35.xml><?xml version="1.0" encoding="utf-8"?>
<p:tagLst xmlns:a="http://schemas.openxmlformats.org/drawingml/2006/main" xmlns:r="http://schemas.openxmlformats.org/officeDocument/2006/relationships" xmlns:p="http://schemas.openxmlformats.org/presentationml/2006/main">
  <p:tag name="AS_UNIQUEID" val="44"/>
</p:tagLst>
</file>

<file path=ppt/tags/tag36.xml><?xml version="1.0" encoding="utf-8"?>
<p:tagLst xmlns:a="http://schemas.openxmlformats.org/drawingml/2006/main" xmlns:r="http://schemas.openxmlformats.org/officeDocument/2006/relationships" xmlns:p="http://schemas.openxmlformats.org/presentationml/2006/main">
  <p:tag name="AS_UNIQUEID" val="45"/>
</p:tagLst>
</file>

<file path=ppt/tags/tag37.xml><?xml version="1.0" encoding="utf-8"?>
<p:tagLst xmlns:a="http://schemas.openxmlformats.org/drawingml/2006/main" xmlns:r="http://schemas.openxmlformats.org/officeDocument/2006/relationships" xmlns:p="http://schemas.openxmlformats.org/presentationml/2006/main">
  <p:tag name="AS_UNIQUEID" val="46"/>
</p:tagLst>
</file>

<file path=ppt/tags/tag38.xml><?xml version="1.0" encoding="utf-8"?>
<p:tagLst xmlns:a="http://schemas.openxmlformats.org/drawingml/2006/main" xmlns:r="http://schemas.openxmlformats.org/officeDocument/2006/relationships" xmlns:p="http://schemas.openxmlformats.org/presentationml/2006/main">
  <p:tag name="AS_UNIQUEID" val="47"/>
</p:tagLst>
</file>

<file path=ppt/tags/tag39.xml><?xml version="1.0" encoding="utf-8"?>
<p:tagLst xmlns:a="http://schemas.openxmlformats.org/drawingml/2006/main" xmlns:r="http://schemas.openxmlformats.org/officeDocument/2006/relationships" xmlns:p="http://schemas.openxmlformats.org/presentationml/2006/main">
  <p:tag name="AS_UNIQUEID" val="48"/>
</p:tagLst>
</file>

<file path=ppt/tags/tag4.xml><?xml version="1.0" encoding="utf-8"?>
<p:tagLst xmlns:a="http://schemas.openxmlformats.org/drawingml/2006/main" xmlns:r="http://schemas.openxmlformats.org/officeDocument/2006/relationships" xmlns:p="http://schemas.openxmlformats.org/presentationml/2006/main">
  <p:tag name="AS_UNIQUEID" val="5"/>
</p:tagLst>
</file>

<file path=ppt/tags/tag40.xml><?xml version="1.0" encoding="utf-8"?>
<p:tagLst xmlns:a="http://schemas.openxmlformats.org/drawingml/2006/main" xmlns:r="http://schemas.openxmlformats.org/officeDocument/2006/relationships" xmlns:p="http://schemas.openxmlformats.org/presentationml/2006/main">
  <p:tag name="AS_UNIQUEID" val="49"/>
</p:tagLst>
</file>

<file path=ppt/tags/tag41.xml><?xml version="1.0" encoding="utf-8"?>
<p:tagLst xmlns:a="http://schemas.openxmlformats.org/drawingml/2006/main" xmlns:r="http://schemas.openxmlformats.org/officeDocument/2006/relationships" xmlns:p="http://schemas.openxmlformats.org/presentationml/2006/main">
  <p:tag name="AS_UNIQUEID" val="50"/>
</p:tagLst>
</file>

<file path=ppt/tags/tag42.xml><?xml version="1.0" encoding="utf-8"?>
<p:tagLst xmlns:a="http://schemas.openxmlformats.org/drawingml/2006/main" xmlns:r="http://schemas.openxmlformats.org/officeDocument/2006/relationships" xmlns:p="http://schemas.openxmlformats.org/presentationml/2006/main">
  <p:tag name="AS_UNIQUEID" val="51"/>
</p:tagLst>
</file>

<file path=ppt/tags/tag43.xml><?xml version="1.0" encoding="utf-8"?>
<p:tagLst xmlns:a="http://schemas.openxmlformats.org/drawingml/2006/main" xmlns:r="http://schemas.openxmlformats.org/officeDocument/2006/relationships" xmlns:p="http://schemas.openxmlformats.org/presentationml/2006/main">
  <p:tag name="AS_UNIQUEID" val="52"/>
</p:tagLst>
</file>

<file path=ppt/tags/tag44.xml><?xml version="1.0" encoding="utf-8"?>
<p:tagLst xmlns:a="http://schemas.openxmlformats.org/drawingml/2006/main" xmlns:r="http://schemas.openxmlformats.org/officeDocument/2006/relationships" xmlns:p="http://schemas.openxmlformats.org/presentationml/2006/main">
  <p:tag name="AS_UNIQUEID" val="38"/>
</p:tagLst>
</file>

<file path=ppt/tags/tag45.xml><?xml version="1.0" encoding="utf-8"?>
<p:tagLst xmlns:a="http://schemas.openxmlformats.org/drawingml/2006/main" xmlns:r="http://schemas.openxmlformats.org/officeDocument/2006/relationships" xmlns:p="http://schemas.openxmlformats.org/presentationml/2006/main">
  <p:tag name="AS_UNIQUEID" val="39"/>
</p:tagLst>
</file>

<file path=ppt/tags/tag46.xml><?xml version="1.0" encoding="utf-8"?>
<p:tagLst xmlns:a="http://schemas.openxmlformats.org/drawingml/2006/main" xmlns:r="http://schemas.openxmlformats.org/officeDocument/2006/relationships" xmlns:p="http://schemas.openxmlformats.org/presentationml/2006/main">
  <p:tag name="AS_UNIQUEID" val="40"/>
</p:tagLst>
</file>

<file path=ppt/tags/tag47.xml><?xml version="1.0" encoding="utf-8"?>
<p:tagLst xmlns:a="http://schemas.openxmlformats.org/drawingml/2006/main" xmlns:r="http://schemas.openxmlformats.org/officeDocument/2006/relationships" xmlns:p="http://schemas.openxmlformats.org/presentationml/2006/main">
  <p:tag name="AS_UNIQUEID" val="58"/>
</p:tagLst>
</file>

<file path=ppt/tags/tag48.xml><?xml version="1.0" encoding="utf-8"?>
<p:tagLst xmlns:a="http://schemas.openxmlformats.org/drawingml/2006/main" xmlns:r="http://schemas.openxmlformats.org/officeDocument/2006/relationships" xmlns:p="http://schemas.openxmlformats.org/presentationml/2006/main">
  <p:tag name="AS_UNIQUEID" val="59"/>
</p:tagLst>
</file>

<file path=ppt/tags/tag49.xml><?xml version="1.0" encoding="utf-8"?>
<p:tagLst xmlns:a="http://schemas.openxmlformats.org/drawingml/2006/main" xmlns:r="http://schemas.openxmlformats.org/officeDocument/2006/relationships" xmlns:p="http://schemas.openxmlformats.org/presentationml/2006/main">
  <p:tag name="AS_UNIQUEID" val="60"/>
</p:tagLst>
</file>

<file path=ppt/tags/tag5.xml><?xml version="1.0" encoding="utf-8"?>
<p:tagLst xmlns:a="http://schemas.openxmlformats.org/drawingml/2006/main" xmlns:r="http://schemas.openxmlformats.org/officeDocument/2006/relationships" xmlns:p="http://schemas.openxmlformats.org/presentationml/2006/main">
  <p:tag name="AS_UNIQUEID" val="6"/>
</p:tagLst>
</file>

<file path=ppt/tags/tag50.xml><?xml version="1.0" encoding="utf-8"?>
<p:tagLst xmlns:a="http://schemas.openxmlformats.org/drawingml/2006/main" xmlns:r="http://schemas.openxmlformats.org/officeDocument/2006/relationships" xmlns:p="http://schemas.openxmlformats.org/presentationml/2006/main">
  <p:tag name="AS_UNIQUEID" val="61"/>
</p:tagLst>
</file>

<file path=ppt/tags/tag51.xml><?xml version="1.0" encoding="utf-8"?>
<p:tagLst xmlns:a="http://schemas.openxmlformats.org/drawingml/2006/main" xmlns:r="http://schemas.openxmlformats.org/officeDocument/2006/relationships" xmlns:p="http://schemas.openxmlformats.org/presentationml/2006/main">
  <p:tag name="AS_UNIQUEID" val="62"/>
</p:tagLst>
</file>

<file path=ppt/tags/tag52.xml><?xml version="1.0" encoding="utf-8"?>
<p:tagLst xmlns:a="http://schemas.openxmlformats.org/drawingml/2006/main" xmlns:r="http://schemas.openxmlformats.org/officeDocument/2006/relationships" xmlns:p="http://schemas.openxmlformats.org/presentationml/2006/main">
  <p:tag name="AS_UNIQUEID" val="63"/>
</p:tagLst>
</file>

<file path=ppt/tags/tag53.xml><?xml version="1.0" encoding="utf-8"?>
<p:tagLst xmlns:a="http://schemas.openxmlformats.org/drawingml/2006/main" xmlns:r="http://schemas.openxmlformats.org/officeDocument/2006/relationships" xmlns:p="http://schemas.openxmlformats.org/presentationml/2006/main">
  <p:tag name="AS_UNIQUEID" val="64"/>
</p:tagLst>
</file>

<file path=ppt/tags/tag54.xml><?xml version="1.0" encoding="utf-8"?>
<p:tagLst xmlns:a="http://schemas.openxmlformats.org/drawingml/2006/main" xmlns:r="http://schemas.openxmlformats.org/officeDocument/2006/relationships" xmlns:p="http://schemas.openxmlformats.org/presentationml/2006/main">
  <p:tag name="AS_UNIQUEID" val="65"/>
</p:tagLst>
</file>

<file path=ppt/tags/tag55.xml><?xml version="1.0" encoding="utf-8"?>
<p:tagLst xmlns:a="http://schemas.openxmlformats.org/drawingml/2006/main" xmlns:r="http://schemas.openxmlformats.org/officeDocument/2006/relationships" xmlns:p="http://schemas.openxmlformats.org/presentationml/2006/main">
  <p:tag name="AS_UNIQUEID" val="66"/>
</p:tagLst>
</file>

<file path=ppt/tags/tag56.xml><?xml version="1.0" encoding="utf-8"?>
<p:tagLst xmlns:a="http://schemas.openxmlformats.org/drawingml/2006/main" xmlns:r="http://schemas.openxmlformats.org/officeDocument/2006/relationships" xmlns:p="http://schemas.openxmlformats.org/presentationml/2006/main">
  <p:tag name="AS_UNIQUEID" val="67"/>
</p:tagLst>
</file>

<file path=ppt/tags/tag57.xml><?xml version="1.0" encoding="utf-8"?>
<p:tagLst xmlns:a="http://schemas.openxmlformats.org/drawingml/2006/main" xmlns:r="http://schemas.openxmlformats.org/officeDocument/2006/relationships" xmlns:p="http://schemas.openxmlformats.org/presentationml/2006/main">
  <p:tag name="AS_UNIQUEID" val="68"/>
</p:tagLst>
</file>

<file path=ppt/tags/tag58.xml><?xml version="1.0" encoding="utf-8"?>
<p:tagLst xmlns:a="http://schemas.openxmlformats.org/drawingml/2006/main" xmlns:r="http://schemas.openxmlformats.org/officeDocument/2006/relationships" xmlns:p="http://schemas.openxmlformats.org/presentationml/2006/main">
  <p:tag name="AS_UNIQUEID" val="69"/>
</p:tagLst>
</file>

<file path=ppt/tags/tag59.xml><?xml version="1.0" encoding="utf-8"?>
<p:tagLst xmlns:a="http://schemas.openxmlformats.org/drawingml/2006/main" xmlns:r="http://schemas.openxmlformats.org/officeDocument/2006/relationships" xmlns:p="http://schemas.openxmlformats.org/presentationml/2006/main">
  <p:tag name="AS_UNIQUEID" val="54"/>
</p:tagLst>
</file>

<file path=ppt/tags/tag6.xml><?xml version="1.0" encoding="utf-8"?>
<p:tagLst xmlns:a="http://schemas.openxmlformats.org/drawingml/2006/main" xmlns:r="http://schemas.openxmlformats.org/officeDocument/2006/relationships" xmlns:p="http://schemas.openxmlformats.org/presentationml/2006/main">
  <p:tag name="AS_UNIQUEID" val="7"/>
</p:tagLst>
</file>

<file path=ppt/tags/tag60.xml><?xml version="1.0" encoding="utf-8"?>
<p:tagLst xmlns:a="http://schemas.openxmlformats.org/drawingml/2006/main" xmlns:r="http://schemas.openxmlformats.org/officeDocument/2006/relationships" xmlns:p="http://schemas.openxmlformats.org/presentationml/2006/main">
  <p:tag name="AS_UNIQUEID" val="55"/>
</p:tagLst>
</file>

<file path=ppt/tags/tag61.xml><?xml version="1.0" encoding="utf-8"?>
<p:tagLst xmlns:a="http://schemas.openxmlformats.org/drawingml/2006/main" xmlns:r="http://schemas.openxmlformats.org/officeDocument/2006/relationships" xmlns:p="http://schemas.openxmlformats.org/presentationml/2006/main">
  <p:tag name="AS_UNIQUEID" val="56"/>
</p:tagLst>
</file>

<file path=ppt/tags/tag62.xml><?xml version="1.0" encoding="utf-8"?>
<p:tagLst xmlns:a="http://schemas.openxmlformats.org/drawingml/2006/main" xmlns:r="http://schemas.openxmlformats.org/officeDocument/2006/relationships" xmlns:p="http://schemas.openxmlformats.org/presentationml/2006/main">
  <p:tag name="AS_UNIQUEID" val="75"/>
</p:tagLst>
</file>

<file path=ppt/tags/tag63.xml><?xml version="1.0" encoding="utf-8"?>
<p:tagLst xmlns:a="http://schemas.openxmlformats.org/drawingml/2006/main" xmlns:r="http://schemas.openxmlformats.org/officeDocument/2006/relationships" xmlns:p="http://schemas.openxmlformats.org/presentationml/2006/main">
  <p:tag name="AS_UNIQUEID" val="76"/>
</p:tagLst>
</file>

<file path=ppt/tags/tag64.xml><?xml version="1.0" encoding="utf-8"?>
<p:tagLst xmlns:a="http://schemas.openxmlformats.org/drawingml/2006/main" xmlns:r="http://schemas.openxmlformats.org/officeDocument/2006/relationships" xmlns:p="http://schemas.openxmlformats.org/presentationml/2006/main">
  <p:tag name="AS_UNIQUEID" val="77"/>
</p:tagLst>
</file>

<file path=ppt/tags/tag65.xml><?xml version="1.0" encoding="utf-8"?>
<p:tagLst xmlns:a="http://schemas.openxmlformats.org/drawingml/2006/main" xmlns:r="http://schemas.openxmlformats.org/officeDocument/2006/relationships" xmlns:p="http://schemas.openxmlformats.org/presentationml/2006/main">
  <p:tag name="AS_UNIQUEID" val="78"/>
</p:tagLst>
</file>

<file path=ppt/tags/tag66.xml><?xml version="1.0" encoding="utf-8"?>
<p:tagLst xmlns:a="http://schemas.openxmlformats.org/drawingml/2006/main" xmlns:r="http://schemas.openxmlformats.org/officeDocument/2006/relationships" xmlns:p="http://schemas.openxmlformats.org/presentationml/2006/main">
  <p:tag name="AS_UNIQUEID" val="79"/>
</p:tagLst>
</file>

<file path=ppt/tags/tag67.xml><?xml version="1.0" encoding="utf-8"?>
<p:tagLst xmlns:a="http://schemas.openxmlformats.org/drawingml/2006/main" xmlns:r="http://schemas.openxmlformats.org/officeDocument/2006/relationships" xmlns:p="http://schemas.openxmlformats.org/presentationml/2006/main">
  <p:tag name="AS_UNIQUEID" val="80"/>
</p:tagLst>
</file>

<file path=ppt/tags/tag68.xml><?xml version="1.0" encoding="utf-8"?>
<p:tagLst xmlns:a="http://schemas.openxmlformats.org/drawingml/2006/main" xmlns:r="http://schemas.openxmlformats.org/officeDocument/2006/relationships" xmlns:p="http://schemas.openxmlformats.org/presentationml/2006/main">
  <p:tag name="AS_UNIQUEID" val="81"/>
</p:tagLst>
</file>

<file path=ppt/tags/tag69.xml><?xml version="1.0" encoding="utf-8"?>
<p:tagLst xmlns:a="http://schemas.openxmlformats.org/drawingml/2006/main" xmlns:r="http://schemas.openxmlformats.org/officeDocument/2006/relationships" xmlns:p="http://schemas.openxmlformats.org/presentationml/2006/main">
  <p:tag name="AS_UNIQUEID" val="82"/>
</p:tagLst>
</file>

<file path=ppt/tags/tag7.xml><?xml version="1.0" encoding="utf-8"?>
<p:tagLst xmlns:a="http://schemas.openxmlformats.org/drawingml/2006/main" xmlns:r="http://schemas.openxmlformats.org/officeDocument/2006/relationships" xmlns:p="http://schemas.openxmlformats.org/presentationml/2006/main">
  <p:tag name="AS_UNIQUEID" val="8"/>
</p:tagLst>
</file>

<file path=ppt/tags/tag70.xml><?xml version="1.0" encoding="utf-8"?>
<p:tagLst xmlns:a="http://schemas.openxmlformats.org/drawingml/2006/main" xmlns:r="http://schemas.openxmlformats.org/officeDocument/2006/relationships" xmlns:p="http://schemas.openxmlformats.org/presentationml/2006/main">
  <p:tag name="AS_UNIQUEID" val="71"/>
</p:tagLst>
</file>

<file path=ppt/tags/tag71.xml><?xml version="1.0" encoding="utf-8"?>
<p:tagLst xmlns:a="http://schemas.openxmlformats.org/drawingml/2006/main" xmlns:r="http://schemas.openxmlformats.org/officeDocument/2006/relationships" xmlns:p="http://schemas.openxmlformats.org/presentationml/2006/main">
  <p:tag name="AS_UNIQUEID" val="72"/>
</p:tagLst>
</file>

<file path=ppt/tags/tag72.xml><?xml version="1.0" encoding="utf-8"?>
<p:tagLst xmlns:a="http://schemas.openxmlformats.org/drawingml/2006/main" xmlns:r="http://schemas.openxmlformats.org/officeDocument/2006/relationships" xmlns:p="http://schemas.openxmlformats.org/presentationml/2006/main">
  <p:tag name="AS_UNIQUEID" val="73"/>
</p:tagLst>
</file>

<file path=ppt/tags/tag73.xml><?xml version="1.0" encoding="utf-8"?>
<p:tagLst xmlns:a="http://schemas.openxmlformats.org/drawingml/2006/main" xmlns:r="http://schemas.openxmlformats.org/officeDocument/2006/relationships" xmlns:p="http://schemas.openxmlformats.org/presentationml/2006/main">
  <p:tag name="AS_UNIQUEID" val="88"/>
</p:tagLst>
</file>

<file path=ppt/tags/tag74.xml><?xml version="1.0" encoding="utf-8"?>
<p:tagLst xmlns:a="http://schemas.openxmlformats.org/drawingml/2006/main" xmlns:r="http://schemas.openxmlformats.org/officeDocument/2006/relationships" xmlns:p="http://schemas.openxmlformats.org/presentationml/2006/main">
  <p:tag name="AS_UNIQUEID" val="89"/>
</p:tagLst>
</file>

<file path=ppt/tags/tag75.xml><?xml version="1.0" encoding="utf-8"?>
<p:tagLst xmlns:a="http://schemas.openxmlformats.org/drawingml/2006/main" xmlns:r="http://schemas.openxmlformats.org/officeDocument/2006/relationships" xmlns:p="http://schemas.openxmlformats.org/presentationml/2006/main">
  <p:tag name="AS_UNIQUEID" val="90"/>
</p:tagLst>
</file>

<file path=ppt/tags/tag76.xml><?xml version="1.0" encoding="utf-8"?>
<p:tagLst xmlns:a="http://schemas.openxmlformats.org/drawingml/2006/main" xmlns:r="http://schemas.openxmlformats.org/officeDocument/2006/relationships" xmlns:p="http://schemas.openxmlformats.org/presentationml/2006/main">
  <p:tag name="AS_UNIQUEID" val="91"/>
</p:tagLst>
</file>

<file path=ppt/tags/tag77.xml><?xml version="1.0" encoding="utf-8"?>
<p:tagLst xmlns:a="http://schemas.openxmlformats.org/drawingml/2006/main" xmlns:r="http://schemas.openxmlformats.org/officeDocument/2006/relationships" xmlns:p="http://schemas.openxmlformats.org/presentationml/2006/main">
  <p:tag name="AS_UNIQUEID" val="92"/>
</p:tagLst>
</file>

<file path=ppt/tags/tag78.xml><?xml version="1.0" encoding="utf-8"?>
<p:tagLst xmlns:a="http://schemas.openxmlformats.org/drawingml/2006/main" xmlns:r="http://schemas.openxmlformats.org/officeDocument/2006/relationships" xmlns:p="http://schemas.openxmlformats.org/presentationml/2006/main">
  <p:tag name="AS_UNIQUEID" val="93"/>
</p:tagLst>
</file>

<file path=ppt/tags/tag79.xml><?xml version="1.0" encoding="utf-8"?>
<p:tagLst xmlns:a="http://schemas.openxmlformats.org/drawingml/2006/main" xmlns:r="http://schemas.openxmlformats.org/officeDocument/2006/relationships" xmlns:p="http://schemas.openxmlformats.org/presentationml/2006/main">
  <p:tag name="AS_UNIQUEID" val="94"/>
</p:tagLst>
</file>

<file path=ppt/tags/tag8.xml><?xml version="1.0" encoding="utf-8"?>
<p:tagLst xmlns:a="http://schemas.openxmlformats.org/drawingml/2006/main" xmlns:r="http://schemas.openxmlformats.org/officeDocument/2006/relationships" xmlns:p="http://schemas.openxmlformats.org/presentationml/2006/main">
  <p:tag name="AS_UNIQUEID" val="0"/>
</p:tagLst>
</file>

<file path=ppt/tags/tag80.xml><?xml version="1.0" encoding="utf-8"?>
<p:tagLst xmlns:a="http://schemas.openxmlformats.org/drawingml/2006/main" xmlns:r="http://schemas.openxmlformats.org/officeDocument/2006/relationships" xmlns:p="http://schemas.openxmlformats.org/presentationml/2006/main">
  <p:tag name="AS_UNIQUEID" val="95"/>
</p:tagLst>
</file>

<file path=ppt/tags/tag81.xml><?xml version="1.0" encoding="utf-8"?>
<p:tagLst xmlns:a="http://schemas.openxmlformats.org/drawingml/2006/main" xmlns:r="http://schemas.openxmlformats.org/officeDocument/2006/relationships" xmlns:p="http://schemas.openxmlformats.org/presentationml/2006/main">
  <p:tag name="AS_UNIQUEID" val="96"/>
</p:tagLst>
</file>

<file path=ppt/tags/tag82.xml><?xml version="1.0" encoding="utf-8"?>
<p:tagLst xmlns:a="http://schemas.openxmlformats.org/drawingml/2006/main" xmlns:r="http://schemas.openxmlformats.org/officeDocument/2006/relationships" xmlns:p="http://schemas.openxmlformats.org/presentationml/2006/main">
  <p:tag name="AS_UNIQUEID" val="97"/>
</p:tagLst>
</file>

<file path=ppt/tags/tag83.xml><?xml version="1.0" encoding="utf-8"?>
<p:tagLst xmlns:a="http://schemas.openxmlformats.org/drawingml/2006/main" xmlns:r="http://schemas.openxmlformats.org/officeDocument/2006/relationships" xmlns:p="http://schemas.openxmlformats.org/presentationml/2006/main">
  <p:tag name="AS_UNIQUEID" val="98"/>
</p:tagLst>
</file>

<file path=ppt/tags/tag84.xml><?xml version="1.0" encoding="utf-8"?>
<p:tagLst xmlns:a="http://schemas.openxmlformats.org/drawingml/2006/main" xmlns:r="http://schemas.openxmlformats.org/officeDocument/2006/relationships" xmlns:p="http://schemas.openxmlformats.org/presentationml/2006/main">
  <p:tag name="AS_UNIQUEID" val="99"/>
</p:tagLst>
</file>

<file path=ppt/tags/tag85.xml><?xml version="1.0" encoding="utf-8"?>
<p:tagLst xmlns:a="http://schemas.openxmlformats.org/drawingml/2006/main" xmlns:r="http://schemas.openxmlformats.org/officeDocument/2006/relationships" xmlns:p="http://schemas.openxmlformats.org/presentationml/2006/main">
  <p:tag name="AS_UNIQUEID" val="100"/>
</p:tagLst>
</file>

<file path=ppt/tags/tag86.xml><?xml version="1.0" encoding="utf-8"?>
<p:tagLst xmlns:a="http://schemas.openxmlformats.org/drawingml/2006/main" xmlns:r="http://schemas.openxmlformats.org/officeDocument/2006/relationships" xmlns:p="http://schemas.openxmlformats.org/presentationml/2006/main">
  <p:tag name="AS_UNIQUEID" val="84"/>
</p:tagLst>
</file>

<file path=ppt/tags/tag87.xml><?xml version="1.0" encoding="utf-8"?>
<p:tagLst xmlns:a="http://schemas.openxmlformats.org/drawingml/2006/main" xmlns:r="http://schemas.openxmlformats.org/officeDocument/2006/relationships" xmlns:p="http://schemas.openxmlformats.org/presentationml/2006/main">
  <p:tag name="AS_UNIQUEID" val="85"/>
</p:tagLst>
</file>

<file path=ppt/tags/tag88.xml><?xml version="1.0" encoding="utf-8"?>
<p:tagLst xmlns:a="http://schemas.openxmlformats.org/drawingml/2006/main" xmlns:r="http://schemas.openxmlformats.org/officeDocument/2006/relationships" xmlns:p="http://schemas.openxmlformats.org/presentationml/2006/main">
  <p:tag name="AS_UNIQUEID" val="86"/>
</p:tagLst>
</file>

<file path=ppt/tags/tag89.xml><?xml version="1.0" encoding="utf-8"?>
<p:tagLst xmlns:a="http://schemas.openxmlformats.org/drawingml/2006/main" xmlns:r="http://schemas.openxmlformats.org/officeDocument/2006/relationships" xmlns:p="http://schemas.openxmlformats.org/presentationml/2006/main">
  <p:tag name="AS_UNIQUEID" val="106"/>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ags/tag90.xml><?xml version="1.0" encoding="utf-8"?>
<p:tagLst xmlns:a="http://schemas.openxmlformats.org/drawingml/2006/main" xmlns:r="http://schemas.openxmlformats.org/officeDocument/2006/relationships" xmlns:p="http://schemas.openxmlformats.org/presentationml/2006/main">
  <p:tag name="AS_UNIQUEID" val="107"/>
</p:tagLst>
</file>

<file path=ppt/tags/tag91.xml><?xml version="1.0" encoding="utf-8"?>
<p:tagLst xmlns:a="http://schemas.openxmlformats.org/drawingml/2006/main" xmlns:r="http://schemas.openxmlformats.org/officeDocument/2006/relationships" xmlns:p="http://schemas.openxmlformats.org/presentationml/2006/main">
  <p:tag name="AS_UNIQUEID" val="108"/>
</p:tagLst>
</file>

<file path=ppt/tags/tag92.xml><?xml version="1.0" encoding="utf-8"?>
<p:tagLst xmlns:a="http://schemas.openxmlformats.org/drawingml/2006/main" xmlns:r="http://schemas.openxmlformats.org/officeDocument/2006/relationships" xmlns:p="http://schemas.openxmlformats.org/presentationml/2006/main">
  <p:tag name="AS_UNIQUEID" val="109"/>
</p:tagLst>
</file>

<file path=ppt/tags/tag93.xml><?xml version="1.0" encoding="utf-8"?>
<p:tagLst xmlns:a="http://schemas.openxmlformats.org/drawingml/2006/main" xmlns:r="http://schemas.openxmlformats.org/officeDocument/2006/relationships" xmlns:p="http://schemas.openxmlformats.org/presentationml/2006/main">
  <p:tag name="AS_UNIQUEID" val="110"/>
</p:tagLst>
</file>

<file path=ppt/tags/tag94.xml><?xml version="1.0" encoding="utf-8"?>
<p:tagLst xmlns:a="http://schemas.openxmlformats.org/drawingml/2006/main" xmlns:r="http://schemas.openxmlformats.org/officeDocument/2006/relationships" xmlns:p="http://schemas.openxmlformats.org/presentationml/2006/main">
  <p:tag name="AS_UNIQUEID" val="111"/>
</p:tagLst>
</file>

<file path=ppt/tags/tag95.xml><?xml version="1.0" encoding="utf-8"?>
<p:tagLst xmlns:a="http://schemas.openxmlformats.org/drawingml/2006/main" xmlns:r="http://schemas.openxmlformats.org/officeDocument/2006/relationships" xmlns:p="http://schemas.openxmlformats.org/presentationml/2006/main">
  <p:tag name="AS_UNIQUEID" val="112"/>
</p:tagLst>
</file>

<file path=ppt/tags/tag96.xml><?xml version="1.0" encoding="utf-8"?>
<p:tagLst xmlns:a="http://schemas.openxmlformats.org/drawingml/2006/main" xmlns:r="http://schemas.openxmlformats.org/officeDocument/2006/relationships" xmlns:p="http://schemas.openxmlformats.org/presentationml/2006/main">
  <p:tag name="AS_UNIQUEID" val="113"/>
</p:tagLst>
</file>

<file path=ppt/tags/tag97.xml><?xml version="1.0" encoding="utf-8"?>
<p:tagLst xmlns:a="http://schemas.openxmlformats.org/drawingml/2006/main" xmlns:r="http://schemas.openxmlformats.org/officeDocument/2006/relationships" xmlns:p="http://schemas.openxmlformats.org/presentationml/2006/main">
  <p:tag name="AS_UNIQUEID" val="114"/>
</p:tagLst>
</file>

<file path=ppt/tags/tag98.xml><?xml version="1.0" encoding="utf-8"?>
<p:tagLst xmlns:a="http://schemas.openxmlformats.org/drawingml/2006/main" xmlns:r="http://schemas.openxmlformats.org/officeDocument/2006/relationships" xmlns:p="http://schemas.openxmlformats.org/presentationml/2006/main">
  <p:tag name="AS_UNIQUEID" val="115"/>
</p:tagLst>
</file>

<file path=ppt/tags/tag99.xml><?xml version="1.0" encoding="utf-8"?>
<p:tagLst xmlns:a="http://schemas.openxmlformats.org/drawingml/2006/main" xmlns:r="http://schemas.openxmlformats.org/officeDocument/2006/relationships" xmlns:p="http://schemas.openxmlformats.org/presentationml/2006/main">
  <p:tag name="AS_UNIQUEID" val="102"/>
</p:tagLst>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38356</TotalTime>
  <Pages>0</Pages>
  <Words>6555</Words>
  <Characters>0</Characters>
  <Application>Microsoft Office PowerPoint</Application>
  <PresentationFormat>Pokaz na ekranie (4:3)</PresentationFormat>
  <Lines>0</Lines>
  <Paragraphs>433</Paragraphs>
  <Slides>35</Slides>
  <Notes>34</Notes>
  <HiddenSlides>0</HiddenSlides>
  <MMClips>2</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35</vt:i4>
      </vt:variant>
    </vt:vector>
  </HeadingPairs>
  <TitlesOfParts>
    <vt:vector size="44" baseType="lpstr">
      <vt:lpstr>Arial</vt:lpstr>
      <vt:lpstr>Arial Bold</vt:lpstr>
      <vt:lpstr>Bradley Hand ITC</vt:lpstr>
      <vt:lpstr>Gill Sans</vt:lpstr>
      <vt:lpstr>Times New Roman</vt:lpstr>
      <vt:lpstr>Wingdings</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Protocols to evaluate strength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Class activity (30’)</vt:lpstr>
      <vt:lpstr>References</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960</cp:revision>
  <cp:lastPrinted>2011-07-18T19:05:36Z</cp:lastPrinted>
  <dcterms:created xsi:type="dcterms:W3CDTF">2010-06-23T19:02:16Z</dcterms:created>
  <dcterms:modified xsi:type="dcterms:W3CDTF">2021-07-05T11:37:49Z</dcterms:modified>
</cp:coreProperties>
</file>