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 id="2147483688" r:id="rId2"/>
    <p:sldMasterId id="2147483675" r:id="rId3"/>
  </p:sldMasterIdLst>
  <p:notesMasterIdLst>
    <p:notesMasterId r:id="rId26"/>
  </p:notesMasterIdLst>
  <p:handoutMasterIdLst>
    <p:handoutMasterId r:id="rId27"/>
  </p:handoutMasterIdLst>
  <p:sldIdLst>
    <p:sldId id="627" r:id="rId4"/>
    <p:sldId id="636" r:id="rId5"/>
    <p:sldId id="642" r:id="rId6"/>
    <p:sldId id="282" r:id="rId7"/>
    <p:sldId id="504" r:id="rId8"/>
    <p:sldId id="669" r:id="rId9"/>
    <p:sldId id="670" r:id="rId10"/>
    <p:sldId id="672" r:id="rId11"/>
    <p:sldId id="653" r:id="rId12"/>
    <p:sldId id="676" r:id="rId13"/>
    <p:sldId id="647" r:id="rId14"/>
    <p:sldId id="649" r:id="rId15"/>
    <p:sldId id="648" r:id="rId16"/>
    <p:sldId id="673" r:id="rId17"/>
    <p:sldId id="297" r:id="rId18"/>
    <p:sldId id="674" r:id="rId19"/>
    <p:sldId id="285" r:id="rId20"/>
    <p:sldId id="286" r:id="rId21"/>
    <p:sldId id="675" r:id="rId22"/>
    <p:sldId id="677" r:id="rId23"/>
    <p:sldId id="679" r:id="rId24"/>
    <p:sldId id="626" r:id="rId25"/>
  </p:sldIdLst>
  <p:sldSz cx="9144000" cy="6858000" type="screen4x3"/>
  <p:notesSz cx="7099300" cy="10234613"/>
  <p:defaultTextStyle>
    <a:defPPr>
      <a:defRPr lang="en-US"/>
    </a:defPPr>
    <a:lvl1pPr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istina Herrero Ligero" initials="CHL" lastIdx="2" clrIdx="0"/>
  <p:cmAuthor id="2" name="Translator" initials="  "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73"/>
    <a:srgbClr val="0404E6"/>
    <a:srgbClr val="F26200"/>
    <a:srgbClr val="FF6600"/>
    <a:srgbClr val="D16D09"/>
    <a:srgbClr val="D15509"/>
    <a:srgbClr val="FF3300"/>
    <a:srgbClr val="222061"/>
    <a:srgbClr val="FFFF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82" autoAdjust="0"/>
    <p:restoredTop sz="88571" autoAdjust="0"/>
  </p:normalViewPr>
  <p:slideViewPr>
    <p:cSldViewPr>
      <p:cViewPr varScale="1">
        <p:scale>
          <a:sx n="65" d="100"/>
          <a:sy n="65" d="100"/>
        </p:scale>
        <p:origin x="1901" y="48"/>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A786AC13-3B3C-434F-930F-3759522426C4}"/>
              </a:ext>
            </a:extLst>
          </p:cNvPr>
          <p:cNvSpPr>
            <a:spLocks noGrp="1" noChangeArrowheads="1"/>
          </p:cNvSpPr>
          <p:nvPr>
            <p:ph type="hdr" sz="quarter"/>
          </p:nvPr>
        </p:nvSpPr>
        <p:spPr bwMode="auto">
          <a:xfrm>
            <a:off x="0" y="0"/>
            <a:ext cx="3077321" cy="510585"/>
          </a:xfrm>
          <a:prstGeom prst="rect">
            <a:avLst/>
          </a:prstGeom>
          <a:noFill/>
          <a:ln w="9525">
            <a:noFill/>
            <a:miter lim="800000"/>
            <a:headEnd/>
            <a:tailEnd/>
          </a:ln>
          <a:effectLst/>
        </p:spPr>
        <p:txBody>
          <a:bodyPr vert="horz" wrap="square" lIns="99039" tIns="49520" rIns="99039" bIns="49520" numCol="1" anchor="t" anchorCtr="0" compatLnSpc="1">
            <a:prstTxWarp prst="textNoShape">
              <a:avLst/>
            </a:prstTxWarp>
          </a:bodyPr>
          <a:lstStyle>
            <a:lvl1pPr algn="l" eaLnBrk="1" hangingPunct="1">
              <a:lnSpc>
                <a:spcPct val="100000"/>
              </a:lnSpc>
              <a:spcBef>
                <a:spcPct val="0"/>
              </a:spcBef>
              <a:buSzTx/>
              <a:buFontTx/>
              <a:buNone/>
              <a:defRPr sz="1300" b="0">
                <a:solidFill>
                  <a:schemeClr val="tx1"/>
                </a:solidFill>
                <a:latin typeface="Gill Sans" charset="0"/>
                <a:cs typeface="+mn-cs"/>
                <a:sym typeface="Arial" charset="0"/>
              </a:defRPr>
            </a:lvl1pPr>
          </a:lstStyle>
          <a:p>
            <a:pPr>
              <a:defRPr/>
            </a:pPr>
            <a:endParaRPr lang="pl-PL"/>
          </a:p>
        </p:txBody>
      </p:sp>
      <p:sp>
        <p:nvSpPr>
          <p:cNvPr id="155651" name="Rectangle 3">
            <a:extLst>
              <a:ext uri="{FF2B5EF4-FFF2-40B4-BE49-F238E27FC236}">
                <a16:creationId xmlns:a16="http://schemas.microsoft.com/office/drawing/2014/main" id="{12F27FC0-06F0-4D51-AA51-8BDFE07682D6}"/>
              </a:ext>
            </a:extLst>
          </p:cNvPr>
          <p:cNvSpPr>
            <a:spLocks noGrp="1" noChangeArrowheads="1"/>
          </p:cNvSpPr>
          <p:nvPr>
            <p:ph type="dt" sz="quarter" idx="1"/>
          </p:nvPr>
        </p:nvSpPr>
        <p:spPr bwMode="auto">
          <a:xfrm>
            <a:off x="4021979" y="0"/>
            <a:ext cx="3075631" cy="510585"/>
          </a:xfrm>
          <a:prstGeom prst="rect">
            <a:avLst/>
          </a:prstGeom>
          <a:noFill/>
          <a:ln w="9525">
            <a:noFill/>
            <a:miter lim="800000"/>
            <a:headEnd/>
            <a:tailEnd/>
          </a:ln>
          <a:effectLst/>
        </p:spPr>
        <p:txBody>
          <a:bodyPr vert="horz" wrap="square" lIns="99039" tIns="49520" rIns="99039" bIns="49520" numCol="1" anchor="t" anchorCtr="0" compatLnSpc="1">
            <a:prstTxWarp prst="textNoShape">
              <a:avLst/>
            </a:prstTxWarp>
          </a:bodyPr>
          <a:lstStyle>
            <a:lvl1pPr algn="r" eaLnBrk="1" hangingPunct="1">
              <a:lnSpc>
                <a:spcPct val="100000"/>
              </a:lnSpc>
              <a:spcBef>
                <a:spcPct val="0"/>
              </a:spcBef>
              <a:buSzTx/>
              <a:buFontTx/>
              <a:buNone/>
              <a:defRPr sz="1300" b="0">
                <a:solidFill>
                  <a:schemeClr val="tx1"/>
                </a:solidFill>
                <a:latin typeface="Gill Sans" charset="0"/>
                <a:cs typeface="+mn-cs"/>
                <a:sym typeface="Arial" charset="0"/>
              </a:defRPr>
            </a:lvl1pPr>
          </a:lstStyle>
          <a:p>
            <a:pPr>
              <a:defRPr/>
            </a:pPr>
            <a:endParaRPr lang="pl-PL"/>
          </a:p>
        </p:txBody>
      </p:sp>
      <p:sp>
        <p:nvSpPr>
          <p:cNvPr id="155652" name="Rectangle 4">
            <a:extLst>
              <a:ext uri="{FF2B5EF4-FFF2-40B4-BE49-F238E27FC236}">
                <a16:creationId xmlns:a16="http://schemas.microsoft.com/office/drawing/2014/main" id="{E82735A0-647D-4BD1-BD5B-45621751ED74}"/>
              </a:ext>
            </a:extLst>
          </p:cNvPr>
          <p:cNvSpPr>
            <a:spLocks noGrp="1" noChangeArrowheads="1"/>
          </p:cNvSpPr>
          <p:nvPr>
            <p:ph type="ftr" sz="quarter" idx="2"/>
          </p:nvPr>
        </p:nvSpPr>
        <p:spPr bwMode="auto">
          <a:xfrm>
            <a:off x="0" y="9722392"/>
            <a:ext cx="3077321" cy="510585"/>
          </a:xfrm>
          <a:prstGeom prst="rect">
            <a:avLst/>
          </a:prstGeom>
          <a:noFill/>
          <a:ln w="9525">
            <a:noFill/>
            <a:miter lim="800000"/>
            <a:headEnd/>
            <a:tailEnd/>
          </a:ln>
          <a:effectLst/>
        </p:spPr>
        <p:txBody>
          <a:bodyPr vert="horz" wrap="square" lIns="99039" tIns="49520" rIns="99039" bIns="49520" numCol="1" anchor="b" anchorCtr="0" compatLnSpc="1">
            <a:prstTxWarp prst="textNoShape">
              <a:avLst/>
            </a:prstTxWarp>
          </a:bodyPr>
          <a:lstStyle>
            <a:lvl1pPr algn="l" eaLnBrk="1" hangingPunct="1">
              <a:lnSpc>
                <a:spcPct val="100000"/>
              </a:lnSpc>
              <a:spcBef>
                <a:spcPct val="0"/>
              </a:spcBef>
              <a:buSzTx/>
              <a:buFontTx/>
              <a:buNone/>
              <a:defRPr sz="1300" b="0">
                <a:solidFill>
                  <a:schemeClr val="tx1"/>
                </a:solidFill>
                <a:latin typeface="Gill Sans" charset="0"/>
                <a:cs typeface="+mn-cs"/>
                <a:sym typeface="Arial" charset="0"/>
              </a:defRPr>
            </a:lvl1pPr>
          </a:lstStyle>
          <a:p>
            <a:pPr>
              <a:defRPr/>
            </a:pPr>
            <a:endParaRPr lang="pl-PL"/>
          </a:p>
        </p:txBody>
      </p:sp>
      <p:sp>
        <p:nvSpPr>
          <p:cNvPr id="155653" name="Rectangle 5">
            <a:extLst>
              <a:ext uri="{FF2B5EF4-FFF2-40B4-BE49-F238E27FC236}">
                <a16:creationId xmlns:a16="http://schemas.microsoft.com/office/drawing/2014/main" id="{8BC580F7-5C43-4800-8EB5-F383B44EFA06}"/>
              </a:ext>
            </a:extLst>
          </p:cNvPr>
          <p:cNvSpPr>
            <a:spLocks noGrp="1" noChangeArrowheads="1"/>
          </p:cNvSpPr>
          <p:nvPr>
            <p:ph type="sldNum" sz="quarter" idx="3"/>
          </p:nvPr>
        </p:nvSpPr>
        <p:spPr bwMode="auto">
          <a:xfrm>
            <a:off x="4021979" y="9722392"/>
            <a:ext cx="3075631" cy="510585"/>
          </a:xfrm>
          <a:prstGeom prst="rect">
            <a:avLst/>
          </a:prstGeom>
          <a:noFill/>
          <a:ln w="9525">
            <a:noFill/>
            <a:miter lim="800000"/>
            <a:headEnd/>
            <a:tailEnd/>
          </a:ln>
          <a:effectLst/>
        </p:spPr>
        <p:txBody>
          <a:bodyPr vert="horz" wrap="square" lIns="99039" tIns="49520" rIns="99039" bIns="49520" numCol="1" anchor="b" anchorCtr="0" compatLnSpc="1">
            <a:prstTxWarp prst="textNoShape">
              <a:avLst/>
            </a:prstTxWarp>
          </a:bodyPr>
          <a:lstStyle>
            <a:lvl1pPr algn="r" eaLnBrk="1" hangingPunct="1">
              <a:defRPr sz="1300" b="0">
                <a:solidFill>
                  <a:schemeClr val="tx1"/>
                </a:solidFill>
                <a:latin typeface="Gill Sans" charset="0"/>
              </a:defRPr>
            </a:lvl1pPr>
          </a:lstStyle>
          <a:p>
            <a:pPr>
              <a:defRPr/>
            </a:pPr>
            <a:fld id="{0F4D8571-DAE3-4A0A-B55A-D352E17371B3}" type="slidenum">
              <a:rPr lang="pl-PL" altLang="pl-PL"/>
              <a:pPr>
                <a:defRPr/>
              </a:pPr>
              <a:t>‹#›</a:t>
            </a:fld>
            <a:endParaRPr lang="pl-PL" altLang="pl-PL"/>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9D23DB73-A9FE-4E14-959C-1751FBB3DBE7}"/>
              </a:ext>
            </a:extLst>
          </p:cNvPr>
          <p:cNvSpPr>
            <a:spLocks noGrp="1" noChangeArrowheads="1"/>
          </p:cNvSpPr>
          <p:nvPr>
            <p:ph type="hdr" sz="quarter"/>
          </p:nvPr>
        </p:nvSpPr>
        <p:spPr bwMode="auto">
          <a:xfrm>
            <a:off x="0" y="0"/>
            <a:ext cx="3077321" cy="510585"/>
          </a:xfrm>
          <a:prstGeom prst="rect">
            <a:avLst/>
          </a:prstGeom>
          <a:noFill/>
          <a:ln w="9525">
            <a:noFill/>
            <a:miter lim="800000"/>
            <a:headEnd/>
            <a:tailEnd/>
          </a:ln>
          <a:effectLst/>
        </p:spPr>
        <p:txBody>
          <a:bodyPr vert="horz" wrap="square" lIns="99039" tIns="49520" rIns="99039" bIns="49520" numCol="1" anchor="t" anchorCtr="0" compatLnSpc="1">
            <a:prstTxWarp prst="textNoShape">
              <a:avLst/>
            </a:prstTxWarp>
          </a:bodyPr>
          <a:lstStyle>
            <a:lvl1pPr algn="l" eaLnBrk="1" hangingPunct="1">
              <a:lnSpc>
                <a:spcPct val="100000"/>
              </a:lnSpc>
              <a:spcBef>
                <a:spcPct val="0"/>
              </a:spcBef>
              <a:buSzTx/>
              <a:buFontTx/>
              <a:buNone/>
              <a:defRPr sz="1300" b="0">
                <a:solidFill>
                  <a:schemeClr val="tx1"/>
                </a:solidFill>
                <a:latin typeface="Gill Sans" charset="0"/>
                <a:cs typeface="+mn-cs"/>
                <a:sym typeface="Arial" charset="0"/>
              </a:defRPr>
            </a:lvl1pPr>
          </a:lstStyle>
          <a:p>
            <a:pPr>
              <a:defRPr/>
            </a:pPr>
            <a:endParaRPr lang="pl-PL"/>
          </a:p>
        </p:txBody>
      </p:sp>
      <p:sp>
        <p:nvSpPr>
          <p:cNvPr id="153603" name="Rectangle 3">
            <a:extLst>
              <a:ext uri="{FF2B5EF4-FFF2-40B4-BE49-F238E27FC236}">
                <a16:creationId xmlns:a16="http://schemas.microsoft.com/office/drawing/2014/main" id="{A9DAA2C6-4EF0-41B4-BC9E-E27E5042BB98}"/>
              </a:ext>
            </a:extLst>
          </p:cNvPr>
          <p:cNvSpPr>
            <a:spLocks noGrp="1" noChangeArrowheads="1"/>
          </p:cNvSpPr>
          <p:nvPr>
            <p:ph type="dt" idx="1"/>
          </p:nvPr>
        </p:nvSpPr>
        <p:spPr bwMode="auto">
          <a:xfrm>
            <a:off x="4021979" y="0"/>
            <a:ext cx="3075631" cy="510585"/>
          </a:xfrm>
          <a:prstGeom prst="rect">
            <a:avLst/>
          </a:prstGeom>
          <a:noFill/>
          <a:ln w="9525">
            <a:noFill/>
            <a:miter lim="800000"/>
            <a:headEnd/>
            <a:tailEnd/>
          </a:ln>
          <a:effectLst/>
        </p:spPr>
        <p:txBody>
          <a:bodyPr vert="horz" wrap="square" lIns="99039" tIns="49520" rIns="99039" bIns="49520" numCol="1" anchor="t" anchorCtr="0" compatLnSpc="1">
            <a:prstTxWarp prst="textNoShape">
              <a:avLst/>
            </a:prstTxWarp>
          </a:bodyPr>
          <a:lstStyle>
            <a:lvl1pPr algn="r" eaLnBrk="1" hangingPunct="1">
              <a:lnSpc>
                <a:spcPct val="100000"/>
              </a:lnSpc>
              <a:spcBef>
                <a:spcPct val="0"/>
              </a:spcBef>
              <a:buSzTx/>
              <a:buFontTx/>
              <a:buNone/>
              <a:defRPr sz="1300" b="0">
                <a:solidFill>
                  <a:schemeClr val="tx1"/>
                </a:solidFill>
                <a:latin typeface="Gill Sans" charset="0"/>
                <a:cs typeface="+mn-cs"/>
                <a:sym typeface="Arial" charset="0"/>
              </a:defRPr>
            </a:lvl1pPr>
          </a:lstStyle>
          <a:p>
            <a:pPr>
              <a:defRPr/>
            </a:pPr>
            <a:endParaRPr lang="pl-PL"/>
          </a:p>
        </p:txBody>
      </p:sp>
      <p:sp>
        <p:nvSpPr>
          <p:cNvPr id="3076" name="Rectangle 4">
            <a:extLst>
              <a:ext uri="{FF2B5EF4-FFF2-40B4-BE49-F238E27FC236}">
                <a16:creationId xmlns:a16="http://schemas.microsoft.com/office/drawing/2014/main" id="{6437E330-273C-4546-B9FD-22B008B64B45}"/>
              </a:ext>
            </a:extLst>
          </p:cNvPr>
          <p:cNvSpPr>
            <a:spLocks noGrp="1" noRot="1" noChangeAspect="1" noChangeArrowheads="1" noTextEdit="1"/>
          </p:cNvSpPr>
          <p:nvPr>
            <p:ph type="sldImg" idx="2"/>
          </p:nvPr>
        </p:nvSpPr>
        <p:spPr bwMode="auto">
          <a:xfrm>
            <a:off x="992188" y="769938"/>
            <a:ext cx="5114925" cy="3835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5" name="Rectangle 5">
            <a:extLst>
              <a:ext uri="{FF2B5EF4-FFF2-40B4-BE49-F238E27FC236}">
                <a16:creationId xmlns:a16="http://schemas.microsoft.com/office/drawing/2014/main" id="{DB446E1B-717C-4A79-9E33-9563462D8FF2}"/>
              </a:ext>
            </a:extLst>
          </p:cNvPr>
          <p:cNvSpPr>
            <a:spLocks noGrp="1" noChangeArrowheads="1"/>
          </p:cNvSpPr>
          <p:nvPr>
            <p:ph type="body" sz="quarter" idx="3"/>
          </p:nvPr>
        </p:nvSpPr>
        <p:spPr bwMode="auto">
          <a:xfrm>
            <a:off x="709761" y="4860378"/>
            <a:ext cx="5679778" cy="4605085"/>
          </a:xfrm>
          <a:prstGeom prst="rect">
            <a:avLst/>
          </a:prstGeom>
          <a:noFill/>
          <a:ln w="9525">
            <a:noFill/>
            <a:miter lim="800000"/>
            <a:headEnd/>
            <a:tailEnd/>
          </a:ln>
          <a:effectLst/>
        </p:spPr>
        <p:txBody>
          <a:bodyPr vert="horz" wrap="square" lIns="99039" tIns="49520" rIns="99039" bIns="49520" numCol="1" anchor="t" anchorCtr="0" compatLnSpc="1">
            <a:prstTxWarp prst="textNoShape">
              <a:avLst/>
            </a:prstTxWarp>
          </a:bodyPr>
          <a:lstStyle/>
          <a:p>
            <a:pPr lvl="0"/>
            <a:r>
              <a:rPr lang="pl-PL" noProof="0"/>
              <a:t>Klicken Sie auf , um Textmusterstile zu bearbeiten</a:t>
            </a:r>
          </a:p>
          <a:p>
            <a:pPr lvl="1"/>
            <a:r>
              <a:rPr lang="pl-PL" noProof="0"/>
              <a:t>Drugi poziom</a:t>
            </a:r>
          </a:p>
          <a:p>
            <a:pPr lvl="2"/>
            <a:r>
              <a:rPr lang="pl-PL" noProof="0"/>
              <a:t>Trzeci poziom</a:t>
            </a:r>
          </a:p>
          <a:p>
            <a:pPr lvl="3"/>
            <a:r>
              <a:rPr lang="pl-PL" noProof="0"/>
              <a:t>Vierte Ebene</a:t>
            </a:r>
          </a:p>
          <a:p>
            <a:pPr lvl="4"/>
            <a:r>
              <a:rPr lang="pl-PL" noProof="0"/>
              <a:t>Fünfte Ebene</a:t>
            </a:r>
          </a:p>
        </p:txBody>
      </p:sp>
      <p:sp>
        <p:nvSpPr>
          <p:cNvPr id="153606" name="Rectangle 6">
            <a:extLst>
              <a:ext uri="{FF2B5EF4-FFF2-40B4-BE49-F238E27FC236}">
                <a16:creationId xmlns:a16="http://schemas.microsoft.com/office/drawing/2014/main" id="{FCD46796-19B0-4292-B146-6897B629387F}"/>
              </a:ext>
            </a:extLst>
          </p:cNvPr>
          <p:cNvSpPr>
            <a:spLocks noGrp="1" noChangeArrowheads="1"/>
          </p:cNvSpPr>
          <p:nvPr>
            <p:ph type="ftr" sz="quarter" idx="4"/>
          </p:nvPr>
        </p:nvSpPr>
        <p:spPr bwMode="auto">
          <a:xfrm>
            <a:off x="0" y="9722392"/>
            <a:ext cx="3077321" cy="510585"/>
          </a:xfrm>
          <a:prstGeom prst="rect">
            <a:avLst/>
          </a:prstGeom>
          <a:noFill/>
          <a:ln w="9525">
            <a:noFill/>
            <a:miter lim="800000"/>
            <a:headEnd/>
            <a:tailEnd/>
          </a:ln>
          <a:effectLst/>
        </p:spPr>
        <p:txBody>
          <a:bodyPr vert="horz" wrap="square" lIns="99039" tIns="49520" rIns="99039" bIns="49520" numCol="1" anchor="b" anchorCtr="0" compatLnSpc="1">
            <a:prstTxWarp prst="textNoShape">
              <a:avLst/>
            </a:prstTxWarp>
          </a:bodyPr>
          <a:lstStyle>
            <a:lvl1pPr algn="l" eaLnBrk="1" hangingPunct="1">
              <a:lnSpc>
                <a:spcPct val="100000"/>
              </a:lnSpc>
              <a:spcBef>
                <a:spcPct val="0"/>
              </a:spcBef>
              <a:buSzTx/>
              <a:buFontTx/>
              <a:buNone/>
              <a:defRPr sz="1300" b="0">
                <a:solidFill>
                  <a:schemeClr val="tx1"/>
                </a:solidFill>
                <a:latin typeface="Gill Sans" charset="0"/>
                <a:cs typeface="+mn-cs"/>
                <a:sym typeface="Arial" charset="0"/>
              </a:defRPr>
            </a:lvl1pPr>
          </a:lstStyle>
          <a:p>
            <a:pPr>
              <a:defRPr/>
            </a:pPr>
            <a:endParaRPr lang="pl-PL"/>
          </a:p>
        </p:txBody>
      </p:sp>
      <p:sp>
        <p:nvSpPr>
          <p:cNvPr id="153607" name="Rectangle 7">
            <a:extLst>
              <a:ext uri="{FF2B5EF4-FFF2-40B4-BE49-F238E27FC236}">
                <a16:creationId xmlns:a16="http://schemas.microsoft.com/office/drawing/2014/main" id="{9D239CE3-0A73-4B0C-BABC-9F9F7B8A64F9}"/>
              </a:ext>
            </a:extLst>
          </p:cNvPr>
          <p:cNvSpPr>
            <a:spLocks noGrp="1" noChangeArrowheads="1"/>
          </p:cNvSpPr>
          <p:nvPr>
            <p:ph type="sldNum" sz="quarter" idx="5"/>
          </p:nvPr>
        </p:nvSpPr>
        <p:spPr bwMode="auto">
          <a:xfrm>
            <a:off x="4021979" y="9722392"/>
            <a:ext cx="3075631" cy="510585"/>
          </a:xfrm>
          <a:prstGeom prst="rect">
            <a:avLst/>
          </a:prstGeom>
          <a:noFill/>
          <a:ln w="9525">
            <a:noFill/>
            <a:miter lim="800000"/>
            <a:headEnd/>
            <a:tailEnd/>
          </a:ln>
          <a:effectLst/>
        </p:spPr>
        <p:txBody>
          <a:bodyPr vert="horz" wrap="square" lIns="99039" tIns="49520" rIns="99039" bIns="49520" numCol="1" anchor="b" anchorCtr="0" compatLnSpc="1">
            <a:prstTxWarp prst="textNoShape">
              <a:avLst/>
            </a:prstTxWarp>
          </a:bodyPr>
          <a:lstStyle>
            <a:lvl1pPr algn="r" eaLnBrk="1" hangingPunct="1">
              <a:defRPr sz="1300" b="0">
                <a:solidFill>
                  <a:schemeClr val="tx1"/>
                </a:solidFill>
                <a:latin typeface="Gill Sans" charset="0"/>
              </a:defRPr>
            </a:lvl1pPr>
          </a:lstStyle>
          <a:p>
            <a:pPr>
              <a:defRPr/>
            </a:pPr>
            <a:fld id="{006E914C-D4D4-4E1B-A2D4-BEC8EAE69E5B}" type="slidenum">
              <a:rPr lang="pl-PL" altLang="pl-PL"/>
              <a:pPr>
                <a:defRPr/>
              </a:pPr>
              <a:t>‹#›</a:t>
            </a:fld>
            <a:endParaRPr lang="pl-PL" altLang="pl-PL"/>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Gill Sans" charset="0"/>
        <a:ea typeface="+mn-ea"/>
        <a:cs typeface="+mn-cs"/>
      </a:defRPr>
    </a:lvl1pPr>
    <a:lvl2pPr marL="457200" algn="l" rtl="0" eaLnBrk="0" fontAlgn="base" hangingPunct="0">
      <a:spcBef>
        <a:spcPct val="0"/>
      </a:spcBef>
      <a:spcAft>
        <a:spcPct val="0"/>
      </a:spcAft>
      <a:defRPr sz="1200" kern="1200">
        <a:solidFill>
          <a:schemeClr val="tx1"/>
        </a:solidFill>
        <a:latin typeface="Gill Sans" charset="0"/>
        <a:ea typeface="+mn-ea"/>
        <a:cs typeface="+mn-cs"/>
      </a:defRPr>
    </a:lvl2pPr>
    <a:lvl3pPr marL="914400" algn="l" rtl="0" eaLnBrk="0" fontAlgn="base" hangingPunct="0">
      <a:spcBef>
        <a:spcPct val="0"/>
      </a:spcBef>
      <a:spcAft>
        <a:spcPct val="0"/>
      </a:spcAft>
      <a:defRPr sz="1200" kern="1200">
        <a:solidFill>
          <a:schemeClr val="tx1"/>
        </a:solidFill>
        <a:latin typeface="Gill Sans" charset="0"/>
        <a:ea typeface="+mn-ea"/>
        <a:cs typeface="+mn-cs"/>
      </a:defRPr>
    </a:lvl3pPr>
    <a:lvl4pPr marL="1371600" algn="l" rtl="0" eaLnBrk="0" fontAlgn="base" hangingPunct="0">
      <a:spcBef>
        <a:spcPct val="0"/>
      </a:spcBef>
      <a:spcAft>
        <a:spcPct val="0"/>
      </a:spcAft>
      <a:defRPr sz="1200" kern="1200">
        <a:solidFill>
          <a:schemeClr val="tx1"/>
        </a:solidFill>
        <a:latin typeface="Gill Sans" charset="0"/>
        <a:ea typeface="+mn-ea"/>
        <a:cs typeface="+mn-cs"/>
      </a:defRPr>
    </a:lvl4pPr>
    <a:lvl5pPr marL="1828800" algn="l" rtl="0" eaLnBrk="0" fontAlgn="base" hangingPunct="0">
      <a:spcBef>
        <a:spcPct val="0"/>
      </a:spcBef>
      <a:spcAft>
        <a:spcPct val="0"/>
      </a:spcAft>
      <a:defRPr sz="1200" kern="1200">
        <a:solidFill>
          <a:schemeClr val="tx1"/>
        </a:solidFill>
        <a:latin typeface="Gill San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00411233-430E-4EDE-A601-8A7090AB708F}"/>
              </a:ext>
            </a:extLst>
          </p:cNvPr>
          <p:cNvSpPr>
            <a:spLocks noGrp="1" noRot="1" noChangeAspect="1" noChangeArrowheads="1" noTextEdit="1"/>
          </p:cNvSpPr>
          <p:nvPr>
            <p:ph type="sldImg"/>
          </p:nvPr>
        </p:nvSpPr>
        <p:spPr/>
      </p:sp>
      <p:sp>
        <p:nvSpPr>
          <p:cNvPr id="13315" name="Symbol zastępczy notatek 2">
            <a:extLst>
              <a:ext uri="{FF2B5EF4-FFF2-40B4-BE49-F238E27FC236}">
                <a16:creationId xmlns:a16="http://schemas.microsoft.com/office/drawing/2014/main" id="{BA57C84C-7F62-4561-AD62-BBDC841C51B2}"/>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z="1000" b="1" dirty="0">
                <a:solidFill>
                  <a:srgbClr val="FFFFFF"/>
                </a:solidFill>
                <a:latin typeface="Arial"/>
                <a:ea typeface="Arial"/>
                <a:cs typeface="Arial"/>
              </a:rPr>
              <a:t>Die Ziele, die in dieser Lerneinheit erreicht werden, sind:</a:t>
            </a:r>
          </a:p>
          <a:p>
            <a:pPr marL="358090" indent="-358090">
              <a:buFont typeface="Arial" panose="020B0604020202020204" pitchFamily="34" charset="0"/>
              <a:buChar char="•"/>
              <a:defRPr/>
            </a:pPr>
            <a:r>
              <a:rPr lang="en-GB" sz="1300" dirty="0">
                <a:solidFill>
                  <a:srgbClr val="262673"/>
                </a:solidFill>
                <a:latin typeface="Arial"/>
                <a:ea typeface="Arial"/>
                <a:cs typeface="Arial"/>
              </a:rPr>
              <a:t>Den Zweck der biomechanischen Beurteilung im klinischen Bereich zu erlernen.</a:t>
            </a:r>
          </a:p>
          <a:p>
            <a:pPr marL="358090" indent="-358090">
              <a:buFont typeface="Arial" panose="020B0604020202020204" pitchFamily="34" charset="0"/>
              <a:buChar char="•"/>
              <a:defRPr/>
            </a:pPr>
            <a:r>
              <a:rPr lang="en-GB" sz="1300" dirty="0">
                <a:solidFill>
                  <a:srgbClr val="262673"/>
                </a:solidFill>
                <a:latin typeface="Arial"/>
                <a:ea typeface="Arial"/>
                <a:cs typeface="Arial"/>
              </a:rPr>
              <a:t>Um einige Ergebnisse aus der biomechanischen Beurteilung der Halswirbelsäule zu sehen.</a:t>
            </a:r>
          </a:p>
          <a:p>
            <a:pPr marL="358090" indent="-358090">
              <a:buFont typeface="Arial" panose="020B0604020202020204" pitchFamily="34" charset="0"/>
              <a:buChar char="•"/>
              <a:defRPr/>
            </a:pPr>
            <a:r>
              <a:rPr lang="en-GB" sz="1300" dirty="0">
                <a:solidFill>
                  <a:srgbClr val="262673"/>
                </a:solidFill>
                <a:latin typeface="Arial"/>
                <a:ea typeface="Arial"/>
                <a:cs typeface="Arial"/>
              </a:rPr>
              <a:t>Sich mit der Interpretation der Ergebnisse einer zervikalen kinematischen Beurteilung bei einer normalen Population vertraut machen.</a:t>
            </a:r>
          </a:p>
          <a:p>
            <a:pPr marL="358090" indent="-358090">
              <a:buFont typeface="Arial" panose="020B0604020202020204" pitchFamily="34" charset="0"/>
              <a:buChar char="•"/>
              <a:defRPr/>
            </a:pPr>
            <a:r>
              <a:rPr lang="en-GB" sz="1300" dirty="0">
                <a:solidFill>
                  <a:srgbClr val="262673"/>
                </a:solidFill>
                <a:latin typeface="Arial"/>
                <a:ea typeface="Arial"/>
                <a:cs typeface="Arial"/>
              </a:rPr>
              <a:t>Vertraut werden mit der Interpretation der Ergebnisse, die bei der Beurteilung der zervikalen Muskelkraft in einer normalen Population erzielt werden.</a:t>
            </a:r>
          </a:p>
          <a:p>
            <a:pPr marL="358090" indent="-358090">
              <a:buFont typeface="Arial" panose="020B0604020202020204" pitchFamily="34" charset="0"/>
              <a:buChar char="•"/>
              <a:defRPr/>
            </a:pPr>
            <a:r>
              <a:rPr lang="en-GB" sz="1300" dirty="0">
                <a:solidFill>
                  <a:srgbClr val="262673"/>
                </a:solidFill>
                <a:latin typeface="Arial"/>
                <a:ea typeface="Arial"/>
                <a:cs typeface="Arial"/>
              </a:rPr>
              <a:t>Das erlernte Wissen an einem klinischen Fall anwenden.</a:t>
            </a:r>
          </a:p>
          <a:p>
            <a:pPr eaLnBrk="1" hangingPunct="1"/>
            <a:endParaRPr lang="pl-PL" altLang="pl-PL" dirty="0"/>
          </a:p>
        </p:txBody>
      </p:sp>
      <p:sp>
        <p:nvSpPr>
          <p:cNvPr id="13316" name="Symbol zastępczy numeru slajdu 3">
            <a:extLst>
              <a:ext uri="{FF2B5EF4-FFF2-40B4-BE49-F238E27FC236}">
                <a16:creationId xmlns:a16="http://schemas.microsoft.com/office/drawing/2014/main" id="{FAF50CF8-8875-4227-ADCE-2DAF29F75B8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75863" indent="-298409">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93635" indent="-238727">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71089" indent="-238727">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148543" indent="-238727">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625997" indent="-238727"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3103451" indent="-238727"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580905" indent="-238727"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4058359" indent="-238727"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7C18B9-50AD-4F08-9207-9963EEC529E5}" type="slidenum">
              <a:rPr lang="pl-PL" altLang="pl-PL" sz="1300" b="0">
                <a:solidFill>
                  <a:schemeClr val="tx1"/>
                </a:solidFill>
                <a:latin typeface="Gill Sans"/>
              </a:rPr>
              <a:pPr/>
              <a:t>2</a:t>
            </a:fld>
            <a:endParaRPr lang="pl-PL" altLang="pl-PL" sz="1300" b="0">
              <a:solidFill>
                <a:schemeClr val="tx1"/>
              </a:solidFill>
              <a:latin typeface="Gill San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54908">
              <a:defRPr/>
            </a:pPr>
            <a:r>
              <a:rPr lang="en-GB" sz="1000" b="1" dirty="0">
                <a:solidFill>
                  <a:srgbClr val="FFFFFF"/>
                </a:solidFill>
                <a:latin typeface="Arial"/>
                <a:ea typeface="Arial"/>
                <a:cs typeface="Arial"/>
              </a:rPr>
              <a:t>Hier sehen wir die Ergebnisse einer kinematischen Beurteilung der Halswirbelsäule in Flexions- und Extensionsbewegung in einer Grafik.</a:t>
            </a:r>
          </a:p>
          <a:p>
            <a:pPr defTabSz="954908">
              <a:defRPr/>
            </a:pPr>
            <a:r>
              <a:rPr lang="en-GB" sz="1000" b="1" dirty="0">
                <a:solidFill>
                  <a:srgbClr val="FFFFFF"/>
                </a:solidFill>
                <a:latin typeface="Arial"/>
                <a:ea typeface="Arial"/>
                <a:cs typeface="Arial"/>
              </a:rPr>
              <a:t>Folgen Sie den einzelnen Abschnitten, um sie in der Klasse zu kommentieren.</a:t>
            </a:r>
          </a:p>
          <a:p>
            <a:endParaRPr lang="es-ES" dirty="0"/>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11</a:t>
            </a:fld>
            <a:endParaRPr lang="pl-PL" altLang="pl-PL"/>
          </a:p>
        </p:txBody>
      </p:sp>
    </p:spTree>
    <p:extLst>
      <p:ext uri="{BB962C8B-B14F-4D97-AF65-F5344CB8AC3E}">
        <p14:creationId xmlns:p14="http://schemas.microsoft.com/office/powerpoint/2010/main" val="2314389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54908">
              <a:defRPr/>
            </a:pPr>
            <a:r>
              <a:rPr lang="en-GB" sz="1000" b="1" dirty="0">
                <a:solidFill>
                  <a:srgbClr val="FFFFFF"/>
                </a:solidFill>
                <a:latin typeface="Arial"/>
                <a:ea typeface="Arial"/>
                <a:cs typeface="Arial"/>
              </a:rPr>
              <a:t>Hier sind die Ergebnisse der Beurteilung der isometrischen Kraft für die Beuge- und Streckmuskeln der Halswirbelsäule in einer Grafik dargestellt.</a:t>
            </a:r>
          </a:p>
          <a:p>
            <a:endParaRPr lang="es-ES" dirty="0"/>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12</a:t>
            </a:fld>
            <a:endParaRPr lang="pl-PL" altLang="pl-PL"/>
          </a:p>
        </p:txBody>
      </p:sp>
    </p:spTree>
    <p:extLst>
      <p:ext uri="{BB962C8B-B14F-4D97-AF65-F5344CB8AC3E}">
        <p14:creationId xmlns:p14="http://schemas.microsoft.com/office/powerpoint/2010/main" val="3160276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000" b="1" dirty="0">
                <a:solidFill>
                  <a:srgbClr val="FFFFFF"/>
                </a:solidFill>
                <a:latin typeface="Arial"/>
                <a:ea typeface="Arial"/>
                <a:cs typeface="Arial"/>
              </a:rPr>
              <a:t>Diese Folie zeigt den zervikalen Flexionswinkel und die Muskelaktivität für den zervikalen Erector spinae bei einer Flexions-Extensionsbewegung.</a:t>
            </a:r>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13</a:t>
            </a:fld>
            <a:endParaRPr lang="pl-PL" altLang="pl-PL"/>
          </a:p>
        </p:txBody>
      </p:sp>
    </p:spTree>
    <p:extLst>
      <p:ext uri="{BB962C8B-B14F-4D97-AF65-F5344CB8AC3E}">
        <p14:creationId xmlns:p14="http://schemas.microsoft.com/office/powerpoint/2010/main" val="3998417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300" b="1" dirty="0">
                <a:solidFill>
                  <a:srgbClr val="000000"/>
                </a:solidFill>
                <a:latin typeface="Gill Sans"/>
                <a:ea typeface="Gill Sans"/>
                <a:cs typeface="Gill Sans"/>
              </a:rPr>
              <a:t>Dieser Test analysiert kinetisch die Bewegung der Halswirbelsäule bei einfachen Aktivitäten, um anomale oder nicht funktionelle Bewegungen als Nebenwirkung einer schmerzhaften Halswirbelsäulenerkrankung zu erkennen. Die Computeranwendung für die Beurteilung ist NedCervical/IBV, und die verwendete Aufnahmetechnik ist die 3D-Photogrammetrie. Um die Beurteilung durchzuführen, vergleicht NedCervical/IBV die erhaltenen Ergebnisse mit denen einer Gruppe von Probanden, die mit den Merkmalen des Patienten vergleichbar sind (Datenbanken mit normalen und pathologischen Daten sowie nach Alter und Geschlecht segmentierte Daten).</a:t>
            </a:r>
          </a:p>
          <a:p>
            <a:endParaRPr lang="es-ES" dirty="0"/>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15</a:t>
            </a:fld>
            <a:endParaRPr lang="pl-PL" altLang="pl-PL"/>
          </a:p>
        </p:txBody>
      </p:sp>
    </p:spTree>
    <p:extLst>
      <p:ext uri="{BB962C8B-B14F-4D97-AF65-F5344CB8AC3E}">
        <p14:creationId xmlns:p14="http://schemas.microsoft.com/office/powerpoint/2010/main" val="1736936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000" b="1" dirty="0">
                <a:solidFill>
                  <a:srgbClr val="FFFFFF"/>
                </a:solidFill>
                <a:latin typeface="Arial"/>
                <a:ea typeface="Arial"/>
                <a:cs typeface="Arial"/>
              </a:rPr>
              <a:t>Hier können Sie die Ergebnisse des Grenzwerttests in zwei Formaten sehen. Zum einen gibt es ein numerisches Format, das wir in der Parametertabelle sehen können, und zum anderen ein Grafikformat.</a:t>
            </a:r>
          </a:p>
          <a:p>
            <a:r>
              <a:rPr lang="en-GB" sz="1000" b="1" dirty="0">
                <a:solidFill>
                  <a:srgbClr val="FFFFFF"/>
                </a:solidFill>
                <a:latin typeface="Arial"/>
                <a:ea typeface="Arial"/>
                <a:cs typeface="Arial"/>
              </a:rPr>
              <a:t>Wenn wir zunächst die in den Tabellenparametern auf dieser Folie erhaltenen Ergebnisse analysieren, können wir sehen, dass die meisten 100 % Normalität erreicht haben, d. h. die Bewegungsmerkmale des Patienten ähneln den Bewegungsmerkmalen normaler Probanden und deren Alters- und Geschlechtsmerkmalen. Insbesondere der Bewegungsumfang und die Ausführungsgeschwindigkeit der Geste sind sehr hoch. Nach den verfügbaren wissenschaftlichen Erkenntnissen sind diese Parameter am repräsentativsten für die zervikale Funktionalität.</a:t>
            </a:r>
          </a:p>
          <a:p>
            <a:r>
              <a:rPr lang="en-GB" sz="1000" b="1" dirty="0">
                <a:solidFill>
                  <a:srgbClr val="FFFFFF"/>
                </a:solidFill>
                <a:latin typeface="Arial"/>
                <a:ea typeface="Arial"/>
                <a:cs typeface="Arial"/>
              </a:rPr>
              <a:t>In den Tabellen können wir auch andere Parameter sehen, wie z. B. die Harmonie, die die Homogenität oder Glattheit der Bewegung darstellt, die in diesem Fall 100 % Normalität in allen Wiederholungen und Bewegungen zeigt. Darüber hinaus geben die Ergebnisse auch Auskunft über die Wiederholbarkeit der ausgeführten Geste. Die Intra-Test-Wiederholbarkeit sagt uns auch, dass die Zyklen in der Geste innerhalb der gleichen Bewegung ähnlich sind, und die Inter-Test-Wiederholbarkeit zeigt die Ähnlichkeit zwischen zwei Wiederholungen oder verschiedenen Tests für die gleiche Art von Bewegung, z. B. Flexion-Extension 1 und Flexion-Extension 2. In diesem Fall ist nur die Intra-Test-Wiederholbarkeit der lateralen Beugungen leicht vermindert, so dass die Wiederholbarkeit im Allgemeinen als hoch angesehen werden kann und somit die Gültigkeit der erzielten Ergebnisse gewährleistet ist.</a:t>
            </a:r>
          </a:p>
          <a:p>
            <a:r>
              <a:rPr lang="en-GB" sz="1000" b="1" dirty="0">
                <a:solidFill>
                  <a:srgbClr val="FFFFFF"/>
                </a:solidFill>
                <a:latin typeface="Arial"/>
                <a:ea typeface="Arial"/>
                <a:cs typeface="Arial"/>
              </a:rPr>
              <a:t>Was die Informationen in grafischer Form betrifft, so haben wir einerseits ein Sechseck der Bewegung, das die verschiedenen vom Patienten erreichten Bereiche anzeigt, und andererseits die Darstellung der Bewegung für jede Achse hinsichtlich der Winkelgeschwindigkeit der Bewegung.</a:t>
            </a:r>
          </a:p>
          <a:p>
            <a:r>
              <a:rPr lang="en-GB" sz="1000" b="1" dirty="0">
                <a:solidFill>
                  <a:srgbClr val="FFFFFF"/>
                </a:solidFill>
                <a:latin typeface="Arial"/>
                <a:ea typeface="Arial"/>
                <a:cs typeface="Arial"/>
              </a:rPr>
              <a:t>Im Sechseck sehen wir die maximale Beweglichkeit für jede der Bewegungsachsen. In diesem Fall liegen alle zwischen 96 und 100 % der Normalität, so dass sie als normale Bewegungen betrachtet werden, weil sie Menschen mit den gleichen Alters- und Geschlechtsmerkmalen ähnlich sind.</a:t>
            </a:r>
          </a:p>
          <a:p>
            <a:r>
              <a:rPr lang="en-GB" sz="1000" b="1" dirty="0">
                <a:solidFill>
                  <a:srgbClr val="FFFFFF"/>
                </a:solidFill>
                <a:latin typeface="Arial"/>
                <a:ea typeface="Arial"/>
                <a:cs typeface="Arial"/>
              </a:rPr>
              <a:t>Die anderen Diagramme zeigen, dass die verschiedenen Bewegungszyklen innerhalb des blauen Bandes oder des normalen Bandes liegen. Außerdem zeigt dieses Diagramm auch die Regelmäßigkeit oder Unregelmäßigkeit der Bewegung, die in diesem Fall in allen sechs Diagrammen zeigt, dass die Linien recht ähnlich sind, was qualitativ darauf hinweist, dass die Bewegung sehr gleichmäßig und homogen ist.</a:t>
            </a:r>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16</a:t>
            </a:fld>
            <a:endParaRPr lang="pl-PL" altLang="pl-PL"/>
          </a:p>
        </p:txBody>
      </p:sp>
    </p:spTree>
    <p:extLst>
      <p:ext uri="{BB962C8B-B14F-4D97-AF65-F5344CB8AC3E}">
        <p14:creationId xmlns:p14="http://schemas.microsoft.com/office/powerpoint/2010/main" val="31515685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000" b="1" dirty="0">
                <a:solidFill>
                  <a:srgbClr val="FFFFFF"/>
                </a:solidFill>
                <a:latin typeface="Arial"/>
                <a:ea typeface="Arial"/>
                <a:cs typeface="Arial"/>
              </a:rPr>
              <a:t>Hier sehen wir die Ergebnisse, die uns die Assessment-Applikation NedCervical/IBV bei der Beurteilung einer funktionellen Aktivität liefert, in diesem Fall eine, die als Lichttest oder Funktionstest bezeichnet wird.</a:t>
            </a:r>
          </a:p>
          <a:p>
            <a:r>
              <a:rPr lang="en-GB" sz="1000" b="1" dirty="0">
                <a:solidFill>
                  <a:srgbClr val="FFFFFF"/>
                </a:solidFill>
                <a:latin typeface="Arial"/>
                <a:ea typeface="Arial"/>
                <a:cs typeface="Arial"/>
              </a:rPr>
              <a:t>Bei der Überprüfung der Informationen, die wir in der Parametertabelle haben, sehen wir wieder, dass sie Informationen enthält, die für die Bewertung der Bewegung von großem Interesse sind, d. h. der Bewegungsbereich und die maximale Geschwindigkeit. In diesem Fall wurde eine 100%ige Normalität erreicht, was uns wiederum sagt, dass die bewertete Person eine Bewegung ausgeführt hat, die einem normalen Benchmark ähnelt (guter Bewegungsumfang und -geschwindigkeit).</a:t>
            </a:r>
          </a:p>
          <a:p>
            <a:r>
              <a:rPr lang="en-GB" sz="1000" b="1" dirty="0">
                <a:solidFill>
                  <a:srgbClr val="FFFFFF"/>
                </a:solidFill>
                <a:latin typeface="Arial"/>
                <a:ea typeface="Arial"/>
                <a:cs typeface="Arial"/>
              </a:rPr>
              <a:t>Was die Informationen aus den Diagrammen betrifft, so können wir eine Darstellung der Bewegungen sehen, die der Patient beim Betrachten jeder der Leuchten ausführt. Sie müssen nur die Farbe der Aufzeichnung mit der dargestellten Bewegung identifizieren. Erinnern Sie sich daran, dass sich Licht 1 über und links vom Patienten befindet und somit eine Linksdrehung erfordert; Licht 2 befindet sich über dem Patienten und erfordert hauptsächlich eine Streckung; und Licht 3 befindet sich über und rechts vom Patienten und erfordert im Wesentlichen eine Drehung des Patienten nach rechts. In diesen Diagrammen können wir also die Bereiche sehen, die der Patient beim Blick auf jedes Licht für jede Bewegungsachse ausgeführt hat.</a:t>
            </a:r>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17</a:t>
            </a:fld>
            <a:endParaRPr lang="pl-PL" altLang="pl-PL"/>
          </a:p>
        </p:txBody>
      </p:sp>
    </p:spTree>
    <p:extLst>
      <p:ext uri="{BB962C8B-B14F-4D97-AF65-F5344CB8AC3E}">
        <p14:creationId xmlns:p14="http://schemas.microsoft.com/office/powerpoint/2010/main" val="33387676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n-GB" sz="1300" dirty="0">
                <a:solidFill>
                  <a:srgbClr val="000000"/>
                </a:solidFill>
                <a:latin typeface="Gill Sans"/>
                <a:ea typeface="Gill Sans"/>
                <a:cs typeface="Gill Sans"/>
              </a:rPr>
              <a:t>Schließlich liefert uns die Anwendung NedCervical/IBV einen Index als Gesamtergebnis. </a:t>
            </a:r>
          </a:p>
          <a:p>
            <a:pPr lvl="0"/>
            <a:endParaRPr lang="es-ES" sz="1300" dirty="0">
              <a:latin typeface="Gill Sans"/>
            </a:endParaRPr>
          </a:p>
          <a:p>
            <a:pPr lvl="0"/>
            <a:endParaRPr lang="es-ES" sz="1300" dirty="0">
              <a:latin typeface="Gill Sans"/>
            </a:endParaRPr>
          </a:p>
          <a:p>
            <a:pPr lvl="0"/>
            <a:r>
              <a:rPr lang="en-GB" sz="1300" dirty="0">
                <a:solidFill>
                  <a:srgbClr val="000000"/>
                </a:solidFill>
                <a:latin typeface="Gill Sans"/>
                <a:ea typeface="Gill Sans"/>
                <a:cs typeface="Gill Sans"/>
              </a:rPr>
              <a:t>Der Normalitätsindex gibt Auskunft über die Funktionalität der Halswirbelsäule in Bezug auf ihre Beweglichkeit.</a:t>
            </a:r>
          </a:p>
          <a:p>
            <a:pPr lvl="0"/>
            <a:endParaRPr lang="es-ES" sz="1300" dirty="0">
              <a:latin typeface="Gill Sans"/>
            </a:endParaRPr>
          </a:p>
          <a:p>
            <a:pPr lvl="0"/>
            <a:r>
              <a:rPr lang="en-GB" sz="1300" dirty="0">
                <a:solidFill>
                  <a:srgbClr val="000000"/>
                </a:solidFill>
                <a:latin typeface="Gill Sans"/>
                <a:ea typeface="Gill Sans"/>
                <a:cs typeface="Gill Sans"/>
              </a:rPr>
              <a:t>Sie gilt als verändert, wenn das Ergebnis unter 90 % liegt. </a:t>
            </a:r>
          </a:p>
          <a:p>
            <a:pPr lvl="0"/>
            <a:endParaRPr lang="es-ES" sz="1300" dirty="0">
              <a:latin typeface="Gill Sans"/>
            </a:endParaRPr>
          </a:p>
          <a:p>
            <a:pPr lvl="0"/>
            <a:r>
              <a:rPr lang="en-GB" sz="1300" dirty="0">
                <a:solidFill>
                  <a:srgbClr val="000000"/>
                </a:solidFill>
                <a:latin typeface="Gill Sans"/>
                <a:ea typeface="Gill Sans"/>
                <a:cs typeface="Gill Sans"/>
              </a:rPr>
              <a:t>In diesem Fall können wir sehen, dass das Ergebnis für die Funktionalität 99 % beträgt, wir haben also einen Patienten mit einer funktionell normalen Halswirbelsäule. </a:t>
            </a:r>
          </a:p>
          <a:p>
            <a:r>
              <a:rPr lang="es-ES" sz="1300" dirty="0">
                <a:latin typeface="Gill Sans"/>
              </a:rPr>
              <a:t> </a:t>
            </a:r>
            <a:endParaRPr lang="es-ES" b="0" dirty="0">
              <a:effectLst/>
            </a:endParaRPr>
          </a:p>
          <a:p>
            <a:endParaRPr lang="es-ES" dirty="0"/>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18</a:t>
            </a:fld>
            <a:endParaRPr lang="pl-PL" altLang="pl-PL"/>
          </a:p>
        </p:txBody>
      </p:sp>
    </p:spTree>
    <p:extLst>
      <p:ext uri="{BB962C8B-B14F-4D97-AF65-F5344CB8AC3E}">
        <p14:creationId xmlns:p14="http://schemas.microsoft.com/office/powerpoint/2010/main" val="1230996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000" b="1" dirty="0">
                <a:solidFill>
                  <a:srgbClr val="FFFFFF"/>
                </a:solidFill>
                <a:latin typeface="Arial"/>
                <a:ea typeface="Arial"/>
                <a:cs typeface="Arial"/>
              </a:rPr>
              <a:t>Die Studenten müssen die Ergebnisse, die sie in einem klinischen Fall finden, lernen und interpretieren, den sie in einem Dokument erhalten.</a:t>
            </a:r>
          </a:p>
          <a:p>
            <a:r>
              <a:rPr lang="en-GB" sz="1000" b="1" dirty="0">
                <a:solidFill>
                  <a:srgbClr val="FFFFFF"/>
                </a:solidFill>
                <a:latin typeface="Arial"/>
                <a:ea typeface="Arial"/>
                <a:cs typeface="Arial"/>
              </a:rPr>
              <a:t>Um die Ergebnisse zu interpretieren, müssen die Schüler den auf der folgenden Folie gezeigten Fragenkatalog befolgen.</a:t>
            </a:r>
          </a:p>
          <a:p>
            <a:r>
              <a:rPr lang="en-GB" sz="1000" b="1" dirty="0">
                <a:solidFill>
                  <a:srgbClr val="FFFFFF"/>
                </a:solidFill>
                <a:latin typeface="Arial"/>
                <a:ea typeface="Arial"/>
                <a:cs typeface="Arial"/>
              </a:rPr>
              <a:t>Unter Anleitung des Lehrers teilen die Schüler die Ergebnisse kommentiert mit.</a:t>
            </a:r>
          </a:p>
          <a:p>
            <a:r>
              <a:rPr lang="en-GB" sz="1000" b="1" dirty="0">
                <a:solidFill>
                  <a:srgbClr val="FFFFFF"/>
                </a:solidFill>
                <a:latin typeface="Arial"/>
                <a:ea typeface="Arial"/>
                <a:cs typeface="Arial"/>
              </a:rPr>
              <a:t>Diese Aktivität kann individuell oder durch die Organisation von Gruppen in der Klasse durchgeführt werden.</a:t>
            </a:r>
          </a:p>
          <a:p>
            <a:endParaRPr lang="es-ES" dirty="0"/>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19</a:t>
            </a:fld>
            <a:endParaRPr lang="pl-PL" altLang="pl-PL"/>
          </a:p>
        </p:txBody>
      </p:sp>
    </p:spTree>
    <p:extLst>
      <p:ext uri="{BB962C8B-B14F-4D97-AF65-F5344CB8AC3E}">
        <p14:creationId xmlns:p14="http://schemas.microsoft.com/office/powerpoint/2010/main" val="35921281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000" b="1" dirty="0">
                <a:solidFill>
                  <a:srgbClr val="FFFFFF"/>
                </a:solidFill>
                <a:latin typeface="Arial"/>
                <a:ea typeface="Arial"/>
                <a:cs typeface="Arial"/>
              </a:rPr>
              <a:t>Nach dem Lesen des vorgestellten klinischen Falls müssen die Schüler eine Antwort auf diese Fragen suchen, um sie anschließend mit dem Lehrer und dem Rest der Klasse zu teilen.</a:t>
            </a:r>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20</a:t>
            </a:fld>
            <a:endParaRPr lang="pl-PL" altLang="pl-PL"/>
          </a:p>
        </p:txBody>
      </p:sp>
    </p:spTree>
    <p:extLst>
      <p:ext uri="{BB962C8B-B14F-4D97-AF65-F5344CB8AC3E}">
        <p14:creationId xmlns:p14="http://schemas.microsoft.com/office/powerpoint/2010/main" val="923365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000" b="1" dirty="0">
                <a:solidFill>
                  <a:srgbClr val="FFFFFF"/>
                </a:solidFill>
                <a:latin typeface="Arial"/>
                <a:ea typeface="Arial"/>
                <a:cs typeface="Arial"/>
              </a:rPr>
              <a:t>Der Lehrer kann eine Kahoot-ähnliche Methode verwenden, um die Antworten der Schüler zu sammeln.</a:t>
            </a:r>
          </a:p>
          <a:p>
            <a:r>
              <a:rPr lang="en-GB" sz="1000" b="1" dirty="0">
                <a:solidFill>
                  <a:srgbClr val="FFFFFF"/>
                </a:solidFill>
                <a:latin typeface="Arial"/>
                <a:ea typeface="Arial"/>
                <a:cs typeface="Arial"/>
              </a:rPr>
              <a:t>Die richtigen Antworten sind in rot dargestellt. Die Antworten der Schüler müssen mit ihnen übereinstimmen.</a:t>
            </a:r>
          </a:p>
          <a:p>
            <a:r>
              <a:rPr lang="en-GB" sz="1000" b="1" dirty="0">
                <a:solidFill>
                  <a:srgbClr val="FFFFFF"/>
                </a:solidFill>
                <a:latin typeface="Arial"/>
                <a:ea typeface="Arial"/>
                <a:cs typeface="Arial"/>
              </a:rPr>
              <a:t>Der Lehrer hat das gleiche klinische Falldokument, das den Studenten präsentiert wird, aber mit einem Abschnitt zur Interpretation der Ergebnisse, der dem Lehrer bei der Falldiskussionsaktivität mit den Studenten hilft.</a:t>
            </a:r>
          </a:p>
          <a:p>
            <a:endParaRPr lang="es-ES" dirty="0"/>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21</a:t>
            </a:fld>
            <a:endParaRPr lang="pl-PL" altLang="pl-PL"/>
          </a:p>
        </p:txBody>
      </p:sp>
    </p:spTree>
    <p:extLst>
      <p:ext uri="{BB962C8B-B14F-4D97-AF65-F5344CB8AC3E}">
        <p14:creationId xmlns:p14="http://schemas.microsoft.com/office/powerpoint/2010/main" val="1185493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ymbol zastępczy obrazu slajdu 1">
            <a:extLst>
              <a:ext uri="{FF2B5EF4-FFF2-40B4-BE49-F238E27FC236}">
                <a16:creationId xmlns:a16="http://schemas.microsoft.com/office/drawing/2014/main" id="{CE8F2554-130F-48AA-987F-1BF7F5359183}"/>
              </a:ext>
            </a:extLst>
          </p:cNvPr>
          <p:cNvSpPr>
            <a:spLocks noGrp="1" noRot="1" noChangeAspect="1" noChangeArrowheads="1" noTextEdit="1"/>
          </p:cNvSpPr>
          <p:nvPr>
            <p:ph type="sldImg"/>
          </p:nvPr>
        </p:nvSpPr>
        <p:spPr/>
      </p:sp>
      <p:sp>
        <p:nvSpPr>
          <p:cNvPr id="15363" name="Symbol zastępczy notatek 2">
            <a:extLst>
              <a:ext uri="{FF2B5EF4-FFF2-40B4-BE49-F238E27FC236}">
                <a16:creationId xmlns:a16="http://schemas.microsoft.com/office/drawing/2014/main" id="{9F5C067B-2F72-45A2-BC3B-24F5609AF69E}"/>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z="1000" b="1" dirty="0">
                <a:solidFill>
                  <a:srgbClr val="FFFFFF"/>
                </a:solidFill>
                <a:latin typeface="Arial"/>
                <a:ea typeface="Arial"/>
                <a:cs typeface="Arial"/>
              </a:rPr>
              <a:t>Dazu gibt es in der Lerneinheit Theoriematerial mit einer Erklärung der folgenden Begriffe:</a:t>
            </a:r>
          </a:p>
          <a:p>
            <a:pPr eaLnBrk="1" hangingPunct="1"/>
            <a:r>
              <a:rPr lang="es-ES" altLang="pl-PL" dirty="0"/>
              <a:t> </a:t>
            </a:r>
          </a:p>
          <a:p>
            <a:pPr marL="358090" indent="-358090">
              <a:buFont typeface="Arial" panose="020B0604020202020204" pitchFamily="34" charset="0"/>
              <a:buChar char="•"/>
              <a:defRPr/>
            </a:pPr>
            <a:r>
              <a:rPr lang="en-GB" sz="2100" dirty="0">
                <a:solidFill>
                  <a:srgbClr val="262673"/>
                </a:solidFill>
                <a:latin typeface="Arial"/>
                <a:ea typeface="Arial"/>
                <a:cs typeface="Arial"/>
              </a:rPr>
              <a:t>Klinische und biomechanische Beurteilung</a:t>
            </a:r>
          </a:p>
          <a:p>
            <a:pPr marL="358090" indent="-358090">
              <a:buFont typeface="Arial" panose="020B0604020202020204" pitchFamily="34" charset="0"/>
              <a:buChar char="•"/>
              <a:defRPr/>
            </a:pPr>
            <a:r>
              <a:rPr lang="en-GB" sz="2100" dirty="0">
                <a:solidFill>
                  <a:srgbClr val="262673"/>
                </a:solidFill>
                <a:latin typeface="Arial"/>
                <a:ea typeface="Arial"/>
                <a:cs typeface="Arial"/>
              </a:rPr>
              <a:t>Funktionelle Beurteilung der Halswirbelsäule. Faktoren, die die Ergebnisse der Beurteilung beeinflussen.</a:t>
            </a:r>
          </a:p>
          <a:p>
            <a:pPr marL="358090" indent="-358090">
              <a:buFont typeface="Arial" panose="020B0604020202020204" pitchFamily="34" charset="0"/>
              <a:buChar char="•"/>
              <a:defRPr/>
            </a:pPr>
            <a:r>
              <a:rPr lang="en-GB" sz="2100" dirty="0">
                <a:solidFill>
                  <a:srgbClr val="262673"/>
                </a:solidFill>
                <a:latin typeface="Arial"/>
                <a:ea typeface="Arial"/>
                <a:cs typeface="Arial"/>
              </a:rPr>
              <a:t>Beurteilung des zervikalen Bewegungsumfangs. Neigungssensoren und Standards der American Medical Association.</a:t>
            </a:r>
          </a:p>
          <a:p>
            <a:pPr marL="358090" indent="-358090">
              <a:buFont typeface="Arial" panose="020B0604020202020204" pitchFamily="34" charset="0"/>
              <a:buChar char="•"/>
              <a:defRPr/>
            </a:pPr>
            <a:r>
              <a:rPr lang="en-GB" sz="2100" dirty="0">
                <a:solidFill>
                  <a:srgbClr val="262673"/>
                </a:solidFill>
                <a:latin typeface="Arial"/>
                <a:ea typeface="Arial"/>
                <a:cs typeface="Arial"/>
              </a:rPr>
              <a:t>Kinematische Beurteilung der Halswirbelsäule mit Betonung der häufigsten Ergebnisse, die bei der klinischen Beurteilung verwendet werden.</a:t>
            </a:r>
          </a:p>
          <a:p>
            <a:pPr marL="358090" indent="-358090">
              <a:buFont typeface="Arial" panose="020B0604020202020204" pitchFamily="34" charset="0"/>
              <a:buChar char="•"/>
              <a:defRPr/>
            </a:pPr>
            <a:r>
              <a:rPr lang="en-GB" sz="2100" dirty="0">
                <a:solidFill>
                  <a:srgbClr val="262673"/>
                </a:solidFill>
                <a:latin typeface="Arial"/>
                <a:ea typeface="Arial"/>
                <a:cs typeface="Arial"/>
              </a:rPr>
              <a:t>Beurteilung der Kraft an der Halswirbelsäule. Beurteilung der isometrischen Kraft der Halswirbelsäulenmuskulatur mit Dynamometern, Muskelaktivität mit Oberflächen-Elektromyographie,</a:t>
            </a:r>
          </a:p>
          <a:p>
            <a:pPr>
              <a:defRPr/>
            </a:pPr>
            <a:r>
              <a:rPr lang="en-GB" sz="2100" dirty="0">
                <a:solidFill>
                  <a:srgbClr val="262673"/>
                </a:solidFill>
                <a:latin typeface="Arial"/>
                <a:ea typeface="Arial"/>
                <a:cs typeface="Arial"/>
              </a:rPr>
              <a:t>Beenden Sie die Lerneinheit mit den wichtigsten Ideen.</a:t>
            </a:r>
          </a:p>
          <a:p>
            <a:pPr eaLnBrk="1" hangingPunct="1"/>
            <a:endParaRPr lang="pl-PL" altLang="pl-PL" dirty="0"/>
          </a:p>
        </p:txBody>
      </p:sp>
      <p:sp>
        <p:nvSpPr>
          <p:cNvPr id="15364" name="Symbol zastępczy numeru slajdu 3">
            <a:extLst>
              <a:ext uri="{FF2B5EF4-FFF2-40B4-BE49-F238E27FC236}">
                <a16:creationId xmlns:a16="http://schemas.microsoft.com/office/drawing/2014/main" id="{DC2E4FCC-53D6-47B3-8A1B-96C1E3EC333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75863" indent="-298409">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93635" indent="-238727">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71089" indent="-238727">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148543" indent="-238727">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625997" indent="-238727"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3103451" indent="-238727"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580905" indent="-238727"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4058359" indent="-238727"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defTabSz="954908">
              <a:defRPr/>
            </a:pPr>
            <a:fld id="{D960717B-278A-4296-87D0-F52E86183D74}" type="slidenum">
              <a:rPr lang="pl-PL" altLang="pl-PL" sz="1300" b="0">
                <a:solidFill>
                  <a:srgbClr val="000000"/>
                </a:solidFill>
                <a:latin typeface="Gill Sans"/>
              </a:rPr>
              <a:pPr defTabSz="954908">
                <a:defRPr/>
              </a:pPr>
              <a:t>3</a:t>
            </a:fld>
            <a:endParaRPr lang="pl-PL" altLang="pl-PL" sz="1300" b="0">
              <a:solidFill>
                <a:srgbClr val="000000"/>
              </a:solidFill>
              <a:latin typeface="Gill Sans"/>
            </a:endParaRPr>
          </a:p>
        </p:txBody>
      </p:sp>
    </p:spTree>
    <p:extLst>
      <p:ext uri="{BB962C8B-B14F-4D97-AF65-F5344CB8AC3E}">
        <p14:creationId xmlns:p14="http://schemas.microsoft.com/office/powerpoint/2010/main" val="3582126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54908">
              <a:defRPr/>
            </a:pPr>
            <a:r>
              <a:rPr lang="en-GB" sz="1300" b="1" dirty="0">
                <a:solidFill>
                  <a:srgbClr val="FFFFFF"/>
                </a:solidFill>
                <a:latin typeface="Arial"/>
                <a:ea typeface="Arial"/>
                <a:cs typeface="Arial"/>
              </a:rPr>
              <a:t>Morphologische Veränderungen, die mit Bildtests festgestellt werden, entsprechen oft nicht den Funktionsverlusten. Es ist notwendig, die Auswirkungen der Pathologie oder Verletzung auf die Funktionalität zu erfahren. Diese Notwendigkeit öffnet die Türen zur Funktionsbeurteilung und gibt ihr eine bedeutende Rolle innerhalb der klinischen Beurteilung.</a:t>
            </a:r>
          </a:p>
          <a:p>
            <a:endParaRPr lang="es-ES" dirty="0"/>
          </a:p>
        </p:txBody>
      </p:sp>
      <p:sp>
        <p:nvSpPr>
          <p:cNvPr id="4" name="Marcador de número de diapositiva 3"/>
          <p:cNvSpPr>
            <a:spLocks noGrp="1"/>
          </p:cNvSpPr>
          <p:nvPr>
            <p:ph type="sldNum" sz="quarter" idx="10"/>
          </p:nvPr>
        </p:nvSpPr>
        <p:spPr/>
        <p:txBody>
          <a:bodyPr/>
          <a:lstStyle/>
          <a:p>
            <a:fld id="{FE45CBED-14F2-41A4-8326-D692128D3779}" type="slidenum">
              <a:rPr lang="es-ES" smtClean="0"/>
              <a:pPr/>
              <a:t>4</a:t>
            </a:fld>
            <a:endParaRPr lang="es-ES" dirty="0"/>
          </a:p>
        </p:txBody>
      </p:sp>
    </p:spTree>
    <p:extLst>
      <p:ext uri="{BB962C8B-B14F-4D97-AF65-F5344CB8AC3E}">
        <p14:creationId xmlns:p14="http://schemas.microsoft.com/office/powerpoint/2010/main" val="324204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1 Marcador de imagen de diapositiva"/>
          <p:cNvSpPr>
            <a:spLocks noGrp="1" noRot="1" noChangeAspect="1" noTextEdit="1"/>
          </p:cNvSpPr>
          <p:nvPr>
            <p:ph type="sldImg"/>
          </p:nvPr>
        </p:nvSpPr>
        <p:spPr/>
      </p:sp>
      <p:sp>
        <p:nvSpPr>
          <p:cNvPr id="118787" name="2 Marcador de notas"/>
          <p:cNvSpPr>
            <a:spLocks noGrp="1"/>
          </p:cNvSpPr>
          <p:nvPr>
            <p:ph type="body" idx="1"/>
          </p:nvPr>
        </p:nvSpPr>
        <p:spPr>
          <a:noFill/>
        </p:spPr>
        <p:txBody>
          <a:bodyPr/>
          <a:lstStyle/>
          <a:p>
            <a:r>
              <a:rPr lang="en-GB" sz="1000" b="1" dirty="0">
                <a:solidFill>
                  <a:srgbClr val="FFFFFF"/>
                </a:solidFill>
                <a:latin typeface="Arial"/>
                <a:ea typeface="Arial"/>
                <a:cs typeface="Arial"/>
              </a:rPr>
              <a:t>Biomechanische Bewertungstests werden niemals diagnostische Tests sein, aber sie sind nützlich, um den Funktionszustand einer Person nach einer Pathologie oder Schädigung der Wirbelsäule zu verstehen. Sie tun dies, indem sie ergänzende Informationen liefern, die zusammen mit der klinischen Diagnose mehr Informationen über die tatsächliche Situation des Patienten in seinem klinischen Prozess geben.</a:t>
            </a:r>
          </a:p>
        </p:txBody>
      </p:sp>
      <p:sp>
        <p:nvSpPr>
          <p:cNvPr id="118788" name="3 Marcador de número de diapositiva"/>
          <p:cNvSpPr>
            <a:spLocks noGrp="1"/>
          </p:cNvSpPr>
          <p:nvPr>
            <p:ph type="sldNum" sz="quarter" idx="5"/>
          </p:nvPr>
        </p:nvSpPr>
        <p:spPr>
          <a:noFill/>
        </p:spPr>
        <p:txBody>
          <a:bodyPr/>
          <a:lstStyle/>
          <a:p>
            <a:fld id="{D7DC0D2B-E4EB-4712-9CEF-F97E04C6927A}" type="slidenum">
              <a:rPr lang="es-ES" smtClean="0">
                <a:solidFill>
                  <a:srgbClr val="000000"/>
                </a:solidFill>
              </a:rPr>
              <a:pPr/>
              <a:t>5</a:t>
            </a:fld>
            <a:endParaRPr lang="es-ES" dirty="0">
              <a:solidFill>
                <a:srgbClr val="000000"/>
              </a:solidFill>
            </a:endParaRPr>
          </a:p>
        </p:txBody>
      </p:sp>
    </p:spTree>
    <p:extLst>
      <p:ext uri="{BB962C8B-B14F-4D97-AF65-F5344CB8AC3E}">
        <p14:creationId xmlns:p14="http://schemas.microsoft.com/office/powerpoint/2010/main" val="3011500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z="1000" b="1" dirty="0">
                <a:solidFill>
                  <a:srgbClr val="FFFFFF"/>
                </a:solidFill>
                <a:latin typeface="Arial"/>
                <a:ea typeface="Arial"/>
                <a:cs typeface="Arial"/>
              </a:rPr>
              <a:t>Man muss sich an die Aspekte erinnern, die in den vorangegangenen Unterrichtseinheiten von Interesse waren. Einige erwähnenswerte sind Aspekte, die einen biomechanischen Test bestimmen, z. B. welche Funktion er bewertet, welches Instrument und welche Technik er verwendet, welches Messprotokoll verwendet wurde, welche Ergebnisse er liefert und welche Kriterien uns helfen können, sie zu interpretieren. In diesem Kurs werden wir uns auf die letzten beiden Abschnitte konzentrieren, indem wir die Ergebnisse von biomechanischen Tests bei der Beurteilung der Halswirbelsäule in einer normalen Population verwenden.</a:t>
            </a:r>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75863" indent="-298409">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93635" indent="-238727">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71089" indent="-238727">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148543" indent="-238727">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625997" indent="-238727"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3103451" indent="-238727"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580905" indent="-238727"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4058359" indent="-238727"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defTabSz="954908">
              <a:defRPr/>
            </a:pPr>
            <a:fld id="{FDB71317-B0FD-4939-A434-DB14F7DC5134}" type="slidenum">
              <a:rPr lang="pl-PL" altLang="pl-PL" sz="1300" b="0">
                <a:solidFill>
                  <a:srgbClr val="000000"/>
                </a:solidFill>
                <a:latin typeface="Gill Sans"/>
              </a:rPr>
              <a:pPr defTabSz="954908">
                <a:defRPr/>
              </a:pPr>
              <a:t>6</a:t>
            </a:fld>
            <a:endParaRPr lang="pl-PL" altLang="pl-PL" sz="1300" b="0">
              <a:solidFill>
                <a:srgbClr val="000000"/>
              </a:solidFill>
              <a:latin typeface="Gill Sans"/>
            </a:endParaRPr>
          </a:p>
        </p:txBody>
      </p:sp>
    </p:spTree>
    <p:extLst>
      <p:ext uri="{BB962C8B-B14F-4D97-AF65-F5344CB8AC3E}">
        <p14:creationId xmlns:p14="http://schemas.microsoft.com/office/powerpoint/2010/main" val="3065736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000" b="1" dirty="0">
                <a:solidFill>
                  <a:srgbClr val="FFFFFF"/>
                </a:solidFill>
                <a:latin typeface="Arial"/>
                <a:ea typeface="Arial"/>
                <a:cs typeface="Arial"/>
              </a:rPr>
              <a:t>Um die Halswirbelsäule aus biomechanischer Sicht zu beurteilen, müssen wir wissen, was wir beurteilen wollen, welche Technik und welche Instrumente wir für die Beurteilung verwenden können und welche allgemeinen Ergebnisse damit erzielt werden.</a:t>
            </a:r>
          </a:p>
          <a:p>
            <a:r>
              <a:rPr lang="en-GB" sz="1000" b="1" dirty="0">
                <a:solidFill>
                  <a:srgbClr val="FFFFFF"/>
                </a:solidFill>
                <a:latin typeface="Arial"/>
                <a:ea typeface="Arial"/>
                <a:cs typeface="Arial"/>
              </a:rPr>
              <a:t>Diese Folie zeigt Ihnen die bewerteten Wirbelsäulenfunktionen (Bewegung und Kraft), die Techniken und Instrumente, die üblicherweise zur Bewertung dieser Funktionen verwendet werden, und die Ergebnisse, die am ehesten in klinischen Berichten über diese Bewertungen zu finden sind.</a:t>
            </a:r>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7</a:t>
            </a:fld>
            <a:endParaRPr lang="pl-PL" altLang="pl-PL"/>
          </a:p>
        </p:txBody>
      </p:sp>
    </p:spTree>
    <p:extLst>
      <p:ext uri="{BB962C8B-B14F-4D97-AF65-F5344CB8AC3E}">
        <p14:creationId xmlns:p14="http://schemas.microsoft.com/office/powerpoint/2010/main" val="2877847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000" b="1" dirty="0">
                <a:solidFill>
                  <a:srgbClr val="FFFFFF"/>
                </a:solidFill>
                <a:latin typeface="Arial"/>
                <a:ea typeface="Arial"/>
                <a:cs typeface="Arial"/>
              </a:rPr>
              <a:t>Zur Beurteilung des Bewegungsumfangs der Halswirbelsäule kann eine Technik mit zwei Inklinometern eingesetzt werden.</a:t>
            </a:r>
          </a:p>
          <a:p>
            <a:r>
              <a:rPr lang="en-GB" sz="1000" b="1" dirty="0">
                <a:solidFill>
                  <a:srgbClr val="FFFFFF"/>
                </a:solidFill>
                <a:latin typeface="Arial"/>
                <a:ea typeface="Arial"/>
                <a:cs typeface="Arial"/>
              </a:rPr>
              <a:t>Die Ergebnisse sind in zwei möglichen Formaten zu finden: Numerisch und/oder grafisch.</a:t>
            </a:r>
          </a:p>
          <a:p>
            <a:r>
              <a:rPr lang="en-GB" sz="1000" b="1" dirty="0">
                <a:solidFill>
                  <a:srgbClr val="FFFFFF"/>
                </a:solidFill>
                <a:latin typeface="Arial"/>
                <a:ea typeface="Arial"/>
                <a:cs typeface="Arial"/>
              </a:rPr>
              <a:t>Die erzielten Ergebnisse sind in der unteren Tabelle dargestellt. Sie stammen aus den Berechnungen, die mit den von den Neigungsmessern aufgezeichneten Daten für jede der Messpositionen durchgeführt wurden.</a:t>
            </a:r>
          </a:p>
          <a:p>
            <a:r>
              <a:rPr lang="en-GB" sz="1000" b="1" dirty="0">
                <a:solidFill>
                  <a:srgbClr val="FFFFFF"/>
                </a:solidFill>
                <a:latin typeface="Arial"/>
                <a:ea typeface="Arial"/>
                <a:cs typeface="Arial"/>
              </a:rPr>
              <a:t>Für die Wirbelsäule ist es wichtig, Benchmark-Daten für die Normalbevölkerung zu haben, um Vergleiche anstellen zu können. Es ist ratsam, dass diese Daten von Messungen stammen, die mit demselben Protokoll, derselben Technik und denselben Instrumenten durchgeführt wurden. Es ist auch ratsam, dass die Daten segmentiert werden, hauptsächlich nach Alter.</a:t>
            </a:r>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8</a:t>
            </a:fld>
            <a:endParaRPr lang="pl-PL" altLang="pl-PL"/>
          </a:p>
        </p:txBody>
      </p:sp>
    </p:spTree>
    <p:extLst>
      <p:ext uri="{BB962C8B-B14F-4D97-AF65-F5344CB8AC3E}">
        <p14:creationId xmlns:p14="http://schemas.microsoft.com/office/powerpoint/2010/main" val="1289017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000" b="1" dirty="0">
                <a:solidFill>
                  <a:srgbClr val="FFFFFF"/>
                </a:solidFill>
                <a:latin typeface="Arial"/>
                <a:ea typeface="Arial"/>
                <a:cs typeface="Arial"/>
              </a:rPr>
              <a:t>Hier sehen wir die Ergebnisse einer biomechanischen Beurteilung des zervikalen Bewegungsbereichs in einer Grafik.</a:t>
            </a:r>
          </a:p>
          <a:p>
            <a:r>
              <a:rPr lang="en-GB" sz="1000" b="1" dirty="0">
                <a:solidFill>
                  <a:srgbClr val="FFFFFF"/>
                </a:solidFill>
                <a:latin typeface="Arial"/>
                <a:ea typeface="Arial"/>
                <a:cs typeface="Arial"/>
              </a:rPr>
              <a:t>Die Folie gibt Auskunft darüber, mit welchem Messgerät ein solches Ergebnis erzielt werden kann, um welche Art von biomechanischer Analyse es sich handelt, welche Ergebnisse in der Grafik dargestellt werden und welche Art von Interpretation daraus gezogen werden kann.</a:t>
            </a:r>
          </a:p>
          <a:p>
            <a:r>
              <a:rPr lang="en-GB" sz="1000" b="1" dirty="0">
                <a:solidFill>
                  <a:srgbClr val="FFFFFF"/>
                </a:solidFill>
                <a:latin typeface="Arial"/>
                <a:ea typeface="Arial"/>
                <a:cs typeface="Arial"/>
              </a:rPr>
              <a:t>Es ist ratsam zu wissen, wie diese Instrumente bei jeder Art von biomechanischer Beurteilung, die Sie für einen Patienten mit einer HWS-Pathologie durchführen, zu verwenden sind.</a:t>
            </a:r>
          </a:p>
        </p:txBody>
      </p:sp>
      <p:sp>
        <p:nvSpPr>
          <p:cNvPr id="4" name="Marcador de número de diapositiva 3"/>
          <p:cNvSpPr>
            <a:spLocks noGrp="1"/>
          </p:cNvSpPr>
          <p:nvPr>
            <p:ph type="sldNum" sz="quarter" idx="5"/>
          </p:nvPr>
        </p:nvSpPr>
        <p:spPr/>
        <p:txBody>
          <a:bodyPr/>
          <a:lstStyle/>
          <a:p>
            <a:pPr defTabSz="954908">
              <a:defRPr/>
            </a:pPr>
            <a:fld id="{006E914C-D4D4-4E1B-A2D4-BEC8EAE69E5B}" type="slidenum">
              <a:rPr lang="pl-PL" altLang="pl-PL">
                <a:solidFill>
                  <a:srgbClr val="000000"/>
                </a:solidFill>
              </a:rPr>
              <a:pPr defTabSz="954908">
                <a:defRPr/>
              </a:pPr>
              <a:t>9</a:t>
            </a:fld>
            <a:endParaRPr lang="pl-PL" altLang="pl-PL">
              <a:solidFill>
                <a:srgbClr val="000000"/>
              </a:solidFill>
            </a:endParaRPr>
          </a:p>
        </p:txBody>
      </p:sp>
    </p:spTree>
    <p:extLst>
      <p:ext uri="{BB962C8B-B14F-4D97-AF65-F5344CB8AC3E}">
        <p14:creationId xmlns:p14="http://schemas.microsoft.com/office/powerpoint/2010/main" val="2044426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54908">
              <a:defRPr/>
            </a:pPr>
            <a:r>
              <a:rPr lang="en-GB" sz="1000" b="1" dirty="0">
                <a:solidFill>
                  <a:srgbClr val="FFFFFF"/>
                </a:solidFill>
                <a:latin typeface="Arial"/>
                <a:ea typeface="Arial"/>
                <a:cs typeface="Arial"/>
              </a:rPr>
              <a:t>Hier sehen wir die Ergebnisse einer biomechanischen Beurteilung des zervikalen Bewegungsbereichs in einer Grafik mit den Bewegungszyklen über die Zeit.</a:t>
            </a:r>
          </a:p>
          <a:p>
            <a:pPr defTabSz="954908">
              <a:defRPr/>
            </a:pPr>
            <a:r>
              <a:rPr lang="en-GB" sz="1000" b="1" dirty="0">
                <a:solidFill>
                  <a:srgbClr val="FFFFFF"/>
                </a:solidFill>
                <a:latin typeface="Arial"/>
                <a:ea typeface="Arial"/>
                <a:cs typeface="Arial"/>
              </a:rPr>
              <a:t>Folgen Sie den einzelnen Abschnitten, um sie in der Klasse zu kommentieren, wie Sie es mit der vorherigen Folie getan haben.</a:t>
            </a:r>
          </a:p>
          <a:p>
            <a:endParaRPr lang="es-ES" dirty="0"/>
          </a:p>
        </p:txBody>
      </p:sp>
      <p:sp>
        <p:nvSpPr>
          <p:cNvPr id="4" name="Marcador de número de diapositiva 3"/>
          <p:cNvSpPr>
            <a:spLocks noGrp="1"/>
          </p:cNvSpPr>
          <p:nvPr>
            <p:ph type="sldNum" sz="quarter" idx="5"/>
          </p:nvPr>
        </p:nvSpPr>
        <p:spPr/>
        <p:txBody>
          <a:bodyPr/>
          <a:lstStyle/>
          <a:p>
            <a:pPr defTabSz="954908">
              <a:defRPr/>
            </a:pPr>
            <a:fld id="{006E914C-D4D4-4E1B-A2D4-BEC8EAE69E5B}" type="slidenum">
              <a:rPr lang="pl-PL" altLang="pl-PL">
                <a:solidFill>
                  <a:srgbClr val="000000"/>
                </a:solidFill>
              </a:rPr>
              <a:pPr defTabSz="954908">
                <a:defRPr/>
              </a:pPr>
              <a:t>10</a:t>
            </a:fld>
            <a:endParaRPr lang="pl-PL" altLang="pl-PL">
              <a:solidFill>
                <a:srgbClr val="000000"/>
              </a:solidFill>
            </a:endParaRPr>
          </a:p>
        </p:txBody>
      </p:sp>
    </p:spTree>
    <p:extLst>
      <p:ext uri="{BB962C8B-B14F-4D97-AF65-F5344CB8AC3E}">
        <p14:creationId xmlns:p14="http://schemas.microsoft.com/office/powerpoint/2010/main" val="681774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979225554"/>
      </p:ext>
    </p:extLst>
  </p:cSld>
  <p:clrMapOvr>
    <a:masterClrMapping/>
  </p:clrMapOvr>
  <p:transition advClick="0" advTm="300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a:prstGeom prst="rect">
            <a:avLst/>
          </a:prstGeo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3475500510"/>
      </p:ext>
    </p:extLst>
  </p:cSld>
  <p:clrMapOvr>
    <a:masterClrMapping/>
  </p:clrMapOvr>
  <p:transition advClick="0" advTm="3000"/>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sym typeface="Arial" charset="0"/>
            </a:endParaRPr>
          </a:p>
        </p:txBody>
      </p:sp>
      <p:sp>
        <p:nvSpPr>
          <p:cNvPr id="4" name="Symbol zastępczy tekstu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3942999680"/>
      </p:ext>
    </p:extLst>
  </p:cSld>
  <p:clrMapOvr>
    <a:masterClrMapping/>
  </p:clrMapOvr>
  <p:transition advClick="0" advTm="300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tytułu pionowego 2"/>
          <p:cNvSpPr>
            <a:spLocks noGrp="1"/>
          </p:cNvSpPr>
          <p:nvPr>
            <p:ph type="body" orient="vert" idx="1"/>
          </p:nvPr>
        </p:nvSpPr>
        <p:spPr>
          <a:xfrm>
            <a:off x="539750" y="1778000"/>
            <a:ext cx="2447925" cy="300038"/>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323957132"/>
      </p:ext>
    </p:extLst>
  </p:cSld>
  <p:clrMapOvr>
    <a:masterClrMapping/>
  </p:clrMapOvr>
  <p:transition advClick="0" advTm="300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734175" y="179388"/>
            <a:ext cx="2159000" cy="5781675"/>
          </a:xfrm>
          <a:prstGeom prst="rect">
            <a:avLst/>
          </a:prstGeo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252413" y="179388"/>
            <a:ext cx="6329362" cy="5781675"/>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124156749"/>
      </p:ext>
    </p:extLst>
  </p:cSld>
  <p:clrMapOvr>
    <a:masterClrMapping/>
  </p:clrMapOvr>
  <p:transition advClick="0" advTm="300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700809"/>
            <a:ext cx="7858800" cy="4425356"/>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804F1773-214C-485E-9D08-D2B26135E536}" type="datetimeFigureOut">
              <a:rPr lang="es-ES" smtClean="0"/>
              <a:pPr/>
              <a:t>04/07/2021</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a:xfrm>
            <a:off x="6553200" y="6356351"/>
            <a:ext cx="2133600" cy="365125"/>
          </a:xfrm>
          <a:prstGeom prst="rect">
            <a:avLst/>
          </a:prstGeom>
        </p:spPr>
        <p:txBody>
          <a:bodyPr/>
          <a:lstStyle/>
          <a:p>
            <a:fld id="{539EB5F8-7765-4A93-BB30-830B57229C9A}" type="slidenum">
              <a:rPr lang="es-ES" smtClean="0"/>
              <a:pPr/>
              <a:t>‹#›</a:t>
            </a:fld>
            <a:endParaRPr lang="es-ES" dirty="0"/>
          </a:p>
        </p:txBody>
      </p:sp>
      <p:sp>
        <p:nvSpPr>
          <p:cNvPr id="10" name="1 Marcador de título"/>
          <p:cNvSpPr>
            <a:spLocks noGrp="1"/>
          </p:cNvSpPr>
          <p:nvPr>
            <p:ph type="title"/>
          </p:nvPr>
        </p:nvSpPr>
        <p:spPr>
          <a:xfrm>
            <a:off x="457200" y="428604"/>
            <a:ext cx="7858800" cy="989035"/>
          </a:xfrm>
          <a:prstGeom prst="rect">
            <a:avLst/>
          </a:prstGeom>
        </p:spPr>
        <p:txBody>
          <a:bodyPr vert="horz" lIns="91440" tIns="45720" rIns="91440" bIns="45720" rtlCol="0" anchor="ctr">
            <a:normAutofit/>
          </a:bodyPr>
          <a:lstStyle/>
          <a:p>
            <a:r>
              <a:rPr lang="es-ES"/>
              <a:t>Haga clic para modificar el estilo de título del patrón</a:t>
            </a:r>
          </a:p>
        </p:txBody>
      </p:sp>
    </p:spTree>
    <p:extLst>
      <p:ext uri="{BB962C8B-B14F-4D97-AF65-F5344CB8AC3E}">
        <p14:creationId xmlns:p14="http://schemas.microsoft.com/office/powerpoint/2010/main" val="318326305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xto introductorio a enume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_tradnl"/>
              <a:t>Haga </a:t>
            </a:r>
            <a:r>
              <a:rPr lang="es-ES_tradnl" noProof="0"/>
              <a:t>clic</a:t>
            </a:r>
            <a:r>
              <a:rPr lang="es-ES_tradnl"/>
              <a:t> para modificar el estilo de título del patrón</a:t>
            </a:r>
          </a:p>
        </p:txBody>
      </p:sp>
      <p:sp>
        <p:nvSpPr>
          <p:cNvPr id="3" name="2 Marcador de texto"/>
          <p:cNvSpPr>
            <a:spLocks noGrp="1"/>
          </p:cNvSpPr>
          <p:nvPr>
            <p:ph type="body" idx="1"/>
          </p:nvPr>
        </p:nvSpPr>
        <p:spPr>
          <a:xfrm>
            <a:off x="457200" y="1535113"/>
            <a:ext cx="8229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a:t>
            </a:r>
            <a:r>
              <a:rPr lang="es-ES_tradnl" noProof="0"/>
              <a:t>modificar</a:t>
            </a:r>
            <a:r>
              <a:rPr lang="es-ES_tradnl"/>
              <a:t> el estilo de texto del patrón</a:t>
            </a:r>
          </a:p>
        </p:txBody>
      </p:sp>
      <p:sp>
        <p:nvSpPr>
          <p:cNvPr id="4" name="3 Marcador de contenido"/>
          <p:cNvSpPr>
            <a:spLocks noGrp="1"/>
          </p:cNvSpPr>
          <p:nvPr>
            <p:ph sz="half" idx="2"/>
          </p:nvPr>
        </p:nvSpPr>
        <p:spPr>
          <a:xfrm>
            <a:off x="457200" y="2174875"/>
            <a:ext cx="8229600" cy="3951288"/>
          </a:xfrm>
        </p:spPr>
        <p:txBody>
          <a:bodyPr/>
          <a:lstStyle>
            <a:lvl1pPr>
              <a:defRPr sz="2400"/>
            </a:lvl1pPr>
            <a:lvl2pPr>
              <a:defRPr sz="2200"/>
            </a:lvl2pPr>
            <a:lvl3pPr>
              <a:defRPr sz="2000"/>
            </a:lvl3pPr>
            <a:lvl4pPr>
              <a:defRPr sz="2000"/>
            </a:lvl4pPr>
            <a:lvl5pPr>
              <a:defRPr sz="2000"/>
            </a:lvl5pPr>
            <a:lvl6pPr>
              <a:defRPr sz="1600"/>
            </a:lvl6pPr>
            <a:lvl7pPr>
              <a:defRPr sz="1600"/>
            </a:lvl7pPr>
            <a:lvl8pPr>
              <a:defRPr sz="1600"/>
            </a:lvl8pPr>
            <a:lvl9pPr>
              <a:defRPr sz="1600"/>
            </a:lvl9pPr>
          </a:lstStyle>
          <a:p>
            <a:pPr lvl="0"/>
            <a:r>
              <a:rPr lang="es-ES_tradnl"/>
              <a:t>Haga clic </a:t>
            </a:r>
            <a:r>
              <a:rPr lang="es-ES_tradnl" noProof="0"/>
              <a:t>para</a:t>
            </a:r>
            <a:r>
              <a:rPr lang="es-ES_tradnl"/>
              <a:t>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Tree>
    <p:extLst>
      <p:ext uri="{BB962C8B-B14F-4D97-AF65-F5344CB8AC3E}">
        <p14:creationId xmlns:p14="http://schemas.microsoft.com/office/powerpoint/2010/main" val="296984816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A28829C-D2C5-4D42-BE8A-4F8A41114E2B}"/>
              </a:ext>
            </a:extLst>
          </p:cNvPr>
          <p:cNvSpPr>
            <a:spLocks noGrp="1"/>
          </p:cNvSpPr>
          <p:nvPr>
            <p:ph type="dt" sz="half" idx="10"/>
          </p:nvPr>
        </p:nvSpPr>
        <p:spPr>
          <a:xfrm>
            <a:off x="628650" y="6356350"/>
            <a:ext cx="2057400" cy="365125"/>
          </a:xfrm>
          <a:prstGeom prst="rect">
            <a:avLst/>
          </a:prstGeom>
        </p:spPr>
        <p:txBody>
          <a:bodyPr/>
          <a:lstStyle/>
          <a:p>
            <a:fld id="{712B9414-CB0F-4C23-B371-28EC791D4E6B}" type="datetimeFigureOut">
              <a:rPr lang="es-ES" smtClean="0"/>
              <a:t>04/07/2021</a:t>
            </a:fld>
            <a:endParaRPr lang="es-ES"/>
          </a:p>
        </p:txBody>
      </p:sp>
      <p:sp>
        <p:nvSpPr>
          <p:cNvPr id="3" name="Marcador de pie de página 2">
            <a:extLst>
              <a:ext uri="{FF2B5EF4-FFF2-40B4-BE49-F238E27FC236}">
                <a16:creationId xmlns:a16="http://schemas.microsoft.com/office/drawing/2014/main" id="{6D0BB456-2253-4052-BF6A-44170294294E}"/>
              </a:ext>
            </a:extLst>
          </p:cNvPr>
          <p:cNvSpPr>
            <a:spLocks noGrp="1"/>
          </p:cNvSpPr>
          <p:nvPr>
            <p:ph type="ftr" sz="quarter" idx="11"/>
          </p:nvPr>
        </p:nvSpPr>
        <p:spPr>
          <a:xfrm>
            <a:off x="3028950" y="6356350"/>
            <a:ext cx="3086100" cy="365125"/>
          </a:xfrm>
          <a:prstGeom prst="rect">
            <a:avLst/>
          </a:prstGeom>
        </p:spPr>
        <p:txBody>
          <a:bodyPr/>
          <a:lstStyle/>
          <a:p>
            <a:endParaRPr lang="es-ES"/>
          </a:p>
        </p:txBody>
      </p:sp>
      <p:sp>
        <p:nvSpPr>
          <p:cNvPr id="4" name="Marcador de número de diapositiva 3">
            <a:extLst>
              <a:ext uri="{FF2B5EF4-FFF2-40B4-BE49-F238E27FC236}">
                <a16:creationId xmlns:a16="http://schemas.microsoft.com/office/drawing/2014/main" id="{BCB6EDE6-DB8A-4DB0-A5E1-EE58A5EEE730}"/>
              </a:ext>
            </a:extLst>
          </p:cNvPr>
          <p:cNvSpPr>
            <a:spLocks noGrp="1"/>
          </p:cNvSpPr>
          <p:nvPr>
            <p:ph type="sldNum" sz="quarter" idx="12"/>
          </p:nvPr>
        </p:nvSpPr>
        <p:spPr>
          <a:xfrm>
            <a:off x="6457950" y="6356350"/>
            <a:ext cx="2057400" cy="365125"/>
          </a:xfrm>
          <a:prstGeom prst="rect">
            <a:avLst/>
          </a:prstGeom>
        </p:spPr>
        <p:txBody>
          <a:bodyPr/>
          <a:lstStyle/>
          <a:p>
            <a:fld id="{44C48ACA-3E37-4987-8F1A-67691E09B26D}" type="slidenum">
              <a:rPr lang="es-ES" smtClean="0"/>
              <a:t>‹#›</a:t>
            </a:fld>
            <a:endParaRPr lang="es-ES"/>
          </a:p>
        </p:txBody>
      </p:sp>
    </p:spTree>
    <p:extLst>
      <p:ext uri="{BB962C8B-B14F-4D97-AF65-F5344CB8AC3E}">
        <p14:creationId xmlns:p14="http://schemas.microsoft.com/office/powerpoint/2010/main" val="1983156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a:prstGeom prst="rect">
            <a:avLst/>
          </a:prstGeo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Tree>
    <p:extLst>
      <p:ext uri="{BB962C8B-B14F-4D97-AF65-F5344CB8AC3E}">
        <p14:creationId xmlns:p14="http://schemas.microsoft.com/office/powerpoint/2010/main" val="1792898901"/>
      </p:ext>
    </p:extLst>
  </p:cSld>
  <p:clrMapOvr>
    <a:masterClrMapping/>
  </p:clrMapOvr>
  <p:transition advClick="0" advTm="300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zawartości 2"/>
          <p:cNvSpPr>
            <a:spLocks noGrp="1"/>
          </p:cNvSpPr>
          <p:nvPr>
            <p:ph idx="1"/>
          </p:nvPr>
        </p:nvSpPr>
        <p:spPr>
          <a:xfrm>
            <a:off x="539750" y="1778000"/>
            <a:ext cx="2447925" cy="300038"/>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957903230"/>
      </p:ext>
    </p:extLst>
  </p:cSld>
  <p:clrMapOvr>
    <a:masterClrMapping/>
  </p:clrMapOvr>
  <p:transition advClick="0" advTm="300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Tree>
    <p:extLst>
      <p:ext uri="{BB962C8B-B14F-4D97-AF65-F5344CB8AC3E}">
        <p14:creationId xmlns:p14="http://schemas.microsoft.com/office/powerpoint/2010/main" val="1971424270"/>
      </p:ext>
    </p:extLst>
  </p:cSld>
  <p:clrMapOvr>
    <a:masterClrMapping/>
  </p:clrMapOvr>
  <p:transition advClick="0" advTm="300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zawartości 2"/>
          <p:cNvSpPr>
            <a:spLocks noGrp="1"/>
          </p:cNvSpPr>
          <p:nvPr>
            <p:ph sz="half" idx="1"/>
          </p:nvPr>
        </p:nvSpPr>
        <p:spPr>
          <a:xfrm>
            <a:off x="252413" y="1400175"/>
            <a:ext cx="4243387" cy="45608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400175"/>
            <a:ext cx="4244975" cy="45608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716525946"/>
      </p:ext>
    </p:extLst>
  </p:cSld>
  <p:clrMapOvr>
    <a:masterClrMapping/>
  </p:clrMapOvr>
  <p:transition advClick="0" advTm="300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a:prstGeom prst="rect">
            <a:avLst/>
          </a:prstGeom>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844907675"/>
      </p:ext>
    </p:extLst>
  </p:cSld>
  <p:clrMapOvr>
    <a:masterClrMapping/>
  </p:clrMapOvr>
  <p:transition advClick="0" advTm="300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Tree>
    <p:extLst>
      <p:ext uri="{BB962C8B-B14F-4D97-AF65-F5344CB8AC3E}">
        <p14:creationId xmlns:p14="http://schemas.microsoft.com/office/powerpoint/2010/main" val="2339326563"/>
      </p:ext>
    </p:extLst>
  </p:cSld>
  <p:clrMapOvr>
    <a:masterClrMapping/>
  </p:clrMapOvr>
  <p:transition advClick="0" advTm="300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745512791"/>
      </p:ext>
    </p:extLst>
  </p:cSld>
  <p:clrMapOvr>
    <a:masterClrMapping/>
  </p:clrMapOvr>
  <p:transition advClick="0" advTm="300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9.jpg"/><Relationship Id="rId7"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png"/><Relationship Id="rId9"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image" Target="../media/image12.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image" Target="../media/image1.png"/><Relationship Id="rId2" Type="http://schemas.openxmlformats.org/officeDocument/2006/relationships/slideLayout" Target="../slideLayouts/slideLayout4.xml"/><Relationship Id="rId16" Type="http://schemas.openxmlformats.org/officeDocument/2006/relationships/image" Target="../media/image11.png"/><Relationship Id="rId20" Type="http://schemas.openxmlformats.org/officeDocument/2006/relationships/image" Target="../media/image14.jp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10.jpg"/><Relationship Id="rId10" Type="http://schemas.openxmlformats.org/officeDocument/2006/relationships/slideLayout" Target="../slideLayouts/slideLayout12.xml"/><Relationship Id="rId19" Type="http://schemas.openxmlformats.org/officeDocument/2006/relationships/image" Target="../media/image13.gif"/><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8" name="Obraz 13" descr="Logo Politechniki ÅlÄskiej">
            <a:extLst>
              <a:ext uri="{FF2B5EF4-FFF2-40B4-BE49-F238E27FC236}">
                <a16:creationId xmlns:a16="http://schemas.microsoft.com/office/drawing/2014/main" id="{FC0A478C-BDBE-4BDE-AA43-47749735BE7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1044" r="29419"/>
          <a:stretch>
            <a:fillRect/>
          </a:stretch>
        </p:blipFill>
        <p:spPr bwMode="auto">
          <a:xfrm>
            <a:off x="539750" y="5932488"/>
            <a:ext cx="18716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Obraz 14">
            <a:extLst>
              <a:ext uri="{FF2B5EF4-FFF2-40B4-BE49-F238E27FC236}">
                <a16:creationId xmlns:a16="http://schemas.microsoft.com/office/drawing/2014/main" id="{95BCF6DF-C3EE-4187-9DC0-ACE2D108ED2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253038" y="5805488"/>
            <a:ext cx="9747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Obraz 15">
            <a:extLst>
              <a:ext uri="{FF2B5EF4-FFF2-40B4-BE49-F238E27FC236}">
                <a16:creationId xmlns:a16="http://schemas.microsoft.com/office/drawing/2014/main" id="{1D9DFB03-099B-426B-8DE4-903ED8CC404B}"/>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l="10886" t="30379" r="9628" b="26703"/>
          <a:stretch>
            <a:fillRect/>
          </a:stretch>
        </p:blipFill>
        <p:spPr bwMode="auto">
          <a:xfrm>
            <a:off x="6958013" y="5868988"/>
            <a:ext cx="1646237"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Imagen 11">
            <a:extLst>
              <a:ext uri="{FF2B5EF4-FFF2-40B4-BE49-F238E27FC236}">
                <a16:creationId xmlns:a16="http://schemas.microsoft.com/office/drawing/2014/main" id="{05FE09E8-6CB9-4FD9-9D83-68B2B84BA510}"/>
              </a:ext>
            </a:extLst>
          </p:cNvPr>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3070225" y="5983288"/>
            <a:ext cx="14525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a:extLst>
              <a:ext uri="{FF2B5EF4-FFF2-40B4-BE49-F238E27FC236}">
                <a16:creationId xmlns:a16="http://schemas.microsoft.com/office/drawing/2014/main" id="{C78C4C2B-68B9-4C0C-9BAD-FF084FB00A3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4691"/>
            <a:ext cx="9144000" cy="1859280"/>
          </a:xfrm>
          <a:prstGeom prst="rect">
            <a:avLst/>
          </a:prstGeom>
        </p:spPr>
      </p:pic>
      <p:pic>
        <p:nvPicPr>
          <p:cNvPr id="12" name="Imagen 11">
            <a:extLst>
              <a:ext uri="{FF2B5EF4-FFF2-40B4-BE49-F238E27FC236}">
                <a16:creationId xmlns:a16="http://schemas.microsoft.com/office/drawing/2014/main" id="{25F30BC2-E2E6-493D-955E-C69103BB7BAC}"/>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7164287" y="1327888"/>
            <a:ext cx="1812155" cy="516936"/>
          </a:xfrm>
          <a:prstGeom prst="rect">
            <a:avLst/>
          </a:prstGeom>
        </p:spPr>
      </p:pic>
      <p:pic>
        <p:nvPicPr>
          <p:cNvPr id="15" name="Imagen 1">
            <a:extLst>
              <a:ext uri="{FF2B5EF4-FFF2-40B4-BE49-F238E27FC236}">
                <a16:creationId xmlns:a16="http://schemas.microsoft.com/office/drawing/2014/main" id="{D69C079C-D2FD-47BA-A0D7-4871D4A9AFC2}"/>
              </a:ext>
            </a:extLst>
          </p:cNvPr>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t="26203" b="8290"/>
          <a:stretch/>
        </p:blipFill>
        <p:spPr bwMode="auto">
          <a:xfrm rot="16200000">
            <a:off x="-1467543" y="3788789"/>
            <a:ext cx="3324052" cy="360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upo 5">
            <a:extLst>
              <a:ext uri="{FF2B5EF4-FFF2-40B4-BE49-F238E27FC236}">
                <a16:creationId xmlns:a16="http://schemas.microsoft.com/office/drawing/2014/main" id="{B6BF81D7-1FBA-FA4D-86E8-BDC8B99514AA}"/>
              </a:ext>
            </a:extLst>
          </p:cNvPr>
          <p:cNvGrpSpPr/>
          <p:nvPr userDrawn="1"/>
        </p:nvGrpSpPr>
        <p:grpSpPr>
          <a:xfrm>
            <a:off x="1427789" y="2101850"/>
            <a:ext cx="6288423" cy="1543174"/>
            <a:chOff x="2483768" y="2101850"/>
            <a:chExt cx="6288423" cy="1543174"/>
          </a:xfrm>
        </p:grpSpPr>
        <p:pic>
          <p:nvPicPr>
            <p:cNvPr id="14" name="Obraz 1">
              <a:extLst>
                <a:ext uri="{FF2B5EF4-FFF2-40B4-BE49-F238E27FC236}">
                  <a16:creationId xmlns:a16="http://schemas.microsoft.com/office/drawing/2014/main" id="{C762AB85-A189-5249-A59D-703EBF47E690}"/>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6839351" y="2101850"/>
              <a:ext cx="1932840" cy="154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pole tekstowe 17">
              <a:extLst>
                <a:ext uri="{FF2B5EF4-FFF2-40B4-BE49-F238E27FC236}">
                  <a16:creationId xmlns:a16="http://schemas.microsoft.com/office/drawing/2014/main" id="{E725B261-3FFD-D843-BB8A-BA8D8A6EE4EB}"/>
                </a:ext>
              </a:extLst>
            </p:cNvPr>
            <p:cNvSpPr txBox="1"/>
            <p:nvPr userDrawn="1"/>
          </p:nvSpPr>
          <p:spPr bwMode="auto">
            <a:xfrm>
              <a:off x="2483768" y="2321491"/>
              <a:ext cx="4184730" cy="1103893"/>
            </a:xfrm>
            <a:prstGeom prst="rect">
              <a:avLst/>
            </a:prstGeom>
            <a:noFill/>
          </p:spPr>
          <p:txBody>
            <a:bodyPr>
              <a:scene3d>
                <a:camera prst="orthographicFront"/>
                <a:lightRig rig="harsh" dir="t"/>
              </a:scene3d>
              <a:sp3d extrusionH="57150" prstMaterial="matte">
                <a:bevelT w="63500" h="12700" prst="angle"/>
                <a:contourClr>
                  <a:schemeClr val="bg1">
                    <a:lumMod val="65000"/>
                  </a:schemeClr>
                </a:contourClr>
              </a:sp3d>
            </a:bodyPr>
            <a:lstStyle/>
            <a:p>
              <a:pPr algn="r">
                <a:spcAft>
                  <a:spcPts val="0"/>
                </a:spcAft>
                <a:defRPr/>
              </a:pPr>
              <a:r>
                <a:rPr lang="en-US" sz="1800" dirty="0">
                  <a:solidFill>
                    <a:schemeClr val="bg1">
                      <a:lumMod val="50000"/>
                    </a:schemeClr>
                  </a:solidFill>
                  <a:ea typeface="Times New Roman" panose="02020603050405020304" pitchFamily="18" charset="0"/>
                </a:rPr>
                <a:t>Development of innovative training solutions in the ﬁeld of functional evaluation aimed at updating of the curricula of health sciences schools</a:t>
              </a:r>
              <a:endParaRPr lang="pl-PL" sz="1800" dirty="0">
                <a:solidFill>
                  <a:schemeClr val="bg1">
                    <a:lumMod val="50000"/>
                  </a:schemeClr>
                </a:solidFill>
                <a:latin typeface="Times New Roman" panose="02020603050405020304" pitchFamily="18" charset="0"/>
                <a:ea typeface="Times New Roman" panose="02020603050405020304" pitchFamily="18" charset="0"/>
              </a:endParaRPr>
            </a:p>
          </p:txBody>
        </p:sp>
      </p:grpSp>
    </p:spTree>
  </p:cSld>
  <p:clrMap bg1="lt1" tx1="dk1" bg2="lt2" tx2="dk2" accent1="accent1" accent2="accent2" accent3="accent3" accent4="accent4" accent5="accent5" accent6="accent6" hlink="hlink" folHlink="folHlink"/>
  <p:sldLayoutIdLst>
    <p:sldLayoutId id="2147483696" r:id="rId1"/>
  </p:sldLayoutIdLst>
  <p:transition advClick="0" advTm="3000"/>
  <p:txStyles>
    <p:titleStyle>
      <a:lvl1pPr algn="ctr" defTabSz="642938" rtl="0" eaLnBrk="0" fontAlgn="base" hangingPunct="0">
        <a:spcBef>
          <a:spcPct val="0"/>
        </a:spcBef>
        <a:spcAft>
          <a:spcPct val="0"/>
        </a:spcAft>
        <a:defRPr sz="3000">
          <a:solidFill>
            <a:schemeClr val="tx2"/>
          </a:solidFill>
          <a:latin typeface="+mj-lt"/>
          <a:ea typeface="+mj-ea"/>
          <a:cs typeface="+mj-cs"/>
        </a:defRPr>
      </a:lvl1pPr>
      <a:lvl2pPr algn="ctr" defTabSz="642938" rtl="0" eaLnBrk="0" fontAlgn="base" hangingPunct="0">
        <a:spcBef>
          <a:spcPct val="0"/>
        </a:spcBef>
        <a:spcAft>
          <a:spcPct val="0"/>
        </a:spcAft>
        <a:defRPr sz="3000">
          <a:solidFill>
            <a:schemeClr val="tx2"/>
          </a:solidFill>
          <a:latin typeface="Arial" charset="0"/>
        </a:defRPr>
      </a:lvl2pPr>
      <a:lvl3pPr algn="ctr" defTabSz="642938" rtl="0" eaLnBrk="0" fontAlgn="base" hangingPunct="0">
        <a:spcBef>
          <a:spcPct val="0"/>
        </a:spcBef>
        <a:spcAft>
          <a:spcPct val="0"/>
        </a:spcAft>
        <a:defRPr sz="3000">
          <a:solidFill>
            <a:schemeClr val="tx2"/>
          </a:solidFill>
          <a:latin typeface="Arial" charset="0"/>
        </a:defRPr>
      </a:lvl3pPr>
      <a:lvl4pPr algn="ctr" defTabSz="642938" rtl="0" eaLnBrk="0" fontAlgn="base" hangingPunct="0">
        <a:spcBef>
          <a:spcPct val="0"/>
        </a:spcBef>
        <a:spcAft>
          <a:spcPct val="0"/>
        </a:spcAft>
        <a:defRPr sz="3000">
          <a:solidFill>
            <a:schemeClr val="tx2"/>
          </a:solidFill>
          <a:latin typeface="Arial" charset="0"/>
        </a:defRPr>
      </a:lvl4pPr>
      <a:lvl5pPr algn="ctr" defTabSz="642938" rtl="0" eaLnBrk="0" fontAlgn="base" hangingPunct="0">
        <a:spcBef>
          <a:spcPct val="0"/>
        </a:spcBef>
        <a:spcAft>
          <a:spcPct val="0"/>
        </a:spcAft>
        <a:defRPr sz="3000">
          <a:solidFill>
            <a:schemeClr val="tx2"/>
          </a:solidFill>
          <a:latin typeface="Arial" charset="0"/>
        </a:defRPr>
      </a:lvl5pPr>
      <a:lvl6pPr marL="457200" algn="ctr" defTabSz="642938" rtl="0" eaLnBrk="1" fontAlgn="base" hangingPunct="1">
        <a:spcBef>
          <a:spcPct val="0"/>
        </a:spcBef>
        <a:spcAft>
          <a:spcPct val="0"/>
        </a:spcAft>
        <a:defRPr sz="3000">
          <a:solidFill>
            <a:schemeClr val="tx2"/>
          </a:solidFill>
          <a:latin typeface="Arial" charset="0"/>
        </a:defRPr>
      </a:lvl6pPr>
      <a:lvl7pPr marL="914400" algn="ctr" defTabSz="642938" rtl="0" eaLnBrk="1" fontAlgn="base" hangingPunct="1">
        <a:spcBef>
          <a:spcPct val="0"/>
        </a:spcBef>
        <a:spcAft>
          <a:spcPct val="0"/>
        </a:spcAft>
        <a:defRPr sz="3000">
          <a:solidFill>
            <a:schemeClr val="tx2"/>
          </a:solidFill>
          <a:latin typeface="Arial" charset="0"/>
        </a:defRPr>
      </a:lvl7pPr>
      <a:lvl8pPr marL="1371600" algn="ctr" defTabSz="642938" rtl="0" eaLnBrk="1" fontAlgn="base" hangingPunct="1">
        <a:spcBef>
          <a:spcPct val="0"/>
        </a:spcBef>
        <a:spcAft>
          <a:spcPct val="0"/>
        </a:spcAft>
        <a:defRPr sz="3000">
          <a:solidFill>
            <a:schemeClr val="tx2"/>
          </a:solidFill>
          <a:latin typeface="Arial" charset="0"/>
        </a:defRPr>
      </a:lvl8pPr>
      <a:lvl9pPr marL="1828800" algn="ctr" defTabSz="642938" rtl="0" eaLnBrk="1" fontAlgn="base" hangingPunct="1">
        <a:spcBef>
          <a:spcPct val="0"/>
        </a:spcBef>
        <a:spcAft>
          <a:spcPct val="0"/>
        </a:spcAft>
        <a:defRPr sz="3000">
          <a:solidFill>
            <a:schemeClr val="tx2"/>
          </a:solidFill>
          <a:latin typeface="Arial" charset="0"/>
        </a:defRPr>
      </a:lvl9pPr>
    </p:titleStyle>
    <p:bodyStyle>
      <a:lvl1pPr marL="241300" indent="-241300" algn="l" defTabSz="642938" rtl="0" eaLnBrk="0" fontAlgn="base" hangingPunct="0">
        <a:spcBef>
          <a:spcPct val="20000"/>
        </a:spcBef>
        <a:spcAft>
          <a:spcPct val="0"/>
        </a:spcAft>
        <a:buChar char="•"/>
        <a:defRPr sz="2200">
          <a:solidFill>
            <a:schemeClr val="tx1"/>
          </a:solidFill>
          <a:latin typeface="+mn-lt"/>
          <a:ea typeface="+mn-ea"/>
          <a:cs typeface="+mn-cs"/>
        </a:defRPr>
      </a:lvl1pPr>
      <a:lvl2pPr marL="522288" indent="-203200" algn="l" defTabSz="642938" rtl="0" eaLnBrk="0" fontAlgn="base" hangingPunct="0">
        <a:spcBef>
          <a:spcPct val="20000"/>
        </a:spcBef>
        <a:spcAft>
          <a:spcPct val="0"/>
        </a:spcAft>
        <a:buChar char="–"/>
        <a:defRPr sz="2000">
          <a:solidFill>
            <a:schemeClr val="tx1"/>
          </a:solidFill>
          <a:latin typeface="+mn-lt"/>
        </a:defRPr>
      </a:lvl2pPr>
      <a:lvl3pPr marL="803275" indent="-160338" algn="l" defTabSz="642938" rtl="0" eaLnBrk="0" fontAlgn="base" hangingPunct="0">
        <a:spcBef>
          <a:spcPct val="20000"/>
        </a:spcBef>
        <a:spcAft>
          <a:spcPct val="0"/>
        </a:spcAft>
        <a:buChar char="•"/>
        <a:defRPr sz="1700">
          <a:solidFill>
            <a:schemeClr val="tx1"/>
          </a:solidFill>
          <a:latin typeface="+mn-lt"/>
        </a:defRPr>
      </a:lvl3pPr>
      <a:lvl4pPr marL="1123950" indent="-160338" algn="l" defTabSz="642938" rtl="0" eaLnBrk="0" fontAlgn="base" hangingPunct="0">
        <a:spcBef>
          <a:spcPct val="20000"/>
        </a:spcBef>
        <a:spcAft>
          <a:spcPct val="0"/>
        </a:spcAft>
        <a:buChar char="–"/>
        <a:defRPr sz="1400">
          <a:solidFill>
            <a:schemeClr val="tx1"/>
          </a:solidFill>
          <a:latin typeface="+mn-lt"/>
        </a:defRPr>
      </a:lvl4pPr>
      <a:lvl5pPr marL="1446213" indent="-158750" algn="l" defTabSz="642938" rtl="0" eaLnBrk="0" fontAlgn="base" hangingPunct="0">
        <a:spcBef>
          <a:spcPct val="20000"/>
        </a:spcBef>
        <a:spcAft>
          <a:spcPct val="0"/>
        </a:spcAft>
        <a:buChar char="»"/>
        <a:defRPr sz="1400">
          <a:solidFill>
            <a:schemeClr val="tx1"/>
          </a:solidFill>
          <a:latin typeface="+mn-lt"/>
        </a:defRPr>
      </a:lvl5pPr>
      <a:lvl6pPr marL="1903413" indent="-158750" algn="l" defTabSz="642938" rtl="0" eaLnBrk="1" fontAlgn="base" hangingPunct="1">
        <a:spcBef>
          <a:spcPct val="20000"/>
        </a:spcBef>
        <a:spcAft>
          <a:spcPct val="0"/>
        </a:spcAft>
        <a:buChar char="»"/>
        <a:defRPr sz="1400">
          <a:solidFill>
            <a:schemeClr val="tx1"/>
          </a:solidFill>
          <a:latin typeface="+mn-lt"/>
        </a:defRPr>
      </a:lvl6pPr>
      <a:lvl7pPr marL="2360613" indent="-158750" algn="l" defTabSz="642938" rtl="0" eaLnBrk="1" fontAlgn="base" hangingPunct="1">
        <a:spcBef>
          <a:spcPct val="20000"/>
        </a:spcBef>
        <a:spcAft>
          <a:spcPct val="0"/>
        </a:spcAft>
        <a:buChar char="»"/>
        <a:defRPr sz="1400">
          <a:solidFill>
            <a:schemeClr val="tx1"/>
          </a:solidFill>
          <a:latin typeface="+mn-lt"/>
        </a:defRPr>
      </a:lvl7pPr>
      <a:lvl8pPr marL="2817813" indent="-158750" algn="l" defTabSz="642938" rtl="0" eaLnBrk="1" fontAlgn="base" hangingPunct="1">
        <a:spcBef>
          <a:spcPct val="20000"/>
        </a:spcBef>
        <a:spcAft>
          <a:spcPct val="0"/>
        </a:spcAft>
        <a:buChar char="»"/>
        <a:defRPr sz="1400">
          <a:solidFill>
            <a:schemeClr val="tx1"/>
          </a:solidFill>
          <a:latin typeface="+mn-lt"/>
        </a:defRPr>
      </a:lvl8pPr>
      <a:lvl9pPr marL="3275013" indent="-158750" algn="l" defTabSz="642938" rtl="0" eaLnBrk="1" fontAlgn="base" hangingPunct="1">
        <a:spcBef>
          <a:spcPct val="20000"/>
        </a:spcBef>
        <a:spcAft>
          <a:spcPct val="0"/>
        </a:spcAft>
        <a:buChar char="»"/>
        <a:defRPr sz="14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3" name="Imagen 22">
            <a:extLst>
              <a:ext uri="{FF2B5EF4-FFF2-40B4-BE49-F238E27FC236}">
                <a16:creationId xmlns:a16="http://schemas.microsoft.com/office/drawing/2014/main" id="{A25EB961-88E4-4728-B314-FAFCF9B56B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499360"/>
            <a:ext cx="9144000" cy="1859280"/>
          </a:xfrm>
          <a:prstGeom prst="rect">
            <a:avLst/>
          </a:prstGeom>
        </p:spPr>
      </p:pic>
      <p:pic>
        <p:nvPicPr>
          <p:cNvPr id="10" name="Obraz 13" descr="Logo Politechniki ÅlÄskiej">
            <a:extLst>
              <a:ext uri="{FF2B5EF4-FFF2-40B4-BE49-F238E27FC236}">
                <a16:creationId xmlns:a16="http://schemas.microsoft.com/office/drawing/2014/main" id="{E6F63310-57AE-4CB7-ABA2-0D38297FF5C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l="1044" r="29419"/>
          <a:stretch>
            <a:fillRect/>
          </a:stretch>
        </p:blipFill>
        <p:spPr bwMode="auto">
          <a:xfrm>
            <a:off x="539750" y="5932488"/>
            <a:ext cx="18716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4">
            <a:extLst>
              <a:ext uri="{FF2B5EF4-FFF2-40B4-BE49-F238E27FC236}">
                <a16:creationId xmlns:a16="http://schemas.microsoft.com/office/drawing/2014/main" id="{9292324C-CFB2-460B-9F44-369411AFF05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253038" y="5805488"/>
            <a:ext cx="9747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Obraz 15">
            <a:extLst>
              <a:ext uri="{FF2B5EF4-FFF2-40B4-BE49-F238E27FC236}">
                <a16:creationId xmlns:a16="http://schemas.microsoft.com/office/drawing/2014/main" id="{4053F563-1DBE-4277-9844-25737225E5DD}"/>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l="10886" t="30379" r="9628" b="26703"/>
          <a:stretch>
            <a:fillRect/>
          </a:stretch>
        </p:blipFill>
        <p:spPr bwMode="auto">
          <a:xfrm>
            <a:off x="6958013" y="5868988"/>
            <a:ext cx="1646237"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11">
            <a:extLst>
              <a:ext uri="{FF2B5EF4-FFF2-40B4-BE49-F238E27FC236}">
                <a16:creationId xmlns:a16="http://schemas.microsoft.com/office/drawing/2014/main" id="{7119E8FE-952A-43B4-AB5D-00E7AAB77D5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3070225" y="5983288"/>
            <a:ext cx="14525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Obraz 1">
            <a:extLst>
              <a:ext uri="{FF2B5EF4-FFF2-40B4-BE49-F238E27FC236}">
                <a16:creationId xmlns:a16="http://schemas.microsoft.com/office/drawing/2014/main" id="{4B91E131-E34F-4142-B43E-EB4BE20902F2}"/>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020542" y="1605980"/>
            <a:ext cx="1102916" cy="880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agen 18">
            <a:extLst>
              <a:ext uri="{FF2B5EF4-FFF2-40B4-BE49-F238E27FC236}">
                <a16:creationId xmlns:a16="http://schemas.microsoft.com/office/drawing/2014/main" id="{281C17BF-4D2D-4320-886C-F959A3F3F51B}"/>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6875053" y="3789040"/>
            <a:ext cx="1812155" cy="516936"/>
          </a:xfrm>
          <a:prstGeom prst="rect">
            <a:avLst/>
          </a:prstGeom>
        </p:spPr>
      </p:pic>
    </p:spTree>
    <p:extLst>
      <p:ext uri="{BB962C8B-B14F-4D97-AF65-F5344CB8AC3E}">
        <p14:creationId xmlns:p14="http://schemas.microsoft.com/office/powerpoint/2010/main" val="2782553589"/>
      </p:ext>
    </p:extLst>
  </p:cSld>
  <p:clrMap bg1="lt1" tx1="dk1" bg2="lt2" tx2="dk2" accent1="accent1" accent2="accent2" accent3="accent3" accent4="accent4" accent5="accent5" accent6="accent6" hlink="hlink" folHlink="folHlink"/>
  <p:sldLayoutIdLst>
    <p:sldLayoutId id="214748369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5" name="Imagen 34">
            <a:extLst>
              <a:ext uri="{FF2B5EF4-FFF2-40B4-BE49-F238E27FC236}">
                <a16:creationId xmlns:a16="http://schemas.microsoft.com/office/drawing/2014/main" id="{D43AE6C3-53DE-461E-AC57-9DBAB6517CED}"/>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14055"/>
            <a:ext cx="9144000" cy="693420"/>
          </a:xfrm>
          <a:prstGeom prst="rect">
            <a:avLst/>
          </a:prstGeom>
        </p:spPr>
      </p:pic>
      <p:cxnSp>
        <p:nvCxnSpPr>
          <p:cNvPr id="2054" name="Łącznik prosty 12">
            <a:extLst>
              <a:ext uri="{FF2B5EF4-FFF2-40B4-BE49-F238E27FC236}">
                <a16:creationId xmlns:a16="http://schemas.microsoft.com/office/drawing/2014/main" id="{BDA8FF72-1F9A-4CBC-95D9-36F84D2911F7}"/>
              </a:ext>
            </a:extLst>
          </p:cNvPr>
          <p:cNvCxnSpPr>
            <a:cxnSpLocks noChangeShapeType="1"/>
          </p:cNvCxnSpPr>
          <p:nvPr userDrawn="1"/>
        </p:nvCxnSpPr>
        <p:spPr bwMode="auto">
          <a:xfrm>
            <a:off x="-49213" y="6165304"/>
            <a:ext cx="9193213" cy="0"/>
          </a:xfrm>
          <a:prstGeom prst="line">
            <a:avLst/>
          </a:prstGeom>
          <a:noFill/>
          <a:ln w="12700" algn="ctr">
            <a:solidFill>
              <a:srgbClr val="0404E6"/>
            </a:solidFill>
            <a:round/>
            <a:headEnd/>
            <a:tailEnd/>
          </a:ln>
          <a:extLst>
            <a:ext uri="{909E8E84-426E-40DD-AFC4-6F175D3DCCD1}">
              <a14:hiddenFill xmlns:a14="http://schemas.microsoft.com/office/drawing/2010/main">
                <a:noFill/>
              </a14:hiddenFill>
            </a:ext>
          </a:extLst>
        </p:spPr>
      </p:cxnSp>
      <p:pic>
        <p:nvPicPr>
          <p:cNvPr id="20" name="Imagen 19">
            <a:extLst>
              <a:ext uri="{FF2B5EF4-FFF2-40B4-BE49-F238E27FC236}">
                <a16:creationId xmlns:a16="http://schemas.microsoft.com/office/drawing/2014/main" id="{84B2078D-D761-4969-AC15-3F27511FE3FE}"/>
              </a:ext>
            </a:extLst>
          </p:cNvPr>
          <p:cNvPicPr>
            <a:picLocks noChangeAspect="1"/>
          </p:cNvPicPr>
          <p:nvPr userDrawn="1"/>
        </p:nvPicPr>
        <p:blipFill>
          <a:blip r:embed="rId16" cstate="hqprint">
            <a:extLst>
              <a:ext uri="{28A0092B-C50C-407E-A947-70E740481C1C}">
                <a14:useLocalDpi xmlns:a14="http://schemas.microsoft.com/office/drawing/2010/main" val="0"/>
              </a:ext>
            </a:extLst>
          </a:blip>
          <a:stretch>
            <a:fillRect/>
          </a:stretch>
        </p:blipFill>
        <p:spPr>
          <a:xfrm>
            <a:off x="7596336" y="260041"/>
            <a:ext cx="1235793" cy="352523"/>
          </a:xfrm>
          <a:prstGeom prst="rect">
            <a:avLst/>
          </a:prstGeom>
        </p:spPr>
      </p:pic>
      <p:grpSp>
        <p:nvGrpSpPr>
          <p:cNvPr id="27" name="Grupo 26">
            <a:extLst>
              <a:ext uri="{FF2B5EF4-FFF2-40B4-BE49-F238E27FC236}">
                <a16:creationId xmlns:a16="http://schemas.microsoft.com/office/drawing/2014/main" id="{84DE3E14-E354-4D50-B4D8-AF37FC47E772}"/>
              </a:ext>
            </a:extLst>
          </p:cNvPr>
          <p:cNvGrpSpPr/>
          <p:nvPr userDrawn="1"/>
        </p:nvGrpSpPr>
        <p:grpSpPr>
          <a:xfrm>
            <a:off x="323528" y="6309320"/>
            <a:ext cx="2664296" cy="386577"/>
            <a:chOff x="395536" y="6066170"/>
            <a:chExt cx="3468321" cy="503237"/>
          </a:xfrm>
        </p:grpSpPr>
        <p:pic>
          <p:nvPicPr>
            <p:cNvPr id="2051" name="Obraz 13" descr="Logo Politechniki ÅlÄskiej">
              <a:extLst>
                <a:ext uri="{FF2B5EF4-FFF2-40B4-BE49-F238E27FC236}">
                  <a16:creationId xmlns:a16="http://schemas.microsoft.com/office/drawing/2014/main" id="{45244FFF-A08E-4535-B2FB-082E0D4E4996}"/>
                </a:ext>
              </a:extLst>
            </p:cNvPr>
            <p:cNvPicPr>
              <a:picLocks noChangeAspect="1" noChangeArrowheads="1"/>
            </p:cNvPicPr>
            <p:nvPr userDrawn="1"/>
          </p:nvPicPr>
          <p:blipFill rotWithShape="1">
            <a:blip r:embed="rId17">
              <a:extLst>
                <a:ext uri="{28A0092B-C50C-407E-A947-70E740481C1C}">
                  <a14:useLocalDpi xmlns:a14="http://schemas.microsoft.com/office/drawing/2010/main" val="0"/>
                </a:ext>
              </a:extLst>
            </a:blip>
            <a:srcRect r="78612"/>
            <a:stretch/>
          </p:blipFill>
          <p:spPr bwMode="auto">
            <a:xfrm>
              <a:off x="395536" y="6066170"/>
              <a:ext cx="575866"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agen 21">
              <a:extLst>
                <a:ext uri="{FF2B5EF4-FFF2-40B4-BE49-F238E27FC236}">
                  <a16:creationId xmlns:a16="http://schemas.microsoft.com/office/drawing/2014/main" id="{135AAC17-25D0-4F3A-8A2F-2B3D2BE9F5CF}"/>
                </a:ext>
              </a:extLst>
            </p:cNvPr>
            <p:cNvPicPr>
              <a:picLocks noChangeAspect="1"/>
            </p:cNvPicPr>
            <p:nvPr userDrawn="1"/>
          </p:nvPicPr>
          <p:blipFill>
            <a:blip r:embed="rId18" cstate="hqprint">
              <a:extLst>
                <a:ext uri="{28A0092B-C50C-407E-A947-70E740481C1C}">
                  <a14:useLocalDpi xmlns:a14="http://schemas.microsoft.com/office/drawing/2010/main" val="0"/>
                </a:ext>
              </a:extLst>
            </a:blip>
            <a:stretch>
              <a:fillRect/>
            </a:stretch>
          </p:blipFill>
          <p:spPr>
            <a:xfrm>
              <a:off x="1256834" y="6140748"/>
              <a:ext cx="686346" cy="354081"/>
            </a:xfrm>
            <a:prstGeom prst="rect">
              <a:avLst/>
            </a:prstGeom>
          </p:spPr>
        </p:pic>
        <p:pic>
          <p:nvPicPr>
            <p:cNvPr id="24" name="Imagen 23">
              <a:extLst>
                <a:ext uri="{FF2B5EF4-FFF2-40B4-BE49-F238E27FC236}">
                  <a16:creationId xmlns:a16="http://schemas.microsoft.com/office/drawing/2014/main" id="{7910E8F0-C8C4-4479-9403-941484277EAB}"/>
                </a:ext>
              </a:extLst>
            </p:cNvPr>
            <p:cNvPicPr>
              <a:picLocks noChangeAspect="1"/>
            </p:cNvPicPr>
            <p:nvPr userDrawn="1"/>
          </p:nvPicPr>
          <p:blipFill>
            <a:blip r:embed="rId19" cstate="hqprint">
              <a:extLst>
                <a:ext uri="{28A0092B-C50C-407E-A947-70E740481C1C}">
                  <a14:useLocalDpi xmlns:a14="http://schemas.microsoft.com/office/drawing/2010/main" val="0"/>
                </a:ext>
              </a:extLst>
            </a:blip>
            <a:stretch>
              <a:fillRect/>
            </a:stretch>
          </p:blipFill>
          <p:spPr>
            <a:xfrm>
              <a:off x="2228612" y="6081970"/>
              <a:ext cx="470833" cy="471636"/>
            </a:xfrm>
            <a:prstGeom prst="rect">
              <a:avLst/>
            </a:prstGeom>
          </p:spPr>
        </p:pic>
        <p:pic>
          <p:nvPicPr>
            <p:cNvPr id="26" name="Imagen 25">
              <a:extLst>
                <a:ext uri="{FF2B5EF4-FFF2-40B4-BE49-F238E27FC236}">
                  <a16:creationId xmlns:a16="http://schemas.microsoft.com/office/drawing/2014/main" id="{D4C56CC0-078F-4C43-8D48-D8AF64722201}"/>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2984877" y="6141605"/>
              <a:ext cx="878980" cy="352366"/>
            </a:xfrm>
            <a:prstGeom prst="rect">
              <a:avLst/>
            </a:prstGeom>
          </p:spPr>
        </p:pic>
      </p:grpSp>
      <p:cxnSp>
        <p:nvCxnSpPr>
          <p:cNvPr id="3" name="Conector recto 2">
            <a:extLst>
              <a:ext uri="{FF2B5EF4-FFF2-40B4-BE49-F238E27FC236}">
                <a16:creationId xmlns:a16="http://schemas.microsoft.com/office/drawing/2014/main" id="{9DF42E42-F554-4418-AD40-D27470710720}"/>
              </a:ext>
            </a:extLst>
          </p:cNvPr>
          <p:cNvCxnSpPr>
            <a:stCxn id="2051" idx="1"/>
          </p:cNvCxnSpPr>
          <p:nvPr userDrawn="1"/>
        </p:nvCxnSpPr>
        <p:spPr bwMode="auto">
          <a:xfrm flipV="1">
            <a:off x="323528" y="1340768"/>
            <a:ext cx="288032" cy="5161841"/>
          </a:xfrm>
          <a:prstGeom prst="line">
            <a:avLst/>
          </a:prstGeom>
          <a:noFill/>
          <a:ln w="12700" cap="flat" cmpd="sng" algn="ctr">
            <a:noFill/>
            <a:prstDash val="solid"/>
            <a:round/>
            <a:headEnd type="none" w="med" len="med"/>
            <a:tailEnd type="none" w="med" len="med"/>
          </a:ln>
          <a:effectLst/>
        </p:spPr>
      </p:cxnSp>
      <p:sp>
        <p:nvSpPr>
          <p:cNvPr id="12" name="pole tekstowe 17">
            <a:extLst>
              <a:ext uri="{FF2B5EF4-FFF2-40B4-BE49-F238E27FC236}">
                <a16:creationId xmlns:a16="http://schemas.microsoft.com/office/drawing/2014/main" id="{02CD5E5C-376E-E346-AA65-58F52B7E7819}"/>
              </a:ext>
            </a:extLst>
          </p:cNvPr>
          <p:cNvSpPr txBox="1"/>
          <p:nvPr userDrawn="1"/>
        </p:nvSpPr>
        <p:spPr>
          <a:xfrm>
            <a:off x="251520" y="116631"/>
            <a:ext cx="2980206" cy="432049"/>
          </a:xfrm>
          <a:prstGeom prst="rect">
            <a:avLst/>
          </a:prstGeom>
          <a:noFill/>
        </p:spPr>
        <p:txBody>
          <a:bodyPr>
            <a:scene3d>
              <a:camera prst="orthographicFront"/>
              <a:lightRig rig="harsh" dir="t"/>
            </a:scene3d>
            <a:sp3d extrusionH="57150" prstMaterial="matte">
              <a:bevelT w="63500" h="12700" prst="angle"/>
              <a:contourClr>
                <a:schemeClr val="bg1">
                  <a:lumMod val="65000"/>
                </a:schemeClr>
              </a:contourClr>
            </a:sp3d>
          </a:bodyPr>
          <a:lstStyle/>
          <a:p>
            <a:pPr algn="r">
              <a:spcAft>
                <a:spcPts val="0"/>
              </a:spcAft>
              <a:defRPr/>
            </a:pPr>
            <a:r>
              <a:rPr lang="en-US" sz="900" dirty="0">
                <a:solidFill>
                  <a:schemeClr val="bg2">
                    <a:lumMod val="75000"/>
                  </a:schemeClr>
                </a:solidFill>
                <a:ea typeface="Times New Roman" panose="02020603050405020304" pitchFamily="18" charset="0"/>
              </a:rPr>
              <a:t>Development of innovative training solutions in the ﬁeld of functional evaluation aimed at updating of the curricula of health sciences schools</a:t>
            </a:r>
            <a:endParaRPr lang="pl-PL" sz="900" dirty="0">
              <a:solidFill>
                <a:schemeClr val="bg2">
                  <a:lumMod val="75000"/>
                </a:schemeClr>
              </a:solidFill>
              <a:latin typeface="Times New Roman" panose="02020603050405020304" pitchFamily="18" charset="0"/>
              <a:ea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97" r:id="rId12"/>
    <p:sldLayoutId id="2147483698" r:id="rId13"/>
  </p:sldLayoutIdLst>
  <p:transition advClick="0" advTm="3000"/>
  <p:txStyles>
    <p:title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p:titleStyle>
    <p:bodyStyle>
      <a:lvl1pPr marL="187325" algn="l" defTabSz="642938" rtl="0" eaLnBrk="0" fontAlgn="base" hangingPunct="0">
        <a:spcBef>
          <a:spcPts val="1675"/>
        </a:spcBef>
        <a:spcAft>
          <a:spcPct val="0"/>
        </a:spcAft>
        <a:buSzPct val="171000"/>
        <a:buFont typeface="Arial" panose="020B0604020202020204" pitchFamily="34" charset="0"/>
        <a:defRPr lang="en-US" sz="1100">
          <a:solidFill>
            <a:schemeClr val="tx1"/>
          </a:solidFill>
          <a:latin typeface="+mn-lt"/>
          <a:ea typeface="+mn-ea"/>
          <a:cs typeface="+mn-cs"/>
          <a:sym typeface="Arial" panose="020B0604020202020204" pitchFamily="34" charset="0"/>
        </a:defRPr>
      </a:lvl1pPr>
      <a:lvl2pPr marL="901700"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2pPr>
      <a:lvl3pPr marL="1212850" indent="-400050"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3pPr>
      <a:lvl4pPr marL="1527175" indent="-403225"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4pPr>
      <a:lvl5pPr marL="1839913"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creativecommons.org/licenses/by-nc-sa/3.0/" TargetMode="External"/><Relationship Id="rId2" Type="http://schemas.openxmlformats.org/officeDocument/2006/relationships/hyperlink" Target="http://preguntamos.blogspot.com/2011/11/como-hacer-grupos-de-trabajo-en-el.html" TargetMode="External"/><Relationship Id="rId1" Type="http://schemas.openxmlformats.org/officeDocument/2006/relationships/slideLayout" Target="../slideLayouts/slideLayout14.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9.png"/><Relationship Id="rId11" Type="http://schemas.openxmlformats.org/officeDocument/2006/relationships/image" Target="../media/image24.jpeg"/><Relationship Id="rId5" Type="http://schemas.openxmlformats.org/officeDocument/2006/relationships/image" Target="../media/image18.jpeg"/><Relationship Id="rId10" Type="http://schemas.openxmlformats.org/officeDocument/2006/relationships/image" Target="../media/image23.png"/><Relationship Id="rId4" Type="http://schemas.openxmlformats.org/officeDocument/2006/relationships/image" Target="../media/image17.jpeg"/><Relationship Id="rId9" Type="http://schemas.openxmlformats.org/officeDocument/2006/relationships/image" Target="../media/image2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1AE9CA9-0967-4022-809E-3EFAC109DA22}"/>
              </a:ext>
            </a:extLst>
          </p:cNvPr>
          <p:cNvSpPr>
            <a:spLocks noChangeArrowheads="1"/>
          </p:cNvSpPr>
          <p:nvPr/>
        </p:nvSpPr>
        <p:spPr bwMode="auto">
          <a:xfrm>
            <a:off x="1547664" y="3645024"/>
            <a:ext cx="6696744" cy="187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pPr lvl="0" algn="r" eaLnBrk="1" hangingPunct="1">
              <a:lnSpc>
                <a:spcPct val="90000"/>
              </a:lnSpc>
              <a:spcBef>
                <a:spcPts val="1675"/>
              </a:spcBef>
              <a:buSzPct val="171000"/>
              <a:defRPr/>
            </a:pPr>
            <a:r>
              <a:rPr lang="en-GB" sz="2000" dirty="0">
                <a:solidFill>
                  <a:srgbClr val="262673"/>
                </a:solidFill>
                <a:latin typeface="Bradley Hand ITC"/>
                <a:ea typeface="Bradley Hand ITC"/>
                <a:cs typeface="Bradley Hand ITC"/>
              </a:rPr>
              <a:t>MODUL BIOMECHANIK DER WIRBELSÄULE</a:t>
            </a:r>
          </a:p>
          <a:p>
            <a:pPr lvl="0" algn="r" eaLnBrk="1" hangingPunct="1">
              <a:lnSpc>
                <a:spcPct val="90000"/>
              </a:lnSpc>
              <a:spcBef>
                <a:spcPts val="1675"/>
              </a:spcBef>
              <a:buSzPct val="171000"/>
              <a:defRPr/>
            </a:pPr>
            <a:r>
              <a:rPr lang="en-GB" sz="2000" dirty="0">
                <a:solidFill>
                  <a:srgbClr val="262673"/>
                </a:solidFill>
                <a:latin typeface="Bradley Hand ITC"/>
                <a:ea typeface="Bradley Hand ITC"/>
                <a:cs typeface="Bradley Hand ITC"/>
              </a:rPr>
              <a:t>Didaktische Einheit D: INSTRUMENTELLE ANALYSE DER WIRBELSÄULE</a:t>
            </a:r>
          </a:p>
          <a:p>
            <a:pPr lvl="0" algn="r" eaLnBrk="1" hangingPunct="1">
              <a:lnSpc>
                <a:spcPct val="90000"/>
              </a:lnSpc>
              <a:spcBef>
                <a:spcPts val="1675"/>
              </a:spcBef>
              <a:buSzPct val="171000"/>
              <a:defRPr/>
            </a:pPr>
            <a:r>
              <a:rPr lang="en-GB" sz="2000" dirty="0">
                <a:solidFill>
                  <a:srgbClr val="262673"/>
                </a:solidFill>
                <a:latin typeface="Bradley Hand ITC"/>
                <a:ea typeface="Bradley Hand ITC"/>
                <a:cs typeface="Bradley Hand ITC"/>
              </a:rPr>
              <a:t>D.3. Wie sieht eine normale biomechanische Beurteilung der Halswirbelsäule aus?</a:t>
            </a:r>
          </a:p>
        </p:txBody>
      </p:sp>
    </p:spTree>
    <p:extLst>
      <p:ext uri="{BB962C8B-B14F-4D97-AF65-F5344CB8AC3E}">
        <p14:creationId xmlns:p14="http://schemas.microsoft.com/office/powerpoint/2010/main" val="3470262893"/>
      </p:ext>
    </p:extLst>
  </p:cSld>
  <p:clrMapOvr>
    <a:masterClrMapping/>
  </p:clrMapOvr>
  <p:transition advClick="0" advTm="3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5737536-660D-4244-B5BA-9AE7C0327081}"/>
              </a:ext>
            </a:extLst>
          </p:cNvPr>
          <p:cNvSpPr/>
          <p:nvPr/>
        </p:nvSpPr>
        <p:spPr>
          <a:xfrm>
            <a:off x="4355976" y="1493636"/>
            <a:ext cx="4685201" cy="4154984"/>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lang="en-GB" sz="1600" b="1" i="0" strike="noStrike" cap="none" spc="0" baseline="0" dirty="0">
                <a:solidFill>
                  <a:srgbClr val="000000"/>
                </a:solidFill>
                <a:effectLst/>
                <a:latin typeface="Calibri"/>
                <a:ea typeface="Calibri"/>
                <a:cs typeface="Calibri"/>
              </a:rPr>
              <a:t>MESSGERÄT: </a:t>
            </a:r>
            <a:r>
              <a:rPr lang="en-GB" sz="1600" b="0" i="0" strike="noStrike" cap="none" spc="0" baseline="0" dirty="0">
                <a:solidFill>
                  <a:srgbClr val="000000"/>
                </a:solidFill>
                <a:effectLst/>
                <a:latin typeface="Calibri"/>
                <a:ea typeface="Calibri"/>
                <a:cs typeface="Calibri"/>
              </a:rPr>
              <a:t>Photogrammetrie, Inertialsensoren.</a:t>
            </a:r>
          </a:p>
          <a:p>
            <a:pPr marL="0" marR="0" lvl="0" indent="0" algn="l" defTabSz="914400" rtl="0" eaLnBrk="0" fontAlgn="base" latinLnBrk="0" hangingPunct="0">
              <a:lnSpc>
                <a:spcPct val="100000"/>
              </a:lnSpc>
              <a:spcBef>
                <a:spcPct val="0"/>
              </a:spcBef>
              <a:spcAft>
                <a:spcPct val="0"/>
              </a:spcAft>
              <a:buClrTx/>
              <a:buSzTx/>
              <a:buFontTx/>
              <a:buNone/>
              <a:defRPr/>
            </a:pPr>
            <a:endParaRPr kumimoji="0" lang="es-ES" sz="1600" b="1" i="0" u="none" strike="noStrike" kern="1200" cap="none" spc="0" normalizeH="0" baseline="0" noProof="0" dirty="0">
              <a:ln>
                <a:noFill/>
              </a:ln>
              <a:solidFill>
                <a:srgbClr val="000000"/>
              </a:solidFill>
              <a:effectLst/>
              <a:uLnTx/>
              <a:uFillTx/>
              <a:latin typeface="Calibri" pitchFamily="34" charset="0"/>
              <a:ea typeface="Times New Roman" panose="02020603050405020304" pitchFamily="18" charset="0"/>
              <a:cs typeface="Times New Roman" panose="02020603050405020304" pitchFamily="18" charset="0"/>
              <a:sym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defRPr/>
            </a:pPr>
            <a:r>
              <a:rPr lang="en-GB" sz="1600" b="1" i="0" strike="noStrike" cap="none" spc="0" baseline="0" dirty="0">
                <a:solidFill>
                  <a:srgbClr val="000000"/>
                </a:solidFill>
                <a:effectLst/>
                <a:latin typeface="Calibri"/>
                <a:ea typeface="Calibri"/>
                <a:cs typeface="Calibri"/>
              </a:rPr>
              <a:t>ART DER ANALYSE: </a:t>
            </a:r>
            <a:r>
              <a:rPr lang="en-GB" sz="1600" b="0" i="0" strike="noStrike" cap="none" spc="0" baseline="0" dirty="0">
                <a:solidFill>
                  <a:srgbClr val="000000"/>
                </a:solidFill>
                <a:effectLst/>
                <a:latin typeface="Calibri"/>
                <a:ea typeface="Calibri"/>
                <a:cs typeface="Calibri"/>
              </a:rPr>
              <a:t>Kinematisch.</a:t>
            </a:r>
          </a:p>
          <a:p>
            <a:pPr marL="0" marR="0" lvl="0" indent="0" algn="l" defTabSz="914400" rtl="0" eaLnBrk="0" fontAlgn="base" latinLnBrk="0" hangingPunct="0">
              <a:lnSpc>
                <a:spcPct val="100000"/>
              </a:lnSpc>
              <a:spcBef>
                <a:spcPct val="0"/>
              </a:spcBef>
              <a:spcAft>
                <a:spcPct val="0"/>
              </a:spcAft>
              <a:buClrTx/>
              <a:buSzTx/>
              <a:buFontTx/>
              <a:buNone/>
              <a:defRPr/>
            </a:pPr>
            <a:endParaRPr kumimoji="0" lang="es-ES" sz="1600" b="1" i="0" u="none" strike="noStrike" kern="1200" cap="none" spc="0" normalizeH="0" baseline="0" noProof="0" dirty="0">
              <a:ln>
                <a:noFill/>
              </a:ln>
              <a:solidFill>
                <a:srgbClr val="000000"/>
              </a:solidFill>
              <a:effectLst/>
              <a:uLnTx/>
              <a:uFillTx/>
              <a:latin typeface="Calibri" pitchFamily="34" charset="0"/>
              <a:ea typeface="Times New Roman" panose="02020603050405020304" pitchFamily="18" charset="0"/>
              <a:cs typeface="Times New Roman" panose="02020603050405020304" pitchFamily="18" charset="0"/>
              <a:sym typeface="Arial" panose="020B0604020202020204" pitchFamily="34" charset="0"/>
            </a:endParaRPr>
          </a:p>
          <a:p>
            <a:pPr lvl="0">
              <a:spcAft>
                <a:spcPct val="0"/>
              </a:spcAft>
            </a:pPr>
            <a:r>
              <a:rPr lang="en-GB" sz="1600" b="1" i="0" strike="noStrike" cap="none" spc="0" baseline="0" dirty="0">
                <a:solidFill>
                  <a:srgbClr val="000000"/>
                </a:solidFill>
                <a:effectLst/>
                <a:latin typeface="Calibri"/>
                <a:ea typeface="Calibri"/>
                <a:cs typeface="Calibri"/>
              </a:rPr>
              <a:t>GRAFIK: </a:t>
            </a:r>
            <a:r>
              <a:rPr lang="en-GB" sz="1600" b="0" i="0" strike="noStrike" cap="none" spc="0" baseline="0" dirty="0">
                <a:solidFill>
                  <a:srgbClr val="000000"/>
                </a:solidFill>
                <a:effectLst/>
                <a:latin typeface="Calibri"/>
                <a:ea typeface="Calibri"/>
                <a:cs typeface="Calibri"/>
              </a:rPr>
              <a:t>Sie zeigt die zervikale Flexions-Extensions-Beweglichkeit (rote Linie) über einen Zeitraum (30 s), zusammen mit den gekoppelten Bewegungsarten (grüne und blaue Linien). </a:t>
            </a:r>
          </a:p>
          <a:p>
            <a:pPr marL="0" marR="0" lvl="0" indent="0" algn="l" defTabSz="914400" rtl="0" eaLnBrk="0" fontAlgn="base" latinLnBrk="0" hangingPunct="0">
              <a:lnSpc>
                <a:spcPct val="100000"/>
              </a:lnSpc>
              <a:spcBef>
                <a:spcPct val="0"/>
              </a:spcBef>
              <a:spcAft>
                <a:spcPct val="0"/>
              </a:spcAft>
              <a:buClrTx/>
              <a:buSzTx/>
              <a:buFontTx/>
              <a:buNone/>
              <a:defRPr/>
            </a:pPr>
            <a:endParaRPr kumimoji="0" lang="es-ES" sz="1600" b="0" i="0" u="none" strike="noStrike" kern="1200" cap="none" spc="0" normalizeH="0" baseline="0" noProof="0" dirty="0">
              <a:ln>
                <a:noFill/>
              </a:ln>
              <a:solidFill>
                <a:srgbClr val="000000"/>
              </a:solidFill>
              <a:effectLst/>
              <a:uLnTx/>
              <a:uFillTx/>
              <a:latin typeface="Calibri" pitchFamily="34" charset="0"/>
              <a:ea typeface="Times New Roman" panose="02020603050405020304" pitchFamily="18" charset="0"/>
              <a:cs typeface="Times New Roman" panose="02020603050405020304" pitchFamily="18" charset="0"/>
              <a:sym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lang="en-GB" sz="1600" b="1" i="0" strike="noStrike" cap="none" spc="0" baseline="0" dirty="0">
                <a:solidFill>
                  <a:srgbClr val="000000"/>
                </a:solidFill>
                <a:effectLst/>
                <a:latin typeface="Calibri"/>
                <a:ea typeface="Calibri"/>
                <a:cs typeface="Calibri"/>
              </a:rPr>
              <a:t>INTERPRETATION DER ERGEBNISSE: </a:t>
            </a:r>
            <a:r>
              <a:rPr lang="en-GB" sz="1600" b="0" i="0" strike="noStrike" cap="none" spc="0" baseline="0" dirty="0">
                <a:solidFill>
                  <a:srgbClr val="000000"/>
                </a:solidFill>
                <a:effectLst/>
                <a:latin typeface="Calibri"/>
                <a:ea typeface="Calibri"/>
                <a:cs typeface="Calibri"/>
              </a:rPr>
              <a:t>Die Halswirbelsäule bewegt sich in der Sagittalebene mit einer hohen Geschwindigkeit, da es eine hohe Anzahl von Bewegungszyklen in 30 s gibt. Die lateralen Flexions- und Rotationsbewegungen (gekoppelt) sind gering, was in das normale Verhalten der Wirbelsäule fällt.</a:t>
            </a:r>
          </a:p>
        </p:txBody>
      </p:sp>
      <p:sp>
        <p:nvSpPr>
          <p:cNvPr id="5" name="Rectángulo 4">
            <a:extLst>
              <a:ext uri="{FF2B5EF4-FFF2-40B4-BE49-F238E27FC236}">
                <a16:creationId xmlns:a16="http://schemas.microsoft.com/office/drawing/2014/main" id="{2727D054-6D73-4C48-8908-26408AC628B6}"/>
              </a:ext>
            </a:extLst>
          </p:cNvPr>
          <p:cNvSpPr/>
          <p:nvPr/>
        </p:nvSpPr>
        <p:spPr>
          <a:xfrm>
            <a:off x="1403648" y="908720"/>
            <a:ext cx="6847601" cy="43088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lang="en-GB" sz="2200" b="1" i="0" strike="noStrike" cap="none" spc="0" baseline="0" dirty="0">
                <a:solidFill>
                  <a:srgbClr val="262673"/>
                </a:solidFill>
                <a:effectLst/>
                <a:latin typeface="Arial"/>
                <a:ea typeface="Arial"/>
                <a:cs typeface="Arial"/>
              </a:rPr>
              <a:t>Kinematische Beurteilung der Halswirbelsäule</a:t>
            </a:r>
          </a:p>
        </p:txBody>
      </p:sp>
      <p:pic>
        <p:nvPicPr>
          <p:cNvPr id="7" name="Imagen 6">
            <a:extLst>
              <a:ext uri="{FF2B5EF4-FFF2-40B4-BE49-F238E27FC236}">
                <a16:creationId xmlns:a16="http://schemas.microsoft.com/office/drawing/2014/main" id="{39C68B2F-AD24-4BFC-A02E-7DADEB613679}"/>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51520" y="2708920"/>
            <a:ext cx="3816424" cy="2232248"/>
          </a:xfrm>
          <a:prstGeom prst="rect">
            <a:avLst/>
          </a:prstGeom>
        </p:spPr>
      </p:pic>
    </p:spTree>
    <p:extLst>
      <p:ext uri="{BB962C8B-B14F-4D97-AF65-F5344CB8AC3E}">
        <p14:creationId xmlns:p14="http://schemas.microsoft.com/office/powerpoint/2010/main" val="926321330"/>
      </p:ext>
    </p:extLst>
  </p:cSld>
  <p:clrMapOvr>
    <a:masterClrMapping/>
  </p:clrMapOvr>
  <p:transition advClick="0" advTm="3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DB212D06-DC60-4E08-BFEE-3B4CE6052DF9}"/>
              </a:ext>
            </a:extLst>
          </p:cNvPr>
          <p:cNvPicPr>
            <a:picLocks noChangeAspect="1"/>
          </p:cNvPicPr>
          <p:nvPr/>
        </p:nvPicPr>
        <p:blipFill>
          <a:blip r:embed="rId3" cstate="print"/>
          <a:stretch>
            <a:fillRect/>
          </a:stretch>
        </p:blipFill>
        <p:spPr>
          <a:xfrm>
            <a:off x="395536" y="2420888"/>
            <a:ext cx="3737172" cy="2609314"/>
          </a:xfrm>
          <a:prstGeom prst="rect">
            <a:avLst/>
          </a:prstGeom>
        </p:spPr>
      </p:pic>
      <p:sp>
        <p:nvSpPr>
          <p:cNvPr id="11" name="Rectángulo 10">
            <a:extLst>
              <a:ext uri="{FF2B5EF4-FFF2-40B4-BE49-F238E27FC236}">
                <a16:creationId xmlns:a16="http://schemas.microsoft.com/office/drawing/2014/main" id="{C5737536-660D-4244-B5BA-9AE7C0327081}"/>
              </a:ext>
            </a:extLst>
          </p:cNvPr>
          <p:cNvSpPr/>
          <p:nvPr/>
        </p:nvSpPr>
        <p:spPr>
          <a:xfrm>
            <a:off x="4355976" y="1772816"/>
            <a:ext cx="4685201" cy="3277820"/>
          </a:xfrm>
          <a:prstGeom prst="rect">
            <a:avLst/>
          </a:prstGeom>
        </p:spPr>
        <p:txBody>
          <a:bodyPr wrap="square">
            <a:spAutoFit/>
          </a:bodyPr>
          <a:lstStyle/>
          <a:p>
            <a:pPr>
              <a:spcAft>
                <a:spcPct val="0"/>
              </a:spcAft>
            </a:pPr>
            <a:r>
              <a:rPr lang="en-GB" sz="1800" b="1" i="0" strike="noStrike" cap="none" spc="0" baseline="0" dirty="0">
                <a:solidFill>
                  <a:srgbClr val="000000"/>
                </a:solidFill>
                <a:effectLst/>
                <a:latin typeface="Calibri"/>
                <a:ea typeface="Calibri"/>
                <a:cs typeface="Calibri"/>
              </a:rPr>
              <a:t>MESSGERÄT: </a:t>
            </a:r>
            <a:r>
              <a:rPr lang="en-GB" sz="1800" b="0" i="0" strike="noStrike" cap="none" spc="0" baseline="0" dirty="0">
                <a:solidFill>
                  <a:srgbClr val="000000"/>
                </a:solidFill>
                <a:effectLst/>
                <a:latin typeface="Calibri"/>
                <a:ea typeface="Calibri"/>
                <a:cs typeface="Calibri"/>
              </a:rPr>
              <a:t>Photogrammetrie</a:t>
            </a:r>
          </a:p>
          <a:p>
            <a:pPr>
              <a:spcAft>
                <a:spcPct val="0"/>
              </a:spcAft>
            </a:pPr>
            <a:endParaRPr lang="es-ES" sz="1800" dirty="0">
              <a:solidFill>
                <a:schemeClr val="tx1"/>
              </a:solidFill>
              <a:latin typeface="Calibri" pitchFamily="34" charset="0"/>
              <a:ea typeface="Times New Roman" panose="02020603050405020304" pitchFamily="18" charset="0"/>
              <a:cs typeface="Times New Roman" panose="02020603050405020304" pitchFamily="18" charset="0"/>
            </a:endParaRPr>
          </a:p>
          <a:p>
            <a:pPr>
              <a:lnSpc>
                <a:spcPct val="150000"/>
              </a:lnSpc>
              <a:spcAft>
                <a:spcPct val="0"/>
              </a:spcAft>
            </a:pPr>
            <a:r>
              <a:rPr lang="en-GB" sz="1800" b="1" i="0" strike="noStrike" cap="none" spc="0" baseline="0" dirty="0">
                <a:solidFill>
                  <a:srgbClr val="000000"/>
                </a:solidFill>
                <a:effectLst/>
                <a:latin typeface="Calibri"/>
                <a:ea typeface="Calibri"/>
                <a:cs typeface="Calibri"/>
              </a:rPr>
              <a:t>ART DER ANALYSE: </a:t>
            </a:r>
            <a:r>
              <a:rPr lang="en-GB" sz="1800" b="0" i="0" strike="noStrike" cap="none" spc="0" baseline="0" dirty="0">
                <a:solidFill>
                  <a:srgbClr val="000000"/>
                </a:solidFill>
                <a:effectLst/>
                <a:latin typeface="Calibri"/>
                <a:ea typeface="Calibri"/>
                <a:cs typeface="Calibri"/>
              </a:rPr>
              <a:t>Kinematisch.</a:t>
            </a:r>
          </a:p>
          <a:p>
            <a:pPr>
              <a:spcAft>
                <a:spcPct val="0"/>
              </a:spcAft>
            </a:pPr>
            <a:endParaRPr lang="es-ES" sz="1800" dirty="0">
              <a:solidFill>
                <a:schemeClr val="tx1"/>
              </a:solidFill>
              <a:latin typeface="Calibri" pitchFamily="34" charset="0"/>
              <a:ea typeface="Times New Roman" panose="02020603050405020304" pitchFamily="18" charset="0"/>
              <a:cs typeface="Times New Roman" panose="02020603050405020304" pitchFamily="18" charset="0"/>
            </a:endParaRPr>
          </a:p>
          <a:p>
            <a:pPr>
              <a:spcAft>
                <a:spcPct val="0"/>
              </a:spcAft>
            </a:pPr>
            <a:r>
              <a:rPr lang="en-GB" sz="1800" b="1" i="0" strike="noStrike" cap="none" spc="0" baseline="0" dirty="0">
                <a:solidFill>
                  <a:srgbClr val="000000"/>
                </a:solidFill>
                <a:effectLst/>
                <a:latin typeface="Calibri"/>
                <a:ea typeface="Calibri"/>
                <a:cs typeface="Calibri"/>
              </a:rPr>
              <a:t>GRAFIK: </a:t>
            </a:r>
            <a:r>
              <a:rPr lang="en-GB" sz="1800" b="0" i="0" strike="noStrike" cap="none" spc="0" baseline="0" dirty="0">
                <a:solidFill>
                  <a:srgbClr val="000000"/>
                </a:solidFill>
                <a:effectLst/>
                <a:latin typeface="Calibri"/>
                <a:ea typeface="Calibri"/>
                <a:cs typeface="Calibri"/>
              </a:rPr>
              <a:t>Winkelgeschwindigkeit (º/s) der Halswirbelsäule für Flexions-Extensions-Bewegungsbereich (º).</a:t>
            </a:r>
          </a:p>
          <a:p>
            <a:pPr>
              <a:spcAft>
                <a:spcPct val="0"/>
              </a:spcAft>
            </a:pPr>
            <a:endParaRPr lang="es-ES" sz="1800" b="0" dirty="0">
              <a:solidFill>
                <a:schemeClr val="tx1"/>
              </a:solidFill>
              <a:latin typeface="Calibri" pitchFamily="34" charset="0"/>
              <a:ea typeface="Times New Roman" panose="02020603050405020304" pitchFamily="18" charset="0"/>
              <a:cs typeface="Times New Roman" panose="02020603050405020304" pitchFamily="18" charset="0"/>
            </a:endParaRPr>
          </a:p>
          <a:p>
            <a:pPr>
              <a:spcAft>
                <a:spcPct val="0"/>
              </a:spcAft>
            </a:pPr>
            <a:r>
              <a:rPr lang="en-GB" sz="1800" b="1" i="0" strike="noStrike" cap="none" spc="0" baseline="0" dirty="0">
                <a:solidFill>
                  <a:srgbClr val="000000"/>
                </a:solidFill>
                <a:effectLst/>
                <a:latin typeface="Calibri"/>
                <a:ea typeface="Calibri"/>
                <a:cs typeface="Calibri"/>
              </a:rPr>
              <a:t>INTERPRETATION DES ERGEBNISSES: </a:t>
            </a:r>
            <a:r>
              <a:rPr lang="en-GB" sz="1800" b="0" i="0" strike="noStrike" cap="none" spc="0" baseline="0" dirty="0">
                <a:solidFill>
                  <a:srgbClr val="000000"/>
                </a:solidFill>
                <a:effectLst/>
                <a:latin typeface="Calibri"/>
                <a:ea typeface="Calibri"/>
                <a:cs typeface="Calibri"/>
              </a:rPr>
              <a:t>Bewegung der Halswirbelsäule in der Sagittalebene mit einer hohen Geschwindigkeit und einem Bereich innerhalb der Benchmark-Werte (das blaue Band stellt Normalwerte dar).</a:t>
            </a:r>
          </a:p>
        </p:txBody>
      </p:sp>
      <p:sp>
        <p:nvSpPr>
          <p:cNvPr id="5" name="Rectángulo 4">
            <a:extLst>
              <a:ext uri="{FF2B5EF4-FFF2-40B4-BE49-F238E27FC236}">
                <a16:creationId xmlns:a16="http://schemas.microsoft.com/office/drawing/2014/main" id="{2727D054-6D73-4C48-8908-26408AC628B6}"/>
              </a:ext>
            </a:extLst>
          </p:cNvPr>
          <p:cNvSpPr/>
          <p:nvPr/>
        </p:nvSpPr>
        <p:spPr>
          <a:xfrm>
            <a:off x="1403648" y="908720"/>
            <a:ext cx="6847601" cy="430887"/>
          </a:xfrm>
          <a:prstGeom prst="rect">
            <a:avLst/>
          </a:prstGeom>
        </p:spPr>
        <p:txBody>
          <a:bodyPr wrap="square">
            <a:spAutoFit/>
          </a:bodyPr>
          <a:lstStyle/>
          <a:p>
            <a:pPr lvl="0">
              <a:defRPr/>
            </a:pPr>
            <a:r>
              <a:rPr lang="en-GB" sz="2200" b="1" i="0" strike="noStrike" cap="none" spc="0" baseline="0" dirty="0">
                <a:solidFill>
                  <a:srgbClr val="262673"/>
                </a:solidFill>
                <a:effectLst/>
                <a:latin typeface="Arial"/>
                <a:ea typeface="Arial"/>
                <a:cs typeface="Arial"/>
              </a:rPr>
              <a:t>Kinematische Beurteilung der Halswirbelsäule</a:t>
            </a:r>
          </a:p>
        </p:txBody>
      </p:sp>
    </p:spTree>
    <p:extLst>
      <p:ext uri="{BB962C8B-B14F-4D97-AF65-F5344CB8AC3E}">
        <p14:creationId xmlns:p14="http://schemas.microsoft.com/office/powerpoint/2010/main" val="2920840649"/>
      </p:ext>
    </p:extLst>
  </p:cSld>
  <p:clrMapOvr>
    <a:masterClrMapping/>
  </p:clrMapOvr>
  <p:transition advClick="0" advTm="3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6DD75436-9F3F-41DF-8881-24F833D40369}"/>
              </a:ext>
            </a:extLst>
          </p:cNvPr>
          <p:cNvSpPr>
            <a:spLocks noGrp="1"/>
          </p:cNvSpPr>
          <p:nvPr>
            <p:ph type="title"/>
          </p:nvPr>
        </p:nvSpPr>
        <p:spPr>
          <a:xfrm>
            <a:off x="1259632" y="778605"/>
            <a:ext cx="7200900" cy="604837"/>
          </a:xfrm>
        </p:spPr>
        <p:txBody>
          <a:bodyPr/>
          <a:lstStyle/>
          <a:p>
            <a:r>
              <a:rPr lang="en-GB" sz="2200" b="1" i="0" strike="noStrike" cap="none" spc="0" baseline="0" dirty="0">
                <a:solidFill>
                  <a:srgbClr val="262673"/>
                </a:solidFill>
                <a:effectLst/>
                <a:latin typeface="+mn-lt"/>
                <a:ea typeface="Arial Bold"/>
                <a:cs typeface="Arial Bold"/>
              </a:rPr>
              <a:t>Festigkeitsbeurteilung der Halswirbelsäule</a:t>
            </a:r>
            <a:br>
              <a:rPr sz="2400" dirty="0"/>
            </a:br>
            <a:endParaRPr sz="2400" dirty="0"/>
          </a:p>
        </p:txBody>
      </p:sp>
      <p:pic>
        <p:nvPicPr>
          <p:cNvPr id="5" name="Marcador de contenido 4">
            <a:extLst>
              <a:ext uri="{FF2B5EF4-FFF2-40B4-BE49-F238E27FC236}">
                <a16:creationId xmlns:a16="http://schemas.microsoft.com/office/drawing/2014/main" id="{D190F825-5047-45A7-988B-B16ED085653B}"/>
              </a:ext>
            </a:extLst>
          </p:cNvPr>
          <p:cNvPicPr>
            <a:picLocks noGrp="1"/>
          </p:cNvPicPr>
          <p:nvPr>
            <p:ph sz="half" idx="1"/>
          </p:nvPr>
        </p:nvPicPr>
        <p:blipFill>
          <a:blip r:embed="rId3" cstate="print">
            <a:extLst>
              <a:ext uri="{28A0092B-C50C-407E-A947-70E740481C1C}">
                <a14:useLocalDpi xmlns:a14="http://schemas.microsoft.com/office/drawing/2010/main" val="0"/>
              </a:ext>
            </a:extLst>
          </a:blip>
          <a:stretch>
            <a:fillRect/>
          </a:stretch>
        </p:blipFill>
        <p:spPr bwMode="auto">
          <a:xfrm>
            <a:off x="328613" y="3549948"/>
            <a:ext cx="4243387" cy="2546032"/>
          </a:xfrm>
          <a:prstGeom prst="rect">
            <a:avLst/>
          </a:prstGeom>
          <a:noFill/>
        </p:spPr>
      </p:pic>
      <p:sp>
        <p:nvSpPr>
          <p:cNvPr id="7" name="Rectángulo 6">
            <a:extLst>
              <a:ext uri="{FF2B5EF4-FFF2-40B4-BE49-F238E27FC236}">
                <a16:creationId xmlns:a16="http://schemas.microsoft.com/office/drawing/2014/main" id="{AEED4FB3-772C-48B5-8C18-5BD860F22343}"/>
              </a:ext>
            </a:extLst>
          </p:cNvPr>
          <p:cNvSpPr/>
          <p:nvPr/>
        </p:nvSpPr>
        <p:spPr>
          <a:xfrm>
            <a:off x="4572000" y="1274733"/>
            <a:ext cx="4247631" cy="4347745"/>
          </a:xfrm>
          <a:prstGeom prst="rect">
            <a:avLst/>
          </a:prstGeom>
        </p:spPr>
        <p:txBody>
          <a:bodyPr wrap="square">
            <a:spAutoFit/>
          </a:bodyPr>
          <a:lstStyle/>
          <a:p>
            <a:pPr lvl="0">
              <a:spcAft>
                <a:spcPct val="0"/>
              </a:spcAft>
            </a:pPr>
            <a:r>
              <a:rPr lang="en-GB" sz="1800" b="1" i="0" strike="noStrike" cap="none" spc="0" baseline="0" dirty="0">
                <a:solidFill>
                  <a:srgbClr val="000000"/>
                </a:solidFill>
                <a:effectLst/>
                <a:latin typeface="Calibri"/>
                <a:ea typeface="Calibri"/>
                <a:cs typeface="Calibri"/>
              </a:rPr>
              <a:t>MESSGERÄT: </a:t>
            </a:r>
            <a:r>
              <a:rPr lang="en-GB" sz="1800" b="0" i="0" strike="noStrike" cap="none" spc="0" baseline="0" dirty="0">
                <a:solidFill>
                  <a:srgbClr val="000000"/>
                </a:solidFill>
                <a:effectLst/>
                <a:latin typeface="Calibri"/>
                <a:ea typeface="Calibri"/>
                <a:cs typeface="Calibri"/>
              </a:rPr>
              <a:t>Dynamometer.</a:t>
            </a:r>
          </a:p>
          <a:p>
            <a:pPr lvl="0">
              <a:spcAft>
                <a:spcPct val="0"/>
              </a:spcAft>
            </a:pPr>
            <a:endParaRPr lang="es-ES" sz="1800" dirty="0">
              <a:solidFill>
                <a:srgbClr val="000000"/>
              </a:solidFill>
              <a:latin typeface="Calibri" pitchFamily="34" charset="0"/>
              <a:ea typeface="Times New Roman" panose="02020603050405020304" pitchFamily="18" charset="0"/>
              <a:cs typeface="Times New Roman" panose="02020603050405020304" pitchFamily="18" charset="0"/>
            </a:endParaRPr>
          </a:p>
          <a:p>
            <a:pPr lvl="0">
              <a:lnSpc>
                <a:spcPct val="150000"/>
              </a:lnSpc>
              <a:spcAft>
                <a:spcPct val="0"/>
              </a:spcAft>
            </a:pPr>
            <a:r>
              <a:rPr lang="en-GB" sz="1800" b="1" i="0" strike="noStrike" cap="none" spc="0" baseline="0" dirty="0">
                <a:solidFill>
                  <a:srgbClr val="000000"/>
                </a:solidFill>
                <a:effectLst/>
                <a:latin typeface="Calibri"/>
                <a:ea typeface="Calibri"/>
                <a:cs typeface="Calibri"/>
              </a:rPr>
              <a:t>TYP DER ANALYSE: </a:t>
            </a:r>
            <a:r>
              <a:rPr lang="en-GB" sz="1800" b="0" i="0" strike="noStrike" cap="none" spc="0" baseline="0" dirty="0">
                <a:solidFill>
                  <a:srgbClr val="000000"/>
                </a:solidFill>
                <a:effectLst/>
                <a:latin typeface="Calibri"/>
                <a:ea typeface="Calibri"/>
                <a:cs typeface="Calibri"/>
              </a:rPr>
              <a:t>Dynamisch.</a:t>
            </a:r>
          </a:p>
          <a:p>
            <a:pPr lvl="0">
              <a:spcAft>
                <a:spcPct val="0"/>
              </a:spcAft>
            </a:pPr>
            <a:endParaRPr lang="es-ES" sz="1800" dirty="0">
              <a:solidFill>
                <a:srgbClr val="000000"/>
              </a:solidFill>
              <a:latin typeface="Calibri" pitchFamily="34" charset="0"/>
              <a:ea typeface="Times New Roman" panose="02020603050405020304" pitchFamily="18" charset="0"/>
              <a:cs typeface="Times New Roman" panose="02020603050405020304" pitchFamily="18" charset="0"/>
            </a:endParaRPr>
          </a:p>
          <a:p>
            <a:pPr lvl="0">
              <a:spcAft>
                <a:spcPct val="0"/>
              </a:spcAft>
            </a:pPr>
            <a:r>
              <a:rPr lang="en-GB" sz="1800" b="1" i="0" strike="noStrike" cap="none" spc="0" baseline="0" dirty="0">
                <a:solidFill>
                  <a:srgbClr val="000000"/>
                </a:solidFill>
                <a:effectLst/>
                <a:latin typeface="Calibri"/>
                <a:ea typeface="Calibri"/>
                <a:cs typeface="Calibri"/>
              </a:rPr>
              <a:t>PARAMETER UND GRÖSSEN: </a:t>
            </a:r>
            <a:r>
              <a:rPr lang="en-GB" sz="1800" b="0" i="0" strike="noStrike" cap="none" spc="0" baseline="0" dirty="0">
                <a:solidFill>
                  <a:srgbClr val="000000"/>
                </a:solidFill>
                <a:effectLst/>
                <a:latin typeface="Calibri"/>
                <a:ea typeface="Calibri"/>
                <a:cs typeface="Calibri"/>
              </a:rPr>
              <a:t>Maximale Kraft (kg) aus der bewerteten Muskelgruppe (Wirbelsäulenbeuger und -strecker) in einem Test mit drei Wiederholungen für jede Muskelgruppe.</a:t>
            </a:r>
          </a:p>
          <a:p>
            <a:pPr lvl="0">
              <a:spcAft>
                <a:spcPct val="0"/>
              </a:spcAft>
            </a:pPr>
            <a:endParaRPr lang="es-ES" sz="1800" b="0" dirty="0">
              <a:solidFill>
                <a:srgbClr val="000000"/>
              </a:solidFill>
              <a:latin typeface="Calibri" pitchFamily="34" charset="0"/>
              <a:ea typeface="Times New Roman" panose="02020603050405020304" pitchFamily="18" charset="0"/>
              <a:cs typeface="Times New Roman" panose="02020603050405020304" pitchFamily="18" charset="0"/>
            </a:endParaRPr>
          </a:p>
          <a:p>
            <a:pPr lvl="0">
              <a:spcAft>
                <a:spcPct val="0"/>
              </a:spcAft>
            </a:pPr>
            <a:r>
              <a:rPr lang="en-GB" sz="1800" b="1" i="0" strike="noStrike" cap="none" spc="0" baseline="0" dirty="0">
                <a:solidFill>
                  <a:srgbClr val="000000"/>
                </a:solidFill>
                <a:effectLst/>
                <a:latin typeface="Calibri"/>
                <a:ea typeface="Calibri"/>
                <a:cs typeface="Calibri"/>
              </a:rPr>
              <a:t>INTERPRETATION DER ERGEBNISSE: Die </a:t>
            </a:r>
            <a:r>
              <a:rPr lang="en-GB" sz="1800" b="0" i="0" strike="noStrike" cap="none" spc="0" baseline="0" dirty="0">
                <a:solidFill>
                  <a:srgbClr val="000000"/>
                </a:solidFill>
                <a:effectLst/>
                <a:latin typeface="Calibri"/>
                <a:ea typeface="Calibri"/>
                <a:cs typeface="Calibri"/>
              </a:rPr>
              <a:t>Kraft des Streckers ist größer als die Kraft des Beugers, was mit dem normalen Agonist-Antagonist-Verhalten übereinstimmt. Die hohe Wiederholbarkeit der Ergebnisse wird bestätigt (Variationskoeffizient (CV) &lt;10%).</a:t>
            </a:r>
          </a:p>
        </p:txBody>
      </p:sp>
      <p:graphicFrame>
        <p:nvGraphicFramePr>
          <p:cNvPr id="8" name="Tabla 7">
            <a:extLst>
              <a:ext uri="{FF2B5EF4-FFF2-40B4-BE49-F238E27FC236}">
                <a16:creationId xmlns:a16="http://schemas.microsoft.com/office/drawing/2014/main" id="{D55AD952-219C-4722-A02D-1C51EEBBAA7C}"/>
              </a:ext>
            </a:extLst>
          </p:cNvPr>
          <p:cNvGraphicFramePr>
            <a:graphicFrameLocks noGrp="1"/>
          </p:cNvGraphicFramePr>
          <p:nvPr/>
        </p:nvGraphicFramePr>
        <p:xfrm>
          <a:off x="827584" y="1484784"/>
          <a:ext cx="2808310" cy="2065164"/>
        </p:xfrm>
        <a:graphic>
          <a:graphicData uri="http://schemas.openxmlformats.org/drawingml/2006/table">
            <a:tbl>
              <a:tblPr firstRow="1" firstCol="1" bandRow="1"/>
              <a:tblGrid>
                <a:gridCol w="660390">
                  <a:extLst>
                    <a:ext uri="{9D8B030D-6E8A-4147-A177-3AD203B41FA5}">
                      <a16:colId xmlns:a16="http://schemas.microsoft.com/office/drawing/2014/main" val="2633253981"/>
                    </a:ext>
                  </a:extLst>
                </a:gridCol>
                <a:gridCol w="1095423">
                  <a:extLst>
                    <a:ext uri="{9D8B030D-6E8A-4147-A177-3AD203B41FA5}">
                      <a16:colId xmlns:a16="http://schemas.microsoft.com/office/drawing/2014/main" val="1728853994"/>
                    </a:ext>
                  </a:extLst>
                </a:gridCol>
                <a:gridCol w="1052497">
                  <a:extLst>
                    <a:ext uri="{9D8B030D-6E8A-4147-A177-3AD203B41FA5}">
                      <a16:colId xmlns:a16="http://schemas.microsoft.com/office/drawing/2014/main" val="3842752632"/>
                    </a:ext>
                  </a:extLst>
                </a:gridCol>
              </a:tblGrid>
              <a:tr h="195936">
                <a:tc>
                  <a:txBody>
                    <a:bodyPr/>
                    <a:lstStyle/>
                    <a:p>
                      <a:pPr algn="l">
                        <a:lnSpc>
                          <a:spcPct val="9000"/>
                        </a:lnSpc>
                      </a:pPr>
                      <a:endParaRPr lang="es-ES" sz="1100" dirty="0">
                        <a:effectLst/>
                        <a:latin typeface="Arial" panose="020B0604020202020204" pitchFamily="34" charset="0"/>
                      </a:endParaRPr>
                    </a:p>
                  </a:txBody>
                  <a:tcPr marL="44450" marR="44450" marT="0" marB="0" anchor="b">
                    <a:lnL>
                      <a:noFill/>
                    </a:lnL>
                    <a:lnR>
                      <a:noFill/>
                    </a:lnR>
                    <a:lnT>
                      <a:noFill/>
                    </a:lnT>
                    <a:lnB>
                      <a:noFill/>
                    </a:lnB>
                  </a:tcPr>
                </a:tc>
                <a:tc>
                  <a:txBody>
                    <a:bodyPr/>
                    <a:lstStyle/>
                    <a:p>
                      <a:pPr algn="l">
                        <a:lnSpc>
                          <a:spcPts val="1400"/>
                        </a:lnSpc>
                        <a:spcBef>
                          <a:spcPts val="1200"/>
                        </a:spcBef>
                        <a:spcAft>
                          <a:spcPct val="0"/>
                        </a:spcAft>
                      </a:pPr>
                      <a:r>
                        <a:rPr lang="en-GB" sz="800" b="0" i="0" strike="noStrike" cap="none" spc="0" baseline="0" dirty="0">
                          <a:solidFill>
                            <a:srgbClr val="000000"/>
                          </a:solidFill>
                          <a:effectLst/>
                          <a:latin typeface="Calibri"/>
                          <a:ea typeface="Calibri"/>
                          <a:cs typeface="Calibri"/>
                        </a:rPr>
                        <a:t> FLEXION (Kg) </a:t>
                      </a:r>
                    </a:p>
                  </a:txBody>
                  <a:tcPr marL="44450" marR="44450" marT="0" marB="0" anchor="b">
                    <a:lnL>
                      <a:noFill/>
                    </a:lnL>
                    <a:lnR>
                      <a:noFill/>
                    </a:lnR>
                    <a:lnT>
                      <a:noFill/>
                    </a:lnT>
                    <a:lnB>
                      <a:noFill/>
                    </a:lnB>
                  </a:tcPr>
                </a:tc>
                <a:tc>
                  <a:txBody>
                    <a:bodyPr/>
                    <a:lstStyle/>
                    <a:p>
                      <a:pPr algn="l">
                        <a:lnSpc>
                          <a:spcPts val="1400"/>
                        </a:lnSpc>
                        <a:spcBef>
                          <a:spcPts val="1200"/>
                        </a:spcBef>
                        <a:spcAft>
                          <a:spcPct val="0"/>
                        </a:spcAft>
                      </a:pPr>
                      <a:r>
                        <a:rPr lang="en-GB" sz="800" b="0" i="0" strike="noStrike" cap="none" spc="0" baseline="0" dirty="0">
                          <a:solidFill>
                            <a:srgbClr val="000000"/>
                          </a:solidFill>
                          <a:effectLst/>
                          <a:latin typeface="Calibri"/>
                          <a:ea typeface="Calibri"/>
                          <a:cs typeface="Calibri"/>
                        </a:rPr>
                        <a:t>VERLÄNGERUNG (Kg)</a:t>
                      </a:r>
                    </a:p>
                  </a:txBody>
                  <a:tcPr marL="44450" marR="44450" marT="0" marB="0" anchor="b">
                    <a:lnL>
                      <a:noFill/>
                    </a:lnL>
                    <a:lnR>
                      <a:noFill/>
                    </a:lnR>
                    <a:lnT>
                      <a:noFill/>
                    </a:lnT>
                    <a:lnB>
                      <a:noFill/>
                    </a:lnB>
                  </a:tcPr>
                </a:tc>
                <a:extLst>
                  <a:ext uri="{0D108BD9-81ED-4DB2-BD59-A6C34878D82A}">
                    <a16:rowId xmlns:a16="http://schemas.microsoft.com/office/drawing/2014/main" val="780696546"/>
                  </a:ext>
                </a:extLst>
              </a:tr>
              <a:tr h="542742">
                <a:tc>
                  <a:txBody>
                    <a:bodyPr/>
                    <a:lstStyle/>
                    <a:p>
                      <a:pPr algn="l">
                        <a:lnSpc>
                          <a:spcPts val="1400"/>
                        </a:lnSpc>
                        <a:spcBef>
                          <a:spcPts val="1200"/>
                        </a:spcBef>
                        <a:spcAft>
                          <a:spcPct val="0"/>
                        </a:spcAft>
                      </a:pPr>
                      <a:r>
                        <a:rPr lang="en-GB" sz="800" b="0" i="0" strike="noStrike" cap="none" spc="0" baseline="0" dirty="0">
                          <a:solidFill>
                            <a:srgbClr val="000000"/>
                          </a:solidFill>
                          <a:effectLst/>
                          <a:latin typeface="Calibri"/>
                          <a:ea typeface="Calibri"/>
                          <a:cs typeface="Calibri"/>
                        </a:rPr>
                        <a:t>Test 1</a:t>
                      </a:r>
                    </a:p>
                  </a:txBody>
                  <a:tcPr marL="44450" marR="44450" marT="0" marB="0" anchor="b">
                    <a:lnL>
                      <a:noFill/>
                    </a:lnL>
                    <a:lnR>
                      <a:noFill/>
                    </a:lnR>
                    <a:lnT>
                      <a:noFill/>
                    </a:lnT>
                    <a:lnB>
                      <a:noFill/>
                    </a:lnB>
                  </a:tcPr>
                </a:tc>
                <a:tc>
                  <a:txBody>
                    <a:bodyPr/>
                    <a:lstStyle/>
                    <a:p>
                      <a:pPr algn="r">
                        <a:lnSpc>
                          <a:spcPts val="1400"/>
                        </a:lnSpc>
                        <a:spcBef>
                          <a:spcPts val="1200"/>
                        </a:spcBef>
                        <a:spcAft>
                          <a:spcPct val="0"/>
                        </a:spcAft>
                      </a:pPr>
                      <a:r>
                        <a:rPr lang="en-GB" sz="800" b="0" i="0" strike="noStrike" cap="none" spc="0" baseline="0" dirty="0">
                          <a:solidFill>
                            <a:srgbClr val="000000"/>
                          </a:solidFill>
                          <a:effectLst/>
                          <a:latin typeface="Calibri"/>
                          <a:ea typeface="Calibri"/>
                          <a:cs typeface="Calibri"/>
                        </a:rPr>
                        <a:t>8.2</a:t>
                      </a:r>
                    </a:p>
                  </a:txBody>
                  <a:tcPr marL="44450" marR="44450" marT="0" marB="0" anchor="b">
                    <a:lnL>
                      <a:noFill/>
                    </a:lnL>
                    <a:lnR>
                      <a:noFill/>
                    </a:lnR>
                    <a:lnT>
                      <a:noFill/>
                    </a:lnT>
                    <a:lnB>
                      <a:noFill/>
                    </a:lnB>
                  </a:tcPr>
                </a:tc>
                <a:tc>
                  <a:txBody>
                    <a:bodyPr/>
                    <a:lstStyle/>
                    <a:p>
                      <a:pPr algn="r">
                        <a:lnSpc>
                          <a:spcPts val="1400"/>
                        </a:lnSpc>
                        <a:spcBef>
                          <a:spcPts val="1200"/>
                        </a:spcBef>
                        <a:spcAft>
                          <a:spcPct val="0"/>
                        </a:spcAft>
                      </a:pPr>
                      <a:r>
                        <a:rPr lang="en-GB" sz="800" b="0" i="0" strike="noStrike" cap="none" spc="0" baseline="0" dirty="0">
                          <a:solidFill>
                            <a:srgbClr val="000000"/>
                          </a:solidFill>
                          <a:effectLst/>
                          <a:latin typeface="Calibri"/>
                          <a:ea typeface="Calibri"/>
                          <a:cs typeface="Calibri"/>
                        </a:rPr>
                        <a:t>14</a:t>
                      </a:r>
                    </a:p>
                  </a:txBody>
                  <a:tcPr marL="44450" marR="44450" marT="0" marB="0" anchor="b">
                    <a:lnL>
                      <a:noFill/>
                    </a:lnL>
                    <a:lnR>
                      <a:noFill/>
                    </a:lnR>
                    <a:lnT>
                      <a:noFill/>
                    </a:lnT>
                    <a:lnB>
                      <a:noFill/>
                    </a:lnB>
                  </a:tcPr>
                </a:tc>
                <a:extLst>
                  <a:ext uri="{0D108BD9-81ED-4DB2-BD59-A6C34878D82A}">
                    <a16:rowId xmlns:a16="http://schemas.microsoft.com/office/drawing/2014/main" val="300344280"/>
                  </a:ext>
                </a:extLst>
              </a:tr>
              <a:tr h="195936">
                <a:tc>
                  <a:txBody>
                    <a:bodyPr/>
                    <a:lstStyle/>
                    <a:p>
                      <a:pPr algn="l">
                        <a:lnSpc>
                          <a:spcPts val="1400"/>
                        </a:lnSpc>
                        <a:spcBef>
                          <a:spcPts val="1200"/>
                        </a:spcBef>
                        <a:spcAft>
                          <a:spcPct val="0"/>
                        </a:spcAft>
                      </a:pPr>
                      <a:r>
                        <a:rPr lang="en-GB" sz="800" b="0" i="0" strike="noStrike" cap="none" spc="0" baseline="0" dirty="0">
                          <a:solidFill>
                            <a:srgbClr val="000000"/>
                          </a:solidFill>
                          <a:effectLst/>
                          <a:latin typeface="Calibri"/>
                          <a:ea typeface="Calibri"/>
                          <a:cs typeface="Calibri"/>
                        </a:rPr>
                        <a:t>Test 2</a:t>
                      </a:r>
                    </a:p>
                  </a:txBody>
                  <a:tcPr marL="44450" marR="44450" marT="0" marB="0" anchor="b">
                    <a:lnL>
                      <a:noFill/>
                    </a:lnL>
                    <a:lnR>
                      <a:noFill/>
                    </a:lnR>
                    <a:lnT>
                      <a:noFill/>
                    </a:lnT>
                    <a:lnB>
                      <a:noFill/>
                    </a:lnB>
                  </a:tcPr>
                </a:tc>
                <a:tc>
                  <a:txBody>
                    <a:bodyPr/>
                    <a:lstStyle/>
                    <a:p>
                      <a:pPr algn="r">
                        <a:lnSpc>
                          <a:spcPts val="1400"/>
                        </a:lnSpc>
                        <a:spcBef>
                          <a:spcPts val="1200"/>
                        </a:spcBef>
                        <a:spcAft>
                          <a:spcPct val="0"/>
                        </a:spcAft>
                      </a:pPr>
                      <a:r>
                        <a:rPr lang="en-GB" sz="800" b="0" i="0" strike="noStrike" cap="none" spc="0" baseline="0" dirty="0">
                          <a:solidFill>
                            <a:srgbClr val="000000"/>
                          </a:solidFill>
                          <a:effectLst/>
                          <a:latin typeface="Calibri"/>
                          <a:ea typeface="Calibri"/>
                          <a:cs typeface="Calibri"/>
                        </a:rPr>
                        <a:t>8.9</a:t>
                      </a:r>
                    </a:p>
                  </a:txBody>
                  <a:tcPr marL="44450" marR="44450" marT="0" marB="0" anchor="b">
                    <a:lnL>
                      <a:noFill/>
                    </a:lnL>
                    <a:lnR>
                      <a:noFill/>
                    </a:lnR>
                    <a:lnT>
                      <a:noFill/>
                    </a:lnT>
                    <a:lnB>
                      <a:noFill/>
                    </a:lnB>
                  </a:tcPr>
                </a:tc>
                <a:tc>
                  <a:txBody>
                    <a:bodyPr/>
                    <a:lstStyle/>
                    <a:p>
                      <a:pPr algn="r">
                        <a:lnSpc>
                          <a:spcPts val="1400"/>
                        </a:lnSpc>
                        <a:spcBef>
                          <a:spcPts val="1200"/>
                        </a:spcBef>
                        <a:spcAft>
                          <a:spcPct val="0"/>
                        </a:spcAft>
                      </a:pPr>
                      <a:r>
                        <a:rPr lang="en-GB" sz="800" b="0" i="0" strike="noStrike" cap="none" spc="0" baseline="0" dirty="0">
                          <a:solidFill>
                            <a:srgbClr val="000000"/>
                          </a:solidFill>
                          <a:effectLst/>
                          <a:latin typeface="Calibri"/>
                          <a:ea typeface="Calibri"/>
                          <a:cs typeface="Calibri"/>
                        </a:rPr>
                        <a:t>13</a:t>
                      </a:r>
                    </a:p>
                  </a:txBody>
                  <a:tcPr marL="44450" marR="44450" marT="0" marB="0" anchor="b">
                    <a:lnL>
                      <a:noFill/>
                    </a:lnL>
                    <a:lnR>
                      <a:noFill/>
                    </a:lnR>
                    <a:lnT>
                      <a:noFill/>
                    </a:lnT>
                    <a:lnB>
                      <a:noFill/>
                    </a:lnB>
                  </a:tcPr>
                </a:tc>
                <a:extLst>
                  <a:ext uri="{0D108BD9-81ED-4DB2-BD59-A6C34878D82A}">
                    <a16:rowId xmlns:a16="http://schemas.microsoft.com/office/drawing/2014/main" val="1108903524"/>
                  </a:ext>
                </a:extLst>
              </a:tr>
              <a:tr h="195936">
                <a:tc>
                  <a:txBody>
                    <a:bodyPr/>
                    <a:lstStyle/>
                    <a:p>
                      <a:pPr algn="l">
                        <a:lnSpc>
                          <a:spcPts val="1400"/>
                        </a:lnSpc>
                        <a:spcBef>
                          <a:spcPts val="1200"/>
                        </a:spcBef>
                        <a:spcAft>
                          <a:spcPct val="0"/>
                        </a:spcAft>
                      </a:pPr>
                      <a:r>
                        <a:rPr lang="en-GB" sz="800" b="0" i="0" strike="noStrike" cap="none" spc="0" baseline="0" dirty="0">
                          <a:solidFill>
                            <a:srgbClr val="000000"/>
                          </a:solidFill>
                          <a:effectLst/>
                          <a:latin typeface="Calibri"/>
                          <a:ea typeface="Calibri"/>
                          <a:cs typeface="Calibri"/>
                        </a:rPr>
                        <a:t>Test 3</a:t>
                      </a:r>
                    </a:p>
                  </a:txBody>
                  <a:tcPr marL="44450" marR="44450" marT="0" marB="0" anchor="b">
                    <a:lnL>
                      <a:noFill/>
                    </a:lnL>
                    <a:lnR>
                      <a:noFill/>
                    </a:lnR>
                    <a:lnT>
                      <a:noFill/>
                    </a:lnT>
                    <a:lnB>
                      <a:noFill/>
                    </a:lnB>
                  </a:tcPr>
                </a:tc>
                <a:tc>
                  <a:txBody>
                    <a:bodyPr/>
                    <a:lstStyle/>
                    <a:p>
                      <a:pPr algn="r">
                        <a:lnSpc>
                          <a:spcPts val="1400"/>
                        </a:lnSpc>
                        <a:spcBef>
                          <a:spcPts val="1200"/>
                        </a:spcBef>
                        <a:spcAft>
                          <a:spcPct val="0"/>
                        </a:spcAft>
                      </a:pPr>
                      <a:r>
                        <a:rPr lang="en-GB" sz="800" b="0" i="0" strike="noStrike" cap="none" spc="0" baseline="0" dirty="0">
                          <a:solidFill>
                            <a:srgbClr val="000000"/>
                          </a:solidFill>
                          <a:effectLst/>
                          <a:latin typeface="Calibri"/>
                          <a:ea typeface="Calibri"/>
                          <a:cs typeface="Calibri"/>
                        </a:rPr>
                        <a:t>9</a:t>
                      </a:r>
                    </a:p>
                  </a:txBody>
                  <a:tcPr marL="44450" marR="44450" marT="0" marB="0" anchor="b">
                    <a:lnL>
                      <a:noFill/>
                    </a:lnL>
                    <a:lnR>
                      <a:noFill/>
                    </a:lnR>
                    <a:lnT>
                      <a:noFill/>
                    </a:lnT>
                    <a:lnB>
                      <a:noFill/>
                    </a:lnB>
                  </a:tcPr>
                </a:tc>
                <a:tc>
                  <a:txBody>
                    <a:bodyPr/>
                    <a:lstStyle/>
                    <a:p>
                      <a:pPr algn="r">
                        <a:lnSpc>
                          <a:spcPts val="1400"/>
                        </a:lnSpc>
                        <a:spcBef>
                          <a:spcPts val="1200"/>
                        </a:spcBef>
                        <a:spcAft>
                          <a:spcPct val="0"/>
                        </a:spcAft>
                      </a:pPr>
                      <a:r>
                        <a:rPr lang="en-GB" sz="800" b="0" i="0" strike="noStrike" cap="none" spc="0" baseline="0" dirty="0">
                          <a:solidFill>
                            <a:srgbClr val="000000"/>
                          </a:solidFill>
                          <a:effectLst/>
                          <a:latin typeface="Calibri"/>
                          <a:ea typeface="Calibri"/>
                          <a:cs typeface="Calibri"/>
                        </a:rPr>
                        <a:t>15</a:t>
                      </a:r>
                    </a:p>
                  </a:txBody>
                  <a:tcPr marL="44450" marR="44450" marT="0" marB="0" anchor="b">
                    <a:lnL>
                      <a:noFill/>
                    </a:lnL>
                    <a:lnR>
                      <a:noFill/>
                    </a:lnR>
                    <a:lnT>
                      <a:noFill/>
                    </a:lnT>
                    <a:lnB>
                      <a:noFill/>
                    </a:lnB>
                  </a:tcPr>
                </a:tc>
                <a:extLst>
                  <a:ext uri="{0D108BD9-81ED-4DB2-BD59-A6C34878D82A}">
                    <a16:rowId xmlns:a16="http://schemas.microsoft.com/office/drawing/2014/main" val="1131458108"/>
                  </a:ext>
                </a:extLst>
              </a:tr>
              <a:tr h="195936">
                <a:tc>
                  <a:txBody>
                    <a:bodyPr/>
                    <a:lstStyle/>
                    <a:p>
                      <a:pPr algn="l">
                        <a:lnSpc>
                          <a:spcPct val="9000"/>
                        </a:lnSpc>
                      </a:pPr>
                      <a:endParaRPr lang="es-ES" sz="1100" dirty="0">
                        <a:effectLst/>
                        <a:latin typeface="Arial" panose="020B0604020202020204" pitchFamily="34" charset="0"/>
                      </a:endParaRPr>
                    </a:p>
                  </a:txBody>
                  <a:tcPr marL="44450" marR="44450" marT="0" marB="0" anchor="b">
                    <a:lnL>
                      <a:noFill/>
                    </a:lnL>
                    <a:lnR>
                      <a:noFill/>
                    </a:lnR>
                    <a:lnT>
                      <a:noFill/>
                    </a:lnT>
                    <a:lnB>
                      <a:noFill/>
                    </a:lnB>
                  </a:tcPr>
                </a:tc>
                <a:tc>
                  <a:txBody>
                    <a:bodyPr/>
                    <a:lstStyle/>
                    <a:p>
                      <a:pPr algn="l">
                        <a:lnSpc>
                          <a:spcPct val="9000"/>
                        </a:lnSpc>
                      </a:pPr>
                      <a:endParaRPr lang="es-ES" sz="1100" dirty="0">
                        <a:effectLst/>
                        <a:latin typeface="Arial" panose="020B0604020202020204" pitchFamily="34" charset="0"/>
                      </a:endParaRPr>
                    </a:p>
                  </a:txBody>
                  <a:tcPr marL="44450" marR="44450" marT="0" marB="0" anchor="b">
                    <a:lnL>
                      <a:noFill/>
                    </a:lnL>
                    <a:lnR>
                      <a:noFill/>
                    </a:lnR>
                    <a:lnT>
                      <a:noFill/>
                    </a:lnT>
                    <a:lnB>
                      <a:noFill/>
                    </a:lnB>
                  </a:tcPr>
                </a:tc>
                <a:tc>
                  <a:txBody>
                    <a:bodyPr/>
                    <a:lstStyle/>
                    <a:p>
                      <a:pPr algn="l">
                        <a:lnSpc>
                          <a:spcPct val="9000"/>
                        </a:lnSpc>
                      </a:pPr>
                      <a:endParaRPr lang="es-ES" sz="1100" dirty="0">
                        <a:effectLst/>
                        <a:latin typeface="Arial" panose="020B0604020202020204" pitchFamily="34" charset="0"/>
                      </a:endParaRPr>
                    </a:p>
                  </a:txBody>
                  <a:tcPr marL="44450" marR="44450" marT="0" marB="0" anchor="b">
                    <a:lnL>
                      <a:noFill/>
                    </a:lnL>
                    <a:lnR>
                      <a:noFill/>
                    </a:lnR>
                    <a:lnT>
                      <a:noFill/>
                    </a:lnT>
                    <a:lnB>
                      <a:noFill/>
                    </a:lnB>
                  </a:tcPr>
                </a:tc>
                <a:extLst>
                  <a:ext uri="{0D108BD9-81ED-4DB2-BD59-A6C34878D82A}">
                    <a16:rowId xmlns:a16="http://schemas.microsoft.com/office/drawing/2014/main" val="1969876344"/>
                  </a:ext>
                </a:extLst>
              </a:tr>
              <a:tr h="195936">
                <a:tc>
                  <a:txBody>
                    <a:bodyPr/>
                    <a:lstStyle/>
                    <a:p>
                      <a:pPr algn="l">
                        <a:lnSpc>
                          <a:spcPts val="1400"/>
                        </a:lnSpc>
                        <a:spcBef>
                          <a:spcPts val="1200"/>
                        </a:spcBef>
                        <a:spcAft>
                          <a:spcPct val="0"/>
                        </a:spcAft>
                      </a:pPr>
                      <a:r>
                        <a:rPr lang="en-GB" sz="800" b="0" i="0" strike="noStrike" cap="none" spc="0" baseline="0" dirty="0">
                          <a:solidFill>
                            <a:srgbClr val="000000"/>
                          </a:solidFill>
                          <a:effectLst/>
                          <a:latin typeface="Calibri"/>
                          <a:ea typeface="Calibri"/>
                          <a:cs typeface="Calibri"/>
                        </a:rPr>
                        <a:t>Durchschnitt</a:t>
                      </a:r>
                    </a:p>
                  </a:txBody>
                  <a:tcPr marL="44450" marR="44450" marT="0" marB="0" anchor="b">
                    <a:lnL>
                      <a:noFill/>
                    </a:lnL>
                    <a:lnR>
                      <a:noFill/>
                    </a:lnR>
                    <a:lnT>
                      <a:noFill/>
                    </a:lnT>
                    <a:lnB>
                      <a:noFill/>
                    </a:lnB>
                  </a:tcPr>
                </a:tc>
                <a:tc>
                  <a:txBody>
                    <a:bodyPr/>
                    <a:lstStyle/>
                    <a:p>
                      <a:pPr algn="r">
                        <a:lnSpc>
                          <a:spcPts val="1400"/>
                        </a:lnSpc>
                        <a:spcBef>
                          <a:spcPts val="1200"/>
                        </a:spcBef>
                        <a:spcAft>
                          <a:spcPct val="0"/>
                        </a:spcAft>
                      </a:pPr>
                      <a:r>
                        <a:rPr lang="en-GB" sz="800" b="0" i="0" strike="noStrike" cap="none" spc="0" baseline="0" dirty="0">
                          <a:solidFill>
                            <a:srgbClr val="000000"/>
                          </a:solidFill>
                          <a:effectLst/>
                          <a:latin typeface="Calibri"/>
                          <a:ea typeface="Calibri"/>
                          <a:cs typeface="Calibri"/>
                        </a:rPr>
                        <a:t>8.7</a:t>
                      </a:r>
                    </a:p>
                  </a:txBody>
                  <a:tcPr marL="44450" marR="44450" marT="0" marB="0" anchor="b">
                    <a:lnL>
                      <a:noFill/>
                    </a:lnL>
                    <a:lnR>
                      <a:noFill/>
                    </a:lnR>
                    <a:lnT>
                      <a:noFill/>
                    </a:lnT>
                    <a:lnB>
                      <a:noFill/>
                    </a:lnB>
                  </a:tcPr>
                </a:tc>
                <a:tc>
                  <a:txBody>
                    <a:bodyPr/>
                    <a:lstStyle/>
                    <a:p>
                      <a:pPr algn="r">
                        <a:lnSpc>
                          <a:spcPts val="1400"/>
                        </a:lnSpc>
                        <a:spcBef>
                          <a:spcPts val="1200"/>
                        </a:spcBef>
                        <a:spcAft>
                          <a:spcPct val="0"/>
                        </a:spcAft>
                      </a:pPr>
                      <a:r>
                        <a:rPr lang="en-GB" sz="800" b="0" i="0" strike="noStrike" cap="none" spc="0" baseline="0" dirty="0">
                          <a:solidFill>
                            <a:srgbClr val="000000"/>
                          </a:solidFill>
                          <a:effectLst/>
                          <a:latin typeface="Calibri"/>
                          <a:ea typeface="Calibri"/>
                          <a:cs typeface="Calibri"/>
                        </a:rPr>
                        <a:t>14</a:t>
                      </a:r>
                    </a:p>
                  </a:txBody>
                  <a:tcPr marL="44450" marR="44450" marT="0" marB="0" anchor="b">
                    <a:lnL>
                      <a:noFill/>
                    </a:lnL>
                    <a:lnR>
                      <a:noFill/>
                    </a:lnR>
                    <a:lnT>
                      <a:noFill/>
                    </a:lnT>
                    <a:lnB>
                      <a:noFill/>
                    </a:lnB>
                  </a:tcPr>
                </a:tc>
                <a:extLst>
                  <a:ext uri="{0D108BD9-81ED-4DB2-BD59-A6C34878D82A}">
                    <a16:rowId xmlns:a16="http://schemas.microsoft.com/office/drawing/2014/main" val="2081751561"/>
                  </a:ext>
                </a:extLst>
              </a:tr>
              <a:tr h="346806">
                <a:tc>
                  <a:txBody>
                    <a:bodyPr/>
                    <a:lstStyle/>
                    <a:p>
                      <a:pPr algn="l">
                        <a:lnSpc>
                          <a:spcPts val="1400"/>
                        </a:lnSpc>
                        <a:spcBef>
                          <a:spcPts val="1200"/>
                        </a:spcBef>
                        <a:spcAft>
                          <a:spcPct val="0"/>
                        </a:spcAft>
                      </a:pPr>
                      <a:r>
                        <a:rPr lang="en-GB" sz="800" b="0" i="0" strike="noStrike" cap="none" spc="0" baseline="0" dirty="0">
                          <a:solidFill>
                            <a:srgbClr val="000000"/>
                          </a:solidFill>
                          <a:effectLst/>
                          <a:latin typeface="Calibri"/>
                          <a:ea typeface="Calibri"/>
                          <a:cs typeface="Calibri"/>
                        </a:rPr>
                        <a:t>Maximum</a:t>
                      </a:r>
                    </a:p>
                  </a:txBody>
                  <a:tcPr marL="44450" marR="44450" marT="0" marB="0" anchor="b">
                    <a:lnL>
                      <a:noFill/>
                    </a:lnL>
                    <a:lnR>
                      <a:noFill/>
                    </a:lnR>
                    <a:lnT>
                      <a:noFill/>
                    </a:lnT>
                    <a:lnB>
                      <a:noFill/>
                    </a:lnB>
                  </a:tcPr>
                </a:tc>
                <a:tc>
                  <a:txBody>
                    <a:bodyPr/>
                    <a:lstStyle/>
                    <a:p>
                      <a:pPr algn="r">
                        <a:lnSpc>
                          <a:spcPts val="1400"/>
                        </a:lnSpc>
                        <a:spcBef>
                          <a:spcPts val="1200"/>
                        </a:spcBef>
                        <a:spcAft>
                          <a:spcPct val="0"/>
                        </a:spcAft>
                      </a:pPr>
                      <a:r>
                        <a:rPr lang="en-GB" sz="800" b="0" i="0" strike="noStrike" cap="none" spc="0" baseline="0" dirty="0">
                          <a:solidFill>
                            <a:srgbClr val="000000"/>
                          </a:solidFill>
                          <a:effectLst/>
                          <a:latin typeface="Calibri"/>
                          <a:ea typeface="Calibri"/>
                          <a:cs typeface="Calibri"/>
                        </a:rPr>
                        <a:t>9</a:t>
                      </a:r>
                    </a:p>
                  </a:txBody>
                  <a:tcPr marL="44450" marR="44450" marT="0" marB="0" anchor="b">
                    <a:lnL>
                      <a:noFill/>
                    </a:lnL>
                    <a:lnR>
                      <a:noFill/>
                    </a:lnR>
                    <a:lnT>
                      <a:noFill/>
                    </a:lnT>
                    <a:lnB>
                      <a:noFill/>
                    </a:lnB>
                  </a:tcPr>
                </a:tc>
                <a:tc>
                  <a:txBody>
                    <a:bodyPr/>
                    <a:lstStyle/>
                    <a:p>
                      <a:pPr algn="r">
                        <a:lnSpc>
                          <a:spcPts val="1400"/>
                        </a:lnSpc>
                        <a:spcBef>
                          <a:spcPts val="1200"/>
                        </a:spcBef>
                        <a:spcAft>
                          <a:spcPct val="0"/>
                        </a:spcAft>
                      </a:pPr>
                      <a:r>
                        <a:rPr lang="en-GB" sz="800" b="0" i="0" strike="noStrike" cap="none" spc="0" baseline="0" dirty="0">
                          <a:solidFill>
                            <a:srgbClr val="000000"/>
                          </a:solidFill>
                          <a:effectLst/>
                          <a:latin typeface="Calibri"/>
                          <a:ea typeface="Calibri"/>
                          <a:cs typeface="Calibri"/>
                        </a:rPr>
                        <a:t>15</a:t>
                      </a:r>
                    </a:p>
                  </a:txBody>
                  <a:tcPr marL="44450" marR="44450" marT="0" marB="0" anchor="b">
                    <a:lnL>
                      <a:noFill/>
                    </a:lnL>
                    <a:lnR>
                      <a:noFill/>
                    </a:lnR>
                    <a:lnT>
                      <a:noFill/>
                    </a:lnT>
                    <a:lnB>
                      <a:noFill/>
                    </a:lnB>
                  </a:tcPr>
                </a:tc>
                <a:extLst>
                  <a:ext uri="{0D108BD9-81ED-4DB2-BD59-A6C34878D82A}">
                    <a16:rowId xmlns:a16="http://schemas.microsoft.com/office/drawing/2014/main" val="2592120239"/>
                  </a:ext>
                </a:extLst>
              </a:tr>
              <a:tr h="195936">
                <a:tc>
                  <a:txBody>
                    <a:bodyPr/>
                    <a:lstStyle/>
                    <a:p>
                      <a:pPr algn="l">
                        <a:lnSpc>
                          <a:spcPts val="1400"/>
                        </a:lnSpc>
                        <a:spcBef>
                          <a:spcPts val="1200"/>
                        </a:spcBef>
                        <a:spcAft>
                          <a:spcPct val="0"/>
                        </a:spcAft>
                      </a:pPr>
                      <a:r>
                        <a:rPr lang="en-GB" sz="800" b="0" i="0" strike="noStrike" cap="none" spc="0" baseline="0" dirty="0">
                          <a:solidFill>
                            <a:srgbClr val="000000"/>
                          </a:solidFill>
                          <a:effectLst/>
                          <a:latin typeface="Calibri"/>
                          <a:ea typeface="Calibri"/>
                          <a:cs typeface="Calibri"/>
                        </a:rPr>
                        <a:t>CV</a:t>
                      </a:r>
                    </a:p>
                  </a:txBody>
                  <a:tcPr marL="44450" marR="44450" marT="0" marB="0" anchor="b">
                    <a:lnL>
                      <a:noFill/>
                    </a:lnL>
                    <a:lnR>
                      <a:noFill/>
                    </a:lnR>
                    <a:lnT>
                      <a:noFill/>
                    </a:lnT>
                    <a:lnB>
                      <a:noFill/>
                    </a:lnB>
                  </a:tcPr>
                </a:tc>
                <a:tc>
                  <a:txBody>
                    <a:bodyPr/>
                    <a:lstStyle/>
                    <a:p>
                      <a:pPr algn="r">
                        <a:lnSpc>
                          <a:spcPts val="1400"/>
                        </a:lnSpc>
                        <a:spcBef>
                          <a:spcPts val="1200"/>
                        </a:spcBef>
                        <a:spcAft>
                          <a:spcPct val="0"/>
                        </a:spcAft>
                      </a:pPr>
                      <a:r>
                        <a:rPr lang="en-GB" sz="800" b="0" i="0" strike="noStrike" cap="none" spc="0" baseline="0" dirty="0">
                          <a:solidFill>
                            <a:srgbClr val="000000"/>
                          </a:solidFill>
                          <a:effectLst/>
                          <a:latin typeface="Calibri"/>
                          <a:ea typeface="Calibri"/>
                          <a:cs typeface="Calibri"/>
                        </a:rPr>
                        <a:t>5.0</a:t>
                      </a:r>
                    </a:p>
                  </a:txBody>
                  <a:tcPr marL="44450" marR="44450" marT="0" marB="0" anchor="b">
                    <a:lnL>
                      <a:noFill/>
                    </a:lnL>
                    <a:lnR>
                      <a:noFill/>
                    </a:lnR>
                    <a:lnT>
                      <a:noFill/>
                    </a:lnT>
                    <a:lnB>
                      <a:noFill/>
                    </a:lnB>
                  </a:tcPr>
                </a:tc>
                <a:tc>
                  <a:txBody>
                    <a:bodyPr/>
                    <a:lstStyle/>
                    <a:p>
                      <a:pPr algn="r">
                        <a:lnSpc>
                          <a:spcPts val="1400"/>
                        </a:lnSpc>
                        <a:spcBef>
                          <a:spcPts val="1200"/>
                        </a:spcBef>
                        <a:spcAft>
                          <a:spcPct val="0"/>
                        </a:spcAft>
                      </a:pPr>
                      <a:r>
                        <a:rPr lang="en-GB" sz="800" b="0" i="0" strike="noStrike" cap="none" spc="0" baseline="0" dirty="0">
                          <a:solidFill>
                            <a:srgbClr val="000000"/>
                          </a:solidFill>
                          <a:effectLst/>
                          <a:latin typeface="Calibri"/>
                          <a:ea typeface="Calibri"/>
                          <a:cs typeface="Calibri"/>
                        </a:rPr>
                        <a:t>7.1</a:t>
                      </a:r>
                    </a:p>
                  </a:txBody>
                  <a:tcPr marL="44450" marR="44450" marT="0" marB="0" anchor="b">
                    <a:lnL>
                      <a:noFill/>
                    </a:lnL>
                    <a:lnR>
                      <a:noFill/>
                    </a:lnR>
                    <a:lnT>
                      <a:noFill/>
                    </a:lnT>
                    <a:lnB>
                      <a:noFill/>
                    </a:lnB>
                  </a:tcPr>
                </a:tc>
                <a:extLst>
                  <a:ext uri="{0D108BD9-81ED-4DB2-BD59-A6C34878D82A}">
                    <a16:rowId xmlns:a16="http://schemas.microsoft.com/office/drawing/2014/main" val="3264326768"/>
                  </a:ext>
                </a:extLst>
              </a:tr>
            </a:tbl>
          </a:graphicData>
        </a:graphic>
      </p:graphicFrame>
    </p:spTree>
    <p:extLst>
      <p:ext uri="{BB962C8B-B14F-4D97-AF65-F5344CB8AC3E}">
        <p14:creationId xmlns:p14="http://schemas.microsoft.com/office/powerpoint/2010/main" val="2791028192"/>
      </p:ext>
    </p:extLst>
  </p:cSld>
  <p:clrMapOvr>
    <a:masterClrMapping/>
  </p:clrMapOvr>
  <p:transition advClick="0" advTm="3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5A923236-BA76-4C0D-A2A1-084FC6A06AB6}"/>
              </a:ext>
            </a:extLst>
          </p:cNvPr>
          <p:cNvSpPr/>
          <p:nvPr/>
        </p:nvSpPr>
        <p:spPr>
          <a:xfrm>
            <a:off x="1691680" y="692696"/>
            <a:ext cx="5840060" cy="430887"/>
          </a:xfrm>
          <a:prstGeom prst="rect">
            <a:avLst/>
          </a:prstGeom>
        </p:spPr>
        <p:txBody>
          <a:bodyPr wrap="none">
            <a:spAutoFit/>
          </a:bodyPr>
          <a:lstStyle/>
          <a:p>
            <a:pPr lvl="0">
              <a:defRPr/>
            </a:pPr>
            <a:r>
              <a:rPr lang="en-GB" sz="2200" b="1" i="0" strike="noStrike" cap="none" spc="0" baseline="0" dirty="0">
                <a:solidFill>
                  <a:srgbClr val="262673"/>
                </a:solidFill>
                <a:effectLst/>
                <a:latin typeface="Arial"/>
                <a:ea typeface="Arial"/>
                <a:cs typeface="Arial"/>
              </a:rPr>
              <a:t>Festigkeitsbeurteilung der Halswirbelsäule</a:t>
            </a:r>
          </a:p>
        </p:txBody>
      </p:sp>
      <p:pic>
        <p:nvPicPr>
          <p:cNvPr id="5" name="Marcador de contenido 4">
            <a:extLst>
              <a:ext uri="{FF2B5EF4-FFF2-40B4-BE49-F238E27FC236}">
                <a16:creationId xmlns:a16="http://schemas.microsoft.com/office/drawing/2014/main" id="{7A87CCB9-1F4E-4FD2-8636-0DD62C443827}"/>
              </a:ext>
            </a:extLst>
          </p:cNvPr>
          <p:cNvPicPr>
            <a:picLocks noGrp="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323528" y="1610211"/>
            <a:ext cx="3347116" cy="4267060"/>
          </a:xfrm>
          <a:prstGeom prst="rect">
            <a:avLst/>
          </a:prstGeom>
        </p:spPr>
      </p:pic>
      <p:sp>
        <p:nvSpPr>
          <p:cNvPr id="6" name="Rectángulo 5">
            <a:extLst>
              <a:ext uri="{FF2B5EF4-FFF2-40B4-BE49-F238E27FC236}">
                <a16:creationId xmlns:a16="http://schemas.microsoft.com/office/drawing/2014/main" id="{ABAB5294-5FBA-4472-B080-1FCB0135AF03}"/>
              </a:ext>
            </a:extLst>
          </p:cNvPr>
          <p:cNvSpPr/>
          <p:nvPr/>
        </p:nvSpPr>
        <p:spPr>
          <a:xfrm>
            <a:off x="4283968" y="1610211"/>
            <a:ext cx="4752528" cy="4832092"/>
          </a:xfrm>
          <a:prstGeom prst="rect">
            <a:avLst/>
          </a:prstGeom>
        </p:spPr>
        <p:txBody>
          <a:bodyPr wrap="square">
            <a:spAutoFit/>
          </a:bodyPr>
          <a:lstStyle/>
          <a:p>
            <a:pPr>
              <a:spcAft>
                <a:spcPct val="0"/>
              </a:spcAft>
            </a:pPr>
            <a:r>
              <a:rPr lang="en-GB" sz="1800" b="1" i="0" strike="noStrike" cap="none" spc="0" baseline="0" dirty="0">
                <a:solidFill>
                  <a:srgbClr val="000000"/>
                </a:solidFill>
                <a:effectLst/>
                <a:latin typeface="Calibri"/>
                <a:ea typeface="Calibri"/>
                <a:cs typeface="Calibri"/>
              </a:rPr>
              <a:t>MESSGERÄTE: </a:t>
            </a:r>
            <a:r>
              <a:rPr lang="en-GB" sz="1800" b="0" i="0" strike="noStrike" cap="none" spc="0" baseline="0" dirty="0">
                <a:solidFill>
                  <a:srgbClr val="000000"/>
                </a:solidFill>
                <a:effectLst/>
                <a:latin typeface="Calibri"/>
                <a:ea typeface="Calibri"/>
                <a:cs typeface="Calibri"/>
              </a:rPr>
              <a:t>Oberflächen-EMG</a:t>
            </a:r>
          </a:p>
          <a:p>
            <a:pPr>
              <a:spcAft>
                <a:spcPct val="0"/>
              </a:spcAft>
            </a:pPr>
            <a:endParaRPr lang="es-ES" sz="1800" dirty="0">
              <a:solidFill>
                <a:srgbClr val="C00000"/>
              </a:solidFill>
              <a:latin typeface="Calibri" pitchFamily="34" charset="0"/>
              <a:ea typeface="Times New Roman" panose="02020603050405020304" pitchFamily="18" charset="0"/>
              <a:cs typeface="Times New Roman" panose="02020603050405020304" pitchFamily="18" charset="0"/>
            </a:endParaRPr>
          </a:p>
          <a:p>
            <a:pPr>
              <a:spcAft>
                <a:spcPct val="0"/>
              </a:spcAft>
            </a:pPr>
            <a:r>
              <a:rPr lang="en-GB" sz="1800" b="0" i="0" strike="noStrike" cap="none" spc="0" baseline="0" dirty="0">
                <a:solidFill>
                  <a:srgbClr val="000000"/>
                </a:solidFill>
                <a:effectLst/>
                <a:latin typeface="Calibri"/>
                <a:ea typeface="Calibri"/>
                <a:cs typeface="Calibri"/>
              </a:rPr>
              <a:t>Rohe Oberflächen-EMG-Kurve für den zervikalen Erector spinae (unten) von einem Probanden, der das Flexions-Relaxations-Phänomen mit Aktivierung vor der Re-Extension während des experimentellen Protokolls zeigt. Der zervikale Flexionswinkel ist ebenfalls dargestellt (oben). Die Daten werden für die verschiedenen Phasen des Protokolls dargestellt: aufrecht (Phase 1), Vorwärtsflexion (Phase 2), volle Flexion (Phase 3), Re-Extension (Phase 4). </a:t>
            </a:r>
            <a:r>
              <a:rPr lang="en-GB" sz="1400" b="0" i="0" strike="noStrike" cap="none" spc="0" baseline="0" dirty="0">
                <a:solidFill>
                  <a:srgbClr val="000000"/>
                </a:solidFill>
                <a:effectLst/>
                <a:latin typeface="Calibri"/>
                <a:ea typeface="Calibri"/>
                <a:cs typeface="Calibri"/>
              </a:rPr>
              <a:t>Bild und Hinweis aus Burnett, A., O'Sullivan, P., Caneiro, J. P., Krug, R., Bochmann, F., &amp; Helgestad, G. W. (2009). "An examination of the flexion-relaxation phenomenon in the cervical spine in lumbo-pelvic sitting"</a:t>
            </a:r>
            <a:r>
              <a:rPr lang="en-GB" sz="1400" b="0" i="1" dirty="0">
                <a:solidFill>
                  <a:srgbClr val="000000"/>
                </a:solidFill>
                <a:latin typeface="Calibri"/>
                <a:ea typeface="Calibri"/>
                <a:cs typeface="Calibri"/>
              </a:rPr>
              <a:t>; </a:t>
            </a:r>
            <a:r>
              <a:rPr lang="en-GB" sz="1400" b="0" i="1" strike="noStrike" cap="none" spc="0" baseline="0" dirty="0">
                <a:solidFill>
                  <a:srgbClr val="000000"/>
                </a:solidFill>
                <a:effectLst/>
                <a:latin typeface="Calibri"/>
                <a:ea typeface="Calibri"/>
                <a:cs typeface="Calibri"/>
              </a:rPr>
              <a:t>Journal of Electromyography and Kinesiology, 19(4), e229-e236</a:t>
            </a:r>
            <a:r>
              <a:rPr lang="en-GB" sz="1800" b="0" i="0" strike="noStrike" cap="none" spc="0" baseline="0" dirty="0">
                <a:solidFill>
                  <a:srgbClr val="000000"/>
                </a:solidFill>
                <a:effectLst/>
                <a:latin typeface="Calibri"/>
                <a:ea typeface="Calibri"/>
                <a:cs typeface="Calibri"/>
              </a:rPr>
              <a:t>.</a:t>
            </a:r>
          </a:p>
          <a:p>
            <a:pPr>
              <a:spcAft>
                <a:spcPct val="0"/>
              </a:spcAft>
            </a:pPr>
            <a:endParaRPr lang="es-ES" sz="1800" dirty="0">
              <a:solidFill>
                <a:srgbClr val="C00000"/>
              </a:solidFill>
              <a:latin typeface="Calibri"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5368461"/>
      </p:ext>
    </p:extLst>
  </p:cSld>
  <p:clrMapOvr>
    <a:masterClrMapping/>
  </p:clrMapOvr>
  <p:transition advClick="0" advTm="3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93252806-8FCF-4687-A3F8-0AAB7266133C}"/>
              </a:ext>
            </a:extLst>
          </p:cNvPr>
          <p:cNvSpPr>
            <a:spLocks noGrp="1"/>
          </p:cNvSpPr>
          <p:nvPr>
            <p:ph type="title"/>
          </p:nvPr>
        </p:nvSpPr>
        <p:spPr>
          <a:xfrm>
            <a:off x="642600" y="2276872"/>
            <a:ext cx="7858800" cy="989035"/>
          </a:xfrm>
        </p:spPr>
        <p:txBody>
          <a:bodyPr>
            <a:normAutofit/>
          </a:bodyPr>
          <a:lstStyle/>
          <a:p>
            <a:r>
              <a:rPr lang="en-GB" sz="2200" b="1" i="0" strike="noStrike" cap="none" spc="0" baseline="0" dirty="0">
                <a:solidFill>
                  <a:srgbClr val="262673"/>
                </a:solidFill>
                <a:effectLst/>
                <a:latin typeface="+mn-lt"/>
                <a:ea typeface="Arial Bold"/>
                <a:cs typeface="Arial Bold"/>
              </a:rPr>
              <a:t>Beispiel für Ergebnisse</a:t>
            </a:r>
          </a:p>
        </p:txBody>
      </p:sp>
      <p:sp>
        <p:nvSpPr>
          <p:cNvPr id="5" name="CuadroTexto 4">
            <a:extLst>
              <a:ext uri="{FF2B5EF4-FFF2-40B4-BE49-F238E27FC236}">
                <a16:creationId xmlns:a16="http://schemas.microsoft.com/office/drawing/2014/main" id="{0AEE2AE8-420C-4090-AEE1-C362C1593623}"/>
              </a:ext>
            </a:extLst>
          </p:cNvPr>
          <p:cNvSpPr txBox="1"/>
          <p:nvPr/>
        </p:nvSpPr>
        <p:spPr>
          <a:xfrm>
            <a:off x="5292080" y="6017914"/>
            <a:ext cx="4443089" cy="228829"/>
          </a:xfrm>
          <a:prstGeom prst="rect">
            <a:avLst/>
          </a:prstGeom>
          <a:noFill/>
        </p:spPr>
        <p:txBody>
          <a:bodyPr wrap="square" rtlCol="0">
            <a:spAutoFit/>
          </a:bodyPr>
          <a:lstStyle/>
          <a:p>
            <a:r>
              <a:rPr lang="en-GB" sz="900" b="1" i="0" strike="noStrike" cap="none" spc="0" baseline="0" dirty="0">
                <a:solidFill>
                  <a:srgbClr val="FFFFFF"/>
                </a:solidFill>
                <a:effectLst/>
                <a:latin typeface="Arial"/>
                <a:ea typeface="Arial"/>
                <a:cs typeface="Arial"/>
                <a:hlinkClick r:id="rId2" tooltip="http://preguntamos.blogspot.com/2011/11/como-hacer-grupos-de-trabajo-en-el.html" history="0"/>
              </a:rPr>
              <a:t>Dieses Foto </a:t>
            </a:r>
            <a:r>
              <a:rPr lang="en-GB" sz="900" b="1" i="0" strike="noStrike" cap="none" spc="0" baseline="0" dirty="0">
                <a:solidFill>
                  <a:srgbClr val="FFFFFF"/>
                </a:solidFill>
                <a:effectLst/>
                <a:latin typeface="Arial"/>
                <a:ea typeface="Arial"/>
                <a:cs typeface="Arial"/>
              </a:rPr>
              <a:t>von einem unbekannten Fotografen steht unter der Lizenz </a:t>
            </a:r>
            <a:r>
              <a:rPr lang="en-GB" sz="900" b="1" i="0" strike="noStrike" cap="none" spc="0" baseline="0" dirty="0">
                <a:solidFill>
                  <a:srgbClr val="FFFFFF"/>
                </a:solidFill>
                <a:effectLst/>
                <a:latin typeface="Arial"/>
                <a:ea typeface="Arial"/>
                <a:cs typeface="Arial"/>
                <a:hlinkClick r:id="rId3" tooltip="https://creativecommons.org/licenses/by-nc-sa/3.0/" history="0"/>
              </a:rPr>
              <a:t>CC BY-SA-NC</a:t>
            </a:r>
          </a:p>
        </p:txBody>
      </p:sp>
      <p:pic>
        <p:nvPicPr>
          <p:cNvPr id="6" name="Imagen 5">
            <a:extLst>
              <a:ext uri="{FF2B5EF4-FFF2-40B4-BE49-F238E27FC236}">
                <a16:creationId xmlns:a16="http://schemas.microsoft.com/office/drawing/2014/main" id="{0E727E49-8B7B-4E73-AAF6-C5C93D513E8E}"/>
              </a:ext>
            </a:extLst>
          </p:cNvPr>
          <p:cNvPicPr>
            <a:picLocks noChangeAspect="1"/>
          </p:cNvPicPr>
          <p:nvPr/>
        </p:nvPicPr>
        <p:blipFill>
          <a:blip r:embed="rId4" cstate="print"/>
          <a:stretch>
            <a:fillRect/>
          </a:stretch>
        </p:blipFill>
        <p:spPr>
          <a:xfrm>
            <a:off x="3684955" y="3265907"/>
            <a:ext cx="1774090" cy="1926503"/>
          </a:xfrm>
          <a:prstGeom prst="rect">
            <a:avLst/>
          </a:prstGeom>
        </p:spPr>
      </p:pic>
    </p:spTree>
    <p:extLst>
      <p:ext uri="{BB962C8B-B14F-4D97-AF65-F5344CB8AC3E}">
        <p14:creationId xmlns:p14="http://schemas.microsoft.com/office/powerpoint/2010/main" val="301735005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9552" y="1196752"/>
            <a:ext cx="8280920" cy="1728192"/>
          </a:xfrm>
        </p:spPr>
        <p:txBody>
          <a:bodyPr/>
          <a:lstStyle/>
          <a:p>
            <a:pPr algn="l"/>
            <a:r>
              <a:rPr lang="en-GB" sz="1400" b="0" i="0" strike="noStrike" cap="none" spc="0" baseline="0" dirty="0">
                <a:solidFill>
                  <a:srgbClr val="000000"/>
                </a:solidFill>
                <a:effectLst/>
                <a:latin typeface="Arial Bold"/>
                <a:ea typeface="Arial Bold"/>
                <a:cs typeface="Arial Bold"/>
              </a:rPr>
              <a:t>Im Folgenden kommentieren wir die Ergebnisse eines Falles nach einer funktionellen Beurteilung einer Halswirbelsäule. Bei diesem Test wird die Bewegung der Halswirbelsäule bei einfachen Aktivitäten </a:t>
            </a:r>
            <a:r>
              <a:rPr lang="en-GB" sz="1400" b="1" i="0" strike="noStrike" cap="none" spc="0" baseline="0" dirty="0">
                <a:solidFill>
                  <a:srgbClr val="000000"/>
                </a:solidFill>
                <a:effectLst/>
                <a:latin typeface="Arial Bold"/>
                <a:ea typeface="Arial Bold"/>
                <a:cs typeface="Arial Bold"/>
              </a:rPr>
              <a:t>kinetisch </a:t>
            </a:r>
            <a:r>
              <a:rPr lang="en-GB" sz="1400" b="0" i="0" strike="noStrike" cap="none" spc="0" baseline="0" dirty="0">
                <a:solidFill>
                  <a:srgbClr val="000000"/>
                </a:solidFill>
                <a:effectLst/>
                <a:latin typeface="Arial Bold"/>
                <a:ea typeface="Arial Bold"/>
                <a:cs typeface="Arial Bold"/>
              </a:rPr>
              <a:t>analysiert, um anomale oder nicht funktionelle Bewegungen als Nebenwirkung einer schmerzhaften Wirbelsäulenerkrankung zu erkennen. </a:t>
            </a:r>
            <a:br>
              <a:rPr sz="1400" dirty="0"/>
            </a:br>
            <a:br>
              <a:rPr sz="1400" dirty="0"/>
            </a:br>
            <a:r>
              <a:rPr lang="en-GB" sz="1400" b="0" i="0" strike="noStrike" cap="none" spc="0" baseline="0" dirty="0">
                <a:solidFill>
                  <a:srgbClr val="000000"/>
                </a:solidFill>
                <a:effectLst/>
                <a:latin typeface="Arial Bold"/>
                <a:ea typeface="Arial Bold"/>
                <a:cs typeface="Arial Bold"/>
              </a:rPr>
              <a:t>Das verwendete Beurteilungsgerät ist das NEDCERVICAL/IBV, und die Aufzeichnungstechnik war die Photogrammetrie. </a:t>
            </a:r>
            <a:br>
              <a:rPr sz="1400" dirty="0"/>
            </a:br>
            <a:br>
              <a:rPr sz="1400" dirty="0"/>
            </a:br>
            <a:r>
              <a:rPr lang="en-GB" sz="1400" b="0" i="0" strike="noStrike" cap="none" spc="0" baseline="0" dirty="0">
                <a:solidFill>
                  <a:srgbClr val="000000"/>
                </a:solidFill>
                <a:effectLst/>
                <a:latin typeface="Arial Bold"/>
                <a:ea typeface="Arial Bold"/>
                <a:cs typeface="Arial Bold"/>
              </a:rPr>
              <a:t>Um die Beurteilung durchzuführen, vergleicht dieses System die erhaltenen Ergebnisse mit denen einer Gruppe von Probanden, die mit den Merkmalen des Patienten vergleichbar sind (Datenbanken mit normalen und pathologischen Daten und nach Alter und Geschlecht segmentierte Daten). </a:t>
            </a:r>
            <a:br>
              <a:rPr sz="1400" dirty="0"/>
            </a:br>
            <a:br>
              <a:rPr sz="1400" dirty="0"/>
            </a:br>
            <a:r>
              <a:rPr lang="en-GB" sz="1400" b="0" i="0" strike="noStrike" cap="none" spc="0" baseline="0" dirty="0">
                <a:solidFill>
                  <a:srgbClr val="000000"/>
                </a:solidFill>
                <a:effectLst/>
                <a:latin typeface="Arial Bold"/>
                <a:ea typeface="Arial Bold"/>
                <a:cs typeface="Arial Bold"/>
              </a:rPr>
              <a:t>Das Beurteilungsprotokoll ist standardisiert und verwendet zwei Gesten:</a:t>
            </a:r>
            <a:br>
              <a:rPr sz="1400" dirty="0"/>
            </a:br>
            <a:br>
              <a:rPr sz="1400" dirty="0"/>
            </a:br>
            <a:r>
              <a:rPr lang="en-GB" sz="1400" b="0" i="0" strike="noStrike" cap="none" spc="0" baseline="0" dirty="0">
                <a:solidFill>
                  <a:srgbClr val="000000"/>
                </a:solidFill>
                <a:effectLst/>
                <a:latin typeface="Arial Bold"/>
                <a:ea typeface="Arial Bold"/>
                <a:cs typeface="Arial Bold"/>
              </a:rPr>
              <a:t>	</a:t>
            </a:r>
            <a:r>
              <a:rPr lang="en-GB" sz="1400" b="1" i="0" strike="noStrike" cap="none" spc="0" baseline="0" dirty="0">
                <a:solidFill>
                  <a:srgbClr val="000000"/>
                </a:solidFill>
                <a:effectLst/>
                <a:latin typeface="Arial Bold"/>
                <a:ea typeface="Arial Bold"/>
                <a:cs typeface="Arial Bold"/>
              </a:rPr>
              <a:t>Limit-Test: </a:t>
            </a:r>
            <a:r>
              <a:rPr lang="en-GB" sz="1400" b="0" i="0" strike="noStrike" cap="none" spc="0" baseline="0" dirty="0">
                <a:solidFill>
                  <a:srgbClr val="000000"/>
                </a:solidFill>
                <a:effectLst/>
                <a:latin typeface="Arial Bold"/>
                <a:ea typeface="Arial Bold"/>
                <a:cs typeface="Arial Bold"/>
              </a:rPr>
              <a:t>Hierbei werden die funktionellen Grenzen der Bewegung in jeder der Raumrichtungen analysiert.</a:t>
            </a:r>
            <a:br>
              <a:rPr sz="1400" dirty="0"/>
            </a:br>
            <a:br>
              <a:rPr sz="1400" dirty="0"/>
            </a:br>
            <a:r>
              <a:rPr lang="en-GB" sz="1400" b="0" i="0" strike="noStrike" cap="none" spc="0" baseline="0" dirty="0">
                <a:solidFill>
                  <a:srgbClr val="000000"/>
                </a:solidFill>
                <a:effectLst/>
                <a:latin typeface="Arial Bold"/>
                <a:ea typeface="Arial Bold"/>
                <a:cs typeface="Arial Bold"/>
              </a:rPr>
              <a:t>	</a:t>
            </a:r>
            <a:r>
              <a:rPr lang="en-GB" sz="1400" b="1" i="0" strike="noStrike" cap="none" spc="0" baseline="0" dirty="0">
                <a:solidFill>
                  <a:srgbClr val="000000"/>
                </a:solidFill>
                <a:effectLst/>
                <a:latin typeface="Arial Bold"/>
                <a:ea typeface="Arial Bold"/>
                <a:cs typeface="Arial Bold"/>
              </a:rPr>
              <a:t>Funktionstest (oder Lichttest)</a:t>
            </a:r>
            <a:r>
              <a:rPr lang="en-GB" sz="1400" b="0" i="0" strike="noStrike" cap="none" spc="0" baseline="0" dirty="0">
                <a:solidFill>
                  <a:srgbClr val="000000"/>
                </a:solidFill>
                <a:effectLst/>
                <a:latin typeface="Arial Bold"/>
                <a:ea typeface="Arial Bold"/>
                <a:cs typeface="Arial Bold"/>
              </a:rPr>
              <a:t>: Hierbei wird die Bewegung der Halswirbelsäule analysiert, während der Patient in Richtung der an der Decke befindlichen Lichter starrt. </a:t>
            </a:r>
          </a:p>
        </p:txBody>
      </p:sp>
    </p:spTree>
    <p:extLst>
      <p:ext uri="{BB962C8B-B14F-4D97-AF65-F5344CB8AC3E}">
        <p14:creationId xmlns:p14="http://schemas.microsoft.com/office/powerpoint/2010/main" val="4098218067"/>
      </p:ext>
    </p:extLst>
  </p:cSld>
  <p:clrMapOvr>
    <a:masterClrMapping/>
  </p:clrMapOvr>
  <mc:AlternateContent xmlns:mc="http://schemas.openxmlformats.org/markup-compatibility/2006" xmlns:p14="http://schemas.microsoft.com/office/powerpoint/2010/main">
    <mc:Choice Requires="p14">
      <p:transition spd="slow" p14:dur="2000" advTm="3934"/>
    </mc:Choice>
    <mc:Fallback xmlns="">
      <p:transition spd="slow" advTm="3934"/>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F8FD97C7-7CC6-4D21-BF3A-7A46BC424163}"/>
              </a:ext>
            </a:extLst>
          </p:cNvPr>
          <p:cNvPicPr>
            <a:picLocks noChangeAspect="1"/>
          </p:cNvPicPr>
          <p:nvPr/>
        </p:nvPicPr>
        <p:blipFill>
          <a:blip r:embed="rId3" cstate="print"/>
          <a:stretch>
            <a:fillRect/>
          </a:stretch>
        </p:blipFill>
        <p:spPr>
          <a:xfrm>
            <a:off x="6444208" y="907987"/>
            <a:ext cx="1809524" cy="1209524"/>
          </a:xfrm>
          <a:prstGeom prst="rect">
            <a:avLst/>
          </a:prstGeom>
        </p:spPr>
      </p:pic>
      <p:pic>
        <p:nvPicPr>
          <p:cNvPr id="11" name="Imagen 10">
            <a:extLst>
              <a:ext uri="{FF2B5EF4-FFF2-40B4-BE49-F238E27FC236}">
                <a16:creationId xmlns:a16="http://schemas.microsoft.com/office/drawing/2014/main" id="{8142085A-2A91-4EB8-8283-DDB2180E96B6}"/>
              </a:ext>
            </a:extLst>
          </p:cNvPr>
          <p:cNvPicPr>
            <a:picLocks noChangeAspect="1"/>
          </p:cNvPicPr>
          <p:nvPr/>
        </p:nvPicPr>
        <p:blipFill>
          <a:blip r:embed="rId4" cstate="print"/>
          <a:stretch>
            <a:fillRect/>
          </a:stretch>
        </p:blipFill>
        <p:spPr>
          <a:xfrm>
            <a:off x="5350583" y="566546"/>
            <a:ext cx="1809524" cy="1209524"/>
          </a:xfrm>
          <a:prstGeom prst="rect">
            <a:avLst/>
          </a:prstGeom>
        </p:spPr>
      </p:pic>
      <p:pic>
        <p:nvPicPr>
          <p:cNvPr id="2" name="Imagen 1"/>
          <p:cNvPicPr>
            <a:picLocks noChangeAspect="1"/>
          </p:cNvPicPr>
          <p:nvPr/>
        </p:nvPicPr>
        <p:blipFill>
          <a:blip r:embed="rId5" cstate="print"/>
          <a:stretch>
            <a:fillRect/>
          </a:stretch>
        </p:blipFill>
        <p:spPr>
          <a:xfrm>
            <a:off x="337344" y="3214833"/>
            <a:ext cx="5399793" cy="2909090"/>
          </a:xfrm>
          <a:prstGeom prst="rect">
            <a:avLst/>
          </a:prstGeom>
        </p:spPr>
      </p:pic>
      <p:pic>
        <p:nvPicPr>
          <p:cNvPr id="3" name="Imagen 2"/>
          <p:cNvPicPr>
            <a:picLocks noChangeAspect="1"/>
          </p:cNvPicPr>
          <p:nvPr/>
        </p:nvPicPr>
        <p:blipFill>
          <a:blip r:embed="rId6" cstate="print"/>
          <a:stretch>
            <a:fillRect/>
          </a:stretch>
        </p:blipFill>
        <p:spPr>
          <a:xfrm>
            <a:off x="323528" y="764704"/>
            <a:ext cx="5399793" cy="1649937"/>
          </a:xfrm>
          <a:prstGeom prst="rect">
            <a:avLst/>
          </a:prstGeom>
        </p:spPr>
      </p:pic>
      <p:pic>
        <p:nvPicPr>
          <p:cNvPr id="6" name="Imagen 5"/>
          <p:cNvPicPr>
            <a:picLocks noChangeAspect="1"/>
          </p:cNvPicPr>
          <p:nvPr/>
        </p:nvPicPr>
        <p:blipFill>
          <a:blip r:embed="rId7" cstate="print"/>
          <a:stretch>
            <a:fillRect/>
          </a:stretch>
        </p:blipFill>
        <p:spPr>
          <a:xfrm>
            <a:off x="323527" y="2485178"/>
            <a:ext cx="5399793" cy="646046"/>
          </a:xfrm>
          <a:prstGeom prst="rect">
            <a:avLst/>
          </a:prstGeom>
        </p:spPr>
      </p:pic>
      <p:pic>
        <p:nvPicPr>
          <p:cNvPr id="7" name="Imagen 6"/>
          <p:cNvPicPr>
            <a:picLocks noChangeAspect="1"/>
          </p:cNvPicPr>
          <p:nvPr/>
        </p:nvPicPr>
        <p:blipFill>
          <a:blip r:embed="rId8" cstate="print"/>
          <a:stretch>
            <a:fillRect/>
          </a:stretch>
        </p:blipFill>
        <p:spPr>
          <a:xfrm>
            <a:off x="6088333" y="3786711"/>
            <a:ext cx="2718323" cy="1907558"/>
          </a:xfrm>
          <a:prstGeom prst="rect">
            <a:avLst/>
          </a:prstGeom>
        </p:spPr>
      </p:pic>
      <p:sp>
        <p:nvSpPr>
          <p:cNvPr id="9" name="Título 8">
            <a:extLst>
              <a:ext uri="{FF2B5EF4-FFF2-40B4-BE49-F238E27FC236}">
                <a16:creationId xmlns:a16="http://schemas.microsoft.com/office/drawing/2014/main" id="{66621FFC-F9B5-41C4-9688-3011C97FC71C}"/>
              </a:ext>
            </a:extLst>
          </p:cNvPr>
          <p:cNvSpPr>
            <a:spLocks noGrp="1"/>
          </p:cNvSpPr>
          <p:nvPr>
            <p:ph type="title"/>
          </p:nvPr>
        </p:nvSpPr>
        <p:spPr/>
        <p:txBody>
          <a:bodyPr/>
          <a:lstStyle/>
          <a:p>
            <a:endParaRPr lang="es-ES" dirty="0"/>
          </a:p>
        </p:txBody>
      </p:sp>
      <p:pic>
        <p:nvPicPr>
          <p:cNvPr id="13" name="Imagen 12">
            <a:extLst>
              <a:ext uri="{FF2B5EF4-FFF2-40B4-BE49-F238E27FC236}">
                <a16:creationId xmlns:a16="http://schemas.microsoft.com/office/drawing/2014/main" id="{D59D9477-005A-4F1A-A1FD-2CE9DFF19E93}"/>
              </a:ext>
            </a:extLst>
          </p:cNvPr>
          <p:cNvPicPr>
            <a:picLocks noChangeAspect="1"/>
          </p:cNvPicPr>
          <p:nvPr/>
        </p:nvPicPr>
        <p:blipFill>
          <a:blip r:embed="rId9" cstate="print"/>
          <a:stretch>
            <a:fillRect/>
          </a:stretch>
        </p:blipFill>
        <p:spPr>
          <a:xfrm>
            <a:off x="7457611" y="1554013"/>
            <a:ext cx="1809524" cy="12095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97874"/>
    </mc:Choice>
    <mc:Fallback xmlns="">
      <p:transition spd="slow" advTm="197874"/>
    </mc:Fallback>
  </mc:AlternateContent>
  <p:extLst>
    <p:ext uri="{E180D4A7-C9FB-4DFB-919C-405C955672EB}">
      <p14:showEvtLst xmlns:p14="http://schemas.microsoft.com/office/powerpoint/2010/main">
        <p14:playEvt time="0" objId="8"/>
        <p14:stopEvt time="195935" objId="8"/>
      </p14:showEvtLst>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cstate="print"/>
          <a:stretch>
            <a:fillRect/>
          </a:stretch>
        </p:blipFill>
        <p:spPr>
          <a:xfrm>
            <a:off x="1043608" y="2460125"/>
            <a:ext cx="7245967" cy="2155825"/>
          </a:xfrm>
          <a:prstGeom prst="rect">
            <a:avLst/>
          </a:prstGeom>
        </p:spPr>
      </p:pic>
      <p:pic>
        <p:nvPicPr>
          <p:cNvPr id="6" name="Imagen 5"/>
          <p:cNvPicPr>
            <a:picLocks noChangeAspect="1"/>
          </p:cNvPicPr>
          <p:nvPr/>
        </p:nvPicPr>
        <p:blipFill>
          <a:blip r:embed="rId4" cstate="print"/>
          <a:stretch>
            <a:fillRect/>
          </a:stretch>
        </p:blipFill>
        <p:spPr>
          <a:xfrm>
            <a:off x="1403648" y="4913861"/>
            <a:ext cx="5314286" cy="1133333"/>
          </a:xfrm>
          <a:prstGeom prst="rect">
            <a:avLst/>
          </a:prstGeom>
        </p:spPr>
      </p:pic>
      <p:sp>
        <p:nvSpPr>
          <p:cNvPr id="8" name="Título 7">
            <a:extLst>
              <a:ext uri="{FF2B5EF4-FFF2-40B4-BE49-F238E27FC236}">
                <a16:creationId xmlns:a16="http://schemas.microsoft.com/office/drawing/2014/main" id="{B873190C-12C4-43B1-A4B2-D00C90A26932}"/>
              </a:ext>
            </a:extLst>
          </p:cNvPr>
          <p:cNvSpPr>
            <a:spLocks noGrp="1"/>
          </p:cNvSpPr>
          <p:nvPr>
            <p:ph type="title"/>
          </p:nvPr>
        </p:nvSpPr>
        <p:spPr/>
        <p:txBody>
          <a:bodyPr/>
          <a:lstStyle/>
          <a:p>
            <a:endParaRPr lang="es-ES" dirty="0"/>
          </a:p>
        </p:txBody>
      </p:sp>
      <p:pic>
        <p:nvPicPr>
          <p:cNvPr id="9" name="Imagen 8">
            <a:extLst>
              <a:ext uri="{FF2B5EF4-FFF2-40B4-BE49-F238E27FC236}">
                <a16:creationId xmlns:a16="http://schemas.microsoft.com/office/drawing/2014/main" id="{49E0C8FE-ABF6-4C3D-AE37-556E50452002}"/>
              </a:ext>
            </a:extLst>
          </p:cNvPr>
          <p:cNvPicPr>
            <a:picLocks noChangeAspect="1"/>
          </p:cNvPicPr>
          <p:nvPr/>
        </p:nvPicPr>
        <p:blipFill>
          <a:blip r:embed="rId5" cstate="print"/>
          <a:stretch>
            <a:fillRect/>
          </a:stretch>
        </p:blipFill>
        <p:spPr>
          <a:xfrm>
            <a:off x="6225894" y="1101646"/>
            <a:ext cx="1809524" cy="1209524"/>
          </a:xfrm>
          <a:prstGeom prst="rect">
            <a:avLst/>
          </a:prstGeom>
        </p:spPr>
      </p:pic>
      <p:pic>
        <p:nvPicPr>
          <p:cNvPr id="10" name="Imagen 9">
            <a:extLst>
              <a:ext uri="{FF2B5EF4-FFF2-40B4-BE49-F238E27FC236}">
                <a16:creationId xmlns:a16="http://schemas.microsoft.com/office/drawing/2014/main" id="{A2C0E172-0046-46FA-AA7F-788A86C3EA22}"/>
              </a:ext>
            </a:extLst>
          </p:cNvPr>
          <p:cNvPicPr>
            <a:picLocks noChangeAspect="1"/>
          </p:cNvPicPr>
          <p:nvPr/>
        </p:nvPicPr>
        <p:blipFill>
          <a:blip r:embed="rId6" cstate="print"/>
          <a:stretch>
            <a:fillRect/>
          </a:stretch>
        </p:blipFill>
        <p:spPr>
          <a:xfrm>
            <a:off x="4104057" y="660125"/>
            <a:ext cx="1200000" cy="1800000"/>
          </a:xfrm>
          <a:prstGeom prst="rect">
            <a:avLst/>
          </a:prstGeom>
        </p:spPr>
      </p:pic>
      <p:pic>
        <p:nvPicPr>
          <p:cNvPr id="11" name="Imagen 10">
            <a:extLst>
              <a:ext uri="{FF2B5EF4-FFF2-40B4-BE49-F238E27FC236}">
                <a16:creationId xmlns:a16="http://schemas.microsoft.com/office/drawing/2014/main" id="{32BABB08-811F-4DE3-85A4-DD71D80590EE}"/>
              </a:ext>
            </a:extLst>
          </p:cNvPr>
          <p:cNvPicPr>
            <a:picLocks noChangeAspect="1"/>
          </p:cNvPicPr>
          <p:nvPr/>
        </p:nvPicPr>
        <p:blipFill>
          <a:blip r:embed="rId5" cstate="print"/>
          <a:stretch>
            <a:fillRect/>
          </a:stretch>
        </p:blipFill>
        <p:spPr>
          <a:xfrm flipH="1">
            <a:off x="1194635" y="908876"/>
            <a:ext cx="1987585" cy="1302497"/>
          </a:xfrm>
          <a:prstGeom prst="rect">
            <a:avLst/>
          </a:prstGeom>
        </p:spPr>
      </p:pic>
    </p:spTree>
    <p:extLst>
      <p:ext uri="{BB962C8B-B14F-4D97-AF65-F5344CB8AC3E}">
        <p14:creationId xmlns:p14="http://schemas.microsoft.com/office/powerpoint/2010/main" val="1117096350"/>
      </p:ext>
    </p:extLst>
  </p:cSld>
  <p:clrMapOvr>
    <a:masterClrMapping/>
  </p:clrMapOvr>
  <mc:AlternateContent xmlns:mc="http://schemas.openxmlformats.org/markup-compatibility/2006" xmlns:p14="http://schemas.microsoft.com/office/powerpoint/2010/main">
    <mc:Choice Requires="p14">
      <p:transition spd="slow" p14:dur="2000" advTm="85283"/>
    </mc:Choice>
    <mc:Fallback xmlns="">
      <p:transition spd="slow" advTm="85283"/>
    </mc:Fallback>
  </mc:AlternateContent>
  <p:extLst>
    <p:ext uri="{E180D4A7-C9FB-4DFB-919C-405C955672EB}">
      <p14:showEvtLst xmlns:p14="http://schemas.microsoft.com/office/powerpoint/2010/main">
        <p14:playEvt time="1" objId="7"/>
        <p14:stopEvt time="84685" objId="7"/>
      </p14:showEvtLst>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3910805" y="3198167"/>
            <a:ext cx="1930755" cy="457657"/>
          </a:xfrm>
          <a:prstGeom prst="rect">
            <a:avLst/>
          </a:prstGeom>
          <a:solidFill>
            <a:srgbClr val="64A0C8"/>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lang="en-GB" sz="2400" b="0" i="0" strike="noStrike" cap="none" spc="0" baseline="0" dirty="0">
                <a:solidFill>
                  <a:srgbClr val="FFFFFF"/>
                </a:solidFill>
                <a:effectLst/>
                <a:latin typeface="Verdana"/>
                <a:ea typeface="Verdana"/>
                <a:cs typeface="Verdana"/>
              </a:rPr>
              <a:t>Normal</a:t>
            </a:r>
          </a:p>
        </p:txBody>
      </p:sp>
      <p:pic>
        <p:nvPicPr>
          <p:cNvPr id="2" name="Imagen 1"/>
          <p:cNvPicPr>
            <a:picLocks noChangeAspect="1"/>
          </p:cNvPicPr>
          <p:nvPr/>
        </p:nvPicPr>
        <p:blipFill>
          <a:blip r:embed="rId3" cstate="print"/>
          <a:srcRect r="48972"/>
          <a:stretch>
            <a:fillRect/>
          </a:stretch>
        </p:blipFill>
        <p:spPr>
          <a:xfrm>
            <a:off x="3088141" y="1692642"/>
            <a:ext cx="3576082" cy="1100453"/>
          </a:xfrm>
          <a:prstGeom prst="rect">
            <a:avLst/>
          </a:prstGeom>
        </p:spPr>
      </p:pic>
      <p:sp>
        <p:nvSpPr>
          <p:cNvPr id="8" name="Título 7">
            <a:extLst>
              <a:ext uri="{FF2B5EF4-FFF2-40B4-BE49-F238E27FC236}">
                <a16:creationId xmlns:a16="http://schemas.microsoft.com/office/drawing/2014/main" id="{453CFE50-5F35-4F5B-AD4C-2997B4C521D1}"/>
              </a:ext>
            </a:extLst>
          </p:cNvPr>
          <p:cNvSpPr>
            <a:spLocks noGrp="1"/>
          </p:cNvSpPr>
          <p:nvPr>
            <p:ph type="title"/>
          </p:nvPr>
        </p:nvSpPr>
        <p:spPr/>
        <p:txBody>
          <a:bodyPr/>
          <a:lstStyle/>
          <a:p>
            <a:endParaRPr lang="es-ES" dirty="0"/>
          </a:p>
        </p:txBody>
      </p:sp>
      <p:sp>
        <p:nvSpPr>
          <p:cNvPr id="9" name="Rectángulo 8">
            <a:extLst>
              <a:ext uri="{FF2B5EF4-FFF2-40B4-BE49-F238E27FC236}">
                <a16:creationId xmlns:a16="http://schemas.microsoft.com/office/drawing/2014/main" id="{E4D037BF-907E-426D-881D-FED057749F8D}"/>
              </a:ext>
            </a:extLst>
          </p:cNvPr>
          <p:cNvSpPr/>
          <p:nvPr/>
        </p:nvSpPr>
        <p:spPr>
          <a:xfrm>
            <a:off x="224528" y="4368758"/>
            <a:ext cx="7937512" cy="823783"/>
          </a:xfrm>
          <a:prstGeom prst="rect">
            <a:avLst/>
          </a:prstGeom>
        </p:spPr>
        <p:txBody>
          <a:bodyPr wrap="none">
            <a:spAutoFit/>
          </a:bodyPr>
          <a:lstStyle/>
          <a:p>
            <a:r>
              <a:rPr lang="en-GB" sz="1600" b="0" i="0" strike="noStrike" cap="none" spc="0" baseline="0" dirty="0">
                <a:solidFill>
                  <a:srgbClr val="000000"/>
                </a:solidFill>
                <a:effectLst/>
                <a:latin typeface="Calibri"/>
                <a:ea typeface="Calibri"/>
                <a:cs typeface="Calibri"/>
              </a:rPr>
              <a:t>Die untersuchte Funktion gilt als normal, wenn der Normalitätsindex zwischen 90 und 100 % liegt.</a:t>
            </a:r>
          </a:p>
          <a:p>
            <a:endParaRPr lang="es-ES" sz="1600" b="0" dirty="0">
              <a:solidFill>
                <a:schemeClr val="tx1"/>
              </a:solidFill>
              <a:latin typeface="Calibri" pitchFamily="34" charset="0"/>
              <a:cs typeface="Calibri" panose="020F0502020204030204" pitchFamily="34" charset="0"/>
            </a:endParaRPr>
          </a:p>
          <a:p>
            <a:r>
              <a:rPr lang="en-GB" sz="1600" b="0" i="0" strike="noStrike" cap="none" spc="0" baseline="0" dirty="0">
                <a:solidFill>
                  <a:srgbClr val="000000"/>
                </a:solidFill>
                <a:effectLst/>
                <a:latin typeface="Calibri"/>
                <a:ea typeface="Calibri"/>
                <a:cs typeface="Calibri"/>
              </a:rPr>
              <a:t>Je niedriger der Normalitätsindex ist, desto größer ist der Grad der Funktionsveränderung. </a:t>
            </a:r>
          </a:p>
        </p:txBody>
      </p:sp>
    </p:spTree>
    <p:extLst>
      <p:ext uri="{BB962C8B-B14F-4D97-AF65-F5344CB8AC3E}">
        <p14:creationId xmlns:p14="http://schemas.microsoft.com/office/powerpoint/2010/main" val="2017862689"/>
      </p:ext>
    </p:extLst>
  </p:cSld>
  <p:clrMapOvr>
    <a:masterClrMapping/>
  </p:clrMapOvr>
  <mc:AlternateContent xmlns:mc="http://schemas.openxmlformats.org/markup-compatibility/2006" xmlns:p14="http://schemas.microsoft.com/office/powerpoint/2010/main">
    <mc:Choice Requires="p14">
      <p:transition spd="slow" p14:dur="2000" advTm="55283"/>
    </mc:Choice>
    <mc:Fallback xmlns="">
      <p:transition spd="slow" advTm="55283"/>
    </mc:Fallback>
  </mc:AlternateContent>
  <p:extLst>
    <p:ext uri="{E180D4A7-C9FB-4DFB-919C-405C955672EB}">
      <p14:showEvtLst xmlns:p14="http://schemas.microsoft.com/office/powerpoint/2010/main">
        <p14:playEvt time="0" objId="5"/>
        <p14:stopEvt time="55000" objId="5"/>
      </p14:showEvtLst>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3276399-39CC-4C0D-A808-536536986EC0}"/>
              </a:ext>
            </a:extLst>
          </p:cNvPr>
          <p:cNvPicPr>
            <a:picLocks noChangeAspect="1"/>
          </p:cNvPicPr>
          <p:nvPr/>
        </p:nvPicPr>
        <p:blipFill>
          <a:blip r:embed="rId3" cstate="print"/>
          <a:stretch>
            <a:fillRect/>
          </a:stretch>
        </p:blipFill>
        <p:spPr>
          <a:xfrm>
            <a:off x="5868144" y="1492614"/>
            <a:ext cx="2651185" cy="2407188"/>
          </a:xfrm>
          <a:prstGeom prst="rect">
            <a:avLst/>
          </a:prstGeom>
          <a:effectLst>
            <a:outerShdw dist="50800" dir="5400000" sx="1000" sy="1000" algn="ctr" rotWithShape="0">
              <a:srgbClr val="000000"/>
            </a:outerShdw>
            <a:reflection endPos="65000" dist="50800" dir="5400000" sy="-100000" algn="bl" rotWithShape="0"/>
          </a:effectLst>
        </p:spPr>
      </p:pic>
      <p:sp>
        <p:nvSpPr>
          <p:cNvPr id="2" name="Título 1">
            <a:extLst>
              <a:ext uri="{FF2B5EF4-FFF2-40B4-BE49-F238E27FC236}">
                <a16:creationId xmlns:a16="http://schemas.microsoft.com/office/drawing/2014/main" id="{327C0D4A-D177-43A1-BD0B-A0A07A5C2574}"/>
              </a:ext>
            </a:extLst>
          </p:cNvPr>
          <p:cNvSpPr>
            <a:spLocks noGrp="1"/>
          </p:cNvSpPr>
          <p:nvPr>
            <p:ph type="title"/>
          </p:nvPr>
        </p:nvSpPr>
        <p:spPr/>
        <p:txBody>
          <a:bodyPr/>
          <a:lstStyle/>
          <a:p>
            <a:endParaRPr lang="es-ES" dirty="0"/>
          </a:p>
        </p:txBody>
      </p:sp>
      <p:sp>
        <p:nvSpPr>
          <p:cNvPr id="3" name="Marcador de texto 2">
            <a:extLst>
              <a:ext uri="{FF2B5EF4-FFF2-40B4-BE49-F238E27FC236}">
                <a16:creationId xmlns:a16="http://schemas.microsoft.com/office/drawing/2014/main" id="{240B1C7C-77B9-4CFF-A530-9D05598C3CFE}"/>
              </a:ext>
            </a:extLst>
          </p:cNvPr>
          <p:cNvSpPr>
            <a:spLocks noGrp="1"/>
          </p:cNvSpPr>
          <p:nvPr>
            <p:ph type="body" idx="1"/>
          </p:nvPr>
        </p:nvSpPr>
        <p:spPr>
          <a:xfrm>
            <a:off x="3419872" y="728242"/>
            <a:ext cx="2952328" cy="639762"/>
          </a:xfrm>
        </p:spPr>
        <p:txBody>
          <a:bodyPr/>
          <a:lstStyle/>
          <a:p>
            <a:r>
              <a:rPr lang="en-GB" sz="2200" b="1" i="0" strike="noStrike" cap="none" spc="0" baseline="0" dirty="0">
                <a:solidFill>
                  <a:srgbClr val="262673"/>
                </a:solidFill>
                <a:effectLst/>
                <a:latin typeface="Arial"/>
                <a:ea typeface="Arial"/>
                <a:cs typeface="Arial"/>
              </a:rPr>
              <a:t>Aktivität der Klasse</a:t>
            </a:r>
          </a:p>
        </p:txBody>
      </p:sp>
      <p:sp>
        <p:nvSpPr>
          <p:cNvPr id="4" name="Marcador de contenido 3">
            <a:extLst>
              <a:ext uri="{FF2B5EF4-FFF2-40B4-BE49-F238E27FC236}">
                <a16:creationId xmlns:a16="http://schemas.microsoft.com/office/drawing/2014/main" id="{EE7943D1-D021-4059-8C1D-9576A61180D2}"/>
              </a:ext>
            </a:extLst>
          </p:cNvPr>
          <p:cNvSpPr>
            <a:spLocks noGrp="1"/>
          </p:cNvSpPr>
          <p:nvPr>
            <p:ph sz="half" idx="2"/>
          </p:nvPr>
        </p:nvSpPr>
        <p:spPr>
          <a:xfrm>
            <a:off x="615084" y="2492896"/>
            <a:ext cx="5076334" cy="1152128"/>
          </a:xfrm>
        </p:spPr>
        <p:txBody>
          <a:bodyPr/>
          <a:lstStyle/>
          <a:p>
            <a:pPr algn="ctr"/>
            <a:r>
              <a:rPr lang="en-GB" sz="2400" b="0" i="0" strike="noStrike" cap="none" spc="0" baseline="0" dirty="0">
                <a:solidFill>
                  <a:srgbClr val="000000"/>
                </a:solidFill>
                <a:effectLst/>
                <a:latin typeface="Arial"/>
                <a:ea typeface="Arial"/>
                <a:cs typeface="Arial"/>
              </a:rPr>
              <a:t>Arbeiten an einem klinischen Fall (Dokument)</a:t>
            </a:r>
          </a:p>
        </p:txBody>
      </p:sp>
      <p:pic>
        <p:nvPicPr>
          <p:cNvPr id="6" name="Imagen 5">
            <a:extLst>
              <a:ext uri="{FF2B5EF4-FFF2-40B4-BE49-F238E27FC236}">
                <a16:creationId xmlns:a16="http://schemas.microsoft.com/office/drawing/2014/main" id="{D75316C5-A8F9-4D63-9A53-82291B6AB3C8}"/>
              </a:ext>
            </a:extLst>
          </p:cNvPr>
          <p:cNvPicPr/>
          <p:nvPr/>
        </p:nvPicPr>
        <p:blipFill>
          <a:blip r:embed="rId4" cstate="print">
            <a:extLst>
              <a:ext uri="{28A0092B-C50C-407E-A947-70E740481C1C}">
                <a14:useLocalDpi xmlns:a14="http://schemas.microsoft.com/office/drawing/2010/main" val="0"/>
              </a:ext>
            </a:extLst>
          </a:blip>
          <a:stretch>
            <a:fillRect/>
          </a:stretch>
        </p:blipFill>
        <p:spPr bwMode="auto">
          <a:xfrm>
            <a:off x="2267744" y="3517319"/>
            <a:ext cx="1771015" cy="1929130"/>
          </a:xfrm>
          <a:prstGeom prst="rect">
            <a:avLst/>
          </a:prstGeom>
          <a:noFill/>
        </p:spPr>
      </p:pic>
    </p:spTree>
    <p:extLst>
      <p:ext uri="{BB962C8B-B14F-4D97-AF65-F5344CB8AC3E}">
        <p14:creationId xmlns:p14="http://schemas.microsoft.com/office/powerpoint/2010/main" val="398550647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D1B3D3-71D3-4962-8240-08C352B7CF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1" name="Rectangle 2">
            <a:extLst>
              <a:ext uri="{FF2B5EF4-FFF2-40B4-BE49-F238E27FC236}">
                <a16:creationId xmlns:a16="http://schemas.microsoft.com/office/drawing/2014/main" id="{5ED94CB1-EE5B-4BBF-B739-F9CBAC6A12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2" name="Rectangle 2">
            <a:extLst>
              <a:ext uri="{FF2B5EF4-FFF2-40B4-BE49-F238E27FC236}">
                <a16:creationId xmlns:a16="http://schemas.microsoft.com/office/drawing/2014/main" id="{7421CA43-92A0-4ADA-A01D-159FD0F6EE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3" name="Rectangle 2">
            <a:extLst>
              <a:ext uri="{FF2B5EF4-FFF2-40B4-BE49-F238E27FC236}">
                <a16:creationId xmlns:a16="http://schemas.microsoft.com/office/drawing/2014/main" id="{CEC601AE-A53C-46DB-B2C5-78E9BA3385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4" name="Rectangle 4">
            <a:extLst>
              <a:ext uri="{FF2B5EF4-FFF2-40B4-BE49-F238E27FC236}">
                <a16:creationId xmlns:a16="http://schemas.microsoft.com/office/drawing/2014/main" id="{5141D939-8CFE-4468-AE0D-2008D56367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319460" y="908720"/>
            <a:ext cx="8144073" cy="427147"/>
          </a:xfrm>
          <a:prstGeom prst="rect">
            <a:avLst/>
          </a:prstGeom>
        </p:spPr>
        <p:txBody>
          <a:bodyPr>
            <a:spAutoFit/>
          </a:bodyPr>
          <a:lstStyle/>
          <a:p>
            <a:pPr algn="ctr">
              <a:defRPr/>
            </a:pPr>
            <a:r>
              <a:rPr lang="en-GB" sz="2200" b="1" i="0" strike="noStrike" cap="none" spc="0" baseline="0" dirty="0">
                <a:solidFill>
                  <a:srgbClr val="262673"/>
                </a:solidFill>
                <a:effectLst/>
                <a:latin typeface="Arial"/>
                <a:ea typeface="Arial"/>
                <a:cs typeface="Arial"/>
              </a:rPr>
              <a:t>ZIELE </a:t>
            </a:r>
          </a:p>
        </p:txBody>
      </p:sp>
      <p:sp>
        <p:nvSpPr>
          <p:cNvPr id="4" name="Prostokąt 3">
            <a:extLst>
              <a:ext uri="{FF2B5EF4-FFF2-40B4-BE49-F238E27FC236}">
                <a16:creationId xmlns:a16="http://schemas.microsoft.com/office/drawing/2014/main" id="{6F1E17A5-99A2-450F-AC97-BC84B3D4606F}"/>
              </a:ext>
            </a:extLst>
          </p:cNvPr>
          <p:cNvSpPr/>
          <p:nvPr/>
        </p:nvSpPr>
        <p:spPr>
          <a:xfrm>
            <a:off x="539651" y="1412776"/>
            <a:ext cx="8072764" cy="4401205"/>
          </a:xfrm>
          <a:prstGeom prst="rect">
            <a:avLst/>
          </a:prstGeom>
        </p:spPr>
        <p:txBody>
          <a:bodyPr wrap="square">
            <a:spAutoFit/>
          </a:bodyPr>
          <a:lstStyle/>
          <a:p>
            <a:pPr marL="342900" indent="-342900">
              <a:buFont typeface="Arial" panose="020B0604020202020204" pitchFamily="34" charset="0"/>
              <a:buChar char="•"/>
              <a:defRPr/>
            </a:pPr>
            <a:r>
              <a:rPr lang="en-GB" sz="2000" b="0" i="0" strike="noStrike" cap="none" spc="0" baseline="0" dirty="0">
                <a:solidFill>
                  <a:srgbClr val="262673"/>
                </a:solidFill>
                <a:effectLst/>
                <a:latin typeface="Arial"/>
                <a:ea typeface="Arial"/>
                <a:cs typeface="Arial"/>
              </a:rPr>
              <a:t>Den Zweck der biomechanischen Beurteilung im klinischen Bereich zu erlernen.</a:t>
            </a:r>
          </a:p>
          <a:p>
            <a:pPr>
              <a:defRPr/>
            </a:pPr>
            <a:endParaRPr lang="es-ES" sz="2000" b="0" dirty="0">
              <a:solidFill>
                <a:schemeClr val="accent2">
                  <a:lumMod val="75000"/>
                </a:schemeClr>
              </a:solidFill>
            </a:endParaRPr>
          </a:p>
          <a:p>
            <a:pPr marL="342900" indent="-342900">
              <a:buFont typeface="Arial" panose="020B0604020202020204" pitchFamily="34" charset="0"/>
              <a:buChar char="•"/>
              <a:defRPr/>
            </a:pPr>
            <a:r>
              <a:rPr lang="en-GB" sz="2000" b="0" i="0" strike="noStrike" cap="none" spc="0" baseline="0" dirty="0">
                <a:solidFill>
                  <a:srgbClr val="262673"/>
                </a:solidFill>
                <a:effectLst/>
                <a:latin typeface="Arial"/>
                <a:ea typeface="Arial"/>
                <a:cs typeface="Arial"/>
              </a:rPr>
              <a:t>Um einige Ergebnisse aus der biomechanischen Beurteilung der Halswirbelsäule zu sehen.</a:t>
            </a:r>
          </a:p>
          <a:p>
            <a:pPr>
              <a:defRPr/>
            </a:pPr>
            <a:endParaRPr lang="es-ES" sz="2000" b="0" dirty="0">
              <a:solidFill>
                <a:schemeClr val="accent2">
                  <a:lumMod val="75000"/>
                </a:schemeClr>
              </a:solidFill>
            </a:endParaRPr>
          </a:p>
          <a:p>
            <a:pPr marL="342900" indent="-342900">
              <a:buFont typeface="Arial" panose="020B0604020202020204" pitchFamily="34" charset="0"/>
              <a:buChar char="•"/>
              <a:defRPr/>
            </a:pPr>
            <a:r>
              <a:rPr lang="en-GB" sz="2000" b="0" i="0" strike="noStrike" cap="none" spc="0" baseline="0" dirty="0">
                <a:solidFill>
                  <a:srgbClr val="262673"/>
                </a:solidFill>
                <a:effectLst/>
                <a:latin typeface="Arial"/>
                <a:ea typeface="Arial"/>
                <a:cs typeface="Arial"/>
              </a:rPr>
              <a:t>Sich mit der Interpretation der Ergebnisse einer zervikalen kinematischen Beurteilung bei einer normalen Population vertraut machen.</a:t>
            </a:r>
          </a:p>
          <a:p>
            <a:pPr>
              <a:defRPr/>
            </a:pPr>
            <a:endParaRPr lang="es-ES" sz="2000" b="0" dirty="0">
              <a:solidFill>
                <a:schemeClr val="accent2">
                  <a:lumMod val="75000"/>
                </a:schemeClr>
              </a:solidFill>
            </a:endParaRPr>
          </a:p>
          <a:p>
            <a:pPr marL="342900" indent="-342900">
              <a:buFont typeface="Arial" panose="020B0604020202020204" pitchFamily="34" charset="0"/>
              <a:buChar char="•"/>
              <a:defRPr/>
            </a:pPr>
            <a:r>
              <a:rPr lang="en-GB" sz="2000" b="0" i="0" strike="noStrike" cap="none" spc="0" baseline="0" dirty="0">
                <a:solidFill>
                  <a:srgbClr val="262673"/>
                </a:solidFill>
                <a:effectLst/>
                <a:latin typeface="Arial"/>
                <a:ea typeface="Arial"/>
                <a:cs typeface="Arial"/>
              </a:rPr>
              <a:t>Vertraut werden mit der Interpretation der Ergebnisse, die bei der Beurteilung der zervikalen Muskelkraft in einer normalen Population erzielt werden.</a:t>
            </a:r>
          </a:p>
          <a:p>
            <a:pPr marL="342900" indent="-342900">
              <a:buFont typeface="Arial" panose="020B0604020202020204" pitchFamily="34" charset="0"/>
              <a:buChar char="•"/>
              <a:defRPr/>
            </a:pPr>
            <a:endParaRPr lang="es-ES" sz="2000" b="0" dirty="0">
              <a:solidFill>
                <a:schemeClr val="accent2">
                  <a:lumMod val="75000"/>
                </a:schemeClr>
              </a:solidFill>
            </a:endParaRPr>
          </a:p>
          <a:p>
            <a:pPr marL="342900" indent="-342900">
              <a:buFont typeface="Arial" panose="020B0604020202020204" pitchFamily="34" charset="0"/>
              <a:buChar char="•"/>
              <a:defRPr/>
            </a:pPr>
            <a:r>
              <a:rPr lang="en-GB" sz="2000" b="0" i="0" strike="noStrike" cap="none" spc="0" baseline="0" dirty="0">
                <a:solidFill>
                  <a:srgbClr val="262673"/>
                </a:solidFill>
                <a:effectLst/>
                <a:latin typeface="Arial"/>
                <a:ea typeface="Arial"/>
                <a:cs typeface="Arial"/>
              </a:rPr>
              <a:t>Das erlernte Wissen an einem klinischen Fall anwenden.</a:t>
            </a:r>
          </a:p>
          <a:p>
            <a:pPr marL="342900" indent="-342900">
              <a:buFont typeface="Arial" panose="020B0604020202020204" pitchFamily="34" charset="0"/>
              <a:buChar char="•"/>
              <a:defRPr/>
            </a:pPr>
            <a:endParaRPr lang="pl-PL" sz="2000" b="0" dirty="0">
              <a:solidFill>
                <a:schemeClr val="accent2">
                  <a:lumMod val="75000"/>
                </a:schemeClr>
              </a:solidFill>
            </a:endParaRPr>
          </a:p>
        </p:txBody>
      </p:sp>
    </p:spTree>
  </p:cSld>
  <p:clrMapOvr>
    <a:masterClrMapping/>
  </p:clrMapOvr>
  <p:transition advClick="0" advTm="3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50D09B-B8DB-42BD-BA30-C06862EFCD31}"/>
              </a:ext>
            </a:extLst>
          </p:cNvPr>
          <p:cNvSpPr>
            <a:spLocks noGrp="1"/>
          </p:cNvSpPr>
          <p:nvPr>
            <p:ph type="title"/>
          </p:nvPr>
        </p:nvSpPr>
        <p:spPr/>
        <p:txBody>
          <a:bodyPr/>
          <a:lstStyle/>
          <a:p>
            <a:endParaRPr lang="es-ES" dirty="0"/>
          </a:p>
        </p:txBody>
      </p:sp>
      <p:sp>
        <p:nvSpPr>
          <p:cNvPr id="3" name="Marcador de texto 2">
            <a:extLst>
              <a:ext uri="{FF2B5EF4-FFF2-40B4-BE49-F238E27FC236}">
                <a16:creationId xmlns:a16="http://schemas.microsoft.com/office/drawing/2014/main" id="{8861836A-63BD-42E3-BDD9-ADA2E5E25D50}"/>
              </a:ext>
            </a:extLst>
          </p:cNvPr>
          <p:cNvSpPr>
            <a:spLocks noGrp="1"/>
          </p:cNvSpPr>
          <p:nvPr>
            <p:ph type="body" idx="1"/>
          </p:nvPr>
        </p:nvSpPr>
        <p:spPr>
          <a:xfrm>
            <a:off x="3131840" y="908720"/>
            <a:ext cx="4474840" cy="639762"/>
          </a:xfrm>
        </p:spPr>
        <p:txBody>
          <a:bodyPr/>
          <a:lstStyle/>
          <a:p>
            <a:r>
              <a:rPr lang="en-GB" sz="2200" b="1" i="0" strike="noStrike" cap="none" spc="0" baseline="0" dirty="0">
                <a:solidFill>
                  <a:srgbClr val="262673"/>
                </a:solidFill>
                <a:effectLst/>
                <a:latin typeface="Arial"/>
                <a:ea typeface="Arial"/>
                <a:cs typeface="Arial"/>
              </a:rPr>
              <a:t>Leitfaden für Fragen</a:t>
            </a:r>
          </a:p>
        </p:txBody>
      </p:sp>
      <p:sp>
        <p:nvSpPr>
          <p:cNvPr id="7" name="Rectángulo 6">
            <a:extLst>
              <a:ext uri="{FF2B5EF4-FFF2-40B4-BE49-F238E27FC236}">
                <a16:creationId xmlns:a16="http://schemas.microsoft.com/office/drawing/2014/main" id="{9A864327-8D8B-40EC-AFE6-80D1E3EFB576}"/>
              </a:ext>
            </a:extLst>
          </p:cNvPr>
          <p:cNvSpPr/>
          <p:nvPr/>
        </p:nvSpPr>
        <p:spPr>
          <a:xfrm>
            <a:off x="323528" y="1778908"/>
            <a:ext cx="8505441" cy="3565912"/>
          </a:xfrm>
          <a:prstGeom prst="rect">
            <a:avLst/>
          </a:prstGeom>
        </p:spPr>
        <p:txBody>
          <a:bodyPr wrap="square">
            <a:spAutoFit/>
          </a:bodyPr>
          <a:lstStyle/>
          <a:p>
            <a:pPr marL="187325" lvl="0" defTabSz="642938">
              <a:spcBef>
                <a:spcPts val="1675"/>
              </a:spcBef>
              <a:buSzPct val="171000"/>
            </a:pPr>
            <a:r>
              <a:rPr lang="en-GB" sz="1800" b="0" i="0" strike="noStrike" cap="none" spc="0" baseline="0" dirty="0">
                <a:solidFill>
                  <a:srgbClr val="000000"/>
                </a:solidFill>
                <a:effectLst/>
                <a:latin typeface="Arial"/>
                <a:ea typeface="Arial"/>
                <a:cs typeface="Arial"/>
              </a:rPr>
              <a:t>Wie groß ist der durchschnittliche Bewegungsumfang für die maximale Extension, die für die Halswirbelsäule erfasst wurde? </a:t>
            </a:r>
          </a:p>
          <a:p>
            <a:pPr marL="187325" lvl="0" defTabSz="642938">
              <a:spcBef>
                <a:spcPts val="1675"/>
              </a:spcBef>
              <a:buSzPct val="171000"/>
            </a:pPr>
            <a:r>
              <a:rPr lang="en-GB" sz="1800" b="0" i="0" strike="noStrike" cap="none" spc="0" baseline="0" dirty="0">
                <a:solidFill>
                  <a:srgbClr val="000000"/>
                </a:solidFill>
                <a:effectLst/>
                <a:latin typeface="Arial"/>
                <a:ea typeface="Arial"/>
                <a:cs typeface="Arial"/>
              </a:rPr>
              <a:t>Liegt die in den Rotationen erfasste Mobilität im Bereich der Normalität? </a:t>
            </a:r>
          </a:p>
          <a:p>
            <a:pPr marL="187325" lvl="0" defTabSz="642938">
              <a:spcBef>
                <a:spcPts val="1675"/>
              </a:spcBef>
              <a:buSzPct val="171000"/>
            </a:pPr>
            <a:r>
              <a:rPr lang="en-GB" sz="1800" b="0" i="0" strike="noStrike" cap="none" spc="0" baseline="0" dirty="0">
                <a:solidFill>
                  <a:srgbClr val="000000"/>
                </a:solidFill>
                <a:effectLst/>
                <a:latin typeface="Arial"/>
                <a:ea typeface="Arial"/>
                <a:cs typeface="Arial"/>
              </a:rPr>
              <a:t>Was denken Sie generell über die Geschwindigkeit der Bewegungen? </a:t>
            </a:r>
          </a:p>
          <a:p>
            <a:pPr marL="187325" lvl="0" defTabSz="642938">
              <a:spcBef>
                <a:spcPts val="1675"/>
              </a:spcBef>
              <a:buSzPct val="171000"/>
            </a:pPr>
            <a:r>
              <a:rPr lang="en-GB" sz="1800" b="0" i="0" strike="noStrike" cap="none" spc="0" baseline="0" dirty="0">
                <a:solidFill>
                  <a:srgbClr val="000000"/>
                </a:solidFill>
                <a:effectLst/>
                <a:latin typeface="Arial"/>
                <a:ea typeface="Arial"/>
                <a:cs typeface="Arial"/>
              </a:rPr>
              <a:t>Wurden die Anträge im Allgemeinen reibungslos ausgeführt? </a:t>
            </a:r>
          </a:p>
          <a:p>
            <a:pPr marL="187325" lvl="0" defTabSz="642938">
              <a:spcBef>
                <a:spcPts val="1675"/>
              </a:spcBef>
              <a:buSzPct val="171000"/>
            </a:pPr>
            <a:r>
              <a:rPr lang="en-GB" sz="1800" b="0" i="0" strike="noStrike" cap="none" spc="0" baseline="0" dirty="0">
                <a:solidFill>
                  <a:srgbClr val="000000"/>
                </a:solidFill>
                <a:effectLst/>
                <a:latin typeface="Arial"/>
                <a:ea typeface="Arial"/>
                <a:cs typeface="Arial"/>
              </a:rPr>
              <a:t>Können die ausgeführten Bewegungen als wiederholbar angesehen werden? </a:t>
            </a:r>
          </a:p>
          <a:p>
            <a:pPr marL="187325" lvl="0" defTabSz="642938">
              <a:spcBef>
                <a:spcPts val="1675"/>
              </a:spcBef>
              <a:buSzPct val="171000"/>
            </a:pPr>
            <a:r>
              <a:rPr lang="en-GB" sz="1800" b="0" i="0" strike="noStrike" cap="none" spc="0" baseline="0" dirty="0">
                <a:solidFill>
                  <a:srgbClr val="000000"/>
                </a:solidFill>
                <a:effectLst/>
                <a:latin typeface="Arial"/>
                <a:ea typeface="Arial"/>
                <a:cs typeface="Arial"/>
              </a:rPr>
              <a:t>Wurde der Funktionstest als eingeschränkt empfunden? </a:t>
            </a:r>
          </a:p>
          <a:p>
            <a:pPr marL="187325" lvl="0" defTabSz="642938">
              <a:spcBef>
                <a:spcPts val="1675"/>
              </a:spcBef>
              <a:buSzPct val="171000"/>
            </a:pPr>
            <a:r>
              <a:rPr lang="en-GB" sz="1800" b="0" i="0" strike="noStrike" cap="none" spc="0" baseline="0" dirty="0">
                <a:solidFill>
                  <a:srgbClr val="000000"/>
                </a:solidFill>
                <a:effectLst/>
                <a:latin typeface="Arial"/>
                <a:ea typeface="Arial"/>
                <a:cs typeface="Arial"/>
              </a:rPr>
              <a:t>Funktionell, wie ist die Mobilität im Allgemeinen? </a:t>
            </a:r>
          </a:p>
        </p:txBody>
      </p:sp>
    </p:spTree>
    <p:extLst>
      <p:ext uri="{BB962C8B-B14F-4D97-AF65-F5344CB8AC3E}">
        <p14:creationId xmlns:p14="http://schemas.microsoft.com/office/powerpoint/2010/main" val="400785593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50D09B-B8DB-42BD-BA30-C06862EFCD31}"/>
              </a:ext>
            </a:extLst>
          </p:cNvPr>
          <p:cNvSpPr>
            <a:spLocks noGrp="1"/>
          </p:cNvSpPr>
          <p:nvPr>
            <p:ph type="title"/>
          </p:nvPr>
        </p:nvSpPr>
        <p:spPr/>
        <p:txBody>
          <a:bodyPr/>
          <a:lstStyle/>
          <a:p>
            <a:endParaRPr lang="es-ES" dirty="0"/>
          </a:p>
        </p:txBody>
      </p:sp>
      <p:sp>
        <p:nvSpPr>
          <p:cNvPr id="3" name="Marcador de texto 2">
            <a:extLst>
              <a:ext uri="{FF2B5EF4-FFF2-40B4-BE49-F238E27FC236}">
                <a16:creationId xmlns:a16="http://schemas.microsoft.com/office/drawing/2014/main" id="{8861836A-63BD-42E3-BDD9-ADA2E5E25D50}"/>
              </a:ext>
            </a:extLst>
          </p:cNvPr>
          <p:cNvSpPr>
            <a:spLocks noGrp="1"/>
          </p:cNvSpPr>
          <p:nvPr>
            <p:ph type="body" idx="1"/>
          </p:nvPr>
        </p:nvSpPr>
        <p:spPr>
          <a:xfrm>
            <a:off x="3131840" y="908720"/>
            <a:ext cx="4474840" cy="639762"/>
          </a:xfrm>
        </p:spPr>
        <p:txBody>
          <a:bodyPr/>
          <a:lstStyle/>
          <a:p>
            <a:r>
              <a:rPr lang="en-GB" sz="2200" b="1" i="0" strike="noStrike" cap="none" spc="0" baseline="0" dirty="0">
                <a:solidFill>
                  <a:srgbClr val="262673"/>
                </a:solidFill>
                <a:effectLst/>
                <a:latin typeface="Arial"/>
                <a:ea typeface="Arial"/>
                <a:cs typeface="Arial"/>
              </a:rPr>
              <a:t>Lösung für den Fall</a:t>
            </a:r>
          </a:p>
        </p:txBody>
      </p:sp>
      <p:sp>
        <p:nvSpPr>
          <p:cNvPr id="4" name="Marcador de contenido 3">
            <a:extLst>
              <a:ext uri="{FF2B5EF4-FFF2-40B4-BE49-F238E27FC236}">
                <a16:creationId xmlns:a16="http://schemas.microsoft.com/office/drawing/2014/main" id="{4AF260C2-2976-4F6F-92AD-0C7A21BA75BE}"/>
              </a:ext>
            </a:extLst>
          </p:cNvPr>
          <p:cNvSpPr>
            <a:spLocks noGrp="1"/>
          </p:cNvSpPr>
          <p:nvPr>
            <p:ph sz="half" idx="2"/>
          </p:nvPr>
        </p:nvSpPr>
        <p:spPr>
          <a:xfrm>
            <a:off x="457200" y="1700808"/>
            <a:ext cx="8229600" cy="3951288"/>
          </a:xfrm>
        </p:spPr>
        <p:txBody>
          <a:bodyPr/>
          <a:lstStyle/>
          <a:p>
            <a:r>
              <a:rPr lang="en-GB" sz="1800" b="0" i="0" strike="noStrike" cap="none" spc="0" baseline="0" dirty="0">
                <a:solidFill>
                  <a:srgbClr val="000000"/>
                </a:solidFill>
                <a:effectLst/>
                <a:latin typeface="Arial"/>
                <a:ea typeface="Arial"/>
                <a:cs typeface="Arial"/>
              </a:rPr>
              <a:t>Wie groß ist der durchschnittliche Bewegungsbereich für die maximale Extension, der für die Halswirbelsäule erfasst wurde? </a:t>
            </a:r>
            <a:r>
              <a:rPr lang="en-GB" sz="1800" b="0" i="0" strike="noStrike" cap="none" spc="0" baseline="0" dirty="0">
                <a:solidFill>
                  <a:srgbClr val="FF0000"/>
                </a:solidFill>
                <a:effectLst/>
                <a:latin typeface="Arial"/>
                <a:ea typeface="Arial"/>
                <a:cs typeface="Arial"/>
              </a:rPr>
              <a:t>58º</a:t>
            </a:r>
          </a:p>
          <a:p>
            <a:r>
              <a:rPr lang="en-GB" sz="1800" b="0" i="0" strike="noStrike" cap="none" spc="0" baseline="0" dirty="0">
                <a:solidFill>
                  <a:srgbClr val="000000"/>
                </a:solidFill>
                <a:effectLst/>
                <a:latin typeface="Arial"/>
                <a:ea typeface="Arial"/>
                <a:cs typeface="Arial"/>
              </a:rPr>
              <a:t>Liegt die in den Rotationen erfasste Mobilität im Bereich der Normalität? </a:t>
            </a:r>
            <a:r>
              <a:rPr lang="en-GB" sz="1800" b="0" i="0" strike="noStrike" cap="none" spc="0" baseline="0" dirty="0">
                <a:solidFill>
                  <a:srgbClr val="FF0000"/>
                </a:solidFill>
                <a:effectLst/>
                <a:latin typeface="Arial"/>
                <a:ea typeface="Arial"/>
                <a:cs typeface="Arial"/>
              </a:rPr>
              <a:t>Ja</a:t>
            </a:r>
          </a:p>
          <a:p>
            <a:r>
              <a:rPr lang="en-GB" sz="1800" b="0" i="0" strike="noStrike" cap="none" spc="0" baseline="0" dirty="0">
                <a:solidFill>
                  <a:srgbClr val="000000"/>
                </a:solidFill>
                <a:effectLst/>
                <a:latin typeface="Arial"/>
                <a:ea typeface="Arial"/>
                <a:cs typeface="Arial"/>
              </a:rPr>
              <a:t>Wie würden Sie im Allgemeinen die Geschwindigkeit der Bewegungen beschreiben? </a:t>
            </a:r>
            <a:r>
              <a:rPr lang="en-GB" sz="1800" b="0" i="0" strike="noStrike" cap="none" spc="0" baseline="0" dirty="0">
                <a:solidFill>
                  <a:srgbClr val="FF0000"/>
                </a:solidFill>
                <a:effectLst/>
                <a:latin typeface="Arial"/>
                <a:ea typeface="Arial"/>
                <a:cs typeface="Arial"/>
              </a:rPr>
              <a:t>Normal und passend zum entsprechenden Richtwert für Alter und Geschlecht.</a:t>
            </a:r>
          </a:p>
          <a:p>
            <a:r>
              <a:rPr lang="en-GB" sz="1800" b="0" i="0" strike="noStrike" cap="none" spc="0" baseline="0" dirty="0">
                <a:solidFill>
                  <a:srgbClr val="000000"/>
                </a:solidFill>
                <a:effectLst/>
                <a:latin typeface="Arial"/>
                <a:ea typeface="Arial"/>
                <a:cs typeface="Arial"/>
              </a:rPr>
              <a:t>Wurden die Anträge im Allgemeinen reibungslos abgewickelt? </a:t>
            </a:r>
            <a:r>
              <a:rPr lang="en-GB" sz="1800" b="0" i="0" strike="noStrike" cap="none" spc="0" baseline="0" dirty="0">
                <a:solidFill>
                  <a:srgbClr val="FF0000"/>
                </a:solidFill>
                <a:effectLst/>
                <a:latin typeface="Arial"/>
                <a:ea typeface="Arial"/>
                <a:cs typeface="Arial"/>
              </a:rPr>
              <a:t>Ja</a:t>
            </a:r>
          </a:p>
          <a:p>
            <a:r>
              <a:rPr lang="en-GB" sz="1800" b="0" i="0" strike="noStrike" cap="none" spc="0" baseline="0" dirty="0">
                <a:solidFill>
                  <a:srgbClr val="000000"/>
                </a:solidFill>
                <a:effectLst/>
                <a:latin typeface="Arial"/>
                <a:ea typeface="Arial"/>
                <a:cs typeface="Arial"/>
              </a:rPr>
              <a:t>Können die ausgeführten Bewegungen als wiederholbar angesehen werden? </a:t>
            </a:r>
            <a:r>
              <a:rPr lang="en-GB" sz="1800" b="0" i="0" strike="noStrike" cap="none" spc="0" baseline="0" dirty="0">
                <a:solidFill>
                  <a:srgbClr val="FF0000"/>
                </a:solidFill>
                <a:effectLst/>
                <a:latin typeface="Arial"/>
                <a:ea typeface="Arial"/>
                <a:cs typeface="Arial"/>
              </a:rPr>
              <a:t>Ja</a:t>
            </a:r>
          </a:p>
          <a:p>
            <a:r>
              <a:rPr lang="en-GB" sz="1800" b="0" i="0" strike="noStrike" cap="none" spc="0" baseline="0" dirty="0">
                <a:solidFill>
                  <a:srgbClr val="000000"/>
                </a:solidFill>
                <a:effectLst/>
                <a:latin typeface="Arial"/>
                <a:ea typeface="Arial"/>
                <a:cs typeface="Arial"/>
              </a:rPr>
              <a:t>Wurde der Funktionstest als eingeschränkt empfunden? </a:t>
            </a:r>
            <a:r>
              <a:rPr lang="en-GB" sz="1800" b="0" i="0" strike="noStrike" cap="none" spc="0" baseline="0" dirty="0">
                <a:solidFill>
                  <a:srgbClr val="FF0000"/>
                </a:solidFill>
                <a:effectLst/>
                <a:latin typeface="Arial"/>
                <a:ea typeface="Arial"/>
                <a:cs typeface="Arial"/>
              </a:rPr>
              <a:t>Nein</a:t>
            </a:r>
          </a:p>
          <a:p>
            <a:r>
              <a:rPr lang="en-GB" sz="1800" b="0" i="0" strike="noStrike" cap="none" spc="0" baseline="0" dirty="0">
                <a:solidFill>
                  <a:srgbClr val="000000"/>
                </a:solidFill>
                <a:effectLst/>
                <a:latin typeface="Arial"/>
                <a:ea typeface="Arial"/>
                <a:cs typeface="Arial"/>
              </a:rPr>
              <a:t>Funktionell, wie ist die Beweglichkeit im Allgemeinen? </a:t>
            </a:r>
            <a:r>
              <a:rPr lang="en-GB" sz="1800" b="0" i="0" strike="noStrike" cap="none" spc="0" baseline="0" dirty="0">
                <a:solidFill>
                  <a:srgbClr val="FF0000"/>
                </a:solidFill>
                <a:effectLst/>
                <a:latin typeface="Arial"/>
                <a:ea typeface="Arial"/>
                <a:cs typeface="Arial"/>
              </a:rPr>
              <a:t>Normal</a:t>
            </a:r>
          </a:p>
        </p:txBody>
      </p:sp>
    </p:spTree>
    <p:extLst>
      <p:ext uri="{BB962C8B-B14F-4D97-AF65-F5344CB8AC3E}">
        <p14:creationId xmlns:p14="http://schemas.microsoft.com/office/powerpoint/2010/main" val="228198817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36A034D4-AF15-48C9-B8A1-58F87C6BAA15}"/>
              </a:ext>
            </a:extLst>
          </p:cNvPr>
          <p:cNvSpPr txBox="1"/>
          <p:nvPr/>
        </p:nvSpPr>
        <p:spPr>
          <a:xfrm>
            <a:off x="2267744" y="4365104"/>
            <a:ext cx="4572000" cy="907300"/>
          </a:xfrm>
          <a:prstGeom prst="rect">
            <a:avLst/>
          </a:prstGeom>
          <a:noFill/>
        </p:spPr>
        <p:txBody>
          <a:bodyPr wrap="square">
            <a:spAutoFit/>
          </a:bodyPr>
          <a:lstStyle/>
          <a:p>
            <a:pPr marL="548640" marR="255905" algn="ctr">
              <a:lnSpc>
                <a:spcPct val="107000"/>
              </a:lnSpc>
              <a:spcBef>
                <a:spcPts val="1000"/>
              </a:spcBef>
              <a:spcAft>
                <a:spcPts val="800"/>
              </a:spcAft>
            </a:pP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Die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Unterstützung</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der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Europäischen</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Kommission</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für</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die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Erstellung</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dieser</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Veröffentlichung</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stellt</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keine</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Billigung</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des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Inhalts</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dar</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welcher</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nur</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die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Ansichten</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der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Verfasser</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wiedergibt</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und die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Kommission</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kann</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nichtfür</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eine</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etwaige</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Verwendung</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der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darin</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enthaltenen</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Informationen</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haftbar</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gemacht</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werden</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a:t>
            </a:r>
            <a:endParaRPr lang="pl-PL" sz="1000" i="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3052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FF8A6124-C902-459F-AFC9-A9C982DA37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pl-PL" altLang="pl-PL" sz="1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4339" name="Rectangle 2">
            <a:extLst>
              <a:ext uri="{FF2B5EF4-FFF2-40B4-BE49-F238E27FC236}">
                <a16:creationId xmlns:a16="http://schemas.microsoft.com/office/drawing/2014/main" id="{C01E3795-8F4A-4D9D-9380-41CDB7DA752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pl-PL" altLang="pl-PL" sz="1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4340" name="Rectangle 2">
            <a:extLst>
              <a:ext uri="{FF2B5EF4-FFF2-40B4-BE49-F238E27FC236}">
                <a16:creationId xmlns:a16="http://schemas.microsoft.com/office/drawing/2014/main" id="{71AEA63C-A1C4-4DFC-8D49-CD67EC15133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pl-PL" altLang="pl-PL" sz="1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4341" name="Rectangle 2">
            <a:extLst>
              <a:ext uri="{FF2B5EF4-FFF2-40B4-BE49-F238E27FC236}">
                <a16:creationId xmlns:a16="http://schemas.microsoft.com/office/drawing/2014/main" id="{C3C997D9-CE1B-4A2F-B4BC-5B09C8B60A3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pl-PL" altLang="pl-PL" sz="1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4342" name="Rectangle 4">
            <a:extLst>
              <a:ext uri="{FF2B5EF4-FFF2-40B4-BE49-F238E27FC236}">
                <a16:creationId xmlns:a16="http://schemas.microsoft.com/office/drawing/2014/main" id="{91109F23-79C3-437D-99B6-4B4EC633521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pl-PL" altLang="pl-PL" sz="1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 name="Prostokąt 1">
            <a:extLst>
              <a:ext uri="{FF2B5EF4-FFF2-40B4-BE49-F238E27FC236}">
                <a16:creationId xmlns:a16="http://schemas.microsoft.com/office/drawing/2014/main" id="{28B9937F-6FB0-4170-A270-96E0A5C60740}"/>
              </a:ext>
            </a:extLst>
          </p:cNvPr>
          <p:cNvSpPr/>
          <p:nvPr/>
        </p:nvSpPr>
        <p:spPr>
          <a:xfrm>
            <a:off x="319460" y="836712"/>
            <a:ext cx="8144073" cy="427147"/>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lang="en-GB" sz="2200" b="1" i="0" strike="noStrike" cap="none" spc="0" baseline="0" dirty="0">
                <a:solidFill>
                  <a:srgbClr val="262673"/>
                </a:solidFill>
                <a:effectLst/>
                <a:latin typeface="Arial"/>
                <a:ea typeface="Arial"/>
                <a:cs typeface="Arial"/>
              </a:rPr>
              <a:t>INHALT</a:t>
            </a:r>
          </a:p>
        </p:txBody>
      </p:sp>
      <p:sp>
        <p:nvSpPr>
          <p:cNvPr id="4" name="Prostokąt 3">
            <a:extLst>
              <a:ext uri="{FF2B5EF4-FFF2-40B4-BE49-F238E27FC236}">
                <a16:creationId xmlns:a16="http://schemas.microsoft.com/office/drawing/2014/main" id="{6F1E17A5-99A2-450F-AC97-BC84B3D4606F}"/>
              </a:ext>
            </a:extLst>
          </p:cNvPr>
          <p:cNvSpPr/>
          <p:nvPr/>
        </p:nvSpPr>
        <p:spPr>
          <a:xfrm>
            <a:off x="683568" y="1927860"/>
            <a:ext cx="6991762" cy="4057894"/>
          </a:xfrm>
          <a:prstGeom prst="rect">
            <a:avLst/>
          </a:prstGeom>
        </p:spPr>
        <p:txBody>
          <a:bodyPr wrap="square">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defRPr/>
            </a:pPr>
            <a:r>
              <a:rPr lang="en-GB" sz="2000" b="0" i="0" strike="noStrike" cap="none" spc="0" baseline="0" dirty="0">
                <a:solidFill>
                  <a:srgbClr val="262673"/>
                </a:solidFill>
                <a:effectLst/>
                <a:latin typeface="Arial"/>
                <a:ea typeface="Arial"/>
                <a:cs typeface="Arial"/>
              </a:rPr>
              <a:t>Klinische und biomechanische Beurteilung </a:t>
            </a:r>
          </a:p>
          <a:p>
            <a:pPr marL="0" marR="0" lvl="0" indent="0" algn="l" defTabSz="914400" rtl="0" eaLnBrk="0" fontAlgn="base" latinLnBrk="0" hangingPunct="0">
              <a:lnSpc>
                <a:spcPct val="100000"/>
              </a:lnSpc>
              <a:spcBef>
                <a:spcPct val="0"/>
              </a:spcBef>
              <a:spcAft>
                <a:spcPct val="0"/>
              </a:spcAft>
              <a:buClrTx/>
              <a:buSzTx/>
              <a:buFontTx/>
              <a:buNone/>
              <a:defRPr/>
            </a:pPr>
            <a:endParaRPr kumimoji="0" lang="pl-PL" sz="20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defRPr/>
            </a:pPr>
            <a:r>
              <a:rPr lang="en-GB" sz="2000" b="0" i="0" strike="noStrike" cap="none" spc="0" baseline="0" dirty="0">
                <a:solidFill>
                  <a:srgbClr val="262673"/>
                </a:solidFill>
                <a:effectLst/>
                <a:latin typeface="Arial"/>
                <a:ea typeface="Arial"/>
                <a:cs typeface="Arial"/>
              </a:rPr>
              <a:t>Funktionelle Beurteilung der Halswirbelsäule</a:t>
            </a:r>
          </a:p>
          <a:p>
            <a:pPr marR="0" lvl="0" algn="l" defTabSz="914400" rtl="0" eaLnBrk="0" fontAlgn="base" latinLnBrk="0" hangingPunct="0">
              <a:lnSpc>
                <a:spcPct val="100000"/>
              </a:lnSpc>
              <a:spcBef>
                <a:spcPct val="0"/>
              </a:spcBef>
              <a:spcAft>
                <a:spcPct val="0"/>
              </a:spcAft>
              <a:buClrTx/>
              <a:buSzTx/>
              <a:defRPr/>
            </a:pPr>
            <a:endParaRPr lang="es-ES" sz="2000" b="0" dirty="0">
              <a:solidFill>
                <a:srgbClr val="333399">
                  <a:lumMod val="75000"/>
                </a:srgbClr>
              </a:solidFill>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defRPr/>
            </a:pPr>
            <a:r>
              <a:rPr lang="en-GB" sz="2000" b="0" i="0" strike="noStrike" cap="none" spc="0" baseline="0" dirty="0">
                <a:solidFill>
                  <a:srgbClr val="262673"/>
                </a:solidFill>
                <a:effectLst/>
                <a:latin typeface="Arial"/>
                <a:ea typeface="Arial"/>
                <a:cs typeface="Arial"/>
              </a:rPr>
              <a:t>Beurteilung des zervikalen Bewegungsumfangs</a:t>
            </a:r>
          </a:p>
          <a:p>
            <a:pPr marR="0" lvl="0" algn="l" defTabSz="914400" rtl="0" eaLnBrk="0" fontAlgn="base" latinLnBrk="0" hangingPunct="0">
              <a:lnSpc>
                <a:spcPct val="100000"/>
              </a:lnSpc>
              <a:spcBef>
                <a:spcPct val="0"/>
              </a:spcBef>
              <a:spcAft>
                <a:spcPct val="0"/>
              </a:spcAft>
              <a:buClrTx/>
              <a:buSzTx/>
              <a:defRPr/>
            </a:pPr>
            <a:endParaRPr lang="es-ES" sz="2000" b="0" dirty="0">
              <a:solidFill>
                <a:srgbClr val="333399">
                  <a:lumMod val="75000"/>
                </a:srgbClr>
              </a:solidFill>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defRPr/>
            </a:pPr>
            <a:r>
              <a:rPr lang="en-GB" sz="2000" b="0" i="0" strike="noStrike" cap="none" spc="0" baseline="0" dirty="0">
                <a:solidFill>
                  <a:srgbClr val="262673"/>
                </a:solidFill>
                <a:effectLst/>
                <a:latin typeface="Arial"/>
                <a:ea typeface="Arial"/>
                <a:cs typeface="Arial"/>
              </a:rPr>
              <a:t>Kinematische Beurteilung der Halswirbelsäule</a:t>
            </a:r>
          </a:p>
          <a:p>
            <a:pPr marR="0" lvl="0" algn="l" defTabSz="914400" rtl="0" eaLnBrk="0" fontAlgn="base" latinLnBrk="0" hangingPunct="0">
              <a:lnSpc>
                <a:spcPct val="100000"/>
              </a:lnSpc>
              <a:spcBef>
                <a:spcPct val="0"/>
              </a:spcBef>
              <a:spcAft>
                <a:spcPct val="0"/>
              </a:spcAft>
              <a:buClrTx/>
              <a:buSzTx/>
              <a:defRPr/>
            </a:pPr>
            <a:endParaRPr kumimoji="0" lang="es-ES" sz="20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defRPr/>
            </a:pPr>
            <a:r>
              <a:rPr lang="en-GB" sz="2000" b="0" i="0" strike="noStrike" cap="none" spc="0" baseline="0" dirty="0">
                <a:solidFill>
                  <a:srgbClr val="262673"/>
                </a:solidFill>
                <a:effectLst/>
                <a:latin typeface="Arial"/>
                <a:ea typeface="Arial"/>
                <a:cs typeface="Arial"/>
              </a:rPr>
              <a:t>Festigkeitsbeurteilung der Halswirbelsäule</a:t>
            </a:r>
          </a:p>
          <a:p>
            <a:pPr marL="800100" lvl="1" indent="-342900">
              <a:buFont typeface="Arial" panose="020B0604020202020204" pitchFamily="34" charset="0"/>
              <a:buChar char="•"/>
              <a:defRPr/>
            </a:pPr>
            <a:endParaRPr kumimoji="0" lang="es-ES" sz="20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a:p>
            <a:pPr marL="342900" indent="-342900">
              <a:buFont typeface="Arial" panose="020B0604020202020204" pitchFamily="34" charset="0"/>
              <a:buChar char="•"/>
              <a:defRPr/>
            </a:pPr>
            <a:r>
              <a:rPr lang="en-GB" sz="2000" b="0" i="0" strike="noStrike" cap="none" spc="0" baseline="0" dirty="0">
                <a:solidFill>
                  <a:srgbClr val="262673"/>
                </a:solidFill>
                <a:effectLst/>
                <a:latin typeface="Arial"/>
                <a:ea typeface="Arial"/>
                <a:cs typeface="Arial"/>
              </a:rPr>
              <a:t>Wichtige Ideen</a:t>
            </a:r>
          </a:p>
          <a:p>
            <a:pPr marL="342900" indent="-342900">
              <a:buFont typeface="Arial" panose="020B0604020202020204" pitchFamily="34" charset="0"/>
              <a:buChar char="•"/>
              <a:defRPr/>
            </a:pPr>
            <a:endParaRPr kumimoji="0" lang="es-ES" sz="20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pl-PL" sz="20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482562181"/>
      </p:ext>
    </p:extLst>
  </p:cSld>
  <p:clrMapOvr>
    <a:masterClrMapping/>
  </p:clrMapOvr>
  <p:transition advClick="0" advTm="3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buenaforma.org/wp-content/uploads/2012/08/hernia-discal.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86290" y="2265481"/>
            <a:ext cx="6858000" cy="3850106"/>
          </a:xfrm>
          <a:prstGeom prst="rect">
            <a:avLst/>
          </a:prstGeom>
          <a:noFill/>
          <a:extLst>
            <a:ext uri="{909E8E84-426E-40DD-AFC4-6F175D3DCCD1}">
              <a14:hiddenFill xmlns:a14="http://schemas.microsoft.com/office/drawing/2010/main">
                <a:solidFill>
                  <a:srgbClr val="FFFFFF"/>
                </a:solidFill>
              </a14:hiddenFill>
            </a:ext>
          </a:extLst>
        </p:spPr>
      </p:pic>
      <p:sp>
        <p:nvSpPr>
          <p:cNvPr id="12" name="1 Título"/>
          <p:cNvSpPr>
            <a:spLocks noGrp="1"/>
          </p:cNvSpPr>
          <p:nvPr>
            <p:ph type="title"/>
          </p:nvPr>
        </p:nvSpPr>
        <p:spPr>
          <a:xfrm>
            <a:off x="1499592" y="981339"/>
            <a:ext cx="6172200" cy="789552"/>
          </a:xfrm>
        </p:spPr>
        <p:txBody>
          <a:bodyPr>
            <a:normAutofit/>
          </a:bodyPr>
          <a:lstStyle/>
          <a:p>
            <a:r>
              <a:rPr lang="en-GB" sz="2200" b="1" i="0" strike="noStrike" cap="none" spc="0" baseline="0" dirty="0">
                <a:solidFill>
                  <a:srgbClr val="262673"/>
                </a:solidFill>
                <a:effectLst/>
                <a:latin typeface="+mn-lt"/>
                <a:ea typeface="Arial Bold"/>
                <a:cs typeface="Arial Bold"/>
              </a:rPr>
              <a:t>Klinische und biomechanische Beurteilung </a:t>
            </a:r>
            <a:br>
              <a:rPr sz="2200" dirty="0">
                <a:solidFill>
                  <a:srgbClr val="262673"/>
                </a:solidFill>
                <a:latin typeface="+mn-lt"/>
              </a:rPr>
            </a:br>
            <a:r>
              <a:rPr lang="en-GB" sz="2200" b="1" i="0" strike="noStrike" cap="none" spc="0" baseline="0" dirty="0">
                <a:solidFill>
                  <a:srgbClr val="262673"/>
                </a:solidFill>
                <a:effectLst/>
                <a:latin typeface="+mn-lt"/>
                <a:ea typeface="Arial Bold"/>
                <a:cs typeface="Arial Bold"/>
              </a:rPr>
              <a:t>Warum funktionelle Beurteilung?</a:t>
            </a:r>
          </a:p>
        </p:txBody>
      </p:sp>
    </p:spTree>
    <p:extLst>
      <p:ext uri="{BB962C8B-B14F-4D97-AF65-F5344CB8AC3E}">
        <p14:creationId xmlns:p14="http://schemas.microsoft.com/office/powerpoint/2010/main" val="170740974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24 Rectángulo"/>
          <p:cNvSpPr/>
          <p:nvPr/>
        </p:nvSpPr>
        <p:spPr>
          <a:xfrm>
            <a:off x="1143000" y="5518562"/>
            <a:ext cx="6858000" cy="482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dirty="0"/>
          </a:p>
        </p:txBody>
      </p:sp>
      <p:pic>
        <p:nvPicPr>
          <p:cNvPr id="17" name="16 Imagen" descr="gammagrafía ósea.gif"/>
          <p:cNvPicPr>
            <a:picLocks noChangeAspect="1"/>
          </p:cNvPicPr>
          <p:nvPr/>
        </p:nvPicPr>
        <p:blipFill>
          <a:blip r:embed="rId3" cstate="print"/>
          <a:stretch>
            <a:fillRect/>
          </a:stretch>
        </p:blipFill>
        <p:spPr>
          <a:xfrm>
            <a:off x="709160" y="2063580"/>
            <a:ext cx="1634729" cy="2038350"/>
          </a:xfrm>
          <a:prstGeom prst="rect">
            <a:avLst/>
          </a:prstGeom>
          <a:ln>
            <a:noFill/>
          </a:ln>
          <a:effectLst>
            <a:outerShdw blurRad="292100" dist="139700" dir="2700000" algn="tl" rotWithShape="0">
              <a:srgbClr val="333333">
                <a:alpha val="65000"/>
              </a:srgbClr>
            </a:outerShdw>
          </a:effectLst>
        </p:spPr>
      </p:pic>
      <p:pic>
        <p:nvPicPr>
          <p:cNvPr id="15" name="14 Imagen" descr="rxlumbar.jpg"/>
          <p:cNvPicPr>
            <a:picLocks noChangeAspect="1"/>
          </p:cNvPicPr>
          <p:nvPr/>
        </p:nvPicPr>
        <p:blipFill>
          <a:blip r:embed="rId4" cstate="print"/>
          <a:stretch>
            <a:fillRect/>
          </a:stretch>
        </p:blipFill>
        <p:spPr>
          <a:xfrm>
            <a:off x="917205" y="4584392"/>
            <a:ext cx="857250" cy="1393031"/>
          </a:xfrm>
          <a:prstGeom prst="rect">
            <a:avLst/>
          </a:prstGeom>
          <a:ln>
            <a:noFill/>
          </a:ln>
          <a:effectLst>
            <a:outerShdw blurRad="292100" dist="139700" dir="2700000" algn="tl" rotWithShape="0">
              <a:srgbClr val="333333">
                <a:alpha val="65000"/>
              </a:srgbClr>
            </a:outerShdw>
          </a:effectLst>
        </p:spPr>
      </p:pic>
      <p:pic>
        <p:nvPicPr>
          <p:cNvPr id="16" name="15 Imagen" descr="emg.jpg"/>
          <p:cNvPicPr>
            <a:picLocks noChangeAspect="1"/>
          </p:cNvPicPr>
          <p:nvPr/>
        </p:nvPicPr>
        <p:blipFill>
          <a:blip r:embed="rId5" cstate="print"/>
          <a:stretch>
            <a:fillRect/>
          </a:stretch>
        </p:blipFill>
        <p:spPr>
          <a:xfrm>
            <a:off x="483428" y="3545171"/>
            <a:ext cx="1125141" cy="871538"/>
          </a:xfrm>
          <a:prstGeom prst="rect">
            <a:avLst/>
          </a:prstGeom>
          <a:ln>
            <a:noFill/>
          </a:ln>
          <a:effectLst>
            <a:outerShdw blurRad="292100" dist="139700" dir="2700000" algn="tl" rotWithShape="0">
              <a:srgbClr val="333333">
                <a:alpha val="65000"/>
              </a:srgbClr>
            </a:outerShdw>
          </a:effectLst>
        </p:spPr>
      </p:pic>
      <p:sp>
        <p:nvSpPr>
          <p:cNvPr id="57349" name="1 Título"/>
          <p:cNvSpPr>
            <a:spLocks noGrp="1"/>
          </p:cNvSpPr>
          <p:nvPr>
            <p:ph type="title"/>
          </p:nvPr>
        </p:nvSpPr>
        <p:spPr>
          <a:xfrm>
            <a:off x="503548" y="1515827"/>
            <a:ext cx="8136903" cy="951310"/>
          </a:xfrm>
        </p:spPr>
        <p:txBody>
          <a:bodyPr/>
          <a:lstStyle/>
          <a:p>
            <a:pPr eaLnBrk="1" hangingPunct="1"/>
            <a:r>
              <a:rPr lang="en-GB" sz="2200" b="1" i="0" strike="noStrike" cap="none" spc="0" baseline="0" dirty="0">
                <a:solidFill>
                  <a:srgbClr val="000000"/>
                </a:solidFill>
                <a:effectLst/>
                <a:latin typeface="+mn-lt"/>
                <a:ea typeface="Arial Bold"/>
                <a:cs typeface="Arial Bold"/>
              </a:rPr>
              <a:t>Diagnostische Tests versus biomechanische Tests</a:t>
            </a:r>
          </a:p>
        </p:txBody>
      </p:sp>
      <p:sp>
        <p:nvSpPr>
          <p:cNvPr id="5" name="4 CuadroTexto"/>
          <p:cNvSpPr txBox="1"/>
          <p:nvPr/>
        </p:nvSpPr>
        <p:spPr>
          <a:xfrm>
            <a:off x="2213660" y="2502193"/>
            <a:ext cx="1769847" cy="244084"/>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a:defRPr/>
            </a:pPr>
            <a:r>
              <a:rPr lang="en-GB" sz="1000" b="1" i="0" strike="noStrike" cap="none" spc="0" baseline="0" dirty="0">
                <a:solidFill>
                  <a:srgbClr val="000000"/>
                </a:solidFill>
                <a:effectLst>
                  <a:outerShdw blurRad="38100" dist="38100" dir="2700000" algn="tl">
                    <a:srgbClr val="000000">
                      <a:alpha val="43137"/>
                    </a:srgbClr>
                  </a:outerShdw>
                </a:effectLst>
                <a:latin typeface="Arial"/>
                <a:ea typeface="Arial"/>
                <a:cs typeface="Arial"/>
              </a:rPr>
              <a:t>Diagnostische Tests</a:t>
            </a:r>
          </a:p>
        </p:txBody>
      </p:sp>
      <p:sp>
        <p:nvSpPr>
          <p:cNvPr id="7" name="6 Flecha abajo"/>
          <p:cNvSpPr/>
          <p:nvPr/>
        </p:nvSpPr>
        <p:spPr>
          <a:xfrm>
            <a:off x="3125381" y="2893215"/>
            <a:ext cx="53578" cy="8572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350" dirty="0">
              <a:solidFill>
                <a:prstClr val="white"/>
              </a:solidFill>
            </a:endParaRPr>
          </a:p>
        </p:txBody>
      </p:sp>
      <p:sp>
        <p:nvSpPr>
          <p:cNvPr id="9" name="8 CuadroTexto"/>
          <p:cNvSpPr txBox="1">
            <a:spLocks noChangeArrowheads="1"/>
          </p:cNvSpPr>
          <p:nvPr/>
        </p:nvSpPr>
        <p:spPr bwMode="auto">
          <a:xfrm>
            <a:off x="1945503" y="3804052"/>
            <a:ext cx="2306163" cy="244084"/>
          </a:xfrm>
          <a:prstGeom prst="rect">
            <a:avLst/>
          </a:prstGeom>
          <a:noFill/>
          <a:ln w="9525">
            <a:noFill/>
            <a:miter lim="800000"/>
          </a:ln>
        </p:spPr>
        <p:txBody>
          <a:bodyPr>
            <a:spAutoFit/>
          </a:bodyPr>
          <a:lstStyle/>
          <a:p>
            <a:pPr algn="ctr"/>
            <a:r>
              <a:rPr lang="en-GB" sz="1000" b="1" i="0" strike="noStrike" cap="none" spc="0" baseline="0" dirty="0">
                <a:solidFill>
                  <a:srgbClr val="000000"/>
                </a:solidFill>
                <a:effectLst/>
                <a:latin typeface="Verdana"/>
                <a:ea typeface="Verdana"/>
                <a:cs typeface="Verdana"/>
              </a:rPr>
              <a:t>DIAGNOSE</a:t>
            </a:r>
          </a:p>
        </p:txBody>
      </p:sp>
      <p:sp>
        <p:nvSpPr>
          <p:cNvPr id="12" name="11 Cruz"/>
          <p:cNvSpPr/>
          <p:nvPr/>
        </p:nvSpPr>
        <p:spPr>
          <a:xfrm>
            <a:off x="4143373" y="3804051"/>
            <a:ext cx="321469" cy="321469"/>
          </a:xfrm>
          <a:prstGeom prst="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350" dirty="0">
              <a:solidFill>
                <a:prstClr val="white"/>
              </a:solidFill>
            </a:endParaRPr>
          </a:p>
        </p:txBody>
      </p:sp>
      <p:sp>
        <p:nvSpPr>
          <p:cNvPr id="13" name="12 Flecha abajo"/>
          <p:cNvSpPr/>
          <p:nvPr/>
        </p:nvSpPr>
        <p:spPr>
          <a:xfrm>
            <a:off x="4212349" y="4419888"/>
            <a:ext cx="214313" cy="4286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350" dirty="0">
              <a:solidFill>
                <a:prstClr val="white"/>
              </a:solidFill>
            </a:endParaRPr>
          </a:p>
        </p:txBody>
      </p:sp>
      <p:sp>
        <p:nvSpPr>
          <p:cNvPr id="14" name="13 CuadroTexto"/>
          <p:cNvSpPr txBox="1"/>
          <p:nvPr/>
        </p:nvSpPr>
        <p:spPr>
          <a:xfrm>
            <a:off x="2933391" y="4969959"/>
            <a:ext cx="2896112" cy="274594"/>
          </a:xfrm>
          <a:prstGeom prst="rect">
            <a:avLst/>
          </a:prstGeom>
        </p:spPr>
        <p:style>
          <a:lnRef idx="1">
            <a:schemeClr val="accent5"/>
          </a:lnRef>
          <a:fillRef idx="3">
            <a:schemeClr val="accent5"/>
          </a:fillRef>
          <a:effectRef idx="2">
            <a:schemeClr val="accent5"/>
          </a:effectRef>
          <a:fontRef idx="minor">
            <a:schemeClr val="lt1"/>
          </a:fontRef>
        </p:style>
        <p:txBody>
          <a:bodyPr>
            <a:spAutoFit/>
          </a:bodyPr>
          <a:lstStyle/>
          <a:p>
            <a:pPr algn="ctr">
              <a:defRPr/>
            </a:pPr>
            <a:r>
              <a:rPr lang="en-GB" sz="1200" b="1" i="0" strike="noStrike" cap="none" spc="0" baseline="0" dirty="0">
                <a:solidFill>
                  <a:srgbClr val="FFFFFF"/>
                </a:solidFill>
                <a:effectLst>
                  <a:outerShdw blurRad="38100" dist="38100" dir="2700000" algn="tl">
                    <a:srgbClr val="000000">
                      <a:alpha val="43137"/>
                    </a:srgbClr>
                  </a:outerShdw>
                </a:effectLst>
                <a:latin typeface="Arial"/>
                <a:ea typeface="Arial"/>
                <a:cs typeface="Arial"/>
              </a:rPr>
              <a:t>IST-ZUSTAND DES PATIENTEN</a:t>
            </a:r>
          </a:p>
        </p:txBody>
      </p:sp>
      <p:grpSp>
        <p:nvGrpSpPr>
          <p:cNvPr id="18" name="Group 13"/>
          <p:cNvGrpSpPr/>
          <p:nvPr/>
        </p:nvGrpSpPr>
        <p:grpSpPr>
          <a:xfrm>
            <a:off x="6264326" y="2756279"/>
            <a:ext cx="2593181" cy="3375446"/>
            <a:chOff x="567" y="1752"/>
            <a:chExt cx="2178" cy="2223"/>
          </a:xfrm>
        </p:grpSpPr>
        <p:pic>
          <p:nvPicPr>
            <p:cNvPr id="22" name="Picture 17"/>
            <p:cNvPicPr>
              <a:picLocks noChangeAspect="1" noChangeArrowheads="1"/>
            </p:cNvPicPr>
            <p:nvPr/>
          </p:nvPicPr>
          <p:blipFill>
            <a:blip r:embed="rId6" cstate="print"/>
            <a:stretch>
              <a:fillRect/>
            </a:stretch>
          </p:blipFill>
          <p:spPr bwMode="auto">
            <a:xfrm>
              <a:off x="1429" y="1797"/>
              <a:ext cx="708" cy="1089"/>
            </a:xfrm>
            <a:prstGeom prst="rect">
              <a:avLst/>
            </a:prstGeom>
            <a:noFill/>
            <a:ln w="9525">
              <a:noFill/>
              <a:miter lim="800000"/>
            </a:ln>
            <a:effectLst/>
          </p:spPr>
        </p:pic>
        <p:pic>
          <p:nvPicPr>
            <p:cNvPr id="19" name="Picture 14" descr="at3"/>
            <p:cNvPicPr>
              <a:picLocks noChangeAspect="1" noChangeArrowheads="1"/>
            </p:cNvPicPr>
            <p:nvPr/>
          </p:nvPicPr>
          <p:blipFill>
            <a:blip r:embed="rId7" cstate="print"/>
            <a:stretch>
              <a:fillRect/>
            </a:stretch>
          </p:blipFill>
          <p:spPr bwMode="auto">
            <a:xfrm>
              <a:off x="703" y="1752"/>
              <a:ext cx="817" cy="608"/>
            </a:xfrm>
            <a:prstGeom prst="rect">
              <a:avLst/>
            </a:prstGeom>
            <a:noFill/>
          </p:spPr>
        </p:pic>
        <p:pic>
          <p:nvPicPr>
            <p:cNvPr id="20" name="Picture 15"/>
            <p:cNvPicPr>
              <a:picLocks noChangeAspect="1" noChangeArrowheads="1"/>
            </p:cNvPicPr>
            <p:nvPr/>
          </p:nvPicPr>
          <p:blipFill>
            <a:blip r:embed="rId8" cstate="print"/>
            <a:srcRect l="2214" t="2461" r="2583" b="11810"/>
            <a:stretch>
              <a:fillRect/>
            </a:stretch>
          </p:blipFill>
          <p:spPr bwMode="auto">
            <a:xfrm>
              <a:off x="1565" y="2976"/>
              <a:ext cx="1180" cy="795"/>
            </a:xfrm>
            <a:prstGeom prst="rect">
              <a:avLst/>
            </a:prstGeom>
            <a:noFill/>
            <a:ln w="9525">
              <a:noFill/>
              <a:miter lim="800000"/>
            </a:ln>
          </p:spPr>
        </p:pic>
        <p:pic>
          <p:nvPicPr>
            <p:cNvPr id="21" name="Picture 16" descr="present1"/>
            <p:cNvPicPr preferRelativeResize="0">
              <a:picLocks noChangeAspect="1" noChangeArrowheads="1"/>
            </p:cNvPicPr>
            <p:nvPr/>
          </p:nvPicPr>
          <p:blipFill>
            <a:blip r:embed="rId9" cstate="print"/>
            <a:stretch>
              <a:fillRect/>
            </a:stretch>
          </p:blipFill>
          <p:spPr bwMode="auto">
            <a:xfrm>
              <a:off x="1020" y="3113"/>
              <a:ext cx="597" cy="862"/>
            </a:xfrm>
            <a:prstGeom prst="rect">
              <a:avLst/>
            </a:prstGeom>
            <a:noFill/>
            <a:ln w="9525">
              <a:noFill/>
              <a:miter lim="800000"/>
            </a:ln>
          </p:spPr>
        </p:pic>
        <p:pic>
          <p:nvPicPr>
            <p:cNvPr id="23" name="Picture 18"/>
            <p:cNvPicPr>
              <a:picLocks noChangeAspect="1" noChangeArrowheads="1"/>
            </p:cNvPicPr>
            <p:nvPr/>
          </p:nvPicPr>
          <p:blipFill>
            <a:blip r:embed="rId10" cstate="print"/>
            <a:stretch>
              <a:fillRect/>
            </a:stretch>
          </p:blipFill>
          <p:spPr bwMode="auto">
            <a:xfrm>
              <a:off x="567" y="2387"/>
              <a:ext cx="690" cy="918"/>
            </a:xfrm>
            <a:prstGeom prst="rect">
              <a:avLst/>
            </a:prstGeom>
            <a:noFill/>
            <a:ln w="9525">
              <a:noFill/>
              <a:miter lim="800000"/>
            </a:ln>
            <a:effectLst/>
          </p:spPr>
        </p:pic>
        <p:pic>
          <p:nvPicPr>
            <p:cNvPr id="24" name="Picture 19" descr="Biofoot2d"/>
            <p:cNvPicPr>
              <a:picLocks noChangeAspect="1" noChangeArrowheads="1"/>
            </p:cNvPicPr>
            <p:nvPr/>
          </p:nvPicPr>
          <p:blipFill>
            <a:blip r:embed="rId11" cstate="print"/>
            <a:stretch>
              <a:fillRect/>
            </a:stretch>
          </p:blipFill>
          <p:spPr bwMode="auto">
            <a:xfrm>
              <a:off x="2018" y="2432"/>
              <a:ext cx="635" cy="627"/>
            </a:xfrm>
            <a:prstGeom prst="rect">
              <a:avLst/>
            </a:prstGeom>
            <a:noFill/>
            <a:ln w="9525">
              <a:noFill/>
              <a:miter lim="800000"/>
            </a:ln>
          </p:spPr>
        </p:pic>
      </p:grpSp>
      <p:sp>
        <p:nvSpPr>
          <p:cNvPr id="6" name="5 CuadroTexto"/>
          <p:cNvSpPr txBox="1"/>
          <p:nvPr/>
        </p:nvSpPr>
        <p:spPr>
          <a:xfrm>
            <a:off x="5148065" y="2233705"/>
            <a:ext cx="3212114" cy="24622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defRPr/>
            </a:pPr>
            <a:r>
              <a:rPr lang="en-GB" sz="1000" b="1" i="0" strike="noStrike" cap="none" spc="0" baseline="0" dirty="0">
                <a:solidFill>
                  <a:srgbClr val="000000"/>
                </a:solidFill>
                <a:effectLst>
                  <a:outerShdw blurRad="38100" dist="38100" dir="2700000" algn="tl">
                    <a:srgbClr val="000000">
                      <a:alpha val="43137"/>
                    </a:srgbClr>
                  </a:outerShdw>
                </a:effectLst>
                <a:latin typeface="Arial"/>
                <a:ea typeface="Arial"/>
                <a:cs typeface="Arial"/>
              </a:rPr>
              <a:t>Informationen aus der Funktionsbewertung</a:t>
            </a:r>
          </a:p>
        </p:txBody>
      </p:sp>
      <p:sp>
        <p:nvSpPr>
          <p:cNvPr id="8" name="7 Flecha abajo"/>
          <p:cNvSpPr/>
          <p:nvPr/>
        </p:nvSpPr>
        <p:spPr>
          <a:xfrm>
            <a:off x="5402466" y="2929027"/>
            <a:ext cx="53579" cy="8572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350" dirty="0">
              <a:solidFill>
                <a:prstClr val="white"/>
              </a:solidFill>
            </a:endParaRPr>
          </a:p>
        </p:txBody>
      </p:sp>
      <p:sp>
        <p:nvSpPr>
          <p:cNvPr id="10" name="9 CuadroTexto"/>
          <p:cNvSpPr txBox="1">
            <a:spLocks noChangeArrowheads="1"/>
          </p:cNvSpPr>
          <p:nvPr/>
        </p:nvSpPr>
        <p:spPr bwMode="auto">
          <a:xfrm>
            <a:off x="3946744" y="3788099"/>
            <a:ext cx="3271533" cy="244084"/>
          </a:xfrm>
          <a:prstGeom prst="rect">
            <a:avLst/>
          </a:prstGeom>
          <a:noFill/>
          <a:ln w="9525">
            <a:noFill/>
            <a:miter lim="800000"/>
          </a:ln>
        </p:spPr>
        <p:txBody>
          <a:bodyPr>
            <a:spAutoFit/>
          </a:bodyPr>
          <a:lstStyle/>
          <a:p>
            <a:pPr algn="ctr"/>
            <a:r>
              <a:rPr lang="en-GB" sz="1000" b="1" i="0" strike="noStrike" cap="none" spc="0" baseline="0" dirty="0">
                <a:solidFill>
                  <a:srgbClr val="000000"/>
                </a:solidFill>
                <a:effectLst/>
                <a:latin typeface="Verdana"/>
                <a:ea typeface="Verdana"/>
                <a:cs typeface="Verdana"/>
              </a:rPr>
              <a:t>FUNKTIONSSTATUS</a:t>
            </a:r>
          </a:p>
        </p:txBody>
      </p:sp>
      <p:sp>
        <p:nvSpPr>
          <p:cNvPr id="26" name="1 Título">
            <a:extLst>
              <a:ext uri="{FF2B5EF4-FFF2-40B4-BE49-F238E27FC236}">
                <a16:creationId xmlns:a16="http://schemas.microsoft.com/office/drawing/2014/main" id="{7532DD30-F611-4DE3-BF86-1EFDC1151872}"/>
              </a:ext>
            </a:extLst>
          </p:cNvPr>
          <p:cNvSpPr txBox="1"/>
          <p:nvPr/>
        </p:nvSpPr>
        <p:spPr>
          <a:xfrm>
            <a:off x="1539479" y="726275"/>
            <a:ext cx="6172200" cy="789552"/>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a:defRPr>
            </a:lvl1pPr>
            <a:lvl2pPr algn="ctr" defTabSz="642938" rtl="0" eaLnBrk="0" fontAlgn="base" hangingPunct="0">
              <a:spcBef>
                <a:spcPct val="0"/>
              </a:spcBef>
              <a:spcAft>
                <a:spcPct val="0"/>
              </a:spcAft>
              <a:defRPr sz="2400" b="1">
                <a:solidFill>
                  <a:schemeClr val="tx1"/>
                </a:solidFill>
                <a:latin typeface="Arial Bold"/>
                <a:sym typeface="Arial Bold"/>
              </a:defRPr>
            </a:lvl2pPr>
            <a:lvl3pPr algn="ctr" defTabSz="642938" rtl="0" eaLnBrk="0" fontAlgn="base" hangingPunct="0">
              <a:spcBef>
                <a:spcPct val="0"/>
              </a:spcBef>
              <a:spcAft>
                <a:spcPct val="0"/>
              </a:spcAft>
              <a:defRPr sz="2400" b="1">
                <a:solidFill>
                  <a:schemeClr val="tx1"/>
                </a:solidFill>
                <a:latin typeface="Arial Bold"/>
                <a:sym typeface="Arial Bold"/>
              </a:defRPr>
            </a:lvl3pPr>
            <a:lvl4pPr algn="ctr" defTabSz="642938" rtl="0" eaLnBrk="0" fontAlgn="base" hangingPunct="0">
              <a:spcBef>
                <a:spcPct val="0"/>
              </a:spcBef>
              <a:spcAft>
                <a:spcPct val="0"/>
              </a:spcAft>
              <a:defRPr sz="2400" b="1">
                <a:solidFill>
                  <a:schemeClr val="tx1"/>
                </a:solidFill>
                <a:latin typeface="Arial Bold"/>
                <a:sym typeface="Arial Bold"/>
              </a:defRPr>
            </a:lvl4pPr>
            <a:lvl5pPr algn="ctr" defTabSz="642938" rtl="0" eaLnBrk="0" fontAlgn="base" hangingPunct="0">
              <a:spcBef>
                <a:spcPct val="0"/>
              </a:spcBef>
              <a:spcAft>
                <a:spcPct val="0"/>
              </a:spcAft>
              <a:defRPr sz="2400" b="1">
                <a:solidFill>
                  <a:schemeClr val="tx1"/>
                </a:solidFill>
                <a:latin typeface="Arial Bold"/>
                <a:sym typeface="Arial Bold"/>
              </a:defRPr>
            </a:lvl5pPr>
            <a:lvl6pPr marL="457200" algn="ctr" defTabSz="642938" rtl="0" fontAlgn="base">
              <a:spcBef>
                <a:spcPct val="0"/>
              </a:spcBef>
              <a:spcAft>
                <a:spcPct val="0"/>
              </a:spcAft>
              <a:defRPr sz="2800" b="1">
                <a:solidFill>
                  <a:srgbClr val="202261"/>
                </a:solidFill>
                <a:latin typeface="Arial Bold"/>
                <a:sym typeface="Arial Bold"/>
              </a:defRPr>
            </a:lvl6pPr>
            <a:lvl7pPr marL="914400" algn="ctr" defTabSz="642938" rtl="0" fontAlgn="base">
              <a:spcBef>
                <a:spcPct val="0"/>
              </a:spcBef>
              <a:spcAft>
                <a:spcPct val="0"/>
              </a:spcAft>
              <a:defRPr sz="2800" b="1">
                <a:solidFill>
                  <a:srgbClr val="202261"/>
                </a:solidFill>
                <a:latin typeface="Arial Bold"/>
                <a:sym typeface="Arial Bold"/>
              </a:defRPr>
            </a:lvl7pPr>
            <a:lvl8pPr marL="1371600" algn="ctr" defTabSz="642938" rtl="0" fontAlgn="base">
              <a:spcBef>
                <a:spcPct val="0"/>
              </a:spcBef>
              <a:spcAft>
                <a:spcPct val="0"/>
              </a:spcAft>
              <a:defRPr sz="2800" b="1">
                <a:solidFill>
                  <a:srgbClr val="202261"/>
                </a:solidFill>
                <a:latin typeface="Arial Bold"/>
                <a:sym typeface="Arial Bold"/>
              </a:defRPr>
            </a:lvl8pPr>
            <a:lvl9pPr marL="1828800" algn="ctr" defTabSz="642938" rtl="0" fontAlgn="base">
              <a:spcBef>
                <a:spcPct val="0"/>
              </a:spcBef>
              <a:spcAft>
                <a:spcPct val="0"/>
              </a:spcAft>
              <a:defRPr sz="2800" b="1">
                <a:solidFill>
                  <a:srgbClr val="202261"/>
                </a:solidFill>
                <a:latin typeface="Arial Bold"/>
                <a:sym typeface="Arial Bold"/>
              </a:defRPr>
            </a:lvl9pPr>
          </a:lstStyle>
          <a:p>
            <a:r>
              <a:rPr lang="en-GB" sz="2200" b="1" i="0" strike="noStrike" cap="none" spc="0" baseline="0" dirty="0">
                <a:solidFill>
                  <a:srgbClr val="262673"/>
                </a:solidFill>
                <a:effectLst/>
                <a:latin typeface="+mn-lt"/>
                <a:ea typeface="Arial Bold"/>
                <a:cs typeface="Arial Bold"/>
              </a:rPr>
              <a:t>Klinische und biomechanische Beurteilung </a:t>
            </a:r>
            <a:br>
              <a:rPr sz="2200" dirty="0">
                <a:solidFill>
                  <a:srgbClr val="262673"/>
                </a:solidFill>
                <a:latin typeface="+mn-lt"/>
              </a:rPr>
            </a:br>
            <a:r>
              <a:rPr lang="en-GB" sz="2200" b="1" i="0" strike="noStrike" cap="none" spc="0" baseline="0" dirty="0">
                <a:solidFill>
                  <a:srgbClr val="262673"/>
                </a:solidFill>
                <a:effectLst/>
                <a:latin typeface="+mn-lt"/>
                <a:ea typeface="Arial Bold"/>
                <a:cs typeface="Arial Bold"/>
              </a:rPr>
              <a:t>Warum funktionelle Beurteilung?</a:t>
            </a:r>
          </a:p>
        </p:txBody>
      </p:sp>
    </p:spTree>
    <p:extLst>
      <p:ext uri="{BB962C8B-B14F-4D97-AF65-F5344CB8AC3E}">
        <p14:creationId xmlns:p14="http://schemas.microsoft.com/office/powerpoint/2010/main" val="91015826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pl-PL" altLang="pl-PL" sz="1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pl-PL" altLang="pl-PL" sz="1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pl-PL" altLang="pl-PL" sz="1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pl-PL" altLang="pl-PL" sz="1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pl-PL" altLang="pl-PL" sz="1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 name="Prostokąt 3">
            <a:extLst>
              <a:ext uri="{FF2B5EF4-FFF2-40B4-BE49-F238E27FC236}">
                <a16:creationId xmlns:a16="http://schemas.microsoft.com/office/drawing/2014/main" id="{6F1E17A5-99A2-450F-AC97-BC84B3D4606F}"/>
              </a:ext>
            </a:extLst>
          </p:cNvPr>
          <p:cNvSpPr/>
          <p:nvPr/>
        </p:nvSpPr>
        <p:spPr>
          <a:xfrm>
            <a:off x="711448" y="1556792"/>
            <a:ext cx="8072961" cy="707886"/>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lang="en-GB" sz="2000" b="0" i="0" strike="noStrike" cap="none" spc="0" baseline="0" dirty="0">
                <a:solidFill>
                  <a:srgbClr val="000000"/>
                </a:solidFill>
                <a:effectLst/>
                <a:latin typeface="Arial"/>
                <a:ea typeface="Arial"/>
                <a:cs typeface="Arial"/>
              </a:rPr>
              <a:t>Es gibt verschiedene biomechanische Bewertungstests. Die Aspekte, die sie bestimmen, sind: </a:t>
            </a:r>
          </a:p>
        </p:txBody>
      </p:sp>
      <p:sp>
        <p:nvSpPr>
          <p:cNvPr id="9" name="Prostokąt 1">
            <a:extLst>
              <a:ext uri="{FF2B5EF4-FFF2-40B4-BE49-F238E27FC236}">
                <a16:creationId xmlns:a16="http://schemas.microsoft.com/office/drawing/2014/main" id="{29AFF2AD-6C86-4251-80BD-C483AB019EA7}"/>
              </a:ext>
            </a:extLst>
          </p:cNvPr>
          <p:cNvSpPr/>
          <p:nvPr/>
        </p:nvSpPr>
        <p:spPr>
          <a:xfrm>
            <a:off x="683568" y="978216"/>
            <a:ext cx="8136649" cy="738664"/>
          </a:xfrm>
          <a:prstGeom prst="rect">
            <a:avLst/>
          </a:prstGeom>
        </p:spPr>
        <p:txBody>
          <a:bodyPr wrap="square">
            <a:spAutoFit/>
          </a:bodyPr>
          <a:lstStyle/>
          <a:p>
            <a:pPr lvl="0">
              <a:defRPr/>
            </a:pPr>
            <a:r>
              <a:rPr lang="en-GB" sz="2200" b="1" i="0" strike="noStrike" cap="none" spc="0" baseline="0" dirty="0">
                <a:solidFill>
                  <a:srgbClr val="262673"/>
                </a:solidFill>
                <a:effectLst/>
                <a:latin typeface="Arial"/>
                <a:ea typeface="Arial"/>
                <a:cs typeface="Arial"/>
              </a:rPr>
              <a:t>HINWEIS:</a:t>
            </a:r>
          </a:p>
          <a:p>
            <a:pPr marL="0" marR="0" lvl="0" indent="0" algn="ctr" defTabSz="914400" rtl="0" eaLnBrk="0" fontAlgn="base" latinLnBrk="0" hangingPunct="0">
              <a:lnSpc>
                <a:spcPct val="100000"/>
              </a:lnSpc>
              <a:spcBef>
                <a:spcPct val="0"/>
              </a:spcBef>
              <a:spcAft>
                <a:spcPct val="0"/>
              </a:spcAft>
              <a:buClrTx/>
              <a:buSzTx/>
              <a:buFontTx/>
              <a:buNone/>
              <a:defRPr/>
            </a:pPr>
            <a:endParaRPr lang="en-US" sz="2000" b="0" dirty="0">
              <a:solidFill>
                <a:srgbClr val="262673"/>
              </a:solidFill>
              <a:latin typeface="Arial"/>
              <a:cs typeface="Arial"/>
            </a:endParaRPr>
          </a:p>
        </p:txBody>
      </p:sp>
      <p:sp>
        <p:nvSpPr>
          <p:cNvPr id="15" name="Prostokąt 3">
            <a:extLst>
              <a:ext uri="{FF2B5EF4-FFF2-40B4-BE49-F238E27FC236}">
                <a16:creationId xmlns:a16="http://schemas.microsoft.com/office/drawing/2014/main" id="{CBBEC676-707C-4B4B-9D39-FD2D911B7886}"/>
              </a:ext>
            </a:extLst>
          </p:cNvPr>
          <p:cNvSpPr/>
          <p:nvPr/>
        </p:nvSpPr>
        <p:spPr>
          <a:xfrm>
            <a:off x="753480" y="2060848"/>
            <a:ext cx="8072961" cy="329320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2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defRPr/>
            </a:pPr>
            <a:r>
              <a:rPr lang="en-GB" sz="2000" b="0" i="0" strike="noStrike" cap="none" spc="0" baseline="0" dirty="0">
                <a:solidFill>
                  <a:srgbClr val="000000"/>
                </a:solidFill>
                <a:effectLst/>
                <a:latin typeface="Arial"/>
                <a:ea typeface="Arial"/>
                <a:cs typeface="Arial"/>
              </a:rPr>
              <a:t>Welche Funktion wird bewertet.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defRPr/>
            </a:pPr>
            <a:r>
              <a:rPr lang="en-GB" sz="2000" b="0" i="0" strike="noStrike" cap="none" spc="0" baseline="0" dirty="0">
                <a:solidFill>
                  <a:srgbClr val="000000"/>
                </a:solidFill>
                <a:effectLst/>
                <a:latin typeface="Arial"/>
                <a:ea typeface="Arial"/>
                <a:cs typeface="Arial"/>
              </a:rPr>
              <a:t>Welches Instrument und welche Technik es verwendet.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defRPr/>
            </a:pPr>
            <a:r>
              <a:rPr lang="en-GB" sz="2000" b="0" i="0" strike="noStrike" cap="none" spc="0" baseline="0" dirty="0">
                <a:solidFill>
                  <a:srgbClr val="000000"/>
                </a:solidFill>
                <a:effectLst/>
                <a:latin typeface="Arial"/>
                <a:ea typeface="Arial"/>
                <a:cs typeface="Arial"/>
              </a:rPr>
              <a:t>Welches Bewertungsprotokoll wurde verwendet</a:t>
            </a:r>
            <a:r>
              <a:rPr lang="en-GB" sz="2000" b="1" i="0" strike="noStrike" cap="none" spc="0" baseline="0" dirty="0">
                <a:solidFill>
                  <a:srgbClr val="000000"/>
                </a:solidFill>
                <a:effectLst/>
                <a:latin typeface="Arial"/>
                <a:ea typeface="Arial"/>
                <a:cs typeface="Arial"/>
              </a:rPr>
              <a:t>.</a:t>
            </a:r>
          </a:p>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2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sym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lang="en-GB" sz="2200" b="1" i="0" strike="noStrike" cap="none" spc="0" baseline="0" dirty="0">
                <a:solidFill>
                  <a:srgbClr val="333399"/>
                </a:solidFill>
                <a:effectLst/>
                <a:latin typeface="Arial"/>
                <a:ea typeface="Arial"/>
                <a:cs typeface="Arial"/>
              </a:rPr>
              <a:t>UND IN DIESER LERNEINHEIT:</a:t>
            </a:r>
          </a:p>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2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sym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defRPr/>
            </a:pPr>
            <a:r>
              <a:rPr lang="en-GB" sz="2000" b="1" i="0" strike="noStrike" cap="none" spc="0" baseline="0" dirty="0">
                <a:solidFill>
                  <a:srgbClr val="333399"/>
                </a:solidFill>
                <a:effectLst/>
                <a:latin typeface="Arial"/>
                <a:ea typeface="Arial"/>
                <a:cs typeface="Arial"/>
              </a:rPr>
              <a:t>Welche Ergebnisse sie liefert, in welchen Einheiten und mit welchen Datenanalysetechniken sie gewonnen wurden.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defRPr/>
            </a:pPr>
            <a:r>
              <a:rPr lang="en-GB" sz="2000" b="1" i="0" strike="noStrike" cap="none" spc="0" baseline="0" dirty="0">
                <a:solidFill>
                  <a:srgbClr val="333399"/>
                </a:solidFill>
                <a:effectLst/>
                <a:latin typeface="Arial"/>
                <a:ea typeface="Arial"/>
                <a:cs typeface="Arial"/>
              </a:rPr>
              <a:t>Standardisierte Kriterien für die Interpretation.</a:t>
            </a:r>
            <a:r>
              <a:rPr lang="en-GB" sz="2000" b="0" i="0" strike="noStrike" cap="none" spc="0" baseline="0" dirty="0">
                <a:solidFill>
                  <a:srgbClr val="CECEEF"/>
                </a:solidFill>
                <a:effectLst/>
                <a:latin typeface="Arial"/>
                <a:ea typeface="Arial"/>
                <a:cs typeface="Arial"/>
              </a:rPr>
              <a:t>..</a:t>
            </a:r>
          </a:p>
        </p:txBody>
      </p:sp>
    </p:spTree>
    <p:extLst>
      <p:ext uri="{BB962C8B-B14F-4D97-AF65-F5344CB8AC3E}">
        <p14:creationId xmlns:p14="http://schemas.microsoft.com/office/powerpoint/2010/main" val="2909816531"/>
      </p:ext>
    </p:extLst>
  </p:cSld>
  <p:clrMapOvr>
    <a:masterClrMapping/>
  </p:clrMapOvr>
  <p:transition advClick="0" advTm="3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B644C013-F469-4F26-B1E2-798B60021174}"/>
              </a:ext>
            </a:extLst>
          </p:cNvPr>
          <p:cNvSpPr>
            <a:spLocks noGrp="1"/>
          </p:cNvSpPr>
          <p:nvPr>
            <p:ph idx="1"/>
          </p:nvPr>
        </p:nvSpPr>
        <p:spPr>
          <a:xfrm>
            <a:off x="107504" y="1556792"/>
            <a:ext cx="8928992" cy="4520244"/>
          </a:xfrm>
        </p:spPr>
        <p:txBody>
          <a:bodyPr/>
          <a:lstStyle/>
          <a:p>
            <a:endParaRPr lang="es-ES" dirty="0"/>
          </a:p>
          <a:p>
            <a:pPr>
              <a:spcBef>
                <a:spcPct val="0"/>
              </a:spcBef>
            </a:pPr>
            <a:endParaRPr lang="es-ES" sz="1400" dirty="0"/>
          </a:p>
          <a:p>
            <a:pPr>
              <a:spcBef>
                <a:spcPct val="0"/>
              </a:spcBef>
            </a:pPr>
            <a:r>
              <a:rPr lang="en-GB" sz="1400" b="1" i="0" strike="noStrike" cap="none" spc="0" baseline="0" dirty="0">
                <a:solidFill>
                  <a:srgbClr val="000000"/>
                </a:solidFill>
                <a:effectLst/>
                <a:latin typeface="Arial"/>
                <a:ea typeface="Arial"/>
                <a:cs typeface="Arial"/>
              </a:rPr>
              <a:t>	 MOBILITÄT</a:t>
            </a:r>
          </a:p>
          <a:p>
            <a:pPr>
              <a:spcBef>
                <a:spcPct val="0"/>
              </a:spcBef>
            </a:pPr>
            <a:r>
              <a:rPr lang="es-ES" sz="1400" dirty="0"/>
              <a:t>	</a:t>
            </a:r>
          </a:p>
          <a:p>
            <a:pPr>
              <a:spcBef>
                <a:spcPct val="0"/>
              </a:spcBef>
            </a:pPr>
            <a:r>
              <a:rPr lang="en-GB" sz="1400" b="0" i="0" strike="noStrike" cap="none" spc="0" baseline="0" dirty="0">
                <a:solidFill>
                  <a:srgbClr val="00B0F0"/>
                </a:solidFill>
                <a:effectLst/>
                <a:latin typeface="Arial"/>
                <a:ea typeface="Arial"/>
                <a:cs typeface="Arial"/>
              </a:rPr>
              <a:t>Bereich der Bewegung</a:t>
            </a:r>
          </a:p>
          <a:p>
            <a:pPr>
              <a:spcBef>
                <a:spcPct val="0"/>
              </a:spcBef>
            </a:pPr>
            <a:r>
              <a:rPr lang="en-GB" sz="1400" b="0" i="0" strike="noStrike" cap="none" spc="0" baseline="0" dirty="0">
                <a:solidFill>
                  <a:srgbClr val="00B050"/>
                </a:solidFill>
                <a:effectLst/>
                <a:latin typeface="Arial"/>
                <a:ea typeface="Arial"/>
                <a:cs typeface="Arial"/>
              </a:rPr>
              <a:t>				Neigungsmesser, Elektrogoniometer </a:t>
            </a:r>
            <a:r>
              <a:rPr lang="en-GB" sz="1400" b="0" i="0" strike="noStrike" cap="none" spc="0" baseline="0" dirty="0">
                <a:solidFill>
                  <a:srgbClr val="002060"/>
                </a:solidFill>
                <a:effectLst/>
                <a:latin typeface="Arial"/>
                <a:ea typeface="Arial"/>
                <a:cs typeface="Arial"/>
              </a:rPr>
              <a:t>Bewegungsbereich (º)</a:t>
            </a:r>
          </a:p>
          <a:p>
            <a:pPr>
              <a:spcBef>
                <a:spcPct val="0"/>
              </a:spcBef>
            </a:pPr>
            <a:r>
              <a:rPr lang="es-ES" sz="1400" dirty="0"/>
              <a:t>	</a:t>
            </a:r>
          </a:p>
          <a:p>
            <a:pPr>
              <a:spcBef>
                <a:spcPct val="0"/>
              </a:spcBef>
            </a:pPr>
            <a:r>
              <a:rPr lang="en-GB" sz="1400" b="0" i="0" strike="noStrike" cap="none" spc="0" baseline="0" dirty="0">
                <a:solidFill>
                  <a:srgbClr val="00B0F0"/>
                </a:solidFill>
                <a:effectLst/>
                <a:latin typeface="Arial"/>
                <a:ea typeface="Arial"/>
                <a:cs typeface="Arial"/>
              </a:rPr>
              <a:t>Eigenschaften der Bewegung</a:t>
            </a:r>
          </a:p>
          <a:p>
            <a:pPr>
              <a:spcBef>
                <a:spcPct val="0"/>
              </a:spcBef>
            </a:pPr>
            <a:r>
              <a:rPr lang="en-GB" sz="1400" b="0" i="0" strike="noStrike" cap="none" spc="0" baseline="0" dirty="0">
                <a:solidFill>
                  <a:srgbClr val="00B050"/>
                </a:solidFill>
                <a:effectLst/>
                <a:latin typeface="Arial"/>
                <a:ea typeface="Arial"/>
                <a:cs typeface="Arial"/>
              </a:rPr>
              <a:t>				Photogrammetrie, Inertialsensoren </a:t>
            </a:r>
            <a:r>
              <a:rPr lang="en-GB" sz="1400" b="0" i="0" strike="noStrike" cap="none" spc="0" baseline="0" dirty="0">
                <a:solidFill>
                  <a:srgbClr val="002060"/>
                </a:solidFill>
                <a:effectLst/>
                <a:latin typeface="Arial"/>
                <a:ea typeface="Arial"/>
                <a:cs typeface="Arial"/>
              </a:rPr>
              <a:t>Bewegungsbereich (º)</a:t>
            </a:r>
          </a:p>
          <a:p>
            <a:pPr>
              <a:spcBef>
                <a:spcPct val="0"/>
              </a:spcBef>
            </a:pPr>
            <a:r>
              <a:rPr lang="en-GB" sz="1400" b="0" i="0" strike="noStrike" cap="none" spc="0" baseline="0" dirty="0">
                <a:solidFill>
                  <a:srgbClr val="002060"/>
                </a:solidFill>
                <a:effectLst/>
                <a:latin typeface="Arial"/>
                <a:ea typeface="Arial"/>
                <a:cs typeface="Arial"/>
              </a:rPr>
              <a:t>									Geschwindigkeit (º/s) / Winkelbeschleunigung </a:t>
            </a:r>
          </a:p>
          <a:p>
            <a:pPr>
              <a:spcBef>
                <a:spcPct val="0"/>
              </a:spcBef>
            </a:pPr>
            <a:r>
              <a:rPr lang="en-GB" sz="1400" b="0" i="0" strike="noStrike" cap="none" spc="0" baseline="0" dirty="0">
                <a:solidFill>
                  <a:srgbClr val="002060"/>
                </a:solidFill>
                <a:effectLst/>
                <a:latin typeface="Arial"/>
                <a:ea typeface="Arial"/>
                <a:cs typeface="Arial"/>
              </a:rPr>
              <a:t>									Harmonie</a:t>
            </a:r>
          </a:p>
          <a:p>
            <a:pPr>
              <a:spcBef>
                <a:spcPct val="0"/>
              </a:spcBef>
            </a:pPr>
            <a:r>
              <a:rPr lang="en-GB" sz="1400" b="0" i="0" strike="noStrike" cap="none" spc="0" baseline="0" dirty="0">
                <a:solidFill>
                  <a:srgbClr val="002060"/>
                </a:solidFill>
                <a:effectLst/>
                <a:latin typeface="Arial"/>
                <a:ea typeface="Arial"/>
                <a:cs typeface="Arial"/>
              </a:rPr>
              <a:t>									Reproduzierbarkeit</a:t>
            </a:r>
          </a:p>
          <a:p>
            <a:pPr>
              <a:spcBef>
                <a:spcPct val="0"/>
              </a:spcBef>
            </a:pPr>
            <a:endParaRPr lang="es-ES" sz="1400" b="1" dirty="0"/>
          </a:p>
          <a:p>
            <a:pPr>
              <a:spcBef>
                <a:spcPct val="0"/>
              </a:spcBef>
            </a:pPr>
            <a:r>
              <a:rPr lang="en-GB" sz="1400" b="1" i="0" strike="noStrike" cap="none" spc="0" baseline="0" dirty="0">
                <a:solidFill>
                  <a:srgbClr val="000000"/>
                </a:solidFill>
                <a:effectLst/>
                <a:latin typeface="Arial"/>
                <a:ea typeface="Arial"/>
                <a:cs typeface="Arial"/>
              </a:rPr>
              <a:t>	STRENGTH</a:t>
            </a:r>
            <a:endParaRPr lang="en-GB" sz="1400" b="0" i="0" strike="noStrike" cap="none" spc="0" baseline="0" dirty="0">
              <a:solidFill>
                <a:srgbClr val="000000"/>
              </a:solidFill>
              <a:effectLst/>
              <a:latin typeface="Arial"/>
              <a:ea typeface="Arial"/>
              <a:cs typeface="Arial"/>
            </a:endParaRPr>
          </a:p>
          <a:p>
            <a:pPr>
              <a:spcBef>
                <a:spcPct val="0"/>
              </a:spcBef>
            </a:pPr>
            <a:r>
              <a:rPr lang="es-ES" sz="1400" dirty="0"/>
              <a:t>	</a:t>
            </a:r>
          </a:p>
          <a:p>
            <a:pPr>
              <a:spcBef>
                <a:spcPct val="0"/>
              </a:spcBef>
            </a:pPr>
            <a:r>
              <a:rPr lang="en-GB" sz="1400" b="0" i="0" strike="noStrike" cap="none" spc="0" baseline="0" dirty="0">
                <a:solidFill>
                  <a:srgbClr val="00B0F0"/>
                </a:solidFill>
                <a:effectLst/>
                <a:latin typeface="Arial"/>
                <a:ea typeface="Arial"/>
                <a:cs typeface="Arial"/>
              </a:rPr>
              <a:t>Isometrische Kraft</a:t>
            </a:r>
          </a:p>
          <a:p>
            <a:pPr>
              <a:spcBef>
                <a:spcPct val="0"/>
              </a:spcBef>
            </a:pPr>
            <a:r>
              <a:rPr lang="en-GB" sz="1400" b="0" i="0" strike="noStrike" cap="none" spc="0" baseline="0" dirty="0">
                <a:solidFill>
                  <a:srgbClr val="002060"/>
                </a:solidFill>
                <a:effectLst/>
                <a:latin typeface="Arial"/>
                <a:ea typeface="Arial"/>
                <a:cs typeface="Arial"/>
              </a:rPr>
              <a:t>				</a:t>
            </a:r>
            <a:r>
              <a:rPr lang="en-GB" sz="1400" b="0" i="0" strike="noStrike" cap="none" spc="0" baseline="0" dirty="0">
                <a:solidFill>
                  <a:srgbClr val="00B050"/>
                </a:solidFill>
                <a:effectLst/>
                <a:latin typeface="Arial"/>
                <a:ea typeface="Arial"/>
                <a:cs typeface="Arial"/>
              </a:rPr>
              <a:t>Dynamometer </a:t>
            </a:r>
            <a:r>
              <a:rPr lang="en-GB" sz="1400" b="0" i="0" strike="noStrike" cap="none" spc="0" baseline="0" dirty="0">
                <a:solidFill>
                  <a:srgbClr val="002060"/>
                </a:solidFill>
                <a:effectLst/>
                <a:latin typeface="Arial"/>
                <a:ea typeface="Arial"/>
                <a:cs typeface="Arial"/>
              </a:rPr>
              <a:t>Isometrische Kraft (Nwm)</a:t>
            </a:r>
          </a:p>
          <a:p>
            <a:pPr>
              <a:spcBef>
                <a:spcPct val="0"/>
              </a:spcBef>
            </a:pPr>
            <a:r>
              <a:rPr lang="es-ES" sz="1400" dirty="0"/>
              <a:t>	</a:t>
            </a:r>
          </a:p>
          <a:p>
            <a:pPr>
              <a:spcBef>
                <a:spcPct val="0"/>
              </a:spcBef>
            </a:pPr>
            <a:r>
              <a:rPr lang="en-GB" sz="1400" b="0" i="0" strike="noStrike" cap="none" spc="0" baseline="0" dirty="0">
                <a:solidFill>
                  <a:srgbClr val="00B0F0"/>
                </a:solidFill>
                <a:effectLst/>
                <a:latin typeface="Arial"/>
                <a:ea typeface="Arial"/>
                <a:cs typeface="Arial"/>
              </a:rPr>
              <a:t>Aktivität der Muskeln</a:t>
            </a:r>
          </a:p>
          <a:p>
            <a:pPr>
              <a:spcBef>
                <a:spcPct val="0"/>
              </a:spcBef>
            </a:pPr>
            <a:r>
              <a:rPr lang="en-GB" sz="1400" b="0" i="0" strike="noStrike" cap="none" spc="0" baseline="0" dirty="0">
                <a:solidFill>
                  <a:srgbClr val="00B050"/>
                </a:solidFill>
                <a:effectLst/>
                <a:latin typeface="Arial"/>
                <a:ea typeface="Arial"/>
                <a:cs typeface="Arial"/>
              </a:rPr>
              <a:t>				Oberflächen-Elektromyographie </a:t>
            </a:r>
            <a:r>
              <a:rPr lang="en-GB" sz="1400" b="0" i="0" strike="noStrike" cap="none" spc="0" baseline="0" dirty="0">
                <a:solidFill>
                  <a:srgbClr val="002060"/>
                </a:solidFill>
                <a:effectLst/>
                <a:latin typeface="Arial"/>
                <a:ea typeface="Arial"/>
                <a:cs typeface="Arial"/>
              </a:rPr>
              <a:t>Muskelaktivität (qualitativ)</a:t>
            </a:r>
          </a:p>
        </p:txBody>
      </p:sp>
      <p:sp>
        <p:nvSpPr>
          <p:cNvPr id="4" name="1 Título">
            <a:extLst>
              <a:ext uri="{FF2B5EF4-FFF2-40B4-BE49-F238E27FC236}">
                <a16:creationId xmlns:a16="http://schemas.microsoft.com/office/drawing/2014/main" id="{CE574AAF-5252-47F6-859F-6E5586C39942}"/>
              </a:ext>
            </a:extLst>
          </p:cNvPr>
          <p:cNvSpPr>
            <a:spLocks noGrp="1"/>
          </p:cNvSpPr>
          <p:nvPr>
            <p:ph type="title"/>
          </p:nvPr>
        </p:nvSpPr>
        <p:spPr>
          <a:xfrm>
            <a:off x="1485900" y="597673"/>
            <a:ext cx="6902524" cy="789552"/>
          </a:xfrm>
        </p:spPr>
        <p:txBody>
          <a:bodyPr>
            <a:noAutofit/>
          </a:bodyPr>
          <a:lstStyle/>
          <a:p>
            <a:r>
              <a:rPr lang="en-GB" sz="2200" b="1" i="0" strike="noStrike" cap="none" spc="0" baseline="0" dirty="0">
                <a:solidFill>
                  <a:srgbClr val="262673"/>
                </a:solidFill>
                <a:effectLst/>
                <a:latin typeface="+mn-lt"/>
                <a:ea typeface="Arial Bold"/>
                <a:cs typeface="Arial Bold"/>
              </a:rPr>
              <a:t>Funktionelle Beurteilung der CERVICAL SPINE.</a:t>
            </a:r>
            <a:br>
              <a:rPr sz="2200" dirty="0">
                <a:solidFill>
                  <a:srgbClr val="262673"/>
                </a:solidFill>
                <a:latin typeface="+mn-lt"/>
              </a:rPr>
            </a:br>
            <a:endParaRPr sz="2200" dirty="0">
              <a:solidFill>
                <a:srgbClr val="262673"/>
              </a:solidFill>
              <a:latin typeface="+mn-lt"/>
            </a:endParaRPr>
          </a:p>
        </p:txBody>
      </p:sp>
      <p:sp>
        <p:nvSpPr>
          <p:cNvPr id="5" name="CuadroTexto 4">
            <a:extLst>
              <a:ext uri="{FF2B5EF4-FFF2-40B4-BE49-F238E27FC236}">
                <a16:creationId xmlns:a16="http://schemas.microsoft.com/office/drawing/2014/main" id="{915092D8-F551-4EFC-8898-716E7F5DFC48}"/>
              </a:ext>
            </a:extLst>
          </p:cNvPr>
          <p:cNvSpPr txBox="1"/>
          <p:nvPr/>
        </p:nvSpPr>
        <p:spPr>
          <a:xfrm>
            <a:off x="667545" y="1225787"/>
            <a:ext cx="2265392" cy="579699"/>
          </a:xfrm>
          <a:prstGeom prst="rect">
            <a:avLst/>
          </a:prstGeom>
          <a:noFill/>
        </p:spPr>
        <p:txBody>
          <a:bodyPr wrap="square" rtlCol="0">
            <a:spAutoFit/>
          </a:bodyPr>
          <a:lstStyle/>
          <a:p>
            <a:r>
              <a:rPr lang="en-GB" sz="1600" b="1" i="0" strike="noStrike" cap="none" spc="0" baseline="0" dirty="0">
                <a:solidFill>
                  <a:srgbClr val="C00000"/>
                </a:solidFill>
                <a:effectLst/>
                <a:latin typeface="Arial"/>
                <a:ea typeface="Arial"/>
                <a:cs typeface="Arial"/>
              </a:rPr>
              <a:t>BEWERTUNGSFUNKTION</a:t>
            </a:r>
          </a:p>
        </p:txBody>
      </p:sp>
      <p:sp>
        <p:nvSpPr>
          <p:cNvPr id="6" name="CuadroTexto 5">
            <a:extLst>
              <a:ext uri="{FF2B5EF4-FFF2-40B4-BE49-F238E27FC236}">
                <a16:creationId xmlns:a16="http://schemas.microsoft.com/office/drawing/2014/main" id="{3CDAE90A-5A72-474B-930A-DF8BBA4745F6}"/>
              </a:ext>
            </a:extLst>
          </p:cNvPr>
          <p:cNvSpPr txBox="1"/>
          <p:nvPr/>
        </p:nvSpPr>
        <p:spPr>
          <a:xfrm>
            <a:off x="3665865" y="1225786"/>
            <a:ext cx="2278845" cy="579699"/>
          </a:xfrm>
          <a:prstGeom prst="rect">
            <a:avLst/>
          </a:prstGeom>
          <a:noFill/>
        </p:spPr>
        <p:txBody>
          <a:bodyPr wrap="square" rtlCol="0">
            <a:spAutoFit/>
          </a:bodyPr>
          <a:lstStyle/>
          <a:p>
            <a:r>
              <a:rPr lang="en-GB" sz="1600" b="1" i="0" strike="noStrike" cap="none" spc="0" baseline="0" dirty="0">
                <a:solidFill>
                  <a:srgbClr val="C00000"/>
                </a:solidFill>
                <a:effectLst/>
                <a:latin typeface="Arial"/>
                <a:ea typeface="Arial"/>
                <a:cs typeface="Arial"/>
              </a:rPr>
              <a:t>INSTRUMENTALTECHNIK</a:t>
            </a:r>
          </a:p>
        </p:txBody>
      </p:sp>
      <p:sp>
        <p:nvSpPr>
          <p:cNvPr id="7" name="CuadroTexto 6">
            <a:extLst>
              <a:ext uri="{FF2B5EF4-FFF2-40B4-BE49-F238E27FC236}">
                <a16:creationId xmlns:a16="http://schemas.microsoft.com/office/drawing/2014/main" id="{DFEDD5D3-8E7F-4A8B-89B0-EC872C960C47}"/>
              </a:ext>
            </a:extLst>
          </p:cNvPr>
          <p:cNvSpPr txBox="1"/>
          <p:nvPr/>
        </p:nvSpPr>
        <p:spPr>
          <a:xfrm>
            <a:off x="6300192" y="1222013"/>
            <a:ext cx="1729920" cy="335615"/>
          </a:xfrm>
          <a:prstGeom prst="rect">
            <a:avLst/>
          </a:prstGeom>
          <a:noFill/>
        </p:spPr>
        <p:txBody>
          <a:bodyPr wrap="square" rtlCol="0">
            <a:spAutoFit/>
          </a:bodyPr>
          <a:lstStyle/>
          <a:p>
            <a:r>
              <a:rPr lang="en-GB" sz="1600" b="1" i="0" strike="noStrike" cap="none" spc="0" baseline="0" dirty="0">
                <a:solidFill>
                  <a:srgbClr val="C00000"/>
                </a:solidFill>
                <a:effectLst/>
                <a:latin typeface="Arial"/>
                <a:ea typeface="Arial"/>
                <a:cs typeface="Arial"/>
              </a:rPr>
              <a:t>ERGEBNISSE</a:t>
            </a:r>
          </a:p>
        </p:txBody>
      </p:sp>
      <p:cxnSp>
        <p:nvCxnSpPr>
          <p:cNvPr id="8" name="Conector recto 7">
            <a:extLst>
              <a:ext uri="{FF2B5EF4-FFF2-40B4-BE49-F238E27FC236}">
                <a16:creationId xmlns:a16="http://schemas.microsoft.com/office/drawing/2014/main" id="{3FB3C9CD-1A5B-4461-942E-F502AA6DDAF2}"/>
              </a:ext>
            </a:extLst>
          </p:cNvPr>
          <p:cNvCxnSpPr/>
          <p:nvPr/>
        </p:nvCxnSpPr>
        <p:spPr bwMode="auto">
          <a:xfrm flipV="1">
            <a:off x="0" y="1844824"/>
            <a:ext cx="9144000" cy="1"/>
          </a:xfrm>
          <a:prstGeom prst="line">
            <a:avLst/>
          </a:prstGeom>
          <a:noFill/>
          <a:ln w="12700" cap="flat" cmpd="sng" algn="ctr">
            <a:solidFill>
              <a:schemeClr val="tx1"/>
            </a:solidFill>
            <a:prstDash val="solid"/>
            <a:round/>
            <a:headEnd type="none" w="med" len="med"/>
            <a:tailEnd type="none" w="med" len="med"/>
          </a:ln>
          <a:effectLst/>
        </p:spPr>
      </p:cxnSp>
      <p:cxnSp>
        <p:nvCxnSpPr>
          <p:cNvPr id="11" name="Conector recto 10">
            <a:extLst>
              <a:ext uri="{FF2B5EF4-FFF2-40B4-BE49-F238E27FC236}">
                <a16:creationId xmlns:a16="http://schemas.microsoft.com/office/drawing/2014/main" id="{4DB79008-AAE9-4585-A43B-7CDF381F7518}"/>
              </a:ext>
            </a:extLst>
          </p:cNvPr>
          <p:cNvCxnSpPr/>
          <p:nvPr/>
        </p:nvCxnSpPr>
        <p:spPr bwMode="auto">
          <a:xfrm flipV="1">
            <a:off x="0" y="4221088"/>
            <a:ext cx="9144000" cy="1"/>
          </a:xfrm>
          <a:prstGeom prst="line">
            <a:avLst/>
          </a:prstGeom>
          <a:noFill/>
          <a:ln w="12700" cap="flat" cmpd="sng" algn="ctr">
            <a:solidFill>
              <a:schemeClr val="tx1"/>
            </a:solidFill>
            <a:prstDash val="solid"/>
            <a:round/>
            <a:headEnd type="none" w="med" len="med"/>
            <a:tailEnd type="none" w="med" len="med"/>
          </a:ln>
          <a:effectLst/>
        </p:spPr>
      </p:cxnSp>
      <p:pic>
        <p:nvPicPr>
          <p:cNvPr id="12" name="Imagen 11">
            <a:extLst>
              <a:ext uri="{FF2B5EF4-FFF2-40B4-BE49-F238E27FC236}">
                <a16:creationId xmlns:a16="http://schemas.microsoft.com/office/drawing/2014/main" id="{E94006DC-BF02-4AD9-97AD-CF849B6CABF2}"/>
              </a:ext>
            </a:extLst>
          </p:cNvPr>
          <p:cNvPicPr>
            <a:picLocks noChangeAspect="1"/>
          </p:cNvPicPr>
          <p:nvPr/>
        </p:nvPicPr>
        <p:blipFill>
          <a:blip r:embed="rId3" cstate="print"/>
          <a:stretch>
            <a:fillRect/>
          </a:stretch>
        </p:blipFill>
        <p:spPr>
          <a:xfrm>
            <a:off x="0" y="1156173"/>
            <a:ext cx="9144000" cy="12184"/>
          </a:xfrm>
          <a:prstGeom prst="rect">
            <a:avLst/>
          </a:prstGeom>
        </p:spPr>
      </p:pic>
    </p:spTree>
    <p:extLst>
      <p:ext uri="{BB962C8B-B14F-4D97-AF65-F5344CB8AC3E}">
        <p14:creationId xmlns:p14="http://schemas.microsoft.com/office/powerpoint/2010/main" val="28580121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7EDB3018-36EA-4232-8138-54772CC85F89}"/>
              </a:ext>
            </a:extLst>
          </p:cNvPr>
          <p:cNvSpPr>
            <a:spLocks noGrp="1"/>
          </p:cNvSpPr>
          <p:nvPr>
            <p:ph type="title"/>
          </p:nvPr>
        </p:nvSpPr>
        <p:spPr>
          <a:xfrm>
            <a:off x="755574" y="453355"/>
            <a:ext cx="7858125" cy="989013"/>
          </a:xfrm>
        </p:spPr>
        <p:txBody>
          <a:bodyPr>
            <a:normAutofit/>
          </a:bodyPr>
          <a:lstStyle/>
          <a:p>
            <a:r>
              <a:rPr lang="en-GB" sz="2200" b="1" i="0" strike="noStrike" cap="none" spc="0" baseline="0" dirty="0">
                <a:solidFill>
                  <a:srgbClr val="262673"/>
                </a:solidFill>
                <a:effectLst/>
                <a:latin typeface="+mn-lt"/>
                <a:ea typeface="Arial"/>
                <a:cs typeface="Arial"/>
              </a:rPr>
              <a:t>Beurteilung </a:t>
            </a:r>
            <a:r>
              <a:rPr lang="en-GB" sz="2200" b="1" i="0" strike="noStrike" cap="none" spc="0" baseline="0" dirty="0">
                <a:solidFill>
                  <a:srgbClr val="262673"/>
                </a:solidFill>
                <a:effectLst/>
                <a:latin typeface="+mn-lt"/>
                <a:ea typeface="Arial Bold"/>
                <a:cs typeface="Arial Bold"/>
              </a:rPr>
              <a:t>des </a:t>
            </a:r>
            <a:r>
              <a:rPr lang="en-GB" sz="2200" b="1" i="0" strike="noStrike" cap="none" spc="0" baseline="0" dirty="0">
                <a:solidFill>
                  <a:srgbClr val="262673"/>
                </a:solidFill>
                <a:effectLst/>
                <a:latin typeface="+mn-lt"/>
                <a:ea typeface="Arial"/>
                <a:cs typeface="Arial"/>
              </a:rPr>
              <a:t>zervikalen Bewegungsumfangs</a:t>
            </a:r>
          </a:p>
        </p:txBody>
      </p:sp>
      <p:pic>
        <p:nvPicPr>
          <p:cNvPr id="5" name="Imagen 4">
            <a:extLst>
              <a:ext uri="{FF2B5EF4-FFF2-40B4-BE49-F238E27FC236}">
                <a16:creationId xmlns:a16="http://schemas.microsoft.com/office/drawing/2014/main" id="{B7BE4238-570E-4472-8D5D-B1C8EF317306}"/>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940220" y="1215208"/>
            <a:ext cx="7488831" cy="989013"/>
          </a:xfrm>
          <a:prstGeom prst="rect">
            <a:avLst/>
          </a:prstGeom>
        </p:spPr>
      </p:pic>
      <p:pic>
        <p:nvPicPr>
          <p:cNvPr id="6" name="Imagen 5">
            <a:extLst>
              <a:ext uri="{FF2B5EF4-FFF2-40B4-BE49-F238E27FC236}">
                <a16:creationId xmlns:a16="http://schemas.microsoft.com/office/drawing/2014/main" id="{75F00CDA-0FFF-4E78-83E5-D3F25E24E4D4}"/>
              </a:ext>
            </a:extLst>
          </p:cNvPr>
          <p:cNvPicPr/>
          <p:nvPr/>
        </p:nvPicPr>
        <p:blipFill>
          <a:blip r:embed="rId4" cstate="print">
            <a:extLst>
              <a:ext uri="{28A0092B-C50C-407E-A947-70E740481C1C}">
                <a14:useLocalDpi xmlns:a14="http://schemas.microsoft.com/office/drawing/2010/main" val="0"/>
              </a:ext>
            </a:extLst>
          </a:blip>
          <a:srcRect l="37200" b="52958"/>
          <a:stretch>
            <a:fillRect/>
          </a:stretch>
        </p:blipFill>
        <p:spPr bwMode="auto">
          <a:xfrm>
            <a:off x="611560" y="2298966"/>
            <a:ext cx="2524125" cy="1130034"/>
          </a:xfrm>
          <a:prstGeom prst="rect">
            <a:avLst/>
          </a:prstGeom>
          <a:noFill/>
          <a:ln>
            <a:noFill/>
          </a:ln>
          <a:extLst>
            <a:ext uri="{53640926-AAD7-44D8-BBD7-CCE9431645EC}">
              <a14:shadowObscured xmlns:a14="http://schemas.microsoft.com/office/drawing/2010/main"/>
            </a:ext>
          </a:extLst>
        </p:spPr>
      </p:pic>
      <p:sp>
        <p:nvSpPr>
          <p:cNvPr id="3" name="Rectángulo 2">
            <a:extLst>
              <a:ext uri="{FF2B5EF4-FFF2-40B4-BE49-F238E27FC236}">
                <a16:creationId xmlns:a16="http://schemas.microsoft.com/office/drawing/2014/main" id="{1D8FEF48-D218-4020-AF85-34C8AFEDA121}"/>
              </a:ext>
            </a:extLst>
          </p:cNvPr>
          <p:cNvSpPr/>
          <p:nvPr/>
        </p:nvSpPr>
        <p:spPr>
          <a:xfrm>
            <a:off x="3720031" y="2611914"/>
            <a:ext cx="4576572" cy="549189"/>
          </a:xfrm>
          <a:prstGeom prst="rect">
            <a:avLst/>
          </a:prstGeom>
        </p:spPr>
        <p:txBody>
          <a:bodyPr>
            <a:spAutoFit/>
          </a:bodyPr>
          <a:lstStyle/>
          <a:p>
            <a:pPr algn="ctr">
              <a:spcBef>
                <a:spcPts val="1200"/>
              </a:spcBef>
              <a:spcAft>
                <a:spcPts val="1000"/>
              </a:spcAft>
            </a:pPr>
            <a:r>
              <a:rPr lang="en-GB" sz="1000" b="1" i="0" strike="noStrike" cap="none" spc="0" baseline="0" dirty="0">
                <a:solidFill>
                  <a:srgbClr val="000000"/>
                </a:solidFill>
                <a:effectLst/>
                <a:latin typeface="Times New Roman"/>
                <a:ea typeface="Times New Roman"/>
                <a:cs typeface="Times New Roman"/>
              </a:rPr>
              <a:t>System mit zwei elektronischen Inklinometern, die an den entsprechenden knöchernen Protuberanzen (Okzipital-D1) angebracht sind, um den maximalen Gelenkbereich für die Flexions-Extensionsbewegung der Halswirbelsäule zu ermitteln.</a:t>
            </a:r>
          </a:p>
        </p:txBody>
      </p:sp>
      <p:pic>
        <p:nvPicPr>
          <p:cNvPr id="7" name="Imagen 6">
            <a:extLst>
              <a:ext uri="{FF2B5EF4-FFF2-40B4-BE49-F238E27FC236}">
                <a16:creationId xmlns:a16="http://schemas.microsoft.com/office/drawing/2014/main" id="{68231B4D-E99B-4A1A-811F-073732EA93A8}"/>
              </a:ext>
            </a:extLst>
          </p:cNvPr>
          <p:cNvPicPr/>
          <p:nvPr/>
        </p:nvPicPr>
        <p:blipFill>
          <a:blip r:embed="rId5" cstate="print">
            <a:extLst>
              <a:ext uri="{28A0092B-C50C-407E-A947-70E740481C1C}">
                <a14:useLocalDpi xmlns:a14="http://schemas.microsoft.com/office/drawing/2010/main" val="0"/>
              </a:ext>
            </a:extLst>
          </a:blip>
          <a:srcRect l="1325" t="7435" r="25052" b="7327"/>
          <a:stretch>
            <a:fillRect/>
          </a:stretch>
        </p:blipFill>
        <p:spPr bwMode="auto">
          <a:xfrm>
            <a:off x="594485" y="3969087"/>
            <a:ext cx="4083050" cy="2149475"/>
          </a:xfrm>
          <a:prstGeom prst="rect">
            <a:avLst/>
          </a:prstGeom>
          <a:ln>
            <a:noFill/>
          </a:ln>
          <a:extLst>
            <a:ext uri="{53640926-AAD7-44D8-BBD7-CCE9431645EC}">
              <a14:shadowObscured xmlns:a14="http://schemas.microsoft.com/office/drawing/2010/main"/>
            </a:ext>
          </a:extLst>
        </p:spPr>
      </p:pic>
      <p:pic>
        <p:nvPicPr>
          <p:cNvPr id="8" name="Imagen 7">
            <a:extLst>
              <a:ext uri="{FF2B5EF4-FFF2-40B4-BE49-F238E27FC236}">
                <a16:creationId xmlns:a16="http://schemas.microsoft.com/office/drawing/2014/main" id="{7CF699CD-B067-4639-A8F2-F706F1123485}"/>
              </a:ext>
            </a:extLst>
          </p:cNvPr>
          <p:cNvPicPr/>
          <p:nvPr/>
        </p:nvPicPr>
        <p:blipFill>
          <a:blip r:embed="rId6" cstate="print">
            <a:extLst>
              <a:ext uri="{28A0092B-C50C-407E-A947-70E740481C1C}">
                <a14:useLocalDpi xmlns:a14="http://schemas.microsoft.com/office/drawing/2010/main" val="0"/>
              </a:ext>
            </a:extLst>
          </a:blip>
          <a:srcRect l="28225" r="28225"/>
          <a:stretch>
            <a:fillRect/>
          </a:stretch>
        </p:blipFill>
        <p:spPr bwMode="auto">
          <a:xfrm>
            <a:off x="5508104" y="3985566"/>
            <a:ext cx="2304256" cy="2132996"/>
          </a:xfrm>
          <a:prstGeom prst="rect">
            <a:avLst/>
          </a:prstGeom>
          <a:noFill/>
        </p:spPr>
      </p:pic>
      <p:sp>
        <p:nvSpPr>
          <p:cNvPr id="9" name="CuadroTexto 8">
            <a:extLst>
              <a:ext uri="{FF2B5EF4-FFF2-40B4-BE49-F238E27FC236}">
                <a16:creationId xmlns:a16="http://schemas.microsoft.com/office/drawing/2014/main" id="{E0CB46AC-D9AD-43CB-B170-F15F5D361BEE}"/>
              </a:ext>
            </a:extLst>
          </p:cNvPr>
          <p:cNvSpPr txBox="1"/>
          <p:nvPr/>
        </p:nvSpPr>
        <p:spPr>
          <a:xfrm>
            <a:off x="2643110" y="3479717"/>
            <a:ext cx="4087133" cy="396636"/>
          </a:xfrm>
          <a:prstGeom prst="rect">
            <a:avLst/>
          </a:prstGeom>
          <a:noFill/>
        </p:spPr>
        <p:txBody>
          <a:bodyPr wrap="square" rtlCol="0">
            <a:spAutoFit/>
          </a:bodyPr>
          <a:lstStyle/>
          <a:p>
            <a:r>
              <a:rPr lang="en-GB" sz="1000" b="1" i="0" strike="noStrike" cap="none" spc="0" baseline="0" dirty="0">
                <a:solidFill>
                  <a:srgbClr val="000000"/>
                </a:solidFill>
                <a:effectLst/>
                <a:latin typeface="Arial"/>
                <a:ea typeface="Arial"/>
                <a:cs typeface="Arial"/>
              </a:rPr>
              <a:t>ERGEBNISSE:</a:t>
            </a:r>
          </a:p>
          <a:p>
            <a:r>
              <a:rPr lang="en-GB" sz="1000" b="1" i="0" strike="noStrike" cap="none" spc="0" baseline="0" dirty="0">
                <a:solidFill>
                  <a:srgbClr val="000000"/>
                </a:solidFill>
                <a:effectLst/>
                <a:latin typeface="Arial"/>
                <a:ea typeface="Arial"/>
                <a:cs typeface="Arial"/>
              </a:rPr>
              <a:t>	Bewegungsbereich (º)</a:t>
            </a:r>
          </a:p>
        </p:txBody>
      </p:sp>
    </p:spTree>
    <p:extLst>
      <p:ext uri="{BB962C8B-B14F-4D97-AF65-F5344CB8AC3E}">
        <p14:creationId xmlns:p14="http://schemas.microsoft.com/office/powerpoint/2010/main" val="331034135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0B9D21-B1D6-492C-B579-26E13E87A0A7}"/>
              </a:ext>
            </a:extLst>
          </p:cNvPr>
          <p:cNvSpPr>
            <a:spLocks noGrp="1"/>
          </p:cNvSpPr>
          <p:nvPr>
            <p:ph type="title"/>
          </p:nvPr>
        </p:nvSpPr>
        <p:spPr>
          <a:xfrm>
            <a:off x="971550" y="997511"/>
            <a:ext cx="7200900" cy="604837"/>
          </a:xfrm>
        </p:spPr>
        <p:txBody>
          <a:bodyPr/>
          <a:lstStyle/>
          <a:p>
            <a:r>
              <a:rPr lang="en-GB" sz="2200" b="1" i="0" strike="noStrike" cap="none" spc="0" baseline="0" dirty="0">
                <a:solidFill>
                  <a:srgbClr val="262673"/>
                </a:solidFill>
                <a:effectLst/>
                <a:latin typeface="+mn-lt"/>
                <a:ea typeface="Arial"/>
                <a:cs typeface="Arial"/>
              </a:rPr>
              <a:t>Beurteilung </a:t>
            </a:r>
            <a:r>
              <a:rPr lang="en-GB" sz="2200" b="1" i="0" strike="noStrike" cap="none" spc="0" baseline="0" dirty="0">
                <a:solidFill>
                  <a:srgbClr val="262673"/>
                </a:solidFill>
                <a:effectLst/>
                <a:latin typeface="+mn-lt"/>
                <a:ea typeface="Arial Bold"/>
                <a:cs typeface="Arial Bold"/>
              </a:rPr>
              <a:t>des </a:t>
            </a:r>
            <a:r>
              <a:rPr lang="en-GB" sz="2200" b="1" i="0" strike="noStrike" cap="none" spc="0" baseline="0" dirty="0">
                <a:solidFill>
                  <a:srgbClr val="262673"/>
                </a:solidFill>
                <a:effectLst/>
                <a:latin typeface="+mn-lt"/>
                <a:ea typeface="Arial"/>
                <a:cs typeface="Arial"/>
              </a:rPr>
              <a:t>zervikalen Bewegungsumfangs</a:t>
            </a:r>
            <a:br>
              <a:rPr sz="2400" dirty="0"/>
            </a:br>
            <a:endParaRPr sz="2400" dirty="0"/>
          </a:p>
        </p:txBody>
      </p:sp>
      <p:sp>
        <p:nvSpPr>
          <p:cNvPr id="11" name="Rectángulo 10">
            <a:extLst>
              <a:ext uri="{FF2B5EF4-FFF2-40B4-BE49-F238E27FC236}">
                <a16:creationId xmlns:a16="http://schemas.microsoft.com/office/drawing/2014/main" id="{C5737536-660D-4244-B5BA-9AE7C0327081}"/>
              </a:ext>
            </a:extLst>
          </p:cNvPr>
          <p:cNvSpPr/>
          <p:nvPr/>
        </p:nvSpPr>
        <p:spPr>
          <a:xfrm>
            <a:off x="4324327" y="2060848"/>
            <a:ext cx="4576572" cy="3249367"/>
          </a:xfrm>
          <a:prstGeom prst="rect">
            <a:avLst/>
          </a:prstGeom>
        </p:spPr>
        <p:txBody>
          <a:bodyPr>
            <a:spAutoFit/>
          </a:bodyPr>
          <a:lstStyle/>
          <a:p>
            <a:pPr marL="0" marR="0" lvl="0" indent="0" algn="l" defTabSz="914400" rtl="0" eaLnBrk="0" fontAlgn="base" latinLnBrk="0" hangingPunct="0">
              <a:spcBef>
                <a:spcPct val="0"/>
              </a:spcBef>
              <a:spcAft>
                <a:spcPct val="0"/>
              </a:spcAft>
              <a:buClrTx/>
              <a:buSzTx/>
              <a:buFontTx/>
              <a:buNone/>
              <a:defRPr/>
            </a:pPr>
            <a:r>
              <a:rPr lang="en-GB" sz="1800" b="1" i="0" strike="noStrike" cap="none" spc="0" baseline="0" dirty="0">
                <a:solidFill>
                  <a:srgbClr val="000000"/>
                </a:solidFill>
                <a:effectLst/>
                <a:latin typeface="Calibri"/>
                <a:ea typeface="Calibri"/>
                <a:cs typeface="Calibri"/>
              </a:rPr>
              <a:t>MESSGERÄTE: </a:t>
            </a:r>
            <a:r>
              <a:rPr lang="en-GB" sz="1800" b="0" i="0" strike="noStrike" cap="none" spc="0" baseline="0" dirty="0">
                <a:solidFill>
                  <a:srgbClr val="000000"/>
                </a:solidFill>
                <a:effectLst/>
                <a:latin typeface="Calibri"/>
                <a:ea typeface="Calibri"/>
                <a:cs typeface="Calibri"/>
              </a:rPr>
              <a:t>Neigungsmesser, Elektrogoniometer oder Photogrammetrie.</a:t>
            </a:r>
          </a:p>
          <a:p>
            <a:pPr marL="0" marR="0" lvl="0" indent="0" algn="l" defTabSz="914400" rtl="0" eaLnBrk="0" fontAlgn="base" latinLnBrk="0" hangingPunct="0">
              <a:spcBef>
                <a:spcPct val="0"/>
              </a:spcBef>
              <a:spcAft>
                <a:spcPct val="0"/>
              </a:spcAft>
              <a:buClrTx/>
              <a:buSzTx/>
              <a:buFontTx/>
              <a:buNone/>
              <a:defRPr/>
            </a:pPr>
            <a:endParaRPr kumimoji="0" lang="es-ES" sz="1800" b="1" i="0" u="none" strike="noStrike" kern="1200" cap="none" spc="0" normalizeH="0" baseline="0" noProof="0" dirty="0">
              <a:ln>
                <a:noFill/>
              </a:ln>
              <a:solidFill>
                <a:srgbClr val="000000"/>
              </a:solidFill>
              <a:effectLst/>
              <a:uLnTx/>
              <a:uFillTx/>
              <a:latin typeface="Calibri" pitchFamily="34" charset="0"/>
              <a:ea typeface="Times New Roman" panose="02020603050405020304" pitchFamily="18" charset="0"/>
              <a:cs typeface="Times New Roman" panose="02020603050405020304" pitchFamily="18" charset="0"/>
              <a:sym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defRPr/>
            </a:pPr>
            <a:r>
              <a:rPr lang="en-GB" sz="1800" b="1" i="0" strike="noStrike" cap="none" spc="0" baseline="0" dirty="0">
                <a:solidFill>
                  <a:srgbClr val="000000"/>
                </a:solidFill>
                <a:effectLst/>
                <a:latin typeface="Calibri"/>
                <a:ea typeface="Calibri"/>
                <a:cs typeface="Calibri"/>
              </a:rPr>
              <a:t>ART DER ANALYSE: </a:t>
            </a:r>
            <a:r>
              <a:rPr lang="en-GB" sz="1800" b="0" i="0" strike="noStrike" cap="none" spc="0" baseline="0" dirty="0">
                <a:solidFill>
                  <a:srgbClr val="000000"/>
                </a:solidFill>
                <a:effectLst/>
                <a:latin typeface="Calibri"/>
                <a:ea typeface="Calibri"/>
                <a:cs typeface="Calibri"/>
              </a:rPr>
              <a:t>Kinematisch.</a:t>
            </a:r>
          </a:p>
          <a:p>
            <a:pPr marL="0" marR="0" lvl="0" indent="0" algn="l" defTabSz="914400" rtl="0" eaLnBrk="0" fontAlgn="base" latinLnBrk="0" hangingPunct="0">
              <a:lnSpc>
                <a:spcPct val="100000"/>
              </a:lnSpc>
              <a:spcBef>
                <a:spcPct val="0"/>
              </a:spcBef>
              <a:spcAft>
                <a:spcPct val="0"/>
              </a:spcAft>
              <a:buClrTx/>
              <a:buSzTx/>
              <a:buFontTx/>
              <a:buNone/>
              <a:defRPr/>
            </a:pPr>
            <a:endParaRPr kumimoji="0" lang="es-ES" sz="1800" b="1" i="0" u="none" strike="noStrike" kern="1200" cap="none" spc="0" normalizeH="0" baseline="0" noProof="0" dirty="0">
              <a:ln>
                <a:noFill/>
              </a:ln>
              <a:solidFill>
                <a:srgbClr val="000000"/>
              </a:solidFill>
              <a:effectLst/>
              <a:uLnTx/>
              <a:uFillTx/>
              <a:latin typeface="Calibri" pitchFamily="34" charset="0"/>
              <a:ea typeface="Times New Roman" panose="02020603050405020304" pitchFamily="18" charset="0"/>
              <a:cs typeface="Times New Roman" panose="02020603050405020304" pitchFamily="18" charset="0"/>
              <a:sym typeface="Arial" panose="020B0604020202020204" pitchFamily="34" charset="0"/>
            </a:endParaRPr>
          </a:p>
          <a:p>
            <a:pPr lvl="0" algn="just">
              <a:spcAft>
                <a:spcPct val="0"/>
              </a:spcAft>
            </a:pPr>
            <a:r>
              <a:rPr lang="en-GB" sz="1800" b="1" i="0" strike="noStrike" cap="none" spc="0" baseline="0" dirty="0">
                <a:solidFill>
                  <a:srgbClr val="000000"/>
                </a:solidFill>
                <a:effectLst/>
                <a:latin typeface="Calibri"/>
                <a:ea typeface="Calibri"/>
                <a:cs typeface="Calibri"/>
              </a:rPr>
              <a:t>GRAFIK: </a:t>
            </a:r>
            <a:r>
              <a:rPr lang="en-GB" sz="1800" b="0" i="0" strike="noStrike" cap="none" spc="0" baseline="0" dirty="0">
                <a:solidFill>
                  <a:srgbClr val="000000"/>
                </a:solidFill>
                <a:effectLst/>
                <a:latin typeface="Calibri"/>
                <a:ea typeface="Calibri"/>
                <a:cs typeface="Calibri"/>
              </a:rPr>
              <a:t>Bewegungsumfang der Halswirbelsäule (º) in drei Ebenen. Der äußere Rand der Grafik stellt die Zone der Normalität dar.</a:t>
            </a:r>
          </a:p>
          <a:p>
            <a:pPr lvl="0">
              <a:spcAft>
                <a:spcPct val="0"/>
              </a:spcAft>
            </a:pPr>
            <a:endParaRPr lang="es-ES" sz="1800" b="0" dirty="0">
              <a:solidFill>
                <a:srgbClr val="000000"/>
              </a:solidFill>
              <a:latin typeface="Calibri" pitchFamily="34" charset="0"/>
              <a:cs typeface="Times New Roman" panose="02020603050405020304" pitchFamily="18" charset="0"/>
            </a:endParaRPr>
          </a:p>
          <a:p>
            <a:pPr lvl="0" algn="just">
              <a:spcAft>
                <a:spcPct val="0"/>
              </a:spcAft>
            </a:pPr>
            <a:r>
              <a:rPr lang="en-GB" sz="1800" b="1" i="0" strike="noStrike" cap="none" spc="0" baseline="0" dirty="0">
                <a:solidFill>
                  <a:srgbClr val="000000"/>
                </a:solidFill>
                <a:effectLst/>
                <a:latin typeface="Calibri"/>
                <a:ea typeface="Calibri"/>
                <a:cs typeface="Calibri"/>
              </a:rPr>
              <a:t>INTERPRETATION DES ERGEBNISSES: </a:t>
            </a:r>
            <a:r>
              <a:rPr lang="en-GB" sz="1800" b="0" i="0" strike="noStrike" cap="none" spc="0" baseline="0" dirty="0">
                <a:solidFill>
                  <a:srgbClr val="000000"/>
                </a:solidFill>
                <a:effectLst/>
                <a:latin typeface="Calibri"/>
                <a:ea typeface="Calibri"/>
                <a:cs typeface="Calibri"/>
              </a:rPr>
              <a:t>Gute Beweglichkeit der Halswirbelsäule in allen Ebenen. </a:t>
            </a:r>
          </a:p>
        </p:txBody>
      </p:sp>
      <p:pic>
        <p:nvPicPr>
          <p:cNvPr id="6" name="Imagen 5">
            <a:extLst>
              <a:ext uri="{FF2B5EF4-FFF2-40B4-BE49-F238E27FC236}">
                <a16:creationId xmlns:a16="http://schemas.microsoft.com/office/drawing/2014/main" id="{E0417A55-1879-4D95-BA07-7997E9355D9F}"/>
              </a:ext>
            </a:extLst>
          </p:cNvPr>
          <p:cNvPicPr/>
          <p:nvPr/>
        </p:nvPicPr>
        <p:blipFill>
          <a:blip r:embed="rId3" cstate="print"/>
          <a:stretch>
            <a:fillRect/>
          </a:stretch>
        </p:blipFill>
        <p:spPr>
          <a:xfrm>
            <a:off x="247673" y="2597819"/>
            <a:ext cx="3657600" cy="2619375"/>
          </a:xfrm>
          <a:prstGeom prst="rect">
            <a:avLst/>
          </a:prstGeom>
        </p:spPr>
      </p:pic>
    </p:spTree>
    <p:extLst>
      <p:ext uri="{BB962C8B-B14F-4D97-AF65-F5344CB8AC3E}">
        <p14:creationId xmlns:p14="http://schemas.microsoft.com/office/powerpoint/2010/main" val="2826579583"/>
      </p:ext>
    </p:extLst>
  </p:cSld>
  <p:clrMapOvr>
    <a:masterClrMapping/>
  </p:clrMapOvr>
  <p:transition advClick="0" advTm="3000"/>
</p:sld>
</file>

<file path=ppt/theme/theme1.xml><?xml version="1.0" encoding="utf-8"?>
<a:theme xmlns:a="http://schemas.openxmlformats.org/drawingml/2006/main" name="Pantallazo inicio">
  <a:themeElements>
    <a:clrScheme name="1_Projekt niestandardow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rojekt niestandardow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lnDef>
  </a:objectDefaults>
  <a:extraClrSchemeLst>
    <a:extraClrScheme>
      <a:clrScheme name="1_Projekt niestandardow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rojekt niestandardow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rojekt niestandardow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rojekt niestandardow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rojekt niestandardow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rojekt niestandardow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rojekt niestandardow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rojekt niestandardow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rojekt niestandardow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rojekt niestandardow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rojekt niestandardow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rojekt niestandardow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antallazo cierr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WOIZ - prezentacja &quot;wykładowa&quot;">
  <a:themeElements>
    <a:clrScheme name="">
      <a:dk1>
        <a:srgbClr val="000000"/>
      </a:dk1>
      <a:lt1>
        <a:srgbClr val="FFFFFF"/>
      </a:lt1>
      <a:dk2>
        <a:srgbClr val="000000"/>
      </a:dk2>
      <a:lt2>
        <a:srgbClr val="808080"/>
      </a:lt2>
      <a:accent1>
        <a:srgbClr val="140041"/>
      </a:accent1>
      <a:accent2>
        <a:srgbClr val="333399"/>
      </a:accent2>
      <a:accent3>
        <a:srgbClr val="FFFFFF"/>
      </a:accent3>
      <a:accent4>
        <a:srgbClr val="000000"/>
      </a:accent4>
      <a:accent5>
        <a:srgbClr val="AAAAB0"/>
      </a:accent5>
      <a:accent6>
        <a:srgbClr val="2D2D8A"/>
      </a:accent6>
      <a:hlink>
        <a:srgbClr val="009999"/>
      </a:hlink>
      <a:folHlink>
        <a:srgbClr val="99CC00"/>
      </a:folHlink>
    </a:clrScheme>
    <a:fontScheme name="WOIZ - prezentacja &quot;wykładowa&quot;">
      <a:majorFont>
        <a:latin typeface="Arial Bold"/>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lnDef>
  </a:objectDefaults>
  <a:extraClrSchemeLst>
    <a:extraClrScheme>
      <a:clrScheme name="WOIZ - prezentacja &quot;wykładowa&qu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Szablon_prezentacji_wer_2A_(z_1_logo)_v2</Template>
  <TotalTime>0</TotalTime>
  <Pages>0</Pages>
  <Words>3003</Words>
  <Characters>0</Characters>
  <Application>Microsoft Office PowerPoint</Application>
  <PresentationFormat>Pokaz na ekranie (4:3)</PresentationFormat>
  <Lines>0</Lines>
  <Paragraphs>232</Paragraphs>
  <Slides>22</Slides>
  <Notes>19</Notes>
  <HiddenSlides>0</HiddenSlides>
  <MMClips>0</MMClips>
  <ScaleCrop>false</ScaleCrop>
  <HeadingPairs>
    <vt:vector size="6" baseType="variant">
      <vt:variant>
        <vt:lpstr>Używane czcionki</vt:lpstr>
      </vt:variant>
      <vt:variant>
        <vt:i4>7</vt:i4>
      </vt:variant>
      <vt:variant>
        <vt:lpstr>Motyw</vt:lpstr>
      </vt:variant>
      <vt:variant>
        <vt:i4>3</vt:i4>
      </vt:variant>
      <vt:variant>
        <vt:lpstr>Tytuły slajdów</vt:lpstr>
      </vt:variant>
      <vt:variant>
        <vt:i4>22</vt:i4>
      </vt:variant>
    </vt:vector>
  </HeadingPairs>
  <TitlesOfParts>
    <vt:vector size="32" baseType="lpstr">
      <vt:lpstr>Arial</vt:lpstr>
      <vt:lpstr>Arial Bold</vt:lpstr>
      <vt:lpstr>Bradley Hand ITC</vt:lpstr>
      <vt:lpstr>Calibri</vt:lpstr>
      <vt:lpstr>Gill Sans</vt:lpstr>
      <vt:lpstr>Times New Roman</vt:lpstr>
      <vt:lpstr>Verdana</vt:lpstr>
      <vt:lpstr>Pantallazo inicio</vt:lpstr>
      <vt:lpstr>Pantallazo cierre</vt:lpstr>
      <vt:lpstr>1_WOIZ - prezentacja "wykładowa"</vt:lpstr>
      <vt:lpstr>Prezentacja programu PowerPoint</vt:lpstr>
      <vt:lpstr>Prezentacja programu PowerPoint</vt:lpstr>
      <vt:lpstr>Prezentacja programu PowerPoint</vt:lpstr>
      <vt:lpstr>Klinische und biomechanische Beurteilung  Warum funktionelle Beurteilung?</vt:lpstr>
      <vt:lpstr>Diagnostische Tests versus biomechanische Tests</vt:lpstr>
      <vt:lpstr>Prezentacja programu PowerPoint</vt:lpstr>
      <vt:lpstr>Funktionelle Beurteilung der CERVICAL SPINE. </vt:lpstr>
      <vt:lpstr>Beurteilung des zervikalen Bewegungsumfangs</vt:lpstr>
      <vt:lpstr>Beurteilung des zervikalen Bewegungsumfangs </vt:lpstr>
      <vt:lpstr>Prezentacja programu PowerPoint</vt:lpstr>
      <vt:lpstr>Prezentacja programu PowerPoint</vt:lpstr>
      <vt:lpstr>Festigkeitsbeurteilung der Halswirbelsäule </vt:lpstr>
      <vt:lpstr>Prezentacja programu PowerPoint</vt:lpstr>
      <vt:lpstr>Beispiel für Ergebnisse</vt:lpstr>
      <vt:lpstr>Im Folgenden kommentieren wir die Ergebnisse eines Falles nach einer funktionellen Beurteilung einer Halswirbelsäule. Bei diesem Test wird die Bewegung der Halswirbelsäule bei einfachen Aktivitäten kinetisch analysiert, um anomale oder nicht funktionelle Bewegungen als Nebenwirkung einer schmerzhaften Wirbelsäulenerkrankung zu erkennen.   Das verwendete Beurteilungsgerät ist das NEDCERVICAL/IBV, und die Aufzeichnungstechnik war die Photogrammetrie.   Um die Beurteilung durchzuführen, vergleicht dieses System die erhaltenen Ergebnisse mit denen einer Gruppe von Probanden, die mit den Merkmalen des Patienten vergleichbar sind (Datenbanken mit normalen und pathologischen Daten und nach Alter und Geschlecht segmentierte Daten).   Das Beurteilungsprotokoll ist standardisiert und verwendet zwei Gesten:   Limit-Test: Hierbei werden die funktionellen Grenzen der Bewegung in jeder der Raumrichtungen analysiert.   Funktionstest (oder Lichttest): Hierbei wird die Bewegung der Halswirbelsäule analysiert, während der Patient in Richtung der an der Decke befindlichen Lichter starrt.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PKO BP 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PKO BP SA</dc:creator>
  <cp:lastModifiedBy>Patrycja Kabiesz</cp:lastModifiedBy>
  <cp:revision>963</cp:revision>
  <cp:lastPrinted>2021-05-12T13:13:38Z</cp:lastPrinted>
  <dcterms:created xsi:type="dcterms:W3CDTF">2010-06-23T19:02:16Z</dcterms:created>
  <dcterms:modified xsi:type="dcterms:W3CDTF">2021-07-04T10:11:33Z</dcterms:modified>
</cp:coreProperties>
</file>