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26"/>
  </p:notesMasterIdLst>
  <p:handoutMasterIdLst>
    <p:handoutMasterId r:id="rId27"/>
  </p:handoutMasterIdLst>
  <p:sldIdLst>
    <p:sldId id="627" r:id="rId4"/>
    <p:sldId id="636" r:id="rId5"/>
    <p:sldId id="642" r:id="rId6"/>
    <p:sldId id="282" r:id="rId7"/>
    <p:sldId id="504" r:id="rId8"/>
    <p:sldId id="669" r:id="rId9"/>
    <p:sldId id="670" r:id="rId10"/>
    <p:sldId id="672" r:id="rId11"/>
    <p:sldId id="653" r:id="rId12"/>
    <p:sldId id="676" r:id="rId13"/>
    <p:sldId id="647" r:id="rId14"/>
    <p:sldId id="649" r:id="rId15"/>
    <p:sldId id="648" r:id="rId16"/>
    <p:sldId id="673" r:id="rId17"/>
    <p:sldId id="297" r:id="rId18"/>
    <p:sldId id="674" r:id="rId19"/>
    <p:sldId id="285" r:id="rId20"/>
    <p:sldId id="286" r:id="rId21"/>
    <p:sldId id="675" r:id="rId22"/>
    <p:sldId id="677" r:id="rId23"/>
    <p:sldId id="679" r:id="rId24"/>
    <p:sldId id="626" r:id="rId25"/>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 id="2" name="Translator" initials="  "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0404E6"/>
    <a:srgbClr val="F26200"/>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4846" autoAdjust="0"/>
  </p:normalViewPr>
  <p:slideViewPr>
    <p:cSldViewPr>
      <p:cViewPr varScale="1">
        <p:scale>
          <a:sx n="82" d="100"/>
          <a:sy n="82" d="100"/>
        </p:scale>
        <p:origin x="1872"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‹Nº›</a:t>
            </a:fld>
            <a:endParaRPr lang="pl-PL"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‹Nº›</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sz="1000" dirty="0"/>
              <a:t>Los objetivos que se consiguen con esta unidad </a:t>
            </a:r>
            <a:r>
              <a:rPr lang="es-ES" altLang="pl-PL" sz="1000" dirty="0" err="1"/>
              <a:t>didática</a:t>
            </a:r>
            <a:r>
              <a:rPr lang="es-ES" altLang="pl-PL" sz="1000" dirty="0"/>
              <a:t> son:</a:t>
            </a:r>
          </a:p>
          <a:p>
            <a:pPr marL="342900" indent="-342900">
              <a:buFont typeface="Arial" panose="020B0604020202020204" pitchFamily="34" charset="0"/>
              <a:buChar char="•"/>
              <a:defRPr/>
            </a:pPr>
            <a:r>
              <a:rPr lang="es-ES" sz="1000" b="0" dirty="0">
                <a:solidFill>
                  <a:schemeClr val="accent2">
                    <a:lumMod val="75000"/>
                  </a:schemeClr>
                </a:solidFill>
              </a:rPr>
              <a:t>Conocer cual es el objetivo de la valoración biomecánica en el ámbito clínico.</a:t>
            </a:r>
          </a:p>
          <a:p>
            <a:pPr marL="342900" indent="-342900">
              <a:buFont typeface="Arial" panose="020B0604020202020204" pitchFamily="34" charset="0"/>
              <a:buChar char="•"/>
              <a:defRPr/>
            </a:pPr>
            <a:r>
              <a:rPr lang="es-ES" sz="1000" b="0" dirty="0">
                <a:solidFill>
                  <a:schemeClr val="accent2">
                    <a:lumMod val="75000"/>
                  </a:schemeClr>
                </a:solidFill>
              </a:rPr>
              <a:t>Conocer algunos resultados que se obtienen de la valoración biomecánica del raquis cervical.</a:t>
            </a:r>
          </a:p>
          <a:p>
            <a:pPr marL="342900" indent="-342900">
              <a:buFont typeface="Arial" panose="020B0604020202020204" pitchFamily="34" charset="0"/>
              <a:buChar char="•"/>
              <a:defRPr/>
            </a:pPr>
            <a:r>
              <a:rPr lang="es-ES" sz="1000" b="0" dirty="0">
                <a:solidFill>
                  <a:schemeClr val="accent2">
                    <a:lumMod val="75000"/>
                  </a:schemeClr>
                </a:solidFill>
              </a:rPr>
              <a:t>Familiarizarse con la interpretación de resultados obtenidos de la valoración cinemática cervical en población normal.</a:t>
            </a:r>
          </a:p>
          <a:p>
            <a:pPr marL="342900" indent="-342900">
              <a:buFont typeface="Arial" panose="020B0604020202020204" pitchFamily="34" charset="0"/>
              <a:buChar char="•"/>
              <a:defRPr/>
            </a:pPr>
            <a:r>
              <a:rPr lang="es-ES" sz="1000" b="0" dirty="0">
                <a:solidFill>
                  <a:schemeClr val="accent2">
                    <a:lumMod val="75000"/>
                  </a:schemeClr>
                </a:solidFill>
              </a:rPr>
              <a:t>Familiarizarse con la interpretación de resultados obtenidos de la valoración de fuerza muscular cervical en población normal.</a:t>
            </a:r>
          </a:p>
          <a:p>
            <a:pPr marL="342900" indent="-342900">
              <a:buFont typeface="Arial" panose="020B0604020202020204" pitchFamily="34" charset="0"/>
              <a:buChar char="•"/>
              <a:defRPr/>
            </a:pPr>
            <a:r>
              <a:rPr lang="es-ES" sz="1000" b="0" dirty="0">
                <a:solidFill>
                  <a:schemeClr val="accent2">
                    <a:lumMod val="75000"/>
                  </a:schemeClr>
                </a:solidFill>
              </a:rPr>
              <a:t>Aplicar conocimientos aprendidos a través de un caso clínico</a:t>
            </a:r>
          </a:p>
          <a:p>
            <a:pPr eaLnBrk="1" hangingPunct="1"/>
            <a:endParaRPr lang="pl-PL" altLang="pl-PL" dirty="0"/>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497C18B9-50AD-4F08-9207-9963EEC529E5}" type="slidenum">
              <a:rPr lang="pl-PL" altLang="pl-PL" sz="1200" b="0" smtClean="0">
                <a:solidFill>
                  <a:schemeClr val="tx1"/>
                </a:solidFill>
                <a:latin typeface="Gill Sans"/>
              </a:rPr>
              <a:pPr/>
              <a:t>2</a:t>
            </a:fld>
            <a:endParaRPr lang="pl-PL" altLang="pl-PL" sz="1200" b="0">
              <a:solidFill>
                <a:schemeClr val="tx1"/>
              </a:solidFill>
              <a:latin typeface="Gill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lang="es-ES" sz="1000" b="1" i="0" strike="noStrike" cap="none" spc="0" baseline="0" dirty="0">
                <a:solidFill>
                  <a:srgbClr val="FFFFFF"/>
                </a:solidFill>
                <a:effectLst/>
                <a:latin typeface="Arial"/>
                <a:ea typeface="Arial"/>
                <a:cs typeface="Arial"/>
              </a:rPr>
              <a:t>Aquí se muestra el resultado gráfico de un análisis cinemático de la columna cervical en el movimiento de flexo/extensión. </a:t>
            </a:r>
          </a:p>
          <a:p>
            <a:pPr marL="0" marR="0" lvl="0" indent="0" algn="l" defTabSz="914400" rtl="0" eaLnBrk="0" fontAlgn="base" latinLnBrk="0" hangingPunct="0">
              <a:lnSpc>
                <a:spcPct val="100000"/>
              </a:lnSpc>
              <a:spcBef>
                <a:spcPct val="0"/>
              </a:spcBef>
              <a:spcAft>
                <a:spcPct val="0"/>
              </a:spcAft>
              <a:buClrTx/>
              <a:buSzTx/>
              <a:buFontTx/>
              <a:buNone/>
              <a:defRPr/>
            </a:pPr>
            <a:r>
              <a:rPr lang="es-ES" sz="1000" b="1" i="0" strike="noStrike" cap="none" spc="0" baseline="0" dirty="0">
                <a:solidFill>
                  <a:srgbClr val="FFFFFF"/>
                </a:solidFill>
                <a:effectLst/>
                <a:latin typeface="Arial"/>
                <a:ea typeface="Arial"/>
                <a:cs typeface="Arial"/>
              </a:rPr>
              <a:t>Seguir cada uno de los apartados para comentar en clase.</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11</a:t>
            </a:fld>
            <a:endParaRPr lang="pl-PL" altLang="pl-PL"/>
          </a:p>
        </p:txBody>
      </p:sp>
    </p:spTree>
    <p:extLst>
      <p:ext uri="{BB962C8B-B14F-4D97-AF65-F5344CB8AC3E}">
        <p14:creationId xmlns:p14="http://schemas.microsoft.com/office/powerpoint/2010/main" val="2314389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lang="es-ES" sz="1000" b="1" i="0" strike="noStrike" cap="none" spc="0" baseline="0" dirty="0">
                <a:solidFill>
                  <a:srgbClr val="FFFFFF"/>
                </a:solidFill>
                <a:effectLst/>
                <a:latin typeface="Arial"/>
                <a:ea typeface="Arial"/>
                <a:cs typeface="Arial"/>
              </a:rPr>
              <a:t>Aquí se muestra el resultado gráfico de la evaluación de fuerza isométrica de musculatura flexora y extensora de raquis cervical. </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12</a:t>
            </a:fld>
            <a:endParaRPr lang="pl-PL" altLang="pl-PL"/>
          </a:p>
        </p:txBody>
      </p:sp>
    </p:spTree>
    <p:extLst>
      <p:ext uri="{BB962C8B-B14F-4D97-AF65-F5344CB8AC3E}">
        <p14:creationId xmlns:p14="http://schemas.microsoft.com/office/powerpoint/2010/main" val="3160276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00" b="1" i="0" strike="noStrike" cap="none" spc="0" baseline="0" dirty="0">
                <a:solidFill>
                  <a:srgbClr val="FFFFFF"/>
                </a:solidFill>
                <a:effectLst/>
                <a:latin typeface="Arial"/>
                <a:ea typeface="Arial"/>
                <a:cs typeface="Arial"/>
              </a:rPr>
              <a:t>En esta diapositiva se representa el ángulo de flexión cervical y la actividad muscular del músculo cervical erector </a:t>
            </a:r>
            <a:r>
              <a:rPr lang="es-ES" sz="1000" b="1" i="0" strike="noStrike" cap="none" spc="0" baseline="0" dirty="0" err="1">
                <a:solidFill>
                  <a:srgbClr val="FFFFFF"/>
                </a:solidFill>
                <a:effectLst/>
                <a:latin typeface="Arial"/>
                <a:ea typeface="Arial"/>
                <a:cs typeface="Arial"/>
              </a:rPr>
              <a:t>espinae</a:t>
            </a:r>
            <a:r>
              <a:rPr lang="es-ES" sz="1000" b="1" i="0" strike="noStrike" cap="none" spc="0" baseline="0" dirty="0">
                <a:solidFill>
                  <a:srgbClr val="FFFFFF"/>
                </a:solidFill>
                <a:effectLst/>
                <a:latin typeface="Arial"/>
                <a:ea typeface="Arial"/>
                <a:cs typeface="Arial"/>
              </a:rPr>
              <a:t> en un movimiento de flexo-extensión</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13</a:t>
            </a:fld>
            <a:endParaRPr lang="pl-PL" altLang="pl-PL"/>
          </a:p>
        </p:txBody>
      </p:sp>
    </p:spTree>
    <p:extLst>
      <p:ext uri="{BB962C8B-B14F-4D97-AF65-F5344CB8AC3E}">
        <p14:creationId xmlns:p14="http://schemas.microsoft.com/office/powerpoint/2010/main" val="3998417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strike="noStrike" cap="none" spc="0" baseline="0" dirty="0">
                <a:solidFill>
                  <a:srgbClr val="000000"/>
                </a:solidFill>
                <a:effectLst/>
                <a:latin typeface="Gill Sans"/>
                <a:ea typeface="Gill Sans"/>
                <a:cs typeface="Gill Sans"/>
              </a:rPr>
              <a:t>Esta prueba analiza cinemáticamente el movimiento de la columna cervical en actividades sencillas para detectar movimientos anómalos o no funcionales, secundarios a un cuadro doloroso cervical. La aplicación informática para la valoración es </a:t>
            </a:r>
            <a:r>
              <a:rPr lang="es-ES" sz="1200" b="1" i="0" strike="noStrike" cap="none" spc="0" baseline="0" dirty="0" err="1">
                <a:solidFill>
                  <a:srgbClr val="000000"/>
                </a:solidFill>
                <a:effectLst/>
                <a:latin typeface="Gill Sans"/>
                <a:ea typeface="Gill Sans"/>
                <a:cs typeface="Gill Sans"/>
              </a:rPr>
              <a:t>NedCervical</a:t>
            </a:r>
            <a:r>
              <a:rPr lang="es-ES" sz="1200" b="1" i="0" strike="noStrike" cap="none" spc="0" baseline="0" dirty="0">
                <a:solidFill>
                  <a:srgbClr val="000000"/>
                </a:solidFill>
                <a:effectLst/>
                <a:latin typeface="Gill Sans"/>
                <a:ea typeface="Gill Sans"/>
                <a:cs typeface="Gill Sans"/>
              </a:rPr>
              <a:t>/IBV y la técnica de registro utilizada es la fotogrametría 3D. Para llevar a cabo la valoración, </a:t>
            </a:r>
            <a:r>
              <a:rPr lang="es-ES" sz="1200" b="1" i="0" strike="noStrike" cap="none" spc="0" baseline="0" dirty="0" err="1">
                <a:solidFill>
                  <a:srgbClr val="000000"/>
                </a:solidFill>
                <a:effectLst/>
                <a:latin typeface="Gill Sans"/>
                <a:ea typeface="Gill Sans"/>
                <a:cs typeface="Gill Sans"/>
              </a:rPr>
              <a:t>NedCervical</a:t>
            </a:r>
            <a:r>
              <a:rPr lang="es-ES" sz="1200" b="1" i="0" strike="noStrike" cap="none" spc="0" baseline="0" dirty="0">
                <a:solidFill>
                  <a:srgbClr val="000000"/>
                </a:solidFill>
                <a:effectLst/>
                <a:latin typeface="Gill Sans"/>
                <a:ea typeface="Gill Sans"/>
                <a:cs typeface="Gill Sans"/>
              </a:rPr>
              <a:t>/IBV compara los parámetros obtenidos con los de un grupo de sujetos comparable a las características del paciente (bases de datos integradas por normales, patológicos segmentadas por edad y género).</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15</a:t>
            </a:fld>
            <a:endParaRPr lang="pl-PL" altLang="pl-PL"/>
          </a:p>
        </p:txBody>
      </p:sp>
    </p:spTree>
    <p:extLst>
      <p:ext uri="{BB962C8B-B14F-4D97-AF65-F5344CB8AC3E}">
        <p14:creationId xmlns:p14="http://schemas.microsoft.com/office/powerpoint/2010/main" val="1736936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00" b="1" i="0" strike="noStrike" cap="none" spc="0" baseline="0" dirty="0">
                <a:solidFill>
                  <a:srgbClr val="FFFFFF"/>
                </a:solidFill>
                <a:effectLst/>
                <a:latin typeface="Arial"/>
                <a:ea typeface="Arial"/>
                <a:cs typeface="Arial"/>
              </a:rPr>
              <a:t>Aquí puedes ver los resultados de la prueba de límites en dos tipos de formato. Por un lado, en formato numérico que lo podemos observar en la tabla de parámetros, y por otro lado en formato gráfico. </a:t>
            </a:r>
          </a:p>
          <a:p>
            <a:r>
              <a:rPr lang="es-ES" sz="1000" b="1" i="0" strike="noStrike" cap="none" spc="0" baseline="0" dirty="0">
                <a:solidFill>
                  <a:srgbClr val="FFFFFF"/>
                </a:solidFill>
                <a:effectLst/>
                <a:latin typeface="Arial"/>
                <a:ea typeface="Arial"/>
                <a:cs typeface="Arial"/>
              </a:rPr>
              <a:t>Si analizamos en primer lugar los resultados obtenidos en las tablas de parámetros de esta diapositiva podemos ver que la mayoría de estos han alcanzado un 100% de la normalidad, es decir, las características del movimiento de la paciente han sido semejantes a las características de los movimientos de sujetos normales y de sus características de edad y sexo. Concretamente, los rangos de los movimientos y las velocidades de ejecución del gesto han sido muy elevadas. Estos parámetros son aquellos que según la evidencia científica disponible son los más representativos de la funcionalidad cervical. </a:t>
            </a:r>
          </a:p>
          <a:p>
            <a:r>
              <a:rPr lang="es-ES" sz="1000" b="1" i="0" strike="noStrike" cap="none" spc="0" baseline="0" dirty="0">
                <a:solidFill>
                  <a:srgbClr val="FFFFFF"/>
                </a:solidFill>
                <a:effectLst/>
                <a:latin typeface="Arial"/>
                <a:ea typeface="Arial"/>
                <a:cs typeface="Arial"/>
              </a:rPr>
              <a:t>En las tablas también podemos observar otros parámetros como la armonía que representa la homogeneidad o suavidad del movimiento y que en este caso ha sido un 100% de la normalidad en todas las repeticiones y movimientos. Además, los resultados también nos informan de la repetibilidad del gesto realizado. Así, la repetibilidad </a:t>
            </a:r>
            <a:r>
              <a:rPr lang="es-ES" sz="1000" b="1" i="0" strike="noStrike" cap="none" spc="0" baseline="0" dirty="0" err="1">
                <a:solidFill>
                  <a:srgbClr val="FFFFFF"/>
                </a:solidFill>
                <a:effectLst/>
                <a:latin typeface="Arial"/>
                <a:ea typeface="Arial"/>
                <a:cs typeface="Arial"/>
              </a:rPr>
              <a:t>intraprueba</a:t>
            </a:r>
            <a:r>
              <a:rPr lang="es-ES" sz="1000" b="1" i="0" strike="noStrike" cap="none" spc="0" baseline="0" dirty="0">
                <a:solidFill>
                  <a:srgbClr val="FFFFFF"/>
                </a:solidFill>
                <a:effectLst/>
                <a:latin typeface="Arial"/>
                <a:ea typeface="Arial"/>
                <a:cs typeface="Arial"/>
              </a:rPr>
              <a:t> nos informa de lo semejantes que han sido los ciclos en el gesto dentro del mismo movimiento, y la repetibilidad </a:t>
            </a:r>
            <a:r>
              <a:rPr lang="es-ES" sz="1000" b="1" i="0" strike="noStrike" cap="none" spc="0" baseline="0" dirty="0" err="1">
                <a:solidFill>
                  <a:srgbClr val="FFFFFF"/>
                </a:solidFill>
                <a:effectLst/>
                <a:latin typeface="Arial"/>
                <a:ea typeface="Arial"/>
                <a:cs typeface="Arial"/>
              </a:rPr>
              <a:t>interprueba</a:t>
            </a:r>
            <a:r>
              <a:rPr lang="es-ES" sz="1000" b="1" i="0" strike="noStrike" cap="none" spc="0" baseline="0" dirty="0">
                <a:solidFill>
                  <a:srgbClr val="FFFFFF"/>
                </a:solidFill>
                <a:effectLst/>
                <a:latin typeface="Arial"/>
                <a:ea typeface="Arial"/>
                <a:cs typeface="Arial"/>
              </a:rPr>
              <a:t> la semejanza entre dos repeticiones o pruebas diferentes del mismo tipo de movimiento, por ejemplo flexo-extensión 1 y flexo-extensión 2. En este caso, </a:t>
            </a:r>
            <a:r>
              <a:rPr lang="es-ES" sz="1000" b="1" i="0" strike="noStrike" cap="none" spc="0" baseline="0" dirty="0" err="1">
                <a:solidFill>
                  <a:srgbClr val="FFFFFF"/>
                </a:solidFill>
                <a:effectLst/>
                <a:latin typeface="Arial"/>
                <a:ea typeface="Arial"/>
                <a:cs typeface="Arial"/>
              </a:rPr>
              <a:t>unicamente</a:t>
            </a:r>
            <a:r>
              <a:rPr lang="es-ES" sz="1000" b="1" i="0" strike="noStrike" cap="none" spc="0" baseline="0" dirty="0">
                <a:solidFill>
                  <a:srgbClr val="FFFFFF"/>
                </a:solidFill>
                <a:effectLst/>
                <a:latin typeface="Arial"/>
                <a:ea typeface="Arial"/>
                <a:cs typeface="Arial"/>
              </a:rPr>
              <a:t> estaría discretamente disminuida la repetibilidad </a:t>
            </a:r>
            <a:r>
              <a:rPr lang="es-ES" sz="1000" b="1" i="0" strike="noStrike" cap="none" spc="0" baseline="0" dirty="0" err="1">
                <a:solidFill>
                  <a:srgbClr val="FFFFFF"/>
                </a:solidFill>
                <a:effectLst/>
                <a:latin typeface="Arial"/>
                <a:ea typeface="Arial"/>
                <a:cs typeface="Arial"/>
              </a:rPr>
              <a:t>intraprueba</a:t>
            </a:r>
            <a:r>
              <a:rPr lang="es-ES" sz="1000" b="1" i="0" strike="noStrike" cap="none" spc="0" baseline="0" dirty="0">
                <a:solidFill>
                  <a:srgbClr val="FFFFFF"/>
                </a:solidFill>
                <a:effectLst/>
                <a:latin typeface="Arial"/>
                <a:ea typeface="Arial"/>
                <a:cs typeface="Arial"/>
              </a:rPr>
              <a:t> de las flexiones laterales, con lo que en líneas generales se puede considerar una repetibilidad alta y por lo tanto garantiza validez de los resultados obtenidos.</a:t>
            </a:r>
          </a:p>
          <a:p>
            <a:r>
              <a:rPr lang="es-ES" sz="1000" b="1" i="0" strike="noStrike" cap="none" spc="0" baseline="0" dirty="0">
                <a:solidFill>
                  <a:srgbClr val="FFFFFF"/>
                </a:solidFill>
                <a:effectLst/>
                <a:latin typeface="Arial"/>
                <a:ea typeface="Arial"/>
                <a:cs typeface="Arial"/>
              </a:rPr>
              <a:t>En cuanto a la información gráfica tenemos de una parte el hexágono del movimiento en el que se representa los distintos rangos alcanzados por el paciente, y de otra tenemos la representación de la movilidad de cada uno de los ejes con respecto a la velocidad angular del movimiento. </a:t>
            </a:r>
          </a:p>
          <a:p>
            <a:r>
              <a:rPr lang="es-ES" sz="1000" b="1" i="0" strike="noStrike" cap="none" spc="0" baseline="0" dirty="0">
                <a:solidFill>
                  <a:srgbClr val="FFFFFF"/>
                </a:solidFill>
                <a:effectLst/>
                <a:latin typeface="Arial"/>
                <a:ea typeface="Arial"/>
                <a:cs typeface="Arial"/>
              </a:rPr>
              <a:t>En el hexágono podemos ver cual ha sido el movilidad máxima en cada uno de los ejes del movimiento. En este caso todos ellos han estado entre el 96 y el 100% de normalidad, por lo que se consideran como movimientos normales ya que son similares a los de personas de sus mismas características de edad y sexo. </a:t>
            </a:r>
          </a:p>
          <a:p>
            <a:r>
              <a:rPr lang="es-ES" sz="1000" b="1" i="0" strike="noStrike" cap="none" spc="0" baseline="0" dirty="0">
                <a:solidFill>
                  <a:srgbClr val="FFFFFF"/>
                </a:solidFill>
                <a:effectLst/>
                <a:latin typeface="Arial"/>
                <a:ea typeface="Arial"/>
                <a:cs typeface="Arial"/>
              </a:rPr>
              <a:t>En las representaciones de los otros gráficos se ve como los diferentes ciclos del movimiento se encuentran dentro de la banda azul o banda de normalidad. Además, en este gráfico también se puede observar la regularidad o irregularidad del movimiento, que en este caso vemos en cada uno de los 6 gráficos como las líneas son bastante similares entre sí, lo que viene a informar de forma cualitativa que se trata de un movimiento muy regular y homogéneo</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16</a:t>
            </a:fld>
            <a:endParaRPr lang="pl-PL" altLang="pl-PL"/>
          </a:p>
        </p:txBody>
      </p:sp>
    </p:spTree>
    <p:extLst>
      <p:ext uri="{BB962C8B-B14F-4D97-AF65-F5344CB8AC3E}">
        <p14:creationId xmlns:p14="http://schemas.microsoft.com/office/powerpoint/2010/main" val="3151568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00" b="1" dirty="0"/>
              <a:t>Aquí podemos ver los resultados que la aplicación de valoración </a:t>
            </a:r>
            <a:r>
              <a:rPr lang="es-ES" sz="1000" b="1" dirty="0" err="1"/>
              <a:t>NedCervical</a:t>
            </a:r>
            <a:r>
              <a:rPr lang="es-ES" sz="1000" b="1" dirty="0"/>
              <a:t>/IBV nos ofrece en la valoración de una actividad funcional, en este caso la que se ha llamado Prueba de lámparas o prueba funcional. </a:t>
            </a:r>
          </a:p>
          <a:p>
            <a:r>
              <a:rPr lang="es-ES" sz="1000" b="1" dirty="0"/>
              <a:t>Al valorar la información que tenemos en la tabla de parámetros volvemos a ver que incorpora la información más interesante en la valoración del movimiento, es decir, el rango de y la velocidad máxima del movimiento. En este caso han alcanzado un 100% de normalidad lo que nos vuelve a decir que la persona valorada nos realiza en este tipo de prueba un movimiento similar a un patrón normal (buena amplitud y velocidad en el movimiento).</a:t>
            </a:r>
          </a:p>
          <a:p>
            <a:r>
              <a:rPr lang="es-ES" sz="1000" b="1" dirty="0"/>
              <a:t>En cuanto a la información gráfica observa como se representan los movimientos realizados por el paciente al mirara cada una de las lámparas. Sólo debes identificar el color del registro con el movimiento que está representando. Recuerda que la lámpara 1 se encuentra situada en zona superior e izquierda del paciente por lo que genera una rotación izquierda, la lámpara 2 está situada sobre el paciente por lo que solicita principalmente un extensión y la lámpara 3 está en zona superior y derecha del paciente, implicando fundamentalmente una rotación derecha del paciente. En este gráfico por tanto podemos ver los rangos que ha realizado el paciente al mirar cada lámpara en cada uno de los ejes de movimiento.</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17</a:t>
            </a:fld>
            <a:endParaRPr lang="pl-PL" altLang="pl-PL"/>
          </a:p>
        </p:txBody>
      </p:sp>
    </p:spTree>
    <p:extLst>
      <p:ext uri="{BB962C8B-B14F-4D97-AF65-F5344CB8AC3E}">
        <p14:creationId xmlns:p14="http://schemas.microsoft.com/office/powerpoint/2010/main" val="3338767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200" b="1" i="0" strike="noStrike" cap="none" spc="0" baseline="0" dirty="0">
                <a:solidFill>
                  <a:srgbClr val="000000"/>
                </a:solidFill>
                <a:effectLst/>
                <a:latin typeface="Gill Sans"/>
                <a:ea typeface="Gill Sans"/>
                <a:cs typeface="Gill Sans"/>
              </a:rPr>
              <a:t>Para finalizar, la aplicación </a:t>
            </a:r>
            <a:r>
              <a:rPr lang="es-ES" sz="1200" b="1" i="0" strike="noStrike" cap="none" spc="0" baseline="0" dirty="0" err="1">
                <a:solidFill>
                  <a:srgbClr val="000000"/>
                </a:solidFill>
                <a:effectLst/>
                <a:latin typeface="Gill Sans"/>
                <a:ea typeface="Gill Sans"/>
                <a:cs typeface="Gill Sans"/>
              </a:rPr>
              <a:t>NedCervical</a:t>
            </a:r>
            <a:r>
              <a:rPr lang="es-ES" sz="1200" b="1" i="0" strike="noStrike" cap="none" spc="0" baseline="0" dirty="0">
                <a:solidFill>
                  <a:srgbClr val="000000"/>
                </a:solidFill>
                <a:effectLst/>
                <a:latin typeface="Gill Sans"/>
                <a:ea typeface="Gill Sans"/>
                <a:cs typeface="Gill Sans"/>
              </a:rPr>
              <a:t>/IBV nos ofrece como resultado global un índice. </a:t>
            </a:r>
          </a:p>
          <a:p>
            <a:pPr lvl="0"/>
            <a:endParaRPr lang="es-ES" sz="1200" b="1" i="0" strike="noStrike" cap="none" spc="0" baseline="0" dirty="0">
              <a:solidFill>
                <a:srgbClr val="000000"/>
              </a:solidFill>
              <a:effectLst/>
              <a:latin typeface="Gill Sans"/>
              <a:ea typeface="Gill Sans"/>
              <a:cs typeface="Gill Sans"/>
            </a:endParaRPr>
          </a:p>
          <a:p>
            <a:pPr lvl="0"/>
            <a:endParaRPr lang="es-ES" sz="1200" b="1" i="0" strike="noStrike" cap="none" spc="0" baseline="0" dirty="0">
              <a:solidFill>
                <a:srgbClr val="000000"/>
              </a:solidFill>
              <a:effectLst/>
              <a:latin typeface="Gill Sans"/>
              <a:ea typeface="Gill Sans"/>
              <a:cs typeface="Gill Sans"/>
            </a:endParaRPr>
          </a:p>
          <a:p>
            <a:pPr lvl="0"/>
            <a:r>
              <a:rPr lang="es-ES" sz="1200" b="1" i="0" strike="noStrike" cap="none" spc="0" baseline="0" dirty="0">
                <a:solidFill>
                  <a:srgbClr val="000000"/>
                </a:solidFill>
                <a:effectLst/>
                <a:latin typeface="Gill Sans"/>
                <a:ea typeface="Gill Sans"/>
                <a:cs typeface="Gill Sans"/>
              </a:rPr>
              <a:t>El índice de normalidad es aquel que informa de la funcionalidad del raquis cervical con respecto a su movilidad .</a:t>
            </a:r>
          </a:p>
          <a:p>
            <a:pPr lvl="0"/>
            <a:endParaRPr lang="es-ES" sz="1200" b="1" i="0" strike="noStrike" cap="none" spc="0" baseline="0" dirty="0">
              <a:solidFill>
                <a:srgbClr val="000000"/>
              </a:solidFill>
              <a:effectLst/>
              <a:latin typeface="Gill Sans"/>
              <a:ea typeface="Gill Sans"/>
              <a:cs typeface="Gill Sans"/>
            </a:endParaRPr>
          </a:p>
          <a:p>
            <a:pPr lvl="0"/>
            <a:r>
              <a:rPr lang="es-ES" sz="1200" b="1" i="0" strike="noStrike" cap="none" spc="0" baseline="0" dirty="0">
                <a:solidFill>
                  <a:srgbClr val="000000"/>
                </a:solidFill>
                <a:effectLst/>
                <a:latin typeface="Gill Sans"/>
                <a:ea typeface="Gill Sans"/>
                <a:cs typeface="Gill Sans"/>
              </a:rPr>
              <a:t>Se considera alterado cuando este resultado se encuentra por debajo del 90% </a:t>
            </a:r>
          </a:p>
          <a:p>
            <a:pPr lvl="0"/>
            <a:endParaRPr lang="es-ES" sz="1200" b="1" i="0" strike="noStrike" cap="none" spc="0" baseline="0" dirty="0">
              <a:solidFill>
                <a:srgbClr val="000000"/>
              </a:solidFill>
              <a:effectLst/>
              <a:latin typeface="Gill Sans"/>
              <a:ea typeface="Gill Sans"/>
              <a:cs typeface="Gill Sans"/>
            </a:endParaRPr>
          </a:p>
          <a:p>
            <a:pPr lvl="0"/>
            <a:r>
              <a:rPr lang="es-ES" sz="1200" b="1" i="0" strike="noStrike" cap="none" spc="0" baseline="0" dirty="0">
                <a:solidFill>
                  <a:srgbClr val="000000"/>
                </a:solidFill>
                <a:effectLst/>
                <a:latin typeface="Gill Sans"/>
                <a:ea typeface="Gill Sans"/>
                <a:cs typeface="Gill Sans"/>
              </a:rPr>
              <a:t>En este caso podemos ver que la funcionalidad ha obtenido un resultado del 99% por lo que estaríamos ante un paciente con un raquis cervical funcionalmente normal. </a:t>
            </a:r>
          </a:p>
          <a:p>
            <a:pPr lvl="0"/>
            <a:r>
              <a:rPr lang="es-ES" sz="1200" b="1" i="0" strike="noStrike" cap="none" spc="0" baseline="0" dirty="0">
                <a:solidFill>
                  <a:srgbClr val="000000"/>
                </a:solidFill>
                <a:effectLst/>
                <a:latin typeface="Gill Sans"/>
                <a:ea typeface="Gill Sans"/>
                <a:cs typeface="Gill Sans"/>
              </a:rPr>
              <a:t> </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18</a:t>
            </a:fld>
            <a:endParaRPr lang="pl-PL" altLang="pl-PL"/>
          </a:p>
        </p:txBody>
      </p:sp>
    </p:spTree>
    <p:extLst>
      <p:ext uri="{BB962C8B-B14F-4D97-AF65-F5344CB8AC3E}">
        <p14:creationId xmlns:p14="http://schemas.microsoft.com/office/powerpoint/2010/main" val="1230996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00" b="1" i="0" strike="noStrike" cap="none" spc="0" baseline="0" dirty="0">
                <a:solidFill>
                  <a:srgbClr val="FFFFFF"/>
                </a:solidFill>
                <a:effectLst/>
                <a:latin typeface="Arial"/>
                <a:ea typeface="Arial"/>
                <a:cs typeface="Arial"/>
              </a:rPr>
              <a:t>Los alumnos deben leer e interpretar los resultados que encuentran en al caso clínico que se les entrega en un documento.</a:t>
            </a:r>
          </a:p>
          <a:p>
            <a:r>
              <a:rPr lang="es-ES" sz="1000" b="1" i="0" strike="noStrike" cap="none" spc="0" baseline="0" dirty="0">
                <a:solidFill>
                  <a:srgbClr val="FFFFFF"/>
                </a:solidFill>
                <a:effectLst/>
                <a:latin typeface="Arial"/>
                <a:ea typeface="Arial"/>
                <a:cs typeface="Arial"/>
              </a:rPr>
              <a:t>Para realizar la interpretación de los resultados, los alumnos seguirán la guía de preguntas que se muestran en la siguiente diapositiva.</a:t>
            </a:r>
          </a:p>
          <a:p>
            <a:r>
              <a:rPr lang="es-ES" sz="1000" b="1" i="0" strike="noStrike" cap="none" spc="0" baseline="0" dirty="0">
                <a:solidFill>
                  <a:srgbClr val="FFFFFF"/>
                </a:solidFill>
                <a:effectLst/>
                <a:latin typeface="Arial"/>
                <a:ea typeface="Arial"/>
                <a:cs typeface="Arial"/>
              </a:rPr>
              <a:t>Los alumnos, guiados por el profesor, pondrán en común los resultados comentados.</a:t>
            </a:r>
          </a:p>
          <a:p>
            <a:r>
              <a:rPr lang="es-ES" sz="1000" b="1" i="0" strike="noStrike" cap="none" spc="0" baseline="0" dirty="0">
                <a:solidFill>
                  <a:srgbClr val="FFFFFF"/>
                </a:solidFill>
                <a:effectLst/>
                <a:latin typeface="Arial"/>
                <a:ea typeface="Arial"/>
                <a:cs typeface="Arial"/>
              </a:rPr>
              <a:t>Este actividad puede ser realizada de forma individual u organizando grupos en clase</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19</a:t>
            </a:fld>
            <a:endParaRPr lang="pl-PL" altLang="pl-PL"/>
          </a:p>
        </p:txBody>
      </p:sp>
    </p:spTree>
    <p:extLst>
      <p:ext uri="{BB962C8B-B14F-4D97-AF65-F5344CB8AC3E}">
        <p14:creationId xmlns:p14="http://schemas.microsoft.com/office/powerpoint/2010/main" val="3592128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00" b="1" i="0" strike="noStrike" cap="none" spc="0" baseline="0" dirty="0">
                <a:solidFill>
                  <a:srgbClr val="FFFFFF"/>
                </a:solidFill>
                <a:effectLst/>
                <a:latin typeface="Arial"/>
                <a:ea typeface="Arial"/>
                <a:cs typeface="Arial"/>
              </a:rPr>
              <a:t>Los alumnos, tras la lectura revisión del caso clínico presentado, buscarán la respuesta a estas preguntas para posteriormente ponerlas en común con el profesor y el resto de la clase.</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20</a:t>
            </a:fld>
            <a:endParaRPr lang="pl-PL" altLang="pl-PL"/>
          </a:p>
        </p:txBody>
      </p:sp>
    </p:spTree>
    <p:extLst>
      <p:ext uri="{BB962C8B-B14F-4D97-AF65-F5344CB8AC3E}">
        <p14:creationId xmlns:p14="http://schemas.microsoft.com/office/powerpoint/2010/main" val="92336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00" b="1" i="0" strike="noStrike" cap="none" spc="0" baseline="0" dirty="0">
                <a:solidFill>
                  <a:srgbClr val="FFFFFF"/>
                </a:solidFill>
                <a:effectLst/>
                <a:latin typeface="Arial"/>
                <a:ea typeface="Arial"/>
                <a:cs typeface="Arial"/>
              </a:rPr>
              <a:t>El profesor puede utilizar una metodología tipo </a:t>
            </a:r>
            <a:r>
              <a:rPr lang="es-ES" sz="1000" b="1" i="0" strike="noStrike" cap="none" spc="0" baseline="0" dirty="0" err="1">
                <a:solidFill>
                  <a:srgbClr val="FFFFFF"/>
                </a:solidFill>
                <a:effectLst/>
                <a:latin typeface="Arial"/>
                <a:ea typeface="Arial"/>
                <a:cs typeface="Arial"/>
              </a:rPr>
              <a:t>Kahoot</a:t>
            </a:r>
            <a:r>
              <a:rPr lang="es-ES" sz="1000" b="1" i="0" strike="noStrike" cap="none" spc="0" baseline="0" dirty="0">
                <a:solidFill>
                  <a:srgbClr val="FFFFFF"/>
                </a:solidFill>
                <a:effectLst/>
                <a:latin typeface="Arial"/>
                <a:ea typeface="Arial"/>
                <a:cs typeface="Arial"/>
              </a:rPr>
              <a:t> para recoger las respuestas de sus alumnos. </a:t>
            </a:r>
          </a:p>
          <a:p>
            <a:r>
              <a:rPr lang="es-ES" sz="1000" b="1" i="0" strike="noStrike" cap="none" spc="0" baseline="0" dirty="0">
                <a:solidFill>
                  <a:srgbClr val="FFFFFF"/>
                </a:solidFill>
                <a:effectLst/>
                <a:latin typeface="Arial"/>
                <a:ea typeface="Arial"/>
                <a:cs typeface="Arial"/>
              </a:rPr>
              <a:t>La respuesta válida se muestra en rojo. Las respuestas de los alumnos deben ir en este sentido.</a:t>
            </a:r>
          </a:p>
          <a:p>
            <a:r>
              <a:rPr lang="es-ES" sz="1000" b="1" i="0" strike="noStrike" cap="none" spc="0" baseline="0" dirty="0">
                <a:solidFill>
                  <a:srgbClr val="FFFFFF"/>
                </a:solidFill>
                <a:effectLst/>
                <a:latin typeface="Arial"/>
                <a:ea typeface="Arial"/>
                <a:cs typeface="Arial"/>
              </a:rPr>
              <a:t>El profesor tiene disponible el mismo documento caso clínico que se les presenta a los alumnos pero con un apartado de interpretación de resultados que le asiste en la actividad de discusión del caso con los alumnos.</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21</a:t>
            </a:fld>
            <a:endParaRPr lang="pl-PL" altLang="pl-PL"/>
          </a:p>
        </p:txBody>
      </p:sp>
    </p:spTree>
    <p:extLst>
      <p:ext uri="{BB962C8B-B14F-4D97-AF65-F5344CB8AC3E}">
        <p14:creationId xmlns:p14="http://schemas.microsoft.com/office/powerpoint/2010/main" val="118549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CE8F2554-130F-48AA-987F-1BF7F5359183}"/>
              </a:ext>
            </a:extLst>
          </p:cNvPr>
          <p:cNvSpPr>
            <a:spLocks noGrp="1" noRot="1" noChangeAspect="1" noChangeArrowheads="1" noTextEdit="1"/>
          </p:cNvSpPr>
          <p:nvPr>
            <p:ph type="sldImg"/>
          </p:nvPr>
        </p:nvSpPr>
        <p:spPr/>
      </p:sp>
      <p:sp>
        <p:nvSpPr>
          <p:cNvPr id="15363" name="Symbol zastępczy notatek 2">
            <a:extLst>
              <a:ext uri="{FF2B5EF4-FFF2-40B4-BE49-F238E27FC236}">
                <a16:creationId xmlns:a16="http://schemas.microsoft.com/office/drawing/2014/main" id="{9F5C067B-2F72-45A2-BC3B-24F5609AF69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b="1" dirty="0"/>
              <a:t>En la unidad didáctica disponéis de material teórico acerca de estos conceptos: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dirty="0" err="1">
                <a:solidFill>
                  <a:srgbClr val="262673"/>
                </a:solidFill>
                <a:latin typeface="Arial"/>
                <a:ea typeface="Arial"/>
                <a:cs typeface="Arial"/>
              </a:rPr>
              <a:t>Valoración</a:t>
            </a:r>
            <a:r>
              <a:rPr lang="en-GB" sz="2000" b="0" dirty="0">
                <a:solidFill>
                  <a:srgbClr val="262673"/>
                </a:solidFill>
                <a:latin typeface="Arial"/>
                <a:ea typeface="Arial"/>
                <a:cs typeface="Arial"/>
              </a:rPr>
              <a:t> </a:t>
            </a:r>
            <a:r>
              <a:rPr lang="en-GB" sz="2000" b="0" dirty="0" err="1">
                <a:solidFill>
                  <a:srgbClr val="262673"/>
                </a:solidFill>
                <a:latin typeface="Arial"/>
                <a:ea typeface="Arial"/>
                <a:cs typeface="Arial"/>
              </a:rPr>
              <a:t>clínica</a:t>
            </a:r>
            <a:r>
              <a:rPr lang="en-GB" sz="2000" b="0" dirty="0">
                <a:solidFill>
                  <a:srgbClr val="262673"/>
                </a:solidFill>
                <a:latin typeface="Arial"/>
                <a:ea typeface="Arial"/>
                <a:cs typeface="Arial"/>
              </a:rPr>
              <a:t> y </a:t>
            </a:r>
            <a:r>
              <a:rPr lang="en-GB" sz="2000" b="0" dirty="0" err="1">
                <a:solidFill>
                  <a:srgbClr val="262673"/>
                </a:solidFill>
                <a:latin typeface="Arial"/>
                <a:ea typeface="Arial"/>
                <a:cs typeface="Arial"/>
              </a:rPr>
              <a:t>biomecánica</a:t>
            </a:r>
            <a:endParaRPr lang="en-GB" sz="2000" b="0" i="0" strike="noStrike" cap="none" spc="0" baseline="0" dirty="0">
              <a:solidFill>
                <a:srgbClr val="262673"/>
              </a:solidFill>
              <a:effectLst/>
              <a:latin typeface="Arial"/>
              <a:ea typeface="Arial"/>
              <a:cs typeface="Arial"/>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pl-PL"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i="0" strike="noStrike" cap="none" spc="0" baseline="0" dirty="0" err="1">
                <a:solidFill>
                  <a:srgbClr val="262673"/>
                </a:solidFill>
                <a:effectLst/>
                <a:latin typeface="Arial"/>
                <a:ea typeface="Arial"/>
                <a:cs typeface="Arial"/>
              </a:rPr>
              <a:t>Valoración</a:t>
            </a:r>
            <a:r>
              <a:rPr lang="en-GB" sz="2000" b="0" i="0" strike="noStrike" cap="none" spc="0" baseline="0" dirty="0">
                <a:solidFill>
                  <a:srgbClr val="262673"/>
                </a:solidFill>
                <a:effectLst/>
                <a:latin typeface="Arial"/>
                <a:ea typeface="Arial"/>
                <a:cs typeface="Arial"/>
              </a:rPr>
              <a:t> functional de la </a:t>
            </a:r>
            <a:r>
              <a:rPr lang="en-GB" sz="2000" b="0" i="0" strike="noStrike" cap="none" spc="0" baseline="0" dirty="0" err="1">
                <a:solidFill>
                  <a:srgbClr val="262673"/>
                </a:solidFill>
                <a:effectLst/>
                <a:latin typeface="Arial"/>
                <a:ea typeface="Arial"/>
                <a:cs typeface="Arial"/>
              </a:rPr>
              <a:t>columna</a:t>
            </a:r>
            <a:r>
              <a:rPr lang="en-GB" sz="2000" b="0" i="0" strike="noStrike" cap="none" spc="0" baseline="0" dirty="0">
                <a:solidFill>
                  <a:srgbClr val="262673"/>
                </a:solidFill>
                <a:effectLst/>
                <a:latin typeface="Arial"/>
                <a:ea typeface="Arial"/>
                <a:cs typeface="Arial"/>
              </a:rPr>
              <a:t> cervical</a:t>
            </a:r>
          </a:p>
          <a:p>
            <a:pPr marR="0" lvl="0" algn="l" defTabSz="914400" rtl="0" eaLnBrk="0" fontAlgn="base" latinLnBrk="0" hangingPunct="0">
              <a:lnSpc>
                <a:spcPct val="100000"/>
              </a:lnSpc>
              <a:spcBef>
                <a:spcPct val="0"/>
              </a:spcBef>
              <a:spcAft>
                <a:spcPct val="0"/>
              </a:spcAft>
              <a:buClrTx/>
              <a:buSzTx/>
              <a:defRPr/>
            </a:pPr>
            <a:endParaRPr lang="es-ES" sz="2000" b="0" dirty="0">
              <a:solidFill>
                <a:srgbClr val="333399">
                  <a:lumMod val="75000"/>
                </a:srgb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i="0" strike="noStrike" cap="none" spc="0" baseline="0" dirty="0" err="1">
                <a:solidFill>
                  <a:srgbClr val="262673"/>
                </a:solidFill>
                <a:effectLst/>
                <a:latin typeface="Arial"/>
                <a:ea typeface="Arial"/>
                <a:cs typeface="Arial"/>
              </a:rPr>
              <a:t>Valoración</a:t>
            </a:r>
            <a:r>
              <a:rPr lang="en-GB" sz="2000" b="0" i="0" strike="noStrike" cap="none" spc="0" baseline="0" dirty="0">
                <a:solidFill>
                  <a:srgbClr val="262673"/>
                </a:solidFill>
                <a:effectLst/>
                <a:latin typeface="Arial"/>
                <a:ea typeface="Arial"/>
                <a:cs typeface="Arial"/>
              </a:rPr>
              <a:t> del </a:t>
            </a:r>
            <a:r>
              <a:rPr lang="en-GB" sz="2000" b="0" i="0" strike="noStrike" cap="none" spc="0" baseline="0" dirty="0" err="1">
                <a:solidFill>
                  <a:srgbClr val="262673"/>
                </a:solidFill>
                <a:effectLst/>
                <a:latin typeface="Arial"/>
                <a:ea typeface="Arial"/>
                <a:cs typeface="Arial"/>
              </a:rPr>
              <a:t>rango</a:t>
            </a:r>
            <a:r>
              <a:rPr lang="en-GB" sz="2000" b="0" i="0" strike="noStrike" cap="none" spc="0" baseline="0" dirty="0">
                <a:solidFill>
                  <a:srgbClr val="262673"/>
                </a:solidFill>
                <a:effectLst/>
                <a:latin typeface="Arial"/>
                <a:ea typeface="Arial"/>
                <a:cs typeface="Arial"/>
              </a:rPr>
              <a:t> de </a:t>
            </a:r>
            <a:r>
              <a:rPr lang="en-GB" sz="2000" b="0" i="0" strike="noStrike" cap="none" spc="0" baseline="0" dirty="0" err="1">
                <a:solidFill>
                  <a:srgbClr val="262673"/>
                </a:solidFill>
                <a:effectLst/>
                <a:latin typeface="Arial"/>
                <a:ea typeface="Arial"/>
                <a:cs typeface="Arial"/>
              </a:rPr>
              <a:t>movimiento</a:t>
            </a:r>
            <a:r>
              <a:rPr lang="en-GB" sz="2000" b="0" i="0" strike="noStrike" cap="none" spc="0" baseline="0" dirty="0">
                <a:solidFill>
                  <a:srgbClr val="262673"/>
                </a:solidFill>
                <a:effectLst/>
                <a:latin typeface="Arial"/>
                <a:ea typeface="Arial"/>
                <a:cs typeface="Arial"/>
              </a:rPr>
              <a:t> cervical</a:t>
            </a:r>
          </a:p>
          <a:p>
            <a:pPr marR="0" lvl="0" algn="l" defTabSz="914400" rtl="0" eaLnBrk="0" fontAlgn="base" latinLnBrk="0" hangingPunct="0">
              <a:lnSpc>
                <a:spcPct val="100000"/>
              </a:lnSpc>
              <a:spcBef>
                <a:spcPct val="0"/>
              </a:spcBef>
              <a:spcAft>
                <a:spcPct val="0"/>
              </a:spcAft>
              <a:buClrTx/>
              <a:buSzTx/>
              <a:defRPr/>
            </a:pPr>
            <a:endParaRPr lang="es-ES" sz="2000" b="0" dirty="0">
              <a:solidFill>
                <a:srgbClr val="333399">
                  <a:lumMod val="75000"/>
                </a:srgb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i="0" strike="noStrike" cap="none" spc="0" baseline="0" dirty="0" err="1">
                <a:solidFill>
                  <a:srgbClr val="262673"/>
                </a:solidFill>
                <a:effectLst/>
                <a:latin typeface="Arial"/>
                <a:ea typeface="Arial"/>
                <a:cs typeface="Arial"/>
              </a:rPr>
              <a:t>Valoración</a:t>
            </a:r>
            <a:r>
              <a:rPr lang="en-GB" sz="2000" b="0" i="0" strike="noStrike" cap="none" spc="0" baseline="0" dirty="0">
                <a:solidFill>
                  <a:srgbClr val="262673"/>
                </a:solidFill>
                <a:effectLst/>
                <a:latin typeface="Arial"/>
                <a:ea typeface="Arial"/>
                <a:cs typeface="Arial"/>
              </a:rPr>
              <a:t> </a:t>
            </a:r>
            <a:r>
              <a:rPr lang="en-GB" sz="2000" b="0" i="0" strike="noStrike" cap="none" spc="0" baseline="0" dirty="0" err="1">
                <a:solidFill>
                  <a:srgbClr val="262673"/>
                </a:solidFill>
                <a:effectLst/>
                <a:latin typeface="Arial"/>
                <a:ea typeface="Arial"/>
                <a:cs typeface="Arial"/>
              </a:rPr>
              <a:t>cinemática</a:t>
            </a:r>
            <a:r>
              <a:rPr lang="en-GB" sz="2000" b="0" i="0" strike="noStrike" cap="none" spc="0" baseline="0" dirty="0">
                <a:solidFill>
                  <a:srgbClr val="262673"/>
                </a:solidFill>
                <a:effectLst/>
                <a:latin typeface="Arial"/>
                <a:ea typeface="Arial"/>
                <a:cs typeface="Arial"/>
              </a:rPr>
              <a:t> de la </a:t>
            </a:r>
            <a:r>
              <a:rPr lang="en-GB" sz="2000" b="0" i="0" strike="noStrike" cap="none" spc="0" baseline="0" dirty="0" err="1">
                <a:solidFill>
                  <a:srgbClr val="262673"/>
                </a:solidFill>
                <a:effectLst/>
                <a:latin typeface="Arial"/>
                <a:ea typeface="Arial"/>
                <a:cs typeface="Arial"/>
              </a:rPr>
              <a:t>columna</a:t>
            </a:r>
            <a:r>
              <a:rPr lang="en-GB" sz="2000" b="0" i="0" strike="noStrike" cap="none" spc="0" baseline="0" dirty="0">
                <a:solidFill>
                  <a:srgbClr val="262673"/>
                </a:solidFill>
                <a:effectLst/>
                <a:latin typeface="Arial"/>
                <a:ea typeface="Arial"/>
                <a:cs typeface="Arial"/>
              </a:rPr>
              <a:t> cervical</a:t>
            </a:r>
          </a:p>
          <a:p>
            <a:pPr marR="0" lvl="0" algn="l" defTabSz="914400" rtl="0" eaLnBrk="0" fontAlgn="base" latinLnBrk="0" hangingPunct="0">
              <a:lnSpc>
                <a:spcPct val="100000"/>
              </a:lnSpc>
              <a:spcBef>
                <a:spcPct val="0"/>
              </a:spcBef>
              <a:spcAft>
                <a:spcPct val="0"/>
              </a:spcAft>
              <a:buClrTx/>
              <a:buSzTx/>
              <a:defRPr/>
            </a:pPr>
            <a:endParaRPr kumimoji="0" lang="es-ES"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i="0" strike="noStrike" cap="none" spc="0" baseline="0" dirty="0" err="1">
                <a:solidFill>
                  <a:srgbClr val="262673"/>
                </a:solidFill>
                <a:effectLst/>
                <a:latin typeface="Arial"/>
                <a:ea typeface="Arial"/>
                <a:cs typeface="Arial"/>
              </a:rPr>
              <a:t>Valoración</a:t>
            </a:r>
            <a:r>
              <a:rPr lang="en-GB" sz="2000" b="0" i="0" strike="noStrike" cap="none" spc="0" baseline="0" dirty="0">
                <a:solidFill>
                  <a:srgbClr val="262673"/>
                </a:solidFill>
                <a:effectLst/>
                <a:latin typeface="Arial"/>
                <a:ea typeface="Arial"/>
                <a:cs typeface="Arial"/>
              </a:rPr>
              <a:t> de la </a:t>
            </a:r>
            <a:r>
              <a:rPr lang="en-GB" sz="2000" b="0" i="0" strike="noStrike" cap="none" spc="0" baseline="0" dirty="0" err="1">
                <a:solidFill>
                  <a:srgbClr val="262673"/>
                </a:solidFill>
                <a:effectLst/>
                <a:latin typeface="Arial"/>
                <a:ea typeface="Arial"/>
                <a:cs typeface="Arial"/>
              </a:rPr>
              <a:t>fuerza</a:t>
            </a:r>
            <a:r>
              <a:rPr lang="en-GB" sz="2000" b="0" i="0" strike="noStrike" cap="none" spc="0" baseline="0" dirty="0">
                <a:solidFill>
                  <a:srgbClr val="262673"/>
                </a:solidFill>
                <a:effectLst/>
                <a:latin typeface="Arial"/>
                <a:ea typeface="Arial"/>
                <a:cs typeface="Arial"/>
              </a:rPr>
              <a:t> de la </a:t>
            </a:r>
            <a:r>
              <a:rPr lang="en-GB" sz="2000" b="0" i="0" strike="noStrike" cap="none" spc="0" baseline="0" dirty="0" err="1">
                <a:solidFill>
                  <a:srgbClr val="262673"/>
                </a:solidFill>
                <a:effectLst/>
                <a:latin typeface="Arial"/>
                <a:ea typeface="Arial"/>
                <a:cs typeface="Arial"/>
              </a:rPr>
              <a:t>columna</a:t>
            </a:r>
            <a:r>
              <a:rPr lang="en-GB" sz="2000" b="0" i="0" strike="noStrike" cap="none" spc="0" baseline="0" dirty="0">
                <a:solidFill>
                  <a:srgbClr val="262673"/>
                </a:solidFill>
                <a:effectLst/>
                <a:latin typeface="Arial"/>
                <a:ea typeface="Arial"/>
                <a:cs typeface="Arial"/>
              </a:rPr>
              <a:t> cervical. </a:t>
            </a:r>
            <a:r>
              <a:rPr lang="en-GB" sz="2000" b="0" i="0" strike="noStrike" cap="none" spc="0" baseline="0" dirty="0" err="1">
                <a:solidFill>
                  <a:srgbClr val="262673"/>
                </a:solidFill>
                <a:effectLst/>
                <a:latin typeface="Arial"/>
                <a:ea typeface="Arial"/>
                <a:cs typeface="Arial"/>
              </a:rPr>
              <a:t>Valoración</a:t>
            </a:r>
            <a:r>
              <a:rPr lang="en-GB" sz="2000" b="0" i="0" strike="noStrike" cap="none" spc="0" baseline="0" dirty="0">
                <a:solidFill>
                  <a:srgbClr val="262673"/>
                </a:solidFill>
                <a:effectLst/>
                <a:latin typeface="Arial"/>
                <a:ea typeface="Arial"/>
                <a:cs typeface="Arial"/>
              </a:rPr>
              <a:t> de la </a:t>
            </a:r>
            <a:r>
              <a:rPr lang="en-GB" sz="2000" b="0" i="0" strike="noStrike" cap="none" spc="0" baseline="0" dirty="0" err="1">
                <a:solidFill>
                  <a:srgbClr val="262673"/>
                </a:solidFill>
                <a:effectLst/>
                <a:latin typeface="Arial"/>
                <a:ea typeface="Arial"/>
                <a:cs typeface="Arial"/>
              </a:rPr>
              <a:t>fuerza</a:t>
            </a:r>
            <a:r>
              <a:rPr lang="en-GB" sz="2000" b="0" i="0" strike="noStrike" cap="none" spc="0" baseline="0" dirty="0">
                <a:solidFill>
                  <a:srgbClr val="262673"/>
                </a:solidFill>
                <a:effectLst/>
                <a:latin typeface="Arial"/>
                <a:ea typeface="Arial"/>
                <a:cs typeface="Arial"/>
              </a:rPr>
              <a:t> </a:t>
            </a:r>
            <a:r>
              <a:rPr lang="en-GB" sz="2000" b="0" i="0" strike="noStrike" cap="none" spc="0" baseline="0" dirty="0" err="1">
                <a:solidFill>
                  <a:srgbClr val="262673"/>
                </a:solidFill>
                <a:effectLst/>
                <a:latin typeface="Arial"/>
                <a:ea typeface="Arial"/>
                <a:cs typeface="Arial"/>
              </a:rPr>
              <a:t>isométrica</a:t>
            </a:r>
            <a:r>
              <a:rPr lang="en-GB" sz="2000" b="0" i="0" strike="noStrike" cap="none" spc="0" baseline="0" dirty="0">
                <a:solidFill>
                  <a:srgbClr val="262673"/>
                </a:solidFill>
                <a:effectLst/>
                <a:latin typeface="Arial"/>
                <a:ea typeface="Arial"/>
                <a:cs typeface="Arial"/>
              </a:rPr>
              <a:t> de la </a:t>
            </a:r>
            <a:r>
              <a:rPr lang="en-GB" sz="2000" b="0" i="0" strike="noStrike" cap="none" spc="0" baseline="0" dirty="0" err="1">
                <a:solidFill>
                  <a:srgbClr val="262673"/>
                </a:solidFill>
                <a:effectLst/>
                <a:latin typeface="Arial"/>
                <a:ea typeface="Arial"/>
                <a:cs typeface="Arial"/>
              </a:rPr>
              <a:t>musculatura</a:t>
            </a:r>
            <a:r>
              <a:rPr lang="en-GB" sz="2000" b="0" i="0" strike="noStrike" cap="none" spc="0" baseline="0" dirty="0">
                <a:solidFill>
                  <a:srgbClr val="262673"/>
                </a:solidFill>
                <a:effectLst/>
                <a:latin typeface="Arial"/>
                <a:ea typeface="Arial"/>
                <a:cs typeface="Arial"/>
              </a:rPr>
              <a:t> cervical a </a:t>
            </a:r>
            <a:r>
              <a:rPr lang="en-GB" sz="2000" b="0" i="0" strike="noStrike" cap="none" spc="0" baseline="0" dirty="0" err="1">
                <a:solidFill>
                  <a:srgbClr val="262673"/>
                </a:solidFill>
                <a:effectLst/>
                <a:latin typeface="Arial"/>
                <a:ea typeface="Arial"/>
                <a:cs typeface="Arial"/>
              </a:rPr>
              <a:t>través</a:t>
            </a:r>
            <a:r>
              <a:rPr lang="en-GB" sz="2000" b="0" i="0" strike="noStrike" cap="none" spc="0" baseline="0" dirty="0">
                <a:solidFill>
                  <a:srgbClr val="262673"/>
                </a:solidFill>
                <a:effectLst/>
                <a:latin typeface="Arial"/>
                <a:ea typeface="Arial"/>
                <a:cs typeface="Arial"/>
              </a:rPr>
              <a:t> de </a:t>
            </a:r>
            <a:r>
              <a:rPr lang="en-GB" sz="2000" b="0" i="0" strike="noStrike" cap="none" spc="0" baseline="0" dirty="0" err="1">
                <a:solidFill>
                  <a:srgbClr val="262673"/>
                </a:solidFill>
                <a:effectLst/>
                <a:latin typeface="Arial"/>
                <a:ea typeface="Arial"/>
                <a:cs typeface="Arial"/>
              </a:rPr>
              <a:t>dinamómetros</a:t>
            </a:r>
            <a:r>
              <a:rPr lang="en-GB" sz="2000" b="0" i="0" strike="noStrike" cap="none" spc="0" baseline="0" dirty="0">
                <a:solidFill>
                  <a:srgbClr val="262673"/>
                </a:solidFill>
                <a:effectLst/>
                <a:latin typeface="Arial"/>
                <a:ea typeface="Arial"/>
                <a:cs typeface="Arial"/>
              </a:rPr>
              <a:t> y de la </a:t>
            </a:r>
            <a:r>
              <a:rPr lang="en-GB" sz="2000" b="0" i="0" strike="noStrike" cap="none" spc="0" baseline="0" dirty="0" err="1">
                <a:solidFill>
                  <a:srgbClr val="262673"/>
                </a:solidFill>
                <a:effectLst/>
                <a:latin typeface="Arial"/>
                <a:ea typeface="Arial"/>
                <a:cs typeface="Arial"/>
              </a:rPr>
              <a:t>actividad</a:t>
            </a:r>
            <a:r>
              <a:rPr lang="en-GB" sz="2000" b="0" i="0" strike="noStrike" cap="none" spc="0" baseline="0" dirty="0">
                <a:solidFill>
                  <a:srgbClr val="262673"/>
                </a:solidFill>
                <a:effectLst/>
                <a:latin typeface="Arial"/>
                <a:ea typeface="Arial"/>
                <a:cs typeface="Arial"/>
              </a:rPr>
              <a:t> muscular a </a:t>
            </a:r>
            <a:r>
              <a:rPr lang="en-GB" sz="2000" b="0" i="0" strike="noStrike" cap="none" spc="0" baseline="0" dirty="0" err="1">
                <a:solidFill>
                  <a:srgbClr val="262673"/>
                </a:solidFill>
                <a:effectLst/>
                <a:latin typeface="Arial"/>
                <a:ea typeface="Arial"/>
                <a:cs typeface="Arial"/>
              </a:rPr>
              <a:t>través</a:t>
            </a:r>
            <a:r>
              <a:rPr lang="en-GB" sz="2000" b="0" i="0" strike="noStrike" cap="none" spc="0" baseline="0" dirty="0">
                <a:solidFill>
                  <a:srgbClr val="262673"/>
                </a:solidFill>
                <a:effectLst/>
                <a:latin typeface="Arial"/>
                <a:ea typeface="Arial"/>
                <a:cs typeface="Arial"/>
              </a:rPr>
              <a:t> de </a:t>
            </a:r>
            <a:r>
              <a:rPr lang="en-GB" sz="2000" b="0" i="0" strike="noStrike" cap="none" spc="0" baseline="0" dirty="0" err="1">
                <a:solidFill>
                  <a:srgbClr val="262673"/>
                </a:solidFill>
                <a:effectLst/>
                <a:latin typeface="Arial"/>
                <a:ea typeface="Arial"/>
                <a:cs typeface="Arial"/>
              </a:rPr>
              <a:t>electromiografía</a:t>
            </a:r>
            <a:r>
              <a:rPr lang="en-GB" sz="2000" b="0" i="0" strike="noStrike" cap="none" spc="0" baseline="0" dirty="0">
                <a:solidFill>
                  <a:srgbClr val="262673"/>
                </a:solidFill>
                <a:effectLst/>
                <a:latin typeface="Arial"/>
                <a:ea typeface="Arial"/>
                <a:cs typeface="Arial"/>
              </a:rPr>
              <a:t> de </a:t>
            </a:r>
            <a:r>
              <a:rPr lang="en-GB" sz="2000" b="0" i="0" strike="noStrike" cap="none" spc="0" baseline="0" dirty="0" err="1">
                <a:solidFill>
                  <a:srgbClr val="262673"/>
                </a:solidFill>
                <a:effectLst/>
                <a:latin typeface="Arial"/>
                <a:ea typeface="Arial"/>
                <a:cs typeface="Arial"/>
              </a:rPr>
              <a:t>superficie</a:t>
            </a:r>
            <a:r>
              <a:rPr lang="en-GB" sz="2000" b="0" i="0" strike="noStrike" cap="none" spc="0" baseline="0" dirty="0">
                <a:solidFill>
                  <a:srgbClr val="262673"/>
                </a:solidFill>
                <a:effectLst/>
                <a:latin typeface="Arial"/>
                <a:ea typeface="Arial"/>
                <a:cs typeface="Arial"/>
              </a:rPr>
              <a:t>.</a:t>
            </a:r>
            <a:endParaRPr lang="pl-PL" altLang="pl-PL" dirty="0"/>
          </a:p>
        </p:txBody>
      </p:sp>
      <p:sp>
        <p:nvSpPr>
          <p:cNvPr id="15364" name="Symbol zastępczy numeru slajdu 3">
            <a:extLst>
              <a:ext uri="{FF2B5EF4-FFF2-40B4-BE49-F238E27FC236}">
                <a16:creationId xmlns:a16="http://schemas.microsoft.com/office/drawing/2014/main" id="{DC2E4FCC-53D6-47B3-8A1B-96C1E3EC333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960717B-278A-4296-87D0-F52E86183D74}" type="slidenum">
              <a:rPr kumimoji="0" lang="pl-PL" altLang="pl-PL" sz="1200" b="0" i="0" u="none" strike="noStrike" kern="1200" cap="none" spc="0" normalizeH="0" baseline="0" noProof="0" smtClean="0">
                <a:ln>
                  <a:noFill/>
                </a:ln>
                <a:solidFill>
                  <a:srgbClr val="000000"/>
                </a:solidFill>
                <a:effectLst/>
                <a:uLnTx/>
                <a:uFillTx/>
                <a:latin typeface="Gill Sans"/>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defRPr/>
              </a:pPr>
              <a:t>3</a:t>
            </a:fld>
            <a:endParaRPr kumimoji="0" lang="pl-PL" altLang="pl-PL" sz="1200" b="0" i="0" u="none" strike="noStrike" kern="1200" cap="none" spc="0" normalizeH="0" baseline="0" noProof="0">
              <a:ln>
                <a:noFill/>
              </a:ln>
              <a:solidFill>
                <a:srgbClr val="000000"/>
              </a:solidFill>
              <a:effectLst/>
              <a:uLnTx/>
              <a:uFillTx/>
              <a:latin typeface="Gill Sans"/>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82126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lang="es-ES" sz="1200" b="1" i="0" strike="noStrike" cap="none" spc="0" baseline="0" dirty="0">
                <a:solidFill>
                  <a:srgbClr val="FFFFFF"/>
                </a:solidFill>
                <a:effectLst/>
                <a:latin typeface="Arial"/>
                <a:ea typeface="Arial"/>
                <a:cs typeface="Arial"/>
              </a:rPr>
              <a:t>En muchos casos las alteraciones morfológicas detectadas con pruebas de imagen no se corresponden con las perdidas de función. Es necesario conocer las repercusiones de la patología o lesión en la funcionalidad. Esta necesidad abre las puertas a la valoración funcional y le otorga un papel importante dentro de la valoración clínica.</a:t>
            </a:r>
          </a:p>
          <a:p>
            <a:endParaRPr lang="es-ES" dirty="0"/>
          </a:p>
        </p:txBody>
      </p:sp>
      <p:sp>
        <p:nvSpPr>
          <p:cNvPr id="4" name="Marcador de número de diapositiva 3"/>
          <p:cNvSpPr>
            <a:spLocks noGrp="1"/>
          </p:cNvSpPr>
          <p:nvPr>
            <p:ph type="sldNum" sz="quarter" idx="10"/>
          </p:nvPr>
        </p:nvSpPr>
        <p:spPr/>
        <p:txBody>
          <a:bodyPr/>
          <a:lstStyle/>
          <a:p>
            <a:fld id="{FE45CBED-14F2-41A4-8326-D692128D3779}" type="slidenum">
              <a:rPr lang="es-ES" smtClean="0"/>
              <a:pPr/>
              <a:t>4</a:t>
            </a:fld>
            <a:endParaRPr lang="es-ES" dirty="0"/>
          </a:p>
        </p:txBody>
      </p:sp>
    </p:spTree>
    <p:extLst>
      <p:ext uri="{BB962C8B-B14F-4D97-AF65-F5344CB8AC3E}">
        <p14:creationId xmlns:p14="http://schemas.microsoft.com/office/powerpoint/2010/main" val="32420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p:sp>
      <p:sp>
        <p:nvSpPr>
          <p:cNvPr id="118787" name="2 Marcador de notas"/>
          <p:cNvSpPr>
            <a:spLocks noGrp="1"/>
          </p:cNvSpPr>
          <p:nvPr>
            <p:ph type="body" idx="1"/>
          </p:nvPr>
        </p:nvSpPr>
        <p:spPr>
          <a:noFill/>
        </p:spPr>
        <p:txBody>
          <a:bodyPr/>
          <a:lstStyle/>
          <a:p>
            <a:r>
              <a:rPr lang="es-ES" sz="1000" b="1" i="0" strike="noStrike" cap="none" spc="0" baseline="0" dirty="0">
                <a:solidFill>
                  <a:srgbClr val="FFFFFF"/>
                </a:solidFill>
                <a:effectLst/>
                <a:latin typeface="Arial"/>
                <a:ea typeface="Arial"/>
                <a:cs typeface="Arial"/>
              </a:rPr>
              <a:t>Las pruebas de valoración biomecánica nunca van a ser pruebas diagnósticas, pero son útiles para comprender el estado funcional de la persona tras una patología o daño de la columna. Por ello, las pruebas de valoración biomecánica aportan información complementaria que junto con el diagnóstico clínico permite tener mayor información sobre la situación real del paciente en su proceso clínico.</a:t>
            </a:r>
          </a:p>
        </p:txBody>
      </p:sp>
      <p:sp>
        <p:nvSpPr>
          <p:cNvPr id="118788" name="3 Marcador de número de diapositiva"/>
          <p:cNvSpPr>
            <a:spLocks noGrp="1"/>
          </p:cNvSpPr>
          <p:nvPr>
            <p:ph type="sldNum" sz="quarter" idx="5"/>
          </p:nvPr>
        </p:nvSpPr>
        <p:spPr>
          <a:noFill/>
        </p:spPr>
        <p:txBody>
          <a:bodyPr/>
          <a:lstStyle/>
          <a:p>
            <a:fld id="{D7DC0D2B-E4EB-4712-9CEF-F97E04C6927A}" type="slidenum">
              <a:rPr lang="es-ES" smtClean="0">
                <a:solidFill>
                  <a:srgbClr val="000000"/>
                </a:solidFill>
              </a:rPr>
              <a:pPr/>
              <a:t>5</a:t>
            </a:fld>
            <a:endParaRPr lang="es-ES" dirty="0">
              <a:solidFill>
                <a:srgbClr val="000000"/>
              </a:solidFill>
            </a:endParaRPr>
          </a:p>
        </p:txBody>
      </p:sp>
    </p:spTree>
    <p:extLst>
      <p:ext uri="{BB962C8B-B14F-4D97-AF65-F5344CB8AC3E}">
        <p14:creationId xmlns:p14="http://schemas.microsoft.com/office/powerpoint/2010/main" val="301150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z="1000" b="1" i="0" strike="noStrike" cap="none" spc="0" baseline="0" dirty="0">
                <a:solidFill>
                  <a:srgbClr val="FFFFFF"/>
                </a:solidFill>
                <a:effectLst/>
                <a:latin typeface="Arial"/>
                <a:ea typeface="Arial"/>
                <a:cs typeface="Arial"/>
              </a:rPr>
              <a:t>Hay que recordar aspectos interesante mostrados en unidades didácticas anteriores. Entre ellos destacar los elementos que determinan una prueba biomecánica, por ejemplo qué función evalúa, que técnica instrumental utiliza, qué protocolo de medida ha sido usado, cuales son los resultados que proporciona y cuales los criterios que nos pueden ayudar a su interpretación.  En esta clase nos vamos a centrar en lo dos últimos apartados dirigidos a los resultados de las pruebas biomecánicas en la valoración de columna cervical dentro de una población normal.</a:t>
            </a:r>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DB71317-B0FD-4939-A434-DB14F7DC5134}" type="slidenum">
              <a:rPr kumimoji="0" lang="pl-PL" altLang="pl-PL" sz="1200" b="0" i="0" u="none" strike="noStrike" kern="1200" cap="none" spc="0" normalizeH="0" baseline="0" noProof="0" smtClean="0">
                <a:ln>
                  <a:noFill/>
                </a:ln>
                <a:solidFill>
                  <a:srgbClr val="000000"/>
                </a:solidFill>
                <a:effectLst/>
                <a:uLnTx/>
                <a:uFillTx/>
                <a:latin typeface="Gill Sans"/>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defRPr/>
              </a:pPr>
              <a:t>6</a:t>
            </a:fld>
            <a:endParaRPr kumimoji="0" lang="pl-PL" altLang="pl-PL" sz="1200" b="0" i="0" u="none" strike="noStrike" kern="1200" cap="none" spc="0" normalizeH="0" baseline="0" noProof="0">
              <a:ln>
                <a:noFill/>
              </a:ln>
              <a:solidFill>
                <a:srgbClr val="000000"/>
              </a:solidFill>
              <a:effectLst/>
              <a:uLnTx/>
              <a:uFillTx/>
              <a:latin typeface="Gill Sans"/>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6573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00" b="1" i="0" strike="noStrike" cap="none" spc="0" baseline="0" dirty="0">
                <a:solidFill>
                  <a:srgbClr val="FFFFFF"/>
                </a:solidFill>
                <a:effectLst/>
                <a:latin typeface="Arial"/>
                <a:ea typeface="Arial"/>
                <a:cs typeface="Arial"/>
              </a:rPr>
              <a:t>Para evaluar la columna cervical desde el punto de vista biomecánico tenemos que saber qué es lo que queremos valorar, que técnica instrumental podemos utilizar para hacer esta valoración y cuales son los resultados a nivel general que se obtienen al utilizar las mismas.</a:t>
            </a:r>
          </a:p>
          <a:p>
            <a:r>
              <a:rPr lang="es-ES" sz="1000" b="1" i="0" strike="noStrike" cap="none" spc="0" baseline="0" dirty="0">
                <a:solidFill>
                  <a:srgbClr val="FFFFFF"/>
                </a:solidFill>
                <a:effectLst/>
                <a:latin typeface="Arial"/>
                <a:ea typeface="Arial"/>
                <a:cs typeface="Arial"/>
              </a:rPr>
              <a:t>En esta diapositiva se te presenta de forma esquemática las funciones que se valoran en columna (movilidad y fuerza), las técnicas instrumentales frecuentemente utilizadas para valorar estas funciones y los resultados que con mayor probabilidad se encuentran en los informes clínicos de estas valoraciones.</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7</a:t>
            </a:fld>
            <a:endParaRPr lang="pl-PL" altLang="pl-PL"/>
          </a:p>
        </p:txBody>
      </p:sp>
    </p:spTree>
    <p:extLst>
      <p:ext uri="{BB962C8B-B14F-4D97-AF65-F5344CB8AC3E}">
        <p14:creationId xmlns:p14="http://schemas.microsoft.com/office/powerpoint/2010/main" val="287784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00" b="1" i="0" strike="noStrike" cap="none" spc="0" baseline="0" dirty="0">
                <a:solidFill>
                  <a:srgbClr val="FFFFFF"/>
                </a:solidFill>
                <a:effectLst/>
                <a:latin typeface="Arial"/>
                <a:ea typeface="Arial"/>
                <a:cs typeface="Arial"/>
              </a:rPr>
              <a:t>Para valorar el rango de movimiento del raquis cervical se puede utilizar una técnica de doble inclinómetro.</a:t>
            </a:r>
          </a:p>
          <a:p>
            <a:r>
              <a:rPr lang="es-ES" sz="1000" b="1" i="0" strike="noStrike" cap="none" spc="0" baseline="0" dirty="0">
                <a:solidFill>
                  <a:srgbClr val="FFFFFF"/>
                </a:solidFill>
                <a:effectLst/>
                <a:latin typeface="Arial"/>
                <a:ea typeface="Arial"/>
                <a:cs typeface="Arial"/>
              </a:rPr>
              <a:t>Los resultados los puedes encontrar en dos tipos de formato: Numérico y/o gráfico.</a:t>
            </a:r>
          </a:p>
          <a:p>
            <a:r>
              <a:rPr lang="es-ES" sz="1000" b="1" i="0" strike="noStrike" cap="none" spc="0" baseline="0" dirty="0">
                <a:solidFill>
                  <a:srgbClr val="FFFFFF"/>
                </a:solidFill>
                <a:effectLst/>
                <a:latin typeface="Arial"/>
                <a:ea typeface="Arial"/>
                <a:cs typeface="Arial"/>
              </a:rPr>
              <a:t>Los resultados obtenidos se muestran en la tabla inferior, y derivan de los cálculos que se realizan con los datos registrados en los inclinómetros para cada una de las posiciones de medida.</a:t>
            </a:r>
          </a:p>
          <a:p>
            <a:r>
              <a:rPr lang="es-ES" sz="1000" b="1" i="0" strike="noStrike" cap="none" spc="0" baseline="0" dirty="0">
                <a:solidFill>
                  <a:srgbClr val="FFFFFF"/>
                </a:solidFill>
                <a:effectLst/>
                <a:latin typeface="Arial"/>
                <a:ea typeface="Arial"/>
                <a:cs typeface="Arial"/>
              </a:rPr>
              <a:t>En el caso de la columna es importante tener datos de referencia de población normal con los que poder comparar los mismos. Es recomendable que estos datos provengan de medidas realizadas con un mismo protocolo y técnica instrumental. También sería recomendable que los datos estuviesen segmentados, fundamentalmente por edad.</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8</a:t>
            </a:fld>
            <a:endParaRPr lang="pl-PL" altLang="pl-PL"/>
          </a:p>
        </p:txBody>
      </p:sp>
    </p:spTree>
    <p:extLst>
      <p:ext uri="{BB962C8B-B14F-4D97-AF65-F5344CB8AC3E}">
        <p14:creationId xmlns:p14="http://schemas.microsoft.com/office/powerpoint/2010/main" val="128901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00" b="1" i="0" strike="noStrike" cap="none" spc="0" baseline="0" dirty="0">
                <a:solidFill>
                  <a:srgbClr val="FFFFFF"/>
                </a:solidFill>
                <a:effectLst/>
                <a:latin typeface="Arial"/>
                <a:ea typeface="Arial"/>
                <a:cs typeface="Arial"/>
              </a:rPr>
              <a:t>Aquí se muestra el resultado gráfico de un análisis biomecánico de rango de movimiento cervical.</a:t>
            </a:r>
          </a:p>
          <a:p>
            <a:r>
              <a:rPr lang="es-ES" sz="1000" b="1" i="0" strike="noStrike" cap="none" spc="0" baseline="0" dirty="0">
                <a:solidFill>
                  <a:srgbClr val="FFFFFF"/>
                </a:solidFill>
                <a:effectLst/>
                <a:latin typeface="Arial"/>
                <a:ea typeface="Arial"/>
                <a:cs typeface="Arial"/>
              </a:rPr>
              <a:t>En la diapositiva tienes información sobre qué equipo de medida ha podido ser utilizado para ofrecer un resultado de este tipo. Qué tipo de análisis biomecánico es. Qué resultados se representan en la gráfica y qué tipo de interpretación se puede hacer de la misma.</a:t>
            </a:r>
          </a:p>
          <a:p>
            <a:r>
              <a:rPr lang="es-ES" sz="1000" b="1" i="0" strike="noStrike" cap="none" spc="0" baseline="0" dirty="0">
                <a:solidFill>
                  <a:srgbClr val="FFFFFF"/>
                </a:solidFill>
                <a:effectLst/>
                <a:latin typeface="Arial"/>
                <a:ea typeface="Arial"/>
                <a:cs typeface="Arial"/>
              </a:rPr>
              <a:t>Es recomendable conocer estos apartados con cualquier tipo de valoración biomecánica que realices a un paciente con patología columna cervical.</a:t>
            </a:r>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defRPr/>
              </a:pPr>
              <a:t>9</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44426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lang="es-ES" sz="1000" b="1" i="0" strike="noStrike" cap="none" spc="0" baseline="0" dirty="0">
                <a:solidFill>
                  <a:srgbClr val="FFFFFF"/>
                </a:solidFill>
                <a:effectLst/>
                <a:latin typeface="Arial"/>
                <a:ea typeface="Arial"/>
                <a:cs typeface="Arial"/>
              </a:rPr>
              <a:t>Aquí se muestra el resultado gráfico de un análisis biomecánico de rango de movimiento cervical, representándose los ciclos de movilidad frente al tiempo. </a:t>
            </a:r>
          </a:p>
          <a:p>
            <a:pPr marL="0" marR="0" lvl="0" indent="0" algn="l" defTabSz="914400" rtl="0" eaLnBrk="0" fontAlgn="base" latinLnBrk="0" hangingPunct="0">
              <a:lnSpc>
                <a:spcPct val="100000"/>
              </a:lnSpc>
              <a:spcBef>
                <a:spcPct val="0"/>
              </a:spcBef>
              <a:spcAft>
                <a:spcPct val="0"/>
              </a:spcAft>
              <a:buClrTx/>
              <a:buSzTx/>
              <a:buFontTx/>
              <a:buNone/>
              <a:defRPr/>
            </a:pPr>
            <a:r>
              <a:rPr lang="es-ES" sz="1000" b="1" i="0" strike="noStrike" cap="none" spc="0" baseline="0" dirty="0">
                <a:solidFill>
                  <a:srgbClr val="FFFFFF"/>
                </a:solidFill>
                <a:effectLst/>
                <a:latin typeface="Arial"/>
                <a:ea typeface="Arial"/>
                <a:cs typeface="Arial"/>
              </a:rPr>
              <a:t>Seguir cada uno de los apartados para comentar en clase, igual que se ha hecho con la diapositiva anterior.</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defRPr/>
              </a:pPr>
              <a:t>10</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81774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809"/>
            <a:ext cx="7858800" cy="442535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04F1773-214C-485E-9D08-D2B26135E536}" type="datetimeFigureOut">
              <a:rPr lang="es-ES" smtClean="0"/>
              <a:pPr/>
              <a:t>06/07/2021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a:xfrm>
            <a:off x="6553200" y="6356351"/>
            <a:ext cx="2133600" cy="365125"/>
          </a:xfrm>
          <a:prstGeom prst="rect">
            <a:avLst/>
          </a:prstGeom>
        </p:spPr>
        <p:txBody>
          <a:bodyPr/>
          <a:lstStyle/>
          <a:p>
            <a:fld id="{539EB5F8-7765-4A93-BB30-830B57229C9A}" type="slidenum">
              <a:rPr lang="es-ES" smtClean="0"/>
              <a:pPr/>
              <a:t>‹Nº›</a:t>
            </a:fld>
            <a:endParaRPr lang="es-ES" dirty="0"/>
          </a:p>
        </p:txBody>
      </p:sp>
      <p:sp>
        <p:nvSpPr>
          <p:cNvPr id="10" name="1 Marcador de título"/>
          <p:cNvSpPr>
            <a:spLocks noGrp="1"/>
          </p:cNvSpPr>
          <p:nvPr>
            <p:ph type="title"/>
          </p:nvPr>
        </p:nvSpPr>
        <p:spPr>
          <a:xfrm>
            <a:off x="457200" y="428604"/>
            <a:ext cx="7858800" cy="989035"/>
          </a:xfrm>
          <a:prstGeom prst="rect">
            <a:avLst/>
          </a:prstGeom>
        </p:spPr>
        <p:txBody>
          <a:bodyPr vert="horz" lIns="91440" tIns="45720" rIns="91440" bIns="45720" rtlCol="0" anchor="ctr">
            <a:normAutofit/>
          </a:bodyPr>
          <a:lstStyle/>
          <a:p>
            <a:r>
              <a:rPr lang="es-ES"/>
              <a:t>Haga clic para modificar el estilo de título del patrón</a:t>
            </a:r>
          </a:p>
        </p:txBody>
      </p:sp>
    </p:spTree>
    <p:extLst>
      <p:ext uri="{BB962C8B-B14F-4D97-AF65-F5344CB8AC3E}">
        <p14:creationId xmlns:p14="http://schemas.microsoft.com/office/powerpoint/2010/main" val="31832630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o introductorio a enume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a:t>Haga </a:t>
            </a:r>
            <a:r>
              <a:rPr lang="es-ES_tradnl" noProof="0"/>
              <a:t>clic</a:t>
            </a:r>
            <a:r>
              <a:rPr lang="es-ES_tradnl"/>
              <a:t> para modificar el estilo de título del patrón</a:t>
            </a:r>
          </a:p>
        </p:txBody>
      </p:sp>
      <p:sp>
        <p:nvSpPr>
          <p:cNvPr id="3" name="2 Marcador de texto"/>
          <p:cNvSpPr>
            <a:spLocks noGrp="1"/>
          </p:cNvSpPr>
          <p:nvPr>
            <p:ph type="body" idx="1"/>
          </p:nvPr>
        </p:nvSpPr>
        <p:spPr>
          <a:xfrm>
            <a:off x="457200" y="1535113"/>
            <a:ext cx="822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a:t>
            </a:r>
            <a:r>
              <a:rPr lang="es-ES_tradnl" noProof="0"/>
              <a:t>modificar</a:t>
            </a:r>
            <a:r>
              <a:rPr lang="es-ES_tradnl"/>
              <a:t> el estilo de texto del patrón</a:t>
            </a:r>
          </a:p>
        </p:txBody>
      </p:sp>
      <p:sp>
        <p:nvSpPr>
          <p:cNvPr id="4" name="3 Marcador de contenido"/>
          <p:cNvSpPr>
            <a:spLocks noGrp="1"/>
          </p:cNvSpPr>
          <p:nvPr>
            <p:ph sz="half" idx="2"/>
          </p:nvPr>
        </p:nvSpPr>
        <p:spPr>
          <a:xfrm>
            <a:off x="457200" y="2174875"/>
            <a:ext cx="8229600" cy="3951288"/>
          </a:xfrm>
        </p:spPr>
        <p:txBody>
          <a:bodyPr/>
          <a:lstStyle>
            <a:lvl1pPr>
              <a:defRPr sz="2400"/>
            </a:lvl1pPr>
            <a:lvl2pPr>
              <a:defRPr sz="2200"/>
            </a:lvl2pPr>
            <a:lvl3pPr>
              <a:defRPr sz="2000"/>
            </a:lvl3pPr>
            <a:lvl4pPr>
              <a:defRPr sz="2000"/>
            </a:lvl4pPr>
            <a:lvl5pPr>
              <a:defRPr sz="2000"/>
            </a:lvl5pPr>
            <a:lvl6pPr>
              <a:defRPr sz="1600"/>
            </a:lvl6pPr>
            <a:lvl7pPr>
              <a:defRPr sz="1600"/>
            </a:lvl7pPr>
            <a:lvl8pPr>
              <a:defRPr sz="1600"/>
            </a:lvl8pPr>
            <a:lvl9pPr>
              <a:defRPr sz="1600"/>
            </a:lvl9pPr>
          </a:lstStyle>
          <a:p>
            <a:pPr lvl="0"/>
            <a:r>
              <a:rPr lang="es-ES_tradnl"/>
              <a:t>Haga clic </a:t>
            </a:r>
            <a:r>
              <a:rPr lang="es-ES_tradnl" noProof="0"/>
              <a:t>para</a:t>
            </a:r>
            <a:r>
              <a:rPr lang="es-ES_tradnl"/>
              <a:t>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Tree>
    <p:extLst>
      <p:ext uri="{BB962C8B-B14F-4D97-AF65-F5344CB8AC3E}">
        <p14:creationId xmlns:p14="http://schemas.microsoft.com/office/powerpoint/2010/main" val="29698481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06/07/2021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‹Nº›</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2.png"/><Relationship Id="rId2" Type="http://schemas.openxmlformats.org/officeDocument/2006/relationships/slideLayout" Target="../slideLayouts/slideLayout4.xml"/><Relationship Id="rId16" Type="http://schemas.openxmlformats.org/officeDocument/2006/relationships/image" Target="../media/image7.png"/><Relationship Id="rId20" Type="http://schemas.openxmlformats.org/officeDocument/2006/relationships/image" Target="../media/image13.jp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0.jpg"/><Relationship Id="rId10" Type="http://schemas.openxmlformats.org/officeDocument/2006/relationships/slideLayout" Target="../slideLayouts/slideLayout12.xml"/><Relationship Id="rId19" Type="http://schemas.openxmlformats.org/officeDocument/2006/relationships/image" Target="../media/image12.gif"/><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97" r:id="rId12"/>
    <p:sldLayoutId id="2147483698" r:id="rId13"/>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hyperlink" Target="http://preguntamos.blogspot.com/2011/11/como-hacer-grupos-de-trabajo-en-el.html" TargetMode="Externa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691680" y="3645024"/>
            <a:ext cx="6696744"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lvl="0" algn="r" eaLnBrk="1" hangingPunct="1">
              <a:lnSpc>
                <a:spcPct val="90000"/>
              </a:lnSpc>
              <a:spcBef>
                <a:spcPts val="1675"/>
              </a:spcBef>
              <a:buSzPct val="171000"/>
              <a:defRPr/>
            </a:pPr>
            <a:r>
              <a:rPr lang="en-US" sz="2000" dirty="0">
                <a:solidFill>
                  <a:srgbClr val="333399">
                    <a:lumMod val="75000"/>
                  </a:srgbClr>
                </a:solidFill>
                <a:latin typeface="Bradley Hand ITC" panose="03070402050302030203" pitchFamily="66" charset="0"/>
                <a:sym typeface="Arial" charset="0"/>
              </a:rPr>
              <a:t>MODULO BIOMECÁNICA DE LA COLUMNA VERTEBRAL  </a:t>
            </a:r>
          </a:p>
          <a:p>
            <a:pPr lvl="0" algn="r" eaLnBrk="1" hangingPunct="1">
              <a:lnSpc>
                <a:spcPct val="90000"/>
              </a:lnSpc>
              <a:spcBef>
                <a:spcPts val="1675"/>
              </a:spcBef>
              <a:buSzPct val="171000"/>
              <a:defRPr/>
            </a:pPr>
            <a:r>
              <a:rPr lang="en-US" sz="2000" dirty="0">
                <a:solidFill>
                  <a:srgbClr val="333399">
                    <a:lumMod val="75000"/>
                  </a:srgbClr>
                </a:solidFill>
                <a:latin typeface="Bradley Hand ITC" panose="03070402050302030203" pitchFamily="66" charset="0"/>
                <a:sym typeface="Arial" charset="0"/>
              </a:rPr>
              <a:t>Unidad </a:t>
            </a:r>
            <a:r>
              <a:rPr lang="en-US" sz="2000" dirty="0" err="1">
                <a:solidFill>
                  <a:srgbClr val="333399">
                    <a:lumMod val="75000"/>
                  </a:srgbClr>
                </a:solidFill>
                <a:latin typeface="Bradley Hand ITC" panose="03070402050302030203" pitchFamily="66" charset="0"/>
                <a:sym typeface="Arial" charset="0"/>
              </a:rPr>
              <a:t>Didáctica</a:t>
            </a:r>
            <a:r>
              <a:rPr lang="en-US" sz="2000" dirty="0">
                <a:solidFill>
                  <a:srgbClr val="333399">
                    <a:lumMod val="75000"/>
                  </a:srgbClr>
                </a:solidFill>
                <a:latin typeface="Bradley Hand ITC" panose="03070402050302030203" pitchFamily="66" charset="0"/>
                <a:sym typeface="Arial" charset="0"/>
              </a:rPr>
              <a:t> D: ANÁLISIS INSTRUMENTAL DE LA COLUMNA VERTEBRAL</a:t>
            </a:r>
          </a:p>
          <a:p>
            <a:pPr lvl="0" algn="r" eaLnBrk="1" hangingPunct="1">
              <a:lnSpc>
                <a:spcPct val="90000"/>
              </a:lnSpc>
              <a:spcBef>
                <a:spcPts val="1675"/>
              </a:spcBef>
              <a:buSzPct val="171000"/>
              <a:defRPr/>
            </a:pPr>
            <a:r>
              <a:rPr lang="en-US" sz="2000" dirty="0">
                <a:solidFill>
                  <a:srgbClr val="333399">
                    <a:lumMod val="75000"/>
                  </a:srgbClr>
                </a:solidFill>
                <a:latin typeface="Bradley Hand ITC" panose="03070402050302030203" pitchFamily="66" charset="0"/>
                <a:sym typeface="Arial" charset="0"/>
              </a:rPr>
              <a:t>D.3. ¿</a:t>
            </a:r>
            <a:r>
              <a:rPr lang="en-US" sz="2000" dirty="0" err="1">
                <a:solidFill>
                  <a:srgbClr val="333399">
                    <a:lumMod val="75000"/>
                  </a:srgbClr>
                </a:solidFill>
                <a:latin typeface="Bradley Hand ITC" panose="03070402050302030203" pitchFamily="66" charset="0"/>
                <a:sym typeface="Arial" charset="0"/>
              </a:rPr>
              <a:t>Cómo</a:t>
            </a:r>
            <a:r>
              <a:rPr lang="en-US" sz="2000" dirty="0">
                <a:solidFill>
                  <a:srgbClr val="333399">
                    <a:lumMod val="75000"/>
                  </a:srgbClr>
                </a:solidFill>
                <a:latin typeface="Bradley Hand ITC" panose="03070402050302030203" pitchFamily="66" charset="0"/>
                <a:sym typeface="Arial" charset="0"/>
              </a:rPr>
              <a:t> es la </a:t>
            </a:r>
            <a:r>
              <a:rPr lang="en-US" sz="2000" dirty="0" err="1">
                <a:solidFill>
                  <a:srgbClr val="333399">
                    <a:lumMod val="75000"/>
                  </a:srgbClr>
                </a:solidFill>
                <a:latin typeface="Bradley Hand ITC" panose="03070402050302030203" pitchFamily="66" charset="0"/>
                <a:sym typeface="Arial" charset="0"/>
              </a:rPr>
              <a:t>valoración</a:t>
            </a:r>
            <a:r>
              <a:rPr lang="en-US" sz="2000" dirty="0">
                <a:solidFill>
                  <a:srgbClr val="333399">
                    <a:lumMod val="75000"/>
                  </a:srgbClr>
                </a:solidFill>
                <a:latin typeface="Bradley Hand ITC" panose="03070402050302030203" pitchFamily="66" charset="0"/>
                <a:sym typeface="Arial" charset="0"/>
              </a:rPr>
              <a:t> </a:t>
            </a:r>
            <a:r>
              <a:rPr lang="en-US" sz="2000" dirty="0" err="1">
                <a:solidFill>
                  <a:srgbClr val="333399">
                    <a:lumMod val="75000"/>
                  </a:srgbClr>
                </a:solidFill>
                <a:latin typeface="Bradley Hand ITC" panose="03070402050302030203" pitchFamily="66" charset="0"/>
                <a:sym typeface="Arial" charset="0"/>
              </a:rPr>
              <a:t>biomecánica</a:t>
            </a:r>
            <a:r>
              <a:rPr lang="en-US" sz="2000" dirty="0">
                <a:solidFill>
                  <a:srgbClr val="333399">
                    <a:lumMod val="75000"/>
                  </a:srgbClr>
                </a:solidFill>
                <a:latin typeface="Bradley Hand ITC" panose="03070402050302030203" pitchFamily="66" charset="0"/>
                <a:sym typeface="Arial" charset="0"/>
              </a:rPr>
              <a:t> normal de la </a:t>
            </a:r>
            <a:r>
              <a:rPr lang="en-US" sz="2000" dirty="0" err="1">
                <a:solidFill>
                  <a:srgbClr val="333399">
                    <a:lumMod val="75000"/>
                  </a:srgbClr>
                </a:solidFill>
                <a:latin typeface="Bradley Hand ITC" panose="03070402050302030203" pitchFamily="66" charset="0"/>
                <a:sym typeface="Arial" charset="0"/>
              </a:rPr>
              <a:t>columna</a:t>
            </a:r>
            <a:r>
              <a:rPr lang="en-US" sz="2000" dirty="0">
                <a:solidFill>
                  <a:srgbClr val="333399">
                    <a:lumMod val="75000"/>
                  </a:srgbClr>
                </a:solidFill>
                <a:latin typeface="Bradley Hand ITC" panose="03070402050302030203" pitchFamily="66" charset="0"/>
                <a:sym typeface="Arial" charset="0"/>
              </a:rPr>
              <a:t> cervical?</a:t>
            </a:r>
          </a:p>
          <a:p>
            <a:pPr lvl="0" algn="r" eaLnBrk="1" hangingPunct="1">
              <a:lnSpc>
                <a:spcPct val="90000"/>
              </a:lnSpc>
              <a:spcBef>
                <a:spcPts val="1675"/>
              </a:spcBef>
              <a:buSzPct val="171000"/>
              <a:defRPr/>
            </a:pPr>
            <a:endParaRPr lang="en-GB" sz="2000" dirty="0">
              <a:solidFill>
                <a:srgbClr val="262673"/>
              </a:solidFill>
              <a:latin typeface="Bradley Hand ITC"/>
              <a:ea typeface="Bradley Hand ITC"/>
              <a:cs typeface="Bradley Hand ITC"/>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727D054-6D73-4C48-8908-26408AC628B6}"/>
              </a:ext>
            </a:extLst>
          </p:cNvPr>
          <p:cNvSpPr/>
          <p:nvPr/>
        </p:nvSpPr>
        <p:spPr>
          <a:xfrm>
            <a:off x="1403648" y="908720"/>
            <a:ext cx="6847601" cy="43088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GB" sz="2200" b="1" i="0" strike="noStrike" cap="none" spc="0" baseline="0" dirty="0" err="1">
                <a:solidFill>
                  <a:srgbClr val="262673"/>
                </a:solidFill>
                <a:effectLst/>
                <a:latin typeface="Arial"/>
                <a:ea typeface="Arial"/>
                <a:cs typeface="Arial"/>
              </a:rPr>
              <a:t>Valoración</a:t>
            </a:r>
            <a:r>
              <a:rPr lang="en-GB" sz="2200" b="1" i="0" strike="noStrike" cap="none" spc="0" baseline="0" dirty="0">
                <a:solidFill>
                  <a:srgbClr val="262673"/>
                </a:solidFill>
                <a:effectLst/>
                <a:latin typeface="Arial"/>
                <a:ea typeface="Arial"/>
                <a:cs typeface="Arial"/>
              </a:rPr>
              <a:t> </a:t>
            </a:r>
            <a:r>
              <a:rPr lang="en-GB" sz="2200" b="1" i="0" strike="noStrike" cap="none" spc="0" baseline="0" dirty="0" err="1">
                <a:solidFill>
                  <a:srgbClr val="262673"/>
                </a:solidFill>
                <a:effectLst/>
                <a:latin typeface="Arial"/>
                <a:ea typeface="Arial"/>
                <a:cs typeface="Arial"/>
              </a:rPr>
              <a:t>cinemática</a:t>
            </a:r>
            <a:r>
              <a:rPr lang="en-GB" sz="2200" b="1" i="0" strike="noStrike" cap="none" spc="0" baseline="0" dirty="0">
                <a:solidFill>
                  <a:srgbClr val="262673"/>
                </a:solidFill>
                <a:effectLst/>
                <a:latin typeface="Arial"/>
                <a:ea typeface="Arial"/>
                <a:cs typeface="Arial"/>
              </a:rPr>
              <a:t> de la </a:t>
            </a:r>
            <a:r>
              <a:rPr lang="en-GB" sz="2200" b="1" i="0" strike="noStrike" cap="none" spc="0" baseline="0" dirty="0" err="1">
                <a:solidFill>
                  <a:srgbClr val="262673"/>
                </a:solidFill>
                <a:effectLst/>
                <a:latin typeface="Arial"/>
                <a:ea typeface="Arial"/>
                <a:cs typeface="Arial"/>
              </a:rPr>
              <a:t>columna</a:t>
            </a:r>
            <a:r>
              <a:rPr lang="en-GB" sz="2200" b="1" i="0" strike="noStrike" cap="none" spc="0" baseline="0" dirty="0">
                <a:solidFill>
                  <a:srgbClr val="262673"/>
                </a:solidFill>
                <a:effectLst/>
                <a:latin typeface="Arial"/>
                <a:ea typeface="Arial"/>
                <a:cs typeface="Arial"/>
              </a:rPr>
              <a:t> cervical</a:t>
            </a:r>
          </a:p>
        </p:txBody>
      </p:sp>
      <p:pic>
        <p:nvPicPr>
          <p:cNvPr id="7" name="Imagen 6">
            <a:extLst>
              <a:ext uri="{FF2B5EF4-FFF2-40B4-BE49-F238E27FC236}">
                <a16:creationId xmlns:a16="http://schemas.microsoft.com/office/drawing/2014/main" id="{39C68B2F-AD24-4BFC-A02E-7DADEB61367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51520" y="2708920"/>
            <a:ext cx="3816424" cy="2232248"/>
          </a:xfrm>
          <a:prstGeom prst="rect">
            <a:avLst/>
          </a:prstGeom>
        </p:spPr>
      </p:pic>
      <p:sp>
        <p:nvSpPr>
          <p:cNvPr id="6" name="Rectángulo 5">
            <a:extLst>
              <a:ext uri="{FF2B5EF4-FFF2-40B4-BE49-F238E27FC236}">
                <a16:creationId xmlns:a16="http://schemas.microsoft.com/office/drawing/2014/main" id="{E01C726E-3CC6-4D29-85E6-732620DE4A2F}"/>
              </a:ext>
            </a:extLst>
          </p:cNvPr>
          <p:cNvSpPr/>
          <p:nvPr/>
        </p:nvSpPr>
        <p:spPr>
          <a:xfrm>
            <a:off x="4355976" y="1493636"/>
            <a:ext cx="4680520" cy="466281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EQUIPO DE MEDIDA: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Fotogrametría, inerciales.</a:t>
            </a:r>
            <a:endParaRPr kumimoji="0" lang="es-ES"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50000"/>
              </a:lnSpc>
              <a:spcBef>
                <a:spcPct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TIPO DE ANÁLISIS: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Cinemático.</a:t>
            </a:r>
            <a:endParaRPr kumimoji="0" lang="es-ES"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p>
            <a:pPr lvl="0">
              <a:spcAft>
                <a:spcPts val="0"/>
              </a:spcAft>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GRÁFICA: </a:t>
            </a:r>
            <a:r>
              <a:rPr lang="es-ES" sz="1800" b="0" dirty="0">
                <a:solidFill>
                  <a:srgbClr val="000000"/>
                </a:solidFill>
                <a:latin typeface="Calibri" panose="020F0502020204030204" pitchFamily="34" charset="0"/>
                <a:cs typeface="Times New Roman" panose="02020603050405020304" pitchFamily="18" charset="0"/>
              </a:rPr>
              <a:t>Representación de la movilidad de flexo-extensión cervical (línea roja), durante un periodo de tiempo (30s), junto con los movimientos acoplados (líneas verde y azul).</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00000"/>
              </a:lnSpc>
              <a:spcBef>
                <a:spcPct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rPr>
              <a:t>INTERPRETACIÓN DE RESULTADO: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rPr>
              <a:t>Movimiento del raquis cervical en el plano sagital con una velocidad rápida ya que el número de ciclos de movimiento en 30s es elevado. </a:t>
            </a:r>
            <a:r>
              <a:rPr lang="es-ES" sz="1800" b="0" dirty="0">
                <a:solidFill>
                  <a:srgbClr val="000000"/>
                </a:solidFill>
                <a:latin typeface="Calibri" panose="020F0502020204030204" pitchFamily="34" charset="0"/>
                <a:cs typeface="Times New Roman" panose="02020603050405020304" pitchFamily="18" charset="0"/>
              </a:rPr>
              <a:t>Los movimientos de flexión lateral y rotación (acoplados) son pequeños, lo que entra dentro un comportamiento normal de columna.</a:t>
            </a: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926321330"/>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B212D06-DC60-4E08-BFEE-3B4CE6052DF9}"/>
              </a:ext>
            </a:extLst>
          </p:cNvPr>
          <p:cNvPicPr>
            <a:picLocks noChangeAspect="1"/>
          </p:cNvPicPr>
          <p:nvPr/>
        </p:nvPicPr>
        <p:blipFill>
          <a:blip r:embed="rId3" cstate="print"/>
          <a:stretch>
            <a:fillRect/>
          </a:stretch>
        </p:blipFill>
        <p:spPr>
          <a:xfrm>
            <a:off x="395536" y="2420888"/>
            <a:ext cx="3737172" cy="2609314"/>
          </a:xfrm>
          <a:prstGeom prst="rect">
            <a:avLst/>
          </a:prstGeom>
        </p:spPr>
      </p:pic>
      <p:sp>
        <p:nvSpPr>
          <p:cNvPr id="5" name="Rectángulo 4">
            <a:extLst>
              <a:ext uri="{FF2B5EF4-FFF2-40B4-BE49-F238E27FC236}">
                <a16:creationId xmlns:a16="http://schemas.microsoft.com/office/drawing/2014/main" id="{2727D054-6D73-4C48-8908-26408AC628B6}"/>
              </a:ext>
            </a:extLst>
          </p:cNvPr>
          <p:cNvSpPr/>
          <p:nvPr/>
        </p:nvSpPr>
        <p:spPr>
          <a:xfrm>
            <a:off x="1403648" y="908720"/>
            <a:ext cx="6847601" cy="430887"/>
          </a:xfrm>
          <a:prstGeom prst="rect">
            <a:avLst/>
          </a:prstGeom>
        </p:spPr>
        <p:txBody>
          <a:bodyPr wrap="square">
            <a:spAutoFit/>
          </a:bodyPr>
          <a:lstStyle/>
          <a:p>
            <a:pPr lvl="0">
              <a:defRPr/>
            </a:pPr>
            <a:r>
              <a:rPr lang="en-GB" sz="2200" dirty="0" err="1">
                <a:solidFill>
                  <a:srgbClr val="262673"/>
                </a:solidFill>
                <a:latin typeface="Arial"/>
                <a:ea typeface="Arial"/>
                <a:cs typeface="Arial"/>
              </a:rPr>
              <a:t>Valoración</a:t>
            </a:r>
            <a:r>
              <a:rPr lang="en-GB" sz="2200" dirty="0">
                <a:solidFill>
                  <a:srgbClr val="262673"/>
                </a:solidFill>
                <a:latin typeface="Arial"/>
                <a:ea typeface="Arial"/>
                <a:cs typeface="Arial"/>
              </a:rPr>
              <a:t> </a:t>
            </a:r>
            <a:r>
              <a:rPr lang="en-GB" sz="2200" dirty="0" err="1">
                <a:solidFill>
                  <a:srgbClr val="262673"/>
                </a:solidFill>
                <a:latin typeface="Arial"/>
                <a:ea typeface="Arial"/>
                <a:cs typeface="Arial"/>
              </a:rPr>
              <a:t>cinemática</a:t>
            </a:r>
            <a:r>
              <a:rPr lang="en-GB" sz="2200" dirty="0">
                <a:solidFill>
                  <a:srgbClr val="262673"/>
                </a:solidFill>
                <a:latin typeface="Arial"/>
                <a:ea typeface="Arial"/>
                <a:cs typeface="Arial"/>
              </a:rPr>
              <a:t> de la </a:t>
            </a:r>
            <a:r>
              <a:rPr lang="en-GB" sz="2200" dirty="0" err="1">
                <a:solidFill>
                  <a:srgbClr val="262673"/>
                </a:solidFill>
                <a:latin typeface="Arial"/>
                <a:ea typeface="Arial"/>
                <a:cs typeface="Arial"/>
              </a:rPr>
              <a:t>columna</a:t>
            </a:r>
            <a:r>
              <a:rPr lang="en-GB" sz="2200" dirty="0">
                <a:solidFill>
                  <a:srgbClr val="262673"/>
                </a:solidFill>
                <a:latin typeface="Arial"/>
                <a:ea typeface="Arial"/>
                <a:cs typeface="Arial"/>
              </a:rPr>
              <a:t> cervical</a:t>
            </a:r>
          </a:p>
        </p:txBody>
      </p:sp>
      <p:sp>
        <p:nvSpPr>
          <p:cNvPr id="6" name="Rectángulo 5">
            <a:extLst>
              <a:ext uri="{FF2B5EF4-FFF2-40B4-BE49-F238E27FC236}">
                <a16:creationId xmlns:a16="http://schemas.microsoft.com/office/drawing/2014/main" id="{5EB43FA3-CC51-4BEC-BDDB-56D4132615BE}"/>
              </a:ext>
            </a:extLst>
          </p:cNvPr>
          <p:cNvSpPr/>
          <p:nvPr/>
        </p:nvSpPr>
        <p:spPr>
          <a:xfrm>
            <a:off x="4441744" y="1772816"/>
            <a:ext cx="4680520" cy="3831818"/>
          </a:xfrm>
          <a:prstGeom prst="rect">
            <a:avLst/>
          </a:prstGeom>
        </p:spPr>
        <p:txBody>
          <a:bodyPr wrap="square">
            <a:spAutoFit/>
          </a:bodyPr>
          <a:lstStyle/>
          <a:p>
            <a:pPr>
              <a:spcAft>
                <a:spcPts val="0"/>
              </a:spcAft>
            </a:pPr>
            <a:r>
              <a:rPr lang="es-ES"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EQUIPO DE MEDIDA: </a:t>
            </a:r>
            <a:r>
              <a:rPr lang="es-ES" sz="18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Fotogrametría.</a:t>
            </a:r>
            <a:endParaRPr lang="es-ES" sz="12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es-ES"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s-ES"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TIPO DE ANÁLISIS: </a:t>
            </a:r>
            <a:r>
              <a:rPr lang="es-ES" sz="18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Cinemático.</a:t>
            </a:r>
            <a:endParaRPr lang="es-ES" sz="12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es-ES"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s-ES"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GRÁFICA: </a:t>
            </a:r>
            <a:r>
              <a:rPr lang="es-ES" sz="18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Velocidad angular (º/s) del raquis cervical frente a la amplitud de movimiento de flexo-extensión (º).</a:t>
            </a:r>
          </a:p>
          <a:p>
            <a:pPr>
              <a:spcAft>
                <a:spcPts val="0"/>
              </a:spcAft>
            </a:pPr>
            <a:endParaRPr lang="es-ES" sz="18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s-ES" sz="1800" dirty="0">
                <a:solidFill>
                  <a:schemeClr val="tx1"/>
                </a:solidFill>
                <a:latin typeface="Calibri" panose="020F0502020204030204" pitchFamily="34" charset="0"/>
                <a:cs typeface="Times New Roman" panose="02020603050405020304" pitchFamily="18" charset="0"/>
              </a:rPr>
              <a:t>INTERPRETACIÓN DE RESULTADO: </a:t>
            </a:r>
            <a:r>
              <a:rPr lang="es-ES" sz="1800" b="0" dirty="0">
                <a:solidFill>
                  <a:schemeClr val="tx1"/>
                </a:solidFill>
                <a:latin typeface="Calibri" panose="020F0502020204030204" pitchFamily="34" charset="0"/>
                <a:cs typeface="Times New Roman" panose="02020603050405020304" pitchFamily="18" charset="0"/>
              </a:rPr>
              <a:t>Movimiento del raquis cervical en el plano sagital con una velocidad rápida y una amplitud dentro de valores de referencia (banda azul representa valores normales).</a:t>
            </a:r>
          </a:p>
        </p:txBody>
      </p:sp>
    </p:spTree>
    <p:extLst>
      <p:ext uri="{BB962C8B-B14F-4D97-AF65-F5344CB8AC3E}">
        <p14:creationId xmlns:p14="http://schemas.microsoft.com/office/powerpoint/2010/main" val="2920840649"/>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DD75436-9F3F-41DF-8881-24F833D40369}"/>
              </a:ext>
            </a:extLst>
          </p:cNvPr>
          <p:cNvSpPr>
            <a:spLocks noGrp="1"/>
          </p:cNvSpPr>
          <p:nvPr>
            <p:ph type="title"/>
          </p:nvPr>
        </p:nvSpPr>
        <p:spPr>
          <a:xfrm>
            <a:off x="1259632" y="778605"/>
            <a:ext cx="7200900" cy="604837"/>
          </a:xfrm>
        </p:spPr>
        <p:txBody>
          <a:bodyPr/>
          <a:lstStyle/>
          <a:p>
            <a:r>
              <a:rPr lang="es-ES" sz="2200" dirty="0">
                <a:solidFill>
                  <a:srgbClr val="262673"/>
                </a:solidFill>
                <a:latin typeface="+mn-lt"/>
                <a:ea typeface="Arial Bold"/>
                <a:cs typeface="Arial Bold"/>
              </a:rPr>
              <a:t>Valoración de la fuerza de la columna cervical</a:t>
            </a:r>
            <a:br>
              <a:rPr lang="es-ES" sz="2200" dirty="0">
                <a:solidFill>
                  <a:srgbClr val="262673"/>
                </a:solidFill>
                <a:latin typeface="+mn-lt"/>
                <a:ea typeface="Arial Bold"/>
                <a:cs typeface="Arial Bold"/>
              </a:rPr>
            </a:br>
            <a:br>
              <a:rPr sz="2400" dirty="0"/>
            </a:br>
            <a:endParaRPr sz="2400" dirty="0"/>
          </a:p>
        </p:txBody>
      </p:sp>
      <p:pic>
        <p:nvPicPr>
          <p:cNvPr id="5" name="Marcador de contenido 4">
            <a:extLst>
              <a:ext uri="{FF2B5EF4-FFF2-40B4-BE49-F238E27FC236}">
                <a16:creationId xmlns:a16="http://schemas.microsoft.com/office/drawing/2014/main" id="{D190F825-5047-45A7-988B-B16ED085653B}"/>
              </a:ext>
            </a:extLst>
          </p:cNvPr>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328613" y="3549948"/>
            <a:ext cx="4243387" cy="2546032"/>
          </a:xfrm>
          <a:prstGeom prst="rect">
            <a:avLst/>
          </a:prstGeom>
          <a:noFill/>
        </p:spPr>
      </p:pic>
      <p:graphicFrame>
        <p:nvGraphicFramePr>
          <p:cNvPr id="8" name="Tabla 7">
            <a:extLst>
              <a:ext uri="{FF2B5EF4-FFF2-40B4-BE49-F238E27FC236}">
                <a16:creationId xmlns:a16="http://schemas.microsoft.com/office/drawing/2014/main" id="{D55AD952-219C-4722-A02D-1C51EEBBAA7C}"/>
              </a:ext>
            </a:extLst>
          </p:cNvPr>
          <p:cNvGraphicFramePr>
            <a:graphicFrameLocks noGrp="1"/>
          </p:cNvGraphicFramePr>
          <p:nvPr>
            <p:extLst/>
          </p:nvPr>
        </p:nvGraphicFramePr>
        <p:xfrm>
          <a:off x="827584" y="1484784"/>
          <a:ext cx="2808310" cy="2065164"/>
        </p:xfrm>
        <a:graphic>
          <a:graphicData uri="http://schemas.openxmlformats.org/drawingml/2006/table">
            <a:tbl>
              <a:tblPr firstRow="1" firstCol="1" bandRow="1"/>
              <a:tblGrid>
                <a:gridCol w="660390">
                  <a:extLst>
                    <a:ext uri="{9D8B030D-6E8A-4147-A177-3AD203B41FA5}">
                      <a16:colId xmlns:a16="http://schemas.microsoft.com/office/drawing/2014/main" val="2633253981"/>
                    </a:ext>
                  </a:extLst>
                </a:gridCol>
                <a:gridCol w="1095423">
                  <a:extLst>
                    <a:ext uri="{9D8B030D-6E8A-4147-A177-3AD203B41FA5}">
                      <a16:colId xmlns:a16="http://schemas.microsoft.com/office/drawing/2014/main" val="1728853994"/>
                    </a:ext>
                  </a:extLst>
                </a:gridCol>
                <a:gridCol w="1052497">
                  <a:extLst>
                    <a:ext uri="{9D8B030D-6E8A-4147-A177-3AD203B41FA5}">
                      <a16:colId xmlns:a16="http://schemas.microsoft.com/office/drawing/2014/main" val="3842752632"/>
                    </a:ext>
                  </a:extLst>
                </a:gridCol>
              </a:tblGrid>
              <a:tr h="195936">
                <a:tc>
                  <a:txBody>
                    <a:bodyPr/>
                    <a:lstStyle/>
                    <a:p>
                      <a:pPr algn="l">
                        <a:lnSpc>
                          <a:spcPct val="9000"/>
                        </a:lnSpc>
                      </a:pPr>
                      <a:endParaRPr lang="es-ES" sz="1100" dirty="0">
                        <a:effectLst/>
                        <a:latin typeface="Arial" panose="020B0604020202020204" pitchFamily="34" charset="0"/>
                      </a:endParaRPr>
                    </a:p>
                  </a:txBody>
                  <a:tcPr marL="44450" marR="44450" marT="0" marB="0" anchor="b">
                    <a:lnL>
                      <a:noFill/>
                    </a:lnL>
                    <a:lnR>
                      <a:noFill/>
                    </a:lnR>
                    <a:lnT>
                      <a:noFill/>
                    </a:lnT>
                    <a:lnB>
                      <a:noFill/>
                    </a:lnB>
                  </a:tcPr>
                </a:tc>
                <a:tc>
                  <a:txBody>
                    <a:bodyPr/>
                    <a:lstStyle/>
                    <a:p>
                      <a:pPr algn="l">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 FLEXION (Kg) </a:t>
                      </a:r>
                    </a:p>
                  </a:txBody>
                  <a:tcPr marL="44450" marR="44450" marT="0" marB="0" anchor="b">
                    <a:lnL>
                      <a:noFill/>
                    </a:lnL>
                    <a:lnR>
                      <a:noFill/>
                    </a:lnR>
                    <a:lnT>
                      <a:noFill/>
                    </a:lnT>
                    <a:lnB>
                      <a:noFill/>
                    </a:lnB>
                  </a:tcPr>
                </a:tc>
                <a:tc>
                  <a:txBody>
                    <a:bodyPr/>
                    <a:lstStyle/>
                    <a:p>
                      <a:pPr algn="l">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EXTENSION (Kg)</a:t>
                      </a:r>
                    </a:p>
                  </a:txBody>
                  <a:tcPr marL="44450" marR="44450" marT="0" marB="0" anchor="b">
                    <a:lnL>
                      <a:noFill/>
                    </a:lnL>
                    <a:lnR>
                      <a:noFill/>
                    </a:lnR>
                    <a:lnT>
                      <a:noFill/>
                    </a:lnT>
                    <a:lnB>
                      <a:noFill/>
                    </a:lnB>
                  </a:tcPr>
                </a:tc>
                <a:extLst>
                  <a:ext uri="{0D108BD9-81ED-4DB2-BD59-A6C34878D82A}">
                    <a16:rowId xmlns:a16="http://schemas.microsoft.com/office/drawing/2014/main" val="780696546"/>
                  </a:ext>
                </a:extLst>
              </a:tr>
              <a:tr h="542742">
                <a:tc>
                  <a:txBody>
                    <a:bodyPr/>
                    <a:lstStyle/>
                    <a:p>
                      <a:pPr algn="l">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Test 1</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8.2</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14</a:t>
                      </a:r>
                    </a:p>
                  </a:txBody>
                  <a:tcPr marL="44450" marR="44450" marT="0" marB="0" anchor="b">
                    <a:lnL>
                      <a:noFill/>
                    </a:lnL>
                    <a:lnR>
                      <a:noFill/>
                    </a:lnR>
                    <a:lnT>
                      <a:noFill/>
                    </a:lnT>
                    <a:lnB>
                      <a:noFill/>
                    </a:lnB>
                  </a:tcPr>
                </a:tc>
                <a:extLst>
                  <a:ext uri="{0D108BD9-81ED-4DB2-BD59-A6C34878D82A}">
                    <a16:rowId xmlns:a16="http://schemas.microsoft.com/office/drawing/2014/main" val="300344280"/>
                  </a:ext>
                </a:extLst>
              </a:tr>
              <a:tr h="195936">
                <a:tc>
                  <a:txBody>
                    <a:bodyPr/>
                    <a:lstStyle/>
                    <a:p>
                      <a:pPr algn="l">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Test 2</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8.9</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13</a:t>
                      </a:r>
                    </a:p>
                  </a:txBody>
                  <a:tcPr marL="44450" marR="44450" marT="0" marB="0" anchor="b">
                    <a:lnL>
                      <a:noFill/>
                    </a:lnL>
                    <a:lnR>
                      <a:noFill/>
                    </a:lnR>
                    <a:lnT>
                      <a:noFill/>
                    </a:lnT>
                    <a:lnB>
                      <a:noFill/>
                    </a:lnB>
                  </a:tcPr>
                </a:tc>
                <a:extLst>
                  <a:ext uri="{0D108BD9-81ED-4DB2-BD59-A6C34878D82A}">
                    <a16:rowId xmlns:a16="http://schemas.microsoft.com/office/drawing/2014/main" val="1108903524"/>
                  </a:ext>
                </a:extLst>
              </a:tr>
              <a:tr h="195936">
                <a:tc>
                  <a:txBody>
                    <a:bodyPr/>
                    <a:lstStyle/>
                    <a:p>
                      <a:pPr algn="l">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Test 3</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9</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15</a:t>
                      </a:r>
                    </a:p>
                  </a:txBody>
                  <a:tcPr marL="44450" marR="44450" marT="0" marB="0" anchor="b">
                    <a:lnL>
                      <a:noFill/>
                    </a:lnL>
                    <a:lnR>
                      <a:noFill/>
                    </a:lnR>
                    <a:lnT>
                      <a:noFill/>
                    </a:lnT>
                    <a:lnB>
                      <a:noFill/>
                    </a:lnB>
                  </a:tcPr>
                </a:tc>
                <a:extLst>
                  <a:ext uri="{0D108BD9-81ED-4DB2-BD59-A6C34878D82A}">
                    <a16:rowId xmlns:a16="http://schemas.microsoft.com/office/drawing/2014/main" val="1131458108"/>
                  </a:ext>
                </a:extLst>
              </a:tr>
              <a:tr h="195936">
                <a:tc>
                  <a:txBody>
                    <a:bodyPr/>
                    <a:lstStyle/>
                    <a:p>
                      <a:pPr algn="l">
                        <a:lnSpc>
                          <a:spcPct val="9000"/>
                        </a:lnSpc>
                      </a:pPr>
                      <a:endParaRPr lang="es-ES" sz="1100" dirty="0">
                        <a:effectLst/>
                        <a:latin typeface="Arial" panose="020B0604020202020204" pitchFamily="34" charset="0"/>
                      </a:endParaRPr>
                    </a:p>
                  </a:txBody>
                  <a:tcPr marL="44450" marR="44450" marT="0" marB="0" anchor="b">
                    <a:lnL>
                      <a:noFill/>
                    </a:lnL>
                    <a:lnR>
                      <a:noFill/>
                    </a:lnR>
                    <a:lnT>
                      <a:noFill/>
                    </a:lnT>
                    <a:lnB>
                      <a:noFill/>
                    </a:lnB>
                  </a:tcPr>
                </a:tc>
                <a:tc>
                  <a:txBody>
                    <a:bodyPr/>
                    <a:lstStyle/>
                    <a:p>
                      <a:pPr algn="l">
                        <a:lnSpc>
                          <a:spcPct val="9000"/>
                        </a:lnSpc>
                      </a:pPr>
                      <a:endParaRPr lang="es-ES" sz="1100" dirty="0">
                        <a:effectLst/>
                        <a:latin typeface="Arial" panose="020B0604020202020204" pitchFamily="34" charset="0"/>
                      </a:endParaRPr>
                    </a:p>
                  </a:txBody>
                  <a:tcPr marL="44450" marR="44450" marT="0" marB="0" anchor="b">
                    <a:lnL>
                      <a:noFill/>
                    </a:lnL>
                    <a:lnR>
                      <a:noFill/>
                    </a:lnR>
                    <a:lnT>
                      <a:noFill/>
                    </a:lnT>
                    <a:lnB>
                      <a:noFill/>
                    </a:lnB>
                  </a:tcPr>
                </a:tc>
                <a:tc>
                  <a:txBody>
                    <a:bodyPr/>
                    <a:lstStyle/>
                    <a:p>
                      <a:pPr algn="l">
                        <a:lnSpc>
                          <a:spcPct val="9000"/>
                        </a:lnSpc>
                      </a:pPr>
                      <a:endParaRPr lang="es-ES" sz="1100" dirty="0">
                        <a:effectLst/>
                        <a:latin typeface="Arial" panose="020B0604020202020204" pitchFamily="34" charset="0"/>
                      </a:endParaRPr>
                    </a:p>
                  </a:txBody>
                  <a:tcPr marL="44450" marR="44450" marT="0" marB="0" anchor="b">
                    <a:lnL>
                      <a:noFill/>
                    </a:lnL>
                    <a:lnR>
                      <a:noFill/>
                    </a:lnR>
                    <a:lnT>
                      <a:noFill/>
                    </a:lnT>
                    <a:lnB>
                      <a:noFill/>
                    </a:lnB>
                  </a:tcPr>
                </a:tc>
                <a:extLst>
                  <a:ext uri="{0D108BD9-81ED-4DB2-BD59-A6C34878D82A}">
                    <a16:rowId xmlns:a16="http://schemas.microsoft.com/office/drawing/2014/main" val="1969876344"/>
                  </a:ext>
                </a:extLst>
              </a:tr>
              <a:tr h="195936">
                <a:tc>
                  <a:txBody>
                    <a:bodyPr/>
                    <a:lstStyle/>
                    <a:p>
                      <a:pPr algn="l">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Average</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8.7</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14</a:t>
                      </a:r>
                    </a:p>
                  </a:txBody>
                  <a:tcPr marL="44450" marR="44450" marT="0" marB="0" anchor="b">
                    <a:lnL>
                      <a:noFill/>
                    </a:lnL>
                    <a:lnR>
                      <a:noFill/>
                    </a:lnR>
                    <a:lnT>
                      <a:noFill/>
                    </a:lnT>
                    <a:lnB>
                      <a:noFill/>
                    </a:lnB>
                  </a:tcPr>
                </a:tc>
                <a:extLst>
                  <a:ext uri="{0D108BD9-81ED-4DB2-BD59-A6C34878D82A}">
                    <a16:rowId xmlns:a16="http://schemas.microsoft.com/office/drawing/2014/main" val="2081751561"/>
                  </a:ext>
                </a:extLst>
              </a:tr>
              <a:tr h="346806">
                <a:tc>
                  <a:txBody>
                    <a:bodyPr/>
                    <a:lstStyle/>
                    <a:p>
                      <a:pPr algn="l">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Maximum</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9</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15</a:t>
                      </a:r>
                    </a:p>
                  </a:txBody>
                  <a:tcPr marL="44450" marR="44450" marT="0" marB="0" anchor="b">
                    <a:lnL>
                      <a:noFill/>
                    </a:lnL>
                    <a:lnR>
                      <a:noFill/>
                    </a:lnR>
                    <a:lnT>
                      <a:noFill/>
                    </a:lnT>
                    <a:lnB>
                      <a:noFill/>
                    </a:lnB>
                  </a:tcPr>
                </a:tc>
                <a:extLst>
                  <a:ext uri="{0D108BD9-81ED-4DB2-BD59-A6C34878D82A}">
                    <a16:rowId xmlns:a16="http://schemas.microsoft.com/office/drawing/2014/main" val="2592120239"/>
                  </a:ext>
                </a:extLst>
              </a:tr>
              <a:tr h="195936">
                <a:tc>
                  <a:txBody>
                    <a:bodyPr/>
                    <a:lstStyle/>
                    <a:p>
                      <a:pPr algn="l">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CV</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5.0</a:t>
                      </a:r>
                    </a:p>
                  </a:txBody>
                  <a:tcPr marL="44450" marR="44450" marT="0" marB="0" anchor="b">
                    <a:lnL>
                      <a:noFill/>
                    </a:lnL>
                    <a:lnR>
                      <a:noFill/>
                    </a:lnR>
                    <a:lnT>
                      <a:noFill/>
                    </a:lnT>
                    <a:lnB>
                      <a:noFill/>
                    </a:lnB>
                  </a:tcPr>
                </a:tc>
                <a:tc>
                  <a:txBody>
                    <a:bodyPr/>
                    <a:lstStyle/>
                    <a:p>
                      <a:pPr algn="r">
                        <a:lnSpc>
                          <a:spcPts val="1400"/>
                        </a:lnSpc>
                        <a:spcBef>
                          <a:spcPts val="1200"/>
                        </a:spcBef>
                        <a:spcAft>
                          <a:spcPct val="0"/>
                        </a:spcAft>
                      </a:pPr>
                      <a:r>
                        <a:rPr lang="en-GB" sz="800" b="0" i="0" strike="noStrike" cap="none" spc="0" baseline="0" dirty="0">
                          <a:solidFill>
                            <a:srgbClr val="000000"/>
                          </a:solidFill>
                          <a:effectLst/>
                          <a:latin typeface="Calibri"/>
                          <a:ea typeface="Calibri"/>
                          <a:cs typeface="Calibri"/>
                        </a:rPr>
                        <a:t>7.1</a:t>
                      </a:r>
                    </a:p>
                  </a:txBody>
                  <a:tcPr marL="44450" marR="44450" marT="0" marB="0" anchor="b">
                    <a:lnL>
                      <a:noFill/>
                    </a:lnL>
                    <a:lnR>
                      <a:noFill/>
                    </a:lnR>
                    <a:lnT>
                      <a:noFill/>
                    </a:lnT>
                    <a:lnB>
                      <a:noFill/>
                    </a:lnB>
                  </a:tcPr>
                </a:tc>
                <a:extLst>
                  <a:ext uri="{0D108BD9-81ED-4DB2-BD59-A6C34878D82A}">
                    <a16:rowId xmlns:a16="http://schemas.microsoft.com/office/drawing/2014/main" val="3264326768"/>
                  </a:ext>
                </a:extLst>
              </a:tr>
            </a:tbl>
          </a:graphicData>
        </a:graphic>
      </p:graphicFrame>
      <p:sp>
        <p:nvSpPr>
          <p:cNvPr id="9" name="Rectángulo 8">
            <a:extLst>
              <a:ext uri="{FF2B5EF4-FFF2-40B4-BE49-F238E27FC236}">
                <a16:creationId xmlns:a16="http://schemas.microsoft.com/office/drawing/2014/main" id="{FD73681C-16B9-4372-9C9D-7518E55B1C76}"/>
              </a:ext>
            </a:extLst>
          </p:cNvPr>
          <p:cNvSpPr/>
          <p:nvPr/>
        </p:nvSpPr>
        <p:spPr>
          <a:xfrm>
            <a:off x="4598572" y="1484784"/>
            <a:ext cx="4243387" cy="4385816"/>
          </a:xfrm>
          <a:prstGeom prst="rect">
            <a:avLst/>
          </a:prstGeom>
        </p:spPr>
        <p:txBody>
          <a:bodyPr wrap="square">
            <a:spAutoFit/>
          </a:bodyPr>
          <a:lstStyle/>
          <a:p>
            <a:pPr lvl="0">
              <a:spcAft>
                <a:spcPts val="0"/>
              </a:spcAft>
            </a:pPr>
            <a:r>
              <a:rPr lang="es-E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EQUIPO DE MEDIDA: </a:t>
            </a:r>
            <a:r>
              <a:rPr lang="es-ES" sz="18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Dinamómetro.</a:t>
            </a:r>
            <a:endParaRPr lang="es-ES" sz="12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0">
              <a:spcAft>
                <a:spcPts val="0"/>
              </a:spcAft>
            </a:pPr>
            <a:endParaRPr lang="es-E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0">
              <a:lnSpc>
                <a:spcPct val="150000"/>
              </a:lnSpc>
              <a:spcAft>
                <a:spcPts val="0"/>
              </a:spcAft>
            </a:pPr>
            <a:r>
              <a:rPr lang="es-E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TIPO DE ANÁLISIS: </a:t>
            </a:r>
            <a:r>
              <a:rPr lang="es-ES" sz="18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Dinámico.</a:t>
            </a:r>
            <a:endParaRPr lang="es-ES" sz="12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0">
              <a:spcAft>
                <a:spcPts val="0"/>
              </a:spcAft>
            </a:pPr>
            <a:endParaRPr lang="es-E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0">
              <a:spcAft>
                <a:spcPts val="0"/>
              </a:spcAft>
            </a:pPr>
            <a:r>
              <a:rPr lang="es-E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PARÁMETROS Y GRÁFICA: </a:t>
            </a:r>
            <a:r>
              <a:rPr lang="es-ES" sz="18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Fuerza máxima (kg) grupo muscular valorado (flexores y extensores cervicales) en una prueba con tres repeticiones para cada grupo muscular.</a:t>
            </a:r>
          </a:p>
          <a:p>
            <a:pPr lvl="0">
              <a:spcAft>
                <a:spcPts val="0"/>
              </a:spcAft>
            </a:pPr>
            <a:endParaRPr lang="es-ES" sz="18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0">
              <a:spcAft>
                <a:spcPts val="0"/>
              </a:spcAft>
            </a:pPr>
            <a:r>
              <a:rPr lang="es-ES" sz="1800" dirty="0">
                <a:solidFill>
                  <a:srgbClr val="000000"/>
                </a:solidFill>
                <a:latin typeface="Calibri" panose="020F0502020204030204" pitchFamily="34" charset="0"/>
                <a:cs typeface="Times New Roman" panose="02020603050405020304" pitchFamily="18" charset="0"/>
              </a:rPr>
              <a:t>INTERPRETACIÓN DE RESULTADO: </a:t>
            </a:r>
            <a:r>
              <a:rPr lang="es-ES" sz="1800" b="0" dirty="0">
                <a:solidFill>
                  <a:srgbClr val="000000"/>
                </a:solidFill>
                <a:latin typeface="Calibri" panose="020F0502020204030204" pitchFamily="34" charset="0"/>
                <a:cs typeface="Times New Roman" panose="02020603050405020304" pitchFamily="18" charset="0"/>
              </a:rPr>
              <a:t>Valores de fuerza extensora mayor que la fuerza flexora, lo que sigue un comportamiento agonista/antagonista normal. Se objetiva elevada repetibilidad de resultados (coeficiente de variación (CV) &lt;10%)</a:t>
            </a:r>
          </a:p>
        </p:txBody>
      </p:sp>
    </p:spTree>
    <p:extLst>
      <p:ext uri="{BB962C8B-B14F-4D97-AF65-F5344CB8AC3E}">
        <p14:creationId xmlns:p14="http://schemas.microsoft.com/office/powerpoint/2010/main" val="2791028192"/>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A923236-BA76-4C0D-A2A1-084FC6A06AB6}"/>
              </a:ext>
            </a:extLst>
          </p:cNvPr>
          <p:cNvSpPr/>
          <p:nvPr/>
        </p:nvSpPr>
        <p:spPr>
          <a:xfrm>
            <a:off x="1691680" y="692696"/>
            <a:ext cx="6340647" cy="430887"/>
          </a:xfrm>
          <a:prstGeom prst="rect">
            <a:avLst/>
          </a:prstGeom>
        </p:spPr>
        <p:txBody>
          <a:bodyPr wrap="none">
            <a:spAutoFit/>
          </a:bodyPr>
          <a:lstStyle/>
          <a:p>
            <a:pPr lvl="0">
              <a:defRPr/>
            </a:pPr>
            <a:r>
              <a:rPr lang="es-ES" sz="2200" dirty="0">
                <a:solidFill>
                  <a:srgbClr val="262673"/>
                </a:solidFill>
                <a:ea typeface="Arial Bold"/>
                <a:cs typeface="Arial Bold"/>
              </a:rPr>
              <a:t>Valoración de la fuerza de la columna cervical</a:t>
            </a:r>
            <a:endParaRPr lang="en-GB" sz="2200" b="1" i="0" strike="noStrike" cap="none" spc="0" baseline="0" dirty="0">
              <a:solidFill>
                <a:srgbClr val="262673"/>
              </a:solidFill>
              <a:effectLst/>
              <a:latin typeface="Arial"/>
              <a:ea typeface="Arial"/>
              <a:cs typeface="Arial"/>
            </a:endParaRPr>
          </a:p>
        </p:txBody>
      </p:sp>
      <p:pic>
        <p:nvPicPr>
          <p:cNvPr id="5" name="Marcador de contenido 4">
            <a:extLst>
              <a:ext uri="{FF2B5EF4-FFF2-40B4-BE49-F238E27FC236}">
                <a16:creationId xmlns:a16="http://schemas.microsoft.com/office/drawing/2014/main" id="{7A87CCB9-1F4E-4FD2-8636-0DD62C443827}"/>
              </a:ext>
            </a:extLst>
          </p:cNvPr>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3528" y="1610211"/>
            <a:ext cx="3347116" cy="4267060"/>
          </a:xfrm>
          <a:prstGeom prst="rect">
            <a:avLst/>
          </a:prstGeom>
        </p:spPr>
      </p:pic>
      <p:sp>
        <p:nvSpPr>
          <p:cNvPr id="6" name="Rectángulo 5">
            <a:extLst>
              <a:ext uri="{FF2B5EF4-FFF2-40B4-BE49-F238E27FC236}">
                <a16:creationId xmlns:a16="http://schemas.microsoft.com/office/drawing/2014/main" id="{ABAB5294-5FBA-4472-B080-1FCB0135AF03}"/>
              </a:ext>
            </a:extLst>
          </p:cNvPr>
          <p:cNvSpPr/>
          <p:nvPr/>
        </p:nvSpPr>
        <p:spPr>
          <a:xfrm>
            <a:off x="4283968" y="1610211"/>
            <a:ext cx="4685201" cy="4555093"/>
          </a:xfrm>
          <a:prstGeom prst="rect">
            <a:avLst/>
          </a:prstGeom>
        </p:spPr>
        <p:txBody>
          <a:bodyPr wrap="square">
            <a:spAutoFit/>
          </a:bodyPr>
          <a:lstStyle/>
          <a:p>
            <a:pPr>
              <a:spcAft>
                <a:spcPct val="0"/>
              </a:spcAft>
            </a:pPr>
            <a:r>
              <a:rPr lang="en-GB" sz="1800" dirty="0">
                <a:solidFill>
                  <a:srgbClr val="000000"/>
                </a:solidFill>
                <a:latin typeface="Calibri"/>
                <a:ea typeface="Calibri"/>
                <a:cs typeface="Calibri"/>
              </a:rPr>
              <a:t>EQUIPO DE MEDIDA</a:t>
            </a:r>
            <a:r>
              <a:rPr lang="en-GB" sz="1800" b="1" i="0" strike="noStrike" cap="none" spc="0" baseline="0" dirty="0">
                <a:solidFill>
                  <a:srgbClr val="000000"/>
                </a:solidFill>
                <a:effectLst/>
                <a:latin typeface="Calibri"/>
                <a:ea typeface="Calibri"/>
                <a:cs typeface="Calibri"/>
              </a:rPr>
              <a:t>: </a:t>
            </a:r>
            <a:r>
              <a:rPr lang="en-GB" sz="1800" b="0" i="0" strike="noStrike" cap="none" spc="0" baseline="0" dirty="0">
                <a:solidFill>
                  <a:srgbClr val="000000"/>
                </a:solidFill>
                <a:effectLst/>
                <a:latin typeface="Calibri"/>
                <a:ea typeface="Calibri"/>
                <a:cs typeface="Calibri"/>
              </a:rPr>
              <a:t>EMG de </a:t>
            </a:r>
            <a:r>
              <a:rPr lang="en-GB" sz="1800" b="0" i="0" strike="noStrike" cap="none" spc="0" baseline="0" dirty="0" err="1">
                <a:solidFill>
                  <a:srgbClr val="000000"/>
                </a:solidFill>
                <a:effectLst/>
                <a:latin typeface="Calibri"/>
                <a:ea typeface="Calibri"/>
                <a:cs typeface="Calibri"/>
              </a:rPr>
              <a:t>superficie</a:t>
            </a:r>
            <a:r>
              <a:rPr lang="en-GB" sz="1800" b="0" i="0" strike="noStrike" cap="none" spc="0" baseline="0" dirty="0">
                <a:solidFill>
                  <a:srgbClr val="000000"/>
                </a:solidFill>
                <a:effectLst/>
                <a:latin typeface="Calibri"/>
                <a:ea typeface="Calibri"/>
                <a:cs typeface="Calibri"/>
              </a:rPr>
              <a:t>.</a:t>
            </a:r>
          </a:p>
          <a:p>
            <a:pPr>
              <a:spcAft>
                <a:spcPct val="0"/>
              </a:spcAft>
            </a:pPr>
            <a:endParaRPr lang="es-ES" sz="1800" dirty="0">
              <a:solidFill>
                <a:srgbClr val="C00000"/>
              </a:solidFill>
              <a:latin typeface="Calibri" pitchFamily="34" charset="0"/>
              <a:ea typeface="Times New Roman" panose="02020603050405020304" pitchFamily="18" charset="0"/>
              <a:cs typeface="Times New Roman" panose="02020603050405020304" pitchFamily="18" charset="0"/>
            </a:endParaRPr>
          </a:p>
          <a:p>
            <a:r>
              <a:rPr lang="en-GB" sz="1800" b="0" dirty="0" err="1">
                <a:solidFill>
                  <a:srgbClr val="000000"/>
                </a:solidFill>
                <a:latin typeface="Calibri"/>
                <a:ea typeface="Calibri"/>
                <a:cs typeface="Calibri"/>
              </a:rPr>
              <a:t>Esta</a:t>
            </a:r>
            <a:r>
              <a:rPr lang="en-GB" sz="1800" b="0" dirty="0">
                <a:solidFill>
                  <a:srgbClr val="000000"/>
                </a:solidFill>
                <a:latin typeface="Calibri"/>
                <a:ea typeface="Calibri"/>
                <a:cs typeface="Calibri"/>
              </a:rPr>
              <a:t> es la </a:t>
            </a:r>
            <a:r>
              <a:rPr lang="en-GB" sz="1800" b="0" i="0" strike="noStrike" cap="none" spc="0" baseline="0" dirty="0" err="1">
                <a:solidFill>
                  <a:srgbClr val="000000"/>
                </a:solidFill>
                <a:effectLst/>
                <a:latin typeface="Calibri"/>
                <a:ea typeface="Calibri"/>
                <a:cs typeface="Calibri"/>
              </a:rPr>
              <a:t>señal</a:t>
            </a:r>
            <a:r>
              <a:rPr lang="en-GB" sz="1800" b="0" i="0" strike="noStrike" cap="none" spc="0" baseline="0" dirty="0">
                <a:solidFill>
                  <a:srgbClr val="000000"/>
                </a:solidFill>
                <a:effectLst/>
                <a:latin typeface="Calibri"/>
                <a:ea typeface="Calibri"/>
                <a:cs typeface="Calibri"/>
              </a:rPr>
              <a:t> de EMG de </a:t>
            </a:r>
            <a:r>
              <a:rPr lang="en-GB" sz="1800" b="0" i="0" strike="noStrike" cap="none" spc="0" baseline="0" dirty="0" err="1">
                <a:solidFill>
                  <a:srgbClr val="000000"/>
                </a:solidFill>
                <a:effectLst/>
                <a:latin typeface="Calibri"/>
                <a:ea typeface="Calibri"/>
                <a:cs typeface="Calibri"/>
              </a:rPr>
              <a:t>superficie</a:t>
            </a:r>
            <a:r>
              <a:rPr lang="en-GB" sz="1800" b="0" i="0" strike="noStrike" cap="none" spc="0" baseline="0" dirty="0">
                <a:solidFill>
                  <a:srgbClr val="000000"/>
                </a:solidFill>
                <a:effectLst/>
                <a:latin typeface="Calibri"/>
                <a:ea typeface="Calibri"/>
                <a:cs typeface="Calibri"/>
              </a:rPr>
              <a:t> </a:t>
            </a:r>
            <a:r>
              <a:rPr lang="en-GB" sz="1800" b="0" i="0" strike="noStrike" cap="none" spc="0" baseline="0" dirty="0" err="1">
                <a:solidFill>
                  <a:srgbClr val="000000"/>
                </a:solidFill>
                <a:effectLst/>
                <a:latin typeface="Calibri"/>
                <a:ea typeface="Calibri"/>
                <a:cs typeface="Calibri"/>
              </a:rPr>
              <a:t>en</a:t>
            </a:r>
            <a:r>
              <a:rPr lang="en-GB" sz="1800" b="0" i="0" strike="noStrike" cap="none" spc="0" baseline="0" dirty="0">
                <a:solidFill>
                  <a:srgbClr val="000000"/>
                </a:solidFill>
                <a:effectLst/>
                <a:latin typeface="Calibri"/>
                <a:ea typeface="Calibri"/>
                <a:cs typeface="Calibri"/>
              </a:rPr>
              <a:t> </a:t>
            </a:r>
            <a:r>
              <a:rPr lang="en-GB" sz="1800" b="0" i="0" strike="noStrike" cap="none" spc="0" baseline="0" dirty="0" err="1">
                <a:solidFill>
                  <a:srgbClr val="000000"/>
                </a:solidFill>
                <a:effectLst/>
                <a:latin typeface="Calibri"/>
                <a:ea typeface="Calibri"/>
                <a:cs typeface="Calibri"/>
              </a:rPr>
              <a:t>bruto</a:t>
            </a:r>
            <a:r>
              <a:rPr lang="en-GB" sz="1800" b="0" i="0" strike="noStrike" cap="none" spc="0" baseline="0" dirty="0">
                <a:solidFill>
                  <a:srgbClr val="000000"/>
                </a:solidFill>
                <a:effectLst/>
                <a:latin typeface="Calibri"/>
                <a:ea typeface="Calibri"/>
                <a:cs typeface="Calibri"/>
              </a:rPr>
              <a:t> del </a:t>
            </a:r>
            <a:r>
              <a:rPr lang="en-GB" sz="1800" b="0" i="0" strike="noStrike" cap="none" spc="0" baseline="0" dirty="0" err="1">
                <a:solidFill>
                  <a:srgbClr val="000000"/>
                </a:solidFill>
                <a:effectLst/>
                <a:latin typeface="Calibri"/>
                <a:ea typeface="Calibri"/>
                <a:cs typeface="Calibri"/>
              </a:rPr>
              <a:t>músculo</a:t>
            </a:r>
            <a:r>
              <a:rPr lang="en-GB" sz="1800" b="0" i="0" strike="noStrike" cap="none" spc="0" baseline="0" dirty="0">
                <a:solidFill>
                  <a:srgbClr val="000000"/>
                </a:solidFill>
                <a:effectLst/>
                <a:latin typeface="Calibri"/>
                <a:ea typeface="Calibri"/>
                <a:cs typeface="Calibri"/>
              </a:rPr>
              <a:t> erector </a:t>
            </a:r>
            <a:r>
              <a:rPr lang="en-GB" sz="1800" b="0" i="0" strike="noStrike" cap="none" spc="0" baseline="0" dirty="0" err="1">
                <a:solidFill>
                  <a:srgbClr val="000000"/>
                </a:solidFill>
                <a:effectLst/>
                <a:latin typeface="Calibri"/>
                <a:ea typeface="Calibri"/>
                <a:cs typeface="Calibri"/>
              </a:rPr>
              <a:t>espinal</a:t>
            </a:r>
            <a:r>
              <a:rPr lang="en-GB" sz="1800" b="0" i="0" strike="noStrike" cap="none" spc="0" baseline="0" dirty="0">
                <a:solidFill>
                  <a:srgbClr val="000000"/>
                </a:solidFill>
                <a:effectLst/>
                <a:latin typeface="Calibri"/>
                <a:ea typeface="Calibri"/>
                <a:cs typeface="Calibri"/>
              </a:rPr>
              <a:t> cervical (</a:t>
            </a:r>
            <a:r>
              <a:rPr lang="en-GB" sz="1800" b="0" i="0" strike="noStrike" cap="none" spc="0" baseline="0" dirty="0" err="1">
                <a:solidFill>
                  <a:srgbClr val="000000"/>
                </a:solidFill>
                <a:effectLst/>
                <a:latin typeface="Calibri"/>
                <a:ea typeface="Calibri"/>
                <a:cs typeface="Calibri"/>
              </a:rPr>
              <a:t>abajo</a:t>
            </a:r>
            <a:r>
              <a:rPr lang="en-GB" sz="1800" b="0" i="0" strike="noStrike" cap="none" spc="0" baseline="0" dirty="0">
                <a:solidFill>
                  <a:srgbClr val="000000"/>
                </a:solidFill>
                <a:effectLst/>
                <a:latin typeface="Calibri"/>
                <a:ea typeface="Calibri"/>
                <a:cs typeface="Calibri"/>
              </a:rPr>
              <a:t>) al </a:t>
            </a:r>
            <a:r>
              <a:rPr lang="en-GB" sz="1800" b="0" i="0" strike="noStrike" cap="none" spc="0" baseline="0" dirty="0" err="1">
                <a:solidFill>
                  <a:srgbClr val="000000"/>
                </a:solidFill>
                <a:effectLst/>
                <a:latin typeface="Calibri"/>
                <a:ea typeface="Calibri"/>
                <a:cs typeface="Calibri"/>
              </a:rPr>
              <a:t>realizar</a:t>
            </a:r>
            <a:r>
              <a:rPr lang="en-GB" sz="1800" b="0" i="0" strike="noStrike" cap="none" spc="0" baseline="0" dirty="0">
                <a:solidFill>
                  <a:srgbClr val="000000"/>
                </a:solidFill>
                <a:effectLst/>
                <a:latin typeface="Calibri"/>
                <a:ea typeface="Calibri"/>
                <a:cs typeface="Calibri"/>
              </a:rPr>
              <a:t> el test de </a:t>
            </a:r>
            <a:r>
              <a:rPr lang="en-GB" sz="1800" b="0" i="0" strike="noStrike" cap="none" spc="0" baseline="0" dirty="0" err="1">
                <a:solidFill>
                  <a:srgbClr val="000000"/>
                </a:solidFill>
                <a:effectLst/>
                <a:latin typeface="Calibri"/>
                <a:ea typeface="Calibri"/>
                <a:cs typeface="Calibri"/>
              </a:rPr>
              <a:t>flexión-relajación</a:t>
            </a:r>
            <a:r>
              <a:rPr lang="en-GB" sz="1800" b="0" i="0" strike="noStrike" cap="none" spc="0" baseline="0" dirty="0">
                <a:solidFill>
                  <a:srgbClr val="000000"/>
                </a:solidFill>
                <a:effectLst/>
                <a:latin typeface="Calibri"/>
                <a:ea typeface="Calibri"/>
                <a:cs typeface="Calibri"/>
              </a:rPr>
              <a:t> </a:t>
            </a:r>
            <a:r>
              <a:rPr lang="en-GB" sz="1800" b="0" i="0" strike="noStrike" cap="none" spc="0" baseline="0" dirty="0" err="1">
                <a:solidFill>
                  <a:srgbClr val="000000"/>
                </a:solidFill>
                <a:effectLst/>
                <a:latin typeface="Calibri"/>
                <a:ea typeface="Calibri"/>
                <a:cs typeface="Calibri"/>
              </a:rPr>
              <a:t>donde</a:t>
            </a:r>
            <a:r>
              <a:rPr lang="en-GB" sz="1800" b="0" i="0" strike="noStrike" cap="none" spc="0" baseline="0" dirty="0">
                <a:solidFill>
                  <a:srgbClr val="000000"/>
                </a:solidFill>
                <a:effectLst/>
                <a:latin typeface="Calibri"/>
                <a:ea typeface="Calibri"/>
                <a:cs typeface="Calibri"/>
              </a:rPr>
              <a:t> se </a:t>
            </a:r>
            <a:r>
              <a:rPr lang="en-GB" sz="1800" b="0" i="0" strike="noStrike" cap="none" spc="0" baseline="0" dirty="0" err="1">
                <a:solidFill>
                  <a:srgbClr val="000000"/>
                </a:solidFill>
                <a:effectLst/>
                <a:latin typeface="Calibri"/>
                <a:ea typeface="Calibri"/>
                <a:cs typeface="Calibri"/>
              </a:rPr>
              <a:t>muestra</a:t>
            </a:r>
            <a:r>
              <a:rPr lang="en-GB" sz="1800" b="0" i="0" strike="noStrike" cap="none" spc="0" baseline="0" dirty="0">
                <a:solidFill>
                  <a:srgbClr val="000000"/>
                </a:solidFill>
                <a:effectLst/>
                <a:latin typeface="Calibri"/>
                <a:ea typeface="Calibri"/>
                <a:cs typeface="Calibri"/>
              </a:rPr>
              <a:t> la </a:t>
            </a:r>
            <a:r>
              <a:rPr lang="en-GB" sz="1800" b="0" dirty="0" err="1">
                <a:solidFill>
                  <a:srgbClr val="000000"/>
                </a:solidFill>
                <a:latin typeface="Calibri"/>
                <a:ea typeface="Calibri"/>
                <a:cs typeface="Calibri"/>
              </a:rPr>
              <a:t>actividad</a:t>
            </a:r>
            <a:r>
              <a:rPr lang="en-GB" sz="1800" b="0" dirty="0">
                <a:solidFill>
                  <a:srgbClr val="000000"/>
                </a:solidFill>
                <a:latin typeface="Calibri"/>
                <a:ea typeface="Calibri"/>
                <a:cs typeface="Calibri"/>
              </a:rPr>
              <a:t> de extension cervical. La </a:t>
            </a:r>
            <a:r>
              <a:rPr lang="en-GB" sz="1800" b="0" dirty="0" err="1">
                <a:solidFill>
                  <a:srgbClr val="000000"/>
                </a:solidFill>
                <a:latin typeface="Calibri"/>
                <a:ea typeface="Calibri"/>
                <a:cs typeface="Calibri"/>
              </a:rPr>
              <a:t>gráfica</a:t>
            </a:r>
            <a:r>
              <a:rPr lang="en-GB" sz="1800" b="0" dirty="0">
                <a:solidFill>
                  <a:srgbClr val="000000"/>
                </a:solidFill>
                <a:latin typeface="Calibri"/>
                <a:ea typeface="Calibri"/>
                <a:cs typeface="Calibri"/>
              </a:rPr>
              <a:t> del  </a:t>
            </a:r>
            <a:r>
              <a:rPr lang="en-GB" sz="1800" b="0" dirty="0" err="1">
                <a:solidFill>
                  <a:srgbClr val="000000"/>
                </a:solidFill>
                <a:latin typeface="Calibri"/>
                <a:ea typeface="Calibri"/>
                <a:cs typeface="Calibri"/>
              </a:rPr>
              <a:t>ángulo</a:t>
            </a:r>
            <a:r>
              <a:rPr lang="en-GB" sz="1800" b="0" dirty="0">
                <a:solidFill>
                  <a:srgbClr val="000000"/>
                </a:solidFill>
                <a:latin typeface="Calibri"/>
                <a:ea typeface="Calibri"/>
                <a:cs typeface="Calibri"/>
              </a:rPr>
              <a:t> de flexion se </a:t>
            </a:r>
            <a:r>
              <a:rPr lang="en-GB" sz="1800" b="0" dirty="0" err="1">
                <a:solidFill>
                  <a:srgbClr val="000000"/>
                </a:solidFill>
                <a:latin typeface="Calibri"/>
                <a:ea typeface="Calibri"/>
                <a:cs typeface="Calibri"/>
              </a:rPr>
              <a:t>muestra</a:t>
            </a:r>
            <a:r>
              <a:rPr lang="en-GB" sz="1800" b="0" dirty="0">
                <a:solidFill>
                  <a:srgbClr val="000000"/>
                </a:solidFill>
                <a:latin typeface="Calibri"/>
                <a:ea typeface="Calibri"/>
                <a:cs typeface="Calibri"/>
              </a:rPr>
              <a:t> </a:t>
            </a:r>
            <a:r>
              <a:rPr lang="en-GB" sz="1800" b="0" dirty="0" err="1">
                <a:solidFill>
                  <a:srgbClr val="000000"/>
                </a:solidFill>
                <a:latin typeface="Calibri"/>
                <a:ea typeface="Calibri"/>
                <a:cs typeface="Calibri"/>
              </a:rPr>
              <a:t>arriba</a:t>
            </a:r>
            <a:r>
              <a:rPr lang="en-GB" sz="1800" b="0" dirty="0">
                <a:solidFill>
                  <a:srgbClr val="000000"/>
                </a:solidFill>
                <a:latin typeface="Calibri"/>
                <a:ea typeface="Calibri"/>
                <a:cs typeface="Calibri"/>
              </a:rPr>
              <a:t>. Los </a:t>
            </a:r>
            <a:r>
              <a:rPr lang="en-GB" sz="1800" b="0" dirty="0" err="1">
                <a:solidFill>
                  <a:srgbClr val="000000"/>
                </a:solidFill>
                <a:latin typeface="Calibri"/>
                <a:ea typeface="Calibri"/>
                <a:cs typeface="Calibri"/>
              </a:rPr>
              <a:t>datos</a:t>
            </a:r>
            <a:r>
              <a:rPr lang="en-GB" sz="1800" b="0" dirty="0">
                <a:solidFill>
                  <a:srgbClr val="000000"/>
                </a:solidFill>
                <a:latin typeface="Calibri"/>
                <a:ea typeface="Calibri"/>
                <a:cs typeface="Calibri"/>
              </a:rPr>
              <a:t> se </a:t>
            </a:r>
            <a:r>
              <a:rPr lang="en-GB" sz="1800" b="0" dirty="0" err="1">
                <a:solidFill>
                  <a:srgbClr val="000000"/>
                </a:solidFill>
                <a:latin typeface="Calibri"/>
                <a:ea typeface="Calibri"/>
                <a:cs typeface="Calibri"/>
              </a:rPr>
              <a:t>muestran</a:t>
            </a:r>
            <a:r>
              <a:rPr lang="en-GB" sz="1800" b="0" dirty="0">
                <a:solidFill>
                  <a:srgbClr val="000000"/>
                </a:solidFill>
                <a:latin typeface="Calibri"/>
                <a:ea typeface="Calibri"/>
                <a:cs typeface="Calibri"/>
              </a:rPr>
              <a:t> </a:t>
            </a:r>
            <a:r>
              <a:rPr lang="en-GB" sz="1800" b="0" dirty="0" err="1">
                <a:solidFill>
                  <a:srgbClr val="000000"/>
                </a:solidFill>
                <a:latin typeface="Calibri"/>
                <a:ea typeface="Calibri"/>
                <a:cs typeface="Calibri"/>
              </a:rPr>
              <a:t>en</a:t>
            </a:r>
            <a:r>
              <a:rPr lang="en-GB" sz="1800" b="0" dirty="0">
                <a:solidFill>
                  <a:srgbClr val="000000"/>
                </a:solidFill>
                <a:latin typeface="Calibri"/>
                <a:ea typeface="Calibri"/>
                <a:cs typeface="Calibri"/>
              </a:rPr>
              <a:t> las </a:t>
            </a:r>
            <a:r>
              <a:rPr lang="en-GB" sz="1800" b="0" dirty="0" err="1">
                <a:solidFill>
                  <a:srgbClr val="000000"/>
                </a:solidFill>
                <a:latin typeface="Calibri"/>
                <a:ea typeface="Calibri"/>
                <a:cs typeface="Calibri"/>
              </a:rPr>
              <a:t>diferentes</a:t>
            </a:r>
            <a:r>
              <a:rPr lang="en-GB" sz="1800" b="0" dirty="0">
                <a:solidFill>
                  <a:srgbClr val="000000"/>
                </a:solidFill>
                <a:latin typeface="Calibri"/>
                <a:ea typeface="Calibri"/>
                <a:cs typeface="Calibri"/>
              </a:rPr>
              <a:t> </a:t>
            </a:r>
            <a:r>
              <a:rPr lang="en-GB" sz="1800" b="0" dirty="0" err="1">
                <a:solidFill>
                  <a:srgbClr val="000000"/>
                </a:solidFill>
                <a:latin typeface="Calibri"/>
                <a:ea typeface="Calibri"/>
                <a:cs typeface="Calibri"/>
              </a:rPr>
              <a:t>fases</a:t>
            </a:r>
            <a:r>
              <a:rPr lang="en-GB" sz="1800" b="0" dirty="0">
                <a:solidFill>
                  <a:srgbClr val="000000"/>
                </a:solidFill>
                <a:latin typeface="Calibri"/>
                <a:ea typeface="Calibri"/>
                <a:cs typeface="Calibri"/>
              </a:rPr>
              <a:t> del </a:t>
            </a:r>
            <a:r>
              <a:rPr lang="en-GB" sz="1800" b="0" dirty="0" err="1">
                <a:solidFill>
                  <a:srgbClr val="000000"/>
                </a:solidFill>
                <a:latin typeface="Calibri"/>
                <a:ea typeface="Calibri"/>
                <a:cs typeface="Calibri"/>
              </a:rPr>
              <a:t>protocolo</a:t>
            </a:r>
            <a:r>
              <a:rPr lang="en-GB" sz="1800" b="0" dirty="0">
                <a:solidFill>
                  <a:srgbClr val="000000"/>
                </a:solidFill>
                <a:latin typeface="Calibri"/>
                <a:ea typeface="Calibri"/>
                <a:cs typeface="Calibri"/>
              </a:rPr>
              <a:t>: </a:t>
            </a:r>
            <a:r>
              <a:rPr lang="en-GB" sz="1800" b="0" i="0" strike="noStrike" cap="none" spc="0" baseline="0" dirty="0" err="1">
                <a:solidFill>
                  <a:srgbClr val="000000"/>
                </a:solidFill>
                <a:effectLst/>
                <a:latin typeface="Calibri"/>
                <a:ea typeface="Calibri"/>
                <a:cs typeface="Calibri"/>
              </a:rPr>
              <a:t>bipedestación</a:t>
            </a:r>
            <a:r>
              <a:rPr lang="en-GB" sz="1800" b="0" i="0" strike="noStrike" cap="none" spc="0" baseline="0" dirty="0">
                <a:solidFill>
                  <a:srgbClr val="000000"/>
                </a:solidFill>
                <a:effectLst/>
                <a:latin typeface="Calibri"/>
                <a:ea typeface="Calibri"/>
                <a:cs typeface="Calibri"/>
              </a:rPr>
              <a:t> (</a:t>
            </a:r>
            <a:r>
              <a:rPr lang="en-GB" sz="1800" b="0" dirty="0" err="1">
                <a:solidFill>
                  <a:srgbClr val="000000"/>
                </a:solidFill>
                <a:latin typeface="Calibri"/>
                <a:ea typeface="Calibri"/>
                <a:cs typeface="Calibri"/>
              </a:rPr>
              <a:t>F</a:t>
            </a:r>
            <a:r>
              <a:rPr lang="en-GB" sz="1800" b="0" i="0" strike="noStrike" cap="none" spc="0" baseline="0" dirty="0" err="1">
                <a:solidFill>
                  <a:srgbClr val="000000"/>
                </a:solidFill>
                <a:effectLst/>
                <a:latin typeface="Calibri"/>
                <a:ea typeface="Calibri"/>
                <a:cs typeface="Calibri"/>
              </a:rPr>
              <a:t>ase</a:t>
            </a:r>
            <a:r>
              <a:rPr lang="en-GB" sz="1800" b="0" i="0" strike="noStrike" cap="none" spc="0" baseline="0" dirty="0">
                <a:solidFill>
                  <a:srgbClr val="000000"/>
                </a:solidFill>
                <a:effectLst/>
                <a:latin typeface="Calibri"/>
                <a:ea typeface="Calibri"/>
                <a:cs typeface="Calibri"/>
              </a:rPr>
              <a:t> 1), </a:t>
            </a:r>
            <a:r>
              <a:rPr lang="en-GB" sz="1800" b="0" i="0" strike="noStrike" cap="none" spc="0" baseline="0" dirty="0" err="1">
                <a:solidFill>
                  <a:srgbClr val="000000"/>
                </a:solidFill>
                <a:effectLst/>
                <a:latin typeface="Calibri"/>
                <a:ea typeface="Calibri"/>
                <a:cs typeface="Calibri"/>
              </a:rPr>
              <a:t>Flexión</a:t>
            </a:r>
            <a:r>
              <a:rPr lang="en-GB" sz="1800" b="0" i="0" strike="noStrike" cap="none" spc="0" baseline="0" dirty="0">
                <a:solidFill>
                  <a:srgbClr val="000000"/>
                </a:solidFill>
                <a:effectLst/>
                <a:latin typeface="Calibri"/>
                <a:ea typeface="Calibri"/>
                <a:cs typeface="Calibri"/>
              </a:rPr>
              <a:t> </a:t>
            </a:r>
            <a:r>
              <a:rPr lang="en-GB" sz="1800" b="0" i="0" strike="noStrike" cap="none" spc="0" baseline="0" dirty="0" err="1">
                <a:solidFill>
                  <a:srgbClr val="000000"/>
                </a:solidFill>
                <a:effectLst/>
                <a:latin typeface="Calibri"/>
                <a:ea typeface="Calibri"/>
                <a:cs typeface="Calibri"/>
              </a:rPr>
              <a:t>hacia</a:t>
            </a:r>
            <a:r>
              <a:rPr lang="en-GB" sz="1800" b="0" i="0" strike="noStrike" cap="none" spc="0" baseline="0" dirty="0">
                <a:solidFill>
                  <a:srgbClr val="000000"/>
                </a:solidFill>
                <a:effectLst/>
                <a:latin typeface="Calibri"/>
                <a:ea typeface="Calibri"/>
                <a:cs typeface="Calibri"/>
              </a:rPr>
              <a:t> </a:t>
            </a:r>
            <a:r>
              <a:rPr lang="en-GB" sz="1800" b="0" i="0" strike="noStrike" cap="none" spc="0" baseline="0" dirty="0" err="1">
                <a:solidFill>
                  <a:srgbClr val="000000"/>
                </a:solidFill>
                <a:effectLst/>
                <a:latin typeface="Calibri"/>
                <a:ea typeface="Calibri"/>
                <a:cs typeface="Calibri"/>
              </a:rPr>
              <a:t>delante</a:t>
            </a:r>
            <a:r>
              <a:rPr lang="en-GB" sz="1800" b="0" i="0" strike="noStrike" cap="none" spc="0" baseline="0" dirty="0">
                <a:solidFill>
                  <a:srgbClr val="000000"/>
                </a:solidFill>
                <a:effectLst/>
                <a:latin typeface="Calibri"/>
                <a:ea typeface="Calibri"/>
                <a:cs typeface="Calibri"/>
              </a:rPr>
              <a:t> (</a:t>
            </a:r>
            <a:r>
              <a:rPr lang="en-GB" sz="1800" b="0" i="0" strike="noStrike" cap="none" spc="0" baseline="0" dirty="0" err="1">
                <a:solidFill>
                  <a:srgbClr val="000000"/>
                </a:solidFill>
                <a:effectLst/>
                <a:latin typeface="Calibri"/>
                <a:ea typeface="Calibri"/>
                <a:cs typeface="Calibri"/>
              </a:rPr>
              <a:t>Fase</a:t>
            </a:r>
            <a:r>
              <a:rPr lang="en-GB" sz="1800" b="0" i="0" strike="noStrike" cap="none" spc="0" baseline="0" dirty="0">
                <a:solidFill>
                  <a:srgbClr val="000000"/>
                </a:solidFill>
                <a:effectLst/>
                <a:latin typeface="Calibri"/>
                <a:ea typeface="Calibri"/>
                <a:cs typeface="Calibri"/>
              </a:rPr>
              <a:t> 2), flexion </a:t>
            </a:r>
            <a:r>
              <a:rPr lang="en-GB" sz="1800" b="0" i="0" strike="noStrike" cap="none" spc="0" baseline="0" dirty="0" err="1">
                <a:solidFill>
                  <a:srgbClr val="000000"/>
                </a:solidFill>
                <a:effectLst/>
                <a:latin typeface="Calibri"/>
                <a:ea typeface="Calibri"/>
                <a:cs typeface="Calibri"/>
              </a:rPr>
              <a:t>completa</a:t>
            </a:r>
            <a:r>
              <a:rPr lang="en-GB" sz="1800" b="0" i="0" strike="noStrike" cap="none" spc="0" baseline="0" dirty="0">
                <a:solidFill>
                  <a:srgbClr val="000000"/>
                </a:solidFill>
                <a:effectLst/>
                <a:latin typeface="Calibri"/>
                <a:ea typeface="Calibri"/>
                <a:cs typeface="Calibri"/>
              </a:rPr>
              <a:t> (</a:t>
            </a:r>
            <a:r>
              <a:rPr lang="en-GB" sz="1800" b="0" i="0" strike="noStrike" cap="none" spc="0" baseline="0" dirty="0" err="1">
                <a:solidFill>
                  <a:srgbClr val="000000"/>
                </a:solidFill>
                <a:effectLst/>
                <a:latin typeface="Calibri"/>
                <a:ea typeface="Calibri"/>
                <a:cs typeface="Calibri"/>
              </a:rPr>
              <a:t>Fase</a:t>
            </a:r>
            <a:r>
              <a:rPr lang="en-GB" sz="1800" b="0" i="0" strike="noStrike" cap="none" spc="0" baseline="0" dirty="0">
                <a:solidFill>
                  <a:srgbClr val="000000"/>
                </a:solidFill>
                <a:effectLst/>
                <a:latin typeface="Calibri"/>
                <a:ea typeface="Calibri"/>
                <a:cs typeface="Calibri"/>
              </a:rPr>
              <a:t> 3), re-</a:t>
            </a:r>
            <a:r>
              <a:rPr lang="en-GB" sz="1800" b="0" i="0" strike="noStrike" cap="none" spc="0" baseline="0" dirty="0" err="1">
                <a:solidFill>
                  <a:srgbClr val="000000"/>
                </a:solidFill>
                <a:effectLst/>
                <a:latin typeface="Calibri"/>
                <a:ea typeface="Calibri"/>
                <a:cs typeface="Calibri"/>
              </a:rPr>
              <a:t>extensión</a:t>
            </a:r>
            <a:r>
              <a:rPr lang="en-GB" sz="1800" b="0" i="0" strike="noStrike" cap="none" spc="0" baseline="0" dirty="0">
                <a:solidFill>
                  <a:srgbClr val="000000"/>
                </a:solidFill>
                <a:effectLst/>
                <a:latin typeface="Calibri"/>
                <a:ea typeface="Calibri"/>
                <a:cs typeface="Calibri"/>
              </a:rPr>
              <a:t> (</a:t>
            </a:r>
            <a:r>
              <a:rPr lang="en-GB" sz="1800" b="0" dirty="0" err="1">
                <a:solidFill>
                  <a:srgbClr val="000000"/>
                </a:solidFill>
                <a:latin typeface="Calibri"/>
                <a:ea typeface="Calibri"/>
                <a:cs typeface="Calibri"/>
              </a:rPr>
              <a:t>F</a:t>
            </a:r>
            <a:r>
              <a:rPr lang="en-GB" sz="1800" b="0" i="0" strike="noStrike" cap="none" spc="0" baseline="0" dirty="0" err="1">
                <a:solidFill>
                  <a:srgbClr val="000000"/>
                </a:solidFill>
                <a:effectLst/>
                <a:latin typeface="Calibri"/>
                <a:ea typeface="Calibri"/>
                <a:cs typeface="Calibri"/>
              </a:rPr>
              <a:t>ase</a:t>
            </a:r>
            <a:r>
              <a:rPr lang="en-GB" sz="1800" b="0" i="0" strike="noStrike" cap="none" spc="0" baseline="0" dirty="0">
                <a:solidFill>
                  <a:srgbClr val="000000"/>
                </a:solidFill>
                <a:effectLst/>
                <a:latin typeface="Calibri"/>
                <a:ea typeface="Calibri"/>
                <a:cs typeface="Calibri"/>
              </a:rPr>
              <a:t> 4). </a:t>
            </a:r>
            <a:r>
              <a:rPr lang="es-ES" sz="1400" b="0" dirty="0">
                <a:solidFill>
                  <a:srgbClr val="000000"/>
                </a:solidFill>
                <a:latin typeface="Calibri"/>
                <a:ea typeface="Calibri"/>
                <a:cs typeface="Calibri"/>
              </a:rPr>
              <a:t>Imagen y pie de figura recuperado de </a:t>
            </a:r>
            <a:r>
              <a:rPr lang="en-GB" sz="1400" b="0" i="0" strike="noStrike" cap="none" spc="0" baseline="0" dirty="0">
                <a:solidFill>
                  <a:srgbClr val="000000"/>
                </a:solidFill>
                <a:effectLst/>
                <a:latin typeface="Calibri"/>
                <a:ea typeface="Calibri"/>
                <a:cs typeface="Calibri"/>
              </a:rPr>
              <a:t>Burnett, A., O’Sullivan, P., Caneiro, J. P., Krug, R., Bochmann, F., &amp; Helgestad, G. W. (2009). “An examination of the flexion-relaxation phenomenon in the cervical spine in lumbo-pelvic sitting”</a:t>
            </a:r>
            <a:r>
              <a:rPr lang="en-GB" sz="1400" b="0" i="1" dirty="0">
                <a:solidFill>
                  <a:srgbClr val="000000"/>
                </a:solidFill>
                <a:latin typeface="Calibri"/>
                <a:ea typeface="Calibri"/>
                <a:cs typeface="Calibri"/>
              </a:rPr>
              <a:t>;</a:t>
            </a:r>
            <a:r>
              <a:rPr lang="en-GB" sz="1400" b="0" i="1" strike="noStrike" cap="none" spc="0" baseline="0" dirty="0">
                <a:solidFill>
                  <a:srgbClr val="000000"/>
                </a:solidFill>
                <a:effectLst/>
                <a:latin typeface="Calibri"/>
                <a:ea typeface="Calibri"/>
                <a:cs typeface="Calibri"/>
              </a:rPr>
              <a:t> Journal of Electromyography and Kinesiology, 19(4), e229-e236</a:t>
            </a:r>
            <a:r>
              <a:rPr lang="en-GB" sz="1800" b="0" i="0" strike="noStrike" cap="none" spc="0" baseline="0" dirty="0">
                <a:solidFill>
                  <a:srgbClr val="000000"/>
                </a:solidFill>
                <a:effectLst/>
                <a:latin typeface="Calibri"/>
                <a:ea typeface="Calibri"/>
                <a:cs typeface="Calibri"/>
              </a:rPr>
              <a:t>.</a:t>
            </a:r>
          </a:p>
          <a:p>
            <a:pPr>
              <a:spcAft>
                <a:spcPct val="0"/>
              </a:spcAft>
            </a:pPr>
            <a:endParaRPr lang="es-ES" sz="1800" dirty="0">
              <a:solidFill>
                <a:srgbClr val="C00000"/>
              </a:solidFill>
              <a:latin typeface="Calibri"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368461"/>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3252806-8FCF-4687-A3F8-0AAB7266133C}"/>
              </a:ext>
            </a:extLst>
          </p:cNvPr>
          <p:cNvSpPr>
            <a:spLocks noGrp="1"/>
          </p:cNvSpPr>
          <p:nvPr>
            <p:ph type="title"/>
          </p:nvPr>
        </p:nvSpPr>
        <p:spPr>
          <a:xfrm>
            <a:off x="642600" y="2276872"/>
            <a:ext cx="7858800" cy="989035"/>
          </a:xfrm>
        </p:spPr>
        <p:txBody>
          <a:bodyPr>
            <a:normAutofit/>
          </a:bodyPr>
          <a:lstStyle/>
          <a:p>
            <a:r>
              <a:rPr lang="en-GB" sz="2200" b="1" i="0" strike="noStrike" cap="none" spc="0" baseline="0" dirty="0" err="1">
                <a:solidFill>
                  <a:srgbClr val="262673"/>
                </a:solidFill>
                <a:effectLst/>
                <a:latin typeface="+mn-lt"/>
                <a:ea typeface="Arial Bold"/>
                <a:cs typeface="Arial Bold"/>
              </a:rPr>
              <a:t>Ejemplo</a:t>
            </a:r>
            <a:r>
              <a:rPr lang="en-GB" sz="2200" b="1" i="0" strike="noStrike" cap="none" spc="0" baseline="0" dirty="0">
                <a:solidFill>
                  <a:srgbClr val="262673"/>
                </a:solidFill>
                <a:effectLst/>
                <a:latin typeface="+mn-lt"/>
                <a:ea typeface="Arial Bold"/>
                <a:cs typeface="Arial Bold"/>
              </a:rPr>
              <a:t> de </a:t>
            </a:r>
            <a:r>
              <a:rPr lang="en-GB" sz="2200" b="1" i="0" strike="noStrike" cap="none" spc="0" baseline="0" dirty="0" err="1">
                <a:solidFill>
                  <a:srgbClr val="262673"/>
                </a:solidFill>
                <a:effectLst/>
                <a:latin typeface="+mn-lt"/>
                <a:ea typeface="Arial Bold"/>
                <a:cs typeface="Arial Bold"/>
              </a:rPr>
              <a:t>resultados</a:t>
            </a:r>
            <a:endParaRPr lang="en-GB" sz="2200" b="1" i="0" strike="noStrike" cap="none" spc="0" baseline="0" dirty="0">
              <a:solidFill>
                <a:srgbClr val="262673"/>
              </a:solidFill>
              <a:effectLst/>
              <a:latin typeface="+mn-lt"/>
              <a:ea typeface="Arial Bold"/>
              <a:cs typeface="Arial Bold"/>
            </a:endParaRPr>
          </a:p>
        </p:txBody>
      </p:sp>
      <p:sp>
        <p:nvSpPr>
          <p:cNvPr id="5" name="CuadroTexto 4">
            <a:extLst>
              <a:ext uri="{FF2B5EF4-FFF2-40B4-BE49-F238E27FC236}">
                <a16:creationId xmlns:a16="http://schemas.microsoft.com/office/drawing/2014/main" id="{0AEE2AE8-420C-4090-AEE1-C362C1593623}"/>
              </a:ext>
            </a:extLst>
          </p:cNvPr>
          <p:cNvSpPr txBox="1"/>
          <p:nvPr/>
        </p:nvSpPr>
        <p:spPr>
          <a:xfrm>
            <a:off x="5292080" y="6017914"/>
            <a:ext cx="4443089" cy="228829"/>
          </a:xfrm>
          <a:prstGeom prst="rect">
            <a:avLst/>
          </a:prstGeom>
          <a:noFill/>
        </p:spPr>
        <p:txBody>
          <a:bodyPr wrap="square" rtlCol="0">
            <a:spAutoFit/>
          </a:bodyPr>
          <a:lstStyle/>
          <a:p>
            <a:r>
              <a:rPr lang="en-GB" sz="900" b="1" i="0" strike="noStrike" cap="none" spc="0" baseline="0" dirty="0">
                <a:solidFill>
                  <a:srgbClr val="FFFFFF"/>
                </a:solidFill>
                <a:effectLst/>
                <a:latin typeface="Arial"/>
                <a:ea typeface="Arial"/>
                <a:cs typeface="Arial"/>
                <a:hlinkClick r:id="rId2" tooltip="http://preguntamos.blogspot.com/2011/11/como-hacer-grupos-de-trabajo-en-el.html" history="0"/>
              </a:rPr>
              <a:t>This photo</a:t>
            </a:r>
            <a:r>
              <a:rPr lang="en-GB" sz="900" b="1" i="0" strike="noStrike" cap="none" spc="0" baseline="0" dirty="0">
                <a:solidFill>
                  <a:srgbClr val="FFFFFF"/>
                </a:solidFill>
                <a:effectLst/>
                <a:latin typeface="Arial"/>
                <a:ea typeface="Arial"/>
                <a:cs typeface="Arial"/>
              </a:rPr>
              <a:t> by an unknown photographer is under licence </a:t>
            </a:r>
            <a:r>
              <a:rPr lang="en-GB" sz="900" b="1" i="0" strike="noStrike" cap="none" spc="0" baseline="0" dirty="0">
                <a:solidFill>
                  <a:srgbClr val="FFFFFF"/>
                </a:solidFill>
                <a:effectLst/>
                <a:latin typeface="Arial"/>
                <a:ea typeface="Arial"/>
                <a:cs typeface="Arial"/>
                <a:hlinkClick r:id="rId3" tooltip="https://creativecommons.org/licenses/by-nc-sa/3.0/" history="0"/>
              </a:rPr>
              <a:t>CC BY-SA-NC</a:t>
            </a:r>
          </a:p>
        </p:txBody>
      </p:sp>
      <p:pic>
        <p:nvPicPr>
          <p:cNvPr id="6" name="Imagen 5">
            <a:extLst>
              <a:ext uri="{FF2B5EF4-FFF2-40B4-BE49-F238E27FC236}">
                <a16:creationId xmlns:a16="http://schemas.microsoft.com/office/drawing/2014/main" id="{0E727E49-8B7B-4E73-AAF6-C5C93D513E8E}"/>
              </a:ext>
            </a:extLst>
          </p:cNvPr>
          <p:cNvPicPr>
            <a:picLocks noChangeAspect="1"/>
          </p:cNvPicPr>
          <p:nvPr/>
        </p:nvPicPr>
        <p:blipFill>
          <a:blip r:embed="rId4" cstate="print"/>
          <a:stretch>
            <a:fillRect/>
          </a:stretch>
        </p:blipFill>
        <p:spPr>
          <a:xfrm>
            <a:off x="3684955" y="3265907"/>
            <a:ext cx="1774090" cy="1926503"/>
          </a:xfrm>
          <a:prstGeom prst="rect">
            <a:avLst/>
          </a:prstGeom>
        </p:spPr>
      </p:pic>
    </p:spTree>
    <p:extLst>
      <p:ext uri="{BB962C8B-B14F-4D97-AF65-F5344CB8AC3E}">
        <p14:creationId xmlns:p14="http://schemas.microsoft.com/office/powerpoint/2010/main" val="30173500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196752"/>
            <a:ext cx="8280920" cy="1728192"/>
          </a:xfrm>
        </p:spPr>
        <p:txBody>
          <a:bodyPr/>
          <a:lstStyle/>
          <a:p>
            <a:pPr algn="l"/>
            <a:r>
              <a:rPr lang="es-ES_tradnl" sz="1400" b="0" dirty="0"/>
              <a:t>A continuación se comentan los resultados de un caso tras realizar valoración funcional del raquis cervical. Esta prueba  analiza </a:t>
            </a:r>
            <a:r>
              <a:rPr lang="es-ES_tradnl" sz="1400" dirty="0"/>
              <a:t>cinemáticamente</a:t>
            </a:r>
            <a:r>
              <a:rPr lang="es-ES_tradnl" sz="1400" b="0" dirty="0"/>
              <a:t> el movimiento  de la columna cervical en actividades sencillas para detectar movimientos anómalos o no funcionales, secundarios a un cuadro doloroso cervical. </a:t>
            </a:r>
            <a:br>
              <a:rPr lang="es-ES_tradnl" sz="1400" b="0" dirty="0"/>
            </a:br>
            <a:br>
              <a:rPr lang="es-ES_tradnl" sz="1400" b="0" dirty="0"/>
            </a:br>
            <a:r>
              <a:rPr lang="es-ES_tradnl" sz="1400" b="0" dirty="0"/>
              <a:t>Se ha utilizado el equipo de valoración </a:t>
            </a:r>
            <a:r>
              <a:rPr lang="es-ES_tradnl" sz="1400" dirty="0"/>
              <a:t>NEDCERVICAL/IBV </a:t>
            </a:r>
            <a:r>
              <a:rPr lang="es-ES_tradnl" sz="1400" b="0" dirty="0"/>
              <a:t>y la técnica de registro utilizada ha sido la fotogrametría. </a:t>
            </a:r>
            <a:br>
              <a:rPr lang="es-ES_tradnl" sz="1400" b="0" dirty="0"/>
            </a:br>
            <a:br>
              <a:rPr lang="es-ES_tradnl" sz="1400" b="0" dirty="0"/>
            </a:br>
            <a:r>
              <a:rPr lang="es-ES_tradnl" sz="1400" b="0" dirty="0"/>
              <a:t>Para llevar a cabo la valoración, este sistema compara los resultados obtenidos con los de un grupo de sujetos comparable a las características del paciente (bases de datos integradas por normales, patológicos segmentadas por edad y género). </a:t>
            </a:r>
            <a:br>
              <a:rPr lang="es-ES_tradnl" sz="1400" b="0" dirty="0"/>
            </a:br>
            <a:br>
              <a:rPr lang="es-ES_tradnl" sz="1400" b="0" dirty="0"/>
            </a:br>
            <a:r>
              <a:rPr lang="es-ES" sz="1400" b="0" dirty="0"/>
              <a:t>El protocolo de valoración está estandarizado y consta de dos gestos:</a:t>
            </a:r>
            <a:br>
              <a:rPr lang="es-ES" sz="1400" b="0" dirty="0"/>
            </a:br>
            <a:br>
              <a:rPr lang="es-ES" sz="1400" b="0" dirty="0"/>
            </a:br>
            <a:r>
              <a:rPr lang="es-ES" sz="1400" b="0" dirty="0"/>
              <a:t>	</a:t>
            </a:r>
            <a:r>
              <a:rPr lang="es-ES" sz="1400" dirty="0"/>
              <a:t>Prueba de Límites</a:t>
            </a:r>
            <a:r>
              <a:rPr lang="es-ES" sz="1400" b="0" dirty="0"/>
              <a:t>: analiza los límites funcionales del movimiento en cada una de las 	direcciones del espacio.</a:t>
            </a:r>
            <a:br>
              <a:rPr lang="es-ES" sz="1400" b="0" dirty="0"/>
            </a:br>
            <a:br>
              <a:rPr lang="es-ES" sz="1400" b="0" dirty="0"/>
            </a:br>
            <a:r>
              <a:rPr lang="es-ES" sz="1400" b="0" dirty="0"/>
              <a:t>	</a:t>
            </a:r>
            <a:r>
              <a:rPr lang="es-ES" sz="1400" dirty="0"/>
              <a:t>Prueba funcional (o prueba de lámparas</a:t>
            </a:r>
            <a:r>
              <a:rPr lang="es-ES" sz="1400" b="0" dirty="0"/>
              <a:t>): analiza el movimiento cervical mientras el 	paciente dirige su mirada hacia unas lámparas situadas en el techo</a:t>
            </a:r>
            <a:endParaRPr lang="en-GB" sz="1400" b="0" i="0" strike="noStrike" cap="none" spc="0" baseline="0" dirty="0">
              <a:solidFill>
                <a:srgbClr val="000000"/>
              </a:solidFill>
              <a:effectLst/>
              <a:latin typeface="Arial Bold"/>
              <a:ea typeface="Arial Bold"/>
              <a:cs typeface="Arial Bold"/>
            </a:endParaRPr>
          </a:p>
        </p:txBody>
      </p:sp>
    </p:spTree>
    <p:extLst>
      <p:ext uri="{BB962C8B-B14F-4D97-AF65-F5344CB8AC3E}">
        <p14:creationId xmlns:p14="http://schemas.microsoft.com/office/powerpoint/2010/main" val="4098218067"/>
      </p:ext>
    </p:extLst>
  </p:cSld>
  <p:clrMapOvr>
    <a:masterClrMapping/>
  </p:clrMapOvr>
  <mc:AlternateContent xmlns:mc="http://schemas.openxmlformats.org/markup-compatibility/2006" xmlns:p14="http://schemas.microsoft.com/office/powerpoint/2010/main">
    <mc:Choice Requires="p14">
      <p:transition spd="slow" p14:dur="2000" advTm="3934"/>
    </mc:Choice>
    <mc:Fallback xmlns="">
      <p:transition spd="slow" advTm="393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F8FD97C7-7CC6-4D21-BF3A-7A46BC424163}"/>
              </a:ext>
            </a:extLst>
          </p:cNvPr>
          <p:cNvPicPr>
            <a:picLocks noChangeAspect="1"/>
          </p:cNvPicPr>
          <p:nvPr/>
        </p:nvPicPr>
        <p:blipFill>
          <a:blip r:embed="rId3" cstate="print"/>
          <a:stretch>
            <a:fillRect/>
          </a:stretch>
        </p:blipFill>
        <p:spPr>
          <a:xfrm>
            <a:off x="6444208" y="907987"/>
            <a:ext cx="1809524" cy="1209524"/>
          </a:xfrm>
          <a:prstGeom prst="rect">
            <a:avLst/>
          </a:prstGeom>
        </p:spPr>
      </p:pic>
      <p:pic>
        <p:nvPicPr>
          <p:cNvPr id="11" name="Imagen 10">
            <a:extLst>
              <a:ext uri="{FF2B5EF4-FFF2-40B4-BE49-F238E27FC236}">
                <a16:creationId xmlns:a16="http://schemas.microsoft.com/office/drawing/2014/main" id="{8142085A-2A91-4EB8-8283-DDB2180E96B6}"/>
              </a:ext>
            </a:extLst>
          </p:cNvPr>
          <p:cNvPicPr>
            <a:picLocks noChangeAspect="1"/>
          </p:cNvPicPr>
          <p:nvPr/>
        </p:nvPicPr>
        <p:blipFill>
          <a:blip r:embed="rId4" cstate="print"/>
          <a:stretch>
            <a:fillRect/>
          </a:stretch>
        </p:blipFill>
        <p:spPr>
          <a:xfrm>
            <a:off x="5350583" y="566546"/>
            <a:ext cx="1809524" cy="1209524"/>
          </a:xfrm>
          <a:prstGeom prst="rect">
            <a:avLst/>
          </a:prstGeom>
        </p:spPr>
      </p:pic>
      <p:pic>
        <p:nvPicPr>
          <p:cNvPr id="2" name="Imagen 1"/>
          <p:cNvPicPr>
            <a:picLocks noChangeAspect="1"/>
          </p:cNvPicPr>
          <p:nvPr/>
        </p:nvPicPr>
        <p:blipFill>
          <a:blip r:embed="rId5" cstate="print"/>
          <a:stretch>
            <a:fillRect/>
          </a:stretch>
        </p:blipFill>
        <p:spPr>
          <a:xfrm>
            <a:off x="337344" y="3214833"/>
            <a:ext cx="5399793" cy="2909090"/>
          </a:xfrm>
          <a:prstGeom prst="rect">
            <a:avLst/>
          </a:prstGeom>
        </p:spPr>
      </p:pic>
      <p:pic>
        <p:nvPicPr>
          <p:cNvPr id="3" name="Imagen 2"/>
          <p:cNvPicPr>
            <a:picLocks noChangeAspect="1"/>
          </p:cNvPicPr>
          <p:nvPr/>
        </p:nvPicPr>
        <p:blipFill>
          <a:blip r:embed="rId6" cstate="print"/>
          <a:stretch>
            <a:fillRect/>
          </a:stretch>
        </p:blipFill>
        <p:spPr>
          <a:xfrm>
            <a:off x="323528" y="764704"/>
            <a:ext cx="5399793" cy="1649937"/>
          </a:xfrm>
          <a:prstGeom prst="rect">
            <a:avLst/>
          </a:prstGeom>
        </p:spPr>
      </p:pic>
      <p:pic>
        <p:nvPicPr>
          <p:cNvPr id="6" name="Imagen 5"/>
          <p:cNvPicPr>
            <a:picLocks noChangeAspect="1"/>
          </p:cNvPicPr>
          <p:nvPr/>
        </p:nvPicPr>
        <p:blipFill>
          <a:blip r:embed="rId7" cstate="print"/>
          <a:stretch>
            <a:fillRect/>
          </a:stretch>
        </p:blipFill>
        <p:spPr>
          <a:xfrm>
            <a:off x="323527" y="2485178"/>
            <a:ext cx="5399793" cy="646046"/>
          </a:xfrm>
          <a:prstGeom prst="rect">
            <a:avLst/>
          </a:prstGeom>
        </p:spPr>
      </p:pic>
      <p:pic>
        <p:nvPicPr>
          <p:cNvPr id="7" name="Imagen 6"/>
          <p:cNvPicPr>
            <a:picLocks noChangeAspect="1"/>
          </p:cNvPicPr>
          <p:nvPr/>
        </p:nvPicPr>
        <p:blipFill>
          <a:blip r:embed="rId8" cstate="print"/>
          <a:stretch>
            <a:fillRect/>
          </a:stretch>
        </p:blipFill>
        <p:spPr>
          <a:xfrm>
            <a:off x="6088333" y="3786711"/>
            <a:ext cx="2718323" cy="1907558"/>
          </a:xfrm>
          <a:prstGeom prst="rect">
            <a:avLst/>
          </a:prstGeom>
        </p:spPr>
      </p:pic>
      <p:sp>
        <p:nvSpPr>
          <p:cNvPr id="9" name="Título 8">
            <a:extLst>
              <a:ext uri="{FF2B5EF4-FFF2-40B4-BE49-F238E27FC236}">
                <a16:creationId xmlns:a16="http://schemas.microsoft.com/office/drawing/2014/main" id="{66621FFC-F9B5-41C4-9688-3011C97FC71C}"/>
              </a:ext>
            </a:extLst>
          </p:cNvPr>
          <p:cNvSpPr>
            <a:spLocks noGrp="1"/>
          </p:cNvSpPr>
          <p:nvPr>
            <p:ph type="title"/>
          </p:nvPr>
        </p:nvSpPr>
        <p:spPr/>
        <p:txBody>
          <a:bodyPr/>
          <a:lstStyle/>
          <a:p>
            <a:endParaRPr lang="es-ES" dirty="0"/>
          </a:p>
        </p:txBody>
      </p:sp>
      <p:pic>
        <p:nvPicPr>
          <p:cNvPr id="13" name="Imagen 12">
            <a:extLst>
              <a:ext uri="{FF2B5EF4-FFF2-40B4-BE49-F238E27FC236}">
                <a16:creationId xmlns:a16="http://schemas.microsoft.com/office/drawing/2014/main" id="{D59D9477-005A-4F1A-A1FD-2CE9DFF19E93}"/>
              </a:ext>
            </a:extLst>
          </p:cNvPr>
          <p:cNvPicPr>
            <a:picLocks noChangeAspect="1"/>
          </p:cNvPicPr>
          <p:nvPr/>
        </p:nvPicPr>
        <p:blipFill>
          <a:blip r:embed="rId9" cstate="print"/>
          <a:stretch>
            <a:fillRect/>
          </a:stretch>
        </p:blipFill>
        <p:spPr>
          <a:xfrm>
            <a:off x="7457611" y="1554013"/>
            <a:ext cx="1809524" cy="12095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7874"/>
    </mc:Choice>
    <mc:Fallback xmlns="">
      <p:transition spd="slow" advTm="197874"/>
    </mc:Fallback>
  </mc:AlternateContent>
  <p:extLst mod="1">
    <p:ext uri="{E180D4A7-C9FB-4DFB-919C-405C955672EB}">
      <p14:showEvtLst xmlns:p14="http://schemas.microsoft.com/office/powerpoint/2010/main">
        <p14:playEvt time="0" objId="8"/>
        <p14:stopEvt time="195935" objId="8"/>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stretch>
            <a:fillRect/>
          </a:stretch>
        </p:blipFill>
        <p:spPr>
          <a:xfrm>
            <a:off x="1043608" y="2460125"/>
            <a:ext cx="7245967" cy="2155825"/>
          </a:xfrm>
          <a:prstGeom prst="rect">
            <a:avLst/>
          </a:prstGeom>
        </p:spPr>
      </p:pic>
      <p:pic>
        <p:nvPicPr>
          <p:cNvPr id="6" name="Imagen 5"/>
          <p:cNvPicPr>
            <a:picLocks noChangeAspect="1"/>
          </p:cNvPicPr>
          <p:nvPr/>
        </p:nvPicPr>
        <p:blipFill>
          <a:blip r:embed="rId4" cstate="print"/>
          <a:stretch>
            <a:fillRect/>
          </a:stretch>
        </p:blipFill>
        <p:spPr>
          <a:xfrm>
            <a:off x="1403648" y="4913861"/>
            <a:ext cx="5314286" cy="1133333"/>
          </a:xfrm>
          <a:prstGeom prst="rect">
            <a:avLst/>
          </a:prstGeom>
        </p:spPr>
      </p:pic>
      <p:sp>
        <p:nvSpPr>
          <p:cNvPr id="8" name="Título 7">
            <a:extLst>
              <a:ext uri="{FF2B5EF4-FFF2-40B4-BE49-F238E27FC236}">
                <a16:creationId xmlns:a16="http://schemas.microsoft.com/office/drawing/2014/main" id="{B873190C-12C4-43B1-A4B2-D00C90A26932}"/>
              </a:ext>
            </a:extLst>
          </p:cNvPr>
          <p:cNvSpPr>
            <a:spLocks noGrp="1"/>
          </p:cNvSpPr>
          <p:nvPr>
            <p:ph type="title"/>
          </p:nvPr>
        </p:nvSpPr>
        <p:spPr/>
        <p:txBody>
          <a:bodyPr/>
          <a:lstStyle/>
          <a:p>
            <a:endParaRPr lang="es-ES" dirty="0"/>
          </a:p>
        </p:txBody>
      </p:sp>
      <p:pic>
        <p:nvPicPr>
          <p:cNvPr id="9" name="Imagen 8">
            <a:extLst>
              <a:ext uri="{FF2B5EF4-FFF2-40B4-BE49-F238E27FC236}">
                <a16:creationId xmlns:a16="http://schemas.microsoft.com/office/drawing/2014/main" id="{49E0C8FE-ABF6-4C3D-AE37-556E50452002}"/>
              </a:ext>
            </a:extLst>
          </p:cNvPr>
          <p:cNvPicPr>
            <a:picLocks noChangeAspect="1"/>
          </p:cNvPicPr>
          <p:nvPr/>
        </p:nvPicPr>
        <p:blipFill>
          <a:blip r:embed="rId5" cstate="print"/>
          <a:stretch>
            <a:fillRect/>
          </a:stretch>
        </p:blipFill>
        <p:spPr>
          <a:xfrm>
            <a:off x="6225894" y="1101646"/>
            <a:ext cx="1809524" cy="1209524"/>
          </a:xfrm>
          <a:prstGeom prst="rect">
            <a:avLst/>
          </a:prstGeom>
        </p:spPr>
      </p:pic>
      <p:pic>
        <p:nvPicPr>
          <p:cNvPr id="10" name="Imagen 9">
            <a:extLst>
              <a:ext uri="{FF2B5EF4-FFF2-40B4-BE49-F238E27FC236}">
                <a16:creationId xmlns:a16="http://schemas.microsoft.com/office/drawing/2014/main" id="{A2C0E172-0046-46FA-AA7F-788A86C3EA22}"/>
              </a:ext>
            </a:extLst>
          </p:cNvPr>
          <p:cNvPicPr>
            <a:picLocks noChangeAspect="1"/>
          </p:cNvPicPr>
          <p:nvPr/>
        </p:nvPicPr>
        <p:blipFill>
          <a:blip r:embed="rId6" cstate="print"/>
          <a:stretch>
            <a:fillRect/>
          </a:stretch>
        </p:blipFill>
        <p:spPr>
          <a:xfrm>
            <a:off x="4104057" y="660125"/>
            <a:ext cx="1200000" cy="1800000"/>
          </a:xfrm>
          <a:prstGeom prst="rect">
            <a:avLst/>
          </a:prstGeom>
        </p:spPr>
      </p:pic>
      <p:pic>
        <p:nvPicPr>
          <p:cNvPr id="11" name="Imagen 10">
            <a:extLst>
              <a:ext uri="{FF2B5EF4-FFF2-40B4-BE49-F238E27FC236}">
                <a16:creationId xmlns:a16="http://schemas.microsoft.com/office/drawing/2014/main" id="{32BABB08-811F-4DE3-85A4-DD71D80590EE}"/>
              </a:ext>
            </a:extLst>
          </p:cNvPr>
          <p:cNvPicPr>
            <a:picLocks noChangeAspect="1"/>
          </p:cNvPicPr>
          <p:nvPr/>
        </p:nvPicPr>
        <p:blipFill>
          <a:blip r:embed="rId5" cstate="print"/>
          <a:stretch>
            <a:fillRect/>
          </a:stretch>
        </p:blipFill>
        <p:spPr>
          <a:xfrm flipH="1">
            <a:off x="1194635" y="908876"/>
            <a:ext cx="1987585" cy="1302497"/>
          </a:xfrm>
          <a:prstGeom prst="rect">
            <a:avLst/>
          </a:prstGeom>
        </p:spPr>
      </p:pic>
    </p:spTree>
    <p:extLst>
      <p:ext uri="{BB962C8B-B14F-4D97-AF65-F5344CB8AC3E}">
        <p14:creationId xmlns:p14="http://schemas.microsoft.com/office/powerpoint/2010/main" val="1117096350"/>
      </p:ext>
    </p:extLst>
  </p:cSld>
  <p:clrMapOvr>
    <a:masterClrMapping/>
  </p:clrMapOvr>
  <mc:AlternateContent xmlns:mc="http://schemas.openxmlformats.org/markup-compatibility/2006" xmlns:p14="http://schemas.microsoft.com/office/powerpoint/2010/main">
    <mc:Choice Requires="p14">
      <p:transition spd="slow" p14:dur="2000" advTm="85283"/>
    </mc:Choice>
    <mc:Fallback xmlns="">
      <p:transition spd="slow" advTm="85283"/>
    </mc:Fallback>
  </mc:AlternateContent>
  <p:extLst mod="1">
    <p:ext uri="{E180D4A7-C9FB-4DFB-919C-405C955672EB}">
      <p14:showEvtLst xmlns:p14="http://schemas.microsoft.com/office/powerpoint/2010/main">
        <p14:playEvt time="1" objId="7"/>
        <p14:stopEvt time="84685" objId="7"/>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910805" y="3198167"/>
            <a:ext cx="1930755" cy="457657"/>
          </a:xfrm>
          <a:prstGeom prst="rect">
            <a:avLst/>
          </a:prstGeom>
          <a:solidFill>
            <a:srgbClr val="64A0C8"/>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lang="en-GB" sz="2400" b="0" i="0" strike="noStrike" cap="none" spc="0" baseline="0" dirty="0">
                <a:solidFill>
                  <a:srgbClr val="FFFFFF"/>
                </a:solidFill>
                <a:effectLst/>
                <a:latin typeface="Verdana"/>
                <a:ea typeface="Verdana"/>
                <a:cs typeface="Verdana"/>
              </a:rPr>
              <a:t>Normal</a:t>
            </a:r>
          </a:p>
        </p:txBody>
      </p:sp>
      <p:pic>
        <p:nvPicPr>
          <p:cNvPr id="2" name="Imagen 1"/>
          <p:cNvPicPr>
            <a:picLocks noChangeAspect="1"/>
          </p:cNvPicPr>
          <p:nvPr/>
        </p:nvPicPr>
        <p:blipFill>
          <a:blip r:embed="rId3" cstate="print"/>
          <a:srcRect r="48972"/>
          <a:stretch>
            <a:fillRect/>
          </a:stretch>
        </p:blipFill>
        <p:spPr>
          <a:xfrm>
            <a:off x="3088141" y="1692642"/>
            <a:ext cx="3576082" cy="1100453"/>
          </a:xfrm>
          <a:prstGeom prst="rect">
            <a:avLst/>
          </a:prstGeom>
        </p:spPr>
      </p:pic>
      <p:sp>
        <p:nvSpPr>
          <p:cNvPr id="8" name="Título 7">
            <a:extLst>
              <a:ext uri="{FF2B5EF4-FFF2-40B4-BE49-F238E27FC236}">
                <a16:creationId xmlns:a16="http://schemas.microsoft.com/office/drawing/2014/main" id="{453CFE50-5F35-4F5B-AD4C-2997B4C521D1}"/>
              </a:ext>
            </a:extLst>
          </p:cNvPr>
          <p:cNvSpPr>
            <a:spLocks noGrp="1"/>
          </p:cNvSpPr>
          <p:nvPr>
            <p:ph type="title"/>
          </p:nvPr>
        </p:nvSpPr>
        <p:spPr/>
        <p:txBody>
          <a:bodyPr/>
          <a:lstStyle/>
          <a:p>
            <a:endParaRPr lang="es-ES" dirty="0"/>
          </a:p>
        </p:txBody>
      </p:sp>
      <p:sp>
        <p:nvSpPr>
          <p:cNvPr id="11" name="Rectángulo 10">
            <a:extLst>
              <a:ext uri="{FF2B5EF4-FFF2-40B4-BE49-F238E27FC236}">
                <a16:creationId xmlns:a16="http://schemas.microsoft.com/office/drawing/2014/main" id="{6B65EF2E-0A25-47B5-BA94-78417CCF65B8}"/>
              </a:ext>
            </a:extLst>
          </p:cNvPr>
          <p:cNvSpPr/>
          <p:nvPr/>
        </p:nvSpPr>
        <p:spPr>
          <a:xfrm>
            <a:off x="224528" y="4221088"/>
            <a:ext cx="8694944" cy="830997"/>
          </a:xfrm>
          <a:prstGeom prst="rect">
            <a:avLst/>
          </a:prstGeom>
        </p:spPr>
        <p:txBody>
          <a:bodyPr wrap="none">
            <a:spAutoFit/>
          </a:bodyPr>
          <a:lstStyle/>
          <a:p>
            <a:r>
              <a:rPr lang="es-ES" sz="1600" b="0" dirty="0">
                <a:solidFill>
                  <a:schemeClr val="tx1"/>
                </a:solidFill>
                <a:latin typeface="Calibri" panose="020F0502020204030204" pitchFamily="34" charset="0"/>
                <a:cs typeface="Calibri" panose="020F0502020204030204" pitchFamily="34" charset="0"/>
              </a:rPr>
              <a:t>Se considera que la función estudiada es normal cuando el Índice de normalidad está entre 90 y 100%.</a:t>
            </a:r>
          </a:p>
          <a:p>
            <a:endParaRPr lang="es-ES" sz="1600" b="0" dirty="0">
              <a:solidFill>
                <a:schemeClr val="tx1"/>
              </a:solidFill>
              <a:latin typeface="Calibri" panose="020F0502020204030204" pitchFamily="34" charset="0"/>
              <a:cs typeface="Calibri" panose="020F0502020204030204" pitchFamily="34" charset="0"/>
            </a:endParaRPr>
          </a:p>
          <a:p>
            <a:r>
              <a:rPr lang="es-ES" sz="1600" b="0" dirty="0">
                <a:solidFill>
                  <a:schemeClr val="tx1"/>
                </a:solidFill>
                <a:latin typeface="Calibri" panose="020F0502020204030204" pitchFamily="34" charset="0"/>
                <a:cs typeface="Calibri" panose="020F0502020204030204" pitchFamily="34" charset="0"/>
              </a:rPr>
              <a:t>El grado de alteración funcional es mayor a menor Índice de normalidad </a:t>
            </a:r>
          </a:p>
        </p:txBody>
      </p:sp>
    </p:spTree>
    <p:extLst>
      <p:ext uri="{BB962C8B-B14F-4D97-AF65-F5344CB8AC3E}">
        <p14:creationId xmlns:p14="http://schemas.microsoft.com/office/powerpoint/2010/main" val="2017862689"/>
      </p:ext>
    </p:extLst>
  </p:cSld>
  <p:clrMapOvr>
    <a:masterClrMapping/>
  </p:clrMapOvr>
  <mc:AlternateContent xmlns:mc="http://schemas.openxmlformats.org/markup-compatibility/2006" xmlns:p14="http://schemas.microsoft.com/office/powerpoint/2010/main">
    <mc:Choice Requires="p14">
      <p:transition spd="slow" p14:dur="2000" advTm="55283"/>
    </mc:Choice>
    <mc:Fallback xmlns="">
      <p:transition spd="slow" advTm="55283"/>
    </mc:Fallback>
  </mc:AlternateContent>
  <p:extLst mod="1">
    <p:ext uri="{E180D4A7-C9FB-4DFB-919C-405C955672EB}">
      <p14:showEvtLst xmlns:p14="http://schemas.microsoft.com/office/powerpoint/2010/main">
        <p14:playEvt time="0" objId="5"/>
        <p14:stopEvt time="55000" objId="5"/>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3276399-39CC-4C0D-A808-536536986EC0}"/>
              </a:ext>
            </a:extLst>
          </p:cNvPr>
          <p:cNvPicPr>
            <a:picLocks noChangeAspect="1"/>
          </p:cNvPicPr>
          <p:nvPr/>
        </p:nvPicPr>
        <p:blipFill>
          <a:blip r:embed="rId3" cstate="print"/>
          <a:stretch>
            <a:fillRect/>
          </a:stretch>
        </p:blipFill>
        <p:spPr>
          <a:xfrm>
            <a:off x="5868144" y="1492614"/>
            <a:ext cx="2651185" cy="2407188"/>
          </a:xfrm>
          <a:prstGeom prst="rect">
            <a:avLst/>
          </a:prstGeom>
          <a:effectLst>
            <a:outerShdw dist="50800" dir="5400000" sx="1000" sy="1000" algn="ctr" rotWithShape="0">
              <a:srgbClr val="000000"/>
            </a:outerShdw>
            <a:reflection endPos="65000" dist="50800" dir="5400000" sy="-100000" algn="bl" rotWithShape="0"/>
          </a:effectLst>
        </p:spPr>
      </p:pic>
      <p:sp>
        <p:nvSpPr>
          <p:cNvPr id="2" name="Título 1">
            <a:extLst>
              <a:ext uri="{FF2B5EF4-FFF2-40B4-BE49-F238E27FC236}">
                <a16:creationId xmlns:a16="http://schemas.microsoft.com/office/drawing/2014/main" id="{327C0D4A-D177-43A1-BD0B-A0A07A5C2574}"/>
              </a:ext>
            </a:extLst>
          </p:cNvPr>
          <p:cNvSpPr>
            <a:spLocks noGrp="1"/>
          </p:cNvSpPr>
          <p:nvPr>
            <p:ph type="title"/>
          </p:nvPr>
        </p:nvSpPr>
        <p:spPr/>
        <p:txBody>
          <a:bodyPr/>
          <a:lstStyle/>
          <a:p>
            <a:endParaRPr lang="es-ES" dirty="0"/>
          </a:p>
        </p:txBody>
      </p:sp>
      <p:sp>
        <p:nvSpPr>
          <p:cNvPr id="3" name="Marcador de texto 2">
            <a:extLst>
              <a:ext uri="{FF2B5EF4-FFF2-40B4-BE49-F238E27FC236}">
                <a16:creationId xmlns:a16="http://schemas.microsoft.com/office/drawing/2014/main" id="{240B1C7C-77B9-4CFF-A530-9D05598C3CFE}"/>
              </a:ext>
            </a:extLst>
          </p:cNvPr>
          <p:cNvSpPr>
            <a:spLocks noGrp="1"/>
          </p:cNvSpPr>
          <p:nvPr>
            <p:ph type="body" idx="1"/>
          </p:nvPr>
        </p:nvSpPr>
        <p:spPr>
          <a:xfrm>
            <a:off x="3419872" y="728242"/>
            <a:ext cx="2952328" cy="639762"/>
          </a:xfrm>
        </p:spPr>
        <p:txBody>
          <a:bodyPr/>
          <a:lstStyle/>
          <a:p>
            <a:r>
              <a:rPr lang="en-GB" sz="2200" dirty="0" err="1">
                <a:solidFill>
                  <a:srgbClr val="262673"/>
                </a:solidFill>
                <a:latin typeface="Arial"/>
                <a:ea typeface="Arial"/>
                <a:cs typeface="Arial"/>
              </a:rPr>
              <a:t>Actividad</a:t>
            </a:r>
            <a:r>
              <a:rPr lang="en-GB" sz="2200" dirty="0">
                <a:solidFill>
                  <a:srgbClr val="262673"/>
                </a:solidFill>
                <a:latin typeface="Arial"/>
                <a:ea typeface="Arial"/>
                <a:cs typeface="Arial"/>
              </a:rPr>
              <a:t> de </a:t>
            </a:r>
            <a:r>
              <a:rPr lang="en-GB" sz="2200" dirty="0" err="1">
                <a:solidFill>
                  <a:srgbClr val="262673"/>
                </a:solidFill>
                <a:latin typeface="Arial"/>
                <a:ea typeface="Arial"/>
                <a:cs typeface="Arial"/>
              </a:rPr>
              <a:t>clase</a:t>
            </a:r>
            <a:endParaRPr lang="en-GB" sz="2200" b="1" i="0" strike="noStrike" cap="none" spc="0" baseline="0" dirty="0">
              <a:solidFill>
                <a:srgbClr val="262673"/>
              </a:solidFill>
              <a:effectLst/>
              <a:latin typeface="Arial"/>
              <a:ea typeface="Arial"/>
              <a:cs typeface="Arial"/>
            </a:endParaRPr>
          </a:p>
        </p:txBody>
      </p:sp>
      <p:sp>
        <p:nvSpPr>
          <p:cNvPr id="4" name="Marcador de contenido 3">
            <a:extLst>
              <a:ext uri="{FF2B5EF4-FFF2-40B4-BE49-F238E27FC236}">
                <a16:creationId xmlns:a16="http://schemas.microsoft.com/office/drawing/2014/main" id="{EE7943D1-D021-4059-8C1D-9576A61180D2}"/>
              </a:ext>
            </a:extLst>
          </p:cNvPr>
          <p:cNvSpPr>
            <a:spLocks noGrp="1"/>
          </p:cNvSpPr>
          <p:nvPr>
            <p:ph sz="half" idx="2"/>
          </p:nvPr>
        </p:nvSpPr>
        <p:spPr>
          <a:xfrm>
            <a:off x="615084" y="2492896"/>
            <a:ext cx="5076334" cy="1152128"/>
          </a:xfrm>
        </p:spPr>
        <p:txBody>
          <a:bodyPr/>
          <a:lstStyle/>
          <a:p>
            <a:pPr algn="ctr"/>
            <a:r>
              <a:rPr lang="es-ES" dirty="0"/>
              <a:t>Trabajando sobre un caso clínico (Documento)</a:t>
            </a:r>
          </a:p>
        </p:txBody>
      </p:sp>
      <p:pic>
        <p:nvPicPr>
          <p:cNvPr id="6" name="Imagen 5">
            <a:extLst>
              <a:ext uri="{FF2B5EF4-FFF2-40B4-BE49-F238E27FC236}">
                <a16:creationId xmlns:a16="http://schemas.microsoft.com/office/drawing/2014/main" id="{D75316C5-A8F9-4D63-9A53-82291B6AB3C8}"/>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2267744" y="3517319"/>
            <a:ext cx="1771015" cy="1929130"/>
          </a:xfrm>
          <a:prstGeom prst="rect">
            <a:avLst/>
          </a:prstGeom>
          <a:noFill/>
        </p:spPr>
      </p:pic>
    </p:spTree>
    <p:extLst>
      <p:ext uri="{BB962C8B-B14F-4D97-AF65-F5344CB8AC3E}">
        <p14:creationId xmlns:p14="http://schemas.microsoft.com/office/powerpoint/2010/main" val="39855064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319460" y="908720"/>
            <a:ext cx="8144073" cy="427147"/>
          </a:xfrm>
          <a:prstGeom prst="rect">
            <a:avLst/>
          </a:prstGeom>
        </p:spPr>
        <p:txBody>
          <a:bodyPr>
            <a:spAutoFit/>
          </a:bodyPr>
          <a:lstStyle/>
          <a:p>
            <a:pPr algn="ctr">
              <a:defRPr/>
            </a:pPr>
            <a:r>
              <a:rPr lang="en-GB" sz="2200" b="1" i="0" strike="noStrike" cap="none" spc="0" baseline="0" dirty="0">
                <a:solidFill>
                  <a:srgbClr val="262673"/>
                </a:solidFill>
                <a:effectLst/>
                <a:latin typeface="Arial"/>
                <a:ea typeface="Arial"/>
                <a:cs typeface="Arial"/>
              </a:rPr>
              <a:t>OBJETIVOS </a:t>
            </a:r>
          </a:p>
        </p:txBody>
      </p:sp>
      <p:sp>
        <p:nvSpPr>
          <p:cNvPr id="4" name="Prostokąt 3">
            <a:extLst>
              <a:ext uri="{FF2B5EF4-FFF2-40B4-BE49-F238E27FC236}">
                <a16:creationId xmlns:a16="http://schemas.microsoft.com/office/drawing/2014/main" id="{6F1E17A5-99A2-450F-AC97-BC84B3D4606F}"/>
              </a:ext>
            </a:extLst>
          </p:cNvPr>
          <p:cNvSpPr/>
          <p:nvPr/>
        </p:nvSpPr>
        <p:spPr>
          <a:xfrm>
            <a:off x="539651" y="1412776"/>
            <a:ext cx="8072764" cy="4401205"/>
          </a:xfrm>
          <a:prstGeom prst="rect">
            <a:avLst/>
          </a:prstGeom>
        </p:spPr>
        <p:txBody>
          <a:bodyPr wrap="square">
            <a:spAutoFit/>
          </a:bodyPr>
          <a:lstStyle/>
          <a:p>
            <a:pPr marL="342900" indent="-342900">
              <a:buFont typeface="Arial" panose="020B0604020202020204" pitchFamily="34" charset="0"/>
              <a:buChar char="•"/>
              <a:defRPr/>
            </a:pPr>
            <a:r>
              <a:rPr lang="es-ES" sz="2000" b="0" dirty="0">
                <a:solidFill>
                  <a:schemeClr val="accent2">
                    <a:lumMod val="75000"/>
                  </a:schemeClr>
                </a:solidFill>
              </a:rPr>
              <a:t>Conocer cual es el objetivo de la valoración biomecánica en el ámbito clínico.</a:t>
            </a:r>
          </a:p>
          <a:p>
            <a:pPr>
              <a:defRPr/>
            </a:pPr>
            <a:endParaRPr lang="es-ES" sz="2000" b="0" dirty="0">
              <a:solidFill>
                <a:schemeClr val="accent2">
                  <a:lumMod val="75000"/>
                </a:schemeClr>
              </a:solidFill>
            </a:endParaRPr>
          </a:p>
          <a:p>
            <a:pPr marL="342900" indent="-342900">
              <a:buFont typeface="Arial" panose="020B0604020202020204" pitchFamily="34" charset="0"/>
              <a:buChar char="•"/>
              <a:defRPr/>
            </a:pPr>
            <a:r>
              <a:rPr lang="es-ES" sz="2000" b="0" dirty="0">
                <a:solidFill>
                  <a:schemeClr val="accent2">
                    <a:lumMod val="75000"/>
                  </a:schemeClr>
                </a:solidFill>
              </a:rPr>
              <a:t>Conocer algunos resultados que se obtienen de la valoración biomecánica del raquis cervical.</a:t>
            </a:r>
          </a:p>
          <a:p>
            <a:pPr>
              <a:defRPr/>
            </a:pPr>
            <a:endParaRPr lang="es-ES" sz="2000" b="0" dirty="0">
              <a:solidFill>
                <a:schemeClr val="accent2">
                  <a:lumMod val="75000"/>
                </a:schemeClr>
              </a:solidFill>
            </a:endParaRPr>
          </a:p>
          <a:p>
            <a:pPr marL="342900" indent="-342900">
              <a:buFont typeface="Arial" panose="020B0604020202020204" pitchFamily="34" charset="0"/>
              <a:buChar char="•"/>
              <a:defRPr/>
            </a:pPr>
            <a:r>
              <a:rPr lang="es-ES" sz="2000" b="0" dirty="0">
                <a:solidFill>
                  <a:schemeClr val="accent2">
                    <a:lumMod val="75000"/>
                  </a:schemeClr>
                </a:solidFill>
              </a:rPr>
              <a:t>Familiarizarse con la interpretación de resultados obtenidos de la valoración cinemática cervical en población normal.</a:t>
            </a:r>
          </a:p>
          <a:p>
            <a:pPr>
              <a:defRPr/>
            </a:pPr>
            <a:endParaRPr lang="es-ES" sz="2000" b="0" dirty="0">
              <a:solidFill>
                <a:schemeClr val="accent2">
                  <a:lumMod val="75000"/>
                </a:schemeClr>
              </a:solidFill>
            </a:endParaRPr>
          </a:p>
          <a:p>
            <a:pPr marL="342900" indent="-342900">
              <a:buFont typeface="Arial" panose="020B0604020202020204" pitchFamily="34" charset="0"/>
              <a:buChar char="•"/>
              <a:defRPr/>
            </a:pPr>
            <a:r>
              <a:rPr lang="es-ES" sz="2000" b="0" dirty="0">
                <a:solidFill>
                  <a:schemeClr val="accent2">
                    <a:lumMod val="75000"/>
                  </a:schemeClr>
                </a:solidFill>
              </a:rPr>
              <a:t>Familiarizarse con la interpretación de resultados obtenidos de la valoración de fuerza muscular cervical en población normal.</a:t>
            </a:r>
          </a:p>
          <a:p>
            <a:pPr marL="342900" indent="-342900">
              <a:buFont typeface="Arial" panose="020B0604020202020204" pitchFamily="34" charset="0"/>
              <a:buChar char="•"/>
              <a:defRPr/>
            </a:pPr>
            <a:endParaRPr lang="es-ES" sz="2000" b="0" dirty="0">
              <a:solidFill>
                <a:schemeClr val="accent2">
                  <a:lumMod val="75000"/>
                </a:schemeClr>
              </a:solidFill>
            </a:endParaRPr>
          </a:p>
          <a:p>
            <a:pPr marL="342900" indent="-342900">
              <a:buFont typeface="Arial" panose="020B0604020202020204" pitchFamily="34" charset="0"/>
              <a:buChar char="•"/>
              <a:defRPr/>
            </a:pPr>
            <a:r>
              <a:rPr lang="es-ES" sz="2000" b="0" dirty="0">
                <a:solidFill>
                  <a:schemeClr val="accent2">
                    <a:lumMod val="75000"/>
                  </a:schemeClr>
                </a:solidFill>
              </a:rPr>
              <a:t>Aplicar conocimientos aprendidos a través de un caso clínico</a:t>
            </a:r>
          </a:p>
          <a:p>
            <a:pPr>
              <a:defRPr/>
            </a:pPr>
            <a:endParaRPr lang="pl-PL" sz="2000" b="0" dirty="0">
              <a:solidFill>
                <a:schemeClr val="accent2">
                  <a:lumMod val="75000"/>
                </a:schemeClr>
              </a:solidFill>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dirty="0"/>
          </a:p>
        </p:txBody>
      </p:sp>
      <p:sp>
        <p:nvSpPr>
          <p:cNvPr id="5" name="Marcador de texto 2">
            <a:extLst>
              <a:ext uri="{FF2B5EF4-FFF2-40B4-BE49-F238E27FC236}">
                <a16:creationId xmlns:a16="http://schemas.microsoft.com/office/drawing/2014/main" id="{E16C2F87-25E4-4738-A713-BF78671C579A}"/>
              </a:ext>
            </a:extLst>
          </p:cNvPr>
          <p:cNvSpPr txBox="1">
            <a:spLocks/>
          </p:cNvSpPr>
          <p:nvPr/>
        </p:nvSpPr>
        <p:spPr>
          <a:xfrm>
            <a:off x="3275856" y="773454"/>
            <a:ext cx="4474840" cy="639762"/>
          </a:xfrm>
        </p:spPr>
        <p:txBody>
          <a:bodyPr anchor="b"/>
          <a:lstStyle>
            <a:lvl1pPr marL="0" indent="0" algn="l" defTabSz="642938" rtl="0" eaLnBrk="0" fontAlgn="base" hangingPunct="0">
              <a:spcBef>
                <a:spcPts val="1675"/>
              </a:spcBef>
              <a:spcAft>
                <a:spcPct val="0"/>
              </a:spcAft>
              <a:buSzPct val="171000"/>
              <a:buFont typeface="Arial" panose="020B0604020202020204" pitchFamily="34" charset="0"/>
              <a:buNone/>
              <a:defRPr lang="en-US" sz="2400" b="1">
                <a:solidFill>
                  <a:schemeClr val="tx1"/>
                </a:solidFill>
                <a:latin typeface="+mn-lt"/>
                <a:ea typeface="+mn-ea"/>
                <a:cs typeface="+mn-cs"/>
                <a:sym typeface="Arial" panose="020B0604020202020204" pitchFamily="34" charset="0"/>
              </a:defRPr>
            </a:lvl1pPr>
            <a:lvl2pPr marL="457200" indent="0" algn="l" defTabSz="642938" rtl="0" eaLnBrk="0" fontAlgn="base" hangingPunct="0">
              <a:spcBef>
                <a:spcPts val="1675"/>
              </a:spcBef>
              <a:spcAft>
                <a:spcPct val="0"/>
              </a:spcAft>
              <a:buSzPct val="171000"/>
              <a:buFont typeface="Arial" panose="020B0604020202020204" pitchFamily="34" charset="0"/>
              <a:buNone/>
              <a:defRPr sz="2000" b="1">
                <a:solidFill>
                  <a:srgbClr val="202261"/>
                </a:solidFill>
                <a:latin typeface="+mn-lt"/>
                <a:sym typeface="Arial" panose="020B0604020202020204" pitchFamily="34" charset="0"/>
              </a:defRPr>
            </a:lvl2pPr>
            <a:lvl3pPr marL="914400" indent="0" algn="l" defTabSz="642938" rtl="0" eaLnBrk="0" fontAlgn="base" hangingPunct="0">
              <a:spcBef>
                <a:spcPts val="1675"/>
              </a:spcBef>
              <a:spcAft>
                <a:spcPct val="0"/>
              </a:spcAft>
              <a:buSzPct val="171000"/>
              <a:buFont typeface="Arial" panose="020B0604020202020204" pitchFamily="34" charset="0"/>
              <a:buNone/>
              <a:defRPr sz="1800" b="1">
                <a:solidFill>
                  <a:srgbClr val="202261"/>
                </a:solidFill>
                <a:latin typeface="+mn-lt"/>
                <a:sym typeface="Arial" panose="020B0604020202020204" pitchFamily="34" charset="0"/>
              </a:defRPr>
            </a:lvl3pPr>
            <a:lvl4pPr marL="1371600" indent="0" algn="l" defTabSz="642938" rtl="0" eaLnBrk="0" fontAlgn="base" hangingPunct="0">
              <a:spcBef>
                <a:spcPts val="1675"/>
              </a:spcBef>
              <a:spcAft>
                <a:spcPct val="0"/>
              </a:spcAft>
              <a:buSzPct val="171000"/>
              <a:buFont typeface="Arial" panose="020B0604020202020204" pitchFamily="34" charset="0"/>
              <a:buNone/>
              <a:defRPr sz="1600" b="1">
                <a:solidFill>
                  <a:srgbClr val="202261"/>
                </a:solidFill>
                <a:latin typeface="+mn-lt"/>
                <a:sym typeface="Arial" panose="020B0604020202020204" pitchFamily="34" charset="0"/>
              </a:defRPr>
            </a:lvl4pPr>
            <a:lvl5pPr marL="1828800" indent="0" algn="l" defTabSz="642938" rtl="0" eaLnBrk="0" fontAlgn="base" hangingPunct="0">
              <a:spcBef>
                <a:spcPts val="1675"/>
              </a:spcBef>
              <a:spcAft>
                <a:spcPct val="0"/>
              </a:spcAft>
              <a:buSzPct val="171000"/>
              <a:buFont typeface="Arial" panose="020B0604020202020204" pitchFamily="34" charset="0"/>
              <a:buNone/>
              <a:defRPr sz="1600" b="1">
                <a:solidFill>
                  <a:srgbClr val="202261"/>
                </a:solidFill>
                <a:latin typeface="+mn-lt"/>
                <a:sym typeface="Arial" panose="020B0604020202020204" pitchFamily="34" charset="0"/>
              </a:defRPr>
            </a:lvl5pPr>
            <a:lvl6pPr marL="2286000" indent="0" algn="l" defTabSz="642938" rtl="0" fontAlgn="base">
              <a:spcBef>
                <a:spcPts val="1675"/>
              </a:spcBef>
              <a:spcAft>
                <a:spcPct val="0"/>
              </a:spcAft>
              <a:buSzPct val="171000"/>
              <a:buFont typeface="Arial" charset="0"/>
              <a:buNone/>
              <a:defRPr sz="1600" b="1">
                <a:solidFill>
                  <a:srgbClr val="202261"/>
                </a:solidFill>
                <a:latin typeface="+mn-lt"/>
                <a:sym typeface="Arial" charset="0"/>
              </a:defRPr>
            </a:lvl6pPr>
            <a:lvl7pPr marL="2743200" indent="0" algn="l" defTabSz="642938" rtl="0" fontAlgn="base">
              <a:spcBef>
                <a:spcPts val="1675"/>
              </a:spcBef>
              <a:spcAft>
                <a:spcPct val="0"/>
              </a:spcAft>
              <a:buSzPct val="171000"/>
              <a:buFont typeface="Arial" charset="0"/>
              <a:buNone/>
              <a:defRPr sz="1600" b="1">
                <a:solidFill>
                  <a:srgbClr val="202261"/>
                </a:solidFill>
                <a:latin typeface="+mn-lt"/>
                <a:sym typeface="Arial" charset="0"/>
              </a:defRPr>
            </a:lvl7pPr>
            <a:lvl8pPr marL="3200400" indent="0" algn="l" defTabSz="642938" rtl="0" fontAlgn="base">
              <a:spcBef>
                <a:spcPts val="1675"/>
              </a:spcBef>
              <a:spcAft>
                <a:spcPct val="0"/>
              </a:spcAft>
              <a:buSzPct val="171000"/>
              <a:buFont typeface="Arial" charset="0"/>
              <a:buNone/>
              <a:defRPr sz="1600" b="1">
                <a:solidFill>
                  <a:srgbClr val="202261"/>
                </a:solidFill>
                <a:latin typeface="+mn-lt"/>
                <a:sym typeface="Arial" charset="0"/>
              </a:defRPr>
            </a:lvl8pPr>
            <a:lvl9pPr marL="3657600" indent="0" algn="l" defTabSz="642938" rtl="0" fontAlgn="base">
              <a:spcBef>
                <a:spcPts val="1675"/>
              </a:spcBef>
              <a:spcAft>
                <a:spcPct val="0"/>
              </a:spcAft>
              <a:buSzPct val="171000"/>
              <a:buFont typeface="Arial" charset="0"/>
              <a:buNone/>
              <a:defRPr sz="1600" b="1">
                <a:solidFill>
                  <a:srgbClr val="202261"/>
                </a:solidFill>
                <a:latin typeface="+mn-lt"/>
                <a:sym typeface="Arial" charset="0"/>
              </a:defRPr>
            </a:lvl9pPr>
          </a:lstStyle>
          <a:p>
            <a:r>
              <a:rPr lang="es-ES" sz="2200" kern="0" dirty="0">
                <a:solidFill>
                  <a:srgbClr val="262673"/>
                </a:solidFill>
              </a:rPr>
              <a:t>Guía de preguntas</a:t>
            </a:r>
          </a:p>
        </p:txBody>
      </p:sp>
      <p:sp>
        <p:nvSpPr>
          <p:cNvPr id="6" name="Rectángulo 5">
            <a:extLst>
              <a:ext uri="{FF2B5EF4-FFF2-40B4-BE49-F238E27FC236}">
                <a16:creationId xmlns:a16="http://schemas.microsoft.com/office/drawing/2014/main" id="{A95D35B9-1E73-414F-9EB7-E29DFB54138E}"/>
              </a:ext>
            </a:extLst>
          </p:cNvPr>
          <p:cNvSpPr/>
          <p:nvPr/>
        </p:nvSpPr>
        <p:spPr>
          <a:xfrm>
            <a:off x="467544" y="1772816"/>
            <a:ext cx="8496944" cy="3893374"/>
          </a:xfrm>
          <a:prstGeom prst="rect">
            <a:avLst/>
          </a:prstGeom>
        </p:spPr>
        <p:txBody>
          <a:bodyPr wrap="square">
            <a:spAutoFit/>
          </a:bodyPr>
          <a:lstStyle/>
          <a:p>
            <a:pPr marL="187325" lvl="0" defTabSz="642938">
              <a:spcBef>
                <a:spcPts val="1675"/>
              </a:spcBef>
              <a:buSzPct val="171000"/>
            </a:pPr>
            <a:r>
              <a:rPr lang="es-ES" sz="1800" b="0" kern="0" dirty="0">
                <a:solidFill>
                  <a:srgbClr val="000000"/>
                </a:solidFill>
                <a:latin typeface="Arial"/>
                <a:cs typeface="+mn-cs"/>
              </a:rPr>
              <a:t>¿Cuál es el promedio de la amplitud de movimiento de la extensión máxima registrada de raquis cervical?  </a:t>
            </a:r>
            <a:endParaRPr lang="es-ES" sz="1800" b="0" kern="0" dirty="0">
              <a:solidFill>
                <a:srgbClr val="FF0000"/>
              </a:solidFill>
              <a:latin typeface="Arial"/>
              <a:cs typeface="+mn-cs"/>
            </a:endParaRPr>
          </a:p>
          <a:p>
            <a:pPr marL="187325" lvl="0" defTabSz="642938">
              <a:spcBef>
                <a:spcPts val="1675"/>
              </a:spcBef>
              <a:buSzPct val="171000"/>
            </a:pPr>
            <a:r>
              <a:rPr lang="es-ES" sz="1800" b="0" kern="0" dirty="0">
                <a:solidFill>
                  <a:srgbClr val="000000"/>
                </a:solidFill>
                <a:latin typeface="Arial"/>
                <a:cs typeface="+mn-cs"/>
              </a:rPr>
              <a:t>¿Se considera dentro de la normalidad la movilidad registrada en las rotaciones? </a:t>
            </a:r>
            <a:endParaRPr lang="es-ES" sz="1800" b="0" kern="0" dirty="0">
              <a:solidFill>
                <a:srgbClr val="FF0000"/>
              </a:solidFill>
              <a:latin typeface="Arial"/>
              <a:cs typeface="+mn-cs"/>
            </a:endParaRPr>
          </a:p>
          <a:p>
            <a:pPr marL="187325" lvl="0" defTabSz="642938">
              <a:spcBef>
                <a:spcPts val="1675"/>
              </a:spcBef>
              <a:buSzPct val="171000"/>
            </a:pPr>
            <a:r>
              <a:rPr lang="es-ES" sz="1800" b="0" kern="0" dirty="0">
                <a:solidFill>
                  <a:srgbClr val="000000"/>
                </a:solidFill>
                <a:latin typeface="Arial"/>
                <a:cs typeface="+mn-cs"/>
              </a:rPr>
              <a:t>¿Cómo consideras en general la velocidad de los movimientos? </a:t>
            </a:r>
            <a:endParaRPr lang="es-ES" sz="1800" b="0" kern="0" dirty="0">
              <a:solidFill>
                <a:srgbClr val="FF0000"/>
              </a:solidFill>
              <a:latin typeface="Arial"/>
              <a:cs typeface="+mn-cs"/>
            </a:endParaRPr>
          </a:p>
          <a:p>
            <a:pPr marL="187325" lvl="0" defTabSz="642938">
              <a:spcBef>
                <a:spcPts val="1675"/>
              </a:spcBef>
              <a:buSzPct val="171000"/>
            </a:pPr>
            <a:r>
              <a:rPr lang="es-ES" sz="1800" b="0" kern="0" dirty="0">
                <a:solidFill>
                  <a:srgbClr val="000000"/>
                </a:solidFill>
                <a:latin typeface="Arial"/>
                <a:cs typeface="+mn-cs"/>
              </a:rPr>
              <a:t>En general, ¿ha sido suaves los movimientos realizados? </a:t>
            </a:r>
            <a:endParaRPr lang="es-ES" sz="1800" b="0" kern="0" dirty="0">
              <a:solidFill>
                <a:srgbClr val="FF0000"/>
              </a:solidFill>
              <a:latin typeface="Arial"/>
              <a:cs typeface="+mn-cs"/>
            </a:endParaRPr>
          </a:p>
          <a:p>
            <a:pPr marL="187325" lvl="0" defTabSz="642938">
              <a:spcBef>
                <a:spcPts val="1675"/>
              </a:spcBef>
              <a:buSzPct val="171000"/>
            </a:pPr>
            <a:r>
              <a:rPr lang="es-ES" sz="1800" b="0" kern="0" dirty="0">
                <a:solidFill>
                  <a:srgbClr val="000000"/>
                </a:solidFill>
                <a:latin typeface="Arial"/>
                <a:cs typeface="+mn-cs"/>
              </a:rPr>
              <a:t>¿Se puede considerar que realiza movimientos repetibles? </a:t>
            </a:r>
            <a:endParaRPr lang="es-ES" sz="1800" b="0" kern="0" dirty="0">
              <a:solidFill>
                <a:srgbClr val="FF0000"/>
              </a:solidFill>
              <a:latin typeface="Arial"/>
              <a:cs typeface="+mn-cs"/>
            </a:endParaRPr>
          </a:p>
          <a:p>
            <a:pPr marL="187325" lvl="0" defTabSz="642938">
              <a:spcBef>
                <a:spcPts val="1675"/>
              </a:spcBef>
              <a:buSzPct val="171000"/>
            </a:pPr>
            <a:r>
              <a:rPr lang="es-ES" sz="1800" b="0" kern="0" dirty="0">
                <a:solidFill>
                  <a:srgbClr val="000000"/>
                </a:solidFill>
                <a:latin typeface="Arial"/>
                <a:cs typeface="+mn-cs"/>
              </a:rPr>
              <a:t>¿La prueba funcional se ha encontrado limitada? </a:t>
            </a:r>
            <a:endParaRPr lang="es-ES" sz="1800" b="0" kern="0" dirty="0">
              <a:solidFill>
                <a:srgbClr val="FF0000"/>
              </a:solidFill>
              <a:latin typeface="Arial"/>
              <a:cs typeface="+mn-cs"/>
            </a:endParaRPr>
          </a:p>
          <a:p>
            <a:pPr marL="187325" lvl="0" defTabSz="642938">
              <a:spcBef>
                <a:spcPts val="1675"/>
              </a:spcBef>
              <a:buSzPct val="171000"/>
            </a:pPr>
            <a:r>
              <a:rPr lang="es-ES" sz="1800" b="0" kern="0" dirty="0">
                <a:solidFill>
                  <a:srgbClr val="000000"/>
                </a:solidFill>
                <a:latin typeface="Arial"/>
                <a:cs typeface="+mn-cs"/>
              </a:rPr>
              <a:t>Funcionalmente, a nivel global ¿Cómo ha sido su movilidad? </a:t>
            </a:r>
            <a:endParaRPr lang="es-ES" sz="1800" b="0" kern="0" dirty="0">
              <a:solidFill>
                <a:srgbClr val="FF0000"/>
              </a:solidFill>
              <a:latin typeface="Arial"/>
              <a:cs typeface="+mn-cs"/>
            </a:endParaRPr>
          </a:p>
        </p:txBody>
      </p:sp>
    </p:spTree>
    <p:extLst>
      <p:ext uri="{BB962C8B-B14F-4D97-AF65-F5344CB8AC3E}">
        <p14:creationId xmlns:p14="http://schemas.microsoft.com/office/powerpoint/2010/main" val="40078559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dirty="0"/>
          </a:p>
        </p:txBody>
      </p:sp>
      <p:sp>
        <p:nvSpPr>
          <p:cNvPr id="5" name="Marcador de texto 2">
            <a:extLst>
              <a:ext uri="{FF2B5EF4-FFF2-40B4-BE49-F238E27FC236}">
                <a16:creationId xmlns:a16="http://schemas.microsoft.com/office/drawing/2014/main" id="{5CA1C5E9-2EA1-4BA1-9C95-09143754DA66}"/>
              </a:ext>
            </a:extLst>
          </p:cNvPr>
          <p:cNvSpPr txBox="1">
            <a:spLocks/>
          </p:cNvSpPr>
          <p:nvPr/>
        </p:nvSpPr>
        <p:spPr>
          <a:xfrm>
            <a:off x="3419872" y="886023"/>
            <a:ext cx="4474840" cy="639762"/>
          </a:xfrm>
        </p:spPr>
        <p:txBody>
          <a:bodyPr anchor="b"/>
          <a:lstStyle>
            <a:lvl1pPr marL="0" indent="0" algn="l" defTabSz="642938" rtl="0" eaLnBrk="0" fontAlgn="base" hangingPunct="0">
              <a:spcBef>
                <a:spcPts val="1675"/>
              </a:spcBef>
              <a:spcAft>
                <a:spcPct val="0"/>
              </a:spcAft>
              <a:buSzPct val="171000"/>
              <a:buFont typeface="Arial" panose="020B0604020202020204" pitchFamily="34" charset="0"/>
              <a:buNone/>
              <a:defRPr lang="en-US" sz="2400" b="1">
                <a:solidFill>
                  <a:schemeClr val="tx1"/>
                </a:solidFill>
                <a:latin typeface="+mn-lt"/>
                <a:ea typeface="+mn-ea"/>
                <a:cs typeface="+mn-cs"/>
                <a:sym typeface="Arial" panose="020B0604020202020204" pitchFamily="34" charset="0"/>
              </a:defRPr>
            </a:lvl1pPr>
            <a:lvl2pPr marL="457200" indent="0" algn="l" defTabSz="642938" rtl="0" eaLnBrk="0" fontAlgn="base" hangingPunct="0">
              <a:spcBef>
                <a:spcPts val="1675"/>
              </a:spcBef>
              <a:spcAft>
                <a:spcPct val="0"/>
              </a:spcAft>
              <a:buSzPct val="171000"/>
              <a:buFont typeface="Arial" panose="020B0604020202020204" pitchFamily="34" charset="0"/>
              <a:buNone/>
              <a:defRPr sz="2000" b="1">
                <a:solidFill>
                  <a:srgbClr val="202261"/>
                </a:solidFill>
                <a:latin typeface="+mn-lt"/>
                <a:sym typeface="Arial" panose="020B0604020202020204" pitchFamily="34" charset="0"/>
              </a:defRPr>
            </a:lvl2pPr>
            <a:lvl3pPr marL="914400" indent="0" algn="l" defTabSz="642938" rtl="0" eaLnBrk="0" fontAlgn="base" hangingPunct="0">
              <a:spcBef>
                <a:spcPts val="1675"/>
              </a:spcBef>
              <a:spcAft>
                <a:spcPct val="0"/>
              </a:spcAft>
              <a:buSzPct val="171000"/>
              <a:buFont typeface="Arial" panose="020B0604020202020204" pitchFamily="34" charset="0"/>
              <a:buNone/>
              <a:defRPr sz="1800" b="1">
                <a:solidFill>
                  <a:srgbClr val="202261"/>
                </a:solidFill>
                <a:latin typeface="+mn-lt"/>
                <a:sym typeface="Arial" panose="020B0604020202020204" pitchFamily="34" charset="0"/>
              </a:defRPr>
            </a:lvl3pPr>
            <a:lvl4pPr marL="1371600" indent="0" algn="l" defTabSz="642938" rtl="0" eaLnBrk="0" fontAlgn="base" hangingPunct="0">
              <a:spcBef>
                <a:spcPts val="1675"/>
              </a:spcBef>
              <a:spcAft>
                <a:spcPct val="0"/>
              </a:spcAft>
              <a:buSzPct val="171000"/>
              <a:buFont typeface="Arial" panose="020B0604020202020204" pitchFamily="34" charset="0"/>
              <a:buNone/>
              <a:defRPr sz="1600" b="1">
                <a:solidFill>
                  <a:srgbClr val="202261"/>
                </a:solidFill>
                <a:latin typeface="+mn-lt"/>
                <a:sym typeface="Arial" panose="020B0604020202020204" pitchFamily="34" charset="0"/>
              </a:defRPr>
            </a:lvl4pPr>
            <a:lvl5pPr marL="1828800" indent="0" algn="l" defTabSz="642938" rtl="0" eaLnBrk="0" fontAlgn="base" hangingPunct="0">
              <a:spcBef>
                <a:spcPts val="1675"/>
              </a:spcBef>
              <a:spcAft>
                <a:spcPct val="0"/>
              </a:spcAft>
              <a:buSzPct val="171000"/>
              <a:buFont typeface="Arial" panose="020B0604020202020204" pitchFamily="34" charset="0"/>
              <a:buNone/>
              <a:defRPr sz="1600" b="1">
                <a:solidFill>
                  <a:srgbClr val="202261"/>
                </a:solidFill>
                <a:latin typeface="+mn-lt"/>
                <a:sym typeface="Arial" panose="020B0604020202020204" pitchFamily="34" charset="0"/>
              </a:defRPr>
            </a:lvl5pPr>
            <a:lvl6pPr marL="2286000" indent="0" algn="l" defTabSz="642938" rtl="0" fontAlgn="base">
              <a:spcBef>
                <a:spcPts val="1675"/>
              </a:spcBef>
              <a:spcAft>
                <a:spcPct val="0"/>
              </a:spcAft>
              <a:buSzPct val="171000"/>
              <a:buFont typeface="Arial" charset="0"/>
              <a:buNone/>
              <a:defRPr sz="1600" b="1">
                <a:solidFill>
                  <a:srgbClr val="202261"/>
                </a:solidFill>
                <a:latin typeface="+mn-lt"/>
                <a:sym typeface="Arial" charset="0"/>
              </a:defRPr>
            </a:lvl6pPr>
            <a:lvl7pPr marL="2743200" indent="0" algn="l" defTabSz="642938" rtl="0" fontAlgn="base">
              <a:spcBef>
                <a:spcPts val="1675"/>
              </a:spcBef>
              <a:spcAft>
                <a:spcPct val="0"/>
              </a:spcAft>
              <a:buSzPct val="171000"/>
              <a:buFont typeface="Arial" charset="0"/>
              <a:buNone/>
              <a:defRPr sz="1600" b="1">
                <a:solidFill>
                  <a:srgbClr val="202261"/>
                </a:solidFill>
                <a:latin typeface="+mn-lt"/>
                <a:sym typeface="Arial" charset="0"/>
              </a:defRPr>
            </a:lvl7pPr>
            <a:lvl8pPr marL="3200400" indent="0" algn="l" defTabSz="642938" rtl="0" fontAlgn="base">
              <a:spcBef>
                <a:spcPts val="1675"/>
              </a:spcBef>
              <a:spcAft>
                <a:spcPct val="0"/>
              </a:spcAft>
              <a:buSzPct val="171000"/>
              <a:buFont typeface="Arial" charset="0"/>
              <a:buNone/>
              <a:defRPr sz="1600" b="1">
                <a:solidFill>
                  <a:srgbClr val="202261"/>
                </a:solidFill>
                <a:latin typeface="+mn-lt"/>
                <a:sym typeface="Arial" charset="0"/>
              </a:defRPr>
            </a:lvl8pPr>
            <a:lvl9pPr marL="3657600" indent="0" algn="l" defTabSz="642938" rtl="0" fontAlgn="base">
              <a:spcBef>
                <a:spcPts val="1675"/>
              </a:spcBef>
              <a:spcAft>
                <a:spcPct val="0"/>
              </a:spcAft>
              <a:buSzPct val="171000"/>
              <a:buFont typeface="Arial" charset="0"/>
              <a:buNone/>
              <a:defRPr sz="1600" b="1">
                <a:solidFill>
                  <a:srgbClr val="202261"/>
                </a:solidFill>
                <a:latin typeface="+mn-lt"/>
                <a:sym typeface="Arial" charset="0"/>
              </a:defRPr>
            </a:lvl9pPr>
          </a:lstStyle>
          <a:p>
            <a:r>
              <a:rPr lang="es-ES" kern="0" dirty="0">
                <a:solidFill>
                  <a:srgbClr val="262673"/>
                </a:solidFill>
              </a:rPr>
              <a:t>Solución caso</a:t>
            </a:r>
          </a:p>
        </p:txBody>
      </p:sp>
      <p:sp>
        <p:nvSpPr>
          <p:cNvPr id="10" name="Marcador de contenido 3">
            <a:extLst>
              <a:ext uri="{FF2B5EF4-FFF2-40B4-BE49-F238E27FC236}">
                <a16:creationId xmlns:a16="http://schemas.microsoft.com/office/drawing/2014/main" id="{04176733-A409-4908-A081-E9B1BA162637}"/>
              </a:ext>
            </a:extLst>
          </p:cNvPr>
          <p:cNvSpPr txBox="1">
            <a:spLocks/>
          </p:cNvSpPr>
          <p:nvPr/>
        </p:nvSpPr>
        <p:spPr>
          <a:xfrm>
            <a:off x="539552" y="1628800"/>
            <a:ext cx="8229600" cy="3951288"/>
          </a:xfrm>
        </p:spPr>
        <p:txBody>
          <a:bodyPr/>
          <a:lstStyle>
            <a:lvl1pPr marL="187325" algn="l" defTabSz="642938" rtl="0" eaLnBrk="0" fontAlgn="base" hangingPunct="0">
              <a:spcBef>
                <a:spcPts val="1675"/>
              </a:spcBef>
              <a:spcAft>
                <a:spcPct val="0"/>
              </a:spcAft>
              <a:buSzPct val="171000"/>
              <a:buFont typeface="Arial" panose="020B0604020202020204" pitchFamily="34" charset="0"/>
              <a:defRPr lang="en-US" sz="24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2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0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0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0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16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16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16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1600">
                <a:solidFill>
                  <a:srgbClr val="202261"/>
                </a:solidFill>
                <a:latin typeface="+mn-lt"/>
                <a:sym typeface="Arial" charset="0"/>
              </a:defRPr>
            </a:lvl9pPr>
          </a:lstStyle>
          <a:p>
            <a:r>
              <a:rPr lang="es-ES" sz="1800" b="0" kern="0" dirty="0"/>
              <a:t>¿Cuál es el promedio de la amplitud de movimiento de la extensión máxima registrada de raquis cervical?  </a:t>
            </a:r>
            <a:r>
              <a:rPr lang="es-ES" sz="1800" b="0" kern="0" dirty="0">
                <a:solidFill>
                  <a:srgbClr val="FF0000"/>
                </a:solidFill>
              </a:rPr>
              <a:t>58º</a:t>
            </a:r>
          </a:p>
          <a:p>
            <a:r>
              <a:rPr lang="es-ES" sz="1800" b="0" kern="0" dirty="0"/>
              <a:t>¿Se considera dentro de la normalidad la movilidad registrada en las rotaciones? </a:t>
            </a:r>
            <a:r>
              <a:rPr lang="es-ES" sz="1800" b="0" kern="0" dirty="0">
                <a:solidFill>
                  <a:srgbClr val="FF0000"/>
                </a:solidFill>
              </a:rPr>
              <a:t>Sí</a:t>
            </a:r>
          </a:p>
          <a:p>
            <a:r>
              <a:rPr lang="es-ES" sz="1800" b="0" kern="0" dirty="0"/>
              <a:t>¿Cómo consideras en general la velocidad de los movimientos? </a:t>
            </a:r>
            <a:r>
              <a:rPr lang="es-ES" sz="1800" b="0" kern="0" dirty="0">
                <a:solidFill>
                  <a:srgbClr val="FF0000"/>
                </a:solidFill>
              </a:rPr>
              <a:t>Normal y adecuada a su patrón correspondiente de edad y género</a:t>
            </a:r>
          </a:p>
          <a:p>
            <a:r>
              <a:rPr lang="es-ES" sz="1800" b="0" kern="0" dirty="0"/>
              <a:t>En general, ¿ha sido suaves los movimientos realizados? </a:t>
            </a:r>
            <a:r>
              <a:rPr lang="es-ES" sz="1800" b="0" kern="0" dirty="0">
                <a:solidFill>
                  <a:srgbClr val="FF0000"/>
                </a:solidFill>
              </a:rPr>
              <a:t>Sí</a:t>
            </a:r>
          </a:p>
          <a:p>
            <a:r>
              <a:rPr lang="es-ES" sz="1800" b="0" kern="0" dirty="0"/>
              <a:t>¿Se puede considerar que realiza movimientos repetibles? </a:t>
            </a:r>
            <a:r>
              <a:rPr lang="es-ES" sz="1800" b="0" kern="0" dirty="0">
                <a:solidFill>
                  <a:srgbClr val="FF0000"/>
                </a:solidFill>
              </a:rPr>
              <a:t>Sí</a:t>
            </a:r>
          </a:p>
          <a:p>
            <a:r>
              <a:rPr lang="es-ES" sz="1800" b="0" kern="0" dirty="0"/>
              <a:t>¿La prueba funcional se ha encontrado limitada? </a:t>
            </a:r>
            <a:r>
              <a:rPr lang="es-ES" sz="1800" b="0" kern="0" dirty="0">
                <a:solidFill>
                  <a:srgbClr val="FF0000"/>
                </a:solidFill>
              </a:rPr>
              <a:t>No</a:t>
            </a:r>
          </a:p>
          <a:p>
            <a:r>
              <a:rPr lang="es-ES" sz="1800" b="0" kern="0" dirty="0"/>
              <a:t>Funcionalmente, a nivel global ¿Cómo ha sido su movilidad? </a:t>
            </a:r>
            <a:r>
              <a:rPr lang="es-ES" sz="1800" b="0" kern="0" dirty="0">
                <a:solidFill>
                  <a:srgbClr val="FF0000"/>
                </a:solidFill>
              </a:rPr>
              <a:t>Normal</a:t>
            </a:r>
          </a:p>
        </p:txBody>
      </p:sp>
    </p:spTree>
    <p:extLst>
      <p:ext uri="{BB962C8B-B14F-4D97-AF65-F5344CB8AC3E}">
        <p14:creationId xmlns:p14="http://schemas.microsoft.com/office/powerpoint/2010/main" val="22819881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CC575EE-899B-4744-883D-DE017186C7B3}"/>
              </a:ext>
            </a:extLst>
          </p:cNvPr>
          <p:cNvSpPr/>
          <p:nvPr/>
        </p:nvSpPr>
        <p:spPr>
          <a:xfrm>
            <a:off x="2286000" y="4797152"/>
            <a:ext cx="4572000" cy="743665"/>
          </a:xfrm>
          <a:prstGeom prst="rect">
            <a:avLst/>
          </a:prstGeom>
        </p:spPr>
        <p:txBody>
          <a:bodyPr>
            <a:spAutoFit/>
          </a:bodyPr>
          <a:lstStyle/>
          <a:p>
            <a:pPr algn="just">
              <a:lnSpc>
                <a:spcPct val="107000"/>
              </a:lnSpc>
              <a:spcAft>
                <a:spcPts val="800"/>
              </a:spcAft>
            </a:pPr>
            <a:r>
              <a:rPr lang="pl-PL" dirty="0">
                <a:solidFill>
                  <a:srgbClr val="002060"/>
                </a:solidFill>
                <a:latin typeface="Calibri" panose="020F0502020204030204" pitchFamily="34" charset="0"/>
                <a:ea typeface="Calibri" panose="020F0502020204030204" pitchFamily="34" charset="0"/>
                <a:cs typeface="Times New Roman" panose="02020603050405020304" pitchFamily="18" charset="0"/>
              </a:rPr>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F8A6124-C902-459F-AFC9-A9C982DA37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39" name="Rectangle 2">
            <a:extLst>
              <a:ext uri="{FF2B5EF4-FFF2-40B4-BE49-F238E27FC236}">
                <a16:creationId xmlns:a16="http://schemas.microsoft.com/office/drawing/2014/main" id="{C01E3795-8F4A-4D9D-9380-41CDB7DA752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0" name="Rectangle 2">
            <a:extLst>
              <a:ext uri="{FF2B5EF4-FFF2-40B4-BE49-F238E27FC236}">
                <a16:creationId xmlns:a16="http://schemas.microsoft.com/office/drawing/2014/main" id="{71AEA63C-A1C4-4DFC-8D49-CD67EC15133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1" name="Rectangle 2">
            <a:extLst>
              <a:ext uri="{FF2B5EF4-FFF2-40B4-BE49-F238E27FC236}">
                <a16:creationId xmlns:a16="http://schemas.microsoft.com/office/drawing/2014/main" id="{C3C997D9-CE1B-4A2F-B4BC-5B09C8B60A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2" name="Rectangle 4">
            <a:extLst>
              <a:ext uri="{FF2B5EF4-FFF2-40B4-BE49-F238E27FC236}">
                <a16:creationId xmlns:a16="http://schemas.microsoft.com/office/drawing/2014/main" id="{91109F23-79C3-437D-99B6-4B4EC633521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Prostokąt 1">
            <a:extLst>
              <a:ext uri="{FF2B5EF4-FFF2-40B4-BE49-F238E27FC236}">
                <a16:creationId xmlns:a16="http://schemas.microsoft.com/office/drawing/2014/main" id="{28B9937F-6FB0-4170-A270-96E0A5C60740}"/>
              </a:ext>
            </a:extLst>
          </p:cNvPr>
          <p:cNvSpPr/>
          <p:nvPr/>
        </p:nvSpPr>
        <p:spPr>
          <a:xfrm>
            <a:off x="319460" y="836712"/>
            <a:ext cx="8144073" cy="427147"/>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GB" sz="2200" b="1" i="0" strike="noStrike" cap="none" spc="0" baseline="0" dirty="0">
                <a:solidFill>
                  <a:srgbClr val="262673"/>
                </a:solidFill>
                <a:effectLst/>
                <a:latin typeface="Arial"/>
                <a:ea typeface="Arial"/>
                <a:cs typeface="Arial"/>
              </a:rPr>
              <a:t>CONTENIDOS</a:t>
            </a:r>
          </a:p>
        </p:txBody>
      </p:sp>
      <p:sp>
        <p:nvSpPr>
          <p:cNvPr id="4" name="Prostokąt 3">
            <a:extLst>
              <a:ext uri="{FF2B5EF4-FFF2-40B4-BE49-F238E27FC236}">
                <a16:creationId xmlns:a16="http://schemas.microsoft.com/office/drawing/2014/main" id="{6F1E17A5-99A2-450F-AC97-BC84B3D4606F}"/>
              </a:ext>
            </a:extLst>
          </p:cNvPr>
          <p:cNvSpPr/>
          <p:nvPr/>
        </p:nvSpPr>
        <p:spPr>
          <a:xfrm>
            <a:off x="683568" y="1927860"/>
            <a:ext cx="6991762" cy="4057894"/>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dirty="0" err="1">
                <a:solidFill>
                  <a:srgbClr val="262673"/>
                </a:solidFill>
                <a:latin typeface="Arial"/>
                <a:ea typeface="Arial"/>
                <a:cs typeface="Arial"/>
              </a:rPr>
              <a:t>Valoración</a:t>
            </a:r>
            <a:r>
              <a:rPr lang="en-GB" sz="2000" b="0" dirty="0">
                <a:solidFill>
                  <a:srgbClr val="262673"/>
                </a:solidFill>
                <a:latin typeface="Arial"/>
                <a:ea typeface="Arial"/>
                <a:cs typeface="Arial"/>
              </a:rPr>
              <a:t> </a:t>
            </a:r>
            <a:r>
              <a:rPr lang="en-GB" sz="2000" b="0" dirty="0" err="1">
                <a:solidFill>
                  <a:srgbClr val="262673"/>
                </a:solidFill>
                <a:latin typeface="Arial"/>
                <a:ea typeface="Arial"/>
                <a:cs typeface="Arial"/>
              </a:rPr>
              <a:t>clínica</a:t>
            </a:r>
            <a:r>
              <a:rPr lang="en-GB" sz="2000" b="0" dirty="0">
                <a:solidFill>
                  <a:srgbClr val="262673"/>
                </a:solidFill>
                <a:latin typeface="Arial"/>
                <a:ea typeface="Arial"/>
                <a:cs typeface="Arial"/>
              </a:rPr>
              <a:t> y </a:t>
            </a:r>
            <a:r>
              <a:rPr lang="en-GB" sz="2000" b="0" dirty="0" err="1">
                <a:solidFill>
                  <a:srgbClr val="262673"/>
                </a:solidFill>
                <a:latin typeface="Arial"/>
                <a:ea typeface="Arial"/>
                <a:cs typeface="Arial"/>
              </a:rPr>
              <a:t>biomecánica</a:t>
            </a:r>
            <a:endParaRPr lang="en-GB" sz="2000" b="0" i="0" strike="noStrike" cap="none" spc="0" baseline="0" dirty="0">
              <a:solidFill>
                <a:srgbClr val="262673"/>
              </a:solidFill>
              <a:effectLst/>
              <a:latin typeface="Arial"/>
              <a:ea typeface="Arial"/>
              <a:cs typeface="Arial"/>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pl-PL"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i="0" strike="noStrike" cap="none" spc="0" baseline="0" dirty="0" err="1">
                <a:solidFill>
                  <a:srgbClr val="262673"/>
                </a:solidFill>
                <a:effectLst/>
                <a:latin typeface="Arial"/>
                <a:ea typeface="Arial"/>
                <a:cs typeface="Arial"/>
              </a:rPr>
              <a:t>Valoración</a:t>
            </a:r>
            <a:r>
              <a:rPr lang="en-GB" sz="2000" b="0" i="0" strike="noStrike" cap="none" spc="0" baseline="0" dirty="0">
                <a:solidFill>
                  <a:srgbClr val="262673"/>
                </a:solidFill>
                <a:effectLst/>
                <a:latin typeface="Arial"/>
                <a:ea typeface="Arial"/>
                <a:cs typeface="Arial"/>
              </a:rPr>
              <a:t> </a:t>
            </a:r>
            <a:r>
              <a:rPr lang="en-GB" sz="2000" b="0" i="0" strike="noStrike" cap="none" spc="0" baseline="0" dirty="0" err="1">
                <a:solidFill>
                  <a:srgbClr val="262673"/>
                </a:solidFill>
                <a:effectLst/>
                <a:latin typeface="Arial"/>
                <a:ea typeface="Arial"/>
                <a:cs typeface="Arial"/>
              </a:rPr>
              <a:t>funcional</a:t>
            </a:r>
            <a:r>
              <a:rPr lang="en-GB" sz="2000" b="0" i="0" strike="noStrike" cap="none" spc="0" baseline="0" dirty="0">
                <a:solidFill>
                  <a:srgbClr val="262673"/>
                </a:solidFill>
                <a:effectLst/>
                <a:latin typeface="Arial"/>
                <a:ea typeface="Arial"/>
                <a:cs typeface="Arial"/>
              </a:rPr>
              <a:t> de la </a:t>
            </a:r>
            <a:r>
              <a:rPr lang="en-GB" sz="2000" b="0" i="0" strike="noStrike" cap="none" spc="0" baseline="0" dirty="0" err="1">
                <a:solidFill>
                  <a:srgbClr val="262673"/>
                </a:solidFill>
                <a:effectLst/>
                <a:latin typeface="Arial"/>
                <a:ea typeface="Arial"/>
                <a:cs typeface="Arial"/>
              </a:rPr>
              <a:t>columna</a:t>
            </a:r>
            <a:r>
              <a:rPr lang="en-GB" sz="2000" b="0" i="0" strike="noStrike" cap="none" spc="0" baseline="0" dirty="0">
                <a:solidFill>
                  <a:srgbClr val="262673"/>
                </a:solidFill>
                <a:effectLst/>
                <a:latin typeface="Arial"/>
                <a:ea typeface="Arial"/>
                <a:cs typeface="Arial"/>
              </a:rPr>
              <a:t> cervical</a:t>
            </a:r>
          </a:p>
          <a:p>
            <a:pPr marR="0" lvl="0" algn="l" defTabSz="914400" rtl="0" eaLnBrk="0" fontAlgn="base" latinLnBrk="0" hangingPunct="0">
              <a:lnSpc>
                <a:spcPct val="100000"/>
              </a:lnSpc>
              <a:spcBef>
                <a:spcPct val="0"/>
              </a:spcBef>
              <a:spcAft>
                <a:spcPct val="0"/>
              </a:spcAft>
              <a:buClrTx/>
              <a:buSzTx/>
              <a:defRPr/>
            </a:pPr>
            <a:endParaRPr lang="es-ES" sz="2000" b="0" dirty="0">
              <a:solidFill>
                <a:srgbClr val="333399">
                  <a:lumMod val="75000"/>
                </a:srgb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i="0" strike="noStrike" cap="none" spc="0" baseline="0" dirty="0" err="1">
                <a:solidFill>
                  <a:srgbClr val="262673"/>
                </a:solidFill>
                <a:effectLst/>
                <a:latin typeface="Arial"/>
                <a:ea typeface="Arial"/>
                <a:cs typeface="Arial"/>
              </a:rPr>
              <a:t>Valoración</a:t>
            </a:r>
            <a:r>
              <a:rPr lang="en-GB" sz="2000" b="0" i="0" strike="noStrike" cap="none" spc="0" baseline="0" dirty="0">
                <a:solidFill>
                  <a:srgbClr val="262673"/>
                </a:solidFill>
                <a:effectLst/>
                <a:latin typeface="Arial"/>
                <a:ea typeface="Arial"/>
                <a:cs typeface="Arial"/>
              </a:rPr>
              <a:t> del </a:t>
            </a:r>
            <a:r>
              <a:rPr lang="en-GB" sz="2000" b="0" i="0" strike="noStrike" cap="none" spc="0" baseline="0" dirty="0" err="1">
                <a:solidFill>
                  <a:srgbClr val="262673"/>
                </a:solidFill>
                <a:effectLst/>
                <a:latin typeface="Arial"/>
                <a:ea typeface="Arial"/>
                <a:cs typeface="Arial"/>
              </a:rPr>
              <a:t>rango</a:t>
            </a:r>
            <a:r>
              <a:rPr lang="en-GB" sz="2000" b="0" i="0" strike="noStrike" cap="none" spc="0" baseline="0" dirty="0">
                <a:solidFill>
                  <a:srgbClr val="262673"/>
                </a:solidFill>
                <a:effectLst/>
                <a:latin typeface="Arial"/>
                <a:ea typeface="Arial"/>
                <a:cs typeface="Arial"/>
              </a:rPr>
              <a:t> de </a:t>
            </a:r>
            <a:r>
              <a:rPr lang="en-GB" sz="2000" b="0" i="0" strike="noStrike" cap="none" spc="0" baseline="0" dirty="0" err="1">
                <a:solidFill>
                  <a:srgbClr val="262673"/>
                </a:solidFill>
                <a:effectLst/>
                <a:latin typeface="Arial"/>
                <a:ea typeface="Arial"/>
                <a:cs typeface="Arial"/>
              </a:rPr>
              <a:t>movimiento</a:t>
            </a:r>
            <a:r>
              <a:rPr lang="en-GB" sz="2000" b="0" i="0" strike="noStrike" cap="none" spc="0" baseline="0" dirty="0">
                <a:solidFill>
                  <a:srgbClr val="262673"/>
                </a:solidFill>
                <a:effectLst/>
                <a:latin typeface="Arial"/>
                <a:ea typeface="Arial"/>
                <a:cs typeface="Arial"/>
              </a:rPr>
              <a:t> cervical</a:t>
            </a:r>
          </a:p>
          <a:p>
            <a:pPr marR="0" lvl="0" algn="l" defTabSz="914400" rtl="0" eaLnBrk="0" fontAlgn="base" latinLnBrk="0" hangingPunct="0">
              <a:lnSpc>
                <a:spcPct val="100000"/>
              </a:lnSpc>
              <a:spcBef>
                <a:spcPct val="0"/>
              </a:spcBef>
              <a:spcAft>
                <a:spcPct val="0"/>
              </a:spcAft>
              <a:buClrTx/>
              <a:buSzTx/>
              <a:defRPr/>
            </a:pPr>
            <a:endParaRPr lang="es-ES" sz="2000" b="0" dirty="0">
              <a:solidFill>
                <a:srgbClr val="333399">
                  <a:lumMod val="75000"/>
                </a:srgb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i="0" strike="noStrike" cap="none" spc="0" baseline="0" dirty="0" err="1">
                <a:solidFill>
                  <a:srgbClr val="262673"/>
                </a:solidFill>
                <a:effectLst/>
                <a:latin typeface="Arial"/>
                <a:ea typeface="Arial"/>
                <a:cs typeface="Arial"/>
              </a:rPr>
              <a:t>Valoración</a:t>
            </a:r>
            <a:r>
              <a:rPr lang="en-GB" sz="2000" b="0" i="0" strike="noStrike" cap="none" spc="0" baseline="0" dirty="0">
                <a:solidFill>
                  <a:srgbClr val="262673"/>
                </a:solidFill>
                <a:effectLst/>
                <a:latin typeface="Arial"/>
                <a:ea typeface="Arial"/>
                <a:cs typeface="Arial"/>
              </a:rPr>
              <a:t> </a:t>
            </a:r>
            <a:r>
              <a:rPr lang="en-GB" sz="2000" b="0" i="0" strike="noStrike" cap="none" spc="0" baseline="0" dirty="0" err="1">
                <a:solidFill>
                  <a:srgbClr val="262673"/>
                </a:solidFill>
                <a:effectLst/>
                <a:latin typeface="Arial"/>
                <a:ea typeface="Arial"/>
                <a:cs typeface="Arial"/>
              </a:rPr>
              <a:t>cinemática</a:t>
            </a:r>
            <a:r>
              <a:rPr lang="en-GB" sz="2000" b="0" i="0" strike="noStrike" cap="none" spc="0" baseline="0" dirty="0">
                <a:solidFill>
                  <a:srgbClr val="262673"/>
                </a:solidFill>
                <a:effectLst/>
                <a:latin typeface="Arial"/>
                <a:ea typeface="Arial"/>
                <a:cs typeface="Arial"/>
              </a:rPr>
              <a:t> de la </a:t>
            </a:r>
            <a:r>
              <a:rPr lang="en-GB" sz="2000" b="0" i="0" strike="noStrike" cap="none" spc="0" baseline="0" dirty="0" err="1">
                <a:solidFill>
                  <a:srgbClr val="262673"/>
                </a:solidFill>
                <a:effectLst/>
                <a:latin typeface="Arial"/>
                <a:ea typeface="Arial"/>
                <a:cs typeface="Arial"/>
              </a:rPr>
              <a:t>columna</a:t>
            </a:r>
            <a:r>
              <a:rPr lang="en-GB" sz="2000" b="0" i="0" strike="noStrike" cap="none" spc="0" baseline="0" dirty="0">
                <a:solidFill>
                  <a:srgbClr val="262673"/>
                </a:solidFill>
                <a:effectLst/>
                <a:latin typeface="Arial"/>
                <a:ea typeface="Arial"/>
                <a:cs typeface="Arial"/>
              </a:rPr>
              <a:t> cervical</a:t>
            </a:r>
          </a:p>
          <a:p>
            <a:pPr marR="0" lvl="0" algn="l" defTabSz="914400" rtl="0" eaLnBrk="0" fontAlgn="base" latinLnBrk="0" hangingPunct="0">
              <a:lnSpc>
                <a:spcPct val="100000"/>
              </a:lnSpc>
              <a:spcBef>
                <a:spcPct val="0"/>
              </a:spcBef>
              <a:spcAft>
                <a:spcPct val="0"/>
              </a:spcAft>
              <a:buClrTx/>
              <a:buSzTx/>
              <a:defRPr/>
            </a:pPr>
            <a:endParaRPr kumimoji="0" lang="es-ES"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GB" sz="2000" b="0" i="0" strike="noStrike" cap="none" spc="0" baseline="0" dirty="0" err="1">
                <a:solidFill>
                  <a:srgbClr val="262673"/>
                </a:solidFill>
                <a:effectLst/>
                <a:latin typeface="Arial"/>
                <a:ea typeface="Arial"/>
                <a:cs typeface="Arial"/>
              </a:rPr>
              <a:t>Valoración</a:t>
            </a:r>
            <a:r>
              <a:rPr lang="en-GB" sz="2000" b="0" i="0" strike="noStrike" cap="none" spc="0" baseline="0" dirty="0">
                <a:solidFill>
                  <a:srgbClr val="262673"/>
                </a:solidFill>
                <a:effectLst/>
                <a:latin typeface="Arial"/>
                <a:ea typeface="Arial"/>
                <a:cs typeface="Arial"/>
              </a:rPr>
              <a:t> de la </a:t>
            </a:r>
            <a:r>
              <a:rPr lang="en-GB" sz="2000" b="0" i="0" strike="noStrike" cap="none" spc="0" baseline="0" dirty="0" err="1">
                <a:solidFill>
                  <a:srgbClr val="262673"/>
                </a:solidFill>
                <a:effectLst/>
                <a:latin typeface="Arial"/>
                <a:ea typeface="Arial"/>
                <a:cs typeface="Arial"/>
              </a:rPr>
              <a:t>fuerza</a:t>
            </a:r>
            <a:r>
              <a:rPr lang="en-GB" sz="2000" b="0" i="0" strike="noStrike" cap="none" spc="0" baseline="0" dirty="0">
                <a:solidFill>
                  <a:srgbClr val="262673"/>
                </a:solidFill>
                <a:effectLst/>
                <a:latin typeface="Arial"/>
                <a:ea typeface="Arial"/>
                <a:cs typeface="Arial"/>
              </a:rPr>
              <a:t> de la </a:t>
            </a:r>
            <a:r>
              <a:rPr lang="en-GB" sz="2000" b="0" i="0" strike="noStrike" cap="none" spc="0" baseline="0" dirty="0" err="1">
                <a:solidFill>
                  <a:srgbClr val="262673"/>
                </a:solidFill>
                <a:effectLst/>
                <a:latin typeface="Arial"/>
                <a:ea typeface="Arial"/>
                <a:cs typeface="Arial"/>
              </a:rPr>
              <a:t>columna</a:t>
            </a:r>
            <a:r>
              <a:rPr lang="en-GB" sz="2000" b="0" i="0" strike="noStrike" cap="none" spc="0" baseline="0" dirty="0">
                <a:solidFill>
                  <a:srgbClr val="262673"/>
                </a:solidFill>
                <a:effectLst/>
                <a:latin typeface="Arial"/>
                <a:ea typeface="Arial"/>
                <a:cs typeface="Arial"/>
              </a:rPr>
              <a:t> cervical</a:t>
            </a:r>
          </a:p>
          <a:p>
            <a:pPr marL="800100" lvl="1" indent="-342900">
              <a:buFont typeface="Arial" panose="020B0604020202020204" pitchFamily="34" charset="0"/>
              <a:buChar char="•"/>
              <a:defRPr/>
            </a:pPr>
            <a:endParaRPr kumimoji="0" lang="es-ES"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indent="-342900">
              <a:buFont typeface="Arial" panose="020B0604020202020204" pitchFamily="34" charset="0"/>
              <a:buChar char="•"/>
              <a:defRPr/>
            </a:pPr>
            <a:r>
              <a:rPr lang="en-GB" sz="2000" b="0" i="0" strike="noStrike" cap="none" spc="0" baseline="0" dirty="0">
                <a:solidFill>
                  <a:srgbClr val="262673"/>
                </a:solidFill>
                <a:effectLst/>
                <a:latin typeface="Arial"/>
                <a:ea typeface="Arial"/>
                <a:cs typeface="Arial"/>
              </a:rPr>
              <a:t>Ideas </a:t>
            </a:r>
            <a:r>
              <a:rPr lang="en-GB" sz="2000" b="0" i="0" strike="noStrike" cap="none" spc="0" baseline="0" dirty="0" err="1">
                <a:solidFill>
                  <a:srgbClr val="262673"/>
                </a:solidFill>
                <a:effectLst/>
                <a:latin typeface="Arial"/>
                <a:ea typeface="Arial"/>
                <a:cs typeface="Arial"/>
              </a:rPr>
              <a:t>principales</a:t>
            </a:r>
            <a:endParaRPr lang="en-GB" sz="2000" b="0" i="0" strike="noStrike" cap="none" spc="0" baseline="0" dirty="0">
              <a:solidFill>
                <a:srgbClr val="262673"/>
              </a:solidFill>
              <a:effectLst/>
              <a:latin typeface="Arial"/>
              <a:ea typeface="Arial"/>
              <a:cs typeface="Arial"/>
            </a:endParaRPr>
          </a:p>
          <a:p>
            <a:pPr marL="342900" indent="-342900">
              <a:buFont typeface="Arial" panose="020B0604020202020204" pitchFamily="34" charset="0"/>
              <a:buChar char="•"/>
              <a:defRPr/>
            </a:pPr>
            <a:endParaRPr kumimoji="0" lang="es-ES"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pl-PL"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82562181"/>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uenaforma.org/wp-content/uploads/2012/08/hernia-discal.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6290" y="2265481"/>
            <a:ext cx="6858000" cy="3850106"/>
          </a:xfrm>
          <a:prstGeom prst="rect">
            <a:avLst/>
          </a:prstGeom>
          <a:noFill/>
          <a:extLst>
            <a:ext uri="{909E8E84-426E-40DD-AFC4-6F175D3DCCD1}">
              <a14:hiddenFill xmlns:a14="http://schemas.microsoft.com/office/drawing/2010/main">
                <a:solidFill>
                  <a:srgbClr val="FFFFFF"/>
                </a:solidFill>
              </a14:hiddenFill>
            </a:ext>
          </a:extLst>
        </p:spPr>
      </p:pic>
      <p:sp>
        <p:nvSpPr>
          <p:cNvPr id="12" name="1 Título"/>
          <p:cNvSpPr>
            <a:spLocks noGrp="1"/>
          </p:cNvSpPr>
          <p:nvPr>
            <p:ph type="title"/>
          </p:nvPr>
        </p:nvSpPr>
        <p:spPr>
          <a:xfrm>
            <a:off x="1499592" y="981339"/>
            <a:ext cx="6172200" cy="789552"/>
          </a:xfrm>
        </p:spPr>
        <p:txBody>
          <a:bodyPr>
            <a:normAutofit/>
          </a:bodyPr>
          <a:lstStyle/>
          <a:p>
            <a:r>
              <a:rPr lang="en-GB" sz="2200" dirty="0" err="1">
                <a:solidFill>
                  <a:srgbClr val="262673"/>
                </a:solidFill>
                <a:latin typeface="+mn-lt"/>
              </a:rPr>
              <a:t>Valoración</a:t>
            </a:r>
            <a:r>
              <a:rPr lang="en-GB" sz="2200" dirty="0">
                <a:solidFill>
                  <a:srgbClr val="262673"/>
                </a:solidFill>
                <a:latin typeface="+mn-lt"/>
              </a:rPr>
              <a:t> </a:t>
            </a:r>
            <a:r>
              <a:rPr lang="en-GB" sz="2200" dirty="0" err="1">
                <a:solidFill>
                  <a:srgbClr val="262673"/>
                </a:solidFill>
                <a:latin typeface="+mn-lt"/>
              </a:rPr>
              <a:t>clínica</a:t>
            </a:r>
            <a:r>
              <a:rPr lang="en-GB" sz="2200" dirty="0">
                <a:solidFill>
                  <a:srgbClr val="262673"/>
                </a:solidFill>
                <a:latin typeface="+mn-lt"/>
              </a:rPr>
              <a:t> y </a:t>
            </a:r>
            <a:r>
              <a:rPr lang="en-GB" sz="2200" dirty="0" err="1">
                <a:solidFill>
                  <a:srgbClr val="262673"/>
                </a:solidFill>
                <a:latin typeface="+mn-lt"/>
              </a:rPr>
              <a:t>biomecánica</a:t>
            </a:r>
            <a:br>
              <a:rPr sz="2200" dirty="0">
                <a:solidFill>
                  <a:srgbClr val="262673"/>
                </a:solidFill>
                <a:latin typeface="+mn-lt"/>
              </a:rPr>
            </a:br>
            <a:r>
              <a:rPr lang="en-GB" sz="2200" b="1" i="0" strike="noStrike" cap="none" spc="0" baseline="0" dirty="0">
                <a:solidFill>
                  <a:srgbClr val="262673"/>
                </a:solidFill>
                <a:effectLst/>
                <a:latin typeface="+mn-lt"/>
                <a:ea typeface="Arial Bold"/>
                <a:cs typeface="Arial Bold"/>
              </a:rPr>
              <a:t>¿Por </a:t>
            </a:r>
            <a:r>
              <a:rPr lang="en-GB" sz="2200" b="1" i="0" strike="noStrike" cap="none" spc="0" baseline="0" dirty="0" err="1">
                <a:solidFill>
                  <a:srgbClr val="262673"/>
                </a:solidFill>
                <a:effectLst/>
                <a:latin typeface="+mn-lt"/>
                <a:ea typeface="Arial Bold"/>
                <a:cs typeface="Arial Bold"/>
              </a:rPr>
              <a:t>qué</a:t>
            </a:r>
            <a:r>
              <a:rPr lang="en-GB" sz="2200" b="1" i="0" strike="noStrike" cap="none" spc="0" baseline="0" dirty="0">
                <a:solidFill>
                  <a:srgbClr val="262673"/>
                </a:solidFill>
                <a:effectLst/>
                <a:latin typeface="+mn-lt"/>
                <a:ea typeface="Arial Bold"/>
                <a:cs typeface="Arial Bold"/>
              </a:rPr>
              <a:t> es </a:t>
            </a:r>
            <a:r>
              <a:rPr lang="en-GB" sz="2200" dirty="0" err="1">
                <a:solidFill>
                  <a:srgbClr val="262673"/>
                </a:solidFill>
                <a:latin typeface="+mn-lt"/>
                <a:ea typeface="Arial Bold"/>
                <a:cs typeface="Arial Bold"/>
              </a:rPr>
              <a:t>ú</a:t>
            </a:r>
            <a:r>
              <a:rPr lang="en-GB" sz="2200" b="1" i="0" strike="noStrike" cap="none" spc="0" baseline="0" dirty="0" err="1">
                <a:solidFill>
                  <a:srgbClr val="262673"/>
                </a:solidFill>
                <a:effectLst/>
                <a:latin typeface="+mn-lt"/>
                <a:ea typeface="Arial Bold"/>
                <a:cs typeface="Arial Bold"/>
              </a:rPr>
              <a:t>til</a:t>
            </a:r>
            <a:r>
              <a:rPr lang="en-GB" sz="2200" b="1" i="0" strike="noStrike" cap="none" spc="0" baseline="0" dirty="0">
                <a:solidFill>
                  <a:srgbClr val="262673"/>
                </a:solidFill>
                <a:effectLst/>
                <a:latin typeface="+mn-lt"/>
                <a:ea typeface="Arial Bold"/>
                <a:cs typeface="Arial Bold"/>
              </a:rPr>
              <a:t> la </a:t>
            </a:r>
            <a:r>
              <a:rPr lang="en-GB" sz="2200" b="1" i="0" strike="noStrike" cap="none" spc="0" baseline="0" dirty="0" err="1">
                <a:solidFill>
                  <a:srgbClr val="262673"/>
                </a:solidFill>
                <a:effectLst/>
                <a:latin typeface="+mn-lt"/>
                <a:ea typeface="Arial Bold"/>
                <a:cs typeface="Arial Bold"/>
              </a:rPr>
              <a:t>valoración</a:t>
            </a:r>
            <a:r>
              <a:rPr lang="en-GB" sz="2200" b="1" i="0" strike="noStrike" cap="none" spc="0" baseline="0" dirty="0">
                <a:solidFill>
                  <a:srgbClr val="262673"/>
                </a:solidFill>
                <a:effectLst/>
                <a:latin typeface="+mn-lt"/>
                <a:ea typeface="Arial Bold"/>
                <a:cs typeface="Arial Bold"/>
              </a:rPr>
              <a:t> </a:t>
            </a:r>
            <a:r>
              <a:rPr lang="en-GB" sz="2200" b="1" i="0" strike="noStrike" cap="none" spc="0" baseline="0" dirty="0" err="1">
                <a:solidFill>
                  <a:srgbClr val="262673"/>
                </a:solidFill>
                <a:effectLst/>
                <a:latin typeface="+mn-lt"/>
                <a:ea typeface="Arial Bold"/>
                <a:cs typeface="Arial Bold"/>
              </a:rPr>
              <a:t>funcional</a:t>
            </a:r>
            <a:r>
              <a:rPr lang="en-GB" sz="2200" b="1" i="0" strike="noStrike" cap="none" spc="0" baseline="0" dirty="0">
                <a:solidFill>
                  <a:srgbClr val="262673"/>
                </a:solidFill>
                <a:effectLst/>
                <a:latin typeface="+mn-lt"/>
                <a:ea typeface="Arial Bold"/>
                <a:cs typeface="Arial Bold"/>
              </a:rPr>
              <a:t>?</a:t>
            </a:r>
          </a:p>
        </p:txBody>
      </p:sp>
    </p:spTree>
    <p:extLst>
      <p:ext uri="{BB962C8B-B14F-4D97-AF65-F5344CB8AC3E}">
        <p14:creationId xmlns:p14="http://schemas.microsoft.com/office/powerpoint/2010/main" val="17074097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1143000" y="5518562"/>
            <a:ext cx="6858000" cy="48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pic>
        <p:nvPicPr>
          <p:cNvPr id="17" name="16 Imagen" descr="gammagrafía ósea.gif"/>
          <p:cNvPicPr>
            <a:picLocks noChangeAspect="1"/>
          </p:cNvPicPr>
          <p:nvPr/>
        </p:nvPicPr>
        <p:blipFill>
          <a:blip r:embed="rId3" cstate="print"/>
          <a:stretch>
            <a:fillRect/>
          </a:stretch>
        </p:blipFill>
        <p:spPr>
          <a:xfrm>
            <a:off x="709160" y="2063580"/>
            <a:ext cx="1634729" cy="2038350"/>
          </a:xfrm>
          <a:prstGeom prst="rect">
            <a:avLst/>
          </a:prstGeom>
          <a:ln>
            <a:noFill/>
          </a:ln>
          <a:effectLst>
            <a:outerShdw blurRad="292100" dist="139700" dir="2700000" algn="tl" rotWithShape="0">
              <a:srgbClr val="333333">
                <a:alpha val="65000"/>
              </a:srgbClr>
            </a:outerShdw>
          </a:effectLst>
        </p:spPr>
      </p:pic>
      <p:pic>
        <p:nvPicPr>
          <p:cNvPr id="15" name="14 Imagen" descr="rxlumbar.jpg"/>
          <p:cNvPicPr>
            <a:picLocks noChangeAspect="1"/>
          </p:cNvPicPr>
          <p:nvPr/>
        </p:nvPicPr>
        <p:blipFill>
          <a:blip r:embed="rId4" cstate="print"/>
          <a:stretch>
            <a:fillRect/>
          </a:stretch>
        </p:blipFill>
        <p:spPr>
          <a:xfrm>
            <a:off x="917205" y="4584392"/>
            <a:ext cx="857250" cy="1393031"/>
          </a:xfrm>
          <a:prstGeom prst="rect">
            <a:avLst/>
          </a:prstGeom>
          <a:ln>
            <a:noFill/>
          </a:ln>
          <a:effectLst>
            <a:outerShdw blurRad="292100" dist="139700" dir="2700000" algn="tl" rotWithShape="0">
              <a:srgbClr val="333333">
                <a:alpha val="65000"/>
              </a:srgbClr>
            </a:outerShdw>
          </a:effectLst>
        </p:spPr>
      </p:pic>
      <p:pic>
        <p:nvPicPr>
          <p:cNvPr id="16" name="15 Imagen" descr="emg.jpg"/>
          <p:cNvPicPr>
            <a:picLocks noChangeAspect="1"/>
          </p:cNvPicPr>
          <p:nvPr/>
        </p:nvPicPr>
        <p:blipFill>
          <a:blip r:embed="rId5" cstate="print"/>
          <a:stretch>
            <a:fillRect/>
          </a:stretch>
        </p:blipFill>
        <p:spPr>
          <a:xfrm>
            <a:off x="483428" y="3545171"/>
            <a:ext cx="1125141" cy="871538"/>
          </a:xfrm>
          <a:prstGeom prst="rect">
            <a:avLst/>
          </a:prstGeom>
          <a:ln>
            <a:noFill/>
          </a:ln>
          <a:effectLst>
            <a:outerShdw blurRad="292100" dist="139700" dir="2700000" algn="tl" rotWithShape="0">
              <a:srgbClr val="333333">
                <a:alpha val="65000"/>
              </a:srgbClr>
            </a:outerShdw>
          </a:effectLst>
        </p:spPr>
      </p:pic>
      <p:sp>
        <p:nvSpPr>
          <p:cNvPr id="57349" name="1 Título"/>
          <p:cNvSpPr>
            <a:spLocks noGrp="1"/>
          </p:cNvSpPr>
          <p:nvPr>
            <p:ph type="title"/>
          </p:nvPr>
        </p:nvSpPr>
        <p:spPr>
          <a:xfrm>
            <a:off x="503548" y="1515827"/>
            <a:ext cx="8136903" cy="951310"/>
          </a:xfrm>
        </p:spPr>
        <p:txBody>
          <a:bodyPr/>
          <a:lstStyle/>
          <a:p>
            <a:pPr eaLnBrk="1" hangingPunct="1"/>
            <a:r>
              <a:rPr lang="en-GB" sz="2200" b="1" i="0" strike="noStrike" cap="none" spc="0" baseline="0" dirty="0" err="1">
                <a:solidFill>
                  <a:srgbClr val="000000"/>
                </a:solidFill>
                <a:effectLst/>
                <a:latin typeface="+mn-lt"/>
                <a:ea typeface="Arial Bold"/>
                <a:cs typeface="Arial Bold"/>
              </a:rPr>
              <a:t>Pruebas</a:t>
            </a:r>
            <a:r>
              <a:rPr lang="en-GB" sz="2200" b="1" i="0" strike="noStrike" cap="none" spc="0" baseline="0" dirty="0">
                <a:solidFill>
                  <a:srgbClr val="000000"/>
                </a:solidFill>
                <a:effectLst/>
                <a:latin typeface="+mn-lt"/>
                <a:ea typeface="Arial Bold"/>
                <a:cs typeface="Arial Bold"/>
              </a:rPr>
              <a:t> </a:t>
            </a:r>
            <a:r>
              <a:rPr lang="en-GB" sz="2200" b="1" i="0" strike="noStrike" cap="none" spc="0" baseline="0" dirty="0" err="1">
                <a:solidFill>
                  <a:srgbClr val="000000"/>
                </a:solidFill>
                <a:effectLst/>
                <a:latin typeface="+mn-lt"/>
                <a:ea typeface="Arial Bold"/>
                <a:cs typeface="Arial Bold"/>
              </a:rPr>
              <a:t>diagnósticas</a:t>
            </a:r>
            <a:r>
              <a:rPr lang="en-GB" sz="2200" b="1" i="0" strike="noStrike" cap="none" spc="0" baseline="0" dirty="0">
                <a:solidFill>
                  <a:srgbClr val="000000"/>
                </a:solidFill>
                <a:effectLst/>
                <a:latin typeface="+mn-lt"/>
                <a:ea typeface="Arial Bold"/>
                <a:cs typeface="Arial Bold"/>
              </a:rPr>
              <a:t> versus </a:t>
            </a:r>
            <a:r>
              <a:rPr lang="en-GB" sz="2200" b="1" i="0" strike="noStrike" cap="none" spc="0" baseline="0" dirty="0" err="1">
                <a:solidFill>
                  <a:srgbClr val="000000"/>
                </a:solidFill>
                <a:effectLst/>
                <a:latin typeface="+mn-lt"/>
                <a:ea typeface="Arial Bold"/>
                <a:cs typeface="Arial Bold"/>
              </a:rPr>
              <a:t>pruebas</a:t>
            </a:r>
            <a:r>
              <a:rPr lang="en-GB" sz="2200" b="1" i="0" strike="noStrike" cap="none" spc="0" baseline="0" dirty="0">
                <a:solidFill>
                  <a:srgbClr val="000000"/>
                </a:solidFill>
                <a:effectLst/>
                <a:latin typeface="+mn-lt"/>
                <a:ea typeface="Arial Bold"/>
                <a:cs typeface="Arial Bold"/>
              </a:rPr>
              <a:t> </a:t>
            </a:r>
            <a:r>
              <a:rPr lang="en-GB" sz="2200" b="1" i="0" strike="noStrike" cap="none" spc="0" baseline="0" dirty="0" err="1">
                <a:solidFill>
                  <a:srgbClr val="000000"/>
                </a:solidFill>
                <a:effectLst/>
                <a:latin typeface="+mn-lt"/>
                <a:ea typeface="Arial Bold"/>
                <a:cs typeface="Arial Bold"/>
              </a:rPr>
              <a:t>biomecánicas</a:t>
            </a:r>
            <a:endParaRPr lang="en-GB" sz="2200" b="1" i="0" strike="noStrike" cap="none" spc="0" baseline="0" dirty="0">
              <a:solidFill>
                <a:srgbClr val="000000"/>
              </a:solidFill>
              <a:effectLst/>
              <a:latin typeface="+mn-lt"/>
              <a:ea typeface="Arial Bold"/>
              <a:cs typeface="Arial Bold"/>
            </a:endParaRPr>
          </a:p>
        </p:txBody>
      </p:sp>
      <p:sp>
        <p:nvSpPr>
          <p:cNvPr id="7" name="6 Flecha abajo"/>
          <p:cNvSpPr/>
          <p:nvPr/>
        </p:nvSpPr>
        <p:spPr>
          <a:xfrm>
            <a:off x="3125381" y="2893215"/>
            <a:ext cx="53578"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350" dirty="0">
              <a:solidFill>
                <a:prstClr val="white"/>
              </a:solidFill>
            </a:endParaRPr>
          </a:p>
        </p:txBody>
      </p:sp>
      <p:sp>
        <p:nvSpPr>
          <p:cNvPr id="12" name="11 Cruz"/>
          <p:cNvSpPr/>
          <p:nvPr/>
        </p:nvSpPr>
        <p:spPr>
          <a:xfrm>
            <a:off x="4143373" y="3804051"/>
            <a:ext cx="321469" cy="321469"/>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350" dirty="0">
              <a:solidFill>
                <a:prstClr val="white"/>
              </a:solidFill>
            </a:endParaRPr>
          </a:p>
        </p:txBody>
      </p:sp>
      <p:sp>
        <p:nvSpPr>
          <p:cNvPr id="13" name="12 Flecha abajo"/>
          <p:cNvSpPr/>
          <p:nvPr/>
        </p:nvSpPr>
        <p:spPr>
          <a:xfrm>
            <a:off x="4212349" y="4419888"/>
            <a:ext cx="214313"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350" dirty="0">
              <a:solidFill>
                <a:prstClr val="white"/>
              </a:solidFill>
            </a:endParaRPr>
          </a:p>
        </p:txBody>
      </p:sp>
      <p:grpSp>
        <p:nvGrpSpPr>
          <p:cNvPr id="18" name="Group 13"/>
          <p:cNvGrpSpPr/>
          <p:nvPr/>
        </p:nvGrpSpPr>
        <p:grpSpPr>
          <a:xfrm>
            <a:off x="6264326" y="2756279"/>
            <a:ext cx="2593181" cy="3375446"/>
            <a:chOff x="567" y="1752"/>
            <a:chExt cx="2178" cy="2223"/>
          </a:xfrm>
        </p:grpSpPr>
        <p:pic>
          <p:nvPicPr>
            <p:cNvPr id="22" name="Picture 17"/>
            <p:cNvPicPr>
              <a:picLocks noChangeAspect="1" noChangeArrowheads="1"/>
            </p:cNvPicPr>
            <p:nvPr/>
          </p:nvPicPr>
          <p:blipFill>
            <a:blip r:embed="rId6" cstate="print"/>
            <a:stretch>
              <a:fillRect/>
            </a:stretch>
          </p:blipFill>
          <p:spPr bwMode="auto">
            <a:xfrm>
              <a:off x="1429" y="1797"/>
              <a:ext cx="708" cy="1089"/>
            </a:xfrm>
            <a:prstGeom prst="rect">
              <a:avLst/>
            </a:prstGeom>
            <a:noFill/>
            <a:ln w="9525">
              <a:noFill/>
              <a:miter lim="800000"/>
            </a:ln>
            <a:effectLst/>
          </p:spPr>
        </p:pic>
        <p:pic>
          <p:nvPicPr>
            <p:cNvPr id="19" name="Picture 14" descr="at3"/>
            <p:cNvPicPr>
              <a:picLocks noChangeAspect="1" noChangeArrowheads="1"/>
            </p:cNvPicPr>
            <p:nvPr/>
          </p:nvPicPr>
          <p:blipFill>
            <a:blip r:embed="rId7" cstate="print"/>
            <a:stretch>
              <a:fillRect/>
            </a:stretch>
          </p:blipFill>
          <p:spPr bwMode="auto">
            <a:xfrm>
              <a:off x="703" y="1752"/>
              <a:ext cx="817" cy="608"/>
            </a:xfrm>
            <a:prstGeom prst="rect">
              <a:avLst/>
            </a:prstGeom>
            <a:noFill/>
          </p:spPr>
        </p:pic>
        <p:pic>
          <p:nvPicPr>
            <p:cNvPr id="20" name="Picture 15"/>
            <p:cNvPicPr>
              <a:picLocks noChangeAspect="1" noChangeArrowheads="1"/>
            </p:cNvPicPr>
            <p:nvPr/>
          </p:nvPicPr>
          <p:blipFill>
            <a:blip r:embed="rId8" cstate="print"/>
            <a:srcRect l="2214" t="2461" r="2583" b="11810"/>
            <a:stretch>
              <a:fillRect/>
            </a:stretch>
          </p:blipFill>
          <p:spPr bwMode="auto">
            <a:xfrm>
              <a:off x="1565" y="2976"/>
              <a:ext cx="1180" cy="795"/>
            </a:xfrm>
            <a:prstGeom prst="rect">
              <a:avLst/>
            </a:prstGeom>
            <a:noFill/>
            <a:ln w="9525">
              <a:noFill/>
              <a:miter lim="800000"/>
            </a:ln>
          </p:spPr>
        </p:pic>
        <p:pic>
          <p:nvPicPr>
            <p:cNvPr id="21" name="Picture 16" descr="present1"/>
            <p:cNvPicPr preferRelativeResize="0">
              <a:picLocks noChangeAspect="1" noChangeArrowheads="1"/>
            </p:cNvPicPr>
            <p:nvPr/>
          </p:nvPicPr>
          <p:blipFill>
            <a:blip r:embed="rId9" cstate="print"/>
            <a:stretch>
              <a:fillRect/>
            </a:stretch>
          </p:blipFill>
          <p:spPr bwMode="auto">
            <a:xfrm>
              <a:off x="1020" y="3113"/>
              <a:ext cx="597" cy="862"/>
            </a:xfrm>
            <a:prstGeom prst="rect">
              <a:avLst/>
            </a:prstGeom>
            <a:noFill/>
            <a:ln w="9525">
              <a:noFill/>
              <a:miter lim="800000"/>
            </a:ln>
          </p:spPr>
        </p:pic>
        <p:pic>
          <p:nvPicPr>
            <p:cNvPr id="23" name="Picture 18"/>
            <p:cNvPicPr>
              <a:picLocks noChangeAspect="1" noChangeArrowheads="1"/>
            </p:cNvPicPr>
            <p:nvPr/>
          </p:nvPicPr>
          <p:blipFill>
            <a:blip r:embed="rId10" cstate="print"/>
            <a:stretch>
              <a:fillRect/>
            </a:stretch>
          </p:blipFill>
          <p:spPr bwMode="auto">
            <a:xfrm>
              <a:off x="567" y="2387"/>
              <a:ext cx="690" cy="918"/>
            </a:xfrm>
            <a:prstGeom prst="rect">
              <a:avLst/>
            </a:prstGeom>
            <a:noFill/>
            <a:ln w="9525">
              <a:noFill/>
              <a:miter lim="800000"/>
            </a:ln>
            <a:effectLst/>
          </p:spPr>
        </p:pic>
        <p:pic>
          <p:nvPicPr>
            <p:cNvPr id="24" name="Picture 19" descr="Biofoot2d"/>
            <p:cNvPicPr>
              <a:picLocks noChangeAspect="1" noChangeArrowheads="1"/>
            </p:cNvPicPr>
            <p:nvPr/>
          </p:nvPicPr>
          <p:blipFill>
            <a:blip r:embed="rId11" cstate="print"/>
            <a:stretch>
              <a:fillRect/>
            </a:stretch>
          </p:blipFill>
          <p:spPr bwMode="auto">
            <a:xfrm>
              <a:off x="2018" y="2432"/>
              <a:ext cx="635" cy="627"/>
            </a:xfrm>
            <a:prstGeom prst="rect">
              <a:avLst/>
            </a:prstGeom>
            <a:noFill/>
            <a:ln w="9525">
              <a:noFill/>
              <a:miter lim="800000"/>
            </a:ln>
          </p:spPr>
        </p:pic>
      </p:grpSp>
      <p:sp>
        <p:nvSpPr>
          <p:cNvPr id="8" name="7 Flecha abajo"/>
          <p:cNvSpPr/>
          <p:nvPr/>
        </p:nvSpPr>
        <p:spPr>
          <a:xfrm>
            <a:off x="5402466" y="2929027"/>
            <a:ext cx="53579"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350" dirty="0">
              <a:solidFill>
                <a:prstClr val="white"/>
              </a:solidFill>
            </a:endParaRPr>
          </a:p>
        </p:txBody>
      </p:sp>
      <p:sp>
        <p:nvSpPr>
          <p:cNvPr id="26" name="1 Título">
            <a:extLst>
              <a:ext uri="{FF2B5EF4-FFF2-40B4-BE49-F238E27FC236}">
                <a16:creationId xmlns:a16="http://schemas.microsoft.com/office/drawing/2014/main" id="{7532DD30-F611-4DE3-BF86-1EFDC1151872}"/>
              </a:ext>
            </a:extLst>
          </p:cNvPr>
          <p:cNvSpPr txBox="1"/>
          <p:nvPr/>
        </p:nvSpPr>
        <p:spPr>
          <a:xfrm>
            <a:off x="1539479" y="726275"/>
            <a:ext cx="6172200" cy="789552"/>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a:defRPr>
            </a:lvl1pPr>
            <a:lvl2pPr algn="ctr" defTabSz="642938" rtl="0" eaLnBrk="0" fontAlgn="base" hangingPunct="0">
              <a:spcBef>
                <a:spcPct val="0"/>
              </a:spcBef>
              <a:spcAft>
                <a:spcPct val="0"/>
              </a:spcAft>
              <a:defRPr sz="2400" b="1">
                <a:solidFill>
                  <a:schemeClr val="tx1"/>
                </a:solidFill>
                <a:latin typeface="Arial Bold"/>
                <a:sym typeface="Arial Bold"/>
              </a:defRPr>
            </a:lvl2pPr>
            <a:lvl3pPr algn="ctr" defTabSz="642938" rtl="0" eaLnBrk="0" fontAlgn="base" hangingPunct="0">
              <a:spcBef>
                <a:spcPct val="0"/>
              </a:spcBef>
              <a:spcAft>
                <a:spcPct val="0"/>
              </a:spcAft>
              <a:defRPr sz="2400" b="1">
                <a:solidFill>
                  <a:schemeClr val="tx1"/>
                </a:solidFill>
                <a:latin typeface="Arial Bold"/>
                <a:sym typeface="Arial Bold"/>
              </a:defRPr>
            </a:lvl3pPr>
            <a:lvl4pPr algn="ctr" defTabSz="642938" rtl="0" eaLnBrk="0" fontAlgn="base" hangingPunct="0">
              <a:spcBef>
                <a:spcPct val="0"/>
              </a:spcBef>
              <a:spcAft>
                <a:spcPct val="0"/>
              </a:spcAft>
              <a:defRPr sz="2400" b="1">
                <a:solidFill>
                  <a:schemeClr val="tx1"/>
                </a:solidFill>
                <a:latin typeface="Arial Bold"/>
                <a:sym typeface="Arial Bold"/>
              </a:defRPr>
            </a:lvl4pPr>
            <a:lvl5pPr algn="ctr" defTabSz="642938" rtl="0" eaLnBrk="0" fontAlgn="base" hangingPunct="0">
              <a:spcBef>
                <a:spcPct val="0"/>
              </a:spcBef>
              <a:spcAft>
                <a:spcPct val="0"/>
              </a:spcAft>
              <a:defRPr sz="2400" b="1">
                <a:solidFill>
                  <a:schemeClr val="tx1"/>
                </a:solidFill>
                <a:latin typeface="Arial Bold"/>
                <a:sym typeface="Arial Bold"/>
              </a:defRPr>
            </a:lvl5pPr>
            <a:lvl6pPr marL="457200" algn="ctr" defTabSz="642938" rtl="0" fontAlgn="base">
              <a:spcBef>
                <a:spcPct val="0"/>
              </a:spcBef>
              <a:spcAft>
                <a:spcPct val="0"/>
              </a:spcAft>
              <a:defRPr sz="2800" b="1">
                <a:solidFill>
                  <a:srgbClr val="202261"/>
                </a:solidFill>
                <a:latin typeface="Arial Bold"/>
                <a:sym typeface="Arial Bold"/>
              </a:defRPr>
            </a:lvl6pPr>
            <a:lvl7pPr marL="914400" algn="ctr" defTabSz="642938" rtl="0" fontAlgn="base">
              <a:spcBef>
                <a:spcPct val="0"/>
              </a:spcBef>
              <a:spcAft>
                <a:spcPct val="0"/>
              </a:spcAft>
              <a:defRPr sz="2800" b="1">
                <a:solidFill>
                  <a:srgbClr val="202261"/>
                </a:solidFill>
                <a:latin typeface="Arial Bold"/>
                <a:sym typeface="Arial Bold"/>
              </a:defRPr>
            </a:lvl7pPr>
            <a:lvl8pPr marL="1371600" algn="ctr" defTabSz="642938" rtl="0" fontAlgn="base">
              <a:spcBef>
                <a:spcPct val="0"/>
              </a:spcBef>
              <a:spcAft>
                <a:spcPct val="0"/>
              </a:spcAft>
              <a:defRPr sz="2800" b="1">
                <a:solidFill>
                  <a:srgbClr val="202261"/>
                </a:solidFill>
                <a:latin typeface="Arial Bold"/>
                <a:sym typeface="Arial Bold"/>
              </a:defRPr>
            </a:lvl8pPr>
            <a:lvl9pPr marL="1828800" algn="ctr" defTabSz="642938" rtl="0" fontAlgn="base">
              <a:spcBef>
                <a:spcPct val="0"/>
              </a:spcBef>
              <a:spcAft>
                <a:spcPct val="0"/>
              </a:spcAft>
              <a:defRPr sz="2800" b="1">
                <a:solidFill>
                  <a:srgbClr val="202261"/>
                </a:solidFill>
                <a:latin typeface="Arial Bold"/>
                <a:sym typeface="Arial Bold"/>
              </a:defRPr>
            </a:lvl9pPr>
          </a:lstStyle>
          <a:p>
            <a:r>
              <a:rPr lang="es-ES" sz="2200" dirty="0">
                <a:solidFill>
                  <a:srgbClr val="262673"/>
                </a:solidFill>
              </a:rPr>
              <a:t>Valoración clínica y biomecánica</a:t>
            </a:r>
            <a:br>
              <a:rPr lang="es-ES" sz="2200" dirty="0">
                <a:solidFill>
                  <a:srgbClr val="262673"/>
                </a:solidFill>
              </a:rPr>
            </a:br>
            <a:r>
              <a:rPr lang="es-ES" sz="2200" dirty="0">
                <a:solidFill>
                  <a:srgbClr val="262673"/>
                </a:solidFill>
                <a:ea typeface="Arial Bold"/>
                <a:cs typeface="Arial Bold"/>
              </a:rPr>
              <a:t>¿Por qué es útil la valoración funcional?</a:t>
            </a:r>
            <a:endParaRPr lang="en-GB" sz="2200" b="1" i="0" strike="noStrike" cap="none" spc="0" baseline="0" dirty="0">
              <a:solidFill>
                <a:srgbClr val="262673"/>
              </a:solidFill>
              <a:effectLst/>
              <a:latin typeface="+mn-lt"/>
              <a:ea typeface="Arial Bold"/>
              <a:cs typeface="Arial Bold"/>
            </a:endParaRPr>
          </a:p>
        </p:txBody>
      </p:sp>
      <p:sp>
        <p:nvSpPr>
          <p:cNvPr id="27" name="4 CuadroTexto">
            <a:extLst>
              <a:ext uri="{FF2B5EF4-FFF2-40B4-BE49-F238E27FC236}">
                <a16:creationId xmlns:a16="http://schemas.microsoft.com/office/drawing/2014/main" id="{3C21770D-E7D6-4572-8EC5-A3367884B55D}"/>
              </a:ext>
            </a:extLst>
          </p:cNvPr>
          <p:cNvSpPr txBox="1"/>
          <p:nvPr/>
        </p:nvSpPr>
        <p:spPr>
          <a:xfrm>
            <a:off x="2214544" y="2461814"/>
            <a:ext cx="1768079" cy="24622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ES" dirty="0">
                <a:solidFill>
                  <a:prstClr val="black"/>
                </a:solidFill>
                <a:effectLst>
                  <a:outerShdw blurRad="38100" dist="38100" dir="2700000" algn="tl">
                    <a:srgbClr val="000000">
                      <a:alpha val="43137"/>
                    </a:srgbClr>
                  </a:outerShdw>
                </a:effectLst>
              </a:rPr>
              <a:t>Pruebas diagnósticas</a:t>
            </a:r>
          </a:p>
        </p:txBody>
      </p:sp>
      <p:sp>
        <p:nvSpPr>
          <p:cNvPr id="28" name="8 CuadroTexto">
            <a:extLst>
              <a:ext uri="{FF2B5EF4-FFF2-40B4-BE49-F238E27FC236}">
                <a16:creationId xmlns:a16="http://schemas.microsoft.com/office/drawing/2014/main" id="{35C6E798-E2C9-4FC5-956B-7F848E2C24E9}"/>
              </a:ext>
            </a:extLst>
          </p:cNvPr>
          <p:cNvSpPr txBox="1">
            <a:spLocks noChangeArrowheads="1"/>
          </p:cNvSpPr>
          <p:nvPr/>
        </p:nvSpPr>
        <p:spPr bwMode="auto">
          <a:xfrm>
            <a:off x="1946653" y="3848468"/>
            <a:ext cx="2303859" cy="246221"/>
          </a:xfrm>
          <a:prstGeom prst="rect">
            <a:avLst/>
          </a:prstGeom>
          <a:noFill/>
          <a:ln w="9525">
            <a:noFill/>
            <a:miter lim="800000"/>
            <a:headEnd/>
            <a:tailEnd/>
          </a:ln>
        </p:spPr>
        <p:txBody>
          <a:bodyPr>
            <a:spAutoFit/>
          </a:bodyPr>
          <a:lstStyle/>
          <a:p>
            <a:pPr algn="ctr"/>
            <a:r>
              <a:rPr lang="es-ES" dirty="0">
                <a:solidFill>
                  <a:srgbClr val="000000"/>
                </a:solidFill>
                <a:latin typeface="Verdana" pitchFamily="34" charset="0"/>
              </a:rPr>
              <a:t>DIAGNÓSTICO</a:t>
            </a:r>
          </a:p>
        </p:txBody>
      </p:sp>
      <p:sp>
        <p:nvSpPr>
          <p:cNvPr id="29" name="13 CuadroTexto">
            <a:extLst>
              <a:ext uri="{FF2B5EF4-FFF2-40B4-BE49-F238E27FC236}">
                <a16:creationId xmlns:a16="http://schemas.microsoft.com/office/drawing/2014/main" id="{36BA8979-FE5C-49CD-9D99-410D9F00CEE0}"/>
              </a:ext>
            </a:extLst>
          </p:cNvPr>
          <p:cNvSpPr txBox="1"/>
          <p:nvPr/>
        </p:nvSpPr>
        <p:spPr>
          <a:xfrm>
            <a:off x="2864992" y="4912978"/>
            <a:ext cx="2893219" cy="276999"/>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es-ES" sz="1200" dirty="0">
                <a:solidFill>
                  <a:prstClr val="white"/>
                </a:solidFill>
                <a:effectLst>
                  <a:outerShdw blurRad="38100" dist="38100" dir="2700000" algn="tl">
                    <a:srgbClr val="000000">
                      <a:alpha val="43137"/>
                    </a:srgbClr>
                  </a:outerShdw>
                </a:effectLst>
              </a:rPr>
              <a:t>ESTADO REAL DEL PACIENTE</a:t>
            </a:r>
          </a:p>
        </p:txBody>
      </p:sp>
      <p:sp>
        <p:nvSpPr>
          <p:cNvPr id="30" name="5 CuadroTexto">
            <a:extLst>
              <a:ext uri="{FF2B5EF4-FFF2-40B4-BE49-F238E27FC236}">
                <a16:creationId xmlns:a16="http://schemas.microsoft.com/office/drawing/2014/main" id="{6A0D62AA-7B55-4051-9EA3-E8EB6CF5CBCC}"/>
              </a:ext>
            </a:extLst>
          </p:cNvPr>
          <p:cNvSpPr txBox="1"/>
          <p:nvPr/>
        </p:nvSpPr>
        <p:spPr>
          <a:xfrm>
            <a:off x="4464842" y="2462916"/>
            <a:ext cx="2732484" cy="24622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ES" dirty="0">
                <a:solidFill>
                  <a:prstClr val="black"/>
                </a:solidFill>
                <a:effectLst>
                  <a:outerShdw blurRad="38100" dist="38100" dir="2700000" algn="tl">
                    <a:srgbClr val="000000">
                      <a:alpha val="43137"/>
                    </a:srgbClr>
                  </a:outerShdw>
                </a:effectLst>
              </a:rPr>
              <a:t>Información de valoración funcional</a:t>
            </a:r>
          </a:p>
        </p:txBody>
      </p:sp>
      <p:sp>
        <p:nvSpPr>
          <p:cNvPr id="31" name="9 CuadroTexto">
            <a:extLst>
              <a:ext uri="{FF2B5EF4-FFF2-40B4-BE49-F238E27FC236}">
                <a16:creationId xmlns:a16="http://schemas.microsoft.com/office/drawing/2014/main" id="{4938879C-9BA5-4779-94F3-11BE7DB8A719}"/>
              </a:ext>
            </a:extLst>
          </p:cNvPr>
          <p:cNvSpPr txBox="1">
            <a:spLocks noChangeArrowheads="1"/>
          </p:cNvSpPr>
          <p:nvPr/>
        </p:nvSpPr>
        <p:spPr bwMode="auto">
          <a:xfrm>
            <a:off x="3724127" y="3845610"/>
            <a:ext cx="3268265" cy="246221"/>
          </a:xfrm>
          <a:prstGeom prst="rect">
            <a:avLst/>
          </a:prstGeom>
          <a:noFill/>
          <a:ln w="9525">
            <a:noFill/>
            <a:miter lim="800000"/>
            <a:headEnd/>
            <a:tailEnd/>
          </a:ln>
        </p:spPr>
        <p:txBody>
          <a:bodyPr>
            <a:spAutoFit/>
          </a:bodyPr>
          <a:lstStyle/>
          <a:p>
            <a:pPr algn="ctr"/>
            <a:r>
              <a:rPr lang="es-ES" dirty="0">
                <a:solidFill>
                  <a:srgbClr val="000000"/>
                </a:solidFill>
                <a:latin typeface="Verdana" pitchFamily="34" charset="0"/>
              </a:rPr>
              <a:t>ESTADO FUNCIONAL</a:t>
            </a:r>
          </a:p>
        </p:txBody>
      </p:sp>
    </p:spTree>
    <p:extLst>
      <p:ext uri="{BB962C8B-B14F-4D97-AF65-F5344CB8AC3E}">
        <p14:creationId xmlns:p14="http://schemas.microsoft.com/office/powerpoint/2010/main" val="9101582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Prostokąt 3">
            <a:extLst>
              <a:ext uri="{FF2B5EF4-FFF2-40B4-BE49-F238E27FC236}">
                <a16:creationId xmlns:a16="http://schemas.microsoft.com/office/drawing/2014/main" id="{6F1E17A5-99A2-450F-AC97-BC84B3D4606F}"/>
              </a:ext>
            </a:extLst>
          </p:cNvPr>
          <p:cNvSpPr/>
          <p:nvPr/>
        </p:nvSpPr>
        <p:spPr>
          <a:xfrm>
            <a:off x="711448" y="1556792"/>
            <a:ext cx="8072961" cy="707886"/>
          </a:xfrm>
          <a:prstGeom prst="rect">
            <a:avLst/>
          </a:prstGeom>
          <a:noFill/>
        </p:spPr>
        <p:txBody>
          <a:bodyPr wrap="square">
            <a:spAutoFit/>
          </a:bodyPr>
          <a:lstStyle/>
          <a:p>
            <a:pPr lvl="0">
              <a:defRPr/>
            </a:pPr>
            <a:r>
              <a:rPr lang="en-GB" sz="2000" b="0" i="0" strike="noStrike" cap="none" spc="0" baseline="0" dirty="0" err="1">
                <a:solidFill>
                  <a:srgbClr val="000000"/>
                </a:solidFill>
                <a:effectLst/>
                <a:latin typeface="Arial"/>
                <a:ea typeface="Arial"/>
                <a:cs typeface="Arial"/>
              </a:rPr>
              <a:t>Existen</a:t>
            </a:r>
            <a:r>
              <a:rPr lang="en-GB" sz="2000" b="0" i="0" strike="noStrike" cap="none" spc="0" baseline="0" dirty="0">
                <a:solidFill>
                  <a:srgbClr val="000000"/>
                </a:solidFill>
                <a:effectLst/>
                <a:latin typeface="Arial"/>
                <a:ea typeface="Arial"/>
                <a:cs typeface="Arial"/>
              </a:rPr>
              <a:t> </a:t>
            </a:r>
            <a:r>
              <a:rPr lang="en-GB" sz="2000" b="0" i="0" strike="noStrike" cap="none" spc="0" baseline="0" dirty="0" err="1">
                <a:solidFill>
                  <a:srgbClr val="000000"/>
                </a:solidFill>
                <a:effectLst/>
                <a:latin typeface="Arial"/>
                <a:ea typeface="Arial"/>
                <a:cs typeface="Arial"/>
              </a:rPr>
              <a:t>diferentes</a:t>
            </a:r>
            <a:r>
              <a:rPr lang="en-GB" sz="2000" b="0" i="0" strike="noStrike" cap="none" spc="0" baseline="0" dirty="0">
                <a:solidFill>
                  <a:srgbClr val="000000"/>
                </a:solidFill>
                <a:effectLst/>
                <a:latin typeface="Arial"/>
                <a:ea typeface="Arial"/>
                <a:cs typeface="Arial"/>
              </a:rPr>
              <a:t> </a:t>
            </a:r>
            <a:r>
              <a:rPr lang="en-GB" sz="2000" b="0" i="0" strike="noStrike" cap="none" spc="0" baseline="0" dirty="0" err="1">
                <a:solidFill>
                  <a:srgbClr val="000000"/>
                </a:solidFill>
                <a:effectLst/>
                <a:latin typeface="Arial"/>
                <a:ea typeface="Arial"/>
                <a:cs typeface="Arial"/>
              </a:rPr>
              <a:t>pruebas</a:t>
            </a:r>
            <a:r>
              <a:rPr lang="en-GB" sz="2000" b="0" i="0" strike="noStrike" cap="none" spc="0" baseline="0" dirty="0">
                <a:solidFill>
                  <a:srgbClr val="000000"/>
                </a:solidFill>
                <a:effectLst/>
                <a:latin typeface="Arial"/>
                <a:ea typeface="Arial"/>
                <a:cs typeface="Arial"/>
              </a:rPr>
              <a:t> de </a:t>
            </a:r>
            <a:r>
              <a:rPr lang="en-GB" sz="2000" b="0" i="0" strike="noStrike" cap="none" spc="0" baseline="0" dirty="0" err="1">
                <a:solidFill>
                  <a:srgbClr val="000000"/>
                </a:solidFill>
                <a:effectLst/>
                <a:latin typeface="Arial"/>
                <a:ea typeface="Arial"/>
                <a:cs typeface="Arial"/>
              </a:rPr>
              <a:t>valoración</a:t>
            </a:r>
            <a:r>
              <a:rPr lang="en-GB" sz="2000" b="0" i="0" strike="noStrike" cap="none" spc="0" baseline="0" dirty="0">
                <a:solidFill>
                  <a:srgbClr val="000000"/>
                </a:solidFill>
                <a:effectLst/>
                <a:latin typeface="Arial"/>
                <a:ea typeface="Arial"/>
                <a:cs typeface="Arial"/>
              </a:rPr>
              <a:t> </a:t>
            </a:r>
            <a:r>
              <a:rPr lang="en-GB" sz="2000" b="0" i="0" strike="noStrike" cap="none" spc="0" baseline="0" dirty="0" err="1">
                <a:solidFill>
                  <a:srgbClr val="000000"/>
                </a:solidFill>
                <a:effectLst/>
                <a:latin typeface="Arial"/>
                <a:ea typeface="Arial"/>
                <a:cs typeface="Arial"/>
              </a:rPr>
              <a:t>biomecánica</a:t>
            </a:r>
            <a:r>
              <a:rPr lang="en-GB" sz="2000" b="0" i="0" strike="noStrike" cap="none" spc="0" baseline="0" dirty="0">
                <a:solidFill>
                  <a:srgbClr val="000000"/>
                </a:solidFill>
                <a:effectLst/>
                <a:latin typeface="Arial"/>
                <a:ea typeface="Arial"/>
                <a:cs typeface="Arial"/>
              </a:rPr>
              <a:t>. </a:t>
            </a:r>
            <a:r>
              <a:rPr lang="es-ES" sz="2000" b="0" i="0" strike="noStrike" cap="none" spc="0" baseline="0" dirty="0">
                <a:solidFill>
                  <a:srgbClr val="000000"/>
                </a:solidFill>
                <a:effectLst/>
                <a:latin typeface="Arial"/>
                <a:ea typeface="Arial"/>
                <a:cs typeface="Arial"/>
              </a:rPr>
              <a:t>L</a:t>
            </a:r>
            <a:r>
              <a:rPr lang="es-ES" sz="2000" b="0" dirty="0">
                <a:solidFill>
                  <a:srgbClr val="000000"/>
                </a:solidFill>
                <a:latin typeface="Arial"/>
                <a:ea typeface="Arial"/>
                <a:cs typeface="Arial"/>
              </a:rPr>
              <a:t>os elementos que determinan una prueba de valoración biomecánica son:</a:t>
            </a:r>
            <a:endParaRPr lang="en-GB" sz="2000" b="0" i="0" strike="noStrike" cap="none" spc="0" baseline="0" dirty="0">
              <a:solidFill>
                <a:srgbClr val="000000"/>
              </a:solidFill>
              <a:effectLst/>
              <a:latin typeface="Arial"/>
              <a:ea typeface="Arial"/>
              <a:cs typeface="Arial"/>
            </a:endParaRPr>
          </a:p>
        </p:txBody>
      </p:sp>
      <p:sp>
        <p:nvSpPr>
          <p:cNvPr id="9" name="Prostokąt 1">
            <a:extLst>
              <a:ext uri="{FF2B5EF4-FFF2-40B4-BE49-F238E27FC236}">
                <a16:creationId xmlns:a16="http://schemas.microsoft.com/office/drawing/2014/main" id="{29AFF2AD-6C86-4251-80BD-C483AB019EA7}"/>
              </a:ext>
            </a:extLst>
          </p:cNvPr>
          <p:cNvSpPr/>
          <p:nvPr/>
        </p:nvSpPr>
        <p:spPr>
          <a:xfrm>
            <a:off x="683568" y="978216"/>
            <a:ext cx="8136649" cy="738664"/>
          </a:xfrm>
          <a:prstGeom prst="rect">
            <a:avLst/>
          </a:prstGeom>
        </p:spPr>
        <p:txBody>
          <a:bodyPr wrap="square">
            <a:spAutoFit/>
          </a:bodyPr>
          <a:lstStyle/>
          <a:p>
            <a:pPr lvl="0">
              <a:defRPr/>
            </a:pPr>
            <a:r>
              <a:rPr lang="en-GB" sz="2200" b="1" i="0" strike="noStrike" cap="none" spc="0" baseline="0" dirty="0">
                <a:solidFill>
                  <a:srgbClr val="262673"/>
                </a:solidFill>
                <a:effectLst/>
                <a:latin typeface="Arial"/>
                <a:ea typeface="Arial"/>
                <a:cs typeface="Arial"/>
              </a:rPr>
              <a:t>RECUERDA:</a:t>
            </a:r>
          </a:p>
          <a:p>
            <a:pPr marL="0" marR="0" lvl="0" indent="0" algn="ctr" defTabSz="914400" rtl="0" eaLnBrk="0" fontAlgn="base" latinLnBrk="0" hangingPunct="0">
              <a:lnSpc>
                <a:spcPct val="100000"/>
              </a:lnSpc>
              <a:spcBef>
                <a:spcPct val="0"/>
              </a:spcBef>
              <a:spcAft>
                <a:spcPct val="0"/>
              </a:spcAft>
              <a:buClrTx/>
              <a:buSzTx/>
              <a:buFontTx/>
              <a:buNone/>
              <a:defRPr/>
            </a:pPr>
            <a:endParaRPr lang="en-US" sz="2000" b="0" dirty="0">
              <a:solidFill>
                <a:srgbClr val="262673"/>
              </a:solidFill>
              <a:latin typeface="Arial"/>
              <a:cs typeface="Arial"/>
            </a:endParaRPr>
          </a:p>
        </p:txBody>
      </p:sp>
      <p:sp>
        <p:nvSpPr>
          <p:cNvPr id="15" name="Prostokąt 3">
            <a:extLst>
              <a:ext uri="{FF2B5EF4-FFF2-40B4-BE49-F238E27FC236}">
                <a16:creationId xmlns:a16="http://schemas.microsoft.com/office/drawing/2014/main" id="{CBBEC676-707C-4B4B-9D39-FD2D911B7886}"/>
              </a:ext>
            </a:extLst>
          </p:cNvPr>
          <p:cNvSpPr/>
          <p:nvPr/>
        </p:nvSpPr>
        <p:spPr>
          <a:xfrm>
            <a:off x="383873" y="1951672"/>
            <a:ext cx="8072961" cy="36009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2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p>
          <a:p>
            <a:pPr marL="342900" lvl="0" indent="-342900">
              <a:buFont typeface="Arial" panose="020B0604020202020204" pitchFamily="34" charset="0"/>
              <a:buChar char="•"/>
              <a:defRPr/>
            </a:pPr>
            <a:r>
              <a:rPr lang="es-ES" sz="2000" b="0" dirty="0">
                <a:solidFill>
                  <a:srgbClr val="000000"/>
                </a:solidFill>
                <a:latin typeface="Arial"/>
                <a:ea typeface="Arial"/>
                <a:cs typeface="Arial"/>
              </a:rPr>
              <a:t>La función a valorar.</a:t>
            </a:r>
          </a:p>
          <a:p>
            <a:pPr marL="342900" lvl="0" indent="-342900">
              <a:buFont typeface="Arial" panose="020B0604020202020204" pitchFamily="34" charset="0"/>
              <a:buChar char="•"/>
              <a:defRPr/>
            </a:pPr>
            <a:r>
              <a:rPr lang="es-ES" sz="2000" b="0" dirty="0">
                <a:solidFill>
                  <a:srgbClr val="000000"/>
                </a:solidFill>
                <a:latin typeface="Arial"/>
                <a:ea typeface="Arial"/>
                <a:cs typeface="Arial"/>
              </a:rPr>
              <a:t>La técnica instrumental empleada en la valoración.</a:t>
            </a:r>
          </a:p>
          <a:p>
            <a:pPr marL="342900" lvl="0" indent="-342900">
              <a:buFont typeface="Arial" panose="020B0604020202020204" pitchFamily="34" charset="0"/>
              <a:buChar char="•"/>
              <a:defRPr/>
            </a:pPr>
            <a:r>
              <a:rPr lang="es-ES" sz="2000" b="0" dirty="0">
                <a:solidFill>
                  <a:srgbClr val="000000"/>
                </a:solidFill>
                <a:latin typeface="Arial"/>
                <a:ea typeface="Arial"/>
                <a:cs typeface="Arial"/>
              </a:rPr>
              <a:t>El protocolo de valoración empleado.</a:t>
            </a:r>
          </a:p>
          <a:p>
            <a:pPr marL="0" marR="0" lvl="0" indent="0" algn="l" defTabSz="914400" rtl="0" eaLnBrk="0" fontAlgn="base" latinLnBrk="0" hangingPunct="0">
              <a:lnSpc>
                <a:spcPct val="100000"/>
              </a:lnSpc>
              <a:spcBef>
                <a:spcPct val="0"/>
              </a:spcBef>
              <a:spcAft>
                <a:spcPct val="0"/>
              </a:spcAft>
              <a:buClrTx/>
              <a:buSzTx/>
              <a:buFontTx/>
              <a:buNone/>
              <a:defRPr/>
            </a:pPr>
            <a:endParaRPr lang="en-GB" sz="2200" b="1" i="0" strike="noStrike" cap="none" spc="0" baseline="0" dirty="0">
              <a:solidFill>
                <a:srgbClr val="333399"/>
              </a:solidFill>
              <a:effectLst/>
              <a:latin typeface="Arial"/>
              <a:ea typeface="Arial"/>
              <a:cs typeface="Arial"/>
            </a:endParaRPr>
          </a:p>
          <a:p>
            <a:pPr marL="0" marR="0" lvl="0" indent="0" algn="l" defTabSz="914400" rtl="0" eaLnBrk="0" fontAlgn="base" latinLnBrk="0" hangingPunct="0">
              <a:lnSpc>
                <a:spcPct val="100000"/>
              </a:lnSpc>
              <a:spcBef>
                <a:spcPct val="0"/>
              </a:spcBef>
              <a:spcAft>
                <a:spcPct val="0"/>
              </a:spcAft>
              <a:buClrTx/>
              <a:buSzTx/>
              <a:buFontTx/>
              <a:buNone/>
              <a:defRPr/>
            </a:pPr>
            <a:r>
              <a:rPr lang="en-GB" sz="2200" b="1" i="0" strike="noStrike" cap="none" spc="0" baseline="0" dirty="0">
                <a:solidFill>
                  <a:srgbClr val="333399"/>
                </a:solidFill>
                <a:effectLst/>
                <a:latin typeface="Arial"/>
                <a:ea typeface="Arial"/>
                <a:cs typeface="Arial"/>
              </a:rPr>
              <a:t>Y EN ESTA UNIDAD AÑADIMOS:</a:t>
            </a: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342900" lvl="0" indent="-342900">
              <a:buFont typeface="Arial" panose="020B0604020202020204" pitchFamily="34" charset="0"/>
              <a:buChar char="•"/>
              <a:defRPr/>
            </a:pPr>
            <a:r>
              <a:rPr lang="es-ES" sz="2000" dirty="0">
                <a:solidFill>
                  <a:srgbClr val="333399"/>
                </a:solidFill>
                <a:latin typeface="Arial"/>
                <a:ea typeface="Arial"/>
                <a:cs typeface="Arial"/>
              </a:rPr>
              <a:t>Los resultados obtenidos, en qué unidades y con qué técnicas de análisis de datos se han obtenido. </a:t>
            </a:r>
          </a:p>
          <a:p>
            <a:pPr marL="342900" lvl="0" indent="-342900">
              <a:buFont typeface="Arial" panose="020B0604020202020204" pitchFamily="34" charset="0"/>
              <a:buChar char="•"/>
              <a:defRPr/>
            </a:pPr>
            <a:r>
              <a:rPr lang="es-ES" sz="2000" dirty="0">
                <a:solidFill>
                  <a:srgbClr val="333399"/>
                </a:solidFill>
                <a:latin typeface="Arial"/>
                <a:ea typeface="Arial"/>
                <a:cs typeface="Arial"/>
              </a:rPr>
              <a:t>La existencia de criterios estándar para la interpretación de los resultados.</a:t>
            </a:r>
          </a:p>
        </p:txBody>
      </p:sp>
    </p:spTree>
    <p:extLst>
      <p:ext uri="{BB962C8B-B14F-4D97-AF65-F5344CB8AC3E}">
        <p14:creationId xmlns:p14="http://schemas.microsoft.com/office/powerpoint/2010/main" val="2909816531"/>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a:extLst>
              <a:ext uri="{FF2B5EF4-FFF2-40B4-BE49-F238E27FC236}">
                <a16:creationId xmlns:a16="http://schemas.microsoft.com/office/drawing/2014/main" id="{3FB3C9CD-1A5B-4461-942E-F502AA6DDAF2}"/>
              </a:ext>
            </a:extLst>
          </p:cNvPr>
          <p:cNvCxnSpPr/>
          <p:nvPr/>
        </p:nvCxnSpPr>
        <p:spPr bwMode="auto">
          <a:xfrm flipV="1">
            <a:off x="0" y="1844824"/>
            <a:ext cx="9144000" cy="1"/>
          </a:xfrm>
          <a:prstGeom prst="line">
            <a:avLst/>
          </a:prstGeom>
          <a:noFill/>
          <a:ln w="12700" cap="flat" cmpd="sng" algn="ctr">
            <a:solidFill>
              <a:schemeClr val="tx1"/>
            </a:solidFill>
            <a:prstDash val="solid"/>
            <a:round/>
            <a:headEnd type="none" w="med" len="med"/>
            <a:tailEnd type="none" w="med" len="med"/>
          </a:ln>
          <a:effectLst/>
        </p:spPr>
      </p:cxnSp>
      <p:cxnSp>
        <p:nvCxnSpPr>
          <p:cNvPr id="11" name="Conector recto 10">
            <a:extLst>
              <a:ext uri="{FF2B5EF4-FFF2-40B4-BE49-F238E27FC236}">
                <a16:creationId xmlns:a16="http://schemas.microsoft.com/office/drawing/2014/main" id="{4DB79008-AAE9-4585-A43B-7CDF381F7518}"/>
              </a:ext>
            </a:extLst>
          </p:cNvPr>
          <p:cNvCxnSpPr/>
          <p:nvPr/>
        </p:nvCxnSpPr>
        <p:spPr bwMode="auto">
          <a:xfrm flipV="1">
            <a:off x="0" y="4221088"/>
            <a:ext cx="9144000" cy="1"/>
          </a:xfrm>
          <a:prstGeom prst="line">
            <a:avLst/>
          </a:prstGeom>
          <a:noFill/>
          <a:ln w="12700" cap="flat" cmpd="sng" algn="ctr">
            <a:solidFill>
              <a:schemeClr val="tx1"/>
            </a:solidFill>
            <a:prstDash val="solid"/>
            <a:round/>
            <a:headEnd type="none" w="med" len="med"/>
            <a:tailEnd type="none" w="med" len="med"/>
          </a:ln>
          <a:effectLst/>
        </p:spPr>
      </p:cxnSp>
      <p:pic>
        <p:nvPicPr>
          <p:cNvPr id="12" name="Imagen 11">
            <a:extLst>
              <a:ext uri="{FF2B5EF4-FFF2-40B4-BE49-F238E27FC236}">
                <a16:creationId xmlns:a16="http://schemas.microsoft.com/office/drawing/2014/main" id="{E94006DC-BF02-4AD9-97AD-CF849B6CABF2}"/>
              </a:ext>
            </a:extLst>
          </p:cNvPr>
          <p:cNvPicPr>
            <a:picLocks noChangeAspect="1"/>
          </p:cNvPicPr>
          <p:nvPr/>
        </p:nvPicPr>
        <p:blipFill>
          <a:blip r:embed="rId3" cstate="print"/>
          <a:stretch>
            <a:fillRect/>
          </a:stretch>
        </p:blipFill>
        <p:spPr>
          <a:xfrm>
            <a:off x="0" y="1156173"/>
            <a:ext cx="9144000" cy="12184"/>
          </a:xfrm>
          <a:prstGeom prst="rect">
            <a:avLst/>
          </a:prstGeom>
        </p:spPr>
      </p:pic>
      <p:sp>
        <p:nvSpPr>
          <p:cNvPr id="9" name="Marcador de contenido 8">
            <a:extLst>
              <a:ext uri="{FF2B5EF4-FFF2-40B4-BE49-F238E27FC236}">
                <a16:creationId xmlns:a16="http://schemas.microsoft.com/office/drawing/2014/main" id="{EAC1A604-574B-4657-9399-21673E7D281A}"/>
              </a:ext>
            </a:extLst>
          </p:cNvPr>
          <p:cNvSpPr>
            <a:spLocks noGrp="1"/>
          </p:cNvSpPr>
          <p:nvPr>
            <p:ph idx="1"/>
          </p:nvPr>
        </p:nvSpPr>
        <p:spPr/>
        <p:txBody>
          <a:bodyPr/>
          <a:lstStyle/>
          <a:p>
            <a:endParaRPr lang="es-ES"/>
          </a:p>
        </p:txBody>
      </p:sp>
      <p:sp>
        <p:nvSpPr>
          <p:cNvPr id="13" name="Marcador de contenido 1">
            <a:extLst>
              <a:ext uri="{FF2B5EF4-FFF2-40B4-BE49-F238E27FC236}">
                <a16:creationId xmlns:a16="http://schemas.microsoft.com/office/drawing/2014/main" id="{4F2305DF-42E8-4CA4-A1DB-D2904D62E84D}"/>
              </a:ext>
            </a:extLst>
          </p:cNvPr>
          <p:cNvSpPr txBox="1">
            <a:spLocks/>
          </p:cNvSpPr>
          <p:nvPr/>
        </p:nvSpPr>
        <p:spPr>
          <a:xfrm>
            <a:off x="107504" y="1556792"/>
            <a:ext cx="8928992" cy="4520244"/>
          </a:xfrm>
        </p:spPr>
        <p:txBody>
          <a:bodyPr/>
          <a:lst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a:lstStyle>
          <a:p>
            <a:endParaRPr lang="es-ES" b="0" kern="0" dirty="0"/>
          </a:p>
          <a:p>
            <a:pPr>
              <a:spcBef>
                <a:spcPts val="0"/>
              </a:spcBef>
            </a:pPr>
            <a:endParaRPr lang="es-ES" sz="1400" b="0" kern="0" dirty="0"/>
          </a:p>
          <a:p>
            <a:pPr>
              <a:spcBef>
                <a:spcPts val="0"/>
              </a:spcBef>
            </a:pPr>
            <a:r>
              <a:rPr lang="es-ES" sz="1400" b="1" kern="0" dirty="0"/>
              <a:t>	 MOVILIDAD</a:t>
            </a:r>
          </a:p>
          <a:p>
            <a:pPr>
              <a:spcBef>
                <a:spcPts val="0"/>
              </a:spcBef>
            </a:pPr>
            <a:r>
              <a:rPr lang="es-ES" sz="1400" b="0" kern="0" dirty="0"/>
              <a:t>	</a:t>
            </a:r>
          </a:p>
          <a:p>
            <a:pPr>
              <a:spcBef>
                <a:spcPts val="0"/>
              </a:spcBef>
            </a:pPr>
            <a:r>
              <a:rPr lang="es-ES" sz="1400" b="0" kern="0" dirty="0">
                <a:solidFill>
                  <a:srgbClr val="00B0F0"/>
                </a:solidFill>
              </a:rPr>
              <a:t>Amplitud de movimiento</a:t>
            </a:r>
            <a:r>
              <a:rPr lang="es-ES" sz="1400" b="0" kern="0" dirty="0"/>
              <a:t>:							</a:t>
            </a:r>
          </a:p>
          <a:p>
            <a:pPr>
              <a:spcBef>
                <a:spcPts val="0"/>
              </a:spcBef>
            </a:pPr>
            <a:r>
              <a:rPr lang="es-ES" sz="1400" b="0" kern="0" dirty="0"/>
              <a:t>				</a:t>
            </a:r>
            <a:r>
              <a:rPr lang="es-ES" sz="1400" b="0" kern="0" dirty="0">
                <a:solidFill>
                  <a:srgbClr val="00B050"/>
                </a:solidFill>
              </a:rPr>
              <a:t>Inclinómetros, </a:t>
            </a:r>
            <a:r>
              <a:rPr lang="es-ES" sz="1400" b="0" kern="0" dirty="0" err="1">
                <a:solidFill>
                  <a:srgbClr val="00B050"/>
                </a:solidFill>
              </a:rPr>
              <a:t>electrogoniómetros</a:t>
            </a:r>
            <a:r>
              <a:rPr lang="es-ES" sz="1400" b="0" kern="0" dirty="0"/>
              <a:t>	</a:t>
            </a:r>
            <a:r>
              <a:rPr lang="es-ES" sz="1400" b="0" kern="0" dirty="0">
                <a:solidFill>
                  <a:srgbClr val="002060"/>
                </a:solidFill>
              </a:rPr>
              <a:t>Amplitud de movimiento (º)</a:t>
            </a:r>
          </a:p>
          <a:p>
            <a:pPr>
              <a:spcBef>
                <a:spcPts val="0"/>
              </a:spcBef>
            </a:pPr>
            <a:r>
              <a:rPr lang="es-ES" sz="1400" b="0" kern="0" dirty="0"/>
              <a:t>	</a:t>
            </a:r>
          </a:p>
          <a:p>
            <a:pPr>
              <a:spcBef>
                <a:spcPts val="0"/>
              </a:spcBef>
            </a:pPr>
            <a:r>
              <a:rPr lang="es-ES" sz="1400" b="0" kern="0" dirty="0">
                <a:solidFill>
                  <a:srgbClr val="00B0F0"/>
                </a:solidFill>
              </a:rPr>
              <a:t>Características del movimiento</a:t>
            </a:r>
          </a:p>
          <a:p>
            <a:pPr>
              <a:spcBef>
                <a:spcPts val="0"/>
              </a:spcBef>
            </a:pPr>
            <a:r>
              <a:rPr lang="es-ES" sz="1400" b="0" kern="0" dirty="0"/>
              <a:t>				</a:t>
            </a:r>
            <a:r>
              <a:rPr lang="es-ES" sz="1400" b="0" kern="0" dirty="0">
                <a:solidFill>
                  <a:srgbClr val="00B050"/>
                </a:solidFill>
              </a:rPr>
              <a:t>Fotogrametría, inerciales</a:t>
            </a:r>
            <a:r>
              <a:rPr lang="es-ES" sz="1400" b="0" kern="0" dirty="0"/>
              <a:t>		</a:t>
            </a:r>
            <a:r>
              <a:rPr lang="es-ES" sz="1400" b="0" kern="0" dirty="0">
                <a:solidFill>
                  <a:srgbClr val="002060"/>
                </a:solidFill>
              </a:rPr>
              <a:t>Amplitud de movimiento (º)</a:t>
            </a:r>
          </a:p>
          <a:p>
            <a:pPr>
              <a:spcBef>
                <a:spcPts val="0"/>
              </a:spcBef>
            </a:pPr>
            <a:r>
              <a:rPr lang="es-ES" sz="1400" b="0" kern="0" dirty="0"/>
              <a:t>									</a:t>
            </a:r>
            <a:r>
              <a:rPr lang="es-ES" sz="1400" b="0" kern="0" dirty="0">
                <a:solidFill>
                  <a:srgbClr val="002060"/>
                </a:solidFill>
              </a:rPr>
              <a:t>Velocidad (º/s) / Aceleración angular </a:t>
            </a:r>
          </a:p>
          <a:p>
            <a:pPr>
              <a:spcBef>
                <a:spcPts val="0"/>
              </a:spcBef>
            </a:pPr>
            <a:r>
              <a:rPr lang="es-ES" sz="1400" b="1" kern="0" dirty="0"/>
              <a:t>									</a:t>
            </a:r>
            <a:r>
              <a:rPr lang="es-ES" sz="1400" b="0" kern="0" dirty="0">
                <a:solidFill>
                  <a:srgbClr val="002060"/>
                </a:solidFill>
              </a:rPr>
              <a:t>Armonía</a:t>
            </a:r>
          </a:p>
          <a:p>
            <a:pPr>
              <a:spcBef>
                <a:spcPts val="0"/>
              </a:spcBef>
            </a:pPr>
            <a:r>
              <a:rPr lang="es-ES" sz="1400" b="1" kern="0" dirty="0">
                <a:solidFill>
                  <a:srgbClr val="002060"/>
                </a:solidFill>
              </a:rPr>
              <a:t>									</a:t>
            </a:r>
            <a:r>
              <a:rPr lang="es-ES" sz="1400" b="0" kern="0" dirty="0">
                <a:solidFill>
                  <a:srgbClr val="002060"/>
                </a:solidFill>
              </a:rPr>
              <a:t>Repetibilidad</a:t>
            </a:r>
          </a:p>
          <a:p>
            <a:pPr>
              <a:spcBef>
                <a:spcPts val="0"/>
              </a:spcBef>
            </a:pPr>
            <a:endParaRPr lang="es-ES" sz="1400" b="1" kern="0" dirty="0"/>
          </a:p>
          <a:p>
            <a:pPr>
              <a:spcBef>
                <a:spcPts val="0"/>
              </a:spcBef>
            </a:pPr>
            <a:r>
              <a:rPr lang="es-ES" sz="1400" b="1" kern="0" dirty="0"/>
              <a:t>	FUERZA</a:t>
            </a:r>
            <a:r>
              <a:rPr lang="es-ES" sz="1400" b="0" kern="0" dirty="0"/>
              <a:t>:</a:t>
            </a:r>
          </a:p>
          <a:p>
            <a:pPr>
              <a:spcBef>
                <a:spcPts val="0"/>
              </a:spcBef>
            </a:pPr>
            <a:r>
              <a:rPr lang="es-ES" sz="1400" b="0" kern="0" dirty="0"/>
              <a:t>	</a:t>
            </a:r>
          </a:p>
          <a:p>
            <a:pPr>
              <a:spcBef>
                <a:spcPts val="0"/>
              </a:spcBef>
            </a:pPr>
            <a:r>
              <a:rPr lang="es-ES" sz="1400" b="0" kern="0" dirty="0">
                <a:solidFill>
                  <a:srgbClr val="00B0F0"/>
                </a:solidFill>
              </a:rPr>
              <a:t>Fuerza isométrica</a:t>
            </a:r>
          </a:p>
          <a:p>
            <a:pPr>
              <a:spcBef>
                <a:spcPts val="0"/>
              </a:spcBef>
            </a:pPr>
            <a:r>
              <a:rPr lang="es-ES" sz="1400" b="0" kern="0" dirty="0"/>
              <a:t>				</a:t>
            </a:r>
            <a:r>
              <a:rPr lang="es-ES" sz="1400" b="0" kern="0" dirty="0">
                <a:solidFill>
                  <a:srgbClr val="00B050"/>
                </a:solidFill>
              </a:rPr>
              <a:t>Dinamómetro</a:t>
            </a:r>
            <a:r>
              <a:rPr lang="es-ES" sz="1400" b="0" kern="0" dirty="0"/>
              <a:t>				</a:t>
            </a:r>
            <a:r>
              <a:rPr lang="es-ES" sz="1400" b="0" kern="0" dirty="0">
                <a:solidFill>
                  <a:srgbClr val="002060"/>
                </a:solidFill>
              </a:rPr>
              <a:t>Fuerza isométrica (N)</a:t>
            </a:r>
          </a:p>
          <a:p>
            <a:pPr>
              <a:spcBef>
                <a:spcPts val="0"/>
              </a:spcBef>
            </a:pPr>
            <a:r>
              <a:rPr lang="es-ES" sz="1400" b="0" kern="0" dirty="0"/>
              <a:t>	</a:t>
            </a:r>
          </a:p>
          <a:p>
            <a:pPr>
              <a:spcBef>
                <a:spcPts val="0"/>
              </a:spcBef>
            </a:pPr>
            <a:r>
              <a:rPr lang="es-ES" sz="1400" b="0" kern="0" dirty="0">
                <a:solidFill>
                  <a:srgbClr val="00B0F0"/>
                </a:solidFill>
              </a:rPr>
              <a:t>Actividad muscular</a:t>
            </a:r>
          </a:p>
          <a:p>
            <a:pPr>
              <a:spcBef>
                <a:spcPts val="0"/>
              </a:spcBef>
            </a:pPr>
            <a:r>
              <a:rPr lang="es-ES" sz="1400" b="0" kern="0" dirty="0"/>
              <a:t>				</a:t>
            </a:r>
            <a:r>
              <a:rPr lang="es-ES" sz="1400" b="0" kern="0" dirty="0">
                <a:solidFill>
                  <a:srgbClr val="00B050"/>
                </a:solidFill>
              </a:rPr>
              <a:t>Electromiografía de superficie</a:t>
            </a:r>
            <a:r>
              <a:rPr lang="es-ES" sz="1400" b="0" kern="0" dirty="0"/>
              <a:t>		</a:t>
            </a:r>
            <a:r>
              <a:rPr lang="es-ES" sz="1400" b="0" kern="0" dirty="0">
                <a:solidFill>
                  <a:srgbClr val="002060"/>
                </a:solidFill>
              </a:rPr>
              <a:t>Actividad muscular (cualitativo)</a:t>
            </a:r>
          </a:p>
        </p:txBody>
      </p:sp>
      <p:sp>
        <p:nvSpPr>
          <p:cNvPr id="15" name="1 Título">
            <a:extLst>
              <a:ext uri="{FF2B5EF4-FFF2-40B4-BE49-F238E27FC236}">
                <a16:creationId xmlns:a16="http://schemas.microsoft.com/office/drawing/2014/main" id="{567B9F1C-BC18-4140-B518-641787722BA3}"/>
              </a:ext>
            </a:extLst>
          </p:cNvPr>
          <p:cNvSpPr>
            <a:spLocks noGrp="1"/>
          </p:cNvSpPr>
          <p:nvPr>
            <p:ph type="title"/>
          </p:nvPr>
        </p:nvSpPr>
        <p:spPr>
          <a:xfrm>
            <a:off x="1485900" y="586098"/>
            <a:ext cx="6172200" cy="789552"/>
          </a:xfrm>
        </p:spPr>
        <p:txBody>
          <a:bodyPr>
            <a:normAutofit/>
          </a:bodyPr>
          <a:lstStyle/>
          <a:p>
            <a:r>
              <a:rPr lang="es-ES" sz="2200" dirty="0">
                <a:solidFill>
                  <a:schemeClr val="accent2">
                    <a:lumMod val="75000"/>
                  </a:schemeClr>
                </a:solidFill>
                <a:latin typeface="+mn-lt"/>
              </a:rPr>
              <a:t>Valoración funcional de la columna cervical</a:t>
            </a:r>
            <a:endParaRPr lang="es-ES" sz="2100" dirty="0">
              <a:solidFill>
                <a:srgbClr val="64A0C8"/>
              </a:solidFill>
            </a:endParaRPr>
          </a:p>
        </p:txBody>
      </p:sp>
      <p:sp>
        <p:nvSpPr>
          <p:cNvPr id="16" name="CuadroTexto 15">
            <a:extLst>
              <a:ext uri="{FF2B5EF4-FFF2-40B4-BE49-F238E27FC236}">
                <a16:creationId xmlns:a16="http://schemas.microsoft.com/office/drawing/2014/main" id="{4BADB1EC-CF92-4AA5-8832-0B6D4E33C4D3}"/>
              </a:ext>
            </a:extLst>
          </p:cNvPr>
          <p:cNvSpPr txBox="1"/>
          <p:nvPr/>
        </p:nvSpPr>
        <p:spPr>
          <a:xfrm>
            <a:off x="552970" y="1210438"/>
            <a:ext cx="2263129"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ES" sz="1600" dirty="0">
                <a:solidFill>
                  <a:srgbClr val="C00000"/>
                </a:solidFill>
              </a:rPr>
              <a:t>FUNCIÓN VALORADA</a:t>
            </a:r>
            <a:endParaRPr kumimoji="0" lang="es-E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CuadroTexto 16">
            <a:extLst>
              <a:ext uri="{FF2B5EF4-FFF2-40B4-BE49-F238E27FC236}">
                <a16:creationId xmlns:a16="http://schemas.microsoft.com/office/drawing/2014/main" id="{53460D96-98B3-44D3-A9CC-F24435E5BBBD}"/>
              </a:ext>
            </a:extLst>
          </p:cNvPr>
          <p:cNvSpPr txBox="1"/>
          <p:nvPr/>
        </p:nvSpPr>
        <p:spPr>
          <a:xfrm>
            <a:off x="3278290" y="1231343"/>
            <a:ext cx="2276568"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panose="020B0604020202020204" pitchFamily="34" charset="0"/>
              </a:rPr>
              <a:t>TÉCNICA INSTRUMENTAL</a:t>
            </a:r>
          </a:p>
        </p:txBody>
      </p:sp>
      <p:sp>
        <p:nvSpPr>
          <p:cNvPr id="18" name="CuadroTexto 17">
            <a:extLst>
              <a:ext uri="{FF2B5EF4-FFF2-40B4-BE49-F238E27FC236}">
                <a16:creationId xmlns:a16="http://schemas.microsoft.com/office/drawing/2014/main" id="{2216503D-4FA3-47FE-A85F-28EC32F36151}"/>
              </a:ext>
            </a:extLst>
          </p:cNvPr>
          <p:cNvSpPr txBox="1"/>
          <p:nvPr/>
        </p:nvSpPr>
        <p:spPr>
          <a:xfrm>
            <a:off x="6117433" y="1322284"/>
            <a:ext cx="1728192"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panose="020B0604020202020204" pitchFamily="34" charset="0"/>
              </a:rPr>
              <a:t>RESULTADOS</a:t>
            </a:r>
          </a:p>
        </p:txBody>
      </p:sp>
    </p:spTree>
    <p:extLst>
      <p:ext uri="{BB962C8B-B14F-4D97-AF65-F5344CB8AC3E}">
        <p14:creationId xmlns:p14="http://schemas.microsoft.com/office/powerpoint/2010/main" val="2858012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EDB3018-36EA-4232-8138-54772CC85F89}"/>
              </a:ext>
            </a:extLst>
          </p:cNvPr>
          <p:cNvSpPr>
            <a:spLocks noGrp="1"/>
          </p:cNvSpPr>
          <p:nvPr>
            <p:ph type="title"/>
          </p:nvPr>
        </p:nvSpPr>
        <p:spPr>
          <a:xfrm>
            <a:off x="755574" y="453355"/>
            <a:ext cx="7858125" cy="989013"/>
          </a:xfrm>
        </p:spPr>
        <p:txBody>
          <a:bodyPr>
            <a:normAutofit/>
          </a:bodyPr>
          <a:lstStyle/>
          <a:p>
            <a:r>
              <a:rPr lang="en-GB" sz="2200" b="1" i="0" strike="noStrike" cap="none" spc="0" baseline="0" dirty="0" err="1">
                <a:solidFill>
                  <a:srgbClr val="262673"/>
                </a:solidFill>
                <a:effectLst/>
                <a:latin typeface="+mn-lt"/>
                <a:ea typeface="Arial"/>
                <a:cs typeface="Arial"/>
              </a:rPr>
              <a:t>Valoraci</a:t>
            </a:r>
            <a:r>
              <a:rPr lang="en-GB" sz="2200" dirty="0" err="1">
                <a:solidFill>
                  <a:srgbClr val="262673"/>
                </a:solidFill>
                <a:latin typeface="+mn-lt"/>
                <a:ea typeface="Arial"/>
                <a:cs typeface="Arial"/>
              </a:rPr>
              <a:t>ón</a:t>
            </a:r>
            <a:r>
              <a:rPr lang="en-GB" sz="2200" dirty="0">
                <a:solidFill>
                  <a:srgbClr val="262673"/>
                </a:solidFill>
                <a:latin typeface="+mn-lt"/>
                <a:ea typeface="Arial"/>
                <a:cs typeface="Arial"/>
              </a:rPr>
              <a:t> del </a:t>
            </a:r>
            <a:r>
              <a:rPr lang="en-GB" sz="2200" dirty="0" err="1">
                <a:solidFill>
                  <a:srgbClr val="262673"/>
                </a:solidFill>
                <a:latin typeface="+mn-lt"/>
                <a:ea typeface="Arial"/>
                <a:cs typeface="Arial"/>
              </a:rPr>
              <a:t>rango</a:t>
            </a:r>
            <a:r>
              <a:rPr lang="en-GB" sz="2200" dirty="0">
                <a:solidFill>
                  <a:srgbClr val="262673"/>
                </a:solidFill>
                <a:latin typeface="+mn-lt"/>
                <a:ea typeface="Arial"/>
                <a:cs typeface="Arial"/>
              </a:rPr>
              <a:t> de </a:t>
            </a:r>
            <a:r>
              <a:rPr lang="en-GB" sz="2200" dirty="0" err="1">
                <a:solidFill>
                  <a:srgbClr val="262673"/>
                </a:solidFill>
                <a:latin typeface="+mn-lt"/>
                <a:ea typeface="Arial"/>
                <a:cs typeface="Arial"/>
              </a:rPr>
              <a:t>movilidad</a:t>
            </a:r>
            <a:r>
              <a:rPr lang="en-GB" sz="2200" dirty="0">
                <a:solidFill>
                  <a:srgbClr val="262673"/>
                </a:solidFill>
                <a:latin typeface="+mn-lt"/>
                <a:ea typeface="Arial"/>
                <a:cs typeface="Arial"/>
              </a:rPr>
              <a:t> cervical</a:t>
            </a:r>
            <a:endParaRPr lang="en-GB" sz="2200" b="1" i="0" strike="noStrike" cap="none" spc="0" baseline="0" dirty="0">
              <a:solidFill>
                <a:srgbClr val="262673"/>
              </a:solidFill>
              <a:effectLst/>
              <a:latin typeface="+mn-lt"/>
              <a:ea typeface="Arial"/>
              <a:cs typeface="Arial"/>
            </a:endParaRPr>
          </a:p>
        </p:txBody>
      </p:sp>
      <p:pic>
        <p:nvPicPr>
          <p:cNvPr id="5" name="Imagen 4">
            <a:extLst>
              <a:ext uri="{FF2B5EF4-FFF2-40B4-BE49-F238E27FC236}">
                <a16:creationId xmlns:a16="http://schemas.microsoft.com/office/drawing/2014/main" id="{B7BE4238-570E-4472-8D5D-B1C8EF31730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40220" y="1215208"/>
            <a:ext cx="7488831" cy="989013"/>
          </a:xfrm>
          <a:prstGeom prst="rect">
            <a:avLst/>
          </a:prstGeom>
        </p:spPr>
      </p:pic>
      <p:pic>
        <p:nvPicPr>
          <p:cNvPr id="6" name="Imagen 5">
            <a:extLst>
              <a:ext uri="{FF2B5EF4-FFF2-40B4-BE49-F238E27FC236}">
                <a16:creationId xmlns:a16="http://schemas.microsoft.com/office/drawing/2014/main" id="{75F00CDA-0FFF-4E78-83E5-D3F25E24E4D4}"/>
              </a:ext>
            </a:extLst>
          </p:cNvPr>
          <p:cNvPicPr/>
          <p:nvPr/>
        </p:nvPicPr>
        <p:blipFill>
          <a:blip r:embed="rId4" cstate="print">
            <a:extLst>
              <a:ext uri="{28A0092B-C50C-407E-A947-70E740481C1C}">
                <a14:useLocalDpi xmlns:a14="http://schemas.microsoft.com/office/drawing/2010/main" val="0"/>
              </a:ext>
            </a:extLst>
          </a:blip>
          <a:srcRect l="37200" b="52958"/>
          <a:stretch>
            <a:fillRect/>
          </a:stretch>
        </p:blipFill>
        <p:spPr bwMode="auto">
          <a:xfrm>
            <a:off x="611560" y="2298966"/>
            <a:ext cx="2524125" cy="1130034"/>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68231B4D-E99B-4A1A-811F-073732EA93A8}"/>
              </a:ext>
            </a:extLst>
          </p:cNvPr>
          <p:cNvPicPr/>
          <p:nvPr/>
        </p:nvPicPr>
        <p:blipFill>
          <a:blip r:embed="rId5" cstate="print">
            <a:extLst>
              <a:ext uri="{28A0092B-C50C-407E-A947-70E740481C1C}">
                <a14:useLocalDpi xmlns:a14="http://schemas.microsoft.com/office/drawing/2010/main" val="0"/>
              </a:ext>
            </a:extLst>
          </a:blip>
          <a:srcRect l="1325" t="7435" r="25052" b="7327"/>
          <a:stretch>
            <a:fillRect/>
          </a:stretch>
        </p:blipFill>
        <p:spPr bwMode="auto">
          <a:xfrm>
            <a:off x="594485" y="3969087"/>
            <a:ext cx="4083050" cy="2149475"/>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7CF699CD-B067-4639-A8F2-F706F1123485}"/>
              </a:ext>
            </a:extLst>
          </p:cNvPr>
          <p:cNvPicPr/>
          <p:nvPr/>
        </p:nvPicPr>
        <p:blipFill>
          <a:blip r:embed="rId6" cstate="print">
            <a:extLst>
              <a:ext uri="{28A0092B-C50C-407E-A947-70E740481C1C}">
                <a14:useLocalDpi xmlns:a14="http://schemas.microsoft.com/office/drawing/2010/main" val="0"/>
              </a:ext>
            </a:extLst>
          </a:blip>
          <a:srcRect l="28225" r="28225"/>
          <a:stretch>
            <a:fillRect/>
          </a:stretch>
        </p:blipFill>
        <p:spPr bwMode="auto">
          <a:xfrm>
            <a:off x="5508104" y="3985566"/>
            <a:ext cx="2304256" cy="2132996"/>
          </a:xfrm>
          <a:prstGeom prst="rect">
            <a:avLst/>
          </a:prstGeom>
          <a:noFill/>
        </p:spPr>
      </p:pic>
      <p:sp>
        <p:nvSpPr>
          <p:cNvPr id="10" name="Rectángulo 9">
            <a:extLst>
              <a:ext uri="{FF2B5EF4-FFF2-40B4-BE49-F238E27FC236}">
                <a16:creationId xmlns:a16="http://schemas.microsoft.com/office/drawing/2014/main" id="{930A9347-1AE9-41C1-A716-6130525C48DC}"/>
              </a:ext>
            </a:extLst>
          </p:cNvPr>
          <p:cNvSpPr/>
          <p:nvPr/>
        </p:nvSpPr>
        <p:spPr>
          <a:xfrm>
            <a:off x="3857051" y="2737980"/>
            <a:ext cx="4572000" cy="553998"/>
          </a:xfrm>
          <a:prstGeom prst="rect">
            <a:avLst/>
          </a:prstGeom>
        </p:spPr>
        <p:txBody>
          <a:bodyPr>
            <a:spAutoFit/>
          </a:bodyPr>
          <a:lstStyle/>
          <a:p>
            <a:pPr algn="ctr">
              <a:spcBef>
                <a:spcPts val="1200"/>
              </a:spcBef>
              <a:spcAft>
                <a:spcPts val="1000"/>
              </a:spcAft>
            </a:pPr>
            <a:r>
              <a:rPr lang="es-ES" dirty="0">
                <a:solidFill>
                  <a:schemeClr val="tx1"/>
                </a:solidFill>
                <a:latin typeface="Times New Roman" panose="02020603050405020304" pitchFamily="18" charset="0"/>
                <a:ea typeface="Calibri" panose="020F0502020204030204" pitchFamily="34" charset="0"/>
              </a:rPr>
              <a:t>Sistema de doble </a:t>
            </a:r>
            <a:r>
              <a:rPr lang="es-ES" dirty="0" err="1">
                <a:solidFill>
                  <a:schemeClr val="tx1"/>
                </a:solidFill>
                <a:latin typeface="Times New Roman" panose="02020603050405020304" pitchFamily="18" charset="0"/>
                <a:ea typeface="Calibri" panose="020F0502020204030204" pitchFamily="34" charset="0"/>
              </a:rPr>
              <a:t>inclinometría</a:t>
            </a:r>
            <a:r>
              <a:rPr lang="es-ES" dirty="0">
                <a:solidFill>
                  <a:schemeClr val="tx1"/>
                </a:solidFill>
                <a:latin typeface="Times New Roman" panose="02020603050405020304" pitchFamily="18" charset="0"/>
                <a:ea typeface="Calibri" panose="020F0502020204030204" pitchFamily="34" charset="0"/>
              </a:rPr>
              <a:t> electrónica, situada sobre las prominencias óseas correspondientes (occipital-D1), para valoración de la amplitud articular máxima en el movimiento de flexo-extensión del raquis cervical. </a:t>
            </a:r>
          </a:p>
        </p:txBody>
      </p:sp>
      <p:sp>
        <p:nvSpPr>
          <p:cNvPr id="11" name="CuadroTexto 10">
            <a:extLst>
              <a:ext uri="{FF2B5EF4-FFF2-40B4-BE49-F238E27FC236}">
                <a16:creationId xmlns:a16="http://schemas.microsoft.com/office/drawing/2014/main" id="{8AC3CE86-7D84-4377-8C84-DBB51BDF3FC1}"/>
              </a:ext>
            </a:extLst>
          </p:cNvPr>
          <p:cNvSpPr txBox="1"/>
          <p:nvPr/>
        </p:nvSpPr>
        <p:spPr>
          <a:xfrm>
            <a:off x="2411760" y="3500096"/>
            <a:ext cx="4083050" cy="400110"/>
          </a:xfrm>
          <a:prstGeom prst="rect">
            <a:avLst/>
          </a:prstGeom>
          <a:noFill/>
        </p:spPr>
        <p:txBody>
          <a:bodyPr wrap="square" rtlCol="0">
            <a:spAutoFit/>
          </a:bodyPr>
          <a:lstStyle/>
          <a:p>
            <a:r>
              <a:rPr lang="es-ES" dirty="0">
                <a:solidFill>
                  <a:schemeClr val="tx1"/>
                </a:solidFill>
              </a:rPr>
              <a:t>RESULTADO</a:t>
            </a:r>
          </a:p>
          <a:p>
            <a:r>
              <a:rPr lang="es-ES" dirty="0">
                <a:solidFill>
                  <a:schemeClr val="tx1"/>
                </a:solidFill>
              </a:rPr>
              <a:t>	Amplitud de movimiento (º)</a:t>
            </a:r>
          </a:p>
        </p:txBody>
      </p:sp>
    </p:spTree>
    <p:extLst>
      <p:ext uri="{BB962C8B-B14F-4D97-AF65-F5344CB8AC3E}">
        <p14:creationId xmlns:p14="http://schemas.microsoft.com/office/powerpoint/2010/main" val="33103413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971550" y="997511"/>
            <a:ext cx="7200900" cy="604837"/>
          </a:xfrm>
        </p:spPr>
        <p:txBody>
          <a:bodyPr/>
          <a:lstStyle/>
          <a:p>
            <a:r>
              <a:rPr lang="en-GB" sz="2200" dirty="0" err="1">
                <a:solidFill>
                  <a:srgbClr val="262673"/>
                </a:solidFill>
                <a:ea typeface="Arial"/>
                <a:cs typeface="Arial"/>
              </a:rPr>
              <a:t>Valoración</a:t>
            </a:r>
            <a:r>
              <a:rPr lang="en-GB" sz="2200" dirty="0">
                <a:solidFill>
                  <a:srgbClr val="262673"/>
                </a:solidFill>
                <a:ea typeface="Arial"/>
                <a:cs typeface="Arial"/>
              </a:rPr>
              <a:t> del </a:t>
            </a:r>
            <a:r>
              <a:rPr lang="en-GB" sz="2200" dirty="0" err="1">
                <a:solidFill>
                  <a:srgbClr val="262673"/>
                </a:solidFill>
                <a:ea typeface="Arial"/>
                <a:cs typeface="Arial"/>
              </a:rPr>
              <a:t>rango</a:t>
            </a:r>
            <a:r>
              <a:rPr lang="en-GB" sz="2200" dirty="0">
                <a:solidFill>
                  <a:srgbClr val="262673"/>
                </a:solidFill>
                <a:ea typeface="Arial"/>
                <a:cs typeface="Arial"/>
              </a:rPr>
              <a:t> de </a:t>
            </a:r>
            <a:r>
              <a:rPr lang="en-GB" sz="2200" dirty="0" err="1">
                <a:solidFill>
                  <a:srgbClr val="262673"/>
                </a:solidFill>
                <a:ea typeface="Arial"/>
                <a:cs typeface="Arial"/>
              </a:rPr>
              <a:t>movilidad</a:t>
            </a:r>
            <a:r>
              <a:rPr lang="en-GB" sz="2200" dirty="0">
                <a:solidFill>
                  <a:srgbClr val="262673"/>
                </a:solidFill>
                <a:ea typeface="Arial"/>
                <a:cs typeface="Arial"/>
              </a:rPr>
              <a:t> cervical</a:t>
            </a:r>
            <a:br>
              <a:rPr sz="2400" dirty="0"/>
            </a:br>
            <a:endParaRPr sz="2400" dirty="0"/>
          </a:p>
        </p:txBody>
      </p:sp>
      <p:pic>
        <p:nvPicPr>
          <p:cNvPr id="6" name="Imagen 5">
            <a:extLst>
              <a:ext uri="{FF2B5EF4-FFF2-40B4-BE49-F238E27FC236}">
                <a16:creationId xmlns:a16="http://schemas.microsoft.com/office/drawing/2014/main" id="{E0417A55-1879-4D95-BA07-7997E9355D9F}"/>
              </a:ext>
            </a:extLst>
          </p:cNvPr>
          <p:cNvPicPr/>
          <p:nvPr/>
        </p:nvPicPr>
        <p:blipFill>
          <a:blip r:embed="rId3" cstate="print"/>
          <a:stretch>
            <a:fillRect/>
          </a:stretch>
        </p:blipFill>
        <p:spPr>
          <a:xfrm>
            <a:off x="247673" y="2597819"/>
            <a:ext cx="3657600" cy="2619375"/>
          </a:xfrm>
          <a:prstGeom prst="rect">
            <a:avLst/>
          </a:prstGeom>
        </p:spPr>
      </p:pic>
      <p:sp>
        <p:nvSpPr>
          <p:cNvPr id="5" name="Rectángulo 4">
            <a:extLst>
              <a:ext uri="{FF2B5EF4-FFF2-40B4-BE49-F238E27FC236}">
                <a16:creationId xmlns:a16="http://schemas.microsoft.com/office/drawing/2014/main" id="{BD81E5EC-B07F-4C34-85C6-062E5EFEA041}"/>
              </a:ext>
            </a:extLst>
          </p:cNvPr>
          <p:cNvSpPr/>
          <p:nvPr/>
        </p:nvSpPr>
        <p:spPr>
          <a:xfrm>
            <a:off x="4324327" y="2060848"/>
            <a:ext cx="4572000" cy="3554819"/>
          </a:xfrm>
          <a:prstGeom prst="rect">
            <a:avLst/>
          </a:prstGeom>
        </p:spPr>
        <p:txBody>
          <a:bodyPr>
            <a:spAutoFit/>
          </a:bodyPr>
          <a:lstStyle/>
          <a:p>
            <a:pPr marL="0" marR="0" lvl="0" indent="0" algn="l" defTabSz="914400" rtl="0" eaLnBrk="0" fontAlgn="base" latinLnBrk="0" hangingPunct="0">
              <a:spcBef>
                <a:spcPct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EQUIPO DE MEDIDA: </a:t>
            </a:r>
            <a:r>
              <a:rPr lang="es-ES" sz="1800" b="0" dirty="0">
                <a:solidFill>
                  <a:srgbClr val="000000"/>
                </a:solidFill>
                <a:latin typeface="Calibri" panose="020F0502020204030204" pitchFamily="34" charset="0"/>
                <a:cs typeface="Times New Roman" panose="02020603050405020304" pitchFamily="18" charset="0"/>
              </a:rPr>
              <a:t>Inclinómetros,  </a:t>
            </a:r>
            <a:r>
              <a:rPr lang="es-ES" sz="1800" b="0" dirty="0" err="1">
                <a:solidFill>
                  <a:srgbClr val="000000"/>
                </a:solidFill>
                <a:latin typeface="Calibri" panose="020F0502020204030204" pitchFamily="34" charset="0"/>
                <a:cs typeface="Times New Roman" panose="02020603050405020304" pitchFamily="18" charset="0"/>
              </a:rPr>
              <a:t>electrogoniómetros</a:t>
            </a:r>
            <a:r>
              <a:rPr lang="es-ES" sz="1800" b="0" dirty="0">
                <a:solidFill>
                  <a:srgbClr val="000000"/>
                </a:solidFill>
                <a:latin typeface="Calibri" panose="020F0502020204030204" pitchFamily="34" charset="0"/>
                <a:cs typeface="Times New Roman" panose="02020603050405020304" pitchFamily="18" charset="0"/>
              </a:rPr>
              <a:t> o fotogrametría</a:t>
            </a:r>
          </a:p>
          <a:p>
            <a:pPr marL="0" marR="0" lvl="0" indent="0" algn="l" defTabSz="914400" rtl="0" eaLnBrk="0" fontAlgn="base" latinLnBrk="0" hangingPunct="0">
              <a:spcBef>
                <a:spcPct val="0"/>
              </a:spcBef>
              <a:spcAft>
                <a:spcPts val="0"/>
              </a:spcAft>
              <a:buClrTx/>
              <a:buSzTx/>
              <a:buFontTx/>
              <a:buNone/>
              <a:tabLst/>
              <a:defRPr/>
            </a:pPr>
            <a:endPar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50000"/>
              </a:lnSpc>
              <a:spcBef>
                <a:spcPct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TIPO DE ANÁLISIS: </a:t>
            </a:r>
            <a:r>
              <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Cinemático.</a:t>
            </a:r>
            <a:endParaRPr kumimoji="0" lang="es-ES"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a:p>
            <a:pPr lvl="0" algn="just">
              <a:spcAft>
                <a:spcPts val="0"/>
              </a:spcAft>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GRÁFICA: </a:t>
            </a:r>
            <a:r>
              <a:rPr lang="es-ES" sz="1800" b="0" dirty="0">
                <a:solidFill>
                  <a:srgbClr val="000000"/>
                </a:solidFill>
                <a:latin typeface="Calibri" panose="020F0502020204030204" pitchFamily="34" charset="0"/>
                <a:cs typeface="Times New Roman" panose="02020603050405020304" pitchFamily="18" charset="0"/>
              </a:rPr>
              <a:t>Amplitud de movilidad del raquis cervical (º) en los tres planos. El borde externo de la gráfica representa la zona de normalidad.</a:t>
            </a:r>
          </a:p>
          <a:p>
            <a:pPr lvl="0">
              <a:spcAft>
                <a:spcPts val="0"/>
              </a:spcAft>
            </a:pPr>
            <a:endParaRPr lang="es-ES" sz="1800" b="0" dirty="0">
              <a:solidFill>
                <a:srgbClr val="000000"/>
              </a:solidFill>
              <a:latin typeface="Calibri" panose="020F0502020204030204" pitchFamily="34" charset="0"/>
              <a:cs typeface="Times New Roman" panose="02020603050405020304" pitchFamily="18" charset="0"/>
            </a:endParaRPr>
          </a:p>
          <a:p>
            <a:pPr lvl="0" algn="just">
              <a:spcAft>
                <a:spcPts val="0"/>
              </a:spcAft>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rPr>
              <a:t>INTERPRETACIÓN DE RESULTADO</a:t>
            </a:r>
            <a:r>
              <a:rPr kumimoji="0" lang="es-E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sym typeface="Arial" panose="020B0604020202020204" pitchFamily="34" charset="0"/>
              </a:rPr>
              <a:t>: </a:t>
            </a:r>
            <a:r>
              <a:rPr lang="es-ES" sz="1800" b="0" dirty="0">
                <a:solidFill>
                  <a:srgbClr val="000000"/>
                </a:solidFill>
                <a:latin typeface="Calibri" panose="020F0502020204030204" pitchFamily="34" charset="0"/>
                <a:cs typeface="Times New Roman" panose="02020603050405020304" pitchFamily="18" charset="0"/>
              </a:rPr>
              <a:t>Buena movilidad del raquis cervical en todos los planos. </a:t>
            </a: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826579583"/>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38422</TotalTime>
  <Pages>0</Pages>
  <Words>3309</Words>
  <Characters>0</Characters>
  <Application>Microsoft Office PowerPoint</Application>
  <PresentationFormat>Presentación en pantalla (4:3)</PresentationFormat>
  <Lines>0</Lines>
  <Paragraphs>234</Paragraphs>
  <Slides>22</Slides>
  <Notes>19</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22</vt:i4>
      </vt:variant>
    </vt:vector>
  </HeadingPairs>
  <TitlesOfParts>
    <vt:vector size="32" baseType="lpstr">
      <vt:lpstr>Arial</vt:lpstr>
      <vt:lpstr>Arial Bold</vt:lpstr>
      <vt:lpstr>Bradley Hand ITC</vt:lpstr>
      <vt:lpstr>Calibri</vt:lpstr>
      <vt:lpstr>Gill Sans</vt:lpstr>
      <vt:lpstr>Times New Roman</vt:lpstr>
      <vt:lpstr>Verdana</vt:lpstr>
      <vt:lpstr>Pantallazo inicio</vt:lpstr>
      <vt:lpstr>Pantallazo cierre</vt:lpstr>
      <vt:lpstr>1_WOIZ - prezentacja "wykładowa"</vt:lpstr>
      <vt:lpstr>Presentación de PowerPoint</vt:lpstr>
      <vt:lpstr>Presentación de PowerPoint</vt:lpstr>
      <vt:lpstr>Presentación de PowerPoint</vt:lpstr>
      <vt:lpstr>Valoración clínica y biomecánica ¿Por qué es útil la valoración funcional?</vt:lpstr>
      <vt:lpstr>Pruebas diagnósticas versus pruebas biomecánicas</vt:lpstr>
      <vt:lpstr>Presentación de PowerPoint</vt:lpstr>
      <vt:lpstr>Valoración funcional de la columna cervical</vt:lpstr>
      <vt:lpstr>Valoración del rango de movilidad cervical</vt:lpstr>
      <vt:lpstr>Valoración del rango de movilidad cervical </vt:lpstr>
      <vt:lpstr>Presentación de PowerPoint</vt:lpstr>
      <vt:lpstr>Presentación de PowerPoint</vt:lpstr>
      <vt:lpstr>Valoración de la fuerza de la columna cervical  </vt:lpstr>
      <vt:lpstr>Presentación de PowerPoint</vt:lpstr>
      <vt:lpstr>Ejemplo de resultados</vt:lpstr>
      <vt:lpstr>A continuación se comentan los resultados de un caso tras realizar valoración funcional del raquis cervical. Esta prueba  analiza cinemáticamente el movimiento  de la columna cervical en actividades sencillas para detectar movimientos anómalos o no funcionales, secundarios a un cuadro doloroso cervical.   Se ha utilizado el equipo de valoración NEDCERVICAL/IBV y la técnica de registro utilizada ha sido la fotogrametría.   Para llevar a cabo la valoración, este sistema compara los resultados obtenidos con los de un grupo de sujetos comparable a las características del paciente (bases de datos integradas por normales, patológicos segmentadas por edad y género).   El protocolo de valoración está estandarizado y consta de dos gestos:   Prueba de Límites: analiza los límites funcionales del movimiento en cada una de las  direcciones del espacio.   Prueba funcional (o prueba de lámparas): analiza el movimiento cervical mientras el  paciente dirige su mirada hacia unas lámparas situadas en el techo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Cristina Herrero Ligero</cp:lastModifiedBy>
  <cp:revision>972</cp:revision>
  <cp:lastPrinted>2011-07-18T19:05:36Z</cp:lastPrinted>
  <dcterms:created xsi:type="dcterms:W3CDTF">2010-06-23T19:02:16Z</dcterms:created>
  <dcterms:modified xsi:type="dcterms:W3CDTF">2021-07-06T09:12:08Z</dcterms:modified>
</cp:coreProperties>
</file>