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88" r:id="rId2"/>
    <p:sldMasterId id="2147483675" r:id="rId3"/>
  </p:sldMasterIdLst>
  <p:notesMasterIdLst>
    <p:notesMasterId r:id="rId26"/>
  </p:notesMasterIdLst>
  <p:handoutMasterIdLst>
    <p:handoutMasterId r:id="rId27"/>
  </p:handoutMasterIdLst>
  <p:sldIdLst>
    <p:sldId id="627" r:id="rId4"/>
    <p:sldId id="636" r:id="rId5"/>
    <p:sldId id="642" r:id="rId6"/>
    <p:sldId id="282" r:id="rId7"/>
    <p:sldId id="504" r:id="rId8"/>
    <p:sldId id="669" r:id="rId9"/>
    <p:sldId id="670" r:id="rId10"/>
    <p:sldId id="672" r:id="rId11"/>
    <p:sldId id="653" r:id="rId12"/>
    <p:sldId id="676" r:id="rId13"/>
    <p:sldId id="647" r:id="rId14"/>
    <p:sldId id="649" r:id="rId15"/>
    <p:sldId id="648" r:id="rId16"/>
    <p:sldId id="673" r:id="rId17"/>
    <p:sldId id="297" r:id="rId18"/>
    <p:sldId id="674" r:id="rId19"/>
    <p:sldId id="285" r:id="rId20"/>
    <p:sldId id="286" r:id="rId21"/>
    <p:sldId id="675" r:id="rId22"/>
    <p:sldId id="677" r:id="rId23"/>
    <p:sldId id="679" r:id="rId24"/>
    <p:sldId id="626" r:id="rId25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Herrero Ligero" initials="CHL" lastIdx="2" clrIdx="0"/>
  <p:cmAuthor id="2" name="Translator" initials="  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73"/>
    <a:srgbClr val="0404E6"/>
    <a:srgbClr val="F26200"/>
    <a:srgbClr val="FF6600"/>
    <a:srgbClr val="D16D09"/>
    <a:srgbClr val="D15509"/>
    <a:srgbClr val="FF3300"/>
    <a:srgbClr val="222061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D40699-D631-494F-BA17-69528AD79539}" v="72" dt="2021-04-27T11:08:18.9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88620" autoAdjust="0"/>
  </p:normalViewPr>
  <p:slideViewPr>
    <p:cSldViewPr>
      <p:cViewPr varScale="1">
        <p:scale>
          <a:sx n="69" d="100"/>
          <a:sy n="69" d="100"/>
        </p:scale>
        <p:origin x="1805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zyna Mleczko" userId="11e8cbb2-8932-4b91-ab7e-d00926a2789d" providerId="ADAL" clId="{F7D40699-D631-494F-BA17-69528AD79539}"/>
    <pc:docChg chg="undo custSel modSld">
      <pc:chgData name="Katarzyna Mleczko" userId="11e8cbb2-8932-4b91-ab7e-d00926a2789d" providerId="ADAL" clId="{F7D40699-D631-494F-BA17-69528AD79539}" dt="2021-04-27T21:50:10.518" v="463" actId="20577"/>
      <pc:docMkLst>
        <pc:docMk/>
      </pc:docMkLst>
      <pc:sldChg chg="modSp mod modNotesTx">
        <pc:chgData name="Katarzyna Mleczko" userId="11e8cbb2-8932-4b91-ab7e-d00926a2789d" providerId="ADAL" clId="{F7D40699-D631-494F-BA17-69528AD79539}" dt="2021-04-27T10:33:06.546" v="39"/>
        <pc:sldMkLst>
          <pc:docMk/>
          <pc:sldMk cId="1707409743" sldId="282"/>
        </pc:sldMkLst>
        <pc:spChg chg="mod">
          <ac:chgData name="Katarzyna Mleczko" userId="11e8cbb2-8932-4b91-ab7e-d00926a2789d" providerId="ADAL" clId="{F7D40699-D631-494F-BA17-69528AD79539}" dt="2021-04-27T10:32:47.416" v="38" actId="27636"/>
          <ac:spMkLst>
            <pc:docMk/>
            <pc:sldMk cId="1707409743" sldId="282"/>
            <ac:spMk id="12" creationId="{00000000-0000-0000-0000-000000000000}"/>
          </ac:spMkLst>
        </pc:spChg>
      </pc:sldChg>
      <pc:sldChg chg="modNotesTx">
        <pc:chgData name="Katarzyna Mleczko" userId="11e8cbb2-8932-4b91-ab7e-d00926a2789d" providerId="ADAL" clId="{F7D40699-D631-494F-BA17-69528AD79539}" dt="2021-04-27T11:05:38.656" v="357"/>
        <pc:sldMkLst>
          <pc:docMk/>
          <pc:sldMk cId="1117096350" sldId="285"/>
        </pc:sldMkLst>
      </pc:sldChg>
      <pc:sldChg chg="modSp mod modNotesTx">
        <pc:chgData name="Katarzyna Mleczko" userId="11e8cbb2-8932-4b91-ab7e-d00926a2789d" providerId="ADAL" clId="{F7D40699-D631-494F-BA17-69528AD79539}" dt="2021-04-27T11:06:41.917" v="390"/>
        <pc:sldMkLst>
          <pc:docMk/>
          <pc:sldMk cId="2017862689" sldId="286"/>
        </pc:sldMkLst>
        <pc:spChg chg="mod">
          <ac:chgData name="Katarzyna Mleczko" userId="11e8cbb2-8932-4b91-ab7e-d00926a2789d" providerId="ADAL" clId="{F7D40699-D631-494F-BA17-69528AD79539}" dt="2021-04-27T11:06:17.255" v="389" actId="20577"/>
          <ac:spMkLst>
            <pc:docMk/>
            <pc:sldMk cId="2017862689" sldId="286"/>
            <ac:spMk id="9" creationId="{E4D037BF-907E-426D-881D-FED057749F8D}"/>
          </ac:spMkLst>
        </pc:spChg>
      </pc:sldChg>
      <pc:sldChg chg="modSp mod modNotesTx">
        <pc:chgData name="Katarzyna Mleczko" userId="11e8cbb2-8932-4b91-ab7e-d00926a2789d" providerId="ADAL" clId="{F7D40699-D631-494F-BA17-69528AD79539}" dt="2021-04-27T11:04:45.043" v="354"/>
        <pc:sldMkLst>
          <pc:docMk/>
          <pc:sldMk cId="4098218067" sldId="297"/>
        </pc:sldMkLst>
        <pc:spChg chg="mod">
          <ac:chgData name="Katarzyna Mleczko" userId="11e8cbb2-8932-4b91-ab7e-d00926a2789d" providerId="ADAL" clId="{F7D40699-D631-494F-BA17-69528AD79539}" dt="2021-04-27T11:04:23.384" v="353" actId="6549"/>
          <ac:spMkLst>
            <pc:docMk/>
            <pc:sldMk cId="4098218067" sldId="297"/>
            <ac:spMk id="2" creationId="{00000000-0000-0000-0000-000000000000}"/>
          </ac:spMkLst>
        </pc:spChg>
      </pc:sldChg>
      <pc:sldChg chg="modSp mod modNotesTx">
        <pc:chgData name="Katarzyna Mleczko" userId="11e8cbb2-8932-4b91-ab7e-d00926a2789d" providerId="ADAL" clId="{F7D40699-D631-494F-BA17-69528AD79539}" dt="2021-04-27T10:35:40.097" v="55"/>
        <pc:sldMkLst>
          <pc:docMk/>
          <pc:sldMk cId="910158267" sldId="504"/>
        </pc:sldMkLst>
        <pc:spChg chg="mod">
          <ac:chgData name="Katarzyna Mleczko" userId="11e8cbb2-8932-4b91-ab7e-d00926a2789d" providerId="ADAL" clId="{F7D40699-D631-494F-BA17-69528AD79539}" dt="2021-04-27T10:33:52.970" v="51" actId="1037"/>
          <ac:spMkLst>
            <pc:docMk/>
            <pc:sldMk cId="910158267" sldId="504"/>
            <ac:spMk id="5" creationId="{00000000-0000-0000-0000-000000000000}"/>
          </ac:spMkLst>
        </pc:spChg>
        <pc:spChg chg="mod">
          <ac:chgData name="Katarzyna Mleczko" userId="11e8cbb2-8932-4b91-ab7e-d00926a2789d" providerId="ADAL" clId="{F7D40699-D631-494F-BA17-69528AD79539}" dt="2021-04-27T10:33:44.067" v="44"/>
          <ac:spMkLst>
            <pc:docMk/>
            <pc:sldMk cId="910158267" sldId="504"/>
            <ac:spMk id="6" creationId="{00000000-0000-0000-0000-000000000000}"/>
          </ac:spMkLst>
        </pc:spChg>
        <pc:spChg chg="mod">
          <ac:chgData name="Katarzyna Mleczko" userId="11e8cbb2-8932-4b91-ab7e-d00926a2789d" providerId="ADAL" clId="{F7D40699-D631-494F-BA17-69528AD79539}" dt="2021-04-27T10:33:25.493" v="41"/>
          <ac:spMkLst>
            <pc:docMk/>
            <pc:sldMk cId="910158267" sldId="504"/>
            <ac:spMk id="9" creationId="{00000000-0000-0000-0000-000000000000}"/>
          </ac:spMkLst>
        </pc:spChg>
        <pc:spChg chg="mod">
          <ac:chgData name="Katarzyna Mleczko" userId="11e8cbb2-8932-4b91-ab7e-d00926a2789d" providerId="ADAL" clId="{F7D40699-D631-494F-BA17-69528AD79539}" dt="2021-04-27T10:33:28.763" v="42"/>
          <ac:spMkLst>
            <pc:docMk/>
            <pc:sldMk cId="910158267" sldId="504"/>
            <ac:spMk id="10" creationId="{00000000-0000-0000-0000-000000000000}"/>
          </ac:spMkLst>
        </pc:spChg>
        <pc:spChg chg="mod">
          <ac:chgData name="Katarzyna Mleczko" userId="11e8cbb2-8932-4b91-ab7e-d00926a2789d" providerId="ADAL" clId="{F7D40699-D631-494F-BA17-69528AD79539}" dt="2021-04-27T10:34:13.927" v="52"/>
          <ac:spMkLst>
            <pc:docMk/>
            <pc:sldMk cId="910158267" sldId="504"/>
            <ac:spMk id="14" creationId="{00000000-0000-0000-0000-000000000000}"/>
          </ac:spMkLst>
        </pc:spChg>
        <pc:spChg chg="mod">
          <ac:chgData name="Katarzyna Mleczko" userId="11e8cbb2-8932-4b91-ab7e-d00926a2789d" providerId="ADAL" clId="{F7D40699-D631-494F-BA17-69528AD79539}" dt="2021-04-27T10:34:21.327" v="54" actId="207"/>
          <ac:spMkLst>
            <pc:docMk/>
            <pc:sldMk cId="910158267" sldId="504"/>
            <ac:spMk id="25" creationId="{00000000-0000-0000-0000-000000000000}"/>
          </ac:spMkLst>
        </pc:spChg>
      </pc:sldChg>
      <pc:sldChg chg="addSp delSp modSp mod">
        <pc:chgData name="Katarzyna Mleczko" userId="11e8cbb2-8932-4b91-ab7e-d00926a2789d" providerId="ADAL" clId="{F7D40699-D631-494F-BA17-69528AD79539}" dt="2021-04-27T21:50:10.518" v="463" actId="20577"/>
        <pc:sldMkLst>
          <pc:docMk/>
          <pc:sldMk cId="3470262893" sldId="627"/>
        </pc:sldMkLst>
        <pc:spChg chg="del mod">
          <ac:chgData name="Katarzyna Mleczko" userId="11e8cbb2-8932-4b91-ab7e-d00926a2789d" providerId="ADAL" clId="{F7D40699-D631-494F-BA17-69528AD79539}" dt="2021-04-27T10:27:49.603" v="16" actId="478"/>
          <ac:spMkLst>
            <pc:docMk/>
            <pc:sldMk cId="3470262893" sldId="627"/>
            <ac:spMk id="3" creationId="{C1AE9CA9-0967-4022-809E-3EFAC109DA22}"/>
          </ac:spMkLst>
        </pc:spChg>
        <pc:spChg chg="mod">
          <ac:chgData name="Katarzyna Mleczko" userId="11e8cbb2-8932-4b91-ab7e-d00926a2789d" providerId="ADAL" clId="{F7D40699-D631-494F-BA17-69528AD79539}" dt="2021-04-27T21:50:10.518" v="463" actId="20577"/>
          <ac:spMkLst>
            <pc:docMk/>
            <pc:sldMk cId="3470262893" sldId="627"/>
            <ac:spMk id="5" creationId="{377AA36A-A24C-4941-8142-8DB0A54A12FE}"/>
          </ac:spMkLst>
        </pc:spChg>
        <pc:spChg chg="mod">
          <ac:chgData name="Katarzyna Mleczko" userId="11e8cbb2-8932-4b91-ab7e-d00926a2789d" providerId="ADAL" clId="{F7D40699-D631-494F-BA17-69528AD79539}" dt="2021-04-27T10:26:53.808" v="1"/>
          <ac:spMkLst>
            <pc:docMk/>
            <pc:sldMk cId="3470262893" sldId="627"/>
            <ac:spMk id="6" creationId="{42729060-8228-4129-A603-16450906A812}"/>
          </ac:spMkLst>
        </pc:spChg>
        <pc:spChg chg="mod">
          <ac:chgData name="Katarzyna Mleczko" userId="11e8cbb2-8932-4b91-ab7e-d00926a2789d" providerId="ADAL" clId="{F7D40699-D631-494F-BA17-69528AD79539}" dt="2021-04-27T10:26:53.808" v="1"/>
          <ac:spMkLst>
            <pc:docMk/>
            <pc:sldMk cId="3470262893" sldId="627"/>
            <ac:spMk id="7" creationId="{231B12B3-951E-4899-9557-4992D7DC8670}"/>
          </ac:spMkLst>
        </pc:spChg>
        <pc:spChg chg="mod">
          <ac:chgData name="Katarzyna Mleczko" userId="11e8cbb2-8932-4b91-ab7e-d00926a2789d" providerId="ADAL" clId="{F7D40699-D631-494F-BA17-69528AD79539}" dt="2021-04-27T10:26:53.808" v="1"/>
          <ac:spMkLst>
            <pc:docMk/>
            <pc:sldMk cId="3470262893" sldId="627"/>
            <ac:spMk id="8" creationId="{DB5F7C07-554D-45D4-85B0-70002D4BDDB9}"/>
          </ac:spMkLst>
        </pc:spChg>
        <pc:spChg chg="mod">
          <ac:chgData name="Katarzyna Mleczko" userId="11e8cbb2-8932-4b91-ab7e-d00926a2789d" providerId="ADAL" clId="{F7D40699-D631-494F-BA17-69528AD79539}" dt="2021-04-27T10:27:41.551" v="14" actId="1035"/>
          <ac:spMkLst>
            <pc:docMk/>
            <pc:sldMk cId="3470262893" sldId="627"/>
            <ac:spMk id="9" creationId="{E9C1BCB7-0CDA-47DD-B06D-26C1F86EB232}"/>
          </ac:spMkLst>
        </pc:spChg>
        <pc:spChg chg="mod">
          <ac:chgData name="Katarzyna Mleczko" userId="11e8cbb2-8932-4b91-ab7e-d00926a2789d" providerId="ADAL" clId="{F7D40699-D631-494F-BA17-69528AD79539}" dt="2021-04-27T10:27:30.297" v="10" actId="1035"/>
          <ac:spMkLst>
            <pc:docMk/>
            <pc:sldMk cId="3470262893" sldId="627"/>
            <ac:spMk id="10" creationId="{0AAB3CCB-0280-4D8D-9239-62A890FE06AC}"/>
          </ac:spMkLst>
        </pc:spChg>
        <pc:spChg chg="del mod">
          <ac:chgData name="Katarzyna Mleczko" userId="11e8cbb2-8932-4b91-ab7e-d00926a2789d" providerId="ADAL" clId="{F7D40699-D631-494F-BA17-69528AD79539}" dt="2021-04-27T10:27:46.762" v="15" actId="478"/>
          <ac:spMkLst>
            <pc:docMk/>
            <pc:sldMk cId="3470262893" sldId="627"/>
            <ac:spMk id="11" creationId="{DBFE1570-BDE9-4222-BDEA-6BE2014A70DF}"/>
          </ac:spMkLst>
        </pc:spChg>
        <pc:grpChg chg="add mod">
          <ac:chgData name="Katarzyna Mleczko" userId="11e8cbb2-8932-4b91-ab7e-d00926a2789d" providerId="ADAL" clId="{F7D40699-D631-494F-BA17-69528AD79539}" dt="2021-04-27T10:26:53.808" v="1"/>
          <ac:grpSpMkLst>
            <pc:docMk/>
            <pc:sldMk cId="3470262893" sldId="627"/>
            <ac:grpSpMk id="4" creationId="{426C20C8-CCF0-4793-B699-CDDF81710FFF}"/>
          </ac:grpSpMkLst>
        </pc:grpChg>
      </pc:sldChg>
      <pc:sldChg chg="modSp mod modNotesTx">
        <pc:chgData name="Katarzyna Mleczko" userId="11e8cbb2-8932-4b91-ab7e-d00926a2789d" providerId="ADAL" clId="{F7D40699-D631-494F-BA17-69528AD79539}" dt="2021-04-27T10:30:50.455" v="32"/>
        <pc:sldMkLst>
          <pc:docMk/>
          <pc:sldMk cId="0" sldId="636"/>
        </pc:sldMkLst>
        <pc:spChg chg="mod">
          <ac:chgData name="Katarzyna Mleczko" userId="11e8cbb2-8932-4b91-ab7e-d00926a2789d" providerId="ADAL" clId="{F7D40699-D631-494F-BA17-69528AD79539}" dt="2021-04-27T10:28:07.062" v="18"/>
          <ac:spMkLst>
            <pc:docMk/>
            <pc:sldMk cId="0" sldId="636"/>
            <ac:spMk id="2" creationId="{28B9937F-6FB0-4170-A270-96E0A5C60740}"/>
          </ac:spMkLst>
        </pc:spChg>
        <pc:spChg chg="mod">
          <ac:chgData name="Katarzyna Mleczko" userId="11e8cbb2-8932-4b91-ab7e-d00926a2789d" providerId="ADAL" clId="{F7D40699-D631-494F-BA17-69528AD79539}" dt="2021-04-27T10:29:01.434" v="31" actId="5793"/>
          <ac:spMkLst>
            <pc:docMk/>
            <pc:sldMk cId="0" sldId="636"/>
            <ac:spMk id="4" creationId="{6F1E17A5-99A2-450F-AC97-BC84B3D4606F}"/>
          </ac:spMkLst>
        </pc:spChg>
      </pc:sldChg>
      <pc:sldChg chg="modSp mod modNotesTx">
        <pc:chgData name="Katarzyna Mleczko" userId="11e8cbb2-8932-4b91-ab7e-d00926a2789d" providerId="ADAL" clId="{F7D40699-D631-494F-BA17-69528AD79539}" dt="2021-04-27T10:32:39.050" v="37"/>
        <pc:sldMkLst>
          <pc:docMk/>
          <pc:sldMk cId="1482562181" sldId="642"/>
        </pc:sldMkLst>
        <pc:spChg chg="mod">
          <ac:chgData name="Katarzyna Mleczko" userId="11e8cbb2-8932-4b91-ab7e-d00926a2789d" providerId="ADAL" clId="{F7D40699-D631-494F-BA17-69528AD79539}" dt="2021-04-27T10:31:12.624" v="34"/>
          <ac:spMkLst>
            <pc:docMk/>
            <pc:sldMk cId="1482562181" sldId="642"/>
            <ac:spMk id="2" creationId="{28B9937F-6FB0-4170-A270-96E0A5C60740}"/>
          </ac:spMkLst>
        </pc:spChg>
        <pc:spChg chg="mod">
          <ac:chgData name="Katarzyna Mleczko" userId="11e8cbb2-8932-4b91-ab7e-d00926a2789d" providerId="ADAL" clId="{F7D40699-D631-494F-BA17-69528AD79539}" dt="2021-04-27T10:31:47.901" v="36" actId="5793"/>
          <ac:spMkLst>
            <pc:docMk/>
            <pc:sldMk cId="1482562181" sldId="642"/>
            <ac:spMk id="4" creationId="{6F1E17A5-99A2-450F-AC97-BC84B3D4606F}"/>
          </ac:spMkLst>
        </pc:spChg>
      </pc:sldChg>
      <pc:sldChg chg="modSp mod modNotesTx">
        <pc:chgData name="Katarzyna Mleczko" userId="11e8cbb2-8932-4b91-ab7e-d00926a2789d" providerId="ADAL" clId="{F7D40699-D631-494F-BA17-69528AD79539}" dt="2021-04-27T10:51:07.169" v="301"/>
        <pc:sldMkLst>
          <pc:docMk/>
          <pc:sldMk cId="2920840649" sldId="647"/>
        </pc:sldMkLst>
        <pc:spChg chg="mod">
          <ac:chgData name="Katarzyna Mleczko" userId="11e8cbb2-8932-4b91-ab7e-d00926a2789d" providerId="ADAL" clId="{F7D40699-D631-494F-BA17-69528AD79539}" dt="2021-04-27T10:49:40.939" v="276"/>
          <ac:spMkLst>
            <pc:docMk/>
            <pc:sldMk cId="2920840649" sldId="647"/>
            <ac:spMk id="5" creationId="{2727D054-6D73-4C48-8908-26408AC628B6}"/>
          </ac:spMkLst>
        </pc:spChg>
        <pc:spChg chg="mod">
          <ac:chgData name="Katarzyna Mleczko" userId="11e8cbb2-8932-4b91-ab7e-d00926a2789d" providerId="ADAL" clId="{F7D40699-D631-494F-BA17-69528AD79539}" dt="2021-04-27T10:50:44.833" v="300"/>
          <ac:spMkLst>
            <pc:docMk/>
            <pc:sldMk cId="2920840649" sldId="647"/>
            <ac:spMk id="11" creationId="{C5737536-660D-4244-B5BA-9AE7C0327081}"/>
          </ac:spMkLst>
        </pc:spChg>
      </pc:sldChg>
      <pc:sldChg chg="modSp mod modNotesTx">
        <pc:chgData name="Katarzyna Mleczko" userId="11e8cbb2-8932-4b91-ab7e-d00926a2789d" providerId="ADAL" clId="{F7D40699-D631-494F-BA17-69528AD79539}" dt="2021-04-27T10:53:44.994" v="322"/>
        <pc:sldMkLst>
          <pc:docMk/>
          <pc:sldMk cId="2635368461" sldId="648"/>
        </pc:sldMkLst>
        <pc:spChg chg="mod">
          <ac:chgData name="Katarzyna Mleczko" userId="11e8cbb2-8932-4b91-ab7e-d00926a2789d" providerId="ADAL" clId="{F7D40699-D631-494F-BA17-69528AD79539}" dt="2021-04-27T10:53:30.389" v="321" actId="1035"/>
          <ac:spMkLst>
            <pc:docMk/>
            <pc:sldMk cId="2635368461" sldId="648"/>
            <ac:spMk id="6" creationId="{ABAB5294-5FBA-4472-B080-1FCB0135AF03}"/>
          </ac:spMkLst>
        </pc:spChg>
        <pc:spChg chg="mod">
          <ac:chgData name="Katarzyna Mleczko" userId="11e8cbb2-8932-4b91-ab7e-d00926a2789d" providerId="ADAL" clId="{F7D40699-D631-494F-BA17-69528AD79539}" dt="2021-04-27T10:52:48.793" v="308"/>
          <ac:spMkLst>
            <pc:docMk/>
            <pc:sldMk cId="2635368461" sldId="648"/>
            <ac:spMk id="7" creationId="{5A923236-BA76-4C0D-A2A1-084FC6A06AB6}"/>
          </ac:spMkLst>
        </pc:spChg>
      </pc:sldChg>
      <pc:sldChg chg="modSp mod modNotesTx">
        <pc:chgData name="Katarzyna Mleczko" userId="11e8cbb2-8932-4b91-ab7e-d00926a2789d" providerId="ADAL" clId="{F7D40699-D631-494F-BA17-69528AD79539}" dt="2021-04-27T10:52:40.937" v="307"/>
        <pc:sldMkLst>
          <pc:docMk/>
          <pc:sldMk cId="2791028192" sldId="649"/>
        </pc:sldMkLst>
        <pc:spChg chg="mod">
          <ac:chgData name="Katarzyna Mleczko" userId="11e8cbb2-8932-4b91-ab7e-d00926a2789d" providerId="ADAL" clId="{F7D40699-D631-494F-BA17-69528AD79539}" dt="2021-04-27T10:52:21.835" v="306"/>
          <ac:spMkLst>
            <pc:docMk/>
            <pc:sldMk cId="2791028192" sldId="649"/>
            <ac:spMk id="7" creationId="{AEED4FB3-772C-48B5-8C18-5BD860F22343}"/>
          </ac:spMkLst>
        </pc:spChg>
      </pc:sldChg>
      <pc:sldChg chg="modSp mod modNotesTx">
        <pc:chgData name="Katarzyna Mleczko" userId="11e8cbb2-8932-4b91-ab7e-d00926a2789d" providerId="ADAL" clId="{F7D40699-D631-494F-BA17-69528AD79539}" dt="2021-04-27T10:45:59.475" v="266"/>
        <pc:sldMkLst>
          <pc:docMk/>
          <pc:sldMk cId="2826579583" sldId="653"/>
        </pc:sldMkLst>
        <pc:spChg chg="mod">
          <ac:chgData name="Katarzyna Mleczko" userId="11e8cbb2-8932-4b91-ab7e-d00926a2789d" providerId="ADAL" clId="{F7D40699-D631-494F-BA17-69528AD79539}" dt="2021-04-27T10:44:15.341" v="209"/>
          <ac:spMkLst>
            <pc:docMk/>
            <pc:sldMk cId="2826579583" sldId="653"/>
            <ac:spMk id="2" creationId="{E30B9D21-B1D6-492C-B579-26E13E87A0A7}"/>
          </ac:spMkLst>
        </pc:spChg>
        <pc:spChg chg="mod">
          <ac:chgData name="Katarzyna Mleczko" userId="11e8cbb2-8932-4b91-ab7e-d00926a2789d" providerId="ADAL" clId="{F7D40699-D631-494F-BA17-69528AD79539}" dt="2021-04-27T10:45:29.016" v="265" actId="20577"/>
          <ac:spMkLst>
            <pc:docMk/>
            <pc:sldMk cId="2826579583" sldId="653"/>
            <ac:spMk id="11" creationId="{C5737536-660D-4244-B5BA-9AE7C0327081}"/>
          </ac:spMkLst>
        </pc:spChg>
      </pc:sldChg>
      <pc:sldChg chg="modSp mod modNotesTx">
        <pc:chgData name="Katarzyna Mleczko" userId="11e8cbb2-8932-4b91-ab7e-d00926a2789d" providerId="ADAL" clId="{F7D40699-D631-494F-BA17-69528AD79539}" dt="2021-04-27T10:37:50.991" v="81"/>
        <pc:sldMkLst>
          <pc:docMk/>
          <pc:sldMk cId="2909816531" sldId="669"/>
        </pc:sldMkLst>
        <pc:spChg chg="mod">
          <ac:chgData name="Katarzyna Mleczko" userId="11e8cbb2-8932-4b91-ab7e-d00926a2789d" providerId="ADAL" clId="{F7D40699-D631-494F-BA17-69528AD79539}" dt="2021-04-27T10:36:04.703" v="75"/>
          <ac:spMkLst>
            <pc:docMk/>
            <pc:sldMk cId="2909816531" sldId="669"/>
            <ac:spMk id="4" creationId="{6F1E17A5-99A2-450F-AC97-BC84B3D4606F}"/>
          </ac:spMkLst>
        </pc:spChg>
        <pc:spChg chg="mod">
          <ac:chgData name="Katarzyna Mleczko" userId="11e8cbb2-8932-4b91-ab7e-d00926a2789d" providerId="ADAL" clId="{F7D40699-D631-494F-BA17-69528AD79539}" dt="2021-04-27T10:35:58.314" v="74" actId="20577"/>
          <ac:spMkLst>
            <pc:docMk/>
            <pc:sldMk cId="2909816531" sldId="669"/>
            <ac:spMk id="9" creationId="{29AFF2AD-6C86-4251-80BD-C483AB019EA7}"/>
          </ac:spMkLst>
        </pc:spChg>
        <pc:spChg chg="mod">
          <ac:chgData name="Katarzyna Mleczko" userId="11e8cbb2-8932-4b91-ab7e-d00926a2789d" providerId="ADAL" clId="{F7D40699-D631-494F-BA17-69528AD79539}" dt="2021-04-27T10:37:34.795" v="80" actId="20577"/>
          <ac:spMkLst>
            <pc:docMk/>
            <pc:sldMk cId="2909816531" sldId="669"/>
            <ac:spMk id="15" creationId="{CBBEC676-707C-4B4B-9D39-FD2D911B7886}"/>
          </ac:spMkLst>
        </pc:spChg>
      </pc:sldChg>
      <pc:sldChg chg="modSp mod modNotesTx">
        <pc:chgData name="Katarzyna Mleczko" userId="11e8cbb2-8932-4b91-ab7e-d00926a2789d" providerId="ADAL" clId="{F7D40699-D631-494F-BA17-69528AD79539}" dt="2021-04-27T10:42:32.444" v="204"/>
        <pc:sldMkLst>
          <pc:docMk/>
          <pc:sldMk cId="285801213" sldId="670"/>
        </pc:sldMkLst>
        <pc:spChg chg="mod">
          <ac:chgData name="Katarzyna Mleczko" userId="11e8cbb2-8932-4b91-ab7e-d00926a2789d" providerId="ADAL" clId="{F7D40699-D631-494F-BA17-69528AD79539}" dt="2021-04-27T10:41:58.545" v="203" actId="20577"/>
          <ac:spMkLst>
            <pc:docMk/>
            <pc:sldMk cId="285801213" sldId="670"/>
            <ac:spMk id="2" creationId="{B644C013-F469-4F26-B1E2-798B60021174}"/>
          </ac:spMkLst>
        </pc:spChg>
        <pc:spChg chg="mod">
          <ac:chgData name="Katarzyna Mleczko" userId="11e8cbb2-8932-4b91-ab7e-d00926a2789d" providerId="ADAL" clId="{F7D40699-D631-494F-BA17-69528AD79539}" dt="2021-04-27T10:38:10.751" v="95" actId="20577"/>
          <ac:spMkLst>
            <pc:docMk/>
            <pc:sldMk cId="285801213" sldId="670"/>
            <ac:spMk id="4" creationId="{CE574AAF-5252-47F6-859F-6E5586C39942}"/>
          </ac:spMkLst>
        </pc:spChg>
        <pc:spChg chg="mod">
          <ac:chgData name="Katarzyna Mleczko" userId="11e8cbb2-8932-4b91-ab7e-d00926a2789d" providerId="ADAL" clId="{F7D40699-D631-494F-BA17-69528AD79539}" dt="2021-04-27T10:38:18.464" v="96"/>
          <ac:spMkLst>
            <pc:docMk/>
            <pc:sldMk cId="285801213" sldId="670"/>
            <ac:spMk id="6" creationId="{3CDAE90A-5A72-474B-930A-DF8BBA4745F6}"/>
          </ac:spMkLst>
        </pc:spChg>
        <pc:spChg chg="mod">
          <ac:chgData name="Katarzyna Mleczko" userId="11e8cbb2-8932-4b91-ab7e-d00926a2789d" providerId="ADAL" clId="{F7D40699-D631-494F-BA17-69528AD79539}" dt="2021-04-27T10:38:21.918" v="97"/>
          <ac:spMkLst>
            <pc:docMk/>
            <pc:sldMk cId="285801213" sldId="670"/>
            <ac:spMk id="7" creationId="{DFEDD5D3-8E7F-4A8B-89B0-EC872C960C47}"/>
          </ac:spMkLst>
        </pc:spChg>
      </pc:sldChg>
      <pc:sldChg chg="modSp mod modNotesTx">
        <pc:chgData name="Katarzyna Mleczko" userId="11e8cbb2-8932-4b91-ab7e-d00926a2789d" providerId="ADAL" clId="{F7D40699-D631-494F-BA17-69528AD79539}" dt="2021-04-27T10:43:57.242" v="208"/>
        <pc:sldMkLst>
          <pc:docMk/>
          <pc:sldMk cId="3310341350" sldId="672"/>
        </pc:sldMkLst>
        <pc:spChg chg="mod">
          <ac:chgData name="Katarzyna Mleczko" userId="11e8cbb2-8932-4b91-ab7e-d00926a2789d" providerId="ADAL" clId="{F7D40699-D631-494F-BA17-69528AD79539}" dt="2021-04-27T10:43:28.292" v="206"/>
          <ac:spMkLst>
            <pc:docMk/>
            <pc:sldMk cId="3310341350" sldId="672"/>
            <ac:spMk id="3" creationId="{1D8FEF48-D218-4020-AF85-34C8AFEDA121}"/>
          </ac:spMkLst>
        </pc:spChg>
        <pc:spChg chg="mod">
          <ac:chgData name="Katarzyna Mleczko" userId="11e8cbb2-8932-4b91-ab7e-d00926a2789d" providerId="ADAL" clId="{F7D40699-D631-494F-BA17-69528AD79539}" dt="2021-04-27T10:42:58.031" v="205"/>
          <ac:spMkLst>
            <pc:docMk/>
            <pc:sldMk cId="3310341350" sldId="672"/>
            <ac:spMk id="4" creationId="{7EDB3018-36EA-4232-8138-54772CC85F89}"/>
          </ac:spMkLst>
        </pc:spChg>
        <pc:spChg chg="mod">
          <ac:chgData name="Katarzyna Mleczko" userId="11e8cbb2-8932-4b91-ab7e-d00926a2789d" providerId="ADAL" clId="{F7D40699-D631-494F-BA17-69528AD79539}" dt="2021-04-27T10:43:32.967" v="207"/>
          <ac:spMkLst>
            <pc:docMk/>
            <pc:sldMk cId="3310341350" sldId="672"/>
            <ac:spMk id="9" creationId="{E0CB46AC-D9AD-43CB-B170-F15F5D361BEE}"/>
          </ac:spMkLst>
        </pc:spChg>
      </pc:sldChg>
      <pc:sldChg chg="modNotesTx">
        <pc:chgData name="Katarzyna Mleczko" userId="11e8cbb2-8932-4b91-ab7e-d00926a2789d" providerId="ADAL" clId="{F7D40699-D631-494F-BA17-69528AD79539}" dt="2021-04-27T11:05:19.106" v="356" actId="6549"/>
        <pc:sldMkLst>
          <pc:docMk/>
          <pc:sldMk cId="0" sldId="674"/>
        </pc:sldMkLst>
      </pc:sldChg>
      <pc:sldChg chg="modSp mod modNotesTx">
        <pc:chgData name="Katarzyna Mleczko" userId="11e8cbb2-8932-4b91-ab7e-d00926a2789d" providerId="ADAL" clId="{F7D40699-D631-494F-BA17-69528AD79539}" dt="2021-04-27T20:32:44.696" v="461"/>
        <pc:sldMkLst>
          <pc:docMk/>
          <pc:sldMk cId="3985506474" sldId="675"/>
        </pc:sldMkLst>
        <pc:spChg chg="mod">
          <ac:chgData name="Katarzyna Mleczko" userId="11e8cbb2-8932-4b91-ab7e-d00926a2789d" providerId="ADAL" clId="{F7D40699-D631-494F-BA17-69528AD79539}" dt="2021-04-27T11:06:54.666" v="407" actId="20577"/>
          <ac:spMkLst>
            <pc:docMk/>
            <pc:sldMk cId="3985506474" sldId="675"/>
            <ac:spMk id="3" creationId="{240B1C7C-77B9-4CFF-A530-9D05598C3CFE}"/>
          </ac:spMkLst>
        </pc:spChg>
        <pc:spChg chg="mod">
          <ac:chgData name="Katarzyna Mleczko" userId="11e8cbb2-8932-4b91-ab7e-d00926a2789d" providerId="ADAL" clId="{F7D40699-D631-494F-BA17-69528AD79539}" dt="2021-04-27T11:07:13.304" v="408"/>
          <ac:spMkLst>
            <pc:docMk/>
            <pc:sldMk cId="3985506474" sldId="675"/>
            <ac:spMk id="4" creationId="{EE7943D1-D021-4059-8C1D-9576A61180D2}"/>
          </ac:spMkLst>
        </pc:spChg>
      </pc:sldChg>
      <pc:sldChg chg="modSp mod modNotesTx">
        <pc:chgData name="Katarzyna Mleczko" userId="11e8cbb2-8932-4b91-ab7e-d00926a2789d" providerId="ADAL" clId="{F7D40699-D631-494F-BA17-69528AD79539}" dt="2021-04-27T10:47:51.404" v="275"/>
        <pc:sldMkLst>
          <pc:docMk/>
          <pc:sldMk cId="926321330" sldId="676"/>
        </pc:sldMkLst>
        <pc:spChg chg="mod">
          <ac:chgData name="Katarzyna Mleczko" userId="11e8cbb2-8932-4b91-ab7e-d00926a2789d" providerId="ADAL" clId="{F7D40699-D631-494F-BA17-69528AD79539}" dt="2021-04-27T10:46:15.707" v="268" actId="1076"/>
          <ac:spMkLst>
            <pc:docMk/>
            <pc:sldMk cId="926321330" sldId="676"/>
            <ac:spMk id="5" creationId="{2727D054-6D73-4C48-8908-26408AC628B6}"/>
          </ac:spMkLst>
        </pc:spChg>
        <pc:spChg chg="mod">
          <ac:chgData name="Katarzyna Mleczko" userId="11e8cbb2-8932-4b91-ab7e-d00926a2789d" providerId="ADAL" clId="{F7D40699-D631-494F-BA17-69528AD79539}" dt="2021-04-27T10:47:35.940" v="274" actId="1035"/>
          <ac:spMkLst>
            <pc:docMk/>
            <pc:sldMk cId="926321330" sldId="676"/>
            <ac:spMk id="11" creationId="{C5737536-660D-4244-B5BA-9AE7C0327081}"/>
          </ac:spMkLst>
        </pc:spChg>
      </pc:sldChg>
      <pc:sldChg chg="modSp mod modNotesTx">
        <pc:chgData name="Katarzyna Mleczko" userId="11e8cbb2-8932-4b91-ab7e-d00926a2789d" providerId="ADAL" clId="{F7D40699-D631-494F-BA17-69528AD79539}" dt="2021-04-27T11:08:12.521" v="411"/>
        <pc:sldMkLst>
          <pc:docMk/>
          <pc:sldMk cId="4007855935" sldId="677"/>
        </pc:sldMkLst>
        <pc:spChg chg="mod">
          <ac:chgData name="Katarzyna Mleczko" userId="11e8cbb2-8932-4b91-ab7e-d00926a2789d" providerId="ADAL" clId="{F7D40699-D631-494F-BA17-69528AD79539}" dt="2021-04-27T11:07:23.917" v="409" actId="20577"/>
          <ac:spMkLst>
            <pc:docMk/>
            <pc:sldMk cId="4007855935" sldId="677"/>
            <ac:spMk id="3" creationId="{8861836A-63BD-42E3-BDD9-ADA2E5E25D50}"/>
          </ac:spMkLst>
        </pc:spChg>
        <pc:spChg chg="mod">
          <ac:chgData name="Katarzyna Mleczko" userId="11e8cbb2-8932-4b91-ab7e-d00926a2789d" providerId="ADAL" clId="{F7D40699-D631-494F-BA17-69528AD79539}" dt="2021-04-27T11:07:55.010" v="410"/>
          <ac:spMkLst>
            <pc:docMk/>
            <pc:sldMk cId="4007855935" sldId="677"/>
            <ac:spMk id="7" creationId="{9A864327-8D8B-40EC-AFE6-80D1E3EFB576}"/>
          </ac:spMkLst>
        </pc:spChg>
      </pc:sldChg>
      <pc:sldChg chg="modSp mod modNotesTx">
        <pc:chgData name="Katarzyna Mleczko" userId="11e8cbb2-8932-4b91-ab7e-d00926a2789d" providerId="ADAL" clId="{F7D40699-D631-494F-BA17-69528AD79539}" dt="2021-04-27T11:10:11.247" v="460"/>
        <pc:sldMkLst>
          <pc:docMk/>
          <pc:sldMk cId="2281988178" sldId="679"/>
        </pc:sldMkLst>
        <pc:spChg chg="mod">
          <ac:chgData name="Katarzyna Mleczko" userId="11e8cbb2-8932-4b91-ab7e-d00926a2789d" providerId="ADAL" clId="{F7D40699-D631-494F-BA17-69528AD79539}" dt="2021-04-27T11:08:31.187" v="442" actId="14100"/>
          <ac:spMkLst>
            <pc:docMk/>
            <pc:sldMk cId="2281988178" sldId="679"/>
            <ac:spMk id="3" creationId="{8861836A-63BD-42E3-BDD9-ADA2E5E25D50}"/>
          </ac:spMkLst>
        </pc:spChg>
        <pc:spChg chg="mod">
          <ac:chgData name="Katarzyna Mleczko" userId="11e8cbb2-8932-4b91-ab7e-d00926a2789d" providerId="ADAL" clId="{F7D40699-D631-494F-BA17-69528AD79539}" dt="2021-04-27T11:09:43.806" v="459" actId="20577"/>
          <ac:spMkLst>
            <pc:docMk/>
            <pc:sldMk cId="2281988178" sldId="679"/>
            <ac:spMk id="4" creationId="{4AF260C2-2976-4F6F-92AD-0C7A21BA75BE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1-31T13:08:56.872" idx="1">
    <p:pos x="4825" y="3127"/>
    <p:text>¿No será N a secas?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A786AC13-3B3C-434F-930F-3759522426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12F27FC0-06F0-4D51-AA51-8BDFE07682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E82735A0-647D-4BD1-BD5B-45621751ED7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8BC580F7-5C43-4800-8EB5-F383B44EFA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F4D8571-DAE3-4A0A-B55A-D352E17371B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9D23DB73-A9FE-4E14-959C-1751FBB3DB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9DAA2C6-4EF0-41B4-BC9E-E27E5042BB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437E330-273C-4546-B9FD-22B008B64B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DB446E1B-717C-4A79-9E33-9563462D8F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FCD46796-19B0-4292-B146-6897B62938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9D239CE3-0A73-4B0C-BABC-9F9F7B8A6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06E914C-D4D4-4E1B-A2D4-BEC8EAE69E5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>
            <a:extLst>
              <a:ext uri="{FF2B5EF4-FFF2-40B4-BE49-F238E27FC236}">
                <a16:creationId xmlns:a16="http://schemas.microsoft.com/office/drawing/2014/main" id="{00411233-430E-4EDE-A601-8A7090AB70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Symbol zastępczy notatek 2">
            <a:extLst>
              <a:ext uri="{FF2B5EF4-FFF2-40B4-BE49-F238E27FC236}">
                <a16:creationId xmlns:a16="http://schemas.microsoft.com/office/drawing/2014/main" id="{BA57C84C-7F62-4561-AD62-BBDC841C5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Zakładane cele realizowane w tej jednostce edukacyjnej to:</a:t>
            </a:r>
          </a:p>
          <a:p>
            <a:pPr eaLnBrk="1" hangingPunct="1"/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Zapoznanie się z celem oceny biomechanicznej w sferze klinicznej.</a:t>
            </a:r>
          </a:p>
          <a:p>
            <a:pPr eaLnBrk="1" hangingPunct="1"/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Zapoznanie się z niektórymi wynikami oceny biomechanicznej kręgosłupa szyjnego.</a:t>
            </a:r>
          </a:p>
          <a:p>
            <a:pPr eaLnBrk="1" hangingPunct="1"/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Zapoznanie się z interpretacją wyników oceny kinematycznej kręgosłupa szyjnego w normalnej populacji.</a:t>
            </a:r>
          </a:p>
          <a:p>
            <a:pPr eaLnBrk="1" hangingPunct="1"/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Zapoznanie się z interpretacją wyników oceny siły mięśniowej odcinka szyjnego kręgosłupa w normalnej populacji.</a:t>
            </a:r>
          </a:p>
          <a:p>
            <a:pPr eaLnBrk="1" hangingPunct="1"/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Zastosowanie zdobytej wiedzy w praktyce klinicznej.</a:t>
            </a:r>
          </a:p>
          <a:p>
            <a:pPr eaLnBrk="1" hangingPunct="1"/>
            <a:endParaRPr lang="pl-PL" altLang="pl-PL" dirty="0"/>
          </a:p>
        </p:txBody>
      </p:sp>
      <p:sp>
        <p:nvSpPr>
          <p:cNvPr id="13316" name="Symbol zastępczy numeru slajdu 3">
            <a:extLst>
              <a:ext uri="{FF2B5EF4-FFF2-40B4-BE49-F238E27FC236}">
                <a16:creationId xmlns:a16="http://schemas.microsoft.com/office/drawing/2014/main" id="{FAF50CF8-8875-4227-ADCE-2DAF29F75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97C18B9-50AD-4F08-9207-9963EEC529E5}" type="slidenum">
              <a:rPr lang="pl-PL" altLang="pl-PL" sz="1200" b="0" smtClean="0">
                <a:solidFill>
                  <a:schemeClr val="tx1"/>
                </a:solidFill>
                <a:latin typeface="Gill Sans"/>
              </a:rPr>
              <a:pPr/>
              <a:t>2</a:t>
            </a:fld>
            <a:endParaRPr lang="pl-PL" altLang="pl-PL" sz="1200" b="0">
              <a:solidFill>
                <a:schemeClr val="tx1"/>
              </a:solidFill>
              <a:latin typeface="Gill San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Tutaj widzimy na wykresie wyniki oceny kinematycznej kręgosłupa szyjnego w ruchu zgięcia i wyprostu.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Prześledź każdy z odcinków, aby skomentować go w klasie.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14389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Na wykresie przedstawiono wyniki oceny siły izometrycznej dla mięśni zginaczy i prostowników odcinka szyjnego kręgosłupa.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60276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Ten slajd przedstawia kąt zgięcia odcinka szyjnego kręgosłupa i aktywność mięśni dla odcinka szyjnego kręgosłupa w ruchu zgięcia-wyprostu.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98417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strike="noStrike" cap="none" spc="0" baseline="0" dirty="0">
                <a:solidFill>
                  <a:srgbClr val="000000"/>
                </a:solidFill>
                <a:effectLst/>
                <a:latin typeface="Gill Sans"/>
                <a:ea typeface="Gill Sans"/>
                <a:cs typeface="Gill Sans"/>
              </a:rPr>
              <a:t>Test ten analizuje kinetycznie ruchy kręgosłupa szyjnego podczas wykonywania prostych czynności w celu wykrycia anomalii lub niefunkcjonalnego ruchu jako efektu ubocznego bolesnego schorzenia kręgosłupa szyjnego. Aplikacja komputerowa służąca do oceny to </a:t>
            </a:r>
            <a:r>
              <a:rPr lang="pl-PL" sz="1200" b="1" i="0" strike="noStrike" cap="none" spc="0" baseline="0" dirty="0" err="1">
                <a:solidFill>
                  <a:srgbClr val="000000"/>
                </a:solidFill>
                <a:effectLst/>
                <a:latin typeface="Gill Sans"/>
                <a:ea typeface="Gill Sans"/>
                <a:cs typeface="Gill Sans"/>
              </a:rPr>
              <a:t>NedCervical</a:t>
            </a:r>
            <a:r>
              <a:rPr lang="pl-PL" sz="1200" b="1" i="0" strike="noStrike" cap="none" spc="0" baseline="0" dirty="0">
                <a:solidFill>
                  <a:srgbClr val="000000"/>
                </a:solidFill>
                <a:effectLst/>
                <a:latin typeface="Gill Sans"/>
                <a:ea typeface="Gill Sans"/>
                <a:cs typeface="Gill Sans"/>
              </a:rPr>
              <a:t>/IBV, a zastosowana technika rejestracji to fotogrametria 3D. W celu przeprowadzenia oceny, </a:t>
            </a:r>
            <a:r>
              <a:rPr lang="pl-PL" sz="1200" b="1" i="0" strike="noStrike" cap="none" spc="0" baseline="0" dirty="0" err="1">
                <a:solidFill>
                  <a:srgbClr val="000000"/>
                </a:solidFill>
                <a:effectLst/>
                <a:latin typeface="Gill Sans"/>
                <a:ea typeface="Gill Sans"/>
                <a:cs typeface="Gill Sans"/>
              </a:rPr>
              <a:t>NedCervical</a:t>
            </a:r>
            <a:r>
              <a:rPr lang="pl-PL" sz="1200" b="1" i="0" strike="noStrike" cap="none" spc="0" baseline="0" dirty="0">
                <a:solidFill>
                  <a:srgbClr val="000000"/>
                </a:solidFill>
                <a:effectLst/>
                <a:latin typeface="Gill Sans"/>
                <a:ea typeface="Gill Sans"/>
                <a:cs typeface="Gill Sans"/>
              </a:rPr>
              <a:t>/IBV porównuje uzyskane wyniki z wynikami uzyskanymi od grupy osób porównywalnych z charakterystyką pacjenta (bazy danych z danymi prawidłowymi i patologicznymi oraz dane podzielone według wieku i płci).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15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36936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Tutaj można zobaczyć wyniki z testu granicznego w dwóch formatach. Z jednej strony jest to format liczbowy, który możemy zobaczyć w tabeli parametrów, a z drugiej strony format wykresu.</a:t>
            </a:r>
          </a:p>
          <a:p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Jeśli najpierw przeanalizujemy wyniki uzyskane w tabeli parametrów na tym slajdzie, możemy zobaczyć, że większość z nich osiągnęła 100% normalności, innymi słowy charakterystyka ruchu pacjenta jest podobna do charakterystyki ruchu osób normalnych oraz ich wieku i płci. Konkretnie, zakres ruchów i prędkości wykonywania gestów są bardzo wysokie. Zgodnie z dostępnymi dowodami naukowymi, parametry te są najbardziej reprezentatywne dla funkcjonalności szyjnego odcinka kręgosłupa.</a:t>
            </a:r>
          </a:p>
          <a:p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W tabelach możemy również zobaczyć inne parametry, takie jak harmonia, która reprezentuje jednorodność lub płynność ruchu, która w tym przypadku wykazuje 100% normalności we wszystkich powtórzeniach i ruchach. Ponadto, wyniki mówią nam również o powtarzalności wykonywanego gestu. Powtarzalność wewnątrz testu mówi nam, że cykle w geście w ramach tego samego ruchu są podobne, a powtarzalność między testami pokazuje podobieństwo pomiędzy dwoma powtórzeniami lub różnymi testami dla tego samego typu ruchu, na przykład zgięcie-wyprost 1 i zgięcie-wyprost 2. W tym przypadku, jedynie powtarzalność </a:t>
            </a:r>
            <a:r>
              <a:rPr lang="pl-PL" sz="1000" b="1" i="0" strike="noStrike" cap="none" spc="0" baseline="0" dirty="0" err="1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wewnątrztestowa</a:t>
            </a:r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 zgięć bocznych jest nieznacznie zmniejszona, tak więc ogólnie powtarzalność można uznać za wysoką, zapewniając w ten sposób ważność uzyskanych wyników.</a:t>
            </a:r>
          </a:p>
          <a:p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Jeśli chodzi o informacje w formie wykresu, z jednej strony mamy sześciokąt ruchu pokazujący różne zakresy osiągane przez pacjenta, a z drugiej strony reprezentację ruchu dla każdej osi w odniesieniu do prędkości kątowej ruchu.</a:t>
            </a:r>
          </a:p>
          <a:p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W sześciokącie widzimy maksymalną ruchomość dla każdej z osi ruchu. W tym przypadku wszystkie mieszczą się pomiędzy 96 a 100% normalności, a więc są uznawane za ruchy normalne, ponieważ są podobne do ruchów osób o tej samej charakterystyce wiekowej i płciowej.</a:t>
            </a:r>
          </a:p>
          <a:p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Pozostałe wykresy pokazują, że różne cykle ruchów mieszczą się w niebieskim paśmie lub w paśmie normalnym. Co więcej, wykres ten pokazuje również regularność lub nieregularność ruchu, co w tym przypadku na wszystkich sześciu wykresach pokazuje, że linie są dość podobne, tym samym jakościowo wskazując, że ruch jest bardzo równomierny i jednorodny.</a:t>
            </a:r>
            <a:endParaRPr lang="en-GB" sz="1000" b="1" i="0" strike="noStrike" cap="none" spc="0" baseline="0" dirty="0">
              <a:solidFill>
                <a:srgbClr val="FFFFFF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1568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Tutaj możemy zobaczyć wyniki, jakie aplikacja </a:t>
            </a:r>
            <a:r>
              <a:rPr lang="pl-PL" sz="1000" b="1" i="0" strike="noStrike" cap="none" spc="0" baseline="0" dirty="0" err="1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NedCervical</a:t>
            </a:r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/IBV daje nam w ocenie czynności funkcjonalnej, w tym przypadku nazywanej testem świateł lub testem funkcjonalnym.</a:t>
            </a:r>
          </a:p>
          <a:p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Przeglądając informacje zawarte w tabeli parametrów, ponownie widzimy, że zawierają one informacje bardzo istotne dla oceny ruchu, innymi słowy zakres ruchu i maksymalną prędkość. W tym przypadku osiągnięto 100% normalności, co ponownie mówi nam, że osoba oceniana wykonała ruch zbliżony do normalnego wzorca (dobry zakres i prędkość ruchu).</a:t>
            </a:r>
          </a:p>
          <a:p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Jeśli chodzi o informacje z wykresów, możemy zobaczyć reprezentację ruchów wykonywanych przez pacjenta po spojrzeniu na każdą z lampek. Wystarczy utożsamić kolor nagrania z reprezentowanym ruchem. Pamiętajmy, że światło 1 znajduje się nad pacjentem i po jego lewej stronie, co wymusza obrót w lewo; światło 2 znajduje się nad pacjentem, co wymaga głównie wyprostu; a światło 3 znajduje się nad pacjentem i po jego prawej stronie, co zasadniczo wymusza obrót w prawo. Na tych wykresach możemy więc zobaczyć zakresy, jakie pacjent wykonał patrząc na każde światło dla każdej osi ruchu.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17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38767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b="0" i="0" strike="noStrike" cap="none" spc="0" baseline="0" dirty="0">
                <a:solidFill>
                  <a:srgbClr val="000000"/>
                </a:solidFill>
                <a:effectLst/>
                <a:latin typeface="Gill Sans"/>
                <a:ea typeface="Gill Sans"/>
                <a:cs typeface="Gill Sans"/>
              </a:rPr>
              <a:t>Ostatecznie, aplikacja </a:t>
            </a:r>
            <a:r>
              <a:rPr lang="pl-PL" sz="1200" b="0" i="0" strike="noStrike" cap="none" spc="0" baseline="0" dirty="0" err="1">
                <a:solidFill>
                  <a:srgbClr val="000000"/>
                </a:solidFill>
                <a:effectLst/>
                <a:latin typeface="Gill Sans"/>
                <a:ea typeface="Gill Sans"/>
                <a:cs typeface="Gill Sans"/>
              </a:rPr>
              <a:t>NedCervical</a:t>
            </a:r>
            <a:r>
              <a:rPr lang="pl-PL" sz="1200" b="0" i="0" strike="noStrike" cap="none" spc="0" baseline="0" dirty="0">
                <a:solidFill>
                  <a:srgbClr val="000000"/>
                </a:solidFill>
                <a:effectLst/>
                <a:latin typeface="Gill Sans"/>
                <a:ea typeface="Gill Sans"/>
                <a:cs typeface="Gill Sans"/>
              </a:rPr>
              <a:t>/IBV podaje nam indeks jako wynik ogólny. </a:t>
            </a:r>
          </a:p>
          <a:p>
            <a:pPr lvl="0"/>
            <a:endParaRPr lang="es-ES" sz="1200" b="0" kern="1200" dirty="0">
              <a:solidFill>
                <a:schemeClr val="tx1"/>
              </a:solidFill>
              <a:effectLst/>
              <a:latin typeface="Gill Sans"/>
              <a:ea typeface="+mn-ea"/>
              <a:cs typeface="+mn-cs"/>
            </a:endParaRPr>
          </a:p>
          <a:p>
            <a:pPr lvl="0"/>
            <a:endParaRPr lang="es-ES" sz="1200" b="0" kern="1200" dirty="0">
              <a:solidFill>
                <a:schemeClr val="tx1"/>
              </a:solidFill>
              <a:effectLst/>
              <a:latin typeface="Gill Sans"/>
              <a:ea typeface="+mn-ea"/>
              <a:cs typeface="+mn-cs"/>
            </a:endParaRPr>
          </a:p>
          <a:p>
            <a:pPr lvl="0"/>
            <a:r>
              <a:rPr lang="en-GB" sz="1200" b="0" i="0" strike="noStrike" cap="none" spc="0" baseline="0" dirty="0">
                <a:solidFill>
                  <a:srgbClr val="000000"/>
                </a:solidFill>
                <a:effectLst/>
                <a:latin typeface="Gill Sans"/>
                <a:ea typeface="Gill Sans"/>
                <a:cs typeface="Gill Sans"/>
              </a:rPr>
              <a:t>The normality index tells us about the cervical spine’s functionality in terms of its mobility.</a:t>
            </a:r>
          </a:p>
          <a:p>
            <a:pPr lvl="0"/>
            <a:endParaRPr lang="es-ES" sz="1200" b="0" kern="1200" dirty="0">
              <a:solidFill>
                <a:schemeClr val="tx1"/>
              </a:solidFill>
              <a:effectLst/>
              <a:latin typeface="Gill Sans"/>
              <a:ea typeface="+mn-ea"/>
              <a:cs typeface="+mn-cs"/>
            </a:endParaRPr>
          </a:p>
          <a:p>
            <a:pPr lvl="0"/>
            <a:r>
              <a:rPr lang="en-GB" sz="1200" b="0" i="0" strike="noStrike" cap="none" spc="0" baseline="0" dirty="0">
                <a:solidFill>
                  <a:srgbClr val="000000"/>
                </a:solidFill>
                <a:effectLst/>
                <a:latin typeface="Gill Sans"/>
                <a:ea typeface="Gill Sans"/>
                <a:cs typeface="Gill Sans"/>
              </a:rPr>
              <a:t>It is considered to be altered when the result is below 90%. </a:t>
            </a:r>
          </a:p>
          <a:p>
            <a:pPr lvl="0"/>
            <a:endParaRPr lang="es-ES" sz="1200" b="0" kern="1200" dirty="0">
              <a:solidFill>
                <a:schemeClr val="tx1"/>
              </a:solidFill>
              <a:effectLst/>
              <a:latin typeface="Gill Sans"/>
              <a:ea typeface="+mn-ea"/>
              <a:cs typeface="+mn-cs"/>
            </a:endParaRPr>
          </a:p>
          <a:p>
            <a:pPr lvl="0"/>
            <a:r>
              <a:rPr lang="en-GB" sz="1200" b="0" i="0" strike="noStrike" cap="none" spc="0" baseline="0" dirty="0">
                <a:solidFill>
                  <a:srgbClr val="000000"/>
                </a:solidFill>
                <a:effectLst/>
                <a:latin typeface="Gill Sans"/>
                <a:ea typeface="Gill Sans"/>
                <a:cs typeface="Gill Sans"/>
              </a:rPr>
              <a:t>In this case, we can see that the result for functionality is 99%, so we have a patient with a functionally normal cervical spine. </a:t>
            </a:r>
          </a:p>
          <a:p>
            <a:r>
              <a:rPr lang="es-ES" sz="1200" b="0" kern="1200" dirty="0">
                <a:solidFill>
                  <a:schemeClr val="tx1"/>
                </a:solidFill>
                <a:effectLst/>
                <a:latin typeface="Gill Sans"/>
                <a:ea typeface="+mn-ea"/>
                <a:cs typeface="+mn-cs"/>
              </a:rPr>
              <a:t> </a:t>
            </a:r>
            <a:endParaRPr lang="es-ES" b="0" dirty="0">
              <a:effectLst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18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30996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Studenci muszą przyswoić i zinterpretować wyniki, które znajdą w przypadku klinicznym, który otrzymali w dokumencie.</a:t>
            </a:r>
          </a:p>
          <a:p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Aby zinterpretować wyniki, studenci muszą postępować zgodnie z przewodnikiem pytań pokazanym na poniższym slajdzie.</a:t>
            </a:r>
          </a:p>
          <a:p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Prowadzeni przez nauczyciela, studenci dzielą się wynikami w komentarzu.</a:t>
            </a:r>
          </a:p>
          <a:p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Ćwiczenie to może być przeprowadzone indywidualnie lub w grupach w klasie.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19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92128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Po przeczytaniu przedstawionego przypadku klinicznego, studenci muszą poszukać odpowiedzi na te pytania, aby następnie podzielić się nimi z nauczycielem i resztą klasy.</a:t>
            </a:r>
          </a:p>
          <a:p>
            <a:endParaRPr lang="pl-PL" sz="1000" b="1" i="0" strike="noStrike" cap="none" spc="0" baseline="0" dirty="0">
              <a:solidFill>
                <a:srgbClr val="FFFFFF"/>
              </a:solidFill>
              <a:effectLst/>
              <a:latin typeface="Arial"/>
              <a:ea typeface="Arial"/>
              <a:cs typeface="Arial"/>
            </a:endParaRPr>
          </a:p>
          <a:p>
            <a:endParaRPr lang="pl-PL" sz="1000" b="1" i="0" strike="noStrike" cap="none" spc="0" baseline="0" dirty="0">
              <a:solidFill>
                <a:srgbClr val="FFFFFF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20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2336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Nauczyciel może zastosować metodę typu </a:t>
            </a:r>
            <a:r>
              <a:rPr lang="pl-PL" sz="1000" b="1" i="0" strike="noStrike" cap="none" spc="0" baseline="0" dirty="0" err="1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Kahoot</a:t>
            </a:r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, aby zebrać odpowiedzi uczniów.</a:t>
            </a:r>
          </a:p>
          <a:p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Prawidłowe odpowiedzi są zaznaczone na czerwono. Odpowiedzi uczniów muszą się z nimi zgadzać.</a:t>
            </a:r>
          </a:p>
          <a:p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Nauczyciel ma do dyspozycji ten sam dokument dotyczący przypadku klinicznego, który jest prezentowany studentom, ale z sekcją dotyczącą interpretacji wyników, która pomaga nauczycielowi w dyskusji ze studentami na temat przypadku.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21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549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W tym celu jednostka edukacyjna oferuje materiał teoretyczny z wyjaśnieniem następujących pojęć:</a:t>
            </a:r>
          </a:p>
          <a:p>
            <a:pPr eaLnBrk="1" hangingPunct="1"/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 </a:t>
            </a:r>
          </a:p>
          <a:p>
            <a:pPr eaLnBrk="1" hangingPunct="1"/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Ocena kliniczna i biomechaniczna. 	</a:t>
            </a:r>
          </a:p>
          <a:p>
            <a:pPr eaLnBrk="1" hangingPunct="1"/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Ocena funkcjonalna kręgosłupa szyjnego. Czynniki wpływające na wyniki oceny.</a:t>
            </a:r>
          </a:p>
          <a:p>
            <a:pPr eaLnBrk="1" hangingPunct="1"/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Ocena zakresu ruchu w odcinku szyjnym. Inklinometry i standardy Amerykańskiego Towarzystwa Medycznego.</a:t>
            </a:r>
          </a:p>
          <a:p>
            <a:pPr eaLnBrk="1" hangingPunct="1"/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Ocena kinematyczna kręgosłupa szyjnego z podkreśleniem najczęstszych wyników wykorzystywanych w ocenie klinicznej.</a:t>
            </a:r>
          </a:p>
          <a:p>
            <a:pPr eaLnBrk="1" hangingPunct="1"/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Ocena siłowa kręgosłupa szyjnego. Ocena siły izometrycznej mięśni odcinka szyjnego kręgosłupa za pomocą dynamometrów, ocena aktywności mięśniowej za pomocą elektromiografii powierzchniowej,</a:t>
            </a:r>
          </a:p>
          <a:p>
            <a:pPr eaLnBrk="1" hangingPunct="1"/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Zakończenie jednostki edukacyjnej najważniejszymi zagadnieniami.</a:t>
            </a:r>
          </a:p>
          <a:p>
            <a:pPr eaLnBrk="1" hangingPunct="1"/>
            <a:endParaRPr lang="pl-PL" sz="1000" b="1" i="0" strike="noStrike" cap="none" spc="0" baseline="0" dirty="0">
              <a:solidFill>
                <a:srgbClr val="FFFFFF"/>
              </a:solidFill>
              <a:effectLst/>
              <a:latin typeface="Arial"/>
              <a:ea typeface="Arial"/>
              <a:cs typeface="Arial"/>
            </a:endParaRPr>
          </a:p>
          <a:p>
            <a:pPr eaLnBrk="1" hangingPunct="1"/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60717B-278A-4296-87D0-F52E86183D74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126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l-PL" sz="12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Zmiany morfologiczne wykryte za pomocą badań obrazowych często nie odpowiadają ubytkom funkcjonalnym. Konieczne jest poznanie wpływu patologii lub urazu na funkcjonalność. Ta potrzeba otwiera drzwi do oceny funkcjonalnej i nadaje jej znaczącą rolę w ocenie klinicznej.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5CBED-14F2-41A4-8326-D692128D3779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204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8787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Testy oceny biomechanicznej nigdy nie będą testami diagnostycznymi, ale są przydatne do zrozumienia stanu funkcjonalnego osoby po patologii lub uszkodzeniu kręgosłupa. Dostarczają one informacji uzupełniających, które w połączeniu z diagnozą kliniczną dają większą wiedzę na temat rzeczywistej sytuacji pacjenta w jego procesie klinicznym.</a:t>
            </a:r>
          </a:p>
        </p:txBody>
      </p:sp>
      <p:sp>
        <p:nvSpPr>
          <p:cNvPr id="1187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DC0D2B-E4EB-4712-9CEF-F97E04C6927A}" type="slidenum">
              <a:rPr lang="es-ES" smtClean="0">
                <a:solidFill>
                  <a:srgbClr val="000000"/>
                </a:solidFill>
              </a:rPr>
              <a:pPr/>
              <a:t>5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00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Należy pamiętać o aspektach, które były przedmiotem zainteresowania w poprzednich jednostkach edukacyjnych. Na uwagę zasługują aspekty, które określają badanie biomechaniczne, np. jaką funkcję ocenia, jakie narzędzie i technikę wykorzystuje, jaki protokół pomiarowy został zastosowany, jakie wyniki daje i jakie kryteria mogą pomóc w ich interpretacji.  Na tych zajęciach skupimy się na tych dwóch ostatnich aspektach, wykorzystując wyniki badań biomechanicznych w ocenie kręgosłupa szyjnego w normalnej populacji.</a:t>
            </a:r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B71317-B0FD-4939-A434-DB14F7DC5134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36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Aby ocenić kręgosłup szyjny z biomechanicznego punktu widzenia, musimy wiedzieć, co chcemy ocenić, jakie techniki i instrumenty możemy wykorzystać do oceny i jakie ogólne wyniki uzyskujemy stosując je.</a:t>
            </a:r>
          </a:p>
          <a:p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Ten slajd przedstawia oceniane funkcje kręgosłupa (ruch i siła), techniki i instrumenty powszechnie stosowane do oceny tych funkcji oraz wyniki, które najczęściej można znaleźć w raportach klinicznych dotyczących tych ocen.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77847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W celu oceny zakresu ruchu kręgosłupa szyjnego można zastosować technikę z dwoma inklinometrami.</a:t>
            </a:r>
          </a:p>
          <a:p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Wyniki mogą być przedstawione w dwóch możliwych formatach: numerycznym i/lub graficznym.</a:t>
            </a:r>
          </a:p>
          <a:p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Uzyskane wyniki przedstawione są w tabeli na dole. Pochodzą one z obliczeń wykonanych na podstawie danych zarejestrowanych przez inklinometry dla każdej z pozycji pomiarowych.</a:t>
            </a:r>
          </a:p>
          <a:p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Dla kręgosłupa ważne jest, aby mieć dane porównawcze dla normalnej populacji w celu dokonania porównań. Wskazane jest, aby dane te pochodziły z pomiarów wykonanych przy użyciu tego samego protokołu, techniki i instrumentów. Wskazane jest również, aby dane te były podzielone na segmenty, głównie według wieku.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8901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Tutaj widzimy na wykresie wyniki biomechanicznej oceny zakresu ruchu odcinka szyjnego kręgosłupa.</a:t>
            </a:r>
          </a:p>
          <a:p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Slajd zawiera informacje o tym, jakie urządzenie pomiarowe mogło być użyte do uzyskania takiego wyniku, jakiego rodzaju jest to analiza biomechaniczna, jakie wyniki są przedstawione na wykresie i jakiego rodzaju interpretacji można dokonać na jego podstawie.</a:t>
            </a:r>
          </a:p>
          <a:p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Wskazane jest, aby wiedzieć, jak używać tych przyrządów przy każdej ocenie biomechanicznej przeprowadzanej u pacjenta z patologią kręgosłupa szyjnego.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6E914C-D4D4-4E1B-A2D4-BEC8EAE69E5B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426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Tutaj widzimy wyniki biomechanicznej oceny zakresu ruchu w odcinku szyjnym na wykresie przedstawiającym cykle ruchu w czasie.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l-PL" sz="1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Prześledź każdy z odcinków, aby skomentować go w klasie, tak jak zrobiłeś to z poprzednim slajdem.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6E914C-D4D4-4E1B-A2D4-BEC8EAE69E5B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7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25554"/>
      </p:ext>
    </p:extLst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75500510"/>
      </p:ext>
    </p:extLst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2999680"/>
      </p:ext>
    </p:extLst>
  </p:cSld>
  <p:clrMapOvr>
    <a:masterClrMapping/>
  </p:clrMapOvr>
  <p:transition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23957132"/>
      </p:ext>
    </p:extLst>
  </p:cSld>
  <p:clrMapOvr>
    <a:masterClrMapping/>
  </p:clrMapOvr>
  <p:transition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34175" y="179388"/>
            <a:ext cx="2159000" cy="5781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2413" y="179388"/>
            <a:ext cx="6329362" cy="578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24156749"/>
      </p:ext>
    </p:extLst>
  </p:cSld>
  <p:clrMapOvr>
    <a:masterClrMapping/>
  </p:clrMapOvr>
  <p:transition advClick="0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9"/>
            <a:ext cx="7858800" cy="442535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1773-214C-485E-9D08-D2B26135E536}" type="datetimeFigureOut">
              <a:rPr lang="es-ES" smtClean="0"/>
              <a:pPr/>
              <a:t>02/07/2021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39EB5F8-7765-4A93-BB30-830B57229C9A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0" name="1 Marcador de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7858800" cy="989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8326305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introductorio a enume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Haga </a:t>
            </a:r>
            <a:r>
              <a:rPr lang="es-ES_tradnl" noProof="0"/>
              <a:t>clic</a:t>
            </a:r>
            <a:r>
              <a:rPr lang="es-ES_tradnl"/>
              <a:t>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</a:t>
            </a:r>
            <a:r>
              <a:rPr lang="es-ES_tradnl" noProof="0"/>
              <a:t>modificar</a:t>
            </a:r>
            <a:r>
              <a:rPr lang="es-ES_tradnl"/>
              <a:t>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29600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</a:t>
            </a:r>
            <a:r>
              <a:rPr lang="es-ES_tradnl" noProof="0"/>
              <a:t>para</a:t>
            </a:r>
            <a:r>
              <a:rPr lang="es-ES_tradnl"/>
              <a:t>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698481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28829C-D2C5-4D42-BE8A-4F8A4111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2B9414-CB0F-4C23-B371-28EC791D4E6B}" type="datetimeFigureOut">
              <a:rPr lang="es-ES" smtClean="0"/>
              <a:t>02/07/2021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0BB456-2253-4052-BF6A-44170294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B6EDE6-DB8A-4DB0-A5E1-EE58A5EE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4C48ACA-3E37-4987-8F1A-67691E09B26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15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92898901"/>
      </p:ext>
    </p:extLst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57903230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1424270"/>
      </p:ext>
    </p:extLst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2413" y="1400175"/>
            <a:ext cx="4243387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244975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16525946"/>
      </p:ext>
    </p:extLst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44907675"/>
      </p:ext>
    </p:extLst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39326563"/>
      </p:ext>
    </p:extLst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512791"/>
      </p:ext>
    </p:extLst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7.png"/><Relationship Id="rId20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0.jpg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12.gif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F5898CD-F109-43CE-8333-D377CDEFC4E3}"/>
              </a:ext>
            </a:extLst>
          </p:cNvPr>
          <p:cNvGrpSpPr/>
          <p:nvPr userDrawn="1"/>
        </p:nvGrpSpPr>
        <p:grpSpPr>
          <a:xfrm>
            <a:off x="1427789" y="2101850"/>
            <a:ext cx="6288423" cy="1543174"/>
            <a:chOff x="2483768" y="2101850"/>
            <a:chExt cx="6288423" cy="1543174"/>
          </a:xfrm>
        </p:grpSpPr>
        <p:pic>
          <p:nvPicPr>
            <p:cNvPr id="1032" name="Obraz 1">
              <a:extLst>
                <a:ext uri="{FF2B5EF4-FFF2-40B4-BE49-F238E27FC236}">
                  <a16:creationId xmlns:a16="http://schemas.microsoft.com/office/drawing/2014/main" id="{1407952D-8B25-4FA2-8918-81203F0FE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351" y="2101850"/>
              <a:ext cx="1932840" cy="154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pole tekstowe 17">
              <a:extLst>
                <a:ext uri="{FF2B5EF4-FFF2-40B4-BE49-F238E27FC236}">
                  <a16:creationId xmlns:a16="http://schemas.microsoft.com/office/drawing/2014/main" id="{D1CE1919-414B-4DE4-964C-B2C5E44ED078}"/>
                </a:ext>
              </a:extLst>
            </p:cNvPr>
            <p:cNvSpPr txBox="1"/>
            <p:nvPr userDrawn="1"/>
          </p:nvSpPr>
          <p:spPr bwMode="auto">
            <a:xfrm>
              <a:off x="2483768" y="2321491"/>
              <a:ext cx="4184730" cy="1103893"/>
            </a:xfrm>
            <a:prstGeom prst="rect">
              <a:avLst/>
            </a:prstGeom>
            <a:noFill/>
          </p:spPr>
          <p:txBody>
            <a:bodyPr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r"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ea typeface="Times New Roman" panose="02020603050405020304" pitchFamily="18" charset="0"/>
                </a:rPr>
                <a:t>Development of innovative training solutions in the ﬁeld of functional evaluation aimed at updating of the curricula of health sciences schools</a:t>
              </a:r>
              <a:endParaRPr lang="pl-PL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28" name="Obraz 13" descr="Logo Politechniki ÅlÄskiej">
            <a:extLst>
              <a:ext uri="{FF2B5EF4-FFF2-40B4-BE49-F238E27FC236}">
                <a16:creationId xmlns:a16="http://schemas.microsoft.com/office/drawing/2014/main" id="{FC0A478C-BDBE-4BDE-AA43-47749735B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14">
            <a:extLst>
              <a:ext uri="{FF2B5EF4-FFF2-40B4-BE49-F238E27FC236}">
                <a16:creationId xmlns:a16="http://schemas.microsoft.com/office/drawing/2014/main" id="{95BCF6DF-C3EE-4187-9DC0-ACE2D108E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az 15">
            <a:extLst>
              <a:ext uri="{FF2B5EF4-FFF2-40B4-BE49-F238E27FC236}">
                <a16:creationId xmlns:a16="http://schemas.microsoft.com/office/drawing/2014/main" id="{1D9DFB03-099B-426B-8DE4-903ED8CC40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n 11">
            <a:extLst>
              <a:ext uri="{FF2B5EF4-FFF2-40B4-BE49-F238E27FC236}">
                <a16:creationId xmlns:a16="http://schemas.microsoft.com/office/drawing/2014/main" id="{05FE09E8-6CB9-4FD9-9D83-68B2B84BA5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8C4C2B-68B9-4C0C-9BAD-FF084FB00A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"/>
            <a:ext cx="9144000" cy="18592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5F30BC2-E2E6-493D-955E-C69103BB7BA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1327888"/>
            <a:ext cx="1812155" cy="516936"/>
          </a:xfrm>
          <a:prstGeom prst="rect">
            <a:avLst/>
          </a:prstGeom>
        </p:spPr>
      </p:pic>
      <p:pic>
        <p:nvPicPr>
          <p:cNvPr id="15" name="Imagen 1">
            <a:extLst>
              <a:ext uri="{FF2B5EF4-FFF2-40B4-BE49-F238E27FC236}">
                <a16:creationId xmlns:a16="http://schemas.microsoft.com/office/drawing/2014/main" id="{D69C079C-D2FD-47BA-A0D7-4871D4A9AF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3" b="8290"/>
          <a:stretch/>
        </p:blipFill>
        <p:spPr bwMode="auto">
          <a:xfrm rot="16200000">
            <a:off x="-1467543" y="3788789"/>
            <a:ext cx="3324052" cy="3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41300" indent="-241300" algn="l" defTabSz="6429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2288" indent="-203200" algn="l" defTabSz="6429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03275" indent="-160338" algn="l" defTabSz="64293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23950" indent="-160338" algn="l" defTabSz="642938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46213" indent="-158750" algn="l" defTabSz="642938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034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606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178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750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A25EB961-88E4-4728-B314-FAFCF9B56B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1859280"/>
          </a:xfrm>
          <a:prstGeom prst="rect">
            <a:avLst/>
          </a:prstGeom>
        </p:spPr>
      </p:pic>
      <p:pic>
        <p:nvPicPr>
          <p:cNvPr id="10" name="Obraz 13" descr="Logo Politechniki ÅlÄskiej">
            <a:extLst>
              <a:ext uri="{FF2B5EF4-FFF2-40B4-BE49-F238E27FC236}">
                <a16:creationId xmlns:a16="http://schemas.microsoft.com/office/drawing/2014/main" id="{E6F63310-57AE-4CB7-ABA2-0D38297FF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4">
            <a:extLst>
              <a:ext uri="{FF2B5EF4-FFF2-40B4-BE49-F238E27FC236}">
                <a16:creationId xmlns:a16="http://schemas.microsoft.com/office/drawing/2014/main" id="{9292324C-CFB2-460B-9F44-369411AFF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5">
            <a:extLst>
              <a:ext uri="{FF2B5EF4-FFF2-40B4-BE49-F238E27FC236}">
                <a16:creationId xmlns:a16="http://schemas.microsoft.com/office/drawing/2014/main" id="{4053F563-1DBE-4277-9844-25737225E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1">
            <a:extLst>
              <a:ext uri="{FF2B5EF4-FFF2-40B4-BE49-F238E27FC236}">
                <a16:creationId xmlns:a16="http://schemas.microsoft.com/office/drawing/2014/main" id="{7119E8FE-952A-43B4-AB5D-00E7AAB77D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">
            <a:extLst>
              <a:ext uri="{FF2B5EF4-FFF2-40B4-BE49-F238E27FC236}">
                <a16:creationId xmlns:a16="http://schemas.microsoft.com/office/drawing/2014/main" id="{4B91E131-E34F-4142-B43E-EB4BE20902F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42" y="1605980"/>
            <a:ext cx="1102916" cy="88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81C17BF-4D2D-4320-886C-F959A3F3F5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53" y="3789040"/>
            <a:ext cx="1812155" cy="5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D43AE6C3-53DE-461E-AC57-9DBAB6517CE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55"/>
            <a:ext cx="9144000" cy="693420"/>
          </a:xfrm>
          <a:prstGeom prst="rect">
            <a:avLst/>
          </a:prstGeom>
        </p:spPr>
      </p:pic>
      <p:cxnSp>
        <p:nvCxnSpPr>
          <p:cNvPr id="2054" name="Łącznik prosty 12">
            <a:extLst>
              <a:ext uri="{FF2B5EF4-FFF2-40B4-BE49-F238E27FC236}">
                <a16:creationId xmlns:a16="http://schemas.microsoft.com/office/drawing/2014/main" id="{BDA8FF72-1F9A-4CBC-95D9-36F84D2911F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9213" y="6165304"/>
            <a:ext cx="9193213" cy="0"/>
          </a:xfrm>
          <a:prstGeom prst="line">
            <a:avLst/>
          </a:prstGeom>
          <a:noFill/>
          <a:ln w="12700" algn="ctr">
            <a:solidFill>
              <a:srgbClr val="0404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4B2078D-D761-4969-AC15-3F27511FE3F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041"/>
            <a:ext cx="1235793" cy="35252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84DE3E14-E354-4D50-B4D8-AF37FC47E772}"/>
              </a:ext>
            </a:extLst>
          </p:cNvPr>
          <p:cNvGrpSpPr/>
          <p:nvPr userDrawn="1"/>
        </p:nvGrpSpPr>
        <p:grpSpPr>
          <a:xfrm>
            <a:off x="323528" y="6309320"/>
            <a:ext cx="2664296" cy="386577"/>
            <a:chOff x="395536" y="6066170"/>
            <a:chExt cx="3468321" cy="503237"/>
          </a:xfrm>
        </p:grpSpPr>
        <p:pic>
          <p:nvPicPr>
            <p:cNvPr id="2051" name="Obraz 13" descr="Logo Politechniki ÅlÄskiej">
              <a:extLst>
                <a:ext uri="{FF2B5EF4-FFF2-40B4-BE49-F238E27FC236}">
                  <a16:creationId xmlns:a16="http://schemas.microsoft.com/office/drawing/2014/main" id="{45244FFF-A08E-4535-B2FB-082E0D4E49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12"/>
            <a:stretch/>
          </p:blipFill>
          <p:spPr bwMode="auto">
            <a:xfrm>
              <a:off x="395536" y="6066170"/>
              <a:ext cx="575866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135AAC17-25D0-4F3A-8A2F-2B3D2BE9F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834" y="6140748"/>
              <a:ext cx="686346" cy="35408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910E8F0-C8C4-4479-9403-941484277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612" y="6081970"/>
              <a:ext cx="470833" cy="471636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4C56CC0-078F-4C43-8D48-D8AF64722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877" y="6141605"/>
              <a:ext cx="878980" cy="352366"/>
            </a:xfrm>
            <a:prstGeom prst="rect">
              <a:avLst/>
            </a:prstGeom>
          </p:spPr>
        </p:pic>
      </p:grpSp>
      <p:sp>
        <p:nvSpPr>
          <p:cNvPr id="7" name="pole tekstowe 17">
            <a:extLst>
              <a:ext uri="{FF2B5EF4-FFF2-40B4-BE49-F238E27FC236}">
                <a16:creationId xmlns:a16="http://schemas.microsoft.com/office/drawing/2014/main" id="{E7769513-69E3-4124-9A93-139F735492EC}"/>
              </a:ext>
            </a:extLst>
          </p:cNvPr>
          <p:cNvSpPr txBox="1"/>
          <p:nvPr userDrawn="1"/>
        </p:nvSpPr>
        <p:spPr>
          <a:xfrm>
            <a:off x="251520" y="116631"/>
            <a:ext cx="2980206" cy="432049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>
              <a:spcAft>
                <a:spcPts val="0"/>
              </a:spcAft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Development of innovative training solutions in the ﬁeld of functional evaluation aimed at updating of the curricula of health sciences schools</a:t>
            </a:r>
            <a:endParaRPr lang="pl-PL" sz="9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DF42E42-F554-4418-AD40-D27470710720}"/>
              </a:ext>
            </a:extLst>
          </p:cNvPr>
          <p:cNvCxnSpPr>
            <a:stCxn id="2051" idx="1"/>
          </p:cNvCxnSpPr>
          <p:nvPr userDrawn="1"/>
        </p:nvCxnSpPr>
        <p:spPr bwMode="auto">
          <a:xfrm flipV="1">
            <a:off x="323528" y="1340768"/>
            <a:ext cx="288032" cy="5161841"/>
          </a:xfrm>
          <a:prstGeom prst="lin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97" r:id="rId12"/>
    <p:sldLayoutId id="2147483698" r:id="rId13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9pPr>
    </p:titleStyle>
    <p:bodyStyle>
      <a:lvl1pPr marL="1873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defRPr lang="en-US" sz="11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901700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2pPr>
      <a:lvl3pPr marL="1212850" indent="-400050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3pPr>
      <a:lvl4pPr marL="1527175" indent="-4032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4pPr>
      <a:lvl5pPr marL="1839913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5pPr>
      <a:lvl6pPr marL="22971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6pPr>
      <a:lvl7pPr marL="27543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7pPr>
      <a:lvl8pPr marL="32115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8pPr>
      <a:lvl9pPr marL="36687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://preguntamos.blogspot.com/2011/11/como-hacer-grupos-de-trabajo-en-el.html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426C20C8-CCF0-4793-B699-CDDF81710FFF}"/>
              </a:ext>
            </a:extLst>
          </p:cNvPr>
          <p:cNvGrpSpPr/>
          <p:nvPr/>
        </p:nvGrpSpPr>
        <p:grpSpPr>
          <a:xfrm>
            <a:off x="1259632" y="3645024"/>
            <a:ext cx="7200800" cy="1634698"/>
            <a:chOff x="1259632" y="3645024"/>
            <a:chExt cx="7200800" cy="1634698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377AA36A-A24C-4941-8142-8DB0A54A1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3645024"/>
              <a:ext cx="7200800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/>
            <a:lstStyle/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ts val="1675"/>
                </a:spcBef>
                <a:spcAft>
                  <a:spcPct val="0"/>
                </a:spcAft>
                <a:buClrTx/>
                <a:buSzPct val="171000"/>
                <a:buFont typeface="Arial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>
                      <a:lumMod val="75000"/>
                    </a:srgbClr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Arial" panose="020B0604020202020204" pitchFamily="34" charset="0"/>
                  <a:sym typeface="Arial" charset="0"/>
                </a:rPr>
                <a:t>MOD</a:t>
              </a:r>
              <a:r>
                <a:rPr kumimoji="0" 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>
                      <a:lumMod val="75000"/>
                    </a:srgbClr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Arial" panose="020B0604020202020204" pitchFamily="34" charset="0"/>
                  <a:sym typeface="Arial" charset="0"/>
                </a:rPr>
                <a:t>UŁ BIOMECHANIKA KREGOSŁUPA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>
                      <a:lumMod val="75000"/>
                    </a:srgbClr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Arial" panose="020B0604020202020204" pitchFamily="34" charset="0"/>
                  <a:sym typeface="Arial" charset="0"/>
                </a:rPr>
                <a:t>  </a:t>
              </a:r>
            </a:p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ts val="1675"/>
                </a:spcBef>
                <a:spcAft>
                  <a:spcPct val="0"/>
                </a:spcAft>
                <a:buClrTx/>
                <a:buSzPct val="171000"/>
                <a:buFont typeface="Arial" charset="0"/>
                <a:buNone/>
                <a:tabLst/>
                <a:defRPr/>
              </a:pPr>
              <a:r>
                <a:rPr kumimoji="0" 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>
                      <a:lumMod val="75000"/>
                    </a:srgbClr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Arial" panose="020B0604020202020204" pitchFamily="34" charset="0"/>
                  <a:sym typeface="Arial" charset="0"/>
                </a:rPr>
                <a:t>Jednostka dydaktyczna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>
                      <a:lumMod val="75000"/>
                    </a:srgbClr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Arial" panose="020B0604020202020204" pitchFamily="34" charset="0"/>
                  <a:sym typeface="Arial" charset="0"/>
                </a:rPr>
                <a:t>D: </a:t>
              </a:r>
              <a:r>
                <a:rPr kumimoji="0" 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>
                      <a:lumMod val="75000"/>
                    </a:srgbClr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Arial" panose="020B0604020202020204" pitchFamily="34" charset="0"/>
                  <a:sym typeface="Arial" charset="0"/>
                </a:rPr>
                <a:t>ANALIZA INSTRUMENTALNA KREGOSŁUPA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ts val="1675"/>
                </a:spcBef>
                <a:spcAft>
                  <a:spcPct val="0"/>
                </a:spcAft>
                <a:buClrTx/>
                <a:buSzPct val="171000"/>
                <a:buFont typeface="Arial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>
                      <a:lumMod val="75000"/>
                    </a:srgbClr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Arial" panose="020B0604020202020204" pitchFamily="34" charset="0"/>
                  <a:sym typeface="Arial" charset="0"/>
                </a:rPr>
                <a:t>D.</a:t>
              </a:r>
              <a:r>
                <a:rPr kumimoji="0" 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>
                      <a:lumMod val="75000"/>
                    </a:srgbClr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Arial" panose="020B0604020202020204" pitchFamily="34" charset="0"/>
                  <a:sym typeface="Arial" charset="0"/>
                </a:rPr>
                <a:t>3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>
                      <a:lumMod val="75000"/>
                    </a:srgbClr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Arial" panose="020B0604020202020204" pitchFamily="34" charset="0"/>
                  <a:sym typeface="Arial" charset="0"/>
                </a:rPr>
                <a:t>. </a:t>
              </a:r>
              <a:r>
                <a:rPr kumimoji="0" 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>
                      <a:lumMod val="75000"/>
                    </a:srgbClr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Arial" panose="020B0604020202020204" pitchFamily="34" charset="0"/>
                  <a:sym typeface="Arial" charset="0"/>
                </a:rPr>
                <a:t>Jak </a:t>
              </a:r>
              <a:r>
                <a:rPr kumimoji="0" lang="pl-PL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99">
                      <a:lumMod val="75000"/>
                    </a:srgbClr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Arial" panose="020B0604020202020204" pitchFamily="34" charset="0"/>
                  <a:sym typeface="Arial" charset="0"/>
                </a:rPr>
                <a:t>wyglada</a:t>
              </a:r>
              <a:r>
                <a:rPr kumimoji="0" 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>
                      <a:lumMod val="75000"/>
                    </a:srgbClr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Arial" panose="020B0604020202020204" pitchFamily="34" charset="0"/>
                  <a:sym typeface="Arial" charset="0"/>
                </a:rPr>
                <a:t> prawidłowa ocena biomechaniczna </a:t>
              </a:r>
              <a:r>
                <a:rPr kumimoji="0" lang="pl-PL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99">
                      <a:lumMod val="75000"/>
                    </a:srgbClr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Arial" panose="020B0604020202020204" pitchFamily="34" charset="0"/>
                  <a:sym typeface="Arial" charset="0"/>
                </a:rPr>
                <a:t>kregosłupa</a:t>
              </a:r>
              <a:r>
                <a:rPr kumimoji="0" 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>
                      <a:lumMod val="75000"/>
                    </a:srgbClr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Arial" panose="020B0604020202020204" pitchFamily="34" charset="0"/>
                  <a:sym typeface="Arial" charset="0"/>
                </a:rPr>
                <a:t> szyjnego?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endParaRPr>
            </a:p>
          </p:txBody>
        </p:sp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42729060-8228-4129-A603-16450906A812}"/>
                </a:ext>
              </a:extLst>
            </p:cNvPr>
            <p:cNvSpPr txBox="1"/>
            <p:nvPr/>
          </p:nvSpPr>
          <p:spPr>
            <a:xfrm>
              <a:off x="7020272" y="3666510"/>
              <a:ext cx="2423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,</a:t>
              </a:r>
            </a:p>
          </p:txBody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231B12B3-951E-4899-9557-4992D7DC8670}"/>
                </a:ext>
              </a:extLst>
            </p:cNvPr>
            <p:cNvSpPr txBox="1"/>
            <p:nvPr/>
          </p:nvSpPr>
          <p:spPr>
            <a:xfrm>
              <a:off x="7020272" y="4437112"/>
              <a:ext cx="2423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,</a:t>
              </a: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DB5F7C07-554D-45D4-85B0-70002D4BDDB9}"/>
                </a:ext>
              </a:extLst>
            </p:cNvPr>
            <p:cNvSpPr txBox="1"/>
            <p:nvPr/>
          </p:nvSpPr>
          <p:spPr>
            <a:xfrm>
              <a:off x="3681554" y="4941168"/>
              <a:ext cx="2423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,</a:t>
              </a:r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E9C1BCB7-0CDA-47DD-B06D-26C1F86EB232}"/>
                </a:ext>
              </a:extLst>
            </p:cNvPr>
            <p:cNvSpPr txBox="1"/>
            <p:nvPr/>
          </p:nvSpPr>
          <p:spPr>
            <a:xfrm>
              <a:off x="7429491" y="4941168"/>
              <a:ext cx="2423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,</a:t>
              </a:r>
            </a:p>
          </p:txBody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0AAB3CCB-0280-4D8D-9239-62A890FE06AC}"/>
                </a:ext>
              </a:extLst>
            </p:cNvPr>
            <p:cNvSpPr txBox="1"/>
            <p:nvPr/>
          </p:nvSpPr>
          <p:spPr>
            <a:xfrm>
              <a:off x="2987824" y="4941168"/>
              <a:ext cx="2423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0262893"/>
      </p:ext>
    </p:extLst>
  </p:cSld>
  <p:clrMapOvr>
    <a:masterClrMapping/>
  </p:clrMapOvr>
  <p:transition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5737536-660D-4244-B5BA-9AE7C0327081}"/>
              </a:ext>
            </a:extLst>
          </p:cNvPr>
          <p:cNvSpPr/>
          <p:nvPr/>
        </p:nvSpPr>
        <p:spPr>
          <a:xfrm>
            <a:off x="4355976" y="1340768"/>
            <a:ext cx="468520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APARATURA POMIAROWA: </a:t>
            </a:r>
            <a:r>
              <a:rPr lang="en-GB" sz="1800" b="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Fotogrametria</a:t>
            </a:r>
            <a:r>
              <a:rPr lang="en-GB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GB" sz="1800" b="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czujniki</a:t>
            </a:r>
            <a:r>
              <a:rPr lang="en-GB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800" b="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bezwładnościowe</a:t>
            </a:r>
            <a:r>
              <a:rPr lang="en-GB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endParaRPr lang="en-GB" sz="1800" b="0" i="0" strike="noStrike" cap="none" spc="0" baseline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RODZAJ ANALIZY:  </a:t>
            </a:r>
            <a:r>
              <a:rPr lang="en-GB" sz="1800" b="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Kinematyczna</a:t>
            </a:r>
            <a:r>
              <a:rPr lang="en-GB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endParaRPr lang="en-GB" sz="1800" b="0" i="0" strike="noStrike" cap="none" spc="0" baseline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lvl="0"/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WYKRES: </a:t>
            </a:r>
            <a:r>
              <a:rPr lang="pl-PL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Przedstawia  ruchomość zgięcia-wyprostu odcinka szyjnego (linia czerwona) w czasie (30 s), wraz ze sprzężonymi rodzajami ruchów (linie zielona i niebieska). </a:t>
            </a:r>
          </a:p>
          <a:p>
            <a:pPr lvl="0"/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lvl="0">
              <a:defRPr/>
            </a:pP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INTERPRETACJA WYNIKU: </a:t>
            </a:r>
            <a:r>
              <a:rPr lang="pl-PL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Ruch kręgosłupa szyjnego w płaszczyźnie strzałkowej odbywa się z dużą prędkością, ponieważ w ciągu 30 s wykonywana jest duża liczba cykli ruchowych. Ruchy zgięcia bocznego i rotacji (sprzężone) są niewielkie, co mieści się w normalnym zachowaniu kręgosłupa.</a:t>
            </a:r>
            <a:endParaRPr lang="en-GB" sz="1800" b="0" i="0" strike="noStrike" cap="none" spc="0" baseline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727D054-6D73-4C48-8908-26408AC628B6}"/>
              </a:ext>
            </a:extLst>
          </p:cNvPr>
          <p:cNvSpPr/>
          <p:nvPr/>
        </p:nvSpPr>
        <p:spPr>
          <a:xfrm>
            <a:off x="1835696" y="836712"/>
            <a:ext cx="68476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200" dirty="0" err="1">
                <a:solidFill>
                  <a:srgbClr val="262673"/>
                </a:solidFill>
                <a:latin typeface="Arial"/>
                <a:ea typeface="Arial"/>
                <a:cs typeface="Arial"/>
              </a:rPr>
              <a:t>Kinematyczna</a:t>
            </a:r>
            <a:r>
              <a:rPr lang="en-GB" sz="2200" dirty="0">
                <a:solidFill>
                  <a:srgbClr val="262673"/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sz="2200" dirty="0" err="1">
                <a:solidFill>
                  <a:srgbClr val="262673"/>
                </a:solidFill>
                <a:latin typeface="Arial"/>
                <a:ea typeface="Arial"/>
                <a:cs typeface="Arial"/>
              </a:rPr>
              <a:t>ocena</a:t>
            </a:r>
            <a:r>
              <a:rPr lang="en-GB" sz="2200" dirty="0">
                <a:solidFill>
                  <a:srgbClr val="262673"/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sz="2200" dirty="0" err="1">
                <a:solidFill>
                  <a:srgbClr val="262673"/>
                </a:solidFill>
                <a:latin typeface="Arial"/>
                <a:ea typeface="Arial"/>
                <a:cs typeface="Arial"/>
              </a:rPr>
              <a:t>kręgosłupa</a:t>
            </a:r>
            <a:r>
              <a:rPr lang="en-GB" sz="2200" dirty="0">
                <a:solidFill>
                  <a:srgbClr val="262673"/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sz="2200" dirty="0" err="1">
                <a:solidFill>
                  <a:srgbClr val="262673"/>
                </a:solidFill>
                <a:latin typeface="Arial"/>
                <a:ea typeface="Arial"/>
                <a:cs typeface="Arial"/>
              </a:rPr>
              <a:t>szyjnego</a:t>
            </a:r>
            <a:r>
              <a:rPr lang="en-GB" sz="2200" dirty="0">
                <a:solidFill>
                  <a:srgbClr val="262673"/>
                </a:solidFill>
                <a:latin typeface="Arial"/>
                <a:ea typeface="Arial"/>
                <a:cs typeface="Arial"/>
              </a:rPr>
              <a:t>
</a:t>
            </a:r>
            <a:endParaRPr lang="en-GB" sz="2200" b="1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9C68B2F-AD24-4BFC-A02E-7DADEB6136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381642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21330"/>
      </p:ext>
    </p:extLst>
  </p:cSld>
  <p:clrMapOvr>
    <a:masterClrMapping/>
  </p:clrMapOvr>
  <p:transition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B212D06-DC60-4E08-BFEE-3B4CE6052D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20888"/>
            <a:ext cx="3737172" cy="260931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5737536-660D-4244-B5BA-9AE7C0327081}"/>
              </a:ext>
            </a:extLst>
          </p:cNvPr>
          <p:cNvSpPr/>
          <p:nvPr/>
        </p:nvSpPr>
        <p:spPr>
          <a:xfrm>
            <a:off x="4434161" y="1776619"/>
            <a:ext cx="46852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APARATURA POMIAROWA: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Fotogrametria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
</a:t>
            </a:r>
            <a:endParaRPr lang="es-ES" sz="1800" dirty="0">
              <a:solidFill>
                <a:schemeClr val="tx1"/>
              </a:solidFill>
              <a:latin typeface="Calibri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RODZAJ ANALIZY: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Kinematyczny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
</a:t>
            </a:r>
            <a:endParaRPr lang="es-ES" sz="1800" dirty="0">
              <a:solidFill>
                <a:schemeClr val="tx1"/>
              </a:solidFill>
              <a:latin typeface="Calibri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WYKRES: </a:t>
            </a:r>
            <a:r>
              <a:rPr lang="pl-PL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Prędkość kątowa (º/s) kręgosłupa szyjnego dla zakresu ruchu wyprostu i zgięcia(º).</a:t>
            </a:r>
          </a:p>
          <a:p>
            <a:r>
              <a:rPr lang="pl-PL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
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INTERPRETACJA WYNIKU: </a:t>
            </a:r>
            <a:r>
              <a:rPr lang="pl-PL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Ruch kręgosłupa szyjnego w płaszczyźnie strzałkowej z dużą prędkością i zakresem w granicach wartości wzorcowych (niebieski pas oznacza wartości prawidłowe).</a:t>
            </a:r>
            <a:endParaRPr lang="en-GB" sz="1800" b="0" i="0" strike="noStrike" cap="none" spc="0" baseline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727D054-6D73-4C48-8908-26408AC628B6}"/>
              </a:ext>
            </a:extLst>
          </p:cNvPr>
          <p:cNvSpPr/>
          <p:nvPr/>
        </p:nvSpPr>
        <p:spPr>
          <a:xfrm>
            <a:off x="1403648" y="908720"/>
            <a:ext cx="68476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200">
                <a:solidFill>
                  <a:srgbClr val="262673"/>
                </a:solidFill>
                <a:latin typeface="Arial"/>
                <a:ea typeface="Arial"/>
                <a:cs typeface="Arial"/>
              </a:rPr>
              <a:t>Kinematyczna ocena kręgosłupa szyjnego
</a:t>
            </a:r>
            <a:endParaRPr lang="en-GB" sz="2200" b="1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0840649"/>
      </p:ext>
    </p:extLst>
  </p:cSld>
  <p:clrMapOvr>
    <a:masterClrMapping/>
  </p:clrMapOvr>
  <p:transition advClick="0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6DD75436-9F3F-41DF-8881-24F833D4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778605"/>
            <a:ext cx="7200900" cy="604837"/>
          </a:xfrm>
        </p:spPr>
        <p:txBody>
          <a:bodyPr/>
          <a:lstStyle/>
          <a:p>
            <a:r>
              <a:rPr lang="en-GB" sz="2200">
                <a:solidFill>
                  <a:srgbClr val="262673"/>
                </a:solidFill>
                <a:latin typeface="+mn-lt"/>
                <a:ea typeface="Arial Bold"/>
                <a:cs typeface="Arial Bold"/>
              </a:rPr>
              <a:t>Ocena siły kręgosłupa szyjnego</a:t>
            </a:r>
            <a:br>
              <a:rPr lang="en-GB" sz="2200">
                <a:solidFill>
                  <a:srgbClr val="262673"/>
                </a:solidFill>
                <a:latin typeface="+mn-lt"/>
                <a:ea typeface="Arial Bold"/>
                <a:cs typeface="Arial Bold"/>
              </a:rPr>
            </a:br>
            <a:r>
              <a:rPr lang="en-GB" sz="2200">
                <a:solidFill>
                  <a:srgbClr val="262673"/>
                </a:solidFill>
                <a:latin typeface="+mn-lt"/>
                <a:ea typeface="Arial Bold"/>
                <a:cs typeface="Arial Bold"/>
              </a:rPr>
              <a:t>
</a:t>
            </a:r>
            <a:endParaRPr sz="24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190F825-5047-45A7-988B-B16ED085653B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3" y="3549948"/>
            <a:ext cx="4243387" cy="2546032"/>
          </a:xfrm>
          <a:prstGeom prst="rect">
            <a:avLst/>
          </a:prstGeom>
          <a:noFill/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EED4FB3-772C-48B5-8C18-5BD860F22343}"/>
              </a:ext>
            </a:extLst>
          </p:cNvPr>
          <p:cNvSpPr/>
          <p:nvPr/>
        </p:nvSpPr>
        <p:spPr>
          <a:xfrm>
            <a:off x="4598572" y="1484784"/>
            <a:ext cx="42476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APARATURA POMIAROWA: </a:t>
            </a:r>
            <a:r>
              <a:rPr lang="en-GB" sz="1800" b="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Dynamometr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
</a:t>
            </a:r>
            <a:endParaRPr lang="es-ES" sz="1800" dirty="0">
              <a:solidFill>
                <a:srgbClr val="000000"/>
              </a:solidFill>
              <a:latin typeface="Calibri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TYP ANALIZY: </a:t>
            </a:r>
            <a:r>
              <a:rPr lang="en-GB" sz="1800" b="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Dynamiczny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
</a:t>
            </a:r>
            <a:endParaRPr lang="es-ES" sz="1800" dirty="0">
              <a:solidFill>
                <a:srgbClr val="000000"/>
              </a:solidFill>
              <a:latin typeface="Calibri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PARAMETRY I WYKRESY: </a:t>
            </a:r>
            <a:r>
              <a:rPr lang="pl-PL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Maksymalna siła (kg) z ocenianej grupy mięśni (zginacze i prostowniki kręgosłupa) w teście z trzema powtórzeniami dla każdej grupy mięśni.</a:t>
            </a:r>
          </a:p>
          <a:p>
            <a:pPr lvl="0">
              <a:spcAft>
                <a:spcPct val="0"/>
              </a:spcAft>
            </a:pPr>
            <a:endParaRPr lang="es-ES" sz="1800" b="0" dirty="0">
              <a:solidFill>
                <a:srgbClr val="000000"/>
              </a:solidFill>
              <a:latin typeface="Calibri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INTERPRETACJA WYNIKU: </a:t>
            </a:r>
            <a:r>
              <a:rPr lang="pl-PL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Siła prostowników jest większa niż siła zginaczy, co jest zgodne z normalnym zachowaniem agonista-antagonista. Potwierdzono wysoką powtarzalność wyników (współczynnik zmienności (CV) &lt;10%).</a:t>
            </a:r>
            <a:endParaRPr lang="en-GB" sz="1800" b="0" i="0" strike="noStrike" cap="none" spc="0" baseline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55AD952-219C-4722-A02D-1C51EEBBAA7C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1484784"/>
          <a:ext cx="2808310" cy="2065164"/>
        </p:xfrm>
        <a:graphic>
          <a:graphicData uri="http://schemas.openxmlformats.org/drawingml/2006/table">
            <a:tbl>
              <a:tblPr firstRow="1" firstCol="1" bandRow="1"/>
              <a:tblGrid>
                <a:gridCol w="660390">
                  <a:extLst>
                    <a:ext uri="{9D8B030D-6E8A-4147-A177-3AD203B41FA5}">
                      <a16:colId xmlns:a16="http://schemas.microsoft.com/office/drawing/2014/main" val="2633253981"/>
                    </a:ext>
                  </a:extLst>
                </a:gridCol>
                <a:gridCol w="1095423">
                  <a:extLst>
                    <a:ext uri="{9D8B030D-6E8A-4147-A177-3AD203B41FA5}">
                      <a16:colId xmlns:a16="http://schemas.microsoft.com/office/drawing/2014/main" val="1728853994"/>
                    </a:ext>
                  </a:extLst>
                </a:gridCol>
                <a:gridCol w="1052497">
                  <a:extLst>
                    <a:ext uri="{9D8B030D-6E8A-4147-A177-3AD203B41FA5}">
                      <a16:colId xmlns:a16="http://schemas.microsoft.com/office/drawing/2014/main" val="3842752632"/>
                    </a:ext>
                  </a:extLst>
                </a:gridCol>
              </a:tblGrid>
              <a:tr h="195936">
                <a:tc>
                  <a:txBody>
                    <a:bodyPr/>
                    <a:lstStyle/>
                    <a:p>
                      <a:pPr algn="l">
                        <a:lnSpc>
                          <a:spcPct val="9000"/>
                        </a:lnSpc>
                      </a:pPr>
                      <a:endParaRPr lang="es-ES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</a:pPr>
                      <a:r>
                        <a:rPr lang="en-GB" sz="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FLEXION (Kg) 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</a:pPr>
                      <a:r>
                        <a:rPr lang="en-GB" sz="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EXTENSION (Kg)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696546"/>
                  </a:ext>
                </a:extLst>
              </a:tr>
              <a:tr h="54274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</a:pPr>
                      <a:r>
                        <a:rPr lang="en-GB" sz="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Test 1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</a:pPr>
                      <a:r>
                        <a:rPr lang="en-GB" sz="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8.2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</a:pPr>
                      <a:r>
                        <a:rPr lang="en-GB" sz="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14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44280"/>
                  </a:ext>
                </a:extLst>
              </a:tr>
              <a:tr h="195936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</a:pPr>
                      <a:r>
                        <a:rPr lang="en-GB" sz="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Test 2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</a:pPr>
                      <a:r>
                        <a:rPr lang="en-GB" sz="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8.9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</a:pPr>
                      <a:r>
                        <a:rPr lang="en-GB" sz="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13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903524"/>
                  </a:ext>
                </a:extLst>
              </a:tr>
              <a:tr h="195936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</a:pPr>
                      <a:r>
                        <a:rPr lang="en-GB" sz="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Test 3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</a:pPr>
                      <a:r>
                        <a:rPr lang="en-GB" sz="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</a:pPr>
                      <a:r>
                        <a:rPr lang="en-GB" sz="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458108"/>
                  </a:ext>
                </a:extLst>
              </a:tr>
              <a:tr h="195936">
                <a:tc>
                  <a:txBody>
                    <a:bodyPr/>
                    <a:lstStyle/>
                    <a:p>
                      <a:pPr algn="l">
                        <a:lnSpc>
                          <a:spcPct val="9000"/>
                        </a:lnSpc>
                      </a:pPr>
                      <a:endParaRPr lang="es-ES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"/>
                        </a:lnSpc>
                      </a:pPr>
                      <a:endParaRPr lang="es-ES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"/>
                        </a:lnSpc>
                      </a:pPr>
                      <a:endParaRPr lang="es-ES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876344"/>
                  </a:ext>
                </a:extLst>
              </a:tr>
              <a:tr h="195936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</a:pPr>
                      <a:r>
                        <a:rPr lang="en-GB" sz="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Average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</a:pPr>
                      <a:r>
                        <a:rPr lang="en-GB" sz="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8.7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</a:pPr>
                      <a:r>
                        <a:rPr lang="en-GB" sz="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14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751561"/>
                  </a:ext>
                </a:extLst>
              </a:tr>
              <a:tr h="346806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</a:pPr>
                      <a:r>
                        <a:rPr lang="en-GB" sz="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Maximum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</a:pPr>
                      <a:r>
                        <a:rPr lang="en-GB" sz="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</a:pPr>
                      <a:r>
                        <a:rPr lang="en-GB" sz="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120239"/>
                  </a:ext>
                </a:extLst>
              </a:tr>
              <a:tr h="195936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</a:pPr>
                      <a:r>
                        <a:rPr lang="en-GB" sz="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CV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</a:pPr>
                      <a:r>
                        <a:rPr lang="en-GB" sz="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5.0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</a:pPr>
                      <a:r>
                        <a:rPr lang="en-GB" sz="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7.1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326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028192"/>
      </p:ext>
    </p:extLst>
  </p:cSld>
  <p:clrMapOvr>
    <a:masterClrMapping/>
  </p:clrMapOvr>
  <p:transition advClick="0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A923236-BA76-4C0D-A2A1-084FC6A06AB6}"/>
              </a:ext>
            </a:extLst>
          </p:cNvPr>
          <p:cNvSpPr/>
          <p:nvPr/>
        </p:nvSpPr>
        <p:spPr>
          <a:xfrm>
            <a:off x="1691680" y="692696"/>
            <a:ext cx="44743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200">
                <a:solidFill>
                  <a:srgbClr val="262673"/>
                </a:solidFill>
                <a:latin typeface="Arial"/>
                <a:ea typeface="Arial"/>
                <a:cs typeface="Arial"/>
              </a:rPr>
              <a:t>Ocena siły kręgosłupa szyjnego
</a:t>
            </a:r>
            <a:endParaRPr lang="en-GB" sz="2200" b="1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A87CCB9-1F4E-4FD2-8636-0DD62C443827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10211"/>
            <a:ext cx="3347116" cy="426706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BAB5294-5FBA-4472-B080-1FCB0135AF03}"/>
              </a:ext>
            </a:extLst>
          </p:cNvPr>
          <p:cNvSpPr/>
          <p:nvPr/>
        </p:nvSpPr>
        <p:spPr>
          <a:xfrm>
            <a:off x="4283968" y="1340768"/>
            <a:ext cx="468520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APARATURA POMIAROWA: </a:t>
            </a:r>
            <a:r>
              <a:rPr lang="en-GB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POWIERZCHNI</a:t>
            </a:r>
            <a:r>
              <a:rPr lang="pl-PL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OWE </a:t>
            </a:r>
            <a:r>
              <a:rPr lang="en-GB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EMG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
</a:t>
            </a:r>
            <a:endParaRPr lang="es-ES" sz="1800" dirty="0">
              <a:solidFill>
                <a:srgbClr val="C00000"/>
              </a:solidFill>
              <a:latin typeface="Calibri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ct val="0"/>
              </a:spcAft>
            </a:pPr>
            <a:r>
              <a:rPr lang="pl-PL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Surowy powierzchniowy zapis EMG dla odcinka szyjnego kręgosłupa (dół) od uczestnika wykazującego zjawisko relaksacji zgięciowej z aktywacją przed ponownym wyprostem, podczas protokołu eksperymentalnego. Kąt zgięcia szyjnego jest również pokazany (góra). Dane prezentowane są dla różnych faz protokołu: wyprost (Faza 1), zgięcie do przodu (Faza 2), pełne zgięcie (Faza 3), ponowne wyprostowanie (Faza 4). </a:t>
            </a:r>
            <a:r>
              <a:rPr lang="en-GB" sz="14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Image and note from Burnett, A., O’Sullivan, P., Caneiro, J. P., Krug, R., Bochmann, F., &amp; Helgestad, G. W. (2009). “An examination of the flexion-relaxation phenomenon in the cervical spine in lumbo-pelvic sitting”</a:t>
            </a:r>
            <a:r>
              <a:rPr lang="en-GB" sz="1400" b="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;</a:t>
            </a:r>
            <a:r>
              <a:rPr lang="en-GB" sz="1400" b="0" i="1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 Journal of Electromyography and Kinesiology, 19(4), e229-e236</a:t>
            </a:r>
            <a:r>
              <a:rPr lang="en-GB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>
              <a:spcAft>
                <a:spcPct val="0"/>
              </a:spcAft>
            </a:pPr>
            <a:endParaRPr lang="es-ES" sz="1800" dirty="0">
              <a:solidFill>
                <a:srgbClr val="C00000"/>
              </a:solidFill>
              <a:latin typeface="Calibri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368461"/>
      </p:ext>
    </p:extLst>
  </p:cSld>
  <p:clrMapOvr>
    <a:masterClrMapping/>
  </p:clrMapOvr>
  <p:transition advClick="0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3252806-8FCF-4687-A3F8-0AAB72661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00" y="2276872"/>
            <a:ext cx="7858800" cy="989035"/>
          </a:xfrm>
        </p:spPr>
        <p:txBody>
          <a:bodyPr>
            <a:normAutofit/>
          </a:bodyPr>
          <a:lstStyle/>
          <a:p>
            <a:r>
              <a:rPr lang="en-GB" sz="2200">
                <a:solidFill>
                  <a:srgbClr val="262673"/>
                </a:solidFill>
                <a:latin typeface="+mn-lt"/>
                <a:ea typeface="Arial Bold"/>
                <a:cs typeface="Arial Bold"/>
              </a:rPr>
              <a:t>Przykład wyników
</a:t>
            </a:r>
            <a:endParaRPr lang="en-GB" sz="2200" b="1" i="0" strike="noStrike" cap="none" spc="0" baseline="0" dirty="0">
              <a:solidFill>
                <a:srgbClr val="262673"/>
              </a:solidFill>
              <a:effectLst/>
              <a:latin typeface="+mn-lt"/>
              <a:ea typeface="Arial Bold"/>
              <a:cs typeface="Arial Bold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EE2AE8-420C-4090-AEE1-C362C1593623}"/>
              </a:ext>
            </a:extLst>
          </p:cNvPr>
          <p:cNvSpPr txBox="1"/>
          <p:nvPr/>
        </p:nvSpPr>
        <p:spPr>
          <a:xfrm>
            <a:off x="5292080" y="6017914"/>
            <a:ext cx="4443089" cy="228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  <a:hlinkClick r:id="rId2" tooltip="http://preguntamos.blogspot.com/2011/11/como-hacer-grupos-de-trabajo-en-el.html" history="0"/>
              </a:rPr>
              <a:t>This photo</a:t>
            </a:r>
            <a:r>
              <a:rPr lang="en-GB" sz="9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 by an unknown photographer is under licence </a:t>
            </a:r>
            <a:r>
              <a:rPr lang="en-GB" sz="9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  <a:hlinkClick r:id="rId3" tooltip="https://creativecommons.org/licenses/by-nc-sa/3.0/" history="0"/>
              </a:rPr>
              <a:t>CC BY-SA-NC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E727E49-8B7B-4E73-AAF6-C5C93D513E8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4955" y="3265907"/>
            <a:ext cx="177409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5005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8280920" cy="1728192"/>
          </a:xfrm>
        </p:spPr>
        <p:txBody>
          <a:bodyPr/>
          <a:lstStyle/>
          <a:p>
            <a:pPr algn="l"/>
            <a:r>
              <a:rPr lang="pl-PL" sz="1400" b="0" i="0" strike="noStrike" cap="none" spc="0" baseline="0" dirty="0">
                <a:solidFill>
                  <a:srgbClr val="000000"/>
                </a:solidFill>
                <a:effectLst/>
                <a:latin typeface="Arial Bold"/>
                <a:ea typeface="Arial Bold"/>
                <a:cs typeface="Arial Bold"/>
              </a:rPr>
              <a:t>Przedstawiamy wyniki badania funkcjonalnej oceny kręgosłupa szyjnego. Test ten analizuje </a:t>
            </a:r>
            <a:r>
              <a:rPr lang="pl-PL" sz="1400" i="0" strike="noStrike" cap="none" spc="0" baseline="0" dirty="0">
                <a:solidFill>
                  <a:srgbClr val="000000"/>
                </a:solidFill>
                <a:effectLst/>
                <a:latin typeface="Arial Bold"/>
                <a:ea typeface="Arial Bold"/>
                <a:cs typeface="Arial Bold"/>
              </a:rPr>
              <a:t>kinetycznie</a:t>
            </a:r>
            <a:r>
              <a:rPr lang="pl-PL" sz="1400" b="0" i="0" strike="noStrike" cap="none" spc="0" baseline="0" dirty="0">
                <a:solidFill>
                  <a:srgbClr val="000000"/>
                </a:solidFill>
                <a:effectLst/>
                <a:latin typeface="Arial Bold"/>
                <a:ea typeface="Arial Bold"/>
                <a:cs typeface="Arial Bold"/>
              </a:rPr>
              <a:t> ruch kręgosłupa szyjnego w prostych czynnościach w celu wykrycia anomalii lub niefunkcjonalnego ruchu jako efektu ubocznego bolesnego schorzenia kręgosłupa.</a:t>
            </a:r>
            <a:br>
              <a:rPr lang="pl-PL" sz="1400" b="0" i="0" strike="noStrike" cap="none" spc="0" baseline="0" dirty="0">
                <a:solidFill>
                  <a:srgbClr val="000000"/>
                </a:solidFill>
                <a:effectLst/>
                <a:latin typeface="Arial Bold"/>
                <a:ea typeface="Arial Bold"/>
                <a:cs typeface="Arial Bold"/>
              </a:rPr>
            </a:br>
            <a:br>
              <a:rPr lang="pl-PL" sz="1400" b="0" i="0" strike="noStrike" cap="none" spc="0" baseline="0" dirty="0">
                <a:solidFill>
                  <a:srgbClr val="000000"/>
                </a:solidFill>
                <a:effectLst/>
                <a:latin typeface="Arial Bold"/>
                <a:ea typeface="Arial Bold"/>
                <a:cs typeface="Arial Bold"/>
              </a:rPr>
            </a:br>
            <a:r>
              <a:rPr lang="pl-PL" sz="1400" b="0" i="0" strike="noStrike" cap="none" spc="0" baseline="0" dirty="0">
                <a:solidFill>
                  <a:srgbClr val="000000"/>
                </a:solidFill>
                <a:effectLst/>
                <a:latin typeface="Arial Bold"/>
                <a:ea typeface="Arial Bold"/>
                <a:cs typeface="Arial Bold"/>
              </a:rPr>
              <a:t>Zastosowano aparat do oceny NEDCERVICAL/IBV, a techniką rejestracji była fotogrametria. </a:t>
            </a:r>
            <a:br>
              <a:rPr lang="pl-PL" sz="1400" b="0" i="0" strike="noStrike" cap="none" spc="0" baseline="0" dirty="0">
                <a:solidFill>
                  <a:srgbClr val="000000"/>
                </a:solidFill>
                <a:effectLst/>
                <a:latin typeface="Arial Bold"/>
                <a:ea typeface="Arial Bold"/>
                <a:cs typeface="Arial Bold"/>
              </a:rPr>
            </a:br>
            <a:br>
              <a:rPr lang="pl-PL" sz="1400" b="0" i="0" strike="noStrike" cap="none" spc="0" baseline="0" dirty="0">
                <a:solidFill>
                  <a:srgbClr val="000000"/>
                </a:solidFill>
                <a:effectLst/>
                <a:latin typeface="Arial Bold"/>
                <a:ea typeface="Arial Bold"/>
                <a:cs typeface="Arial Bold"/>
              </a:rPr>
            </a:br>
            <a:r>
              <a:rPr lang="pl-PL" sz="1400" b="0" i="0" strike="noStrike" cap="none" spc="0" baseline="0" dirty="0">
                <a:solidFill>
                  <a:srgbClr val="000000"/>
                </a:solidFill>
                <a:effectLst/>
                <a:latin typeface="Arial Bold"/>
                <a:ea typeface="Arial Bold"/>
                <a:cs typeface="Arial Bold"/>
              </a:rPr>
              <a:t> W celu przeprowadzenia oceny, system ten porównuje uzyskane wyniki z wynikami uzyskanymi od grupy osób porównywalnych z charakterystyką pacjenta (bazy danych z danymi prawidłowymi i patologicznymi oraz dane segmentowane według wieku i płci).</a:t>
            </a:r>
            <a:br>
              <a:rPr lang="pl-PL" sz="1400" b="0" i="0" strike="noStrike" cap="none" spc="0" baseline="0" dirty="0">
                <a:solidFill>
                  <a:srgbClr val="000000"/>
                </a:solidFill>
                <a:effectLst/>
                <a:latin typeface="Arial Bold"/>
                <a:ea typeface="Arial Bold"/>
                <a:cs typeface="Arial Bold"/>
              </a:rPr>
            </a:br>
            <a:br>
              <a:rPr lang="pl-PL" sz="1400" b="0" i="0" strike="noStrike" cap="none" spc="0" baseline="0" dirty="0">
                <a:solidFill>
                  <a:srgbClr val="000000"/>
                </a:solidFill>
                <a:effectLst/>
                <a:latin typeface="Arial Bold"/>
                <a:ea typeface="Arial Bold"/>
                <a:cs typeface="Arial Bold"/>
              </a:rPr>
            </a:br>
            <a:r>
              <a:rPr lang="pl-PL" sz="1400" b="0" i="0" strike="noStrike" cap="none" spc="0" baseline="0" dirty="0">
                <a:solidFill>
                  <a:srgbClr val="000000"/>
                </a:solidFill>
                <a:effectLst/>
                <a:latin typeface="Arial Bold"/>
                <a:ea typeface="Arial Bold"/>
                <a:cs typeface="Arial Bold"/>
              </a:rPr>
              <a:t>Protokół oceny jest standaryzowany i wykorzystuje dwa gesty:	</a:t>
            </a:r>
            <a:br>
              <a:rPr lang="pl-PL" sz="1400" b="0" i="0" strike="noStrike" cap="none" spc="0" baseline="0" dirty="0">
                <a:solidFill>
                  <a:srgbClr val="000000"/>
                </a:solidFill>
                <a:effectLst/>
                <a:latin typeface="Arial Bold"/>
                <a:ea typeface="Arial Bold"/>
                <a:cs typeface="Arial Bold"/>
              </a:rPr>
            </a:br>
            <a:br>
              <a:rPr lang="pl-PL" sz="1400" b="0" i="0" strike="noStrike" cap="none" spc="0" baseline="0" dirty="0">
                <a:solidFill>
                  <a:srgbClr val="000000"/>
                </a:solidFill>
                <a:effectLst/>
                <a:latin typeface="Arial Bold"/>
                <a:ea typeface="Arial Bold"/>
                <a:cs typeface="Arial Bold"/>
              </a:rPr>
            </a:br>
            <a:r>
              <a:rPr lang="pl-PL" sz="1400" b="0" i="0" strike="noStrike" cap="none" spc="0" baseline="0" dirty="0">
                <a:solidFill>
                  <a:srgbClr val="000000"/>
                </a:solidFill>
                <a:effectLst/>
                <a:latin typeface="Arial Bold"/>
                <a:ea typeface="Arial Bold"/>
                <a:cs typeface="Arial Bold"/>
              </a:rPr>
              <a:t>	</a:t>
            </a:r>
            <a:r>
              <a:rPr lang="pl-PL" sz="1400" dirty="0">
                <a:solidFill>
                  <a:srgbClr val="000000"/>
                </a:solidFill>
                <a:ea typeface="Arial Bold"/>
                <a:cs typeface="Arial Bold"/>
              </a:rPr>
              <a:t>Test limitu</a:t>
            </a:r>
            <a:r>
              <a:rPr lang="pl-PL" sz="1400" b="0" i="0" strike="noStrike" cap="none" spc="0" baseline="0" dirty="0">
                <a:solidFill>
                  <a:srgbClr val="000000"/>
                </a:solidFill>
                <a:effectLst/>
                <a:latin typeface="Arial Bold"/>
                <a:ea typeface="Arial Bold"/>
                <a:cs typeface="Arial Bold"/>
              </a:rPr>
              <a:t>: Analizuje on funkcjonalne ograniczenia ruchu w każdym z kierunków 	przestrzennych.	</a:t>
            </a:r>
            <a:br>
              <a:rPr lang="pl-PL" sz="1400" b="0" i="0" strike="noStrike" cap="none" spc="0" baseline="0" dirty="0">
                <a:solidFill>
                  <a:srgbClr val="000000"/>
                </a:solidFill>
                <a:effectLst/>
                <a:latin typeface="Arial Bold"/>
                <a:ea typeface="Arial Bold"/>
                <a:cs typeface="Arial Bold"/>
              </a:rPr>
            </a:br>
            <a:r>
              <a:rPr lang="pl-PL" sz="1400" b="0" i="0" strike="noStrike" cap="none" spc="0" baseline="0" dirty="0">
                <a:solidFill>
                  <a:srgbClr val="000000"/>
                </a:solidFill>
                <a:effectLst/>
                <a:latin typeface="Arial Bold"/>
                <a:ea typeface="Arial Bold"/>
                <a:cs typeface="Arial Bold"/>
              </a:rPr>
              <a:t>	</a:t>
            </a:r>
            <a:r>
              <a:rPr lang="pl-PL" sz="1400" i="0" strike="noStrike" cap="none" spc="0" baseline="0" dirty="0">
                <a:solidFill>
                  <a:srgbClr val="000000"/>
                </a:solidFill>
                <a:effectLst/>
                <a:latin typeface="Arial Bold"/>
                <a:ea typeface="Arial Bold"/>
                <a:cs typeface="Arial Bold"/>
              </a:rPr>
              <a:t>Test funkcjonalny (lub test świateł): </a:t>
            </a:r>
            <a:r>
              <a:rPr lang="pl-PL" sz="1400" b="0" i="0" strike="noStrike" cap="none" spc="0" baseline="0" dirty="0">
                <a:solidFill>
                  <a:srgbClr val="000000"/>
                </a:solidFill>
                <a:effectLst/>
                <a:latin typeface="Arial Bold"/>
                <a:ea typeface="Arial Bold"/>
                <a:cs typeface="Arial Bold"/>
              </a:rPr>
              <a:t>Analizuje ruchy szyjne, podczas gdy pacjent wpatruje 	się w światła umieszczone na suficie. </a:t>
            </a:r>
            <a:br>
              <a:rPr lang="pl-PL" sz="1400" b="0" i="0" strike="noStrike" cap="none" spc="0" baseline="0" dirty="0">
                <a:solidFill>
                  <a:srgbClr val="000000"/>
                </a:solidFill>
                <a:effectLst/>
                <a:latin typeface="Arial Bold"/>
                <a:ea typeface="Arial Bold"/>
                <a:cs typeface="Arial Bold"/>
              </a:rPr>
            </a:br>
            <a:br>
              <a:rPr sz="1400" dirty="0"/>
            </a:br>
            <a:br>
              <a:rPr sz="1400" dirty="0"/>
            </a:br>
            <a:endParaRPr lang="en-GB" sz="1400" b="0" i="0" strike="noStrike" cap="none" spc="0" baseline="0" dirty="0">
              <a:solidFill>
                <a:srgbClr val="000000"/>
              </a:solidFill>
              <a:effectLst/>
              <a:latin typeface="Arial Bold"/>
              <a:ea typeface="Arial Bold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409821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4"/>
    </mc:Choice>
    <mc:Fallback xmlns="">
      <p:transition spd="slow" advTm="393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8FD97C7-7CC6-4D21-BF3A-7A46BC4241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907987"/>
            <a:ext cx="1809524" cy="120952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142085A-2A91-4EB8-8283-DDB2180E96B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0583" y="566546"/>
            <a:ext cx="1809524" cy="120952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7344" y="3214833"/>
            <a:ext cx="5399793" cy="29090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764704"/>
            <a:ext cx="5399793" cy="16499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7" y="2485178"/>
            <a:ext cx="5399793" cy="6460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8333" y="3786711"/>
            <a:ext cx="2718323" cy="1907558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66621FFC-F9B5-41C4-9688-3011C97F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59D9477-005A-4F1A-A1FD-2CE9DFF19E9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57611" y="1554013"/>
            <a:ext cx="1809524" cy="1209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874"/>
    </mc:Choice>
    <mc:Fallback xmlns="">
      <p:transition spd="slow" advTm="197874"/>
    </mc:Fallback>
  </mc:AlternateContent>
  <p:extLst>
    <p:ext uri="{E180D4A7-C9FB-4DFB-919C-405C955672EB}">
      <p14:showEvtLst xmlns:p14="http://schemas.microsoft.com/office/powerpoint/2010/main">
        <p14:playEvt time="0" objId="8"/>
        <p14:stopEvt time="195935" objId="8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460125"/>
            <a:ext cx="7245967" cy="21558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4913861"/>
            <a:ext cx="5314286" cy="1133333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B873190C-12C4-43B1-A4B2-D00C90A26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9E0C8FE-ABF6-4C3D-AE37-556E5045200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5894" y="1101646"/>
            <a:ext cx="1809524" cy="12095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C0E172-0046-46FA-AA7F-788A86C3EA2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04057" y="660125"/>
            <a:ext cx="1200000" cy="180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2BABB08-811F-4DE3-85A4-DD71D80590E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194635" y="908876"/>
            <a:ext cx="1987585" cy="130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9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83"/>
    </mc:Choice>
    <mc:Fallback xmlns="">
      <p:transition spd="slow" advTm="85283"/>
    </mc:Fallback>
  </mc:AlternateContent>
  <p:extLst>
    <p:ext uri="{E180D4A7-C9FB-4DFB-919C-405C955672EB}">
      <p14:showEvtLst xmlns:p14="http://schemas.microsoft.com/office/powerpoint/2010/main">
        <p14:playEvt time="1" objId="7"/>
        <p14:stopEvt time="84685" objId="7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910805" y="3198167"/>
            <a:ext cx="1930755" cy="457657"/>
          </a:xfrm>
          <a:prstGeom prst="rect">
            <a:avLst/>
          </a:prstGeom>
          <a:solidFill>
            <a:srgbClr val="64A0C8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2400" b="0" i="0" strike="noStrike" cap="none" spc="0" baseline="0" dirty="0">
                <a:solidFill>
                  <a:srgbClr val="FFFFFF"/>
                </a:solidFill>
                <a:effectLst/>
                <a:latin typeface="Verdana"/>
                <a:ea typeface="Verdana"/>
                <a:cs typeface="Verdana"/>
              </a:rPr>
              <a:t>Normal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rcRect r="48972"/>
          <a:stretch>
            <a:fillRect/>
          </a:stretch>
        </p:blipFill>
        <p:spPr>
          <a:xfrm>
            <a:off x="3088141" y="1692642"/>
            <a:ext cx="3576082" cy="1100453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453CFE50-5F35-4F5B-AD4C-2997B4C5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4D037BF-907E-426D-881D-FED057749F8D}"/>
              </a:ext>
            </a:extLst>
          </p:cNvPr>
          <p:cNvSpPr/>
          <p:nvPr/>
        </p:nvSpPr>
        <p:spPr>
          <a:xfrm>
            <a:off x="224528" y="4368758"/>
            <a:ext cx="69719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Badana funkcja jest uważana za prawidłową, gdy wskaźnik wynosi od 90 do 100%.
Im niższy indeks prawidłowości, tym większy poziom zmian funkcjonalnych. 
</a:t>
            </a:r>
            <a:endParaRPr lang="en-GB" sz="1600" b="0" i="0" strike="noStrike" cap="none" spc="0" baseline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786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83"/>
    </mc:Choice>
    <mc:Fallback xmlns="">
      <p:transition spd="slow" advTm="55283"/>
    </mc:Fallback>
  </mc:AlternateContent>
  <p:extLst>
    <p:ext uri="{E180D4A7-C9FB-4DFB-919C-405C955672EB}">
      <p14:showEvtLst xmlns:p14="http://schemas.microsoft.com/office/powerpoint/2010/main">
        <p14:playEvt time="0" objId="5"/>
        <p14:stopEvt time="55000" objId="5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3276399-39CC-4C0D-A808-536536986E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492614"/>
            <a:ext cx="2651185" cy="2407188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27C0D4A-D177-43A1-BD0B-A0A07A5C2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B1C7C-77B9-4CFF-A530-9D05598C3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9872" y="728242"/>
            <a:ext cx="2952328" cy="639762"/>
          </a:xfrm>
        </p:spPr>
        <p:txBody>
          <a:bodyPr/>
          <a:lstStyle/>
          <a:p>
            <a:r>
              <a:rPr lang="pl-PL" sz="2200" dirty="0">
                <a:solidFill>
                  <a:srgbClr val="262673"/>
                </a:solidFill>
                <a:latin typeface="Arial"/>
                <a:ea typeface="Arial"/>
                <a:cs typeface="Arial"/>
              </a:rPr>
              <a:t>Ćwiczenia</a:t>
            </a:r>
            <a:endParaRPr lang="en-GB" sz="2200" b="1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7943D1-D021-4059-8C1D-9576A6118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084" y="2492896"/>
            <a:ext cx="5076334" cy="1152128"/>
          </a:xfrm>
        </p:spPr>
        <p:txBody>
          <a:bodyPr/>
          <a:lstStyle/>
          <a:p>
            <a:pPr algn="ctr"/>
            <a:r>
              <a:rPr lang="pl-PL" sz="24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Praca nad przypadkiem klinicznym (Dokument)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75316C5-A8F9-4D63-9A53-82291B6AB3C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3517319"/>
            <a:ext cx="1771015" cy="1929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55064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7D1B3D3-71D3-4962-8240-08C352B7C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ED94CB1-EE5B-4BBF-B739-F9CBAC6A1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7421CA43-92A0-4ADA-A01D-159FD0F6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CEC601AE-A53C-46DB-B2C5-78E9BA338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2294" name="Rectangle 4">
            <a:extLst>
              <a:ext uri="{FF2B5EF4-FFF2-40B4-BE49-F238E27FC236}">
                <a16:creationId xmlns:a16="http://schemas.microsoft.com/office/drawing/2014/main" id="{5141D939-8CFE-4468-AE0D-2008D5636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319460" y="908720"/>
            <a:ext cx="8144073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200" dirty="0">
                <a:solidFill>
                  <a:srgbClr val="262673"/>
                </a:solidFill>
                <a:latin typeface="Arial"/>
                <a:ea typeface="Arial"/>
                <a:cs typeface="Arial"/>
              </a:rPr>
              <a:t>CELE 
</a:t>
            </a:r>
            <a:endParaRPr lang="en-GB" sz="2200" b="1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539651" y="1412776"/>
            <a:ext cx="80727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b="0" i="0" strike="noStrike" cap="none" spc="0" baseline="0" dirty="0">
                <a:solidFill>
                  <a:srgbClr val="262673"/>
                </a:solidFill>
                <a:effectLst/>
                <a:latin typeface="Arial"/>
                <a:ea typeface="Arial"/>
                <a:cs typeface="Arial"/>
              </a:rPr>
              <a:t>Zapoznanie się z celem oceny biomechanicznej w sferze klinicznej.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0" b="0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b="0" i="0" strike="noStrike" cap="none" spc="0" baseline="0" dirty="0">
                <a:solidFill>
                  <a:srgbClr val="262673"/>
                </a:solidFill>
                <a:effectLst/>
                <a:latin typeface="Arial"/>
                <a:ea typeface="Arial"/>
                <a:cs typeface="Arial"/>
              </a:rPr>
              <a:t>Umiejętność rozpoznawania prawidłowych wyników biomechanicznej oceny odcinka szyjnego kręgosłupa.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0" b="0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b="0" i="0" strike="noStrike" cap="none" spc="0" baseline="0" dirty="0">
                <a:solidFill>
                  <a:srgbClr val="262673"/>
                </a:solidFill>
                <a:effectLst/>
                <a:latin typeface="Arial"/>
                <a:ea typeface="Arial"/>
                <a:cs typeface="Arial"/>
              </a:rPr>
              <a:t>Zapoznanie się z interpretacją wyników oceny kinematycznej odcinka szyjnego kręgosłupa w normalnej populacji.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0" b="0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b="0" i="0" strike="noStrike" cap="none" spc="0" baseline="0" dirty="0">
                <a:solidFill>
                  <a:srgbClr val="262673"/>
                </a:solidFill>
                <a:effectLst/>
                <a:latin typeface="Arial"/>
                <a:ea typeface="Arial"/>
                <a:cs typeface="Arial"/>
              </a:rPr>
              <a:t>Zapoznanie się z interpretacją wyników oceny siły mięśniowej odcinka szyjnego kręgosłupa w normalnej populacji.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0" b="0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b="0" i="0" strike="noStrike" cap="none" spc="0" baseline="0" dirty="0">
                <a:solidFill>
                  <a:srgbClr val="262673"/>
                </a:solidFill>
                <a:effectLst/>
                <a:latin typeface="Arial"/>
                <a:ea typeface="Arial"/>
                <a:cs typeface="Arial"/>
              </a:rPr>
              <a:t>Zastosowanie zdobytej wiedzy w praktyce klinicznej.</a:t>
            </a:r>
          </a:p>
          <a:p>
            <a:pPr>
              <a:defRPr/>
            </a:pPr>
            <a:endParaRPr lang="en-GB" sz="2000" b="0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0D09B-B8DB-42BD-BA30-C06862EF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61836A-63BD-42E3-BDD9-ADA2E5E25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1840" y="908720"/>
            <a:ext cx="4474840" cy="639762"/>
          </a:xfrm>
        </p:spPr>
        <p:txBody>
          <a:bodyPr/>
          <a:lstStyle/>
          <a:p>
            <a:r>
              <a:rPr lang="en-GB" sz="2200" dirty="0" err="1">
                <a:solidFill>
                  <a:srgbClr val="262673"/>
                </a:solidFill>
                <a:ea typeface="Arial"/>
                <a:cs typeface="Arial"/>
              </a:rPr>
              <a:t>Przewodnik</a:t>
            </a:r>
            <a:r>
              <a:rPr lang="en-GB" sz="2200" dirty="0">
                <a:solidFill>
                  <a:srgbClr val="262673"/>
                </a:solidFill>
                <a:ea typeface="Arial"/>
                <a:cs typeface="Arial"/>
              </a:rPr>
              <a:t> z </a:t>
            </a:r>
            <a:r>
              <a:rPr lang="en-GB" sz="2200" dirty="0" err="1">
                <a:solidFill>
                  <a:srgbClr val="262673"/>
                </a:solidFill>
                <a:ea typeface="Arial"/>
                <a:cs typeface="Arial"/>
              </a:rPr>
              <a:t>pytaniami</a:t>
            </a:r>
            <a:endParaRPr lang="en-GB" sz="2200" b="1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A864327-8D8B-40EC-AFE6-80D1E3EFB576}"/>
              </a:ext>
            </a:extLst>
          </p:cNvPr>
          <p:cNvSpPr/>
          <p:nvPr/>
        </p:nvSpPr>
        <p:spPr>
          <a:xfrm>
            <a:off x="323528" y="1778908"/>
            <a:ext cx="8505441" cy="4111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lvl="0" defTabSz="642938">
              <a:spcBef>
                <a:spcPts val="1675"/>
              </a:spcBef>
              <a:buSzPct val="171000"/>
            </a:pPr>
            <a:r>
              <a:rPr lang="pl-PL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Jaki jest średni zakres ruchu dla maksymalnego wyprostu zarejestrowanego dla kręgosłupa szyjnego?  </a:t>
            </a:r>
          </a:p>
          <a:p>
            <a:pPr marL="187325" lvl="0" defTabSz="642938">
              <a:spcBef>
                <a:spcPts val="1675"/>
              </a:spcBef>
              <a:buSzPct val="171000"/>
            </a:pPr>
            <a:r>
              <a:rPr lang="pl-PL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Czy ruchomość zarejestrowana podczas rotacji mieści się w granicach normy? </a:t>
            </a:r>
          </a:p>
          <a:p>
            <a:pPr marL="187325" lvl="0" defTabSz="642938">
              <a:spcBef>
                <a:spcPts val="1675"/>
              </a:spcBef>
              <a:buSzPct val="171000"/>
            </a:pPr>
            <a:r>
              <a:rPr lang="pl-PL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Co sądzisz ogólnie o szybkości wykonywanych ruchów? </a:t>
            </a:r>
          </a:p>
          <a:p>
            <a:pPr marL="187325" lvl="0" defTabSz="642938">
              <a:spcBef>
                <a:spcPts val="1675"/>
              </a:spcBef>
              <a:buSzPct val="171000"/>
            </a:pPr>
            <a:r>
              <a:rPr lang="pl-PL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Czy ogólnie rzecz biorąc, ruchy były wykonywane płynnie? </a:t>
            </a:r>
          </a:p>
          <a:p>
            <a:pPr marL="187325" lvl="0" defTabSz="642938">
              <a:spcBef>
                <a:spcPts val="1675"/>
              </a:spcBef>
              <a:buSzPct val="171000"/>
            </a:pPr>
            <a:r>
              <a:rPr lang="pl-PL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Czy wykonane ruchy można uznać za powtarzalne? </a:t>
            </a:r>
          </a:p>
          <a:p>
            <a:pPr marL="187325" lvl="0" defTabSz="642938">
              <a:spcBef>
                <a:spcPts val="1675"/>
              </a:spcBef>
              <a:buSzPct val="171000"/>
            </a:pPr>
            <a:r>
              <a:rPr lang="pl-PL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Czy test funkcjonalny okazał się być ograniczony? </a:t>
            </a:r>
          </a:p>
          <a:p>
            <a:pPr marL="187325" lvl="0" defTabSz="642938">
              <a:spcBef>
                <a:spcPts val="1675"/>
              </a:spcBef>
              <a:buSzPct val="171000"/>
            </a:pPr>
            <a:r>
              <a:rPr lang="pl-PL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Funkcjonalnie, jak ogólnie wygląda ruchomość? </a:t>
            </a:r>
          </a:p>
          <a:p>
            <a:pPr marL="187325" lvl="0" defTabSz="642938">
              <a:spcBef>
                <a:spcPts val="1675"/>
              </a:spcBef>
              <a:buSzPct val="171000"/>
            </a:pPr>
            <a:endParaRPr lang="pl-PL" sz="1800" b="0" i="0" strike="noStrike" cap="none" spc="0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85593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0D09B-B8DB-42BD-BA30-C06862EF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61836A-63BD-42E3-BDD9-ADA2E5E25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1680" y="908720"/>
            <a:ext cx="5915000" cy="639762"/>
          </a:xfrm>
        </p:spPr>
        <p:txBody>
          <a:bodyPr/>
          <a:lstStyle/>
          <a:p>
            <a:r>
              <a:rPr lang="en-GB" sz="2200" dirty="0" err="1">
                <a:solidFill>
                  <a:srgbClr val="262673"/>
                </a:solidFill>
                <a:ea typeface="Arial"/>
                <a:cs typeface="Arial"/>
              </a:rPr>
              <a:t>Rozwiązanie</a:t>
            </a:r>
            <a:r>
              <a:rPr lang="en-GB" sz="2200" dirty="0">
                <a:solidFill>
                  <a:srgbClr val="262673"/>
                </a:solidFill>
                <a:ea typeface="Arial"/>
                <a:cs typeface="Arial"/>
              </a:rPr>
              <a:t> </a:t>
            </a:r>
            <a:r>
              <a:rPr lang="pl-PL" sz="2200" dirty="0">
                <a:solidFill>
                  <a:srgbClr val="262673"/>
                </a:solidFill>
                <a:ea typeface="Arial"/>
                <a:cs typeface="Arial"/>
              </a:rPr>
              <a:t>przedstawionego przypadku</a:t>
            </a:r>
            <a:endParaRPr lang="en-GB" sz="2200" b="1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F260C2-2976-4F6F-92AD-0C7A21BA7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8229600" cy="3951288"/>
          </a:xfrm>
        </p:spPr>
        <p:txBody>
          <a:bodyPr/>
          <a:lstStyle/>
          <a:p>
            <a:r>
              <a:rPr lang="pl-PL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Jaki jest średni zakres ruchu dla maksymalnego wyprostu zarejestrowanego dla kręgosłupa szyjnego? </a:t>
            </a:r>
            <a:r>
              <a:rPr lang="pl-PL" sz="1800" b="0" i="0" strike="noStrike" cap="none" spc="0" baseline="0" dirty="0">
                <a:solidFill>
                  <a:srgbClr val="FF0000"/>
                </a:solidFill>
                <a:effectLst/>
                <a:latin typeface="Arial"/>
                <a:ea typeface="Arial"/>
                <a:cs typeface="Arial"/>
              </a:rPr>
              <a:t>58º</a:t>
            </a:r>
          </a:p>
          <a:p>
            <a:r>
              <a:rPr lang="pl-PL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Czy ruchomość zarejestrowana w rotacjach mieści się w granicach normy? </a:t>
            </a:r>
            <a:r>
              <a:rPr lang="pl-PL" sz="1800" b="0" i="0" strike="noStrike" cap="none" spc="0" baseline="0" dirty="0">
                <a:solidFill>
                  <a:srgbClr val="FF0000"/>
                </a:solidFill>
                <a:effectLst/>
                <a:latin typeface="Arial"/>
                <a:ea typeface="Arial"/>
                <a:cs typeface="Arial"/>
              </a:rPr>
              <a:t>Tak</a:t>
            </a:r>
          </a:p>
          <a:p>
            <a:r>
              <a:rPr lang="pl-PL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Ogólnie, jak opisałbyś szybkość ruchów? </a:t>
            </a:r>
            <a:r>
              <a:rPr lang="pl-PL" sz="1800" b="0" i="0" strike="noStrike" cap="none" spc="0" baseline="0" dirty="0">
                <a:solidFill>
                  <a:srgbClr val="FF0000"/>
                </a:solidFill>
                <a:effectLst/>
                <a:latin typeface="Arial"/>
                <a:ea typeface="Arial"/>
                <a:cs typeface="Arial"/>
              </a:rPr>
              <a:t>Normalna i zgodna z odpowiednim wzorcem dla wieku i płci.</a:t>
            </a:r>
          </a:p>
          <a:p>
            <a:r>
              <a:rPr lang="pl-PL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Ogólnie, czy ruchy były wykonywane płynnie? </a:t>
            </a:r>
            <a:r>
              <a:rPr lang="pl-PL" sz="1800" b="0" i="0" strike="noStrike" cap="none" spc="0" baseline="0" dirty="0">
                <a:solidFill>
                  <a:srgbClr val="FF0000"/>
                </a:solidFill>
                <a:effectLst/>
                <a:latin typeface="Arial"/>
                <a:ea typeface="Arial"/>
                <a:cs typeface="Arial"/>
              </a:rPr>
              <a:t>Tak</a:t>
            </a:r>
          </a:p>
          <a:p>
            <a:r>
              <a:rPr lang="pl-PL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Czy wykonywane ruchy można uznać za powtarzalne? </a:t>
            </a:r>
            <a:r>
              <a:rPr lang="pl-PL" sz="1800" b="0" i="0" strike="noStrike" cap="none" spc="0" baseline="0" dirty="0">
                <a:solidFill>
                  <a:srgbClr val="FF0000"/>
                </a:solidFill>
                <a:effectLst/>
                <a:latin typeface="Arial"/>
                <a:ea typeface="Arial"/>
                <a:cs typeface="Arial"/>
              </a:rPr>
              <a:t>Tak</a:t>
            </a:r>
          </a:p>
          <a:p>
            <a:r>
              <a:rPr lang="pl-PL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Czy stwierdzono, że test funkcjonalny jest ograniczony? </a:t>
            </a:r>
            <a:r>
              <a:rPr lang="pl-PL" sz="1800" b="0" i="0" strike="noStrike" cap="none" spc="0" baseline="0" dirty="0">
                <a:solidFill>
                  <a:srgbClr val="FF0000"/>
                </a:solidFill>
                <a:effectLst/>
                <a:latin typeface="Arial"/>
                <a:ea typeface="Arial"/>
                <a:cs typeface="Arial"/>
              </a:rPr>
              <a:t>Nie</a:t>
            </a:r>
          </a:p>
          <a:p>
            <a:r>
              <a:rPr lang="pl-PL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Funkcjonalnie, jaka jest ogólnie ruchomość? </a:t>
            </a:r>
            <a:r>
              <a:rPr lang="pl-PL" sz="1800" b="0" i="0" strike="noStrike" cap="none" spc="0" baseline="0" dirty="0">
                <a:solidFill>
                  <a:srgbClr val="FF0000"/>
                </a:solidFill>
                <a:effectLst/>
                <a:latin typeface="Arial"/>
                <a:ea typeface="Arial"/>
                <a:cs typeface="Arial"/>
              </a:rPr>
              <a:t>Normalna</a:t>
            </a:r>
          </a:p>
        </p:txBody>
      </p:sp>
    </p:spTree>
    <p:extLst>
      <p:ext uri="{BB962C8B-B14F-4D97-AF65-F5344CB8AC3E}">
        <p14:creationId xmlns:p14="http://schemas.microsoft.com/office/powerpoint/2010/main" val="228198817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9964620-712B-4982-8D36-F8D44B012EF2}"/>
              </a:ext>
            </a:extLst>
          </p:cNvPr>
          <p:cNvSpPr txBox="1"/>
          <p:nvPr/>
        </p:nvSpPr>
        <p:spPr>
          <a:xfrm>
            <a:off x="2051720" y="4581128"/>
            <a:ext cx="457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Wsparcie Komisji Europejskiej dla produkcji tej publikacji nie stanowi poparcia dla treści, które odzwierciedlają jedynie poglądy autorów, a Komisja nie może zostać pociągnięta do odpowiedzialności za jakiekolwiek wykorzystanie informacji w niej zawartych.</a:t>
            </a:r>
            <a:endParaRPr lang="pl-PL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0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5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l-PL" altLang="pl-PL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l-PL" altLang="pl-PL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l-PL" altLang="pl-PL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l-PL" altLang="pl-PL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l-PL" altLang="pl-PL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319460" y="836712"/>
            <a:ext cx="8144073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GB" sz="2200" dirty="0">
                <a:solidFill>
                  <a:srgbClr val="262673"/>
                </a:solidFill>
                <a:latin typeface="Arial"/>
                <a:ea typeface="Arial"/>
                <a:cs typeface="Arial"/>
              </a:rPr>
              <a:t>ZAWARTOŚĆ
</a:t>
            </a:r>
            <a:endParaRPr lang="en-GB" sz="2200" b="1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683568" y="1927860"/>
            <a:ext cx="6991762" cy="4057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l-PL" sz="2000" b="0" i="0" strike="noStrike" cap="none" spc="0" baseline="0" dirty="0">
                <a:solidFill>
                  <a:srgbClr val="262673"/>
                </a:solidFill>
                <a:effectLst/>
                <a:latin typeface="Arial"/>
                <a:ea typeface="Arial"/>
                <a:cs typeface="Arial"/>
              </a:rPr>
              <a:t>Ocena kliniczna i biomechaniczna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pl-PL" sz="2000" b="0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l-PL" sz="2000" b="0" i="0" strike="noStrike" cap="none" spc="0" baseline="0" dirty="0">
                <a:solidFill>
                  <a:srgbClr val="262673"/>
                </a:solidFill>
                <a:effectLst/>
                <a:latin typeface="Arial"/>
                <a:ea typeface="Arial"/>
                <a:cs typeface="Arial"/>
              </a:rPr>
              <a:t>Ocena funkcjonalna kręgosłupa szyjnego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pl-PL" sz="2000" b="0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l-PL" sz="2000" b="0" i="0" strike="noStrike" cap="none" spc="0" baseline="0" dirty="0">
                <a:solidFill>
                  <a:srgbClr val="262673"/>
                </a:solidFill>
                <a:effectLst/>
                <a:latin typeface="Arial"/>
                <a:ea typeface="Arial"/>
                <a:cs typeface="Arial"/>
              </a:rPr>
              <a:t>Ocena zakresu ruchu w odcinku szyjnym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pl-PL" sz="2000" b="0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l-PL" sz="2000" b="0" i="0" strike="noStrike" cap="none" spc="0" baseline="0" dirty="0">
                <a:solidFill>
                  <a:srgbClr val="262673"/>
                </a:solidFill>
                <a:effectLst/>
                <a:latin typeface="Arial"/>
                <a:ea typeface="Arial"/>
                <a:cs typeface="Arial"/>
              </a:rPr>
              <a:t>Ocena kinematyczna kręgosłupa szyjnego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pl-PL" sz="2000" b="0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l-PL" sz="2000" b="0" i="0" strike="noStrike" cap="none" spc="0" baseline="0" dirty="0">
                <a:solidFill>
                  <a:srgbClr val="262673"/>
                </a:solidFill>
                <a:effectLst/>
                <a:latin typeface="Arial"/>
                <a:ea typeface="Arial"/>
                <a:cs typeface="Arial"/>
              </a:rPr>
              <a:t>Ocena siły kręgosłupa szyjnego.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pl-PL" sz="2000" b="0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l-PL" sz="2000" b="0" i="0" strike="noStrike" cap="none" spc="0" baseline="0" dirty="0">
                <a:solidFill>
                  <a:srgbClr val="262673"/>
                </a:solidFill>
                <a:effectLst/>
                <a:latin typeface="Arial"/>
                <a:ea typeface="Arial"/>
                <a:cs typeface="Arial"/>
              </a:rPr>
              <a:t>Kluczowe zagadnienia</a:t>
            </a:r>
          </a:p>
          <a:p>
            <a:pPr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562181"/>
      </p:ext>
    </p:extLst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uenaforma.org/wp-content/uploads/2012/08/hernia-disc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290" y="2265481"/>
            <a:ext cx="6858000" cy="385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1499592" y="981339"/>
            <a:ext cx="6172200" cy="789552"/>
          </a:xfrm>
        </p:spPr>
        <p:txBody>
          <a:bodyPr>
            <a:normAutofit fontScale="90000"/>
          </a:bodyPr>
          <a:lstStyle/>
          <a:p>
            <a:r>
              <a:rPr lang="pl-PL" sz="2200">
                <a:solidFill>
                  <a:srgbClr val="262673"/>
                </a:solidFill>
                <a:latin typeface="+mn-lt"/>
                <a:ea typeface="Arial Bold"/>
                <a:cs typeface="Arial Bold"/>
              </a:rPr>
              <a:t>Ocena kliniczna i biomechaniczna Dlaczego ocena funkcjonalna?
</a:t>
            </a:r>
            <a:endParaRPr lang="en-GB" sz="2200" b="1" i="0" strike="noStrike" cap="none" spc="0" baseline="0" dirty="0">
              <a:solidFill>
                <a:srgbClr val="262673"/>
              </a:solidFill>
              <a:effectLst/>
              <a:latin typeface="+mn-lt"/>
              <a:ea typeface="Arial Bold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7074097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1196579" y="5517279"/>
            <a:ext cx="6858000" cy="48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16 Imagen" descr="gammagrafía óse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160" y="2063580"/>
            <a:ext cx="1634729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14 Imagen" descr="rxlumb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7205" y="4584392"/>
            <a:ext cx="857250" cy="1393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15 Imagen" descr="em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428" y="3545171"/>
            <a:ext cx="1125141" cy="871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349" name="1 Título"/>
          <p:cNvSpPr>
            <a:spLocks noGrp="1"/>
          </p:cNvSpPr>
          <p:nvPr>
            <p:ph type="title"/>
          </p:nvPr>
        </p:nvSpPr>
        <p:spPr>
          <a:xfrm>
            <a:off x="503548" y="1515827"/>
            <a:ext cx="8136903" cy="951310"/>
          </a:xfrm>
        </p:spPr>
        <p:txBody>
          <a:bodyPr/>
          <a:lstStyle/>
          <a:p>
            <a:pPr eaLnBrk="1" hangingPunct="1"/>
            <a:r>
              <a:rPr lang="pl-PL" sz="2200">
                <a:solidFill>
                  <a:srgbClr val="000000"/>
                </a:solidFill>
                <a:latin typeface="+mn-lt"/>
                <a:ea typeface="Arial Bold"/>
                <a:cs typeface="Arial Bold"/>
              </a:rPr>
              <a:t>Testy diagnostyczne w porównaniu z badaniami biomechanicznymi
</a:t>
            </a:r>
            <a:endParaRPr lang="en-GB" sz="2200" b="1" i="0" strike="noStrike" cap="none" spc="0" baseline="0" dirty="0">
              <a:solidFill>
                <a:srgbClr val="000000"/>
              </a:solidFill>
              <a:effectLst/>
              <a:latin typeface="+mn-lt"/>
              <a:ea typeface="Arial Bold"/>
              <a:cs typeface="Arial Bold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267744" y="2348880"/>
            <a:ext cx="1769847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</a:rPr>
              <a:t>Testy diagnostyczne
</a:t>
            </a:r>
            <a:endParaRPr lang="en-GB" sz="1000" b="1" i="0" strike="noStrike" cap="none" spc="0" baseline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3125381" y="2893215"/>
            <a:ext cx="53578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350" dirty="0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1945503" y="3804052"/>
            <a:ext cx="230616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DIAGNOZA
</a:t>
            </a:r>
            <a:endParaRPr lang="en-GB" sz="1000" b="1" i="0" strike="noStrike" cap="none" spc="0" baseline="0" dirty="0">
              <a:solidFill>
                <a:srgbClr val="000000"/>
              </a:solidFill>
              <a:effectLst/>
              <a:latin typeface="Verdana"/>
              <a:ea typeface="Verdana"/>
              <a:cs typeface="Verdana"/>
            </a:endParaRPr>
          </a:p>
        </p:txBody>
      </p:sp>
      <p:sp>
        <p:nvSpPr>
          <p:cNvPr id="12" name="11 Cruz"/>
          <p:cNvSpPr/>
          <p:nvPr/>
        </p:nvSpPr>
        <p:spPr>
          <a:xfrm>
            <a:off x="4143373" y="3804051"/>
            <a:ext cx="321469" cy="321469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350" dirty="0">
              <a:solidFill>
                <a:prstClr val="white"/>
              </a:solidFill>
            </a:endParaRPr>
          </a:p>
        </p:txBody>
      </p:sp>
      <p:sp>
        <p:nvSpPr>
          <p:cNvPr id="13" name="12 Flecha abajo"/>
          <p:cNvSpPr/>
          <p:nvPr/>
        </p:nvSpPr>
        <p:spPr>
          <a:xfrm>
            <a:off x="4212349" y="4419888"/>
            <a:ext cx="214313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350" dirty="0">
              <a:solidFill>
                <a:prstClr val="white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933391" y="4969959"/>
            <a:ext cx="2896112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</a:rPr>
              <a:t>RZECZYWISTY STAN PACJENTA
</a:t>
            </a:r>
            <a:endParaRPr lang="en-GB" sz="1200" b="1" i="0" strike="noStrike" cap="none" spc="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  <p:grpSp>
        <p:nvGrpSpPr>
          <p:cNvPr id="18" name="Group 13"/>
          <p:cNvGrpSpPr/>
          <p:nvPr/>
        </p:nvGrpSpPr>
        <p:grpSpPr>
          <a:xfrm>
            <a:off x="6264326" y="2756279"/>
            <a:ext cx="2593181" cy="3375446"/>
            <a:chOff x="567" y="1752"/>
            <a:chExt cx="2178" cy="2223"/>
          </a:xfrm>
        </p:grpSpPr>
        <p:pic>
          <p:nvPicPr>
            <p:cNvPr id="22" name="Picture 17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429" y="1797"/>
              <a:ext cx="708" cy="108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pic>
          <p:nvPicPr>
            <p:cNvPr id="19" name="Picture 14" descr="at3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703" y="1752"/>
              <a:ext cx="817" cy="608"/>
            </a:xfrm>
            <a:prstGeom prst="rect">
              <a:avLst/>
            </a:prstGeom>
            <a:noFill/>
          </p:spPr>
        </p:pic>
        <p:pic>
          <p:nvPicPr>
            <p:cNvPr id="20" name="Picture 15"/>
            <p:cNvPicPr>
              <a:picLocks noChangeAspect="1" noChangeArrowheads="1"/>
            </p:cNvPicPr>
            <p:nvPr/>
          </p:nvPicPr>
          <p:blipFill>
            <a:blip r:embed="rId8" cstate="print"/>
            <a:srcRect l="2214" t="2461" r="2583" b="11810"/>
            <a:stretch>
              <a:fillRect/>
            </a:stretch>
          </p:blipFill>
          <p:spPr bwMode="auto">
            <a:xfrm>
              <a:off x="1565" y="2976"/>
              <a:ext cx="1180" cy="7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1" name="Picture 16" descr="present1"/>
            <p:cNvPicPr preferRelativeResize="0"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1020" y="3113"/>
              <a:ext cx="597" cy="8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3" name="Picture 18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567" y="2387"/>
              <a:ext cx="690" cy="91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pic>
          <p:nvPicPr>
            <p:cNvPr id="24" name="Picture 19" descr="Biofoot2d"/>
            <p:cNvPicPr>
              <a:picLocks noChangeAspect="1" noChangeArrowheads="1"/>
            </p:cNvPicPr>
            <p:nvPr/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2018" y="2432"/>
              <a:ext cx="635" cy="6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sp>
        <p:nvSpPr>
          <p:cNvPr id="6" name="5 CuadroTexto"/>
          <p:cNvSpPr txBox="1"/>
          <p:nvPr/>
        </p:nvSpPr>
        <p:spPr>
          <a:xfrm>
            <a:off x="5624961" y="2233706"/>
            <a:ext cx="2735217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</a:rPr>
              <a:t>Informacje z oceny funkcjonalnej
</a:t>
            </a:r>
            <a:endParaRPr lang="en-GB" sz="1000" b="1" i="0" strike="noStrike" cap="none" spc="0" baseline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5402466" y="2929027"/>
            <a:ext cx="53579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350" dirty="0">
              <a:solidFill>
                <a:prstClr val="white"/>
              </a:solidFill>
            </a:endParaRP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3946744" y="3788099"/>
            <a:ext cx="327153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STAN FUNKCJONALNY
</a:t>
            </a:r>
            <a:endParaRPr lang="en-GB" sz="1000" b="1" i="0" strike="noStrike" cap="none" spc="0" baseline="0" dirty="0">
              <a:solidFill>
                <a:srgbClr val="000000"/>
              </a:solidFill>
              <a:effectLst/>
              <a:latin typeface="Verdana"/>
              <a:ea typeface="Verdana"/>
              <a:cs typeface="Verdana"/>
            </a:endParaRPr>
          </a:p>
        </p:txBody>
      </p:sp>
      <p:sp>
        <p:nvSpPr>
          <p:cNvPr id="26" name="1 Título">
            <a:extLst>
              <a:ext uri="{FF2B5EF4-FFF2-40B4-BE49-F238E27FC236}">
                <a16:creationId xmlns:a16="http://schemas.microsoft.com/office/drawing/2014/main" id="{7532DD30-F611-4DE3-BF86-1EFDC1151872}"/>
              </a:ext>
            </a:extLst>
          </p:cNvPr>
          <p:cNvSpPr txBox="1"/>
          <p:nvPr/>
        </p:nvSpPr>
        <p:spPr>
          <a:xfrm>
            <a:off x="1539479" y="726275"/>
            <a:ext cx="6172200" cy="789552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/>
                <a:sym typeface="Arial Bold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/>
                <a:sym typeface="Arial Bold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/>
                <a:sym typeface="Arial Bold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/>
                <a:sym typeface="Arial Bold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/>
                <a:sym typeface="Arial Bold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/>
                <a:sym typeface="Arial Bold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/>
                <a:sym typeface="Arial Bold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/>
                <a:sym typeface="Arial Bold"/>
              </a:defRPr>
            </a:lvl9pPr>
          </a:lstStyle>
          <a:p>
            <a:r>
              <a:rPr lang="pl-PL" sz="2200">
                <a:solidFill>
                  <a:srgbClr val="262673"/>
                </a:solidFill>
                <a:latin typeface="+mn-lt"/>
                <a:ea typeface="Arial Bold"/>
                <a:cs typeface="Arial Bold"/>
              </a:rPr>
              <a:t>Ocena kliniczna i biomechaniczna Dlaczego ocena funkcjonalna?
</a:t>
            </a:r>
            <a:endParaRPr lang="en-GB" sz="2200" b="1" i="0" strike="noStrike" cap="none" spc="0" baseline="0" dirty="0">
              <a:solidFill>
                <a:srgbClr val="262673"/>
              </a:solidFill>
              <a:effectLst/>
              <a:latin typeface="+mn-lt"/>
              <a:ea typeface="Arial Bold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91015826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l-PL" altLang="pl-PL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l-PL" altLang="pl-PL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l-PL" altLang="pl-PL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l-PL" altLang="pl-PL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l-PL" altLang="pl-PL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711448" y="1556792"/>
            <a:ext cx="80729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sz="2000" b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Istnieją różne testy oceny biomechanicznej. Aspekty, które je określają, to: 
</a:t>
            </a:r>
            <a:endParaRPr lang="en-GB" sz="2000" b="0" i="0" strike="noStrike" cap="none" spc="0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9" name="Prostokąt 1">
            <a:extLst>
              <a:ext uri="{FF2B5EF4-FFF2-40B4-BE49-F238E27FC236}">
                <a16:creationId xmlns:a16="http://schemas.microsoft.com/office/drawing/2014/main" id="{29AFF2AD-6C86-4251-80BD-C483AB019EA7}"/>
              </a:ext>
            </a:extLst>
          </p:cNvPr>
          <p:cNvSpPr/>
          <p:nvPr/>
        </p:nvSpPr>
        <p:spPr>
          <a:xfrm>
            <a:off x="683568" y="978216"/>
            <a:ext cx="81366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sz="2200" dirty="0">
                <a:solidFill>
                  <a:srgbClr val="262673"/>
                </a:solidFill>
                <a:latin typeface="Arial"/>
                <a:ea typeface="Arial"/>
                <a:cs typeface="Arial"/>
              </a:rPr>
              <a:t>Do zapamiętania</a:t>
            </a:r>
            <a:r>
              <a:rPr lang="en-GB" sz="2200" dirty="0">
                <a:solidFill>
                  <a:srgbClr val="262673"/>
                </a:solidFill>
                <a:latin typeface="Arial"/>
                <a:ea typeface="Arial"/>
                <a:cs typeface="Arial"/>
              </a:rPr>
              <a:t>:
</a:t>
            </a:r>
            <a:endParaRPr lang="en-US" sz="2000" b="0" dirty="0">
              <a:solidFill>
                <a:srgbClr val="262673"/>
              </a:solidFill>
              <a:latin typeface="Arial"/>
              <a:cs typeface="Arial"/>
            </a:endParaRPr>
          </a:p>
        </p:txBody>
      </p:sp>
      <p:sp>
        <p:nvSpPr>
          <p:cNvPr id="15" name="Prostokąt 3">
            <a:extLst>
              <a:ext uri="{FF2B5EF4-FFF2-40B4-BE49-F238E27FC236}">
                <a16:creationId xmlns:a16="http://schemas.microsoft.com/office/drawing/2014/main" id="{CBBEC676-707C-4B4B-9D39-FD2D911B7886}"/>
              </a:ext>
            </a:extLst>
          </p:cNvPr>
          <p:cNvSpPr/>
          <p:nvPr/>
        </p:nvSpPr>
        <p:spPr>
          <a:xfrm>
            <a:off x="753480" y="2060848"/>
            <a:ext cx="807296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l-PL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Jaka funkcja jest oceniana.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l-PL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Jaki przyrząd i jaka technika jest używana.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l-PL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Jaki protokół oceny został użyty.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pl-PL" sz="2000" b="0" i="0" strike="noStrike" cap="none" spc="0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l-PL" sz="2200" b="1" i="0" strike="noStrike" cap="none" spc="0" baseline="0" dirty="0">
                <a:solidFill>
                  <a:srgbClr val="333399"/>
                </a:solidFill>
                <a:effectLst/>
                <a:latin typeface="Arial"/>
                <a:ea typeface="Arial"/>
                <a:cs typeface="Arial"/>
              </a:rPr>
              <a:t>W TEJ JEDNOSTCE DYDAKTYCZNEJ: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pl-PL" sz="2200" b="1" i="0" strike="noStrike" cap="none" spc="0" baseline="0" dirty="0">
              <a:solidFill>
                <a:srgbClr val="333399"/>
              </a:solidFill>
              <a:effectLst/>
              <a:latin typeface="Arial"/>
              <a:ea typeface="Arial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l-PL" sz="2200" b="1" i="0" strike="noStrike" cap="none" spc="0" baseline="0" dirty="0">
                <a:solidFill>
                  <a:srgbClr val="333399"/>
                </a:solidFill>
                <a:effectLst/>
                <a:latin typeface="Arial"/>
                <a:ea typeface="Arial"/>
                <a:cs typeface="Arial"/>
              </a:rPr>
              <a:t>Jakich wyników dostarcza, w jakich jednostkach i za pomocą jakich technik analizy danych zostały one uzyskane.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l-PL" sz="2200" b="1" i="0" strike="noStrike" cap="none" spc="0" baseline="0" dirty="0">
                <a:solidFill>
                  <a:srgbClr val="333399"/>
                </a:solidFill>
                <a:effectLst/>
                <a:latin typeface="Arial"/>
                <a:ea typeface="Arial"/>
                <a:cs typeface="Arial"/>
              </a:rPr>
              <a:t>Znormalizowane kryteria interpretacji.</a:t>
            </a:r>
            <a:endParaRPr lang="en-GB" sz="2000" b="0" i="0" strike="noStrike" cap="none" spc="0" baseline="0" dirty="0">
              <a:solidFill>
                <a:srgbClr val="CECEEF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9816531"/>
      </p:ext>
    </p:extLst>
  </p:cSld>
  <p:clrMapOvr>
    <a:masterClrMapping/>
  </p:clrMapOvr>
  <p:transition advClick="0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644C013-F469-4F26-B1E2-798B60021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520244"/>
          </a:xfrm>
        </p:spPr>
        <p:txBody>
          <a:bodyPr/>
          <a:lstStyle/>
          <a:p>
            <a:endParaRPr lang="es-ES" dirty="0"/>
          </a:p>
          <a:p>
            <a:pPr>
              <a:spcBef>
                <a:spcPct val="0"/>
              </a:spcBef>
            </a:pPr>
            <a:endParaRPr lang="es-ES" sz="1400" dirty="0"/>
          </a:p>
          <a:p>
            <a:pPr>
              <a:spcBef>
                <a:spcPct val="0"/>
              </a:spcBef>
            </a:pPr>
            <a:r>
              <a:rPr lang="en-GB" sz="14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	 </a:t>
            </a:r>
            <a:r>
              <a:rPr lang="pl-PL" sz="1400" b="1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RUCHOMOŚĆ</a:t>
            </a:r>
            <a:endParaRPr lang="en-GB" sz="1400" b="1" i="0" strike="noStrike" cap="none" spc="0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  <a:p>
            <a:pPr>
              <a:spcBef>
                <a:spcPct val="0"/>
              </a:spcBef>
            </a:pPr>
            <a:r>
              <a:rPr lang="es-ES" sz="1400" dirty="0"/>
              <a:t>	</a:t>
            </a:r>
          </a:p>
          <a:p>
            <a:pPr>
              <a:spcBef>
                <a:spcPct val="0"/>
              </a:spcBef>
            </a:pPr>
            <a:r>
              <a:rPr lang="en-GB" sz="1400" dirty="0" err="1">
                <a:solidFill>
                  <a:srgbClr val="00B0F0"/>
                </a:solidFill>
                <a:ea typeface="Arial"/>
                <a:cs typeface="Arial"/>
              </a:rPr>
              <a:t>Zakres</a:t>
            </a:r>
            <a:r>
              <a:rPr lang="en-GB" sz="1400" dirty="0">
                <a:solidFill>
                  <a:srgbClr val="00B0F0"/>
                </a:solidFill>
                <a:ea typeface="Arial"/>
                <a:cs typeface="Arial"/>
              </a:rPr>
              <a:t> </a:t>
            </a:r>
            <a:r>
              <a:rPr lang="en-GB" sz="1400" dirty="0" err="1">
                <a:solidFill>
                  <a:srgbClr val="00B0F0"/>
                </a:solidFill>
                <a:ea typeface="Arial"/>
                <a:cs typeface="Arial"/>
              </a:rPr>
              <a:t>ruchu</a:t>
            </a:r>
            <a:r>
              <a:rPr lang="en-GB" sz="14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							</a:t>
            </a:r>
          </a:p>
          <a:p>
            <a:pPr>
              <a:spcBef>
                <a:spcPct val="0"/>
              </a:spcBef>
            </a:pPr>
            <a:r>
              <a:rPr lang="en-GB" sz="14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				</a:t>
            </a:r>
            <a:r>
              <a:rPr lang="en-GB" sz="1400" dirty="0" err="1">
                <a:solidFill>
                  <a:srgbClr val="00B050"/>
                </a:solidFill>
                <a:ea typeface="Arial"/>
                <a:cs typeface="Arial"/>
              </a:rPr>
              <a:t>Inklinometr</a:t>
            </a:r>
            <a:r>
              <a:rPr lang="pl-PL" sz="1400" dirty="0" err="1">
                <a:solidFill>
                  <a:srgbClr val="00B050"/>
                </a:solidFill>
                <a:ea typeface="Arial"/>
                <a:cs typeface="Arial"/>
              </a:rPr>
              <a:t>ia</a:t>
            </a:r>
            <a:r>
              <a:rPr lang="en-GB" sz="1400" dirty="0">
                <a:solidFill>
                  <a:srgbClr val="00B050"/>
                </a:solidFill>
                <a:ea typeface="Arial"/>
                <a:cs typeface="Arial"/>
              </a:rPr>
              <a:t>, </a:t>
            </a:r>
            <a:r>
              <a:rPr lang="en-GB" sz="1400" dirty="0" err="1">
                <a:solidFill>
                  <a:srgbClr val="00B050"/>
                </a:solidFill>
                <a:ea typeface="Arial"/>
                <a:cs typeface="Arial"/>
              </a:rPr>
              <a:t>elektrogonimetr</a:t>
            </a:r>
            <a:r>
              <a:rPr lang="pl-PL" sz="1400" dirty="0" err="1">
                <a:solidFill>
                  <a:srgbClr val="00B050"/>
                </a:solidFill>
                <a:ea typeface="Arial"/>
                <a:cs typeface="Arial"/>
              </a:rPr>
              <a:t>ia</a:t>
            </a:r>
            <a:r>
              <a:rPr lang="en-GB" sz="14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	</a:t>
            </a:r>
            <a:r>
              <a:rPr lang="pl-PL" sz="14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		</a:t>
            </a:r>
            <a:r>
              <a:rPr lang="en-GB" sz="1400" dirty="0" err="1">
                <a:solidFill>
                  <a:srgbClr val="002060"/>
                </a:solidFill>
                <a:ea typeface="Arial"/>
                <a:cs typeface="Arial"/>
              </a:rPr>
              <a:t>Zakres</a:t>
            </a:r>
            <a:r>
              <a:rPr lang="en-GB" sz="1400" dirty="0">
                <a:solidFill>
                  <a:srgbClr val="002060"/>
                </a:solidFill>
                <a:ea typeface="Arial"/>
                <a:cs typeface="Arial"/>
              </a:rPr>
              <a:t> </a:t>
            </a:r>
            <a:r>
              <a:rPr lang="en-GB" sz="1400" dirty="0" err="1">
                <a:solidFill>
                  <a:srgbClr val="002060"/>
                </a:solidFill>
                <a:ea typeface="Arial"/>
                <a:cs typeface="Arial"/>
              </a:rPr>
              <a:t>ruchu</a:t>
            </a:r>
            <a:r>
              <a:rPr lang="en-GB" sz="1400" dirty="0">
                <a:solidFill>
                  <a:srgbClr val="002060"/>
                </a:solidFill>
                <a:ea typeface="Arial"/>
                <a:cs typeface="Arial"/>
              </a:rPr>
              <a:t> (º)
</a:t>
            </a:r>
            <a:r>
              <a:rPr lang="es-ES" sz="1400" dirty="0"/>
              <a:t>	</a:t>
            </a:r>
          </a:p>
          <a:p>
            <a:pPr>
              <a:spcBef>
                <a:spcPct val="0"/>
              </a:spcBef>
            </a:pPr>
            <a:r>
              <a:rPr lang="en-GB" sz="1400" dirty="0" err="1">
                <a:solidFill>
                  <a:srgbClr val="00B0F0"/>
                </a:solidFill>
                <a:ea typeface="Arial"/>
                <a:cs typeface="Arial"/>
              </a:rPr>
              <a:t>Właściwości</a:t>
            </a:r>
            <a:r>
              <a:rPr lang="en-GB" sz="1400" dirty="0">
                <a:solidFill>
                  <a:srgbClr val="00B0F0"/>
                </a:solidFill>
                <a:ea typeface="Arial"/>
                <a:cs typeface="Arial"/>
              </a:rPr>
              <a:t> </a:t>
            </a:r>
            <a:r>
              <a:rPr lang="en-GB" sz="1400" dirty="0" err="1">
                <a:solidFill>
                  <a:srgbClr val="00B0F0"/>
                </a:solidFill>
                <a:ea typeface="Arial"/>
                <a:cs typeface="Arial"/>
              </a:rPr>
              <a:t>ruchu</a:t>
            </a:r>
            <a:r>
              <a:rPr lang="en-GB" sz="1400" dirty="0">
                <a:solidFill>
                  <a:srgbClr val="00B0F0"/>
                </a:solidFill>
                <a:ea typeface="Arial"/>
                <a:cs typeface="Arial"/>
              </a:rPr>
              <a:t>
</a:t>
            </a:r>
            <a:r>
              <a:rPr lang="en-GB" sz="14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				</a:t>
            </a:r>
            <a:r>
              <a:rPr lang="pl-PL" sz="1400" dirty="0">
                <a:solidFill>
                  <a:srgbClr val="00B050"/>
                </a:solidFill>
                <a:latin typeface="Arial"/>
                <a:ea typeface="Arial"/>
                <a:cs typeface="Arial"/>
              </a:rPr>
              <a:t>Fotogrametria</a:t>
            </a:r>
            <a:r>
              <a:rPr lang="en-GB" sz="1400" dirty="0">
                <a:solidFill>
                  <a:srgbClr val="00B050"/>
                </a:solidFill>
                <a:ea typeface="Arial"/>
                <a:cs typeface="Arial"/>
              </a:rPr>
              <a:t>, </a:t>
            </a:r>
            <a:r>
              <a:rPr lang="en-GB" sz="1400" dirty="0" err="1">
                <a:solidFill>
                  <a:srgbClr val="00B050"/>
                </a:solidFill>
                <a:ea typeface="Arial"/>
                <a:cs typeface="Arial"/>
              </a:rPr>
              <a:t>czujniki</a:t>
            </a:r>
            <a:r>
              <a:rPr lang="en-GB" sz="1400" dirty="0">
                <a:solidFill>
                  <a:srgbClr val="00B050"/>
                </a:solidFill>
                <a:ea typeface="Arial"/>
                <a:cs typeface="Arial"/>
              </a:rPr>
              <a:t> </a:t>
            </a:r>
            <a:r>
              <a:rPr lang="en-GB" sz="1400" dirty="0" err="1">
                <a:solidFill>
                  <a:srgbClr val="00B050"/>
                </a:solidFill>
                <a:ea typeface="Arial"/>
                <a:cs typeface="Arial"/>
              </a:rPr>
              <a:t>bezwładnościowe</a:t>
            </a:r>
            <a:r>
              <a:rPr lang="en-GB" sz="14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	</a:t>
            </a:r>
            <a:r>
              <a:rPr lang="en-GB" sz="1400" dirty="0" err="1">
                <a:solidFill>
                  <a:srgbClr val="002060"/>
                </a:solidFill>
                <a:ea typeface="Arial"/>
                <a:cs typeface="Arial"/>
              </a:rPr>
              <a:t>Zakres</a:t>
            </a:r>
            <a:r>
              <a:rPr lang="en-GB" sz="1400" dirty="0">
                <a:solidFill>
                  <a:srgbClr val="002060"/>
                </a:solidFill>
                <a:ea typeface="Arial"/>
                <a:cs typeface="Arial"/>
              </a:rPr>
              <a:t> </a:t>
            </a:r>
            <a:r>
              <a:rPr lang="en-GB" sz="1400" dirty="0" err="1">
                <a:solidFill>
                  <a:srgbClr val="002060"/>
                </a:solidFill>
                <a:ea typeface="Arial"/>
                <a:cs typeface="Arial"/>
              </a:rPr>
              <a:t>ruchu</a:t>
            </a:r>
            <a:r>
              <a:rPr lang="en-GB" sz="1400" dirty="0">
                <a:solidFill>
                  <a:srgbClr val="002060"/>
                </a:solidFill>
                <a:ea typeface="Arial"/>
                <a:cs typeface="Arial"/>
              </a:rPr>
              <a:t> (º)
</a:t>
            </a:r>
            <a:r>
              <a:rPr lang="en-GB" sz="14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									</a:t>
            </a:r>
            <a:r>
              <a:rPr lang="pl-PL" sz="14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      </a:t>
            </a:r>
            <a:r>
              <a:rPr lang="pl-PL" dirty="0">
                <a:solidFill>
                  <a:srgbClr val="002060"/>
                </a:solidFill>
                <a:ea typeface="Arial"/>
                <a:cs typeface="Arial"/>
              </a:rPr>
              <a:t>Prędkość (º/s) / Przyspieszenie kątowe</a:t>
            </a:r>
            <a:r>
              <a:rPr lang="pl-PL" sz="1400" dirty="0">
                <a:solidFill>
                  <a:srgbClr val="002060"/>
                </a:solidFill>
                <a:ea typeface="Arial"/>
                <a:cs typeface="Arial"/>
              </a:rPr>
              <a:t> 
										Zgodność
										Powtarzalność
</a:t>
            </a:r>
            <a:endParaRPr lang="es-ES" sz="1400" b="1" dirty="0"/>
          </a:p>
          <a:p>
            <a:pPr>
              <a:spcBef>
                <a:spcPct val="0"/>
              </a:spcBef>
            </a:pPr>
            <a:r>
              <a:rPr lang="en-GB" sz="1400" b="1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	</a:t>
            </a:r>
            <a:r>
              <a:rPr lang="en-GB" sz="1400" b="1" dirty="0">
                <a:solidFill>
                  <a:srgbClr val="000000"/>
                </a:solidFill>
                <a:ea typeface="Arial"/>
                <a:cs typeface="Arial"/>
              </a:rPr>
              <a:t>SIŁY</a:t>
            </a:r>
            <a:endParaRPr lang="en-GB" sz="1400" b="0" i="0" strike="noStrike" cap="none" spc="0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  <a:p>
            <a:pPr>
              <a:spcBef>
                <a:spcPct val="0"/>
              </a:spcBef>
            </a:pPr>
            <a:r>
              <a:rPr lang="es-ES" sz="1400" dirty="0"/>
              <a:t>	</a:t>
            </a:r>
          </a:p>
          <a:p>
            <a:pPr>
              <a:spcBef>
                <a:spcPct val="0"/>
              </a:spcBef>
            </a:pPr>
            <a:r>
              <a:rPr lang="en-GB" sz="1400" dirty="0" err="1">
                <a:solidFill>
                  <a:srgbClr val="00B0F0"/>
                </a:solidFill>
                <a:ea typeface="Arial"/>
                <a:cs typeface="Arial"/>
              </a:rPr>
              <a:t>Siła</a:t>
            </a:r>
            <a:r>
              <a:rPr lang="en-GB" sz="1400" dirty="0">
                <a:solidFill>
                  <a:srgbClr val="00B0F0"/>
                </a:solidFill>
                <a:ea typeface="Arial"/>
                <a:cs typeface="Arial"/>
              </a:rPr>
              <a:t> </a:t>
            </a:r>
            <a:r>
              <a:rPr lang="en-GB" sz="1400" dirty="0" err="1">
                <a:solidFill>
                  <a:srgbClr val="00B0F0"/>
                </a:solidFill>
                <a:ea typeface="Arial"/>
                <a:cs typeface="Arial"/>
              </a:rPr>
              <a:t>izometryczna</a:t>
            </a:r>
            <a:r>
              <a:rPr lang="en-GB" sz="1400" dirty="0">
                <a:solidFill>
                  <a:srgbClr val="00B0F0"/>
                </a:solidFill>
                <a:ea typeface="Arial"/>
                <a:cs typeface="Arial"/>
              </a:rPr>
              <a:t>
</a:t>
            </a:r>
            <a:r>
              <a:rPr lang="en-GB" sz="14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				</a:t>
            </a:r>
            <a:r>
              <a:rPr lang="en-GB" sz="1400" b="0" i="0" strike="noStrike" cap="none" spc="0" baseline="0" dirty="0" err="1">
                <a:solidFill>
                  <a:srgbClr val="00B050"/>
                </a:solidFill>
                <a:effectLst/>
                <a:latin typeface="Arial"/>
                <a:ea typeface="Arial"/>
                <a:cs typeface="Arial"/>
              </a:rPr>
              <a:t>Dynamometr</a:t>
            </a:r>
            <a:r>
              <a:rPr lang="en-GB" sz="14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				</a:t>
            </a:r>
            <a:r>
              <a:rPr lang="pl-PL" sz="14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	</a:t>
            </a:r>
            <a:r>
              <a:rPr lang="en-GB" sz="1400" dirty="0" err="1">
                <a:solidFill>
                  <a:srgbClr val="002060"/>
                </a:solidFill>
                <a:ea typeface="Arial"/>
                <a:cs typeface="Arial"/>
              </a:rPr>
              <a:t>Siła</a:t>
            </a:r>
            <a:r>
              <a:rPr lang="en-GB" sz="1400" dirty="0">
                <a:solidFill>
                  <a:srgbClr val="002060"/>
                </a:solidFill>
                <a:ea typeface="Arial"/>
                <a:cs typeface="Arial"/>
              </a:rPr>
              <a:t> </a:t>
            </a:r>
            <a:r>
              <a:rPr lang="en-GB" sz="1400" dirty="0" err="1">
                <a:solidFill>
                  <a:srgbClr val="002060"/>
                </a:solidFill>
                <a:ea typeface="Arial"/>
                <a:cs typeface="Arial"/>
              </a:rPr>
              <a:t>izometryczna</a:t>
            </a:r>
            <a:r>
              <a:rPr lang="en-GB" sz="1400" dirty="0">
                <a:solidFill>
                  <a:srgbClr val="002060"/>
                </a:solidFill>
                <a:ea typeface="Arial"/>
                <a:cs typeface="Arial"/>
              </a:rPr>
              <a:t> </a:t>
            </a:r>
            <a:r>
              <a:rPr lang="en-GB" sz="1400" b="0" i="0" strike="noStrike" cap="none" spc="0" baseline="0" dirty="0">
                <a:solidFill>
                  <a:srgbClr val="002060"/>
                </a:solidFill>
                <a:effectLst/>
                <a:latin typeface="Arial"/>
                <a:ea typeface="Arial"/>
                <a:cs typeface="Arial"/>
              </a:rPr>
              <a:t>(Nwm)</a:t>
            </a:r>
          </a:p>
          <a:p>
            <a:pPr>
              <a:spcBef>
                <a:spcPct val="0"/>
              </a:spcBef>
            </a:pPr>
            <a:r>
              <a:rPr lang="es-ES" sz="1400" dirty="0"/>
              <a:t>	</a:t>
            </a:r>
          </a:p>
          <a:p>
            <a:pPr>
              <a:spcBef>
                <a:spcPct val="0"/>
              </a:spcBef>
            </a:pPr>
            <a:r>
              <a:rPr lang="en-GB" sz="1400" dirty="0" err="1">
                <a:solidFill>
                  <a:srgbClr val="00B0F0"/>
                </a:solidFill>
                <a:ea typeface="Arial"/>
                <a:cs typeface="Arial"/>
              </a:rPr>
              <a:t>Aktywność</a:t>
            </a:r>
            <a:r>
              <a:rPr lang="en-GB" sz="1400" dirty="0">
                <a:solidFill>
                  <a:srgbClr val="00B0F0"/>
                </a:solidFill>
                <a:ea typeface="Arial"/>
                <a:cs typeface="Arial"/>
              </a:rPr>
              <a:t> </a:t>
            </a:r>
            <a:r>
              <a:rPr lang="en-GB" sz="1400" dirty="0" err="1">
                <a:solidFill>
                  <a:srgbClr val="00B0F0"/>
                </a:solidFill>
                <a:ea typeface="Arial"/>
                <a:cs typeface="Arial"/>
              </a:rPr>
              <a:t>mięśni</a:t>
            </a:r>
            <a:r>
              <a:rPr lang="en-GB" sz="1400" dirty="0">
                <a:solidFill>
                  <a:srgbClr val="00B0F0"/>
                </a:solidFill>
                <a:ea typeface="Arial"/>
                <a:cs typeface="Arial"/>
              </a:rPr>
              <a:t>
</a:t>
            </a:r>
            <a:r>
              <a:rPr lang="en-GB" sz="14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				</a:t>
            </a:r>
            <a:r>
              <a:rPr lang="pl-PL" sz="1400" b="0" i="0" strike="noStrike" cap="none" spc="0" baseline="0" dirty="0">
                <a:solidFill>
                  <a:srgbClr val="00B050"/>
                </a:solidFill>
                <a:effectLst/>
                <a:latin typeface="Arial"/>
                <a:ea typeface="Arial"/>
                <a:cs typeface="Arial"/>
              </a:rPr>
              <a:t>EMG powierzchniowe</a:t>
            </a:r>
            <a:r>
              <a:rPr lang="en-GB" sz="14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		</a:t>
            </a:r>
            <a:r>
              <a:rPr lang="pl-PL" sz="14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	    </a:t>
            </a:r>
            <a:r>
              <a:rPr lang="en-GB" sz="1400" dirty="0" err="1">
                <a:solidFill>
                  <a:srgbClr val="002060"/>
                </a:solidFill>
                <a:ea typeface="Arial"/>
                <a:cs typeface="Arial"/>
              </a:rPr>
              <a:t>Aktywność</a:t>
            </a:r>
            <a:r>
              <a:rPr lang="en-GB" sz="1400" dirty="0">
                <a:solidFill>
                  <a:srgbClr val="002060"/>
                </a:solidFill>
                <a:ea typeface="Arial"/>
                <a:cs typeface="Arial"/>
              </a:rPr>
              <a:t> </a:t>
            </a:r>
            <a:r>
              <a:rPr lang="en-GB" sz="1400" dirty="0" err="1">
                <a:solidFill>
                  <a:srgbClr val="002060"/>
                </a:solidFill>
                <a:ea typeface="Arial"/>
                <a:cs typeface="Arial"/>
              </a:rPr>
              <a:t>mięśni</a:t>
            </a:r>
            <a:r>
              <a:rPr lang="en-GB" sz="1400" dirty="0">
                <a:solidFill>
                  <a:srgbClr val="002060"/>
                </a:solidFill>
                <a:ea typeface="Arial"/>
                <a:cs typeface="Arial"/>
              </a:rPr>
              <a:t> (</a:t>
            </a:r>
            <a:r>
              <a:rPr lang="en-GB" sz="1400" dirty="0" err="1">
                <a:solidFill>
                  <a:srgbClr val="002060"/>
                </a:solidFill>
                <a:ea typeface="Arial"/>
                <a:cs typeface="Arial"/>
              </a:rPr>
              <a:t>jakościow</a:t>
            </a:r>
            <a:r>
              <a:rPr lang="pl-PL" sz="1400" dirty="0">
                <a:solidFill>
                  <a:srgbClr val="002060"/>
                </a:solidFill>
                <a:ea typeface="Arial"/>
                <a:cs typeface="Arial"/>
              </a:rPr>
              <a:t>o</a:t>
            </a:r>
            <a:r>
              <a:rPr lang="en-GB" sz="1400" dirty="0">
                <a:solidFill>
                  <a:srgbClr val="002060"/>
                </a:solidFill>
                <a:ea typeface="Arial"/>
                <a:cs typeface="Arial"/>
              </a:rPr>
              <a:t>)</a:t>
            </a:r>
            <a:endParaRPr lang="en-GB" sz="1400" b="0" i="0" strike="noStrike" cap="none" spc="0" baseline="0" dirty="0">
              <a:solidFill>
                <a:srgbClr val="002060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CE574AAF-5252-47F6-859F-6E5586C39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597673"/>
            <a:ext cx="6902524" cy="789552"/>
          </a:xfrm>
        </p:spPr>
        <p:txBody>
          <a:bodyPr>
            <a:noAutofit/>
          </a:bodyPr>
          <a:lstStyle/>
          <a:p>
            <a:r>
              <a:rPr lang="pl-PL" sz="2200" dirty="0">
                <a:solidFill>
                  <a:srgbClr val="262673"/>
                </a:solidFill>
                <a:latin typeface="+mn-lt"/>
                <a:ea typeface="Arial Bold"/>
                <a:cs typeface="Arial Bold"/>
              </a:rPr>
              <a:t>Ocena funkcjonalna kręgosłupa szyjnego.
</a:t>
            </a:r>
            <a:endParaRPr sz="2200" dirty="0">
              <a:solidFill>
                <a:srgbClr val="262673"/>
              </a:solidFill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5092D8-F551-4EFC-8898-716E7F5DFC48}"/>
              </a:ext>
            </a:extLst>
          </p:cNvPr>
          <p:cNvSpPr txBox="1"/>
          <p:nvPr/>
        </p:nvSpPr>
        <p:spPr>
          <a:xfrm>
            <a:off x="667545" y="1225787"/>
            <a:ext cx="2265392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C00000"/>
                </a:solidFill>
                <a:latin typeface="Arial"/>
                <a:ea typeface="Arial"/>
                <a:cs typeface="Arial"/>
              </a:rPr>
              <a:t>FUNKCJA OCENY
</a:t>
            </a:r>
            <a:endParaRPr lang="en-GB" sz="1600" b="1" i="0" strike="noStrike" cap="none" spc="0" baseline="0" dirty="0">
              <a:solidFill>
                <a:srgbClr val="C00000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DAE90A-5A72-474B-930A-DF8BBA4745F6}"/>
              </a:ext>
            </a:extLst>
          </p:cNvPr>
          <p:cNvSpPr txBox="1"/>
          <p:nvPr/>
        </p:nvSpPr>
        <p:spPr>
          <a:xfrm>
            <a:off x="3665865" y="1225786"/>
            <a:ext cx="2278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C00000"/>
                </a:solidFill>
                <a:latin typeface="Arial"/>
                <a:ea typeface="Arial"/>
                <a:cs typeface="Arial"/>
              </a:rPr>
              <a:t>TECHNIKA INSTRUMENTALNA
</a:t>
            </a:r>
            <a:endParaRPr lang="en-GB" sz="1600" b="1" i="0" strike="noStrike" cap="none" spc="0" baseline="0" dirty="0">
              <a:solidFill>
                <a:srgbClr val="C00000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EDD5D3-8E7F-4A8B-89B0-EC872C960C47}"/>
              </a:ext>
            </a:extLst>
          </p:cNvPr>
          <p:cNvSpPr txBox="1"/>
          <p:nvPr/>
        </p:nvSpPr>
        <p:spPr>
          <a:xfrm>
            <a:off x="6300192" y="1222013"/>
            <a:ext cx="172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C00000"/>
                </a:solidFill>
                <a:latin typeface="Arial"/>
                <a:ea typeface="Arial"/>
                <a:cs typeface="Arial"/>
              </a:rPr>
              <a:t>Wyniki
</a:t>
            </a:r>
            <a:endParaRPr lang="en-GB" sz="1600" b="1" i="0" strike="noStrike" cap="none" spc="0" baseline="0" dirty="0">
              <a:solidFill>
                <a:srgbClr val="C00000"/>
              </a:solidFill>
              <a:effectLst/>
              <a:latin typeface="Arial"/>
              <a:ea typeface="Arial"/>
              <a:cs typeface="Arial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FB3C9CD-1A5B-4461-942E-F502AA6DDAF2}"/>
              </a:ext>
            </a:extLst>
          </p:cNvPr>
          <p:cNvCxnSpPr/>
          <p:nvPr/>
        </p:nvCxnSpPr>
        <p:spPr bwMode="auto">
          <a:xfrm flipV="1">
            <a:off x="0" y="1844824"/>
            <a:ext cx="9144000" cy="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DB79008-AAE9-4585-A43B-7CDF381F7518}"/>
              </a:ext>
            </a:extLst>
          </p:cNvPr>
          <p:cNvCxnSpPr/>
          <p:nvPr/>
        </p:nvCxnSpPr>
        <p:spPr bwMode="auto">
          <a:xfrm flipV="1">
            <a:off x="0" y="4221088"/>
            <a:ext cx="9144000" cy="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E94006DC-BF02-4AD9-97AD-CF849B6CAB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56173"/>
            <a:ext cx="9144000" cy="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121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EDB3018-36EA-4232-8138-54772CC85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4" y="453355"/>
            <a:ext cx="7858125" cy="989013"/>
          </a:xfrm>
        </p:spPr>
        <p:txBody>
          <a:bodyPr>
            <a:normAutofit/>
          </a:bodyPr>
          <a:lstStyle/>
          <a:p>
            <a:r>
              <a:rPr lang="pl-PL" sz="2200" b="1" i="0" strike="noStrike" cap="none" spc="0" baseline="0" dirty="0">
                <a:solidFill>
                  <a:srgbClr val="262673"/>
                </a:solidFill>
                <a:effectLst/>
                <a:latin typeface="+mn-lt"/>
                <a:ea typeface="Arial"/>
                <a:cs typeface="Arial"/>
              </a:rPr>
              <a:t>Ocena zakresu ruchu odcinka szyjnego kręgosłupa</a:t>
            </a:r>
            <a:endParaRPr lang="en-GB" sz="2200" b="1" i="0" strike="noStrike" cap="none" spc="0" baseline="0" dirty="0">
              <a:solidFill>
                <a:srgbClr val="262673"/>
              </a:solidFill>
              <a:effectLst/>
              <a:latin typeface="+mn-lt"/>
              <a:ea typeface="Arial"/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BE4238-570E-4472-8D5D-B1C8EF31730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20" y="1215208"/>
            <a:ext cx="7488831" cy="9890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5F00CDA-0FFF-4E78-83E5-D3F25E24E4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b="52958"/>
          <a:stretch>
            <a:fillRect/>
          </a:stretch>
        </p:blipFill>
        <p:spPr bwMode="auto">
          <a:xfrm>
            <a:off x="611560" y="2298966"/>
            <a:ext cx="2524125" cy="11300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D8FEF48-D218-4020-AF85-34C8AFEDA121}"/>
              </a:ext>
            </a:extLst>
          </p:cNvPr>
          <p:cNvSpPr/>
          <p:nvPr/>
        </p:nvSpPr>
        <p:spPr>
          <a:xfrm>
            <a:off x="3720031" y="2611914"/>
            <a:ext cx="4576572" cy="5491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pl-PL" sz="1000" b="1" i="0" strike="noStrike" cap="none" spc="0" baseline="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System z dwoma elektronicznymi inklinometrami, umieszczonymi na odpowiednich wypukłościach kostnych (potylica-D1) do oceny maksymalnego zakresu ruchu zgięcia-wyprostu kręgosłupa szyjnego.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8231B4D-E99B-4A1A-811F-073732EA93A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t="7435" r="25052" b="7327"/>
          <a:stretch>
            <a:fillRect/>
          </a:stretch>
        </p:blipFill>
        <p:spPr bwMode="auto">
          <a:xfrm>
            <a:off x="594485" y="3969087"/>
            <a:ext cx="4083050" cy="2149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CF699CD-B067-4639-A8F2-F706F112348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5" r="28225"/>
          <a:stretch>
            <a:fillRect/>
          </a:stretch>
        </p:blipFill>
        <p:spPr bwMode="auto">
          <a:xfrm>
            <a:off x="5508104" y="3985566"/>
            <a:ext cx="2304256" cy="2132996"/>
          </a:xfrm>
          <a:prstGeom prst="rect">
            <a:avLst/>
          </a:prstGeom>
          <a:noFill/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0CB46AC-D9AD-43CB-B170-F15F5D361BEE}"/>
              </a:ext>
            </a:extLst>
          </p:cNvPr>
          <p:cNvSpPr txBox="1"/>
          <p:nvPr/>
        </p:nvSpPr>
        <p:spPr>
          <a:xfrm>
            <a:off x="2643110" y="3479717"/>
            <a:ext cx="4087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</a:rPr>
              <a:t>Wyniki:
	Zakres ruchu (º)
</a:t>
            </a:r>
            <a:endParaRPr lang="en-GB" sz="1000" b="1" i="0" strike="noStrike" cap="none" spc="0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34135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B9D21-B1D6-492C-B579-26E13E87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997511"/>
            <a:ext cx="7200900" cy="604837"/>
          </a:xfrm>
        </p:spPr>
        <p:txBody>
          <a:bodyPr/>
          <a:lstStyle/>
          <a:p>
            <a:r>
              <a:rPr lang="pl-PL" sz="2200" b="1" i="0" strike="noStrike" cap="none" spc="0" baseline="0" dirty="0">
                <a:solidFill>
                  <a:srgbClr val="262673"/>
                </a:solidFill>
                <a:effectLst/>
                <a:latin typeface="+mn-lt"/>
                <a:ea typeface="Arial"/>
                <a:cs typeface="Arial"/>
              </a:rPr>
              <a:t>Ocena zakresu ruchu odcinka szyjnego kręgosłupa</a:t>
            </a:r>
            <a:br>
              <a:rPr sz="2400" dirty="0"/>
            </a:br>
            <a:endParaRPr sz="24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5737536-660D-4244-B5BA-9AE7C0327081}"/>
              </a:ext>
            </a:extLst>
          </p:cNvPr>
          <p:cNvSpPr/>
          <p:nvPr/>
        </p:nvSpPr>
        <p:spPr>
          <a:xfrm>
            <a:off x="4324327" y="2060848"/>
            <a:ext cx="4576572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pl-PL" sz="1800" b="1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APARATURA POMIAROWE</a:t>
            </a:r>
            <a:r>
              <a:rPr lang="en-GB" sz="1800" b="1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: </a:t>
            </a:r>
            <a:r>
              <a:rPr lang="en-GB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I</a:t>
            </a:r>
            <a:r>
              <a:rPr lang="pl-PL" sz="1800" b="0" i="0" strike="noStrike" cap="none" spc="0" baseline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nklinometry</a:t>
            </a:r>
            <a:r>
              <a:rPr lang="en-GB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GB" sz="1800" b="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elektrogoniometry</a:t>
            </a:r>
            <a:r>
              <a:rPr lang="en-GB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800" b="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lub</a:t>
            </a:r>
            <a:r>
              <a:rPr lang="en-GB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800" b="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fotogramometria</a:t>
            </a:r>
            <a:r>
              <a:rPr lang="en-GB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endParaRPr lang="en-GB" sz="1800" b="0" i="0" strike="noStrike" cap="none" spc="0" baseline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RODZAJ ANALIZY: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Kinemat</a:t>
            </a:r>
            <a:r>
              <a:rPr lang="pl-PL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yczna</a:t>
            </a:r>
            <a:endParaRPr lang="en-GB" sz="1800" b="0" i="0" strike="noStrike" cap="none" spc="0" baseline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lvl="0" algn="just"/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WYKRES: </a:t>
            </a:r>
            <a:r>
              <a:rPr lang="pl-PL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Zakres ruchu kręgosłupa szyjnego (º) w trzech płaszczyznach. Zewnętrzna granica wykresu przedstawia strefę normalności.</a:t>
            </a:r>
          </a:p>
          <a:p>
            <a:pPr lvl="0">
              <a:spcAft>
                <a:spcPct val="0"/>
              </a:spcAft>
            </a:pPr>
            <a:endParaRPr lang="es-ES" sz="1800" b="0" dirty="0">
              <a:solidFill>
                <a:srgbClr val="000000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INTERPRETACJA WYNIKU: </a:t>
            </a:r>
            <a:r>
              <a:rPr lang="pl-PL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Dobra ruchomość kręgosłupa szyjnego we wszystkich płaszczyznach. </a:t>
            </a:r>
            <a:endParaRPr lang="en-GB" sz="1800" b="0" i="0" strike="noStrike" cap="none" spc="0" baseline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417A55-1879-4D95-BA07-7997E9355D9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7673" y="2597819"/>
            <a:ext cx="36576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79583"/>
      </p:ext>
    </p:extLst>
  </p:cSld>
  <p:clrMapOvr>
    <a:masterClrMapping/>
  </p:clrMapOvr>
  <p:transition advClick="0" advTm="3000"/>
</p:sld>
</file>

<file path=ppt/theme/theme1.xml><?xml version="1.0" encoding="utf-8"?>
<a:theme xmlns:a="http://schemas.openxmlformats.org/drawingml/2006/main" name="Pantallazo inicio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ntallazo 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OIZ - prezentacja &quot;wykładowa&quot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00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B0"/>
      </a:accent5>
      <a:accent6>
        <a:srgbClr val="2D2D8A"/>
      </a:accent6>
      <a:hlink>
        <a:srgbClr val="009999"/>
      </a:hlink>
      <a:folHlink>
        <a:srgbClr val="99CC00"/>
      </a:folHlink>
    </a:clrScheme>
    <a:fontScheme name="WOIZ - prezentacja &quot;wykładowa&quot;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WOIZ - prezentacja &quot;wykładowa&quot;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Szablon_prezentacji_wer_2A_(z_1_logo)_v2</Template>
  <TotalTime>38429</TotalTime>
  <Pages>0</Pages>
  <Words>2775</Words>
  <Characters>0</Characters>
  <Application>Microsoft Office PowerPoint</Application>
  <PresentationFormat>Pokaz na ekranie (4:3)</PresentationFormat>
  <Lines>0</Lines>
  <Paragraphs>221</Paragraphs>
  <Slides>22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22</vt:i4>
      </vt:variant>
    </vt:vector>
  </HeadingPairs>
  <TitlesOfParts>
    <vt:vector size="32" baseType="lpstr">
      <vt:lpstr>Arial</vt:lpstr>
      <vt:lpstr>Arial Bold</vt:lpstr>
      <vt:lpstr>Bradley Hand ITC</vt:lpstr>
      <vt:lpstr>Calibri</vt:lpstr>
      <vt:lpstr>Gill Sans</vt:lpstr>
      <vt:lpstr>Times New Roman</vt:lpstr>
      <vt:lpstr>Verdana</vt:lpstr>
      <vt:lpstr>Pantallazo inicio</vt:lpstr>
      <vt:lpstr>Pantallazo cierre</vt:lpstr>
      <vt:lpstr>1_WOIZ - prezentacja "wykładowa"</vt:lpstr>
      <vt:lpstr>Prezentacja programu PowerPoint</vt:lpstr>
      <vt:lpstr>Prezentacja programu PowerPoint</vt:lpstr>
      <vt:lpstr>Prezentacja programu PowerPoint</vt:lpstr>
      <vt:lpstr>Ocena kliniczna i biomechaniczna Dlaczego ocena funkcjonalna?
</vt:lpstr>
      <vt:lpstr>Testy diagnostyczne w porównaniu z badaniami biomechanicznymi
</vt:lpstr>
      <vt:lpstr>Prezentacja programu PowerPoint</vt:lpstr>
      <vt:lpstr>Ocena funkcjonalna kręgosłupa szyjnego.
</vt:lpstr>
      <vt:lpstr>Ocena zakresu ruchu odcinka szyjnego kręgosłupa</vt:lpstr>
      <vt:lpstr>Ocena zakresu ruchu odcinka szyjnego kręgosłupa </vt:lpstr>
      <vt:lpstr>Prezentacja programu PowerPoint</vt:lpstr>
      <vt:lpstr>Prezentacja programu PowerPoint</vt:lpstr>
      <vt:lpstr>Ocena siły kręgosłupa szyjnego 
</vt:lpstr>
      <vt:lpstr>Prezentacja programu PowerPoint</vt:lpstr>
      <vt:lpstr>Przykład wyników
</vt:lpstr>
      <vt:lpstr>Przedstawiamy wyniki badania funkcjonalnej oceny kręgosłupa szyjnego. Test ten analizuje kinetycznie ruch kręgosłupa szyjnego w prostych czynnościach w celu wykrycia anomalii lub niefunkcjonalnego ruchu jako efektu ubocznego bolesnego schorzenia kręgosłupa.  Zastosowano aparat do oceny NEDCERVICAL/IBV, a techniką rejestracji była fotogrametria.    W celu przeprowadzenia oceny, system ten porównuje uzyskane wyniki z wynikami uzyskanymi od grupy osób porównywalnych z charakterystyką pacjenta (bazy danych z danymi prawidłowymi i patologicznymi oraz dane segmentowane według wieku i płci).  Protokół oceny jest standaryzowany i wykorzystuje dwa gesty:    Test limitu: Analizuje on funkcjonalne ograniczenia ruchu w każdym z kierunków  przestrzennych.   Test funkcjonalny (lub test świateł): Analizuje ruchy szyjne, podczas gdy pacjent wpatruje  się w światła umieszczone na suficie.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PKO BP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PKO BP SA</dc:creator>
  <cp:lastModifiedBy>Patrycja Kabiesz</cp:lastModifiedBy>
  <cp:revision>961</cp:revision>
  <cp:lastPrinted>2011-07-18T19:05:36Z</cp:lastPrinted>
  <dcterms:created xsi:type="dcterms:W3CDTF">2010-06-23T19:02:16Z</dcterms:created>
  <dcterms:modified xsi:type="dcterms:W3CDTF">2021-07-02T18:38:32Z</dcterms:modified>
</cp:coreProperties>
</file>