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 id="2147483699" r:id="rId4"/>
  </p:sldMasterIdLst>
  <p:notesMasterIdLst>
    <p:notesMasterId r:id="rId28"/>
  </p:notesMasterIdLst>
  <p:handoutMasterIdLst>
    <p:handoutMasterId r:id="rId29"/>
  </p:handoutMasterIdLst>
  <p:sldIdLst>
    <p:sldId id="627" r:id="rId5"/>
    <p:sldId id="624" r:id="rId6"/>
    <p:sldId id="671" r:id="rId7"/>
    <p:sldId id="672" r:id="rId8"/>
    <p:sldId id="673" r:id="rId9"/>
    <p:sldId id="677" r:id="rId10"/>
    <p:sldId id="678" r:id="rId11"/>
    <p:sldId id="655" r:id="rId12"/>
    <p:sldId id="656" r:id="rId13"/>
    <p:sldId id="657" r:id="rId14"/>
    <p:sldId id="658" r:id="rId15"/>
    <p:sldId id="665" r:id="rId16"/>
    <p:sldId id="666" r:id="rId17"/>
    <p:sldId id="679" r:id="rId18"/>
    <p:sldId id="297" r:id="rId19"/>
    <p:sldId id="282" r:id="rId20"/>
    <p:sldId id="681" r:id="rId21"/>
    <p:sldId id="675" r:id="rId22"/>
    <p:sldId id="682" r:id="rId23"/>
    <p:sldId id="684" r:id="rId24"/>
    <p:sldId id="685" r:id="rId25"/>
    <p:sldId id="686" r:id="rId26"/>
    <p:sldId id="626" r:id="rId27"/>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 id="2" name="Laura Dolado" initials="LD" lastIdx="1" clrIdx="1">
    <p:extLst>
      <p:ext uri="{19B8F6BF-5375-455C-9EA6-DF929625EA0E}">
        <p15:presenceInfo xmlns:p15="http://schemas.microsoft.com/office/powerpoint/2012/main" userId="c14c9f327f04c4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62673"/>
    <a:srgbClr val="0404E6"/>
    <a:srgbClr val="F262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238" autoAdjust="0"/>
  </p:normalViewPr>
  <p:slideViewPr>
    <p:cSldViewPr>
      <p:cViewPr varScale="1">
        <p:scale>
          <a:sx n="55" d="100"/>
          <a:sy n="55" d="100"/>
        </p:scale>
        <p:origin x="2150" y="3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Klicken Sie auf , um Textmusterstile zu bearbeiten</a:t>
            </a:r>
          </a:p>
          <a:p>
            <a:pPr lvl="1"/>
            <a:r>
              <a:rPr lang="pl-PL" noProof="0"/>
              <a:t>Drugi poziom</a:t>
            </a:r>
          </a:p>
          <a:p>
            <a:pPr lvl="2"/>
            <a:r>
              <a:rPr lang="pl-PL" noProof="0"/>
              <a:t>Trzeci poziom</a:t>
            </a:r>
          </a:p>
          <a:p>
            <a:pPr lvl="3"/>
            <a:r>
              <a:rPr lang="pl-PL" noProof="0"/>
              <a:t>Vierte Ebene</a:t>
            </a:r>
          </a:p>
          <a:p>
            <a:pPr lvl="4"/>
            <a:r>
              <a:rPr lang="pl-PL" noProof="0"/>
              <a:t>Fünfte Ebene</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200" kern="1200" dirty="0">
                <a:solidFill>
                  <a:schemeClr val="tx1"/>
                </a:solidFill>
                <a:effectLst/>
                <a:latin typeface="Gill Sans" charset="0"/>
                <a:ea typeface="+mn-ea"/>
                <a:cs typeface="+mn-cs"/>
              </a:rPr>
              <a:t>Die Ziele dieser didaktischen Einheit sind:</a:t>
            </a:r>
            <a:endParaRPr lang="es-ES" sz="1200" kern="1200" dirty="0">
              <a:solidFill>
                <a:schemeClr val="tx1"/>
              </a:solidFill>
              <a:effectLst/>
              <a:latin typeface="Gill Sans" charset="0"/>
              <a:ea typeface="+mn-ea"/>
              <a:cs typeface="+mn-cs"/>
            </a:endParaRPr>
          </a:p>
          <a:p>
            <a:pPr marL="171450" indent="-171450">
              <a:buFont typeface="Arial" panose="020B0604020202020204" pitchFamily="34" charset="0"/>
              <a:buChar char="•"/>
            </a:pPr>
            <a:r>
              <a:rPr lang="en-GB" sz="1200" b="0" dirty="0">
                <a:solidFill>
                  <a:schemeClr val="accent2">
                    <a:lumMod val="75000"/>
                  </a:schemeClr>
                </a:solidFill>
              </a:rPr>
              <a:t>Die normalen Ergebnisse einer lumbalen biomechanischen Beurteilung zu erkennen.</a:t>
            </a:r>
          </a:p>
          <a:p>
            <a:pPr marL="171450" indent="-171450">
              <a:buFont typeface="Arial" panose="020B0604020202020204" pitchFamily="34" charset="0"/>
              <a:buChar char="•"/>
            </a:pPr>
            <a:r>
              <a:rPr lang="en-GB" sz="1200" b="0" dirty="0">
                <a:solidFill>
                  <a:schemeClr val="accent2">
                    <a:lumMod val="75000"/>
                  </a:schemeClr>
                </a:solidFill>
              </a:rPr>
              <a:t>Sich mit der Interpretation der Ergebnisse der lumbalen biomechanischen Beurteilung in einer normalen Population vertraut machen.</a:t>
            </a:r>
          </a:p>
          <a:p>
            <a:pPr marL="171450" indent="-171450">
              <a:buFont typeface="Arial" panose="020B0604020202020204" pitchFamily="34" charset="0"/>
              <a:buChar char="•"/>
            </a:pPr>
            <a:r>
              <a:rPr lang="en-GB" sz="1200" b="0" dirty="0">
                <a:solidFill>
                  <a:schemeClr val="accent2">
                    <a:lumMod val="75000"/>
                  </a:schemeClr>
                </a:solidFill>
              </a:rPr>
              <a:t>Sich mit der Interpretation der Ergebnisse vertraut machen, die bei der Beurteilung der Lendenmuskelkraft in einer normalen Population erzielt werden.</a:t>
            </a:r>
          </a:p>
          <a:p>
            <a:pPr marL="171450" indent="-171450">
              <a:buFont typeface="Arial" panose="020B0604020202020204" pitchFamily="34" charset="0"/>
              <a:buChar char="•"/>
            </a:pPr>
            <a:r>
              <a:rPr lang="en-GB" sz="1200" b="0" dirty="0">
                <a:solidFill>
                  <a:schemeClr val="accent2">
                    <a:lumMod val="75000"/>
                  </a:schemeClr>
                </a:solidFill>
              </a:rPr>
              <a:t>Das erworbene Wissen auf einen klinischen Fall anwenden.</a:t>
            </a:r>
          </a:p>
          <a:p>
            <a:pPr marL="171450" indent="-171450">
              <a:buFont typeface="Arial" panose="020B0604020202020204" pitchFamily="34" charset="0"/>
              <a:buChar char="•"/>
            </a:pPr>
            <a:endParaRPr lang="es-ES" sz="1200" kern="1200" dirty="0">
              <a:solidFill>
                <a:schemeClr val="tx1"/>
              </a:solidFill>
              <a:effectLst/>
              <a:latin typeface="Gill Sans" charset="0"/>
              <a:ea typeface="+mn-ea"/>
              <a:cs typeface="+mn-cs"/>
            </a:endParaRPr>
          </a:p>
          <a:p>
            <a:pPr eaLnBrk="1" hangingPunct="1"/>
            <a:endParaRPr lang="es-ES" altLang="pl-PL" dirty="0"/>
          </a:p>
          <a:p>
            <a:pPr eaLnBrk="1" hangingPunct="1"/>
            <a:endParaRPr lang="es-ES" altLang="pl-PL" dirty="0"/>
          </a:p>
          <a:p>
            <a:pPr eaLnBrk="1" hangingPunct="1"/>
            <a:endParaRPr lang="pl-PL" altLang="pl-PL" dirty="0"/>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Zur Erinnerung: </a:t>
            </a:r>
            <a:r>
              <a:rPr lang="en-GB" noProof="0" dirty="0"/>
              <a:t>Um die Ergebnisse zu verstehen, ist es ratsam, jedem auf der Folie hervorgehobenen Abschnitt zu folgen, wenn Sie die Ergebnisse in der Klasse mit den Schülern besprechen.</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Welche Messmittel wurden Ihrer Meinung nach verwendet?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Fällt dieser Datensatz unter irgendeine Art von Analyse?</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Was stellt diese Grafik dar?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Wie würden Sie dieses Ergebnis interpretieren? </a:t>
            </a:r>
            <a:endParaRPr lang="en-GB" dirty="0"/>
          </a:p>
          <a:p>
            <a:endParaRPr lang="en-GB" dirty="0"/>
          </a:p>
          <a:p>
            <a:r>
              <a:rPr lang="en-GB" sz="1200" kern="1200" dirty="0">
                <a:solidFill>
                  <a:schemeClr val="tx1"/>
                </a:solidFill>
                <a:effectLst/>
                <a:latin typeface="Gill Sans" charset="0"/>
                <a:ea typeface="+mn-ea"/>
                <a:cs typeface="+mn-cs"/>
              </a:rPr>
              <a:t>Normales Muster: Das Gewicht wird mit einer schnellen Bewegung des Rumpfes angehoben, um genügend Schwung zu erzeugen, um es anzuheben. Die gehandhabten Gewichte implizieren in der Regel keine signifikanten Unterschiede zwischen ihnen in Bezug auf die Bewegungsqualität.</a:t>
            </a:r>
          </a:p>
          <a:p>
            <a:endParaRPr lang="en-GB" sz="1200" kern="1200" dirty="0">
              <a:solidFill>
                <a:schemeClr val="tx1"/>
              </a:solidFill>
              <a:effectLst/>
              <a:latin typeface="Gill Sans" charset="0"/>
              <a:ea typeface="+mn-ea"/>
              <a:cs typeface="+mn-cs"/>
            </a:endParaRPr>
          </a:p>
          <a:p>
            <a:r>
              <a:rPr lang="en-GB" dirty="0"/>
              <a:t>Diese Diagramme stellen die Winkelgeschwindigkeit der Wirbelsäule gegenüber ihrer Winkelbeschleunigung dar, wenn die Aktivität des Hebens verschiedener Gewichte nacheinander ausgeführt wird (die Bewegungen zum Heben von 0, 5 und 10 kg sind jeweils im linken, mittleren und rechten Diagramm dargestellt). Das blaue Band stellt das Normalkraftmuster dar, das in der verwendeten Messeinrichtung (</a:t>
            </a:r>
            <a:r>
              <a:rPr lang="en-GB" dirty="0" err="1"/>
              <a:t>NedLumbar/IBV</a:t>
            </a:r>
            <a:r>
              <a:rPr lang="en-GB" dirty="0"/>
              <a:t>) berücksichtigt wurde. Wie in der vorherigen Folie zu sehen, zeigt eine normale Aufzeichnung, wenn keine Pathologie der Wirbelsäule vorliegt, eine Bewegung, die mit Geschwindigkeit ausgeführt wird, sowohl beim Beugen, um das Gewicht aufzunehmen (Flexionsphase der Aktivität), als auch beim Heben (Extensionsphase der Aktivität).</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18390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Zur Erinnerung: </a:t>
            </a:r>
            <a:r>
              <a:rPr lang="en-GB" noProof="0" dirty="0"/>
              <a:t>Um die Ergebnisse zu verstehen, ist es ratsam, jedem auf der Folie hervorgehobenen Abschnitt zu folgen, wenn Sie die Ergebnisse in der Klasse mit den Schülern besprechen.</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Welche Messmittel wurden Ihrer Meinung nach verwendet?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Fällt dieser Datensatz unter irgendeine Art von Analyse?</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Was stellt diese Grafik dar?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Wie würden Sie dieses Ergebnis interpretieren? </a:t>
            </a:r>
            <a:endParaRPr lang="en-GB" dirty="0"/>
          </a:p>
          <a:p>
            <a:endParaRPr lang="en-GB" dirty="0"/>
          </a:p>
          <a:p>
            <a:r>
              <a:rPr lang="en-GB" dirty="0"/>
              <a:t>Normales Muster: Wir werden nach einer hohen Steigung sowohl am Anfang als auch am Ende der Kurve suchen, was bedeutet, dass die Person Kraft produzieren und aufhören kann, sie zu produzieren. Die maximale Spitze der Kurve hängt auch von den maximalen Kraftwerten ab, mit denen wir vergleichen.</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12</a:t>
            </a:fld>
            <a:endParaRPr lang="pl-PL" altLang="pl-PL"/>
          </a:p>
        </p:txBody>
      </p:sp>
    </p:spTree>
    <p:extLst>
      <p:ext uri="{BB962C8B-B14F-4D97-AF65-F5344CB8AC3E}">
        <p14:creationId xmlns:p14="http://schemas.microsoft.com/office/powerpoint/2010/main" val="991123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Bei normalen und gesunden Menschen steigt die EMG-Aktivität während der Flexion der lumbalen paraspinalen Muskeln zunächst an und nimmt dann ab, wenn die Bänder beginnen, den Rumpf zu stützen und der Flexionswinkel zunimmt. Bei maximaler willentlicher Beugung (MVF) liegt die sEMG-Aktivität oft auf oder unter dem Niveau der sEMG-Aktivität in der stehenden Position. </a:t>
            </a:r>
            <a:endParaRPr lang="es-ES" sz="1200" kern="1200" dirty="0">
              <a:solidFill>
                <a:schemeClr val="tx1"/>
              </a:solidFill>
              <a:effectLst/>
              <a:latin typeface="Gill Sans" charset="0"/>
              <a:ea typeface="+mn-ea"/>
              <a:cs typeface="+mn-cs"/>
            </a:endParaRPr>
          </a:p>
          <a:p>
            <a:endParaRPr lang="es-ES" sz="1200" kern="1200" dirty="0">
              <a:solidFill>
                <a:schemeClr val="tx1"/>
              </a:solidFill>
              <a:effectLst/>
              <a:latin typeface="Gill Sans" charset="0"/>
              <a:ea typeface="+mn-ea"/>
              <a:cs typeface="+mn-cs"/>
            </a:endParaRPr>
          </a:p>
          <a:p>
            <a:r>
              <a:rPr lang="en-GB" sz="1800" dirty="0">
                <a:effectLst/>
                <a:latin typeface="Arial" panose="020B0604020202020204" pitchFamily="34" charset="0"/>
                <a:ea typeface="Calibri" panose="020F0502020204030204" pitchFamily="34" charset="0"/>
              </a:rPr>
              <a:t>Bei einem normalen Muster wird eine myoelektrische Stille erwartet (</a:t>
            </a:r>
            <a:r>
              <a:rPr lang="en-US" sz="1800" dirty="0">
                <a:effectLst/>
                <a:latin typeface="Arial" panose="020B0604020202020204" pitchFamily="34" charset="0"/>
                <a:ea typeface="Calibri" panose="020F0502020204030204" pitchFamily="34" charset="0"/>
              </a:rPr>
              <a:t>Signalabnahme bei maximaler Wirbelsäulenflexion).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13</a:t>
            </a:fld>
            <a:endParaRPr lang="pl-PL" altLang="pl-PL"/>
          </a:p>
        </p:txBody>
      </p:sp>
    </p:spTree>
    <p:extLst>
      <p:ext uri="{BB962C8B-B14F-4D97-AF65-F5344CB8AC3E}">
        <p14:creationId xmlns:p14="http://schemas.microsoft.com/office/powerpoint/2010/main" val="4051883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noProof="0" dirty="0">
                <a:solidFill>
                  <a:schemeClr val="tx1"/>
                </a:solidFill>
                <a:effectLst/>
                <a:latin typeface="Gill Sans" charset="0"/>
                <a:ea typeface="+mn-ea"/>
                <a:cs typeface="+mn-cs"/>
              </a:rPr>
              <a:t>Die Ergebnisse, die bei der Beurteilung einer Person ohne Funktionseinschränkung durch Schmerzen oder Lumbalpathologie erzielt werden können, sind unten dargestellt. Ein biomechanischer Test wird angewendet, um die Ausführung einer Aktivität zu analysieren.</a:t>
            </a:r>
          </a:p>
          <a:p>
            <a:endParaRPr lang="en-GB" sz="1200" kern="1200" noProof="0" dirty="0">
              <a:solidFill>
                <a:schemeClr val="tx1"/>
              </a:solidFill>
              <a:effectLst/>
              <a:latin typeface="Gill Sans" charset="0"/>
              <a:ea typeface="+mn-ea"/>
              <a:cs typeface="+mn-cs"/>
            </a:endParaRPr>
          </a:p>
          <a:p>
            <a:r>
              <a:rPr lang="en-GB" sz="1200" b="0" noProof="0" dirty="0"/>
              <a:t>Dieser Test analysiert </a:t>
            </a:r>
            <a:r>
              <a:rPr lang="en-GB" sz="1200" noProof="0" dirty="0"/>
              <a:t>kinetisch und kinematisch </a:t>
            </a:r>
            <a:r>
              <a:rPr lang="en-GB" sz="1200" b="0" noProof="0" dirty="0"/>
              <a:t>die Bewegung der Lendenwirbelsäule bei einfachen Aktivitäten, um abnormale oder nicht funktionelle Bewegungen sekundär zu lumbalen Schmerzen zu erkennen. </a:t>
            </a:r>
            <a:r>
              <a:rPr lang="en-GB" sz="1200" b="1" kern="1200" noProof="0" dirty="0" err="1">
                <a:solidFill>
                  <a:schemeClr val="tx1"/>
                </a:solidFill>
                <a:effectLst/>
                <a:latin typeface="Gill Sans" charset="0"/>
                <a:ea typeface="+mn-ea"/>
                <a:cs typeface="+mn-cs"/>
              </a:rPr>
              <a:t>NedLumbar/IBV </a:t>
            </a:r>
            <a:r>
              <a:rPr lang="en-GB" sz="1200" kern="1200" noProof="0" dirty="0">
                <a:solidFill>
                  <a:schemeClr val="tx1"/>
                </a:solidFill>
                <a:effectLst/>
                <a:latin typeface="Gill Sans" charset="0"/>
                <a:ea typeface="+mn-ea"/>
                <a:cs typeface="+mn-cs"/>
              </a:rPr>
              <a:t>ist die Software, die für die </a:t>
            </a:r>
            <a:r>
              <a:rPr lang="en-GB" sz="1200" b="0" noProof="0" dirty="0"/>
              <a:t>Beurteilung </a:t>
            </a:r>
            <a:r>
              <a:rPr lang="en-GB" sz="1200" kern="1200" noProof="0" dirty="0">
                <a:solidFill>
                  <a:schemeClr val="tx1"/>
                </a:solidFill>
                <a:effectLst/>
                <a:latin typeface="Gill Sans" charset="0"/>
                <a:ea typeface="+mn-ea"/>
                <a:cs typeface="+mn-cs"/>
              </a:rPr>
              <a:t>verwendet wird</a:t>
            </a:r>
            <a:r>
              <a:rPr lang="en-GB" sz="1200" b="0" noProof="0" dirty="0"/>
              <a:t>, zusammen mit 3D-Photogrammetrie und zwei kraftdynamometrischen Plattformen als Aufnahmetechniken. Um die Bewertung durchzuführen, vergleicht </a:t>
            </a:r>
            <a:r>
              <a:rPr lang="en-GB" sz="1200" kern="1200" noProof="0" dirty="0" err="1">
                <a:solidFill>
                  <a:schemeClr val="tx1"/>
                </a:solidFill>
                <a:effectLst/>
                <a:latin typeface="Gill Sans" charset="0"/>
                <a:ea typeface="+mn-ea"/>
                <a:cs typeface="+mn-cs"/>
              </a:rPr>
              <a:t>NedLumbar/IBV </a:t>
            </a:r>
            <a:r>
              <a:rPr lang="en-GB" sz="1200" b="0" noProof="0" dirty="0"/>
              <a:t>die erhaltenen Parameter mit denen einer Gruppe von Probanden, deren Eigenschaften mit denen des Patienten vergleichbar sind (Datenbanken, die aus normalen und pathologischen Patienten bestehen, segmentiert nach Alter und Geschlecht).</a:t>
            </a:r>
            <a:endParaRPr lang="en-GB" sz="1200" kern="1200" noProof="0" dirty="0">
              <a:solidFill>
                <a:schemeClr val="tx1"/>
              </a:solidFill>
              <a:effectLst/>
              <a:latin typeface="Gill Sans" charset="0"/>
              <a:ea typeface="+mn-ea"/>
              <a:cs typeface="+mn-cs"/>
            </a:endParaRPr>
          </a:p>
          <a:p>
            <a:endParaRPr lang="en-GB" sz="1200" b="0" noProof="0" dirty="0"/>
          </a:p>
          <a:p>
            <a:r>
              <a:rPr lang="en-GB" sz="1200" b="0" noProof="0" dirty="0"/>
              <a:t>Am Ende wird die Untersuchung der Aktivität in einem Funktionsindex zusammengefasst. Wenn das Ergebnis dieses Index größer als 90 % ist, liegt die Fähigkeit der untersuchten Person, die Aktivität auszuführen, im normalen Bereich.</a:t>
            </a:r>
            <a:endParaRPr lang="en-GB" sz="1200" kern="1200" noProof="0" dirty="0">
              <a:solidFill>
                <a:schemeClr val="tx1"/>
              </a:solidFill>
              <a:effectLst/>
              <a:latin typeface="Gill Sans" charset="0"/>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6936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Diese Folie zeigt die numerischen und grafischen Ergebnisse der biomechanischen Analyse der Sitz-Steh-Aktivität.</a:t>
            </a:r>
          </a:p>
          <a:p>
            <a:r>
              <a:rPr lang="en-GB" noProof="0" dirty="0"/>
              <a:t>Wir werden uns einige Parameter ansehen, wie z. B. die Ausführungszeit der Aktivität, die Reaktionskraft, die Winkelgeschwindigkeit und die Beschleunigung des Rumpfes, die Wiederholbarkeit bei der Ausführung der Bewegung, und wir werden mit einem Index enden, der die globale Funktionalität zusammenfasst, ebenso wie die Indizes, die wir auf Funktionsskalen gesehen haben.</a:t>
            </a:r>
          </a:p>
          <a:p>
            <a:pPr marL="171450" indent="-171450" algn="just">
              <a:buFont typeface="Arial" panose="020B0604020202020204" pitchFamily="34" charset="0"/>
              <a:buChar char="•"/>
            </a:pPr>
            <a:r>
              <a:rPr lang="en-GB" noProof="0" dirty="0"/>
              <a:t>Die für die Durchführung der Aktivität benötigte Zeit betrug 2,8 s. Der Vergleich mit den als Referenz verwendeten Normalitätsdaten zeigt, dass es sich um einen normalen Wert handelt (er liegt über 90 %, was die Grenze ist, die in diesem Bewertungssystem als normal angesehen wird). Das bedeutet, dass die Zeit, die die zu beurteilende Person für die Ausführung der Aktivität benötigte, angemessen und ähnlich wie bei Personen ohne Schmerzen oder Pathologie war.</a:t>
            </a:r>
          </a:p>
          <a:p>
            <a:pPr marL="171450" indent="-171450" algn="just">
              <a:buFont typeface="Arial" panose="020B0604020202020204" pitchFamily="34" charset="0"/>
              <a:buChar char="•"/>
            </a:pPr>
            <a:r>
              <a:rPr lang="en-GB" noProof="0" dirty="0"/>
              <a:t>Weitere interessante Parameter bei der Analyse dieser Aktivität und innerhalb der Wirbelsäulenpathologie sind die maximale vertikale Kraft und die Kraftasymmetrie. In diesem Fall steigt der Patient ohne Schwierigkeiten im Schwung auf (beobachten Sie die Steigung der Reaktionskraftkurve: es ist eine sehr steile Steigung, die in ihrer gesamten      Länge dem Normalitätsband entspricht). Es besteht keine Asymmetrie, was bedeutet, dass die Person mit ähnlicher Gewichtsbelastung auf beiden unteren Gliedmaßen aufsteht.</a:t>
            </a:r>
          </a:p>
          <a:p>
            <a:pPr marL="171450" indent="-171450" algn="just">
              <a:buFont typeface="Arial" panose="020B0604020202020204" pitchFamily="34" charset="0"/>
              <a:buChar char="•"/>
            </a:pPr>
            <a:r>
              <a:rPr lang="en-GB" noProof="0" dirty="0"/>
              <a:t>Was die Ergebnisse in Bezug auf die Winkelgeschwindigkeit und die Beschleunigung des Rumpfes während der Bewegung betrifft, so liegen sie alle innerhalb der Daten, die als Referenz der Normalität gelten.</a:t>
            </a:r>
          </a:p>
          <a:p>
            <a:pPr marL="171450" indent="-171450" algn="just">
              <a:buFont typeface="Arial" panose="020B0604020202020204" pitchFamily="34" charset="0"/>
              <a:buChar char="•"/>
            </a:pPr>
            <a:r>
              <a:rPr lang="en-GB" noProof="0" dirty="0"/>
              <a:t>Die Wiederholbarkeit der Bewegung war ebenfalls sehr hoch, was mit einem normalen Bewegungsmuster vereinbar ist.</a:t>
            </a:r>
          </a:p>
          <a:p>
            <a:pPr marL="171450" indent="-171450" algn="just">
              <a:buFont typeface="Arial" panose="020B0604020202020204" pitchFamily="34" charset="0"/>
              <a:buChar char="•"/>
            </a:pPr>
            <a:r>
              <a:rPr lang="en-GB" sz="1200" b="0" kern="1200" noProof="0" dirty="0">
                <a:solidFill>
                  <a:schemeClr val="tx1"/>
                </a:solidFill>
                <a:effectLst/>
                <a:latin typeface="Gill Sans" charset="0"/>
                <a:ea typeface="+mn-ea"/>
                <a:cs typeface="+mn-cs"/>
              </a:rPr>
              <a:t>Die endgültige Information, die das NedLumbar/IBV-Bewertungssystem anzeigt, ist ein globales Ergebnis der Aktivitätsanalyse, ausgedrückt als Index. Der Normalitätsindex informiert über die Funktionalität der Patienten in Bezug auf ihre Mobilität bei der Ausführung dieser Aktivität. Ihre Funktionalität gilt als verändert, wenn dieses Ergebnis unter 90% liegt. In diesem Fall hat der Funktionalitätsindex (Globale Bewertung) ein Ergebnis von 98 % erhalten, was bedeutet, dass der Patient diese Aktivität mit normaler Funktionalität ausführt und das Bewegungsmuster auf der Grundlage der gefundenen Daten mit einem normalen Muster kompatibel wäre, d. h. nicht durch Kreuzschmerzen verändert.</a:t>
            </a:r>
          </a:p>
          <a:p>
            <a:endParaRPr lang="es-ES" dirty="0"/>
          </a:p>
          <a:p>
            <a:endParaRPr lang="es-ES" dirty="0"/>
          </a:p>
          <a:p>
            <a:r>
              <a:rPr lang="es-ES" sz="1200" b="0" kern="1200" dirty="0">
                <a:solidFill>
                  <a:schemeClr val="tx1"/>
                </a:solidFill>
                <a:effectLst/>
                <a:latin typeface="Gill Sans" charset="0"/>
                <a:ea typeface="+mn-ea"/>
                <a:cs typeface="+mn-cs"/>
              </a:rPr>
              <a:t> </a:t>
            </a:r>
          </a:p>
          <a:p>
            <a:r>
              <a:rPr lang="es-ES" sz="1200" b="0" kern="1200" dirty="0">
                <a:solidFill>
                  <a:schemeClr val="tx1"/>
                </a:solidFill>
                <a:effectLst/>
                <a:latin typeface="Gill Sans" charset="0"/>
                <a:ea typeface="+mn-ea"/>
                <a:cs typeface="+mn-cs"/>
              </a:rPr>
              <a:t> </a:t>
            </a:r>
            <a:endParaRPr lang="es-ES" b="0" dirty="0">
              <a:effectLst/>
            </a:endParaRP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16</a:t>
            </a:fld>
            <a:endParaRPr lang="pl-PL" altLang="pl-PL"/>
          </a:p>
        </p:txBody>
      </p:sp>
    </p:spTree>
    <p:extLst>
      <p:ext uri="{BB962C8B-B14F-4D97-AF65-F5344CB8AC3E}">
        <p14:creationId xmlns:p14="http://schemas.microsoft.com/office/powerpoint/2010/main" val="284370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Die Ergebnisse des Gewichthebetests werden auf dem Bildschirm angezeigt. Wenn Sie sich die besprochenen Parameter ansehen (Leistungszeit, maximale vertikale Kraft, Kraftasymmetrie, Winkelgeschwindigkeit und Beschleunigung), können Sie sehen, dass die von der Person während dieser Aktivität ausgeführte Bewegung bei all diesen Parametern innerhalb der Normalität liegt und daher der Lumbalschmerz die Geschwindigkeit oder die Art der Bewegungsausführung nicht beeinflusst. Es gibt nur ein Defizit in der Rumpfrotation beim Heben des schwersten Gewichts. Dieses Defizit (62 % der Normalität) kann mit der Schwierigkeit, das größte Gewicht zu heben, zusammenhängen. Der Rest der Parameter liegt innerhalb dessen, was das Messsystem als normales Muster ansieht, und daher zeigt der endgültige Funktionsindex der Aktivität mit 91 % der Normalität an, dass die Ausführung der Bewegung durch den Patienten mit einem Muster vereinbar ist, das als normal angesehen werden kann.</a:t>
            </a:r>
          </a:p>
          <a:p>
            <a:endParaRPr lang="en-GB" dirty="0"/>
          </a:p>
          <a:p>
            <a:r>
              <a:rPr lang="en-GB" dirty="0"/>
              <a:t>Dieser Bildschirm zeigt die numerischen und grafischen Ergebnisse der biomechanischen Analyse der Aktivität des Hebens eines Gewichts. Wenn wir die auf der vorherigen Folie besprochenen Parameter (Leistungszeit, maximale vertikale Kraft, Kraftasymmetrie, Winkelgeschwindigkeit und Beschleunigung) betrachten, sehen die Ergebnisse wie folgt aus:</a:t>
            </a:r>
          </a:p>
          <a:p>
            <a:pPr marL="171450" indent="-171450">
              <a:buFont typeface="Arial" panose="020B0604020202020204" pitchFamily="34" charset="0"/>
              <a:buChar char="•"/>
            </a:pPr>
            <a:r>
              <a:rPr lang="en-GB" noProof="0" dirty="0"/>
              <a:t>Die für die Aktivität benötigte Zeit zeigt </a:t>
            </a:r>
            <a:r>
              <a:rPr lang="en-GB" dirty="0"/>
              <a:t>für alle gehobenen Gewichte </a:t>
            </a:r>
            <a:r>
              <a:rPr lang="en-GB" noProof="0" dirty="0"/>
              <a:t>hohe </a:t>
            </a:r>
            <a:r>
              <a:rPr lang="en-GB" dirty="0"/>
              <a:t>Werte, was mit einer leicht auszuführenden normalen Bewegung vereinbar ist.</a:t>
            </a:r>
          </a:p>
          <a:p>
            <a:pPr marL="171450" indent="-171450">
              <a:buFont typeface="Arial" panose="020B0604020202020204" pitchFamily="34" charset="0"/>
              <a:buChar char="•"/>
            </a:pPr>
            <a:r>
              <a:rPr lang="en-GB" dirty="0"/>
              <a:t>Die für die Reaktionskraft erhaltenen Ergebnisse sind ebenfalls normal, es gab einen guten Schwung beim Heben der Gewichte, der durch die Erhöhung der Last nicht beeinträchtigt wird. </a:t>
            </a:r>
          </a:p>
          <a:p>
            <a:pPr marL="171450" indent="-171450">
              <a:buFont typeface="Arial" panose="020B0604020202020204" pitchFamily="34" charset="0"/>
              <a:buChar char="•"/>
            </a:pPr>
            <a:r>
              <a:rPr lang="en-GB" dirty="0"/>
              <a:t>Die Ergebnisse, die sich auf die Winkelgeschwindigkeit und die Beschleunigung des Rumpfes während der Bewegung beziehen, liegen innerhalb der Referenz der Normalität. Diese Ergebnisse bedeuten eine gute Beweglichkeit der Wirbelsäule während der Ausführung dieser Aktivitäten, es wird keine Veränderung beobachtet, wenn das Gewicht gehoben wird (Moment, in dem es eine größere Überbelastung auf der Ebene der Wirbelsäule gibt).</a:t>
            </a:r>
          </a:p>
          <a:p>
            <a:pPr marL="171450" indent="-171450" algn="just">
              <a:buFont typeface="Arial" panose="020B0604020202020204" pitchFamily="34" charset="0"/>
              <a:buChar char="•"/>
            </a:pPr>
            <a:r>
              <a:rPr lang="en-GB" noProof="0" dirty="0"/>
              <a:t>Die Wiederholbarkeit der Bewegung ist ebenfalls sehr hoch, was mit einem schmerzfreien Bewegungsmuster vereinbar ist.</a:t>
            </a:r>
          </a:p>
          <a:p>
            <a:pPr marL="171450" indent="-171450">
              <a:buFont typeface="Arial" panose="020B0604020202020204" pitchFamily="34" charset="0"/>
              <a:buChar char="•"/>
            </a:pPr>
            <a:r>
              <a:rPr lang="en-GB" sz="1200" b="0" kern="1200" noProof="0" dirty="0">
                <a:solidFill>
                  <a:schemeClr val="tx1"/>
                </a:solidFill>
                <a:effectLst/>
                <a:latin typeface="Gill Sans" charset="0"/>
                <a:ea typeface="+mn-ea"/>
                <a:cs typeface="+mn-cs"/>
              </a:rPr>
              <a:t>Die endgültige Information, die das NedLumbar/IBV-Bewertungssystem als globales Ergebnis der Aktivitätsanalyse liefert, beträgt </a:t>
            </a:r>
            <a:r>
              <a:rPr lang="en-GB" sz="1200" b="0" kern="1200" dirty="0">
                <a:solidFill>
                  <a:schemeClr val="tx1"/>
                </a:solidFill>
                <a:effectLst/>
                <a:latin typeface="Gill Sans" charset="0"/>
                <a:ea typeface="+mn-ea"/>
                <a:cs typeface="+mn-cs"/>
              </a:rPr>
              <a:t>91 %</a:t>
            </a:r>
            <a:r>
              <a:rPr lang="en-GB" sz="1200" b="0" kern="1200" noProof="0" dirty="0">
                <a:solidFill>
                  <a:schemeClr val="tx1"/>
                </a:solidFill>
                <a:effectLst/>
                <a:latin typeface="Gill Sans" charset="0"/>
                <a:ea typeface="+mn-ea"/>
                <a:cs typeface="+mn-cs"/>
              </a:rPr>
              <a:t>, was bedeutet, dass der Patient diese Aktivität mit normaler Funktionalität ausführt und das Bewegungsmuster aufgrund der gefundenen Daten mit einem nicht durch Kreuzschmerzen veränderten Funktionsmuster vereinbar wäre.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GB" sz="1200" b="0" kern="1200" noProof="0" dirty="0">
              <a:solidFill>
                <a:schemeClr val="tx1"/>
              </a:solidFill>
              <a:effectLst/>
              <a:latin typeface="Gill Sans" charset="0"/>
              <a:ea typeface="+mn-ea"/>
              <a:cs typeface="+mn-cs"/>
            </a:endParaRPr>
          </a:p>
          <a:p>
            <a:pPr marL="171450" indent="-171450">
              <a:buFont typeface="Arial" panose="020B0604020202020204" pitchFamily="34" charset="0"/>
              <a:buChar char="•"/>
            </a:pPr>
            <a:endParaRPr lang="es-ES" dirty="0"/>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60074-FDDF-4DBC-B33D-F184AF9FAA9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352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Als Nächstes wird die </a:t>
            </a:r>
            <a:r>
              <a:rPr lang="en-US" noProof="0" dirty="0"/>
              <a:t>von den Studenten </a:t>
            </a:r>
            <a:r>
              <a:rPr lang="en-GB" noProof="0" dirty="0"/>
              <a:t>in der Klasse </a:t>
            </a:r>
            <a:r>
              <a:rPr lang="en-US" noProof="0" dirty="0"/>
              <a:t>durchzuführende Aktivität </a:t>
            </a:r>
            <a:r>
              <a:rPr lang="en-GB" noProof="0" dirty="0"/>
              <a:t>vorgestellt. Sie erhalten ein Dokument über einen klinischen Fall, der auf einem biomechanischen Test basiert, der durchgeführt wurde, um den Bewegungsbereich der Lendenwirbelsäule unter Verwendung einer dualen Inklinometertechnik zu beurteilen. Die Studenten lesen es und vervollständigen die Aktivitäten. Am Ende interpretieren sie die Ergebnisse des klinischen Falles anhand eines Leitfadens mit Fragen, die auf der nächsten Folie gezeigt werden und die auch in ihrem Dokument enthalten sind.</a:t>
            </a:r>
          </a:p>
          <a:p>
            <a:r>
              <a:rPr lang="en-GB" noProof="0" dirty="0"/>
              <a:t>Am Ende der Aktivität leitet der Lehrer die Klassendiskussion über die Ergebnisse des Falls. </a:t>
            </a:r>
          </a:p>
          <a:p>
            <a:r>
              <a:rPr lang="en-GB" noProof="0" dirty="0"/>
              <a:t>Diese Aktivität kann einzeln oder in Gruppen durchgeführt werden. Es werden maximal 4-5 Personen pro Gruppe empfohlen.</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9212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Nach der </a:t>
            </a:r>
            <a:r>
              <a:rPr lang="en-US" dirty="0"/>
              <a:t>Lektüre des klinischen Falls beantworten die Kursteilnehmer diese Fragen und teilen ihre Antworten dann mit der Lehrkraft und den anderen Kursteilnehmern. Die Lehrkraft kann Fragen hinzufügen, die für den Fall und seine biomechanische Beurteilung interessant sein könnten. </a:t>
            </a:r>
            <a:endParaRPr lang="es-ES" dirty="0"/>
          </a:p>
          <a:p>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2336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Der Lehrer hat die Antworten auf die gestellten Fragen. </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46930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Der Lehrer hat die Antworten auf die gestellten Fragen. </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353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CE8F2554-130F-48AA-987F-1BF7F5359183}"/>
              </a:ext>
            </a:extLst>
          </p:cNvPr>
          <p:cNvSpPr>
            <a:spLocks noGrp="1" noRot="1" noChangeAspect="1" noChangeArrowheads="1" noTextEdit="1"/>
          </p:cNvSpPr>
          <p:nvPr>
            <p:ph type="sldImg"/>
          </p:nvPr>
        </p:nvSpPr>
        <p:spPr>
          <a:ln/>
        </p:spPr>
      </p:sp>
      <p:sp>
        <p:nvSpPr>
          <p:cNvPr id="15363" name="Symbol zastępczy notatek 2">
            <a:extLst>
              <a:ext uri="{FF2B5EF4-FFF2-40B4-BE49-F238E27FC236}">
                <a16:creationId xmlns:a16="http://schemas.microsoft.com/office/drawing/2014/main" id="{9F5C067B-2F72-45A2-BC3B-24F5609AF6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pl-PL" noProof="0" dirty="0"/>
              <a:t>Um diese Ziele zu erreichen, enthält das Theoriematerial der didaktischen Einheit eine Erklärung der folgenden Konzepte.</a:t>
            </a:r>
          </a:p>
          <a:p>
            <a:pPr eaLnBrk="1" hangingPunct="1"/>
            <a:r>
              <a:rPr lang="en-GB" altLang="pl-PL" noProof="0" dirty="0"/>
              <a:t> </a:t>
            </a:r>
            <a:r>
              <a:rPr lang="en-GB" sz="2000" b="0" noProof="0" dirty="0">
                <a:solidFill>
                  <a:schemeClr val="accent2">
                    <a:lumMod val="75000"/>
                  </a:schemeClr>
                </a:solidFill>
              </a:rPr>
              <a:t>	</a:t>
            </a:r>
          </a:p>
          <a:p>
            <a:pPr marL="342900" indent="-342900">
              <a:buFont typeface="Arial" panose="020B0604020202020204" pitchFamily="34" charset="0"/>
              <a:buChar char="•"/>
              <a:defRPr/>
            </a:pPr>
            <a:r>
              <a:rPr lang="en-GB" sz="2000" b="0" noProof="0" dirty="0">
                <a:solidFill>
                  <a:schemeClr val="accent2">
                    <a:lumMod val="75000"/>
                  </a:schemeClr>
                </a:solidFill>
              </a:rPr>
              <a:t>Funktionelle Beurteilung der Lendenwirbelsäule mit den Faktoren, die die Beurteilungsergebnisse beeinflussen.</a:t>
            </a:r>
          </a:p>
          <a:p>
            <a:pPr marL="342900" indent="-342900">
              <a:buFont typeface="Arial" panose="020B0604020202020204" pitchFamily="34" charset="0"/>
              <a:buChar char="•"/>
              <a:defRPr/>
            </a:pPr>
            <a:r>
              <a:rPr lang="en-GB" sz="2000" b="0" noProof="0" dirty="0">
                <a:solidFill>
                  <a:schemeClr val="accent2">
                    <a:lumMod val="75000"/>
                  </a:schemeClr>
                </a:solidFill>
              </a:rPr>
              <a:t>Beurteilung des lumbalen Bewegungsumfangs. Neigungsmesser und Vorschriften der American Medical Association.</a:t>
            </a:r>
          </a:p>
          <a:p>
            <a:pPr marL="342900" indent="-342900">
              <a:buFont typeface="Arial" panose="020B0604020202020204" pitchFamily="34" charset="0"/>
              <a:buChar char="•"/>
              <a:defRPr/>
            </a:pPr>
            <a:r>
              <a:rPr lang="en-GB" sz="2000" b="0" noProof="0" dirty="0">
                <a:solidFill>
                  <a:schemeClr val="accent2">
                    <a:lumMod val="75000"/>
                  </a:schemeClr>
                </a:solidFill>
              </a:rPr>
              <a:t>Kinematische Beurteilung der Lendenwirbelsäule mit Schwerpunkt auf den in der klinischen Beurteilung am häufigsten verwendeten kinematischen Ergebnissen.</a:t>
            </a:r>
          </a:p>
          <a:p>
            <a:pPr marL="342900" indent="-342900">
              <a:buFont typeface="Arial" panose="020B0604020202020204" pitchFamily="34" charset="0"/>
              <a:buChar char="•"/>
              <a:defRPr/>
            </a:pPr>
            <a:r>
              <a:rPr lang="en-GB" sz="2000" b="0" noProof="0" dirty="0">
                <a:solidFill>
                  <a:schemeClr val="accent2">
                    <a:lumMod val="75000"/>
                  </a:schemeClr>
                </a:solidFill>
              </a:rPr>
              <a:t>Kinematische und kinetische Beurteilung bei alltäglichen Aktivitäten. Dieser Abschnitt konzentriert sich auf die Ergebnisse der biomechanischen Analyse der Aktivitäten des täglichen Lebens, die bei Lumbalpathologien mit Schmerzen häufig betroffen sind.</a:t>
            </a:r>
          </a:p>
          <a:p>
            <a:pPr marL="342900" indent="-342900">
              <a:buFont typeface="Arial" panose="020B0604020202020204" pitchFamily="34" charset="0"/>
              <a:buChar char="•"/>
              <a:defRPr/>
            </a:pPr>
            <a:r>
              <a:rPr lang="en-GB" sz="2000" b="0" noProof="0" dirty="0">
                <a:solidFill>
                  <a:schemeClr val="accent2">
                    <a:lumMod val="75000"/>
                  </a:schemeClr>
                </a:solidFill>
              </a:rPr>
              <a:t>Kraftbeurteilung der Lendenwirbelsäule. Dieser Abschnitt befasst sich mit den Ergebnissen der isokinetischen Beurteilung der Lendenmuskulatur und mit der Analyse der lumbalen Muskelaktivität mittels Oberflächen-Elektromyographie und der Untersuchung eines spezifischen Signalphänomens.</a:t>
            </a:r>
          </a:p>
          <a:p>
            <a:pPr eaLnBrk="1" hangingPunct="1"/>
            <a:r>
              <a:rPr lang="en-GB" altLang="pl-PL" noProof="0" dirty="0"/>
              <a:t>Die Inhalte der Unterrichtseinheit enden mit einer Zusammenfassung der wichtigsten Ideen der didaktischen Einheit.</a:t>
            </a:r>
          </a:p>
        </p:txBody>
      </p:sp>
      <p:sp>
        <p:nvSpPr>
          <p:cNvPr id="15364" name="Symbol zastępczy numeru slajdu 3">
            <a:extLst>
              <a:ext uri="{FF2B5EF4-FFF2-40B4-BE49-F238E27FC236}">
                <a16:creationId xmlns:a16="http://schemas.microsoft.com/office/drawing/2014/main" id="{DC2E4FCC-53D6-47B3-8A1B-96C1E3EC33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60717B-278A-4296-87D0-F52E86183D74}" type="slidenum">
              <a:rPr kumimoji="0" lang="pl-PL" altLang="pl-PL" sz="1200" b="0" i="0" u="none" strike="noStrike" kern="1200" cap="none" spc="0" normalizeH="0" baseline="0" noProof="0" smtClean="0">
                <a:ln>
                  <a:noFill/>
                </a:ln>
                <a:solidFill>
                  <a:srgbClr val="000000"/>
                </a:solidFill>
                <a:effectLst/>
                <a:uLnTx/>
                <a:uFillTx/>
                <a:latin typeface="Gill Sans"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pl-PL" altLang="pl-PL" sz="1200" b="0" i="0" u="none" strike="noStrike" kern="1200" cap="none" spc="0" normalizeH="0" baseline="0" noProof="0">
              <a:ln>
                <a:noFill/>
              </a:ln>
              <a:solidFill>
                <a:srgbClr val="000000"/>
              </a:solidFill>
              <a:effectLst/>
              <a:uLnTx/>
              <a:uFillTx/>
              <a:latin typeface="Gill Sans"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8212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Abschließend sind dies einige der wichtigsten Ideen, die in dieser didaktischen Einheit besprochen wurden.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22</a:t>
            </a:fld>
            <a:endParaRPr lang="pl-PL" altLang="pl-PL"/>
          </a:p>
        </p:txBody>
      </p:sp>
    </p:spTree>
    <p:extLst>
      <p:ext uri="{BB962C8B-B14F-4D97-AF65-F5344CB8AC3E}">
        <p14:creationId xmlns:p14="http://schemas.microsoft.com/office/powerpoint/2010/main" val="135636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Um die Lendenwirbelsäule aus biomechanischer Sicht zu beurteilen, ist es wichtig, das Ziel der Beurteilung, die instrumentellen Techniken, die zur Erreichung dieses Ziels verwendet werden können, und die allgemeinen Ergebnisse, die mit diesen Techniken erzielt werden, zu kennen.</a:t>
            </a:r>
          </a:p>
          <a:p>
            <a:r>
              <a:rPr lang="en-US" dirty="0"/>
              <a:t>Diese Folie zeigt schematisch die Funktionen, die an der Wirbelsäule beurteilt werden (Beweglichkeit und Kraft), die instrumentellen Techniken, die häufig zur Beurteilung dieser Funktionen verwendet werden, und einige der Ergebnisse, die am häufigsten in den klinischen Berichten dieser Beurteilungen enthalten sind.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7784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Zur Beurteilung des Bewegungsumfangs der Lendenwirbelsäule kann ein duales Inklinometerverfahren eingesetzt werden.</a:t>
            </a:r>
          </a:p>
          <a:p>
            <a:r>
              <a:rPr lang="en-US" dirty="0"/>
              <a:t>Die Ergebnisse können in zwei Arten von Formaten ausgedrückt werden: numerisch und/oder grafisch.</a:t>
            </a:r>
          </a:p>
          <a:p>
            <a:r>
              <a:rPr lang="en-US" dirty="0"/>
              <a:t>Diese Ergebnisse sind in der unteren Tabelle dargestellt und ergeben sich aus den Berechnungen, die mit den von den Neigungsmessern aufgezeichneten Daten für jede Messposition durchgeführt wurden (obere Tabelle mit dem Ergebnis jedes Neigungsmessers in der neutralen Position, bei maximaler Flexion und maximaler Extension). </a:t>
            </a:r>
            <a:endParaRPr lang="es-ES" dirty="0"/>
          </a:p>
          <a:p>
            <a:r>
              <a:rPr lang="en-US" dirty="0"/>
              <a:t>Im Falle der Wirbelsäule ist es wichtig, Referenzdaten aus der Normalbevölkerung zu haben, mit denen man sie vergleichen kann. Die Grafik auf der rechten Seite zeigt die Ergebnisse der Messung im Verhältnis zu den Referenzwerten der American Medical Association (AMA). Es wird empfohlen, dass diese Daten von Messungen stammen, die mit demselben Protokoll und derselben Instrumententechnik durchgeführt wurden. Es wäre auch ratsam, die Daten zu segmentieren, hauptsächlich nach Alter.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8901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Diese Folie zeigt das grafische Ergebnis einer kinematischen Analyse der Lendenwirbelsäule in der Flexions-/Extensionsbewegung. Um die Ergebnisse zu verstehen, ist es ratsam, jedem auf der Folie hervorgehobenen Abschnitt zu folgen, wenn Sie die Ergebnisse im Unterricht mit den Schülern besprechen. </a:t>
            </a:r>
            <a:endParaRPr lang="es-ES" dirty="0"/>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Welche Messmittel wurden Ihrer Meinung nach verwendet?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Fällt dieser Datensatz unter irgendeine Art von Analyse?</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Was stellt diese Grafik dar?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Wie würden Sie dieses Ergebnis interpretieren? </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Normales Muster: Eine normale Bewegung ist mit einer schnellen Geschwindigkeit und einem guten Bewegungsumfang der Lendenwirbelsäule verbunden.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1438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Gill Sans" charset="0"/>
                <a:ea typeface="+mn-ea"/>
                <a:cs typeface="+mn-cs"/>
              </a:rPr>
              <a:t>Bei </a:t>
            </a:r>
            <a:r>
              <a:rPr lang="en-GB" sz="1800" dirty="0">
                <a:effectLst/>
                <a:latin typeface="Arial" panose="020B0604020202020204" pitchFamily="34" charset="0"/>
                <a:ea typeface="Calibri" panose="020F0502020204030204" pitchFamily="34" charset="0"/>
              </a:rPr>
              <a:t>Menschen mit Schmerzen im unteren Rückenbereich sind Aktivitäten wie das Beugen des Rumpfes oder das Heben von Gewichten mit einem signifikanten Anstieg des intradiskalen Drucks und folglich mit Schmerzen verbunden. 1976 führte </a:t>
            </a:r>
            <a:r>
              <a:rPr lang="en-GB" sz="1800" dirty="0" err="1">
                <a:effectLst/>
                <a:latin typeface="Arial" panose="020B0604020202020204" pitchFamily="34" charset="0"/>
                <a:ea typeface="Calibri" panose="020F0502020204030204" pitchFamily="34" charset="0"/>
              </a:rPr>
              <a:t>Nachemson </a:t>
            </a:r>
            <a:r>
              <a:rPr lang="en-GB" sz="1800" dirty="0">
                <a:effectLst/>
                <a:latin typeface="Arial" panose="020B0604020202020204" pitchFamily="34" charset="0"/>
                <a:ea typeface="Calibri" panose="020F0502020204030204" pitchFamily="34" charset="0"/>
              </a:rPr>
              <a:t>eine Studie über die intradiskalen Drücke auf L3-L4-Ebene während verschiedener Aktivitäten durch. Er stellte fest, dass die Werte in sitzender Position größer sind als im Stehen und dass sie sich erhöhen, wenn die Person ein Gewicht in der Hand hält. Die in Abbildung 6 dargestellten Daten basieren auf dieser Studie und die Werte sind in Relation zu einem in stehender Position ermittelten Referenzwert (100 %) angegeben.</a:t>
            </a:r>
            <a:endParaRPr lang="es-ES" sz="1200" kern="1200" dirty="0">
              <a:solidFill>
                <a:schemeClr val="tx1"/>
              </a:solidFill>
              <a:effectLst/>
              <a:latin typeface="Gill San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800" dirty="0">
                <a:effectLst/>
                <a:latin typeface="Arial" panose="020B0604020202020204" pitchFamily="34" charset="0"/>
                <a:ea typeface="Calibri" panose="020F0502020204030204" pitchFamily="34" charset="0"/>
              </a:rPr>
              <a:t>Die kinematische und kinetische Analyse der oben genannten Bewegungen ermöglicht es uns, diese durch die Analyse des Bewegungsumfangs (ROM), der Winkelbeschleunigung und der Geschwindigkeit, mit der die Bewegung ausgeführt wird, sowie anderer Parameter wie der Reaktionskraft und der Wiederholbarkeit der Bewegung genauer zu definieren. Eine Veränderung der Parameter, die die Bewegung definieren, ist mit einer funktionellen Veränderung der Person zur Ausführung der analysierten Aufgaben verbunden.</a:t>
            </a:r>
            <a:endParaRPr lang="es-E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s-ES" sz="1200" kern="1200" dirty="0">
              <a:solidFill>
                <a:schemeClr val="tx1"/>
              </a:solidFill>
              <a:effectLst/>
              <a:latin typeface="Gill Sans" charset="0"/>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9504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r>
              <a:rPr lang="en-GB" dirty="0"/>
              <a:t>Um die Ergebnisse zu verstehen, ist es ratsam, jedem auf der Folie hervorgehobenen Abschnitt zu folgen, wenn Sie die Ergebnisse im Unterricht mit den Schülern besprechen.</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Welche Messmittel wurden Ihrer Meinung nach verwendet?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dirty="0"/>
              <a:t>Fällt dieser Datensatz unter irgendeine Art von Analyse?</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dirty="0"/>
              <a:t>Was stellt diese Grafik dar?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dirty="0"/>
              <a:t>Wie würden Sie dieses Ergebnis interpretieren?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dirty="0"/>
              <a:t>Normales Muster: eine normale Sitz-Aufsteh-Bewegung ist mit einem guten Schwung zum Aufstehen vom Stuhl verbunden und daher mit einer erhöhten Kurvensteigung und einem maximalen Spitzenwert größer als 100 % der normalisierten vertikalen Kraft.</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4493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Um die Ergebnisse zu verstehen, ist es ratsam, jedem auf der Folie hervorgehobenen Abschnitt zu folgen, wenn Sie die Ergebnisse im Unterricht mit den Schülern besprechen. </a:t>
            </a:r>
            <a:endParaRPr lang="es-ES" dirty="0"/>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Welche Messmittel wurden Ihrer Meinung nach verwendet?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Fällt dieser Datensatz unter irgendeine Art von Analyse?</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Was stellt diese Grafik dar?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Wie würden Sie dieses Ergebnis interpretieren? </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Normales Muster: Ein normaler Aufstehvorgang ist mit einer symmetrischen Unterstützung und somit einer ähnlichen Gewichtsbelastung beider unteren Gliedmaßen verbunden, während die Person praktisch während der gesamten Bewegung vom Stuhl aufsteht.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2945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dirty="0"/>
              <a:t>Um die Ergebnisse zu verstehen, ist es ratsam, jedem auf der Folie hervorgehobenen Abschnitt zu folgen, wenn Sie die Ergebnisse im Unterricht mit den Schülern besprechen.</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Welche Messmittel wurden Ihrer Meinung nach verwendet?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Fällt dieser Datensatz unter irgendeine Art von Analyse?</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Was stellt diese Grafik dar?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noProof="0" dirty="0"/>
              <a:t>Wie würden Sie dieses Ergebnis interpretieren?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noProof="0" dirty="0"/>
          </a:p>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dirty="0"/>
              <a:t>Normales Muster: Eine normale Sitz-Steh-Bewegung ist schnell und hat eine gute Wirbelsäulenbeschleunigungs- und -verzögerungskomponente entsprechend der Phase der Bewegung, d. h. der Flexionsphase, die Hüftbeugung und Rumpfneigung zur Erzeugung des Schwungs beinhaltet, und der Extensionsphase, in der die Hüfte und die Knie gestreckt werden, um den Schwerpunkt anzuheben und den Körper in eine stehende Position zu bringen. Eine Abnahme der Bewegungsbeschleunigung bedeutet Schwierigkeiten bei der effizienten Durchführung und Beendigung der Aktivität.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660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809"/>
            <a:ext cx="7858800" cy="442535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04F1773-214C-485E-9D08-D2B26135E536}" type="datetimeFigureOut">
              <a:rPr lang="es-ES" smtClean="0"/>
              <a:pPr/>
              <a:t>04/07/2021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6553200" y="6356351"/>
            <a:ext cx="2133600" cy="365125"/>
          </a:xfrm>
          <a:prstGeom prst="rect">
            <a:avLst/>
          </a:prstGeom>
        </p:spPr>
        <p:txBody>
          <a:bodyPr/>
          <a:lstStyle/>
          <a:p>
            <a:fld id="{539EB5F8-7765-4A93-BB30-830B57229C9A}" type="slidenum">
              <a:rPr lang="es-ES" smtClean="0"/>
              <a:pPr/>
              <a:t>‹#›</a:t>
            </a:fld>
            <a:endParaRPr lang="es-ES"/>
          </a:p>
        </p:txBody>
      </p:sp>
      <p:sp>
        <p:nvSpPr>
          <p:cNvPr id="10" name="1 Marcador de título"/>
          <p:cNvSpPr>
            <a:spLocks noGrp="1"/>
          </p:cNvSpPr>
          <p:nvPr>
            <p:ph type="title"/>
          </p:nvPr>
        </p:nvSpPr>
        <p:spPr>
          <a:xfrm>
            <a:off x="457200" y="428604"/>
            <a:ext cx="7858800" cy="989035"/>
          </a:xfrm>
          <a:prstGeom prst="rect">
            <a:avLst/>
          </a:prstGeom>
        </p:spPr>
        <p:txBody>
          <a:bodyPr vert="horz" lIns="91440" tIns="45720" rIns="91440" bIns="45720" rtlCol="0" anchor="ctr">
            <a:normAutofit/>
          </a:bodyPr>
          <a:lstStyle/>
          <a:p>
            <a:r>
              <a:rPr lang="es-ES"/>
              <a:t>Haga clic para modificar el estilo de título del patrón</a:t>
            </a:r>
            <a:endParaRPr lang="es-ES" dirty="0"/>
          </a:p>
        </p:txBody>
      </p:sp>
    </p:spTree>
    <p:extLst>
      <p:ext uri="{BB962C8B-B14F-4D97-AF65-F5344CB8AC3E}">
        <p14:creationId xmlns:p14="http://schemas.microsoft.com/office/powerpoint/2010/main" val="2039719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o introductorio a enume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dirty="0"/>
              <a:t>Haga </a:t>
            </a:r>
            <a:r>
              <a:rPr lang="es-ES_tradnl" noProof="0" dirty="0"/>
              <a:t>clic</a:t>
            </a:r>
            <a:r>
              <a:rPr lang="es-ES_tradnl" dirty="0"/>
              <a:t> para modificar el estilo de título del patrón</a:t>
            </a:r>
          </a:p>
        </p:txBody>
      </p:sp>
      <p:sp>
        <p:nvSpPr>
          <p:cNvPr id="3" name="2 Marcador de texto"/>
          <p:cNvSpPr>
            <a:spLocks noGrp="1"/>
          </p:cNvSpPr>
          <p:nvPr>
            <p:ph type="body" idx="1"/>
          </p:nvPr>
        </p:nvSpPr>
        <p:spPr>
          <a:xfrm>
            <a:off x="457200" y="1535113"/>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a:t>
            </a:r>
            <a:r>
              <a:rPr lang="es-ES_tradnl" noProof="0" dirty="0"/>
              <a:t>modificar</a:t>
            </a:r>
            <a:r>
              <a:rPr lang="es-ES_tradnl" dirty="0"/>
              <a:t> el estilo de texto del patrón</a:t>
            </a:r>
          </a:p>
        </p:txBody>
      </p:sp>
      <p:sp>
        <p:nvSpPr>
          <p:cNvPr id="4" name="3 Marcador de contenido"/>
          <p:cNvSpPr>
            <a:spLocks noGrp="1"/>
          </p:cNvSpPr>
          <p:nvPr>
            <p:ph sz="half" idx="2"/>
          </p:nvPr>
        </p:nvSpPr>
        <p:spPr>
          <a:xfrm>
            <a:off x="457200" y="2174875"/>
            <a:ext cx="8229600"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a:t>
            </a:r>
            <a:r>
              <a:rPr lang="es-ES_tradnl" noProof="0" dirty="0"/>
              <a:t>para</a:t>
            </a:r>
            <a:r>
              <a:rPr lang="es-ES_tradnl" dirty="0"/>
              <a:t>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441962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_tradnl" dirty="0"/>
              <a:t>Haga </a:t>
            </a:r>
            <a:r>
              <a:rPr lang="es-ES_tradnl" noProof="0" dirty="0"/>
              <a:t>clic</a:t>
            </a:r>
            <a:r>
              <a:rPr lang="es-ES_tradnl" dirty="0"/>
              <a:t>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noProof="0" dirty="0"/>
              <a:t>Haga clic para modificar el estilo de subtítulo del patrón</a:t>
            </a:r>
          </a:p>
        </p:txBody>
      </p:sp>
    </p:spTree>
    <p:extLst>
      <p:ext uri="{BB962C8B-B14F-4D97-AF65-F5344CB8AC3E}">
        <p14:creationId xmlns:p14="http://schemas.microsoft.com/office/powerpoint/2010/main" val="4222782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Haga clic para </a:t>
            </a:r>
            <a:r>
              <a:rPr lang="es-ES_tradnl" noProof="0" dirty="0"/>
              <a:t>modificar</a:t>
            </a:r>
            <a:r>
              <a:rPr lang="es-ES_tradnl" dirty="0"/>
              <a:t> el estilo de título del patrón</a:t>
            </a:r>
          </a:p>
        </p:txBody>
      </p:sp>
      <p:sp>
        <p:nvSpPr>
          <p:cNvPr id="3" name="2 Marcador de contenido"/>
          <p:cNvSpPr>
            <a:spLocks noGrp="1"/>
          </p:cNvSpPr>
          <p:nvPr>
            <p:ph idx="1"/>
          </p:nvPr>
        </p:nvSpPr>
        <p:spPr/>
        <p:txBody>
          <a:bodyPr/>
          <a:lstStyle/>
          <a:p>
            <a:pPr lvl="0"/>
            <a:r>
              <a:rPr lang="es-ES_tradnl" dirty="0"/>
              <a:t>Haga clic </a:t>
            </a:r>
            <a:r>
              <a:rPr lang="es-ES_tradnl" noProof="0" dirty="0"/>
              <a:t>para</a:t>
            </a:r>
            <a:r>
              <a:rPr lang="es-ES_tradnl" dirty="0"/>
              <a:t>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3244510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noProof="0" dirty="0"/>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es-ES_tradnl" dirty="0"/>
              <a:t>Haga clic para modificar el estilo de </a:t>
            </a:r>
            <a:r>
              <a:rPr lang="es-ES_tradnl" noProof="0" dirty="0"/>
              <a:t>texto</a:t>
            </a:r>
            <a:r>
              <a:rPr lang="es-ES_tradnl" dirty="0"/>
              <a:t>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4" name="3 Marcador de contenido"/>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es-ES_tradnl" dirty="0"/>
              <a:t>Haga clic para modificar el estilo de </a:t>
            </a:r>
            <a:r>
              <a:rPr lang="es-ES_tradnl" noProof="0" dirty="0"/>
              <a:t>texto</a:t>
            </a:r>
            <a:r>
              <a:rPr lang="es-ES_tradnl" dirty="0"/>
              <a:t>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321596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dirty="0"/>
              <a:t>Haga clic </a:t>
            </a:r>
            <a:r>
              <a:rPr lang="es-ES_tradnl" noProof="0" dirty="0"/>
              <a:t>para</a:t>
            </a:r>
            <a:r>
              <a:rPr lang="es-ES_tradnl" dirty="0"/>
              <a:t>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a:t>
            </a:r>
            <a:r>
              <a:rPr lang="es-ES_tradnl" noProof="0" dirty="0"/>
              <a:t>del</a:t>
            </a:r>
            <a:r>
              <a:rPr lang="es-ES_tradnl" dirty="0"/>
              <a:t>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para modificar el estilo de texto del </a:t>
            </a:r>
            <a:r>
              <a:rPr lang="es-ES_tradnl" noProof="0" dirty="0"/>
              <a:t>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noProof="0" dirty="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para modificar el estilo </a:t>
            </a:r>
            <a:r>
              <a:rPr lang="es-ES_tradnl" noProof="0" dirty="0"/>
              <a:t>de</a:t>
            </a:r>
            <a:r>
              <a:rPr lang="es-ES_tradnl" dirty="0"/>
              <a:t>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205920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04/07/2021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o introductorio a enume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dirty="0"/>
              <a:t>Haga </a:t>
            </a:r>
            <a:r>
              <a:rPr lang="es-ES_tradnl" noProof="0" dirty="0"/>
              <a:t>clic</a:t>
            </a:r>
            <a:r>
              <a:rPr lang="es-ES_tradnl" dirty="0"/>
              <a:t> para modificar el estilo de título del patrón</a:t>
            </a:r>
          </a:p>
        </p:txBody>
      </p:sp>
      <p:sp>
        <p:nvSpPr>
          <p:cNvPr id="3" name="2 Marcador de texto"/>
          <p:cNvSpPr>
            <a:spLocks noGrp="1"/>
          </p:cNvSpPr>
          <p:nvPr>
            <p:ph type="body" idx="1"/>
          </p:nvPr>
        </p:nvSpPr>
        <p:spPr>
          <a:xfrm>
            <a:off x="457200" y="1535113"/>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a:t>
            </a:r>
            <a:r>
              <a:rPr lang="es-ES_tradnl" noProof="0" dirty="0"/>
              <a:t>modificar</a:t>
            </a:r>
            <a:r>
              <a:rPr lang="es-ES_tradnl" dirty="0"/>
              <a:t> el estilo de texto del patrón</a:t>
            </a:r>
          </a:p>
        </p:txBody>
      </p:sp>
      <p:sp>
        <p:nvSpPr>
          <p:cNvPr id="4" name="3 Marcador de contenido"/>
          <p:cNvSpPr>
            <a:spLocks noGrp="1"/>
          </p:cNvSpPr>
          <p:nvPr>
            <p:ph sz="half" idx="2"/>
          </p:nvPr>
        </p:nvSpPr>
        <p:spPr>
          <a:xfrm>
            <a:off x="457200" y="2174875"/>
            <a:ext cx="8229600"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a:t>
            </a:r>
            <a:r>
              <a:rPr lang="es-ES_tradnl" noProof="0" dirty="0"/>
              <a:t>para</a:t>
            </a:r>
            <a:r>
              <a:rPr lang="es-ES_tradnl" dirty="0"/>
              <a:t>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1398167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noProof="0" dirty="0"/>
              <a:t>Haga clic para modificar el estilo de título del patrón</a:t>
            </a:r>
          </a:p>
        </p:txBody>
      </p:sp>
    </p:spTree>
    <p:extLst>
      <p:ext uri="{BB962C8B-B14F-4D97-AF65-F5344CB8AC3E}">
        <p14:creationId xmlns:p14="http://schemas.microsoft.com/office/powerpoint/2010/main" val="2812403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611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_tradnl" dirty="0"/>
              <a:t>Haga clic </a:t>
            </a:r>
            <a:r>
              <a:rPr lang="es-ES_tradnl" noProof="0" dirty="0"/>
              <a:t>para</a:t>
            </a:r>
            <a:r>
              <a:rPr lang="es-ES_tradnl" dirty="0"/>
              <a:t>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_tradnl" noProof="0" dirty="0"/>
              <a:t>Haga</a:t>
            </a:r>
            <a:r>
              <a:rPr lang="es-ES_tradnl" dirty="0"/>
              <a:t>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noProof="0" dirty="0"/>
              <a:t>Haga clic para modificar el estilo de texto del patrón</a:t>
            </a:r>
          </a:p>
        </p:txBody>
      </p:sp>
    </p:spTree>
    <p:extLst>
      <p:ext uri="{BB962C8B-B14F-4D97-AF65-F5344CB8AC3E}">
        <p14:creationId xmlns:p14="http://schemas.microsoft.com/office/powerpoint/2010/main" val="3166057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_tradnl" dirty="0"/>
              <a:t>Haga clic para </a:t>
            </a:r>
            <a:r>
              <a:rPr lang="es-ES_tradnl" noProof="0" dirty="0"/>
              <a:t>modificar</a:t>
            </a:r>
            <a:r>
              <a:rPr lang="es-ES_tradnl" dirty="0"/>
              <a:t>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noProof="0" dirty="0"/>
              <a:t>Haga clic para modificar el estilo de texto del patrón</a:t>
            </a:r>
          </a:p>
        </p:txBody>
      </p:sp>
    </p:spTree>
    <p:extLst>
      <p:ext uri="{BB962C8B-B14F-4D97-AF65-F5344CB8AC3E}">
        <p14:creationId xmlns:p14="http://schemas.microsoft.com/office/powerpoint/2010/main" val="2600783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noProof="0" dirty="0"/>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_tradnl" noProof="0" dirty="0"/>
              <a:t>Haga clic para modificar el estilo de texto del patrón</a:t>
            </a:r>
          </a:p>
          <a:p>
            <a:pPr lvl="1"/>
            <a:r>
              <a:rPr lang="es-ES_tradnl" noProof="0" dirty="0"/>
              <a:t>Segundo nivel</a:t>
            </a:r>
          </a:p>
          <a:p>
            <a:pPr lvl="2"/>
            <a:r>
              <a:rPr lang="es-ES_tradnl" noProof="0" dirty="0"/>
              <a:t>Tercer nivel</a:t>
            </a:r>
          </a:p>
          <a:p>
            <a:pPr lvl="3"/>
            <a:r>
              <a:rPr lang="es-ES_tradnl" noProof="0" dirty="0"/>
              <a:t>Cuarto nivel</a:t>
            </a:r>
          </a:p>
          <a:p>
            <a:pPr lvl="4"/>
            <a:r>
              <a:rPr lang="es-ES_tradnl" noProof="0" dirty="0"/>
              <a:t>Quinto nivel</a:t>
            </a:r>
          </a:p>
        </p:txBody>
      </p:sp>
    </p:spTree>
    <p:extLst>
      <p:ext uri="{BB962C8B-B14F-4D97-AF65-F5344CB8AC3E}">
        <p14:creationId xmlns:p14="http://schemas.microsoft.com/office/powerpoint/2010/main" val="422227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_tradnl" dirty="0"/>
              <a:t>Haga clic </a:t>
            </a:r>
            <a:r>
              <a:rPr lang="es-ES_tradnl" noProof="0" dirty="0"/>
              <a:t>para</a:t>
            </a:r>
            <a:r>
              <a:rPr lang="es-ES_tradnl" dirty="0"/>
              <a:t>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_tradnl" noProof="0" dirty="0"/>
              <a:t>Haga clic para modificar el estilo de texto del patrón</a:t>
            </a:r>
          </a:p>
          <a:p>
            <a:pPr lvl="1"/>
            <a:r>
              <a:rPr lang="es-ES_tradnl" noProof="0" dirty="0"/>
              <a:t>Segundo nivel</a:t>
            </a:r>
          </a:p>
          <a:p>
            <a:pPr lvl="2"/>
            <a:r>
              <a:rPr lang="es-ES_tradnl" noProof="0" dirty="0"/>
              <a:t>Tercer nivel</a:t>
            </a:r>
          </a:p>
          <a:p>
            <a:pPr lvl="3"/>
            <a:r>
              <a:rPr lang="es-ES_tradnl" noProof="0" dirty="0"/>
              <a:t>Cuarto nivel</a:t>
            </a:r>
          </a:p>
          <a:p>
            <a:pPr lvl="4"/>
            <a:r>
              <a:rPr lang="es-ES_tradnl" noProof="0" dirty="0"/>
              <a:t>Quinto nivel</a:t>
            </a:r>
          </a:p>
        </p:txBody>
      </p:sp>
    </p:spTree>
    <p:extLst>
      <p:ext uri="{BB962C8B-B14F-4D97-AF65-F5344CB8AC3E}">
        <p14:creationId xmlns:p14="http://schemas.microsoft.com/office/powerpoint/2010/main" val="45276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png"/><Relationship Id="rId2" Type="http://schemas.openxmlformats.org/officeDocument/2006/relationships/slideLayout" Target="../slideLayouts/slideLayout4.xml"/><Relationship Id="rId16" Type="http://schemas.openxmlformats.org/officeDocument/2006/relationships/image" Target="../media/image11.png"/><Relationship Id="rId20" Type="http://schemas.openxmlformats.org/officeDocument/2006/relationships/image" Target="../media/image14.jp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0.jpg"/><Relationship Id="rId10" Type="http://schemas.openxmlformats.org/officeDocument/2006/relationships/slideLayout" Target="../slideLayouts/slideLayout12.xml"/><Relationship Id="rId19" Type="http://schemas.openxmlformats.org/officeDocument/2006/relationships/image" Target="../media/image13.gif"/><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5.gi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o 5">
            <a:extLst>
              <a:ext uri="{FF2B5EF4-FFF2-40B4-BE49-F238E27FC236}">
                <a16:creationId xmlns:a16="http://schemas.microsoft.com/office/drawing/2014/main" id="{9736422B-6B69-2C41-8A00-DCD163E4D593}"/>
              </a:ext>
            </a:extLst>
          </p:cNvPr>
          <p:cNvGrpSpPr/>
          <p:nvPr userDrawn="1"/>
        </p:nvGrpSpPr>
        <p:grpSpPr>
          <a:xfrm>
            <a:off x="1427789" y="2101850"/>
            <a:ext cx="6288423" cy="1543174"/>
            <a:chOff x="2483768" y="2101850"/>
            <a:chExt cx="6288423" cy="1543174"/>
          </a:xfrm>
        </p:grpSpPr>
        <p:pic>
          <p:nvPicPr>
            <p:cNvPr id="14" name="Obraz 1">
              <a:extLst>
                <a:ext uri="{FF2B5EF4-FFF2-40B4-BE49-F238E27FC236}">
                  <a16:creationId xmlns:a16="http://schemas.microsoft.com/office/drawing/2014/main" id="{0D6506E2-4C52-AA40-A92D-963C6846B6F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7">
              <a:extLst>
                <a:ext uri="{FF2B5EF4-FFF2-40B4-BE49-F238E27FC236}">
                  <a16:creationId xmlns:a16="http://schemas.microsoft.com/office/drawing/2014/main" id="{B594B90F-1DF3-5547-93CF-C2561D746D5F}"/>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
        <p:nvSpPr>
          <p:cNvPr id="12" name="pole tekstowe 17">
            <a:extLst>
              <a:ext uri="{FF2B5EF4-FFF2-40B4-BE49-F238E27FC236}">
                <a16:creationId xmlns:a16="http://schemas.microsoft.com/office/drawing/2014/main" id="{06DFBDD4-12CE-DC4C-9425-3D0CF99E8C82}"/>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97" r:id="rId12"/>
    <p:sldLayoutId id="2147483698" r:id="rId13"/>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noProof="0" dirty="0"/>
              <a:t>Klicken Sie auf , um den Stil des Mustertitels zu ändern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a:t>Klicken Sie auf </a:t>
            </a:r>
            <a:r>
              <a:rPr lang="es-ES_tradnl" noProof="0" dirty="0"/>
              <a:t>, um den </a:t>
            </a:r>
            <a:r>
              <a:rPr lang="es-ES_tradnl" dirty="0"/>
              <a:t>Mustertextstil zu ändern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pic>
        <p:nvPicPr>
          <p:cNvPr id="8" name="7 Imagen" descr="IBV_simbolo.gif"/>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244408" y="6422387"/>
            <a:ext cx="504056" cy="260039"/>
          </a:xfrm>
          <a:prstGeom prst="rect">
            <a:avLst/>
          </a:prstGeom>
        </p:spPr>
      </p:pic>
      <p:sp>
        <p:nvSpPr>
          <p:cNvPr id="10" name="9 CuadroTexto"/>
          <p:cNvSpPr txBox="1"/>
          <p:nvPr/>
        </p:nvSpPr>
        <p:spPr>
          <a:xfrm>
            <a:off x="395536" y="6487452"/>
            <a:ext cx="2952328" cy="253916"/>
          </a:xfrm>
          <a:prstGeom prst="rect">
            <a:avLst/>
          </a:prstGeom>
          <a:noFill/>
        </p:spPr>
        <p:txBody>
          <a:bodyPr wrap="square" rtlCol="0" anchor="b" anchorCtr="0">
            <a:spAutoFit/>
          </a:bodyPr>
          <a:lstStyle/>
          <a:p>
            <a:r>
              <a:rPr lang="en-GB" sz="1050" err="1">
                <a:solidFill>
                  <a:srgbClr val="898989"/>
                </a:solidFill>
              </a:rPr>
              <a:t>Cuidamos tu calidad </a:t>
            </a:r>
            <a:r>
              <a:rPr lang="en-GB" sz="1050">
                <a:solidFill>
                  <a:srgbClr val="898989"/>
                </a:solidFill>
              </a:rPr>
              <a:t>de </a:t>
            </a:r>
            <a:r>
              <a:rPr lang="en-GB" sz="1050" err="1">
                <a:solidFill>
                  <a:srgbClr val="898989"/>
                </a:solidFill>
              </a:rPr>
              <a:t>vida</a:t>
            </a:r>
            <a:endParaRPr lang="en-GB" sz="1050">
              <a:solidFill>
                <a:srgbClr val="898989"/>
              </a:solidFill>
            </a:endParaRPr>
          </a:p>
        </p:txBody>
      </p:sp>
    </p:spTree>
    <p:extLst>
      <p:ext uri="{BB962C8B-B14F-4D97-AF65-F5344CB8AC3E}">
        <p14:creationId xmlns:p14="http://schemas.microsoft.com/office/powerpoint/2010/main" val="1832568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2800" b="1" kern="1200">
          <a:solidFill>
            <a:srgbClr val="64A0C8"/>
          </a:solidFill>
          <a:latin typeface="+mj-lt"/>
          <a:ea typeface="+mj-ea"/>
          <a:cs typeface="+mj-cs"/>
        </a:defRPr>
      </a:lvl1pPr>
    </p:titleStyle>
    <p:bodyStyle>
      <a:lvl1pPr marL="342900" indent="-342900" algn="l" defTabSz="914400" rtl="0" eaLnBrk="1" latinLnBrk="0" hangingPunct="1">
        <a:spcBef>
          <a:spcPct val="20000"/>
        </a:spcBef>
        <a:buClr>
          <a:srgbClr val="64A0C8"/>
        </a:buClr>
        <a:buFont typeface="Arial" pitchFamily="34" charset="0"/>
        <a:buChar char="•"/>
        <a:defRPr sz="2400" kern="1200">
          <a:solidFill>
            <a:srgbClr val="404040"/>
          </a:solidFill>
          <a:latin typeface="+mn-lt"/>
          <a:ea typeface="+mn-ea"/>
          <a:cs typeface="+mn-cs"/>
        </a:defRPr>
      </a:lvl1pPr>
      <a:lvl2pPr marL="648000" indent="-285750" algn="l" defTabSz="914400" rtl="0" eaLnBrk="1" latinLnBrk="0" hangingPunct="1">
        <a:spcBef>
          <a:spcPct val="20000"/>
        </a:spcBef>
        <a:buClr>
          <a:srgbClr val="64A0C8"/>
        </a:buClr>
        <a:buFont typeface="Calibri" pitchFamily="34" charset="0"/>
        <a:buChar char="–"/>
        <a:defRPr sz="2200" kern="1200">
          <a:solidFill>
            <a:srgbClr val="404040"/>
          </a:solidFill>
          <a:latin typeface="+mn-lt"/>
          <a:ea typeface="+mn-ea"/>
          <a:cs typeface="+mn-cs"/>
        </a:defRPr>
      </a:lvl2pPr>
      <a:lvl3pPr marL="900000" indent="-228600" algn="l" defTabSz="914400" rtl="0" eaLnBrk="1" latinLnBrk="0" hangingPunct="1">
        <a:spcBef>
          <a:spcPct val="20000"/>
        </a:spcBef>
        <a:buClr>
          <a:srgbClr val="64A0C8"/>
        </a:buClr>
        <a:buFont typeface="Wingdings" pitchFamily="2" charset="2"/>
        <a:buChar char="§"/>
        <a:defRPr sz="2000" kern="1200">
          <a:solidFill>
            <a:srgbClr val="404040"/>
          </a:solidFill>
          <a:latin typeface="+mn-lt"/>
          <a:ea typeface="+mn-ea"/>
          <a:cs typeface="+mn-cs"/>
        </a:defRPr>
      </a:lvl3pPr>
      <a:lvl4pPr marL="1152000" indent="-228600" algn="l" defTabSz="914400" rtl="0" eaLnBrk="1" latinLnBrk="0" hangingPunct="1">
        <a:spcBef>
          <a:spcPct val="20000"/>
        </a:spcBef>
        <a:buClr>
          <a:srgbClr val="64A0C8"/>
        </a:buClr>
        <a:buFont typeface="Arial" pitchFamily="34" charset="0"/>
        <a:buChar char="◦"/>
        <a:defRPr sz="2000" kern="1200">
          <a:solidFill>
            <a:srgbClr val="404040"/>
          </a:solidFill>
          <a:latin typeface="+mn-lt"/>
          <a:ea typeface="+mn-ea"/>
          <a:cs typeface="+mn-cs"/>
        </a:defRPr>
      </a:lvl4pPr>
      <a:lvl5pPr marL="1440000" indent="-228600" algn="l" defTabSz="914400" rtl="0" eaLnBrk="1" latinLnBrk="0" hangingPunct="1">
        <a:spcBef>
          <a:spcPct val="20000"/>
        </a:spcBef>
        <a:buClr>
          <a:srgbClr val="64A0C8"/>
        </a:buClr>
        <a:buFont typeface="Wingdings" pitchFamily="2" charset="2"/>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preguntamos.blogspot.com/2011/11/como-hacer-grupos-de-trabajo-en-el.html" TargetMode="Externa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62473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MODUL BIOMECHANIK DER WIRBELSÄULE </a:t>
            </a:r>
          </a:p>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Didaktische Einheit D: INSTRUMENTELLE ANALYSE DER WIRBELSÄULE</a:t>
            </a:r>
          </a:p>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D.4. Wie ist eine normale biomechanische Beurteilung der Lendenwirbelsäule?</a:t>
            </a:r>
          </a:p>
          <a:p>
            <a:pPr algn="r" eaLnBrk="1" hangingPunct="1">
              <a:lnSpc>
                <a:spcPct val="90000"/>
              </a:lnSpc>
              <a:spcBef>
                <a:spcPts val="1675"/>
              </a:spcBef>
              <a:buSzPct val="171000"/>
              <a:buFont typeface="Arial" charset="0"/>
              <a:buNone/>
              <a:defRPr/>
            </a:pPr>
            <a:endParaRPr lang="pl-PL"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0" y="836712"/>
            <a:ext cx="9144000" cy="604837"/>
          </a:xfrm>
        </p:spPr>
        <p:txBody>
          <a:bodyPr/>
          <a:lstStyle/>
          <a:p>
            <a:r>
              <a:rPr lang="pl-PL" sz="2200" dirty="0">
                <a:solidFill>
                  <a:schemeClr val="accent2">
                    <a:lumMod val="75000"/>
                  </a:schemeClr>
                </a:solidFill>
                <a:latin typeface="+mn-lt"/>
              </a:rPr>
              <a:t>Kinematische und kinetische Beurteilung bei täglichen Aktivitäten </a:t>
            </a:r>
          </a:p>
        </p:txBody>
      </p:sp>
      <p:sp>
        <p:nvSpPr>
          <p:cNvPr id="9" name="Rectángulo 8">
            <a:extLst>
              <a:ext uri="{FF2B5EF4-FFF2-40B4-BE49-F238E27FC236}">
                <a16:creationId xmlns:a16="http://schemas.microsoft.com/office/drawing/2014/main" id="{17086F41-06D7-43CE-8531-8E02E9F50979}"/>
              </a:ext>
            </a:extLst>
          </p:cNvPr>
          <p:cNvSpPr/>
          <p:nvPr/>
        </p:nvSpPr>
        <p:spPr>
          <a:xfrm>
            <a:off x="-247673" y="2248743"/>
            <a:ext cx="4572000" cy="646331"/>
          </a:xfrm>
          <a:prstGeom prst="rect">
            <a:avLst/>
          </a:prstGeom>
        </p:spPr>
        <p:txBody>
          <a:bodyPr>
            <a:spAutoFit/>
          </a:bodyPr>
          <a:lstStyle/>
          <a:p>
            <a:pPr algn="ctr">
              <a:spcAft>
                <a:spcPts val="0"/>
              </a:spcAft>
              <a:defRPr/>
            </a:pPr>
            <a:r>
              <a:rPr lang="en-GB" sz="1800" dirty="0">
                <a:solidFill>
                  <a:srgbClr val="000000"/>
                </a:solidFill>
                <a:latin typeface="+mn-lt"/>
                <a:ea typeface="Times New Roman" panose="02020603050405020304" pitchFamily="18" charset="0"/>
                <a:cs typeface="Times New Roman" panose="02020603050405020304" pitchFamily="18" charset="0"/>
              </a:rPr>
              <a:t>Aktivität: Aufstehen von einem Stuhl</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 </a:t>
            </a:r>
            <a:endParaRPr kumimoji="0" lang="es-ES"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126140" y="1340768"/>
            <a:ext cx="4819673" cy="4939814"/>
          </a:xfrm>
          <a:prstGeom prst="rect">
            <a:avLst/>
          </a:prstGeom>
        </p:spPr>
        <p:txBody>
          <a:bodyPr wrap="square">
            <a:spAutoFit/>
          </a:bodyPr>
          <a:lstStyle/>
          <a:p>
            <a:pPr lvl="0">
              <a:spcAft>
                <a:spcPts val="0"/>
              </a:spcAft>
              <a:defRPr/>
            </a:pPr>
            <a:r>
              <a:rPr lang="en-GB" sz="1800" dirty="0">
                <a:solidFill>
                  <a:schemeClr val="accent2">
                    <a:lumMod val="75000"/>
                  </a:schemeClr>
                </a:solidFill>
                <a:latin typeface="+mn-lt"/>
                <a:ea typeface="Times New Roman" panose="02020603050405020304" pitchFamily="18" charset="0"/>
                <a:cs typeface="Times New Roman" panose="02020603050405020304" pitchFamily="18" charset="0"/>
              </a:rPr>
              <a:t>MESSEINRICHTUNG</a:t>
            </a: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lang="en-GB" sz="1800" b="0" dirty="0">
                <a:solidFill>
                  <a:schemeClr val="accent2">
                    <a:lumMod val="75000"/>
                  </a:schemeClr>
                </a:solidFill>
                <a:latin typeface="+mn-lt"/>
                <a:ea typeface="Times New Roman" panose="02020603050405020304" pitchFamily="18" charset="0"/>
                <a:cs typeface="Times New Roman" panose="02020603050405020304" pitchFamily="18" charset="0"/>
              </a:rPr>
              <a:t>Photogrammetrie oder Inertialsystem</a:t>
            </a:r>
            <a:r>
              <a:rPr lang="en-GB" sz="1800" b="0" dirty="0">
                <a:solidFill>
                  <a:schemeClr val="accent2">
                    <a:lumMod val="75000"/>
                  </a:schemeClr>
                </a:solidFill>
                <a:latin typeface="+mn-lt"/>
                <a:cs typeface="Times New Roman" panose="02020603050405020304" pitchFamily="18" charset="0"/>
              </a:rPr>
              <a:t>.</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nSpc>
                <a:spcPct val="150000"/>
              </a:lnSpc>
              <a:spcAft>
                <a:spcPts val="0"/>
              </a:spcAft>
              <a:defRPr/>
            </a:pPr>
            <a:r>
              <a:rPr lang="en-GB" sz="1800" dirty="0">
                <a:solidFill>
                  <a:schemeClr val="accent2">
                    <a:lumMod val="75000"/>
                  </a:schemeClr>
                </a:solidFill>
                <a:latin typeface="+mn-lt"/>
                <a:ea typeface="Times New Roman" panose="02020603050405020304" pitchFamily="18" charset="0"/>
                <a:cs typeface="Times New Roman" panose="02020603050405020304" pitchFamily="18" charset="0"/>
              </a:rPr>
              <a:t>ART DER ANALYSE </a:t>
            </a: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kumimoji="0" lang="en-GB" sz="18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Kinematisch.</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pP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GRAFIK: </a:t>
            </a:r>
            <a:r>
              <a:rPr lang="en-GB" sz="1800" b="0" dirty="0">
                <a:solidFill>
                  <a:schemeClr val="accent2">
                    <a:lumMod val="75000"/>
                  </a:schemeClr>
                </a:solidFill>
                <a:latin typeface="+mn-lt"/>
                <a:cs typeface="Times New Roman" panose="02020603050405020304" pitchFamily="18" charset="0"/>
              </a:rPr>
              <a:t>Sie stellt die Winkelbeschleunigung der Wirbelsäule (º/s2) in verschiedenen aufgezeichneten Wiederholungen der Sitz-Steh-Aktivität dar. Das blaue Band stellt das normale Muster der Beschleunigung bei dieser Aktivität dar.</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800" b="0"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endParaRPr>
          </a:p>
          <a:p>
            <a:pPr algn="just">
              <a:spcAft>
                <a:spcPts val="0"/>
              </a:spcAft>
            </a:pPr>
            <a:r>
              <a:rPr lang="en-GB" sz="1800" dirty="0">
                <a:solidFill>
                  <a:schemeClr val="accent2">
                    <a:lumMod val="75000"/>
                  </a:schemeClr>
                </a:solidFill>
                <a:latin typeface="+mn-lt"/>
                <a:cs typeface="Times New Roman" panose="02020603050405020304" pitchFamily="18" charset="0"/>
              </a:rPr>
              <a:t>INTERPRETATION DES ERGEBNISSES</a:t>
            </a:r>
            <a:r>
              <a:rPr kumimoji="0" lang="en-GB" sz="1800" b="1"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 </a:t>
            </a:r>
            <a:r>
              <a:rPr lang="en-GB" sz="1800" b="0" dirty="0">
                <a:solidFill>
                  <a:schemeClr val="accent2">
                    <a:lumMod val="75000"/>
                  </a:schemeClr>
                </a:solidFill>
                <a:latin typeface="+mn-lt"/>
                <a:cs typeface="Times New Roman" panose="02020603050405020304" pitchFamily="18" charset="0"/>
              </a:rPr>
              <a:t>Normale Winkelbeschleunigung der Wirbelsäule, die Geschwindigkeit und Effektivität in der ausgeführten Bewegung beinhaltet.</a:t>
            </a: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7" name="Imagen 6">
            <a:extLst>
              <a:ext uri="{FF2B5EF4-FFF2-40B4-BE49-F238E27FC236}">
                <a16:creationId xmlns:a16="http://schemas.microsoft.com/office/drawing/2014/main" id="{47EB1712-852F-4C55-8FAB-637138706B48}"/>
              </a:ext>
            </a:extLst>
          </p:cNvPr>
          <p:cNvPicPr/>
          <p:nvPr/>
        </p:nvPicPr>
        <p:blipFill>
          <a:blip r:embed="rId3"/>
          <a:stretch>
            <a:fillRect/>
          </a:stretch>
        </p:blipFill>
        <p:spPr>
          <a:xfrm>
            <a:off x="210167" y="2954843"/>
            <a:ext cx="3752850" cy="2581275"/>
          </a:xfrm>
          <a:prstGeom prst="rect">
            <a:avLst/>
          </a:prstGeom>
        </p:spPr>
      </p:pic>
    </p:spTree>
    <p:extLst>
      <p:ext uri="{BB962C8B-B14F-4D97-AF65-F5344CB8AC3E}">
        <p14:creationId xmlns:p14="http://schemas.microsoft.com/office/powerpoint/2010/main" val="3481945901"/>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585103" y="803847"/>
            <a:ext cx="7957537" cy="604837"/>
          </a:xfrm>
        </p:spPr>
        <p:txBody>
          <a:bodyPr/>
          <a:lstStyle/>
          <a:p>
            <a:r>
              <a:rPr lang="pl-PL" sz="2200" dirty="0">
                <a:solidFill>
                  <a:schemeClr val="accent2">
                    <a:lumMod val="75000"/>
                  </a:schemeClr>
                </a:solidFill>
                <a:latin typeface="+mn-lt"/>
              </a:rPr>
              <a:t>Kinematische und kinetische Beurteilung bei täglichen Aktivitäten </a:t>
            </a:r>
          </a:p>
        </p:txBody>
      </p:sp>
      <p:sp>
        <p:nvSpPr>
          <p:cNvPr id="9" name="Rectángulo 8">
            <a:extLst>
              <a:ext uri="{FF2B5EF4-FFF2-40B4-BE49-F238E27FC236}">
                <a16:creationId xmlns:a16="http://schemas.microsoft.com/office/drawing/2014/main" id="{17086F41-06D7-43CE-8531-8E02E9F50979}"/>
              </a:ext>
            </a:extLst>
          </p:cNvPr>
          <p:cNvSpPr/>
          <p:nvPr/>
        </p:nvSpPr>
        <p:spPr>
          <a:xfrm>
            <a:off x="-1116632" y="2043786"/>
            <a:ext cx="4572000" cy="923330"/>
          </a:xfrm>
          <a:prstGeom prst="rect">
            <a:avLst/>
          </a:prstGeom>
        </p:spPr>
        <p:txBody>
          <a:bodyPr>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GB" sz="18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Aktivität: </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GB" sz="18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Heben eines Gewichts</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 </a:t>
            </a:r>
            <a:endParaRPr kumimoji="0" lang="es-ES"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198323" y="3267814"/>
            <a:ext cx="8747353" cy="3277820"/>
          </a:xfrm>
          <a:prstGeom prst="rect">
            <a:avLst/>
          </a:prstGeom>
        </p:spPr>
        <p:txBody>
          <a:bodyPr wrap="square">
            <a:spAutoFit/>
          </a:bodyPr>
          <a:lstStyle/>
          <a:p>
            <a:pPr lvl="0">
              <a:spcAft>
                <a:spcPts val="0"/>
              </a:spcAft>
              <a:defRPr/>
            </a:pPr>
            <a:r>
              <a:rPr lang="en-US" sz="1600" dirty="0">
                <a:solidFill>
                  <a:schemeClr val="accent2">
                    <a:lumMod val="75000"/>
                  </a:schemeClr>
                </a:solidFill>
                <a:latin typeface="+mn-lt"/>
                <a:ea typeface="Times New Roman" panose="02020603050405020304" pitchFamily="18" charset="0"/>
                <a:cs typeface="Times New Roman" panose="02020603050405020304" pitchFamily="18" charset="0"/>
              </a:rPr>
              <a:t>MESSEINRICHTUNG</a:t>
            </a:r>
            <a:r>
              <a:rPr kumimoji="0" lang="en-US" sz="16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lang="en-US" sz="1600" b="0" dirty="0">
                <a:solidFill>
                  <a:schemeClr val="accent2">
                    <a:lumMod val="75000"/>
                  </a:schemeClr>
                </a:solidFill>
                <a:latin typeface="+mn-lt"/>
                <a:ea typeface="Times New Roman" panose="02020603050405020304" pitchFamily="18" charset="0"/>
                <a:cs typeface="Times New Roman" panose="02020603050405020304" pitchFamily="18" charset="0"/>
              </a:rPr>
              <a:t>Photogrammetrie oder Inertialsystem</a:t>
            </a:r>
            <a:r>
              <a:rPr lang="en-US" sz="1600" b="0" dirty="0">
                <a:solidFill>
                  <a:schemeClr val="accent2">
                    <a:lumMod val="75000"/>
                  </a:schemeClr>
                </a:solidFill>
                <a:latin typeface="+mn-lt"/>
                <a:cs typeface="Times New Roman" panose="02020603050405020304" pitchFamily="18" charset="0"/>
              </a:rPr>
              <a:t>.</a:t>
            </a:r>
          </a:p>
          <a:p>
            <a:pPr lvl="0">
              <a:lnSpc>
                <a:spcPct val="150000"/>
              </a:lnSpc>
              <a:spcAft>
                <a:spcPts val="0"/>
              </a:spcAft>
              <a:defRPr/>
            </a:pPr>
            <a:r>
              <a:rPr lang="en-US" sz="1600" dirty="0">
                <a:solidFill>
                  <a:schemeClr val="accent2">
                    <a:lumMod val="75000"/>
                  </a:schemeClr>
                </a:solidFill>
                <a:latin typeface="+mn-lt"/>
                <a:ea typeface="Times New Roman" panose="02020603050405020304" pitchFamily="18" charset="0"/>
                <a:cs typeface="Times New Roman" panose="02020603050405020304" pitchFamily="18" charset="0"/>
              </a:rPr>
              <a:t>ART DER ANALYSE</a:t>
            </a:r>
            <a:r>
              <a:rPr kumimoji="0" lang="en-US" sz="16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lang="en-US" sz="1600" b="0" dirty="0">
                <a:solidFill>
                  <a:schemeClr val="accent2">
                    <a:lumMod val="75000"/>
                  </a:schemeClr>
                </a:solidFill>
                <a:latin typeface="+mn-lt"/>
                <a:ea typeface="Times New Roman" panose="02020603050405020304" pitchFamily="18" charset="0"/>
                <a:cs typeface="Times New Roman" panose="02020603050405020304" pitchFamily="18" charset="0"/>
              </a:rPr>
              <a:t>Kinematisch</a:t>
            </a:r>
            <a:r>
              <a:rPr kumimoji="0" lang="en-US" sz="16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t>
            </a:r>
            <a:endParaRPr kumimoji="0" lang="en-US" sz="16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pPr>
            <a:r>
              <a:rPr kumimoji="0" lang="en-US" sz="16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GRAFIK: </a:t>
            </a:r>
            <a:r>
              <a:rPr lang="en-US" sz="1600" b="0" dirty="0">
                <a:solidFill>
                  <a:schemeClr val="accent2">
                    <a:lumMod val="75000"/>
                  </a:schemeClr>
                </a:solidFill>
                <a:latin typeface="+mn-lt"/>
                <a:cs typeface="Times New Roman" panose="02020603050405020304" pitchFamily="18" charset="0"/>
              </a:rPr>
              <a:t>Sie stellt die Winkelbeschleunigung des Rumpfes gegenüber seiner Winkelgeschwindigkeit in verschiedenen aufgezeichneten Wiederholungen der Bewegung des Hebens eines Gewichts dar. Das Ergebnis ist für die drei ansteigenden Gewichte dargestellt. Das blaue Band stellt das normale Muster von Beschleunigung und Geschwindigkeit bei dieser Bewegung dar.</a:t>
            </a:r>
          </a:p>
          <a:p>
            <a:pPr lvl="0" algn="just">
              <a:spcAft>
                <a:spcPts val="0"/>
              </a:spcAft>
            </a:pPr>
            <a:r>
              <a:rPr kumimoji="0" lang="en-US" sz="1600" b="1"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INTERPRETATION DES ERGEBNISSES: </a:t>
            </a:r>
            <a:r>
              <a:rPr kumimoji="0" lang="en-US" sz="1600" b="0"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Die </a:t>
            </a:r>
            <a:r>
              <a:rPr lang="en-US" sz="1600" b="0" dirty="0">
                <a:solidFill>
                  <a:schemeClr val="accent2">
                    <a:lumMod val="75000"/>
                  </a:schemeClr>
                </a:solidFill>
                <a:latin typeface="+mn-lt"/>
                <a:cs typeface="Times New Roman" panose="02020603050405020304" pitchFamily="18" charset="0"/>
              </a:rPr>
              <a:t>Winkelgeschwindigkeit und die Beschleunigung des Rumpfes sind bei allen angehobenen Gewichten normal, was eine gute Beweglichkeit und Geschwindigkeit in der ausgeführten Bewegung impliziert. Die Bewegung wird nicht schlechter, wenn das gehobene Gewicht erhöht wird.</a:t>
            </a:r>
            <a:endParaRPr kumimoji="0" lang="en-US" sz="16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6" name="Imagen 5">
            <a:extLst>
              <a:ext uri="{FF2B5EF4-FFF2-40B4-BE49-F238E27FC236}">
                <a16:creationId xmlns:a16="http://schemas.microsoft.com/office/drawing/2014/main" id="{B4F7204F-AA48-43B2-9A0A-688BB6AFEB5E}"/>
              </a:ext>
            </a:extLst>
          </p:cNvPr>
          <p:cNvPicPr/>
          <p:nvPr/>
        </p:nvPicPr>
        <p:blipFill>
          <a:blip r:embed="rId3">
            <a:extLst>
              <a:ext uri="{28A0092B-C50C-407E-A947-70E740481C1C}">
                <a14:useLocalDpi xmlns:a14="http://schemas.microsoft.com/office/drawing/2010/main" val="0"/>
              </a:ext>
            </a:extLst>
          </a:blip>
          <a:stretch>
            <a:fillRect/>
          </a:stretch>
        </p:blipFill>
        <p:spPr>
          <a:xfrm>
            <a:off x="2401568" y="1338205"/>
            <a:ext cx="6190783" cy="1917577"/>
          </a:xfrm>
          <a:prstGeom prst="rect">
            <a:avLst/>
          </a:prstGeom>
        </p:spPr>
      </p:pic>
    </p:spTree>
    <p:extLst>
      <p:ext uri="{BB962C8B-B14F-4D97-AF65-F5344CB8AC3E}">
        <p14:creationId xmlns:p14="http://schemas.microsoft.com/office/powerpoint/2010/main" val="1993891932"/>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5B8BE-7162-4352-A9A9-FBD22FB8D6DE}"/>
              </a:ext>
            </a:extLst>
          </p:cNvPr>
          <p:cNvSpPr>
            <a:spLocks noGrp="1"/>
          </p:cNvSpPr>
          <p:nvPr>
            <p:ph type="title"/>
          </p:nvPr>
        </p:nvSpPr>
        <p:spPr>
          <a:xfrm>
            <a:off x="539552" y="948532"/>
            <a:ext cx="7200900" cy="604837"/>
          </a:xfrm>
        </p:spPr>
        <p:txBody>
          <a:bodyPr/>
          <a:lstStyle/>
          <a:p>
            <a:r>
              <a:rPr lang="en-US" sz="2200" dirty="0">
                <a:solidFill>
                  <a:schemeClr val="accent2">
                    <a:lumMod val="75000"/>
                  </a:schemeClr>
                </a:solidFill>
                <a:latin typeface="+mn-lt"/>
              </a:rPr>
              <a:t>Kraftmessung an der Lendenwirbelsäule</a:t>
            </a:r>
          </a:p>
        </p:txBody>
      </p:sp>
      <p:sp>
        <p:nvSpPr>
          <p:cNvPr id="3" name="Marcador de contenido 2">
            <a:extLst>
              <a:ext uri="{FF2B5EF4-FFF2-40B4-BE49-F238E27FC236}">
                <a16:creationId xmlns:a16="http://schemas.microsoft.com/office/drawing/2014/main" id="{C2756B2C-C841-4F45-9BEE-104C8B16232F}"/>
              </a:ext>
            </a:extLst>
          </p:cNvPr>
          <p:cNvSpPr>
            <a:spLocks noGrp="1"/>
          </p:cNvSpPr>
          <p:nvPr>
            <p:ph sz="half" idx="1"/>
          </p:nvPr>
        </p:nvSpPr>
        <p:spPr/>
        <p:txBody>
          <a:bodyPr/>
          <a:lstStyle/>
          <a:p>
            <a:endParaRPr lang="es-ES" dirty="0"/>
          </a:p>
          <a:p>
            <a:endParaRPr lang="es-ES" dirty="0"/>
          </a:p>
        </p:txBody>
      </p:sp>
      <p:sp>
        <p:nvSpPr>
          <p:cNvPr id="5" name="Rectángulo 4">
            <a:extLst>
              <a:ext uri="{FF2B5EF4-FFF2-40B4-BE49-F238E27FC236}">
                <a16:creationId xmlns:a16="http://schemas.microsoft.com/office/drawing/2014/main" id="{3D2B8C02-BC99-4D0C-953F-1403BB352DC9}"/>
              </a:ext>
            </a:extLst>
          </p:cNvPr>
          <p:cNvSpPr/>
          <p:nvPr/>
        </p:nvSpPr>
        <p:spPr>
          <a:xfrm>
            <a:off x="4243387" y="1340768"/>
            <a:ext cx="4824536" cy="5632311"/>
          </a:xfrm>
          <a:prstGeom prst="rect">
            <a:avLst/>
          </a:prstGeom>
        </p:spPr>
        <p:txBody>
          <a:bodyPr wrap="square">
            <a:spAutoFit/>
          </a:bodyPr>
          <a:lstStyle/>
          <a:p>
            <a:pPr lvl="0">
              <a:spcAft>
                <a:spcPts val="0"/>
              </a:spcAft>
              <a:defRPr/>
            </a:pPr>
            <a:r>
              <a:rPr lang="en-GB" sz="1800" dirty="0">
                <a:solidFill>
                  <a:schemeClr val="accent2">
                    <a:lumMod val="75000"/>
                  </a:schemeClr>
                </a:solidFill>
                <a:latin typeface="+mn-lt"/>
                <a:ea typeface="Times New Roman" panose="02020603050405020304" pitchFamily="18" charset="0"/>
                <a:cs typeface="Times New Roman" panose="02020603050405020304" pitchFamily="18" charset="0"/>
              </a:rPr>
              <a:t>MESSGERÄTE</a:t>
            </a: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lang="en-GB" sz="1800" b="0" dirty="0">
                <a:solidFill>
                  <a:schemeClr val="accent2">
                    <a:lumMod val="75000"/>
                  </a:schemeClr>
                </a:solidFill>
                <a:latin typeface="+mn-lt"/>
                <a:ea typeface="Times New Roman" panose="02020603050405020304" pitchFamily="18" charset="0"/>
                <a:cs typeface="Times New Roman" panose="02020603050405020304" pitchFamily="18" charset="0"/>
              </a:rPr>
              <a:t>Isokinetisches Dynamometer.</a:t>
            </a:r>
            <a:endPar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nSpc>
                <a:spcPct val="150000"/>
              </a:lnSpc>
              <a:spcAft>
                <a:spcPts val="0"/>
              </a:spcAft>
              <a:defRPr/>
            </a:pPr>
            <a:r>
              <a:rPr lang="en-GB" sz="1800" dirty="0">
                <a:solidFill>
                  <a:schemeClr val="accent2">
                    <a:lumMod val="75000"/>
                  </a:schemeClr>
                </a:solidFill>
                <a:latin typeface="+mn-lt"/>
                <a:ea typeface="Times New Roman" panose="02020603050405020304" pitchFamily="18" charset="0"/>
                <a:cs typeface="Times New Roman" panose="02020603050405020304" pitchFamily="18" charset="0"/>
              </a:rPr>
              <a:t>ART DER ANALYSE</a:t>
            </a: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lang="en-GB" sz="1800" b="0" dirty="0">
                <a:solidFill>
                  <a:schemeClr val="accent2">
                    <a:lumMod val="75000"/>
                  </a:schemeClr>
                </a:solidFill>
                <a:latin typeface="+mn-lt"/>
                <a:ea typeface="Times New Roman" panose="02020603050405020304" pitchFamily="18" charset="0"/>
                <a:cs typeface="Times New Roman" panose="02020603050405020304" pitchFamily="18" charset="0"/>
              </a:rPr>
              <a:t>Physiologisch (Stärke).</a:t>
            </a:r>
            <a:endPar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pP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GRAFIK: </a:t>
            </a:r>
            <a:r>
              <a:rPr lang="en-GB" sz="1800" b="0" dirty="0">
                <a:solidFill>
                  <a:schemeClr val="accent2">
                    <a:lumMod val="75000"/>
                  </a:schemeClr>
                </a:solidFill>
                <a:latin typeface="+mn-lt"/>
                <a:cs typeface="Times New Roman" panose="02020603050405020304" pitchFamily="18" charset="0"/>
              </a:rPr>
              <a:t>Kurve des konzentrischen isokinetischen Moments der Torsion. Die vertikale Achse spiegelt den Betrag der vom Muskel erzeugten Kraft wider, die horizontale Achse den Bewegungsbereich, in dem die Bewertung durchgeführt wird. </a:t>
            </a:r>
            <a:endParaRPr kumimoji="0" lang="en-GB" sz="18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a:p>
            <a:pPr algn="just">
              <a:spcAft>
                <a:spcPts val="0"/>
              </a:spcAft>
            </a:pPr>
            <a:r>
              <a:rPr lang="en-GB" sz="1800" dirty="0">
                <a:solidFill>
                  <a:schemeClr val="accent2">
                    <a:lumMod val="75000"/>
                  </a:schemeClr>
                </a:solidFill>
                <a:latin typeface="+mn-lt"/>
                <a:cs typeface="Times New Roman" panose="02020603050405020304" pitchFamily="18" charset="0"/>
              </a:rPr>
              <a:t>INTERPRETATION DES ERGEBNISSES</a:t>
            </a:r>
            <a:r>
              <a:rPr kumimoji="0" lang="en-GB" sz="1800" b="1"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 </a:t>
            </a:r>
            <a:r>
              <a:rPr kumimoji="0" lang="en-GB" sz="1800" b="0"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Eine </a:t>
            </a:r>
            <a:r>
              <a:rPr lang="en-GB" sz="1800" b="0" dirty="0">
                <a:solidFill>
                  <a:schemeClr val="accent2">
                    <a:lumMod val="75000"/>
                  </a:schemeClr>
                </a:solidFill>
                <a:latin typeface="+mn-lt"/>
                <a:cs typeface="Times New Roman" panose="02020603050405020304" pitchFamily="18" charset="0"/>
              </a:rPr>
              <a:t>hohe Steigung sowohl am Anfang als auch am Ende der Kurve deutet darauf hin, dass die Testperson Kraft erzeugen und aufhören kann, sie zu erzeugen. Für eine genauere Interpretation hängt die maximale Spitze, die sie erreicht, von den maximalen Kraftwerten ab, mit denen wir vergleichen. </a:t>
            </a: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mn-ea"/>
              <a:cs typeface="Times New Roman" panose="02020603050405020304" pitchFamily="18" charset="0"/>
              <a:sym typeface="Arial" panose="020B060402020202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6" name="Imagen 5">
            <a:extLst>
              <a:ext uri="{FF2B5EF4-FFF2-40B4-BE49-F238E27FC236}">
                <a16:creationId xmlns:a16="http://schemas.microsoft.com/office/drawing/2014/main" id="{AF797E73-A2CB-40BF-9D33-BB1065C81C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313335"/>
            <a:ext cx="4243387" cy="3452813"/>
          </a:xfrm>
          <a:prstGeom prst="rect">
            <a:avLst/>
          </a:prstGeom>
          <a:noFill/>
        </p:spPr>
      </p:pic>
    </p:spTree>
    <p:extLst>
      <p:ext uri="{BB962C8B-B14F-4D97-AF65-F5344CB8AC3E}">
        <p14:creationId xmlns:p14="http://schemas.microsoft.com/office/powerpoint/2010/main" val="1699039098"/>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5B8BE-7162-4352-A9A9-FBD22FB8D6DE}"/>
              </a:ext>
            </a:extLst>
          </p:cNvPr>
          <p:cNvSpPr>
            <a:spLocks noGrp="1"/>
          </p:cNvSpPr>
          <p:nvPr>
            <p:ph type="title"/>
          </p:nvPr>
        </p:nvSpPr>
        <p:spPr/>
        <p:txBody>
          <a:bodyPr/>
          <a:lstStyle/>
          <a:p>
            <a:r>
              <a:rPr lang="en-GB" sz="2200" dirty="0">
                <a:solidFill>
                  <a:schemeClr val="accent2">
                    <a:lumMod val="75000"/>
                  </a:schemeClr>
                </a:solidFill>
                <a:latin typeface="+mn-lt"/>
              </a:rPr>
              <a:t>Kraftmessung an der Lendenwirbelsäule</a:t>
            </a:r>
          </a:p>
        </p:txBody>
      </p:sp>
      <p:pic>
        <p:nvPicPr>
          <p:cNvPr id="5" name="Picture 2">
            <a:extLst>
              <a:ext uri="{FF2B5EF4-FFF2-40B4-BE49-F238E27FC236}">
                <a16:creationId xmlns:a16="http://schemas.microsoft.com/office/drawing/2014/main" id="{C4E09960-6B9D-4A38-902F-FE1F1D224D45}"/>
              </a:ext>
            </a:extLst>
          </p:cNvPr>
          <p:cNvPicPr/>
          <p:nvPr/>
        </p:nvPicPr>
        <p:blipFill rotWithShape="1">
          <a:blip r:embed="rId3" cstate="print">
            <a:extLst>
              <a:ext uri="{28A0092B-C50C-407E-A947-70E740481C1C}">
                <a14:useLocalDpi xmlns:a14="http://schemas.microsoft.com/office/drawing/2010/main" val="0"/>
              </a:ext>
            </a:extLst>
          </a:blip>
          <a:srcRect l="5357" t="5593" r="5359" b="55256"/>
          <a:stretch/>
        </p:blipFill>
        <p:spPr bwMode="auto">
          <a:xfrm>
            <a:off x="-216024" y="3454380"/>
            <a:ext cx="4788024" cy="1584176"/>
          </a:xfrm>
          <a:prstGeom prst="rect">
            <a:avLst/>
          </a:prstGeom>
          <a:noFill/>
          <a:ln>
            <a:noFill/>
          </a:ln>
          <a:effectLst/>
        </p:spPr>
      </p:pic>
      <p:pic>
        <p:nvPicPr>
          <p:cNvPr id="6" name="Picture 2" descr="Secuencia Psiciones FlexRelax_">
            <a:extLst>
              <a:ext uri="{FF2B5EF4-FFF2-40B4-BE49-F238E27FC236}">
                <a16:creationId xmlns:a16="http://schemas.microsoft.com/office/drawing/2014/main" id="{7916A139-5D27-4BA1-8E4C-EE487495D5D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916832"/>
            <a:ext cx="2662705" cy="1320671"/>
          </a:xfrm>
          <a:prstGeom prst="rect">
            <a:avLst/>
          </a:prstGeom>
          <a:noFill/>
          <a:ln>
            <a:noFill/>
          </a:ln>
        </p:spPr>
      </p:pic>
      <p:sp>
        <p:nvSpPr>
          <p:cNvPr id="7" name="Rectángulo 6">
            <a:extLst>
              <a:ext uri="{FF2B5EF4-FFF2-40B4-BE49-F238E27FC236}">
                <a16:creationId xmlns:a16="http://schemas.microsoft.com/office/drawing/2014/main" id="{0E65DA3E-8916-491A-8EA4-6C3EC0745FCB}"/>
              </a:ext>
            </a:extLst>
          </p:cNvPr>
          <p:cNvSpPr/>
          <p:nvPr/>
        </p:nvSpPr>
        <p:spPr>
          <a:xfrm>
            <a:off x="4154810" y="1628800"/>
            <a:ext cx="4819673" cy="4524315"/>
          </a:xfrm>
          <a:prstGeom prst="rect">
            <a:avLst/>
          </a:prstGeom>
        </p:spPr>
        <p:txBody>
          <a:bodyPr wrap="square">
            <a:spAutoFit/>
          </a:bodyPr>
          <a:lstStyle/>
          <a:p>
            <a:pPr lvl="0">
              <a:spcAft>
                <a:spcPts val="0"/>
              </a:spcAft>
              <a:defRPr/>
            </a:pPr>
            <a:r>
              <a:rPr lang="en-GB" sz="1800" dirty="0">
                <a:solidFill>
                  <a:schemeClr val="accent2">
                    <a:lumMod val="75000"/>
                  </a:schemeClr>
                </a:solidFill>
                <a:latin typeface="+mn-lt"/>
                <a:ea typeface="Times New Roman" panose="02020603050405020304" pitchFamily="18" charset="0"/>
                <a:cs typeface="Times New Roman" panose="02020603050405020304" pitchFamily="18" charset="0"/>
              </a:rPr>
              <a:t>MESSGERÄTE</a:t>
            </a:r>
            <a:r>
              <a:rPr lang="en-GB" sz="1800" b="0" dirty="0">
                <a:solidFill>
                  <a:schemeClr val="accent2">
                    <a:lumMod val="75000"/>
                  </a:schemeClr>
                </a:solidFill>
                <a:latin typeface="+mn-lt"/>
                <a:cs typeface="Times New Roman" panose="02020603050405020304" pitchFamily="18" charset="0"/>
              </a:rPr>
              <a:t>: Oberflächen-Elektromyographie.</a:t>
            </a:r>
          </a:p>
          <a:p>
            <a:pPr lvl="0">
              <a:spcAft>
                <a:spcPts val="0"/>
              </a:spcAft>
              <a:defRPr/>
            </a:pPr>
            <a:endParaRPr lang="en-GB" sz="1800" b="0" dirty="0">
              <a:solidFill>
                <a:schemeClr val="accent2">
                  <a:lumMod val="75000"/>
                </a:schemeClr>
              </a:solidFill>
              <a:latin typeface="+mn-lt"/>
              <a:cs typeface="Times New Roman" panose="02020603050405020304" pitchFamily="18" charset="0"/>
            </a:endParaRPr>
          </a:p>
          <a:p>
            <a:pPr lvl="0">
              <a:lnSpc>
                <a:spcPct val="150000"/>
              </a:lnSpc>
              <a:spcAft>
                <a:spcPts val="0"/>
              </a:spcAft>
              <a:defRPr/>
            </a:pPr>
            <a:r>
              <a:rPr lang="en-GB" sz="1800" dirty="0">
                <a:solidFill>
                  <a:schemeClr val="accent2">
                    <a:lumMod val="75000"/>
                  </a:schemeClr>
                </a:solidFill>
                <a:latin typeface="+mn-lt"/>
                <a:ea typeface="Times New Roman" panose="02020603050405020304" pitchFamily="18" charset="0"/>
                <a:cs typeface="Times New Roman" panose="02020603050405020304" pitchFamily="18" charset="0"/>
              </a:rPr>
              <a:t>ART DER ANALYSE</a:t>
            </a: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lang="en-GB" sz="1800" b="0" dirty="0">
                <a:solidFill>
                  <a:schemeClr val="accent2">
                    <a:lumMod val="75000"/>
                  </a:schemeClr>
                </a:solidFill>
                <a:latin typeface="+mn-lt"/>
                <a:ea typeface="Times New Roman" panose="02020603050405020304" pitchFamily="18" charset="0"/>
                <a:cs typeface="Times New Roman" panose="02020603050405020304" pitchFamily="18" charset="0"/>
              </a:rPr>
              <a:t>Physiologisch.</a:t>
            </a:r>
          </a:p>
          <a:p>
            <a:pPr lvl="0">
              <a:lnSpc>
                <a:spcPct val="150000"/>
              </a:lnSpc>
              <a:spcAft>
                <a:spcPts val="0"/>
              </a:spcAft>
              <a:defRPr/>
            </a:pPr>
            <a:endPar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pPr>
            <a:r>
              <a:rPr kumimoji="0" lang="en-GB"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GRAFIK: </a:t>
            </a:r>
            <a:r>
              <a:rPr kumimoji="0" lang="en-GB" sz="18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Sie </a:t>
            </a:r>
            <a:r>
              <a:rPr lang="en-GB" sz="1800" b="0" dirty="0" err="1">
                <a:solidFill>
                  <a:schemeClr val="accent2">
                    <a:lumMod val="75000"/>
                  </a:schemeClr>
                </a:solidFill>
                <a:latin typeface="+mn-lt"/>
                <a:cs typeface="Times New Roman" panose="02020603050405020304" pitchFamily="18" charset="0"/>
              </a:rPr>
              <a:t>stellt </a:t>
            </a:r>
            <a:r>
              <a:rPr lang="en-GB" sz="1800" b="0" dirty="0">
                <a:solidFill>
                  <a:schemeClr val="accent2">
                    <a:lumMod val="75000"/>
                  </a:schemeClr>
                </a:solidFill>
                <a:latin typeface="+mn-lt"/>
                <a:cs typeface="Times New Roman" panose="02020603050405020304" pitchFamily="18" charset="0"/>
              </a:rPr>
              <a:t>die Muskelaktivität während eines Lendenwirbelsäulen-Flexions-Extensionstests </a:t>
            </a:r>
            <a:r>
              <a:rPr lang="en-GB" sz="1800" b="0" dirty="0" err="1">
                <a:solidFill>
                  <a:schemeClr val="accent2">
                    <a:lumMod val="75000"/>
                  </a:schemeClr>
                </a:solidFill>
                <a:latin typeface="+mn-lt"/>
                <a:cs typeface="Times New Roman" panose="02020603050405020304" pitchFamily="18" charset="0"/>
              </a:rPr>
              <a:t>dar</a:t>
            </a:r>
            <a:r>
              <a:rPr lang="en-GB" sz="1800" b="0" dirty="0">
                <a:solidFill>
                  <a:schemeClr val="accent2">
                    <a:lumMod val="75000"/>
                  </a:schemeClr>
                </a:solidFill>
                <a:latin typeface="+mn-lt"/>
                <a:cs typeface="Times New Roman" panose="02020603050405020304" pitchFamily="18" charset="0"/>
              </a:rPr>
              <a:t>.</a:t>
            </a:r>
          </a:p>
          <a:p>
            <a:pPr lvl="0" algn="just">
              <a:spcAft>
                <a:spcPts val="0"/>
              </a:spcAft>
            </a:pPr>
            <a:endParaRPr kumimoji="0" lang="en-GB" sz="1800" b="0"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endParaRPr>
          </a:p>
          <a:p>
            <a:pPr algn="just">
              <a:spcAft>
                <a:spcPts val="0"/>
              </a:spcAft>
            </a:pPr>
            <a:r>
              <a:rPr lang="en-GB" sz="1800" dirty="0">
                <a:solidFill>
                  <a:schemeClr val="accent2">
                    <a:lumMod val="75000"/>
                  </a:schemeClr>
                </a:solidFill>
                <a:latin typeface="+mn-lt"/>
                <a:cs typeface="Times New Roman" panose="02020603050405020304" pitchFamily="18" charset="0"/>
              </a:rPr>
              <a:t>INTERPRETATION DER ERGEBNISSE</a:t>
            </a:r>
            <a:r>
              <a:rPr kumimoji="0" lang="en-GB" sz="1800" b="1"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 </a:t>
            </a:r>
            <a:r>
              <a:rPr lang="en-GB" sz="1800" b="0" dirty="0">
                <a:solidFill>
                  <a:schemeClr val="accent2">
                    <a:lumMod val="75000"/>
                  </a:schemeClr>
                </a:solidFill>
                <a:latin typeface="+mn-lt"/>
                <a:cs typeface="Times New Roman" panose="02020603050405020304" pitchFamily="18" charset="0"/>
              </a:rPr>
              <a:t>Die Aktivität der lumbalen paraspinalen Muskeln nimmt im Verhältnis zum Beginn der Rumpfbeugung und -streckung ab, was mit dem Flexions-Relaxations-Phänomen vereinbar ist.</a:t>
            </a:r>
            <a:endParaRPr kumimoji="0" lang="en-GB" sz="18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150065735"/>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3252806-8FCF-4687-A3F8-0AAB7266133C}"/>
              </a:ext>
            </a:extLst>
          </p:cNvPr>
          <p:cNvSpPr>
            <a:spLocks noGrp="1"/>
          </p:cNvSpPr>
          <p:nvPr>
            <p:ph type="title"/>
          </p:nvPr>
        </p:nvSpPr>
        <p:spPr>
          <a:xfrm>
            <a:off x="642600" y="2276872"/>
            <a:ext cx="7858800" cy="989035"/>
          </a:xfrm>
        </p:spPr>
        <p:txBody>
          <a:bodyPr>
            <a:normAutofit/>
          </a:bodyPr>
          <a:lstStyle/>
          <a:p>
            <a:r>
              <a:rPr lang="en-US" sz="2200" dirty="0">
                <a:solidFill>
                  <a:schemeClr val="accent2">
                    <a:lumMod val="75000"/>
                  </a:schemeClr>
                </a:solidFill>
                <a:latin typeface="+mn-lt"/>
              </a:rPr>
              <a:t>Beispiel für die Ergebnisse</a:t>
            </a:r>
          </a:p>
        </p:txBody>
      </p:sp>
      <p:sp>
        <p:nvSpPr>
          <p:cNvPr id="5" name="CuadroTexto 4">
            <a:extLst>
              <a:ext uri="{FF2B5EF4-FFF2-40B4-BE49-F238E27FC236}">
                <a16:creationId xmlns:a16="http://schemas.microsoft.com/office/drawing/2014/main" id="{0AEE2AE8-420C-4090-AEE1-C362C1593623}"/>
              </a:ext>
            </a:extLst>
          </p:cNvPr>
          <p:cNvSpPr txBox="1"/>
          <p:nvPr/>
        </p:nvSpPr>
        <p:spPr>
          <a:xfrm>
            <a:off x="5292080" y="6017915"/>
            <a:ext cx="443865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hlinkClick r:id="rId2" tooltip="http://preguntamos.blogspot.com/2011/11/como-hacer-grupos-de-trabajo-en-el.html"/>
              </a:rPr>
              <a:t>Dieses Foto </a:t>
            </a:r>
            <a:r>
              <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von Autor unbekannt ist lizenziert unter </a:t>
            </a:r>
            <a:r>
              <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hlinkClick r:id="rId3" tooltip="https://creativecommons.org/licenses/by-nc-sa/3.0/"/>
              </a:rPr>
              <a:t>CC BY-SA-NC Lizenz.</a:t>
            </a:r>
            <a:endPar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6" name="Imagen 5">
            <a:extLst>
              <a:ext uri="{FF2B5EF4-FFF2-40B4-BE49-F238E27FC236}">
                <a16:creationId xmlns:a16="http://schemas.microsoft.com/office/drawing/2014/main" id="{0E727E49-8B7B-4E73-AAF6-C5C93D513E8E}"/>
              </a:ext>
            </a:extLst>
          </p:cNvPr>
          <p:cNvPicPr>
            <a:picLocks noChangeAspect="1"/>
          </p:cNvPicPr>
          <p:nvPr/>
        </p:nvPicPr>
        <p:blipFill>
          <a:blip r:embed="rId4"/>
          <a:stretch>
            <a:fillRect/>
          </a:stretch>
        </p:blipFill>
        <p:spPr>
          <a:xfrm>
            <a:off x="3684955" y="3265907"/>
            <a:ext cx="1774090" cy="1926503"/>
          </a:xfrm>
          <a:prstGeom prst="rect">
            <a:avLst/>
          </a:prstGeom>
        </p:spPr>
      </p:pic>
    </p:spTree>
    <p:extLst>
      <p:ext uri="{BB962C8B-B14F-4D97-AF65-F5344CB8AC3E}">
        <p14:creationId xmlns:p14="http://schemas.microsoft.com/office/powerpoint/2010/main" val="301735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31540" y="980728"/>
            <a:ext cx="8280920" cy="1728192"/>
          </a:xfrm>
        </p:spPr>
        <p:txBody>
          <a:bodyPr/>
          <a:lstStyle/>
          <a:p>
            <a:pPr algn="l"/>
            <a:r>
              <a:rPr lang="en-GB" sz="1400" b="0" dirty="0">
                <a:solidFill>
                  <a:schemeClr val="accent2">
                    <a:lumMod val="75000"/>
                  </a:schemeClr>
                </a:solidFill>
                <a:latin typeface="+mn-lt"/>
              </a:rPr>
              <a:t>Nachfolgend werden die Ergebnisse eines Falles nach Durchführung einer Funktionsprüfung der Lendenwirbelsäule besprochen. Dieser Test analysiert </a:t>
            </a:r>
            <a:r>
              <a:rPr lang="en-GB" sz="1400" dirty="0">
                <a:solidFill>
                  <a:schemeClr val="accent2">
                    <a:lumMod val="75000"/>
                  </a:schemeClr>
                </a:solidFill>
                <a:latin typeface="+mn-lt"/>
              </a:rPr>
              <a:t>kinetisch und kinematisch </a:t>
            </a:r>
            <a:r>
              <a:rPr lang="en-GB" sz="1400" b="0" dirty="0">
                <a:solidFill>
                  <a:schemeClr val="accent2">
                    <a:lumMod val="75000"/>
                  </a:schemeClr>
                </a:solidFill>
                <a:latin typeface="+mn-lt"/>
              </a:rPr>
              <a:t>die Bewegung der Lendenwirbelsäule bei einfachen Aktivitäten, um abnormale oder nicht-funktionelle Bewegungen sekundär zu lumbalen Schmerzen zu erkennen.</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Das NEDLUMBAR/IBV-Bewertungssystem wurde zusammen mit Photogrammetrie und zwei kraftdynamometrischen Plattformen als Aufzeichnungstechniken verwendet.</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Zur Durchführung der Bewertung vergleicht dieses System die erzielten Ergebnisse mit denen einer Gruppe von Probanden, deren Merkmale mit denen des Patienten vergleichbar waren (Datenbanken bestehend aus normalen und pathologischen Patienten, segmentiert nach Alter und Geschlecht).</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Das Beurteilungsprotokoll ist standardisiert und umfasst zwei Aktivitäten:</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dirty="0">
                <a:solidFill>
                  <a:schemeClr val="accent2">
                    <a:lumMod val="75000"/>
                  </a:schemeClr>
                </a:solidFill>
                <a:latin typeface="+mn-lt"/>
              </a:rPr>
              <a:t>	</a:t>
            </a:r>
            <a:r>
              <a:rPr lang="en-GB" sz="1400" b="0" dirty="0">
                <a:solidFill>
                  <a:schemeClr val="accent2">
                    <a:lumMod val="75000"/>
                  </a:schemeClr>
                </a:solidFill>
                <a:latin typeface="+mn-lt"/>
              </a:rPr>
              <a:t>Aktivität des </a:t>
            </a:r>
            <a:r>
              <a:rPr lang="en-GB" sz="1400" dirty="0">
                <a:solidFill>
                  <a:schemeClr val="accent2">
                    <a:lumMod val="75000"/>
                  </a:schemeClr>
                </a:solidFill>
                <a:latin typeface="+mn-lt"/>
              </a:rPr>
              <a:t>Aufstehens von einem Stuhl</a:t>
            </a:r>
            <a:r>
              <a:rPr lang="en-GB" sz="1400" b="0" dirty="0">
                <a:solidFill>
                  <a:schemeClr val="accent2">
                    <a:lumMod val="75000"/>
                  </a:schemeClr>
                </a:solidFill>
                <a:latin typeface="+mn-lt"/>
              </a:rPr>
              <a:t>.</a:t>
            </a:r>
            <a:br>
              <a:rPr lang="en-GB" sz="1400" b="0" dirty="0">
                <a:solidFill>
                  <a:schemeClr val="accent2">
                    <a:lumMod val="75000"/>
                  </a:schemeClr>
                </a:solidFill>
                <a:latin typeface="+mn-lt"/>
              </a:rPr>
            </a:br>
            <a:r>
              <a:rPr lang="en-GB" sz="1400" dirty="0">
                <a:solidFill>
                  <a:schemeClr val="accent2">
                    <a:lumMod val="75000"/>
                  </a:schemeClr>
                </a:solidFill>
                <a:latin typeface="+mn-lt"/>
              </a:rPr>
              <a:t>	</a:t>
            </a:r>
            <a:r>
              <a:rPr lang="en-GB" sz="1400" b="0" dirty="0">
                <a:solidFill>
                  <a:schemeClr val="accent2">
                    <a:lumMod val="75000"/>
                  </a:schemeClr>
                </a:solidFill>
                <a:latin typeface="+mn-lt"/>
              </a:rPr>
              <a:t>Aktivität des </a:t>
            </a:r>
            <a:r>
              <a:rPr lang="en-GB" sz="1400" dirty="0">
                <a:solidFill>
                  <a:schemeClr val="accent2">
                    <a:lumMod val="75000"/>
                  </a:schemeClr>
                </a:solidFill>
                <a:latin typeface="+mn-lt"/>
              </a:rPr>
              <a:t>Hebens von Gewichten</a:t>
            </a:r>
            <a:r>
              <a:rPr lang="en-GB" sz="1400" b="0" dirty="0">
                <a:solidFill>
                  <a:schemeClr val="accent2">
                    <a:lumMod val="75000"/>
                  </a:schemeClr>
                </a:solidFill>
                <a:latin typeface="+mn-lt"/>
              </a:rPr>
              <a:t>. </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Die erhaltenen Ergebnisse liefern biomechanische Informationen über das ausgeführte Bewegungsmuster, wie z.B. Kraft, Beweglichkeit, Beschleunigung und Wiederholbarkeit der Bewegung.</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Am Ende wird die Untersuchung der Aktivität in einem Funktionsindex zusammengefasst. Ist das Ergebnis dieses Indexes größer als 90 %, liegt die Fähigkeit der untersuchten Person, die Aktivität auszuführen, im normalen Bereich.</a:t>
            </a:r>
          </a:p>
        </p:txBody>
      </p:sp>
    </p:spTree>
    <p:extLst>
      <p:ext uri="{BB962C8B-B14F-4D97-AF65-F5344CB8AC3E}">
        <p14:creationId xmlns:p14="http://schemas.microsoft.com/office/powerpoint/2010/main" val="4098218067"/>
      </p:ext>
    </p:extLst>
  </p:cSld>
  <p:clrMapOvr>
    <a:masterClrMapping/>
  </p:clrMapOvr>
  <mc:AlternateContent xmlns:mc="http://schemas.openxmlformats.org/markup-compatibility/2006" xmlns:p14="http://schemas.microsoft.com/office/powerpoint/2010/main">
    <mc:Choice Requires="p14">
      <p:transition spd="slow" p14:dur="2000" advTm="3934"/>
    </mc:Choice>
    <mc:Fallback xmlns="">
      <p:transition spd="slow" advTm="393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39BEB49-521E-4593-B6C2-8505A93D7FC4}"/>
              </a:ext>
            </a:extLst>
          </p:cNvPr>
          <p:cNvPicPr>
            <a:picLocks noChangeAspect="1"/>
          </p:cNvPicPr>
          <p:nvPr/>
        </p:nvPicPr>
        <p:blipFill>
          <a:blip r:embed="rId3"/>
          <a:stretch>
            <a:fillRect/>
          </a:stretch>
        </p:blipFill>
        <p:spPr>
          <a:xfrm>
            <a:off x="1406330" y="4581128"/>
            <a:ext cx="2676525" cy="381000"/>
          </a:xfrm>
          <a:prstGeom prst="rect">
            <a:avLst/>
          </a:prstGeom>
        </p:spPr>
      </p:pic>
      <p:pic>
        <p:nvPicPr>
          <p:cNvPr id="6" name="Imagen 5"/>
          <p:cNvPicPr/>
          <p:nvPr/>
        </p:nvPicPr>
        <p:blipFill rotWithShape="1">
          <a:blip r:embed="rId4"/>
          <a:srcRect l="31976" t="47274" r="56774" b="39300"/>
          <a:stretch/>
        </p:blipFill>
        <p:spPr bwMode="auto">
          <a:xfrm>
            <a:off x="6362840" y="682716"/>
            <a:ext cx="1656183" cy="1990506"/>
          </a:xfrm>
          <a:prstGeom prst="rect">
            <a:avLst/>
          </a:prstGeom>
          <a:ln>
            <a:noFill/>
          </a:ln>
          <a:extLst>
            <a:ext uri="{53640926-AAD7-44D8-BBD7-CCE9431645EC}">
              <a14:shadowObscured xmlns:a14="http://schemas.microsoft.com/office/drawing/2010/main"/>
            </a:ext>
          </a:extLst>
        </p:spPr>
      </p:pic>
      <p:pic>
        <p:nvPicPr>
          <p:cNvPr id="2" name="Imagen 1">
            <a:extLst>
              <a:ext uri="{FF2B5EF4-FFF2-40B4-BE49-F238E27FC236}">
                <a16:creationId xmlns:a16="http://schemas.microsoft.com/office/drawing/2014/main" id="{E8298213-4A98-423B-9672-5BE84667AD6D}"/>
              </a:ext>
            </a:extLst>
          </p:cNvPr>
          <p:cNvPicPr>
            <a:picLocks noChangeAspect="1"/>
          </p:cNvPicPr>
          <p:nvPr/>
        </p:nvPicPr>
        <p:blipFill rotWithShape="1">
          <a:blip r:embed="rId5"/>
          <a:srcRect l="6808" r="7214"/>
          <a:stretch/>
        </p:blipFill>
        <p:spPr>
          <a:xfrm>
            <a:off x="182231" y="1831115"/>
            <a:ext cx="5197860" cy="2297447"/>
          </a:xfrm>
          <a:prstGeom prst="rect">
            <a:avLst/>
          </a:prstGeom>
        </p:spPr>
      </p:pic>
      <p:pic>
        <p:nvPicPr>
          <p:cNvPr id="5" name="Imagen 4">
            <a:extLst>
              <a:ext uri="{FF2B5EF4-FFF2-40B4-BE49-F238E27FC236}">
                <a16:creationId xmlns:a16="http://schemas.microsoft.com/office/drawing/2014/main" id="{98DEC6EC-50CF-40C4-BE51-0D81E59B74EA}"/>
              </a:ext>
            </a:extLst>
          </p:cNvPr>
          <p:cNvPicPr>
            <a:picLocks noChangeAspect="1"/>
          </p:cNvPicPr>
          <p:nvPr/>
        </p:nvPicPr>
        <p:blipFill>
          <a:blip r:embed="rId6"/>
          <a:stretch>
            <a:fillRect/>
          </a:stretch>
        </p:blipFill>
        <p:spPr>
          <a:xfrm>
            <a:off x="5462143" y="2422917"/>
            <a:ext cx="3457575" cy="3448050"/>
          </a:xfrm>
          <a:prstGeom prst="rect">
            <a:avLst/>
          </a:prstGeom>
        </p:spPr>
      </p:pic>
      <p:sp>
        <p:nvSpPr>
          <p:cNvPr id="3" name="CuadroTexto 2">
            <a:extLst>
              <a:ext uri="{FF2B5EF4-FFF2-40B4-BE49-F238E27FC236}">
                <a16:creationId xmlns:a16="http://schemas.microsoft.com/office/drawing/2014/main" id="{E499E62F-BC41-4D98-8459-6DF588459F20}"/>
              </a:ext>
            </a:extLst>
          </p:cNvPr>
          <p:cNvSpPr txBox="1"/>
          <p:nvPr/>
        </p:nvSpPr>
        <p:spPr>
          <a:xfrm>
            <a:off x="1691680" y="1170897"/>
            <a:ext cx="3456384" cy="400110"/>
          </a:xfrm>
          <a:prstGeom prst="rect">
            <a:avLst/>
          </a:prstGeom>
          <a:noFill/>
        </p:spPr>
        <p:txBody>
          <a:bodyPr wrap="square" rtlCol="0">
            <a:spAutoFit/>
          </a:bodyPr>
          <a:lstStyle/>
          <a:p>
            <a:r>
              <a:rPr lang="en-GB" sz="2000" b="0" dirty="0">
                <a:solidFill>
                  <a:schemeClr val="accent2">
                    <a:lumMod val="75000"/>
                  </a:schemeClr>
                </a:solidFill>
              </a:rPr>
              <a:t>Aktivität: </a:t>
            </a:r>
            <a:r>
              <a:rPr lang="en-GB" sz="2000" dirty="0">
                <a:solidFill>
                  <a:schemeClr val="accent2">
                    <a:lumMod val="75000"/>
                  </a:schemeClr>
                </a:solidFill>
              </a:rPr>
              <a:t>Aufstehen von einem Stuhl</a:t>
            </a:r>
          </a:p>
        </p:txBody>
      </p:sp>
    </p:spTree>
  </p:cSld>
  <p:clrMapOvr>
    <a:masterClrMapping/>
  </p:clrMapOvr>
  <mc:AlternateContent xmlns:mc="http://schemas.openxmlformats.org/markup-compatibility/2006" xmlns:p14="http://schemas.microsoft.com/office/powerpoint/2010/main">
    <mc:Choice Requires="p14">
      <p:transition spd="slow" p14:dur="2000" advTm="107653"/>
    </mc:Choice>
    <mc:Fallback xmlns="">
      <p:transition spd="slow" advTm="107653"/>
    </mc:Fallback>
  </mc:AlternateContent>
  <p:extLst>
    <p:ext uri="{E180D4A7-C9FB-4DFB-919C-405C955672EB}">
      <p14:showEvtLst xmlns:p14="http://schemas.microsoft.com/office/powerpoint/2010/main">
        <p14:playEvt time="2" objId="3"/>
        <p14:stopEvt time="107114" objId="3"/>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rotWithShape="1">
          <a:blip r:embed="rId3"/>
          <a:srcRect l="54367" t="47274" r="33626" b="39300"/>
          <a:stretch/>
        </p:blipFill>
        <p:spPr bwMode="auto">
          <a:xfrm>
            <a:off x="6810414" y="3480056"/>
            <a:ext cx="1539217" cy="2135316"/>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F10FFAB2-06EA-4A3B-84B2-9556591DF4EA}"/>
              </a:ext>
            </a:extLst>
          </p:cNvPr>
          <p:cNvPicPr>
            <a:picLocks noChangeAspect="1"/>
          </p:cNvPicPr>
          <p:nvPr/>
        </p:nvPicPr>
        <p:blipFill>
          <a:blip r:embed="rId4"/>
          <a:stretch>
            <a:fillRect/>
          </a:stretch>
        </p:blipFill>
        <p:spPr>
          <a:xfrm>
            <a:off x="6220966" y="5356177"/>
            <a:ext cx="2752725" cy="504825"/>
          </a:xfrm>
          <a:prstGeom prst="rect">
            <a:avLst/>
          </a:prstGeom>
        </p:spPr>
      </p:pic>
      <p:pic>
        <p:nvPicPr>
          <p:cNvPr id="13" name="Imagen 12">
            <a:extLst>
              <a:ext uri="{FF2B5EF4-FFF2-40B4-BE49-F238E27FC236}">
                <a16:creationId xmlns:a16="http://schemas.microsoft.com/office/drawing/2014/main" id="{B8EE6219-9617-4817-B96A-9FEF83C6BB63}"/>
              </a:ext>
            </a:extLst>
          </p:cNvPr>
          <p:cNvPicPr>
            <a:picLocks noChangeAspect="1"/>
          </p:cNvPicPr>
          <p:nvPr/>
        </p:nvPicPr>
        <p:blipFill>
          <a:blip r:embed="rId5"/>
          <a:stretch>
            <a:fillRect/>
          </a:stretch>
        </p:blipFill>
        <p:spPr>
          <a:xfrm>
            <a:off x="1187624" y="1224651"/>
            <a:ext cx="6600825" cy="2009775"/>
          </a:xfrm>
          <a:prstGeom prst="rect">
            <a:avLst/>
          </a:prstGeom>
        </p:spPr>
      </p:pic>
      <p:pic>
        <p:nvPicPr>
          <p:cNvPr id="14" name="Imagen 13">
            <a:extLst>
              <a:ext uri="{FF2B5EF4-FFF2-40B4-BE49-F238E27FC236}">
                <a16:creationId xmlns:a16="http://schemas.microsoft.com/office/drawing/2014/main" id="{D8625C1A-FC5E-4D7C-AE2D-4D269C25C9CF}"/>
              </a:ext>
            </a:extLst>
          </p:cNvPr>
          <p:cNvPicPr>
            <a:picLocks noChangeAspect="1"/>
          </p:cNvPicPr>
          <p:nvPr/>
        </p:nvPicPr>
        <p:blipFill>
          <a:blip r:embed="rId6"/>
          <a:stretch>
            <a:fillRect/>
          </a:stretch>
        </p:blipFill>
        <p:spPr>
          <a:xfrm>
            <a:off x="187614" y="3393992"/>
            <a:ext cx="6010275" cy="2657475"/>
          </a:xfrm>
          <a:prstGeom prst="rect">
            <a:avLst/>
          </a:prstGeom>
        </p:spPr>
      </p:pic>
      <p:sp>
        <p:nvSpPr>
          <p:cNvPr id="2" name="Rectángulo 1">
            <a:extLst>
              <a:ext uri="{FF2B5EF4-FFF2-40B4-BE49-F238E27FC236}">
                <a16:creationId xmlns:a16="http://schemas.microsoft.com/office/drawing/2014/main" id="{1B542283-AAA1-42EC-BA96-A7CB3074F348}"/>
              </a:ext>
            </a:extLst>
          </p:cNvPr>
          <p:cNvSpPr/>
          <p:nvPr/>
        </p:nvSpPr>
        <p:spPr>
          <a:xfrm>
            <a:off x="3023532" y="744758"/>
            <a:ext cx="2929007" cy="400110"/>
          </a:xfrm>
          <a:prstGeom prst="rect">
            <a:avLst/>
          </a:prstGeom>
        </p:spPr>
        <p:txBody>
          <a:bodyPr wrap="none">
            <a:spAutoFit/>
          </a:bodyPr>
          <a:lstStyle/>
          <a:p>
            <a:r>
              <a:rPr lang="en-GB" sz="2000" b="0" dirty="0">
                <a:solidFill>
                  <a:schemeClr val="accent2">
                    <a:lumMod val="75000"/>
                  </a:schemeClr>
                </a:solidFill>
              </a:rPr>
              <a:t>Aktivität: </a:t>
            </a:r>
            <a:r>
              <a:rPr lang="en-GB" sz="2000" dirty="0">
                <a:solidFill>
                  <a:schemeClr val="accent2">
                    <a:lumMod val="75000"/>
                  </a:schemeClr>
                </a:solidFill>
              </a:rPr>
              <a:t>Heben eines Gewichts</a:t>
            </a:r>
          </a:p>
        </p:txBody>
      </p:sp>
    </p:spTree>
    <p:extLst>
      <p:ext uri="{BB962C8B-B14F-4D97-AF65-F5344CB8AC3E}">
        <p14:creationId xmlns:p14="http://schemas.microsoft.com/office/powerpoint/2010/main" val="3306312994"/>
      </p:ext>
    </p:extLst>
  </p:cSld>
  <p:clrMapOvr>
    <a:masterClrMapping/>
  </p:clrMapOvr>
  <mc:AlternateContent xmlns:mc="http://schemas.openxmlformats.org/markup-compatibility/2006" xmlns:p14="http://schemas.microsoft.com/office/powerpoint/2010/main">
    <mc:Choice Requires="p14">
      <p:transition spd="slow" p14:dur="2000" advTm="83318"/>
    </mc:Choice>
    <mc:Fallback xmlns="">
      <p:transition spd="slow" advTm="83318"/>
    </mc:Fallback>
  </mc:AlternateContent>
  <p:extLst>
    <p:ext uri="{E180D4A7-C9FB-4DFB-919C-405C955672EB}">
      <p14:showEvtLst xmlns:p14="http://schemas.microsoft.com/office/powerpoint/2010/main">
        <p14:playEvt time="0" objId="5"/>
        <p14:stopEvt time="82580" objId="5"/>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3276399-39CC-4C0D-A808-536536986EC0}"/>
              </a:ext>
            </a:extLst>
          </p:cNvPr>
          <p:cNvPicPr>
            <a:picLocks noChangeAspect="1"/>
          </p:cNvPicPr>
          <p:nvPr/>
        </p:nvPicPr>
        <p:blipFill>
          <a:blip r:embed="rId3"/>
          <a:stretch>
            <a:fillRect/>
          </a:stretch>
        </p:blipFill>
        <p:spPr>
          <a:xfrm>
            <a:off x="5868144" y="1492614"/>
            <a:ext cx="2651185" cy="2407188"/>
          </a:xfrm>
          <a:prstGeom prst="rect">
            <a:avLst/>
          </a:prstGeom>
          <a:effectLst>
            <a:outerShdw dist="50800" dir="5400000" sx="1000" sy="1000" algn="ctr" rotWithShape="0">
              <a:srgbClr val="000000"/>
            </a:outerShdw>
            <a:reflection endPos="65000" dist="50800" dir="5400000" sy="-100000" algn="bl" rotWithShape="0"/>
          </a:effectLst>
        </p:spPr>
      </p:pic>
      <p:sp>
        <p:nvSpPr>
          <p:cNvPr id="2" name="Título 1">
            <a:extLst>
              <a:ext uri="{FF2B5EF4-FFF2-40B4-BE49-F238E27FC236}">
                <a16:creationId xmlns:a16="http://schemas.microsoft.com/office/drawing/2014/main" id="{327C0D4A-D177-43A1-BD0B-A0A07A5C2574}"/>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240B1C7C-77B9-4CFF-A530-9D05598C3CFE}"/>
              </a:ext>
            </a:extLst>
          </p:cNvPr>
          <p:cNvSpPr>
            <a:spLocks noGrp="1"/>
          </p:cNvSpPr>
          <p:nvPr>
            <p:ph type="body" idx="1"/>
          </p:nvPr>
        </p:nvSpPr>
        <p:spPr>
          <a:xfrm>
            <a:off x="3419872" y="728242"/>
            <a:ext cx="2952328" cy="639762"/>
          </a:xfrm>
        </p:spPr>
        <p:txBody>
          <a:bodyPr/>
          <a:lstStyle/>
          <a:p>
            <a:r>
              <a:rPr lang="es-ES" sz="2200" dirty="0" err="1">
                <a:solidFill>
                  <a:schemeClr val="accent2">
                    <a:lumMod val="75000"/>
                  </a:schemeClr>
                </a:solidFill>
              </a:rPr>
              <a:t>Aktivität der Klasse</a:t>
            </a:r>
            <a:endParaRPr lang="es-ES" sz="2200" dirty="0">
              <a:solidFill>
                <a:schemeClr val="accent2">
                  <a:lumMod val="75000"/>
                </a:schemeClr>
              </a:solidFill>
            </a:endParaRPr>
          </a:p>
        </p:txBody>
      </p:sp>
      <p:sp>
        <p:nvSpPr>
          <p:cNvPr id="4" name="Marcador de contenido 3">
            <a:extLst>
              <a:ext uri="{FF2B5EF4-FFF2-40B4-BE49-F238E27FC236}">
                <a16:creationId xmlns:a16="http://schemas.microsoft.com/office/drawing/2014/main" id="{EE7943D1-D021-4059-8C1D-9576A61180D2}"/>
              </a:ext>
            </a:extLst>
          </p:cNvPr>
          <p:cNvSpPr>
            <a:spLocks noGrp="1"/>
          </p:cNvSpPr>
          <p:nvPr>
            <p:ph sz="half" idx="2"/>
          </p:nvPr>
        </p:nvSpPr>
        <p:spPr>
          <a:xfrm>
            <a:off x="615084" y="2492896"/>
            <a:ext cx="5076334" cy="1152128"/>
          </a:xfrm>
        </p:spPr>
        <p:txBody>
          <a:bodyPr/>
          <a:lstStyle/>
          <a:p>
            <a:pPr algn="ctr"/>
            <a:r>
              <a:rPr lang="en-US" sz="2000" dirty="0">
                <a:solidFill>
                  <a:schemeClr val="accent2">
                    <a:lumMod val="75000"/>
                  </a:schemeClr>
                </a:solidFill>
              </a:rPr>
              <a:t>Arbeiten an einem klinischen Fall (Dokument)</a:t>
            </a:r>
            <a:endParaRPr lang="es-ES" sz="2000" dirty="0">
              <a:solidFill>
                <a:schemeClr val="accent2">
                  <a:lumMod val="75000"/>
                </a:schemeClr>
              </a:solidFill>
            </a:endParaRPr>
          </a:p>
        </p:txBody>
      </p:sp>
      <p:pic>
        <p:nvPicPr>
          <p:cNvPr id="6" name="Imagen 5">
            <a:extLst>
              <a:ext uri="{FF2B5EF4-FFF2-40B4-BE49-F238E27FC236}">
                <a16:creationId xmlns:a16="http://schemas.microsoft.com/office/drawing/2014/main" id="{D75316C5-A8F9-4D63-9A53-82291B6AB3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3517319"/>
            <a:ext cx="1771015" cy="1929130"/>
          </a:xfrm>
          <a:prstGeom prst="rect">
            <a:avLst/>
          </a:prstGeom>
          <a:noFill/>
        </p:spPr>
      </p:pic>
    </p:spTree>
    <p:extLst>
      <p:ext uri="{BB962C8B-B14F-4D97-AF65-F5344CB8AC3E}">
        <p14:creationId xmlns:p14="http://schemas.microsoft.com/office/powerpoint/2010/main" val="398550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2627784" y="908720"/>
            <a:ext cx="4474840" cy="639762"/>
          </a:xfrm>
        </p:spPr>
        <p:txBody>
          <a:bodyPr/>
          <a:lstStyle/>
          <a:p>
            <a:r>
              <a:rPr lang="en-US" sz="2200" dirty="0">
                <a:solidFill>
                  <a:schemeClr val="accent2">
                    <a:lumMod val="75000"/>
                  </a:schemeClr>
                </a:solidFill>
              </a:rPr>
              <a:t>Leitfaden für Fragen</a:t>
            </a:r>
          </a:p>
        </p:txBody>
      </p:sp>
      <p:sp>
        <p:nvSpPr>
          <p:cNvPr id="7" name="Rectángulo 6">
            <a:extLst>
              <a:ext uri="{FF2B5EF4-FFF2-40B4-BE49-F238E27FC236}">
                <a16:creationId xmlns:a16="http://schemas.microsoft.com/office/drawing/2014/main" id="{9A864327-8D8B-40EC-AFE6-80D1E3EFB576}"/>
              </a:ext>
            </a:extLst>
          </p:cNvPr>
          <p:cNvSpPr/>
          <p:nvPr/>
        </p:nvSpPr>
        <p:spPr>
          <a:xfrm>
            <a:off x="179512" y="1778908"/>
            <a:ext cx="8640960" cy="4388381"/>
          </a:xfrm>
          <a:prstGeom prst="rect">
            <a:avLst/>
          </a:prstGeom>
        </p:spPr>
        <p:txBody>
          <a:bodyPr wrap="square">
            <a:spAutoFit/>
          </a:bodyPr>
          <a:lstStyle/>
          <a:p>
            <a:pPr marL="187325" lvl="0" defTabSz="642938">
              <a:spcBef>
                <a:spcPts val="1675"/>
              </a:spcBef>
              <a:buSzPct val="171000"/>
              <a:defRPr/>
            </a:pPr>
            <a:r>
              <a:rPr lang="en-US" sz="1800" b="0" kern="0" dirty="0">
                <a:solidFill>
                  <a:schemeClr val="accent2">
                    <a:lumMod val="75000"/>
                  </a:schemeClr>
                </a:solidFill>
                <a:latin typeface="Arial"/>
              </a:rPr>
              <a:t>Waren die erhaltenen Datensätze gültig in Bezug auf die Wiederholbarkeit?</a:t>
            </a:r>
          </a:p>
          <a:p>
            <a:pPr marL="187325" lvl="0" defTabSz="642938">
              <a:spcBef>
                <a:spcPts val="1675"/>
              </a:spcBef>
              <a:buSzPct val="171000"/>
              <a:defRPr/>
            </a:pPr>
            <a:r>
              <a:rPr lang="en-US" sz="1800" b="0" kern="0" dirty="0">
                <a:solidFill>
                  <a:schemeClr val="accent2">
                    <a:lumMod val="75000"/>
                  </a:schemeClr>
                </a:solidFill>
                <a:latin typeface="Arial"/>
              </a:rPr>
              <a:t>War ein gültiger Straight Leg Raising Test notwendig?</a:t>
            </a:r>
          </a:p>
          <a:p>
            <a:pPr marL="187325" lvl="0" defTabSz="642938">
              <a:spcBef>
                <a:spcPts val="1675"/>
              </a:spcBef>
              <a:buSzPct val="171000"/>
              <a:defRPr/>
            </a:pPr>
            <a:r>
              <a:rPr lang="en-US" sz="1800" b="0" kern="0" dirty="0">
                <a:solidFill>
                  <a:schemeClr val="accent2">
                    <a:lumMod val="75000"/>
                  </a:schemeClr>
                </a:solidFill>
                <a:latin typeface="Arial"/>
              </a:rPr>
              <a:t>Wie groß war der maximale Bereich, der für jede Bewegung aufgezeichnet wurde?</a:t>
            </a:r>
          </a:p>
          <a:p>
            <a:pPr marL="187325" lvl="0" defTabSz="642938">
              <a:spcBef>
                <a:spcPts val="1675"/>
              </a:spcBef>
              <a:buSzPct val="171000"/>
              <a:defRPr/>
            </a:pPr>
            <a:r>
              <a:rPr lang="en-US" sz="1800" b="0" kern="0" dirty="0">
                <a:solidFill>
                  <a:schemeClr val="accent2">
                    <a:lumMod val="75000"/>
                  </a:schemeClr>
                </a:solidFill>
                <a:latin typeface="Arial"/>
              </a:rPr>
              <a:t>Wird die für jede Achse erfasste Beweglichkeit als normal angesehen?</a:t>
            </a:r>
          </a:p>
          <a:p>
            <a:pPr marL="187325" lvl="0" defTabSz="642938">
              <a:spcBef>
                <a:spcPts val="1675"/>
              </a:spcBef>
              <a:buSzPct val="171000"/>
              <a:defRPr/>
            </a:pPr>
            <a:r>
              <a:rPr lang="en-US" sz="1800" b="0" kern="0" dirty="0">
                <a:solidFill>
                  <a:schemeClr val="accent2">
                    <a:lumMod val="75000"/>
                  </a:schemeClr>
                </a:solidFill>
                <a:latin typeface="Arial"/>
              </a:rPr>
              <a:t>Welche Werte wurden als Referenz für die Normalität genommen?</a:t>
            </a:r>
          </a:p>
          <a:p>
            <a:pPr marL="187325" lvl="0" defTabSz="642938">
              <a:spcBef>
                <a:spcPts val="1675"/>
              </a:spcBef>
              <a:buSzPct val="171000"/>
              <a:defRPr/>
            </a:pPr>
            <a:r>
              <a:rPr lang="en-US" sz="1800" b="0" kern="0" dirty="0">
                <a:solidFill>
                  <a:schemeClr val="accent2">
                    <a:lumMod val="75000"/>
                  </a:schemeClr>
                </a:solidFill>
                <a:latin typeface="Arial"/>
              </a:rPr>
              <a:t>Was ist die am stärksten eingeschränkte Bewegung bzw. mit dem größten Verlust an Beweglichkeit? Und die am wenigsten eingeschränkte Bewegung?</a:t>
            </a:r>
          </a:p>
          <a:p>
            <a:pPr marL="187325" lvl="0" defTabSz="642938">
              <a:spcBef>
                <a:spcPts val="1675"/>
              </a:spcBef>
              <a:buSzPct val="171000"/>
              <a:defRPr/>
            </a:pPr>
            <a:r>
              <a:rPr lang="en-US" sz="1800" b="0" kern="0" dirty="0">
                <a:solidFill>
                  <a:schemeClr val="accent2">
                    <a:lumMod val="75000"/>
                  </a:schemeClr>
                </a:solidFill>
                <a:latin typeface="Arial"/>
              </a:rPr>
              <a:t>Wird der Verlust der Mobilität signifikant erfasst?</a:t>
            </a:r>
          </a:p>
          <a:p>
            <a:pPr marL="187325" lvl="0" defTabSz="642938">
              <a:spcBef>
                <a:spcPts val="1675"/>
              </a:spcBef>
              <a:buSzPct val="171000"/>
              <a:defRPr/>
            </a:pPr>
            <a:r>
              <a:rPr lang="en-US" sz="1800" b="0" kern="0" dirty="0">
                <a:solidFill>
                  <a:schemeClr val="accent2">
                    <a:lumMod val="75000"/>
                  </a:schemeClr>
                </a:solidFill>
                <a:latin typeface="Arial"/>
              </a:rPr>
              <a:t>Wurden wichtige Asymmetrien in der Lateralität der Bewegungen gefunden?</a:t>
            </a:r>
          </a:p>
        </p:txBody>
      </p:sp>
    </p:spTree>
    <p:extLst>
      <p:ext uri="{BB962C8B-B14F-4D97-AF65-F5344CB8AC3E}">
        <p14:creationId xmlns:p14="http://schemas.microsoft.com/office/powerpoint/2010/main" val="32856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528" y="1175841"/>
            <a:ext cx="8135938" cy="430887"/>
          </a:xfrm>
          <a:prstGeom prst="rect">
            <a:avLst/>
          </a:prstGeom>
        </p:spPr>
        <p:txBody>
          <a:bodyPr>
            <a:spAutoFit/>
          </a:bodyPr>
          <a:lstStyle/>
          <a:p>
            <a:pPr algn="ctr">
              <a:defRPr/>
            </a:pPr>
            <a:r>
              <a:rPr lang="es-ES" sz="2200" dirty="0">
                <a:solidFill>
                  <a:schemeClr val="accent2">
                    <a:lumMod val="75000"/>
                  </a:schemeClr>
                </a:solidFill>
              </a:rPr>
              <a:t>ZIELE</a:t>
            </a:r>
            <a:endParaRPr lang="en-US" sz="2200" b="0" dirty="0">
              <a:solidFill>
                <a:schemeClr val="accent2">
                  <a:lumMod val="75000"/>
                </a:schemeClr>
              </a:solidFill>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539651" y="1988840"/>
            <a:ext cx="8064698" cy="3477875"/>
          </a:xfrm>
          <a:prstGeom prst="rect">
            <a:avLst/>
          </a:prstGeom>
        </p:spPr>
        <p:txBody>
          <a:bodyPr wrap="square">
            <a:spAutoFit/>
          </a:bodyPr>
          <a:lstStyle/>
          <a:p>
            <a:pPr marL="342900" indent="-342900">
              <a:buFont typeface="Arial" panose="020B0604020202020204" pitchFamily="34" charset="0"/>
              <a:buChar char="•"/>
              <a:defRPr/>
            </a:pPr>
            <a:r>
              <a:rPr lang="en-GB" sz="2000" b="0" dirty="0">
                <a:solidFill>
                  <a:schemeClr val="accent2">
                    <a:lumMod val="75000"/>
                  </a:schemeClr>
                </a:solidFill>
              </a:rPr>
              <a:t>Die normalen Ergebnisse einer lumbalen biomechanischen Beurteilung zu erkennen.</a:t>
            </a:r>
          </a:p>
          <a:p>
            <a:pPr>
              <a:defRPr/>
            </a:pPr>
            <a:endParaRPr lang="en-GB" sz="2000" b="0" dirty="0">
              <a:solidFill>
                <a:schemeClr val="accent2">
                  <a:lumMod val="75000"/>
                </a:schemeClr>
              </a:solidFill>
            </a:endParaRPr>
          </a:p>
          <a:p>
            <a:pPr marL="342900" indent="-342900">
              <a:buFont typeface="Arial" panose="020B0604020202020204" pitchFamily="34" charset="0"/>
              <a:buChar char="•"/>
              <a:defRPr/>
            </a:pPr>
            <a:r>
              <a:rPr lang="en-GB" sz="2000" b="0" dirty="0">
                <a:solidFill>
                  <a:schemeClr val="accent2">
                    <a:lumMod val="75000"/>
                  </a:schemeClr>
                </a:solidFill>
              </a:rPr>
              <a:t>Sich mit der Interpretation der Ergebnisse der lumbalen biomechanischen Beurteilung in einer normalen Population vertraut machen.</a:t>
            </a:r>
          </a:p>
          <a:p>
            <a:pPr>
              <a:defRPr/>
            </a:pPr>
            <a:endParaRPr lang="en-GB" sz="2000" b="0" dirty="0">
              <a:solidFill>
                <a:schemeClr val="accent2">
                  <a:lumMod val="75000"/>
                </a:schemeClr>
              </a:solidFill>
            </a:endParaRPr>
          </a:p>
          <a:p>
            <a:pPr marL="342900" indent="-342900">
              <a:buFont typeface="Arial" panose="020B0604020202020204" pitchFamily="34" charset="0"/>
              <a:buChar char="•"/>
              <a:defRPr/>
            </a:pPr>
            <a:r>
              <a:rPr lang="en-GB" sz="2000" b="0" dirty="0">
                <a:solidFill>
                  <a:schemeClr val="accent2">
                    <a:lumMod val="75000"/>
                  </a:schemeClr>
                </a:solidFill>
              </a:rPr>
              <a:t>Sich mit der Interpretation der Ergebnisse vertraut machen, die bei der Beurteilung der Lendenmuskelkraft in einer normalen Population erzielt werden.</a:t>
            </a:r>
          </a:p>
          <a:p>
            <a:pPr marL="342900" indent="-342900">
              <a:buFont typeface="Arial" panose="020B0604020202020204" pitchFamily="34" charset="0"/>
              <a:buChar char="•"/>
              <a:defRPr/>
            </a:pPr>
            <a:endParaRPr lang="en-GB" sz="2000" b="0" dirty="0">
              <a:solidFill>
                <a:schemeClr val="accent2">
                  <a:lumMod val="75000"/>
                </a:schemeClr>
              </a:solidFill>
            </a:endParaRPr>
          </a:p>
          <a:p>
            <a:pPr marL="342900" indent="-342900">
              <a:buFont typeface="Arial" panose="020B0604020202020204" pitchFamily="34" charset="0"/>
              <a:buChar char="•"/>
              <a:defRPr/>
            </a:pPr>
            <a:r>
              <a:rPr lang="en-GB" sz="2000" b="0" dirty="0">
                <a:solidFill>
                  <a:schemeClr val="accent2">
                    <a:lumMod val="75000"/>
                  </a:schemeClr>
                </a:solidFill>
              </a:rPr>
              <a:t>Das erworbene Wissen auf einen klinischen Fall anwenden.</a:t>
            </a: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3131840" y="908720"/>
            <a:ext cx="4474840" cy="639762"/>
          </a:xfrm>
        </p:spPr>
        <p:txBody>
          <a:bodyPr/>
          <a:lstStyle/>
          <a:p>
            <a:r>
              <a:rPr lang="en-US" sz="2200" dirty="0">
                <a:solidFill>
                  <a:schemeClr val="accent2">
                    <a:lumMod val="75000"/>
                  </a:schemeClr>
                </a:solidFill>
              </a:rPr>
              <a:t>Gehäuse-Lösung</a:t>
            </a:r>
          </a:p>
        </p:txBody>
      </p:sp>
      <p:sp>
        <p:nvSpPr>
          <p:cNvPr id="7" name="Rectángulo 6">
            <a:extLst>
              <a:ext uri="{FF2B5EF4-FFF2-40B4-BE49-F238E27FC236}">
                <a16:creationId xmlns:a16="http://schemas.microsoft.com/office/drawing/2014/main" id="{9A864327-8D8B-40EC-AFE6-80D1E3EFB576}"/>
              </a:ext>
            </a:extLst>
          </p:cNvPr>
          <p:cNvSpPr/>
          <p:nvPr/>
        </p:nvSpPr>
        <p:spPr>
          <a:xfrm>
            <a:off x="179512" y="1501745"/>
            <a:ext cx="8784976" cy="4439677"/>
          </a:xfrm>
          <a:prstGeom prst="rect">
            <a:avLst/>
          </a:prstGeom>
        </p:spPr>
        <p:txBody>
          <a:bodyPr wrap="square">
            <a:spAutoFit/>
          </a:bodyPr>
          <a:lstStyle/>
          <a:p>
            <a:pPr marL="187325" defTabSz="642938">
              <a:spcBef>
                <a:spcPts val="1675"/>
              </a:spcBef>
              <a:buSzPct val="171000"/>
              <a:defRPr/>
            </a:pPr>
            <a:r>
              <a:rPr lang="en-US" sz="1800" b="0" kern="0" dirty="0">
                <a:solidFill>
                  <a:schemeClr val="accent2">
                    <a:lumMod val="75000"/>
                  </a:schemeClr>
                </a:solidFill>
                <a:latin typeface="Arial"/>
              </a:rPr>
              <a:t>Waren die erhaltenen Aufzeichnungen gültig in Bezug auf die Wiederholbarkeit? </a:t>
            </a:r>
            <a:r>
              <a:rPr lang="en-US" sz="1800" b="0" kern="0" dirty="0">
                <a:solidFill>
                  <a:srgbClr val="FF0000"/>
                </a:solidFill>
                <a:latin typeface="Arial"/>
              </a:rPr>
              <a:t>Ja, sie erfüllen die Validitätskriterien der AMA; es werden drei aufeinanderfolgende Wiederholungen erhalten, deren maximaler Flexions- und Extensionswert innerhalb von 5º vom Mittelwert liegt.</a:t>
            </a:r>
            <a:endParaRPr kumimoji="0" lang="en-US" sz="1800" b="0" i="0" u="none" strike="noStrike" kern="0" cap="none" spc="0" normalizeH="0" baseline="0" noProof="0" dirty="0">
              <a:ln>
                <a:noFill/>
              </a:ln>
              <a:solidFill>
                <a:schemeClr val="tx1"/>
              </a:solidFill>
              <a:effectLst/>
              <a:uLnTx/>
              <a:uFillTx/>
              <a:latin typeface="Arial"/>
              <a:ea typeface="+mn-ea"/>
              <a:cs typeface="Arial" panose="020B0604020202020204" pitchFamily="34" charset="0"/>
              <a:sym typeface="Arial" panose="020B0604020202020204" pitchFamily="34" charset="0"/>
            </a:endParaRPr>
          </a:p>
          <a:p>
            <a:pPr marL="187325" defTabSz="642938">
              <a:spcBef>
                <a:spcPts val="1675"/>
              </a:spcBef>
              <a:buSzPct val="171000"/>
              <a:defRPr/>
            </a:pPr>
            <a:r>
              <a:rPr lang="en-US" sz="1800" b="0" kern="0" dirty="0">
                <a:solidFill>
                  <a:schemeClr val="accent2">
                    <a:lumMod val="75000"/>
                  </a:schemeClr>
                </a:solidFill>
                <a:latin typeface="Arial"/>
              </a:rPr>
              <a:t>War ein gültiger Straight Leg Raising Test notwendig? </a:t>
            </a:r>
            <a:r>
              <a:rPr lang="en-US" sz="1800" b="0" kern="0" dirty="0">
                <a:solidFill>
                  <a:srgbClr val="FF0000"/>
                </a:solidFill>
                <a:latin typeface="Arial"/>
              </a:rPr>
              <a:t>Nein, da die von den Inklinometern am Kreuzbein erfasste Flexions-Extensions-Mobilität größer als 55º war.</a:t>
            </a:r>
          </a:p>
          <a:p>
            <a:pPr marL="187325" defTabSz="642938">
              <a:spcBef>
                <a:spcPts val="1675"/>
              </a:spcBef>
              <a:buSzPct val="171000"/>
              <a:defRPr/>
            </a:pPr>
            <a:r>
              <a:rPr lang="en-US" sz="1800" b="0" kern="0" dirty="0">
                <a:solidFill>
                  <a:schemeClr val="accent2">
                    <a:lumMod val="75000"/>
                  </a:schemeClr>
                </a:solidFill>
                <a:latin typeface="Arial"/>
              </a:rPr>
              <a:t>Wie groß war der maximale Bereich, der für jede Bewegung aufgezeichnet wurde? </a:t>
            </a:r>
            <a:r>
              <a:rPr lang="en-US" sz="1800" b="0" kern="0" dirty="0">
                <a:solidFill>
                  <a:srgbClr val="FF0000"/>
                </a:solidFill>
                <a:latin typeface="Arial"/>
              </a:rPr>
              <a:t>Flexion: 25º Extension: 5º Linke seitliche Flexion: 23º Rechte seitliche Flexion: 22º</a:t>
            </a:r>
          </a:p>
          <a:p>
            <a:pPr marL="187325" lvl="0" defTabSz="642938">
              <a:spcBef>
                <a:spcPts val="1675"/>
              </a:spcBef>
              <a:buSzPct val="171000"/>
              <a:defRPr/>
            </a:pPr>
            <a:r>
              <a:rPr lang="en-US" sz="1800" b="0" kern="0" dirty="0">
                <a:solidFill>
                  <a:schemeClr val="accent2">
                    <a:lumMod val="75000"/>
                  </a:schemeClr>
                </a:solidFill>
                <a:latin typeface="Arial"/>
              </a:rPr>
              <a:t>Wird die für jede Achse aufgezeichnete Beweglichkeit als normal angesehen? </a:t>
            </a:r>
            <a:r>
              <a:rPr lang="en-US" sz="1800" b="0" kern="0" dirty="0">
                <a:solidFill>
                  <a:srgbClr val="FF0000"/>
                </a:solidFill>
                <a:latin typeface="Arial"/>
              </a:rPr>
              <a:t>Nein, denn es besteht ein erheblicher Verlust an Beweglichkeit in Bezug auf die Werte, die als Referenz genommen wurden. Zum Beispiel gibt es einen Mobilitätsverlust von 75% für die Extension und 50% für die Flexion. </a:t>
            </a:r>
            <a:endParaRPr kumimoji="0" lang="es-ES" sz="1800" b="0" i="0" u="none" strike="noStrike" kern="0" cap="none" spc="0" normalizeH="0" baseline="0" noProof="0" dirty="0">
              <a:ln>
                <a:noFill/>
              </a:ln>
              <a:solidFill>
                <a:srgbClr val="FF0000"/>
              </a:solidFill>
              <a:effectLst/>
              <a:uLnTx/>
              <a:uFillTx/>
              <a:latin typeface="Arial"/>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06029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3131840" y="620688"/>
            <a:ext cx="4474840" cy="639762"/>
          </a:xfrm>
        </p:spPr>
        <p:txBody>
          <a:bodyPr/>
          <a:lstStyle/>
          <a:p>
            <a:r>
              <a:rPr lang="en-US" sz="2200" dirty="0">
                <a:solidFill>
                  <a:schemeClr val="accent2">
                    <a:lumMod val="75000"/>
                  </a:schemeClr>
                </a:solidFill>
              </a:rPr>
              <a:t>Gehäuse-Lösung</a:t>
            </a:r>
          </a:p>
        </p:txBody>
      </p:sp>
      <p:sp>
        <p:nvSpPr>
          <p:cNvPr id="7" name="Rectángulo 6">
            <a:extLst>
              <a:ext uri="{FF2B5EF4-FFF2-40B4-BE49-F238E27FC236}">
                <a16:creationId xmlns:a16="http://schemas.microsoft.com/office/drawing/2014/main" id="{9A864327-8D8B-40EC-AFE6-80D1E3EFB576}"/>
              </a:ext>
            </a:extLst>
          </p:cNvPr>
          <p:cNvSpPr/>
          <p:nvPr/>
        </p:nvSpPr>
        <p:spPr>
          <a:xfrm>
            <a:off x="179512" y="1260450"/>
            <a:ext cx="8784976" cy="5003934"/>
          </a:xfrm>
          <a:prstGeom prst="rect">
            <a:avLst/>
          </a:prstGeom>
        </p:spPr>
        <p:txBody>
          <a:bodyPr wrap="square">
            <a:spAutoFit/>
          </a:bodyPr>
          <a:lstStyle/>
          <a:p>
            <a:pPr marL="187325" lvl="0" defTabSz="642938">
              <a:spcBef>
                <a:spcPts val="1675"/>
              </a:spcBef>
              <a:buSzPct val="171000"/>
              <a:defRPr/>
            </a:pPr>
            <a:r>
              <a:rPr lang="en-GB" sz="1800" b="0" kern="0" dirty="0">
                <a:solidFill>
                  <a:schemeClr val="accent2">
                    <a:lumMod val="75000"/>
                  </a:schemeClr>
                </a:solidFill>
                <a:latin typeface="Arial"/>
              </a:rPr>
              <a:t>Welche Werte wurden als Referenz für die Normalität genommen?</a:t>
            </a:r>
          </a:p>
          <a:p>
            <a:pPr marL="187325" defTabSz="642938">
              <a:spcBef>
                <a:spcPts val="1675"/>
              </a:spcBef>
              <a:buSzPct val="171000"/>
              <a:defRPr/>
            </a:pPr>
            <a:r>
              <a:rPr lang="en-GB" sz="1800" b="0" kern="0" dirty="0">
                <a:solidFill>
                  <a:srgbClr val="FF0000"/>
                </a:solidFill>
                <a:latin typeface="Arial"/>
              </a:rPr>
              <a:t>Die Mobilitätswerte der American Medical Association.</a:t>
            </a:r>
          </a:p>
          <a:p>
            <a:pPr marL="187325" defTabSz="642938">
              <a:spcBef>
                <a:spcPts val="1675"/>
              </a:spcBef>
              <a:buSzPct val="171000"/>
              <a:defRPr/>
            </a:pPr>
            <a:r>
              <a:rPr lang="en-GB" sz="1800" b="0" kern="0" dirty="0">
                <a:solidFill>
                  <a:schemeClr val="accent2">
                    <a:lumMod val="75000"/>
                  </a:schemeClr>
                </a:solidFill>
                <a:latin typeface="Arial"/>
              </a:rPr>
              <a:t>Was ist die am stärksten eingeschränkte Bewegung bzw. mit dem größten Verlust an Beweglichkeit? Und die am wenigsten eingeschränkte Bewegung? </a:t>
            </a:r>
          </a:p>
          <a:p>
            <a:pPr marL="187325" defTabSz="642938">
              <a:spcBef>
                <a:spcPts val="1675"/>
              </a:spcBef>
              <a:buSzPct val="171000"/>
              <a:defRPr/>
            </a:pPr>
            <a:r>
              <a:rPr lang="en-GB" sz="1800" b="0" kern="0" dirty="0">
                <a:solidFill>
                  <a:srgbClr val="FF0000"/>
                </a:solidFill>
                <a:latin typeface="Arial"/>
              </a:rPr>
              <a:t>Die am stärksten eingeschränkte Bewegung war die Extension mit 75 % des Mobilitätsverlustes. Die am wenigsten eingeschränkte Bewegung war die linke Lateralflexion, mit 22 % Mobilitätsverlust.</a:t>
            </a:r>
            <a:endParaRPr kumimoji="0" lang="en-GB" sz="1800" b="0" i="0" u="none" strike="noStrike" kern="0" cap="none" spc="0" normalizeH="0" baseline="0" noProof="0" dirty="0">
              <a:ln>
                <a:noFill/>
              </a:ln>
              <a:solidFill>
                <a:srgbClr val="FF0000"/>
              </a:solidFill>
              <a:effectLst/>
              <a:uLnTx/>
              <a:uFillTx/>
              <a:latin typeface="Arial"/>
              <a:ea typeface="+mn-ea"/>
              <a:cs typeface="Arial" panose="020B0604020202020204" pitchFamily="34" charset="0"/>
              <a:sym typeface="Arial" panose="020B0604020202020204" pitchFamily="34" charset="0"/>
            </a:endParaRPr>
          </a:p>
          <a:p>
            <a:pPr marL="187325" lvl="0" defTabSz="642938">
              <a:spcBef>
                <a:spcPts val="1675"/>
              </a:spcBef>
              <a:buSzPct val="171000"/>
              <a:defRPr/>
            </a:pPr>
            <a:r>
              <a:rPr lang="en-GB" sz="1800" b="0" kern="0" dirty="0">
                <a:solidFill>
                  <a:schemeClr val="accent2">
                    <a:lumMod val="75000"/>
                  </a:schemeClr>
                </a:solidFill>
                <a:latin typeface="Arial"/>
              </a:rPr>
              <a:t>Wird der Verlust der Mobilität signifikant erfasst? </a:t>
            </a:r>
          </a:p>
          <a:p>
            <a:pPr marL="187325" defTabSz="642938">
              <a:spcBef>
                <a:spcPts val="1675"/>
              </a:spcBef>
              <a:buSzPct val="171000"/>
              <a:defRPr/>
            </a:pPr>
            <a:r>
              <a:rPr lang="en-GB" sz="1800" b="0" kern="0" dirty="0">
                <a:solidFill>
                  <a:srgbClr val="FF0000"/>
                </a:solidFill>
                <a:latin typeface="Arial"/>
              </a:rPr>
              <a:t>Es war im Fall von Flexion/Extension.</a:t>
            </a:r>
          </a:p>
          <a:p>
            <a:pPr marL="187325" defTabSz="642938">
              <a:spcBef>
                <a:spcPts val="1675"/>
              </a:spcBef>
              <a:buSzPct val="171000"/>
              <a:defRPr/>
            </a:pPr>
            <a:r>
              <a:rPr lang="en-GB" sz="1800" b="0" kern="0" dirty="0">
                <a:solidFill>
                  <a:schemeClr val="accent2">
                    <a:lumMod val="75000"/>
                  </a:schemeClr>
                </a:solidFill>
                <a:latin typeface="Arial"/>
              </a:rPr>
              <a:t>Wurden wichtige Asymmetrien in der Lateralität der Bewegungen gefunden?</a:t>
            </a:r>
            <a:endParaRPr kumimoji="0" lang="en-GB" sz="1800" b="0" i="0" u="none" strike="noStrike" kern="0" cap="none" spc="0" normalizeH="0" baseline="0" noProof="0" dirty="0">
              <a:ln>
                <a:noFill/>
              </a:ln>
              <a:solidFill>
                <a:schemeClr val="accent2">
                  <a:lumMod val="75000"/>
                </a:schemeClr>
              </a:solidFill>
              <a:effectLst/>
              <a:uLnTx/>
              <a:uFillTx/>
              <a:latin typeface="Arial"/>
              <a:sym typeface="Arial" panose="020B0604020202020204" pitchFamily="34" charset="0"/>
            </a:endParaRPr>
          </a:p>
          <a:p>
            <a:pPr marL="187325" defTabSz="642938">
              <a:spcBef>
                <a:spcPts val="1675"/>
              </a:spcBef>
              <a:buSzPct val="171000"/>
              <a:defRPr/>
            </a:pPr>
            <a:r>
              <a:rPr lang="en-GB" sz="1800" b="0" kern="0" dirty="0">
                <a:solidFill>
                  <a:srgbClr val="FF0000"/>
                </a:solidFill>
                <a:latin typeface="Arial"/>
              </a:rPr>
              <a:t>Nein. Asymmetrie in der Lateralität kann nur bei lateralen Beugungen beobachtet werden, und der Unterschied beträgt nur 1º.</a:t>
            </a:r>
          </a:p>
        </p:txBody>
      </p:sp>
    </p:spTree>
    <p:extLst>
      <p:ext uri="{BB962C8B-B14F-4D97-AF65-F5344CB8AC3E}">
        <p14:creationId xmlns:p14="http://schemas.microsoft.com/office/powerpoint/2010/main" val="394487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2D782-4F33-43A7-818E-5B2AA92AAA44}"/>
              </a:ext>
            </a:extLst>
          </p:cNvPr>
          <p:cNvSpPr>
            <a:spLocks noGrp="1"/>
          </p:cNvSpPr>
          <p:nvPr>
            <p:ph type="title"/>
          </p:nvPr>
        </p:nvSpPr>
        <p:spPr>
          <a:xfrm>
            <a:off x="683419" y="620688"/>
            <a:ext cx="7200900" cy="604837"/>
          </a:xfrm>
        </p:spPr>
        <p:txBody>
          <a:bodyPr/>
          <a:lstStyle/>
          <a:p>
            <a:r>
              <a:rPr lang="es-ES" sz="2200" dirty="0">
                <a:solidFill>
                  <a:schemeClr val="accent2">
                    <a:lumMod val="75000"/>
                  </a:schemeClr>
                </a:solidFill>
                <a:latin typeface="+mn-lt"/>
              </a:rPr>
              <a:t>Wichtige Ideen</a:t>
            </a:r>
          </a:p>
        </p:txBody>
      </p:sp>
      <p:sp>
        <p:nvSpPr>
          <p:cNvPr id="3" name="Marcador de contenido 2">
            <a:extLst>
              <a:ext uri="{FF2B5EF4-FFF2-40B4-BE49-F238E27FC236}">
                <a16:creationId xmlns:a16="http://schemas.microsoft.com/office/drawing/2014/main" id="{B1B7E89E-330E-4DA4-BD6A-E769B18361F6}"/>
              </a:ext>
            </a:extLst>
          </p:cNvPr>
          <p:cNvSpPr>
            <a:spLocks noGrp="1"/>
          </p:cNvSpPr>
          <p:nvPr>
            <p:ph idx="1"/>
          </p:nvPr>
        </p:nvSpPr>
        <p:spPr>
          <a:xfrm>
            <a:off x="0" y="1153517"/>
            <a:ext cx="9036496" cy="604837"/>
          </a:xfrm>
        </p:spPr>
        <p:txBody>
          <a:bodyPr/>
          <a:lstStyle/>
          <a:p>
            <a:pPr marL="473075" lvl="0" indent="-285750">
              <a:buFont typeface="Arial" panose="020B0604020202020204" pitchFamily="34" charset="0"/>
              <a:buChar char="•"/>
            </a:pPr>
            <a:r>
              <a:rPr lang="en-US" sz="1400" dirty="0">
                <a:solidFill>
                  <a:schemeClr val="accent2">
                    <a:lumMod val="75000"/>
                  </a:schemeClr>
                </a:solidFill>
              </a:rPr>
              <a:t>Die Mobilität verändert sich mit dem Alter, der Bewegungsumfang nimmt mit zunehmendem Alter ab. Es ist wichtig, die Werte zu vergleichen, die mit den gleichen Protokollen und Messgeräten ermittelt wurden.</a:t>
            </a:r>
          </a:p>
          <a:p>
            <a:pPr marL="473075" lvl="0" indent="-285750">
              <a:buFont typeface="Arial" panose="020B0604020202020204" pitchFamily="34" charset="0"/>
              <a:buChar char="•"/>
            </a:pPr>
            <a:r>
              <a:rPr lang="en-US" sz="1400" dirty="0">
                <a:solidFill>
                  <a:schemeClr val="accent2">
                    <a:lumMod val="75000"/>
                  </a:schemeClr>
                </a:solidFill>
              </a:rPr>
              <a:t>Um den Bewegungsumfang der Wirbelsäule genauer zu messen, empfiehlt die American Medical Association (AMA) die Verwendung von Inklinometern als genaue Methode zur Abschätzung der wahren Wirbelsäulenbewegung.</a:t>
            </a:r>
          </a:p>
          <a:p>
            <a:pPr marL="473075" lvl="0" indent="-285750">
              <a:buFont typeface="Arial" panose="020B0604020202020204" pitchFamily="34" charset="0"/>
              <a:buChar char="•"/>
            </a:pPr>
            <a:r>
              <a:rPr lang="en-US" sz="1400" dirty="0">
                <a:solidFill>
                  <a:schemeClr val="accent2">
                    <a:lumMod val="75000"/>
                  </a:schemeClr>
                </a:solidFill>
              </a:rPr>
              <a:t>Schmerzen im unteren Rückenbereich führen zu Einschränkungen bei der Ausführung häufiger und gängiger Aktivitäten des täglichen Lebens, wie z. B. beim Sitzen und Aufstehen von einem Stuhl oder beim Heben und Hantieren mit Gewichten sowohl bei häuslichen als auch bei beruflichen Aufgaben. Die kinematische und kinetische Analyse dieser Bewegungen ermöglicht es uns, sie durch die Analyse des Bewegungsumfangs (ROM), der Winkelbeschleunigung und Geschwindigkeit, mit der die Bewegung ausgeführt wird, und anderer Parameter wie der Reaktionskraft und der Wiederholbarkeit der Bewegung genauer zu definieren. </a:t>
            </a:r>
          </a:p>
          <a:p>
            <a:pPr marL="473075" lvl="0" indent="-285750">
              <a:buFont typeface="Arial" panose="020B0604020202020204" pitchFamily="34" charset="0"/>
              <a:buChar char="•"/>
            </a:pPr>
            <a:r>
              <a:rPr lang="en-US" sz="1400" dirty="0">
                <a:solidFill>
                  <a:schemeClr val="accent2">
                    <a:lumMod val="75000"/>
                  </a:schemeClr>
                </a:solidFill>
              </a:rPr>
              <a:t>Es gibt Systeme zur Messung der Kraft der paravertebralen Muskeln. Isokinetische Systeme, die die Winkelgeschwindigkeit der Bewegung über den gesamten gewählten Bewegungsbereich konstant halten, sind eines der am häufigsten verwendeten. </a:t>
            </a:r>
          </a:p>
          <a:p>
            <a:pPr marL="473075" lvl="0" indent="-285750">
              <a:buFont typeface="Arial" panose="020B0604020202020204" pitchFamily="34" charset="0"/>
              <a:buChar char="•"/>
            </a:pPr>
            <a:r>
              <a:rPr lang="en-US" sz="1400" dirty="0">
                <a:solidFill>
                  <a:schemeClr val="accent2">
                    <a:lumMod val="75000"/>
                  </a:schemeClr>
                </a:solidFill>
              </a:rPr>
              <a:t>Die Aktivität der Rumpfmuskulatur kann indirekt mit Hilfe der Elektromyographie abgeschätzt werden. Aus diesem Grund ist das Oberflächen-EMG eine häufig verwendete Technik zur Beurteilung des Lendenbereichs, speziell zur </a:t>
            </a:r>
            <a:r>
              <a:rPr lang="en-US" sz="1400" dirty="0" err="1">
                <a:solidFill>
                  <a:schemeClr val="accent2">
                    <a:lumMod val="75000"/>
                  </a:schemeClr>
                </a:solidFill>
              </a:rPr>
              <a:t>Analyse des Muskelverhaltens </a:t>
            </a:r>
            <a:r>
              <a:rPr lang="en-US" sz="1400" dirty="0">
                <a:solidFill>
                  <a:schemeClr val="accent2">
                    <a:lumMod val="75000"/>
                  </a:schemeClr>
                </a:solidFill>
              </a:rPr>
              <a:t>bei Bewegungen wie Rumpfbeugung/-streckung. Bei lumbalen Pathologien wird eine Analyse der myoelektrischen Stille durchgeführt.</a:t>
            </a:r>
          </a:p>
        </p:txBody>
      </p:sp>
    </p:spTree>
    <p:extLst>
      <p:ext uri="{BB962C8B-B14F-4D97-AF65-F5344CB8AC3E}">
        <p14:creationId xmlns:p14="http://schemas.microsoft.com/office/powerpoint/2010/main" val="1432766725"/>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79995F2-73F8-43DD-BB88-FCF9C9CDE6EC}"/>
              </a:ext>
            </a:extLst>
          </p:cNvPr>
          <p:cNvSpPr txBox="1"/>
          <p:nvPr/>
        </p:nvSpPr>
        <p:spPr>
          <a:xfrm>
            <a:off x="2195736" y="4365104"/>
            <a:ext cx="4572000" cy="907300"/>
          </a:xfrm>
          <a:prstGeom prst="rect">
            <a:avLst/>
          </a:prstGeom>
          <a:noFill/>
        </p:spPr>
        <p:txBody>
          <a:bodyPr wrap="square">
            <a:spAutoFit/>
          </a:bodyPr>
          <a:lstStyle/>
          <a:p>
            <a:pPr marL="548640" marR="255905" algn="ctr">
              <a:lnSpc>
                <a:spcPct val="107000"/>
              </a:lnSpc>
              <a:spcBef>
                <a:spcPts val="1000"/>
              </a:spcBef>
              <a:spcAft>
                <a:spcPts val="800"/>
              </a:spcAft>
            </a:pP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Unterstützung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Europäischen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Erstellung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Veröffentlichung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stellt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Billigung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des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Inhalts</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welcher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nur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Ansichten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Verfasser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wiedergibt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und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kann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nichtfür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etwaige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Verwendung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darin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enthaltenen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Informationen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haftbar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gemacht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werden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t>
            </a:r>
            <a:endParaRPr lang="pl-PL" sz="10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F8A6124-C902-459F-AFC9-A9C982DA37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39" name="Rectangle 2">
            <a:extLst>
              <a:ext uri="{FF2B5EF4-FFF2-40B4-BE49-F238E27FC236}">
                <a16:creationId xmlns:a16="http://schemas.microsoft.com/office/drawing/2014/main" id="{C01E3795-8F4A-4D9D-9380-41CDB7DA752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0" name="Rectangle 2">
            <a:extLst>
              <a:ext uri="{FF2B5EF4-FFF2-40B4-BE49-F238E27FC236}">
                <a16:creationId xmlns:a16="http://schemas.microsoft.com/office/drawing/2014/main" id="{71AEA63C-A1C4-4DFC-8D49-CD67EC15133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1" name="Rectangle 2">
            <a:extLst>
              <a:ext uri="{FF2B5EF4-FFF2-40B4-BE49-F238E27FC236}">
                <a16:creationId xmlns:a16="http://schemas.microsoft.com/office/drawing/2014/main" id="{C3C997D9-CE1B-4A2F-B4BC-5B09C8B60A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2" name="Rectangle 4">
            <a:extLst>
              <a:ext uri="{FF2B5EF4-FFF2-40B4-BE49-F238E27FC236}">
                <a16:creationId xmlns:a16="http://schemas.microsoft.com/office/drawing/2014/main" id="{91109F23-79C3-437D-99B6-4B4EC633521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Prostokąt 1">
            <a:extLst>
              <a:ext uri="{FF2B5EF4-FFF2-40B4-BE49-F238E27FC236}">
                <a16:creationId xmlns:a16="http://schemas.microsoft.com/office/drawing/2014/main" id="{28B9937F-6FB0-4170-A270-96E0A5C60740}"/>
              </a:ext>
            </a:extLst>
          </p:cNvPr>
          <p:cNvSpPr/>
          <p:nvPr/>
        </p:nvSpPr>
        <p:spPr>
          <a:xfrm>
            <a:off x="323528" y="1052736"/>
            <a:ext cx="8135938" cy="430887"/>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INHALT</a:t>
            </a:r>
            <a:endParaRPr kumimoji="0" lang="en-US" sz="22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683568" y="1700808"/>
            <a:ext cx="7704856" cy="470898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Funktionelle Beurteilung der Lendenwirbelsäule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Beurteilung des lumbalen Bewegungsumfangs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Kinematische Beurteilung der Lendenwirbelsäule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GB" sz="2000" b="0" dirty="0">
              <a:solidFill>
                <a:srgbClr val="333399">
                  <a:lumMod val="75000"/>
                </a:srgb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Kinematische und kinetische Beurteilung bei täglichen Aktivitäten und Schmerzen im unteren Rückenbereich</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Kraftmessung an der Lendenwirbelsäule</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Wichtige Ideen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42541915"/>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B644C013-F469-4F26-B1E2-798B60021174}"/>
              </a:ext>
            </a:extLst>
          </p:cNvPr>
          <p:cNvSpPr>
            <a:spLocks noGrp="1"/>
          </p:cNvSpPr>
          <p:nvPr>
            <p:ph idx="1"/>
          </p:nvPr>
        </p:nvSpPr>
        <p:spPr>
          <a:xfrm>
            <a:off x="107504" y="1556792"/>
            <a:ext cx="8928992" cy="4520244"/>
          </a:xfrm>
        </p:spPr>
        <p:txBody>
          <a:bodyPr/>
          <a:lstStyle/>
          <a:p>
            <a:endParaRPr lang="en-GB" dirty="0"/>
          </a:p>
          <a:p>
            <a:pPr>
              <a:spcBef>
                <a:spcPts val="0"/>
              </a:spcBef>
            </a:pPr>
            <a:endParaRPr lang="en-GB" sz="1400" dirty="0"/>
          </a:p>
          <a:p>
            <a:pPr>
              <a:spcBef>
                <a:spcPts val="0"/>
              </a:spcBef>
            </a:pPr>
            <a:r>
              <a:rPr lang="en-GB" sz="1400" b="1" dirty="0"/>
              <a:t>	 MOBILITÄT</a:t>
            </a:r>
          </a:p>
          <a:p>
            <a:pPr>
              <a:spcBef>
                <a:spcPts val="0"/>
              </a:spcBef>
            </a:pPr>
            <a:r>
              <a:rPr lang="en-GB" sz="1400" dirty="0"/>
              <a:t>	</a:t>
            </a:r>
          </a:p>
          <a:p>
            <a:pPr>
              <a:spcBef>
                <a:spcPts val="0"/>
              </a:spcBef>
            </a:pPr>
            <a:r>
              <a:rPr lang="en-GB" sz="1400" dirty="0" err="1">
                <a:solidFill>
                  <a:srgbClr val="00B0F0"/>
                </a:solidFill>
              </a:rPr>
              <a:t>Bewegungsbereich</a:t>
            </a:r>
            <a:r>
              <a:rPr lang="en-GB" sz="1400" dirty="0">
                <a:solidFill>
                  <a:srgbClr val="00B0F0"/>
                </a:solidFill>
              </a:rPr>
              <a:t> 		</a:t>
            </a:r>
            <a:r>
              <a:rPr lang="en-GB" sz="1400" dirty="0" err="1">
                <a:solidFill>
                  <a:srgbClr val="002060"/>
                </a:solidFill>
              </a:rPr>
              <a:t>Bewegungsbereich</a:t>
            </a:r>
            <a:r>
              <a:rPr lang="en-GB" sz="1400" dirty="0">
                <a:solidFill>
                  <a:srgbClr val="002060"/>
                </a:solidFill>
              </a:rPr>
              <a:t> (º) 			</a:t>
            </a:r>
            <a:r>
              <a:rPr lang="en-GB" sz="1400" dirty="0" err="1">
                <a:solidFill>
                  <a:srgbClr val="00B050"/>
                </a:solidFill>
              </a:rPr>
              <a:t>Neigungssensoren</a:t>
            </a:r>
            <a:r>
              <a:rPr lang="en-GB" sz="1400" dirty="0">
                <a:solidFill>
                  <a:srgbClr val="00B050"/>
                </a:solidFill>
              </a:rPr>
              <a:t> 											</a:t>
            </a:r>
            <a:r>
              <a:rPr lang="en-GB" sz="1400" dirty="0" err="1">
                <a:solidFill>
                  <a:srgbClr val="00B050"/>
                </a:solidFill>
              </a:rPr>
              <a:t>Elektrogoniometer</a:t>
            </a:r>
            <a:endParaRPr lang="en-GB" sz="1400" dirty="0">
              <a:solidFill>
                <a:srgbClr val="00B050"/>
              </a:solidFill>
            </a:endParaRPr>
          </a:p>
          <a:p>
            <a:pPr>
              <a:spcBef>
                <a:spcPts val="0"/>
              </a:spcBef>
            </a:pPr>
            <a:r>
              <a:rPr lang="en-GB" sz="1400" dirty="0" err="1">
                <a:solidFill>
                  <a:srgbClr val="00B0F0"/>
                </a:solidFill>
              </a:rPr>
              <a:t>Merkmale</a:t>
            </a:r>
            <a:r>
              <a:rPr lang="en-GB" sz="1400" dirty="0">
                <a:solidFill>
                  <a:srgbClr val="00B0F0"/>
                </a:solidFill>
              </a:rPr>
              <a:t> 			</a:t>
            </a:r>
            <a:r>
              <a:rPr lang="en-GB" sz="1400" dirty="0" err="1">
                <a:solidFill>
                  <a:srgbClr val="002060"/>
                </a:solidFill>
              </a:rPr>
              <a:t>Bewegungsbereich</a:t>
            </a:r>
            <a:r>
              <a:rPr lang="en-GB" sz="1400" dirty="0">
                <a:solidFill>
                  <a:srgbClr val="002060"/>
                </a:solidFill>
              </a:rPr>
              <a:t> (º)</a:t>
            </a:r>
          </a:p>
          <a:p>
            <a:pPr>
              <a:spcBef>
                <a:spcPts val="0"/>
              </a:spcBef>
            </a:pPr>
            <a:r>
              <a:rPr lang="en-GB" sz="1400" dirty="0">
                <a:solidFill>
                  <a:srgbClr val="00B0F0"/>
                </a:solidFill>
              </a:rPr>
              <a:t>der </a:t>
            </a:r>
            <a:r>
              <a:rPr lang="en-GB" sz="1400" dirty="0" err="1">
                <a:solidFill>
                  <a:srgbClr val="00B0F0"/>
                </a:solidFill>
              </a:rPr>
              <a:t>Bewegung</a:t>
            </a:r>
            <a:r>
              <a:rPr lang="en-GB" sz="1400" dirty="0">
                <a:solidFill>
                  <a:srgbClr val="00B0F0"/>
                </a:solidFill>
              </a:rPr>
              <a:t> 							</a:t>
            </a:r>
            <a:r>
              <a:rPr lang="en-GB" sz="1400" dirty="0" err="1">
                <a:solidFill>
                  <a:srgbClr val="00B050"/>
                </a:solidFill>
              </a:rPr>
              <a:t>Photogrammetrie</a:t>
            </a:r>
            <a:r>
              <a:rPr lang="en-GB" sz="1400" dirty="0">
                <a:solidFill>
                  <a:srgbClr val="00B050"/>
                </a:solidFill>
              </a:rPr>
              <a:t> 						</a:t>
            </a:r>
            <a:r>
              <a:rPr lang="en-GB" sz="1400" dirty="0" err="1">
                <a:solidFill>
                  <a:srgbClr val="002060"/>
                </a:solidFill>
              </a:rPr>
              <a:t>Winkelbeschleunigung</a:t>
            </a:r>
            <a:r>
              <a:rPr lang="en-GB" sz="1400" dirty="0">
                <a:solidFill>
                  <a:srgbClr val="002060"/>
                </a:solidFill>
              </a:rPr>
              <a:t> (º/s2) /Geschwindigkeit(º/s)</a:t>
            </a:r>
          </a:p>
          <a:p>
            <a:pPr>
              <a:spcBef>
                <a:spcPts val="0"/>
              </a:spcBef>
            </a:pPr>
            <a:r>
              <a:rPr lang="en-GB" sz="1400" dirty="0">
                <a:solidFill>
                  <a:srgbClr val="002060"/>
                </a:solidFill>
              </a:rPr>
              <a:t>									</a:t>
            </a:r>
            <a:r>
              <a:rPr lang="en-GB" sz="1400" dirty="0" err="1">
                <a:solidFill>
                  <a:srgbClr val="00B050"/>
                </a:solidFill>
              </a:rPr>
              <a:t>Trägheitssysteme</a:t>
            </a:r>
            <a:r>
              <a:rPr lang="en-GB" sz="1400" dirty="0">
                <a:solidFill>
                  <a:srgbClr val="00B050"/>
                </a:solidFill>
              </a:rPr>
              <a:t> 						</a:t>
            </a:r>
            <a:r>
              <a:rPr lang="en-GB" sz="1400" dirty="0" err="1">
                <a:solidFill>
                  <a:srgbClr val="002060"/>
                </a:solidFill>
              </a:rPr>
              <a:t>Reaktionskraft</a:t>
            </a:r>
            <a:r>
              <a:rPr lang="en-GB" sz="1400" dirty="0">
                <a:solidFill>
                  <a:srgbClr val="002060"/>
                </a:solidFill>
              </a:rPr>
              <a:t>/</a:t>
            </a:r>
            <a:r>
              <a:rPr lang="en-GB" sz="1400" dirty="0" err="1">
                <a:solidFill>
                  <a:srgbClr val="002060"/>
                </a:solidFill>
              </a:rPr>
              <a:t>Asymmetrien</a:t>
            </a:r>
            <a:endParaRPr lang="en-GB" sz="1400" dirty="0">
              <a:solidFill>
                <a:srgbClr val="002060"/>
              </a:solidFill>
            </a:endParaRPr>
          </a:p>
          <a:p>
            <a:pPr>
              <a:spcBef>
                <a:spcPts val="0"/>
              </a:spcBef>
            </a:pPr>
            <a:r>
              <a:rPr lang="en-GB" sz="1400" dirty="0">
                <a:solidFill>
                  <a:srgbClr val="00B050"/>
                </a:solidFill>
              </a:rPr>
              <a:t>									</a:t>
            </a:r>
            <a:r>
              <a:rPr lang="en-GB" sz="1400" dirty="0" err="1">
                <a:solidFill>
                  <a:srgbClr val="00B050"/>
                </a:solidFill>
              </a:rPr>
              <a:t>Dynamometrische</a:t>
            </a:r>
            <a:r>
              <a:rPr lang="en-GB" sz="1400" dirty="0">
                <a:solidFill>
                  <a:srgbClr val="00B050"/>
                </a:solidFill>
              </a:rPr>
              <a:t> </a:t>
            </a:r>
            <a:r>
              <a:rPr lang="en-GB" sz="1400" dirty="0" err="1">
                <a:solidFill>
                  <a:srgbClr val="00B050"/>
                </a:solidFill>
              </a:rPr>
              <a:t>Plattform</a:t>
            </a:r>
            <a:r>
              <a:rPr lang="en-GB" sz="1400" dirty="0">
                <a:solidFill>
                  <a:srgbClr val="00B050"/>
                </a:solidFill>
              </a:rPr>
              <a:t> 					</a:t>
            </a:r>
            <a:r>
              <a:rPr lang="en-GB" sz="1400" dirty="0" err="1">
                <a:solidFill>
                  <a:srgbClr val="002060"/>
                </a:solidFill>
              </a:rPr>
              <a:t>Reproduzierbarkeit</a:t>
            </a:r>
            <a:endParaRPr lang="en-GB" sz="1400" b="1" dirty="0"/>
          </a:p>
          <a:p>
            <a:pPr>
              <a:spcBef>
                <a:spcPts val="0"/>
              </a:spcBef>
            </a:pPr>
            <a:r>
              <a:rPr lang="en-GB" sz="1400" b="1" dirty="0"/>
              <a:t>	FORCE </a:t>
            </a:r>
            <a:endParaRPr lang="en-GB" sz="1400" dirty="0"/>
          </a:p>
          <a:p>
            <a:pPr>
              <a:spcBef>
                <a:spcPts val="0"/>
              </a:spcBef>
            </a:pPr>
            <a:r>
              <a:rPr lang="en-GB" sz="1400" dirty="0"/>
              <a:t>	</a:t>
            </a:r>
          </a:p>
          <a:p>
            <a:pPr>
              <a:spcBef>
                <a:spcPts val="0"/>
              </a:spcBef>
            </a:pPr>
            <a:r>
              <a:rPr lang="en-GB" sz="1400" dirty="0">
                <a:solidFill>
                  <a:srgbClr val="00B0F0"/>
                </a:solidFill>
              </a:rPr>
              <a:t>Isokinetische Kraft 							</a:t>
            </a:r>
            <a:r>
              <a:rPr lang="en-GB" sz="1400" dirty="0">
                <a:solidFill>
                  <a:srgbClr val="00B050"/>
                </a:solidFill>
              </a:rPr>
              <a:t>Dynamometer 							</a:t>
            </a:r>
            <a:r>
              <a:rPr lang="en-GB" sz="1400" dirty="0" err="1">
                <a:solidFill>
                  <a:srgbClr val="002060"/>
                </a:solidFill>
              </a:rPr>
              <a:t>Drehmoment</a:t>
            </a:r>
            <a:r>
              <a:rPr lang="en-GB" sz="1400" dirty="0">
                <a:solidFill>
                  <a:srgbClr val="002060"/>
                </a:solidFill>
              </a:rPr>
              <a:t> (</a:t>
            </a:r>
            <a:r>
              <a:rPr lang="en-GB" sz="1400" dirty="0" err="1">
                <a:solidFill>
                  <a:srgbClr val="002060"/>
                </a:solidFill>
              </a:rPr>
              <a:t>Nw</a:t>
            </a:r>
            <a:r>
              <a:rPr lang="en-GB" sz="1400" dirty="0">
                <a:solidFill>
                  <a:srgbClr val="002060"/>
                </a:solidFill>
              </a:rPr>
              <a:t> m)</a:t>
            </a:r>
          </a:p>
          <a:p>
            <a:pPr>
              <a:spcBef>
                <a:spcPts val="0"/>
              </a:spcBef>
            </a:pPr>
            <a:r>
              <a:rPr lang="en-GB" sz="1400" dirty="0"/>
              <a:t>	</a:t>
            </a:r>
          </a:p>
          <a:p>
            <a:pPr>
              <a:spcBef>
                <a:spcPts val="0"/>
              </a:spcBef>
            </a:pPr>
            <a:r>
              <a:rPr lang="en-GB" sz="1400" dirty="0" err="1">
                <a:solidFill>
                  <a:srgbClr val="00B0F0"/>
                </a:solidFill>
              </a:rPr>
              <a:t>Muskelaktivität</a:t>
            </a:r>
            <a:r>
              <a:rPr lang="en-GB" sz="1400" dirty="0">
                <a:solidFill>
                  <a:srgbClr val="00B0F0"/>
                </a:solidFill>
              </a:rPr>
              <a:t> 							</a:t>
            </a:r>
            <a:r>
              <a:rPr lang="en-GB" sz="1400" dirty="0" err="1">
                <a:solidFill>
                  <a:srgbClr val="00B050"/>
                </a:solidFill>
              </a:rPr>
              <a:t>Oberflächen-Elektromyographie</a:t>
            </a:r>
            <a:endParaRPr lang="en-GB" sz="1400" dirty="0">
              <a:solidFill>
                <a:srgbClr val="00B050"/>
              </a:solidFill>
            </a:endParaRPr>
          </a:p>
          <a:p>
            <a:pPr>
              <a:spcBef>
                <a:spcPts val="0"/>
              </a:spcBef>
            </a:pPr>
            <a:r>
              <a:rPr lang="en-GB" sz="1400" dirty="0">
                <a:solidFill>
                  <a:srgbClr val="00B050"/>
                </a:solidFill>
              </a:rPr>
              <a:t>			 </a:t>
            </a:r>
            <a:r>
              <a:rPr lang="en-GB" sz="1400" dirty="0">
                <a:solidFill>
                  <a:srgbClr val="002060"/>
                </a:solidFill>
              </a:rPr>
              <a:t>Muskelaktivität (Flex-Relax-Phänomen)</a:t>
            </a:r>
          </a:p>
        </p:txBody>
      </p:sp>
      <p:sp>
        <p:nvSpPr>
          <p:cNvPr id="4" name="1 Título">
            <a:extLst>
              <a:ext uri="{FF2B5EF4-FFF2-40B4-BE49-F238E27FC236}">
                <a16:creationId xmlns:a16="http://schemas.microsoft.com/office/drawing/2014/main" id="{CE574AAF-5252-47F6-859F-6E5586C39942}"/>
              </a:ext>
            </a:extLst>
          </p:cNvPr>
          <p:cNvSpPr>
            <a:spLocks noGrp="1"/>
          </p:cNvSpPr>
          <p:nvPr>
            <p:ph type="title"/>
          </p:nvPr>
        </p:nvSpPr>
        <p:spPr>
          <a:xfrm>
            <a:off x="1485900" y="597673"/>
            <a:ext cx="6172200" cy="789552"/>
          </a:xfrm>
        </p:spPr>
        <p:txBody>
          <a:bodyPr>
            <a:normAutofit fontScale="90000"/>
          </a:bodyPr>
          <a:lstStyle/>
          <a:p>
            <a:r>
              <a:rPr lang="en-GB" sz="2200" dirty="0">
                <a:solidFill>
                  <a:schemeClr val="accent2">
                    <a:lumMod val="75000"/>
                  </a:schemeClr>
                </a:solidFill>
                <a:latin typeface="+mn-lt"/>
              </a:rPr>
              <a:t>Funktionelle Beurteilung der Lendenwirbelsäule</a:t>
            </a:r>
            <a:br>
              <a:rPr lang="es-ES" sz="2100" dirty="0">
                <a:solidFill>
                  <a:srgbClr val="64A0C8"/>
                </a:solidFill>
              </a:rPr>
            </a:br>
            <a:endParaRPr lang="es-ES" sz="2100" dirty="0">
              <a:solidFill>
                <a:srgbClr val="64A0C8"/>
              </a:solidFill>
            </a:endParaRPr>
          </a:p>
        </p:txBody>
      </p:sp>
      <p:sp>
        <p:nvSpPr>
          <p:cNvPr id="5" name="CuadroTexto 4">
            <a:extLst>
              <a:ext uri="{FF2B5EF4-FFF2-40B4-BE49-F238E27FC236}">
                <a16:creationId xmlns:a16="http://schemas.microsoft.com/office/drawing/2014/main" id="{915092D8-F551-4EFC-8898-716E7F5DFC48}"/>
              </a:ext>
            </a:extLst>
          </p:cNvPr>
          <p:cNvSpPr txBox="1"/>
          <p:nvPr/>
        </p:nvSpPr>
        <p:spPr>
          <a:xfrm>
            <a:off x="552970" y="1222013"/>
            <a:ext cx="226312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panose="020B0604020202020204" pitchFamily="34" charset="0"/>
              </a:rPr>
              <a:t>BEWERTUNGS-FUNKTION</a:t>
            </a:r>
          </a:p>
        </p:txBody>
      </p:sp>
      <p:sp>
        <p:nvSpPr>
          <p:cNvPr id="6" name="CuadroTexto 5">
            <a:extLst>
              <a:ext uri="{FF2B5EF4-FFF2-40B4-BE49-F238E27FC236}">
                <a16:creationId xmlns:a16="http://schemas.microsoft.com/office/drawing/2014/main" id="{3CDAE90A-5A72-474B-930A-DF8BBA4745F6}"/>
              </a:ext>
            </a:extLst>
          </p:cNvPr>
          <p:cNvSpPr txBox="1"/>
          <p:nvPr/>
        </p:nvSpPr>
        <p:spPr>
          <a:xfrm>
            <a:off x="3278290" y="1242918"/>
            <a:ext cx="2276568"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panose="020B0604020202020204" pitchFamily="34" charset="0"/>
              </a:rPr>
              <a:t>INSTRUMENTAL-TECHNIK</a:t>
            </a:r>
          </a:p>
        </p:txBody>
      </p:sp>
      <p:sp>
        <p:nvSpPr>
          <p:cNvPr id="7" name="CuadroTexto 6">
            <a:extLst>
              <a:ext uri="{FF2B5EF4-FFF2-40B4-BE49-F238E27FC236}">
                <a16:creationId xmlns:a16="http://schemas.microsoft.com/office/drawing/2014/main" id="{DFEDD5D3-8E7F-4A8B-89B0-EC872C960C47}"/>
              </a:ext>
            </a:extLst>
          </p:cNvPr>
          <p:cNvSpPr txBox="1"/>
          <p:nvPr/>
        </p:nvSpPr>
        <p:spPr>
          <a:xfrm>
            <a:off x="6117433" y="1333859"/>
            <a:ext cx="172819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panose="020B0604020202020204" pitchFamily="34" charset="0"/>
              </a:rPr>
              <a:t>OUTCOMES</a:t>
            </a:r>
          </a:p>
        </p:txBody>
      </p:sp>
      <p:cxnSp>
        <p:nvCxnSpPr>
          <p:cNvPr id="8" name="Conector recto 7">
            <a:extLst>
              <a:ext uri="{FF2B5EF4-FFF2-40B4-BE49-F238E27FC236}">
                <a16:creationId xmlns:a16="http://schemas.microsoft.com/office/drawing/2014/main" id="{3FB3C9CD-1A5B-4461-942E-F502AA6DDAF2}"/>
              </a:ext>
            </a:extLst>
          </p:cNvPr>
          <p:cNvCxnSpPr>
            <a:cxnSpLocks/>
          </p:cNvCxnSpPr>
          <p:nvPr/>
        </p:nvCxnSpPr>
        <p:spPr bwMode="auto">
          <a:xfrm flipV="1">
            <a:off x="0" y="1844824"/>
            <a:ext cx="9144000" cy="1"/>
          </a:xfrm>
          <a:prstGeom prst="line">
            <a:avLst/>
          </a:prstGeom>
          <a:noFill/>
          <a:ln w="12700" cap="flat" cmpd="sng" algn="ctr">
            <a:solidFill>
              <a:schemeClr val="tx1"/>
            </a:solidFill>
            <a:prstDash val="solid"/>
            <a:round/>
            <a:headEnd type="none" w="med" len="med"/>
            <a:tailEnd type="none" w="med" len="med"/>
          </a:ln>
          <a:effectLst/>
        </p:spPr>
      </p:cxnSp>
      <p:cxnSp>
        <p:nvCxnSpPr>
          <p:cNvPr id="11" name="Conector recto 10">
            <a:extLst>
              <a:ext uri="{FF2B5EF4-FFF2-40B4-BE49-F238E27FC236}">
                <a16:creationId xmlns:a16="http://schemas.microsoft.com/office/drawing/2014/main" id="{4DB79008-AAE9-4585-A43B-7CDF381F7518}"/>
              </a:ext>
            </a:extLst>
          </p:cNvPr>
          <p:cNvCxnSpPr>
            <a:cxnSpLocks/>
          </p:cNvCxnSpPr>
          <p:nvPr/>
        </p:nvCxnSpPr>
        <p:spPr bwMode="auto">
          <a:xfrm>
            <a:off x="-180528" y="4077072"/>
            <a:ext cx="9324528" cy="72009"/>
          </a:xfrm>
          <a:prstGeom prst="line">
            <a:avLst/>
          </a:prstGeom>
          <a:noFill/>
          <a:ln w="12700" cap="flat" cmpd="sng" algn="ctr">
            <a:solidFill>
              <a:schemeClr val="tx1"/>
            </a:solidFill>
            <a:prstDash val="solid"/>
            <a:round/>
            <a:headEnd type="none" w="med" len="med"/>
            <a:tailEnd type="none" w="med" len="med"/>
          </a:ln>
          <a:effectLst/>
        </p:spPr>
      </p:cxnSp>
      <p:pic>
        <p:nvPicPr>
          <p:cNvPr id="12" name="Imagen 11">
            <a:extLst>
              <a:ext uri="{FF2B5EF4-FFF2-40B4-BE49-F238E27FC236}">
                <a16:creationId xmlns:a16="http://schemas.microsoft.com/office/drawing/2014/main" id="{E94006DC-BF02-4AD9-97AD-CF849B6CABF2}"/>
              </a:ext>
            </a:extLst>
          </p:cNvPr>
          <p:cNvPicPr>
            <a:picLocks noChangeAspect="1"/>
          </p:cNvPicPr>
          <p:nvPr/>
        </p:nvPicPr>
        <p:blipFill>
          <a:blip r:embed="rId3"/>
          <a:stretch>
            <a:fillRect/>
          </a:stretch>
        </p:blipFill>
        <p:spPr>
          <a:xfrm>
            <a:off x="0" y="1156173"/>
            <a:ext cx="9144000" cy="12184"/>
          </a:xfrm>
          <a:prstGeom prst="rect">
            <a:avLst/>
          </a:prstGeom>
        </p:spPr>
      </p:pic>
    </p:spTree>
    <p:extLst>
      <p:ext uri="{BB962C8B-B14F-4D97-AF65-F5344CB8AC3E}">
        <p14:creationId xmlns:p14="http://schemas.microsoft.com/office/powerpoint/2010/main" val="380455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DB3018-36EA-4232-8138-54772CC85F89}"/>
              </a:ext>
            </a:extLst>
          </p:cNvPr>
          <p:cNvSpPr>
            <a:spLocks noGrp="1"/>
          </p:cNvSpPr>
          <p:nvPr>
            <p:ph type="title"/>
          </p:nvPr>
        </p:nvSpPr>
        <p:spPr>
          <a:xfrm>
            <a:off x="755574" y="453355"/>
            <a:ext cx="7858125" cy="989013"/>
          </a:xfrm>
        </p:spPr>
        <p:txBody>
          <a:bodyPr>
            <a:normAutofit/>
          </a:bodyPr>
          <a:lstStyle/>
          <a:p>
            <a:r>
              <a:rPr lang="en-GB" sz="2200" kern="1200" dirty="0">
                <a:solidFill>
                  <a:schemeClr val="accent2">
                    <a:lumMod val="75000"/>
                  </a:schemeClr>
                </a:solidFill>
                <a:latin typeface="+mn-lt"/>
                <a:cs typeface="Arial" panose="020B0604020202020204" pitchFamily="34" charset="0"/>
                <a:sym typeface="Arial" panose="020B0604020202020204" pitchFamily="34" charset="0"/>
              </a:rPr>
              <a:t>Beurteilung </a:t>
            </a:r>
            <a:r>
              <a:rPr lang="en-GB" sz="2200" dirty="0">
                <a:solidFill>
                  <a:schemeClr val="accent2">
                    <a:lumMod val="75000"/>
                  </a:schemeClr>
                </a:solidFill>
                <a:latin typeface="+mn-lt"/>
              </a:rPr>
              <a:t>des </a:t>
            </a:r>
            <a:r>
              <a:rPr lang="en-GB" sz="2200" kern="1200" dirty="0">
                <a:solidFill>
                  <a:schemeClr val="accent2">
                    <a:lumMod val="75000"/>
                  </a:schemeClr>
                </a:solidFill>
                <a:latin typeface="+mn-lt"/>
                <a:cs typeface="Arial" panose="020B0604020202020204" pitchFamily="34" charset="0"/>
                <a:sym typeface="Arial" panose="020B0604020202020204" pitchFamily="34" charset="0"/>
              </a:rPr>
              <a:t>lumbalen Bewegungsumfangs</a:t>
            </a:r>
            <a:endParaRPr lang="en-GB" sz="2200" dirty="0">
              <a:solidFill>
                <a:schemeClr val="accent2">
                  <a:lumMod val="75000"/>
                </a:schemeClr>
              </a:solidFill>
              <a:latin typeface="+mn-lt"/>
            </a:endParaRPr>
          </a:p>
        </p:txBody>
      </p:sp>
      <p:sp>
        <p:nvSpPr>
          <p:cNvPr id="3" name="Rectángulo 2">
            <a:extLst>
              <a:ext uri="{FF2B5EF4-FFF2-40B4-BE49-F238E27FC236}">
                <a16:creationId xmlns:a16="http://schemas.microsoft.com/office/drawing/2014/main" id="{1D8FEF48-D218-4020-AF85-34C8AFEDA121}"/>
              </a:ext>
            </a:extLst>
          </p:cNvPr>
          <p:cNvSpPr/>
          <p:nvPr/>
        </p:nvSpPr>
        <p:spPr>
          <a:xfrm>
            <a:off x="3722317" y="2611914"/>
            <a:ext cx="4572000" cy="553998"/>
          </a:xfrm>
          <a:prstGeom prst="rect">
            <a:avLst/>
          </a:prstGeom>
        </p:spPr>
        <p:txBody>
          <a:bodyPr>
            <a:spAutoFit/>
          </a:bodyPr>
          <a:lstStyle/>
          <a:p>
            <a:pPr lvl="0" algn="ctr">
              <a:spcBef>
                <a:spcPts val="1200"/>
              </a:spcBef>
              <a:spcAft>
                <a:spcPts val="1000"/>
              </a:spcAft>
              <a:defRPr/>
            </a:pPr>
            <a:r>
              <a:rPr lang="en-GB" dirty="0">
                <a:solidFill>
                  <a:srgbClr val="000000"/>
                </a:solidFill>
                <a:latin typeface="Times New Roman" panose="02020603050405020304" pitchFamily="18" charset="0"/>
                <a:ea typeface="Calibri" panose="020F0502020204030204" pitchFamily="34" charset="0"/>
              </a:rPr>
              <a:t>Elektronisches duales Inklinometriesystem, das an den entsprechenden knöchernen Vorsprüngen (T12-Sakrum) platziert wird, um den maximalen Gelenkbereich bei der Flexions-Extensionsbewegung der Lendenwirbelsäule zu beurteilen. </a:t>
            </a:r>
          </a:p>
        </p:txBody>
      </p:sp>
      <p:sp>
        <p:nvSpPr>
          <p:cNvPr id="9" name="CuadroTexto 8">
            <a:extLst>
              <a:ext uri="{FF2B5EF4-FFF2-40B4-BE49-F238E27FC236}">
                <a16:creationId xmlns:a16="http://schemas.microsoft.com/office/drawing/2014/main" id="{E0CB46AC-D9AD-43CB-B170-F15F5D361BEE}"/>
              </a:ext>
            </a:extLst>
          </p:cNvPr>
          <p:cNvSpPr txBox="1"/>
          <p:nvPr/>
        </p:nvSpPr>
        <p:spPr>
          <a:xfrm>
            <a:off x="2267744" y="3479718"/>
            <a:ext cx="4752528"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OUTCOMES: Bewegungsumfang (º) und Mobilitätsverlust (ML)</a:t>
            </a:r>
          </a:p>
        </p:txBody>
      </p:sp>
      <p:pic>
        <p:nvPicPr>
          <p:cNvPr id="10" name="Imagen 9">
            <a:extLst>
              <a:ext uri="{FF2B5EF4-FFF2-40B4-BE49-F238E27FC236}">
                <a16:creationId xmlns:a16="http://schemas.microsoft.com/office/drawing/2014/main" id="{5AFF1548-99CB-4C6E-94F6-C43352AE0E46}"/>
              </a:ext>
            </a:extLst>
          </p:cNvPr>
          <p:cNvPicPr/>
          <p:nvPr/>
        </p:nvPicPr>
        <p:blipFill>
          <a:blip r:embed="rId3">
            <a:extLst>
              <a:ext uri="{28A0092B-C50C-407E-A947-70E740481C1C}">
                <a14:useLocalDpi xmlns:a14="http://schemas.microsoft.com/office/drawing/2010/main" val="0"/>
              </a:ext>
            </a:extLst>
          </a:blip>
          <a:srcRect l="-6" t="63441" r="61615"/>
          <a:stretch>
            <a:fillRect/>
          </a:stretch>
        </p:blipFill>
        <p:spPr bwMode="auto">
          <a:xfrm>
            <a:off x="1120815" y="2486337"/>
            <a:ext cx="1725930" cy="982345"/>
          </a:xfrm>
          <a:prstGeom prst="rect">
            <a:avLst/>
          </a:prstGeom>
          <a:noFill/>
        </p:spPr>
      </p:pic>
      <p:pic>
        <p:nvPicPr>
          <p:cNvPr id="11" name="Imagen 10">
            <a:extLst>
              <a:ext uri="{FF2B5EF4-FFF2-40B4-BE49-F238E27FC236}">
                <a16:creationId xmlns:a16="http://schemas.microsoft.com/office/drawing/2014/main" id="{1166A504-7AA6-4322-8679-03F47ABB3D5D}"/>
              </a:ext>
            </a:extLst>
          </p:cNvPr>
          <p:cNvPicPr/>
          <p:nvPr/>
        </p:nvPicPr>
        <p:blipFill>
          <a:blip r:embed="rId4">
            <a:extLst>
              <a:ext uri="{28A0092B-C50C-407E-A947-70E740481C1C}">
                <a14:useLocalDpi xmlns:a14="http://schemas.microsoft.com/office/drawing/2010/main" val="0"/>
              </a:ext>
            </a:extLst>
          </a:blip>
          <a:stretch>
            <a:fillRect/>
          </a:stretch>
        </p:blipFill>
        <p:spPr>
          <a:xfrm>
            <a:off x="755573" y="1279323"/>
            <a:ext cx="7538743" cy="1080527"/>
          </a:xfrm>
          <a:prstGeom prst="rect">
            <a:avLst/>
          </a:prstGeom>
        </p:spPr>
      </p:pic>
      <p:pic>
        <p:nvPicPr>
          <p:cNvPr id="12" name="Imagen 11">
            <a:extLst>
              <a:ext uri="{FF2B5EF4-FFF2-40B4-BE49-F238E27FC236}">
                <a16:creationId xmlns:a16="http://schemas.microsoft.com/office/drawing/2014/main" id="{529A49E5-9DB3-44B9-B94D-FBF53F21D5BA}"/>
              </a:ext>
            </a:extLst>
          </p:cNvPr>
          <p:cNvPicPr/>
          <p:nvPr/>
        </p:nvPicPr>
        <p:blipFill>
          <a:blip r:embed="rId5" cstate="print">
            <a:extLst>
              <a:ext uri="{28A0092B-C50C-407E-A947-70E740481C1C}">
                <a14:useLocalDpi xmlns:a14="http://schemas.microsoft.com/office/drawing/2010/main" val="0"/>
              </a:ext>
            </a:extLst>
          </a:blip>
          <a:srcRect l="1157" t="6857" r="24265" b="5785"/>
          <a:stretch>
            <a:fillRect/>
          </a:stretch>
        </p:blipFill>
        <p:spPr bwMode="auto">
          <a:xfrm>
            <a:off x="1120815" y="3950050"/>
            <a:ext cx="3044590" cy="2035722"/>
          </a:xfrm>
          <a:prstGeom prst="rect">
            <a:avLst/>
          </a:prstGeom>
          <a:noFill/>
        </p:spPr>
      </p:pic>
      <p:pic>
        <p:nvPicPr>
          <p:cNvPr id="13" name="Imagen 12">
            <a:extLst>
              <a:ext uri="{FF2B5EF4-FFF2-40B4-BE49-F238E27FC236}">
                <a16:creationId xmlns:a16="http://schemas.microsoft.com/office/drawing/2014/main" id="{141DA031-6393-4099-BF04-B7C16542E687}"/>
              </a:ext>
            </a:extLst>
          </p:cNvPr>
          <p:cNvPicPr/>
          <p:nvPr/>
        </p:nvPicPr>
        <p:blipFill rotWithShape="1">
          <a:blip r:embed="rId6" cstate="print">
            <a:extLst>
              <a:ext uri="{28A0092B-C50C-407E-A947-70E740481C1C}">
                <a14:useLocalDpi xmlns:a14="http://schemas.microsoft.com/office/drawing/2010/main" val="0"/>
              </a:ext>
            </a:extLst>
          </a:blip>
          <a:srcRect l="29553" r="29034" b="8609"/>
          <a:stretch/>
        </p:blipFill>
        <p:spPr bwMode="auto">
          <a:xfrm>
            <a:off x="5364088" y="4039881"/>
            <a:ext cx="2376264" cy="17805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034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B212D06-DC60-4E08-BFEE-3B4CE6052DF9}"/>
              </a:ext>
            </a:extLst>
          </p:cNvPr>
          <p:cNvPicPr>
            <a:picLocks noChangeAspect="1"/>
          </p:cNvPicPr>
          <p:nvPr/>
        </p:nvPicPr>
        <p:blipFill>
          <a:blip r:embed="rId3"/>
          <a:stretch>
            <a:fillRect/>
          </a:stretch>
        </p:blipFill>
        <p:spPr>
          <a:xfrm>
            <a:off x="395536" y="2420888"/>
            <a:ext cx="3737172" cy="2609314"/>
          </a:xfrm>
          <a:prstGeom prst="rect">
            <a:avLst/>
          </a:prstGeom>
        </p:spPr>
      </p:pic>
      <p:sp>
        <p:nvSpPr>
          <p:cNvPr id="11" name="Rectángulo 10">
            <a:extLst>
              <a:ext uri="{FF2B5EF4-FFF2-40B4-BE49-F238E27FC236}">
                <a16:creationId xmlns:a16="http://schemas.microsoft.com/office/drawing/2014/main" id="{C5737536-660D-4244-B5BA-9AE7C0327081}"/>
              </a:ext>
            </a:extLst>
          </p:cNvPr>
          <p:cNvSpPr/>
          <p:nvPr/>
        </p:nvSpPr>
        <p:spPr>
          <a:xfrm>
            <a:off x="4283968" y="1535484"/>
            <a:ext cx="4680520" cy="4385816"/>
          </a:xfrm>
          <a:prstGeom prst="rect">
            <a:avLst/>
          </a:prstGeom>
        </p:spPr>
        <p:txBody>
          <a:bodyPr wrap="square">
            <a:spAutoFit/>
          </a:bodyPr>
          <a:lstStyle/>
          <a:p>
            <a:pPr lvl="0">
              <a:spcAft>
                <a:spcPts val="0"/>
              </a:spcAft>
              <a:defRPr/>
            </a:pPr>
            <a:r>
              <a:rPr lang="en-GB" sz="1800" dirty="0">
                <a:solidFill>
                  <a:schemeClr val="accent2">
                    <a:lumMod val="75000"/>
                  </a:schemeClr>
                </a:solidFill>
                <a:ea typeface="Times New Roman" panose="02020603050405020304" pitchFamily="18" charset="0"/>
              </a:rPr>
              <a:t>MESSGERÄTE</a:t>
            </a:r>
            <a:r>
              <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 </a:t>
            </a:r>
            <a:r>
              <a:rPr lang="en-GB" sz="1800" b="0" dirty="0">
                <a:solidFill>
                  <a:schemeClr val="accent2">
                    <a:lumMod val="75000"/>
                  </a:schemeClr>
                </a:solidFill>
                <a:ea typeface="Times New Roman" panose="02020603050405020304" pitchFamily="18" charset="0"/>
              </a:rPr>
              <a:t>Photogrammetrie, Inertialsysteme.</a:t>
            </a:r>
            <a:endParaRPr kumimoji="0" lang="en-GB" sz="12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5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ART DER ANALYSE: </a:t>
            </a:r>
            <a:r>
              <a:rPr lang="en-GB" sz="1800" b="0" dirty="0">
                <a:solidFill>
                  <a:schemeClr val="accent2">
                    <a:lumMod val="75000"/>
                  </a:schemeClr>
                </a:solidFill>
                <a:ea typeface="Times New Roman" panose="02020603050405020304" pitchFamily="18" charset="0"/>
              </a:rPr>
              <a:t>Kinematisch</a:t>
            </a:r>
            <a:r>
              <a:rPr kumimoji="0" lang="en-GB" sz="18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a:t>
            </a:r>
            <a:endParaRPr kumimoji="0" lang="en-GB" sz="12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lvl="0">
              <a:spcAft>
                <a:spcPts val="0"/>
              </a:spcAft>
              <a:defRPr/>
            </a:pPr>
            <a:r>
              <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GRAFIK: </a:t>
            </a:r>
            <a:r>
              <a:rPr lang="en-GB" sz="1800" b="0" dirty="0">
                <a:solidFill>
                  <a:schemeClr val="accent2">
                    <a:lumMod val="75000"/>
                  </a:schemeClr>
                </a:solidFill>
                <a:ea typeface="Times New Roman" panose="02020603050405020304" pitchFamily="18" charset="0"/>
              </a:rPr>
              <a:t>Winkelgeschwindigkeit (º/s) der Lendenwirbelsäule versus Flexions-Extensions-Bewegungsbereich (º). Das blaue Band stellt die normalen Referenzwerte für Geschwindigkeit und Bewegungsbereich dar.</a:t>
            </a:r>
          </a:p>
          <a:p>
            <a:pPr lvl="0">
              <a:spcAft>
                <a:spcPts val="0"/>
              </a:spcAft>
              <a:defRPr/>
            </a:pPr>
            <a:endParaRPr kumimoji="0" lang="en-GB" sz="18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lvl="0">
              <a:spcAft>
                <a:spcPts val="0"/>
              </a:spcAft>
              <a:defRPr/>
            </a:pPr>
            <a:r>
              <a:rPr kumimoji="0" lang="en-GB" sz="1800" b="1" i="0" u="none" strike="noStrike" kern="1200" cap="none" spc="0" normalizeH="0" baseline="0" noProof="0" dirty="0">
                <a:ln>
                  <a:noFill/>
                </a:ln>
                <a:solidFill>
                  <a:schemeClr val="accent2">
                    <a:lumMod val="75000"/>
                  </a:schemeClr>
                </a:solidFill>
                <a:effectLst/>
                <a:uLnTx/>
                <a:uFillTx/>
                <a:sym typeface="Arial" panose="020B0604020202020204" pitchFamily="34" charset="0"/>
              </a:rPr>
              <a:t>INTERPRETATION DES ERGEBNISSES: </a:t>
            </a:r>
            <a:r>
              <a:rPr lang="en-GB" sz="1800" b="0" dirty="0">
                <a:solidFill>
                  <a:schemeClr val="accent2">
                    <a:lumMod val="75000"/>
                  </a:schemeClr>
                </a:solidFill>
              </a:rPr>
              <a:t>Bewegung der Lendenwirbelsäule in der Sagittalebene mit normaler Geschwindigkeit und Bereich innerhalb der Referenzwerte.</a:t>
            </a:r>
            <a:endParaRPr kumimoji="0" lang="en-GB" sz="1800" b="0" i="0" u="none" strike="noStrike" kern="1200" cap="none" spc="0" normalizeH="0" baseline="0" noProof="0" dirty="0">
              <a:ln>
                <a:noFill/>
              </a:ln>
              <a:solidFill>
                <a:schemeClr val="accent2">
                  <a:lumMod val="75000"/>
                </a:schemeClr>
              </a:solidFill>
              <a:effectLst/>
              <a:uLnTx/>
              <a:uFillTx/>
              <a:sym typeface="Arial" panose="020B0604020202020204" pitchFamily="34" charset="0"/>
            </a:endParaRPr>
          </a:p>
        </p:txBody>
      </p:sp>
      <p:sp>
        <p:nvSpPr>
          <p:cNvPr id="5" name="Rectángulo 4">
            <a:extLst>
              <a:ext uri="{FF2B5EF4-FFF2-40B4-BE49-F238E27FC236}">
                <a16:creationId xmlns:a16="http://schemas.microsoft.com/office/drawing/2014/main" id="{2727D054-6D73-4C48-8908-26408AC628B6}"/>
              </a:ext>
            </a:extLst>
          </p:cNvPr>
          <p:cNvSpPr/>
          <p:nvPr/>
        </p:nvSpPr>
        <p:spPr>
          <a:xfrm>
            <a:off x="1403648" y="908720"/>
            <a:ext cx="6840760" cy="43088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200" b="1" i="0" u="none" strike="noStrike" kern="1200" cap="none" spc="0" normalizeH="0" baseline="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sym typeface="Arial Bold" charset="0"/>
              </a:rPr>
              <a:t>Kinematische Beurteilung der Lendenwirbelsäule</a:t>
            </a:r>
          </a:p>
        </p:txBody>
      </p:sp>
    </p:spTree>
    <p:extLst>
      <p:ext uri="{BB962C8B-B14F-4D97-AF65-F5344CB8AC3E}">
        <p14:creationId xmlns:p14="http://schemas.microsoft.com/office/powerpoint/2010/main" val="3329384435"/>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539552" y="1091852"/>
            <a:ext cx="8280920" cy="604837"/>
          </a:xfrm>
        </p:spPr>
        <p:txBody>
          <a:bodyPr/>
          <a:lstStyle/>
          <a:p>
            <a:r>
              <a:rPr lang="pl-PL" sz="2200" dirty="0">
                <a:solidFill>
                  <a:schemeClr val="accent2">
                    <a:lumMod val="75000"/>
                  </a:schemeClr>
                </a:solidFill>
                <a:latin typeface="+mn-lt"/>
              </a:rPr>
              <a:t>Kinematische und kinetische Beurteilung bei täglichen Aktivitäten </a:t>
            </a:r>
          </a:p>
        </p:txBody>
      </p:sp>
      <p:sp>
        <p:nvSpPr>
          <p:cNvPr id="9" name="Rectángulo 8">
            <a:extLst>
              <a:ext uri="{FF2B5EF4-FFF2-40B4-BE49-F238E27FC236}">
                <a16:creationId xmlns:a16="http://schemas.microsoft.com/office/drawing/2014/main" id="{17086F41-06D7-43CE-8531-8E02E9F50979}"/>
              </a:ext>
            </a:extLst>
          </p:cNvPr>
          <p:cNvSpPr/>
          <p:nvPr/>
        </p:nvSpPr>
        <p:spPr>
          <a:xfrm>
            <a:off x="3999012" y="1844824"/>
            <a:ext cx="4830588" cy="4401205"/>
          </a:xfrm>
          <a:prstGeom prst="rect">
            <a:avLst/>
          </a:prstGeom>
        </p:spPr>
        <p:txBody>
          <a:bodyPr wrap="square">
            <a:spAutoFit/>
          </a:bodyPr>
          <a:lstStyle/>
          <a:p>
            <a:pPr lvl="0" algn="just">
              <a:spcAft>
                <a:spcPts val="0"/>
              </a:spcAft>
              <a:defRPr/>
            </a:pPr>
            <a:r>
              <a:rPr lang="en-GB" sz="2000" b="0" dirty="0">
                <a:solidFill>
                  <a:schemeClr val="accent2">
                    <a:lumMod val="75000"/>
                  </a:schemeClr>
                </a:solidFill>
              </a:rPr>
              <a:t>Bei Menschen mit Schmerzen im unteren Rückenbereich sind Aktivitäten wie das Beugen des Rumpfes oder das Heben von Gewichten mit einem signifikanten Anstieg des intradiskalen Drucks und somit mit Schmerzen verbunden.</a:t>
            </a:r>
            <a:endParaRPr lang="en-GB" sz="2000" b="0" dirty="0">
              <a:solidFill>
                <a:schemeClr val="accent2">
                  <a:lumMod val="75000"/>
                </a:schemeClr>
              </a:solidFill>
              <a:ea typeface="Times New Roman" panose="02020603050405020304" pitchFamily="18" charset="0"/>
            </a:endParaRPr>
          </a:p>
          <a:p>
            <a:pPr lvl="0" algn="just">
              <a:spcAft>
                <a:spcPts val="0"/>
              </a:spcAft>
              <a:defRPr/>
            </a:pPr>
            <a:endParaRPr kumimoji="0" lang="en-GB" sz="20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lvl="0" algn="just">
              <a:spcAft>
                <a:spcPts val="0"/>
              </a:spcAft>
              <a:defRPr/>
            </a:pPr>
            <a:r>
              <a:rPr lang="en-GB" sz="2000" b="0" dirty="0">
                <a:solidFill>
                  <a:schemeClr val="accent2">
                    <a:lumMod val="75000"/>
                  </a:schemeClr>
                </a:solidFill>
                <a:ea typeface="Times New Roman" panose="02020603050405020304" pitchFamily="18" charset="0"/>
              </a:rPr>
              <a:t>Durch die biomechanische Analyse dieser Aktivitäten können diese genauer definiert werden, um Bewegungsstörungen zu erkennen, die mit einer Pathologie oder einer funktionellen Veränderung der Wirbelsäule verbunden sein können.</a:t>
            </a:r>
            <a:endParaRPr kumimoji="0" lang="en-GB" sz="20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p:txBody>
      </p:sp>
      <p:pic>
        <p:nvPicPr>
          <p:cNvPr id="6" name="Picture 10">
            <a:extLst>
              <a:ext uri="{FF2B5EF4-FFF2-40B4-BE49-F238E27FC236}">
                <a16:creationId xmlns:a16="http://schemas.microsoft.com/office/drawing/2014/main" id="{3ED93AE4-E55C-4270-BD75-26437CEDEF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492896"/>
            <a:ext cx="3168351" cy="2366453"/>
          </a:xfrm>
          <a:prstGeom prst="rect">
            <a:avLst/>
          </a:prstGeom>
          <a:noFill/>
          <a:ln w="9525">
            <a:noFill/>
            <a:miter lim="800000"/>
            <a:headEnd/>
            <a:tailEnd/>
          </a:ln>
        </p:spPr>
      </p:pic>
      <p:sp>
        <p:nvSpPr>
          <p:cNvPr id="3" name="Rectángulo 2">
            <a:extLst>
              <a:ext uri="{FF2B5EF4-FFF2-40B4-BE49-F238E27FC236}">
                <a16:creationId xmlns:a16="http://schemas.microsoft.com/office/drawing/2014/main" id="{39AA9B70-9F0D-4E61-BF19-5EB673AC03C3}"/>
              </a:ext>
            </a:extLst>
          </p:cNvPr>
          <p:cNvSpPr/>
          <p:nvPr/>
        </p:nvSpPr>
        <p:spPr>
          <a:xfrm>
            <a:off x="251520" y="4869309"/>
            <a:ext cx="3683455" cy="738664"/>
          </a:xfrm>
          <a:prstGeom prst="rect">
            <a:avLst/>
          </a:prstGeom>
        </p:spPr>
        <p:txBody>
          <a:bodyPr wrap="square">
            <a:spAutoFit/>
          </a:bodyPr>
          <a:lstStyle/>
          <a:p>
            <a:pPr algn="ctr">
              <a:spcBef>
                <a:spcPts val="600"/>
              </a:spcBef>
              <a:spcAft>
                <a:spcPts val="1800"/>
              </a:spcAft>
            </a:pPr>
            <a:r>
              <a:rPr lang="en-GB" sz="1050" b="0" dirty="0">
                <a:solidFill>
                  <a:schemeClr val="tx1"/>
                </a:solidFill>
                <a:ea typeface="Calibri" panose="020F0502020204030204" pitchFamily="34" charset="0"/>
                <a:cs typeface="Times New Roman" panose="02020603050405020304" pitchFamily="18" charset="0"/>
              </a:rPr>
              <a:t>Grafischer Vergleich der intradiskalen Drücke an L3-L4 bei verschiedenen Aktivitäten (Bild: </a:t>
            </a:r>
            <a:r>
              <a:rPr lang="en-GB" sz="1050" b="0" dirty="0" err="1">
                <a:solidFill>
                  <a:schemeClr val="tx1"/>
                </a:solidFill>
                <a:ea typeface="Calibri" panose="020F0502020204030204" pitchFamily="34" charset="0"/>
              </a:rPr>
              <a:t>Nachemson</a:t>
            </a:r>
            <a:r>
              <a:rPr lang="en-GB" sz="1050" b="0" dirty="0">
                <a:solidFill>
                  <a:schemeClr val="tx1"/>
                </a:solidFill>
                <a:ea typeface="Calibri" panose="020F0502020204030204" pitchFamily="34" charset="0"/>
              </a:rPr>
              <a:t>, A. L. (1976). Die Lendenwirbelsäule eine orthopädische Herausforderung. </a:t>
            </a:r>
            <a:r>
              <a:rPr lang="en-GB" sz="1050" b="0" i="1" dirty="0">
                <a:solidFill>
                  <a:schemeClr val="tx1"/>
                </a:solidFill>
                <a:ea typeface="Calibri" panose="020F0502020204030204" pitchFamily="34" charset="0"/>
              </a:rPr>
              <a:t>spine</a:t>
            </a:r>
            <a:r>
              <a:rPr lang="en-GB" sz="1050" b="0" dirty="0">
                <a:solidFill>
                  <a:schemeClr val="tx1"/>
                </a:solidFill>
                <a:ea typeface="Calibri" panose="020F0502020204030204" pitchFamily="34" charset="0"/>
              </a:rPr>
              <a:t>, </a:t>
            </a:r>
            <a:r>
              <a:rPr lang="en-GB" sz="1050" b="0" i="1" dirty="0">
                <a:solidFill>
                  <a:schemeClr val="tx1"/>
                </a:solidFill>
                <a:ea typeface="Calibri" panose="020F0502020204030204" pitchFamily="34" charset="0"/>
              </a:rPr>
              <a:t>1</a:t>
            </a:r>
            <a:r>
              <a:rPr lang="en-GB" sz="1050" b="0" dirty="0">
                <a:solidFill>
                  <a:schemeClr val="tx1"/>
                </a:solidFill>
                <a:ea typeface="Calibri" panose="020F0502020204030204" pitchFamily="34" charset="0"/>
              </a:rPr>
              <a:t>(1), 59-71)</a:t>
            </a:r>
          </a:p>
        </p:txBody>
      </p:sp>
    </p:spTree>
    <p:extLst>
      <p:ext uri="{BB962C8B-B14F-4D97-AF65-F5344CB8AC3E}">
        <p14:creationId xmlns:p14="http://schemas.microsoft.com/office/powerpoint/2010/main" val="3738371701"/>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0" y="908720"/>
            <a:ext cx="9144000" cy="604837"/>
          </a:xfrm>
        </p:spPr>
        <p:txBody>
          <a:bodyPr/>
          <a:lstStyle/>
          <a:p>
            <a:r>
              <a:rPr lang="pl-PL" sz="2200" dirty="0">
                <a:solidFill>
                  <a:schemeClr val="accent2">
                    <a:lumMod val="75000"/>
                  </a:schemeClr>
                </a:solidFill>
                <a:latin typeface="+mn-lt"/>
              </a:rPr>
              <a:t>Kinematische und kinetische Beurteilung bei täglichen Aktivitäten </a:t>
            </a:r>
          </a:p>
        </p:txBody>
      </p:sp>
      <p:sp>
        <p:nvSpPr>
          <p:cNvPr id="9" name="Rectángulo 8">
            <a:extLst>
              <a:ext uri="{FF2B5EF4-FFF2-40B4-BE49-F238E27FC236}">
                <a16:creationId xmlns:a16="http://schemas.microsoft.com/office/drawing/2014/main" id="{17086F41-06D7-43CE-8531-8E02E9F50979}"/>
              </a:ext>
            </a:extLst>
          </p:cNvPr>
          <p:cNvSpPr/>
          <p:nvPr/>
        </p:nvSpPr>
        <p:spPr>
          <a:xfrm>
            <a:off x="-247673" y="2248743"/>
            <a:ext cx="4572000" cy="369332"/>
          </a:xfrm>
          <a:prstGeom prst="rect">
            <a:avLst/>
          </a:prstGeom>
        </p:spPr>
        <p:txBody>
          <a:bodyPr>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GB" sz="18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Aktivität: Aufstehen von einem Stuhl</a:t>
            </a:r>
            <a:endParaRPr kumimoji="0" lang="en-GB" sz="12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427984" y="1268760"/>
            <a:ext cx="4572000" cy="4939814"/>
          </a:xfrm>
          <a:prstGeom prst="rect">
            <a:avLst/>
          </a:prstGeom>
        </p:spPr>
        <p:txBody>
          <a:bodyPr wrap="square">
            <a:spAutoFit/>
          </a:bodyPr>
          <a:lstStyle/>
          <a:p>
            <a:pPr lvl="0">
              <a:spcAft>
                <a:spcPts val="0"/>
              </a:spcAft>
              <a:defRPr/>
            </a:pPr>
            <a:r>
              <a:rPr lang="en-GB" sz="1800" dirty="0">
                <a:solidFill>
                  <a:schemeClr val="accent2">
                    <a:lumMod val="75000"/>
                  </a:schemeClr>
                </a:solidFill>
                <a:ea typeface="Times New Roman" panose="02020603050405020304" pitchFamily="18" charset="0"/>
              </a:rPr>
              <a:t>MESSGERÄTE</a:t>
            </a:r>
            <a:r>
              <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 </a:t>
            </a:r>
            <a:r>
              <a:rPr lang="en-GB" sz="1800" b="0" dirty="0">
                <a:solidFill>
                  <a:schemeClr val="accent2">
                    <a:lumMod val="75000"/>
                  </a:schemeClr>
                </a:solidFill>
                <a:ea typeface="Times New Roman" panose="02020603050405020304" pitchFamily="18" charset="0"/>
              </a:rPr>
              <a:t>Dynamometrische Plattform.</a:t>
            </a:r>
            <a:endPar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lvl="0">
              <a:lnSpc>
                <a:spcPct val="150000"/>
              </a:lnSpc>
              <a:spcAft>
                <a:spcPts val="0"/>
              </a:spcAft>
              <a:defRPr/>
            </a:pPr>
            <a:r>
              <a:rPr lang="en-GB" sz="1800" dirty="0">
                <a:solidFill>
                  <a:schemeClr val="accent2">
                    <a:lumMod val="75000"/>
                  </a:schemeClr>
                </a:solidFill>
                <a:ea typeface="Times New Roman" panose="02020603050405020304" pitchFamily="18" charset="0"/>
              </a:rPr>
              <a:t>ART DER ANALYSE: </a:t>
            </a:r>
            <a:r>
              <a:rPr lang="en-GB" sz="1800" b="0" dirty="0">
                <a:solidFill>
                  <a:schemeClr val="accent2">
                    <a:lumMod val="75000"/>
                  </a:schemeClr>
                </a:solidFill>
                <a:ea typeface="Times New Roman" panose="02020603050405020304" pitchFamily="18" charset="0"/>
              </a:rPr>
              <a:t>Kinetisch</a:t>
            </a:r>
            <a:r>
              <a:rPr kumimoji="0" lang="en-GB" sz="1800" b="0"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endParaRPr>
          </a:p>
          <a:p>
            <a:pPr lvl="0" algn="just">
              <a:spcAft>
                <a:spcPts val="0"/>
              </a:spcAft>
            </a:pPr>
            <a:r>
              <a:rPr kumimoji="0" lang="en-GB" sz="1800" b="1" i="0" u="none" strike="noStrike" kern="1200" cap="none" spc="0" normalizeH="0" baseline="0" noProof="0" dirty="0">
                <a:ln>
                  <a:noFill/>
                </a:ln>
                <a:solidFill>
                  <a:schemeClr val="accent2">
                    <a:lumMod val="75000"/>
                  </a:schemeClr>
                </a:solidFill>
                <a:effectLst/>
                <a:uLnTx/>
                <a:uFillTx/>
                <a:ea typeface="Times New Roman" panose="02020603050405020304" pitchFamily="18" charset="0"/>
                <a:sym typeface="Arial" panose="020B0604020202020204" pitchFamily="34" charset="0"/>
              </a:rPr>
              <a:t>GRAFIK: </a:t>
            </a:r>
            <a:r>
              <a:rPr lang="en-GB" sz="1800" b="0" dirty="0">
                <a:solidFill>
                  <a:schemeClr val="accent2">
                    <a:lumMod val="75000"/>
                  </a:schemeClr>
                </a:solidFill>
              </a:rPr>
              <a:t>Sie stellt die verschiedenen aufgezeichneten Wiederholungen der </a:t>
            </a:r>
            <a:r>
              <a:rPr lang="en-GB" sz="1800" dirty="0">
                <a:solidFill>
                  <a:schemeClr val="accent2">
                    <a:lumMod val="75000"/>
                  </a:schemeClr>
                </a:solidFill>
              </a:rPr>
              <a:t>Reaktionskraft </a:t>
            </a:r>
            <a:r>
              <a:rPr lang="en-GB" sz="1800" b="0" dirty="0">
                <a:solidFill>
                  <a:schemeClr val="accent2">
                    <a:lumMod val="75000"/>
                  </a:schemeClr>
                </a:solidFill>
              </a:rPr>
              <a:t>während der Sitz-Steh-Bewegung dar. Das blaue Band stellt das normale Kraftmuster bei dieser Bewegung dar.</a:t>
            </a:r>
          </a:p>
          <a:p>
            <a:pPr lvl="0" algn="just">
              <a:spcAft>
                <a:spcPts val="0"/>
              </a:spcAft>
            </a:pPr>
            <a:endParaRPr kumimoji="0" lang="en-GB" sz="1800" b="0" i="0" u="none" strike="noStrike" kern="1200" cap="none" spc="0" normalizeH="0" baseline="0" noProof="0" dirty="0">
              <a:ln>
                <a:noFill/>
              </a:ln>
              <a:solidFill>
                <a:schemeClr val="accent2">
                  <a:lumMod val="75000"/>
                </a:schemeClr>
              </a:solidFill>
              <a:effectLst/>
              <a:uLnTx/>
              <a:uFillTx/>
              <a:sym typeface="Arial" panose="020B0604020202020204" pitchFamily="34" charset="0"/>
            </a:endParaRPr>
          </a:p>
          <a:p>
            <a:pPr algn="just">
              <a:spcAft>
                <a:spcPts val="0"/>
              </a:spcAft>
            </a:pPr>
            <a:r>
              <a:rPr kumimoji="0" lang="en-GB" sz="1800" b="1" i="0" u="none" strike="noStrike" kern="1200" cap="none" spc="0" normalizeH="0" baseline="0" noProof="0" dirty="0">
                <a:ln>
                  <a:noFill/>
                </a:ln>
                <a:solidFill>
                  <a:schemeClr val="accent2">
                    <a:lumMod val="75000"/>
                  </a:schemeClr>
                </a:solidFill>
                <a:effectLst/>
                <a:uLnTx/>
                <a:uFillTx/>
                <a:sym typeface="Arial" panose="020B0604020202020204" pitchFamily="34" charset="0"/>
              </a:rPr>
              <a:t>INTERPRETATION DES ERGEBNISSES: </a:t>
            </a:r>
            <a:r>
              <a:rPr lang="en-GB" sz="1800" b="0" dirty="0">
                <a:solidFill>
                  <a:schemeClr val="accent2">
                    <a:lumMod val="75000"/>
                  </a:schemeClr>
                </a:solidFill>
              </a:rPr>
              <a:t>Wiederholbares und normales Reaktionskraftmuster, d. h. ausreichender Schwung zur Durchführung der Sitz-Steh-Bewegung (Kraft und Koordination von Rumpf und unteren Gliedmaßen).</a:t>
            </a: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7" name="Imagen 6">
            <a:extLst>
              <a:ext uri="{FF2B5EF4-FFF2-40B4-BE49-F238E27FC236}">
                <a16:creationId xmlns:a16="http://schemas.microsoft.com/office/drawing/2014/main" id="{88E0F050-4864-43B2-A452-1BAA3A3E335F}"/>
              </a:ext>
            </a:extLst>
          </p:cNvPr>
          <p:cNvPicPr/>
          <p:nvPr/>
        </p:nvPicPr>
        <p:blipFill>
          <a:blip r:embed="rId3"/>
          <a:stretch>
            <a:fillRect/>
          </a:stretch>
        </p:blipFill>
        <p:spPr>
          <a:xfrm>
            <a:off x="247673" y="2834044"/>
            <a:ext cx="3762375" cy="2600325"/>
          </a:xfrm>
          <a:prstGeom prst="rect">
            <a:avLst/>
          </a:prstGeom>
        </p:spPr>
      </p:pic>
    </p:spTree>
    <p:extLst>
      <p:ext uri="{BB962C8B-B14F-4D97-AF65-F5344CB8AC3E}">
        <p14:creationId xmlns:p14="http://schemas.microsoft.com/office/powerpoint/2010/main" val="3580191632"/>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0" y="1023904"/>
            <a:ext cx="9051266" cy="604837"/>
          </a:xfrm>
        </p:spPr>
        <p:txBody>
          <a:bodyPr/>
          <a:lstStyle/>
          <a:p>
            <a:r>
              <a:rPr lang="pl-PL" sz="2200" dirty="0">
                <a:solidFill>
                  <a:schemeClr val="accent2">
                    <a:lumMod val="75000"/>
                  </a:schemeClr>
                </a:solidFill>
                <a:latin typeface="+mn-lt"/>
              </a:rPr>
              <a:t>Kinematische und kinetische Beurteilung bei täglichen Aktivitäten </a:t>
            </a:r>
          </a:p>
        </p:txBody>
      </p:sp>
      <p:sp>
        <p:nvSpPr>
          <p:cNvPr id="9" name="Rectángulo 8">
            <a:extLst>
              <a:ext uri="{FF2B5EF4-FFF2-40B4-BE49-F238E27FC236}">
                <a16:creationId xmlns:a16="http://schemas.microsoft.com/office/drawing/2014/main" id="{17086F41-06D7-43CE-8531-8E02E9F50979}"/>
              </a:ext>
            </a:extLst>
          </p:cNvPr>
          <p:cNvSpPr/>
          <p:nvPr/>
        </p:nvSpPr>
        <p:spPr>
          <a:xfrm>
            <a:off x="-247673" y="2248743"/>
            <a:ext cx="4572000" cy="646331"/>
          </a:xfrm>
          <a:prstGeom prst="rect">
            <a:avLst/>
          </a:prstGeom>
        </p:spPr>
        <p:txBody>
          <a:bodyPr>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GB" sz="18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Aktivität: Aufstehen von einem Stuhl</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GB" sz="18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KRAFT-ASYMMETRIE</a:t>
            </a:r>
            <a:endParaRPr kumimoji="0" lang="en-GB" sz="1200" b="1"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003595" y="1556792"/>
            <a:ext cx="5047671" cy="4401205"/>
          </a:xfrm>
          <a:prstGeom prst="rect">
            <a:avLst/>
          </a:prstGeom>
        </p:spPr>
        <p:txBody>
          <a:bodyPr wrap="square">
            <a:spAutoFit/>
          </a:bodyPr>
          <a:lstStyle/>
          <a:p>
            <a:pPr lvl="0">
              <a:spcAft>
                <a:spcPts val="0"/>
              </a:spcAft>
              <a:defRPr/>
            </a:pPr>
            <a:r>
              <a:rPr lang="en-GB" sz="2000" dirty="0">
                <a:solidFill>
                  <a:schemeClr val="accent2">
                    <a:lumMod val="75000"/>
                  </a:schemeClr>
                </a:solidFill>
                <a:latin typeface="+mn-lt"/>
                <a:ea typeface="Times New Roman" panose="02020603050405020304" pitchFamily="18" charset="0"/>
                <a:cs typeface="Times New Roman" panose="02020603050405020304" pitchFamily="18" charset="0"/>
              </a:rPr>
              <a:t>MESSGERÄTE</a:t>
            </a:r>
            <a:r>
              <a:rPr kumimoji="0" lang="en-GB"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kumimoji="0" lang="en-GB" sz="20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2 dynamometrische </a:t>
            </a:r>
            <a:r>
              <a:rPr kumimoji="0" lang="en-GB" sz="2000" b="0" i="0" u="none" strike="noStrike" kern="1200" cap="none" spc="0" normalizeH="0" baseline="0" noProof="0" dirty="0" err="1">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Plattformen</a:t>
            </a:r>
            <a:r>
              <a:rPr kumimoji="0" lang="en-GB" sz="20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t>
            </a:r>
            <a:endParaRPr kumimoji="0" lang="en-GB"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nSpc>
                <a:spcPct val="150000"/>
              </a:lnSpc>
              <a:spcAft>
                <a:spcPts val="0"/>
              </a:spcAft>
              <a:defRPr/>
            </a:pPr>
            <a:r>
              <a:rPr lang="en-GB" sz="2000" dirty="0">
                <a:solidFill>
                  <a:schemeClr val="accent2">
                    <a:lumMod val="75000"/>
                  </a:schemeClr>
                </a:solidFill>
                <a:latin typeface="+mn-lt"/>
                <a:ea typeface="Times New Roman" panose="02020603050405020304" pitchFamily="18" charset="0"/>
                <a:cs typeface="Times New Roman" panose="02020603050405020304" pitchFamily="18" charset="0"/>
              </a:rPr>
              <a:t>ART DER ANALYSE</a:t>
            </a:r>
            <a:r>
              <a:rPr kumimoji="0" lang="en-GB"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a:t>
            </a:r>
            <a:r>
              <a:rPr kumimoji="0" lang="en-GB" sz="20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Kinetisch.</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pPr>
            <a:r>
              <a:rPr kumimoji="0" lang="en-GB"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GRAFIK: </a:t>
            </a:r>
            <a:r>
              <a:rPr lang="en-GB" sz="2000" b="0" dirty="0">
                <a:solidFill>
                  <a:schemeClr val="accent2">
                    <a:lumMod val="75000"/>
                  </a:schemeClr>
                </a:solidFill>
                <a:latin typeface="+mn-lt"/>
                <a:cs typeface="Times New Roman" panose="02020603050405020304" pitchFamily="18" charset="0"/>
              </a:rPr>
              <a:t>Sie stellt die Reaktionskraft dar, die von jeder unteren Extremität während der Sitz-Steh-Bewegung erzeugt wird.</a:t>
            </a:r>
          </a:p>
          <a:p>
            <a:pPr lvl="0" algn="just">
              <a:spcAft>
                <a:spcPts val="0"/>
              </a:spcAft>
            </a:pPr>
            <a:endParaRPr kumimoji="0" lang="en-GB" sz="2000" b="0"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endParaRPr>
          </a:p>
          <a:p>
            <a:pPr lvl="0" algn="just">
              <a:spcAft>
                <a:spcPts val="0"/>
              </a:spcAft>
            </a:pPr>
            <a:r>
              <a:rPr lang="en-GB" sz="2000" dirty="0">
                <a:solidFill>
                  <a:schemeClr val="accent2">
                    <a:lumMod val="75000"/>
                  </a:schemeClr>
                </a:solidFill>
                <a:latin typeface="+mn-lt"/>
                <a:cs typeface="Times New Roman" panose="02020603050405020304" pitchFamily="18" charset="0"/>
              </a:rPr>
              <a:t>INTERPRETATION DES ERGEBNISSES</a:t>
            </a:r>
            <a:r>
              <a:rPr kumimoji="0" lang="en-GB" sz="2000" b="1"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 </a:t>
            </a:r>
            <a:r>
              <a:rPr lang="en-GB" sz="2000" b="0" dirty="0">
                <a:solidFill>
                  <a:schemeClr val="accent2">
                    <a:lumMod val="75000"/>
                  </a:schemeClr>
                </a:solidFill>
                <a:latin typeface="+mn-lt"/>
                <a:cs typeface="Times New Roman" panose="02020603050405020304" pitchFamily="18" charset="0"/>
              </a:rPr>
              <a:t>Symmetrisches Kraftmuster. Gleiche Gewichtsbelastung beider unterer Gliedmaßen bei der Ausführung der Sitz-Steh-Bewegung.</a:t>
            </a:r>
            <a:endParaRPr kumimoji="0" lang="en-GB" sz="20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p:txBody>
      </p:sp>
      <p:pic>
        <p:nvPicPr>
          <p:cNvPr id="6" name="Picture 2">
            <a:extLst>
              <a:ext uri="{FF2B5EF4-FFF2-40B4-BE49-F238E27FC236}">
                <a16:creationId xmlns:a16="http://schemas.microsoft.com/office/drawing/2014/main" id="{80B5DDE3-01DB-4F44-A4DB-9F16A5EEC6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257" y="2996952"/>
            <a:ext cx="3801594" cy="2534725"/>
          </a:xfrm>
          <a:prstGeom prst="rect">
            <a:avLst/>
          </a:prstGeom>
          <a:noFill/>
          <a:ln>
            <a:noFill/>
          </a:ln>
        </p:spPr>
      </p:pic>
    </p:spTree>
    <p:extLst>
      <p:ext uri="{BB962C8B-B14F-4D97-AF65-F5344CB8AC3E}">
        <p14:creationId xmlns:p14="http://schemas.microsoft.com/office/powerpoint/2010/main" val="1106947636"/>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seño base">
  <a:themeElements>
    <a:clrScheme name="IBV">
      <a:dk1>
        <a:srgbClr val="000000"/>
      </a:dk1>
      <a:lt1>
        <a:srgbClr val="FFFFFF"/>
      </a:lt1>
      <a:dk2>
        <a:srgbClr val="64A0C8"/>
      </a:dk2>
      <a:lt2>
        <a:srgbClr val="9EC3DE"/>
      </a:lt2>
      <a:accent1>
        <a:srgbClr val="2E5E7E"/>
      </a:accent1>
      <a:accent2>
        <a:srgbClr val="D8693C"/>
      </a:accent2>
      <a:accent3>
        <a:srgbClr val="639B7E"/>
      </a:accent3>
      <a:accent4>
        <a:srgbClr val="777399"/>
      </a:accent4>
      <a:accent5>
        <a:srgbClr val="64A0C8"/>
      </a:accent5>
      <a:accent6>
        <a:srgbClr val="C1D6A6"/>
      </a:accent6>
      <a:hlink>
        <a:srgbClr val="C54C00"/>
      </a:hlink>
      <a:folHlink>
        <a:srgbClr val="3434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4516</Words>
  <Characters>0</Characters>
  <Application>Microsoft Office PowerPoint</Application>
  <PresentationFormat>Pokaz na ekranie (4:3)</PresentationFormat>
  <Lines>0</Lines>
  <Paragraphs>265</Paragraphs>
  <Slides>23</Slides>
  <Notes>20</Notes>
  <HiddenSlides>0</HiddenSlides>
  <MMClips>0</MMClips>
  <ScaleCrop>false</ScaleCrop>
  <HeadingPairs>
    <vt:vector size="6" baseType="variant">
      <vt:variant>
        <vt:lpstr>Używane czcionki</vt:lpstr>
      </vt:variant>
      <vt:variant>
        <vt:i4>7</vt:i4>
      </vt:variant>
      <vt:variant>
        <vt:lpstr>Motyw</vt:lpstr>
      </vt:variant>
      <vt:variant>
        <vt:i4>4</vt:i4>
      </vt:variant>
      <vt:variant>
        <vt:lpstr>Tytuły slajdów</vt:lpstr>
      </vt:variant>
      <vt:variant>
        <vt:i4>23</vt:i4>
      </vt:variant>
    </vt:vector>
  </HeadingPairs>
  <TitlesOfParts>
    <vt:vector size="34" baseType="lpstr">
      <vt:lpstr>Arial</vt:lpstr>
      <vt:lpstr>Arial Bold</vt:lpstr>
      <vt:lpstr>Bradley Hand ITC</vt:lpstr>
      <vt:lpstr>Calibri</vt:lpstr>
      <vt:lpstr>Gill Sans</vt:lpstr>
      <vt:lpstr>Times New Roman</vt:lpstr>
      <vt:lpstr>Wingdings</vt:lpstr>
      <vt:lpstr>Pantallazo inicio</vt:lpstr>
      <vt:lpstr>Pantallazo cierre</vt:lpstr>
      <vt:lpstr>1_WOIZ - prezentacja "wykładowa"</vt:lpstr>
      <vt:lpstr>Diseño base</vt:lpstr>
      <vt:lpstr>Prezentacja programu PowerPoint</vt:lpstr>
      <vt:lpstr>Prezentacja programu PowerPoint</vt:lpstr>
      <vt:lpstr>Prezentacja programu PowerPoint</vt:lpstr>
      <vt:lpstr>Funktionelle Beurteilung der Lendenwirbelsäule </vt:lpstr>
      <vt:lpstr>Beurteilung des lumbalen Bewegungsumfangs</vt:lpstr>
      <vt:lpstr>Prezentacja programu PowerPoint</vt:lpstr>
      <vt:lpstr>Kinematische und kinetische Beurteilung bei täglichen Aktivitäten </vt:lpstr>
      <vt:lpstr>Kinematische und kinetische Beurteilung bei täglichen Aktivitäten </vt:lpstr>
      <vt:lpstr>Kinematische und kinetische Beurteilung bei täglichen Aktivitäten </vt:lpstr>
      <vt:lpstr>Kinematische und kinetische Beurteilung bei täglichen Aktivitäten </vt:lpstr>
      <vt:lpstr>Kinematische und kinetische Beurteilung bei täglichen Aktivitäten </vt:lpstr>
      <vt:lpstr>Kraftmessung an der Lendenwirbelsäule</vt:lpstr>
      <vt:lpstr>Kraftmessung an der Lendenwirbelsäule</vt:lpstr>
      <vt:lpstr>Beispiel für die Ergebnisse</vt:lpstr>
      <vt:lpstr>Nachfolgend werden die Ergebnisse eines Falles nach Durchführung einer Funktionsprüfung der Lendenwirbelsäule besprochen. Dieser Test analysiert kinetisch und kinematisch die Bewegung der Lendenwirbelsäule bei einfachen Aktivitäten, um abnormale oder nicht-funktionelle Bewegungen sekundär zu lumbalen Schmerzen zu erkennen.  Das NEDLUMBAR/IBV-Bewertungssystem wurde zusammen mit Photogrammetrie und zwei kraftdynamometrischen Plattformen als Aufzeichnungstechniken verwendet.  Zur Durchführung der Bewertung vergleicht dieses System die erzielten Ergebnisse mit denen einer Gruppe von Probanden, deren Merkmale mit denen des Patienten vergleichbar waren (Datenbanken bestehend aus normalen und pathologischen Patienten, segmentiert nach Alter und Geschlecht).  Das Beurteilungsprotokoll ist standardisiert und umfasst zwei Aktivitäten:   Aktivität des Aufstehens von einem Stuhl.  Aktivität des Hebens von Gewichten.   Die erhaltenen Ergebnisse liefern biomechanische Informationen über das ausgeführte Bewegungsmuster, wie z.B. Kraft, Beweglichkeit, Beschleunigung und Wiederholbarkeit der Bewegung.  Am Ende wird die Untersuchung der Aktivität in einem Funktionsindex zusammengefasst. Ist das Ergebnis dieses Indexes größer als 90 %, liegt die Fähigkeit der untersuchten Person, die Aktivität auszuführen, im normalen Bereich.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Wichtige Ideen</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1145</cp:revision>
  <cp:lastPrinted>2011-07-18T19:05:36Z</cp:lastPrinted>
  <dcterms:created xsi:type="dcterms:W3CDTF">2010-06-23T19:02:16Z</dcterms:created>
  <dcterms:modified xsi:type="dcterms:W3CDTF">2021-07-04T10:15:46Z</dcterms:modified>
</cp:coreProperties>
</file>