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 id="2147483699" r:id="rId4"/>
  </p:sldMasterIdLst>
  <p:notesMasterIdLst>
    <p:notesMasterId r:id="rId28"/>
  </p:notesMasterIdLst>
  <p:handoutMasterIdLst>
    <p:handoutMasterId r:id="rId29"/>
  </p:handoutMasterIdLst>
  <p:sldIdLst>
    <p:sldId id="627" r:id="rId5"/>
    <p:sldId id="624" r:id="rId6"/>
    <p:sldId id="671" r:id="rId7"/>
    <p:sldId id="672" r:id="rId8"/>
    <p:sldId id="673" r:id="rId9"/>
    <p:sldId id="677" r:id="rId10"/>
    <p:sldId id="678" r:id="rId11"/>
    <p:sldId id="655" r:id="rId12"/>
    <p:sldId id="656" r:id="rId13"/>
    <p:sldId id="657" r:id="rId14"/>
    <p:sldId id="658" r:id="rId15"/>
    <p:sldId id="665" r:id="rId16"/>
    <p:sldId id="666" r:id="rId17"/>
    <p:sldId id="679" r:id="rId18"/>
    <p:sldId id="297" r:id="rId19"/>
    <p:sldId id="282" r:id="rId20"/>
    <p:sldId id="681" r:id="rId21"/>
    <p:sldId id="675" r:id="rId22"/>
    <p:sldId id="682" r:id="rId23"/>
    <p:sldId id="684" r:id="rId24"/>
    <p:sldId id="685" r:id="rId25"/>
    <p:sldId id="686" r:id="rId26"/>
    <p:sldId id="626" r:id="rId27"/>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 id="2" name="Laura Dolado" initials="LD" lastIdx="1" clrIdx="1">
    <p:extLst>
      <p:ext uri="{19B8F6BF-5375-455C-9EA6-DF929625EA0E}">
        <p15:presenceInfo xmlns:p15="http://schemas.microsoft.com/office/powerpoint/2012/main" userId="c14c9f327f04c4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262673"/>
    <a:srgbClr val="0404E6"/>
    <a:srgbClr val="F26200"/>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75219" autoAdjust="0"/>
  </p:normalViewPr>
  <p:slideViewPr>
    <p:cSldViewPr>
      <p:cViewPr varScale="1">
        <p:scale>
          <a:sx n="61" d="100"/>
          <a:sy n="61" d="100"/>
        </p:scale>
        <p:origin x="1982" y="4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a:t>
            </a:fld>
            <a:endParaRPr lang="pl-PL" altLang="pl-P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sz="1200" kern="1200" dirty="0">
                <a:solidFill>
                  <a:schemeClr val="tx1"/>
                </a:solidFill>
                <a:effectLst/>
                <a:latin typeface="Gill Sans" charset="0"/>
                <a:ea typeface="+mn-ea"/>
                <a:cs typeface="+mn-cs"/>
              </a:rPr>
              <a:t>The objectives of this didactic unit are:</a:t>
            </a:r>
            <a:endParaRPr lang="es-ES" sz="1200" kern="1200" dirty="0">
              <a:solidFill>
                <a:schemeClr val="tx1"/>
              </a:solidFill>
              <a:effectLst/>
              <a:latin typeface="Gill Sans" charset="0"/>
              <a:ea typeface="+mn-ea"/>
              <a:cs typeface="+mn-cs"/>
            </a:endParaRPr>
          </a:p>
          <a:p>
            <a:pPr marL="171450" indent="-171450">
              <a:buFont typeface="Arial" panose="020B0604020202020204" pitchFamily="34" charset="0"/>
              <a:buChar char="•"/>
            </a:pPr>
            <a:r>
              <a:rPr lang="en-GB" sz="1200" b="0" dirty="0">
                <a:solidFill>
                  <a:schemeClr val="accent2">
                    <a:lumMod val="75000"/>
                  </a:schemeClr>
                </a:solidFill>
              </a:rPr>
              <a:t>To recognise the normal results of a lumbar biomechanical assessment.</a:t>
            </a:r>
          </a:p>
          <a:p>
            <a:pPr marL="171450" indent="-171450">
              <a:buFont typeface="Arial" panose="020B0604020202020204" pitchFamily="34" charset="0"/>
              <a:buChar char="•"/>
            </a:pPr>
            <a:r>
              <a:rPr lang="en-GB" sz="1200" b="0" dirty="0">
                <a:solidFill>
                  <a:schemeClr val="accent2">
                    <a:lumMod val="75000"/>
                  </a:schemeClr>
                </a:solidFill>
              </a:rPr>
              <a:t>To become familiar with the interpretation of the results obtained from the lumbar biomechanical assessment in a normal population.</a:t>
            </a:r>
          </a:p>
          <a:p>
            <a:pPr marL="171450" indent="-171450">
              <a:buFont typeface="Arial" panose="020B0604020202020204" pitchFamily="34" charset="0"/>
              <a:buChar char="•"/>
            </a:pPr>
            <a:r>
              <a:rPr lang="en-GB" sz="1200" b="0" dirty="0">
                <a:solidFill>
                  <a:schemeClr val="accent2">
                    <a:lumMod val="75000"/>
                  </a:schemeClr>
                </a:solidFill>
              </a:rPr>
              <a:t>To become familiar with the interpretation of the results obtained from the assessment of lumbar muscle strength in a normal population.</a:t>
            </a:r>
          </a:p>
          <a:p>
            <a:pPr marL="171450" indent="-171450">
              <a:buFont typeface="Arial" panose="020B0604020202020204" pitchFamily="34" charset="0"/>
              <a:buChar char="•"/>
            </a:pPr>
            <a:r>
              <a:rPr lang="en-GB" sz="1200" b="0" dirty="0">
                <a:solidFill>
                  <a:schemeClr val="accent2">
                    <a:lumMod val="75000"/>
                  </a:schemeClr>
                </a:solidFill>
              </a:rPr>
              <a:t>To apply the knowledge acquired to a clinical case.</a:t>
            </a:r>
          </a:p>
          <a:p>
            <a:pPr marL="171450" indent="-171450">
              <a:buFont typeface="Arial" panose="020B0604020202020204" pitchFamily="34" charset="0"/>
              <a:buChar char="•"/>
            </a:pPr>
            <a:endParaRPr lang="es-ES" sz="1200" kern="1200" dirty="0">
              <a:solidFill>
                <a:schemeClr val="tx1"/>
              </a:solidFill>
              <a:effectLst/>
              <a:latin typeface="Gill Sans" charset="0"/>
              <a:ea typeface="+mn-ea"/>
              <a:cs typeface="+mn-cs"/>
            </a:endParaRPr>
          </a:p>
          <a:p>
            <a:pPr eaLnBrk="1" hangingPunct="1"/>
            <a:endParaRPr lang="es-ES" altLang="pl-PL" dirty="0"/>
          </a:p>
          <a:p>
            <a:pPr eaLnBrk="1" hangingPunct="1"/>
            <a:endParaRPr lang="es-ES" altLang="pl-PL" dirty="0"/>
          </a:p>
          <a:p>
            <a:pPr eaLnBrk="1" hangingPunct="1"/>
            <a:endParaRPr lang="pl-PL" altLang="pl-PL" dirty="0"/>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a:t>
            </a:fld>
            <a:endParaRPr lang="pl-PL" altLang="pl-PL" sz="1200" b="0">
              <a:solidFill>
                <a:schemeClr val="tx1"/>
              </a:solidFill>
              <a:latin typeface="Gill San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Remember: </a:t>
            </a:r>
            <a:r>
              <a:rPr lang="en-GB" noProof="0" dirty="0"/>
              <a:t>To understand the results, it is advisable to follow each section highlighted on the slide when discussing the results in class with the students.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What measuring equipment do you think was used?</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Does this record fall under any type of analysis?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What does this graph represent?</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How would you interpret this result?</a:t>
            </a:r>
            <a:endParaRPr lang="en-GB" dirty="0"/>
          </a:p>
          <a:p>
            <a:endParaRPr lang="en-GB" dirty="0"/>
          </a:p>
          <a:p>
            <a:r>
              <a:rPr lang="en-GB" sz="1200" kern="1200" dirty="0">
                <a:solidFill>
                  <a:schemeClr val="tx1"/>
                </a:solidFill>
                <a:effectLst/>
                <a:latin typeface="Gill Sans" charset="0"/>
                <a:ea typeface="+mn-ea"/>
                <a:cs typeface="+mn-cs"/>
              </a:rPr>
              <a:t>Normal pattern: the weight is lifted with a quick movement of the trunk to generate enough momentum to lift it. The weights handled do not usually imply significant differences among them in terms of movement quality.</a:t>
            </a:r>
          </a:p>
          <a:p>
            <a:endParaRPr lang="en-GB" sz="1200" kern="1200" dirty="0">
              <a:solidFill>
                <a:schemeClr val="tx1"/>
              </a:solidFill>
              <a:effectLst/>
              <a:latin typeface="Gill Sans" charset="0"/>
              <a:ea typeface="+mn-ea"/>
              <a:cs typeface="+mn-cs"/>
            </a:endParaRPr>
          </a:p>
          <a:p>
            <a:r>
              <a:rPr lang="en-GB" dirty="0"/>
              <a:t>These graphs represent the angular velocity of the spine versus its angular acceleration when performing the activity of lifting different weights consecutively (the movements lifting 0, 5 and 10 kg are represented on the left, centre and right graph, respectively). The blue band represents the normal force pattern considered in the measuring equipment used (</a:t>
            </a:r>
            <a:r>
              <a:rPr lang="en-GB" dirty="0" err="1"/>
              <a:t>NedLumbar</a:t>
            </a:r>
            <a:r>
              <a:rPr lang="en-GB" dirty="0"/>
              <a:t>/IBV). As seen in the previous slide, if there is no spinal pathology, a normal recording shows a movement performed with speed, both when bending to pick up the weight (flexion phase of the activity) and when lifting it (extension phase of the activity).</a:t>
            </a:r>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18390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Remember: </a:t>
            </a:r>
            <a:r>
              <a:rPr lang="en-GB" noProof="0" dirty="0"/>
              <a:t>To understand the results, it is advisable to follow each section highlighted on the slide when discussing the results in class with the students.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What measuring equipment do you think was used?</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Does this record fall under any type of analysis?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What does this graph represent?</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How would you interpret this result?</a:t>
            </a:r>
            <a:endParaRPr lang="en-GB" dirty="0"/>
          </a:p>
          <a:p>
            <a:endParaRPr lang="en-GB" dirty="0"/>
          </a:p>
          <a:p>
            <a:r>
              <a:rPr lang="en-GB" dirty="0"/>
              <a:t>Normal pattern: We will look for a high slope both at the beginning and the end of curve, which means that the person can produce force and stop producing it. The maximum peak of the curve also depends on the maximum force values with which we are comparing.</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12</a:t>
            </a:fld>
            <a:endParaRPr lang="pl-PL" altLang="pl-PL"/>
          </a:p>
        </p:txBody>
      </p:sp>
    </p:spTree>
    <p:extLst>
      <p:ext uri="{BB962C8B-B14F-4D97-AF65-F5344CB8AC3E}">
        <p14:creationId xmlns:p14="http://schemas.microsoft.com/office/powerpoint/2010/main" val="991123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In normal and healthy people, EMG activity during the flexion of the lumbar paraspinal muscles initially increases and then decreases as the ligaments start to support the trunk and the flexion angle increases. At maximum voluntary flexion (MVF), </a:t>
            </a:r>
            <a:r>
              <a:rPr lang="en-GB" sz="1800" dirty="0" err="1">
                <a:effectLst/>
                <a:latin typeface="Arial" panose="020B0604020202020204" pitchFamily="34" charset="0"/>
                <a:ea typeface="Calibri" panose="020F0502020204030204" pitchFamily="34" charset="0"/>
              </a:rPr>
              <a:t>sEMG</a:t>
            </a:r>
            <a:r>
              <a:rPr lang="en-GB" sz="1800" dirty="0">
                <a:effectLst/>
                <a:latin typeface="Arial" panose="020B0604020202020204" pitchFamily="34" charset="0"/>
                <a:ea typeface="Calibri" panose="020F0502020204030204" pitchFamily="34" charset="0"/>
              </a:rPr>
              <a:t> activity is often at or below the level of </a:t>
            </a:r>
            <a:r>
              <a:rPr lang="en-GB" sz="1800" dirty="0" err="1">
                <a:effectLst/>
                <a:latin typeface="Arial" panose="020B0604020202020204" pitchFamily="34" charset="0"/>
                <a:ea typeface="Calibri" panose="020F0502020204030204" pitchFamily="34" charset="0"/>
              </a:rPr>
              <a:t>sEMG</a:t>
            </a:r>
            <a:r>
              <a:rPr lang="en-GB" sz="1800" dirty="0">
                <a:effectLst/>
                <a:latin typeface="Arial" panose="020B0604020202020204" pitchFamily="34" charset="0"/>
                <a:ea typeface="Calibri" panose="020F0502020204030204" pitchFamily="34" charset="0"/>
              </a:rPr>
              <a:t> activity in the standing position. </a:t>
            </a:r>
            <a:endParaRPr lang="es-ES" sz="1200" kern="1200" dirty="0">
              <a:solidFill>
                <a:schemeClr val="tx1"/>
              </a:solidFill>
              <a:effectLst/>
              <a:latin typeface="Gill Sans" charset="0"/>
              <a:ea typeface="+mn-ea"/>
              <a:cs typeface="+mn-cs"/>
            </a:endParaRPr>
          </a:p>
          <a:p>
            <a:endParaRPr lang="es-ES" sz="1200" kern="1200" dirty="0">
              <a:solidFill>
                <a:schemeClr val="tx1"/>
              </a:solidFill>
              <a:effectLst/>
              <a:latin typeface="Gill Sans" charset="0"/>
              <a:ea typeface="+mn-ea"/>
              <a:cs typeface="+mn-cs"/>
            </a:endParaRPr>
          </a:p>
          <a:p>
            <a:r>
              <a:rPr lang="en-GB" sz="1800" dirty="0">
                <a:effectLst/>
                <a:latin typeface="Arial" panose="020B0604020202020204" pitchFamily="34" charset="0"/>
                <a:ea typeface="Calibri" panose="020F0502020204030204" pitchFamily="34" charset="0"/>
              </a:rPr>
              <a:t>In a normal pattern, myoelectric silence is expected (</a:t>
            </a:r>
            <a:r>
              <a:rPr lang="en-US" sz="1800" dirty="0">
                <a:effectLst/>
                <a:latin typeface="Arial" panose="020B0604020202020204" pitchFamily="34" charset="0"/>
                <a:ea typeface="Calibri" panose="020F0502020204030204" pitchFamily="34" charset="0"/>
              </a:rPr>
              <a:t>signal decrease at maximum spine flexion).</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13</a:t>
            </a:fld>
            <a:endParaRPr lang="pl-PL" altLang="pl-PL"/>
          </a:p>
        </p:txBody>
      </p:sp>
    </p:spTree>
    <p:extLst>
      <p:ext uri="{BB962C8B-B14F-4D97-AF65-F5344CB8AC3E}">
        <p14:creationId xmlns:p14="http://schemas.microsoft.com/office/powerpoint/2010/main" val="4051883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kern="1200" noProof="0" dirty="0">
                <a:solidFill>
                  <a:schemeClr val="tx1"/>
                </a:solidFill>
                <a:effectLst/>
                <a:latin typeface="Gill Sans" charset="0"/>
                <a:ea typeface="+mn-ea"/>
                <a:cs typeface="+mn-cs"/>
              </a:rPr>
              <a:t>The results that can be obtained in the assessment of a person with no functional limitation caused by pain or lumbar pathology are shown below. A biomechanical test is applied to analyse the performance of an activity.</a:t>
            </a:r>
          </a:p>
          <a:p>
            <a:endParaRPr lang="en-GB" sz="1200" kern="1200" noProof="0" dirty="0">
              <a:solidFill>
                <a:schemeClr val="tx1"/>
              </a:solidFill>
              <a:effectLst/>
              <a:latin typeface="Gill Sans" charset="0"/>
              <a:ea typeface="+mn-ea"/>
              <a:cs typeface="+mn-cs"/>
            </a:endParaRPr>
          </a:p>
          <a:p>
            <a:r>
              <a:rPr lang="en-GB" sz="1200" b="0" noProof="0" dirty="0"/>
              <a:t>This test </a:t>
            </a:r>
            <a:r>
              <a:rPr lang="en-GB" sz="1200" noProof="0" dirty="0"/>
              <a:t>kinetically and kinematically </a:t>
            </a:r>
            <a:r>
              <a:rPr lang="en-GB" sz="1200" b="0" noProof="0" dirty="0"/>
              <a:t>analyses the movement of the lumbar spine in simple activities to detect abnormal or non-functional movements secondary to lumbar pain. </a:t>
            </a:r>
            <a:r>
              <a:rPr lang="en-GB" sz="1200" b="1" kern="1200" noProof="0" dirty="0" err="1">
                <a:solidFill>
                  <a:schemeClr val="tx1"/>
                </a:solidFill>
                <a:effectLst/>
                <a:latin typeface="Gill Sans" charset="0"/>
                <a:ea typeface="+mn-ea"/>
                <a:cs typeface="+mn-cs"/>
              </a:rPr>
              <a:t>NedLumbar</a:t>
            </a:r>
            <a:r>
              <a:rPr lang="en-GB" sz="1200" b="1" kern="1200" noProof="0" dirty="0">
                <a:solidFill>
                  <a:schemeClr val="tx1"/>
                </a:solidFill>
                <a:effectLst/>
                <a:latin typeface="Gill Sans" charset="0"/>
                <a:ea typeface="+mn-ea"/>
                <a:cs typeface="+mn-cs"/>
              </a:rPr>
              <a:t>/IBV</a:t>
            </a:r>
            <a:r>
              <a:rPr lang="en-GB" sz="1200" kern="1200" noProof="0" dirty="0">
                <a:solidFill>
                  <a:schemeClr val="tx1"/>
                </a:solidFill>
                <a:effectLst/>
                <a:latin typeface="Gill Sans" charset="0"/>
                <a:ea typeface="+mn-ea"/>
                <a:cs typeface="+mn-cs"/>
              </a:rPr>
              <a:t> is the software used for the </a:t>
            </a:r>
            <a:r>
              <a:rPr lang="en-GB" sz="1200" b="0" noProof="0" dirty="0"/>
              <a:t>assessment, together with 3D photogrammetry and two force dynamometric platforms as recording techniques. To perform the assessment, </a:t>
            </a:r>
            <a:r>
              <a:rPr lang="en-GB" sz="1200" kern="1200" noProof="0" dirty="0" err="1">
                <a:solidFill>
                  <a:schemeClr val="tx1"/>
                </a:solidFill>
                <a:effectLst/>
                <a:latin typeface="Gill Sans" charset="0"/>
                <a:ea typeface="+mn-ea"/>
                <a:cs typeface="+mn-cs"/>
              </a:rPr>
              <a:t>Nedlumbar</a:t>
            </a:r>
            <a:r>
              <a:rPr lang="en-GB" sz="1200" kern="1200" noProof="0" dirty="0">
                <a:solidFill>
                  <a:schemeClr val="tx1"/>
                </a:solidFill>
                <a:effectLst/>
                <a:latin typeface="Gill Sans" charset="0"/>
                <a:ea typeface="+mn-ea"/>
                <a:cs typeface="+mn-cs"/>
              </a:rPr>
              <a:t>/IBV </a:t>
            </a:r>
            <a:r>
              <a:rPr lang="en-GB" sz="1200" b="0" noProof="0" dirty="0"/>
              <a:t>compares the parameters obtained with those of a group of subjects whose characteristics are comparable to those of the patient (databases consisting of normal and pathological patients segmented by age and gender.)</a:t>
            </a:r>
            <a:endParaRPr lang="en-GB" sz="1200" kern="1200" noProof="0" dirty="0">
              <a:solidFill>
                <a:schemeClr val="tx1"/>
              </a:solidFill>
              <a:effectLst/>
              <a:latin typeface="Gill Sans" charset="0"/>
              <a:ea typeface="+mn-ea"/>
              <a:cs typeface="+mn-cs"/>
            </a:endParaRPr>
          </a:p>
          <a:p>
            <a:endParaRPr lang="en-GB" sz="1200" b="0" noProof="0" dirty="0"/>
          </a:p>
          <a:p>
            <a:r>
              <a:rPr lang="en-GB" sz="1200" b="0" noProof="0" dirty="0"/>
              <a:t>At the end, the study of the activity is summarised in a functional index. If the result of this index is greater than 90%, the ability of the person assessed to perform the activity falls within normal limits.</a:t>
            </a:r>
            <a:endParaRPr lang="en-GB" sz="1200" kern="1200" noProof="0" dirty="0">
              <a:solidFill>
                <a:schemeClr val="tx1"/>
              </a:solidFill>
              <a:effectLst/>
              <a:latin typeface="Gill Sans" charset="0"/>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36936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noProof="0" dirty="0"/>
              <a:t>This slide shows the numerical and graphical results of the biomechanical analysis of the sit-to-stand activity.</a:t>
            </a:r>
          </a:p>
          <a:p>
            <a:r>
              <a:rPr lang="en-GB" noProof="0" dirty="0"/>
              <a:t>We will look at some of the parameters such as the performance time of the activity, reaction force, angular speed and acceleration of the trunk, repeatability in the performance of the movement, and we will end with an index that summarises the global functionality, as well as the indexes that we have seen on functional scales.</a:t>
            </a:r>
          </a:p>
          <a:p>
            <a:pPr marL="171450" indent="-171450" algn="just">
              <a:buFont typeface="Arial" panose="020B0604020202020204" pitchFamily="34" charset="0"/>
              <a:buChar char="•"/>
            </a:pPr>
            <a:r>
              <a:rPr lang="en-GB" noProof="0" dirty="0"/>
              <a:t>The time needed to perform the activity was 2.8 s. The comparison with the normality data used as a reference indicates that it is a normal value, (it is above 90%, which is the limit considered normal in this assessment system). This means that the time needed by the person being assessed to perform the activity was appropriate and similar to people without pain or pathology.</a:t>
            </a:r>
          </a:p>
          <a:p>
            <a:pPr marL="171450" indent="-171450" algn="just">
              <a:buFont typeface="Arial" panose="020B0604020202020204" pitchFamily="34" charset="0"/>
              <a:buChar char="•"/>
            </a:pPr>
            <a:r>
              <a:rPr lang="en-GB" noProof="0" dirty="0"/>
              <a:t>Other interesting parameters in the analysis of this activity, and within spinal pathology, are the maximum vertical force and force asymmetry. In this case, the patient rises without difficulty in the momentum (observe the slope of the reaction force curve: it is a very steep slope that matches the normality band throughout its     length). There is no asymmetry, which means that the person rises with similar weight-bearing on both lower limbs.</a:t>
            </a:r>
          </a:p>
          <a:p>
            <a:pPr marL="171450" indent="-171450" algn="just">
              <a:buFont typeface="Arial" panose="020B0604020202020204" pitchFamily="34" charset="0"/>
              <a:buChar char="•"/>
            </a:pPr>
            <a:r>
              <a:rPr lang="en-GB" noProof="0" dirty="0"/>
              <a:t>As for the results related to the angular speed and acceleration of the trunk during the movement, they are all within the data considered as a reference of normality.</a:t>
            </a:r>
          </a:p>
          <a:p>
            <a:pPr marL="171450" indent="-171450" algn="just">
              <a:buFont typeface="Arial" panose="020B0604020202020204" pitchFamily="34" charset="0"/>
              <a:buChar char="•"/>
            </a:pPr>
            <a:r>
              <a:rPr lang="en-GB" noProof="0" dirty="0"/>
              <a:t>The repeatability of the movement was also very high, which is compatible with a normal movement pattern.</a:t>
            </a:r>
          </a:p>
          <a:p>
            <a:pPr marL="171450" indent="-171450" algn="just">
              <a:buFont typeface="Arial" panose="020B0604020202020204" pitchFamily="34" charset="0"/>
              <a:buChar char="•"/>
            </a:pPr>
            <a:r>
              <a:rPr lang="en-GB" sz="1200" b="0" kern="1200" noProof="0" dirty="0">
                <a:solidFill>
                  <a:schemeClr val="tx1"/>
                </a:solidFill>
                <a:effectLst/>
                <a:latin typeface="Gill Sans" charset="0"/>
                <a:ea typeface="+mn-ea"/>
                <a:cs typeface="+mn-cs"/>
              </a:rPr>
              <a:t>The final information that the </a:t>
            </a:r>
            <a:r>
              <a:rPr lang="en-GB" sz="1200" b="0" kern="1200" noProof="0" dirty="0" err="1">
                <a:solidFill>
                  <a:schemeClr val="tx1"/>
                </a:solidFill>
                <a:effectLst/>
                <a:latin typeface="Gill Sans" charset="0"/>
                <a:ea typeface="+mn-ea"/>
                <a:cs typeface="+mn-cs"/>
              </a:rPr>
              <a:t>NedLumbar</a:t>
            </a:r>
            <a:r>
              <a:rPr lang="en-GB" sz="1200" b="0" kern="1200" noProof="0" dirty="0">
                <a:solidFill>
                  <a:schemeClr val="tx1"/>
                </a:solidFill>
                <a:effectLst/>
                <a:latin typeface="Gill Sans" charset="0"/>
                <a:ea typeface="+mn-ea"/>
                <a:cs typeface="+mn-cs"/>
              </a:rPr>
              <a:t>/IBV assessment system shows is a global result of the activity analysis expressed as an index. The normality index informs about the functionality of the patients regarding their mobility when performing this activity. Their functionality is considered altered when this result is below 90%. In this case, the functionality index (Global Assessment) has obtained a result of 98%, which means that the patient performs this activity with normal functionality and, based on the data found, the movement pattern would be compatible with a normal pattern, that is, not altered by low back pain.</a:t>
            </a:r>
          </a:p>
          <a:p>
            <a:endParaRPr lang="es-ES" dirty="0"/>
          </a:p>
          <a:p>
            <a:endParaRPr lang="es-ES" dirty="0"/>
          </a:p>
          <a:p>
            <a:r>
              <a:rPr lang="es-ES" sz="1200" b="0" kern="1200" dirty="0">
                <a:solidFill>
                  <a:schemeClr val="tx1"/>
                </a:solidFill>
                <a:effectLst/>
                <a:latin typeface="Gill Sans" charset="0"/>
                <a:ea typeface="+mn-ea"/>
                <a:cs typeface="+mn-cs"/>
              </a:rPr>
              <a:t> </a:t>
            </a:r>
          </a:p>
          <a:p>
            <a:r>
              <a:rPr lang="es-ES" sz="1200" b="0" kern="1200" dirty="0">
                <a:solidFill>
                  <a:schemeClr val="tx1"/>
                </a:solidFill>
                <a:effectLst/>
                <a:latin typeface="Gill Sans" charset="0"/>
                <a:ea typeface="+mn-ea"/>
                <a:cs typeface="+mn-cs"/>
              </a:rPr>
              <a:t> </a:t>
            </a:r>
            <a:endParaRPr lang="es-ES" b="0" dirty="0">
              <a:effectLst/>
            </a:endParaRP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16</a:t>
            </a:fld>
            <a:endParaRPr lang="pl-PL" altLang="pl-PL"/>
          </a:p>
        </p:txBody>
      </p:sp>
    </p:spTree>
    <p:extLst>
      <p:ext uri="{BB962C8B-B14F-4D97-AF65-F5344CB8AC3E}">
        <p14:creationId xmlns:p14="http://schemas.microsoft.com/office/powerpoint/2010/main" val="2843705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The results of the weight-lifting test are displayed on the screen. If you look at the parameters discussed (performance time, maximum vertical force, force asymmetry, angular speed and acceleration), you can see that the movement performed by the person during this activity is within normality in all these parameters, and therefore, lumbar pain does not affect speed or the way the movement is performed. There is only one deficit in trunk rotation when lifting the heaviest weight. This deficit (62% of normality) may be related to the difficulty in handling the greatest weight. The rest of the parameters are within what the measuring system considers a normal pattern, and therefore, the final functionality index of the activity indicates, with 91% of normality, that the patient’s performance of the movement is compatible with a pattern that can be considered normal.</a:t>
            </a:r>
          </a:p>
          <a:p>
            <a:endParaRPr lang="en-GB" dirty="0"/>
          </a:p>
          <a:p>
            <a:r>
              <a:rPr lang="en-GB" dirty="0"/>
              <a:t>This screen shows the numerical and graphical results of the biomechanical analysis of the activity of lifting a weight. If we look at the parameters discussed on the previous slide (performance time, maximum vertical force, force asymmetry, angular speed and acceleration) the results are as follows:</a:t>
            </a:r>
          </a:p>
          <a:p>
            <a:pPr marL="171450" indent="-171450">
              <a:buFont typeface="Arial" panose="020B0604020202020204" pitchFamily="34" charset="0"/>
              <a:buChar char="•"/>
            </a:pPr>
            <a:r>
              <a:rPr lang="en-GB" noProof="0" dirty="0"/>
              <a:t>The time needed to perform the activity shows high</a:t>
            </a:r>
            <a:r>
              <a:rPr lang="en-GB" dirty="0"/>
              <a:t> values for all the weights lifted, which is compatible with an easy-to-perform normal movement.</a:t>
            </a:r>
          </a:p>
          <a:p>
            <a:pPr marL="171450" indent="-171450">
              <a:buFont typeface="Arial" panose="020B0604020202020204" pitchFamily="34" charset="0"/>
              <a:buChar char="•"/>
            </a:pPr>
            <a:r>
              <a:rPr lang="en-GB" dirty="0"/>
              <a:t>The results obtained for the reaction force are also normal, there was a good momentum when lifting the weights that is not affected by the increase in the load. </a:t>
            </a:r>
          </a:p>
          <a:p>
            <a:pPr marL="171450" indent="-171450">
              <a:buFont typeface="Arial" panose="020B0604020202020204" pitchFamily="34" charset="0"/>
              <a:buChar char="•"/>
            </a:pPr>
            <a:r>
              <a:rPr lang="en-GB" dirty="0"/>
              <a:t>The results related to the angular velocity and acceleration of the trunk during the movement are within the reference of normality. These results mean good spine mobility during the performance of these activities, no alteration is observed when the weight is being lifted (moment in which there is greater overload at the level of the spine.)</a:t>
            </a:r>
          </a:p>
          <a:p>
            <a:pPr marL="171450" indent="-171450" algn="just">
              <a:buFont typeface="Arial" panose="020B0604020202020204" pitchFamily="34" charset="0"/>
              <a:buChar char="•"/>
            </a:pPr>
            <a:r>
              <a:rPr lang="en-GB" noProof="0" dirty="0"/>
              <a:t>The repeatability of the movement is also very high, which is compatible with a movement pattern with no pain.</a:t>
            </a:r>
          </a:p>
          <a:p>
            <a:pPr marL="171450" indent="-171450">
              <a:buFont typeface="Arial" panose="020B0604020202020204" pitchFamily="34" charset="0"/>
              <a:buChar char="•"/>
            </a:pPr>
            <a:r>
              <a:rPr lang="en-GB" sz="1200" b="0" kern="1200" noProof="0" dirty="0">
                <a:solidFill>
                  <a:schemeClr val="tx1"/>
                </a:solidFill>
                <a:effectLst/>
                <a:latin typeface="Gill Sans" charset="0"/>
                <a:ea typeface="+mn-ea"/>
                <a:cs typeface="+mn-cs"/>
              </a:rPr>
              <a:t>The final information that the </a:t>
            </a:r>
            <a:r>
              <a:rPr lang="en-GB" sz="1200" b="0" kern="1200" noProof="0" dirty="0" err="1">
                <a:solidFill>
                  <a:schemeClr val="tx1"/>
                </a:solidFill>
                <a:effectLst/>
                <a:latin typeface="Gill Sans" charset="0"/>
                <a:ea typeface="+mn-ea"/>
                <a:cs typeface="+mn-cs"/>
              </a:rPr>
              <a:t>NedLumbar</a:t>
            </a:r>
            <a:r>
              <a:rPr lang="en-GB" sz="1200" b="0" kern="1200" noProof="0" dirty="0">
                <a:solidFill>
                  <a:schemeClr val="tx1"/>
                </a:solidFill>
                <a:effectLst/>
                <a:latin typeface="Gill Sans" charset="0"/>
                <a:ea typeface="+mn-ea"/>
                <a:cs typeface="+mn-cs"/>
              </a:rPr>
              <a:t>/IBV assessment system provides as a global result of the activity analysis is </a:t>
            </a:r>
            <a:r>
              <a:rPr lang="en-GB" sz="1200" b="0" kern="1200" dirty="0">
                <a:solidFill>
                  <a:schemeClr val="tx1"/>
                </a:solidFill>
                <a:effectLst/>
                <a:latin typeface="Gill Sans" charset="0"/>
                <a:ea typeface="+mn-ea"/>
                <a:cs typeface="+mn-cs"/>
              </a:rPr>
              <a:t>91%</a:t>
            </a:r>
            <a:r>
              <a:rPr lang="en-GB" sz="1200" b="0" kern="1200" noProof="0" dirty="0">
                <a:solidFill>
                  <a:schemeClr val="tx1"/>
                </a:solidFill>
                <a:effectLst/>
                <a:latin typeface="Gill Sans" charset="0"/>
                <a:ea typeface="+mn-ea"/>
                <a:cs typeface="+mn-cs"/>
              </a:rPr>
              <a:t>, which means that the patient performs this activity with normal functionality and, based on the data found, the movement pattern would be compatible with a function pattern not altered by low back pain.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GB" sz="1200" b="0" kern="1200" noProof="0" dirty="0">
              <a:solidFill>
                <a:schemeClr val="tx1"/>
              </a:solidFill>
              <a:effectLst/>
              <a:latin typeface="Gill Sans" charset="0"/>
              <a:ea typeface="+mn-ea"/>
              <a:cs typeface="+mn-cs"/>
            </a:endParaRPr>
          </a:p>
          <a:p>
            <a:pPr marL="171450" indent="-171450">
              <a:buFont typeface="Arial" panose="020B0604020202020204" pitchFamily="34" charset="0"/>
              <a:buChar char="•"/>
            </a:pPr>
            <a:endParaRPr lang="es-ES" dirty="0"/>
          </a:p>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60074-FDDF-4DBC-B33D-F184AF9FAA9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352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noProof="0" dirty="0"/>
              <a:t>Next, the </a:t>
            </a:r>
            <a:r>
              <a:rPr lang="en-US" noProof="0" dirty="0"/>
              <a:t>activity to be performed by the students </a:t>
            </a:r>
            <a:r>
              <a:rPr lang="en-GB" noProof="0" dirty="0"/>
              <a:t>in class is introduced. They will be given a document about a clinical case which is based on a biomechanical test performed to assess the range of motion of the lumbar spine using a dual inclinometer technique. The students will read it and complete the activities. At the end, they will interpret the results of the clinical case following a guide of questions that are shown in the next slide and which are also included in their document.</a:t>
            </a:r>
          </a:p>
          <a:p>
            <a:r>
              <a:rPr lang="en-GB" noProof="0" dirty="0"/>
              <a:t>At the end of the activity, the teacher will guide the class discussion about the results of the case. </a:t>
            </a:r>
          </a:p>
          <a:p>
            <a:r>
              <a:rPr lang="en-GB" noProof="0" dirty="0"/>
              <a:t>This activity can be done individually or in groups. A maximum of 4-5 people per group is recommended.</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92128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After </a:t>
            </a:r>
            <a:r>
              <a:rPr lang="en-US" dirty="0"/>
              <a:t>reading the clinical case, the students will answer these questions and then share their responses with the teacher and the other students. The teacher can add questions that may be interesting for the case and its biomechanical assessment.</a:t>
            </a:r>
            <a:endParaRPr lang="es-ES" dirty="0"/>
          </a:p>
          <a:p>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2336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teacher has the answers to the questions asked.</a:t>
            </a:r>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46930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teacher has the answers to the questions asked.</a:t>
            </a:r>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3534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obrazu slajdu 1">
            <a:extLst>
              <a:ext uri="{FF2B5EF4-FFF2-40B4-BE49-F238E27FC236}">
                <a16:creationId xmlns:a16="http://schemas.microsoft.com/office/drawing/2014/main" id="{CE8F2554-130F-48AA-987F-1BF7F5359183}"/>
              </a:ext>
            </a:extLst>
          </p:cNvPr>
          <p:cNvSpPr>
            <a:spLocks noGrp="1" noRot="1" noChangeAspect="1" noChangeArrowheads="1" noTextEdit="1"/>
          </p:cNvSpPr>
          <p:nvPr>
            <p:ph type="sldImg"/>
          </p:nvPr>
        </p:nvSpPr>
        <p:spPr>
          <a:ln/>
        </p:spPr>
      </p:sp>
      <p:sp>
        <p:nvSpPr>
          <p:cNvPr id="15363" name="Symbol zastępczy notatek 2">
            <a:extLst>
              <a:ext uri="{FF2B5EF4-FFF2-40B4-BE49-F238E27FC236}">
                <a16:creationId xmlns:a16="http://schemas.microsoft.com/office/drawing/2014/main" id="{9F5C067B-2F72-45A2-BC3B-24F5609AF6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pl-PL" noProof="0" dirty="0"/>
              <a:t>In order to achieve those objectives, the theory material of the didactic unit contains an explanation of the following concepts.</a:t>
            </a:r>
          </a:p>
          <a:p>
            <a:pPr eaLnBrk="1" hangingPunct="1"/>
            <a:r>
              <a:rPr lang="en-GB" altLang="pl-PL" noProof="0" dirty="0"/>
              <a:t> </a:t>
            </a:r>
            <a:r>
              <a:rPr lang="en-GB" sz="2000" b="0" noProof="0" dirty="0">
                <a:solidFill>
                  <a:schemeClr val="accent2">
                    <a:lumMod val="75000"/>
                  </a:schemeClr>
                </a:solidFill>
              </a:rPr>
              <a:t>	</a:t>
            </a:r>
          </a:p>
          <a:p>
            <a:pPr marL="342900" indent="-342900">
              <a:buFont typeface="Arial" panose="020B0604020202020204" pitchFamily="34" charset="0"/>
              <a:buChar char="•"/>
              <a:defRPr/>
            </a:pPr>
            <a:r>
              <a:rPr lang="en-GB" sz="2000" b="0" noProof="0" dirty="0">
                <a:solidFill>
                  <a:schemeClr val="accent2">
                    <a:lumMod val="75000"/>
                  </a:schemeClr>
                </a:solidFill>
              </a:rPr>
              <a:t>Functional assessment of the lumbar spine with the factors that influence the assessment results.</a:t>
            </a:r>
          </a:p>
          <a:p>
            <a:pPr marL="342900" indent="-342900">
              <a:buFont typeface="Arial" panose="020B0604020202020204" pitchFamily="34" charset="0"/>
              <a:buChar char="•"/>
              <a:defRPr/>
            </a:pPr>
            <a:r>
              <a:rPr lang="en-GB" sz="2000" b="0" noProof="0" dirty="0">
                <a:solidFill>
                  <a:schemeClr val="accent2">
                    <a:lumMod val="75000"/>
                  </a:schemeClr>
                </a:solidFill>
              </a:rPr>
              <a:t>Assessment of lumbar range of motion. Inclinometers and regulations of the American Medical Association.</a:t>
            </a:r>
          </a:p>
          <a:p>
            <a:pPr marL="342900" indent="-342900">
              <a:buFont typeface="Arial" panose="020B0604020202020204" pitchFamily="34" charset="0"/>
              <a:buChar char="•"/>
              <a:defRPr/>
            </a:pPr>
            <a:r>
              <a:rPr lang="en-GB" sz="2000" b="0" noProof="0" dirty="0">
                <a:solidFill>
                  <a:schemeClr val="accent2">
                    <a:lumMod val="75000"/>
                  </a:schemeClr>
                </a:solidFill>
              </a:rPr>
              <a:t>Kinematic assessment of the lumbar spine, focusing on the kinematic results most frequently used in clinical evaluation.</a:t>
            </a:r>
          </a:p>
          <a:p>
            <a:pPr marL="342900" indent="-342900">
              <a:buFont typeface="Arial" panose="020B0604020202020204" pitchFamily="34" charset="0"/>
              <a:buChar char="•"/>
              <a:defRPr/>
            </a:pPr>
            <a:r>
              <a:rPr lang="en-GB" sz="2000" b="0" noProof="0" dirty="0">
                <a:solidFill>
                  <a:schemeClr val="accent2">
                    <a:lumMod val="75000"/>
                  </a:schemeClr>
                </a:solidFill>
              </a:rPr>
              <a:t>Kinematic and kinetic assessment in daily activities. This section focuses on the results obtained from the biomechanical analysis of the daily life activities that are commonly affected in lumbar pathologies with pain.</a:t>
            </a:r>
          </a:p>
          <a:p>
            <a:pPr marL="342900" indent="-342900">
              <a:buFont typeface="Arial" panose="020B0604020202020204" pitchFamily="34" charset="0"/>
              <a:buChar char="•"/>
              <a:defRPr/>
            </a:pPr>
            <a:r>
              <a:rPr lang="en-GB" sz="2000" b="0" noProof="0" dirty="0">
                <a:solidFill>
                  <a:schemeClr val="accent2">
                    <a:lumMod val="75000"/>
                  </a:schemeClr>
                </a:solidFill>
              </a:rPr>
              <a:t>Force assessment of the lumbar spine. This section deals with the results of the isokinetic assessment of the lumbar musculature, and with the analysis of lumbar muscle activity using surface electromyography and studying a specific signal phenomenon.</a:t>
            </a:r>
          </a:p>
          <a:p>
            <a:pPr eaLnBrk="1" hangingPunct="1"/>
            <a:r>
              <a:rPr lang="en-GB" altLang="pl-PL" noProof="0" dirty="0"/>
              <a:t>The contents of the class end by summarising the most important ideas of the didactic unit.</a:t>
            </a:r>
          </a:p>
        </p:txBody>
      </p:sp>
      <p:sp>
        <p:nvSpPr>
          <p:cNvPr id="15364" name="Symbol zastępczy numeru slajdu 3">
            <a:extLst>
              <a:ext uri="{FF2B5EF4-FFF2-40B4-BE49-F238E27FC236}">
                <a16:creationId xmlns:a16="http://schemas.microsoft.com/office/drawing/2014/main" id="{DC2E4FCC-53D6-47B3-8A1B-96C1E3EC33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960717B-278A-4296-87D0-F52E86183D74}" type="slidenum">
              <a:rPr kumimoji="0" lang="pl-PL" altLang="pl-PL" sz="1200" b="0" i="0" u="none" strike="noStrike" kern="1200" cap="none" spc="0" normalizeH="0" baseline="0" noProof="0" smtClean="0">
                <a:ln>
                  <a:noFill/>
                </a:ln>
                <a:solidFill>
                  <a:srgbClr val="000000"/>
                </a:solidFill>
                <a:effectLst/>
                <a:uLnTx/>
                <a:uFillTx/>
                <a:latin typeface="Gill Sans"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pl-PL" altLang="pl-PL" sz="1200" b="0" i="0" u="none" strike="noStrike" kern="1200" cap="none" spc="0" normalizeH="0" baseline="0" noProof="0">
              <a:ln>
                <a:noFill/>
              </a:ln>
              <a:solidFill>
                <a:srgbClr val="000000"/>
              </a:solidFill>
              <a:effectLst/>
              <a:uLnTx/>
              <a:uFillTx/>
              <a:latin typeface="Gill Sans"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82126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To conclude, these are some of the most important ideas discussed throughout this didactic unit.</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22</a:t>
            </a:fld>
            <a:endParaRPr lang="pl-PL" altLang="pl-PL"/>
          </a:p>
        </p:txBody>
      </p:sp>
    </p:spTree>
    <p:extLst>
      <p:ext uri="{BB962C8B-B14F-4D97-AF65-F5344CB8AC3E}">
        <p14:creationId xmlns:p14="http://schemas.microsoft.com/office/powerpoint/2010/main" val="1356366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To assess the lumbar spine from a biomechanical point of view, remember that it is important to know the objective of the assessment, the instrumental techniques that can be used to achieve that objective, and the general results obtained with those techniques.</a:t>
            </a:r>
          </a:p>
          <a:p>
            <a:r>
              <a:rPr lang="en-US" dirty="0"/>
              <a:t>This slide schematically presents the functions assessed in the spine (mobility and strength), the instrumental techniques frequently used to assess these functions, and some of the results most frequently included in the clinical reports of these assessments.</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77847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 dual inclinometer technique can be used to assess the range of motion of the lumbar spine.</a:t>
            </a:r>
          </a:p>
          <a:p>
            <a:r>
              <a:rPr lang="en-US" dirty="0"/>
              <a:t>The results can be expressed in two types of format: numerical and/or graphic.</a:t>
            </a:r>
          </a:p>
          <a:p>
            <a:r>
              <a:rPr lang="en-US" dirty="0"/>
              <a:t>These results are shown in the lower table and are obtained from the calculations made with the data recorded by the inclinometers for each measuring position (upper table with the result of each inclinometer in the neutral position, at maximum flexion and maximum extension).</a:t>
            </a:r>
            <a:endParaRPr lang="es-ES" dirty="0"/>
          </a:p>
          <a:p>
            <a:r>
              <a:rPr lang="en-US" dirty="0"/>
              <a:t>In the case of the spine, it is important to have reference data from normal population with which to compare them. The graph on the right shows the results of the measurement in relation to the reference values of the American Medical Association (AMA). It is recommended that these data come from measurements performed using the same protocol and instrumental technique. It would also be advisable to segment the data, mainly by age.</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89017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This slide shows the graphic result of a kinematic analysis of the lumbar spine in the flexion/extension movement. To understand the results, it is advisable to follow each section highlighted on the slide when discussing the results in class with the students.</a:t>
            </a:r>
            <a:endParaRPr lang="es-ES" dirty="0"/>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What measuring equipment do you think was used?</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Does this record fall under any type of analysis?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What does this graph represent?</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How would you interpret this result?</a:t>
            </a:r>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Normal pattern: a normal movement is related to fast speed and good range of motion of the lumbar spine.</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14389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Gill Sans" charset="0"/>
                <a:ea typeface="+mn-ea"/>
                <a:cs typeface="+mn-cs"/>
              </a:rPr>
              <a:t>In </a:t>
            </a:r>
            <a:r>
              <a:rPr lang="en-GB" sz="1800" dirty="0">
                <a:effectLst/>
                <a:latin typeface="Arial" panose="020B0604020202020204" pitchFamily="34" charset="0"/>
                <a:ea typeface="Calibri" panose="020F0502020204030204" pitchFamily="34" charset="0"/>
              </a:rPr>
              <a:t>people with low back pain, activities such as bending the trunk or lifting weights are associated with significant increases in the intradiscal pressure, and consequently pain. In 1976, </a:t>
            </a:r>
            <a:r>
              <a:rPr lang="en-GB" sz="1800" dirty="0" err="1">
                <a:effectLst/>
                <a:latin typeface="Arial" panose="020B0604020202020204" pitchFamily="34" charset="0"/>
                <a:ea typeface="Calibri" panose="020F0502020204030204" pitchFamily="34" charset="0"/>
              </a:rPr>
              <a:t>Nachemson</a:t>
            </a:r>
            <a:r>
              <a:rPr lang="en-GB" sz="1800" dirty="0">
                <a:effectLst/>
                <a:latin typeface="Arial" panose="020B0604020202020204" pitchFamily="34" charset="0"/>
                <a:ea typeface="Calibri" panose="020F0502020204030204" pitchFamily="34" charset="0"/>
              </a:rPr>
              <a:t> conducted a study on intradiscal pressures at L</a:t>
            </a:r>
            <a:r>
              <a:rPr lang="en-GB" sz="1800" baseline="-25000" dirty="0">
                <a:effectLst/>
                <a:latin typeface="Arial" panose="020B0604020202020204" pitchFamily="34" charset="0"/>
                <a:ea typeface="Calibri" panose="020F0502020204030204" pitchFamily="34" charset="0"/>
              </a:rPr>
              <a:t>3</a:t>
            </a:r>
            <a:r>
              <a:rPr lang="en-GB" sz="1800" dirty="0">
                <a:effectLst/>
                <a:latin typeface="Arial" panose="020B0604020202020204" pitchFamily="34" charset="0"/>
                <a:ea typeface="Calibri" panose="020F0502020204030204" pitchFamily="34" charset="0"/>
              </a:rPr>
              <a:t>-L</a:t>
            </a:r>
            <a:r>
              <a:rPr lang="en-GB" sz="1800" baseline="-25000" dirty="0">
                <a:effectLst/>
                <a:latin typeface="Arial" panose="020B0604020202020204" pitchFamily="34" charset="0"/>
                <a:ea typeface="Calibri" panose="020F0502020204030204" pitchFamily="34" charset="0"/>
              </a:rPr>
              <a:t>4</a:t>
            </a:r>
            <a:r>
              <a:rPr lang="en-GB" sz="1800" dirty="0">
                <a:effectLst/>
                <a:latin typeface="Arial" panose="020B0604020202020204" pitchFamily="34" charset="0"/>
                <a:ea typeface="Calibri" panose="020F0502020204030204" pitchFamily="34" charset="0"/>
              </a:rPr>
              <a:t> level during different activities. He determined that the values in the sitting position are greater than standing and that they increase if the person is holding a weight in the hand. The data represented in Figure 6 are based on this study and the values are given in relation to a reference value established in the standing position (100%).</a:t>
            </a:r>
            <a:endParaRPr lang="es-ES" sz="1200" kern="1200" dirty="0">
              <a:solidFill>
                <a:schemeClr val="tx1"/>
              </a:solidFill>
              <a:effectLst/>
              <a:latin typeface="Gill San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1800" dirty="0">
                <a:effectLst/>
                <a:latin typeface="Arial" panose="020B0604020202020204" pitchFamily="34" charset="0"/>
                <a:ea typeface="Calibri" panose="020F0502020204030204" pitchFamily="34" charset="0"/>
              </a:rPr>
              <a:t>The kinematic and kinetic analysis of the aforementioned movements allows us to define them more accurately through the analysis of the range of motion (ROM), the angular acceleration and speed at which the movement is performed, as well as other parameters such as the reaction force and repeatability of the movement. An alteration in the parameters that define the movement is associated with a functional alteration of the person to perform the analysed tasks.</a:t>
            </a:r>
            <a:endParaRPr lang="es-ES" sz="1800" dirty="0">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s-ES" sz="1200" kern="1200" dirty="0">
              <a:solidFill>
                <a:schemeClr val="tx1"/>
              </a:solidFill>
              <a:effectLst/>
              <a:latin typeface="Gill Sans" charset="0"/>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95040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r>
              <a:rPr lang="en-GB" dirty="0"/>
              <a:t>To understand the results, it is advisable to follow each section highlighted on the slide when discussing the results in class with the students.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What measuring equipment do you think was used?</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dirty="0"/>
              <a:t>Does this record fall under any type of analysis?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dirty="0"/>
              <a:t>What does this graph represent?</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dirty="0"/>
              <a:t>How would you interpret this result?</a:t>
            </a:r>
          </a:p>
          <a:p>
            <a:pPr marL="0" marR="0" lvl="0" indent="0" algn="l" defTabSz="914400" rtl="0" eaLnBrk="0" fontAlgn="base" latinLnBrk="0" hangingPunct="0">
              <a:lnSpc>
                <a:spcPct val="100000"/>
              </a:lnSpc>
              <a:spcBef>
                <a:spcPct val="0"/>
              </a:spcBef>
              <a:spcAft>
                <a:spcPct val="0"/>
              </a:spcAft>
              <a:buClrTx/>
              <a:buSzTx/>
              <a:buFontTx/>
              <a:buNone/>
              <a:tabLst/>
              <a:defRPr/>
            </a:pPr>
            <a:r>
              <a:rPr lang="en-GB" dirty="0"/>
              <a:t>Normal pattern: a normal sit-to-stand movement is related to good momentum to rise from the chair and therefore with an increased curve slope and a maximum peak greater than 100% of the normalised vertical force.</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444932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To understand the results, it is advisable to follow each section highlighted on the slide when discussing the results in class with the students.</a:t>
            </a:r>
            <a:endParaRPr lang="es-ES" dirty="0"/>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What measuring equipment do you think was used?</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Does this record fall under any type of analysis?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What does this graph represent?</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How would you interpret this result?</a:t>
            </a:r>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Normal pattern: a normal sit-to-stand is related to a symmetrical support and therefore a similar weight-bearing on both lower limbs whilst the person is rising from the chair during practically the whole the movement.</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29451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noProof="0" dirty="0"/>
              <a:t>To understand the results, it is advisable to follow each section highlighted on the slide when discussing the results in class with the students.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What measuring equipment do you think was used?</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Does this record fall under any type of analysis?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What does this graph represent?</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How would you interpret this result?</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noProof="0" dirty="0"/>
          </a:p>
          <a:p>
            <a:pPr marL="0" marR="0" lvl="0" indent="0" algn="l" defTabSz="914400" rtl="0" eaLnBrk="0" fontAlgn="base" latinLnBrk="0" hangingPunct="0">
              <a:lnSpc>
                <a:spcPct val="100000"/>
              </a:lnSpc>
              <a:spcBef>
                <a:spcPct val="0"/>
              </a:spcBef>
              <a:spcAft>
                <a:spcPct val="0"/>
              </a:spcAft>
              <a:buClrTx/>
              <a:buSzTx/>
              <a:buFontTx/>
              <a:buNone/>
              <a:tabLst/>
              <a:defRPr/>
            </a:pPr>
            <a:r>
              <a:rPr lang="en-GB" noProof="0" dirty="0"/>
              <a:t>Normal pattern: a normal sit-to-stand movement is quick, and has a good spine acceleration and deceleration component according to the phase of the movement, that is, the flexion phase, which involves hip flexion and trunk tilt to generate the momentum, and the extension phase, in which the hip and knees are extended to lift the centre of gravity and raise the body to a standing position. A decrease in the acceleration of the movement means difficulty in performing and completing the activity efficiently.</a:t>
            </a:r>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660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809"/>
            <a:ext cx="7858800" cy="442535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fecha"/>
          <p:cNvSpPr>
            <a:spLocks noGrp="1"/>
          </p:cNvSpPr>
          <p:nvPr>
            <p:ph type="dt" sz="half" idx="10"/>
          </p:nvPr>
        </p:nvSpPr>
        <p:spPr/>
        <p:txBody>
          <a:bodyPr/>
          <a:lstStyle/>
          <a:p>
            <a:fld id="{804F1773-214C-485E-9D08-D2B26135E536}" type="datetimeFigureOut">
              <a:rPr lang="es-ES" smtClean="0"/>
              <a:pPr/>
              <a:t>05/07/2021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6553200" y="6356351"/>
            <a:ext cx="2133600" cy="365125"/>
          </a:xfrm>
          <a:prstGeom prst="rect">
            <a:avLst/>
          </a:prstGeom>
        </p:spPr>
        <p:txBody>
          <a:bodyPr/>
          <a:lstStyle/>
          <a:p>
            <a:fld id="{539EB5F8-7765-4A93-BB30-830B57229C9A}" type="slidenum">
              <a:rPr lang="es-ES" smtClean="0"/>
              <a:pPr/>
              <a:t>‹#›</a:t>
            </a:fld>
            <a:endParaRPr lang="es-ES"/>
          </a:p>
        </p:txBody>
      </p:sp>
      <p:sp>
        <p:nvSpPr>
          <p:cNvPr id="10" name="1 Marcador de título"/>
          <p:cNvSpPr>
            <a:spLocks noGrp="1"/>
          </p:cNvSpPr>
          <p:nvPr>
            <p:ph type="title"/>
          </p:nvPr>
        </p:nvSpPr>
        <p:spPr>
          <a:xfrm>
            <a:off x="457200" y="428604"/>
            <a:ext cx="7858800" cy="989035"/>
          </a:xfrm>
          <a:prstGeom prst="rect">
            <a:avLst/>
          </a:prstGeom>
        </p:spPr>
        <p:txBody>
          <a:bodyPr vert="horz" lIns="91440" tIns="45720" rIns="91440" bIns="45720" rtlCol="0" anchor="ctr">
            <a:normAutofit/>
          </a:bodyPr>
          <a:lstStyle/>
          <a:p>
            <a:r>
              <a:rPr lang="es-ES"/>
              <a:t>Haga clic para modificar el estilo de título del patrón</a:t>
            </a:r>
            <a:endParaRPr lang="es-ES" dirty="0"/>
          </a:p>
        </p:txBody>
      </p:sp>
    </p:spTree>
    <p:extLst>
      <p:ext uri="{BB962C8B-B14F-4D97-AF65-F5344CB8AC3E}">
        <p14:creationId xmlns:p14="http://schemas.microsoft.com/office/powerpoint/2010/main" val="2039719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o introductorio a enume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_tradnl" dirty="0"/>
              <a:t>Haga </a:t>
            </a:r>
            <a:r>
              <a:rPr lang="es-ES_tradnl" noProof="0" dirty="0"/>
              <a:t>clic</a:t>
            </a:r>
            <a:r>
              <a:rPr lang="es-ES_tradnl" dirty="0"/>
              <a:t> para modificar el estilo de título del patrón</a:t>
            </a:r>
          </a:p>
        </p:txBody>
      </p:sp>
      <p:sp>
        <p:nvSpPr>
          <p:cNvPr id="3" name="2 Marcador de texto"/>
          <p:cNvSpPr>
            <a:spLocks noGrp="1"/>
          </p:cNvSpPr>
          <p:nvPr>
            <p:ph type="body" idx="1"/>
          </p:nvPr>
        </p:nvSpPr>
        <p:spPr>
          <a:xfrm>
            <a:off x="457200" y="1535113"/>
            <a:ext cx="8229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a:t>
            </a:r>
            <a:r>
              <a:rPr lang="es-ES_tradnl" noProof="0" dirty="0"/>
              <a:t>modificar</a:t>
            </a:r>
            <a:r>
              <a:rPr lang="es-ES_tradnl" dirty="0"/>
              <a:t> el estilo de texto del patrón</a:t>
            </a:r>
          </a:p>
        </p:txBody>
      </p:sp>
      <p:sp>
        <p:nvSpPr>
          <p:cNvPr id="4" name="3 Marcador de contenido"/>
          <p:cNvSpPr>
            <a:spLocks noGrp="1"/>
          </p:cNvSpPr>
          <p:nvPr>
            <p:ph sz="half" idx="2"/>
          </p:nvPr>
        </p:nvSpPr>
        <p:spPr>
          <a:xfrm>
            <a:off x="457200" y="2174875"/>
            <a:ext cx="8229600" cy="3951288"/>
          </a:xfrm>
        </p:spPr>
        <p:txBody>
          <a:bodyPr/>
          <a:lstStyle>
            <a:lvl1pPr>
              <a:defRPr sz="2400"/>
            </a:lvl1pPr>
            <a:lvl2pPr>
              <a:defRPr sz="2200"/>
            </a:lvl2pPr>
            <a:lvl3pPr>
              <a:defRPr sz="2000"/>
            </a:lvl3pPr>
            <a:lvl4pPr>
              <a:defRPr sz="2000"/>
            </a:lvl4pPr>
            <a:lvl5pPr>
              <a:defRPr sz="2000"/>
            </a:lvl5pPr>
            <a:lvl6pPr>
              <a:defRPr sz="1600"/>
            </a:lvl6pPr>
            <a:lvl7pPr>
              <a:defRPr sz="1600"/>
            </a:lvl7pPr>
            <a:lvl8pPr>
              <a:defRPr sz="1600"/>
            </a:lvl8pPr>
            <a:lvl9pPr>
              <a:defRPr sz="1600"/>
            </a:lvl9pPr>
          </a:lstStyle>
          <a:p>
            <a:pPr lvl="0"/>
            <a:r>
              <a:rPr lang="es-ES_tradnl" dirty="0"/>
              <a:t>Haga clic </a:t>
            </a:r>
            <a:r>
              <a:rPr lang="es-ES_tradnl" noProof="0" dirty="0"/>
              <a:t>para</a:t>
            </a:r>
            <a:r>
              <a:rPr lang="es-ES_tradnl" dirty="0"/>
              <a:t>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Tree>
    <p:extLst>
      <p:ext uri="{BB962C8B-B14F-4D97-AF65-F5344CB8AC3E}">
        <p14:creationId xmlns:p14="http://schemas.microsoft.com/office/powerpoint/2010/main" val="441962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_tradnl" dirty="0"/>
              <a:t>Haga </a:t>
            </a:r>
            <a:r>
              <a:rPr lang="es-ES_tradnl" noProof="0" dirty="0"/>
              <a:t>clic</a:t>
            </a:r>
            <a:r>
              <a:rPr lang="es-ES_tradnl" dirty="0"/>
              <a:t>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noProof="0" dirty="0"/>
              <a:t>Haga clic para modificar el estilo de subtítulo del patrón</a:t>
            </a:r>
          </a:p>
        </p:txBody>
      </p:sp>
    </p:spTree>
    <p:extLst>
      <p:ext uri="{BB962C8B-B14F-4D97-AF65-F5344CB8AC3E}">
        <p14:creationId xmlns:p14="http://schemas.microsoft.com/office/powerpoint/2010/main" val="4222782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Haga clic para </a:t>
            </a:r>
            <a:r>
              <a:rPr lang="es-ES_tradnl" noProof="0" dirty="0"/>
              <a:t>modificar</a:t>
            </a:r>
            <a:r>
              <a:rPr lang="es-ES_tradnl" dirty="0"/>
              <a:t> el estilo de título del patrón</a:t>
            </a:r>
          </a:p>
        </p:txBody>
      </p:sp>
      <p:sp>
        <p:nvSpPr>
          <p:cNvPr id="3" name="2 Marcador de contenido"/>
          <p:cNvSpPr>
            <a:spLocks noGrp="1"/>
          </p:cNvSpPr>
          <p:nvPr>
            <p:ph idx="1"/>
          </p:nvPr>
        </p:nvSpPr>
        <p:spPr/>
        <p:txBody>
          <a:bodyPr/>
          <a:lstStyle/>
          <a:p>
            <a:pPr lvl="0"/>
            <a:r>
              <a:rPr lang="es-ES_tradnl" dirty="0"/>
              <a:t>Haga clic </a:t>
            </a:r>
            <a:r>
              <a:rPr lang="es-ES_tradnl" noProof="0" dirty="0"/>
              <a:t>para</a:t>
            </a:r>
            <a:r>
              <a:rPr lang="es-ES_tradnl" dirty="0"/>
              <a:t>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Tree>
    <p:extLst>
      <p:ext uri="{BB962C8B-B14F-4D97-AF65-F5344CB8AC3E}">
        <p14:creationId xmlns:p14="http://schemas.microsoft.com/office/powerpoint/2010/main" val="3244510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noProof="0" dirty="0"/>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2000"/>
            </a:lvl4pPr>
            <a:lvl5pPr>
              <a:defRPr sz="2000"/>
            </a:lvl5pPr>
            <a:lvl6pPr>
              <a:defRPr sz="1800"/>
            </a:lvl6pPr>
            <a:lvl7pPr>
              <a:defRPr sz="1800"/>
            </a:lvl7pPr>
            <a:lvl8pPr>
              <a:defRPr sz="1800"/>
            </a:lvl8pPr>
            <a:lvl9pPr>
              <a:defRPr sz="1800"/>
            </a:lvl9pPr>
          </a:lstStyle>
          <a:p>
            <a:pPr lvl="0"/>
            <a:r>
              <a:rPr lang="es-ES_tradnl" dirty="0"/>
              <a:t>Haga clic para modificar el estilo de </a:t>
            </a:r>
            <a:r>
              <a:rPr lang="es-ES_tradnl" noProof="0" dirty="0"/>
              <a:t>texto</a:t>
            </a:r>
            <a:r>
              <a:rPr lang="es-ES_tradnl" dirty="0"/>
              <a:t>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
        <p:nvSpPr>
          <p:cNvPr id="4" name="3 Marcador de contenido"/>
          <p:cNvSpPr>
            <a:spLocks noGrp="1"/>
          </p:cNvSpPr>
          <p:nvPr>
            <p:ph sz="half" idx="2"/>
          </p:nvPr>
        </p:nvSpPr>
        <p:spPr>
          <a:xfrm>
            <a:off x="4648200" y="1600200"/>
            <a:ext cx="4038600" cy="4525963"/>
          </a:xfrm>
        </p:spPr>
        <p:txBody>
          <a:bodyPr/>
          <a:lstStyle>
            <a:lvl1pPr>
              <a:defRPr sz="2400"/>
            </a:lvl1pPr>
            <a:lvl2pPr>
              <a:defRPr sz="2200"/>
            </a:lvl2pPr>
            <a:lvl3pPr>
              <a:defRPr sz="2000"/>
            </a:lvl3pPr>
            <a:lvl4pPr>
              <a:defRPr sz="2000"/>
            </a:lvl4pPr>
            <a:lvl5pPr>
              <a:defRPr sz="2000"/>
            </a:lvl5pPr>
            <a:lvl6pPr>
              <a:defRPr sz="1800"/>
            </a:lvl6pPr>
            <a:lvl7pPr>
              <a:defRPr sz="1800"/>
            </a:lvl7pPr>
            <a:lvl8pPr>
              <a:defRPr sz="1800"/>
            </a:lvl8pPr>
            <a:lvl9pPr>
              <a:defRPr sz="1800"/>
            </a:lvl9pPr>
          </a:lstStyle>
          <a:p>
            <a:pPr lvl="0"/>
            <a:r>
              <a:rPr lang="es-ES_tradnl" dirty="0"/>
              <a:t>Haga clic para modificar el estilo de </a:t>
            </a:r>
            <a:r>
              <a:rPr lang="es-ES_tradnl" noProof="0" dirty="0"/>
              <a:t>texto</a:t>
            </a:r>
            <a:r>
              <a:rPr lang="es-ES_tradnl" dirty="0"/>
              <a:t>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Tree>
    <p:extLst>
      <p:ext uri="{BB962C8B-B14F-4D97-AF65-F5344CB8AC3E}">
        <p14:creationId xmlns:p14="http://schemas.microsoft.com/office/powerpoint/2010/main" val="3215964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_tradnl" dirty="0"/>
              <a:t>Haga clic </a:t>
            </a:r>
            <a:r>
              <a:rPr lang="es-ES_tradnl" noProof="0" dirty="0"/>
              <a:t>para</a:t>
            </a:r>
            <a:r>
              <a:rPr lang="es-ES_tradnl" dirty="0"/>
              <a:t>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el estilo de texto </a:t>
            </a:r>
            <a:r>
              <a:rPr lang="es-ES_tradnl" noProof="0" dirty="0"/>
              <a:t>del</a:t>
            </a:r>
            <a:r>
              <a:rPr lang="es-ES_tradnl" dirty="0"/>
              <a:t>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200"/>
            </a:lvl2pPr>
            <a:lvl3pPr>
              <a:defRPr sz="2000"/>
            </a:lvl3pPr>
            <a:lvl4pPr>
              <a:defRPr sz="2000"/>
            </a:lvl4pPr>
            <a:lvl5pPr>
              <a:defRPr sz="2000"/>
            </a:lvl5pPr>
            <a:lvl6pPr>
              <a:defRPr sz="1600"/>
            </a:lvl6pPr>
            <a:lvl7pPr>
              <a:defRPr sz="1600"/>
            </a:lvl7pPr>
            <a:lvl8pPr>
              <a:defRPr sz="1600"/>
            </a:lvl8pPr>
            <a:lvl9pPr>
              <a:defRPr sz="1600"/>
            </a:lvl9pPr>
          </a:lstStyle>
          <a:p>
            <a:pPr lvl="0"/>
            <a:r>
              <a:rPr lang="es-ES_tradnl" dirty="0"/>
              <a:t>Haga clic para modificar el estilo de texto del </a:t>
            </a:r>
            <a:r>
              <a:rPr lang="es-ES_tradnl" noProof="0" dirty="0"/>
              <a:t>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noProof="0" dirty="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200"/>
            </a:lvl2pPr>
            <a:lvl3pPr>
              <a:defRPr sz="2000"/>
            </a:lvl3pPr>
            <a:lvl4pPr>
              <a:defRPr sz="2000"/>
            </a:lvl4pPr>
            <a:lvl5pPr>
              <a:defRPr sz="2000"/>
            </a:lvl5pPr>
            <a:lvl6pPr>
              <a:defRPr sz="1600"/>
            </a:lvl6pPr>
            <a:lvl7pPr>
              <a:defRPr sz="1600"/>
            </a:lvl7pPr>
            <a:lvl8pPr>
              <a:defRPr sz="1600"/>
            </a:lvl8pPr>
            <a:lvl9pPr>
              <a:defRPr sz="1600"/>
            </a:lvl9pPr>
          </a:lstStyle>
          <a:p>
            <a:pPr lvl="0"/>
            <a:r>
              <a:rPr lang="es-ES_tradnl" dirty="0"/>
              <a:t>Haga clic para modificar el estilo </a:t>
            </a:r>
            <a:r>
              <a:rPr lang="es-ES_tradnl" noProof="0" dirty="0"/>
              <a:t>de</a:t>
            </a:r>
            <a:r>
              <a:rPr lang="es-ES_tradnl" dirty="0"/>
              <a:t>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Tree>
    <p:extLst>
      <p:ext uri="{BB962C8B-B14F-4D97-AF65-F5344CB8AC3E}">
        <p14:creationId xmlns:p14="http://schemas.microsoft.com/office/powerpoint/2010/main" val="205920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05/07/2021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o introductorio a enume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_tradnl" dirty="0"/>
              <a:t>Haga </a:t>
            </a:r>
            <a:r>
              <a:rPr lang="es-ES_tradnl" noProof="0" dirty="0"/>
              <a:t>clic</a:t>
            </a:r>
            <a:r>
              <a:rPr lang="es-ES_tradnl" dirty="0"/>
              <a:t> para modificar el estilo de título del patrón</a:t>
            </a:r>
          </a:p>
        </p:txBody>
      </p:sp>
      <p:sp>
        <p:nvSpPr>
          <p:cNvPr id="3" name="2 Marcador de texto"/>
          <p:cNvSpPr>
            <a:spLocks noGrp="1"/>
          </p:cNvSpPr>
          <p:nvPr>
            <p:ph type="body" idx="1"/>
          </p:nvPr>
        </p:nvSpPr>
        <p:spPr>
          <a:xfrm>
            <a:off x="457200" y="1535113"/>
            <a:ext cx="8229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a:t>
            </a:r>
            <a:r>
              <a:rPr lang="es-ES_tradnl" noProof="0" dirty="0"/>
              <a:t>modificar</a:t>
            </a:r>
            <a:r>
              <a:rPr lang="es-ES_tradnl" dirty="0"/>
              <a:t> el estilo de texto del patrón</a:t>
            </a:r>
          </a:p>
        </p:txBody>
      </p:sp>
      <p:sp>
        <p:nvSpPr>
          <p:cNvPr id="4" name="3 Marcador de contenido"/>
          <p:cNvSpPr>
            <a:spLocks noGrp="1"/>
          </p:cNvSpPr>
          <p:nvPr>
            <p:ph sz="half" idx="2"/>
          </p:nvPr>
        </p:nvSpPr>
        <p:spPr>
          <a:xfrm>
            <a:off x="457200" y="2174875"/>
            <a:ext cx="8229600" cy="3951288"/>
          </a:xfrm>
        </p:spPr>
        <p:txBody>
          <a:bodyPr/>
          <a:lstStyle>
            <a:lvl1pPr>
              <a:defRPr sz="2400"/>
            </a:lvl1pPr>
            <a:lvl2pPr>
              <a:defRPr sz="2200"/>
            </a:lvl2pPr>
            <a:lvl3pPr>
              <a:defRPr sz="2000"/>
            </a:lvl3pPr>
            <a:lvl4pPr>
              <a:defRPr sz="2000"/>
            </a:lvl4pPr>
            <a:lvl5pPr>
              <a:defRPr sz="2000"/>
            </a:lvl5pPr>
            <a:lvl6pPr>
              <a:defRPr sz="1600"/>
            </a:lvl6pPr>
            <a:lvl7pPr>
              <a:defRPr sz="1600"/>
            </a:lvl7pPr>
            <a:lvl8pPr>
              <a:defRPr sz="1600"/>
            </a:lvl8pPr>
            <a:lvl9pPr>
              <a:defRPr sz="1600"/>
            </a:lvl9pPr>
          </a:lstStyle>
          <a:p>
            <a:pPr lvl="0"/>
            <a:r>
              <a:rPr lang="es-ES_tradnl" dirty="0"/>
              <a:t>Haga clic </a:t>
            </a:r>
            <a:r>
              <a:rPr lang="es-ES_tradnl" noProof="0" dirty="0"/>
              <a:t>para</a:t>
            </a:r>
            <a:r>
              <a:rPr lang="es-ES_tradnl" dirty="0"/>
              <a:t>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Tree>
    <p:extLst>
      <p:ext uri="{BB962C8B-B14F-4D97-AF65-F5344CB8AC3E}">
        <p14:creationId xmlns:p14="http://schemas.microsoft.com/office/powerpoint/2010/main" val="1398167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noProof="0" dirty="0"/>
              <a:t>Haga clic para modificar el estilo de título del patrón</a:t>
            </a:r>
          </a:p>
        </p:txBody>
      </p:sp>
    </p:spTree>
    <p:extLst>
      <p:ext uri="{BB962C8B-B14F-4D97-AF65-F5344CB8AC3E}">
        <p14:creationId xmlns:p14="http://schemas.microsoft.com/office/powerpoint/2010/main" val="2812403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611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_tradnl" dirty="0"/>
              <a:t>Haga clic </a:t>
            </a:r>
            <a:r>
              <a:rPr lang="es-ES_tradnl" noProof="0" dirty="0"/>
              <a:t>para</a:t>
            </a:r>
            <a:r>
              <a:rPr lang="es-ES_tradnl" dirty="0"/>
              <a:t>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s-ES_tradnl" noProof="0" dirty="0"/>
              <a:t>Haga</a:t>
            </a:r>
            <a:r>
              <a:rPr lang="es-ES_tradnl" dirty="0"/>
              <a:t>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noProof="0" dirty="0"/>
              <a:t>Haga clic para modificar el estilo de texto del patrón</a:t>
            </a:r>
          </a:p>
        </p:txBody>
      </p:sp>
    </p:spTree>
    <p:extLst>
      <p:ext uri="{BB962C8B-B14F-4D97-AF65-F5344CB8AC3E}">
        <p14:creationId xmlns:p14="http://schemas.microsoft.com/office/powerpoint/2010/main" val="3166057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_tradnl" dirty="0"/>
              <a:t>Haga clic para </a:t>
            </a:r>
            <a:r>
              <a:rPr lang="es-ES_tradnl" noProof="0" dirty="0"/>
              <a:t>modificar</a:t>
            </a:r>
            <a:r>
              <a:rPr lang="es-ES_tradnl" dirty="0"/>
              <a:t>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noProof="0" dirty="0"/>
              <a:t>Haga clic para modificar el estilo de texto del patrón</a:t>
            </a:r>
          </a:p>
        </p:txBody>
      </p:sp>
    </p:spTree>
    <p:extLst>
      <p:ext uri="{BB962C8B-B14F-4D97-AF65-F5344CB8AC3E}">
        <p14:creationId xmlns:p14="http://schemas.microsoft.com/office/powerpoint/2010/main" val="2600783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noProof="0" dirty="0"/>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_tradnl" noProof="0" dirty="0"/>
              <a:t>Haga clic para modificar el estilo de texto del patrón</a:t>
            </a:r>
          </a:p>
          <a:p>
            <a:pPr lvl="1"/>
            <a:r>
              <a:rPr lang="es-ES_tradnl" noProof="0" dirty="0"/>
              <a:t>Segundo nivel</a:t>
            </a:r>
          </a:p>
          <a:p>
            <a:pPr lvl="2"/>
            <a:r>
              <a:rPr lang="es-ES_tradnl" noProof="0" dirty="0"/>
              <a:t>Tercer nivel</a:t>
            </a:r>
          </a:p>
          <a:p>
            <a:pPr lvl="3"/>
            <a:r>
              <a:rPr lang="es-ES_tradnl" noProof="0" dirty="0"/>
              <a:t>Cuarto nivel</a:t>
            </a:r>
          </a:p>
          <a:p>
            <a:pPr lvl="4"/>
            <a:r>
              <a:rPr lang="es-ES_tradnl" noProof="0" dirty="0"/>
              <a:t>Quinto nivel</a:t>
            </a:r>
          </a:p>
        </p:txBody>
      </p:sp>
    </p:spTree>
    <p:extLst>
      <p:ext uri="{BB962C8B-B14F-4D97-AF65-F5344CB8AC3E}">
        <p14:creationId xmlns:p14="http://schemas.microsoft.com/office/powerpoint/2010/main" val="422227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_tradnl" dirty="0"/>
              <a:t>Haga clic </a:t>
            </a:r>
            <a:r>
              <a:rPr lang="es-ES_tradnl" noProof="0" dirty="0"/>
              <a:t>para</a:t>
            </a:r>
            <a:r>
              <a:rPr lang="es-ES_tradnl" dirty="0"/>
              <a:t>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_tradnl" noProof="0" dirty="0"/>
              <a:t>Haga clic para modificar el estilo de texto del patrón</a:t>
            </a:r>
          </a:p>
          <a:p>
            <a:pPr lvl="1"/>
            <a:r>
              <a:rPr lang="es-ES_tradnl" noProof="0" dirty="0"/>
              <a:t>Segundo nivel</a:t>
            </a:r>
          </a:p>
          <a:p>
            <a:pPr lvl="2"/>
            <a:r>
              <a:rPr lang="es-ES_tradnl" noProof="0" dirty="0"/>
              <a:t>Tercer nivel</a:t>
            </a:r>
          </a:p>
          <a:p>
            <a:pPr lvl="3"/>
            <a:r>
              <a:rPr lang="es-ES_tradnl" noProof="0" dirty="0"/>
              <a:t>Cuarto nivel</a:t>
            </a:r>
          </a:p>
          <a:p>
            <a:pPr lvl="4"/>
            <a:r>
              <a:rPr lang="es-ES_tradnl" noProof="0" dirty="0"/>
              <a:t>Quinto nivel</a:t>
            </a:r>
          </a:p>
        </p:txBody>
      </p:sp>
    </p:spTree>
    <p:extLst>
      <p:ext uri="{BB962C8B-B14F-4D97-AF65-F5344CB8AC3E}">
        <p14:creationId xmlns:p14="http://schemas.microsoft.com/office/powerpoint/2010/main" val="45276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1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2.png"/><Relationship Id="rId2" Type="http://schemas.openxmlformats.org/officeDocument/2006/relationships/slideLayout" Target="../slideLayouts/slideLayout4.xml"/><Relationship Id="rId16" Type="http://schemas.openxmlformats.org/officeDocument/2006/relationships/image" Target="../media/image7.png"/><Relationship Id="rId20"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10.jpg"/><Relationship Id="rId10" Type="http://schemas.openxmlformats.org/officeDocument/2006/relationships/slideLayout" Target="../slideLayouts/slideLayout12.xml"/><Relationship Id="rId19" Type="http://schemas.openxmlformats.org/officeDocument/2006/relationships/image" Target="../media/image12.gif"/><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4.gi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7">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97" r:id="rId12"/>
    <p:sldLayoutId id="2147483698" r:id="rId13"/>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noProof="0" dirty="0"/>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dirty="0"/>
              <a:t>Haga clic </a:t>
            </a:r>
            <a:r>
              <a:rPr lang="es-ES_tradnl" noProof="0" dirty="0"/>
              <a:t>para</a:t>
            </a:r>
            <a:r>
              <a:rPr lang="es-ES_tradnl" dirty="0"/>
              <a:t>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pic>
        <p:nvPicPr>
          <p:cNvPr id="8" name="7 Imagen" descr="IBV_simbolo.gif"/>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44408" y="6422387"/>
            <a:ext cx="504056" cy="260039"/>
          </a:xfrm>
          <a:prstGeom prst="rect">
            <a:avLst/>
          </a:prstGeom>
        </p:spPr>
      </p:pic>
      <p:sp>
        <p:nvSpPr>
          <p:cNvPr id="10" name="9 CuadroTexto"/>
          <p:cNvSpPr txBox="1"/>
          <p:nvPr/>
        </p:nvSpPr>
        <p:spPr>
          <a:xfrm>
            <a:off x="395536" y="6487452"/>
            <a:ext cx="2952328" cy="253916"/>
          </a:xfrm>
          <a:prstGeom prst="rect">
            <a:avLst/>
          </a:prstGeom>
          <a:noFill/>
        </p:spPr>
        <p:txBody>
          <a:bodyPr wrap="square" rtlCol="0" anchor="b" anchorCtr="0">
            <a:spAutoFit/>
          </a:bodyPr>
          <a:lstStyle/>
          <a:p>
            <a:r>
              <a:rPr lang="en-GB" sz="1050" err="1">
                <a:solidFill>
                  <a:srgbClr val="898989"/>
                </a:solidFill>
              </a:rPr>
              <a:t>Cuidamos</a:t>
            </a:r>
            <a:r>
              <a:rPr lang="en-GB" sz="1050" baseline="0">
                <a:solidFill>
                  <a:srgbClr val="898989"/>
                </a:solidFill>
              </a:rPr>
              <a:t> </a:t>
            </a:r>
            <a:r>
              <a:rPr lang="en-GB" sz="1050" err="1">
                <a:solidFill>
                  <a:srgbClr val="898989"/>
                </a:solidFill>
              </a:rPr>
              <a:t>tu</a:t>
            </a:r>
            <a:r>
              <a:rPr lang="en-GB" sz="1050">
                <a:solidFill>
                  <a:srgbClr val="898989"/>
                </a:solidFill>
              </a:rPr>
              <a:t> </a:t>
            </a:r>
            <a:r>
              <a:rPr lang="en-GB" sz="1050" err="1">
                <a:solidFill>
                  <a:srgbClr val="898989"/>
                </a:solidFill>
              </a:rPr>
              <a:t>calidad</a:t>
            </a:r>
            <a:r>
              <a:rPr lang="en-GB" sz="1050">
                <a:solidFill>
                  <a:srgbClr val="898989"/>
                </a:solidFill>
              </a:rPr>
              <a:t> de </a:t>
            </a:r>
            <a:r>
              <a:rPr lang="en-GB" sz="1050" err="1">
                <a:solidFill>
                  <a:srgbClr val="898989"/>
                </a:solidFill>
              </a:rPr>
              <a:t>vida</a:t>
            </a:r>
            <a:endParaRPr lang="en-GB" sz="1050">
              <a:solidFill>
                <a:srgbClr val="898989"/>
              </a:solidFill>
            </a:endParaRPr>
          </a:p>
        </p:txBody>
      </p:sp>
    </p:spTree>
    <p:extLst>
      <p:ext uri="{BB962C8B-B14F-4D97-AF65-F5344CB8AC3E}">
        <p14:creationId xmlns:p14="http://schemas.microsoft.com/office/powerpoint/2010/main" val="18325688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914400" rtl="0" eaLnBrk="1" latinLnBrk="0" hangingPunct="1">
        <a:spcBef>
          <a:spcPct val="0"/>
        </a:spcBef>
        <a:buNone/>
        <a:defRPr sz="2800" b="1" kern="1200">
          <a:solidFill>
            <a:srgbClr val="64A0C8"/>
          </a:solidFill>
          <a:latin typeface="+mj-lt"/>
          <a:ea typeface="+mj-ea"/>
          <a:cs typeface="+mj-cs"/>
        </a:defRPr>
      </a:lvl1pPr>
    </p:titleStyle>
    <p:bodyStyle>
      <a:lvl1pPr marL="342900" indent="-342900" algn="l" defTabSz="914400" rtl="0" eaLnBrk="1" latinLnBrk="0" hangingPunct="1">
        <a:spcBef>
          <a:spcPct val="20000"/>
        </a:spcBef>
        <a:buClr>
          <a:srgbClr val="64A0C8"/>
        </a:buClr>
        <a:buFont typeface="Arial" pitchFamily="34" charset="0"/>
        <a:buChar char="•"/>
        <a:defRPr sz="2400" kern="1200">
          <a:solidFill>
            <a:srgbClr val="404040"/>
          </a:solidFill>
          <a:latin typeface="+mn-lt"/>
          <a:ea typeface="+mn-ea"/>
          <a:cs typeface="+mn-cs"/>
        </a:defRPr>
      </a:lvl1pPr>
      <a:lvl2pPr marL="648000" indent="-285750" algn="l" defTabSz="914400" rtl="0" eaLnBrk="1" latinLnBrk="0" hangingPunct="1">
        <a:spcBef>
          <a:spcPct val="20000"/>
        </a:spcBef>
        <a:buClr>
          <a:srgbClr val="64A0C8"/>
        </a:buClr>
        <a:buFont typeface="Calibri" pitchFamily="34" charset="0"/>
        <a:buChar char="–"/>
        <a:defRPr sz="2200" kern="1200">
          <a:solidFill>
            <a:srgbClr val="404040"/>
          </a:solidFill>
          <a:latin typeface="+mn-lt"/>
          <a:ea typeface="+mn-ea"/>
          <a:cs typeface="+mn-cs"/>
        </a:defRPr>
      </a:lvl2pPr>
      <a:lvl3pPr marL="900000" indent="-228600" algn="l" defTabSz="914400" rtl="0" eaLnBrk="1" latinLnBrk="0" hangingPunct="1">
        <a:spcBef>
          <a:spcPct val="20000"/>
        </a:spcBef>
        <a:buClr>
          <a:srgbClr val="64A0C8"/>
        </a:buClr>
        <a:buFont typeface="Wingdings" pitchFamily="2" charset="2"/>
        <a:buChar char="§"/>
        <a:defRPr sz="2000" kern="1200">
          <a:solidFill>
            <a:srgbClr val="404040"/>
          </a:solidFill>
          <a:latin typeface="+mn-lt"/>
          <a:ea typeface="+mn-ea"/>
          <a:cs typeface="+mn-cs"/>
        </a:defRPr>
      </a:lvl3pPr>
      <a:lvl4pPr marL="1152000" indent="-228600" algn="l" defTabSz="914400" rtl="0" eaLnBrk="1" latinLnBrk="0" hangingPunct="1">
        <a:spcBef>
          <a:spcPct val="20000"/>
        </a:spcBef>
        <a:buClr>
          <a:srgbClr val="64A0C8"/>
        </a:buClr>
        <a:buFont typeface="Arial" pitchFamily="34" charset="0"/>
        <a:buChar char="◦"/>
        <a:defRPr sz="2000" kern="1200">
          <a:solidFill>
            <a:srgbClr val="404040"/>
          </a:solidFill>
          <a:latin typeface="+mn-lt"/>
          <a:ea typeface="+mn-ea"/>
          <a:cs typeface="+mn-cs"/>
        </a:defRPr>
      </a:lvl4pPr>
      <a:lvl5pPr marL="1440000" indent="-228600" algn="l" defTabSz="914400" rtl="0" eaLnBrk="1" latinLnBrk="0" hangingPunct="1">
        <a:spcBef>
          <a:spcPct val="20000"/>
        </a:spcBef>
        <a:buClr>
          <a:srgbClr val="64A0C8"/>
        </a:buClr>
        <a:buFont typeface="Wingdings" pitchFamily="2" charset="2"/>
        <a:buChar char=""/>
        <a:defRPr sz="20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hyperlink" Target="http://preguntamos.blogspot.com/2011/11/como-hacer-grupos-de-trabajo-en-el.html" TargetMode="Externa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1547664" y="3645024"/>
            <a:ext cx="6624736"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lvl="0" algn="r" eaLnBrk="1" hangingPunct="1">
              <a:lnSpc>
                <a:spcPct val="90000"/>
              </a:lnSpc>
              <a:spcBef>
                <a:spcPts val="1675"/>
              </a:spcBef>
              <a:buSzPct val="171000"/>
              <a:defRPr/>
            </a:pPr>
            <a:r>
              <a:rPr lang="en-US" sz="2000" dirty="0">
                <a:solidFill>
                  <a:srgbClr val="333399">
                    <a:lumMod val="75000"/>
                  </a:srgbClr>
                </a:solidFill>
                <a:latin typeface="Bradley Hand ITC" panose="03070402050302030203" pitchFamily="66" charset="0"/>
                <a:sym typeface="Arial" charset="0"/>
              </a:rPr>
              <a:t>MODULE BIOMECHANICS OF SPINE  </a:t>
            </a:r>
          </a:p>
          <a:p>
            <a:pPr lvl="0" algn="r" eaLnBrk="1" hangingPunct="1">
              <a:lnSpc>
                <a:spcPct val="90000"/>
              </a:lnSpc>
              <a:spcBef>
                <a:spcPts val="1675"/>
              </a:spcBef>
              <a:buSzPct val="171000"/>
              <a:defRPr/>
            </a:pPr>
            <a:r>
              <a:rPr lang="en-US" sz="2000" dirty="0">
                <a:solidFill>
                  <a:srgbClr val="333399">
                    <a:lumMod val="75000"/>
                  </a:srgbClr>
                </a:solidFill>
                <a:latin typeface="Bradley Hand ITC" panose="03070402050302030203" pitchFamily="66" charset="0"/>
                <a:sym typeface="Arial" charset="0"/>
              </a:rPr>
              <a:t>Didactic Unit D: INSTRUMENTED ANALYSIS OF THE SPINE</a:t>
            </a:r>
          </a:p>
          <a:p>
            <a:pPr lvl="0" algn="r" eaLnBrk="1" hangingPunct="1">
              <a:lnSpc>
                <a:spcPct val="90000"/>
              </a:lnSpc>
              <a:spcBef>
                <a:spcPts val="1675"/>
              </a:spcBef>
              <a:buSzPct val="171000"/>
              <a:defRPr/>
            </a:pPr>
            <a:r>
              <a:rPr lang="en-US" sz="2000" dirty="0">
                <a:solidFill>
                  <a:srgbClr val="333399">
                    <a:lumMod val="75000"/>
                  </a:srgbClr>
                </a:solidFill>
                <a:latin typeface="Bradley Hand ITC" panose="03070402050302030203" pitchFamily="66" charset="0"/>
                <a:sym typeface="Arial" charset="0"/>
              </a:rPr>
              <a:t>D.4. How is a normal biomechanical assessment of the lumbar spine?</a:t>
            </a:r>
          </a:p>
          <a:p>
            <a:pPr algn="r" eaLnBrk="1" hangingPunct="1">
              <a:lnSpc>
                <a:spcPct val="90000"/>
              </a:lnSpc>
              <a:spcBef>
                <a:spcPts val="1675"/>
              </a:spcBef>
              <a:buSzPct val="171000"/>
              <a:buFont typeface="Arial" charset="0"/>
              <a:buNone/>
              <a:defRPr/>
            </a:pPr>
            <a:endParaRPr lang="pl-PL" sz="2000" dirty="0">
              <a:solidFill>
                <a:schemeClr val="accent2">
                  <a:lumMod val="75000"/>
                </a:schemeClr>
              </a:solidFill>
              <a:latin typeface="Bradley Hand ITC" panose="03070402050302030203" pitchFamily="66" charset="0"/>
              <a:cs typeface="+mn-cs"/>
              <a:sym typeface="Arial" charset="0"/>
            </a:endParaRP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B9D21-B1D6-492C-B579-26E13E87A0A7}"/>
              </a:ext>
            </a:extLst>
          </p:cNvPr>
          <p:cNvSpPr>
            <a:spLocks noGrp="1"/>
          </p:cNvSpPr>
          <p:nvPr>
            <p:ph type="title"/>
          </p:nvPr>
        </p:nvSpPr>
        <p:spPr>
          <a:xfrm>
            <a:off x="575556" y="1019463"/>
            <a:ext cx="7992888" cy="604837"/>
          </a:xfrm>
        </p:spPr>
        <p:txBody>
          <a:bodyPr/>
          <a:lstStyle/>
          <a:p>
            <a:r>
              <a:rPr lang="pl-PL" sz="2200" dirty="0">
                <a:solidFill>
                  <a:schemeClr val="accent2">
                    <a:lumMod val="75000"/>
                  </a:schemeClr>
                </a:solidFill>
                <a:latin typeface="+mn-lt"/>
              </a:rPr>
              <a:t>Kinematic and kinetic assessment in daily activities</a:t>
            </a:r>
            <a:r>
              <a:rPr lang="es-ES" sz="2200" dirty="0">
                <a:solidFill>
                  <a:schemeClr val="accent2">
                    <a:lumMod val="75000"/>
                  </a:schemeClr>
                </a:solidFill>
                <a:latin typeface="+mn-lt"/>
              </a:rPr>
              <a:t> </a:t>
            </a:r>
          </a:p>
        </p:txBody>
      </p:sp>
      <p:sp>
        <p:nvSpPr>
          <p:cNvPr id="9" name="Rectángulo 8">
            <a:extLst>
              <a:ext uri="{FF2B5EF4-FFF2-40B4-BE49-F238E27FC236}">
                <a16:creationId xmlns:a16="http://schemas.microsoft.com/office/drawing/2014/main" id="{17086F41-06D7-43CE-8531-8E02E9F50979}"/>
              </a:ext>
            </a:extLst>
          </p:cNvPr>
          <p:cNvSpPr/>
          <p:nvPr/>
        </p:nvSpPr>
        <p:spPr>
          <a:xfrm>
            <a:off x="-247673" y="2248743"/>
            <a:ext cx="4572000" cy="646331"/>
          </a:xfrm>
          <a:prstGeom prst="rect">
            <a:avLst/>
          </a:prstGeom>
        </p:spPr>
        <p:txBody>
          <a:bodyPr>
            <a:spAutoFit/>
          </a:bodyPr>
          <a:lstStyle/>
          <a:p>
            <a:pPr algn="ctr">
              <a:spcAft>
                <a:spcPts val="0"/>
              </a:spcAft>
              <a:defRPr/>
            </a:pPr>
            <a:r>
              <a:rPr lang="en-GB" sz="1800" dirty="0">
                <a:solidFill>
                  <a:srgbClr val="000000"/>
                </a:solidFill>
                <a:latin typeface="+mn-lt"/>
                <a:ea typeface="Times New Roman" panose="02020603050405020304" pitchFamily="18" charset="0"/>
                <a:cs typeface="Times New Roman" panose="02020603050405020304" pitchFamily="18" charset="0"/>
              </a:rPr>
              <a:t>Activity: rising from a chair</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rPr>
              <a:t> </a:t>
            </a:r>
            <a:endParaRPr kumimoji="0" lang="es-ES" sz="12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p:txBody>
      </p:sp>
      <p:sp>
        <p:nvSpPr>
          <p:cNvPr id="11" name="Rectángulo 10">
            <a:extLst>
              <a:ext uri="{FF2B5EF4-FFF2-40B4-BE49-F238E27FC236}">
                <a16:creationId xmlns:a16="http://schemas.microsoft.com/office/drawing/2014/main" id="{C5737536-660D-4244-B5BA-9AE7C0327081}"/>
              </a:ext>
            </a:extLst>
          </p:cNvPr>
          <p:cNvSpPr/>
          <p:nvPr/>
        </p:nvSpPr>
        <p:spPr>
          <a:xfrm>
            <a:off x="4114160" y="1775573"/>
            <a:ext cx="4819673" cy="4939814"/>
          </a:xfrm>
          <a:prstGeom prst="rect">
            <a:avLst/>
          </a:prstGeom>
        </p:spPr>
        <p:txBody>
          <a:bodyPr wrap="square">
            <a:spAutoFit/>
          </a:bodyPr>
          <a:lstStyle/>
          <a:p>
            <a:pPr lvl="0">
              <a:spcAft>
                <a:spcPts val="0"/>
              </a:spcAft>
              <a:defRPr/>
            </a:pPr>
            <a:r>
              <a:rPr lang="en-GB" sz="1800" dirty="0">
                <a:solidFill>
                  <a:schemeClr val="accent2">
                    <a:lumMod val="75000"/>
                  </a:schemeClr>
                </a:solidFill>
                <a:latin typeface="+mn-lt"/>
                <a:ea typeface="Times New Roman" panose="02020603050405020304" pitchFamily="18" charset="0"/>
                <a:cs typeface="Times New Roman" panose="02020603050405020304" pitchFamily="18" charset="0"/>
              </a:rPr>
              <a:t>MEASURING EQUIPMENT</a:t>
            </a:r>
            <a:r>
              <a:rPr kumimoji="0" lang="en-GB"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 </a:t>
            </a:r>
            <a:r>
              <a:rPr lang="en-GB" sz="1800" b="0" dirty="0">
                <a:solidFill>
                  <a:schemeClr val="accent2">
                    <a:lumMod val="75000"/>
                  </a:schemeClr>
                </a:solidFill>
                <a:latin typeface="+mn-lt"/>
                <a:ea typeface="Times New Roman" panose="02020603050405020304" pitchFamily="18" charset="0"/>
                <a:cs typeface="Times New Roman" panose="02020603050405020304" pitchFamily="18" charset="0"/>
              </a:rPr>
              <a:t>Photogrammetry or inertial system</a:t>
            </a:r>
            <a:r>
              <a:rPr lang="en-GB" sz="1800" b="0" dirty="0">
                <a:solidFill>
                  <a:schemeClr val="accent2">
                    <a:lumMod val="75000"/>
                  </a:schemeClr>
                </a:solidFill>
                <a:latin typeface="+mn-lt"/>
                <a:cs typeface="Times New Roman" panose="02020603050405020304" pitchFamily="18" charset="0"/>
              </a:rPr>
              <a:t>.</a:t>
            </a: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a:p>
            <a:pPr lvl="0">
              <a:lnSpc>
                <a:spcPct val="150000"/>
              </a:lnSpc>
              <a:spcAft>
                <a:spcPts val="0"/>
              </a:spcAft>
              <a:defRPr/>
            </a:pPr>
            <a:r>
              <a:rPr lang="en-GB" sz="1800" dirty="0">
                <a:solidFill>
                  <a:schemeClr val="accent2">
                    <a:lumMod val="75000"/>
                  </a:schemeClr>
                </a:solidFill>
                <a:latin typeface="+mn-lt"/>
                <a:ea typeface="Times New Roman" panose="02020603050405020304" pitchFamily="18" charset="0"/>
                <a:cs typeface="Times New Roman" panose="02020603050405020304" pitchFamily="18" charset="0"/>
              </a:rPr>
              <a:t>TYPE OF ANALYSIS </a:t>
            </a:r>
            <a:r>
              <a:rPr kumimoji="0" lang="en-GB"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 </a:t>
            </a:r>
            <a:r>
              <a:rPr kumimoji="0" lang="en-GB" sz="1800" b="0"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Kinematic.</a:t>
            </a: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a:p>
            <a:pPr lvl="0" algn="just">
              <a:spcAft>
                <a:spcPts val="0"/>
              </a:spcAft>
            </a:pPr>
            <a:r>
              <a:rPr kumimoji="0" lang="en-GB"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GRAPH: </a:t>
            </a:r>
            <a:r>
              <a:rPr lang="en-GB" sz="1800" b="0" dirty="0">
                <a:solidFill>
                  <a:schemeClr val="accent2">
                    <a:lumMod val="75000"/>
                  </a:schemeClr>
                </a:solidFill>
                <a:latin typeface="+mn-lt"/>
                <a:cs typeface="Times New Roman" panose="02020603050405020304" pitchFamily="18" charset="0"/>
              </a:rPr>
              <a:t>It represents the angular acceleration of the spine (º/s2) in different recorded repetitions of the sit-to-stand activity. The blue band represents the normal pattern of acceleration in this activity.</a:t>
            </a: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schemeClr val="accent2">
                  <a:lumMod val="75000"/>
                </a:schemeClr>
              </a:solidFill>
              <a:effectLst/>
              <a:uLnTx/>
              <a:uFillTx/>
              <a:latin typeface="+mn-lt"/>
              <a:ea typeface="+mn-ea"/>
              <a:cs typeface="Times New Roman" panose="02020603050405020304" pitchFamily="18" charset="0"/>
              <a:sym typeface="Arial" panose="020B0604020202020204" pitchFamily="34" charset="0"/>
            </a:endParaRPr>
          </a:p>
          <a:p>
            <a:pPr algn="just">
              <a:spcAft>
                <a:spcPts val="0"/>
              </a:spcAft>
            </a:pPr>
            <a:r>
              <a:rPr lang="en-GB" sz="1800" dirty="0">
                <a:solidFill>
                  <a:schemeClr val="accent2">
                    <a:lumMod val="75000"/>
                  </a:schemeClr>
                </a:solidFill>
                <a:latin typeface="+mn-lt"/>
                <a:cs typeface="Times New Roman" panose="02020603050405020304" pitchFamily="18" charset="0"/>
              </a:rPr>
              <a:t>INTERPRETATION OF THE RESULT</a:t>
            </a:r>
            <a:r>
              <a:rPr kumimoji="0" lang="en-GB" sz="1800" b="1" i="0" u="none" strike="noStrike" kern="1200" cap="none" spc="0" normalizeH="0" baseline="0" noProof="0" dirty="0">
                <a:ln>
                  <a:noFill/>
                </a:ln>
                <a:solidFill>
                  <a:schemeClr val="accent2">
                    <a:lumMod val="75000"/>
                  </a:schemeClr>
                </a:solidFill>
                <a:effectLst/>
                <a:uLnTx/>
                <a:uFillTx/>
                <a:latin typeface="+mn-lt"/>
                <a:ea typeface="+mn-ea"/>
                <a:cs typeface="Times New Roman" panose="02020603050405020304" pitchFamily="18" charset="0"/>
                <a:sym typeface="Arial" panose="020B0604020202020204" pitchFamily="34" charset="0"/>
              </a:rPr>
              <a:t>: </a:t>
            </a:r>
            <a:r>
              <a:rPr lang="en-GB" sz="1800" b="0" dirty="0">
                <a:solidFill>
                  <a:schemeClr val="accent2">
                    <a:lumMod val="75000"/>
                  </a:schemeClr>
                </a:solidFill>
                <a:latin typeface="+mn-lt"/>
                <a:cs typeface="Times New Roman" panose="02020603050405020304" pitchFamily="18" charset="0"/>
              </a:rPr>
              <a:t>Normal  angular acceleration of the spine, which involves speed and effectiveness in the movement performed.</a:t>
            </a: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0" lang="es-ES" sz="1800" b="0" i="0" u="none" strike="noStrike" kern="12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sym typeface="Arial" panose="020B0604020202020204" pitchFamily="34"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sym typeface="Arial" panose="020B0604020202020204" pitchFamily="34" charset="0"/>
            </a:endParaRPr>
          </a:p>
        </p:txBody>
      </p:sp>
      <p:pic>
        <p:nvPicPr>
          <p:cNvPr id="7" name="Imagen 6">
            <a:extLst>
              <a:ext uri="{FF2B5EF4-FFF2-40B4-BE49-F238E27FC236}">
                <a16:creationId xmlns:a16="http://schemas.microsoft.com/office/drawing/2014/main" id="{47EB1712-852F-4C55-8FAB-637138706B48}"/>
              </a:ext>
            </a:extLst>
          </p:cNvPr>
          <p:cNvPicPr/>
          <p:nvPr/>
        </p:nvPicPr>
        <p:blipFill>
          <a:blip r:embed="rId3"/>
          <a:stretch>
            <a:fillRect/>
          </a:stretch>
        </p:blipFill>
        <p:spPr>
          <a:xfrm>
            <a:off x="210167" y="2954843"/>
            <a:ext cx="3752850" cy="2581275"/>
          </a:xfrm>
          <a:prstGeom prst="rect">
            <a:avLst/>
          </a:prstGeom>
        </p:spPr>
      </p:pic>
    </p:spTree>
    <p:extLst>
      <p:ext uri="{BB962C8B-B14F-4D97-AF65-F5344CB8AC3E}">
        <p14:creationId xmlns:p14="http://schemas.microsoft.com/office/powerpoint/2010/main" val="3481945901"/>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B9D21-B1D6-492C-B579-26E13E87A0A7}"/>
              </a:ext>
            </a:extLst>
          </p:cNvPr>
          <p:cNvSpPr>
            <a:spLocks noGrp="1"/>
          </p:cNvSpPr>
          <p:nvPr>
            <p:ph type="title"/>
          </p:nvPr>
        </p:nvSpPr>
        <p:spPr>
          <a:xfrm>
            <a:off x="585103" y="803847"/>
            <a:ext cx="7957537" cy="604837"/>
          </a:xfrm>
        </p:spPr>
        <p:txBody>
          <a:bodyPr/>
          <a:lstStyle/>
          <a:p>
            <a:r>
              <a:rPr lang="pl-PL" sz="2200" dirty="0">
                <a:solidFill>
                  <a:schemeClr val="accent2">
                    <a:lumMod val="75000"/>
                  </a:schemeClr>
                </a:solidFill>
                <a:latin typeface="+mn-lt"/>
              </a:rPr>
              <a:t>Kinematic and kinetic assessment in daily activities</a:t>
            </a:r>
            <a:r>
              <a:rPr lang="es-ES" sz="2200" dirty="0">
                <a:solidFill>
                  <a:schemeClr val="accent2">
                    <a:lumMod val="75000"/>
                  </a:schemeClr>
                </a:solidFill>
                <a:latin typeface="+mn-lt"/>
              </a:rPr>
              <a:t> </a:t>
            </a:r>
          </a:p>
        </p:txBody>
      </p:sp>
      <p:sp>
        <p:nvSpPr>
          <p:cNvPr id="9" name="Rectángulo 8">
            <a:extLst>
              <a:ext uri="{FF2B5EF4-FFF2-40B4-BE49-F238E27FC236}">
                <a16:creationId xmlns:a16="http://schemas.microsoft.com/office/drawing/2014/main" id="{17086F41-06D7-43CE-8531-8E02E9F50979}"/>
              </a:ext>
            </a:extLst>
          </p:cNvPr>
          <p:cNvSpPr/>
          <p:nvPr/>
        </p:nvSpPr>
        <p:spPr>
          <a:xfrm>
            <a:off x="-1116632" y="2043786"/>
            <a:ext cx="4572000" cy="923330"/>
          </a:xfrm>
          <a:prstGeom prst="rect">
            <a:avLst/>
          </a:prstGeom>
        </p:spPr>
        <p:txBody>
          <a:bodyPr>
            <a:sp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GB" sz="1800" b="1" i="0" u="none" strike="noStrike" kern="1200" cap="none" spc="0" normalizeH="0" baseline="0" dirty="0">
                <a:ln>
                  <a:noFill/>
                </a:ln>
                <a:solidFill>
                  <a:srgbClr val="000000"/>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Activity: </a:t>
            </a:r>
          </a:p>
          <a:p>
            <a:pPr marL="0" marR="0" lvl="0" indent="0" algn="ctr" defTabSz="914400" rtl="0" eaLnBrk="0" fontAlgn="base" latinLnBrk="0" hangingPunct="0">
              <a:lnSpc>
                <a:spcPct val="100000"/>
              </a:lnSpc>
              <a:spcBef>
                <a:spcPct val="0"/>
              </a:spcBef>
              <a:spcAft>
                <a:spcPts val="0"/>
              </a:spcAft>
              <a:buClrTx/>
              <a:buSzTx/>
              <a:buFontTx/>
              <a:buNone/>
              <a:tabLst/>
              <a:defRPr/>
            </a:pPr>
            <a:r>
              <a:rPr lang="en-GB" sz="1800" dirty="0">
                <a:solidFill>
                  <a:srgbClr val="000000"/>
                </a:solidFill>
                <a:latin typeface="+mn-lt"/>
                <a:ea typeface="Times New Roman" panose="02020603050405020304" pitchFamily="18" charset="0"/>
                <a:cs typeface="Times New Roman" panose="02020603050405020304" pitchFamily="18" charset="0"/>
              </a:rPr>
              <a:t>l</a:t>
            </a:r>
            <a:r>
              <a:rPr kumimoji="0" lang="en-GB" sz="1800" b="1" i="0" u="none" strike="noStrike" kern="1200" cap="none" spc="0" normalizeH="0" baseline="0" dirty="0">
                <a:ln>
                  <a:noFill/>
                </a:ln>
                <a:solidFill>
                  <a:srgbClr val="000000"/>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ifting a weight</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rPr>
              <a:t> </a:t>
            </a:r>
            <a:endParaRPr kumimoji="0" lang="es-ES" sz="12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p:txBody>
      </p:sp>
      <p:sp>
        <p:nvSpPr>
          <p:cNvPr id="11" name="Rectángulo 10">
            <a:extLst>
              <a:ext uri="{FF2B5EF4-FFF2-40B4-BE49-F238E27FC236}">
                <a16:creationId xmlns:a16="http://schemas.microsoft.com/office/drawing/2014/main" id="{C5737536-660D-4244-B5BA-9AE7C0327081}"/>
              </a:ext>
            </a:extLst>
          </p:cNvPr>
          <p:cNvSpPr/>
          <p:nvPr/>
        </p:nvSpPr>
        <p:spPr>
          <a:xfrm>
            <a:off x="198323" y="3267814"/>
            <a:ext cx="8747353" cy="3277820"/>
          </a:xfrm>
          <a:prstGeom prst="rect">
            <a:avLst/>
          </a:prstGeom>
        </p:spPr>
        <p:txBody>
          <a:bodyPr wrap="square">
            <a:spAutoFit/>
          </a:bodyPr>
          <a:lstStyle/>
          <a:p>
            <a:pPr lvl="0">
              <a:spcAft>
                <a:spcPts val="0"/>
              </a:spcAft>
              <a:defRPr/>
            </a:pPr>
            <a:r>
              <a:rPr lang="en-US" sz="1800" dirty="0">
                <a:solidFill>
                  <a:schemeClr val="accent2">
                    <a:lumMod val="75000"/>
                  </a:schemeClr>
                </a:solidFill>
                <a:latin typeface="+mn-lt"/>
                <a:ea typeface="Times New Roman" panose="02020603050405020304" pitchFamily="18" charset="0"/>
                <a:cs typeface="Times New Roman" panose="02020603050405020304" pitchFamily="18" charset="0"/>
              </a:rPr>
              <a:t>MEASURING EQUIPMENT</a:t>
            </a:r>
            <a:r>
              <a:rPr kumimoji="0" lang="en-US"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 </a:t>
            </a:r>
            <a:r>
              <a:rPr lang="en-US" sz="1800" b="0" dirty="0">
                <a:solidFill>
                  <a:schemeClr val="accent2">
                    <a:lumMod val="75000"/>
                  </a:schemeClr>
                </a:solidFill>
                <a:latin typeface="+mn-lt"/>
                <a:ea typeface="Times New Roman" panose="02020603050405020304" pitchFamily="18" charset="0"/>
                <a:cs typeface="Times New Roman" panose="02020603050405020304" pitchFamily="18" charset="0"/>
              </a:rPr>
              <a:t>Photogrammetry or inertial system</a:t>
            </a:r>
            <a:r>
              <a:rPr lang="en-US" sz="1800" b="0" dirty="0">
                <a:solidFill>
                  <a:schemeClr val="accent2">
                    <a:lumMod val="75000"/>
                  </a:schemeClr>
                </a:solidFill>
                <a:latin typeface="+mn-lt"/>
                <a:cs typeface="Times New Roman" panose="02020603050405020304" pitchFamily="18" charset="0"/>
              </a:rPr>
              <a:t>.</a:t>
            </a:r>
          </a:p>
          <a:p>
            <a:pPr lvl="0">
              <a:lnSpc>
                <a:spcPct val="150000"/>
              </a:lnSpc>
              <a:spcAft>
                <a:spcPts val="0"/>
              </a:spcAft>
              <a:defRPr/>
            </a:pPr>
            <a:r>
              <a:rPr lang="en-US" sz="1800" dirty="0">
                <a:solidFill>
                  <a:schemeClr val="accent2">
                    <a:lumMod val="75000"/>
                  </a:schemeClr>
                </a:solidFill>
                <a:latin typeface="+mn-lt"/>
                <a:ea typeface="Times New Roman" panose="02020603050405020304" pitchFamily="18" charset="0"/>
                <a:cs typeface="Times New Roman" panose="02020603050405020304" pitchFamily="18" charset="0"/>
              </a:rPr>
              <a:t>TYPE OF ANALYSIS</a:t>
            </a:r>
            <a:r>
              <a:rPr kumimoji="0" lang="en-US"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 </a:t>
            </a:r>
            <a:r>
              <a:rPr lang="en-US" sz="1800" b="0" dirty="0">
                <a:solidFill>
                  <a:schemeClr val="accent2">
                    <a:lumMod val="75000"/>
                  </a:schemeClr>
                </a:solidFill>
                <a:latin typeface="+mn-lt"/>
                <a:ea typeface="Times New Roman" panose="02020603050405020304" pitchFamily="18" charset="0"/>
                <a:cs typeface="Times New Roman" panose="02020603050405020304" pitchFamily="18" charset="0"/>
              </a:rPr>
              <a:t>Kinematic</a:t>
            </a:r>
            <a:r>
              <a:rPr kumimoji="0" lang="en-US" sz="1800" b="0"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a:t>
            </a:r>
            <a:endParaRPr kumimoji="0" lang="en-US"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a:p>
            <a:pPr lvl="0" algn="just">
              <a:spcAft>
                <a:spcPts val="0"/>
              </a:spcAft>
            </a:pPr>
            <a:r>
              <a:rPr kumimoji="0" lang="en-US"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GRAPH: </a:t>
            </a:r>
            <a:r>
              <a:rPr lang="en-US" sz="1800" b="0" dirty="0">
                <a:solidFill>
                  <a:schemeClr val="accent2">
                    <a:lumMod val="75000"/>
                  </a:schemeClr>
                </a:solidFill>
                <a:latin typeface="+mn-lt"/>
                <a:cs typeface="Times New Roman" panose="02020603050405020304" pitchFamily="18" charset="0"/>
              </a:rPr>
              <a:t>It represents the angular acceleration of the trunk versus its angular speed in different recorded repetitions of the movement of lifting a weight. The result is shown for the three increasing weights. The blue band represents the normal pattern of acceleration and speed in this movement.</a:t>
            </a:r>
          </a:p>
          <a:p>
            <a:pPr lvl="0" algn="just">
              <a:spcAft>
                <a:spcPts val="0"/>
              </a:spcAft>
            </a:pPr>
            <a:r>
              <a:rPr kumimoji="0" lang="en-US" sz="1800" b="1" i="0" u="none" strike="noStrike" kern="1200" cap="none" spc="0" normalizeH="0" baseline="0" noProof="0" dirty="0">
                <a:ln>
                  <a:noFill/>
                </a:ln>
                <a:solidFill>
                  <a:schemeClr val="accent2">
                    <a:lumMod val="75000"/>
                  </a:schemeClr>
                </a:solidFill>
                <a:effectLst/>
                <a:uLnTx/>
                <a:uFillTx/>
                <a:latin typeface="+mn-lt"/>
                <a:ea typeface="+mn-ea"/>
                <a:cs typeface="Times New Roman" panose="02020603050405020304" pitchFamily="18" charset="0"/>
                <a:sym typeface="Arial" panose="020B0604020202020204" pitchFamily="34" charset="0"/>
              </a:rPr>
              <a:t>INTERPRETATION OF THE RESULT: </a:t>
            </a:r>
            <a:r>
              <a:rPr kumimoji="0" lang="en-US" sz="1800" b="0" i="0" u="none" strike="noStrike" kern="1200" cap="none" spc="0" normalizeH="0" baseline="0" noProof="0" dirty="0">
                <a:ln>
                  <a:noFill/>
                </a:ln>
                <a:solidFill>
                  <a:schemeClr val="accent2">
                    <a:lumMod val="75000"/>
                  </a:schemeClr>
                </a:solidFill>
                <a:effectLst/>
                <a:uLnTx/>
                <a:uFillTx/>
                <a:latin typeface="+mn-lt"/>
                <a:ea typeface="+mn-ea"/>
                <a:cs typeface="Times New Roman" panose="02020603050405020304" pitchFamily="18" charset="0"/>
                <a:sym typeface="Arial" panose="020B0604020202020204" pitchFamily="34" charset="0"/>
              </a:rPr>
              <a:t>The a</a:t>
            </a:r>
            <a:r>
              <a:rPr lang="en-US" sz="1800" b="0" dirty="0" err="1">
                <a:solidFill>
                  <a:schemeClr val="accent2">
                    <a:lumMod val="75000"/>
                  </a:schemeClr>
                </a:solidFill>
                <a:latin typeface="+mn-lt"/>
                <a:cs typeface="Times New Roman" panose="02020603050405020304" pitchFamily="18" charset="0"/>
              </a:rPr>
              <a:t>ngular</a:t>
            </a:r>
            <a:r>
              <a:rPr lang="en-US" sz="1800" b="0" dirty="0">
                <a:solidFill>
                  <a:schemeClr val="accent2">
                    <a:lumMod val="75000"/>
                  </a:schemeClr>
                </a:solidFill>
                <a:latin typeface="+mn-lt"/>
                <a:cs typeface="Times New Roman" panose="02020603050405020304" pitchFamily="18" charset="0"/>
              </a:rPr>
              <a:t> speed and acceleration of the trunk are normal for all the weights lifted, which implies good mobility and speed in the movement performed. The movement does not get worse when the weight lifted is increased.</a:t>
            </a:r>
            <a:endParaRPr kumimoji="0" lang="en-US" sz="1800" b="0" i="0" u="none" strike="noStrike" kern="1200" cap="none" spc="0" normalizeH="0" baseline="0" noProof="0" dirty="0">
              <a:ln>
                <a:noFill/>
              </a:ln>
              <a:solidFill>
                <a:schemeClr val="accent2">
                  <a:lumMod val="75000"/>
                </a:schemeClr>
              </a:solidFill>
              <a:effectLst/>
              <a:uLnTx/>
              <a:uFillTx/>
              <a:latin typeface="+mn-lt"/>
              <a:cs typeface="Times New Roman" panose="02020603050405020304" pitchFamily="18" charset="0"/>
              <a:sym typeface="Arial" panose="020B0604020202020204" pitchFamily="34"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sym typeface="Arial" panose="020B0604020202020204" pitchFamily="34" charset="0"/>
            </a:endParaRPr>
          </a:p>
        </p:txBody>
      </p:sp>
      <p:pic>
        <p:nvPicPr>
          <p:cNvPr id="6" name="Imagen 5">
            <a:extLst>
              <a:ext uri="{FF2B5EF4-FFF2-40B4-BE49-F238E27FC236}">
                <a16:creationId xmlns:a16="http://schemas.microsoft.com/office/drawing/2014/main" id="{B4F7204F-AA48-43B2-9A0A-688BB6AFEB5E}"/>
              </a:ext>
            </a:extLst>
          </p:cNvPr>
          <p:cNvPicPr/>
          <p:nvPr/>
        </p:nvPicPr>
        <p:blipFill>
          <a:blip r:embed="rId3">
            <a:extLst>
              <a:ext uri="{28A0092B-C50C-407E-A947-70E740481C1C}">
                <a14:useLocalDpi xmlns:a14="http://schemas.microsoft.com/office/drawing/2010/main" val="0"/>
              </a:ext>
            </a:extLst>
          </a:blip>
          <a:stretch>
            <a:fillRect/>
          </a:stretch>
        </p:blipFill>
        <p:spPr>
          <a:xfrm>
            <a:off x="2401568" y="1338205"/>
            <a:ext cx="6190783" cy="1917577"/>
          </a:xfrm>
          <a:prstGeom prst="rect">
            <a:avLst/>
          </a:prstGeom>
        </p:spPr>
      </p:pic>
    </p:spTree>
    <p:extLst>
      <p:ext uri="{BB962C8B-B14F-4D97-AF65-F5344CB8AC3E}">
        <p14:creationId xmlns:p14="http://schemas.microsoft.com/office/powerpoint/2010/main" val="1993891932"/>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75B8BE-7162-4352-A9A9-FBD22FB8D6DE}"/>
              </a:ext>
            </a:extLst>
          </p:cNvPr>
          <p:cNvSpPr>
            <a:spLocks noGrp="1"/>
          </p:cNvSpPr>
          <p:nvPr>
            <p:ph type="title"/>
          </p:nvPr>
        </p:nvSpPr>
        <p:spPr>
          <a:xfrm>
            <a:off x="539552" y="948532"/>
            <a:ext cx="7200900" cy="604837"/>
          </a:xfrm>
        </p:spPr>
        <p:txBody>
          <a:bodyPr/>
          <a:lstStyle/>
          <a:p>
            <a:r>
              <a:rPr lang="en-US" sz="2200" dirty="0">
                <a:solidFill>
                  <a:schemeClr val="accent2">
                    <a:lumMod val="75000"/>
                  </a:schemeClr>
                </a:solidFill>
                <a:latin typeface="+mn-lt"/>
              </a:rPr>
              <a:t>Force assessment of the lumbar spine</a:t>
            </a:r>
          </a:p>
        </p:txBody>
      </p:sp>
      <p:sp>
        <p:nvSpPr>
          <p:cNvPr id="3" name="Marcador de contenido 2">
            <a:extLst>
              <a:ext uri="{FF2B5EF4-FFF2-40B4-BE49-F238E27FC236}">
                <a16:creationId xmlns:a16="http://schemas.microsoft.com/office/drawing/2014/main" id="{C2756B2C-C841-4F45-9BEE-104C8B16232F}"/>
              </a:ext>
            </a:extLst>
          </p:cNvPr>
          <p:cNvSpPr>
            <a:spLocks noGrp="1"/>
          </p:cNvSpPr>
          <p:nvPr>
            <p:ph sz="half" idx="1"/>
          </p:nvPr>
        </p:nvSpPr>
        <p:spPr/>
        <p:txBody>
          <a:bodyPr/>
          <a:lstStyle/>
          <a:p>
            <a:endParaRPr lang="es-ES" dirty="0"/>
          </a:p>
          <a:p>
            <a:endParaRPr lang="es-ES" dirty="0"/>
          </a:p>
        </p:txBody>
      </p:sp>
      <p:sp>
        <p:nvSpPr>
          <p:cNvPr id="5" name="Rectángulo 4">
            <a:extLst>
              <a:ext uri="{FF2B5EF4-FFF2-40B4-BE49-F238E27FC236}">
                <a16:creationId xmlns:a16="http://schemas.microsoft.com/office/drawing/2014/main" id="{3D2B8C02-BC99-4D0C-953F-1403BB352DC9}"/>
              </a:ext>
            </a:extLst>
          </p:cNvPr>
          <p:cNvSpPr/>
          <p:nvPr/>
        </p:nvSpPr>
        <p:spPr>
          <a:xfrm>
            <a:off x="4243387" y="1464845"/>
            <a:ext cx="4824536" cy="5632311"/>
          </a:xfrm>
          <a:prstGeom prst="rect">
            <a:avLst/>
          </a:prstGeom>
        </p:spPr>
        <p:txBody>
          <a:bodyPr wrap="square">
            <a:spAutoFit/>
          </a:bodyPr>
          <a:lstStyle/>
          <a:p>
            <a:pPr lvl="0">
              <a:spcAft>
                <a:spcPts val="0"/>
              </a:spcAft>
              <a:defRPr/>
            </a:pPr>
            <a:r>
              <a:rPr lang="en-GB" sz="1800" dirty="0">
                <a:solidFill>
                  <a:schemeClr val="accent2">
                    <a:lumMod val="75000"/>
                  </a:schemeClr>
                </a:solidFill>
                <a:latin typeface="+mn-lt"/>
                <a:ea typeface="Times New Roman" panose="02020603050405020304" pitchFamily="18" charset="0"/>
                <a:cs typeface="Times New Roman" panose="02020603050405020304" pitchFamily="18" charset="0"/>
              </a:rPr>
              <a:t>MEASURING EQUIPMENT</a:t>
            </a:r>
            <a:r>
              <a:rPr kumimoji="0" lang="en-GB"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 </a:t>
            </a:r>
            <a:r>
              <a:rPr lang="en-GB" sz="1800" b="0" dirty="0">
                <a:solidFill>
                  <a:schemeClr val="accent2">
                    <a:lumMod val="75000"/>
                  </a:schemeClr>
                </a:solidFill>
                <a:latin typeface="+mn-lt"/>
                <a:ea typeface="Times New Roman" panose="02020603050405020304" pitchFamily="18" charset="0"/>
                <a:cs typeface="Times New Roman" panose="02020603050405020304" pitchFamily="18" charset="0"/>
              </a:rPr>
              <a:t>Isokinetic dynamometer.</a:t>
            </a:r>
            <a:endParaRPr kumimoji="0" lang="en-GB"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a:p>
            <a:pPr lvl="0">
              <a:lnSpc>
                <a:spcPct val="150000"/>
              </a:lnSpc>
              <a:spcAft>
                <a:spcPts val="0"/>
              </a:spcAft>
              <a:defRPr/>
            </a:pPr>
            <a:r>
              <a:rPr lang="en-GB" sz="1800" dirty="0">
                <a:solidFill>
                  <a:schemeClr val="accent2">
                    <a:lumMod val="75000"/>
                  </a:schemeClr>
                </a:solidFill>
                <a:latin typeface="+mn-lt"/>
                <a:ea typeface="Times New Roman" panose="02020603050405020304" pitchFamily="18" charset="0"/>
                <a:cs typeface="Times New Roman" panose="02020603050405020304" pitchFamily="18" charset="0"/>
              </a:rPr>
              <a:t>TYPE OF ANALYSIS</a:t>
            </a:r>
            <a:r>
              <a:rPr kumimoji="0" lang="en-GB"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 </a:t>
            </a:r>
            <a:r>
              <a:rPr lang="en-GB" sz="1800" b="0" dirty="0">
                <a:solidFill>
                  <a:schemeClr val="accent2">
                    <a:lumMod val="75000"/>
                  </a:schemeClr>
                </a:solidFill>
                <a:latin typeface="+mn-lt"/>
                <a:ea typeface="Times New Roman" panose="02020603050405020304" pitchFamily="18" charset="0"/>
                <a:cs typeface="Times New Roman" panose="02020603050405020304" pitchFamily="18" charset="0"/>
              </a:rPr>
              <a:t>Physiological (strength).</a:t>
            </a:r>
            <a:endParaRPr kumimoji="0" lang="en-GB"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a:p>
            <a:pPr lvl="0" algn="just">
              <a:spcAft>
                <a:spcPts val="0"/>
              </a:spcAft>
            </a:pPr>
            <a:r>
              <a:rPr kumimoji="0" lang="en-GB"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GRAPH: </a:t>
            </a:r>
            <a:r>
              <a:rPr lang="en-GB" sz="1800" b="0" dirty="0">
                <a:solidFill>
                  <a:schemeClr val="accent2">
                    <a:lumMod val="75000"/>
                  </a:schemeClr>
                </a:solidFill>
                <a:latin typeface="+mn-lt"/>
                <a:cs typeface="Times New Roman" panose="02020603050405020304" pitchFamily="18" charset="0"/>
              </a:rPr>
              <a:t>Curve of the concentric isokinetic moment of torsion. The vertical axis reflects the amount of force produced by the muscle, and the horizontal axis the range of movement where the assessment is performed.</a:t>
            </a:r>
            <a:r>
              <a:rPr lang="en-GB" sz="1800" dirty="0">
                <a:solidFill>
                  <a:schemeClr val="accent2">
                    <a:lumMod val="75000"/>
                  </a:schemeClr>
                </a:solidFill>
                <a:latin typeface="+mn-lt"/>
                <a:ea typeface="Calibri" panose="020F0502020204030204" pitchFamily="34" charset="0"/>
              </a:rPr>
              <a:t> </a:t>
            </a:r>
            <a:endParaRPr kumimoji="0" lang="en-GB" sz="1800" b="0" i="0" u="none" strike="noStrike" kern="1200" cap="none" spc="0" normalizeH="0" baseline="0" noProof="0" dirty="0">
              <a:ln>
                <a:noFill/>
              </a:ln>
              <a:solidFill>
                <a:schemeClr val="accent2">
                  <a:lumMod val="75000"/>
                </a:schemeClr>
              </a:solidFill>
              <a:effectLst/>
              <a:uLnTx/>
              <a:uFillTx/>
              <a:latin typeface="+mn-lt"/>
              <a:cs typeface="Times New Roman" panose="02020603050405020304" pitchFamily="18" charset="0"/>
              <a:sym typeface="Arial" panose="020B0604020202020204" pitchFamily="34" charset="0"/>
            </a:endParaRPr>
          </a:p>
          <a:p>
            <a:pPr algn="just">
              <a:spcAft>
                <a:spcPts val="0"/>
              </a:spcAft>
            </a:pPr>
            <a:r>
              <a:rPr lang="en-GB" sz="1800" dirty="0">
                <a:solidFill>
                  <a:schemeClr val="accent2">
                    <a:lumMod val="75000"/>
                  </a:schemeClr>
                </a:solidFill>
                <a:latin typeface="+mn-lt"/>
                <a:cs typeface="Times New Roman" panose="02020603050405020304" pitchFamily="18" charset="0"/>
              </a:rPr>
              <a:t>INTERPRETATION OF THE RESULT</a:t>
            </a:r>
            <a:r>
              <a:rPr kumimoji="0" lang="en-GB" sz="1800" b="1" i="0" u="none" strike="noStrike" kern="1200" cap="none" spc="0" normalizeH="0" baseline="0" noProof="0" dirty="0">
                <a:ln>
                  <a:noFill/>
                </a:ln>
                <a:solidFill>
                  <a:schemeClr val="accent2">
                    <a:lumMod val="75000"/>
                  </a:schemeClr>
                </a:solidFill>
                <a:effectLst/>
                <a:uLnTx/>
                <a:uFillTx/>
                <a:latin typeface="+mn-lt"/>
                <a:ea typeface="+mn-ea"/>
                <a:cs typeface="Times New Roman" panose="02020603050405020304" pitchFamily="18" charset="0"/>
                <a:sym typeface="Arial" panose="020B0604020202020204" pitchFamily="34" charset="0"/>
              </a:rPr>
              <a:t>: </a:t>
            </a:r>
            <a:r>
              <a:rPr kumimoji="0" lang="en-GB" sz="1800" b="0" i="0" u="none" strike="noStrike" kern="1200" cap="none" spc="0" normalizeH="0" baseline="0" noProof="0" dirty="0">
                <a:ln>
                  <a:noFill/>
                </a:ln>
                <a:solidFill>
                  <a:schemeClr val="accent2">
                    <a:lumMod val="75000"/>
                  </a:schemeClr>
                </a:solidFill>
                <a:effectLst/>
                <a:uLnTx/>
                <a:uFillTx/>
                <a:latin typeface="+mn-lt"/>
                <a:ea typeface="+mn-ea"/>
                <a:cs typeface="Times New Roman" panose="02020603050405020304" pitchFamily="18" charset="0"/>
                <a:sym typeface="Arial" panose="020B0604020202020204" pitchFamily="34" charset="0"/>
              </a:rPr>
              <a:t>A</a:t>
            </a:r>
            <a:r>
              <a:rPr lang="en-GB" sz="1800" b="0" dirty="0">
                <a:solidFill>
                  <a:schemeClr val="accent2">
                    <a:lumMod val="75000"/>
                  </a:schemeClr>
                </a:solidFill>
                <a:latin typeface="+mn-lt"/>
                <a:cs typeface="Times New Roman" panose="02020603050405020304" pitchFamily="18" charset="0"/>
              </a:rPr>
              <a:t> high slope both at the beginning and the end of the curve indicates that the subject can produce force and stop producing it. For a more accurate interpretation, the maximum peak it reaches depends on the maximum force values with which we are comparing. </a:t>
            </a: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0" lang="es-ES" sz="1800" b="0"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mn-ea"/>
              <a:cs typeface="Times New Roman" panose="02020603050405020304" pitchFamily="18" charset="0"/>
              <a:sym typeface="Arial" panose="020B0604020202020204" pitchFamily="34"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sym typeface="Arial" panose="020B0604020202020204" pitchFamily="34" charset="0"/>
            </a:endParaRPr>
          </a:p>
        </p:txBody>
      </p:sp>
      <p:pic>
        <p:nvPicPr>
          <p:cNvPr id="6" name="Imagen 5">
            <a:extLst>
              <a:ext uri="{FF2B5EF4-FFF2-40B4-BE49-F238E27FC236}">
                <a16:creationId xmlns:a16="http://schemas.microsoft.com/office/drawing/2014/main" id="{AF797E73-A2CB-40BF-9D33-BB1065C81CB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2313335"/>
            <a:ext cx="4243387" cy="3452813"/>
          </a:xfrm>
          <a:prstGeom prst="rect">
            <a:avLst/>
          </a:prstGeom>
          <a:noFill/>
        </p:spPr>
      </p:pic>
    </p:spTree>
    <p:extLst>
      <p:ext uri="{BB962C8B-B14F-4D97-AF65-F5344CB8AC3E}">
        <p14:creationId xmlns:p14="http://schemas.microsoft.com/office/powerpoint/2010/main" val="1699039098"/>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75B8BE-7162-4352-A9A9-FBD22FB8D6DE}"/>
              </a:ext>
            </a:extLst>
          </p:cNvPr>
          <p:cNvSpPr>
            <a:spLocks noGrp="1"/>
          </p:cNvSpPr>
          <p:nvPr>
            <p:ph type="title"/>
          </p:nvPr>
        </p:nvSpPr>
        <p:spPr/>
        <p:txBody>
          <a:bodyPr/>
          <a:lstStyle/>
          <a:p>
            <a:r>
              <a:rPr lang="en-GB" sz="2200" dirty="0">
                <a:solidFill>
                  <a:schemeClr val="accent2">
                    <a:lumMod val="75000"/>
                  </a:schemeClr>
                </a:solidFill>
                <a:latin typeface="+mn-lt"/>
              </a:rPr>
              <a:t>Force assessment of the lumbar spine</a:t>
            </a:r>
          </a:p>
        </p:txBody>
      </p:sp>
      <p:pic>
        <p:nvPicPr>
          <p:cNvPr id="5" name="Picture 2">
            <a:extLst>
              <a:ext uri="{FF2B5EF4-FFF2-40B4-BE49-F238E27FC236}">
                <a16:creationId xmlns:a16="http://schemas.microsoft.com/office/drawing/2014/main" id="{C4E09960-6B9D-4A38-902F-FE1F1D224D45}"/>
              </a:ext>
            </a:extLst>
          </p:cNvPr>
          <p:cNvPicPr/>
          <p:nvPr/>
        </p:nvPicPr>
        <p:blipFill rotWithShape="1">
          <a:blip r:embed="rId3" cstate="print">
            <a:extLst>
              <a:ext uri="{28A0092B-C50C-407E-A947-70E740481C1C}">
                <a14:useLocalDpi xmlns:a14="http://schemas.microsoft.com/office/drawing/2010/main" val="0"/>
              </a:ext>
            </a:extLst>
          </a:blip>
          <a:srcRect l="5357" t="5593" r="5359" b="55256"/>
          <a:stretch/>
        </p:blipFill>
        <p:spPr bwMode="auto">
          <a:xfrm>
            <a:off x="-216024" y="3454380"/>
            <a:ext cx="4788024" cy="1584176"/>
          </a:xfrm>
          <a:prstGeom prst="rect">
            <a:avLst/>
          </a:prstGeom>
          <a:noFill/>
          <a:ln>
            <a:noFill/>
          </a:ln>
          <a:effectLst/>
        </p:spPr>
      </p:pic>
      <p:pic>
        <p:nvPicPr>
          <p:cNvPr id="6" name="Picture 2" descr="Secuencia Psiciones FlexRelax_">
            <a:extLst>
              <a:ext uri="{FF2B5EF4-FFF2-40B4-BE49-F238E27FC236}">
                <a16:creationId xmlns:a16="http://schemas.microsoft.com/office/drawing/2014/main" id="{7916A139-5D27-4BA1-8E4C-EE487495D5D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1916832"/>
            <a:ext cx="2662705" cy="1320671"/>
          </a:xfrm>
          <a:prstGeom prst="rect">
            <a:avLst/>
          </a:prstGeom>
          <a:noFill/>
          <a:ln>
            <a:noFill/>
          </a:ln>
        </p:spPr>
      </p:pic>
      <p:sp>
        <p:nvSpPr>
          <p:cNvPr id="7" name="Rectángulo 6">
            <a:extLst>
              <a:ext uri="{FF2B5EF4-FFF2-40B4-BE49-F238E27FC236}">
                <a16:creationId xmlns:a16="http://schemas.microsoft.com/office/drawing/2014/main" id="{0E65DA3E-8916-491A-8EA4-6C3EC0745FCB}"/>
              </a:ext>
            </a:extLst>
          </p:cNvPr>
          <p:cNvSpPr/>
          <p:nvPr/>
        </p:nvSpPr>
        <p:spPr>
          <a:xfrm>
            <a:off x="4154810" y="1916832"/>
            <a:ext cx="4819673" cy="4524315"/>
          </a:xfrm>
          <a:prstGeom prst="rect">
            <a:avLst/>
          </a:prstGeom>
        </p:spPr>
        <p:txBody>
          <a:bodyPr wrap="square">
            <a:spAutoFit/>
          </a:bodyPr>
          <a:lstStyle/>
          <a:p>
            <a:pPr lvl="0">
              <a:spcAft>
                <a:spcPts val="0"/>
              </a:spcAft>
              <a:defRPr/>
            </a:pPr>
            <a:r>
              <a:rPr lang="en-GB" sz="1800" dirty="0">
                <a:solidFill>
                  <a:schemeClr val="accent2">
                    <a:lumMod val="75000"/>
                  </a:schemeClr>
                </a:solidFill>
                <a:latin typeface="+mn-lt"/>
                <a:ea typeface="Times New Roman" panose="02020603050405020304" pitchFamily="18" charset="0"/>
                <a:cs typeface="Times New Roman" panose="02020603050405020304" pitchFamily="18" charset="0"/>
              </a:rPr>
              <a:t>MEASURING EQUIPMENT</a:t>
            </a:r>
            <a:r>
              <a:rPr lang="en-GB" sz="1800" b="0" dirty="0">
                <a:solidFill>
                  <a:schemeClr val="accent2">
                    <a:lumMod val="75000"/>
                  </a:schemeClr>
                </a:solidFill>
                <a:latin typeface="+mn-lt"/>
                <a:cs typeface="Times New Roman" panose="02020603050405020304" pitchFamily="18" charset="0"/>
              </a:rPr>
              <a:t>: Surface electromyography.</a:t>
            </a:r>
          </a:p>
          <a:p>
            <a:pPr lvl="0">
              <a:spcAft>
                <a:spcPts val="0"/>
              </a:spcAft>
              <a:defRPr/>
            </a:pPr>
            <a:endParaRPr lang="en-GB" sz="1800" b="0" dirty="0">
              <a:solidFill>
                <a:schemeClr val="accent2">
                  <a:lumMod val="75000"/>
                </a:schemeClr>
              </a:solidFill>
              <a:latin typeface="+mn-lt"/>
              <a:cs typeface="Times New Roman" panose="02020603050405020304" pitchFamily="18" charset="0"/>
            </a:endParaRPr>
          </a:p>
          <a:p>
            <a:pPr lvl="0">
              <a:lnSpc>
                <a:spcPct val="150000"/>
              </a:lnSpc>
              <a:spcAft>
                <a:spcPts val="0"/>
              </a:spcAft>
              <a:defRPr/>
            </a:pPr>
            <a:r>
              <a:rPr lang="en-GB" sz="1800" dirty="0">
                <a:solidFill>
                  <a:schemeClr val="accent2">
                    <a:lumMod val="75000"/>
                  </a:schemeClr>
                </a:solidFill>
                <a:latin typeface="+mn-lt"/>
                <a:ea typeface="Times New Roman" panose="02020603050405020304" pitchFamily="18" charset="0"/>
                <a:cs typeface="Times New Roman" panose="02020603050405020304" pitchFamily="18" charset="0"/>
              </a:rPr>
              <a:t>TYPE OF ANALYSIS</a:t>
            </a:r>
            <a:r>
              <a:rPr kumimoji="0" lang="en-GB"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 </a:t>
            </a:r>
            <a:r>
              <a:rPr lang="en-GB" sz="1800" b="0" dirty="0">
                <a:solidFill>
                  <a:schemeClr val="accent2">
                    <a:lumMod val="75000"/>
                  </a:schemeClr>
                </a:solidFill>
                <a:latin typeface="+mn-lt"/>
                <a:ea typeface="Times New Roman" panose="02020603050405020304" pitchFamily="18" charset="0"/>
                <a:cs typeface="Times New Roman" panose="02020603050405020304" pitchFamily="18" charset="0"/>
              </a:rPr>
              <a:t>Physiological.</a:t>
            </a:r>
          </a:p>
          <a:p>
            <a:pPr lvl="0">
              <a:lnSpc>
                <a:spcPct val="150000"/>
              </a:lnSpc>
              <a:spcAft>
                <a:spcPts val="0"/>
              </a:spcAft>
              <a:defRPr/>
            </a:pPr>
            <a:endParaRPr kumimoji="0" lang="en-GB"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a:p>
            <a:pPr lvl="0" algn="just">
              <a:spcAft>
                <a:spcPts val="0"/>
              </a:spcAft>
            </a:pPr>
            <a:r>
              <a:rPr kumimoji="0" lang="en-GB"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GRAPH: </a:t>
            </a:r>
            <a:r>
              <a:rPr kumimoji="0" lang="en-GB" sz="1800" b="0"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It r</a:t>
            </a:r>
            <a:r>
              <a:rPr lang="en-GB" sz="1800" b="0" dirty="0" err="1">
                <a:solidFill>
                  <a:schemeClr val="accent2">
                    <a:lumMod val="75000"/>
                  </a:schemeClr>
                </a:solidFill>
                <a:latin typeface="+mn-lt"/>
                <a:cs typeface="Times New Roman" panose="02020603050405020304" pitchFamily="18" charset="0"/>
              </a:rPr>
              <a:t>epresents</a:t>
            </a:r>
            <a:r>
              <a:rPr lang="en-GB" sz="1800" b="0" dirty="0">
                <a:solidFill>
                  <a:schemeClr val="accent2">
                    <a:lumMod val="75000"/>
                  </a:schemeClr>
                </a:solidFill>
                <a:latin typeface="+mn-lt"/>
                <a:cs typeface="Times New Roman" panose="02020603050405020304" pitchFamily="18" charset="0"/>
              </a:rPr>
              <a:t> the muscle activity during a lumbar spine flexion-extension test.</a:t>
            </a:r>
          </a:p>
          <a:p>
            <a:pPr lvl="0" algn="just">
              <a:spcAft>
                <a:spcPts val="0"/>
              </a:spcAft>
            </a:pPr>
            <a:endParaRPr kumimoji="0" lang="en-GB" sz="1800" b="0" i="0" u="none" strike="noStrike" kern="1200" cap="none" spc="0" normalizeH="0" baseline="0" noProof="0" dirty="0">
              <a:ln>
                <a:noFill/>
              </a:ln>
              <a:solidFill>
                <a:schemeClr val="accent2">
                  <a:lumMod val="75000"/>
                </a:schemeClr>
              </a:solidFill>
              <a:effectLst/>
              <a:uLnTx/>
              <a:uFillTx/>
              <a:latin typeface="+mn-lt"/>
              <a:ea typeface="+mn-ea"/>
              <a:cs typeface="Times New Roman" panose="02020603050405020304" pitchFamily="18" charset="0"/>
              <a:sym typeface="Arial" panose="020B0604020202020204" pitchFamily="34" charset="0"/>
            </a:endParaRPr>
          </a:p>
          <a:p>
            <a:pPr algn="just">
              <a:spcAft>
                <a:spcPts val="0"/>
              </a:spcAft>
            </a:pPr>
            <a:r>
              <a:rPr lang="en-GB" sz="1800" dirty="0">
                <a:solidFill>
                  <a:schemeClr val="accent2">
                    <a:lumMod val="75000"/>
                  </a:schemeClr>
                </a:solidFill>
                <a:latin typeface="+mn-lt"/>
                <a:cs typeface="Times New Roman" panose="02020603050405020304" pitchFamily="18" charset="0"/>
              </a:rPr>
              <a:t>INTERPRETATION OF THE RESULT</a:t>
            </a:r>
            <a:r>
              <a:rPr kumimoji="0" lang="en-GB" sz="1800" b="1" i="0" u="none" strike="noStrike" kern="1200" cap="none" spc="0" normalizeH="0" baseline="0" noProof="0" dirty="0">
                <a:ln>
                  <a:noFill/>
                </a:ln>
                <a:solidFill>
                  <a:schemeClr val="accent2">
                    <a:lumMod val="75000"/>
                  </a:schemeClr>
                </a:solidFill>
                <a:effectLst/>
                <a:uLnTx/>
                <a:uFillTx/>
                <a:latin typeface="+mn-lt"/>
                <a:ea typeface="+mn-ea"/>
                <a:cs typeface="Times New Roman" panose="02020603050405020304" pitchFamily="18" charset="0"/>
                <a:sym typeface="Arial" panose="020B0604020202020204" pitchFamily="34" charset="0"/>
              </a:rPr>
              <a:t>: </a:t>
            </a:r>
            <a:r>
              <a:rPr lang="en-GB" sz="1800" b="0" dirty="0">
                <a:solidFill>
                  <a:schemeClr val="accent2">
                    <a:lumMod val="75000"/>
                  </a:schemeClr>
                </a:solidFill>
                <a:latin typeface="+mn-lt"/>
                <a:cs typeface="Times New Roman" panose="02020603050405020304" pitchFamily="18" charset="0"/>
              </a:rPr>
              <a:t>The activity of the lumbar paraspinal muscles decreases in relation to the beginning of the trunk flexion and extension, which is compatible with the flexion-relaxation phenomenon.</a:t>
            </a:r>
            <a:endParaRPr kumimoji="0" lang="en-GB" sz="1800" b="0" i="0" u="none" strike="noStrike" kern="1200" cap="none" spc="0" normalizeH="0" baseline="0" noProof="0" dirty="0">
              <a:ln>
                <a:noFill/>
              </a:ln>
              <a:solidFill>
                <a:schemeClr val="accent2">
                  <a:lumMod val="75000"/>
                </a:schemeClr>
              </a:solidFill>
              <a:effectLst/>
              <a:uLnTx/>
              <a:uFillTx/>
              <a:latin typeface="+mn-lt"/>
              <a:cs typeface="Times New Roman" panose="02020603050405020304" pitchFamily="18" charset="0"/>
              <a:sym typeface="Arial" panose="020B0604020202020204" pitchFamily="34"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2150065735"/>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3252806-8FCF-4687-A3F8-0AAB7266133C}"/>
              </a:ext>
            </a:extLst>
          </p:cNvPr>
          <p:cNvSpPr>
            <a:spLocks noGrp="1"/>
          </p:cNvSpPr>
          <p:nvPr>
            <p:ph type="title"/>
          </p:nvPr>
        </p:nvSpPr>
        <p:spPr>
          <a:xfrm>
            <a:off x="642600" y="2276872"/>
            <a:ext cx="7858800" cy="989035"/>
          </a:xfrm>
        </p:spPr>
        <p:txBody>
          <a:bodyPr>
            <a:normAutofit/>
          </a:bodyPr>
          <a:lstStyle/>
          <a:p>
            <a:r>
              <a:rPr lang="en-US" sz="2200" dirty="0">
                <a:solidFill>
                  <a:schemeClr val="accent2">
                    <a:lumMod val="75000"/>
                  </a:schemeClr>
                </a:solidFill>
                <a:latin typeface="+mn-lt"/>
              </a:rPr>
              <a:t>Example of the outcomes</a:t>
            </a:r>
          </a:p>
        </p:txBody>
      </p:sp>
      <p:sp>
        <p:nvSpPr>
          <p:cNvPr id="5" name="CuadroTexto 4">
            <a:extLst>
              <a:ext uri="{FF2B5EF4-FFF2-40B4-BE49-F238E27FC236}">
                <a16:creationId xmlns:a16="http://schemas.microsoft.com/office/drawing/2014/main" id="{0AEE2AE8-420C-4090-AEE1-C362C1593623}"/>
              </a:ext>
            </a:extLst>
          </p:cNvPr>
          <p:cNvSpPr txBox="1"/>
          <p:nvPr/>
        </p:nvSpPr>
        <p:spPr>
          <a:xfrm>
            <a:off x="5292080" y="6017915"/>
            <a:ext cx="4438650"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hlinkClick r:id="rId2" tooltip="http://preguntamos.blogspot.com/2011/11/como-hacer-grupos-de-trabajo-en-el.html"/>
              </a:rPr>
              <a:t>Esta foto</a:t>
            </a:r>
            <a:r>
              <a:rPr kumimoji="0" lang="es-ES"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 de Autor desconocido está bajo licencia </a:t>
            </a:r>
            <a:r>
              <a:rPr kumimoji="0" lang="es-ES"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hlinkClick r:id="rId3" tooltip="https://creativecommons.org/licenses/by-nc-sa/3.0/"/>
              </a:rPr>
              <a:t>CC BY-SA-NC</a:t>
            </a:r>
            <a:endParaRPr kumimoji="0" lang="es-ES"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6" name="Imagen 5">
            <a:extLst>
              <a:ext uri="{FF2B5EF4-FFF2-40B4-BE49-F238E27FC236}">
                <a16:creationId xmlns:a16="http://schemas.microsoft.com/office/drawing/2014/main" id="{0E727E49-8B7B-4E73-AAF6-C5C93D513E8E}"/>
              </a:ext>
            </a:extLst>
          </p:cNvPr>
          <p:cNvPicPr>
            <a:picLocks noChangeAspect="1"/>
          </p:cNvPicPr>
          <p:nvPr/>
        </p:nvPicPr>
        <p:blipFill>
          <a:blip r:embed="rId4"/>
          <a:stretch>
            <a:fillRect/>
          </a:stretch>
        </p:blipFill>
        <p:spPr>
          <a:xfrm>
            <a:off x="3684955" y="3265907"/>
            <a:ext cx="1774090" cy="1926503"/>
          </a:xfrm>
          <a:prstGeom prst="rect">
            <a:avLst/>
          </a:prstGeom>
        </p:spPr>
      </p:pic>
    </p:spTree>
    <p:extLst>
      <p:ext uri="{BB962C8B-B14F-4D97-AF65-F5344CB8AC3E}">
        <p14:creationId xmlns:p14="http://schemas.microsoft.com/office/powerpoint/2010/main" val="3017350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31540" y="980728"/>
            <a:ext cx="8280920" cy="1728192"/>
          </a:xfrm>
        </p:spPr>
        <p:txBody>
          <a:bodyPr/>
          <a:lstStyle/>
          <a:p>
            <a:pPr algn="l"/>
            <a:r>
              <a:rPr lang="en-GB" sz="1400" b="0" dirty="0">
                <a:solidFill>
                  <a:schemeClr val="accent2">
                    <a:lumMod val="75000"/>
                  </a:schemeClr>
                </a:solidFill>
                <a:latin typeface="+mn-lt"/>
              </a:rPr>
              <a:t>The results of a case after performing a functional assessment of the lumbar spine are discussed below. This test </a:t>
            </a:r>
            <a:r>
              <a:rPr lang="en-GB" sz="1400" dirty="0">
                <a:solidFill>
                  <a:schemeClr val="accent2">
                    <a:lumMod val="75000"/>
                  </a:schemeClr>
                </a:solidFill>
                <a:latin typeface="+mn-lt"/>
              </a:rPr>
              <a:t>kinetically and kinematically </a:t>
            </a:r>
            <a:r>
              <a:rPr lang="en-GB" sz="1400" b="0" dirty="0">
                <a:solidFill>
                  <a:schemeClr val="accent2">
                    <a:lumMod val="75000"/>
                  </a:schemeClr>
                </a:solidFill>
                <a:latin typeface="+mn-lt"/>
              </a:rPr>
              <a:t>analyses the movement of the lumbar spine in simple activities to detect abnormal or non-functional movements secondary to lumbar pain.</a:t>
            </a:r>
            <a:br>
              <a:rPr lang="en-GB" sz="1400" b="0" dirty="0">
                <a:solidFill>
                  <a:schemeClr val="accent2">
                    <a:lumMod val="75000"/>
                  </a:schemeClr>
                </a:solidFill>
                <a:latin typeface="+mn-lt"/>
              </a:rPr>
            </a:br>
            <a:br>
              <a:rPr lang="en-GB" sz="1400" b="0" dirty="0">
                <a:solidFill>
                  <a:schemeClr val="accent2">
                    <a:lumMod val="75000"/>
                  </a:schemeClr>
                </a:solidFill>
                <a:latin typeface="+mn-lt"/>
              </a:rPr>
            </a:br>
            <a:r>
              <a:rPr lang="en-GB" sz="1400" b="0" dirty="0">
                <a:solidFill>
                  <a:schemeClr val="accent2">
                    <a:lumMod val="75000"/>
                  </a:schemeClr>
                </a:solidFill>
                <a:latin typeface="+mn-lt"/>
              </a:rPr>
              <a:t>The </a:t>
            </a:r>
            <a:r>
              <a:rPr lang="en-GB" sz="1400" dirty="0">
                <a:solidFill>
                  <a:schemeClr val="accent2">
                    <a:lumMod val="75000"/>
                  </a:schemeClr>
                </a:solidFill>
                <a:latin typeface="+mn-lt"/>
              </a:rPr>
              <a:t>NEDLUMBAR/IBV </a:t>
            </a:r>
            <a:r>
              <a:rPr lang="en-GB" sz="1400" b="0" dirty="0">
                <a:solidFill>
                  <a:schemeClr val="accent2">
                    <a:lumMod val="75000"/>
                  </a:schemeClr>
                </a:solidFill>
                <a:latin typeface="+mn-lt"/>
              </a:rPr>
              <a:t>assessment system was used, together with photogrammetry and two force dynamometric platforms as recording techniques.</a:t>
            </a:r>
            <a:br>
              <a:rPr lang="en-GB" sz="1400" b="0" dirty="0">
                <a:solidFill>
                  <a:schemeClr val="accent2">
                    <a:lumMod val="75000"/>
                  </a:schemeClr>
                </a:solidFill>
                <a:latin typeface="+mn-lt"/>
              </a:rPr>
            </a:br>
            <a:br>
              <a:rPr lang="en-GB" sz="1400" b="0" dirty="0">
                <a:solidFill>
                  <a:schemeClr val="accent2">
                    <a:lumMod val="75000"/>
                  </a:schemeClr>
                </a:solidFill>
                <a:latin typeface="+mn-lt"/>
              </a:rPr>
            </a:br>
            <a:r>
              <a:rPr lang="en-GB" sz="1400" b="0" dirty="0">
                <a:solidFill>
                  <a:schemeClr val="accent2">
                    <a:lumMod val="75000"/>
                  </a:schemeClr>
                </a:solidFill>
                <a:latin typeface="+mn-lt"/>
              </a:rPr>
              <a:t>To perform the assessment, this system compares the results obtained with those of a group of subjects whose characteristics were comparable to those of the patient (databases consisting of normal and pathological patients segmented by age and gender.)</a:t>
            </a:r>
            <a:br>
              <a:rPr lang="en-GB" sz="1400" b="0" dirty="0">
                <a:solidFill>
                  <a:schemeClr val="accent2">
                    <a:lumMod val="75000"/>
                  </a:schemeClr>
                </a:solidFill>
                <a:latin typeface="+mn-lt"/>
              </a:rPr>
            </a:br>
            <a:br>
              <a:rPr lang="en-GB" sz="1400" b="0" dirty="0">
                <a:solidFill>
                  <a:schemeClr val="accent2">
                    <a:lumMod val="75000"/>
                  </a:schemeClr>
                </a:solidFill>
                <a:latin typeface="+mn-lt"/>
              </a:rPr>
            </a:br>
            <a:r>
              <a:rPr lang="en-GB" sz="1400" b="0" dirty="0">
                <a:solidFill>
                  <a:schemeClr val="accent2">
                    <a:lumMod val="75000"/>
                  </a:schemeClr>
                </a:solidFill>
                <a:latin typeface="+mn-lt"/>
              </a:rPr>
              <a:t>The assessment protocol is standardised and includes two activities:</a:t>
            </a:r>
            <a:br>
              <a:rPr lang="en-GB" sz="1400" b="0" dirty="0">
                <a:solidFill>
                  <a:schemeClr val="accent2">
                    <a:lumMod val="75000"/>
                  </a:schemeClr>
                </a:solidFill>
                <a:latin typeface="+mn-lt"/>
              </a:rPr>
            </a:br>
            <a:br>
              <a:rPr lang="en-GB" sz="1400" b="0" dirty="0">
                <a:solidFill>
                  <a:schemeClr val="accent2">
                    <a:lumMod val="75000"/>
                  </a:schemeClr>
                </a:solidFill>
                <a:latin typeface="+mn-lt"/>
              </a:rPr>
            </a:br>
            <a:r>
              <a:rPr lang="en-GB" sz="1400" b="0" dirty="0">
                <a:solidFill>
                  <a:schemeClr val="accent2">
                    <a:lumMod val="75000"/>
                  </a:schemeClr>
                </a:solidFill>
                <a:latin typeface="+mn-lt"/>
              </a:rPr>
              <a:t>	Activity</a:t>
            </a:r>
            <a:r>
              <a:rPr lang="en-GB" sz="1400" dirty="0">
                <a:solidFill>
                  <a:schemeClr val="accent2">
                    <a:lumMod val="75000"/>
                  </a:schemeClr>
                </a:solidFill>
                <a:latin typeface="+mn-lt"/>
              </a:rPr>
              <a:t> </a:t>
            </a:r>
            <a:r>
              <a:rPr lang="en-GB" sz="1400" b="0" dirty="0">
                <a:solidFill>
                  <a:schemeClr val="accent2">
                    <a:lumMod val="75000"/>
                  </a:schemeClr>
                </a:solidFill>
                <a:latin typeface="+mn-lt"/>
              </a:rPr>
              <a:t>of</a:t>
            </a:r>
            <a:r>
              <a:rPr lang="en-GB" sz="1400" dirty="0">
                <a:solidFill>
                  <a:schemeClr val="accent2">
                    <a:lumMod val="75000"/>
                  </a:schemeClr>
                </a:solidFill>
                <a:latin typeface="+mn-lt"/>
              </a:rPr>
              <a:t> rising from a chair</a:t>
            </a:r>
            <a:r>
              <a:rPr lang="en-GB" sz="1400" b="0" dirty="0">
                <a:solidFill>
                  <a:schemeClr val="accent2">
                    <a:lumMod val="75000"/>
                  </a:schemeClr>
                </a:solidFill>
                <a:latin typeface="+mn-lt"/>
              </a:rPr>
              <a:t>.</a:t>
            </a:r>
            <a:br>
              <a:rPr lang="en-GB" sz="1400" b="0" dirty="0">
                <a:solidFill>
                  <a:schemeClr val="accent2">
                    <a:lumMod val="75000"/>
                  </a:schemeClr>
                </a:solidFill>
                <a:latin typeface="+mn-lt"/>
              </a:rPr>
            </a:br>
            <a:r>
              <a:rPr lang="en-GB" sz="1400" b="0" dirty="0">
                <a:solidFill>
                  <a:schemeClr val="accent2">
                    <a:lumMod val="75000"/>
                  </a:schemeClr>
                </a:solidFill>
                <a:latin typeface="+mn-lt"/>
              </a:rPr>
              <a:t>	Activity</a:t>
            </a:r>
            <a:r>
              <a:rPr lang="en-GB" sz="1400" dirty="0">
                <a:solidFill>
                  <a:schemeClr val="accent2">
                    <a:lumMod val="75000"/>
                  </a:schemeClr>
                </a:solidFill>
                <a:latin typeface="+mn-lt"/>
              </a:rPr>
              <a:t> </a:t>
            </a:r>
            <a:r>
              <a:rPr lang="en-GB" sz="1400" b="0" dirty="0">
                <a:solidFill>
                  <a:schemeClr val="accent2">
                    <a:lumMod val="75000"/>
                  </a:schemeClr>
                </a:solidFill>
                <a:latin typeface="+mn-lt"/>
              </a:rPr>
              <a:t>of</a:t>
            </a:r>
            <a:r>
              <a:rPr lang="en-GB" sz="1400" dirty="0">
                <a:solidFill>
                  <a:schemeClr val="accent2">
                    <a:lumMod val="75000"/>
                  </a:schemeClr>
                </a:solidFill>
                <a:latin typeface="+mn-lt"/>
              </a:rPr>
              <a:t> lifting weights</a:t>
            </a:r>
            <a:r>
              <a:rPr lang="en-GB" sz="1400" b="0" dirty="0">
                <a:solidFill>
                  <a:schemeClr val="accent2">
                    <a:lumMod val="75000"/>
                  </a:schemeClr>
                </a:solidFill>
                <a:latin typeface="+mn-lt"/>
              </a:rPr>
              <a:t>. </a:t>
            </a:r>
            <a:br>
              <a:rPr lang="en-GB" sz="1400" b="0" dirty="0">
                <a:solidFill>
                  <a:schemeClr val="accent2">
                    <a:lumMod val="75000"/>
                  </a:schemeClr>
                </a:solidFill>
                <a:latin typeface="+mn-lt"/>
              </a:rPr>
            </a:br>
            <a:br>
              <a:rPr lang="en-GB" sz="1400" b="0" dirty="0">
                <a:solidFill>
                  <a:schemeClr val="accent2">
                    <a:lumMod val="75000"/>
                  </a:schemeClr>
                </a:solidFill>
                <a:latin typeface="+mn-lt"/>
              </a:rPr>
            </a:br>
            <a:r>
              <a:rPr lang="en-GB" sz="1400" b="0" dirty="0">
                <a:solidFill>
                  <a:schemeClr val="accent2">
                    <a:lumMod val="75000"/>
                  </a:schemeClr>
                </a:solidFill>
                <a:latin typeface="+mn-lt"/>
              </a:rPr>
              <a:t>The results obtained provide biomechanical information about the movement pattern performed such as force, mobility, acceleration and repeatability of the movement, among others.</a:t>
            </a:r>
            <a:br>
              <a:rPr lang="en-GB" sz="1400" b="0" dirty="0">
                <a:solidFill>
                  <a:schemeClr val="accent2">
                    <a:lumMod val="75000"/>
                  </a:schemeClr>
                </a:solidFill>
                <a:latin typeface="+mn-lt"/>
              </a:rPr>
            </a:br>
            <a:br>
              <a:rPr lang="en-GB" sz="1400" b="0" dirty="0">
                <a:solidFill>
                  <a:schemeClr val="accent2">
                    <a:lumMod val="75000"/>
                  </a:schemeClr>
                </a:solidFill>
                <a:latin typeface="+mn-lt"/>
              </a:rPr>
            </a:br>
            <a:r>
              <a:rPr lang="en-GB" sz="1400" b="0" dirty="0">
                <a:solidFill>
                  <a:schemeClr val="accent2">
                    <a:lumMod val="75000"/>
                  </a:schemeClr>
                </a:solidFill>
                <a:latin typeface="+mn-lt"/>
              </a:rPr>
              <a:t>At the end, the study of the activity is summarised in a functional index. If the result of this index is greater than 90%, the ability of the person assessed to perform the activity falls within normal limits.</a:t>
            </a:r>
          </a:p>
        </p:txBody>
      </p:sp>
    </p:spTree>
    <p:extLst>
      <p:ext uri="{BB962C8B-B14F-4D97-AF65-F5344CB8AC3E}">
        <p14:creationId xmlns:p14="http://schemas.microsoft.com/office/powerpoint/2010/main" val="4098218067"/>
      </p:ext>
    </p:extLst>
  </p:cSld>
  <p:clrMapOvr>
    <a:masterClrMapping/>
  </p:clrMapOvr>
  <mc:AlternateContent xmlns:mc="http://schemas.openxmlformats.org/markup-compatibility/2006" xmlns:p14="http://schemas.microsoft.com/office/powerpoint/2010/main">
    <mc:Choice Requires="p14">
      <p:transition spd="slow" p14:dur="2000" advTm="3934"/>
    </mc:Choice>
    <mc:Fallback xmlns="">
      <p:transition spd="slow" advTm="393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639BEB49-521E-4593-B6C2-8505A93D7FC4}"/>
              </a:ext>
            </a:extLst>
          </p:cNvPr>
          <p:cNvPicPr>
            <a:picLocks noChangeAspect="1"/>
          </p:cNvPicPr>
          <p:nvPr/>
        </p:nvPicPr>
        <p:blipFill>
          <a:blip r:embed="rId3"/>
          <a:stretch>
            <a:fillRect/>
          </a:stretch>
        </p:blipFill>
        <p:spPr>
          <a:xfrm>
            <a:off x="1406330" y="4581128"/>
            <a:ext cx="2676525" cy="381000"/>
          </a:xfrm>
          <a:prstGeom prst="rect">
            <a:avLst/>
          </a:prstGeom>
        </p:spPr>
      </p:pic>
      <p:pic>
        <p:nvPicPr>
          <p:cNvPr id="6" name="Imagen 5"/>
          <p:cNvPicPr/>
          <p:nvPr/>
        </p:nvPicPr>
        <p:blipFill rotWithShape="1">
          <a:blip r:embed="rId4"/>
          <a:srcRect l="31976" t="47274" r="56774" b="39300"/>
          <a:stretch/>
        </p:blipFill>
        <p:spPr bwMode="auto">
          <a:xfrm>
            <a:off x="6362840" y="682716"/>
            <a:ext cx="1656183" cy="1990506"/>
          </a:xfrm>
          <a:prstGeom prst="rect">
            <a:avLst/>
          </a:prstGeom>
          <a:ln>
            <a:noFill/>
          </a:ln>
          <a:extLst>
            <a:ext uri="{53640926-AAD7-44D8-BBD7-CCE9431645EC}">
              <a14:shadowObscured xmlns:a14="http://schemas.microsoft.com/office/drawing/2010/main"/>
            </a:ext>
          </a:extLst>
        </p:spPr>
      </p:pic>
      <p:pic>
        <p:nvPicPr>
          <p:cNvPr id="2" name="Imagen 1">
            <a:extLst>
              <a:ext uri="{FF2B5EF4-FFF2-40B4-BE49-F238E27FC236}">
                <a16:creationId xmlns:a16="http://schemas.microsoft.com/office/drawing/2014/main" id="{E8298213-4A98-423B-9672-5BE84667AD6D}"/>
              </a:ext>
            </a:extLst>
          </p:cNvPr>
          <p:cNvPicPr>
            <a:picLocks noChangeAspect="1"/>
          </p:cNvPicPr>
          <p:nvPr/>
        </p:nvPicPr>
        <p:blipFill rotWithShape="1">
          <a:blip r:embed="rId5"/>
          <a:srcRect l="6808" r="7214"/>
          <a:stretch/>
        </p:blipFill>
        <p:spPr>
          <a:xfrm>
            <a:off x="182231" y="1831115"/>
            <a:ext cx="5197860" cy="2297447"/>
          </a:xfrm>
          <a:prstGeom prst="rect">
            <a:avLst/>
          </a:prstGeom>
        </p:spPr>
      </p:pic>
      <p:pic>
        <p:nvPicPr>
          <p:cNvPr id="5" name="Imagen 4">
            <a:extLst>
              <a:ext uri="{FF2B5EF4-FFF2-40B4-BE49-F238E27FC236}">
                <a16:creationId xmlns:a16="http://schemas.microsoft.com/office/drawing/2014/main" id="{98DEC6EC-50CF-40C4-BE51-0D81E59B74EA}"/>
              </a:ext>
            </a:extLst>
          </p:cNvPr>
          <p:cNvPicPr>
            <a:picLocks noChangeAspect="1"/>
          </p:cNvPicPr>
          <p:nvPr/>
        </p:nvPicPr>
        <p:blipFill>
          <a:blip r:embed="rId6"/>
          <a:stretch>
            <a:fillRect/>
          </a:stretch>
        </p:blipFill>
        <p:spPr>
          <a:xfrm>
            <a:off x="5462143" y="2422917"/>
            <a:ext cx="3457575" cy="3448050"/>
          </a:xfrm>
          <a:prstGeom prst="rect">
            <a:avLst/>
          </a:prstGeom>
        </p:spPr>
      </p:pic>
      <p:sp>
        <p:nvSpPr>
          <p:cNvPr id="3" name="CuadroTexto 2">
            <a:extLst>
              <a:ext uri="{FF2B5EF4-FFF2-40B4-BE49-F238E27FC236}">
                <a16:creationId xmlns:a16="http://schemas.microsoft.com/office/drawing/2014/main" id="{E499E62F-BC41-4D98-8459-6DF588459F20}"/>
              </a:ext>
            </a:extLst>
          </p:cNvPr>
          <p:cNvSpPr txBox="1"/>
          <p:nvPr/>
        </p:nvSpPr>
        <p:spPr>
          <a:xfrm>
            <a:off x="1691680" y="1170897"/>
            <a:ext cx="3456384" cy="400110"/>
          </a:xfrm>
          <a:prstGeom prst="rect">
            <a:avLst/>
          </a:prstGeom>
          <a:noFill/>
        </p:spPr>
        <p:txBody>
          <a:bodyPr wrap="square" rtlCol="0">
            <a:spAutoFit/>
          </a:bodyPr>
          <a:lstStyle/>
          <a:p>
            <a:r>
              <a:rPr lang="en-GB" sz="2000" b="0" dirty="0">
                <a:solidFill>
                  <a:schemeClr val="accent2">
                    <a:lumMod val="75000"/>
                  </a:schemeClr>
                </a:solidFill>
              </a:rPr>
              <a:t>Activity: </a:t>
            </a:r>
            <a:r>
              <a:rPr lang="en-GB" sz="2000" dirty="0">
                <a:solidFill>
                  <a:schemeClr val="accent2">
                    <a:lumMod val="75000"/>
                  </a:schemeClr>
                </a:solidFill>
              </a:rPr>
              <a:t>rising from a chair</a:t>
            </a:r>
          </a:p>
        </p:txBody>
      </p:sp>
    </p:spTree>
  </p:cSld>
  <p:clrMapOvr>
    <a:masterClrMapping/>
  </p:clrMapOvr>
  <mc:AlternateContent xmlns:mc="http://schemas.openxmlformats.org/markup-compatibility/2006" xmlns:p14="http://schemas.microsoft.com/office/powerpoint/2010/main">
    <mc:Choice Requires="p14">
      <p:transition spd="slow" p14:dur="2000" advTm="107653"/>
    </mc:Choice>
    <mc:Fallback xmlns="">
      <p:transition spd="slow" advTm="107653"/>
    </mc:Fallback>
  </mc:AlternateContent>
  <p:extLst>
    <p:ext uri="{E180D4A7-C9FB-4DFB-919C-405C955672EB}">
      <p14:showEvtLst xmlns:p14="http://schemas.microsoft.com/office/powerpoint/2010/main">
        <p14:playEvt time="2" objId="3"/>
        <p14:stopEvt time="107114" objId="3"/>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rotWithShape="1">
          <a:blip r:embed="rId3"/>
          <a:srcRect l="54367" t="47274" r="33626" b="39300"/>
          <a:stretch/>
        </p:blipFill>
        <p:spPr bwMode="auto">
          <a:xfrm>
            <a:off x="6810414" y="3480056"/>
            <a:ext cx="1539217" cy="2135316"/>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F10FFAB2-06EA-4A3B-84B2-9556591DF4EA}"/>
              </a:ext>
            </a:extLst>
          </p:cNvPr>
          <p:cNvPicPr>
            <a:picLocks noChangeAspect="1"/>
          </p:cNvPicPr>
          <p:nvPr/>
        </p:nvPicPr>
        <p:blipFill>
          <a:blip r:embed="rId4"/>
          <a:stretch>
            <a:fillRect/>
          </a:stretch>
        </p:blipFill>
        <p:spPr>
          <a:xfrm>
            <a:off x="6220966" y="5356177"/>
            <a:ext cx="2752725" cy="504825"/>
          </a:xfrm>
          <a:prstGeom prst="rect">
            <a:avLst/>
          </a:prstGeom>
        </p:spPr>
      </p:pic>
      <p:pic>
        <p:nvPicPr>
          <p:cNvPr id="13" name="Imagen 12">
            <a:extLst>
              <a:ext uri="{FF2B5EF4-FFF2-40B4-BE49-F238E27FC236}">
                <a16:creationId xmlns:a16="http://schemas.microsoft.com/office/drawing/2014/main" id="{B8EE6219-9617-4817-B96A-9FEF83C6BB63}"/>
              </a:ext>
            </a:extLst>
          </p:cNvPr>
          <p:cNvPicPr>
            <a:picLocks noChangeAspect="1"/>
          </p:cNvPicPr>
          <p:nvPr/>
        </p:nvPicPr>
        <p:blipFill>
          <a:blip r:embed="rId5"/>
          <a:stretch>
            <a:fillRect/>
          </a:stretch>
        </p:blipFill>
        <p:spPr>
          <a:xfrm>
            <a:off x="1187624" y="1224651"/>
            <a:ext cx="6600825" cy="2009775"/>
          </a:xfrm>
          <a:prstGeom prst="rect">
            <a:avLst/>
          </a:prstGeom>
        </p:spPr>
      </p:pic>
      <p:pic>
        <p:nvPicPr>
          <p:cNvPr id="14" name="Imagen 13">
            <a:extLst>
              <a:ext uri="{FF2B5EF4-FFF2-40B4-BE49-F238E27FC236}">
                <a16:creationId xmlns:a16="http://schemas.microsoft.com/office/drawing/2014/main" id="{D8625C1A-FC5E-4D7C-AE2D-4D269C25C9CF}"/>
              </a:ext>
            </a:extLst>
          </p:cNvPr>
          <p:cNvPicPr>
            <a:picLocks noChangeAspect="1"/>
          </p:cNvPicPr>
          <p:nvPr/>
        </p:nvPicPr>
        <p:blipFill>
          <a:blip r:embed="rId6"/>
          <a:stretch>
            <a:fillRect/>
          </a:stretch>
        </p:blipFill>
        <p:spPr>
          <a:xfrm>
            <a:off x="187614" y="3393992"/>
            <a:ext cx="6010275" cy="2657475"/>
          </a:xfrm>
          <a:prstGeom prst="rect">
            <a:avLst/>
          </a:prstGeom>
        </p:spPr>
      </p:pic>
      <p:sp>
        <p:nvSpPr>
          <p:cNvPr id="2" name="Rectángulo 1">
            <a:extLst>
              <a:ext uri="{FF2B5EF4-FFF2-40B4-BE49-F238E27FC236}">
                <a16:creationId xmlns:a16="http://schemas.microsoft.com/office/drawing/2014/main" id="{1B542283-AAA1-42EC-BA96-A7CB3074F348}"/>
              </a:ext>
            </a:extLst>
          </p:cNvPr>
          <p:cNvSpPr/>
          <p:nvPr/>
        </p:nvSpPr>
        <p:spPr>
          <a:xfrm>
            <a:off x="3023532" y="744758"/>
            <a:ext cx="2929007" cy="400110"/>
          </a:xfrm>
          <a:prstGeom prst="rect">
            <a:avLst/>
          </a:prstGeom>
        </p:spPr>
        <p:txBody>
          <a:bodyPr wrap="none">
            <a:spAutoFit/>
          </a:bodyPr>
          <a:lstStyle/>
          <a:p>
            <a:r>
              <a:rPr lang="en-GB" sz="2000" b="0" dirty="0">
                <a:solidFill>
                  <a:schemeClr val="accent2">
                    <a:lumMod val="75000"/>
                  </a:schemeClr>
                </a:solidFill>
              </a:rPr>
              <a:t>Activity: </a:t>
            </a:r>
            <a:r>
              <a:rPr lang="en-GB" sz="2000" dirty="0">
                <a:solidFill>
                  <a:schemeClr val="accent2">
                    <a:lumMod val="75000"/>
                  </a:schemeClr>
                </a:solidFill>
              </a:rPr>
              <a:t>lifting a weight</a:t>
            </a:r>
          </a:p>
        </p:txBody>
      </p:sp>
    </p:spTree>
    <p:extLst>
      <p:ext uri="{BB962C8B-B14F-4D97-AF65-F5344CB8AC3E}">
        <p14:creationId xmlns:p14="http://schemas.microsoft.com/office/powerpoint/2010/main" val="3306312994"/>
      </p:ext>
    </p:extLst>
  </p:cSld>
  <p:clrMapOvr>
    <a:masterClrMapping/>
  </p:clrMapOvr>
  <mc:AlternateContent xmlns:mc="http://schemas.openxmlformats.org/markup-compatibility/2006" xmlns:p14="http://schemas.microsoft.com/office/powerpoint/2010/main">
    <mc:Choice Requires="p14">
      <p:transition spd="slow" p14:dur="2000" advTm="83318"/>
    </mc:Choice>
    <mc:Fallback xmlns="">
      <p:transition spd="slow" advTm="83318"/>
    </mc:Fallback>
  </mc:AlternateContent>
  <p:extLst>
    <p:ext uri="{E180D4A7-C9FB-4DFB-919C-405C955672EB}">
      <p14:showEvtLst xmlns:p14="http://schemas.microsoft.com/office/powerpoint/2010/main">
        <p14:playEvt time="0" objId="5"/>
        <p14:stopEvt time="82580" objId="5"/>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3276399-39CC-4C0D-A808-536536986EC0}"/>
              </a:ext>
            </a:extLst>
          </p:cNvPr>
          <p:cNvPicPr>
            <a:picLocks noChangeAspect="1"/>
          </p:cNvPicPr>
          <p:nvPr/>
        </p:nvPicPr>
        <p:blipFill>
          <a:blip r:embed="rId3"/>
          <a:stretch>
            <a:fillRect/>
          </a:stretch>
        </p:blipFill>
        <p:spPr>
          <a:xfrm>
            <a:off x="5868144" y="1492614"/>
            <a:ext cx="2651185" cy="2407188"/>
          </a:xfrm>
          <a:prstGeom prst="rect">
            <a:avLst/>
          </a:prstGeom>
          <a:effectLst>
            <a:outerShdw dist="50800" dir="5400000" sx="1000" sy="1000" algn="ctr" rotWithShape="0">
              <a:srgbClr val="000000"/>
            </a:outerShdw>
            <a:reflection endPos="65000" dist="50800" dir="5400000" sy="-100000" algn="bl" rotWithShape="0"/>
          </a:effectLst>
        </p:spPr>
      </p:pic>
      <p:sp>
        <p:nvSpPr>
          <p:cNvPr id="2" name="Título 1">
            <a:extLst>
              <a:ext uri="{FF2B5EF4-FFF2-40B4-BE49-F238E27FC236}">
                <a16:creationId xmlns:a16="http://schemas.microsoft.com/office/drawing/2014/main" id="{327C0D4A-D177-43A1-BD0B-A0A07A5C2574}"/>
              </a:ext>
            </a:extLst>
          </p:cNvPr>
          <p:cNvSpPr>
            <a:spLocks noGrp="1"/>
          </p:cNvSpPr>
          <p:nvPr>
            <p:ph type="title"/>
          </p:nvPr>
        </p:nvSpPr>
        <p:spPr/>
        <p:txBody>
          <a:bodyPr/>
          <a:lstStyle/>
          <a:p>
            <a:endParaRPr lang="es-ES" dirty="0"/>
          </a:p>
        </p:txBody>
      </p:sp>
      <p:sp>
        <p:nvSpPr>
          <p:cNvPr id="3" name="Marcador de texto 2">
            <a:extLst>
              <a:ext uri="{FF2B5EF4-FFF2-40B4-BE49-F238E27FC236}">
                <a16:creationId xmlns:a16="http://schemas.microsoft.com/office/drawing/2014/main" id="{240B1C7C-77B9-4CFF-A530-9D05598C3CFE}"/>
              </a:ext>
            </a:extLst>
          </p:cNvPr>
          <p:cNvSpPr>
            <a:spLocks noGrp="1"/>
          </p:cNvSpPr>
          <p:nvPr>
            <p:ph type="body" idx="1"/>
          </p:nvPr>
        </p:nvSpPr>
        <p:spPr>
          <a:xfrm>
            <a:off x="3419872" y="728242"/>
            <a:ext cx="2952328" cy="639762"/>
          </a:xfrm>
        </p:spPr>
        <p:txBody>
          <a:bodyPr/>
          <a:lstStyle/>
          <a:p>
            <a:r>
              <a:rPr lang="es-ES" sz="2200" dirty="0" err="1">
                <a:solidFill>
                  <a:schemeClr val="accent2">
                    <a:lumMod val="75000"/>
                  </a:schemeClr>
                </a:solidFill>
              </a:rPr>
              <a:t>Class</a:t>
            </a:r>
            <a:r>
              <a:rPr lang="es-ES" sz="2200" dirty="0">
                <a:solidFill>
                  <a:schemeClr val="accent2">
                    <a:lumMod val="75000"/>
                  </a:schemeClr>
                </a:solidFill>
              </a:rPr>
              <a:t> </a:t>
            </a:r>
            <a:r>
              <a:rPr lang="es-ES" sz="2200" dirty="0" err="1">
                <a:solidFill>
                  <a:schemeClr val="accent2">
                    <a:lumMod val="75000"/>
                  </a:schemeClr>
                </a:solidFill>
              </a:rPr>
              <a:t>activity</a:t>
            </a:r>
            <a:endParaRPr lang="es-ES" sz="2200" dirty="0">
              <a:solidFill>
                <a:schemeClr val="accent2">
                  <a:lumMod val="75000"/>
                </a:schemeClr>
              </a:solidFill>
            </a:endParaRPr>
          </a:p>
        </p:txBody>
      </p:sp>
      <p:sp>
        <p:nvSpPr>
          <p:cNvPr id="4" name="Marcador de contenido 3">
            <a:extLst>
              <a:ext uri="{FF2B5EF4-FFF2-40B4-BE49-F238E27FC236}">
                <a16:creationId xmlns:a16="http://schemas.microsoft.com/office/drawing/2014/main" id="{EE7943D1-D021-4059-8C1D-9576A61180D2}"/>
              </a:ext>
            </a:extLst>
          </p:cNvPr>
          <p:cNvSpPr>
            <a:spLocks noGrp="1"/>
          </p:cNvSpPr>
          <p:nvPr>
            <p:ph sz="half" idx="2"/>
          </p:nvPr>
        </p:nvSpPr>
        <p:spPr>
          <a:xfrm>
            <a:off x="615084" y="2492896"/>
            <a:ext cx="5076334" cy="1152128"/>
          </a:xfrm>
        </p:spPr>
        <p:txBody>
          <a:bodyPr/>
          <a:lstStyle/>
          <a:p>
            <a:pPr algn="ctr"/>
            <a:r>
              <a:rPr lang="en-US" sz="2000" dirty="0">
                <a:solidFill>
                  <a:schemeClr val="accent2">
                    <a:lumMod val="75000"/>
                  </a:schemeClr>
                </a:solidFill>
              </a:rPr>
              <a:t>Working on a clinical case (document)</a:t>
            </a:r>
            <a:endParaRPr lang="es-ES" sz="2000" dirty="0">
              <a:solidFill>
                <a:schemeClr val="accent2">
                  <a:lumMod val="75000"/>
                </a:schemeClr>
              </a:solidFill>
            </a:endParaRPr>
          </a:p>
        </p:txBody>
      </p:sp>
      <p:pic>
        <p:nvPicPr>
          <p:cNvPr id="6" name="Imagen 5">
            <a:extLst>
              <a:ext uri="{FF2B5EF4-FFF2-40B4-BE49-F238E27FC236}">
                <a16:creationId xmlns:a16="http://schemas.microsoft.com/office/drawing/2014/main" id="{D75316C5-A8F9-4D63-9A53-82291B6AB3C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3517319"/>
            <a:ext cx="1771015" cy="1929130"/>
          </a:xfrm>
          <a:prstGeom prst="rect">
            <a:avLst/>
          </a:prstGeom>
          <a:noFill/>
        </p:spPr>
      </p:pic>
    </p:spTree>
    <p:extLst>
      <p:ext uri="{BB962C8B-B14F-4D97-AF65-F5344CB8AC3E}">
        <p14:creationId xmlns:p14="http://schemas.microsoft.com/office/powerpoint/2010/main" val="3985506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0D09B-B8DB-42BD-BA30-C06862EFCD31}"/>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8861836A-63BD-42E3-BDD9-ADA2E5E25D50}"/>
              </a:ext>
            </a:extLst>
          </p:cNvPr>
          <p:cNvSpPr>
            <a:spLocks noGrp="1"/>
          </p:cNvSpPr>
          <p:nvPr>
            <p:ph type="body" idx="1"/>
          </p:nvPr>
        </p:nvSpPr>
        <p:spPr>
          <a:xfrm>
            <a:off x="2627784" y="908720"/>
            <a:ext cx="4474840" cy="639762"/>
          </a:xfrm>
        </p:spPr>
        <p:txBody>
          <a:bodyPr/>
          <a:lstStyle/>
          <a:p>
            <a:r>
              <a:rPr lang="en-US" sz="2200" dirty="0">
                <a:solidFill>
                  <a:schemeClr val="accent2">
                    <a:lumMod val="75000"/>
                  </a:schemeClr>
                </a:solidFill>
              </a:rPr>
              <a:t>Questions guide</a:t>
            </a:r>
          </a:p>
        </p:txBody>
      </p:sp>
      <p:sp>
        <p:nvSpPr>
          <p:cNvPr id="7" name="Rectángulo 6">
            <a:extLst>
              <a:ext uri="{FF2B5EF4-FFF2-40B4-BE49-F238E27FC236}">
                <a16:creationId xmlns:a16="http://schemas.microsoft.com/office/drawing/2014/main" id="{9A864327-8D8B-40EC-AFE6-80D1E3EFB576}"/>
              </a:ext>
            </a:extLst>
          </p:cNvPr>
          <p:cNvSpPr/>
          <p:nvPr/>
        </p:nvSpPr>
        <p:spPr>
          <a:xfrm>
            <a:off x="179512" y="1778908"/>
            <a:ext cx="8640960" cy="4388381"/>
          </a:xfrm>
          <a:prstGeom prst="rect">
            <a:avLst/>
          </a:prstGeom>
        </p:spPr>
        <p:txBody>
          <a:bodyPr wrap="square">
            <a:spAutoFit/>
          </a:bodyPr>
          <a:lstStyle/>
          <a:p>
            <a:pPr marL="187325" lvl="0" defTabSz="642938">
              <a:spcBef>
                <a:spcPts val="1675"/>
              </a:spcBef>
              <a:buSzPct val="171000"/>
              <a:defRPr/>
            </a:pPr>
            <a:r>
              <a:rPr lang="en-US" sz="2000" b="0" kern="0" dirty="0">
                <a:solidFill>
                  <a:schemeClr val="accent2">
                    <a:lumMod val="75000"/>
                  </a:schemeClr>
                </a:solidFill>
                <a:latin typeface="Arial"/>
              </a:rPr>
              <a:t>Were the records obtained valid in terms of repeatability?</a:t>
            </a:r>
          </a:p>
          <a:p>
            <a:pPr marL="187325" lvl="0" defTabSz="642938">
              <a:spcBef>
                <a:spcPts val="1675"/>
              </a:spcBef>
              <a:buSzPct val="171000"/>
              <a:defRPr/>
            </a:pPr>
            <a:r>
              <a:rPr lang="en-US" sz="2000" b="0" kern="0" dirty="0">
                <a:solidFill>
                  <a:schemeClr val="accent2">
                    <a:lumMod val="75000"/>
                  </a:schemeClr>
                </a:solidFill>
                <a:latin typeface="Arial"/>
              </a:rPr>
              <a:t>Was a validity straight leg raising test necessary?</a:t>
            </a:r>
          </a:p>
          <a:p>
            <a:pPr marL="187325" lvl="0" defTabSz="642938">
              <a:spcBef>
                <a:spcPts val="1675"/>
              </a:spcBef>
              <a:buSzPct val="171000"/>
              <a:defRPr/>
            </a:pPr>
            <a:r>
              <a:rPr lang="en-US" sz="2000" b="0" kern="0" dirty="0">
                <a:solidFill>
                  <a:schemeClr val="accent2">
                    <a:lumMod val="75000"/>
                  </a:schemeClr>
                </a:solidFill>
                <a:latin typeface="Arial"/>
              </a:rPr>
              <a:t>What was the maximum range recorded for each movement?</a:t>
            </a:r>
          </a:p>
          <a:p>
            <a:pPr marL="187325" lvl="0" defTabSz="642938">
              <a:spcBef>
                <a:spcPts val="1675"/>
              </a:spcBef>
              <a:buSzPct val="171000"/>
              <a:defRPr/>
            </a:pPr>
            <a:r>
              <a:rPr lang="en-US" sz="2000" b="0" kern="0" dirty="0">
                <a:solidFill>
                  <a:schemeClr val="accent2">
                    <a:lumMod val="75000"/>
                  </a:schemeClr>
                </a:solidFill>
                <a:latin typeface="Arial"/>
              </a:rPr>
              <a:t>Is the mobility recorded for each axis considered as normal?</a:t>
            </a:r>
          </a:p>
          <a:p>
            <a:pPr marL="187325" lvl="0" defTabSz="642938">
              <a:spcBef>
                <a:spcPts val="1675"/>
              </a:spcBef>
              <a:buSzPct val="171000"/>
              <a:defRPr/>
            </a:pPr>
            <a:r>
              <a:rPr lang="en-US" sz="2000" b="0" kern="0" dirty="0">
                <a:solidFill>
                  <a:schemeClr val="accent2">
                    <a:lumMod val="75000"/>
                  </a:schemeClr>
                </a:solidFill>
                <a:latin typeface="Arial"/>
              </a:rPr>
              <a:t>What values were taken as a reference for normality?</a:t>
            </a:r>
          </a:p>
          <a:p>
            <a:pPr marL="187325" lvl="0" defTabSz="642938">
              <a:spcBef>
                <a:spcPts val="1675"/>
              </a:spcBef>
              <a:buSzPct val="171000"/>
              <a:defRPr/>
            </a:pPr>
            <a:r>
              <a:rPr lang="en-US" sz="2000" b="0" kern="0" dirty="0">
                <a:solidFill>
                  <a:schemeClr val="accent2">
                    <a:lumMod val="75000"/>
                  </a:schemeClr>
                </a:solidFill>
                <a:latin typeface="Arial"/>
              </a:rPr>
              <a:t>What is the most limited movement or with the greatest loss of mobility? And the least limited movement?</a:t>
            </a:r>
          </a:p>
          <a:p>
            <a:pPr marL="187325" lvl="0" defTabSz="642938">
              <a:spcBef>
                <a:spcPts val="1675"/>
              </a:spcBef>
              <a:buSzPct val="171000"/>
              <a:defRPr/>
            </a:pPr>
            <a:r>
              <a:rPr lang="en-US" sz="2000" b="0" kern="0" dirty="0">
                <a:solidFill>
                  <a:schemeClr val="accent2">
                    <a:lumMod val="75000"/>
                  </a:schemeClr>
                </a:solidFill>
                <a:latin typeface="Arial"/>
              </a:rPr>
              <a:t>Is the loss of mobility recorded significant?</a:t>
            </a:r>
          </a:p>
          <a:p>
            <a:pPr marL="187325" lvl="0" defTabSz="642938">
              <a:spcBef>
                <a:spcPts val="1675"/>
              </a:spcBef>
              <a:buSzPct val="171000"/>
              <a:defRPr/>
            </a:pPr>
            <a:r>
              <a:rPr lang="en-US" sz="2000" b="0" kern="0" dirty="0">
                <a:solidFill>
                  <a:schemeClr val="accent2">
                    <a:lumMod val="75000"/>
                  </a:schemeClr>
                </a:solidFill>
                <a:latin typeface="Arial"/>
              </a:rPr>
              <a:t>Were important asymmetries found in the laterality of the movements?</a:t>
            </a:r>
          </a:p>
        </p:txBody>
      </p:sp>
    </p:spTree>
    <p:extLst>
      <p:ext uri="{BB962C8B-B14F-4D97-AF65-F5344CB8AC3E}">
        <p14:creationId xmlns:p14="http://schemas.microsoft.com/office/powerpoint/2010/main" val="328561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323528" y="1175841"/>
            <a:ext cx="8135938" cy="430887"/>
          </a:xfrm>
          <a:prstGeom prst="rect">
            <a:avLst/>
          </a:prstGeom>
        </p:spPr>
        <p:txBody>
          <a:bodyPr>
            <a:spAutoFit/>
          </a:bodyPr>
          <a:lstStyle/>
          <a:p>
            <a:pPr algn="ctr">
              <a:defRPr/>
            </a:pPr>
            <a:r>
              <a:rPr lang="es-ES" sz="2200" dirty="0">
                <a:solidFill>
                  <a:schemeClr val="accent2">
                    <a:lumMod val="75000"/>
                  </a:schemeClr>
                </a:solidFill>
              </a:rPr>
              <a:t>OBJECTIVES</a:t>
            </a:r>
            <a:endParaRPr lang="en-US" sz="2200" b="0" dirty="0">
              <a:solidFill>
                <a:schemeClr val="accent2">
                  <a:lumMod val="75000"/>
                </a:schemeClr>
              </a:solidFill>
            </a:endParaRPr>
          </a:p>
        </p:txBody>
      </p:sp>
      <p:sp>
        <p:nvSpPr>
          <p:cNvPr id="4" name="Prostokąt 3">
            <a:extLst>
              <a:ext uri="{FF2B5EF4-FFF2-40B4-BE49-F238E27FC236}">
                <a16:creationId xmlns:a16="http://schemas.microsoft.com/office/drawing/2014/main" id="{6F1E17A5-99A2-450F-AC97-BC84B3D4606F}"/>
              </a:ext>
            </a:extLst>
          </p:cNvPr>
          <p:cNvSpPr/>
          <p:nvPr/>
        </p:nvSpPr>
        <p:spPr>
          <a:xfrm>
            <a:off x="539651" y="1988840"/>
            <a:ext cx="8064698" cy="3477875"/>
          </a:xfrm>
          <a:prstGeom prst="rect">
            <a:avLst/>
          </a:prstGeom>
        </p:spPr>
        <p:txBody>
          <a:bodyPr wrap="square">
            <a:spAutoFit/>
          </a:bodyPr>
          <a:lstStyle/>
          <a:p>
            <a:pPr marL="342900" indent="-342900">
              <a:buFont typeface="Arial" panose="020B0604020202020204" pitchFamily="34" charset="0"/>
              <a:buChar char="•"/>
              <a:defRPr/>
            </a:pPr>
            <a:r>
              <a:rPr lang="en-GB" sz="2000" b="0" dirty="0">
                <a:solidFill>
                  <a:schemeClr val="accent2">
                    <a:lumMod val="75000"/>
                  </a:schemeClr>
                </a:solidFill>
              </a:rPr>
              <a:t>To recognise the normal results of a lumbar biomechanical assessment.</a:t>
            </a:r>
          </a:p>
          <a:p>
            <a:pPr>
              <a:defRPr/>
            </a:pPr>
            <a:endParaRPr lang="en-GB" sz="2000" b="0" dirty="0">
              <a:solidFill>
                <a:schemeClr val="accent2">
                  <a:lumMod val="75000"/>
                </a:schemeClr>
              </a:solidFill>
            </a:endParaRPr>
          </a:p>
          <a:p>
            <a:pPr marL="342900" indent="-342900">
              <a:buFont typeface="Arial" panose="020B0604020202020204" pitchFamily="34" charset="0"/>
              <a:buChar char="•"/>
              <a:defRPr/>
            </a:pPr>
            <a:r>
              <a:rPr lang="en-GB" sz="2000" b="0" dirty="0">
                <a:solidFill>
                  <a:schemeClr val="accent2">
                    <a:lumMod val="75000"/>
                  </a:schemeClr>
                </a:solidFill>
              </a:rPr>
              <a:t>To become familiar with the interpretation of the results obtained from the lumbar biomechanical assessment in a normal population.</a:t>
            </a:r>
          </a:p>
          <a:p>
            <a:pPr>
              <a:defRPr/>
            </a:pPr>
            <a:endParaRPr lang="en-GB" sz="2000" b="0" dirty="0">
              <a:solidFill>
                <a:schemeClr val="accent2">
                  <a:lumMod val="75000"/>
                </a:schemeClr>
              </a:solidFill>
            </a:endParaRPr>
          </a:p>
          <a:p>
            <a:pPr marL="342900" indent="-342900">
              <a:buFont typeface="Arial" panose="020B0604020202020204" pitchFamily="34" charset="0"/>
              <a:buChar char="•"/>
              <a:defRPr/>
            </a:pPr>
            <a:r>
              <a:rPr lang="en-GB" sz="2000" b="0" dirty="0">
                <a:solidFill>
                  <a:schemeClr val="accent2">
                    <a:lumMod val="75000"/>
                  </a:schemeClr>
                </a:solidFill>
              </a:rPr>
              <a:t>To become familiar with the interpretation of the results obtained from the assessment of lumbar muscle strength in a normal population.</a:t>
            </a:r>
          </a:p>
          <a:p>
            <a:pPr marL="342900" indent="-342900">
              <a:buFont typeface="Arial" panose="020B0604020202020204" pitchFamily="34" charset="0"/>
              <a:buChar char="•"/>
              <a:defRPr/>
            </a:pPr>
            <a:endParaRPr lang="en-GB" sz="2000" b="0" dirty="0">
              <a:solidFill>
                <a:schemeClr val="accent2">
                  <a:lumMod val="75000"/>
                </a:schemeClr>
              </a:solidFill>
            </a:endParaRPr>
          </a:p>
          <a:p>
            <a:pPr marL="342900" indent="-342900">
              <a:buFont typeface="Arial" panose="020B0604020202020204" pitchFamily="34" charset="0"/>
              <a:buChar char="•"/>
              <a:defRPr/>
            </a:pPr>
            <a:r>
              <a:rPr lang="en-GB" sz="2000" b="0" dirty="0">
                <a:solidFill>
                  <a:schemeClr val="accent2">
                    <a:lumMod val="75000"/>
                  </a:schemeClr>
                </a:solidFill>
              </a:rPr>
              <a:t>To apply the knowledge acquired to a clinical case.</a:t>
            </a:r>
          </a:p>
        </p:txBody>
      </p:sp>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0D09B-B8DB-42BD-BA30-C06862EFCD31}"/>
              </a:ext>
            </a:extLst>
          </p:cNvPr>
          <p:cNvSpPr>
            <a:spLocks noGrp="1"/>
          </p:cNvSpPr>
          <p:nvPr>
            <p:ph type="title"/>
          </p:nvPr>
        </p:nvSpPr>
        <p:spPr/>
        <p:txBody>
          <a:bodyPr/>
          <a:lstStyle/>
          <a:p>
            <a:endParaRPr lang="es-ES" dirty="0"/>
          </a:p>
        </p:txBody>
      </p:sp>
      <p:sp>
        <p:nvSpPr>
          <p:cNvPr id="3" name="Marcador de texto 2">
            <a:extLst>
              <a:ext uri="{FF2B5EF4-FFF2-40B4-BE49-F238E27FC236}">
                <a16:creationId xmlns:a16="http://schemas.microsoft.com/office/drawing/2014/main" id="{8861836A-63BD-42E3-BDD9-ADA2E5E25D50}"/>
              </a:ext>
            </a:extLst>
          </p:cNvPr>
          <p:cNvSpPr>
            <a:spLocks noGrp="1"/>
          </p:cNvSpPr>
          <p:nvPr>
            <p:ph type="body" idx="1"/>
          </p:nvPr>
        </p:nvSpPr>
        <p:spPr>
          <a:xfrm>
            <a:off x="3131840" y="908720"/>
            <a:ext cx="4474840" cy="639762"/>
          </a:xfrm>
        </p:spPr>
        <p:txBody>
          <a:bodyPr/>
          <a:lstStyle/>
          <a:p>
            <a:r>
              <a:rPr lang="en-US" sz="2200" dirty="0">
                <a:solidFill>
                  <a:schemeClr val="accent2">
                    <a:lumMod val="75000"/>
                  </a:schemeClr>
                </a:solidFill>
              </a:rPr>
              <a:t>Case solution</a:t>
            </a:r>
          </a:p>
        </p:txBody>
      </p:sp>
      <p:sp>
        <p:nvSpPr>
          <p:cNvPr id="7" name="Rectángulo 6">
            <a:extLst>
              <a:ext uri="{FF2B5EF4-FFF2-40B4-BE49-F238E27FC236}">
                <a16:creationId xmlns:a16="http://schemas.microsoft.com/office/drawing/2014/main" id="{9A864327-8D8B-40EC-AFE6-80D1E3EFB576}"/>
              </a:ext>
            </a:extLst>
          </p:cNvPr>
          <p:cNvSpPr/>
          <p:nvPr/>
        </p:nvSpPr>
        <p:spPr>
          <a:xfrm>
            <a:off x="179512" y="1501745"/>
            <a:ext cx="8784976" cy="4439677"/>
          </a:xfrm>
          <a:prstGeom prst="rect">
            <a:avLst/>
          </a:prstGeom>
        </p:spPr>
        <p:txBody>
          <a:bodyPr wrap="square">
            <a:spAutoFit/>
          </a:bodyPr>
          <a:lstStyle/>
          <a:p>
            <a:pPr marL="187325" defTabSz="642938">
              <a:spcBef>
                <a:spcPts val="1675"/>
              </a:spcBef>
              <a:buSzPct val="171000"/>
              <a:defRPr/>
            </a:pPr>
            <a:r>
              <a:rPr lang="en-US" sz="2000" b="0" kern="0" dirty="0">
                <a:solidFill>
                  <a:schemeClr val="accent2">
                    <a:lumMod val="75000"/>
                  </a:schemeClr>
                </a:solidFill>
                <a:latin typeface="Arial"/>
              </a:rPr>
              <a:t>Were the records obtained valid in terms of repeatability? </a:t>
            </a:r>
            <a:r>
              <a:rPr lang="en-US" sz="2000" b="0" kern="0" dirty="0">
                <a:solidFill>
                  <a:srgbClr val="FF0000"/>
                </a:solidFill>
                <a:latin typeface="Arial"/>
              </a:rPr>
              <a:t>Yes, they meet the validity criteria of the AMA; three consecutive repetitions are obtained whose maximum flexion and extension value falls within 5º from the mean.</a:t>
            </a:r>
            <a:endParaRPr kumimoji="0" lang="en-US" sz="2000" b="0" i="0" u="none" strike="noStrike" kern="0" cap="none" spc="0" normalizeH="0" baseline="0" noProof="0" dirty="0">
              <a:ln>
                <a:noFill/>
              </a:ln>
              <a:solidFill>
                <a:schemeClr val="tx1"/>
              </a:solidFill>
              <a:effectLst/>
              <a:uLnTx/>
              <a:uFillTx/>
              <a:latin typeface="Arial"/>
              <a:ea typeface="+mn-ea"/>
              <a:cs typeface="Arial" panose="020B0604020202020204" pitchFamily="34" charset="0"/>
              <a:sym typeface="Arial" panose="020B0604020202020204" pitchFamily="34" charset="0"/>
            </a:endParaRPr>
          </a:p>
          <a:p>
            <a:pPr marL="187325" defTabSz="642938">
              <a:spcBef>
                <a:spcPts val="1675"/>
              </a:spcBef>
              <a:buSzPct val="171000"/>
              <a:defRPr/>
            </a:pPr>
            <a:r>
              <a:rPr lang="en-US" sz="2000" b="0" kern="0" dirty="0">
                <a:solidFill>
                  <a:schemeClr val="accent2">
                    <a:lumMod val="75000"/>
                  </a:schemeClr>
                </a:solidFill>
                <a:latin typeface="Arial"/>
              </a:rPr>
              <a:t>Was a validity straight leg raising test necessary? </a:t>
            </a:r>
            <a:r>
              <a:rPr lang="en-US" sz="2000" b="0" kern="0" dirty="0">
                <a:solidFill>
                  <a:srgbClr val="FF0000"/>
                </a:solidFill>
                <a:latin typeface="Arial"/>
              </a:rPr>
              <a:t>No, because the flexion-extension mobility recorded by the inclinometers on the sacrum was greater than 55º.</a:t>
            </a:r>
          </a:p>
          <a:p>
            <a:pPr marL="187325" defTabSz="642938">
              <a:spcBef>
                <a:spcPts val="1675"/>
              </a:spcBef>
              <a:buSzPct val="171000"/>
              <a:defRPr/>
            </a:pPr>
            <a:r>
              <a:rPr lang="en-US" sz="2000" b="0" kern="0" dirty="0">
                <a:solidFill>
                  <a:schemeClr val="accent2">
                    <a:lumMod val="75000"/>
                  </a:schemeClr>
                </a:solidFill>
                <a:latin typeface="Arial"/>
              </a:rPr>
              <a:t>What was the maximum range recorded for each movement? </a:t>
            </a:r>
            <a:r>
              <a:rPr lang="en-US" sz="2000" b="0" kern="0" dirty="0">
                <a:solidFill>
                  <a:srgbClr val="FF0000"/>
                </a:solidFill>
                <a:latin typeface="Arial"/>
              </a:rPr>
              <a:t>Flexion: 25º  Extension: 5º  Left lateral flexion: 23º  Right lateral flexion: 22º</a:t>
            </a:r>
          </a:p>
          <a:p>
            <a:pPr marL="187325" lvl="0" defTabSz="642938">
              <a:spcBef>
                <a:spcPts val="1675"/>
              </a:spcBef>
              <a:buSzPct val="171000"/>
              <a:defRPr/>
            </a:pPr>
            <a:r>
              <a:rPr lang="en-US" sz="2000" b="0" kern="0" dirty="0">
                <a:solidFill>
                  <a:schemeClr val="accent2">
                    <a:lumMod val="75000"/>
                  </a:schemeClr>
                </a:solidFill>
                <a:latin typeface="Arial"/>
              </a:rPr>
              <a:t>Is the mobility recorded for each axis considered as normal? </a:t>
            </a:r>
            <a:r>
              <a:rPr lang="en-US" sz="2000" b="0" kern="0" dirty="0">
                <a:solidFill>
                  <a:srgbClr val="FF0000"/>
                </a:solidFill>
                <a:latin typeface="Arial"/>
              </a:rPr>
              <a:t>No, because there is a significant loss of mobility with respect to the values that were taken as reference. For example, there is a loss of mobility of 75% for extension and 50% for flexion.</a:t>
            </a:r>
            <a:r>
              <a:rPr kumimoji="0" lang="es-ES" sz="20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Arial" panose="020B0604020202020204" pitchFamily="34" charset="0"/>
              </a:rPr>
              <a:t> </a:t>
            </a:r>
            <a:endParaRPr kumimoji="0" lang="es-ES" sz="2000" b="0" i="0" u="none" strike="noStrike" kern="0" cap="none" spc="0" normalizeH="0" baseline="0" noProof="0" dirty="0">
              <a:ln>
                <a:noFill/>
              </a:ln>
              <a:solidFill>
                <a:srgbClr val="FF0000"/>
              </a:solidFill>
              <a:effectLst/>
              <a:uLnTx/>
              <a:uFillTx/>
              <a:latin typeface="Arial"/>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06029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0D09B-B8DB-42BD-BA30-C06862EFCD31}"/>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8861836A-63BD-42E3-BDD9-ADA2E5E25D50}"/>
              </a:ext>
            </a:extLst>
          </p:cNvPr>
          <p:cNvSpPr>
            <a:spLocks noGrp="1"/>
          </p:cNvSpPr>
          <p:nvPr>
            <p:ph type="body" idx="1"/>
          </p:nvPr>
        </p:nvSpPr>
        <p:spPr>
          <a:xfrm>
            <a:off x="3131840" y="620688"/>
            <a:ext cx="4474840" cy="639762"/>
          </a:xfrm>
        </p:spPr>
        <p:txBody>
          <a:bodyPr/>
          <a:lstStyle/>
          <a:p>
            <a:r>
              <a:rPr lang="en-US" sz="2200" dirty="0">
                <a:solidFill>
                  <a:schemeClr val="accent2">
                    <a:lumMod val="75000"/>
                  </a:schemeClr>
                </a:solidFill>
              </a:rPr>
              <a:t>Case solution</a:t>
            </a:r>
          </a:p>
        </p:txBody>
      </p:sp>
      <p:sp>
        <p:nvSpPr>
          <p:cNvPr id="7" name="Rectángulo 6">
            <a:extLst>
              <a:ext uri="{FF2B5EF4-FFF2-40B4-BE49-F238E27FC236}">
                <a16:creationId xmlns:a16="http://schemas.microsoft.com/office/drawing/2014/main" id="{9A864327-8D8B-40EC-AFE6-80D1E3EFB576}"/>
              </a:ext>
            </a:extLst>
          </p:cNvPr>
          <p:cNvSpPr/>
          <p:nvPr/>
        </p:nvSpPr>
        <p:spPr>
          <a:xfrm>
            <a:off x="179512" y="1260450"/>
            <a:ext cx="8784976" cy="5003934"/>
          </a:xfrm>
          <a:prstGeom prst="rect">
            <a:avLst/>
          </a:prstGeom>
        </p:spPr>
        <p:txBody>
          <a:bodyPr wrap="square">
            <a:spAutoFit/>
          </a:bodyPr>
          <a:lstStyle/>
          <a:p>
            <a:pPr marL="187325" lvl="0" defTabSz="642938">
              <a:spcBef>
                <a:spcPts val="1675"/>
              </a:spcBef>
              <a:buSzPct val="171000"/>
              <a:defRPr/>
            </a:pPr>
            <a:r>
              <a:rPr lang="en-GB" sz="2000" b="0" kern="0" dirty="0">
                <a:solidFill>
                  <a:schemeClr val="accent2">
                    <a:lumMod val="75000"/>
                  </a:schemeClr>
                </a:solidFill>
                <a:latin typeface="Arial"/>
              </a:rPr>
              <a:t>What values were taken as a reference for normality?</a:t>
            </a:r>
          </a:p>
          <a:p>
            <a:pPr marL="187325" defTabSz="642938">
              <a:spcBef>
                <a:spcPts val="1675"/>
              </a:spcBef>
              <a:buSzPct val="171000"/>
              <a:defRPr/>
            </a:pPr>
            <a:r>
              <a:rPr lang="en-GB" sz="2000" b="0" kern="0" dirty="0">
                <a:solidFill>
                  <a:srgbClr val="FF0000"/>
                </a:solidFill>
                <a:latin typeface="Arial"/>
              </a:rPr>
              <a:t>The mobility values of the American Medical Association.</a:t>
            </a:r>
          </a:p>
          <a:p>
            <a:pPr marL="187325" defTabSz="642938">
              <a:spcBef>
                <a:spcPts val="1675"/>
              </a:spcBef>
              <a:buSzPct val="171000"/>
              <a:defRPr/>
            </a:pPr>
            <a:r>
              <a:rPr lang="en-GB" sz="2000" b="0" kern="0" dirty="0">
                <a:solidFill>
                  <a:schemeClr val="accent2">
                    <a:lumMod val="75000"/>
                  </a:schemeClr>
                </a:solidFill>
                <a:latin typeface="Arial"/>
              </a:rPr>
              <a:t>What is the most limited movement or with the greatest loss of mobility? And the least limited movement?</a:t>
            </a:r>
            <a:r>
              <a:rPr kumimoji="0" lang="en-GB" sz="2000" b="0" i="0" u="none" strike="noStrike" kern="0" cap="none" spc="0" normalizeH="0" baseline="0" noProof="0" dirty="0">
                <a:ln>
                  <a:noFill/>
                </a:ln>
                <a:solidFill>
                  <a:schemeClr val="accent2">
                    <a:lumMod val="75000"/>
                  </a:schemeClr>
                </a:solidFill>
                <a:effectLst/>
                <a:uLnTx/>
                <a:uFillTx/>
                <a:latin typeface="Arial"/>
                <a:ea typeface="+mn-ea"/>
                <a:cs typeface="Arial" panose="020B0604020202020204" pitchFamily="34" charset="0"/>
                <a:sym typeface="Arial" panose="020B0604020202020204" pitchFamily="34" charset="0"/>
              </a:rPr>
              <a:t> </a:t>
            </a:r>
          </a:p>
          <a:p>
            <a:pPr marL="187325" defTabSz="642938">
              <a:spcBef>
                <a:spcPts val="1675"/>
              </a:spcBef>
              <a:buSzPct val="171000"/>
              <a:defRPr/>
            </a:pPr>
            <a:r>
              <a:rPr lang="en-GB" sz="2000" b="0" kern="0" dirty="0">
                <a:solidFill>
                  <a:srgbClr val="FF0000"/>
                </a:solidFill>
                <a:latin typeface="Arial"/>
              </a:rPr>
              <a:t>Extension was the most limited movement, with 75% of mobility loss. The least limited movement was left lateral flexion, with 22% of mobility loss.</a:t>
            </a:r>
            <a:endParaRPr kumimoji="0" lang="en-GB" sz="2000" b="0" i="0" u="none" strike="noStrike" kern="0" cap="none" spc="0" normalizeH="0" baseline="0" noProof="0" dirty="0">
              <a:ln>
                <a:noFill/>
              </a:ln>
              <a:solidFill>
                <a:srgbClr val="FF0000"/>
              </a:solidFill>
              <a:effectLst/>
              <a:uLnTx/>
              <a:uFillTx/>
              <a:latin typeface="Arial"/>
              <a:ea typeface="+mn-ea"/>
              <a:cs typeface="Arial" panose="020B0604020202020204" pitchFamily="34" charset="0"/>
              <a:sym typeface="Arial" panose="020B0604020202020204" pitchFamily="34" charset="0"/>
            </a:endParaRPr>
          </a:p>
          <a:p>
            <a:pPr marL="187325" lvl="0" defTabSz="642938">
              <a:spcBef>
                <a:spcPts val="1675"/>
              </a:spcBef>
              <a:buSzPct val="171000"/>
              <a:defRPr/>
            </a:pPr>
            <a:r>
              <a:rPr lang="en-GB" sz="2000" b="0" kern="0" dirty="0">
                <a:solidFill>
                  <a:schemeClr val="accent2">
                    <a:lumMod val="75000"/>
                  </a:schemeClr>
                </a:solidFill>
                <a:latin typeface="Arial"/>
              </a:rPr>
              <a:t>Is the loss of mobility recorded significant?</a:t>
            </a:r>
            <a:r>
              <a:rPr kumimoji="0" lang="en-GB" sz="2000" b="0" i="0" u="none" strike="noStrike" kern="0" cap="none" spc="0" normalizeH="0" baseline="0" noProof="0" dirty="0">
                <a:ln>
                  <a:noFill/>
                </a:ln>
                <a:solidFill>
                  <a:schemeClr val="accent2">
                    <a:lumMod val="75000"/>
                  </a:schemeClr>
                </a:solidFill>
                <a:effectLst/>
                <a:uLnTx/>
                <a:uFillTx/>
                <a:latin typeface="Arial"/>
                <a:ea typeface="+mn-ea"/>
                <a:cs typeface="Arial" panose="020B0604020202020204" pitchFamily="34" charset="0"/>
                <a:sym typeface="Arial" panose="020B0604020202020204" pitchFamily="34" charset="0"/>
              </a:rPr>
              <a:t> </a:t>
            </a:r>
          </a:p>
          <a:p>
            <a:pPr marL="187325" defTabSz="642938">
              <a:spcBef>
                <a:spcPts val="1675"/>
              </a:spcBef>
              <a:buSzPct val="171000"/>
              <a:defRPr/>
            </a:pPr>
            <a:r>
              <a:rPr lang="en-GB" sz="2000" b="0" kern="0" dirty="0">
                <a:solidFill>
                  <a:srgbClr val="FF0000"/>
                </a:solidFill>
                <a:latin typeface="Arial"/>
              </a:rPr>
              <a:t>It was in the case of flexion/extension.</a:t>
            </a:r>
          </a:p>
          <a:p>
            <a:pPr marL="187325" defTabSz="642938">
              <a:spcBef>
                <a:spcPts val="1675"/>
              </a:spcBef>
              <a:buSzPct val="171000"/>
              <a:defRPr/>
            </a:pPr>
            <a:r>
              <a:rPr lang="en-GB" sz="2000" b="0" kern="0" dirty="0">
                <a:solidFill>
                  <a:schemeClr val="accent2">
                    <a:lumMod val="75000"/>
                  </a:schemeClr>
                </a:solidFill>
                <a:latin typeface="Arial"/>
              </a:rPr>
              <a:t>Were important asymmetries found in the laterality of the movements?</a:t>
            </a:r>
            <a:endParaRPr kumimoji="0" lang="en-GB" sz="2000" b="0" i="0" u="none" strike="noStrike" kern="0" cap="none" spc="0" normalizeH="0" baseline="0" noProof="0" dirty="0">
              <a:ln>
                <a:noFill/>
              </a:ln>
              <a:solidFill>
                <a:schemeClr val="accent2">
                  <a:lumMod val="75000"/>
                </a:schemeClr>
              </a:solidFill>
              <a:effectLst/>
              <a:uLnTx/>
              <a:uFillTx/>
              <a:latin typeface="Arial"/>
              <a:sym typeface="Arial" panose="020B0604020202020204" pitchFamily="34" charset="0"/>
            </a:endParaRPr>
          </a:p>
          <a:p>
            <a:pPr marL="187325" defTabSz="642938">
              <a:spcBef>
                <a:spcPts val="1675"/>
              </a:spcBef>
              <a:buSzPct val="171000"/>
              <a:defRPr/>
            </a:pPr>
            <a:r>
              <a:rPr lang="en-GB" sz="2000" b="0" kern="0" dirty="0">
                <a:solidFill>
                  <a:srgbClr val="FF0000"/>
                </a:solidFill>
                <a:latin typeface="Arial"/>
              </a:rPr>
              <a:t>No. Asymmetry in laterality can only be observed in lateral flexions, and there is only 1º of difference.</a:t>
            </a:r>
          </a:p>
        </p:txBody>
      </p:sp>
    </p:spTree>
    <p:extLst>
      <p:ext uri="{BB962C8B-B14F-4D97-AF65-F5344CB8AC3E}">
        <p14:creationId xmlns:p14="http://schemas.microsoft.com/office/powerpoint/2010/main" val="3944873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2D782-4F33-43A7-818E-5B2AA92AAA44}"/>
              </a:ext>
            </a:extLst>
          </p:cNvPr>
          <p:cNvSpPr>
            <a:spLocks noGrp="1"/>
          </p:cNvSpPr>
          <p:nvPr>
            <p:ph type="title"/>
          </p:nvPr>
        </p:nvSpPr>
        <p:spPr>
          <a:xfrm>
            <a:off x="683419" y="735931"/>
            <a:ext cx="7200900" cy="604837"/>
          </a:xfrm>
        </p:spPr>
        <p:txBody>
          <a:bodyPr/>
          <a:lstStyle/>
          <a:p>
            <a:r>
              <a:rPr lang="es-ES" sz="2200" dirty="0">
                <a:solidFill>
                  <a:schemeClr val="accent2">
                    <a:lumMod val="75000"/>
                  </a:schemeClr>
                </a:solidFill>
                <a:latin typeface="+mn-lt"/>
              </a:rPr>
              <a:t>Key ideas</a:t>
            </a:r>
          </a:p>
        </p:txBody>
      </p:sp>
      <p:sp>
        <p:nvSpPr>
          <p:cNvPr id="3" name="Marcador de contenido 2">
            <a:extLst>
              <a:ext uri="{FF2B5EF4-FFF2-40B4-BE49-F238E27FC236}">
                <a16:creationId xmlns:a16="http://schemas.microsoft.com/office/drawing/2014/main" id="{B1B7E89E-330E-4DA4-BD6A-E769B18361F6}"/>
              </a:ext>
            </a:extLst>
          </p:cNvPr>
          <p:cNvSpPr>
            <a:spLocks noGrp="1"/>
          </p:cNvSpPr>
          <p:nvPr>
            <p:ph idx="1"/>
          </p:nvPr>
        </p:nvSpPr>
        <p:spPr>
          <a:xfrm>
            <a:off x="0" y="1268760"/>
            <a:ext cx="9036496" cy="604837"/>
          </a:xfrm>
        </p:spPr>
        <p:txBody>
          <a:bodyPr/>
          <a:lstStyle/>
          <a:p>
            <a:pPr marL="473075" lvl="0" indent="-285750">
              <a:buFont typeface="Arial" panose="020B0604020202020204" pitchFamily="34" charset="0"/>
              <a:buChar char="•"/>
            </a:pPr>
            <a:r>
              <a:rPr lang="en-US" sz="1400" dirty="0">
                <a:solidFill>
                  <a:schemeClr val="accent2">
                    <a:lumMod val="75000"/>
                  </a:schemeClr>
                </a:solidFill>
              </a:rPr>
              <a:t>Mobility changes with age, and the range of motion reduces as the person gets older. It is important to compare the values obtained using the same protocols and measuring equipment.</a:t>
            </a:r>
          </a:p>
          <a:p>
            <a:pPr marL="473075" lvl="0" indent="-285750">
              <a:buFont typeface="Arial" panose="020B0604020202020204" pitchFamily="34" charset="0"/>
              <a:buChar char="•"/>
            </a:pPr>
            <a:r>
              <a:rPr lang="en-US" sz="1400" dirty="0">
                <a:solidFill>
                  <a:schemeClr val="accent2">
                    <a:lumMod val="75000"/>
                  </a:schemeClr>
                </a:solidFill>
              </a:rPr>
              <a:t>In order to measure the range of motion of the spine more accurately, the American Medical Association (AMA) recommends the use of inclinometers as an accurate method to estimate true spine motion.</a:t>
            </a:r>
          </a:p>
          <a:p>
            <a:pPr marL="473075" lvl="0" indent="-285750">
              <a:buFont typeface="Arial" panose="020B0604020202020204" pitchFamily="34" charset="0"/>
              <a:buChar char="•"/>
            </a:pPr>
            <a:r>
              <a:rPr lang="en-US" sz="1400" dirty="0">
                <a:solidFill>
                  <a:schemeClr val="accent2">
                    <a:lumMod val="75000"/>
                  </a:schemeClr>
                </a:solidFill>
              </a:rPr>
              <a:t>Low back pain causes limitations when performing frequent and common activities of daily life, such as sitting and getting up from a chair or lifting and handing weights in both domestic and work tasks. The kinematic and kinetic analysis of these movements allows us to define them more accurately through the analysis of the range of motion (ROM), the  angular acceleration and speed with which the movement is performed, and other parameters such as the reaction force and the repeatability of the movement. </a:t>
            </a:r>
          </a:p>
          <a:p>
            <a:pPr marL="473075" lvl="0" indent="-285750">
              <a:buFont typeface="Arial" panose="020B0604020202020204" pitchFamily="34" charset="0"/>
              <a:buChar char="•"/>
            </a:pPr>
            <a:r>
              <a:rPr lang="en-US" sz="1400" dirty="0">
                <a:solidFill>
                  <a:schemeClr val="accent2">
                    <a:lumMod val="75000"/>
                  </a:schemeClr>
                </a:solidFill>
              </a:rPr>
              <a:t>There are systems to measure the strength of the paravertebral muscles. Isokinetic systems, which keep the angular velocity of the movement constant throughout the whole range of motion selected, are one of the most widely used. </a:t>
            </a:r>
          </a:p>
          <a:p>
            <a:pPr marL="473075" lvl="0" indent="-285750">
              <a:buFont typeface="Arial" panose="020B0604020202020204" pitchFamily="34" charset="0"/>
              <a:buChar char="•"/>
            </a:pPr>
            <a:r>
              <a:rPr lang="en-US" sz="1400" dirty="0">
                <a:solidFill>
                  <a:schemeClr val="accent2">
                    <a:lumMod val="75000"/>
                  </a:schemeClr>
                </a:solidFill>
              </a:rPr>
              <a:t>The activity of the trunk muscles can be indirectly estimated by means of electromyography. This is the reason why surface EMG is a frequently used technique to assess the lumbar area, specifically to </a:t>
            </a:r>
            <a:r>
              <a:rPr lang="en-US" sz="1400" dirty="0" err="1">
                <a:solidFill>
                  <a:schemeClr val="accent2">
                    <a:lumMod val="75000"/>
                  </a:schemeClr>
                </a:solidFill>
              </a:rPr>
              <a:t>analyse</a:t>
            </a:r>
            <a:r>
              <a:rPr lang="en-US" sz="1400" dirty="0">
                <a:solidFill>
                  <a:schemeClr val="accent2">
                    <a:lumMod val="75000"/>
                  </a:schemeClr>
                </a:solidFill>
              </a:rPr>
              <a:t> muscle </a:t>
            </a:r>
            <a:r>
              <a:rPr lang="en-US" sz="1400" dirty="0" err="1">
                <a:solidFill>
                  <a:schemeClr val="accent2">
                    <a:lumMod val="75000"/>
                  </a:schemeClr>
                </a:solidFill>
              </a:rPr>
              <a:t>behaviour</a:t>
            </a:r>
            <a:r>
              <a:rPr lang="en-US" sz="1400" dirty="0">
                <a:solidFill>
                  <a:schemeClr val="accent2">
                    <a:lumMod val="75000"/>
                  </a:schemeClr>
                </a:solidFill>
              </a:rPr>
              <a:t> during movements such as trunk flexion-extension. In the case of lumbar pathologies, an analysis of the myoelectric silence is performed.</a:t>
            </a:r>
          </a:p>
        </p:txBody>
      </p:sp>
    </p:spTree>
    <p:extLst>
      <p:ext uri="{BB962C8B-B14F-4D97-AF65-F5344CB8AC3E}">
        <p14:creationId xmlns:p14="http://schemas.microsoft.com/office/powerpoint/2010/main" val="1432766725"/>
      </p:ext>
    </p:extLst>
  </p:cSld>
  <p:clrMapOvr>
    <a:masterClrMapping/>
  </p:clrMapOvr>
  <p:transition advClick="0" advTm="3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463F12E-072E-4093-9C74-9390DEF699A2}"/>
              </a:ext>
            </a:extLst>
          </p:cNvPr>
          <p:cNvSpPr txBox="1"/>
          <p:nvPr/>
        </p:nvSpPr>
        <p:spPr>
          <a:xfrm>
            <a:off x="2483768" y="4725144"/>
            <a:ext cx="4572000" cy="974306"/>
          </a:xfrm>
          <a:prstGeom prst="rect">
            <a:avLst/>
          </a:prstGeom>
          <a:noFill/>
        </p:spPr>
        <p:txBody>
          <a:bodyPr wrap="square">
            <a:spAutoFit/>
          </a:bodyPr>
          <a:lstStyle/>
          <a:p>
            <a:pPr algn="ctr">
              <a:lnSpc>
                <a:spcPts val="1400"/>
              </a:lnSpc>
              <a:spcBef>
                <a:spcPts val="1200"/>
              </a:spcBef>
            </a:pPr>
            <a:r>
              <a:rPr lang="pl-PL" sz="1000" dirty="0">
                <a:solidFill>
                  <a:schemeClr val="tx1"/>
                </a:solidFill>
                <a:effectLst/>
                <a:latin typeface="Arial" panose="020B0604020202020204" pitchFamily="34" charset="0"/>
                <a:ea typeface="Calibri" panose="020F0502020204030204" pitchFamily="34" charset="0"/>
              </a:rPr>
              <a:t>The </a:t>
            </a:r>
            <a:r>
              <a:rPr lang="pl-PL" sz="1000" dirty="0" err="1">
                <a:solidFill>
                  <a:schemeClr val="tx1"/>
                </a:solidFill>
                <a:effectLst/>
                <a:latin typeface="Arial" panose="020B0604020202020204" pitchFamily="34" charset="0"/>
                <a:ea typeface="Calibri" panose="020F0502020204030204" pitchFamily="34" charset="0"/>
              </a:rPr>
              <a:t>European</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Commission's</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support</a:t>
            </a:r>
            <a:r>
              <a:rPr lang="pl-PL" sz="1000" dirty="0">
                <a:solidFill>
                  <a:schemeClr val="tx1"/>
                </a:solidFill>
                <a:effectLst/>
                <a:latin typeface="Arial" panose="020B0604020202020204" pitchFamily="34" charset="0"/>
                <a:ea typeface="Calibri" panose="020F0502020204030204" pitchFamily="34" charset="0"/>
              </a:rPr>
              <a:t> for the </a:t>
            </a:r>
            <a:r>
              <a:rPr lang="pl-PL" sz="1000" dirty="0" err="1">
                <a:solidFill>
                  <a:schemeClr val="tx1"/>
                </a:solidFill>
                <a:effectLst/>
                <a:latin typeface="Arial" panose="020B0604020202020204" pitchFamily="34" charset="0"/>
                <a:ea typeface="Calibri" panose="020F0502020204030204" pitchFamily="34" charset="0"/>
              </a:rPr>
              <a:t>production</a:t>
            </a:r>
            <a:r>
              <a:rPr lang="pl-PL" sz="1000" dirty="0">
                <a:solidFill>
                  <a:schemeClr val="tx1"/>
                </a:solidFill>
                <a:effectLst/>
                <a:latin typeface="Arial" panose="020B0604020202020204" pitchFamily="34" charset="0"/>
                <a:ea typeface="Calibri" panose="020F0502020204030204" pitchFamily="34" charset="0"/>
              </a:rPr>
              <a:t> of </a:t>
            </a:r>
            <a:r>
              <a:rPr lang="pl-PL" sz="1000" dirty="0" err="1">
                <a:solidFill>
                  <a:schemeClr val="tx1"/>
                </a:solidFill>
                <a:effectLst/>
                <a:latin typeface="Arial" panose="020B0604020202020204" pitchFamily="34" charset="0"/>
                <a:ea typeface="Calibri" panose="020F0502020204030204" pitchFamily="34" charset="0"/>
              </a:rPr>
              <a:t>this</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publication</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does</a:t>
            </a:r>
            <a:r>
              <a:rPr lang="pl-PL" sz="1000" dirty="0">
                <a:solidFill>
                  <a:schemeClr val="tx1"/>
                </a:solidFill>
                <a:effectLst/>
                <a:latin typeface="Arial" panose="020B0604020202020204" pitchFamily="34" charset="0"/>
                <a:ea typeface="Calibri" panose="020F0502020204030204" pitchFamily="34" charset="0"/>
              </a:rPr>
              <a:t> not </a:t>
            </a:r>
            <a:r>
              <a:rPr lang="pl-PL" sz="1000" dirty="0" err="1">
                <a:solidFill>
                  <a:schemeClr val="tx1"/>
                </a:solidFill>
                <a:effectLst/>
                <a:latin typeface="Arial" panose="020B0604020202020204" pitchFamily="34" charset="0"/>
                <a:ea typeface="Calibri" panose="020F0502020204030204" pitchFamily="34" charset="0"/>
              </a:rPr>
              <a:t>constitute</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an</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endorsement</a:t>
            </a:r>
            <a:r>
              <a:rPr lang="pl-PL" sz="1000" dirty="0">
                <a:solidFill>
                  <a:schemeClr val="tx1"/>
                </a:solidFill>
                <a:effectLst/>
                <a:latin typeface="Arial" panose="020B0604020202020204" pitchFamily="34" charset="0"/>
                <a:ea typeface="Calibri" panose="020F0502020204030204" pitchFamily="34" charset="0"/>
              </a:rPr>
              <a:t> of the </a:t>
            </a:r>
            <a:r>
              <a:rPr lang="pl-PL" sz="1000" dirty="0" err="1">
                <a:solidFill>
                  <a:schemeClr val="tx1"/>
                </a:solidFill>
                <a:effectLst/>
                <a:latin typeface="Arial" panose="020B0604020202020204" pitchFamily="34" charset="0"/>
                <a:ea typeface="Calibri" panose="020F0502020204030204" pitchFamily="34" charset="0"/>
              </a:rPr>
              <a:t>contents</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which</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reflect</a:t>
            </a:r>
            <a:r>
              <a:rPr lang="pl-PL" sz="1000" dirty="0">
                <a:solidFill>
                  <a:schemeClr val="tx1"/>
                </a:solidFill>
                <a:effectLst/>
                <a:latin typeface="Arial" panose="020B0604020202020204" pitchFamily="34" charset="0"/>
                <a:ea typeface="Calibri" panose="020F0502020204030204" pitchFamily="34" charset="0"/>
              </a:rPr>
              <a:t> the </a:t>
            </a:r>
            <a:r>
              <a:rPr lang="pl-PL" sz="1000" dirty="0" err="1">
                <a:solidFill>
                  <a:schemeClr val="tx1"/>
                </a:solidFill>
                <a:effectLst/>
                <a:latin typeface="Arial" panose="020B0604020202020204" pitchFamily="34" charset="0"/>
                <a:ea typeface="Calibri" panose="020F0502020204030204" pitchFamily="34" charset="0"/>
              </a:rPr>
              <a:t>views</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only</a:t>
            </a:r>
            <a:r>
              <a:rPr lang="pl-PL" sz="1000" dirty="0">
                <a:solidFill>
                  <a:schemeClr val="tx1"/>
                </a:solidFill>
                <a:effectLst/>
                <a:latin typeface="Arial" panose="020B0604020202020204" pitchFamily="34" charset="0"/>
                <a:ea typeface="Calibri" panose="020F0502020204030204" pitchFamily="34" charset="0"/>
              </a:rPr>
              <a:t> of the </a:t>
            </a:r>
            <a:r>
              <a:rPr lang="pl-PL" sz="1000" dirty="0" err="1">
                <a:solidFill>
                  <a:schemeClr val="tx1"/>
                </a:solidFill>
                <a:effectLst/>
                <a:latin typeface="Arial" panose="020B0604020202020204" pitchFamily="34" charset="0"/>
                <a:ea typeface="Calibri" panose="020F0502020204030204" pitchFamily="34" charset="0"/>
              </a:rPr>
              <a:t>authors</a:t>
            </a:r>
            <a:r>
              <a:rPr lang="pl-PL" sz="1000" dirty="0">
                <a:solidFill>
                  <a:schemeClr val="tx1"/>
                </a:solidFill>
                <a:effectLst/>
                <a:latin typeface="Arial" panose="020B0604020202020204" pitchFamily="34" charset="0"/>
                <a:ea typeface="Calibri" panose="020F0502020204030204" pitchFamily="34" charset="0"/>
              </a:rPr>
              <a:t>, and the </a:t>
            </a:r>
            <a:r>
              <a:rPr lang="pl-PL" sz="1000" dirty="0" err="1">
                <a:solidFill>
                  <a:schemeClr val="tx1"/>
                </a:solidFill>
                <a:effectLst/>
                <a:latin typeface="Arial" panose="020B0604020202020204" pitchFamily="34" charset="0"/>
                <a:ea typeface="Calibri" panose="020F0502020204030204" pitchFamily="34" charset="0"/>
              </a:rPr>
              <a:t>Commission</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cannot</a:t>
            </a:r>
            <a:r>
              <a:rPr lang="pl-PL" sz="1000" dirty="0">
                <a:solidFill>
                  <a:schemeClr val="tx1"/>
                </a:solidFill>
                <a:effectLst/>
                <a:latin typeface="Arial" panose="020B0604020202020204" pitchFamily="34" charset="0"/>
                <a:ea typeface="Calibri" panose="020F0502020204030204" pitchFamily="34" charset="0"/>
              </a:rPr>
              <a:t> be </a:t>
            </a:r>
            <a:r>
              <a:rPr lang="pl-PL" sz="1000" dirty="0" err="1">
                <a:solidFill>
                  <a:schemeClr val="tx1"/>
                </a:solidFill>
                <a:effectLst/>
                <a:latin typeface="Arial" panose="020B0604020202020204" pitchFamily="34" charset="0"/>
                <a:ea typeface="Calibri" panose="020F0502020204030204" pitchFamily="34" charset="0"/>
              </a:rPr>
              <a:t>held</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responsible</a:t>
            </a:r>
            <a:r>
              <a:rPr lang="pl-PL" sz="1000" dirty="0">
                <a:solidFill>
                  <a:schemeClr val="tx1"/>
                </a:solidFill>
                <a:effectLst/>
                <a:latin typeface="Arial" panose="020B0604020202020204" pitchFamily="34" charset="0"/>
                <a:ea typeface="Calibri" panose="020F0502020204030204" pitchFamily="34" charset="0"/>
              </a:rPr>
              <a:t> for </a:t>
            </a:r>
            <a:r>
              <a:rPr lang="pl-PL" sz="1000" dirty="0" err="1">
                <a:solidFill>
                  <a:schemeClr val="tx1"/>
                </a:solidFill>
                <a:effectLst/>
                <a:latin typeface="Arial" panose="020B0604020202020204" pitchFamily="34" charset="0"/>
                <a:ea typeface="Calibri" panose="020F0502020204030204" pitchFamily="34" charset="0"/>
              </a:rPr>
              <a:t>any</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use</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which</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may</a:t>
            </a:r>
            <a:r>
              <a:rPr lang="pl-PL" sz="1000" dirty="0">
                <a:solidFill>
                  <a:schemeClr val="tx1"/>
                </a:solidFill>
                <a:effectLst/>
                <a:latin typeface="Arial" panose="020B0604020202020204" pitchFamily="34" charset="0"/>
                <a:ea typeface="Calibri" panose="020F0502020204030204" pitchFamily="34" charset="0"/>
              </a:rPr>
              <a:t> be </a:t>
            </a:r>
            <a:r>
              <a:rPr lang="pl-PL" sz="1000" dirty="0" err="1">
                <a:solidFill>
                  <a:schemeClr val="tx1"/>
                </a:solidFill>
                <a:effectLst/>
                <a:latin typeface="Arial" panose="020B0604020202020204" pitchFamily="34" charset="0"/>
                <a:ea typeface="Calibri" panose="020F0502020204030204" pitchFamily="34" charset="0"/>
              </a:rPr>
              <a:t>made</a:t>
            </a:r>
            <a:r>
              <a:rPr lang="pl-PL" sz="1000" dirty="0">
                <a:solidFill>
                  <a:schemeClr val="tx1"/>
                </a:solidFill>
                <a:effectLst/>
                <a:latin typeface="Arial" panose="020B0604020202020204" pitchFamily="34" charset="0"/>
                <a:ea typeface="Calibri" panose="020F0502020204030204" pitchFamily="34" charset="0"/>
              </a:rPr>
              <a:t> of the </a:t>
            </a:r>
            <a:r>
              <a:rPr lang="pl-PL" sz="1000" dirty="0" err="1">
                <a:solidFill>
                  <a:schemeClr val="tx1"/>
                </a:solidFill>
                <a:effectLst/>
                <a:latin typeface="Arial" panose="020B0604020202020204" pitchFamily="34" charset="0"/>
                <a:ea typeface="Calibri" panose="020F0502020204030204" pitchFamily="34" charset="0"/>
              </a:rPr>
              <a:t>information</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contained</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therein</a:t>
            </a:r>
            <a:r>
              <a:rPr lang="pl-PL" sz="1000" dirty="0">
                <a:solidFill>
                  <a:schemeClr val="tx1"/>
                </a:solidFill>
                <a:effectLst/>
                <a:latin typeface="Arial" panose="020B0604020202020204" pitchFamily="34" charset="0"/>
                <a:ea typeface="Calibri" panose="020F0502020204030204" pitchFamily="34" charset="0"/>
              </a:rPr>
              <a:t>.</a:t>
            </a:r>
            <a:endParaRPr lang="pl-PL" sz="1100" dirty="0">
              <a:solidFill>
                <a:schemeClr val="tx1"/>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543052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F8A6124-C902-459F-AFC9-A9C982DA37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39" name="Rectangle 2">
            <a:extLst>
              <a:ext uri="{FF2B5EF4-FFF2-40B4-BE49-F238E27FC236}">
                <a16:creationId xmlns:a16="http://schemas.microsoft.com/office/drawing/2014/main" id="{C01E3795-8F4A-4D9D-9380-41CDB7DA752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40" name="Rectangle 2">
            <a:extLst>
              <a:ext uri="{FF2B5EF4-FFF2-40B4-BE49-F238E27FC236}">
                <a16:creationId xmlns:a16="http://schemas.microsoft.com/office/drawing/2014/main" id="{71AEA63C-A1C4-4DFC-8D49-CD67EC15133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41" name="Rectangle 2">
            <a:extLst>
              <a:ext uri="{FF2B5EF4-FFF2-40B4-BE49-F238E27FC236}">
                <a16:creationId xmlns:a16="http://schemas.microsoft.com/office/drawing/2014/main" id="{C3C997D9-CE1B-4A2F-B4BC-5B09C8B60A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42" name="Rectangle 4">
            <a:extLst>
              <a:ext uri="{FF2B5EF4-FFF2-40B4-BE49-F238E27FC236}">
                <a16:creationId xmlns:a16="http://schemas.microsoft.com/office/drawing/2014/main" id="{91109F23-79C3-437D-99B6-4B4EC633521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Prostokąt 1">
            <a:extLst>
              <a:ext uri="{FF2B5EF4-FFF2-40B4-BE49-F238E27FC236}">
                <a16:creationId xmlns:a16="http://schemas.microsoft.com/office/drawing/2014/main" id="{28B9937F-6FB0-4170-A270-96E0A5C60740}"/>
              </a:ext>
            </a:extLst>
          </p:cNvPr>
          <p:cNvSpPr/>
          <p:nvPr/>
        </p:nvSpPr>
        <p:spPr>
          <a:xfrm>
            <a:off x="323528" y="1052736"/>
            <a:ext cx="8135938" cy="430887"/>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200" b="1"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CONTENTS</a:t>
            </a:r>
            <a:endParaRPr kumimoji="0" lang="en-US" sz="22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Prostokąt 3">
            <a:extLst>
              <a:ext uri="{FF2B5EF4-FFF2-40B4-BE49-F238E27FC236}">
                <a16:creationId xmlns:a16="http://schemas.microsoft.com/office/drawing/2014/main" id="{6F1E17A5-99A2-450F-AC97-BC84B3D4606F}"/>
              </a:ext>
            </a:extLst>
          </p:cNvPr>
          <p:cNvSpPr/>
          <p:nvPr/>
        </p:nvSpPr>
        <p:spPr>
          <a:xfrm>
            <a:off x="683568" y="1700808"/>
            <a:ext cx="7704856" cy="470898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Functional assessment of the lumbar spine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Assessment of the lumbar range of motion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Kinematic assessment of the lumbar spine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GB" sz="2000" b="0" dirty="0">
              <a:solidFill>
                <a:srgbClr val="333399">
                  <a:lumMod val="75000"/>
                </a:srgbClr>
              </a:solidFill>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Kinematic and kinetic assessment in daily activities and low back pain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Force assessment of the lumbar spine</a:t>
            </a: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Key ideas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42541915"/>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B644C013-F469-4F26-B1E2-798B60021174}"/>
              </a:ext>
            </a:extLst>
          </p:cNvPr>
          <p:cNvSpPr>
            <a:spLocks noGrp="1"/>
          </p:cNvSpPr>
          <p:nvPr>
            <p:ph idx="1"/>
          </p:nvPr>
        </p:nvSpPr>
        <p:spPr>
          <a:xfrm>
            <a:off x="107504" y="1556792"/>
            <a:ext cx="8928992" cy="4520244"/>
          </a:xfrm>
        </p:spPr>
        <p:txBody>
          <a:bodyPr/>
          <a:lstStyle/>
          <a:p>
            <a:endParaRPr lang="en-GB" dirty="0"/>
          </a:p>
          <a:p>
            <a:pPr>
              <a:spcBef>
                <a:spcPts val="0"/>
              </a:spcBef>
            </a:pPr>
            <a:endParaRPr lang="en-GB" sz="1400" dirty="0"/>
          </a:p>
          <a:p>
            <a:pPr>
              <a:spcBef>
                <a:spcPts val="0"/>
              </a:spcBef>
            </a:pPr>
            <a:r>
              <a:rPr lang="en-GB" sz="1400" b="1" dirty="0"/>
              <a:t>	 MOBILITY</a:t>
            </a:r>
          </a:p>
          <a:p>
            <a:pPr>
              <a:spcBef>
                <a:spcPts val="0"/>
              </a:spcBef>
            </a:pPr>
            <a:r>
              <a:rPr lang="en-GB" sz="1400" dirty="0"/>
              <a:t>	</a:t>
            </a:r>
          </a:p>
          <a:p>
            <a:pPr>
              <a:spcBef>
                <a:spcPts val="0"/>
              </a:spcBef>
            </a:pPr>
            <a:r>
              <a:rPr lang="en-GB" sz="1400" dirty="0">
                <a:solidFill>
                  <a:srgbClr val="00B0F0"/>
                </a:solidFill>
              </a:rPr>
              <a:t>Range of movement</a:t>
            </a:r>
            <a:r>
              <a:rPr lang="en-GB" sz="1400" dirty="0"/>
              <a:t>					             </a:t>
            </a:r>
            <a:r>
              <a:rPr lang="en-GB" sz="1400" dirty="0">
                <a:solidFill>
                  <a:srgbClr val="002060"/>
                </a:solidFill>
              </a:rPr>
              <a:t>Range of movement (º)</a:t>
            </a:r>
            <a:r>
              <a:rPr lang="en-GB" sz="1400" dirty="0"/>
              <a:t>							</a:t>
            </a:r>
            <a:r>
              <a:rPr lang="en-GB" sz="1400" dirty="0">
                <a:solidFill>
                  <a:srgbClr val="00B050"/>
                </a:solidFill>
              </a:rPr>
              <a:t>Inclinometers</a:t>
            </a:r>
          </a:p>
          <a:p>
            <a:pPr>
              <a:spcBef>
                <a:spcPts val="0"/>
              </a:spcBef>
            </a:pPr>
            <a:r>
              <a:rPr lang="en-GB" sz="1400" dirty="0">
                <a:solidFill>
                  <a:srgbClr val="00B050"/>
                </a:solidFill>
              </a:rPr>
              <a:t>				</a:t>
            </a:r>
            <a:r>
              <a:rPr lang="en-GB" sz="1400" dirty="0" err="1">
                <a:solidFill>
                  <a:srgbClr val="00B050"/>
                </a:solidFill>
              </a:rPr>
              <a:t>Electrogoniometers</a:t>
            </a:r>
            <a:r>
              <a:rPr lang="en-GB" sz="1400" dirty="0">
                <a:solidFill>
                  <a:srgbClr val="00B050"/>
                </a:solidFill>
              </a:rPr>
              <a:t> </a:t>
            </a:r>
            <a:r>
              <a:rPr lang="en-GB" sz="1400" dirty="0"/>
              <a:t>	</a:t>
            </a:r>
          </a:p>
          <a:p>
            <a:pPr>
              <a:spcBef>
                <a:spcPts val="0"/>
              </a:spcBef>
            </a:pPr>
            <a:r>
              <a:rPr lang="en-GB" sz="1400" dirty="0">
                <a:solidFill>
                  <a:srgbClr val="00B0F0"/>
                </a:solidFill>
              </a:rPr>
              <a:t>Characteristics 						</a:t>
            </a:r>
            <a:r>
              <a:rPr lang="en-GB" sz="1400" dirty="0">
                <a:solidFill>
                  <a:srgbClr val="002060"/>
                </a:solidFill>
              </a:rPr>
              <a:t>Range of movement (º)</a:t>
            </a:r>
          </a:p>
          <a:p>
            <a:pPr>
              <a:spcBef>
                <a:spcPts val="0"/>
              </a:spcBef>
            </a:pPr>
            <a:r>
              <a:rPr lang="en-GB" sz="1400" dirty="0">
                <a:solidFill>
                  <a:srgbClr val="00B0F0"/>
                </a:solidFill>
              </a:rPr>
              <a:t>of the movement</a:t>
            </a:r>
            <a:r>
              <a:rPr lang="en-GB" sz="1400" dirty="0">
                <a:solidFill>
                  <a:srgbClr val="002060"/>
                </a:solidFill>
              </a:rPr>
              <a:t>		</a:t>
            </a:r>
            <a:r>
              <a:rPr lang="en-GB" sz="1400" dirty="0">
                <a:solidFill>
                  <a:srgbClr val="00B050"/>
                </a:solidFill>
              </a:rPr>
              <a:t>Photogrammetry		</a:t>
            </a:r>
            <a:r>
              <a:rPr lang="en-GB" sz="1400" dirty="0">
                <a:solidFill>
                  <a:srgbClr val="002060"/>
                </a:solidFill>
              </a:rPr>
              <a:t>Angular acceleration (º/s2) /Velocity(º/s)</a:t>
            </a:r>
          </a:p>
          <a:p>
            <a:pPr>
              <a:spcBef>
                <a:spcPts val="0"/>
              </a:spcBef>
            </a:pPr>
            <a:r>
              <a:rPr lang="en-GB" sz="1400" dirty="0">
                <a:solidFill>
                  <a:srgbClr val="00B050"/>
                </a:solidFill>
              </a:rPr>
              <a:t>				Inertial systems			</a:t>
            </a:r>
            <a:r>
              <a:rPr lang="en-GB" sz="1400" dirty="0">
                <a:solidFill>
                  <a:srgbClr val="002060"/>
                </a:solidFill>
              </a:rPr>
              <a:t>Reaction force/Asymmetries</a:t>
            </a:r>
          </a:p>
          <a:p>
            <a:pPr>
              <a:spcBef>
                <a:spcPts val="0"/>
              </a:spcBef>
            </a:pPr>
            <a:r>
              <a:rPr lang="en-GB" sz="1400" dirty="0">
                <a:solidFill>
                  <a:srgbClr val="00B050"/>
                </a:solidFill>
              </a:rPr>
              <a:t>				Dynamometric platform</a:t>
            </a:r>
            <a:r>
              <a:rPr lang="en-GB" sz="1400" dirty="0"/>
              <a:t>		</a:t>
            </a:r>
            <a:r>
              <a:rPr lang="en-GB" sz="1400" dirty="0">
                <a:solidFill>
                  <a:srgbClr val="002060"/>
                </a:solidFill>
              </a:rPr>
              <a:t>Repeatability</a:t>
            </a:r>
            <a:r>
              <a:rPr lang="en-GB" sz="1400" dirty="0"/>
              <a:t>		</a:t>
            </a:r>
            <a:r>
              <a:rPr lang="en-GB" sz="1400" dirty="0">
                <a:solidFill>
                  <a:srgbClr val="002060"/>
                </a:solidFill>
              </a:rPr>
              <a:t> </a:t>
            </a:r>
            <a:r>
              <a:rPr lang="en-GB" sz="1400" dirty="0"/>
              <a:t>						</a:t>
            </a:r>
            <a:r>
              <a:rPr lang="en-GB" sz="1400" b="1" dirty="0"/>
              <a:t>						</a:t>
            </a:r>
            <a:r>
              <a:rPr lang="en-GB" sz="1400" dirty="0">
                <a:solidFill>
                  <a:srgbClr val="002060"/>
                </a:solidFill>
              </a:rPr>
              <a:t> </a:t>
            </a:r>
            <a:r>
              <a:rPr lang="en-GB" sz="1400" b="1" dirty="0"/>
              <a:t>			</a:t>
            </a:r>
            <a:r>
              <a:rPr lang="en-GB" sz="1400" b="1" dirty="0">
                <a:solidFill>
                  <a:srgbClr val="002060"/>
                </a:solidFill>
              </a:rPr>
              <a:t>								</a:t>
            </a:r>
            <a:endParaRPr lang="en-GB" sz="1400" b="1" dirty="0"/>
          </a:p>
          <a:p>
            <a:pPr>
              <a:spcBef>
                <a:spcPts val="0"/>
              </a:spcBef>
            </a:pPr>
            <a:r>
              <a:rPr lang="en-GB" sz="1400" b="1" dirty="0"/>
              <a:t>	FORCE</a:t>
            </a:r>
            <a:endParaRPr lang="en-GB" sz="1400" dirty="0"/>
          </a:p>
          <a:p>
            <a:pPr>
              <a:spcBef>
                <a:spcPts val="0"/>
              </a:spcBef>
            </a:pPr>
            <a:r>
              <a:rPr lang="en-GB" sz="1400" dirty="0"/>
              <a:t>	</a:t>
            </a:r>
          </a:p>
          <a:p>
            <a:pPr>
              <a:spcBef>
                <a:spcPts val="0"/>
              </a:spcBef>
            </a:pPr>
            <a:r>
              <a:rPr lang="en-GB" sz="1400" dirty="0">
                <a:solidFill>
                  <a:srgbClr val="00B0F0"/>
                </a:solidFill>
              </a:rPr>
              <a:t>Isokinetic force		</a:t>
            </a:r>
            <a:r>
              <a:rPr lang="en-GB" sz="1400" dirty="0">
                <a:solidFill>
                  <a:srgbClr val="00B050"/>
                </a:solidFill>
              </a:rPr>
              <a:t>Dynamometer</a:t>
            </a:r>
            <a:r>
              <a:rPr lang="en-GB" sz="1400" dirty="0"/>
              <a:t>			</a:t>
            </a:r>
            <a:r>
              <a:rPr lang="en-GB" sz="1400" dirty="0">
                <a:solidFill>
                  <a:srgbClr val="002060"/>
                </a:solidFill>
              </a:rPr>
              <a:t>Torque (</a:t>
            </a:r>
            <a:r>
              <a:rPr lang="en-GB" sz="1400" dirty="0" err="1">
                <a:solidFill>
                  <a:srgbClr val="002060"/>
                </a:solidFill>
              </a:rPr>
              <a:t>Nw</a:t>
            </a:r>
            <a:r>
              <a:rPr lang="en-GB" sz="1400" dirty="0">
                <a:solidFill>
                  <a:srgbClr val="002060"/>
                </a:solidFill>
              </a:rPr>
              <a:t> m)</a:t>
            </a:r>
          </a:p>
          <a:p>
            <a:pPr>
              <a:spcBef>
                <a:spcPts val="0"/>
              </a:spcBef>
            </a:pPr>
            <a:r>
              <a:rPr lang="en-GB" sz="1400" dirty="0"/>
              <a:t>	</a:t>
            </a:r>
          </a:p>
          <a:p>
            <a:pPr>
              <a:spcBef>
                <a:spcPts val="0"/>
              </a:spcBef>
            </a:pPr>
            <a:r>
              <a:rPr lang="en-GB" sz="1400" dirty="0">
                <a:solidFill>
                  <a:srgbClr val="00B0F0"/>
                </a:solidFill>
              </a:rPr>
              <a:t>Muscle activity		</a:t>
            </a:r>
            <a:r>
              <a:rPr lang="en-GB" sz="1400" dirty="0">
                <a:solidFill>
                  <a:srgbClr val="00B050"/>
                </a:solidFill>
              </a:rPr>
              <a:t>Surface electromyography</a:t>
            </a:r>
            <a:r>
              <a:rPr lang="en-GB" sz="1400" dirty="0"/>
              <a:t>	</a:t>
            </a:r>
            <a:r>
              <a:rPr lang="en-GB" sz="1400" dirty="0">
                <a:solidFill>
                  <a:srgbClr val="002060"/>
                </a:solidFill>
              </a:rPr>
              <a:t>Muscle activity (flex-relax phenomenon)</a:t>
            </a:r>
          </a:p>
        </p:txBody>
      </p:sp>
      <p:sp>
        <p:nvSpPr>
          <p:cNvPr id="4" name="1 Título">
            <a:extLst>
              <a:ext uri="{FF2B5EF4-FFF2-40B4-BE49-F238E27FC236}">
                <a16:creationId xmlns:a16="http://schemas.microsoft.com/office/drawing/2014/main" id="{CE574AAF-5252-47F6-859F-6E5586C39942}"/>
              </a:ext>
            </a:extLst>
          </p:cNvPr>
          <p:cNvSpPr>
            <a:spLocks noGrp="1"/>
          </p:cNvSpPr>
          <p:nvPr>
            <p:ph type="title"/>
          </p:nvPr>
        </p:nvSpPr>
        <p:spPr>
          <a:xfrm>
            <a:off x="1485900" y="597673"/>
            <a:ext cx="6172200" cy="789552"/>
          </a:xfrm>
        </p:spPr>
        <p:txBody>
          <a:bodyPr>
            <a:normAutofit/>
          </a:bodyPr>
          <a:lstStyle/>
          <a:p>
            <a:r>
              <a:rPr lang="en-GB" sz="2200" dirty="0">
                <a:solidFill>
                  <a:schemeClr val="accent2">
                    <a:lumMod val="75000"/>
                  </a:schemeClr>
                </a:solidFill>
                <a:latin typeface="+mn-lt"/>
              </a:rPr>
              <a:t>Functional assessment of the lumbar spine</a:t>
            </a:r>
            <a:br>
              <a:rPr lang="es-ES" sz="2100" dirty="0">
                <a:solidFill>
                  <a:srgbClr val="64A0C8"/>
                </a:solidFill>
              </a:rPr>
            </a:br>
            <a:endParaRPr lang="es-ES" sz="2100" dirty="0">
              <a:solidFill>
                <a:srgbClr val="64A0C8"/>
              </a:solidFill>
            </a:endParaRPr>
          </a:p>
        </p:txBody>
      </p:sp>
      <p:sp>
        <p:nvSpPr>
          <p:cNvPr id="5" name="CuadroTexto 4">
            <a:extLst>
              <a:ext uri="{FF2B5EF4-FFF2-40B4-BE49-F238E27FC236}">
                <a16:creationId xmlns:a16="http://schemas.microsoft.com/office/drawing/2014/main" id="{915092D8-F551-4EFC-8898-716E7F5DFC48}"/>
              </a:ext>
            </a:extLst>
          </p:cNvPr>
          <p:cNvSpPr txBox="1"/>
          <p:nvPr/>
        </p:nvSpPr>
        <p:spPr>
          <a:xfrm>
            <a:off x="552970" y="1222013"/>
            <a:ext cx="2263129"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panose="020B0604020202020204" pitchFamily="34" charset="0"/>
              </a:rPr>
              <a:t>ASSESSMENT FUNCTION</a:t>
            </a:r>
          </a:p>
        </p:txBody>
      </p:sp>
      <p:sp>
        <p:nvSpPr>
          <p:cNvPr id="6" name="CuadroTexto 5">
            <a:extLst>
              <a:ext uri="{FF2B5EF4-FFF2-40B4-BE49-F238E27FC236}">
                <a16:creationId xmlns:a16="http://schemas.microsoft.com/office/drawing/2014/main" id="{3CDAE90A-5A72-474B-930A-DF8BBA4745F6}"/>
              </a:ext>
            </a:extLst>
          </p:cNvPr>
          <p:cNvSpPr txBox="1"/>
          <p:nvPr/>
        </p:nvSpPr>
        <p:spPr>
          <a:xfrm>
            <a:off x="3278290" y="1242918"/>
            <a:ext cx="2276568"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panose="020B0604020202020204" pitchFamily="34" charset="0"/>
              </a:rPr>
              <a:t>INSTRUMENTAL TECHNIQUE</a:t>
            </a:r>
          </a:p>
        </p:txBody>
      </p:sp>
      <p:sp>
        <p:nvSpPr>
          <p:cNvPr id="7" name="CuadroTexto 6">
            <a:extLst>
              <a:ext uri="{FF2B5EF4-FFF2-40B4-BE49-F238E27FC236}">
                <a16:creationId xmlns:a16="http://schemas.microsoft.com/office/drawing/2014/main" id="{DFEDD5D3-8E7F-4A8B-89B0-EC872C960C47}"/>
              </a:ext>
            </a:extLst>
          </p:cNvPr>
          <p:cNvSpPr txBox="1"/>
          <p:nvPr/>
        </p:nvSpPr>
        <p:spPr>
          <a:xfrm>
            <a:off x="6117433" y="1333859"/>
            <a:ext cx="172819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panose="020B0604020202020204" pitchFamily="34" charset="0"/>
              </a:rPr>
              <a:t>OUTCOMES</a:t>
            </a:r>
          </a:p>
        </p:txBody>
      </p:sp>
      <p:cxnSp>
        <p:nvCxnSpPr>
          <p:cNvPr id="8" name="Conector recto 7">
            <a:extLst>
              <a:ext uri="{FF2B5EF4-FFF2-40B4-BE49-F238E27FC236}">
                <a16:creationId xmlns:a16="http://schemas.microsoft.com/office/drawing/2014/main" id="{3FB3C9CD-1A5B-4461-942E-F502AA6DDAF2}"/>
              </a:ext>
            </a:extLst>
          </p:cNvPr>
          <p:cNvCxnSpPr>
            <a:cxnSpLocks/>
          </p:cNvCxnSpPr>
          <p:nvPr/>
        </p:nvCxnSpPr>
        <p:spPr bwMode="auto">
          <a:xfrm flipV="1">
            <a:off x="0" y="1844824"/>
            <a:ext cx="9144000" cy="1"/>
          </a:xfrm>
          <a:prstGeom prst="line">
            <a:avLst/>
          </a:prstGeom>
          <a:noFill/>
          <a:ln w="12700" cap="flat" cmpd="sng" algn="ctr">
            <a:solidFill>
              <a:schemeClr val="tx1"/>
            </a:solidFill>
            <a:prstDash val="solid"/>
            <a:round/>
            <a:headEnd type="none" w="med" len="med"/>
            <a:tailEnd type="none" w="med" len="med"/>
          </a:ln>
          <a:effectLst/>
        </p:spPr>
      </p:cxnSp>
      <p:cxnSp>
        <p:nvCxnSpPr>
          <p:cNvPr id="11" name="Conector recto 10">
            <a:extLst>
              <a:ext uri="{FF2B5EF4-FFF2-40B4-BE49-F238E27FC236}">
                <a16:creationId xmlns:a16="http://schemas.microsoft.com/office/drawing/2014/main" id="{4DB79008-AAE9-4585-A43B-7CDF381F7518}"/>
              </a:ext>
            </a:extLst>
          </p:cNvPr>
          <p:cNvCxnSpPr>
            <a:cxnSpLocks/>
          </p:cNvCxnSpPr>
          <p:nvPr/>
        </p:nvCxnSpPr>
        <p:spPr bwMode="auto">
          <a:xfrm flipV="1">
            <a:off x="0" y="4149080"/>
            <a:ext cx="9144000" cy="1"/>
          </a:xfrm>
          <a:prstGeom prst="line">
            <a:avLst/>
          </a:prstGeom>
          <a:noFill/>
          <a:ln w="12700" cap="flat" cmpd="sng" algn="ctr">
            <a:solidFill>
              <a:schemeClr val="tx1"/>
            </a:solidFill>
            <a:prstDash val="solid"/>
            <a:round/>
            <a:headEnd type="none" w="med" len="med"/>
            <a:tailEnd type="none" w="med" len="med"/>
          </a:ln>
          <a:effectLst/>
        </p:spPr>
      </p:cxnSp>
      <p:pic>
        <p:nvPicPr>
          <p:cNvPr id="12" name="Imagen 11">
            <a:extLst>
              <a:ext uri="{FF2B5EF4-FFF2-40B4-BE49-F238E27FC236}">
                <a16:creationId xmlns:a16="http://schemas.microsoft.com/office/drawing/2014/main" id="{E94006DC-BF02-4AD9-97AD-CF849B6CABF2}"/>
              </a:ext>
            </a:extLst>
          </p:cNvPr>
          <p:cNvPicPr>
            <a:picLocks noChangeAspect="1"/>
          </p:cNvPicPr>
          <p:nvPr/>
        </p:nvPicPr>
        <p:blipFill>
          <a:blip r:embed="rId3"/>
          <a:stretch>
            <a:fillRect/>
          </a:stretch>
        </p:blipFill>
        <p:spPr>
          <a:xfrm>
            <a:off x="0" y="1156173"/>
            <a:ext cx="9144000" cy="12184"/>
          </a:xfrm>
          <a:prstGeom prst="rect">
            <a:avLst/>
          </a:prstGeom>
        </p:spPr>
      </p:pic>
    </p:spTree>
    <p:extLst>
      <p:ext uri="{BB962C8B-B14F-4D97-AF65-F5344CB8AC3E}">
        <p14:creationId xmlns:p14="http://schemas.microsoft.com/office/powerpoint/2010/main" val="3804558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EDB3018-36EA-4232-8138-54772CC85F89}"/>
              </a:ext>
            </a:extLst>
          </p:cNvPr>
          <p:cNvSpPr>
            <a:spLocks noGrp="1"/>
          </p:cNvSpPr>
          <p:nvPr>
            <p:ph type="title"/>
          </p:nvPr>
        </p:nvSpPr>
        <p:spPr>
          <a:xfrm>
            <a:off x="755574" y="453355"/>
            <a:ext cx="7858125" cy="989013"/>
          </a:xfrm>
        </p:spPr>
        <p:txBody>
          <a:bodyPr>
            <a:normAutofit/>
          </a:bodyPr>
          <a:lstStyle/>
          <a:p>
            <a:r>
              <a:rPr lang="en-GB" sz="2200" kern="1200" dirty="0">
                <a:solidFill>
                  <a:schemeClr val="accent2">
                    <a:lumMod val="75000"/>
                  </a:schemeClr>
                </a:solidFill>
                <a:latin typeface="+mn-lt"/>
                <a:cs typeface="Arial" panose="020B0604020202020204" pitchFamily="34" charset="0"/>
                <a:sym typeface="Arial" panose="020B0604020202020204" pitchFamily="34" charset="0"/>
              </a:rPr>
              <a:t>Assessment </a:t>
            </a:r>
            <a:r>
              <a:rPr lang="en-GB" sz="2200" dirty="0">
                <a:solidFill>
                  <a:schemeClr val="accent2">
                    <a:lumMod val="75000"/>
                  </a:schemeClr>
                </a:solidFill>
                <a:latin typeface="+mn-lt"/>
              </a:rPr>
              <a:t>of</a:t>
            </a:r>
            <a:r>
              <a:rPr lang="en-GB" sz="2200" kern="1200" dirty="0">
                <a:solidFill>
                  <a:schemeClr val="accent2">
                    <a:lumMod val="75000"/>
                  </a:schemeClr>
                </a:solidFill>
                <a:latin typeface="+mn-lt"/>
                <a:cs typeface="Arial" panose="020B0604020202020204" pitchFamily="34" charset="0"/>
                <a:sym typeface="Arial" panose="020B0604020202020204" pitchFamily="34" charset="0"/>
              </a:rPr>
              <a:t> the lumbar range of motion</a:t>
            </a:r>
            <a:endParaRPr lang="en-GB" sz="2200" dirty="0">
              <a:solidFill>
                <a:schemeClr val="accent2">
                  <a:lumMod val="75000"/>
                </a:schemeClr>
              </a:solidFill>
              <a:latin typeface="+mn-lt"/>
            </a:endParaRPr>
          </a:p>
        </p:txBody>
      </p:sp>
      <p:sp>
        <p:nvSpPr>
          <p:cNvPr id="3" name="Rectángulo 2">
            <a:extLst>
              <a:ext uri="{FF2B5EF4-FFF2-40B4-BE49-F238E27FC236}">
                <a16:creationId xmlns:a16="http://schemas.microsoft.com/office/drawing/2014/main" id="{1D8FEF48-D218-4020-AF85-34C8AFEDA121}"/>
              </a:ext>
            </a:extLst>
          </p:cNvPr>
          <p:cNvSpPr/>
          <p:nvPr/>
        </p:nvSpPr>
        <p:spPr>
          <a:xfrm>
            <a:off x="3722317" y="2611914"/>
            <a:ext cx="4572000" cy="553998"/>
          </a:xfrm>
          <a:prstGeom prst="rect">
            <a:avLst/>
          </a:prstGeom>
        </p:spPr>
        <p:txBody>
          <a:bodyPr>
            <a:spAutoFit/>
          </a:bodyPr>
          <a:lstStyle/>
          <a:p>
            <a:pPr lvl="0" algn="ctr">
              <a:spcBef>
                <a:spcPts val="1200"/>
              </a:spcBef>
              <a:spcAft>
                <a:spcPts val="1000"/>
              </a:spcAft>
              <a:defRPr/>
            </a:pPr>
            <a:r>
              <a:rPr lang="en-GB" dirty="0">
                <a:solidFill>
                  <a:srgbClr val="000000"/>
                </a:solidFill>
                <a:latin typeface="Times New Roman" panose="02020603050405020304" pitchFamily="18" charset="0"/>
                <a:ea typeface="Calibri" panose="020F0502020204030204" pitchFamily="34" charset="0"/>
              </a:rPr>
              <a:t>Electronic dual </a:t>
            </a:r>
            <a:r>
              <a:rPr lang="en-GB" dirty="0" err="1">
                <a:solidFill>
                  <a:srgbClr val="000000"/>
                </a:solidFill>
                <a:latin typeface="Times New Roman" panose="02020603050405020304" pitchFamily="18" charset="0"/>
                <a:ea typeface="Calibri" panose="020F0502020204030204" pitchFamily="34" charset="0"/>
              </a:rPr>
              <a:t>inclinometry</a:t>
            </a:r>
            <a:r>
              <a:rPr lang="en-GB" dirty="0">
                <a:solidFill>
                  <a:srgbClr val="000000"/>
                </a:solidFill>
                <a:latin typeface="Times New Roman" panose="02020603050405020304" pitchFamily="18" charset="0"/>
                <a:ea typeface="Calibri" panose="020F0502020204030204" pitchFamily="34" charset="0"/>
              </a:rPr>
              <a:t> system placed on the appropriate bony prominences (T12-sacrum) to assess the maximum joint range in the flexion-extension movement of the lumbar spine.</a:t>
            </a:r>
            <a:r>
              <a:rPr kumimoji="0" lang="en-GB" sz="1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sym typeface="Arial" panose="020B0604020202020204" pitchFamily="34" charset="0"/>
              </a:rPr>
              <a:t> </a:t>
            </a:r>
          </a:p>
        </p:txBody>
      </p:sp>
      <p:sp>
        <p:nvSpPr>
          <p:cNvPr id="9" name="CuadroTexto 8">
            <a:extLst>
              <a:ext uri="{FF2B5EF4-FFF2-40B4-BE49-F238E27FC236}">
                <a16:creationId xmlns:a16="http://schemas.microsoft.com/office/drawing/2014/main" id="{E0CB46AC-D9AD-43CB-B170-F15F5D361BEE}"/>
              </a:ext>
            </a:extLst>
          </p:cNvPr>
          <p:cNvSpPr txBox="1"/>
          <p:nvPr/>
        </p:nvSpPr>
        <p:spPr>
          <a:xfrm>
            <a:off x="2267744" y="3479718"/>
            <a:ext cx="4752528"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OUTCOMES:	</a:t>
            </a:r>
            <a:r>
              <a:rPr lang="en-GB" dirty="0">
                <a:solidFill>
                  <a:srgbClr val="000000"/>
                </a:solidFill>
              </a:rPr>
              <a:t>Range of </a:t>
            </a: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movement (º) and mobility loss (ML)</a:t>
            </a:r>
          </a:p>
        </p:txBody>
      </p:sp>
      <p:pic>
        <p:nvPicPr>
          <p:cNvPr id="10" name="Imagen 9">
            <a:extLst>
              <a:ext uri="{FF2B5EF4-FFF2-40B4-BE49-F238E27FC236}">
                <a16:creationId xmlns:a16="http://schemas.microsoft.com/office/drawing/2014/main" id="{5AFF1548-99CB-4C6E-94F6-C43352AE0E46}"/>
              </a:ext>
            </a:extLst>
          </p:cNvPr>
          <p:cNvPicPr/>
          <p:nvPr/>
        </p:nvPicPr>
        <p:blipFill>
          <a:blip r:embed="rId3">
            <a:extLst>
              <a:ext uri="{28A0092B-C50C-407E-A947-70E740481C1C}">
                <a14:useLocalDpi xmlns:a14="http://schemas.microsoft.com/office/drawing/2010/main" val="0"/>
              </a:ext>
            </a:extLst>
          </a:blip>
          <a:srcRect l="-6" t="63441" r="61615"/>
          <a:stretch>
            <a:fillRect/>
          </a:stretch>
        </p:blipFill>
        <p:spPr bwMode="auto">
          <a:xfrm>
            <a:off x="1120815" y="2486337"/>
            <a:ext cx="1725930" cy="982345"/>
          </a:xfrm>
          <a:prstGeom prst="rect">
            <a:avLst/>
          </a:prstGeom>
          <a:noFill/>
        </p:spPr>
      </p:pic>
      <p:pic>
        <p:nvPicPr>
          <p:cNvPr id="11" name="Imagen 10">
            <a:extLst>
              <a:ext uri="{FF2B5EF4-FFF2-40B4-BE49-F238E27FC236}">
                <a16:creationId xmlns:a16="http://schemas.microsoft.com/office/drawing/2014/main" id="{1166A504-7AA6-4322-8679-03F47ABB3D5D}"/>
              </a:ext>
            </a:extLst>
          </p:cNvPr>
          <p:cNvPicPr/>
          <p:nvPr/>
        </p:nvPicPr>
        <p:blipFill>
          <a:blip r:embed="rId4">
            <a:extLst>
              <a:ext uri="{28A0092B-C50C-407E-A947-70E740481C1C}">
                <a14:useLocalDpi xmlns:a14="http://schemas.microsoft.com/office/drawing/2010/main" val="0"/>
              </a:ext>
            </a:extLst>
          </a:blip>
          <a:stretch>
            <a:fillRect/>
          </a:stretch>
        </p:blipFill>
        <p:spPr>
          <a:xfrm>
            <a:off x="755573" y="1279323"/>
            <a:ext cx="7538743" cy="1080527"/>
          </a:xfrm>
          <a:prstGeom prst="rect">
            <a:avLst/>
          </a:prstGeom>
        </p:spPr>
      </p:pic>
      <p:pic>
        <p:nvPicPr>
          <p:cNvPr id="12" name="Imagen 11">
            <a:extLst>
              <a:ext uri="{FF2B5EF4-FFF2-40B4-BE49-F238E27FC236}">
                <a16:creationId xmlns:a16="http://schemas.microsoft.com/office/drawing/2014/main" id="{529A49E5-9DB3-44B9-B94D-FBF53F21D5BA}"/>
              </a:ext>
            </a:extLst>
          </p:cNvPr>
          <p:cNvPicPr/>
          <p:nvPr/>
        </p:nvPicPr>
        <p:blipFill>
          <a:blip r:embed="rId5" cstate="print">
            <a:extLst>
              <a:ext uri="{28A0092B-C50C-407E-A947-70E740481C1C}">
                <a14:useLocalDpi xmlns:a14="http://schemas.microsoft.com/office/drawing/2010/main" val="0"/>
              </a:ext>
            </a:extLst>
          </a:blip>
          <a:srcRect l="1157" t="6857" r="24265" b="5785"/>
          <a:stretch>
            <a:fillRect/>
          </a:stretch>
        </p:blipFill>
        <p:spPr bwMode="auto">
          <a:xfrm>
            <a:off x="1120815" y="3950050"/>
            <a:ext cx="3044590" cy="2035722"/>
          </a:xfrm>
          <a:prstGeom prst="rect">
            <a:avLst/>
          </a:prstGeom>
          <a:noFill/>
        </p:spPr>
      </p:pic>
      <p:pic>
        <p:nvPicPr>
          <p:cNvPr id="13" name="Imagen 12">
            <a:extLst>
              <a:ext uri="{FF2B5EF4-FFF2-40B4-BE49-F238E27FC236}">
                <a16:creationId xmlns:a16="http://schemas.microsoft.com/office/drawing/2014/main" id="{141DA031-6393-4099-BF04-B7C16542E687}"/>
              </a:ext>
            </a:extLst>
          </p:cNvPr>
          <p:cNvPicPr/>
          <p:nvPr/>
        </p:nvPicPr>
        <p:blipFill rotWithShape="1">
          <a:blip r:embed="rId6" cstate="print">
            <a:extLst>
              <a:ext uri="{28A0092B-C50C-407E-A947-70E740481C1C}">
                <a14:useLocalDpi xmlns:a14="http://schemas.microsoft.com/office/drawing/2010/main" val="0"/>
              </a:ext>
            </a:extLst>
          </a:blip>
          <a:srcRect l="29553" r="29034" b="8609"/>
          <a:stretch/>
        </p:blipFill>
        <p:spPr bwMode="auto">
          <a:xfrm>
            <a:off x="5364088" y="4039881"/>
            <a:ext cx="2376264" cy="17805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0341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B212D06-DC60-4E08-BFEE-3B4CE6052DF9}"/>
              </a:ext>
            </a:extLst>
          </p:cNvPr>
          <p:cNvPicPr>
            <a:picLocks noChangeAspect="1"/>
          </p:cNvPicPr>
          <p:nvPr/>
        </p:nvPicPr>
        <p:blipFill>
          <a:blip r:embed="rId3"/>
          <a:stretch>
            <a:fillRect/>
          </a:stretch>
        </p:blipFill>
        <p:spPr>
          <a:xfrm>
            <a:off x="395536" y="2420888"/>
            <a:ext cx="3737172" cy="2609314"/>
          </a:xfrm>
          <a:prstGeom prst="rect">
            <a:avLst/>
          </a:prstGeom>
        </p:spPr>
      </p:pic>
      <p:sp>
        <p:nvSpPr>
          <p:cNvPr id="11" name="Rectángulo 10">
            <a:extLst>
              <a:ext uri="{FF2B5EF4-FFF2-40B4-BE49-F238E27FC236}">
                <a16:creationId xmlns:a16="http://schemas.microsoft.com/office/drawing/2014/main" id="{C5737536-660D-4244-B5BA-9AE7C0327081}"/>
              </a:ext>
            </a:extLst>
          </p:cNvPr>
          <p:cNvSpPr/>
          <p:nvPr/>
        </p:nvSpPr>
        <p:spPr>
          <a:xfrm>
            <a:off x="4355976" y="1772816"/>
            <a:ext cx="4680520" cy="4385816"/>
          </a:xfrm>
          <a:prstGeom prst="rect">
            <a:avLst/>
          </a:prstGeom>
        </p:spPr>
        <p:txBody>
          <a:bodyPr wrap="square">
            <a:spAutoFit/>
          </a:bodyPr>
          <a:lstStyle/>
          <a:p>
            <a:pPr lvl="0">
              <a:spcAft>
                <a:spcPts val="0"/>
              </a:spcAft>
              <a:defRPr/>
            </a:pPr>
            <a:r>
              <a:rPr lang="en-GB" sz="1800" dirty="0">
                <a:solidFill>
                  <a:schemeClr val="accent2">
                    <a:lumMod val="75000"/>
                  </a:schemeClr>
                </a:solidFill>
                <a:ea typeface="Times New Roman" panose="02020603050405020304" pitchFamily="18" charset="0"/>
              </a:rPr>
              <a:t>MEASURING EQUIPMENT</a:t>
            </a:r>
            <a:r>
              <a:rPr kumimoji="0" lang="en-GB" sz="1800" b="1"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rPr>
              <a:t>: </a:t>
            </a:r>
            <a:r>
              <a:rPr lang="en-GB" sz="1800" b="0" dirty="0">
                <a:solidFill>
                  <a:schemeClr val="accent2">
                    <a:lumMod val="75000"/>
                  </a:schemeClr>
                </a:solidFill>
                <a:ea typeface="Times New Roman" panose="02020603050405020304" pitchFamily="18" charset="0"/>
              </a:rPr>
              <a:t>Photogrammetry, inertial systems.</a:t>
            </a:r>
            <a:endParaRPr kumimoji="0" lang="en-GB" sz="1200" b="0"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endParaRP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endParaRPr>
          </a:p>
          <a:p>
            <a:pPr marL="0" marR="0" lvl="0" indent="0" algn="l" defTabSz="914400" rtl="0" eaLnBrk="0" fontAlgn="base" latinLnBrk="0" hangingPunct="0">
              <a:lnSpc>
                <a:spcPct val="15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rPr>
              <a:t>TYPE OF ANALYSIS: </a:t>
            </a:r>
            <a:r>
              <a:rPr lang="en-GB" sz="1800" b="0" dirty="0">
                <a:solidFill>
                  <a:schemeClr val="accent2">
                    <a:lumMod val="75000"/>
                  </a:schemeClr>
                </a:solidFill>
                <a:ea typeface="Times New Roman" panose="02020603050405020304" pitchFamily="18" charset="0"/>
              </a:rPr>
              <a:t>Kinematic</a:t>
            </a:r>
            <a:r>
              <a:rPr kumimoji="0" lang="en-GB" sz="1800" b="0"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rPr>
              <a:t>.</a:t>
            </a:r>
            <a:endParaRPr kumimoji="0" lang="en-GB" sz="1200" b="0"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endParaRP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endParaRPr>
          </a:p>
          <a:p>
            <a:pPr lvl="0">
              <a:spcAft>
                <a:spcPts val="0"/>
              </a:spcAft>
              <a:defRPr/>
            </a:pPr>
            <a:r>
              <a:rPr kumimoji="0" lang="en-GB" sz="1800" b="1"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rPr>
              <a:t>GRAPH: </a:t>
            </a:r>
            <a:r>
              <a:rPr lang="en-GB" sz="1800" b="0" dirty="0">
                <a:solidFill>
                  <a:schemeClr val="accent2">
                    <a:lumMod val="75000"/>
                  </a:schemeClr>
                </a:solidFill>
                <a:ea typeface="Times New Roman" panose="02020603050405020304" pitchFamily="18" charset="0"/>
              </a:rPr>
              <a:t>Angular velocity (º/s) of the lumbar spine versus flexion-extension range of motion (º). The blue band represents the normal reference values for both speed and range of motion.</a:t>
            </a:r>
          </a:p>
          <a:p>
            <a:pPr lvl="0">
              <a:spcAft>
                <a:spcPts val="0"/>
              </a:spcAft>
              <a:defRPr/>
            </a:pPr>
            <a:endParaRPr kumimoji="0" lang="en-GB" sz="1800" b="0"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endParaRPr>
          </a:p>
          <a:p>
            <a:pPr lvl="0">
              <a:spcAft>
                <a:spcPts val="0"/>
              </a:spcAft>
              <a:defRPr/>
            </a:pPr>
            <a:r>
              <a:rPr kumimoji="0" lang="en-GB" sz="1800" b="1" i="0" u="none" strike="noStrike" kern="1200" cap="none" spc="0" normalizeH="0" baseline="0" noProof="0" dirty="0">
                <a:ln>
                  <a:noFill/>
                </a:ln>
                <a:solidFill>
                  <a:schemeClr val="accent2">
                    <a:lumMod val="75000"/>
                  </a:schemeClr>
                </a:solidFill>
                <a:effectLst/>
                <a:uLnTx/>
                <a:uFillTx/>
                <a:sym typeface="Arial" panose="020B0604020202020204" pitchFamily="34" charset="0"/>
              </a:rPr>
              <a:t>INTERPRETATION OF THE RESULT: </a:t>
            </a:r>
            <a:r>
              <a:rPr lang="en-GB" sz="1800" b="0" dirty="0">
                <a:solidFill>
                  <a:schemeClr val="accent2">
                    <a:lumMod val="75000"/>
                  </a:schemeClr>
                </a:solidFill>
              </a:rPr>
              <a:t>Movement of the lumbar spine in the sagittal plane at a normal speed, and range within reference values.</a:t>
            </a:r>
            <a:endParaRPr kumimoji="0" lang="en-GB" sz="1800" b="0" i="0" u="none" strike="noStrike" kern="1200" cap="none" spc="0" normalizeH="0" baseline="0" noProof="0" dirty="0">
              <a:ln>
                <a:noFill/>
              </a:ln>
              <a:solidFill>
                <a:schemeClr val="accent2">
                  <a:lumMod val="75000"/>
                </a:schemeClr>
              </a:solidFill>
              <a:effectLst/>
              <a:uLnTx/>
              <a:uFillTx/>
              <a:sym typeface="Arial" panose="020B0604020202020204" pitchFamily="34" charset="0"/>
            </a:endParaRPr>
          </a:p>
        </p:txBody>
      </p:sp>
      <p:sp>
        <p:nvSpPr>
          <p:cNvPr id="5" name="Rectángulo 4">
            <a:extLst>
              <a:ext uri="{FF2B5EF4-FFF2-40B4-BE49-F238E27FC236}">
                <a16:creationId xmlns:a16="http://schemas.microsoft.com/office/drawing/2014/main" id="{2727D054-6D73-4C48-8908-26408AC628B6}"/>
              </a:ext>
            </a:extLst>
          </p:cNvPr>
          <p:cNvSpPr/>
          <p:nvPr/>
        </p:nvSpPr>
        <p:spPr>
          <a:xfrm>
            <a:off x="1403648" y="908720"/>
            <a:ext cx="6840760" cy="43088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200" b="1" i="0" u="none" strike="noStrike" kern="1200" cap="none" spc="0" normalizeH="0" baseline="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sym typeface="Arial Bold" charset="0"/>
              </a:rPr>
              <a:t>Kinematic assessment of the lumbar spine</a:t>
            </a:r>
          </a:p>
        </p:txBody>
      </p:sp>
    </p:spTree>
    <p:extLst>
      <p:ext uri="{BB962C8B-B14F-4D97-AF65-F5344CB8AC3E}">
        <p14:creationId xmlns:p14="http://schemas.microsoft.com/office/powerpoint/2010/main" val="3329384435"/>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B9D21-B1D6-492C-B579-26E13E87A0A7}"/>
              </a:ext>
            </a:extLst>
          </p:cNvPr>
          <p:cNvSpPr>
            <a:spLocks noGrp="1"/>
          </p:cNvSpPr>
          <p:nvPr>
            <p:ph type="title"/>
          </p:nvPr>
        </p:nvSpPr>
        <p:spPr>
          <a:xfrm>
            <a:off x="539552" y="1091852"/>
            <a:ext cx="8280920" cy="604837"/>
          </a:xfrm>
        </p:spPr>
        <p:txBody>
          <a:bodyPr/>
          <a:lstStyle/>
          <a:p>
            <a:r>
              <a:rPr lang="pl-PL" sz="2200" dirty="0">
                <a:solidFill>
                  <a:schemeClr val="accent2">
                    <a:lumMod val="75000"/>
                  </a:schemeClr>
                </a:solidFill>
                <a:latin typeface="+mn-lt"/>
              </a:rPr>
              <a:t>Kinematic and kinetic assessment in daily activities</a:t>
            </a:r>
            <a:r>
              <a:rPr lang="es-ES" sz="2200" dirty="0">
                <a:solidFill>
                  <a:schemeClr val="accent2">
                    <a:lumMod val="75000"/>
                  </a:schemeClr>
                </a:solidFill>
                <a:latin typeface="+mn-lt"/>
              </a:rPr>
              <a:t> </a:t>
            </a:r>
          </a:p>
        </p:txBody>
      </p:sp>
      <p:sp>
        <p:nvSpPr>
          <p:cNvPr id="9" name="Rectángulo 8">
            <a:extLst>
              <a:ext uri="{FF2B5EF4-FFF2-40B4-BE49-F238E27FC236}">
                <a16:creationId xmlns:a16="http://schemas.microsoft.com/office/drawing/2014/main" id="{17086F41-06D7-43CE-8531-8E02E9F50979}"/>
              </a:ext>
            </a:extLst>
          </p:cNvPr>
          <p:cNvSpPr/>
          <p:nvPr/>
        </p:nvSpPr>
        <p:spPr>
          <a:xfrm>
            <a:off x="4033893" y="2060848"/>
            <a:ext cx="4830588" cy="406265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endParaRPr lang="en-GB"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lvl="0" algn="just">
              <a:spcAft>
                <a:spcPts val="0"/>
              </a:spcAft>
              <a:defRPr/>
            </a:pPr>
            <a:r>
              <a:rPr lang="en-GB" sz="2000" b="0" dirty="0">
                <a:solidFill>
                  <a:schemeClr val="accent2">
                    <a:lumMod val="75000"/>
                  </a:schemeClr>
                </a:solidFill>
              </a:rPr>
              <a:t>In people with low back pain, activities such as bending the trunk or lifting weights are associated with significant increases in intradiscal pressure and therefore pain.</a:t>
            </a:r>
            <a:endParaRPr lang="en-GB" sz="2000" b="0" dirty="0">
              <a:solidFill>
                <a:schemeClr val="accent2">
                  <a:lumMod val="75000"/>
                </a:schemeClr>
              </a:solidFill>
              <a:ea typeface="Times New Roman" panose="02020603050405020304" pitchFamily="18" charset="0"/>
            </a:endParaRPr>
          </a:p>
          <a:p>
            <a:pPr lvl="0" algn="just">
              <a:spcAft>
                <a:spcPts val="0"/>
              </a:spcAft>
              <a:defRPr/>
            </a:pPr>
            <a:endParaRPr kumimoji="0" lang="en-GB" sz="2000" b="0"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endParaRPr>
          </a:p>
          <a:p>
            <a:pPr lvl="0" algn="just">
              <a:spcAft>
                <a:spcPts val="0"/>
              </a:spcAft>
              <a:defRPr/>
            </a:pPr>
            <a:r>
              <a:rPr lang="en-GB" sz="2000" b="0" dirty="0">
                <a:solidFill>
                  <a:schemeClr val="accent2">
                    <a:lumMod val="75000"/>
                  </a:schemeClr>
                </a:solidFill>
                <a:ea typeface="Times New Roman" panose="02020603050405020304" pitchFamily="18" charset="0"/>
              </a:rPr>
              <a:t>The biomechanical analysis of these activities provides a more precise definition of them, detecting movement disorders that may be associated with pathology or a functional alteration of the spine.</a:t>
            </a:r>
            <a:endParaRPr kumimoji="0" lang="en-GB" sz="2000" b="0"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endParaRPr>
          </a:p>
        </p:txBody>
      </p:sp>
      <p:pic>
        <p:nvPicPr>
          <p:cNvPr id="6" name="Picture 10">
            <a:extLst>
              <a:ext uri="{FF2B5EF4-FFF2-40B4-BE49-F238E27FC236}">
                <a16:creationId xmlns:a16="http://schemas.microsoft.com/office/drawing/2014/main" id="{3ED93AE4-E55C-4270-BD75-26437CEDEF5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492896"/>
            <a:ext cx="3168351" cy="2366453"/>
          </a:xfrm>
          <a:prstGeom prst="rect">
            <a:avLst/>
          </a:prstGeom>
          <a:noFill/>
          <a:ln w="9525">
            <a:noFill/>
            <a:miter lim="800000"/>
            <a:headEnd/>
            <a:tailEnd/>
          </a:ln>
        </p:spPr>
      </p:pic>
      <p:sp>
        <p:nvSpPr>
          <p:cNvPr id="3" name="Rectángulo 2">
            <a:extLst>
              <a:ext uri="{FF2B5EF4-FFF2-40B4-BE49-F238E27FC236}">
                <a16:creationId xmlns:a16="http://schemas.microsoft.com/office/drawing/2014/main" id="{39AA9B70-9F0D-4E61-BF19-5EB673AC03C3}"/>
              </a:ext>
            </a:extLst>
          </p:cNvPr>
          <p:cNvSpPr/>
          <p:nvPr/>
        </p:nvSpPr>
        <p:spPr>
          <a:xfrm>
            <a:off x="251520" y="4869309"/>
            <a:ext cx="3683455" cy="738664"/>
          </a:xfrm>
          <a:prstGeom prst="rect">
            <a:avLst/>
          </a:prstGeom>
        </p:spPr>
        <p:txBody>
          <a:bodyPr wrap="square">
            <a:spAutoFit/>
          </a:bodyPr>
          <a:lstStyle/>
          <a:p>
            <a:pPr algn="ctr">
              <a:spcBef>
                <a:spcPts val="600"/>
              </a:spcBef>
              <a:spcAft>
                <a:spcPts val="1800"/>
              </a:spcAft>
            </a:pPr>
            <a:r>
              <a:rPr lang="en-GB" sz="1050" b="0" dirty="0">
                <a:solidFill>
                  <a:schemeClr val="tx1"/>
                </a:solidFill>
                <a:ea typeface="Calibri" panose="020F0502020204030204" pitchFamily="34" charset="0"/>
                <a:cs typeface="Times New Roman" panose="02020603050405020304" pitchFamily="18" charset="0"/>
              </a:rPr>
              <a:t>Graphical comparison of intradiscal pressures at L3-L4 during different activities (Image: </a:t>
            </a:r>
            <a:r>
              <a:rPr lang="en-GB" sz="1050" b="0" dirty="0" err="1">
                <a:solidFill>
                  <a:schemeClr val="tx1"/>
                </a:solidFill>
                <a:ea typeface="Calibri" panose="020F0502020204030204" pitchFamily="34" charset="0"/>
              </a:rPr>
              <a:t>Nachemson</a:t>
            </a:r>
            <a:r>
              <a:rPr lang="en-GB" sz="1050" b="0" dirty="0">
                <a:solidFill>
                  <a:schemeClr val="tx1"/>
                </a:solidFill>
                <a:ea typeface="Calibri" panose="020F0502020204030204" pitchFamily="34" charset="0"/>
              </a:rPr>
              <a:t>, A. L. (1976). The lumbar spine an orthopaedic challenge. </a:t>
            </a:r>
            <a:r>
              <a:rPr lang="en-GB" sz="1050" b="0" i="1" dirty="0">
                <a:solidFill>
                  <a:schemeClr val="tx1"/>
                </a:solidFill>
                <a:ea typeface="Calibri" panose="020F0502020204030204" pitchFamily="34" charset="0"/>
              </a:rPr>
              <a:t>spine</a:t>
            </a:r>
            <a:r>
              <a:rPr lang="en-GB" sz="1050" b="0" dirty="0">
                <a:solidFill>
                  <a:schemeClr val="tx1"/>
                </a:solidFill>
                <a:ea typeface="Calibri" panose="020F0502020204030204" pitchFamily="34" charset="0"/>
              </a:rPr>
              <a:t>, </a:t>
            </a:r>
            <a:r>
              <a:rPr lang="en-GB" sz="1050" b="0" i="1" dirty="0">
                <a:solidFill>
                  <a:schemeClr val="tx1"/>
                </a:solidFill>
                <a:ea typeface="Calibri" panose="020F0502020204030204" pitchFamily="34" charset="0"/>
              </a:rPr>
              <a:t>1</a:t>
            </a:r>
            <a:r>
              <a:rPr lang="en-GB" sz="1050" b="0" dirty="0">
                <a:solidFill>
                  <a:schemeClr val="tx1"/>
                </a:solidFill>
                <a:ea typeface="Calibri" panose="020F0502020204030204" pitchFamily="34" charset="0"/>
              </a:rPr>
              <a:t>(1), 59-71)</a:t>
            </a:r>
          </a:p>
        </p:txBody>
      </p:sp>
    </p:spTree>
    <p:extLst>
      <p:ext uri="{BB962C8B-B14F-4D97-AF65-F5344CB8AC3E}">
        <p14:creationId xmlns:p14="http://schemas.microsoft.com/office/powerpoint/2010/main" val="3738371701"/>
      </p:ext>
    </p:extLst>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B9D21-B1D6-492C-B579-26E13E87A0A7}"/>
              </a:ext>
            </a:extLst>
          </p:cNvPr>
          <p:cNvSpPr>
            <a:spLocks noGrp="1"/>
          </p:cNvSpPr>
          <p:nvPr>
            <p:ph type="title"/>
          </p:nvPr>
        </p:nvSpPr>
        <p:spPr>
          <a:xfrm>
            <a:off x="624500" y="1051242"/>
            <a:ext cx="8280920" cy="604837"/>
          </a:xfrm>
        </p:spPr>
        <p:txBody>
          <a:bodyPr/>
          <a:lstStyle/>
          <a:p>
            <a:r>
              <a:rPr lang="pl-PL" sz="2200" dirty="0">
                <a:solidFill>
                  <a:schemeClr val="accent2">
                    <a:lumMod val="75000"/>
                  </a:schemeClr>
                </a:solidFill>
                <a:latin typeface="+mn-lt"/>
              </a:rPr>
              <a:t>Kinematic and kinetic assessment in daily activities</a:t>
            </a:r>
            <a:r>
              <a:rPr lang="es-ES" sz="2200" dirty="0">
                <a:solidFill>
                  <a:schemeClr val="accent2">
                    <a:lumMod val="75000"/>
                  </a:schemeClr>
                </a:solidFill>
                <a:latin typeface="+mn-lt"/>
              </a:rPr>
              <a:t> </a:t>
            </a:r>
          </a:p>
        </p:txBody>
      </p:sp>
      <p:sp>
        <p:nvSpPr>
          <p:cNvPr id="9" name="Rectángulo 8">
            <a:extLst>
              <a:ext uri="{FF2B5EF4-FFF2-40B4-BE49-F238E27FC236}">
                <a16:creationId xmlns:a16="http://schemas.microsoft.com/office/drawing/2014/main" id="{17086F41-06D7-43CE-8531-8E02E9F50979}"/>
              </a:ext>
            </a:extLst>
          </p:cNvPr>
          <p:cNvSpPr/>
          <p:nvPr/>
        </p:nvSpPr>
        <p:spPr>
          <a:xfrm>
            <a:off x="-247673" y="2248743"/>
            <a:ext cx="4572000" cy="369332"/>
          </a:xfrm>
          <a:prstGeom prst="rect">
            <a:avLst/>
          </a:prstGeom>
        </p:spPr>
        <p:txBody>
          <a:bodyPr>
            <a:sp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GB" sz="1800" b="1" i="0" u="none" strike="noStrike" kern="1200" cap="none" spc="0" normalizeH="0" baseline="0" dirty="0">
                <a:ln>
                  <a:noFill/>
                </a:ln>
                <a:solidFill>
                  <a:srgbClr val="000000"/>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Activity: rising from a chair</a:t>
            </a:r>
            <a:endParaRPr kumimoji="0" lang="en-GB" sz="1200" b="1" i="0" u="none" strike="noStrike" kern="1200" cap="none" spc="0" normalizeH="0" baseline="0" dirty="0">
              <a:ln>
                <a:noFill/>
              </a:ln>
              <a:solidFill>
                <a:srgbClr val="000000"/>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p:txBody>
      </p:sp>
      <p:sp>
        <p:nvSpPr>
          <p:cNvPr id="11" name="Rectángulo 10">
            <a:extLst>
              <a:ext uri="{FF2B5EF4-FFF2-40B4-BE49-F238E27FC236}">
                <a16:creationId xmlns:a16="http://schemas.microsoft.com/office/drawing/2014/main" id="{C5737536-660D-4244-B5BA-9AE7C0327081}"/>
              </a:ext>
            </a:extLst>
          </p:cNvPr>
          <p:cNvSpPr/>
          <p:nvPr/>
        </p:nvSpPr>
        <p:spPr>
          <a:xfrm>
            <a:off x="4427984" y="1556793"/>
            <a:ext cx="4572000" cy="4939814"/>
          </a:xfrm>
          <a:prstGeom prst="rect">
            <a:avLst/>
          </a:prstGeom>
        </p:spPr>
        <p:txBody>
          <a:bodyPr wrap="square">
            <a:spAutoFit/>
          </a:bodyPr>
          <a:lstStyle/>
          <a:p>
            <a:pPr lvl="0">
              <a:spcAft>
                <a:spcPts val="0"/>
              </a:spcAft>
              <a:defRPr/>
            </a:pPr>
            <a:r>
              <a:rPr lang="en-GB" sz="1800" dirty="0">
                <a:solidFill>
                  <a:schemeClr val="accent2">
                    <a:lumMod val="75000"/>
                  </a:schemeClr>
                </a:solidFill>
                <a:ea typeface="Times New Roman" panose="02020603050405020304" pitchFamily="18" charset="0"/>
              </a:rPr>
              <a:t>MEASURING EQUIPMENT</a:t>
            </a:r>
            <a:r>
              <a:rPr kumimoji="0" lang="en-GB" sz="1800" b="1"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rPr>
              <a:t>: </a:t>
            </a:r>
            <a:r>
              <a:rPr lang="en-GB" sz="1800" b="0" dirty="0">
                <a:solidFill>
                  <a:schemeClr val="accent2">
                    <a:lumMod val="75000"/>
                  </a:schemeClr>
                </a:solidFill>
                <a:ea typeface="Times New Roman" panose="02020603050405020304" pitchFamily="18" charset="0"/>
              </a:rPr>
              <a:t>Dynamometric platform.</a:t>
            </a:r>
            <a:endParaRPr kumimoji="0" lang="en-GB" sz="1800" b="1"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endParaRPr>
          </a:p>
          <a:p>
            <a:pPr lvl="0">
              <a:lnSpc>
                <a:spcPct val="150000"/>
              </a:lnSpc>
              <a:spcAft>
                <a:spcPts val="0"/>
              </a:spcAft>
              <a:defRPr/>
            </a:pPr>
            <a:r>
              <a:rPr lang="en-GB" sz="1800" dirty="0">
                <a:solidFill>
                  <a:schemeClr val="accent2">
                    <a:lumMod val="75000"/>
                  </a:schemeClr>
                </a:solidFill>
                <a:ea typeface="Times New Roman" panose="02020603050405020304" pitchFamily="18" charset="0"/>
              </a:rPr>
              <a:t>TYPE OF ANALYSIS: </a:t>
            </a:r>
            <a:r>
              <a:rPr lang="en-GB" sz="1800" b="0" dirty="0">
                <a:solidFill>
                  <a:schemeClr val="accent2">
                    <a:lumMod val="75000"/>
                  </a:schemeClr>
                </a:solidFill>
                <a:ea typeface="Times New Roman" panose="02020603050405020304" pitchFamily="18" charset="0"/>
              </a:rPr>
              <a:t>Kinetic</a:t>
            </a:r>
            <a:r>
              <a:rPr kumimoji="0" lang="en-GB" sz="1800" b="0"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rPr>
              <a:t>.</a:t>
            </a: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endParaRPr>
          </a:p>
          <a:p>
            <a:pPr lvl="0" algn="just">
              <a:spcAft>
                <a:spcPts val="0"/>
              </a:spcAft>
            </a:pPr>
            <a:r>
              <a:rPr kumimoji="0" lang="en-GB" sz="1800" b="1"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rPr>
              <a:t>GRAPH: </a:t>
            </a:r>
            <a:r>
              <a:rPr lang="en-GB" sz="1800" b="0" dirty="0">
                <a:solidFill>
                  <a:schemeClr val="accent2">
                    <a:lumMod val="75000"/>
                  </a:schemeClr>
                </a:solidFill>
              </a:rPr>
              <a:t>It represents the different recorded repetitions of the </a:t>
            </a:r>
            <a:r>
              <a:rPr lang="en-GB" sz="1800" dirty="0">
                <a:solidFill>
                  <a:schemeClr val="accent2">
                    <a:lumMod val="75000"/>
                  </a:schemeClr>
                </a:solidFill>
              </a:rPr>
              <a:t>reaction force </a:t>
            </a:r>
            <a:r>
              <a:rPr lang="en-GB" sz="1800" b="0" dirty="0">
                <a:solidFill>
                  <a:schemeClr val="accent2">
                    <a:lumMod val="75000"/>
                  </a:schemeClr>
                </a:solidFill>
              </a:rPr>
              <a:t>during the sit-to-stand movement. The blue band represents the normal pattern of force in this movement.</a:t>
            </a:r>
          </a:p>
          <a:p>
            <a:pPr lvl="0" algn="just">
              <a:spcAft>
                <a:spcPts val="0"/>
              </a:spcAft>
            </a:pPr>
            <a:endParaRPr kumimoji="0" lang="en-GB" sz="1800" b="0" i="0" u="none" strike="noStrike" kern="1200" cap="none" spc="0" normalizeH="0" baseline="0" noProof="0" dirty="0">
              <a:ln>
                <a:noFill/>
              </a:ln>
              <a:solidFill>
                <a:schemeClr val="accent2">
                  <a:lumMod val="75000"/>
                </a:schemeClr>
              </a:solidFill>
              <a:effectLst/>
              <a:uLnTx/>
              <a:uFillTx/>
              <a:sym typeface="Arial" panose="020B0604020202020204" pitchFamily="34" charset="0"/>
            </a:endParaRPr>
          </a:p>
          <a:p>
            <a:pPr algn="just">
              <a:spcAft>
                <a:spcPts val="0"/>
              </a:spcAft>
            </a:pPr>
            <a:r>
              <a:rPr kumimoji="0" lang="en-GB" sz="1800" b="1" i="0" u="none" strike="noStrike" kern="1200" cap="none" spc="0" normalizeH="0" baseline="0" noProof="0" dirty="0">
                <a:ln>
                  <a:noFill/>
                </a:ln>
                <a:solidFill>
                  <a:schemeClr val="accent2">
                    <a:lumMod val="75000"/>
                  </a:schemeClr>
                </a:solidFill>
                <a:effectLst/>
                <a:uLnTx/>
                <a:uFillTx/>
                <a:sym typeface="Arial" panose="020B0604020202020204" pitchFamily="34" charset="0"/>
              </a:rPr>
              <a:t>INTERPRETATION OF THE RESULT: </a:t>
            </a:r>
            <a:r>
              <a:rPr lang="en-GB" sz="1800" b="0" dirty="0">
                <a:solidFill>
                  <a:schemeClr val="accent2">
                    <a:lumMod val="75000"/>
                  </a:schemeClr>
                </a:solidFill>
              </a:rPr>
              <a:t>Repeatable and normal reaction force pattern, which means adequate momentum to perform the sit-to-stand movement (strength and coordination of trunk and lower limbs).</a:t>
            </a: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sym typeface="Arial" panose="020B0604020202020204" pitchFamily="34" charset="0"/>
            </a:endParaRPr>
          </a:p>
        </p:txBody>
      </p:sp>
      <p:pic>
        <p:nvPicPr>
          <p:cNvPr id="7" name="Imagen 6">
            <a:extLst>
              <a:ext uri="{FF2B5EF4-FFF2-40B4-BE49-F238E27FC236}">
                <a16:creationId xmlns:a16="http://schemas.microsoft.com/office/drawing/2014/main" id="{88E0F050-4864-43B2-A452-1BAA3A3E335F}"/>
              </a:ext>
            </a:extLst>
          </p:cNvPr>
          <p:cNvPicPr/>
          <p:nvPr/>
        </p:nvPicPr>
        <p:blipFill>
          <a:blip r:embed="rId3"/>
          <a:stretch>
            <a:fillRect/>
          </a:stretch>
        </p:blipFill>
        <p:spPr>
          <a:xfrm>
            <a:off x="247673" y="2834044"/>
            <a:ext cx="3762375" cy="2600325"/>
          </a:xfrm>
          <a:prstGeom prst="rect">
            <a:avLst/>
          </a:prstGeom>
        </p:spPr>
      </p:pic>
    </p:spTree>
    <p:extLst>
      <p:ext uri="{BB962C8B-B14F-4D97-AF65-F5344CB8AC3E}">
        <p14:creationId xmlns:p14="http://schemas.microsoft.com/office/powerpoint/2010/main" val="3580191632"/>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B9D21-B1D6-492C-B579-26E13E87A0A7}"/>
              </a:ext>
            </a:extLst>
          </p:cNvPr>
          <p:cNvSpPr>
            <a:spLocks noGrp="1"/>
          </p:cNvSpPr>
          <p:nvPr>
            <p:ph type="title"/>
          </p:nvPr>
        </p:nvSpPr>
        <p:spPr>
          <a:xfrm>
            <a:off x="575556" y="1023904"/>
            <a:ext cx="7992888" cy="604837"/>
          </a:xfrm>
        </p:spPr>
        <p:txBody>
          <a:bodyPr/>
          <a:lstStyle/>
          <a:p>
            <a:r>
              <a:rPr lang="pl-PL" sz="2200" dirty="0">
                <a:solidFill>
                  <a:schemeClr val="accent2">
                    <a:lumMod val="75000"/>
                  </a:schemeClr>
                </a:solidFill>
                <a:latin typeface="+mn-lt"/>
              </a:rPr>
              <a:t>Kinematic and kinetic assessment in daily activities</a:t>
            </a:r>
            <a:r>
              <a:rPr lang="es-ES" sz="2200" dirty="0">
                <a:solidFill>
                  <a:schemeClr val="accent2">
                    <a:lumMod val="75000"/>
                  </a:schemeClr>
                </a:solidFill>
                <a:latin typeface="+mn-lt"/>
              </a:rPr>
              <a:t> </a:t>
            </a:r>
          </a:p>
        </p:txBody>
      </p:sp>
      <p:sp>
        <p:nvSpPr>
          <p:cNvPr id="9" name="Rectángulo 8">
            <a:extLst>
              <a:ext uri="{FF2B5EF4-FFF2-40B4-BE49-F238E27FC236}">
                <a16:creationId xmlns:a16="http://schemas.microsoft.com/office/drawing/2014/main" id="{17086F41-06D7-43CE-8531-8E02E9F50979}"/>
              </a:ext>
            </a:extLst>
          </p:cNvPr>
          <p:cNvSpPr/>
          <p:nvPr/>
        </p:nvSpPr>
        <p:spPr>
          <a:xfrm>
            <a:off x="-247673" y="2248743"/>
            <a:ext cx="4572000" cy="646331"/>
          </a:xfrm>
          <a:prstGeom prst="rect">
            <a:avLst/>
          </a:prstGeom>
        </p:spPr>
        <p:txBody>
          <a:bodyPr>
            <a:sp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GB" sz="1800" b="1" i="0" u="none" strike="noStrike" kern="1200" cap="none" spc="0" normalizeH="0" baseline="0" dirty="0">
                <a:ln>
                  <a:noFill/>
                </a:ln>
                <a:solidFill>
                  <a:srgbClr val="000000"/>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Activity: rising from a chair</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GB" sz="1800" b="1" i="0" u="none" strike="noStrike" kern="1200" cap="none" spc="0" normalizeH="0" baseline="0" dirty="0">
                <a:ln>
                  <a:noFill/>
                </a:ln>
                <a:solidFill>
                  <a:srgbClr val="000000"/>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FORCE ASYMMETRY</a:t>
            </a:r>
            <a:endParaRPr kumimoji="0" lang="en-GB" sz="1200" b="1" i="0" u="none" strike="noStrike" kern="1200" cap="none" spc="0" normalizeH="0" baseline="0" dirty="0">
              <a:ln>
                <a:noFill/>
              </a:ln>
              <a:solidFill>
                <a:srgbClr val="000000"/>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p:txBody>
      </p:sp>
      <p:sp>
        <p:nvSpPr>
          <p:cNvPr id="11" name="Rectángulo 10">
            <a:extLst>
              <a:ext uri="{FF2B5EF4-FFF2-40B4-BE49-F238E27FC236}">
                <a16:creationId xmlns:a16="http://schemas.microsoft.com/office/drawing/2014/main" id="{C5737536-660D-4244-B5BA-9AE7C0327081}"/>
              </a:ext>
            </a:extLst>
          </p:cNvPr>
          <p:cNvSpPr/>
          <p:nvPr/>
        </p:nvSpPr>
        <p:spPr>
          <a:xfrm>
            <a:off x="4003595" y="1644402"/>
            <a:ext cx="5047671" cy="4401205"/>
          </a:xfrm>
          <a:prstGeom prst="rect">
            <a:avLst/>
          </a:prstGeom>
        </p:spPr>
        <p:txBody>
          <a:bodyPr wrap="square">
            <a:spAutoFit/>
          </a:bodyPr>
          <a:lstStyle/>
          <a:p>
            <a:pPr lvl="0">
              <a:spcAft>
                <a:spcPts val="0"/>
              </a:spcAft>
              <a:defRPr/>
            </a:pPr>
            <a:r>
              <a:rPr lang="en-GB" sz="2000" dirty="0">
                <a:solidFill>
                  <a:schemeClr val="accent2">
                    <a:lumMod val="75000"/>
                  </a:schemeClr>
                </a:solidFill>
                <a:latin typeface="+mn-lt"/>
                <a:ea typeface="Times New Roman" panose="02020603050405020304" pitchFamily="18" charset="0"/>
                <a:cs typeface="Times New Roman" panose="02020603050405020304" pitchFamily="18" charset="0"/>
              </a:rPr>
              <a:t>MEASURING EQUIPMENT</a:t>
            </a:r>
            <a:r>
              <a:rPr kumimoji="0" lang="en-GB" sz="20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 </a:t>
            </a:r>
            <a:r>
              <a:rPr kumimoji="0" lang="en-GB" sz="2000" b="0"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2</a:t>
            </a:r>
            <a:r>
              <a:rPr kumimoji="0" lang="en-GB" sz="20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 </a:t>
            </a:r>
            <a:r>
              <a:rPr kumimoji="0" lang="en-GB" sz="2000" b="0"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dynamometric platforms.</a:t>
            </a:r>
            <a:endParaRPr kumimoji="0" lang="en-GB" sz="2000" b="0" i="0" u="none" strike="noStrike" kern="1200" cap="none" spc="0" normalizeH="0" baseline="0" noProof="0" dirty="0">
              <a:ln>
                <a:noFill/>
              </a:ln>
              <a:solidFill>
                <a:schemeClr val="accent2">
                  <a:lumMod val="75000"/>
                </a:schemeClr>
              </a:solidFill>
              <a:effectLst/>
              <a:uLnTx/>
              <a:uFillTx/>
              <a:latin typeface="+mn-lt"/>
              <a:cs typeface="Times New Roman" panose="02020603050405020304" pitchFamily="18" charset="0"/>
              <a:sym typeface="Arial" panose="020B0604020202020204" pitchFamily="34" charset="0"/>
            </a:endParaRPr>
          </a:p>
          <a:p>
            <a:pPr marL="0" marR="0" lvl="0" indent="0" algn="l" defTabSz="914400" rtl="0" eaLnBrk="0" fontAlgn="base" latinLnBrk="0" hangingPunct="0">
              <a:lnSpc>
                <a:spcPct val="150000"/>
              </a:lnSpc>
              <a:spcBef>
                <a:spcPct val="0"/>
              </a:spcBef>
              <a:spcAft>
                <a:spcPts val="0"/>
              </a:spcAft>
              <a:buClrTx/>
              <a:buSzTx/>
              <a:buFontTx/>
              <a:buNone/>
              <a:tabLst/>
              <a:defRPr/>
            </a:pPr>
            <a:endParaRPr kumimoji="0" lang="en-GB" sz="20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a:p>
            <a:pPr lvl="0">
              <a:lnSpc>
                <a:spcPct val="150000"/>
              </a:lnSpc>
              <a:spcAft>
                <a:spcPts val="0"/>
              </a:spcAft>
              <a:defRPr/>
            </a:pPr>
            <a:r>
              <a:rPr lang="en-GB" sz="2000" dirty="0">
                <a:solidFill>
                  <a:schemeClr val="accent2">
                    <a:lumMod val="75000"/>
                  </a:schemeClr>
                </a:solidFill>
                <a:latin typeface="+mn-lt"/>
                <a:ea typeface="Times New Roman" panose="02020603050405020304" pitchFamily="18" charset="0"/>
                <a:cs typeface="Times New Roman" panose="02020603050405020304" pitchFamily="18" charset="0"/>
              </a:rPr>
              <a:t>TYPE OF ANALYSIS</a:t>
            </a:r>
            <a:r>
              <a:rPr kumimoji="0" lang="en-GB" sz="20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 </a:t>
            </a:r>
            <a:r>
              <a:rPr kumimoji="0" lang="en-GB" sz="2000" b="0"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Kinetic.</a:t>
            </a: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GB" sz="20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a:p>
            <a:pPr lvl="0" algn="just">
              <a:spcAft>
                <a:spcPts val="0"/>
              </a:spcAft>
            </a:pPr>
            <a:r>
              <a:rPr kumimoji="0" lang="en-GB" sz="20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GRAPH: </a:t>
            </a:r>
            <a:r>
              <a:rPr lang="en-GB" sz="2000" b="0" dirty="0">
                <a:solidFill>
                  <a:schemeClr val="accent2">
                    <a:lumMod val="75000"/>
                  </a:schemeClr>
                </a:solidFill>
                <a:latin typeface="+mn-lt"/>
                <a:cs typeface="Times New Roman" panose="02020603050405020304" pitchFamily="18" charset="0"/>
              </a:rPr>
              <a:t>It represents the reaction force generated by each lower limb during the sit-to-stand movement.</a:t>
            </a:r>
          </a:p>
          <a:p>
            <a:pPr lvl="0" algn="just">
              <a:spcAft>
                <a:spcPts val="0"/>
              </a:spcAft>
            </a:pPr>
            <a:endParaRPr kumimoji="0" lang="en-GB" sz="2000" b="0" i="0" u="none" strike="noStrike" kern="1200" cap="none" spc="0" normalizeH="0" baseline="0" noProof="0" dirty="0">
              <a:ln>
                <a:noFill/>
              </a:ln>
              <a:solidFill>
                <a:schemeClr val="accent2">
                  <a:lumMod val="75000"/>
                </a:schemeClr>
              </a:solidFill>
              <a:effectLst/>
              <a:uLnTx/>
              <a:uFillTx/>
              <a:latin typeface="+mn-lt"/>
              <a:ea typeface="+mn-ea"/>
              <a:cs typeface="Times New Roman" panose="02020603050405020304" pitchFamily="18" charset="0"/>
              <a:sym typeface="Arial" panose="020B0604020202020204" pitchFamily="34" charset="0"/>
            </a:endParaRPr>
          </a:p>
          <a:p>
            <a:pPr lvl="0" algn="just">
              <a:spcAft>
                <a:spcPts val="0"/>
              </a:spcAft>
            </a:pPr>
            <a:r>
              <a:rPr lang="en-GB" sz="2000" dirty="0">
                <a:solidFill>
                  <a:schemeClr val="accent2">
                    <a:lumMod val="75000"/>
                  </a:schemeClr>
                </a:solidFill>
                <a:latin typeface="+mn-lt"/>
                <a:cs typeface="Times New Roman" panose="02020603050405020304" pitchFamily="18" charset="0"/>
              </a:rPr>
              <a:t>INTERPRETATION OF THE RESULT</a:t>
            </a:r>
            <a:r>
              <a:rPr kumimoji="0" lang="en-GB" sz="2000" b="1" i="0" u="none" strike="noStrike" kern="1200" cap="none" spc="0" normalizeH="0" baseline="0" noProof="0" dirty="0">
                <a:ln>
                  <a:noFill/>
                </a:ln>
                <a:solidFill>
                  <a:schemeClr val="accent2">
                    <a:lumMod val="75000"/>
                  </a:schemeClr>
                </a:solidFill>
                <a:effectLst/>
                <a:uLnTx/>
                <a:uFillTx/>
                <a:latin typeface="+mn-lt"/>
                <a:ea typeface="+mn-ea"/>
                <a:cs typeface="Times New Roman" panose="02020603050405020304" pitchFamily="18" charset="0"/>
                <a:sym typeface="Arial" panose="020B0604020202020204" pitchFamily="34" charset="0"/>
              </a:rPr>
              <a:t>: </a:t>
            </a:r>
            <a:r>
              <a:rPr lang="en-GB" sz="2000" b="0" dirty="0">
                <a:solidFill>
                  <a:schemeClr val="accent2">
                    <a:lumMod val="75000"/>
                  </a:schemeClr>
                </a:solidFill>
                <a:latin typeface="+mn-lt"/>
                <a:cs typeface="Times New Roman" panose="02020603050405020304" pitchFamily="18" charset="0"/>
              </a:rPr>
              <a:t>Symmetrical force pattern. Similar weight-bearing on both lower limbs when performing the sit-to-stand movement.</a:t>
            </a:r>
            <a:endParaRPr kumimoji="0" lang="en-GB" sz="2000" b="0" i="0" u="none" strike="noStrike" kern="1200" cap="none" spc="0" normalizeH="0" baseline="0" noProof="0" dirty="0">
              <a:ln>
                <a:noFill/>
              </a:ln>
              <a:solidFill>
                <a:schemeClr val="accent2">
                  <a:lumMod val="75000"/>
                </a:schemeClr>
              </a:solidFill>
              <a:effectLst/>
              <a:uLnTx/>
              <a:uFillTx/>
              <a:latin typeface="+mn-lt"/>
              <a:cs typeface="Times New Roman" panose="02020603050405020304" pitchFamily="18" charset="0"/>
              <a:sym typeface="Arial" panose="020B0604020202020204" pitchFamily="34" charset="0"/>
            </a:endParaRPr>
          </a:p>
        </p:txBody>
      </p:sp>
      <p:pic>
        <p:nvPicPr>
          <p:cNvPr id="6" name="Picture 2">
            <a:extLst>
              <a:ext uri="{FF2B5EF4-FFF2-40B4-BE49-F238E27FC236}">
                <a16:creationId xmlns:a16="http://schemas.microsoft.com/office/drawing/2014/main" id="{80B5DDE3-01DB-4F44-A4DB-9F16A5EEC6A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4257" y="2996952"/>
            <a:ext cx="3801594" cy="2534725"/>
          </a:xfrm>
          <a:prstGeom prst="rect">
            <a:avLst/>
          </a:prstGeom>
          <a:noFill/>
          <a:ln>
            <a:noFill/>
          </a:ln>
        </p:spPr>
      </p:pic>
    </p:spTree>
    <p:extLst>
      <p:ext uri="{BB962C8B-B14F-4D97-AF65-F5344CB8AC3E}">
        <p14:creationId xmlns:p14="http://schemas.microsoft.com/office/powerpoint/2010/main" val="1106947636"/>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seño base">
  <a:themeElements>
    <a:clrScheme name="IBV">
      <a:dk1>
        <a:srgbClr val="000000"/>
      </a:dk1>
      <a:lt1>
        <a:srgbClr val="FFFFFF"/>
      </a:lt1>
      <a:dk2>
        <a:srgbClr val="64A0C8"/>
      </a:dk2>
      <a:lt2>
        <a:srgbClr val="9EC3DE"/>
      </a:lt2>
      <a:accent1>
        <a:srgbClr val="2E5E7E"/>
      </a:accent1>
      <a:accent2>
        <a:srgbClr val="D8693C"/>
      </a:accent2>
      <a:accent3>
        <a:srgbClr val="639B7E"/>
      </a:accent3>
      <a:accent4>
        <a:srgbClr val="777399"/>
      </a:accent4>
      <a:accent5>
        <a:srgbClr val="64A0C8"/>
      </a:accent5>
      <a:accent6>
        <a:srgbClr val="C1D6A6"/>
      </a:accent6>
      <a:hlink>
        <a:srgbClr val="C54C00"/>
      </a:hlink>
      <a:folHlink>
        <a:srgbClr val="3434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41118</TotalTime>
  <Pages>0</Pages>
  <Words>4693</Words>
  <Characters>0</Characters>
  <Application>Microsoft Office PowerPoint</Application>
  <PresentationFormat>Pokaz na ekranie (4:3)</PresentationFormat>
  <Lines>0</Lines>
  <Paragraphs>267</Paragraphs>
  <Slides>23</Slides>
  <Notes>20</Notes>
  <HiddenSlides>0</HiddenSlides>
  <MMClips>0</MMClips>
  <ScaleCrop>false</ScaleCrop>
  <HeadingPairs>
    <vt:vector size="6" baseType="variant">
      <vt:variant>
        <vt:lpstr>Używane czcionki</vt:lpstr>
      </vt:variant>
      <vt:variant>
        <vt:i4>7</vt:i4>
      </vt:variant>
      <vt:variant>
        <vt:lpstr>Motyw</vt:lpstr>
      </vt:variant>
      <vt:variant>
        <vt:i4>4</vt:i4>
      </vt:variant>
      <vt:variant>
        <vt:lpstr>Tytuły slajdów</vt:lpstr>
      </vt:variant>
      <vt:variant>
        <vt:i4>23</vt:i4>
      </vt:variant>
    </vt:vector>
  </HeadingPairs>
  <TitlesOfParts>
    <vt:vector size="34" baseType="lpstr">
      <vt:lpstr>Arial</vt:lpstr>
      <vt:lpstr>Arial Bold</vt:lpstr>
      <vt:lpstr>Bradley Hand ITC</vt:lpstr>
      <vt:lpstr>Calibri</vt:lpstr>
      <vt:lpstr>Gill Sans</vt:lpstr>
      <vt:lpstr>Times New Roman</vt:lpstr>
      <vt:lpstr>Wingdings</vt:lpstr>
      <vt:lpstr>Pantallazo inicio</vt:lpstr>
      <vt:lpstr>Pantallazo cierre</vt:lpstr>
      <vt:lpstr>1_WOIZ - prezentacja "wykładowa"</vt:lpstr>
      <vt:lpstr>Diseño base</vt:lpstr>
      <vt:lpstr>Prezentacja programu PowerPoint</vt:lpstr>
      <vt:lpstr>Prezentacja programu PowerPoint</vt:lpstr>
      <vt:lpstr>Prezentacja programu PowerPoint</vt:lpstr>
      <vt:lpstr>Functional assessment of the lumbar spine </vt:lpstr>
      <vt:lpstr>Assessment of the lumbar range of motion</vt:lpstr>
      <vt:lpstr>Prezentacja programu PowerPoint</vt:lpstr>
      <vt:lpstr>Kinematic and kinetic assessment in daily activities </vt:lpstr>
      <vt:lpstr>Kinematic and kinetic assessment in daily activities </vt:lpstr>
      <vt:lpstr>Kinematic and kinetic assessment in daily activities </vt:lpstr>
      <vt:lpstr>Kinematic and kinetic assessment in daily activities </vt:lpstr>
      <vt:lpstr>Kinematic and kinetic assessment in daily activities </vt:lpstr>
      <vt:lpstr>Force assessment of the lumbar spine</vt:lpstr>
      <vt:lpstr>Force assessment of the lumbar spine</vt:lpstr>
      <vt:lpstr>Example of the outcomes</vt:lpstr>
      <vt:lpstr>The results of a case after performing a functional assessment of the lumbar spine are discussed below. This test kinetically and kinematically analyses the movement of the lumbar spine in simple activities to detect abnormal or non-functional movements secondary to lumbar pain.  The NEDLUMBAR/IBV assessment system was used, together with photogrammetry and two force dynamometric platforms as recording techniques.  To perform the assessment, this system compares the results obtained with those of a group of subjects whose characteristics were comparable to those of the patient (databases consisting of normal and pathological patients segmented by age and gender.)  The assessment protocol is standardised and includes two activities:   Activity of rising from a chair.  Activity of lifting weights.   The results obtained provide biomechanical information about the movement pattern performed such as force, mobility, acceleration and repeatability of the movement, among others.  At the end, the study of the activity is summarised in a functional index. If the result of this index is greater than 90%, the ability of the person assessed to perform the activity falls within normal limits.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Key ideas</vt:lpstr>
      <vt:lpstr>Prezentacja programu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Katarzyna Mleczko</cp:lastModifiedBy>
  <cp:revision>1142</cp:revision>
  <cp:lastPrinted>2011-07-18T19:05:36Z</cp:lastPrinted>
  <dcterms:created xsi:type="dcterms:W3CDTF">2010-06-23T19:02:16Z</dcterms:created>
  <dcterms:modified xsi:type="dcterms:W3CDTF">2021-07-05T11:45:32Z</dcterms:modified>
</cp:coreProperties>
</file>