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 id="2147483699" r:id="rId4"/>
  </p:sldMasterIdLst>
  <p:notesMasterIdLst>
    <p:notesMasterId r:id="rId28"/>
  </p:notesMasterIdLst>
  <p:handoutMasterIdLst>
    <p:handoutMasterId r:id="rId29"/>
  </p:handoutMasterIdLst>
  <p:sldIdLst>
    <p:sldId id="627" r:id="rId5"/>
    <p:sldId id="624" r:id="rId6"/>
    <p:sldId id="671" r:id="rId7"/>
    <p:sldId id="672" r:id="rId8"/>
    <p:sldId id="673" r:id="rId9"/>
    <p:sldId id="677" r:id="rId10"/>
    <p:sldId id="678" r:id="rId11"/>
    <p:sldId id="655" r:id="rId12"/>
    <p:sldId id="656" r:id="rId13"/>
    <p:sldId id="657" r:id="rId14"/>
    <p:sldId id="658" r:id="rId15"/>
    <p:sldId id="665" r:id="rId16"/>
    <p:sldId id="666" r:id="rId17"/>
    <p:sldId id="679" r:id="rId18"/>
    <p:sldId id="297" r:id="rId19"/>
    <p:sldId id="282" r:id="rId20"/>
    <p:sldId id="681" r:id="rId21"/>
    <p:sldId id="675" r:id="rId22"/>
    <p:sldId id="682" r:id="rId23"/>
    <p:sldId id="684" r:id="rId24"/>
    <p:sldId id="685" r:id="rId25"/>
    <p:sldId id="686" r:id="rId26"/>
    <p:sldId id="626" r:id="rId27"/>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 id="2" name="Laura Dolado" initials="LD" lastIdx="1" clrIdx="1">
    <p:extLst>
      <p:ext uri="{19B8F6BF-5375-455C-9EA6-DF929625EA0E}">
        <p15:presenceInfo xmlns:p15="http://schemas.microsoft.com/office/powerpoint/2012/main" userId="c14c9f327f04c4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62673"/>
    <a:srgbClr val="0404E6"/>
    <a:srgbClr val="F262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75219" autoAdjust="0"/>
  </p:normalViewPr>
  <p:slideViewPr>
    <p:cSldViewPr>
      <p:cViewPr varScale="1">
        <p:scale>
          <a:sx n="83" d="100"/>
          <a:sy n="83" d="100"/>
        </p:scale>
        <p:origin x="1800"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Los objetivos que se consiguen con esta unidad didáctica son:</a:t>
            </a:r>
          </a:p>
          <a:p>
            <a:pPr marL="171450" indent="-171450">
              <a:buFont typeface="Arial" panose="020B0604020202020204" pitchFamily="34" charset="0"/>
              <a:buChar char="•"/>
            </a:pPr>
            <a:r>
              <a:rPr lang="pl-PL" sz="1200" kern="1200" dirty="0">
                <a:solidFill>
                  <a:schemeClr val="tx1"/>
                </a:solidFill>
                <a:effectLst/>
                <a:latin typeface="Gill Sans" charset="0"/>
                <a:ea typeface="+mn-ea"/>
                <a:cs typeface="+mn-cs"/>
              </a:rPr>
              <a:t>Reconocer resultados normales de una valoración biomecánica lumbar.</a:t>
            </a:r>
            <a:endParaRPr lang="es-ES" sz="1200" kern="1200" dirty="0">
              <a:solidFill>
                <a:schemeClr val="tx1"/>
              </a:solidFill>
              <a:effectLst/>
              <a:latin typeface="Gill Sans" charset="0"/>
              <a:ea typeface="+mn-ea"/>
              <a:cs typeface="+mn-cs"/>
            </a:endParaRPr>
          </a:p>
          <a:p>
            <a:pPr marL="171450" indent="-171450">
              <a:buFont typeface="Arial" panose="020B0604020202020204" pitchFamily="34" charset="0"/>
              <a:buChar char="•"/>
            </a:pPr>
            <a:r>
              <a:rPr lang="pl-PL" sz="1200" kern="1200" dirty="0">
                <a:solidFill>
                  <a:schemeClr val="tx1"/>
                </a:solidFill>
                <a:effectLst/>
                <a:latin typeface="Gill Sans" charset="0"/>
                <a:ea typeface="+mn-ea"/>
                <a:cs typeface="+mn-cs"/>
              </a:rPr>
              <a:t>Familiarizarse con la interpretación de resultados obtenidos de la valoración biomecánica lumbar en población normal.</a:t>
            </a:r>
            <a:endParaRPr lang="es-ES" sz="1200" kern="1200" dirty="0">
              <a:solidFill>
                <a:schemeClr val="tx1"/>
              </a:solidFill>
              <a:effectLst/>
              <a:latin typeface="Gill Sans" charset="0"/>
              <a:ea typeface="+mn-ea"/>
              <a:cs typeface="+mn-cs"/>
            </a:endParaRPr>
          </a:p>
          <a:p>
            <a:pPr marL="171450" indent="-171450">
              <a:buFont typeface="Arial" panose="020B0604020202020204" pitchFamily="34" charset="0"/>
              <a:buChar char="•"/>
            </a:pPr>
            <a:r>
              <a:rPr lang="pl-PL" sz="1200" kern="1200" dirty="0">
                <a:solidFill>
                  <a:schemeClr val="tx1"/>
                </a:solidFill>
                <a:effectLst/>
                <a:latin typeface="Gill Sans" charset="0"/>
                <a:ea typeface="+mn-ea"/>
                <a:cs typeface="+mn-cs"/>
              </a:rPr>
              <a:t>Familiarizarse con la interpretación de resultados obtenidos de la valoración de fuerza muscular lumbar en población normal.</a:t>
            </a:r>
            <a:endParaRPr lang="es-ES" sz="1200" kern="1200" dirty="0">
              <a:solidFill>
                <a:schemeClr val="tx1"/>
              </a:solidFill>
              <a:effectLst/>
              <a:latin typeface="Gill Sans" charset="0"/>
              <a:ea typeface="+mn-ea"/>
              <a:cs typeface="+mn-cs"/>
            </a:endParaRPr>
          </a:p>
          <a:p>
            <a:pPr marL="171450" indent="-171450">
              <a:buFont typeface="Arial" panose="020B0604020202020204" pitchFamily="34" charset="0"/>
              <a:buChar char="•"/>
            </a:pPr>
            <a:r>
              <a:rPr lang="pl-PL" sz="1200" kern="1200" dirty="0">
                <a:solidFill>
                  <a:schemeClr val="tx1"/>
                </a:solidFill>
                <a:effectLst/>
                <a:latin typeface="Gill Sans" charset="0"/>
                <a:ea typeface="+mn-ea"/>
                <a:cs typeface="+mn-cs"/>
              </a:rPr>
              <a:t>Aplicar conocimientos aprendidos a través de un caso clínico</a:t>
            </a:r>
            <a:endParaRPr lang="es-ES" sz="1200" kern="1200" dirty="0">
              <a:solidFill>
                <a:schemeClr val="tx1"/>
              </a:solidFill>
              <a:effectLst/>
              <a:latin typeface="Gill Sans" charset="0"/>
              <a:ea typeface="+mn-ea"/>
              <a:cs typeface="+mn-cs"/>
            </a:endParaRPr>
          </a:p>
          <a:p>
            <a:pPr eaLnBrk="1" hangingPunct="1"/>
            <a:endParaRPr lang="es-ES" altLang="pl-PL" dirty="0"/>
          </a:p>
          <a:p>
            <a:pPr eaLnBrk="1" hangingPunct="1"/>
            <a:endParaRPr lang="es-ES" altLang="pl-PL" dirty="0"/>
          </a:p>
          <a:p>
            <a:pPr marL="0" indent="0">
              <a:buFont typeface="Arial" panose="020B0604020202020204" pitchFamily="34" charset="0"/>
              <a:buNone/>
            </a:pPr>
            <a:endParaRPr lang="es-ES" sz="1200" kern="1200" dirty="0">
              <a:solidFill>
                <a:schemeClr val="tx1"/>
              </a:solidFill>
              <a:effectLst/>
              <a:latin typeface="Gill Sans" charset="0"/>
              <a:ea typeface="+mn-ea"/>
              <a:cs typeface="+mn-cs"/>
            </a:endParaRPr>
          </a:p>
          <a:p>
            <a:pPr eaLnBrk="1" hangingPunct="1"/>
            <a:endParaRPr lang="es-ES" altLang="pl-PL" dirty="0"/>
          </a:p>
          <a:p>
            <a:pPr eaLnBrk="1" hangingPunct="1"/>
            <a:endParaRPr lang="es-ES" altLang="pl-PL" dirty="0"/>
          </a:p>
          <a:p>
            <a:pPr eaLnBrk="1" hangingPunct="1"/>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Recuerda: 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endParaRPr lang="es-ES" dirty="0"/>
          </a:p>
          <a:p>
            <a:r>
              <a:rPr lang="es-ES" sz="1200" kern="1200" dirty="0">
                <a:solidFill>
                  <a:schemeClr val="tx1"/>
                </a:solidFill>
                <a:effectLst/>
                <a:latin typeface="Gill Sans" charset="0"/>
                <a:ea typeface="+mn-ea"/>
                <a:cs typeface="+mn-cs"/>
              </a:rPr>
              <a:t>Patrón normal: Levantar el peso con una movilidad de tronco más o menos rápida, de forma que se genera un impulso suficiente para levantarlo. Con la magnitud de pesos manejados no suele haber diferencias importantes entre ellos con respecto a la calidad del movimiento. </a:t>
            </a:r>
          </a:p>
          <a:p>
            <a:endParaRPr lang="es-ES" sz="1200" kern="1200" dirty="0">
              <a:solidFill>
                <a:schemeClr val="tx1"/>
              </a:solidFill>
              <a:effectLst/>
              <a:latin typeface="Gill Sans" charset="0"/>
              <a:ea typeface="+mn-ea"/>
              <a:cs typeface="+mn-cs"/>
            </a:endParaRPr>
          </a:p>
          <a:p>
            <a:r>
              <a:rPr lang="es-ES" sz="1200" kern="1200" dirty="0">
                <a:solidFill>
                  <a:schemeClr val="tx1"/>
                </a:solidFill>
                <a:effectLst/>
                <a:latin typeface="Gill Sans" charset="0"/>
                <a:ea typeface="+mn-ea"/>
                <a:cs typeface="+mn-cs"/>
              </a:rPr>
              <a:t>En estas gráficas se representa la velocidad angular de columna frente a su aceleración angular  al realizar la actividad de levantar diferentes pesos de forma consecutiva (0, 5 y 10 kg se corresponden a gráfica movimientos representados en izquierda, centro y derecha). La banda azul representa en patrón normal de fuerza considerado en el equipo de medida utilizado (</a:t>
            </a:r>
            <a:r>
              <a:rPr lang="es-ES" sz="1200" kern="1200" dirty="0" err="1">
                <a:solidFill>
                  <a:schemeClr val="tx1"/>
                </a:solidFill>
                <a:effectLst/>
                <a:latin typeface="Gill Sans" charset="0"/>
                <a:ea typeface="+mn-ea"/>
                <a:cs typeface="+mn-cs"/>
              </a:rPr>
              <a:t>NedLumbar</a:t>
            </a:r>
            <a:r>
              <a:rPr lang="es-ES" sz="1200" kern="1200" dirty="0">
                <a:solidFill>
                  <a:schemeClr val="tx1"/>
                </a:solidFill>
                <a:effectLst/>
                <a:latin typeface="Gill Sans" charset="0"/>
                <a:ea typeface="+mn-ea"/>
                <a:cs typeface="+mn-cs"/>
              </a:rPr>
              <a:t>/IBV). Como se ha visto en la diapositiva anterior, si no hay ningún tipo de patología que afecte a la columna, lo normal es registrar un movimiento con características de rapidez en la ejecución del mismo, tanto al flexionarse para coger el peso (fase de flexión de la actividad) como al levantarlo (fase de extensión de la actividad).</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1839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Recuerda: 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endParaRPr lang="es-ES" dirty="0"/>
          </a:p>
          <a:p>
            <a:r>
              <a:rPr lang="es-ES" sz="1200" kern="1200" dirty="0">
                <a:solidFill>
                  <a:schemeClr val="tx1"/>
                </a:solidFill>
                <a:effectLst/>
                <a:latin typeface="Gill Sans" charset="0"/>
                <a:ea typeface="+mn-ea"/>
                <a:cs typeface="+mn-cs"/>
              </a:rPr>
              <a:t>Patrón normal: Con respecto a la curva buscaremos una pendiente elevada tanto al inicio como al final de la misma, lo que significará que es capaz de producir fuerza y dejarla de producir. El pico máximo que alcanza también depende de los valores de fuerza máximo con los que estemos comparando.</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12</a:t>
            </a:fld>
            <a:endParaRPr lang="pl-PL" altLang="pl-PL"/>
          </a:p>
        </p:txBody>
      </p:sp>
    </p:spTree>
    <p:extLst>
      <p:ext uri="{BB962C8B-B14F-4D97-AF65-F5344CB8AC3E}">
        <p14:creationId xmlns:p14="http://schemas.microsoft.com/office/powerpoint/2010/main" val="99112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kern="1200" dirty="0">
                <a:solidFill>
                  <a:schemeClr val="tx1"/>
                </a:solidFill>
                <a:effectLst/>
                <a:latin typeface="Gill Sans" charset="0"/>
                <a:ea typeface="+mn-ea"/>
                <a:cs typeface="+mn-cs"/>
              </a:rPr>
              <a:t>Entre las personas normales y sanas, la actividad </a:t>
            </a:r>
            <a:r>
              <a:rPr lang="es-ES" sz="1800" kern="1200" dirty="0" err="1">
                <a:solidFill>
                  <a:schemeClr val="tx1"/>
                </a:solidFill>
                <a:effectLst/>
                <a:latin typeface="Gill Sans" charset="0"/>
                <a:ea typeface="+mn-ea"/>
                <a:cs typeface="+mn-cs"/>
              </a:rPr>
              <a:t>EMG´s</a:t>
            </a:r>
            <a:r>
              <a:rPr lang="es-ES" sz="1800" kern="1200" dirty="0">
                <a:solidFill>
                  <a:schemeClr val="tx1"/>
                </a:solidFill>
                <a:effectLst/>
                <a:latin typeface="Gill Sans" charset="0"/>
                <a:ea typeface="+mn-ea"/>
                <a:cs typeface="+mn-cs"/>
              </a:rPr>
              <a:t> durante la flexión de columna, la actividad </a:t>
            </a:r>
            <a:r>
              <a:rPr lang="es-ES" sz="1800" kern="1200" dirty="0" err="1">
                <a:solidFill>
                  <a:schemeClr val="tx1"/>
                </a:solidFill>
                <a:effectLst/>
                <a:latin typeface="Gill Sans" charset="0"/>
                <a:ea typeface="+mn-ea"/>
                <a:cs typeface="+mn-cs"/>
              </a:rPr>
              <a:t>electromiográfica</a:t>
            </a:r>
            <a:r>
              <a:rPr lang="es-ES" sz="1800" kern="1200" dirty="0">
                <a:solidFill>
                  <a:schemeClr val="tx1"/>
                </a:solidFill>
                <a:effectLst/>
                <a:latin typeface="Gill Sans" charset="0"/>
                <a:ea typeface="+mn-ea"/>
                <a:cs typeface="+mn-cs"/>
              </a:rPr>
              <a:t> de los músculos </a:t>
            </a:r>
            <a:r>
              <a:rPr lang="es-ES" sz="1800" kern="1200" dirty="0" err="1">
                <a:solidFill>
                  <a:schemeClr val="tx1"/>
                </a:solidFill>
                <a:effectLst/>
                <a:latin typeface="Gill Sans" charset="0"/>
                <a:ea typeface="+mn-ea"/>
                <a:cs typeface="+mn-cs"/>
              </a:rPr>
              <a:t>paraespinales</a:t>
            </a:r>
            <a:r>
              <a:rPr lang="es-ES" sz="1800" kern="1200" dirty="0">
                <a:solidFill>
                  <a:schemeClr val="tx1"/>
                </a:solidFill>
                <a:effectLst/>
                <a:latin typeface="Gill Sans" charset="0"/>
                <a:ea typeface="+mn-ea"/>
                <a:cs typeface="+mn-cs"/>
              </a:rPr>
              <a:t> lumbares aumenta inicialmente y, a continuación, disminuye a medida que los ligamentos comienzan a soportar el tronco como aumenta el ángulo de flexión. En flexión máxima voluntaria (FMV), la actividad SEMG es a menudo en o por debajo del nivel de la actividad SEMG durante la actividad de estar de pie. </a:t>
            </a:r>
          </a:p>
          <a:p>
            <a:endParaRPr lang="es-ES" sz="1800" kern="1200" dirty="0">
              <a:solidFill>
                <a:schemeClr val="tx1"/>
              </a:solidFill>
              <a:effectLst/>
              <a:latin typeface="Gill Sans" charset="0"/>
              <a:ea typeface="+mn-ea"/>
              <a:cs typeface="+mn-cs"/>
            </a:endParaRPr>
          </a:p>
          <a:p>
            <a:r>
              <a:rPr lang="es-ES" sz="1800" kern="1200" dirty="0">
                <a:solidFill>
                  <a:schemeClr val="tx1"/>
                </a:solidFill>
                <a:effectLst/>
                <a:latin typeface="Gill Sans" charset="0"/>
                <a:ea typeface="+mn-ea"/>
                <a:cs typeface="+mn-cs"/>
              </a:rPr>
              <a:t>Un patrón normal esperable es que aparezca el silencio </a:t>
            </a:r>
            <a:r>
              <a:rPr lang="es-ES" sz="1800" kern="1200" dirty="0" err="1">
                <a:solidFill>
                  <a:schemeClr val="tx1"/>
                </a:solidFill>
                <a:effectLst/>
                <a:latin typeface="Gill Sans" charset="0"/>
                <a:ea typeface="+mn-ea"/>
                <a:cs typeface="+mn-cs"/>
              </a:rPr>
              <a:t>mioeléctrico</a:t>
            </a:r>
            <a:r>
              <a:rPr lang="es-ES" sz="1800" kern="1200" dirty="0">
                <a:solidFill>
                  <a:schemeClr val="tx1"/>
                </a:solidFill>
                <a:effectLst/>
                <a:latin typeface="Gill Sans" charset="0"/>
                <a:ea typeface="+mn-ea"/>
                <a:cs typeface="+mn-cs"/>
              </a:rPr>
              <a:t> (disminución de señal en el momento de máxima flexión de columna). </a:t>
            </a:r>
            <a:endParaRPr lang="es-ES" sz="1800"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13</a:t>
            </a:fld>
            <a:endParaRPr lang="pl-PL" altLang="pl-PL"/>
          </a:p>
        </p:txBody>
      </p:sp>
    </p:spTree>
    <p:extLst>
      <p:ext uri="{BB962C8B-B14F-4D97-AF65-F5344CB8AC3E}">
        <p14:creationId xmlns:p14="http://schemas.microsoft.com/office/powerpoint/2010/main" val="405188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Gill Sans" charset="0"/>
                <a:ea typeface="+mn-ea"/>
                <a:cs typeface="+mn-cs"/>
              </a:rPr>
              <a:t>Se muestran a continuación los resultados que se pueden obtener en la valoración de una persona que no tiene limitación funcional por dolor o patología lumbar. Se aplica una prueba biomecánica que analiza la ejecución de una actividad.</a:t>
            </a:r>
          </a:p>
          <a:p>
            <a:endParaRPr lang="es-ES" sz="1200" kern="1200" dirty="0">
              <a:solidFill>
                <a:schemeClr val="tx1"/>
              </a:solidFill>
              <a:effectLst/>
              <a:latin typeface="Gill Sans" charset="0"/>
              <a:ea typeface="+mn-ea"/>
              <a:cs typeface="+mn-cs"/>
            </a:endParaRPr>
          </a:p>
          <a:p>
            <a:r>
              <a:rPr lang="es-ES" sz="1200" kern="1200" dirty="0">
                <a:solidFill>
                  <a:schemeClr val="tx1"/>
                </a:solidFill>
                <a:effectLst/>
                <a:latin typeface="Gill Sans" charset="0"/>
                <a:ea typeface="+mn-ea"/>
                <a:cs typeface="+mn-cs"/>
              </a:rPr>
              <a:t>Esta prueba analiza cinética y cinemáticamente el movimiento de la columna lumbar en actividades sencillas para detectar movimientos anómalos o no funcionales, secundarios a un cuadro doloroso lumbar. La aplicación informática para la valoración es </a:t>
            </a:r>
            <a:r>
              <a:rPr lang="es-ES" sz="1200" b="1" kern="1200" dirty="0" err="1">
                <a:solidFill>
                  <a:schemeClr val="tx1"/>
                </a:solidFill>
                <a:effectLst/>
                <a:latin typeface="Gill Sans" charset="0"/>
                <a:ea typeface="+mn-ea"/>
                <a:cs typeface="+mn-cs"/>
              </a:rPr>
              <a:t>NedLumbar</a:t>
            </a:r>
            <a:r>
              <a:rPr lang="es-ES" sz="1200" b="1" kern="1200" dirty="0">
                <a:solidFill>
                  <a:schemeClr val="tx1"/>
                </a:solidFill>
                <a:effectLst/>
                <a:latin typeface="Gill Sans" charset="0"/>
                <a:ea typeface="+mn-ea"/>
                <a:cs typeface="+mn-cs"/>
              </a:rPr>
              <a:t>/IBV</a:t>
            </a:r>
            <a:r>
              <a:rPr lang="es-ES" sz="1200" kern="1200" dirty="0">
                <a:solidFill>
                  <a:schemeClr val="tx1"/>
                </a:solidFill>
                <a:effectLst/>
                <a:latin typeface="Gill Sans" charset="0"/>
                <a:ea typeface="+mn-ea"/>
                <a:cs typeface="+mn-cs"/>
              </a:rPr>
              <a:t> y la técnica de registro utilizada es la fotogrametría 3D y las plataformas dinamométricas de fuerza. Para llevar a cabo la valoración, </a:t>
            </a:r>
            <a:r>
              <a:rPr lang="es-ES" sz="1200" kern="1200" dirty="0" err="1">
                <a:solidFill>
                  <a:schemeClr val="tx1"/>
                </a:solidFill>
                <a:effectLst/>
                <a:latin typeface="Gill Sans" charset="0"/>
                <a:ea typeface="+mn-ea"/>
                <a:cs typeface="+mn-cs"/>
              </a:rPr>
              <a:t>Nedlumbar</a:t>
            </a:r>
            <a:r>
              <a:rPr lang="es-ES" sz="1200" kern="1200" dirty="0">
                <a:solidFill>
                  <a:schemeClr val="tx1"/>
                </a:solidFill>
                <a:effectLst/>
                <a:latin typeface="Gill Sans" charset="0"/>
                <a:ea typeface="+mn-ea"/>
                <a:cs typeface="+mn-cs"/>
              </a:rPr>
              <a:t>/IBV compara los parámetros obtenidos con los de un grupo de sujetos comparable a las características del paciente (bases de datos integradas por normales y patológicos, segmentadas por edad y género).</a:t>
            </a:r>
          </a:p>
          <a:p>
            <a:endParaRPr lang="es-ES" sz="1200" kern="1200" dirty="0">
              <a:solidFill>
                <a:schemeClr val="tx1"/>
              </a:solidFill>
              <a:effectLst/>
              <a:latin typeface="Gill Sans" charset="0"/>
              <a:ea typeface="+mn-ea"/>
              <a:cs typeface="+mn-cs"/>
            </a:endParaRPr>
          </a:p>
          <a:p>
            <a:r>
              <a:rPr lang="es-ES" sz="1200" b="0" dirty="0"/>
              <a:t>Al final, el estudio de la actividad queda resumida en un índice funcional. Si el resultado de este índice es mayor del 90% la capacidad de la persona valorada en realizar la actividad entra dentro de la normalidad.</a:t>
            </a:r>
            <a:endParaRPr lang="es-ES" sz="1200" kern="1200" dirty="0">
              <a:solidFill>
                <a:schemeClr val="tx1"/>
              </a:solidFill>
              <a:effectLst/>
              <a:latin typeface="Gill Sans" charset="0"/>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693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diapositiva, se muestran los resultados numéricos y gráficos del análisis biomecánico de la actividad levantarse de una silla. </a:t>
            </a:r>
          </a:p>
          <a:p>
            <a:r>
              <a:rPr lang="es-ES" dirty="0"/>
              <a:t>Nos fijaremos en algunos de los parámetros como son tiempo de ejecución de la actividad, fuerza de reacción, velocidad y aceleración angular de tronco, repetibilidad en la realización del gesto y finalizaremos con un índice que resume la funcionalidad global, al igual que los índices que hemos visto en las escalas funcionales . </a:t>
            </a:r>
          </a:p>
          <a:p>
            <a:pPr marL="171450" indent="-171450" algn="just">
              <a:buFont typeface="Arial" panose="020B0604020202020204" pitchFamily="34" charset="0"/>
              <a:buChar char="•"/>
            </a:pPr>
            <a:r>
              <a:rPr lang="es-ES" dirty="0"/>
              <a:t>El tiempo utilizado en la ejecución de la actividad ha sido de 2.8s, valor que al comparar con datos de normalidad que sirven de referencia indica que es normal se encuentra por encima del 90% que es el límite que se considera de normalidad en este sistema de valoración). Esto significa que la persona valorada ejecuta la actividad en un intervalo de tiempo adecuado y similar al que utilizan las personas sin ningún tipo de dolor o patología. </a:t>
            </a:r>
          </a:p>
          <a:p>
            <a:pPr marL="171450" indent="-171450" algn="just">
              <a:buFont typeface="Arial" panose="020B0604020202020204" pitchFamily="34" charset="0"/>
              <a:buChar char="•"/>
            </a:pPr>
            <a:r>
              <a:rPr lang="es-ES" dirty="0"/>
              <a:t>Otros parámetros interesantes en el análisis de esta actividad, y dentro de la patología de columna, son la fuerza vertical máxima y la asimetría de fuerzas. En este caso, el paciente se está levantando sin dificultad en el impulso (observar la pendiente de la curva de la fuerza de reacción. Es una pendiente muy pronunciada y se ajusta muy bien a la banda de normalidad en todo su recorrido). No hay asimetría con lo que se levanta realizando un apoyo similar en ambos miembros inferiores.</a:t>
            </a:r>
          </a:p>
          <a:p>
            <a:pPr marL="171450" indent="-171450" algn="just">
              <a:buFont typeface="Arial" panose="020B0604020202020204" pitchFamily="34" charset="0"/>
              <a:buChar char="•"/>
            </a:pPr>
            <a:r>
              <a:rPr lang="es-ES" dirty="0"/>
              <a:t>Con respecto a los resultados que hacen referencia a la velocidad y aceleración angular de tronco durante el movimiento, todos se encuentran dentro de los datos que se consideran como de referencia de la normalidad. </a:t>
            </a:r>
          </a:p>
          <a:p>
            <a:pPr marL="171450" indent="-171450" algn="just">
              <a:buFont typeface="Arial" panose="020B0604020202020204" pitchFamily="34" charset="0"/>
              <a:buChar char="•"/>
            </a:pPr>
            <a:r>
              <a:rPr lang="es-ES" dirty="0"/>
              <a:t>La repetibilidad del gesto también ha sido muy elevada, lo que es compatible con un patrón normal de movimiento. </a:t>
            </a:r>
          </a:p>
          <a:p>
            <a:pPr marL="171450" indent="-171450" algn="just">
              <a:buFont typeface="Arial" panose="020B0604020202020204" pitchFamily="34" charset="0"/>
              <a:buChar char="•"/>
            </a:pPr>
            <a:r>
              <a:rPr lang="es-ES" dirty="0"/>
              <a:t>La información final que muestra el sistema de valoración </a:t>
            </a:r>
            <a:r>
              <a:rPr lang="es-ES" sz="1200" b="0" kern="1200" dirty="0" err="1">
                <a:solidFill>
                  <a:schemeClr val="tx1"/>
                </a:solidFill>
                <a:effectLst/>
                <a:latin typeface="Gill Sans" charset="0"/>
                <a:ea typeface="+mn-ea"/>
                <a:cs typeface="+mn-cs"/>
              </a:rPr>
              <a:t>NedLumbar</a:t>
            </a:r>
            <a:r>
              <a:rPr lang="es-ES" sz="1200" b="0" kern="1200" dirty="0">
                <a:solidFill>
                  <a:schemeClr val="tx1"/>
                </a:solidFill>
                <a:effectLst/>
                <a:latin typeface="Gill Sans" charset="0"/>
                <a:ea typeface="+mn-ea"/>
                <a:cs typeface="+mn-cs"/>
              </a:rPr>
              <a:t>/IBV como resultado global del análisis de la actividad, es a través de un índice. El índice de normalidad es aquel que informa de la funcionalidad del paciente con respecto a su movilidad en la realización de esta actividad .Se considera funcionalidad alterada cuando este resultado se encuentra por debajo del 90%. En este caso el índice de funcionalidad (Valoración Global) ha obtenido un resultado del 98%, por lo que estaríamos ante un paciente con una funcionalidad normal en la ejecución de esta actividad y por los datos encontrados, el patrón de movimiento ejecutado sería compatible con un patrón normal y por lo tanto no alterado por el dolor lumbar.  </a:t>
            </a:r>
          </a:p>
          <a:p>
            <a:endParaRPr lang="es-ES" dirty="0"/>
          </a:p>
          <a:p>
            <a:endParaRPr lang="es-ES" dirty="0"/>
          </a:p>
          <a:p>
            <a:r>
              <a:rPr lang="es-ES" sz="1200" b="0" kern="1200" dirty="0">
                <a:solidFill>
                  <a:schemeClr val="tx1"/>
                </a:solidFill>
                <a:effectLst/>
                <a:latin typeface="Gill Sans" charset="0"/>
                <a:ea typeface="+mn-ea"/>
                <a:cs typeface="+mn-cs"/>
              </a:rPr>
              <a:t> </a:t>
            </a:r>
          </a:p>
          <a:p>
            <a:r>
              <a:rPr lang="es-ES" sz="1200" b="0" kern="1200" dirty="0">
                <a:solidFill>
                  <a:schemeClr val="tx1"/>
                </a:solidFill>
                <a:effectLst/>
                <a:latin typeface="Gill Sans" charset="0"/>
                <a:ea typeface="+mn-ea"/>
                <a:cs typeface="+mn-cs"/>
              </a:rPr>
              <a:t> </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16</a:t>
            </a:fld>
            <a:endParaRPr lang="pl-PL" altLang="pl-PL"/>
          </a:p>
        </p:txBody>
      </p:sp>
    </p:spTree>
    <p:extLst>
      <p:ext uri="{BB962C8B-B14F-4D97-AF65-F5344CB8AC3E}">
        <p14:creationId xmlns:p14="http://schemas.microsoft.com/office/powerpoint/2010/main" val="284370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continuación, se muestra en pantalla los resultados de la prueba de Levantar peso. Si te fijas en los parámetros comentados (tiempo de ejecución, fuerza vertical máxima, asimetría de fuerzas, velocidades y aceleración angular) se puede ver que el movimiento que realiza esta persona durante esta actividad está dentro de la normalidad en todos estos parámetro, y por lo tanto su dolor lumbar no le afecta a la rapidez y forma de ejecución del movimiento. Únicamente, mirando la tabla, se encuentra un déficit en la rotación del tronco al levantar el peso más elevado. Este déficit (62% de normalidad) puede estar relacionada con la dificultad en el manejo de la carga mayor. El resto de parámetros están dentro de lo que se considera por el sistema de medida como un patrón normal, y por tanto, el índice final de funcionalidad en la ejecución de la actividad indica, con un 91% de normalidad, que el paciente se mueve y realiza el gesto compatible con un patrón que se puede considerar normal.</a:t>
            </a:r>
          </a:p>
          <a:p>
            <a:r>
              <a:rPr lang="es-ES" dirty="0"/>
              <a:t>En esta pantalla se muestran los resultados numéricos y gráficos del análisis biomecánico de la actividad levantar un peso. Si nos fijamos en los parámetros comentados en la diapositiva anterior (tiempo de ejecución, fuerza vertical máxima, asimetría de fuerzas, velocidades y aceleración angular) los resultados son los siguientes:</a:t>
            </a:r>
          </a:p>
          <a:p>
            <a:pPr marL="171450" indent="-171450">
              <a:buFont typeface="Arial" panose="020B0604020202020204" pitchFamily="34" charset="0"/>
              <a:buChar char="•"/>
            </a:pPr>
            <a:r>
              <a:rPr lang="es-ES" dirty="0"/>
              <a:t>El tiempo utilizado en la ejecución de la actividad ha sido elevado para todos los pesos levantados con lo que es compatible con un gesto normal y de fácil ejecución.</a:t>
            </a:r>
          </a:p>
          <a:p>
            <a:pPr marL="171450" indent="-171450">
              <a:buFont typeface="Arial" panose="020B0604020202020204" pitchFamily="34" charset="0"/>
              <a:buChar char="•"/>
            </a:pPr>
            <a:r>
              <a:rPr lang="es-ES" dirty="0"/>
              <a:t>A nivel de la fuerza de reacción los resultados obtenidos también son normales, existiendo un buen impulso en el levantamiento de las cargas y sin afectación por el aumento de la misma. </a:t>
            </a:r>
          </a:p>
          <a:p>
            <a:pPr marL="171450" indent="-171450">
              <a:buFont typeface="Arial" panose="020B0604020202020204" pitchFamily="34" charset="0"/>
              <a:buChar char="•"/>
            </a:pPr>
            <a:r>
              <a:rPr lang="es-ES" dirty="0"/>
              <a:t>Con respecto a los resultados que hacen referencia a la velocidad y aceleración angular de tronco durante el movimiento, todos se encuentran dentro de la referencia de normalidad. Estos resultados significan buena movilidad de la columna para la ejecución de estas actividades, sin objetivarse alteración en el momento en el que está levantando el peso (momento en la que existe mayor sobrecarga a nivel de la columna). </a:t>
            </a:r>
          </a:p>
          <a:p>
            <a:pPr marL="171450" indent="-171450">
              <a:buFont typeface="Arial" panose="020B0604020202020204" pitchFamily="34" charset="0"/>
              <a:buChar char="•"/>
            </a:pPr>
            <a:r>
              <a:rPr lang="es-ES" dirty="0"/>
              <a:t>La repetibilidad del gesto también ha sido muy buena y compatible con un patrón de movimiento sin dolor. </a:t>
            </a:r>
          </a:p>
          <a:p>
            <a:pPr marL="171450" indent="-171450">
              <a:buFont typeface="Arial" panose="020B0604020202020204" pitchFamily="34" charset="0"/>
              <a:buChar char="•"/>
            </a:pPr>
            <a:r>
              <a:rPr lang="es-ES" dirty="0"/>
              <a:t>La información final que muestra el sistema de valoración </a:t>
            </a:r>
            <a:r>
              <a:rPr lang="es-ES" sz="1200" b="0" kern="1200" dirty="0" err="1">
                <a:solidFill>
                  <a:schemeClr val="tx1"/>
                </a:solidFill>
                <a:effectLst/>
                <a:latin typeface="Gill Sans" charset="0"/>
                <a:ea typeface="+mn-ea"/>
                <a:cs typeface="+mn-cs"/>
              </a:rPr>
              <a:t>NedLumbar</a:t>
            </a:r>
            <a:r>
              <a:rPr lang="es-ES" sz="1200" b="0" kern="1200" dirty="0">
                <a:solidFill>
                  <a:schemeClr val="tx1"/>
                </a:solidFill>
                <a:effectLst/>
                <a:latin typeface="Gill Sans" charset="0"/>
                <a:ea typeface="+mn-ea"/>
                <a:cs typeface="+mn-cs"/>
              </a:rPr>
              <a:t>/IBV como resultado global del análisis de la actividad, indica con un resultado del 91%, que estaríamos ante un paciente con una funcionalidad normal en la ejecución de esta actividad y por los datos encontrados, el patrón de movimiento ejecutado sería compatible con un patrón de funcionalidad no afectada por el dolor lumbar. </a:t>
            </a:r>
            <a:endParaRPr lang="es-ES" dirty="0"/>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60074-FDDF-4DBC-B33D-F184AF9FAA9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352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continuación se da paso a la actividad que los alumnos deben realizar en clase. Se les va a entregar un documento sobre un caso clínico el cual está basado en la realización de una prueba biomecánica para valorar la amplitud de movimiento del raquis lumbar mediante técnica de doble </a:t>
            </a:r>
            <a:r>
              <a:rPr lang="es-ES" dirty="0" err="1"/>
              <a:t>inclinometría</a:t>
            </a:r>
            <a:r>
              <a:rPr lang="es-ES" dirty="0"/>
              <a:t>. Los alumnos leerán y  realizarán las actividades que en él se le indican. Al final, interpretarán los resultados que se muestran del caso clínico siguiendo una guía de preguntas que se muestran en la siguiente diapositiva y de la que ellos disponen en su documento.</a:t>
            </a:r>
          </a:p>
          <a:p>
            <a:r>
              <a:rPr lang="es-ES" dirty="0"/>
              <a:t>Al final de la actividad, el profesor guiará a los alumnos para poner en común los resultados comentados.</a:t>
            </a:r>
          </a:p>
          <a:p>
            <a:r>
              <a:rPr lang="es-ES" dirty="0"/>
              <a:t>Este actividad puede ser realizada de forma individual u organizando grupos en clase. Es recomendable un máximo de 4-5 personas por grupo.</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9212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alumnos, tras la lectura revisión del caso clínico presentado, buscarán la respuesta a estas preguntas para posteriormente ponerlas en común con el profesor y el resto de la clase. El profesor puede añadir todas aquellas que considere interesantes para el caso y su valoración biomecánica.</a:t>
            </a:r>
          </a:p>
          <a:p>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233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profesor tiene aquí una conjunto de respuestas a las preguntas planteadas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46930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profesor tiene aquí una conjunto de respuestas a las preguntas planteadas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353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CE8F2554-130F-48AA-987F-1BF7F5359183}"/>
              </a:ext>
            </a:extLst>
          </p:cNvPr>
          <p:cNvSpPr>
            <a:spLocks noGrp="1" noRot="1" noChangeAspect="1" noChangeArrowheads="1" noTextEdit="1"/>
          </p:cNvSpPr>
          <p:nvPr>
            <p:ph type="sldImg"/>
          </p:nvPr>
        </p:nvSpPr>
        <p:spPr>
          <a:ln/>
        </p:spPr>
      </p:sp>
      <p:sp>
        <p:nvSpPr>
          <p:cNvPr id="15363" name="Symbol zastępczy notatek 2">
            <a:extLst>
              <a:ext uri="{FF2B5EF4-FFF2-40B4-BE49-F238E27FC236}">
                <a16:creationId xmlns:a16="http://schemas.microsoft.com/office/drawing/2014/main" id="{9F5C067B-2F72-45A2-BC3B-24F5609AF6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pl-PL" noProof="0" dirty="0"/>
              <a:t>Para </a:t>
            </a:r>
            <a:r>
              <a:rPr lang="en-GB" altLang="pl-PL" noProof="0" dirty="0" err="1"/>
              <a:t>conseguir</a:t>
            </a:r>
            <a:r>
              <a:rPr lang="en-GB" altLang="pl-PL" noProof="0" dirty="0"/>
              <a:t> los </a:t>
            </a:r>
            <a:r>
              <a:rPr lang="en-GB" altLang="pl-PL" noProof="0" dirty="0" err="1"/>
              <a:t>objetivos</a:t>
            </a:r>
            <a:r>
              <a:rPr lang="en-GB" altLang="pl-PL" noProof="0" dirty="0"/>
              <a:t> </a:t>
            </a:r>
            <a:r>
              <a:rPr lang="en-GB" altLang="pl-PL" noProof="0" dirty="0" err="1"/>
              <a:t>mostrados</a:t>
            </a:r>
            <a:r>
              <a:rPr lang="en-GB" altLang="pl-PL" noProof="0" dirty="0"/>
              <a:t>, </a:t>
            </a:r>
            <a:r>
              <a:rPr lang="en-GB" altLang="pl-PL" noProof="0" dirty="0" err="1"/>
              <a:t>en</a:t>
            </a:r>
            <a:r>
              <a:rPr lang="en-GB" altLang="pl-PL" noProof="0" dirty="0"/>
              <a:t> el material </a:t>
            </a:r>
            <a:r>
              <a:rPr lang="en-GB" altLang="pl-PL" noProof="0" dirty="0" err="1"/>
              <a:t>teórico</a:t>
            </a:r>
            <a:r>
              <a:rPr lang="en-GB" altLang="pl-PL" noProof="0" dirty="0"/>
              <a:t> de la </a:t>
            </a:r>
            <a:r>
              <a:rPr lang="en-GB" altLang="pl-PL" noProof="0" dirty="0" err="1"/>
              <a:t>unidad</a:t>
            </a:r>
            <a:r>
              <a:rPr lang="en-GB" altLang="pl-PL" noProof="0" dirty="0"/>
              <a:t> </a:t>
            </a:r>
            <a:r>
              <a:rPr lang="en-GB" altLang="pl-PL" noProof="0" dirty="0" err="1"/>
              <a:t>didáctica</a:t>
            </a:r>
            <a:r>
              <a:rPr lang="en-GB" altLang="pl-PL" noProof="0" dirty="0"/>
              <a:t> se </a:t>
            </a:r>
            <a:r>
              <a:rPr lang="en-GB" altLang="pl-PL" noProof="0" dirty="0" err="1"/>
              <a:t>desarrollan</a:t>
            </a:r>
            <a:r>
              <a:rPr lang="en-GB" altLang="pl-PL" noProof="0" dirty="0"/>
              <a:t> los </a:t>
            </a:r>
            <a:r>
              <a:rPr lang="en-GB" altLang="pl-PL" noProof="0" dirty="0" err="1"/>
              <a:t>siguientes</a:t>
            </a:r>
            <a:r>
              <a:rPr lang="en-GB" altLang="pl-PL" noProof="0" dirty="0"/>
              <a:t> </a:t>
            </a:r>
            <a:r>
              <a:rPr lang="en-GB" altLang="pl-PL" noProof="0" dirty="0" err="1"/>
              <a:t>conceptos</a:t>
            </a:r>
            <a:r>
              <a:rPr lang="en-GB" altLang="pl-PL" noProof="0" dirty="0"/>
              <a:t>:</a:t>
            </a:r>
          </a:p>
          <a:p>
            <a:pPr eaLnBrk="1" hangingPunct="1"/>
            <a:r>
              <a:rPr lang="en-GB" altLang="pl-PL" noProof="0" dirty="0"/>
              <a:t> </a:t>
            </a:r>
            <a:r>
              <a:rPr lang="en-GB" sz="2000" b="0" noProof="0" dirty="0">
                <a:solidFill>
                  <a:schemeClr val="accent2">
                    <a:lumMod val="75000"/>
                  </a:schemeClr>
                </a:solidFill>
              </a:rPr>
              <a:t>	</a:t>
            </a:r>
          </a:p>
          <a:p>
            <a:pPr marL="342900" indent="-342900">
              <a:buFont typeface="Arial" panose="020B0604020202020204" pitchFamily="34" charset="0"/>
              <a:buChar char="•"/>
              <a:defRPr/>
            </a:pPr>
            <a:r>
              <a:rPr lang="en-GB" sz="2000" b="0" noProof="0" dirty="0" err="1">
                <a:solidFill>
                  <a:schemeClr val="accent2">
                    <a:lumMod val="75000"/>
                  </a:schemeClr>
                </a:solidFill>
              </a:rPr>
              <a:t>Valoración</a:t>
            </a:r>
            <a:r>
              <a:rPr lang="en-GB" sz="2000" b="0" noProof="0" dirty="0">
                <a:solidFill>
                  <a:schemeClr val="accent2">
                    <a:lumMod val="75000"/>
                  </a:schemeClr>
                </a:solidFill>
              </a:rPr>
              <a:t> functional de la </a:t>
            </a:r>
            <a:r>
              <a:rPr lang="en-GB" sz="2000" b="0" noProof="0" dirty="0" err="1">
                <a:solidFill>
                  <a:schemeClr val="accent2">
                    <a:lumMod val="75000"/>
                  </a:schemeClr>
                </a:solidFill>
              </a:rPr>
              <a:t>columna</a:t>
            </a:r>
            <a:r>
              <a:rPr lang="en-GB" sz="2000" b="0" noProof="0" dirty="0">
                <a:solidFill>
                  <a:schemeClr val="accent2">
                    <a:lumMod val="75000"/>
                  </a:schemeClr>
                </a:solidFill>
              </a:rPr>
              <a:t> lumbar y los </a:t>
            </a:r>
            <a:r>
              <a:rPr lang="en-GB" sz="2000" b="0" noProof="0" dirty="0" err="1">
                <a:solidFill>
                  <a:schemeClr val="accent2">
                    <a:lumMod val="75000"/>
                  </a:schemeClr>
                </a:solidFill>
              </a:rPr>
              <a:t>factores</a:t>
            </a:r>
            <a:r>
              <a:rPr lang="en-GB" sz="2000" b="0" noProof="0" dirty="0">
                <a:solidFill>
                  <a:schemeClr val="accent2">
                    <a:lumMod val="75000"/>
                  </a:schemeClr>
                </a:solidFill>
              </a:rPr>
              <a:t> que </a:t>
            </a:r>
            <a:r>
              <a:rPr lang="en-GB" sz="2000" b="0" noProof="0" dirty="0" err="1">
                <a:solidFill>
                  <a:schemeClr val="accent2">
                    <a:lumMod val="75000"/>
                  </a:schemeClr>
                </a:solidFill>
              </a:rPr>
              <a:t>influyen</a:t>
            </a:r>
            <a:r>
              <a:rPr lang="en-GB" sz="2000" b="0" noProof="0" dirty="0">
                <a:solidFill>
                  <a:schemeClr val="accent2">
                    <a:lumMod val="75000"/>
                  </a:schemeClr>
                </a:solidFill>
              </a:rPr>
              <a:t> </a:t>
            </a:r>
            <a:r>
              <a:rPr lang="en-GB" sz="2000" b="0" noProof="0" dirty="0" err="1">
                <a:solidFill>
                  <a:schemeClr val="accent2">
                    <a:lumMod val="75000"/>
                  </a:schemeClr>
                </a:solidFill>
              </a:rPr>
              <a:t>en</a:t>
            </a:r>
            <a:r>
              <a:rPr lang="en-GB" sz="2000" b="0" noProof="0" dirty="0">
                <a:solidFill>
                  <a:schemeClr val="accent2">
                    <a:lumMod val="75000"/>
                  </a:schemeClr>
                </a:solidFill>
              </a:rPr>
              <a:t> los </a:t>
            </a:r>
            <a:r>
              <a:rPr lang="en-GB" sz="2000" b="0" noProof="0" dirty="0" err="1">
                <a:solidFill>
                  <a:schemeClr val="accent2">
                    <a:lumMod val="75000"/>
                  </a:schemeClr>
                </a:solidFill>
              </a:rPr>
              <a:t>resultados</a:t>
            </a:r>
            <a:r>
              <a:rPr lang="en-GB" sz="2000" b="0" noProof="0" dirty="0">
                <a:solidFill>
                  <a:schemeClr val="accent2">
                    <a:lumMod val="75000"/>
                  </a:schemeClr>
                </a:solidFill>
              </a:rPr>
              <a:t> de la </a:t>
            </a:r>
            <a:r>
              <a:rPr lang="en-GB" sz="2000" b="0" noProof="0" dirty="0" err="1">
                <a:solidFill>
                  <a:schemeClr val="accent2">
                    <a:lumMod val="75000"/>
                  </a:schemeClr>
                </a:solidFill>
              </a:rPr>
              <a:t>valoración</a:t>
            </a:r>
            <a:r>
              <a:rPr lang="en-GB" sz="2000" b="0" noProof="0" dirty="0">
                <a:solidFill>
                  <a:schemeClr val="accent2">
                    <a:lumMod val="75000"/>
                  </a:schemeClr>
                </a:solidFill>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Valoración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del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rango</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movimiento</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lumbar</a:t>
            </a:r>
            <a:r>
              <a:rPr lang="en-GB" sz="2000" b="0" noProof="0" dirty="0">
                <a:solidFill>
                  <a:schemeClr val="accent2">
                    <a:lumMod val="75000"/>
                  </a:schemeClr>
                </a:solidFill>
              </a:rPr>
              <a:t>. </a:t>
            </a:r>
            <a:r>
              <a:rPr lang="en-GB" sz="2000" b="0" noProof="0" dirty="0" err="1">
                <a:solidFill>
                  <a:schemeClr val="accent2">
                    <a:lumMod val="75000"/>
                  </a:schemeClr>
                </a:solidFill>
              </a:rPr>
              <a:t>Uso</a:t>
            </a:r>
            <a:r>
              <a:rPr lang="en-GB" sz="2000" b="0" noProof="0" dirty="0">
                <a:solidFill>
                  <a:schemeClr val="accent2">
                    <a:lumMod val="75000"/>
                  </a:schemeClr>
                </a:solidFill>
              </a:rPr>
              <a:t> de </a:t>
            </a:r>
            <a:r>
              <a:rPr lang="en-GB" sz="2000" b="0" noProof="0" dirty="0" err="1">
                <a:solidFill>
                  <a:schemeClr val="accent2">
                    <a:lumMod val="75000"/>
                  </a:schemeClr>
                </a:solidFill>
              </a:rPr>
              <a:t>inclinómetros</a:t>
            </a:r>
            <a:r>
              <a:rPr lang="en-GB" sz="2000" b="0" noProof="0" dirty="0">
                <a:solidFill>
                  <a:schemeClr val="accent2">
                    <a:lumMod val="75000"/>
                  </a:schemeClr>
                </a:solidFill>
              </a:rPr>
              <a:t> y normative de la </a:t>
            </a:r>
            <a:r>
              <a:rPr lang="en-GB" sz="2000" b="0" noProof="0" dirty="0" err="1">
                <a:solidFill>
                  <a:schemeClr val="accent2">
                    <a:lumMod val="75000"/>
                  </a:schemeClr>
                </a:solidFill>
              </a:rPr>
              <a:t>Asociación</a:t>
            </a:r>
            <a:r>
              <a:rPr lang="en-GB" sz="2000" b="0" noProof="0" dirty="0">
                <a:solidFill>
                  <a:schemeClr val="accent2">
                    <a:lumMod val="75000"/>
                  </a:schemeClr>
                </a:solidFill>
              </a:rPr>
              <a:t> Americana </a:t>
            </a:r>
            <a:r>
              <a:rPr lang="en-GB" sz="2000" b="0" noProof="0" dirty="0" err="1">
                <a:solidFill>
                  <a:schemeClr val="accent2">
                    <a:lumMod val="75000"/>
                  </a:schemeClr>
                </a:solidFill>
              </a:rPr>
              <a:t>Médica</a:t>
            </a:r>
            <a:r>
              <a:rPr lang="en-GB" sz="2000" b="0" noProof="0" dirty="0">
                <a:solidFill>
                  <a:schemeClr val="accent2">
                    <a:lumMod val="75000"/>
                  </a:schemeClr>
                </a:solidFill>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Valoración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cinemática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 la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columna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lumbar</a:t>
            </a:r>
            <a:r>
              <a:rPr lang="en-GB" sz="2000" b="0" noProof="0" dirty="0">
                <a:solidFill>
                  <a:schemeClr val="accent2">
                    <a:lumMod val="75000"/>
                  </a:schemeClr>
                </a:solidFill>
              </a:rPr>
              <a:t>, </a:t>
            </a:r>
            <a:r>
              <a:rPr lang="es-ES" sz="2000" b="0" dirty="0">
                <a:solidFill>
                  <a:schemeClr val="accent2">
                    <a:lumMod val="75000"/>
                  </a:schemeClr>
                </a:solidFill>
              </a:rPr>
              <a:t>destacando lo resultados cinemáticos más frecuentemente utilizados en la evaluación clínica.</a:t>
            </a:r>
            <a:endParaRPr lang="en-GB" sz="2000" b="0" noProof="0" dirty="0">
              <a:solidFill>
                <a:schemeClr val="accent2">
                  <a:lumMod val="75000"/>
                </a:schemeClr>
              </a:solidFill>
            </a:endParaRPr>
          </a:p>
          <a:p>
            <a:pPr marL="342900" indent="-342900">
              <a:buFont typeface="Arial" panose="020B0604020202020204" pitchFamily="34" charset="0"/>
              <a:buChar char="•"/>
              <a:defRPr/>
            </a:pP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Valoración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cinemática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y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cinética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en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las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actividades</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 la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vida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diaria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y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dolor</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lumbar. </a:t>
            </a:r>
            <a:r>
              <a:rPr lang="es-ES" sz="2000" b="0" dirty="0">
                <a:solidFill>
                  <a:schemeClr val="accent2">
                    <a:lumMod val="75000"/>
                  </a:schemeClr>
                </a:solidFill>
              </a:rPr>
              <a:t>Este apartado se centra en los resultados obtenidos del análisis biomecánico de actividades de la vida diaria que frecuentemente se ven alteradas en el caso de patología lumbar con dolor.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Valoración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 la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fuerza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en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la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columna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lumbar. </a:t>
            </a:r>
            <a:r>
              <a:rPr lang="es-ES" sz="2000" b="0" dirty="0">
                <a:solidFill>
                  <a:schemeClr val="accent2">
                    <a:lumMod val="75000"/>
                  </a:schemeClr>
                </a:solidFill>
              </a:rPr>
              <a:t>Aquí se hace referencia a los resultados de la valoración isocinética de la musculatura lumbar, y al análisis de la actividad muscular lumbar con electromiografía de superficie y estudiando un fenómeno concreto de señal</a:t>
            </a:r>
            <a:r>
              <a:rPr lang="en-GB" altLang="pl-PL" noProof="0" dirty="0"/>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s-ES" altLang="pl-PL" dirty="0"/>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s-ES" altLang="pl-PL" dirty="0"/>
              <a:t>El contenido de la clase finaliza con las ideas más importantes de la unidad didáctica.</a:t>
            </a:r>
            <a:endParaRPr lang="pl-PL" altLang="pl-PL" dirty="0"/>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GB" altLang="pl-PL" noProof="0" dirty="0"/>
          </a:p>
        </p:txBody>
      </p:sp>
      <p:sp>
        <p:nvSpPr>
          <p:cNvPr id="15364" name="Symbol zastępczy numeru slajdu 3">
            <a:extLst>
              <a:ext uri="{FF2B5EF4-FFF2-40B4-BE49-F238E27FC236}">
                <a16:creationId xmlns:a16="http://schemas.microsoft.com/office/drawing/2014/main" id="{DC2E4FCC-53D6-47B3-8A1B-96C1E3EC33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60717B-278A-4296-87D0-F52E86183D74}" type="slidenum">
              <a:rPr kumimoji="0" lang="pl-PL" altLang="pl-PL" sz="1200" b="0" i="0" u="none" strike="noStrike" kern="1200" cap="none" spc="0" normalizeH="0" baseline="0" noProof="0" smtClean="0">
                <a:ln>
                  <a:noFill/>
                </a:ln>
                <a:solidFill>
                  <a:srgbClr val="000000"/>
                </a:solidFill>
                <a:effectLst/>
                <a:uLnTx/>
                <a:uFillTx/>
                <a:latin typeface="Gill Sans"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l-PL" altLang="pl-PL" sz="1200" b="0" i="0" u="none" strike="noStrike" kern="1200" cap="none" spc="0" normalizeH="0" baseline="0" noProof="0">
              <a:ln>
                <a:noFill/>
              </a:ln>
              <a:solidFill>
                <a:srgbClr val="000000"/>
              </a:solidFill>
              <a:effectLst/>
              <a:uLnTx/>
              <a:uFillTx/>
              <a:latin typeface="Gill Sans"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8212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finalizar, estas son algunas de las ideas más importantes comentadas a lo largo de esta unidad didáctica.</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22</a:t>
            </a:fld>
            <a:endParaRPr lang="pl-PL" altLang="pl-PL"/>
          </a:p>
        </p:txBody>
      </p:sp>
    </p:spTree>
    <p:extLst>
      <p:ext uri="{BB962C8B-B14F-4D97-AF65-F5344CB8AC3E}">
        <p14:creationId xmlns:p14="http://schemas.microsoft.com/office/powerpoint/2010/main" val="135636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evaluar la columna lumbar desde el punto de vista biomecánico recordad que es importante saber cual es el objetivo de la valoración, que técnica instrumental se puede utilizar con ese objetivo y cuales son los resultados a nivel general que se obtienen al utilizar las mismas.</a:t>
            </a:r>
          </a:p>
          <a:p>
            <a:r>
              <a:rPr lang="es-ES" dirty="0"/>
              <a:t>En esta diapositiva se presentan de forma esquemática las funciones que se valoran en columna (movilidad y fuerza), las técnicas instrumentales frecuentemente utilizadas para valorar estas funciones y algunos de los resultados que con mayor frecuencia se encuentran en los informes clínicos de estas valoraciones.</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7784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valorar el rango de movimiento del raquis lumbar se puede utilizar una técnica de doble inclinómetro.</a:t>
            </a:r>
          </a:p>
          <a:p>
            <a:r>
              <a:rPr lang="es-ES" dirty="0"/>
              <a:t>Los resultados los puedes encontrar en dos tipos de formato: Numérico y/o gráfico.</a:t>
            </a:r>
          </a:p>
          <a:p>
            <a:r>
              <a:rPr lang="es-ES" dirty="0"/>
              <a:t>Estos resultados se muestran en la tabla inferior, y derivan de los cálculos que se realizan con los datos registrados en los inclinómetros para cada una de las posiciones de medida (tabla superior con resultado de cada inclinómetro en posición neutra, en máxima flexión y en máxima extensión).</a:t>
            </a:r>
          </a:p>
          <a:p>
            <a:r>
              <a:rPr lang="es-ES" dirty="0"/>
              <a:t>En el caso de la columna es importante tener datos de referencia de población normal con los que poder comparar los mismos. En el gráfico de la derecha se muestran los resultados de la medida en relación a valores de referencia de la Asociación Médica Americana (AMA). Es recomendable que estos datos provengan de medidas realizadas con un mismo protocolo y técnica instrumental. También sería recomendable que los datos estuviesen segmentados, fundamentalmente por edad.</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8901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Aquí se muestra el resultado gráfico de un análisis cinemático de la columna lumbar en el movimiento de flexo/extensión. 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Patrón normal: Un movimiento normal se relaciona con velocidad más o menos rápida y buena amplitud de movimiento del raquis lumbar. </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1438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Gill Sans" charset="0"/>
                <a:ea typeface="+mn-ea"/>
                <a:cs typeface="+mn-cs"/>
              </a:rPr>
              <a:t>En las personas con dolor lumbar, actividades como flexionar el tronco o levantar pesos están asociadas con importantes aumentos de la presión intradiscal, y por lo tanto con dolor. </a:t>
            </a:r>
            <a:r>
              <a:rPr lang="es-ES" sz="1200" kern="1200" dirty="0" err="1">
                <a:solidFill>
                  <a:schemeClr val="tx1"/>
                </a:solidFill>
                <a:effectLst/>
                <a:latin typeface="Gill Sans" charset="0"/>
                <a:ea typeface="+mn-ea"/>
                <a:cs typeface="+mn-cs"/>
              </a:rPr>
              <a:t>Nachemson</a:t>
            </a:r>
            <a:r>
              <a:rPr lang="es-ES" sz="1200" kern="1200" dirty="0">
                <a:solidFill>
                  <a:schemeClr val="tx1"/>
                </a:solidFill>
                <a:effectLst/>
                <a:latin typeface="Gill Sans" charset="0"/>
                <a:ea typeface="+mn-ea"/>
                <a:cs typeface="+mn-cs"/>
              </a:rPr>
              <a:t> realizó un estudio en 1976 sobre las presiones intradiscales a nivel L</a:t>
            </a:r>
            <a:r>
              <a:rPr lang="es-ES" sz="1200" kern="1200" baseline="-25000" dirty="0">
                <a:solidFill>
                  <a:schemeClr val="tx1"/>
                </a:solidFill>
                <a:effectLst/>
                <a:latin typeface="Gill Sans" charset="0"/>
                <a:ea typeface="+mn-ea"/>
                <a:cs typeface="+mn-cs"/>
              </a:rPr>
              <a:t>3</a:t>
            </a:r>
            <a:r>
              <a:rPr lang="es-ES" sz="1200" kern="1200" dirty="0">
                <a:solidFill>
                  <a:schemeClr val="tx1"/>
                </a:solidFill>
                <a:effectLst/>
                <a:latin typeface="Gill Sans" charset="0"/>
                <a:ea typeface="+mn-ea"/>
                <a:cs typeface="+mn-cs"/>
              </a:rPr>
              <a:t>-L</a:t>
            </a:r>
            <a:r>
              <a:rPr lang="es-ES" sz="1200" kern="1200" baseline="-25000" dirty="0">
                <a:solidFill>
                  <a:schemeClr val="tx1"/>
                </a:solidFill>
                <a:effectLst/>
                <a:latin typeface="Gill Sans" charset="0"/>
                <a:ea typeface="+mn-ea"/>
                <a:cs typeface="+mn-cs"/>
              </a:rPr>
              <a:t>4</a:t>
            </a:r>
            <a:r>
              <a:rPr lang="es-ES" sz="1200" kern="1200" dirty="0">
                <a:solidFill>
                  <a:schemeClr val="tx1"/>
                </a:solidFill>
                <a:effectLst/>
                <a:latin typeface="Gill Sans" charset="0"/>
                <a:ea typeface="+mn-ea"/>
                <a:cs typeface="+mn-cs"/>
              </a:rPr>
              <a:t> durante distintas actividades. En él determinó que los valores en la posición sedente son mayores que en bipedestación y, además, aumentan si se mantiene un peso en la mano. Los datos representados en la imagen de la diapositiva están basados en este estudio y sus valores vienen dados en relación a un valor de referencia fijado en bipedestación (100%).</a:t>
            </a:r>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kern="1200" dirty="0">
                <a:solidFill>
                  <a:schemeClr val="tx1"/>
                </a:solidFill>
                <a:effectLst/>
                <a:latin typeface="Gill Sans" charset="0"/>
                <a:ea typeface="+mn-ea"/>
                <a:cs typeface="+mn-cs"/>
              </a:rPr>
              <a:t>El análisis cinemático y cinético de los movimientos citados permite una definición más precisa de los mismos a través del análisis del rango de movimiento (ROM), velocidad y aceleración angular con la que realiza el gesto, al igual que a través de otros parámetros como la fuerza de reacción y la repetibilidad de los gestos realizados. Una alteración en los parámetros que definen el movimiento va asociada con una alteración funcional por parte de la persona valorada para la realización de las tareas analizadas.</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9504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Patrón normal: Un levantamiento normal se relaciona con un buen impulso para levantarse de la silla, y por lo tanto con una pendiente de la curva aumentada y con un pico máximo que supera el 100% de la fuerza vertical normalizada.</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4493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Recuerda: 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Patrón normal: Un levantamiento normal se relaciona con un apoyo simétrico y por tanto carga similar en ambos miembros inferiores mientras la persona se levanta de la silla durante prácticamente todo el movimiento. </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2945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Recuerda: 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Patrón normal: Un levantamiento normal es rápido. Con un buen componente de aceleración y desaceleración de la columna según la fase en la que se encuentre del movimiento (fase de flexión que implica flexión de cadera e inclinación del tronco para generar el impulso, y fase de extensión en la que se extiende cadera y rodillas para levantar el centro de gravedad llevando la posición del cuerpo a bipedestación. Una disminución de la aceleración en el movimiento implicaría dificultad en la ejecución y de finalización de forma eficiente la actividad)</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66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9"/>
            <a:ext cx="7858800" cy="442535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04F1773-214C-485E-9D08-D2B26135E536}" type="datetimeFigureOut">
              <a:rPr lang="es-ES" smtClean="0"/>
              <a:pPr/>
              <a:t>06/07/2021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1"/>
            <a:ext cx="2133600" cy="365125"/>
          </a:xfrm>
          <a:prstGeom prst="rect">
            <a:avLst/>
          </a:prstGeom>
        </p:spPr>
        <p:txBody>
          <a:bodyPr/>
          <a:lstStyle/>
          <a:p>
            <a:fld id="{539EB5F8-7765-4A93-BB30-830B57229C9A}" type="slidenum">
              <a:rPr lang="es-ES" smtClean="0"/>
              <a:pPr/>
              <a:t>‹Nº›</a:t>
            </a:fld>
            <a:endParaRPr lang="es-ES"/>
          </a:p>
        </p:txBody>
      </p:sp>
      <p:sp>
        <p:nvSpPr>
          <p:cNvPr id="10" name="1 Marcador de título"/>
          <p:cNvSpPr>
            <a:spLocks noGrp="1"/>
          </p:cNvSpPr>
          <p:nvPr>
            <p:ph type="title"/>
          </p:nvPr>
        </p:nvSpPr>
        <p:spPr>
          <a:xfrm>
            <a:off x="457200" y="428604"/>
            <a:ext cx="7858800" cy="989035"/>
          </a:xfrm>
          <a:prstGeom prst="rect">
            <a:avLst/>
          </a:prstGeom>
        </p:spPr>
        <p:txBody>
          <a:bodyPr vert="horz" lIns="91440" tIns="45720" rIns="91440" bIns="45720" rtlCol="0" anchor="ctr">
            <a:norm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203971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a:t>
            </a:r>
            <a:r>
              <a:rPr lang="es-ES_tradnl" noProof="0" dirty="0"/>
              <a:t>clic</a:t>
            </a:r>
            <a:r>
              <a:rPr lang="es-ES_tradnl" dirty="0"/>
              <a:t> para modificar el estilo de título del patrón</a:t>
            </a:r>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a:t>
            </a:r>
            <a:r>
              <a:rPr lang="es-ES_tradnl" noProof="0" dirty="0"/>
              <a:t>modificar</a:t>
            </a:r>
            <a:r>
              <a:rPr lang="es-ES_tradnl" dirty="0"/>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44196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_tradnl" dirty="0"/>
              <a:t>Haga </a:t>
            </a:r>
            <a:r>
              <a:rPr lang="es-ES_tradnl" noProof="0" dirty="0"/>
              <a:t>clic</a:t>
            </a:r>
            <a:r>
              <a:rPr lang="es-ES_tradnl" dirty="0"/>
              <a:t>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noProof="0" dirty="0"/>
              <a:t>Haga clic para modificar el estilo de subtítulo del patrón</a:t>
            </a:r>
          </a:p>
        </p:txBody>
      </p:sp>
    </p:spTree>
    <p:extLst>
      <p:ext uri="{BB962C8B-B14F-4D97-AF65-F5344CB8AC3E}">
        <p14:creationId xmlns:p14="http://schemas.microsoft.com/office/powerpoint/2010/main" val="422278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Haga clic para </a:t>
            </a:r>
            <a:r>
              <a:rPr lang="es-ES_tradnl" noProof="0" dirty="0"/>
              <a:t>modificar</a:t>
            </a:r>
            <a:r>
              <a:rPr lang="es-ES_tradnl" dirty="0"/>
              <a:t> el estilo de título del patrón</a:t>
            </a:r>
          </a:p>
        </p:txBody>
      </p:sp>
      <p:sp>
        <p:nvSpPr>
          <p:cNvPr id="3" name="2 Marcador de contenido"/>
          <p:cNvSpPr>
            <a:spLocks noGrp="1"/>
          </p:cNvSpPr>
          <p:nvPr>
            <p:ph idx="1"/>
          </p:nvPr>
        </p:nvSpPr>
        <p:spPr/>
        <p:txBody>
          <a:body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3244510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noProof="0" dirty="0"/>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s-ES_tradnl" dirty="0"/>
              <a:t>Haga clic para modificar el estilo de </a:t>
            </a:r>
            <a:r>
              <a:rPr lang="es-ES_tradnl" noProof="0" dirty="0"/>
              <a:t>texto</a:t>
            </a:r>
            <a:r>
              <a:rPr lang="es-ES_tradnl" dirty="0"/>
              <a:t>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3 Marcador de contenido"/>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s-ES_tradnl" dirty="0"/>
              <a:t>Haga clic para modificar el estilo de </a:t>
            </a:r>
            <a:r>
              <a:rPr lang="es-ES_tradnl" noProof="0" dirty="0"/>
              <a:t>texto</a:t>
            </a:r>
            <a:r>
              <a:rPr lang="es-ES_tradnl" dirty="0"/>
              <a:t>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321596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clic </a:t>
            </a:r>
            <a:r>
              <a:rPr lang="es-ES_tradnl" noProof="0" dirty="0"/>
              <a:t>para</a:t>
            </a:r>
            <a:r>
              <a:rPr lang="es-ES_tradnl" dirty="0"/>
              <a:t>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a:t>
            </a:r>
            <a:r>
              <a:rPr lang="es-ES_tradnl" noProof="0" dirty="0"/>
              <a:t>del</a:t>
            </a:r>
            <a:r>
              <a:rPr lang="es-ES_tradnl" dirty="0"/>
              <a:t>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para modificar el estilo de texto del </a:t>
            </a:r>
            <a:r>
              <a:rPr lang="es-ES_tradnl" noProof="0" dirty="0"/>
              <a:t>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noProof="0" dirty="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para modificar el estilo </a:t>
            </a:r>
            <a:r>
              <a:rPr lang="es-ES_tradnl" noProof="0" dirty="0"/>
              <a:t>de</a:t>
            </a:r>
            <a:r>
              <a:rPr lang="es-ES_tradnl" dirty="0"/>
              <a:t>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205920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06/07/2021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a:t>
            </a:r>
            <a:r>
              <a:rPr lang="es-ES_tradnl" noProof="0" dirty="0"/>
              <a:t>clic</a:t>
            </a:r>
            <a:r>
              <a:rPr lang="es-ES_tradnl" dirty="0"/>
              <a:t> para modificar el estilo de título del patrón</a:t>
            </a:r>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a:t>
            </a:r>
            <a:r>
              <a:rPr lang="es-ES_tradnl" noProof="0" dirty="0"/>
              <a:t>modificar</a:t>
            </a:r>
            <a:r>
              <a:rPr lang="es-ES_tradnl" dirty="0"/>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1398167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noProof="0" dirty="0"/>
              <a:t>Haga clic para modificar el estilo de título del patrón</a:t>
            </a:r>
          </a:p>
        </p:txBody>
      </p:sp>
    </p:spTree>
    <p:extLst>
      <p:ext uri="{BB962C8B-B14F-4D97-AF65-F5344CB8AC3E}">
        <p14:creationId xmlns:p14="http://schemas.microsoft.com/office/powerpoint/2010/main" val="2812403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11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dirty="0"/>
              <a:t>Haga clic </a:t>
            </a:r>
            <a:r>
              <a:rPr lang="es-ES_tradnl" noProof="0" dirty="0"/>
              <a:t>para</a:t>
            </a:r>
            <a:r>
              <a:rPr lang="es-ES_tradnl" dirty="0"/>
              <a:t>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_tradnl" noProof="0" dirty="0"/>
              <a:t>Haga</a:t>
            </a:r>
            <a:r>
              <a:rPr lang="es-ES_tradnl" dirty="0"/>
              <a:t>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noProof="0" dirty="0"/>
              <a:t>Haga clic para modificar el estilo de texto del patrón</a:t>
            </a:r>
          </a:p>
        </p:txBody>
      </p:sp>
    </p:spTree>
    <p:extLst>
      <p:ext uri="{BB962C8B-B14F-4D97-AF65-F5344CB8AC3E}">
        <p14:creationId xmlns:p14="http://schemas.microsoft.com/office/powerpoint/2010/main" val="316605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dirty="0"/>
              <a:t>Haga clic para </a:t>
            </a:r>
            <a:r>
              <a:rPr lang="es-ES_tradnl" noProof="0" dirty="0"/>
              <a:t>modificar</a:t>
            </a:r>
            <a:r>
              <a:rPr lang="es-ES_tradnl" dirty="0"/>
              <a:t>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noProof="0" dirty="0"/>
              <a:t>Haga clic para modificar el estilo de texto del patrón</a:t>
            </a:r>
          </a:p>
        </p:txBody>
      </p:sp>
    </p:spTree>
    <p:extLst>
      <p:ext uri="{BB962C8B-B14F-4D97-AF65-F5344CB8AC3E}">
        <p14:creationId xmlns:p14="http://schemas.microsoft.com/office/powerpoint/2010/main" val="260078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noProof="0" dirty="0"/>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_tradnl" noProof="0" dirty="0"/>
              <a:t>Haga clic para modificar el estilo de texto del patrón</a:t>
            </a:r>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p:txBody>
      </p:sp>
    </p:spTree>
    <p:extLst>
      <p:ext uri="{BB962C8B-B14F-4D97-AF65-F5344CB8AC3E}">
        <p14:creationId xmlns:p14="http://schemas.microsoft.com/office/powerpoint/2010/main" val="422227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_tradnl" dirty="0"/>
              <a:t>Haga clic </a:t>
            </a:r>
            <a:r>
              <a:rPr lang="es-ES_tradnl" noProof="0" dirty="0"/>
              <a:t>para</a:t>
            </a:r>
            <a:r>
              <a:rPr lang="es-ES_tradnl" dirty="0"/>
              <a:t>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_tradnl" noProof="0" dirty="0"/>
              <a:t>Haga clic para modificar el estilo de texto del patrón</a:t>
            </a:r>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p:txBody>
      </p:sp>
    </p:spTree>
    <p:extLst>
      <p:ext uri="{BB962C8B-B14F-4D97-AF65-F5344CB8AC3E}">
        <p14:creationId xmlns:p14="http://schemas.microsoft.com/office/powerpoint/2010/main" val="45276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image" Target="../media/image7.png"/><Relationship Id="rId20"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0.jpg"/><Relationship Id="rId10" Type="http://schemas.openxmlformats.org/officeDocument/2006/relationships/slideLayout" Target="../slideLayouts/slideLayout12.xml"/><Relationship Id="rId19" Type="http://schemas.openxmlformats.org/officeDocument/2006/relationships/image" Target="../media/image12.gif"/><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4.gi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7" r:id="rId12"/>
    <p:sldLayoutId id="2147483698" r:id="rId13"/>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noProof="0" dirty="0"/>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pic>
        <p:nvPicPr>
          <p:cNvPr id="8" name="7 Imagen" descr="IBV_simbolo.gi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4408" y="6422387"/>
            <a:ext cx="504056" cy="260039"/>
          </a:xfrm>
          <a:prstGeom prst="rect">
            <a:avLst/>
          </a:prstGeom>
        </p:spPr>
      </p:pic>
      <p:sp>
        <p:nvSpPr>
          <p:cNvPr id="10" name="9 CuadroTexto"/>
          <p:cNvSpPr txBox="1"/>
          <p:nvPr/>
        </p:nvSpPr>
        <p:spPr>
          <a:xfrm>
            <a:off x="395536" y="6487452"/>
            <a:ext cx="2952328" cy="253916"/>
          </a:xfrm>
          <a:prstGeom prst="rect">
            <a:avLst/>
          </a:prstGeom>
          <a:noFill/>
        </p:spPr>
        <p:txBody>
          <a:bodyPr wrap="square" rtlCol="0" anchor="b" anchorCtr="0">
            <a:spAutoFit/>
          </a:bodyPr>
          <a:lstStyle/>
          <a:p>
            <a:r>
              <a:rPr lang="en-GB" sz="1050" err="1">
                <a:solidFill>
                  <a:srgbClr val="898989"/>
                </a:solidFill>
              </a:rPr>
              <a:t>Cuidamos</a:t>
            </a:r>
            <a:r>
              <a:rPr lang="en-GB" sz="1050" baseline="0">
                <a:solidFill>
                  <a:srgbClr val="898989"/>
                </a:solidFill>
              </a:rPr>
              <a:t> </a:t>
            </a:r>
            <a:r>
              <a:rPr lang="en-GB" sz="1050" err="1">
                <a:solidFill>
                  <a:srgbClr val="898989"/>
                </a:solidFill>
              </a:rPr>
              <a:t>tu</a:t>
            </a:r>
            <a:r>
              <a:rPr lang="en-GB" sz="1050">
                <a:solidFill>
                  <a:srgbClr val="898989"/>
                </a:solidFill>
              </a:rPr>
              <a:t> </a:t>
            </a:r>
            <a:r>
              <a:rPr lang="en-GB" sz="1050" err="1">
                <a:solidFill>
                  <a:srgbClr val="898989"/>
                </a:solidFill>
              </a:rPr>
              <a:t>calidad</a:t>
            </a:r>
            <a:r>
              <a:rPr lang="en-GB" sz="1050">
                <a:solidFill>
                  <a:srgbClr val="898989"/>
                </a:solidFill>
              </a:rPr>
              <a:t> de </a:t>
            </a:r>
            <a:r>
              <a:rPr lang="en-GB" sz="1050" err="1">
                <a:solidFill>
                  <a:srgbClr val="898989"/>
                </a:solidFill>
              </a:rPr>
              <a:t>vida</a:t>
            </a:r>
            <a:endParaRPr lang="en-GB" sz="1050">
              <a:solidFill>
                <a:srgbClr val="898989"/>
              </a:solidFill>
            </a:endParaRPr>
          </a:p>
        </p:txBody>
      </p:sp>
    </p:spTree>
    <p:extLst>
      <p:ext uri="{BB962C8B-B14F-4D97-AF65-F5344CB8AC3E}">
        <p14:creationId xmlns:p14="http://schemas.microsoft.com/office/powerpoint/2010/main" val="1832568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2800" b="1" kern="1200">
          <a:solidFill>
            <a:srgbClr val="64A0C8"/>
          </a:solidFill>
          <a:latin typeface="+mj-lt"/>
          <a:ea typeface="+mj-ea"/>
          <a:cs typeface="+mj-cs"/>
        </a:defRPr>
      </a:lvl1pPr>
    </p:titleStyle>
    <p:bodyStyle>
      <a:lvl1pPr marL="342900" indent="-342900" algn="l" defTabSz="914400" rtl="0" eaLnBrk="1" latinLnBrk="0" hangingPunct="1">
        <a:spcBef>
          <a:spcPct val="20000"/>
        </a:spcBef>
        <a:buClr>
          <a:srgbClr val="64A0C8"/>
        </a:buClr>
        <a:buFont typeface="Arial" pitchFamily="34" charset="0"/>
        <a:buChar char="•"/>
        <a:defRPr sz="2400" kern="1200">
          <a:solidFill>
            <a:srgbClr val="404040"/>
          </a:solidFill>
          <a:latin typeface="+mn-lt"/>
          <a:ea typeface="+mn-ea"/>
          <a:cs typeface="+mn-cs"/>
        </a:defRPr>
      </a:lvl1pPr>
      <a:lvl2pPr marL="648000" indent="-285750" algn="l" defTabSz="914400" rtl="0" eaLnBrk="1" latinLnBrk="0" hangingPunct="1">
        <a:spcBef>
          <a:spcPct val="20000"/>
        </a:spcBef>
        <a:buClr>
          <a:srgbClr val="64A0C8"/>
        </a:buClr>
        <a:buFont typeface="Calibri" pitchFamily="34" charset="0"/>
        <a:buChar char="–"/>
        <a:defRPr sz="2200" kern="1200">
          <a:solidFill>
            <a:srgbClr val="404040"/>
          </a:solidFill>
          <a:latin typeface="+mn-lt"/>
          <a:ea typeface="+mn-ea"/>
          <a:cs typeface="+mn-cs"/>
        </a:defRPr>
      </a:lvl2pPr>
      <a:lvl3pPr marL="900000" indent="-228600" algn="l" defTabSz="914400" rtl="0" eaLnBrk="1" latinLnBrk="0" hangingPunct="1">
        <a:spcBef>
          <a:spcPct val="20000"/>
        </a:spcBef>
        <a:buClr>
          <a:srgbClr val="64A0C8"/>
        </a:buClr>
        <a:buFont typeface="Wingdings" pitchFamily="2" charset="2"/>
        <a:buChar char="§"/>
        <a:defRPr sz="2000" kern="1200">
          <a:solidFill>
            <a:srgbClr val="404040"/>
          </a:solidFill>
          <a:latin typeface="+mn-lt"/>
          <a:ea typeface="+mn-ea"/>
          <a:cs typeface="+mn-cs"/>
        </a:defRPr>
      </a:lvl3pPr>
      <a:lvl4pPr marL="1152000" indent="-228600" algn="l" defTabSz="914400" rtl="0" eaLnBrk="1" latinLnBrk="0" hangingPunct="1">
        <a:spcBef>
          <a:spcPct val="20000"/>
        </a:spcBef>
        <a:buClr>
          <a:srgbClr val="64A0C8"/>
        </a:buClr>
        <a:buFont typeface="Arial" pitchFamily="34" charset="0"/>
        <a:buChar char="◦"/>
        <a:defRPr sz="2000" kern="1200">
          <a:solidFill>
            <a:srgbClr val="404040"/>
          </a:solidFill>
          <a:latin typeface="+mn-lt"/>
          <a:ea typeface="+mn-ea"/>
          <a:cs typeface="+mn-cs"/>
        </a:defRPr>
      </a:lvl4pPr>
      <a:lvl5pPr marL="1440000" indent="-228600" algn="l" defTabSz="914400" rtl="0" eaLnBrk="1" latinLnBrk="0" hangingPunct="1">
        <a:spcBef>
          <a:spcPct val="20000"/>
        </a:spcBef>
        <a:buClr>
          <a:srgbClr val="64A0C8"/>
        </a:buClr>
        <a:buFont typeface="Wingdings" pitchFamily="2" charset="2"/>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preguntamos.blogspot.com/2011/11/como-hacer-grupos-de-trabajo-en-el.html" TargetMode="Externa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62473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MODULO BIOMECÁNICA DE LA COLUMNA VERTEBRAL  </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Unidad </a:t>
            </a:r>
            <a:r>
              <a:rPr lang="en-US" sz="2000" dirty="0" err="1">
                <a:solidFill>
                  <a:srgbClr val="333399">
                    <a:lumMod val="75000"/>
                  </a:srgbClr>
                </a:solidFill>
                <a:latin typeface="Bradley Hand ITC" panose="03070402050302030203" pitchFamily="66" charset="0"/>
                <a:sym typeface="Arial" charset="0"/>
              </a:rPr>
              <a:t>Didáctica</a:t>
            </a:r>
            <a:r>
              <a:rPr lang="en-US" sz="2000" dirty="0">
                <a:solidFill>
                  <a:srgbClr val="333399">
                    <a:lumMod val="75000"/>
                  </a:srgbClr>
                </a:solidFill>
                <a:latin typeface="Bradley Hand ITC" panose="03070402050302030203" pitchFamily="66" charset="0"/>
                <a:sym typeface="Arial" charset="0"/>
              </a:rPr>
              <a:t> D: ANÁLISIS INSTRUMENTAL DE LA COLUMNA VERTEBRAL</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D.4. ¿</a:t>
            </a:r>
            <a:r>
              <a:rPr lang="en-US" sz="2000" dirty="0" err="1">
                <a:solidFill>
                  <a:srgbClr val="333399">
                    <a:lumMod val="75000"/>
                  </a:srgbClr>
                </a:solidFill>
                <a:latin typeface="Bradley Hand ITC" panose="03070402050302030203" pitchFamily="66" charset="0"/>
                <a:sym typeface="Arial" charset="0"/>
              </a:rPr>
              <a:t>Cómo</a:t>
            </a:r>
            <a:r>
              <a:rPr lang="en-US" sz="2000" dirty="0">
                <a:solidFill>
                  <a:srgbClr val="333399">
                    <a:lumMod val="75000"/>
                  </a:srgbClr>
                </a:solidFill>
                <a:latin typeface="Bradley Hand ITC" panose="03070402050302030203" pitchFamily="66" charset="0"/>
                <a:sym typeface="Arial" charset="0"/>
              </a:rPr>
              <a:t> es la </a:t>
            </a:r>
            <a:r>
              <a:rPr lang="en-US" sz="2000" dirty="0" err="1">
                <a:solidFill>
                  <a:srgbClr val="333399">
                    <a:lumMod val="75000"/>
                  </a:srgbClr>
                </a:solidFill>
                <a:latin typeface="Bradley Hand ITC" panose="03070402050302030203" pitchFamily="66" charset="0"/>
                <a:sym typeface="Arial" charset="0"/>
              </a:rPr>
              <a:t>valoración</a:t>
            </a:r>
            <a:r>
              <a:rPr lang="en-US" sz="2000" dirty="0">
                <a:solidFill>
                  <a:srgbClr val="333399">
                    <a:lumMod val="75000"/>
                  </a:srgbClr>
                </a:solidFill>
                <a:latin typeface="Bradley Hand ITC" panose="03070402050302030203" pitchFamily="66" charset="0"/>
                <a:sym typeface="Arial" charset="0"/>
              </a:rPr>
              <a:t> </a:t>
            </a:r>
            <a:r>
              <a:rPr lang="en-US" sz="2000" dirty="0" err="1">
                <a:solidFill>
                  <a:srgbClr val="333399">
                    <a:lumMod val="75000"/>
                  </a:srgbClr>
                </a:solidFill>
                <a:latin typeface="Bradley Hand ITC" panose="03070402050302030203" pitchFamily="66" charset="0"/>
                <a:sym typeface="Arial" charset="0"/>
              </a:rPr>
              <a:t>biomecánica</a:t>
            </a:r>
            <a:r>
              <a:rPr lang="en-US" sz="2000" dirty="0">
                <a:solidFill>
                  <a:srgbClr val="333399">
                    <a:lumMod val="75000"/>
                  </a:srgbClr>
                </a:solidFill>
                <a:latin typeface="Bradley Hand ITC" panose="03070402050302030203" pitchFamily="66" charset="0"/>
                <a:sym typeface="Arial" charset="0"/>
              </a:rPr>
              <a:t> normal de la </a:t>
            </a:r>
            <a:r>
              <a:rPr lang="en-US" sz="2000" dirty="0" err="1">
                <a:solidFill>
                  <a:srgbClr val="333399">
                    <a:lumMod val="75000"/>
                  </a:srgbClr>
                </a:solidFill>
                <a:latin typeface="Bradley Hand ITC" panose="03070402050302030203" pitchFamily="66" charset="0"/>
                <a:sym typeface="Arial" charset="0"/>
              </a:rPr>
              <a:t>columna</a:t>
            </a:r>
            <a:r>
              <a:rPr lang="en-US" sz="2000" dirty="0">
                <a:solidFill>
                  <a:srgbClr val="333399">
                    <a:lumMod val="75000"/>
                  </a:srgbClr>
                </a:solidFill>
                <a:latin typeface="Bradley Hand ITC" panose="03070402050302030203" pitchFamily="66" charset="0"/>
                <a:sym typeface="Arial" charset="0"/>
              </a:rPr>
              <a:t> lumbar?</a:t>
            </a:r>
          </a:p>
          <a:p>
            <a:pPr algn="r" eaLnBrk="1" hangingPunct="1">
              <a:lnSpc>
                <a:spcPct val="90000"/>
              </a:lnSpc>
              <a:spcBef>
                <a:spcPts val="1675"/>
              </a:spcBef>
              <a:buSzPct val="171000"/>
              <a:buFont typeface="Arial" charset="0"/>
              <a:buNone/>
              <a:defRPr/>
            </a:pPr>
            <a:endParaRPr lang="pl-PL"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75556" y="829347"/>
            <a:ext cx="7992888" cy="604837"/>
          </a:xfrm>
        </p:spPr>
        <p:txBody>
          <a:bodyPr/>
          <a:lstStyle/>
          <a:p>
            <a:r>
              <a:rPr lang="es-ES" sz="2200" dirty="0">
                <a:solidFill>
                  <a:schemeClr val="accent2">
                    <a:lumMod val="75000"/>
                  </a:schemeClr>
                </a:solidFill>
              </a:rPr>
              <a:t>Valoración cinemática y cinética en las actividades de la vida diaria y dolor lumbar</a:t>
            </a:r>
            <a:endParaRPr lang="es-ES" sz="2200" dirty="0">
              <a:solidFill>
                <a:schemeClr val="accent2">
                  <a:lumMod val="75000"/>
                </a:schemeClr>
              </a:solidFill>
              <a:latin typeface="+mn-lt"/>
            </a:endParaRP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646331"/>
          </a:xfrm>
          <a:prstGeom prst="rect">
            <a:avLst/>
          </a:prstGeom>
        </p:spPr>
        <p:txBody>
          <a:bodyPr>
            <a:spAutoFit/>
          </a:bodyPr>
          <a:lstStyle/>
          <a:p>
            <a:pPr lvl="0" algn="ctr">
              <a:spcAft>
                <a:spcPts val="0"/>
              </a:spcAft>
              <a:defRPr/>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Actividad levantarse de una silla</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 </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211960" y="1706323"/>
            <a:ext cx="4819673" cy="5078313"/>
          </a:xfrm>
          <a:prstGeom prst="rect">
            <a:avLst/>
          </a:prstGeom>
        </p:spPr>
        <p:txBody>
          <a:bodyPr wrap="square">
            <a:spAutoFit/>
          </a:bodyPr>
          <a:lstStyle/>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Sistema de fotogrametría o inerciales.</a:t>
            </a:r>
          </a:p>
          <a:p>
            <a:pPr lvl="0">
              <a:spcAft>
                <a:spcPts val="0"/>
              </a:spcAft>
              <a:defRPr/>
            </a:pPr>
            <a:endParaRPr lang="es-E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Cinemático.</a:t>
            </a:r>
          </a:p>
          <a:p>
            <a:pPr lvl="0">
              <a:spcAft>
                <a:spcPts val="0"/>
              </a:spcAft>
              <a:defRPr/>
            </a:pPr>
            <a:endParaRPr lang="es-E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Representa la aceleración angular de columna (º/s2) en diferentes repeticiones registradas de la actividad de levantarse de una silla. La banda azul representa el patrón normal de aceleración en esta actividad.</a:t>
            </a:r>
          </a:p>
          <a:p>
            <a:pPr lvl="0">
              <a:spcAft>
                <a:spcPts val="0"/>
              </a:spcAft>
              <a:defRPr/>
            </a:pPr>
            <a:endPar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 RESULTADO: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Aceleración angular de columna normal, lo que implica rapidez y efectividad en el movimiento ejecutado. </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7" name="Imagen 6">
            <a:extLst>
              <a:ext uri="{FF2B5EF4-FFF2-40B4-BE49-F238E27FC236}">
                <a16:creationId xmlns:a16="http://schemas.microsoft.com/office/drawing/2014/main" id="{47EB1712-852F-4C55-8FAB-637138706B48}"/>
              </a:ext>
            </a:extLst>
          </p:cNvPr>
          <p:cNvPicPr/>
          <p:nvPr/>
        </p:nvPicPr>
        <p:blipFill>
          <a:blip r:embed="rId3"/>
          <a:stretch>
            <a:fillRect/>
          </a:stretch>
        </p:blipFill>
        <p:spPr>
          <a:xfrm>
            <a:off x="210167" y="2954843"/>
            <a:ext cx="3752850" cy="2581275"/>
          </a:xfrm>
          <a:prstGeom prst="rect">
            <a:avLst/>
          </a:prstGeom>
        </p:spPr>
      </p:pic>
    </p:spTree>
    <p:extLst>
      <p:ext uri="{BB962C8B-B14F-4D97-AF65-F5344CB8AC3E}">
        <p14:creationId xmlns:p14="http://schemas.microsoft.com/office/powerpoint/2010/main" val="3481945901"/>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85103" y="803847"/>
            <a:ext cx="7957537" cy="604837"/>
          </a:xfrm>
        </p:spPr>
        <p:txBody>
          <a:bodyPr/>
          <a:lstStyle/>
          <a:p>
            <a:r>
              <a:rPr lang="es-ES" sz="2200" dirty="0">
                <a:solidFill>
                  <a:schemeClr val="accent2">
                    <a:lumMod val="75000"/>
                  </a:schemeClr>
                </a:solidFill>
              </a:rPr>
              <a:t>Valoración cinemática y cinética en las actividades de la vida diaria y dolor lumbar</a:t>
            </a:r>
            <a:endParaRPr lang="es-ES" sz="2200" dirty="0">
              <a:solidFill>
                <a:schemeClr val="accent2">
                  <a:lumMod val="75000"/>
                </a:schemeClr>
              </a:solidFill>
              <a:latin typeface="+mn-lt"/>
            </a:endParaRPr>
          </a:p>
        </p:txBody>
      </p:sp>
      <p:sp>
        <p:nvSpPr>
          <p:cNvPr id="9" name="Rectángulo 8">
            <a:extLst>
              <a:ext uri="{FF2B5EF4-FFF2-40B4-BE49-F238E27FC236}">
                <a16:creationId xmlns:a16="http://schemas.microsoft.com/office/drawing/2014/main" id="{17086F41-06D7-43CE-8531-8E02E9F50979}"/>
              </a:ext>
            </a:extLst>
          </p:cNvPr>
          <p:cNvSpPr/>
          <p:nvPr/>
        </p:nvSpPr>
        <p:spPr>
          <a:xfrm>
            <a:off x="-1116632" y="2043786"/>
            <a:ext cx="4572000" cy="1107996"/>
          </a:xfrm>
          <a:prstGeom prst="rect">
            <a:avLst/>
          </a:prstGeom>
        </p:spPr>
        <p:txBody>
          <a:bodyPr>
            <a:spAutoFit/>
          </a:bodyPr>
          <a:lstStyle/>
          <a:p>
            <a:pPr lvl="0" algn="ctr">
              <a:spcAft>
                <a:spcPts val="0"/>
              </a:spcAft>
              <a:defRPr/>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Actividad </a:t>
            </a:r>
          </a:p>
          <a:p>
            <a:pPr lvl="0" algn="ctr">
              <a:spcAft>
                <a:spcPts val="0"/>
              </a:spcAft>
              <a:defRPr/>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levantar un peso</a:t>
            </a:r>
          </a:p>
          <a:p>
            <a:pPr lvl="0" algn="ctr">
              <a:spcAft>
                <a:spcPts val="0"/>
              </a:spcAft>
              <a:defRPr/>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0"/>
              </a:spcAft>
              <a:buClrTx/>
              <a:buSzTx/>
              <a:buFontTx/>
              <a:buNone/>
              <a:tabLst/>
              <a:defRPr/>
            </a:pP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198323" y="3539766"/>
            <a:ext cx="8747353" cy="2985433"/>
          </a:xfrm>
          <a:prstGeom prst="rect">
            <a:avLst/>
          </a:prstGeom>
        </p:spPr>
        <p:txBody>
          <a:bodyPr wrap="square">
            <a:spAutoFit/>
          </a:bodyPr>
          <a:lstStyle/>
          <a:p>
            <a:pPr lvl="0">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Sistema de fotogrametría o inerciales</a:t>
            </a:r>
          </a:p>
          <a:p>
            <a:pPr lvl="0">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Cinemático.</a:t>
            </a:r>
          </a:p>
          <a:p>
            <a:pPr lvl="0" algn="just">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Representa la aceleración angular de tronco frente a su velocidad angular en diferentes repeticiones registradas del gesto de levantar peso. Se muestra el resultado para pesos de magnitud creciente. La banda azul representa el patrón normal de aceleración y velocidad en este gesto.</a:t>
            </a:r>
          </a:p>
          <a:p>
            <a:pPr lvl="0" algn="just">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 RESULTADO: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Aceleración y velocidad angular de tronco normal para todos los pesos levantados, lo que implica buena movilidad y rapidez en el movimiento ejecutado.  No se objetiva empeoramiento del movimiento al aumentar el peso levantado.</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6" name="Imagen 5">
            <a:extLst>
              <a:ext uri="{FF2B5EF4-FFF2-40B4-BE49-F238E27FC236}">
                <a16:creationId xmlns:a16="http://schemas.microsoft.com/office/drawing/2014/main" id="{B4F7204F-AA48-43B2-9A0A-688BB6AFEB5E}"/>
              </a:ext>
            </a:extLst>
          </p:cNvPr>
          <p:cNvPicPr/>
          <p:nvPr/>
        </p:nvPicPr>
        <p:blipFill>
          <a:blip r:embed="rId3">
            <a:extLst>
              <a:ext uri="{28A0092B-C50C-407E-A947-70E740481C1C}">
                <a14:useLocalDpi xmlns:a14="http://schemas.microsoft.com/office/drawing/2010/main" val="0"/>
              </a:ext>
            </a:extLst>
          </a:blip>
          <a:stretch>
            <a:fillRect/>
          </a:stretch>
        </p:blipFill>
        <p:spPr>
          <a:xfrm>
            <a:off x="2267744" y="1583496"/>
            <a:ext cx="6130880" cy="1845504"/>
          </a:xfrm>
          <a:prstGeom prst="rect">
            <a:avLst/>
          </a:prstGeom>
        </p:spPr>
      </p:pic>
    </p:spTree>
    <p:extLst>
      <p:ext uri="{BB962C8B-B14F-4D97-AF65-F5344CB8AC3E}">
        <p14:creationId xmlns:p14="http://schemas.microsoft.com/office/powerpoint/2010/main" val="1993891932"/>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5B8BE-7162-4352-A9A9-FBD22FB8D6DE}"/>
              </a:ext>
            </a:extLst>
          </p:cNvPr>
          <p:cNvSpPr>
            <a:spLocks noGrp="1"/>
          </p:cNvSpPr>
          <p:nvPr>
            <p:ph type="title"/>
          </p:nvPr>
        </p:nvSpPr>
        <p:spPr>
          <a:xfrm>
            <a:off x="539552" y="948532"/>
            <a:ext cx="7200900" cy="604837"/>
          </a:xfrm>
        </p:spPr>
        <p:txBody>
          <a:bodyPr/>
          <a:lstStyle/>
          <a:p>
            <a:r>
              <a:rPr lang="es-ES" sz="2200" dirty="0">
                <a:solidFill>
                  <a:schemeClr val="accent2">
                    <a:lumMod val="75000"/>
                  </a:schemeClr>
                </a:solidFill>
                <a:latin typeface="+mn-lt"/>
              </a:rPr>
              <a:t>Valoración de la fuerza en la columna lumbar</a:t>
            </a:r>
            <a:br>
              <a:rPr lang="es-ES" sz="2200" dirty="0">
                <a:solidFill>
                  <a:schemeClr val="accent2">
                    <a:lumMod val="75000"/>
                  </a:schemeClr>
                </a:solidFill>
                <a:latin typeface="+mn-lt"/>
              </a:rPr>
            </a:br>
            <a:endParaRPr lang="en-US" sz="2200" dirty="0">
              <a:solidFill>
                <a:schemeClr val="accent2">
                  <a:lumMod val="75000"/>
                </a:schemeClr>
              </a:solidFill>
              <a:latin typeface="+mn-lt"/>
            </a:endParaRPr>
          </a:p>
        </p:txBody>
      </p:sp>
      <p:sp>
        <p:nvSpPr>
          <p:cNvPr id="3" name="Marcador de contenido 2">
            <a:extLst>
              <a:ext uri="{FF2B5EF4-FFF2-40B4-BE49-F238E27FC236}">
                <a16:creationId xmlns:a16="http://schemas.microsoft.com/office/drawing/2014/main" id="{C2756B2C-C841-4F45-9BEE-104C8B16232F}"/>
              </a:ext>
            </a:extLst>
          </p:cNvPr>
          <p:cNvSpPr>
            <a:spLocks noGrp="1"/>
          </p:cNvSpPr>
          <p:nvPr>
            <p:ph sz="half" idx="1"/>
          </p:nvPr>
        </p:nvSpPr>
        <p:spPr/>
        <p:txBody>
          <a:bodyPr/>
          <a:lstStyle/>
          <a:p>
            <a:endParaRPr lang="es-ES" dirty="0"/>
          </a:p>
          <a:p>
            <a:endParaRPr lang="es-ES" dirty="0"/>
          </a:p>
        </p:txBody>
      </p:sp>
      <p:sp>
        <p:nvSpPr>
          <p:cNvPr id="5" name="Rectángulo 4">
            <a:extLst>
              <a:ext uri="{FF2B5EF4-FFF2-40B4-BE49-F238E27FC236}">
                <a16:creationId xmlns:a16="http://schemas.microsoft.com/office/drawing/2014/main" id="{3D2B8C02-BC99-4D0C-953F-1403BB352DC9}"/>
              </a:ext>
            </a:extLst>
          </p:cNvPr>
          <p:cNvSpPr/>
          <p:nvPr/>
        </p:nvSpPr>
        <p:spPr>
          <a:xfrm>
            <a:off x="4140002" y="1628800"/>
            <a:ext cx="4824536" cy="5093702"/>
          </a:xfrm>
          <a:prstGeom prst="rect">
            <a:avLst/>
          </a:prstGeom>
        </p:spPr>
        <p:txBody>
          <a:bodyPr wrap="square">
            <a:spAutoFit/>
          </a:bodyPr>
          <a:lstStyle/>
          <a:p>
            <a:pPr lvl="0">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Dinamómetro isocinético</a:t>
            </a:r>
          </a:p>
          <a:p>
            <a:pPr lvl="0">
              <a:spcAft>
                <a:spcPts val="0"/>
              </a:spcAft>
              <a:defRPr/>
            </a:pPr>
            <a:endParaRPr lang="es-ES" sz="17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Fisiológico (fuerza).</a:t>
            </a:r>
          </a:p>
          <a:p>
            <a:pPr lvl="0">
              <a:spcAft>
                <a:spcPts val="0"/>
              </a:spcAft>
              <a:defRPr/>
            </a:pPr>
            <a:endParaRPr lang="es-ES" sz="17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Curva de momento torsional isocinético concéntrico. El eje vertical refleja la cantidad de fuerza producida por el músculo. El eje horizontal es la amplitud de movimiento en el que se hace la valoración.</a:t>
            </a:r>
          </a:p>
          <a:p>
            <a:pPr lvl="0">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 </a:t>
            </a:r>
          </a:p>
          <a:p>
            <a:pPr lvl="0">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 RESULTADO: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Una pendiente elevada tanto al inicio como al final de la curva con lo que es capaz de producir fuerza y dejarla de producir. El pico máximo que alcanza, para una mejor interpretación, depende de los valores de fuerza máximo con los que estemos comparando. </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6" name="Imagen 5">
            <a:extLst>
              <a:ext uri="{FF2B5EF4-FFF2-40B4-BE49-F238E27FC236}">
                <a16:creationId xmlns:a16="http://schemas.microsoft.com/office/drawing/2014/main" id="{AF797E73-A2CB-40BF-9D33-BB1065C81C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077" y="2492896"/>
            <a:ext cx="3671515" cy="2964929"/>
          </a:xfrm>
          <a:prstGeom prst="rect">
            <a:avLst/>
          </a:prstGeom>
          <a:noFill/>
        </p:spPr>
      </p:pic>
    </p:spTree>
    <p:extLst>
      <p:ext uri="{BB962C8B-B14F-4D97-AF65-F5344CB8AC3E}">
        <p14:creationId xmlns:p14="http://schemas.microsoft.com/office/powerpoint/2010/main" val="1699039098"/>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5B8BE-7162-4352-A9A9-FBD22FB8D6DE}"/>
              </a:ext>
            </a:extLst>
          </p:cNvPr>
          <p:cNvSpPr>
            <a:spLocks noGrp="1"/>
          </p:cNvSpPr>
          <p:nvPr>
            <p:ph type="title"/>
          </p:nvPr>
        </p:nvSpPr>
        <p:spPr/>
        <p:txBody>
          <a:bodyPr/>
          <a:lstStyle/>
          <a:p>
            <a:r>
              <a:rPr lang="es-ES" sz="2200" dirty="0">
                <a:solidFill>
                  <a:schemeClr val="accent2">
                    <a:lumMod val="75000"/>
                  </a:schemeClr>
                </a:solidFill>
                <a:latin typeface="+mn-lt"/>
              </a:rPr>
              <a:t>Valoración de la fuerza en la columna lumbar</a:t>
            </a:r>
          </a:p>
        </p:txBody>
      </p:sp>
      <p:pic>
        <p:nvPicPr>
          <p:cNvPr id="5" name="Picture 2">
            <a:extLst>
              <a:ext uri="{FF2B5EF4-FFF2-40B4-BE49-F238E27FC236}">
                <a16:creationId xmlns:a16="http://schemas.microsoft.com/office/drawing/2014/main" id="{C4E09960-6B9D-4A38-902F-FE1F1D224D45}"/>
              </a:ext>
            </a:extLst>
          </p:cNvPr>
          <p:cNvPicPr/>
          <p:nvPr/>
        </p:nvPicPr>
        <p:blipFill rotWithShape="1">
          <a:blip r:embed="rId3" cstate="print">
            <a:extLst>
              <a:ext uri="{28A0092B-C50C-407E-A947-70E740481C1C}">
                <a14:useLocalDpi xmlns:a14="http://schemas.microsoft.com/office/drawing/2010/main" val="0"/>
              </a:ext>
            </a:extLst>
          </a:blip>
          <a:srcRect l="5357" t="5593" r="5359" b="55256"/>
          <a:stretch/>
        </p:blipFill>
        <p:spPr bwMode="auto">
          <a:xfrm>
            <a:off x="0" y="3481192"/>
            <a:ext cx="4402483" cy="1418058"/>
          </a:xfrm>
          <a:prstGeom prst="rect">
            <a:avLst/>
          </a:prstGeom>
          <a:noFill/>
          <a:ln>
            <a:noFill/>
          </a:ln>
          <a:effectLst/>
        </p:spPr>
      </p:pic>
      <p:pic>
        <p:nvPicPr>
          <p:cNvPr id="6" name="Picture 2" descr="Secuencia Psiciones FlexRelax_">
            <a:extLst>
              <a:ext uri="{FF2B5EF4-FFF2-40B4-BE49-F238E27FC236}">
                <a16:creationId xmlns:a16="http://schemas.microsoft.com/office/drawing/2014/main" id="{7916A139-5D27-4BA1-8E4C-EE487495D5D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916832"/>
            <a:ext cx="2662705" cy="1320671"/>
          </a:xfrm>
          <a:prstGeom prst="rect">
            <a:avLst/>
          </a:prstGeom>
          <a:noFill/>
          <a:ln>
            <a:noFill/>
          </a:ln>
        </p:spPr>
      </p:pic>
      <p:sp>
        <p:nvSpPr>
          <p:cNvPr id="7" name="Rectángulo 6">
            <a:extLst>
              <a:ext uri="{FF2B5EF4-FFF2-40B4-BE49-F238E27FC236}">
                <a16:creationId xmlns:a16="http://schemas.microsoft.com/office/drawing/2014/main" id="{0E65DA3E-8916-491A-8EA4-6C3EC0745FCB}"/>
              </a:ext>
            </a:extLst>
          </p:cNvPr>
          <p:cNvSpPr/>
          <p:nvPr/>
        </p:nvSpPr>
        <p:spPr>
          <a:xfrm>
            <a:off x="4154810" y="1916832"/>
            <a:ext cx="4819673" cy="4247317"/>
          </a:xfrm>
          <a:prstGeom prst="rect">
            <a:avLst/>
          </a:prstGeom>
        </p:spPr>
        <p:txBody>
          <a:bodyPr wrap="square">
            <a:spAutoFit/>
          </a:bodyPr>
          <a:lstStyle/>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Electromiografía de superficie</a:t>
            </a:r>
          </a:p>
          <a:p>
            <a:pPr lvl="0">
              <a:spcAft>
                <a:spcPts val="0"/>
              </a:spcAft>
              <a:defRPr/>
            </a:pPr>
            <a:endParaRPr lang="es-E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Fisiológico</a:t>
            </a:r>
          </a:p>
          <a:p>
            <a:pPr lvl="0">
              <a:spcAft>
                <a:spcPts val="0"/>
              </a:spcAft>
              <a:defRPr/>
            </a:pPr>
            <a:endParaRPr lang="es-E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Representa la actividad muscular durante una prueba de flexión-extensión de columna lumbar.</a:t>
            </a:r>
          </a:p>
          <a:p>
            <a:pPr lvl="0">
              <a:spcAft>
                <a:spcPts val="0"/>
              </a:spcAft>
              <a:defRPr/>
            </a:pPr>
            <a:endParaRPr lang="es-E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 RESULTADO: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La actividad de la musculatura </a:t>
            </a:r>
            <a:r>
              <a:rPr lang="es-ES" sz="1800" b="0" dirty="0" err="1">
                <a:solidFill>
                  <a:schemeClr val="accent2">
                    <a:lumMod val="75000"/>
                  </a:schemeClr>
                </a:solidFill>
                <a:latin typeface="+mn-lt"/>
                <a:ea typeface="Times New Roman" panose="02020603050405020304" pitchFamily="18" charset="0"/>
                <a:cs typeface="Times New Roman" panose="02020603050405020304" pitchFamily="18" charset="0"/>
              </a:rPr>
              <a:t>para-espinal</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 lumbar disminuye en relación al inicio de flexión y a la extensión de tronco, lo que es compatible con un fenómeno de </a:t>
            </a:r>
            <a:r>
              <a:rPr lang="es-ES" sz="1800" b="0" dirty="0" err="1">
                <a:solidFill>
                  <a:schemeClr val="accent2">
                    <a:lumMod val="75000"/>
                  </a:schemeClr>
                </a:solidFill>
                <a:latin typeface="+mn-lt"/>
                <a:ea typeface="Times New Roman" panose="02020603050405020304" pitchFamily="18" charset="0"/>
                <a:cs typeface="Times New Roman" panose="02020603050405020304" pitchFamily="18" charset="0"/>
              </a:rPr>
              <a:t>flex</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-relax. </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150065735"/>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3252806-8FCF-4687-A3F8-0AAB7266133C}"/>
              </a:ext>
            </a:extLst>
          </p:cNvPr>
          <p:cNvSpPr>
            <a:spLocks noGrp="1"/>
          </p:cNvSpPr>
          <p:nvPr>
            <p:ph type="title"/>
          </p:nvPr>
        </p:nvSpPr>
        <p:spPr>
          <a:xfrm>
            <a:off x="642600" y="2276872"/>
            <a:ext cx="7858800" cy="989035"/>
          </a:xfrm>
        </p:spPr>
        <p:txBody>
          <a:bodyPr>
            <a:normAutofit/>
          </a:bodyPr>
          <a:lstStyle/>
          <a:p>
            <a:r>
              <a:rPr lang="en-US" sz="2200" dirty="0" err="1">
                <a:solidFill>
                  <a:schemeClr val="accent2">
                    <a:lumMod val="75000"/>
                  </a:schemeClr>
                </a:solidFill>
                <a:latin typeface="+mn-lt"/>
              </a:rPr>
              <a:t>Ejemplo</a:t>
            </a:r>
            <a:r>
              <a:rPr lang="en-US" sz="2200" dirty="0">
                <a:solidFill>
                  <a:schemeClr val="accent2">
                    <a:lumMod val="75000"/>
                  </a:schemeClr>
                </a:solidFill>
                <a:latin typeface="+mn-lt"/>
              </a:rPr>
              <a:t> de </a:t>
            </a:r>
            <a:r>
              <a:rPr lang="en-US" sz="2200" dirty="0" err="1">
                <a:solidFill>
                  <a:schemeClr val="accent2">
                    <a:lumMod val="75000"/>
                  </a:schemeClr>
                </a:solidFill>
                <a:latin typeface="+mn-lt"/>
              </a:rPr>
              <a:t>resultados</a:t>
            </a:r>
            <a:endParaRPr lang="en-US" sz="2200" dirty="0">
              <a:solidFill>
                <a:schemeClr val="accent2">
                  <a:lumMod val="75000"/>
                </a:schemeClr>
              </a:solidFill>
              <a:latin typeface="+mn-lt"/>
            </a:endParaRPr>
          </a:p>
        </p:txBody>
      </p:sp>
      <p:sp>
        <p:nvSpPr>
          <p:cNvPr id="5" name="CuadroTexto 4">
            <a:extLst>
              <a:ext uri="{FF2B5EF4-FFF2-40B4-BE49-F238E27FC236}">
                <a16:creationId xmlns:a16="http://schemas.microsoft.com/office/drawing/2014/main" id="{0AEE2AE8-420C-4090-AEE1-C362C1593623}"/>
              </a:ext>
            </a:extLst>
          </p:cNvPr>
          <p:cNvSpPr txBox="1"/>
          <p:nvPr/>
        </p:nvSpPr>
        <p:spPr>
          <a:xfrm>
            <a:off x="5292080" y="6017915"/>
            <a:ext cx="443865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2" tooltip="http://preguntamos.blogspot.com/2011/11/como-hacer-grupos-de-trabajo-en-el.html"/>
              </a:rPr>
              <a:t>Esta foto</a:t>
            </a: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 de Autor desconocido está bajo licencia </a:t>
            </a: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3" tooltip="https://creativecommons.org/licenses/by-nc-sa/3.0/"/>
              </a:rPr>
              <a:t>CC BY-SA-NC</a:t>
            </a:r>
            <a:endPar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 name="Imagen 5">
            <a:extLst>
              <a:ext uri="{FF2B5EF4-FFF2-40B4-BE49-F238E27FC236}">
                <a16:creationId xmlns:a16="http://schemas.microsoft.com/office/drawing/2014/main" id="{0E727E49-8B7B-4E73-AAF6-C5C93D513E8E}"/>
              </a:ext>
            </a:extLst>
          </p:cNvPr>
          <p:cNvPicPr>
            <a:picLocks noChangeAspect="1"/>
          </p:cNvPicPr>
          <p:nvPr/>
        </p:nvPicPr>
        <p:blipFill>
          <a:blip r:embed="rId4"/>
          <a:stretch>
            <a:fillRect/>
          </a:stretch>
        </p:blipFill>
        <p:spPr>
          <a:xfrm>
            <a:off x="3684955" y="3265907"/>
            <a:ext cx="1774090" cy="1926503"/>
          </a:xfrm>
          <a:prstGeom prst="rect">
            <a:avLst/>
          </a:prstGeom>
        </p:spPr>
      </p:pic>
    </p:spTree>
    <p:extLst>
      <p:ext uri="{BB962C8B-B14F-4D97-AF65-F5344CB8AC3E}">
        <p14:creationId xmlns:p14="http://schemas.microsoft.com/office/powerpoint/2010/main" val="301735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31540" y="980728"/>
            <a:ext cx="8280920" cy="1728192"/>
          </a:xfrm>
        </p:spPr>
        <p:txBody>
          <a:bodyPr/>
          <a:lstStyle/>
          <a:p>
            <a:pPr algn="l"/>
            <a:r>
              <a:rPr lang="es-ES" sz="1400" b="0" dirty="0">
                <a:solidFill>
                  <a:schemeClr val="accent2">
                    <a:lumMod val="75000"/>
                  </a:schemeClr>
                </a:solidFill>
                <a:latin typeface="+mn-lt"/>
              </a:rPr>
              <a:t>A continuación se comentan los resultados de un caso tras realizar valoración funcional del raquis lumbar. Esta prueba  analiza </a:t>
            </a:r>
            <a:r>
              <a:rPr lang="es-ES" sz="1400" dirty="0">
                <a:solidFill>
                  <a:schemeClr val="accent2">
                    <a:lumMod val="75000"/>
                  </a:schemeClr>
                </a:solidFill>
                <a:latin typeface="+mn-lt"/>
              </a:rPr>
              <a:t>cinética y cinemáticamente </a:t>
            </a:r>
            <a:r>
              <a:rPr lang="es-ES" sz="1400" b="0" dirty="0">
                <a:solidFill>
                  <a:schemeClr val="accent2">
                    <a:lumMod val="75000"/>
                  </a:schemeClr>
                </a:solidFill>
                <a:latin typeface="+mn-lt"/>
              </a:rPr>
              <a:t>el movimiento de la columna lumbar en actividades sencillas para detectar movimientos anómalos o no funcionales, secundarios a un cuadro doloroso lumbar. </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Se ha utilizado el equipo de valoración </a:t>
            </a:r>
            <a:r>
              <a:rPr lang="es-ES" sz="1400" dirty="0">
                <a:solidFill>
                  <a:schemeClr val="accent2">
                    <a:lumMod val="75000"/>
                  </a:schemeClr>
                </a:solidFill>
                <a:latin typeface="+mn-lt"/>
              </a:rPr>
              <a:t>NEDLUMBAR/IBV </a:t>
            </a:r>
            <a:r>
              <a:rPr lang="es-ES" sz="1400" b="0" dirty="0">
                <a:solidFill>
                  <a:schemeClr val="accent2">
                    <a:lumMod val="75000"/>
                  </a:schemeClr>
                </a:solidFill>
                <a:latin typeface="+mn-lt"/>
              </a:rPr>
              <a:t>y la técnica de registro utilizada ha sido un equipo de fotogrametría y dos plataformas dinamométricas de fuerza. </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Para llevar a cabo la valoración, este sistema compara los resultados obtenidos con los de un grupo de sujetos comparable a las características del paciente (bases de datos integradas por normales y patológicos segmentadas por edad y género). </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El protocolo de valoración está estandarizado y consta de dos actividades:</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	Actividad </a:t>
            </a:r>
            <a:r>
              <a:rPr lang="es-ES" sz="1400" dirty="0">
                <a:solidFill>
                  <a:schemeClr val="accent2">
                    <a:lumMod val="75000"/>
                  </a:schemeClr>
                </a:solidFill>
                <a:latin typeface="+mn-lt"/>
              </a:rPr>
              <a:t>levantarse de una silla.</a:t>
            </a:r>
            <a:br>
              <a:rPr lang="es-ES" sz="1400" b="0" dirty="0">
                <a:solidFill>
                  <a:schemeClr val="accent2">
                    <a:lumMod val="75000"/>
                  </a:schemeClr>
                </a:solidFill>
                <a:latin typeface="+mn-lt"/>
              </a:rPr>
            </a:br>
            <a:r>
              <a:rPr lang="es-ES" sz="1400" b="0" dirty="0">
                <a:solidFill>
                  <a:schemeClr val="accent2">
                    <a:lumMod val="75000"/>
                  </a:schemeClr>
                </a:solidFill>
                <a:latin typeface="+mn-lt"/>
              </a:rPr>
              <a:t>	Actividad </a:t>
            </a:r>
            <a:r>
              <a:rPr lang="es-ES" sz="1400" dirty="0">
                <a:solidFill>
                  <a:schemeClr val="accent2">
                    <a:lumMod val="75000"/>
                  </a:schemeClr>
                </a:solidFill>
                <a:latin typeface="+mn-lt"/>
              </a:rPr>
              <a:t>levantar pesos. </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Los resultados que se obtienen informan del patrón de movimiento realizado a través de la información biomecánica de fuerza, movilidad, aceleración y repetibilidad del movimiento entre otros.</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Al final, el estudio de la actividad queda resumida en un índice funcional. Si el resultado de este índice es mayor del 90% la capacidad de la persona valorada en realizar la actividad entra dentro de la normalidad.</a:t>
            </a:r>
            <a:endParaRPr lang="en-GB" sz="1400" b="0" dirty="0">
              <a:solidFill>
                <a:schemeClr val="accent2">
                  <a:lumMod val="75000"/>
                </a:schemeClr>
              </a:solidFill>
              <a:latin typeface="+mn-lt"/>
            </a:endParaRPr>
          </a:p>
        </p:txBody>
      </p:sp>
    </p:spTree>
    <p:extLst>
      <p:ext uri="{BB962C8B-B14F-4D97-AF65-F5344CB8AC3E}">
        <p14:creationId xmlns:p14="http://schemas.microsoft.com/office/powerpoint/2010/main" val="4098218067"/>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39BEB49-521E-4593-B6C2-8505A93D7FC4}"/>
              </a:ext>
            </a:extLst>
          </p:cNvPr>
          <p:cNvPicPr>
            <a:picLocks noChangeAspect="1"/>
          </p:cNvPicPr>
          <p:nvPr/>
        </p:nvPicPr>
        <p:blipFill>
          <a:blip r:embed="rId3"/>
          <a:stretch>
            <a:fillRect/>
          </a:stretch>
        </p:blipFill>
        <p:spPr>
          <a:xfrm>
            <a:off x="1406330" y="4581128"/>
            <a:ext cx="2676525" cy="381000"/>
          </a:xfrm>
          <a:prstGeom prst="rect">
            <a:avLst/>
          </a:prstGeom>
        </p:spPr>
      </p:pic>
      <p:pic>
        <p:nvPicPr>
          <p:cNvPr id="6" name="Imagen 5"/>
          <p:cNvPicPr/>
          <p:nvPr/>
        </p:nvPicPr>
        <p:blipFill rotWithShape="1">
          <a:blip r:embed="rId4"/>
          <a:srcRect l="31976" t="47274" r="56774" b="39300"/>
          <a:stretch/>
        </p:blipFill>
        <p:spPr bwMode="auto">
          <a:xfrm>
            <a:off x="6362840" y="682716"/>
            <a:ext cx="1656183" cy="1990506"/>
          </a:xfrm>
          <a:prstGeom prst="rect">
            <a:avLst/>
          </a:prstGeom>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E8298213-4A98-423B-9672-5BE84667AD6D}"/>
              </a:ext>
            </a:extLst>
          </p:cNvPr>
          <p:cNvPicPr>
            <a:picLocks noChangeAspect="1"/>
          </p:cNvPicPr>
          <p:nvPr/>
        </p:nvPicPr>
        <p:blipFill rotWithShape="1">
          <a:blip r:embed="rId5"/>
          <a:srcRect l="6808" r="7214"/>
          <a:stretch/>
        </p:blipFill>
        <p:spPr>
          <a:xfrm>
            <a:off x="182231" y="1831115"/>
            <a:ext cx="5197860" cy="2297447"/>
          </a:xfrm>
          <a:prstGeom prst="rect">
            <a:avLst/>
          </a:prstGeom>
        </p:spPr>
      </p:pic>
      <p:pic>
        <p:nvPicPr>
          <p:cNvPr id="5" name="Imagen 4">
            <a:extLst>
              <a:ext uri="{FF2B5EF4-FFF2-40B4-BE49-F238E27FC236}">
                <a16:creationId xmlns:a16="http://schemas.microsoft.com/office/drawing/2014/main" id="{98DEC6EC-50CF-40C4-BE51-0D81E59B74EA}"/>
              </a:ext>
            </a:extLst>
          </p:cNvPr>
          <p:cNvPicPr>
            <a:picLocks noChangeAspect="1"/>
          </p:cNvPicPr>
          <p:nvPr/>
        </p:nvPicPr>
        <p:blipFill>
          <a:blip r:embed="rId6"/>
          <a:stretch>
            <a:fillRect/>
          </a:stretch>
        </p:blipFill>
        <p:spPr>
          <a:xfrm>
            <a:off x="5462143" y="2422917"/>
            <a:ext cx="3457575" cy="3448050"/>
          </a:xfrm>
          <a:prstGeom prst="rect">
            <a:avLst/>
          </a:prstGeom>
        </p:spPr>
      </p:pic>
      <p:sp>
        <p:nvSpPr>
          <p:cNvPr id="3" name="CuadroTexto 2">
            <a:extLst>
              <a:ext uri="{FF2B5EF4-FFF2-40B4-BE49-F238E27FC236}">
                <a16:creationId xmlns:a16="http://schemas.microsoft.com/office/drawing/2014/main" id="{E499E62F-BC41-4D98-8459-6DF588459F20}"/>
              </a:ext>
            </a:extLst>
          </p:cNvPr>
          <p:cNvSpPr txBox="1"/>
          <p:nvPr/>
        </p:nvSpPr>
        <p:spPr>
          <a:xfrm>
            <a:off x="1016400" y="1004667"/>
            <a:ext cx="3456384" cy="400110"/>
          </a:xfrm>
          <a:prstGeom prst="rect">
            <a:avLst/>
          </a:prstGeom>
          <a:noFill/>
        </p:spPr>
        <p:txBody>
          <a:bodyPr wrap="square" rtlCol="0">
            <a:spAutoFit/>
          </a:bodyPr>
          <a:lstStyle/>
          <a:p>
            <a:r>
              <a:rPr lang="es-ES" sz="1600" b="0" dirty="0">
                <a:solidFill>
                  <a:schemeClr val="accent2">
                    <a:lumMod val="75000"/>
                  </a:schemeClr>
                </a:solidFill>
              </a:rPr>
              <a:t>Actividad</a:t>
            </a:r>
            <a:r>
              <a:rPr lang="es-ES" sz="2000" b="0" dirty="0">
                <a:solidFill>
                  <a:schemeClr val="accent2">
                    <a:lumMod val="75000"/>
                  </a:schemeClr>
                </a:solidFill>
              </a:rPr>
              <a:t> </a:t>
            </a:r>
            <a:r>
              <a:rPr lang="es-ES" sz="1600" dirty="0">
                <a:solidFill>
                  <a:schemeClr val="accent2">
                    <a:lumMod val="75000"/>
                  </a:schemeClr>
                </a:solidFill>
              </a:rPr>
              <a:t>levantarse de una silla</a:t>
            </a:r>
          </a:p>
        </p:txBody>
      </p:sp>
    </p:spTree>
  </p:cSld>
  <p:clrMapOvr>
    <a:masterClrMapping/>
  </p:clrMapOvr>
  <mc:AlternateContent xmlns:mc="http://schemas.openxmlformats.org/markup-compatibility/2006" xmlns:p14="http://schemas.microsoft.com/office/powerpoint/2010/main">
    <mc:Choice Requires="p14">
      <p:transition spd="slow" p14:dur="2000" advTm="107653"/>
    </mc:Choice>
    <mc:Fallback xmlns="">
      <p:transition spd="slow" advTm="107653"/>
    </mc:Fallback>
  </mc:AlternateContent>
  <p:extLst mod="1">
    <p:ext uri="{E180D4A7-C9FB-4DFB-919C-405C955672EB}">
      <p14:showEvtLst xmlns:p14="http://schemas.microsoft.com/office/powerpoint/2010/main">
        <p14:playEvt time="2" objId="3"/>
        <p14:stopEvt time="107114"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3"/>
          <a:srcRect l="54367" t="47274" r="33626" b="39300"/>
          <a:stretch/>
        </p:blipFill>
        <p:spPr bwMode="auto">
          <a:xfrm>
            <a:off x="6687176" y="3584716"/>
            <a:ext cx="1539217" cy="2135316"/>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F10FFAB2-06EA-4A3B-84B2-9556591DF4EA}"/>
              </a:ext>
            </a:extLst>
          </p:cNvPr>
          <p:cNvPicPr>
            <a:picLocks noChangeAspect="1"/>
          </p:cNvPicPr>
          <p:nvPr/>
        </p:nvPicPr>
        <p:blipFill>
          <a:blip r:embed="rId4"/>
          <a:stretch>
            <a:fillRect/>
          </a:stretch>
        </p:blipFill>
        <p:spPr>
          <a:xfrm>
            <a:off x="6168376" y="5430320"/>
            <a:ext cx="2752725" cy="504825"/>
          </a:xfrm>
          <a:prstGeom prst="rect">
            <a:avLst/>
          </a:prstGeom>
        </p:spPr>
      </p:pic>
      <p:pic>
        <p:nvPicPr>
          <p:cNvPr id="13" name="Imagen 12">
            <a:extLst>
              <a:ext uri="{FF2B5EF4-FFF2-40B4-BE49-F238E27FC236}">
                <a16:creationId xmlns:a16="http://schemas.microsoft.com/office/drawing/2014/main" id="{B8EE6219-9617-4817-B96A-9FEF83C6BB63}"/>
              </a:ext>
            </a:extLst>
          </p:cNvPr>
          <p:cNvPicPr>
            <a:picLocks noChangeAspect="1"/>
          </p:cNvPicPr>
          <p:nvPr/>
        </p:nvPicPr>
        <p:blipFill>
          <a:blip r:embed="rId5"/>
          <a:stretch>
            <a:fillRect/>
          </a:stretch>
        </p:blipFill>
        <p:spPr>
          <a:xfrm>
            <a:off x="1288008" y="1352576"/>
            <a:ext cx="6168777" cy="1878228"/>
          </a:xfrm>
          <a:prstGeom prst="rect">
            <a:avLst/>
          </a:prstGeom>
        </p:spPr>
      </p:pic>
      <p:pic>
        <p:nvPicPr>
          <p:cNvPr id="14" name="Imagen 13">
            <a:extLst>
              <a:ext uri="{FF2B5EF4-FFF2-40B4-BE49-F238E27FC236}">
                <a16:creationId xmlns:a16="http://schemas.microsoft.com/office/drawing/2014/main" id="{D8625C1A-FC5E-4D7C-AE2D-4D269C25C9CF}"/>
              </a:ext>
            </a:extLst>
          </p:cNvPr>
          <p:cNvPicPr>
            <a:picLocks noChangeAspect="1"/>
          </p:cNvPicPr>
          <p:nvPr/>
        </p:nvPicPr>
        <p:blipFill>
          <a:blip r:embed="rId6"/>
          <a:stretch>
            <a:fillRect/>
          </a:stretch>
        </p:blipFill>
        <p:spPr>
          <a:xfrm>
            <a:off x="366023" y="3369604"/>
            <a:ext cx="5802353" cy="2565541"/>
          </a:xfrm>
          <a:prstGeom prst="rect">
            <a:avLst/>
          </a:prstGeom>
        </p:spPr>
      </p:pic>
      <p:sp>
        <p:nvSpPr>
          <p:cNvPr id="2" name="Rectángulo 1">
            <a:extLst>
              <a:ext uri="{FF2B5EF4-FFF2-40B4-BE49-F238E27FC236}">
                <a16:creationId xmlns:a16="http://schemas.microsoft.com/office/drawing/2014/main" id="{1B542283-AAA1-42EC-BA96-A7CB3074F348}"/>
              </a:ext>
            </a:extLst>
          </p:cNvPr>
          <p:cNvSpPr/>
          <p:nvPr/>
        </p:nvSpPr>
        <p:spPr>
          <a:xfrm>
            <a:off x="3023532" y="744758"/>
            <a:ext cx="2702984" cy="338554"/>
          </a:xfrm>
          <a:prstGeom prst="rect">
            <a:avLst/>
          </a:prstGeom>
        </p:spPr>
        <p:txBody>
          <a:bodyPr wrap="none">
            <a:spAutoFit/>
          </a:bodyPr>
          <a:lstStyle/>
          <a:p>
            <a:r>
              <a:rPr lang="en-GB" sz="1600" b="0" dirty="0" err="1">
                <a:solidFill>
                  <a:schemeClr val="accent2">
                    <a:lumMod val="75000"/>
                  </a:schemeClr>
                </a:solidFill>
              </a:rPr>
              <a:t>Actividad</a:t>
            </a:r>
            <a:r>
              <a:rPr lang="en-GB" sz="1600" b="0" dirty="0">
                <a:solidFill>
                  <a:schemeClr val="accent2">
                    <a:lumMod val="75000"/>
                  </a:schemeClr>
                </a:solidFill>
              </a:rPr>
              <a:t> </a:t>
            </a:r>
            <a:r>
              <a:rPr lang="en-GB" sz="1600" dirty="0" err="1">
                <a:solidFill>
                  <a:schemeClr val="accent2">
                    <a:lumMod val="75000"/>
                  </a:schemeClr>
                </a:solidFill>
              </a:rPr>
              <a:t>levantar</a:t>
            </a:r>
            <a:r>
              <a:rPr lang="en-GB" sz="1600" dirty="0">
                <a:solidFill>
                  <a:schemeClr val="accent2">
                    <a:lumMod val="75000"/>
                  </a:schemeClr>
                </a:solidFill>
              </a:rPr>
              <a:t> un peso</a:t>
            </a:r>
          </a:p>
        </p:txBody>
      </p:sp>
    </p:spTree>
    <p:extLst>
      <p:ext uri="{BB962C8B-B14F-4D97-AF65-F5344CB8AC3E}">
        <p14:creationId xmlns:p14="http://schemas.microsoft.com/office/powerpoint/2010/main" val="3306312994"/>
      </p:ext>
    </p:extLst>
  </p:cSld>
  <p:clrMapOvr>
    <a:masterClrMapping/>
  </p:clrMapOvr>
  <mc:AlternateContent xmlns:mc="http://schemas.openxmlformats.org/markup-compatibility/2006" xmlns:p14="http://schemas.microsoft.com/office/powerpoint/2010/main">
    <mc:Choice Requires="p14">
      <p:transition spd="slow" p14:dur="2000" advTm="83318"/>
    </mc:Choice>
    <mc:Fallback xmlns="">
      <p:transition spd="slow" advTm="83318"/>
    </mc:Fallback>
  </mc:AlternateContent>
  <p:extLst mod="1">
    <p:ext uri="{E180D4A7-C9FB-4DFB-919C-405C955672EB}">
      <p14:showEvtLst xmlns:p14="http://schemas.microsoft.com/office/powerpoint/2010/main">
        <p14:playEvt time="0" objId="5"/>
        <p14:stopEvt time="82580" objId="5"/>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3276399-39CC-4C0D-A808-536536986EC0}"/>
              </a:ext>
            </a:extLst>
          </p:cNvPr>
          <p:cNvPicPr>
            <a:picLocks noChangeAspect="1"/>
          </p:cNvPicPr>
          <p:nvPr/>
        </p:nvPicPr>
        <p:blipFill>
          <a:blip r:embed="rId3"/>
          <a:stretch>
            <a:fillRect/>
          </a:stretch>
        </p:blipFill>
        <p:spPr>
          <a:xfrm>
            <a:off x="5868144" y="1492614"/>
            <a:ext cx="2651185" cy="2407188"/>
          </a:xfrm>
          <a:prstGeom prst="rect">
            <a:avLst/>
          </a:prstGeom>
          <a:effectLst>
            <a:outerShdw dist="50800" dir="5400000" sx="1000" sy="1000" algn="ctr" rotWithShape="0">
              <a:srgbClr val="000000"/>
            </a:outerShdw>
            <a:reflection endPos="65000" dist="50800" dir="5400000" sy="-100000" algn="bl" rotWithShape="0"/>
          </a:effectLst>
        </p:spPr>
      </p:pic>
      <p:sp>
        <p:nvSpPr>
          <p:cNvPr id="2" name="Título 1">
            <a:extLst>
              <a:ext uri="{FF2B5EF4-FFF2-40B4-BE49-F238E27FC236}">
                <a16:creationId xmlns:a16="http://schemas.microsoft.com/office/drawing/2014/main" id="{327C0D4A-D177-43A1-BD0B-A0A07A5C2574}"/>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240B1C7C-77B9-4CFF-A530-9D05598C3CFE}"/>
              </a:ext>
            </a:extLst>
          </p:cNvPr>
          <p:cNvSpPr>
            <a:spLocks noGrp="1"/>
          </p:cNvSpPr>
          <p:nvPr>
            <p:ph type="body" idx="1"/>
          </p:nvPr>
        </p:nvSpPr>
        <p:spPr>
          <a:xfrm>
            <a:off x="3095836" y="819684"/>
            <a:ext cx="2952328" cy="639762"/>
          </a:xfrm>
        </p:spPr>
        <p:txBody>
          <a:bodyPr/>
          <a:lstStyle/>
          <a:p>
            <a:r>
              <a:rPr lang="es-ES" sz="2200" dirty="0">
                <a:solidFill>
                  <a:schemeClr val="accent2">
                    <a:lumMod val="75000"/>
                  </a:schemeClr>
                </a:solidFill>
              </a:rPr>
              <a:t>Actividad de clase</a:t>
            </a:r>
          </a:p>
        </p:txBody>
      </p:sp>
      <p:sp>
        <p:nvSpPr>
          <p:cNvPr id="4" name="Marcador de contenido 3">
            <a:extLst>
              <a:ext uri="{FF2B5EF4-FFF2-40B4-BE49-F238E27FC236}">
                <a16:creationId xmlns:a16="http://schemas.microsoft.com/office/drawing/2014/main" id="{EE7943D1-D021-4059-8C1D-9576A61180D2}"/>
              </a:ext>
            </a:extLst>
          </p:cNvPr>
          <p:cNvSpPr>
            <a:spLocks noGrp="1"/>
          </p:cNvSpPr>
          <p:nvPr>
            <p:ph sz="half" idx="2"/>
          </p:nvPr>
        </p:nvSpPr>
        <p:spPr>
          <a:xfrm>
            <a:off x="615084" y="2492896"/>
            <a:ext cx="5076334" cy="1152128"/>
          </a:xfrm>
        </p:spPr>
        <p:txBody>
          <a:bodyPr/>
          <a:lstStyle/>
          <a:p>
            <a:pPr algn="ctr"/>
            <a:r>
              <a:rPr lang="en-US" sz="2000" dirty="0" err="1">
                <a:solidFill>
                  <a:schemeClr val="accent2">
                    <a:lumMod val="75000"/>
                  </a:schemeClr>
                </a:solidFill>
              </a:rPr>
              <a:t>Trabajando</a:t>
            </a:r>
            <a:r>
              <a:rPr lang="en-US" sz="2000" dirty="0">
                <a:solidFill>
                  <a:schemeClr val="accent2">
                    <a:lumMod val="75000"/>
                  </a:schemeClr>
                </a:solidFill>
              </a:rPr>
              <a:t> </a:t>
            </a:r>
            <a:r>
              <a:rPr lang="en-US" sz="2000" dirty="0" err="1">
                <a:solidFill>
                  <a:schemeClr val="accent2">
                    <a:lumMod val="75000"/>
                  </a:schemeClr>
                </a:solidFill>
              </a:rPr>
              <a:t>sobre</a:t>
            </a:r>
            <a:r>
              <a:rPr lang="en-US" sz="2000" dirty="0">
                <a:solidFill>
                  <a:schemeClr val="accent2">
                    <a:lumMod val="75000"/>
                  </a:schemeClr>
                </a:solidFill>
              </a:rPr>
              <a:t> un </a:t>
            </a:r>
            <a:r>
              <a:rPr lang="en-US" sz="2000" dirty="0" err="1">
                <a:solidFill>
                  <a:schemeClr val="accent2">
                    <a:lumMod val="75000"/>
                  </a:schemeClr>
                </a:solidFill>
              </a:rPr>
              <a:t>caso</a:t>
            </a:r>
            <a:r>
              <a:rPr lang="en-US" sz="2000" dirty="0">
                <a:solidFill>
                  <a:schemeClr val="accent2">
                    <a:lumMod val="75000"/>
                  </a:schemeClr>
                </a:solidFill>
              </a:rPr>
              <a:t> </a:t>
            </a:r>
            <a:r>
              <a:rPr lang="en-US" sz="2000" dirty="0" err="1">
                <a:solidFill>
                  <a:schemeClr val="accent2">
                    <a:lumMod val="75000"/>
                  </a:schemeClr>
                </a:solidFill>
              </a:rPr>
              <a:t>clínico</a:t>
            </a:r>
            <a:r>
              <a:rPr lang="en-US" sz="2000" dirty="0">
                <a:solidFill>
                  <a:schemeClr val="accent2">
                    <a:lumMod val="75000"/>
                  </a:schemeClr>
                </a:solidFill>
              </a:rPr>
              <a:t> (</a:t>
            </a:r>
            <a:r>
              <a:rPr lang="en-US" sz="2000" dirty="0" err="1">
                <a:solidFill>
                  <a:schemeClr val="accent2">
                    <a:lumMod val="75000"/>
                  </a:schemeClr>
                </a:solidFill>
              </a:rPr>
              <a:t>Documento</a:t>
            </a:r>
            <a:r>
              <a:rPr lang="en-US" sz="2000" dirty="0">
                <a:solidFill>
                  <a:schemeClr val="accent2">
                    <a:lumMod val="75000"/>
                  </a:schemeClr>
                </a:solidFill>
              </a:rPr>
              <a:t>)</a:t>
            </a:r>
          </a:p>
        </p:txBody>
      </p:sp>
      <p:pic>
        <p:nvPicPr>
          <p:cNvPr id="6" name="Imagen 5">
            <a:extLst>
              <a:ext uri="{FF2B5EF4-FFF2-40B4-BE49-F238E27FC236}">
                <a16:creationId xmlns:a16="http://schemas.microsoft.com/office/drawing/2014/main" id="{D75316C5-A8F9-4D63-9A53-82291B6AB3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517319"/>
            <a:ext cx="1771015" cy="1929130"/>
          </a:xfrm>
          <a:prstGeom prst="rect">
            <a:avLst/>
          </a:prstGeom>
          <a:noFill/>
        </p:spPr>
      </p:pic>
    </p:spTree>
    <p:extLst>
      <p:ext uri="{BB962C8B-B14F-4D97-AF65-F5344CB8AC3E}">
        <p14:creationId xmlns:p14="http://schemas.microsoft.com/office/powerpoint/2010/main" val="398550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967710"/>
            <a:ext cx="4474840" cy="639762"/>
          </a:xfrm>
        </p:spPr>
        <p:txBody>
          <a:bodyPr/>
          <a:lstStyle/>
          <a:p>
            <a:r>
              <a:rPr lang="en-US" sz="2200" dirty="0" err="1">
                <a:solidFill>
                  <a:schemeClr val="accent2">
                    <a:lumMod val="75000"/>
                  </a:schemeClr>
                </a:solidFill>
              </a:rPr>
              <a:t>Guía</a:t>
            </a:r>
            <a:r>
              <a:rPr lang="en-US" sz="2200" dirty="0">
                <a:solidFill>
                  <a:schemeClr val="accent2">
                    <a:lumMod val="75000"/>
                  </a:schemeClr>
                </a:solidFill>
              </a:rPr>
              <a:t> de </a:t>
            </a:r>
            <a:r>
              <a:rPr lang="en-US" sz="2200" dirty="0" err="1">
                <a:solidFill>
                  <a:schemeClr val="accent2">
                    <a:lumMod val="75000"/>
                  </a:schemeClr>
                </a:solidFill>
              </a:rPr>
              <a:t>preguntas</a:t>
            </a:r>
            <a:endParaRPr lang="en-US" sz="2200" dirty="0">
              <a:solidFill>
                <a:schemeClr val="accent2">
                  <a:lumMod val="75000"/>
                </a:schemeClr>
              </a:solidFill>
            </a:endParaRPr>
          </a:p>
        </p:txBody>
      </p:sp>
      <p:sp>
        <p:nvSpPr>
          <p:cNvPr id="7" name="Rectángulo 6">
            <a:extLst>
              <a:ext uri="{FF2B5EF4-FFF2-40B4-BE49-F238E27FC236}">
                <a16:creationId xmlns:a16="http://schemas.microsoft.com/office/drawing/2014/main" id="{9A864327-8D8B-40EC-AFE6-80D1E3EFB576}"/>
              </a:ext>
            </a:extLst>
          </p:cNvPr>
          <p:cNvSpPr/>
          <p:nvPr/>
        </p:nvSpPr>
        <p:spPr>
          <a:xfrm>
            <a:off x="179512" y="1778908"/>
            <a:ext cx="8640960" cy="4111382"/>
          </a:xfrm>
          <a:prstGeom prst="rect">
            <a:avLst/>
          </a:prstGeom>
        </p:spPr>
        <p:txBody>
          <a:bodyPr wrap="square">
            <a:spAutoFit/>
          </a:bodyPr>
          <a:lstStyle/>
          <a:p>
            <a:pPr marL="187325" lvl="0" defTabSz="642938">
              <a:spcBef>
                <a:spcPts val="1675"/>
              </a:spcBef>
              <a:buSzPct val="171000"/>
              <a:defRPr/>
            </a:pPr>
            <a:r>
              <a:rPr lang="es-ES" sz="1800" b="0" kern="0" dirty="0">
                <a:solidFill>
                  <a:schemeClr val="accent2">
                    <a:lumMod val="75000"/>
                  </a:schemeClr>
                </a:solidFill>
                <a:latin typeface="Arial"/>
              </a:rPr>
              <a:t>¿Los registros obtenidos han sido válidos por su repetibilidad? </a:t>
            </a:r>
          </a:p>
          <a:p>
            <a:pPr marL="187325" lvl="0" defTabSz="642938">
              <a:spcBef>
                <a:spcPts val="1675"/>
              </a:spcBef>
              <a:buSzPct val="171000"/>
              <a:defRPr/>
            </a:pPr>
            <a:r>
              <a:rPr lang="es-ES" sz="1800" b="0" kern="0" dirty="0">
                <a:solidFill>
                  <a:schemeClr val="accent2">
                    <a:lumMod val="75000"/>
                  </a:schemeClr>
                </a:solidFill>
                <a:latin typeface="Arial"/>
              </a:rPr>
              <a:t>¿Ha sido necesaria una prueba de validez con la pierna elevada?</a:t>
            </a:r>
          </a:p>
          <a:p>
            <a:pPr marL="187325" lvl="0" defTabSz="642938">
              <a:spcBef>
                <a:spcPts val="1675"/>
              </a:spcBef>
              <a:buSzPct val="171000"/>
              <a:defRPr/>
            </a:pPr>
            <a:r>
              <a:rPr lang="es-ES" sz="1800" b="0" kern="0" dirty="0">
                <a:solidFill>
                  <a:schemeClr val="accent2">
                    <a:lumMod val="75000"/>
                  </a:schemeClr>
                </a:solidFill>
                <a:latin typeface="Arial"/>
              </a:rPr>
              <a:t>¿Cuál ha sido la amplitud máxima registrada en cada uno de los movimientos?</a:t>
            </a:r>
          </a:p>
          <a:p>
            <a:pPr marL="187325" lvl="0" defTabSz="642938">
              <a:spcBef>
                <a:spcPts val="1675"/>
              </a:spcBef>
              <a:buSzPct val="171000"/>
              <a:defRPr/>
            </a:pPr>
            <a:r>
              <a:rPr lang="es-ES" sz="1800" b="0" kern="0" dirty="0">
                <a:solidFill>
                  <a:schemeClr val="accent2">
                    <a:lumMod val="75000"/>
                  </a:schemeClr>
                </a:solidFill>
                <a:latin typeface="Arial"/>
              </a:rPr>
              <a:t>¿Se considera la movilidad registrada para cada uno de los ejes normal?  </a:t>
            </a:r>
          </a:p>
          <a:p>
            <a:pPr marL="187325" lvl="0" defTabSz="642938">
              <a:spcBef>
                <a:spcPts val="1675"/>
              </a:spcBef>
              <a:buSzPct val="171000"/>
              <a:defRPr/>
            </a:pPr>
            <a:r>
              <a:rPr lang="es-ES" sz="1800" b="0" kern="0" dirty="0">
                <a:solidFill>
                  <a:schemeClr val="accent2">
                    <a:lumMod val="75000"/>
                  </a:schemeClr>
                </a:solidFill>
                <a:latin typeface="Arial"/>
              </a:rPr>
              <a:t>¿Qué valores se han tomado como referencia de normalidad? </a:t>
            </a:r>
          </a:p>
          <a:p>
            <a:pPr marL="187325" lvl="0" defTabSz="642938">
              <a:spcBef>
                <a:spcPts val="1675"/>
              </a:spcBef>
              <a:buSzPct val="171000"/>
              <a:defRPr/>
            </a:pPr>
            <a:r>
              <a:rPr lang="es-ES" sz="1800" b="0" kern="0" dirty="0">
                <a:solidFill>
                  <a:schemeClr val="accent2">
                    <a:lumMod val="75000"/>
                  </a:schemeClr>
                </a:solidFill>
                <a:latin typeface="Arial"/>
              </a:rPr>
              <a:t>¿Cuál es el movimiento más limitado o con mayor pérdida de movilidad?¿Y el menos limitado? </a:t>
            </a:r>
          </a:p>
          <a:p>
            <a:pPr marL="187325" lvl="0" defTabSz="642938">
              <a:spcBef>
                <a:spcPts val="1675"/>
              </a:spcBef>
              <a:buSzPct val="171000"/>
              <a:defRPr/>
            </a:pPr>
            <a:r>
              <a:rPr lang="es-ES" sz="1800" b="0" kern="0" dirty="0">
                <a:solidFill>
                  <a:schemeClr val="accent2">
                    <a:lumMod val="75000"/>
                  </a:schemeClr>
                </a:solidFill>
                <a:latin typeface="Arial"/>
              </a:rPr>
              <a:t>La pérdida de movilidad registrada, ¿es significativa? </a:t>
            </a:r>
          </a:p>
          <a:p>
            <a:pPr marL="187325" lvl="0" defTabSz="642938">
              <a:spcBef>
                <a:spcPts val="1675"/>
              </a:spcBef>
              <a:buSzPct val="171000"/>
              <a:defRPr/>
            </a:pPr>
            <a:r>
              <a:rPr lang="es-ES" sz="1800" b="0" kern="0" dirty="0">
                <a:solidFill>
                  <a:schemeClr val="accent2">
                    <a:lumMod val="75000"/>
                  </a:schemeClr>
                </a:solidFill>
                <a:latin typeface="Arial"/>
              </a:rPr>
              <a:t>¿Se han encontrado asimetrías importantes en la lateralidad de los movimientos? </a:t>
            </a:r>
          </a:p>
        </p:txBody>
      </p:sp>
    </p:spTree>
    <p:extLst>
      <p:ext uri="{BB962C8B-B14F-4D97-AF65-F5344CB8AC3E}">
        <p14:creationId xmlns:p14="http://schemas.microsoft.com/office/powerpoint/2010/main" val="32856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1175841"/>
            <a:ext cx="8135938" cy="430887"/>
          </a:xfrm>
          <a:prstGeom prst="rect">
            <a:avLst/>
          </a:prstGeom>
        </p:spPr>
        <p:txBody>
          <a:bodyPr>
            <a:spAutoFit/>
          </a:bodyPr>
          <a:lstStyle/>
          <a:p>
            <a:pPr algn="ctr">
              <a:defRPr/>
            </a:pPr>
            <a:r>
              <a:rPr lang="es-ES" sz="2200" dirty="0">
                <a:solidFill>
                  <a:schemeClr val="accent2">
                    <a:lumMod val="75000"/>
                  </a:schemeClr>
                </a:solidFill>
              </a:rPr>
              <a:t>OBJETIVOS</a:t>
            </a:r>
            <a:endParaRPr lang="en-US" sz="2200" b="0" dirty="0">
              <a:solidFill>
                <a:schemeClr val="accent2">
                  <a:lumMod val="75000"/>
                </a:schemeClr>
              </a:solidFill>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539651" y="1988840"/>
            <a:ext cx="8064698" cy="3170099"/>
          </a:xfrm>
          <a:prstGeom prst="rect">
            <a:avLst/>
          </a:prstGeom>
        </p:spPr>
        <p:txBody>
          <a:bodyPr wrap="square">
            <a:spAutoFit/>
          </a:bodyPr>
          <a:lstStyle/>
          <a:p>
            <a:pPr marL="342900" indent="-342900">
              <a:buFont typeface="Arial" panose="020B0604020202020204" pitchFamily="34" charset="0"/>
              <a:buChar char="•"/>
              <a:defRPr/>
            </a:pPr>
            <a:r>
              <a:rPr lang="es-ES" sz="2000" b="0" dirty="0">
                <a:solidFill>
                  <a:schemeClr val="accent2">
                    <a:lumMod val="75000"/>
                  </a:schemeClr>
                </a:solidFill>
              </a:rPr>
              <a:t>Reconocer resultados normales de una valoración biomecánica lumbar.</a:t>
            </a:r>
          </a:p>
          <a:p>
            <a:pP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a:solidFill>
                  <a:schemeClr val="accent2">
                    <a:lumMod val="75000"/>
                  </a:schemeClr>
                </a:solidFill>
              </a:rPr>
              <a:t>Familiarizarse con la interpretación de resultados obtenidos de la valoración lumbar en población normal.</a:t>
            </a:r>
          </a:p>
          <a:p>
            <a:pP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a:solidFill>
                  <a:schemeClr val="accent2">
                    <a:lumMod val="75000"/>
                  </a:schemeClr>
                </a:solidFill>
              </a:rPr>
              <a:t>Familiarizarse con la interpretación de resultados obtenidos de la valoración de fuerza muscular lumbar en población normal.</a:t>
            </a:r>
          </a:p>
          <a:p>
            <a:pPr marL="342900" indent="-342900">
              <a:buFont typeface="Arial" panose="020B0604020202020204" pitchFamily="34" charset="0"/>
              <a:buChar cha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a:solidFill>
                  <a:schemeClr val="accent2">
                    <a:lumMod val="75000"/>
                  </a:schemeClr>
                </a:solidFill>
              </a:rPr>
              <a:t>Aplicar conocimientos aprendidos a través de un caso clínico</a:t>
            </a: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275856" y="764704"/>
            <a:ext cx="4474840" cy="639762"/>
          </a:xfrm>
        </p:spPr>
        <p:txBody>
          <a:bodyPr/>
          <a:lstStyle/>
          <a:p>
            <a:r>
              <a:rPr lang="en-US" sz="2200" dirty="0" err="1">
                <a:solidFill>
                  <a:schemeClr val="accent2">
                    <a:lumMod val="75000"/>
                  </a:schemeClr>
                </a:solidFill>
              </a:rPr>
              <a:t>Solución</a:t>
            </a:r>
            <a:r>
              <a:rPr lang="en-US" sz="2200" dirty="0">
                <a:solidFill>
                  <a:schemeClr val="accent2">
                    <a:lumMod val="75000"/>
                  </a:schemeClr>
                </a:solidFill>
              </a:rPr>
              <a:t> </a:t>
            </a:r>
            <a:r>
              <a:rPr lang="en-US" sz="2200" dirty="0" err="1">
                <a:solidFill>
                  <a:schemeClr val="accent2">
                    <a:lumMod val="75000"/>
                  </a:schemeClr>
                </a:solidFill>
              </a:rPr>
              <a:t>caso</a:t>
            </a:r>
            <a:endParaRPr lang="en-US" sz="2200" dirty="0">
              <a:solidFill>
                <a:schemeClr val="accent2">
                  <a:lumMod val="75000"/>
                </a:schemeClr>
              </a:solidFill>
            </a:endParaRPr>
          </a:p>
        </p:txBody>
      </p:sp>
      <p:sp>
        <p:nvSpPr>
          <p:cNvPr id="7" name="Rectángulo 6">
            <a:extLst>
              <a:ext uri="{FF2B5EF4-FFF2-40B4-BE49-F238E27FC236}">
                <a16:creationId xmlns:a16="http://schemas.microsoft.com/office/drawing/2014/main" id="{9A864327-8D8B-40EC-AFE6-80D1E3EFB576}"/>
              </a:ext>
            </a:extLst>
          </p:cNvPr>
          <p:cNvSpPr/>
          <p:nvPr/>
        </p:nvSpPr>
        <p:spPr>
          <a:xfrm>
            <a:off x="179512" y="1409242"/>
            <a:ext cx="8784976" cy="5309146"/>
          </a:xfrm>
          <a:prstGeom prst="rect">
            <a:avLst/>
          </a:prstGeom>
        </p:spPr>
        <p:txBody>
          <a:bodyPr wrap="square">
            <a:spAutoFit/>
          </a:bodyPr>
          <a:lstStyle/>
          <a:p>
            <a:pPr marL="187325" defTabSz="642938">
              <a:spcBef>
                <a:spcPts val="1675"/>
              </a:spcBef>
              <a:buSzPct val="171000"/>
              <a:defRPr/>
            </a:pPr>
            <a:r>
              <a:rPr lang="es-ES" sz="1800" b="0" kern="0" dirty="0">
                <a:solidFill>
                  <a:schemeClr val="accent2">
                    <a:lumMod val="75000"/>
                  </a:schemeClr>
                </a:solidFill>
                <a:latin typeface="Arial"/>
              </a:rPr>
              <a:t>¿Los registros obtenidos han sido válidos por su repetibilidad? </a:t>
            </a:r>
            <a:r>
              <a:rPr lang="es-ES" sz="1800" b="0" kern="0" dirty="0">
                <a:solidFill>
                  <a:srgbClr val="FF0000"/>
                </a:solidFill>
                <a:latin typeface="Arial"/>
              </a:rPr>
              <a:t>Sí, cumplen los criterios de validez de las AMA y se obtienen tres repeticiones consecutivas cuyo valor máximo de flexión y extensión se diferencia menos de 5º de la media.</a:t>
            </a:r>
          </a:p>
          <a:p>
            <a:pPr marL="187325" defTabSz="642938">
              <a:spcBef>
                <a:spcPts val="1675"/>
              </a:spcBef>
              <a:buSzPct val="171000"/>
              <a:defRPr/>
            </a:pPr>
            <a:r>
              <a:rPr lang="es-ES" sz="1800" b="0" kern="0" dirty="0">
                <a:solidFill>
                  <a:schemeClr val="accent2">
                    <a:lumMod val="75000"/>
                  </a:schemeClr>
                </a:solidFill>
                <a:latin typeface="Arial"/>
              </a:rPr>
              <a:t>¿Ha sido necesaria una prueba de validez con la pierna elevada? </a:t>
            </a:r>
            <a:r>
              <a:rPr lang="es-ES" sz="1800" b="0" kern="0" dirty="0">
                <a:solidFill>
                  <a:srgbClr val="FF0000"/>
                </a:solidFill>
                <a:latin typeface="Arial"/>
              </a:rPr>
              <a:t>No, porque la movilidad de flexo-extensión registrada en sacro con los inclinómetros ha sido mayor de 55º.</a:t>
            </a:r>
          </a:p>
          <a:p>
            <a:pPr marL="187325" defTabSz="642938">
              <a:spcBef>
                <a:spcPts val="1675"/>
              </a:spcBef>
              <a:buSzPct val="171000"/>
              <a:defRPr/>
            </a:pPr>
            <a:r>
              <a:rPr lang="es-ES" sz="1800" b="0" kern="0" dirty="0">
                <a:solidFill>
                  <a:schemeClr val="accent2">
                    <a:lumMod val="75000"/>
                  </a:schemeClr>
                </a:solidFill>
                <a:latin typeface="Arial"/>
              </a:rPr>
              <a:t>¿Cuál ha sido la amplitud máxima registrada en cada uno de los movimientos?</a:t>
            </a:r>
          </a:p>
          <a:p>
            <a:pPr marL="187325" defTabSz="642938">
              <a:spcBef>
                <a:spcPts val="1675"/>
              </a:spcBef>
              <a:buSzPct val="171000"/>
              <a:defRPr/>
            </a:pPr>
            <a:r>
              <a:rPr lang="es-ES" sz="1800" b="0" kern="0" dirty="0">
                <a:solidFill>
                  <a:srgbClr val="FF0000"/>
                </a:solidFill>
                <a:latin typeface="Arial"/>
              </a:rPr>
              <a:t>Flexión: 25º  Extensión: 5º  Flexión lateral izquierda: 23º  Flexión lateral derecha: 22º</a:t>
            </a:r>
          </a:p>
          <a:p>
            <a:pPr marL="187325" defTabSz="642938">
              <a:spcBef>
                <a:spcPts val="1675"/>
              </a:spcBef>
              <a:buSzPct val="171000"/>
              <a:defRPr/>
            </a:pPr>
            <a:r>
              <a:rPr lang="es-ES" sz="1800" b="0" kern="0" dirty="0">
                <a:solidFill>
                  <a:schemeClr val="accent2">
                    <a:lumMod val="75000"/>
                  </a:schemeClr>
                </a:solidFill>
                <a:latin typeface="Arial"/>
              </a:rPr>
              <a:t>¿Se considera la movilidad registrada para cada uno de los ejes normal?</a:t>
            </a:r>
          </a:p>
          <a:p>
            <a:pPr marL="187325" defTabSz="642938">
              <a:spcBef>
                <a:spcPts val="1675"/>
              </a:spcBef>
              <a:buSzPct val="171000"/>
              <a:defRPr/>
            </a:pPr>
            <a:r>
              <a:rPr lang="es-ES" sz="1800" b="0" kern="0" dirty="0">
                <a:solidFill>
                  <a:srgbClr val="FF0000"/>
                </a:solidFill>
                <a:latin typeface="Arial"/>
              </a:rPr>
              <a:t>No, porque hay pérdida de movilidad importante con respecto a los valores que se han tomado como referencia. Por ejemplo, hay una pérdida de movilidad del  75% para la extensión y del 50% para la flexión. </a:t>
            </a:r>
          </a:p>
          <a:p>
            <a:pPr marL="187325" defTabSz="642938">
              <a:spcBef>
                <a:spcPts val="1675"/>
              </a:spcBef>
              <a:buSzPct val="171000"/>
              <a:defRPr/>
            </a:pPr>
            <a:r>
              <a:rPr lang="es-ES" sz="2000" b="0" kern="0" dirty="0">
                <a:solidFill>
                  <a:srgbClr val="FF0000"/>
                </a:solidFill>
                <a:latin typeface="Arial"/>
              </a:rPr>
              <a:t> </a:t>
            </a:r>
            <a:endParaRPr kumimoji="0" lang="es-ES" sz="2000" b="0" i="0" u="none" strike="noStrike" kern="0" cap="none" spc="0" normalizeH="0" baseline="0" noProof="0" dirty="0">
              <a:ln>
                <a:noFill/>
              </a:ln>
              <a:solidFill>
                <a:srgbClr val="FF0000"/>
              </a:solidFill>
              <a:effectLst/>
              <a:uLnTx/>
              <a:uFillTx/>
              <a:latin typeface="Arial"/>
              <a:sym typeface="Arial" panose="020B0604020202020204" pitchFamily="34" charset="0"/>
            </a:endParaRPr>
          </a:p>
        </p:txBody>
      </p:sp>
    </p:spTree>
    <p:extLst>
      <p:ext uri="{BB962C8B-B14F-4D97-AF65-F5344CB8AC3E}">
        <p14:creationId xmlns:p14="http://schemas.microsoft.com/office/powerpoint/2010/main" val="1906029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620688"/>
            <a:ext cx="4474840" cy="639762"/>
          </a:xfrm>
        </p:spPr>
        <p:txBody>
          <a:bodyPr/>
          <a:lstStyle/>
          <a:p>
            <a:r>
              <a:rPr lang="en-US" sz="2200" dirty="0" err="1">
                <a:solidFill>
                  <a:schemeClr val="accent2">
                    <a:lumMod val="75000"/>
                  </a:schemeClr>
                </a:solidFill>
              </a:rPr>
              <a:t>Solución</a:t>
            </a:r>
            <a:r>
              <a:rPr lang="en-US" sz="2200" dirty="0">
                <a:solidFill>
                  <a:schemeClr val="accent2">
                    <a:lumMod val="75000"/>
                  </a:schemeClr>
                </a:solidFill>
              </a:rPr>
              <a:t> </a:t>
            </a:r>
            <a:r>
              <a:rPr lang="en-US" sz="2200" dirty="0" err="1">
                <a:solidFill>
                  <a:schemeClr val="accent2">
                    <a:lumMod val="75000"/>
                  </a:schemeClr>
                </a:solidFill>
              </a:rPr>
              <a:t>caso</a:t>
            </a:r>
            <a:endParaRPr lang="en-US" sz="2200" dirty="0">
              <a:solidFill>
                <a:schemeClr val="accent2">
                  <a:lumMod val="75000"/>
                </a:schemeClr>
              </a:solidFill>
            </a:endParaRPr>
          </a:p>
        </p:txBody>
      </p:sp>
      <p:sp>
        <p:nvSpPr>
          <p:cNvPr id="7" name="Rectángulo 6">
            <a:extLst>
              <a:ext uri="{FF2B5EF4-FFF2-40B4-BE49-F238E27FC236}">
                <a16:creationId xmlns:a16="http://schemas.microsoft.com/office/drawing/2014/main" id="{9A864327-8D8B-40EC-AFE6-80D1E3EFB576}"/>
              </a:ext>
            </a:extLst>
          </p:cNvPr>
          <p:cNvSpPr/>
          <p:nvPr/>
        </p:nvSpPr>
        <p:spPr>
          <a:xfrm>
            <a:off x="179512" y="1260450"/>
            <a:ext cx="8784976" cy="4942379"/>
          </a:xfrm>
          <a:prstGeom prst="rect">
            <a:avLst/>
          </a:prstGeom>
        </p:spPr>
        <p:txBody>
          <a:bodyPr wrap="square">
            <a:spAutoFit/>
          </a:bodyPr>
          <a:lstStyle/>
          <a:p>
            <a:pPr marL="187325" lvl="0" defTabSz="642938">
              <a:spcBef>
                <a:spcPts val="1675"/>
              </a:spcBef>
              <a:buSzPct val="171000"/>
              <a:defRPr/>
            </a:pPr>
            <a:r>
              <a:rPr lang="es-ES" sz="1800" b="0" kern="0" dirty="0">
                <a:solidFill>
                  <a:schemeClr val="accent2">
                    <a:lumMod val="75000"/>
                  </a:schemeClr>
                </a:solidFill>
                <a:latin typeface="Arial"/>
              </a:rPr>
              <a:t>¿Qué valores se han tomado como referencia de normalidad? </a:t>
            </a:r>
          </a:p>
          <a:p>
            <a:pPr marL="187325" lvl="0" defTabSz="642938">
              <a:spcBef>
                <a:spcPts val="1675"/>
              </a:spcBef>
              <a:buSzPct val="171000"/>
              <a:defRPr/>
            </a:pPr>
            <a:r>
              <a:rPr lang="es-ES" sz="1800" b="0" kern="0" dirty="0">
                <a:solidFill>
                  <a:srgbClr val="FF0000"/>
                </a:solidFill>
                <a:latin typeface="Arial"/>
              </a:rPr>
              <a:t>Valores de movilidad de la Asociación Médica Americana</a:t>
            </a:r>
          </a:p>
          <a:p>
            <a:pPr marL="187325" lvl="0" defTabSz="642938">
              <a:spcBef>
                <a:spcPts val="1675"/>
              </a:spcBef>
              <a:buSzPct val="171000"/>
              <a:defRPr/>
            </a:pPr>
            <a:r>
              <a:rPr lang="es-ES" sz="1800" b="0" kern="0" dirty="0">
                <a:solidFill>
                  <a:schemeClr val="accent2">
                    <a:lumMod val="75000"/>
                  </a:schemeClr>
                </a:solidFill>
                <a:latin typeface="Arial"/>
              </a:rPr>
              <a:t>¿Cuál es el movimiento más limitado o con mayor pérdida de movilidad?¿Y el menos limitado? </a:t>
            </a:r>
          </a:p>
          <a:p>
            <a:pPr marL="187325" lvl="0" defTabSz="642938">
              <a:spcBef>
                <a:spcPts val="1675"/>
              </a:spcBef>
              <a:buSzPct val="171000"/>
              <a:defRPr/>
            </a:pPr>
            <a:r>
              <a:rPr lang="es-ES" sz="1800" b="0" kern="0" dirty="0">
                <a:solidFill>
                  <a:srgbClr val="FF0000"/>
                </a:solidFill>
                <a:latin typeface="Arial"/>
              </a:rPr>
              <a:t>El más limitado ha sido la extensión, con un 75% de pérdida de movilidad. El menos limitado ha sido la flexión lateral izquierda con un 22% de pérdida de movilidad. </a:t>
            </a:r>
          </a:p>
          <a:p>
            <a:pPr marL="187325" lvl="0" defTabSz="642938">
              <a:spcBef>
                <a:spcPts val="1675"/>
              </a:spcBef>
              <a:buSzPct val="171000"/>
              <a:defRPr/>
            </a:pPr>
            <a:r>
              <a:rPr lang="es-ES" sz="1800" b="0" kern="0" dirty="0">
                <a:solidFill>
                  <a:schemeClr val="accent2">
                    <a:lumMod val="75000"/>
                  </a:schemeClr>
                </a:solidFill>
                <a:latin typeface="Arial"/>
              </a:rPr>
              <a:t>La pérdida de movilidad registrada, ¿es significativa? </a:t>
            </a:r>
          </a:p>
          <a:p>
            <a:pPr marL="187325" lvl="0" defTabSz="642938">
              <a:spcBef>
                <a:spcPts val="1675"/>
              </a:spcBef>
              <a:buSzPct val="171000"/>
              <a:defRPr/>
            </a:pPr>
            <a:r>
              <a:rPr lang="es-ES" sz="1800" b="0" kern="0" dirty="0">
                <a:solidFill>
                  <a:srgbClr val="FF0000"/>
                </a:solidFill>
                <a:latin typeface="Arial"/>
              </a:rPr>
              <a:t>Sí, en el caso de la flexo/extensión.  </a:t>
            </a:r>
          </a:p>
          <a:p>
            <a:pPr marL="187325" lvl="0" defTabSz="642938">
              <a:spcBef>
                <a:spcPts val="1675"/>
              </a:spcBef>
              <a:buSzPct val="171000"/>
              <a:defRPr/>
            </a:pPr>
            <a:r>
              <a:rPr lang="es-ES" sz="1800" b="0" kern="0" dirty="0">
                <a:solidFill>
                  <a:schemeClr val="accent2">
                    <a:lumMod val="75000"/>
                  </a:schemeClr>
                </a:solidFill>
                <a:latin typeface="Arial"/>
              </a:rPr>
              <a:t>¿Se han encontrado asimetrías importantes en la lateralidad de los movimientos?</a:t>
            </a:r>
          </a:p>
          <a:p>
            <a:pPr marL="187325" lvl="0" defTabSz="642938">
              <a:spcBef>
                <a:spcPts val="1675"/>
              </a:spcBef>
              <a:buSzPct val="171000"/>
              <a:defRPr/>
            </a:pPr>
            <a:r>
              <a:rPr lang="es-ES" sz="1800" b="0" kern="0" dirty="0">
                <a:solidFill>
                  <a:srgbClr val="FF0000"/>
                </a:solidFill>
                <a:latin typeface="Arial"/>
              </a:rPr>
              <a:t>No. La asimetría en la lateralidad sólo la podemos ver en las flexiones laterales, y únicamente hay 1º de diferencia.</a:t>
            </a:r>
          </a:p>
        </p:txBody>
      </p:sp>
    </p:spTree>
    <p:extLst>
      <p:ext uri="{BB962C8B-B14F-4D97-AF65-F5344CB8AC3E}">
        <p14:creationId xmlns:p14="http://schemas.microsoft.com/office/powerpoint/2010/main" val="394487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2D782-4F33-43A7-818E-5B2AA92AAA44}"/>
              </a:ext>
            </a:extLst>
          </p:cNvPr>
          <p:cNvSpPr>
            <a:spLocks noGrp="1"/>
          </p:cNvSpPr>
          <p:nvPr>
            <p:ph type="title"/>
          </p:nvPr>
        </p:nvSpPr>
        <p:spPr>
          <a:xfrm>
            <a:off x="683419" y="735931"/>
            <a:ext cx="7200900" cy="604837"/>
          </a:xfrm>
        </p:spPr>
        <p:txBody>
          <a:bodyPr/>
          <a:lstStyle/>
          <a:p>
            <a:r>
              <a:rPr lang="es-ES" sz="2200" dirty="0">
                <a:solidFill>
                  <a:schemeClr val="accent2">
                    <a:lumMod val="75000"/>
                  </a:schemeClr>
                </a:solidFill>
                <a:latin typeface="+mn-lt"/>
              </a:rPr>
              <a:t>Ideas principales</a:t>
            </a:r>
          </a:p>
        </p:txBody>
      </p:sp>
      <p:sp>
        <p:nvSpPr>
          <p:cNvPr id="3" name="Marcador de contenido 2">
            <a:extLst>
              <a:ext uri="{FF2B5EF4-FFF2-40B4-BE49-F238E27FC236}">
                <a16:creationId xmlns:a16="http://schemas.microsoft.com/office/drawing/2014/main" id="{B1B7E89E-330E-4DA4-BD6A-E769B18361F6}"/>
              </a:ext>
            </a:extLst>
          </p:cNvPr>
          <p:cNvSpPr>
            <a:spLocks noGrp="1"/>
          </p:cNvSpPr>
          <p:nvPr>
            <p:ph idx="1"/>
          </p:nvPr>
        </p:nvSpPr>
        <p:spPr>
          <a:xfrm>
            <a:off x="0" y="1268760"/>
            <a:ext cx="9036496" cy="604837"/>
          </a:xfrm>
        </p:spPr>
        <p:txBody>
          <a:bodyPr/>
          <a:lstStyle/>
          <a:p>
            <a:pPr marL="473075" lvl="0" indent="-285750">
              <a:buFont typeface="Arial" panose="020B0604020202020204" pitchFamily="34" charset="0"/>
              <a:buChar char="•"/>
            </a:pPr>
            <a:r>
              <a:rPr lang="es-ES" sz="1400" dirty="0">
                <a:solidFill>
                  <a:schemeClr val="accent2">
                    <a:lumMod val="75000"/>
                  </a:schemeClr>
                </a:solidFill>
              </a:rPr>
              <a:t>La movilidad se modifica con la edad perdiendo amplitud de movimiento al aumentar la misma. Es importante comparar valores obtenidos con los mismos protocolos y equipos de medida. </a:t>
            </a:r>
          </a:p>
          <a:p>
            <a:pPr marL="473075" lvl="0" indent="-285750">
              <a:buFont typeface="Arial" panose="020B0604020202020204" pitchFamily="34" charset="0"/>
              <a:buChar char="•"/>
            </a:pPr>
            <a:r>
              <a:rPr lang="es-ES" sz="1400" dirty="0">
                <a:solidFill>
                  <a:schemeClr val="accent2">
                    <a:lumMod val="75000"/>
                  </a:schemeClr>
                </a:solidFill>
              </a:rPr>
              <a:t>Para medir el rango de movilidad de la columna y ser más exactos en las medidas, la American Medical </a:t>
            </a:r>
            <a:r>
              <a:rPr lang="es-ES" sz="1400" dirty="0" err="1">
                <a:solidFill>
                  <a:schemeClr val="accent2">
                    <a:lumMod val="75000"/>
                  </a:schemeClr>
                </a:solidFill>
              </a:rPr>
              <a:t>Association</a:t>
            </a:r>
            <a:r>
              <a:rPr lang="es-ES" sz="1400" dirty="0">
                <a:solidFill>
                  <a:schemeClr val="accent2">
                    <a:lumMod val="75000"/>
                  </a:schemeClr>
                </a:solidFill>
              </a:rPr>
              <a:t> (AMA) recomienda la utilización de inclinómetros como un método preciso para estimar el movimiento real de la columna vertebral.</a:t>
            </a:r>
          </a:p>
          <a:p>
            <a:pPr marL="473075" lvl="0" indent="-285750">
              <a:buFont typeface="Arial" panose="020B0604020202020204" pitchFamily="34" charset="0"/>
              <a:buChar char="•"/>
            </a:pPr>
            <a:r>
              <a:rPr lang="es-ES" sz="1400" dirty="0">
                <a:solidFill>
                  <a:schemeClr val="accent2">
                    <a:lumMod val="75000"/>
                  </a:schemeClr>
                </a:solidFill>
              </a:rPr>
              <a:t>El dolor lumbar ocasiona limitaciones para realizar actividades, tan frecuentes y comunes de la vida diaria como sentarse y levantarse de una silla o coger y desplazar un peso tanto en tareas domésticas como laborales. El análisis cinemático y cinético de los movimientos citados permite una definición más precisa de los mismos a través del análisis del rango de movimiento (ROM), velocidad y aceleración angular con la que realiza el gesto, al igual que a través de otros parámetros como la fuerza de reacción y la repetibilidad de los gestos realizados</a:t>
            </a:r>
          </a:p>
          <a:p>
            <a:pPr marL="473075" lvl="0" indent="-285750">
              <a:buFont typeface="Arial" panose="020B0604020202020204" pitchFamily="34" charset="0"/>
              <a:buChar char="•"/>
            </a:pPr>
            <a:r>
              <a:rPr lang="es-ES" sz="1400" dirty="0">
                <a:solidFill>
                  <a:schemeClr val="accent2">
                    <a:lumMod val="75000"/>
                  </a:schemeClr>
                </a:solidFill>
              </a:rPr>
              <a:t>Existen sistemas para medir la fuerza de la musculatura paravertebral. Entre los más utilizados se encuentran los sistemas isocinéticos que mantienen el movimiento con una velocidad angular constante durante todo el recorrido articular seleccionado.</a:t>
            </a:r>
          </a:p>
          <a:p>
            <a:pPr marL="473075" lvl="0" indent="-285750">
              <a:buFont typeface="Arial" panose="020B0604020202020204" pitchFamily="34" charset="0"/>
              <a:buChar char="•"/>
            </a:pPr>
            <a:r>
              <a:rPr lang="es-ES" sz="1400" dirty="0">
                <a:solidFill>
                  <a:schemeClr val="accent2">
                    <a:lumMod val="75000"/>
                  </a:schemeClr>
                </a:solidFill>
              </a:rPr>
              <a:t>La actividad de los músculos del tronco puede estimarse indirectamente por medio de la electromiografía de superficie, por ello, suele ser una técnica empleada para la valoración de la zona lumbar, en concreto para realizar análisis del comportamiento muscular durante la realización de un movimiento como la flexo-extensión del tronco. En el caso de la patología lumbar se utiliza el análisis del silencio </a:t>
            </a:r>
            <a:r>
              <a:rPr lang="es-ES" sz="1400" dirty="0" err="1">
                <a:solidFill>
                  <a:schemeClr val="accent2">
                    <a:lumMod val="75000"/>
                  </a:schemeClr>
                </a:solidFill>
              </a:rPr>
              <a:t>mioeléctrico</a:t>
            </a:r>
            <a:r>
              <a:rPr lang="es-ES" sz="1400" dirty="0">
                <a:solidFill>
                  <a:schemeClr val="accent2">
                    <a:lumMod val="75000"/>
                  </a:schemeClr>
                </a:solidFill>
              </a:rPr>
              <a:t>.</a:t>
            </a:r>
          </a:p>
        </p:txBody>
      </p:sp>
    </p:spTree>
    <p:extLst>
      <p:ext uri="{BB962C8B-B14F-4D97-AF65-F5344CB8AC3E}">
        <p14:creationId xmlns:p14="http://schemas.microsoft.com/office/powerpoint/2010/main" val="1432766725"/>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D1D7B-7827-42DB-806C-B7DF3B588B8B}"/>
              </a:ext>
            </a:extLst>
          </p:cNvPr>
          <p:cNvSpPr/>
          <p:nvPr/>
        </p:nvSpPr>
        <p:spPr>
          <a:xfrm>
            <a:off x="2286000" y="4869160"/>
            <a:ext cx="4572000" cy="743665"/>
          </a:xfrm>
          <a:prstGeom prst="rect">
            <a:avLst/>
          </a:prstGeom>
        </p:spPr>
        <p:txBody>
          <a:bodyPr>
            <a:spAutoFit/>
          </a:bodyPr>
          <a:lstStyle/>
          <a:p>
            <a:pPr algn="just">
              <a:lnSpc>
                <a:spcPct val="107000"/>
              </a:lnSpc>
              <a:spcAft>
                <a:spcPts val="800"/>
              </a:spcAft>
            </a:pPr>
            <a:r>
              <a:rPr lang="pl-PL" dirty="0">
                <a:solidFill>
                  <a:srgbClr val="002060"/>
                </a:solidFill>
                <a:latin typeface="Calibri" panose="020F0502020204030204" pitchFamily="34" charset="0"/>
                <a:ea typeface="Calibri" panose="020F0502020204030204" pitchFamily="34" charset="0"/>
                <a:cs typeface="Times New Roman" panose="02020603050405020304" pitchFamily="18"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8A6124-C902-459F-AFC9-A9C982DA37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39" name="Rectangle 2">
            <a:extLst>
              <a:ext uri="{FF2B5EF4-FFF2-40B4-BE49-F238E27FC236}">
                <a16:creationId xmlns:a16="http://schemas.microsoft.com/office/drawing/2014/main" id="{C01E3795-8F4A-4D9D-9380-41CDB7DA752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0" name="Rectangle 2">
            <a:extLst>
              <a:ext uri="{FF2B5EF4-FFF2-40B4-BE49-F238E27FC236}">
                <a16:creationId xmlns:a16="http://schemas.microsoft.com/office/drawing/2014/main" id="{71AEA63C-A1C4-4DFC-8D49-CD67EC15133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1" name="Rectangle 2">
            <a:extLst>
              <a:ext uri="{FF2B5EF4-FFF2-40B4-BE49-F238E27FC236}">
                <a16:creationId xmlns:a16="http://schemas.microsoft.com/office/drawing/2014/main" id="{C3C997D9-CE1B-4A2F-B4BC-5B09C8B60A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2" name="Rectangle 4">
            <a:extLst>
              <a:ext uri="{FF2B5EF4-FFF2-40B4-BE49-F238E27FC236}">
                <a16:creationId xmlns:a16="http://schemas.microsoft.com/office/drawing/2014/main" id="{91109F23-79C3-437D-99B6-4B4EC63352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Prostokąt 1">
            <a:extLst>
              <a:ext uri="{FF2B5EF4-FFF2-40B4-BE49-F238E27FC236}">
                <a16:creationId xmlns:a16="http://schemas.microsoft.com/office/drawing/2014/main" id="{28B9937F-6FB0-4170-A270-96E0A5C60740}"/>
              </a:ext>
            </a:extLst>
          </p:cNvPr>
          <p:cNvSpPr/>
          <p:nvPr/>
        </p:nvSpPr>
        <p:spPr>
          <a:xfrm>
            <a:off x="323528" y="1052736"/>
            <a:ext cx="8135938" cy="43088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CONTENIDOS</a:t>
            </a:r>
            <a:endParaRPr kumimoji="0" lang="en-US" sz="22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683568" y="1700808"/>
            <a:ext cx="7704856" cy="470898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2000" b="0" dirty="0" err="1">
                <a:solidFill>
                  <a:srgbClr val="333399">
                    <a:lumMod val="75000"/>
                  </a:srgbClr>
                </a:solidFill>
              </a:rPr>
              <a:t>Valoración</a:t>
            </a:r>
            <a:r>
              <a:rPr lang="en-GB" sz="2000" b="0" dirty="0">
                <a:solidFill>
                  <a:srgbClr val="333399">
                    <a:lumMod val="75000"/>
                  </a:srgbClr>
                </a:solidFill>
              </a:rPr>
              <a:t> functional de la </a:t>
            </a:r>
            <a:r>
              <a:rPr lang="en-GB" sz="2000" b="0" dirty="0" err="1">
                <a:solidFill>
                  <a:srgbClr val="333399">
                    <a:lumMod val="75000"/>
                  </a:srgbClr>
                </a:solidFill>
              </a:rPr>
              <a:t>columna</a:t>
            </a:r>
            <a:r>
              <a:rPr lang="en-GB" sz="2000" b="0" dirty="0">
                <a:solidFill>
                  <a:srgbClr val="333399">
                    <a:lumMod val="75000"/>
                  </a:srgbClr>
                </a:solidFill>
              </a:rPr>
              <a:t> lumbar</a:t>
            </a: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Valoración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del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rango</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movimiento</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lumbar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Valoración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cinemática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 la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columna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lumbar</a:t>
            </a:r>
          </a:p>
          <a:p>
            <a:pPr marR="0" lvl="0" algn="l" defTabSz="914400" rtl="0" eaLnBrk="0" fontAlgn="base" latinLnBrk="0" hangingPunct="0">
              <a:lnSpc>
                <a:spcPct val="100000"/>
              </a:lnSpc>
              <a:spcBef>
                <a:spcPct val="0"/>
              </a:spcBef>
              <a:spcAft>
                <a:spcPct val="0"/>
              </a:spcAft>
              <a:buClrTx/>
              <a:buSzTx/>
              <a:tabLst/>
              <a:defRPr/>
            </a:pPr>
            <a:endParaRPr lang="en-GB"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Valoración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cinemática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y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cinética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en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las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actividades</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 la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vida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diaria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y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dolor</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lumbar</a:t>
            </a:r>
          </a:p>
          <a:p>
            <a:pPr marR="0" lvl="0" algn="l" defTabSz="914400" rtl="0" eaLnBrk="0" fontAlgn="base" latinLnBrk="0" hangingPunct="0">
              <a:lnSpc>
                <a:spcPct val="100000"/>
              </a:lnSpc>
              <a:spcBef>
                <a:spcPct val="0"/>
              </a:spcBef>
              <a:spcAft>
                <a:spcPct val="0"/>
              </a:spcAft>
              <a:buClrTx/>
              <a:buSzTx/>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Valoración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de la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fuerza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en</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la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columna</a:t>
            </a: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lumbar</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Ideas </a:t>
            </a:r>
            <a:r>
              <a:rPr kumimoji="0" lang="en-GB" sz="20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principales</a:t>
            </a: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42541915"/>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arcador de contenido 1">
                <a:extLst>
                  <a:ext uri="{FF2B5EF4-FFF2-40B4-BE49-F238E27FC236}">
                    <a16:creationId xmlns:a16="http://schemas.microsoft.com/office/drawing/2014/main" id="{B644C013-F469-4F26-B1E2-798B60021174}"/>
                  </a:ext>
                </a:extLst>
              </p:cNvPr>
              <p:cNvSpPr>
                <a:spLocks noGrp="1"/>
              </p:cNvSpPr>
              <p:nvPr>
                <p:ph idx="1"/>
              </p:nvPr>
            </p:nvSpPr>
            <p:spPr>
              <a:xfrm>
                <a:off x="107504" y="1556792"/>
                <a:ext cx="8928992" cy="4520244"/>
              </a:xfrm>
            </p:spPr>
            <p:txBody>
              <a:bodyPr/>
              <a:lstStyle/>
              <a:p>
                <a:endParaRPr lang="en-GB" dirty="0"/>
              </a:p>
              <a:p>
                <a:pPr>
                  <a:spcBef>
                    <a:spcPts val="0"/>
                  </a:spcBef>
                </a:pPr>
                <a:endParaRPr lang="en-GB" sz="1400" dirty="0"/>
              </a:p>
              <a:p>
                <a:pPr>
                  <a:spcBef>
                    <a:spcPts val="0"/>
                  </a:spcBef>
                </a:pPr>
                <a:r>
                  <a:rPr lang="en-GB" sz="1400" b="1" dirty="0"/>
                  <a:t>	 </a:t>
                </a:r>
                <a:r>
                  <a:rPr lang="es-ES" sz="1400" b="1" dirty="0"/>
                  <a:t>MOVILIDAD</a:t>
                </a:r>
              </a:p>
              <a:p>
                <a:pPr>
                  <a:spcBef>
                    <a:spcPts val="0"/>
                  </a:spcBef>
                </a:pPr>
                <a:r>
                  <a:rPr lang="es-ES" sz="1400" dirty="0"/>
                  <a:t>	</a:t>
                </a:r>
              </a:p>
              <a:p>
                <a:pPr>
                  <a:spcBef>
                    <a:spcPts val="0"/>
                  </a:spcBef>
                </a:pPr>
                <a:r>
                  <a:rPr lang="es-ES" sz="1400" dirty="0">
                    <a:solidFill>
                      <a:srgbClr val="00B0F0"/>
                    </a:solidFill>
                  </a:rPr>
                  <a:t>Amplitud de movimiento</a:t>
                </a:r>
                <a:r>
                  <a:rPr lang="es-ES" sz="1400" dirty="0"/>
                  <a:t>					    </a:t>
                </a:r>
                <a:r>
                  <a:rPr lang="es-ES" sz="1400" dirty="0">
                    <a:solidFill>
                      <a:srgbClr val="002060"/>
                    </a:solidFill>
                  </a:rPr>
                  <a:t>Amplitud de movimiento (º)</a:t>
                </a:r>
                <a:r>
                  <a:rPr lang="es-ES" sz="1400" dirty="0"/>
                  <a:t>						   </a:t>
                </a:r>
                <a:r>
                  <a:rPr lang="es-ES" sz="1400" dirty="0">
                    <a:solidFill>
                      <a:srgbClr val="00B050"/>
                    </a:solidFill>
                  </a:rPr>
                  <a:t>Inclinómetros,</a:t>
                </a:r>
              </a:p>
              <a:p>
                <a:pPr>
                  <a:spcBef>
                    <a:spcPts val="0"/>
                  </a:spcBef>
                </a:pPr>
                <a:r>
                  <a:rPr lang="es-ES" sz="1400" dirty="0">
                    <a:solidFill>
                      <a:srgbClr val="00B050"/>
                    </a:solidFill>
                  </a:rPr>
                  <a:t>				   </a:t>
                </a:r>
                <a:r>
                  <a:rPr lang="es-ES" sz="1400" dirty="0" err="1">
                    <a:solidFill>
                      <a:srgbClr val="00B050"/>
                    </a:solidFill>
                  </a:rPr>
                  <a:t>Electrogoniómetros</a:t>
                </a:r>
                <a:r>
                  <a:rPr lang="es-ES" sz="1400" dirty="0">
                    <a:solidFill>
                      <a:srgbClr val="00B050"/>
                    </a:solidFill>
                  </a:rPr>
                  <a:t> </a:t>
                </a:r>
                <a:r>
                  <a:rPr lang="es-ES" sz="1400" dirty="0"/>
                  <a:t>	</a:t>
                </a:r>
              </a:p>
              <a:p>
                <a:pPr>
                  <a:spcBef>
                    <a:spcPts val="0"/>
                  </a:spcBef>
                </a:pPr>
                <a:r>
                  <a:rPr lang="es-ES" sz="1400" dirty="0">
                    <a:solidFill>
                      <a:srgbClr val="00B0F0"/>
                    </a:solidFill>
                  </a:rPr>
                  <a:t>Características del movimiento				    </a:t>
                </a:r>
                <a:r>
                  <a:rPr lang="es-ES" sz="1400" dirty="0">
                    <a:solidFill>
                      <a:srgbClr val="002060"/>
                    </a:solidFill>
                  </a:rPr>
                  <a:t>Amplitud de movimiento (º)</a:t>
                </a:r>
              </a:p>
              <a:p>
                <a:pPr>
                  <a:spcBef>
                    <a:spcPts val="0"/>
                  </a:spcBef>
                </a:pPr>
                <a:r>
                  <a:rPr lang="es-ES" sz="1400" dirty="0">
                    <a:solidFill>
                      <a:srgbClr val="00B0F0"/>
                    </a:solidFill>
                  </a:rPr>
                  <a:t>				 </a:t>
                </a:r>
                <a:r>
                  <a:rPr lang="es-ES" sz="1400" dirty="0">
                    <a:solidFill>
                      <a:srgbClr val="00B050"/>
                    </a:solidFill>
                  </a:rPr>
                  <a:t>Fotogrametría		                 </a:t>
                </a:r>
                <a:r>
                  <a:rPr lang="es-ES" sz="1400" dirty="0">
                    <a:solidFill>
                      <a:srgbClr val="002060"/>
                    </a:solidFill>
                  </a:rPr>
                  <a:t>Velocidad (º/</a:t>
                </a:r>
                <a14:m>
                  <m:oMath xmlns:m="http://schemas.openxmlformats.org/officeDocument/2006/math">
                    <m:r>
                      <a:rPr lang="es-ES" sz="1400" i="1">
                        <a:solidFill>
                          <a:srgbClr val="002060"/>
                        </a:solidFill>
                        <a:latin typeface="Cambria Math" panose="02040503050406030204" pitchFamily="18" charset="0"/>
                      </a:rPr>
                      <m:t>𝑆</m:t>
                    </m:r>
                  </m:oMath>
                </a14:m>
                <a:r>
                  <a:rPr lang="es-ES" sz="1400" dirty="0">
                    <a:solidFill>
                      <a:srgbClr val="002060"/>
                    </a:solidFill>
                  </a:rPr>
                  <a:t>) / Aceleración angular  (º/</a:t>
                </a:r>
                <a14:m>
                  <m:oMath xmlns:m="http://schemas.openxmlformats.org/officeDocument/2006/math">
                    <m:sSup>
                      <m:sSupPr>
                        <m:ctrlPr>
                          <a:rPr lang="es-ES" sz="1400" i="1" smtClean="0">
                            <a:solidFill>
                              <a:srgbClr val="002060"/>
                            </a:solidFill>
                            <a:latin typeface="Cambria Math" panose="02040503050406030204" pitchFamily="18" charset="0"/>
                          </a:rPr>
                        </m:ctrlPr>
                      </m:sSupPr>
                      <m:e>
                        <m:r>
                          <a:rPr lang="es-ES" sz="1400" b="0" i="1" smtClean="0">
                            <a:solidFill>
                              <a:srgbClr val="002060"/>
                            </a:solidFill>
                            <a:latin typeface="Cambria Math" panose="02040503050406030204" pitchFamily="18" charset="0"/>
                          </a:rPr>
                          <m:t>𝑆</m:t>
                        </m:r>
                      </m:e>
                      <m:sup>
                        <m:r>
                          <a:rPr lang="es-ES" sz="1400" b="0" i="1" smtClean="0">
                            <a:solidFill>
                              <a:srgbClr val="002060"/>
                            </a:solidFill>
                            <a:latin typeface="Cambria Math" panose="02040503050406030204" pitchFamily="18" charset="0"/>
                          </a:rPr>
                          <m:t>2</m:t>
                        </m:r>
                      </m:sup>
                    </m:sSup>
                  </m:oMath>
                </a14:m>
                <a:r>
                  <a:rPr lang="es-ES" sz="1400" dirty="0">
                    <a:solidFill>
                      <a:srgbClr val="002060"/>
                    </a:solidFill>
                  </a:rPr>
                  <a:t>)</a:t>
                </a:r>
              </a:p>
              <a:p>
                <a:pPr>
                  <a:spcBef>
                    <a:spcPts val="0"/>
                  </a:spcBef>
                </a:pPr>
                <a:r>
                  <a:rPr lang="es-ES" sz="1400" dirty="0">
                    <a:solidFill>
                      <a:srgbClr val="00B050"/>
                    </a:solidFill>
                  </a:rPr>
                  <a:t>				 Inerciales			    </a:t>
                </a:r>
                <a:r>
                  <a:rPr lang="es-ES" sz="1400" dirty="0">
                    <a:solidFill>
                      <a:srgbClr val="002060"/>
                    </a:solidFill>
                  </a:rPr>
                  <a:t>Fuerza reacción/Asimetrías</a:t>
                </a:r>
              </a:p>
              <a:p>
                <a:pPr>
                  <a:spcBef>
                    <a:spcPts val="0"/>
                  </a:spcBef>
                </a:pPr>
                <a:r>
                  <a:rPr lang="es-ES" sz="1400" dirty="0">
                    <a:solidFill>
                      <a:srgbClr val="00B050"/>
                    </a:solidFill>
                  </a:rPr>
                  <a:t>				 Plataforma dinamométrica</a:t>
                </a:r>
                <a:r>
                  <a:rPr lang="es-ES" sz="1400" dirty="0"/>
                  <a:t>	    </a:t>
                </a:r>
                <a:r>
                  <a:rPr lang="es-ES" sz="1400" dirty="0">
                    <a:solidFill>
                      <a:srgbClr val="002060"/>
                    </a:solidFill>
                  </a:rPr>
                  <a:t>Repetibilidad</a:t>
                </a:r>
                <a:r>
                  <a:rPr lang="es-ES" sz="1400" dirty="0"/>
                  <a:t>		</a:t>
                </a:r>
                <a:r>
                  <a:rPr lang="es-ES" sz="1400" dirty="0">
                    <a:solidFill>
                      <a:srgbClr val="002060"/>
                    </a:solidFill>
                  </a:rPr>
                  <a:t> </a:t>
                </a:r>
                <a:r>
                  <a:rPr lang="es-ES" sz="1400" dirty="0"/>
                  <a:t>						</a:t>
                </a:r>
                <a:r>
                  <a:rPr lang="es-ES" sz="1400" b="1" dirty="0"/>
                  <a:t>						</a:t>
                </a:r>
                <a:r>
                  <a:rPr lang="es-ES" sz="1400" dirty="0">
                    <a:solidFill>
                      <a:srgbClr val="002060"/>
                    </a:solidFill>
                  </a:rPr>
                  <a:t> </a:t>
                </a:r>
                <a:r>
                  <a:rPr lang="es-ES" sz="1400" b="1" dirty="0"/>
                  <a:t>	</a:t>
                </a:r>
                <a:r>
                  <a:rPr lang="en-GB" sz="1400" dirty="0"/>
                  <a:t>	</a:t>
                </a:r>
                <a:r>
                  <a:rPr lang="en-GB" sz="1400" dirty="0">
                    <a:solidFill>
                      <a:srgbClr val="002060"/>
                    </a:solidFill>
                  </a:rPr>
                  <a:t> </a:t>
                </a:r>
                <a:r>
                  <a:rPr lang="en-GB" sz="1400" dirty="0"/>
                  <a:t>						</a:t>
                </a:r>
                <a:r>
                  <a:rPr lang="en-GB" sz="1400" b="1" dirty="0"/>
                  <a:t>						</a:t>
                </a:r>
                <a:r>
                  <a:rPr lang="en-GB" sz="1400" dirty="0">
                    <a:solidFill>
                      <a:srgbClr val="002060"/>
                    </a:solidFill>
                  </a:rPr>
                  <a:t> </a:t>
                </a:r>
                <a:r>
                  <a:rPr lang="en-GB" sz="1400" b="1" dirty="0"/>
                  <a:t>			</a:t>
                </a:r>
                <a:r>
                  <a:rPr lang="en-GB" sz="1400" b="1" dirty="0">
                    <a:solidFill>
                      <a:srgbClr val="002060"/>
                    </a:solidFill>
                  </a:rPr>
                  <a:t>								</a:t>
                </a:r>
                <a:endParaRPr lang="en-GB" sz="1400" b="1" dirty="0"/>
              </a:p>
              <a:p>
                <a:pPr>
                  <a:spcBef>
                    <a:spcPts val="0"/>
                  </a:spcBef>
                </a:pPr>
                <a:r>
                  <a:rPr lang="en-GB" sz="1400" b="1" dirty="0"/>
                  <a:t>	</a:t>
                </a:r>
                <a:r>
                  <a:rPr lang="es-ES" sz="1400" b="1" dirty="0"/>
                  <a:t>FUERZA</a:t>
                </a:r>
                <a:endParaRPr lang="es-ES" sz="1400" dirty="0"/>
              </a:p>
              <a:p>
                <a:pPr>
                  <a:spcBef>
                    <a:spcPts val="0"/>
                  </a:spcBef>
                </a:pPr>
                <a:r>
                  <a:rPr lang="es-ES" sz="1400" dirty="0"/>
                  <a:t>	</a:t>
                </a:r>
              </a:p>
              <a:p>
                <a:pPr>
                  <a:spcBef>
                    <a:spcPts val="0"/>
                  </a:spcBef>
                </a:pPr>
                <a:r>
                  <a:rPr lang="es-ES" sz="1400" dirty="0">
                    <a:solidFill>
                      <a:srgbClr val="00B0F0"/>
                    </a:solidFill>
                  </a:rPr>
                  <a:t>Fuerza isocinética</a:t>
                </a:r>
              </a:p>
              <a:p>
                <a:pPr>
                  <a:spcBef>
                    <a:spcPts val="0"/>
                  </a:spcBef>
                </a:pPr>
                <a:r>
                  <a:rPr lang="es-ES" sz="1400" dirty="0"/>
                  <a:t>				</a:t>
                </a:r>
                <a:r>
                  <a:rPr lang="es-ES" sz="1400" dirty="0">
                    <a:solidFill>
                      <a:srgbClr val="00B050"/>
                    </a:solidFill>
                  </a:rPr>
                  <a:t>Dinamómetro</a:t>
                </a:r>
                <a:r>
                  <a:rPr lang="es-ES" sz="1400" dirty="0"/>
                  <a:t>			</a:t>
                </a:r>
                <a:r>
                  <a:rPr lang="es-ES" sz="1400" dirty="0">
                    <a:solidFill>
                      <a:srgbClr val="002060"/>
                    </a:solidFill>
                  </a:rPr>
                  <a:t>Momento fuerza(Nm)</a:t>
                </a:r>
              </a:p>
              <a:p>
                <a:pPr>
                  <a:spcBef>
                    <a:spcPts val="0"/>
                  </a:spcBef>
                </a:pPr>
                <a:r>
                  <a:rPr lang="es-ES" sz="1400" dirty="0"/>
                  <a:t>	</a:t>
                </a:r>
              </a:p>
              <a:p>
                <a:pPr>
                  <a:spcBef>
                    <a:spcPts val="0"/>
                  </a:spcBef>
                </a:pPr>
                <a:r>
                  <a:rPr lang="es-ES" sz="1400" dirty="0">
                    <a:solidFill>
                      <a:srgbClr val="00B0F0"/>
                    </a:solidFill>
                  </a:rPr>
                  <a:t>Actividad muscular</a:t>
                </a:r>
              </a:p>
              <a:p>
                <a:pPr>
                  <a:spcBef>
                    <a:spcPts val="0"/>
                  </a:spcBef>
                </a:pPr>
                <a:r>
                  <a:rPr lang="es-ES" sz="1400" dirty="0"/>
                  <a:t>				</a:t>
                </a:r>
                <a:r>
                  <a:rPr lang="es-ES" sz="1400" dirty="0">
                    <a:solidFill>
                      <a:srgbClr val="00B050"/>
                    </a:solidFill>
                  </a:rPr>
                  <a:t>Electromiografía de superficie</a:t>
                </a:r>
                <a:r>
                  <a:rPr lang="es-ES" sz="1400" dirty="0"/>
                  <a:t>	</a:t>
                </a:r>
                <a:r>
                  <a:rPr lang="es-ES" sz="1400" dirty="0">
                    <a:solidFill>
                      <a:srgbClr val="002060"/>
                    </a:solidFill>
                  </a:rPr>
                  <a:t>Actividad muscular (fenómeno </a:t>
                </a:r>
                <a:r>
                  <a:rPr lang="es-ES" sz="1400" dirty="0" err="1">
                    <a:solidFill>
                      <a:srgbClr val="002060"/>
                    </a:solidFill>
                  </a:rPr>
                  <a:t>flex</a:t>
                </a:r>
                <a:r>
                  <a:rPr lang="es-ES" sz="1400" dirty="0">
                    <a:solidFill>
                      <a:srgbClr val="002060"/>
                    </a:solidFill>
                  </a:rPr>
                  <a:t>-relax)</a:t>
                </a:r>
              </a:p>
            </p:txBody>
          </p:sp>
        </mc:Choice>
        <mc:Fallback xmlns="">
          <p:sp>
            <p:nvSpPr>
              <p:cNvPr id="2" name="Marcador de contenido 1">
                <a:extLst>
                  <a:ext uri="{FF2B5EF4-FFF2-40B4-BE49-F238E27FC236}">
                    <a16:creationId xmlns:a16="http://schemas.microsoft.com/office/drawing/2014/main" id="{B644C013-F469-4F26-B1E2-798B60021174}"/>
                  </a:ext>
                </a:extLst>
              </p:cNvPr>
              <p:cNvSpPr>
                <a:spLocks noGrp="1" noRot="1" noChangeAspect="1" noMove="1" noResize="1" noEditPoints="1" noAdjustHandles="1" noChangeArrowheads="1" noChangeShapeType="1" noTextEdit="1"/>
              </p:cNvSpPr>
              <p:nvPr>
                <p:ph idx="1"/>
              </p:nvPr>
            </p:nvSpPr>
            <p:spPr>
              <a:xfrm>
                <a:off x="107504" y="1556792"/>
                <a:ext cx="8928992" cy="4520244"/>
              </a:xfrm>
              <a:blipFill>
                <a:blip r:embed="rId3"/>
                <a:stretch>
                  <a:fillRect/>
                </a:stretch>
              </a:blipFill>
            </p:spPr>
            <p:txBody>
              <a:bodyPr/>
              <a:lstStyle/>
              <a:p>
                <a:r>
                  <a:rPr lang="es-ES">
                    <a:noFill/>
                  </a:rPr>
                  <a:t> </a:t>
                </a:r>
              </a:p>
            </p:txBody>
          </p:sp>
        </mc:Fallback>
      </mc:AlternateContent>
      <p:sp>
        <p:nvSpPr>
          <p:cNvPr id="4" name="1 Título">
            <a:extLst>
              <a:ext uri="{FF2B5EF4-FFF2-40B4-BE49-F238E27FC236}">
                <a16:creationId xmlns:a16="http://schemas.microsoft.com/office/drawing/2014/main" id="{CE574AAF-5252-47F6-859F-6E5586C39942}"/>
              </a:ext>
            </a:extLst>
          </p:cNvPr>
          <p:cNvSpPr>
            <a:spLocks noGrp="1"/>
          </p:cNvSpPr>
          <p:nvPr>
            <p:ph type="title"/>
          </p:nvPr>
        </p:nvSpPr>
        <p:spPr>
          <a:xfrm>
            <a:off x="1485900" y="597673"/>
            <a:ext cx="6172200" cy="789552"/>
          </a:xfrm>
        </p:spPr>
        <p:txBody>
          <a:bodyPr>
            <a:normAutofit/>
          </a:bodyPr>
          <a:lstStyle/>
          <a:p>
            <a:r>
              <a:rPr lang="es-ES" sz="2200" dirty="0">
                <a:solidFill>
                  <a:schemeClr val="accent2">
                    <a:lumMod val="75000"/>
                  </a:schemeClr>
                </a:solidFill>
                <a:latin typeface="+mn-lt"/>
              </a:rPr>
              <a:t>Valoración funcional de la columna lumbar</a:t>
            </a:r>
            <a:endParaRPr lang="es-ES" sz="2100" dirty="0">
              <a:solidFill>
                <a:srgbClr val="64A0C8"/>
              </a:solidFill>
            </a:endParaRPr>
          </a:p>
        </p:txBody>
      </p:sp>
      <p:sp>
        <p:nvSpPr>
          <p:cNvPr id="5" name="CuadroTexto 4">
            <a:extLst>
              <a:ext uri="{FF2B5EF4-FFF2-40B4-BE49-F238E27FC236}">
                <a16:creationId xmlns:a16="http://schemas.microsoft.com/office/drawing/2014/main" id="{915092D8-F551-4EFC-8898-716E7F5DFC48}"/>
              </a:ext>
            </a:extLst>
          </p:cNvPr>
          <p:cNvSpPr txBox="1"/>
          <p:nvPr/>
        </p:nvSpPr>
        <p:spPr>
          <a:xfrm>
            <a:off x="552970" y="1222013"/>
            <a:ext cx="2263129"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1600" dirty="0">
                <a:solidFill>
                  <a:srgbClr val="C00000"/>
                </a:solidFill>
              </a:rPr>
              <a:t>FUNCIÓN VALORADA</a:t>
            </a:r>
            <a:endPar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CuadroTexto 5">
            <a:extLst>
              <a:ext uri="{FF2B5EF4-FFF2-40B4-BE49-F238E27FC236}">
                <a16:creationId xmlns:a16="http://schemas.microsoft.com/office/drawing/2014/main" id="{3CDAE90A-5A72-474B-930A-DF8BBA4745F6}"/>
              </a:ext>
            </a:extLst>
          </p:cNvPr>
          <p:cNvSpPr txBox="1"/>
          <p:nvPr/>
        </p:nvSpPr>
        <p:spPr>
          <a:xfrm>
            <a:off x="3278290" y="1242918"/>
            <a:ext cx="2276568"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TÉCNICA INSTRUMENTAL</a:t>
            </a:r>
          </a:p>
        </p:txBody>
      </p:sp>
      <p:sp>
        <p:nvSpPr>
          <p:cNvPr id="7" name="CuadroTexto 6">
            <a:extLst>
              <a:ext uri="{FF2B5EF4-FFF2-40B4-BE49-F238E27FC236}">
                <a16:creationId xmlns:a16="http://schemas.microsoft.com/office/drawing/2014/main" id="{DFEDD5D3-8E7F-4A8B-89B0-EC872C960C47}"/>
              </a:ext>
            </a:extLst>
          </p:cNvPr>
          <p:cNvSpPr txBox="1"/>
          <p:nvPr/>
        </p:nvSpPr>
        <p:spPr>
          <a:xfrm>
            <a:off x="6117433" y="1333859"/>
            <a:ext cx="1728192"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RESULTADOS</a:t>
            </a:r>
          </a:p>
        </p:txBody>
      </p:sp>
      <p:cxnSp>
        <p:nvCxnSpPr>
          <p:cNvPr id="8" name="Conector recto 7">
            <a:extLst>
              <a:ext uri="{FF2B5EF4-FFF2-40B4-BE49-F238E27FC236}">
                <a16:creationId xmlns:a16="http://schemas.microsoft.com/office/drawing/2014/main" id="{3FB3C9CD-1A5B-4461-942E-F502AA6DDAF2}"/>
              </a:ext>
            </a:extLst>
          </p:cNvPr>
          <p:cNvCxnSpPr>
            <a:cxnSpLocks/>
          </p:cNvCxnSpPr>
          <p:nvPr/>
        </p:nvCxnSpPr>
        <p:spPr bwMode="auto">
          <a:xfrm flipV="1">
            <a:off x="0" y="1844824"/>
            <a:ext cx="9144000" cy="1"/>
          </a:xfrm>
          <a:prstGeom prst="line">
            <a:avLst/>
          </a:prstGeom>
          <a:noFill/>
          <a:ln w="12700" cap="flat" cmpd="sng" algn="ctr">
            <a:solidFill>
              <a:schemeClr val="tx1"/>
            </a:solidFill>
            <a:prstDash val="solid"/>
            <a:round/>
            <a:headEnd type="none" w="med" len="med"/>
            <a:tailEnd type="none" w="med" len="med"/>
          </a:ln>
          <a:effectLst/>
        </p:spPr>
      </p:cxnSp>
      <p:cxnSp>
        <p:nvCxnSpPr>
          <p:cNvPr id="11" name="Conector recto 10">
            <a:extLst>
              <a:ext uri="{FF2B5EF4-FFF2-40B4-BE49-F238E27FC236}">
                <a16:creationId xmlns:a16="http://schemas.microsoft.com/office/drawing/2014/main" id="{4DB79008-AAE9-4585-A43B-7CDF381F7518}"/>
              </a:ext>
            </a:extLst>
          </p:cNvPr>
          <p:cNvCxnSpPr>
            <a:cxnSpLocks/>
          </p:cNvCxnSpPr>
          <p:nvPr/>
        </p:nvCxnSpPr>
        <p:spPr bwMode="auto">
          <a:xfrm flipV="1">
            <a:off x="0" y="4149080"/>
            <a:ext cx="9144000" cy="1"/>
          </a:xfrm>
          <a:prstGeom prst="line">
            <a:avLst/>
          </a:prstGeom>
          <a:noFill/>
          <a:ln w="12700" cap="flat" cmpd="sng" algn="ctr">
            <a:solidFill>
              <a:schemeClr val="tx1"/>
            </a:solidFill>
            <a:prstDash val="solid"/>
            <a:round/>
            <a:headEnd type="none" w="med" len="med"/>
            <a:tailEnd type="none" w="med" len="med"/>
          </a:ln>
          <a:effectLst/>
        </p:spPr>
      </p:cxnSp>
      <p:pic>
        <p:nvPicPr>
          <p:cNvPr id="12" name="Imagen 11">
            <a:extLst>
              <a:ext uri="{FF2B5EF4-FFF2-40B4-BE49-F238E27FC236}">
                <a16:creationId xmlns:a16="http://schemas.microsoft.com/office/drawing/2014/main" id="{E94006DC-BF02-4AD9-97AD-CF849B6CABF2}"/>
              </a:ext>
            </a:extLst>
          </p:cNvPr>
          <p:cNvPicPr>
            <a:picLocks noChangeAspect="1"/>
          </p:cNvPicPr>
          <p:nvPr/>
        </p:nvPicPr>
        <p:blipFill>
          <a:blip r:embed="rId4"/>
          <a:stretch>
            <a:fillRect/>
          </a:stretch>
        </p:blipFill>
        <p:spPr>
          <a:xfrm>
            <a:off x="0" y="1156173"/>
            <a:ext cx="9144000" cy="12184"/>
          </a:xfrm>
          <a:prstGeom prst="rect">
            <a:avLst/>
          </a:prstGeom>
        </p:spPr>
      </p:pic>
    </p:spTree>
    <p:extLst>
      <p:ext uri="{BB962C8B-B14F-4D97-AF65-F5344CB8AC3E}">
        <p14:creationId xmlns:p14="http://schemas.microsoft.com/office/powerpoint/2010/main" val="380455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DB3018-36EA-4232-8138-54772CC85F89}"/>
              </a:ext>
            </a:extLst>
          </p:cNvPr>
          <p:cNvSpPr>
            <a:spLocks noGrp="1"/>
          </p:cNvSpPr>
          <p:nvPr>
            <p:ph type="title"/>
          </p:nvPr>
        </p:nvSpPr>
        <p:spPr>
          <a:xfrm>
            <a:off x="755574" y="453355"/>
            <a:ext cx="7858125" cy="989013"/>
          </a:xfrm>
        </p:spPr>
        <p:txBody>
          <a:bodyPr>
            <a:normAutofit/>
          </a:bodyPr>
          <a:lstStyle/>
          <a:p>
            <a:r>
              <a:rPr lang="es-ES" sz="2200" kern="1200" dirty="0">
                <a:solidFill>
                  <a:schemeClr val="accent2">
                    <a:lumMod val="75000"/>
                  </a:schemeClr>
                </a:solidFill>
                <a:latin typeface="+mn-lt"/>
                <a:cs typeface="Arial" panose="020B0604020202020204" pitchFamily="34" charset="0"/>
                <a:sym typeface="Arial" panose="020B0604020202020204" pitchFamily="34" charset="0"/>
              </a:rPr>
              <a:t>Valoración del rango de movimiento lumbar</a:t>
            </a:r>
          </a:p>
        </p:txBody>
      </p:sp>
      <p:sp>
        <p:nvSpPr>
          <p:cNvPr id="3" name="Rectángulo 2">
            <a:extLst>
              <a:ext uri="{FF2B5EF4-FFF2-40B4-BE49-F238E27FC236}">
                <a16:creationId xmlns:a16="http://schemas.microsoft.com/office/drawing/2014/main" id="{1D8FEF48-D218-4020-AF85-34C8AFEDA121}"/>
              </a:ext>
            </a:extLst>
          </p:cNvPr>
          <p:cNvSpPr/>
          <p:nvPr/>
        </p:nvSpPr>
        <p:spPr>
          <a:xfrm>
            <a:off x="3722317" y="2611914"/>
            <a:ext cx="4572000" cy="553998"/>
          </a:xfrm>
          <a:prstGeom prst="rect">
            <a:avLst/>
          </a:prstGeom>
        </p:spPr>
        <p:txBody>
          <a:bodyPr>
            <a:spAutoFit/>
          </a:bodyPr>
          <a:lstStyle/>
          <a:p>
            <a:pPr lvl="0" algn="ctr">
              <a:spcBef>
                <a:spcPts val="1200"/>
              </a:spcBef>
              <a:spcAft>
                <a:spcPts val="1000"/>
              </a:spcAft>
              <a:defRPr/>
            </a:pPr>
            <a:r>
              <a:rPr lang="es-ES" dirty="0">
                <a:solidFill>
                  <a:srgbClr val="000000"/>
                </a:solidFill>
                <a:latin typeface="Times New Roman" panose="02020603050405020304" pitchFamily="18" charset="0"/>
                <a:ea typeface="Calibri" panose="020F0502020204030204" pitchFamily="34" charset="0"/>
              </a:rPr>
              <a:t>Sistema de doble </a:t>
            </a:r>
            <a:r>
              <a:rPr lang="es-ES" dirty="0" err="1">
                <a:solidFill>
                  <a:srgbClr val="000000"/>
                </a:solidFill>
                <a:latin typeface="Times New Roman" panose="02020603050405020304" pitchFamily="18" charset="0"/>
                <a:ea typeface="Calibri" panose="020F0502020204030204" pitchFamily="34" charset="0"/>
              </a:rPr>
              <a:t>inclinometría</a:t>
            </a:r>
            <a:r>
              <a:rPr lang="es-ES" dirty="0">
                <a:solidFill>
                  <a:srgbClr val="000000"/>
                </a:solidFill>
                <a:latin typeface="Times New Roman" panose="02020603050405020304" pitchFamily="18" charset="0"/>
                <a:ea typeface="Calibri" panose="020F0502020204030204" pitchFamily="34" charset="0"/>
              </a:rPr>
              <a:t> electrónica, situada sobre las prominencias óseas correspondientes (D12-Sacro), para valoración de la amplitud articular máxima en el movimiento de flexo-extensión del raquis lumbar. </a:t>
            </a:r>
          </a:p>
        </p:txBody>
      </p:sp>
      <p:sp>
        <p:nvSpPr>
          <p:cNvPr id="9" name="CuadroTexto 8">
            <a:extLst>
              <a:ext uri="{FF2B5EF4-FFF2-40B4-BE49-F238E27FC236}">
                <a16:creationId xmlns:a16="http://schemas.microsoft.com/office/drawing/2014/main" id="{E0CB46AC-D9AD-43CB-B170-F15F5D361BEE}"/>
              </a:ext>
            </a:extLst>
          </p:cNvPr>
          <p:cNvSpPr txBox="1"/>
          <p:nvPr/>
        </p:nvSpPr>
        <p:spPr>
          <a:xfrm>
            <a:off x="2267744" y="3479718"/>
            <a:ext cx="4752528" cy="246221"/>
          </a:xfrm>
          <a:prstGeom prst="rect">
            <a:avLst/>
          </a:prstGeom>
          <a:noFill/>
        </p:spPr>
        <p:txBody>
          <a:bodyPr wrap="square" rtlCol="0">
            <a:spAutoFit/>
          </a:bodyPr>
          <a:lstStyle/>
          <a:p>
            <a:pPr lvl="0">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RESULTADOS:</a:t>
            </a:r>
            <a:r>
              <a:rPr lang="en-GB" dirty="0">
                <a:solidFill>
                  <a:srgbClr val="000000"/>
                </a:solidFill>
              </a:rPr>
              <a:t> </a:t>
            </a:r>
            <a:r>
              <a:rPr lang="es-ES" dirty="0">
                <a:solidFill>
                  <a:srgbClr val="000000"/>
                </a:solidFill>
              </a:rPr>
              <a:t>Amplitud de movimiento (º) y pérdida de movilidad (PM)</a:t>
            </a:r>
            <a:endPar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0" name="Imagen 9">
            <a:extLst>
              <a:ext uri="{FF2B5EF4-FFF2-40B4-BE49-F238E27FC236}">
                <a16:creationId xmlns:a16="http://schemas.microsoft.com/office/drawing/2014/main" id="{5AFF1548-99CB-4C6E-94F6-C43352AE0E46}"/>
              </a:ext>
            </a:extLst>
          </p:cNvPr>
          <p:cNvPicPr/>
          <p:nvPr/>
        </p:nvPicPr>
        <p:blipFill>
          <a:blip r:embed="rId3">
            <a:extLst>
              <a:ext uri="{28A0092B-C50C-407E-A947-70E740481C1C}">
                <a14:useLocalDpi xmlns:a14="http://schemas.microsoft.com/office/drawing/2010/main" val="0"/>
              </a:ext>
            </a:extLst>
          </a:blip>
          <a:srcRect l="-6" t="63441" r="61615"/>
          <a:stretch>
            <a:fillRect/>
          </a:stretch>
        </p:blipFill>
        <p:spPr bwMode="auto">
          <a:xfrm>
            <a:off x="1120815" y="2486337"/>
            <a:ext cx="1725930" cy="982345"/>
          </a:xfrm>
          <a:prstGeom prst="rect">
            <a:avLst/>
          </a:prstGeom>
          <a:noFill/>
        </p:spPr>
      </p:pic>
      <p:pic>
        <p:nvPicPr>
          <p:cNvPr id="11" name="Imagen 10">
            <a:extLst>
              <a:ext uri="{FF2B5EF4-FFF2-40B4-BE49-F238E27FC236}">
                <a16:creationId xmlns:a16="http://schemas.microsoft.com/office/drawing/2014/main" id="{1166A504-7AA6-4322-8679-03F47ABB3D5D}"/>
              </a:ext>
            </a:extLst>
          </p:cNvPr>
          <p:cNvPicPr/>
          <p:nvPr/>
        </p:nvPicPr>
        <p:blipFill>
          <a:blip r:embed="rId4">
            <a:extLst>
              <a:ext uri="{28A0092B-C50C-407E-A947-70E740481C1C}">
                <a14:useLocalDpi xmlns:a14="http://schemas.microsoft.com/office/drawing/2010/main" val="0"/>
              </a:ext>
            </a:extLst>
          </a:blip>
          <a:stretch>
            <a:fillRect/>
          </a:stretch>
        </p:blipFill>
        <p:spPr>
          <a:xfrm>
            <a:off x="755573" y="1279323"/>
            <a:ext cx="7538743" cy="1080527"/>
          </a:xfrm>
          <a:prstGeom prst="rect">
            <a:avLst/>
          </a:prstGeom>
        </p:spPr>
      </p:pic>
      <p:pic>
        <p:nvPicPr>
          <p:cNvPr id="12" name="Imagen 11">
            <a:extLst>
              <a:ext uri="{FF2B5EF4-FFF2-40B4-BE49-F238E27FC236}">
                <a16:creationId xmlns:a16="http://schemas.microsoft.com/office/drawing/2014/main" id="{529A49E5-9DB3-44B9-B94D-FBF53F21D5BA}"/>
              </a:ext>
            </a:extLst>
          </p:cNvPr>
          <p:cNvPicPr/>
          <p:nvPr/>
        </p:nvPicPr>
        <p:blipFill>
          <a:blip r:embed="rId5" cstate="print">
            <a:extLst>
              <a:ext uri="{28A0092B-C50C-407E-A947-70E740481C1C}">
                <a14:useLocalDpi xmlns:a14="http://schemas.microsoft.com/office/drawing/2010/main" val="0"/>
              </a:ext>
            </a:extLst>
          </a:blip>
          <a:srcRect l="1157" t="6857" r="24265" b="5785"/>
          <a:stretch>
            <a:fillRect/>
          </a:stretch>
        </p:blipFill>
        <p:spPr bwMode="auto">
          <a:xfrm>
            <a:off x="1120815" y="3950050"/>
            <a:ext cx="3044590" cy="2035722"/>
          </a:xfrm>
          <a:prstGeom prst="rect">
            <a:avLst/>
          </a:prstGeom>
          <a:noFill/>
        </p:spPr>
      </p:pic>
      <p:pic>
        <p:nvPicPr>
          <p:cNvPr id="13" name="Imagen 12">
            <a:extLst>
              <a:ext uri="{FF2B5EF4-FFF2-40B4-BE49-F238E27FC236}">
                <a16:creationId xmlns:a16="http://schemas.microsoft.com/office/drawing/2014/main" id="{141DA031-6393-4099-BF04-B7C16542E687}"/>
              </a:ext>
            </a:extLst>
          </p:cNvPr>
          <p:cNvPicPr/>
          <p:nvPr/>
        </p:nvPicPr>
        <p:blipFill rotWithShape="1">
          <a:blip r:embed="rId6" cstate="print">
            <a:extLst>
              <a:ext uri="{28A0092B-C50C-407E-A947-70E740481C1C}">
                <a14:useLocalDpi xmlns:a14="http://schemas.microsoft.com/office/drawing/2010/main" val="0"/>
              </a:ext>
            </a:extLst>
          </a:blip>
          <a:srcRect l="29553" r="29034" b="8609"/>
          <a:stretch/>
        </p:blipFill>
        <p:spPr bwMode="auto">
          <a:xfrm>
            <a:off x="5364088" y="4039881"/>
            <a:ext cx="2376264" cy="1780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034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B212D06-DC60-4E08-BFEE-3B4CE6052DF9}"/>
              </a:ext>
            </a:extLst>
          </p:cNvPr>
          <p:cNvPicPr>
            <a:picLocks noChangeAspect="1"/>
          </p:cNvPicPr>
          <p:nvPr/>
        </p:nvPicPr>
        <p:blipFill>
          <a:blip r:embed="rId3"/>
          <a:stretch>
            <a:fillRect/>
          </a:stretch>
        </p:blipFill>
        <p:spPr>
          <a:xfrm>
            <a:off x="395536" y="2420888"/>
            <a:ext cx="3737172" cy="2609314"/>
          </a:xfrm>
          <a:prstGeom prst="rect">
            <a:avLst/>
          </a:prstGeom>
        </p:spPr>
      </p:pic>
      <p:sp>
        <p:nvSpPr>
          <p:cNvPr id="11" name="Rectángulo 10">
            <a:extLst>
              <a:ext uri="{FF2B5EF4-FFF2-40B4-BE49-F238E27FC236}">
                <a16:creationId xmlns:a16="http://schemas.microsoft.com/office/drawing/2014/main" id="{C5737536-660D-4244-B5BA-9AE7C0327081}"/>
              </a:ext>
            </a:extLst>
          </p:cNvPr>
          <p:cNvSpPr/>
          <p:nvPr/>
        </p:nvSpPr>
        <p:spPr>
          <a:xfrm>
            <a:off x="4283968" y="1628800"/>
            <a:ext cx="4680520" cy="4524315"/>
          </a:xfrm>
          <a:prstGeom prst="rect">
            <a:avLst/>
          </a:prstGeom>
        </p:spPr>
        <p:txBody>
          <a:bodyPr wrap="square">
            <a:spAutoFit/>
          </a:bodyPr>
          <a:lstStyle/>
          <a:p>
            <a:pPr lvl="0">
              <a:spcAft>
                <a:spcPts val="0"/>
              </a:spcAft>
              <a:defRPr/>
            </a:pPr>
            <a:r>
              <a:rPr lang="es-ES" sz="1800" dirty="0">
                <a:solidFill>
                  <a:schemeClr val="accent2">
                    <a:lumMod val="75000"/>
                  </a:schemeClr>
                </a:solidFill>
                <a:ea typeface="Times New Roman" panose="02020603050405020304" pitchFamily="18" charset="0"/>
              </a:rPr>
              <a:t>EQUIPO DE MEDIDA: </a:t>
            </a:r>
            <a:r>
              <a:rPr lang="es-ES" sz="1800" b="0" dirty="0">
                <a:solidFill>
                  <a:schemeClr val="accent2">
                    <a:lumMod val="75000"/>
                  </a:schemeClr>
                </a:solidFill>
                <a:ea typeface="Times New Roman" panose="02020603050405020304" pitchFamily="18" charset="0"/>
              </a:rPr>
              <a:t>Fotogrametría, inerciales.</a:t>
            </a:r>
          </a:p>
          <a:p>
            <a:pPr lvl="0">
              <a:spcAft>
                <a:spcPts val="0"/>
              </a:spcAft>
              <a:defRPr/>
            </a:pPr>
            <a:endParaRPr lang="es-ES" sz="1800" dirty="0">
              <a:solidFill>
                <a:schemeClr val="accent2">
                  <a:lumMod val="75000"/>
                </a:schemeClr>
              </a:solidFill>
              <a:ea typeface="Times New Roman" panose="02020603050405020304" pitchFamily="18" charset="0"/>
            </a:endParaRPr>
          </a:p>
          <a:p>
            <a:pPr lvl="0">
              <a:spcAft>
                <a:spcPts val="0"/>
              </a:spcAft>
              <a:defRPr/>
            </a:pPr>
            <a:r>
              <a:rPr lang="es-ES" sz="1800" dirty="0">
                <a:solidFill>
                  <a:schemeClr val="accent2">
                    <a:lumMod val="75000"/>
                  </a:schemeClr>
                </a:solidFill>
                <a:ea typeface="Times New Roman" panose="02020603050405020304" pitchFamily="18" charset="0"/>
              </a:rPr>
              <a:t>TIPO DE ANÁLISIS: </a:t>
            </a:r>
            <a:r>
              <a:rPr lang="es-ES" sz="1800" b="0" dirty="0">
                <a:solidFill>
                  <a:schemeClr val="accent2">
                    <a:lumMod val="75000"/>
                  </a:schemeClr>
                </a:solidFill>
                <a:ea typeface="Times New Roman" panose="02020603050405020304" pitchFamily="18" charset="0"/>
              </a:rPr>
              <a:t>Cinemático.</a:t>
            </a:r>
          </a:p>
          <a:p>
            <a:pPr lvl="0">
              <a:spcAft>
                <a:spcPts val="0"/>
              </a:spcAft>
              <a:defRPr/>
            </a:pPr>
            <a:endParaRPr lang="es-ES" sz="1800" dirty="0">
              <a:solidFill>
                <a:schemeClr val="accent2">
                  <a:lumMod val="75000"/>
                </a:schemeClr>
              </a:solidFill>
              <a:ea typeface="Times New Roman" panose="02020603050405020304" pitchFamily="18" charset="0"/>
            </a:endParaRPr>
          </a:p>
          <a:p>
            <a:pPr lvl="0">
              <a:spcAft>
                <a:spcPts val="0"/>
              </a:spcAft>
              <a:defRPr/>
            </a:pPr>
            <a:r>
              <a:rPr lang="es-ES" sz="1800" dirty="0">
                <a:solidFill>
                  <a:schemeClr val="accent2">
                    <a:lumMod val="75000"/>
                  </a:schemeClr>
                </a:solidFill>
                <a:ea typeface="Times New Roman" panose="02020603050405020304" pitchFamily="18" charset="0"/>
              </a:rPr>
              <a:t>GRÁFICA: </a:t>
            </a:r>
            <a:r>
              <a:rPr lang="es-ES" sz="1800" b="0" dirty="0">
                <a:solidFill>
                  <a:schemeClr val="accent2">
                    <a:lumMod val="75000"/>
                  </a:schemeClr>
                </a:solidFill>
                <a:ea typeface="Times New Roman" panose="02020603050405020304" pitchFamily="18" charset="0"/>
              </a:rPr>
              <a:t>Velocidad angular (º/s) del raquis lumbar frente a la amplitud de movimiento de flexo-extensión (º). L banda azul representa valores normales de referencia tanto para velocidad como para amplitud de movimiento.</a:t>
            </a:r>
          </a:p>
          <a:p>
            <a:pPr lvl="0">
              <a:spcAft>
                <a:spcPts val="0"/>
              </a:spcAft>
              <a:defRPr/>
            </a:pPr>
            <a:endParaRPr lang="es-ES" sz="1800" dirty="0">
              <a:solidFill>
                <a:schemeClr val="accent2">
                  <a:lumMod val="75000"/>
                </a:schemeClr>
              </a:solidFill>
              <a:ea typeface="Times New Roman" panose="02020603050405020304" pitchFamily="18" charset="0"/>
            </a:endParaRPr>
          </a:p>
          <a:p>
            <a:pPr lvl="0">
              <a:spcAft>
                <a:spcPts val="0"/>
              </a:spcAft>
              <a:defRPr/>
            </a:pPr>
            <a:r>
              <a:rPr lang="es-ES" sz="1800" dirty="0">
                <a:solidFill>
                  <a:schemeClr val="accent2">
                    <a:lumMod val="75000"/>
                  </a:schemeClr>
                </a:solidFill>
                <a:ea typeface="Times New Roman" panose="02020603050405020304" pitchFamily="18" charset="0"/>
              </a:rPr>
              <a:t>INTERPRETACIÓN DE RESULTADO: </a:t>
            </a:r>
            <a:r>
              <a:rPr lang="es-ES" sz="1800" b="0" dirty="0">
                <a:solidFill>
                  <a:schemeClr val="accent2">
                    <a:lumMod val="75000"/>
                  </a:schemeClr>
                </a:solidFill>
                <a:ea typeface="Times New Roman" panose="02020603050405020304" pitchFamily="18" charset="0"/>
              </a:rPr>
              <a:t>Movimiento del raquis lumbar en el plano sagital con una velocidad normal y una amplitud dentro de valores de referencia).</a:t>
            </a:r>
          </a:p>
        </p:txBody>
      </p:sp>
      <p:sp>
        <p:nvSpPr>
          <p:cNvPr id="5" name="Rectángulo 4">
            <a:extLst>
              <a:ext uri="{FF2B5EF4-FFF2-40B4-BE49-F238E27FC236}">
                <a16:creationId xmlns:a16="http://schemas.microsoft.com/office/drawing/2014/main" id="{2727D054-6D73-4C48-8908-26408AC628B6}"/>
              </a:ext>
            </a:extLst>
          </p:cNvPr>
          <p:cNvSpPr/>
          <p:nvPr/>
        </p:nvSpPr>
        <p:spPr>
          <a:xfrm>
            <a:off x="1403648" y="908720"/>
            <a:ext cx="6840760" cy="430887"/>
          </a:xfrm>
          <a:prstGeom prst="rect">
            <a:avLst/>
          </a:prstGeom>
        </p:spPr>
        <p:txBody>
          <a:bodyPr wrap="square">
            <a:spAutoFit/>
          </a:bodyPr>
          <a:lstStyle/>
          <a:p>
            <a:pPr lvl="0">
              <a:defRPr/>
            </a:pPr>
            <a:r>
              <a:rPr lang="es-ES" sz="2200" dirty="0">
                <a:solidFill>
                  <a:schemeClr val="accent2">
                    <a:lumMod val="75000"/>
                  </a:schemeClr>
                </a:solidFill>
                <a:sym typeface="Arial Bold" charset="0"/>
              </a:rPr>
              <a:t>Valoración cinemática de la columna lumbar</a:t>
            </a:r>
          </a:p>
        </p:txBody>
      </p:sp>
    </p:spTree>
    <p:extLst>
      <p:ext uri="{BB962C8B-B14F-4D97-AF65-F5344CB8AC3E}">
        <p14:creationId xmlns:p14="http://schemas.microsoft.com/office/powerpoint/2010/main" val="3329384435"/>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39552" y="947608"/>
            <a:ext cx="8280920" cy="604837"/>
          </a:xfrm>
        </p:spPr>
        <p:txBody>
          <a:bodyPr/>
          <a:lstStyle/>
          <a:p>
            <a:r>
              <a:rPr lang="es-ES" sz="2200" dirty="0">
                <a:solidFill>
                  <a:schemeClr val="accent2">
                    <a:lumMod val="75000"/>
                  </a:schemeClr>
                </a:solidFill>
                <a:latin typeface="+mn-lt"/>
              </a:rPr>
              <a:t>Valoración cinemática y cinética en las actividades de la vida diaria y dolor lumbar</a:t>
            </a:r>
          </a:p>
        </p:txBody>
      </p:sp>
      <p:sp>
        <p:nvSpPr>
          <p:cNvPr id="9" name="Rectángulo 8">
            <a:extLst>
              <a:ext uri="{FF2B5EF4-FFF2-40B4-BE49-F238E27FC236}">
                <a16:creationId xmlns:a16="http://schemas.microsoft.com/office/drawing/2014/main" id="{17086F41-06D7-43CE-8531-8E02E9F50979}"/>
              </a:ext>
            </a:extLst>
          </p:cNvPr>
          <p:cNvSpPr/>
          <p:nvPr/>
        </p:nvSpPr>
        <p:spPr>
          <a:xfrm>
            <a:off x="3989884" y="1721347"/>
            <a:ext cx="4830588" cy="437042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endPar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lgn="just">
              <a:spcAft>
                <a:spcPts val="0"/>
              </a:spcAft>
              <a:defRPr/>
            </a:pPr>
            <a:r>
              <a:rPr lang="es-ES" sz="2000" b="0" dirty="0">
                <a:solidFill>
                  <a:schemeClr val="accent2">
                    <a:lumMod val="75000"/>
                  </a:schemeClr>
                </a:solidFill>
              </a:rPr>
              <a:t>En las personas con dolor lumbar, actividades como flexionar el tronco o levantar pesos están asociadas con importantes aumentos de la presión intradiscal, y por lo tanto con el dolor.  </a:t>
            </a:r>
          </a:p>
          <a:p>
            <a:pPr lvl="0" algn="just">
              <a:spcAft>
                <a:spcPts val="0"/>
              </a:spcAft>
              <a:defRPr/>
            </a:pPr>
            <a:endParaRPr lang="es-ES" sz="2000" b="0" dirty="0">
              <a:solidFill>
                <a:schemeClr val="accent2">
                  <a:lumMod val="75000"/>
                </a:schemeClr>
              </a:solidFill>
            </a:endParaRPr>
          </a:p>
          <a:p>
            <a:pPr lvl="0" algn="just">
              <a:spcAft>
                <a:spcPts val="0"/>
              </a:spcAft>
              <a:defRPr/>
            </a:pPr>
            <a:endParaRPr lang="es-ES" sz="2000" b="0" dirty="0">
              <a:solidFill>
                <a:schemeClr val="accent2">
                  <a:lumMod val="75000"/>
                </a:schemeClr>
              </a:solidFill>
            </a:endParaRPr>
          </a:p>
          <a:p>
            <a:pPr lvl="0" algn="just">
              <a:spcAft>
                <a:spcPts val="0"/>
              </a:spcAft>
              <a:defRPr/>
            </a:pPr>
            <a:r>
              <a:rPr lang="es-ES" sz="2000" b="0" dirty="0">
                <a:solidFill>
                  <a:schemeClr val="accent2">
                    <a:lumMod val="75000"/>
                  </a:schemeClr>
                </a:solidFill>
              </a:rPr>
              <a:t>El análisis biomecánico de estas actividades permiten una definición más exacta de las mismas detectando alteraciones del movimiento que pueden ir asociadas a una patología o alteración funcional de columna.</a:t>
            </a:r>
          </a:p>
        </p:txBody>
      </p:sp>
      <p:pic>
        <p:nvPicPr>
          <p:cNvPr id="6" name="Picture 10">
            <a:extLst>
              <a:ext uri="{FF2B5EF4-FFF2-40B4-BE49-F238E27FC236}">
                <a16:creationId xmlns:a16="http://schemas.microsoft.com/office/drawing/2014/main" id="{3ED93AE4-E55C-4270-BD75-26437CEDEF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92896"/>
            <a:ext cx="3168351" cy="2366453"/>
          </a:xfrm>
          <a:prstGeom prst="rect">
            <a:avLst/>
          </a:prstGeom>
          <a:noFill/>
          <a:ln w="9525">
            <a:noFill/>
            <a:miter lim="800000"/>
            <a:headEnd/>
            <a:tailEnd/>
          </a:ln>
        </p:spPr>
      </p:pic>
      <p:sp>
        <p:nvSpPr>
          <p:cNvPr id="3" name="Rectángulo 2">
            <a:extLst>
              <a:ext uri="{FF2B5EF4-FFF2-40B4-BE49-F238E27FC236}">
                <a16:creationId xmlns:a16="http://schemas.microsoft.com/office/drawing/2014/main" id="{39AA9B70-9F0D-4E61-BF19-5EB673AC03C3}"/>
              </a:ext>
            </a:extLst>
          </p:cNvPr>
          <p:cNvSpPr/>
          <p:nvPr/>
        </p:nvSpPr>
        <p:spPr>
          <a:xfrm>
            <a:off x="251520" y="4869309"/>
            <a:ext cx="3683455" cy="738664"/>
          </a:xfrm>
          <a:prstGeom prst="rect">
            <a:avLst/>
          </a:prstGeom>
        </p:spPr>
        <p:txBody>
          <a:bodyPr wrap="square">
            <a:spAutoFit/>
          </a:bodyPr>
          <a:lstStyle/>
          <a:p>
            <a:pPr algn="ctr">
              <a:spcBef>
                <a:spcPts val="600"/>
              </a:spcBef>
              <a:spcAft>
                <a:spcPts val="1800"/>
              </a:spcAft>
            </a:pPr>
            <a:r>
              <a:rPr lang="en-GB" sz="1050" b="0" dirty="0">
                <a:solidFill>
                  <a:schemeClr val="tx1"/>
                </a:solidFill>
                <a:ea typeface="Calibri" panose="020F0502020204030204" pitchFamily="34" charset="0"/>
                <a:cs typeface="Times New Roman" panose="02020603050405020304" pitchFamily="18" charset="0"/>
              </a:rPr>
              <a:t>Graphical comparison of intradiscal pressures at L3-L4 during different activities (Image: </a:t>
            </a:r>
            <a:r>
              <a:rPr lang="en-GB" sz="1050" b="0" dirty="0" err="1">
                <a:solidFill>
                  <a:schemeClr val="tx1"/>
                </a:solidFill>
                <a:ea typeface="Calibri" panose="020F0502020204030204" pitchFamily="34" charset="0"/>
              </a:rPr>
              <a:t>Nachemson</a:t>
            </a:r>
            <a:r>
              <a:rPr lang="en-GB" sz="1050" b="0" dirty="0">
                <a:solidFill>
                  <a:schemeClr val="tx1"/>
                </a:solidFill>
                <a:ea typeface="Calibri" panose="020F0502020204030204" pitchFamily="34" charset="0"/>
              </a:rPr>
              <a:t>, A. L. (1976). The lumbar spine an orthopaedic challenge. </a:t>
            </a:r>
            <a:r>
              <a:rPr lang="en-GB" sz="1050" b="0" i="1" dirty="0">
                <a:solidFill>
                  <a:schemeClr val="tx1"/>
                </a:solidFill>
                <a:ea typeface="Calibri" panose="020F0502020204030204" pitchFamily="34" charset="0"/>
              </a:rPr>
              <a:t>spine</a:t>
            </a:r>
            <a:r>
              <a:rPr lang="en-GB" sz="1050" b="0" dirty="0">
                <a:solidFill>
                  <a:schemeClr val="tx1"/>
                </a:solidFill>
                <a:ea typeface="Calibri" panose="020F0502020204030204" pitchFamily="34" charset="0"/>
              </a:rPr>
              <a:t>, </a:t>
            </a:r>
            <a:r>
              <a:rPr lang="en-GB" sz="1050" b="0" i="1" dirty="0">
                <a:solidFill>
                  <a:schemeClr val="tx1"/>
                </a:solidFill>
                <a:ea typeface="Calibri" panose="020F0502020204030204" pitchFamily="34" charset="0"/>
              </a:rPr>
              <a:t>1</a:t>
            </a:r>
            <a:r>
              <a:rPr lang="en-GB" sz="1050" b="0" dirty="0">
                <a:solidFill>
                  <a:schemeClr val="tx1"/>
                </a:solidFill>
                <a:ea typeface="Calibri" panose="020F0502020204030204" pitchFamily="34" charset="0"/>
              </a:rPr>
              <a:t>(1), 59-71)</a:t>
            </a:r>
          </a:p>
        </p:txBody>
      </p:sp>
    </p:spTree>
    <p:extLst>
      <p:ext uri="{BB962C8B-B14F-4D97-AF65-F5344CB8AC3E}">
        <p14:creationId xmlns:p14="http://schemas.microsoft.com/office/powerpoint/2010/main" val="3738371701"/>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611560" y="843971"/>
            <a:ext cx="8280920" cy="604837"/>
          </a:xfrm>
        </p:spPr>
        <p:txBody>
          <a:bodyPr/>
          <a:lstStyle/>
          <a:p>
            <a:r>
              <a:rPr lang="es-ES" sz="2200" dirty="0">
                <a:solidFill>
                  <a:schemeClr val="accent2">
                    <a:lumMod val="75000"/>
                  </a:schemeClr>
                </a:solidFill>
              </a:rPr>
              <a:t>Valoración cinemática y cinética en las actividades de la vida diaria y dolor lumbar</a:t>
            </a:r>
            <a:endParaRPr lang="es-ES" sz="2200" dirty="0">
              <a:solidFill>
                <a:schemeClr val="accent2">
                  <a:lumMod val="75000"/>
                </a:schemeClr>
              </a:solidFill>
              <a:latin typeface="+mn-lt"/>
            </a:endParaRP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369332"/>
          </a:xfrm>
          <a:prstGeom prst="rect">
            <a:avLst/>
          </a:prstGeom>
        </p:spPr>
        <p:txBody>
          <a:bodyPr>
            <a:spAutoFit/>
          </a:bodyPr>
          <a:lstStyle/>
          <a:p>
            <a:pPr lvl="0" algn="ctr">
              <a:spcAft>
                <a:spcPts val="0"/>
              </a:spcAft>
              <a:defRPr/>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Actividad levantarse de una silla </a:t>
            </a:r>
            <a:endPar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427984" y="1872048"/>
            <a:ext cx="4572000" cy="4308872"/>
          </a:xfrm>
          <a:prstGeom prst="rect">
            <a:avLst/>
          </a:prstGeom>
        </p:spPr>
        <p:txBody>
          <a:bodyPr wrap="square">
            <a:spAutoFit/>
          </a:bodyPr>
          <a:lstStyle/>
          <a:p>
            <a:pPr lvl="0">
              <a:spcAft>
                <a:spcPts val="0"/>
              </a:spcAft>
              <a:defRPr/>
            </a:pPr>
            <a:r>
              <a:rPr lang="es-ES" sz="1600" dirty="0">
                <a:solidFill>
                  <a:schemeClr val="accent2">
                    <a:lumMod val="75000"/>
                  </a:schemeClr>
                </a:solidFill>
                <a:ea typeface="Times New Roman" panose="02020603050405020304" pitchFamily="18" charset="0"/>
              </a:rPr>
              <a:t>EQUIPO DE MEDIDA: </a:t>
            </a:r>
            <a:r>
              <a:rPr lang="es-ES" sz="1600" b="0" dirty="0">
                <a:solidFill>
                  <a:schemeClr val="accent2">
                    <a:lumMod val="75000"/>
                  </a:schemeClr>
                </a:solidFill>
                <a:ea typeface="Times New Roman" panose="02020603050405020304" pitchFamily="18" charset="0"/>
              </a:rPr>
              <a:t>Plataforma dinamométrica</a:t>
            </a:r>
          </a:p>
          <a:p>
            <a:pPr lvl="0">
              <a:spcAft>
                <a:spcPts val="0"/>
              </a:spcAft>
              <a:defRPr/>
            </a:pPr>
            <a:endParaRPr lang="es-ES" sz="1600" dirty="0">
              <a:solidFill>
                <a:schemeClr val="accent2">
                  <a:lumMod val="75000"/>
                </a:schemeClr>
              </a:solidFill>
              <a:ea typeface="Times New Roman" panose="02020603050405020304" pitchFamily="18" charset="0"/>
            </a:endParaRPr>
          </a:p>
          <a:p>
            <a:pPr lvl="0">
              <a:spcAft>
                <a:spcPts val="0"/>
              </a:spcAft>
              <a:defRPr/>
            </a:pPr>
            <a:r>
              <a:rPr lang="es-ES" sz="1600" dirty="0">
                <a:solidFill>
                  <a:schemeClr val="accent2">
                    <a:lumMod val="75000"/>
                  </a:schemeClr>
                </a:solidFill>
                <a:ea typeface="Times New Roman" panose="02020603050405020304" pitchFamily="18" charset="0"/>
              </a:rPr>
              <a:t>TIPO DE ANÁLISIS: </a:t>
            </a:r>
            <a:r>
              <a:rPr lang="es-ES" sz="1600" b="0" dirty="0">
                <a:solidFill>
                  <a:schemeClr val="accent2">
                    <a:lumMod val="75000"/>
                  </a:schemeClr>
                </a:solidFill>
                <a:ea typeface="Times New Roman" panose="02020603050405020304" pitchFamily="18" charset="0"/>
              </a:rPr>
              <a:t>Cinético.</a:t>
            </a:r>
          </a:p>
          <a:p>
            <a:pPr lvl="0">
              <a:spcAft>
                <a:spcPts val="0"/>
              </a:spcAft>
              <a:defRPr/>
            </a:pPr>
            <a:endParaRPr lang="es-ES" sz="1600" dirty="0">
              <a:solidFill>
                <a:schemeClr val="accent2">
                  <a:lumMod val="75000"/>
                </a:schemeClr>
              </a:solidFill>
              <a:ea typeface="Times New Roman" panose="02020603050405020304" pitchFamily="18" charset="0"/>
            </a:endParaRPr>
          </a:p>
          <a:p>
            <a:pPr lvl="0">
              <a:spcAft>
                <a:spcPts val="0"/>
              </a:spcAft>
              <a:defRPr/>
            </a:pPr>
            <a:r>
              <a:rPr lang="es-ES" sz="1600" dirty="0">
                <a:solidFill>
                  <a:schemeClr val="accent2">
                    <a:lumMod val="75000"/>
                  </a:schemeClr>
                </a:solidFill>
                <a:ea typeface="Times New Roman" panose="02020603050405020304" pitchFamily="18" charset="0"/>
              </a:rPr>
              <a:t>GRÁFICA: </a:t>
            </a:r>
            <a:r>
              <a:rPr lang="es-ES" sz="1600" b="0" dirty="0">
                <a:solidFill>
                  <a:schemeClr val="accent2">
                    <a:lumMod val="75000"/>
                  </a:schemeClr>
                </a:solidFill>
                <a:ea typeface="Times New Roman" panose="02020603050405020304" pitchFamily="18" charset="0"/>
              </a:rPr>
              <a:t>Representa las diferentes repeticiones registradas de la fuerza de reacción durante la realización del gesto de levantarse de una silla. (banda azul representa el patrón normal de fuerza en este movimiento)</a:t>
            </a:r>
          </a:p>
          <a:p>
            <a:pPr lvl="0">
              <a:spcAft>
                <a:spcPts val="0"/>
              </a:spcAft>
              <a:defRPr/>
            </a:pPr>
            <a:endParaRPr lang="es-ES" sz="1600" dirty="0">
              <a:solidFill>
                <a:schemeClr val="accent2">
                  <a:lumMod val="75000"/>
                </a:schemeClr>
              </a:solidFill>
              <a:ea typeface="Times New Roman" panose="02020603050405020304" pitchFamily="18" charset="0"/>
            </a:endParaRPr>
          </a:p>
          <a:p>
            <a:pPr lvl="0">
              <a:spcAft>
                <a:spcPts val="0"/>
              </a:spcAft>
              <a:defRPr/>
            </a:pPr>
            <a:r>
              <a:rPr lang="es-ES" sz="1600" dirty="0">
                <a:solidFill>
                  <a:schemeClr val="accent2">
                    <a:lumMod val="75000"/>
                  </a:schemeClr>
                </a:solidFill>
                <a:ea typeface="Times New Roman" panose="02020603050405020304" pitchFamily="18" charset="0"/>
              </a:rPr>
              <a:t>INTERPRETACIÓN DE RESULTADO: </a:t>
            </a:r>
            <a:r>
              <a:rPr lang="es-ES" sz="1600" b="0" dirty="0">
                <a:solidFill>
                  <a:schemeClr val="accent2">
                    <a:lumMod val="75000"/>
                  </a:schemeClr>
                </a:solidFill>
                <a:ea typeface="Times New Roman" panose="02020603050405020304" pitchFamily="18" charset="0"/>
              </a:rPr>
              <a:t>Patrón de fuerza de reacción repetible y normal, lo que significa impulso adecuado en la realización del gesto de levantarse de una silla (buena fuerza y coordinación de tronco y miembros inferiores). </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7" name="Imagen 6">
            <a:extLst>
              <a:ext uri="{FF2B5EF4-FFF2-40B4-BE49-F238E27FC236}">
                <a16:creationId xmlns:a16="http://schemas.microsoft.com/office/drawing/2014/main" id="{88E0F050-4864-43B2-A452-1BAA3A3E335F}"/>
              </a:ext>
            </a:extLst>
          </p:cNvPr>
          <p:cNvPicPr/>
          <p:nvPr/>
        </p:nvPicPr>
        <p:blipFill>
          <a:blip r:embed="rId3"/>
          <a:stretch>
            <a:fillRect/>
          </a:stretch>
        </p:blipFill>
        <p:spPr>
          <a:xfrm>
            <a:off x="247673" y="2834044"/>
            <a:ext cx="3762375" cy="2600325"/>
          </a:xfrm>
          <a:prstGeom prst="rect">
            <a:avLst/>
          </a:prstGeom>
        </p:spPr>
      </p:pic>
    </p:spTree>
    <p:extLst>
      <p:ext uri="{BB962C8B-B14F-4D97-AF65-F5344CB8AC3E}">
        <p14:creationId xmlns:p14="http://schemas.microsoft.com/office/powerpoint/2010/main" val="3580191632"/>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75556" y="812393"/>
            <a:ext cx="7992888" cy="604837"/>
          </a:xfrm>
        </p:spPr>
        <p:txBody>
          <a:bodyPr/>
          <a:lstStyle/>
          <a:p>
            <a:r>
              <a:rPr lang="es-ES" sz="2200" dirty="0">
                <a:solidFill>
                  <a:schemeClr val="accent2">
                    <a:lumMod val="75000"/>
                  </a:schemeClr>
                </a:solidFill>
              </a:rPr>
              <a:t>Valoración cinemática y cinética en las actividades de la vida diaria y dolor lumbar</a:t>
            </a:r>
            <a:endParaRPr lang="es-ES" sz="2200" dirty="0">
              <a:solidFill>
                <a:schemeClr val="accent2">
                  <a:lumMod val="75000"/>
                </a:schemeClr>
              </a:solidFill>
              <a:latin typeface="+mn-lt"/>
            </a:endParaRP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646331"/>
          </a:xfrm>
          <a:prstGeom prst="rect">
            <a:avLst/>
          </a:prstGeom>
        </p:spPr>
        <p:txBody>
          <a:bodyPr>
            <a:spAutoFit/>
          </a:bodyPr>
          <a:lstStyle/>
          <a:p>
            <a:pPr lvl="0" algn="ctr">
              <a:spcAft>
                <a:spcPts val="0"/>
              </a:spcAft>
              <a:defRPr/>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Actividad levantarse de una silla</a:t>
            </a:r>
          </a:p>
          <a:p>
            <a:pPr lvl="0" algn="ctr">
              <a:spcAft>
                <a:spcPts val="0"/>
              </a:spcAft>
              <a:defRPr/>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ASIMETRÍA FUERZAS </a:t>
            </a:r>
            <a:endPar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211960" y="1988840"/>
            <a:ext cx="5047671" cy="4278094"/>
          </a:xfrm>
          <a:prstGeom prst="rect">
            <a:avLst/>
          </a:prstGeom>
        </p:spPr>
        <p:txBody>
          <a:bodyPr wrap="square">
            <a:spAutoFit/>
          </a:bodyPr>
          <a:lstStyle/>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2 Plataformas dinamométricas</a:t>
            </a:r>
          </a:p>
          <a:p>
            <a:pPr lvl="0">
              <a:spcAft>
                <a:spcPts val="0"/>
              </a:spcAft>
              <a:defRPr/>
            </a:pPr>
            <a:endParaRPr lang="es-E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Cinético.</a:t>
            </a:r>
          </a:p>
          <a:p>
            <a:pPr lvl="0">
              <a:spcAft>
                <a:spcPts val="0"/>
              </a:spcAft>
              <a:defRPr/>
            </a:pPr>
            <a:endParaRPr lang="es-E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Representa la fuerza de reacción generada por cada uno de los miembros inferiores durante la realización del gesto de levantarse de una silla.</a:t>
            </a:r>
          </a:p>
          <a:p>
            <a:pPr lvl="0">
              <a:spcAft>
                <a:spcPts val="0"/>
              </a:spcAft>
              <a:defRPr/>
            </a:pPr>
            <a:endParaRPr lang="es-E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 RESULTADO: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Patrón de fuerza simétrica. Carga similar en ambos miembros inferiores al realizar el gesto de levantarse de una silla. </a:t>
            </a:r>
          </a:p>
          <a:p>
            <a:pPr lvl="0" algn="just">
              <a:spcAft>
                <a:spcPts val="0"/>
              </a:spcAft>
            </a:pPr>
            <a:endParaRPr kumimoji="0" lang="en-GB" sz="20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p:txBody>
      </p:sp>
      <p:pic>
        <p:nvPicPr>
          <p:cNvPr id="6" name="Picture 2">
            <a:extLst>
              <a:ext uri="{FF2B5EF4-FFF2-40B4-BE49-F238E27FC236}">
                <a16:creationId xmlns:a16="http://schemas.microsoft.com/office/drawing/2014/main" id="{80B5DDE3-01DB-4F44-A4DB-9F16A5EEC6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257" y="2996952"/>
            <a:ext cx="3801594" cy="2534725"/>
          </a:xfrm>
          <a:prstGeom prst="rect">
            <a:avLst/>
          </a:prstGeom>
          <a:noFill/>
          <a:ln>
            <a:noFill/>
          </a:ln>
        </p:spPr>
      </p:pic>
    </p:spTree>
    <p:extLst>
      <p:ext uri="{BB962C8B-B14F-4D97-AF65-F5344CB8AC3E}">
        <p14:creationId xmlns:p14="http://schemas.microsoft.com/office/powerpoint/2010/main" val="1106947636"/>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base">
  <a:themeElements>
    <a:clrScheme name="IBV">
      <a:dk1>
        <a:srgbClr val="000000"/>
      </a:dk1>
      <a:lt1>
        <a:srgbClr val="FFFFFF"/>
      </a:lt1>
      <a:dk2>
        <a:srgbClr val="64A0C8"/>
      </a:dk2>
      <a:lt2>
        <a:srgbClr val="9EC3DE"/>
      </a:lt2>
      <a:accent1>
        <a:srgbClr val="2E5E7E"/>
      </a:accent1>
      <a:accent2>
        <a:srgbClr val="D8693C"/>
      </a:accent2>
      <a:accent3>
        <a:srgbClr val="639B7E"/>
      </a:accent3>
      <a:accent4>
        <a:srgbClr val="777399"/>
      </a:accent4>
      <a:accent5>
        <a:srgbClr val="64A0C8"/>
      </a:accent5>
      <a:accent6>
        <a:srgbClr val="C1D6A6"/>
      </a:accent6>
      <a:hlink>
        <a:srgbClr val="C54C00"/>
      </a:hlink>
      <a:folHlink>
        <a:srgbClr val="3434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41410</TotalTime>
  <Pages>0</Pages>
  <Words>5125</Words>
  <Characters>0</Characters>
  <Application>Microsoft Office PowerPoint</Application>
  <PresentationFormat>Presentación en pantalla (4:3)</PresentationFormat>
  <Lines>0</Lines>
  <Paragraphs>279</Paragraphs>
  <Slides>23</Slides>
  <Notes>20</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23</vt:i4>
      </vt:variant>
    </vt:vector>
  </HeadingPairs>
  <TitlesOfParts>
    <vt:vector size="35" baseType="lpstr">
      <vt:lpstr>Arial</vt:lpstr>
      <vt:lpstr>Arial Bold</vt:lpstr>
      <vt:lpstr>Bradley Hand ITC</vt:lpstr>
      <vt:lpstr>Calibri</vt:lpstr>
      <vt:lpstr>Cambria Math</vt:lpstr>
      <vt:lpstr>Gill Sans</vt:lpstr>
      <vt:lpstr>Times New Roman</vt:lpstr>
      <vt:lpstr>Wingdings</vt:lpstr>
      <vt:lpstr>Pantallazo inicio</vt:lpstr>
      <vt:lpstr>Pantallazo cierre</vt:lpstr>
      <vt:lpstr>1_WOIZ - prezentacja "wykładowa"</vt:lpstr>
      <vt:lpstr>Diseño base</vt:lpstr>
      <vt:lpstr>Presentación de PowerPoint</vt:lpstr>
      <vt:lpstr>Presentación de PowerPoint</vt:lpstr>
      <vt:lpstr>Presentación de PowerPoint</vt:lpstr>
      <vt:lpstr>Valoración funcional de la columna lumbar</vt:lpstr>
      <vt:lpstr>Valoración del rango de movimiento lumbar</vt:lpstr>
      <vt:lpstr>Presentación de PowerPoint</vt:lpstr>
      <vt:lpstr>Valoración cinemática y cinética en las actividades de la vida diaria y dolor lumbar</vt:lpstr>
      <vt:lpstr>Valoración cinemática y cinética en las actividades de la vida diaria y dolor lumbar</vt:lpstr>
      <vt:lpstr>Valoración cinemática y cinética en las actividades de la vida diaria y dolor lumbar</vt:lpstr>
      <vt:lpstr>Valoración cinemática y cinética en las actividades de la vida diaria y dolor lumbar</vt:lpstr>
      <vt:lpstr>Valoración cinemática y cinética en las actividades de la vida diaria y dolor lumbar</vt:lpstr>
      <vt:lpstr>Valoración de la fuerza en la columna lumbar </vt:lpstr>
      <vt:lpstr>Valoración de la fuerza en la columna lumbar</vt:lpstr>
      <vt:lpstr>Ejemplo de resultados</vt:lpstr>
      <vt:lpstr>A continuación se comentan los resultados de un caso tras realizar valoración funcional del raquis lumbar. Esta prueba  analiza cinética y cinemáticamente el movimiento de la columna lumbar en actividades sencillas para detectar movimientos anómalos o no funcionales, secundarios a un cuadro doloroso lumbar.   Se ha utilizado el equipo de valoración NEDLUMBAR/IBV y la técnica de registro utilizada ha sido un equipo de fotogrametría y dos plataformas dinamométricas de fuerza.   Para llevar a cabo la valoración, este sistema compara los resultados obtenidos con los de un grupo de sujetos comparable a las características del paciente (bases de datos integradas por normales y patológicos segmentadas por edad y género).   El protocolo de valoración está estandarizado y consta de dos actividades:   Actividad levantarse de una silla.  Actividad levantar pesos.   Los resultados que se obtienen informan del patrón de movimiento realizado a través de la información biomecánica de fuerza, movilidad, aceleración y repetibilidad del movimiento entre otros.  Al final, el estudio de la actividad queda resumida en un índice funcional. Si el resultado de este índice es mayor del 90% la capacidad de la persona valorada en realizar la actividad entra dentro de la normalidad.</vt:lpstr>
      <vt:lpstr>Presentación de PowerPoint</vt:lpstr>
      <vt:lpstr>Presentación de PowerPoint</vt:lpstr>
      <vt:lpstr>Presentación de PowerPoint</vt:lpstr>
      <vt:lpstr>Presentación de PowerPoint</vt:lpstr>
      <vt:lpstr>Presentación de PowerPoint</vt:lpstr>
      <vt:lpstr>Presentación de PowerPoint</vt:lpstr>
      <vt:lpstr>Ideas principales</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Cristina Herrero Ligero</cp:lastModifiedBy>
  <cp:revision>1154</cp:revision>
  <cp:lastPrinted>2011-07-18T19:05:36Z</cp:lastPrinted>
  <dcterms:created xsi:type="dcterms:W3CDTF">2010-06-23T19:02:16Z</dcterms:created>
  <dcterms:modified xsi:type="dcterms:W3CDTF">2021-07-06T09:52:35Z</dcterms:modified>
</cp:coreProperties>
</file>