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  <p:sldMasterId id="2147483699" r:id="rId4"/>
  </p:sldMasterIdLst>
  <p:notesMasterIdLst>
    <p:notesMasterId r:id="rId28"/>
  </p:notesMasterIdLst>
  <p:handoutMasterIdLst>
    <p:handoutMasterId r:id="rId29"/>
  </p:handoutMasterIdLst>
  <p:sldIdLst>
    <p:sldId id="627" r:id="rId5"/>
    <p:sldId id="624" r:id="rId6"/>
    <p:sldId id="671" r:id="rId7"/>
    <p:sldId id="672" r:id="rId8"/>
    <p:sldId id="673" r:id="rId9"/>
    <p:sldId id="677" r:id="rId10"/>
    <p:sldId id="678" r:id="rId11"/>
    <p:sldId id="655" r:id="rId12"/>
    <p:sldId id="656" r:id="rId13"/>
    <p:sldId id="657" r:id="rId14"/>
    <p:sldId id="658" r:id="rId15"/>
    <p:sldId id="665" r:id="rId16"/>
    <p:sldId id="666" r:id="rId17"/>
    <p:sldId id="679" r:id="rId18"/>
    <p:sldId id="297" r:id="rId19"/>
    <p:sldId id="282" r:id="rId20"/>
    <p:sldId id="681" r:id="rId21"/>
    <p:sldId id="675" r:id="rId22"/>
    <p:sldId id="682" r:id="rId23"/>
    <p:sldId id="684" r:id="rId24"/>
    <p:sldId id="685" r:id="rId25"/>
    <p:sldId id="686" r:id="rId26"/>
    <p:sldId id="626" r:id="rId2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  <p:cmAuthor id="2" name="Laura Dolado" initials="LD" lastIdx="1" clrIdx="1">
    <p:extLst>
      <p:ext uri="{19B8F6BF-5375-455C-9EA6-DF929625EA0E}">
        <p15:presenceInfo xmlns:p15="http://schemas.microsoft.com/office/powerpoint/2012/main" userId="c14c9f327f04c4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262673"/>
    <a:srgbClr val="0404E6"/>
    <a:srgbClr val="F26200"/>
    <a:srgbClr val="D16D09"/>
    <a:srgbClr val="D15509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691DD-7A4B-42AC-A0EF-CF01B0F3844F}" v="17" dt="2021-05-04T20:52:03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75219" autoAdjust="0"/>
  </p:normalViewPr>
  <p:slideViewPr>
    <p:cSldViewPr>
      <p:cViewPr varScale="1">
        <p:scale>
          <a:sx n="58" d="100"/>
          <a:sy n="58" d="100"/>
        </p:scale>
        <p:origin x="207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Mleczko" userId="11e8cbb2-8932-4b91-ab7e-d00926a2789d" providerId="ADAL" clId="{62B691DD-7A4B-42AC-A0EF-CF01B0F3844F}"/>
    <pc:docChg chg="undo redo custSel modSld">
      <pc:chgData name="Katarzyna Mleczko" userId="11e8cbb2-8932-4b91-ab7e-d00926a2789d" providerId="ADAL" clId="{62B691DD-7A4B-42AC-A0EF-CF01B0F3844F}" dt="2021-05-04T21:20:00.054" v="1658"/>
      <pc:docMkLst>
        <pc:docMk/>
      </pc:docMkLst>
      <pc:sldChg chg="modSp mod modNotesTx">
        <pc:chgData name="Katarzyna Mleczko" userId="11e8cbb2-8932-4b91-ab7e-d00926a2789d" providerId="ADAL" clId="{62B691DD-7A4B-42AC-A0EF-CF01B0F3844F}" dt="2021-05-04T21:09:31.496" v="1520" actId="6549"/>
        <pc:sldMkLst>
          <pc:docMk/>
          <pc:sldMk cId="0" sldId="282"/>
        </pc:sldMkLst>
        <pc:spChg chg="mod">
          <ac:chgData name="Katarzyna Mleczko" userId="11e8cbb2-8932-4b91-ab7e-d00926a2789d" providerId="ADAL" clId="{62B691DD-7A4B-42AC-A0EF-CF01B0F3844F}" dt="2021-05-04T21:06:56.192" v="1512" actId="20577"/>
          <ac:spMkLst>
            <pc:docMk/>
            <pc:sldMk cId="0" sldId="282"/>
            <ac:spMk id="3" creationId="{E499E62F-BC41-4D98-8459-6DF588459F20}"/>
          </ac:spMkLst>
        </pc:spChg>
      </pc:sldChg>
      <pc:sldChg chg="addSp delSp modSp mod modNotesTx">
        <pc:chgData name="Katarzyna Mleczko" userId="11e8cbb2-8932-4b91-ab7e-d00926a2789d" providerId="ADAL" clId="{62B691DD-7A4B-42AC-A0EF-CF01B0F3844F}" dt="2021-05-04T21:05:21.624" v="1446"/>
        <pc:sldMkLst>
          <pc:docMk/>
          <pc:sldMk cId="4098218067" sldId="297"/>
        </pc:sldMkLst>
        <pc:spChg chg="mod">
          <ac:chgData name="Katarzyna Mleczko" userId="11e8cbb2-8932-4b91-ab7e-d00926a2789d" providerId="ADAL" clId="{62B691DD-7A4B-42AC-A0EF-CF01B0F3844F}" dt="2021-05-04T21:04:06.331" v="1445" actId="20577"/>
          <ac:spMkLst>
            <pc:docMk/>
            <pc:sldMk cId="4098218067" sldId="297"/>
            <ac:spMk id="2" creationId="{00000000-0000-0000-0000-000000000000}"/>
          </ac:spMkLst>
        </pc:spChg>
        <pc:spChg chg="add del">
          <ac:chgData name="Katarzyna Mleczko" userId="11e8cbb2-8932-4b91-ab7e-d00926a2789d" providerId="ADAL" clId="{62B691DD-7A4B-42AC-A0EF-CF01B0F3844F}" dt="2021-05-04T20:59:50.174" v="1432" actId="22"/>
          <ac:spMkLst>
            <pc:docMk/>
            <pc:sldMk cId="4098218067" sldId="297"/>
            <ac:spMk id="4" creationId="{FBFE3E32-2CD8-4015-95A2-09B51744FEBC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08:37:44.494" v="124"/>
        <pc:sldMkLst>
          <pc:docMk/>
          <pc:sldMk cId="0" sldId="624"/>
        </pc:sldMkLst>
        <pc:spChg chg="mod">
          <ac:chgData name="Katarzyna Mleczko" userId="11e8cbb2-8932-4b91-ab7e-d00926a2789d" providerId="ADAL" clId="{62B691DD-7A4B-42AC-A0EF-CF01B0F3844F}" dt="2021-05-04T08:36:38.873" v="110" actId="6549"/>
          <ac:spMkLst>
            <pc:docMk/>
            <pc:sldMk cId="0" sldId="624"/>
            <ac:spMk id="2" creationId="{28B9937F-6FB0-4170-A270-96E0A5C60740}"/>
          </ac:spMkLst>
        </pc:spChg>
        <pc:spChg chg="mod">
          <ac:chgData name="Katarzyna Mleczko" userId="11e8cbb2-8932-4b91-ab7e-d00926a2789d" providerId="ADAL" clId="{62B691DD-7A4B-42AC-A0EF-CF01B0F3844F}" dt="2021-05-04T08:37:15.796" v="122" actId="20577"/>
          <ac:spMkLst>
            <pc:docMk/>
            <pc:sldMk cId="0" sldId="624"/>
            <ac:spMk id="4" creationId="{6F1E17A5-99A2-450F-AC97-BC84B3D4606F}"/>
          </ac:spMkLst>
        </pc:spChg>
      </pc:sldChg>
      <pc:sldChg chg="addSp delSp modSp mod">
        <pc:chgData name="Katarzyna Mleczko" userId="11e8cbb2-8932-4b91-ab7e-d00926a2789d" providerId="ADAL" clId="{62B691DD-7A4B-42AC-A0EF-CF01B0F3844F}" dt="2021-05-04T08:36:24.908" v="102" actId="1076"/>
        <pc:sldMkLst>
          <pc:docMk/>
          <pc:sldMk cId="3470262893" sldId="627"/>
        </pc:sldMkLst>
        <pc:spChg chg="add mod">
          <ac:chgData name="Katarzyna Mleczko" userId="11e8cbb2-8932-4b91-ab7e-d00926a2789d" providerId="ADAL" clId="{62B691DD-7A4B-42AC-A0EF-CF01B0F3844F}" dt="2021-05-04T08:35:27.725" v="82" actId="1038"/>
          <ac:spMkLst>
            <pc:docMk/>
            <pc:sldMk cId="3470262893" sldId="627"/>
            <ac:spMk id="2" creationId="{92655DBF-EEB9-4464-8658-EC69AA85C350}"/>
          </ac:spMkLst>
        </pc:spChg>
        <pc:spChg chg="del mod">
          <ac:chgData name="Katarzyna Mleczko" userId="11e8cbb2-8932-4b91-ab7e-d00926a2789d" providerId="ADAL" clId="{62B691DD-7A4B-42AC-A0EF-CF01B0F3844F}" dt="2021-05-04T08:34:52.275" v="71" actId="478"/>
          <ac:spMkLst>
            <pc:docMk/>
            <pc:sldMk cId="3470262893" sldId="627"/>
            <ac:spMk id="3" creationId="{C1AE9CA9-0967-4022-809E-3EFAC109DA22}"/>
          </ac:spMkLst>
        </pc:spChg>
        <pc:spChg chg="add mod">
          <ac:chgData name="Katarzyna Mleczko" userId="11e8cbb2-8932-4b91-ab7e-d00926a2789d" providerId="ADAL" clId="{62B691DD-7A4B-42AC-A0EF-CF01B0F3844F}" dt="2021-05-04T08:34:41.779" v="70" actId="20577"/>
          <ac:spMkLst>
            <pc:docMk/>
            <pc:sldMk cId="3470262893" sldId="627"/>
            <ac:spMk id="4" creationId="{A00DBB43-8AA6-4AC6-B5D0-41769152BABD}"/>
          </ac:spMkLst>
        </pc:spChg>
        <pc:spChg chg="add mod">
          <ac:chgData name="Katarzyna Mleczko" userId="11e8cbb2-8932-4b91-ab7e-d00926a2789d" providerId="ADAL" clId="{62B691DD-7A4B-42AC-A0EF-CF01B0F3844F}" dt="2021-05-04T08:35:44.699" v="90" actId="1036"/>
          <ac:spMkLst>
            <pc:docMk/>
            <pc:sldMk cId="3470262893" sldId="627"/>
            <ac:spMk id="5" creationId="{3BCD88AD-0944-4DA3-A60C-667DD7AD9CF0}"/>
          </ac:spMkLst>
        </pc:spChg>
        <pc:spChg chg="add mod">
          <ac:chgData name="Katarzyna Mleczko" userId="11e8cbb2-8932-4b91-ab7e-d00926a2789d" providerId="ADAL" clId="{62B691DD-7A4B-42AC-A0EF-CF01B0F3844F}" dt="2021-05-04T08:36:00.995" v="96" actId="1038"/>
          <ac:spMkLst>
            <pc:docMk/>
            <pc:sldMk cId="3470262893" sldId="627"/>
            <ac:spMk id="6" creationId="{09F883E1-952A-40EF-8827-03897A4539B7}"/>
          </ac:spMkLst>
        </pc:spChg>
        <pc:spChg chg="add mod">
          <ac:chgData name="Katarzyna Mleczko" userId="11e8cbb2-8932-4b91-ab7e-d00926a2789d" providerId="ADAL" clId="{62B691DD-7A4B-42AC-A0EF-CF01B0F3844F}" dt="2021-05-04T08:36:09.370" v="98" actId="1076"/>
          <ac:spMkLst>
            <pc:docMk/>
            <pc:sldMk cId="3470262893" sldId="627"/>
            <ac:spMk id="7" creationId="{F400BD71-C787-46C2-99A1-C60301D7ED72}"/>
          </ac:spMkLst>
        </pc:spChg>
        <pc:spChg chg="add mod">
          <ac:chgData name="Katarzyna Mleczko" userId="11e8cbb2-8932-4b91-ab7e-d00926a2789d" providerId="ADAL" clId="{62B691DD-7A4B-42AC-A0EF-CF01B0F3844F}" dt="2021-05-04T08:36:16.780" v="100" actId="1076"/>
          <ac:spMkLst>
            <pc:docMk/>
            <pc:sldMk cId="3470262893" sldId="627"/>
            <ac:spMk id="8" creationId="{34DBE179-84FB-463C-B7A8-069F1D1F1889}"/>
          </ac:spMkLst>
        </pc:spChg>
        <pc:spChg chg="add mod">
          <ac:chgData name="Katarzyna Mleczko" userId="11e8cbb2-8932-4b91-ab7e-d00926a2789d" providerId="ADAL" clId="{62B691DD-7A4B-42AC-A0EF-CF01B0F3844F}" dt="2021-05-04T08:36:24.908" v="102" actId="1076"/>
          <ac:spMkLst>
            <pc:docMk/>
            <pc:sldMk cId="3470262893" sldId="627"/>
            <ac:spMk id="9" creationId="{A1F9FDD5-201B-423F-A30B-AD6B21FE2768}"/>
          </ac:spMkLst>
        </pc:spChg>
      </pc:sldChg>
      <pc:sldChg chg="addSp delSp modSp mod modNotesTx">
        <pc:chgData name="Katarzyna Mleczko" userId="11e8cbb2-8932-4b91-ab7e-d00926a2789d" providerId="ADAL" clId="{62B691DD-7A4B-42AC-A0EF-CF01B0F3844F}" dt="2021-05-04T20:48:31.886" v="1337" actId="1076"/>
        <pc:sldMkLst>
          <pc:docMk/>
          <pc:sldMk cId="3580191632" sldId="655"/>
        </pc:sldMkLst>
        <pc:spChg chg="del mod">
          <ac:chgData name="Katarzyna Mleczko" userId="11e8cbb2-8932-4b91-ab7e-d00926a2789d" providerId="ADAL" clId="{62B691DD-7A4B-42AC-A0EF-CF01B0F3844F}" dt="2021-05-04T08:59:43.804" v="1011" actId="478"/>
          <ac:spMkLst>
            <pc:docMk/>
            <pc:sldMk cId="3580191632" sldId="655"/>
            <ac:spMk id="2" creationId="{E30B9D21-B1D6-492C-B579-26E13E87A0A7}"/>
          </ac:spMkLst>
        </pc:spChg>
        <pc:spChg chg="add mod">
          <ac:chgData name="Katarzyna Mleczko" userId="11e8cbb2-8932-4b91-ab7e-d00926a2789d" providerId="ADAL" clId="{62B691DD-7A4B-42AC-A0EF-CF01B0F3844F}" dt="2021-05-04T08:59:46.459" v="1013" actId="1076"/>
          <ac:spMkLst>
            <pc:docMk/>
            <pc:sldMk cId="3580191632" sldId="655"/>
            <ac:spMk id="6" creationId="{6D3CC7C3-CD9B-4748-8A29-62A3D6683B66}"/>
          </ac:spMkLst>
        </pc:spChg>
        <pc:spChg chg="mod">
          <ac:chgData name="Katarzyna Mleczko" userId="11e8cbb2-8932-4b91-ab7e-d00926a2789d" providerId="ADAL" clId="{62B691DD-7A4B-42AC-A0EF-CF01B0F3844F}" dt="2021-05-04T20:48:31.886" v="1337" actId="1076"/>
          <ac:spMkLst>
            <pc:docMk/>
            <pc:sldMk cId="3580191632" sldId="655"/>
            <ac:spMk id="9" creationId="{17086F41-06D7-43CE-8531-8E02E9F50979}"/>
          </ac:spMkLst>
        </pc:spChg>
        <pc:spChg chg="mod">
          <ac:chgData name="Katarzyna Mleczko" userId="11e8cbb2-8932-4b91-ab7e-d00926a2789d" providerId="ADAL" clId="{62B691DD-7A4B-42AC-A0EF-CF01B0F3844F}" dt="2021-05-04T20:43:27.251" v="1202" actId="14100"/>
          <ac:spMkLst>
            <pc:docMk/>
            <pc:sldMk cId="3580191632" sldId="655"/>
            <ac:spMk id="11" creationId="{C5737536-660D-4244-B5BA-9AE7C0327081}"/>
          </ac:spMkLst>
        </pc:spChg>
        <pc:picChg chg="mod">
          <ac:chgData name="Katarzyna Mleczko" userId="11e8cbb2-8932-4b91-ab7e-d00926a2789d" providerId="ADAL" clId="{62B691DD-7A4B-42AC-A0EF-CF01B0F3844F}" dt="2021-05-04T20:48:31.886" v="1337" actId="1076"/>
          <ac:picMkLst>
            <pc:docMk/>
            <pc:sldMk cId="3580191632" sldId="655"/>
            <ac:picMk id="7" creationId="{88E0F050-4864-43B2-A452-1BAA3A3E335F}"/>
          </ac:picMkLst>
        </pc:picChg>
      </pc:sldChg>
      <pc:sldChg chg="addSp delSp modSp mod modNotesTx">
        <pc:chgData name="Katarzyna Mleczko" userId="11e8cbb2-8932-4b91-ab7e-d00926a2789d" providerId="ADAL" clId="{62B691DD-7A4B-42AC-A0EF-CF01B0F3844F}" dt="2021-05-04T20:47:41.966" v="1324"/>
        <pc:sldMkLst>
          <pc:docMk/>
          <pc:sldMk cId="1106947636" sldId="656"/>
        </pc:sldMkLst>
        <pc:spChg chg="del">
          <ac:chgData name="Katarzyna Mleczko" userId="11e8cbb2-8932-4b91-ab7e-d00926a2789d" providerId="ADAL" clId="{62B691DD-7A4B-42AC-A0EF-CF01B0F3844F}" dt="2021-05-04T20:42:42.588" v="1157" actId="478"/>
          <ac:spMkLst>
            <pc:docMk/>
            <pc:sldMk cId="1106947636" sldId="656"/>
            <ac:spMk id="2" creationId="{E30B9D21-B1D6-492C-B579-26E13E87A0A7}"/>
          </ac:spMkLst>
        </pc:spChg>
        <pc:spChg chg="add del mod">
          <ac:chgData name="Katarzyna Mleczko" userId="11e8cbb2-8932-4b91-ab7e-d00926a2789d" providerId="ADAL" clId="{62B691DD-7A4B-42AC-A0EF-CF01B0F3844F}" dt="2021-05-04T20:42:50.004" v="1159" actId="478"/>
          <ac:spMkLst>
            <pc:docMk/>
            <pc:sldMk cId="1106947636" sldId="656"/>
            <ac:spMk id="4" creationId="{466AC1CE-2041-4CD2-88B1-6940F39DCFAA}"/>
          </ac:spMkLst>
        </pc:spChg>
        <pc:spChg chg="add mod">
          <ac:chgData name="Katarzyna Mleczko" userId="11e8cbb2-8932-4b91-ab7e-d00926a2789d" providerId="ADAL" clId="{62B691DD-7A4B-42AC-A0EF-CF01B0F3844F}" dt="2021-05-04T20:42:43.303" v="1158"/>
          <ac:spMkLst>
            <pc:docMk/>
            <pc:sldMk cId="1106947636" sldId="656"/>
            <ac:spMk id="8" creationId="{7EBBDC61-2E8D-41A1-9F37-19850E2D8947}"/>
          </ac:spMkLst>
        </pc:spChg>
        <pc:spChg chg="mod">
          <ac:chgData name="Katarzyna Mleczko" userId="11e8cbb2-8932-4b91-ab7e-d00926a2789d" providerId="ADAL" clId="{62B691DD-7A4B-42AC-A0EF-CF01B0F3844F}" dt="2021-05-04T20:43:59.748" v="1203"/>
          <ac:spMkLst>
            <pc:docMk/>
            <pc:sldMk cId="1106947636" sldId="656"/>
            <ac:spMk id="9" creationId="{17086F41-06D7-43CE-8531-8E02E9F50979}"/>
          </ac:spMkLst>
        </pc:spChg>
        <pc:spChg chg="mod">
          <ac:chgData name="Katarzyna Mleczko" userId="11e8cbb2-8932-4b91-ab7e-d00926a2789d" providerId="ADAL" clId="{62B691DD-7A4B-42AC-A0EF-CF01B0F3844F}" dt="2021-05-04T20:46:41.653" v="1323" actId="6549"/>
          <ac:spMkLst>
            <pc:docMk/>
            <pc:sldMk cId="1106947636" sldId="656"/>
            <ac:spMk id="11" creationId="{C5737536-660D-4244-B5BA-9AE7C0327081}"/>
          </ac:spMkLst>
        </pc:spChg>
      </pc:sldChg>
      <pc:sldChg chg="addSp delSp modSp mod modNotesTx">
        <pc:chgData name="Katarzyna Mleczko" userId="11e8cbb2-8932-4b91-ab7e-d00926a2789d" providerId="ADAL" clId="{62B691DD-7A4B-42AC-A0EF-CF01B0F3844F}" dt="2021-05-04T20:51:50.211" v="1395"/>
        <pc:sldMkLst>
          <pc:docMk/>
          <pc:sldMk cId="3481945901" sldId="657"/>
        </pc:sldMkLst>
        <pc:spChg chg="del">
          <ac:chgData name="Katarzyna Mleczko" userId="11e8cbb2-8932-4b91-ab7e-d00926a2789d" providerId="ADAL" clId="{62B691DD-7A4B-42AC-A0EF-CF01B0F3844F}" dt="2021-05-04T20:47:54.115" v="1325" actId="478"/>
          <ac:spMkLst>
            <pc:docMk/>
            <pc:sldMk cId="3481945901" sldId="657"/>
            <ac:spMk id="2" creationId="{E30B9D21-B1D6-492C-B579-26E13E87A0A7}"/>
          </ac:spMkLst>
        </pc:spChg>
        <pc:spChg chg="add del mod">
          <ac:chgData name="Katarzyna Mleczko" userId="11e8cbb2-8932-4b91-ab7e-d00926a2789d" providerId="ADAL" clId="{62B691DD-7A4B-42AC-A0EF-CF01B0F3844F}" dt="2021-05-04T20:47:59.345" v="1326" actId="478"/>
          <ac:spMkLst>
            <pc:docMk/>
            <pc:sldMk cId="3481945901" sldId="657"/>
            <ac:spMk id="4" creationId="{9FA0907A-FF87-4C4A-9F73-D78641E7ADB7}"/>
          </ac:spMkLst>
        </pc:spChg>
        <pc:spChg chg="add mod">
          <ac:chgData name="Katarzyna Mleczko" userId="11e8cbb2-8932-4b91-ab7e-d00926a2789d" providerId="ADAL" clId="{62B691DD-7A4B-42AC-A0EF-CF01B0F3844F}" dt="2021-05-04T20:48:13.885" v="1327"/>
          <ac:spMkLst>
            <pc:docMk/>
            <pc:sldMk cId="3481945901" sldId="657"/>
            <ac:spMk id="8" creationId="{A017CB16-DEDF-46F6-8D7F-1E560DC9AAF9}"/>
          </ac:spMkLst>
        </pc:spChg>
        <pc:spChg chg="mod">
          <ac:chgData name="Katarzyna Mleczko" userId="11e8cbb2-8932-4b91-ab7e-d00926a2789d" providerId="ADAL" clId="{62B691DD-7A4B-42AC-A0EF-CF01B0F3844F}" dt="2021-05-04T20:48:34.980" v="1338"/>
          <ac:spMkLst>
            <pc:docMk/>
            <pc:sldMk cId="3481945901" sldId="657"/>
            <ac:spMk id="9" creationId="{17086F41-06D7-43CE-8531-8E02E9F50979}"/>
          </ac:spMkLst>
        </pc:spChg>
        <pc:spChg chg="mod">
          <ac:chgData name="Katarzyna Mleczko" userId="11e8cbb2-8932-4b91-ab7e-d00926a2789d" providerId="ADAL" clId="{62B691DD-7A4B-42AC-A0EF-CF01B0F3844F}" dt="2021-05-04T20:50:28.730" v="1394" actId="1076"/>
          <ac:spMkLst>
            <pc:docMk/>
            <pc:sldMk cId="3481945901" sldId="657"/>
            <ac:spMk id="11" creationId="{C5737536-660D-4244-B5BA-9AE7C0327081}"/>
          </ac:spMkLst>
        </pc:spChg>
      </pc:sldChg>
      <pc:sldChg chg="addSp delSp modSp mod modNotesTx">
        <pc:chgData name="Katarzyna Mleczko" userId="11e8cbb2-8932-4b91-ab7e-d00926a2789d" providerId="ADAL" clId="{62B691DD-7A4B-42AC-A0EF-CF01B0F3844F}" dt="2021-05-04T20:54:03.894" v="1407"/>
        <pc:sldMkLst>
          <pc:docMk/>
          <pc:sldMk cId="1993891932" sldId="658"/>
        </pc:sldMkLst>
        <pc:spChg chg="del">
          <ac:chgData name="Katarzyna Mleczko" userId="11e8cbb2-8932-4b91-ab7e-d00926a2789d" providerId="ADAL" clId="{62B691DD-7A4B-42AC-A0EF-CF01B0F3844F}" dt="2021-05-04T20:51:59.787" v="1396" actId="478"/>
          <ac:spMkLst>
            <pc:docMk/>
            <pc:sldMk cId="1993891932" sldId="658"/>
            <ac:spMk id="2" creationId="{E30B9D21-B1D6-492C-B579-26E13E87A0A7}"/>
          </ac:spMkLst>
        </pc:spChg>
        <pc:spChg chg="add del mod">
          <ac:chgData name="Katarzyna Mleczko" userId="11e8cbb2-8932-4b91-ab7e-d00926a2789d" providerId="ADAL" clId="{62B691DD-7A4B-42AC-A0EF-CF01B0F3844F}" dt="2021-05-04T20:52:06.004" v="1398" actId="478"/>
          <ac:spMkLst>
            <pc:docMk/>
            <pc:sldMk cId="1993891932" sldId="658"/>
            <ac:spMk id="4" creationId="{1463BD92-4666-422C-BE7C-4D6D6F37A68D}"/>
          </ac:spMkLst>
        </pc:spChg>
        <pc:spChg chg="add mod">
          <ac:chgData name="Katarzyna Mleczko" userId="11e8cbb2-8932-4b91-ab7e-d00926a2789d" providerId="ADAL" clId="{62B691DD-7A4B-42AC-A0EF-CF01B0F3844F}" dt="2021-05-04T20:52:14.999" v="1400" actId="14100"/>
          <ac:spMkLst>
            <pc:docMk/>
            <pc:sldMk cId="1993891932" sldId="658"/>
            <ac:spMk id="8" creationId="{0BC053A0-A6C1-466B-A34B-2B41722F6E4E}"/>
          </ac:spMkLst>
        </pc:spChg>
        <pc:spChg chg="mod">
          <ac:chgData name="Katarzyna Mleczko" userId="11e8cbb2-8932-4b91-ab7e-d00926a2789d" providerId="ADAL" clId="{62B691DD-7A4B-42AC-A0EF-CF01B0F3844F}" dt="2021-05-04T20:52:29.843" v="1401"/>
          <ac:spMkLst>
            <pc:docMk/>
            <pc:sldMk cId="1993891932" sldId="658"/>
            <ac:spMk id="9" creationId="{17086F41-06D7-43CE-8531-8E02E9F50979}"/>
          </ac:spMkLst>
        </pc:spChg>
        <pc:spChg chg="mod">
          <ac:chgData name="Katarzyna Mleczko" userId="11e8cbb2-8932-4b91-ab7e-d00926a2789d" providerId="ADAL" clId="{62B691DD-7A4B-42AC-A0EF-CF01B0F3844F}" dt="2021-05-04T20:53:22.051" v="1406" actId="113"/>
          <ac:spMkLst>
            <pc:docMk/>
            <pc:sldMk cId="1993891932" sldId="658"/>
            <ac:spMk id="11" creationId="{C5737536-660D-4244-B5BA-9AE7C0327081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20:56:59.965" v="1418"/>
        <pc:sldMkLst>
          <pc:docMk/>
          <pc:sldMk cId="1699039098" sldId="665"/>
        </pc:sldMkLst>
        <pc:spChg chg="mod">
          <ac:chgData name="Katarzyna Mleczko" userId="11e8cbb2-8932-4b91-ab7e-d00926a2789d" providerId="ADAL" clId="{62B691DD-7A4B-42AC-A0EF-CF01B0F3844F}" dt="2021-05-04T20:54:29.301" v="1408"/>
          <ac:spMkLst>
            <pc:docMk/>
            <pc:sldMk cId="1699039098" sldId="665"/>
            <ac:spMk id="2" creationId="{FC75B8BE-7162-4352-A9A9-FBD22FB8D6DE}"/>
          </ac:spMkLst>
        </pc:spChg>
        <pc:spChg chg="mod">
          <ac:chgData name="Katarzyna Mleczko" userId="11e8cbb2-8932-4b91-ab7e-d00926a2789d" providerId="ADAL" clId="{62B691DD-7A4B-42AC-A0EF-CF01B0F3844F}" dt="2021-05-04T20:56:19.509" v="1417" actId="404"/>
          <ac:spMkLst>
            <pc:docMk/>
            <pc:sldMk cId="1699039098" sldId="665"/>
            <ac:spMk id="5" creationId="{3D2B8C02-BC99-4D0C-953F-1403BB352DC9}"/>
          </ac:spMkLst>
        </pc:spChg>
      </pc:sldChg>
      <pc:sldChg chg="addSp delSp modSp mod modNotesTx">
        <pc:chgData name="Katarzyna Mleczko" userId="11e8cbb2-8932-4b91-ab7e-d00926a2789d" providerId="ADAL" clId="{62B691DD-7A4B-42AC-A0EF-CF01B0F3844F}" dt="2021-05-04T20:59:04.657" v="1427"/>
        <pc:sldMkLst>
          <pc:docMk/>
          <pc:sldMk cId="2150065735" sldId="666"/>
        </pc:sldMkLst>
        <pc:spChg chg="mod">
          <ac:chgData name="Katarzyna Mleczko" userId="11e8cbb2-8932-4b91-ab7e-d00926a2789d" providerId="ADAL" clId="{62B691DD-7A4B-42AC-A0EF-CF01B0F3844F}" dt="2021-05-04T20:57:25.745" v="1419"/>
          <ac:spMkLst>
            <pc:docMk/>
            <pc:sldMk cId="2150065735" sldId="666"/>
            <ac:spMk id="2" creationId="{FC75B8BE-7162-4352-A9A9-FBD22FB8D6DE}"/>
          </ac:spMkLst>
        </pc:spChg>
        <pc:spChg chg="mod">
          <ac:chgData name="Katarzyna Mleczko" userId="11e8cbb2-8932-4b91-ab7e-d00926a2789d" providerId="ADAL" clId="{62B691DD-7A4B-42AC-A0EF-CF01B0F3844F}" dt="2021-05-04T20:58:24.932" v="1424" actId="113"/>
          <ac:spMkLst>
            <pc:docMk/>
            <pc:sldMk cId="2150065735" sldId="666"/>
            <ac:spMk id="7" creationId="{0E65DA3E-8916-491A-8EA4-6C3EC0745FCB}"/>
          </ac:spMkLst>
        </pc:spChg>
        <pc:spChg chg="add del">
          <ac:chgData name="Katarzyna Mleczko" userId="11e8cbb2-8932-4b91-ab7e-d00926a2789d" providerId="ADAL" clId="{62B691DD-7A4B-42AC-A0EF-CF01B0F3844F}" dt="2021-05-04T20:58:57.470" v="1426" actId="22"/>
          <ac:spMkLst>
            <pc:docMk/>
            <pc:sldMk cId="2150065735" sldId="666"/>
            <ac:spMk id="8" creationId="{AF4F3582-86F7-48F1-AD3F-F70F4EF2F109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08:39:23.222" v="195" actId="20577"/>
        <pc:sldMkLst>
          <pc:docMk/>
          <pc:sldMk cId="2842541915" sldId="671"/>
        </pc:sldMkLst>
        <pc:spChg chg="mod">
          <ac:chgData name="Katarzyna Mleczko" userId="11e8cbb2-8932-4b91-ab7e-d00926a2789d" providerId="ADAL" clId="{62B691DD-7A4B-42AC-A0EF-CF01B0F3844F}" dt="2021-05-04T08:37:54.713" v="133" actId="20577"/>
          <ac:spMkLst>
            <pc:docMk/>
            <pc:sldMk cId="2842541915" sldId="671"/>
            <ac:spMk id="2" creationId="{28B9937F-6FB0-4170-A270-96E0A5C60740}"/>
          </ac:spMkLst>
        </pc:spChg>
        <pc:spChg chg="mod">
          <ac:chgData name="Katarzyna Mleczko" userId="11e8cbb2-8932-4b91-ab7e-d00926a2789d" providerId="ADAL" clId="{62B691DD-7A4B-42AC-A0EF-CF01B0F3844F}" dt="2021-05-04T08:38:28.787" v="134"/>
          <ac:spMkLst>
            <pc:docMk/>
            <pc:sldMk cId="2842541915" sldId="671"/>
            <ac:spMk id="4" creationId="{6F1E17A5-99A2-450F-AC97-BC84B3D4606F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08:48:03.004" v="707" actId="6549"/>
        <pc:sldMkLst>
          <pc:docMk/>
          <pc:sldMk cId="3804558708" sldId="672"/>
        </pc:sldMkLst>
        <pc:spChg chg="mod">
          <ac:chgData name="Katarzyna Mleczko" userId="11e8cbb2-8932-4b91-ab7e-d00926a2789d" providerId="ADAL" clId="{62B691DD-7A4B-42AC-A0EF-CF01B0F3844F}" dt="2021-05-04T08:47:23.074" v="705" actId="6549"/>
          <ac:spMkLst>
            <pc:docMk/>
            <pc:sldMk cId="3804558708" sldId="672"/>
            <ac:spMk id="2" creationId="{B644C013-F469-4F26-B1E2-798B60021174}"/>
          </ac:spMkLst>
        </pc:spChg>
        <pc:spChg chg="mod">
          <ac:chgData name="Katarzyna Mleczko" userId="11e8cbb2-8932-4b91-ab7e-d00926a2789d" providerId="ADAL" clId="{62B691DD-7A4B-42AC-A0EF-CF01B0F3844F}" dt="2021-05-04T08:39:49.005" v="197" actId="27636"/>
          <ac:spMkLst>
            <pc:docMk/>
            <pc:sldMk cId="3804558708" sldId="672"/>
            <ac:spMk id="4" creationId="{CE574AAF-5252-47F6-859F-6E5586C39942}"/>
          </ac:spMkLst>
        </pc:spChg>
        <pc:spChg chg="mod">
          <ac:chgData name="Katarzyna Mleczko" userId="11e8cbb2-8932-4b91-ab7e-d00926a2789d" providerId="ADAL" clId="{62B691DD-7A4B-42AC-A0EF-CF01B0F3844F}" dt="2021-05-04T08:40:24.769" v="213" actId="20577"/>
          <ac:spMkLst>
            <pc:docMk/>
            <pc:sldMk cId="3804558708" sldId="672"/>
            <ac:spMk id="5" creationId="{915092D8-F551-4EFC-8898-716E7F5DFC48}"/>
          </ac:spMkLst>
        </pc:spChg>
        <pc:spChg chg="mod">
          <ac:chgData name="Katarzyna Mleczko" userId="11e8cbb2-8932-4b91-ab7e-d00926a2789d" providerId="ADAL" clId="{62B691DD-7A4B-42AC-A0EF-CF01B0F3844F}" dt="2021-05-04T08:40:33.444" v="236" actId="20577"/>
          <ac:spMkLst>
            <pc:docMk/>
            <pc:sldMk cId="3804558708" sldId="672"/>
            <ac:spMk id="6" creationId="{3CDAE90A-5A72-474B-930A-DF8BBA4745F6}"/>
          </ac:spMkLst>
        </pc:spChg>
        <pc:spChg chg="mod">
          <ac:chgData name="Katarzyna Mleczko" userId="11e8cbb2-8932-4b91-ab7e-d00926a2789d" providerId="ADAL" clId="{62B691DD-7A4B-42AC-A0EF-CF01B0F3844F}" dt="2021-05-04T08:40:46.741" v="245" actId="20577"/>
          <ac:spMkLst>
            <pc:docMk/>
            <pc:sldMk cId="3804558708" sldId="672"/>
            <ac:spMk id="7" creationId="{DFEDD5D3-8E7F-4A8B-89B0-EC872C960C47}"/>
          </ac:spMkLst>
        </pc:spChg>
      </pc:sldChg>
      <pc:sldChg chg="addSp delSp modSp mod modNotesTx">
        <pc:chgData name="Katarzyna Mleczko" userId="11e8cbb2-8932-4b91-ab7e-d00926a2789d" providerId="ADAL" clId="{62B691DD-7A4B-42AC-A0EF-CF01B0F3844F}" dt="2021-05-04T08:50:47.567" v="790" actId="6549"/>
        <pc:sldMkLst>
          <pc:docMk/>
          <pc:sldMk cId="3310341350" sldId="673"/>
        </pc:sldMkLst>
        <pc:spChg chg="mod">
          <ac:chgData name="Katarzyna Mleczko" userId="11e8cbb2-8932-4b91-ab7e-d00926a2789d" providerId="ADAL" clId="{62B691DD-7A4B-42AC-A0EF-CF01B0F3844F}" dt="2021-05-04T08:48:51.226" v="711"/>
          <ac:spMkLst>
            <pc:docMk/>
            <pc:sldMk cId="3310341350" sldId="673"/>
            <ac:spMk id="3" creationId="{1D8FEF48-D218-4020-AF85-34C8AFEDA121}"/>
          </ac:spMkLst>
        </pc:spChg>
        <pc:spChg chg="del">
          <ac:chgData name="Katarzyna Mleczko" userId="11e8cbb2-8932-4b91-ab7e-d00926a2789d" providerId="ADAL" clId="{62B691DD-7A4B-42AC-A0EF-CF01B0F3844F}" dt="2021-05-04T08:48:13.170" v="708" actId="478"/>
          <ac:spMkLst>
            <pc:docMk/>
            <pc:sldMk cId="3310341350" sldId="673"/>
            <ac:spMk id="4" creationId="{7EDB3018-36EA-4232-8138-54772CC85F89}"/>
          </ac:spMkLst>
        </pc:spChg>
        <pc:spChg chg="add mod">
          <ac:chgData name="Katarzyna Mleczko" userId="11e8cbb2-8932-4b91-ab7e-d00926a2789d" providerId="ADAL" clId="{62B691DD-7A4B-42AC-A0EF-CF01B0F3844F}" dt="2021-05-04T08:49:24.455" v="739" actId="20577"/>
          <ac:spMkLst>
            <pc:docMk/>
            <pc:sldMk cId="3310341350" sldId="673"/>
            <ac:spMk id="5" creationId="{9D3BF890-2D65-4034-977A-834D4D818232}"/>
          </ac:spMkLst>
        </pc:spChg>
        <pc:spChg chg="mod">
          <ac:chgData name="Katarzyna Mleczko" userId="11e8cbb2-8932-4b91-ab7e-d00926a2789d" providerId="ADAL" clId="{62B691DD-7A4B-42AC-A0EF-CF01B0F3844F}" dt="2021-05-04T08:49:39.939" v="788" actId="20577"/>
          <ac:spMkLst>
            <pc:docMk/>
            <pc:sldMk cId="3310341350" sldId="673"/>
            <ac:spMk id="9" creationId="{E0CB46AC-D9AD-43CB-B170-F15F5D361BEE}"/>
          </ac:spMkLst>
        </pc:spChg>
        <pc:spChg chg="add mod">
          <ac:chgData name="Katarzyna Mleczko" userId="11e8cbb2-8932-4b91-ab7e-d00926a2789d" providerId="ADAL" clId="{62B691DD-7A4B-42AC-A0EF-CF01B0F3844F}" dt="2021-05-04T08:48:13.547" v="710" actId="27636"/>
          <ac:spMkLst>
            <pc:docMk/>
            <pc:sldMk cId="3310341350" sldId="673"/>
            <ac:spMk id="14" creationId="{1C54D219-8208-43D3-BC87-9EFDE4AE4CAA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21:12:21.346" v="1572"/>
        <pc:sldMkLst>
          <pc:docMk/>
          <pc:sldMk cId="3985506474" sldId="675"/>
        </pc:sldMkLst>
        <pc:spChg chg="mod">
          <ac:chgData name="Katarzyna Mleczko" userId="11e8cbb2-8932-4b91-ab7e-d00926a2789d" providerId="ADAL" clId="{62B691DD-7A4B-42AC-A0EF-CF01B0F3844F}" dt="2021-05-04T21:11:20.339" v="1570" actId="20577"/>
          <ac:spMkLst>
            <pc:docMk/>
            <pc:sldMk cId="3985506474" sldId="675"/>
            <ac:spMk id="3" creationId="{240B1C7C-77B9-4CFF-A530-9D05598C3CFE}"/>
          </ac:spMkLst>
        </pc:spChg>
        <pc:spChg chg="mod">
          <ac:chgData name="Katarzyna Mleczko" userId="11e8cbb2-8932-4b91-ab7e-d00926a2789d" providerId="ADAL" clId="{62B691DD-7A4B-42AC-A0EF-CF01B0F3844F}" dt="2021-05-04T21:11:38.989" v="1571"/>
          <ac:spMkLst>
            <pc:docMk/>
            <pc:sldMk cId="3985506474" sldId="675"/>
            <ac:spMk id="4" creationId="{EE7943D1-D021-4059-8C1D-9576A61180D2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08:55:14.115" v="970"/>
        <pc:sldMkLst>
          <pc:docMk/>
          <pc:sldMk cId="3329384435" sldId="677"/>
        </pc:sldMkLst>
        <pc:spChg chg="mod">
          <ac:chgData name="Katarzyna Mleczko" userId="11e8cbb2-8932-4b91-ab7e-d00926a2789d" providerId="ADAL" clId="{62B691DD-7A4B-42AC-A0EF-CF01B0F3844F}" dt="2021-05-04T08:51:14.294" v="842" actId="20577"/>
          <ac:spMkLst>
            <pc:docMk/>
            <pc:sldMk cId="3329384435" sldId="677"/>
            <ac:spMk id="5" creationId="{2727D054-6D73-4C48-8908-26408AC628B6}"/>
          </ac:spMkLst>
        </pc:spChg>
        <pc:spChg chg="mod">
          <ac:chgData name="Katarzyna Mleczko" userId="11e8cbb2-8932-4b91-ab7e-d00926a2789d" providerId="ADAL" clId="{62B691DD-7A4B-42AC-A0EF-CF01B0F3844F}" dt="2021-05-04T08:54:36.814" v="969" actId="14100"/>
          <ac:spMkLst>
            <pc:docMk/>
            <pc:sldMk cId="3329384435" sldId="677"/>
            <ac:spMk id="11" creationId="{C5737536-660D-4244-B5BA-9AE7C0327081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08:59:28.400" v="1009" actId="20577"/>
        <pc:sldMkLst>
          <pc:docMk/>
          <pc:sldMk cId="3738371701" sldId="678"/>
        </pc:sldMkLst>
        <pc:spChg chg="mod">
          <ac:chgData name="Katarzyna Mleczko" userId="11e8cbb2-8932-4b91-ab7e-d00926a2789d" providerId="ADAL" clId="{62B691DD-7A4B-42AC-A0EF-CF01B0F3844F}" dt="2021-05-04T08:55:49.999" v="971"/>
          <ac:spMkLst>
            <pc:docMk/>
            <pc:sldMk cId="3738371701" sldId="678"/>
            <ac:spMk id="2" creationId="{E30B9D21-B1D6-492C-B579-26E13E87A0A7}"/>
          </ac:spMkLst>
        </pc:spChg>
        <pc:spChg chg="mod">
          <ac:chgData name="Katarzyna Mleczko" userId="11e8cbb2-8932-4b91-ab7e-d00926a2789d" providerId="ADAL" clId="{62B691DD-7A4B-42AC-A0EF-CF01B0F3844F}" dt="2021-05-04T08:59:28.400" v="1009" actId="20577"/>
          <ac:spMkLst>
            <pc:docMk/>
            <pc:sldMk cId="3738371701" sldId="678"/>
            <ac:spMk id="3" creationId="{39AA9B70-9F0D-4E61-BF19-5EB673AC03C3}"/>
          </ac:spMkLst>
        </pc:spChg>
        <pc:spChg chg="mod">
          <ac:chgData name="Katarzyna Mleczko" userId="11e8cbb2-8932-4b91-ab7e-d00926a2789d" providerId="ADAL" clId="{62B691DD-7A4B-42AC-A0EF-CF01B0F3844F}" dt="2021-05-04T08:56:31.571" v="972"/>
          <ac:spMkLst>
            <pc:docMk/>
            <pc:sldMk cId="3738371701" sldId="678"/>
            <ac:spMk id="9" creationId="{17086F41-06D7-43CE-8531-8E02E9F50979}"/>
          </ac:spMkLst>
        </pc:spChg>
      </pc:sldChg>
      <pc:sldChg chg="modSp mod">
        <pc:chgData name="Katarzyna Mleczko" userId="11e8cbb2-8932-4b91-ab7e-d00926a2789d" providerId="ADAL" clId="{62B691DD-7A4B-42AC-A0EF-CF01B0F3844F}" dt="2021-05-04T20:59:30.427" v="1428"/>
        <pc:sldMkLst>
          <pc:docMk/>
          <pc:sldMk cId="3017350058" sldId="679"/>
        </pc:sldMkLst>
        <pc:spChg chg="mod">
          <ac:chgData name="Katarzyna Mleczko" userId="11e8cbb2-8932-4b91-ab7e-d00926a2789d" providerId="ADAL" clId="{62B691DD-7A4B-42AC-A0EF-CF01B0F3844F}" dt="2021-05-04T20:59:30.427" v="1428"/>
          <ac:spMkLst>
            <pc:docMk/>
            <pc:sldMk cId="3017350058" sldId="679"/>
            <ac:spMk id="3" creationId="{93252806-8FCF-4687-A3F8-0AAB7266133C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21:11:09.565" v="1555"/>
        <pc:sldMkLst>
          <pc:docMk/>
          <pc:sldMk cId="3306312994" sldId="681"/>
        </pc:sldMkLst>
        <pc:spChg chg="mod">
          <ac:chgData name="Katarzyna Mleczko" userId="11e8cbb2-8932-4b91-ab7e-d00926a2789d" providerId="ADAL" clId="{62B691DD-7A4B-42AC-A0EF-CF01B0F3844F}" dt="2021-05-04T21:09:47.422" v="1554" actId="20577"/>
          <ac:spMkLst>
            <pc:docMk/>
            <pc:sldMk cId="3306312994" sldId="681"/>
            <ac:spMk id="2" creationId="{1B542283-AAA1-42EC-BA96-A7CB3074F348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21:14:34.211" v="1599" actId="20577"/>
        <pc:sldMkLst>
          <pc:docMk/>
          <pc:sldMk cId="328561421" sldId="682"/>
        </pc:sldMkLst>
        <pc:spChg chg="mod">
          <ac:chgData name="Katarzyna Mleczko" userId="11e8cbb2-8932-4b91-ab7e-d00926a2789d" providerId="ADAL" clId="{62B691DD-7A4B-42AC-A0EF-CF01B0F3844F}" dt="2021-05-04T21:14:06.004" v="1592" actId="1076"/>
          <ac:spMkLst>
            <pc:docMk/>
            <pc:sldMk cId="328561421" sldId="682"/>
            <ac:spMk id="3" creationId="{8861836A-63BD-42E3-BDD9-ADA2E5E25D50}"/>
          </ac:spMkLst>
        </pc:spChg>
        <pc:spChg chg="mod">
          <ac:chgData name="Katarzyna Mleczko" userId="11e8cbb2-8932-4b91-ab7e-d00926a2789d" providerId="ADAL" clId="{62B691DD-7A4B-42AC-A0EF-CF01B0F3844F}" dt="2021-05-04T21:14:08.301" v="1594" actId="1076"/>
          <ac:spMkLst>
            <pc:docMk/>
            <pc:sldMk cId="328561421" sldId="682"/>
            <ac:spMk id="7" creationId="{9A864327-8D8B-40EC-AFE6-80D1E3EFB576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21:16:20.980" v="1618"/>
        <pc:sldMkLst>
          <pc:docMk/>
          <pc:sldMk cId="1906029074" sldId="684"/>
        </pc:sldMkLst>
        <pc:spChg chg="mod">
          <ac:chgData name="Katarzyna Mleczko" userId="11e8cbb2-8932-4b91-ab7e-d00926a2789d" providerId="ADAL" clId="{62B691DD-7A4B-42AC-A0EF-CF01B0F3844F}" dt="2021-05-04T21:16:01.771" v="1616" actId="1076"/>
          <ac:spMkLst>
            <pc:docMk/>
            <pc:sldMk cId="1906029074" sldId="684"/>
            <ac:spMk id="3" creationId="{8861836A-63BD-42E3-BDD9-ADA2E5E25D50}"/>
          </ac:spMkLst>
        </pc:spChg>
        <pc:spChg chg="mod">
          <ac:chgData name="Katarzyna Mleczko" userId="11e8cbb2-8932-4b91-ab7e-d00926a2789d" providerId="ADAL" clId="{62B691DD-7A4B-42AC-A0EF-CF01B0F3844F}" dt="2021-05-04T21:16:04.156" v="1617" actId="1076"/>
          <ac:spMkLst>
            <pc:docMk/>
            <pc:sldMk cId="1906029074" sldId="684"/>
            <ac:spMk id="7" creationId="{9A864327-8D8B-40EC-AFE6-80D1E3EFB576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21:19:35.434" v="1657"/>
        <pc:sldMkLst>
          <pc:docMk/>
          <pc:sldMk cId="3944873133" sldId="685"/>
        </pc:sldMkLst>
        <pc:spChg chg="mod">
          <ac:chgData name="Katarzyna Mleczko" userId="11e8cbb2-8932-4b91-ab7e-d00926a2789d" providerId="ADAL" clId="{62B691DD-7A4B-42AC-A0EF-CF01B0F3844F}" dt="2021-05-04T21:16:30.201" v="1629" actId="20577"/>
          <ac:spMkLst>
            <pc:docMk/>
            <pc:sldMk cId="3944873133" sldId="685"/>
            <ac:spMk id="3" creationId="{8861836A-63BD-42E3-BDD9-ADA2E5E25D50}"/>
          </ac:spMkLst>
        </pc:spChg>
        <pc:spChg chg="mod">
          <ac:chgData name="Katarzyna Mleczko" userId="11e8cbb2-8932-4b91-ab7e-d00926a2789d" providerId="ADAL" clId="{62B691DD-7A4B-42AC-A0EF-CF01B0F3844F}" dt="2021-05-04T21:17:57.538" v="1635" actId="404"/>
          <ac:spMkLst>
            <pc:docMk/>
            <pc:sldMk cId="3944873133" sldId="685"/>
            <ac:spMk id="7" creationId="{9A864327-8D8B-40EC-AFE6-80D1E3EFB576}"/>
          </ac:spMkLst>
        </pc:spChg>
      </pc:sldChg>
      <pc:sldChg chg="modSp mod modNotesTx">
        <pc:chgData name="Katarzyna Mleczko" userId="11e8cbb2-8932-4b91-ab7e-d00926a2789d" providerId="ADAL" clId="{62B691DD-7A4B-42AC-A0EF-CF01B0F3844F}" dt="2021-05-04T21:20:00.054" v="1658"/>
        <pc:sldMkLst>
          <pc:docMk/>
          <pc:sldMk cId="1432766725" sldId="686"/>
        </pc:sldMkLst>
        <pc:spChg chg="mod">
          <ac:chgData name="Katarzyna Mleczko" userId="11e8cbb2-8932-4b91-ab7e-d00926a2789d" providerId="ADAL" clId="{62B691DD-7A4B-42AC-A0EF-CF01B0F3844F}" dt="2021-05-04T21:18:05.417" v="1655" actId="20577"/>
          <ac:spMkLst>
            <pc:docMk/>
            <pc:sldMk cId="1432766725" sldId="686"/>
            <ac:spMk id="2" creationId="{FC22D782-4F33-43A7-818E-5B2AA92AAA44}"/>
          </ac:spMkLst>
        </pc:spChg>
        <pc:spChg chg="mod">
          <ac:chgData name="Katarzyna Mleczko" userId="11e8cbb2-8932-4b91-ab7e-d00926a2789d" providerId="ADAL" clId="{62B691DD-7A4B-42AC-A0EF-CF01B0F3844F}" dt="2021-05-04T21:19:24.132" v="1656"/>
          <ac:spMkLst>
            <pc:docMk/>
            <pc:sldMk cId="1432766725" sldId="686"/>
            <ac:spMk id="3" creationId="{B1B7E89E-330E-4DA4-BD6A-E769B18361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00411233-430E-4EDE-A601-8A7090AB7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BA57C84C-7F62-4561-AD62-BBDC841C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Do celów tej jednostki dydaktycznej należą:</a:t>
            </a:r>
            <a:endParaRPr lang="es-ES" altLang="pl-PL" dirty="0"/>
          </a:p>
          <a:p>
            <a:pPr eaLnBrk="1" hangingPunct="1"/>
            <a:endParaRPr lang="es-ES" altLang="pl-PL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200" b="0" dirty="0">
                <a:solidFill>
                  <a:schemeClr val="accent2">
                    <a:lumMod val="75000"/>
                  </a:schemeClr>
                </a:solidFill>
              </a:rPr>
              <a:t>Rozpoznanie prawidłowych wyników oceny biomechanicznej odcinka lędźwiowego.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12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200" b="0" dirty="0">
                <a:solidFill>
                  <a:schemeClr val="accent2">
                    <a:lumMod val="75000"/>
                  </a:schemeClr>
                </a:solidFill>
              </a:rPr>
              <a:t>Zapoznanie się z interpretacją wyników uzyskanych w ocenie biomechanicznej odcinka lędźwiowego kręgosłupa w normalnej populacji.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12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200" b="0" dirty="0">
                <a:solidFill>
                  <a:schemeClr val="accent2">
                    <a:lumMod val="75000"/>
                  </a:schemeClr>
                </a:solidFill>
              </a:rPr>
              <a:t>Zapoznanie się z interpretacją wyników uzyskanych w ocenie siły mięśni lędźwiowych w normalnej populacji.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12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1200" b="0" dirty="0">
                <a:solidFill>
                  <a:schemeClr val="accent2">
                    <a:lumMod val="75000"/>
                  </a:schemeClr>
                </a:solidFill>
              </a:rPr>
              <a:t>Zastosowanie zdobytej wiedzy w praktyce klinicznej.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FAF50CF8-8875-4227-ADCE-2DAF29F75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97C18B9-50AD-4F08-9207-9963EEC529E5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Zapamiętaj: Dla zrozumienia wyników, podczas omawiania ich na lekcji z uczniami, warto prześledzić każdą sekcję wyróżnioną na slajdzie.</a:t>
            </a:r>
          </a:p>
          <a:p>
            <a:r>
              <a:rPr lang="pl-PL" dirty="0"/>
              <a:t>Jak myślicie, jakie urządzenia pomiarowe zostały użyte?</a:t>
            </a:r>
          </a:p>
          <a:p>
            <a:r>
              <a:rPr lang="pl-PL" dirty="0"/>
              <a:t>Czy ten zapis należy do jakiegoś rodzaju analizy?</a:t>
            </a:r>
          </a:p>
          <a:p>
            <a:r>
              <a:rPr lang="pl-PL" dirty="0"/>
              <a:t>Co przedstawia ten wykres?</a:t>
            </a:r>
          </a:p>
          <a:p>
            <a:r>
              <a:rPr lang="pl-PL" dirty="0"/>
              <a:t>Jak zinterpretowałbyś ten wynik?</a:t>
            </a:r>
          </a:p>
          <a:p>
            <a:endParaRPr lang="pl-PL" dirty="0"/>
          </a:p>
          <a:p>
            <a:r>
              <a:rPr lang="pl-PL" dirty="0"/>
              <a:t>Normalny wzorzec: ciężar jest podnoszony poprzez szybki ruch tułowia, aby wytworzyć wystarczający pęd do jego podniesienia. Podnoszone ciężary nie wykazują zazwyczaj znaczących różnic w jakości ruchu.</a:t>
            </a:r>
          </a:p>
          <a:p>
            <a:endParaRPr lang="pl-PL" dirty="0"/>
          </a:p>
          <a:p>
            <a:r>
              <a:rPr lang="pl-PL" dirty="0"/>
              <a:t>Wykresy te przedstawiają prędkość kątową kręgosłupa w stosunku do jego przyspieszenia kątowego podczas wykonywania czynności podnoszenia kolejno różnych ciężarów (ruchy podnoszące 0, 5 i 10 kg są reprezentowane odpowiednio na lewym, środkowym i prawym wykresie). Niebieski pasek przedstawia normalny wzorzec siły uwzględniony w zastosowanym urządzeniu pomiarowym (</a:t>
            </a:r>
            <a:r>
              <a:rPr lang="pl-PL" dirty="0" err="1"/>
              <a:t>NedLumbar</a:t>
            </a:r>
            <a:r>
              <a:rPr lang="pl-PL" dirty="0"/>
              <a:t>/IBV). Jak widać na poprzednim slajdzie, jeśli nie ma patologii kręgosłupa, normalny zapis pokazuje ruch wykonywany z szybkością, zarówno podczas zginania w celu podniesienia ciężaru (faza zgięcia czynności), jak i podczas podnoszenia (faza wyprostu czynności).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Pamiętaj: Dla lepszego zrozumienia wyników, podczas omawiania ich na zajęciach z uczniami, warto prześledzić każdą sekcję wyróżnioną na slajdzie.</a:t>
            </a:r>
          </a:p>
          <a:p>
            <a:r>
              <a:rPr lang="pl-PL" dirty="0"/>
              <a:t>Jak myślicie, jakie urządzenia pomiarowe zostały użyte?</a:t>
            </a:r>
          </a:p>
          <a:p>
            <a:r>
              <a:rPr lang="pl-PL" dirty="0"/>
              <a:t>Czy ten zapis można zaliczyć do jakiegoś rodzaju analizy?</a:t>
            </a:r>
          </a:p>
          <a:p>
            <a:r>
              <a:rPr lang="pl-PL" dirty="0"/>
              <a:t>Co przedstawia ten wykres?</a:t>
            </a:r>
          </a:p>
          <a:p>
            <a:r>
              <a:rPr lang="pl-PL" dirty="0"/>
              <a:t>Jak zinterpretowałbyś ten wynik?</a:t>
            </a:r>
          </a:p>
          <a:p>
            <a:endParaRPr lang="pl-PL" dirty="0"/>
          </a:p>
          <a:p>
            <a:r>
              <a:rPr lang="pl-PL" dirty="0"/>
              <a:t>Normalny wzór: Będziemy szukać dużego nachylenia zarówno na początku, jak i na końcu krzywej, co oznacza, że osoba może wytwarzać siłę i przestać ją wytwarzać. Maksymalny szczyt krzywej zależy również od maksymalnych wartości siły, z którymi porównujemy.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1123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normalnych i zdrowych osób, aktywność EMG podczas zgięcia mięśni lędźwiowo-piersiowych początkowo wzrasta, a następnie maleje, gdy więzadła zaczynają podtrzymywać tułów i zwiększa się kąt zgięcia. Przy maksymalnym dobrowolnym zgięciu (MVF), aktywność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sEMG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jest często na poziomie lub poniżej poziomu aktywności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sEMG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 pozycji stojącej. </a:t>
            </a:r>
          </a:p>
          <a:p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 normalnym wzorcu spodziewana jest cisza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mioelektryczna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(spadek sygnału przy maksymalnym zgięciu kręgosłupa).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1883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Przykładowe wyniki, jakie można uzyskać w ocenie osoby bez ograniczeń funkcjonalnych spowodowanych bólem lub patologią odcinka lędźwiowego, przedstawiono na przykładzie poniżej. Test biomechaniczny jest stosowany do analizy wykonania danej czynności.</a:t>
            </a:r>
          </a:p>
          <a:p>
            <a:endParaRPr lang="pl-PL" sz="1200" kern="1200" noProof="0" dirty="0">
              <a:solidFill>
                <a:schemeClr val="tx1"/>
              </a:solidFill>
              <a:effectLst/>
              <a:latin typeface="Gill Sans" charset="0"/>
              <a:ea typeface="+mn-ea"/>
              <a:cs typeface="+mn-cs"/>
            </a:endParaRPr>
          </a:p>
          <a:p>
            <a:r>
              <a:rPr lang="pl-PL" sz="120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Test ten analizuje kinetycznie i kinematycznie ruchy kręgosłupa lędźwiowego w prostych czynnościach w celu wykrycia nieprawidłowych lub niefunkcjonalnych ruchów wtórnych do bólu kręgosłupa lędźwiowego. </a:t>
            </a:r>
            <a:r>
              <a:rPr lang="pl-PL" sz="1200" kern="1200" noProof="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NedLumbar</a:t>
            </a:r>
            <a:r>
              <a:rPr lang="pl-PL" sz="120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/IBV to oprogramowanie wykorzystywane do oceny, wraz z fotogrametrią 3D i dwiema platformami </a:t>
            </a:r>
            <a:r>
              <a:rPr lang="pl-PL" sz="1200" kern="1200" noProof="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dynamometrii</a:t>
            </a:r>
            <a:r>
              <a:rPr lang="pl-PL" sz="120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siłowej jako technikami rejestracji. W celu przeprowadzenia oceny, </a:t>
            </a:r>
            <a:r>
              <a:rPr lang="pl-PL" sz="1200" kern="1200" noProof="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Nedlumbar</a:t>
            </a:r>
            <a:r>
              <a:rPr lang="pl-PL" sz="120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/IBV porównuje uzyskane parametry z parametrami grupy osób, których charakterystyka jest porównywalna z charakterystyką pacjenta (bazy danych składające się z normalnych i patologicznych pacjentów podzielonych na segmenty według wieku i płci).</a:t>
            </a:r>
          </a:p>
          <a:p>
            <a:endParaRPr lang="pl-PL" sz="1200" kern="1200" noProof="0" dirty="0">
              <a:solidFill>
                <a:schemeClr val="tx1"/>
              </a:solidFill>
              <a:effectLst/>
              <a:latin typeface="Gill Sans" charset="0"/>
              <a:ea typeface="+mn-ea"/>
              <a:cs typeface="+mn-cs"/>
            </a:endParaRPr>
          </a:p>
          <a:p>
            <a:r>
              <a:rPr lang="pl-PL" sz="120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Na koniec, badanie aktywności jest podsumowywane w postaci indeksu funkcjonalnego. Jeśli wynik tego indeksu jest większy niż 90%, zdolność osoby ocenianej do wykonywania danej czynności mieści się w granicach normy.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3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Ten slajd pokazuje liczbowe i graficzne wyniki biomechanicznej analizy aktywności zmiany pozycji siedzącej na stojącą.</a:t>
            </a:r>
          </a:p>
          <a:p>
            <a:r>
              <a:rPr lang="pl-PL" noProof="0" dirty="0"/>
              <a:t>Przyjrzymy się niektórym parametrom, takim jak czas wykonania czynności, siła reakcji, prędkość kątowa i przyspieszenie tułowia, powtarzalność w wykonywaniu ruchu, a zakończymy wskaźnikiem podsumowującym globalną funkcjonalność, jak również wskaźnikami, które widzieliśmy na skalach funkcjonalnych.</a:t>
            </a:r>
          </a:p>
          <a:p>
            <a:r>
              <a:rPr lang="pl-PL" noProof="0" dirty="0"/>
              <a:t>Czas potrzebny do wykonania czynności wynosił 2,8 s. Porównanie z danymi normatywnymi użytymi jako odniesienie wskazuje, że jest to wartość normalna, (jest powyżej 90%, co stanowi granicę uznawaną za normalną w tym systemie oceny). Oznacza to, że czas potrzebny osobie ocenianej do wykonania czynności był odpowiedni i zbliżony do osób bez dolegliwości bólowych i patologii.</a:t>
            </a:r>
          </a:p>
          <a:p>
            <a:r>
              <a:rPr lang="pl-PL" noProof="0" dirty="0"/>
              <a:t>Innymi interesującymi parametrami w analizie tej czynności, a w obrębie patologii kręgosłupa, są maksymalna siła pionowa i asymetria siły. W tym przypadku pacjent podnosi się bez trudu w rozpędzie (proszę zwrócić uwagę na nachylenie krzywej siły reakcji: jest to bardzo strome nachylenie, które na całej długości pokrywa się z pasmem normalności). Nie ma asymetrii, co oznacza, że osoba podnosi się z podobnym obciążeniem obu kończyn dolnych.</a:t>
            </a:r>
          </a:p>
          <a:p>
            <a:r>
              <a:rPr lang="pl-PL" noProof="0" dirty="0"/>
              <a:t>Jeśli chodzi o wyniki związane z prędkością kątową i przyspieszeniem tułowia podczas ruchu, to wszystkie mieszczą się w danych uznanych za referencyjne dla normalności.</a:t>
            </a:r>
          </a:p>
          <a:p>
            <a:r>
              <a:rPr lang="pl-PL" noProof="0" dirty="0"/>
              <a:t>Powtarzalność ruchu była również bardzo wysoka, co jest zgodne z normalnym wzorcem ruchu.</a:t>
            </a:r>
          </a:p>
          <a:p>
            <a:r>
              <a:rPr lang="pl-PL" noProof="0" dirty="0"/>
              <a:t>Ostateczną informacją, którą pokazuje system oceny </a:t>
            </a:r>
            <a:r>
              <a:rPr lang="pl-PL" noProof="0" dirty="0" err="1"/>
              <a:t>NedLumbar</a:t>
            </a:r>
            <a:r>
              <a:rPr lang="pl-PL" noProof="0" dirty="0"/>
              <a:t>/IBV jest globalny wynik analizy aktywności wyrażony w postaci indeksu. Indeks normalności informuje o funkcjonalności pacjentów w zakresie ich mobilności podczas wykonywania danej czynności. Funkcjonalność jest uznawana za zaburzoną, gdy wynik ten jest niższy niż 90%. W tym przypadku indeks funkcjonalności (ocena globalna) uzyskał wynik 98%, co oznacza, że pacjent wykonuje tę czynność z normalną funkcjonalnością, a na podstawie znalezionych danych wzorzec ruchu byłby zgodny z wzorcem normalnym, czyli nie zmieniony przez ból dolnego odcinka kręgosłupa.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3705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Wyniki testu podnoszenia ciężarów są wyświetlane na ekranie. Przyglądając się omawianym parametrom (czas wykonania, maksymalna siła pionowa, asymetria siły, prędkość kątowa i przyspieszenie) można zauważyć, że ruch wykonywany przez osobę podczas tej czynności mieści się we wszystkich tych parametrach w granicach normy, a zatem ból odcinka lędźwiowego nie wpływa na prędkość czy sposób wykonywania ruchu. Występuje tylko jeden deficyt w rotacji tułowia podczas podnoszenia największego ciężaru. Deficyt ten (62% normy) może być związany z trudnością w przenoszeniu największego ciężaru. Pozostałe parametry mieszczą się w tym, co system pomiarowy uznaje za normalny wzorzec, dlatego też końcowy wskaźnik funkcjonalności czynności wskazuje, z 91% prawidłowością, że wykonywanie ruchu przez pacjenta jest zgodne z wzorcem, który można uznać za normalny.</a:t>
            </a:r>
          </a:p>
          <a:p>
            <a:endParaRPr lang="pl-PL" dirty="0"/>
          </a:p>
          <a:p>
            <a:r>
              <a:rPr lang="pl-PL" dirty="0"/>
              <a:t>Ekran ten przedstawia liczbowe i graficzne wyniki analizy biomechanicznej czynności podnoszenia ciężaru. Jeśli przyjrzymy się parametrom omówionym na poprzednim slajdzie (czas wykonania czynności, maksymalna siła pionowa, asymetria siły, prędkość kątowa i przyspieszenie) wyniki przedstawiają się następująco:</a:t>
            </a:r>
          </a:p>
          <a:p>
            <a:r>
              <a:rPr lang="pl-PL" dirty="0"/>
              <a:t>Czas potrzebny do wykonania czynności wykazuje wysokie wartości dla wszystkich podnoszonych ciężarów, co jest zgodne z łatwym do wykonania ruchem normalnym.</a:t>
            </a:r>
          </a:p>
          <a:p>
            <a:r>
              <a:rPr lang="pl-PL" dirty="0"/>
              <a:t>Wyniki uzyskane dla siły reakcji są również w normie, podczas podnoszenia ciężarków występował dobry pęd, który nie ulega zmianie wraz ze wzrostem obciążenia. </a:t>
            </a:r>
          </a:p>
          <a:p>
            <a:r>
              <a:rPr lang="pl-PL" dirty="0"/>
              <a:t>Wyniki związane z prędkością kątową i przyspieszeniem tułowia podczas ruchu mieszczą się w zakresie normalności. Wyniki te oznaczają dobrą ruchomość kręgosłupa podczas wykonywania tych czynności, nie obserwuje się zmian podczas podnoszenia ciężaru (moment, w którym występuje większe przeciążenie na poziomie kręgosłupa).</a:t>
            </a:r>
          </a:p>
          <a:p>
            <a:r>
              <a:rPr lang="pl-PL" dirty="0"/>
              <a:t>Powtarzalność ruchu jest również bardzo wysoka, co jest zgodne z wzorcem ruchu bez dolegliwości bólowych.</a:t>
            </a:r>
          </a:p>
          <a:p>
            <a:r>
              <a:rPr lang="pl-PL" dirty="0"/>
              <a:t>Ostateczna informacja, którą system oceny </a:t>
            </a:r>
            <a:r>
              <a:rPr lang="pl-PL" dirty="0" err="1"/>
              <a:t>NedLumbar</a:t>
            </a:r>
            <a:r>
              <a:rPr lang="pl-PL" dirty="0"/>
              <a:t>/IBV dostarcza jako globalny wynik analizy aktywności wynosi 91%, co oznacza, że pacjent wykonuje tę czynność z normalną funkcjonalnością, a na podstawie znalezionych danych wzorzec ruchu byłby zgodny ze wzorcem funkcjonowania niezmienionym przez ból dolnego odcinka kręgosłupa.</a:t>
            </a:r>
          </a:p>
          <a:p>
            <a:endParaRPr lang="pl-PL" dirty="0"/>
          </a:p>
          <a:p>
            <a:endParaRPr lang="pl-PL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0074-FDDF-4DBC-B33D-F184AF9FAA9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52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Następnie wprowadzane jest ćwiczenie, które studenci będą wykonywać na zajęciach. Otrzymują oni dokument dotyczący przypadku klinicznego, który opiera się na badaniu biomechanicznym przeprowadzonym w celu oceny zakresu ruchu kręgosłupa lędźwiowego z wykorzystaniem techniki podwójnego inklinometru. Studenci zapoznają się z nim i wykonują ćwiczenia. Na koniec zinterpretują wyniki przypadku klinicznego zgodnie z przewodnikiem z pytaniami, które są pokazane na następnym slajdzie i które są również zawarte w ich dokumencie.</a:t>
            </a:r>
          </a:p>
          <a:p>
            <a:r>
              <a:rPr lang="pl-PL" noProof="0" dirty="0"/>
              <a:t>Na koniec ćwiczenia, nauczyciel poprowadzi dyskusję w klasie na temat wyników przypadku. </a:t>
            </a:r>
          </a:p>
          <a:p>
            <a:r>
              <a:rPr lang="pl-PL" noProof="0" dirty="0"/>
              <a:t>To ćwiczenie może być wykonane indywidualnie lub w grupach. Zalecana jest maksymalna liczba 4-5 osób w grupie.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28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przeczytaniu przypadku klinicznego, studenci odpowiedzą na te pytania, a następnie podzielą się swoimi odpowiedziami z nauczycielem i innymi studentami. Nauczyciel może dodać pytania, które mogą być interesujące dla danego przypadku i jego oceny biomechanicznej.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6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Nauczyciel zna odpowiedzi na zadane pytania.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3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Nauczyciel zna odpowiedzi na zadane pytania.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noProof="0" dirty="0"/>
              <a:t>W celu osiągnięcia tych celów materiał teoretyczny jednostki dydaktycznej zawiera wyjaśnienie następujących pojęć.</a:t>
            </a:r>
          </a:p>
          <a:p>
            <a:pPr eaLnBrk="1" hangingPunct="1"/>
            <a:r>
              <a:rPr lang="pl-PL" altLang="pl-PL" noProof="0" dirty="0"/>
              <a:t> 	</a:t>
            </a:r>
          </a:p>
          <a:p>
            <a:pPr eaLnBrk="1" hangingPunct="1"/>
            <a:r>
              <a:rPr lang="pl-PL" altLang="pl-PL" noProof="0" dirty="0"/>
              <a:t>Ocena funkcjonalna odcinka lędźwiowego kręgosłupa z uwzględnieniem czynników wpływających na wyniki oceny.</a:t>
            </a:r>
          </a:p>
          <a:p>
            <a:pPr eaLnBrk="1" hangingPunct="1"/>
            <a:r>
              <a:rPr lang="pl-PL" altLang="pl-PL" noProof="0" dirty="0"/>
              <a:t>Ocena zakresu ruchu odcinka lędźwiowego. Inklinometry i przepisy Amerykańskiego Towarzystwa Medycznego.</a:t>
            </a:r>
          </a:p>
          <a:p>
            <a:pPr eaLnBrk="1" hangingPunct="1"/>
            <a:r>
              <a:rPr lang="pl-PL" altLang="pl-PL" noProof="0" dirty="0"/>
              <a:t>Ocena kinematyczna odcinka lędźwiowego kręgosłupa, ze szczególnym uwzględnieniem wyników kinematycznych najczęściej wykorzystywanych w ocenie klinicznej.</a:t>
            </a:r>
          </a:p>
          <a:p>
            <a:pPr eaLnBrk="1" hangingPunct="1"/>
            <a:r>
              <a:rPr lang="pl-PL" altLang="pl-PL" noProof="0" dirty="0"/>
              <a:t>Ocena kinematyczna i kinetyczna w czynnościach dnia codziennego. W tej części skupiono się na wynikach uzyskanych z analizy biomechanicznej czynności życia codziennego, które są powszechnie zaburzone w patologiach lędźwiowych przebiegających z bólem.</a:t>
            </a:r>
          </a:p>
          <a:p>
            <a:pPr eaLnBrk="1" hangingPunct="1"/>
            <a:r>
              <a:rPr lang="pl-PL" altLang="pl-PL" noProof="0" dirty="0"/>
              <a:t>Ocena siły w odcinku lędźwiowym kręgosłupa. W tej części omówione są wyniki izokinetycznej oceny muskulatury odcinka lędźwiowego oraz analiza aktywności mięśni lędźwiowych z wykorzystaniem elektromiografii powierzchniowej i badania specyficznego zjawiska sygnałowego.</a:t>
            </a:r>
          </a:p>
          <a:p>
            <a:pPr eaLnBrk="1" hangingPunct="1"/>
            <a:r>
              <a:rPr lang="pl-PL" altLang="pl-PL" noProof="0" dirty="0"/>
              <a:t>Treść zajęć kończy się podsumowaniem najważniejszych zagadnień jednostki dydaktycznej.</a:t>
            </a:r>
          </a:p>
          <a:p>
            <a:pPr eaLnBrk="1" hangingPunct="1"/>
            <a:endParaRPr lang="pl-PL" altLang="pl-PL" noProof="0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60717B-278A-4296-87D0-F52E86183D74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26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Podsumowując, są to jedne z najważniejszych zagadnień omawianych w tej jednostce dydaktycznej.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E914C-D4D4-4E1B-A2D4-BEC8EAE69E5B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636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Aby ocenić odcinek lędźwiowy kręgosłupa z biomechanicznego punktu widzenia, należy pamiętać, że ważna jest znajomość celu oceny, technik instrumentalnych, które mogą być użyte do osiągnięcia tego celu oraz ogólnych wyników uzyskanych za pomocą tych technik.</a:t>
            </a:r>
          </a:p>
          <a:p>
            <a:r>
              <a:rPr lang="pl-PL" dirty="0"/>
              <a:t>Na tym slajdzie przedstawiono schematycznie funkcje oceniane w kręgosłupie (ruchomość i siła), techniki instrumentalne często stosowane do oceny tych funkcji oraz niektóre z wyników najczęściej umieszczanych w raportach klinicznych z tych ocen.</a:t>
            </a:r>
          </a:p>
          <a:p>
            <a:endParaRPr lang="pl-P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4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oceny zakresu ruchu kręgosłupa lędźwiowego można wykorzystać technikę podwójnego inklinometru.</a:t>
            </a:r>
          </a:p>
          <a:p>
            <a:r>
              <a:rPr lang="pl-PL" dirty="0"/>
              <a:t>Wyniki mogą być wyrażone w dwóch rodzajach formatu: liczbowym i/lub graficznym.</a:t>
            </a:r>
          </a:p>
          <a:p>
            <a:r>
              <a:rPr lang="pl-PL" dirty="0"/>
              <a:t>Wyniki te są przedstawione w dolnej tabeli i są uzyskane z obliczeń wykonanych na podstawie danych zarejestrowanych przez inklinometry dla każdej pozycji pomiarowej (górna tabela z wynikami każdego inklinometru w pozycji neutralnej, przy maksymalnym zgięciu i maksymalnym wyproście).</a:t>
            </a:r>
          </a:p>
          <a:p>
            <a:r>
              <a:rPr lang="pl-PL" dirty="0"/>
              <a:t>W przypadku kręgosłupa ważne jest, aby mieć dane referencyjne z normalnej populacji, z którymi można je porównać. Wykres po prawej stronie przedstawia wyniki pomiarów w odniesieniu do wartości referencyjnych Amerykańskiego Towarzystwa Medycznego (AMA). Zaleca się, aby dane te pochodziły z pomiarów wykonanych przy użyciu tego samego protokołu i techniki instrumentalnej. Wskazana byłaby również segmentacja danych, głównie ze względu na wiek.</a:t>
            </a:r>
          </a:p>
          <a:p>
            <a:endParaRPr lang="pl-P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1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Ten slajd przedstawia graficzny wynik analizy kinematycznej kręgosłupa lędźwiowego w ruchu zgięcia/wyprostu. Aby zrozumieć wyniki, zaleca się prześledzenie każdej sekcji zaznaczonej na slajdzie podczas omawiania wyników na zajęciach z uczniami.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Jak myślicie, jakie urządzenia pomiarowe zostały użyte?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Czy ten zapis podlega jakiemuś rodzajowi analizy?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przedstawia ten wykres?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Jak zinterpretowałbyś ten wynik?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Normalny wzorzec: normalny ruch jest związany z szybką prędkością i dobrym zakresem ruchu kręgosłupa lędźwiowego.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8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U osób z bólem dolnej części pleców, czynności takie jak zginanie tułowia czy podnoszenie ciężarów wiążą się ze znacznym wzrostem ciśnienia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śróddyskowego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, a w konsekwencji z bólem. W 1976 roku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Nachemson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przeprowadził badania nad ciśnieniem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śródkręgowym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na poziomie L3-L4 podczas wykonywania różnych czynności. Stwierdził, że wartości w pozycji siedzącej są większe niż stojącej i że wzrastają, gdy osoba trzyma w ręku ciężar. Dane przedstawione na Rysunku 6 są oparte na tym badaniu, a wartości są podane w odniesieniu do wartości referencyjnej ustalonej w pozycji stojącej (100%).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Analiza kinematyczna i kinetyczna wyżej wymienionych ruchów pozwala nam na ich dokładniejsze zdefiniowanie poprzez analizę zakresu ruchu (ROM), przyspieszenia kątowego i prędkości, z jaką ruch jest wykonywany, jak również innych parametrów, takich jak siła reakcji i powtarzalność ruchu. Zmiana parametrów definiujących ruch wiąże się z funkcjonalną zmianą osoby w zakresie wykonywania analizowanych zadań.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4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Dla zrozumienia wyników zaleca się, aby podczas ich omawiania na zajęciach z uczniami postępować zgodnie z każdą sekcją zaznaczoną na slajdzie.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Jak myślicie, jakie urządzenia pomiarowe zostały użyte?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Czy ten zapis podlega jakiemukolwiek rodzajowi analizy?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przedstawia ten wykres?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Jak zinterpretowałbyś ten wynik?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Normalny wzorzec: normalny ruch w pozycji siedzącej do pozycji stojącej jest związany z dobrym pędem do podnoszenia się z krzesła, a zatem z większym nachyleniem krzywej i maksymalnym szczytem większym niż 100% znormalizowanej siły pionowej.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3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Dla zrozumienia wyników zaleca się, aby podczas omawiania wyników na zajęciach z uczniami, postępować zgodnie z każdą sekcją zaznaczoną na slajdzie.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Jak myślicie, jakie urządzenia pomiarowe zostały użyte?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Czy ten zapis podlega jakiemukolwiek rodzajowi analizy?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przedstawia ten wykres?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Jak zinterpretowałbyś ten wynik?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Normalny wzorzec: normalny ruch wstawania z krzesła związany jest z symetrycznym podparciem, a więc podobnym obciążeniem obu kończyn dolnych podczas wstawania z krzesła praktycznie przez cały czas trwania ruchu.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5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Dla zrozumienia wyników zaleca się, aby podczas omawiania wyników na zajęciach z uczniami, postępować zgodnie z każdą sekcją zaznaczoną na slajdzie.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Jak myślicie, jakie urządzenia pomiarowe zostały użyte?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Czy ten zapis podlega jakiemukolwiek rodzajowi analizy?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Co przedstawia ten wykres?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Jak zinterpretowałbyś ten wynik?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noProof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Normalny wzorzec: normalny ruch w czasie przejścia z pozycji siedzącej do stojącej jest szybki i ma dobrą składową przyspieszenia i opóźnienia kręgosłupa w zależności od fazy ruchu, to znaczy fazy zgięcia, która obejmuje zgięcie bioder i pochylenie tułowia w celu wytworzenia pędu, oraz fazy wyprostu, w której biodra i kolana są wyciągnięte w celu podniesienia środka ciężkości i podniesienia ciała do pozycji stojącej. Zmniejszenie akceleracji ruchu oznacza trudności w efektywnym wykonaniu i ukończeniu czynności.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914C-D4D4-4E1B-A2D4-BEC8EAE69E5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9"/>
            <a:ext cx="7858800" cy="442535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1773-214C-485E-9D08-D2B26135E536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9EB5F8-7765-4A93-BB30-830B57229C9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7858800" cy="98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971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introductorio a enume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Haga </a:t>
            </a:r>
            <a:r>
              <a:rPr lang="es-ES_tradnl" noProof="0" dirty="0"/>
              <a:t>clic</a:t>
            </a:r>
            <a:r>
              <a:rPr lang="es-ES_tradnl" dirty="0"/>
              <a:t>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</a:t>
            </a:r>
            <a:r>
              <a:rPr lang="es-ES_tradnl" noProof="0" dirty="0"/>
              <a:t>modificar</a:t>
            </a:r>
            <a:r>
              <a:rPr lang="es-ES_tradnl" dirty="0"/>
              <a:t>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</a:t>
            </a:r>
            <a:r>
              <a:rPr lang="es-ES_tradnl" noProof="0" dirty="0"/>
              <a:t>para</a:t>
            </a:r>
            <a:r>
              <a:rPr lang="es-ES_tradnl" dirty="0"/>
              <a:t>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4196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dirty="0"/>
              <a:t>Haga </a:t>
            </a:r>
            <a:r>
              <a:rPr lang="es-ES_tradnl" noProof="0" dirty="0"/>
              <a:t>clic</a:t>
            </a:r>
            <a:r>
              <a:rPr lang="es-ES_tradnl" dirty="0"/>
              <a:t>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noProof="0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278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Haga clic para </a:t>
            </a:r>
            <a:r>
              <a:rPr lang="es-ES_tradnl" noProof="0" dirty="0"/>
              <a:t>modificar</a:t>
            </a:r>
            <a:r>
              <a:rPr lang="es-ES_tradnl" dirty="0"/>
              <a:t>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</a:t>
            </a:r>
            <a:r>
              <a:rPr lang="es-ES_tradnl" noProof="0" dirty="0"/>
              <a:t>para</a:t>
            </a:r>
            <a:r>
              <a:rPr lang="es-ES_tradnl" dirty="0"/>
              <a:t>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4451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</a:t>
            </a:r>
            <a:r>
              <a:rPr lang="es-ES_tradnl" noProof="0" dirty="0"/>
              <a:t>texto</a:t>
            </a:r>
            <a:r>
              <a:rPr lang="es-ES_tradnl" dirty="0"/>
              <a:t>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</a:t>
            </a:r>
            <a:r>
              <a:rPr lang="es-ES_tradnl" noProof="0" dirty="0"/>
              <a:t>texto</a:t>
            </a:r>
            <a:r>
              <a:rPr lang="es-ES_tradnl" dirty="0"/>
              <a:t>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1596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Haga clic </a:t>
            </a:r>
            <a:r>
              <a:rPr lang="es-ES_tradnl" noProof="0" dirty="0"/>
              <a:t>para</a:t>
            </a:r>
            <a:r>
              <a:rPr lang="es-ES_tradnl" dirty="0"/>
              <a:t>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</a:t>
            </a:r>
            <a:r>
              <a:rPr lang="es-ES_tradnl" noProof="0" dirty="0"/>
              <a:t>del</a:t>
            </a:r>
            <a:r>
              <a:rPr lang="es-ES_tradnl" dirty="0"/>
              <a:t>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</a:t>
            </a:r>
            <a:r>
              <a:rPr lang="es-ES_tradnl" noProof="0" dirty="0"/>
              <a:t>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noProof="0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</a:t>
            </a:r>
            <a:r>
              <a:rPr lang="es-ES_tradnl" noProof="0" dirty="0"/>
              <a:t>de</a:t>
            </a:r>
            <a:r>
              <a:rPr lang="es-ES_tradnl" dirty="0"/>
              <a:t>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5920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introductorio a enume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Haga </a:t>
            </a:r>
            <a:r>
              <a:rPr lang="es-ES_tradnl" noProof="0" dirty="0"/>
              <a:t>clic</a:t>
            </a:r>
            <a:r>
              <a:rPr lang="es-ES_tradnl" dirty="0"/>
              <a:t>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</a:t>
            </a:r>
            <a:r>
              <a:rPr lang="es-ES_tradnl" noProof="0" dirty="0"/>
              <a:t>modificar</a:t>
            </a:r>
            <a:r>
              <a:rPr lang="es-ES_tradnl" dirty="0"/>
              <a:t>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</a:t>
            </a:r>
            <a:r>
              <a:rPr lang="es-ES_tradnl" noProof="0" dirty="0"/>
              <a:t>para</a:t>
            </a:r>
            <a:r>
              <a:rPr lang="es-ES_tradnl" dirty="0"/>
              <a:t>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9816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2403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611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/>
              <a:t>Haga clic </a:t>
            </a:r>
            <a:r>
              <a:rPr lang="es-ES_tradnl" noProof="0" dirty="0"/>
              <a:t>para</a:t>
            </a:r>
            <a:r>
              <a:rPr lang="es-ES_tradnl" dirty="0"/>
              <a:t>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noProof="0" dirty="0"/>
              <a:t>Haga</a:t>
            </a:r>
            <a:r>
              <a:rPr lang="es-ES_tradnl" dirty="0"/>
              <a:t>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noProof="0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6057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/>
              <a:t>Haga clic para </a:t>
            </a:r>
            <a:r>
              <a:rPr lang="es-ES_tradnl" noProof="0" dirty="0"/>
              <a:t>modificar</a:t>
            </a:r>
            <a:r>
              <a:rPr lang="es-ES_tradnl" dirty="0"/>
              <a:t>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noProof="0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0783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noProof="0" dirty="0"/>
              <a:t>Haga clic para modificar el estilo de texto del patrón</a:t>
            </a:r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2227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dirty="0"/>
              <a:t>Haga clic </a:t>
            </a:r>
            <a:r>
              <a:rPr lang="es-ES_tradnl" noProof="0" dirty="0"/>
              <a:t>para</a:t>
            </a:r>
            <a:r>
              <a:rPr lang="es-ES_tradnl" dirty="0"/>
              <a:t>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noProof="0" dirty="0"/>
              <a:t>Haga clic para modificar el estilo de texto del patrón</a:t>
            </a:r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5276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.pn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jp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2.gif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7" r:id="rId12"/>
    <p:sldLayoutId id="2147483698" r:id="rId13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noProof="0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</a:t>
            </a:r>
            <a:r>
              <a:rPr lang="es-ES_tradnl" noProof="0" dirty="0"/>
              <a:t>para</a:t>
            </a:r>
            <a:r>
              <a:rPr lang="es-ES_tradnl" dirty="0"/>
              <a:t>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8" name="7 Imagen" descr="IBV_simbolo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422387"/>
            <a:ext cx="504056" cy="26003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95536" y="6487452"/>
            <a:ext cx="2952328" cy="25391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1050" err="1">
                <a:solidFill>
                  <a:srgbClr val="898989"/>
                </a:solidFill>
              </a:rPr>
              <a:t>Cuidamos</a:t>
            </a:r>
            <a:r>
              <a:rPr lang="en-GB" sz="1050" baseline="0">
                <a:solidFill>
                  <a:srgbClr val="898989"/>
                </a:solidFill>
              </a:rPr>
              <a:t> </a:t>
            </a:r>
            <a:r>
              <a:rPr lang="en-GB" sz="1050" err="1">
                <a:solidFill>
                  <a:srgbClr val="898989"/>
                </a:solidFill>
              </a:rPr>
              <a:t>tu</a:t>
            </a:r>
            <a:r>
              <a:rPr lang="en-GB" sz="1050">
                <a:solidFill>
                  <a:srgbClr val="898989"/>
                </a:solidFill>
              </a:rPr>
              <a:t> </a:t>
            </a:r>
            <a:r>
              <a:rPr lang="en-GB" sz="1050" err="1">
                <a:solidFill>
                  <a:srgbClr val="898989"/>
                </a:solidFill>
              </a:rPr>
              <a:t>calidad</a:t>
            </a:r>
            <a:r>
              <a:rPr lang="en-GB" sz="1050">
                <a:solidFill>
                  <a:srgbClr val="898989"/>
                </a:solidFill>
              </a:rPr>
              <a:t> de </a:t>
            </a:r>
            <a:r>
              <a:rPr lang="en-GB" sz="1050" err="1">
                <a:solidFill>
                  <a:srgbClr val="898989"/>
                </a:solidFill>
              </a:rPr>
              <a:t>vida</a:t>
            </a:r>
            <a:endParaRPr lang="en-GB" sz="105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64A0C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4A0C8"/>
        </a:buClr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648000" indent="-285750" algn="l" defTabSz="914400" rtl="0" eaLnBrk="1" latinLnBrk="0" hangingPunct="1">
        <a:spcBef>
          <a:spcPct val="20000"/>
        </a:spcBef>
        <a:buClr>
          <a:srgbClr val="64A0C8"/>
        </a:buClr>
        <a:buFont typeface="Calibri" pitchFamily="34" charset="0"/>
        <a:buChar char="–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900000" indent="-228600" algn="l" defTabSz="914400" rtl="0" eaLnBrk="1" latinLnBrk="0" hangingPunct="1">
        <a:spcBef>
          <a:spcPct val="20000"/>
        </a:spcBef>
        <a:buClr>
          <a:srgbClr val="64A0C8"/>
        </a:buClr>
        <a:buFont typeface="Wingdings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152000" indent="-228600" algn="l" defTabSz="914400" rtl="0" eaLnBrk="1" latinLnBrk="0" hangingPunct="1">
        <a:spcBef>
          <a:spcPct val="20000"/>
        </a:spcBef>
        <a:buClr>
          <a:srgbClr val="64A0C8"/>
        </a:buClr>
        <a:buFont typeface="Arial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1440000" indent="-228600" algn="l" defTabSz="914400" rtl="0" eaLnBrk="1" latinLnBrk="0" hangingPunct="1">
        <a:spcBef>
          <a:spcPct val="20000"/>
        </a:spcBef>
        <a:buClr>
          <a:srgbClr val="64A0C8"/>
        </a:buClr>
        <a:buFont typeface="Wingdings" pitchFamily="2" charset="2"/>
        <a:buChar char="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preguntamos.blogspot.com/2011/11/como-hacer-grupos-de-trabajo-en-el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00DBB43-8AA6-4AC6-B5D0-41769152B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645024"/>
            <a:ext cx="72008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MOD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UŁ BIOMECHANIKA KREGOSŁUPA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  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Jednostka dydaktyczna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D: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ANALIZA INSTRUMENTALNA KREGOSŁUPA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Arial" panose="020B0604020202020204" pitchFamily="34" charset="0"/>
              <a:sym typeface="Arial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D.</a:t>
            </a:r>
            <a:r>
              <a:rPr lang="pl-PL" sz="2000" dirty="0">
                <a:solidFill>
                  <a:srgbClr val="333399">
                    <a:lumMod val="75000"/>
                  </a:srgbClr>
                </a:solidFill>
                <a:latin typeface="Bradley Hand ITC" panose="03070402050302030203" pitchFamily="66" charset="0"/>
                <a:sym typeface="Arial" charset="0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.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 Jak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wyglada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 prawidłowa ocena biomechaniczna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kregosłupa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ledzwiowego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Arial" panose="020B0604020202020204" pitchFamily="34" charset="0"/>
                <a:sym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2655DBF-EEB9-4464-8658-EC69AA85C350}"/>
              </a:ext>
            </a:extLst>
          </p:cNvPr>
          <p:cNvSpPr txBox="1"/>
          <p:nvPr/>
        </p:nvSpPr>
        <p:spPr>
          <a:xfrm>
            <a:off x="7006746" y="3717032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CD88AD-0944-4DA3-A60C-667DD7AD9CF0}"/>
              </a:ext>
            </a:extLst>
          </p:cNvPr>
          <p:cNvSpPr txBox="1"/>
          <p:nvPr/>
        </p:nvSpPr>
        <p:spPr>
          <a:xfrm>
            <a:off x="7020272" y="4489375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9F883E1-952A-40EF-8827-03897A4539B7}"/>
              </a:ext>
            </a:extLst>
          </p:cNvPr>
          <p:cNvSpPr txBox="1"/>
          <p:nvPr/>
        </p:nvSpPr>
        <p:spPr>
          <a:xfrm>
            <a:off x="3046306" y="4941168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00BD71-C787-46C2-99A1-C60301D7ED72}"/>
              </a:ext>
            </a:extLst>
          </p:cNvPr>
          <p:cNvSpPr txBox="1"/>
          <p:nvPr/>
        </p:nvSpPr>
        <p:spPr>
          <a:xfrm>
            <a:off x="7380312" y="494777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4DBE179-84FB-463C-B7A8-069F1D1F1889}"/>
              </a:ext>
            </a:extLst>
          </p:cNvPr>
          <p:cNvSpPr txBox="1"/>
          <p:nvPr/>
        </p:nvSpPr>
        <p:spPr>
          <a:xfrm>
            <a:off x="7020272" y="5220875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1F9FDD5-201B-423F-A30B-AD6B21FE2768}"/>
              </a:ext>
            </a:extLst>
          </p:cNvPr>
          <p:cNvSpPr txBox="1"/>
          <p:nvPr/>
        </p:nvSpPr>
        <p:spPr>
          <a:xfrm>
            <a:off x="7236296" y="50669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Bradley Hand ITC" panose="03070402050302030203" pitchFamily="66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7086F41-06D7-43CE-8531-8E02E9F50979}"/>
              </a:ext>
            </a:extLst>
          </p:cNvPr>
          <p:cNvSpPr/>
          <p:nvPr/>
        </p:nvSpPr>
        <p:spPr>
          <a:xfrm>
            <a:off x="-247673" y="224874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Aktywność</a:t>
            </a: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pl-PL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wstawani</a:t>
            </a:r>
            <a:r>
              <a:rPr lang="pl-PL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 z krzesła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4114160" y="1606974"/>
            <a:ext cx="481967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SPRZĘT POMIAROWY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Fotogrametria lub system inercyjny.</a:t>
            </a:r>
            <a:endParaRPr lang="en-GB" sz="1800" b="0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ANAL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Kin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etyczna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WYKRES: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Przedstawia przyspieszenie kątowe kręgosłupa (º/s2) w różnych zarejestrowanych powtórzeniach aktywności wstawania z krzesła. Niebieski pasek reprezentuje normalny wzorzec przyspieszenia w tej aktywności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INTERPRETACJA WYNIKU: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Normalne przyspieszenie kątowe kręgosłupa, co wiąże się z szybkością i efektywnością wykonywanego ruchu.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EB1712-852F-4C55-8FAB-637138706B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0167" y="2954843"/>
            <a:ext cx="3752850" cy="25812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017CB16-DEDF-46F6-8D7F-1E560DC9AAF9}"/>
              </a:ext>
            </a:extLst>
          </p:cNvPr>
          <p:cNvSpPr txBox="1">
            <a:spLocks/>
          </p:cNvSpPr>
          <p:nvPr/>
        </p:nvSpPr>
        <p:spPr>
          <a:xfrm>
            <a:off x="431540" y="735987"/>
            <a:ext cx="8280920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2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Ocena kinematyczna i kinetyczna w codziennych czynnościach</a:t>
            </a:r>
            <a:endParaRPr lang="es-ES" sz="2200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945901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7086F41-06D7-43CE-8531-8E02E9F50979}"/>
              </a:ext>
            </a:extLst>
          </p:cNvPr>
          <p:cNvSpPr/>
          <p:nvPr/>
        </p:nvSpPr>
        <p:spPr>
          <a:xfrm>
            <a:off x="-1116632" y="20437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Aktywność</a:t>
            </a: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podnoszenie</a:t>
            </a: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GB" sz="18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ciężarów</a:t>
            </a:r>
            <a:endParaRPr kumimoji="0" lang="en-GB" sz="18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198323" y="3267814"/>
            <a:ext cx="8747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SPRZĘT POMIAROWY: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Fotogrametria lub system inercyjny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TYP ANALIZY: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Kinematyczna.</a:t>
            </a:r>
          </a:p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WYKRES: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Przedstawia przyspieszenie kątowe tułowia w stosunku do jego prędkości kątowej w różnych zarejestrowanych powtórzeniach ruchu podnoszenia ciężaru. Wynik jest pokazany dla trzech wzrastających ciężarów. Niebieski pasek reprezentuje normalny wzorzec przyspieszenia i prędkości w tym ruchu.</a:t>
            </a:r>
          </a:p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INTERPRETACJA WYNIKÓW: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Prędkość kątowa i przyspieszenie tułowia są normalne dla wszystkich podnoszonych ciężarów, co sugeruje dobrą mobilność i szybkość wykonywanego ruchu. Ruch nie pogarsza się przy zwiększaniu podnoszonego ciężaru.</a:t>
            </a:r>
          </a:p>
          <a:p>
            <a:pPr lvl="0">
              <a:spcAft>
                <a:spcPts val="0"/>
              </a:spcAft>
              <a:defRPr/>
            </a:pPr>
            <a:endParaRPr lang="pl-PL" sz="180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F7204F-AA48-43B2-9A0A-688BB6AFEB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68" y="1338205"/>
            <a:ext cx="6190783" cy="191757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BC053A0-A6C1-466B-A34B-2B41722F6E4E}"/>
              </a:ext>
            </a:extLst>
          </p:cNvPr>
          <p:cNvSpPr txBox="1">
            <a:spLocks/>
          </p:cNvSpPr>
          <p:nvPr/>
        </p:nvSpPr>
        <p:spPr>
          <a:xfrm>
            <a:off x="198323" y="735987"/>
            <a:ext cx="8945677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2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Ocena kinematyczna i kinetyczna w codziennych czynnościach</a:t>
            </a:r>
            <a:endParaRPr lang="es-ES" sz="2200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891932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5B8BE-7162-4352-A9A9-FBD22FB8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48532"/>
            <a:ext cx="7200900" cy="604837"/>
          </a:xfrm>
        </p:spPr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Ocena siły działającej na kręgosłup lędźwiowy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56B2C-C841-4F45-9BEE-104C8B162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2B8C02-BC99-4D0C-953F-1403BB352DC9}"/>
              </a:ext>
            </a:extLst>
          </p:cNvPr>
          <p:cNvSpPr/>
          <p:nvPr/>
        </p:nvSpPr>
        <p:spPr>
          <a:xfrm>
            <a:off x="4243387" y="1464845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SPRZĘT POMIAROWY: </a:t>
            </a: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Dynamometr izokinetyczny.</a:t>
            </a:r>
          </a:p>
          <a:p>
            <a:pPr lvl="0">
              <a:spcAft>
                <a:spcPts val="0"/>
              </a:spcAft>
              <a:defRPr/>
            </a:pPr>
            <a:endParaRPr lang="pl-PL" sz="1600" b="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TYP ANALIZY: </a:t>
            </a: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Fizjologiczna (siła).</a:t>
            </a:r>
          </a:p>
          <a:p>
            <a:pPr lvl="0">
              <a:spcAft>
                <a:spcPts val="0"/>
              </a:spcAft>
              <a:defRPr/>
            </a:pPr>
            <a:endParaRPr lang="pl-PL" sz="1600" b="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WYKRES: </a:t>
            </a: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Krzywa koncentrycznego izokinetycznego momentu skręcającego. Oś pionowa odzwierciedla wielkość siły wytwarzanej przez mięsień, a oś pozioma zakres ruchu, w którym dokonywana jest ocena. </a:t>
            </a:r>
          </a:p>
          <a:p>
            <a:pPr lvl="0">
              <a:spcAft>
                <a:spcPts val="0"/>
              </a:spcAft>
              <a:defRPr/>
            </a:pPr>
            <a:endParaRPr lang="pl-PL" sz="1600" b="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INTERPRETACJA WYNIKÓW: </a:t>
            </a: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Duże nachylenie zarówno na początku jak i na końcu krzywej wskazuje, że badany może wytworzyć siłę i przestać ją wytwarzać. Dla dokładniejszej interpretacji, maksymalny szczyt jaki osiąga krzywa zależy od maksymalnych wartości siły, z którymi porównujemy. </a:t>
            </a:r>
          </a:p>
          <a:p>
            <a:pPr lvl="0">
              <a:spcAft>
                <a:spcPts val="0"/>
              </a:spcAft>
              <a:defRPr/>
            </a:pPr>
            <a:endParaRPr lang="pl-PL" sz="160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797E73-A2CB-40BF-9D33-BB1065C81C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335"/>
            <a:ext cx="4243387" cy="3452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039098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5B8BE-7162-4352-A9A9-FBD22FB8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Ocena siły działającej na kręgosłup lędźwiowy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E09960-6B9D-4A38-902F-FE1F1D224D4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593" r="5359" b="55256"/>
          <a:stretch/>
        </p:blipFill>
        <p:spPr bwMode="auto">
          <a:xfrm>
            <a:off x="-216024" y="3454380"/>
            <a:ext cx="4788024" cy="15841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 descr="Secuencia Psiciones FlexRelax_">
            <a:extLst>
              <a:ext uri="{FF2B5EF4-FFF2-40B4-BE49-F238E27FC236}">
                <a16:creationId xmlns:a16="http://schemas.microsoft.com/office/drawing/2014/main" id="{7916A139-5D27-4BA1-8E4C-EE487495D5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662705" cy="1320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E65DA3E-8916-491A-8EA4-6C3EC0745FCB}"/>
              </a:ext>
            </a:extLst>
          </p:cNvPr>
          <p:cNvSpPr/>
          <p:nvPr/>
        </p:nvSpPr>
        <p:spPr>
          <a:xfrm>
            <a:off x="4154810" y="1916832"/>
            <a:ext cx="48196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SPRZĘT POMIAROWY: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Elektromiografia powierzchniowa.</a:t>
            </a:r>
          </a:p>
          <a:p>
            <a:pPr lvl="0">
              <a:spcAft>
                <a:spcPts val="0"/>
              </a:spcAft>
              <a:defRPr/>
            </a:pPr>
            <a:endParaRPr lang="pl-PL" sz="180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TYP ANALIZY: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Fizjologiczna.</a:t>
            </a:r>
          </a:p>
          <a:p>
            <a:pPr lvl="0">
              <a:spcAft>
                <a:spcPts val="0"/>
              </a:spcAft>
              <a:defRPr/>
            </a:pPr>
            <a:endParaRPr lang="pl-PL" sz="180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WYKRES: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Przedstawia aktywność mięśni podczas testu zgięcia-wyprostu kręgosłupa lędźwiowego.</a:t>
            </a:r>
          </a:p>
          <a:p>
            <a:pPr lvl="0">
              <a:spcAft>
                <a:spcPts val="0"/>
              </a:spcAft>
              <a:defRPr/>
            </a:pPr>
            <a:endParaRPr lang="pl-PL" sz="1800" dirty="0">
              <a:solidFill>
                <a:schemeClr val="accent2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INTERPRETACJA WYNIKÓW: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Aktywność mięśni przykręgosłupowych lędźwiowych zmniejsza się w stosunku do początku zgięcia i wyprostu tułowia, co jest zgodne ze zjawiskiem relaksacji zgięciowo-wyprostnej.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65735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3252806-8FCF-4687-A3F8-0AAB7266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0" y="2276872"/>
            <a:ext cx="7858800" cy="989035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Przykładowe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wyniki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EE2AE8-420C-4090-AEE1-C362C1593623}"/>
              </a:ext>
            </a:extLst>
          </p:cNvPr>
          <p:cNvSpPr txBox="1"/>
          <p:nvPr/>
        </p:nvSpPr>
        <p:spPr>
          <a:xfrm>
            <a:off x="5292080" y="6017915"/>
            <a:ext cx="443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  <a:hlinkClick r:id="rId2" tooltip="http://preguntamos.blogspot.com/2011/11/como-hacer-grupos-de-trabajo-en-el.html"/>
              </a:rPr>
              <a:t>Esta foto</a:t>
            </a: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de Autor desconocido está bajo licencia </a:t>
            </a: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  <a:hlinkClick r:id="rId3" tooltip="https://creativecommons.org/licenses/by-nc-sa/3.0/"/>
              </a:rPr>
              <a:t>CC BY-SA-NC</a:t>
            </a:r>
            <a:endParaRPr kumimoji="0" lang="es-E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727E49-8B7B-4E73-AAF6-C5C93D513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55" y="3265907"/>
            <a:ext cx="17740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5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124744"/>
            <a:ext cx="8280920" cy="1728192"/>
          </a:xfrm>
        </p:spPr>
        <p:txBody>
          <a:bodyPr/>
          <a:lstStyle/>
          <a:p>
            <a:pPr algn="l"/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Omówiono wyniki przypadku po przeprowadzeniu oceny funkcjonalnej kręgosłupa lędźwiowego. Test ten 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kinetycznie i kinematycznie </a:t>
            </a: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analizuje ruchy kręgosłupa lędźwiowego w prostych czynnościach w celu wykrycia nieprawidłowych lub niefunkcjonalnych ruchów wtórnych do bólu kręgosłupa lędźwiowego.</a:t>
            </a: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Zastosowano system oceny 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NEDLUMBAR/IBV </a:t>
            </a: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wraz z fotogrametrią i dwiema platformami </a:t>
            </a:r>
            <a:r>
              <a:rPr lang="pl-PL" sz="1400" b="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dynamometrii</a:t>
            </a: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siłowej jako technikami rejestracji.</a:t>
            </a: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 celu przeprowadzenia oceny, system ten porównuje uzyskane wyniki z wynikami uzyskanymi w grupie osób, których charakterystyka była porównywalna z charakterystyką pacjenta (bazy danych składające się z pacjentów zdrowych i patologicznych podzielonych na segmenty według wieku i płci).</a:t>
            </a: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Protokół oceny jest standaryzowany i obejmuje dwie czynności:	</a:t>
            </a: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Aktywność 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polegająca na wstawaniu z krzesła</a:t>
            </a: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	</a:t>
            </a: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Aktywność 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polegająca na podnoszeniu ciężarów. </a:t>
            </a: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Uzyskane wyniki dostarczają informacji biomechanicznych na temat wykonywanego wzorca ruchowego, takich jak m.in. siła, ruchomość, przyspieszenie i powtarzalność ruchu.</a:t>
            </a: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l-PL" sz="14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Na koniec badanie danej czynności jest podsumowywane indeksem funkcjonalnym. Jeśli wynik tego indeksu jest większy niż 90%, zdolność osoby  do wykonywania danej czynności mieści się w granicach normy.</a:t>
            </a:r>
            <a:endParaRPr lang="en-GB" sz="1400" b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2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"/>
    </mc:Choice>
    <mc:Fallback xmlns="">
      <p:transition spd="slow" advTm="393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39BEB49-521E-4593-B6C2-8505A93D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30" y="4581128"/>
            <a:ext cx="2676525" cy="38100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l="31976" t="47274" r="56774" b="39300"/>
          <a:stretch/>
        </p:blipFill>
        <p:spPr bwMode="auto">
          <a:xfrm>
            <a:off x="6362840" y="682716"/>
            <a:ext cx="1656183" cy="1990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8298213-4A98-423B-9672-5BE84667AD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08" r="7214"/>
          <a:stretch/>
        </p:blipFill>
        <p:spPr>
          <a:xfrm>
            <a:off x="182231" y="1831115"/>
            <a:ext cx="5197860" cy="22974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DEC6EC-50CF-40C4-BE51-0D81E59B7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143" y="2422917"/>
            <a:ext cx="3457575" cy="34480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99E62F-BC41-4D98-8459-6DF588459F20}"/>
              </a:ext>
            </a:extLst>
          </p:cNvPr>
          <p:cNvSpPr txBox="1"/>
          <p:nvPr/>
        </p:nvSpPr>
        <p:spPr>
          <a:xfrm>
            <a:off x="899592" y="1170897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ktywność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wstawanie z krzesła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53"/>
    </mc:Choice>
    <mc:Fallback xmlns="">
      <p:transition spd="slow" advTm="107653"/>
    </mc:Fallback>
  </mc:AlternateContent>
  <p:extLst>
    <p:ext uri="{E180D4A7-C9FB-4DFB-919C-405C955672EB}">
      <p14:showEvtLst xmlns:p14="http://schemas.microsoft.com/office/powerpoint/2010/main">
        <p14:playEvt time="2" objId="3"/>
        <p14:stopEvt time="107114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3"/>
          <a:srcRect l="54367" t="47274" r="33626" b="39300"/>
          <a:stretch/>
        </p:blipFill>
        <p:spPr bwMode="auto">
          <a:xfrm>
            <a:off x="6810414" y="3480056"/>
            <a:ext cx="1539217" cy="2135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0FFAB2-06EA-4A3B-84B2-9556591DF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66" y="5356177"/>
            <a:ext cx="2752725" cy="504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8EE6219-9617-4817-B96A-9FEF83C6B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224651"/>
            <a:ext cx="6600825" cy="20097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625C1A-FC5E-4D7C-AE2D-4D269C25C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14" y="3393992"/>
            <a:ext cx="6010275" cy="265747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B542283-AAA1-42EC-BA96-A7CB3074F348}"/>
              </a:ext>
            </a:extLst>
          </p:cNvPr>
          <p:cNvSpPr/>
          <p:nvPr/>
        </p:nvSpPr>
        <p:spPr>
          <a:xfrm>
            <a:off x="3023532" y="744758"/>
            <a:ext cx="4075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ktywność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podnoszenie ciężaru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18"/>
    </mc:Choice>
    <mc:Fallback xmlns="">
      <p:transition spd="slow" advTm="83318"/>
    </mc:Fallback>
  </mc:AlternateContent>
  <p:extLst>
    <p:ext uri="{E180D4A7-C9FB-4DFB-919C-405C955672EB}">
      <p14:showEvtLst xmlns:p14="http://schemas.microsoft.com/office/powerpoint/2010/main">
        <p14:playEvt time="0" objId="5"/>
        <p14:stopEvt time="82580" objId="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276399-39CC-4C0D-A808-53653698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492614"/>
            <a:ext cx="2651185" cy="2407188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65000" dist="508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7C0D4A-D177-43A1-BD0B-A0A07A5C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B1C7C-77B9-4CFF-A530-9D05598C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872" y="728242"/>
            <a:ext cx="2952328" cy="639762"/>
          </a:xfrm>
        </p:spPr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Ćwiczenia</a:t>
            </a:r>
            <a:endParaRPr lang="es-E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7943D1-D021-4059-8C1D-9576A6118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084" y="2492896"/>
            <a:ext cx="5076334" cy="1152128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Praca nad przypadkiem klinicznym (dokument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5316C5-A8F9-4D63-9A53-82291B6AB3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17319"/>
            <a:ext cx="1771015" cy="1929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50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0D09B-B8DB-42BD-BA30-C06862EF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1836A-63BD-42E3-BDD9-ADA2E5E2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7824" y="476672"/>
            <a:ext cx="4474840" cy="639762"/>
          </a:xfrm>
        </p:spPr>
        <p:txBody>
          <a:bodyPr/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Pytania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pomocnicze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864327-8D8B-40EC-AFE6-80D1E3EFB576}"/>
              </a:ext>
            </a:extLst>
          </p:cNvPr>
          <p:cNvSpPr/>
          <p:nvPr/>
        </p:nvSpPr>
        <p:spPr>
          <a:xfrm>
            <a:off x="107504" y="1116434"/>
            <a:ext cx="8640960" cy="500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uzyskane zapisy były prawidłowe pod względem powtarzalności?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konieczne było wykonanie próby prawidłowości unoszenia wyprostowanych nóg?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Jaki był maksymalny zakres zarejestrowany dla każdego ruchu?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ruchomość zarejestrowana dla każdej osi jest uznawana za normalną?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Jakie wartości zostały przyjęte jako odniesienie dla prawidłowości?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Jaki jest najbardziej ograniczony ruch lub z największą utratą ruchomości? A najmniej ograniczony ruch?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odnotowana utrata ruchomości jest znacząca?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stwierdzono istotne asymetrie w lateralności ruchów?</a:t>
            </a:r>
          </a:p>
        </p:txBody>
      </p:sp>
    </p:spTree>
    <p:extLst>
      <p:ext uri="{BB962C8B-B14F-4D97-AF65-F5344CB8AC3E}">
        <p14:creationId xmlns:p14="http://schemas.microsoft.com/office/powerpoint/2010/main" val="32856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7D1B3D3-71D3-4962-8240-08C352B7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ED94CB1-EE5B-4BBF-B739-F9CBAC6A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7421CA43-92A0-4ADA-A01D-159FD0F6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CEC601AE-A53C-46DB-B2C5-78E9BA33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5141D939-8CFE-4468-AE0D-2008D563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528" y="1175841"/>
            <a:ext cx="813593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CELE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1988840"/>
            <a:ext cx="80646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Rozpoznanie prawidłowych wyników oceny biomechanicznej odcinka lędźwiowego.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Zapoznanie się z interpretacją wyników uzyskanych w ocenie biomechanicznej odcinka lędźwiowego kręgosłupa w normalnej populacji.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Zapoznanie się z interpretacją wyników uzyskanych w ocenie siły mięśni lędźwiowych w normalnej populacji.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Zastosowanie zdobytej wiedzy w praktyce klinicznej.</a:t>
            </a: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0D09B-B8DB-42BD-BA30-C06862EF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1836A-63BD-42E3-BDD9-ADA2E5E2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832" y="476672"/>
            <a:ext cx="4474840" cy="639762"/>
          </a:xfrm>
        </p:spPr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Rozwiązanie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864327-8D8B-40EC-AFE6-80D1E3EFB576}"/>
              </a:ext>
            </a:extLst>
          </p:cNvPr>
          <p:cNvSpPr/>
          <p:nvPr/>
        </p:nvSpPr>
        <p:spPr>
          <a:xfrm>
            <a:off x="0" y="1088104"/>
            <a:ext cx="8784976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uzyskane zapisy były ważne pod względem powtarzalności? </a:t>
            </a:r>
            <a:r>
              <a:rPr lang="pl-PL" sz="2000" b="0" kern="0" dirty="0">
                <a:solidFill>
                  <a:srgbClr val="FF3300"/>
                </a:solidFill>
                <a:latin typeface="Arial"/>
              </a:rPr>
              <a:t>Tak, spełniają kryteria ważności AMA; uzyskano trzy kolejne powtórzenia, których maksymalna wartość zgięcia i wyprostu mieści się w granicach 5º od średniej.</a:t>
            </a:r>
          </a:p>
          <a:p>
            <a:pPr marL="187325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konieczne było wykonanie testu prawidłowości unoszenia wyprostowanej nogi? </a:t>
            </a:r>
            <a:r>
              <a:rPr lang="pl-PL" sz="2000" b="0" kern="0" dirty="0">
                <a:solidFill>
                  <a:srgbClr val="FF3300"/>
                </a:solidFill>
                <a:latin typeface="Arial"/>
              </a:rPr>
              <a:t>Nie, ponieważ ruchomość zgięcia-wyprostu zarejestrowana przez inklinometry na kości krzyżowej była większa niż 55º.</a:t>
            </a:r>
          </a:p>
          <a:p>
            <a:pPr marL="187325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Jaki był maksymalny zakres zarejestrowany dla każdego ruchu? </a:t>
            </a:r>
            <a:r>
              <a:rPr lang="pl-PL" sz="2000" b="0" kern="0" dirty="0">
                <a:solidFill>
                  <a:srgbClr val="FF3300"/>
                </a:solidFill>
                <a:latin typeface="Arial"/>
              </a:rPr>
              <a:t>Zgięcie: 25º Wyprost: 5º Zgięcie lewe boczne: 23º Zgięcie prawe boczne: 22º</a:t>
            </a:r>
          </a:p>
          <a:p>
            <a:pPr marL="187325" defTabSz="642938">
              <a:spcBef>
                <a:spcPts val="1675"/>
              </a:spcBef>
              <a:buSzPct val="171000"/>
              <a:defRPr/>
            </a:pPr>
            <a:r>
              <a:rPr lang="pl-PL" sz="20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ruchomość zarejestrowaną dla każdej osi można uznać za normalną? </a:t>
            </a:r>
            <a:r>
              <a:rPr lang="pl-PL" sz="2000" b="0" kern="0" dirty="0">
                <a:solidFill>
                  <a:srgbClr val="FF3300"/>
                </a:solidFill>
                <a:latin typeface="Arial"/>
              </a:rPr>
              <a:t>Nie, ponieważ występuje znaczna utrata ruchomości w odniesieniu do wartości, które zostały przyjęte jako referencyjne. Na przykład, istnieje utrata ruchomości o 75% dla wyprostu i 50% dla zgięcia. </a:t>
            </a:r>
          </a:p>
        </p:txBody>
      </p:sp>
    </p:spTree>
    <p:extLst>
      <p:ext uri="{BB962C8B-B14F-4D97-AF65-F5344CB8AC3E}">
        <p14:creationId xmlns:p14="http://schemas.microsoft.com/office/powerpoint/2010/main" val="1906029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0D09B-B8DB-42BD-BA30-C06862EF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1836A-63BD-42E3-BDD9-ADA2E5E2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1840" y="620688"/>
            <a:ext cx="4474840" cy="639762"/>
          </a:xfrm>
        </p:spPr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Rozwiązanie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864327-8D8B-40EC-AFE6-80D1E3EFB576}"/>
              </a:ext>
            </a:extLst>
          </p:cNvPr>
          <p:cNvSpPr/>
          <p:nvPr/>
        </p:nvSpPr>
        <p:spPr>
          <a:xfrm>
            <a:off x="179512" y="1260450"/>
            <a:ext cx="8784976" cy="466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Jakie wartości przyjęto za punkt odniesienia dla normalności?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rgbClr val="FF3300"/>
                </a:solidFill>
                <a:latin typeface="Arial"/>
              </a:rPr>
              <a:t>Wartości mobilności Amerykańskiego Towarzystwa Medycznego.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Jaki jest najbardziej ograniczony ruch lub z największą utratą ruchomości? A który ruch jest najmniej ograniczony? 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rgbClr val="FF3300"/>
                </a:solidFill>
                <a:latin typeface="Arial"/>
              </a:rPr>
              <a:t>Najbardziej ograniczonym ruchem był wyprost, z 75% utratą ruchomości. Najmniej ograniczonym ruchem było zgięcie boczne lewostronne, z 22% utratą ruchomości.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odnotowana utrata ruchomości jest znacząca? 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rgbClr val="FF3300"/>
                </a:solidFill>
                <a:latin typeface="Arial"/>
              </a:rPr>
              <a:t>Tak w przypadku zgięcia/wyprostu.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Czy stwierdzono istotną asymetrię w lateralności ruchów?</a:t>
            </a:r>
          </a:p>
          <a:p>
            <a:pPr marL="187325" lvl="0" defTabSz="642938">
              <a:spcBef>
                <a:spcPts val="1675"/>
              </a:spcBef>
              <a:buSzPct val="171000"/>
              <a:defRPr/>
            </a:pPr>
            <a:r>
              <a:rPr lang="pl-PL" sz="1800" b="0" kern="0" dirty="0">
                <a:solidFill>
                  <a:srgbClr val="FF3300"/>
                </a:solidFill>
                <a:latin typeface="Arial"/>
              </a:rPr>
              <a:t>Nie. Asymetrię w lateralności można zaobserwować jedynie w zgięciach bocznych, a różnica wynosi tylko 1º.</a:t>
            </a:r>
          </a:p>
        </p:txBody>
      </p:sp>
    </p:spTree>
    <p:extLst>
      <p:ext uri="{BB962C8B-B14F-4D97-AF65-F5344CB8AC3E}">
        <p14:creationId xmlns:p14="http://schemas.microsoft.com/office/powerpoint/2010/main" val="394487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2D782-4F33-43A7-818E-5B2AA92A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9" y="735931"/>
            <a:ext cx="7200900" cy="604837"/>
          </a:xfrm>
        </p:spPr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Kluczowe zagadnienia</a:t>
            </a:r>
            <a:endParaRPr lang="es-ES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B7E89E-330E-4DA4-BD6A-E769B183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604837"/>
          </a:xfrm>
        </p:spPr>
        <p:txBody>
          <a:bodyPr/>
          <a:lstStyle/>
          <a:p>
            <a:pPr marL="473075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Mobilność zmienia się z wiekiem, a zakres ruchu zmniejsza się wraz z wiekiem. Ważne jest, aby porównywać wartości uzyskane przy użyciu tych samych protokołów i sprzętu pomiarowego.</a:t>
            </a:r>
          </a:p>
          <a:p>
            <a:pPr marL="473075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W celu dokładniejszego pomiaru zakresu ruchu kręgosłupa, Amerykańskie Towarzystwo Medyczne (AMA) zaleca stosowanie inklinometrów jako dokładnej metody oceny rzeczywistego ruchu kręgosłupa.</a:t>
            </a:r>
          </a:p>
          <a:p>
            <a:pPr marL="473075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Ból dolnego odcinka kręgosłupa powoduje ograniczenia w wykonywaniu częstych i powszechnych czynności życia codziennego, takich jak siadanie i wstawanie z krzesła czy podnoszenie i przenoszenie ciężarów zarówno w pracach domowych, jak i zawodowych. Analiza kinematyczna i kinetyczna tych ruchów pozwala na ich dokładniejsze zdefiniowanie poprzez analizę zakresu ruchu (ROM), przyspieszenia kątowego i szybkości, z jaką ruch jest wykonywany, a także innych parametrów, takich jak siła reakcji i powtarzalność ruchu. </a:t>
            </a:r>
          </a:p>
          <a:p>
            <a:pPr marL="473075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Istnieją systemy do pomiaru siły mięśni przykręgowych. Jednymi z najczęściej stosowanych są systemy izokinetyczne, które utrzymują stałą prędkość kątową ruchu w całym wybranym zakresie ruchu. </a:t>
            </a:r>
          </a:p>
          <a:p>
            <a:pPr marL="473075" lvl="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Aktywność mięśni tułowia może być pośrednio oceniana za pomocą elektromiografii. Jest to powód, dla którego powierzchniowe EMG jest często wykorzystywaną techniką do oceny odcinka lędźwiowego, a w szczególności do analizy zachowania mięśni podczas ruchów takich jak zgięcie-wyprost tułowia. W przypadku patologii odcinka lędźwiowego przeprowadzana jest analiza ciszy </a:t>
            </a:r>
            <a:r>
              <a:rPr lang="pl-PL" sz="1400" dirty="0" err="1">
                <a:solidFill>
                  <a:schemeClr val="accent2">
                    <a:lumMod val="75000"/>
                  </a:schemeClr>
                </a:solidFill>
              </a:rPr>
              <a:t>mioelektrycznej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766725"/>
      </p:ext>
    </p:extLst>
  </p:cSld>
  <p:clrMapOvr>
    <a:masterClrMapping/>
  </p:clrMapOvr>
  <p:transition advClick="0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1F021B1-B66E-494F-AF9D-DA9D5CB9DFDB}"/>
              </a:ext>
            </a:extLst>
          </p:cNvPr>
          <p:cNvSpPr txBox="1"/>
          <p:nvPr/>
        </p:nvSpPr>
        <p:spPr>
          <a:xfrm>
            <a:off x="2123728" y="450912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528" y="1052736"/>
            <a:ext cx="813593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ZAWARTOŚĆ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683568" y="170080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Ocena funkcjonalna odcinka lędźwiowego kręgosłupa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Ocena zakresu ruchu odcinka lędźwiowego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Ocena kinematyczna odcinka lędźwiowego kręgosłupa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Ocena kinematyczna i kinetyczna w codziennych czynnościach i bólach dolnego odcinka kręgosłupa.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Ocena siły w odcinku lędźwiowym kręgosłupa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Kluczowe zagadnienia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4191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644C013-F469-4F26-B1E2-798B6002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20244"/>
          </a:xfrm>
        </p:spPr>
        <p:txBody>
          <a:bodyPr/>
          <a:lstStyle/>
          <a:p>
            <a:endParaRPr lang="en-GB" dirty="0"/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400" b="1" dirty="0"/>
              <a:t>	 </a:t>
            </a:r>
            <a:r>
              <a:rPr lang="pl-PL" sz="1400" b="1" dirty="0"/>
              <a:t>RUCHOMOŚĆ</a:t>
            </a:r>
            <a:endParaRPr lang="en-GB" sz="1400" b="1" dirty="0"/>
          </a:p>
          <a:p>
            <a:pPr>
              <a:spcBef>
                <a:spcPts val="0"/>
              </a:spcBef>
            </a:pPr>
            <a:r>
              <a:rPr lang="en-GB" sz="1400" dirty="0"/>
              <a:t>	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rgbClr val="00B0F0"/>
                </a:solidFill>
              </a:rPr>
              <a:t>Zakres ruchu 	</a:t>
            </a:r>
            <a:r>
              <a:rPr lang="en-GB" sz="1400" dirty="0"/>
              <a:t>					             </a:t>
            </a:r>
            <a:r>
              <a:rPr lang="pl-PL" sz="1400" dirty="0">
                <a:solidFill>
                  <a:srgbClr val="002060"/>
                </a:solidFill>
              </a:rPr>
              <a:t>Zakres ruchów</a:t>
            </a:r>
            <a:r>
              <a:rPr lang="en-GB" sz="1400" dirty="0">
                <a:solidFill>
                  <a:srgbClr val="002060"/>
                </a:solidFill>
              </a:rPr>
              <a:t>(º)</a:t>
            </a:r>
            <a:r>
              <a:rPr lang="en-GB" sz="1400" dirty="0"/>
              <a:t>							</a:t>
            </a:r>
            <a:r>
              <a:rPr lang="pl-PL" sz="1400" dirty="0" err="1">
                <a:solidFill>
                  <a:srgbClr val="00B050"/>
                </a:solidFill>
              </a:rPr>
              <a:t>Inklinometria</a:t>
            </a:r>
            <a:endParaRPr lang="en-GB" sz="14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rgbClr val="00B050"/>
                </a:solidFill>
              </a:rPr>
              <a:t>				</a:t>
            </a:r>
            <a:r>
              <a:rPr lang="pl-PL" sz="1400" dirty="0" err="1">
                <a:solidFill>
                  <a:srgbClr val="00B050"/>
                </a:solidFill>
              </a:rPr>
              <a:t>Elektrogoniometria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/>
              <a:t>	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rgbClr val="00B0F0"/>
                </a:solidFill>
              </a:rPr>
              <a:t>Właściwości ruchu</a:t>
            </a:r>
            <a:r>
              <a:rPr lang="en-GB" sz="1400" dirty="0">
                <a:solidFill>
                  <a:srgbClr val="00B0F0"/>
                </a:solidFill>
              </a:rPr>
              <a:t> 						</a:t>
            </a:r>
            <a:r>
              <a:rPr lang="pl-PL" sz="1400" dirty="0">
                <a:solidFill>
                  <a:srgbClr val="002060"/>
                </a:solidFill>
              </a:rPr>
              <a:t>Zakres ruchów</a:t>
            </a:r>
            <a:r>
              <a:rPr lang="en-GB" sz="1400" dirty="0">
                <a:solidFill>
                  <a:srgbClr val="002060"/>
                </a:solidFill>
              </a:rPr>
              <a:t>(º)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rgbClr val="002060"/>
                </a:solidFill>
              </a:rPr>
              <a:t>		</a:t>
            </a:r>
            <a:r>
              <a:rPr lang="en-GB" sz="1400" dirty="0">
                <a:solidFill>
                  <a:srgbClr val="002060"/>
                </a:solidFill>
              </a:rPr>
              <a:t>		</a:t>
            </a:r>
            <a:r>
              <a:rPr lang="pl-PL" sz="1400" dirty="0">
                <a:solidFill>
                  <a:srgbClr val="00B050"/>
                </a:solidFill>
              </a:rPr>
              <a:t>Fotogrametria</a:t>
            </a:r>
            <a:r>
              <a:rPr lang="en-GB" sz="1400" dirty="0">
                <a:solidFill>
                  <a:srgbClr val="00B050"/>
                </a:solidFill>
              </a:rPr>
              <a:t>		</a:t>
            </a:r>
            <a:r>
              <a:rPr lang="pl-PL" sz="1400" dirty="0">
                <a:solidFill>
                  <a:srgbClr val="00B050"/>
                </a:solidFill>
              </a:rPr>
              <a:t>  	</a:t>
            </a:r>
            <a:r>
              <a:rPr lang="pl-PL" sz="1400" dirty="0">
                <a:solidFill>
                  <a:srgbClr val="002060"/>
                </a:solidFill>
              </a:rPr>
              <a:t>Przyspieszenie kątowe</a:t>
            </a:r>
            <a:r>
              <a:rPr lang="en-GB" sz="1400" dirty="0">
                <a:solidFill>
                  <a:srgbClr val="002060"/>
                </a:solidFill>
              </a:rPr>
              <a:t>(º/s2) /</a:t>
            </a:r>
            <a:r>
              <a:rPr lang="pl-PL" sz="1400" dirty="0">
                <a:solidFill>
                  <a:srgbClr val="002060"/>
                </a:solidFill>
              </a:rPr>
              <a:t>Prędkość</a:t>
            </a:r>
            <a:r>
              <a:rPr lang="en-GB" sz="1400" dirty="0">
                <a:solidFill>
                  <a:srgbClr val="002060"/>
                </a:solidFill>
              </a:rPr>
              <a:t>(º/s)</a:t>
            </a: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rgbClr val="00B050"/>
                </a:solidFill>
              </a:rPr>
              <a:t>				</a:t>
            </a:r>
            <a:r>
              <a:rPr lang="pl-PL" sz="1400" dirty="0">
                <a:solidFill>
                  <a:srgbClr val="00B050"/>
                </a:solidFill>
              </a:rPr>
              <a:t>Systemy inercyjne</a:t>
            </a:r>
            <a:r>
              <a:rPr lang="en-GB" sz="1400" dirty="0">
                <a:solidFill>
                  <a:srgbClr val="00B050"/>
                </a:solidFill>
              </a:rPr>
              <a:t>		</a:t>
            </a:r>
            <a:r>
              <a:rPr lang="pl-PL" sz="1400" dirty="0">
                <a:solidFill>
                  <a:srgbClr val="002060"/>
                </a:solidFill>
              </a:rPr>
              <a:t>Siła reakcji</a:t>
            </a:r>
            <a:r>
              <a:rPr lang="en-GB" sz="1400" dirty="0">
                <a:solidFill>
                  <a:srgbClr val="002060"/>
                </a:solidFill>
              </a:rPr>
              <a:t>/</a:t>
            </a:r>
            <a:r>
              <a:rPr lang="pl-PL" sz="1400" dirty="0">
                <a:solidFill>
                  <a:srgbClr val="002060"/>
                </a:solidFill>
              </a:rPr>
              <a:t>Asymetria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rgbClr val="00B050"/>
                </a:solidFill>
              </a:rPr>
              <a:t>				</a:t>
            </a:r>
            <a:r>
              <a:rPr lang="pl-PL" sz="1400" dirty="0">
                <a:solidFill>
                  <a:srgbClr val="00B050"/>
                </a:solidFill>
              </a:rPr>
              <a:t>Platforma dynamometryczna</a:t>
            </a:r>
            <a:r>
              <a:rPr lang="en-GB" sz="1400" dirty="0"/>
              <a:t>	</a:t>
            </a:r>
            <a:r>
              <a:rPr lang="pl-PL" sz="1400" dirty="0">
                <a:solidFill>
                  <a:srgbClr val="002060"/>
                </a:solidFill>
              </a:rPr>
              <a:t>Powtarzalność</a:t>
            </a:r>
            <a:r>
              <a:rPr lang="en-GB" sz="1400" dirty="0"/>
              <a:t>		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/>
              <a:t>						</a:t>
            </a:r>
            <a:r>
              <a:rPr lang="en-GB" sz="1400" b="1" dirty="0"/>
              <a:t>						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b="1" dirty="0"/>
              <a:t>			</a:t>
            </a:r>
            <a:r>
              <a:rPr lang="en-GB" sz="1400" b="1" dirty="0">
                <a:solidFill>
                  <a:srgbClr val="002060"/>
                </a:solidFill>
              </a:rPr>
              <a:t>								</a:t>
            </a:r>
            <a:endParaRPr lang="en-GB" sz="1400" b="1" dirty="0"/>
          </a:p>
          <a:p>
            <a:pPr>
              <a:spcBef>
                <a:spcPts val="0"/>
              </a:spcBef>
            </a:pPr>
            <a:r>
              <a:rPr lang="en-GB" sz="1400" b="1" dirty="0"/>
              <a:t>	</a:t>
            </a:r>
            <a:r>
              <a:rPr lang="pl-PL" sz="1400" b="1" dirty="0"/>
              <a:t>SIŁA</a:t>
            </a: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400" dirty="0"/>
              <a:t>	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rgbClr val="00B0F0"/>
                </a:solidFill>
              </a:rPr>
              <a:t>Siła izokinetyczna</a:t>
            </a:r>
            <a:r>
              <a:rPr lang="en-GB" sz="1400" dirty="0">
                <a:solidFill>
                  <a:srgbClr val="00B0F0"/>
                </a:solidFill>
              </a:rPr>
              <a:t>		</a:t>
            </a:r>
            <a:r>
              <a:rPr lang="en-GB" sz="1400" dirty="0" err="1">
                <a:solidFill>
                  <a:srgbClr val="00B050"/>
                </a:solidFill>
              </a:rPr>
              <a:t>Dynamomet</a:t>
            </a:r>
            <a:r>
              <a:rPr lang="pl-PL" sz="1400" dirty="0">
                <a:solidFill>
                  <a:srgbClr val="00B050"/>
                </a:solidFill>
              </a:rPr>
              <a:t>r</a:t>
            </a:r>
            <a:r>
              <a:rPr lang="en-GB" sz="1400" dirty="0"/>
              <a:t>			</a:t>
            </a:r>
            <a:r>
              <a:rPr lang="pl-PL" sz="1400" dirty="0">
                <a:solidFill>
                  <a:srgbClr val="002060"/>
                </a:solidFill>
              </a:rPr>
              <a:t>Moment obrotowy</a:t>
            </a:r>
            <a:r>
              <a:rPr lang="en-GB" sz="1400" dirty="0">
                <a:solidFill>
                  <a:srgbClr val="002060"/>
                </a:solidFill>
              </a:rPr>
              <a:t> (</a:t>
            </a:r>
            <a:r>
              <a:rPr lang="en-GB" sz="1400" dirty="0" err="1">
                <a:solidFill>
                  <a:srgbClr val="002060"/>
                </a:solidFill>
              </a:rPr>
              <a:t>Nw</a:t>
            </a:r>
            <a:r>
              <a:rPr lang="en-GB" sz="1400" dirty="0">
                <a:solidFill>
                  <a:srgbClr val="002060"/>
                </a:solidFill>
              </a:rPr>
              <a:t> m)</a:t>
            </a:r>
          </a:p>
          <a:p>
            <a:pPr>
              <a:spcBef>
                <a:spcPts val="0"/>
              </a:spcBef>
            </a:pPr>
            <a:r>
              <a:rPr lang="en-GB" sz="1400" dirty="0"/>
              <a:t>	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rgbClr val="00B0F0"/>
                </a:solidFill>
              </a:rPr>
              <a:t>Aktywność mięśniowa</a:t>
            </a:r>
            <a:r>
              <a:rPr lang="en-GB" sz="1400" dirty="0">
                <a:solidFill>
                  <a:srgbClr val="00B0F0"/>
                </a:solidFill>
              </a:rPr>
              <a:t>	</a:t>
            </a:r>
            <a:r>
              <a:rPr lang="pl-PL" sz="1400" dirty="0">
                <a:solidFill>
                  <a:srgbClr val="00B0F0"/>
                </a:solidFill>
              </a:rPr>
              <a:t>	</a:t>
            </a:r>
            <a:r>
              <a:rPr lang="pl-PL" sz="1400" dirty="0">
                <a:solidFill>
                  <a:srgbClr val="00B050"/>
                </a:solidFill>
              </a:rPr>
              <a:t>Elektromiografia </a:t>
            </a:r>
          </a:p>
          <a:p>
            <a:pPr>
              <a:spcBef>
                <a:spcPts val="0"/>
              </a:spcBef>
            </a:pPr>
            <a:r>
              <a:rPr lang="pl-PL" sz="1400" dirty="0">
                <a:solidFill>
                  <a:srgbClr val="00B050"/>
                </a:solidFill>
              </a:rPr>
              <a:t>				powierzchniowa</a:t>
            </a:r>
            <a:r>
              <a:rPr lang="en-GB" sz="1400" dirty="0"/>
              <a:t>	</a:t>
            </a:r>
            <a:r>
              <a:rPr lang="pl-PL" sz="1400" dirty="0"/>
              <a:t>		</a:t>
            </a:r>
            <a:r>
              <a:rPr lang="pl-PL" sz="1400" dirty="0">
                <a:solidFill>
                  <a:srgbClr val="002060"/>
                </a:solidFill>
              </a:rPr>
              <a:t>Aktywność mięśniowa </a:t>
            </a:r>
            <a:r>
              <a:rPr lang="en-GB" sz="1400" dirty="0">
                <a:solidFill>
                  <a:srgbClr val="002060"/>
                </a:solidFill>
              </a:rPr>
              <a:t>(</a:t>
            </a:r>
            <a:r>
              <a:rPr lang="pl-PL" sz="1400" dirty="0">
                <a:solidFill>
                  <a:srgbClr val="002060"/>
                </a:solidFill>
              </a:rPr>
              <a:t>zjawisko </a:t>
            </a:r>
            <a:r>
              <a:rPr lang="en-GB" sz="1400" dirty="0">
                <a:solidFill>
                  <a:srgbClr val="002060"/>
                </a:solidFill>
              </a:rPr>
              <a:t>flex-relax</a:t>
            </a:r>
            <a:r>
              <a:rPr lang="pl-PL" sz="1400" dirty="0">
                <a:solidFill>
                  <a:srgbClr val="002060"/>
                </a:solidFill>
              </a:rPr>
              <a:t>)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CE574AAF-5252-47F6-859F-6E5586C3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97673"/>
            <a:ext cx="6172200" cy="789552"/>
          </a:xfrm>
        </p:spPr>
        <p:txBody>
          <a:bodyPr>
            <a:normAutofit fontScale="90000"/>
          </a:bodyPr>
          <a:lstStyle/>
          <a:p>
            <a:r>
              <a:rPr lang="en-GB" sz="2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Ocena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funkcjonalna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kręgosłupa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2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lędźwiowego</a:t>
            </a:r>
            <a:br>
              <a:rPr lang="es-ES" sz="2100" dirty="0">
                <a:solidFill>
                  <a:srgbClr val="64A0C8"/>
                </a:solidFill>
              </a:rPr>
            </a:br>
            <a:endParaRPr lang="es-ES" sz="2100" dirty="0">
              <a:solidFill>
                <a:srgbClr val="64A0C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5092D8-F551-4EFC-8898-716E7F5DFC48}"/>
              </a:ext>
            </a:extLst>
          </p:cNvPr>
          <p:cNvSpPr txBox="1"/>
          <p:nvPr/>
        </p:nvSpPr>
        <p:spPr>
          <a:xfrm>
            <a:off x="552970" y="1222013"/>
            <a:ext cx="226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OCENIANA FUNKCJA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DAE90A-5A72-474B-930A-DF8BBA4745F6}"/>
              </a:ext>
            </a:extLst>
          </p:cNvPr>
          <p:cNvSpPr txBox="1"/>
          <p:nvPr/>
        </p:nvSpPr>
        <p:spPr>
          <a:xfrm>
            <a:off x="3278290" y="1242918"/>
            <a:ext cx="227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TECHNIKA INSTRUMENTALNA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EDD5D3-8E7F-4A8B-89B0-EC872C960C47}"/>
              </a:ext>
            </a:extLst>
          </p:cNvPr>
          <p:cNvSpPr txBox="1"/>
          <p:nvPr/>
        </p:nvSpPr>
        <p:spPr>
          <a:xfrm>
            <a:off x="6117433" y="133385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REZULTATY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FB3C9CD-1A5B-4461-942E-F502AA6DDAF2}"/>
              </a:ext>
            </a:extLst>
          </p:cNvPr>
          <p:cNvCxnSpPr>
            <a:cxnSpLocks/>
          </p:cNvCxnSpPr>
          <p:nvPr/>
        </p:nvCxnSpPr>
        <p:spPr bwMode="auto">
          <a:xfrm flipV="1">
            <a:off x="0" y="1844824"/>
            <a:ext cx="9144000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DB79008-AAE9-4585-A43B-7CDF381F7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0" y="4149080"/>
            <a:ext cx="9144000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E94006DC-BF02-4AD9-97AD-CF849B6C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173"/>
            <a:ext cx="9144000" cy="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D8FEF48-D218-4020-AF85-34C8AFEDA121}"/>
              </a:ext>
            </a:extLst>
          </p:cNvPr>
          <p:cNvSpPr/>
          <p:nvPr/>
        </p:nvSpPr>
        <p:spPr>
          <a:xfrm>
            <a:off x="3722317" y="261191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1200"/>
              </a:spcBef>
              <a:spcAft>
                <a:spcPts val="1000"/>
              </a:spcAft>
              <a:defRPr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Elektroniczny system podwójnej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inklinometrii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umieszczony na odpowiednich punktach kostnych (T12-kość krzyżowa) w celu oceny maksymalnego zakresu stawów w ruchu zgięcia-wyprostu kręgosłupa lędźwiowego.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CB46AC-D9AD-43CB-B170-F15F5D361BEE}"/>
              </a:ext>
            </a:extLst>
          </p:cNvPr>
          <p:cNvSpPr txBox="1"/>
          <p:nvPr/>
        </p:nvSpPr>
        <p:spPr>
          <a:xfrm>
            <a:off x="2267744" y="3479718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000000"/>
                </a:solidFill>
              </a:rPr>
              <a:t>WYNIKI</a:t>
            </a: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:	</a:t>
            </a:r>
            <a:r>
              <a:rPr lang="pl-PL" dirty="0">
                <a:solidFill>
                  <a:srgbClr val="000000"/>
                </a:solidFill>
              </a:rPr>
              <a:t>Zakres ruchu </a:t>
            </a: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(º) </a:t>
            </a:r>
            <a:r>
              <a:rPr kumimoji="0" lang="pl-PL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 utrata mobilności</a:t>
            </a: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(ML)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FF1548-99CB-4C6E-94F6-C43352AE0E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63441" r="61615"/>
          <a:stretch>
            <a:fillRect/>
          </a:stretch>
        </p:blipFill>
        <p:spPr bwMode="auto">
          <a:xfrm>
            <a:off x="1120815" y="2486337"/>
            <a:ext cx="1725930" cy="982345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166A504-7AA6-4322-8679-03F47ABB3D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3" y="1279323"/>
            <a:ext cx="7538743" cy="10805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9A49E5-9DB3-44B9-B94D-FBF53F21D5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6857" r="24265" b="5785"/>
          <a:stretch>
            <a:fillRect/>
          </a:stretch>
        </p:blipFill>
        <p:spPr bwMode="auto">
          <a:xfrm>
            <a:off x="1120815" y="3950050"/>
            <a:ext cx="3044590" cy="2035722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41DA031-6393-4099-BF04-B7C16542E68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 r="29034" b="8609"/>
          <a:stretch/>
        </p:blipFill>
        <p:spPr bwMode="auto">
          <a:xfrm>
            <a:off x="5364088" y="4039881"/>
            <a:ext cx="2376264" cy="178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D3BF890-2D65-4034-977A-834D4D81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1C54D219-8208-43D3-BC87-9EFDE4AE4CAA}"/>
              </a:ext>
            </a:extLst>
          </p:cNvPr>
          <p:cNvSpPr txBox="1">
            <a:spLocks/>
          </p:cNvSpPr>
          <p:nvPr/>
        </p:nvSpPr>
        <p:spPr>
          <a:xfrm>
            <a:off x="1485900" y="597673"/>
            <a:ext cx="6172200" cy="78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en-GB" sz="2200" kern="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Ocena</a:t>
            </a:r>
            <a:r>
              <a:rPr lang="en-GB" sz="22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200" kern="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funkcjonalna</a:t>
            </a:r>
            <a:r>
              <a:rPr lang="en-GB" sz="22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200" kern="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kręgosłupa</a:t>
            </a:r>
            <a:r>
              <a:rPr lang="en-GB" sz="22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200" kern="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lędźwiowego</a:t>
            </a:r>
            <a:br>
              <a:rPr lang="es-ES" sz="2100" kern="0" dirty="0">
                <a:solidFill>
                  <a:srgbClr val="64A0C8"/>
                </a:solidFill>
              </a:rPr>
            </a:br>
            <a:endParaRPr lang="es-ES" sz="2100" kern="0" dirty="0">
              <a:solidFill>
                <a:srgbClr val="64A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212D06-DC60-4E08-BFEE-3B4CE605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20888"/>
            <a:ext cx="3737172" cy="260931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4283968" y="1394137"/>
            <a:ext cx="486003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SPRZĘT POMIAROWY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Fotogrametria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,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 systemy inercyjne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TYP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 ANALIZY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Kinemat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yczna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spcAft>
                <a:spcPts val="0"/>
              </a:spcAf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WYKRES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pl-PL" sz="1800" b="0" dirty="0" err="1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rędkość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 kątowa (º/s) kręgosłupa lędźwiowego w stosunku do zakresu ruchu zgięcia-wyprostu (º). Niebieski pas reprezentuje normalne wartości referencyjne zarówno dla prędkości, jak i zakresu ruchu.</a:t>
            </a:r>
            <a:endParaRPr lang="en-GB" sz="1800" b="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spcAft>
                <a:spcPts val="0"/>
              </a:spcAf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INTERPRETACJA WYNIKU: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Ruch kręgosłupa lędźwiowego w płaszczyźnie strzałkowej z normalną prędkością i zakresem w granicach wartości referencyjnych.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27D054-6D73-4C48-8908-26408AC628B6}"/>
              </a:ext>
            </a:extLst>
          </p:cNvPr>
          <p:cNvSpPr/>
          <p:nvPr/>
        </p:nvSpPr>
        <p:spPr>
          <a:xfrm>
            <a:off x="1403648" y="908720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 Bold" charset="0"/>
              </a:rPr>
              <a:t>Kinematyczna ocena kręgosłupa lędźwiowego</a:t>
            </a:r>
            <a:endParaRPr kumimoji="0" lang="en-GB" sz="2200" b="1" i="0" u="none" strike="noStrike" kern="1200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84435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B9D21-B1D6-492C-B579-26E13E87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91852"/>
            <a:ext cx="8280920" cy="604837"/>
          </a:xfrm>
        </p:spPr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Ocena kinematyczna i kinetyczna w codziennych czynnościach</a:t>
            </a:r>
            <a:endParaRPr lang="es-ES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086F41-06D7-43CE-8531-8E02E9F50979}"/>
              </a:ext>
            </a:extLst>
          </p:cNvPr>
          <p:cNvSpPr/>
          <p:nvPr/>
        </p:nvSpPr>
        <p:spPr>
          <a:xfrm>
            <a:off x="4033893" y="2060848"/>
            <a:ext cx="48305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U osób z bólem w dolnej części pleców, czynności takie jak zginanie tułowia czy podnoszenie ciężarów wiążą się ze znacznym wzrostem ciśnienia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śróddyskowego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, a tym samym z bólem.</a:t>
            </a:r>
          </a:p>
          <a:p>
            <a:pPr lvl="0" algn="just">
              <a:spcAft>
                <a:spcPts val="0"/>
              </a:spcAft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Biomechaniczna analiza tych czynności pozwala na ich dokładniejsze zdefiniowanie, wykrywając zaburzenia ruchowe, które mogą być związane z patologią lub funkcjonalną zmianą kręgosłupa.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3ED93AE4-E55C-4270-BD75-26437CEDEF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168351" cy="236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A9B70-9F0D-4E61-BF19-5EB673AC03C3}"/>
              </a:ext>
            </a:extLst>
          </p:cNvPr>
          <p:cNvSpPr/>
          <p:nvPr/>
        </p:nvSpPr>
        <p:spPr>
          <a:xfrm>
            <a:off x="251520" y="4869309"/>
            <a:ext cx="3683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pl-PL" sz="105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Graficzne porównanie ciśnień </a:t>
            </a:r>
            <a:r>
              <a:rPr lang="pl-PL" sz="105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śródkręgowych</a:t>
            </a:r>
            <a:r>
              <a:rPr lang="pl-PL" sz="105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 L3-L4 podczas różnych aktywności </a:t>
            </a:r>
            <a:r>
              <a:rPr lang="en-GB" sz="105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05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05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050" b="0" dirty="0" err="1">
                <a:solidFill>
                  <a:schemeClr val="tx1"/>
                </a:solidFill>
                <a:ea typeface="Calibri" panose="020F0502020204030204" pitchFamily="34" charset="0"/>
              </a:rPr>
              <a:t>Nachemson</a:t>
            </a:r>
            <a:r>
              <a:rPr lang="en-GB" sz="1050" b="0" dirty="0">
                <a:solidFill>
                  <a:schemeClr val="tx1"/>
                </a:solidFill>
                <a:ea typeface="Calibri" panose="020F0502020204030204" pitchFamily="34" charset="0"/>
              </a:rPr>
              <a:t>, A. L. (1976). The lumbar spine an orthopaedic challenge. </a:t>
            </a:r>
            <a:r>
              <a:rPr lang="en-GB" sz="1050" b="0" i="1" dirty="0">
                <a:solidFill>
                  <a:schemeClr val="tx1"/>
                </a:solidFill>
                <a:ea typeface="Calibri" panose="020F0502020204030204" pitchFamily="34" charset="0"/>
              </a:rPr>
              <a:t>spine</a:t>
            </a:r>
            <a:r>
              <a:rPr lang="en-GB" sz="1050" b="0" dirty="0">
                <a:solidFill>
                  <a:schemeClr val="tx1"/>
                </a:solidFill>
                <a:ea typeface="Calibri" panose="020F0502020204030204" pitchFamily="34" charset="0"/>
              </a:rPr>
              <a:t>, </a:t>
            </a:r>
            <a:r>
              <a:rPr lang="en-GB" sz="1050" b="0" i="1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r>
              <a:rPr lang="en-GB" sz="1050" b="0" dirty="0">
                <a:solidFill>
                  <a:schemeClr val="tx1"/>
                </a:solidFill>
                <a:ea typeface="Calibri" panose="020F0502020204030204" pitchFamily="34" charset="0"/>
              </a:rPr>
              <a:t>(1), 59-71)</a:t>
            </a:r>
          </a:p>
        </p:txBody>
      </p:sp>
    </p:spTree>
    <p:extLst>
      <p:ext uri="{BB962C8B-B14F-4D97-AF65-F5344CB8AC3E}">
        <p14:creationId xmlns:p14="http://schemas.microsoft.com/office/powerpoint/2010/main" val="3738371701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7086F41-06D7-43CE-8531-8E02E9F50979}"/>
              </a:ext>
            </a:extLst>
          </p:cNvPr>
          <p:cNvSpPr/>
          <p:nvPr/>
        </p:nvSpPr>
        <p:spPr>
          <a:xfrm>
            <a:off x="-963906" y="24116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Aktywność</a:t>
            </a: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pl-PL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wstawani</a:t>
            </a:r>
            <a:r>
              <a:rPr lang="pl-PL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 z krzesła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4139952" y="1556793"/>
            <a:ext cx="48600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SPRZĘT POMIAROWY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Plat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forma dynamometryczna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TYP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 ANALIZY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: </a:t>
            </a:r>
            <a:r>
              <a:rPr lang="en-GB" sz="1800" b="0" dirty="0" err="1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Kinet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y</a:t>
            </a: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c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zna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WYKRES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Przedstawia on różne zarejestrowane powtórzenia siły reakcji podczas ruchu z pozycji siedzącej do pozycji stojącej. Niebieska wstęga reprezentuje normalny wzorzec siły w tym ruchu.</a:t>
            </a:r>
            <a:endParaRPr lang="en-GB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just">
              <a:spcAft>
                <a:spcPts val="0"/>
              </a:spcAft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INTERPRETACJA WYNIKU: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Powtarzalny i prawidłowy wzorzec siły reakcji, co oznacza odpowiedni moment do wykonania ruchu od siedzenia do stania (siła i koordynacja tułowia i kończyn dolnych).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E0F050-4864-43B2-A452-1BAA3A3E33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468560" y="2996952"/>
            <a:ext cx="3762375" cy="260032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D3CC7C3-CD9B-4748-8A29-62A3D668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735987"/>
            <a:ext cx="8280920" cy="604837"/>
          </a:xfrm>
        </p:spPr>
        <p:txBody>
          <a:bodyPr/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Ocena kinematyczna i kinetyczna w codziennych czynnościach</a:t>
            </a:r>
            <a:endParaRPr lang="es-ES" sz="2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0191632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7086F41-06D7-43CE-8531-8E02E9F50979}"/>
              </a:ext>
            </a:extLst>
          </p:cNvPr>
          <p:cNvSpPr/>
          <p:nvPr/>
        </p:nvSpPr>
        <p:spPr>
          <a:xfrm>
            <a:off x="-247673" y="2248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Aktywność: wstawanie z krzesła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ASYMETRIA SIŁ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737536-660D-4244-B5BA-9AE7C0327081}"/>
              </a:ext>
            </a:extLst>
          </p:cNvPr>
          <p:cNvSpPr/>
          <p:nvPr/>
        </p:nvSpPr>
        <p:spPr>
          <a:xfrm>
            <a:off x="4003595" y="1644402"/>
            <a:ext cx="50261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SPRZĘT POMIAROWY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platformy dynamometryczne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ANAL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Kin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etyczna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WYKRES: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Przedstawia siłę reakcji generowaną przez każdą z kończyn dolnych podczas ruchu wstawania z pozycji siedzącej.</a:t>
            </a:r>
          </a:p>
          <a:p>
            <a:pPr lvl="0" algn="just">
              <a:spcAft>
                <a:spcPts val="0"/>
              </a:spcAft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INTERPRETACJA WYNIKÓW: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Symetryczny układ sił. Podobne obciążenie obu kończyn dolnych podczas wykonywania ruchu wstawania z krzesła.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B5DDE3-01DB-4F44-A4DB-9F16A5EEC6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7" y="2996952"/>
            <a:ext cx="3801594" cy="25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BBDC61-2E8D-41A1-9F37-19850E2D8947}"/>
              </a:ext>
            </a:extLst>
          </p:cNvPr>
          <p:cNvSpPr txBox="1">
            <a:spLocks/>
          </p:cNvSpPr>
          <p:nvPr/>
        </p:nvSpPr>
        <p:spPr>
          <a:xfrm>
            <a:off x="431540" y="735987"/>
            <a:ext cx="8280920" cy="604837"/>
          </a:xfrm>
          <a:prstGeom prst="rect">
            <a:avLst/>
          </a:prstGeom>
        </p:spPr>
        <p:txBody>
          <a:bodyPr/>
          <a:lstStyle>
            <a:lvl1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2pPr>
            <a:lvl3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3pPr>
            <a:lvl4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4pPr>
            <a:lvl5pPr algn="ctr" defTabSz="64293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old" charset="0"/>
                <a:sym typeface="Arial Bold" charset="0"/>
              </a:defRPr>
            </a:lvl5pPr>
            <a:lvl6pPr marL="4572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6pPr>
            <a:lvl7pPr marL="9144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7pPr>
            <a:lvl8pPr marL="13716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8pPr>
            <a:lvl9pPr marL="1828800" algn="ctr" defTabSz="642938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02261"/>
                </a:solidFill>
                <a:latin typeface="Arial Bold" charset="0"/>
                <a:sym typeface="Arial Bold" charset="0"/>
              </a:defRPr>
            </a:lvl9pPr>
          </a:lstStyle>
          <a:p>
            <a:r>
              <a:rPr lang="pl-PL" sz="22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Ocena kinematyczna i kinetyczna w codziennych czynnościach</a:t>
            </a:r>
            <a:endParaRPr lang="es-ES" sz="2200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6947636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base">
  <a:themeElements>
    <a:clrScheme name="IBV">
      <a:dk1>
        <a:srgbClr val="000000"/>
      </a:dk1>
      <a:lt1>
        <a:srgbClr val="FFFFFF"/>
      </a:lt1>
      <a:dk2>
        <a:srgbClr val="64A0C8"/>
      </a:dk2>
      <a:lt2>
        <a:srgbClr val="9EC3DE"/>
      </a:lt2>
      <a:accent1>
        <a:srgbClr val="2E5E7E"/>
      </a:accent1>
      <a:accent2>
        <a:srgbClr val="D8693C"/>
      </a:accent2>
      <a:accent3>
        <a:srgbClr val="639B7E"/>
      </a:accent3>
      <a:accent4>
        <a:srgbClr val="777399"/>
      </a:accent4>
      <a:accent5>
        <a:srgbClr val="64A0C8"/>
      </a:accent5>
      <a:accent6>
        <a:srgbClr val="C1D6A6"/>
      </a:accent6>
      <a:hlink>
        <a:srgbClr val="C54C00"/>
      </a:hlink>
      <a:folHlink>
        <a:srgbClr val="3434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41900</TotalTime>
  <Pages>0</Pages>
  <Words>4053</Words>
  <Characters>0</Characters>
  <Application>Microsoft Office PowerPoint</Application>
  <PresentationFormat>Pokaz na ekranie (4:3)</PresentationFormat>
  <Lines>0</Lines>
  <Paragraphs>276</Paragraphs>
  <Slides>23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23</vt:i4>
      </vt:variant>
    </vt:vector>
  </HeadingPairs>
  <TitlesOfParts>
    <vt:vector size="34" baseType="lpstr">
      <vt:lpstr>Arial</vt:lpstr>
      <vt:lpstr>Arial Bold</vt:lpstr>
      <vt:lpstr>Bradley Hand ITC</vt:lpstr>
      <vt:lpstr>Calibri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Diseño base</vt:lpstr>
      <vt:lpstr>Prezentacja programu PowerPoint</vt:lpstr>
      <vt:lpstr>Prezentacja programu PowerPoint</vt:lpstr>
      <vt:lpstr>Prezentacja programu PowerPoint</vt:lpstr>
      <vt:lpstr>Ocena funkcjonalna kręgosłupa lędźwiowego </vt:lpstr>
      <vt:lpstr>Prezentacja programu PowerPoint</vt:lpstr>
      <vt:lpstr>Prezentacja programu PowerPoint</vt:lpstr>
      <vt:lpstr>Ocena kinematyczna i kinetyczna w codziennych czynnościach</vt:lpstr>
      <vt:lpstr>Ocena kinematyczna i kinetyczna w codziennych czynnościach</vt:lpstr>
      <vt:lpstr>Prezentacja programu PowerPoint</vt:lpstr>
      <vt:lpstr>Prezentacja programu PowerPoint</vt:lpstr>
      <vt:lpstr>Prezentacja programu PowerPoint</vt:lpstr>
      <vt:lpstr>Ocena siły działającej na kręgosłup lędźwiowy</vt:lpstr>
      <vt:lpstr>Ocena siły działającej na kręgosłup lędźwiowy</vt:lpstr>
      <vt:lpstr>Przykładowe wyniki</vt:lpstr>
      <vt:lpstr>Omówiono wyniki przypadku po przeprowadzeniu oceny funkcjonalnej kręgosłupa lędźwiowego. Test ten kinetycznie i kinematycznie analizuje ruchy kręgosłupa lędźwiowego w prostych czynnościach w celu wykrycia nieprawidłowych lub niefunkcjonalnych ruchów wtórnych do bólu kręgosłupa lędźwiowego.  Zastosowano system oceny NEDLUMBAR/IBV wraz z fotogrametrią i dwiema platformami dynamometrii siłowej jako technikami rejestracji.  W celu przeprowadzenia oceny, system ten porównuje uzyskane wyniki z wynikami uzyskanymi w grupie osób, których charakterystyka była porównywalna z charakterystyką pacjenta (bazy danych składające się z pacjentów zdrowych i patologicznych podzielonych na segmenty według wieku i płci).  Protokół oceny jest standaryzowany i obejmuje dwie czynności:   Aktywność polegająca na wstawaniu z krzesła.   Aktywność polegająca na podnoszeniu ciężarów.   Uzyskane wyniki dostarczają informacji biomechanicznych na temat wykonywanego wzorca ruchowego, takich jak m.in. siła, ruchomość, przyspieszenie i powtarzalność ruchu.  Na koniec badanie danej czynności jest podsumowywane indeksem funkcjonalnym. Jeśli wynik tego indeksu jest większy niż 90%, zdolność osoby  do wykonywania danej czynności mieści się w granicach normy.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Kluczowe zagadnienia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1142</cp:revision>
  <cp:lastPrinted>2011-07-18T19:05:36Z</cp:lastPrinted>
  <dcterms:created xsi:type="dcterms:W3CDTF">2010-06-23T19:02:16Z</dcterms:created>
  <dcterms:modified xsi:type="dcterms:W3CDTF">2021-07-02T18:42:12Z</dcterms:modified>
</cp:coreProperties>
</file>