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7" r:id="rId4"/>
  </p:sldMasterIdLst>
  <p:notesMasterIdLst>
    <p:notesMasterId r:id="rId43"/>
  </p:notesMasterIdLst>
  <p:handoutMasterIdLst>
    <p:handoutMasterId r:id="rId44"/>
  </p:handoutMasterIdLst>
  <p:sldIdLst>
    <p:sldId id="627" r:id="rId5"/>
    <p:sldId id="671" r:id="rId6"/>
    <p:sldId id="642" r:id="rId7"/>
    <p:sldId id="659" r:id="rId8"/>
    <p:sldId id="660" r:id="rId9"/>
    <p:sldId id="661" r:id="rId10"/>
    <p:sldId id="662" r:id="rId11"/>
    <p:sldId id="663" r:id="rId12"/>
    <p:sldId id="664" r:id="rId13"/>
    <p:sldId id="680" r:id="rId14"/>
    <p:sldId id="673" r:id="rId15"/>
    <p:sldId id="686" r:id="rId16"/>
    <p:sldId id="685" r:id="rId17"/>
    <p:sldId id="674" r:id="rId18"/>
    <p:sldId id="285" r:id="rId19"/>
    <p:sldId id="286" r:id="rId20"/>
    <p:sldId id="687" r:id="rId21"/>
    <p:sldId id="297" r:id="rId22"/>
    <p:sldId id="282" r:id="rId23"/>
    <p:sldId id="681" r:id="rId24"/>
    <p:sldId id="675" r:id="rId25"/>
    <p:sldId id="677" r:id="rId26"/>
    <p:sldId id="679" r:id="rId27"/>
    <p:sldId id="682" r:id="rId28"/>
    <p:sldId id="688" r:id="rId29"/>
    <p:sldId id="689" r:id="rId30"/>
    <p:sldId id="690" r:id="rId31"/>
    <p:sldId id="691" r:id="rId32"/>
    <p:sldId id="692" r:id="rId33"/>
    <p:sldId id="683" r:id="rId34"/>
    <p:sldId id="694" r:id="rId35"/>
    <p:sldId id="693" r:id="rId36"/>
    <p:sldId id="695" r:id="rId37"/>
    <p:sldId id="696" r:id="rId38"/>
    <p:sldId id="697" r:id="rId39"/>
    <p:sldId id="698" r:id="rId40"/>
    <p:sldId id="684" r:id="rId41"/>
    <p:sldId id="626" r:id="rId42"/>
  </p:sldIdLst>
  <p:sldSz cx="9144000" cy="6858000" type="screen4x3"/>
  <p:notesSz cx="6797675" cy="9926638"/>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85442" autoAdjust="0"/>
  </p:normalViewPr>
  <p:slideViewPr>
    <p:cSldViewPr>
      <p:cViewPr varScale="1">
        <p:scale>
          <a:sx n="62" d="100"/>
          <a:sy n="62" d="100"/>
        </p:scale>
        <p:origin x="1656" y="67"/>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946576"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851098" y="0"/>
            <a:ext cx="2944958"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29830"/>
            <a:ext cx="2946576"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851098" y="9429830"/>
            <a:ext cx="2944958"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946576"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851098" y="0"/>
            <a:ext cx="2944958"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79606" y="4714122"/>
            <a:ext cx="5438464" cy="446651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Klicken Sie auf , um Textmusterstile zu bearbeiten</a:t>
            </a:r>
          </a:p>
          <a:p>
            <a:pPr lvl="1"/>
            <a:r>
              <a:rPr lang="pl-PL" noProof="0"/>
              <a:t>Drugi poziom</a:t>
            </a:r>
          </a:p>
          <a:p>
            <a:pPr lvl="2"/>
            <a:r>
              <a:rPr lang="pl-PL" noProof="0"/>
              <a:t>Trzeci poziom</a:t>
            </a:r>
          </a:p>
          <a:p>
            <a:pPr lvl="3"/>
            <a:r>
              <a:rPr lang="pl-PL" noProof="0"/>
              <a:t>Vierte Ebene</a:t>
            </a:r>
          </a:p>
          <a:p>
            <a:pPr lvl="4"/>
            <a:r>
              <a:rPr lang="pl-PL" noProof="0"/>
              <a:t>Fünfte Ebene</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29830"/>
            <a:ext cx="2946576"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851098" y="9429830"/>
            <a:ext cx="2944958"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dirty="0"/>
              <a:t>Die Ziele dieser didaktischen Einheit sind: </a:t>
            </a:r>
            <a:endParaRPr lang="es-ES" altLang="pl-PL" dirty="0"/>
          </a:p>
          <a:p>
            <a:pPr marL="0" indent="0">
              <a:lnSpc>
                <a:spcPct val="100000"/>
              </a:lnSpc>
              <a:buFontTx/>
              <a:buNone/>
              <a:defRPr/>
            </a:pPr>
            <a:endParaRPr lang="es-ES" altLang="pl-PL" sz="1200" b="0" dirty="0">
              <a:solidFill>
                <a:srgbClr val="333399">
                  <a:lumMod val="75000"/>
                </a:srgbClr>
              </a:solidFill>
            </a:endParaRPr>
          </a:p>
          <a:p>
            <a:pPr marL="0" indent="0">
              <a:lnSpc>
                <a:spcPct val="100000"/>
              </a:lnSpc>
              <a:buFontTx/>
              <a:buNone/>
              <a:defRPr/>
            </a:pPr>
            <a:r>
              <a:rPr lang="en-US" altLang="pl-PL" dirty="0"/>
              <a:t>- Lernen, wie die Ergebnisse der zervikalen kinematischen Beurteilung in einer pathologischen Population zu interpretieren sind.</a:t>
            </a:r>
          </a:p>
          <a:p>
            <a:pPr marL="0" indent="0">
              <a:lnSpc>
                <a:spcPct val="100000"/>
              </a:lnSpc>
              <a:buFontTx/>
              <a:buNone/>
              <a:defRPr/>
            </a:pPr>
            <a:r>
              <a:rPr lang="en-US" altLang="pl-PL" dirty="0"/>
              <a:t>- Lernen, wie man die Ergebnisse aus der Beurteilung der Halsmuskelkraft in der pathologischen Population interpretiert.</a:t>
            </a:r>
          </a:p>
          <a:p>
            <a:pPr marL="0" indent="0">
              <a:lnSpc>
                <a:spcPct val="100000"/>
              </a:lnSpc>
              <a:buFontTx/>
              <a:buNone/>
              <a:defRPr/>
            </a:pPr>
            <a:r>
              <a:rPr lang="en-US" altLang="pl-PL" dirty="0"/>
              <a:t>- Lernen, wie die Ergebnisse einer lumbalen kinematischen Beurteilung in einer pathologischen Population zu interpretieren sind.</a:t>
            </a:r>
          </a:p>
          <a:p>
            <a:pPr marL="0" indent="0">
              <a:lnSpc>
                <a:spcPct val="100000"/>
              </a:lnSpc>
              <a:buFontTx/>
              <a:buNone/>
              <a:defRPr/>
            </a:pPr>
            <a:r>
              <a:rPr lang="en-US" altLang="pl-PL" dirty="0"/>
              <a:t>- Lernen, wie man die Ergebnisse aus der Beurteilung der Lendenkraft in einer pathologischen Population interpretiert.</a:t>
            </a:r>
          </a:p>
          <a:p>
            <a:pPr marL="0" indent="0">
              <a:lnSpc>
                <a:spcPct val="100000"/>
              </a:lnSpc>
              <a:buFontTx/>
              <a:buNone/>
              <a:defRPr/>
            </a:pPr>
            <a:r>
              <a:rPr lang="en-US" altLang="pl-PL" dirty="0"/>
              <a:t>- Die Ergebnisse einer zervikalen und/oder lumbalen biomechanischen Beurteilung anhand klinischer Fälle zu diskutieren. </a:t>
            </a:r>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7C18B9-50AD-4F08-9207-9963EEC529E5}"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Sehen wir uns einige Beispiele an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235199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Die klinischen Informationen der bewerteten Person werden hier angezeigt; die Ergebnisse der Bewertung werden unten angezeigt.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200" kern="1200" dirty="0">
                <a:solidFill>
                  <a:schemeClr val="tx1"/>
                </a:solidFill>
                <a:effectLst/>
                <a:latin typeface="Gill Sans" charset="0"/>
                <a:ea typeface="+mn-ea"/>
                <a:cs typeface="+mn-cs"/>
              </a:rPr>
              <a:t>Dieser Test analysiert kinematisch die Bewegung der Halswirbelsäule bei einfachen Aktivitäten, um abnormale oder nicht-funktionelle Bewegungen sekundär zu Halswirbelsäulenschmerzen zu erkennen. </a:t>
            </a:r>
            <a:br>
              <a:rPr lang="en-US" sz="1200" b="0" dirty="0"/>
            </a:br>
            <a:r>
              <a:rPr lang="en-US" sz="1200" b="0" dirty="0"/>
              <a:t>Die zur Durchführung der Beurteilung verwendete Software ist </a:t>
            </a:r>
            <a:r>
              <a:rPr lang="en-US" sz="1200" b="1" dirty="0" err="1"/>
              <a:t>NedCervical/IBV </a:t>
            </a:r>
            <a:r>
              <a:rPr lang="en-US" sz="1200" b="0" dirty="0"/>
              <a:t>und die Aufnahmetechnik ist die 3D-Photogrammetrie. Um die Bewertung durchzuführen, vergleicht </a:t>
            </a:r>
            <a:r>
              <a:rPr lang="en-US" sz="1200" b="0" dirty="0" err="1"/>
              <a:t>NedCervical/IBV </a:t>
            </a:r>
            <a:r>
              <a:rPr lang="en-US" sz="1200" b="0" dirty="0"/>
              <a:t>die erhaltenen Parameter mit denen einer Gruppe von Probanden, deren Eigenschaften mit denen des Patienten vergleichbar sind (Datenbanken, die aus normalen und pathologischen Probanden bestehen, segmentiert nach Alter und Geschlecht). </a:t>
            </a:r>
            <a:endParaRPr lang="es-ES" sz="1200" kern="1200" dirty="0">
              <a:solidFill>
                <a:schemeClr val="tx1"/>
              </a:solidFill>
              <a:effectLst/>
              <a:latin typeface="Gill Sans" charset="0"/>
              <a:ea typeface="+mn-ea"/>
              <a:cs typeface="+mn-cs"/>
            </a:endParaRPr>
          </a:p>
          <a:p>
            <a:endParaRPr lang="es-ES" sz="1200" kern="120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Hier können Sie die Ergebnisse des Grenzwerttests in zwei Formaten sehen: im numerischen Format, das in der Parametertabelle angezeigt wird, und im grafischen Format.</a:t>
            </a:r>
          </a:p>
          <a:p>
            <a:r>
              <a:rPr lang="en-GB" noProof="0" dirty="0"/>
              <a:t>Wenn wir die in den Parametertabellen erhaltenen Ergebnisse analysieren, sehen wir, dass die meisten Ergebnisse sehr weit von den 100 % der Normalität entfernt sind, d. h. die Charakteristiken der Bewegung des Patienten bei der Bewegung der Halswirbelsäule sind weit entfernt von einem Bewegungsmuster, das aufgrund seiner Ähnlichkeit mit der Bewegung, die von gesunden Menschen gleichen Alters und Geschlechts ausgeführt wird, als normal angesehen werden würde. Insbesondere waren die Bewegungsbereiche und die Ausführungsgeschwindigkeit sehr gering. Nach den verfügbaren wissenschaftlichen Erkenntnissen sind dies die repräsentativsten Parameter der zervikalen Funktionalität.</a:t>
            </a:r>
          </a:p>
          <a:p>
            <a:r>
              <a:rPr lang="en-GB" noProof="0" dirty="0"/>
              <a:t>Die Tabellen zeigen auch andere Parameter, wie z. B. die Harmonie, die die Homogenität oder Geschmeidigkeit der Bewegung darstellt. In diesem Fall erhielt die Harmonie 100 % der Normalität in allen Wiederholungen und Bewegungen. Darüber hinaus informieren uns die Ergebnisse auch über die Wiederholbarkeit der ausgeführten Bewegung.</a:t>
            </a:r>
          </a:p>
          <a:p>
            <a:r>
              <a:rPr lang="en-GB" noProof="0" dirty="0"/>
              <a:t>Die intratest-Wiederholbarkeit sagt also etwas über die Ähnlichkeit der Zyklen innerhalb derselben Bewegung aus, während die intertest-Wiederholbarkeit etwas über die Ähnlichkeit zwischen zwei verschiedenen Wiederholungen oder Tests desselben Bewegungstyps aussagt, z. B. Beuge-Streckung 1 und Beuge-Streckung 2. In diesem Fall ist nur die Intratest-Wiederholbarkeit von Flexion-Extension und Rotationen reduziert; dennoch kann die Wiederholbarkeit als sehr hoch angesehen werden, wenn beide Tests derselben Bewegung verglichen werden.</a:t>
            </a:r>
          </a:p>
          <a:p>
            <a:r>
              <a:rPr lang="en-GB" noProof="0" dirty="0"/>
              <a:t>Was die grafischen Informationen betrifft, so haben wir einerseits das Sechseck der Bewegung, in dem die verschiedenen vom Patienten erreichten Bereiche dargestellt sind, und andererseits die Darstellung der Beweglichkeit jeder Achse in Bezug auf die Winkelgeschwindigkeit der Bewegung.</a:t>
            </a:r>
          </a:p>
          <a:p>
            <a:r>
              <a:rPr lang="en-GB" noProof="0" dirty="0"/>
              <a:t>Das Sechseck zeigt uns die maximale Beweglichkeit in jeder Bewegungsachse. In diesem Fall lagen alle unter 90 % der Normalität; daher werden sie als Bewegungen mit einem reduzierten Bereich betrachtet, innerhalb derer verschiedene Bewegungsachsen. In dieser Grafik können Sie den Wert jeder Bewegung in Grad sehen.</a:t>
            </a:r>
          </a:p>
          <a:p>
            <a:r>
              <a:rPr lang="en-GB" noProof="0" dirty="0"/>
              <a:t>Die anderen Diagramme (Winkelgeschwindigkeit versus Bewegungsbereich) zeigen, wie weit die verschiedenen Bewegungszyklen vom blauen Band des als Referenz verwendeten Normalmusters entfernt sind.</a:t>
            </a:r>
          </a:p>
          <a:p>
            <a:r>
              <a:rPr lang="en-GB" noProof="0" dirty="0"/>
              <a:t>Außerdem können Sie in dieser Grafik auch die Regelmäßigkeit bzw. Unregelmäßigkeit der Bewegung erkennen. Die 6 Graphen zeigen, dass die Linien einander recht ähnlich sind, was qualitativ darauf hinweist, dass es sich um eine sehr regelmäßige und homogene Bewegung handelt (bewertet im Parameter Harmonie).</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5156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Hier sehen wir die Ergebnisse, die die </a:t>
            </a:r>
            <a:r>
              <a:rPr lang="en-GB" sz="1200" b="0" kern="1200" noProof="0" dirty="0">
                <a:solidFill>
                  <a:schemeClr val="tx1"/>
                </a:solidFill>
                <a:effectLst/>
                <a:latin typeface="Gill Sans" charset="0"/>
                <a:ea typeface="+mn-ea"/>
                <a:cs typeface="+mn-cs"/>
              </a:rPr>
              <a:t>NedCervical/IBV-Bewertungsanwendung </a:t>
            </a:r>
            <a:r>
              <a:rPr lang="en-GB" noProof="0" dirty="0"/>
              <a:t>bei der Bewertung einer funktionellen Aktivität liefert, in diesem Fall der Aktivität, die Lampentest oder Funktionstest genannt wird.</a:t>
            </a:r>
          </a:p>
          <a:p>
            <a:r>
              <a:rPr lang="en-GB" noProof="0" dirty="0"/>
              <a:t>Bei der Auswertung der Informationen der Parametertabelle sehen wir wieder, dass sie die interessantesten Informationen bei der Bewegungsbeurteilung enthält, nämlich die Reichweite und die maximale Geschwindigkeit der Bewegung. In diesem Fall werden niedrige Prozentsätze der Normalität aufgezeichnet (viel weniger als 100 %), was darauf hinweist, dass die zu beurteilende Person auch diesen Test mit einer vom normalen Muster abweichenden Bewegung der Halswirbelsäule durchführt (reduzierte Reichweite und Geschwindigkeit bei der Durchführung dieser Aktivitäten).</a:t>
            </a:r>
          </a:p>
          <a:p>
            <a:r>
              <a:rPr lang="en-GB" noProof="0" dirty="0"/>
              <a:t>Was die grafischen Informationen betrifft, beobachten Sie, wie die Bewegungen, die der Patient beim Betrachten der einzelnen Lampen ausführt, dargestellt werden. Sie müssen nur die Farbe der Aufzeichnung der Bewegung zuordnen, die sie darstellt.</a:t>
            </a:r>
          </a:p>
          <a:p>
            <a:r>
              <a:rPr lang="en-GB" noProof="0" dirty="0"/>
              <a:t>Erinnern Sie sich daran, dass Lampe 1 sich im oberen linken Bereich des Patienten befindet, also eine Linksdrehung erzeugt, Lampe 2 sich über dem Patienten befindet, also hauptsächlich Extension erfordert, und Lampe 3 sich im oberen rechten Bereich des Patienten befindet, was grundsätzlich eine zervikale Rechtsdrehung beinhaltet. Daher zeigt diese Grafik die Bereiche, die der Patient beim Blick auf jede Lampe in jeder Bewegungsachse ausgeführt hat.</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876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sz="1200" b="0" kern="1200" noProof="0" dirty="0">
                <a:solidFill>
                  <a:schemeClr val="tx1"/>
                </a:solidFill>
                <a:effectLst/>
                <a:latin typeface="Gill Sans" charset="0"/>
                <a:ea typeface="+mn-ea"/>
                <a:cs typeface="+mn-cs"/>
              </a:rPr>
              <a:t>Schließlich liefert die Anwendung </a:t>
            </a:r>
            <a:r>
              <a:rPr lang="en-GB" sz="1200" b="0" kern="1200" noProof="0" dirty="0" err="1">
                <a:solidFill>
                  <a:schemeClr val="tx1"/>
                </a:solidFill>
                <a:effectLst/>
                <a:latin typeface="Gill Sans" charset="0"/>
                <a:ea typeface="+mn-ea"/>
                <a:cs typeface="+mn-cs"/>
              </a:rPr>
              <a:t>NedCervical/IBV </a:t>
            </a:r>
            <a:r>
              <a:rPr lang="en-GB" sz="1200" b="0" kern="1200" noProof="0" dirty="0">
                <a:solidFill>
                  <a:schemeClr val="tx1"/>
                </a:solidFill>
                <a:effectLst/>
                <a:latin typeface="Gill Sans" charset="0"/>
                <a:ea typeface="+mn-ea"/>
                <a:cs typeface="+mn-cs"/>
              </a:rPr>
              <a:t>einen Index als globales Ergebnis.</a:t>
            </a:r>
          </a:p>
          <a:p>
            <a:pPr lvl="0"/>
            <a:endParaRPr lang="en-GB" sz="1200" b="0" kern="1200" noProof="0" dirty="0">
              <a:solidFill>
                <a:schemeClr val="tx1"/>
              </a:solidFill>
              <a:effectLst/>
              <a:latin typeface="Gill Sans" charset="0"/>
              <a:ea typeface="+mn-ea"/>
              <a:cs typeface="+mn-cs"/>
            </a:endParaRPr>
          </a:p>
          <a:p>
            <a:pPr lvl="0"/>
            <a:endParaRPr lang="en-GB" sz="1200" b="0" kern="1200" noProof="0" dirty="0">
              <a:solidFill>
                <a:schemeClr val="tx1"/>
              </a:solidFill>
              <a:effectLst/>
              <a:latin typeface="Gill Sans" charset="0"/>
              <a:ea typeface="+mn-ea"/>
              <a:cs typeface="+mn-cs"/>
            </a:endParaRPr>
          </a:p>
          <a:p>
            <a:pPr lvl="0"/>
            <a:r>
              <a:rPr lang="en-GB" sz="1200" b="0" kern="1200" noProof="0" dirty="0">
                <a:solidFill>
                  <a:schemeClr val="tx1"/>
                </a:solidFill>
                <a:effectLst/>
                <a:latin typeface="Gill Sans" charset="0"/>
                <a:ea typeface="+mn-ea"/>
                <a:cs typeface="+mn-cs"/>
              </a:rPr>
              <a:t>Der Normalitätsindex gibt Auskunft über die Funktionalität der Halswirbelsäule in Bezug auf die untersuchte Beweglichkeit.</a:t>
            </a:r>
          </a:p>
          <a:p>
            <a:pPr lvl="0"/>
            <a:endParaRPr lang="en-GB" sz="1200" b="0" kern="1200" noProof="0" dirty="0">
              <a:solidFill>
                <a:schemeClr val="tx1"/>
              </a:solidFill>
              <a:effectLst/>
              <a:latin typeface="Gill Sans" charset="0"/>
              <a:ea typeface="+mn-ea"/>
              <a:cs typeface="+mn-cs"/>
            </a:endParaRPr>
          </a:p>
          <a:p>
            <a:pPr lvl="0"/>
            <a:r>
              <a:rPr lang="en-GB" sz="1200" b="0" kern="1200" noProof="0" dirty="0">
                <a:solidFill>
                  <a:schemeClr val="tx1"/>
                </a:solidFill>
                <a:effectLst/>
                <a:latin typeface="Gill Sans" charset="0"/>
                <a:ea typeface="+mn-ea"/>
                <a:cs typeface="+mn-cs"/>
              </a:rPr>
              <a:t>Es gilt als verändert, wenn dieses Ergebnis unter 90 % liegt.</a:t>
            </a:r>
          </a:p>
          <a:p>
            <a:pPr lvl="0"/>
            <a:endParaRPr lang="en-GB" sz="1200" b="0" kern="1200" noProof="0" dirty="0">
              <a:solidFill>
                <a:schemeClr val="tx1"/>
              </a:solidFill>
              <a:effectLst/>
              <a:latin typeface="Gill Sans" charset="0"/>
              <a:ea typeface="+mn-ea"/>
              <a:cs typeface="+mn-cs"/>
            </a:endParaRPr>
          </a:p>
          <a:p>
            <a:r>
              <a:rPr lang="en-GB" sz="1200" b="0" kern="1200" noProof="0" dirty="0">
                <a:solidFill>
                  <a:schemeClr val="tx1"/>
                </a:solidFill>
                <a:effectLst/>
                <a:latin typeface="Gill Sans" charset="0"/>
                <a:ea typeface="+mn-ea"/>
                <a:cs typeface="+mn-cs"/>
              </a:rPr>
              <a:t>In diesem Fall können wir nach der Überprüfung der Ergebnisse sehen, dass die Funktionalität ein Ergebnis von 56 % erhalten hat, was bedeutet, dass die Mobilität der Halswirbelsäule des Patienten verändert ist, aufgrund eines allgemein reduzierten Bewegungsumfangs und einer sehr langsamen Leistung.</a:t>
            </a:r>
            <a:endParaRPr lang="en-GB" b="0" noProof="0" dirty="0">
              <a:effectLst/>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3099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Jetzt werden wir die Ergebnisse eines klinischen Falles mit lumbaler Pathologie überprüfen, der mit biomechanischen Tests bewertet wurde.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6319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kern="1200" noProof="0" dirty="0">
                <a:solidFill>
                  <a:schemeClr val="tx1"/>
                </a:solidFill>
                <a:effectLst/>
                <a:latin typeface="Gill Sans" charset="0"/>
                <a:ea typeface="+mn-ea"/>
                <a:cs typeface="+mn-cs"/>
              </a:rPr>
              <a:t>Dieser Test analysiert kinetisch und kinematisch die Bewegung der Lendenwirbelsäule bei einfachen Aktivitäten, um abnormale oder nicht-funktionelle Bewegungen sekundär zu lumbalen Schmerzen zu erkennen. Die für die Beurteilung verwendete Software war </a:t>
            </a:r>
            <a:r>
              <a:rPr lang="en-GB" sz="1200" b="1" kern="1200" noProof="0" dirty="0" err="1">
                <a:solidFill>
                  <a:schemeClr val="tx1"/>
                </a:solidFill>
                <a:effectLst/>
                <a:latin typeface="Gill Sans" charset="0"/>
                <a:ea typeface="+mn-ea"/>
                <a:cs typeface="+mn-cs"/>
              </a:rPr>
              <a:t>NedLumbar/IBV </a:t>
            </a:r>
            <a:r>
              <a:rPr lang="en-GB" sz="1200" kern="1200" noProof="0" dirty="0">
                <a:solidFill>
                  <a:schemeClr val="tx1"/>
                </a:solidFill>
                <a:effectLst/>
                <a:latin typeface="Gill Sans" charset="0"/>
                <a:ea typeface="+mn-ea"/>
                <a:cs typeface="+mn-cs"/>
              </a:rPr>
              <a:t>und die Aufnahmetechnik 3D-Photogrammetrie und kraftdynamometrische Plattformen. Zur Durchführung der Bewertung vergleicht </a:t>
            </a:r>
            <a:r>
              <a:rPr lang="en-GB" sz="1200" kern="1200" noProof="0" dirty="0" err="1">
                <a:solidFill>
                  <a:schemeClr val="tx1"/>
                </a:solidFill>
                <a:effectLst/>
                <a:latin typeface="Gill Sans" charset="0"/>
                <a:ea typeface="+mn-ea"/>
                <a:cs typeface="+mn-cs"/>
              </a:rPr>
              <a:t>NedLumbar/IBV </a:t>
            </a:r>
            <a:r>
              <a:rPr lang="en-GB" sz="1200" kern="1200" noProof="0" dirty="0">
                <a:solidFill>
                  <a:schemeClr val="tx1"/>
                </a:solidFill>
                <a:effectLst/>
                <a:latin typeface="Gill Sans" charset="0"/>
                <a:ea typeface="+mn-ea"/>
                <a:cs typeface="+mn-cs"/>
              </a:rPr>
              <a:t>die erhaltenen Parameter mit denen einer Gruppe von Probanden, deren Eigenschaften mit denen des Patienten vergleichbar sind (Datenbanken bestehend aus normalen und pathologischen Probanden, segmentiert nach Alter und Geschlecht).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200" kern="1200" noProof="0" dirty="0">
              <a:solidFill>
                <a:schemeClr val="tx1"/>
              </a:solidFill>
              <a:effectLst/>
              <a:latin typeface="Gill San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kern="1200" noProof="0" dirty="0">
                <a:solidFill>
                  <a:schemeClr val="tx1"/>
                </a:solidFill>
                <a:effectLst/>
                <a:latin typeface="Gill Sans" charset="0"/>
                <a:ea typeface="+mn-ea"/>
                <a:cs typeface="+mn-cs"/>
              </a:rPr>
              <a:t>Am Ende wird die Untersuchung der Aktivität in einem Funktionsindex zusammengefasst. Wenn das Ergebnis dieses Index höher als 90 % ist, liegt die Fähigkeit der untersuchten Person, die Aktivität auszuführen, im Bereich der Normalität.</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dirty="0"/>
              <a:t>Dieser Bildschirm zeigt die numerischen und grafischen Ergebnisse der biomechanischen Analyse der Sitz-Steh-Aktivität.</a:t>
            </a:r>
          </a:p>
          <a:p>
            <a:pPr algn="just"/>
            <a:r>
              <a:rPr lang="en-US" dirty="0"/>
              <a:t>Wir werden uns einige der Parameter ansehen, wie z. B. die Ausführungszeit der Aktivität, die Reaktionskraft, die Winkelgeschwindigkeit und die Beschleunigung des Rumpfes, die Wiederholbarkeit bei der Ausführung der Bewegung, und wir werden mit einem Index abschließen, der die globale Funktionalität </a:t>
            </a:r>
            <a:r>
              <a:rPr lang="en-US" dirty="0" err="1"/>
              <a:t>zusammenfasst</a:t>
            </a:r>
            <a:r>
              <a:rPr lang="en-US" dirty="0"/>
              <a:t>, sowie die Indizes, die wir auf den Funktionsskalen gesehen haben. </a:t>
            </a:r>
            <a:endParaRPr lang="es-ES" dirty="0"/>
          </a:p>
          <a:p>
            <a:pPr marL="171450" indent="-171450" algn="just">
              <a:buFont typeface="Arial" panose="020B0604020202020204" pitchFamily="34" charset="0"/>
              <a:buChar char="•"/>
            </a:pPr>
            <a:r>
              <a:rPr lang="en-US" dirty="0"/>
              <a:t>Der Patient benötigte 4,9s für die Ausführung der Aktivität, ein Wert, der im Vergleich zu den als Referenz verwendeten Normalitätsdaten sehr hoch ist (er liegt unter 90 %, was die Grenze ist, die in diesem Bewertungssystem als normal gilt). Dies bedeutet, dass die bewertete Person die Aktivität sehr langsam ausführt. Langsame Bewegungen werden mit Schmerzen in Verbindung gebracht. </a:t>
            </a:r>
            <a:endParaRPr lang="es-ES" dirty="0"/>
          </a:p>
          <a:p>
            <a:pPr marL="171450" indent="-171450" algn="just">
              <a:buFont typeface="Arial" panose="020B0604020202020204" pitchFamily="34" charset="0"/>
              <a:buChar char="•"/>
            </a:pPr>
            <a:r>
              <a:rPr lang="en-US" dirty="0"/>
              <a:t>Weitere interessante Parameter bei der Analyse dieser Aktivität und innerhalb der Wirbelsäulenpathologie sind die maximale vertikale Kraft und die Asymmetrie der Kräfte. In diesem Fall hat der Patient Schwierigkeiten bei dem Schwung zum Aufstehen (beobachten Sie den Beginn der Steigung der Reaktionskraftkurve). Diese Horizontalisierung der Kurve deutet auf Schwierigkeiten bei der Ausführung der Bewegung hin</a:t>
            </a:r>
            <a:r>
              <a:rPr lang="es-ES" dirty="0"/>
              <a:t>.</a:t>
            </a:r>
            <a:r>
              <a:rPr lang="en-US" dirty="0"/>
              <a:t> Beachten Sie auch, dass es eine signifikante Kraftasymmetrie gibt (78 % der Normalität), was bedeutet, dass der Patient mit größerer Gewichtsbelastung auf der linken unteren Extremität aufsteht. Dieses Ergebnis kann mit der Ausstrahlung von Schmerzen auf das rechte Bein zusammenhängen. </a:t>
            </a:r>
            <a:endParaRPr lang="es-ES" dirty="0"/>
          </a:p>
          <a:p>
            <a:pPr marL="171450" indent="-171450" algn="just">
              <a:buFont typeface="Arial" panose="020B0604020202020204" pitchFamily="34" charset="0"/>
              <a:buChar char="•"/>
            </a:pPr>
            <a:r>
              <a:rPr lang="en-US" dirty="0"/>
              <a:t>Was die Ergebnisse für die Winkelgeschwindigkeit und die Beschleunigung des Rumpfes während der Bewegung betrifft, so liegen sie alle außerhalb der Daten, die als Referenz der Normalität gelten. grundsätzlich in der Endphase der Bewegung (Extensionsphase, in der das Körpergewicht vom Stuhl auf beide unteren Gliedmaßen übertragen wird)</a:t>
            </a:r>
            <a:r>
              <a:rPr lang="es-ES" dirty="0"/>
              <a:t>. </a:t>
            </a:r>
            <a:r>
              <a:rPr lang="en-US" dirty="0"/>
              <a:t>Diese Ergebnisse bedeuten, dass die von der Wirbelsäule ausgeführte Bewegung langsam ist, hauptsächlich in der Extensionsphase.</a:t>
            </a:r>
          </a:p>
          <a:p>
            <a:pPr marL="171450" indent="-171450" algn="just">
              <a:buFont typeface="Arial" panose="020B0604020202020204" pitchFamily="34" charset="0"/>
              <a:buChar char="•"/>
            </a:pPr>
            <a:r>
              <a:rPr lang="en-US" dirty="0"/>
              <a:t>Die Wiederholbarkeit der Bewegungen war ebenfalls gut und stimmte mit einem Schmerzbewegungsmuster überein.</a:t>
            </a:r>
          </a:p>
          <a:p>
            <a:pPr marL="171450" indent="-171450" algn="just">
              <a:buFont typeface="Arial" panose="020B0604020202020204" pitchFamily="34" charset="0"/>
              <a:buChar char="•"/>
            </a:pPr>
            <a:r>
              <a:rPr lang="en-US" dirty="0"/>
              <a:t>Die endgültige Information, die das NedLumbar/IBV-Bewertungssystem als globales Ergebnis der Analyse dieser Aktivität liefert, wird als Index ausgedrückt. Der Normalitätsindex informiert über die Funktionalität der Patienten in Bezug auf ihre Mobilität zur Durchführung dieser Aktivität. </a:t>
            </a:r>
            <a:r>
              <a:rPr lang="en-US" sz="1200" b="0" kern="1200" dirty="0">
                <a:solidFill>
                  <a:schemeClr val="tx1"/>
                </a:solidFill>
                <a:effectLst/>
                <a:latin typeface="Gill Sans" charset="0"/>
                <a:ea typeface="+mn-ea"/>
                <a:cs typeface="+mn-cs"/>
              </a:rPr>
              <a:t>Die Funktionalität wird als verändert angesehen, wenn dieses Ergebnis unter 90% liegt. In diesem Fall ergab der Funktionalitätsindex (Global Assessment) ein Ergebnis von 71 %, was darauf hinweist, dass die Funktionalität des Patienten bei der Ausführung dieser Aktivität verändert ist und das Bewegungsmuster aufgrund der gefundenen Daten mit einer durch Kreuzschmerzen verursachten Veränderung vereinbar wäre.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370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Dieser Bildschirm zeigt die numerischen und grafischen Ergebnisse der biomechanischen Analyse der Aktivität des Hebens eines Gewichts. Wenn wir die auf der vorherigen Folie besprochenen Parameter (Leistungszeit, maximale vertikale Kraft, Asymmetrie der Kräfte, Winkelgeschwindigkeit und Beschleunigung) betrachten, sehen die Ergebnisse wie folgt aus</a:t>
            </a:r>
            <a:r>
              <a:rPr lang="es-ES" dirty="0"/>
              <a:t>:</a:t>
            </a:r>
          </a:p>
          <a:p>
            <a:pPr marL="171450" indent="-171450">
              <a:buFont typeface="Arial" panose="020B0604020202020204" pitchFamily="34" charset="0"/>
              <a:buChar char="•"/>
            </a:pPr>
            <a:r>
              <a:rPr lang="en-US" dirty="0"/>
              <a:t>Die Zeit, die der Patient für die Durchführung der Aktivität benötigte, war für die beiden angehobenen Gewichte hoch; außerdem nimmt sie zu (der Proband ist langsamer), wenn das angehobene Gewicht zunimmt. In beiden Fällen ist sie mit 48% und 42% der Normalität weit entfernt. Langsame Bewegungen sind mit Schmerzen verbunden; außerdem konnte der Patient in diesem Fall nicht die maximale Last des angewandten Protokolls heben.</a:t>
            </a:r>
          </a:p>
          <a:p>
            <a:pPr marL="171450" indent="-171450">
              <a:buFont typeface="Arial" panose="020B0604020202020204" pitchFamily="34" charset="0"/>
              <a:buChar char="•"/>
            </a:pPr>
            <a:r>
              <a:rPr lang="en-US" dirty="0"/>
              <a:t>Was die Reaktionskraft betrifft, so hob der Patient das Gewicht nur schwer an. Die maximale Vertikalkraft ist im Vergleich zu den Normalwerten vermindert, und obwohl keine Asymmetrie vorliegt, ist die Gewichtsbelastung auf der linken Seite immer noch größer, was mit dem Ergebnis des vorherigen Tests übereinstimmt.</a:t>
            </a:r>
          </a:p>
          <a:p>
            <a:pPr marL="171450" indent="-171450">
              <a:buFont typeface="Arial" panose="020B0604020202020204" pitchFamily="34" charset="0"/>
              <a:buChar char="•"/>
            </a:pPr>
            <a:r>
              <a:rPr lang="en-US" dirty="0"/>
              <a:t>Was die Ergebnisse zur Winkelgeschwindigkeit und Beschleunigung des Rumpfes während der Bewegung betrifft, so liegen sie alle außerhalb der Normalitätsreferenz, und zwar grundsätzlich in der Endphase der Bewegung (Hüfthebungsphase). Diese Ergebnisse bedeuten, dass die von der Wirbelsäule ausgeführte Bewegung während der gesamten Bewegung langsam und kontrolliert ist; außerdem verschlechtert sie sich deutlich, wenn das Gewicht zunimmt.</a:t>
            </a:r>
          </a:p>
          <a:p>
            <a:pPr marL="171450" indent="-171450">
              <a:buFont typeface="Arial" panose="020B0604020202020204" pitchFamily="34" charset="0"/>
              <a:buChar char="•"/>
            </a:pPr>
            <a:r>
              <a:rPr lang="en-US" dirty="0"/>
              <a:t>Die Wiederholbarkeit der Bewegungen war ebenfalls gut und stimmte mit dem Bewegungsmuster des Schmerzes überein.</a:t>
            </a:r>
          </a:p>
          <a:p>
            <a:pPr marL="171450" indent="-171450">
              <a:buFont typeface="Arial" panose="020B0604020202020204" pitchFamily="34" charset="0"/>
              <a:buChar char="•"/>
            </a:pPr>
            <a:r>
              <a:rPr lang="en-US" dirty="0"/>
              <a:t>Im Allgemeinen zeigen alle Daten eine Verschlechterung im Vergleich zur gleichen Bewegung mit weniger Gewicht.</a:t>
            </a:r>
          </a:p>
          <a:p>
            <a:pPr marL="171450" indent="-171450">
              <a:buFont typeface="Arial" panose="020B0604020202020204" pitchFamily="34" charset="0"/>
              <a:buChar char="•"/>
            </a:pPr>
            <a:r>
              <a:rPr lang="en-US" dirty="0"/>
              <a:t>Die endgültige Information, die das NedLumbar/IBV-Bewertungssystem als globales Ergebnis der Analyse der Aktivität anzeigt, d. h. 65 %, weist darauf hin, dass die Funktionalität des Patienten bei der Ausführung dieser Aktivität verändert ist und das Bewegungsmuster aufgrund der gefundenen Daten mit einer Veränderung aufgrund von Kreuzschmerzen vereinbar ist. </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60074-FDDF-4DBC-B33D-F184AF9FAA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8735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a:ln/>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pl-PL" noProof="0" dirty="0"/>
              <a:t>Zu diesem Zweck enthält die didaktische Einheit theoretisches Material, das eine Erklärung der folgenden Konzepte enthält:</a:t>
            </a:r>
          </a:p>
          <a:p>
            <a:pPr eaLnBrk="1" hangingPunct="1"/>
            <a:r>
              <a:rPr lang="en-US" altLang="pl-PL" noProof="0" dirty="0"/>
              <a:t> </a:t>
            </a:r>
          </a:p>
          <a:p>
            <a:pPr marL="342900" indent="-342900">
              <a:buFont typeface="Arial" panose="020B0604020202020204" pitchFamily="34" charset="0"/>
              <a:buChar char="•"/>
              <a:defRPr/>
            </a:pPr>
            <a:r>
              <a:rPr lang="en-US" sz="2000" b="0" noProof="0" dirty="0">
                <a:solidFill>
                  <a:schemeClr val="accent2">
                    <a:lumMod val="75000"/>
                  </a:schemeClr>
                </a:solidFill>
              </a:rPr>
              <a:t>Pathologische Ergebnisse einer Beurteilung der Halswirbelsäule durch die Analyse von Bewegung und zervikaler Kraft.</a:t>
            </a:r>
          </a:p>
          <a:p>
            <a:pPr marL="342900" indent="-342900">
              <a:buFont typeface="Arial" panose="020B0604020202020204" pitchFamily="34" charset="0"/>
              <a:buChar char="•"/>
              <a:defRPr/>
            </a:pPr>
            <a:r>
              <a:rPr lang="en-US" sz="2000" b="0" noProof="0" dirty="0">
                <a:solidFill>
                  <a:schemeClr val="accent2">
                    <a:lumMod val="75000"/>
                  </a:schemeClr>
                </a:solidFill>
              </a:rPr>
              <a:t>Pathologische Ergebnisse einer Beurteilung der Lendenwirbelsäule durch die Bewertung von Kraft, Beweglichkeit, Muskelaktivität und die Analyse von Aktivitäten des täglichen Lebens.</a:t>
            </a:r>
          </a:p>
          <a:p>
            <a:pPr marL="342900" indent="-342900">
              <a:buFont typeface="Arial" panose="020B0604020202020204" pitchFamily="34" charset="0"/>
              <a:buChar char="•"/>
              <a:defRPr/>
            </a:pPr>
            <a:r>
              <a:rPr lang="en-US" sz="2000" b="0" noProof="0" dirty="0">
                <a:solidFill>
                  <a:schemeClr val="accent2">
                    <a:lumMod val="75000"/>
                  </a:schemeClr>
                </a:solidFill>
              </a:rPr>
              <a:t>Die Ergebnisse eines zervikalen klinischen Falls, an dem die Studenten zuvor gearbeitet haben, werden gezeigt und diskutiert.</a:t>
            </a:r>
          </a:p>
          <a:p>
            <a:pPr marL="342900" indent="-342900">
              <a:buFont typeface="Arial" panose="020B0604020202020204" pitchFamily="34" charset="0"/>
              <a:buChar char="•"/>
              <a:defRPr/>
            </a:pPr>
            <a:r>
              <a:rPr lang="en-US" sz="2000" b="0" noProof="0" dirty="0">
                <a:solidFill>
                  <a:schemeClr val="accent2">
                    <a:lumMod val="75000"/>
                  </a:schemeClr>
                </a:solidFill>
              </a:rPr>
              <a:t>Abschließend werden die Ergebnisse eines klinischen Falles von Kreuzschmerzen, an dem die Studenten zuvor gearbeitet haben, vorgestellt und diskutiert.</a:t>
            </a:r>
          </a:p>
          <a:p>
            <a:pPr marL="0" indent="0">
              <a:buFont typeface="Arial" panose="020B0604020202020204" pitchFamily="34" charset="0"/>
              <a:buNone/>
              <a:defRPr/>
            </a:pPr>
            <a:r>
              <a:rPr lang="en-US" sz="2000" b="0" noProof="0" dirty="0">
                <a:solidFill>
                  <a:schemeClr val="accent2">
                    <a:lumMod val="75000"/>
                  </a:schemeClr>
                </a:solidFill>
              </a:rPr>
              <a:t>Die didaktische Einheit endet mit der Hervorhebung der wichtigsten Ideen. </a:t>
            </a:r>
            <a:endParaRPr lang="en-US" altLang="pl-PL" noProof="0" dirty="0"/>
          </a:p>
          <a:p>
            <a:pPr eaLnBrk="1" hangingPunct="1"/>
            <a:endParaRPr lang="en-US" altLang="pl-PL" noProof="0" dirty="0"/>
          </a:p>
          <a:p>
            <a:pPr eaLnBrk="1" hangingPunct="1"/>
            <a:endParaRPr lang="en-US" altLang="pl-PL" noProof="0" dirty="0"/>
          </a:p>
          <a:p>
            <a:pPr eaLnBrk="1" hangingPunct="1"/>
            <a:endParaRPr lang="en-US" altLang="pl-PL" noProof="0" dirty="0"/>
          </a:p>
          <a:p>
            <a:pPr eaLnBrk="1" hangingPunct="1"/>
            <a:endParaRPr lang="pl-PL" altLang="pl-PL" dirty="0"/>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0717B-278A-4296-87D0-F52E86183D74}"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212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Die Studenten müssen die Ergebnisse, die sie in dem ihnen vorgegebenen klinischen Fall finden, in einem Dokument lesen und interpretieren.</a:t>
            </a:r>
          </a:p>
          <a:p>
            <a:r>
              <a:rPr lang="en-US" dirty="0"/>
              <a:t>Um die Ergebnisse zu interpretieren, folgen die Schüler dem auf der nächsten Folie gezeigten Leitfaden mit Fragen.</a:t>
            </a:r>
          </a:p>
          <a:p>
            <a:r>
              <a:rPr lang="en-US" dirty="0"/>
              <a:t>Die Schüler diskutieren unter Anleitung des Lehrers die Ergebnisse.</a:t>
            </a:r>
          </a:p>
          <a:p>
            <a:r>
              <a:rPr lang="en-US" dirty="0"/>
              <a:t>Diese Aktivität kann entweder einzeln oder in Gruppen durchgeführt werden.</a:t>
            </a:r>
          </a:p>
          <a:p>
            <a:r>
              <a:rPr lang="en-US" dirty="0"/>
              <a:t>Der Lehrer hat die Antworten.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12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Die Schüler versuchen, nachdem sie die Besprechung des bereitgestellten klinischen Falls gelesen haben, diese Fragen zu beantworten und diskutieren sie dann mit dem Lehrer und dem Rest der Klasse.</a:t>
            </a:r>
          </a:p>
          <a:p>
            <a:endParaRPr lang="en-US" dirty="0"/>
          </a:p>
          <a:p>
            <a:r>
              <a:rPr lang="en-US" dirty="0"/>
              <a:t>Der Lehrer kann eine Online-Methode wie Kahoot verwenden, um die Antworten zu sammeln.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33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Der Lehrer kann eine Methode wie Kahoot verwenden, um die Antworten der Schüler zu sammeln.</a:t>
            </a:r>
          </a:p>
          <a:p>
            <a:r>
              <a:rPr lang="en-US" dirty="0"/>
              <a:t>Die gültige Antwort ist in rot dargestellt. Die Antworten der Schüler sollten in der gleichen Art und Weise erfolgen.</a:t>
            </a:r>
          </a:p>
          <a:p>
            <a:r>
              <a:rPr lang="en-US" dirty="0"/>
              <a:t>Der Professor hat das gleiche Dokument des klinischen Falles, das den Studenten zur Verfügung gestellt wird, aber mit einem Abschnitt für die Interpretation der Ergebnisse, um bei der Diskussion des Falles mit den Studenten zu helfen.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5493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Ja</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24</a:t>
            </a:fld>
            <a:endParaRPr lang="pl-PL" altLang="pl-PL"/>
          </a:p>
        </p:txBody>
      </p:sp>
    </p:spTree>
    <p:extLst>
      <p:ext uri="{BB962C8B-B14F-4D97-AF65-F5344CB8AC3E}">
        <p14:creationId xmlns:p14="http://schemas.microsoft.com/office/powerpoint/2010/main" val="451148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Beugung.</a:t>
            </a:r>
          </a:p>
          <a:p>
            <a:r>
              <a:rPr lang="en-US" dirty="0"/>
              <a:t>Sie sind alle eingeschränkt, wobei die Beugung die am meisten eingeschränkte Bewegung ist.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25</a:t>
            </a:fld>
            <a:endParaRPr lang="pl-PL" altLang="pl-PL"/>
          </a:p>
        </p:txBody>
      </p:sp>
    </p:spTree>
    <p:extLst>
      <p:ext uri="{BB962C8B-B14F-4D97-AF65-F5344CB8AC3E}">
        <p14:creationId xmlns:p14="http://schemas.microsoft.com/office/powerpoint/2010/main" val="311539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Nicht.</a:t>
            </a:r>
          </a:p>
          <a:p>
            <a:r>
              <a:rPr lang="en-US" dirty="0"/>
              <a:t>Die Geschwindigkeit ist sehr langsam. Sie ist sowohl in der Flexion als auch in der Extension sehr weit vom Referenzmuster entfernt.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26</a:t>
            </a:fld>
            <a:endParaRPr lang="pl-PL" altLang="pl-PL"/>
          </a:p>
        </p:txBody>
      </p:sp>
    </p:spTree>
    <p:extLst>
      <p:ext uri="{BB962C8B-B14F-4D97-AF65-F5344CB8AC3E}">
        <p14:creationId xmlns:p14="http://schemas.microsoft.com/office/powerpoint/2010/main" val="3150476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Nein.</a:t>
            </a:r>
          </a:p>
          <a:p>
            <a:r>
              <a:rPr lang="en-US" dirty="0"/>
              <a:t>Die Einschränkung ist generalisiert; es gibt keine signifikanten Unterschiede bei lateralen Bewegungen wie Rotationen und lateralen Flexionen.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27</a:t>
            </a:fld>
            <a:endParaRPr lang="pl-PL" altLang="pl-PL"/>
          </a:p>
        </p:txBody>
      </p:sp>
    </p:spTree>
    <p:extLst>
      <p:ext uri="{BB962C8B-B14F-4D97-AF65-F5344CB8AC3E}">
        <p14:creationId xmlns:p14="http://schemas.microsoft.com/office/powerpoint/2010/main" val="286039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Ja.</a:t>
            </a:r>
          </a:p>
          <a:p>
            <a:r>
              <a:rPr lang="en-US" dirty="0"/>
              <a:t>Das Bewegungsmuster (Geschwindigkeit und Reichweite) ist recht ähnlich.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348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Ja.</a:t>
            </a:r>
          </a:p>
          <a:p>
            <a:r>
              <a:rPr lang="en-US" dirty="0"/>
              <a:t>Es ist deutlich zu erkennen, dass sowohl die Mobilität als auch die Geschwindigkeit zugenommen haben.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205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Nach dem Lesen der Übersicht über den vorgestellten klinischen Fall beantworten die Schüler diese Fragen und diskutieren sie anschließend mit dem Lehrer und dem Rest der Klasse. </a:t>
            </a: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014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2839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Nach dem Lesen der Übersicht über den vorgestellten klinischen Fall beantworten die Schüler diese Fragen und diskutieren sie anschließend mit dem Lehrer und dem Rest der Klasse. </a:t>
            </a: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99975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Ja</a:t>
            </a:r>
          </a:p>
          <a:p>
            <a:endParaRPr lang="es-ES" dirty="0"/>
          </a:p>
          <a:p>
            <a:r>
              <a:rPr lang="en-US" dirty="0"/>
              <a:t>Eine Person ohne Probleme kann in weniger als 2 Sekunden von einem Stuhl aufstehen. Etwas Ähnliches passiert beim Heben eines Gewichts. Sie können sich die Diagramme ansehen, die Ihnen gegeben wurden und die ein normales Zeitintervall identifizieren.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7933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Ja</a:t>
            </a:r>
          </a:p>
          <a:p>
            <a:endParaRPr lang="es-ES" dirty="0"/>
          </a:p>
          <a:p>
            <a:r>
              <a:rPr lang="en-US" dirty="0"/>
              <a:t>Die Schwingungen der vertikalen Reaktionskraft, wenn der Proband zu steigen beginnt. </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0049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Nein</a:t>
            </a:r>
          </a:p>
          <a:p>
            <a:endParaRPr lang="es-ES" dirty="0"/>
          </a:p>
          <a:p>
            <a:r>
              <a:rPr lang="en-US" dirty="0"/>
              <a:t>Beim Vergleich mit den Referenzwerten sind die Ergebnisse eingeschränkt. Niedrige Geschwindigkeit beim Bücken, um ein Gewicht anzuheben.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34</a:t>
            </a:fld>
            <a:endParaRPr lang="pl-PL" altLang="pl-PL"/>
          </a:p>
        </p:txBody>
      </p:sp>
    </p:spTree>
    <p:extLst>
      <p:ext uri="{BB962C8B-B14F-4D97-AF65-F5344CB8AC3E}">
        <p14:creationId xmlns:p14="http://schemas.microsoft.com/office/powerpoint/2010/main" val="3858897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Ja</a:t>
            </a:r>
          </a:p>
          <a:p>
            <a:endParaRPr lang="es-ES" dirty="0"/>
          </a:p>
          <a:p>
            <a:r>
              <a:rPr lang="en-US" dirty="0"/>
              <a:t>Die rechte untere Extremität trägt mehr Gewicht (Fz1) als die linke.</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35</a:t>
            </a:fld>
            <a:endParaRPr lang="pl-PL" altLang="pl-PL"/>
          </a:p>
        </p:txBody>
      </p:sp>
    </p:spTree>
    <p:extLst>
      <p:ext uri="{BB962C8B-B14F-4D97-AF65-F5344CB8AC3E}">
        <p14:creationId xmlns:p14="http://schemas.microsoft.com/office/powerpoint/2010/main" val="4120255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Diese Frage bleibt für eine Diskussion offen. Die Schüler sollten diskutieren, warum sie denken, dass sich der Patient verbessert hat und ihre Antworten begründen.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36</a:t>
            </a:fld>
            <a:endParaRPr lang="pl-PL" altLang="pl-PL"/>
          </a:p>
        </p:txBody>
      </p:sp>
    </p:spTree>
    <p:extLst>
      <p:ext uri="{BB962C8B-B14F-4D97-AF65-F5344CB8AC3E}">
        <p14:creationId xmlns:p14="http://schemas.microsoft.com/office/powerpoint/2010/main" val="1797771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US" sz="1200" kern="1200" dirty="0">
                <a:solidFill>
                  <a:schemeClr val="tx1"/>
                </a:solidFill>
                <a:effectLst/>
                <a:latin typeface="Gill Sans" charset="0"/>
                <a:ea typeface="+mn-ea"/>
                <a:cs typeface="+mn-cs"/>
              </a:rPr>
              <a:t>Um die Lektion abzuschließen, heben wir die wichtigsten Ideen hervor:</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Gill Sans" charset="0"/>
                <a:ea typeface="+mn-ea"/>
                <a:cs typeface="+mn-cs"/>
              </a:rPr>
              <a:t>Wirbelsäulenschmerzen haben eine hohe Prävalenz im klinischen Bereich und verursachen häufig eine Veränderung der Beweglichkeit der Wirbelsäule</a:t>
            </a:r>
            <a:r>
              <a:rPr lang="pl-PL" sz="1200" kern="1200" dirty="0">
                <a:solidFill>
                  <a:schemeClr val="tx1"/>
                </a:solidFill>
                <a:effectLst/>
                <a:latin typeface="Gill Sans" charset="0"/>
                <a:ea typeface="+mn-ea"/>
                <a:cs typeface="+mn-cs"/>
              </a:rPr>
              <a:t>.</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Gill Sans" charset="0"/>
                <a:ea typeface="+mn-ea"/>
                <a:cs typeface="+mn-cs"/>
              </a:rPr>
              <a:t>Die biomechanischen Analysetechniken, die es uns ermöglichen, die Festigkeit und Beweglichkeit der Wirbelsäule zu kennen, liefern objektive Informationen über ihre Funktionalität.</a:t>
            </a:r>
            <a:endParaRPr lang="es-ES" sz="1200" kern="1200" dirty="0">
              <a:solidFill>
                <a:schemeClr val="tx1"/>
              </a:solidFill>
              <a:effectLst/>
              <a:latin typeface="Gill Sans"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Gill Sans" charset="0"/>
                <a:ea typeface="+mn-ea"/>
                <a:cs typeface="+mn-cs"/>
              </a:rPr>
              <a:t>Der Bewegungsumfang sowohl der Lendenwirbelsäule als auch der Halswirbelsäule kann mit biomechanischen Analyseverfahren analysiert werden. Eingeschränkte Bewegungsbereiche sind ein häufiges Ergebnis bei Menschen mit Schmerzen.</a:t>
            </a:r>
            <a:endParaRPr lang="es-ES" sz="1200" kern="1200" dirty="0">
              <a:solidFill>
                <a:schemeClr val="tx1"/>
              </a:solidFill>
              <a:effectLst/>
              <a:latin typeface="Gill Sans"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Gill Sans" charset="0"/>
                <a:ea typeface="+mn-ea"/>
                <a:cs typeface="+mn-cs"/>
              </a:rPr>
              <a:t>Die Kraft kann auch bei Personen mit Schmerzen im unteren Rückenbereich beurteilt werden, hauptsächlich mit isokinetischen Systemen. Zu den häufigsten Ergebnissen gehören eine Abnahme der Kraft zusammen mit Veränderungen im Verhältnis zwischen Agonist und Antagonist der Muskeln.</a:t>
            </a:r>
            <a:endParaRPr lang="es-ES" sz="1200" kern="1200" dirty="0">
              <a:solidFill>
                <a:schemeClr val="tx1"/>
              </a:solidFill>
              <a:effectLst/>
              <a:latin typeface="Gill Sans"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Gill Sans" charset="0"/>
                <a:ea typeface="+mn-ea"/>
                <a:cs typeface="+mn-cs"/>
              </a:rPr>
              <a:t>Ein weiterer Test, der sich auf die Muskelaktivität bei Menschen mit Schmerzen im unteren Rücken bezieht, ist die Flexions-Relaxations-Analyse. Das Ergebnis dieses Tests ist normalerweise verändert, da das als myoelektrische Stille bekannte Phänomen verschwindet.</a:t>
            </a:r>
            <a:endParaRPr lang="es-ES" sz="1200" kern="1200" dirty="0">
              <a:solidFill>
                <a:schemeClr val="tx1"/>
              </a:solidFill>
              <a:effectLst/>
              <a:latin typeface="Gill Sans"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Gill Sans" charset="0"/>
                <a:ea typeface="+mn-ea"/>
                <a:cs typeface="+mn-cs"/>
              </a:rPr>
              <a:t>Die Bewegungsmuster bei Aktivitäten des täglichen Lebens können auch bei Menschen mit Kreuzschmerzen beurteilt werden. Die Ergebnisse dieser biomechanischen Analyse messen die funktionelle Veränderung und dienen als Leitfaden zur Überwachung des Patientenfortschritts.</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Gill Sans" charset="0"/>
                <a:ea typeface="+mn-ea"/>
                <a:cs typeface="+mn-cs"/>
              </a:rPr>
              <a:t>Um zuverlässige Ergebnisse zu erhalten, erfordern all diese Tests hoch </a:t>
            </a:r>
            <a:r>
              <a:rPr lang="en-US" sz="1200" kern="1200" dirty="0" err="1">
                <a:solidFill>
                  <a:schemeClr val="tx1"/>
                </a:solidFill>
                <a:effectLst/>
                <a:latin typeface="Gill Sans" charset="0"/>
                <a:ea typeface="+mn-ea"/>
                <a:cs typeface="+mn-cs"/>
              </a:rPr>
              <a:t>standardisierte </a:t>
            </a:r>
            <a:r>
              <a:rPr lang="en-US" sz="1200" kern="1200" dirty="0">
                <a:solidFill>
                  <a:schemeClr val="tx1"/>
                </a:solidFill>
                <a:effectLst/>
                <a:latin typeface="Gill Sans" charset="0"/>
                <a:ea typeface="+mn-ea"/>
                <a:cs typeface="+mn-cs"/>
              </a:rPr>
              <a:t>Messprotokolle und eine gute Beherrschung der angewandten Aufzeichnungstechniken. </a:t>
            </a:r>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37</a:t>
            </a:fld>
            <a:endParaRPr lang="pl-PL" altLang="pl-PL"/>
          </a:p>
        </p:txBody>
      </p:sp>
    </p:spTree>
    <p:extLst>
      <p:ext uri="{BB962C8B-B14F-4D97-AF65-F5344CB8AC3E}">
        <p14:creationId xmlns:p14="http://schemas.microsoft.com/office/powerpoint/2010/main" val="109666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45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8205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5849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3955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Fällt dieser Datensatz unter irgendeine Art von Analyse?</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849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Um die Ergebnisse zu verstehen, ist es ratsam, jedem auf der Folie hervorgehobenen Abschnitt zu folgen, wenn Sie diese im Unterricht mit den Schülern besprechen. </a:t>
            </a:r>
            <a:endParaRPr lang="es-ES" dirty="0"/>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Welche Messmittel wurden verwendet?</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Was stellt diese Grafik dar?</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n-US" dirty="0"/>
              <a:t>Wie würden Sie dieses Ergebnis interpretieren? </a:t>
            </a: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10</a:t>
            </a:fld>
            <a:endParaRPr lang="pl-PL" altLang="pl-PL"/>
          </a:p>
        </p:txBody>
      </p:sp>
    </p:spTree>
    <p:extLst>
      <p:ext uri="{BB962C8B-B14F-4D97-AF65-F5344CB8AC3E}">
        <p14:creationId xmlns:p14="http://schemas.microsoft.com/office/powerpoint/2010/main" val="309692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950691861"/>
      </p:ext>
    </p:extLst>
  </p:cSld>
  <p:clrMapOvr>
    <a:masterClrMapping/>
  </p:clrMapOvr>
  <p:transition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4020559"/>
      </p:ext>
    </p:extLst>
  </p:cSld>
  <p:clrMapOvr>
    <a:masterClrMapping/>
  </p:clrMapOvr>
  <p:transition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880470734"/>
      </p:ext>
    </p:extLst>
  </p:cSld>
  <p:clrMapOvr>
    <a:masterClrMapping/>
  </p:clrMapOvr>
  <p:transition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536877924"/>
      </p:ext>
    </p:extLst>
  </p:cSld>
  <p:clrMapOvr>
    <a:masterClrMapping/>
  </p:clrMapOvr>
  <p:transition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76767830"/>
      </p:ext>
    </p:extLst>
  </p:cSld>
  <p:clrMapOvr>
    <a:masterClrMapping/>
  </p:clrMapOvr>
  <p:transition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88848974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04/07/2021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43891"/>
      </p:ext>
    </p:extLst>
  </p:cSld>
  <p:clrMapOvr>
    <a:masterClrMapping/>
  </p:clrMapOvr>
  <p:transition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434997439"/>
      </p:ext>
    </p:extLst>
  </p:cSld>
  <p:clrMapOvr>
    <a:masterClrMapping/>
  </p:clrMapOvr>
  <p:transition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209782813"/>
      </p:ext>
    </p:extLst>
  </p:cSld>
  <p:clrMapOvr>
    <a:masterClrMapping/>
  </p:clrMapOvr>
  <p:transition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61787829"/>
      </p:ext>
    </p:extLst>
  </p:cSld>
  <p:clrMapOvr>
    <a:masterClrMapping/>
  </p:clrMapOvr>
  <p:transition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172240965"/>
      </p:ext>
    </p:extLst>
  </p:cSld>
  <p:clrMapOvr>
    <a:masterClrMapping/>
  </p:clrMapOvr>
  <p:transition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04F1773-214C-485E-9D08-D2B26135E536}" type="datetimeFigureOut">
              <a:rPr lang="es-ES" smtClean="0"/>
              <a:pPr/>
              <a:t>04/07/2021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a:t>
            </a:fld>
            <a:endParaRPr lang="es-ES"/>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2621562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endParaRPr lang="es-ES_tradnl" dirty="0"/>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15366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4.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3.gif"/><Relationship Id="rId2" Type="http://schemas.openxmlformats.org/officeDocument/2006/relationships/slideLayout" Target="../slideLayouts/slideLayout4.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image" Target="../media/image11.png"/><Relationship Id="rId20" Type="http://schemas.openxmlformats.org/officeDocument/2006/relationships/image" Target="../media/image14.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0.jpg"/><Relationship Id="rId10" Type="http://schemas.openxmlformats.org/officeDocument/2006/relationships/slideLayout" Target="../slideLayouts/slideLayout23.xml"/><Relationship Id="rId19" Type="http://schemas.openxmlformats.org/officeDocument/2006/relationships/image" Target="../media/image13.gi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5FFA1B7F-1890-5243-8A2B-FF158DD8C257}"/>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F512B121-1C19-D24A-BF51-A54E615A46B7}"/>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74D97EA2-161C-3C46-BE07-7AD08F8DC0EA}"/>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6143AB38-07DB-8D43-9AC9-4CC3E387DB82}"/>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65093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preguntamos.blogspot.com/2011/11/como-hacer-grupos-de-trabajo-en-el.html"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MODUL BIOMECHANIK DER WIRBELSÄULE </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Didaktische Einheit D: INSTRUMENTELLE ANALYSE DER WIRBELSÄULE</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D.5. Wie interpretiere ich einen Bericht über eine biomechanische instrumentelle Analyse in einem Fall von Wirbelsäulenpathologie? </a:t>
            </a:r>
            <a:endParaRPr lang="pl-PL"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CAE5E-6456-47FA-A3DB-1E90AD820332}"/>
              </a:ext>
            </a:extLst>
          </p:cNvPr>
          <p:cNvSpPr>
            <a:spLocks noGrp="1"/>
          </p:cNvSpPr>
          <p:nvPr>
            <p:ph type="title"/>
          </p:nvPr>
        </p:nvSpPr>
        <p:spPr>
          <a:xfrm>
            <a:off x="611560" y="795173"/>
            <a:ext cx="8194096" cy="604837"/>
          </a:xfrm>
        </p:spPr>
        <p:txBody>
          <a:bodyPr/>
          <a:lstStyle/>
          <a:p>
            <a:r>
              <a:rPr lang="es-ES" sz="2200" dirty="0" err="1">
                <a:solidFill>
                  <a:schemeClr val="accent2">
                    <a:lumMod val="75000"/>
                  </a:schemeClr>
                </a:solidFill>
                <a:latin typeface="+mn-lt"/>
              </a:rPr>
              <a:t>Bewertung des Flexions-Relaxations-Phänomens</a:t>
            </a:r>
            <a:endParaRPr lang="es-ES" sz="2200" dirty="0">
              <a:solidFill>
                <a:schemeClr val="accent2">
                  <a:lumMod val="75000"/>
                </a:schemeClr>
              </a:solidFill>
              <a:latin typeface="+mn-lt"/>
            </a:endParaRPr>
          </a:p>
        </p:txBody>
      </p:sp>
      <p:sp>
        <p:nvSpPr>
          <p:cNvPr id="6" name="Rectángulo 5">
            <a:extLst>
              <a:ext uri="{FF2B5EF4-FFF2-40B4-BE49-F238E27FC236}">
                <a16:creationId xmlns:a16="http://schemas.microsoft.com/office/drawing/2014/main" id="{0697B435-6D94-4B1F-BBF4-AC3A62154926}"/>
              </a:ext>
            </a:extLst>
          </p:cNvPr>
          <p:cNvSpPr/>
          <p:nvPr/>
        </p:nvSpPr>
        <p:spPr>
          <a:xfrm>
            <a:off x="4572000" y="1997839"/>
            <a:ext cx="4233656" cy="3170099"/>
          </a:xfrm>
          <a:prstGeom prst="rect">
            <a:avLst/>
          </a:prstGeom>
        </p:spPr>
        <p:txBody>
          <a:bodyPr wrap="square">
            <a:spAutoFit/>
          </a:bodyPr>
          <a:lstStyle/>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MESSGERÄTE: </a:t>
            </a:r>
            <a:r>
              <a:rPr lang="es-ES" sz="2000" b="0" dirty="0" err="1">
                <a:solidFill>
                  <a:schemeClr val="accent2">
                    <a:lumMod val="75000"/>
                  </a:schemeClr>
                </a:solidFill>
                <a:latin typeface="+mn-lt"/>
                <a:ea typeface="Times New Roman" panose="02020603050405020304" pitchFamily="18" charset="0"/>
                <a:cs typeface="Times New Roman" panose="02020603050405020304" pitchFamily="18" charset="0"/>
              </a:rPr>
              <a:t>Oberflächen-Elektromyographie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a:t>
            </a:r>
            <a:r>
              <a:rPr lang="es-ES" sz="2000" b="0" dirty="0" err="1">
                <a:solidFill>
                  <a:schemeClr val="accent2">
                    <a:lumMod val="75000"/>
                  </a:schemeClr>
                </a:solidFill>
                <a:latin typeface="+mn-lt"/>
                <a:ea typeface="Times New Roman" panose="02020603050405020304" pitchFamily="18" charset="0"/>
                <a:cs typeface="Times New Roman" panose="02020603050405020304" pitchFamily="18" charset="0"/>
              </a:rPr>
              <a:t>sEMG)</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a:t>
            </a:r>
          </a:p>
          <a:p>
            <a:pPr lvl="0" algn="just">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GRAFIK: </a:t>
            </a:r>
            <a:r>
              <a:rPr lang="en-US" sz="2000" b="0" dirty="0">
                <a:solidFill>
                  <a:schemeClr val="accent2">
                    <a:lumMod val="75000"/>
                  </a:schemeClr>
                </a:solidFill>
                <a:latin typeface="+mn-lt"/>
                <a:cs typeface="Times New Roman" panose="02020603050405020304" pitchFamily="18" charset="0"/>
              </a:rPr>
              <a:t>Kinematische und EMG-Ergebnisse während des Flexions-Relaxations-Tests der Lendenwirbelsäule.</a:t>
            </a:r>
          </a:p>
          <a:p>
            <a:pPr lvl="0" algn="just">
              <a:spcAft>
                <a:spcPts val="0"/>
              </a:spcAft>
              <a:defRPr/>
            </a:pPr>
            <a:endParaRPr lang="es-ES" sz="2000" b="0" dirty="0">
              <a:solidFill>
                <a:schemeClr val="accent2">
                  <a:lumMod val="75000"/>
                </a:schemeClr>
              </a:solidFill>
              <a:latin typeface="+mn-lt"/>
              <a:cs typeface="Times New Roman" panose="02020603050405020304" pitchFamily="18" charset="0"/>
            </a:endParaRPr>
          </a:p>
          <a:p>
            <a:pPr lvl="0" algn="just">
              <a:spcAft>
                <a:spcPts val="0"/>
              </a:spcAft>
            </a:pPr>
            <a:r>
              <a:rPr lang="en-US" sz="2000" dirty="0">
                <a:solidFill>
                  <a:schemeClr val="accent2">
                    <a:lumMod val="75000"/>
                  </a:schemeClr>
                </a:solidFill>
                <a:latin typeface="+mn-lt"/>
                <a:cs typeface="Times New Roman" panose="02020603050405020304" pitchFamily="18" charset="0"/>
              </a:rPr>
              <a:t>INTERPRETATION DES ERGEBNISSES</a:t>
            </a:r>
            <a:r>
              <a:rPr lang="es-ES" sz="2000" b="0" dirty="0">
                <a:solidFill>
                  <a:schemeClr val="accent2">
                    <a:lumMod val="75000"/>
                  </a:schemeClr>
                </a:solidFill>
                <a:latin typeface="+mn-lt"/>
                <a:cs typeface="Times New Roman" panose="02020603050405020304" pitchFamily="18" charset="0"/>
              </a:rPr>
              <a:t>: </a:t>
            </a:r>
            <a:r>
              <a:rPr lang="en-US" sz="2000" b="0" dirty="0">
                <a:solidFill>
                  <a:schemeClr val="accent2">
                    <a:lumMod val="75000"/>
                  </a:schemeClr>
                </a:solidFill>
                <a:latin typeface="+mn-lt"/>
                <a:cs typeface="Times New Roman" panose="02020603050405020304" pitchFamily="18" charset="0"/>
              </a:rPr>
              <a:t>Bei maximaler Wirbelsäulenflexion wird keine myoelektrische Stille beobachtet</a:t>
            </a:r>
            <a:r>
              <a:rPr lang="es-ES" sz="2000" b="0" dirty="0">
                <a:solidFill>
                  <a:schemeClr val="accent2">
                    <a:lumMod val="75000"/>
                  </a:schemeClr>
                </a:solidFill>
                <a:latin typeface="+mn-lt"/>
                <a:cs typeface="Times New Roman" panose="02020603050405020304" pitchFamily="18" charset="0"/>
              </a:rPr>
              <a:t>.</a:t>
            </a:r>
          </a:p>
        </p:txBody>
      </p:sp>
      <p:graphicFrame>
        <p:nvGraphicFramePr>
          <p:cNvPr id="7" name="Objeto 6">
            <a:extLst>
              <a:ext uri="{FF2B5EF4-FFF2-40B4-BE49-F238E27FC236}">
                <a16:creationId xmlns:a16="http://schemas.microsoft.com/office/drawing/2014/main" id="{EDB54E7F-E445-4552-ACFF-7688CC0B6288}"/>
              </a:ext>
            </a:extLst>
          </p:cNvPr>
          <p:cNvGraphicFramePr>
            <a:graphicFrameLocks noChangeAspect="1"/>
          </p:cNvGraphicFramePr>
          <p:nvPr>
            <p:extLst>
              <p:ext uri="{D42A27DB-BD31-4B8C-83A1-F6EECF244321}">
                <p14:modId xmlns:p14="http://schemas.microsoft.com/office/powerpoint/2010/main" val="152687535"/>
              </p:ext>
            </p:extLst>
          </p:nvPr>
        </p:nvGraphicFramePr>
        <p:xfrm>
          <a:off x="467544" y="1814211"/>
          <a:ext cx="3621088" cy="3065462"/>
        </p:xfrm>
        <a:graphic>
          <a:graphicData uri="http://schemas.openxmlformats.org/presentationml/2006/ole">
            <mc:AlternateContent xmlns:mc="http://schemas.openxmlformats.org/markup-compatibility/2006">
              <mc:Choice xmlns:v="urn:schemas-microsoft-com:vml" Requires="v">
                <p:oleObj name="Imagen de mapa de bits" r:id="rId3" imgW="6114286" imgH="4525007" progId="Paint.Picture">
                  <p:embed/>
                </p:oleObj>
              </mc:Choice>
              <mc:Fallback>
                <p:oleObj name="Imagen de mapa de bits" r:id="rId3" imgW="6114286" imgH="452500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4456" r="3120" b="-6285"/>
                      <a:stretch>
                        <a:fillRect/>
                      </a:stretch>
                    </p:blipFill>
                    <p:spPr bwMode="auto">
                      <a:xfrm>
                        <a:off x="467544" y="1814211"/>
                        <a:ext cx="3621088" cy="306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3850611"/>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s-ES" sz="2200" dirty="0" err="1">
                <a:solidFill>
                  <a:schemeClr val="accent2">
                    <a:lumMod val="75000"/>
                  </a:schemeClr>
                </a:solidFill>
                <a:latin typeface="+mn-lt"/>
              </a:rPr>
              <a:t>Beispielergebnis</a:t>
            </a:r>
            <a:endParaRPr lang="es-ES" sz="2200" dirty="0">
              <a:solidFill>
                <a:schemeClr val="accent2">
                  <a:lumMod val="75000"/>
                </a:schemeClr>
              </a:solidFill>
              <a:latin typeface="+mn-lt"/>
            </a:endParaRPr>
          </a:p>
        </p:txBody>
      </p:sp>
      <p:sp>
        <p:nvSpPr>
          <p:cNvPr id="5" name="CuadroTexto 4">
            <a:extLst>
              <a:ext uri="{FF2B5EF4-FFF2-40B4-BE49-F238E27FC236}">
                <a16:creationId xmlns:a16="http://schemas.microsoft.com/office/drawing/2014/main" id="{0AEE2AE8-420C-4090-AEE1-C362C1593623}"/>
              </a:ext>
            </a:extLst>
          </p:cNvPr>
          <p:cNvSpPr txBox="1"/>
          <p:nvPr/>
        </p:nvSpPr>
        <p:spPr>
          <a:xfrm>
            <a:off x="5292080" y="6017915"/>
            <a:ext cx="443865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3" tooltip="http://preguntamos.blogspot.com/2011/11/como-hacer-grupos-de-trabajo-en-el.html"/>
              </a:rPr>
              <a:t>Dieses Foto </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von Autor unbekannt ist lizenziert unter </a:t>
            </a:r>
            <a:r>
              <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4" tooltip="https://creativecommons.org/licenses/by-nc-sa/3.0/"/>
              </a:rPr>
              <a:t>CC BY-SA-NC Lizenz.</a:t>
            </a:r>
            <a:endParaRPr kumimoji="0" lang="es-ES"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5"/>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59C5341-6874-44B4-A850-F0F65DFB4010}"/>
              </a:ext>
            </a:extLst>
          </p:cNvPr>
          <p:cNvSpPr>
            <a:spLocks noGrp="1"/>
          </p:cNvSpPr>
          <p:nvPr>
            <p:ph type="ctrTitle"/>
          </p:nvPr>
        </p:nvSpPr>
        <p:spPr>
          <a:xfrm>
            <a:off x="648680" y="1411615"/>
            <a:ext cx="7846640" cy="3096344"/>
          </a:xfrm>
        </p:spPr>
        <p:txBody>
          <a:bodyPr/>
          <a:lstStyle/>
          <a:p>
            <a:pPr algn="l"/>
            <a:r>
              <a:rPr lang="en-US" sz="1800" b="0" dirty="0">
                <a:solidFill>
                  <a:schemeClr val="accent2">
                    <a:lumMod val="75000"/>
                  </a:schemeClr>
                </a:solidFill>
                <a:latin typeface="+mn-lt"/>
              </a:rPr>
              <a:t>30-jährige Patientin.</a:t>
            </a:r>
            <a:br>
              <a:rPr lang="en-US" sz="1800" b="0" dirty="0">
                <a:solidFill>
                  <a:schemeClr val="accent2">
                    <a:lumMod val="75000"/>
                  </a:schemeClr>
                </a:solidFill>
                <a:latin typeface="+mn-lt"/>
              </a:rPr>
            </a:br>
            <a:r>
              <a:rPr lang="en-US" sz="1800" b="0" dirty="0">
                <a:solidFill>
                  <a:schemeClr val="accent2">
                    <a:lumMod val="75000"/>
                  </a:schemeClr>
                </a:solidFill>
                <a:latin typeface="+mn-lt"/>
              </a:rPr>
              <a:t>Sie arbeitet als Sachbearbeiterin.</a:t>
            </a:r>
            <a:br>
              <a:rPr lang="en-US" sz="1800" b="0" dirty="0">
                <a:solidFill>
                  <a:schemeClr val="accent2">
                    <a:lumMod val="75000"/>
                  </a:schemeClr>
                </a:solidFill>
                <a:latin typeface="+mn-lt"/>
              </a:rPr>
            </a:br>
            <a:r>
              <a:rPr lang="en-US" sz="1800" b="0" dirty="0">
                <a:solidFill>
                  <a:schemeClr val="accent2">
                    <a:lumMod val="75000"/>
                  </a:schemeClr>
                </a:solidFill>
                <a:latin typeface="+mn-lt"/>
              </a:rPr>
              <a:t>Sie hatte vor 2 Wochen einen Auffahrunfall.</a:t>
            </a:r>
            <a:br>
              <a:rPr lang="en-US" sz="1800" b="0" dirty="0">
                <a:solidFill>
                  <a:schemeClr val="accent2">
                    <a:lumMod val="75000"/>
                  </a:schemeClr>
                </a:solidFill>
                <a:latin typeface="+mn-lt"/>
              </a:rPr>
            </a:br>
            <a:r>
              <a:rPr lang="en-US" sz="1800" b="0" dirty="0">
                <a:solidFill>
                  <a:schemeClr val="accent2">
                    <a:lumMod val="75000"/>
                  </a:schemeClr>
                </a:solidFill>
                <a:latin typeface="+mn-lt"/>
              </a:rPr>
              <a:t>Schmerzen in der Halswirbelsäule.</a:t>
            </a:r>
            <a:br>
              <a:rPr lang="en-US" sz="1800" b="0" dirty="0">
                <a:solidFill>
                  <a:schemeClr val="accent2">
                    <a:lumMod val="75000"/>
                  </a:schemeClr>
                </a:solidFill>
                <a:latin typeface="+mn-lt"/>
              </a:rPr>
            </a:br>
            <a:r>
              <a:rPr lang="en-US" sz="1800" b="0" dirty="0">
                <a:solidFill>
                  <a:schemeClr val="accent2">
                    <a:lumMod val="75000"/>
                  </a:schemeClr>
                </a:solidFill>
                <a:latin typeface="+mn-lt"/>
              </a:rPr>
              <a:t>Behandlung: zervikale Ruhigstellung und Analgetika.</a:t>
            </a:r>
            <a:br>
              <a:rPr lang="en-US" sz="1800" b="0" dirty="0">
                <a:solidFill>
                  <a:schemeClr val="accent2">
                    <a:lumMod val="75000"/>
                  </a:schemeClr>
                </a:solidFill>
                <a:latin typeface="+mn-lt"/>
              </a:rPr>
            </a:br>
            <a:r>
              <a:rPr lang="en-US" sz="1800" b="0" dirty="0">
                <a:solidFill>
                  <a:schemeClr val="accent2">
                    <a:lumMod val="75000"/>
                  </a:schemeClr>
                </a:solidFill>
                <a:latin typeface="+mn-lt"/>
              </a:rPr>
              <a:t>Nach Aufhebung der Ruhigstellung (eine Woche nach dem Unfall) berichtet die Patientin über eingeschränkte Mobilität aufgrund von Schmerzen.</a:t>
            </a:r>
            <a:br>
              <a:rPr lang="en-US" sz="1800" b="0" dirty="0">
                <a:solidFill>
                  <a:schemeClr val="accent2">
                    <a:lumMod val="75000"/>
                  </a:schemeClr>
                </a:solidFill>
                <a:latin typeface="+mn-lt"/>
              </a:rPr>
            </a:br>
            <a:r>
              <a:rPr lang="en-US" sz="1800" b="0" dirty="0">
                <a:solidFill>
                  <a:schemeClr val="accent2">
                    <a:lumMod val="75000"/>
                  </a:schemeClr>
                </a:solidFill>
                <a:latin typeface="+mn-lt"/>
              </a:rPr>
              <a:t>Sie wird in das Biomechanik-Labor überwiesen, um die zervikale Mobilität zu beurteilen und eine Rehabilitationsbehandlung zu verordnen.</a:t>
            </a:r>
            <a:br>
              <a:rPr lang="en-US" sz="1800" b="0" dirty="0">
                <a:solidFill>
                  <a:schemeClr val="accent2">
                    <a:lumMod val="75000"/>
                  </a:schemeClr>
                </a:solidFill>
                <a:latin typeface="+mn-lt"/>
              </a:rPr>
            </a:br>
            <a:br>
              <a:rPr lang="en-US" sz="1800" b="0" dirty="0">
                <a:solidFill>
                  <a:schemeClr val="accent2">
                    <a:lumMod val="75000"/>
                  </a:schemeClr>
                </a:solidFill>
                <a:latin typeface="+mn-lt"/>
              </a:rPr>
            </a:br>
            <a:r>
              <a:rPr lang="en-US" sz="1800" b="0" dirty="0">
                <a:solidFill>
                  <a:schemeClr val="accent2">
                    <a:lumMod val="75000"/>
                  </a:schemeClr>
                </a:solidFill>
                <a:latin typeface="+mn-lt"/>
              </a:rPr>
              <a:t>Bei der </a:t>
            </a:r>
            <a:r>
              <a:rPr lang="en-US" sz="1800" dirty="0">
                <a:solidFill>
                  <a:schemeClr val="accent2">
                    <a:lumMod val="75000"/>
                  </a:schemeClr>
                </a:solidFill>
                <a:latin typeface="+mn-lt"/>
              </a:rPr>
              <a:t>körperlichen Untersuchung </a:t>
            </a:r>
            <a:r>
              <a:rPr lang="en-US" sz="1800" b="0" dirty="0">
                <a:solidFill>
                  <a:schemeClr val="accent2">
                    <a:lumMod val="75000"/>
                  </a:schemeClr>
                </a:solidFill>
                <a:latin typeface="+mn-lt"/>
              </a:rPr>
              <a:t>fällt vor allem die eingeschränkte aktive Beweglichkeit in den letzten Graden aller Bewegungen auf, bei erhaltener passiver Beweglichkeit, die jedoch schmerzhaft ist. Bei der Palpation: symmetrischer Muskeltonus mit schmerzhaften Punkten in der linken Schläfenregion und im rechten Trapezius.</a:t>
            </a:r>
            <a:br>
              <a:rPr lang="en-US" sz="1800" b="0" dirty="0">
                <a:solidFill>
                  <a:schemeClr val="accent2">
                    <a:lumMod val="75000"/>
                  </a:schemeClr>
                </a:solidFill>
                <a:latin typeface="+mn-lt"/>
              </a:rPr>
            </a:br>
            <a:br>
              <a:rPr lang="es-ES" sz="1800" b="0" dirty="0">
                <a:latin typeface="+mn-lt"/>
              </a:rPr>
            </a:br>
            <a:endParaRPr lang="es-ES" sz="1800" b="0" dirty="0">
              <a:latin typeface="+mn-lt"/>
            </a:endParaRPr>
          </a:p>
        </p:txBody>
      </p:sp>
      <p:sp>
        <p:nvSpPr>
          <p:cNvPr id="8" name="CuadroTexto 7">
            <a:extLst>
              <a:ext uri="{FF2B5EF4-FFF2-40B4-BE49-F238E27FC236}">
                <a16:creationId xmlns:a16="http://schemas.microsoft.com/office/drawing/2014/main" id="{CB8CC71D-D2E3-42F7-A071-B77A96D333CE}"/>
              </a:ext>
            </a:extLst>
          </p:cNvPr>
          <p:cNvSpPr txBox="1"/>
          <p:nvPr/>
        </p:nvSpPr>
        <p:spPr>
          <a:xfrm>
            <a:off x="3131840" y="980728"/>
            <a:ext cx="4176464" cy="430887"/>
          </a:xfrm>
          <a:prstGeom prst="rect">
            <a:avLst/>
          </a:prstGeom>
          <a:noFill/>
        </p:spPr>
        <p:txBody>
          <a:bodyPr wrap="square" rtlCol="0">
            <a:spAutoFit/>
          </a:bodyPr>
          <a:lstStyle/>
          <a:p>
            <a:r>
              <a:rPr lang="es-ES" sz="2200" dirty="0">
                <a:solidFill>
                  <a:schemeClr val="accent2">
                    <a:lumMod val="75000"/>
                  </a:schemeClr>
                </a:solidFill>
              </a:rPr>
              <a:t>Zervikaler </a:t>
            </a:r>
            <a:r>
              <a:rPr lang="es-ES" sz="2200" dirty="0" err="1">
                <a:solidFill>
                  <a:schemeClr val="accent2">
                    <a:lumMod val="75000"/>
                  </a:schemeClr>
                </a:solidFill>
              </a:rPr>
              <a:t>klinischer </a:t>
            </a:r>
            <a:r>
              <a:rPr lang="es-ES" sz="2200" dirty="0">
                <a:solidFill>
                  <a:schemeClr val="accent2">
                    <a:lumMod val="75000"/>
                  </a:schemeClr>
                </a:solidFill>
              </a:rPr>
              <a:t>Fall</a:t>
            </a:r>
          </a:p>
        </p:txBody>
      </p:sp>
    </p:spTree>
    <p:extLst>
      <p:ext uri="{BB962C8B-B14F-4D97-AF65-F5344CB8AC3E}">
        <p14:creationId xmlns:p14="http://schemas.microsoft.com/office/powerpoint/2010/main" val="3948658941"/>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836712"/>
            <a:ext cx="8280920" cy="4608512"/>
          </a:xfrm>
        </p:spPr>
        <p:txBody>
          <a:bodyPr/>
          <a:lstStyle/>
          <a:p>
            <a:pPr algn="l"/>
            <a:r>
              <a:rPr lang="en-US" sz="1600" b="0" dirty="0">
                <a:solidFill>
                  <a:schemeClr val="accent2">
                    <a:lumMod val="75000"/>
                  </a:schemeClr>
                </a:solidFill>
                <a:latin typeface="+mn-lt"/>
              </a:rPr>
              <a:t>Die Ergebnisse der in einem Fall durchgeführten funktionellen Beurteilung der Halswirbelsäule werden im Folgenden besprochen. Dieser Test analysiert </a:t>
            </a:r>
            <a:r>
              <a:rPr lang="en-US" sz="1600" dirty="0">
                <a:solidFill>
                  <a:schemeClr val="accent2">
                    <a:lumMod val="75000"/>
                  </a:schemeClr>
                </a:solidFill>
                <a:latin typeface="+mn-lt"/>
              </a:rPr>
              <a:t>kinematisch </a:t>
            </a:r>
            <a:r>
              <a:rPr lang="en-US" sz="1600" b="0" dirty="0">
                <a:solidFill>
                  <a:schemeClr val="accent2">
                    <a:lumMod val="75000"/>
                  </a:schemeClr>
                </a:solidFill>
                <a:latin typeface="+mn-lt"/>
              </a:rPr>
              <a:t>die Bewegung der Halswirbelsäule bei einfachen Aktivitäten, um abnormale oder nicht-funktionelle Bewegungen sekundär zu Halswirbelsäulenschmerzen zu erkennen.</a:t>
            </a:r>
            <a:br>
              <a:rPr lang="en-US" sz="1600" b="0" dirty="0">
                <a:solidFill>
                  <a:schemeClr val="accent2">
                    <a:lumMod val="75000"/>
                  </a:schemeClr>
                </a:solidFill>
                <a:latin typeface="+mn-lt"/>
              </a:rPr>
            </a:br>
            <a:br>
              <a:rPr lang="en-US" sz="1600" b="0" dirty="0">
                <a:solidFill>
                  <a:schemeClr val="accent2">
                    <a:lumMod val="75000"/>
                  </a:schemeClr>
                </a:solidFill>
                <a:latin typeface="+mn-lt"/>
              </a:rPr>
            </a:br>
            <a:r>
              <a:rPr lang="en-US" sz="1600" b="0" dirty="0">
                <a:solidFill>
                  <a:schemeClr val="accent2">
                    <a:lumMod val="75000"/>
                  </a:schemeClr>
                </a:solidFill>
                <a:latin typeface="+mn-lt"/>
              </a:rPr>
              <a:t>Es wurde das NEDCERVICAL/IBV-Beurteilungsgerät verwendet und die Aufzeichnungstechnik war Photogrammetrie.</a:t>
            </a:r>
            <a:br>
              <a:rPr lang="en-US" sz="1600" b="0" dirty="0">
                <a:solidFill>
                  <a:schemeClr val="accent2">
                    <a:lumMod val="75000"/>
                  </a:schemeClr>
                </a:solidFill>
                <a:latin typeface="+mn-lt"/>
              </a:rPr>
            </a:br>
            <a:br>
              <a:rPr lang="en-US" sz="1600" b="0" dirty="0">
                <a:solidFill>
                  <a:schemeClr val="accent2">
                    <a:lumMod val="75000"/>
                  </a:schemeClr>
                </a:solidFill>
                <a:latin typeface="+mn-lt"/>
              </a:rPr>
            </a:br>
            <a:r>
              <a:rPr lang="en-US" sz="1600" b="0" dirty="0">
                <a:solidFill>
                  <a:schemeClr val="accent2">
                    <a:lumMod val="75000"/>
                  </a:schemeClr>
                </a:solidFill>
                <a:latin typeface="+mn-lt"/>
              </a:rPr>
              <a:t>Zur Durchführung der Beurteilung vergleicht das System die erhaltenen Parameter mit denen einer Gruppe von Probanden, deren Eigenschaften mit denen des Patienten vergleichbar sind (Datenbanken, die aus normalen und pathologischen Probanden bestehen, segmentiert nach Alter und Geschlecht). </a:t>
            </a:r>
            <a:br>
              <a:rPr lang="en-US" sz="1600" b="0" dirty="0">
                <a:solidFill>
                  <a:schemeClr val="accent2">
                    <a:lumMod val="75000"/>
                  </a:schemeClr>
                </a:solidFill>
                <a:latin typeface="+mn-lt"/>
              </a:rPr>
            </a:br>
            <a:br>
              <a:rPr lang="en-US" sz="1600" b="0" dirty="0">
                <a:solidFill>
                  <a:schemeClr val="accent2">
                    <a:lumMod val="75000"/>
                  </a:schemeClr>
                </a:solidFill>
                <a:latin typeface="+mn-lt"/>
              </a:rPr>
            </a:br>
            <a:r>
              <a:rPr lang="en-US" sz="1600" b="0" dirty="0">
                <a:solidFill>
                  <a:schemeClr val="accent2">
                    <a:lumMod val="75000"/>
                  </a:schemeClr>
                </a:solidFill>
                <a:latin typeface="+mn-lt"/>
              </a:rPr>
              <a:t>Das Bewertungsprotokoll ist </a:t>
            </a:r>
            <a:r>
              <a:rPr lang="en-US" sz="1600" b="0" dirty="0" err="1">
                <a:solidFill>
                  <a:schemeClr val="accent2">
                    <a:lumMod val="75000"/>
                  </a:schemeClr>
                </a:solidFill>
                <a:latin typeface="+mn-lt"/>
              </a:rPr>
              <a:t>standardisiert </a:t>
            </a:r>
            <a:r>
              <a:rPr lang="en-US" sz="1600" b="0" dirty="0">
                <a:solidFill>
                  <a:schemeClr val="accent2">
                    <a:lumMod val="75000"/>
                  </a:schemeClr>
                </a:solidFill>
                <a:latin typeface="+mn-lt"/>
              </a:rPr>
              <a:t>und besteht aus zwei Bewegungen:</a:t>
            </a:r>
            <a:br>
              <a:rPr lang="en-US" sz="1600" b="0" dirty="0">
                <a:solidFill>
                  <a:schemeClr val="accent2">
                    <a:lumMod val="75000"/>
                  </a:schemeClr>
                </a:solidFill>
                <a:latin typeface="+mn-lt"/>
              </a:rPr>
            </a:br>
            <a:br>
              <a:rPr lang="en-US" sz="1600" b="0" dirty="0">
                <a:solidFill>
                  <a:schemeClr val="accent2">
                    <a:lumMod val="75000"/>
                  </a:schemeClr>
                </a:solidFill>
                <a:latin typeface="+mn-lt"/>
              </a:rPr>
            </a:br>
            <a:r>
              <a:rPr lang="en-US" sz="1600" b="0" dirty="0">
                <a:solidFill>
                  <a:schemeClr val="accent2">
                    <a:lumMod val="75000"/>
                  </a:schemeClr>
                </a:solidFill>
                <a:latin typeface="+mn-lt"/>
              </a:rPr>
              <a:t>	</a:t>
            </a:r>
            <a:r>
              <a:rPr lang="en-US" sz="1600" dirty="0">
                <a:solidFill>
                  <a:schemeClr val="accent2">
                    <a:lumMod val="75000"/>
                  </a:schemeClr>
                </a:solidFill>
                <a:latin typeface="+mn-lt"/>
              </a:rPr>
              <a:t>Limit-Test</a:t>
            </a:r>
            <a:r>
              <a:rPr lang="en-US" sz="1600" b="0" dirty="0">
                <a:solidFill>
                  <a:schemeClr val="accent2">
                    <a:lumMod val="75000"/>
                  </a:schemeClr>
                </a:solidFill>
                <a:latin typeface="+mn-lt"/>
              </a:rPr>
              <a:t>: Er analysiert die funktionellen Grenzen der Bewegung in jeder Raumrichtung.</a:t>
            </a:r>
            <a:br>
              <a:rPr lang="en-US" sz="1600" b="0" dirty="0">
                <a:solidFill>
                  <a:schemeClr val="accent2">
                    <a:lumMod val="75000"/>
                  </a:schemeClr>
                </a:solidFill>
                <a:latin typeface="+mn-lt"/>
              </a:rPr>
            </a:br>
            <a:br>
              <a:rPr lang="en-US" sz="1600" b="0" dirty="0">
                <a:solidFill>
                  <a:schemeClr val="accent2">
                    <a:lumMod val="75000"/>
                  </a:schemeClr>
                </a:solidFill>
                <a:latin typeface="+mn-lt"/>
              </a:rPr>
            </a:br>
            <a:r>
              <a:rPr lang="en-US" sz="1600" b="0" dirty="0">
                <a:solidFill>
                  <a:schemeClr val="accent2">
                    <a:lumMod val="75000"/>
                  </a:schemeClr>
                </a:solidFill>
                <a:latin typeface="+mn-lt"/>
              </a:rPr>
              <a:t>	</a:t>
            </a:r>
            <a:r>
              <a:rPr lang="en-US" sz="1600" dirty="0">
                <a:solidFill>
                  <a:schemeClr val="accent2">
                    <a:lumMod val="75000"/>
                  </a:schemeClr>
                </a:solidFill>
                <a:latin typeface="+mn-lt"/>
              </a:rPr>
              <a:t>Funktionstest (oder Lampentest): </a:t>
            </a:r>
            <a:r>
              <a:rPr lang="en-US" sz="1600" b="0" dirty="0">
                <a:solidFill>
                  <a:schemeClr val="accent2">
                    <a:lumMod val="75000"/>
                  </a:schemeClr>
                </a:solidFill>
                <a:latin typeface="+mn-lt"/>
              </a:rPr>
              <a:t>er analysiert die Bewegung der Halswirbelsäule, während die Patientin ihren Blick auf die an der Decke angebrachten Lampen richtet. </a:t>
            </a:r>
          </a:p>
        </p:txBody>
      </p:sp>
    </p:spTree>
    <p:extLst>
      <p:ext uri="{BB962C8B-B14F-4D97-AF65-F5344CB8AC3E}">
        <p14:creationId xmlns:p14="http://schemas.microsoft.com/office/powerpoint/2010/main" val="1726574222"/>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8FD97C7-7CC6-4D21-BF3A-7A46BC424163}"/>
              </a:ext>
            </a:extLst>
          </p:cNvPr>
          <p:cNvPicPr>
            <a:picLocks noChangeAspect="1"/>
          </p:cNvPicPr>
          <p:nvPr/>
        </p:nvPicPr>
        <p:blipFill>
          <a:blip r:embed="rId3"/>
          <a:stretch>
            <a:fillRect/>
          </a:stretch>
        </p:blipFill>
        <p:spPr>
          <a:xfrm>
            <a:off x="6444208" y="907987"/>
            <a:ext cx="1809524" cy="1209524"/>
          </a:xfrm>
          <a:prstGeom prst="rect">
            <a:avLst/>
          </a:prstGeom>
        </p:spPr>
      </p:pic>
      <p:pic>
        <p:nvPicPr>
          <p:cNvPr id="11" name="Imagen 10">
            <a:extLst>
              <a:ext uri="{FF2B5EF4-FFF2-40B4-BE49-F238E27FC236}">
                <a16:creationId xmlns:a16="http://schemas.microsoft.com/office/drawing/2014/main" id="{8142085A-2A91-4EB8-8283-DDB2180E96B6}"/>
              </a:ext>
            </a:extLst>
          </p:cNvPr>
          <p:cNvPicPr>
            <a:picLocks noChangeAspect="1"/>
          </p:cNvPicPr>
          <p:nvPr/>
        </p:nvPicPr>
        <p:blipFill>
          <a:blip r:embed="rId4"/>
          <a:stretch>
            <a:fillRect/>
          </a:stretch>
        </p:blipFill>
        <p:spPr>
          <a:xfrm>
            <a:off x="5350583" y="566546"/>
            <a:ext cx="1809524" cy="1209524"/>
          </a:xfrm>
          <a:prstGeom prst="rect">
            <a:avLst/>
          </a:prstGeom>
        </p:spPr>
      </p:pic>
      <p:sp>
        <p:nvSpPr>
          <p:cNvPr id="9" name="Título 8">
            <a:extLst>
              <a:ext uri="{FF2B5EF4-FFF2-40B4-BE49-F238E27FC236}">
                <a16:creationId xmlns:a16="http://schemas.microsoft.com/office/drawing/2014/main" id="{66621FFC-F9B5-41C4-9688-3011C97FC71C}"/>
              </a:ext>
            </a:extLst>
          </p:cNvPr>
          <p:cNvSpPr>
            <a:spLocks noGrp="1"/>
          </p:cNvSpPr>
          <p:nvPr>
            <p:ph type="title"/>
          </p:nvPr>
        </p:nvSpPr>
        <p:spPr/>
        <p:txBody>
          <a:bodyPr/>
          <a:lstStyle/>
          <a:p>
            <a:endParaRPr lang="es-ES" dirty="0"/>
          </a:p>
        </p:txBody>
      </p:sp>
      <p:pic>
        <p:nvPicPr>
          <p:cNvPr id="13" name="Imagen 12">
            <a:extLst>
              <a:ext uri="{FF2B5EF4-FFF2-40B4-BE49-F238E27FC236}">
                <a16:creationId xmlns:a16="http://schemas.microsoft.com/office/drawing/2014/main" id="{D59D9477-005A-4F1A-A1FD-2CE9DFF19E93}"/>
              </a:ext>
            </a:extLst>
          </p:cNvPr>
          <p:cNvPicPr>
            <a:picLocks noChangeAspect="1"/>
          </p:cNvPicPr>
          <p:nvPr/>
        </p:nvPicPr>
        <p:blipFill>
          <a:blip r:embed="rId5"/>
          <a:stretch>
            <a:fillRect/>
          </a:stretch>
        </p:blipFill>
        <p:spPr>
          <a:xfrm>
            <a:off x="7457611" y="1554013"/>
            <a:ext cx="1809524" cy="1209524"/>
          </a:xfrm>
          <a:prstGeom prst="rect">
            <a:avLst/>
          </a:prstGeom>
        </p:spPr>
      </p:pic>
      <p:pic>
        <p:nvPicPr>
          <p:cNvPr id="4" name="Imagen 3">
            <a:extLst>
              <a:ext uri="{FF2B5EF4-FFF2-40B4-BE49-F238E27FC236}">
                <a16:creationId xmlns:a16="http://schemas.microsoft.com/office/drawing/2014/main" id="{83736CC1-33D4-42A5-B26F-B3884A4F1662}"/>
              </a:ext>
            </a:extLst>
          </p:cNvPr>
          <p:cNvPicPr>
            <a:picLocks noChangeAspect="1"/>
          </p:cNvPicPr>
          <p:nvPr/>
        </p:nvPicPr>
        <p:blipFill>
          <a:blip r:embed="rId6"/>
          <a:stretch>
            <a:fillRect/>
          </a:stretch>
        </p:blipFill>
        <p:spPr>
          <a:xfrm>
            <a:off x="6372200" y="3724449"/>
            <a:ext cx="2634439" cy="1800200"/>
          </a:xfrm>
          <a:prstGeom prst="rect">
            <a:avLst/>
          </a:prstGeom>
        </p:spPr>
      </p:pic>
      <p:pic>
        <p:nvPicPr>
          <p:cNvPr id="5" name="Imagen 4">
            <a:extLst>
              <a:ext uri="{FF2B5EF4-FFF2-40B4-BE49-F238E27FC236}">
                <a16:creationId xmlns:a16="http://schemas.microsoft.com/office/drawing/2014/main" id="{8A0FB525-41C5-4E68-91FA-4853C20BB1CA}"/>
              </a:ext>
            </a:extLst>
          </p:cNvPr>
          <p:cNvPicPr>
            <a:picLocks noChangeAspect="1"/>
          </p:cNvPicPr>
          <p:nvPr/>
        </p:nvPicPr>
        <p:blipFill>
          <a:blip r:embed="rId7"/>
          <a:stretch>
            <a:fillRect/>
          </a:stretch>
        </p:blipFill>
        <p:spPr>
          <a:xfrm>
            <a:off x="324768" y="878270"/>
            <a:ext cx="5092076" cy="1398602"/>
          </a:xfrm>
          <a:prstGeom prst="rect">
            <a:avLst/>
          </a:prstGeom>
        </p:spPr>
      </p:pic>
      <p:pic>
        <p:nvPicPr>
          <p:cNvPr id="8" name="Imagen 7">
            <a:extLst>
              <a:ext uri="{FF2B5EF4-FFF2-40B4-BE49-F238E27FC236}">
                <a16:creationId xmlns:a16="http://schemas.microsoft.com/office/drawing/2014/main" id="{BB11F21F-F90B-4DD0-9B18-755FC27453B2}"/>
              </a:ext>
            </a:extLst>
          </p:cNvPr>
          <p:cNvPicPr>
            <a:picLocks noChangeAspect="1"/>
          </p:cNvPicPr>
          <p:nvPr/>
        </p:nvPicPr>
        <p:blipFill>
          <a:blip r:embed="rId8"/>
          <a:stretch>
            <a:fillRect/>
          </a:stretch>
        </p:blipFill>
        <p:spPr>
          <a:xfrm>
            <a:off x="344697" y="2507657"/>
            <a:ext cx="5667375" cy="581025"/>
          </a:xfrm>
          <a:prstGeom prst="rect">
            <a:avLst/>
          </a:prstGeom>
        </p:spPr>
      </p:pic>
      <p:pic>
        <p:nvPicPr>
          <p:cNvPr id="10" name="Imagen 9">
            <a:extLst>
              <a:ext uri="{FF2B5EF4-FFF2-40B4-BE49-F238E27FC236}">
                <a16:creationId xmlns:a16="http://schemas.microsoft.com/office/drawing/2014/main" id="{6953C0CE-77EB-49AA-B1F7-D568AFEBF6E2}"/>
              </a:ext>
            </a:extLst>
          </p:cNvPr>
          <p:cNvPicPr>
            <a:picLocks noChangeAspect="1"/>
          </p:cNvPicPr>
          <p:nvPr/>
        </p:nvPicPr>
        <p:blipFill>
          <a:blip r:embed="rId9"/>
          <a:stretch>
            <a:fillRect/>
          </a:stretch>
        </p:blipFill>
        <p:spPr>
          <a:xfrm>
            <a:off x="337394" y="3319467"/>
            <a:ext cx="5852420" cy="261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7874"/>
    </mc:Choice>
    <mc:Fallback xmlns="">
      <p:transition spd="slow" advTm="197874"/>
    </mc:Fallback>
  </mc:AlternateContent>
  <p:extLst>
    <p:ext uri="{E180D4A7-C9FB-4DFB-919C-405C955672EB}">
      <p14:showEvtLst xmlns:p14="http://schemas.microsoft.com/office/powerpoint/2010/main">
        <p14:playEvt time="0" objId="8"/>
        <p14:stopEvt time="195935" objId="8"/>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873190C-12C4-43B1-A4B2-D00C90A26932}"/>
              </a:ext>
            </a:extLst>
          </p:cNvPr>
          <p:cNvSpPr>
            <a:spLocks noGrp="1"/>
          </p:cNvSpPr>
          <p:nvPr>
            <p:ph type="title"/>
          </p:nvPr>
        </p:nvSpPr>
        <p:spPr/>
        <p:txBody>
          <a:bodyPr/>
          <a:lstStyle/>
          <a:p>
            <a:endParaRPr lang="es-ES" dirty="0"/>
          </a:p>
        </p:txBody>
      </p:sp>
      <p:pic>
        <p:nvPicPr>
          <p:cNvPr id="9" name="Imagen 8">
            <a:extLst>
              <a:ext uri="{FF2B5EF4-FFF2-40B4-BE49-F238E27FC236}">
                <a16:creationId xmlns:a16="http://schemas.microsoft.com/office/drawing/2014/main" id="{49E0C8FE-ABF6-4C3D-AE37-556E50452002}"/>
              </a:ext>
            </a:extLst>
          </p:cNvPr>
          <p:cNvPicPr>
            <a:picLocks noChangeAspect="1"/>
          </p:cNvPicPr>
          <p:nvPr/>
        </p:nvPicPr>
        <p:blipFill>
          <a:blip r:embed="rId3"/>
          <a:stretch>
            <a:fillRect/>
          </a:stretch>
        </p:blipFill>
        <p:spPr>
          <a:xfrm>
            <a:off x="6225894" y="1101646"/>
            <a:ext cx="1809524" cy="1209524"/>
          </a:xfrm>
          <a:prstGeom prst="rect">
            <a:avLst/>
          </a:prstGeom>
        </p:spPr>
      </p:pic>
      <p:pic>
        <p:nvPicPr>
          <p:cNvPr id="10" name="Imagen 9">
            <a:extLst>
              <a:ext uri="{FF2B5EF4-FFF2-40B4-BE49-F238E27FC236}">
                <a16:creationId xmlns:a16="http://schemas.microsoft.com/office/drawing/2014/main" id="{A2C0E172-0046-46FA-AA7F-788A86C3EA22}"/>
              </a:ext>
            </a:extLst>
          </p:cNvPr>
          <p:cNvPicPr>
            <a:picLocks noChangeAspect="1"/>
          </p:cNvPicPr>
          <p:nvPr/>
        </p:nvPicPr>
        <p:blipFill>
          <a:blip r:embed="rId4"/>
          <a:stretch>
            <a:fillRect/>
          </a:stretch>
        </p:blipFill>
        <p:spPr>
          <a:xfrm>
            <a:off x="4104057" y="660125"/>
            <a:ext cx="1200000" cy="1800000"/>
          </a:xfrm>
          <a:prstGeom prst="rect">
            <a:avLst/>
          </a:prstGeom>
        </p:spPr>
      </p:pic>
      <p:pic>
        <p:nvPicPr>
          <p:cNvPr id="11" name="Imagen 10">
            <a:extLst>
              <a:ext uri="{FF2B5EF4-FFF2-40B4-BE49-F238E27FC236}">
                <a16:creationId xmlns:a16="http://schemas.microsoft.com/office/drawing/2014/main" id="{32BABB08-811F-4DE3-85A4-DD71D80590EE}"/>
              </a:ext>
            </a:extLst>
          </p:cNvPr>
          <p:cNvPicPr>
            <a:picLocks noChangeAspect="1"/>
          </p:cNvPicPr>
          <p:nvPr/>
        </p:nvPicPr>
        <p:blipFill>
          <a:blip r:embed="rId3"/>
          <a:stretch>
            <a:fillRect/>
          </a:stretch>
        </p:blipFill>
        <p:spPr>
          <a:xfrm flipH="1">
            <a:off x="1194635" y="908876"/>
            <a:ext cx="1987585" cy="1302497"/>
          </a:xfrm>
          <a:prstGeom prst="rect">
            <a:avLst/>
          </a:prstGeom>
        </p:spPr>
      </p:pic>
      <p:pic>
        <p:nvPicPr>
          <p:cNvPr id="3" name="Imagen 2">
            <a:extLst>
              <a:ext uri="{FF2B5EF4-FFF2-40B4-BE49-F238E27FC236}">
                <a16:creationId xmlns:a16="http://schemas.microsoft.com/office/drawing/2014/main" id="{9A34E861-A898-4BAA-847E-A6FC3DB5D0EC}"/>
              </a:ext>
            </a:extLst>
          </p:cNvPr>
          <p:cNvPicPr>
            <a:picLocks noChangeAspect="1"/>
          </p:cNvPicPr>
          <p:nvPr/>
        </p:nvPicPr>
        <p:blipFill>
          <a:blip r:embed="rId5"/>
          <a:stretch>
            <a:fillRect/>
          </a:stretch>
        </p:blipFill>
        <p:spPr>
          <a:xfrm>
            <a:off x="811466" y="2460125"/>
            <a:ext cx="7521068" cy="2251024"/>
          </a:xfrm>
          <a:prstGeom prst="rect">
            <a:avLst/>
          </a:prstGeom>
        </p:spPr>
      </p:pic>
      <p:pic>
        <p:nvPicPr>
          <p:cNvPr id="4" name="Imagen 3">
            <a:extLst>
              <a:ext uri="{FF2B5EF4-FFF2-40B4-BE49-F238E27FC236}">
                <a16:creationId xmlns:a16="http://schemas.microsoft.com/office/drawing/2014/main" id="{3A06ED17-24E3-411C-B29A-9210C392C1DD}"/>
              </a:ext>
            </a:extLst>
          </p:cNvPr>
          <p:cNvPicPr>
            <a:picLocks noChangeAspect="1"/>
          </p:cNvPicPr>
          <p:nvPr/>
        </p:nvPicPr>
        <p:blipFill>
          <a:blip r:embed="rId6"/>
          <a:stretch>
            <a:fillRect/>
          </a:stretch>
        </p:blipFill>
        <p:spPr>
          <a:xfrm>
            <a:off x="1670344" y="4853835"/>
            <a:ext cx="6067425" cy="1295400"/>
          </a:xfrm>
          <a:prstGeom prst="rect">
            <a:avLst/>
          </a:prstGeom>
        </p:spPr>
      </p:pic>
    </p:spTree>
    <p:extLst>
      <p:ext uri="{BB962C8B-B14F-4D97-AF65-F5344CB8AC3E}">
        <p14:creationId xmlns:p14="http://schemas.microsoft.com/office/powerpoint/2010/main" val="1117096350"/>
      </p:ext>
    </p:extLst>
  </p:cSld>
  <p:clrMapOvr>
    <a:masterClrMapping/>
  </p:clrMapOvr>
  <mc:AlternateContent xmlns:mc="http://schemas.openxmlformats.org/markup-compatibility/2006" xmlns:p14="http://schemas.microsoft.com/office/powerpoint/2010/main">
    <mc:Choice Requires="p14">
      <p:transition spd="slow" p14:dur="2000" advTm="85283"/>
    </mc:Choice>
    <mc:Fallback xmlns="">
      <p:transition spd="slow" advTm="85283"/>
    </mc:Fallback>
  </mc:AlternateContent>
  <p:extLst>
    <p:ext uri="{E180D4A7-C9FB-4DFB-919C-405C955672EB}">
      <p14:showEvtLst xmlns:p14="http://schemas.microsoft.com/office/powerpoint/2010/main">
        <p14:playEvt time="1" objId="7"/>
        <p14:stopEvt time="84685" objId="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453CFE50-5F35-4F5B-AD4C-2997B4C521D1}"/>
              </a:ext>
            </a:extLst>
          </p:cNvPr>
          <p:cNvSpPr>
            <a:spLocks noGrp="1"/>
          </p:cNvSpPr>
          <p:nvPr>
            <p:ph type="title"/>
          </p:nvPr>
        </p:nvSpPr>
        <p:spPr/>
        <p:txBody>
          <a:bodyPr/>
          <a:lstStyle/>
          <a:p>
            <a:endParaRPr lang="es-ES" dirty="0"/>
          </a:p>
        </p:txBody>
      </p:sp>
      <p:sp>
        <p:nvSpPr>
          <p:cNvPr id="9" name="Rectángulo 8">
            <a:extLst>
              <a:ext uri="{FF2B5EF4-FFF2-40B4-BE49-F238E27FC236}">
                <a16:creationId xmlns:a16="http://schemas.microsoft.com/office/drawing/2014/main" id="{E4D037BF-907E-426D-881D-FED057749F8D}"/>
              </a:ext>
            </a:extLst>
          </p:cNvPr>
          <p:cNvSpPr/>
          <p:nvPr/>
        </p:nvSpPr>
        <p:spPr>
          <a:xfrm>
            <a:off x="611560" y="4185515"/>
            <a:ext cx="8424936" cy="1631216"/>
          </a:xfrm>
          <a:prstGeom prst="rect">
            <a:avLst/>
          </a:prstGeom>
        </p:spPr>
        <p:txBody>
          <a:bodyPr wrap="square">
            <a:spAutoFit/>
          </a:bodyPr>
          <a:lstStyle/>
          <a:p>
            <a:pPr lvl="0">
              <a:defRPr/>
            </a:pPr>
            <a:r>
              <a:rPr lang="en-US" sz="2000" b="0" dirty="0">
                <a:solidFill>
                  <a:schemeClr val="accent2">
                    <a:lumMod val="75000"/>
                  </a:schemeClr>
                </a:solidFill>
                <a:latin typeface="+mn-lt"/>
                <a:cs typeface="Calibri" panose="020F0502020204030204" pitchFamily="34" charset="0"/>
              </a:rPr>
              <a:t>Die untersuchte Funktion gilt als normal, wenn der Index der Normalität zwischen 90 und 100 % liegt.</a:t>
            </a:r>
          </a:p>
          <a:p>
            <a:pPr lvl="0">
              <a:defRPr/>
            </a:pPr>
            <a:endParaRPr lang="en-US" sz="2000" b="0" dirty="0">
              <a:solidFill>
                <a:schemeClr val="accent2">
                  <a:lumMod val="75000"/>
                </a:schemeClr>
              </a:solidFill>
              <a:latin typeface="+mn-lt"/>
              <a:cs typeface="Calibri" panose="020F0502020204030204" pitchFamily="34" charset="0"/>
            </a:endParaRPr>
          </a:p>
          <a:p>
            <a:pPr lvl="0">
              <a:defRPr/>
            </a:pPr>
            <a:r>
              <a:rPr lang="en-US" sz="2000" b="0" dirty="0">
                <a:solidFill>
                  <a:schemeClr val="accent2">
                    <a:lumMod val="75000"/>
                  </a:schemeClr>
                </a:solidFill>
                <a:latin typeface="+mn-lt"/>
                <a:cs typeface="Calibri" panose="020F0502020204030204" pitchFamily="34" charset="0"/>
              </a:rPr>
              <a:t>Je niedriger der Index der Normalität ist, desto größer ist der Grad der Funktionsveränderung. </a:t>
            </a:r>
            <a:endParaRPr kumimoji="0" lang="es-ES" sz="2000" b="0" i="0" u="none" strike="noStrike" kern="1200" cap="none" spc="0" normalizeH="0" baseline="0" noProof="0" dirty="0">
              <a:ln>
                <a:noFill/>
              </a:ln>
              <a:solidFill>
                <a:schemeClr val="accent2">
                  <a:lumMod val="75000"/>
                </a:schemeClr>
              </a:solidFill>
              <a:effectLst/>
              <a:uLnTx/>
              <a:uFillTx/>
              <a:latin typeface="+mn-lt"/>
              <a:cs typeface="Calibri" panose="020F0502020204030204" pitchFamily="34" charset="0"/>
              <a:sym typeface="Arial" panose="020B0604020202020204" pitchFamily="34" charset="0"/>
            </a:endParaRPr>
          </a:p>
        </p:txBody>
      </p:sp>
      <p:pic>
        <p:nvPicPr>
          <p:cNvPr id="7" name="Picture 3">
            <a:extLst>
              <a:ext uri="{FF2B5EF4-FFF2-40B4-BE49-F238E27FC236}">
                <a16:creationId xmlns:a16="http://schemas.microsoft.com/office/drawing/2014/main" id="{4DDD3300-3F08-409A-B57E-08128A6FE1B9}"/>
              </a:ext>
            </a:extLst>
          </p:cNvPr>
          <p:cNvPicPr>
            <a:picLocks noChangeAspect="1" noChangeArrowheads="1"/>
          </p:cNvPicPr>
          <p:nvPr/>
        </p:nvPicPr>
        <p:blipFill rotWithShape="1">
          <a:blip r:embed="rId3" cstate="print"/>
          <a:srcRect r="51068"/>
          <a:stretch/>
        </p:blipFill>
        <p:spPr bwMode="auto">
          <a:xfrm>
            <a:off x="2699792" y="1556792"/>
            <a:ext cx="4027635" cy="1115694"/>
          </a:xfrm>
          <a:prstGeom prst="rect">
            <a:avLst/>
          </a:prstGeom>
          <a:noFill/>
          <a:ln w="9525">
            <a:noFill/>
            <a:miter lim="800000"/>
            <a:headEnd/>
            <a:tailEnd/>
          </a:ln>
        </p:spPr>
      </p:pic>
      <p:sp>
        <p:nvSpPr>
          <p:cNvPr id="10" name="5 CuadroTexto">
            <a:extLst>
              <a:ext uri="{FF2B5EF4-FFF2-40B4-BE49-F238E27FC236}">
                <a16:creationId xmlns:a16="http://schemas.microsoft.com/office/drawing/2014/main" id="{B3B6BA4E-D78F-4503-88DD-6420D9B62493}"/>
              </a:ext>
            </a:extLst>
          </p:cNvPr>
          <p:cNvSpPr txBox="1"/>
          <p:nvPr/>
        </p:nvSpPr>
        <p:spPr>
          <a:xfrm>
            <a:off x="3607587" y="3289789"/>
            <a:ext cx="1928826" cy="461665"/>
          </a:xfrm>
          <a:prstGeom prst="rect">
            <a:avLst/>
          </a:prstGeom>
          <a:solidFill>
            <a:srgbClr val="9F294B"/>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err="1">
                <a:ln>
                  <a:noFill/>
                </a:ln>
                <a:solidFill>
                  <a:prstClr val="white"/>
                </a:solidFill>
                <a:effectLst/>
                <a:uLnTx/>
                <a:uFillTx/>
                <a:latin typeface="Verdana"/>
                <a:ea typeface="+mn-ea"/>
                <a:cs typeface="+mn-cs"/>
              </a:rPr>
              <a:t>Geändert</a:t>
            </a:r>
            <a:endParaRPr kumimoji="0" lang="es-ES" sz="2400" b="0" i="0" u="none" strike="noStrike" kern="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017862689"/>
      </p:ext>
    </p:extLst>
  </p:cSld>
  <p:clrMapOvr>
    <a:masterClrMapping/>
  </p:clrMapOvr>
  <mc:AlternateContent xmlns:mc="http://schemas.openxmlformats.org/markup-compatibility/2006" xmlns:p14="http://schemas.microsoft.com/office/powerpoint/2010/main">
    <mc:Choice Requires="p14">
      <p:transition spd="slow" p14:dur="2000" advTm="55283"/>
    </mc:Choice>
    <mc:Fallback xmlns="">
      <p:transition spd="slow" advTm="55283"/>
    </mc:Fallback>
  </mc:AlternateContent>
  <p:extLst>
    <p:ext uri="{E180D4A7-C9FB-4DFB-919C-405C955672EB}">
      <p14:showEvtLst xmlns:p14="http://schemas.microsoft.com/office/powerpoint/2010/main">
        <p14:playEvt time="0" objId="5"/>
        <p14:stopEvt time="55000" objId="5"/>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C95C3E8-3625-427B-BDCF-7C36039CCA38}"/>
              </a:ext>
            </a:extLst>
          </p:cNvPr>
          <p:cNvSpPr txBox="1"/>
          <p:nvPr/>
        </p:nvSpPr>
        <p:spPr>
          <a:xfrm>
            <a:off x="3419872" y="980728"/>
            <a:ext cx="4176464" cy="430887"/>
          </a:xfrm>
          <a:prstGeom prst="rect">
            <a:avLst/>
          </a:prstGeom>
          <a:noFill/>
        </p:spPr>
        <p:txBody>
          <a:bodyPr wrap="square" rtlCol="0">
            <a:spAutoFit/>
          </a:bodyPr>
          <a:lstStyle/>
          <a:p>
            <a:r>
              <a:rPr lang="en-US" sz="2200" dirty="0">
                <a:solidFill>
                  <a:schemeClr val="accent2">
                    <a:lumMod val="75000"/>
                  </a:schemeClr>
                </a:solidFill>
              </a:rPr>
              <a:t>Lumbaler klinischer Fall</a:t>
            </a:r>
          </a:p>
        </p:txBody>
      </p:sp>
      <p:sp>
        <p:nvSpPr>
          <p:cNvPr id="7" name="Título 5">
            <a:extLst>
              <a:ext uri="{FF2B5EF4-FFF2-40B4-BE49-F238E27FC236}">
                <a16:creationId xmlns:a16="http://schemas.microsoft.com/office/drawing/2014/main" id="{C4551CE5-CD71-4C58-9328-F1790AD02058}"/>
              </a:ext>
            </a:extLst>
          </p:cNvPr>
          <p:cNvSpPr>
            <a:spLocks noGrp="1"/>
          </p:cNvSpPr>
          <p:nvPr>
            <p:ph type="ctrTitle"/>
          </p:nvPr>
        </p:nvSpPr>
        <p:spPr>
          <a:xfrm>
            <a:off x="648680" y="1435864"/>
            <a:ext cx="7846640" cy="4465657"/>
          </a:xfrm>
        </p:spPr>
        <p:txBody>
          <a:bodyPr/>
          <a:lstStyle/>
          <a:p>
            <a:pPr algn="l"/>
            <a:r>
              <a:rPr lang="en-GB" sz="1800" b="0" dirty="0">
                <a:solidFill>
                  <a:schemeClr val="accent2">
                    <a:lumMod val="75000"/>
                  </a:schemeClr>
                </a:solidFill>
                <a:latin typeface="+mn-lt"/>
              </a:rPr>
              <a:t>60-jähriger Patient. </a:t>
            </a:r>
            <a:br>
              <a:rPr lang="en-GB" sz="1800" b="0" dirty="0">
                <a:solidFill>
                  <a:schemeClr val="accent2">
                    <a:lumMod val="75000"/>
                  </a:schemeClr>
                </a:solidFill>
                <a:latin typeface="+mn-lt"/>
              </a:rPr>
            </a:br>
            <a:r>
              <a:rPr lang="en-GB" sz="1800" b="0" dirty="0">
                <a:solidFill>
                  <a:schemeClr val="accent2">
                    <a:lumMod val="75000"/>
                  </a:schemeClr>
                </a:solidFill>
                <a:latin typeface="+mn-lt"/>
              </a:rPr>
              <a:t>Lkw-Fahrer.</a:t>
            </a:r>
            <a:br>
              <a:rPr lang="en-GB" sz="1800" b="0" dirty="0">
                <a:solidFill>
                  <a:schemeClr val="accent2">
                    <a:lumMod val="75000"/>
                  </a:schemeClr>
                </a:solidFill>
                <a:latin typeface="+mn-lt"/>
              </a:rPr>
            </a:br>
            <a:r>
              <a:rPr lang="en-GB" sz="1800" b="0" dirty="0">
                <a:solidFill>
                  <a:schemeClr val="accent2">
                    <a:lumMod val="75000"/>
                  </a:schemeClr>
                </a:solidFill>
                <a:latin typeface="+mn-lt"/>
              </a:rPr>
              <a:t>Er stürzte vom Lastwagen, was zu einer Keilfraktur von L1 führte. </a:t>
            </a:r>
            <a:br>
              <a:rPr lang="en-GB" sz="1800" b="0" dirty="0">
                <a:solidFill>
                  <a:schemeClr val="accent2">
                    <a:lumMod val="75000"/>
                  </a:schemeClr>
                </a:solidFill>
                <a:latin typeface="+mn-lt"/>
              </a:rPr>
            </a:br>
            <a:r>
              <a:rPr lang="en-GB" sz="1800" b="0" dirty="0">
                <a:solidFill>
                  <a:schemeClr val="accent2">
                    <a:lumMod val="75000"/>
                  </a:schemeClr>
                </a:solidFill>
                <a:latin typeface="+mn-lt"/>
              </a:rPr>
              <a:t>Er wurde mit einer konservativen Behandlung der Fraktur behandelt.</a:t>
            </a:r>
            <a:br>
              <a:rPr lang="en-GB" sz="1800" b="0" dirty="0">
                <a:solidFill>
                  <a:schemeClr val="accent2">
                    <a:lumMod val="75000"/>
                  </a:schemeClr>
                </a:solidFill>
                <a:latin typeface="+mn-lt"/>
              </a:rPr>
            </a:br>
            <a:r>
              <a:rPr lang="en-GB" sz="1800" b="0" dirty="0">
                <a:solidFill>
                  <a:schemeClr val="accent2">
                    <a:lumMod val="75000"/>
                  </a:schemeClr>
                </a:solidFill>
                <a:latin typeface="+mn-lt"/>
              </a:rPr>
              <a:t>Die Rückenstütze wurde 3 Monate später entfernt.</a:t>
            </a:r>
            <a:br>
              <a:rPr lang="en-GB" sz="1800" b="0" dirty="0">
                <a:solidFill>
                  <a:schemeClr val="accent2">
                    <a:lumMod val="75000"/>
                  </a:schemeClr>
                </a:solidFill>
                <a:latin typeface="+mn-lt"/>
              </a:rPr>
            </a:br>
            <a:r>
              <a:rPr lang="en-GB" sz="1800" b="0" dirty="0">
                <a:solidFill>
                  <a:schemeClr val="accent2">
                    <a:lumMod val="75000"/>
                  </a:schemeClr>
                </a:solidFill>
                <a:latin typeface="+mn-lt"/>
              </a:rPr>
              <a:t>Vier Monate nach der Fraktur berichtete er weiterhin über Schmerzen im unteren Rücken, die in die rechte untere Extremität ausstrahlten.</a:t>
            </a:r>
            <a:br>
              <a:rPr lang="en-GB" sz="1800" b="0" dirty="0">
                <a:solidFill>
                  <a:schemeClr val="accent2">
                    <a:lumMod val="75000"/>
                  </a:schemeClr>
                </a:solidFill>
                <a:latin typeface="+mn-lt"/>
              </a:rPr>
            </a:br>
            <a:br>
              <a:rPr lang="en-GB" sz="1800" b="0" dirty="0">
                <a:solidFill>
                  <a:schemeClr val="accent2">
                    <a:lumMod val="75000"/>
                  </a:schemeClr>
                </a:solidFill>
                <a:latin typeface="+mn-lt"/>
              </a:rPr>
            </a:br>
            <a:r>
              <a:rPr lang="en-GB" sz="1800" b="0" dirty="0">
                <a:solidFill>
                  <a:schemeClr val="accent2">
                    <a:lumMod val="75000"/>
                  </a:schemeClr>
                </a:solidFill>
                <a:latin typeface="+mn-lt"/>
              </a:rPr>
              <a:t>Bei der körperlichen Untersuchung: Schmerzen im unteren Rückenbereich, aber keine Muskelkontraktionen bei der Palpation. Lumbale Flexion ist schmerzhaft. Negative </a:t>
            </a:r>
            <a:r>
              <a:rPr lang="en-GB" sz="1800" b="0" dirty="0" err="1">
                <a:solidFill>
                  <a:schemeClr val="accent2">
                    <a:lumMod val="75000"/>
                  </a:schemeClr>
                </a:solidFill>
                <a:latin typeface="+mn-lt"/>
              </a:rPr>
              <a:t>Lasègue </a:t>
            </a:r>
            <a:r>
              <a:rPr lang="en-GB" sz="1800" b="0" dirty="0">
                <a:solidFill>
                  <a:schemeClr val="accent2">
                    <a:lumMod val="75000"/>
                  </a:schemeClr>
                </a:solidFill>
                <a:latin typeface="+mn-lt"/>
              </a:rPr>
              <a:t>und </a:t>
            </a:r>
            <a:r>
              <a:rPr lang="en-GB" sz="1800" b="0" dirty="0" err="1">
                <a:solidFill>
                  <a:schemeClr val="accent2">
                    <a:lumMod val="75000"/>
                  </a:schemeClr>
                </a:solidFill>
                <a:latin typeface="+mn-lt"/>
              </a:rPr>
              <a:t>Bragard</a:t>
            </a:r>
            <a:r>
              <a:rPr lang="en-GB" sz="1800" b="0" dirty="0">
                <a:solidFill>
                  <a:schemeClr val="accent2">
                    <a:lumMod val="75000"/>
                  </a:schemeClr>
                </a:solidFill>
                <a:latin typeface="+mn-lt"/>
              </a:rPr>
              <a:t>. Gute Muskelfunktion.</a:t>
            </a:r>
            <a:br>
              <a:rPr lang="en-GB" sz="1800" b="0" dirty="0">
                <a:solidFill>
                  <a:schemeClr val="accent2">
                    <a:lumMod val="75000"/>
                  </a:schemeClr>
                </a:solidFill>
                <a:latin typeface="+mn-lt"/>
              </a:rPr>
            </a:br>
            <a:br>
              <a:rPr lang="en-GB" sz="1800" b="0" dirty="0">
                <a:solidFill>
                  <a:schemeClr val="accent2">
                    <a:lumMod val="75000"/>
                  </a:schemeClr>
                </a:solidFill>
                <a:latin typeface="+mn-lt"/>
              </a:rPr>
            </a:br>
            <a:r>
              <a:rPr lang="en-GB" sz="1800" b="0" dirty="0">
                <a:solidFill>
                  <a:schemeClr val="accent2">
                    <a:lumMod val="75000"/>
                  </a:schemeClr>
                </a:solidFill>
                <a:latin typeface="+mn-lt"/>
              </a:rPr>
              <a:t>Die durchgeführte MRT zeigt, dass die vordere Keilfraktur des Wirbelkörpers L1 konsolidiert ist und nicht beobachtet werden kann. Es gibt degenerative Anzeichen im Bandscheibenraum von L4-L5 und L5-S1 ohne Beeinträchtigung der beiden Verbindungslöcher.</a:t>
            </a:r>
            <a:br>
              <a:rPr lang="es-ES" sz="1800" b="0" dirty="0">
                <a:latin typeface="+mn-lt"/>
              </a:rPr>
            </a:br>
            <a:br>
              <a:rPr lang="es-ES" sz="1800" dirty="0">
                <a:latin typeface="+mn-lt"/>
              </a:rPr>
            </a:br>
            <a:br>
              <a:rPr lang="es-ES" sz="1800" dirty="0">
                <a:latin typeface="+mn-lt"/>
              </a:rPr>
            </a:br>
            <a:br>
              <a:rPr lang="es-ES" sz="1800" b="0" dirty="0">
                <a:latin typeface="+mn-lt"/>
              </a:rPr>
            </a:br>
            <a:br>
              <a:rPr lang="es-ES" sz="1800" b="0" dirty="0">
                <a:latin typeface="+mn-lt"/>
              </a:rPr>
            </a:br>
            <a:br>
              <a:rPr lang="es-ES" sz="1800" b="0" dirty="0">
                <a:latin typeface="+mn-lt"/>
              </a:rPr>
            </a:br>
            <a:endParaRPr lang="es-ES" sz="1800" b="0" dirty="0">
              <a:latin typeface="+mn-lt"/>
            </a:endParaRPr>
          </a:p>
        </p:txBody>
      </p:sp>
    </p:spTree>
    <p:extLst>
      <p:ext uri="{BB962C8B-B14F-4D97-AF65-F5344CB8AC3E}">
        <p14:creationId xmlns:p14="http://schemas.microsoft.com/office/powerpoint/2010/main" val="874452093"/>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764704"/>
            <a:ext cx="8280920" cy="4680520"/>
          </a:xfrm>
        </p:spPr>
        <p:txBody>
          <a:bodyPr/>
          <a:lstStyle/>
          <a:p>
            <a:pPr algn="l"/>
            <a:r>
              <a:rPr lang="en-GB" sz="1400" b="0" dirty="0">
                <a:solidFill>
                  <a:schemeClr val="accent2">
                    <a:lumMod val="75000"/>
                  </a:schemeClr>
                </a:solidFill>
                <a:latin typeface="+mn-lt"/>
              </a:rPr>
              <a:t>Nachfolgend werden die Ergebnisse eines Falles nach Durchführung einer Funktionsprüfung der Lendenwirbelsäule besprochen. Dieser Test analysiert kinetisch und </a:t>
            </a:r>
            <a:r>
              <a:rPr lang="en-GB" sz="1400" dirty="0">
                <a:solidFill>
                  <a:schemeClr val="accent2">
                    <a:lumMod val="75000"/>
                  </a:schemeClr>
                </a:solidFill>
                <a:latin typeface="+mn-lt"/>
              </a:rPr>
              <a:t>kinematisch </a:t>
            </a:r>
            <a:r>
              <a:rPr lang="en-GB" sz="1400" b="0" dirty="0">
                <a:solidFill>
                  <a:schemeClr val="accent2">
                    <a:lumMod val="75000"/>
                  </a:schemeClr>
                </a:solidFill>
                <a:latin typeface="+mn-lt"/>
              </a:rPr>
              <a:t>die Bewegung der Lendenwirbelsäule bei einfachen Aktivitäten, um abnormale oder nicht funktionelle Bewegungen als Folge von Halswirbelsäulenschmerzen zu erkennen.</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Es wurde das NEDLUMBAR/IBV-Beurteilungsgerät verwendet und die Aufzeichnungstechnik bestand aus Photogrammetrie und zwei dynamometrischen Plattformen.</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Um die Bewertung durchzuführen, vergleicht dieses System die erhaltenen Ergebnisse mit denen einer Gruppe von Probanden, deren Eigenschaften mit denen des Patienten vergleichbar sind (Datenbanken, die aus normalen und pathologischen Patienten bestehen, die nach Alter und Geschlecht segmentiert sind).</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Das Bewertungsprotokoll ist standardisiert und besteht aus zwei Bewegungen:</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dirty="0">
                <a:solidFill>
                  <a:schemeClr val="accent2">
                    <a:lumMod val="75000"/>
                  </a:schemeClr>
                </a:solidFill>
                <a:latin typeface="+mn-lt"/>
              </a:rPr>
              <a:t>	</a:t>
            </a:r>
            <a:r>
              <a:rPr lang="en-GB" sz="1400" b="0" dirty="0">
                <a:solidFill>
                  <a:schemeClr val="accent2">
                    <a:lumMod val="75000"/>
                  </a:schemeClr>
                </a:solidFill>
                <a:latin typeface="+mn-lt"/>
              </a:rPr>
              <a:t>Aktivität des </a:t>
            </a:r>
            <a:r>
              <a:rPr lang="en-GB" sz="1400" dirty="0">
                <a:solidFill>
                  <a:schemeClr val="accent2">
                    <a:lumMod val="75000"/>
                  </a:schemeClr>
                </a:solidFill>
                <a:latin typeface="+mn-lt"/>
              </a:rPr>
              <a:t>Aufstehens von einem Stuhl. </a:t>
            </a:r>
            <a:br>
              <a:rPr lang="en-GB" sz="1400" b="0" dirty="0">
                <a:solidFill>
                  <a:schemeClr val="accent2">
                    <a:lumMod val="75000"/>
                  </a:schemeClr>
                </a:solidFill>
                <a:latin typeface="+mn-lt"/>
              </a:rPr>
            </a:br>
            <a:r>
              <a:rPr lang="en-GB" sz="1400" dirty="0">
                <a:solidFill>
                  <a:schemeClr val="accent2">
                    <a:lumMod val="75000"/>
                  </a:schemeClr>
                </a:solidFill>
                <a:latin typeface="+mn-lt"/>
              </a:rPr>
              <a:t>	Aktivität </a:t>
            </a:r>
            <a:r>
              <a:rPr lang="en-GB" sz="1400" b="0" dirty="0">
                <a:solidFill>
                  <a:schemeClr val="accent2">
                    <a:lumMod val="75000"/>
                  </a:schemeClr>
                </a:solidFill>
                <a:latin typeface="+mn-lt"/>
              </a:rPr>
              <a:t>des </a:t>
            </a:r>
            <a:r>
              <a:rPr lang="en-GB" sz="1400" dirty="0">
                <a:solidFill>
                  <a:schemeClr val="accent2">
                    <a:lumMod val="75000"/>
                  </a:schemeClr>
                </a:solidFill>
                <a:latin typeface="+mn-lt"/>
              </a:rPr>
              <a:t>Hebens von Gewichten</a:t>
            </a:r>
            <a:r>
              <a:rPr lang="en-GB" sz="1400" b="0" dirty="0">
                <a:solidFill>
                  <a:schemeClr val="accent2">
                    <a:lumMod val="75000"/>
                  </a:schemeClr>
                </a:solidFill>
                <a:latin typeface="+mn-lt"/>
              </a:rPr>
              <a:t>.</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Die erhaltenen Ergebnisse geben Aufschluss über das ausgeführte Bewegungsmuster durch biomechanische Informationen über Kraft, Beweglichkeit, Beschleunigung und Wiederholbarkeit der Bewegung, unter anderem.</a:t>
            </a:r>
            <a:br>
              <a:rPr lang="en-GB" sz="1400" b="0" dirty="0">
                <a:solidFill>
                  <a:schemeClr val="accent2">
                    <a:lumMod val="75000"/>
                  </a:schemeClr>
                </a:solidFill>
                <a:latin typeface="+mn-lt"/>
              </a:rPr>
            </a:br>
            <a:br>
              <a:rPr lang="en-GB" sz="1400" b="0" dirty="0">
                <a:solidFill>
                  <a:schemeClr val="accent2">
                    <a:lumMod val="75000"/>
                  </a:schemeClr>
                </a:solidFill>
                <a:latin typeface="+mn-lt"/>
              </a:rPr>
            </a:br>
            <a:r>
              <a:rPr lang="en-GB" sz="1400" b="0" dirty="0">
                <a:solidFill>
                  <a:schemeClr val="accent2">
                    <a:lumMod val="75000"/>
                  </a:schemeClr>
                </a:solidFill>
                <a:latin typeface="+mn-lt"/>
              </a:rPr>
              <a:t>Am Ende wird die Untersuchung der Aktivität in einem Funktionsindex zusammengefasst. Wenn das Ergebnis dieses Index höher als 90 % ist, liegt die Fähigkeit der untersuchten Person, die Aktivität auszuführen, im Bereich der Normalität.</a:t>
            </a:r>
            <a:br>
              <a:rPr lang="en-GB" sz="1400" b="0" dirty="0">
                <a:solidFill>
                  <a:schemeClr val="accent2">
                    <a:lumMod val="75000"/>
                  </a:schemeClr>
                </a:solidFill>
                <a:latin typeface="+mn-lt"/>
              </a:rPr>
            </a:br>
            <a:br>
              <a:rPr lang="es-ES" sz="1400" b="0" dirty="0"/>
            </a:br>
            <a:r>
              <a:rPr lang="es-ES" sz="1400" b="0" dirty="0"/>
              <a:t>	</a:t>
            </a:r>
            <a:endParaRPr lang="es-ES_tradnl" sz="1600" b="0" dirty="0"/>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3"/>
          <a:srcRect l="31976" t="47274" r="56774" b="39300"/>
          <a:stretch/>
        </p:blipFill>
        <p:spPr bwMode="auto">
          <a:xfrm>
            <a:off x="6362840" y="682716"/>
            <a:ext cx="1656183" cy="1990506"/>
          </a:xfrm>
          <a:prstGeom prst="rect">
            <a:avLst/>
          </a:prstGeom>
          <a:ln>
            <a:noFill/>
          </a:ln>
          <a:extLst>
            <a:ext uri="{53640926-AAD7-44D8-BBD7-CCE9431645EC}">
              <a14:shadowObscured xmlns:a14="http://schemas.microsoft.com/office/drawing/2010/main"/>
            </a:ext>
          </a:extLst>
        </p:spPr>
      </p:pic>
      <p:pic>
        <p:nvPicPr>
          <p:cNvPr id="1026" name="Picture 2" descr="ParamSilla">
            <a:extLst>
              <a:ext uri="{FF2B5EF4-FFF2-40B4-BE49-F238E27FC236}">
                <a16:creationId xmlns:a16="http://schemas.microsoft.com/office/drawing/2014/main" id="{6D3DB18E-370F-420E-916A-9160AE848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381" y="2700658"/>
            <a:ext cx="34671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1715DF01-D028-4BF0-9D8E-C8815B4B8A2A}"/>
              </a:ext>
            </a:extLst>
          </p:cNvPr>
          <p:cNvPicPr>
            <a:picLocks noChangeAspect="1"/>
          </p:cNvPicPr>
          <p:nvPr/>
        </p:nvPicPr>
        <p:blipFill>
          <a:blip r:embed="rId5"/>
          <a:stretch>
            <a:fillRect/>
          </a:stretch>
        </p:blipFill>
        <p:spPr>
          <a:xfrm>
            <a:off x="232683" y="1772816"/>
            <a:ext cx="2290629" cy="2187233"/>
          </a:xfrm>
          <a:prstGeom prst="rect">
            <a:avLst/>
          </a:prstGeom>
        </p:spPr>
      </p:pic>
      <p:pic>
        <p:nvPicPr>
          <p:cNvPr id="1027" name="Picture 3" descr="GrafVelocidadSilla">
            <a:extLst>
              <a:ext uri="{FF2B5EF4-FFF2-40B4-BE49-F238E27FC236}">
                <a16:creationId xmlns:a16="http://schemas.microsoft.com/office/drawing/2014/main" id="{120209CB-3D67-4FE1-9A69-B246E968B8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321" y="1772815"/>
            <a:ext cx="2429298" cy="218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ValLevantarseSilla">
            <a:extLst>
              <a:ext uri="{FF2B5EF4-FFF2-40B4-BE49-F238E27FC236}">
                <a16:creationId xmlns:a16="http://schemas.microsoft.com/office/drawing/2014/main" id="{C84363C7-CA2F-4705-88AB-1542F745CAB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7188" b="-6279"/>
          <a:stretch/>
        </p:blipFill>
        <p:spPr bwMode="auto">
          <a:xfrm>
            <a:off x="1115616" y="4725144"/>
            <a:ext cx="3213439" cy="62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07653"/>
    </mc:Choice>
    <mc:Fallback xmlns="">
      <p:transition spd="slow" advTm="107653"/>
    </mc:Fallback>
  </mc:AlternateContent>
  <p:extLst>
    <p:ext uri="{E180D4A7-C9FB-4DFB-919C-405C955672EB}">
      <p14:showEvtLst xmlns:p14="http://schemas.microsoft.com/office/powerpoint/2010/main">
        <p14:playEvt time="2" objId="3"/>
        <p14:stopEvt time="107114"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ZIELE</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539651" y="1412776"/>
            <a:ext cx="8280822" cy="5016758"/>
          </a:xfrm>
          <a:prstGeom prst="rect">
            <a:avLst/>
          </a:prstGeom>
        </p:spPr>
        <p:txBody>
          <a:bodyPr wrap="square">
            <a:spAutoFit/>
          </a:bodyPr>
          <a:lstStyle/>
          <a:p>
            <a:pPr marL="342900" indent="-342900">
              <a:buFontTx/>
              <a:buChar char="-"/>
              <a:defRPr/>
            </a:pPr>
            <a:r>
              <a:rPr lang="en-US" sz="2000" b="0" dirty="0">
                <a:solidFill>
                  <a:srgbClr val="333399">
                    <a:lumMod val="75000"/>
                  </a:srgbClr>
                </a:solidFill>
              </a:rPr>
              <a:t>Lernen, wie man die Ergebnisse einer zervikalen kinematischen Beurteilung in einer pathologischen Population interpretiert.</a:t>
            </a:r>
          </a:p>
          <a:p>
            <a:pPr>
              <a:defRPr/>
            </a:pPr>
            <a:endParaRPr lang="en-US" sz="2000" b="0" dirty="0">
              <a:solidFill>
                <a:srgbClr val="333399">
                  <a:lumMod val="75000"/>
                </a:srgbClr>
              </a:solidFill>
            </a:endParaRPr>
          </a:p>
          <a:p>
            <a:pPr marL="342900" indent="-342900">
              <a:buFontTx/>
              <a:buChar char="-"/>
              <a:defRPr/>
            </a:pPr>
            <a:r>
              <a:rPr lang="en-US" sz="2000" b="0" dirty="0">
                <a:solidFill>
                  <a:srgbClr val="333399">
                    <a:lumMod val="75000"/>
                  </a:srgbClr>
                </a:solidFill>
              </a:rPr>
              <a:t>Erlernen der Interpretation der Ergebnisse einer Beurteilung der zervikalen Muskelkraft in einer pathologischen Population.</a:t>
            </a:r>
          </a:p>
          <a:p>
            <a:pPr marL="342900" indent="-342900">
              <a:buFontTx/>
              <a:buChar char="-"/>
              <a:defRPr/>
            </a:pPr>
            <a:endParaRPr lang="en-US" sz="2000" b="0" dirty="0">
              <a:solidFill>
                <a:srgbClr val="333399">
                  <a:lumMod val="75000"/>
                </a:srgbClr>
              </a:solidFill>
            </a:endParaRPr>
          </a:p>
          <a:p>
            <a:pPr marL="342900" indent="-342900">
              <a:buFontTx/>
              <a:buChar char="-"/>
              <a:defRPr/>
            </a:pPr>
            <a:r>
              <a:rPr lang="en-US" sz="2000" b="0" dirty="0">
                <a:solidFill>
                  <a:srgbClr val="333399">
                    <a:lumMod val="75000"/>
                  </a:srgbClr>
                </a:solidFill>
              </a:rPr>
              <a:t>Lernen, wie die Ergebnisse einer lumbalen kinematischen Beurteilung in einer pathologischen Population zu interpretieren sind.</a:t>
            </a:r>
          </a:p>
          <a:p>
            <a:pPr>
              <a:defRPr/>
            </a:pPr>
            <a:endParaRPr lang="en-US" sz="2000" b="0" dirty="0">
              <a:solidFill>
                <a:srgbClr val="333399">
                  <a:lumMod val="75000"/>
                </a:srgbClr>
              </a:solidFill>
            </a:endParaRPr>
          </a:p>
          <a:p>
            <a:pPr marL="342900" indent="-342900">
              <a:buFontTx/>
              <a:buChar char="-"/>
              <a:defRPr/>
            </a:pPr>
            <a:r>
              <a:rPr lang="en-US" sz="2000" b="0" dirty="0">
                <a:solidFill>
                  <a:srgbClr val="333399">
                    <a:lumMod val="75000"/>
                  </a:srgbClr>
                </a:solidFill>
              </a:rPr>
              <a:t>Um zu lernen, wie die Ergebnisse der Beurteilung der Lendenkraft in einer pathologischen Population zu interpretieren sind.</a:t>
            </a:r>
          </a:p>
          <a:p>
            <a:pPr>
              <a:defRPr/>
            </a:pPr>
            <a:endParaRPr lang="en-US" sz="2000" b="0" dirty="0">
              <a:solidFill>
                <a:srgbClr val="333399">
                  <a:lumMod val="75000"/>
                </a:srgbClr>
              </a:solidFill>
            </a:endParaRPr>
          </a:p>
          <a:p>
            <a:pPr marL="342900" indent="-342900">
              <a:buFontTx/>
              <a:buChar char="-"/>
              <a:defRPr/>
            </a:pPr>
            <a:r>
              <a:rPr lang="en-US" sz="2000" b="0" dirty="0">
                <a:solidFill>
                  <a:srgbClr val="333399">
                    <a:lumMod val="75000"/>
                  </a:srgbClr>
                </a:solidFill>
              </a:rPr>
              <a:t>Die Ergebnisse der zervikalen und/oder lumbalen biomechanischen Beurteilung anhand klinischer Fälle zu diskutieren.</a:t>
            </a:r>
          </a:p>
          <a:p>
            <a:pPr>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3"/>
          <a:srcRect l="54367" t="47274" r="33626" b="39300"/>
          <a:stretch/>
        </p:blipFill>
        <p:spPr bwMode="auto">
          <a:xfrm>
            <a:off x="6884947" y="3220861"/>
            <a:ext cx="1539217" cy="2135316"/>
          </a:xfrm>
          <a:prstGeom prst="rect">
            <a:avLst/>
          </a:prstGeom>
          <a:ln>
            <a:noFill/>
          </a:ln>
          <a:extLst>
            <a:ext uri="{53640926-AAD7-44D8-BBD7-CCE9431645EC}">
              <a14:shadowObscured xmlns:a14="http://schemas.microsoft.com/office/drawing/2010/main"/>
            </a:ext>
          </a:extLst>
        </p:spPr>
      </p:pic>
      <p:pic>
        <p:nvPicPr>
          <p:cNvPr id="2050" name="Picture 2" descr="GrafVelocidadPeso">
            <a:extLst>
              <a:ext uri="{FF2B5EF4-FFF2-40B4-BE49-F238E27FC236}">
                <a16:creationId xmlns:a16="http://schemas.microsoft.com/office/drawing/2014/main" id="{C90E8DF4-C4B2-4967-AC72-65FB72905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33" y="861636"/>
            <a:ext cx="7459333" cy="223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ParamPeso">
            <a:extLst>
              <a:ext uri="{FF2B5EF4-FFF2-40B4-BE49-F238E27FC236}">
                <a16:creationId xmlns:a16="http://schemas.microsoft.com/office/drawing/2014/main" id="{94B3FF32-6154-4F49-B599-76A069BD6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15" y="3220861"/>
            <a:ext cx="6091156" cy="268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ValLevantarPeso">
            <a:extLst>
              <a:ext uri="{FF2B5EF4-FFF2-40B4-BE49-F238E27FC236}">
                <a16:creationId xmlns:a16="http://schemas.microsoft.com/office/drawing/2014/main" id="{AFD20440-8887-4208-A988-40318E0D8F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44" r="56333"/>
          <a:stretch/>
        </p:blipFill>
        <p:spPr bwMode="auto">
          <a:xfrm>
            <a:off x="6398466" y="5464208"/>
            <a:ext cx="2512177" cy="45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312994"/>
      </p:ext>
    </p:extLst>
  </p:cSld>
  <p:clrMapOvr>
    <a:masterClrMapping/>
  </p:clrMapOvr>
  <mc:AlternateContent xmlns:mc="http://schemas.openxmlformats.org/markup-compatibility/2006" xmlns:p14="http://schemas.microsoft.com/office/powerpoint/2010/main">
    <mc:Choice Requires="p14">
      <p:transition spd="slow" p14:dur="2000" advTm="83318"/>
    </mc:Choice>
    <mc:Fallback xmlns="">
      <p:transition spd="slow" advTm="83318"/>
    </mc:Fallback>
  </mc:AlternateContent>
  <p:extLst>
    <p:ext uri="{E180D4A7-C9FB-4DFB-919C-405C955672EB}">
      <p14:showEvtLst xmlns:p14="http://schemas.microsoft.com/office/powerpoint/2010/main">
        <p14:playEvt time="0" objId="5"/>
        <p14:stopEvt time="82580" objId="5"/>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419872" y="728242"/>
            <a:ext cx="2952328" cy="639762"/>
          </a:xfrm>
        </p:spPr>
        <p:txBody>
          <a:bodyPr/>
          <a:lstStyle/>
          <a:p>
            <a:r>
              <a:rPr lang="es-ES" sz="2200" dirty="0" err="1">
                <a:solidFill>
                  <a:schemeClr val="accent2">
                    <a:lumMod val="75000"/>
                  </a:schemeClr>
                </a:solidFill>
              </a:rPr>
              <a:t>Aktivität Klasse</a:t>
            </a:r>
            <a:endParaRPr lang="es-ES" sz="2200" dirty="0">
              <a:solidFill>
                <a:schemeClr val="accent2">
                  <a:lumMod val="75000"/>
                </a:schemeClr>
              </a:solidFill>
            </a:endParaRP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n-US" sz="2000" dirty="0">
                <a:solidFill>
                  <a:schemeClr val="accent2">
                    <a:lumMod val="75000"/>
                  </a:schemeClr>
                </a:solidFill>
              </a:rPr>
              <a:t>Arbeiten an klinischen Fällen (Dokumente)</a:t>
            </a:r>
            <a:endParaRPr lang="es-ES" sz="2000" dirty="0">
              <a:solidFill>
                <a:schemeClr val="accent2">
                  <a:lumMod val="75000"/>
                </a:schemeClr>
              </a:solidFill>
            </a:endParaRP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123728" y="908720"/>
            <a:ext cx="5482952" cy="639762"/>
          </a:xfrm>
        </p:spPr>
        <p:txBody>
          <a:bodyPr/>
          <a:lstStyle/>
          <a:p>
            <a:r>
              <a:rPr lang="en-US" sz="2200" dirty="0">
                <a:solidFill>
                  <a:schemeClr val="accent2">
                    <a:lumMod val="75000"/>
                  </a:schemeClr>
                </a:solidFill>
              </a:rPr>
              <a:t>Fragenkatalog für den zervikalen Fall </a:t>
            </a:r>
            <a:endParaRPr lang="es-ES" sz="2200" dirty="0">
              <a:solidFill>
                <a:schemeClr val="accent2">
                  <a:lumMod val="75000"/>
                </a:schemeClr>
              </a:solidFill>
            </a:endParaRPr>
          </a:p>
        </p:txBody>
      </p:sp>
      <p:sp>
        <p:nvSpPr>
          <p:cNvPr id="7" name="Rectángulo 6">
            <a:extLst>
              <a:ext uri="{FF2B5EF4-FFF2-40B4-BE49-F238E27FC236}">
                <a16:creationId xmlns:a16="http://schemas.microsoft.com/office/drawing/2014/main" id="{9A864327-8D8B-40EC-AFE6-80D1E3EFB576}"/>
              </a:ext>
            </a:extLst>
          </p:cNvPr>
          <p:cNvSpPr/>
          <p:nvPr/>
        </p:nvSpPr>
        <p:spPr>
          <a:xfrm>
            <a:off x="323528" y="2132856"/>
            <a:ext cx="8496944" cy="3831818"/>
          </a:xfrm>
          <a:prstGeom prst="rect">
            <a:avLst/>
          </a:prstGeom>
        </p:spPr>
        <p:txBody>
          <a:bodyPr wrap="square">
            <a:spAutoFit/>
          </a:bodyPr>
          <a:lstStyle/>
          <a:p>
            <a:pPr marL="187325" lvl="0" defTabSz="642938">
              <a:spcBef>
                <a:spcPts val="1675"/>
              </a:spcBef>
              <a:buSzPct val="171000"/>
              <a:defRPr/>
            </a:pPr>
            <a:r>
              <a:rPr lang="en-US" sz="2000" b="0" kern="0" dirty="0">
                <a:solidFill>
                  <a:schemeClr val="accent2">
                    <a:lumMod val="75000"/>
                  </a:schemeClr>
                </a:solidFill>
                <a:latin typeface="Arial"/>
              </a:rPr>
              <a:t>Besteht eine Einschränkung der zervikalen Beweglichkeit?</a:t>
            </a:r>
          </a:p>
          <a:p>
            <a:pPr marL="187325" lvl="0" defTabSz="642938">
              <a:spcBef>
                <a:spcPts val="1675"/>
              </a:spcBef>
              <a:buSzPct val="171000"/>
              <a:defRPr/>
            </a:pPr>
            <a:r>
              <a:rPr lang="en-US" sz="2000" b="0" kern="0" dirty="0">
                <a:solidFill>
                  <a:schemeClr val="accent2">
                    <a:lumMod val="75000"/>
                  </a:schemeClr>
                </a:solidFill>
                <a:latin typeface="Arial"/>
              </a:rPr>
              <a:t>Welches ist die am meisten eingeschränkte Bewegung?</a:t>
            </a:r>
          </a:p>
          <a:p>
            <a:pPr marL="187325" lvl="0" defTabSz="642938">
              <a:spcBef>
                <a:spcPts val="1675"/>
              </a:spcBef>
              <a:buSzPct val="171000"/>
              <a:defRPr/>
            </a:pPr>
            <a:r>
              <a:rPr lang="en-US" sz="2000" b="0" kern="0" dirty="0">
                <a:solidFill>
                  <a:schemeClr val="accent2">
                    <a:lumMod val="75000"/>
                  </a:schemeClr>
                </a:solidFill>
                <a:latin typeface="Arial"/>
              </a:rPr>
              <a:t>Führt er schnelle Nackenbeugungs- und -streckungsbewegungen aus?</a:t>
            </a:r>
          </a:p>
          <a:p>
            <a:pPr marL="187325" lvl="0" defTabSz="642938">
              <a:spcBef>
                <a:spcPts val="1675"/>
              </a:spcBef>
              <a:buSzPct val="171000"/>
              <a:defRPr/>
            </a:pPr>
            <a:r>
              <a:rPr lang="en-US" sz="2000" b="0" kern="0" dirty="0">
                <a:solidFill>
                  <a:schemeClr val="accent2">
                    <a:lumMod val="75000"/>
                  </a:schemeClr>
                </a:solidFill>
                <a:latin typeface="Arial"/>
              </a:rPr>
              <a:t>Gibt es eine Asymmetrie in der Bewegung?</a:t>
            </a:r>
          </a:p>
          <a:p>
            <a:pPr marL="187325" lvl="0" defTabSz="642938">
              <a:spcBef>
                <a:spcPts val="1675"/>
              </a:spcBef>
              <a:buSzPct val="171000"/>
              <a:defRPr/>
            </a:pPr>
            <a:r>
              <a:rPr lang="en-US" sz="2000" b="0" kern="0" dirty="0">
                <a:solidFill>
                  <a:schemeClr val="accent2">
                    <a:lumMod val="75000"/>
                  </a:schemeClr>
                </a:solidFill>
                <a:latin typeface="Arial"/>
              </a:rPr>
              <a:t>Führt er anhand der Grafik wiederholbare Bewegungen aus?</a:t>
            </a:r>
          </a:p>
          <a:p>
            <a:pPr marL="187325" lvl="0" defTabSz="642938">
              <a:spcBef>
                <a:spcPts val="1675"/>
              </a:spcBef>
              <a:buSzPct val="171000"/>
              <a:defRPr/>
            </a:pPr>
            <a:r>
              <a:rPr lang="en-US" sz="2000" b="0" kern="0" dirty="0">
                <a:solidFill>
                  <a:schemeClr val="accent2">
                    <a:lumMod val="75000"/>
                  </a:schemeClr>
                </a:solidFill>
                <a:latin typeface="Arial"/>
              </a:rPr>
              <a:t>Gibt es eine Verbesserung in der zweiten Sitzung zur biomechanischen Beurteilung?</a:t>
            </a:r>
          </a:p>
          <a:p>
            <a:pPr marL="187325" marR="0" lvl="0" indent="0" algn="l" defTabSz="642938" rtl="0" eaLnBrk="0" fontAlgn="base" latinLnBrk="0" hangingPunct="0">
              <a:lnSpc>
                <a:spcPct val="100000"/>
              </a:lnSpc>
              <a:spcBef>
                <a:spcPts val="1675"/>
              </a:spcBef>
              <a:spcAft>
                <a:spcPct val="0"/>
              </a:spcAft>
              <a:buClrTx/>
              <a:buSzPct val="171000"/>
              <a:buFontTx/>
              <a:buNone/>
              <a:tabLst/>
              <a:defRPr/>
            </a:pPr>
            <a:endParaRPr lang="es-ES" sz="1800" b="0" kern="0" dirty="0">
              <a:solidFill>
                <a:srgbClr val="000000"/>
              </a:solidFill>
              <a:latin typeface="Arial"/>
            </a:endParaRPr>
          </a:p>
        </p:txBody>
      </p:sp>
    </p:spTree>
    <p:extLst>
      <p:ext uri="{BB962C8B-B14F-4D97-AF65-F5344CB8AC3E}">
        <p14:creationId xmlns:p14="http://schemas.microsoft.com/office/powerpoint/2010/main" val="400785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08720"/>
            <a:ext cx="4474840" cy="639762"/>
          </a:xfrm>
        </p:spPr>
        <p:txBody>
          <a:bodyPr/>
          <a:lstStyle/>
          <a:p>
            <a:r>
              <a:rPr lang="en-US" sz="2200" dirty="0">
                <a:solidFill>
                  <a:schemeClr val="accent2">
                    <a:lumMod val="75000"/>
                  </a:schemeClr>
                </a:solidFill>
              </a:rPr>
              <a:t>Gehäuse-Lösung</a:t>
            </a:r>
          </a:p>
        </p:txBody>
      </p:sp>
      <p:sp>
        <p:nvSpPr>
          <p:cNvPr id="4" name="Marcador de contenido 3">
            <a:extLst>
              <a:ext uri="{FF2B5EF4-FFF2-40B4-BE49-F238E27FC236}">
                <a16:creationId xmlns:a16="http://schemas.microsoft.com/office/drawing/2014/main" id="{4AF260C2-2976-4F6F-92AD-0C7A21BA75BE}"/>
              </a:ext>
            </a:extLst>
          </p:cNvPr>
          <p:cNvSpPr>
            <a:spLocks noGrp="1"/>
          </p:cNvSpPr>
          <p:nvPr>
            <p:ph sz="half" idx="2"/>
          </p:nvPr>
        </p:nvSpPr>
        <p:spPr>
          <a:xfrm>
            <a:off x="457200" y="1700808"/>
            <a:ext cx="8229600" cy="3951288"/>
          </a:xfrm>
        </p:spPr>
        <p:txBody>
          <a:bodyPr/>
          <a:lstStyle/>
          <a:p>
            <a:r>
              <a:rPr lang="en-US" sz="2000" dirty="0">
                <a:solidFill>
                  <a:schemeClr val="accent2">
                    <a:lumMod val="75000"/>
                  </a:schemeClr>
                </a:solidFill>
              </a:rPr>
              <a:t>Liegt bei der Erstbeurteilung eine Einschränkung der zervikalen Mobilität vor? </a:t>
            </a:r>
            <a:r>
              <a:rPr lang="en-US" sz="2000" dirty="0">
                <a:solidFill>
                  <a:srgbClr val="FF0000"/>
                </a:solidFill>
              </a:rPr>
              <a:t>Ja</a:t>
            </a:r>
          </a:p>
          <a:p>
            <a:r>
              <a:rPr lang="en-US" sz="2000" dirty="0">
                <a:solidFill>
                  <a:schemeClr val="accent2">
                    <a:lumMod val="75000"/>
                  </a:schemeClr>
                </a:solidFill>
              </a:rPr>
              <a:t>Welche ist die am meisten eingeschränkte Bewegung? </a:t>
            </a:r>
            <a:r>
              <a:rPr lang="en-US" sz="2000" dirty="0">
                <a:solidFill>
                  <a:srgbClr val="FF0000"/>
                </a:solidFill>
              </a:rPr>
              <a:t>Flexion</a:t>
            </a:r>
          </a:p>
          <a:p>
            <a:r>
              <a:rPr lang="en-US" sz="2000" dirty="0">
                <a:solidFill>
                  <a:schemeClr val="accent2">
                    <a:lumMod val="75000"/>
                  </a:schemeClr>
                </a:solidFill>
              </a:rPr>
              <a:t>Führt er schnelle Nackenflexions-Extensionsbewegungen aus? </a:t>
            </a:r>
            <a:r>
              <a:rPr lang="en-US" sz="2000" dirty="0">
                <a:solidFill>
                  <a:srgbClr val="FF0000"/>
                </a:solidFill>
              </a:rPr>
              <a:t>Nein. Sie sind langsam.</a:t>
            </a:r>
          </a:p>
          <a:p>
            <a:r>
              <a:rPr lang="en-US" sz="2000" dirty="0">
                <a:solidFill>
                  <a:schemeClr val="accent2">
                    <a:lumMod val="75000"/>
                  </a:schemeClr>
                </a:solidFill>
              </a:rPr>
              <a:t>Gibt es eine Asymmetrie in der Bewegung? </a:t>
            </a:r>
            <a:r>
              <a:rPr lang="en-US" sz="2000" dirty="0">
                <a:solidFill>
                  <a:srgbClr val="FF0000"/>
                </a:solidFill>
              </a:rPr>
              <a:t>Nein</a:t>
            </a:r>
          </a:p>
          <a:p>
            <a:r>
              <a:rPr lang="en-US" sz="2000" dirty="0">
                <a:solidFill>
                  <a:schemeClr val="accent2">
                    <a:lumMod val="75000"/>
                  </a:schemeClr>
                </a:solidFill>
              </a:rPr>
              <a:t>Führt er anhand der Grafik wiederholbare Bewegungen aus? </a:t>
            </a:r>
            <a:r>
              <a:rPr lang="en-US" sz="2000" dirty="0">
                <a:solidFill>
                  <a:srgbClr val="FF0000"/>
                </a:solidFill>
              </a:rPr>
              <a:t>Zum Beispiel bei Rotationen. Ja</a:t>
            </a:r>
          </a:p>
          <a:p>
            <a:r>
              <a:rPr lang="en-US" sz="2000" dirty="0">
                <a:solidFill>
                  <a:schemeClr val="accent2">
                    <a:lumMod val="75000"/>
                  </a:schemeClr>
                </a:solidFill>
              </a:rPr>
              <a:t>Gibt es eine Verbesserung in der zweiten biomechanischen Bewertungssitzung? </a:t>
            </a:r>
            <a:r>
              <a:rPr lang="en-US" sz="2000" dirty="0">
                <a:solidFill>
                  <a:srgbClr val="FF0000"/>
                </a:solidFill>
              </a:rPr>
              <a:t>Ja </a:t>
            </a:r>
          </a:p>
        </p:txBody>
      </p:sp>
    </p:spTree>
    <p:extLst>
      <p:ext uri="{BB962C8B-B14F-4D97-AF65-F5344CB8AC3E}">
        <p14:creationId xmlns:p14="http://schemas.microsoft.com/office/powerpoint/2010/main" val="228198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229600"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Liegt bei der Erstbeurteilung eine Einschränkung der zervikalen Mobilität vor?</a:t>
            </a:r>
            <a:endParaRPr lang="es-ES" sz="2000" b="0" dirty="0">
              <a:solidFill>
                <a:schemeClr val="accent2">
                  <a:lumMod val="75000"/>
                </a:schemeClr>
              </a:solidFill>
            </a:endParaRPr>
          </a:p>
        </p:txBody>
      </p:sp>
      <p:pic>
        <p:nvPicPr>
          <p:cNvPr id="7" name="Imagen 6">
            <a:extLst>
              <a:ext uri="{FF2B5EF4-FFF2-40B4-BE49-F238E27FC236}">
                <a16:creationId xmlns:a16="http://schemas.microsoft.com/office/drawing/2014/main" id="{9E004EBA-1165-4F3D-89AA-2AA923992629}"/>
              </a:ext>
            </a:extLst>
          </p:cNvPr>
          <p:cNvPicPr/>
          <p:nvPr/>
        </p:nvPicPr>
        <p:blipFill>
          <a:blip r:embed="rId3" cstate="print"/>
          <a:srcRect r="1675" b="3309"/>
          <a:stretch>
            <a:fillRect/>
          </a:stretch>
        </p:blipFill>
        <p:spPr bwMode="auto">
          <a:xfrm>
            <a:off x="2843808" y="3046786"/>
            <a:ext cx="2998886" cy="2509242"/>
          </a:xfrm>
          <a:prstGeom prst="rect">
            <a:avLst/>
          </a:prstGeom>
          <a:noFill/>
          <a:ln w="9525">
            <a:noFill/>
            <a:miter lim="800000"/>
            <a:headEnd/>
            <a:tailEnd/>
          </a:ln>
        </p:spPr>
      </p:pic>
    </p:spTree>
    <p:extLst>
      <p:ext uri="{BB962C8B-B14F-4D97-AF65-F5344CB8AC3E}">
        <p14:creationId xmlns:p14="http://schemas.microsoft.com/office/powerpoint/2010/main" val="1590645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229600"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 Welches ist die am meisten eingeschränkte Bewegung? </a:t>
            </a:r>
            <a:endParaRPr lang="es-ES" sz="2000" b="0" dirty="0">
              <a:solidFill>
                <a:schemeClr val="accent2">
                  <a:lumMod val="75000"/>
                </a:schemeClr>
              </a:solidFill>
            </a:endParaRPr>
          </a:p>
        </p:txBody>
      </p:sp>
      <p:pic>
        <p:nvPicPr>
          <p:cNvPr id="7" name="Imagen 6">
            <a:extLst>
              <a:ext uri="{FF2B5EF4-FFF2-40B4-BE49-F238E27FC236}">
                <a16:creationId xmlns:a16="http://schemas.microsoft.com/office/drawing/2014/main" id="{9E004EBA-1165-4F3D-89AA-2AA923992629}"/>
              </a:ext>
            </a:extLst>
          </p:cNvPr>
          <p:cNvPicPr/>
          <p:nvPr/>
        </p:nvPicPr>
        <p:blipFill>
          <a:blip r:embed="rId3" cstate="print"/>
          <a:srcRect r="1675" b="3309"/>
          <a:stretch>
            <a:fillRect/>
          </a:stretch>
        </p:blipFill>
        <p:spPr bwMode="auto">
          <a:xfrm>
            <a:off x="2627784" y="2852936"/>
            <a:ext cx="2998886" cy="2509242"/>
          </a:xfrm>
          <a:prstGeom prst="rect">
            <a:avLst/>
          </a:prstGeom>
          <a:noFill/>
          <a:ln w="9525">
            <a:noFill/>
            <a:miter lim="800000"/>
            <a:headEnd/>
            <a:tailEnd/>
          </a:ln>
        </p:spPr>
      </p:pic>
      <p:sp>
        <p:nvSpPr>
          <p:cNvPr id="5" name="Elipse 4">
            <a:extLst>
              <a:ext uri="{FF2B5EF4-FFF2-40B4-BE49-F238E27FC236}">
                <a16:creationId xmlns:a16="http://schemas.microsoft.com/office/drawing/2014/main" id="{22D447B7-B434-49B1-AA4A-0B18AEBF2137}"/>
              </a:ext>
            </a:extLst>
          </p:cNvPr>
          <p:cNvSpPr/>
          <p:nvPr/>
        </p:nvSpPr>
        <p:spPr bwMode="auto">
          <a:xfrm>
            <a:off x="3851920" y="4725144"/>
            <a:ext cx="1296144" cy="1069082"/>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39656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58A86-406E-4320-91E4-E67A06C0CAD8}"/>
              </a:ext>
            </a:extLst>
          </p:cNvPr>
          <p:cNvSpPr>
            <a:spLocks noGrp="1"/>
          </p:cNvSpPr>
          <p:nvPr>
            <p:ph type="title"/>
          </p:nvPr>
        </p:nvSpPr>
        <p:spPr/>
        <p:txBody>
          <a:bodyPr/>
          <a:lstStyle/>
          <a:p>
            <a:endParaRPr lang="es-ES"/>
          </a:p>
        </p:txBody>
      </p:sp>
      <p:sp>
        <p:nvSpPr>
          <p:cNvPr id="5" name="Rectángulo 4">
            <a:extLst>
              <a:ext uri="{FF2B5EF4-FFF2-40B4-BE49-F238E27FC236}">
                <a16:creationId xmlns:a16="http://schemas.microsoft.com/office/drawing/2014/main" id="{A6E64728-F930-464A-9F57-8342DE1AD5EC}"/>
              </a:ext>
            </a:extLst>
          </p:cNvPr>
          <p:cNvSpPr/>
          <p:nvPr/>
        </p:nvSpPr>
        <p:spPr>
          <a:xfrm>
            <a:off x="666190" y="1916832"/>
            <a:ext cx="7416824" cy="400110"/>
          </a:xfrm>
          <a:prstGeom prst="rect">
            <a:avLst/>
          </a:prstGeom>
        </p:spPr>
        <p:txBody>
          <a:bodyPr wrap="square">
            <a:spAutoFit/>
          </a:bodyPr>
          <a:lstStyle/>
          <a:p>
            <a:r>
              <a:rPr lang="en-US" sz="2000" b="0" dirty="0">
                <a:solidFill>
                  <a:schemeClr val="accent2">
                    <a:lumMod val="75000"/>
                  </a:schemeClr>
                </a:solidFill>
              </a:rPr>
              <a:t>Führt er schnelle Nackenbeugungs- und -streckungsbewegungen aus? </a:t>
            </a:r>
            <a:endParaRPr lang="es-ES" sz="2000" b="0" dirty="0">
              <a:solidFill>
                <a:schemeClr val="accent2">
                  <a:lumMod val="75000"/>
                </a:schemeClr>
              </a:solidFill>
            </a:endParaRPr>
          </a:p>
        </p:txBody>
      </p:sp>
      <p:sp>
        <p:nvSpPr>
          <p:cNvPr id="6" name="Rectángulo 5">
            <a:extLst>
              <a:ext uri="{FF2B5EF4-FFF2-40B4-BE49-F238E27FC236}">
                <a16:creationId xmlns:a16="http://schemas.microsoft.com/office/drawing/2014/main" id="{C91491BE-F242-4E2F-8165-2459BFFE59D1}"/>
              </a:ext>
            </a:extLst>
          </p:cNvPr>
          <p:cNvSpPr/>
          <p:nvPr/>
        </p:nvSpPr>
        <p:spPr>
          <a:xfrm>
            <a:off x="666190" y="1237402"/>
            <a:ext cx="1568058" cy="430887"/>
          </a:xfrm>
          <a:prstGeom prst="rect">
            <a:avLst/>
          </a:prstGeom>
        </p:spPr>
        <p:txBody>
          <a:bodyPr wrap="none">
            <a:spAutoFit/>
          </a:bodyPr>
          <a:lstStyle/>
          <a:p>
            <a:pPr lvl="0" defTabSz="642938">
              <a:spcBef>
                <a:spcPts val="1675"/>
              </a:spcBef>
              <a:buSzPct val="171000"/>
            </a:pPr>
            <a:r>
              <a:rPr lang="es-ES" sz="2200" kern="0" dirty="0" err="1">
                <a:solidFill>
                  <a:schemeClr val="accent2">
                    <a:lumMod val="75000"/>
                  </a:schemeClr>
                </a:solidFill>
                <a:latin typeface="Arial"/>
                <a:cs typeface="+mn-cs"/>
              </a:rPr>
              <a:t>Lösungen</a:t>
            </a:r>
            <a:r>
              <a:rPr lang="es-ES" sz="2200" kern="0" dirty="0">
                <a:solidFill>
                  <a:schemeClr val="accent2">
                    <a:lumMod val="75000"/>
                  </a:schemeClr>
                </a:solidFill>
                <a:latin typeface="Arial"/>
                <a:cs typeface="+mn-cs"/>
              </a:rPr>
              <a:t>:</a:t>
            </a:r>
          </a:p>
        </p:txBody>
      </p:sp>
      <p:pic>
        <p:nvPicPr>
          <p:cNvPr id="7" name="Imagen 6">
            <a:extLst>
              <a:ext uri="{FF2B5EF4-FFF2-40B4-BE49-F238E27FC236}">
                <a16:creationId xmlns:a16="http://schemas.microsoft.com/office/drawing/2014/main" id="{BB530BE6-02AD-4616-8E10-0DE9D10E1B17}"/>
              </a:ext>
            </a:extLst>
          </p:cNvPr>
          <p:cNvPicPr/>
          <p:nvPr/>
        </p:nvPicPr>
        <p:blipFill>
          <a:blip r:embed="rId3" cstate="print"/>
          <a:srcRect/>
          <a:stretch>
            <a:fillRect/>
          </a:stretch>
        </p:blipFill>
        <p:spPr bwMode="auto">
          <a:xfrm>
            <a:off x="3092941" y="2780928"/>
            <a:ext cx="2958117" cy="2159551"/>
          </a:xfrm>
          <a:prstGeom prst="rect">
            <a:avLst/>
          </a:prstGeom>
          <a:noFill/>
          <a:ln w="9525">
            <a:noFill/>
            <a:miter lim="800000"/>
            <a:headEnd/>
            <a:tailEnd/>
          </a:ln>
        </p:spPr>
      </p:pic>
    </p:spTree>
    <p:extLst>
      <p:ext uri="{BB962C8B-B14F-4D97-AF65-F5344CB8AC3E}">
        <p14:creationId xmlns:p14="http://schemas.microsoft.com/office/powerpoint/2010/main" val="282553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229600"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Gibt es eine Asymmetrie in der Bewegung</a:t>
            </a:r>
            <a:r>
              <a:rPr lang="es-ES" sz="2000" b="0" dirty="0">
                <a:solidFill>
                  <a:schemeClr val="accent2">
                    <a:lumMod val="75000"/>
                  </a:schemeClr>
                </a:solidFill>
              </a:rPr>
              <a:t>?</a:t>
            </a:r>
          </a:p>
        </p:txBody>
      </p:sp>
      <p:pic>
        <p:nvPicPr>
          <p:cNvPr id="7" name="Imagen 6">
            <a:extLst>
              <a:ext uri="{FF2B5EF4-FFF2-40B4-BE49-F238E27FC236}">
                <a16:creationId xmlns:a16="http://schemas.microsoft.com/office/drawing/2014/main" id="{9E004EBA-1165-4F3D-89AA-2AA923992629}"/>
              </a:ext>
            </a:extLst>
          </p:cNvPr>
          <p:cNvPicPr/>
          <p:nvPr/>
        </p:nvPicPr>
        <p:blipFill>
          <a:blip r:embed="rId3" cstate="print"/>
          <a:srcRect r="1675" b="3309"/>
          <a:stretch>
            <a:fillRect/>
          </a:stretch>
        </p:blipFill>
        <p:spPr bwMode="auto">
          <a:xfrm>
            <a:off x="2843808" y="3046786"/>
            <a:ext cx="2998886" cy="2509242"/>
          </a:xfrm>
          <a:prstGeom prst="rect">
            <a:avLst/>
          </a:prstGeom>
          <a:noFill/>
          <a:ln w="9525">
            <a:noFill/>
            <a:miter lim="800000"/>
            <a:headEnd/>
            <a:tailEnd/>
          </a:ln>
        </p:spPr>
      </p:pic>
    </p:spTree>
    <p:extLst>
      <p:ext uri="{BB962C8B-B14F-4D97-AF65-F5344CB8AC3E}">
        <p14:creationId xmlns:p14="http://schemas.microsoft.com/office/powerpoint/2010/main" val="134526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229600"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Führt er anhand der Grafik wiederholbare Bewegungen aus? Zum Beispiel in Rotationen.</a:t>
            </a:r>
            <a:endParaRPr lang="es-ES" sz="2000" b="0" dirty="0">
              <a:solidFill>
                <a:schemeClr val="accent2">
                  <a:lumMod val="75000"/>
                </a:schemeClr>
              </a:solidFill>
            </a:endParaRPr>
          </a:p>
        </p:txBody>
      </p:sp>
      <p:pic>
        <p:nvPicPr>
          <p:cNvPr id="5" name="Imagen 4">
            <a:extLst>
              <a:ext uri="{FF2B5EF4-FFF2-40B4-BE49-F238E27FC236}">
                <a16:creationId xmlns:a16="http://schemas.microsoft.com/office/drawing/2014/main" id="{95E80661-FD31-42F0-82CD-EE932B12B824}"/>
              </a:ext>
            </a:extLst>
          </p:cNvPr>
          <p:cNvPicPr/>
          <p:nvPr/>
        </p:nvPicPr>
        <p:blipFill>
          <a:blip r:embed="rId3" cstate="print"/>
          <a:srcRect/>
          <a:stretch>
            <a:fillRect/>
          </a:stretch>
        </p:blipFill>
        <p:spPr bwMode="auto">
          <a:xfrm>
            <a:off x="1403648" y="2924944"/>
            <a:ext cx="2670089" cy="2116698"/>
          </a:xfrm>
          <a:prstGeom prst="rect">
            <a:avLst/>
          </a:prstGeom>
          <a:noFill/>
          <a:ln w="9525">
            <a:noFill/>
            <a:miter lim="800000"/>
            <a:headEnd/>
            <a:tailEnd/>
          </a:ln>
        </p:spPr>
      </p:pic>
      <p:pic>
        <p:nvPicPr>
          <p:cNvPr id="6" name="Imagen 5">
            <a:extLst>
              <a:ext uri="{FF2B5EF4-FFF2-40B4-BE49-F238E27FC236}">
                <a16:creationId xmlns:a16="http://schemas.microsoft.com/office/drawing/2014/main" id="{684DE3F6-01A1-4CB0-9127-97EB5EEF337A}"/>
              </a:ext>
            </a:extLst>
          </p:cNvPr>
          <p:cNvPicPr/>
          <p:nvPr/>
        </p:nvPicPr>
        <p:blipFill>
          <a:blip r:embed="rId4" cstate="print"/>
          <a:srcRect/>
          <a:stretch>
            <a:fillRect/>
          </a:stretch>
        </p:blipFill>
        <p:spPr bwMode="auto">
          <a:xfrm>
            <a:off x="4566207" y="2924944"/>
            <a:ext cx="2670089" cy="2116698"/>
          </a:xfrm>
          <a:prstGeom prst="rect">
            <a:avLst/>
          </a:prstGeom>
          <a:noFill/>
          <a:ln w="9525">
            <a:noFill/>
            <a:miter lim="800000"/>
            <a:headEnd/>
            <a:tailEnd/>
          </a:ln>
        </p:spPr>
      </p:pic>
    </p:spTree>
    <p:extLst>
      <p:ext uri="{BB962C8B-B14F-4D97-AF65-F5344CB8AC3E}">
        <p14:creationId xmlns:p14="http://schemas.microsoft.com/office/powerpoint/2010/main" val="2428312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3CE3B61-06D6-4C41-9623-9D5E8E35FB83}"/>
              </a:ext>
            </a:extLst>
          </p:cNvPr>
          <p:cNvPicPr/>
          <p:nvPr/>
        </p:nvPicPr>
        <p:blipFill>
          <a:blip r:embed="rId3" cstate="print"/>
          <a:srcRect r="1675" b="3309"/>
          <a:stretch>
            <a:fillRect/>
          </a:stretch>
        </p:blipFill>
        <p:spPr bwMode="auto">
          <a:xfrm>
            <a:off x="1907704" y="2320806"/>
            <a:ext cx="2304256" cy="1764438"/>
          </a:xfrm>
          <a:prstGeom prst="rect">
            <a:avLst/>
          </a:prstGeom>
          <a:noFill/>
          <a:ln w="9525">
            <a:noFill/>
            <a:miter lim="800000"/>
            <a:headEnd/>
            <a:tailEnd/>
          </a:ln>
        </p:spPr>
      </p:pic>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741792"/>
            <a:ext cx="8229600"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Gibt es eine Verbesserung in der zweiten Sitzung zur biomechanischen Beurteilung?</a:t>
            </a:r>
            <a:endParaRPr lang="es-ES" sz="2000" b="0" dirty="0">
              <a:solidFill>
                <a:schemeClr val="accent2">
                  <a:lumMod val="75000"/>
                </a:schemeClr>
              </a:solidFill>
            </a:endParaRPr>
          </a:p>
        </p:txBody>
      </p:sp>
      <p:pic>
        <p:nvPicPr>
          <p:cNvPr id="6" name="Imagen 5">
            <a:extLst>
              <a:ext uri="{FF2B5EF4-FFF2-40B4-BE49-F238E27FC236}">
                <a16:creationId xmlns:a16="http://schemas.microsoft.com/office/drawing/2014/main" id="{F0E5294A-395F-4E8D-B514-C3D6B0B094EF}"/>
              </a:ext>
            </a:extLst>
          </p:cNvPr>
          <p:cNvPicPr/>
          <p:nvPr/>
        </p:nvPicPr>
        <p:blipFill>
          <a:blip r:embed="rId4" cstate="print"/>
          <a:srcRect/>
          <a:stretch>
            <a:fillRect/>
          </a:stretch>
        </p:blipFill>
        <p:spPr bwMode="auto">
          <a:xfrm>
            <a:off x="4841037" y="4344377"/>
            <a:ext cx="2304256" cy="1659518"/>
          </a:xfrm>
          <a:prstGeom prst="rect">
            <a:avLst/>
          </a:prstGeom>
          <a:noFill/>
          <a:ln w="9525">
            <a:noFill/>
            <a:miter lim="800000"/>
            <a:headEnd/>
            <a:tailEnd/>
          </a:ln>
        </p:spPr>
      </p:pic>
      <p:pic>
        <p:nvPicPr>
          <p:cNvPr id="8" name="Imagen 7">
            <a:extLst>
              <a:ext uri="{FF2B5EF4-FFF2-40B4-BE49-F238E27FC236}">
                <a16:creationId xmlns:a16="http://schemas.microsoft.com/office/drawing/2014/main" id="{AA6DD08E-70A9-4661-AA61-E2BA7F3558AE}"/>
              </a:ext>
            </a:extLst>
          </p:cNvPr>
          <p:cNvPicPr/>
          <p:nvPr/>
        </p:nvPicPr>
        <p:blipFill>
          <a:blip r:embed="rId5" cstate="print"/>
          <a:srcRect/>
          <a:stretch>
            <a:fillRect/>
          </a:stretch>
        </p:blipFill>
        <p:spPr bwMode="auto">
          <a:xfrm>
            <a:off x="1887467" y="4344377"/>
            <a:ext cx="2304256" cy="1728192"/>
          </a:xfrm>
          <a:prstGeom prst="rect">
            <a:avLst/>
          </a:prstGeom>
          <a:noFill/>
          <a:ln w="9525">
            <a:noFill/>
            <a:miter lim="800000"/>
            <a:headEnd/>
            <a:tailEnd/>
          </a:ln>
        </p:spPr>
      </p:pic>
      <p:pic>
        <p:nvPicPr>
          <p:cNvPr id="10" name="Imagen 9">
            <a:extLst>
              <a:ext uri="{FF2B5EF4-FFF2-40B4-BE49-F238E27FC236}">
                <a16:creationId xmlns:a16="http://schemas.microsoft.com/office/drawing/2014/main" id="{E0EB2B49-36A4-427F-B568-8D78A8031D77}"/>
              </a:ext>
            </a:extLst>
          </p:cNvPr>
          <p:cNvPicPr/>
          <p:nvPr/>
        </p:nvPicPr>
        <p:blipFill>
          <a:blip r:embed="rId6" cstate="print"/>
          <a:srcRect/>
          <a:stretch>
            <a:fillRect/>
          </a:stretch>
        </p:blipFill>
        <p:spPr bwMode="auto">
          <a:xfrm>
            <a:off x="4841037" y="2416965"/>
            <a:ext cx="2152015" cy="1761490"/>
          </a:xfrm>
          <a:prstGeom prst="rect">
            <a:avLst/>
          </a:prstGeom>
          <a:noFill/>
          <a:ln w="9525">
            <a:noFill/>
            <a:miter lim="800000"/>
            <a:headEnd/>
            <a:tailEnd/>
          </a:ln>
        </p:spPr>
      </p:pic>
    </p:spTree>
    <p:extLst>
      <p:ext uri="{BB962C8B-B14F-4D97-AF65-F5344CB8AC3E}">
        <p14:creationId xmlns:p14="http://schemas.microsoft.com/office/powerpoint/2010/main" val="298775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836712"/>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INHALT</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683568" y="2120435"/>
            <a:ext cx="8135938" cy="3477875"/>
          </a:xfrm>
          <a:prstGeom prst="rect">
            <a:avLst/>
          </a:prstGeom>
        </p:spPr>
        <p:txBody>
          <a:bodyPr wrap="square">
            <a:spAutoFit/>
          </a:bodyPr>
          <a:lstStyle/>
          <a:p>
            <a:pPr marL="342900" lvl="0" indent="-342900">
              <a:buFont typeface="Arial" panose="020B0604020202020204" pitchFamily="34" charset="0"/>
              <a:buChar char="•"/>
              <a:defRPr/>
            </a:pPr>
            <a:r>
              <a:rPr lang="en-US" sz="2000" b="0" dirty="0">
                <a:solidFill>
                  <a:schemeClr val="accent2">
                    <a:lumMod val="75000"/>
                  </a:schemeClr>
                </a:solidFill>
              </a:rPr>
              <a:t>Pathologische Ergebnisse einer Untersuchung der Halswirbelsäule</a:t>
            </a:r>
            <a:endParaRPr kumimoji="0" lang="es-ES" sz="2000" b="0" i="0"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lvl="0" indent="-342900">
              <a:buFont typeface="Arial" panose="020B0604020202020204" pitchFamily="34" charset="0"/>
              <a:buChar char="•"/>
              <a:defRPr/>
            </a:pPr>
            <a:r>
              <a:rPr lang="en-US" sz="2000" b="0" dirty="0">
                <a:solidFill>
                  <a:schemeClr val="accent2">
                    <a:lumMod val="75000"/>
                  </a:schemeClr>
                </a:solidFill>
              </a:rPr>
              <a:t>Pathologische Ergebnisse einer Lendenwirbelsäulenuntersuchung</a:t>
            </a:r>
            <a:endParaRPr lang="es-ES" sz="2000" b="0" dirty="0">
              <a:solidFill>
                <a:srgbClr val="333399">
                  <a:lumMod val="75000"/>
                </a:srgbClr>
              </a:solidFill>
            </a:endParaRPr>
          </a:p>
          <a:p>
            <a:pPr marR="0" lvl="0" algn="l" defTabSz="914400" rtl="0" eaLnBrk="0" fontAlgn="base" latinLnBrk="0" hangingPunct="0">
              <a:lnSpc>
                <a:spcPct val="100000"/>
              </a:lnSpc>
              <a:spcBef>
                <a:spcPct val="0"/>
              </a:spcBef>
              <a:spcAft>
                <a:spcPct val="0"/>
              </a:spcAft>
              <a:buClrTx/>
              <a:buSzTx/>
              <a:tabLst/>
              <a:defRPr/>
            </a:pPr>
            <a:endParaRPr lang="es-ES" sz="2000" b="0" dirty="0">
              <a:solidFill>
                <a:srgbClr val="333399">
                  <a:lumMod val="75000"/>
                </a:srgbClr>
              </a:solidFill>
            </a:endParaRPr>
          </a:p>
          <a:p>
            <a:pPr marL="342900" lvl="0" indent="-342900">
              <a:buFont typeface="Arial" panose="020B0604020202020204" pitchFamily="34" charset="0"/>
              <a:buChar char="•"/>
              <a:defRPr/>
            </a:pPr>
            <a:r>
              <a:rPr lang="en-US" sz="2000" b="0" dirty="0">
                <a:solidFill>
                  <a:srgbClr val="333399">
                    <a:lumMod val="75000"/>
                  </a:srgbClr>
                </a:solidFill>
              </a:rPr>
              <a:t>Zervikale biomechanische Beurteilung. Klinischer Fall</a:t>
            </a: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endParaRPr lang="es-ES" sz="2000" b="0" dirty="0">
              <a:solidFill>
                <a:srgbClr val="333399">
                  <a:lumMod val="75000"/>
                </a:srgbClr>
              </a:solidFill>
            </a:endParaRPr>
          </a:p>
          <a:p>
            <a:pPr marL="342900" lvl="0" indent="-342900">
              <a:buFont typeface="Arial" panose="020B0604020202020204" pitchFamily="34" charset="0"/>
              <a:buChar char="•"/>
              <a:defRPr/>
            </a:pPr>
            <a:r>
              <a:rPr lang="en-US" sz="2000" b="0" dirty="0">
                <a:solidFill>
                  <a:srgbClr val="333399">
                    <a:lumMod val="75000"/>
                  </a:srgbClr>
                </a:solidFill>
              </a:rPr>
              <a:t>Lumbale biomechanische Beurteilung. Klinischer Fall</a:t>
            </a: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lvl="1">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indent="-342900">
              <a:buFont typeface="Arial" panose="020B0604020202020204" pitchFamily="34" charset="0"/>
              <a:buChar char="•"/>
              <a:defRPr/>
            </a:pPr>
            <a:r>
              <a:rPr lang="es-ES" sz="2000" b="0" dirty="0">
                <a:solidFill>
                  <a:srgbClr val="333399">
                    <a:lumMod val="75000"/>
                  </a:srgbClr>
                </a:solidFill>
              </a:rPr>
              <a:t>Wichtige Ideen</a:t>
            </a:r>
          </a:p>
          <a:p>
            <a:pPr marL="342900" indent="-342900">
              <a:buFont typeface="Arial" panose="020B0604020202020204" pitchFamily="34" charset="0"/>
              <a:buChar char="•"/>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2562181"/>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123728" y="908720"/>
            <a:ext cx="5482952" cy="639762"/>
          </a:xfrm>
        </p:spPr>
        <p:txBody>
          <a:bodyPr/>
          <a:lstStyle/>
          <a:p>
            <a:r>
              <a:rPr lang="en-GB" sz="2200" dirty="0">
                <a:solidFill>
                  <a:schemeClr val="accent2">
                    <a:lumMod val="75000"/>
                  </a:schemeClr>
                </a:solidFill>
              </a:rPr>
              <a:t>Fragenkatalog des Lumbalkoffers </a:t>
            </a:r>
          </a:p>
        </p:txBody>
      </p:sp>
      <p:sp>
        <p:nvSpPr>
          <p:cNvPr id="7" name="Rectángulo 6">
            <a:extLst>
              <a:ext uri="{FF2B5EF4-FFF2-40B4-BE49-F238E27FC236}">
                <a16:creationId xmlns:a16="http://schemas.microsoft.com/office/drawing/2014/main" id="{9A864327-8D8B-40EC-AFE6-80D1E3EFB576}"/>
              </a:ext>
            </a:extLst>
          </p:cNvPr>
          <p:cNvSpPr/>
          <p:nvPr/>
        </p:nvSpPr>
        <p:spPr>
          <a:xfrm>
            <a:off x="323528" y="1556792"/>
            <a:ext cx="8496944" cy="4537139"/>
          </a:xfrm>
          <a:prstGeom prst="rect">
            <a:avLst/>
          </a:prstGeom>
        </p:spPr>
        <p:txBody>
          <a:bodyPr wrap="square">
            <a:spAutoFit/>
          </a:bodyPr>
          <a:lstStyle/>
          <a:p>
            <a:pPr marL="187325" lvl="0" defTabSz="642938">
              <a:spcBef>
                <a:spcPts val="1675"/>
              </a:spcBef>
              <a:buSzPct val="171000"/>
              <a:defRPr/>
            </a:pPr>
            <a:r>
              <a:rPr lang="en-US" sz="2000" b="0" kern="0" dirty="0">
                <a:solidFill>
                  <a:schemeClr val="accent2">
                    <a:lumMod val="75000"/>
                  </a:schemeClr>
                </a:solidFill>
                <a:latin typeface="Arial"/>
              </a:rPr>
              <a:t>Erhöht sich die Zeit, die für die Ausführung der einzelnen Aktivitäten benötigt wird? </a:t>
            </a:r>
          </a:p>
          <a:p>
            <a:pPr marL="187325" lvl="0" defTabSz="642938">
              <a:spcBef>
                <a:spcPts val="1675"/>
              </a:spcBef>
              <a:buSzPct val="171000"/>
              <a:defRPr/>
            </a:pPr>
            <a:r>
              <a:rPr lang="en-US" sz="2000" b="0" kern="0" dirty="0">
                <a:solidFill>
                  <a:schemeClr val="accent2">
                    <a:lumMod val="75000"/>
                  </a:schemeClr>
                </a:solidFill>
                <a:latin typeface="Arial"/>
              </a:rPr>
              <a:t>Gibt es ein Element in den Graphen des Aufstehens, das Sie mit Schwierigkeiten bei der Ausführung einer solchen Bewegung in Verbindung bringen können? Warum? (Diskutieren Sie mit der Lehrkraft)</a:t>
            </a:r>
          </a:p>
          <a:p>
            <a:pPr marL="187325" lvl="0" defTabSz="642938">
              <a:spcBef>
                <a:spcPts val="1675"/>
              </a:spcBef>
              <a:buSzPct val="171000"/>
              <a:defRPr/>
            </a:pPr>
            <a:r>
              <a:rPr lang="en-US" sz="2000" b="0" kern="0" dirty="0">
                <a:solidFill>
                  <a:schemeClr val="accent2">
                    <a:lumMod val="75000"/>
                  </a:schemeClr>
                </a:solidFill>
                <a:latin typeface="Arial"/>
              </a:rPr>
              <a:t>Glauben Sie, dass die Geschwindigkeit der Bewegung des Rumpfes schnell ist und einer normalen Bewegung entspricht?</a:t>
            </a:r>
          </a:p>
          <a:p>
            <a:pPr marL="187325" lvl="0" defTabSz="642938">
              <a:spcBef>
                <a:spcPts val="1675"/>
              </a:spcBef>
              <a:buSzPct val="171000"/>
              <a:defRPr/>
            </a:pPr>
            <a:r>
              <a:rPr lang="en-US" sz="2000" b="0" kern="0" dirty="0">
                <a:solidFill>
                  <a:schemeClr val="accent2">
                    <a:lumMod val="75000"/>
                  </a:schemeClr>
                </a:solidFill>
                <a:latin typeface="Arial"/>
              </a:rPr>
              <a:t>Können Sie bei der Durchführung der Aktivität eine Asymmetrie in der Abstützung feststellen? </a:t>
            </a:r>
          </a:p>
          <a:p>
            <a:pPr marL="187325" defTabSz="642938">
              <a:spcBef>
                <a:spcPts val="1675"/>
              </a:spcBef>
              <a:buSzPct val="171000"/>
              <a:defRPr/>
            </a:pPr>
            <a:r>
              <a:rPr lang="en-US" sz="2000" b="0" kern="0" dirty="0">
                <a:solidFill>
                  <a:schemeClr val="accent2">
                    <a:lumMod val="75000"/>
                  </a:schemeClr>
                </a:solidFill>
                <a:latin typeface="Arial"/>
              </a:rPr>
              <a:t>Hat sich der Patient im Vergleich zur vorherigen Sitzung verbessert? Warum? (Diskutieren Sie mit der Lehrkraft)</a:t>
            </a:r>
          </a:p>
          <a:p>
            <a:pPr marL="187325" lvl="0" defTabSz="642938">
              <a:spcBef>
                <a:spcPts val="1675"/>
              </a:spcBef>
              <a:buSzPct val="171000"/>
              <a:defRPr/>
            </a:pPr>
            <a:endParaRPr lang="es-ES" sz="1800" b="0" kern="0" dirty="0">
              <a:solidFill>
                <a:srgbClr val="000000"/>
              </a:solidFill>
              <a:latin typeface="Arial"/>
            </a:endParaRPr>
          </a:p>
        </p:txBody>
      </p:sp>
    </p:spTree>
    <p:extLst>
      <p:ext uri="{BB962C8B-B14F-4D97-AF65-F5344CB8AC3E}">
        <p14:creationId xmlns:p14="http://schemas.microsoft.com/office/powerpoint/2010/main" val="28234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123728" y="908720"/>
            <a:ext cx="5482952" cy="639762"/>
          </a:xfrm>
        </p:spPr>
        <p:txBody>
          <a:bodyPr/>
          <a:lstStyle/>
          <a:p>
            <a:r>
              <a:rPr lang="es-ES" sz="2200" dirty="0" err="1">
                <a:solidFill>
                  <a:schemeClr val="accent2">
                    <a:lumMod val="75000"/>
                  </a:schemeClr>
                </a:solidFill>
              </a:rPr>
              <a:t>	Gehäuse-Lösung</a:t>
            </a:r>
            <a:endParaRPr lang="es-ES" sz="2200" dirty="0">
              <a:solidFill>
                <a:schemeClr val="accent2">
                  <a:lumMod val="75000"/>
                </a:schemeClr>
              </a:solidFill>
            </a:endParaRPr>
          </a:p>
        </p:txBody>
      </p:sp>
      <p:sp>
        <p:nvSpPr>
          <p:cNvPr id="7" name="Rectángulo 6">
            <a:extLst>
              <a:ext uri="{FF2B5EF4-FFF2-40B4-BE49-F238E27FC236}">
                <a16:creationId xmlns:a16="http://schemas.microsoft.com/office/drawing/2014/main" id="{9A864327-8D8B-40EC-AFE6-80D1E3EFB576}"/>
              </a:ext>
            </a:extLst>
          </p:cNvPr>
          <p:cNvSpPr/>
          <p:nvPr/>
        </p:nvSpPr>
        <p:spPr>
          <a:xfrm>
            <a:off x="323528" y="1556792"/>
            <a:ext cx="8496944" cy="3734356"/>
          </a:xfrm>
          <a:prstGeom prst="rect">
            <a:avLst/>
          </a:prstGeom>
        </p:spPr>
        <p:txBody>
          <a:bodyPr wrap="square">
            <a:spAutoFit/>
          </a:bodyPr>
          <a:lstStyle/>
          <a:p>
            <a:pPr marL="187325" defTabSz="642938">
              <a:spcBef>
                <a:spcPts val="1675"/>
              </a:spcBef>
              <a:buSzPct val="171000"/>
              <a:defRPr/>
            </a:pPr>
            <a:r>
              <a:rPr lang="en-US" sz="2000" b="0" kern="0" dirty="0">
                <a:solidFill>
                  <a:schemeClr val="accent2">
                    <a:lumMod val="75000"/>
                  </a:schemeClr>
                </a:solidFill>
                <a:latin typeface="Arial"/>
              </a:rPr>
              <a:t>Erhöht sich der Zeitaufwand für die Durchführung der einzelnen Aktivitäten? </a:t>
            </a:r>
            <a:r>
              <a:rPr kumimoji="0" lang="en-US" sz="20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rPr>
              <a:t>Ja </a:t>
            </a:r>
          </a:p>
          <a:p>
            <a:pPr marL="187325" defTabSz="642938">
              <a:spcBef>
                <a:spcPts val="1675"/>
              </a:spcBef>
              <a:buSzPct val="171000"/>
              <a:defRPr/>
            </a:pPr>
            <a:r>
              <a:rPr lang="en-US" sz="2000" b="0" kern="0" dirty="0">
                <a:solidFill>
                  <a:schemeClr val="accent2">
                    <a:lumMod val="75000"/>
                  </a:schemeClr>
                </a:solidFill>
                <a:latin typeface="Arial"/>
              </a:rPr>
              <a:t>Gibt es ein Element in den Graphen des Aufstehens, das Sie mit Schwierigkeiten bei der Ausführung einer solchen Bewegung in Verbindung bringen können? Warum? (Diskutieren Sie mit der Lehrkraft) </a:t>
            </a:r>
            <a:r>
              <a:rPr kumimoji="0" lang="en-US" sz="20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rPr>
              <a:t>Ja</a:t>
            </a:r>
          </a:p>
          <a:p>
            <a:pPr marL="187325" lvl="0" defTabSz="642938">
              <a:spcBef>
                <a:spcPts val="1675"/>
              </a:spcBef>
              <a:buSzPct val="171000"/>
              <a:defRPr/>
            </a:pPr>
            <a:r>
              <a:rPr lang="en-US" sz="2000" b="0" kern="0" dirty="0">
                <a:solidFill>
                  <a:schemeClr val="accent2">
                    <a:lumMod val="75000"/>
                  </a:schemeClr>
                </a:solidFill>
                <a:latin typeface="Arial"/>
              </a:rPr>
              <a:t>Glauben Sie, dass die Bewegungsgeschwindigkeit des Rumpfes schnell ist und einer normalen Bewegung entspricht? </a:t>
            </a:r>
            <a:r>
              <a:rPr kumimoji="0" lang="en-US" sz="20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rPr>
              <a:t>Nein </a:t>
            </a:r>
          </a:p>
          <a:p>
            <a:pPr marL="187325" lvl="0" defTabSz="642938">
              <a:spcBef>
                <a:spcPts val="1675"/>
              </a:spcBef>
              <a:buSzPct val="171000"/>
              <a:defRPr/>
            </a:pPr>
            <a:r>
              <a:rPr lang="en-US" sz="2000" b="0" kern="0" dirty="0">
                <a:solidFill>
                  <a:schemeClr val="accent2">
                    <a:lumMod val="75000"/>
                  </a:schemeClr>
                </a:solidFill>
                <a:latin typeface="Arial"/>
              </a:rPr>
              <a:t>Können Sie bei der Durchführung der Aktivität eine Asymmetrie der Stütze feststellen? </a:t>
            </a:r>
            <a:r>
              <a:rPr kumimoji="0" lang="en-US" sz="2000" b="0" i="0" u="none" strike="noStrike" kern="0" cap="none" spc="0" normalizeH="0" baseline="0" noProof="0" dirty="0">
                <a:ln>
                  <a:noFill/>
                </a:ln>
                <a:solidFill>
                  <a:srgbClr val="FF0000"/>
                </a:solidFill>
                <a:effectLst/>
                <a:uLnTx/>
                <a:uFillTx/>
                <a:latin typeface="Arial"/>
                <a:ea typeface="+mn-ea"/>
                <a:cs typeface="Arial" panose="020B0604020202020204" pitchFamily="34" charset="0"/>
                <a:sym typeface="Arial" panose="020B0604020202020204" pitchFamily="34" charset="0"/>
              </a:rPr>
              <a:t>Ja</a:t>
            </a:r>
          </a:p>
          <a:p>
            <a:pPr marL="187325" lvl="0" defTabSz="642938">
              <a:spcBef>
                <a:spcPts val="1675"/>
              </a:spcBef>
              <a:buSzPct val="171000"/>
              <a:defRPr/>
            </a:pPr>
            <a:r>
              <a:rPr lang="en-US" sz="2000" b="0" kern="0" dirty="0">
                <a:solidFill>
                  <a:schemeClr val="accent2">
                    <a:lumMod val="75000"/>
                  </a:schemeClr>
                </a:solidFill>
                <a:latin typeface="Arial"/>
              </a:rPr>
              <a:t>Hat sich der Patient im Vergleich zur vorherigen Sitzung verbessert? Warum? </a:t>
            </a:r>
            <a:endParaRPr kumimoji="0" lang="en-US" sz="2000" b="0" i="0" u="none" strike="noStrike" kern="0" cap="none" spc="0" normalizeH="0" baseline="0" noProof="0" dirty="0">
              <a:ln>
                <a:noFill/>
              </a:ln>
              <a:solidFill>
                <a:schemeClr val="accent2">
                  <a:lumMod val="75000"/>
                </a:schemeClr>
              </a:solidFill>
              <a:effectLst/>
              <a:uLnTx/>
              <a:uFillTx/>
              <a:latin typeface="Arial"/>
              <a:sym typeface="Arial" panose="020B0604020202020204" pitchFamily="34" charset="0"/>
            </a:endParaRPr>
          </a:p>
        </p:txBody>
      </p:sp>
    </p:spTree>
    <p:extLst>
      <p:ext uri="{BB962C8B-B14F-4D97-AF65-F5344CB8AC3E}">
        <p14:creationId xmlns:p14="http://schemas.microsoft.com/office/powerpoint/2010/main" val="512468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611560" y="1628800"/>
            <a:ext cx="8229600"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Erhöht sich die Zeit, die für die Ausführung der einzelnen Aktivitäten benötigt wird?</a:t>
            </a:r>
            <a:endParaRPr lang="es-ES" sz="2000" b="0" dirty="0">
              <a:solidFill>
                <a:schemeClr val="accent2">
                  <a:lumMod val="75000"/>
                </a:schemeClr>
              </a:solidFill>
            </a:endParaRPr>
          </a:p>
        </p:txBody>
      </p:sp>
      <p:pic>
        <p:nvPicPr>
          <p:cNvPr id="5" name="Imagen 4">
            <a:extLst>
              <a:ext uri="{FF2B5EF4-FFF2-40B4-BE49-F238E27FC236}">
                <a16:creationId xmlns:a16="http://schemas.microsoft.com/office/drawing/2014/main" id="{B876A3D7-47E0-4956-A19A-7E6189177942}"/>
              </a:ext>
            </a:extLst>
          </p:cNvPr>
          <p:cNvPicPr/>
          <p:nvPr/>
        </p:nvPicPr>
        <p:blipFill>
          <a:blip r:embed="rId3" cstate="print"/>
          <a:srcRect/>
          <a:stretch>
            <a:fillRect/>
          </a:stretch>
        </p:blipFill>
        <p:spPr bwMode="auto">
          <a:xfrm>
            <a:off x="971600" y="2808622"/>
            <a:ext cx="2807836" cy="2088232"/>
          </a:xfrm>
          <a:prstGeom prst="rect">
            <a:avLst/>
          </a:prstGeom>
          <a:noFill/>
          <a:ln w="9525">
            <a:noFill/>
            <a:miter lim="800000"/>
            <a:headEnd/>
            <a:tailEnd/>
          </a:ln>
        </p:spPr>
      </p:pic>
      <p:pic>
        <p:nvPicPr>
          <p:cNvPr id="6" name="Imagen 5">
            <a:extLst>
              <a:ext uri="{FF2B5EF4-FFF2-40B4-BE49-F238E27FC236}">
                <a16:creationId xmlns:a16="http://schemas.microsoft.com/office/drawing/2014/main" id="{73D53438-08AB-4DA6-B1D2-5027B11D8100}"/>
              </a:ext>
            </a:extLst>
          </p:cNvPr>
          <p:cNvPicPr/>
          <p:nvPr/>
        </p:nvPicPr>
        <p:blipFill>
          <a:blip r:embed="rId4" cstate="print"/>
          <a:srcRect/>
          <a:stretch>
            <a:fillRect/>
          </a:stretch>
        </p:blipFill>
        <p:spPr bwMode="auto">
          <a:xfrm>
            <a:off x="4499992" y="2808622"/>
            <a:ext cx="2916039" cy="2088232"/>
          </a:xfrm>
          <a:prstGeom prst="rect">
            <a:avLst/>
          </a:prstGeom>
          <a:noFill/>
          <a:ln w="9525">
            <a:noFill/>
            <a:miter lim="800000"/>
            <a:headEnd/>
            <a:tailEnd/>
          </a:ln>
        </p:spPr>
      </p:pic>
    </p:spTree>
    <p:extLst>
      <p:ext uri="{BB962C8B-B14F-4D97-AF65-F5344CB8AC3E}">
        <p14:creationId xmlns:p14="http://schemas.microsoft.com/office/powerpoint/2010/main" val="43430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395536" y="1916832"/>
            <a:ext cx="8507288" cy="639762"/>
          </a:xfrm>
        </p:spPr>
        <p:txBody>
          <a:bodyPr/>
          <a:lstStyle/>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Gibt es ein Element in den Graphen des Aufstehens, das Sie mit Schwierigkeiten bei der Ausführung einer solchen Bewegung in Verbindung bringen können? </a:t>
            </a:r>
            <a:endParaRPr lang="es-ES" sz="2000" b="0" dirty="0">
              <a:solidFill>
                <a:schemeClr val="accent2">
                  <a:lumMod val="75000"/>
                </a:schemeClr>
              </a:solidFill>
            </a:endParaRPr>
          </a:p>
        </p:txBody>
      </p:sp>
      <p:pic>
        <p:nvPicPr>
          <p:cNvPr id="5" name="Imagen 4">
            <a:extLst>
              <a:ext uri="{FF2B5EF4-FFF2-40B4-BE49-F238E27FC236}">
                <a16:creationId xmlns:a16="http://schemas.microsoft.com/office/drawing/2014/main" id="{B876A3D7-47E0-4956-A19A-7E6189177942}"/>
              </a:ext>
            </a:extLst>
          </p:cNvPr>
          <p:cNvPicPr/>
          <p:nvPr/>
        </p:nvPicPr>
        <p:blipFill>
          <a:blip r:embed="rId3" cstate="print"/>
          <a:srcRect/>
          <a:stretch>
            <a:fillRect/>
          </a:stretch>
        </p:blipFill>
        <p:spPr bwMode="auto">
          <a:xfrm>
            <a:off x="2699792" y="3068960"/>
            <a:ext cx="2807836" cy="2088232"/>
          </a:xfrm>
          <a:prstGeom prst="rect">
            <a:avLst/>
          </a:prstGeom>
          <a:noFill/>
          <a:ln w="9525">
            <a:noFill/>
            <a:miter lim="800000"/>
            <a:headEnd/>
            <a:tailEnd/>
          </a:ln>
        </p:spPr>
      </p:pic>
    </p:spTree>
    <p:extLst>
      <p:ext uri="{BB962C8B-B14F-4D97-AF65-F5344CB8AC3E}">
        <p14:creationId xmlns:p14="http://schemas.microsoft.com/office/powerpoint/2010/main" val="97035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AAB56-F660-43CF-A3D4-9402A6930206}"/>
              </a:ext>
            </a:extLst>
          </p:cNvPr>
          <p:cNvSpPr>
            <a:spLocks noGrp="1"/>
          </p:cNvSpPr>
          <p:nvPr>
            <p:ph type="title"/>
          </p:nvPr>
        </p:nvSpPr>
        <p:spPr/>
        <p:txBody>
          <a:bodyPr/>
          <a:lstStyle/>
          <a:p>
            <a:endParaRPr lang="es-ES"/>
          </a:p>
        </p:txBody>
      </p:sp>
      <p:sp>
        <p:nvSpPr>
          <p:cNvPr id="5" name="Rectángulo 4">
            <a:extLst>
              <a:ext uri="{FF2B5EF4-FFF2-40B4-BE49-F238E27FC236}">
                <a16:creationId xmlns:a16="http://schemas.microsoft.com/office/drawing/2014/main" id="{630D08A1-A1DF-4E4E-90E3-C13BABF73BA8}"/>
              </a:ext>
            </a:extLst>
          </p:cNvPr>
          <p:cNvSpPr/>
          <p:nvPr/>
        </p:nvSpPr>
        <p:spPr>
          <a:xfrm>
            <a:off x="539552" y="1196752"/>
            <a:ext cx="8064896" cy="1264449"/>
          </a:xfrm>
          <a:prstGeom prst="rect">
            <a:avLst/>
          </a:prstGeom>
        </p:spPr>
        <p:txBody>
          <a:bodyPr wrap="square">
            <a:spAutoFit/>
          </a:bodyPr>
          <a:lstStyle/>
          <a:p>
            <a:pPr lvl="0" defTabSz="642938">
              <a:spcBef>
                <a:spcPts val="1675"/>
              </a:spcBef>
              <a:buSzPct val="171000"/>
            </a:pPr>
            <a:r>
              <a:rPr lang="es-ES" sz="2200" kern="0" dirty="0" err="1">
                <a:solidFill>
                  <a:schemeClr val="accent2">
                    <a:lumMod val="75000"/>
                  </a:schemeClr>
                </a:solidFill>
                <a:latin typeface="Arial"/>
                <a:cs typeface="+mn-cs"/>
              </a:rPr>
              <a:t>Lösungen</a:t>
            </a:r>
            <a:r>
              <a:rPr lang="es-ES" sz="2200" kern="0" dirty="0">
                <a:solidFill>
                  <a:schemeClr val="accent2">
                    <a:lumMod val="75000"/>
                  </a:schemeClr>
                </a:solidFill>
                <a:latin typeface="Arial"/>
                <a:cs typeface="+mn-cs"/>
              </a:rPr>
              <a:t>:</a:t>
            </a:r>
          </a:p>
          <a:p>
            <a:pPr lvl="0" defTabSz="642938">
              <a:spcBef>
                <a:spcPts val="1675"/>
              </a:spcBef>
              <a:buSzPct val="171000"/>
            </a:pPr>
            <a:r>
              <a:rPr lang="en-US" sz="2000" b="0" kern="0" dirty="0">
                <a:solidFill>
                  <a:schemeClr val="accent2">
                    <a:lumMod val="75000"/>
                  </a:schemeClr>
                </a:solidFill>
                <a:latin typeface="Arial"/>
                <a:cs typeface="+mn-cs"/>
              </a:rPr>
              <a:t>Glauben Sie, dass die Geschwindigkeit der Bewegung des Rumpfes schnell ist und einer normalen Bewegung entspricht?</a:t>
            </a:r>
            <a:endParaRPr lang="es-ES" sz="2000" b="0" kern="0" dirty="0">
              <a:solidFill>
                <a:schemeClr val="accent2">
                  <a:lumMod val="75000"/>
                </a:schemeClr>
              </a:solidFill>
              <a:latin typeface="Arial"/>
              <a:cs typeface="+mn-cs"/>
            </a:endParaRPr>
          </a:p>
        </p:txBody>
      </p:sp>
      <p:pic>
        <p:nvPicPr>
          <p:cNvPr id="6" name="Imagen 5">
            <a:extLst>
              <a:ext uri="{FF2B5EF4-FFF2-40B4-BE49-F238E27FC236}">
                <a16:creationId xmlns:a16="http://schemas.microsoft.com/office/drawing/2014/main" id="{96EB03C9-AE15-4850-81E2-BE58EEDBBB04}"/>
              </a:ext>
            </a:extLst>
          </p:cNvPr>
          <p:cNvPicPr/>
          <p:nvPr/>
        </p:nvPicPr>
        <p:blipFill>
          <a:blip r:embed="rId3" cstate="print">
            <a:extLst>
              <a:ext uri="{28A0092B-C50C-407E-A947-70E740481C1C}">
                <a14:useLocalDpi xmlns:a14="http://schemas.microsoft.com/office/drawing/2010/main" val="0"/>
              </a:ext>
            </a:extLst>
          </a:blip>
          <a:srcRect l="67799" t="54491" r="2133"/>
          <a:stretch>
            <a:fillRect/>
          </a:stretch>
        </p:blipFill>
        <p:spPr bwMode="auto">
          <a:xfrm>
            <a:off x="3131840" y="3097546"/>
            <a:ext cx="2534642" cy="2290727"/>
          </a:xfrm>
          <a:prstGeom prst="rect">
            <a:avLst/>
          </a:prstGeom>
          <a:noFill/>
          <a:ln w="9525">
            <a:noFill/>
            <a:miter lim="800000"/>
            <a:headEnd/>
            <a:tailEnd/>
          </a:ln>
        </p:spPr>
      </p:pic>
    </p:spTree>
    <p:extLst>
      <p:ext uri="{BB962C8B-B14F-4D97-AF65-F5344CB8AC3E}">
        <p14:creationId xmlns:p14="http://schemas.microsoft.com/office/powerpoint/2010/main" val="2681288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3B6C5-0044-437C-962C-84CBC97F052C}"/>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BEE93DD6-83C9-458D-8272-4302D71C3601}"/>
              </a:ext>
            </a:extLst>
          </p:cNvPr>
          <p:cNvSpPr>
            <a:spLocks noGrp="1"/>
          </p:cNvSpPr>
          <p:nvPr>
            <p:ph type="body" idx="1"/>
          </p:nvPr>
        </p:nvSpPr>
        <p:spPr>
          <a:xfrm>
            <a:off x="457200" y="2132856"/>
            <a:ext cx="8229600" cy="639762"/>
          </a:xfrm>
        </p:spPr>
        <p:txBody>
          <a:bodyPr/>
          <a:lstStyle/>
          <a:p>
            <a:endParaRPr lang="es-ES" b="0" dirty="0">
              <a:solidFill>
                <a:srgbClr val="000000"/>
              </a:solidFill>
            </a:endParaRPr>
          </a:p>
          <a:p>
            <a:r>
              <a:rPr lang="es-ES" sz="2200" dirty="0" err="1">
                <a:solidFill>
                  <a:schemeClr val="accent2">
                    <a:lumMod val="75000"/>
                  </a:schemeClr>
                </a:solidFill>
              </a:rPr>
              <a:t>Lösungen</a:t>
            </a:r>
            <a:r>
              <a:rPr lang="es-ES" sz="2200" dirty="0">
                <a:solidFill>
                  <a:schemeClr val="accent2">
                    <a:lumMod val="75000"/>
                  </a:schemeClr>
                </a:solidFill>
              </a:rPr>
              <a:t>:</a:t>
            </a:r>
          </a:p>
          <a:p>
            <a:r>
              <a:rPr lang="en-US" sz="2000" b="0" dirty="0">
                <a:solidFill>
                  <a:schemeClr val="accent2">
                    <a:lumMod val="75000"/>
                  </a:schemeClr>
                </a:solidFill>
              </a:rPr>
              <a:t>Können Sie eine Asymmetrie in der Unterstützung der beiden unteren Gliedmaßen bei der Ausführung der Aktivität feststellen?</a:t>
            </a:r>
            <a:endParaRPr lang="es-ES" sz="2000" b="0" dirty="0">
              <a:solidFill>
                <a:schemeClr val="accent2">
                  <a:lumMod val="75000"/>
                </a:schemeClr>
              </a:solidFill>
            </a:endParaRPr>
          </a:p>
          <a:p>
            <a:endParaRPr lang="es-ES" dirty="0"/>
          </a:p>
        </p:txBody>
      </p:sp>
      <p:pic>
        <p:nvPicPr>
          <p:cNvPr id="5" name="Imagen 4">
            <a:extLst>
              <a:ext uri="{FF2B5EF4-FFF2-40B4-BE49-F238E27FC236}">
                <a16:creationId xmlns:a16="http://schemas.microsoft.com/office/drawing/2014/main" id="{401E1917-2B1A-46C9-841A-268F8DE0906A}"/>
              </a:ext>
            </a:extLst>
          </p:cNvPr>
          <p:cNvPicPr/>
          <p:nvPr/>
        </p:nvPicPr>
        <p:blipFill>
          <a:blip r:embed="rId3" cstate="print"/>
          <a:srcRect/>
          <a:stretch>
            <a:fillRect/>
          </a:stretch>
        </p:blipFill>
        <p:spPr bwMode="auto">
          <a:xfrm>
            <a:off x="3419872" y="2959945"/>
            <a:ext cx="3338353" cy="2375957"/>
          </a:xfrm>
          <a:prstGeom prst="rect">
            <a:avLst/>
          </a:prstGeom>
          <a:noFill/>
          <a:ln w="9525">
            <a:noFill/>
            <a:miter lim="800000"/>
            <a:headEnd/>
            <a:tailEnd/>
          </a:ln>
        </p:spPr>
      </p:pic>
    </p:spTree>
    <p:extLst>
      <p:ext uri="{BB962C8B-B14F-4D97-AF65-F5344CB8AC3E}">
        <p14:creationId xmlns:p14="http://schemas.microsoft.com/office/powerpoint/2010/main" val="837143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0BE83-0473-4918-BE7B-FEA0D977C86B}"/>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449FC335-CF0B-4C7F-AF0D-D7480AB1DCCC}"/>
              </a:ext>
            </a:extLst>
          </p:cNvPr>
          <p:cNvSpPr>
            <a:spLocks noGrp="1"/>
          </p:cNvSpPr>
          <p:nvPr>
            <p:ph type="body" idx="1"/>
          </p:nvPr>
        </p:nvSpPr>
        <p:spPr>
          <a:xfrm>
            <a:off x="539552" y="2564904"/>
            <a:ext cx="8229600" cy="639762"/>
          </a:xfrm>
        </p:spPr>
        <p:txBody>
          <a:bodyPr/>
          <a:lstStyle/>
          <a:p>
            <a:r>
              <a:rPr lang="en-US" sz="2200" dirty="0">
                <a:solidFill>
                  <a:schemeClr val="accent2">
                    <a:lumMod val="75000"/>
                  </a:schemeClr>
                </a:solidFill>
              </a:rPr>
              <a:t>Hat sich der Patient im Vergleich zur vorherigen Sitzung verbessert?</a:t>
            </a:r>
          </a:p>
          <a:p>
            <a:r>
              <a:rPr lang="en-US" sz="2200" dirty="0">
                <a:solidFill>
                  <a:schemeClr val="accent2">
                    <a:lumMod val="75000"/>
                  </a:schemeClr>
                </a:solidFill>
              </a:rPr>
              <a:t>Diskutieren Sie in der Gruppe, warum</a:t>
            </a:r>
          </a:p>
        </p:txBody>
      </p:sp>
    </p:spTree>
    <p:extLst>
      <p:ext uri="{BB962C8B-B14F-4D97-AF65-F5344CB8AC3E}">
        <p14:creationId xmlns:p14="http://schemas.microsoft.com/office/powerpoint/2010/main" val="26474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28127-2889-47D2-A4AB-BC1DBC977DAE}"/>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54966247-4172-4C02-AA53-6A5C74E74C6E}"/>
              </a:ext>
            </a:extLst>
          </p:cNvPr>
          <p:cNvSpPr>
            <a:spLocks noGrp="1"/>
          </p:cNvSpPr>
          <p:nvPr>
            <p:ph type="body" idx="1"/>
          </p:nvPr>
        </p:nvSpPr>
        <p:spPr>
          <a:xfrm>
            <a:off x="3779912" y="731837"/>
            <a:ext cx="4186808" cy="639762"/>
          </a:xfrm>
        </p:spPr>
        <p:txBody>
          <a:bodyPr/>
          <a:lstStyle/>
          <a:p>
            <a:r>
              <a:rPr lang="es-ES" sz="2200" dirty="0">
                <a:solidFill>
                  <a:schemeClr val="accent2">
                    <a:lumMod val="75000"/>
                  </a:schemeClr>
                </a:solidFill>
              </a:rPr>
              <a:t>Wichtige Ideen</a:t>
            </a:r>
          </a:p>
        </p:txBody>
      </p:sp>
      <p:sp>
        <p:nvSpPr>
          <p:cNvPr id="4" name="Marcador de contenido 3">
            <a:extLst>
              <a:ext uri="{FF2B5EF4-FFF2-40B4-BE49-F238E27FC236}">
                <a16:creationId xmlns:a16="http://schemas.microsoft.com/office/drawing/2014/main" id="{03ECE23F-58EA-4352-B626-91D3F979CA96}"/>
              </a:ext>
            </a:extLst>
          </p:cNvPr>
          <p:cNvSpPr>
            <a:spLocks noGrp="1"/>
          </p:cNvSpPr>
          <p:nvPr>
            <p:ph sz="half" idx="2"/>
          </p:nvPr>
        </p:nvSpPr>
        <p:spPr>
          <a:xfrm>
            <a:off x="179512" y="1484784"/>
            <a:ext cx="8784976" cy="4497363"/>
          </a:xfrm>
        </p:spPr>
        <p:txBody>
          <a:bodyPr/>
          <a:lstStyle/>
          <a:p>
            <a:pPr lvl="0"/>
            <a:r>
              <a:rPr lang="en-GB" sz="1400" dirty="0">
                <a:solidFill>
                  <a:schemeClr val="accent2">
                    <a:lumMod val="75000"/>
                  </a:schemeClr>
                </a:solidFill>
              </a:rPr>
              <a:t>Die biomechanischen Analysetechniken, die es uns ermöglichen, die Festigkeit und Beweglichkeit der Wirbelsäule zu kennen, liefern objektive Informationen über ihre Funktionalität.</a:t>
            </a:r>
          </a:p>
          <a:p>
            <a:pPr lvl="0"/>
            <a:r>
              <a:rPr lang="en-GB" sz="1400" dirty="0">
                <a:solidFill>
                  <a:schemeClr val="accent2">
                    <a:lumMod val="75000"/>
                  </a:schemeClr>
                </a:solidFill>
              </a:rPr>
              <a:t>Der Bewegungsumfang sowohl der Lendenwirbelsäule als auch der Halswirbelsäule kann mit biomechanischen Analyseverfahren analysiert werden. Eingeschränkte Bewegungsbereiche sind ein häufiges Ergebnis bei Menschen mit Schmerzen.</a:t>
            </a:r>
          </a:p>
          <a:p>
            <a:pPr lvl="0"/>
            <a:r>
              <a:rPr lang="en-GB" sz="1400" dirty="0">
                <a:solidFill>
                  <a:schemeClr val="accent2">
                    <a:lumMod val="75000"/>
                  </a:schemeClr>
                </a:solidFill>
              </a:rPr>
              <a:t>Die Kraft kann auch bei Personen mit Schmerzen im unteren Rückenbereich beurteilt werden, hauptsächlich mit isokinetischen Systemen. Zu den häufigsten Ergebnissen gehören eine Abnahme der Kraft zusammen mit Veränderungen im Verhältnis zwischen Agonist und Antagonist der Muskeln.</a:t>
            </a:r>
          </a:p>
          <a:p>
            <a:pPr lvl="0"/>
            <a:r>
              <a:rPr lang="en-GB" sz="1400" dirty="0">
                <a:solidFill>
                  <a:schemeClr val="accent2">
                    <a:lumMod val="75000"/>
                  </a:schemeClr>
                </a:solidFill>
              </a:rPr>
              <a:t>Ein weiterer Test, der sich auf die Muskelaktivität bei Menschen mit Schmerzen im unteren Rücken bezieht, ist die Flexions-Relaxations-Analyse. Das Ergebnis dieses Tests ist normalerweise verändert, da das als myoelektrische Stille bekannte Phänomen verschwindet.</a:t>
            </a:r>
          </a:p>
          <a:p>
            <a:pPr lvl="0"/>
            <a:r>
              <a:rPr lang="en-GB" sz="1400" dirty="0">
                <a:solidFill>
                  <a:schemeClr val="accent2">
                    <a:lumMod val="75000"/>
                  </a:schemeClr>
                </a:solidFill>
              </a:rPr>
              <a:t>Die Bewegungsmuster bei Aktivitäten des täglichen Lebens können auch bei Menschen mit Kreuzschmerzen beurteilt werden. Die Ergebnisse dieser biomechanischen Analyse messen die funktionelle Veränderung und dienen als Leitfaden zur Überwachung des Patientenfortschritts.</a:t>
            </a:r>
          </a:p>
          <a:p>
            <a:pPr lvl="0"/>
            <a:r>
              <a:rPr lang="en-GB" sz="1400" dirty="0">
                <a:solidFill>
                  <a:schemeClr val="accent2">
                    <a:lumMod val="75000"/>
                  </a:schemeClr>
                </a:solidFill>
              </a:rPr>
              <a:t>Um zuverlässige Ergebnisse zu erhalten, erfordern all diese Tests hoch standardisierte Messprotokolle und eine gute Beherrschung der angewandten Aufzeichnungstechniken.</a:t>
            </a:r>
          </a:p>
          <a:p>
            <a:endParaRPr lang="es-ES" dirty="0"/>
          </a:p>
        </p:txBody>
      </p:sp>
    </p:spTree>
    <p:extLst>
      <p:ext uri="{BB962C8B-B14F-4D97-AF65-F5344CB8AC3E}">
        <p14:creationId xmlns:p14="http://schemas.microsoft.com/office/powerpoint/2010/main" val="3086200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2F74004-F9AA-4CDE-8B12-E5DDF079F93B}"/>
              </a:ext>
            </a:extLst>
          </p:cNvPr>
          <p:cNvSpPr txBox="1"/>
          <p:nvPr/>
        </p:nvSpPr>
        <p:spPr>
          <a:xfrm>
            <a:off x="2195736" y="4437112"/>
            <a:ext cx="4572000" cy="907300"/>
          </a:xfrm>
          <a:prstGeom prst="rect">
            <a:avLst/>
          </a:prstGeom>
          <a:noFill/>
        </p:spPr>
        <p:txBody>
          <a:bodyPr wrap="square">
            <a:spAutoFit/>
          </a:bodyPr>
          <a:lstStyle/>
          <a:p>
            <a:pPr marL="548640" marR="255905" algn="ctr">
              <a:lnSpc>
                <a:spcPct val="107000"/>
              </a:lnSpc>
              <a:spcBef>
                <a:spcPts val="1000"/>
              </a:spcBef>
              <a:spcAft>
                <a:spcPts val="800"/>
              </a:spcAft>
            </a:pP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Unterstützung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Europäischen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Erstellung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dieser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Veröffentlichung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stellt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Billigung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des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Inhalts</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welcher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nur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Ansichten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Verfasser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wiedergibt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und die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Kommission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kann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nichtfür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eine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etwaige</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Verwendung</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der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darin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enthaltenen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Informationen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haftbar</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gemacht</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b="0" i="0" dirty="0"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werden</a:t>
            </a:r>
            <a:r>
              <a:rPr lang="en-GB" sz="1000" b="0" i="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00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400110"/>
          </a:xfrm>
          <a:prstGeom prst="rect">
            <a:avLst/>
          </a:prstGeom>
        </p:spPr>
        <p:txBody>
          <a:bodyPr>
            <a:spAutoFit/>
          </a:bodyPr>
          <a:lstStyle/>
          <a:p>
            <a:pPr lvl="0" algn="ctr">
              <a:spcAft>
                <a:spcPts val="0"/>
              </a:spcAft>
              <a:defRPr/>
            </a:pPr>
            <a:r>
              <a:rPr lang="en-US" sz="2000" dirty="0">
                <a:solidFill>
                  <a:schemeClr val="accent2">
                    <a:lumMod val="75000"/>
                  </a:schemeClr>
                </a:solidFill>
                <a:latin typeface="+mn-lt"/>
                <a:ea typeface="Times New Roman" panose="02020603050405020304" pitchFamily="18" charset="0"/>
                <a:cs typeface="Times New Roman" panose="02020603050405020304" pitchFamily="18" charset="0"/>
              </a:rPr>
              <a:t>Bewegungsumfang </a:t>
            </a:r>
            <a:r>
              <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der Halswirbelsäule </a:t>
            </a:r>
          </a:p>
        </p:txBody>
      </p:sp>
      <p:sp>
        <p:nvSpPr>
          <p:cNvPr id="11" name="Rectángulo 10">
            <a:extLst>
              <a:ext uri="{FF2B5EF4-FFF2-40B4-BE49-F238E27FC236}">
                <a16:creationId xmlns:a16="http://schemas.microsoft.com/office/drawing/2014/main" id="{C5737536-660D-4244-B5BA-9AE7C0327081}"/>
              </a:ext>
            </a:extLst>
          </p:cNvPr>
          <p:cNvSpPr/>
          <p:nvPr/>
        </p:nvSpPr>
        <p:spPr>
          <a:xfrm>
            <a:off x="4067944" y="1696447"/>
            <a:ext cx="5076056" cy="4108817"/>
          </a:xfrm>
          <a:prstGeom prst="rect">
            <a:avLst/>
          </a:prstGeom>
        </p:spPr>
        <p:txBody>
          <a:bodyPr wrap="square">
            <a:spAutoFit/>
          </a:bodyPr>
          <a:lstStyle/>
          <a:p>
            <a:pPr lvl="0">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MESSGERÄTE</a:t>
            </a:r>
            <a:r>
              <a:rPr lang="en-US" sz="1800" b="0" dirty="0">
                <a:solidFill>
                  <a:schemeClr val="accent2">
                    <a:lumMod val="75000"/>
                  </a:schemeClr>
                </a:solidFill>
                <a:latin typeface="+mn-lt"/>
                <a:cs typeface="Times New Roman" panose="02020603050405020304" pitchFamily="18" charset="0"/>
              </a:rPr>
              <a:t>: Photogrammetriesystem oder Neigungsmesser.</a:t>
            </a: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lang="es-ES" sz="1800" b="0" dirty="0" err="1">
                <a:solidFill>
                  <a:schemeClr val="accent2">
                    <a:lumMod val="75000"/>
                  </a:schemeClr>
                </a:solidFill>
                <a:latin typeface="+mn-lt"/>
                <a:ea typeface="Times New Roman" panose="02020603050405020304" pitchFamily="18" charset="0"/>
                <a:cs typeface="Times New Roman" panose="02020603050405020304" pitchFamily="18" charset="0"/>
              </a:rPr>
              <a:t>Kinematisch</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a:t>
            </a: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GRAFIK: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Bewegungsumfang der Halswirbelsäule in den drei Ebenen. Der äußere Rand der Grafik stellt die Normalitätszone dar.</a:t>
            </a:r>
          </a:p>
          <a:p>
            <a:pPr lvl="0" algn="just">
              <a:spcAft>
                <a:spcPts val="0"/>
              </a:spcAft>
              <a:defRPr/>
            </a:pPr>
            <a:endParaRPr kumimoji="0" lang="es-ES"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a:spcAft>
                <a:spcPts val="0"/>
              </a:spcAft>
            </a:pPr>
            <a:r>
              <a:rPr lang="en-US" sz="1800" dirty="0">
                <a:solidFill>
                  <a:schemeClr val="accent2">
                    <a:lumMod val="75000"/>
                  </a:schemeClr>
                </a:solidFill>
                <a:latin typeface="+mn-lt"/>
                <a:cs typeface="Times New Roman" panose="02020603050405020304" pitchFamily="18" charset="0"/>
              </a:rPr>
              <a:t>INTERPRETATION DES ERGEBNISSES</a:t>
            </a:r>
            <a:r>
              <a:rPr lang="en-US" sz="1800" b="0" dirty="0">
                <a:solidFill>
                  <a:schemeClr val="accent2">
                    <a:lumMod val="75000"/>
                  </a:schemeClr>
                </a:solidFill>
                <a:latin typeface="+mn-lt"/>
                <a:cs typeface="Times New Roman" panose="02020603050405020304" pitchFamily="18" charset="0"/>
              </a:rPr>
              <a:t>: Eingeschränkte Mobilität (º) der Halswirbelsäule in verschiedenen Bewegungsachsen. Besonders auffällig ist die Begrenzung der Flexion-Extension</a:t>
            </a:r>
            <a:r>
              <a:rPr lang="es-ES" sz="1800" b="0" dirty="0">
                <a:solidFill>
                  <a:schemeClr val="accent2">
                    <a:lumMod val="75000"/>
                  </a:schemeClr>
                </a:solidFill>
                <a:latin typeface="+mn-lt"/>
                <a:cs typeface="Times New Roman" panose="02020603050405020304" pitchFamily="18" charset="0"/>
              </a:rPr>
              <a:t>, </a:t>
            </a:r>
            <a:r>
              <a:rPr lang="en-US" sz="1800" b="0" dirty="0">
                <a:solidFill>
                  <a:schemeClr val="accent2">
                    <a:lumMod val="75000"/>
                  </a:schemeClr>
                </a:solidFill>
                <a:latin typeface="+mn-lt"/>
                <a:cs typeface="Times New Roman" panose="02020603050405020304" pitchFamily="18" charset="0"/>
              </a:rPr>
              <a:t>gefolgt von der Linksrotation, bei der auch eine deutliche Asymmetrie gegenüber der Rechtsrotation besteht.</a:t>
            </a:r>
            <a:endParaRPr kumimoji="0" lang="es-E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FCD2DF27-42B5-4B1E-BEDB-FC4C084DB05C}"/>
              </a:ext>
            </a:extLst>
          </p:cNvPr>
          <p:cNvPicPr/>
          <p:nvPr/>
        </p:nvPicPr>
        <p:blipFill>
          <a:blip r:embed="rId3"/>
          <a:stretch>
            <a:fillRect/>
          </a:stretch>
        </p:blipFill>
        <p:spPr>
          <a:xfrm>
            <a:off x="247673" y="2905008"/>
            <a:ext cx="3619500" cy="2562225"/>
          </a:xfrm>
          <a:prstGeom prst="rect">
            <a:avLst/>
          </a:prstGeom>
        </p:spPr>
      </p:pic>
      <p:sp>
        <p:nvSpPr>
          <p:cNvPr id="8" name="Título 1">
            <a:extLst>
              <a:ext uri="{FF2B5EF4-FFF2-40B4-BE49-F238E27FC236}">
                <a16:creationId xmlns:a16="http://schemas.microsoft.com/office/drawing/2014/main" id="{1F2BFE71-B176-4C28-BF5C-BB2C242816DC}"/>
              </a:ext>
            </a:extLst>
          </p:cNvPr>
          <p:cNvSpPr txBox="1">
            <a:spLocks/>
          </p:cNvSpPr>
          <p:nvPr/>
        </p:nvSpPr>
        <p:spPr>
          <a:xfrm>
            <a:off x="1043608" y="868581"/>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s-ES" sz="2200" kern="1200" dirty="0" err="1">
                <a:solidFill>
                  <a:schemeClr val="accent2">
                    <a:lumMod val="75000"/>
                  </a:schemeClr>
                </a:solidFill>
                <a:latin typeface="+mn-lt"/>
                <a:cs typeface="Arial" panose="020B0604020202020204" pitchFamily="34" charset="0"/>
                <a:sym typeface="Arial" panose="020B0604020202020204" pitchFamily="34" charset="0"/>
              </a:rPr>
              <a:t>Beurteilung des </a:t>
            </a:r>
            <a:r>
              <a:rPr lang="es-ES" sz="2200" kern="1200" dirty="0">
                <a:solidFill>
                  <a:schemeClr val="accent2">
                    <a:lumMod val="75000"/>
                  </a:schemeClr>
                </a:solidFill>
                <a:latin typeface="+mn-lt"/>
                <a:cs typeface="Arial" panose="020B0604020202020204" pitchFamily="34" charset="0"/>
                <a:sym typeface="Arial" panose="020B0604020202020204" pitchFamily="34" charset="0"/>
              </a:rPr>
              <a:t>zervikalen </a:t>
            </a:r>
            <a:r>
              <a:rPr lang="es-ES" sz="2200" kern="1200" dirty="0" err="1">
                <a:solidFill>
                  <a:schemeClr val="accent2">
                    <a:lumMod val="75000"/>
                  </a:schemeClr>
                </a:solidFill>
                <a:latin typeface="+mn-lt"/>
                <a:cs typeface="Arial" panose="020B0604020202020204" pitchFamily="34" charset="0"/>
                <a:sym typeface="Arial" panose="020B0604020202020204" pitchFamily="34" charset="0"/>
              </a:rPr>
              <a:t>Bewegungsumfangs</a:t>
            </a:r>
            <a:br>
              <a:rPr lang="es-ES" b="0" kern="1200" dirty="0">
                <a:solidFill>
                  <a:srgbClr val="333399">
                    <a:lumMod val="75000"/>
                  </a:srgbClr>
                </a:solidFill>
                <a:latin typeface="Arial" panose="020B0604020202020204" pitchFamily="34" charset="0"/>
                <a:cs typeface="Arial" panose="020B0604020202020204" pitchFamily="34" charset="0"/>
                <a:sym typeface="Arial" panose="020B0604020202020204" pitchFamily="34" charset="0"/>
              </a:rPr>
            </a:br>
            <a:endParaRPr lang="es-ES" kern="0" dirty="0"/>
          </a:p>
        </p:txBody>
      </p:sp>
    </p:spTree>
    <p:extLst>
      <p:ext uri="{BB962C8B-B14F-4D97-AF65-F5344CB8AC3E}">
        <p14:creationId xmlns:p14="http://schemas.microsoft.com/office/powerpoint/2010/main" val="254361428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7086F41-06D7-43CE-8531-8E02E9F50979}"/>
              </a:ext>
            </a:extLst>
          </p:cNvPr>
          <p:cNvSpPr/>
          <p:nvPr/>
        </p:nvSpPr>
        <p:spPr>
          <a:xfrm>
            <a:off x="-49219" y="1988840"/>
            <a:ext cx="4572000" cy="400110"/>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Beweglichkeit der </a:t>
            </a:r>
            <a:r>
              <a:rPr lang="en-US" sz="2000" dirty="0">
                <a:solidFill>
                  <a:schemeClr val="accent2">
                    <a:lumMod val="75000"/>
                  </a:schemeClr>
                </a:solidFill>
                <a:latin typeface="+mn-lt"/>
                <a:ea typeface="Times New Roman" panose="02020603050405020304" pitchFamily="18" charset="0"/>
                <a:cs typeface="Times New Roman" panose="02020603050405020304" pitchFamily="18" charset="0"/>
              </a:rPr>
              <a:t>Halswirbelsäule </a:t>
            </a:r>
          </a:p>
        </p:txBody>
      </p:sp>
      <p:sp>
        <p:nvSpPr>
          <p:cNvPr id="11" name="Rectángulo 10">
            <a:extLst>
              <a:ext uri="{FF2B5EF4-FFF2-40B4-BE49-F238E27FC236}">
                <a16:creationId xmlns:a16="http://schemas.microsoft.com/office/drawing/2014/main" id="{C5737536-660D-4244-B5BA-9AE7C0327081}"/>
              </a:ext>
            </a:extLst>
          </p:cNvPr>
          <p:cNvSpPr/>
          <p:nvPr/>
        </p:nvSpPr>
        <p:spPr>
          <a:xfrm>
            <a:off x="4410879" y="1772816"/>
            <a:ext cx="4716016" cy="3831818"/>
          </a:xfrm>
          <a:prstGeom prst="rect">
            <a:avLst/>
          </a:prstGeom>
        </p:spPr>
        <p:txBody>
          <a:bodyPr wrap="square">
            <a:spAutoFit/>
          </a:bodyPr>
          <a:lstStyle/>
          <a:p>
            <a:pPr lvl="0">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MESSGERÄTE: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Photogrammetrie-System</a:t>
            </a:r>
            <a:r>
              <a:rPr kumimoji="0" lang="en-US"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t>
            </a:r>
            <a:endPar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Kinematisch.</a:t>
            </a:r>
            <a:endParaRPr lang="en-U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GRAFIK: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Winkelgeschwindigkeit (º/s) der Halswirbelsäule gegenüber dem Bereich der Flexions-Extensionsbewegung (º).</a:t>
            </a:r>
          </a:p>
          <a:p>
            <a:pPr lvl="0">
              <a:spcAft>
                <a:spcPts val="0"/>
              </a:spcAft>
              <a:defRPr/>
            </a:pPr>
            <a:endParaRPr kumimoji="0" lang="en-US" sz="1800" b="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a:spcAft>
                <a:spcPts val="0"/>
              </a:spcAft>
            </a:pPr>
            <a:r>
              <a:rPr lang="en-US" sz="1800" dirty="0">
                <a:solidFill>
                  <a:schemeClr val="accent2">
                    <a:lumMod val="75000"/>
                  </a:schemeClr>
                </a:solidFill>
                <a:latin typeface="+mn-lt"/>
                <a:cs typeface="Times New Roman" panose="02020603050405020304" pitchFamily="18" charset="0"/>
              </a:rPr>
              <a:t>INTERPRETATION DES ERGEBNISSES: </a:t>
            </a:r>
            <a:r>
              <a:rPr lang="en-US" sz="1800" b="0" dirty="0">
                <a:solidFill>
                  <a:schemeClr val="accent2">
                    <a:lumMod val="75000"/>
                  </a:schemeClr>
                </a:solidFill>
                <a:latin typeface="+mn-lt"/>
                <a:cs typeface="Times New Roman" panose="02020603050405020304" pitchFamily="18" charset="0"/>
              </a:rPr>
              <a:t>Langsame Bewegung mit Einschränkung der Halswirbelsäulen-Extension, während die Flexion nahe an den Normalitätsgrenzen liegt.</a:t>
            </a:r>
            <a:endParaRPr kumimoji="0" lang="en-U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9AB3D5FB-A664-4B0E-ADD1-DD2FB6D962BC}"/>
              </a:ext>
            </a:extLst>
          </p:cNvPr>
          <p:cNvPicPr/>
          <p:nvPr/>
        </p:nvPicPr>
        <p:blipFill>
          <a:blip r:embed="rId3"/>
          <a:stretch>
            <a:fillRect/>
          </a:stretch>
        </p:blipFill>
        <p:spPr>
          <a:xfrm>
            <a:off x="374643" y="2716755"/>
            <a:ext cx="3724275" cy="2600325"/>
          </a:xfrm>
          <a:prstGeom prst="rect">
            <a:avLst/>
          </a:prstGeom>
        </p:spPr>
      </p:pic>
      <p:sp>
        <p:nvSpPr>
          <p:cNvPr id="8" name="Rectángulo 7">
            <a:extLst>
              <a:ext uri="{FF2B5EF4-FFF2-40B4-BE49-F238E27FC236}">
                <a16:creationId xmlns:a16="http://schemas.microsoft.com/office/drawing/2014/main" id="{F65C31B0-AFF0-4F59-A88A-6FE424FC98A5}"/>
              </a:ext>
            </a:extLst>
          </p:cNvPr>
          <p:cNvSpPr/>
          <p:nvPr/>
        </p:nvSpPr>
        <p:spPr>
          <a:xfrm>
            <a:off x="1403648" y="837940"/>
            <a:ext cx="6840760" cy="430887"/>
          </a:xfrm>
          <a:prstGeom prst="rect">
            <a:avLst/>
          </a:prstGeom>
        </p:spPr>
        <p:txBody>
          <a:bodyPr wrap="square">
            <a:spAutoFit/>
          </a:bodyPr>
          <a:lstStyle/>
          <a:p>
            <a:pPr lvl="0">
              <a:defRPr/>
            </a:pPr>
            <a:r>
              <a:rPr lang="es-ES" sz="2200" dirty="0" err="1">
                <a:solidFill>
                  <a:schemeClr val="accent2">
                    <a:lumMod val="75000"/>
                  </a:schemeClr>
                </a:solidFill>
                <a:ea typeface="+mj-ea"/>
                <a:sym typeface="Arial Bold" charset="0"/>
              </a:rPr>
              <a:t>Kinematische Beurteilung der Halswirbelsäule</a:t>
            </a:r>
            <a:endParaRPr lang="es-ES" sz="2200" dirty="0">
              <a:solidFill>
                <a:schemeClr val="accent2">
                  <a:lumMod val="75000"/>
                </a:schemeClr>
              </a:solidFill>
              <a:ea typeface="+mj-ea"/>
              <a:sym typeface="Arial Bold" charset="0"/>
            </a:endParaRPr>
          </a:p>
        </p:txBody>
      </p:sp>
    </p:spTree>
    <p:extLst>
      <p:ext uri="{BB962C8B-B14F-4D97-AF65-F5344CB8AC3E}">
        <p14:creationId xmlns:p14="http://schemas.microsoft.com/office/powerpoint/2010/main" val="2666654092"/>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611560" y="833785"/>
            <a:ext cx="7200900" cy="604837"/>
          </a:xfrm>
        </p:spPr>
        <p:txBody>
          <a:bodyPr/>
          <a:lstStyle/>
          <a:p>
            <a:r>
              <a:rPr lang="en-US" sz="2200" dirty="0">
                <a:solidFill>
                  <a:schemeClr val="accent2">
                    <a:lumMod val="75000"/>
                  </a:schemeClr>
                </a:solidFill>
                <a:latin typeface="+mn-lt"/>
              </a:rPr>
              <a:t>Funktionelle Beurteilung der Lendenwirbelsäule </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400110"/>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n-US" sz="2000" b="1" i="0" u="none" strike="noStrike" kern="1200" cap="none" spc="0" normalizeH="0" baseline="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Aktivität: Aufstehen von einem Stuhl </a:t>
            </a:r>
          </a:p>
        </p:txBody>
      </p:sp>
      <p:sp>
        <p:nvSpPr>
          <p:cNvPr id="11" name="Rectángulo 10">
            <a:extLst>
              <a:ext uri="{FF2B5EF4-FFF2-40B4-BE49-F238E27FC236}">
                <a16:creationId xmlns:a16="http://schemas.microsoft.com/office/drawing/2014/main" id="{C5737536-660D-4244-B5BA-9AE7C0327081}"/>
              </a:ext>
            </a:extLst>
          </p:cNvPr>
          <p:cNvSpPr/>
          <p:nvPr/>
        </p:nvSpPr>
        <p:spPr>
          <a:xfrm>
            <a:off x="4108308" y="1340768"/>
            <a:ext cx="4819673" cy="4801314"/>
          </a:xfrm>
          <a:prstGeom prst="rect">
            <a:avLst/>
          </a:prstGeom>
        </p:spPr>
        <p:txBody>
          <a:bodyPr wrap="square">
            <a:spAutoFit/>
          </a:bodyPr>
          <a:lstStyle/>
          <a:p>
            <a:pPr lvl="0">
              <a:lnSpc>
                <a:spcPct val="150000"/>
              </a:lnSpc>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MESSMITTEL: </a:t>
            </a:r>
            <a:r>
              <a:rPr lang="es-ES" sz="1800" b="0" dirty="0" err="1">
                <a:solidFill>
                  <a:schemeClr val="accent2">
                    <a:lumMod val="75000"/>
                  </a:schemeClr>
                </a:solidFill>
                <a:latin typeface="+mn-lt"/>
                <a:ea typeface="Times New Roman" panose="02020603050405020304" pitchFamily="18" charset="0"/>
                <a:cs typeface="Times New Roman" panose="02020603050405020304" pitchFamily="18" charset="0"/>
              </a:rPr>
              <a:t>Dynamometrische Plattform</a:t>
            </a:r>
            <a:endPar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nSpc>
                <a:spcPct val="150000"/>
              </a:lnSpc>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Kinetisch.</a:t>
            </a:r>
            <a:endParaRPr lang="en-U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GRAFIK: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Sie stellt die verschiedenen aufgezeichneten Wiederholungen der Reaktionskraft während der Sitz-Steh-Bewegung dar.</a:t>
            </a:r>
            <a:endParaRPr kumimoji="0" lang="es-E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lvl="0" algn="just">
              <a:spcAft>
                <a:spcPts val="0"/>
              </a:spcAft>
            </a:pPr>
            <a:r>
              <a:rPr lang="en-US" sz="1800" dirty="0">
                <a:solidFill>
                  <a:schemeClr val="accent2">
                    <a:lumMod val="75000"/>
                  </a:schemeClr>
                </a:solidFill>
                <a:latin typeface="+mn-lt"/>
                <a:cs typeface="Times New Roman" panose="02020603050405020304" pitchFamily="18" charset="0"/>
              </a:rPr>
              <a:t>INTERPRETATION DES ERGEBNISSES: </a:t>
            </a:r>
            <a:r>
              <a:rPr lang="en-US" sz="1800" b="0" dirty="0">
                <a:solidFill>
                  <a:schemeClr val="accent2">
                    <a:lumMod val="75000"/>
                  </a:schemeClr>
                </a:solidFill>
                <a:latin typeface="+mn-lt"/>
                <a:cs typeface="Times New Roman" panose="02020603050405020304" pitchFamily="18" charset="0"/>
              </a:rPr>
              <a:t>Wiederholbarer, aber veränderter Kraftverlauf. Die Steigung der Kurve ist horizontal, wobei die maximale Spitze der Kurve niedriger und zeitlich verzögert ist. Dies bedeutet, dass der erzeugte Schwung nicht ausreicht, um aufzustehen, was mit Schmerzen, Kraftdefizit oder mangelnder Koordination verbunden sein kann.</a:t>
            </a:r>
            <a:endParaRPr lang="es-ES" sz="1800" b="0" dirty="0">
              <a:solidFill>
                <a:schemeClr val="accent2">
                  <a:lumMod val="75000"/>
                </a:schemeClr>
              </a:solidFill>
              <a:latin typeface="+mn-lt"/>
              <a:cs typeface="Times New Roman" panose="02020603050405020304" pitchFamily="18" charset="0"/>
            </a:endParaRPr>
          </a:p>
        </p:txBody>
      </p:sp>
      <p:pic>
        <p:nvPicPr>
          <p:cNvPr id="6" name="Imagen 5">
            <a:extLst>
              <a:ext uri="{FF2B5EF4-FFF2-40B4-BE49-F238E27FC236}">
                <a16:creationId xmlns:a16="http://schemas.microsoft.com/office/drawing/2014/main" id="{0B8CFA07-31E7-41A1-AD97-077CEC907B06}"/>
              </a:ext>
            </a:extLst>
          </p:cNvPr>
          <p:cNvPicPr/>
          <p:nvPr/>
        </p:nvPicPr>
        <p:blipFill>
          <a:blip r:embed="rId3"/>
          <a:stretch>
            <a:fillRect/>
          </a:stretch>
        </p:blipFill>
        <p:spPr>
          <a:xfrm>
            <a:off x="180478" y="3023933"/>
            <a:ext cx="3762375" cy="2600325"/>
          </a:xfrm>
          <a:prstGeom prst="rect">
            <a:avLst/>
          </a:prstGeom>
        </p:spPr>
      </p:pic>
    </p:spTree>
    <p:extLst>
      <p:ext uri="{BB962C8B-B14F-4D97-AF65-F5344CB8AC3E}">
        <p14:creationId xmlns:p14="http://schemas.microsoft.com/office/powerpoint/2010/main" val="2293229029"/>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p:txBody>
          <a:bodyPr/>
          <a:lstStyle/>
          <a:p>
            <a:r>
              <a:rPr lang="es-ES" sz="2200" dirty="0" err="1">
                <a:solidFill>
                  <a:schemeClr val="accent2">
                    <a:lumMod val="75000"/>
                  </a:schemeClr>
                </a:solidFill>
                <a:latin typeface="+mn-lt"/>
              </a:rPr>
              <a:t>Funktionelle Beurteilung der Lendenwirbelsäule </a:t>
            </a:r>
          </a:p>
        </p:txBody>
      </p:sp>
      <p:sp>
        <p:nvSpPr>
          <p:cNvPr id="9" name="Rectángulo 8">
            <a:extLst>
              <a:ext uri="{FF2B5EF4-FFF2-40B4-BE49-F238E27FC236}">
                <a16:creationId xmlns:a16="http://schemas.microsoft.com/office/drawing/2014/main" id="{17086F41-06D7-43CE-8531-8E02E9F50979}"/>
              </a:ext>
            </a:extLst>
          </p:cNvPr>
          <p:cNvSpPr/>
          <p:nvPr/>
        </p:nvSpPr>
        <p:spPr>
          <a:xfrm>
            <a:off x="-296576" y="1926160"/>
            <a:ext cx="4572000" cy="707886"/>
          </a:xfrm>
          <a:prstGeom prst="rect">
            <a:avLst/>
          </a:prstGeom>
        </p:spPr>
        <p:txBody>
          <a:bodyPr>
            <a:spAutoFit/>
          </a:bodyPr>
          <a:lstStyle/>
          <a:p>
            <a:pPr lvl="0" algn="ctr">
              <a:spcAft>
                <a:spcPts val="0"/>
              </a:spcAft>
              <a:defRPr/>
            </a:pPr>
            <a:r>
              <a:rPr lang="en-US" sz="2000" dirty="0">
                <a:solidFill>
                  <a:schemeClr val="accent2">
                    <a:lumMod val="75000"/>
                  </a:schemeClr>
                </a:solidFill>
                <a:latin typeface="+mn-lt"/>
                <a:ea typeface="Times New Roman" panose="02020603050405020304" pitchFamily="18" charset="0"/>
                <a:cs typeface="Times New Roman" panose="02020603050405020304" pitchFamily="18" charset="0"/>
              </a:rPr>
              <a:t>Aktivität: Aufstehen von einem Stuhl </a:t>
            </a:r>
          </a:p>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KRAFT-ASYMMETRIE</a:t>
            </a:r>
            <a:endPar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130175" y="1777713"/>
            <a:ext cx="4819673" cy="3416320"/>
          </a:xfrm>
          <a:prstGeom prst="rect">
            <a:avLst/>
          </a:prstGeom>
        </p:spPr>
        <p:txBody>
          <a:bodyPr wrap="square">
            <a:spAutoFit/>
          </a:bodyPr>
          <a:lstStyle/>
          <a:p>
            <a:pPr lvl="0">
              <a:lnSpc>
                <a:spcPct val="150000"/>
              </a:lnSpc>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MESSMITTEL: </a:t>
            </a:r>
            <a:r>
              <a:rPr lang="es-ES" sz="1800" b="0" dirty="0" err="1">
                <a:solidFill>
                  <a:schemeClr val="accent2">
                    <a:lumMod val="75000"/>
                  </a:schemeClr>
                </a:solidFill>
                <a:latin typeface="+mn-lt"/>
                <a:ea typeface="Times New Roman" panose="02020603050405020304" pitchFamily="18" charset="0"/>
                <a:cs typeface="Times New Roman" panose="02020603050405020304" pitchFamily="18" charset="0"/>
              </a:rPr>
              <a:t>Dynamometrische Plattform</a:t>
            </a: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Kinetisch.</a:t>
            </a:r>
            <a:endParaRPr lang="en-U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defRPr/>
            </a:pPr>
            <a:r>
              <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US" sz="1800" b="0" dirty="0">
                <a:solidFill>
                  <a:schemeClr val="accent2">
                    <a:lumMod val="75000"/>
                  </a:schemeClr>
                </a:solidFill>
                <a:latin typeface="+mn-lt"/>
                <a:cs typeface="Times New Roman" panose="02020603050405020304" pitchFamily="18" charset="0"/>
              </a:rPr>
              <a:t>Sie stellt die Reaktionskraft dar, die von jeder unteren Extremität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während der Sitz-Steh-Bewegung </a:t>
            </a:r>
            <a:r>
              <a:rPr lang="en-US" sz="1800" b="0" dirty="0">
                <a:solidFill>
                  <a:schemeClr val="accent2">
                    <a:lumMod val="75000"/>
                  </a:schemeClr>
                </a:solidFill>
                <a:latin typeface="+mn-lt"/>
                <a:cs typeface="Times New Roman" panose="02020603050405020304" pitchFamily="18" charset="0"/>
              </a:rPr>
              <a:t>erzeugt wird.</a:t>
            </a:r>
            <a:endParaRPr kumimoji="0" lang="es-E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algn="just">
              <a:spcAft>
                <a:spcPts val="0"/>
              </a:spcAft>
            </a:pPr>
            <a:r>
              <a:rPr lang="en-US" sz="1800" dirty="0">
                <a:solidFill>
                  <a:schemeClr val="accent2">
                    <a:lumMod val="75000"/>
                  </a:schemeClr>
                </a:solidFill>
                <a:latin typeface="+mn-lt"/>
                <a:cs typeface="Times New Roman" panose="02020603050405020304" pitchFamily="18" charset="0"/>
              </a:rPr>
              <a:t>INTERPRETATION DES ERGEBNISSES</a:t>
            </a:r>
            <a:r>
              <a:rPr lang="es-ES" sz="1800" b="0" dirty="0">
                <a:solidFill>
                  <a:schemeClr val="accent2">
                    <a:lumMod val="75000"/>
                  </a:schemeClr>
                </a:solidFill>
                <a:latin typeface="+mn-lt"/>
                <a:cs typeface="Times New Roman" panose="02020603050405020304" pitchFamily="18" charset="0"/>
              </a:rPr>
              <a:t>: </a:t>
            </a:r>
            <a:r>
              <a:rPr lang="en-US" sz="1800" b="0" dirty="0">
                <a:solidFill>
                  <a:schemeClr val="accent2">
                    <a:lumMod val="75000"/>
                  </a:schemeClr>
                </a:solidFill>
                <a:latin typeface="+mn-lt"/>
                <a:cs typeface="Times New Roman" panose="02020603050405020304" pitchFamily="18" charset="0"/>
              </a:rPr>
              <a:t>Asymmetrisches Kraftmuster. Erhöhte Gewichtsbelastung der unteren rechten Extremität während des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Aufstehens</a:t>
            </a:r>
            <a:r>
              <a:rPr lang="en-US" sz="1800" b="0" dirty="0">
                <a:solidFill>
                  <a:schemeClr val="accent2">
                    <a:lumMod val="75000"/>
                  </a:schemeClr>
                </a:solidFill>
                <a:latin typeface="+mn-lt"/>
                <a:cs typeface="Times New Roman" panose="02020603050405020304" pitchFamily="18" charset="0"/>
              </a:rPr>
              <a:t>, was eine asymmetrische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Bewegung </a:t>
            </a:r>
            <a:r>
              <a:rPr lang="en-US" sz="1800" b="0" dirty="0">
                <a:solidFill>
                  <a:schemeClr val="accent2">
                    <a:lumMod val="75000"/>
                  </a:schemeClr>
                </a:solidFill>
                <a:latin typeface="+mn-lt"/>
                <a:cs typeface="Times New Roman" panose="02020603050405020304" pitchFamily="18" charset="0"/>
              </a:rPr>
              <a:t>impliziert.</a:t>
            </a:r>
            <a:endParaRPr kumimoji="0" lang="es-E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p:txBody>
      </p:sp>
      <p:pic>
        <p:nvPicPr>
          <p:cNvPr id="7" name="Picture 4">
            <a:extLst>
              <a:ext uri="{FF2B5EF4-FFF2-40B4-BE49-F238E27FC236}">
                <a16:creationId xmlns:a16="http://schemas.microsoft.com/office/drawing/2014/main" id="{1B769857-87C4-4DAB-87FA-A430B2744F31}"/>
              </a:ext>
            </a:extLst>
          </p:cNvPr>
          <p:cNvPicPr/>
          <p:nvPr/>
        </p:nvPicPr>
        <p:blipFill rotWithShape="1">
          <a:blip r:embed="rId3" cstate="print"/>
          <a:srcRect l="1863" t="-4288" r="2720" b="4288"/>
          <a:stretch/>
        </p:blipFill>
        <p:spPr>
          <a:xfrm>
            <a:off x="162766" y="2863517"/>
            <a:ext cx="3653317" cy="2710101"/>
          </a:xfrm>
          <a:prstGeom prst="rect">
            <a:avLst/>
          </a:prstGeom>
        </p:spPr>
      </p:pic>
    </p:spTree>
    <p:extLst>
      <p:ext uri="{BB962C8B-B14F-4D97-AF65-F5344CB8AC3E}">
        <p14:creationId xmlns:p14="http://schemas.microsoft.com/office/powerpoint/2010/main" val="1865670273"/>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p:txBody>
          <a:bodyPr/>
          <a:lstStyle/>
          <a:p>
            <a:r>
              <a:rPr lang="es-ES" sz="2200" dirty="0" err="1">
                <a:solidFill>
                  <a:schemeClr val="accent2">
                    <a:lumMod val="75000"/>
                  </a:schemeClr>
                </a:solidFill>
                <a:latin typeface="+mn-lt"/>
              </a:rPr>
              <a:t>Funktionelle Beurteilung der Lendenwirbelsäule </a:t>
            </a:r>
          </a:p>
        </p:txBody>
      </p:sp>
      <p:sp>
        <p:nvSpPr>
          <p:cNvPr id="9" name="Rectángulo 8">
            <a:extLst>
              <a:ext uri="{FF2B5EF4-FFF2-40B4-BE49-F238E27FC236}">
                <a16:creationId xmlns:a16="http://schemas.microsoft.com/office/drawing/2014/main" id="{17086F41-06D7-43CE-8531-8E02E9F50979}"/>
              </a:ext>
            </a:extLst>
          </p:cNvPr>
          <p:cNvSpPr/>
          <p:nvPr/>
        </p:nvSpPr>
        <p:spPr>
          <a:xfrm>
            <a:off x="-229097" y="1984831"/>
            <a:ext cx="4572000" cy="677108"/>
          </a:xfrm>
          <a:prstGeom prst="rect">
            <a:avLst/>
          </a:prstGeom>
        </p:spPr>
        <p:txBody>
          <a:bodyPr>
            <a:spAutoFit/>
          </a:bodyPr>
          <a:lstStyle/>
          <a:p>
            <a:pPr lvl="0" algn="ctr">
              <a:spcAft>
                <a:spcPts val="0"/>
              </a:spcAft>
              <a:defRPr/>
            </a:pPr>
            <a:r>
              <a:rPr lang="en-US" sz="2000" dirty="0">
                <a:solidFill>
                  <a:schemeClr val="accent2">
                    <a:lumMod val="75000"/>
                  </a:schemeClr>
                </a:solidFill>
                <a:latin typeface="+mn-lt"/>
                <a:ea typeface="Times New Roman" panose="02020603050405020304" pitchFamily="18" charset="0"/>
                <a:cs typeface="Times New Roman" panose="02020603050405020304" pitchFamily="18" charset="0"/>
              </a:rPr>
              <a:t>Aktivität: Aufstehen von einem Stuhl </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116536" y="1556792"/>
            <a:ext cx="4819673" cy="4524315"/>
          </a:xfrm>
          <a:prstGeom prst="rect">
            <a:avLst/>
          </a:prstGeom>
        </p:spPr>
        <p:txBody>
          <a:bodyPr wrap="square">
            <a:spAutoFit/>
          </a:bodyPr>
          <a:lstStyle/>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MESSGERÄTE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Photogrammetrie, Inertialsysteme.</a:t>
            </a:r>
            <a:endParaRPr kumimoji="0" lang="es-ES" sz="18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nSpc>
                <a:spcPct val="150000"/>
              </a:lnSpc>
              <a:spcAft>
                <a:spcPts val="0"/>
              </a:spcAft>
              <a:defRPr/>
            </a:pPr>
            <a:r>
              <a:rPr lang="en-US" sz="18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Kinematisch.</a:t>
            </a:r>
            <a:endParaRPr lang="en-US" sz="18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defRPr/>
            </a:pPr>
            <a:r>
              <a:rPr kumimoji="0" lang="es-ES" sz="18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US" sz="1800" b="0" dirty="0">
                <a:solidFill>
                  <a:schemeClr val="accent2">
                    <a:lumMod val="75000"/>
                  </a:schemeClr>
                </a:solidFill>
                <a:latin typeface="+mn-lt"/>
                <a:cs typeface="Times New Roman" panose="02020603050405020304" pitchFamily="18" charset="0"/>
              </a:rPr>
              <a:t>Sie stellt die Winkelbeschleunigung des Rumpfes in verschiedenen aufgezeichneten Wiederholungen der </a:t>
            </a:r>
            <a:r>
              <a:rPr lang="en-US" sz="1800" b="0" dirty="0">
                <a:solidFill>
                  <a:schemeClr val="accent2">
                    <a:lumMod val="75000"/>
                  </a:schemeClr>
                </a:solidFill>
                <a:latin typeface="+mn-lt"/>
                <a:ea typeface="Times New Roman" panose="02020603050405020304" pitchFamily="18" charset="0"/>
                <a:cs typeface="Times New Roman" panose="02020603050405020304" pitchFamily="18" charset="0"/>
              </a:rPr>
              <a:t>Sitz-Steh-Bewegung </a:t>
            </a:r>
            <a:r>
              <a:rPr lang="en-US" sz="1800" b="0" dirty="0">
                <a:solidFill>
                  <a:schemeClr val="accent2">
                    <a:lumMod val="75000"/>
                  </a:schemeClr>
                </a:solidFill>
                <a:latin typeface="+mn-lt"/>
                <a:cs typeface="Times New Roman" panose="02020603050405020304" pitchFamily="18" charset="0"/>
              </a:rPr>
              <a:t>dar.</a:t>
            </a:r>
          </a:p>
          <a:p>
            <a:pPr lvl="0" algn="just">
              <a:spcAft>
                <a:spcPts val="0"/>
              </a:spcAft>
              <a:defRPr/>
            </a:pPr>
            <a:endParaRPr kumimoji="0" lang="es-ES" sz="1800" b="0"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endParaRPr>
          </a:p>
          <a:p>
            <a:pPr algn="just">
              <a:spcAft>
                <a:spcPts val="0"/>
              </a:spcAft>
            </a:pPr>
            <a:r>
              <a:rPr lang="en-US" sz="1800" dirty="0">
                <a:solidFill>
                  <a:schemeClr val="accent2">
                    <a:lumMod val="75000"/>
                  </a:schemeClr>
                </a:solidFill>
                <a:latin typeface="+mn-lt"/>
                <a:cs typeface="Times New Roman" panose="02020603050405020304" pitchFamily="18" charset="0"/>
              </a:rPr>
              <a:t>INTERPRETATION DES ERGEBNISSES</a:t>
            </a:r>
            <a:r>
              <a:rPr kumimoji="0" lang="es-ES" sz="1800" b="1" i="0" u="none" strike="noStrike" kern="1200" cap="none" spc="0" normalizeH="0" baseline="0" noProof="0" dirty="0">
                <a:ln>
                  <a:noFill/>
                </a:ln>
                <a:solidFill>
                  <a:schemeClr val="accent2">
                    <a:lumMod val="75000"/>
                  </a:schemeClr>
                </a:solidFill>
                <a:effectLst/>
                <a:uLnTx/>
                <a:uFillTx/>
                <a:latin typeface="+mn-lt"/>
                <a:ea typeface="+mn-ea"/>
                <a:cs typeface="Times New Roman" panose="02020603050405020304" pitchFamily="18" charset="0"/>
                <a:sym typeface="Arial" panose="020B0604020202020204" pitchFamily="34" charset="0"/>
              </a:rPr>
              <a:t>: </a:t>
            </a:r>
            <a:r>
              <a:rPr lang="en-US" sz="1800" b="0" dirty="0">
                <a:solidFill>
                  <a:schemeClr val="accent2">
                    <a:lumMod val="75000"/>
                  </a:schemeClr>
                </a:solidFill>
                <a:latin typeface="+mn-lt"/>
                <a:cs typeface="Times New Roman" panose="02020603050405020304" pitchFamily="18" charset="0"/>
              </a:rPr>
              <a:t>Niedrige Beschleunigungen, was eine langsame Rumpfbewegung bei der Ausführung der Bewegung impliziert.</a:t>
            </a:r>
            <a:endParaRPr lang="es-ES" sz="1800" b="0" dirty="0">
              <a:solidFill>
                <a:schemeClr val="accent2">
                  <a:lumMod val="75000"/>
                </a:schemeClr>
              </a:solidFill>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52E5ADC6-A81C-422A-9465-2E63D3AF02A8}"/>
              </a:ext>
            </a:extLst>
          </p:cNvPr>
          <p:cNvPicPr/>
          <p:nvPr/>
        </p:nvPicPr>
        <p:blipFill>
          <a:blip r:embed="rId3"/>
          <a:stretch>
            <a:fillRect/>
          </a:stretch>
        </p:blipFill>
        <p:spPr>
          <a:xfrm>
            <a:off x="180478" y="2950081"/>
            <a:ext cx="3752850" cy="2590800"/>
          </a:xfrm>
          <a:prstGeom prst="rect">
            <a:avLst/>
          </a:prstGeom>
        </p:spPr>
      </p:pic>
    </p:spTree>
    <p:extLst>
      <p:ext uri="{BB962C8B-B14F-4D97-AF65-F5344CB8AC3E}">
        <p14:creationId xmlns:p14="http://schemas.microsoft.com/office/powerpoint/2010/main" val="2850782813"/>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539552" y="745386"/>
            <a:ext cx="7200900" cy="604837"/>
          </a:xfrm>
        </p:spPr>
        <p:txBody>
          <a:bodyPr/>
          <a:lstStyle/>
          <a:p>
            <a:r>
              <a:rPr lang="es-ES" sz="2200" dirty="0" err="1">
                <a:solidFill>
                  <a:schemeClr val="accent2">
                    <a:lumMod val="75000"/>
                  </a:schemeClr>
                </a:solidFill>
                <a:latin typeface="+mn-lt"/>
              </a:rPr>
              <a:t>Funktionelle Beurteilung der Lendenwirbelsäule </a:t>
            </a:r>
          </a:p>
        </p:txBody>
      </p:sp>
      <p:sp>
        <p:nvSpPr>
          <p:cNvPr id="9" name="Rectángulo 8">
            <a:extLst>
              <a:ext uri="{FF2B5EF4-FFF2-40B4-BE49-F238E27FC236}">
                <a16:creationId xmlns:a16="http://schemas.microsoft.com/office/drawing/2014/main" id="{17086F41-06D7-43CE-8531-8E02E9F50979}"/>
              </a:ext>
            </a:extLst>
          </p:cNvPr>
          <p:cNvSpPr/>
          <p:nvPr/>
        </p:nvSpPr>
        <p:spPr>
          <a:xfrm>
            <a:off x="0" y="1239724"/>
            <a:ext cx="4572000" cy="677108"/>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2000" b="1" i="0" u="none" strike="noStrike" kern="1200" cap="none" spc="0" normalizeH="0" baseline="0" noProof="0" dirty="0" err="1">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Aktivität</a:t>
            </a:r>
            <a:r>
              <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Heben eines </a:t>
            </a:r>
            <a:r>
              <a:rPr kumimoji="0" lang="es-ES" sz="2000" b="1" i="0" u="none" strike="noStrike" kern="1200" cap="none" spc="0" normalizeH="0" baseline="0" noProof="0" dirty="0" err="1">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Gewichts</a:t>
            </a:r>
            <a:endPar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198323" y="3415766"/>
            <a:ext cx="8747353" cy="2677656"/>
          </a:xfrm>
          <a:prstGeom prst="rect">
            <a:avLst/>
          </a:prstGeom>
        </p:spPr>
        <p:txBody>
          <a:bodyPr wrap="square">
            <a:spAutoFit/>
          </a:bodyPr>
          <a:lstStyle/>
          <a:p>
            <a:pPr lvl="0">
              <a:spcAft>
                <a:spcPts val="0"/>
              </a:spcAft>
              <a:defRPr/>
            </a:pPr>
            <a:r>
              <a:rPr lang="es-ES" sz="1600" dirty="0">
                <a:solidFill>
                  <a:schemeClr val="accent2">
                    <a:lumMod val="75000"/>
                  </a:schemeClr>
                </a:solidFill>
                <a:latin typeface="+mn-lt"/>
                <a:ea typeface="Times New Roman" panose="02020603050405020304" pitchFamily="18" charset="0"/>
                <a:cs typeface="Times New Roman" panose="02020603050405020304" pitchFamily="18" charset="0"/>
              </a:rPr>
              <a:t>MESSGERÄTE: </a:t>
            </a:r>
            <a:r>
              <a:rPr lang="en-US" sz="1600" b="0" dirty="0">
                <a:solidFill>
                  <a:schemeClr val="accent2">
                    <a:lumMod val="75000"/>
                  </a:schemeClr>
                </a:solidFill>
                <a:latin typeface="+mn-lt"/>
                <a:ea typeface="Times New Roman" panose="02020603050405020304" pitchFamily="18" charset="0"/>
                <a:cs typeface="Times New Roman" panose="02020603050405020304" pitchFamily="18" charset="0"/>
              </a:rPr>
              <a:t>Photogrammetrie, Inertialsysteme.</a:t>
            </a:r>
            <a:endParaRPr lang="es-ES" sz="1600" b="0" dirty="0">
              <a:solidFill>
                <a:schemeClr val="accent2">
                  <a:lumMod val="75000"/>
                </a:schemeClr>
              </a:solidFill>
              <a:latin typeface="+mn-lt"/>
              <a:cs typeface="Times New Roman" panose="02020603050405020304" pitchFamily="18" charset="0"/>
            </a:endParaRPr>
          </a:p>
          <a:p>
            <a:pPr lvl="0">
              <a:lnSpc>
                <a:spcPct val="150000"/>
              </a:lnSpc>
              <a:spcAft>
                <a:spcPts val="0"/>
              </a:spcAft>
              <a:defRPr/>
            </a:pPr>
            <a:r>
              <a:rPr lang="en-US" sz="1600" dirty="0">
                <a:solidFill>
                  <a:schemeClr val="accent2">
                    <a:lumMod val="75000"/>
                  </a:schemeClr>
                </a:solidFill>
                <a:latin typeface="+mn-lt"/>
                <a:ea typeface="Times New Roman" panose="02020603050405020304" pitchFamily="18" charset="0"/>
                <a:cs typeface="Times New Roman" panose="02020603050405020304" pitchFamily="18" charset="0"/>
              </a:rPr>
              <a:t>ART DER ANALYSE: </a:t>
            </a:r>
            <a:r>
              <a:rPr lang="en-US" sz="1600" b="0" dirty="0">
                <a:solidFill>
                  <a:schemeClr val="accent2">
                    <a:lumMod val="75000"/>
                  </a:schemeClr>
                </a:solidFill>
                <a:latin typeface="+mn-lt"/>
                <a:ea typeface="Times New Roman" panose="02020603050405020304" pitchFamily="18" charset="0"/>
                <a:cs typeface="Times New Roman" panose="02020603050405020304" pitchFamily="18" charset="0"/>
              </a:rPr>
              <a:t>Kinematisch.</a:t>
            </a:r>
            <a:endParaRPr lang="en-US" sz="16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spcAft>
                <a:spcPts val="0"/>
              </a:spcAft>
              <a:defRPr/>
            </a:pPr>
            <a:r>
              <a:rPr kumimoji="0" lang="es-ES" sz="16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GRAFIK: </a:t>
            </a:r>
            <a:r>
              <a:rPr lang="en-US" sz="1600" b="0" dirty="0">
                <a:solidFill>
                  <a:schemeClr val="accent2">
                    <a:lumMod val="75000"/>
                  </a:schemeClr>
                </a:solidFill>
                <a:latin typeface="+mn-lt"/>
                <a:cs typeface="Times New Roman" panose="02020603050405020304" pitchFamily="18" charset="0"/>
              </a:rPr>
              <a:t>Sie stellt die Winkelbeschleunigung des Rumpfes gegen seine Winkelgeschwindigkeit in verschiedenen aufgezeichneten Wiederholungen der Bewegung des Hebens eines Gewichts dar. Das Ergebnis wird für steigende Gewichte dargestellt.</a:t>
            </a:r>
          </a:p>
          <a:p>
            <a:pPr lvl="0" algn="just">
              <a:spcAft>
                <a:spcPts val="0"/>
              </a:spcAft>
              <a:defRPr/>
            </a:pPr>
            <a:r>
              <a:rPr lang="en-US" sz="1600" dirty="0">
                <a:solidFill>
                  <a:schemeClr val="accent2">
                    <a:lumMod val="75000"/>
                  </a:schemeClr>
                </a:solidFill>
                <a:latin typeface="+mn-lt"/>
                <a:cs typeface="Times New Roman" panose="02020603050405020304" pitchFamily="18" charset="0"/>
              </a:rPr>
              <a:t>INTERPRETATION DES ERGEBNISSES</a:t>
            </a:r>
            <a:r>
              <a:rPr lang="es-ES" sz="1600" b="0" dirty="0">
                <a:solidFill>
                  <a:schemeClr val="accent2">
                    <a:lumMod val="75000"/>
                  </a:schemeClr>
                </a:solidFill>
                <a:latin typeface="+mn-lt"/>
                <a:cs typeface="Times New Roman" panose="02020603050405020304" pitchFamily="18" charset="0"/>
              </a:rPr>
              <a:t>: </a:t>
            </a:r>
            <a:r>
              <a:rPr lang="en-US" sz="1600" b="0" dirty="0">
                <a:solidFill>
                  <a:schemeClr val="accent2">
                    <a:lumMod val="75000"/>
                  </a:schemeClr>
                </a:solidFill>
                <a:latin typeface="+mn-lt"/>
                <a:cs typeface="Times New Roman" panose="02020603050405020304" pitchFamily="18" charset="0"/>
              </a:rPr>
              <a:t>Geringe Beschleunigung und Geschwindigkeit bei allen Bewegungen, die eine langsame Rumpfbewegung beinhalten</a:t>
            </a:r>
            <a:r>
              <a:rPr lang="es-ES" sz="1600" b="0" dirty="0">
                <a:solidFill>
                  <a:schemeClr val="accent2">
                    <a:lumMod val="75000"/>
                  </a:schemeClr>
                </a:solidFill>
                <a:latin typeface="+mn-lt"/>
                <a:cs typeface="Times New Roman" panose="02020603050405020304" pitchFamily="18" charset="0"/>
              </a:rPr>
              <a:t>. </a:t>
            </a:r>
            <a:r>
              <a:rPr lang="en-US" sz="1600" b="0" dirty="0">
                <a:solidFill>
                  <a:schemeClr val="accent2">
                    <a:lumMod val="75000"/>
                  </a:schemeClr>
                </a:solidFill>
                <a:latin typeface="+mn-lt"/>
                <a:cs typeface="Times New Roman" panose="02020603050405020304" pitchFamily="18" charset="0"/>
              </a:rPr>
              <a:t>Langsamere Bewegungen werden beobachtet, wenn das Gewicht zunimmt, daher wird die Bewegung schlechter, wenn die gehandhabte Last zunimmt.</a:t>
            </a:r>
            <a:endParaRPr kumimoji="0" lang="es-ES" sz="1600" b="0" i="0" u="none" strike="noStrike" kern="1200" cap="none" spc="0" normalizeH="0" baseline="0" noProof="0" dirty="0">
              <a:ln>
                <a:noFill/>
              </a:ln>
              <a:solidFill>
                <a:schemeClr val="accent2">
                  <a:lumMod val="75000"/>
                </a:schemeClr>
              </a:solidFill>
              <a:effectLst/>
              <a:uLnTx/>
              <a:uFillTx/>
              <a:latin typeface="+mn-lt"/>
              <a:cs typeface="Times New Roman" panose="02020603050405020304" pitchFamily="18" charset="0"/>
              <a:sym typeface="Arial" panose="020B0604020202020204" pitchFamily="34"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3209FE9A-8378-4FC0-909C-8773AEE46777}"/>
              </a:ext>
            </a:extLst>
          </p:cNvPr>
          <p:cNvPicPr/>
          <p:nvPr/>
        </p:nvPicPr>
        <p:blipFill>
          <a:blip r:embed="rId3">
            <a:extLst>
              <a:ext uri="{28A0092B-C50C-407E-A947-70E740481C1C}">
                <a14:useLocalDpi xmlns:a14="http://schemas.microsoft.com/office/drawing/2010/main" val="0"/>
              </a:ext>
            </a:extLst>
          </a:blip>
          <a:stretch>
            <a:fillRect/>
          </a:stretch>
        </p:blipFill>
        <p:spPr>
          <a:xfrm>
            <a:off x="1403648" y="1664824"/>
            <a:ext cx="5846445" cy="1749425"/>
          </a:xfrm>
          <a:prstGeom prst="rect">
            <a:avLst/>
          </a:prstGeom>
        </p:spPr>
      </p:pic>
    </p:spTree>
    <p:extLst>
      <p:ext uri="{BB962C8B-B14F-4D97-AF65-F5344CB8AC3E}">
        <p14:creationId xmlns:p14="http://schemas.microsoft.com/office/powerpoint/2010/main" val="137258383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5103</Words>
  <Characters>0</Characters>
  <Application>Microsoft Office PowerPoint</Application>
  <PresentationFormat>Pokaz na ekranie (4:3)</PresentationFormat>
  <Lines>0</Lines>
  <Paragraphs>322</Paragraphs>
  <Slides>38</Slides>
  <Notes>36</Notes>
  <HiddenSlides>0</HiddenSlides>
  <MMClips>0</MMClips>
  <ScaleCrop>false</ScaleCrop>
  <HeadingPairs>
    <vt:vector size="8" baseType="variant">
      <vt:variant>
        <vt:lpstr>Używane czcionki</vt:lpstr>
      </vt:variant>
      <vt:variant>
        <vt:i4>7</vt:i4>
      </vt:variant>
      <vt:variant>
        <vt:lpstr>Motyw</vt:lpstr>
      </vt:variant>
      <vt:variant>
        <vt:i4>4</vt:i4>
      </vt:variant>
      <vt:variant>
        <vt:lpstr>Osadzone serwery OLE</vt:lpstr>
      </vt:variant>
      <vt:variant>
        <vt:i4>1</vt:i4>
      </vt:variant>
      <vt:variant>
        <vt:lpstr>Tytuły slajdów</vt:lpstr>
      </vt:variant>
      <vt:variant>
        <vt:i4>38</vt:i4>
      </vt:variant>
    </vt:vector>
  </HeadingPairs>
  <TitlesOfParts>
    <vt:vector size="50" baseType="lpstr">
      <vt:lpstr>Arial</vt:lpstr>
      <vt:lpstr>Arial Bold</vt:lpstr>
      <vt:lpstr>Bradley Hand ITC</vt:lpstr>
      <vt:lpstr>Calibri</vt:lpstr>
      <vt:lpstr>Gill Sans</vt:lpstr>
      <vt:lpstr>Times New Roman</vt:lpstr>
      <vt:lpstr>Verdana</vt:lpstr>
      <vt:lpstr>Pantallazo inicio</vt:lpstr>
      <vt:lpstr>Pantallazo cierre</vt:lpstr>
      <vt:lpstr>1_WOIZ - prezentacja "wykładowa"</vt:lpstr>
      <vt:lpstr>2_WOIZ - prezentacja "wykładowa"</vt:lpstr>
      <vt:lpstr>Imagen de mapa de bits</vt:lpstr>
      <vt:lpstr>Prezentacja programu PowerPoint</vt:lpstr>
      <vt:lpstr>Prezentacja programu PowerPoint</vt:lpstr>
      <vt:lpstr>Prezentacja programu PowerPoint</vt:lpstr>
      <vt:lpstr>Prezentacja programu PowerPoint</vt:lpstr>
      <vt:lpstr>Prezentacja programu PowerPoint</vt:lpstr>
      <vt:lpstr>Funktionelle Beurteilung der Lendenwirbelsäule </vt:lpstr>
      <vt:lpstr>Funktionelle Beurteilung der Lendenwirbelsäule </vt:lpstr>
      <vt:lpstr>Funktionelle Beurteilung der Lendenwirbelsäule </vt:lpstr>
      <vt:lpstr>Funktionelle Beurteilung der Lendenwirbelsäule </vt:lpstr>
      <vt:lpstr>Bewertung des Flexions-Relaxations-Phänomens</vt:lpstr>
      <vt:lpstr>Beispielergebnis</vt:lpstr>
      <vt:lpstr>30-jährige Patientin. Sie arbeitet als Sachbearbeiterin. Sie hatte vor 2 Wochen einen Auffahrunfall. Schmerzen in der Halswirbelsäule. Behandlung: zervikale Ruhigstellung und Analgetika. Nach Aufhebung der Ruhigstellung (eine Woche nach dem Unfall) berichtet die Patientin über eingeschränkte Mobilität aufgrund von Schmerzen. Sie wird in das Biomechanik-Labor überwiesen, um die zervikale Mobilität zu beurteilen und eine Rehabilitationsbehandlung zu verordnen.  Bei der körperlichen Untersuchung fällt vor allem die eingeschränkte aktive Beweglichkeit in den letzten Graden aller Bewegungen auf, bei erhaltener passiver Beweglichkeit, die jedoch schmerzhaft ist. Bei der Palpation: symmetrischer Muskeltonus mit schmerzhaften Punkten in der linken Schläfenregion und im rechten Trapezius.  </vt:lpstr>
      <vt:lpstr>Die Ergebnisse der in einem Fall durchgeführten funktionellen Beurteilung der Halswirbelsäule werden im Folgenden besprochen. Dieser Test analysiert kinematisch die Bewegung der Halswirbelsäule bei einfachen Aktivitäten, um abnormale oder nicht-funktionelle Bewegungen sekundär zu Halswirbelsäulenschmerzen zu erkennen.  Es wurde das NEDCERVICAL/IBV-Beurteilungsgerät verwendet und die Aufzeichnungstechnik war Photogrammetrie.  Zur Durchführung der Beurteilung vergleicht das System die erhaltenen Parameter mit denen einer Gruppe von Probanden, deren Eigenschaften mit denen des Patienten vergleichbar sind (Datenbanken, die aus normalen und pathologischen Probanden bestehen, segmentiert nach Alter und Geschlecht).   Das Bewertungsprotokoll ist standardisiert und besteht aus zwei Bewegungen:   Limit-Test: Er analysiert die funktionellen Grenzen der Bewegung in jeder Raumrichtung.   Funktionstest (oder Lampentest): er analysiert die Bewegung der Halswirbelsäule, während die Patientin ihren Blick auf die an der Decke angebrachten Lampen richtet. </vt:lpstr>
      <vt:lpstr>Prezentacja programu PowerPoint</vt:lpstr>
      <vt:lpstr>Prezentacja programu PowerPoint</vt:lpstr>
      <vt:lpstr>Prezentacja programu PowerPoint</vt:lpstr>
      <vt:lpstr>60-jähriger Patient.  Lkw-Fahrer. Er stürzte vom Lastwagen, was zu einer Keilfraktur von L1 führte.  Er wurde mit einer konservativen Behandlung der Fraktur behandelt. Die Rückenstütze wurde 3 Monate später entfernt. Vier Monate nach der Fraktur berichtete er weiterhin über Schmerzen im unteren Rücken, die in die rechte untere Extremität ausstrahlten.  Bei der körperlichen Untersuchung: Schmerzen im unteren Rückenbereich, aber keine Muskelkontraktionen bei der Palpation. Lumbale Flexion ist schmerzhaft. Negative Lasègue und Bragard. Gute Muskelfunktion.  Die durchgeführte MRT zeigt, dass die vordere Keilfraktur des Wirbelkörpers L1 konsolidiert ist und nicht beobachtet werden kann. Es gibt degenerative Anzeichen im Bandscheibenraum von L4-L5 und L5-S1 ohne Beeinträchtigung der beiden Verbindungslöcher.      </vt:lpstr>
      <vt:lpstr>Nachfolgend werden die Ergebnisse eines Falles nach Durchführung einer Funktionsprüfung der Lendenwirbelsäule besprochen. Dieser Test analysiert kinetisch und kinematisch die Bewegung der Lendenwirbelsäule bei einfachen Aktivitäten, um abnormale oder nicht funktionelle Bewegungen als Folge von Halswirbelsäulenschmerzen zu erkennen.  Es wurde das NEDLUMBAR/IBV-Beurteilungsgerät verwendet und die Aufzeichnungstechnik bestand aus Photogrammetrie und zwei dynamometrischen Plattformen.  Um die Bewertung durchzuführen, vergleicht dieses System die erhaltenen Ergebnisse mit denen einer Gruppe von Probanden, deren Eigenschaften mit denen des Patienten vergleichbar sind (Datenbanken, die aus normalen und pathologischen Patienten bestehen, die nach Alter und Geschlecht segmentiert sind).  Das Bewertungsprotokoll ist standardisiert und besteht aus zwei Bewegungen:   Aktivität des Aufstehens von einem Stuhl.   Aktivität des Hebens von Gewichten.  Die erhaltenen Ergebnisse geben Aufschluss über das ausgeführte Bewegungsmuster durch biomechanische Informationen über Kraft, Beweglichkeit, Beschleunigung und Wiederholbarkeit der Bewegung, unter anderem.  Am Ende wird die Untersuchung der Aktivität in einem Funktionsindex zusammengefasst. Wenn das Ergebnis dieses Index höher als 90 % ist, liegt die Fähigkeit der untersuchten Person, die Aktivität auszuführen, im Bereich der Normalität.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1127</cp:revision>
  <cp:lastPrinted>2020-02-07T10:46:26Z</cp:lastPrinted>
  <dcterms:created xsi:type="dcterms:W3CDTF">2010-06-23T19:02:16Z</dcterms:created>
  <dcterms:modified xsi:type="dcterms:W3CDTF">2021-07-04T10:19:54Z</dcterms:modified>
</cp:coreProperties>
</file>