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2" r:id="rId3"/>
    <p:sldMasterId id="2147483676" r:id="rId4"/>
  </p:sldMasterIdLst>
  <p:notesMasterIdLst>
    <p:notesMasterId r:id="rId4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x="9144000" cy="6858000" type="screen4x3"/>
  <p:notesSz cx="6797675" cy="9926638"/>
  <p:embeddedFontLst>
    <p:embeddedFont>
      <p:font typeface="Architects Daughter" panose="020B0604020202020204" charset="0"/>
      <p:regular r:id="rId44"/>
    </p:embeddedFont>
    <p:embeddedFont>
      <p:font typeface="Calibri" panose="020F0502020204030204" pitchFamily="34" charset="0"/>
      <p:regular r:id="rId45"/>
      <p:bold r:id="rId46"/>
      <p:italic r:id="rId47"/>
      <p:boldItalic r:id="rId48"/>
    </p:embeddedFont>
    <p:embeddedFont>
      <p:font typeface="Gill Sans" panose="020B0604020202020204" charset="0"/>
      <p:regular r:id="rId49"/>
      <p:bold r:id="rId50"/>
    </p:embeddedFont>
    <p:embeddedFont>
      <p:font typeface="Verdana" panose="020B060403050404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jAs1ywMCDU1+JN6PM+TJ7mLwaK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2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50" Type="http://schemas.openxmlformats.org/officeDocument/2006/relationships/font" Target="fonts/font7.fntdata"/><Relationship Id="rId55" Type="http://customschemas.google.com/relationships/presentationmetadata" Target="meta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576" cy="495221"/>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chemeClr val="dk1"/>
              </a:buClr>
              <a:buSzPts val="1200"/>
              <a:buFont typeface="Gill Sans"/>
              <a:buNone/>
              <a:defRPr sz="12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0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0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0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0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0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0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0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000" b="1" i="0" u="none" strike="noStrike" cap="none">
                <a:solidFill>
                  <a:schemeClr val="lt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1098" y="0"/>
            <a:ext cx="2944958" cy="495221"/>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chemeClr val="dk1"/>
              </a:buClr>
              <a:buSzPts val="1200"/>
              <a:buFont typeface="Gill Sans"/>
              <a:buNone/>
              <a:defRPr sz="12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0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0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0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0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0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0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0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000" b="1" i="0" u="none" strike="noStrike" cap="none">
                <a:solidFill>
                  <a:schemeClr val="lt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1pPr>
            <a:lvl2pPr marL="914400" marR="0" lvl="1" indent="-22860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2pPr>
            <a:lvl3pPr marL="1371600" marR="0" lvl="2" indent="-22860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3pPr>
            <a:lvl4pPr marL="1828800" marR="0" lvl="3" indent="-22860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4pPr>
            <a:lvl5pPr marL="2286000" marR="0" lvl="4" indent="-22860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830"/>
            <a:ext cx="2946576" cy="495221"/>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chemeClr val="dk1"/>
              </a:buClr>
              <a:buSzPts val="1200"/>
              <a:buFont typeface="Gill Sans"/>
              <a:buNone/>
              <a:defRPr sz="12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0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0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0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0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0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0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0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000" b="1" i="0" u="none" strike="noStrike" cap="none">
                <a:solidFill>
                  <a:schemeClr val="lt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ill Sans"/>
                <a:ea typeface="Gill Sans"/>
                <a:cs typeface="Gill Sans"/>
                <a:sym typeface="Gill Sans"/>
              </a:rPr>
              <a:t>‹#›</a:t>
            </a:fld>
            <a:endParaRPr sz="1200" b="0" i="0" u="none" strike="noStrike" cap="none">
              <a:solidFill>
                <a:schemeClr val="dk1"/>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txBox="1">
            <a:spLocks noGrp="1"/>
          </p:cNvSpPr>
          <p:nvPr>
            <p:ph type="body" idx="1"/>
          </p:nvPr>
        </p:nvSpPr>
        <p:spPr>
          <a:xfrm>
            <a:off x="679606" y="4714122"/>
            <a:ext cx="5438464" cy="4466511"/>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139" name="Google Shape;139;p1: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0: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2" name="Google Shape;222;p10: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chemeClr val="dk1"/>
              </a:buClr>
              <a:buSzPts val="1200"/>
              <a:buFont typeface="Gill Sans"/>
              <a:buNone/>
            </a:pPr>
            <a:r>
              <a:rPr lang="en-US"/>
              <a:t>To understand the results, it is advisable to follow each section highlighted on the slide when discussing them in class with the students.</a:t>
            </a:r>
            <a:endParaRPr/>
          </a:p>
          <a:p>
            <a:pPr marL="457200" marR="0" lvl="1" indent="0" algn="l" rtl="0">
              <a:lnSpc>
                <a:spcPct val="100000"/>
              </a:lnSpc>
              <a:spcBef>
                <a:spcPts val="0"/>
              </a:spcBef>
              <a:spcAft>
                <a:spcPts val="0"/>
              </a:spcAft>
              <a:buClr>
                <a:schemeClr val="dk1"/>
              </a:buClr>
              <a:buSzPts val="1200"/>
              <a:buFont typeface="Gill Sans"/>
              <a:buNone/>
            </a:pPr>
            <a:r>
              <a:rPr lang="en-US"/>
              <a:t>What measuring equipment was used?</a:t>
            </a:r>
            <a:endParaRPr/>
          </a:p>
          <a:p>
            <a:pPr marL="457200" marR="0" lvl="1" indent="0" algn="l" rtl="0">
              <a:lnSpc>
                <a:spcPct val="100000"/>
              </a:lnSpc>
              <a:spcBef>
                <a:spcPts val="0"/>
              </a:spcBef>
              <a:spcAft>
                <a:spcPts val="0"/>
              </a:spcAft>
              <a:buClr>
                <a:schemeClr val="dk1"/>
              </a:buClr>
              <a:buSzPts val="1200"/>
              <a:buFont typeface="Gill Sans"/>
              <a:buNone/>
            </a:pPr>
            <a:r>
              <a:rPr lang="en-US"/>
              <a:t>What does this graph represent?</a:t>
            </a:r>
            <a:endParaRPr/>
          </a:p>
          <a:p>
            <a:pPr marL="457200" marR="0" lvl="1" indent="0" algn="l" rtl="0">
              <a:lnSpc>
                <a:spcPct val="100000"/>
              </a:lnSpc>
              <a:spcBef>
                <a:spcPts val="0"/>
              </a:spcBef>
              <a:spcAft>
                <a:spcPts val="0"/>
              </a:spcAft>
              <a:buClr>
                <a:schemeClr val="dk1"/>
              </a:buClr>
              <a:buSzPts val="1200"/>
              <a:buFont typeface="Gill Sans"/>
              <a:buNone/>
            </a:pPr>
            <a:r>
              <a:rPr lang="en-US"/>
              <a:t>How would you interpret this result?</a:t>
            </a:r>
            <a:endParaRPr/>
          </a:p>
          <a:p>
            <a:pPr marL="0" marR="0" lvl="0" indent="0" algn="l" rtl="0">
              <a:lnSpc>
                <a:spcPct val="100000"/>
              </a:lnSpc>
              <a:spcBef>
                <a:spcPts val="0"/>
              </a:spcBef>
              <a:spcAft>
                <a:spcPts val="0"/>
              </a:spcAft>
              <a:buClr>
                <a:schemeClr val="dk1"/>
              </a:buClr>
              <a:buSzPts val="1200"/>
              <a:buFont typeface="Gill Sans"/>
              <a:buNone/>
            </a:pPr>
            <a:endParaRPr/>
          </a:p>
          <a:p>
            <a:pPr marL="0" lvl="0" indent="0" algn="l" rtl="0">
              <a:spcBef>
                <a:spcPts val="0"/>
              </a:spcBef>
              <a:spcAft>
                <a:spcPts val="0"/>
              </a:spcAft>
              <a:buNone/>
            </a:pPr>
            <a:endParaRPr/>
          </a:p>
        </p:txBody>
      </p:sp>
      <p:sp>
        <p:nvSpPr>
          <p:cNvPr id="223" name="Google Shape;223;p10: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0" name="Google Shape;230;p11: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Let's see some examples</a:t>
            </a:r>
            <a:endParaRPr/>
          </a:p>
        </p:txBody>
      </p:sp>
      <p:sp>
        <p:nvSpPr>
          <p:cNvPr id="231" name="Google Shape;231;p11: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2: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8" name="Google Shape;238;p12: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The clinical information of the person evaluated is shown here; the results of the assessment are shown below.</a:t>
            </a:r>
            <a:endParaRPr/>
          </a:p>
        </p:txBody>
      </p:sp>
      <p:sp>
        <p:nvSpPr>
          <p:cNvPr id="239" name="Google Shape;239;p12: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rPr>
              <a:t>12</a:t>
            </a:fld>
            <a:endParaRPr sz="1200" b="0" i="0" u="none" strike="noStrike" cap="none">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3: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5" name="Google Shape;245;p13: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chemeClr val="dk1"/>
              </a:buClr>
              <a:buSzPts val="1200"/>
              <a:buFont typeface="Gill Sans"/>
              <a:buNone/>
            </a:pPr>
            <a:r>
              <a:rPr lang="en-US" sz="1200">
                <a:solidFill>
                  <a:schemeClr val="dk1"/>
                </a:solidFill>
                <a:latin typeface="Gill Sans"/>
                <a:ea typeface="Gill Sans"/>
                <a:cs typeface="Gill Sans"/>
                <a:sym typeface="Gill Sans"/>
              </a:rPr>
              <a:t>This test kinematically analyses the movement of the cervical spine in simple activities to detect abnormal or non-functional movements secondary to cervical pain. </a:t>
            </a:r>
            <a:br>
              <a:rPr lang="en-US" sz="1200" b="0"/>
            </a:br>
            <a:r>
              <a:rPr lang="en-US" sz="1200" b="0"/>
              <a:t>The software used to perform the assessment is </a:t>
            </a:r>
            <a:r>
              <a:rPr lang="en-US" sz="1200" b="1"/>
              <a:t>NedCervical/IBV </a:t>
            </a:r>
            <a:r>
              <a:rPr lang="en-US" sz="1200" b="0"/>
              <a:t>and the recording technique is 3D photogrammetry. To perform the assessment, NedCervical/IBV compares the parameters obtained with those of a group of subjects whose characteristics are comparable to those of the patient (data bases made up of normal and pathological subjects, segmented by age and gender.) </a:t>
            </a:r>
            <a:endParaRPr sz="1200">
              <a:solidFill>
                <a:schemeClr val="dk1"/>
              </a:solidFill>
              <a:latin typeface="Gill Sans"/>
              <a:ea typeface="Gill Sans"/>
              <a:cs typeface="Gill Sans"/>
              <a:sym typeface="Gill Sans"/>
            </a:endParaRPr>
          </a:p>
          <a:p>
            <a:pPr marL="0" lvl="0" indent="0" algn="l" rtl="0">
              <a:spcBef>
                <a:spcPts val="0"/>
              </a:spcBef>
              <a:spcAft>
                <a:spcPts val="0"/>
              </a:spcAft>
              <a:buNone/>
            </a:pPr>
            <a:endParaRPr sz="1200">
              <a:solidFill>
                <a:schemeClr val="dk1"/>
              </a:solidFill>
              <a:latin typeface="Gill Sans"/>
              <a:ea typeface="Gill Sans"/>
              <a:cs typeface="Gill Sans"/>
              <a:sym typeface="Gill Sans"/>
            </a:endParaRPr>
          </a:p>
          <a:p>
            <a:pPr marL="0" lvl="0" indent="0" algn="l" rtl="0">
              <a:spcBef>
                <a:spcPts val="0"/>
              </a:spcBef>
              <a:spcAft>
                <a:spcPts val="0"/>
              </a:spcAft>
              <a:buNone/>
            </a:pPr>
            <a:endParaRPr/>
          </a:p>
        </p:txBody>
      </p:sp>
      <p:sp>
        <p:nvSpPr>
          <p:cNvPr id="246" name="Google Shape;246;p13: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rPr>
              <a:t>13</a:t>
            </a:fld>
            <a:endParaRPr sz="1200" b="0" i="0" u="none" strike="noStrike" cap="none">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4: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1" name="Google Shape;251;p14: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Here you can see the results of the limit test in two formats: the numerical format shown in the table of parameters, and the graphic format.</a:t>
            </a:r>
            <a:endParaRPr/>
          </a:p>
          <a:p>
            <a:pPr marL="0" lvl="0" indent="0" algn="l" rtl="0">
              <a:spcBef>
                <a:spcPts val="0"/>
              </a:spcBef>
              <a:spcAft>
                <a:spcPts val="0"/>
              </a:spcAft>
              <a:buNone/>
            </a:pPr>
            <a:r>
              <a:rPr lang="en-US"/>
              <a:t>If we analyse the results obtained in the parameter tables, we see that most results are very far from the 100% of normality, that is, the characteristics of the patient's motion when moving the cervical spine are away from a mobility pattern that would be considered normal because of its similarity to the movement performed by healthy people the same age and gender. Specifically, the ranges of the movements and the performance speed were very low. According to the available scientific evidence, these are the most representative parameters of cervical functionality.</a:t>
            </a:r>
            <a:endParaRPr/>
          </a:p>
          <a:p>
            <a:pPr marL="0" lvl="0" indent="0" algn="l" rtl="0">
              <a:spcBef>
                <a:spcPts val="0"/>
              </a:spcBef>
              <a:spcAft>
                <a:spcPts val="0"/>
              </a:spcAft>
              <a:buNone/>
            </a:pPr>
            <a:r>
              <a:rPr lang="en-US"/>
              <a:t>The tables also show other parameters such as harmony, which represents the homogeneity or smoothness of the movement. In this case, harmony got 100% of normality in all repetitions and movements. In addition, the results also inform us about the repeatability of the movement performed.</a:t>
            </a:r>
            <a:endParaRPr/>
          </a:p>
          <a:p>
            <a:pPr marL="0" lvl="0" indent="0" algn="l" rtl="0">
              <a:spcBef>
                <a:spcPts val="0"/>
              </a:spcBef>
              <a:spcAft>
                <a:spcPts val="0"/>
              </a:spcAft>
              <a:buNone/>
            </a:pPr>
            <a:r>
              <a:rPr lang="en-US"/>
              <a:t>Thus, intratest repeatability tells us about the similarity of the cycles within the same movement, whereas intertest repeatability informs about the similarity between two different repetitions or tests of the same type of movement, for example, flexion-extension 1 and flexion-extension 2. In this case, only the intratest repeatability of flexion-extension and rotations is reduced; still, the repeatability can be considered very high when comparing both tests of the same movement.</a:t>
            </a:r>
            <a:endParaRPr/>
          </a:p>
          <a:p>
            <a:pPr marL="0" lvl="0" indent="0" algn="l" rtl="0">
              <a:spcBef>
                <a:spcPts val="0"/>
              </a:spcBef>
              <a:spcAft>
                <a:spcPts val="0"/>
              </a:spcAft>
              <a:buNone/>
            </a:pPr>
            <a:r>
              <a:rPr lang="en-US"/>
              <a:t>As for the graphic information, we have on one hand, the hexagon of the movement, where the different ranges reached by the patient are represented, and on the other, the representation of the mobility of each axis with respect to the angular speed of the movement.</a:t>
            </a:r>
            <a:endParaRPr/>
          </a:p>
          <a:p>
            <a:pPr marL="0" lvl="0" indent="0" algn="l" rtl="0">
              <a:spcBef>
                <a:spcPts val="0"/>
              </a:spcBef>
              <a:spcAft>
                <a:spcPts val="0"/>
              </a:spcAft>
              <a:buNone/>
            </a:pPr>
            <a:r>
              <a:rPr lang="en-US"/>
              <a:t>The hexagon shows us the maximum mobility in each axis of movement. In this case, all of them were below 90% of normality; therefore, they are considered movements with a reduced range, within them different axes of movement. In this graph, you can see the value of each movement in degrees.</a:t>
            </a:r>
            <a:endParaRPr/>
          </a:p>
          <a:p>
            <a:pPr marL="0" lvl="0" indent="0" algn="l" rtl="0">
              <a:spcBef>
                <a:spcPts val="0"/>
              </a:spcBef>
              <a:spcAft>
                <a:spcPts val="0"/>
              </a:spcAft>
              <a:buNone/>
            </a:pPr>
            <a:r>
              <a:rPr lang="en-US"/>
              <a:t>The other graphs (angular velocity versus range of movement) show how the different cycles of movement are far from the blue band of normal pattern used as a reference.</a:t>
            </a:r>
            <a:endParaRPr/>
          </a:p>
          <a:p>
            <a:pPr marL="0" lvl="0" indent="0" algn="l" rtl="0">
              <a:spcBef>
                <a:spcPts val="0"/>
              </a:spcBef>
              <a:spcAft>
                <a:spcPts val="0"/>
              </a:spcAft>
              <a:buNone/>
            </a:pPr>
            <a:r>
              <a:rPr lang="en-US"/>
              <a:t>In addition, in this graph you can also see the regularity or irregularity of the movement. The 6 graphs show that the lines are quite similar to each other, which qualitatively indicates that it is a very regular and homogeneous movement (assessed in the harmony parameter).</a:t>
            </a:r>
            <a:endParaRPr/>
          </a:p>
        </p:txBody>
      </p:sp>
      <p:sp>
        <p:nvSpPr>
          <p:cNvPr id="252" name="Google Shape;252;p14: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rPr>
              <a:t>14</a:t>
            </a:fld>
            <a:endParaRPr sz="1200" b="0" i="0" u="none" strike="noStrike" cap="none">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4" name="Google Shape;264;p15: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Here we can see the results that the NedCervical/IBV assessment </a:t>
            </a:r>
            <a:r>
              <a:rPr lang="en-US" sz="1200" b="0">
                <a:solidFill>
                  <a:schemeClr val="dk1"/>
                </a:solidFill>
                <a:latin typeface="Gill Sans"/>
                <a:ea typeface="Gill Sans"/>
                <a:cs typeface="Gill Sans"/>
                <a:sym typeface="Gill Sans"/>
              </a:rPr>
              <a:t>application </a:t>
            </a:r>
            <a:r>
              <a:rPr lang="en-US"/>
              <a:t>provides in the evaluation of a functional activity, in this case, the activity called the lamp test or functional test.</a:t>
            </a:r>
            <a:endParaRPr/>
          </a:p>
          <a:p>
            <a:pPr marL="0" lvl="0" indent="0" algn="l" rtl="0">
              <a:spcBef>
                <a:spcPts val="0"/>
              </a:spcBef>
              <a:spcAft>
                <a:spcPts val="0"/>
              </a:spcAft>
              <a:buNone/>
            </a:pPr>
            <a:r>
              <a:rPr lang="en-US"/>
              <a:t>When evaluating the information of the table of parameters, we see again that it incorporates the most interesting information in the movement assessment, that is, the range and maximum speed of movement. In this case, low percentages of normality are recorded (much less than 100%), which indicates that the person being assessed also performs this test with a cervical movement that is away from a normal pattern (range and speed reduced when performing these activities).</a:t>
            </a:r>
            <a:endParaRPr/>
          </a:p>
          <a:p>
            <a:pPr marL="0" lvl="0" indent="0" algn="l" rtl="0">
              <a:spcBef>
                <a:spcPts val="0"/>
              </a:spcBef>
              <a:spcAft>
                <a:spcPts val="0"/>
              </a:spcAft>
              <a:buNone/>
            </a:pPr>
            <a:r>
              <a:rPr lang="en-US"/>
              <a:t>As for the graphic information, observe how the movements performed by the patient when looking at each lamp are represented. You just need to match the colour of the record with the movement that it represents.</a:t>
            </a:r>
            <a:endParaRPr/>
          </a:p>
          <a:p>
            <a:pPr marL="0" lvl="0" indent="0" algn="l" rtl="0">
              <a:spcBef>
                <a:spcPts val="0"/>
              </a:spcBef>
              <a:spcAft>
                <a:spcPts val="0"/>
              </a:spcAft>
              <a:buNone/>
            </a:pPr>
            <a:r>
              <a:rPr lang="en-US"/>
              <a:t>Remember that lamp 1 is located in the upper left area of the patient, so it generates a left rotation, lamp 2 is located over the patient, so it mainly requires extension, and lamp 3 is in the upper right area of the patient, which fundamentally involves cervical right rotation. Therefore, this graph shows the ranges that the patient performed when looking at each lamp in each axis of movement.</a:t>
            </a:r>
            <a:endParaRPr/>
          </a:p>
        </p:txBody>
      </p:sp>
      <p:sp>
        <p:nvSpPr>
          <p:cNvPr id="265" name="Google Shape;265;p15: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rPr>
              <a:t>15</a:t>
            </a:fld>
            <a:endParaRPr sz="1200" b="0" i="0" u="none" strike="noStrike" cap="none">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5" name="Google Shape;275;p16: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sz="1200" b="0">
                <a:solidFill>
                  <a:schemeClr val="dk1"/>
                </a:solidFill>
                <a:latin typeface="Gill Sans"/>
                <a:ea typeface="Gill Sans"/>
                <a:cs typeface="Gill Sans"/>
                <a:sym typeface="Gill Sans"/>
              </a:rPr>
              <a:t>Finally, the NedCervical/IBV application provides an index as a global result.</a:t>
            </a:r>
            <a:endParaRPr/>
          </a:p>
          <a:p>
            <a:pPr marL="0" lvl="0" indent="0" algn="l" rtl="0">
              <a:spcBef>
                <a:spcPts val="0"/>
              </a:spcBef>
              <a:spcAft>
                <a:spcPts val="0"/>
              </a:spcAft>
              <a:buNone/>
            </a:pPr>
            <a:endParaRPr sz="1200" b="0">
              <a:solidFill>
                <a:schemeClr val="dk1"/>
              </a:solidFill>
              <a:latin typeface="Gill Sans"/>
              <a:ea typeface="Gill Sans"/>
              <a:cs typeface="Gill Sans"/>
              <a:sym typeface="Gill Sans"/>
            </a:endParaRPr>
          </a:p>
          <a:p>
            <a:pPr marL="0" lvl="0" indent="0" algn="l" rtl="0">
              <a:spcBef>
                <a:spcPts val="0"/>
              </a:spcBef>
              <a:spcAft>
                <a:spcPts val="0"/>
              </a:spcAft>
              <a:buNone/>
            </a:pPr>
            <a:endParaRPr sz="1200" b="0">
              <a:solidFill>
                <a:schemeClr val="dk1"/>
              </a:solidFill>
              <a:latin typeface="Gill Sans"/>
              <a:ea typeface="Gill Sans"/>
              <a:cs typeface="Gill Sans"/>
              <a:sym typeface="Gill Sans"/>
            </a:endParaRPr>
          </a:p>
          <a:p>
            <a:pPr marL="0" lvl="0" indent="0" algn="l" rtl="0">
              <a:spcBef>
                <a:spcPts val="0"/>
              </a:spcBef>
              <a:spcAft>
                <a:spcPts val="0"/>
              </a:spcAft>
              <a:buNone/>
            </a:pPr>
            <a:r>
              <a:rPr lang="en-US" sz="1200" b="0">
                <a:solidFill>
                  <a:schemeClr val="dk1"/>
                </a:solidFill>
                <a:latin typeface="Gill Sans"/>
                <a:ea typeface="Gill Sans"/>
                <a:cs typeface="Gill Sans"/>
                <a:sym typeface="Gill Sans"/>
              </a:rPr>
              <a:t>The normality index informs about the functionality of the cervical spine with respect to the mobility studied.</a:t>
            </a:r>
            <a:endParaRPr/>
          </a:p>
          <a:p>
            <a:pPr marL="0" lvl="0" indent="0" algn="l" rtl="0">
              <a:spcBef>
                <a:spcPts val="0"/>
              </a:spcBef>
              <a:spcAft>
                <a:spcPts val="0"/>
              </a:spcAft>
              <a:buNone/>
            </a:pPr>
            <a:endParaRPr sz="1200" b="0">
              <a:solidFill>
                <a:schemeClr val="dk1"/>
              </a:solidFill>
              <a:latin typeface="Gill Sans"/>
              <a:ea typeface="Gill Sans"/>
              <a:cs typeface="Gill Sans"/>
              <a:sym typeface="Gill Sans"/>
            </a:endParaRPr>
          </a:p>
          <a:p>
            <a:pPr marL="0" lvl="0" indent="0" algn="l" rtl="0">
              <a:spcBef>
                <a:spcPts val="0"/>
              </a:spcBef>
              <a:spcAft>
                <a:spcPts val="0"/>
              </a:spcAft>
              <a:buNone/>
            </a:pPr>
            <a:r>
              <a:rPr lang="en-US" sz="1200" b="0">
                <a:solidFill>
                  <a:schemeClr val="dk1"/>
                </a:solidFill>
                <a:latin typeface="Gill Sans"/>
                <a:ea typeface="Gill Sans"/>
                <a:cs typeface="Gill Sans"/>
                <a:sym typeface="Gill Sans"/>
              </a:rPr>
              <a:t>It is considered altered when this result is below 90%.</a:t>
            </a:r>
            <a:endParaRPr/>
          </a:p>
          <a:p>
            <a:pPr marL="0" lvl="0" indent="0" algn="l" rtl="0">
              <a:spcBef>
                <a:spcPts val="0"/>
              </a:spcBef>
              <a:spcAft>
                <a:spcPts val="0"/>
              </a:spcAft>
              <a:buNone/>
            </a:pPr>
            <a:endParaRPr sz="1200" b="0">
              <a:solidFill>
                <a:schemeClr val="dk1"/>
              </a:solidFill>
              <a:latin typeface="Gill Sans"/>
              <a:ea typeface="Gill Sans"/>
              <a:cs typeface="Gill Sans"/>
              <a:sym typeface="Gill Sans"/>
            </a:endParaRPr>
          </a:p>
          <a:p>
            <a:pPr marL="0" lvl="0" indent="0" algn="l" rtl="0">
              <a:spcBef>
                <a:spcPts val="0"/>
              </a:spcBef>
              <a:spcAft>
                <a:spcPts val="0"/>
              </a:spcAft>
              <a:buNone/>
            </a:pPr>
            <a:r>
              <a:rPr lang="en-US" sz="1200" b="0">
                <a:solidFill>
                  <a:schemeClr val="dk1"/>
                </a:solidFill>
                <a:latin typeface="Gill Sans"/>
                <a:ea typeface="Gill Sans"/>
                <a:cs typeface="Gill Sans"/>
                <a:sym typeface="Gill Sans"/>
              </a:rPr>
              <a:t>In this case, after reviewing the results, we can see that functionality has obtained a result of 56%, which means that the mobility of the patient’s cervical spine is altered, due to a general reduced range of motion and a very slow performance.</a:t>
            </a:r>
            <a:endParaRPr b="0"/>
          </a:p>
          <a:p>
            <a:pPr marL="0" lvl="0" indent="0" algn="l" rtl="0">
              <a:spcBef>
                <a:spcPts val="0"/>
              </a:spcBef>
              <a:spcAft>
                <a:spcPts val="0"/>
              </a:spcAft>
              <a:buNone/>
            </a:pPr>
            <a:endParaRPr/>
          </a:p>
        </p:txBody>
      </p:sp>
      <p:sp>
        <p:nvSpPr>
          <p:cNvPr id="276" name="Google Shape;276;p16: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rPr>
              <a:t>16</a:t>
            </a:fld>
            <a:endParaRPr sz="1200" b="0" i="0" u="none" strike="noStrike" cap="none">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7: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4" name="Google Shape;284;p17: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Now we will be reviewing the results of a clinical case with lumbar pathology assessed using biomechanical tests.</a:t>
            </a:r>
            <a:endParaRPr/>
          </a:p>
        </p:txBody>
      </p:sp>
      <p:sp>
        <p:nvSpPr>
          <p:cNvPr id="285" name="Google Shape;285;p17: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rPr>
              <a:t>17</a:t>
            </a:fld>
            <a:endParaRPr sz="1200" b="0" i="0" u="none" strike="noStrike" cap="none">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8: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1" name="Google Shape;291;p18: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Gill Sans"/>
              <a:buNone/>
            </a:pPr>
            <a:r>
              <a:rPr lang="en-US" sz="1200">
                <a:solidFill>
                  <a:schemeClr val="dk1"/>
                </a:solidFill>
                <a:latin typeface="Gill Sans"/>
                <a:ea typeface="Gill Sans"/>
                <a:cs typeface="Gill Sans"/>
                <a:sym typeface="Gill Sans"/>
              </a:rPr>
              <a:t>This test kinetically and kinematically analyses the movement of the lumbar spine in simple activities to detect abnormal or non-functional movements secondary to lumbar pain. The software used in the assessment was </a:t>
            </a:r>
            <a:r>
              <a:rPr lang="en-US" sz="1200" b="1">
                <a:solidFill>
                  <a:schemeClr val="dk1"/>
                </a:solidFill>
                <a:latin typeface="Gill Sans"/>
                <a:ea typeface="Gill Sans"/>
                <a:cs typeface="Gill Sans"/>
                <a:sym typeface="Gill Sans"/>
              </a:rPr>
              <a:t>NedLumbar/IBV </a:t>
            </a:r>
            <a:r>
              <a:rPr lang="en-US" sz="1200">
                <a:solidFill>
                  <a:schemeClr val="dk1"/>
                </a:solidFill>
                <a:latin typeface="Gill Sans"/>
                <a:ea typeface="Gill Sans"/>
                <a:cs typeface="Gill Sans"/>
                <a:sym typeface="Gill Sans"/>
              </a:rPr>
              <a:t>and the recording technique 3D photogrammetry and force dynamometric platforms. To carry out the assessment, Nedlumbar/IBV compares the parameters obtained with those of a group of subjects whose characteristics are comparable to those of the patient (databases consisting of normal and pathological subjects, segmented by age and gender).</a:t>
            </a:r>
            <a:endParaRPr/>
          </a:p>
          <a:p>
            <a:pPr marL="0" marR="0" lvl="0" indent="0" algn="l" rtl="0">
              <a:lnSpc>
                <a:spcPct val="100000"/>
              </a:lnSpc>
              <a:spcBef>
                <a:spcPts val="0"/>
              </a:spcBef>
              <a:spcAft>
                <a:spcPts val="0"/>
              </a:spcAft>
              <a:buClr>
                <a:schemeClr val="dk1"/>
              </a:buClr>
              <a:buSzPts val="1200"/>
              <a:buFont typeface="Gill Sans"/>
              <a:buNone/>
            </a:pPr>
            <a:endParaRPr sz="12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200"/>
              <a:buFont typeface="Gill Sans"/>
              <a:buNone/>
            </a:pPr>
            <a:r>
              <a:rPr lang="en-US" sz="1200">
                <a:solidFill>
                  <a:schemeClr val="dk1"/>
                </a:solidFill>
                <a:latin typeface="Gill Sans"/>
                <a:ea typeface="Gill Sans"/>
                <a:cs typeface="Gill Sans"/>
                <a:sym typeface="Gill Sans"/>
              </a:rPr>
              <a:t>At the end, the study of the activity is summarised in a functional index. If the result of this index is higher than 90%, the ability of the person assessed to perform the activity falls within normality.</a:t>
            </a:r>
            <a:endParaRPr/>
          </a:p>
          <a:p>
            <a:pPr marL="0" lvl="0" indent="0" algn="l" rtl="0">
              <a:spcBef>
                <a:spcPts val="0"/>
              </a:spcBef>
              <a:spcAft>
                <a:spcPts val="0"/>
              </a:spcAft>
              <a:buNone/>
            </a:pPr>
            <a:endParaRPr/>
          </a:p>
        </p:txBody>
      </p:sp>
      <p:sp>
        <p:nvSpPr>
          <p:cNvPr id="292" name="Google Shape;292;p18: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rPr>
              <a:t>18</a:t>
            </a:fld>
            <a:endParaRPr sz="1200" b="0" i="0" u="none" strike="noStrike" cap="none">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9: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7" name="Google Shape;297;p19: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just" rtl="0">
              <a:spcBef>
                <a:spcPts val="0"/>
              </a:spcBef>
              <a:spcAft>
                <a:spcPts val="0"/>
              </a:spcAft>
              <a:buNone/>
            </a:pPr>
            <a:r>
              <a:rPr lang="en-US"/>
              <a:t>This screen shows the numerical and graphical results of the biomechanical analysis of the sit-to-stand activity.</a:t>
            </a:r>
            <a:endParaRPr/>
          </a:p>
          <a:p>
            <a:pPr marL="0" lvl="0" indent="0" algn="just" rtl="0">
              <a:spcBef>
                <a:spcPts val="0"/>
              </a:spcBef>
              <a:spcAft>
                <a:spcPts val="0"/>
              </a:spcAft>
              <a:buNone/>
            </a:pPr>
            <a:r>
              <a:rPr lang="en-US"/>
              <a:t>We will look at some of the parameters such as performance time of the activity, reaction force, angular speed and acceleration of the trunk, repeatability in the performance of the movement, and we will end with an index that summarises the global functionality,  as well as the indexes that we have seen on the functional scales.</a:t>
            </a:r>
            <a:endParaRPr/>
          </a:p>
          <a:p>
            <a:pPr marL="171450" lvl="0" indent="-171450" algn="just" rtl="0">
              <a:spcBef>
                <a:spcPts val="0"/>
              </a:spcBef>
              <a:spcAft>
                <a:spcPts val="0"/>
              </a:spcAft>
              <a:buClr>
                <a:schemeClr val="dk1"/>
              </a:buClr>
              <a:buSzPts val="1200"/>
              <a:buFont typeface="Arial"/>
              <a:buChar char="•"/>
            </a:pPr>
            <a:r>
              <a:rPr lang="en-US"/>
              <a:t>It took the patient 4.9s to perform the activity, a value that, compared with the normality data used as a reference, is very high (it is below 90%, which is the limit considered normal in this assessment system). This means that the person assessed performs the activity very slowly. Slow movements are associated with pain.</a:t>
            </a:r>
            <a:endParaRPr/>
          </a:p>
          <a:p>
            <a:pPr marL="171450" lvl="0" indent="-171450" algn="just" rtl="0">
              <a:spcBef>
                <a:spcPts val="0"/>
              </a:spcBef>
              <a:spcAft>
                <a:spcPts val="0"/>
              </a:spcAft>
              <a:buClr>
                <a:schemeClr val="dk1"/>
              </a:buClr>
              <a:buSzPts val="1200"/>
              <a:buFont typeface="Arial"/>
              <a:buChar char="•"/>
            </a:pPr>
            <a:r>
              <a:rPr lang="en-US"/>
              <a:t>Other interesting parameters in the analysis of this activity, and within spine pathology, are the maximum vertical force and the asymmetry of forces. In this case, the patient has difficulty in the momentum to stand up (observe the start of the slope of the reaction force curve). This horizontalization of the curve indicates difficulty in performing the movement. Also note that there is a significant force asymmetry (78% of normality), which means that the patient stands up with greater weight-bearing on the left lower limb. This result may be related to irradiation of pain to the right leg.</a:t>
            </a:r>
            <a:endParaRPr/>
          </a:p>
          <a:p>
            <a:pPr marL="171450" lvl="0" indent="-171450" algn="just" rtl="0">
              <a:spcBef>
                <a:spcPts val="0"/>
              </a:spcBef>
              <a:spcAft>
                <a:spcPts val="0"/>
              </a:spcAft>
              <a:buClr>
                <a:schemeClr val="dk1"/>
              </a:buClr>
              <a:buSzPts val="1200"/>
              <a:buFont typeface="Arial"/>
              <a:buChar char="•"/>
            </a:pPr>
            <a:r>
              <a:rPr lang="en-US"/>
              <a:t>With regard to the results for angular speed and acceleration of the trunk during the movement, they are all outside the data considered as reference of normality., fundamentally in the final phase of the movement (extension phase in which the body weight is transferred from the chair to both lower limbs). These results mean that the movement performed by the spine is slow, mainly in it the extension phase.</a:t>
            </a:r>
            <a:endParaRPr/>
          </a:p>
          <a:p>
            <a:pPr marL="171450" lvl="0" indent="-171450" algn="just" rtl="0">
              <a:spcBef>
                <a:spcPts val="0"/>
              </a:spcBef>
              <a:spcAft>
                <a:spcPts val="0"/>
              </a:spcAft>
              <a:buClr>
                <a:schemeClr val="dk1"/>
              </a:buClr>
              <a:buSzPts val="1200"/>
              <a:buFont typeface="Arial"/>
              <a:buChar char="•"/>
            </a:pPr>
            <a:r>
              <a:rPr lang="en-US"/>
              <a:t>Movement repeatability was also good and consistent with a pain movement pattern.</a:t>
            </a:r>
            <a:endParaRPr/>
          </a:p>
          <a:p>
            <a:pPr marL="171450" lvl="0" indent="-171450" algn="just" rtl="0">
              <a:spcBef>
                <a:spcPts val="0"/>
              </a:spcBef>
              <a:spcAft>
                <a:spcPts val="0"/>
              </a:spcAft>
              <a:buClr>
                <a:schemeClr val="dk1"/>
              </a:buClr>
              <a:buSzPts val="1200"/>
              <a:buFont typeface="Arial"/>
              <a:buChar char="•"/>
            </a:pPr>
            <a:r>
              <a:rPr lang="en-US"/>
              <a:t>The final information that the NedLumbar/IBV assessment system provides as a global result of the analysis of this activity is expressed as an index. The normality index informs about the functionality of the patients in relation to their mobility to perform this activity. </a:t>
            </a:r>
            <a:r>
              <a:rPr lang="en-US" sz="1200" b="0">
                <a:solidFill>
                  <a:schemeClr val="dk1"/>
                </a:solidFill>
                <a:latin typeface="Gill Sans"/>
                <a:ea typeface="Gill Sans"/>
                <a:cs typeface="Gill Sans"/>
                <a:sym typeface="Gill Sans"/>
              </a:rPr>
              <a:t>The functionality is considered altered when this result is below 90%. In this case, the functionality index (Global Assessment) obtained a result of 71%, which indicates that the patient's functionality is altered in the performance of this activity and, based on the data found, the movement pattern would be compatible with an alteration caused by low back pain. </a:t>
            </a:r>
            <a:endParaRPr b="0"/>
          </a:p>
          <a:p>
            <a:pPr marL="0" lvl="0" indent="0" algn="l" rtl="0">
              <a:spcBef>
                <a:spcPts val="0"/>
              </a:spcBef>
              <a:spcAft>
                <a:spcPts val="0"/>
              </a:spcAft>
              <a:buNone/>
            </a:pPr>
            <a:endParaRPr/>
          </a:p>
        </p:txBody>
      </p:sp>
      <p:sp>
        <p:nvSpPr>
          <p:cNvPr id="298" name="Google Shape;298;p19: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rPr>
              <a:t>19</a:t>
            </a:fld>
            <a:endParaRPr sz="1200" b="0" i="0" u="none" strike="noStrike" cap="none">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2: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The objectives of this didactic unit are:</a:t>
            </a:r>
            <a:endParaRPr/>
          </a:p>
          <a:p>
            <a:pPr marL="0" lvl="0" indent="0" algn="l" rtl="0">
              <a:lnSpc>
                <a:spcPct val="100000"/>
              </a:lnSpc>
              <a:spcBef>
                <a:spcPts val="0"/>
              </a:spcBef>
              <a:spcAft>
                <a:spcPts val="0"/>
              </a:spcAft>
              <a:buClr>
                <a:schemeClr val="dk1"/>
              </a:buClr>
              <a:buSzPts val="1200"/>
              <a:buFont typeface="Gill Sans"/>
              <a:buNone/>
            </a:pPr>
            <a:endParaRPr sz="1200" b="0">
              <a:solidFill>
                <a:srgbClr val="262672"/>
              </a:solidFill>
            </a:endParaRPr>
          </a:p>
          <a:p>
            <a:pPr marL="0" lvl="0" indent="0" algn="l" rtl="0">
              <a:lnSpc>
                <a:spcPct val="100000"/>
              </a:lnSpc>
              <a:spcBef>
                <a:spcPts val="0"/>
              </a:spcBef>
              <a:spcAft>
                <a:spcPts val="0"/>
              </a:spcAft>
              <a:buClr>
                <a:schemeClr val="dk1"/>
              </a:buClr>
              <a:buSzPts val="1200"/>
              <a:buFont typeface="Gill Sans"/>
              <a:buNone/>
            </a:pPr>
            <a:r>
              <a:rPr lang="en-US"/>
              <a:t>- To learn how to interpret the results obtained from the cervical kinematic assessment in a pathological population.</a:t>
            </a:r>
            <a:endParaRPr/>
          </a:p>
          <a:p>
            <a:pPr marL="0" lvl="0" indent="0" algn="l" rtl="0">
              <a:lnSpc>
                <a:spcPct val="100000"/>
              </a:lnSpc>
              <a:spcBef>
                <a:spcPts val="0"/>
              </a:spcBef>
              <a:spcAft>
                <a:spcPts val="0"/>
              </a:spcAft>
              <a:buClr>
                <a:schemeClr val="dk1"/>
              </a:buClr>
              <a:buSzPts val="1200"/>
              <a:buFont typeface="Gill Sans"/>
              <a:buNone/>
            </a:pPr>
            <a:r>
              <a:rPr lang="en-US"/>
              <a:t>- To learn how to interpret the results obtained from the assessment of cervical muscle strength in pathological population.</a:t>
            </a:r>
            <a:endParaRPr/>
          </a:p>
          <a:p>
            <a:pPr marL="0" lvl="0" indent="0" algn="l" rtl="0">
              <a:lnSpc>
                <a:spcPct val="100000"/>
              </a:lnSpc>
              <a:spcBef>
                <a:spcPts val="0"/>
              </a:spcBef>
              <a:spcAft>
                <a:spcPts val="0"/>
              </a:spcAft>
              <a:buClr>
                <a:schemeClr val="dk1"/>
              </a:buClr>
              <a:buSzPts val="1200"/>
              <a:buFont typeface="Gill Sans"/>
              <a:buNone/>
            </a:pPr>
            <a:r>
              <a:rPr lang="en-US"/>
              <a:t>- To learn how to interpret the results obtained from a lumbar kinematic assessment in a pathological population.</a:t>
            </a:r>
            <a:endParaRPr/>
          </a:p>
          <a:p>
            <a:pPr marL="0" lvl="0" indent="0" algn="l" rtl="0">
              <a:lnSpc>
                <a:spcPct val="100000"/>
              </a:lnSpc>
              <a:spcBef>
                <a:spcPts val="0"/>
              </a:spcBef>
              <a:spcAft>
                <a:spcPts val="0"/>
              </a:spcAft>
              <a:buClr>
                <a:schemeClr val="dk1"/>
              </a:buClr>
              <a:buSzPts val="1200"/>
              <a:buFont typeface="Gill Sans"/>
              <a:buNone/>
            </a:pPr>
            <a:r>
              <a:rPr lang="en-US"/>
              <a:t>- To learn how to interpret the results obtained from the assessment of lumbar strength in a pathological population.</a:t>
            </a:r>
            <a:endParaRPr/>
          </a:p>
          <a:p>
            <a:pPr marL="0" lvl="0" indent="0" algn="l" rtl="0">
              <a:lnSpc>
                <a:spcPct val="100000"/>
              </a:lnSpc>
              <a:spcBef>
                <a:spcPts val="0"/>
              </a:spcBef>
              <a:spcAft>
                <a:spcPts val="0"/>
              </a:spcAft>
              <a:buClr>
                <a:schemeClr val="dk1"/>
              </a:buClr>
              <a:buSzPts val="1200"/>
              <a:buFont typeface="Gill Sans"/>
              <a:buNone/>
            </a:pPr>
            <a:r>
              <a:rPr lang="en-US"/>
              <a:t>- To discuss the results of a cervical and/or lumbar biomechanical assessment through clinical cases.</a:t>
            </a:r>
            <a:endParaRPr/>
          </a:p>
        </p:txBody>
      </p:sp>
      <p:sp>
        <p:nvSpPr>
          <p:cNvPr id="145" name="Google Shape;145;p2: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latin typeface="Gill Sans"/>
                <a:ea typeface="Gill Sans"/>
                <a:cs typeface="Gill Sans"/>
                <a:sym typeface="Gill Sans"/>
              </a:rPr>
              <a:t>2</a:t>
            </a:fld>
            <a:endParaRPr sz="1200" b="0" i="0" u="none" strike="noStrike" cap="none">
              <a:solidFill>
                <a:srgbClr val="000000"/>
              </a:solidFill>
              <a:latin typeface="Gill Sans"/>
              <a:ea typeface="Gill Sans"/>
              <a:cs typeface="Gill Sans"/>
              <a:sym typeface="Gill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0: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7" name="Google Shape;307;p20: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This screen shows the numerical and graphical results of the biomechanical analysis of the activity of lifting a weight. If we look at the parameters discussed on the previous slide (performance time, maximum vertical force, asymmetry of forces, angular speed and acceleration) the results are as follows:</a:t>
            </a:r>
            <a:endParaRPr/>
          </a:p>
          <a:p>
            <a:pPr marL="171450" lvl="0" indent="-171450" algn="l" rtl="0">
              <a:spcBef>
                <a:spcPts val="0"/>
              </a:spcBef>
              <a:spcAft>
                <a:spcPts val="0"/>
              </a:spcAft>
              <a:buClr>
                <a:schemeClr val="dk1"/>
              </a:buClr>
              <a:buSzPts val="1200"/>
              <a:buFont typeface="Arial"/>
              <a:buChar char="•"/>
            </a:pPr>
            <a:r>
              <a:rPr lang="en-US"/>
              <a:t>The time it took the patient to perform the activity was high for the two lifted weights; in addition, it increases (the subject is slower) as the weight lifted increases. In both, it is far from normal with 48% and 42% of normality. Slow movements are related to pain; besides, in this case, the patient could not lift the maximum load of the applied protocol.</a:t>
            </a:r>
            <a:endParaRPr/>
          </a:p>
          <a:p>
            <a:pPr marL="171450" lvl="0" indent="-171450" algn="l" rtl="0">
              <a:spcBef>
                <a:spcPts val="0"/>
              </a:spcBef>
              <a:spcAft>
                <a:spcPts val="0"/>
              </a:spcAft>
              <a:buClr>
                <a:schemeClr val="dk1"/>
              </a:buClr>
              <a:buSzPts val="1200"/>
              <a:buFont typeface="Arial"/>
              <a:buChar char="•"/>
            </a:pPr>
            <a:r>
              <a:rPr lang="en-US"/>
              <a:t>Regarding the reaction force, the patient lifted the weight with difficulty. The maximum vertical force is decreased compared to normal values and, although there is no asymmetry, there is still greater weight-bearing on the left side, which is consistent with the result of the previous test.</a:t>
            </a:r>
            <a:endParaRPr/>
          </a:p>
          <a:p>
            <a:pPr marL="171450" lvl="0" indent="-171450" algn="l" rtl="0">
              <a:spcBef>
                <a:spcPts val="0"/>
              </a:spcBef>
              <a:spcAft>
                <a:spcPts val="0"/>
              </a:spcAft>
              <a:buClr>
                <a:schemeClr val="dk1"/>
              </a:buClr>
              <a:buSzPts val="1200"/>
              <a:buFont typeface="Arial"/>
              <a:buChar char="•"/>
            </a:pPr>
            <a:r>
              <a:rPr lang="en-US"/>
              <a:t>Regarding the results on the angular velocity and acceleration of the trunk during movement, they are all outside the normality reference, fundamentally in the final phase of the movement (hip lifting phase). These results mean that the movement performed by the spine is slow and controlled throughout the movement; in addition, it clearly worsens when the weight increases.</a:t>
            </a:r>
            <a:endParaRPr/>
          </a:p>
          <a:p>
            <a:pPr marL="171450" lvl="0" indent="-171450" algn="l" rtl="0">
              <a:spcBef>
                <a:spcPts val="0"/>
              </a:spcBef>
              <a:spcAft>
                <a:spcPts val="0"/>
              </a:spcAft>
              <a:buClr>
                <a:schemeClr val="dk1"/>
              </a:buClr>
              <a:buSzPts val="1200"/>
              <a:buFont typeface="Arial"/>
              <a:buChar char="•"/>
            </a:pPr>
            <a:r>
              <a:rPr lang="en-US"/>
              <a:t>Movement repeatability was also good and consistent with a movement pattern of pain.</a:t>
            </a:r>
            <a:endParaRPr/>
          </a:p>
          <a:p>
            <a:pPr marL="171450" lvl="0" indent="-171450" algn="l" rtl="0">
              <a:spcBef>
                <a:spcPts val="0"/>
              </a:spcBef>
              <a:spcAft>
                <a:spcPts val="0"/>
              </a:spcAft>
              <a:buClr>
                <a:schemeClr val="dk1"/>
              </a:buClr>
              <a:buSzPts val="1200"/>
              <a:buFont typeface="Arial"/>
              <a:buChar char="•"/>
            </a:pPr>
            <a:r>
              <a:rPr lang="en-US"/>
              <a:t>In general, all the data show a worsening compared to the same movement with less weight.</a:t>
            </a:r>
            <a:endParaRPr/>
          </a:p>
          <a:p>
            <a:pPr marL="171450" lvl="0" indent="-171450" algn="l" rtl="0">
              <a:spcBef>
                <a:spcPts val="0"/>
              </a:spcBef>
              <a:spcAft>
                <a:spcPts val="0"/>
              </a:spcAft>
              <a:buClr>
                <a:schemeClr val="dk1"/>
              </a:buClr>
              <a:buSzPts val="1200"/>
              <a:buFont typeface="Arial"/>
              <a:buChar char="•"/>
            </a:pPr>
            <a:r>
              <a:rPr lang="en-US"/>
              <a:t>The final information shown by the NedLumbar/IBV assessment system as a global result of the analysis of the activity, that is, 65%, indicates that the patient's functionality is altered in the performance of this activity and, based on the data found, the movement pattern is compatible with an alteration due to low back pain.</a:t>
            </a:r>
            <a:endParaRPr/>
          </a:p>
        </p:txBody>
      </p:sp>
      <p:sp>
        <p:nvSpPr>
          <p:cNvPr id="308" name="Google Shape;308;p20: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1: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6" name="Google Shape;316;p21: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The students must read and interpret the results they find in the clinical case given to them in a document.</a:t>
            </a:r>
            <a:endParaRPr/>
          </a:p>
          <a:p>
            <a:pPr marL="0" lvl="0" indent="0" algn="l" rtl="0">
              <a:spcBef>
                <a:spcPts val="0"/>
              </a:spcBef>
              <a:spcAft>
                <a:spcPts val="0"/>
              </a:spcAft>
              <a:buNone/>
            </a:pPr>
            <a:r>
              <a:rPr lang="en-US"/>
              <a:t>To interpret the results, the students will follow the guide of questions shown on the next slide.</a:t>
            </a:r>
            <a:endParaRPr/>
          </a:p>
          <a:p>
            <a:pPr marL="0" lvl="0" indent="0" algn="l" rtl="0">
              <a:spcBef>
                <a:spcPts val="0"/>
              </a:spcBef>
              <a:spcAft>
                <a:spcPts val="0"/>
              </a:spcAft>
              <a:buNone/>
            </a:pPr>
            <a:r>
              <a:rPr lang="en-US"/>
              <a:t>The students, guided by the teacher, will discuss the results.</a:t>
            </a:r>
            <a:endParaRPr/>
          </a:p>
          <a:p>
            <a:pPr marL="0" lvl="0" indent="0" algn="l" rtl="0">
              <a:spcBef>
                <a:spcPts val="0"/>
              </a:spcBef>
              <a:spcAft>
                <a:spcPts val="0"/>
              </a:spcAft>
              <a:buNone/>
            </a:pPr>
            <a:r>
              <a:rPr lang="en-US"/>
              <a:t>This activity can be done either individually or in groups.</a:t>
            </a:r>
            <a:endParaRPr/>
          </a:p>
          <a:p>
            <a:pPr marL="0" lvl="0" indent="0" algn="l" rtl="0">
              <a:spcBef>
                <a:spcPts val="0"/>
              </a:spcBef>
              <a:spcAft>
                <a:spcPts val="0"/>
              </a:spcAft>
              <a:buNone/>
            </a:pPr>
            <a:r>
              <a:rPr lang="en-US"/>
              <a:t>The teacher has the answers.</a:t>
            </a:r>
            <a:endParaRPr/>
          </a:p>
        </p:txBody>
      </p:sp>
      <p:sp>
        <p:nvSpPr>
          <p:cNvPr id="317" name="Google Shape;317;p21: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rPr>
              <a:t>21</a:t>
            </a:fld>
            <a:endParaRPr sz="1200" b="0" i="0" u="none" strike="noStrike" cap="none">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2: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6" name="Google Shape;326;p22: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The students, after reading the review of the clinical case provided, will try to answer these questions and then discuss them with the teacher and the rest of the class.</a:t>
            </a:r>
            <a:endParaRPr/>
          </a:p>
          <a:p>
            <a:pPr marL="0" lvl="0" indent="0" algn="l" rtl="0">
              <a:spcBef>
                <a:spcPts val="0"/>
              </a:spcBef>
              <a:spcAft>
                <a:spcPts val="0"/>
              </a:spcAft>
              <a:buNone/>
            </a:pPr>
            <a:endParaRPr/>
          </a:p>
          <a:p>
            <a:pPr marL="0" lvl="0" indent="0" algn="l" rtl="0">
              <a:spcBef>
                <a:spcPts val="0"/>
              </a:spcBef>
              <a:spcAft>
                <a:spcPts val="0"/>
              </a:spcAft>
              <a:buNone/>
            </a:pPr>
            <a:r>
              <a:rPr lang="en-US"/>
              <a:t>The teacher can use an online methodology like Kahoot to collect the answers.</a:t>
            </a:r>
            <a:endParaRPr/>
          </a:p>
        </p:txBody>
      </p:sp>
      <p:sp>
        <p:nvSpPr>
          <p:cNvPr id="327" name="Google Shape;327;p22: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rPr>
              <a:t>22</a:t>
            </a:fld>
            <a:endParaRPr sz="1200" b="0" i="0" u="none" strike="noStrike" cap="none">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3: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4" name="Google Shape;334;p23: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The teacher can use a methodology like Kahoot to collect the students' answers.</a:t>
            </a:r>
            <a:endParaRPr/>
          </a:p>
          <a:p>
            <a:pPr marL="0" lvl="0" indent="0" algn="l" rtl="0">
              <a:spcBef>
                <a:spcPts val="0"/>
              </a:spcBef>
              <a:spcAft>
                <a:spcPts val="0"/>
              </a:spcAft>
              <a:buNone/>
            </a:pPr>
            <a:r>
              <a:rPr lang="en-US"/>
              <a:t>The valid answer is shown in red. The students' responses should be in the same vein.</a:t>
            </a:r>
            <a:endParaRPr/>
          </a:p>
          <a:p>
            <a:pPr marL="0" lvl="0" indent="0" algn="l" rtl="0">
              <a:spcBef>
                <a:spcPts val="0"/>
              </a:spcBef>
              <a:spcAft>
                <a:spcPts val="0"/>
              </a:spcAft>
              <a:buNone/>
            </a:pPr>
            <a:r>
              <a:rPr lang="en-US"/>
              <a:t>The professor has the same document of the clinical case that is provided to the students but with a section for the interpretation of the results in order to help in the discussion of the case with the students.</a:t>
            </a:r>
            <a:endParaRPr/>
          </a:p>
        </p:txBody>
      </p:sp>
      <p:sp>
        <p:nvSpPr>
          <p:cNvPr id="335" name="Google Shape;335;p23: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rPr>
              <a:t>23</a:t>
            </a:fld>
            <a:endParaRPr sz="1200" b="0" i="0" u="none" strike="noStrike" cap="none">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4: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2" name="Google Shape;342;p24: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Yes</a:t>
            </a:r>
            <a:endParaRPr/>
          </a:p>
        </p:txBody>
      </p:sp>
      <p:sp>
        <p:nvSpPr>
          <p:cNvPr id="343" name="Google Shape;343;p24: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5: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0" name="Google Shape;350;p25: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Flexion.</a:t>
            </a:r>
            <a:endParaRPr/>
          </a:p>
          <a:p>
            <a:pPr marL="0" lvl="0" indent="0" algn="l" rtl="0">
              <a:spcBef>
                <a:spcPts val="0"/>
              </a:spcBef>
              <a:spcAft>
                <a:spcPts val="0"/>
              </a:spcAft>
              <a:buNone/>
            </a:pPr>
            <a:r>
              <a:rPr lang="en-US"/>
              <a:t>They are all limited, with flexion being the most limited movement.</a:t>
            </a:r>
            <a:endParaRPr/>
          </a:p>
        </p:txBody>
      </p:sp>
      <p:sp>
        <p:nvSpPr>
          <p:cNvPr id="351" name="Google Shape;351;p25: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6: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9" name="Google Shape;359;p26: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Not.</a:t>
            </a:r>
            <a:endParaRPr/>
          </a:p>
          <a:p>
            <a:pPr marL="0" lvl="0" indent="0" algn="l" rtl="0">
              <a:spcBef>
                <a:spcPts val="0"/>
              </a:spcBef>
              <a:spcAft>
                <a:spcPts val="0"/>
              </a:spcAft>
              <a:buNone/>
            </a:pPr>
            <a:r>
              <a:rPr lang="en-US"/>
              <a:t>The speed is very slow. It is very far from the reference pattern in both flexion and extension.</a:t>
            </a:r>
            <a:endParaRPr/>
          </a:p>
        </p:txBody>
      </p:sp>
      <p:sp>
        <p:nvSpPr>
          <p:cNvPr id="360" name="Google Shape;360;p26: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7: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8" name="Google Shape;368;p27: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No.</a:t>
            </a:r>
            <a:endParaRPr/>
          </a:p>
          <a:p>
            <a:pPr marL="0" lvl="0" indent="0" algn="l" rtl="0">
              <a:spcBef>
                <a:spcPts val="0"/>
              </a:spcBef>
              <a:spcAft>
                <a:spcPts val="0"/>
              </a:spcAft>
              <a:buNone/>
            </a:pPr>
            <a:r>
              <a:rPr lang="en-US"/>
              <a:t>The limitation is generalized; there are no significant differences in lateral movements such as rotations and lateral flexions.</a:t>
            </a:r>
            <a:endParaRPr/>
          </a:p>
        </p:txBody>
      </p:sp>
      <p:sp>
        <p:nvSpPr>
          <p:cNvPr id="369" name="Google Shape;369;p27: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8: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6" name="Google Shape;376;p28: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Yes.</a:t>
            </a:r>
            <a:endParaRPr/>
          </a:p>
          <a:p>
            <a:pPr marL="0" lvl="0" indent="0" algn="l" rtl="0">
              <a:spcBef>
                <a:spcPts val="0"/>
              </a:spcBef>
              <a:spcAft>
                <a:spcPts val="0"/>
              </a:spcAft>
              <a:buNone/>
            </a:pPr>
            <a:r>
              <a:rPr lang="en-US"/>
              <a:t>The movement pattern (speed and range) is quite similar.</a:t>
            </a:r>
            <a:endParaRPr/>
          </a:p>
        </p:txBody>
      </p:sp>
      <p:sp>
        <p:nvSpPr>
          <p:cNvPr id="377" name="Google Shape;377;p28: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rPr>
              <a:t>28</a:t>
            </a:fld>
            <a:endParaRPr sz="1200" b="0" i="0" u="none" strike="noStrike" cap="none">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9: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5" name="Google Shape;385;p29: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Yes.</a:t>
            </a:r>
            <a:endParaRPr/>
          </a:p>
          <a:p>
            <a:pPr marL="0" lvl="0" indent="0" algn="l" rtl="0">
              <a:spcBef>
                <a:spcPts val="0"/>
              </a:spcBef>
              <a:spcAft>
                <a:spcPts val="0"/>
              </a:spcAft>
              <a:buNone/>
            </a:pPr>
            <a:r>
              <a:rPr lang="en-US"/>
              <a:t>It is clearly observed that both mobility and speed have increased.</a:t>
            </a:r>
            <a:endParaRPr/>
          </a:p>
        </p:txBody>
      </p:sp>
      <p:sp>
        <p:nvSpPr>
          <p:cNvPr id="386" name="Google Shape;386;p29: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rPr>
              <a:t>29</a:t>
            </a:fld>
            <a:endParaRPr sz="1200" b="0" i="0" u="none" strike="noStrike" cap="none">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6" name="Google Shape;156;p3: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For that purpose, the didactic unit includes theoretical material containing an explanation of the following concepts:</a:t>
            </a:r>
            <a:endParaRPr/>
          </a:p>
          <a:p>
            <a:pPr marL="0" lvl="0" indent="0" algn="l" rtl="0">
              <a:spcBef>
                <a:spcPts val="0"/>
              </a:spcBef>
              <a:spcAft>
                <a:spcPts val="0"/>
              </a:spcAft>
              <a:buNone/>
            </a:pPr>
            <a:r>
              <a:rPr lang="en-US"/>
              <a:t> </a:t>
            </a:r>
            <a:endParaRPr/>
          </a:p>
          <a:p>
            <a:pPr marL="342900" lvl="0" indent="-342900" algn="l" rtl="0">
              <a:spcBef>
                <a:spcPts val="0"/>
              </a:spcBef>
              <a:spcAft>
                <a:spcPts val="0"/>
              </a:spcAft>
              <a:buClr>
                <a:srgbClr val="262672"/>
              </a:buClr>
              <a:buSzPts val="2000"/>
              <a:buFont typeface="Arial"/>
              <a:buChar char="•"/>
            </a:pPr>
            <a:r>
              <a:rPr lang="en-US" sz="2000" b="0">
                <a:solidFill>
                  <a:srgbClr val="262672"/>
                </a:solidFill>
              </a:rPr>
              <a:t>Pathological results of an assessment of the cervical spine through the analysis of movement and cervical force.</a:t>
            </a:r>
            <a:endParaRPr/>
          </a:p>
          <a:p>
            <a:pPr marL="342900" lvl="0" indent="-342900" algn="l" rtl="0">
              <a:spcBef>
                <a:spcPts val="0"/>
              </a:spcBef>
              <a:spcAft>
                <a:spcPts val="0"/>
              </a:spcAft>
              <a:buClr>
                <a:srgbClr val="262672"/>
              </a:buClr>
              <a:buSzPts val="2000"/>
              <a:buFont typeface="Arial"/>
              <a:buChar char="•"/>
            </a:pPr>
            <a:r>
              <a:rPr lang="en-US" sz="2000" b="0">
                <a:solidFill>
                  <a:srgbClr val="262672"/>
                </a:solidFill>
              </a:rPr>
              <a:t>Pathological results of an assessment of the lumbar spine through the evaluation of strength, mobility, muscle activity and the analysis of daily life activities.</a:t>
            </a:r>
            <a:endParaRPr/>
          </a:p>
          <a:p>
            <a:pPr marL="342900" lvl="0" indent="-342900" algn="l" rtl="0">
              <a:spcBef>
                <a:spcPts val="0"/>
              </a:spcBef>
              <a:spcAft>
                <a:spcPts val="0"/>
              </a:spcAft>
              <a:buClr>
                <a:srgbClr val="262672"/>
              </a:buClr>
              <a:buSzPts val="2000"/>
              <a:buFont typeface="Arial"/>
              <a:buChar char="•"/>
            </a:pPr>
            <a:r>
              <a:rPr lang="en-US" sz="2000" b="0">
                <a:solidFill>
                  <a:srgbClr val="262672"/>
                </a:solidFill>
              </a:rPr>
              <a:t>The results of a cervical clinical case on which the students have previously worked are shown and discussed.</a:t>
            </a:r>
            <a:endParaRPr/>
          </a:p>
          <a:p>
            <a:pPr marL="342900" lvl="0" indent="-342900" algn="l" rtl="0">
              <a:spcBef>
                <a:spcPts val="0"/>
              </a:spcBef>
              <a:spcAft>
                <a:spcPts val="0"/>
              </a:spcAft>
              <a:buClr>
                <a:srgbClr val="262672"/>
              </a:buClr>
              <a:buSzPts val="2000"/>
              <a:buFont typeface="Arial"/>
              <a:buChar char="•"/>
            </a:pPr>
            <a:r>
              <a:rPr lang="en-US" sz="2000" b="0">
                <a:solidFill>
                  <a:srgbClr val="262672"/>
                </a:solidFill>
              </a:rPr>
              <a:t>Finally, the results of a clinical case of low back pain on which the students have previously worked will be presented and discussed.</a:t>
            </a:r>
            <a:endParaRPr/>
          </a:p>
          <a:p>
            <a:pPr marL="0" lvl="0" indent="0" algn="l" rtl="0">
              <a:spcBef>
                <a:spcPts val="0"/>
              </a:spcBef>
              <a:spcAft>
                <a:spcPts val="0"/>
              </a:spcAft>
              <a:buClr>
                <a:srgbClr val="262672"/>
              </a:buClr>
              <a:buSzPts val="2000"/>
              <a:buFont typeface="Arial"/>
              <a:buNone/>
            </a:pPr>
            <a:r>
              <a:rPr lang="en-US" sz="2000" b="0">
                <a:solidFill>
                  <a:srgbClr val="262672"/>
                </a:solidFill>
              </a:rPr>
              <a:t>The didactic unit ends by highlighting the most important ideas.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7" name="Google Shape;157;p3: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latin typeface="Gill Sans"/>
                <a:ea typeface="Gill Sans"/>
                <a:cs typeface="Gill Sans"/>
                <a:sym typeface="Gill Sans"/>
              </a:rPr>
              <a:t>3</a:t>
            </a:fld>
            <a:endParaRPr sz="1200" b="0" i="0" u="none" strike="noStrike" cap="none">
              <a:solidFill>
                <a:srgbClr val="000000"/>
              </a:solidFill>
              <a:latin typeface="Gill Sans"/>
              <a:ea typeface="Gill Sans"/>
              <a:cs typeface="Gill Sans"/>
              <a:sym typeface="Gill San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0: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6" name="Google Shape;396;p30: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After reading the review of the clinical case presented, the students will answer these questions and then discuss them with the teacher and the rest of the class.</a:t>
            </a:r>
            <a:endParaRPr/>
          </a:p>
          <a:p>
            <a:pPr marL="0" lvl="0" indent="0" algn="l" rtl="0">
              <a:spcBef>
                <a:spcPts val="0"/>
              </a:spcBef>
              <a:spcAft>
                <a:spcPts val="0"/>
              </a:spcAft>
              <a:buNone/>
            </a:pPr>
            <a:endParaRPr/>
          </a:p>
        </p:txBody>
      </p:sp>
      <p:sp>
        <p:nvSpPr>
          <p:cNvPr id="397" name="Google Shape;397;p30: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rPr>
              <a:t>30</a:t>
            </a:fld>
            <a:endParaRPr sz="1200" b="0" i="0" u="none" strike="noStrike" cap="none">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1: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4" name="Google Shape;404;p31: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After reading the review of the clinical case presented, the students will answer these questions and then discuss them with the teacher and the rest of the class.</a:t>
            </a:r>
            <a:endParaRPr/>
          </a:p>
          <a:p>
            <a:pPr marL="0" lvl="0" indent="0" algn="l" rtl="0">
              <a:spcBef>
                <a:spcPts val="0"/>
              </a:spcBef>
              <a:spcAft>
                <a:spcPts val="0"/>
              </a:spcAft>
              <a:buNone/>
            </a:pPr>
            <a:endParaRPr/>
          </a:p>
        </p:txBody>
      </p:sp>
      <p:sp>
        <p:nvSpPr>
          <p:cNvPr id="405" name="Google Shape;405;p31: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rPr>
              <a:t>31</a:t>
            </a:fld>
            <a:endParaRPr sz="1200" b="0" i="0" u="none" strike="noStrike" cap="none">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2: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2" name="Google Shape;412;p32: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Yes</a:t>
            </a:r>
            <a:endParaRPr/>
          </a:p>
          <a:p>
            <a:pPr marL="0" lvl="0" indent="0" algn="l" rtl="0">
              <a:spcBef>
                <a:spcPts val="0"/>
              </a:spcBef>
              <a:spcAft>
                <a:spcPts val="0"/>
              </a:spcAft>
              <a:buNone/>
            </a:pPr>
            <a:endParaRPr/>
          </a:p>
          <a:p>
            <a:pPr marL="0" lvl="0" indent="0" algn="l" rtl="0">
              <a:spcBef>
                <a:spcPts val="0"/>
              </a:spcBef>
              <a:spcAft>
                <a:spcPts val="0"/>
              </a:spcAft>
              <a:buNone/>
            </a:pPr>
            <a:r>
              <a:rPr lang="en-US"/>
              <a:t>A person without any problems can rise from a chair in less than 2 seconds. Something similar happens when lifting a weight. You can look at the graphs that have been given to you, which identify a normal time interval.</a:t>
            </a:r>
            <a:endParaRPr/>
          </a:p>
        </p:txBody>
      </p:sp>
      <p:sp>
        <p:nvSpPr>
          <p:cNvPr id="413" name="Google Shape;413;p32: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rPr>
              <a:t>32</a:t>
            </a:fld>
            <a:endParaRPr sz="1200" b="0" i="0" u="none" strike="noStrike" cap="none">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3: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1" name="Google Shape;421;p33: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Yes</a:t>
            </a:r>
            <a:endParaRPr/>
          </a:p>
          <a:p>
            <a:pPr marL="0" lvl="0" indent="0" algn="l" rtl="0">
              <a:spcBef>
                <a:spcPts val="0"/>
              </a:spcBef>
              <a:spcAft>
                <a:spcPts val="0"/>
              </a:spcAft>
              <a:buNone/>
            </a:pPr>
            <a:endParaRPr/>
          </a:p>
          <a:p>
            <a:pPr marL="0" lvl="0" indent="0" algn="l" rtl="0">
              <a:spcBef>
                <a:spcPts val="0"/>
              </a:spcBef>
              <a:spcAft>
                <a:spcPts val="0"/>
              </a:spcAft>
              <a:buNone/>
            </a:pPr>
            <a:r>
              <a:rPr lang="en-US"/>
              <a:t>The oscillations of the vertical reaction force when the subject begins to rise.</a:t>
            </a:r>
            <a:endParaRPr/>
          </a:p>
        </p:txBody>
      </p:sp>
      <p:sp>
        <p:nvSpPr>
          <p:cNvPr id="422" name="Google Shape;422;p33: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rPr>
              <a:t>33</a:t>
            </a:fld>
            <a:endParaRPr sz="1200" b="0" i="0" u="none" strike="noStrike" cap="none">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4: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9" name="Google Shape;429;p34: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No</a:t>
            </a:r>
            <a:endParaRPr/>
          </a:p>
          <a:p>
            <a:pPr marL="0" lvl="0" indent="0" algn="l" rtl="0">
              <a:spcBef>
                <a:spcPts val="0"/>
              </a:spcBef>
              <a:spcAft>
                <a:spcPts val="0"/>
              </a:spcAft>
              <a:buNone/>
            </a:pPr>
            <a:endParaRPr/>
          </a:p>
          <a:p>
            <a:pPr marL="0" lvl="0" indent="0" algn="l" rtl="0">
              <a:spcBef>
                <a:spcPts val="0"/>
              </a:spcBef>
              <a:spcAft>
                <a:spcPts val="0"/>
              </a:spcAft>
              <a:buNone/>
            </a:pPr>
            <a:r>
              <a:rPr lang="en-US"/>
              <a:t>When compared with the reference values, the results are limited. Low speed when bending over to lift a weight.</a:t>
            </a:r>
            <a:endParaRPr/>
          </a:p>
        </p:txBody>
      </p:sp>
      <p:sp>
        <p:nvSpPr>
          <p:cNvPr id="430" name="Google Shape;430;p34: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5: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7" name="Google Shape;437;p35: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Yes</a:t>
            </a:r>
            <a:endParaRPr/>
          </a:p>
          <a:p>
            <a:pPr marL="0" lvl="0" indent="0" algn="l" rtl="0">
              <a:spcBef>
                <a:spcPts val="0"/>
              </a:spcBef>
              <a:spcAft>
                <a:spcPts val="0"/>
              </a:spcAft>
              <a:buNone/>
            </a:pPr>
            <a:endParaRPr/>
          </a:p>
          <a:p>
            <a:pPr marL="0" lvl="0" indent="0" algn="l" rtl="0">
              <a:spcBef>
                <a:spcPts val="0"/>
              </a:spcBef>
              <a:spcAft>
                <a:spcPts val="0"/>
              </a:spcAft>
              <a:buNone/>
            </a:pPr>
            <a:r>
              <a:rPr lang="en-US"/>
              <a:t>The right lower limb supports more weight (Fz1) than the left one.</a:t>
            </a:r>
            <a:endParaRPr/>
          </a:p>
          <a:p>
            <a:pPr marL="0" lvl="0" indent="0" algn="l" rtl="0">
              <a:spcBef>
                <a:spcPts val="0"/>
              </a:spcBef>
              <a:spcAft>
                <a:spcPts val="0"/>
              </a:spcAft>
              <a:buNone/>
            </a:pPr>
            <a:endParaRPr/>
          </a:p>
        </p:txBody>
      </p:sp>
      <p:sp>
        <p:nvSpPr>
          <p:cNvPr id="438" name="Google Shape;438;p35: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6: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5" name="Google Shape;445;p36: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a:t>This question remains open to a discussion. The students should discuss why they think that the patient has improved, justifying their responses.</a:t>
            </a:r>
            <a:endParaRPr/>
          </a:p>
        </p:txBody>
      </p:sp>
      <p:sp>
        <p:nvSpPr>
          <p:cNvPr id="446" name="Google Shape;446;p36: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7: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2" name="Google Shape;452;p37: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sz="1200">
                <a:solidFill>
                  <a:schemeClr val="dk1"/>
                </a:solidFill>
                <a:latin typeface="Gill Sans"/>
                <a:ea typeface="Gill Sans"/>
                <a:cs typeface="Gill Sans"/>
                <a:sym typeface="Gill Sans"/>
              </a:rPr>
              <a:t>To complete the lesson, we highlight the key ideas:</a:t>
            </a:r>
            <a:endParaRPr sz="1200">
              <a:solidFill>
                <a:schemeClr val="dk1"/>
              </a:solidFill>
              <a:latin typeface="Gill Sans"/>
              <a:ea typeface="Gill Sans"/>
              <a:cs typeface="Gill Sans"/>
              <a:sym typeface="Gill Sans"/>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Gill Sans"/>
                <a:ea typeface="Gill Sans"/>
                <a:cs typeface="Gill Sans"/>
                <a:sym typeface="Gill Sans"/>
              </a:rPr>
              <a:t>Spinal pain has a high prevalence in the clinical setting and frequently causes an alteration in the mobility of the spine.</a:t>
            </a:r>
            <a:endParaRPr sz="1200">
              <a:solidFill>
                <a:schemeClr val="dk1"/>
              </a:solidFill>
              <a:latin typeface="Gill Sans"/>
              <a:ea typeface="Gill Sans"/>
              <a:cs typeface="Gill Sans"/>
              <a:sym typeface="Gill Sans"/>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Gill Sans"/>
                <a:ea typeface="Gill Sans"/>
                <a:cs typeface="Gill Sans"/>
                <a:sym typeface="Gill Sans"/>
              </a:rPr>
              <a:t>The biomechanical analysis techniques that allow us to know the strength and mobility of the spine provide objective information about its functionality.</a:t>
            </a:r>
            <a:endParaRPr sz="1200">
              <a:solidFill>
                <a:schemeClr val="dk1"/>
              </a:solidFill>
              <a:latin typeface="Gill Sans"/>
              <a:ea typeface="Gill Sans"/>
              <a:cs typeface="Gill Sans"/>
              <a:sym typeface="Gill Sans"/>
            </a:endParaRPr>
          </a:p>
          <a:p>
            <a:pPr marL="171450" marR="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Gill Sans"/>
                <a:ea typeface="Gill Sans"/>
                <a:cs typeface="Gill Sans"/>
                <a:sym typeface="Gill Sans"/>
              </a:rPr>
              <a:t>The range of motion of both the lumbar spine and the cervical spine can be analysed using biomechanical analysis techniques. Limited ranges of motion are a common result in people with pain.</a:t>
            </a:r>
            <a:endParaRPr sz="1200">
              <a:solidFill>
                <a:schemeClr val="dk1"/>
              </a:solidFill>
              <a:latin typeface="Gill Sans"/>
              <a:ea typeface="Gill Sans"/>
              <a:cs typeface="Gill Sans"/>
              <a:sym typeface="Gill Sans"/>
            </a:endParaRPr>
          </a:p>
          <a:p>
            <a:pPr marL="171450" marR="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Gill Sans"/>
                <a:ea typeface="Gill Sans"/>
                <a:cs typeface="Gill Sans"/>
                <a:sym typeface="Gill Sans"/>
              </a:rPr>
              <a:t>Strength can also be assessed in people with low back pain, mainly using isokinetic systems. The most common results include a decrease in strength together with changes in the agonist/antagonist muscles ratio.</a:t>
            </a:r>
            <a:endParaRPr sz="1200">
              <a:solidFill>
                <a:schemeClr val="dk1"/>
              </a:solidFill>
              <a:latin typeface="Gill Sans"/>
              <a:ea typeface="Gill Sans"/>
              <a:cs typeface="Gill Sans"/>
              <a:sym typeface="Gill Sans"/>
            </a:endParaRPr>
          </a:p>
          <a:p>
            <a:pPr marL="171450" marR="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Gill Sans"/>
                <a:ea typeface="Gill Sans"/>
                <a:cs typeface="Gill Sans"/>
                <a:sym typeface="Gill Sans"/>
              </a:rPr>
              <a:t>Another test related to muscle activity in people with low back pain is the flexion-relaxation analysis. The result of this test is usually altered since the phenomenon known as myoelectric silence disappears.</a:t>
            </a:r>
            <a:endParaRPr sz="1200">
              <a:solidFill>
                <a:schemeClr val="dk1"/>
              </a:solidFill>
              <a:latin typeface="Gill Sans"/>
              <a:ea typeface="Gill Sans"/>
              <a:cs typeface="Gill Sans"/>
              <a:sym typeface="Gill Sans"/>
            </a:endParaRPr>
          </a:p>
          <a:p>
            <a:pPr marL="171450" marR="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Gill Sans"/>
                <a:ea typeface="Gill Sans"/>
                <a:cs typeface="Gill Sans"/>
                <a:sym typeface="Gill Sans"/>
              </a:rPr>
              <a:t>The movement patterns in daily life activities can also be assessed in people with low back pain. The results provided by this biomechanical analysis measure the functional alteration and serve as a guide to monitor the patient’s progress.</a:t>
            </a:r>
            <a:endParaRPr sz="1200">
              <a:solidFill>
                <a:schemeClr val="dk1"/>
              </a:solidFill>
              <a:latin typeface="Gill Sans"/>
              <a:ea typeface="Gill Sans"/>
              <a:cs typeface="Gill Sans"/>
              <a:sym typeface="Gill Sans"/>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Gill Sans"/>
                <a:ea typeface="Gill Sans"/>
                <a:cs typeface="Gill Sans"/>
                <a:sym typeface="Gill Sans"/>
              </a:rPr>
              <a:t>In order to obtain reliable results, all these tests require highly standardised measurement protocols and a good command of the recording techniques applied.</a:t>
            </a:r>
            <a:endParaRPr/>
          </a:p>
        </p:txBody>
      </p:sp>
      <p:sp>
        <p:nvSpPr>
          <p:cNvPr id="453" name="Google Shape;453;p37: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8:notes"/>
          <p:cNvSpPr txBox="1">
            <a:spLocks noGrp="1"/>
          </p:cNvSpPr>
          <p:nvPr>
            <p:ph type="body" idx="1"/>
          </p:nvPr>
        </p:nvSpPr>
        <p:spPr>
          <a:xfrm>
            <a:off x="679606" y="4714122"/>
            <a:ext cx="5438464" cy="4466511"/>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460" name="Google Shape;460;p38: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8" name="Google Shape;168;p4: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chemeClr val="dk1"/>
              </a:buClr>
              <a:buSzPts val="1200"/>
              <a:buFont typeface="Gill Sans"/>
              <a:buNone/>
            </a:pPr>
            <a:r>
              <a:rPr lang="en-US"/>
              <a:t>To understand the results, it is advisable to follow each section highlighted on the slide when discussing them in class with the students.</a:t>
            </a:r>
            <a:endParaRPr/>
          </a:p>
          <a:p>
            <a:pPr marL="457200" marR="0" lvl="1" indent="0" algn="l" rtl="0">
              <a:lnSpc>
                <a:spcPct val="100000"/>
              </a:lnSpc>
              <a:spcBef>
                <a:spcPts val="0"/>
              </a:spcBef>
              <a:spcAft>
                <a:spcPts val="0"/>
              </a:spcAft>
              <a:buClr>
                <a:schemeClr val="dk1"/>
              </a:buClr>
              <a:buSzPts val="1200"/>
              <a:buFont typeface="Gill Sans"/>
              <a:buNone/>
            </a:pPr>
            <a:r>
              <a:rPr lang="en-US"/>
              <a:t>What measuring equipment was used?</a:t>
            </a:r>
            <a:endParaRPr/>
          </a:p>
          <a:p>
            <a:pPr marL="457200" marR="0" lvl="1" indent="0" algn="l" rtl="0">
              <a:lnSpc>
                <a:spcPct val="100000"/>
              </a:lnSpc>
              <a:spcBef>
                <a:spcPts val="0"/>
              </a:spcBef>
              <a:spcAft>
                <a:spcPts val="0"/>
              </a:spcAft>
              <a:buClr>
                <a:schemeClr val="dk1"/>
              </a:buClr>
              <a:buSzPts val="1200"/>
              <a:buFont typeface="Gill Sans"/>
              <a:buNone/>
            </a:pPr>
            <a:r>
              <a:rPr lang="en-US"/>
              <a:t>Does this record fall under any type of analysis?</a:t>
            </a:r>
            <a:endParaRPr/>
          </a:p>
          <a:p>
            <a:pPr marL="457200" marR="0" lvl="1" indent="0" algn="l" rtl="0">
              <a:lnSpc>
                <a:spcPct val="100000"/>
              </a:lnSpc>
              <a:spcBef>
                <a:spcPts val="0"/>
              </a:spcBef>
              <a:spcAft>
                <a:spcPts val="0"/>
              </a:spcAft>
              <a:buClr>
                <a:schemeClr val="dk1"/>
              </a:buClr>
              <a:buSzPts val="1200"/>
              <a:buFont typeface="Gill Sans"/>
              <a:buNone/>
            </a:pPr>
            <a:r>
              <a:rPr lang="en-US"/>
              <a:t>What does this graph represent?</a:t>
            </a:r>
            <a:endParaRPr/>
          </a:p>
          <a:p>
            <a:pPr marL="457200" marR="0" lvl="1" indent="0" algn="l" rtl="0">
              <a:lnSpc>
                <a:spcPct val="100000"/>
              </a:lnSpc>
              <a:spcBef>
                <a:spcPts val="0"/>
              </a:spcBef>
              <a:spcAft>
                <a:spcPts val="0"/>
              </a:spcAft>
              <a:buClr>
                <a:schemeClr val="dk1"/>
              </a:buClr>
              <a:buSzPts val="1200"/>
              <a:buFont typeface="Gill Sans"/>
              <a:buNone/>
            </a:pPr>
            <a:r>
              <a:rPr lang="en-US"/>
              <a:t>How would you interpret this result?</a:t>
            </a:r>
            <a:endParaRPr/>
          </a:p>
          <a:p>
            <a:pPr marL="457200" marR="0" lvl="1" indent="0" algn="l" rtl="0">
              <a:lnSpc>
                <a:spcPct val="100000"/>
              </a:lnSpc>
              <a:spcBef>
                <a:spcPts val="0"/>
              </a:spcBef>
              <a:spcAft>
                <a:spcPts val="0"/>
              </a:spcAft>
              <a:buClr>
                <a:schemeClr val="dk1"/>
              </a:buClr>
              <a:buSzPts val="1200"/>
              <a:buFont typeface="Gill Sans"/>
              <a:buNone/>
            </a:pPr>
            <a:endParaRPr/>
          </a:p>
          <a:p>
            <a:pPr marL="0" marR="0" lvl="0" indent="0" algn="l" rtl="0">
              <a:lnSpc>
                <a:spcPct val="100000"/>
              </a:lnSpc>
              <a:spcBef>
                <a:spcPts val="0"/>
              </a:spcBef>
              <a:spcAft>
                <a:spcPts val="0"/>
              </a:spcAft>
              <a:buClr>
                <a:schemeClr val="dk1"/>
              </a:buClr>
              <a:buSzPts val="1200"/>
              <a:buFont typeface="Gill Sans"/>
              <a:buNone/>
            </a:pPr>
            <a:endParaRPr/>
          </a:p>
          <a:p>
            <a:pPr marL="0" lvl="0" indent="0" algn="l" rtl="0">
              <a:spcBef>
                <a:spcPts val="0"/>
              </a:spcBef>
              <a:spcAft>
                <a:spcPts val="0"/>
              </a:spcAft>
              <a:buNone/>
            </a:pPr>
            <a:endParaRPr/>
          </a:p>
        </p:txBody>
      </p:sp>
      <p:sp>
        <p:nvSpPr>
          <p:cNvPr id="169" name="Google Shape;169;p4: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rPr>
              <a:t>4</a:t>
            </a:fld>
            <a:endParaRPr sz="1200" b="0" i="0" u="none" strike="noStrike" cap="none">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7" name="Google Shape;177;p5: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chemeClr val="dk1"/>
              </a:buClr>
              <a:buSzPts val="1200"/>
              <a:buFont typeface="Gill Sans"/>
              <a:buNone/>
            </a:pPr>
            <a:r>
              <a:rPr lang="en-US"/>
              <a:t>To understand the results, it is advisable to follow each section highlighted on the slide when discussing them in class with the students.</a:t>
            </a:r>
            <a:endParaRPr/>
          </a:p>
          <a:p>
            <a:pPr marL="457200" marR="0" lvl="1" indent="0" algn="l" rtl="0">
              <a:lnSpc>
                <a:spcPct val="100000"/>
              </a:lnSpc>
              <a:spcBef>
                <a:spcPts val="0"/>
              </a:spcBef>
              <a:spcAft>
                <a:spcPts val="0"/>
              </a:spcAft>
              <a:buClr>
                <a:schemeClr val="dk1"/>
              </a:buClr>
              <a:buSzPts val="1200"/>
              <a:buFont typeface="Gill Sans"/>
              <a:buNone/>
            </a:pPr>
            <a:r>
              <a:rPr lang="en-US"/>
              <a:t>What measuring equipment was used?</a:t>
            </a:r>
            <a:endParaRPr/>
          </a:p>
          <a:p>
            <a:pPr marL="457200" marR="0" lvl="1" indent="0" algn="l" rtl="0">
              <a:lnSpc>
                <a:spcPct val="100000"/>
              </a:lnSpc>
              <a:spcBef>
                <a:spcPts val="0"/>
              </a:spcBef>
              <a:spcAft>
                <a:spcPts val="0"/>
              </a:spcAft>
              <a:buClr>
                <a:schemeClr val="dk1"/>
              </a:buClr>
              <a:buSzPts val="1200"/>
              <a:buFont typeface="Gill Sans"/>
              <a:buNone/>
            </a:pPr>
            <a:r>
              <a:rPr lang="en-US"/>
              <a:t>Does this record fall under any type of analysis?</a:t>
            </a:r>
            <a:endParaRPr/>
          </a:p>
          <a:p>
            <a:pPr marL="457200" marR="0" lvl="1" indent="0" algn="l" rtl="0">
              <a:lnSpc>
                <a:spcPct val="100000"/>
              </a:lnSpc>
              <a:spcBef>
                <a:spcPts val="0"/>
              </a:spcBef>
              <a:spcAft>
                <a:spcPts val="0"/>
              </a:spcAft>
              <a:buClr>
                <a:schemeClr val="dk1"/>
              </a:buClr>
              <a:buSzPts val="1200"/>
              <a:buFont typeface="Gill Sans"/>
              <a:buNone/>
            </a:pPr>
            <a:r>
              <a:rPr lang="en-US"/>
              <a:t>What does this graph represent?</a:t>
            </a:r>
            <a:endParaRPr/>
          </a:p>
          <a:p>
            <a:pPr marL="457200" marR="0" lvl="1" indent="0" algn="l" rtl="0">
              <a:lnSpc>
                <a:spcPct val="100000"/>
              </a:lnSpc>
              <a:spcBef>
                <a:spcPts val="0"/>
              </a:spcBef>
              <a:spcAft>
                <a:spcPts val="0"/>
              </a:spcAft>
              <a:buClr>
                <a:schemeClr val="dk1"/>
              </a:buClr>
              <a:buSzPts val="1200"/>
              <a:buFont typeface="Gill Sans"/>
              <a:buNone/>
            </a:pPr>
            <a:r>
              <a:rPr lang="en-US"/>
              <a:t>How would you interpret this result?</a:t>
            </a:r>
            <a:endParaRPr/>
          </a:p>
          <a:p>
            <a:pPr marL="0" marR="0" lvl="0" indent="0" algn="l" rtl="0">
              <a:lnSpc>
                <a:spcPct val="100000"/>
              </a:lnSpc>
              <a:spcBef>
                <a:spcPts val="0"/>
              </a:spcBef>
              <a:spcAft>
                <a:spcPts val="0"/>
              </a:spcAft>
              <a:buClr>
                <a:schemeClr val="dk1"/>
              </a:buClr>
              <a:buSzPts val="1200"/>
              <a:buFont typeface="Gill Sans"/>
              <a:buNone/>
            </a:pPr>
            <a:endParaRPr/>
          </a:p>
          <a:p>
            <a:pPr marL="0" lvl="0" indent="0" algn="l" rtl="0">
              <a:spcBef>
                <a:spcPts val="0"/>
              </a:spcBef>
              <a:spcAft>
                <a:spcPts val="0"/>
              </a:spcAft>
              <a:buNone/>
            </a:pPr>
            <a:endParaRPr/>
          </a:p>
        </p:txBody>
      </p:sp>
      <p:sp>
        <p:nvSpPr>
          <p:cNvPr id="178" name="Google Shape;178;p5: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rPr>
              <a:t>5</a:t>
            </a:fld>
            <a:endParaRPr sz="1200" b="0" i="0" u="none" strike="noStrike" cap="none">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6" name="Google Shape;186;p6: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chemeClr val="dk1"/>
              </a:buClr>
              <a:buSzPts val="1200"/>
              <a:buFont typeface="Gill Sans"/>
              <a:buNone/>
            </a:pPr>
            <a:r>
              <a:rPr lang="en-US"/>
              <a:t>To understand the results, it is advisable to follow each section highlighted on the slide when discussing them in class with the students.</a:t>
            </a:r>
            <a:endParaRPr/>
          </a:p>
          <a:p>
            <a:pPr marL="457200" marR="0" lvl="1" indent="0" algn="l" rtl="0">
              <a:lnSpc>
                <a:spcPct val="100000"/>
              </a:lnSpc>
              <a:spcBef>
                <a:spcPts val="0"/>
              </a:spcBef>
              <a:spcAft>
                <a:spcPts val="0"/>
              </a:spcAft>
              <a:buClr>
                <a:schemeClr val="dk1"/>
              </a:buClr>
              <a:buSzPts val="1200"/>
              <a:buFont typeface="Gill Sans"/>
              <a:buNone/>
            </a:pPr>
            <a:r>
              <a:rPr lang="en-US"/>
              <a:t>What measuring equipment was used?</a:t>
            </a:r>
            <a:endParaRPr/>
          </a:p>
          <a:p>
            <a:pPr marL="457200" marR="0" lvl="1" indent="0" algn="l" rtl="0">
              <a:lnSpc>
                <a:spcPct val="100000"/>
              </a:lnSpc>
              <a:spcBef>
                <a:spcPts val="0"/>
              </a:spcBef>
              <a:spcAft>
                <a:spcPts val="0"/>
              </a:spcAft>
              <a:buClr>
                <a:schemeClr val="dk1"/>
              </a:buClr>
              <a:buSzPts val="1200"/>
              <a:buFont typeface="Gill Sans"/>
              <a:buNone/>
            </a:pPr>
            <a:r>
              <a:rPr lang="en-US"/>
              <a:t>Does this record fall under any type of analysis?</a:t>
            </a:r>
            <a:endParaRPr/>
          </a:p>
          <a:p>
            <a:pPr marL="457200" marR="0" lvl="1" indent="0" algn="l" rtl="0">
              <a:lnSpc>
                <a:spcPct val="100000"/>
              </a:lnSpc>
              <a:spcBef>
                <a:spcPts val="0"/>
              </a:spcBef>
              <a:spcAft>
                <a:spcPts val="0"/>
              </a:spcAft>
              <a:buClr>
                <a:schemeClr val="dk1"/>
              </a:buClr>
              <a:buSzPts val="1200"/>
              <a:buFont typeface="Gill Sans"/>
              <a:buNone/>
            </a:pPr>
            <a:r>
              <a:rPr lang="en-US"/>
              <a:t>What does this graph represent?</a:t>
            </a:r>
            <a:endParaRPr/>
          </a:p>
          <a:p>
            <a:pPr marL="457200" marR="0" lvl="1" indent="0" algn="l" rtl="0">
              <a:lnSpc>
                <a:spcPct val="100000"/>
              </a:lnSpc>
              <a:spcBef>
                <a:spcPts val="0"/>
              </a:spcBef>
              <a:spcAft>
                <a:spcPts val="0"/>
              </a:spcAft>
              <a:buClr>
                <a:schemeClr val="dk1"/>
              </a:buClr>
              <a:buSzPts val="1200"/>
              <a:buFont typeface="Gill Sans"/>
              <a:buNone/>
            </a:pPr>
            <a:r>
              <a:rPr lang="en-US"/>
              <a:t>How would you interpret this result?</a:t>
            </a:r>
            <a:endParaRPr/>
          </a:p>
          <a:p>
            <a:pPr marL="0" marR="0" lvl="0" indent="0" algn="l" rtl="0">
              <a:lnSpc>
                <a:spcPct val="100000"/>
              </a:lnSpc>
              <a:spcBef>
                <a:spcPts val="0"/>
              </a:spcBef>
              <a:spcAft>
                <a:spcPts val="0"/>
              </a:spcAft>
              <a:buClr>
                <a:schemeClr val="dk1"/>
              </a:buClr>
              <a:buSzPts val="1200"/>
              <a:buFont typeface="Gill Sans"/>
              <a:buNone/>
            </a:pPr>
            <a:endParaRPr/>
          </a:p>
          <a:p>
            <a:pPr marL="0" lvl="0" indent="0" algn="l" rtl="0">
              <a:spcBef>
                <a:spcPts val="0"/>
              </a:spcBef>
              <a:spcAft>
                <a:spcPts val="0"/>
              </a:spcAft>
              <a:buNone/>
            </a:pPr>
            <a:endParaRPr/>
          </a:p>
        </p:txBody>
      </p:sp>
      <p:sp>
        <p:nvSpPr>
          <p:cNvPr id="187" name="Google Shape;187;p6: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rPr>
              <a:t>6</a:t>
            </a:fld>
            <a:endParaRPr sz="1200" b="0" i="0" u="none" strike="noStrike" cap="none">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5" name="Google Shape;195;p7: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chemeClr val="dk1"/>
              </a:buClr>
              <a:buSzPts val="1200"/>
              <a:buFont typeface="Gill Sans"/>
              <a:buNone/>
            </a:pPr>
            <a:r>
              <a:rPr lang="en-US"/>
              <a:t>To understand the results, it is advisable to follow each section highlighted on the slide when discussing them in class with the students.</a:t>
            </a:r>
            <a:endParaRPr/>
          </a:p>
          <a:p>
            <a:pPr marL="457200" marR="0" lvl="1" indent="0" algn="l" rtl="0">
              <a:lnSpc>
                <a:spcPct val="100000"/>
              </a:lnSpc>
              <a:spcBef>
                <a:spcPts val="0"/>
              </a:spcBef>
              <a:spcAft>
                <a:spcPts val="0"/>
              </a:spcAft>
              <a:buClr>
                <a:schemeClr val="dk1"/>
              </a:buClr>
              <a:buSzPts val="1200"/>
              <a:buFont typeface="Gill Sans"/>
              <a:buNone/>
            </a:pPr>
            <a:r>
              <a:rPr lang="en-US"/>
              <a:t>Which measuring equipment was used?</a:t>
            </a:r>
            <a:endParaRPr/>
          </a:p>
          <a:p>
            <a:pPr marL="457200" marR="0" lvl="1" indent="0" algn="l" rtl="0">
              <a:lnSpc>
                <a:spcPct val="100000"/>
              </a:lnSpc>
              <a:spcBef>
                <a:spcPts val="0"/>
              </a:spcBef>
              <a:spcAft>
                <a:spcPts val="0"/>
              </a:spcAft>
              <a:buClr>
                <a:schemeClr val="dk1"/>
              </a:buClr>
              <a:buSzPts val="1200"/>
              <a:buFont typeface="Gill Sans"/>
              <a:buNone/>
            </a:pPr>
            <a:r>
              <a:rPr lang="en-US"/>
              <a:t>Does this record fall under any type of analysis?</a:t>
            </a:r>
            <a:endParaRPr/>
          </a:p>
          <a:p>
            <a:pPr marL="457200" marR="0" lvl="1" indent="0" algn="l" rtl="0">
              <a:lnSpc>
                <a:spcPct val="100000"/>
              </a:lnSpc>
              <a:spcBef>
                <a:spcPts val="0"/>
              </a:spcBef>
              <a:spcAft>
                <a:spcPts val="0"/>
              </a:spcAft>
              <a:buClr>
                <a:schemeClr val="dk1"/>
              </a:buClr>
              <a:buSzPts val="1200"/>
              <a:buFont typeface="Gill Sans"/>
              <a:buNone/>
            </a:pPr>
            <a:r>
              <a:rPr lang="en-US"/>
              <a:t>What does this graph represent?</a:t>
            </a:r>
            <a:endParaRPr/>
          </a:p>
          <a:p>
            <a:pPr marL="457200" marR="0" lvl="1" indent="0" algn="l" rtl="0">
              <a:lnSpc>
                <a:spcPct val="100000"/>
              </a:lnSpc>
              <a:spcBef>
                <a:spcPts val="0"/>
              </a:spcBef>
              <a:spcAft>
                <a:spcPts val="0"/>
              </a:spcAft>
              <a:buClr>
                <a:schemeClr val="dk1"/>
              </a:buClr>
              <a:buSzPts val="1200"/>
              <a:buFont typeface="Gill Sans"/>
              <a:buNone/>
            </a:pPr>
            <a:r>
              <a:rPr lang="en-US"/>
              <a:t>How would you interpret this result?</a:t>
            </a:r>
            <a:endParaRPr/>
          </a:p>
          <a:p>
            <a:pPr marL="0" marR="0" lvl="0" indent="0" algn="l" rtl="0">
              <a:lnSpc>
                <a:spcPct val="100000"/>
              </a:lnSpc>
              <a:spcBef>
                <a:spcPts val="0"/>
              </a:spcBef>
              <a:spcAft>
                <a:spcPts val="0"/>
              </a:spcAft>
              <a:buClr>
                <a:schemeClr val="dk1"/>
              </a:buClr>
              <a:buSzPts val="1200"/>
              <a:buFont typeface="Gill Sans"/>
              <a:buNone/>
            </a:pPr>
            <a:endParaRPr/>
          </a:p>
          <a:p>
            <a:pPr marL="0" lvl="0" indent="0" algn="l" rtl="0">
              <a:spcBef>
                <a:spcPts val="0"/>
              </a:spcBef>
              <a:spcAft>
                <a:spcPts val="0"/>
              </a:spcAft>
              <a:buNone/>
            </a:pPr>
            <a:endParaRPr/>
          </a:p>
        </p:txBody>
      </p:sp>
      <p:sp>
        <p:nvSpPr>
          <p:cNvPr id="196" name="Google Shape;196;p7: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rPr>
              <a:t>7</a:t>
            </a:fld>
            <a:endParaRPr sz="1200" b="0" i="0" u="none" strike="noStrike" cap="none">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4" name="Google Shape;204;p8: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chemeClr val="dk1"/>
              </a:buClr>
              <a:buSzPts val="1200"/>
              <a:buFont typeface="Gill Sans"/>
              <a:buNone/>
            </a:pPr>
            <a:r>
              <a:rPr lang="en-US"/>
              <a:t>To understand the results, it is advisable to follow each section highlighted on the slide when discussing them in class with the students.</a:t>
            </a:r>
            <a:endParaRPr/>
          </a:p>
          <a:p>
            <a:pPr marL="457200" marR="0" lvl="1" indent="0" algn="l" rtl="0">
              <a:lnSpc>
                <a:spcPct val="100000"/>
              </a:lnSpc>
              <a:spcBef>
                <a:spcPts val="0"/>
              </a:spcBef>
              <a:spcAft>
                <a:spcPts val="0"/>
              </a:spcAft>
              <a:buClr>
                <a:schemeClr val="dk1"/>
              </a:buClr>
              <a:buSzPts val="1200"/>
              <a:buFont typeface="Gill Sans"/>
              <a:buNone/>
            </a:pPr>
            <a:r>
              <a:rPr lang="en-US"/>
              <a:t>What measuring equipment was used?</a:t>
            </a:r>
            <a:endParaRPr/>
          </a:p>
          <a:p>
            <a:pPr marL="457200" marR="0" lvl="1" indent="0" algn="l" rtl="0">
              <a:lnSpc>
                <a:spcPct val="100000"/>
              </a:lnSpc>
              <a:spcBef>
                <a:spcPts val="0"/>
              </a:spcBef>
              <a:spcAft>
                <a:spcPts val="0"/>
              </a:spcAft>
              <a:buClr>
                <a:schemeClr val="dk1"/>
              </a:buClr>
              <a:buSzPts val="1200"/>
              <a:buFont typeface="Gill Sans"/>
              <a:buNone/>
            </a:pPr>
            <a:r>
              <a:rPr lang="en-US"/>
              <a:t>Does this record fall under any type of analysis?</a:t>
            </a:r>
            <a:endParaRPr/>
          </a:p>
          <a:p>
            <a:pPr marL="457200" marR="0" lvl="1" indent="0" algn="l" rtl="0">
              <a:lnSpc>
                <a:spcPct val="100000"/>
              </a:lnSpc>
              <a:spcBef>
                <a:spcPts val="0"/>
              </a:spcBef>
              <a:spcAft>
                <a:spcPts val="0"/>
              </a:spcAft>
              <a:buClr>
                <a:schemeClr val="dk1"/>
              </a:buClr>
              <a:buSzPts val="1200"/>
              <a:buFont typeface="Gill Sans"/>
              <a:buNone/>
            </a:pPr>
            <a:r>
              <a:rPr lang="en-US"/>
              <a:t>What does this graph represent?</a:t>
            </a:r>
            <a:endParaRPr/>
          </a:p>
          <a:p>
            <a:pPr marL="457200" marR="0" lvl="1" indent="0" algn="l" rtl="0">
              <a:lnSpc>
                <a:spcPct val="100000"/>
              </a:lnSpc>
              <a:spcBef>
                <a:spcPts val="0"/>
              </a:spcBef>
              <a:spcAft>
                <a:spcPts val="0"/>
              </a:spcAft>
              <a:buClr>
                <a:schemeClr val="dk1"/>
              </a:buClr>
              <a:buSzPts val="1200"/>
              <a:buFont typeface="Gill Sans"/>
              <a:buNone/>
            </a:pPr>
            <a:r>
              <a:rPr lang="en-US"/>
              <a:t>How would you interpret this result?</a:t>
            </a:r>
            <a:endParaRPr/>
          </a:p>
          <a:p>
            <a:pPr marL="0" marR="0" lvl="0" indent="0" algn="l" rtl="0">
              <a:lnSpc>
                <a:spcPct val="100000"/>
              </a:lnSpc>
              <a:spcBef>
                <a:spcPts val="0"/>
              </a:spcBef>
              <a:spcAft>
                <a:spcPts val="0"/>
              </a:spcAft>
              <a:buClr>
                <a:schemeClr val="dk1"/>
              </a:buClr>
              <a:buSzPts val="1200"/>
              <a:buFont typeface="Gill Sans"/>
              <a:buNone/>
            </a:pPr>
            <a:endParaRPr/>
          </a:p>
          <a:p>
            <a:pPr marL="0" lvl="0" indent="0" algn="l" rtl="0">
              <a:spcBef>
                <a:spcPts val="0"/>
              </a:spcBef>
              <a:spcAft>
                <a:spcPts val="0"/>
              </a:spcAft>
              <a:buNone/>
            </a:pPr>
            <a:endParaRPr/>
          </a:p>
        </p:txBody>
      </p:sp>
      <p:sp>
        <p:nvSpPr>
          <p:cNvPr id="205" name="Google Shape;205;p8: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rPr>
              <a:t>8</a:t>
            </a:fld>
            <a:endParaRPr sz="1200" b="0" i="0" u="none" strike="noStrike" cap="none">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a:spLocks noGrp="1" noRot="1" noChangeAspect="1"/>
          </p:cNvSpPr>
          <p:nvPr>
            <p:ph type="sldImg" idx="2"/>
          </p:nvPr>
        </p:nvSpPr>
        <p:spPr>
          <a:xfrm>
            <a:off x="917575"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3" name="Google Shape;213;p9:notes"/>
          <p:cNvSpPr txBox="1">
            <a:spLocks noGrp="1"/>
          </p:cNvSpPr>
          <p:nvPr>
            <p:ph type="body" idx="1"/>
          </p:nvPr>
        </p:nvSpPr>
        <p:spPr>
          <a:xfrm>
            <a:off x="679606" y="4714122"/>
            <a:ext cx="5438464" cy="4466511"/>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chemeClr val="dk1"/>
              </a:buClr>
              <a:buSzPts val="1200"/>
              <a:buFont typeface="Gill Sans"/>
              <a:buNone/>
            </a:pPr>
            <a:r>
              <a:rPr lang="en-US"/>
              <a:t>To understand the results, it is advisable to follow each section highlighted on the slide when discussing them in class with the students.</a:t>
            </a:r>
            <a:endParaRPr/>
          </a:p>
          <a:p>
            <a:pPr marL="457200" marR="0" lvl="1" indent="0" algn="l" rtl="0">
              <a:lnSpc>
                <a:spcPct val="100000"/>
              </a:lnSpc>
              <a:spcBef>
                <a:spcPts val="0"/>
              </a:spcBef>
              <a:spcAft>
                <a:spcPts val="0"/>
              </a:spcAft>
              <a:buClr>
                <a:schemeClr val="dk1"/>
              </a:buClr>
              <a:buSzPts val="1200"/>
              <a:buFont typeface="Gill Sans"/>
              <a:buNone/>
            </a:pPr>
            <a:r>
              <a:rPr lang="en-US"/>
              <a:t>Which measuring equipment was used?</a:t>
            </a:r>
            <a:endParaRPr/>
          </a:p>
          <a:p>
            <a:pPr marL="457200" marR="0" lvl="1" indent="0" algn="l" rtl="0">
              <a:lnSpc>
                <a:spcPct val="100000"/>
              </a:lnSpc>
              <a:spcBef>
                <a:spcPts val="0"/>
              </a:spcBef>
              <a:spcAft>
                <a:spcPts val="0"/>
              </a:spcAft>
              <a:buClr>
                <a:schemeClr val="dk1"/>
              </a:buClr>
              <a:buSzPts val="1200"/>
              <a:buFont typeface="Gill Sans"/>
              <a:buNone/>
            </a:pPr>
            <a:r>
              <a:rPr lang="en-US"/>
              <a:t>Does this record fall under any type of analysis?</a:t>
            </a:r>
            <a:endParaRPr/>
          </a:p>
          <a:p>
            <a:pPr marL="457200" marR="0" lvl="1" indent="0" algn="l" rtl="0">
              <a:lnSpc>
                <a:spcPct val="100000"/>
              </a:lnSpc>
              <a:spcBef>
                <a:spcPts val="0"/>
              </a:spcBef>
              <a:spcAft>
                <a:spcPts val="0"/>
              </a:spcAft>
              <a:buClr>
                <a:schemeClr val="dk1"/>
              </a:buClr>
              <a:buSzPts val="1200"/>
              <a:buFont typeface="Gill Sans"/>
              <a:buNone/>
            </a:pPr>
            <a:r>
              <a:rPr lang="en-US"/>
              <a:t>What does this graph represent?</a:t>
            </a:r>
            <a:endParaRPr/>
          </a:p>
          <a:p>
            <a:pPr marL="457200" marR="0" lvl="1" indent="0" algn="l" rtl="0">
              <a:lnSpc>
                <a:spcPct val="100000"/>
              </a:lnSpc>
              <a:spcBef>
                <a:spcPts val="0"/>
              </a:spcBef>
              <a:spcAft>
                <a:spcPts val="0"/>
              </a:spcAft>
              <a:buClr>
                <a:schemeClr val="dk1"/>
              </a:buClr>
              <a:buSzPts val="1200"/>
              <a:buFont typeface="Gill Sans"/>
              <a:buNone/>
            </a:pPr>
            <a:r>
              <a:rPr lang="en-US"/>
              <a:t>How would you interpret this result?</a:t>
            </a:r>
            <a:endParaRPr/>
          </a:p>
          <a:p>
            <a:pPr marL="0" marR="0" lvl="0" indent="0" algn="l" rtl="0">
              <a:lnSpc>
                <a:spcPct val="100000"/>
              </a:lnSpc>
              <a:spcBef>
                <a:spcPts val="0"/>
              </a:spcBef>
              <a:spcAft>
                <a:spcPts val="0"/>
              </a:spcAft>
              <a:buClr>
                <a:schemeClr val="dk1"/>
              </a:buClr>
              <a:buSzPts val="1200"/>
              <a:buFont typeface="Gill Sans"/>
              <a:buNone/>
            </a:pPr>
            <a:endParaRPr/>
          </a:p>
          <a:p>
            <a:pPr marL="0" lvl="0" indent="0" algn="l" rtl="0">
              <a:spcBef>
                <a:spcPts val="0"/>
              </a:spcBef>
              <a:spcAft>
                <a:spcPts val="0"/>
              </a:spcAft>
              <a:buNone/>
            </a:pPr>
            <a:endParaRPr/>
          </a:p>
        </p:txBody>
      </p:sp>
      <p:sp>
        <p:nvSpPr>
          <p:cNvPr id="214" name="Google Shape;214;p9:notes"/>
          <p:cNvSpPr txBox="1">
            <a:spLocks noGrp="1"/>
          </p:cNvSpPr>
          <p:nvPr>
            <p:ph type="sldNum" idx="12"/>
          </p:nvPr>
        </p:nvSpPr>
        <p:spPr>
          <a:xfrm>
            <a:off x="3851098" y="9429830"/>
            <a:ext cx="2944958" cy="495221"/>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rPr>
              <a:t>9</a:t>
            </a:fld>
            <a:endParaRPr sz="1200" b="0" i="0" u="none" strike="noStrike" cap="none">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raz z podpisem" type="picTx">
  <p:cSld name="PICTURE_WITH_CAPTION_TEXT">
    <p:spTree>
      <p:nvGrpSpPr>
        <p:cNvPr id="1" name="Shape 58"/>
        <p:cNvGrpSpPr/>
        <p:nvPr/>
      </p:nvGrpSpPr>
      <p:grpSpPr>
        <a:xfrm>
          <a:off x="0" y="0"/>
          <a:ext cx="0" cy="0"/>
          <a:chOff x="0" y="0"/>
          <a:chExt cx="0" cy="0"/>
        </a:xfrm>
      </p:grpSpPr>
      <p:sp>
        <p:nvSpPr>
          <p:cNvPr id="59" name="Google Shape;59;p5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60" name="Google Shape;60;p5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1675"/>
              </a:spcBef>
              <a:spcAft>
                <a:spcPts val="0"/>
              </a:spcAft>
              <a:buClr>
                <a:schemeClr val="dk1"/>
              </a:buClr>
              <a:buSzPts val="5472"/>
              <a:buFont typeface="Arial"/>
              <a:buNone/>
              <a:defRPr sz="3200" b="0" i="0" u="none" strike="noStrike" cap="none">
                <a:solidFill>
                  <a:schemeClr val="dk1"/>
                </a:solidFill>
                <a:latin typeface="Arial"/>
                <a:ea typeface="Arial"/>
                <a:cs typeface="Arial"/>
                <a:sym typeface="Arial"/>
              </a:defRPr>
            </a:lvl1pPr>
            <a:lvl2pPr marR="0" lvl="1" algn="l" rtl="0">
              <a:spcBef>
                <a:spcPts val="1675"/>
              </a:spcBef>
              <a:spcAft>
                <a:spcPts val="0"/>
              </a:spcAft>
              <a:buClr>
                <a:srgbClr val="202261"/>
              </a:buClr>
              <a:buSzPts val="4788"/>
              <a:buFont typeface="Arial"/>
              <a:buNone/>
              <a:defRPr sz="2800" b="0" i="0" u="none" strike="noStrike" cap="none">
                <a:solidFill>
                  <a:srgbClr val="202261"/>
                </a:solidFill>
                <a:latin typeface="Arial"/>
                <a:ea typeface="Arial"/>
                <a:cs typeface="Arial"/>
                <a:sym typeface="Arial"/>
              </a:defRPr>
            </a:lvl2pPr>
            <a:lvl3pPr marR="0" lvl="2" algn="l"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3pPr>
            <a:lvl4pPr marR="0" lvl="3" algn="l" rtl="0">
              <a:spcBef>
                <a:spcPts val="1675"/>
              </a:spcBef>
              <a:spcAft>
                <a:spcPts val="0"/>
              </a:spcAft>
              <a:buClr>
                <a:srgbClr val="202261"/>
              </a:buClr>
              <a:buSzPts val="3420"/>
              <a:buFont typeface="Arial"/>
              <a:buNone/>
              <a:defRPr sz="2000" b="0" i="0" u="none" strike="noStrike" cap="none">
                <a:solidFill>
                  <a:srgbClr val="202261"/>
                </a:solidFill>
                <a:latin typeface="Arial"/>
                <a:ea typeface="Arial"/>
                <a:cs typeface="Arial"/>
                <a:sym typeface="Arial"/>
              </a:defRPr>
            </a:lvl4pPr>
            <a:lvl5pPr marR="0" lvl="4" algn="l" rtl="0">
              <a:spcBef>
                <a:spcPts val="1675"/>
              </a:spcBef>
              <a:spcAft>
                <a:spcPts val="0"/>
              </a:spcAft>
              <a:buClr>
                <a:srgbClr val="202261"/>
              </a:buClr>
              <a:buSzPts val="3420"/>
              <a:buFont typeface="Arial"/>
              <a:buNone/>
              <a:defRPr sz="2000" b="0" i="0" u="none" strike="noStrike" cap="none">
                <a:solidFill>
                  <a:srgbClr val="202261"/>
                </a:solidFill>
                <a:latin typeface="Arial"/>
                <a:ea typeface="Arial"/>
                <a:cs typeface="Arial"/>
                <a:sym typeface="Arial"/>
              </a:defRPr>
            </a:lvl5pPr>
            <a:lvl6pPr marR="0" lvl="5" algn="l" rtl="0">
              <a:spcBef>
                <a:spcPts val="1675"/>
              </a:spcBef>
              <a:spcAft>
                <a:spcPts val="0"/>
              </a:spcAft>
              <a:buClr>
                <a:srgbClr val="202261"/>
              </a:buClr>
              <a:buSzPts val="3420"/>
              <a:buFont typeface="Arial"/>
              <a:buNone/>
              <a:defRPr sz="2000" b="0" i="0" u="none" strike="noStrike" cap="none">
                <a:solidFill>
                  <a:srgbClr val="202261"/>
                </a:solidFill>
                <a:latin typeface="Arial"/>
                <a:ea typeface="Arial"/>
                <a:cs typeface="Arial"/>
                <a:sym typeface="Arial"/>
              </a:defRPr>
            </a:lvl6pPr>
            <a:lvl7pPr marR="0" lvl="6" algn="l" rtl="0">
              <a:spcBef>
                <a:spcPts val="1675"/>
              </a:spcBef>
              <a:spcAft>
                <a:spcPts val="0"/>
              </a:spcAft>
              <a:buClr>
                <a:srgbClr val="202261"/>
              </a:buClr>
              <a:buSzPts val="3420"/>
              <a:buFont typeface="Arial"/>
              <a:buNone/>
              <a:defRPr sz="2000" b="0" i="0" u="none" strike="noStrike" cap="none">
                <a:solidFill>
                  <a:srgbClr val="202261"/>
                </a:solidFill>
                <a:latin typeface="Arial"/>
                <a:ea typeface="Arial"/>
                <a:cs typeface="Arial"/>
                <a:sym typeface="Arial"/>
              </a:defRPr>
            </a:lvl7pPr>
            <a:lvl8pPr marR="0" lvl="7" algn="l" rtl="0">
              <a:spcBef>
                <a:spcPts val="1675"/>
              </a:spcBef>
              <a:spcAft>
                <a:spcPts val="0"/>
              </a:spcAft>
              <a:buClr>
                <a:srgbClr val="202261"/>
              </a:buClr>
              <a:buSzPts val="3420"/>
              <a:buFont typeface="Arial"/>
              <a:buNone/>
              <a:defRPr sz="2000" b="0" i="0" u="none" strike="noStrike" cap="none">
                <a:solidFill>
                  <a:srgbClr val="202261"/>
                </a:solidFill>
                <a:latin typeface="Arial"/>
                <a:ea typeface="Arial"/>
                <a:cs typeface="Arial"/>
                <a:sym typeface="Arial"/>
              </a:defRPr>
            </a:lvl8pPr>
            <a:lvl9pPr marR="0" lvl="8" algn="l" rtl="0">
              <a:spcBef>
                <a:spcPts val="1675"/>
              </a:spcBef>
              <a:spcAft>
                <a:spcPts val="0"/>
              </a:spcAft>
              <a:buClr>
                <a:srgbClr val="202261"/>
              </a:buClr>
              <a:buSzPts val="3420"/>
              <a:buFont typeface="Arial"/>
              <a:buNone/>
              <a:defRPr sz="2000" b="0" i="0" u="none" strike="noStrike" cap="none">
                <a:solidFill>
                  <a:srgbClr val="202261"/>
                </a:solidFill>
                <a:latin typeface="Arial"/>
                <a:ea typeface="Arial"/>
                <a:cs typeface="Arial"/>
                <a:sym typeface="Arial"/>
              </a:defRPr>
            </a:lvl9pPr>
          </a:lstStyle>
          <a:p>
            <a:endParaRPr/>
          </a:p>
        </p:txBody>
      </p:sp>
      <p:sp>
        <p:nvSpPr>
          <p:cNvPr id="61" name="Google Shape;61;p5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Clr>
                <a:schemeClr val="dk1"/>
              </a:buClr>
              <a:buSzPts val="2394"/>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1675"/>
              </a:spcBef>
              <a:spcAft>
                <a:spcPts val="0"/>
              </a:spcAft>
              <a:buClr>
                <a:srgbClr val="202261"/>
              </a:buClr>
              <a:buSzPts val="2052"/>
              <a:buFont typeface="Arial"/>
              <a:buNone/>
              <a:defRPr sz="1200" b="0" i="0" u="none" strike="noStrike" cap="none">
                <a:solidFill>
                  <a:srgbClr val="202261"/>
                </a:solidFill>
                <a:latin typeface="Arial"/>
                <a:ea typeface="Arial"/>
                <a:cs typeface="Arial"/>
                <a:sym typeface="Arial"/>
              </a:defRPr>
            </a:lvl2pPr>
            <a:lvl3pPr marL="1371600" marR="0" lvl="2" indent="-228600" algn="l" rtl="0">
              <a:spcBef>
                <a:spcPts val="1675"/>
              </a:spcBef>
              <a:spcAft>
                <a:spcPts val="0"/>
              </a:spcAft>
              <a:buClr>
                <a:srgbClr val="202261"/>
              </a:buClr>
              <a:buSzPts val="1710"/>
              <a:buFont typeface="Arial"/>
              <a:buNone/>
              <a:defRPr sz="1000" b="0" i="0" u="none" strike="noStrike" cap="none">
                <a:solidFill>
                  <a:srgbClr val="202261"/>
                </a:solidFill>
                <a:latin typeface="Arial"/>
                <a:ea typeface="Arial"/>
                <a:cs typeface="Arial"/>
                <a:sym typeface="Arial"/>
              </a:defRPr>
            </a:lvl3pPr>
            <a:lvl4pPr marL="1828800" marR="0" lvl="3"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4pPr>
            <a:lvl5pPr marL="2286000" marR="0" lvl="4"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5pPr>
            <a:lvl6pPr marL="2743200" marR="0" lvl="5"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6pPr>
            <a:lvl7pPr marL="3200400" marR="0" lvl="6"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7pPr>
            <a:lvl8pPr marL="3657600" marR="0" lvl="7"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8pPr>
            <a:lvl9pPr marL="4114800" marR="0" lvl="8"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62"/>
        <p:cNvGrpSpPr/>
        <p:nvPr/>
      </p:nvGrpSpPr>
      <p:grpSpPr>
        <a:xfrm>
          <a:off x="0" y="0"/>
          <a:ext cx="0" cy="0"/>
          <a:chOff x="0" y="0"/>
          <a:chExt cx="0" cy="0"/>
        </a:xfrm>
      </p:grpSpPr>
      <p:sp>
        <p:nvSpPr>
          <p:cNvPr id="63" name="Google Shape;63;p58"/>
          <p:cNvSpPr txBox="1">
            <a:spLocks noGrp="1"/>
          </p:cNvSpPr>
          <p:nvPr>
            <p:ph type="title"/>
          </p:nvPr>
        </p:nvSpPr>
        <p:spPr>
          <a:xfrm>
            <a:off x="539552" y="1091852"/>
            <a:ext cx="7200900" cy="60483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64" name="Google Shape;64;p58"/>
          <p:cNvSpPr txBox="1">
            <a:spLocks noGrp="1"/>
          </p:cNvSpPr>
          <p:nvPr>
            <p:ph type="body" idx="1"/>
          </p:nvPr>
        </p:nvSpPr>
        <p:spPr>
          <a:xfrm rot="5400000">
            <a:off x="1613693" y="704056"/>
            <a:ext cx="300038" cy="24479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2pPr>
            <a:lvl3pPr marL="1371600" marR="0" lvl="2"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3pPr>
            <a:lvl4pPr marL="1828800" marR="0" lvl="3"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4pPr>
            <a:lvl5pPr marL="2286000" marR="0" lvl="4"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5pPr>
            <a:lvl6pPr marL="2743200" marR="0" lvl="5"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6pPr>
            <a:lvl7pPr marL="3200400" marR="0" lvl="6"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7pPr>
            <a:lvl8pPr marL="3657600" marR="0" lvl="7"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8pPr>
            <a:lvl9pPr marL="4114800" marR="0" lvl="8" indent="-489203"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65"/>
        <p:cNvGrpSpPr/>
        <p:nvPr/>
      </p:nvGrpSpPr>
      <p:grpSpPr>
        <a:xfrm>
          <a:off x="0" y="0"/>
          <a:ext cx="0" cy="0"/>
          <a:chOff x="0" y="0"/>
          <a:chExt cx="0" cy="0"/>
        </a:xfrm>
      </p:grpSpPr>
      <p:sp>
        <p:nvSpPr>
          <p:cNvPr id="66" name="Google Shape;66;p59"/>
          <p:cNvSpPr txBox="1">
            <a:spLocks noGrp="1"/>
          </p:cNvSpPr>
          <p:nvPr>
            <p:ph type="title"/>
          </p:nvPr>
        </p:nvSpPr>
        <p:spPr>
          <a:xfrm rot="5400000">
            <a:off x="4922838" y="1990726"/>
            <a:ext cx="5781675" cy="2159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67" name="Google Shape;67;p59"/>
          <p:cNvSpPr txBox="1">
            <a:spLocks noGrp="1"/>
          </p:cNvSpPr>
          <p:nvPr>
            <p:ph type="body" idx="1"/>
          </p:nvPr>
        </p:nvSpPr>
        <p:spPr>
          <a:xfrm rot="5400000">
            <a:off x="526257" y="-94455"/>
            <a:ext cx="5781675" cy="63293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2pPr>
            <a:lvl3pPr marL="1371600" marR="0" lvl="2"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3pPr>
            <a:lvl4pPr marL="1828800" marR="0" lvl="3"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4pPr>
            <a:lvl5pPr marL="2286000" marR="0" lvl="4"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5pPr>
            <a:lvl6pPr marL="2743200" marR="0" lvl="5"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6pPr>
            <a:lvl7pPr marL="3200400" marR="0" lvl="6"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7pPr>
            <a:lvl8pPr marL="3657600" marR="0" lvl="7"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8pPr>
            <a:lvl9pPr marL="4114800" marR="0" lvl="8" indent="-489203"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79"/>
        <p:cNvGrpSpPr/>
        <p:nvPr/>
      </p:nvGrpSpPr>
      <p:grpSpPr>
        <a:xfrm>
          <a:off x="0" y="0"/>
          <a:ext cx="0" cy="0"/>
          <a:chOff x="0" y="0"/>
          <a:chExt cx="0" cy="0"/>
        </a:xfrm>
      </p:grpSpPr>
      <p:sp>
        <p:nvSpPr>
          <p:cNvPr id="80" name="Google Shape;80;p45"/>
          <p:cNvSpPr txBox="1">
            <a:spLocks noGrp="1"/>
          </p:cNvSpPr>
          <p:nvPr>
            <p:ph type="body" idx="1"/>
          </p:nvPr>
        </p:nvSpPr>
        <p:spPr>
          <a:xfrm>
            <a:off x="457200" y="1700809"/>
            <a:ext cx="7858800" cy="44253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2pPr>
            <a:lvl3pPr marL="1371600" marR="0" lvl="2"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3pPr>
            <a:lvl4pPr marL="1828800" marR="0" lvl="3"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4pPr>
            <a:lvl5pPr marL="2286000" marR="0" lvl="4"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5pPr>
            <a:lvl6pPr marL="2743200" marR="0" lvl="5"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6pPr>
            <a:lvl7pPr marL="3200400" marR="0" lvl="6"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7pPr>
            <a:lvl8pPr marL="3657600" marR="0" lvl="7"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8pPr>
            <a:lvl9pPr marL="4114800" marR="0" lvl="8" indent="-489203"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9pPr>
          </a:lstStyle>
          <a:p>
            <a:endParaRPr/>
          </a:p>
        </p:txBody>
      </p:sp>
      <p:sp>
        <p:nvSpPr>
          <p:cNvPr id="81" name="Google Shape;81;p4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0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0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0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0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0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0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0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000" b="1" i="0" u="none" strike="noStrike" cap="none">
                <a:solidFill>
                  <a:schemeClr val="lt1"/>
                </a:solidFill>
                <a:latin typeface="Arial"/>
                <a:ea typeface="Arial"/>
                <a:cs typeface="Arial"/>
                <a:sym typeface="Arial"/>
              </a:defRPr>
            </a:lvl9pPr>
          </a:lstStyle>
          <a:p>
            <a:endParaRPr/>
          </a:p>
        </p:txBody>
      </p:sp>
      <p:sp>
        <p:nvSpPr>
          <p:cNvPr id="82" name="Google Shape;82;p4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0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0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0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0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0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0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0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000" b="1" i="0" u="none" strike="noStrike" cap="none">
                <a:solidFill>
                  <a:schemeClr val="lt1"/>
                </a:solidFill>
                <a:latin typeface="Arial"/>
                <a:ea typeface="Arial"/>
                <a:cs typeface="Arial"/>
                <a:sym typeface="Arial"/>
              </a:defRPr>
            </a:lvl9pPr>
          </a:lstStyle>
          <a:p>
            <a:endParaRPr/>
          </a:p>
        </p:txBody>
      </p:sp>
      <p:sp>
        <p:nvSpPr>
          <p:cNvPr id="83" name="Google Shape;83;p4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000" b="1"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10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10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10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1000" b="1" i="0" u="none" strike="noStrike" cap="none">
                <a:solidFill>
                  <a:schemeClr val="lt1"/>
                </a:solidFill>
                <a:latin typeface="Arial"/>
                <a:ea typeface="Arial"/>
                <a:cs typeface="Arial"/>
                <a:sym typeface="Arial"/>
              </a:defRPr>
            </a:lvl5pPr>
            <a:lvl6pPr marL="0" marR="0" lvl="5" indent="0" algn="l" rtl="0">
              <a:spcBef>
                <a:spcPts val="0"/>
              </a:spcBef>
              <a:spcAft>
                <a:spcPts val="0"/>
              </a:spcAft>
              <a:buNone/>
              <a:defRPr sz="1000" b="1" i="0" u="none" strike="noStrike" cap="none">
                <a:solidFill>
                  <a:schemeClr val="lt1"/>
                </a:solidFill>
                <a:latin typeface="Arial"/>
                <a:ea typeface="Arial"/>
                <a:cs typeface="Arial"/>
                <a:sym typeface="Arial"/>
              </a:defRPr>
            </a:lvl6pPr>
            <a:lvl7pPr marL="0" marR="0" lvl="6" indent="0" algn="l" rtl="0">
              <a:spcBef>
                <a:spcPts val="0"/>
              </a:spcBef>
              <a:spcAft>
                <a:spcPts val="0"/>
              </a:spcAft>
              <a:buNone/>
              <a:defRPr sz="1000" b="1" i="0" u="none" strike="noStrike" cap="none">
                <a:solidFill>
                  <a:schemeClr val="lt1"/>
                </a:solidFill>
                <a:latin typeface="Arial"/>
                <a:ea typeface="Arial"/>
                <a:cs typeface="Arial"/>
                <a:sym typeface="Arial"/>
              </a:defRPr>
            </a:lvl7pPr>
            <a:lvl8pPr marL="0" marR="0" lvl="7" indent="0" algn="l" rtl="0">
              <a:spcBef>
                <a:spcPts val="0"/>
              </a:spcBef>
              <a:spcAft>
                <a:spcPts val="0"/>
              </a:spcAft>
              <a:buNone/>
              <a:defRPr sz="1000" b="1" i="0" u="none" strike="noStrike" cap="none">
                <a:solidFill>
                  <a:schemeClr val="lt1"/>
                </a:solidFill>
                <a:latin typeface="Arial"/>
                <a:ea typeface="Arial"/>
                <a:cs typeface="Arial"/>
                <a:sym typeface="Arial"/>
              </a:defRPr>
            </a:lvl8pPr>
            <a:lvl9pPr marL="0" marR="0" lvl="8" indent="0" algn="l" rtl="0">
              <a:spcBef>
                <a:spcPts val="0"/>
              </a:spcBef>
              <a:spcAft>
                <a:spcPts val="0"/>
              </a:spcAft>
              <a:buNone/>
              <a:defRPr sz="100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4" name="Google Shape;84;p45"/>
          <p:cNvSpPr txBox="1">
            <a:spLocks noGrp="1"/>
          </p:cNvSpPr>
          <p:nvPr>
            <p:ph type="title"/>
          </p:nvPr>
        </p:nvSpPr>
        <p:spPr>
          <a:xfrm>
            <a:off x="457200" y="428604"/>
            <a:ext cx="7858800" cy="989035"/>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ajd tytułowy" type="title">
  <p:cSld name="TITLE">
    <p:spTree>
      <p:nvGrpSpPr>
        <p:cNvPr id="1" name="Shape 85"/>
        <p:cNvGrpSpPr/>
        <p:nvPr/>
      </p:nvGrpSpPr>
      <p:grpSpPr>
        <a:xfrm>
          <a:off x="0" y="0"/>
          <a:ext cx="0" cy="0"/>
          <a:chOff x="0" y="0"/>
          <a:chExt cx="0" cy="0"/>
        </a:xfrm>
      </p:grpSpPr>
      <p:sp>
        <p:nvSpPr>
          <p:cNvPr id="86" name="Google Shape;86;p4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87" name="Google Shape;87;p4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1675"/>
              </a:spcBef>
              <a:spcAft>
                <a:spcPts val="0"/>
              </a:spcAft>
              <a:buClr>
                <a:schemeClr val="dk1"/>
              </a:buClr>
              <a:buSzPts val="1881"/>
              <a:buFont typeface="Arial"/>
              <a:buNone/>
              <a:defRPr sz="1100" b="0" i="0" u="none" strike="noStrike" cap="none">
                <a:solidFill>
                  <a:schemeClr val="dk1"/>
                </a:solidFill>
                <a:latin typeface="Arial"/>
                <a:ea typeface="Arial"/>
                <a:cs typeface="Arial"/>
                <a:sym typeface="Arial"/>
              </a:defRPr>
            </a:lvl1pPr>
            <a:lvl2pPr marR="0" lvl="1"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2pPr>
            <a:lvl3pPr marR="0" lvl="2"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3pPr>
            <a:lvl4pPr marR="0" lvl="3"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4pPr>
            <a:lvl5pPr marR="0" lvl="4"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5pPr>
            <a:lvl6pPr marR="0" lvl="5"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6pPr>
            <a:lvl7pPr marR="0" lvl="6"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7pPr>
            <a:lvl8pPr marR="0" lvl="7"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8pPr>
            <a:lvl9pPr marR="0" lvl="8"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o introductorio a enumeración">
  <p:cSld name="Texto introductorio a enumeración">
    <p:spTree>
      <p:nvGrpSpPr>
        <p:cNvPr id="1" name="Shape 88"/>
        <p:cNvGrpSpPr/>
        <p:nvPr/>
      </p:nvGrpSpPr>
      <p:grpSpPr>
        <a:xfrm>
          <a:off x="0" y="0"/>
          <a:ext cx="0" cy="0"/>
          <a:chOff x="0" y="0"/>
          <a:chExt cx="0" cy="0"/>
        </a:xfrm>
      </p:grpSpPr>
      <p:sp>
        <p:nvSpPr>
          <p:cNvPr id="89" name="Google Shape;89;p47"/>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90" name="Google Shape;90;p47"/>
          <p:cNvSpPr txBox="1">
            <a:spLocks noGrp="1"/>
          </p:cNvSpPr>
          <p:nvPr>
            <p:ph type="body" idx="1"/>
          </p:nvPr>
        </p:nvSpPr>
        <p:spPr>
          <a:xfrm>
            <a:off x="457200" y="1535113"/>
            <a:ext cx="8229600"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675"/>
              </a:spcBef>
              <a:spcAft>
                <a:spcPts val="0"/>
              </a:spcAft>
              <a:buClr>
                <a:schemeClr val="dk1"/>
              </a:buClr>
              <a:buSzPts val="4104"/>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1675"/>
              </a:spcBef>
              <a:spcAft>
                <a:spcPts val="0"/>
              </a:spcAft>
              <a:buClr>
                <a:srgbClr val="202261"/>
              </a:buClr>
              <a:buSzPts val="3420"/>
              <a:buFont typeface="Arial"/>
              <a:buNone/>
              <a:defRPr sz="2000" b="1" i="0" u="none" strike="noStrike" cap="none">
                <a:solidFill>
                  <a:srgbClr val="202261"/>
                </a:solidFill>
                <a:latin typeface="Arial"/>
                <a:ea typeface="Arial"/>
                <a:cs typeface="Arial"/>
                <a:sym typeface="Arial"/>
              </a:defRPr>
            </a:lvl2pPr>
            <a:lvl3pPr marL="1371600" marR="0" lvl="2" indent="-228600" algn="l" rtl="0">
              <a:spcBef>
                <a:spcPts val="1675"/>
              </a:spcBef>
              <a:spcAft>
                <a:spcPts val="0"/>
              </a:spcAft>
              <a:buClr>
                <a:srgbClr val="202261"/>
              </a:buClr>
              <a:buSzPts val="3078"/>
              <a:buFont typeface="Arial"/>
              <a:buNone/>
              <a:defRPr sz="1800" b="1" i="0" u="none" strike="noStrike" cap="none">
                <a:solidFill>
                  <a:srgbClr val="202261"/>
                </a:solidFill>
                <a:latin typeface="Arial"/>
                <a:ea typeface="Arial"/>
                <a:cs typeface="Arial"/>
                <a:sym typeface="Arial"/>
              </a:defRPr>
            </a:lvl3pPr>
            <a:lvl4pPr marL="1828800" marR="0" lvl="3"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4pPr>
            <a:lvl5pPr marL="2286000" marR="0" lvl="4"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5pPr>
            <a:lvl6pPr marL="2743200" marR="0" lvl="5"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6pPr>
            <a:lvl7pPr marL="3200400" marR="0" lvl="6"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7pPr>
            <a:lvl8pPr marL="3657600" marR="0" lvl="7"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8pPr>
            <a:lvl9pPr marL="4114800" marR="0" lvl="8"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9pPr>
          </a:lstStyle>
          <a:p>
            <a:endParaRPr/>
          </a:p>
        </p:txBody>
      </p:sp>
      <p:sp>
        <p:nvSpPr>
          <p:cNvPr id="91" name="Google Shape;91;p47"/>
          <p:cNvSpPr txBox="1">
            <a:spLocks noGrp="1"/>
          </p:cNvSpPr>
          <p:nvPr>
            <p:ph type="body" idx="2"/>
          </p:nvPr>
        </p:nvSpPr>
        <p:spPr>
          <a:xfrm>
            <a:off x="457200" y="2174875"/>
            <a:ext cx="8229600" cy="39512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2400" b="0" i="0" u="none" strike="noStrike" cap="none">
                <a:solidFill>
                  <a:schemeClr val="dk1"/>
                </a:solidFill>
                <a:latin typeface="Arial"/>
                <a:ea typeface="Arial"/>
                <a:cs typeface="Arial"/>
                <a:sym typeface="Arial"/>
              </a:defRPr>
            </a:lvl1pPr>
            <a:lvl2pPr marL="914400" marR="0" lvl="1" indent="-467486" algn="l" rtl="0">
              <a:spcBef>
                <a:spcPts val="1675"/>
              </a:spcBef>
              <a:spcAft>
                <a:spcPts val="0"/>
              </a:spcAft>
              <a:buClr>
                <a:srgbClr val="202261"/>
              </a:buClr>
              <a:buSzPts val="3762"/>
              <a:buFont typeface="Arial"/>
              <a:buChar char="•"/>
              <a:defRPr sz="2200" b="0" i="0" u="none" strike="noStrike" cap="none">
                <a:solidFill>
                  <a:srgbClr val="202261"/>
                </a:solidFill>
                <a:latin typeface="Arial"/>
                <a:ea typeface="Arial"/>
                <a:cs typeface="Arial"/>
                <a:sym typeface="Arial"/>
              </a:defRPr>
            </a:lvl2pPr>
            <a:lvl3pPr marL="1371600" marR="0" lvl="2" indent="-445769"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3pPr>
            <a:lvl4pPr marL="1828800" marR="0" lvl="3" indent="-445769"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4pPr>
            <a:lvl5pPr marL="2286000" marR="0" lvl="4" indent="-445770"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5pPr>
            <a:lvl6pPr marL="2743200" marR="0" lvl="5"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6pPr>
            <a:lvl7pPr marL="3200400" marR="0" lvl="6"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7pPr>
            <a:lvl8pPr marL="3657600" marR="0" lvl="7"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8pPr>
            <a:lvl9pPr marL="4114800" marR="0" lvl="8"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ytuł i zawartość" type="obj">
  <p:cSld name="OBJECT">
    <p:spTree>
      <p:nvGrpSpPr>
        <p:cNvPr id="1" name="Shape 92"/>
        <p:cNvGrpSpPr/>
        <p:nvPr/>
      </p:nvGrpSpPr>
      <p:grpSpPr>
        <a:xfrm>
          <a:off x="0" y="0"/>
          <a:ext cx="0" cy="0"/>
          <a:chOff x="0" y="0"/>
          <a:chExt cx="0" cy="0"/>
        </a:xfrm>
      </p:grpSpPr>
      <p:sp>
        <p:nvSpPr>
          <p:cNvPr id="93" name="Google Shape;93;p48"/>
          <p:cNvSpPr txBox="1">
            <a:spLocks noGrp="1"/>
          </p:cNvSpPr>
          <p:nvPr>
            <p:ph type="title"/>
          </p:nvPr>
        </p:nvSpPr>
        <p:spPr>
          <a:xfrm>
            <a:off x="539552" y="1091852"/>
            <a:ext cx="7200900" cy="60483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94" name="Google Shape;94;p48"/>
          <p:cNvSpPr txBox="1">
            <a:spLocks noGrp="1"/>
          </p:cNvSpPr>
          <p:nvPr>
            <p:ph type="body" idx="1"/>
          </p:nvPr>
        </p:nvSpPr>
        <p:spPr>
          <a:xfrm>
            <a:off x="539750" y="1778000"/>
            <a:ext cx="2447925" cy="3000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2pPr>
            <a:lvl3pPr marL="1371600" marR="0" lvl="2"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3pPr>
            <a:lvl4pPr marL="1828800" marR="0" lvl="3"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4pPr>
            <a:lvl5pPr marL="2286000" marR="0" lvl="4"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5pPr>
            <a:lvl6pPr marL="2743200" marR="0" lvl="5"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6pPr>
            <a:lvl7pPr marL="3200400" marR="0" lvl="6"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7pPr>
            <a:lvl8pPr marL="3657600" marR="0" lvl="7"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8pPr>
            <a:lvl9pPr marL="4114800" marR="0" lvl="8" indent="-489203"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agłówek sekcji" type="secHead">
  <p:cSld name="SECTION_HEADER">
    <p:spTree>
      <p:nvGrpSpPr>
        <p:cNvPr id="1" name="Shape 95"/>
        <p:cNvGrpSpPr/>
        <p:nvPr/>
      </p:nvGrpSpPr>
      <p:grpSpPr>
        <a:xfrm>
          <a:off x="0" y="0"/>
          <a:ext cx="0" cy="0"/>
          <a:chOff x="0" y="0"/>
          <a:chExt cx="0" cy="0"/>
        </a:xfrm>
      </p:grpSpPr>
      <p:sp>
        <p:nvSpPr>
          <p:cNvPr id="96" name="Google Shape;96;p6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97" name="Google Shape;97;p6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675"/>
              </a:spcBef>
              <a:spcAft>
                <a:spcPts val="0"/>
              </a:spcAft>
              <a:buClr>
                <a:schemeClr val="dk1"/>
              </a:buClr>
              <a:buSzPts val="342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1675"/>
              </a:spcBef>
              <a:spcAft>
                <a:spcPts val="0"/>
              </a:spcAft>
              <a:buClr>
                <a:srgbClr val="202261"/>
              </a:buClr>
              <a:buSzPts val="3078"/>
              <a:buFont typeface="Arial"/>
              <a:buNone/>
              <a:defRPr sz="1800" b="0" i="0" u="none" strike="noStrike" cap="none">
                <a:solidFill>
                  <a:srgbClr val="202261"/>
                </a:solidFill>
                <a:latin typeface="Arial"/>
                <a:ea typeface="Arial"/>
                <a:cs typeface="Arial"/>
                <a:sym typeface="Arial"/>
              </a:defRPr>
            </a:lvl2pPr>
            <a:lvl3pPr marL="1371600" marR="0" lvl="2" indent="-228600" algn="l" rtl="0">
              <a:spcBef>
                <a:spcPts val="1675"/>
              </a:spcBef>
              <a:spcAft>
                <a:spcPts val="0"/>
              </a:spcAft>
              <a:buClr>
                <a:srgbClr val="202261"/>
              </a:buClr>
              <a:buSzPts val="2736"/>
              <a:buFont typeface="Arial"/>
              <a:buNone/>
              <a:defRPr sz="1600" b="0" i="0" u="none" strike="noStrike" cap="none">
                <a:solidFill>
                  <a:srgbClr val="202261"/>
                </a:solidFill>
                <a:latin typeface="Arial"/>
                <a:ea typeface="Arial"/>
                <a:cs typeface="Arial"/>
                <a:sym typeface="Arial"/>
              </a:defRPr>
            </a:lvl3pPr>
            <a:lvl4pPr marL="1828800" marR="0" lvl="3" indent="-228600" algn="l" rtl="0">
              <a:spcBef>
                <a:spcPts val="1675"/>
              </a:spcBef>
              <a:spcAft>
                <a:spcPts val="0"/>
              </a:spcAft>
              <a:buClr>
                <a:srgbClr val="202261"/>
              </a:buClr>
              <a:buSzPts val="2394"/>
              <a:buFont typeface="Arial"/>
              <a:buNone/>
              <a:defRPr sz="1400" b="0" i="0" u="none" strike="noStrike" cap="none">
                <a:solidFill>
                  <a:srgbClr val="202261"/>
                </a:solidFill>
                <a:latin typeface="Arial"/>
                <a:ea typeface="Arial"/>
                <a:cs typeface="Arial"/>
                <a:sym typeface="Arial"/>
              </a:defRPr>
            </a:lvl4pPr>
            <a:lvl5pPr marL="2286000" marR="0" lvl="4" indent="-228600" algn="l" rtl="0">
              <a:spcBef>
                <a:spcPts val="1675"/>
              </a:spcBef>
              <a:spcAft>
                <a:spcPts val="0"/>
              </a:spcAft>
              <a:buClr>
                <a:srgbClr val="202261"/>
              </a:buClr>
              <a:buSzPts val="2394"/>
              <a:buFont typeface="Arial"/>
              <a:buNone/>
              <a:defRPr sz="1400" b="0" i="0" u="none" strike="noStrike" cap="none">
                <a:solidFill>
                  <a:srgbClr val="202261"/>
                </a:solidFill>
                <a:latin typeface="Arial"/>
                <a:ea typeface="Arial"/>
                <a:cs typeface="Arial"/>
                <a:sym typeface="Arial"/>
              </a:defRPr>
            </a:lvl5pPr>
            <a:lvl6pPr marL="2743200" marR="0" lvl="5" indent="-228600" algn="l" rtl="0">
              <a:spcBef>
                <a:spcPts val="1675"/>
              </a:spcBef>
              <a:spcAft>
                <a:spcPts val="0"/>
              </a:spcAft>
              <a:buClr>
                <a:srgbClr val="202261"/>
              </a:buClr>
              <a:buSzPts val="2394"/>
              <a:buFont typeface="Arial"/>
              <a:buNone/>
              <a:defRPr sz="1400" b="0" i="0" u="none" strike="noStrike" cap="none">
                <a:solidFill>
                  <a:srgbClr val="202261"/>
                </a:solidFill>
                <a:latin typeface="Arial"/>
                <a:ea typeface="Arial"/>
                <a:cs typeface="Arial"/>
                <a:sym typeface="Arial"/>
              </a:defRPr>
            </a:lvl6pPr>
            <a:lvl7pPr marL="3200400" marR="0" lvl="6" indent="-228600" algn="l" rtl="0">
              <a:spcBef>
                <a:spcPts val="1675"/>
              </a:spcBef>
              <a:spcAft>
                <a:spcPts val="0"/>
              </a:spcAft>
              <a:buClr>
                <a:srgbClr val="202261"/>
              </a:buClr>
              <a:buSzPts val="2394"/>
              <a:buFont typeface="Arial"/>
              <a:buNone/>
              <a:defRPr sz="1400" b="0" i="0" u="none" strike="noStrike" cap="none">
                <a:solidFill>
                  <a:srgbClr val="202261"/>
                </a:solidFill>
                <a:latin typeface="Arial"/>
                <a:ea typeface="Arial"/>
                <a:cs typeface="Arial"/>
                <a:sym typeface="Arial"/>
              </a:defRPr>
            </a:lvl7pPr>
            <a:lvl8pPr marL="3657600" marR="0" lvl="7" indent="-228600" algn="l" rtl="0">
              <a:spcBef>
                <a:spcPts val="1675"/>
              </a:spcBef>
              <a:spcAft>
                <a:spcPts val="0"/>
              </a:spcAft>
              <a:buClr>
                <a:srgbClr val="202261"/>
              </a:buClr>
              <a:buSzPts val="2394"/>
              <a:buFont typeface="Arial"/>
              <a:buNone/>
              <a:defRPr sz="1400" b="0" i="0" u="none" strike="noStrike" cap="none">
                <a:solidFill>
                  <a:srgbClr val="202261"/>
                </a:solidFill>
                <a:latin typeface="Arial"/>
                <a:ea typeface="Arial"/>
                <a:cs typeface="Arial"/>
                <a:sym typeface="Arial"/>
              </a:defRPr>
            </a:lvl8pPr>
            <a:lvl9pPr marL="4114800" marR="0" lvl="8" indent="-228600" algn="l" rtl="0">
              <a:spcBef>
                <a:spcPts val="1675"/>
              </a:spcBef>
              <a:spcAft>
                <a:spcPts val="0"/>
              </a:spcAft>
              <a:buClr>
                <a:srgbClr val="202261"/>
              </a:buClr>
              <a:buSzPts val="2394"/>
              <a:buFont typeface="Arial"/>
              <a:buNone/>
              <a:defRPr sz="14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98"/>
        <p:cNvGrpSpPr/>
        <p:nvPr/>
      </p:nvGrpSpPr>
      <p:grpSpPr>
        <a:xfrm>
          <a:off x="0" y="0"/>
          <a:ext cx="0" cy="0"/>
          <a:chOff x="0" y="0"/>
          <a:chExt cx="0" cy="0"/>
        </a:xfrm>
      </p:grpSpPr>
      <p:sp>
        <p:nvSpPr>
          <p:cNvPr id="99" name="Google Shape;99;p61"/>
          <p:cNvSpPr txBox="1">
            <a:spLocks noGrp="1"/>
          </p:cNvSpPr>
          <p:nvPr>
            <p:ph type="title"/>
          </p:nvPr>
        </p:nvSpPr>
        <p:spPr>
          <a:xfrm>
            <a:off x="539552" y="1091852"/>
            <a:ext cx="7200900" cy="60483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100" name="Google Shape;100;p61"/>
          <p:cNvSpPr txBox="1">
            <a:spLocks noGrp="1"/>
          </p:cNvSpPr>
          <p:nvPr>
            <p:ph type="body" idx="1"/>
          </p:nvPr>
        </p:nvSpPr>
        <p:spPr>
          <a:xfrm>
            <a:off x="252413" y="1400175"/>
            <a:ext cx="4243387" cy="45608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2800" b="0" i="0" u="none" strike="noStrike" cap="none">
                <a:solidFill>
                  <a:schemeClr val="dk1"/>
                </a:solidFill>
                <a:latin typeface="Arial"/>
                <a:ea typeface="Arial"/>
                <a:cs typeface="Arial"/>
                <a:sym typeface="Arial"/>
              </a:defRPr>
            </a:lvl1pPr>
            <a:lvl2pPr marL="914400" marR="0" lvl="1"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2pPr>
            <a:lvl3pPr marL="1371600" marR="0" lvl="2" indent="-445769"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3pPr>
            <a:lvl4pPr marL="1828800" marR="0" lvl="3"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4pPr>
            <a:lvl5pPr marL="2286000" marR="0" lvl="4"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5pPr>
            <a:lvl6pPr marL="2743200" marR="0" lvl="5"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6pPr>
            <a:lvl7pPr marL="3200400" marR="0" lvl="6"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7pPr>
            <a:lvl8pPr marL="3657600" marR="0" lvl="7"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8pPr>
            <a:lvl9pPr marL="4114800" marR="0" lvl="8"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9pPr>
          </a:lstStyle>
          <a:p>
            <a:endParaRPr/>
          </a:p>
        </p:txBody>
      </p:sp>
      <p:sp>
        <p:nvSpPr>
          <p:cNvPr id="101" name="Google Shape;101;p61"/>
          <p:cNvSpPr txBox="1">
            <a:spLocks noGrp="1"/>
          </p:cNvSpPr>
          <p:nvPr>
            <p:ph type="body" idx="2"/>
          </p:nvPr>
        </p:nvSpPr>
        <p:spPr>
          <a:xfrm>
            <a:off x="4648200" y="1400175"/>
            <a:ext cx="4244975" cy="45608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2800" b="0" i="0" u="none" strike="noStrike" cap="none">
                <a:solidFill>
                  <a:schemeClr val="dk1"/>
                </a:solidFill>
                <a:latin typeface="Arial"/>
                <a:ea typeface="Arial"/>
                <a:cs typeface="Arial"/>
                <a:sym typeface="Arial"/>
              </a:defRPr>
            </a:lvl1pPr>
            <a:lvl2pPr marL="914400" marR="0" lvl="1"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2pPr>
            <a:lvl3pPr marL="1371600" marR="0" lvl="2" indent="-445769"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3pPr>
            <a:lvl4pPr marL="1828800" marR="0" lvl="3"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4pPr>
            <a:lvl5pPr marL="2286000" marR="0" lvl="4"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5pPr>
            <a:lvl6pPr marL="2743200" marR="0" lvl="5"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6pPr>
            <a:lvl7pPr marL="3200400" marR="0" lvl="6"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7pPr>
            <a:lvl8pPr marL="3657600" marR="0" lvl="7"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8pPr>
            <a:lvl9pPr marL="4114800" marR="0" lvl="8"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102"/>
        <p:cNvGrpSpPr/>
        <p:nvPr/>
      </p:nvGrpSpPr>
      <p:grpSpPr>
        <a:xfrm>
          <a:off x="0" y="0"/>
          <a:ext cx="0" cy="0"/>
          <a:chOff x="0" y="0"/>
          <a:chExt cx="0" cy="0"/>
        </a:xfrm>
      </p:grpSpPr>
      <p:sp>
        <p:nvSpPr>
          <p:cNvPr id="103" name="Google Shape;103;p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104" name="Google Shape;104;p6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675"/>
              </a:spcBef>
              <a:spcAft>
                <a:spcPts val="0"/>
              </a:spcAft>
              <a:buClr>
                <a:schemeClr val="dk1"/>
              </a:buClr>
              <a:buSzPts val="4104"/>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1675"/>
              </a:spcBef>
              <a:spcAft>
                <a:spcPts val="0"/>
              </a:spcAft>
              <a:buClr>
                <a:srgbClr val="202261"/>
              </a:buClr>
              <a:buSzPts val="3420"/>
              <a:buFont typeface="Arial"/>
              <a:buNone/>
              <a:defRPr sz="2000" b="1" i="0" u="none" strike="noStrike" cap="none">
                <a:solidFill>
                  <a:srgbClr val="202261"/>
                </a:solidFill>
                <a:latin typeface="Arial"/>
                <a:ea typeface="Arial"/>
                <a:cs typeface="Arial"/>
                <a:sym typeface="Arial"/>
              </a:defRPr>
            </a:lvl2pPr>
            <a:lvl3pPr marL="1371600" marR="0" lvl="2" indent="-228600" algn="l" rtl="0">
              <a:spcBef>
                <a:spcPts val="1675"/>
              </a:spcBef>
              <a:spcAft>
                <a:spcPts val="0"/>
              </a:spcAft>
              <a:buClr>
                <a:srgbClr val="202261"/>
              </a:buClr>
              <a:buSzPts val="3078"/>
              <a:buFont typeface="Arial"/>
              <a:buNone/>
              <a:defRPr sz="1800" b="1" i="0" u="none" strike="noStrike" cap="none">
                <a:solidFill>
                  <a:srgbClr val="202261"/>
                </a:solidFill>
                <a:latin typeface="Arial"/>
                <a:ea typeface="Arial"/>
                <a:cs typeface="Arial"/>
                <a:sym typeface="Arial"/>
              </a:defRPr>
            </a:lvl3pPr>
            <a:lvl4pPr marL="1828800" marR="0" lvl="3"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4pPr>
            <a:lvl5pPr marL="2286000" marR="0" lvl="4"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5pPr>
            <a:lvl6pPr marL="2743200" marR="0" lvl="5"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6pPr>
            <a:lvl7pPr marL="3200400" marR="0" lvl="6"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7pPr>
            <a:lvl8pPr marL="3657600" marR="0" lvl="7"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8pPr>
            <a:lvl9pPr marL="4114800" marR="0" lvl="8"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9pPr>
          </a:lstStyle>
          <a:p>
            <a:endParaRPr/>
          </a:p>
        </p:txBody>
      </p:sp>
      <p:sp>
        <p:nvSpPr>
          <p:cNvPr id="105" name="Google Shape;105;p6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2400" b="0" i="0" u="none" strike="noStrike" cap="none">
                <a:solidFill>
                  <a:schemeClr val="dk1"/>
                </a:solidFill>
                <a:latin typeface="Arial"/>
                <a:ea typeface="Arial"/>
                <a:cs typeface="Arial"/>
                <a:sym typeface="Arial"/>
              </a:defRPr>
            </a:lvl1pPr>
            <a:lvl2pPr marL="914400" marR="0" lvl="1" indent="-445769"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2pPr>
            <a:lvl3pPr marL="1371600" marR="0" lvl="2"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3pPr>
            <a:lvl4pPr marL="1828800" marR="0" lvl="3" indent="-402336"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4pPr>
            <a:lvl5pPr marL="2286000" marR="0" lvl="4"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5pPr>
            <a:lvl6pPr marL="2743200" marR="0" lvl="5"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6pPr>
            <a:lvl7pPr marL="3200400" marR="0" lvl="6"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7pPr>
            <a:lvl8pPr marL="3657600" marR="0" lvl="7"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8pPr>
            <a:lvl9pPr marL="4114800" marR="0" lvl="8"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9pPr>
          </a:lstStyle>
          <a:p>
            <a:endParaRPr/>
          </a:p>
        </p:txBody>
      </p:sp>
      <p:sp>
        <p:nvSpPr>
          <p:cNvPr id="106" name="Google Shape;106;p6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675"/>
              </a:spcBef>
              <a:spcAft>
                <a:spcPts val="0"/>
              </a:spcAft>
              <a:buClr>
                <a:schemeClr val="dk1"/>
              </a:buClr>
              <a:buSzPts val="4104"/>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1675"/>
              </a:spcBef>
              <a:spcAft>
                <a:spcPts val="0"/>
              </a:spcAft>
              <a:buClr>
                <a:srgbClr val="202261"/>
              </a:buClr>
              <a:buSzPts val="3420"/>
              <a:buFont typeface="Arial"/>
              <a:buNone/>
              <a:defRPr sz="2000" b="1" i="0" u="none" strike="noStrike" cap="none">
                <a:solidFill>
                  <a:srgbClr val="202261"/>
                </a:solidFill>
                <a:latin typeface="Arial"/>
                <a:ea typeface="Arial"/>
                <a:cs typeface="Arial"/>
                <a:sym typeface="Arial"/>
              </a:defRPr>
            </a:lvl2pPr>
            <a:lvl3pPr marL="1371600" marR="0" lvl="2" indent="-228600" algn="l" rtl="0">
              <a:spcBef>
                <a:spcPts val="1675"/>
              </a:spcBef>
              <a:spcAft>
                <a:spcPts val="0"/>
              </a:spcAft>
              <a:buClr>
                <a:srgbClr val="202261"/>
              </a:buClr>
              <a:buSzPts val="3078"/>
              <a:buFont typeface="Arial"/>
              <a:buNone/>
              <a:defRPr sz="1800" b="1" i="0" u="none" strike="noStrike" cap="none">
                <a:solidFill>
                  <a:srgbClr val="202261"/>
                </a:solidFill>
                <a:latin typeface="Arial"/>
                <a:ea typeface="Arial"/>
                <a:cs typeface="Arial"/>
                <a:sym typeface="Arial"/>
              </a:defRPr>
            </a:lvl3pPr>
            <a:lvl4pPr marL="1828800" marR="0" lvl="3"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4pPr>
            <a:lvl5pPr marL="2286000" marR="0" lvl="4"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5pPr>
            <a:lvl6pPr marL="2743200" marR="0" lvl="5"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6pPr>
            <a:lvl7pPr marL="3200400" marR="0" lvl="6"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7pPr>
            <a:lvl8pPr marL="3657600" marR="0" lvl="7"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8pPr>
            <a:lvl9pPr marL="4114800" marR="0" lvl="8"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9pPr>
          </a:lstStyle>
          <a:p>
            <a:endParaRPr/>
          </a:p>
        </p:txBody>
      </p:sp>
      <p:sp>
        <p:nvSpPr>
          <p:cNvPr id="107" name="Google Shape;107;p6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2400" b="0" i="0" u="none" strike="noStrike" cap="none">
                <a:solidFill>
                  <a:schemeClr val="dk1"/>
                </a:solidFill>
                <a:latin typeface="Arial"/>
                <a:ea typeface="Arial"/>
                <a:cs typeface="Arial"/>
                <a:sym typeface="Arial"/>
              </a:defRPr>
            </a:lvl1pPr>
            <a:lvl2pPr marL="914400" marR="0" lvl="1" indent="-445769"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2pPr>
            <a:lvl3pPr marL="1371600" marR="0" lvl="2"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3pPr>
            <a:lvl4pPr marL="1828800" marR="0" lvl="3" indent="-402336"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4pPr>
            <a:lvl5pPr marL="2286000" marR="0" lvl="4"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5pPr>
            <a:lvl6pPr marL="2743200" marR="0" lvl="5"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6pPr>
            <a:lvl7pPr marL="3200400" marR="0" lvl="6"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7pPr>
            <a:lvl8pPr marL="3657600" marR="0" lvl="7"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8pPr>
            <a:lvl9pPr marL="4114800" marR="0" lvl="8"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32"/>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108"/>
        <p:cNvGrpSpPr/>
        <p:nvPr/>
      </p:nvGrpSpPr>
      <p:grpSpPr>
        <a:xfrm>
          <a:off x="0" y="0"/>
          <a:ext cx="0" cy="0"/>
          <a:chOff x="0" y="0"/>
          <a:chExt cx="0" cy="0"/>
        </a:xfrm>
      </p:grpSpPr>
      <p:sp>
        <p:nvSpPr>
          <p:cNvPr id="109" name="Google Shape;109;p63"/>
          <p:cNvSpPr txBox="1">
            <a:spLocks noGrp="1"/>
          </p:cNvSpPr>
          <p:nvPr>
            <p:ph type="title"/>
          </p:nvPr>
        </p:nvSpPr>
        <p:spPr>
          <a:xfrm>
            <a:off x="539552" y="1091852"/>
            <a:ext cx="7200900" cy="60483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110"/>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Zawartość z podpisem" type="objTx">
  <p:cSld name="OBJECT_WITH_CAPTION_TEXT">
    <p:spTree>
      <p:nvGrpSpPr>
        <p:cNvPr id="1" name="Shape 111"/>
        <p:cNvGrpSpPr/>
        <p:nvPr/>
      </p:nvGrpSpPr>
      <p:grpSpPr>
        <a:xfrm>
          <a:off x="0" y="0"/>
          <a:ext cx="0" cy="0"/>
          <a:chOff x="0" y="0"/>
          <a:chExt cx="0" cy="0"/>
        </a:xfrm>
      </p:grpSpPr>
      <p:sp>
        <p:nvSpPr>
          <p:cNvPr id="112" name="Google Shape;112;p6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113" name="Google Shape;113;p6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3200" b="0" i="0" u="none" strike="noStrike" cap="none">
                <a:solidFill>
                  <a:schemeClr val="dk1"/>
                </a:solidFill>
                <a:latin typeface="Arial"/>
                <a:ea typeface="Arial"/>
                <a:cs typeface="Arial"/>
                <a:sym typeface="Arial"/>
              </a:defRPr>
            </a:lvl1pPr>
            <a:lvl2pPr marL="914400" marR="0" lvl="1" indent="-532638" algn="l" rtl="0">
              <a:spcBef>
                <a:spcPts val="1675"/>
              </a:spcBef>
              <a:spcAft>
                <a:spcPts val="0"/>
              </a:spcAft>
              <a:buClr>
                <a:srgbClr val="202261"/>
              </a:buClr>
              <a:buSzPts val="4788"/>
              <a:buFont typeface="Arial"/>
              <a:buChar char="•"/>
              <a:defRPr sz="2800" b="0" i="0" u="none" strike="noStrike" cap="none">
                <a:solidFill>
                  <a:srgbClr val="202261"/>
                </a:solidFill>
                <a:latin typeface="Arial"/>
                <a:ea typeface="Arial"/>
                <a:cs typeface="Arial"/>
                <a:sym typeface="Arial"/>
              </a:defRPr>
            </a:lvl2pPr>
            <a:lvl3pPr marL="1371600" marR="0" lvl="2"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3pPr>
            <a:lvl4pPr marL="1828800" marR="0" lvl="3" indent="-445769"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4pPr>
            <a:lvl5pPr marL="2286000" marR="0" lvl="4" indent="-445770"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5pPr>
            <a:lvl6pPr marL="2743200" marR="0" lvl="5" indent="-445770"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6pPr>
            <a:lvl7pPr marL="3200400" marR="0" lvl="6" indent="-445770"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7pPr>
            <a:lvl8pPr marL="3657600" marR="0" lvl="7" indent="-445770"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8pPr>
            <a:lvl9pPr marL="4114800" marR="0" lvl="8" indent="-445770"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9pPr>
          </a:lstStyle>
          <a:p>
            <a:endParaRPr/>
          </a:p>
        </p:txBody>
      </p:sp>
      <p:sp>
        <p:nvSpPr>
          <p:cNvPr id="114" name="Google Shape;114;p6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Clr>
                <a:schemeClr val="dk1"/>
              </a:buClr>
              <a:buSzPts val="2394"/>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1675"/>
              </a:spcBef>
              <a:spcAft>
                <a:spcPts val="0"/>
              </a:spcAft>
              <a:buClr>
                <a:srgbClr val="202261"/>
              </a:buClr>
              <a:buSzPts val="2052"/>
              <a:buFont typeface="Arial"/>
              <a:buNone/>
              <a:defRPr sz="1200" b="0" i="0" u="none" strike="noStrike" cap="none">
                <a:solidFill>
                  <a:srgbClr val="202261"/>
                </a:solidFill>
                <a:latin typeface="Arial"/>
                <a:ea typeface="Arial"/>
                <a:cs typeface="Arial"/>
                <a:sym typeface="Arial"/>
              </a:defRPr>
            </a:lvl2pPr>
            <a:lvl3pPr marL="1371600" marR="0" lvl="2" indent="-228600" algn="l" rtl="0">
              <a:spcBef>
                <a:spcPts val="1675"/>
              </a:spcBef>
              <a:spcAft>
                <a:spcPts val="0"/>
              </a:spcAft>
              <a:buClr>
                <a:srgbClr val="202261"/>
              </a:buClr>
              <a:buSzPts val="1710"/>
              <a:buFont typeface="Arial"/>
              <a:buNone/>
              <a:defRPr sz="1000" b="0" i="0" u="none" strike="noStrike" cap="none">
                <a:solidFill>
                  <a:srgbClr val="202261"/>
                </a:solidFill>
                <a:latin typeface="Arial"/>
                <a:ea typeface="Arial"/>
                <a:cs typeface="Arial"/>
                <a:sym typeface="Arial"/>
              </a:defRPr>
            </a:lvl3pPr>
            <a:lvl4pPr marL="1828800" marR="0" lvl="3"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4pPr>
            <a:lvl5pPr marL="2286000" marR="0" lvl="4"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5pPr>
            <a:lvl6pPr marL="2743200" marR="0" lvl="5"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6pPr>
            <a:lvl7pPr marL="3200400" marR="0" lvl="6"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7pPr>
            <a:lvl8pPr marL="3657600" marR="0" lvl="7"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8pPr>
            <a:lvl9pPr marL="4114800" marR="0" lvl="8"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braz z podpisem" type="picTx">
  <p:cSld name="PICTURE_WITH_CAPTION_TEXT">
    <p:spTree>
      <p:nvGrpSpPr>
        <p:cNvPr id="1" name="Shape 115"/>
        <p:cNvGrpSpPr/>
        <p:nvPr/>
      </p:nvGrpSpPr>
      <p:grpSpPr>
        <a:xfrm>
          <a:off x="0" y="0"/>
          <a:ext cx="0" cy="0"/>
          <a:chOff x="0" y="0"/>
          <a:chExt cx="0" cy="0"/>
        </a:xfrm>
      </p:grpSpPr>
      <p:sp>
        <p:nvSpPr>
          <p:cNvPr id="116" name="Google Shape;116;p6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117" name="Google Shape;117;p6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1675"/>
              </a:spcBef>
              <a:spcAft>
                <a:spcPts val="0"/>
              </a:spcAft>
              <a:buClr>
                <a:schemeClr val="dk1"/>
              </a:buClr>
              <a:buSzPts val="5472"/>
              <a:buFont typeface="Arial"/>
              <a:buNone/>
              <a:defRPr sz="3200" b="0" i="0" u="none" strike="noStrike" cap="none">
                <a:solidFill>
                  <a:schemeClr val="dk1"/>
                </a:solidFill>
                <a:latin typeface="Arial"/>
                <a:ea typeface="Arial"/>
                <a:cs typeface="Arial"/>
                <a:sym typeface="Arial"/>
              </a:defRPr>
            </a:lvl1pPr>
            <a:lvl2pPr marR="0" lvl="1" algn="l" rtl="0">
              <a:spcBef>
                <a:spcPts val="1675"/>
              </a:spcBef>
              <a:spcAft>
                <a:spcPts val="0"/>
              </a:spcAft>
              <a:buClr>
                <a:srgbClr val="202261"/>
              </a:buClr>
              <a:buSzPts val="4788"/>
              <a:buFont typeface="Arial"/>
              <a:buNone/>
              <a:defRPr sz="2800" b="0" i="0" u="none" strike="noStrike" cap="none">
                <a:solidFill>
                  <a:srgbClr val="202261"/>
                </a:solidFill>
                <a:latin typeface="Arial"/>
                <a:ea typeface="Arial"/>
                <a:cs typeface="Arial"/>
                <a:sym typeface="Arial"/>
              </a:defRPr>
            </a:lvl2pPr>
            <a:lvl3pPr marR="0" lvl="2" algn="l"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3pPr>
            <a:lvl4pPr marR="0" lvl="3" algn="l" rtl="0">
              <a:spcBef>
                <a:spcPts val="1675"/>
              </a:spcBef>
              <a:spcAft>
                <a:spcPts val="0"/>
              </a:spcAft>
              <a:buClr>
                <a:srgbClr val="202261"/>
              </a:buClr>
              <a:buSzPts val="3420"/>
              <a:buFont typeface="Arial"/>
              <a:buNone/>
              <a:defRPr sz="2000" b="0" i="0" u="none" strike="noStrike" cap="none">
                <a:solidFill>
                  <a:srgbClr val="202261"/>
                </a:solidFill>
                <a:latin typeface="Arial"/>
                <a:ea typeface="Arial"/>
                <a:cs typeface="Arial"/>
                <a:sym typeface="Arial"/>
              </a:defRPr>
            </a:lvl4pPr>
            <a:lvl5pPr marR="0" lvl="4" algn="l" rtl="0">
              <a:spcBef>
                <a:spcPts val="1675"/>
              </a:spcBef>
              <a:spcAft>
                <a:spcPts val="0"/>
              </a:spcAft>
              <a:buClr>
                <a:srgbClr val="202261"/>
              </a:buClr>
              <a:buSzPts val="3420"/>
              <a:buFont typeface="Arial"/>
              <a:buNone/>
              <a:defRPr sz="2000" b="0" i="0" u="none" strike="noStrike" cap="none">
                <a:solidFill>
                  <a:srgbClr val="202261"/>
                </a:solidFill>
                <a:latin typeface="Arial"/>
                <a:ea typeface="Arial"/>
                <a:cs typeface="Arial"/>
                <a:sym typeface="Arial"/>
              </a:defRPr>
            </a:lvl5pPr>
            <a:lvl6pPr marR="0" lvl="5" algn="l" rtl="0">
              <a:spcBef>
                <a:spcPts val="1675"/>
              </a:spcBef>
              <a:spcAft>
                <a:spcPts val="0"/>
              </a:spcAft>
              <a:buClr>
                <a:srgbClr val="202261"/>
              </a:buClr>
              <a:buSzPts val="3420"/>
              <a:buFont typeface="Arial"/>
              <a:buNone/>
              <a:defRPr sz="2000" b="0" i="0" u="none" strike="noStrike" cap="none">
                <a:solidFill>
                  <a:srgbClr val="202261"/>
                </a:solidFill>
                <a:latin typeface="Arial"/>
                <a:ea typeface="Arial"/>
                <a:cs typeface="Arial"/>
                <a:sym typeface="Arial"/>
              </a:defRPr>
            </a:lvl6pPr>
            <a:lvl7pPr marR="0" lvl="6" algn="l" rtl="0">
              <a:spcBef>
                <a:spcPts val="1675"/>
              </a:spcBef>
              <a:spcAft>
                <a:spcPts val="0"/>
              </a:spcAft>
              <a:buClr>
                <a:srgbClr val="202261"/>
              </a:buClr>
              <a:buSzPts val="3420"/>
              <a:buFont typeface="Arial"/>
              <a:buNone/>
              <a:defRPr sz="2000" b="0" i="0" u="none" strike="noStrike" cap="none">
                <a:solidFill>
                  <a:srgbClr val="202261"/>
                </a:solidFill>
                <a:latin typeface="Arial"/>
                <a:ea typeface="Arial"/>
                <a:cs typeface="Arial"/>
                <a:sym typeface="Arial"/>
              </a:defRPr>
            </a:lvl7pPr>
            <a:lvl8pPr marR="0" lvl="7" algn="l" rtl="0">
              <a:spcBef>
                <a:spcPts val="1675"/>
              </a:spcBef>
              <a:spcAft>
                <a:spcPts val="0"/>
              </a:spcAft>
              <a:buClr>
                <a:srgbClr val="202261"/>
              </a:buClr>
              <a:buSzPts val="3420"/>
              <a:buFont typeface="Arial"/>
              <a:buNone/>
              <a:defRPr sz="2000" b="0" i="0" u="none" strike="noStrike" cap="none">
                <a:solidFill>
                  <a:srgbClr val="202261"/>
                </a:solidFill>
                <a:latin typeface="Arial"/>
                <a:ea typeface="Arial"/>
                <a:cs typeface="Arial"/>
                <a:sym typeface="Arial"/>
              </a:defRPr>
            </a:lvl8pPr>
            <a:lvl9pPr marR="0" lvl="8" algn="l" rtl="0">
              <a:spcBef>
                <a:spcPts val="1675"/>
              </a:spcBef>
              <a:spcAft>
                <a:spcPts val="0"/>
              </a:spcAft>
              <a:buClr>
                <a:srgbClr val="202261"/>
              </a:buClr>
              <a:buSzPts val="3420"/>
              <a:buFont typeface="Arial"/>
              <a:buNone/>
              <a:defRPr sz="2000" b="0" i="0" u="none" strike="noStrike" cap="none">
                <a:solidFill>
                  <a:srgbClr val="202261"/>
                </a:solidFill>
                <a:latin typeface="Arial"/>
                <a:ea typeface="Arial"/>
                <a:cs typeface="Arial"/>
                <a:sym typeface="Arial"/>
              </a:defRPr>
            </a:lvl9pPr>
          </a:lstStyle>
          <a:p>
            <a:endParaRPr/>
          </a:p>
        </p:txBody>
      </p:sp>
      <p:sp>
        <p:nvSpPr>
          <p:cNvPr id="118" name="Google Shape;118;p6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Clr>
                <a:schemeClr val="dk1"/>
              </a:buClr>
              <a:buSzPts val="2394"/>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1675"/>
              </a:spcBef>
              <a:spcAft>
                <a:spcPts val="0"/>
              </a:spcAft>
              <a:buClr>
                <a:srgbClr val="202261"/>
              </a:buClr>
              <a:buSzPts val="2052"/>
              <a:buFont typeface="Arial"/>
              <a:buNone/>
              <a:defRPr sz="1200" b="0" i="0" u="none" strike="noStrike" cap="none">
                <a:solidFill>
                  <a:srgbClr val="202261"/>
                </a:solidFill>
                <a:latin typeface="Arial"/>
                <a:ea typeface="Arial"/>
                <a:cs typeface="Arial"/>
                <a:sym typeface="Arial"/>
              </a:defRPr>
            </a:lvl2pPr>
            <a:lvl3pPr marL="1371600" marR="0" lvl="2" indent="-228600" algn="l" rtl="0">
              <a:spcBef>
                <a:spcPts val="1675"/>
              </a:spcBef>
              <a:spcAft>
                <a:spcPts val="0"/>
              </a:spcAft>
              <a:buClr>
                <a:srgbClr val="202261"/>
              </a:buClr>
              <a:buSzPts val="1710"/>
              <a:buFont typeface="Arial"/>
              <a:buNone/>
              <a:defRPr sz="1000" b="0" i="0" u="none" strike="noStrike" cap="none">
                <a:solidFill>
                  <a:srgbClr val="202261"/>
                </a:solidFill>
                <a:latin typeface="Arial"/>
                <a:ea typeface="Arial"/>
                <a:cs typeface="Arial"/>
                <a:sym typeface="Arial"/>
              </a:defRPr>
            </a:lvl3pPr>
            <a:lvl4pPr marL="1828800" marR="0" lvl="3"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4pPr>
            <a:lvl5pPr marL="2286000" marR="0" lvl="4"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5pPr>
            <a:lvl6pPr marL="2743200" marR="0" lvl="5"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6pPr>
            <a:lvl7pPr marL="3200400" marR="0" lvl="6"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7pPr>
            <a:lvl8pPr marL="3657600" marR="0" lvl="7"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8pPr>
            <a:lvl9pPr marL="4114800" marR="0" lvl="8"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119"/>
        <p:cNvGrpSpPr/>
        <p:nvPr/>
      </p:nvGrpSpPr>
      <p:grpSpPr>
        <a:xfrm>
          <a:off x="0" y="0"/>
          <a:ext cx="0" cy="0"/>
          <a:chOff x="0" y="0"/>
          <a:chExt cx="0" cy="0"/>
        </a:xfrm>
      </p:grpSpPr>
      <p:sp>
        <p:nvSpPr>
          <p:cNvPr id="120" name="Google Shape;120;p67"/>
          <p:cNvSpPr txBox="1">
            <a:spLocks noGrp="1"/>
          </p:cNvSpPr>
          <p:nvPr>
            <p:ph type="title"/>
          </p:nvPr>
        </p:nvSpPr>
        <p:spPr>
          <a:xfrm>
            <a:off x="539552" y="1091852"/>
            <a:ext cx="7200900" cy="60483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121" name="Google Shape;121;p67"/>
          <p:cNvSpPr txBox="1">
            <a:spLocks noGrp="1"/>
          </p:cNvSpPr>
          <p:nvPr>
            <p:ph type="body" idx="1"/>
          </p:nvPr>
        </p:nvSpPr>
        <p:spPr>
          <a:xfrm rot="5400000">
            <a:off x="1613693" y="704056"/>
            <a:ext cx="300038" cy="24479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2pPr>
            <a:lvl3pPr marL="1371600" marR="0" lvl="2"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3pPr>
            <a:lvl4pPr marL="1828800" marR="0" lvl="3"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4pPr>
            <a:lvl5pPr marL="2286000" marR="0" lvl="4"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5pPr>
            <a:lvl6pPr marL="2743200" marR="0" lvl="5"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6pPr>
            <a:lvl7pPr marL="3200400" marR="0" lvl="6"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7pPr>
            <a:lvl8pPr marL="3657600" marR="0" lvl="7"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8pPr>
            <a:lvl9pPr marL="4114800" marR="0" lvl="8" indent="-489203"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122"/>
        <p:cNvGrpSpPr/>
        <p:nvPr/>
      </p:nvGrpSpPr>
      <p:grpSpPr>
        <a:xfrm>
          <a:off x="0" y="0"/>
          <a:ext cx="0" cy="0"/>
          <a:chOff x="0" y="0"/>
          <a:chExt cx="0" cy="0"/>
        </a:xfrm>
      </p:grpSpPr>
      <p:sp>
        <p:nvSpPr>
          <p:cNvPr id="123" name="Google Shape;123;p68"/>
          <p:cNvSpPr txBox="1">
            <a:spLocks noGrp="1"/>
          </p:cNvSpPr>
          <p:nvPr>
            <p:ph type="title"/>
          </p:nvPr>
        </p:nvSpPr>
        <p:spPr>
          <a:xfrm rot="5400000">
            <a:off x="4922838" y="1990726"/>
            <a:ext cx="5781675" cy="2159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124" name="Google Shape;124;p68"/>
          <p:cNvSpPr txBox="1">
            <a:spLocks noGrp="1"/>
          </p:cNvSpPr>
          <p:nvPr>
            <p:ph type="body" idx="1"/>
          </p:nvPr>
        </p:nvSpPr>
        <p:spPr>
          <a:xfrm rot="5400000">
            <a:off x="526257" y="-94455"/>
            <a:ext cx="5781675" cy="63293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2pPr>
            <a:lvl3pPr marL="1371600" marR="0" lvl="2"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3pPr>
            <a:lvl4pPr marL="1828800" marR="0" lvl="3"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4pPr>
            <a:lvl5pPr marL="2286000" marR="0" lvl="4"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5pPr>
            <a:lvl6pPr marL="2743200" marR="0" lvl="5"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6pPr>
            <a:lvl7pPr marL="3200400" marR="0" lvl="6"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7pPr>
            <a:lvl8pPr marL="3657600" marR="0" lvl="7"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8pPr>
            <a:lvl9pPr marL="4114800" marR="0" lvl="8" indent="-489203"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33"/>
        <p:cNvGrpSpPr/>
        <p:nvPr/>
      </p:nvGrpSpPr>
      <p:grpSpPr>
        <a:xfrm>
          <a:off x="0" y="0"/>
          <a:ext cx="0" cy="0"/>
          <a:chOff x="0" y="0"/>
          <a:chExt cx="0" cy="0"/>
        </a:xfrm>
      </p:grpSpPr>
      <p:sp>
        <p:nvSpPr>
          <p:cNvPr id="134" name="Google Shape;134;p5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1">
                <a:solidFill>
                  <a:schemeClr val="lt1"/>
                </a:solidFill>
                <a:latin typeface="Arial"/>
                <a:ea typeface="Arial"/>
                <a:cs typeface="Arial"/>
                <a:sym typeface="Arial"/>
              </a:defRPr>
            </a:lvl1pPr>
            <a:lvl2pPr marR="0" lvl="1" algn="l" rtl="0">
              <a:spcBef>
                <a:spcPts val="0"/>
              </a:spcBef>
              <a:spcAft>
                <a:spcPts val="0"/>
              </a:spcAft>
              <a:buSzPts val="1400"/>
              <a:buNone/>
              <a:defRPr sz="10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0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0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0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0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0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0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000" b="1" i="0" u="none" strike="noStrike" cap="none">
                <a:solidFill>
                  <a:schemeClr val="lt1"/>
                </a:solidFill>
                <a:latin typeface="Arial"/>
                <a:ea typeface="Arial"/>
                <a:cs typeface="Arial"/>
                <a:sym typeface="Arial"/>
              </a:defRPr>
            </a:lvl9pPr>
          </a:lstStyle>
          <a:p>
            <a:endParaRPr/>
          </a:p>
        </p:txBody>
      </p:sp>
      <p:sp>
        <p:nvSpPr>
          <p:cNvPr id="135" name="Google Shape;135;p5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1">
                <a:solidFill>
                  <a:schemeClr val="lt1"/>
                </a:solidFill>
                <a:latin typeface="Arial"/>
                <a:ea typeface="Arial"/>
                <a:cs typeface="Arial"/>
                <a:sym typeface="Arial"/>
              </a:defRPr>
            </a:lvl1pPr>
            <a:lvl2pPr marR="0" lvl="1" algn="l" rtl="0">
              <a:spcBef>
                <a:spcPts val="0"/>
              </a:spcBef>
              <a:spcAft>
                <a:spcPts val="0"/>
              </a:spcAft>
              <a:buSzPts val="1400"/>
              <a:buNone/>
              <a:defRPr sz="10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0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0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0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0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0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0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000" b="1" i="0" u="none" strike="noStrike" cap="none">
                <a:solidFill>
                  <a:schemeClr val="lt1"/>
                </a:solidFill>
                <a:latin typeface="Arial"/>
                <a:ea typeface="Arial"/>
                <a:cs typeface="Arial"/>
                <a:sym typeface="Arial"/>
              </a:defRPr>
            </a:lvl9pPr>
          </a:lstStyle>
          <a:p>
            <a:endParaRPr/>
          </a:p>
        </p:txBody>
      </p:sp>
      <p:sp>
        <p:nvSpPr>
          <p:cNvPr id="136" name="Google Shape;136;p5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000" b="1">
                <a:solidFill>
                  <a:schemeClr val="lt1"/>
                </a:solidFill>
                <a:latin typeface="Arial"/>
                <a:ea typeface="Arial"/>
                <a:cs typeface="Arial"/>
                <a:sym typeface="Arial"/>
              </a:defRPr>
            </a:lvl1pPr>
            <a:lvl2pPr marL="0" marR="0" lvl="1" indent="0" algn="l" rtl="0">
              <a:spcBef>
                <a:spcPts val="0"/>
              </a:spcBef>
              <a:spcAft>
                <a:spcPts val="0"/>
              </a:spcAft>
              <a:buNone/>
              <a:defRPr sz="1000" b="1">
                <a:solidFill>
                  <a:schemeClr val="lt1"/>
                </a:solidFill>
                <a:latin typeface="Arial"/>
                <a:ea typeface="Arial"/>
                <a:cs typeface="Arial"/>
                <a:sym typeface="Arial"/>
              </a:defRPr>
            </a:lvl2pPr>
            <a:lvl3pPr marL="0" marR="0" lvl="2" indent="0" algn="l" rtl="0">
              <a:spcBef>
                <a:spcPts val="0"/>
              </a:spcBef>
              <a:spcAft>
                <a:spcPts val="0"/>
              </a:spcAft>
              <a:buNone/>
              <a:defRPr sz="1000" b="1">
                <a:solidFill>
                  <a:schemeClr val="lt1"/>
                </a:solidFill>
                <a:latin typeface="Arial"/>
                <a:ea typeface="Arial"/>
                <a:cs typeface="Arial"/>
                <a:sym typeface="Arial"/>
              </a:defRPr>
            </a:lvl3pPr>
            <a:lvl4pPr marL="0" marR="0" lvl="3" indent="0" algn="l" rtl="0">
              <a:spcBef>
                <a:spcPts val="0"/>
              </a:spcBef>
              <a:spcAft>
                <a:spcPts val="0"/>
              </a:spcAft>
              <a:buNone/>
              <a:defRPr sz="1000" b="1">
                <a:solidFill>
                  <a:schemeClr val="lt1"/>
                </a:solidFill>
                <a:latin typeface="Arial"/>
                <a:ea typeface="Arial"/>
                <a:cs typeface="Arial"/>
                <a:sym typeface="Arial"/>
              </a:defRPr>
            </a:lvl4pPr>
            <a:lvl5pPr marL="0" marR="0" lvl="4" indent="0" algn="l" rtl="0">
              <a:spcBef>
                <a:spcPts val="0"/>
              </a:spcBef>
              <a:spcAft>
                <a:spcPts val="0"/>
              </a:spcAft>
              <a:buNone/>
              <a:defRPr sz="1000" b="1">
                <a:solidFill>
                  <a:schemeClr val="lt1"/>
                </a:solidFill>
                <a:latin typeface="Arial"/>
                <a:ea typeface="Arial"/>
                <a:cs typeface="Arial"/>
                <a:sym typeface="Arial"/>
              </a:defRPr>
            </a:lvl5pPr>
            <a:lvl6pPr marL="0" marR="0" lvl="5" indent="0" algn="l" rtl="0">
              <a:spcBef>
                <a:spcPts val="0"/>
              </a:spcBef>
              <a:spcAft>
                <a:spcPts val="0"/>
              </a:spcAft>
              <a:buNone/>
              <a:defRPr sz="1000" b="1">
                <a:solidFill>
                  <a:schemeClr val="lt1"/>
                </a:solidFill>
                <a:latin typeface="Arial"/>
                <a:ea typeface="Arial"/>
                <a:cs typeface="Arial"/>
                <a:sym typeface="Arial"/>
              </a:defRPr>
            </a:lvl6pPr>
            <a:lvl7pPr marL="0" marR="0" lvl="6" indent="0" algn="l" rtl="0">
              <a:spcBef>
                <a:spcPts val="0"/>
              </a:spcBef>
              <a:spcAft>
                <a:spcPts val="0"/>
              </a:spcAft>
              <a:buNone/>
              <a:defRPr sz="1000" b="1">
                <a:solidFill>
                  <a:schemeClr val="lt1"/>
                </a:solidFill>
                <a:latin typeface="Arial"/>
                <a:ea typeface="Arial"/>
                <a:cs typeface="Arial"/>
                <a:sym typeface="Arial"/>
              </a:defRPr>
            </a:lvl7pPr>
            <a:lvl8pPr marL="0" marR="0" lvl="7" indent="0" algn="l" rtl="0">
              <a:spcBef>
                <a:spcPts val="0"/>
              </a:spcBef>
              <a:spcAft>
                <a:spcPts val="0"/>
              </a:spcAft>
              <a:buNone/>
              <a:defRPr sz="1000" b="1">
                <a:solidFill>
                  <a:schemeClr val="lt1"/>
                </a:solidFill>
                <a:latin typeface="Arial"/>
                <a:ea typeface="Arial"/>
                <a:cs typeface="Arial"/>
                <a:sym typeface="Arial"/>
              </a:defRPr>
            </a:lvl8pPr>
            <a:lvl9pPr marL="0" marR="0" lvl="8" indent="0" algn="l" rtl="0">
              <a:spcBef>
                <a:spcPts val="0"/>
              </a:spcBef>
              <a:spcAft>
                <a:spcPts val="0"/>
              </a:spcAft>
              <a:buNone/>
              <a:defRPr sz="1000" b="1">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33"/>
        <p:cNvGrpSpPr/>
        <p:nvPr/>
      </p:nvGrpSpPr>
      <p:grpSpPr>
        <a:xfrm>
          <a:off x="0" y="0"/>
          <a:ext cx="0" cy="0"/>
          <a:chOff x="0" y="0"/>
          <a:chExt cx="0" cy="0"/>
        </a:xfrm>
      </p:grpSpPr>
      <p:sp>
        <p:nvSpPr>
          <p:cNvPr id="34" name="Google Shape;34;p43"/>
          <p:cNvSpPr txBox="1">
            <a:spLocks noGrp="1"/>
          </p:cNvSpPr>
          <p:nvPr>
            <p:ph type="title"/>
          </p:nvPr>
        </p:nvSpPr>
        <p:spPr>
          <a:xfrm>
            <a:off x="539552" y="1091852"/>
            <a:ext cx="7200900" cy="60483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35" name="Google Shape;35;p43"/>
          <p:cNvSpPr txBox="1">
            <a:spLocks noGrp="1"/>
          </p:cNvSpPr>
          <p:nvPr>
            <p:ph type="body" idx="1"/>
          </p:nvPr>
        </p:nvSpPr>
        <p:spPr>
          <a:xfrm>
            <a:off x="252413" y="1400175"/>
            <a:ext cx="4243387" cy="45608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2800" b="0" i="0" u="none" strike="noStrike" cap="none">
                <a:solidFill>
                  <a:schemeClr val="dk1"/>
                </a:solidFill>
                <a:latin typeface="Arial"/>
                <a:ea typeface="Arial"/>
                <a:cs typeface="Arial"/>
                <a:sym typeface="Arial"/>
              </a:defRPr>
            </a:lvl1pPr>
            <a:lvl2pPr marL="914400" marR="0" lvl="1"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2pPr>
            <a:lvl3pPr marL="1371600" marR="0" lvl="2" indent="-445769"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3pPr>
            <a:lvl4pPr marL="1828800" marR="0" lvl="3"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4pPr>
            <a:lvl5pPr marL="2286000" marR="0" lvl="4"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5pPr>
            <a:lvl6pPr marL="2743200" marR="0" lvl="5"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6pPr>
            <a:lvl7pPr marL="3200400" marR="0" lvl="6"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7pPr>
            <a:lvl8pPr marL="3657600" marR="0" lvl="7"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8pPr>
            <a:lvl9pPr marL="4114800" marR="0" lvl="8"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9pPr>
          </a:lstStyle>
          <a:p>
            <a:endParaRPr/>
          </a:p>
        </p:txBody>
      </p:sp>
      <p:sp>
        <p:nvSpPr>
          <p:cNvPr id="36" name="Google Shape;36;p43"/>
          <p:cNvSpPr txBox="1">
            <a:spLocks noGrp="1"/>
          </p:cNvSpPr>
          <p:nvPr>
            <p:ph type="body" idx="2"/>
          </p:nvPr>
        </p:nvSpPr>
        <p:spPr>
          <a:xfrm>
            <a:off x="4648200" y="1400175"/>
            <a:ext cx="4244975" cy="45608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2800" b="0" i="0" u="none" strike="noStrike" cap="none">
                <a:solidFill>
                  <a:schemeClr val="dk1"/>
                </a:solidFill>
                <a:latin typeface="Arial"/>
                <a:ea typeface="Arial"/>
                <a:cs typeface="Arial"/>
                <a:sym typeface="Arial"/>
              </a:defRPr>
            </a:lvl1pPr>
            <a:lvl2pPr marL="914400" marR="0" lvl="1"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2pPr>
            <a:lvl3pPr marL="1371600" marR="0" lvl="2" indent="-445769"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3pPr>
            <a:lvl4pPr marL="1828800" marR="0" lvl="3"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4pPr>
            <a:lvl5pPr marL="2286000" marR="0" lvl="4"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5pPr>
            <a:lvl6pPr marL="2743200" marR="0" lvl="5"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6pPr>
            <a:lvl7pPr marL="3200400" marR="0" lvl="6"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7pPr>
            <a:lvl8pPr marL="3657600" marR="0" lvl="7"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8pPr>
            <a:lvl9pPr marL="4114800" marR="0" lvl="8"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ajd tytułowy" type="title">
  <p:cSld name="TITLE">
    <p:spTree>
      <p:nvGrpSpPr>
        <p:cNvPr id="1" name="Shape 37"/>
        <p:cNvGrpSpPr/>
        <p:nvPr/>
      </p:nvGrpSpPr>
      <p:grpSpPr>
        <a:xfrm>
          <a:off x="0" y="0"/>
          <a:ext cx="0" cy="0"/>
          <a:chOff x="0" y="0"/>
          <a:chExt cx="0" cy="0"/>
        </a:xfrm>
      </p:grpSpPr>
      <p:sp>
        <p:nvSpPr>
          <p:cNvPr id="38" name="Google Shape;38;p5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39" name="Google Shape;39;p5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1675"/>
              </a:spcBef>
              <a:spcAft>
                <a:spcPts val="0"/>
              </a:spcAft>
              <a:buClr>
                <a:schemeClr val="dk1"/>
              </a:buClr>
              <a:buSzPts val="1881"/>
              <a:buFont typeface="Arial"/>
              <a:buNone/>
              <a:defRPr sz="1100" b="0" i="0" u="none" strike="noStrike" cap="none">
                <a:solidFill>
                  <a:schemeClr val="dk1"/>
                </a:solidFill>
                <a:latin typeface="Arial"/>
                <a:ea typeface="Arial"/>
                <a:cs typeface="Arial"/>
                <a:sym typeface="Arial"/>
              </a:defRPr>
            </a:lvl1pPr>
            <a:lvl2pPr marR="0" lvl="1"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2pPr>
            <a:lvl3pPr marR="0" lvl="2"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3pPr>
            <a:lvl4pPr marR="0" lvl="3"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4pPr>
            <a:lvl5pPr marR="0" lvl="4"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5pPr>
            <a:lvl6pPr marR="0" lvl="5"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6pPr>
            <a:lvl7pPr marR="0" lvl="6"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7pPr>
            <a:lvl8pPr marR="0" lvl="7"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8pPr>
            <a:lvl9pPr marR="0" lvl="8" algn="ctr" rtl="0">
              <a:spcBef>
                <a:spcPts val="1675"/>
              </a:spcBef>
              <a:spcAft>
                <a:spcPts val="0"/>
              </a:spcAft>
              <a:buClr>
                <a:srgbClr val="202261"/>
              </a:buClr>
              <a:buSzPts val="4104"/>
              <a:buFont typeface="Arial"/>
              <a:buNone/>
              <a:defRPr sz="24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ytuł i zawartość" type="obj">
  <p:cSld name="OBJECT">
    <p:spTree>
      <p:nvGrpSpPr>
        <p:cNvPr id="1" name="Shape 40"/>
        <p:cNvGrpSpPr/>
        <p:nvPr/>
      </p:nvGrpSpPr>
      <p:grpSpPr>
        <a:xfrm>
          <a:off x="0" y="0"/>
          <a:ext cx="0" cy="0"/>
          <a:chOff x="0" y="0"/>
          <a:chExt cx="0" cy="0"/>
        </a:xfrm>
      </p:grpSpPr>
      <p:sp>
        <p:nvSpPr>
          <p:cNvPr id="41" name="Google Shape;41;p52"/>
          <p:cNvSpPr txBox="1">
            <a:spLocks noGrp="1"/>
          </p:cNvSpPr>
          <p:nvPr>
            <p:ph type="title"/>
          </p:nvPr>
        </p:nvSpPr>
        <p:spPr>
          <a:xfrm>
            <a:off x="539552" y="1091852"/>
            <a:ext cx="7200900" cy="60483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42" name="Google Shape;42;p52"/>
          <p:cNvSpPr txBox="1">
            <a:spLocks noGrp="1"/>
          </p:cNvSpPr>
          <p:nvPr>
            <p:ph type="body" idx="1"/>
          </p:nvPr>
        </p:nvSpPr>
        <p:spPr>
          <a:xfrm>
            <a:off x="539750" y="1778000"/>
            <a:ext cx="2447925" cy="3000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2pPr>
            <a:lvl3pPr marL="1371600" marR="0" lvl="2"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3pPr>
            <a:lvl4pPr marL="1828800" marR="0" lvl="3"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4pPr>
            <a:lvl5pPr marL="2286000" marR="0" lvl="4"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5pPr>
            <a:lvl6pPr marL="2743200" marR="0" lvl="5"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6pPr>
            <a:lvl7pPr marL="3200400" marR="0" lvl="6"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7pPr>
            <a:lvl8pPr marL="3657600" marR="0" lvl="7"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8pPr>
            <a:lvl9pPr marL="4114800" marR="0" lvl="8" indent="-489203"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agłówek sekcji" type="secHead">
  <p:cSld name="SECTION_HEADER">
    <p:spTree>
      <p:nvGrpSpPr>
        <p:cNvPr id="1" name="Shape 43"/>
        <p:cNvGrpSpPr/>
        <p:nvPr/>
      </p:nvGrpSpPr>
      <p:grpSpPr>
        <a:xfrm>
          <a:off x="0" y="0"/>
          <a:ext cx="0" cy="0"/>
          <a:chOff x="0" y="0"/>
          <a:chExt cx="0" cy="0"/>
        </a:xfrm>
      </p:grpSpPr>
      <p:sp>
        <p:nvSpPr>
          <p:cNvPr id="44" name="Google Shape;44;p5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45" name="Google Shape;45;p5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675"/>
              </a:spcBef>
              <a:spcAft>
                <a:spcPts val="0"/>
              </a:spcAft>
              <a:buClr>
                <a:schemeClr val="dk1"/>
              </a:buClr>
              <a:buSzPts val="342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1675"/>
              </a:spcBef>
              <a:spcAft>
                <a:spcPts val="0"/>
              </a:spcAft>
              <a:buClr>
                <a:srgbClr val="202261"/>
              </a:buClr>
              <a:buSzPts val="3078"/>
              <a:buFont typeface="Arial"/>
              <a:buNone/>
              <a:defRPr sz="1800" b="0" i="0" u="none" strike="noStrike" cap="none">
                <a:solidFill>
                  <a:srgbClr val="202261"/>
                </a:solidFill>
                <a:latin typeface="Arial"/>
                <a:ea typeface="Arial"/>
                <a:cs typeface="Arial"/>
                <a:sym typeface="Arial"/>
              </a:defRPr>
            </a:lvl2pPr>
            <a:lvl3pPr marL="1371600" marR="0" lvl="2" indent="-228600" algn="l" rtl="0">
              <a:spcBef>
                <a:spcPts val="1675"/>
              </a:spcBef>
              <a:spcAft>
                <a:spcPts val="0"/>
              </a:spcAft>
              <a:buClr>
                <a:srgbClr val="202261"/>
              </a:buClr>
              <a:buSzPts val="2736"/>
              <a:buFont typeface="Arial"/>
              <a:buNone/>
              <a:defRPr sz="1600" b="0" i="0" u="none" strike="noStrike" cap="none">
                <a:solidFill>
                  <a:srgbClr val="202261"/>
                </a:solidFill>
                <a:latin typeface="Arial"/>
                <a:ea typeface="Arial"/>
                <a:cs typeface="Arial"/>
                <a:sym typeface="Arial"/>
              </a:defRPr>
            </a:lvl3pPr>
            <a:lvl4pPr marL="1828800" marR="0" lvl="3" indent="-228600" algn="l" rtl="0">
              <a:spcBef>
                <a:spcPts val="1675"/>
              </a:spcBef>
              <a:spcAft>
                <a:spcPts val="0"/>
              </a:spcAft>
              <a:buClr>
                <a:srgbClr val="202261"/>
              </a:buClr>
              <a:buSzPts val="2394"/>
              <a:buFont typeface="Arial"/>
              <a:buNone/>
              <a:defRPr sz="1400" b="0" i="0" u="none" strike="noStrike" cap="none">
                <a:solidFill>
                  <a:srgbClr val="202261"/>
                </a:solidFill>
                <a:latin typeface="Arial"/>
                <a:ea typeface="Arial"/>
                <a:cs typeface="Arial"/>
                <a:sym typeface="Arial"/>
              </a:defRPr>
            </a:lvl4pPr>
            <a:lvl5pPr marL="2286000" marR="0" lvl="4" indent="-228600" algn="l" rtl="0">
              <a:spcBef>
                <a:spcPts val="1675"/>
              </a:spcBef>
              <a:spcAft>
                <a:spcPts val="0"/>
              </a:spcAft>
              <a:buClr>
                <a:srgbClr val="202261"/>
              </a:buClr>
              <a:buSzPts val="2394"/>
              <a:buFont typeface="Arial"/>
              <a:buNone/>
              <a:defRPr sz="1400" b="0" i="0" u="none" strike="noStrike" cap="none">
                <a:solidFill>
                  <a:srgbClr val="202261"/>
                </a:solidFill>
                <a:latin typeface="Arial"/>
                <a:ea typeface="Arial"/>
                <a:cs typeface="Arial"/>
                <a:sym typeface="Arial"/>
              </a:defRPr>
            </a:lvl5pPr>
            <a:lvl6pPr marL="2743200" marR="0" lvl="5" indent="-228600" algn="l" rtl="0">
              <a:spcBef>
                <a:spcPts val="1675"/>
              </a:spcBef>
              <a:spcAft>
                <a:spcPts val="0"/>
              </a:spcAft>
              <a:buClr>
                <a:srgbClr val="202261"/>
              </a:buClr>
              <a:buSzPts val="2394"/>
              <a:buFont typeface="Arial"/>
              <a:buNone/>
              <a:defRPr sz="1400" b="0" i="0" u="none" strike="noStrike" cap="none">
                <a:solidFill>
                  <a:srgbClr val="202261"/>
                </a:solidFill>
                <a:latin typeface="Arial"/>
                <a:ea typeface="Arial"/>
                <a:cs typeface="Arial"/>
                <a:sym typeface="Arial"/>
              </a:defRPr>
            </a:lvl6pPr>
            <a:lvl7pPr marL="3200400" marR="0" lvl="6" indent="-228600" algn="l" rtl="0">
              <a:spcBef>
                <a:spcPts val="1675"/>
              </a:spcBef>
              <a:spcAft>
                <a:spcPts val="0"/>
              </a:spcAft>
              <a:buClr>
                <a:srgbClr val="202261"/>
              </a:buClr>
              <a:buSzPts val="2394"/>
              <a:buFont typeface="Arial"/>
              <a:buNone/>
              <a:defRPr sz="1400" b="0" i="0" u="none" strike="noStrike" cap="none">
                <a:solidFill>
                  <a:srgbClr val="202261"/>
                </a:solidFill>
                <a:latin typeface="Arial"/>
                <a:ea typeface="Arial"/>
                <a:cs typeface="Arial"/>
                <a:sym typeface="Arial"/>
              </a:defRPr>
            </a:lvl7pPr>
            <a:lvl8pPr marL="3657600" marR="0" lvl="7" indent="-228600" algn="l" rtl="0">
              <a:spcBef>
                <a:spcPts val="1675"/>
              </a:spcBef>
              <a:spcAft>
                <a:spcPts val="0"/>
              </a:spcAft>
              <a:buClr>
                <a:srgbClr val="202261"/>
              </a:buClr>
              <a:buSzPts val="2394"/>
              <a:buFont typeface="Arial"/>
              <a:buNone/>
              <a:defRPr sz="1400" b="0" i="0" u="none" strike="noStrike" cap="none">
                <a:solidFill>
                  <a:srgbClr val="202261"/>
                </a:solidFill>
                <a:latin typeface="Arial"/>
                <a:ea typeface="Arial"/>
                <a:cs typeface="Arial"/>
                <a:sym typeface="Arial"/>
              </a:defRPr>
            </a:lvl8pPr>
            <a:lvl9pPr marL="4114800" marR="0" lvl="8" indent="-228600" algn="l" rtl="0">
              <a:spcBef>
                <a:spcPts val="1675"/>
              </a:spcBef>
              <a:spcAft>
                <a:spcPts val="0"/>
              </a:spcAft>
              <a:buClr>
                <a:srgbClr val="202261"/>
              </a:buClr>
              <a:buSzPts val="2394"/>
              <a:buFont typeface="Arial"/>
              <a:buNone/>
              <a:defRPr sz="14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46"/>
        <p:cNvGrpSpPr/>
        <p:nvPr/>
      </p:nvGrpSpPr>
      <p:grpSpPr>
        <a:xfrm>
          <a:off x="0" y="0"/>
          <a:ext cx="0" cy="0"/>
          <a:chOff x="0" y="0"/>
          <a:chExt cx="0" cy="0"/>
        </a:xfrm>
      </p:grpSpPr>
      <p:sp>
        <p:nvSpPr>
          <p:cNvPr id="47" name="Google Shape;47;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48" name="Google Shape;48;p5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675"/>
              </a:spcBef>
              <a:spcAft>
                <a:spcPts val="0"/>
              </a:spcAft>
              <a:buClr>
                <a:schemeClr val="dk1"/>
              </a:buClr>
              <a:buSzPts val="4104"/>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1675"/>
              </a:spcBef>
              <a:spcAft>
                <a:spcPts val="0"/>
              </a:spcAft>
              <a:buClr>
                <a:srgbClr val="202261"/>
              </a:buClr>
              <a:buSzPts val="3420"/>
              <a:buFont typeface="Arial"/>
              <a:buNone/>
              <a:defRPr sz="2000" b="1" i="0" u="none" strike="noStrike" cap="none">
                <a:solidFill>
                  <a:srgbClr val="202261"/>
                </a:solidFill>
                <a:latin typeface="Arial"/>
                <a:ea typeface="Arial"/>
                <a:cs typeface="Arial"/>
                <a:sym typeface="Arial"/>
              </a:defRPr>
            </a:lvl2pPr>
            <a:lvl3pPr marL="1371600" marR="0" lvl="2" indent="-228600" algn="l" rtl="0">
              <a:spcBef>
                <a:spcPts val="1675"/>
              </a:spcBef>
              <a:spcAft>
                <a:spcPts val="0"/>
              </a:spcAft>
              <a:buClr>
                <a:srgbClr val="202261"/>
              </a:buClr>
              <a:buSzPts val="3078"/>
              <a:buFont typeface="Arial"/>
              <a:buNone/>
              <a:defRPr sz="1800" b="1" i="0" u="none" strike="noStrike" cap="none">
                <a:solidFill>
                  <a:srgbClr val="202261"/>
                </a:solidFill>
                <a:latin typeface="Arial"/>
                <a:ea typeface="Arial"/>
                <a:cs typeface="Arial"/>
                <a:sym typeface="Arial"/>
              </a:defRPr>
            </a:lvl3pPr>
            <a:lvl4pPr marL="1828800" marR="0" lvl="3"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4pPr>
            <a:lvl5pPr marL="2286000" marR="0" lvl="4"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5pPr>
            <a:lvl6pPr marL="2743200" marR="0" lvl="5"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6pPr>
            <a:lvl7pPr marL="3200400" marR="0" lvl="6"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7pPr>
            <a:lvl8pPr marL="3657600" marR="0" lvl="7"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8pPr>
            <a:lvl9pPr marL="4114800" marR="0" lvl="8"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9pPr>
          </a:lstStyle>
          <a:p>
            <a:endParaRPr/>
          </a:p>
        </p:txBody>
      </p:sp>
      <p:sp>
        <p:nvSpPr>
          <p:cNvPr id="49" name="Google Shape;49;p5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2400" b="0" i="0" u="none" strike="noStrike" cap="none">
                <a:solidFill>
                  <a:schemeClr val="dk1"/>
                </a:solidFill>
                <a:latin typeface="Arial"/>
                <a:ea typeface="Arial"/>
                <a:cs typeface="Arial"/>
                <a:sym typeface="Arial"/>
              </a:defRPr>
            </a:lvl1pPr>
            <a:lvl2pPr marL="914400" marR="0" lvl="1" indent="-445769"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2pPr>
            <a:lvl3pPr marL="1371600" marR="0" lvl="2"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3pPr>
            <a:lvl4pPr marL="1828800" marR="0" lvl="3" indent="-402336"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4pPr>
            <a:lvl5pPr marL="2286000" marR="0" lvl="4"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5pPr>
            <a:lvl6pPr marL="2743200" marR="0" lvl="5"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6pPr>
            <a:lvl7pPr marL="3200400" marR="0" lvl="6"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7pPr>
            <a:lvl8pPr marL="3657600" marR="0" lvl="7"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8pPr>
            <a:lvl9pPr marL="4114800" marR="0" lvl="8"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9pPr>
          </a:lstStyle>
          <a:p>
            <a:endParaRPr/>
          </a:p>
        </p:txBody>
      </p:sp>
      <p:sp>
        <p:nvSpPr>
          <p:cNvPr id="50" name="Google Shape;50;p5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675"/>
              </a:spcBef>
              <a:spcAft>
                <a:spcPts val="0"/>
              </a:spcAft>
              <a:buClr>
                <a:schemeClr val="dk1"/>
              </a:buClr>
              <a:buSzPts val="4104"/>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1675"/>
              </a:spcBef>
              <a:spcAft>
                <a:spcPts val="0"/>
              </a:spcAft>
              <a:buClr>
                <a:srgbClr val="202261"/>
              </a:buClr>
              <a:buSzPts val="3420"/>
              <a:buFont typeface="Arial"/>
              <a:buNone/>
              <a:defRPr sz="2000" b="1" i="0" u="none" strike="noStrike" cap="none">
                <a:solidFill>
                  <a:srgbClr val="202261"/>
                </a:solidFill>
                <a:latin typeface="Arial"/>
                <a:ea typeface="Arial"/>
                <a:cs typeface="Arial"/>
                <a:sym typeface="Arial"/>
              </a:defRPr>
            </a:lvl2pPr>
            <a:lvl3pPr marL="1371600" marR="0" lvl="2" indent="-228600" algn="l" rtl="0">
              <a:spcBef>
                <a:spcPts val="1675"/>
              </a:spcBef>
              <a:spcAft>
                <a:spcPts val="0"/>
              </a:spcAft>
              <a:buClr>
                <a:srgbClr val="202261"/>
              </a:buClr>
              <a:buSzPts val="3078"/>
              <a:buFont typeface="Arial"/>
              <a:buNone/>
              <a:defRPr sz="1800" b="1" i="0" u="none" strike="noStrike" cap="none">
                <a:solidFill>
                  <a:srgbClr val="202261"/>
                </a:solidFill>
                <a:latin typeface="Arial"/>
                <a:ea typeface="Arial"/>
                <a:cs typeface="Arial"/>
                <a:sym typeface="Arial"/>
              </a:defRPr>
            </a:lvl3pPr>
            <a:lvl4pPr marL="1828800" marR="0" lvl="3"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4pPr>
            <a:lvl5pPr marL="2286000" marR="0" lvl="4"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5pPr>
            <a:lvl6pPr marL="2743200" marR="0" lvl="5"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6pPr>
            <a:lvl7pPr marL="3200400" marR="0" lvl="6"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7pPr>
            <a:lvl8pPr marL="3657600" marR="0" lvl="7"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8pPr>
            <a:lvl9pPr marL="4114800" marR="0" lvl="8" indent="-228600" algn="l" rtl="0">
              <a:spcBef>
                <a:spcPts val="1675"/>
              </a:spcBef>
              <a:spcAft>
                <a:spcPts val="0"/>
              </a:spcAft>
              <a:buClr>
                <a:srgbClr val="202261"/>
              </a:buClr>
              <a:buSzPts val="2736"/>
              <a:buFont typeface="Arial"/>
              <a:buNone/>
              <a:defRPr sz="1600" b="1" i="0" u="none" strike="noStrike" cap="none">
                <a:solidFill>
                  <a:srgbClr val="202261"/>
                </a:solidFill>
                <a:latin typeface="Arial"/>
                <a:ea typeface="Arial"/>
                <a:cs typeface="Arial"/>
                <a:sym typeface="Arial"/>
              </a:defRPr>
            </a:lvl9pPr>
          </a:lstStyle>
          <a:p>
            <a:endParaRPr/>
          </a:p>
        </p:txBody>
      </p:sp>
      <p:sp>
        <p:nvSpPr>
          <p:cNvPr id="51" name="Google Shape;51;p5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2400" b="0" i="0" u="none" strike="noStrike" cap="none">
                <a:solidFill>
                  <a:schemeClr val="dk1"/>
                </a:solidFill>
                <a:latin typeface="Arial"/>
                <a:ea typeface="Arial"/>
                <a:cs typeface="Arial"/>
                <a:sym typeface="Arial"/>
              </a:defRPr>
            </a:lvl1pPr>
            <a:lvl2pPr marL="914400" marR="0" lvl="1" indent="-445769"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2pPr>
            <a:lvl3pPr marL="1371600" marR="0" lvl="2" indent="-424053" algn="l" rtl="0">
              <a:spcBef>
                <a:spcPts val="1675"/>
              </a:spcBef>
              <a:spcAft>
                <a:spcPts val="0"/>
              </a:spcAft>
              <a:buClr>
                <a:srgbClr val="202261"/>
              </a:buClr>
              <a:buSzPts val="3078"/>
              <a:buFont typeface="Arial"/>
              <a:buChar char="•"/>
              <a:defRPr sz="1800" b="0" i="0" u="none" strike="noStrike" cap="none">
                <a:solidFill>
                  <a:srgbClr val="202261"/>
                </a:solidFill>
                <a:latin typeface="Arial"/>
                <a:ea typeface="Arial"/>
                <a:cs typeface="Arial"/>
                <a:sym typeface="Arial"/>
              </a:defRPr>
            </a:lvl3pPr>
            <a:lvl4pPr marL="1828800" marR="0" lvl="3" indent="-402336"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4pPr>
            <a:lvl5pPr marL="2286000" marR="0" lvl="4"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5pPr>
            <a:lvl6pPr marL="2743200" marR="0" lvl="5"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6pPr>
            <a:lvl7pPr marL="3200400" marR="0" lvl="6"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7pPr>
            <a:lvl8pPr marL="3657600" marR="0" lvl="7"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8pPr>
            <a:lvl9pPr marL="4114800" marR="0" lvl="8" indent="-402335" algn="l" rtl="0">
              <a:spcBef>
                <a:spcPts val="1675"/>
              </a:spcBef>
              <a:spcAft>
                <a:spcPts val="0"/>
              </a:spcAft>
              <a:buClr>
                <a:srgbClr val="202261"/>
              </a:buClr>
              <a:buSzPts val="2736"/>
              <a:buFont typeface="Arial"/>
              <a:buChar char="•"/>
              <a:defRPr sz="16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52"/>
        <p:cNvGrpSpPr/>
        <p:nvPr/>
      </p:nvGrpSpPr>
      <p:grpSpPr>
        <a:xfrm>
          <a:off x="0" y="0"/>
          <a:ext cx="0" cy="0"/>
          <a:chOff x="0" y="0"/>
          <a:chExt cx="0" cy="0"/>
        </a:xfrm>
      </p:grpSpPr>
      <p:sp>
        <p:nvSpPr>
          <p:cNvPr id="53" name="Google Shape;53;p55"/>
          <p:cNvSpPr txBox="1">
            <a:spLocks noGrp="1"/>
          </p:cNvSpPr>
          <p:nvPr>
            <p:ph type="title"/>
          </p:nvPr>
        </p:nvSpPr>
        <p:spPr>
          <a:xfrm>
            <a:off x="539552" y="1091852"/>
            <a:ext cx="7200900" cy="60483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Zawartość z podpisem" type="objTx">
  <p:cSld name="OBJECT_WITH_CAPTION_TEXT">
    <p:spTree>
      <p:nvGrpSpPr>
        <p:cNvPr id="1" name="Shape 54"/>
        <p:cNvGrpSpPr/>
        <p:nvPr/>
      </p:nvGrpSpPr>
      <p:grpSpPr>
        <a:xfrm>
          <a:off x="0" y="0"/>
          <a:ext cx="0" cy="0"/>
          <a:chOff x="0" y="0"/>
          <a:chExt cx="0" cy="0"/>
        </a:xfrm>
      </p:grpSpPr>
      <p:sp>
        <p:nvSpPr>
          <p:cNvPr id="55" name="Google Shape;55;p5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202261"/>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202261"/>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202261"/>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202261"/>
                </a:solidFill>
                <a:latin typeface="Arial"/>
                <a:ea typeface="Arial"/>
                <a:cs typeface="Arial"/>
                <a:sym typeface="Arial"/>
              </a:defRPr>
            </a:lvl9pPr>
          </a:lstStyle>
          <a:p>
            <a:endParaRPr/>
          </a:p>
        </p:txBody>
      </p:sp>
      <p:sp>
        <p:nvSpPr>
          <p:cNvPr id="56" name="Google Shape;56;p5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SzPts val="1400"/>
              <a:buNone/>
              <a:defRPr sz="3200" b="0" i="0" u="none" strike="noStrike" cap="none">
                <a:solidFill>
                  <a:schemeClr val="dk1"/>
                </a:solidFill>
                <a:latin typeface="Arial"/>
                <a:ea typeface="Arial"/>
                <a:cs typeface="Arial"/>
                <a:sym typeface="Arial"/>
              </a:defRPr>
            </a:lvl1pPr>
            <a:lvl2pPr marL="914400" marR="0" lvl="1" indent="-532638" algn="l" rtl="0">
              <a:spcBef>
                <a:spcPts val="1675"/>
              </a:spcBef>
              <a:spcAft>
                <a:spcPts val="0"/>
              </a:spcAft>
              <a:buClr>
                <a:srgbClr val="202261"/>
              </a:buClr>
              <a:buSzPts val="4788"/>
              <a:buFont typeface="Arial"/>
              <a:buChar char="•"/>
              <a:defRPr sz="2800" b="0" i="0" u="none" strike="noStrike" cap="none">
                <a:solidFill>
                  <a:srgbClr val="202261"/>
                </a:solidFill>
                <a:latin typeface="Arial"/>
                <a:ea typeface="Arial"/>
                <a:cs typeface="Arial"/>
                <a:sym typeface="Arial"/>
              </a:defRPr>
            </a:lvl2pPr>
            <a:lvl3pPr marL="1371600" marR="0" lvl="2" indent="-489204" algn="l" rtl="0">
              <a:spcBef>
                <a:spcPts val="1675"/>
              </a:spcBef>
              <a:spcAft>
                <a:spcPts val="0"/>
              </a:spcAft>
              <a:buClr>
                <a:srgbClr val="202261"/>
              </a:buClr>
              <a:buSzPts val="4104"/>
              <a:buFont typeface="Arial"/>
              <a:buChar char="•"/>
              <a:defRPr sz="2400" b="0" i="0" u="none" strike="noStrike" cap="none">
                <a:solidFill>
                  <a:srgbClr val="202261"/>
                </a:solidFill>
                <a:latin typeface="Arial"/>
                <a:ea typeface="Arial"/>
                <a:cs typeface="Arial"/>
                <a:sym typeface="Arial"/>
              </a:defRPr>
            </a:lvl3pPr>
            <a:lvl4pPr marL="1828800" marR="0" lvl="3" indent="-445769"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4pPr>
            <a:lvl5pPr marL="2286000" marR="0" lvl="4" indent="-445770"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5pPr>
            <a:lvl6pPr marL="2743200" marR="0" lvl="5" indent="-445770"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6pPr>
            <a:lvl7pPr marL="3200400" marR="0" lvl="6" indent="-445770"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7pPr>
            <a:lvl8pPr marL="3657600" marR="0" lvl="7" indent="-445770"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8pPr>
            <a:lvl9pPr marL="4114800" marR="0" lvl="8" indent="-445770" algn="l" rtl="0">
              <a:spcBef>
                <a:spcPts val="1675"/>
              </a:spcBef>
              <a:spcAft>
                <a:spcPts val="0"/>
              </a:spcAft>
              <a:buClr>
                <a:srgbClr val="202261"/>
              </a:buClr>
              <a:buSzPts val="3420"/>
              <a:buFont typeface="Arial"/>
              <a:buChar char="•"/>
              <a:defRPr sz="2000" b="0" i="0" u="none" strike="noStrike" cap="none">
                <a:solidFill>
                  <a:srgbClr val="202261"/>
                </a:solidFill>
                <a:latin typeface="Arial"/>
                <a:ea typeface="Arial"/>
                <a:cs typeface="Arial"/>
                <a:sym typeface="Arial"/>
              </a:defRPr>
            </a:lvl9pPr>
          </a:lstStyle>
          <a:p>
            <a:endParaRPr/>
          </a:p>
        </p:txBody>
      </p:sp>
      <p:sp>
        <p:nvSpPr>
          <p:cNvPr id="57" name="Google Shape;57;p5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675"/>
              </a:spcBef>
              <a:spcAft>
                <a:spcPts val="0"/>
              </a:spcAft>
              <a:buClr>
                <a:schemeClr val="dk1"/>
              </a:buClr>
              <a:buSzPts val="2394"/>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1675"/>
              </a:spcBef>
              <a:spcAft>
                <a:spcPts val="0"/>
              </a:spcAft>
              <a:buClr>
                <a:srgbClr val="202261"/>
              </a:buClr>
              <a:buSzPts val="2052"/>
              <a:buFont typeface="Arial"/>
              <a:buNone/>
              <a:defRPr sz="1200" b="0" i="0" u="none" strike="noStrike" cap="none">
                <a:solidFill>
                  <a:srgbClr val="202261"/>
                </a:solidFill>
                <a:latin typeface="Arial"/>
                <a:ea typeface="Arial"/>
                <a:cs typeface="Arial"/>
                <a:sym typeface="Arial"/>
              </a:defRPr>
            </a:lvl2pPr>
            <a:lvl3pPr marL="1371600" marR="0" lvl="2" indent="-228600" algn="l" rtl="0">
              <a:spcBef>
                <a:spcPts val="1675"/>
              </a:spcBef>
              <a:spcAft>
                <a:spcPts val="0"/>
              </a:spcAft>
              <a:buClr>
                <a:srgbClr val="202261"/>
              </a:buClr>
              <a:buSzPts val="1710"/>
              <a:buFont typeface="Arial"/>
              <a:buNone/>
              <a:defRPr sz="1000" b="0" i="0" u="none" strike="noStrike" cap="none">
                <a:solidFill>
                  <a:srgbClr val="202261"/>
                </a:solidFill>
                <a:latin typeface="Arial"/>
                <a:ea typeface="Arial"/>
                <a:cs typeface="Arial"/>
                <a:sym typeface="Arial"/>
              </a:defRPr>
            </a:lvl3pPr>
            <a:lvl4pPr marL="1828800" marR="0" lvl="3"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4pPr>
            <a:lvl5pPr marL="2286000" marR="0" lvl="4"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5pPr>
            <a:lvl6pPr marL="2743200" marR="0" lvl="5"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6pPr>
            <a:lvl7pPr marL="3200400" marR="0" lvl="6"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7pPr>
            <a:lvl8pPr marL="3657600" marR="0" lvl="7"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8pPr>
            <a:lvl9pPr marL="4114800" marR="0" lvl="8" indent="-228600" algn="l" rtl="0">
              <a:spcBef>
                <a:spcPts val="1675"/>
              </a:spcBef>
              <a:spcAft>
                <a:spcPts val="0"/>
              </a:spcAft>
              <a:buClr>
                <a:srgbClr val="202261"/>
              </a:buClr>
              <a:buSzPts val="1539"/>
              <a:buFont typeface="Arial"/>
              <a:buNone/>
              <a:defRPr sz="900" b="0" i="0" u="none" strike="noStrike" cap="none">
                <a:solidFill>
                  <a:srgbClr val="20226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image" Target="../media/image11.gif"/><Relationship Id="rId2" Type="http://schemas.openxmlformats.org/officeDocument/2006/relationships/slideLayout" Target="../slideLayouts/slideLayout3.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0.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7.png"/><Relationship Id="rId20" Type="http://schemas.openxmlformats.org/officeDocument/2006/relationships/image" Target="../media/image12.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9.jpg"/><Relationship Id="rId10" Type="http://schemas.openxmlformats.org/officeDocument/2006/relationships/slideLayout" Target="../slideLayouts/slideLayout22.xml"/><Relationship Id="rId19" Type="http://schemas.openxmlformats.org/officeDocument/2006/relationships/image" Target="../media/image11.gi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26.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9"/>
          <p:cNvGrpSpPr/>
          <p:nvPr/>
        </p:nvGrpSpPr>
        <p:grpSpPr>
          <a:xfrm>
            <a:off x="1427789" y="2101850"/>
            <a:ext cx="6288423" cy="1543174"/>
            <a:chOff x="2483768" y="2101850"/>
            <a:chExt cx="6288423" cy="1543174"/>
          </a:xfrm>
        </p:grpSpPr>
        <p:pic>
          <p:nvPicPr>
            <p:cNvPr id="11" name="Google Shape;11;p39"/>
            <p:cNvPicPr preferRelativeResize="0"/>
            <p:nvPr/>
          </p:nvPicPr>
          <p:blipFill rotWithShape="1">
            <a:blip r:embed="rId3">
              <a:alphaModFix/>
            </a:blip>
            <a:srcRect/>
            <a:stretch/>
          </p:blipFill>
          <p:spPr>
            <a:xfrm>
              <a:off x="6839351" y="2101850"/>
              <a:ext cx="1932840" cy="1543174"/>
            </a:xfrm>
            <a:prstGeom prst="rect">
              <a:avLst/>
            </a:prstGeom>
            <a:noFill/>
            <a:ln>
              <a:noFill/>
            </a:ln>
          </p:spPr>
        </p:pic>
        <p:sp>
          <p:nvSpPr>
            <p:cNvPr id="12" name="Google Shape;12;p39"/>
            <p:cNvSpPr txBox="1"/>
            <p:nvPr/>
          </p:nvSpPr>
          <p:spPr>
            <a:xfrm>
              <a:off x="2483768" y="2321491"/>
              <a:ext cx="4184730" cy="110389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b="1" i="0" u="none" strike="noStrike" cap="none">
                  <a:solidFill>
                    <a:srgbClr val="7F7F7F"/>
                  </a:solidFill>
                  <a:latin typeface="Arial"/>
                  <a:ea typeface="Arial"/>
                  <a:cs typeface="Arial"/>
                  <a:sym typeface="Arial"/>
                </a:rPr>
                <a:t>Development of innovative training solutions in the ﬁeld of functional evaluation aimed at updating of the curricula of health sciences schools</a:t>
              </a:r>
              <a:endParaRPr sz="1800" b="1" i="0" u="none" strike="noStrike" cap="none">
                <a:solidFill>
                  <a:srgbClr val="7F7F7F"/>
                </a:solidFill>
                <a:latin typeface="Times New Roman"/>
                <a:ea typeface="Times New Roman"/>
                <a:cs typeface="Times New Roman"/>
                <a:sym typeface="Times New Roman"/>
              </a:endParaRPr>
            </a:p>
          </p:txBody>
        </p:sp>
      </p:grpSp>
      <p:pic>
        <p:nvPicPr>
          <p:cNvPr id="13" name="Google Shape;13;p39" descr="Logo Politechniki ÅlÄskiej"/>
          <p:cNvPicPr preferRelativeResize="0"/>
          <p:nvPr/>
        </p:nvPicPr>
        <p:blipFill rotWithShape="1">
          <a:blip r:embed="rId4">
            <a:alphaModFix/>
          </a:blip>
          <a:srcRect l="1044" r="29419"/>
          <a:stretch/>
        </p:blipFill>
        <p:spPr>
          <a:xfrm>
            <a:off x="539750" y="5932488"/>
            <a:ext cx="1871663" cy="503237"/>
          </a:xfrm>
          <a:prstGeom prst="rect">
            <a:avLst/>
          </a:prstGeom>
          <a:noFill/>
          <a:ln>
            <a:noFill/>
          </a:ln>
        </p:spPr>
      </p:pic>
      <p:pic>
        <p:nvPicPr>
          <p:cNvPr id="14" name="Google Shape;14;p39"/>
          <p:cNvPicPr preferRelativeResize="0"/>
          <p:nvPr/>
        </p:nvPicPr>
        <p:blipFill rotWithShape="1">
          <a:blip r:embed="rId5">
            <a:alphaModFix/>
          </a:blip>
          <a:srcRect/>
          <a:stretch/>
        </p:blipFill>
        <p:spPr>
          <a:xfrm>
            <a:off x="5253038" y="5805488"/>
            <a:ext cx="974725" cy="757237"/>
          </a:xfrm>
          <a:prstGeom prst="rect">
            <a:avLst/>
          </a:prstGeom>
          <a:noFill/>
          <a:ln>
            <a:noFill/>
          </a:ln>
        </p:spPr>
      </p:pic>
      <p:pic>
        <p:nvPicPr>
          <p:cNvPr id="15" name="Google Shape;15;p39"/>
          <p:cNvPicPr preferRelativeResize="0"/>
          <p:nvPr/>
        </p:nvPicPr>
        <p:blipFill rotWithShape="1">
          <a:blip r:embed="rId6">
            <a:alphaModFix/>
          </a:blip>
          <a:srcRect l="10886" t="30379" r="9628" b="26702"/>
          <a:stretch/>
        </p:blipFill>
        <p:spPr>
          <a:xfrm>
            <a:off x="6958013" y="5868988"/>
            <a:ext cx="1646237" cy="630237"/>
          </a:xfrm>
          <a:prstGeom prst="rect">
            <a:avLst/>
          </a:prstGeom>
          <a:noFill/>
          <a:ln>
            <a:noFill/>
          </a:ln>
        </p:spPr>
      </p:pic>
      <p:pic>
        <p:nvPicPr>
          <p:cNvPr id="16" name="Google Shape;16;p39"/>
          <p:cNvPicPr preferRelativeResize="0"/>
          <p:nvPr/>
        </p:nvPicPr>
        <p:blipFill rotWithShape="1">
          <a:blip r:embed="rId7">
            <a:alphaModFix/>
          </a:blip>
          <a:srcRect/>
          <a:stretch/>
        </p:blipFill>
        <p:spPr>
          <a:xfrm>
            <a:off x="3070225" y="5983288"/>
            <a:ext cx="1452563" cy="401637"/>
          </a:xfrm>
          <a:prstGeom prst="rect">
            <a:avLst/>
          </a:prstGeom>
          <a:noFill/>
          <a:ln>
            <a:noFill/>
          </a:ln>
        </p:spPr>
      </p:pic>
      <p:pic>
        <p:nvPicPr>
          <p:cNvPr id="17" name="Google Shape;17;p39"/>
          <p:cNvPicPr preferRelativeResize="0"/>
          <p:nvPr/>
        </p:nvPicPr>
        <p:blipFill rotWithShape="1">
          <a:blip r:embed="rId8">
            <a:alphaModFix/>
          </a:blip>
          <a:srcRect/>
          <a:stretch/>
        </p:blipFill>
        <p:spPr>
          <a:xfrm>
            <a:off x="0" y="4691"/>
            <a:ext cx="9144000" cy="1859280"/>
          </a:xfrm>
          <a:prstGeom prst="rect">
            <a:avLst/>
          </a:prstGeom>
          <a:noFill/>
          <a:ln>
            <a:noFill/>
          </a:ln>
        </p:spPr>
      </p:pic>
      <p:pic>
        <p:nvPicPr>
          <p:cNvPr id="18" name="Google Shape;18;p39"/>
          <p:cNvPicPr preferRelativeResize="0"/>
          <p:nvPr/>
        </p:nvPicPr>
        <p:blipFill rotWithShape="1">
          <a:blip r:embed="rId9">
            <a:alphaModFix/>
          </a:blip>
          <a:srcRect/>
          <a:stretch/>
        </p:blipFill>
        <p:spPr>
          <a:xfrm>
            <a:off x="7164287" y="1327888"/>
            <a:ext cx="1812155" cy="516936"/>
          </a:xfrm>
          <a:prstGeom prst="rect">
            <a:avLst/>
          </a:prstGeom>
          <a:noFill/>
          <a:ln>
            <a:noFill/>
          </a:ln>
        </p:spPr>
      </p:pic>
      <p:pic>
        <p:nvPicPr>
          <p:cNvPr id="19" name="Google Shape;19;p39"/>
          <p:cNvPicPr preferRelativeResize="0"/>
          <p:nvPr/>
        </p:nvPicPr>
        <p:blipFill rotWithShape="1">
          <a:blip r:embed="rId10">
            <a:alphaModFix/>
          </a:blip>
          <a:srcRect t="26203" b="8289"/>
          <a:stretch/>
        </p:blipFill>
        <p:spPr>
          <a:xfrm rot="-5400000">
            <a:off x="-1467543" y="3788789"/>
            <a:ext cx="3324052" cy="3600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pic>
        <p:nvPicPr>
          <p:cNvPr id="22" name="Google Shape;22;p41"/>
          <p:cNvPicPr preferRelativeResize="0"/>
          <p:nvPr/>
        </p:nvPicPr>
        <p:blipFill rotWithShape="1">
          <a:blip r:embed="rId13">
            <a:alphaModFix/>
          </a:blip>
          <a:srcRect/>
          <a:stretch/>
        </p:blipFill>
        <p:spPr>
          <a:xfrm>
            <a:off x="0" y="-14055"/>
            <a:ext cx="9144000" cy="693420"/>
          </a:xfrm>
          <a:prstGeom prst="rect">
            <a:avLst/>
          </a:prstGeom>
          <a:noFill/>
          <a:ln>
            <a:noFill/>
          </a:ln>
        </p:spPr>
      </p:pic>
      <p:cxnSp>
        <p:nvCxnSpPr>
          <p:cNvPr id="23" name="Google Shape;23;p41"/>
          <p:cNvCxnSpPr/>
          <p:nvPr/>
        </p:nvCxnSpPr>
        <p:spPr>
          <a:xfrm>
            <a:off x="-49213" y="6165304"/>
            <a:ext cx="9193213" cy="0"/>
          </a:xfrm>
          <a:prstGeom prst="straightConnector1">
            <a:avLst/>
          </a:prstGeom>
          <a:noFill/>
          <a:ln w="12700" cap="flat" cmpd="sng">
            <a:solidFill>
              <a:srgbClr val="0404E6"/>
            </a:solidFill>
            <a:prstDash val="solid"/>
            <a:round/>
            <a:headEnd type="none" w="med" len="med"/>
            <a:tailEnd type="none" w="med" len="med"/>
          </a:ln>
        </p:spPr>
      </p:cxnSp>
      <p:pic>
        <p:nvPicPr>
          <p:cNvPr id="24" name="Google Shape;24;p41"/>
          <p:cNvPicPr preferRelativeResize="0"/>
          <p:nvPr/>
        </p:nvPicPr>
        <p:blipFill rotWithShape="1">
          <a:blip r:embed="rId14">
            <a:alphaModFix/>
          </a:blip>
          <a:srcRect/>
          <a:stretch/>
        </p:blipFill>
        <p:spPr>
          <a:xfrm>
            <a:off x="7596336" y="260041"/>
            <a:ext cx="1235793" cy="352523"/>
          </a:xfrm>
          <a:prstGeom prst="rect">
            <a:avLst/>
          </a:prstGeom>
          <a:noFill/>
          <a:ln>
            <a:noFill/>
          </a:ln>
        </p:spPr>
      </p:pic>
      <p:grpSp>
        <p:nvGrpSpPr>
          <p:cNvPr id="25" name="Google Shape;25;p41"/>
          <p:cNvGrpSpPr/>
          <p:nvPr/>
        </p:nvGrpSpPr>
        <p:grpSpPr>
          <a:xfrm>
            <a:off x="323528" y="6309320"/>
            <a:ext cx="2664296" cy="386577"/>
            <a:chOff x="395536" y="6066170"/>
            <a:chExt cx="3468321" cy="503237"/>
          </a:xfrm>
        </p:grpSpPr>
        <p:pic>
          <p:nvPicPr>
            <p:cNvPr id="26" name="Google Shape;26;p41" descr="Logo Politechniki ÅlÄskiej"/>
            <p:cNvPicPr preferRelativeResize="0"/>
            <p:nvPr/>
          </p:nvPicPr>
          <p:blipFill rotWithShape="1">
            <a:blip r:embed="rId15">
              <a:alphaModFix/>
            </a:blip>
            <a:srcRect r="78612"/>
            <a:stretch/>
          </p:blipFill>
          <p:spPr>
            <a:xfrm>
              <a:off x="395536" y="6066170"/>
              <a:ext cx="575866" cy="503237"/>
            </a:xfrm>
            <a:prstGeom prst="rect">
              <a:avLst/>
            </a:prstGeom>
            <a:noFill/>
            <a:ln>
              <a:noFill/>
            </a:ln>
          </p:spPr>
        </p:pic>
        <p:pic>
          <p:nvPicPr>
            <p:cNvPr id="27" name="Google Shape;27;p41"/>
            <p:cNvPicPr preferRelativeResize="0"/>
            <p:nvPr/>
          </p:nvPicPr>
          <p:blipFill rotWithShape="1">
            <a:blip r:embed="rId16">
              <a:alphaModFix/>
            </a:blip>
            <a:srcRect/>
            <a:stretch/>
          </p:blipFill>
          <p:spPr>
            <a:xfrm>
              <a:off x="1256834" y="6140748"/>
              <a:ext cx="686346" cy="354081"/>
            </a:xfrm>
            <a:prstGeom prst="rect">
              <a:avLst/>
            </a:prstGeom>
            <a:noFill/>
            <a:ln>
              <a:noFill/>
            </a:ln>
          </p:spPr>
        </p:pic>
        <p:pic>
          <p:nvPicPr>
            <p:cNvPr id="28" name="Google Shape;28;p41"/>
            <p:cNvPicPr preferRelativeResize="0"/>
            <p:nvPr/>
          </p:nvPicPr>
          <p:blipFill rotWithShape="1">
            <a:blip r:embed="rId17">
              <a:alphaModFix/>
            </a:blip>
            <a:srcRect/>
            <a:stretch/>
          </p:blipFill>
          <p:spPr>
            <a:xfrm>
              <a:off x="2228612" y="6081970"/>
              <a:ext cx="470833" cy="471636"/>
            </a:xfrm>
            <a:prstGeom prst="rect">
              <a:avLst/>
            </a:prstGeom>
            <a:noFill/>
            <a:ln>
              <a:noFill/>
            </a:ln>
          </p:spPr>
        </p:pic>
        <p:pic>
          <p:nvPicPr>
            <p:cNvPr id="29" name="Google Shape;29;p41"/>
            <p:cNvPicPr preferRelativeResize="0"/>
            <p:nvPr/>
          </p:nvPicPr>
          <p:blipFill rotWithShape="1">
            <a:blip r:embed="rId18">
              <a:alphaModFix/>
            </a:blip>
            <a:srcRect/>
            <a:stretch/>
          </p:blipFill>
          <p:spPr>
            <a:xfrm>
              <a:off x="2984877" y="6141605"/>
              <a:ext cx="878980" cy="352366"/>
            </a:xfrm>
            <a:prstGeom prst="rect">
              <a:avLst/>
            </a:prstGeom>
            <a:noFill/>
            <a:ln>
              <a:noFill/>
            </a:ln>
          </p:spPr>
        </p:pic>
      </p:grpSp>
      <p:sp>
        <p:nvSpPr>
          <p:cNvPr id="30" name="Google Shape;30;p41"/>
          <p:cNvSpPr txBox="1"/>
          <p:nvPr/>
        </p:nvSpPr>
        <p:spPr>
          <a:xfrm>
            <a:off x="251520" y="116631"/>
            <a:ext cx="2980206" cy="43204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00" b="1" i="0" u="none" strike="noStrike" cap="none">
                <a:solidFill>
                  <a:srgbClr val="606060"/>
                </a:solidFill>
                <a:latin typeface="Arial"/>
                <a:ea typeface="Arial"/>
                <a:cs typeface="Arial"/>
                <a:sym typeface="Arial"/>
              </a:rPr>
              <a:t>Development of innovative training solutions in the ﬁeld of functional evaluation aimed at updating of the curricula of health sciences schools</a:t>
            </a:r>
            <a:endParaRPr sz="900" b="1" i="0" u="none" strike="noStrike" cap="none">
              <a:solidFill>
                <a:srgbClr val="606060"/>
              </a:solidFill>
              <a:latin typeface="Times New Roman"/>
              <a:ea typeface="Times New Roman"/>
              <a:cs typeface="Times New Roman"/>
              <a:sym typeface="Times New Roman"/>
            </a:endParaRPr>
          </a:p>
        </p:txBody>
      </p:sp>
      <p:cxnSp>
        <p:nvCxnSpPr>
          <p:cNvPr id="31" name="Google Shape;31;p41"/>
          <p:cNvCxnSpPr>
            <a:stCxn id="26" idx="1"/>
          </p:cNvCxnSpPr>
          <p:nvPr/>
        </p:nvCxnSpPr>
        <p:spPr>
          <a:xfrm rot="10800000" flipH="1">
            <a:off x="323528" y="1340808"/>
            <a:ext cx="288000" cy="5161800"/>
          </a:xfrm>
          <a:prstGeom prst="straightConnector1">
            <a:avLst/>
          </a:prstGeom>
          <a:noFill/>
          <a:ln>
            <a:noFill/>
          </a:ln>
        </p:spPr>
      </p:cxn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pic>
        <p:nvPicPr>
          <p:cNvPr id="69" name="Google Shape;69;p44"/>
          <p:cNvPicPr preferRelativeResize="0"/>
          <p:nvPr/>
        </p:nvPicPr>
        <p:blipFill rotWithShape="1">
          <a:blip r:embed="rId15">
            <a:alphaModFix/>
          </a:blip>
          <a:srcRect/>
          <a:stretch/>
        </p:blipFill>
        <p:spPr>
          <a:xfrm>
            <a:off x="0" y="-14055"/>
            <a:ext cx="9144000" cy="693420"/>
          </a:xfrm>
          <a:prstGeom prst="rect">
            <a:avLst/>
          </a:prstGeom>
          <a:noFill/>
          <a:ln>
            <a:noFill/>
          </a:ln>
        </p:spPr>
      </p:pic>
      <p:cxnSp>
        <p:nvCxnSpPr>
          <p:cNvPr id="70" name="Google Shape;70;p44"/>
          <p:cNvCxnSpPr/>
          <p:nvPr/>
        </p:nvCxnSpPr>
        <p:spPr>
          <a:xfrm>
            <a:off x="-49213" y="6165304"/>
            <a:ext cx="9193213" cy="0"/>
          </a:xfrm>
          <a:prstGeom prst="straightConnector1">
            <a:avLst/>
          </a:prstGeom>
          <a:noFill/>
          <a:ln w="12700" cap="flat" cmpd="sng">
            <a:solidFill>
              <a:srgbClr val="0404E6"/>
            </a:solidFill>
            <a:prstDash val="solid"/>
            <a:round/>
            <a:headEnd type="none" w="med" len="med"/>
            <a:tailEnd type="none" w="med" len="med"/>
          </a:ln>
        </p:spPr>
      </p:cxnSp>
      <p:pic>
        <p:nvPicPr>
          <p:cNvPr id="71" name="Google Shape;71;p44"/>
          <p:cNvPicPr preferRelativeResize="0"/>
          <p:nvPr/>
        </p:nvPicPr>
        <p:blipFill rotWithShape="1">
          <a:blip r:embed="rId16">
            <a:alphaModFix/>
          </a:blip>
          <a:srcRect/>
          <a:stretch/>
        </p:blipFill>
        <p:spPr>
          <a:xfrm>
            <a:off x="7596336" y="260041"/>
            <a:ext cx="1235793" cy="352523"/>
          </a:xfrm>
          <a:prstGeom prst="rect">
            <a:avLst/>
          </a:prstGeom>
          <a:noFill/>
          <a:ln>
            <a:noFill/>
          </a:ln>
        </p:spPr>
      </p:pic>
      <p:grpSp>
        <p:nvGrpSpPr>
          <p:cNvPr id="72" name="Google Shape;72;p44"/>
          <p:cNvGrpSpPr/>
          <p:nvPr/>
        </p:nvGrpSpPr>
        <p:grpSpPr>
          <a:xfrm>
            <a:off x="323528" y="6309320"/>
            <a:ext cx="2664296" cy="386577"/>
            <a:chOff x="395536" y="6066170"/>
            <a:chExt cx="3468321" cy="503237"/>
          </a:xfrm>
        </p:grpSpPr>
        <p:pic>
          <p:nvPicPr>
            <p:cNvPr id="73" name="Google Shape;73;p44" descr="Logo Politechniki ÅlÄskiej"/>
            <p:cNvPicPr preferRelativeResize="0"/>
            <p:nvPr/>
          </p:nvPicPr>
          <p:blipFill rotWithShape="1">
            <a:blip r:embed="rId17">
              <a:alphaModFix/>
            </a:blip>
            <a:srcRect r="78612"/>
            <a:stretch/>
          </p:blipFill>
          <p:spPr>
            <a:xfrm>
              <a:off x="395536" y="6066170"/>
              <a:ext cx="575866" cy="503237"/>
            </a:xfrm>
            <a:prstGeom prst="rect">
              <a:avLst/>
            </a:prstGeom>
            <a:noFill/>
            <a:ln>
              <a:noFill/>
            </a:ln>
          </p:spPr>
        </p:pic>
        <p:pic>
          <p:nvPicPr>
            <p:cNvPr id="74" name="Google Shape;74;p44"/>
            <p:cNvPicPr preferRelativeResize="0"/>
            <p:nvPr/>
          </p:nvPicPr>
          <p:blipFill rotWithShape="1">
            <a:blip r:embed="rId18">
              <a:alphaModFix/>
            </a:blip>
            <a:srcRect/>
            <a:stretch/>
          </p:blipFill>
          <p:spPr>
            <a:xfrm>
              <a:off x="1256834" y="6140748"/>
              <a:ext cx="686346" cy="354081"/>
            </a:xfrm>
            <a:prstGeom prst="rect">
              <a:avLst/>
            </a:prstGeom>
            <a:noFill/>
            <a:ln>
              <a:noFill/>
            </a:ln>
          </p:spPr>
        </p:pic>
        <p:pic>
          <p:nvPicPr>
            <p:cNvPr id="75" name="Google Shape;75;p44"/>
            <p:cNvPicPr preferRelativeResize="0"/>
            <p:nvPr/>
          </p:nvPicPr>
          <p:blipFill rotWithShape="1">
            <a:blip r:embed="rId19">
              <a:alphaModFix/>
            </a:blip>
            <a:srcRect/>
            <a:stretch/>
          </p:blipFill>
          <p:spPr>
            <a:xfrm>
              <a:off x="2228612" y="6081970"/>
              <a:ext cx="470833" cy="471636"/>
            </a:xfrm>
            <a:prstGeom prst="rect">
              <a:avLst/>
            </a:prstGeom>
            <a:noFill/>
            <a:ln>
              <a:noFill/>
            </a:ln>
          </p:spPr>
        </p:pic>
        <p:pic>
          <p:nvPicPr>
            <p:cNvPr id="76" name="Google Shape;76;p44"/>
            <p:cNvPicPr preferRelativeResize="0"/>
            <p:nvPr/>
          </p:nvPicPr>
          <p:blipFill rotWithShape="1">
            <a:blip r:embed="rId20">
              <a:alphaModFix/>
            </a:blip>
            <a:srcRect/>
            <a:stretch/>
          </p:blipFill>
          <p:spPr>
            <a:xfrm>
              <a:off x="2984877" y="6141605"/>
              <a:ext cx="878980" cy="352366"/>
            </a:xfrm>
            <a:prstGeom prst="rect">
              <a:avLst/>
            </a:prstGeom>
            <a:noFill/>
            <a:ln>
              <a:noFill/>
            </a:ln>
          </p:spPr>
        </p:pic>
      </p:grpSp>
      <p:sp>
        <p:nvSpPr>
          <p:cNvPr id="77" name="Google Shape;77;p44"/>
          <p:cNvSpPr txBox="1"/>
          <p:nvPr/>
        </p:nvSpPr>
        <p:spPr>
          <a:xfrm>
            <a:off x="251520" y="116631"/>
            <a:ext cx="2980206" cy="43204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00" b="1" i="0" u="none" strike="noStrike" cap="none">
                <a:solidFill>
                  <a:srgbClr val="606060"/>
                </a:solidFill>
                <a:latin typeface="Arial"/>
                <a:ea typeface="Arial"/>
                <a:cs typeface="Arial"/>
                <a:sym typeface="Arial"/>
              </a:rPr>
              <a:t>Development of innovative training solutions in the ﬁeld of functional evaluation aimed at updating of the curricula of health sciences schools</a:t>
            </a:r>
            <a:endParaRPr sz="900" b="1" i="0" u="none" strike="noStrike" cap="none">
              <a:solidFill>
                <a:srgbClr val="606060"/>
              </a:solidFill>
              <a:latin typeface="Times New Roman"/>
              <a:ea typeface="Times New Roman"/>
              <a:cs typeface="Times New Roman"/>
              <a:sym typeface="Times New Roman"/>
            </a:endParaRPr>
          </a:p>
        </p:txBody>
      </p:sp>
      <p:cxnSp>
        <p:nvCxnSpPr>
          <p:cNvPr id="78" name="Google Shape;78;p44"/>
          <p:cNvCxnSpPr>
            <a:stCxn id="73" idx="1"/>
          </p:cNvCxnSpPr>
          <p:nvPr/>
        </p:nvCxnSpPr>
        <p:spPr>
          <a:xfrm rot="10800000" flipH="1">
            <a:off x="323528" y="1340808"/>
            <a:ext cx="288000" cy="5161800"/>
          </a:xfrm>
          <a:prstGeom prst="straightConnector1">
            <a:avLst/>
          </a:prstGeom>
          <a:noFill/>
          <a:ln>
            <a:noFill/>
          </a:ln>
        </p:spPr>
      </p:cxn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pic>
        <p:nvPicPr>
          <p:cNvPr id="126" name="Google Shape;126;p49"/>
          <p:cNvPicPr preferRelativeResize="0"/>
          <p:nvPr/>
        </p:nvPicPr>
        <p:blipFill rotWithShape="1">
          <a:blip r:embed="rId3">
            <a:alphaModFix/>
          </a:blip>
          <a:srcRect/>
          <a:stretch/>
        </p:blipFill>
        <p:spPr>
          <a:xfrm>
            <a:off x="0" y="2499360"/>
            <a:ext cx="9144000" cy="1859280"/>
          </a:xfrm>
          <a:prstGeom prst="rect">
            <a:avLst/>
          </a:prstGeom>
          <a:noFill/>
          <a:ln>
            <a:noFill/>
          </a:ln>
        </p:spPr>
      </p:pic>
      <p:pic>
        <p:nvPicPr>
          <p:cNvPr id="127" name="Google Shape;127;p49" descr="Logo Politechniki ÅlÄskiej"/>
          <p:cNvPicPr preferRelativeResize="0"/>
          <p:nvPr/>
        </p:nvPicPr>
        <p:blipFill rotWithShape="1">
          <a:blip r:embed="rId4">
            <a:alphaModFix/>
          </a:blip>
          <a:srcRect l="1044" r="29419"/>
          <a:stretch/>
        </p:blipFill>
        <p:spPr>
          <a:xfrm>
            <a:off x="539750" y="5932488"/>
            <a:ext cx="1871663" cy="503237"/>
          </a:xfrm>
          <a:prstGeom prst="rect">
            <a:avLst/>
          </a:prstGeom>
          <a:noFill/>
          <a:ln>
            <a:noFill/>
          </a:ln>
        </p:spPr>
      </p:pic>
      <p:pic>
        <p:nvPicPr>
          <p:cNvPr id="128" name="Google Shape;128;p49"/>
          <p:cNvPicPr preferRelativeResize="0"/>
          <p:nvPr/>
        </p:nvPicPr>
        <p:blipFill rotWithShape="1">
          <a:blip r:embed="rId5">
            <a:alphaModFix/>
          </a:blip>
          <a:srcRect/>
          <a:stretch/>
        </p:blipFill>
        <p:spPr>
          <a:xfrm>
            <a:off x="5253038" y="5805488"/>
            <a:ext cx="974725" cy="757237"/>
          </a:xfrm>
          <a:prstGeom prst="rect">
            <a:avLst/>
          </a:prstGeom>
          <a:noFill/>
          <a:ln>
            <a:noFill/>
          </a:ln>
        </p:spPr>
      </p:pic>
      <p:pic>
        <p:nvPicPr>
          <p:cNvPr id="129" name="Google Shape;129;p49"/>
          <p:cNvPicPr preferRelativeResize="0"/>
          <p:nvPr/>
        </p:nvPicPr>
        <p:blipFill rotWithShape="1">
          <a:blip r:embed="rId6">
            <a:alphaModFix/>
          </a:blip>
          <a:srcRect l="10886" t="30379" r="9628" b="26702"/>
          <a:stretch/>
        </p:blipFill>
        <p:spPr>
          <a:xfrm>
            <a:off x="6958013" y="5868988"/>
            <a:ext cx="1646237" cy="630237"/>
          </a:xfrm>
          <a:prstGeom prst="rect">
            <a:avLst/>
          </a:prstGeom>
          <a:noFill/>
          <a:ln>
            <a:noFill/>
          </a:ln>
        </p:spPr>
      </p:pic>
      <p:pic>
        <p:nvPicPr>
          <p:cNvPr id="130" name="Google Shape;130;p49"/>
          <p:cNvPicPr preferRelativeResize="0"/>
          <p:nvPr/>
        </p:nvPicPr>
        <p:blipFill rotWithShape="1">
          <a:blip r:embed="rId7">
            <a:alphaModFix/>
          </a:blip>
          <a:srcRect/>
          <a:stretch/>
        </p:blipFill>
        <p:spPr>
          <a:xfrm>
            <a:off x="3070225" y="5983288"/>
            <a:ext cx="1452563" cy="401637"/>
          </a:xfrm>
          <a:prstGeom prst="rect">
            <a:avLst/>
          </a:prstGeom>
          <a:noFill/>
          <a:ln>
            <a:noFill/>
          </a:ln>
        </p:spPr>
      </p:pic>
      <p:pic>
        <p:nvPicPr>
          <p:cNvPr id="131" name="Google Shape;131;p49"/>
          <p:cNvPicPr preferRelativeResize="0"/>
          <p:nvPr/>
        </p:nvPicPr>
        <p:blipFill rotWithShape="1">
          <a:blip r:embed="rId8">
            <a:alphaModFix/>
          </a:blip>
          <a:srcRect/>
          <a:stretch/>
        </p:blipFill>
        <p:spPr>
          <a:xfrm>
            <a:off x="4020542" y="1605980"/>
            <a:ext cx="1102916" cy="880565"/>
          </a:xfrm>
          <a:prstGeom prst="rect">
            <a:avLst/>
          </a:prstGeom>
          <a:noFill/>
          <a:ln>
            <a:noFill/>
          </a:ln>
        </p:spPr>
      </p:pic>
      <p:pic>
        <p:nvPicPr>
          <p:cNvPr id="132" name="Google Shape;132;p49"/>
          <p:cNvPicPr preferRelativeResize="0"/>
          <p:nvPr/>
        </p:nvPicPr>
        <p:blipFill rotWithShape="1">
          <a:blip r:embed="rId9">
            <a:alphaModFix/>
          </a:blip>
          <a:srcRect/>
          <a:stretch/>
        </p:blipFill>
        <p:spPr>
          <a:xfrm>
            <a:off x="6875053" y="3789040"/>
            <a:ext cx="1812155" cy="51693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preguntamos.blogspot.com/2011/11/como-hacer-grupos-de-trabajo-en-el.html"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pn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49.png"/><Relationship Id="rId5" Type="http://schemas.openxmlformats.org/officeDocument/2006/relationships/image" Target="../media/image46.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
          <p:cNvSpPr/>
          <p:nvPr/>
        </p:nvSpPr>
        <p:spPr>
          <a:xfrm>
            <a:off x="1547664" y="3645024"/>
            <a:ext cx="6624736" cy="1944216"/>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None/>
            </a:pPr>
            <a:r>
              <a:rPr lang="en-US" sz="2000" b="1" i="0" u="none" strike="noStrike" cap="none">
                <a:solidFill>
                  <a:srgbClr val="262672"/>
                </a:solidFill>
                <a:latin typeface="Architects Daughter"/>
                <a:ea typeface="Architects Daughter"/>
                <a:cs typeface="Architects Daughter"/>
                <a:sym typeface="Architects Daughter"/>
              </a:rPr>
              <a:t>MODULE BIOMECHANICS OF SPINE  </a:t>
            </a:r>
            <a:endParaRPr/>
          </a:p>
          <a:p>
            <a:pPr marL="0" marR="0" lvl="0" indent="0" algn="r" rtl="0">
              <a:lnSpc>
                <a:spcPct val="90000"/>
              </a:lnSpc>
              <a:spcBef>
                <a:spcPts val="1675"/>
              </a:spcBef>
              <a:spcAft>
                <a:spcPts val="0"/>
              </a:spcAft>
              <a:buNone/>
            </a:pPr>
            <a:r>
              <a:rPr lang="en-US" sz="2000" b="1" i="0" u="none" strike="noStrike" cap="none">
                <a:solidFill>
                  <a:srgbClr val="262672"/>
                </a:solidFill>
                <a:latin typeface="Architects Daughter"/>
                <a:ea typeface="Architects Daughter"/>
                <a:cs typeface="Architects Daughter"/>
                <a:sym typeface="Architects Daughter"/>
              </a:rPr>
              <a:t>Didactic Unit D: INSTRUMENTED ANALYSIS OF THE SPINE</a:t>
            </a:r>
            <a:endParaRPr/>
          </a:p>
          <a:p>
            <a:pPr marL="0" marR="0" lvl="0" indent="0" algn="r" rtl="0">
              <a:lnSpc>
                <a:spcPct val="90000"/>
              </a:lnSpc>
              <a:spcBef>
                <a:spcPts val="1675"/>
              </a:spcBef>
              <a:spcAft>
                <a:spcPts val="0"/>
              </a:spcAft>
              <a:buNone/>
            </a:pPr>
            <a:r>
              <a:rPr lang="en-US" sz="2000" b="1" i="0" u="none" strike="noStrike" cap="none">
                <a:solidFill>
                  <a:srgbClr val="262672"/>
                </a:solidFill>
                <a:latin typeface="Architects Daughter"/>
                <a:ea typeface="Architects Daughter"/>
                <a:cs typeface="Architects Daughter"/>
                <a:sym typeface="Architects Daughter"/>
              </a:rPr>
              <a:t>D.5. How do I interpret a biomechanics instrumented analysis report in a case of spinal pathology? </a:t>
            </a:r>
            <a:endParaRPr sz="2000" b="1" i="0" u="none" strike="noStrike" cap="none">
              <a:solidFill>
                <a:srgbClr val="262672"/>
              </a:solidFill>
              <a:latin typeface="Architects Daughter"/>
              <a:ea typeface="Architects Daughter"/>
              <a:cs typeface="Architects Daughter"/>
              <a:sym typeface="Architects Daught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0"/>
          <p:cNvSpPr txBox="1">
            <a:spLocks noGrp="1"/>
          </p:cNvSpPr>
          <p:nvPr>
            <p:ph type="title"/>
          </p:nvPr>
        </p:nvSpPr>
        <p:spPr>
          <a:xfrm>
            <a:off x="611560" y="795173"/>
            <a:ext cx="8194096" cy="60483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200">
                <a:solidFill>
                  <a:srgbClr val="262672"/>
                </a:solidFill>
                <a:latin typeface="Arial"/>
                <a:ea typeface="Arial"/>
                <a:cs typeface="Arial"/>
                <a:sym typeface="Arial"/>
              </a:rPr>
              <a:t>Assessment of the flexion-relaxation phenomenon</a:t>
            </a:r>
            <a:endParaRPr sz="2200">
              <a:solidFill>
                <a:srgbClr val="262672"/>
              </a:solidFill>
              <a:latin typeface="Arial"/>
              <a:ea typeface="Arial"/>
              <a:cs typeface="Arial"/>
              <a:sym typeface="Arial"/>
            </a:endParaRPr>
          </a:p>
        </p:txBody>
      </p:sp>
      <p:sp>
        <p:nvSpPr>
          <p:cNvPr id="226" name="Google Shape;226;p10"/>
          <p:cNvSpPr/>
          <p:nvPr/>
        </p:nvSpPr>
        <p:spPr>
          <a:xfrm>
            <a:off x="4572000" y="1997839"/>
            <a:ext cx="4233656"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262672"/>
                </a:solidFill>
                <a:latin typeface="Arial"/>
                <a:ea typeface="Arial"/>
                <a:cs typeface="Arial"/>
                <a:sym typeface="Arial"/>
              </a:rPr>
              <a:t>MEASURING EQUIPMENT: </a:t>
            </a:r>
            <a:r>
              <a:rPr lang="en-US" sz="2000" b="0" i="0" u="none" strike="noStrike" cap="none">
                <a:solidFill>
                  <a:srgbClr val="262672"/>
                </a:solidFill>
                <a:latin typeface="Arial"/>
                <a:ea typeface="Arial"/>
                <a:cs typeface="Arial"/>
                <a:sym typeface="Arial"/>
              </a:rPr>
              <a:t>Surface electromyography (sEMG).</a:t>
            </a:r>
            <a:endParaRPr/>
          </a:p>
          <a:p>
            <a:pPr marL="0" marR="0" lvl="0" indent="0" algn="just" rtl="0">
              <a:spcBef>
                <a:spcPts val="0"/>
              </a:spcBef>
              <a:spcAft>
                <a:spcPts val="0"/>
              </a:spcAft>
              <a:buNone/>
            </a:pPr>
            <a:endParaRPr sz="2000" b="1" i="0" u="none" strike="noStrike" cap="none">
              <a:solidFill>
                <a:srgbClr val="262672"/>
              </a:solidFill>
              <a:latin typeface="Arial"/>
              <a:ea typeface="Arial"/>
              <a:cs typeface="Arial"/>
              <a:sym typeface="Arial"/>
            </a:endParaRPr>
          </a:p>
          <a:p>
            <a:pPr marL="0" marR="0" lvl="0" indent="0" algn="just" rtl="0">
              <a:spcBef>
                <a:spcPts val="0"/>
              </a:spcBef>
              <a:spcAft>
                <a:spcPts val="0"/>
              </a:spcAft>
              <a:buNone/>
            </a:pPr>
            <a:r>
              <a:rPr lang="en-US" sz="2000" b="1" i="0" u="none" strike="noStrike" cap="none">
                <a:solidFill>
                  <a:srgbClr val="262672"/>
                </a:solidFill>
                <a:latin typeface="Arial"/>
                <a:ea typeface="Arial"/>
                <a:cs typeface="Arial"/>
                <a:sym typeface="Arial"/>
              </a:rPr>
              <a:t>GRAPH: </a:t>
            </a:r>
            <a:r>
              <a:rPr lang="en-US" sz="2000" b="0" i="0" u="none" strike="noStrike" cap="none">
                <a:solidFill>
                  <a:srgbClr val="262672"/>
                </a:solidFill>
                <a:latin typeface="Arial"/>
                <a:ea typeface="Arial"/>
                <a:cs typeface="Arial"/>
                <a:sym typeface="Arial"/>
              </a:rPr>
              <a:t>Kinematic and EMG results during the flexion-relaxation test of the lumbar spine.</a:t>
            </a:r>
            <a:endParaRPr/>
          </a:p>
          <a:p>
            <a:pPr marL="0" marR="0" lvl="0" indent="0" algn="just" rtl="0">
              <a:spcBef>
                <a:spcPts val="0"/>
              </a:spcBef>
              <a:spcAft>
                <a:spcPts val="0"/>
              </a:spcAft>
              <a:buNone/>
            </a:pPr>
            <a:endParaRPr sz="2000" b="0" i="0" u="none" strike="noStrike" cap="none">
              <a:solidFill>
                <a:srgbClr val="262672"/>
              </a:solidFill>
              <a:latin typeface="Arial"/>
              <a:ea typeface="Arial"/>
              <a:cs typeface="Arial"/>
              <a:sym typeface="Arial"/>
            </a:endParaRPr>
          </a:p>
          <a:p>
            <a:pPr marL="0" marR="0" lvl="0" indent="0" algn="just" rtl="0">
              <a:spcBef>
                <a:spcPts val="0"/>
              </a:spcBef>
              <a:spcAft>
                <a:spcPts val="0"/>
              </a:spcAft>
              <a:buNone/>
            </a:pPr>
            <a:r>
              <a:rPr lang="en-US" sz="2000" b="1" i="0" u="none" strike="noStrike" cap="none">
                <a:solidFill>
                  <a:srgbClr val="262672"/>
                </a:solidFill>
                <a:latin typeface="Arial"/>
                <a:ea typeface="Arial"/>
                <a:cs typeface="Arial"/>
                <a:sym typeface="Arial"/>
              </a:rPr>
              <a:t>INTERPRETATION OF THE RESULT</a:t>
            </a:r>
            <a:r>
              <a:rPr lang="en-US" sz="2000" b="0" i="0" u="none" strike="noStrike" cap="none">
                <a:solidFill>
                  <a:srgbClr val="262672"/>
                </a:solidFill>
                <a:latin typeface="Arial"/>
                <a:ea typeface="Arial"/>
                <a:cs typeface="Arial"/>
                <a:sym typeface="Arial"/>
              </a:rPr>
              <a:t>: No myoelectric silence is observed at maximum spine flexion.</a:t>
            </a:r>
            <a:endParaRPr/>
          </a:p>
        </p:txBody>
      </p:sp>
      <p:graphicFrame>
        <p:nvGraphicFramePr>
          <p:cNvPr id="227" name="Google Shape;227;p10"/>
          <p:cNvGraphicFramePr/>
          <p:nvPr/>
        </p:nvGraphicFramePr>
        <p:xfrm>
          <a:off x="467544" y="1814211"/>
          <a:ext cx="3621088" cy="3065462"/>
        </p:xfrm>
        <a:graphic>
          <a:graphicData uri="http://schemas.openxmlformats.org/presentationml/2006/ole">
            <mc:AlternateContent xmlns:mc="http://schemas.openxmlformats.org/markup-compatibility/2006">
              <mc:Choice xmlns:v="urn:schemas-microsoft-com:vml" Requires="v">
                <p:oleObj r:id="rId3" imgW="3621088" imgH="3065462" progId="Paint.Picture">
                  <p:embed/>
                </p:oleObj>
              </mc:Choice>
              <mc:Fallback>
                <p:oleObj r:id="rId3" imgW="3621088" imgH="3065462" progId="Paint.Picture">
                  <p:embed/>
                  <p:pic>
                    <p:nvPicPr>
                      <p:cNvPr id="227" name="Google Shape;227;p10"/>
                      <p:cNvPicPr preferRelativeResize="0"/>
                      <p:nvPr/>
                    </p:nvPicPr>
                    <p:blipFill rotWithShape="1">
                      <a:blip r:embed="rId4">
                        <a:alphaModFix/>
                      </a:blip>
                      <a:srcRect t="-4456" r="3119" b="-6284"/>
                      <a:stretch/>
                    </p:blipFill>
                    <p:spPr>
                      <a:xfrm>
                        <a:off x="467544" y="1814211"/>
                        <a:ext cx="3621088" cy="3065462"/>
                      </a:xfrm>
                      <a:prstGeom prst="rect">
                        <a:avLst/>
                      </a:prstGeom>
                      <a:noFill/>
                      <a:ln>
                        <a:noFill/>
                      </a:ln>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1"/>
          <p:cNvSpPr txBox="1">
            <a:spLocks noGrp="1"/>
          </p:cNvSpPr>
          <p:nvPr>
            <p:ph type="title"/>
          </p:nvPr>
        </p:nvSpPr>
        <p:spPr>
          <a:xfrm>
            <a:off x="642600" y="2276872"/>
            <a:ext cx="7858800" cy="98903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2200">
                <a:solidFill>
                  <a:srgbClr val="262672"/>
                </a:solidFill>
                <a:latin typeface="Arial"/>
                <a:ea typeface="Arial"/>
                <a:cs typeface="Arial"/>
                <a:sym typeface="Arial"/>
              </a:rPr>
              <a:t>Example outcome</a:t>
            </a:r>
            <a:endParaRPr sz="2200">
              <a:solidFill>
                <a:srgbClr val="262672"/>
              </a:solidFill>
              <a:latin typeface="Arial"/>
              <a:ea typeface="Arial"/>
              <a:cs typeface="Arial"/>
              <a:sym typeface="Arial"/>
            </a:endParaRPr>
          </a:p>
        </p:txBody>
      </p:sp>
      <p:sp>
        <p:nvSpPr>
          <p:cNvPr id="234" name="Google Shape;234;p11"/>
          <p:cNvSpPr txBox="1"/>
          <p:nvPr/>
        </p:nvSpPr>
        <p:spPr>
          <a:xfrm>
            <a:off x="5292080" y="6017915"/>
            <a:ext cx="443865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900"/>
              <a:buFont typeface="Arial"/>
              <a:buNone/>
            </a:pPr>
            <a:r>
              <a:rPr lang="en-US" sz="900" b="1" i="0" u="sng" strike="noStrike" cap="none">
                <a:solidFill>
                  <a:srgbClr val="FFFFFF"/>
                </a:solidFill>
                <a:latin typeface="Arial"/>
                <a:ea typeface="Arial"/>
                <a:cs typeface="Arial"/>
                <a:sym typeface="Arial"/>
                <a:hlinkClick r:id="rId3">
                  <a:extLst>
                    <a:ext uri="{A12FA001-AC4F-418D-AE19-62706E023703}">
                      <ahyp:hlinkClr xmlns:ahyp="http://schemas.microsoft.com/office/drawing/2018/hyperlinkcolor" val="tx"/>
                    </a:ext>
                  </a:extLst>
                </a:hlinkClick>
              </a:rPr>
              <a:t>Esta foto</a:t>
            </a:r>
            <a:r>
              <a:rPr lang="en-US" sz="900" b="1" i="0" u="none" strike="noStrike" cap="none">
                <a:solidFill>
                  <a:srgbClr val="FFFFFF"/>
                </a:solidFill>
                <a:latin typeface="Arial"/>
                <a:ea typeface="Arial"/>
                <a:cs typeface="Arial"/>
                <a:sym typeface="Arial"/>
              </a:rPr>
              <a:t> de Autor desconocido está bajo licencia </a:t>
            </a:r>
            <a:r>
              <a:rPr lang="en-US" sz="900" b="1" i="0" u="sng" strike="noStrike" cap="none">
                <a:solidFill>
                  <a:srgbClr val="FFFFFF"/>
                </a:solidFill>
                <a:latin typeface="Arial"/>
                <a:ea typeface="Arial"/>
                <a:cs typeface="Arial"/>
                <a:sym typeface="Arial"/>
                <a:hlinkClick r:id="rId4">
                  <a:extLst>
                    <a:ext uri="{A12FA001-AC4F-418D-AE19-62706E023703}">
                      <ahyp:hlinkClr xmlns:ahyp="http://schemas.microsoft.com/office/drawing/2018/hyperlinkcolor" val="tx"/>
                    </a:ext>
                  </a:extLst>
                </a:hlinkClick>
              </a:rPr>
              <a:t>CC BY-SA-NC</a:t>
            </a:r>
            <a:endParaRPr sz="900" b="1" i="0" u="none" strike="noStrike" cap="none">
              <a:solidFill>
                <a:srgbClr val="FFFFFF"/>
              </a:solidFill>
              <a:latin typeface="Arial"/>
              <a:ea typeface="Arial"/>
              <a:cs typeface="Arial"/>
              <a:sym typeface="Arial"/>
            </a:endParaRPr>
          </a:p>
        </p:txBody>
      </p:sp>
      <p:pic>
        <p:nvPicPr>
          <p:cNvPr id="235" name="Google Shape;235;p11"/>
          <p:cNvPicPr preferRelativeResize="0"/>
          <p:nvPr/>
        </p:nvPicPr>
        <p:blipFill rotWithShape="1">
          <a:blip r:embed="rId5">
            <a:alphaModFix/>
          </a:blip>
          <a:srcRect/>
          <a:stretch/>
        </p:blipFill>
        <p:spPr>
          <a:xfrm>
            <a:off x="3684955" y="3265907"/>
            <a:ext cx="1774090" cy="192650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2"/>
          <p:cNvSpPr txBox="1">
            <a:spLocks noGrp="1"/>
          </p:cNvSpPr>
          <p:nvPr>
            <p:ph type="ctrTitle"/>
          </p:nvPr>
        </p:nvSpPr>
        <p:spPr>
          <a:xfrm>
            <a:off x="648680" y="1411615"/>
            <a:ext cx="7846640" cy="30963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000" b="0">
                <a:solidFill>
                  <a:srgbClr val="262672"/>
                </a:solidFill>
                <a:latin typeface="Arial"/>
                <a:ea typeface="Arial"/>
                <a:cs typeface="Arial"/>
                <a:sym typeface="Arial"/>
              </a:rPr>
              <a:t>30-year patient.</a:t>
            </a:r>
            <a:br>
              <a:rPr lang="en-US" sz="2000" b="0">
                <a:solidFill>
                  <a:srgbClr val="262672"/>
                </a:solidFill>
                <a:latin typeface="Arial"/>
                <a:ea typeface="Arial"/>
                <a:cs typeface="Arial"/>
                <a:sym typeface="Arial"/>
              </a:rPr>
            </a:br>
            <a:r>
              <a:rPr lang="en-US" sz="2000" b="0">
                <a:solidFill>
                  <a:srgbClr val="262672"/>
                </a:solidFill>
                <a:latin typeface="Arial"/>
                <a:ea typeface="Arial"/>
                <a:cs typeface="Arial"/>
                <a:sym typeface="Arial"/>
              </a:rPr>
              <a:t>She works as a clerk.</a:t>
            </a:r>
            <a:br>
              <a:rPr lang="en-US" sz="2000" b="0">
                <a:solidFill>
                  <a:srgbClr val="262672"/>
                </a:solidFill>
                <a:latin typeface="Arial"/>
                <a:ea typeface="Arial"/>
                <a:cs typeface="Arial"/>
                <a:sym typeface="Arial"/>
              </a:rPr>
            </a:br>
            <a:r>
              <a:rPr lang="en-US" sz="2000" b="0">
                <a:solidFill>
                  <a:srgbClr val="262672"/>
                </a:solidFill>
                <a:latin typeface="Arial"/>
                <a:ea typeface="Arial"/>
                <a:cs typeface="Arial"/>
                <a:sym typeface="Arial"/>
              </a:rPr>
              <a:t>She had a rear-end collision 2 weeks ago.</a:t>
            </a:r>
            <a:br>
              <a:rPr lang="en-US" sz="2000" b="0">
                <a:solidFill>
                  <a:srgbClr val="262672"/>
                </a:solidFill>
                <a:latin typeface="Arial"/>
                <a:ea typeface="Arial"/>
                <a:cs typeface="Arial"/>
                <a:sym typeface="Arial"/>
              </a:rPr>
            </a:br>
            <a:r>
              <a:rPr lang="en-US" sz="2000" b="0">
                <a:solidFill>
                  <a:srgbClr val="262672"/>
                </a:solidFill>
                <a:latin typeface="Arial"/>
                <a:ea typeface="Arial"/>
                <a:cs typeface="Arial"/>
                <a:sym typeface="Arial"/>
              </a:rPr>
              <a:t>Cervical pain.</a:t>
            </a:r>
            <a:br>
              <a:rPr lang="en-US" sz="2000" b="0">
                <a:solidFill>
                  <a:srgbClr val="262672"/>
                </a:solidFill>
                <a:latin typeface="Arial"/>
                <a:ea typeface="Arial"/>
                <a:cs typeface="Arial"/>
                <a:sym typeface="Arial"/>
              </a:rPr>
            </a:br>
            <a:r>
              <a:rPr lang="en-US" sz="2000" b="0">
                <a:solidFill>
                  <a:srgbClr val="262672"/>
                </a:solidFill>
                <a:latin typeface="Arial"/>
                <a:ea typeface="Arial"/>
                <a:cs typeface="Arial"/>
                <a:sym typeface="Arial"/>
              </a:rPr>
              <a:t>Treatment: cervical immobilization and analgesics.</a:t>
            </a:r>
            <a:br>
              <a:rPr lang="en-US" sz="2000" b="0">
                <a:solidFill>
                  <a:srgbClr val="262672"/>
                </a:solidFill>
                <a:latin typeface="Arial"/>
                <a:ea typeface="Arial"/>
                <a:cs typeface="Arial"/>
                <a:sym typeface="Arial"/>
              </a:rPr>
            </a:br>
            <a:r>
              <a:rPr lang="en-US" sz="2000" b="0">
                <a:solidFill>
                  <a:srgbClr val="262672"/>
                </a:solidFill>
                <a:latin typeface="Arial"/>
                <a:ea typeface="Arial"/>
                <a:cs typeface="Arial"/>
                <a:sym typeface="Arial"/>
              </a:rPr>
              <a:t>After removing the immobilization (one week after the accident), the patient reported limited mobility due to pain.</a:t>
            </a:r>
            <a:br>
              <a:rPr lang="en-US" sz="2000" b="0">
                <a:solidFill>
                  <a:srgbClr val="262672"/>
                </a:solidFill>
                <a:latin typeface="Arial"/>
                <a:ea typeface="Arial"/>
                <a:cs typeface="Arial"/>
                <a:sym typeface="Arial"/>
              </a:rPr>
            </a:br>
            <a:r>
              <a:rPr lang="en-US" sz="2000" b="0">
                <a:solidFill>
                  <a:srgbClr val="262672"/>
                </a:solidFill>
                <a:latin typeface="Arial"/>
                <a:ea typeface="Arial"/>
                <a:cs typeface="Arial"/>
                <a:sym typeface="Arial"/>
              </a:rPr>
              <a:t>She is referred to the biomechanics laboratory to assess cervical mobility and prescribe a rehabilitation treatment.</a:t>
            </a:r>
            <a:br>
              <a:rPr lang="en-US" sz="2000" b="0">
                <a:solidFill>
                  <a:srgbClr val="262672"/>
                </a:solidFill>
                <a:latin typeface="Arial"/>
                <a:ea typeface="Arial"/>
                <a:cs typeface="Arial"/>
                <a:sym typeface="Arial"/>
              </a:rPr>
            </a:br>
            <a:br>
              <a:rPr lang="en-US" sz="2000" b="0">
                <a:solidFill>
                  <a:srgbClr val="262672"/>
                </a:solidFill>
                <a:latin typeface="Arial"/>
                <a:ea typeface="Arial"/>
                <a:cs typeface="Arial"/>
                <a:sym typeface="Arial"/>
              </a:rPr>
            </a:br>
            <a:r>
              <a:rPr lang="en-US" sz="2000" b="0">
                <a:solidFill>
                  <a:srgbClr val="262672"/>
                </a:solidFill>
                <a:latin typeface="Arial"/>
                <a:ea typeface="Arial"/>
                <a:cs typeface="Arial"/>
                <a:sym typeface="Arial"/>
              </a:rPr>
              <a:t>On </a:t>
            </a:r>
            <a:r>
              <a:rPr lang="en-US" sz="2000">
                <a:solidFill>
                  <a:srgbClr val="262672"/>
                </a:solidFill>
                <a:latin typeface="Arial"/>
                <a:ea typeface="Arial"/>
                <a:cs typeface="Arial"/>
                <a:sym typeface="Arial"/>
              </a:rPr>
              <a:t>physical examination</a:t>
            </a:r>
            <a:r>
              <a:rPr lang="en-US" sz="2000" b="0">
                <a:solidFill>
                  <a:srgbClr val="262672"/>
                </a:solidFill>
                <a:latin typeface="Arial"/>
                <a:ea typeface="Arial"/>
                <a:cs typeface="Arial"/>
                <a:sym typeface="Arial"/>
              </a:rPr>
              <a:t>: the limited active mobility in the last degrees of all the movements is particularly noticeable, with preserved passive mobility, although painful. On palpation, symmetrical muscle tone with painful points in the left temporal region and right trapezius.</a:t>
            </a:r>
            <a:br>
              <a:rPr lang="en-US" sz="2000" b="0">
                <a:solidFill>
                  <a:srgbClr val="262672"/>
                </a:solidFill>
                <a:latin typeface="Arial"/>
                <a:ea typeface="Arial"/>
                <a:cs typeface="Arial"/>
                <a:sym typeface="Arial"/>
              </a:rPr>
            </a:br>
            <a:br>
              <a:rPr lang="en-US" sz="2000" b="0">
                <a:latin typeface="Arial"/>
                <a:ea typeface="Arial"/>
                <a:cs typeface="Arial"/>
                <a:sym typeface="Arial"/>
              </a:rPr>
            </a:br>
            <a:endParaRPr sz="2000" b="0">
              <a:latin typeface="Arial"/>
              <a:ea typeface="Arial"/>
              <a:cs typeface="Arial"/>
              <a:sym typeface="Arial"/>
            </a:endParaRPr>
          </a:p>
        </p:txBody>
      </p:sp>
      <p:sp>
        <p:nvSpPr>
          <p:cNvPr id="242" name="Google Shape;242;p12"/>
          <p:cNvSpPr txBox="1"/>
          <p:nvPr/>
        </p:nvSpPr>
        <p:spPr>
          <a:xfrm>
            <a:off x="3131840" y="980728"/>
            <a:ext cx="302433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262672"/>
                </a:solidFill>
                <a:latin typeface="Arial"/>
                <a:ea typeface="Arial"/>
                <a:cs typeface="Arial"/>
                <a:sym typeface="Arial"/>
              </a:rPr>
              <a:t>Cervical clinical case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3"/>
          <p:cNvSpPr txBox="1">
            <a:spLocks noGrp="1"/>
          </p:cNvSpPr>
          <p:nvPr>
            <p:ph type="ctrTitle"/>
          </p:nvPr>
        </p:nvSpPr>
        <p:spPr>
          <a:xfrm>
            <a:off x="539552" y="1124744"/>
            <a:ext cx="8280920" cy="46085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600" b="0">
                <a:solidFill>
                  <a:srgbClr val="262672"/>
                </a:solidFill>
                <a:latin typeface="Arial"/>
                <a:ea typeface="Arial"/>
                <a:cs typeface="Arial"/>
                <a:sym typeface="Arial"/>
              </a:rPr>
              <a:t>The results of the functional assessment of the cervical spine performed in one case are discussed below. This test </a:t>
            </a:r>
            <a:r>
              <a:rPr lang="en-US" sz="1600">
                <a:solidFill>
                  <a:srgbClr val="262672"/>
                </a:solidFill>
                <a:latin typeface="Arial"/>
                <a:ea typeface="Arial"/>
                <a:cs typeface="Arial"/>
                <a:sym typeface="Arial"/>
              </a:rPr>
              <a:t>kinematically</a:t>
            </a:r>
            <a:r>
              <a:rPr lang="en-US" sz="1600" b="0">
                <a:solidFill>
                  <a:srgbClr val="262672"/>
                </a:solidFill>
                <a:latin typeface="Arial"/>
                <a:ea typeface="Arial"/>
                <a:cs typeface="Arial"/>
                <a:sym typeface="Arial"/>
              </a:rPr>
              <a:t> analyses the movement of the cervical spine in simple activities to detect abnormal or non-functional movements secondary to cervical pain.</a:t>
            </a:r>
            <a:br>
              <a:rPr lang="en-US" sz="1600" b="0">
                <a:solidFill>
                  <a:srgbClr val="262672"/>
                </a:solidFill>
                <a:latin typeface="Arial"/>
                <a:ea typeface="Arial"/>
                <a:cs typeface="Arial"/>
                <a:sym typeface="Arial"/>
              </a:rPr>
            </a:br>
            <a:br>
              <a:rPr lang="en-US" sz="1600" b="0">
                <a:solidFill>
                  <a:srgbClr val="262672"/>
                </a:solidFill>
                <a:latin typeface="Arial"/>
                <a:ea typeface="Arial"/>
                <a:cs typeface="Arial"/>
                <a:sym typeface="Arial"/>
              </a:rPr>
            </a:br>
            <a:r>
              <a:rPr lang="en-US" sz="1600" b="0">
                <a:solidFill>
                  <a:srgbClr val="262672"/>
                </a:solidFill>
                <a:latin typeface="Arial"/>
                <a:ea typeface="Arial"/>
                <a:cs typeface="Arial"/>
                <a:sym typeface="Arial"/>
              </a:rPr>
              <a:t>The </a:t>
            </a:r>
            <a:r>
              <a:rPr lang="en-US" sz="1600">
                <a:solidFill>
                  <a:srgbClr val="262672"/>
                </a:solidFill>
                <a:latin typeface="Arial"/>
                <a:ea typeface="Arial"/>
                <a:cs typeface="Arial"/>
                <a:sym typeface="Arial"/>
              </a:rPr>
              <a:t>NEDCERVICAL/IBV </a:t>
            </a:r>
            <a:r>
              <a:rPr lang="en-US" sz="1600" b="0">
                <a:solidFill>
                  <a:srgbClr val="262672"/>
                </a:solidFill>
                <a:latin typeface="Arial"/>
                <a:ea typeface="Arial"/>
                <a:cs typeface="Arial"/>
                <a:sym typeface="Arial"/>
              </a:rPr>
              <a:t>assessment equipment was used and the recording technique was photogrammetry.</a:t>
            </a:r>
            <a:br>
              <a:rPr lang="en-US" sz="1600" b="0">
                <a:solidFill>
                  <a:srgbClr val="262672"/>
                </a:solidFill>
                <a:latin typeface="Arial"/>
                <a:ea typeface="Arial"/>
                <a:cs typeface="Arial"/>
                <a:sym typeface="Arial"/>
              </a:rPr>
            </a:br>
            <a:br>
              <a:rPr lang="en-US" sz="1600" b="0">
                <a:solidFill>
                  <a:srgbClr val="262672"/>
                </a:solidFill>
                <a:latin typeface="Arial"/>
                <a:ea typeface="Arial"/>
                <a:cs typeface="Arial"/>
                <a:sym typeface="Arial"/>
              </a:rPr>
            </a:br>
            <a:r>
              <a:rPr lang="en-US" sz="1600" b="0">
                <a:solidFill>
                  <a:srgbClr val="262672"/>
                </a:solidFill>
                <a:latin typeface="Arial"/>
                <a:ea typeface="Arial"/>
                <a:cs typeface="Arial"/>
                <a:sym typeface="Arial"/>
              </a:rPr>
              <a:t>To perform the assessment, the system compares the parameters obtained with those of a group of subjects whose characteristics are comparable to those of the patient (data bases made up of normal and pathological subjects, segmented by age and gender.) </a:t>
            </a:r>
            <a:br>
              <a:rPr lang="en-US" sz="1600" b="0">
                <a:solidFill>
                  <a:srgbClr val="262672"/>
                </a:solidFill>
                <a:latin typeface="Arial"/>
                <a:ea typeface="Arial"/>
                <a:cs typeface="Arial"/>
                <a:sym typeface="Arial"/>
              </a:rPr>
            </a:br>
            <a:br>
              <a:rPr lang="en-US" sz="1600" b="0">
                <a:solidFill>
                  <a:srgbClr val="262672"/>
                </a:solidFill>
                <a:latin typeface="Arial"/>
                <a:ea typeface="Arial"/>
                <a:cs typeface="Arial"/>
                <a:sym typeface="Arial"/>
              </a:rPr>
            </a:br>
            <a:r>
              <a:rPr lang="en-US" sz="1600" b="0">
                <a:solidFill>
                  <a:srgbClr val="262672"/>
                </a:solidFill>
                <a:latin typeface="Arial"/>
                <a:ea typeface="Arial"/>
                <a:cs typeface="Arial"/>
                <a:sym typeface="Arial"/>
              </a:rPr>
              <a:t>The assessment protocol is standardised and consists of two movements:</a:t>
            </a:r>
            <a:br>
              <a:rPr lang="en-US" sz="1600" b="0">
                <a:solidFill>
                  <a:srgbClr val="262672"/>
                </a:solidFill>
                <a:latin typeface="Arial"/>
                <a:ea typeface="Arial"/>
                <a:cs typeface="Arial"/>
                <a:sym typeface="Arial"/>
              </a:rPr>
            </a:br>
            <a:br>
              <a:rPr lang="en-US" sz="1600" b="0">
                <a:solidFill>
                  <a:srgbClr val="262672"/>
                </a:solidFill>
                <a:latin typeface="Arial"/>
                <a:ea typeface="Arial"/>
                <a:cs typeface="Arial"/>
                <a:sym typeface="Arial"/>
              </a:rPr>
            </a:br>
            <a:r>
              <a:rPr lang="en-US" sz="1600" b="0">
                <a:solidFill>
                  <a:srgbClr val="262672"/>
                </a:solidFill>
                <a:latin typeface="Arial"/>
                <a:ea typeface="Arial"/>
                <a:cs typeface="Arial"/>
                <a:sym typeface="Arial"/>
              </a:rPr>
              <a:t>	</a:t>
            </a:r>
            <a:r>
              <a:rPr lang="en-US" sz="1600">
                <a:solidFill>
                  <a:srgbClr val="262672"/>
                </a:solidFill>
                <a:latin typeface="Arial"/>
                <a:ea typeface="Arial"/>
                <a:cs typeface="Arial"/>
                <a:sym typeface="Arial"/>
              </a:rPr>
              <a:t>Limit test</a:t>
            </a:r>
            <a:r>
              <a:rPr lang="en-US" sz="1600" b="0">
                <a:solidFill>
                  <a:srgbClr val="262672"/>
                </a:solidFill>
                <a:latin typeface="Arial"/>
                <a:ea typeface="Arial"/>
                <a:cs typeface="Arial"/>
                <a:sym typeface="Arial"/>
              </a:rPr>
              <a:t>: it analyses the functional limits of movement in each spatial direction.</a:t>
            </a:r>
            <a:br>
              <a:rPr lang="en-US" sz="1600" b="0">
                <a:solidFill>
                  <a:srgbClr val="262672"/>
                </a:solidFill>
                <a:latin typeface="Arial"/>
                <a:ea typeface="Arial"/>
                <a:cs typeface="Arial"/>
                <a:sym typeface="Arial"/>
              </a:rPr>
            </a:br>
            <a:br>
              <a:rPr lang="en-US" sz="1600" b="0">
                <a:solidFill>
                  <a:srgbClr val="262672"/>
                </a:solidFill>
                <a:latin typeface="Arial"/>
                <a:ea typeface="Arial"/>
                <a:cs typeface="Arial"/>
                <a:sym typeface="Arial"/>
              </a:rPr>
            </a:br>
            <a:r>
              <a:rPr lang="en-US" sz="1600" b="0">
                <a:solidFill>
                  <a:srgbClr val="262672"/>
                </a:solidFill>
                <a:latin typeface="Arial"/>
                <a:ea typeface="Arial"/>
                <a:cs typeface="Arial"/>
                <a:sym typeface="Arial"/>
              </a:rPr>
              <a:t>	</a:t>
            </a:r>
            <a:r>
              <a:rPr lang="en-US" sz="1600">
                <a:solidFill>
                  <a:srgbClr val="262672"/>
                </a:solidFill>
                <a:latin typeface="Arial"/>
                <a:ea typeface="Arial"/>
                <a:cs typeface="Arial"/>
                <a:sym typeface="Arial"/>
              </a:rPr>
              <a:t>Functional test (or lamp test): </a:t>
            </a:r>
            <a:r>
              <a:rPr lang="en-US" sz="1600" b="0">
                <a:solidFill>
                  <a:srgbClr val="262672"/>
                </a:solidFill>
                <a:latin typeface="Arial"/>
                <a:ea typeface="Arial"/>
                <a:cs typeface="Arial"/>
                <a:sym typeface="Arial"/>
              </a:rPr>
              <a:t>it</a:t>
            </a:r>
            <a:r>
              <a:rPr lang="en-US" sz="1600">
                <a:solidFill>
                  <a:srgbClr val="262672"/>
                </a:solidFill>
                <a:latin typeface="Arial"/>
                <a:ea typeface="Arial"/>
                <a:cs typeface="Arial"/>
                <a:sym typeface="Arial"/>
              </a:rPr>
              <a:t> </a:t>
            </a:r>
            <a:r>
              <a:rPr lang="en-US" sz="1600" b="0">
                <a:solidFill>
                  <a:srgbClr val="262672"/>
                </a:solidFill>
                <a:latin typeface="Arial"/>
                <a:ea typeface="Arial"/>
                <a:cs typeface="Arial"/>
                <a:sym typeface="Arial"/>
              </a:rPr>
              <a:t>analyses the cervical movement while the patient directs her 	vision to the lamps located on the ceiling.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14"/>
          <p:cNvPicPr preferRelativeResize="0"/>
          <p:nvPr/>
        </p:nvPicPr>
        <p:blipFill rotWithShape="1">
          <a:blip r:embed="rId3">
            <a:alphaModFix/>
          </a:blip>
          <a:srcRect/>
          <a:stretch/>
        </p:blipFill>
        <p:spPr>
          <a:xfrm>
            <a:off x="6444208" y="907987"/>
            <a:ext cx="1809524" cy="1209524"/>
          </a:xfrm>
          <a:prstGeom prst="rect">
            <a:avLst/>
          </a:prstGeom>
          <a:noFill/>
          <a:ln>
            <a:noFill/>
          </a:ln>
        </p:spPr>
      </p:pic>
      <p:pic>
        <p:nvPicPr>
          <p:cNvPr id="255" name="Google Shape;255;p14"/>
          <p:cNvPicPr preferRelativeResize="0"/>
          <p:nvPr/>
        </p:nvPicPr>
        <p:blipFill rotWithShape="1">
          <a:blip r:embed="rId4">
            <a:alphaModFix/>
          </a:blip>
          <a:srcRect/>
          <a:stretch/>
        </p:blipFill>
        <p:spPr>
          <a:xfrm>
            <a:off x="5350583" y="566546"/>
            <a:ext cx="1809524" cy="1209524"/>
          </a:xfrm>
          <a:prstGeom prst="rect">
            <a:avLst/>
          </a:prstGeom>
          <a:noFill/>
          <a:ln>
            <a:noFill/>
          </a:ln>
        </p:spPr>
      </p:pic>
      <p:sp>
        <p:nvSpPr>
          <p:cNvPr id="256" name="Google Shape;256;p14"/>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a:p>
        </p:txBody>
      </p:sp>
      <p:pic>
        <p:nvPicPr>
          <p:cNvPr id="257" name="Google Shape;257;p14"/>
          <p:cNvPicPr preferRelativeResize="0"/>
          <p:nvPr/>
        </p:nvPicPr>
        <p:blipFill rotWithShape="1">
          <a:blip r:embed="rId5">
            <a:alphaModFix/>
          </a:blip>
          <a:srcRect/>
          <a:stretch/>
        </p:blipFill>
        <p:spPr>
          <a:xfrm>
            <a:off x="7457611" y="1554013"/>
            <a:ext cx="1809524" cy="1209524"/>
          </a:xfrm>
          <a:prstGeom prst="rect">
            <a:avLst/>
          </a:prstGeom>
          <a:noFill/>
          <a:ln>
            <a:noFill/>
          </a:ln>
        </p:spPr>
      </p:pic>
      <p:pic>
        <p:nvPicPr>
          <p:cNvPr id="258" name="Google Shape;258;p14"/>
          <p:cNvPicPr preferRelativeResize="0"/>
          <p:nvPr/>
        </p:nvPicPr>
        <p:blipFill rotWithShape="1">
          <a:blip r:embed="rId6">
            <a:alphaModFix/>
          </a:blip>
          <a:srcRect/>
          <a:stretch/>
        </p:blipFill>
        <p:spPr>
          <a:xfrm>
            <a:off x="6372200" y="3724449"/>
            <a:ext cx="2634439" cy="1800200"/>
          </a:xfrm>
          <a:prstGeom prst="rect">
            <a:avLst/>
          </a:prstGeom>
          <a:noFill/>
          <a:ln>
            <a:noFill/>
          </a:ln>
        </p:spPr>
      </p:pic>
      <p:pic>
        <p:nvPicPr>
          <p:cNvPr id="259" name="Google Shape;259;p14"/>
          <p:cNvPicPr preferRelativeResize="0"/>
          <p:nvPr/>
        </p:nvPicPr>
        <p:blipFill rotWithShape="1">
          <a:blip r:embed="rId7">
            <a:alphaModFix/>
          </a:blip>
          <a:srcRect/>
          <a:stretch/>
        </p:blipFill>
        <p:spPr>
          <a:xfrm>
            <a:off x="324768" y="878270"/>
            <a:ext cx="5092076" cy="1398602"/>
          </a:xfrm>
          <a:prstGeom prst="rect">
            <a:avLst/>
          </a:prstGeom>
          <a:noFill/>
          <a:ln>
            <a:noFill/>
          </a:ln>
        </p:spPr>
      </p:pic>
      <p:pic>
        <p:nvPicPr>
          <p:cNvPr id="260" name="Google Shape;260;p14"/>
          <p:cNvPicPr preferRelativeResize="0"/>
          <p:nvPr/>
        </p:nvPicPr>
        <p:blipFill rotWithShape="1">
          <a:blip r:embed="rId8">
            <a:alphaModFix/>
          </a:blip>
          <a:srcRect/>
          <a:stretch/>
        </p:blipFill>
        <p:spPr>
          <a:xfrm>
            <a:off x="344697" y="2507657"/>
            <a:ext cx="5667375" cy="581025"/>
          </a:xfrm>
          <a:prstGeom prst="rect">
            <a:avLst/>
          </a:prstGeom>
          <a:noFill/>
          <a:ln>
            <a:noFill/>
          </a:ln>
        </p:spPr>
      </p:pic>
      <p:pic>
        <p:nvPicPr>
          <p:cNvPr id="261" name="Google Shape;261;p14"/>
          <p:cNvPicPr preferRelativeResize="0"/>
          <p:nvPr/>
        </p:nvPicPr>
        <p:blipFill rotWithShape="1">
          <a:blip r:embed="rId9">
            <a:alphaModFix/>
          </a:blip>
          <a:srcRect/>
          <a:stretch/>
        </p:blipFill>
        <p:spPr>
          <a:xfrm>
            <a:off x="337394" y="3319467"/>
            <a:ext cx="5852420" cy="261016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5"/>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a:p>
        </p:txBody>
      </p:sp>
      <p:pic>
        <p:nvPicPr>
          <p:cNvPr id="268" name="Google Shape;268;p15"/>
          <p:cNvPicPr preferRelativeResize="0"/>
          <p:nvPr/>
        </p:nvPicPr>
        <p:blipFill rotWithShape="1">
          <a:blip r:embed="rId3">
            <a:alphaModFix/>
          </a:blip>
          <a:srcRect/>
          <a:stretch/>
        </p:blipFill>
        <p:spPr>
          <a:xfrm>
            <a:off x="6225894" y="1101646"/>
            <a:ext cx="1809524" cy="1209524"/>
          </a:xfrm>
          <a:prstGeom prst="rect">
            <a:avLst/>
          </a:prstGeom>
          <a:noFill/>
          <a:ln>
            <a:noFill/>
          </a:ln>
        </p:spPr>
      </p:pic>
      <p:pic>
        <p:nvPicPr>
          <p:cNvPr id="269" name="Google Shape;269;p15"/>
          <p:cNvPicPr preferRelativeResize="0"/>
          <p:nvPr/>
        </p:nvPicPr>
        <p:blipFill rotWithShape="1">
          <a:blip r:embed="rId4">
            <a:alphaModFix/>
          </a:blip>
          <a:srcRect/>
          <a:stretch/>
        </p:blipFill>
        <p:spPr>
          <a:xfrm>
            <a:off x="4104057" y="660125"/>
            <a:ext cx="1200000" cy="1800000"/>
          </a:xfrm>
          <a:prstGeom prst="rect">
            <a:avLst/>
          </a:prstGeom>
          <a:noFill/>
          <a:ln>
            <a:noFill/>
          </a:ln>
        </p:spPr>
      </p:pic>
      <p:pic>
        <p:nvPicPr>
          <p:cNvPr id="270" name="Google Shape;270;p15"/>
          <p:cNvPicPr preferRelativeResize="0"/>
          <p:nvPr/>
        </p:nvPicPr>
        <p:blipFill rotWithShape="1">
          <a:blip r:embed="rId3">
            <a:alphaModFix/>
          </a:blip>
          <a:srcRect/>
          <a:stretch/>
        </p:blipFill>
        <p:spPr>
          <a:xfrm flipH="1">
            <a:off x="1194635" y="908876"/>
            <a:ext cx="1987585" cy="1302497"/>
          </a:xfrm>
          <a:prstGeom prst="rect">
            <a:avLst/>
          </a:prstGeom>
          <a:noFill/>
          <a:ln>
            <a:noFill/>
          </a:ln>
        </p:spPr>
      </p:pic>
      <p:pic>
        <p:nvPicPr>
          <p:cNvPr id="271" name="Google Shape;271;p15"/>
          <p:cNvPicPr preferRelativeResize="0"/>
          <p:nvPr/>
        </p:nvPicPr>
        <p:blipFill rotWithShape="1">
          <a:blip r:embed="rId5">
            <a:alphaModFix/>
          </a:blip>
          <a:srcRect/>
          <a:stretch/>
        </p:blipFill>
        <p:spPr>
          <a:xfrm>
            <a:off x="811466" y="2460125"/>
            <a:ext cx="7521068" cy="2251024"/>
          </a:xfrm>
          <a:prstGeom prst="rect">
            <a:avLst/>
          </a:prstGeom>
          <a:noFill/>
          <a:ln>
            <a:noFill/>
          </a:ln>
        </p:spPr>
      </p:pic>
      <p:pic>
        <p:nvPicPr>
          <p:cNvPr id="272" name="Google Shape;272;p15"/>
          <p:cNvPicPr preferRelativeResize="0"/>
          <p:nvPr/>
        </p:nvPicPr>
        <p:blipFill rotWithShape="1">
          <a:blip r:embed="rId6">
            <a:alphaModFix/>
          </a:blip>
          <a:srcRect/>
          <a:stretch/>
        </p:blipFill>
        <p:spPr>
          <a:xfrm>
            <a:off x="1670344" y="4853835"/>
            <a:ext cx="6067425" cy="1295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6"/>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a:p>
        </p:txBody>
      </p:sp>
      <p:sp>
        <p:nvSpPr>
          <p:cNvPr id="279" name="Google Shape;279;p16"/>
          <p:cNvSpPr/>
          <p:nvPr/>
        </p:nvSpPr>
        <p:spPr>
          <a:xfrm>
            <a:off x="611560" y="4185515"/>
            <a:ext cx="8424936"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a:solidFill>
                  <a:srgbClr val="262672"/>
                </a:solidFill>
                <a:latin typeface="Arial"/>
                <a:ea typeface="Arial"/>
                <a:cs typeface="Arial"/>
                <a:sym typeface="Arial"/>
              </a:rPr>
              <a:t>The function studied is considered to be normal when the Index of Normality is between 90 and 100%.</a:t>
            </a:r>
            <a:endParaRPr/>
          </a:p>
          <a:p>
            <a:pPr marL="0" marR="0" lvl="0" indent="0" algn="l" rtl="0">
              <a:spcBef>
                <a:spcPts val="0"/>
              </a:spcBef>
              <a:spcAft>
                <a:spcPts val="0"/>
              </a:spcAft>
              <a:buNone/>
            </a:pPr>
            <a:endParaRPr sz="2000" b="0">
              <a:solidFill>
                <a:srgbClr val="262672"/>
              </a:solidFill>
              <a:latin typeface="Arial"/>
              <a:ea typeface="Arial"/>
              <a:cs typeface="Arial"/>
              <a:sym typeface="Arial"/>
            </a:endParaRPr>
          </a:p>
          <a:p>
            <a:pPr marL="0" marR="0" lvl="0" indent="0" algn="l" rtl="0">
              <a:spcBef>
                <a:spcPts val="0"/>
              </a:spcBef>
              <a:spcAft>
                <a:spcPts val="0"/>
              </a:spcAft>
              <a:buNone/>
            </a:pPr>
            <a:r>
              <a:rPr lang="en-US" sz="2000" b="0">
                <a:solidFill>
                  <a:srgbClr val="262672"/>
                </a:solidFill>
                <a:latin typeface="Arial"/>
                <a:ea typeface="Arial"/>
                <a:cs typeface="Arial"/>
                <a:sym typeface="Arial"/>
              </a:rPr>
              <a:t>The lower the Index of Normality, the greater the degree of functional alteration. </a:t>
            </a:r>
            <a:endParaRPr sz="2000" b="0" i="0" u="none" strike="noStrike" cap="none">
              <a:solidFill>
                <a:srgbClr val="262672"/>
              </a:solidFill>
              <a:latin typeface="Arial"/>
              <a:ea typeface="Arial"/>
              <a:cs typeface="Arial"/>
              <a:sym typeface="Arial"/>
            </a:endParaRPr>
          </a:p>
        </p:txBody>
      </p:sp>
      <p:pic>
        <p:nvPicPr>
          <p:cNvPr id="280" name="Google Shape;280;p16"/>
          <p:cNvPicPr preferRelativeResize="0"/>
          <p:nvPr/>
        </p:nvPicPr>
        <p:blipFill rotWithShape="1">
          <a:blip r:embed="rId3">
            <a:alphaModFix/>
          </a:blip>
          <a:srcRect r="51068"/>
          <a:stretch/>
        </p:blipFill>
        <p:spPr>
          <a:xfrm>
            <a:off x="2699792" y="1556792"/>
            <a:ext cx="4027635" cy="1115694"/>
          </a:xfrm>
          <a:prstGeom prst="rect">
            <a:avLst/>
          </a:prstGeom>
          <a:noFill/>
          <a:ln>
            <a:noFill/>
          </a:ln>
        </p:spPr>
      </p:pic>
      <p:sp>
        <p:nvSpPr>
          <p:cNvPr id="281" name="Google Shape;281;p16"/>
          <p:cNvSpPr txBox="1"/>
          <p:nvPr/>
        </p:nvSpPr>
        <p:spPr>
          <a:xfrm>
            <a:off x="3607587" y="3289789"/>
            <a:ext cx="1928826" cy="461665"/>
          </a:xfrm>
          <a:prstGeom prst="rect">
            <a:avLst/>
          </a:prstGeom>
          <a:solidFill>
            <a:srgbClr val="9F294B"/>
          </a:solidFill>
          <a:ln w="38100" cap="flat" cmpd="sng">
            <a:solidFill>
              <a:srgbClr val="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400"/>
              <a:buFont typeface="Verdana"/>
              <a:buNone/>
            </a:pPr>
            <a:r>
              <a:rPr lang="en-US" sz="2400" b="0" i="0" u="none" strike="noStrike" cap="none">
                <a:solidFill>
                  <a:srgbClr val="FFFFFF"/>
                </a:solidFill>
                <a:latin typeface="Verdana"/>
                <a:ea typeface="Verdana"/>
                <a:cs typeface="Verdana"/>
                <a:sym typeface="Verdana"/>
              </a:rPr>
              <a:t>Altered</a:t>
            </a:r>
            <a:endParaRPr sz="2400" b="0" i="0" u="none" strike="noStrike" cap="none">
              <a:solidFill>
                <a:srgbClr val="FFFFFF"/>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7"/>
          <p:cNvSpPr txBox="1"/>
          <p:nvPr/>
        </p:nvSpPr>
        <p:spPr>
          <a:xfrm>
            <a:off x="3419872" y="980728"/>
            <a:ext cx="309634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262672"/>
                </a:solidFill>
                <a:latin typeface="Arial"/>
                <a:ea typeface="Arial"/>
                <a:cs typeface="Arial"/>
                <a:sym typeface="Arial"/>
              </a:rPr>
              <a:t>Lumbar clinical case</a:t>
            </a:r>
            <a:endParaRPr/>
          </a:p>
        </p:txBody>
      </p:sp>
      <p:sp>
        <p:nvSpPr>
          <p:cNvPr id="288" name="Google Shape;288;p17"/>
          <p:cNvSpPr txBox="1">
            <a:spLocks noGrp="1"/>
          </p:cNvSpPr>
          <p:nvPr>
            <p:ph type="ctrTitle"/>
          </p:nvPr>
        </p:nvSpPr>
        <p:spPr>
          <a:xfrm>
            <a:off x="648680" y="1435864"/>
            <a:ext cx="7846640" cy="446565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a:solidFill>
                  <a:srgbClr val="262672"/>
                </a:solidFill>
                <a:latin typeface="Arial"/>
                <a:ea typeface="Arial"/>
                <a:cs typeface="Arial"/>
                <a:sym typeface="Arial"/>
              </a:rPr>
              <a:t>60-year patient. </a:t>
            </a:r>
            <a:br>
              <a:rPr lang="en-US" sz="1800" b="0">
                <a:solidFill>
                  <a:srgbClr val="262672"/>
                </a:solidFill>
                <a:latin typeface="Arial"/>
                <a:ea typeface="Arial"/>
                <a:cs typeface="Arial"/>
                <a:sym typeface="Arial"/>
              </a:rPr>
            </a:br>
            <a:r>
              <a:rPr lang="en-US" sz="1800" b="0">
                <a:solidFill>
                  <a:srgbClr val="262672"/>
                </a:solidFill>
                <a:latin typeface="Arial"/>
                <a:ea typeface="Arial"/>
                <a:cs typeface="Arial"/>
                <a:sym typeface="Arial"/>
              </a:rPr>
              <a:t>Lorry driver.</a:t>
            </a:r>
            <a:br>
              <a:rPr lang="en-US" sz="1800" b="0">
                <a:solidFill>
                  <a:srgbClr val="262672"/>
                </a:solidFill>
                <a:latin typeface="Arial"/>
                <a:ea typeface="Arial"/>
                <a:cs typeface="Arial"/>
                <a:sym typeface="Arial"/>
              </a:rPr>
            </a:br>
            <a:r>
              <a:rPr lang="en-US" sz="1800" b="0">
                <a:solidFill>
                  <a:srgbClr val="262672"/>
                </a:solidFill>
                <a:latin typeface="Arial"/>
                <a:ea typeface="Arial"/>
                <a:cs typeface="Arial"/>
                <a:sym typeface="Arial"/>
              </a:rPr>
              <a:t>He fell off the lorry, which resulted in wedge fracture of L1 </a:t>
            </a:r>
            <a:br>
              <a:rPr lang="en-US" sz="1800" b="0">
                <a:solidFill>
                  <a:srgbClr val="262672"/>
                </a:solidFill>
                <a:latin typeface="Arial"/>
                <a:ea typeface="Arial"/>
                <a:cs typeface="Arial"/>
                <a:sym typeface="Arial"/>
              </a:rPr>
            </a:br>
            <a:r>
              <a:rPr lang="en-US" sz="1800" b="0">
                <a:solidFill>
                  <a:srgbClr val="262672"/>
                </a:solidFill>
                <a:latin typeface="Arial"/>
                <a:ea typeface="Arial"/>
                <a:cs typeface="Arial"/>
                <a:sym typeface="Arial"/>
              </a:rPr>
              <a:t>He was administered a conservative treatment of the fracture.</a:t>
            </a:r>
            <a:br>
              <a:rPr lang="en-US" sz="1800" b="0">
                <a:solidFill>
                  <a:srgbClr val="262672"/>
                </a:solidFill>
                <a:latin typeface="Arial"/>
                <a:ea typeface="Arial"/>
                <a:cs typeface="Arial"/>
                <a:sym typeface="Arial"/>
              </a:rPr>
            </a:br>
            <a:r>
              <a:rPr lang="en-US" sz="1800" b="0">
                <a:solidFill>
                  <a:srgbClr val="262672"/>
                </a:solidFill>
                <a:latin typeface="Arial"/>
                <a:ea typeface="Arial"/>
                <a:cs typeface="Arial"/>
                <a:sym typeface="Arial"/>
              </a:rPr>
              <a:t>Back brace removed 3 months later.</a:t>
            </a:r>
            <a:br>
              <a:rPr lang="en-US" sz="1800" b="0">
                <a:solidFill>
                  <a:srgbClr val="262672"/>
                </a:solidFill>
                <a:latin typeface="Arial"/>
                <a:ea typeface="Arial"/>
                <a:cs typeface="Arial"/>
                <a:sym typeface="Arial"/>
              </a:rPr>
            </a:br>
            <a:r>
              <a:rPr lang="en-US" sz="1800" b="0">
                <a:solidFill>
                  <a:srgbClr val="262672"/>
                </a:solidFill>
                <a:latin typeface="Arial"/>
                <a:ea typeface="Arial"/>
                <a:cs typeface="Arial"/>
                <a:sym typeface="Arial"/>
              </a:rPr>
              <a:t>Four months after the fracture, he continued to report low back pain radiating to the right lower limb.</a:t>
            </a:r>
            <a:br>
              <a:rPr lang="en-US" sz="1800" b="0">
                <a:solidFill>
                  <a:srgbClr val="262672"/>
                </a:solidFill>
                <a:latin typeface="Arial"/>
                <a:ea typeface="Arial"/>
                <a:cs typeface="Arial"/>
                <a:sym typeface="Arial"/>
              </a:rPr>
            </a:br>
            <a:br>
              <a:rPr lang="en-US" sz="1800" b="0">
                <a:solidFill>
                  <a:srgbClr val="262672"/>
                </a:solidFill>
                <a:latin typeface="Arial"/>
                <a:ea typeface="Arial"/>
                <a:cs typeface="Arial"/>
                <a:sym typeface="Arial"/>
              </a:rPr>
            </a:br>
            <a:r>
              <a:rPr lang="en-US" sz="1800" b="0">
                <a:solidFill>
                  <a:srgbClr val="262672"/>
                </a:solidFill>
                <a:latin typeface="Arial"/>
                <a:ea typeface="Arial"/>
                <a:cs typeface="Arial"/>
                <a:sym typeface="Arial"/>
              </a:rPr>
              <a:t>On physical examination: low back pain but no muscle contractures on palpation. Lumbar flexion is painful. Negative Lasègue and Bragard. Good muscle function.</a:t>
            </a:r>
            <a:br>
              <a:rPr lang="en-US" sz="1800" b="0">
                <a:solidFill>
                  <a:srgbClr val="262672"/>
                </a:solidFill>
                <a:latin typeface="Arial"/>
                <a:ea typeface="Arial"/>
                <a:cs typeface="Arial"/>
                <a:sym typeface="Arial"/>
              </a:rPr>
            </a:br>
            <a:br>
              <a:rPr lang="en-US" sz="1800" b="0">
                <a:solidFill>
                  <a:srgbClr val="262672"/>
                </a:solidFill>
                <a:latin typeface="Arial"/>
                <a:ea typeface="Arial"/>
                <a:cs typeface="Arial"/>
                <a:sym typeface="Arial"/>
              </a:rPr>
            </a:br>
            <a:r>
              <a:rPr lang="en-US" sz="1800" b="0">
                <a:solidFill>
                  <a:srgbClr val="262672"/>
                </a:solidFill>
                <a:latin typeface="Arial"/>
                <a:ea typeface="Arial"/>
                <a:cs typeface="Arial"/>
                <a:sym typeface="Arial"/>
              </a:rPr>
              <a:t>The MRI performed shows that the anterior wedge fracture of vertebral body L1 is consolidated and cannot be observed. There are degenerative signs in the disc space of L4-L5 and L5-S1 without compromising both conjunction holes.</a:t>
            </a:r>
            <a:br>
              <a:rPr lang="en-US" sz="1800" b="0">
                <a:latin typeface="Arial"/>
                <a:ea typeface="Arial"/>
                <a:cs typeface="Arial"/>
                <a:sym typeface="Arial"/>
              </a:rPr>
            </a:br>
            <a:br>
              <a:rPr lang="en-US" sz="1800">
                <a:latin typeface="Arial"/>
                <a:ea typeface="Arial"/>
                <a:cs typeface="Arial"/>
                <a:sym typeface="Arial"/>
              </a:rPr>
            </a:br>
            <a:br>
              <a:rPr lang="en-US" sz="1800">
                <a:latin typeface="Arial"/>
                <a:ea typeface="Arial"/>
                <a:cs typeface="Arial"/>
                <a:sym typeface="Arial"/>
              </a:rPr>
            </a:br>
            <a:br>
              <a:rPr lang="en-US" sz="1800" b="0">
                <a:latin typeface="Arial"/>
                <a:ea typeface="Arial"/>
                <a:cs typeface="Arial"/>
                <a:sym typeface="Arial"/>
              </a:rPr>
            </a:br>
            <a:br>
              <a:rPr lang="en-US" sz="1800" b="0">
                <a:latin typeface="Arial"/>
                <a:ea typeface="Arial"/>
                <a:cs typeface="Arial"/>
                <a:sym typeface="Arial"/>
              </a:rPr>
            </a:br>
            <a:br>
              <a:rPr lang="en-US" sz="1800" b="0">
                <a:latin typeface="Arial"/>
                <a:ea typeface="Arial"/>
                <a:cs typeface="Arial"/>
                <a:sym typeface="Arial"/>
              </a:rPr>
            </a:br>
            <a:endParaRPr sz="1800" b="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8"/>
          <p:cNvSpPr txBox="1">
            <a:spLocks noGrp="1"/>
          </p:cNvSpPr>
          <p:nvPr>
            <p:ph type="ctrTitle"/>
          </p:nvPr>
        </p:nvSpPr>
        <p:spPr>
          <a:xfrm>
            <a:off x="431540" y="908720"/>
            <a:ext cx="8280920" cy="46805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0">
                <a:solidFill>
                  <a:srgbClr val="262672"/>
                </a:solidFill>
                <a:latin typeface="Arial"/>
                <a:ea typeface="Arial"/>
                <a:cs typeface="Arial"/>
                <a:sym typeface="Arial"/>
              </a:rPr>
              <a:t>The results of a case after performing a functional assessment of the lumbar spine are discussed below. This test kinetically and </a:t>
            </a:r>
            <a:r>
              <a:rPr lang="en-US" sz="1400">
                <a:solidFill>
                  <a:srgbClr val="262672"/>
                </a:solidFill>
                <a:latin typeface="Arial"/>
                <a:ea typeface="Arial"/>
                <a:cs typeface="Arial"/>
                <a:sym typeface="Arial"/>
              </a:rPr>
              <a:t>kinematically </a:t>
            </a:r>
            <a:r>
              <a:rPr lang="en-US" sz="1400" b="0">
                <a:solidFill>
                  <a:srgbClr val="262672"/>
                </a:solidFill>
                <a:latin typeface="Arial"/>
                <a:ea typeface="Arial"/>
                <a:cs typeface="Arial"/>
                <a:sym typeface="Arial"/>
              </a:rPr>
              <a:t>analyses the movement of the lumbar spine in simple activities to detect abnormal or non-functional movements secondary to cervical pain.</a:t>
            </a:r>
            <a:br>
              <a:rPr lang="en-US" sz="1400" b="0">
                <a:solidFill>
                  <a:srgbClr val="262672"/>
                </a:solidFill>
                <a:latin typeface="Arial"/>
                <a:ea typeface="Arial"/>
                <a:cs typeface="Arial"/>
                <a:sym typeface="Arial"/>
              </a:rPr>
            </a:br>
            <a:br>
              <a:rPr lang="en-US" sz="1400" b="0">
                <a:solidFill>
                  <a:srgbClr val="262672"/>
                </a:solidFill>
                <a:latin typeface="Arial"/>
                <a:ea typeface="Arial"/>
                <a:cs typeface="Arial"/>
                <a:sym typeface="Arial"/>
              </a:rPr>
            </a:br>
            <a:r>
              <a:rPr lang="en-US" sz="1400" b="0">
                <a:solidFill>
                  <a:srgbClr val="262672"/>
                </a:solidFill>
                <a:latin typeface="Arial"/>
                <a:ea typeface="Arial"/>
                <a:cs typeface="Arial"/>
                <a:sym typeface="Arial"/>
              </a:rPr>
              <a:t>The </a:t>
            </a:r>
            <a:r>
              <a:rPr lang="en-US" sz="1400">
                <a:solidFill>
                  <a:srgbClr val="262672"/>
                </a:solidFill>
                <a:latin typeface="Arial"/>
                <a:ea typeface="Arial"/>
                <a:cs typeface="Arial"/>
                <a:sym typeface="Arial"/>
              </a:rPr>
              <a:t>NEDLUMBAR/IBV </a:t>
            </a:r>
            <a:r>
              <a:rPr lang="en-US" sz="1400" b="0">
                <a:solidFill>
                  <a:srgbClr val="262672"/>
                </a:solidFill>
                <a:latin typeface="Arial"/>
                <a:ea typeface="Arial"/>
                <a:cs typeface="Arial"/>
                <a:sym typeface="Arial"/>
              </a:rPr>
              <a:t>assessment equipment was used and the recording technique was photogrammetry and two dynamometric platforms.</a:t>
            </a:r>
            <a:br>
              <a:rPr lang="en-US" sz="1400" b="0">
                <a:solidFill>
                  <a:srgbClr val="262672"/>
                </a:solidFill>
                <a:latin typeface="Arial"/>
                <a:ea typeface="Arial"/>
                <a:cs typeface="Arial"/>
                <a:sym typeface="Arial"/>
              </a:rPr>
            </a:br>
            <a:br>
              <a:rPr lang="en-US" sz="1400" b="0">
                <a:solidFill>
                  <a:srgbClr val="262672"/>
                </a:solidFill>
                <a:latin typeface="Arial"/>
                <a:ea typeface="Arial"/>
                <a:cs typeface="Arial"/>
                <a:sym typeface="Arial"/>
              </a:rPr>
            </a:br>
            <a:r>
              <a:rPr lang="en-US" sz="1400" b="0">
                <a:solidFill>
                  <a:srgbClr val="262672"/>
                </a:solidFill>
                <a:latin typeface="Arial"/>
                <a:ea typeface="Arial"/>
                <a:cs typeface="Arial"/>
                <a:sym typeface="Arial"/>
              </a:rPr>
              <a:t>To perform the assessment, this system compares the results obtained with those of a group of subjects whose characteristics are comparable to those of the patient (databases made up of normal and pathological patients segmented by age and gender).</a:t>
            </a:r>
            <a:br>
              <a:rPr lang="en-US" sz="1400" b="0">
                <a:solidFill>
                  <a:srgbClr val="262672"/>
                </a:solidFill>
                <a:latin typeface="Arial"/>
                <a:ea typeface="Arial"/>
                <a:cs typeface="Arial"/>
                <a:sym typeface="Arial"/>
              </a:rPr>
            </a:br>
            <a:br>
              <a:rPr lang="en-US" sz="1400" b="0">
                <a:solidFill>
                  <a:srgbClr val="262672"/>
                </a:solidFill>
                <a:latin typeface="Arial"/>
                <a:ea typeface="Arial"/>
                <a:cs typeface="Arial"/>
                <a:sym typeface="Arial"/>
              </a:rPr>
            </a:br>
            <a:r>
              <a:rPr lang="en-US" sz="1400" b="0">
                <a:solidFill>
                  <a:srgbClr val="262672"/>
                </a:solidFill>
                <a:latin typeface="Arial"/>
                <a:ea typeface="Arial"/>
                <a:cs typeface="Arial"/>
                <a:sym typeface="Arial"/>
              </a:rPr>
              <a:t>The assessment protocol is standardised and consists of two movements:</a:t>
            </a:r>
            <a:br>
              <a:rPr lang="en-US" sz="1400" b="0">
                <a:solidFill>
                  <a:srgbClr val="262672"/>
                </a:solidFill>
                <a:latin typeface="Arial"/>
                <a:ea typeface="Arial"/>
                <a:cs typeface="Arial"/>
                <a:sym typeface="Arial"/>
              </a:rPr>
            </a:br>
            <a:br>
              <a:rPr lang="en-US" sz="1400" b="0">
                <a:solidFill>
                  <a:srgbClr val="262672"/>
                </a:solidFill>
                <a:latin typeface="Arial"/>
                <a:ea typeface="Arial"/>
                <a:cs typeface="Arial"/>
                <a:sym typeface="Arial"/>
              </a:rPr>
            </a:br>
            <a:r>
              <a:rPr lang="en-US" sz="1400" b="0">
                <a:solidFill>
                  <a:srgbClr val="262672"/>
                </a:solidFill>
                <a:latin typeface="Arial"/>
                <a:ea typeface="Arial"/>
                <a:cs typeface="Arial"/>
                <a:sym typeface="Arial"/>
              </a:rPr>
              <a:t>	Activity of </a:t>
            </a:r>
            <a:r>
              <a:rPr lang="en-US" sz="1400">
                <a:solidFill>
                  <a:srgbClr val="262672"/>
                </a:solidFill>
                <a:latin typeface="Arial"/>
                <a:ea typeface="Arial"/>
                <a:cs typeface="Arial"/>
                <a:sym typeface="Arial"/>
              </a:rPr>
              <a:t>rising from a chair. </a:t>
            </a:r>
            <a:br>
              <a:rPr lang="en-US" sz="1400" b="0">
                <a:solidFill>
                  <a:srgbClr val="262672"/>
                </a:solidFill>
                <a:latin typeface="Arial"/>
                <a:ea typeface="Arial"/>
                <a:cs typeface="Arial"/>
                <a:sym typeface="Arial"/>
              </a:rPr>
            </a:br>
            <a:r>
              <a:rPr lang="en-US" sz="1400" b="0">
                <a:solidFill>
                  <a:srgbClr val="262672"/>
                </a:solidFill>
                <a:latin typeface="Arial"/>
                <a:ea typeface="Arial"/>
                <a:cs typeface="Arial"/>
                <a:sym typeface="Arial"/>
              </a:rPr>
              <a:t>	Activity of </a:t>
            </a:r>
            <a:r>
              <a:rPr lang="en-US" sz="1400">
                <a:solidFill>
                  <a:srgbClr val="262672"/>
                </a:solidFill>
                <a:latin typeface="Arial"/>
                <a:ea typeface="Arial"/>
                <a:cs typeface="Arial"/>
                <a:sym typeface="Arial"/>
              </a:rPr>
              <a:t>lifting weights</a:t>
            </a:r>
            <a:r>
              <a:rPr lang="en-US" sz="1400" b="0">
                <a:solidFill>
                  <a:srgbClr val="262672"/>
                </a:solidFill>
                <a:latin typeface="Arial"/>
                <a:ea typeface="Arial"/>
                <a:cs typeface="Arial"/>
                <a:sym typeface="Arial"/>
              </a:rPr>
              <a:t>.</a:t>
            </a:r>
            <a:br>
              <a:rPr lang="en-US" sz="1400" b="0">
                <a:solidFill>
                  <a:srgbClr val="262672"/>
                </a:solidFill>
                <a:latin typeface="Arial"/>
                <a:ea typeface="Arial"/>
                <a:cs typeface="Arial"/>
                <a:sym typeface="Arial"/>
              </a:rPr>
            </a:br>
            <a:br>
              <a:rPr lang="en-US" sz="1400" b="0">
                <a:solidFill>
                  <a:srgbClr val="262672"/>
                </a:solidFill>
                <a:latin typeface="Arial"/>
                <a:ea typeface="Arial"/>
                <a:cs typeface="Arial"/>
                <a:sym typeface="Arial"/>
              </a:rPr>
            </a:br>
            <a:r>
              <a:rPr lang="en-US" sz="1400" b="0">
                <a:solidFill>
                  <a:srgbClr val="262672"/>
                </a:solidFill>
                <a:latin typeface="Arial"/>
                <a:ea typeface="Arial"/>
                <a:cs typeface="Arial"/>
                <a:sym typeface="Arial"/>
              </a:rPr>
              <a:t>The results obtained tell us about the movement pattern performed through biomechanical information on force, mobility, acceleration and repeatability of the movement, among others.</a:t>
            </a:r>
            <a:br>
              <a:rPr lang="en-US" sz="1400" b="0">
                <a:solidFill>
                  <a:srgbClr val="262672"/>
                </a:solidFill>
                <a:latin typeface="Arial"/>
                <a:ea typeface="Arial"/>
                <a:cs typeface="Arial"/>
                <a:sym typeface="Arial"/>
              </a:rPr>
            </a:br>
            <a:br>
              <a:rPr lang="en-US" sz="1400" b="0">
                <a:solidFill>
                  <a:srgbClr val="262672"/>
                </a:solidFill>
                <a:latin typeface="Arial"/>
                <a:ea typeface="Arial"/>
                <a:cs typeface="Arial"/>
                <a:sym typeface="Arial"/>
              </a:rPr>
            </a:br>
            <a:r>
              <a:rPr lang="en-US" sz="1400" b="0">
                <a:solidFill>
                  <a:srgbClr val="262672"/>
                </a:solidFill>
                <a:latin typeface="Arial"/>
                <a:ea typeface="Arial"/>
                <a:cs typeface="Arial"/>
                <a:sym typeface="Arial"/>
              </a:rPr>
              <a:t>At the end, the study of the activity is summarised in a functional index. If the result of this index is higher than 90%, the ability of the person assessed to perform the activity falls within normality.</a:t>
            </a:r>
            <a:br>
              <a:rPr lang="en-US" sz="1400" b="0">
                <a:solidFill>
                  <a:srgbClr val="262672"/>
                </a:solidFill>
                <a:latin typeface="Arial"/>
                <a:ea typeface="Arial"/>
                <a:cs typeface="Arial"/>
                <a:sym typeface="Arial"/>
              </a:rPr>
            </a:br>
            <a:br>
              <a:rPr lang="en-US" sz="1400" b="0"/>
            </a:br>
            <a:r>
              <a:rPr lang="en-US" sz="1400" b="0"/>
              <a:t>	</a:t>
            </a:r>
            <a:endParaRPr sz="1600" b="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19"/>
          <p:cNvPicPr preferRelativeResize="0"/>
          <p:nvPr/>
        </p:nvPicPr>
        <p:blipFill rotWithShape="1">
          <a:blip r:embed="rId3">
            <a:alphaModFix/>
          </a:blip>
          <a:srcRect l="31976" t="47274" r="56773" b="39300"/>
          <a:stretch/>
        </p:blipFill>
        <p:spPr>
          <a:xfrm>
            <a:off x="6362840" y="682716"/>
            <a:ext cx="1656183" cy="1990506"/>
          </a:xfrm>
          <a:prstGeom prst="rect">
            <a:avLst/>
          </a:prstGeom>
          <a:noFill/>
          <a:ln>
            <a:noFill/>
          </a:ln>
        </p:spPr>
      </p:pic>
      <p:pic>
        <p:nvPicPr>
          <p:cNvPr id="301" name="Google Shape;301;p19" descr="ParamSilla"/>
          <p:cNvPicPr preferRelativeResize="0"/>
          <p:nvPr/>
        </p:nvPicPr>
        <p:blipFill rotWithShape="1">
          <a:blip r:embed="rId4">
            <a:alphaModFix/>
          </a:blip>
          <a:srcRect/>
          <a:stretch/>
        </p:blipFill>
        <p:spPr>
          <a:xfrm>
            <a:off x="5457381" y="2700658"/>
            <a:ext cx="3467100" cy="3457575"/>
          </a:xfrm>
          <a:prstGeom prst="rect">
            <a:avLst/>
          </a:prstGeom>
          <a:noFill/>
          <a:ln>
            <a:noFill/>
          </a:ln>
        </p:spPr>
      </p:pic>
      <p:pic>
        <p:nvPicPr>
          <p:cNvPr id="302" name="Google Shape;302;p19"/>
          <p:cNvPicPr preferRelativeResize="0"/>
          <p:nvPr/>
        </p:nvPicPr>
        <p:blipFill rotWithShape="1">
          <a:blip r:embed="rId5">
            <a:alphaModFix/>
          </a:blip>
          <a:srcRect/>
          <a:stretch/>
        </p:blipFill>
        <p:spPr>
          <a:xfrm>
            <a:off x="232683" y="1772816"/>
            <a:ext cx="2290629" cy="2187233"/>
          </a:xfrm>
          <a:prstGeom prst="rect">
            <a:avLst/>
          </a:prstGeom>
          <a:noFill/>
          <a:ln>
            <a:noFill/>
          </a:ln>
        </p:spPr>
      </p:pic>
      <p:pic>
        <p:nvPicPr>
          <p:cNvPr id="303" name="Google Shape;303;p19" descr="GrafVelocidadSilla"/>
          <p:cNvPicPr preferRelativeResize="0"/>
          <p:nvPr/>
        </p:nvPicPr>
        <p:blipFill rotWithShape="1">
          <a:blip r:embed="rId6">
            <a:alphaModFix/>
          </a:blip>
          <a:srcRect/>
          <a:stretch/>
        </p:blipFill>
        <p:spPr>
          <a:xfrm>
            <a:off x="2622321" y="1772815"/>
            <a:ext cx="2429298" cy="2187233"/>
          </a:xfrm>
          <a:prstGeom prst="rect">
            <a:avLst/>
          </a:prstGeom>
          <a:noFill/>
          <a:ln>
            <a:noFill/>
          </a:ln>
        </p:spPr>
      </p:pic>
      <p:pic>
        <p:nvPicPr>
          <p:cNvPr id="304" name="Google Shape;304;p19" descr="ValLevantarseSilla"/>
          <p:cNvPicPr preferRelativeResize="0"/>
          <p:nvPr/>
        </p:nvPicPr>
        <p:blipFill rotWithShape="1">
          <a:blip r:embed="rId7">
            <a:alphaModFix/>
          </a:blip>
          <a:srcRect r="57188" b="-6279"/>
          <a:stretch/>
        </p:blipFill>
        <p:spPr>
          <a:xfrm>
            <a:off x="1115616" y="4725144"/>
            <a:ext cx="3213439" cy="6207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000"/>
              <a:buFont typeface="Arial"/>
              <a:buNone/>
            </a:pPr>
            <a:endParaRPr sz="1000" b="1" i="0" u="none" strike="noStrike" cap="none">
              <a:solidFill>
                <a:srgbClr val="FFFFFF"/>
              </a:solidFill>
              <a:latin typeface="Arial"/>
              <a:ea typeface="Arial"/>
              <a:cs typeface="Arial"/>
              <a:sym typeface="Arial"/>
            </a:endParaRPr>
          </a:p>
        </p:txBody>
      </p:sp>
      <p:sp>
        <p:nvSpPr>
          <p:cNvPr id="148" name="Google Shape;148;p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000"/>
              <a:buFont typeface="Arial"/>
              <a:buNone/>
            </a:pPr>
            <a:endParaRPr sz="1000" b="1" i="0" u="none" strike="noStrike" cap="none">
              <a:solidFill>
                <a:srgbClr val="FFFFFF"/>
              </a:solidFill>
              <a:latin typeface="Arial"/>
              <a:ea typeface="Arial"/>
              <a:cs typeface="Arial"/>
              <a:sym typeface="Arial"/>
            </a:endParaRPr>
          </a:p>
        </p:txBody>
      </p:sp>
      <p:sp>
        <p:nvSpPr>
          <p:cNvPr id="149" name="Google Shape;149;p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000"/>
              <a:buFont typeface="Arial"/>
              <a:buNone/>
            </a:pPr>
            <a:endParaRPr sz="1000" b="1" i="0" u="none" strike="noStrike" cap="none">
              <a:solidFill>
                <a:srgbClr val="FFFFFF"/>
              </a:solidFill>
              <a:latin typeface="Arial"/>
              <a:ea typeface="Arial"/>
              <a:cs typeface="Arial"/>
              <a:sym typeface="Arial"/>
            </a:endParaRPr>
          </a:p>
        </p:txBody>
      </p:sp>
      <p:sp>
        <p:nvSpPr>
          <p:cNvPr id="150" name="Google Shape;150;p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000"/>
              <a:buFont typeface="Arial"/>
              <a:buNone/>
            </a:pPr>
            <a:endParaRPr sz="1000" b="1" i="0" u="none" strike="noStrike" cap="none">
              <a:solidFill>
                <a:srgbClr val="FFFFFF"/>
              </a:solidFill>
              <a:latin typeface="Arial"/>
              <a:ea typeface="Arial"/>
              <a:cs typeface="Arial"/>
              <a:sym typeface="Arial"/>
            </a:endParaRPr>
          </a:p>
        </p:txBody>
      </p:sp>
      <p:sp>
        <p:nvSpPr>
          <p:cNvPr id="151" name="Google Shape;151;p2"/>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000"/>
              <a:buFont typeface="Arial"/>
              <a:buNone/>
            </a:pPr>
            <a:endParaRPr sz="1000" b="1" i="0" u="none" strike="noStrike" cap="none">
              <a:solidFill>
                <a:srgbClr val="FFFFFF"/>
              </a:solidFill>
              <a:latin typeface="Arial"/>
              <a:ea typeface="Arial"/>
              <a:cs typeface="Arial"/>
              <a:sym typeface="Arial"/>
            </a:endParaRPr>
          </a:p>
        </p:txBody>
      </p:sp>
      <p:sp>
        <p:nvSpPr>
          <p:cNvPr id="152" name="Google Shape;152;p2"/>
          <p:cNvSpPr/>
          <p:nvPr/>
        </p:nvSpPr>
        <p:spPr>
          <a:xfrm>
            <a:off x="323528" y="908720"/>
            <a:ext cx="8135938"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72"/>
              </a:buClr>
              <a:buSzPts val="2200"/>
              <a:buFont typeface="Arial"/>
              <a:buNone/>
            </a:pPr>
            <a:r>
              <a:rPr lang="en-US" sz="2200" b="1" i="0" u="none" strike="noStrike" cap="none">
                <a:solidFill>
                  <a:srgbClr val="262672"/>
                </a:solidFill>
                <a:latin typeface="Arial"/>
                <a:ea typeface="Arial"/>
                <a:cs typeface="Arial"/>
                <a:sym typeface="Arial"/>
              </a:rPr>
              <a:t>OBJECTIVES</a:t>
            </a:r>
            <a:endParaRPr sz="2200" b="0" i="0" u="none" strike="noStrike" cap="none">
              <a:solidFill>
                <a:srgbClr val="262672"/>
              </a:solidFill>
              <a:latin typeface="Arial"/>
              <a:ea typeface="Arial"/>
              <a:cs typeface="Arial"/>
              <a:sym typeface="Arial"/>
            </a:endParaRPr>
          </a:p>
        </p:txBody>
      </p:sp>
      <p:sp>
        <p:nvSpPr>
          <p:cNvPr id="153" name="Google Shape;153;p2"/>
          <p:cNvSpPr/>
          <p:nvPr/>
        </p:nvSpPr>
        <p:spPr>
          <a:xfrm>
            <a:off x="539651" y="1412776"/>
            <a:ext cx="8280822" cy="501675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262672"/>
              </a:buClr>
              <a:buSzPts val="2000"/>
              <a:buFont typeface="Arial"/>
              <a:buChar char="-"/>
            </a:pPr>
            <a:r>
              <a:rPr lang="en-US" sz="2000" b="0" i="0" u="none" strike="noStrike" cap="none">
                <a:solidFill>
                  <a:srgbClr val="262672"/>
                </a:solidFill>
                <a:latin typeface="Arial"/>
                <a:ea typeface="Arial"/>
                <a:cs typeface="Arial"/>
                <a:sym typeface="Arial"/>
              </a:rPr>
              <a:t>To learn how to interpret the results of a cervical kinematic assessment in a pathological population.</a:t>
            </a:r>
            <a:endParaRPr/>
          </a:p>
          <a:p>
            <a:pPr marL="0" marR="0" lvl="0" indent="0" algn="l" rtl="0">
              <a:spcBef>
                <a:spcPts val="0"/>
              </a:spcBef>
              <a:spcAft>
                <a:spcPts val="0"/>
              </a:spcAft>
              <a:buNone/>
            </a:pPr>
            <a:endParaRPr sz="2000" b="0" i="0" u="none" strike="noStrike" cap="none">
              <a:solidFill>
                <a:srgbClr val="262672"/>
              </a:solidFill>
              <a:latin typeface="Arial"/>
              <a:ea typeface="Arial"/>
              <a:cs typeface="Arial"/>
              <a:sym typeface="Arial"/>
            </a:endParaRPr>
          </a:p>
          <a:p>
            <a:pPr marL="342900" marR="0" lvl="0" indent="-342900" algn="l" rtl="0">
              <a:spcBef>
                <a:spcPts val="0"/>
              </a:spcBef>
              <a:spcAft>
                <a:spcPts val="0"/>
              </a:spcAft>
              <a:buClr>
                <a:srgbClr val="262672"/>
              </a:buClr>
              <a:buSzPts val="2000"/>
              <a:buFont typeface="Arial"/>
              <a:buChar char="-"/>
            </a:pPr>
            <a:r>
              <a:rPr lang="en-US" sz="2000" b="0" i="0" u="none" strike="noStrike" cap="none">
                <a:solidFill>
                  <a:srgbClr val="262672"/>
                </a:solidFill>
                <a:latin typeface="Arial"/>
                <a:ea typeface="Arial"/>
                <a:cs typeface="Arial"/>
                <a:sym typeface="Arial"/>
              </a:rPr>
              <a:t>To learn how to interpret the results of an assessment of cervical muscle strength in pathological population.</a:t>
            </a:r>
            <a:endParaRPr/>
          </a:p>
          <a:p>
            <a:pPr marL="342900" marR="0" lvl="0" indent="-215900" algn="l" rtl="0">
              <a:spcBef>
                <a:spcPts val="0"/>
              </a:spcBef>
              <a:spcAft>
                <a:spcPts val="0"/>
              </a:spcAft>
              <a:buClr>
                <a:schemeClr val="lt1"/>
              </a:buClr>
              <a:buSzPts val="2000"/>
              <a:buFont typeface="Arial"/>
              <a:buNone/>
            </a:pPr>
            <a:endParaRPr sz="2000" b="0" i="0" u="none" strike="noStrike" cap="none">
              <a:solidFill>
                <a:srgbClr val="262672"/>
              </a:solidFill>
              <a:latin typeface="Arial"/>
              <a:ea typeface="Arial"/>
              <a:cs typeface="Arial"/>
              <a:sym typeface="Arial"/>
            </a:endParaRPr>
          </a:p>
          <a:p>
            <a:pPr marL="342900" marR="0" lvl="0" indent="-342900" algn="l" rtl="0">
              <a:spcBef>
                <a:spcPts val="0"/>
              </a:spcBef>
              <a:spcAft>
                <a:spcPts val="0"/>
              </a:spcAft>
              <a:buClr>
                <a:srgbClr val="262672"/>
              </a:buClr>
              <a:buSzPts val="2000"/>
              <a:buFont typeface="Arial"/>
              <a:buChar char="-"/>
            </a:pPr>
            <a:r>
              <a:rPr lang="en-US" sz="2000" b="0" i="0" u="none" strike="noStrike" cap="none">
                <a:solidFill>
                  <a:srgbClr val="262672"/>
                </a:solidFill>
                <a:latin typeface="Arial"/>
                <a:ea typeface="Arial"/>
                <a:cs typeface="Arial"/>
                <a:sym typeface="Arial"/>
              </a:rPr>
              <a:t>To learn how to interpret the results of a lumbar kinematic assessment in a pathological population.</a:t>
            </a:r>
            <a:endParaRPr/>
          </a:p>
          <a:p>
            <a:pPr marL="0" marR="0" lvl="0" indent="0" algn="l" rtl="0">
              <a:spcBef>
                <a:spcPts val="0"/>
              </a:spcBef>
              <a:spcAft>
                <a:spcPts val="0"/>
              </a:spcAft>
              <a:buNone/>
            </a:pPr>
            <a:endParaRPr sz="2000" b="0" i="0" u="none" strike="noStrike" cap="none">
              <a:solidFill>
                <a:srgbClr val="262672"/>
              </a:solidFill>
              <a:latin typeface="Arial"/>
              <a:ea typeface="Arial"/>
              <a:cs typeface="Arial"/>
              <a:sym typeface="Arial"/>
            </a:endParaRPr>
          </a:p>
          <a:p>
            <a:pPr marL="342900" marR="0" lvl="0" indent="-342900" algn="l" rtl="0">
              <a:spcBef>
                <a:spcPts val="0"/>
              </a:spcBef>
              <a:spcAft>
                <a:spcPts val="0"/>
              </a:spcAft>
              <a:buClr>
                <a:srgbClr val="262672"/>
              </a:buClr>
              <a:buSzPts val="2000"/>
              <a:buFont typeface="Arial"/>
              <a:buChar char="-"/>
            </a:pPr>
            <a:r>
              <a:rPr lang="en-US" sz="2000" b="0" i="0" u="none" strike="noStrike" cap="none">
                <a:solidFill>
                  <a:srgbClr val="262672"/>
                </a:solidFill>
                <a:latin typeface="Arial"/>
                <a:ea typeface="Arial"/>
                <a:cs typeface="Arial"/>
                <a:sym typeface="Arial"/>
              </a:rPr>
              <a:t>To learn how to interpret the results of the assessment of lumbar strength in a pathological population.</a:t>
            </a:r>
            <a:endParaRPr/>
          </a:p>
          <a:p>
            <a:pPr marL="0" marR="0" lvl="0" indent="0" algn="l" rtl="0">
              <a:spcBef>
                <a:spcPts val="0"/>
              </a:spcBef>
              <a:spcAft>
                <a:spcPts val="0"/>
              </a:spcAft>
              <a:buNone/>
            </a:pPr>
            <a:endParaRPr sz="2000" b="0" i="0" u="none" strike="noStrike" cap="none">
              <a:solidFill>
                <a:srgbClr val="262672"/>
              </a:solidFill>
              <a:latin typeface="Arial"/>
              <a:ea typeface="Arial"/>
              <a:cs typeface="Arial"/>
              <a:sym typeface="Arial"/>
            </a:endParaRPr>
          </a:p>
          <a:p>
            <a:pPr marL="342900" marR="0" lvl="0" indent="-342900" algn="l" rtl="0">
              <a:spcBef>
                <a:spcPts val="0"/>
              </a:spcBef>
              <a:spcAft>
                <a:spcPts val="0"/>
              </a:spcAft>
              <a:buClr>
                <a:srgbClr val="262672"/>
              </a:buClr>
              <a:buSzPts val="2000"/>
              <a:buFont typeface="Arial"/>
              <a:buChar char="-"/>
            </a:pPr>
            <a:r>
              <a:rPr lang="en-US" sz="2000" b="0" i="0" u="none" strike="noStrike" cap="none">
                <a:solidFill>
                  <a:srgbClr val="262672"/>
                </a:solidFill>
                <a:latin typeface="Arial"/>
                <a:ea typeface="Arial"/>
                <a:cs typeface="Arial"/>
                <a:sym typeface="Arial"/>
              </a:rPr>
              <a:t>To discuss the results of cervical and/or lumbar biomechanical assessment through clinical cases.</a:t>
            </a:r>
            <a:endParaRPr/>
          </a:p>
          <a:p>
            <a:pPr marL="0" marR="0" lvl="0" indent="0" algn="l" rtl="0">
              <a:spcBef>
                <a:spcPts val="0"/>
              </a:spcBef>
              <a:spcAft>
                <a:spcPts val="0"/>
              </a:spcAft>
              <a:buNone/>
            </a:pPr>
            <a:endParaRPr sz="2000" b="0" i="0" u="none" strike="noStrike" cap="none">
              <a:solidFill>
                <a:srgbClr val="262672"/>
              </a:solidFill>
              <a:latin typeface="Arial"/>
              <a:ea typeface="Arial"/>
              <a:cs typeface="Arial"/>
              <a:sym typeface="Arial"/>
            </a:endParaRPr>
          </a:p>
          <a:p>
            <a:pPr marL="342900" marR="0" lvl="0" indent="-215900" algn="l" rtl="0">
              <a:lnSpc>
                <a:spcPct val="100000"/>
              </a:lnSpc>
              <a:spcBef>
                <a:spcPts val="0"/>
              </a:spcBef>
              <a:spcAft>
                <a:spcPts val="0"/>
              </a:spcAft>
              <a:buClr>
                <a:schemeClr val="lt1"/>
              </a:buClr>
              <a:buSzPts val="2000"/>
              <a:buFont typeface="Arial"/>
              <a:buNone/>
            </a:pPr>
            <a:endParaRPr sz="2000" b="0" i="0" u="none" strike="noStrike" cap="none">
              <a:solidFill>
                <a:srgbClr val="26267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20"/>
          <p:cNvPicPr preferRelativeResize="0"/>
          <p:nvPr/>
        </p:nvPicPr>
        <p:blipFill rotWithShape="1">
          <a:blip r:embed="rId3">
            <a:alphaModFix/>
          </a:blip>
          <a:srcRect l="54367" t="47274" r="33626" b="39300"/>
          <a:stretch/>
        </p:blipFill>
        <p:spPr>
          <a:xfrm>
            <a:off x="6884947" y="3220861"/>
            <a:ext cx="1539217" cy="2135316"/>
          </a:xfrm>
          <a:prstGeom prst="rect">
            <a:avLst/>
          </a:prstGeom>
          <a:noFill/>
          <a:ln>
            <a:noFill/>
          </a:ln>
        </p:spPr>
      </p:pic>
      <p:pic>
        <p:nvPicPr>
          <p:cNvPr id="311" name="Google Shape;311;p20" descr="GrafVelocidadPeso"/>
          <p:cNvPicPr preferRelativeResize="0"/>
          <p:nvPr/>
        </p:nvPicPr>
        <p:blipFill rotWithShape="1">
          <a:blip r:embed="rId4">
            <a:alphaModFix/>
          </a:blip>
          <a:srcRect/>
          <a:stretch/>
        </p:blipFill>
        <p:spPr>
          <a:xfrm>
            <a:off x="842333" y="861636"/>
            <a:ext cx="7459333" cy="2235330"/>
          </a:xfrm>
          <a:prstGeom prst="rect">
            <a:avLst/>
          </a:prstGeom>
          <a:noFill/>
          <a:ln>
            <a:noFill/>
          </a:ln>
        </p:spPr>
      </p:pic>
      <p:pic>
        <p:nvPicPr>
          <p:cNvPr id="312" name="Google Shape;312;p20" descr="ParamPeso"/>
          <p:cNvPicPr preferRelativeResize="0"/>
          <p:nvPr/>
        </p:nvPicPr>
        <p:blipFill rotWithShape="1">
          <a:blip r:embed="rId5">
            <a:alphaModFix/>
          </a:blip>
          <a:srcRect/>
          <a:stretch/>
        </p:blipFill>
        <p:spPr>
          <a:xfrm>
            <a:off x="187615" y="3220861"/>
            <a:ext cx="6091156" cy="2682529"/>
          </a:xfrm>
          <a:prstGeom prst="rect">
            <a:avLst/>
          </a:prstGeom>
          <a:noFill/>
          <a:ln>
            <a:noFill/>
          </a:ln>
        </p:spPr>
      </p:pic>
      <p:pic>
        <p:nvPicPr>
          <p:cNvPr id="313" name="Google Shape;313;p20" descr="ValLevantarPeso"/>
          <p:cNvPicPr preferRelativeResize="0"/>
          <p:nvPr/>
        </p:nvPicPr>
        <p:blipFill rotWithShape="1">
          <a:blip r:embed="rId6">
            <a:alphaModFix/>
          </a:blip>
          <a:srcRect t="-2344" r="56333"/>
          <a:stretch/>
        </p:blipFill>
        <p:spPr>
          <a:xfrm>
            <a:off x="6398466" y="5464208"/>
            <a:ext cx="2512177" cy="45816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21"/>
          <p:cNvPicPr preferRelativeResize="0"/>
          <p:nvPr/>
        </p:nvPicPr>
        <p:blipFill rotWithShape="1">
          <a:blip r:embed="rId3">
            <a:alphaModFix/>
          </a:blip>
          <a:srcRect/>
          <a:stretch/>
        </p:blipFill>
        <p:spPr>
          <a:xfrm>
            <a:off x="5868144" y="1492614"/>
            <a:ext cx="2651185" cy="2407188"/>
          </a:xfrm>
          <a:prstGeom prst="rect">
            <a:avLst/>
          </a:prstGeom>
          <a:noFill/>
          <a:ln>
            <a:noFill/>
          </a:ln>
          <a:effectLst>
            <a:outerShdw dist="50800" dir="5400000" sx="1000" sy="1000" algn="ctr" rotWithShape="0">
              <a:srgbClr val="000000"/>
            </a:outerShdw>
            <a:reflection endPos="65000" dist="50800" dir="5400000" sy="-100000" algn="bl" rotWithShape="0"/>
          </a:effectLst>
        </p:spPr>
      </p:pic>
      <p:sp>
        <p:nvSpPr>
          <p:cNvPr id="320" name="Google Shape;320;p21"/>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a:p>
        </p:txBody>
      </p:sp>
      <p:sp>
        <p:nvSpPr>
          <p:cNvPr id="321" name="Google Shape;321;p21"/>
          <p:cNvSpPr txBox="1">
            <a:spLocks noGrp="1"/>
          </p:cNvSpPr>
          <p:nvPr>
            <p:ph type="body" idx="1"/>
          </p:nvPr>
        </p:nvSpPr>
        <p:spPr>
          <a:xfrm>
            <a:off x="3419872" y="728242"/>
            <a:ext cx="2952328"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72"/>
              </a:buClr>
              <a:buSzPts val="3762"/>
              <a:buNone/>
            </a:pPr>
            <a:r>
              <a:rPr lang="en-US" sz="2200">
                <a:solidFill>
                  <a:srgbClr val="262672"/>
                </a:solidFill>
              </a:rPr>
              <a:t>Activity class</a:t>
            </a:r>
            <a:endParaRPr sz="2200">
              <a:solidFill>
                <a:srgbClr val="262672"/>
              </a:solidFill>
            </a:endParaRPr>
          </a:p>
        </p:txBody>
      </p:sp>
      <p:sp>
        <p:nvSpPr>
          <p:cNvPr id="322" name="Google Shape;322;p21"/>
          <p:cNvSpPr txBox="1">
            <a:spLocks noGrp="1"/>
          </p:cNvSpPr>
          <p:nvPr>
            <p:ph type="body" idx="2"/>
          </p:nvPr>
        </p:nvSpPr>
        <p:spPr>
          <a:xfrm>
            <a:off x="615084" y="2492896"/>
            <a:ext cx="5076334" cy="1152128"/>
          </a:xfrm>
          <a:prstGeom prst="rect">
            <a:avLst/>
          </a:prstGeom>
          <a:noFill/>
          <a:ln>
            <a:noFill/>
          </a:ln>
        </p:spPr>
        <p:txBody>
          <a:bodyPr spcFirstLastPara="1" wrap="square" lIns="91425" tIns="45700" rIns="91425" bIns="45700" anchor="t" anchorCtr="0">
            <a:noAutofit/>
          </a:bodyPr>
          <a:lstStyle/>
          <a:p>
            <a:pPr marL="187325" lvl="0" indent="0" algn="ctr" rtl="0">
              <a:spcBef>
                <a:spcPts val="0"/>
              </a:spcBef>
              <a:spcAft>
                <a:spcPts val="0"/>
              </a:spcAft>
              <a:buNone/>
            </a:pPr>
            <a:r>
              <a:rPr lang="en-US" sz="2000">
                <a:solidFill>
                  <a:srgbClr val="262672"/>
                </a:solidFill>
              </a:rPr>
              <a:t>Working on clinical cases (Documents)</a:t>
            </a:r>
            <a:endParaRPr sz="2000">
              <a:solidFill>
                <a:srgbClr val="262672"/>
              </a:solidFill>
            </a:endParaRPr>
          </a:p>
        </p:txBody>
      </p:sp>
      <p:pic>
        <p:nvPicPr>
          <p:cNvPr id="323" name="Google Shape;323;p21"/>
          <p:cNvPicPr preferRelativeResize="0"/>
          <p:nvPr/>
        </p:nvPicPr>
        <p:blipFill rotWithShape="1">
          <a:blip r:embed="rId4">
            <a:alphaModFix/>
          </a:blip>
          <a:srcRect/>
          <a:stretch/>
        </p:blipFill>
        <p:spPr>
          <a:xfrm>
            <a:off x="2267744" y="3517319"/>
            <a:ext cx="1771015" cy="192913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2"/>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a:p>
        </p:txBody>
      </p:sp>
      <p:sp>
        <p:nvSpPr>
          <p:cNvPr id="330" name="Google Shape;330;p22"/>
          <p:cNvSpPr txBox="1">
            <a:spLocks noGrp="1"/>
          </p:cNvSpPr>
          <p:nvPr>
            <p:ph type="body" idx="1"/>
          </p:nvPr>
        </p:nvSpPr>
        <p:spPr>
          <a:xfrm>
            <a:off x="2123728" y="908720"/>
            <a:ext cx="5482952"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72"/>
              </a:buClr>
              <a:buSzPts val="3762"/>
              <a:buNone/>
            </a:pPr>
            <a:r>
              <a:rPr lang="en-US" sz="2200">
                <a:solidFill>
                  <a:srgbClr val="262672"/>
                </a:solidFill>
              </a:rPr>
              <a:t>Question guide of the cervical case </a:t>
            </a:r>
            <a:endParaRPr sz="2200">
              <a:solidFill>
                <a:srgbClr val="262672"/>
              </a:solidFill>
            </a:endParaRPr>
          </a:p>
        </p:txBody>
      </p:sp>
      <p:sp>
        <p:nvSpPr>
          <p:cNvPr id="331" name="Google Shape;331;p22"/>
          <p:cNvSpPr/>
          <p:nvPr/>
        </p:nvSpPr>
        <p:spPr>
          <a:xfrm>
            <a:off x="323528" y="2132856"/>
            <a:ext cx="8496944" cy="3831818"/>
          </a:xfrm>
          <a:prstGeom prst="rect">
            <a:avLst/>
          </a:prstGeom>
          <a:noFill/>
          <a:ln>
            <a:noFill/>
          </a:ln>
        </p:spPr>
        <p:txBody>
          <a:bodyPr spcFirstLastPara="1" wrap="square" lIns="91425" tIns="45700" rIns="91425" bIns="45700" anchor="t" anchorCtr="0">
            <a:spAutoFit/>
          </a:bodyPr>
          <a:lstStyle/>
          <a:p>
            <a:pPr marL="187325" marR="0" lvl="0" indent="0" algn="l" rtl="0">
              <a:spcBef>
                <a:spcPts val="0"/>
              </a:spcBef>
              <a:spcAft>
                <a:spcPts val="0"/>
              </a:spcAft>
              <a:buNone/>
            </a:pPr>
            <a:r>
              <a:rPr lang="en-US" sz="2000" b="0">
                <a:solidFill>
                  <a:srgbClr val="262672"/>
                </a:solidFill>
                <a:latin typeface="Arial"/>
                <a:ea typeface="Arial"/>
                <a:cs typeface="Arial"/>
                <a:sym typeface="Arial"/>
              </a:rPr>
              <a:t>Is there a limitation of cervical mobility?</a:t>
            </a:r>
            <a:endParaRPr/>
          </a:p>
          <a:p>
            <a:pPr marL="187325" marR="0" lvl="0" indent="0" algn="l" rtl="0">
              <a:spcBef>
                <a:spcPts val="1675"/>
              </a:spcBef>
              <a:spcAft>
                <a:spcPts val="0"/>
              </a:spcAft>
              <a:buNone/>
            </a:pPr>
            <a:r>
              <a:rPr lang="en-US" sz="2000" b="0">
                <a:solidFill>
                  <a:srgbClr val="262672"/>
                </a:solidFill>
                <a:latin typeface="Arial"/>
                <a:ea typeface="Arial"/>
                <a:cs typeface="Arial"/>
                <a:sym typeface="Arial"/>
              </a:rPr>
              <a:t>Which is the most limited movement?</a:t>
            </a:r>
            <a:endParaRPr/>
          </a:p>
          <a:p>
            <a:pPr marL="187325" marR="0" lvl="0" indent="0" algn="l" rtl="0">
              <a:spcBef>
                <a:spcPts val="1675"/>
              </a:spcBef>
              <a:spcAft>
                <a:spcPts val="0"/>
              </a:spcAft>
              <a:buNone/>
            </a:pPr>
            <a:r>
              <a:rPr lang="en-US" sz="2000" b="0">
                <a:solidFill>
                  <a:srgbClr val="262672"/>
                </a:solidFill>
                <a:latin typeface="Arial"/>
                <a:ea typeface="Arial"/>
                <a:cs typeface="Arial"/>
                <a:sym typeface="Arial"/>
              </a:rPr>
              <a:t>Does he perform quick neck flexion-extension movements?</a:t>
            </a:r>
            <a:endParaRPr/>
          </a:p>
          <a:p>
            <a:pPr marL="187325" marR="0" lvl="0" indent="0" algn="l" rtl="0">
              <a:spcBef>
                <a:spcPts val="1675"/>
              </a:spcBef>
              <a:spcAft>
                <a:spcPts val="0"/>
              </a:spcAft>
              <a:buNone/>
            </a:pPr>
            <a:r>
              <a:rPr lang="en-US" sz="2000" b="0">
                <a:solidFill>
                  <a:srgbClr val="262672"/>
                </a:solidFill>
                <a:latin typeface="Arial"/>
                <a:ea typeface="Arial"/>
                <a:cs typeface="Arial"/>
                <a:sym typeface="Arial"/>
              </a:rPr>
              <a:t>Is there any asymmetry in the movement?</a:t>
            </a:r>
            <a:endParaRPr/>
          </a:p>
          <a:p>
            <a:pPr marL="187325" marR="0" lvl="0" indent="0" algn="l" rtl="0">
              <a:spcBef>
                <a:spcPts val="1675"/>
              </a:spcBef>
              <a:spcAft>
                <a:spcPts val="0"/>
              </a:spcAft>
              <a:buNone/>
            </a:pPr>
            <a:r>
              <a:rPr lang="en-US" sz="2000" b="0">
                <a:solidFill>
                  <a:srgbClr val="262672"/>
                </a:solidFill>
                <a:latin typeface="Arial"/>
                <a:ea typeface="Arial"/>
                <a:cs typeface="Arial"/>
                <a:sym typeface="Arial"/>
              </a:rPr>
              <a:t>Based on the graph, does he perform repeatable movements?</a:t>
            </a:r>
            <a:endParaRPr/>
          </a:p>
          <a:p>
            <a:pPr marL="187325" marR="0" lvl="0" indent="0" algn="l" rtl="0">
              <a:spcBef>
                <a:spcPts val="1675"/>
              </a:spcBef>
              <a:spcAft>
                <a:spcPts val="0"/>
              </a:spcAft>
              <a:buNone/>
            </a:pPr>
            <a:r>
              <a:rPr lang="en-US" sz="2000" b="0">
                <a:solidFill>
                  <a:srgbClr val="262672"/>
                </a:solidFill>
                <a:latin typeface="Arial"/>
                <a:ea typeface="Arial"/>
                <a:cs typeface="Arial"/>
                <a:sym typeface="Arial"/>
              </a:rPr>
              <a:t>Is there an improvement in the second biomechanical assessment session?</a:t>
            </a:r>
            <a:endParaRPr/>
          </a:p>
          <a:p>
            <a:pPr marL="187325" marR="0" lvl="0" indent="0" algn="l" rtl="0">
              <a:lnSpc>
                <a:spcPct val="100000"/>
              </a:lnSpc>
              <a:spcBef>
                <a:spcPts val="1675"/>
              </a:spcBef>
              <a:spcAft>
                <a:spcPts val="0"/>
              </a:spcAft>
              <a:buClr>
                <a:schemeClr val="lt1"/>
              </a:buClr>
              <a:buSzPts val="3078"/>
              <a:buFont typeface="Arial"/>
              <a:buNone/>
            </a:pPr>
            <a:endParaRPr sz="1800" b="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3"/>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a:p>
        </p:txBody>
      </p:sp>
      <p:sp>
        <p:nvSpPr>
          <p:cNvPr id="338" name="Google Shape;338;p23"/>
          <p:cNvSpPr txBox="1">
            <a:spLocks noGrp="1"/>
          </p:cNvSpPr>
          <p:nvPr>
            <p:ph type="body" idx="1"/>
          </p:nvPr>
        </p:nvSpPr>
        <p:spPr>
          <a:xfrm>
            <a:off x="3131840" y="908720"/>
            <a:ext cx="4474840"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72"/>
              </a:buClr>
              <a:buSzPts val="3762"/>
              <a:buNone/>
            </a:pPr>
            <a:r>
              <a:rPr lang="en-US" sz="2200">
                <a:solidFill>
                  <a:srgbClr val="262672"/>
                </a:solidFill>
              </a:rPr>
              <a:t>Case solution</a:t>
            </a:r>
            <a:endParaRPr/>
          </a:p>
        </p:txBody>
      </p:sp>
      <p:sp>
        <p:nvSpPr>
          <p:cNvPr id="339" name="Google Shape;339;p23"/>
          <p:cNvSpPr txBox="1">
            <a:spLocks noGrp="1"/>
          </p:cNvSpPr>
          <p:nvPr>
            <p:ph type="body" idx="2"/>
          </p:nvPr>
        </p:nvSpPr>
        <p:spPr>
          <a:xfrm>
            <a:off x="457200" y="1986958"/>
            <a:ext cx="8229600" cy="3951288"/>
          </a:xfrm>
          <a:prstGeom prst="rect">
            <a:avLst/>
          </a:prstGeom>
          <a:noFill/>
          <a:ln>
            <a:noFill/>
          </a:ln>
        </p:spPr>
        <p:txBody>
          <a:bodyPr spcFirstLastPara="1" wrap="square" lIns="91425" tIns="45700" rIns="91425" bIns="45700" anchor="t" anchorCtr="0">
            <a:noAutofit/>
          </a:bodyPr>
          <a:lstStyle/>
          <a:p>
            <a:pPr marL="187325" lvl="0" indent="0" algn="l" rtl="0">
              <a:spcBef>
                <a:spcPts val="0"/>
              </a:spcBef>
              <a:spcAft>
                <a:spcPts val="0"/>
              </a:spcAft>
              <a:buNone/>
            </a:pPr>
            <a:r>
              <a:rPr lang="en-US" sz="2000">
                <a:solidFill>
                  <a:srgbClr val="262672"/>
                </a:solidFill>
              </a:rPr>
              <a:t>Is there a limitation of cervical mobility in the first assessment? </a:t>
            </a:r>
            <a:r>
              <a:rPr lang="en-US" sz="2000">
                <a:solidFill>
                  <a:srgbClr val="FF0000"/>
                </a:solidFill>
              </a:rPr>
              <a:t>Yes</a:t>
            </a:r>
            <a:endParaRPr/>
          </a:p>
          <a:p>
            <a:pPr marL="187325" lvl="0" indent="0" algn="l" rtl="0">
              <a:spcBef>
                <a:spcPts val="1675"/>
              </a:spcBef>
              <a:spcAft>
                <a:spcPts val="0"/>
              </a:spcAft>
              <a:buNone/>
            </a:pPr>
            <a:r>
              <a:rPr lang="en-US" sz="2000">
                <a:solidFill>
                  <a:srgbClr val="262672"/>
                </a:solidFill>
              </a:rPr>
              <a:t>Which is the most limited movement? </a:t>
            </a:r>
            <a:r>
              <a:rPr lang="en-US" sz="2000">
                <a:solidFill>
                  <a:srgbClr val="FF0000"/>
                </a:solidFill>
              </a:rPr>
              <a:t>Flexion</a:t>
            </a:r>
            <a:endParaRPr/>
          </a:p>
          <a:p>
            <a:pPr marL="187325" lvl="0" indent="0" algn="l" rtl="0">
              <a:spcBef>
                <a:spcPts val="1675"/>
              </a:spcBef>
              <a:spcAft>
                <a:spcPts val="0"/>
              </a:spcAft>
              <a:buNone/>
            </a:pPr>
            <a:r>
              <a:rPr lang="en-US" sz="2000">
                <a:solidFill>
                  <a:srgbClr val="262672"/>
                </a:solidFill>
              </a:rPr>
              <a:t>Does he perform quick neck flexion-extension movements? </a:t>
            </a:r>
            <a:r>
              <a:rPr lang="en-US" sz="2000">
                <a:solidFill>
                  <a:srgbClr val="FF0000"/>
                </a:solidFill>
              </a:rPr>
              <a:t>No. They are slow.</a:t>
            </a:r>
            <a:endParaRPr/>
          </a:p>
          <a:p>
            <a:pPr marL="187325" lvl="0" indent="0" algn="l" rtl="0">
              <a:spcBef>
                <a:spcPts val="1675"/>
              </a:spcBef>
              <a:spcAft>
                <a:spcPts val="0"/>
              </a:spcAft>
              <a:buNone/>
            </a:pPr>
            <a:r>
              <a:rPr lang="en-US" sz="2000">
                <a:solidFill>
                  <a:srgbClr val="262672"/>
                </a:solidFill>
              </a:rPr>
              <a:t>Is there any asymmetry in the movement? </a:t>
            </a:r>
            <a:r>
              <a:rPr lang="en-US" sz="2000">
                <a:solidFill>
                  <a:srgbClr val="FF0000"/>
                </a:solidFill>
              </a:rPr>
              <a:t>No</a:t>
            </a:r>
            <a:endParaRPr/>
          </a:p>
          <a:p>
            <a:pPr marL="187325" lvl="0" indent="0" algn="l" rtl="0">
              <a:spcBef>
                <a:spcPts val="1675"/>
              </a:spcBef>
              <a:spcAft>
                <a:spcPts val="0"/>
              </a:spcAft>
              <a:buNone/>
            </a:pPr>
            <a:r>
              <a:rPr lang="en-US" sz="2000">
                <a:solidFill>
                  <a:srgbClr val="262672"/>
                </a:solidFill>
              </a:rPr>
              <a:t>Based on the graph, does he perform repeatable movements? </a:t>
            </a:r>
            <a:r>
              <a:rPr lang="en-US" sz="2000">
                <a:solidFill>
                  <a:srgbClr val="FF0000"/>
                </a:solidFill>
              </a:rPr>
              <a:t>For instance, in rotations. Yes</a:t>
            </a:r>
            <a:endParaRPr/>
          </a:p>
          <a:p>
            <a:pPr marL="187325" lvl="0" indent="0" algn="l" rtl="0">
              <a:spcBef>
                <a:spcPts val="1675"/>
              </a:spcBef>
              <a:spcAft>
                <a:spcPts val="0"/>
              </a:spcAft>
              <a:buNone/>
            </a:pPr>
            <a:r>
              <a:rPr lang="en-US" sz="2000">
                <a:solidFill>
                  <a:srgbClr val="262672"/>
                </a:solidFill>
              </a:rPr>
              <a:t>Is there an improvement in the second biomechanical assessment session? </a:t>
            </a:r>
            <a:r>
              <a:rPr lang="en-US" sz="2000">
                <a:solidFill>
                  <a:srgbClr val="FF0000"/>
                </a:solidFill>
              </a:rPr>
              <a:t>Yes</a:t>
            </a:r>
            <a:r>
              <a:rPr lang="en-US" sz="2000">
                <a:solidFill>
                  <a:srgbClr val="262672"/>
                </a:solidFill>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4"/>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a:p>
        </p:txBody>
      </p:sp>
      <p:sp>
        <p:nvSpPr>
          <p:cNvPr id="346" name="Google Shape;346;p24"/>
          <p:cNvSpPr txBox="1">
            <a:spLocks noGrp="1"/>
          </p:cNvSpPr>
          <p:nvPr>
            <p:ph type="body" idx="1"/>
          </p:nvPr>
        </p:nvSpPr>
        <p:spPr>
          <a:xfrm>
            <a:off x="457200" y="1916832"/>
            <a:ext cx="8229600"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72"/>
              </a:buClr>
              <a:buSzPts val="3762"/>
              <a:buNone/>
            </a:pPr>
            <a:r>
              <a:rPr lang="en-US" sz="2200">
                <a:solidFill>
                  <a:srgbClr val="262672"/>
                </a:solidFill>
              </a:rPr>
              <a:t>Solutions:</a:t>
            </a:r>
            <a:endParaRPr/>
          </a:p>
          <a:p>
            <a:pPr marL="0" lvl="0" indent="0" algn="l" rtl="0">
              <a:spcBef>
                <a:spcPts val="1675"/>
              </a:spcBef>
              <a:spcAft>
                <a:spcPts val="0"/>
              </a:spcAft>
              <a:buClr>
                <a:srgbClr val="262672"/>
              </a:buClr>
              <a:buSzPts val="3420"/>
              <a:buNone/>
            </a:pPr>
            <a:r>
              <a:rPr lang="en-US" sz="2000" b="0">
                <a:solidFill>
                  <a:srgbClr val="262672"/>
                </a:solidFill>
              </a:rPr>
              <a:t>Is there a limitation of cervical mobility in the first assessment?</a:t>
            </a:r>
            <a:endParaRPr sz="2000" b="0">
              <a:solidFill>
                <a:srgbClr val="262672"/>
              </a:solidFill>
            </a:endParaRPr>
          </a:p>
        </p:txBody>
      </p:sp>
      <p:pic>
        <p:nvPicPr>
          <p:cNvPr id="347" name="Google Shape;347;p24"/>
          <p:cNvPicPr preferRelativeResize="0"/>
          <p:nvPr/>
        </p:nvPicPr>
        <p:blipFill rotWithShape="1">
          <a:blip r:embed="rId3">
            <a:alphaModFix/>
          </a:blip>
          <a:srcRect r="1675" b="3308"/>
          <a:stretch/>
        </p:blipFill>
        <p:spPr>
          <a:xfrm>
            <a:off x="2843808" y="3046786"/>
            <a:ext cx="2998886" cy="250924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5"/>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a:p>
        </p:txBody>
      </p:sp>
      <p:sp>
        <p:nvSpPr>
          <p:cNvPr id="354" name="Google Shape;354;p25"/>
          <p:cNvSpPr txBox="1">
            <a:spLocks noGrp="1"/>
          </p:cNvSpPr>
          <p:nvPr>
            <p:ph type="body" idx="1"/>
          </p:nvPr>
        </p:nvSpPr>
        <p:spPr>
          <a:xfrm>
            <a:off x="457200" y="1916832"/>
            <a:ext cx="8229600"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72"/>
              </a:buClr>
              <a:buSzPts val="3762"/>
              <a:buNone/>
            </a:pPr>
            <a:r>
              <a:rPr lang="en-US" sz="2200">
                <a:solidFill>
                  <a:srgbClr val="262672"/>
                </a:solidFill>
              </a:rPr>
              <a:t>Solutions:</a:t>
            </a:r>
            <a:endParaRPr/>
          </a:p>
          <a:p>
            <a:pPr marL="0" lvl="0" indent="0" algn="l" rtl="0">
              <a:spcBef>
                <a:spcPts val="1675"/>
              </a:spcBef>
              <a:spcAft>
                <a:spcPts val="0"/>
              </a:spcAft>
              <a:buClr>
                <a:schemeClr val="dk1"/>
              </a:buClr>
              <a:buSzPts val="4104"/>
              <a:buNone/>
            </a:pPr>
            <a:r>
              <a:rPr lang="en-US"/>
              <a:t> </a:t>
            </a:r>
            <a:r>
              <a:rPr lang="en-US" sz="2000" b="0">
                <a:solidFill>
                  <a:srgbClr val="262672"/>
                </a:solidFill>
              </a:rPr>
              <a:t>Which is the most limited movement? </a:t>
            </a:r>
            <a:endParaRPr sz="2000" b="0">
              <a:solidFill>
                <a:srgbClr val="262672"/>
              </a:solidFill>
            </a:endParaRPr>
          </a:p>
        </p:txBody>
      </p:sp>
      <p:pic>
        <p:nvPicPr>
          <p:cNvPr id="355" name="Google Shape;355;p25"/>
          <p:cNvPicPr preferRelativeResize="0"/>
          <p:nvPr/>
        </p:nvPicPr>
        <p:blipFill rotWithShape="1">
          <a:blip r:embed="rId3">
            <a:alphaModFix/>
          </a:blip>
          <a:srcRect r="1675" b="3308"/>
          <a:stretch/>
        </p:blipFill>
        <p:spPr>
          <a:xfrm>
            <a:off x="2627784" y="2852936"/>
            <a:ext cx="2998886" cy="2509242"/>
          </a:xfrm>
          <a:prstGeom prst="rect">
            <a:avLst/>
          </a:prstGeom>
          <a:noFill/>
          <a:ln>
            <a:noFill/>
          </a:ln>
        </p:spPr>
      </p:pic>
      <p:sp>
        <p:nvSpPr>
          <p:cNvPr id="356" name="Google Shape;356;p25"/>
          <p:cNvSpPr/>
          <p:nvPr/>
        </p:nvSpPr>
        <p:spPr>
          <a:xfrm>
            <a:off x="3851920" y="4725144"/>
            <a:ext cx="1296144" cy="1069082"/>
          </a:xfrm>
          <a:prstGeom prst="ellipse">
            <a:avLst/>
          </a:prstGeom>
          <a:noFill/>
          <a:ln w="25400" cap="flat" cmpd="sng">
            <a:solidFill>
              <a:schemeClr val="accent1"/>
            </a:solidFill>
            <a:prstDash val="solid"/>
            <a:round/>
            <a:headEnd type="none" w="sm" len="sm"/>
            <a:tailEnd type="none" w="sm" len="sm"/>
          </a:ln>
        </p:spPr>
        <p:txBody>
          <a:bodyPr spcFirstLastPara="1" wrap="square" lIns="50750" tIns="50750" rIns="50750" bIns="50750" anchor="ctr" anchorCtr="0">
            <a:noAutofit/>
          </a:bodyPr>
          <a:lstStyle/>
          <a:p>
            <a:pPr marL="588963" marR="0" lvl="0" indent="-401638" algn="r" rtl="0">
              <a:lnSpc>
                <a:spcPct val="90000"/>
              </a:lnSpc>
              <a:spcBef>
                <a:spcPts val="0"/>
              </a:spcBef>
              <a:spcAft>
                <a:spcPts val="0"/>
              </a:spcAft>
              <a:buClr>
                <a:schemeClr val="lt1"/>
              </a:buClr>
              <a:buSzPts val="1710"/>
              <a:buFont typeface="Arial"/>
              <a:buNone/>
            </a:pPr>
            <a:endParaRPr sz="1000" b="1" i="0" u="none" strike="noStrike" cap="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6"/>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a:p>
        </p:txBody>
      </p:sp>
      <p:sp>
        <p:nvSpPr>
          <p:cNvPr id="363" name="Google Shape;363;p26"/>
          <p:cNvSpPr/>
          <p:nvPr/>
        </p:nvSpPr>
        <p:spPr>
          <a:xfrm>
            <a:off x="666190" y="1916832"/>
            <a:ext cx="741682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a:solidFill>
                  <a:srgbClr val="262672"/>
                </a:solidFill>
                <a:latin typeface="Arial"/>
                <a:ea typeface="Arial"/>
                <a:cs typeface="Arial"/>
                <a:sym typeface="Arial"/>
              </a:rPr>
              <a:t>Does he perform quick neck flexion-extension movements? </a:t>
            </a:r>
            <a:endParaRPr sz="2000" b="0">
              <a:solidFill>
                <a:srgbClr val="262672"/>
              </a:solidFill>
              <a:latin typeface="Arial"/>
              <a:ea typeface="Arial"/>
              <a:cs typeface="Arial"/>
              <a:sym typeface="Arial"/>
            </a:endParaRPr>
          </a:p>
        </p:txBody>
      </p:sp>
      <p:sp>
        <p:nvSpPr>
          <p:cNvPr id="364" name="Google Shape;364;p26"/>
          <p:cNvSpPr/>
          <p:nvPr/>
        </p:nvSpPr>
        <p:spPr>
          <a:xfrm>
            <a:off x="666190" y="1237402"/>
            <a:ext cx="156805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262672"/>
                </a:solidFill>
                <a:latin typeface="Arial"/>
                <a:ea typeface="Arial"/>
                <a:cs typeface="Arial"/>
                <a:sym typeface="Arial"/>
              </a:rPr>
              <a:t>Solutions:</a:t>
            </a:r>
            <a:endParaRPr/>
          </a:p>
        </p:txBody>
      </p:sp>
      <p:pic>
        <p:nvPicPr>
          <p:cNvPr id="365" name="Google Shape;365;p26"/>
          <p:cNvPicPr preferRelativeResize="0"/>
          <p:nvPr/>
        </p:nvPicPr>
        <p:blipFill rotWithShape="1">
          <a:blip r:embed="rId3">
            <a:alphaModFix/>
          </a:blip>
          <a:srcRect/>
          <a:stretch/>
        </p:blipFill>
        <p:spPr>
          <a:xfrm>
            <a:off x="3092941" y="2780928"/>
            <a:ext cx="2958117" cy="21595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7"/>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a:p>
        </p:txBody>
      </p:sp>
      <p:sp>
        <p:nvSpPr>
          <p:cNvPr id="372" name="Google Shape;372;p27"/>
          <p:cNvSpPr txBox="1">
            <a:spLocks noGrp="1"/>
          </p:cNvSpPr>
          <p:nvPr>
            <p:ph type="body" idx="1"/>
          </p:nvPr>
        </p:nvSpPr>
        <p:spPr>
          <a:xfrm>
            <a:off x="457200" y="1916832"/>
            <a:ext cx="8229600"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72"/>
              </a:buClr>
              <a:buSzPts val="3762"/>
              <a:buNone/>
            </a:pPr>
            <a:r>
              <a:rPr lang="en-US" sz="2200">
                <a:solidFill>
                  <a:srgbClr val="262672"/>
                </a:solidFill>
              </a:rPr>
              <a:t>Solutions:</a:t>
            </a:r>
            <a:endParaRPr/>
          </a:p>
          <a:p>
            <a:pPr marL="0" lvl="0" indent="0" algn="l" rtl="0">
              <a:spcBef>
                <a:spcPts val="1675"/>
              </a:spcBef>
              <a:spcAft>
                <a:spcPts val="0"/>
              </a:spcAft>
              <a:buClr>
                <a:srgbClr val="262672"/>
              </a:buClr>
              <a:buSzPts val="3420"/>
              <a:buNone/>
            </a:pPr>
            <a:r>
              <a:rPr lang="en-US" sz="2000" b="0">
                <a:solidFill>
                  <a:srgbClr val="262672"/>
                </a:solidFill>
              </a:rPr>
              <a:t>Is there any asymmetry in the movement?</a:t>
            </a:r>
            <a:endParaRPr/>
          </a:p>
        </p:txBody>
      </p:sp>
      <p:pic>
        <p:nvPicPr>
          <p:cNvPr id="373" name="Google Shape;373;p27"/>
          <p:cNvPicPr preferRelativeResize="0"/>
          <p:nvPr/>
        </p:nvPicPr>
        <p:blipFill rotWithShape="1">
          <a:blip r:embed="rId3">
            <a:alphaModFix/>
          </a:blip>
          <a:srcRect r="1675" b="3308"/>
          <a:stretch/>
        </p:blipFill>
        <p:spPr>
          <a:xfrm>
            <a:off x="2843808" y="3046786"/>
            <a:ext cx="2998886" cy="250924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8"/>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a:p>
        </p:txBody>
      </p:sp>
      <p:sp>
        <p:nvSpPr>
          <p:cNvPr id="380" name="Google Shape;380;p28"/>
          <p:cNvSpPr txBox="1">
            <a:spLocks noGrp="1"/>
          </p:cNvSpPr>
          <p:nvPr>
            <p:ph type="body" idx="1"/>
          </p:nvPr>
        </p:nvSpPr>
        <p:spPr>
          <a:xfrm>
            <a:off x="457200" y="1916832"/>
            <a:ext cx="8229600"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72"/>
              </a:buClr>
              <a:buSzPts val="3762"/>
              <a:buNone/>
            </a:pPr>
            <a:r>
              <a:rPr lang="en-US" sz="2200">
                <a:solidFill>
                  <a:srgbClr val="262672"/>
                </a:solidFill>
              </a:rPr>
              <a:t>Solutions:</a:t>
            </a:r>
            <a:endParaRPr/>
          </a:p>
          <a:p>
            <a:pPr marL="0" lvl="0" indent="0" algn="l" rtl="0">
              <a:spcBef>
                <a:spcPts val="1675"/>
              </a:spcBef>
              <a:spcAft>
                <a:spcPts val="0"/>
              </a:spcAft>
              <a:buClr>
                <a:srgbClr val="262672"/>
              </a:buClr>
              <a:buSzPts val="3420"/>
              <a:buNone/>
            </a:pPr>
            <a:r>
              <a:rPr lang="en-US" sz="2000" b="0">
                <a:solidFill>
                  <a:srgbClr val="262672"/>
                </a:solidFill>
              </a:rPr>
              <a:t>Based on the graph, does he perform repeatable movements? For instance, in rotations.</a:t>
            </a:r>
            <a:endParaRPr sz="2000" b="0">
              <a:solidFill>
                <a:srgbClr val="262672"/>
              </a:solidFill>
            </a:endParaRPr>
          </a:p>
        </p:txBody>
      </p:sp>
      <p:pic>
        <p:nvPicPr>
          <p:cNvPr id="381" name="Google Shape;381;p28"/>
          <p:cNvPicPr preferRelativeResize="0"/>
          <p:nvPr/>
        </p:nvPicPr>
        <p:blipFill rotWithShape="1">
          <a:blip r:embed="rId3">
            <a:alphaModFix/>
          </a:blip>
          <a:srcRect/>
          <a:stretch/>
        </p:blipFill>
        <p:spPr>
          <a:xfrm>
            <a:off x="1403648" y="2924944"/>
            <a:ext cx="2670089" cy="2116698"/>
          </a:xfrm>
          <a:prstGeom prst="rect">
            <a:avLst/>
          </a:prstGeom>
          <a:noFill/>
          <a:ln>
            <a:noFill/>
          </a:ln>
        </p:spPr>
      </p:pic>
      <p:pic>
        <p:nvPicPr>
          <p:cNvPr id="382" name="Google Shape;382;p28"/>
          <p:cNvPicPr preferRelativeResize="0"/>
          <p:nvPr/>
        </p:nvPicPr>
        <p:blipFill rotWithShape="1">
          <a:blip r:embed="rId4">
            <a:alphaModFix/>
          </a:blip>
          <a:srcRect/>
          <a:stretch/>
        </p:blipFill>
        <p:spPr>
          <a:xfrm>
            <a:off x="4566207" y="2924944"/>
            <a:ext cx="2670089" cy="211669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29"/>
          <p:cNvPicPr preferRelativeResize="0"/>
          <p:nvPr/>
        </p:nvPicPr>
        <p:blipFill rotWithShape="1">
          <a:blip r:embed="rId3">
            <a:alphaModFix/>
          </a:blip>
          <a:srcRect r="1675" b="3308"/>
          <a:stretch/>
        </p:blipFill>
        <p:spPr>
          <a:xfrm>
            <a:off x="1907704" y="2320806"/>
            <a:ext cx="2304256" cy="1764438"/>
          </a:xfrm>
          <a:prstGeom prst="rect">
            <a:avLst/>
          </a:prstGeom>
          <a:noFill/>
          <a:ln>
            <a:noFill/>
          </a:ln>
        </p:spPr>
      </p:pic>
      <p:sp>
        <p:nvSpPr>
          <p:cNvPr id="389" name="Google Shape;389;p29"/>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a:p>
        </p:txBody>
      </p:sp>
      <p:sp>
        <p:nvSpPr>
          <p:cNvPr id="390" name="Google Shape;390;p29"/>
          <p:cNvSpPr txBox="1">
            <a:spLocks noGrp="1"/>
          </p:cNvSpPr>
          <p:nvPr>
            <p:ph type="body" idx="1"/>
          </p:nvPr>
        </p:nvSpPr>
        <p:spPr>
          <a:xfrm>
            <a:off x="457200" y="1741792"/>
            <a:ext cx="8229600"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72"/>
              </a:buClr>
              <a:buSzPts val="3762"/>
              <a:buNone/>
            </a:pPr>
            <a:r>
              <a:rPr lang="en-US" sz="2200">
                <a:solidFill>
                  <a:srgbClr val="262672"/>
                </a:solidFill>
              </a:rPr>
              <a:t>Solutions:</a:t>
            </a:r>
            <a:endParaRPr/>
          </a:p>
          <a:p>
            <a:pPr marL="0" lvl="0" indent="0" algn="l" rtl="0">
              <a:spcBef>
                <a:spcPts val="1675"/>
              </a:spcBef>
              <a:spcAft>
                <a:spcPts val="0"/>
              </a:spcAft>
              <a:buClr>
                <a:srgbClr val="262672"/>
              </a:buClr>
              <a:buSzPts val="3420"/>
              <a:buNone/>
            </a:pPr>
            <a:r>
              <a:rPr lang="en-US" sz="2000" b="0">
                <a:solidFill>
                  <a:srgbClr val="262672"/>
                </a:solidFill>
              </a:rPr>
              <a:t>Is there an improvement in the second biomechanical assessment session?</a:t>
            </a:r>
            <a:endParaRPr sz="2000" b="0">
              <a:solidFill>
                <a:srgbClr val="262672"/>
              </a:solidFill>
            </a:endParaRPr>
          </a:p>
        </p:txBody>
      </p:sp>
      <p:pic>
        <p:nvPicPr>
          <p:cNvPr id="391" name="Google Shape;391;p29"/>
          <p:cNvPicPr preferRelativeResize="0"/>
          <p:nvPr/>
        </p:nvPicPr>
        <p:blipFill rotWithShape="1">
          <a:blip r:embed="rId4">
            <a:alphaModFix/>
          </a:blip>
          <a:srcRect/>
          <a:stretch/>
        </p:blipFill>
        <p:spPr>
          <a:xfrm>
            <a:off x="4841037" y="4344377"/>
            <a:ext cx="2304256" cy="1659518"/>
          </a:xfrm>
          <a:prstGeom prst="rect">
            <a:avLst/>
          </a:prstGeom>
          <a:noFill/>
          <a:ln>
            <a:noFill/>
          </a:ln>
        </p:spPr>
      </p:pic>
      <p:pic>
        <p:nvPicPr>
          <p:cNvPr id="392" name="Google Shape;392;p29"/>
          <p:cNvPicPr preferRelativeResize="0"/>
          <p:nvPr/>
        </p:nvPicPr>
        <p:blipFill rotWithShape="1">
          <a:blip r:embed="rId5">
            <a:alphaModFix/>
          </a:blip>
          <a:srcRect/>
          <a:stretch/>
        </p:blipFill>
        <p:spPr>
          <a:xfrm>
            <a:off x="1887467" y="4344377"/>
            <a:ext cx="2304256" cy="1728192"/>
          </a:xfrm>
          <a:prstGeom prst="rect">
            <a:avLst/>
          </a:prstGeom>
          <a:noFill/>
          <a:ln>
            <a:noFill/>
          </a:ln>
        </p:spPr>
      </p:pic>
      <p:pic>
        <p:nvPicPr>
          <p:cNvPr id="393" name="Google Shape;393;p29"/>
          <p:cNvPicPr preferRelativeResize="0"/>
          <p:nvPr/>
        </p:nvPicPr>
        <p:blipFill rotWithShape="1">
          <a:blip r:embed="rId6">
            <a:alphaModFix/>
          </a:blip>
          <a:srcRect/>
          <a:stretch/>
        </p:blipFill>
        <p:spPr>
          <a:xfrm>
            <a:off x="4841037" y="2416965"/>
            <a:ext cx="2152015" cy="17614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000"/>
              <a:buFont typeface="Arial"/>
              <a:buNone/>
            </a:pPr>
            <a:endParaRPr sz="1000" b="1" i="0" u="none" strike="noStrike" cap="none">
              <a:solidFill>
                <a:srgbClr val="FFFFFF"/>
              </a:solidFill>
              <a:latin typeface="Arial"/>
              <a:ea typeface="Arial"/>
              <a:cs typeface="Arial"/>
              <a:sym typeface="Arial"/>
            </a:endParaRPr>
          </a:p>
        </p:txBody>
      </p:sp>
      <p:sp>
        <p:nvSpPr>
          <p:cNvPr id="160" name="Google Shape;160;p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000"/>
              <a:buFont typeface="Arial"/>
              <a:buNone/>
            </a:pPr>
            <a:endParaRPr sz="1000" b="1" i="0" u="none" strike="noStrike" cap="none">
              <a:solidFill>
                <a:srgbClr val="FFFFFF"/>
              </a:solidFill>
              <a:latin typeface="Arial"/>
              <a:ea typeface="Arial"/>
              <a:cs typeface="Arial"/>
              <a:sym typeface="Arial"/>
            </a:endParaRPr>
          </a:p>
        </p:txBody>
      </p:sp>
      <p:sp>
        <p:nvSpPr>
          <p:cNvPr id="161" name="Google Shape;161;p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000"/>
              <a:buFont typeface="Arial"/>
              <a:buNone/>
            </a:pPr>
            <a:endParaRPr sz="1000" b="1" i="0" u="none" strike="noStrike" cap="none">
              <a:solidFill>
                <a:srgbClr val="FFFFFF"/>
              </a:solidFill>
              <a:latin typeface="Arial"/>
              <a:ea typeface="Arial"/>
              <a:cs typeface="Arial"/>
              <a:sym typeface="Arial"/>
            </a:endParaRPr>
          </a:p>
        </p:txBody>
      </p:sp>
      <p:sp>
        <p:nvSpPr>
          <p:cNvPr id="162" name="Google Shape;162;p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000"/>
              <a:buFont typeface="Arial"/>
              <a:buNone/>
            </a:pPr>
            <a:endParaRPr sz="1000" b="1" i="0" u="none" strike="noStrike" cap="none">
              <a:solidFill>
                <a:srgbClr val="FFFFFF"/>
              </a:solidFill>
              <a:latin typeface="Arial"/>
              <a:ea typeface="Arial"/>
              <a:cs typeface="Arial"/>
              <a:sym typeface="Arial"/>
            </a:endParaRPr>
          </a:p>
        </p:txBody>
      </p:sp>
      <p:sp>
        <p:nvSpPr>
          <p:cNvPr id="163" name="Google Shape;163;p3"/>
          <p:cNvSpPr/>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000"/>
              <a:buFont typeface="Arial"/>
              <a:buNone/>
            </a:pPr>
            <a:endParaRPr sz="1000" b="1" i="0" u="none" strike="noStrike" cap="none">
              <a:solidFill>
                <a:srgbClr val="FFFFFF"/>
              </a:solidFill>
              <a:latin typeface="Arial"/>
              <a:ea typeface="Arial"/>
              <a:cs typeface="Arial"/>
              <a:sym typeface="Arial"/>
            </a:endParaRPr>
          </a:p>
        </p:txBody>
      </p:sp>
      <p:sp>
        <p:nvSpPr>
          <p:cNvPr id="164" name="Google Shape;164;p3"/>
          <p:cNvSpPr/>
          <p:nvPr/>
        </p:nvSpPr>
        <p:spPr>
          <a:xfrm>
            <a:off x="323528" y="836712"/>
            <a:ext cx="8135938"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72"/>
              </a:buClr>
              <a:buSzPts val="2200"/>
              <a:buFont typeface="Arial"/>
              <a:buNone/>
            </a:pPr>
            <a:r>
              <a:rPr lang="en-US" sz="2200" b="1" i="0" u="none" strike="noStrike" cap="none">
                <a:solidFill>
                  <a:srgbClr val="262672"/>
                </a:solidFill>
                <a:latin typeface="Arial"/>
                <a:ea typeface="Arial"/>
                <a:cs typeface="Arial"/>
                <a:sym typeface="Arial"/>
              </a:rPr>
              <a:t>CONTENTS</a:t>
            </a:r>
            <a:endParaRPr sz="2200" b="0" i="0" u="none" strike="noStrike" cap="none">
              <a:solidFill>
                <a:srgbClr val="262672"/>
              </a:solidFill>
              <a:latin typeface="Arial"/>
              <a:ea typeface="Arial"/>
              <a:cs typeface="Arial"/>
              <a:sym typeface="Arial"/>
            </a:endParaRPr>
          </a:p>
        </p:txBody>
      </p:sp>
      <p:sp>
        <p:nvSpPr>
          <p:cNvPr id="165" name="Google Shape;165;p3"/>
          <p:cNvSpPr/>
          <p:nvPr/>
        </p:nvSpPr>
        <p:spPr>
          <a:xfrm>
            <a:off x="683568" y="2120435"/>
            <a:ext cx="8135938" cy="347787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262672"/>
              </a:buClr>
              <a:buSzPts val="2000"/>
              <a:buFont typeface="Arial"/>
              <a:buChar char="•"/>
            </a:pPr>
            <a:r>
              <a:rPr lang="en-US" sz="2000" b="0" i="0" u="none" strike="noStrike" cap="none">
                <a:solidFill>
                  <a:srgbClr val="262672"/>
                </a:solidFill>
                <a:latin typeface="Arial"/>
                <a:ea typeface="Arial"/>
                <a:cs typeface="Arial"/>
                <a:sym typeface="Arial"/>
              </a:rPr>
              <a:t>Pathological results of a cervical spine assessment</a:t>
            </a:r>
            <a:endParaRPr sz="2000" b="0" i="0" u="none" strike="noStrike" cap="none">
              <a:solidFill>
                <a:srgbClr val="262672"/>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chemeClr val="lt1"/>
              </a:buClr>
              <a:buSzPts val="2000"/>
              <a:buFont typeface="Arial"/>
              <a:buNone/>
            </a:pPr>
            <a:endParaRPr sz="2000" b="0" i="0" u="none" strike="noStrike" cap="none">
              <a:solidFill>
                <a:srgbClr val="262672"/>
              </a:solidFill>
              <a:latin typeface="Arial"/>
              <a:ea typeface="Arial"/>
              <a:cs typeface="Arial"/>
              <a:sym typeface="Arial"/>
            </a:endParaRPr>
          </a:p>
          <a:p>
            <a:pPr marL="342900" marR="0" lvl="0" indent="-342900" algn="l" rtl="0">
              <a:spcBef>
                <a:spcPts val="0"/>
              </a:spcBef>
              <a:spcAft>
                <a:spcPts val="0"/>
              </a:spcAft>
              <a:buClr>
                <a:srgbClr val="262672"/>
              </a:buClr>
              <a:buSzPts val="2000"/>
              <a:buFont typeface="Arial"/>
              <a:buChar char="•"/>
            </a:pPr>
            <a:r>
              <a:rPr lang="en-US" sz="2000" b="0" i="0" u="none" strike="noStrike" cap="none">
                <a:solidFill>
                  <a:srgbClr val="262672"/>
                </a:solidFill>
                <a:latin typeface="Arial"/>
                <a:ea typeface="Arial"/>
                <a:cs typeface="Arial"/>
                <a:sym typeface="Arial"/>
              </a:rPr>
              <a:t>Pathological results of a lumbar spine assessment</a:t>
            </a:r>
            <a:endParaRPr sz="2000" b="0" i="0" u="none" strike="noStrike" cap="none">
              <a:solidFill>
                <a:srgbClr val="262672"/>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262672"/>
              </a:solidFill>
              <a:latin typeface="Arial"/>
              <a:ea typeface="Arial"/>
              <a:cs typeface="Arial"/>
              <a:sym typeface="Arial"/>
            </a:endParaRPr>
          </a:p>
          <a:p>
            <a:pPr marL="342900" marR="0" lvl="0" indent="-342900" algn="l" rtl="0">
              <a:spcBef>
                <a:spcPts val="0"/>
              </a:spcBef>
              <a:spcAft>
                <a:spcPts val="0"/>
              </a:spcAft>
              <a:buClr>
                <a:srgbClr val="262672"/>
              </a:buClr>
              <a:buSzPts val="2000"/>
              <a:buFont typeface="Arial"/>
              <a:buChar char="•"/>
            </a:pPr>
            <a:r>
              <a:rPr lang="en-US" sz="2000" b="0" i="0" u="none" strike="noStrike" cap="none">
                <a:solidFill>
                  <a:srgbClr val="262672"/>
                </a:solidFill>
                <a:latin typeface="Arial"/>
                <a:ea typeface="Arial"/>
                <a:cs typeface="Arial"/>
                <a:sym typeface="Arial"/>
              </a:rPr>
              <a:t>Cervical biomechanical assessment. Clinical case</a:t>
            </a:r>
            <a:endParaRPr sz="2000" b="0" i="0" u="none" strike="noStrike" cap="none">
              <a:solidFill>
                <a:srgbClr val="262672"/>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262672"/>
              </a:solidFill>
              <a:latin typeface="Arial"/>
              <a:ea typeface="Arial"/>
              <a:cs typeface="Arial"/>
              <a:sym typeface="Arial"/>
            </a:endParaRPr>
          </a:p>
          <a:p>
            <a:pPr marL="342900" marR="0" lvl="0" indent="-342900" algn="l" rtl="0">
              <a:spcBef>
                <a:spcPts val="0"/>
              </a:spcBef>
              <a:spcAft>
                <a:spcPts val="0"/>
              </a:spcAft>
              <a:buClr>
                <a:srgbClr val="262672"/>
              </a:buClr>
              <a:buSzPts val="2000"/>
              <a:buFont typeface="Arial"/>
              <a:buChar char="•"/>
            </a:pPr>
            <a:r>
              <a:rPr lang="en-US" sz="2000" b="0" i="0" u="none" strike="noStrike" cap="none">
                <a:solidFill>
                  <a:srgbClr val="262672"/>
                </a:solidFill>
                <a:latin typeface="Arial"/>
                <a:ea typeface="Arial"/>
                <a:cs typeface="Arial"/>
                <a:sym typeface="Arial"/>
              </a:rPr>
              <a:t>Lumbar biomechanical assessment. Clinical case</a:t>
            </a:r>
            <a:endParaRPr sz="2000" b="0" i="0" u="none" strike="noStrike" cap="none">
              <a:solidFill>
                <a:srgbClr val="262672"/>
              </a:solidFill>
              <a:latin typeface="Arial"/>
              <a:ea typeface="Arial"/>
              <a:cs typeface="Arial"/>
              <a:sym typeface="Arial"/>
            </a:endParaRPr>
          </a:p>
          <a:p>
            <a:pPr marL="457200" marR="0" lvl="1" indent="0" algn="l" rtl="0">
              <a:spcBef>
                <a:spcPts val="0"/>
              </a:spcBef>
              <a:spcAft>
                <a:spcPts val="0"/>
              </a:spcAft>
              <a:buNone/>
            </a:pPr>
            <a:endParaRPr sz="2000" b="0" i="0" u="none" strike="noStrike" cap="none">
              <a:solidFill>
                <a:srgbClr val="262672"/>
              </a:solidFill>
              <a:latin typeface="Arial"/>
              <a:ea typeface="Arial"/>
              <a:cs typeface="Arial"/>
              <a:sym typeface="Arial"/>
            </a:endParaRPr>
          </a:p>
          <a:p>
            <a:pPr marL="342900" marR="0" lvl="0" indent="-342900" algn="l" rtl="0">
              <a:spcBef>
                <a:spcPts val="0"/>
              </a:spcBef>
              <a:spcAft>
                <a:spcPts val="0"/>
              </a:spcAft>
              <a:buClr>
                <a:srgbClr val="262672"/>
              </a:buClr>
              <a:buSzPts val="2000"/>
              <a:buFont typeface="Arial"/>
              <a:buChar char="•"/>
            </a:pPr>
            <a:r>
              <a:rPr lang="en-US" sz="2000" b="0" i="0" u="none" strike="noStrike" cap="none">
                <a:solidFill>
                  <a:srgbClr val="262672"/>
                </a:solidFill>
                <a:latin typeface="Arial"/>
                <a:ea typeface="Arial"/>
                <a:cs typeface="Arial"/>
                <a:sym typeface="Arial"/>
              </a:rPr>
              <a:t>Key ideas</a:t>
            </a:r>
            <a:endParaRPr/>
          </a:p>
          <a:p>
            <a:pPr marL="342900" marR="0" lvl="0" indent="-215900" algn="l" rtl="0">
              <a:spcBef>
                <a:spcPts val="0"/>
              </a:spcBef>
              <a:spcAft>
                <a:spcPts val="0"/>
              </a:spcAft>
              <a:buClr>
                <a:schemeClr val="lt1"/>
              </a:buClr>
              <a:buSzPts val="2000"/>
              <a:buFont typeface="Arial"/>
              <a:buNone/>
            </a:pPr>
            <a:endParaRPr sz="2000" b="0" i="0" u="none" strike="noStrike" cap="none">
              <a:solidFill>
                <a:srgbClr val="262672"/>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000"/>
              <a:buFont typeface="Arial"/>
              <a:buNone/>
            </a:pPr>
            <a:endParaRPr sz="2000" b="0" i="0" u="none" strike="noStrike" cap="none">
              <a:solidFill>
                <a:srgbClr val="262672"/>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0"/>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a:p>
        </p:txBody>
      </p:sp>
      <p:sp>
        <p:nvSpPr>
          <p:cNvPr id="400" name="Google Shape;400;p30"/>
          <p:cNvSpPr txBox="1">
            <a:spLocks noGrp="1"/>
          </p:cNvSpPr>
          <p:nvPr>
            <p:ph type="body" idx="1"/>
          </p:nvPr>
        </p:nvSpPr>
        <p:spPr>
          <a:xfrm>
            <a:off x="2123728" y="908720"/>
            <a:ext cx="5482952"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72"/>
              </a:buClr>
              <a:buSzPts val="3762"/>
              <a:buNone/>
            </a:pPr>
            <a:r>
              <a:rPr lang="en-US" sz="2200">
                <a:solidFill>
                  <a:srgbClr val="262672"/>
                </a:solidFill>
              </a:rPr>
              <a:t>Question guide of the lumbar case </a:t>
            </a:r>
            <a:endParaRPr/>
          </a:p>
        </p:txBody>
      </p:sp>
      <p:sp>
        <p:nvSpPr>
          <p:cNvPr id="401" name="Google Shape;401;p30"/>
          <p:cNvSpPr/>
          <p:nvPr/>
        </p:nvSpPr>
        <p:spPr>
          <a:xfrm>
            <a:off x="323528" y="1778908"/>
            <a:ext cx="8496944" cy="4537139"/>
          </a:xfrm>
          <a:prstGeom prst="rect">
            <a:avLst/>
          </a:prstGeom>
          <a:noFill/>
          <a:ln>
            <a:noFill/>
          </a:ln>
        </p:spPr>
        <p:txBody>
          <a:bodyPr spcFirstLastPara="1" wrap="square" lIns="91425" tIns="45700" rIns="91425" bIns="45700" anchor="t" anchorCtr="0">
            <a:spAutoFit/>
          </a:bodyPr>
          <a:lstStyle/>
          <a:p>
            <a:pPr marL="187325" marR="0" lvl="0" indent="0" algn="l" rtl="0">
              <a:spcBef>
                <a:spcPts val="0"/>
              </a:spcBef>
              <a:spcAft>
                <a:spcPts val="0"/>
              </a:spcAft>
              <a:buNone/>
            </a:pPr>
            <a:r>
              <a:rPr lang="en-US" sz="2000" b="0">
                <a:solidFill>
                  <a:srgbClr val="262672"/>
                </a:solidFill>
                <a:latin typeface="Arial"/>
                <a:ea typeface="Arial"/>
                <a:cs typeface="Arial"/>
                <a:sym typeface="Arial"/>
              </a:rPr>
              <a:t>Is there an increase in the time needed to perform each activity? </a:t>
            </a:r>
            <a:endParaRPr/>
          </a:p>
          <a:p>
            <a:pPr marL="187325" marR="0" lvl="0" indent="0" algn="l" rtl="0">
              <a:spcBef>
                <a:spcPts val="1675"/>
              </a:spcBef>
              <a:spcAft>
                <a:spcPts val="0"/>
              </a:spcAft>
              <a:buNone/>
            </a:pPr>
            <a:r>
              <a:rPr lang="en-US" sz="2000" b="0">
                <a:solidFill>
                  <a:srgbClr val="262672"/>
                </a:solidFill>
                <a:latin typeface="Arial"/>
                <a:ea typeface="Arial"/>
                <a:cs typeface="Arial"/>
                <a:sym typeface="Arial"/>
              </a:rPr>
              <a:t>Is there any element in the graphs of the sit-to-stand that you can associate with difficulty in performing such movement? Why? (Discuss with the teacher)</a:t>
            </a:r>
            <a:endParaRPr/>
          </a:p>
          <a:p>
            <a:pPr marL="187325" marR="0" lvl="0" indent="0" algn="l" rtl="0">
              <a:spcBef>
                <a:spcPts val="1675"/>
              </a:spcBef>
              <a:spcAft>
                <a:spcPts val="0"/>
              </a:spcAft>
              <a:buNone/>
            </a:pPr>
            <a:r>
              <a:rPr lang="en-US" sz="2000" b="0">
                <a:solidFill>
                  <a:srgbClr val="262672"/>
                </a:solidFill>
                <a:latin typeface="Arial"/>
                <a:ea typeface="Arial"/>
                <a:cs typeface="Arial"/>
                <a:sym typeface="Arial"/>
              </a:rPr>
              <a:t>Do you think that the speed of movement of the trunk is fast and corresponds to normal motion?</a:t>
            </a:r>
            <a:endParaRPr/>
          </a:p>
          <a:p>
            <a:pPr marL="187325" marR="0" lvl="0" indent="0" algn="l" rtl="0">
              <a:spcBef>
                <a:spcPts val="1675"/>
              </a:spcBef>
              <a:spcAft>
                <a:spcPts val="0"/>
              </a:spcAft>
              <a:buNone/>
            </a:pPr>
            <a:r>
              <a:rPr lang="en-US" sz="2000" b="0">
                <a:solidFill>
                  <a:srgbClr val="262672"/>
                </a:solidFill>
                <a:latin typeface="Arial"/>
                <a:ea typeface="Arial"/>
                <a:cs typeface="Arial"/>
                <a:sym typeface="Arial"/>
              </a:rPr>
              <a:t>Can you find any asymmetry in the support while performing the activity? </a:t>
            </a:r>
            <a:endParaRPr/>
          </a:p>
          <a:p>
            <a:pPr marL="187325" marR="0" lvl="0" indent="0" algn="l" rtl="0">
              <a:spcBef>
                <a:spcPts val="1675"/>
              </a:spcBef>
              <a:spcAft>
                <a:spcPts val="0"/>
              </a:spcAft>
              <a:buNone/>
            </a:pPr>
            <a:r>
              <a:rPr lang="en-US" sz="2000" b="0">
                <a:solidFill>
                  <a:srgbClr val="262672"/>
                </a:solidFill>
                <a:latin typeface="Arial"/>
                <a:ea typeface="Arial"/>
                <a:cs typeface="Arial"/>
                <a:sym typeface="Arial"/>
              </a:rPr>
              <a:t>Has the patient improved compared to the previous session? Why? (Discuss with the teacher)</a:t>
            </a:r>
            <a:endParaRPr/>
          </a:p>
          <a:p>
            <a:pPr marL="187325" marR="0" lvl="0" indent="0" algn="l" rtl="0">
              <a:spcBef>
                <a:spcPts val="1675"/>
              </a:spcBef>
              <a:spcAft>
                <a:spcPts val="0"/>
              </a:spcAft>
              <a:buNone/>
            </a:pPr>
            <a:endParaRPr sz="1800" b="0">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1"/>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a:p>
        </p:txBody>
      </p:sp>
      <p:sp>
        <p:nvSpPr>
          <p:cNvPr id="408" name="Google Shape;408;p31"/>
          <p:cNvSpPr txBox="1">
            <a:spLocks noGrp="1"/>
          </p:cNvSpPr>
          <p:nvPr>
            <p:ph type="body" idx="1"/>
          </p:nvPr>
        </p:nvSpPr>
        <p:spPr>
          <a:xfrm>
            <a:off x="2123728" y="908720"/>
            <a:ext cx="5482952"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4104"/>
              <a:buNone/>
            </a:pPr>
            <a:r>
              <a:rPr lang="en-US"/>
              <a:t>	</a:t>
            </a:r>
            <a:r>
              <a:rPr lang="en-US" sz="2200">
                <a:solidFill>
                  <a:srgbClr val="262672"/>
                </a:solidFill>
              </a:rPr>
              <a:t>Case solution</a:t>
            </a:r>
            <a:endParaRPr sz="2200">
              <a:solidFill>
                <a:srgbClr val="262672"/>
              </a:solidFill>
            </a:endParaRPr>
          </a:p>
        </p:txBody>
      </p:sp>
      <p:sp>
        <p:nvSpPr>
          <p:cNvPr id="409" name="Google Shape;409;p31"/>
          <p:cNvSpPr/>
          <p:nvPr/>
        </p:nvSpPr>
        <p:spPr>
          <a:xfrm>
            <a:off x="323528" y="1778908"/>
            <a:ext cx="8496944" cy="3734356"/>
          </a:xfrm>
          <a:prstGeom prst="rect">
            <a:avLst/>
          </a:prstGeom>
          <a:noFill/>
          <a:ln>
            <a:noFill/>
          </a:ln>
        </p:spPr>
        <p:txBody>
          <a:bodyPr spcFirstLastPara="1" wrap="square" lIns="91425" tIns="45700" rIns="91425" bIns="45700" anchor="t" anchorCtr="0">
            <a:spAutoFit/>
          </a:bodyPr>
          <a:lstStyle/>
          <a:p>
            <a:pPr marL="187325" marR="0" lvl="0" indent="0" algn="l" rtl="0">
              <a:spcBef>
                <a:spcPts val="0"/>
              </a:spcBef>
              <a:spcAft>
                <a:spcPts val="0"/>
              </a:spcAft>
              <a:buNone/>
            </a:pPr>
            <a:r>
              <a:rPr lang="en-US" sz="2000" b="0">
                <a:solidFill>
                  <a:srgbClr val="262672"/>
                </a:solidFill>
                <a:latin typeface="Arial"/>
                <a:ea typeface="Arial"/>
                <a:cs typeface="Arial"/>
                <a:sym typeface="Arial"/>
              </a:rPr>
              <a:t>Is there an increase in the time needed to perform each activity? </a:t>
            </a:r>
            <a:r>
              <a:rPr lang="en-US" sz="2000" b="0" i="0" u="none" strike="noStrike" cap="none">
                <a:solidFill>
                  <a:srgbClr val="FF0000"/>
                </a:solidFill>
                <a:latin typeface="Arial"/>
                <a:ea typeface="Arial"/>
                <a:cs typeface="Arial"/>
                <a:sym typeface="Arial"/>
              </a:rPr>
              <a:t>Yes </a:t>
            </a:r>
            <a:endParaRPr/>
          </a:p>
          <a:p>
            <a:pPr marL="187325" marR="0" lvl="0" indent="0" algn="l" rtl="0">
              <a:spcBef>
                <a:spcPts val="1675"/>
              </a:spcBef>
              <a:spcAft>
                <a:spcPts val="0"/>
              </a:spcAft>
              <a:buNone/>
            </a:pPr>
            <a:r>
              <a:rPr lang="en-US" sz="2000" b="0">
                <a:solidFill>
                  <a:srgbClr val="262672"/>
                </a:solidFill>
                <a:latin typeface="Arial"/>
                <a:ea typeface="Arial"/>
                <a:cs typeface="Arial"/>
                <a:sym typeface="Arial"/>
              </a:rPr>
              <a:t>Is there any element in the graphs of the sit-to-stand that you can associate with difficulty in performing such movement? Why? (Discuss with the teacher) </a:t>
            </a:r>
            <a:r>
              <a:rPr lang="en-US" sz="2000" b="0" i="0" u="none" strike="noStrike" cap="none">
                <a:solidFill>
                  <a:srgbClr val="FF0000"/>
                </a:solidFill>
                <a:latin typeface="Arial"/>
                <a:ea typeface="Arial"/>
                <a:cs typeface="Arial"/>
                <a:sym typeface="Arial"/>
              </a:rPr>
              <a:t>Yes</a:t>
            </a:r>
            <a:endParaRPr/>
          </a:p>
          <a:p>
            <a:pPr marL="187325" marR="0" lvl="0" indent="0" algn="l" rtl="0">
              <a:spcBef>
                <a:spcPts val="1675"/>
              </a:spcBef>
              <a:spcAft>
                <a:spcPts val="0"/>
              </a:spcAft>
              <a:buNone/>
            </a:pPr>
            <a:r>
              <a:rPr lang="en-US" sz="2000" b="0">
                <a:solidFill>
                  <a:srgbClr val="262672"/>
                </a:solidFill>
                <a:latin typeface="Arial"/>
                <a:ea typeface="Arial"/>
                <a:cs typeface="Arial"/>
                <a:sym typeface="Arial"/>
              </a:rPr>
              <a:t>Do you think that the speed of movement of the trunk is fast and corresponds to normal motion? </a:t>
            </a:r>
            <a:r>
              <a:rPr lang="en-US" sz="2000" b="0" i="0" u="none" strike="noStrike" cap="none">
                <a:solidFill>
                  <a:srgbClr val="FF0000"/>
                </a:solidFill>
                <a:latin typeface="Arial"/>
                <a:ea typeface="Arial"/>
                <a:cs typeface="Arial"/>
                <a:sym typeface="Arial"/>
              </a:rPr>
              <a:t>No </a:t>
            </a:r>
            <a:endParaRPr/>
          </a:p>
          <a:p>
            <a:pPr marL="187325" marR="0" lvl="0" indent="0" algn="l" rtl="0">
              <a:spcBef>
                <a:spcPts val="1675"/>
              </a:spcBef>
              <a:spcAft>
                <a:spcPts val="0"/>
              </a:spcAft>
              <a:buNone/>
            </a:pPr>
            <a:r>
              <a:rPr lang="en-US" sz="2000" b="0">
                <a:solidFill>
                  <a:srgbClr val="262672"/>
                </a:solidFill>
                <a:latin typeface="Arial"/>
                <a:ea typeface="Arial"/>
                <a:cs typeface="Arial"/>
                <a:sym typeface="Arial"/>
              </a:rPr>
              <a:t>Can you find any asymmetry in the support while performing the activity? </a:t>
            </a:r>
            <a:r>
              <a:rPr lang="en-US" sz="2000" b="0" i="0" u="none" strike="noStrike" cap="none">
                <a:solidFill>
                  <a:srgbClr val="FF0000"/>
                </a:solidFill>
                <a:latin typeface="Arial"/>
                <a:ea typeface="Arial"/>
                <a:cs typeface="Arial"/>
                <a:sym typeface="Arial"/>
              </a:rPr>
              <a:t>Yes</a:t>
            </a:r>
            <a:endParaRPr/>
          </a:p>
          <a:p>
            <a:pPr marL="187325" marR="0" lvl="0" indent="0" algn="l" rtl="0">
              <a:spcBef>
                <a:spcPts val="1675"/>
              </a:spcBef>
              <a:spcAft>
                <a:spcPts val="0"/>
              </a:spcAft>
              <a:buNone/>
            </a:pPr>
            <a:r>
              <a:rPr lang="en-US" sz="2000" b="0">
                <a:solidFill>
                  <a:srgbClr val="262672"/>
                </a:solidFill>
                <a:latin typeface="Arial"/>
                <a:ea typeface="Arial"/>
                <a:cs typeface="Arial"/>
                <a:sym typeface="Arial"/>
              </a:rPr>
              <a:t>Has the patient improved compared to the previous session? Why? </a:t>
            </a:r>
            <a:endParaRPr sz="2000" b="0" i="0" u="none" strike="noStrike" cap="none">
              <a:solidFill>
                <a:srgbClr val="262672"/>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2"/>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a:p>
        </p:txBody>
      </p:sp>
      <p:sp>
        <p:nvSpPr>
          <p:cNvPr id="416" name="Google Shape;416;p32"/>
          <p:cNvSpPr txBox="1">
            <a:spLocks noGrp="1"/>
          </p:cNvSpPr>
          <p:nvPr>
            <p:ph type="body" idx="1"/>
          </p:nvPr>
        </p:nvSpPr>
        <p:spPr>
          <a:xfrm>
            <a:off x="611560" y="1628800"/>
            <a:ext cx="8229600"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72"/>
              </a:buClr>
              <a:buSzPts val="3762"/>
              <a:buNone/>
            </a:pPr>
            <a:r>
              <a:rPr lang="en-US" sz="2200">
                <a:solidFill>
                  <a:srgbClr val="262672"/>
                </a:solidFill>
              </a:rPr>
              <a:t>Solutions:</a:t>
            </a:r>
            <a:endParaRPr/>
          </a:p>
          <a:p>
            <a:pPr marL="0" lvl="0" indent="0" algn="l" rtl="0">
              <a:spcBef>
                <a:spcPts val="1675"/>
              </a:spcBef>
              <a:spcAft>
                <a:spcPts val="0"/>
              </a:spcAft>
              <a:buClr>
                <a:srgbClr val="262672"/>
              </a:buClr>
              <a:buSzPts val="3420"/>
              <a:buNone/>
            </a:pPr>
            <a:r>
              <a:rPr lang="en-US" sz="2000" b="0">
                <a:solidFill>
                  <a:srgbClr val="262672"/>
                </a:solidFill>
              </a:rPr>
              <a:t>Is there an increase in the time needed to perform each activity?</a:t>
            </a:r>
            <a:endParaRPr sz="2000" b="0">
              <a:solidFill>
                <a:srgbClr val="262672"/>
              </a:solidFill>
            </a:endParaRPr>
          </a:p>
        </p:txBody>
      </p:sp>
      <p:pic>
        <p:nvPicPr>
          <p:cNvPr id="417" name="Google Shape;417;p32"/>
          <p:cNvPicPr preferRelativeResize="0"/>
          <p:nvPr/>
        </p:nvPicPr>
        <p:blipFill rotWithShape="1">
          <a:blip r:embed="rId3">
            <a:alphaModFix/>
          </a:blip>
          <a:srcRect/>
          <a:stretch/>
        </p:blipFill>
        <p:spPr>
          <a:xfrm>
            <a:off x="971600" y="2808622"/>
            <a:ext cx="2807836" cy="2088232"/>
          </a:xfrm>
          <a:prstGeom prst="rect">
            <a:avLst/>
          </a:prstGeom>
          <a:noFill/>
          <a:ln>
            <a:noFill/>
          </a:ln>
        </p:spPr>
      </p:pic>
      <p:pic>
        <p:nvPicPr>
          <p:cNvPr id="418" name="Google Shape;418;p32"/>
          <p:cNvPicPr preferRelativeResize="0"/>
          <p:nvPr/>
        </p:nvPicPr>
        <p:blipFill rotWithShape="1">
          <a:blip r:embed="rId4">
            <a:alphaModFix/>
          </a:blip>
          <a:srcRect/>
          <a:stretch/>
        </p:blipFill>
        <p:spPr>
          <a:xfrm>
            <a:off x="4499992" y="2808622"/>
            <a:ext cx="2916039" cy="208823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3"/>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a:p>
        </p:txBody>
      </p:sp>
      <p:sp>
        <p:nvSpPr>
          <p:cNvPr id="425" name="Google Shape;425;p33"/>
          <p:cNvSpPr txBox="1">
            <a:spLocks noGrp="1"/>
          </p:cNvSpPr>
          <p:nvPr>
            <p:ph type="body" idx="1"/>
          </p:nvPr>
        </p:nvSpPr>
        <p:spPr>
          <a:xfrm>
            <a:off x="395536" y="1916832"/>
            <a:ext cx="8507288"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72"/>
              </a:buClr>
              <a:buSzPts val="3762"/>
              <a:buNone/>
            </a:pPr>
            <a:r>
              <a:rPr lang="en-US" sz="2200">
                <a:solidFill>
                  <a:srgbClr val="262672"/>
                </a:solidFill>
              </a:rPr>
              <a:t>Solutions:</a:t>
            </a:r>
            <a:endParaRPr/>
          </a:p>
          <a:p>
            <a:pPr marL="0" lvl="0" indent="0" algn="l" rtl="0">
              <a:spcBef>
                <a:spcPts val="1675"/>
              </a:spcBef>
              <a:spcAft>
                <a:spcPts val="0"/>
              </a:spcAft>
              <a:buClr>
                <a:srgbClr val="262672"/>
              </a:buClr>
              <a:buSzPts val="3420"/>
              <a:buNone/>
            </a:pPr>
            <a:r>
              <a:rPr lang="en-US" sz="2000" b="0">
                <a:solidFill>
                  <a:srgbClr val="262672"/>
                </a:solidFill>
              </a:rPr>
              <a:t>Is there any element in the graphs of the sit-to-stand that you can associate with difficulty in performing such movement? </a:t>
            </a:r>
            <a:endParaRPr sz="2000" b="0">
              <a:solidFill>
                <a:srgbClr val="262672"/>
              </a:solidFill>
            </a:endParaRPr>
          </a:p>
        </p:txBody>
      </p:sp>
      <p:pic>
        <p:nvPicPr>
          <p:cNvPr id="426" name="Google Shape;426;p33"/>
          <p:cNvPicPr preferRelativeResize="0"/>
          <p:nvPr/>
        </p:nvPicPr>
        <p:blipFill rotWithShape="1">
          <a:blip r:embed="rId3">
            <a:alphaModFix/>
          </a:blip>
          <a:srcRect/>
          <a:stretch/>
        </p:blipFill>
        <p:spPr>
          <a:xfrm>
            <a:off x="2699792" y="3068960"/>
            <a:ext cx="2807836" cy="208823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4"/>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a:p>
        </p:txBody>
      </p:sp>
      <p:sp>
        <p:nvSpPr>
          <p:cNvPr id="433" name="Google Shape;433;p34"/>
          <p:cNvSpPr/>
          <p:nvPr/>
        </p:nvSpPr>
        <p:spPr>
          <a:xfrm>
            <a:off x="539552" y="1196752"/>
            <a:ext cx="8064896" cy="12644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262672"/>
                </a:solidFill>
                <a:latin typeface="Arial"/>
                <a:ea typeface="Arial"/>
                <a:cs typeface="Arial"/>
                <a:sym typeface="Arial"/>
              </a:rPr>
              <a:t>Solutions:</a:t>
            </a:r>
            <a:endParaRPr/>
          </a:p>
          <a:p>
            <a:pPr marL="0" marR="0" lvl="0" indent="0" algn="l" rtl="0">
              <a:spcBef>
                <a:spcPts val="1675"/>
              </a:spcBef>
              <a:spcAft>
                <a:spcPts val="0"/>
              </a:spcAft>
              <a:buNone/>
            </a:pPr>
            <a:r>
              <a:rPr lang="en-US" sz="2000" b="0">
                <a:solidFill>
                  <a:srgbClr val="262672"/>
                </a:solidFill>
                <a:latin typeface="Arial"/>
                <a:ea typeface="Arial"/>
                <a:cs typeface="Arial"/>
                <a:sym typeface="Arial"/>
              </a:rPr>
              <a:t>Do you think that the speed of movement of the trunk is fast and corresponds to normal motion?</a:t>
            </a:r>
            <a:endParaRPr sz="2000" b="0">
              <a:solidFill>
                <a:srgbClr val="262672"/>
              </a:solidFill>
              <a:latin typeface="Arial"/>
              <a:ea typeface="Arial"/>
              <a:cs typeface="Arial"/>
              <a:sym typeface="Arial"/>
            </a:endParaRPr>
          </a:p>
        </p:txBody>
      </p:sp>
      <p:pic>
        <p:nvPicPr>
          <p:cNvPr id="434" name="Google Shape;434;p34"/>
          <p:cNvPicPr preferRelativeResize="0"/>
          <p:nvPr/>
        </p:nvPicPr>
        <p:blipFill rotWithShape="1">
          <a:blip r:embed="rId3">
            <a:alphaModFix/>
          </a:blip>
          <a:srcRect l="67799" t="54491" r="2133"/>
          <a:stretch/>
        </p:blipFill>
        <p:spPr>
          <a:xfrm>
            <a:off x="3131840" y="3097546"/>
            <a:ext cx="2534642" cy="229072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5"/>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a:p>
        </p:txBody>
      </p:sp>
      <p:sp>
        <p:nvSpPr>
          <p:cNvPr id="441" name="Google Shape;441;p35"/>
          <p:cNvSpPr txBox="1">
            <a:spLocks noGrp="1"/>
          </p:cNvSpPr>
          <p:nvPr>
            <p:ph type="body" idx="1"/>
          </p:nvPr>
        </p:nvSpPr>
        <p:spPr>
          <a:xfrm>
            <a:off x="457200" y="2132856"/>
            <a:ext cx="8229600"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4104"/>
              <a:buNone/>
            </a:pPr>
            <a:endParaRPr b="0">
              <a:solidFill>
                <a:srgbClr val="000000"/>
              </a:solidFill>
            </a:endParaRPr>
          </a:p>
          <a:p>
            <a:pPr marL="0" lvl="0" indent="0" algn="l" rtl="0">
              <a:spcBef>
                <a:spcPts val="1675"/>
              </a:spcBef>
              <a:spcAft>
                <a:spcPts val="0"/>
              </a:spcAft>
              <a:buClr>
                <a:srgbClr val="262672"/>
              </a:buClr>
              <a:buSzPts val="3762"/>
              <a:buNone/>
            </a:pPr>
            <a:r>
              <a:rPr lang="en-US" sz="2200">
                <a:solidFill>
                  <a:srgbClr val="262672"/>
                </a:solidFill>
              </a:rPr>
              <a:t>Solutions:</a:t>
            </a:r>
            <a:endParaRPr/>
          </a:p>
          <a:p>
            <a:pPr marL="0" lvl="0" indent="0" algn="l" rtl="0">
              <a:spcBef>
                <a:spcPts val="1675"/>
              </a:spcBef>
              <a:spcAft>
                <a:spcPts val="0"/>
              </a:spcAft>
              <a:buClr>
                <a:srgbClr val="262672"/>
              </a:buClr>
              <a:buSzPts val="3420"/>
              <a:buNone/>
            </a:pPr>
            <a:r>
              <a:rPr lang="en-US" sz="2000" b="0">
                <a:solidFill>
                  <a:srgbClr val="262672"/>
                </a:solidFill>
              </a:rPr>
              <a:t>Can you find any asymmetry in the support of both lower limbs when performing the activity?</a:t>
            </a:r>
            <a:endParaRPr sz="2000" b="0">
              <a:solidFill>
                <a:srgbClr val="262672"/>
              </a:solidFill>
            </a:endParaRPr>
          </a:p>
          <a:p>
            <a:pPr marL="0" lvl="0" indent="0" algn="l" rtl="0">
              <a:spcBef>
                <a:spcPts val="1675"/>
              </a:spcBef>
              <a:spcAft>
                <a:spcPts val="0"/>
              </a:spcAft>
              <a:buClr>
                <a:schemeClr val="dk1"/>
              </a:buClr>
              <a:buSzPts val="4104"/>
              <a:buNone/>
            </a:pPr>
            <a:endParaRPr/>
          </a:p>
        </p:txBody>
      </p:sp>
      <p:pic>
        <p:nvPicPr>
          <p:cNvPr id="442" name="Google Shape;442;p35"/>
          <p:cNvPicPr preferRelativeResize="0"/>
          <p:nvPr/>
        </p:nvPicPr>
        <p:blipFill rotWithShape="1">
          <a:blip r:embed="rId3">
            <a:alphaModFix/>
          </a:blip>
          <a:srcRect/>
          <a:stretch/>
        </p:blipFill>
        <p:spPr>
          <a:xfrm>
            <a:off x="3419872" y="2959945"/>
            <a:ext cx="3338353" cy="237595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6"/>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a:p>
        </p:txBody>
      </p:sp>
      <p:sp>
        <p:nvSpPr>
          <p:cNvPr id="449" name="Google Shape;449;p36"/>
          <p:cNvSpPr txBox="1">
            <a:spLocks noGrp="1"/>
          </p:cNvSpPr>
          <p:nvPr>
            <p:ph type="body" idx="1"/>
          </p:nvPr>
        </p:nvSpPr>
        <p:spPr>
          <a:xfrm>
            <a:off x="539552" y="2564904"/>
            <a:ext cx="8229600"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72"/>
              </a:buClr>
              <a:buSzPts val="3762"/>
              <a:buNone/>
            </a:pPr>
            <a:r>
              <a:rPr lang="en-US" sz="2200">
                <a:solidFill>
                  <a:srgbClr val="262672"/>
                </a:solidFill>
              </a:rPr>
              <a:t>Has the patient improved compared to the previous session?</a:t>
            </a:r>
            <a:endParaRPr/>
          </a:p>
          <a:p>
            <a:pPr marL="0" lvl="0" indent="0" algn="l" rtl="0">
              <a:spcBef>
                <a:spcPts val="1675"/>
              </a:spcBef>
              <a:spcAft>
                <a:spcPts val="0"/>
              </a:spcAft>
              <a:buClr>
                <a:srgbClr val="262672"/>
              </a:buClr>
              <a:buSzPts val="3762"/>
              <a:buNone/>
            </a:pPr>
            <a:r>
              <a:rPr lang="en-US" sz="2200">
                <a:solidFill>
                  <a:srgbClr val="262672"/>
                </a:solidFill>
              </a:rPr>
              <a:t>Discuss as a group why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7"/>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a:p>
        </p:txBody>
      </p:sp>
      <p:sp>
        <p:nvSpPr>
          <p:cNvPr id="456" name="Google Shape;456;p37"/>
          <p:cNvSpPr txBox="1">
            <a:spLocks noGrp="1"/>
          </p:cNvSpPr>
          <p:nvPr>
            <p:ph type="body" idx="1"/>
          </p:nvPr>
        </p:nvSpPr>
        <p:spPr>
          <a:xfrm>
            <a:off x="3779912" y="731837"/>
            <a:ext cx="4186808"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72"/>
              </a:buClr>
              <a:buSzPts val="3762"/>
              <a:buNone/>
            </a:pPr>
            <a:r>
              <a:rPr lang="en-US" sz="2200">
                <a:solidFill>
                  <a:srgbClr val="262672"/>
                </a:solidFill>
              </a:rPr>
              <a:t>Key ideas</a:t>
            </a:r>
            <a:endParaRPr/>
          </a:p>
        </p:txBody>
      </p:sp>
      <p:sp>
        <p:nvSpPr>
          <p:cNvPr id="457" name="Google Shape;457;p37"/>
          <p:cNvSpPr txBox="1">
            <a:spLocks noGrp="1"/>
          </p:cNvSpPr>
          <p:nvPr>
            <p:ph type="body" idx="2"/>
          </p:nvPr>
        </p:nvSpPr>
        <p:spPr>
          <a:xfrm>
            <a:off x="179512" y="1484784"/>
            <a:ext cx="8784976" cy="4497363"/>
          </a:xfrm>
          <a:prstGeom prst="rect">
            <a:avLst/>
          </a:prstGeom>
          <a:noFill/>
          <a:ln>
            <a:noFill/>
          </a:ln>
        </p:spPr>
        <p:txBody>
          <a:bodyPr spcFirstLastPara="1" wrap="square" lIns="91425" tIns="45700" rIns="91425" bIns="45700" anchor="t" anchorCtr="0">
            <a:noAutofit/>
          </a:bodyPr>
          <a:lstStyle/>
          <a:p>
            <a:pPr marL="187325" lvl="0" indent="0" algn="l" rtl="0">
              <a:spcBef>
                <a:spcPts val="0"/>
              </a:spcBef>
              <a:spcAft>
                <a:spcPts val="0"/>
              </a:spcAft>
              <a:buNone/>
            </a:pPr>
            <a:r>
              <a:rPr lang="en-US" sz="1400">
                <a:solidFill>
                  <a:srgbClr val="262672"/>
                </a:solidFill>
              </a:rPr>
              <a:t>The biomechanical analysis techniques that allow us to know the strength and mobility of the spine provide objective information about its functionality.</a:t>
            </a:r>
            <a:endParaRPr/>
          </a:p>
          <a:p>
            <a:pPr marL="187325" lvl="0" indent="0" algn="l" rtl="0">
              <a:spcBef>
                <a:spcPts val="1675"/>
              </a:spcBef>
              <a:spcAft>
                <a:spcPts val="0"/>
              </a:spcAft>
              <a:buNone/>
            </a:pPr>
            <a:r>
              <a:rPr lang="en-US" sz="1400">
                <a:solidFill>
                  <a:srgbClr val="262672"/>
                </a:solidFill>
              </a:rPr>
              <a:t>The range of motion of both the lumbar spine and the cervical spine can be analysed using biomechanical analysis techniques. Limited ranges of motion are a common result in people with pain.</a:t>
            </a:r>
            <a:endParaRPr/>
          </a:p>
          <a:p>
            <a:pPr marL="187325" lvl="0" indent="0" algn="l" rtl="0">
              <a:spcBef>
                <a:spcPts val="1675"/>
              </a:spcBef>
              <a:spcAft>
                <a:spcPts val="0"/>
              </a:spcAft>
              <a:buNone/>
            </a:pPr>
            <a:r>
              <a:rPr lang="en-US" sz="1400">
                <a:solidFill>
                  <a:srgbClr val="262672"/>
                </a:solidFill>
              </a:rPr>
              <a:t>Strength can also be assessed in people with low back pain, mainly using isokinetic systems. The most common results include a decrease in strength together with changes in the agonist/antagonist muscles ratio.</a:t>
            </a:r>
            <a:endParaRPr/>
          </a:p>
          <a:p>
            <a:pPr marL="187325" lvl="0" indent="0" algn="l" rtl="0">
              <a:spcBef>
                <a:spcPts val="1675"/>
              </a:spcBef>
              <a:spcAft>
                <a:spcPts val="0"/>
              </a:spcAft>
              <a:buNone/>
            </a:pPr>
            <a:r>
              <a:rPr lang="en-US" sz="1400">
                <a:solidFill>
                  <a:srgbClr val="262672"/>
                </a:solidFill>
              </a:rPr>
              <a:t>Another test related to muscle activity in people with low back pain is the flexion-relaxation analysis. The result of this test is usually altered since the phenomenon known as myoelectric silence disappears.</a:t>
            </a:r>
            <a:endParaRPr/>
          </a:p>
          <a:p>
            <a:pPr marL="187325" lvl="0" indent="0" algn="l" rtl="0">
              <a:spcBef>
                <a:spcPts val="1675"/>
              </a:spcBef>
              <a:spcAft>
                <a:spcPts val="0"/>
              </a:spcAft>
              <a:buNone/>
            </a:pPr>
            <a:r>
              <a:rPr lang="en-US" sz="1400">
                <a:solidFill>
                  <a:srgbClr val="262672"/>
                </a:solidFill>
              </a:rPr>
              <a:t>The movement patterns in daily life activities can also be assessed in people with low back pain. The results provided by this biomechanical analysis measure the functional alteration and serve as a guide to monitor the patient’s progress.</a:t>
            </a:r>
            <a:endParaRPr/>
          </a:p>
          <a:p>
            <a:pPr marL="187325" lvl="0" indent="0" algn="l" rtl="0">
              <a:spcBef>
                <a:spcPts val="1675"/>
              </a:spcBef>
              <a:spcAft>
                <a:spcPts val="0"/>
              </a:spcAft>
              <a:buNone/>
            </a:pPr>
            <a:r>
              <a:rPr lang="en-US" sz="1400">
                <a:solidFill>
                  <a:srgbClr val="262672"/>
                </a:solidFill>
              </a:rPr>
              <a:t>In order to obtain reliable results, all these tests require highly standardised measurement protocols and a good command of the recording techniques applied.</a:t>
            </a:r>
            <a:endParaRPr/>
          </a:p>
          <a:p>
            <a:pPr marL="187325" lvl="0" indent="0" algn="l" rtl="0">
              <a:spcBef>
                <a:spcPts val="1675"/>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3" name="pole tekstowe 2">
            <a:extLst>
              <a:ext uri="{FF2B5EF4-FFF2-40B4-BE49-F238E27FC236}">
                <a16:creationId xmlns:a16="http://schemas.microsoft.com/office/drawing/2014/main" id="{72B2EA63-36D8-4D85-8259-FF53A20DC5EE}"/>
              </a:ext>
            </a:extLst>
          </p:cNvPr>
          <p:cNvSpPr txBox="1"/>
          <p:nvPr/>
        </p:nvSpPr>
        <p:spPr>
          <a:xfrm>
            <a:off x="2286000" y="4596825"/>
            <a:ext cx="4572000" cy="1169551"/>
          </a:xfrm>
          <a:prstGeom prst="rect">
            <a:avLst/>
          </a:prstGeom>
          <a:noFill/>
        </p:spPr>
        <p:txBody>
          <a:bodyPr wrap="square">
            <a:spAutoFit/>
          </a:bodyPr>
          <a:lstStyle/>
          <a:p>
            <a:pPr algn="ctr">
              <a:lnSpc>
                <a:spcPts val="1400"/>
              </a:lnSpc>
              <a:spcBef>
                <a:spcPts val="1200"/>
              </a:spcBef>
            </a:pPr>
            <a:r>
              <a:rPr lang="pl-PL" sz="1400" dirty="0">
                <a:effectLst/>
                <a:latin typeface="Arial" panose="020B0604020202020204" pitchFamily="34" charset="0"/>
                <a:ea typeface="Calibri" panose="020F0502020204030204" pitchFamily="34" charset="0"/>
              </a:rPr>
              <a:t>The </a:t>
            </a:r>
            <a:r>
              <a:rPr lang="pl-PL" sz="1400" dirty="0" err="1">
                <a:effectLst/>
                <a:latin typeface="Arial" panose="020B0604020202020204" pitchFamily="34" charset="0"/>
                <a:ea typeface="Calibri" panose="020F0502020204030204" pitchFamily="34" charset="0"/>
              </a:rPr>
              <a:t>European</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Commission's</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support</a:t>
            </a:r>
            <a:r>
              <a:rPr lang="pl-PL" sz="1400" dirty="0">
                <a:effectLst/>
                <a:latin typeface="Arial" panose="020B0604020202020204" pitchFamily="34" charset="0"/>
                <a:ea typeface="Calibri" panose="020F0502020204030204" pitchFamily="34" charset="0"/>
              </a:rPr>
              <a:t> for the </a:t>
            </a:r>
            <a:r>
              <a:rPr lang="pl-PL" sz="1400" dirty="0" err="1">
                <a:effectLst/>
                <a:latin typeface="Arial" panose="020B0604020202020204" pitchFamily="34" charset="0"/>
                <a:ea typeface="Calibri" panose="020F0502020204030204" pitchFamily="34" charset="0"/>
              </a:rPr>
              <a:t>production</a:t>
            </a:r>
            <a:r>
              <a:rPr lang="pl-PL" sz="1400" dirty="0">
                <a:effectLst/>
                <a:latin typeface="Arial" panose="020B0604020202020204" pitchFamily="34" charset="0"/>
                <a:ea typeface="Calibri" panose="020F0502020204030204" pitchFamily="34" charset="0"/>
              </a:rPr>
              <a:t> of </a:t>
            </a:r>
            <a:r>
              <a:rPr lang="pl-PL" sz="1400" dirty="0" err="1">
                <a:effectLst/>
                <a:latin typeface="Arial" panose="020B0604020202020204" pitchFamily="34" charset="0"/>
                <a:ea typeface="Calibri" panose="020F0502020204030204" pitchFamily="34" charset="0"/>
              </a:rPr>
              <a:t>this</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publication</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does</a:t>
            </a:r>
            <a:r>
              <a:rPr lang="pl-PL" sz="1400" dirty="0">
                <a:effectLst/>
                <a:latin typeface="Arial" panose="020B0604020202020204" pitchFamily="34" charset="0"/>
                <a:ea typeface="Calibri" panose="020F0502020204030204" pitchFamily="34" charset="0"/>
              </a:rPr>
              <a:t> not </a:t>
            </a:r>
            <a:r>
              <a:rPr lang="pl-PL" sz="1400" dirty="0" err="1">
                <a:effectLst/>
                <a:latin typeface="Arial" panose="020B0604020202020204" pitchFamily="34" charset="0"/>
                <a:ea typeface="Calibri" panose="020F0502020204030204" pitchFamily="34" charset="0"/>
              </a:rPr>
              <a:t>constitute</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an</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endorsement</a:t>
            </a:r>
            <a:r>
              <a:rPr lang="pl-PL" sz="1400" dirty="0">
                <a:effectLst/>
                <a:latin typeface="Arial" panose="020B0604020202020204" pitchFamily="34" charset="0"/>
                <a:ea typeface="Calibri" panose="020F0502020204030204" pitchFamily="34" charset="0"/>
              </a:rPr>
              <a:t> of the </a:t>
            </a:r>
            <a:r>
              <a:rPr lang="pl-PL" sz="1400" dirty="0" err="1">
                <a:effectLst/>
                <a:latin typeface="Arial" panose="020B0604020202020204" pitchFamily="34" charset="0"/>
                <a:ea typeface="Calibri" panose="020F0502020204030204" pitchFamily="34" charset="0"/>
              </a:rPr>
              <a:t>contents</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which</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reflect</a:t>
            </a:r>
            <a:r>
              <a:rPr lang="pl-PL" sz="1400" dirty="0">
                <a:effectLst/>
                <a:latin typeface="Arial" panose="020B0604020202020204" pitchFamily="34" charset="0"/>
                <a:ea typeface="Calibri" panose="020F0502020204030204" pitchFamily="34" charset="0"/>
              </a:rPr>
              <a:t> the </a:t>
            </a:r>
            <a:r>
              <a:rPr lang="pl-PL" sz="1400" dirty="0" err="1">
                <a:effectLst/>
                <a:latin typeface="Arial" panose="020B0604020202020204" pitchFamily="34" charset="0"/>
                <a:ea typeface="Calibri" panose="020F0502020204030204" pitchFamily="34" charset="0"/>
              </a:rPr>
              <a:t>views</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only</a:t>
            </a:r>
            <a:r>
              <a:rPr lang="pl-PL" sz="1400" dirty="0">
                <a:effectLst/>
                <a:latin typeface="Arial" panose="020B0604020202020204" pitchFamily="34" charset="0"/>
                <a:ea typeface="Calibri" panose="020F0502020204030204" pitchFamily="34" charset="0"/>
              </a:rPr>
              <a:t> of the </a:t>
            </a:r>
            <a:r>
              <a:rPr lang="pl-PL" sz="1400" dirty="0" err="1">
                <a:effectLst/>
                <a:latin typeface="Arial" panose="020B0604020202020204" pitchFamily="34" charset="0"/>
                <a:ea typeface="Calibri" panose="020F0502020204030204" pitchFamily="34" charset="0"/>
              </a:rPr>
              <a:t>authors</a:t>
            </a:r>
            <a:r>
              <a:rPr lang="pl-PL" sz="1400" dirty="0">
                <a:effectLst/>
                <a:latin typeface="Arial" panose="020B0604020202020204" pitchFamily="34" charset="0"/>
                <a:ea typeface="Calibri" panose="020F0502020204030204" pitchFamily="34" charset="0"/>
              </a:rPr>
              <a:t>, and the </a:t>
            </a:r>
            <a:r>
              <a:rPr lang="pl-PL" sz="1400" dirty="0" err="1">
                <a:effectLst/>
                <a:latin typeface="Arial" panose="020B0604020202020204" pitchFamily="34" charset="0"/>
                <a:ea typeface="Calibri" panose="020F0502020204030204" pitchFamily="34" charset="0"/>
              </a:rPr>
              <a:t>Commission</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cannot</a:t>
            </a:r>
            <a:r>
              <a:rPr lang="pl-PL" sz="1400" dirty="0">
                <a:effectLst/>
                <a:latin typeface="Arial" panose="020B0604020202020204" pitchFamily="34" charset="0"/>
                <a:ea typeface="Calibri" panose="020F0502020204030204" pitchFamily="34" charset="0"/>
              </a:rPr>
              <a:t> be </a:t>
            </a:r>
            <a:r>
              <a:rPr lang="pl-PL" sz="1400" dirty="0" err="1">
                <a:effectLst/>
                <a:latin typeface="Arial" panose="020B0604020202020204" pitchFamily="34" charset="0"/>
                <a:ea typeface="Calibri" panose="020F0502020204030204" pitchFamily="34" charset="0"/>
              </a:rPr>
              <a:t>held</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responsible</a:t>
            </a:r>
            <a:r>
              <a:rPr lang="pl-PL" sz="1400" dirty="0">
                <a:effectLst/>
                <a:latin typeface="Arial" panose="020B0604020202020204" pitchFamily="34" charset="0"/>
                <a:ea typeface="Calibri" panose="020F0502020204030204" pitchFamily="34" charset="0"/>
              </a:rPr>
              <a:t> for </a:t>
            </a:r>
            <a:r>
              <a:rPr lang="pl-PL" sz="1400" dirty="0" err="1">
                <a:effectLst/>
                <a:latin typeface="Arial" panose="020B0604020202020204" pitchFamily="34" charset="0"/>
                <a:ea typeface="Calibri" panose="020F0502020204030204" pitchFamily="34" charset="0"/>
              </a:rPr>
              <a:t>any</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use</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which</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may</a:t>
            </a:r>
            <a:r>
              <a:rPr lang="pl-PL" sz="1400" dirty="0">
                <a:effectLst/>
                <a:latin typeface="Arial" panose="020B0604020202020204" pitchFamily="34" charset="0"/>
                <a:ea typeface="Calibri" panose="020F0502020204030204" pitchFamily="34" charset="0"/>
              </a:rPr>
              <a:t> be </a:t>
            </a:r>
            <a:r>
              <a:rPr lang="pl-PL" sz="1400" dirty="0" err="1">
                <a:effectLst/>
                <a:latin typeface="Arial" panose="020B0604020202020204" pitchFamily="34" charset="0"/>
                <a:ea typeface="Calibri" panose="020F0502020204030204" pitchFamily="34" charset="0"/>
              </a:rPr>
              <a:t>made</a:t>
            </a:r>
            <a:r>
              <a:rPr lang="pl-PL" sz="1400" dirty="0">
                <a:effectLst/>
                <a:latin typeface="Arial" panose="020B0604020202020204" pitchFamily="34" charset="0"/>
                <a:ea typeface="Calibri" panose="020F0502020204030204" pitchFamily="34" charset="0"/>
              </a:rPr>
              <a:t> of the </a:t>
            </a:r>
            <a:r>
              <a:rPr lang="pl-PL" sz="1400" dirty="0" err="1">
                <a:effectLst/>
                <a:latin typeface="Arial" panose="020B0604020202020204" pitchFamily="34" charset="0"/>
                <a:ea typeface="Calibri" panose="020F0502020204030204" pitchFamily="34" charset="0"/>
              </a:rPr>
              <a:t>information</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contained</a:t>
            </a:r>
            <a:r>
              <a:rPr lang="pl-PL" sz="1400" dirty="0">
                <a:effectLst/>
                <a:latin typeface="Arial" panose="020B0604020202020204" pitchFamily="34" charset="0"/>
                <a:ea typeface="Calibri" panose="020F0502020204030204" pitchFamily="34" charset="0"/>
              </a:rPr>
              <a:t> </a:t>
            </a:r>
            <a:r>
              <a:rPr lang="pl-PL" sz="1400" dirty="0" err="1">
                <a:effectLst/>
                <a:latin typeface="Arial" panose="020B0604020202020204" pitchFamily="34" charset="0"/>
                <a:ea typeface="Calibri" panose="020F0502020204030204" pitchFamily="34" charset="0"/>
              </a:rPr>
              <a:t>therein</a:t>
            </a:r>
            <a:r>
              <a:rPr lang="pl-PL" sz="1400" dirty="0">
                <a:effectLst/>
                <a:latin typeface="Arial" panose="020B0604020202020204" pitchFamily="34" charset="0"/>
                <a:ea typeface="Calibri" panose="020F0502020204030204" pitchFamily="34" charset="0"/>
              </a:rPr>
              <a:t>.</a:t>
            </a:r>
            <a:endParaRPr lang="pl-PL" sz="1800" dirty="0">
              <a:effectLst/>
              <a:latin typeface="Arial" panose="020B0604020202020204" pitchFamily="34" charset="0"/>
              <a:ea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p:nvPr/>
        </p:nvSpPr>
        <p:spPr>
          <a:xfrm>
            <a:off x="-247673" y="2248743"/>
            <a:ext cx="4572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a:solidFill>
                  <a:srgbClr val="262672"/>
                </a:solidFill>
                <a:latin typeface="Arial"/>
                <a:ea typeface="Arial"/>
                <a:cs typeface="Arial"/>
                <a:sym typeface="Arial"/>
              </a:rPr>
              <a:t>Cervical range of motion </a:t>
            </a:r>
            <a:endParaRPr/>
          </a:p>
        </p:txBody>
      </p:sp>
      <p:sp>
        <p:nvSpPr>
          <p:cNvPr id="172" name="Google Shape;172;p4"/>
          <p:cNvSpPr/>
          <p:nvPr/>
        </p:nvSpPr>
        <p:spPr>
          <a:xfrm>
            <a:off x="4067944" y="1467310"/>
            <a:ext cx="5076056" cy="45550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262672"/>
                </a:solidFill>
                <a:latin typeface="Arial"/>
                <a:ea typeface="Arial"/>
                <a:cs typeface="Arial"/>
                <a:sym typeface="Arial"/>
              </a:rPr>
              <a:t>MEASURING EQUIPMENT</a:t>
            </a:r>
            <a:r>
              <a:rPr lang="en-US" sz="2000" b="0" i="0" u="none" strike="noStrike" cap="none">
                <a:solidFill>
                  <a:srgbClr val="262672"/>
                </a:solidFill>
                <a:latin typeface="Arial"/>
                <a:ea typeface="Arial"/>
                <a:cs typeface="Arial"/>
                <a:sym typeface="Arial"/>
              </a:rPr>
              <a:t>: Photogrammetry system or inclinometers.</a:t>
            </a:r>
            <a:endParaRPr sz="2000" b="1" i="0" u="none" strike="noStrike" cap="none">
              <a:solidFill>
                <a:srgbClr val="262672"/>
              </a:solidFill>
              <a:latin typeface="Arial"/>
              <a:ea typeface="Arial"/>
              <a:cs typeface="Arial"/>
              <a:sym typeface="Arial"/>
            </a:endParaRPr>
          </a:p>
          <a:p>
            <a:pPr marL="0" marR="0" lvl="0" indent="0" algn="l" rtl="0">
              <a:lnSpc>
                <a:spcPct val="150000"/>
              </a:lnSpc>
              <a:spcBef>
                <a:spcPts val="0"/>
              </a:spcBef>
              <a:spcAft>
                <a:spcPts val="0"/>
              </a:spcAft>
              <a:buNone/>
            </a:pPr>
            <a:r>
              <a:rPr lang="en-US" sz="2000" b="1" i="0" u="none" strike="noStrike" cap="none">
                <a:solidFill>
                  <a:srgbClr val="262672"/>
                </a:solidFill>
                <a:latin typeface="Arial"/>
                <a:ea typeface="Arial"/>
                <a:cs typeface="Arial"/>
                <a:sym typeface="Arial"/>
              </a:rPr>
              <a:t>TYPE OF ANALYSIS: </a:t>
            </a:r>
            <a:r>
              <a:rPr lang="en-US" sz="2000" b="0" i="0" u="none" strike="noStrike" cap="none">
                <a:solidFill>
                  <a:srgbClr val="262672"/>
                </a:solidFill>
                <a:latin typeface="Arial"/>
                <a:ea typeface="Arial"/>
                <a:cs typeface="Arial"/>
                <a:sym typeface="Arial"/>
              </a:rPr>
              <a:t>Kinematic.</a:t>
            </a:r>
            <a:endParaRPr sz="2000" b="1" i="0" u="none" strike="noStrike" cap="none">
              <a:solidFill>
                <a:srgbClr val="262672"/>
              </a:solidFill>
              <a:latin typeface="Arial"/>
              <a:ea typeface="Arial"/>
              <a:cs typeface="Arial"/>
              <a:sym typeface="Arial"/>
            </a:endParaRPr>
          </a:p>
          <a:p>
            <a:pPr marL="0" marR="0" lvl="0" indent="0" algn="just" rtl="0">
              <a:spcBef>
                <a:spcPts val="0"/>
              </a:spcBef>
              <a:spcAft>
                <a:spcPts val="0"/>
              </a:spcAft>
              <a:buNone/>
            </a:pPr>
            <a:r>
              <a:rPr lang="en-US" sz="2000" b="1" i="0" u="none" strike="noStrike" cap="none">
                <a:solidFill>
                  <a:srgbClr val="262672"/>
                </a:solidFill>
                <a:latin typeface="Arial"/>
                <a:ea typeface="Arial"/>
                <a:cs typeface="Arial"/>
                <a:sym typeface="Arial"/>
              </a:rPr>
              <a:t>GRAPH: </a:t>
            </a:r>
            <a:r>
              <a:rPr lang="en-US" sz="2000" b="0" i="0" u="none" strike="noStrike" cap="none">
                <a:solidFill>
                  <a:srgbClr val="262672"/>
                </a:solidFill>
                <a:latin typeface="Arial"/>
                <a:ea typeface="Arial"/>
                <a:cs typeface="Arial"/>
                <a:sym typeface="Arial"/>
              </a:rPr>
              <a:t>Range of motion of the cervical spine in the three planes. The outer edge of the graph represents the normality zone.</a:t>
            </a:r>
            <a:endParaRPr/>
          </a:p>
          <a:p>
            <a:pPr marL="0" marR="0" lvl="0" indent="0" algn="just" rtl="0">
              <a:spcBef>
                <a:spcPts val="0"/>
              </a:spcBef>
              <a:spcAft>
                <a:spcPts val="0"/>
              </a:spcAft>
              <a:buNone/>
            </a:pPr>
            <a:endParaRPr sz="2000" b="0" i="0" u="none" strike="noStrike" cap="none">
              <a:solidFill>
                <a:srgbClr val="262672"/>
              </a:solidFill>
              <a:latin typeface="Arial"/>
              <a:ea typeface="Arial"/>
              <a:cs typeface="Arial"/>
              <a:sym typeface="Arial"/>
            </a:endParaRPr>
          </a:p>
          <a:p>
            <a:pPr marL="0" marR="0" lvl="0" indent="0" algn="l" rtl="0">
              <a:spcBef>
                <a:spcPts val="0"/>
              </a:spcBef>
              <a:spcAft>
                <a:spcPts val="0"/>
              </a:spcAft>
              <a:buNone/>
            </a:pPr>
            <a:r>
              <a:rPr lang="en-US" sz="2000" b="1" i="0" u="none" strike="noStrike" cap="none">
                <a:solidFill>
                  <a:srgbClr val="262672"/>
                </a:solidFill>
                <a:latin typeface="Arial"/>
                <a:ea typeface="Arial"/>
                <a:cs typeface="Arial"/>
                <a:sym typeface="Arial"/>
              </a:rPr>
              <a:t>INTERPRETATION OF THE RESULT</a:t>
            </a:r>
            <a:r>
              <a:rPr lang="en-US" sz="2000" b="0" i="0" u="none" strike="noStrike" cap="none">
                <a:solidFill>
                  <a:srgbClr val="262672"/>
                </a:solidFill>
                <a:latin typeface="Arial"/>
                <a:ea typeface="Arial"/>
                <a:cs typeface="Arial"/>
                <a:sym typeface="Arial"/>
              </a:rPr>
              <a:t>: Limited mobility (º) of the cervical spine in different axes of movement. The flexion-extension limitation is particularly noticeable, followed by left rotation, in which there is also a significant asymmetry with respect to right rotation.</a:t>
            </a:r>
            <a:endParaRPr sz="2000" b="0" i="0" u="none" strike="noStrike" cap="none">
              <a:solidFill>
                <a:srgbClr val="262672"/>
              </a:solidFill>
              <a:latin typeface="Arial"/>
              <a:ea typeface="Arial"/>
              <a:cs typeface="Arial"/>
              <a:sym typeface="Arial"/>
            </a:endParaRPr>
          </a:p>
        </p:txBody>
      </p:sp>
      <p:pic>
        <p:nvPicPr>
          <p:cNvPr id="173" name="Google Shape;173;p4"/>
          <p:cNvPicPr preferRelativeResize="0"/>
          <p:nvPr/>
        </p:nvPicPr>
        <p:blipFill rotWithShape="1">
          <a:blip r:embed="rId3">
            <a:alphaModFix/>
          </a:blip>
          <a:srcRect/>
          <a:stretch/>
        </p:blipFill>
        <p:spPr>
          <a:xfrm>
            <a:off x="247673" y="2905008"/>
            <a:ext cx="3619500" cy="2562225"/>
          </a:xfrm>
          <a:prstGeom prst="rect">
            <a:avLst/>
          </a:prstGeom>
          <a:noFill/>
          <a:ln>
            <a:noFill/>
          </a:ln>
        </p:spPr>
      </p:pic>
      <p:sp>
        <p:nvSpPr>
          <p:cNvPr id="174" name="Google Shape;174;p4"/>
          <p:cNvSpPr txBox="1"/>
          <p:nvPr/>
        </p:nvSpPr>
        <p:spPr>
          <a:xfrm>
            <a:off x="1043608" y="868581"/>
            <a:ext cx="7200900" cy="60483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b="1" i="0" u="none" strike="noStrike" cap="none">
                <a:solidFill>
                  <a:srgbClr val="262672"/>
                </a:solidFill>
                <a:latin typeface="Arial"/>
                <a:ea typeface="Arial"/>
                <a:cs typeface="Arial"/>
                <a:sym typeface="Arial"/>
              </a:rPr>
              <a:t>Assessment of the cervical range of motion</a:t>
            </a:r>
            <a:br>
              <a:rPr lang="en-US" sz="2400" b="0" i="0" u="none" strike="noStrike" cap="none">
                <a:solidFill>
                  <a:srgbClr val="262672"/>
                </a:solidFill>
                <a:latin typeface="Arial"/>
                <a:ea typeface="Arial"/>
                <a:cs typeface="Arial"/>
                <a:sym typeface="Arial"/>
              </a:rPr>
            </a:br>
            <a:endParaRPr sz="2400" b="1"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5"/>
          <p:cNvSpPr/>
          <p:nvPr/>
        </p:nvSpPr>
        <p:spPr>
          <a:xfrm>
            <a:off x="-49219" y="1988840"/>
            <a:ext cx="45720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72"/>
              </a:buClr>
              <a:buSzPts val="2000"/>
              <a:buFont typeface="Arial"/>
              <a:buNone/>
            </a:pPr>
            <a:r>
              <a:rPr lang="en-US" sz="2000" b="1" i="0" u="none" strike="noStrike" cap="none">
                <a:solidFill>
                  <a:srgbClr val="262672"/>
                </a:solidFill>
                <a:latin typeface="Arial"/>
                <a:ea typeface="Arial"/>
                <a:cs typeface="Arial"/>
                <a:sym typeface="Arial"/>
              </a:rPr>
              <a:t>Cervical mobility </a:t>
            </a:r>
            <a:endParaRPr/>
          </a:p>
        </p:txBody>
      </p:sp>
      <p:sp>
        <p:nvSpPr>
          <p:cNvPr id="181" name="Google Shape;181;p5"/>
          <p:cNvSpPr/>
          <p:nvPr/>
        </p:nvSpPr>
        <p:spPr>
          <a:xfrm>
            <a:off x="4410879" y="1772816"/>
            <a:ext cx="4716016"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262672"/>
                </a:solidFill>
                <a:latin typeface="Arial"/>
                <a:ea typeface="Arial"/>
                <a:cs typeface="Arial"/>
                <a:sym typeface="Arial"/>
              </a:rPr>
              <a:t>MEASURING EQUIPMENT: </a:t>
            </a:r>
            <a:r>
              <a:rPr lang="en-US" sz="2000" b="0" i="0" u="none" strike="noStrike" cap="none">
                <a:solidFill>
                  <a:srgbClr val="262672"/>
                </a:solidFill>
                <a:latin typeface="Arial"/>
                <a:ea typeface="Arial"/>
                <a:cs typeface="Arial"/>
                <a:sym typeface="Arial"/>
              </a:rPr>
              <a:t>Photogrammetry system.</a:t>
            </a:r>
            <a:endParaRPr sz="2000" b="0" i="0" u="none" strike="noStrike" cap="none">
              <a:solidFill>
                <a:srgbClr val="262672"/>
              </a:solidFill>
              <a:latin typeface="Arial"/>
              <a:ea typeface="Arial"/>
              <a:cs typeface="Arial"/>
              <a:sym typeface="Arial"/>
            </a:endParaRPr>
          </a:p>
          <a:p>
            <a:pPr marL="0" marR="0" lvl="0" indent="0" algn="l" rtl="0">
              <a:spcBef>
                <a:spcPts val="0"/>
              </a:spcBef>
              <a:spcAft>
                <a:spcPts val="0"/>
              </a:spcAft>
              <a:buClr>
                <a:schemeClr val="lt1"/>
              </a:buClr>
              <a:buSzPts val="2000"/>
              <a:buFont typeface="Arial"/>
              <a:buNone/>
            </a:pPr>
            <a:endParaRPr sz="2000" b="1" i="0" u="none" strike="noStrike" cap="none">
              <a:solidFill>
                <a:srgbClr val="262672"/>
              </a:solidFill>
              <a:latin typeface="Arial"/>
              <a:ea typeface="Arial"/>
              <a:cs typeface="Arial"/>
              <a:sym typeface="Arial"/>
            </a:endParaRPr>
          </a:p>
          <a:p>
            <a:pPr marL="0" marR="0" lvl="0" indent="0" algn="l" rtl="0">
              <a:lnSpc>
                <a:spcPct val="150000"/>
              </a:lnSpc>
              <a:spcBef>
                <a:spcPts val="0"/>
              </a:spcBef>
              <a:spcAft>
                <a:spcPts val="0"/>
              </a:spcAft>
              <a:buNone/>
            </a:pPr>
            <a:r>
              <a:rPr lang="en-US" sz="2000" b="1" i="0" u="none" strike="noStrike" cap="none">
                <a:solidFill>
                  <a:srgbClr val="262672"/>
                </a:solidFill>
                <a:latin typeface="Arial"/>
                <a:ea typeface="Arial"/>
                <a:cs typeface="Arial"/>
                <a:sym typeface="Arial"/>
              </a:rPr>
              <a:t>TYPE OF ANALYSIS: </a:t>
            </a:r>
            <a:r>
              <a:rPr lang="en-US" sz="2000" b="0" i="0" u="none" strike="noStrike" cap="none">
                <a:solidFill>
                  <a:srgbClr val="262672"/>
                </a:solidFill>
                <a:latin typeface="Arial"/>
                <a:ea typeface="Arial"/>
                <a:cs typeface="Arial"/>
                <a:sym typeface="Arial"/>
              </a:rPr>
              <a:t>Kinematic.</a:t>
            </a:r>
            <a:endParaRPr sz="2000" b="1" i="0" u="none" strike="noStrike" cap="none">
              <a:solidFill>
                <a:srgbClr val="262672"/>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000"/>
              <a:buFont typeface="Arial"/>
              <a:buNone/>
            </a:pPr>
            <a:endParaRPr sz="2000" b="1" i="0" u="none" strike="noStrike" cap="none">
              <a:solidFill>
                <a:srgbClr val="262672"/>
              </a:solidFill>
              <a:latin typeface="Arial"/>
              <a:ea typeface="Arial"/>
              <a:cs typeface="Arial"/>
              <a:sym typeface="Arial"/>
            </a:endParaRPr>
          </a:p>
          <a:p>
            <a:pPr marL="0" marR="0" lvl="0" indent="0" algn="l" rtl="0">
              <a:spcBef>
                <a:spcPts val="0"/>
              </a:spcBef>
              <a:spcAft>
                <a:spcPts val="0"/>
              </a:spcAft>
              <a:buNone/>
            </a:pPr>
            <a:r>
              <a:rPr lang="en-US" sz="2000" b="1" i="0" u="none" strike="noStrike" cap="none">
                <a:solidFill>
                  <a:srgbClr val="262672"/>
                </a:solidFill>
                <a:latin typeface="Arial"/>
                <a:ea typeface="Arial"/>
                <a:cs typeface="Arial"/>
                <a:sym typeface="Arial"/>
              </a:rPr>
              <a:t>GRAPH: </a:t>
            </a:r>
            <a:r>
              <a:rPr lang="en-US" sz="2000" b="0" i="0" u="none" strike="noStrike" cap="none">
                <a:solidFill>
                  <a:srgbClr val="262672"/>
                </a:solidFill>
                <a:latin typeface="Arial"/>
                <a:ea typeface="Arial"/>
                <a:cs typeface="Arial"/>
                <a:sym typeface="Arial"/>
              </a:rPr>
              <a:t>Angular velocity (º/s) of the cervical spine versus the range of flexion-extension movement (º).</a:t>
            </a:r>
            <a:endParaRPr/>
          </a:p>
          <a:p>
            <a:pPr marL="0" marR="0" lvl="0" indent="0" algn="l" rtl="0">
              <a:spcBef>
                <a:spcPts val="0"/>
              </a:spcBef>
              <a:spcAft>
                <a:spcPts val="0"/>
              </a:spcAft>
              <a:buNone/>
            </a:pPr>
            <a:endParaRPr sz="2000" b="0" i="0" u="none" strike="noStrike" cap="none">
              <a:solidFill>
                <a:srgbClr val="262672"/>
              </a:solidFill>
              <a:latin typeface="Arial"/>
              <a:ea typeface="Arial"/>
              <a:cs typeface="Arial"/>
              <a:sym typeface="Arial"/>
            </a:endParaRPr>
          </a:p>
          <a:p>
            <a:pPr marL="0" marR="0" lvl="0" indent="0" algn="l" rtl="0">
              <a:spcBef>
                <a:spcPts val="0"/>
              </a:spcBef>
              <a:spcAft>
                <a:spcPts val="0"/>
              </a:spcAft>
              <a:buNone/>
            </a:pPr>
            <a:r>
              <a:rPr lang="en-US" sz="2000" b="1" i="0" u="none" strike="noStrike" cap="none">
                <a:solidFill>
                  <a:srgbClr val="262672"/>
                </a:solidFill>
                <a:latin typeface="Arial"/>
                <a:ea typeface="Arial"/>
                <a:cs typeface="Arial"/>
                <a:sym typeface="Arial"/>
              </a:rPr>
              <a:t>INTERPRETATION OF THE RESULT: </a:t>
            </a:r>
            <a:r>
              <a:rPr lang="en-US" sz="2000" b="0" i="0" u="none" strike="noStrike" cap="none">
                <a:solidFill>
                  <a:srgbClr val="262672"/>
                </a:solidFill>
                <a:latin typeface="Arial"/>
                <a:ea typeface="Arial"/>
                <a:cs typeface="Arial"/>
                <a:sym typeface="Arial"/>
              </a:rPr>
              <a:t>Slow movement with limitation of the cervical spine extension, whereas flexion is close to normality limits.</a:t>
            </a:r>
            <a:endParaRPr sz="2000" b="0" i="0" u="none" strike="noStrike" cap="none">
              <a:solidFill>
                <a:srgbClr val="262672"/>
              </a:solidFill>
              <a:latin typeface="Arial"/>
              <a:ea typeface="Arial"/>
              <a:cs typeface="Arial"/>
              <a:sym typeface="Arial"/>
            </a:endParaRPr>
          </a:p>
        </p:txBody>
      </p:sp>
      <p:pic>
        <p:nvPicPr>
          <p:cNvPr id="182" name="Google Shape;182;p5"/>
          <p:cNvPicPr preferRelativeResize="0"/>
          <p:nvPr/>
        </p:nvPicPr>
        <p:blipFill rotWithShape="1">
          <a:blip r:embed="rId3">
            <a:alphaModFix/>
          </a:blip>
          <a:srcRect/>
          <a:stretch/>
        </p:blipFill>
        <p:spPr>
          <a:xfrm>
            <a:off x="374643" y="2716755"/>
            <a:ext cx="3724275" cy="2600325"/>
          </a:xfrm>
          <a:prstGeom prst="rect">
            <a:avLst/>
          </a:prstGeom>
          <a:noFill/>
          <a:ln>
            <a:noFill/>
          </a:ln>
        </p:spPr>
      </p:pic>
      <p:sp>
        <p:nvSpPr>
          <p:cNvPr id="183" name="Google Shape;183;p5"/>
          <p:cNvSpPr/>
          <p:nvPr/>
        </p:nvSpPr>
        <p:spPr>
          <a:xfrm>
            <a:off x="1403648" y="837940"/>
            <a:ext cx="684076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cap="none">
                <a:solidFill>
                  <a:srgbClr val="262672"/>
                </a:solidFill>
                <a:latin typeface="Arial"/>
                <a:ea typeface="Arial"/>
                <a:cs typeface="Arial"/>
                <a:sym typeface="Arial"/>
              </a:rPr>
              <a:t>Kinematic assessment of the cervical spine</a:t>
            </a:r>
            <a:endParaRPr sz="2200" b="1" i="0" u="none" strike="noStrike" cap="none">
              <a:solidFill>
                <a:srgbClr val="26267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6"/>
          <p:cNvSpPr txBox="1">
            <a:spLocks noGrp="1"/>
          </p:cNvSpPr>
          <p:nvPr>
            <p:ph type="title"/>
          </p:nvPr>
        </p:nvSpPr>
        <p:spPr>
          <a:xfrm>
            <a:off x="611560" y="833785"/>
            <a:ext cx="7200900" cy="60483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200">
                <a:solidFill>
                  <a:srgbClr val="262672"/>
                </a:solidFill>
                <a:latin typeface="Arial"/>
                <a:ea typeface="Arial"/>
                <a:cs typeface="Arial"/>
                <a:sym typeface="Arial"/>
              </a:rPr>
              <a:t>Functional assessment of the lumbar spine </a:t>
            </a:r>
            <a:endParaRPr/>
          </a:p>
        </p:txBody>
      </p:sp>
      <p:sp>
        <p:nvSpPr>
          <p:cNvPr id="190" name="Google Shape;190;p6"/>
          <p:cNvSpPr/>
          <p:nvPr/>
        </p:nvSpPr>
        <p:spPr>
          <a:xfrm>
            <a:off x="-247673" y="2248743"/>
            <a:ext cx="45720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72"/>
              </a:buClr>
              <a:buSzPts val="2000"/>
              <a:buFont typeface="Arial"/>
              <a:buNone/>
            </a:pPr>
            <a:r>
              <a:rPr lang="en-US" sz="2000" b="1" i="0" u="none" strike="noStrike" cap="none">
                <a:solidFill>
                  <a:srgbClr val="262672"/>
                </a:solidFill>
                <a:latin typeface="Arial"/>
                <a:ea typeface="Arial"/>
                <a:cs typeface="Arial"/>
                <a:sym typeface="Arial"/>
              </a:rPr>
              <a:t>Activity: rising from a chair </a:t>
            </a:r>
            <a:endParaRPr/>
          </a:p>
        </p:txBody>
      </p:sp>
      <p:sp>
        <p:nvSpPr>
          <p:cNvPr id="191" name="Google Shape;191;p6"/>
          <p:cNvSpPr/>
          <p:nvPr/>
        </p:nvSpPr>
        <p:spPr>
          <a:xfrm>
            <a:off x="4108308" y="1456651"/>
            <a:ext cx="4819673" cy="466281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b="1" i="0" u="none" strike="noStrike" cap="none">
                <a:solidFill>
                  <a:srgbClr val="262672"/>
                </a:solidFill>
                <a:latin typeface="Arial"/>
                <a:ea typeface="Arial"/>
                <a:cs typeface="Arial"/>
                <a:sym typeface="Arial"/>
              </a:rPr>
              <a:t>MEASURING EQUIPMENT: </a:t>
            </a:r>
            <a:r>
              <a:rPr lang="en-US" sz="1800" b="0" i="0" u="none" strike="noStrike" cap="none">
                <a:solidFill>
                  <a:srgbClr val="262672"/>
                </a:solidFill>
                <a:latin typeface="Arial"/>
                <a:ea typeface="Arial"/>
                <a:cs typeface="Arial"/>
                <a:sym typeface="Arial"/>
              </a:rPr>
              <a:t>Dynamometric platform</a:t>
            </a:r>
            <a:endParaRPr sz="1800" b="0" i="0" u="none" strike="noStrike" cap="none">
              <a:solidFill>
                <a:srgbClr val="262672"/>
              </a:solidFill>
              <a:latin typeface="Arial"/>
              <a:ea typeface="Arial"/>
              <a:cs typeface="Arial"/>
              <a:sym typeface="Arial"/>
            </a:endParaRPr>
          </a:p>
          <a:p>
            <a:pPr marL="0" marR="0" lvl="0" indent="0" algn="l" rtl="0">
              <a:lnSpc>
                <a:spcPct val="150000"/>
              </a:lnSpc>
              <a:spcBef>
                <a:spcPts val="0"/>
              </a:spcBef>
              <a:spcAft>
                <a:spcPts val="0"/>
              </a:spcAft>
              <a:buNone/>
            </a:pPr>
            <a:r>
              <a:rPr lang="en-US" sz="1800" b="1" i="0" u="none" strike="noStrike" cap="none">
                <a:solidFill>
                  <a:srgbClr val="262672"/>
                </a:solidFill>
                <a:latin typeface="Arial"/>
                <a:ea typeface="Arial"/>
                <a:cs typeface="Arial"/>
                <a:sym typeface="Arial"/>
              </a:rPr>
              <a:t>TYPE OF ANALYSIS: </a:t>
            </a:r>
            <a:r>
              <a:rPr lang="en-US" sz="1800" b="0" i="0" u="none" strike="noStrike" cap="none">
                <a:solidFill>
                  <a:srgbClr val="262672"/>
                </a:solidFill>
                <a:latin typeface="Arial"/>
                <a:ea typeface="Arial"/>
                <a:cs typeface="Arial"/>
                <a:sym typeface="Arial"/>
              </a:rPr>
              <a:t>Kinetic.</a:t>
            </a:r>
            <a:endParaRPr sz="1800" b="1" i="0" u="none" strike="noStrike" cap="none">
              <a:solidFill>
                <a:srgbClr val="262672"/>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Arial"/>
              <a:buNone/>
            </a:pPr>
            <a:endParaRPr sz="1800" b="1" i="0" u="none" strike="noStrike" cap="none">
              <a:solidFill>
                <a:srgbClr val="262672"/>
              </a:solidFill>
              <a:latin typeface="Arial"/>
              <a:ea typeface="Arial"/>
              <a:cs typeface="Arial"/>
              <a:sym typeface="Arial"/>
            </a:endParaRPr>
          </a:p>
          <a:p>
            <a:pPr marL="0" marR="0" lvl="0" indent="0" algn="just" rtl="0">
              <a:spcBef>
                <a:spcPts val="0"/>
              </a:spcBef>
              <a:spcAft>
                <a:spcPts val="0"/>
              </a:spcAft>
              <a:buNone/>
            </a:pPr>
            <a:r>
              <a:rPr lang="en-US" sz="1800" b="1" i="0" u="none" strike="noStrike" cap="none">
                <a:solidFill>
                  <a:srgbClr val="262672"/>
                </a:solidFill>
                <a:latin typeface="Arial"/>
                <a:ea typeface="Arial"/>
                <a:cs typeface="Arial"/>
                <a:sym typeface="Arial"/>
              </a:rPr>
              <a:t>GRAPH: </a:t>
            </a:r>
            <a:r>
              <a:rPr lang="en-US" sz="1800" b="0" i="0" u="none" strike="noStrike" cap="none">
                <a:solidFill>
                  <a:srgbClr val="262672"/>
                </a:solidFill>
                <a:latin typeface="Arial"/>
                <a:ea typeface="Arial"/>
                <a:cs typeface="Arial"/>
                <a:sym typeface="Arial"/>
              </a:rPr>
              <a:t>It represents the different repetitions recorded of the reaction force during the sit-to-stand movement.</a:t>
            </a:r>
            <a:endParaRPr sz="1800" b="0" i="0" u="none" strike="noStrike" cap="none">
              <a:solidFill>
                <a:srgbClr val="262672"/>
              </a:solidFill>
              <a:latin typeface="Arial"/>
              <a:ea typeface="Arial"/>
              <a:cs typeface="Arial"/>
              <a:sym typeface="Arial"/>
            </a:endParaRPr>
          </a:p>
          <a:p>
            <a:pPr marL="0" marR="0" lvl="0" indent="0" algn="just" rtl="0">
              <a:spcBef>
                <a:spcPts val="0"/>
              </a:spcBef>
              <a:spcAft>
                <a:spcPts val="0"/>
              </a:spcAft>
              <a:buNone/>
            </a:pPr>
            <a:r>
              <a:rPr lang="en-US" sz="1800" b="1" i="0" u="none" strike="noStrike" cap="none">
                <a:solidFill>
                  <a:srgbClr val="262672"/>
                </a:solidFill>
                <a:latin typeface="Arial"/>
                <a:ea typeface="Arial"/>
                <a:cs typeface="Arial"/>
                <a:sym typeface="Arial"/>
              </a:rPr>
              <a:t>INTERPRETATION OF THE RESULT: </a:t>
            </a:r>
            <a:r>
              <a:rPr lang="en-US" sz="1800" b="0" i="0" u="none" strike="noStrike" cap="none">
                <a:solidFill>
                  <a:srgbClr val="262672"/>
                </a:solidFill>
                <a:latin typeface="Arial"/>
                <a:ea typeface="Arial"/>
                <a:cs typeface="Arial"/>
                <a:sym typeface="Arial"/>
              </a:rPr>
              <a:t>Repeatable but altered force pattern. The slope of the curve is horizontal, with the maximum peak of the curve being lower and delayed in time. This means that the generated momentum is insufficient to stand up, which can be associated with pain, strength deficit or lack of coordination.</a:t>
            </a:r>
            <a:endParaRPr sz="1800" b="0" i="0" u="none" strike="noStrike" cap="none">
              <a:solidFill>
                <a:srgbClr val="262672"/>
              </a:solidFill>
              <a:latin typeface="Arial"/>
              <a:ea typeface="Arial"/>
              <a:cs typeface="Arial"/>
              <a:sym typeface="Arial"/>
            </a:endParaRPr>
          </a:p>
        </p:txBody>
      </p:sp>
      <p:pic>
        <p:nvPicPr>
          <p:cNvPr id="192" name="Google Shape;192;p6"/>
          <p:cNvPicPr preferRelativeResize="0"/>
          <p:nvPr/>
        </p:nvPicPr>
        <p:blipFill rotWithShape="1">
          <a:blip r:embed="rId3">
            <a:alphaModFix/>
          </a:blip>
          <a:srcRect/>
          <a:stretch/>
        </p:blipFill>
        <p:spPr>
          <a:xfrm>
            <a:off x="180478" y="3023933"/>
            <a:ext cx="3762375" cy="2600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7"/>
          <p:cNvSpPr txBox="1">
            <a:spLocks noGrp="1"/>
          </p:cNvSpPr>
          <p:nvPr>
            <p:ph type="title"/>
          </p:nvPr>
        </p:nvSpPr>
        <p:spPr>
          <a:xfrm>
            <a:off x="539552" y="1091852"/>
            <a:ext cx="7200900" cy="60483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200">
                <a:solidFill>
                  <a:srgbClr val="262672"/>
                </a:solidFill>
                <a:latin typeface="Arial"/>
                <a:ea typeface="Arial"/>
                <a:cs typeface="Arial"/>
                <a:sym typeface="Arial"/>
              </a:rPr>
              <a:t>Functional assessment of the lumbar spine </a:t>
            </a:r>
            <a:endParaRPr/>
          </a:p>
        </p:txBody>
      </p:sp>
      <p:sp>
        <p:nvSpPr>
          <p:cNvPr id="199" name="Google Shape;199;p7"/>
          <p:cNvSpPr/>
          <p:nvPr/>
        </p:nvSpPr>
        <p:spPr>
          <a:xfrm>
            <a:off x="-247673" y="2248743"/>
            <a:ext cx="45720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a:solidFill>
                  <a:srgbClr val="262672"/>
                </a:solidFill>
                <a:latin typeface="Arial"/>
                <a:ea typeface="Arial"/>
                <a:cs typeface="Arial"/>
                <a:sym typeface="Arial"/>
              </a:rPr>
              <a:t>Activity: rising from a chair </a:t>
            </a:r>
            <a:endParaRPr/>
          </a:p>
          <a:p>
            <a:pPr marL="0" marR="0" lvl="0" indent="0" algn="ctr" rtl="0">
              <a:spcBef>
                <a:spcPts val="0"/>
              </a:spcBef>
              <a:spcAft>
                <a:spcPts val="0"/>
              </a:spcAft>
              <a:buNone/>
            </a:pPr>
            <a:r>
              <a:rPr lang="en-US" sz="2000" b="1" i="0" u="none" strike="noStrike" cap="none">
                <a:solidFill>
                  <a:srgbClr val="262672"/>
                </a:solidFill>
                <a:latin typeface="Arial"/>
                <a:ea typeface="Arial"/>
                <a:cs typeface="Arial"/>
                <a:sym typeface="Arial"/>
              </a:rPr>
              <a:t>FORCE ASYMMETRY</a:t>
            </a:r>
            <a:endParaRPr sz="2000" b="1" i="0" u="none" strike="noStrike" cap="none">
              <a:solidFill>
                <a:srgbClr val="262672"/>
              </a:solidFill>
              <a:latin typeface="Arial"/>
              <a:ea typeface="Arial"/>
              <a:cs typeface="Arial"/>
              <a:sym typeface="Arial"/>
            </a:endParaRPr>
          </a:p>
        </p:txBody>
      </p:sp>
      <p:sp>
        <p:nvSpPr>
          <p:cNvPr id="200" name="Google Shape;200;p7"/>
          <p:cNvSpPr/>
          <p:nvPr/>
        </p:nvSpPr>
        <p:spPr>
          <a:xfrm>
            <a:off x="4130175" y="1777713"/>
            <a:ext cx="4819673" cy="424731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262672"/>
                </a:solidFill>
                <a:latin typeface="Arial"/>
                <a:ea typeface="Arial"/>
                <a:cs typeface="Arial"/>
                <a:sym typeface="Arial"/>
              </a:rPr>
              <a:t>MEASURING EQUIPMENT: </a:t>
            </a:r>
            <a:r>
              <a:rPr lang="en-US" sz="2000" b="0" i="0" u="none" strike="noStrike" cap="none">
                <a:solidFill>
                  <a:srgbClr val="262672"/>
                </a:solidFill>
                <a:latin typeface="Arial"/>
                <a:ea typeface="Arial"/>
                <a:cs typeface="Arial"/>
                <a:sym typeface="Arial"/>
              </a:rPr>
              <a:t>Dynamometric platform</a:t>
            </a:r>
            <a:endParaRPr sz="2000" b="1" i="0" u="none" strike="noStrike" cap="none">
              <a:solidFill>
                <a:srgbClr val="262672"/>
              </a:solidFill>
              <a:latin typeface="Arial"/>
              <a:ea typeface="Arial"/>
              <a:cs typeface="Arial"/>
              <a:sym typeface="Arial"/>
            </a:endParaRPr>
          </a:p>
          <a:p>
            <a:pPr marL="0" marR="0" lvl="0" indent="0" algn="l" rtl="0">
              <a:lnSpc>
                <a:spcPct val="150000"/>
              </a:lnSpc>
              <a:spcBef>
                <a:spcPts val="0"/>
              </a:spcBef>
              <a:spcAft>
                <a:spcPts val="0"/>
              </a:spcAft>
              <a:buNone/>
            </a:pPr>
            <a:r>
              <a:rPr lang="en-US" sz="2000" b="1" i="0" u="none" strike="noStrike" cap="none">
                <a:solidFill>
                  <a:srgbClr val="262672"/>
                </a:solidFill>
                <a:latin typeface="Arial"/>
                <a:ea typeface="Arial"/>
                <a:cs typeface="Arial"/>
                <a:sym typeface="Arial"/>
              </a:rPr>
              <a:t>TYPE OF ANALYSIS: </a:t>
            </a:r>
            <a:r>
              <a:rPr lang="en-US" sz="2000" b="0" i="0" u="none" strike="noStrike" cap="none">
                <a:solidFill>
                  <a:srgbClr val="262672"/>
                </a:solidFill>
                <a:latin typeface="Arial"/>
                <a:ea typeface="Arial"/>
                <a:cs typeface="Arial"/>
                <a:sym typeface="Arial"/>
              </a:rPr>
              <a:t>Kinetic.</a:t>
            </a:r>
            <a:endParaRPr sz="2000" b="1" i="0" u="none" strike="noStrike" cap="none">
              <a:solidFill>
                <a:srgbClr val="262672"/>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000"/>
              <a:buFont typeface="Arial"/>
              <a:buNone/>
            </a:pPr>
            <a:endParaRPr sz="2000" b="1" i="0" u="none" strike="noStrike" cap="none">
              <a:solidFill>
                <a:srgbClr val="262672"/>
              </a:solidFill>
              <a:latin typeface="Arial"/>
              <a:ea typeface="Arial"/>
              <a:cs typeface="Arial"/>
              <a:sym typeface="Arial"/>
            </a:endParaRPr>
          </a:p>
          <a:p>
            <a:pPr marL="0" marR="0" lvl="0" indent="0" algn="just" rtl="0">
              <a:spcBef>
                <a:spcPts val="0"/>
              </a:spcBef>
              <a:spcAft>
                <a:spcPts val="0"/>
              </a:spcAft>
              <a:buNone/>
            </a:pPr>
            <a:r>
              <a:rPr lang="en-US" sz="2000" b="1" i="0" u="none" strike="noStrike" cap="none">
                <a:solidFill>
                  <a:srgbClr val="262672"/>
                </a:solidFill>
                <a:latin typeface="Arial"/>
                <a:ea typeface="Arial"/>
                <a:cs typeface="Arial"/>
                <a:sym typeface="Arial"/>
              </a:rPr>
              <a:t>GRAPH: </a:t>
            </a:r>
            <a:r>
              <a:rPr lang="en-US" sz="2000" b="0" i="0" u="none" strike="noStrike" cap="none">
                <a:solidFill>
                  <a:srgbClr val="262672"/>
                </a:solidFill>
                <a:latin typeface="Arial"/>
                <a:ea typeface="Arial"/>
                <a:cs typeface="Arial"/>
                <a:sym typeface="Arial"/>
              </a:rPr>
              <a:t>It represents the reaction force generated by each lower limb during the sit-to-stand movement.</a:t>
            </a:r>
            <a:endParaRPr sz="2000" b="0" i="0" u="none" strike="noStrike" cap="none">
              <a:solidFill>
                <a:srgbClr val="262672"/>
              </a:solidFill>
              <a:latin typeface="Arial"/>
              <a:ea typeface="Arial"/>
              <a:cs typeface="Arial"/>
              <a:sym typeface="Arial"/>
            </a:endParaRPr>
          </a:p>
          <a:p>
            <a:pPr marL="0" marR="0" lvl="0" indent="0" algn="just" rtl="0">
              <a:spcBef>
                <a:spcPts val="0"/>
              </a:spcBef>
              <a:spcAft>
                <a:spcPts val="0"/>
              </a:spcAft>
              <a:buNone/>
            </a:pPr>
            <a:r>
              <a:rPr lang="en-US" sz="2000" b="1" i="0" u="none" strike="noStrike" cap="none">
                <a:solidFill>
                  <a:srgbClr val="262672"/>
                </a:solidFill>
                <a:latin typeface="Arial"/>
                <a:ea typeface="Arial"/>
                <a:cs typeface="Arial"/>
                <a:sym typeface="Arial"/>
              </a:rPr>
              <a:t>INTERPRETATION OF THE RESULT</a:t>
            </a:r>
            <a:r>
              <a:rPr lang="en-US" sz="2000" b="0" i="0" u="none" strike="noStrike" cap="none">
                <a:solidFill>
                  <a:srgbClr val="262672"/>
                </a:solidFill>
                <a:latin typeface="Arial"/>
                <a:ea typeface="Arial"/>
                <a:cs typeface="Arial"/>
                <a:sym typeface="Arial"/>
              </a:rPr>
              <a:t>: Asymmetric force pattern. Increased weight-bearing on the lower right limb during the sit-to-stand, which implies an asymmetric movement.</a:t>
            </a:r>
            <a:endParaRPr sz="2000" b="0" i="0" u="none" strike="noStrike" cap="none">
              <a:solidFill>
                <a:srgbClr val="262672"/>
              </a:solidFill>
              <a:latin typeface="Arial"/>
              <a:ea typeface="Arial"/>
              <a:cs typeface="Arial"/>
              <a:sym typeface="Arial"/>
            </a:endParaRPr>
          </a:p>
        </p:txBody>
      </p:sp>
      <p:pic>
        <p:nvPicPr>
          <p:cNvPr id="201" name="Google Shape;201;p7"/>
          <p:cNvPicPr preferRelativeResize="0"/>
          <p:nvPr/>
        </p:nvPicPr>
        <p:blipFill rotWithShape="1">
          <a:blip r:embed="rId3">
            <a:alphaModFix/>
          </a:blip>
          <a:srcRect l="1862" t="-4288" r="2720" b="4288"/>
          <a:stretch/>
        </p:blipFill>
        <p:spPr>
          <a:xfrm>
            <a:off x="162766" y="2863517"/>
            <a:ext cx="3653317" cy="27101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txBox="1">
            <a:spLocks noGrp="1"/>
          </p:cNvSpPr>
          <p:nvPr>
            <p:ph type="title"/>
          </p:nvPr>
        </p:nvSpPr>
        <p:spPr>
          <a:xfrm>
            <a:off x="539552" y="1091852"/>
            <a:ext cx="7200900" cy="60483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200">
                <a:solidFill>
                  <a:srgbClr val="262672"/>
                </a:solidFill>
                <a:latin typeface="Arial"/>
                <a:ea typeface="Arial"/>
                <a:cs typeface="Arial"/>
                <a:sym typeface="Arial"/>
              </a:rPr>
              <a:t>Functional assessment of the lumbar spine </a:t>
            </a:r>
            <a:endParaRPr/>
          </a:p>
        </p:txBody>
      </p:sp>
      <p:sp>
        <p:nvSpPr>
          <p:cNvPr id="208" name="Google Shape;208;p8"/>
          <p:cNvSpPr/>
          <p:nvPr/>
        </p:nvSpPr>
        <p:spPr>
          <a:xfrm>
            <a:off x="-247673" y="2248743"/>
            <a:ext cx="4572000"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a:solidFill>
                  <a:srgbClr val="262672"/>
                </a:solidFill>
                <a:latin typeface="Arial"/>
                <a:ea typeface="Arial"/>
                <a:cs typeface="Arial"/>
                <a:sym typeface="Arial"/>
              </a:rPr>
              <a:t>Activity: rising from a chair </a:t>
            </a:r>
            <a:endParaRPr/>
          </a:p>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 </a:t>
            </a:r>
            <a:endParaRPr sz="1200" b="1" i="0" u="none" strike="noStrike" cap="none">
              <a:solidFill>
                <a:srgbClr val="000000"/>
              </a:solidFill>
              <a:latin typeface="Calibri"/>
              <a:ea typeface="Calibri"/>
              <a:cs typeface="Calibri"/>
              <a:sym typeface="Calibri"/>
            </a:endParaRPr>
          </a:p>
        </p:txBody>
      </p:sp>
      <p:sp>
        <p:nvSpPr>
          <p:cNvPr id="209" name="Google Shape;209;p8"/>
          <p:cNvSpPr/>
          <p:nvPr/>
        </p:nvSpPr>
        <p:spPr>
          <a:xfrm>
            <a:off x="4116536" y="1556792"/>
            <a:ext cx="4819673" cy="49859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262672"/>
                </a:solidFill>
                <a:latin typeface="Arial"/>
                <a:ea typeface="Arial"/>
                <a:cs typeface="Arial"/>
                <a:sym typeface="Arial"/>
              </a:rPr>
              <a:t>MEASURING EQUIPMENT  </a:t>
            </a:r>
            <a:r>
              <a:rPr lang="en-US" sz="2000" b="0" i="0" u="none" strike="noStrike" cap="none">
                <a:solidFill>
                  <a:srgbClr val="262672"/>
                </a:solidFill>
                <a:latin typeface="Arial"/>
                <a:ea typeface="Arial"/>
                <a:cs typeface="Arial"/>
                <a:sym typeface="Arial"/>
              </a:rPr>
              <a:t>Photogrammetry, inertial systems.</a:t>
            </a:r>
            <a:endParaRPr sz="2000" b="0" i="0" u="none" strike="noStrike" cap="none">
              <a:solidFill>
                <a:srgbClr val="262672"/>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000"/>
              <a:buFont typeface="Arial"/>
              <a:buNone/>
            </a:pPr>
            <a:endParaRPr sz="2000" b="1" i="0" u="none" strike="noStrike" cap="none">
              <a:solidFill>
                <a:srgbClr val="262672"/>
              </a:solidFill>
              <a:latin typeface="Arial"/>
              <a:ea typeface="Arial"/>
              <a:cs typeface="Arial"/>
              <a:sym typeface="Arial"/>
            </a:endParaRPr>
          </a:p>
          <a:p>
            <a:pPr marL="0" marR="0" lvl="0" indent="0" algn="l" rtl="0">
              <a:lnSpc>
                <a:spcPct val="150000"/>
              </a:lnSpc>
              <a:spcBef>
                <a:spcPts val="0"/>
              </a:spcBef>
              <a:spcAft>
                <a:spcPts val="0"/>
              </a:spcAft>
              <a:buNone/>
            </a:pPr>
            <a:r>
              <a:rPr lang="en-US" sz="2000" b="1" i="0" u="none" strike="noStrike" cap="none">
                <a:solidFill>
                  <a:srgbClr val="262672"/>
                </a:solidFill>
                <a:latin typeface="Arial"/>
                <a:ea typeface="Arial"/>
                <a:cs typeface="Arial"/>
                <a:sym typeface="Arial"/>
              </a:rPr>
              <a:t>TYPE OF ANALYSIS: </a:t>
            </a:r>
            <a:r>
              <a:rPr lang="en-US" sz="2000" b="0" i="0" u="none" strike="noStrike" cap="none">
                <a:solidFill>
                  <a:srgbClr val="262672"/>
                </a:solidFill>
                <a:latin typeface="Arial"/>
                <a:ea typeface="Arial"/>
                <a:cs typeface="Arial"/>
                <a:sym typeface="Arial"/>
              </a:rPr>
              <a:t>Kinematic.</a:t>
            </a:r>
            <a:endParaRPr sz="2000" b="1" i="0" u="none" strike="noStrike" cap="none">
              <a:solidFill>
                <a:srgbClr val="262672"/>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000"/>
              <a:buFont typeface="Arial"/>
              <a:buNone/>
            </a:pPr>
            <a:endParaRPr sz="2000" b="1" i="0" u="none" strike="noStrike" cap="none">
              <a:solidFill>
                <a:srgbClr val="262672"/>
              </a:solidFill>
              <a:latin typeface="Arial"/>
              <a:ea typeface="Arial"/>
              <a:cs typeface="Arial"/>
              <a:sym typeface="Arial"/>
            </a:endParaRPr>
          </a:p>
          <a:p>
            <a:pPr marL="0" marR="0" lvl="0" indent="0" algn="just" rtl="0">
              <a:spcBef>
                <a:spcPts val="0"/>
              </a:spcBef>
              <a:spcAft>
                <a:spcPts val="0"/>
              </a:spcAft>
              <a:buNone/>
            </a:pPr>
            <a:r>
              <a:rPr lang="en-US" sz="2000" b="1" i="0" u="none" strike="noStrike" cap="none">
                <a:solidFill>
                  <a:srgbClr val="262672"/>
                </a:solidFill>
                <a:latin typeface="Arial"/>
                <a:ea typeface="Arial"/>
                <a:cs typeface="Arial"/>
                <a:sym typeface="Arial"/>
              </a:rPr>
              <a:t>GRAPH: </a:t>
            </a:r>
            <a:r>
              <a:rPr lang="en-US" sz="2000" b="0" i="0" u="none" strike="noStrike" cap="none">
                <a:solidFill>
                  <a:srgbClr val="262672"/>
                </a:solidFill>
                <a:latin typeface="Arial"/>
                <a:ea typeface="Arial"/>
                <a:cs typeface="Arial"/>
                <a:sym typeface="Arial"/>
              </a:rPr>
              <a:t>It represents the angular acceleration of the trunk in different recorded repetitions of the sit-to-stand movement.</a:t>
            </a:r>
            <a:endParaRPr/>
          </a:p>
          <a:p>
            <a:pPr marL="0" marR="0" lvl="0" indent="0" algn="just" rtl="0">
              <a:spcBef>
                <a:spcPts val="0"/>
              </a:spcBef>
              <a:spcAft>
                <a:spcPts val="0"/>
              </a:spcAft>
              <a:buNone/>
            </a:pPr>
            <a:endParaRPr sz="2000" b="0" i="0" u="none" strike="noStrike" cap="none">
              <a:solidFill>
                <a:srgbClr val="262672"/>
              </a:solidFill>
              <a:latin typeface="Arial"/>
              <a:ea typeface="Arial"/>
              <a:cs typeface="Arial"/>
              <a:sym typeface="Arial"/>
            </a:endParaRPr>
          </a:p>
          <a:p>
            <a:pPr marL="0" marR="0" lvl="0" indent="0" algn="just" rtl="0">
              <a:spcBef>
                <a:spcPts val="0"/>
              </a:spcBef>
              <a:spcAft>
                <a:spcPts val="0"/>
              </a:spcAft>
              <a:buNone/>
            </a:pPr>
            <a:r>
              <a:rPr lang="en-US" sz="2000" b="1" i="0" u="none" strike="noStrike" cap="none">
                <a:solidFill>
                  <a:srgbClr val="262672"/>
                </a:solidFill>
                <a:latin typeface="Arial"/>
                <a:ea typeface="Arial"/>
                <a:cs typeface="Arial"/>
                <a:sym typeface="Arial"/>
              </a:rPr>
              <a:t>INTERPRETATION OF THE RESULT: </a:t>
            </a:r>
            <a:r>
              <a:rPr lang="en-US" sz="2000" b="0" i="0" u="none" strike="noStrike" cap="none">
                <a:solidFill>
                  <a:srgbClr val="262672"/>
                </a:solidFill>
                <a:latin typeface="Arial"/>
                <a:ea typeface="Arial"/>
                <a:cs typeface="Arial"/>
                <a:sym typeface="Arial"/>
              </a:rPr>
              <a:t>Low accelerations, which implies slow trunk movement when performing the movement.</a:t>
            </a:r>
            <a:endParaRPr sz="2000" b="0" i="0" u="none" strike="noStrike" cap="none">
              <a:solidFill>
                <a:srgbClr val="262672"/>
              </a:solidFill>
              <a:latin typeface="Arial"/>
              <a:ea typeface="Arial"/>
              <a:cs typeface="Arial"/>
              <a:sym typeface="Arial"/>
            </a:endParaRPr>
          </a:p>
          <a:p>
            <a:pPr marL="0" marR="0" lvl="0" indent="0" algn="just"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10" name="Google Shape;210;p8"/>
          <p:cNvPicPr preferRelativeResize="0"/>
          <p:nvPr/>
        </p:nvPicPr>
        <p:blipFill rotWithShape="1">
          <a:blip r:embed="rId3">
            <a:alphaModFix/>
          </a:blip>
          <a:srcRect/>
          <a:stretch/>
        </p:blipFill>
        <p:spPr>
          <a:xfrm>
            <a:off x="180478" y="2950081"/>
            <a:ext cx="3752850" cy="2590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9"/>
          <p:cNvSpPr txBox="1">
            <a:spLocks noGrp="1"/>
          </p:cNvSpPr>
          <p:nvPr>
            <p:ph type="title"/>
          </p:nvPr>
        </p:nvSpPr>
        <p:spPr>
          <a:xfrm>
            <a:off x="539552" y="745386"/>
            <a:ext cx="7200900" cy="60483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200">
                <a:solidFill>
                  <a:srgbClr val="262672"/>
                </a:solidFill>
                <a:latin typeface="Arial"/>
                <a:ea typeface="Arial"/>
                <a:cs typeface="Arial"/>
                <a:sym typeface="Arial"/>
              </a:rPr>
              <a:t>Functional assessment of the lumbar spine </a:t>
            </a:r>
            <a:endParaRPr/>
          </a:p>
        </p:txBody>
      </p:sp>
      <p:sp>
        <p:nvSpPr>
          <p:cNvPr id="217" name="Google Shape;217;p9"/>
          <p:cNvSpPr/>
          <p:nvPr/>
        </p:nvSpPr>
        <p:spPr>
          <a:xfrm>
            <a:off x="-602615" y="1138828"/>
            <a:ext cx="4572000"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72"/>
              </a:buClr>
              <a:buSzPts val="2000"/>
              <a:buFont typeface="Arial"/>
              <a:buNone/>
            </a:pPr>
            <a:r>
              <a:rPr lang="en-US" sz="2000" b="1" i="0" u="none" strike="noStrike" cap="none">
                <a:solidFill>
                  <a:srgbClr val="262672"/>
                </a:solidFill>
                <a:latin typeface="Arial"/>
                <a:ea typeface="Arial"/>
                <a:cs typeface="Arial"/>
                <a:sym typeface="Arial"/>
              </a:rPr>
              <a:t>Activity: lifting a weight</a:t>
            </a:r>
            <a:endParaRPr sz="2000" b="1" i="0" u="none" strike="noStrike" cap="none">
              <a:solidFill>
                <a:srgbClr val="26267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 </a:t>
            </a:r>
            <a:endParaRPr sz="1200" b="1" i="0" u="none" strike="noStrike" cap="none">
              <a:solidFill>
                <a:srgbClr val="000000"/>
              </a:solidFill>
              <a:latin typeface="Calibri"/>
              <a:ea typeface="Calibri"/>
              <a:cs typeface="Calibri"/>
              <a:sym typeface="Calibri"/>
            </a:endParaRPr>
          </a:p>
        </p:txBody>
      </p:sp>
      <p:sp>
        <p:nvSpPr>
          <p:cNvPr id="218" name="Google Shape;218;p9"/>
          <p:cNvSpPr/>
          <p:nvPr/>
        </p:nvSpPr>
        <p:spPr>
          <a:xfrm>
            <a:off x="198323" y="3415766"/>
            <a:ext cx="8747353" cy="30008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262672"/>
                </a:solidFill>
                <a:latin typeface="Arial"/>
                <a:ea typeface="Arial"/>
                <a:cs typeface="Arial"/>
                <a:sym typeface="Arial"/>
              </a:rPr>
              <a:t>MEASURING EQUIPMENT:  </a:t>
            </a:r>
            <a:r>
              <a:rPr lang="en-US" sz="1800" b="0" i="0" u="none" strike="noStrike" cap="none">
                <a:solidFill>
                  <a:srgbClr val="262672"/>
                </a:solidFill>
                <a:latin typeface="Arial"/>
                <a:ea typeface="Arial"/>
                <a:cs typeface="Arial"/>
                <a:sym typeface="Arial"/>
              </a:rPr>
              <a:t>Photogrammetry, inertial systems.</a:t>
            </a:r>
            <a:endParaRPr sz="1800" b="0" i="0" u="none" strike="noStrike" cap="none">
              <a:solidFill>
                <a:srgbClr val="262672"/>
              </a:solidFill>
              <a:latin typeface="Arial"/>
              <a:ea typeface="Arial"/>
              <a:cs typeface="Arial"/>
              <a:sym typeface="Arial"/>
            </a:endParaRPr>
          </a:p>
          <a:p>
            <a:pPr marL="0" marR="0" lvl="0" indent="0" algn="l" rtl="0">
              <a:lnSpc>
                <a:spcPct val="150000"/>
              </a:lnSpc>
              <a:spcBef>
                <a:spcPts val="0"/>
              </a:spcBef>
              <a:spcAft>
                <a:spcPts val="0"/>
              </a:spcAft>
              <a:buNone/>
            </a:pPr>
            <a:r>
              <a:rPr lang="en-US" sz="1800" b="1" i="0" u="none" strike="noStrike" cap="none">
                <a:solidFill>
                  <a:srgbClr val="262672"/>
                </a:solidFill>
                <a:latin typeface="Arial"/>
                <a:ea typeface="Arial"/>
                <a:cs typeface="Arial"/>
                <a:sym typeface="Arial"/>
              </a:rPr>
              <a:t>TYPE OF ANALYSIS: </a:t>
            </a:r>
            <a:r>
              <a:rPr lang="en-US" sz="1800" b="0" i="0" u="none" strike="noStrike" cap="none">
                <a:solidFill>
                  <a:srgbClr val="262672"/>
                </a:solidFill>
                <a:latin typeface="Arial"/>
                <a:ea typeface="Arial"/>
                <a:cs typeface="Arial"/>
                <a:sym typeface="Arial"/>
              </a:rPr>
              <a:t>Kinematic.</a:t>
            </a:r>
            <a:endParaRPr sz="1800" b="1" i="0" u="none" strike="noStrike" cap="none">
              <a:solidFill>
                <a:srgbClr val="262672"/>
              </a:solidFill>
              <a:latin typeface="Arial"/>
              <a:ea typeface="Arial"/>
              <a:cs typeface="Arial"/>
              <a:sym typeface="Arial"/>
            </a:endParaRPr>
          </a:p>
          <a:p>
            <a:pPr marL="0" marR="0" lvl="0" indent="0" algn="just" rtl="0">
              <a:spcBef>
                <a:spcPts val="0"/>
              </a:spcBef>
              <a:spcAft>
                <a:spcPts val="0"/>
              </a:spcAft>
              <a:buNone/>
            </a:pPr>
            <a:r>
              <a:rPr lang="en-US" sz="1800" b="1" i="0" u="none" strike="noStrike" cap="none">
                <a:solidFill>
                  <a:srgbClr val="262672"/>
                </a:solidFill>
                <a:latin typeface="Arial"/>
                <a:ea typeface="Arial"/>
                <a:cs typeface="Arial"/>
                <a:sym typeface="Arial"/>
              </a:rPr>
              <a:t>GRAPH: </a:t>
            </a:r>
            <a:r>
              <a:rPr lang="en-US" sz="1800" b="0" i="0" u="none" strike="noStrike" cap="none">
                <a:solidFill>
                  <a:srgbClr val="262672"/>
                </a:solidFill>
                <a:latin typeface="Arial"/>
                <a:ea typeface="Arial"/>
                <a:cs typeface="Arial"/>
                <a:sym typeface="Arial"/>
              </a:rPr>
              <a:t>It represents the angular acceleration of the trunk versus its angular speed in different recorded repetitions of the movement of lifting a weight. The result is shown for increasing weights.</a:t>
            </a:r>
            <a:endParaRPr/>
          </a:p>
          <a:p>
            <a:pPr marL="0" marR="0" lvl="0" indent="0" algn="just" rtl="0">
              <a:spcBef>
                <a:spcPts val="0"/>
              </a:spcBef>
              <a:spcAft>
                <a:spcPts val="0"/>
              </a:spcAft>
              <a:buNone/>
            </a:pPr>
            <a:r>
              <a:rPr lang="en-US" sz="1800" b="1" i="0" u="none" strike="noStrike" cap="none">
                <a:solidFill>
                  <a:srgbClr val="262672"/>
                </a:solidFill>
                <a:latin typeface="Arial"/>
                <a:ea typeface="Arial"/>
                <a:cs typeface="Arial"/>
                <a:sym typeface="Arial"/>
              </a:rPr>
              <a:t>INTERPRETATION OF THE RESULT</a:t>
            </a:r>
            <a:r>
              <a:rPr lang="en-US" sz="1800" b="0" i="0" u="none" strike="noStrike" cap="none">
                <a:solidFill>
                  <a:srgbClr val="262672"/>
                </a:solidFill>
                <a:latin typeface="Arial"/>
                <a:ea typeface="Arial"/>
                <a:cs typeface="Arial"/>
                <a:sym typeface="Arial"/>
              </a:rPr>
              <a:t>: Low acceleration and speed in all movements, which involves slow trunk motion. Slower movements are observed as the weight increases, therefore, the movement gets worse as the load handled increases.</a:t>
            </a:r>
            <a:endParaRPr sz="1800" b="0" i="0" u="none" strike="noStrike" cap="none">
              <a:solidFill>
                <a:srgbClr val="262672"/>
              </a:solidFill>
              <a:latin typeface="Arial"/>
              <a:ea typeface="Arial"/>
              <a:cs typeface="Arial"/>
              <a:sym typeface="Arial"/>
            </a:endParaRPr>
          </a:p>
          <a:p>
            <a:pPr marL="0" marR="0" lvl="0" indent="0" algn="just"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19" name="Google Shape;219;p9"/>
          <p:cNvPicPr preferRelativeResize="0"/>
          <p:nvPr/>
        </p:nvPicPr>
        <p:blipFill rotWithShape="1">
          <a:blip r:embed="rId3">
            <a:alphaModFix/>
          </a:blip>
          <a:srcRect/>
          <a:stretch/>
        </p:blipFill>
        <p:spPr>
          <a:xfrm>
            <a:off x="1403648" y="1664824"/>
            <a:ext cx="5846445" cy="1749425"/>
          </a:xfrm>
          <a:prstGeom prst="rect">
            <a:avLst/>
          </a:prstGeom>
          <a:noFill/>
          <a:ln>
            <a:noFill/>
          </a:ln>
        </p:spPr>
      </p:pic>
    </p:spTree>
  </p:cSld>
  <p:clrMapOvr>
    <a:masterClrMapping/>
  </p:clrMapOvr>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antallazo cierr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5283</Words>
  <Application>Microsoft Office PowerPoint</Application>
  <PresentationFormat>Pokaz na ekranie (4:3)</PresentationFormat>
  <Paragraphs>322</Paragraphs>
  <Slides>38</Slides>
  <Notes>38</Notes>
  <HiddenSlides>0</HiddenSlides>
  <MMClips>0</MMClips>
  <ScaleCrop>false</ScaleCrop>
  <HeadingPairs>
    <vt:vector size="8" baseType="variant">
      <vt:variant>
        <vt:lpstr>Używane czcionki</vt:lpstr>
      </vt:variant>
      <vt:variant>
        <vt:i4>6</vt:i4>
      </vt:variant>
      <vt:variant>
        <vt:lpstr>Motyw</vt:lpstr>
      </vt:variant>
      <vt:variant>
        <vt:i4>4</vt:i4>
      </vt:variant>
      <vt:variant>
        <vt:lpstr>Osadzone serwery OLE</vt:lpstr>
      </vt:variant>
      <vt:variant>
        <vt:i4>1</vt:i4>
      </vt:variant>
      <vt:variant>
        <vt:lpstr>Tytuły slajdów</vt:lpstr>
      </vt:variant>
      <vt:variant>
        <vt:i4>38</vt:i4>
      </vt:variant>
    </vt:vector>
  </HeadingPairs>
  <TitlesOfParts>
    <vt:vector size="49" baseType="lpstr">
      <vt:lpstr>Arial</vt:lpstr>
      <vt:lpstr>Calibri</vt:lpstr>
      <vt:lpstr>Architects Daughter</vt:lpstr>
      <vt:lpstr>Times New Roman</vt:lpstr>
      <vt:lpstr>Gill Sans</vt:lpstr>
      <vt:lpstr>Verdana</vt:lpstr>
      <vt:lpstr>Pantallazo inicio</vt:lpstr>
      <vt:lpstr>1_WOIZ - prezentacja "wykładowa"</vt:lpstr>
      <vt:lpstr>2_WOIZ - prezentacja "wykładowa"</vt:lpstr>
      <vt:lpstr>Pantallazo cierre</vt:lpstr>
      <vt:lpstr>Bitmap Image</vt:lpstr>
      <vt:lpstr>Prezentacja programu PowerPoint</vt:lpstr>
      <vt:lpstr>Prezentacja programu PowerPoint</vt:lpstr>
      <vt:lpstr>Prezentacja programu PowerPoint</vt:lpstr>
      <vt:lpstr>Prezentacja programu PowerPoint</vt:lpstr>
      <vt:lpstr>Prezentacja programu PowerPoint</vt:lpstr>
      <vt:lpstr>Functional assessment of the lumbar spine </vt:lpstr>
      <vt:lpstr>Functional assessment of the lumbar spine </vt:lpstr>
      <vt:lpstr>Functional assessment of the lumbar spine </vt:lpstr>
      <vt:lpstr>Functional assessment of the lumbar spine </vt:lpstr>
      <vt:lpstr>Assessment of the flexion-relaxation phenomenon</vt:lpstr>
      <vt:lpstr>Example outcome</vt:lpstr>
      <vt:lpstr>30-year patient. She works as a clerk. She had a rear-end collision 2 weeks ago. Cervical pain. Treatment: cervical immobilization and analgesics. After removing the immobilization (one week after the accident), the patient reported limited mobility due to pain. She is referred to the biomechanics laboratory to assess cervical mobility and prescribe a rehabilitation treatment.  On physical examination: the limited active mobility in the last degrees of all the movements is particularly noticeable, with preserved passive mobility, although painful. On palpation, symmetrical muscle tone with painful points in the left temporal region and right trapezius.  </vt:lpstr>
      <vt:lpstr>The results of the functional assessment of the cervical spine performed in one case are discussed below. This test kinematically analyses the movement of the cervical spine in simple activities to detect abnormal or non-functional movements secondary to cervical pain.  The NEDCERVICAL/IBV assessment equipment was used and the recording technique was photogrammetry.  To perform the assessment, the system compares the parameters obtained with those of a group of subjects whose characteristics are comparable to those of the patient (data bases made up of normal and pathological subjects, segmented by age and gender.)   The assessment protocol is standardised and consists of two movements:   Limit test: it analyses the functional limits of movement in each spatial direction.   Functional test (or lamp test): it analyses the cervical movement while the patient directs her  vision to the lamps located on the ceiling. </vt:lpstr>
      <vt:lpstr>Prezentacja programu PowerPoint</vt:lpstr>
      <vt:lpstr>Prezentacja programu PowerPoint</vt:lpstr>
      <vt:lpstr>Prezentacja programu PowerPoint</vt:lpstr>
      <vt:lpstr>60-year patient.  Lorry driver. He fell off the lorry, which resulted in wedge fracture of L1  He was administered a conservative treatment of the fracture. Back brace removed 3 months later. Four months after the fracture, he continued to report low back pain radiating to the right lower limb.  On physical examination: low back pain but no muscle contractures on palpation. Lumbar flexion is painful. Negative Lasègue and Bragard. Good muscle function.  The MRI performed shows that the anterior wedge fracture of vertebral body L1 is consolidated and cannot be observed. There are degenerative signs in the disc space of L4-L5 and L5-S1 without compromising both conjunction holes.      </vt:lpstr>
      <vt:lpstr>The results of a case after performing a functional assessment of the lumbar spine are discussed below. This test kinetically and kinematically analyses the movement of the lumbar spine in simple activities to detect abnormal or non-functional movements secondary to cervical pain.  The NEDLUMBAR/IBV assessment equipment was used and the recording technique was photogrammetry and two dynamometric platforms.  To perform the assessment, this system compares the results obtained with those of a group of subjects whose characteristics are comparable to those of the patient (databases made up of normal and pathological patients segmented by age and gender).  The assessment protocol is standardised and consists of two movements:   Activity of rising from a chair.   Activity of lifting weights.  The results obtained tell us about the movement pattern performed through biomechanical information on force, mobility, acceleration and repeatability of the movement, among others.  At the end, the study of the activity is summarised in a functional index. If the result of this index is higher than 90%, the ability of the person assessed to perform the activity falls within normality.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PKO BP SA</dc:creator>
  <cp:lastModifiedBy>Katarzyna Mleczko</cp:lastModifiedBy>
  <cp:revision>1</cp:revision>
  <dcterms:created xsi:type="dcterms:W3CDTF">2010-06-23T19:02:16Z</dcterms:created>
  <dcterms:modified xsi:type="dcterms:W3CDTF">2021-07-05T11:49:46Z</dcterms:modified>
</cp:coreProperties>
</file>