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 id="2147483697" r:id="rId4"/>
  </p:sldMasterIdLst>
  <p:notesMasterIdLst>
    <p:notesMasterId r:id="rId43"/>
  </p:notesMasterIdLst>
  <p:handoutMasterIdLst>
    <p:handoutMasterId r:id="rId44"/>
  </p:handoutMasterIdLst>
  <p:sldIdLst>
    <p:sldId id="627" r:id="rId5"/>
    <p:sldId id="671" r:id="rId6"/>
    <p:sldId id="642" r:id="rId7"/>
    <p:sldId id="659" r:id="rId8"/>
    <p:sldId id="660" r:id="rId9"/>
    <p:sldId id="661" r:id="rId10"/>
    <p:sldId id="662" r:id="rId11"/>
    <p:sldId id="663" r:id="rId12"/>
    <p:sldId id="664" r:id="rId13"/>
    <p:sldId id="680" r:id="rId14"/>
    <p:sldId id="673" r:id="rId15"/>
    <p:sldId id="686" r:id="rId16"/>
    <p:sldId id="685" r:id="rId17"/>
    <p:sldId id="674" r:id="rId18"/>
    <p:sldId id="285" r:id="rId19"/>
    <p:sldId id="286" r:id="rId20"/>
    <p:sldId id="687" r:id="rId21"/>
    <p:sldId id="297" r:id="rId22"/>
    <p:sldId id="282" r:id="rId23"/>
    <p:sldId id="681" r:id="rId24"/>
    <p:sldId id="675" r:id="rId25"/>
    <p:sldId id="677" r:id="rId26"/>
    <p:sldId id="679" r:id="rId27"/>
    <p:sldId id="682" r:id="rId28"/>
    <p:sldId id="688" r:id="rId29"/>
    <p:sldId id="689" r:id="rId30"/>
    <p:sldId id="690" r:id="rId31"/>
    <p:sldId id="691" r:id="rId32"/>
    <p:sldId id="692" r:id="rId33"/>
    <p:sldId id="683" r:id="rId34"/>
    <p:sldId id="694" r:id="rId35"/>
    <p:sldId id="693" r:id="rId36"/>
    <p:sldId id="695" r:id="rId37"/>
    <p:sldId id="696" r:id="rId38"/>
    <p:sldId id="697" r:id="rId39"/>
    <p:sldId id="698" r:id="rId40"/>
    <p:sldId id="684" r:id="rId41"/>
    <p:sldId id="626" r:id="rId42"/>
  </p:sldIdLst>
  <p:sldSz cx="9144000" cy="6858000" type="screen4x3"/>
  <p:notesSz cx="6797675" cy="9926638"/>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73"/>
    <a:srgbClr val="0404E6"/>
    <a:srgbClr val="F26200"/>
    <a:srgbClr val="FF6600"/>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5482" autoAdjust="0"/>
  </p:normalViewPr>
  <p:slideViewPr>
    <p:cSldViewPr>
      <p:cViewPr varScale="1">
        <p:scale>
          <a:sx n="94" d="100"/>
          <a:sy n="94" d="100"/>
        </p:scale>
        <p:origin x="1134" y="9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946576" cy="495221"/>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851098" y="0"/>
            <a:ext cx="2944958" cy="495221"/>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29830"/>
            <a:ext cx="2946576" cy="495221"/>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851098" y="9429830"/>
            <a:ext cx="2944958" cy="495221"/>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‹Nº›</a:t>
            </a:fld>
            <a:endParaRPr lang="pl-PL" alt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946576" cy="495221"/>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851098" y="0"/>
            <a:ext cx="2944958" cy="495221"/>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917575" y="746125"/>
            <a:ext cx="4962525"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79606" y="4714122"/>
            <a:ext cx="5438464" cy="4466511"/>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29830"/>
            <a:ext cx="2946576" cy="495221"/>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851098" y="9429830"/>
            <a:ext cx="2944958" cy="495221"/>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pPr>
                <a:defRPr/>
              </a:pPr>
              <a:t>‹Nº›</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obrazu slajdu 1">
            <a:extLst>
              <a:ext uri="{FF2B5EF4-FFF2-40B4-BE49-F238E27FC236}">
                <a16:creationId xmlns:a16="http://schemas.microsoft.com/office/drawing/2014/main" id="{00411233-430E-4EDE-A601-8A7090AB708F}"/>
              </a:ext>
            </a:extLst>
          </p:cNvPr>
          <p:cNvSpPr>
            <a:spLocks noGrp="1" noRot="1" noChangeAspect="1" noChangeArrowheads="1" noTextEdit="1"/>
          </p:cNvSpPr>
          <p:nvPr>
            <p:ph type="sldImg"/>
          </p:nvPr>
        </p:nvSpPr>
        <p:spPr>
          <a:ln/>
        </p:spPr>
      </p:sp>
      <p:sp>
        <p:nvSpPr>
          <p:cNvPr id="13315" name="Symbol zastępczy notatek 2">
            <a:extLst>
              <a:ext uri="{FF2B5EF4-FFF2-40B4-BE49-F238E27FC236}">
                <a16:creationId xmlns:a16="http://schemas.microsoft.com/office/drawing/2014/main" id="{BA57C84C-7F62-4561-AD62-BBDC841C51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Los objetivos que se consiguen con esta unidad </a:t>
            </a:r>
            <a:r>
              <a:rPr lang="es-ES" altLang="pl-PL" dirty="0" err="1"/>
              <a:t>didática</a:t>
            </a:r>
            <a:r>
              <a:rPr lang="es-ES" altLang="pl-PL" dirty="0"/>
              <a:t> son:</a:t>
            </a:r>
          </a:p>
          <a:p>
            <a:pPr eaLnBrk="1" hangingPunct="1"/>
            <a:endParaRPr lang="es-ES" altLang="pl-PL" dirty="0"/>
          </a:p>
          <a:p>
            <a:pPr marL="342900" indent="-342900">
              <a:lnSpc>
                <a:spcPct val="100000"/>
              </a:lnSpc>
              <a:buFontTx/>
              <a:buChar char="-"/>
              <a:defRPr/>
            </a:pPr>
            <a:r>
              <a:rPr lang="es-ES" sz="1200" b="0" dirty="0">
                <a:solidFill>
                  <a:srgbClr val="333399">
                    <a:lumMod val="75000"/>
                  </a:srgbClr>
                </a:solidFill>
              </a:rPr>
              <a:t>Aprender a </a:t>
            </a:r>
            <a:r>
              <a:rPr lang="pl-PL" sz="1200" b="0" dirty="0">
                <a:solidFill>
                  <a:srgbClr val="333399">
                    <a:lumMod val="75000"/>
                  </a:srgbClr>
                </a:solidFill>
              </a:rPr>
              <a:t>interpreta</a:t>
            </a:r>
            <a:r>
              <a:rPr lang="es-ES" sz="1200" b="0" dirty="0">
                <a:solidFill>
                  <a:srgbClr val="333399">
                    <a:lumMod val="75000"/>
                  </a:srgbClr>
                </a:solidFill>
              </a:rPr>
              <a:t>r</a:t>
            </a:r>
            <a:r>
              <a:rPr lang="pl-PL" sz="1200" b="0" dirty="0">
                <a:solidFill>
                  <a:srgbClr val="333399">
                    <a:lumMod val="75000"/>
                  </a:srgbClr>
                </a:solidFill>
              </a:rPr>
              <a:t> resultados obtenidos de la valoración cinemática cervical en población</a:t>
            </a:r>
            <a:r>
              <a:rPr lang="es-ES" sz="1200" b="0" dirty="0">
                <a:solidFill>
                  <a:srgbClr val="333399">
                    <a:lumMod val="75000"/>
                  </a:srgbClr>
                </a:solidFill>
              </a:rPr>
              <a:t> patológica</a:t>
            </a:r>
            <a:r>
              <a:rPr lang="pl-PL" sz="1200" b="0" dirty="0">
                <a:solidFill>
                  <a:srgbClr val="333399">
                    <a:lumMod val="75000"/>
                  </a:srgbClr>
                </a:solidFill>
              </a:rPr>
              <a:t>.</a:t>
            </a:r>
            <a:endParaRPr lang="es-ES" sz="1200" b="0" dirty="0">
              <a:solidFill>
                <a:srgbClr val="333399">
                  <a:lumMod val="75000"/>
                </a:srgbClr>
              </a:solidFill>
            </a:endParaRPr>
          </a:p>
          <a:p>
            <a:pPr marL="342900" indent="-342900">
              <a:lnSpc>
                <a:spcPct val="100000"/>
              </a:lnSpc>
              <a:buFontTx/>
              <a:buChar char="-"/>
              <a:defRPr/>
            </a:pPr>
            <a:r>
              <a:rPr lang="es-ES" sz="1200" b="0" dirty="0">
                <a:solidFill>
                  <a:srgbClr val="333399">
                    <a:lumMod val="75000"/>
                  </a:srgbClr>
                </a:solidFill>
              </a:rPr>
              <a:t>Aprender a </a:t>
            </a:r>
            <a:r>
              <a:rPr lang="pl-PL" sz="1200" b="0" dirty="0">
                <a:solidFill>
                  <a:srgbClr val="333399">
                    <a:lumMod val="75000"/>
                  </a:srgbClr>
                </a:solidFill>
              </a:rPr>
              <a:t> interpreta</a:t>
            </a:r>
            <a:r>
              <a:rPr lang="es-ES" sz="1200" b="0" dirty="0">
                <a:solidFill>
                  <a:srgbClr val="333399">
                    <a:lumMod val="75000"/>
                  </a:srgbClr>
                </a:solidFill>
              </a:rPr>
              <a:t>r</a:t>
            </a:r>
            <a:r>
              <a:rPr lang="pl-PL" sz="1200" b="0" dirty="0">
                <a:solidFill>
                  <a:srgbClr val="333399">
                    <a:lumMod val="75000"/>
                  </a:srgbClr>
                </a:solidFill>
              </a:rPr>
              <a:t> resultados obtenidos de la valoración de fuerza muscular cervical en población patológica.</a:t>
            </a:r>
            <a:endParaRPr lang="es-ES" sz="1200" b="0" dirty="0">
              <a:solidFill>
                <a:srgbClr val="333399">
                  <a:lumMod val="75000"/>
                </a:srgbClr>
              </a:solidFill>
            </a:endParaRPr>
          </a:p>
          <a:p>
            <a:pPr marL="342900" indent="-342900">
              <a:lnSpc>
                <a:spcPct val="100000"/>
              </a:lnSpc>
              <a:buFontTx/>
              <a:buChar char="-"/>
              <a:defRPr/>
            </a:pPr>
            <a:r>
              <a:rPr lang="es-ES" sz="1200" b="0" dirty="0">
                <a:solidFill>
                  <a:srgbClr val="333399">
                    <a:lumMod val="75000"/>
                  </a:srgbClr>
                </a:solidFill>
              </a:rPr>
              <a:t>Aprender </a:t>
            </a:r>
            <a:r>
              <a:rPr lang="pl-PL" sz="1200" b="0" dirty="0">
                <a:solidFill>
                  <a:srgbClr val="333399">
                    <a:lumMod val="75000"/>
                  </a:srgbClr>
                </a:solidFill>
              </a:rPr>
              <a:t>a interpreta</a:t>
            </a:r>
            <a:r>
              <a:rPr lang="es-ES" sz="1200" b="0" dirty="0">
                <a:solidFill>
                  <a:srgbClr val="333399">
                    <a:lumMod val="75000"/>
                  </a:srgbClr>
                </a:solidFill>
              </a:rPr>
              <a:t>r</a:t>
            </a:r>
            <a:r>
              <a:rPr lang="pl-PL" sz="1200" b="0" dirty="0">
                <a:solidFill>
                  <a:srgbClr val="333399">
                    <a:lumMod val="75000"/>
                  </a:srgbClr>
                </a:solidFill>
              </a:rPr>
              <a:t> resultados obtenidos de la valoración cinemática lumbar en población patológica.</a:t>
            </a:r>
            <a:endParaRPr lang="es-ES" sz="1200" b="0" dirty="0">
              <a:solidFill>
                <a:srgbClr val="333399">
                  <a:lumMod val="75000"/>
                </a:srgbClr>
              </a:solidFill>
            </a:endParaRPr>
          </a:p>
          <a:p>
            <a:pPr marL="342900" indent="-342900">
              <a:lnSpc>
                <a:spcPct val="100000"/>
              </a:lnSpc>
              <a:buFontTx/>
              <a:buChar char="-"/>
              <a:defRPr/>
            </a:pPr>
            <a:r>
              <a:rPr lang="es-ES" sz="1200" b="0" dirty="0">
                <a:solidFill>
                  <a:srgbClr val="333399">
                    <a:lumMod val="75000"/>
                  </a:srgbClr>
                </a:solidFill>
              </a:rPr>
              <a:t>Aprender a</a:t>
            </a:r>
            <a:r>
              <a:rPr lang="pl-PL" sz="1200" b="0" dirty="0">
                <a:solidFill>
                  <a:srgbClr val="333399">
                    <a:lumMod val="75000"/>
                  </a:srgbClr>
                </a:solidFill>
              </a:rPr>
              <a:t> interpreta</a:t>
            </a:r>
            <a:r>
              <a:rPr lang="es-ES" sz="1200" b="0" dirty="0">
                <a:solidFill>
                  <a:srgbClr val="333399">
                    <a:lumMod val="75000"/>
                  </a:srgbClr>
                </a:solidFill>
              </a:rPr>
              <a:t>r</a:t>
            </a:r>
            <a:r>
              <a:rPr lang="pl-PL" sz="1200" b="0" dirty="0">
                <a:solidFill>
                  <a:srgbClr val="333399">
                    <a:lumMod val="75000"/>
                  </a:srgbClr>
                </a:solidFill>
              </a:rPr>
              <a:t> resultados obtenidos de la valoración de fuerza lumbar en población patológica.</a:t>
            </a:r>
            <a:endParaRPr lang="es-ES" sz="1200" b="0" dirty="0">
              <a:solidFill>
                <a:srgbClr val="333399">
                  <a:lumMod val="75000"/>
                </a:srgbClr>
              </a:solidFill>
            </a:endParaRPr>
          </a:p>
          <a:p>
            <a:pPr>
              <a:lnSpc>
                <a:spcPct val="100000"/>
              </a:lnSpc>
              <a:defRPr/>
            </a:pPr>
            <a:r>
              <a:rPr lang="pl-PL" sz="1200" b="0" dirty="0">
                <a:solidFill>
                  <a:srgbClr val="333399">
                    <a:lumMod val="75000"/>
                  </a:srgbClr>
                </a:solidFill>
              </a:rPr>
              <a:t>-</a:t>
            </a:r>
            <a:r>
              <a:rPr lang="es-ES" sz="1200" b="0" dirty="0">
                <a:solidFill>
                  <a:srgbClr val="333399">
                    <a:lumMod val="75000"/>
                  </a:srgbClr>
                </a:solidFill>
              </a:rPr>
              <a:t>        Discutir </a:t>
            </a:r>
            <a:r>
              <a:rPr lang="pl-PL" sz="1200" b="0" dirty="0">
                <a:solidFill>
                  <a:srgbClr val="333399">
                    <a:lumMod val="75000"/>
                  </a:srgbClr>
                </a:solidFill>
              </a:rPr>
              <a:t>resultados de valoración biomecánica cervical y/o lumbar a través de casos clínicos</a:t>
            </a:r>
            <a:endParaRPr lang="pl-PL" altLang="pl-PL" dirty="0"/>
          </a:p>
        </p:txBody>
      </p:sp>
      <p:sp>
        <p:nvSpPr>
          <p:cNvPr id="13316" name="Symbol zastępczy numeru slajdu 3">
            <a:extLst>
              <a:ext uri="{FF2B5EF4-FFF2-40B4-BE49-F238E27FC236}">
                <a16:creationId xmlns:a16="http://schemas.microsoft.com/office/drawing/2014/main" id="{FAF50CF8-8875-4227-ADCE-2DAF29F75B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7C18B9-50AD-4F08-9207-9963EEC529E5}" type="slidenum">
              <a:rPr kumimoji="0" lang="pl-PL" altLang="pl-PL" sz="1200" b="0" i="0" u="none" strike="noStrike" kern="1200" cap="none" spc="0" normalizeH="0" baseline="0" noProof="0" smtClean="0">
                <a:ln>
                  <a:noFill/>
                </a:ln>
                <a:solidFill>
                  <a:srgbClr val="000000"/>
                </a:solidFill>
                <a:effectLst/>
                <a:uLnTx/>
                <a:uFillTx/>
                <a:latin typeface="Gill Sans"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pl-PL" altLang="pl-PL" sz="1200" b="0" i="0" u="none" strike="noStrike" kern="1200" cap="none" spc="0" normalizeH="0" baseline="0" noProof="0">
              <a:ln>
                <a:noFill/>
              </a:ln>
              <a:solidFill>
                <a:srgbClr val="000000"/>
              </a:solidFill>
              <a:effectLst/>
              <a:uLnTx/>
              <a:uFillTx/>
              <a:latin typeface="Gill Sans" charset="0"/>
              <a:ea typeface="+mn-ea"/>
              <a:cs typeface="Arial" panose="020B0604020202020204" pitchFamily="34" charset="0"/>
              <a:sym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Vamos a ver a continuación algunos ejemplos</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11</a:t>
            </a:fld>
            <a:endParaRPr lang="pl-PL" altLang="pl-PL"/>
          </a:p>
        </p:txBody>
      </p:sp>
    </p:spTree>
    <p:extLst>
      <p:ext uri="{BB962C8B-B14F-4D97-AF65-F5344CB8AC3E}">
        <p14:creationId xmlns:p14="http://schemas.microsoft.com/office/powerpoint/2010/main" val="2351994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Aquí se muestran los datos clínicos de la persona valorada, cuyos resultados se muestran a continuación</a:t>
            </a:r>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36936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Gill Sans" charset="0"/>
                <a:ea typeface="+mn-ea"/>
                <a:cs typeface="+mn-cs"/>
              </a:rPr>
              <a:t>Esta prueba analiza cinemáticamente el movimiento de la columna cervical en actividades sencillas para detectar movimientos anómalos o no funcionales, secundarios a un cuadro doloroso cervical. La aplicación informática para la valoración es </a:t>
            </a:r>
            <a:r>
              <a:rPr lang="es-ES" sz="1200" b="1" kern="1200" dirty="0" err="1">
                <a:solidFill>
                  <a:schemeClr val="tx1"/>
                </a:solidFill>
                <a:effectLst/>
                <a:latin typeface="Gill Sans" charset="0"/>
                <a:ea typeface="+mn-ea"/>
                <a:cs typeface="+mn-cs"/>
              </a:rPr>
              <a:t>NedCervical</a:t>
            </a:r>
            <a:r>
              <a:rPr lang="es-ES" sz="1200" b="1" kern="1200" dirty="0">
                <a:solidFill>
                  <a:schemeClr val="tx1"/>
                </a:solidFill>
                <a:effectLst/>
                <a:latin typeface="Gill Sans" charset="0"/>
                <a:ea typeface="+mn-ea"/>
                <a:cs typeface="+mn-cs"/>
              </a:rPr>
              <a:t>/IBV</a:t>
            </a:r>
            <a:r>
              <a:rPr lang="es-ES" sz="1200" kern="1200" dirty="0">
                <a:solidFill>
                  <a:schemeClr val="tx1"/>
                </a:solidFill>
                <a:effectLst/>
                <a:latin typeface="Gill Sans" charset="0"/>
                <a:ea typeface="+mn-ea"/>
                <a:cs typeface="+mn-cs"/>
              </a:rPr>
              <a:t> y la técnica de registro utilizada es la fotogrametría 3D. Para llevar a cabo la valoración, </a:t>
            </a:r>
            <a:r>
              <a:rPr lang="es-ES" sz="1200" kern="1200" dirty="0" err="1">
                <a:solidFill>
                  <a:schemeClr val="tx1"/>
                </a:solidFill>
                <a:effectLst/>
                <a:latin typeface="Gill Sans" charset="0"/>
                <a:ea typeface="+mn-ea"/>
                <a:cs typeface="+mn-cs"/>
              </a:rPr>
              <a:t>NedCervical</a:t>
            </a:r>
            <a:r>
              <a:rPr lang="es-ES" sz="1200" kern="1200" dirty="0">
                <a:solidFill>
                  <a:schemeClr val="tx1"/>
                </a:solidFill>
                <a:effectLst/>
                <a:latin typeface="Gill Sans" charset="0"/>
                <a:ea typeface="+mn-ea"/>
                <a:cs typeface="+mn-cs"/>
              </a:rPr>
              <a:t>/IBV compara los parámetros obtenidos con los de un grupo de sujetos comparable a las características del paciente (bases de datos integradas por normales, patológicos segmentadas por edad y género).</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36936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Aquí puedes ver los resultados de la prueba de límites en dos tipos de formato. Por un lado, en formato numérico que lo podemos observar en la tabla de parámetros, y por otro lado en formato gráfico. </a:t>
            </a:r>
          </a:p>
          <a:p>
            <a:r>
              <a:rPr lang="es-ES" dirty="0"/>
              <a:t>Si analizamos en primer lugar los resultados obtenidos en las tablas de parámetros de esta diapositiva podemos ver que la mayoría de estos están muy alejados del 100% de la normalidad, es decir, las características del movimiento de la paciente al mover la columna cervical se encuentran alejados de un patrón de movilidad que se consideraría normal por su semejanza al movimiento realizado por personas sanas y de sus características de edad y sexo. Concretamente, los rangos de los movimientos y las velocidades de ejecución del gesto han sido muy bajas. Estos parámetros son aquellos que según la evidencia científica disponible son los más representativos de la funcionalidad cervical. </a:t>
            </a:r>
          </a:p>
          <a:p>
            <a:r>
              <a:rPr lang="es-ES" dirty="0"/>
              <a:t>En las tablas también podemos observar otros parámetros como la armonía que representa la homogeneidad o suavidad del movimiento y que en este caso ha sido un 100% de la normalidad en todas las repeticiones y movimientos. Además, los resultados también nos informan de la repetibilidad del gesto realizado. Así, la repetibilidad </a:t>
            </a:r>
            <a:r>
              <a:rPr lang="es-ES" dirty="0" err="1"/>
              <a:t>intraprueba</a:t>
            </a:r>
            <a:r>
              <a:rPr lang="es-ES" dirty="0"/>
              <a:t> informa de lo semejantes que han sido los ciclos en el gesto dentro del mismo movimiento, y la repetibilidad </a:t>
            </a:r>
            <a:r>
              <a:rPr lang="es-ES" dirty="0" err="1"/>
              <a:t>interprueba</a:t>
            </a:r>
            <a:r>
              <a:rPr lang="es-ES" dirty="0"/>
              <a:t> la semejanza entre dos repeticiones o pruebas diferentes del mismo tipo de movimiento, por ejemplo flexo-extensión 1 y flexo-extensión 2. En este caso, únicamente estaría disminuida la repetibilidad </a:t>
            </a:r>
            <a:r>
              <a:rPr lang="es-ES" dirty="0" err="1"/>
              <a:t>intraprueba</a:t>
            </a:r>
            <a:r>
              <a:rPr lang="es-ES" dirty="0"/>
              <a:t> de la flexo-extensión y de las rotaciones, pero se puede considerar la repetibilidad muy alta al comparar entre las dos pruebas del mismo movimiento.</a:t>
            </a:r>
          </a:p>
          <a:p>
            <a:r>
              <a:rPr lang="es-ES" dirty="0"/>
              <a:t>En cuanto a la información gráfica tenemos de una parte el hexágono del movimiento en el que se representa los distintos rangos alcanzados por el paciente, y de otra tenemos la representación de la movilidad de cada uno de los ejes con respecto a la velocidad angular del movimiento. </a:t>
            </a:r>
          </a:p>
          <a:p>
            <a:r>
              <a:rPr lang="es-ES" dirty="0"/>
              <a:t>En el hexágono podemos ver cual ha sido el movilidad máxima en cada uno de los ejes del movimiento. En este caso todos ellos han estado por debajo del 90% de normalidad, por lo que se consideran como movimientos disminuidos en su amplitud dentro d ellos diferentes ejes de movimiento. Se puede consultar en esta gráfica el valor en grados de cada movimiento.</a:t>
            </a:r>
          </a:p>
          <a:p>
            <a:r>
              <a:rPr lang="es-ES" dirty="0"/>
              <a:t>En las representaciones de los otros gráficos (velocidad angular con respecto a amplitud de movimiento) se muestra como los diferentes ciclos del movimiento se encuentran alejados de la banda azul o banda de patrón normal que sirve de referencia. Además, en este gráfico también se puede observar la regularidad o irregularidad del movimiento, que en este caso vemos en cada uno de los 6 gráficos como las líneas son bastante similares entre sí, lo que viene a informar de forma cualitativa que se trata de un movimiento muy regular y homogéneo (valorado en el parámetro armonía).</a:t>
            </a:r>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51568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Aquí podemos ver los resultados que la aplicación de valoración </a:t>
            </a:r>
            <a:r>
              <a:rPr lang="es-ES" dirty="0" err="1"/>
              <a:t>NedCervical</a:t>
            </a:r>
            <a:r>
              <a:rPr lang="es-ES" dirty="0"/>
              <a:t>/IBV nos ofrece en la valoración de una actividad funcional, en este caso la que se ha llamado Prueba de lámparas o prueba funcional. </a:t>
            </a:r>
          </a:p>
          <a:p>
            <a:r>
              <a:rPr lang="es-ES" dirty="0"/>
              <a:t>Al valorar la información que tenemos en la tabla de parámetros volvemos a ver que incorpora la información más interesante en la valoración del movimiento, es decir, el rango y la velocidad máxima del movimiento. En este caso se registran porcentajes bajos de normalidad (muy inferior al 100% de normalidad) lo que indica que la persona valorada realiza también este tipo de prueba con un movimiento cervical alejado de un patrón normal (amplitud y velocidad disminuida en la realización de estas actividades).</a:t>
            </a:r>
          </a:p>
          <a:p>
            <a:r>
              <a:rPr lang="es-ES" dirty="0"/>
              <a:t>En cuanto a la información gráfica observa como se representan los movimientos realizados por el paciente al mirara cada una de las lámparas. Sólo debes identificar el color del registro con el movimiento que está representando. Recuerda que la lámpara 1 se encuentra situada en zona superior e izquierda del paciente por lo que genera una rotación izquierda, la lámpara 2 está situada sobre el paciente por lo que solicita principalmente un extensión y la lámpara 3 está en zona superior y derecha del paciente, implicando fundamentalmente una rotación derecha cervical. En este gráfico por tanto podemos ver los rangos que ha realizado el paciente al mirar cada lámpara en cada uno de los ejes de movimiento.</a:t>
            </a:r>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38767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 sz="1200" b="0" kern="1200" dirty="0">
                <a:solidFill>
                  <a:schemeClr val="tx1"/>
                </a:solidFill>
                <a:effectLst/>
                <a:latin typeface="Gill Sans" charset="0"/>
                <a:ea typeface="+mn-ea"/>
                <a:cs typeface="+mn-cs"/>
              </a:rPr>
              <a:t>Para finalizar, la aplicación </a:t>
            </a:r>
            <a:r>
              <a:rPr lang="es-ES" sz="1200" b="0" kern="1200" dirty="0" err="1">
                <a:solidFill>
                  <a:schemeClr val="tx1"/>
                </a:solidFill>
                <a:effectLst/>
                <a:latin typeface="Gill Sans" charset="0"/>
                <a:ea typeface="+mn-ea"/>
                <a:cs typeface="+mn-cs"/>
              </a:rPr>
              <a:t>NedCervical</a:t>
            </a:r>
            <a:r>
              <a:rPr lang="es-ES" sz="1200" b="0" kern="1200" dirty="0">
                <a:solidFill>
                  <a:schemeClr val="tx1"/>
                </a:solidFill>
                <a:effectLst/>
                <a:latin typeface="Gill Sans" charset="0"/>
                <a:ea typeface="+mn-ea"/>
                <a:cs typeface="+mn-cs"/>
              </a:rPr>
              <a:t>/IBV nos ofrece como resultado global un índice. </a:t>
            </a:r>
          </a:p>
          <a:p>
            <a:pPr lvl="0"/>
            <a:endParaRPr lang="es-ES" sz="1200" b="0" kern="1200" dirty="0">
              <a:solidFill>
                <a:schemeClr val="tx1"/>
              </a:solidFill>
              <a:effectLst/>
              <a:latin typeface="Gill Sans" charset="0"/>
              <a:ea typeface="+mn-ea"/>
              <a:cs typeface="+mn-cs"/>
            </a:endParaRPr>
          </a:p>
          <a:p>
            <a:pPr lvl="0"/>
            <a:endParaRPr lang="es-ES" sz="1200" b="0" kern="1200" dirty="0">
              <a:solidFill>
                <a:schemeClr val="tx1"/>
              </a:solidFill>
              <a:effectLst/>
              <a:latin typeface="Gill Sans" charset="0"/>
              <a:ea typeface="+mn-ea"/>
              <a:cs typeface="+mn-cs"/>
            </a:endParaRPr>
          </a:p>
          <a:p>
            <a:pPr lvl="0"/>
            <a:r>
              <a:rPr lang="es-ES" sz="1200" b="0" kern="1200" dirty="0">
                <a:solidFill>
                  <a:schemeClr val="tx1"/>
                </a:solidFill>
                <a:effectLst/>
                <a:latin typeface="Gill Sans" charset="0"/>
                <a:ea typeface="+mn-ea"/>
                <a:cs typeface="+mn-cs"/>
              </a:rPr>
              <a:t>El índice de normalidad es aquel que informa de la funcionalidad del raquis cervical con respecto a la movilidad estudiada.</a:t>
            </a:r>
          </a:p>
          <a:p>
            <a:pPr lvl="0"/>
            <a:endParaRPr lang="es-ES" sz="1200" b="0" kern="1200" dirty="0">
              <a:solidFill>
                <a:schemeClr val="tx1"/>
              </a:solidFill>
              <a:effectLst/>
              <a:latin typeface="Gill Sans" charset="0"/>
              <a:ea typeface="+mn-ea"/>
              <a:cs typeface="+mn-cs"/>
            </a:endParaRPr>
          </a:p>
          <a:p>
            <a:pPr lvl="0"/>
            <a:r>
              <a:rPr lang="es-ES" sz="1200" b="0" kern="1200" dirty="0">
                <a:solidFill>
                  <a:schemeClr val="tx1"/>
                </a:solidFill>
                <a:effectLst/>
                <a:latin typeface="Gill Sans" charset="0"/>
                <a:ea typeface="+mn-ea"/>
                <a:cs typeface="+mn-cs"/>
              </a:rPr>
              <a:t>Se considera alterado cuando este resultado se encuentra por debajo del 90% </a:t>
            </a:r>
          </a:p>
          <a:p>
            <a:pPr lvl="0"/>
            <a:endParaRPr lang="es-ES" sz="1200" b="0" kern="1200" dirty="0">
              <a:solidFill>
                <a:schemeClr val="tx1"/>
              </a:solidFill>
              <a:effectLst/>
              <a:latin typeface="Gill Sans" charset="0"/>
              <a:ea typeface="+mn-ea"/>
              <a:cs typeface="+mn-cs"/>
            </a:endParaRPr>
          </a:p>
          <a:p>
            <a:pPr lvl="0"/>
            <a:r>
              <a:rPr lang="es-ES" sz="1200" b="0" kern="1200" dirty="0">
                <a:solidFill>
                  <a:schemeClr val="tx1"/>
                </a:solidFill>
                <a:effectLst/>
                <a:latin typeface="Gill Sans" charset="0"/>
                <a:ea typeface="+mn-ea"/>
                <a:cs typeface="+mn-cs"/>
              </a:rPr>
              <a:t>En este caso, y tras la revisión que se ha hecho de los resultados, podemos ver que la funcionalidad ha obtenido un resultado del 56% por lo que estaríamos ante un paciente con un raquis cervical cuya movilidad está alterada, por una amplitud de movimiento disminuida de forma generalizada y una ejecución muy lenta. </a:t>
            </a:r>
          </a:p>
          <a:p>
            <a:r>
              <a:rPr lang="es-ES" sz="1200" b="0" kern="1200" dirty="0">
                <a:solidFill>
                  <a:schemeClr val="tx1"/>
                </a:solidFill>
                <a:effectLst/>
                <a:latin typeface="Gill Sans" charset="0"/>
                <a:ea typeface="+mn-ea"/>
                <a:cs typeface="+mn-cs"/>
              </a:rPr>
              <a:t> </a:t>
            </a:r>
            <a:endParaRPr lang="es-ES" b="0" dirty="0">
              <a:effectLst/>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3099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Revisamos ahora los resultados de un caso clínico con patología lumbar valorado con pruebas biomecánicas.</a:t>
            </a:r>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63190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r>
              <a:rPr lang="es-ES" sz="1200" kern="1200" dirty="0">
                <a:solidFill>
                  <a:schemeClr val="tx1"/>
                </a:solidFill>
                <a:effectLst/>
                <a:latin typeface="Gill Sans" charset="0"/>
                <a:ea typeface="+mn-ea"/>
                <a:cs typeface="+mn-cs"/>
              </a:rPr>
              <a:t>Esta prueba analiza cinética y cinemáticamente el movimiento de la columna lumbar en actividades sencillas para detectar movimientos anómalos o no funcionales, secundarios a un cuadro doloroso lumbar. La aplicación informática para la valoración que se ha utilizado es </a:t>
            </a:r>
            <a:r>
              <a:rPr lang="es-ES" sz="1200" b="1" kern="1200" dirty="0" err="1">
                <a:solidFill>
                  <a:schemeClr val="tx1"/>
                </a:solidFill>
                <a:effectLst/>
                <a:latin typeface="Gill Sans" charset="0"/>
                <a:ea typeface="+mn-ea"/>
                <a:cs typeface="+mn-cs"/>
              </a:rPr>
              <a:t>NedLumbar</a:t>
            </a:r>
            <a:r>
              <a:rPr lang="es-ES" sz="1200" b="1" kern="1200" dirty="0">
                <a:solidFill>
                  <a:schemeClr val="tx1"/>
                </a:solidFill>
                <a:effectLst/>
                <a:latin typeface="Gill Sans" charset="0"/>
                <a:ea typeface="+mn-ea"/>
                <a:cs typeface="+mn-cs"/>
              </a:rPr>
              <a:t>/IBV</a:t>
            </a:r>
            <a:r>
              <a:rPr lang="es-ES" sz="1200" kern="1200" dirty="0">
                <a:solidFill>
                  <a:schemeClr val="tx1"/>
                </a:solidFill>
                <a:effectLst/>
                <a:latin typeface="Gill Sans" charset="0"/>
                <a:ea typeface="+mn-ea"/>
                <a:cs typeface="+mn-cs"/>
              </a:rPr>
              <a:t> y la técnica de registro utilizada es la fotogrametría 3D y las plataformas dinamométricas de fuerza. Para llevar a cabo la valoración, </a:t>
            </a:r>
            <a:r>
              <a:rPr lang="es-ES" sz="1200" kern="1200" dirty="0" err="1">
                <a:solidFill>
                  <a:schemeClr val="tx1"/>
                </a:solidFill>
                <a:effectLst/>
                <a:latin typeface="Gill Sans" charset="0"/>
                <a:ea typeface="+mn-ea"/>
                <a:cs typeface="+mn-cs"/>
              </a:rPr>
              <a:t>Nedlumbar</a:t>
            </a:r>
            <a:r>
              <a:rPr lang="es-ES" sz="1200" kern="1200" dirty="0">
                <a:solidFill>
                  <a:schemeClr val="tx1"/>
                </a:solidFill>
                <a:effectLst/>
                <a:latin typeface="Gill Sans" charset="0"/>
                <a:ea typeface="+mn-ea"/>
                <a:cs typeface="+mn-cs"/>
              </a:rPr>
              <a:t>/IBV compara los parámetros obtenidos con los de un grupo de sujetos comparable a las características del paciente (bases de datos integradas por normales y patológicos, segmentadas por edad y género).</a:t>
            </a:r>
          </a:p>
          <a:p>
            <a:pPr marL="0" marR="0" lvl="0" indent="0" algn="l" defTabSz="914400" rtl="0" eaLnBrk="0" fontAlgn="base" latinLnBrk="0" hangingPunct="0">
              <a:lnSpc>
                <a:spcPct val="100000"/>
              </a:lnSpc>
              <a:spcBef>
                <a:spcPct val="0"/>
              </a:spcBef>
              <a:spcAft>
                <a:spcPct val="0"/>
              </a:spcAft>
              <a:buClrTx/>
              <a:buSzTx/>
              <a:buFontTx/>
              <a:buNone/>
              <a:tabLst/>
              <a:defRPr/>
            </a:pPr>
            <a:endParaRPr lang="es-ES" sz="1200" kern="1200" dirty="0">
              <a:solidFill>
                <a:schemeClr val="tx1"/>
              </a:solidFill>
              <a:effectLst/>
              <a:latin typeface="Gill Sans"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s-ES" sz="1200" b="0" dirty="0"/>
              <a:t>Al final, el estudio de la actividad queda resumida en un índice funcional. Si el resultado de este índice es mayor del 90% la capacidad de la persona valorada en realizar la actividad entra dentro de la normalidad</a:t>
            </a:r>
            <a:endParaRPr lang="es-ES" sz="1200" kern="1200" dirty="0">
              <a:solidFill>
                <a:schemeClr val="tx1"/>
              </a:solidFill>
              <a:effectLst/>
              <a:latin typeface="Gill Sans" charset="0"/>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36936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dirty="0"/>
              <a:t>En esta pantalla se muestran los resultados numéricos y gráficos del análisis biomecánico de la actividad levantarse de una silla. </a:t>
            </a:r>
          </a:p>
          <a:p>
            <a:pPr algn="just"/>
            <a:r>
              <a:rPr lang="es-ES" dirty="0"/>
              <a:t>Nos fijaremos en algunos de los parámetros como son tiempo de ejecución de la actividad, fuerza de reacción, velocidad y aceleración angular de tronco, repetibilidad en la realización del gesto y finalizaremos con un índice que resume la funcionalidad global, al igual que los índices que hemos visto en las escalas funcionales . </a:t>
            </a:r>
          </a:p>
          <a:p>
            <a:pPr marL="171450" indent="-171450" algn="just">
              <a:buFont typeface="Arial" panose="020B0604020202020204" pitchFamily="34" charset="0"/>
              <a:buChar char="•"/>
            </a:pPr>
            <a:r>
              <a:rPr lang="es-ES" dirty="0"/>
              <a:t>El tiempo utilizado en la ejecución de la actividad ha sido de 4.9s, valor que al comparar con datos de normalidad que sirven de referencia indica que es muy elevado (se encuentra por debajo del 90% que es el límite que se considera de normalidad en este sistema de valoración). Esto significa que la persona valorada ejecuta la actividad muy lentamente. Movimientos lentos están relacionados con dolor. </a:t>
            </a:r>
          </a:p>
          <a:p>
            <a:pPr marL="171450" indent="-171450" algn="just">
              <a:buFont typeface="Arial" panose="020B0604020202020204" pitchFamily="34" charset="0"/>
              <a:buChar char="•"/>
            </a:pPr>
            <a:r>
              <a:rPr lang="es-ES" dirty="0"/>
              <a:t>Otros parámetros interesantes en el análisis de esta actividad, y dentro de la patología de columna, son la fuerza vertical máxima y la asimetría de fuerzas. En este caso, el paciente se está levantando con dificultad en el impulso (observar el inicio de la pendiente de la curva de la fuerza de reacción). Esta </a:t>
            </a:r>
            <a:r>
              <a:rPr lang="es-ES" dirty="0" err="1"/>
              <a:t>horizontalización</a:t>
            </a:r>
            <a:r>
              <a:rPr lang="es-ES" dirty="0"/>
              <a:t> de la curva, indica dificultad en la ejecución del gesto. Destacar también que hay una asimetría importante de fuerza (78% de normalidad), con lo que se levanta realizando un apoyo o carga mayor en miembro inferior izquierdo. Este resultado puede estar relacionado con irradiación del dolor a pierna derecha.</a:t>
            </a:r>
          </a:p>
          <a:p>
            <a:pPr marL="171450" indent="-171450" algn="just">
              <a:buFont typeface="Arial" panose="020B0604020202020204" pitchFamily="34" charset="0"/>
              <a:buChar char="•"/>
            </a:pPr>
            <a:r>
              <a:rPr lang="es-ES" dirty="0"/>
              <a:t>Con respecto a los resultados que hacen referencia a la velocidad y aceleración angular de tronco durante el movimiento, todos se encuentran fuera de los datos que se consideran como de referencia de la normalidad, fundamentalmente en la fase final del gesto (fase de extensión en la que pasa de cargar su peso corporal de la silla a ambos miembros inferiores). Estos resultados significan que el movimiento realizado por la columna es lento fundamentalmente en su fase de extensión. </a:t>
            </a:r>
          </a:p>
          <a:p>
            <a:pPr marL="171450" indent="-171450" algn="just">
              <a:buFont typeface="Arial" panose="020B0604020202020204" pitchFamily="34" charset="0"/>
              <a:buChar char="•"/>
            </a:pPr>
            <a:r>
              <a:rPr lang="es-ES" dirty="0"/>
              <a:t>La repetibilidad del gesto también ha sido buena y compatible con un patrón de movimiento de una persona con dolor. </a:t>
            </a:r>
          </a:p>
          <a:p>
            <a:pPr marL="171450" indent="-171450" algn="just">
              <a:buFont typeface="Arial" panose="020B0604020202020204" pitchFamily="34" charset="0"/>
              <a:buChar char="•"/>
            </a:pPr>
            <a:r>
              <a:rPr lang="es-ES" dirty="0"/>
              <a:t>La información final que muestra el sistema de valoración </a:t>
            </a:r>
            <a:r>
              <a:rPr lang="es-ES" sz="1200" b="0" kern="1200" dirty="0" err="1">
                <a:solidFill>
                  <a:schemeClr val="tx1"/>
                </a:solidFill>
                <a:effectLst/>
                <a:latin typeface="Gill Sans" charset="0"/>
                <a:ea typeface="+mn-ea"/>
                <a:cs typeface="+mn-cs"/>
              </a:rPr>
              <a:t>NedLumbar</a:t>
            </a:r>
            <a:r>
              <a:rPr lang="es-ES" sz="1200" b="0" kern="1200" dirty="0">
                <a:solidFill>
                  <a:schemeClr val="tx1"/>
                </a:solidFill>
                <a:effectLst/>
                <a:latin typeface="Gill Sans" charset="0"/>
                <a:ea typeface="+mn-ea"/>
                <a:cs typeface="+mn-cs"/>
              </a:rPr>
              <a:t>/IBV como resultado global del análisis de la actividad, es a través de un índice. El índice de normalidad es aquel que informa de la funcionalidad del paciente con respecto a su movilidad en la realización de esta actividad .Se considera funcionalidad alterada cuando este resultado se encuentra por debajo del 90%. En este caso el índice de funcionalidad (Valoración Global) ha obtenido un resultado del 71%, por lo que estaríamos ante un paciente con una funcionalidad alterada en la ejecución de esta actividad y por los datos encontrados, el patrón de movimiento ejecutado sería compatible a una alteración por dolor lumbar.  </a:t>
            </a:r>
          </a:p>
          <a:p>
            <a:r>
              <a:rPr lang="es-ES" sz="1200" b="0" kern="1200" dirty="0">
                <a:solidFill>
                  <a:schemeClr val="tx1"/>
                </a:solidFill>
                <a:effectLst/>
                <a:latin typeface="Gill Sans" charset="0"/>
                <a:ea typeface="+mn-ea"/>
                <a:cs typeface="+mn-cs"/>
              </a:rPr>
              <a:t> </a:t>
            </a:r>
            <a:endParaRPr lang="es-ES" b="0" dirty="0">
              <a:effectLst/>
            </a:endParaRP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43705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esta pantalla se muestran los resultados numéricos y gráficos del análisis biomecánico de la actividad levantar un peso. Si nos fijamos en los parámetros comentados en la diapositiva anterior (tiempo de ejecución, fuerza vertical máxima, asimetría de fuerzas, velocidades y aceleración angular) los resultados son los siguientes:</a:t>
            </a:r>
          </a:p>
          <a:p>
            <a:pPr marL="171450" indent="-171450">
              <a:buFont typeface="Arial" panose="020B0604020202020204" pitchFamily="34" charset="0"/>
              <a:buChar char="•"/>
            </a:pPr>
            <a:r>
              <a:rPr lang="es-ES" dirty="0"/>
              <a:t>El tiempo utilizado en la ejecución de la actividad ha sido elevado para los dos pesos levantados, y además aumenta (es más lento) al aumentar la carga que levanta. En los dos se encuentra alejado de la normalidad con un 48 y 42% de normalidad. Movimientos lentos están relacionados con dolor, y además, en este caso no puede levantar la carga máxima del protocolo aplicado. </a:t>
            </a:r>
          </a:p>
          <a:p>
            <a:pPr marL="171450" indent="-171450">
              <a:buFont typeface="Arial" panose="020B0604020202020204" pitchFamily="34" charset="0"/>
              <a:buChar char="•"/>
            </a:pPr>
            <a:r>
              <a:rPr lang="es-ES" dirty="0"/>
              <a:t>A nivel de la fuerza de reacción el paciente está levantando con dificultad el peso. La fuerza máxima vertical está disminuida en comparación con valores normales y, aunque no hay una asimetría, sigue cargando más en el lado izquierdo, coherente con el resultado de la prueba anterior. </a:t>
            </a:r>
          </a:p>
          <a:p>
            <a:pPr marL="171450" indent="-171450">
              <a:buFont typeface="Arial" panose="020B0604020202020204" pitchFamily="34" charset="0"/>
              <a:buChar char="•"/>
            </a:pPr>
            <a:r>
              <a:rPr lang="es-ES" dirty="0"/>
              <a:t>Con respecto a los resultados que hacen referencia a la velocidad y aceleración angular de tronco durante el movimiento, todos se encuentran fuera de la referencia de normalidad, fundamentalmente en la fase final del gesto (fase de levantamiento del la carda). Estos resultados significan que el movimiento realizado por la columna es lento y controlado en todo el gesto y además, empeora claramente al aumentar el peso manipulado. </a:t>
            </a:r>
          </a:p>
          <a:p>
            <a:pPr marL="171450" indent="-171450">
              <a:buFont typeface="Arial" panose="020B0604020202020204" pitchFamily="34" charset="0"/>
              <a:buChar char="•"/>
            </a:pPr>
            <a:r>
              <a:rPr lang="es-ES" dirty="0"/>
              <a:t>La repetibilidad del gesto también ha sido buena y compatible con un patrón de movimiento de una persona con dolor. </a:t>
            </a:r>
          </a:p>
          <a:p>
            <a:pPr marL="171450" indent="-171450">
              <a:buFont typeface="Arial" panose="020B0604020202020204" pitchFamily="34" charset="0"/>
              <a:buChar char="•"/>
            </a:pPr>
            <a:r>
              <a:rPr lang="es-ES" dirty="0"/>
              <a:t>En general, en todos los datos se objetiva un empeoramiento con respecto al mismo movimiento pero con carga menor.</a:t>
            </a:r>
          </a:p>
          <a:p>
            <a:pPr marL="171450" indent="-171450">
              <a:buFont typeface="Arial" panose="020B0604020202020204" pitchFamily="34" charset="0"/>
              <a:buChar char="•"/>
            </a:pPr>
            <a:r>
              <a:rPr lang="es-ES" dirty="0"/>
              <a:t>La información final que muestra el sistema de valoración </a:t>
            </a:r>
            <a:r>
              <a:rPr lang="es-ES" sz="1200" b="0" kern="1200" dirty="0" err="1">
                <a:solidFill>
                  <a:schemeClr val="tx1"/>
                </a:solidFill>
                <a:effectLst/>
                <a:latin typeface="Gill Sans" charset="0"/>
                <a:ea typeface="+mn-ea"/>
                <a:cs typeface="+mn-cs"/>
              </a:rPr>
              <a:t>NedLumbar</a:t>
            </a:r>
            <a:r>
              <a:rPr lang="es-ES" sz="1200" b="0" kern="1200" dirty="0">
                <a:solidFill>
                  <a:schemeClr val="tx1"/>
                </a:solidFill>
                <a:effectLst/>
                <a:latin typeface="Gill Sans" charset="0"/>
                <a:ea typeface="+mn-ea"/>
                <a:cs typeface="+mn-cs"/>
              </a:rPr>
              <a:t>/IBV como resultado global del análisis de la actividad, indica con un resultado del 65%, que estaríamos ante un paciente con una funcionalidad alterada en la ejecución de esta actividad y por los datos encontrados, el patrón de movimiento ejecutado sería compatible a una alteración por dolor lumbar. </a:t>
            </a:r>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60074-FDDF-4DBC-B33D-F184AF9FAA9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8735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obrazu slajdu 1">
            <a:extLst>
              <a:ext uri="{FF2B5EF4-FFF2-40B4-BE49-F238E27FC236}">
                <a16:creationId xmlns:a16="http://schemas.microsoft.com/office/drawing/2014/main" id="{CE8F2554-130F-48AA-987F-1BF7F5359183}"/>
              </a:ext>
            </a:extLst>
          </p:cNvPr>
          <p:cNvSpPr>
            <a:spLocks noGrp="1" noRot="1" noChangeAspect="1" noChangeArrowheads="1" noTextEdit="1"/>
          </p:cNvSpPr>
          <p:nvPr>
            <p:ph type="sldImg"/>
          </p:nvPr>
        </p:nvSpPr>
        <p:spPr>
          <a:ln/>
        </p:spPr>
      </p:sp>
      <p:sp>
        <p:nvSpPr>
          <p:cNvPr id="15363" name="Symbol zastępczy notatek 2">
            <a:extLst>
              <a:ext uri="{FF2B5EF4-FFF2-40B4-BE49-F238E27FC236}">
                <a16:creationId xmlns:a16="http://schemas.microsoft.com/office/drawing/2014/main" id="{9F5C067B-2F72-45A2-BC3B-24F5609AF6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pl-PL" dirty="0"/>
              <a:t>Para esto, la unidad didáctica cuenta con material teórico sobre los diferentes </a:t>
            </a:r>
            <a:r>
              <a:rPr lang="es-ES" altLang="pl-PL"/>
              <a:t>conceptos: </a:t>
            </a:r>
            <a:endParaRPr lang="es-ES" altLang="pl-PL" dirty="0"/>
          </a:p>
          <a:p>
            <a:pPr marL="342900" indent="-342900">
              <a:buFont typeface="Arial" panose="020B0604020202020204" pitchFamily="34" charset="0"/>
              <a:buChar char="•"/>
              <a:defRPr/>
            </a:pPr>
            <a:r>
              <a:rPr lang="es-ES" sz="1200" b="0" dirty="0">
                <a:solidFill>
                  <a:schemeClr val="accent2">
                    <a:lumMod val="75000"/>
                  </a:schemeClr>
                </a:solidFill>
              </a:rPr>
              <a:t>Resultados patológicos en valoración de columna cervical a través del análisis del movimiento y de la fuerza cervical</a:t>
            </a:r>
            <a:r>
              <a:rPr lang="pl-PL" sz="1200" b="0" dirty="0">
                <a:solidFill>
                  <a:schemeClr val="accent2">
                    <a:lumMod val="75000"/>
                  </a:schemeClr>
                </a:solidFill>
              </a:rPr>
              <a:t>	</a:t>
            </a:r>
          </a:p>
          <a:p>
            <a:pPr marL="342900" indent="-342900">
              <a:buFont typeface="Arial" panose="020B0604020202020204" pitchFamily="34" charset="0"/>
              <a:buChar char="•"/>
              <a:defRPr/>
            </a:pPr>
            <a:r>
              <a:rPr lang="es-ES" sz="1200" b="0" dirty="0">
                <a:solidFill>
                  <a:schemeClr val="accent2">
                    <a:lumMod val="75000"/>
                  </a:schemeClr>
                </a:solidFill>
              </a:rPr>
              <a:t>Resultados patológicos en valoración de columna lumbar a través de la valoración de fuerza, de movilidad, actividad muscular y análisis de actividades de la vida diaria.</a:t>
            </a:r>
          </a:p>
          <a:p>
            <a:pPr marL="342900" indent="-342900">
              <a:buFont typeface="Arial" panose="020B0604020202020204" pitchFamily="34" charset="0"/>
              <a:buChar char="•"/>
              <a:defRPr/>
            </a:pPr>
            <a:r>
              <a:rPr lang="es-ES" sz="1200" b="0" dirty="0">
                <a:solidFill>
                  <a:schemeClr val="accent2">
                    <a:lumMod val="75000"/>
                  </a:schemeClr>
                </a:solidFill>
              </a:rPr>
              <a:t>Se muestran y comentan los resultados de un caso clínico cervical trabajado previamente por los alumnos</a:t>
            </a:r>
          </a:p>
          <a:p>
            <a:pPr marL="342900" indent="-342900">
              <a:buFont typeface="Arial" panose="020B0604020202020204" pitchFamily="34" charset="0"/>
              <a:buChar char="•"/>
              <a:defRPr/>
            </a:pPr>
            <a:r>
              <a:rPr lang="es-ES" sz="1200" b="0" dirty="0">
                <a:solidFill>
                  <a:schemeClr val="accent2">
                    <a:lumMod val="75000"/>
                  </a:schemeClr>
                </a:solidFill>
              </a:rPr>
              <a:t>Y se finalizará presentando y comentando los resultados de un caso clínico por dolor lumbar que será trabajado previamente por los alumnos.</a:t>
            </a:r>
          </a:p>
          <a:p>
            <a:pPr marL="0" indent="0">
              <a:buFont typeface="Arial" panose="020B0604020202020204" pitchFamily="34" charset="0"/>
              <a:buNone/>
              <a:defRPr/>
            </a:pPr>
            <a:r>
              <a:rPr lang="es-ES" sz="1200" b="0" dirty="0">
                <a:solidFill>
                  <a:schemeClr val="accent2">
                    <a:lumMod val="75000"/>
                  </a:schemeClr>
                </a:solidFill>
              </a:rPr>
              <a:t>Se finaliza la unidad didáctica destacando las ideas más importantes</a:t>
            </a:r>
            <a:endParaRPr lang="pl-PL" sz="1200" b="0" dirty="0">
              <a:solidFill>
                <a:schemeClr val="accent2">
                  <a:lumMod val="75000"/>
                </a:schemeClr>
              </a:solidFill>
            </a:endParaRPr>
          </a:p>
          <a:p>
            <a:pPr eaLnBrk="1" hangingPunct="1"/>
            <a:endParaRPr lang="es-ES" altLang="pl-PL" dirty="0"/>
          </a:p>
          <a:p>
            <a:pPr eaLnBrk="1" hangingPunct="1"/>
            <a:endParaRPr lang="es-ES" altLang="pl-PL" dirty="0"/>
          </a:p>
          <a:p>
            <a:pPr eaLnBrk="1" hangingPunct="1"/>
            <a:endParaRPr lang="es-ES" altLang="pl-PL" dirty="0"/>
          </a:p>
          <a:p>
            <a:pPr eaLnBrk="1" hangingPunct="1"/>
            <a:endParaRPr lang="es-ES" altLang="pl-PL" dirty="0"/>
          </a:p>
          <a:p>
            <a:pPr eaLnBrk="1" hangingPunct="1"/>
            <a:endParaRPr lang="pl-PL" altLang="pl-PL" dirty="0"/>
          </a:p>
        </p:txBody>
      </p:sp>
      <p:sp>
        <p:nvSpPr>
          <p:cNvPr id="15364" name="Symbol zastępczy numeru slajdu 3">
            <a:extLst>
              <a:ext uri="{FF2B5EF4-FFF2-40B4-BE49-F238E27FC236}">
                <a16:creationId xmlns:a16="http://schemas.microsoft.com/office/drawing/2014/main" id="{DC2E4FCC-53D6-47B3-8A1B-96C1E3EC33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960717B-278A-4296-87D0-F52E86183D74}" type="slidenum">
              <a:rPr kumimoji="0" lang="pl-PL" altLang="pl-PL" sz="1200" b="0" i="0" u="none" strike="noStrike" kern="1200" cap="none" spc="0" normalizeH="0" baseline="0" noProof="0" smtClean="0">
                <a:ln>
                  <a:noFill/>
                </a:ln>
                <a:solidFill>
                  <a:srgbClr val="000000"/>
                </a:solidFill>
                <a:effectLst/>
                <a:uLnTx/>
                <a:uFillTx/>
                <a:latin typeface="Gill Sans"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pl-PL" altLang="pl-PL" sz="1200" b="0" i="0" u="none" strike="noStrike" kern="1200" cap="none" spc="0" normalizeH="0" baseline="0" noProof="0">
              <a:ln>
                <a:noFill/>
              </a:ln>
              <a:solidFill>
                <a:srgbClr val="000000"/>
              </a:solidFill>
              <a:effectLst/>
              <a:uLnTx/>
              <a:uFillTx/>
              <a:latin typeface="Gill Sans"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82126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Los alumnos deben leer e interpretar los resultados que encuentran en el caso clínico que se les entrega en un documento.</a:t>
            </a:r>
          </a:p>
          <a:p>
            <a:r>
              <a:rPr lang="es-ES" dirty="0"/>
              <a:t>Para realizar la interpretación de los resultados, los alumnos seguirán la guía de preguntas que se muestran en la siguiente diapositiva.</a:t>
            </a:r>
          </a:p>
          <a:p>
            <a:r>
              <a:rPr lang="es-ES" dirty="0"/>
              <a:t>Los alumnos, guiados por el profesor, pondrán en común los resultados comentados.</a:t>
            </a:r>
          </a:p>
          <a:p>
            <a:r>
              <a:rPr lang="es-ES" dirty="0"/>
              <a:t>Este actividad puede ser realizada de forma individual u organizando grupos en clase.</a:t>
            </a:r>
          </a:p>
          <a:p>
            <a:r>
              <a:rPr lang="es-ES" dirty="0"/>
              <a:t>El profesor dispone de las respuestas.</a:t>
            </a:r>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92128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Los alumnos, tras la lectura revisión del caso clínico que se les proporciona, buscarán la respuesta a estas preguntas para posteriormente ponerlas en común con el profesor y el resto de la clase.</a:t>
            </a:r>
          </a:p>
          <a:p>
            <a:endParaRPr lang="es-ES" dirty="0"/>
          </a:p>
          <a:p>
            <a:r>
              <a:rPr lang="es-ES" dirty="0"/>
              <a:t>El profesor puede adoptar una metodología online tipo </a:t>
            </a:r>
            <a:r>
              <a:rPr lang="es-ES" dirty="0" err="1"/>
              <a:t>Kahoot</a:t>
            </a:r>
            <a:r>
              <a:rPr lang="es-ES" dirty="0"/>
              <a:t> para recoger las respuestas</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2336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profesor puede utilizar una metodología tipo </a:t>
            </a:r>
            <a:r>
              <a:rPr lang="es-ES" dirty="0" err="1"/>
              <a:t>Kahoot</a:t>
            </a:r>
            <a:r>
              <a:rPr lang="es-ES" dirty="0"/>
              <a:t> para recoger las respuestas de sus alumnos. </a:t>
            </a:r>
          </a:p>
          <a:p>
            <a:r>
              <a:rPr lang="es-ES" dirty="0"/>
              <a:t>La respuesta válida se muestra en rojo. Las respuestas de los alumnos deben ir en este sentido.</a:t>
            </a:r>
          </a:p>
          <a:p>
            <a:r>
              <a:rPr lang="es-ES" dirty="0"/>
              <a:t>El profesor tiene disponible el mismo documento caso clínico que se les presenta a los alumnos pero con un apartado de interpretación de resultados que le asiste en la actividad de discusión del caso con los alumnos.</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85493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Sí</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24</a:t>
            </a:fld>
            <a:endParaRPr lang="pl-PL" altLang="pl-PL"/>
          </a:p>
        </p:txBody>
      </p:sp>
    </p:spTree>
    <p:extLst>
      <p:ext uri="{BB962C8B-B14F-4D97-AF65-F5344CB8AC3E}">
        <p14:creationId xmlns:p14="http://schemas.microsoft.com/office/powerpoint/2010/main" val="451148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Flexión.</a:t>
            </a:r>
          </a:p>
          <a:p>
            <a:r>
              <a:rPr lang="es-ES" dirty="0"/>
              <a:t>Todos están limitados, siendo el más limitado la flexión</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25</a:t>
            </a:fld>
            <a:endParaRPr lang="pl-PL" altLang="pl-PL"/>
          </a:p>
        </p:txBody>
      </p:sp>
    </p:spTree>
    <p:extLst>
      <p:ext uri="{BB962C8B-B14F-4D97-AF65-F5344CB8AC3E}">
        <p14:creationId xmlns:p14="http://schemas.microsoft.com/office/powerpoint/2010/main" val="3115398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No. </a:t>
            </a:r>
          </a:p>
          <a:p>
            <a:r>
              <a:rPr lang="es-ES" dirty="0"/>
              <a:t>La velocidad es muy lenta. Está muy alejada del patrón de referencia tanto en la flexión como en la extensión</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26</a:t>
            </a:fld>
            <a:endParaRPr lang="pl-PL" altLang="pl-PL"/>
          </a:p>
        </p:txBody>
      </p:sp>
    </p:spTree>
    <p:extLst>
      <p:ext uri="{BB962C8B-B14F-4D97-AF65-F5344CB8AC3E}">
        <p14:creationId xmlns:p14="http://schemas.microsoft.com/office/powerpoint/2010/main" val="3150476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No. </a:t>
            </a:r>
          </a:p>
          <a:p>
            <a:r>
              <a:rPr lang="es-ES" dirty="0"/>
              <a:t>La limitación es generalizada, y en los movimientos laterales como las rotaciones y las flexiones laterales, no existen diferencias muy importantes.</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27</a:t>
            </a:fld>
            <a:endParaRPr lang="pl-PL" altLang="pl-PL"/>
          </a:p>
        </p:txBody>
      </p:sp>
    </p:spTree>
    <p:extLst>
      <p:ext uri="{BB962C8B-B14F-4D97-AF65-F5344CB8AC3E}">
        <p14:creationId xmlns:p14="http://schemas.microsoft.com/office/powerpoint/2010/main" val="2860392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SI.</a:t>
            </a:r>
          </a:p>
          <a:p>
            <a:r>
              <a:rPr lang="es-ES" dirty="0"/>
              <a:t>El patrón de movimiento (velocidad y amplitud) es bastante similar.</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93480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Si.</a:t>
            </a:r>
          </a:p>
          <a:p>
            <a:r>
              <a:rPr lang="es-ES" dirty="0"/>
              <a:t>Claramente se ve que tanto la movilidad como la velocidad ha aumentado.  </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2205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dirty="0"/>
              <a:t>Los alumnos, tras la lectura revisión del caso clínico presentado, buscarán la respuesta a estas preguntas para posteriormente ponerlas en común con el profesor y el resto de la clase.</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90143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dirty="0"/>
              <a:t>Para comprender los resultados es recomendable seguir cada uno de los apartados destacados en la diapositiva para comentarlos en clase con los alumnos.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¿Cuál puede ser el equipo de medida utilizado?</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¿Podemos clasificar este registro en algún tipo de análisis?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¿Qué representa esta gráfica?</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¿Cómo interpretarías este resultado?</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28395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Los alumnos, tras la lectura revisión del caso clínico presentado, buscarán la respuesta a estas preguntas para posteriormente ponerlas en común con el profesor y el resto de la clase.</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99975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Si</a:t>
            </a:r>
          </a:p>
          <a:p>
            <a:endParaRPr lang="es-ES" dirty="0"/>
          </a:p>
          <a:p>
            <a:r>
              <a:rPr lang="es-ES" dirty="0"/>
              <a:t>En menos de 2 segundos se puede una persona sin  ningún tipo de problema levantarse de una silla. Y algo similar pasa al levantar un peso. Puedes fijarte en las gráficas que se te han entregado y que identifican lo que sería un intervalo de tiempo normal.</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79335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Si</a:t>
            </a:r>
          </a:p>
          <a:p>
            <a:endParaRPr lang="es-ES" dirty="0"/>
          </a:p>
          <a:p>
            <a:r>
              <a:rPr lang="es-ES" dirty="0"/>
              <a:t>Las oscilaciones que existen en la fuerza de reacción vertical al principio del levantamiento.</a:t>
            </a:r>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60049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NO</a:t>
            </a:r>
          </a:p>
          <a:p>
            <a:endParaRPr lang="es-ES" dirty="0"/>
          </a:p>
          <a:p>
            <a:r>
              <a:rPr lang="es-ES" dirty="0"/>
              <a:t>Al compararla con los valores de referencia, los resultados están limitados. Velocidad baja al flexionarse para levantar un peso</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34</a:t>
            </a:fld>
            <a:endParaRPr lang="pl-PL" altLang="pl-PL"/>
          </a:p>
        </p:txBody>
      </p:sp>
    </p:spTree>
    <p:extLst>
      <p:ext uri="{BB962C8B-B14F-4D97-AF65-F5344CB8AC3E}">
        <p14:creationId xmlns:p14="http://schemas.microsoft.com/office/powerpoint/2010/main" val="38588976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SI</a:t>
            </a:r>
          </a:p>
          <a:p>
            <a:endParaRPr lang="es-ES" dirty="0"/>
          </a:p>
          <a:p>
            <a:r>
              <a:rPr lang="es-ES" dirty="0"/>
              <a:t>El apoyo en miembro inferior derecho (Fz1) es menor que el izquierdo</a:t>
            </a:r>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35</a:t>
            </a:fld>
            <a:endParaRPr lang="pl-PL" altLang="pl-PL"/>
          </a:p>
        </p:txBody>
      </p:sp>
    </p:spTree>
    <p:extLst>
      <p:ext uri="{BB962C8B-B14F-4D97-AF65-F5344CB8AC3E}">
        <p14:creationId xmlns:p14="http://schemas.microsoft.com/office/powerpoint/2010/main" val="41202558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 pregunta queda abierta a un foro de discusión. Los alumnos deberán comentar el por qué piensan que ha mejorado, justificando sus respuestas,</a:t>
            </a: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36</a:t>
            </a:fld>
            <a:endParaRPr lang="pl-PL" altLang="pl-PL"/>
          </a:p>
        </p:txBody>
      </p:sp>
    </p:spTree>
    <p:extLst>
      <p:ext uri="{BB962C8B-B14F-4D97-AF65-F5344CB8AC3E}">
        <p14:creationId xmlns:p14="http://schemas.microsoft.com/office/powerpoint/2010/main" val="17977715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 sz="1200" kern="1200" dirty="0">
                <a:solidFill>
                  <a:schemeClr val="tx1"/>
                </a:solidFill>
                <a:effectLst/>
                <a:latin typeface="Gill Sans" charset="0"/>
                <a:ea typeface="+mn-ea"/>
                <a:cs typeface="+mn-cs"/>
              </a:rPr>
              <a:t>Para finalizar el tema acabar destacando las ideas claves del presente tema son las siguientes:</a:t>
            </a:r>
          </a:p>
          <a:p>
            <a:pPr marL="171450" lvl="0" indent="-171450">
              <a:buFont typeface="Arial" panose="020B0604020202020204" pitchFamily="34" charset="0"/>
              <a:buChar char="•"/>
            </a:pPr>
            <a:r>
              <a:rPr lang="pl-PL" sz="1200" kern="1200" dirty="0">
                <a:solidFill>
                  <a:schemeClr val="tx1"/>
                </a:solidFill>
                <a:effectLst/>
                <a:latin typeface="Gill Sans" charset="0"/>
                <a:ea typeface="+mn-ea"/>
                <a:cs typeface="+mn-cs"/>
              </a:rPr>
              <a:t>El dolor de columna tiene una elevada prevalencia en el ámbito clínico y, con frecuencia, ocasiona una alteración en la movilidad de la misma.</a:t>
            </a:r>
            <a:endParaRPr lang="es-ES" sz="1200" kern="1200" dirty="0">
              <a:solidFill>
                <a:schemeClr val="tx1"/>
              </a:solidFill>
              <a:effectLst/>
              <a:latin typeface="Gill Sans" charset="0"/>
              <a:ea typeface="+mn-ea"/>
              <a:cs typeface="+mn-cs"/>
            </a:endParaRPr>
          </a:p>
          <a:p>
            <a:pPr marL="171450" lvl="0" indent="-171450">
              <a:buFont typeface="Arial" panose="020B0604020202020204" pitchFamily="34" charset="0"/>
              <a:buChar char="•"/>
            </a:pPr>
            <a:r>
              <a:rPr lang="pl-PL" sz="1200" kern="1200" dirty="0">
                <a:solidFill>
                  <a:schemeClr val="tx1"/>
                </a:solidFill>
                <a:effectLst/>
                <a:latin typeface="Gill Sans" charset="0"/>
                <a:ea typeface="+mn-ea"/>
                <a:cs typeface="+mn-cs"/>
              </a:rPr>
              <a:t>Las técnicas de análisis biomecánico que permiten conocer la fuerza y movilidad de columna aportan información objetiva sobres su funcionalidad,</a:t>
            </a:r>
            <a:endParaRPr lang="es-ES" sz="1200" kern="1200" dirty="0">
              <a:solidFill>
                <a:schemeClr val="tx1"/>
              </a:solidFill>
              <a:effectLst/>
              <a:latin typeface="Gill Sans" charset="0"/>
              <a:ea typeface="+mn-ea"/>
              <a:cs typeface="+mn-cs"/>
            </a:endParaRPr>
          </a:p>
          <a:p>
            <a:pPr marL="171450" lvl="0" indent="-171450">
              <a:buFont typeface="Arial" panose="020B0604020202020204" pitchFamily="34" charset="0"/>
              <a:buChar char="•"/>
            </a:pPr>
            <a:r>
              <a:rPr lang="pl-PL" sz="1200" kern="1200" dirty="0">
                <a:solidFill>
                  <a:schemeClr val="tx1"/>
                </a:solidFill>
                <a:effectLst/>
                <a:latin typeface="Gill Sans" charset="0"/>
                <a:ea typeface="+mn-ea"/>
                <a:cs typeface="+mn-cs"/>
              </a:rPr>
              <a:t>Tanto en la columna lumbar como en la cervical se pueden analizar la amplitud de movimiento con técnicas de análisis biomecánico. Los resultados frecuentemente encontrados en personas con dolor son las limitaciones de los rangos de movilidad.</a:t>
            </a:r>
            <a:endParaRPr lang="es-ES" sz="1200" kern="1200" dirty="0">
              <a:solidFill>
                <a:schemeClr val="tx1"/>
              </a:solidFill>
              <a:effectLst/>
              <a:latin typeface="Gill Sans" charset="0"/>
              <a:ea typeface="+mn-ea"/>
              <a:cs typeface="+mn-cs"/>
            </a:endParaRPr>
          </a:p>
          <a:p>
            <a:pPr marL="171450" lvl="0" indent="-171450">
              <a:buFont typeface="Arial" panose="020B0604020202020204" pitchFamily="34" charset="0"/>
              <a:buChar char="•"/>
            </a:pPr>
            <a:r>
              <a:rPr lang="pl-PL" sz="1200" kern="1200" dirty="0">
                <a:solidFill>
                  <a:schemeClr val="tx1"/>
                </a:solidFill>
                <a:effectLst/>
                <a:latin typeface="Gill Sans" charset="0"/>
                <a:ea typeface="+mn-ea"/>
                <a:cs typeface="+mn-cs"/>
              </a:rPr>
              <a:t>La fuerza también puede ser evaluada, fundamentalmente mediante isocinéticos en personas con dolor lumbar. Los resultados más habituales en este tipo de población es la disminucion de la fuerza junto con modificaciones en el ratio entre agonistas/antagonistas.</a:t>
            </a:r>
            <a:endParaRPr lang="es-ES" sz="1200" kern="1200" dirty="0">
              <a:solidFill>
                <a:schemeClr val="tx1"/>
              </a:solidFill>
              <a:effectLst/>
              <a:latin typeface="Gill Sans" charset="0"/>
              <a:ea typeface="+mn-ea"/>
              <a:cs typeface="+mn-cs"/>
            </a:endParaRPr>
          </a:p>
          <a:p>
            <a:pPr marL="171450" lvl="0" indent="-171450">
              <a:buFont typeface="Arial" panose="020B0604020202020204" pitchFamily="34" charset="0"/>
              <a:buChar char="•"/>
            </a:pPr>
            <a:r>
              <a:rPr lang="pl-PL" sz="1200" kern="1200" dirty="0">
                <a:solidFill>
                  <a:schemeClr val="tx1"/>
                </a:solidFill>
                <a:effectLst/>
                <a:latin typeface="Gill Sans" charset="0"/>
                <a:ea typeface="+mn-ea"/>
                <a:cs typeface="+mn-cs"/>
              </a:rPr>
              <a:t>Otra de las pruebas relacionadas con la actividad muscular en personas con dolor lumbar es el análisis flex-relax. Este test se suele encontrar alterado desapareciendo el fenómenos que se conoce como silencio mioeléctrico.</a:t>
            </a:r>
            <a:endParaRPr lang="es-ES" sz="1200" kern="1200" dirty="0">
              <a:solidFill>
                <a:schemeClr val="tx1"/>
              </a:solidFill>
              <a:effectLst/>
              <a:latin typeface="Gill Sans" charset="0"/>
              <a:ea typeface="+mn-ea"/>
              <a:cs typeface="+mn-cs"/>
            </a:endParaRPr>
          </a:p>
          <a:p>
            <a:pPr marL="171450" lvl="0" indent="-171450">
              <a:buFont typeface="Arial" panose="020B0604020202020204" pitchFamily="34" charset="0"/>
              <a:buChar char="•"/>
            </a:pPr>
            <a:r>
              <a:rPr lang="pl-PL" sz="1200" kern="1200" dirty="0">
                <a:solidFill>
                  <a:schemeClr val="tx1"/>
                </a:solidFill>
                <a:effectLst/>
                <a:latin typeface="Gill Sans" charset="0"/>
                <a:ea typeface="+mn-ea"/>
                <a:cs typeface="+mn-cs"/>
              </a:rPr>
              <a:t>También se puede valorar los patrones de movimiento en la ejecución de actividades de la vida diaria en personas con dolor lumbar. Con este análisis biomecánico se obtienen resultados que graduan la alteración funcional y además sirven de guía en el control evolutivo.</a:t>
            </a:r>
            <a:endParaRPr lang="es-ES" sz="1200" kern="1200" dirty="0">
              <a:solidFill>
                <a:schemeClr val="tx1"/>
              </a:solidFill>
              <a:effectLst/>
              <a:latin typeface="Gill Sans" charset="0"/>
              <a:ea typeface="+mn-ea"/>
              <a:cs typeface="+mn-cs"/>
            </a:endParaRPr>
          </a:p>
          <a:p>
            <a:pPr marL="171450" lvl="0" indent="-171450">
              <a:buFont typeface="Arial" panose="020B0604020202020204" pitchFamily="34" charset="0"/>
              <a:buChar char="•"/>
            </a:pPr>
            <a:r>
              <a:rPr lang="pl-PL" sz="1200" kern="1200" dirty="0">
                <a:solidFill>
                  <a:schemeClr val="tx1"/>
                </a:solidFill>
                <a:effectLst/>
                <a:latin typeface="Gill Sans" charset="0"/>
                <a:ea typeface="+mn-ea"/>
                <a:cs typeface="+mn-cs"/>
              </a:rPr>
              <a:t>Para realizar todas estas pruebas y obtener resultados fiables, los protocolos de medida deben estar muy estandarizados y tener un buen control de las técnicas de registro aplicadas.</a:t>
            </a:r>
            <a:endParaRPr lang="es-ES" sz="1200" kern="1200" dirty="0">
              <a:solidFill>
                <a:schemeClr val="tx1"/>
              </a:solidFill>
              <a:effectLst/>
              <a:latin typeface="Gill Sans" charset="0"/>
              <a:ea typeface="+mn-ea"/>
              <a:cs typeface="+mn-cs"/>
            </a:endParaRPr>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37</a:t>
            </a:fld>
            <a:endParaRPr lang="pl-PL" altLang="pl-PL"/>
          </a:p>
        </p:txBody>
      </p:sp>
    </p:spTree>
    <p:extLst>
      <p:ext uri="{BB962C8B-B14F-4D97-AF65-F5344CB8AC3E}">
        <p14:creationId xmlns:p14="http://schemas.microsoft.com/office/powerpoint/2010/main" val="1096660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dirty="0"/>
              <a:t>Para comprender los resultados es recomendable seguir cada uno de los apartados destacados en la diapositiva para comentarlos en clase con los alumnos.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¿Cuál puede ser el equipo de medida utilizado?</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¿Podemos clasificar este registro en algún tipo de análisis?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¿Qué representa esta gráfica?</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¿Cómo interpretarías este resultado?</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1459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dirty="0"/>
              <a:t>Para comprender los resultados es recomendable seguir cada uno de los apartados destacados en la diapositiva para comentarlos en clase con los alumnos.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¿Cuál puede ser el equipo de medida utilizado?</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¿Podemos clasificar este registro en algún tipo de análisis?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¿Qué representa esta gráfica?</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¿Cómo interpretarías este resultado?</a:t>
            </a:r>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82057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dirty="0"/>
              <a:t>Para comprender los resultados es recomendable seguir cada uno de los apartados destacados en la diapositiva para comentarlos en clase con los alumnos.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¿Cuál puede ser el equipo de medida utilizado?</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¿Podemos clasificar este registro en algún tipo de análisis?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¿Qué representa esta gráfica?</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¿Cómo interpretarías este resultado?</a:t>
            </a:r>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58492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dirty="0"/>
              <a:t>Para comprender los resultados es recomendable seguir cada uno de los apartados destacados en la diapositiva para comentarlos en clase con los alumnos.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¿Cuál puede ser el equipo de medida utilizado?</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¿Podemos clasificar este registro en algún tipo de análisis?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¿Qué representa esta gráfica?</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¿Cómo interpretarías este resultado?</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39555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dirty="0"/>
              <a:t>Para comprender los resultados es recomendable seguir cada uno de los apartados destacados en la diapositiva para comentarlos en clase con los alumnos.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¿Cuál puede ser el equipo de medida utilizado?</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¿Podemos clasificar este registro en algún tipo de análisis?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¿Qué representa esta gráfica?</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¿Cómo interpretarías este resultado?</a:t>
            </a:r>
          </a:p>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6E914C-D4D4-4E1B-A2D4-BEC8EAE69E5B}" type="slidenum">
              <a:rPr kumimoji="0" lang="pl-PL" altLang="pl-PL" sz="1200" b="0" i="0" u="none" strike="noStrike" kern="1200" cap="none" spc="0" normalizeH="0" baseline="0" noProof="0" smtClean="0">
                <a:ln>
                  <a:noFill/>
                </a:ln>
                <a:solidFill>
                  <a:srgbClr val="000000"/>
                </a:solidFill>
                <a:effectLst/>
                <a:uLnTx/>
                <a:uFillTx/>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pl-PL" altLang="pl-PL" sz="1200" b="0" i="0" u="none" strike="noStrike" kern="1200" cap="none" spc="0" normalizeH="0" baseline="0" noProof="0">
              <a:ln>
                <a:noFill/>
              </a:ln>
              <a:solidFill>
                <a:srgbClr val="000000"/>
              </a:solidFill>
              <a:effectLst/>
              <a:uLnTx/>
              <a:uFillTx/>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78497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dirty="0"/>
              <a:t>Para comprender los resultados es recomendable seguir cada uno de los apartados destacados en la diapositiva para comentarlos en clase con los alumnos.</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¿Cuál puede ser el equipo de medida utilizado?</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¿Qué representa esta gráfica?</a:t>
            </a:r>
          </a:p>
          <a:p>
            <a:pPr marL="457200" marR="0" lvl="1" indent="0" algn="l" defTabSz="914400" rtl="0" eaLnBrk="0" fontAlgn="base" latinLnBrk="0" hangingPunct="0">
              <a:lnSpc>
                <a:spcPct val="100000"/>
              </a:lnSpc>
              <a:spcBef>
                <a:spcPct val="0"/>
              </a:spcBef>
              <a:spcAft>
                <a:spcPct val="0"/>
              </a:spcAft>
              <a:buClrTx/>
              <a:buSzTx/>
              <a:buFontTx/>
              <a:buNone/>
              <a:tabLst/>
              <a:defRPr/>
            </a:pPr>
            <a:r>
              <a:rPr lang="es-ES" dirty="0"/>
              <a:t>¿Cómo interpretarías este resultado?</a:t>
            </a:r>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es-ES" dirty="0"/>
          </a:p>
          <a:p>
            <a:endParaRPr lang="es-ES" dirty="0"/>
          </a:p>
        </p:txBody>
      </p:sp>
      <p:sp>
        <p:nvSpPr>
          <p:cNvPr id="4" name="Marcador de número de diapositiva 3"/>
          <p:cNvSpPr>
            <a:spLocks noGrp="1"/>
          </p:cNvSpPr>
          <p:nvPr>
            <p:ph type="sldNum" sz="quarter" idx="5"/>
          </p:nvPr>
        </p:nvSpPr>
        <p:spPr/>
        <p:txBody>
          <a:bodyPr/>
          <a:lstStyle/>
          <a:p>
            <a:pPr>
              <a:defRPr/>
            </a:pPr>
            <a:fld id="{006E914C-D4D4-4E1B-A2D4-BEC8EAE69E5B}" type="slidenum">
              <a:rPr lang="pl-PL" altLang="pl-PL" smtClean="0"/>
              <a:pPr>
                <a:defRPr/>
              </a:pPr>
              <a:t>10</a:t>
            </a:fld>
            <a:endParaRPr lang="pl-PL" altLang="pl-PL"/>
          </a:p>
        </p:txBody>
      </p:sp>
    </p:spTree>
    <p:extLst>
      <p:ext uri="{BB962C8B-B14F-4D97-AF65-F5344CB8AC3E}">
        <p14:creationId xmlns:p14="http://schemas.microsoft.com/office/powerpoint/2010/main" val="3096929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950691861"/>
      </p:ext>
    </p:extLst>
  </p:cSld>
  <p:clrMapOvr>
    <a:masterClrMapping/>
  </p:clrMapOvr>
  <p:transition advClick="0" advTm="300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4020559"/>
      </p:ext>
    </p:extLst>
  </p:cSld>
  <p:clrMapOvr>
    <a:masterClrMapping/>
  </p:clrMapOvr>
  <p:transition advClick="0" advTm="300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880470734"/>
      </p:ext>
    </p:extLst>
  </p:cSld>
  <p:clrMapOvr>
    <a:masterClrMapping/>
  </p:clrMapOvr>
  <p:transition advClick="0" advTm="300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536877924"/>
      </p:ext>
    </p:extLst>
  </p:cSld>
  <p:clrMapOvr>
    <a:masterClrMapping/>
  </p:clrMapOvr>
  <p:transition advClick="0" advTm="300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576767830"/>
      </p:ext>
    </p:extLst>
  </p:cSld>
  <p:clrMapOvr>
    <a:masterClrMapping/>
  </p:clrMapOvr>
  <p:transition advClick="0" advTm="300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888489748"/>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06/07/2021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‹Nº›</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443891"/>
      </p:ext>
    </p:extLst>
  </p:cSld>
  <p:clrMapOvr>
    <a:masterClrMapping/>
  </p:clrMapOvr>
  <p:transition advClick="0" advTm="300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2434997439"/>
      </p:ext>
    </p:extLst>
  </p:cSld>
  <p:clrMapOvr>
    <a:masterClrMapping/>
  </p:clrMapOvr>
  <p:transition advClick="0" advTm="300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2209782813"/>
      </p:ext>
    </p:extLst>
  </p:cSld>
  <p:clrMapOvr>
    <a:masterClrMapping/>
  </p:clrMapOvr>
  <p:transition advClick="0" advTm="300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61787829"/>
      </p:ext>
    </p:extLst>
  </p:cSld>
  <p:clrMapOvr>
    <a:masterClrMapping/>
  </p:clrMapOvr>
  <p:transition advClick="0" advTm="300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172240965"/>
      </p:ext>
    </p:extLst>
  </p:cSld>
  <p:clrMapOvr>
    <a:masterClrMapping/>
  </p:clrMapOvr>
  <p:transition advClick="0" advTm="300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809"/>
            <a:ext cx="7858800" cy="442535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fecha"/>
          <p:cNvSpPr>
            <a:spLocks noGrp="1"/>
          </p:cNvSpPr>
          <p:nvPr>
            <p:ph type="dt" sz="half" idx="10"/>
          </p:nvPr>
        </p:nvSpPr>
        <p:spPr/>
        <p:txBody>
          <a:bodyPr/>
          <a:lstStyle/>
          <a:p>
            <a:fld id="{804F1773-214C-485E-9D08-D2B26135E536}" type="datetimeFigureOut">
              <a:rPr lang="es-ES" smtClean="0"/>
              <a:pPr/>
              <a:t>06/07/2021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6553200" y="6356351"/>
            <a:ext cx="2133600" cy="365125"/>
          </a:xfrm>
          <a:prstGeom prst="rect">
            <a:avLst/>
          </a:prstGeom>
        </p:spPr>
        <p:txBody>
          <a:bodyPr/>
          <a:lstStyle/>
          <a:p>
            <a:fld id="{539EB5F8-7765-4A93-BB30-830B57229C9A}" type="slidenum">
              <a:rPr lang="es-ES" smtClean="0"/>
              <a:pPr/>
              <a:t>‹Nº›</a:t>
            </a:fld>
            <a:endParaRPr lang="es-ES"/>
          </a:p>
        </p:txBody>
      </p:sp>
      <p:sp>
        <p:nvSpPr>
          <p:cNvPr id="10" name="1 Marcador de título"/>
          <p:cNvSpPr>
            <a:spLocks noGrp="1"/>
          </p:cNvSpPr>
          <p:nvPr>
            <p:ph type="title"/>
          </p:nvPr>
        </p:nvSpPr>
        <p:spPr>
          <a:xfrm>
            <a:off x="457200" y="428604"/>
            <a:ext cx="7858800" cy="989035"/>
          </a:xfrm>
          <a:prstGeom prst="rect">
            <a:avLst/>
          </a:prstGeom>
        </p:spPr>
        <p:txBody>
          <a:bodyPr vert="horz" lIns="91440" tIns="45720" rIns="91440" bIns="45720" rtlCol="0" anchor="ctr">
            <a:normAutofit/>
          </a:bodyPr>
          <a:lstStyle/>
          <a:p>
            <a:r>
              <a:rPr lang="es-ES"/>
              <a:t>Haga clic para modificar el estilo de título del patrón</a:t>
            </a:r>
            <a:endParaRPr lang="es-ES" dirty="0"/>
          </a:p>
        </p:txBody>
      </p:sp>
    </p:spTree>
    <p:extLst>
      <p:ext uri="{BB962C8B-B14F-4D97-AF65-F5344CB8AC3E}">
        <p14:creationId xmlns:p14="http://schemas.microsoft.com/office/powerpoint/2010/main" val="2621562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o introductorio a enume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_tradnl" dirty="0"/>
              <a:t>Haga </a:t>
            </a:r>
            <a:r>
              <a:rPr lang="es-ES_tradnl" noProof="0" dirty="0"/>
              <a:t>clic</a:t>
            </a:r>
            <a:r>
              <a:rPr lang="es-ES_tradnl" dirty="0"/>
              <a:t> para modificar el estilo de título del patrón</a:t>
            </a:r>
          </a:p>
        </p:txBody>
      </p:sp>
      <p:sp>
        <p:nvSpPr>
          <p:cNvPr id="3" name="2 Marcador de texto"/>
          <p:cNvSpPr>
            <a:spLocks noGrp="1"/>
          </p:cNvSpPr>
          <p:nvPr>
            <p:ph type="body" idx="1"/>
          </p:nvPr>
        </p:nvSpPr>
        <p:spPr>
          <a:xfrm>
            <a:off x="457200" y="1535113"/>
            <a:ext cx="8229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a:t>
            </a:r>
            <a:r>
              <a:rPr lang="es-ES_tradnl" noProof="0" dirty="0"/>
              <a:t>modificar</a:t>
            </a:r>
            <a:r>
              <a:rPr lang="es-ES_tradnl" dirty="0"/>
              <a:t> el estilo de texto del patrón</a:t>
            </a:r>
          </a:p>
        </p:txBody>
      </p:sp>
      <p:sp>
        <p:nvSpPr>
          <p:cNvPr id="4" name="3 Marcador de contenido"/>
          <p:cNvSpPr>
            <a:spLocks noGrp="1"/>
          </p:cNvSpPr>
          <p:nvPr>
            <p:ph sz="half" idx="2"/>
          </p:nvPr>
        </p:nvSpPr>
        <p:spPr>
          <a:xfrm>
            <a:off x="457200" y="2174875"/>
            <a:ext cx="8229600" cy="3951288"/>
          </a:xfrm>
        </p:spPr>
        <p:txBody>
          <a:bodyPr/>
          <a:lstStyle>
            <a:lvl1pPr>
              <a:defRPr sz="2400"/>
            </a:lvl1pPr>
            <a:lvl2pPr>
              <a:defRPr sz="2200"/>
            </a:lvl2pPr>
            <a:lvl3pPr>
              <a:defRPr sz="2000"/>
            </a:lvl3pPr>
            <a:lvl4pPr>
              <a:defRPr sz="2000"/>
            </a:lvl4pPr>
            <a:lvl5pPr>
              <a:defRPr sz="2000"/>
            </a:lvl5pPr>
            <a:lvl6pPr>
              <a:defRPr sz="1600"/>
            </a:lvl6pPr>
            <a:lvl7pPr>
              <a:defRPr sz="1600"/>
            </a:lvl7pPr>
            <a:lvl8pPr>
              <a:defRPr sz="1600"/>
            </a:lvl8pPr>
            <a:lvl9pPr>
              <a:defRPr sz="1600"/>
            </a:lvl9pPr>
          </a:lstStyle>
          <a:p>
            <a:pPr lvl="0"/>
            <a:r>
              <a:rPr lang="es-ES_tradnl" dirty="0"/>
              <a:t>Haga clic </a:t>
            </a:r>
            <a:r>
              <a:rPr lang="es-ES_tradnl" noProof="0" dirty="0"/>
              <a:t>para</a:t>
            </a:r>
            <a:r>
              <a:rPr lang="es-ES_tradnl" dirty="0"/>
              <a:t>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p>
        </p:txBody>
      </p:sp>
    </p:spTree>
    <p:extLst>
      <p:ext uri="{BB962C8B-B14F-4D97-AF65-F5344CB8AC3E}">
        <p14:creationId xmlns:p14="http://schemas.microsoft.com/office/powerpoint/2010/main" val="153662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0.jpg"/><Relationship Id="rId18" Type="http://schemas.openxmlformats.org/officeDocument/2006/relationships/image" Target="../media/image13.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2.gif"/><Relationship Id="rId2" Type="http://schemas.openxmlformats.org/officeDocument/2006/relationships/slideLayout" Target="../slideLayouts/slideLayout4.xml"/><Relationship Id="rId16"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png"/><Relationship Id="rId2" Type="http://schemas.openxmlformats.org/officeDocument/2006/relationships/slideLayout" Target="../slideLayouts/slideLayout15.xml"/><Relationship Id="rId16" Type="http://schemas.openxmlformats.org/officeDocument/2006/relationships/image" Target="../media/image7.png"/><Relationship Id="rId20" Type="http://schemas.openxmlformats.org/officeDocument/2006/relationships/image" Target="../media/image13.jp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0.jpg"/><Relationship Id="rId10" Type="http://schemas.openxmlformats.org/officeDocument/2006/relationships/slideLayout" Target="../slideLayouts/slideLayout23.xml"/><Relationship Id="rId19" Type="http://schemas.openxmlformats.org/officeDocument/2006/relationships/image" Target="../media/image12.gif"/><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032"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7">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sp>
        <p:nvSpPr>
          <p:cNvPr id="7"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Tree>
    <p:extLst>
      <p:ext uri="{BB962C8B-B14F-4D97-AF65-F5344CB8AC3E}">
        <p14:creationId xmlns:p14="http://schemas.microsoft.com/office/powerpoint/2010/main" val="9665093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hyperlink" Target="http://preguntamos.blogspot.com/2011/11/como-hacer-grupos-de-trabajo-en-el.html"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 Id="rId5" Type="http://schemas.openxmlformats.org/officeDocument/2006/relationships/image" Target="../media/image21.png"/><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6.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6.xml"/><Relationship Id="rId6" Type="http://schemas.openxmlformats.org/officeDocument/2006/relationships/image" Target="../media/image49.png"/><Relationship Id="rId5" Type="http://schemas.openxmlformats.org/officeDocument/2006/relationships/image" Target="../media/image46.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6.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1547664" y="3645024"/>
            <a:ext cx="6624736"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sym typeface="Arial" charset="0"/>
              </a:rPr>
              <a:t>MÓDULO BIOMECÁNICA DE LA COLUMNA VERTEBRAL</a:t>
            </a: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sym typeface="Arial" charset="0"/>
              </a:rPr>
              <a:t>Unidad </a:t>
            </a:r>
            <a:r>
              <a:rPr lang="en-US" sz="2000" dirty="0" err="1">
                <a:solidFill>
                  <a:schemeClr val="accent2">
                    <a:lumMod val="75000"/>
                  </a:schemeClr>
                </a:solidFill>
                <a:latin typeface="Bradley Hand ITC" panose="03070402050302030203" pitchFamily="66" charset="0"/>
                <a:sym typeface="Arial" charset="0"/>
              </a:rPr>
              <a:t>didáctica</a:t>
            </a:r>
            <a:r>
              <a:rPr lang="en-US" sz="2000" dirty="0">
                <a:solidFill>
                  <a:schemeClr val="accent2">
                    <a:lumMod val="75000"/>
                  </a:schemeClr>
                </a:solidFill>
                <a:latin typeface="Bradley Hand ITC" panose="03070402050302030203" pitchFamily="66" charset="0"/>
                <a:sym typeface="Arial" charset="0"/>
              </a:rPr>
              <a:t> D: ANÁLISIS INSTRUMENTAL DE LA COLUMNA VERTEBRAL.</a:t>
            </a: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sym typeface="Arial" charset="0"/>
              </a:rPr>
              <a:t>D.5. ¿</a:t>
            </a:r>
            <a:r>
              <a:rPr lang="en-US" sz="2000" dirty="0" err="1">
                <a:solidFill>
                  <a:schemeClr val="accent2">
                    <a:lumMod val="75000"/>
                  </a:schemeClr>
                </a:solidFill>
                <a:latin typeface="Bradley Hand ITC" panose="03070402050302030203" pitchFamily="66" charset="0"/>
                <a:sym typeface="Arial" charset="0"/>
              </a:rPr>
              <a:t>Cómo</a:t>
            </a:r>
            <a:r>
              <a:rPr lang="en-US" sz="2000" dirty="0">
                <a:solidFill>
                  <a:schemeClr val="accent2">
                    <a:lumMod val="75000"/>
                  </a:schemeClr>
                </a:solidFill>
                <a:latin typeface="Bradley Hand ITC" panose="03070402050302030203" pitchFamily="66" charset="0"/>
                <a:sym typeface="Arial" charset="0"/>
              </a:rPr>
              <a:t> </a:t>
            </a:r>
            <a:r>
              <a:rPr lang="en-US" sz="2000" dirty="0" err="1">
                <a:solidFill>
                  <a:schemeClr val="accent2">
                    <a:lumMod val="75000"/>
                  </a:schemeClr>
                </a:solidFill>
                <a:latin typeface="Bradley Hand ITC" panose="03070402050302030203" pitchFamily="66" charset="0"/>
                <a:sym typeface="Arial" charset="0"/>
              </a:rPr>
              <a:t>interpretar</a:t>
            </a:r>
            <a:r>
              <a:rPr lang="en-US" sz="2000" dirty="0">
                <a:solidFill>
                  <a:schemeClr val="accent2">
                    <a:lumMod val="75000"/>
                  </a:schemeClr>
                </a:solidFill>
                <a:latin typeface="Bradley Hand ITC" panose="03070402050302030203" pitchFamily="66" charset="0"/>
                <a:sym typeface="Arial" charset="0"/>
              </a:rPr>
              <a:t> un </a:t>
            </a:r>
            <a:r>
              <a:rPr lang="en-US" sz="2000" dirty="0" err="1">
                <a:solidFill>
                  <a:schemeClr val="accent2">
                    <a:lumMod val="75000"/>
                  </a:schemeClr>
                </a:solidFill>
                <a:latin typeface="Bradley Hand ITC" panose="03070402050302030203" pitchFamily="66" charset="0"/>
                <a:sym typeface="Arial" charset="0"/>
              </a:rPr>
              <a:t>informe</a:t>
            </a:r>
            <a:r>
              <a:rPr lang="en-US" sz="2000" dirty="0">
                <a:solidFill>
                  <a:schemeClr val="accent2">
                    <a:lumMod val="75000"/>
                  </a:schemeClr>
                </a:solidFill>
                <a:latin typeface="Bradley Hand ITC" panose="03070402050302030203" pitchFamily="66" charset="0"/>
                <a:sym typeface="Arial" charset="0"/>
              </a:rPr>
              <a:t> de un </a:t>
            </a:r>
            <a:r>
              <a:rPr lang="en-US" sz="2000" dirty="0" err="1">
                <a:solidFill>
                  <a:schemeClr val="accent2">
                    <a:lumMod val="75000"/>
                  </a:schemeClr>
                </a:solidFill>
                <a:latin typeface="Bradley Hand ITC" panose="03070402050302030203" pitchFamily="66" charset="0"/>
                <a:sym typeface="Arial" charset="0"/>
              </a:rPr>
              <a:t>análisis</a:t>
            </a:r>
            <a:r>
              <a:rPr lang="en-US" sz="2000" dirty="0">
                <a:solidFill>
                  <a:schemeClr val="accent2">
                    <a:lumMod val="75000"/>
                  </a:schemeClr>
                </a:solidFill>
                <a:latin typeface="Bradley Hand ITC" panose="03070402050302030203" pitchFamily="66" charset="0"/>
                <a:sym typeface="Arial" charset="0"/>
              </a:rPr>
              <a:t> </a:t>
            </a:r>
            <a:r>
              <a:rPr lang="en-US" sz="2000" dirty="0" err="1">
                <a:solidFill>
                  <a:schemeClr val="accent2">
                    <a:lumMod val="75000"/>
                  </a:schemeClr>
                </a:solidFill>
                <a:latin typeface="Bradley Hand ITC" panose="03070402050302030203" pitchFamily="66" charset="0"/>
                <a:sym typeface="Arial" charset="0"/>
              </a:rPr>
              <a:t>biomecánico</a:t>
            </a:r>
            <a:r>
              <a:rPr lang="en-US" sz="2000" dirty="0">
                <a:solidFill>
                  <a:schemeClr val="accent2">
                    <a:lumMod val="75000"/>
                  </a:schemeClr>
                </a:solidFill>
                <a:latin typeface="Bradley Hand ITC" panose="03070402050302030203" pitchFamily="66" charset="0"/>
                <a:sym typeface="Arial" charset="0"/>
              </a:rPr>
              <a:t> </a:t>
            </a:r>
            <a:r>
              <a:rPr lang="en-US" sz="2000" dirty="0" err="1">
                <a:solidFill>
                  <a:schemeClr val="accent2">
                    <a:lumMod val="75000"/>
                  </a:schemeClr>
                </a:solidFill>
                <a:latin typeface="Bradley Hand ITC" panose="03070402050302030203" pitchFamily="66" charset="0"/>
                <a:sym typeface="Arial" charset="0"/>
              </a:rPr>
              <a:t>en</a:t>
            </a:r>
            <a:r>
              <a:rPr lang="en-US" sz="2000" dirty="0">
                <a:solidFill>
                  <a:schemeClr val="accent2">
                    <a:lumMod val="75000"/>
                  </a:schemeClr>
                </a:solidFill>
                <a:latin typeface="Bradley Hand ITC" panose="03070402050302030203" pitchFamily="66" charset="0"/>
                <a:sym typeface="Arial" charset="0"/>
              </a:rPr>
              <a:t> el </a:t>
            </a:r>
            <a:r>
              <a:rPr lang="en-US" sz="2000" dirty="0" err="1">
                <a:solidFill>
                  <a:schemeClr val="accent2">
                    <a:lumMod val="75000"/>
                  </a:schemeClr>
                </a:solidFill>
                <a:latin typeface="Bradley Hand ITC" panose="03070402050302030203" pitchFamily="66" charset="0"/>
                <a:sym typeface="Arial" charset="0"/>
              </a:rPr>
              <a:t>caso</a:t>
            </a:r>
            <a:r>
              <a:rPr lang="en-US" sz="2000" dirty="0">
                <a:solidFill>
                  <a:schemeClr val="accent2">
                    <a:lumMod val="75000"/>
                  </a:schemeClr>
                </a:solidFill>
                <a:latin typeface="Bradley Hand ITC" panose="03070402050302030203" pitchFamily="66" charset="0"/>
                <a:sym typeface="Arial" charset="0"/>
              </a:rPr>
              <a:t> de </a:t>
            </a:r>
            <a:r>
              <a:rPr lang="en-US" sz="2000" dirty="0" err="1">
                <a:solidFill>
                  <a:schemeClr val="accent2">
                    <a:lumMod val="75000"/>
                  </a:schemeClr>
                </a:solidFill>
                <a:latin typeface="Bradley Hand ITC" panose="03070402050302030203" pitchFamily="66" charset="0"/>
                <a:sym typeface="Arial" charset="0"/>
              </a:rPr>
              <a:t>patología</a:t>
            </a:r>
            <a:r>
              <a:rPr lang="en-US" sz="2000" dirty="0">
                <a:solidFill>
                  <a:schemeClr val="accent2">
                    <a:lumMod val="75000"/>
                  </a:schemeClr>
                </a:solidFill>
                <a:latin typeface="Bradley Hand ITC" panose="03070402050302030203" pitchFamily="66" charset="0"/>
                <a:sym typeface="Arial" charset="0"/>
              </a:rPr>
              <a:t> de la </a:t>
            </a:r>
            <a:r>
              <a:rPr lang="en-US" sz="2000" dirty="0" err="1">
                <a:solidFill>
                  <a:schemeClr val="accent2">
                    <a:lumMod val="75000"/>
                  </a:schemeClr>
                </a:solidFill>
                <a:latin typeface="Bradley Hand ITC" panose="03070402050302030203" pitchFamily="66" charset="0"/>
                <a:sym typeface="Arial" charset="0"/>
              </a:rPr>
              <a:t>columna</a:t>
            </a:r>
            <a:r>
              <a:rPr lang="en-US" sz="2000" dirty="0">
                <a:solidFill>
                  <a:schemeClr val="accent2">
                    <a:lumMod val="75000"/>
                  </a:schemeClr>
                </a:solidFill>
                <a:latin typeface="Bradley Hand ITC" panose="03070402050302030203" pitchFamily="66" charset="0"/>
                <a:sym typeface="Arial" charset="0"/>
              </a:rPr>
              <a:t> vertebral?</a:t>
            </a: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8CAE5E-6456-47FA-A3DB-1E90AD820332}"/>
              </a:ext>
            </a:extLst>
          </p:cNvPr>
          <p:cNvSpPr>
            <a:spLocks noGrp="1"/>
          </p:cNvSpPr>
          <p:nvPr>
            <p:ph type="title"/>
          </p:nvPr>
        </p:nvSpPr>
        <p:spPr>
          <a:xfrm>
            <a:off x="611560" y="795173"/>
            <a:ext cx="8194096" cy="604837"/>
          </a:xfrm>
        </p:spPr>
        <p:txBody>
          <a:bodyPr/>
          <a:lstStyle/>
          <a:p>
            <a:r>
              <a:rPr lang="es-ES" sz="2200" dirty="0">
                <a:solidFill>
                  <a:schemeClr val="accent2">
                    <a:lumMod val="75000"/>
                  </a:schemeClr>
                </a:solidFill>
                <a:latin typeface="+mn-lt"/>
              </a:rPr>
              <a:t>Valoración del fenómeno flexión-relajación</a:t>
            </a:r>
          </a:p>
        </p:txBody>
      </p:sp>
      <p:sp>
        <p:nvSpPr>
          <p:cNvPr id="6" name="Rectángulo 5">
            <a:extLst>
              <a:ext uri="{FF2B5EF4-FFF2-40B4-BE49-F238E27FC236}">
                <a16:creationId xmlns:a16="http://schemas.microsoft.com/office/drawing/2014/main" id="{0697B435-6D94-4B1F-BBF4-AC3A62154926}"/>
              </a:ext>
            </a:extLst>
          </p:cNvPr>
          <p:cNvSpPr/>
          <p:nvPr/>
        </p:nvSpPr>
        <p:spPr>
          <a:xfrm>
            <a:off x="4572000" y="1988840"/>
            <a:ext cx="4233656" cy="3785652"/>
          </a:xfrm>
          <a:prstGeom prst="rect">
            <a:avLst/>
          </a:prstGeom>
        </p:spPr>
        <p:txBody>
          <a:bodyPr wrap="square">
            <a:spAutoFit/>
          </a:bodyPr>
          <a:lstStyle/>
          <a:p>
            <a:pPr lvl="0">
              <a:spcAft>
                <a:spcPts val="0"/>
              </a:spcAft>
              <a:defRPr/>
            </a:pPr>
            <a:r>
              <a:rPr lang="es-ES" sz="2000" dirty="0">
                <a:solidFill>
                  <a:schemeClr val="accent2">
                    <a:lumMod val="75000"/>
                  </a:schemeClr>
                </a:solidFill>
                <a:latin typeface="+mn-lt"/>
                <a:ea typeface="Times New Roman" panose="02020603050405020304" pitchFamily="18" charset="0"/>
                <a:cs typeface="Times New Roman" panose="02020603050405020304" pitchFamily="18" charset="0"/>
              </a:rPr>
              <a:t>EQUIPO DE MEDIDA: </a:t>
            </a:r>
            <a:r>
              <a:rPr lang="es-ES" sz="2000" b="0" dirty="0">
                <a:solidFill>
                  <a:schemeClr val="accent2">
                    <a:lumMod val="75000"/>
                  </a:schemeClr>
                </a:solidFill>
                <a:latin typeface="+mn-lt"/>
                <a:ea typeface="Times New Roman" panose="02020603050405020304" pitchFamily="18" charset="0"/>
                <a:cs typeface="Times New Roman" panose="02020603050405020304" pitchFamily="18" charset="0"/>
              </a:rPr>
              <a:t>Electromiografía de superficie (</a:t>
            </a:r>
            <a:r>
              <a:rPr lang="es-ES" sz="2000" b="0" dirty="0" err="1">
                <a:solidFill>
                  <a:schemeClr val="accent2">
                    <a:lumMod val="75000"/>
                  </a:schemeClr>
                </a:solidFill>
                <a:latin typeface="+mn-lt"/>
                <a:ea typeface="Times New Roman" panose="02020603050405020304" pitchFamily="18" charset="0"/>
                <a:cs typeface="Times New Roman" panose="02020603050405020304" pitchFamily="18" charset="0"/>
              </a:rPr>
              <a:t>EMGs</a:t>
            </a:r>
            <a:r>
              <a:rPr lang="es-ES" sz="2000" b="0" dirty="0">
                <a:solidFill>
                  <a:schemeClr val="accent2">
                    <a:lumMod val="75000"/>
                  </a:schemeClr>
                </a:solidFill>
                <a:latin typeface="+mn-lt"/>
                <a:ea typeface="Times New Roman" panose="02020603050405020304" pitchFamily="18" charset="0"/>
                <a:cs typeface="Times New Roman" panose="02020603050405020304" pitchFamily="18" charset="0"/>
              </a:rPr>
              <a:t>)</a:t>
            </a:r>
          </a:p>
          <a:p>
            <a:pPr lvl="0">
              <a:spcAft>
                <a:spcPts val="0"/>
              </a:spcAft>
              <a:defRPr/>
            </a:pPr>
            <a:endParaRPr lang="es-ES" sz="200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lvl="0">
              <a:spcAft>
                <a:spcPts val="0"/>
              </a:spcAft>
              <a:defRPr/>
            </a:pPr>
            <a:r>
              <a:rPr lang="es-ES" sz="2000" dirty="0">
                <a:solidFill>
                  <a:schemeClr val="accent2">
                    <a:lumMod val="75000"/>
                  </a:schemeClr>
                </a:solidFill>
                <a:latin typeface="+mn-lt"/>
                <a:ea typeface="Times New Roman" panose="02020603050405020304" pitchFamily="18" charset="0"/>
                <a:cs typeface="Times New Roman" panose="02020603050405020304" pitchFamily="18" charset="0"/>
              </a:rPr>
              <a:t>GRÁFICA: </a:t>
            </a:r>
            <a:r>
              <a:rPr lang="es-ES" sz="2000" b="0" dirty="0">
                <a:solidFill>
                  <a:schemeClr val="accent2">
                    <a:lumMod val="75000"/>
                  </a:schemeClr>
                </a:solidFill>
                <a:latin typeface="+mn-lt"/>
                <a:ea typeface="Times New Roman" panose="02020603050405020304" pitchFamily="18" charset="0"/>
                <a:cs typeface="Times New Roman" panose="02020603050405020304" pitchFamily="18" charset="0"/>
              </a:rPr>
              <a:t>Resultados cinemáticos y de </a:t>
            </a:r>
            <a:r>
              <a:rPr lang="es-ES" sz="2000" b="0" dirty="0" err="1">
                <a:solidFill>
                  <a:schemeClr val="accent2">
                    <a:lumMod val="75000"/>
                  </a:schemeClr>
                </a:solidFill>
                <a:latin typeface="+mn-lt"/>
                <a:ea typeface="Times New Roman" panose="02020603050405020304" pitchFamily="18" charset="0"/>
                <a:cs typeface="Times New Roman" panose="02020603050405020304" pitchFamily="18" charset="0"/>
              </a:rPr>
              <a:t>EMGs</a:t>
            </a:r>
            <a:r>
              <a:rPr lang="es-ES" sz="2000" b="0" dirty="0">
                <a:solidFill>
                  <a:schemeClr val="accent2">
                    <a:lumMod val="75000"/>
                  </a:schemeClr>
                </a:solidFill>
                <a:latin typeface="+mn-lt"/>
                <a:ea typeface="Times New Roman" panose="02020603050405020304" pitchFamily="18" charset="0"/>
                <a:cs typeface="Times New Roman" panose="02020603050405020304" pitchFamily="18" charset="0"/>
              </a:rPr>
              <a:t> durante la prueba de flexión-relajación del raquis lumbar.</a:t>
            </a:r>
          </a:p>
          <a:p>
            <a:pPr lvl="0">
              <a:spcAft>
                <a:spcPts val="0"/>
              </a:spcAft>
              <a:defRPr/>
            </a:pPr>
            <a:endParaRPr lang="es-ES" sz="200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lvl="0">
              <a:spcAft>
                <a:spcPts val="0"/>
              </a:spcAft>
              <a:defRPr/>
            </a:pPr>
            <a:r>
              <a:rPr lang="es-ES" sz="2000" dirty="0">
                <a:solidFill>
                  <a:schemeClr val="accent2">
                    <a:lumMod val="75000"/>
                  </a:schemeClr>
                </a:solidFill>
                <a:latin typeface="+mn-lt"/>
                <a:ea typeface="Times New Roman" panose="02020603050405020304" pitchFamily="18" charset="0"/>
                <a:cs typeface="Times New Roman" panose="02020603050405020304" pitchFamily="18" charset="0"/>
              </a:rPr>
              <a:t>INTERPRETACIÓN DEL RESULTADO: </a:t>
            </a:r>
            <a:r>
              <a:rPr lang="es-ES" sz="2000" b="0" dirty="0">
                <a:solidFill>
                  <a:schemeClr val="accent2">
                    <a:lumMod val="75000"/>
                  </a:schemeClr>
                </a:solidFill>
                <a:latin typeface="+mn-lt"/>
                <a:ea typeface="Times New Roman" panose="02020603050405020304" pitchFamily="18" charset="0"/>
                <a:cs typeface="Times New Roman" panose="02020603050405020304" pitchFamily="18" charset="0"/>
              </a:rPr>
              <a:t>No se aprecia silencio </a:t>
            </a:r>
            <a:r>
              <a:rPr lang="es-ES" sz="2000" b="0" dirty="0" err="1">
                <a:solidFill>
                  <a:schemeClr val="accent2">
                    <a:lumMod val="75000"/>
                  </a:schemeClr>
                </a:solidFill>
                <a:latin typeface="+mn-lt"/>
                <a:ea typeface="Times New Roman" panose="02020603050405020304" pitchFamily="18" charset="0"/>
                <a:cs typeface="Times New Roman" panose="02020603050405020304" pitchFamily="18" charset="0"/>
              </a:rPr>
              <a:t>mioeléctrico</a:t>
            </a:r>
            <a:r>
              <a:rPr lang="es-ES" sz="2000" b="0" dirty="0">
                <a:solidFill>
                  <a:schemeClr val="accent2">
                    <a:lumMod val="75000"/>
                  </a:schemeClr>
                </a:solidFill>
                <a:latin typeface="+mn-lt"/>
                <a:ea typeface="Times New Roman" panose="02020603050405020304" pitchFamily="18" charset="0"/>
                <a:cs typeface="Times New Roman" panose="02020603050405020304" pitchFamily="18" charset="0"/>
              </a:rPr>
              <a:t> en el momento de mayor flexión de columna.</a:t>
            </a:r>
          </a:p>
        </p:txBody>
      </p:sp>
      <p:graphicFrame>
        <p:nvGraphicFramePr>
          <p:cNvPr id="7" name="Objeto 6">
            <a:extLst>
              <a:ext uri="{FF2B5EF4-FFF2-40B4-BE49-F238E27FC236}">
                <a16:creationId xmlns:a16="http://schemas.microsoft.com/office/drawing/2014/main" id="{EDB54E7F-E445-4552-ACFF-7688CC0B6288}"/>
              </a:ext>
            </a:extLst>
          </p:cNvPr>
          <p:cNvGraphicFramePr>
            <a:graphicFrameLocks noChangeAspect="1"/>
          </p:cNvGraphicFramePr>
          <p:nvPr>
            <p:extLst>
              <p:ext uri="{D42A27DB-BD31-4B8C-83A1-F6EECF244321}">
                <p14:modId xmlns:p14="http://schemas.microsoft.com/office/powerpoint/2010/main" val="152687535"/>
              </p:ext>
            </p:extLst>
          </p:nvPr>
        </p:nvGraphicFramePr>
        <p:xfrm>
          <a:off x="467544" y="1814211"/>
          <a:ext cx="3621088" cy="3065462"/>
        </p:xfrm>
        <a:graphic>
          <a:graphicData uri="http://schemas.openxmlformats.org/presentationml/2006/ole">
            <mc:AlternateContent xmlns:mc="http://schemas.openxmlformats.org/markup-compatibility/2006">
              <mc:Choice xmlns:v="urn:schemas-microsoft-com:vml" Requires="v">
                <p:oleObj spid="_x0000_s3141" name="Imagen de mapa de bits" r:id="rId4" imgW="6114286" imgH="4525007" progId="Paint.Picture">
                  <p:embed/>
                </p:oleObj>
              </mc:Choice>
              <mc:Fallback>
                <p:oleObj name="Imagen de mapa de bits" r:id="rId4" imgW="6114286" imgH="4525007"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t="-4456" r="3120" b="-6285"/>
                      <a:stretch>
                        <a:fillRect/>
                      </a:stretch>
                    </p:blipFill>
                    <p:spPr bwMode="auto">
                      <a:xfrm>
                        <a:off x="467544" y="1814211"/>
                        <a:ext cx="3621088" cy="3065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53850611"/>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3252806-8FCF-4687-A3F8-0AAB7266133C}"/>
              </a:ext>
            </a:extLst>
          </p:cNvPr>
          <p:cNvSpPr>
            <a:spLocks noGrp="1"/>
          </p:cNvSpPr>
          <p:nvPr>
            <p:ph type="title"/>
          </p:nvPr>
        </p:nvSpPr>
        <p:spPr>
          <a:xfrm>
            <a:off x="642600" y="2276872"/>
            <a:ext cx="7858800" cy="989035"/>
          </a:xfrm>
        </p:spPr>
        <p:txBody>
          <a:bodyPr>
            <a:normAutofit/>
          </a:bodyPr>
          <a:lstStyle/>
          <a:p>
            <a:r>
              <a:rPr lang="es-ES" sz="2200" dirty="0">
                <a:solidFill>
                  <a:schemeClr val="accent2">
                    <a:lumMod val="75000"/>
                  </a:schemeClr>
                </a:solidFill>
                <a:latin typeface="+mn-lt"/>
              </a:rPr>
              <a:t>Ejemplos de resultados</a:t>
            </a:r>
          </a:p>
        </p:txBody>
      </p:sp>
      <p:sp>
        <p:nvSpPr>
          <p:cNvPr id="5" name="CuadroTexto 4">
            <a:extLst>
              <a:ext uri="{FF2B5EF4-FFF2-40B4-BE49-F238E27FC236}">
                <a16:creationId xmlns:a16="http://schemas.microsoft.com/office/drawing/2014/main" id="{0AEE2AE8-420C-4090-AEE1-C362C1593623}"/>
              </a:ext>
            </a:extLst>
          </p:cNvPr>
          <p:cNvSpPr txBox="1"/>
          <p:nvPr/>
        </p:nvSpPr>
        <p:spPr>
          <a:xfrm>
            <a:off x="5220072" y="5877272"/>
            <a:ext cx="4438650"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hlinkClick r:id="rId3" tooltip="http://preguntamos.blogspot.com/2011/11/como-hacer-grupos-de-trabajo-en-el.html"/>
              </a:rPr>
              <a:t>Esta foto</a:t>
            </a:r>
            <a:r>
              <a:rPr kumimoji="0" lang="es-E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rPr>
              <a:t> de Autor desconocido está bajo licencia </a:t>
            </a:r>
            <a:r>
              <a:rPr kumimoji="0" lang="es-E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hlinkClick r:id="rId4" tooltip="https://creativecommons.org/licenses/by-nc-sa/3.0/"/>
              </a:rPr>
              <a:t>CC BY-SA-NC</a:t>
            </a:r>
            <a:endParaRPr kumimoji="0" lang="es-E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6" name="Imagen 5">
            <a:extLst>
              <a:ext uri="{FF2B5EF4-FFF2-40B4-BE49-F238E27FC236}">
                <a16:creationId xmlns:a16="http://schemas.microsoft.com/office/drawing/2014/main" id="{0E727E49-8B7B-4E73-AAF6-C5C93D513E8E}"/>
              </a:ext>
            </a:extLst>
          </p:cNvPr>
          <p:cNvPicPr>
            <a:picLocks noChangeAspect="1"/>
          </p:cNvPicPr>
          <p:nvPr/>
        </p:nvPicPr>
        <p:blipFill>
          <a:blip r:embed="rId5"/>
          <a:stretch>
            <a:fillRect/>
          </a:stretch>
        </p:blipFill>
        <p:spPr>
          <a:xfrm>
            <a:off x="3684955" y="3265907"/>
            <a:ext cx="1774090" cy="1926503"/>
          </a:xfrm>
          <a:prstGeom prst="rect">
            <a:avLst/>
          </a:prstGeom>
        </p:spPr>
      </p:pic>
    </p:spTree>
    <p:extLst>
      <p:ext uri="{BB962C8B-B14F-4D97-AF65-F5344CB8AC3E}">
        <p14:creationId xmlns:p14="http://schemas.microsoft.com/office/powerpoint/2010/main" val="3017350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59C5341-6874-44B4-A850-F0F65DFB4010}"/>
              </a:ext>
            </a:extLst>
          </p:cNvPr>
          <p:cNvSpPr>
            <a:spLocks noGrp="1"/>
          </p:cNvSpPr>
          <p:nvPr>
            <p:ph type="ctrTitle"/>
          </p:nvPr>
        </p:nvSpPr>
        <p:spPr>
          <a:xfrm>
            <a:off x="648680" y="1411615"/>
            <a:ext cx="7846640" cy="3096344"/>
          </a:xfrm>
        </p:spPr>
        <p:txBody>
          <a:bodyPr/>
          <a:lstStyle/>
          <a:p>
            <a:pPr algn="l"/>
            <a:r>
              <a:rPr lang="es-ES" sz="2000" b="0" dirty="0">
                <a:solidFill>
                  <a:schemeClr val="accent2">
                    <a:lumMod val="75000"/>
                  </a:schemeClr>
                </a:solidFill>
                <a:latin typeface="+mn-lt"/>
              </a:rPr>
              <a:t>Paciente de 30 años</a:t>
            </a:r>
            <a:br>
              <a:rPr lang="es-ES" sz="2000" b="0" dirty="0">
                <a:solidFill>
                  <a:schemeClr val="accent2">
                    <a:lumMod val="75000"/>
                  </a:schemeClr>
                </a:solidFill>
                <a:latin typeface="+mn-lt"/>
              </a:rPr>
            </a:br>
            <a:r>
              <a:rPr lang="es-ES" sz="2000" b="0" dirty="0">
                <a:solidFill>
                  <a:schemeClr val="accent2">
                    <a:lumMod val="75000"/>
                  </a:schemeClr>
                </a:solidFill>
                <a:latin typeface="+mn-lt"/>
              </a:rPr>
              <a:t>Trabaja como administrativa.</a:t>
            </a:r>
            <a:br>
              <a:rPr lang="es-ES" sz="2000" b="0" dirty="0">
                <a:solidFill>
                  <a:schemeClr val="accent2">
                    <a:lumMod val="75000"/>
                  </a:schemeClr>
                </a:solidFill>
                <a:latin typeface="+mn-lt"/>
              </a:rPr>
            </a:br>
            <a:r>
              <a:rPr lang="es-ES" sz="2000" b="0" dirty="0">
                <a:solidFill>
                  <a:schemeClr val="accent2">
                    <a:lumMod val="75000"/>
                  </a:schemeClr>
                </a:solidFill>
                <a:latin typeface="+mn-lt"/>
              </a:rPr>
              <a:t>Tuvo un accidente de tráfico hace 2 semanas por colisión posterior.</a:t>
            </a:r>
            <a:br>
              <a:rPr lang="es-ES" sz="2000" b="0" dirty="0">
                <a:solidFill>
                  <a:schemeClr val="accent2">
                    <a:lumMod val="75000"/>
                  </a:schemeClr>
                </a:solidFill>
                <a:latin typeface="+mn-lt"/>
              </a:rPr>
            </a:br>
            <a:r>
              <a:rPr lang="es-ES" sz="2000" b="0" dirty="0">
                <a:solidFill>
                  <a:schemeClr val="accent2">
                    <a:lumMod val="75000"/>
                  </a:schemeClr>
                </a:solidFill>
                <a:latin typeface="+mn-lt"/>
              </a:rPr>
              <a:t>Dolor cervical</a:t>
            </a:r>
            <a:br>
              <a:rPr lang="es-ES" sz="2000" b="0" dirty="0">
                <a:solidFill>
                  <a:schemeClr val="accent2">
                    <a:lumMod val="75000"/>
                  </a:schemeClr>
                </a:solidFill>
                <a:latin typeface="+mn-lt"/>
              </a:rPr>
            </a:br>
            <a:r>
              <a:rPr lang="es-ES" sz="2000" b="0" dirty="0">
                <a:solidFill>
                  <a:schemeClr val="accent2">
                    <a:lumMod val="75000"/>
                  </a:schemeClr>
                </a:solidFill>
                <a:latin typeface="+mn-lt"/>
              </a:rPr>
              <a:t>Tratamiento con inmovilización cervical y analgésicos</a:t>
            </a:r>
            <a:br>
              <a:rPr lang="es-ES" sz="2000" b="0" dirty="0">
                <a:solidFill>
                  <a:schemeClr val="accent2">
                    <a:lumMod val="75000"/>
                  </a:schemeClr>
                </a:solidFill>
                <a:latin typeface="+mn-lt"/>
              </a:rPr>
            </a:br>
            <a:r>
              <a:rPr lang="es-ES" sz="2000" b="0" dirty="0">
                <a:solidFill>
                  <a:schemeClr val="accent2">
                    <a:lumMod val="75000"/>
                  </a:schemeClr>
                </a:solidFill>
                <a:latin typeface="+mn-lt"/>
              </a:rPr>
              <a:t>Tras la retirada de la inmovilización (tras una semana posterior al accidente), el paciente refiere limitación de movilidad por dolor.</a:t>
            </a:r>
            <a:br>
              <a:rPr lang="es-ES" sz="2000" b="0" dirty="0">
                <a:solidFill>
                  <a:schemeClr val="accent2">
                    <a:lumMod val="75000"/>
                  </a:schemeClr>
                </a:solidFill>
                <a:latin typeface="+mn-lt"/>
              </a:rPr>
            </a:br>
            <a:r>
              <a:rPr lang="es-ES" sz="2000" b="0" dirty="0">
                <a:solidFill>
                  <a:schemeClr val="accent2">
                    <a:lumMod val="75000"/>
                  </a:schemeClr>
                </a:solidFill>
                <a:latin typeface="+mn-lt"/>
              </a:rPr>
              <a:t>Se remite al laboratorio de biomecánica para valorar la movilidad cervical y pautar tratamiento </a:t>
            </a:r>
            <a:r>
              <a:rPr lang="es-ES" sz="2000" b="0" dirty="0" err="1">
                <a:solidFill>
                  <a:schemeClr val="accent2">
                    <a:lumMod val="75000"/>
                  </a:schemeClr>
                </a:solidFill>
                <a:latin typeface="+mn-lt"/>
              </a:rPr>
              <a:t>rehabililtador</a:t>
            </a:r>
            <a:br>
              <a:rPr lang="es-ES" sz="2000" b="0" dirty="0">
                <a:solidFill>
                  <a:schemeClr val="accent2">
                    <a:lumMod val="75000"/>
                  </a:schemeClr>
                </a:solidFill>
                <a:latin typeface="+mn-lt"/>
              </a:rPr>
            </a:br>
            <a:br>
              <a:rPr lang="es-ES" sz="2000" b="0" dirty="0">
                <a:solidFill>
                  <a:schemeClr val="accent2">
                    <a:lumMod val="75000"/>
                  </a:schemeClr>
                </a:solidFill>
                <a:latin typeface="+mn-lt"/>
              </a:rPr>
            </a:br>
            <a:r>
              <a:rPr lang="es-ES" sz="2000" b="0" dirty="0">
                <a:solidFill>
                  <a:schemeClr val="accent2">
                    <a:lumMod val="75000"/>
                  </a:schemeClr>
                </a:solidFill>
                <a:latin typeface="+mn-lt"/>
              </a:rPr>
              <a:t>En la exploración física: destaca limitación de la movilidad activa en los últimos grados de todos los movimientos, con movilidad pasiva conservada, aunque dolorosa. A la palpación tono muscular simétrico con puntos dolorosos en región temporal izquierda y trapecio derecho</a:t>
            </a:r>
            <a:br>
              <a:rPr lang="es-ES" sz="2000" b="0" dirty="0">
                <a:latin typeface="+mn-lt"/>
              </a:rPr>
            </a:br>
            <a:endParaRPr lang="es-ES" sz="2000" b="0" dirty="0">
              <a:latin typeface="+mn-lt"/>
            </a:endParaRPr>
          </a:p>
        </p:txBody>
      </p:sp>
      <p:sp>
        <p:nvSpPr>
          <p:cNvPr id="8" name="CuadroTexto 7">
            <a:extLst>
              <a:ext uri="{FF2B5EF4-FFF2-40B4-BE49-F238E27FC236}">
                <a16:creationId xmlns:a16="http://schemas.microsoft.com/office/drawing/2014/main" id="{CB8CC71D-D2E3-42F7-A071-B77A96D333CE}"/>
              </a:ext>
            </a:extLst>
          </p:cNvPr>
          <p:cNvSpPr txBox="1"/>
          <p:nvPr/>
        </p:nvSpPr>
        <p:spPr>
          <a:xfrm>
            <a:off x="3131840" y="980728"/>
            <a:ext cx="3024336" cy="430887"/>
          </a:xfrm>
          <a:prstGeom prst="rect">
            <a:avLst/>
          </a:prstGeom>
          <a:noFill/>
        </p:spPr>
        <p:txBody>
          <a:bodyPr wrap="square" rtlCol="0">
            <a:spAutoFit/>
          </a:bodyPr>
          <a:lstStyle/>
          <a:p>
            <a:r>
              <a:rPr lang="es-ES" sz="2200" dirty="0">
                <a:solidFill>
                  <a:schemeClr val="accent2">
                    <a:lumMod val="75000"/>
                  </a:schemeClr>
                </a:solidFill>
              </a:rPr>
              <a:t>Caso clínico cervical</a:t>
            </a:r>
          </a:p>
        </p:txBody>
      </p:sp>
    </p:spTree>
    <p:extLst>
      <p:ext uri="{BB962C8B-B14F-4D97-AF65-F5344CB8AC3E}">
        <p14:creationId xmlns:p14="http://schemas.microsoft.com/office/powerpoint/2010/main" val="3948658941"/>
      </p:ext>
    </p:extLst>
  </p:cSld>
  <p:clrMapOvr>
    <a:masterClrMapping/>
  </p:clrMapOvr>
  <mc:AlternateContent xmlns:mc="http://schemas.openxmlformats.org/markup-compatibility/2006" xmlns:p14="http://schemas.microsoft.com/office/powerpoint/2010/main">
    <mc:Choice Requires="p14">
      <p:transition spd="slow" p14:dur="2000" advTm="3934"/>
    </mc:Choice>
    <mc:Fallback xmlns="">
      <p:transition spd="slow" advTm="393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1124744"/>
            <a:ext cx="8280920" cy="4608512"/>
          </a:xfrm>
        </p:spPr>
        <p:txBody>
          <a:bodyPr/>
          <a:lstStyle/>
          <a:p>
            <a:pPr algn="l"/>
            <a:r>
              <a:rPr lang="es-ES" sz="1600" b="0" dirty="0">
                <a:solidFill>
                  <a:schemeClr val="accent2">
                    <a:lumMod val="75000"/>
                  </a:schemeClr>
                </a:solidFill>
                <a:latin typeface="+mn-lt"/>
              </a:rPr>
              <a:t>A continuación se comentan los resultados de un caso tras realizar valoración funcional del raquis cervical. Esta prueba  analiza cinemáticamente el movimiento  de la columna cervical en actividades sencillas para detectar movimientos anómalos o no funcionales, secundarios a un cuadro doloroso cervical. </a:t>
            </a:r>
            <a:br>
              <a:rPr lang="es-ES" sz="1600" b="0" dirty="0">
                <a:solidFill>
                  <a:schemeClr val="accent2">
                    <a:lumMod val="75000"/>
                  </a:schemeClr>
                </a:solidFill>
                <a:latin typeface="+mn-lt"/>
              </a:rPr>
            </a:br>
            <a:br>
              <a:rPr lang="es-ES" sz="1600" b="0" dirty="0">
                <a:solidFill>
                  <a:schemeClr val="accent2">
                    <a:lumMod val="75000"/>
                  </a:schemeClr>
                </a:solidFill>
                <a:latin typeface="+mn-lt"/>
              </a:rPr>
            </a:br>
            <a:r>
              <a:rPr lang="es-ES" sz="1600" b="0" dirty="0">
                <a:solidFill>
                  <a:schemeClr val="accent2">
                    <a:lumMod val="75000"/>
                  </a:schemeClr>
                </a:solidFill>
                <a:latin typeface="+mn-lt"/>
              </a:rPr>
              <a:t>Se ha utilizado el equipo de valoración </a:t>
            </a:r>
            <a:r>
              <a:rPr lang="es-ES" sz="1600" dirty="0">
                <a:solidFill>
                  <a:schemeClr val="accent2">
                    <a:lumMod val="75000"/>
                  </a:schemeClr>
                </a:solidFill>
                <a:latin typeface="+mn-lt"/>
              </a:rPr>
              <a:t>NEDCERVICAL/IBV </a:t>
            </a:r>
            <a:r>
              <a:rPr lang="es-ES" sz="1600" b="0" dirty="0">
                <a:solidFill>
                  <a:schemeClr val="accent2">
                    <a:lumMod val="75000"/>
                  </a:schemeClr>
                </a:solidFill>
                <a:latin typeface="+mn-lt"/>
              </a:rPr>
              <a:t>y la técnica de registro utilizada ha sido la fotogrametría. </a:t>
            </a:r>
            <a:br>
              <a:rPr lang="es-ES" sz="1600" b="0" dirty="0">
                <a:solidFill>
                  <a:schemeClr val="accent2">
                    <a:lumMod val="75000"/>
                  </a:schemeClr>
                </a:solidFill>
                <a:latin typeface="+mn-lt"/>
              </a:rPr>
            </a:br>
            <a:br>
              <a:rPr lang="en-US" sz="1600" b="0" dirty="0">
                <a:solidFill>
                  <a:schemeClr val="accent2">
                    <a:lumMod val="75000"/>
                  </a:schemeClr>
                </a:solidFill>
                <a:latin typeface="+mn-lt"/>
              </a:rPr>
            </a:br>
            <a:r>
              <a:rPr lang="es-ES" sz="1600" b="0" dirty="0">
                <a:solidFill>
                  <a:schemeClr val="accent2">
                    <a:lumMod val="75000"/>
                  </a:schemeClr>
                </a:solidFill>
                <a:latin typeface="+mn-lt"/>
              </a:rPr>
              <a:t>Para llevar a cabo la valoración, este sistema compara los resultados obtenidos con los de un grupo de sujetos comparable a las características del paciente (bases de datos integradas por normales, patológicos segmentadas por edad y género). </a:t>
            </a:r>
            <a:br>
              <a:rPr lang="es-ES" sz="1600" b="0" dirty="0">
                <a:solidFill>
                  <a:schemeClr val="accent2">
                    <a:lumMod val="75000"/>
                  </a:schemeClr>
                </a:solidFill>
                <a:latin typeface="+mn-lt"/>
              </a:rPr>
            </a:br>
            <a:br>
              <a:rPr lang="es-ES" sz="1600" b="0" dirty="0">
                <a:solidFill>
                  <a:schemeClr val="accent2">
                    <a:lumMod val="75000"/>
                  </a:schemeClr>
                </a:solidFill>
                <a:latin typeface="+mn-lt"/>
              </a:rPr>
            </a:br>
            <a:r>
              <a:rPr lang="es-ES" sz="1600" b="0" dirty="0">
                <a:solidFill>
                  <a:schemeClr val="accent2">
                    <a:lumMod val="75000"/>
                  </a:schemeClr>
                </a:solidFill>
                <a:latin typeface="+mn-lt"/>
              </a:rPr>
              <a:t>El protocolo de valoración está estandarizado y consta de dos gestos:</a:t>
            </a:r>
            <a:br>
              <a:rPr lang="es-ES" sz="1600" b="0" dirty="0">
                <a:solidFill>
                  <a:schemeClr val="accent2">
                    <a:lumMod val="75000"/>
                  </a:schemeClr>
                </a:solidFill>
                <a:latin typeface="+mn-lt"/>
              </a:rPr>
            </a:br>
            <a:br>
              <a:rPr lang="es-ES" sz="1600" b="0" dirty="0">
                <a:solidFill>
                  <a:schemeClr val="accent2">
                    <a:lumMod val="75000"/>
                  </a:schemeClr>
                </a:solidFill>
                <a:latin typeface="+mn-lt"/>
              </a:rPr>
            </a:br>
            <a:r>
              <a:rPr lang="es-ES" sz="1600" b="0" dirty="0">
                <a:solidFill>
                  <a:schemeClr val="accent2">
                    <a:lumMod val="75000"/>
                  </a:schemeClr>
                </a:solidFill>
                <a:latin typeface="+mn-lt"/>
              </a:rPr>
              <a:t>	</a:t>
            </a:r>
            <a:r>
              <a:rPr lang="es-ES" sz="1600" dirty="0">
                <a:solidFill>
                  <a:schemeClr val="accent2">
                    <a:lumMod val="75000"/>
                  </a:schemeClr>
                </a:solidFill>
                <a:latin typeface="+mn-lt"/>
              </a:rPr>
              <a:t>Prueba de Límites: </a:t>
            </a:r>
            <a:r>
              <a:rPr lang="es-ES" sz="1600" b="0" dirty="0">
                <a:solidFill>
                  <a:schemeClr val="accent2">
                    <a:lumMod val="75000"/>
                  </a:schemeClr>
                </a:solidFill>
                <a:latin typeface="+mn-lt"/>
              </a:rPr>
              <a:t>analiza los límites funcionales del movimiento en cada una de 	las direcciones del espacio.</a:t>
            </a:r>
            <a:br>
              <a:rPr lang="es-ES" sz="1600" b="0" dirty="0">
                <a:solidFill>
                  <a:schemeClr val="accent2">
                    <a:lumMod val="75000"/>
                  </a:schemeClr>
                </a:solidFill>
                <a:latin typeface="+mn-lt"/>
              </a:rPr>
            </a:br>
            <a:br>
              <a:rPr lang="es-ES" sz="1600" dirty="0">
                <a:solidFill>
                  <a:schemeClr val="accent2">
                    <a:lumMod val="75000"/>
                  </a:schemeClr>
                </a:solidFill>
                <a:latin typeface="+mn-lt"/>
              </a:rPr>
            </a:br>
            <a:r>
              <a:rPr lang="es-ES" sz="1600" dirty="0">
                <a:solidFill>
                  <a:schemeClr val="accent2">
                    <a:lumMod val="75000"/>
                  </a:schemeClr>
                </a:solidFill>
                <a:latin typeface="+mn-lt"/>
              </a:rPr>
              <a:t>	Prueba funcional </a:t>
            </a:r>
            <a:r>
              <a:rPr lang="es-ES" sz="1600" b="0" dirty="0">
                <a:solidFill>
                  <a:schemeClr val="accent2">
                    <a:lumMod val="75000"/>
                  </a:schemeClr>
                </a:solidFill>
                <a:latin typeface="+mn-lt"/>
              </a:rPr>
              <a:t>(o prueba de lámparas): analiza el movimiento cervical 	mientras el paciente dirige su mirada hacia unas lámparas situadas en el techo. </a:t>
            </a:r>
            <a:endParaRPr lang="en-US" sz="1600" b="0" dirty="0">
              <a:solidFill>
                <a:schemeClr val="accent2">
                  <a:lumMod val="75000"/>
                </a:schemeClr>
              </a:solidFill>
              <a:latin typeface="+mn-lt"/>
            </a:endParaRPr>
          </a:p>
        </p:txBody>
      </p:sp>
    </p:spTree>
    <p:extLst>
      <p:ext uri="{BB962C8B-B14F-4D97-AF65-F5344CB8AC3E}">
        <p14:creationId xmlns:p14="http://schemas.microsoft.com/office/powerpoint/2010/main" val="1726574222"/>
      </p:ext>
    </p:extLst>
  </p:cSld>
  <p:clrMapOvr>
    <a:masterClrMapping/>
  </p:clrMapOvr>
  <mc:AlternateContent xmlns:mc="http://schemas.openxmlformats.org/markup-compatibility/2006" xmlns:p14="http://schemas.microsoft.com/office/powerpoint/2010/main">
    <mc:Choice Requires="p14">
      <p:transition spd="slow" p14:dur="2000" advTm="3934"/>
    </mc:Choice>
    <mc:Fallback xmlns="">
      <p:transition spd="slow" advTm="393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F8FD97C7-7CC6-4D21-BF3A-7A46BC424163}"/>
              </a:ext>
            </a:extLst>
          </p:cNvPr>
          <p:cNvPicPr>
            <a:picLocks noChangeAspect="1"/>
          </p:cNvPicPr>
          <p:nvPr/>
        </p:nvPicPr>
        <p:blipFill>
          <a:blip r:embed="rId3"/>
          <a:stretch>
            <a:fillRect/>
          </a:stretch>
        </p:blipFill>
        <p:spPr>
          <a:xfrm>
            <a:off x="6444208" y="907987"/>
            <a:ext cx="1809524" cy="1209524"/>
          </a:xfrm>
          <a:prstGeom prst="rect">
            <a:avLst/>
          </a:prstGeom>
        </p:spPr>
      </p:pic>
      <p:pic>
        <p:nvPicPr>
          <p:cNvPr id="11" name="Imagen 10">
            <a:extLst>
              <a:ext uri="{FF2B5EF4-FFF2-40B4-BE49-F238E27FC236}">
                <a16:creationId xmlns:a16="http://schemas.microsoft.com/office/drawing/2014/main" id="{8142085A-2A91-4EB8-8283-DDB2180E96B6}"/>
              </a:ext>
            </a:extLst>
          </p:cNvPr>
          <p:cNvPicPr>
            <a:picLocks noChangeAspect="1"/>
          </p:cNvPicPr>
          <p:nvPr/>
        </p:nvPicPr>
        <p:blipFill>
          <a:blip r:embed="rId4"/>
          <a:stretch>
            <a:fillRect/>
          </a:stretch>
        </p:blipFill>
        <p:spPr>
          <a:xfrm>
            <a:off x="5350583" y="566546"/>
            <a:ext cx="1809524" cy="1209524"/>
          </a:xfrm>
          <a:prstGeom prst="rect">
            <a:avLst/>
          </a:prstGeom>
        </p:spPr>
      </p:pic>
      <p:sp>
        <p:nvSpPr>
          <p:cNvPr id="9" name="Título 8">
            <a:extLst>
              <a:ext uri="{FF2B5EF4-FFF2-40B4-BE49-F238E27FC236}">
                <a16:creationId xmlns:a16="http://schemas.microsoft.com/office/drawing/2014/main" id="{66621FFC-F9B5-41C4-9688-3011C97FC71C}"/>
              </a:ext>
            </a:extLst>
          </p:cNvPr>
          <p:cNvSpPr>
            <a:spLocks noGrp="1"/>
          </p:cNvSpPr>
          <p:nvPr>
            <p:ph type="title"/>
          </p:nvPr>
        </p:nvSpPr>
        <p:spPr/>
        <p:txBody>
          <a:bodyPr/>
          <a:lstStyle/>
          <a:p>
            <a:endParaRPr lang="es-ES" dirty="0"/>
          </a:p>
        </p:txBody>
      </p:sp>
      <p:pic>
        <p:nvPicPr>
          <p:cNvPr id="13" name="Imagen 12">
            <a:extLst>
              <a:ext uri="{FF2B5EF4-FFF2-40B4-BE49-F238E27FC236}">
                <a16:creationId xmlns:a16="http://schemas.microsoft.com/office/drawing/2014/main" id="{D59D9477-005A-4F1A-A1FD-2CE9DFF19E93}"/>
              </a:ext>
            </a:extLst>
          </p:cNvPr>
          <p:cNvPicPr>
            <a:picLocks noChangeAspect="1"/>
          </p:cNvPicPr>
          <p:nvPr/>
        </p:nvPicPr>
        <p:blipFill>
          <a:blip r:embed="rId5"/>
          <a:stretch>
            <a:fillRect/>
          </a:stretch>
        </p:blipFill>
        <p:spPr>
          <a:xfrm>
            <a:off x="7457611" y="1554013"/>
            <a:ext cx="1809524" cy="1209524"/>
          </a:xfrm>
          <a:prstGeom prst="rect">
            <a:avLst/>
          </a:prstGeom>
        </p:spPr>
      </p:pic>
      <p:pic>
        <p:nvPicPr>
          <p:cNvPr id="4" name="Imagen 3">
            <a:extLst>
              <a:ext uri="{FF2B5EF4-FFF2-40B4-BE49-F238E27FC236}">
                <a16:creationId xmlns:a16="http://schemas.microsoft.com/office/drawing/2014/main" id="{83736CC1-33D4-42A5-B26F-B3884A4F1662}"/>
              </a:ext>
            </a:extLst>
          </p:cNvPr>
          <p:cNvPicPr>
            <a:picLocks noChangeAspect="1"/>
          </p:cNvPicPr>
          <p:nvPr/>
        </p:nvPicPr>
        <p:blipFill>
          <a:blip r:embed="rId6"/>
          <a:stretch>
            <a:fillRect/>
          </a:stretch>
        </p:blipFill>
        <p:spPr>
          <a:xfrm>
            <a:off x="6372200" y="3724449"/>
            <a:ext cx="2634439" cy="1800200"/>
          </a:xfrm>
          <a:prstGeom prst="rect">
            <a:avLst/>
          </a:prstGeom>
        </p:spPr>
      </p:pic>
      <p:pic>
        <p:nvPicPr>
          <p:cNvPr id="5" name="Imagen 4">
            <a:extLst>
              <a:ext uri="{FF2B5EF4-FFF2-40B4-BE49-F238E27FC236}">
                <a16:creationId xmlns:a16="http://schemas.microsoft.com/office/drawing/2014/main" id="{8A0FB525-41C5-4E68-91FA-4853C20BB1CA}"/>
              </a:ext>
            </a:extLst>
          </p:cNvPr>
          <p:cNvPicPr>
            <a:picLocks noChangeAspect="1"/>
          </p:cNvPicPr>
          <p:nvPr/>
        </p:nvPicPr>
        <p:blipFill>
          <a:blip r:embed="rId7"/>
          <a:stretch>
            <a:fillRect/>
          </a:stretch>
        </p:blipFill>
        <p:spPr>
          <a:xfrm>
            <a:off x="324768" y="878270"/>
            <a:ext cx="5092076" cy="1398602"/>
          </a:xfrm>
          <a:prstGeom prst="rect">
            <a:avLst/>
          </a:prstGeom>
        </p:spPr>
      </p:pic>
      <p:pic>
        <p:nvPicPr>
          <p:cNvPr id="8" name="Imagen 7">
            <a:extLst>
              <a:ext uri="{FF2B5EF4-FFF2-40B4-BE49-F238E27FC236}">
                <a16:creationId xmlns:a16="http://schemas.microsoft.com/office/drawing/2014/main" id="{BB11F21F-F90B-4DD0-9B18-755FC27453B2}"/>
              </a:ext>
            </a:extLst>
          </p:cNvPr>
          <p:cNvPicPr>
            <a:picLocks noChangeAspect="1"/>
          </p:cNvPicPr>
          <p:nvPr/>
        </p:nvPicPr>
        <p:blipFill>
          <a:blip r:embed="rId8"/>
          <a:stretch>
            <a:fillRect/>
          </a:stretch>
        </p:blipFill>
        <p:spPr>
          <a:xfrm>
            <a:off x="344697" y="2507657"/>
            <a:ext cx="5667375" cy="581025"/>
          </a:xfrm>
          <a:prstGeom prst="rect">
            <a:avLst/>
          </a:prstGeom>
        </p:spPr>
      </p:pic>
      <p:pic>
        <p:nvPicPr>
          <p:cNvPr id="10" name="Imagen 9">
            <a:extLst>
              <a:ext uri="{FF2B5EF4-FFF2-40B4-BE49-F238E27FC236}">
                <a16:creationId xmlns:a16="http://schemas.microsoft.com/office/drawing/2014/main" id="{6953C0CE-77EB-49AA-B1F7-D568AFEBF6E2}"/>
              </a:ext>
            </a:extLst>
          </p:cNvPr>
          <p:cNvPicPr>
            <a:picLocks noChangeAspect="1"/>
          </p:cNvPicPr>
          <p:nvPr/>
        </p:nvPicPr>
        <p:blipFill>
          <a:blip r:embed="rId9"/>
          <a:stretch>
            <a:fillRect/>
          </a:stretch>
        </p:blipFill>
        <p:spPr>
          <a:xfrm>
            <a:off x="337394" y="3319467"/>
            <a:ext cx="5852420" cy="2610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97874"/>
    </mc:Choice>
    <mc:Fallback xmlns="">
      <p:transition spd="slow" advTm="197874"/>
    </mc:Fallback>
  </mc:AlternateContent>
  <p:extLst mod="1">
    <p:ext uri="{E180D4A7-C9FB-4DFB-919C-405C955672EB}">
      <p14:showEvtLst xmlns:p14="http://schemas.microsoft.com/office/powerpoint/2010/main">
        <p14:playEvt time="0" objId="8"/>
        <p14:stopEvt time="195935" objId="8"/>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B873190C-12C4-43B1-A4B2-D00C90A26932}"/>
              </a:ext>
            </a:extLst>
          </p:cNvPr>
          <p:cNvSpPr>
            <a:spLocks noGrp="1"/>
          </p:cNvSpPr>
          <p:nvPr>
            <p:ph type="title"/>
          </p:nvPr>
        </p:nvSpPr>
        <p:spPr/>
        <p:txBody>
          <a:bodyPr/>
          <a:lstStyle/>
          <a:p>
            <a:endParaRPr lang="es-ES" dirty="0"/>
          </a:p>
        </p:txBody>
      </p:sp>
      <p:pic>
        <p:nvPicPr>
          <p:cNvPr id="9" name="Imagen 8">
            <a:extLst>
              <a:ext uri="{FF2B5EF4-FFF2-40B4-BE49-F238E27FC236}">
                <a16:creationId xmlns:a16="http://schemas.microsoft.com/office/drawing/2014/main" id="{49E0C8FE-ABF6-4C3D-AE37-556E50452002}"/>
              </a:ext>
            </a:extLst>
          </p:cNvPr>
          <p:cNvPicPr>
            <a:picLocks noChangeAspect="1"/>
          </p:cNvPicPr>
          <p:nvPr/>
        </p:nvPicPr>
        <p:blipFill>
          <a:blip r:embed="rId3"/>
          <a:stretch>
            <a:fillRect/>
          </a:stretch>
        </p:blipFill>
        <p:spPr>
          <a:xfrm>
            <a:off x="6225894" y="1101646"/>
            <a:ext cx="1809524" cy="1209524"/>
          </a:xfrm>
          <a:prstGeom prst="rect">
            <a:avLst/>
          </a:prstGeom>
        </p:spPr>
      </p:pic>
      <p:pic>
        <p:nvPicPr>
          <p:cNvPr id="10" name="Imagen 9">
            <a:extLst>
              <a:ext uri="{FF2B5EF4-FFF2-40B4-BE49-F238E27FC236}">
                <a16:creationId xmlns:a16="http://schemas.microsoft.com/office/drawing/2014/main" id="{A2C0E172-0046-46FA-AA7F-788A86C3EA22}"/>
              </a:ext>
            </a:extLst>
          </p:cNvPr>
          <p:cNvPicPr>
            <a:picLocks noChangeAspect="1"/>
          </p:cNvPicPr>
          <p:nvPr/>
        </p:nvPicPr>
        <p:blipFill>
          <a:blip r:embed="rId4"/>
          <a:stretch>
            <a:fillRect/>
          </a:stretch>
        </p:blipFill>
        <p:spPr>
          <a:xfrm>
            <a:off x="4104057" y="660125"/>
            <a:ext cx="1200000" cy="1800000"/>
          </a:xfrm>
          <a:prstGeom prst="rect">
            <a:avLst/>
          </a:prstGeom>
        </p:spPr>
      </p:pic>
      <p:pic>
        <p:nvPicPr>
          <p:cNvPr id="11" name="Imagen 10">
            <a:extLst>
              <a:ext uri="{FF2B5EF4-FFF2-40B4-BE49-F238E27FC236}">
                <a16:creationId xmlns:a16="http://schemas.microsoft.com/office/drawing/2014/main" id="{32BABB08-811F-4DE3-85A4-DD71D80590EE}"/>
              </a:ext>
            </a:extLst>
          </p:cNvPr>
          <p:cNvPicPr>
            <a:picLocks noChangeAspect="1"/>
          </p:cNvPicPr>
          <p:nvPr/>
        </p:nvPicPr>
        <p:blipFill>
          <a:blip r:embed="rId3"/>
          <a:stretch>
            <a:fillRect/>
          </a:stretch>
        </p:blipFill>
        <p:spPr>
          <a:xfrm flipH="1">
            <a:off x="1194635" y="908876"/>
            <a:ext cx="1987585" cy="1302497"/>
          </a:xfrm>
          <a:prstGeom prst="rect">
            <a:avLst/>
          </a:prstGeom>
        </p:spPr>
      </p:pic>
      <p:pic>
        <p:nvPicPr>
          <p:cNvPr id="3" name="Imagen 2">
            <a:extLst>
              <a:ext uri="{FF2B5EF4-FFF2-40B4-BE49-F238E27FC236}">
                <a16:creationId xmlns:a16="http://schemas.microsoft.com/office/drawing/2014/main" id="{9A34E861-A898-4BAA-847E-A6FC3DB5D0EC}"/>
              </a:ext>
            </a:extLst>
          </p:cNvPr>
          <p:cNvPicPr>
            <a:picLocks noChangeAspect="1"/>
          </p:cNvPicPr>
          <p:nvPr/>
        </p:nvPicPr>
        <p:blipFill>
          <a:blip r:embed="rId5"/>
          <a:stretch>
            <a:fillRect/>
          </a:stretch>
        </p:blipFill>
        <p:spPr>
          <a:xfrm>
            <a:off x="811466" y="2460125"/>
            <a:ext cx="7521068" cy="2251024"/>
          </a:xfrm>
          <a:prstGeom prst="rect">
            <a:avLst/>
          </a:prstGeom>
        </p:spPr>
      </p:pic>
      <p:pic>
        <p:nvPicPr>
          <p:cNvPr id="4" name="Imagen 3">
            <a:extLst>
              <a:ext uri="{FF2B5EF4-FFF2-40B4-BE49-F238E27FC236}">
                <a16:creationId xmlns:a16="http://schemas.microsoft.com/office/drawing/2014/main" id="{3A06ED17-24E3-411C-B29A-9210C392C1DD}"/>
              </a:ext>
            </a:extLst>
          </p:cNvPr>
          <p:cNvPicPr>
            <a:picLocks noChangeAspect="1"/>
          </p:cNvPicPr>
          <p:nvPr/>
        </p:nvPicPr>
        <p:blipFill>
          <a:blip r:embed="rId6"/>
          <a:stretch>
            <a:fillRect/>
          </a:stretch>
        </p:blipFill>
        <p:spPr>
          <a:xfrm>
            <a:off x="1670344" y="4853835"/>
            <a:ext cx="6067425" cy="1295400"/>
          </a:xfrm>
          <a:prstGeom prst="rect">
            <a:avLst/>
          </a:prstGeom>
        </p:spPr>
      </p:pic>
    </p:spTree>
    <p:extLst>
      <p:ext uri="{BB962C8B-B14F-4D97-AF65-F5344CB8AC3E}">
        <p14:creationId xmlns:p14="http://schemas.microsoft.com/office/powerpoint/2010/main" val="1117096350"/>
      </p:ext>
    </p:extLst>
  </p:cSld>
  <p:clrMapOvr>
    <a:masterClrMapping/>
  </p:clrMapOvr>
  <mc:AlternateContent xmlns:mc="http://schemas.openxmlformats.org/markup-compatibility/2006" xmlns:p14="http://schemas.microsoft.com/office/powerpoint/2010/main">
    <mc:Choice Requires="p14">
      <p:transition spd="slow" p14:dur="2000" advTm="85283"/>
    </mc:Choice>
    <mc:Fallback xmlns="">
      <p:transition spd="slow" advTm="85283"/>
    </mc:Fallback>
  </mc:AlternateContent>
  <p:extLst mod="1">
    <p:ext uri="{E180D4A7-C9FB-4DFB-919C-405C955672EB}">
      <p14:showEvtLst xmlns:p14="http://schemas.microsoft.com/office/powerpoint/2010/main">
        <p14:playEvt time="1" objId="7"/>
        <p14:stopEvt time="84685" objId="7"/>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453CFE50-5F35-4F5B-AD4C-2997B4C521D1}"/>
              </a:ext>
            </a:extLst>
          </p:cNvPr>
          <p:cNvSpPr>
            <a:spLocks noGrp="1"/>
          </p:cNvSpPr>
          <p:nvPr>
            <p:ph type="title"/>
          </p:nvPr>
        </p:nvSpPr>
        <p:spPr/>
        <p:txBody>
          <a:bodyPr/>
          <a:lstStyle/>
          <a:p>
            <a:endParaRPr lang="es-ES" dirty="0"/>
          </a:p>
        </p:txBody>
      </p:sp>
      <p:sp>
        <p:nvSpPr>
          <p:cNvPr id="9" name="Rectángulo 8">
            <a:extLst>
              <a:ext uri="{FF2B5EF4-FFF2-40B4-BE49-F238E27FC236}">
                <a16:creationId xmlns:a16="http://schemas.microsoft.com/office/drawing/2014/main" id="{E4D037BF-907E-426D-881D-FED057749F8D}"/>
              </a:ext>
            </a:extLst>
          </p:cNvPr>
          <p:cNvSpPr/>
          <p:nvPr/>
        </p:nvSpPr>
        <p:spPr>
          <a:xfrm>
            <a:off x="611560" y="4185515"/>
            <a:ext cx="8424936" cy="1323439"/>
          </a:xfrm>
          <a:prstGeom prst="rect">
            <a:avLst/>
          </a:prstGeom>
        </p:spPr>
        <p:txBody>
          <a:bodyPr wrap="square">
            <a:spAutoFit/>
          </a:bodyPr>
          <a:lstStyle/>
          <a:p>
            <a:pPr lvl="0">
              <a:defRPr/>
            </a:pPr>
            <a:r>
              <a:rPr lang="es-ES" sz="2000" b="0" dirty="0">
                <a:solidFill>
                  <a:schemeClr val="accent2">
                    <a:lumMod val="75000"/>
                  </a:schemeClr>
                </a:solidFill>
                <a:latin typeface="+mn-lt"/>
                <a:cs typeface="Calibri" panose="020F0502020204030204" pitchFamily="34" charset="0"/>
              </a:rPr>
              <a:t>Se considera que la función estudiada es normal cuando el Índice de normalidad está entre 90 y 100%.</a:t>
            </a:r>
          </a:p>
          <a:p>
            <a:pPr lvl="0">
              <a:defRPr/>
            </a:pPr>
            <a:endParaRPr lang="es-ES" sz="2000" b="0" dirty="0">
              <a:solidFill>
                <a:schemeClr val="accent2">
                  <a:lumMod val="75000"/>
                </a:schemeClr>
              </a:solidFill>
              <a:latin typeface="+mn-lt"/>
              <a:cs typeface="Calibri" panose="020F0502020204030204" pitchFamily="34" charset="0"/>
            </a:endParaRPr>
          </a:p>
          <a:p>
            <a:pPr lvl="0">
              <a:defRPr/>
            </a:pPr>
            <a:r>
              <a:rPr lang="es-ES" sz="2000" b="0" dirty="0">
                <a:solidFill>
                  <a:schemeClr val="accent2">
                    <a:lumMod val="75000"/>
                  </a:schemeClr>
                </a:solidFill>
                <a:latin typeface="+mn-lt"/>
                <a:cs typeface="Calibri" panose="020F0502020204030204" pitchFamily="34" charset="0"/>
              </a:rPr>
              <a:t>El grado de alteración funcional es mayor a menor Índice de normalidad </a:t>
            </a:r>
          </a:p>
        </p:txBody>
      </p:sp>
      <p:pic>
        <p:nvPicPr>
          <p:cNvPr id="7" name="Picture 3">
            <a:extLst>
              <a:ext uri="{FF2B5EF4-FFF2-40B4-BE49-F238E27FC236}">
                <a16:creationId xmlns:a16="http://schemas.microsoft.com/office/drawing/2014/main" id="{4DDD3300-3F08-409A-B57E-08128A6FE1B9}"/>
              </a:ext>
            </a:extLst>
          </p:cNvPr>
          <p:cNvPicPr>
            <a:picLocks noChangeAspect="1" noChangeArrowheads="1"/>
          </p:cNvPicPr>
          <p:nvPr/>
        </p:nvPicPr>
        <p:blipFill rotWithShape="1">
          <a:blip r:embed="rId3" cstate="print"/>
          <a:srcRect r="51068"/>
          <a:stretch/>
        </p:blipFill>
        <p:spPr bwMode="auto">
          <a:xfrm>
            <a:off x="2699792" y="1556792"/>
            <a:ext cx="4027635" cy="1115694"/>
          </a:xfrm>
          <a:prstGeom prst="rect">
            <a:avLst/>
          </a:prstGeom>
          <a:noFill/>
          <a:ln w="9525">
            <a:noFill/>
            <a:miter lim="800000"/>
            <a:headEnd/>
            <a:tailEnd/>
          </a:ln>
        </p:spPr>
      </p:pic>
      <p:sp>
        <p:nvSpPr>
          <p:cNvPr id="10" name="5 CuadroTexto">
            <a:extLst>
              <a:ext uri="{FF2B5EF4-FFF2-40B4-BE49-F238E27FC236}">
                <a16:creationId xmlns:a16="http://schemas.microsoft.com/office/drawing/2014/main" id="{B3B6BA4E-D78F-4503-88DD-6420D9B62493}"/>
              </a:ext>
            </a:extLst>
          </p:cNvPr>
          <p:cNvSpPr txBox="1"/>
          <p:nvPr/>
        </p:nvSpPr>
        <p:spPr>
          <a:xfrm>
            <a:off x="3607587" y="3289789"/>
            <a:ext cx="1928826" cy="461665"/>
          </a:xfrm>
          <a:prstGeom prst="rect">
            <a:avLst/>
          </a:prstGeom>
          <a:solidFill>
            <a:srgbClr val="9F294B"/>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 sz="2400" b="0" i="0" u="none" strike="noStrike" kern="0" cap="none" spc="0" normalizeH="0" baseline="0" noProof="0" dirty="0">
                <a:ln>
                  <a:noFill/>
                </a:ln>
                <a:solidFill>
                  <a:prstClr val="white"/>
                </a:solidFill>
                <a:effectLst/>
                <a:uLnTx/>
                <a:uFillTx/>
                <a:latin typeface="Verdana"/>
                <a:ea typeface="+mn-ea"/>
                <a:cs typeface="+mn-cs"/>
              </a:rPr>
              <a:t>Alterado</a:t>
            </a:r>
          </a:p>
        </p:txBody>
      </p:sp>
    </p:spTree>
    <p:extLst>
      <p:ext uri="{BB962C8B-B14F-4D97-AF65-F5344CB8AC3E}">
        <p14:creationId xmlns:p14="http://schemas.microsoft.com/office/powerpoint/2010/main" val="2017862689"/>
      </p:ext>
    </p:extLst>
  </p:cSld>
  <p:clrMapOvr>
    <a:masterClrMapping/>
  </p:clrMapOvr>
  <mc:AlternateContent xmlns:mc="http://schemas.openxmlformats.org/markup-compatibility/2006" xmlns:p14="http://schemas.microsoft.com/office/powerpoint/2010/main">
    <mc:Choice Requires="p14">
      <p:transition spd="slow" p14:dur="2000" advTm="55283"/>
    </mc:Choice>
    <mc:Fallback xmlns="">
      <p:transition spd="slow" advTm="55283"/>
    </mc:Fallback>
  </mc:AlternateContent>
  <p:extLst mod="1">
    <p:ext uri="{E180D4A7-C9FB-4DFB-919C-405C955672EB}">
      <p14:showEvtLst xmlns:p14="http://schemas.microsoft.com/office/powerpoint/2010/main">
        <p14:playEvt time="0" objId="5"/>
        <p14:stopEvt time="55000" objId="5"/>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C95C3E8-3625-427B-BDCF-7C36039CCA38}"/>
              </a:ext>
            </a:extLst>
          </p:cNvPr>
          <p:cNvSpPr txBox="1"/>
          <p:nvPr/>
        </p:nvSpPr>
        <p:spPr>
          <a:xfrm>
            <a:off x="3419872" y="980728"/>
            <a:ext cx="3096344" cy="430887"/>
          </a:xfrm>
          <a:prstGeom prst="rect">
            <a:avLst/>
          </a:prstGeom>
          <a:noFill/>
        </p:spPr>
        <p:txBody>
          <a:bodyPr wrap="square" rtlCol="0">
            <a:spAutoFit/>
          </a:bodyPr>
          <a:lstStyle/>
          <a:p>
            <a:r>
              <a:rPr lang="en-US" sz="2200">
                <a:solidFill>
                  <a:schemeClr val="accent2">
                    <a:lumMod val="75000"/>
                  </a:schemeClr>
                </a:solidFill>
              </a:rPr>
              <a:t>Caso </a:t>
            </a:r>
            <a:r>
              <a:rPr lang="en-US" sz="2200" dirty="0" err="1">
                <a:solidFill>
                  <a:schemeClr val="accent2">
                    <a:lumMod val="75000"/>
                  </a:schemeClr>
                </a:solidFill>
              </a:rPr>
              <a:t>clínico</a:t>
            </a:r>
            <a:r>
              <a:rPr lang="en-US" sz="2200" dirty="0">
                <a:solidFill>
                  <a:schemeClr val="accent2">
                    <a:lumMod val="75000"/>
                  </a:schemeClr>
                </a:solidFill>
              </a:rPr>
              <a:t> lumbar</a:t>
            </a:r>
          </a:p>
        </p:txBody>
      </p:sp>
      <p:sp>
        <p:nvSpPr>
          <p:cNvPr id="7" name="Título 5">
            <a:extLst>
              <a:ext uri="{FF2B5EF4-FFF2-40B4-BE49-F238E27FC236}">
                <a16:creationId xmlns:a16="http://schemas.microsoft.com/office/drawing/2014/main" id="{C4551CE5-CD71-4C58-9328-F1790AD02058}"/>
              </a:ext>
            </a:extLst>
          </p:cNvPr>
          <p:cNvSpPr>
            <a:spLocks noGrp="1"/>
          </p:cNvSpPr>
          <p:nvPr>
            <p:ph type="ctrTitle"/>
          </p:nvPr>
        </p:nvSpPr>
        <p:spPr>
          <a:xfrm>
            <a:off x="648680" y="1435864"/>
            <a:ext cx="7846640" cy="4465657"/>
          </a:xfrm>
        </p:spPr>
        <p:txBody>
          <a:bodyPr/>
          <a:lstStyle/>
          <a:p>
            <a:pPr algn="l"/>
            <a:r>
              <a:rPr lang="es-ES" sz="1800" b="0" dirty="0">
                <a:solidFill>
                  <a:schemeClr val="accent2">
                    <a:lumMod val="75000"/>
                  </a:schemeClr>
                </a:solidFill>
                <a:latin typeface="+mn-lt"/>
              </a:rPr>
              <a:t>Paciente de 60 años </a:t>
            </a:r>
            <a:br>
              <a:rPr lang="es-ES" sz="1800" b="0" dirty="0">
                <a:solidFill>
                  <a:schemeClr val="accent2">
                    <a:lumMod val="75000"/>
                  </a:schemeClr>
                </a:solidFill>
                <a:latin typeface="+mn-lt"/>
              </a:rPr>
            </a:br>
            <a:r>
              <a:rPr lang="es-ES" sz="1800" b="0" dirty="0">
                <a:solidFill>
                  <a:schemeClr val="accent2">
                    <a:lumMod val="75000"/>
                  </a:schemeClr>
                </a:solidFill>
                <a:latin typeface="+mn-lt"/>
              </a:rPr>
              <a:t>Conductor de camión</a:t>
            </a:r>
            <a:br>
              <a:rPr lang="es-ES" sz="1800" b="0" dirty="0">
                <a:solidFill>
                  <a:schemeClr val="accent2">
                    <a:lumMod val="75000"/>
                  </a:schemeClr>
                </a:solidFill>
                <a:latin typeface="+mn-lt"/>
              </a:rPr>
            </a:br>
            <a:r>
              <a:rPr lang="es-ES" sz="1800" b="0" dirty="0">
                <a:solidFill>
                  <a:schemeClr val="accent2">
                    <a:lumMod val="75000"/>
                  </a:schemeClr>
                </a:solidFill>
                <a:latin typeface="+mn-lt"/>
              </a:rPr>
              <a:t>Caída del camión con fractura acuñamiento de L1 </a:t>
            </a:r>
            <a:br>
              <a:rPr lang="es-ES" sz="1800" b="0" dirty="0">
                <a:solidFill>
                  <a:schemeClr val="accent2">
                    <a:lumMod val="75000"/>
                  </a:schemeClr>
                </a:solidFill>
                <a:latin typeface="+mn-lt"/>
              </a:rPr>
            </a:br>
            <a:r>
              <a:rPr lang="es-ES" sz="1800" b="0" dirty="0">
                <a:solidFill>
                  <a:schemeClr val="accent2">
                    <a:lumMod val="75000"/>
                  </a:schemeClr>
                </a:solidFill>
                <a:latin typeface="+mn-lt"/>
              </a:rPr>
              <a:t>Se realizó tratamiento conservador de la fractura</a:t>
            </a:r>
            <a:br>
              <a:rPr lang="es-ES" sz="1800" b="0" dirty="0">
                <a:solidFill>
                  <a:schemeClr val="accent2">
                    <a:lumMod val="75000"/>
                  </a:schemeClr>
                </a:solidFill>
                <a:latin typeface="+mn-lt"/>
              </a:rPr>
            </a:br>
            <a:r>
              <a:rPr lang="es-ES" sz="1800" b="0" dirty="0">
                <a:solidFill>
                  <a:schemeClr val="accent2">
                    <a:lumMod val="75000"/>
                  </a:schemeClr>
                </a:solidFill>
                <a:latin typeface="+mn-lt"/>
              </a:rPr>
              <a:t>Retirada del corsé a los 3 meses </a:t>
            </a:r>
            <a:br>
              <a:rPr lang="es-ES" sz="1800" b="0" dirty="0">
                <a:solidFill>
                  <a:schemeClr val="accent2">
                    <a:lumMod val="75000"/>
                  </a:schemeClr>
                </a:solidFill>
                <a:latin typeface="+mn-lt"/>
              </a:rPr>
            </a:br>
            <a:r>
              <a:rPr lang="es-ES" sz="1800" b="0" dirty="0">
                <a:solidFill>
                  <a:schemeClr val="accent2">
                    <a:lumMod val="75000"/>
                  </a:schemeClr>
                </a:solidFill>
                <a:latin typeface="+mn-lt"/>
              </a:rPr>
              <a:t>A los cuatro meses de la fractura sigue refiriendo dolor lumbar irradiado a miembro inferior derecho.</a:t>
            </a:r>
            <a:br>
              <a:rPr lang="es-ES" sz="1800" b="0" dirty="0">
                <a:solidFill>
                  <a:schemeClr val="accent2">
                    <a:lumMod val="75000"/>
                  </a:schemeClr>
                </a:solidFill>
                <a:latin typeface="+mn-lt"/>
              </a:rPr>
            </a:br>
            <a:br>
              <a:rPr lang="es-ES" sz="1800" b="0" dirty="0">
                <a:solidFill>
                  <a:schemeClr val="accent2">
                    <a:lumMod val="75000"/>
                  </a:schemeClr>
                </a:solidFill>
                <a:latin typeface="+mn-lt"/>
              </a:rPr>
            </a:br>
            <a:r>
              <a:rPr lang="es-ES" sz="1800" b="0" dirty="0">
                <a:solidFill>
                  <a:schemeClr val="accent2">
                    <a:lumMod val="75000"/>
                  </a:schemeClr>
                </a:solidFill>
                <a:latin typeface="+mn-lt"/>
              </a:rPr>
              <a:t>En la exploración física: destaca el dolor lumbar pero no se palpan contracturas musculares. La flexión lumbar es dolorosa. </a:t>
            </a:r>
            <a:r>
              <a:rPr lang="es-ES" sz="1800" b="0" dirty="0" err="1">
                <a:solidFill>
                  <a:schemeClr val="accent2">
                    <a:lumMod val="75000"/>
                  </a:schemeClr>
                </a:solidFill>
                <a:latin typeface="+mn-lt"/>
              </a:rPr>
              <a:t>Lasegue</a:t>
            </a:r>
            <a:r>
              <a:rPr lang="es-ES" sz="1800" b="0" dirty="0">
                <a:solidFill>
                  <a:schemeClr val="accent2">
                    <a:lumMod val="75000"/>
                  </a:schemeClr>
                </a:solidFill>
                <a:latin typeface="+mn-lt"/>
              </a:rPr>
              <a:t> y </a:t>
            </a:r>
            <a:r>
              <a:rPr lang="es-ES" sz="1800" b="0" dirty="0" err="1">
                <a:solidFill>
                  <a:schemeClr val="accent2">
                    <a:lumMod val="75000"/>
                  </a:schemeClr>
                </a:solidFill>
                <a:latin typeface="+mn-lt"/>
              </a:rPr>
              <a:t>Bragard</a:t>
            </a:r>
            <a:r>
              <a:rPr lang="es-ES" sz="1800" b="0" dirty="0">
                <a:solidFill>
                  <a:schemeClr val="accent2">
                    <a:lumMod val="75000"/>
                  </a:schemeClr>
                </a:solidFill>
                <a:latin typeface="+mn-lt"/>
              </a:rPr>
              <a:t> negativos. Buena función muscular.</a:t>
            </a:r>
            <a:br>
              <a:rPr lang="es-ES" sz="1800" b="0" dirty="0">
                <a:solidFill>
                  <a:schemeClr val="accent2">
                    <a:lumMod val="75000"/>
                  </a:schemeClr>
                </a:solidFill>
                <a:latin typeface="+mn-lt"/>
              </a:rPr>
            </a:br>
            <a:br>
              <a:rPr lang="es-ES" sz="1800" b="0" dirty="0">
                <a:solidFill>
                  <a:schemeClr val="accent2">
                    <a:lumMod val="75000"/>
                  </a:schemeClr>
                </a:solidFill>
                <a:latin typeface="+mn-lt"/>
              </a:rPr>
            </a:br>
            <a:r>
              <a:rPr lang="es-ES" sz="1800" b="0" dirty="0">
                <a:solidFill>
                  <a:schemeClr val="accent2">
                    <a:lumMod val="75000"/>
                  </a:schemeClr>
                </a:solidFill>
                <a:latin typeface="+mn-lt"/>
              </a:rPr>
              <a:t>Se realizó una resonancia magnética que informa que la fractura con acuñamiento anterior del cuerpo vertebral de L1 está consolidada y no se aprecia. Existen signos degenerativos en el espacio discal L4-L5 y L5- S1. Sin compromiso de ambos agujeros conjunción. </a:t>
            </a:r>
            <a:br>
              <a:rPr lang="es-ES" sz="1800" b="0" dirty="0">
                <a:solidFill>
                  <a:schemeClr val="accent2">
                    <a:lumMod val="75000"/>
                  </a:schemeClr>
                </a:solidFill>
                <a:latin typeface="+mn-lt"/>
              </a:rPr>
            </a:br>
            <a:br>
              <a:rPr lang="es-ES" sz="1800" dirty="0">
                <a:latin typeface="+mn-lt"/>
              </a:rPr>
            </a:br>
            <a:br>
              <a:rPr lang="es-ES" sz="1800" b="0" dirty="0">
                <a:latin typeface="+mn-lt"/>
              </a:rPr>
            </a:br>
            <a:br>
              <a:rPr lang="es-ES" sz="1800" b="0" dirty="0">
                <a:latin typeface="+mn-lt"/>
              </a:rPr>
            </a:br>
            <a:br>
              <a:rPr lang="es-ES" sz="1800" b="0" dirty="0">
                <a:latin typeface="+mn-lt"/>
              </a:rPr>
            </a:br>
            <a:endParaRPr lang="es-ES" sz="1800" b="0" dirty="0">
              <a:latin typeface="+mn-lt"/>
            </a:endParaRPr>
          </a:p>
        </p:txBody>
      </p:sp>
    </p:spTree>
    <p:extLst>
      <p:ext uri="{BB962C8B-B14F-4D97-AF65-F5344CB8AC3E}">
        <p14:creationId xmlns:p14="http://schemas.microsoft.com/office/powerpoint/2010/main" val="874452093"/>
      </p:ext>
    </p:extLst>
  </p:cSld>
  <p:clrMapOvr>
    <a:masterClrMapping/>
  </p:clrMapOvr>
  <mc:AlternateContent xmlns:mc="http://schemas.openxmlformats.org/markup-compatibility/2006" xmlns:p14="http://schemas.microsoft.com/office/powerpoint/2010/main">
    <mc:Choice Requires="p14">
      <p:transition spd="slow" p14:dur="2000" advTm="3934"/>
    </mc:Choice>
    <mc:Fallback xmlns="">
      <p:transition spd="slow" advTm="393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31540" y="908720"/>
            <a:ext cx="8280920" cy="4968552"/>
          </a:xfrm>
        </p:spPr>
        <p:txBody>
          <a:bodyPr/>
          <a:lstStyle/>
          <a:p>
            <a:pPr algn="l"/>
            <a:r>
              <a:rPr lang="es-ES" sz="1400" b="0" dirty="0">
                <a:solidFill>
                  <a:schemeClr val="accent2">
                    <a:lumMod val="75000"/>
                  </a:schemeClr>
                </a:solidFill>
                <a:latin typeface="+mn-lt"/>
              </a:rPr>
              <a:t>A continuación se comentan los resultados de un caso tras realizar valoración funcional del raquis lumbar. Esta prueba  analiza cinética y cinemáticamente el movimiento  de la columna lumbar en actividades sencillas para detectar movimientos anómalos o no funcionales, secundarios a un cuadro doloroso cervical. </a:t>
            </a:r>
            <a:br>
              <a:rPr lang="es-ES" sz="1400" b="0" dirty="0">
                <a:solidFill>
                  <a:schemeClr val="accent2">
                    <a:lumMod val="75000"/>
                  </a:schemeClr>
                </a:solidFill>
                <a:latin typeface="+mn-lt"/>
              </a:rPr>
            </a:br>
            <a:br>
              <a:rPr lang="es-ES" sz="1400" b="0" dirty="0">
                <a:solidFill>
                  <a:schemeClr val="accent2">
                    <a:lumMod val="75000"/>
                  </a:schemeClr>
                </a:solidFill>
                <a:latin typeface="+mn-lt"/>
              </a:rPr>
            </a:br>
            <a:r>
              <a:rPr lang="es-ES" sz="1400" b="0" dirty="0">
                <a:solidFill>
                  <a:schemeClr val="accent2">
                    <a:lumMod val="75000"/>
                  </a:schemeClr>
                </a:solidFill>
                <a:latin typeface="+mn-lt"/>
              </a:rPr>
              <a:t>Se ha utilizado el equipo de valoración NEDLUMBAR/IBV y la técnica de registro utilizada ha sido la fotogrametría y dos plataformas dinamométricas. </a:t>
            </a:r>
            <a:br>
              <a:rPr lang="es-ES" sz="1400" b="0" dirty="0">
                <a:solidFill>
                  <a:schemeClr val="accent2">
                    <a:lumMod val="75000"/>
                  </a:schemeClr>
                </a:solidFill>
                <a:latin typeface="+mn-lt"/>
              </a:rPr>
            </a:br>
            <a:r>
              <a:rPr lang="es-ES" sz="1400" b="0" dirty="0">
                <a:solidFill>
                  <a:schemeClr val="accent2">
                    <a:lumMod val="75000"/>
                  </a:schemeClr>
                </a:solidFill>
                <a:latin typeface="+mn-lt"/>
              </a:rPr>
              <a:t>Para llevar a cabo la valoración, este sistema compara los resultados obtenidos con los de un grupo de sujetos comparable a las características del paciente (bases de datos integradas por normales y patológicos segmentadas por edad y género). </a:t>
            </a:r>
            <a:br>
              <a:rPr lang="es-ES" sz="1400" b="0" dirty="0">
                <a:solidFill>
                  <a:schemeClr val="accent2">
                    <a:lumMod val="75000"/>
                  </a:schemeClr>
                </a:solidFill>
                <a:latin typeface="+mn-lt"/>
              </a:rPr>
            </a:br>
            <a:br>
              <a:rPr lang="es-ES" sz="1400" b="0" dirty="0">
                <a:solidFill>
                  <a:schemeClr val="accent2">
                    <a:lumMod val="75000"/>
                  </a:schemeClr>
                </a:solidFill>
                <a:latin typeface="+mn-lt"/>
              </a:rPr>
            </a:br>
            <a:r>
              <a:rPr lang="es-ES" sz="1400" b="0" dirty="0">
                <a:solidFill>
                  <a:schemeClr val="accent2">
                    <a:lumMod val="75000"/>
                  </a:schemeClr>
                </a:solidFill>
                <a:latin typeface="+mn-lt"/>
              </a:rPr>
              <a:t>El protocolo de valoración está estandarizado y consta de dos gestos:</a:t>
            </a:r>
            <a:br>
              <a:rPr lang="es-ES" sz="1400" b="0" dirty="0">
                <a:solidFill>
                  <a:schemeClr val="accent2">
                    <a:lumMod val="75000"/>
                  </a:schemeClr>
                </a:solidFill>
                <a:latin typeface="+mn-lt"/>
              </a:rPr>
            </a:br>
            <a:br>
              <a:rPr lang="es-ES" sz="1400" b="0" dirty="0">
                <a:solidFill>
                  <a:schemeClr val="accent2">
                    <a:lumMod val="75000"/>
                  </a:schemeClr>
                </a:solidFill>
                <a:latin typeface="+mn-lt"/>
              </a:rPr>
            </a:br>
            <a:r>
              <a:rPr lang="es-ES" sz="1400" b="0" dirty="0">
                <a:solidFill>
                  <a:schemeClr val="accent2">
                    <a:lumMod val="75000"/>
                  </a:schemeClr>
                </a:solidFill>
                <a:latin typeface="+mn-lt"/>
              </a:rPr>
              <a:t>	Actividad levantarse de una silla.</a:t>
            </a:r>
            <a:br>
              <a:rPr lang="es-ES" sz="1400" b="0" dirty="0">
                <a:solidFill>
                  <a:schemeClr val="accent2">
                    <a:lumMod val="75000"/>
                  </a:schemeClr>
                </a:solidFill>
                <a:latin typeface="+mn-lt"/>
              </a:rPr>
            </a:br>
            <a:r>
              <a:rPr lang="es-ES" sz="1400" b="0" dirty="0">
                <a:solidFill>
                  <a:schemeClr val="accent2">
                    <a:lumMod val="75000"/>
                  </a:schemeClr>
                </a:solidFill>
                <a:latin typeface="+mn-lt"/>
              </a:rPr>
              <a:t>	Actividad levantar pesos. </a:t>
            </a:r>
            <a:br>
              <a:rPr lang="es-ES" sz="1400" b="0" dirty="0">
                <a:solidFill>
                  <a:schemeClr val="accent2">
                    <a:lumMod val="75000"/>
                  </a:schemeClr>
                </a:solidFill>
                <a:latin typeface="+mn-lt"/>
              </a:rPr>
            </a:br>
            <a:br>
              <a:rPr lang="es-ES" sz="1400" b="0" dirty="0">
                <a:solidFill>
                  <a:schemeClr val="accent2">
                    <a:lumMod val="75000"/>
                  </a:schemeClr>
                </a:solidFill>
                <a:latin typeface="+mn-lt"/>
              </a:rPr>
            </a:br>
            <a:r>
              <a:rPr lang="es-ES" sz="1400" b="0" dirty="0">
                <a:solidFill>
                  <a:schemeClr val="accent2">
                    <a:lumMod val="75000"/>
                  </a:schemeClr>
                </a:solidFill>
                <a:latin typeface="+mn-lt"/>
              </a:rPr>
              <a:t>Los resultados que se obtienen informan del patrón de movimiento realizado a través de la información biomecánica de fuerza, movilidad, aceleración y repetibilidad del movimiento entre otros.</a:t>
            </a:r>
            <a:br>
              <a:rPr lang="es-ES" sz="1400" b="0" dirty="0">
                <a:solidFill>
                  <a:schemeClr val="accent2">
                    <a:lumMod val="75000"/>
                  </a:schemeClr>
                </a:solidFill>
                <a:latin typeface="+mn-lt"/>
              </a:rPr>
            </a:br>
            <a:br>
              <a:rPr lang="es-ES" sz="1400" b="0" dirty="0">
                <a:solidFill>
                  <a:schemeClr val="accent2">
                    <a:lumMod val="75000"/>
                  </a:schemeClr>
                </a:solidFill>
                <a:latin typeface="+mn-lt"/>
              </a:rPr>
            </a:br>
            <a:r>
              <a:rPr lang="es-ES" sz="1400" b="0" dirty="0">
                <a:solidFill>
                  <a:schemeClr val="accent2">
                    <a:lumMod val="75000"/>
                  </a:schemeClr>
                </a:solidFill>
                <a:latin typeface="+mn-lt"/>
              </a:rPr>
              <a:t>Al final, el estudio de la actividad queda resumida en un índice funcional. Si el resultado de este índice es mayor del 90% la capacidad de la persona valorada en realizar la actividad entra dentro de la normalidad.</a:t>
            </a:r>
            <a:br>
              <a:rPr lang="es-ES" sz="1400" b="0" dirty="0">
                <a:solidFill>
                  <a:schemeClr val="accent2">
                    <a:lumMod val="75000"/>
                  </a:schemeClr>
                </a:solidFill>
                <a:latin typeface="+mn-lt"/>
              </a:rPr>
            </a:br>
            <a:br>
              <a:rPr lang="es-ES" sz="1400" b="0" dirty="0"/>
            </a:br>
            <a:r>
              <a:rPr lang="es-ES" sz="1400" b="0" dirty="0"/>
              <a:t>	</a:t>
            </a:r>
            <a:endParaRPr lang="es-ES_tradnl" sz="1600" b="0" dirty="0"/>
          </a:p>
        </p:txBody>
      </p:sp>
    </p:spTree>
    <p:extLst>
      <p:ext uri="{BB962C8B-B14F-4D97-AF65-F5344CB8AC3E}">
        <p14:creationId xmlns:p14="http://schemas.microsoft.com/office/powerpoint/2010/main" val="4098218067"/>
      </p:ext>
    </p:extLst>
  </p:cSld>
  <p:clrMapOvr>
    <a:masterClrMapping/>
  </p:clrMapOvr>
  <mc:AlternateContent xmlns:mc="http://schemas.openxmlformats.org/markup-compatibility/2006" xmlns:p14="http://schemas.microsoft.com/office/powerpoint/2010/main">
    <mc:Choice Requires="p14">
      <p:transition spd="slow" p14:dur="2000" advTm="3934"/>
    </mc:Choice>
    <mc:Fallback xmlns="">
      <p:transition spd="slow" advTm="393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rotWithShape="1">
          <a:blip r:embed="rId3"/>
          <a:srcRect l="31976" t="47274" r="56774" b="39300"/>
          <a:stretch/>
        </p:blipFill>
        <p:spPr bwMode="auto">
          <a:xfrm>
            <a:off x="6362840" y="682716"/>
            <a:ext cx="1656183" cy="1990506"/>
          </a:xfrm>
          <a:prstGeom prst="rect">
            <a:avLst/>
          </a:prstGeom>
          <a:ln>
            <a:noFill/>
          </a:ln>
          <a:extLst>
            <a:ext uri="{53640926-AAD7-44D8-BBD7-CCE9431645EC}">
              <a14:shadowObscured xmlns:a14="http://schemas.microsoft.com/office/drawing/2010/main"/>
            </a:ext>
          </a:extLst>
        </p:spPr>
      </p:pic>
      <p:pic>
        <p:nvPicPr>
          <p:cNvPr id="1026" name="Picture 2" descr="ParamSilla">
            <a:extLst>
              <a:ext uri="{FF2B5EF4-FFF2-40B4-BE49-F238E27FC236}">
                <a16:creationId xmlns:a16="http://schemas.microsoft.com/office/drawing/2014/main" id="{6D3DB18E-370F-420E-916A-9160AE8483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381" y="2700658"/>
            <a:ext cx="34671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1715DF01-D028-4BF0-9D8E-C8815B4B8A2A}"/>
              </a:ext>
            </a:extLst>
          </p:cNvPr>
          <p:cNvPicPr>
            <a:picLocks noChangeAspect="1"/>
          </p:cNvPicPr>
          <p:nvPr/>
        </p:nvPicPr>
        <p:blipFill>
          <a:blip r:embed="rId5"/>
          <a:stretch>
            <a:fillRect/>
          </a:stretch>
        </p:blipFill>
        <p:spPr>
          <a:xfrm>
            <a:off x="232683" y="1772816"/>
            <a:ext cx="2290629" cy="2187233"/>
          </a:xfrm>
          <a:prstGeom prst="rect">
            <a:avLst/>
          </a:prstGeom>
        </p:spPr>
      </p:pic>
      <p:pic>
        <p:nvPicPr>
          <p:cNvPr id="1027" name="Picture 3" descr="GrafVelocidadSilla">
            <a:extLst>
              <a:ext uri="{FF2B5EF4-FFF2-40B4-BE49-F238E27FC236}">
                <a16:creationId xmlns:a16="http://schemas.microsoft.com/office/drawing/2014/main" id="{120209CB-3D67-4FE1-9A69-B246E968B8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2321" y="1772815"/>
            <a:ext cx="2429298" cy="218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ValLevantarseSilla">
            <a:extLst>
              <a:ext uri="{FF2B5EF4-FFF2-40B4-BE49-F238E27FC236}">
                <a16:creationId xmlns:a16="http://schemas.microsoft.com/office/drawing/2014/main" id="{C84363C7-CA2F-4705-88AB-1542F745CAB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7188" b="-6279"/>
          <a:stretch/>
        </p:blipFill>
        <p:spPr bwMode="auto">
          <a:xfrm>
            <a:off x="1115616" y="4725144"/>
            <a:ext cx="3213439" cy="62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07653"/>
    </mc:Choice>
    <mc:Fallback xmlns="">
      <p:transition spd="slow" advTm="107653"/>
    </mc:Fallback>
  </mc:AlternateContent>
  <p:extLst mod="1">
    <p:ext uri="{E180D4A7-C9FB-4DFB-919C-405C955672EB}">
      <p14:showEvtLst xmlns:p14="http://schemas.microsoft.com/office/powerpoint/2010/main">
        <p14:playEvt time="2" objId="3"/>
        <p14:stopEvt time="107114" objId="3"/>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D1B3D3-71D3-4962-8240-08C352B7CF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291" name="Rectangle 2">
            <a:extLst>
              <a:ext uri="{FF2B5EF4-FFF2-40B4-BE49-F238E27FC236}">
                <a16:creationId xmlns:a16="http://schemas.microsoft.com/office/drawing/2014/main" id="{5ED94CB1-EE5B-4BBF-B739-F9CBAC6A12F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292" name="Rectangle 2">
            <a:extLst>
              <a:ext uri="{FF2B5EF4-FFF2-40B4-BE49-F238E27FC236}">
                <a16:creationId xmlns:a16="http://schemas.microsoft.com/office/drawing/2014/main" id="{7421CA43-92A0-4ADA-A01D-159FD0F6EE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293" name="Rectangle 2">
            <a:extLst>
              <a:ext uri="{FF2B5EF4-FFF2-40B4-BE49-F238E27FC236}">
                <a16:creationId xmlns:a16="http://schemas.microsoft.com/office/drawing/2014/main" id="{CEC601AE-A53C-46DB-B2C5-78E9BA3385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2294" name="Rectangle 4">
            <a:extLst>
              <a:ext uri="{FF2B5EF4-FFF2-40B4-BE49-F238E27FC236}">
                <a16:creationId xmlns:a16="http://schemas.microsoft.com/office/drawing/2014/main" id="{5141D939-8CFE-4468-AE0D-2008D56367B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Prostokąt 1">
            <a:extLst>
              <a:ext uri="{FF2B5EF4-FFF2-40B4-BE49-F238E27FC236}">
                <a16:creationId xmlns:a16="http://schemas.microsoft.com/office/drawing/2014/main" id="{28B9937F-6FB0-4170-A270-96E0A5C60740}"/>
              </a:ext>
            </a:extLst>
          </p:cNvPr>
          <p:cNvSpPr/>
          <p:nvPr/>
        </p:nvSpPr>
        <p:spPr>
          <a:xfrm>
            <a:off x="323528" y="908720"/>
            <a:ext cx="8135938" cy="430887"/>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200" b="1"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OBJETIVOS</a:t>
            </a:r>
            <a:endParaRPr kumimoji="0" lang="en-US" sz="22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Prostokąt 3">
            <a:extLst>
              <a:ext uri="{FF2B5EF4-FFF2-40B4-BE49-F238E27FC236}">
                <a16:creationId xmlns:a16="http://schemas.microsoft.com/office/drawing/2014/main" id="{6F1E17A5-99A2-450F-AC97-BC84B3D4606F}"/>
              </a:ext>
            </a:extLst>
          </p:cNvPr>
          <p:cNvSpPr/>
          <p:nvPr/>
        </p:nvSpPr>
        <p:spPr>
          <a:xfrm>
            <a:off x="539552" y="1700808"/>
            <a:ext cx="8280822" cy="4093428"/>
          </a:xfrm>
          <a:prstGeom prst="rect">
            <a:avLst/>
          </a:prstGeom>
        </p:spPr>
        <p:txBody>
          <a:bodyPr wrap="square">
            <a:spAutoFit/>
          </a:bodyPr>
          <a:lstStyle/>
          <a:p>
            <a:pPr indent="-342900">
              <a:spcAft>
                <a:spcPts val="600"/>
              </a:spcAft>
              <a:buFont typeface="Arial" panose="020B0604020202020204" pitchFamily="34" charset="0"/>
              <a:buChar char="•"/>
              <a:defRPr/>
            </a:pPr>
            <a:r>
              <a:rPr lang="pl-PL" sz="2000" b="0" dirty="0">
                <a:solidFill>
                  <a:schemeClr val="accent2">
                    <a:lumMod val="75000"/>
                  </a:schemeClr>
                </a:solidFill>
              </a:rPr>
              <a:t>Conocer la interpretación de resultados obtenidos de la valoración cinemática cervical en población.</a:t>
            </a:r>
            <a:endParaRPr lang="es-ES" sz="2000" b="0" dirty="0">
              <a:solidFill>
                <a:schemeClr val="accent2">
                  <a:lumMod val="75000"/>
                </a:schemeClr>
              </a:solidFill>
            </a:endParaRPr>
          </a:p>
          <a:p>
            <a:pPr indent="-342900">
              <a:spcAft>
                <a:spcPts val="600"/>
              </a:spcAft>
              <a:buFont typeface="Arial" panose="020B0604020202020204" pitchFamily="34" charset="0"/>
              <a:buChar char="•"/>
              <a:defRPr/>
            </a:pPr>
            <a:r>
              <a:rPr lang="pl-PL" sz="2000" b="0" dirty="0">
                <a:solidFill>
                  <a:schemeClr val="accent2">
                    <a:lumMod val="75000"/>
                  </a:schemeClr>
                </a:solidFill>
              </a:rPr>
              <a:t>Conocer la interpretación de resultados obtenidos de la valoración de fuerza muscular cervical en población patológica.</a:t>
            </a:r>
            <a:endParaRPr lang="es-ES" sz="2000" b="0" dirty="0">
              <a:solidFill>
                <a:schemeClr val="accent2">
                  <a:lumMod val="75000"/>
                </a:schemeClr>
              </a:solidFill>
            </a:endParaRPr>
          </a:p>
          <a:p>
            <a:pPr indent="-342900">
              <a:spcAft>
                <a:spcPts val="600"/>
              </a:spcAft>
              <a:buFont typeface="Arial" panose="020B0604020202020204" pitchFamily="34" charset="0"/>
              <a:buChar char="•"/>
              <a:defRPr/>
            </a:pPr>
            <a:r>
              <a:rPr lang="pl-PL" sz="2000" b="0" dirty="0">
                <a:solidFill>
                  <a:schemeClr val="accent2">
                    <a:lumMod val="75000"/>
                  </a:schemeClr>
                </a:solidFill>
              </a:rPr>
              <a:t>Conocer la interpretación de resultados obtenidos de la valoración cinemática lumbar en población patológica.</a:t>
            </a:r>
            <a:endParaRPr lang="es-ES" sz="2000" b="0" dirty="0">
              <a:solidFill>
                <a:schemeClr val="accent2">
                  <a:lumMod val="75000"/>
                </a:schemeClr>
              </a:solidFill>
            </a:endParaRPr>
          </a:p>
          <a:p>
            <a:pPr indent="-342900">
              <a:spcAft>
                <a:spcPts val="600"/>
              </a:spcAft>
              <a:buFont typeface="Arial" panose="020B0604020202020204" pitchFamily="34" charset="0"/>
              <a:buChar char="•"/>
              <a:defRPr/>
            </a:pPr>
            <a:r>
              <a:rPr lang="pl-PL" sz="2000" b="0" dirty="0">
                <a:solidFill>
                  <a:schemeClr val="accent2">
                    <a:lumMod val="75000"/>
                  </a:schemeClr>
                </a:solidFill>
              </a:rPr>
              <a:t>Conocer la interpretación de resultados obtenidos de la valoración de fuerza lumbar en población patológica.</a:t>
            </a:r>
            <a:endParaRPr lang="es-ES" sz="2000" b="0" dirty="0">
              <a:solidFill>
                <a:schemeClr val="accent2">
                  <a:lumMod val="75000"/>
                </a:schemeClr>
              </a:solidFill>
            </a:endParaRPr>
          </a:p>
          <a:p>
            <a:pPr indent="-342900">
              <a:buFont typeface="Arial" panose="020B0604020202020204" pitchFamily="34" charset="0"/>
              <a:buChar char="•"/>
              <a:defRPr/>
            </a:pPr>
            <a:r>
              <a:rPr lang="pl-PL" sz="2000" b="0" dirty="0">
                <a:solidFill>
                  <a:schemeClr val="accent2">
                    <a:lumMod val="75000"/>
                  </a:schemeClr>
                </a:solidFill>
              </a:rPr>
              <a:t>Aprender a trabajar con resultados de valoración biomecánica cervical y/o lumbar a través de casos clínicos.</a:t>
            </a:r>
            <a:endParaRPr lang="es-ES" sz="2000" b="0" dirty="0">
              <a:solidFill>
                <a:schemeClr val="accent2">
                  <a:lumMod val="75000"/>
                </a:schemeClr>
              </a:solidFill>
            </a:endParaRPr>
          </a:p>
          <a:p>
            <a:pPr>
              <a:defRPr/>
            </a:pPr>
            <a:endParaRPr lang="es-ES" sz="2000" b="0" dirty="0">
              <a:solidFill>
                <a:srgbClr val="333399">
                  <a:lumMod val="75000"/>
                </a:srgbClr>
              </a:solidFill>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pl-PL"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rotWithShape="1">
          <a:blip r:embed="rId3"/>
          <a:srcRect l="54367" t="47274" r="33626" b="39300"/>
          <a:stretch/>
        </p:blipFill>
        <p:spPr bwMode="auto">
          <a:xfrm>
            <a:off x="6884947" y="3220861"/>
            <a:ext cx="1539217" cy="2135316"/>
          </a:xfrm>
          <a:prstGeom prst="rect">
            <a:avLst/>
          </a:prstGeom>
          <a:ln>
            <a:noFill/>
          </a:ln>
          <a:extLst>
            <a:ext uri="{53640926-AAD7-44D8-BBD7-CCE9431645EC}">
              <a14:shadowObscured xmlns:a14="http://schemas.microsoft.com/office/drawing/2010/main"/>
            </a:ext>
          </a:extLst>
        </p:spPr>
      </p:pic>
      <p:pic>
        <p:nvPicPr>
          <p:cNvPr id="2050" name="Picture 2" descr="GrafVelocidadPeso">
            <a:extLst>
              <a:ext uri="{FF2B5EF4-FFF2-40B4-BE49-F238E27FC236}">
                <a16:creationId xmlns:a16="http://schemas.microsoft.com/office/drawing/2014/main" id="{C90E8DF4-C4B2-4967-AC72-65FB72905F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333" y="861636"/>
            <a:ext cx="7459333" cy="223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ParamPeso">
            <a:extLst>
              <a:ext uri="{FF2B5EF4-FFF2-40B4-BE49-F238E27FC236}">
                <a16:creationId xmlns:a16="http://schemas.microsoft.com/office/drawing/2014/main" id="{94B3FF32-6154-4F49-B599-76A069BD63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615" y="3220861"/>
            <a:ext cx="6091156" cy="268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ValLevantarPeso">
            <a:extLst>
              <a:ext uri="{FF2B5EF4-FFF2-40B4-BE49-F238E27FC236}">
                <a16:creationId xmlns:a16="http://schemas.microsoft.com/office/drawing/2014/main" id="{AFD20440-8887-4208-A988-40318E0D8FE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344" r="56333"/>
          <a:stretch/>
        </p:blipFill>
        <p:spPr bwMode="auto">
          <a:xfrm>
            <a:off x="6398466" y="5464208"/>
            <a:ext cx="2512177" cy="458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312994"/>
      </p:ext>
    </p:extLst>
  </p:cSld>
  <p:clrMapOvr>
    <a:masterClrMapping/>
  </p:clrMapOvr>
  <mc:AlternateContent xmlns:mc="http://schemas.openxmlformats.org/markup-compatibility/2006" xmlns:p14="http://schemas.microsoft.com/office/powerpoint/2010/main">
    <mc:Choice Requires="p14">
      <p:transition spd="slow" p14:dur="2000" advTm="83318"/>
    </mc:Choice>
    <mc:Fallback xmlns="">
      <p:transition spd="slow" advTm="83318"/>
    </mc:Fallback>
  </mc:AlternateContent>
  <p:extLst mod="1">
    <p:ext uri="{E180D4A7-C9FB-4DFB-919C-405C955672EB}">
      <p14:showEvtLst xmlns:p14="http://schemas.microsoft.com/office/powerpoint/2010/main">
        <p14:playEvt time="0" objId="5"/>
        <p14:stopEvt time="82580" objId="5"/>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3276399-39CC-4C0D-A808-536536986EC0}"/>
              </a:ext>
            </a:extLst>
          </p:cNvPr>
          <p:cNvPicPr>
            <a:picLocks noChangeAspect="1"/>
          </p:cNvPicPr>
          <p:nvPr/>
        </p:nvPicPr>
        <p:blipFill>
          <a:blip r:embed="rId3"/>
          <a:stretch>
            <a:fillRect/>
          </a:stretch>
        </p:blipFill>
        <p:spPr>
          <a:xfrm>
            <a:off x="5868144" y="1492614"/>
            <a:ext cx="2651185" cy="2407188"/>
          </a:xfrm>
          <a:prstGeom prst="rect">
            <a:avLst/>
          </a:prstGeom>
          <a:effectLst>
            <a:outerShdw dist="50800" dir="5400000" sx="1000" sy="1000" algn="ctr" rotWithShape="0">
              <a:srgbClr val="000000"/>
            </a:outerShdw>
            <a:reflection endPos="65000" dist="50800" dir="5400000" sy="-100000" algn="bl" rotWithShape="0"/>
          </a:effectLst>
        </p:spPr>
      </p:pic>
      <p:sp>
        <p:nvSpPr>
          <p:cNvPr id="2" name="Título 1">
            <a:extLst>
              <a:ext uri="{FF2B5EF4-FFF2-40B4-BE49-F238E27FC236}">
                <a16:creationId xmlns:a16="http://schemas.microsoft.com/office/drawing/2014/main" id="{327C0D4A-D177-43A1-BD0B-A0A07A5C2574}"/>
              </a:ext>
            </a:extLst>
          </p:cNvPr>
          <p:cNvSpPr>
            <a:spLocks noGrp="1"/>
          </p:cNvSpPr>
          <p:nvPr>
            <p:ph type="title"/>
          </p:nvPr>
        </p:nvSpPr>
        <p:spPr/>
        <p:txBody>
          <a:bodyPr/>
          <a:lstStyle/>
          <a:p>
            <a:endParaRPr lang="es-ES" dirty="0"/>
          </a:p>
        </p:txBody>
      </p:sp>
      <p:sp>
        <p:nvSpPr>
          <p:cNvPr id="3" name="Marcador de texto 2">
            <a:extLst>
              <a:ext uri="{FF2B5EF4-FFF2-40B4-BE49-F238E27FC236}">
                <a16:creationId xmlns:a16="http://schemas.microsoft.com/office/drawing/2014/main" id="{240B1C7C-77B9-4CFF-A530-9D05598C3CFE}"/>
              </a:ext>
            </a:extLst>
          </p:cNvPr>
          <p:cNvSpPr>
            <a:spLocks noGrp="1"/>
          </p:cNvSpPr>
          <p:nvPr>
            <p:ph type="body" idx="1"/>
          </p:nvPr>
        </p:nvSpPr>
        <p:spPr>
          <a:xfrm>
            <a:off x="3347864" y="774891"/>
            <a:ext cx="2952328" cy="639762"/>
          </a:xfrm>
        </p:spPr>
        <p:txBody>
          <a:bodyPr/>
          <a:lstStyle/>
          <a:p>
            <a:r>
              <a:rPr lang="es-ES" sz="2200" dirty="0">
                <a:solidFill>
                  <a:schemeClr val="accent2">
                    <a:lumMod val="75000"/>
                  </a:schemeClr>
                </a:solidFill>
              </a:rPr>
              <a:t>Actividad de clase</a:t>
            </a:r>
          </a:p>
        </p:txBody>
      </p:sp>
      <p:sp>
        <p:nvSpPr>
          <p:cNvPr id="4" name="Marcador de contenido 3">
            <a:extLst>
              <a:ext uri="{FF2B5EF4-FFF2-40B4-BE49-F238E27FC236}">
                <a16:creationId xmlns:a16="http://schemas.microsoft.com/office/drawing/2014/main" id="{EE7943D1-D021-4059-8C1D-9576A61180D2}"/>
              </a:ext>
            </a:extLst>
          </p:cNvPr>
          <p:cNvSpPr>
            <a:spLocks noGrp="1"/>
          </p:cNvSpPr>
          <p:nvPr>
            <p:ph sz="half" idx="2"/>
          </p:nvPr>
        </p:nvSpPr>
        <p:spPr>
          <a:xfrm>
            <a:off x="615084" y="2492896"/>
            <a:ext cx="5076334" cy="1152128"/>
          </a:xfrm>
        </p:spPr>
        <p:txBody>
          <a:bodyPr/>
          <a:lstStyle/>
          <a:p>
            <a:pPr algn="ctr"/>
            <a:r>
              <a:rPr lang="en-US" sz="2000" dirty="0" err="1">
                <a:solidFill>
                  <a:schemeClr val="accent2">
                    <a:lumMod val="75000"/>
                  </a:schemeClr>
                </a:solidFill>
              </a:rPr>
              <a:t>Trabajando</a:t>
            </a:r>
            <a:r>
              <a:rPr lang="en-US" sz="2000" dirty="0">
                <a:solidFill>
                  <a:schemeClr val="accent2">
                    <a:lumMod val="75000"/>
                  </a:schemeClr>
                </a:solidFill>
              </a:rPr>
              <a:t> </a:t>
            </a:r>
            <a:r>
              <a:rPr lang="en-US" sz="2000" dirty="0" err="1">
                <a:solidFill>
                  <a:schemeClr val="accent2">
                    <a:lumMod val="75000"/>
                  </a:schemeClr>
                </a:solidFill>
              </a:rPr>
              <a:t>sobre</a:t>
            </a:r>
            <a:r>
              <a:rPr lang="en-US" sz="2000" dirty="0">
                <a:solidFill>
                  <a:schemeClr val="accent2">
                    <a:lumMod val="75000"/>
                  </a:schemeClr>
                </a:solidFill>
              </a:rPr>
              <a:t> </a:t>
            </a:r>
            <a:r>
              <a:rPr lang="en-US" sz="2000" dirty="0" err="1">
                <a:solidFill>
                  <a:schemeClr val="accent2">
                    <a:lumMod val="75000"/>
                  </a:schemeClr>
                </a:solidFill>
              </a:rPr>
              <a:t>casos</a:t>
            </a:r>
            <a:r>
              <a:rPr lang="en-US" sz="2000" dirty="0">
                <a:solidFill>
                  <a:schemeClr val="accent2">
                    <a:lumMod val="75000"/>
                  </a:schemeClr>
                </a:solidFill>
              </a:rPr>
              <a:t> </a:t>
            </a:r>
            <a:r>
              <a:rPr lang="en-US" sz="2000" dirty="0" err="1">
                <a:solidFill>
                  <a:schemeClr val="accent2">
                    <a:lumMod val="75000"/>
                  </a:schemeClr>
                </a:solidFill>
              </a:rPr>
              <a:t>clínicos</a:t>
            </a:r>
            <a:r>
              <a:rPr lang="en-US" sz="2000" dirty="0">
                <a:solidFill>
                  <a:schemeClr val="accent2">
                    <a:lumMod val="75000"/>
                  </a:schemeClr>
                </a:solidFill>
              </a:rPr>
              <a:t> (</a:t>
            </a:r>
            <a:r>
              <a:rPr lang="en-US" sz="2000" dirty="0" err="1">
                <a:solidFill>
                  <a:schemeClr val="accent2">
                    <a:lumMod val="75000"/>
                  </a:schemeClr>
                </a:solidFill>
              </a:rPr>
              <a:t>Documentos</a:t>
            </a:r>
            <a:r>
              <a:rPr lang="en-US" sz="2000" dirty="0">
                <a:solidFill>
                  <a:schemeClr val="accent2">
                    <a:lumMod val="75000"/>
                  </a:schemeClr>
                </a:solidFill>
              </a:rPr>
              <a:t>)</a:t>
            </a:r>
          </a:p>
        </p:txBody>
      </p:sp>
      <p:pic>
        <p:nvPicPr>
          <p:cNvPr id="6" name="Imagen 5">
            <a:extLst>
              <a:ext uri="{FF2B5EF4-FFF2-40B4-BE49-F238E27FC236}">
                <a16:creationId xmlns:a16="http://schemas.microsoft.com/office/drawing/2014/main" id="{D75316C5-A8F9-4D63-9A53-82291B6AB3C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3517319"/>
            <a:ext cx="1771015" cy="1929130"/>
          </a:xfrm>
          <a:prstGeom prst="rect">
            <a:avLst/>
          </a:prstGeom>
          <a:noFill/>
        </p:spPr>
      </p:pic>
    </p:spTree>
    <p:extLst>
      <p:ext uri="{BB962C8B-B14F-4D97-AF65-F5344CB8AC3E}">
        <p14:creationId xmlns:p14="http://schemas.microsoft.com/office/powerpoint/2010/main" val="3985506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0D09B-B8DB-42BD-BA30-C06862EFCD31}"/>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8861836A-63BD-42E3-BDD9-ADA2E5E25D50}"/>
              </a:ext>
            </a:extLst>
          </p:cNvPr>
          <p:cNvSpPr>
            <a:spLocks noGrp="1"/>
          </p:cNvSpPr>
          <p:nvPr>
            <p:ph type="body" idx="1"/>
          </p:nvPr>
        </p:nvSpPr>
        <p:spPr>
          <a:xfrm>
            <a:off x="2123728" y="908720"/>
            <a:ext cx="5482952" cy="639762"/>
          </a:xfrm>
        </p:spPr>
        <p:txBody>
          <a:bodyPr/>
          <a:lstStyle/>
          <a:p>
            <a:r>
              <a:rPr lang="es-ES" sz="2200" dirty="0">
                <a:solidFill>
                  <a:schemeClr val="accent2">
                    <a:lumMod val="75000"/>
                  </a:schemeClr>
                </a:solidFill>
              </a:rPr>
              <a:t>Guía de preguntas caso cervical</a:t>
            </a:r>
          </a:p>
        </p:txBody>
      </p:sp>
      <p:sp>
        <p:nvSpPr>
          <p:cNvPr id="7" name="Rectángulo 6">
            <a:extLst>
              <a:ext uri="{FF2B5EF4-FFF2-40B4-BE49-F238E27FC236}">
                <a16:creationId xmlns:a16="http://schemas.microsoft.com/office/drawing/2014/main" id="{9A864327-8D8B-40EC-AFE6-80D1E3EFB576}"/>
              </a:ext>
            </a:extLst>
          </p:cNvPr>
          <p:cNvSpPr/>
          <p:nvPr/>
        </p:nvSpPr>
        <p:spPr>
          <a:xfrm>
            <a:off x="323528" y="2132856"/>
            <a:ext cx="8496944" cy="4447371"/>
          </a:xfrm>
          <a:prstGeom prst="rect">
            <a:avLst/>
          </a:prstGeom>
        </p:spPr>
        <p:txBody>
          <a:bodyPr wrap="square">
            <a:spAutoFit/>
          </a:bodyPr>
          <a:lstStyle/>
          <a:p>
            <a:pPr marL="187325" lvl="0" defTabSz="642938">
              <a:spcBef>
                <a:spcPts val="1675"/>
              </a:spcBef>
              <a:buSzPct val="171000"/>
              <a:defRPr/>
            </a:pPr>
            <a:r>
              <a:rPr lang="es-ES" sz="2000" b="0" kern="0" dirty="0">
                <a:solidFill>
                  <a:schemeClr val="accent2">
                    <a:lumMod val="75000"/>
                  </a:schemeClr>
                </a:solidFill>
                <a:latin typeface="Arial"/>
              </a:rPr>
              <a:t>¿Se objetiva una limitación de la movilidad cervical?  </a:t>
            </a:r>
          </a:p>
          <a:p>
            <a:pPr marL="187325" lvl="0" defTabSz="642938">
              <a:spcBef>
                <a:spcPts val="1675"/>
              </a:spcBef>
              <a:buSzPct val="171000"/>
              <a:defRPr/>
            </a:pPr>
            <a:r>
              <a:rPr lang="es-ES" sz="2000" b="0" kern="0" dirty="0">
                <a:solidFill>
                  <a:schemeClr val="accent2">
                    <a:lumMod val="75000"/>
                  </a:schemeClr>
                </a:solidFill>
                <a:latin typeface="Arial"/>
              </a:rPr>
              <a:t>¿Cuál es el movimiento más alterado? </a:t>
            </a:r>
          </a:p>
          <a:p>
            <a:pPr marL="187325" lvl="0" defTabSz="642938">
              <a:spcBef>
                <a:spcPts val="1675"/>
              </a:spcBef>
              <a:buSzPct val="171000"/>
              <a:defRPr/>
            </a:pPr>
            <a:r>
              <a:rPr lang="es-ES" sz="2000" b="0" kern="0" dirty="0">
                <a:solidFill>
                  <a:schemeClr val="accent2">
                    <a:lumMod val="75000"/>
                  </a:schemeClr>
                </a:solidFill>
                <a:latin typeface="Arial"/>
              </a:rPr>
              <a:t>¿Realiza movimientos de flexo-extensión  en  su cuello de forma rápida? </a:t>
            </a:r>
          </a:p>
          <a:p>
            <a:pPr marL="187325" lvl="0" defTabSz="642938">
              <a:spcBef>
                <a:spcPts val="1675"/>
              </a:spcBef>
              <a:buSzPct val="171000"/>
              <a:defRPr/>
            </a:pPr>
            <a:r>
              <a:rPr lang="es-ES" sz="2000" b="0" kern="0" dirty="0">
                <a:solidFill>
                  <a:schemeClr val="accent2">
                    <a:lumMod val="75000"/>
                  </a:schemeClr>
                </a:solidFill>
                <a:latin typeface="Arial"/>
              </a:rPr>
              <a:t>¿Encuentras alguna asimetría en el movimiento? </a:t>
            </a:r>
          </a:p>
          <a:p>
            <a:pPr marL="187325" lvl="0" defTabSz="642938">
              <a:spcBef>
                <a:spcPts val="1675"/>
              </a:spcBef>
              <a:buSzPct val="171000"/>
              <a:defRPr/>
            </a:pPr>
            <a:r>
              <a:rPr lang="es-ES" sz="2000" b="0" kern="0" dirty="0">
                <a:solidFill>
                  <a:schemeClr val="accent2">
                    <a:lumMod val="75000"/>
                  </a:schemeClr>
                </a:solidFill>
                <a:latin typeface="Arial"/>
              </a:rPr>
              <a:t>¿Se puede considerar a nivel gráfico que realiza movimientos repetibles? </a:t>
            </a:r>
          </a:p>
          <a:p>
            <a:pPr marL="187325" lvl="0" defTabSz="642938">
              <a:spcBef>
                <a:spcPts val="1675"/>
              </a:spcBef>
              <a:buSzPct val="171000"/>
              <a:defRPr/>
            </a:pPr>
            <a:r>
              <a:rPr lang="es-ES" sz="2000" b="0" kern="0" dirty="0">
                <a:solidFill>
                  <a:schemeClr val="accent2">
                    <a:lumMod val="75000"/>
                  </a:schemeClr>
                </a:solidFill>
                <a:latin typeface="Arial"/>
              </a:rPr>
              <a:t>¿Encuentras mejoría en la segunda sesión de valoración biomecánica realizada? </a:t>
            </a:r>
          </a:p>
          <a:p>
            <a:pPr marL="187325" marR="0" lvl="0" indent="0" algn="l" defTabSz="642938" rtl="0" eaLnBrk="0" fontAlgn="base" latinLnBrk="0" hangingPunct="0">
              <a:lnSpc>
                <a:spcPct val="100000"/>
              </a:lnSpc>
              <a:spcBef>
                <a:spcPts val="1675"/>
              </a:spcBef>
              <a:spcAft>
                <a:spcPct val="0"/>
              </a:spcAft>
              <a:buClrTx/>
              <a:buSzPct val="171000"/>
              <a:buFontTx/>
              <a:buNone/>
              <a:tabLst/>
              <a:defRPr/>
            </a:pPr>
            <a:endParaRPr lang="es-ES" sz="1800" b="0" kern="0" dirty="0">
              <a:solidFill>
                <a:srgbClr val="000000"/>
              </a:solidFill>
              <a:latin typeface="Arial"/>
            </a:endParaRPr>
          </a:p>
        </p:txBody>
      </p:sp>
    </p:spTree>
    <p:extLst>
      <p:ext uri="{BB962C8B-B14F-4D97-AF65-F5344CB8AC3E}">
        <p14:creationId xmlns:p14="http://schemas.microsoft.com/office/powerpoint/2010/main" val="4007855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0D09B-B8DB-42BD-BA30-C06862EFCD31}"/>
              </a:ext>
            </a:extLst>
          </p:cNvPr>
          <p:cNvSpPr>
            <a:spLocks noGrp="1"/>
          </p:cNvSpPr>
          <p:nvPr>
            <p:ph type="title"/>
          </p:nvPr>
        </p:nvSpPr>
        <p:spPr/>
        <p:txBody>
          <a:bodyPr/>
          <a:lstStyle/>
          <a:p>
            <a:endParaRPr lang="es-ES" dirty="0"/>
          </a:p>
        </p:txBody>
      </p:sp>
      <p:sp>
        <p:nvSpPr>
          <p:cNvPr id="3" name="Marcador de texto 2">
            <a:extLst>
              <a:ext uri="{FF2B5EF4-FFF2-40B4-BE49-F238E27FC236}">
                <a16:creationId xmlns:a16="http://schemas.microsoft.com/office/drawing/2014/main" id="{8861836A-63BD-42E3-BDD9-ADA2E5E25D50}"/>
              </a:ext>
            </a:extLst>
          </p:cNvPr>
          <p:cNvSpPr>
            <a:spLocks noGrp="1"/>
          </p:cNvSpPr>
          <p:nvPr>
            <p:ph type="body" idx="1"/>
          </p:nvPr>
        </p:nvSpPr>
        <p:spPr>
          <a:xfrm>
            <a:off x="3131840" y="908720"/>
            <a:ext cx="4474840" cy="639762"/>
          </a:xfrm>
        </p:spPr>
        <p:txBody>
          <a:bodyPr/>
          <a:lstStyle/>
          <a:p>
            <a:r>
              <a:rPr lang="en-US" sz="2200" dirty="0" err="1">
                <a:solidFill>
                  <a:schemeClr val="accent2">
                    <a:lumMod val="75000"/>
                  </a:schemeClr>
                </a:solidFill>
              </a:rPr>
              <a:t>Solución</a:t>
            </a:r>
            <a:r>
              <a:rPr lang="en-US" sz="2200" dirty="0">
                <a:solidFill>
                  <a:schemeClr val="accent2">
                    <a:lumMod val="75000"/>
                  </a:schemeClr>
                </a:solidFill>
              </a:rPr>
              <a:t> </a:t>
            </a:r>
            <a:r>
              <a:rPr lang="en-US" sz="2200" dirty="0" err="1">
                <a:solidFill>
                  <a:schemeClr val="accent2">
                    <a:lumMod val="75000"/>
                  </a:schemeClr>
                </a:solidFill>
              </a:rPr>
              <a:t>caso</a:t>
            </a:r>
            <a:endParaRPr lang="en-US" sz="2200" dirty="0">
              <a:solidFill>
                <a:schemeClr val="accent2">
                  <a:lumMod val="75000"/>
                </a:schemeClr>
              </a:solidFill>
            </a:endParaRPr>
          </a:p>
        </p:txBody>
      </p:sp>
      <p:sp>
        <p:nvSpPr>
          <p:cNvPr id="4" name="Marcador de contenido 3">
            <a:extLst>
              <a:ext uri="{FF2B5EF4-FFF2-40B4-BE49-F238E27FC236}">
                <a16:creationId xmlns:a16="http://schemas.microsoft.com/office/drawing/2014/main" id="{4AF260C2-2976-4F6F-92AD-0C7A21BA75BE}"/>
              </a:ext>
            </a:extLst>
          </p:cNvPr>
          <p:cNvSpPr>
            <a:spLocks noGrp="1"/>
          </p:cNvSpPr>
          <p:nvPr>
            <p:ph sz="half" idx="2"/>
          </p:nvPr>
        </p:nvSpPr>
        <p:spPr>
          <a:xfrm>
            <a:off x="457200" y="1844824"/>
            <a:ext cx="8229600" cy="3951288"/>
          </a:xfrm>
        </p:spPr>
        <p:txBody>
          <a:bodyPr/>
          <a:lstStyle/>
          <a:p>
            <a:r>
              <a:rPr lang="es-ES" sz="2000" dirty="0">
                <a:solidFill>
                  <a:schemeClr val="accent2">
                    <a:lumMod val="75000"/>
                  </a:schemeClr>
                </a:solidFill>
              </a:rPr>
              <a:t>¿Se objetiva una limitación de la movilidad cervical en la primera valoración?  </a:t>
            </a:r>
            <a:r>
              <a:rPr lang="es-ES" sz="2000" dirty="0">
                <a:solidFill>
                  <a:srgbClr val="FF0000"/>
                </a:solidFill>
              </a:rPr>
              <a:t>SI</a:t>
            </a:r>
          </a:p>
          <a:p>
            <a:r>
              <a:rPr lang="es-ES" sz="2000" dirty="0">
                <a:solidFill>
                  <a:schemeClr val="accent2">
                    <a:lumMod val="75000"/>
                  </a:schemeClr>
                </a:solidFill>
              </a:rPr>
              <a:t>¿Cuál es el movimiento más limitado? </a:t>
            </a:r>
            <a:r>
              <a:rPr lang="es-ES" sz="2000" dirty="0">
                <a:solidFill>
                  <a:srgbClr val="FF0000"/>
                </a:solidFill>
              </a:rPr>
              <a:t>Flexión</a:t>
            </a:r>
          </a:p>
          <a:p>
            <a:r>
              <a:rPr lang="es-ES" sz="2000" dirty="0">
                <a:solidFill>
                  <a:schemeClr val="accent2">
                    <a:lumMod val="75000"/>
                  </a:schemeClr>
                </a:solidFill>
              </a:rPr>
              <a:t>¿Realiza movimientos de flexo-extensión en su cuello de forma rápida? </a:t>
            </a:r>
            <a:r>
              <a:rPr lang="es-ES" sz="2000" dirty="0">
                <a:solidFill>
                  <a:srgbClr val="FF0000"/>
                </a:solidFill>
              </a:rPr>
              <a:t>No. Son lentos</a:t>
            </a:r>
          </a:p>
          <a:p>
            <a:r>
              <a:rPr lang="es-ES" sz="2000" dirty="0">
                <a:solidFill>
                  <a:schemeClr val="accent2">
                    <a:lumMod val="75000"/>
                  </a:schemeClr>
                </a:solidFill>
              </a:rPr>
              <a:t>¿Encuentras algunas asimetrías en el movimiento? </a:t>
            </a:r>
            <a:r>
              <a:rPr lang="es-ES" sz="2000" dirty="0">
                <a:solidFill>
                  <a:srgbClr val="FF0000"/>
                </a:solidFill>
              </a:rPr>
              <a:t>No</a:t>
            </a:r>
          </a:p>
          <a:p>
            <a:r>
              <a:rPr lang="es-ES" sz="2000" dirty="0">
                <a:solidFill>
                  <a:schemeClr val="accent2">
                    <a:lumMod val="75000"/>
                  </a:schemeClr>
                </a:solidFill>
              </a:rPr>
              <a:t>¿Se puede considerar a nivel gráfico que realiza movimientos repetibles?. Por ejemplo en las rotaciones. </a:t>
            </a:r>
            <a:r>
              <a:rPr lang="es-ES" sz="2000" dirty="0">
                <a:solidFill>
                  <a:srgbClr val="FF0000"/>
                </a:solidFill>
              </a:rPr>
              <a:t>Sí</a:t>
            </a:r>
          </a:p>
          <a:p>
            <a:r>
              <a:rPr lang="es-ES" sz="2000" dirty="0">
                <a:solidFill>
                  <a:schemeClr val="accent2">
                    <a:lumMod val="75000"/>
                  </a:schemeClr>
                </a:solidFill>
              </a:rPr>
              <a:t>¿Encuentras mejoría en la segunda sesión de valoración biomecánica realizada? </a:t>
            </a:r>
            <a:r>
              <a:rPr lang="es-ES" sz="2000" dirty="0">
                <a:solidFill>
                  <a:srgbClr val="FF0000"/>
                </a:solidFill>
              </a:rPr>
              <a:t>Sí</a:t>
            </a:r>
            <a:r>
              <a:rPr lang="en-US" sz="2000" dirty="0">
                <a:solidFill>
                  <a:srgbClr val="FF0000"/>
                </a:solidFill>
              </a:rPr>
              <a:t> </a:t>
            </a:r>
            <a:r>
              <a:rPr lang="en-US" sz="2000" dirty="0">
                <a:solidFill>
                  <a:schemeClr val="accent2">
                    <a:lumMod val="75000"/>
                  </a:schemeClr>
                </a:solidFill>
              </a:rPr>
              <a:t>       </a:t>
            </a:r>
          </a:p>
        </p:txBody>
      </p:sp>
    </p:spTree>
    <p:extLst>
      <p:ext uri="{BB962C8B-B14F-4D97-AF65-F5344CB8AC3E}">
        <p14:creationId xmlns:p14="http://schemas.microsoft.com/office/powerpoint/2010/main" val="2281988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749550-01E3-4130-ABE5-CE1237D7DC00}"/>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5061B3CA-AA6B-4170-9F9F-D07B21BE701A}"/>
              </a:ext>
            </a:extLst>
          </p:cNvPr>
          <p:cNvSpPr>
            <a:spLocks noGrp="1"/>
          </p:cNvSpPr>
          <p:nvPr>
            <p:ph type="body" idx="1"/>
          </p:nvPr>
        </p:nvSpPr>
        <p:spPr>
          <a:xfrm>
            <a:off x="457200" y="1916832"/>
            <a:ext cx="8686800" cy="639762"/>
          </a:xfrm>
        </p:spPr>
        <p:txBody>
          <a:bodyPr/>
          <a:lstStyle/>
          <a:p>
            <a:r>
              <a:rPr lang="es-ES" sz="2200" dirty="0">
                <a:solidFill>
                  <a:schemeClr val="accent2">
                    <a:lumMod val="75000"/>
                  </a:schemeClr>
                </a:solidFill>
              </a:rPr>
              <a:t>Soluciones:</a:t>
            </a:r>
          </a:p>
          <a:p>
            <a:r>
              <a:rPr lang="es-ES" sz="2000" b="0" dirty="0">
                <a:solidFill>
                  <a:schemeClr val="accent2">
                    <a:lumMod val="75000"/>
                  </a:schemeClr>
                </a:solidFill>
              </a:rPr>
              <a:t>¿Se objetiva una limitación de la movilidad cervical en la primera valoración?</a:t>
            </a:r>
          </a:p>
        </p:txBody>
      </p:sp>
      <p:pic>
        <p:nvPicPr>
          <p:cNvPr id="7" name="Imagen 6">
            <a:extLst>
              <a:ext uri="{FF2B5EF4-FFF2-40B4-BE49-F238E27FC236}">
                <a16:creationId xmlns:a16="http://schemas.microsoft.com/office/drawing/2014/main" id="{9E004EBA-1165-4F3D-89AA-2AA923992629}"/>
              </a:ext>
            </a:extLst>
          </p:cNvPr>
          <p:cNvPicPr/>
          <p:nvPr/>
        </p:nvPicPr>
        <p:blipFill>
          <a:blip r:embed="rId3" cstate="print"/>
          <a:srcRect r="1675" b="3309"/>
          <a:stretch>
            <a:fillRect/>
          </a:stretch>
        </p:blipFill>
        <p:spPr bwMode="auto">
          <a:xfrm>
            <a:off x="2843808" y="3046786"/>
            <a:ext cx="2998886" cy="2509242"/>
          </a:xfrm>
          <a:prstGeom prst="rect">
            <a:avLst/>
          </a:prstGeom>
          <a:noFill/>
          <a:ln w="9525">
            <a:noFill/>
            <a:miter lim="800000"/>
            <a:headEnd/>
            <a:tailEnd/>
          </a:ln>
        </p:spPr>
      </p:pic>
    </p:spTree>
    <p:extLst>
      <p:ext uri="{BB962C8B-B14F-4D97-AF65-F5344CB8AC3E}">
        <p14:creationId xmlns:p14="http://schemas.microsoft.com/office/powerpoint/2010/main" val="1590645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749550-01E3-4130-ABE5-CE1237D7DC00}"/>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5061B3CA-AA6B-4170-9F9F-D07B21BE701A}"/>
              </a:ext>
            </a:extLst>
          </p:cNvPr>
          <p:cNvSpPr>
            <a:spLocks noGrp="1"/>
          </p:cNvSpPr>
          <p:nvPr>
            <p:ph type="body" idx="1"/>
          </p:nvPr>
        </p:nvSpPr>
        <p:spPr>
          <a:xfrm>
            <a:off x="539552" y="2213174"/>
            <a:ext cx="8229600" cy="639762"/>
          </a:xfrm>
        </p:spPr>
        <p:txBody>
          <a:bodyPr/>
          <a:lstStyle/>
          <a:p>
            <a:r>
              <a:rPr lang="es-ES" sz="2200" dirty="0">
                <a:solidFill>
                  <a:schemeClr val="accent2">
                    <a:lumMod val="75000"/>
                  </a:schemeClr>
                </a:solidFill>
              </a:rPr>
              <a:t>Soluciones:</a:t>
            </a:r>
          </a:p>
          <a:p>
            <a:r>
              <a:rPr lang="es-ES" dirty="0"/>
              <a:t> </a:t>
            </a:r>
            <a:r>
              <a:rPr lang="es-ES" sz="2000" b="0" dirty="0">
                <a:solidFill>
                  <a:schemeClr val="accent2">
                    <a:lumMod val="75000"/>
                  </a:schemeClr>
                </a:solidFill>
              </a:rPr>
              <a:t> ¿Cuál es el movimiento más limitado?</a:t>
            </a:r>
          </a:p>
          <a:p>
            <a:endParaRPr lang="es-ES" sz="2000" b="0" dirty="0">
              <a:solidFill>
                <a:schemeClr val="accent2">
                  <a:lumMod val="75000"/>
                </a:schemeClr>
              </a:solidFill>
            </a:endParaRPr>
          </a:p>
        </p:txBody>
      </p:sp>
      <p:pic>
        <p:nvPicPr>
          <p:cNvPr id="7" name="Imagen 6">
            <a:extLst>
              <a:ext uri="{FF2B5EF4-FFF2-40B4-BE49-F238E27FC236}">
                <a16:creationId xmlns:a16="http://schemas.microsoft.com/office/drawing/2014/main" id="{9E004EBA-1165-4F3D-89AA-2AA923992629}"/>
              </a:ext>
            </a:extLst>
          </p:cNvPr>
          <p:cNvPicPr/>
          <p:nvPr/>
        </p:nvPicPr>
        <p:blipFill>
          <a:blip r:embed="rId3" cstate="print"/>
          <a:srcRect r="1675" b="3309"/>
          <a:stretch>
            <a:fillRect/>
          </a:stretch>
        </p:blipFill>
        <p:spPr bwMode="auto">
          <a:xfrm>
            <a:off x="2627784" y="2852936"/>
            <a:ext cx="2998886" cy="2509242"/>
          </a:xfrm>
          <a:prstGeom prst="rect">
            <a:avLst/>
          </a:prstGeom>
          <a:noFill/>
          <a:ln w="9525">
            <a:noFill/>
            <a:miter lim="800000"/>
            <a:headEnd/>
            <a:tailEnd/>
          </a:ln>
        </p:spPr>
      </p:pic>
      <p:sp>
        <p:nvSpPr>
          <p:cNvPr id="5" name="Elipse 4">
            <a:extLst>
              <a:ext uri="{FF2B5EF4-FFF2-40B4-BE49-F238E27FC236}">
                <a16:creationId xmlns:a16="http://schemas.microsoft.com/office/drawing/2014/main" id="{22D447B7-B434-49B1-AA4A-0B18AEBF2137}"/>
              </a:ext>
            </a:extLst>
          </p:cNvPr>
          <p:cNvSpPr/>
          <p:nvPr/>
        </p:nvSpPr>
        <p:spPr bwMode="auto">
          <a:xfrm>
            <a:off x="3851920" y="4725144"/>
            <a:ext cx="1296144" cy="1069082"/>
          </a:xfrm>
          <a:prstGeom prst="ellips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es-ES" sz="1000" b="1" i="0" u="none" strike="noStrike" cap="none" normalizeH="0" baseline="0">
              <a:ln>
                <a:noFill/>
              </a:ln>
              <a:solidFill>
                <a:schemeClr val="bg1"/>
              </a:solidFill>
              <a:effectLst/>
              <a:latin typeface="Arial" charset="0"/>
              <a:sym typeface="Arial" charset="0"/>
            </a:endParaRPr>
          </a:p>
        </p:txBody>
      </p:sp>
    </p:spTree>
    <p:extLst>
      <p:ext uri="{BB962C8B-B14F-4D97-AF65-F5344CB8AC3E}">
        <p14:creationId xmlns:p14="http://schemas.microsoft.com/office/powerpoint/2010/main" val="396563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458A86-406E-4320-91E4-E67A06C0CAD8}"/>
              </a:ext>
            </a:extLst>
          </p:cNvPr>
          <p:cNvSpPr>
            <a:spLocks noGrp="1"/>
          </p:cNvSpPr>
          <p:nvPr>
            <p:ph type="title"/>
          </p:nvPr>
        </p:nvSpPr>
        <p:spPr/>
        <p:txBody>
          <a:bodyPr/>
          <a:lstStyle/>
          <a:p>
            <a:endParaRPr lang="es-ES"/>
          </a:p>
        </p:txBody>
      </p:sp>
      <p:sp>
        <p:nvSpPr>
          <p:cNvPr id="5" name="Rectángulo 4">
            <a:extLst>
              <a:ext uri="{FF2B5EF4-FFF2-40B4-BE49-F238E27FC236}">
                <a16:creationId xmlns:a16="http://schemas.microsoft.com/office/drawing/2014/main" id="{A6E64728-F930-464A-9F57-8342DE1AD5EC}"/>
              </a:ext>
            </a:extLst>
          </p:cNvPr>
          <p:cNvSpPr/>
          <p:nvPr/>
        </p:nvSpPr>
        <p:spPr>
          <a:xfrm>
            <a:off x="666190" y="1916832"/>
            <a:ext cx="7416824" cy="707886"/>
          </a:xfrm>
          <a:prstGeom prst="rect">
            <a:avLst/>
          </a:prstGeom>
        </p:spPr>
        <p:txBody>
          <a:bodyPr wrap="square">
            <a:spAutoFit/>
          </a:bodyPr>
          <a:lstStyle/>
          <a:p>
            <a:r>
              <a:rPr lang="es-ES" sz="2000" b="0" dirty="0">
                <a:solidFill>
                  <a:schemeClr val="accent2">
                    <a:lumMod val="75000"/>
                  </a:schemeClr>
                </a:solidFill>
              </a:rPr>
              <a:t>¿Realiza movimientos de su cuello de forma rápida en para la flexo-extensión? </a:t>
            </a:r>
          </a:p>
        </p:txBody>
      </p:sp>
      <p:sp>
        <p:nvSpPr>
          <p:cNvPr id="6" name="Rectángulo 5">
            <a:extLst>
              <a:ext uri="{FF2B5EF4-FFF2-40B4-BE49-F238E27FC236}">
                <a16:creationId xmlns:a16="http://schemas.microsoft.com/office/drawing/2014/main" id="{C91491BE-F242-4E2F-8165-2459BFFE59D1}"/>
              </a:ext>
            </a:extLst>
          </p:cNvPr>
          <p:cNvSpPr/>
          <p:nvPr/>
        </p:nvSpPr>
        <p:spPr>
          <a:xfrm>
            <a:off x="666190" y="1237402"/>
            <a:ext cx="1787669" cy="430887"/>
          </a:xfrm>
          <a:prstGeom prst="rect">
            <a:avLst/>
          </a:prstGeom>
        </p:spPr>
        <p:txBody>
          <a:bodyPr wrap="none">
            <a:spAutoFit/>
          </a:bodyPr>
          <a:lstStyle/>
          <a:p>
            <a:pPr lvl="0" defTabSz="642938">
              <a:spcBef>
                <a:spcPts val="1675"/>
              </a:spcBef>
              <a:buSzPct val="171000"/>
            </a:pPr>
            <a:r>
              <a:rPr lang="es-ES" sz="2200" kern="0" dirty="0">
                <a:solidFill>
                  <a:schemeClr val="accent2">
                    <a:lumMod val="75000"/>
                  </a:schemeClr>
                </a:solidFill>
                <a:latin typeface="Arial"/>
                <a:cs typeface="+mn-cs"/>
              </a:rPr>
              <a:t>Soluciones:</a:t>
            </a:r>
          </a:p>
        </p:txBody>
      </p:sp>
      <p:pic>
        <p:nvPicPr>
          <p:cNvPr id="7" name="Imagen 6">
            <a:extLst>
              <a:ext uri="{FF2B5EF4-FFF2-40B4-BE49-F238E27FC236}">
                <a16:creationId xmlns:a16="http://schemas.microsoft.com/office/drawing/2014/main" id="{BB530BE6-02AD-4616-8E10-0DE9D10E1B17}"/>
              </a:ext>
            </a:extLst>
          </p:cNvPr>
          <p:cNvPicPr/>
          <p:nvPr/>
        </p:nvPicPr>
        <p:blipFill>
          <a:blip r:embed="rId3" cstate="print"/>
          <a:srcRect/>
          <a:stretch>
            <a:fillRect/>
          </a:stretch>
        </p:blipFill>
        <p:spPr bwMode="auto">
          <a:xfrm>
            <a:off x="3092941" y="2780928"/>
            <a:ext cx="2958117" cy="2159551"/>
          </a:xfrm>
          <a:prstGeom prst="rect">
            <a:avLst/>
          </a:prstGeom>
          <a:noFill/>
          <a:ln w="9525">
            <a:noFill/>
            <a:miter lim="800000"/>
            <a:headEnd/>
            <a:tailEnd/>
          </a:ln>
        </p:spPr>
      </p:pic>
    </p:spTree>
    <p:extLst>
      <p:ext uri="{BB962C8B-B14F-4D97-AF65-F5344CB8AC3E}">
        <p14:creationId xmlns:p14="http://schemas.microsoft.com/office/powerpoint/2010/main" val="2825536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749550-01E3-4130-ABE5-CE1237D7DC00}"/>
              </a:ext>
            </a:extLst>
          </p:cNvPr>
          <p:cNvSpPr>
            <a:spLocks noGrp="1"/>
          </p:cNvSpPr>
          <p:nvPr>
            <p:ph type="title"/>
          </p:nvPr>
        </p:nvSpPr>
        <p:spPr/>
        <p:txBody>
          <a:bodyPr/>
          <a:lstStyle/>
          <a:p>
            <a:endParaRPr lang="es-ES" dirty="0"/>
          </a:p>
        </p:txBody>
      </p:sp>
      <p:sp>
        <p:nvSpPr>
          <p:cNvPr id="3" name="Marcador de texto 2">
            <a:extLst>
              <a:ext uri="{FF2B5EF4-FFF2-40B4-BE49-F238E27FC236}">
                <a16:creationId xmlns:a16="http://schemas.microsoft.com/office/drawing/2014/main" id="{5061B3CA-AA6B-4170-9F9F-D07B21BE701A}"/>
              </a:ext>
            </a:extLst>
          </p:cNvPr>
          <p:cNvSpPr>
            <a:spLocks noGrp="1"/>
          </p:cNvSpPr>
          <p:nvPr>
            <p:ph type="body" idx="1"/>
          </p:nvPr>
        </p:nvSpPr>
        <p:spPr>
          <a:xfrm>
            <a:off x="457200" y="1916832"/>
            <a:ext cx="8229600" cy="639762"/>
          </a:xfrm>
        </p:spPr>
        <p:txBody>
          <a:bodyPr/>
          <a:lstStyle/>
          <a:p>
            <a:r>
              <a:rPr lang="es-ES" sz="2200" dirty="0">
                <a:solidFill>
                  <a:schemeClr val="accent2">
                    <a:lumMod val="75000"/>
                  </a:schemeClr>
                </a:solidFill>
              </a:rPr>
              <a:t>Soluciones:</a:t>
            </a:r>
          </a:p>
          <a:p>
            <a:r>
              <a:rPr lang="es-ES" sz="2000" b="0" dirty="0">
                <a:solidFill>
                  <a:schemeClr val="accent2">
                    <a:lumMod val="75000"/>
                  </a:schemeClr>
                </a:solidFill>
              </a:rPr>
              <a:t>¿Encuentras algunas asimetrías en el movimiento?</a:t>
            </a:r>
          </a:p>
        </p:txBody>
      </p:sp>
      <p:pic>
        <p:nvPicPr>
          <p:cNvPr id="7" name="Imagen 6">
            <a:extLst>
              <a:ext uri="{FF2B5EF4-FFF2-40B4-BE49-F238E27FC236}">
                <a16:creationId xmlns:a16="http://schemas.microsoft.com/office/drawing/2014/main" id="{9E004EBA-1165-4F3D-89AA-2AA923992629}"/>
              </a:ext>
            </a:extLst>
          </p:cNvPr>
          <p:cNvPicPr/>
          <p:nvPr/>
        </p:nvPicPr>
        <p:blipFill>
          <a:blip r:embed="rId3" cstate="print"/>
          <a:srcRect r="1675" b="3309"/>
          <a:stretch>
            <a:fillRect/>
          </a:stretch>
        </p:blipFill>
        <p:spPr bwMode="auto">
          <a:xfrm>
            <a:off x="2843808" y="3046786"/>
            <a:ext cx="2998886" cy="2509242"/>
          </a:xfrm>
          <a:prstGeom prst="rect">
            <a:avLst/>
          </a:prstGeom>
          <a:noFill/>
          <a:ln w="9525">
            <a:noFill/>
            <a:miter lim="800000"/>
            <a:headEnd/>
            <a:tailEnd/>
          </a:ln>
        </p:spPr>
      </p:pic>
    </p:spTree>
    <p:extLst>
      <p:ext uri="{BB962C8B-B14F-4D97-AF65-F5344CB8AC3E}">
        <p14:creationId xmlns:p14="http://schemas.microsoft.com/office/powerpoint/2010/main" val="1345264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749550-01E3-4130-ABE5-CE1237D7DC00}"/>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5061B3CA-AA6B-4170-9F9F-D07B21BE701A}"/>
              </a:ext>
            </a:extLst>
          </p:cNvPr>
          <p:cNvSpPr>
            <a:spLocks noGrp="1"/>
          </p:cNvSpPr>
          <p:nvPr>
            <p:ph type="body" idx="1"/>
          </p:nvPr>
        </p:nvSpPr>
        <p:spPr>
          <a:xfrm>
            <a:off x="457200" y="1916832"/>
            <a:ext cx="8229600" cy="639762"/>
          </a:xfrm>
        </p:spPr>
        <p:txBody>
          <a:bodyPr/>
          <a:lstStyle/>
          <a:p>
            <a:r>
              <a:rPr lang="es-ES" sz="2200" dirty="0">
                <a:solidFill>
                  <a:schemeClr val="accent2">
                    <a:lumMod val="75000"/>
                  </a:schemeClr>
                </a:solidFill>
              </a:rPr>
              <a:t>Soluciones:</a:t>
            </a:r>
          </a:p>
          <a:p>
            <a:r>
              <a:rPr lang="es-ES" sz="2000" b="0" dirty="0">
                <a:solidFill>
                  <a:schemeClr val="accent2">
                    <a:lumMod val="75000"/>
                  </a:schemeClr>
                </a:solidFill>
              </a:rPr>
              <a:t>¿Se puede considerar a nivel gráfico que presenta movimientos repetibles? Por ejemplo, en rotación.</a:t>
            </a:r>
          </a:p>
        </p:txBody>
      </p:sp>
      <p:pic>
        <p:nvPicPr>
          <p:cNvPr id="5" name="Imagen 4">
            <a:extLst>
              <a:ext uri="{FF2B5EF4-FFF2-40B4-BE49-F238E27FC236}">
                <a16:creationId xmlns:a16="http://schemas.microsoft.com/office/drawing/2014/main" id="{95E80661-FD31-42F0-82CD-EE932B12B824}"/>
              </a:ext>
            </a:extLst>
          </p:cNvPr>
          <p:cNvPicPr/>
          <p:nvPr/>
        </p:nvPicPr>
        <p:blipFill>
          <a:blip r:embed="rId3" cstate="print"/>
          <a:srcRect/>
          <a:stretch>
            <a:fillRect/>
          </a:stretch>
        </p:blipFill>
        <p:spPr bwMode="auto">
          <a:xfrm>
            <a:off x="1403648" y="2924944"/>
            <a:ext cx="2670089" cy="2116698"/>
          </a:xfrm>
          <a:prstGeom prst="rect">
            <a:avLst/>
          </a:prstGeom>
          <a:noFill/>
          <a:ln w="9525">
            <a:noFill/>
            <a:miter lim="800000"/>
            <a:headEnd/>
            <a:tailEnd/>
          </a:ln>
        </p:spPr>
      </p:pic>
      <p:pic>
        <p:nvPicPr>
          <p:cNvPr id="6" name="Imagen 5">
            <a:extLst>
              <a:ext uri="{FF2B5EF4-FFF2-40B4-BE49-F238E27FC236}">
                <a16:creationId xmlns:a16="http://schemas.microsoft.com/office/drawing/2014/main" id="{684DE3F6-01A1-4CB0-9127-97EB5EEF337A}"/>
              </a:ext>
            </a:extLst>
          </p:cNvPr>
          <p:cNvPicPr/>
          <p:nvPr/>
        </p:nvPicPr>
        <p:blipFill>
          <a:blip r:embed="rId4" cstate="print"/>
          <a:srcRect/>
          <a:stretch>
            <a:fillRect/>
          </a:stretch>
        </p:blipFill>
        <p:spPr bwMode="auto">
          <a:xfrm>
            <a:off x="4566207" y="2924944"/>
            <a:ext cx="2670089" cy="2116698"/>
          </a:xfrm>
          <a:prstGeom prst="rect">
            <a:avLst/>
          </a:prstGeom>
          <a:noFill/>
          <a:ln w="9525">
            <a:noFill/>
            <a:miter lim="800000"/>
            <a:headEnd/>
            <a:tailEnd/>
          </a:ln>
        </p:spPr>
      </p:pic>
    </p:spTree>
    <p:extLst>
      <p:ext uri="{BB962C8B-B14F-4D97-AF65-F5344CB8AC3E}">
        <p14:creationId xmlns:p14="http://schemas.microsoft.com/office/powerpoint/2010/main" val="2428312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03CE3B61-06D6-4C41-9623-9D5E8E35FB83}"/>
              </a:ext>
            </a:extLst>
          </p:cNvPr>
          <p:cNvPicPr/>
          <p:nvPr/>
        </p:nvPicPr>
        <p:blipFill>
          <a:blip r:embed="rId3" cstate="print"/>
          <a:srcRect r="1675" b="3309"/>
          <a:stretch>
            <a:fillRect/>
          </a:stretch>
        </p:blipFill>
        <p:spPr bwMode="auto">
          <a:xfrm>
            <a:off x="1907704" y="2320806"/>
            <a:ext cx="2304256" cy="1764438"/>
          </a:xfrm>
          <a:prstGeom prst="rect">
            <a:avLst/>
          </a:prstGeom>
          <a:noFill/>
          <a:ln w="9525">
            <a:noFill/>
            <a:miter lim="800000"/>
            <a:headEnd/>
            <a:tailEnd/>
          </a:ln>
        </p:spPr>
      </p:pic>
      <p:sp>
        <p:nvSpPr>
          <p:cNvPr id="2" name="Título 1">
            <a:extLst>
              <a:ext uri="{FF2B5EF4-FFF2-40B4-BE49-F238E27FC236}">
                <a16:creationId xmlns:a16="http://schemas.microsoft.com/office/drawing/2014/main" id="{41749550-01E3-4130-ABE5-CE1237D7DC00}"/>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5061B3CA-AA6B-4170-9F9F-D07B21BE701A}"/>
              </a:ext>
            </a:extLst>
          </p:cNvPr>
          <p:cNvSpPr>
            <a:spLocks noGrp="1"/>
          </p:cNvSpPr>
          <p:nvPr>
            <p:ph type="body" idx="1"/>
          </p:nvPr>
        </p:nvSpPr>
        <p:spPr>
          <a:xfrm>
            <a:off x="457200" y="1741792"/>
            <a:ext cx="8229600" cy="639762"/>
          </a:xfrm>
        </p:spPr>
        <p:txBody>
          <a:bodyPr/>
          <a:lstStyle/>
          <a:p>
            <a:r>
              <a:rPr lang="es-ES" sz="2200" dirty="0">
                <a:solidFill>
                  <a:schemeClr val="accent2">
                    <a:lumMod val="75000"/>
                  </a:schemeClr>
                </a:solidFill>
              </a:rPr>
              <a:t>Soluciones:</a:t>
            </a:r>
          </a:p>
          <a:p>
            <a:r>
              <a:rPr lang="es-ES" sz="2000" b="0" dirty="0">
                <a:solidFill>
                  <a:schemeClr val="accent2">
                    <a:lumMod val="75000"/>
                  </a:schemeClr>
                </a:solidFill>
              </a:rPr>
              <a:t>¿Encuentras mejoría en la segunda sesión de valoración realizada?</a:t>
            </a:r>
          </a:p>
        </p:txBody>
      </p:sp>
      <p:pic>
        <p:nvPicPr>
          <p:cNvPr id="6" name="Imagen 5">
            <a:extLst>
              <a:ext uri="{FF2B5EF4-FFF2-40B4-BE49-F238E27FC236}">
                <a16:creationId xmlns:a16="http://schemas.microsoft.com/office/drawing/2014/main" id="{F0E5294A-395F-4E8D-B514-C3D6B0B094EF}"/>
              </a:ext>
            </a:extLst>
          </p:cNvPr>
          <p:cNvPicPr/>
          <p:nvPr/>
        </p:nvPicPr>
        <p:blipFill>
          <a:blip r:embed="rId4" cstate="print"/>
          <a:srcRect/>
          <a:stretch>
            <a:fillRect/>
          </a:stretch>
        </p:blipFill>
        <p:spPr bwMode="auto">
          <a:xfrm>
            <a:off x="4841037" y="4344377"/>
            <a:ext cx="2304256" cy="1659518"/>
          </a:xfrm>
          <a:prstGeom prst="rect">
            <a:avLst/>
          </a:prstGeom>
          <a:noFill/>
          <a:ln w="9525">
            <a:noFill/>
            <a:miter lim="800000"/>
            <a:headEnd/>
            <a:tailEnd/>
          </a:ln>
        </p:spPr>
      </p:pic>
      <p:pic>
        <p:nvPicPr>
          <p:cNvPr id="8" name="Imagen 7">
            <a:extLst>
              <a:ext uri="{FF2B5EF4-FFF2-40B4-BE49-F238E27FC236}">
                <a16:creationId xmlns:a16="http://schemas.microsoft.com/office/drawing/2014/main" id="{AA6DD08E-70A9-4661-AA61-E2BA7F3558AE}"/>
              </a:ext>
            </a:extLst>
          </p:cNvPr>
          <p:cNvPicPr/>
          <p:nvPr/>
        </p:nvPicPr>
        <p:blipFill>
          <a:blip r:embed="rId5" cstate="print"/>
          <a:srcRect/>
          <a:stretch>
            <a:fillRect/>
          </a:stretch>
        </p:blipFill>
        <p:spPr bwMode="auto">
          <a:xfrm>
            <a:off x="1887467" y="4344377"/>
            <a:ext cx="2304256" cy="1728192"/>
          </a:xfrm>
          <a:prstGeom prst="rect">
            <a:avLst/>
          </a:prstGeom>
          <a:noFill/>
          <a:ln w="9525">
            <a:noFill/>
            <a:miter lim="800000"/>
            <a:headEnd/>
            <a:tailEnd/>
          </a:ln>
        </p:spPr>
      </p:pic>
      <p:pic>
        <p:nvPicPr>
          <p:cNvPr id="10" name="Imagen 9">
            <a:extLst>
              <a:ext uri="{FF2B5EF4-FFF2-40B4-BE49-F238E27FC236}">
                <a16:creationId xmlns:a16="http://schemas.microsoft.com/office/drawing/2014/main" id="{E0EB2B49-36A4-427F-B568-8D78A8031D77}"/>
              </a:ext>
            </a:extLst>
          </p:cNvPr>
          <p:cNvPicPr/>
          <p:nvPr/>
        </p:nvPicPr>
        <p:blipFill>
          <a:blip r:embed="rId6" cstate="print"/>
          <a:srcRect/>
          <a:stretch>
            <a:fillRect/>
          </a:stretch>
        </p:blipFill>
        <p:spPr bwMode="auto">
          <a:xfrm>
            <a:off x="4841037" y="2416965"/>
            <a:ext cx="2152015" cy="1761490"/>
          </a:xfrm>
          <a:prstGeom prst="rect">
            <a:avLst/>
          </a:prstGeom>
          <a:noFill/>
          <a:ln w="9525">
            <a:noFill/>
            <a:miter lim="800000"/>
            <a:headEnd/>
            <a:tailEnd/>
          </a:ln>
        </p:spPr>
      </p:pic>
    </p:spTree>
    <p:extLst>
      <p:ext uri="{BB962C8B-B14F-4D97-AF65-F5344CB8AC3E}">
        <p14:creationId xmlns:p14="http://schemas.microsoft.com/office/powerpoint/2010/main" val="298775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F8A6124-C902-459F-AFC9-A9C982DA37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39" name="Rectangle 2">
            <a:extLst>
              <a:ext uri="{FF2B5EF4-FFF2-40B4-BE49-F238E27FC236}">
                <a16:creationId xmlns:a16="http://schemas.microsoft.com/office/drawing/2014/main" id="{C01E3795-8F4A-4D9D-9380-41CDB7DA752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40" name="Rectangle 2">
            <a:extLst>
              <a:ext uri="{FF2B5EF4-FFF2-40B4-BE49-F238E27FC236}">
                <a16:creationId xmlns:a16="http://schemas.microsoft.com/office/drawing/2014/main" id="{71AEA63C-A1C4-4DFC-8D49-CD67EC15133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41" name="Rectangle 2">
            <a:extLst>
              <a:ext uri="{FF2B5EF4-FFF2-40B4-BE49-F238E27FC236}">
                <a16:creationId xmlns:a16="http://schemas.microsoft.com/office/drawing/2014/main" id="{C3C997D9-CE1B-4A2F-B4BC-5B09C8B60A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42" name="Rectangle 4">
            <a:extLst>
              <a:ext uri="{FF2B5EF4-FFF2-40B4-BE49-F238E27FC236}">
                <a16:creationId xmlns:a16="http://schemas.microsoft.com/office/drawing/2014/main" id="{91109F23-79C3-437D-99B6-4B4EC633521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altLang="pl-PL"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Prostokąt 1">
            <a:extLst>
              <a:ext uri="{FF2B5EF4-FFF2-40B4-BE49-F238E27FC236}">
                <a16:creationId xmlns:a16="http://schemas.microsoft.com/office/drawing/2014/main" id="{28B9937F-6FB0-4170-A270-96E0A5C60740}"/>
              </a:ext>
            </a:extLst>
          </p:cNvPr>
          <p:cNvSpPr/>
          <p:nvPr/>
        </p:nvSpPr>
        <p:spPr>
          <a:xfrm>
            <a:off x="323528" y="836712"/>
            <a:ext cx="8135938" cy="430887"/>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200" b="1"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rPr>
              <a:t>CONTENIDOS</a:t>
            </a:r>
            <a:endParaRPr kumimoji="0" lang="en-US" sz="22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Prostokąt 3">
            <a:extLst>
              <a:ext uri="{FF2B5EF4-FFF2-40B4-BE49-F238E27FC236}">
                <a16:creationId xmlns:a16="http://schemas.microsoft.com/office/drawing/2014/main" id="{6F1E17A5-99A2-450F-AC97-BC84B3D4606F}"/>
              </a:ext>
            </a:extLst>
          </p:cNvPr>
          <p:cNvSpPr/>
          <p:nvPr/>
        </p:nvSpPr>
        <p:spPr>
          <a:xfrm>
            <a:off x="683568" y="2120435"/>
            <a:ext cx="8135938" cy="3477875"/>
          </a:xfrm>
          <a:prstGeom prst="rect">
            <a:avLst/>
          </a:prstGeom>
        </p:spPr>
        <p:txBody>
          <a:bodyPr wrap="square">
            <a:spAutoFit/>
          </a:bodyPr>
          <a:lstStyle/>
          <a:p>
            <a:pPr marL="342900" lvl="0" indent="-342900">
              <a:buFont typeface="Arial" panose="020B0604020202020204" pitchFamily="34" charset="0"/>
              <a:buChar char="•"/>
              <a:defRPr/>
            </a:pPr>
            <a:r>
              <a:rPr lang="es-ES" sz="2000" b="0" dirty="0">
                <a:solidFill>
                  <a:srgbClr val="333399">
                    <a:lumMod val="75000"/>
                  </a:srgbClr>
                </a:solidFill>
              </a:rPr>
              <a:t>Resultados patológicos en valoración de columna cervical.</a:t>
            </a:r>
            <a:endParaRPr lang="es-ES" sz="2000" b="0" dirty="0">
              <a:solidFill>
                <a:srgbClr val="333399">
                  <a:lumMod val="75000"/>
                </a:srgbClr>
              </a:solidFill>
              <a:highlight>
                <a:srgbClr val="FFFF00"/>
              </a:highlight>
            </a:endParaRPr>
          </a:p>
          <a:p>
            <a:pPr lvl="0">
              <a:defRPr/>
            </a:pPr>
            <a:endParaRPr lang="pl-PL" sz="2000" b="0" dirty="0">
              <a:solidFill>
                <a:srgbClr val="333399">
                  <a:lumMod val="75000"/>
                </a:srgbClr>
              </a:solidFill>
            </a:endParaRPr>
          </a:p>
          <a:p>
            <a:pPr marL="342900" lvl="0" indent="-342900">
              <a:buFont typeface="Arial" panose="020B0604020202020204" pitchFamily="34" charset="0"/>
              <a:buChar char="•"/>
              <a:defRPr/>
            </a:pPr>
            <a:r>
              <a:rPr lang="es-ES" sz="2000" b="0" dirty="0">
                <a:solidFill>
                  <a:srgbClr val="333399">
                    <a:lumMod val="75000"/>
                  </a:srgbClr>
                </a:solidFill>
              </a:rPr>
              <a:t>Resultados patológicos en valoración de columna lumbar.</a:t>
            </a:r>
          </a:p>
          <a:p>
            <a:pPr lvl="0">
              <a:defRPr/>
            </a:pPr>
            <a:endParaRPr lang="es-ES" sz="2000" b="0" dirty="0">
              <a:solidFill>
                <a:srgbClr val="333399">
                  <a:lumMod val="75000"/>
                </a:srgbClr>
              </a:solidFill>
            </a:endParaRPr>
          </a:p>
          <a:p>
            <a:pPr marL="342900" lvl="0" indent="-342900">
              <a:buFont typeface="Arial" panose="020B0604020202020204" pitchFamily="34" charset="0"/>
              <a:buChar char="•"/>
              <a:defRPr/>
            </a:pPr>
            <a:r>
              <a:rPr lang="es-ES" sz="2000" b="0" dirty="0">
                <a:solidFill>
                  <a:srgbClr val="333399">
                    <a:lumMod val="75000"/>
                  </a:srgbClr>
                </a:solidFill>
              </a:rPr>
              <a:t>Valoración biomecánica cervical. Caso clínico.</a:t>
            </a:r>
          </a:p>
          <a:p>
            <a:pPr lvl="0">
              <a:defRPr/>
            </a:pPr>
            <a:endParaRPr lang="es-ES" sz="2000" b="0" dirty="0">
              <a:solidFill>
                <a:srgbClr val="333399">
                  <a:lumMod val="75000"/>
                </a:srgbClr>
              </a:solidFill>
            </a:endParaRPr>
          </a:p>
          <a:p>
            <a:pPr marL="342900" lvl="0" indent="-342900">
              <a:buFont typeface="Arial" panose="020B0604020202020204" pitchFamily="34" charset="0"/>
              <a:buChar char="•"/>
              <a:defRPr/>
            </a:pPr>
            <a:r>
              <a:rPr lang="es-ES" sz="2000" b="0" dirty="0">
                <a:solidFill>
                  <a:srgbClr val="333399">
                    <a:lumMod val="75000"/>
                  </a:srgbClr>
                </a:solidFill>
              </a:rPr>
              <a:t>Valoración biomecánica lumbar. Caso clínico.</a:t>
            </a:r>
          </a:p>
          <a:p>
            <a:pPr lvl="1">
              <a:defRPr/>
            </a:pPr>
            <a:endParaRPr lang="es-ES" sz="2000" b="0" dirty="0">
              <a:solidFill>
                <a:srgbClr val="333399">
                  <a:lumMod val="75000"/>
                </a:srgbClr>
              </a:solidFill>
            </a:endParaRPr>
          </a:p>
          <a:p>
            <a:pPr marL="342900" indent="-342900">
              <a:buFont typeface="Arial" panose="020B0604020202020204" pitchFamily="34" charset="0"/>
              <a:buChar char="•"/>
              <a:defRPr/>
            </a:pPr>
            <a:r>
              <a:rPr lang="es-ES" sz="2000" b="0" dirty="0">
                <a:solidFill>
                  <a:srgbClr val="333399">
                    <a:lumMod val="75000"/>
                  </a:srgbClr>
                </a:solidFill>
              </a:rPr>
              <a:t>Ideas principales</a:t>
            </a:r>
          </a:p>
          <a:p>
            <a:pPr marL="342900" indent="-342900">
              <a:buFont typeface="Arial" panose="020B0604020202020204" pitchFamily="34" charset="0"/>
              <a:buChar char="•"/>
              <a:defRPr/>
            </a:pPr>
            <a:endParaRPr kumimoji="0" lang="es-ES"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2000" b="0" i="0" u="none" strike="noStrike" kern="1200" cap="none" spc="0" normalizeH="0" baseline="0" noProof="0" dirty="0">
              <a:ln>
                <a:noFill/>
              </a:ln>
              <a:solidFill>
                <a:srgbClr val="333399">
                  <a:lumMod val="75000"/>
                </a:srgb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82562181"/>
      </p:ext>
    </p:extLst>
  </p:cSld>
  <p:clrMapOvr>
    <a:masterClrMapping/>
  </p:clrMapOvr>
  <p:transition advClick="0" advTm="3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0D09B-B8DB-42BD-BA30-C06862EFCD31}"/>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8861836A-63BD-42E3-BDD9-ADA2E5E25D50}"/>
              </a:ext>
            </a:extLst>
          </p:cNvPr>
          <p:cNvSpPr>
            <a:spLocks noGrp="1"/>
          </p:cNvSpPr>
          <p:nvPr>
            <p:ph type="body" idx="1"/>
          </p:nvPr>
        </p:nvSpPr>
        <p:spPr>
          <a:xfrm>
            <a:off x="2123728" y="908720"/>
            <a:ext cx="5482952" cy="639762"/>
          </a:xfrm>
        </p:spPr>
        <p:txBody>
          <a:bodyPr/>
          <a:lstStyle/>
          <a:p>
            <a:r>
              <a:rPr lang="es-ES" sz="2200" dirty="0">
                <a:solidFill>
                  <a:schemeClr val="accent2">
                    <a:lumMod val="75000"/>
                  </a:schemeClr>
                </a:solidFill>
              </a:rPr>
              <a:t>Guía de preguntas caso lumbar</a:t>
            </a:r>
          </a:p>
        </p:txBody>
      </p:sp>
      <p:sp>
        <p:nvSpPr>
          <p:cNvPr id="7" name="Rectángulo 6">
            <a:extLst>
              <a:ext uri="{FF2B5EF4-FFF2-40B4-BE49-F238E27FC236}">
                <a16:creationId xmlns:a16="http://schemas.microsoft.com/office/drawing/2014/main" id="{9A864327-8D8B-40EC-AFE6-80D1E3EFB576}"/>
              </a:ext>
            </a:extLst>
          </p:cNvPr>
          <p:cNvSpPr/>
          <p:nvPr/>
        </p:nvSpPr>
        <p:spPr>
          <a:xfrm>
            <a:off x="467544" y="1844824"/>
            <a:ext cx="8496944" cy="4349909"/>
          </a:xfrm>
          <a:prstGeom prst="rect">
            <a:avLst/>
          </a:prstGeom>
        </p:spPr>
        <p:txBody>
          <a:bodyPr wrap="square">
            <a:spAutoFit/>
          </a:bodyPr>
          <a:lstStyle/>
          <a:p>
            <a:pPr marL="187325" lvl="0" defTabSz="642938">
              <a:spcBef>
                <a:spcPts val="1675"/>
              </a:spcBef>
              <a:buSzPct val="171000"/>
              <a:defRPr/>
            </a:pPr>
            <a:r>
              <a:rPr lang="es-ES" sz="2000" b="0" kern="0" dirty="0">
                <a:solidFill>
                  <a:schemeClr val="accent2">
                    <a:lumMod val="75000"/>
                  </a:schemeClr>
                </a:solidFill>
                <a:latin typeface="Arial"/>
              </a:rPr>
              <a:t>¿Se objetiva un aumento del tiempo que necesita en ejecutar cada una de las actividades valoradas?  </a:t>
            </a:r>
          </a:p>
          <a:p>
            <a:pPr marL="187325" lvl="0" defTabSz="642938">
              <a:spcBef>
                <a:spcPts val="1675"/>
              </a:spcBef>
              <a:buSzPct val="171000"/>
              <a:defRPr/>
            </a:pPr>
            <a:r>
              <a:rPr lang="es-ES" sz="2000" b="0" kern="0" dirty="0">
                <a:solidFill>
                  <a:schemeClr val="accent2">
                    <a:lumMod val="75000"/>
                  </a:schemeClr>
                </a:solidFill>
                <a:latin typeface="Arial"/>
              </a:rPr>
              <a:t>¿Identificas algún elemento en las gráficas del levantamiento que puedas relacionar con dificultad en la ejecución del mismo? ¿Por? (Comentad entre todos con el profesor)</a:t>
            </a:r>
          </a:p>
          <a:p>
            <a:pPr marL="187325" lvl="0" defTabSz="642938">
              <a:spcBef>
                <a:spcPts val="1675"/>
              </a:spcBef>
              <a:buSzPct val="171000"/>
              <a:defRPr/>
            </a:pPr>
            <a:r>
              <a:rPr lang="es-ES" sz="2000" b="0" kern="0" dirty="0">
                <a:solidFill>
                  <a:schemeClr val="accent2">
                    <a:lumMod val="75000"/>
                  </a:schemeClr>
                </a:solidFill>
                <a:latin typeface="Arial"/>
              </a:rPr>
              <a:t>¿Consideras que la velocidad de desplazamiento del tronco es rápida y adecuada a un movimiento normal? </a:t>
            </a:r>
          </a:p>
          <a:p>
            <a:pPr marL="187325" lvl="0" defTabSz="642938">
              <a:spcBef>
                <a:spcPts val="1675"/>
              </a:spcBef>
              <a:buSzPct val="171000"/>
              <a:defRPr/>
            </a:pPr>
            <a:r>
              <a:rPr lang="es-ES" sz="2000" b="0" kern="0" dirty="0">
                <a:solidFill>
                  <a:schemeClr val="accent2">
                    <a:lumMod val="75000"/>
                  </a:schemeClr>
                </a:solidFill>
                <a:latin typeface="Arial"/>
              </a:rPr>
              <a:t>¿Encuentras alguna asimetría en el apoyo mientras ejecuta la actividad? </a:t>
            </a:r>
          </a:p>
          <a:p>
            <a:pPr marL="187325" lvl="0" defTabSz="642938">
              <a:spcBef>
                <a:spcPts val="1675"/>
              </a:spcBef>
              <a:buSzPct val="171000"/>
              <a:defRPr/>
            </a:pPr>
            <a:r>
              <a:rPr lang="es-ES" sz="2000" b="0" kern="0" dirty="0">
                <a:solidFill>
                  <a:schemeClr val="accent2">
                    <a:lumMod val="75000"/>
                  </a:schemeClr>
                </a:solidFill>
                <a:latin typeface="Arial"/>
              </a:rPr>
              <a:t>¿Ha mejorado con respecto a la sesión anterior? ¿Por qué? (Comentad entre todos con el profesor</a:t>
            </a:r>
          </a:p>
        </p:txBody>
      </p:sp>
    </p:spTree>
    <p:extLst>
      <p:ext uri="{BB962C8B-B14F-4D97-AF65-F5344CB8AC3E}">
        <p14:creationId xmlns:p14="http://schemas.microsoft.com/office/powerpoint/2010/main" val="282344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50D09B-B8DB-42BD-BA30-C06862EFCD31}"/>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8861836A-63BD-42E3-BDD9-ADA2E5E25D50}"/>
              </a:ext>
            </a:extLst>
          </p:cNvPr>
          <p:cNvSpPr>
            <a:spLocks noGrp="1"/>
          </p:cNvSpPr>
          <p:nvPr>
            <p:ph type="body" idx="1"/>
          </p:nvPr>
        </p:nvSpPr>
        <p:spPr>
          <a:xfrm>
            <a:off x="2123728" y="908720"/>
            <a:ext cx="5482952" cy="639762"/>
          </a:xfrm>
        </p:spPr>
        <p:txBody>
          <a:bodyPr/>
          <a:lstStyle/>
          <a:p>
            <a:r>
              <a:rPr lang="es-ES" dirty="0"/>
              <a:t>	</a:t>
            </a:r>
            <a:r>
              <a:rPr lang="es-ES" sz="2200" dirty="0">
                <a:solidFill>
                  <a:schemeClr val="accent2">
                    <a:lumMod val="75000"/>
                  </a:schemeClr>
                </a:solidFill>
              </a:rPr>
              <a:t>Solución caso</a:t>
            </a:r>
          </a:p>
        </p:txBody>
      </p:sp>
      <p:sp>
        <p:nvSpPr>
          <p:cNvPr id="7" name="Rectángulo 6">
            <a:extLst>
              <a:ext uri="{FF2B5EF4-FFF2-40B4-BE49-F238E27FC236}">
                <a16:creationId xmlns:a16="http://schemas.microsoft.com/office/drawing/2014/main" id="{9A864327-8D8B-40EC-AFE6-80D1E3EFB576}"/>
              </a:ext>
            </a:extLst>
          </p:cNvPr>
          <p:cNvSpPr/>
          <p:nvPr/>
        </p:nvSpPr>
        <p:spPr>
          <a:xfrm>
            <a:off x="323528" y="1778908"/>
            <a:ext cx="8496944" cy="4567917"/>
          </a:xfrm>
          <a:prstGeom prst="rect">
            <a:avLst/>
          </a:prstGeom>
        </p:spPr>
        <p:txBody>
          <a:bodyPr wrap="square">
            <a:spAutoFit/>
          </a:bodyPr>
          <a:lstStyle/>
          <a:p>
            <a:pPr marL="187325" lvl="0" defTabSz="642938">
              <a:spcBef>
                <a:spcPts val="1675"/>
              </a:spcBef>
              <a:buSzPct val="171000"/>
              <a:defRPr/>
            </a:pPr>
            <a:r>
              <a:rPr lang="es-ES" sz="2000" b="0" kern="0" dirty="0">
                <a:solidFill>
                  <a:schemeClr val="accent2">
                    <a:lumMod val="75000"/>
                  </a:schemeClr>
                </a:solidFill>
                <a:latin typeface="Arial"/>
              </a:rPr>
              <a:t>¿</a:t>
            </a:r>
            <a:r>
              <a:rPr lang="pl-PL" sz="2000" b="0" kern="0" dirty="0">
                <a:solidFill>
                  <a:schemeClr val="accent2">
                    <a:lumMod val="75000"/>
                  </a:schemeClr>
                </a:solidFill>
                <a:latin typeface="Arial"/>
              </a:rPr>
              <a:t>Se objetiva un aumento del tiempo que necesita en ejecutar cada una de las actividades valoradas</a:t>
            </a:r>
            <a:r>
              <a:rPr lang="es-ES" sz="2000" b="0" kern="0" dirty="0">
                <a:solidFill>
                  <a:schemeClr val="accent2">
                    <a:lumMod val="75000"/>
                  </a:schemeClr>
                </a:solidFill>
                <a:latin typeface="Arial"/>
              </a:rPr>
              <a:t>? </a:t>
            </a:r>
            <a:r>
              <a:rPr lang="es-ES" sz="2000" b="0" kern="0" dirty="0">
                <a:solidFill>
                  <a:srgbClr val="FF0000"/>
                </a:solidFill>
                <a:latin typeface="Arial"/>
              </a:rPr>
              <a:t>SI </a:t>
            </a:r>
          </a:p>
          <a:p>
            <a:pPr marL="187325" lvl="0" defTabSz="642938">
              <a:spcBef>
                <a:spcPts val="1675"/>
              </a:spcBef>
              <a:buSzPct val="171000"/>
              <a:defRPr/>
            </a:pPr>
            <a:r>
              <a:rPr lang="es-ES" sz="2000" b="0" kern="0" dirty="0">
                <a:solidFill>
                  <a:schemeClr val="accent2">
                    <a:lumMod val="75000"/>
                  </a:schemeClr>
                </a:solidFill>
                <a:latin typeface="Arial"/>
              </a:rPr>
              <a:t>¿</a:t>
            </a:r>
            <a:r>
              <a:rPr lang="pl-PL" sz="2000" b="0" kern="0" dirty="0">
                <a:solidFill>
                  <a:schemeClr val="accent2">
                    <a:lumMod val="75000"/>
                  </a:schemeClr>
                </a:solidFill>
                <a:latin typeface="Arial"/>
              </a:rPr>
              <a:t>Identificas algún elemento en las gráficas del levantamiento que puedas relacionar con dificultad en la ejecución del mismo</a:t>
            </a:r>
            <a:r>
              <a:rPr lang="es-ES" sz="2000" b="0" kern="0" dirty="0">
                <a:solidFill>
                  <a:schemeClr val="accent2">
                    <a:lumMod val="75000"/>
                  </a:schemeClr>
                </a:solidFill>
                <a:latin typeface="Arial"/>
              </a:rPr>
              <a:t>? ¿Por? (Comentar entre todos) </a:t>
            </a:r>
            <a:r>
              <a:rPr lang="es-ES" sz="2000" b="0" kern="0" dirty="0">
                <a:solidFill>
                  <a:srgbClr val="FF0000"/>
                </a:solidFill>
                <a:latin typeface="Arial"/>
              </a:rPr>
              <a:t>SI</a:t>
            </a:r>
          </a:p>
          <a:p>
            <a:pPr marL="187325" lvl="0" defTabSz="642938">
              <a:spcBef>
                <a:spcPts val="1675"/>
              </a:spcBef>
              <a:buSzPct val="171000"/>
              <a:defRPr/>
            </a:pPr>
            <a:r>
              <a:rPr lang="es-ES" sz="2000" b="0" kern="0" dirty="0">
                <a:solidFill>
                  <a:schemeClr val="accent2">
                    <a:lumMod val="75000"/>
                  </a:schemeClr>
                </a:solidFill>
                <a:latin typeface="Arial"/>
              </a:rPr>
              <a:t>¿</a:t>
            </a:r>
            <a:r>
              <a:rPr lang="pl-PL" sz="2000" b="0" kern="0" dirty="0">
                <a:solidFill>
                  <a:schemeClr val="accent2">
                    <a:lumMod val="75000"/>
                  </a:schemeClr>
                </a:solidFill>
                <a:latin typeface="Arial"/>
              </a:rPr>
              <a:t>Consideras que la velocidad de desplazamiento del tronco es rápida y adecuada a un movimiento normal</a:t>
            </a:r>
            <a:r>
              <a:rPr lang="es-ES" sz="2000" b="0" kern="0" dirty="0">
                <a:solidFill>
                  <a:schemeClr val="accent2">
                    <a:lumMod val="75000"/>
                  </a:schemeClr>
                </a:solidFill>
                <a:latin typeface="Arial"/>
              </a:rPr>
              <a:t>? </a:t>
            </a:r>
            <a:r>
              <a:rPr lang="es-ES" sz="2000" b="0" kern="0" dirty="0">
                <a:solidFill>
                  <a:srgbClr val="FF0000"/>
                </a:solidFill>
                <a:latin typeface="Arial"/>
              </a:rPr>
              <a:t>NO</a:t>
            </a:r>
            <a:r>
              <a:rPr lang="es-ES" sz="2000" b="0" kern="0" dirty="0">
                <a:solidFill>
                  <a:srgbClr val="000000"/>
                </a:solidFill>
                <a:latin typeface="Arial"/>
              </a:rPr>
              <a:t> </a:t>
            </a:r>
          </a:p>
          <a:p>
            <a:pPr marL="187325" lvl="0" defTabSz="642938">
              <a:spcBef>
                <a:spcPts val="1675"/>
              </a:spcBef>
              <a:buSzPct val="171000"/>
              <a:defRPr/>
            </a:pPr>
            <a:r>
              <a:rPr lang="es-ES" sz="2000" b="0" kern="0" dirty="0">
                <a:solidFill>
                  <a:schemeClr val="accent2">
                    <a:lumMod val="75000"/>
                  </a:schemeClr>
                </a:solidFill>
                <a:latin typeface="Arial"/>
              </a:rPr>
              <a:t>¿</a:t>
            </a:r>
            <a:r>
              <a:rPr lang="pl-PL" sz="2000" b="0" kern="0" dirty="0">
                <a:solidFill>
                  <a:schemeClr val="accent2">
                    <a:lumMod val="75000"/>
                  </a:schemeClr>
                </a:solidFill>
                <a:latin typeface="Arial"/>
              </a:rPr>
              <a:t>Encuentras alguna asimetría en el apoyo mientras ejecuta la actividad</a:t>
            </a:r>
            <a:r>
              <a:rPr lang="es-ES" sz="2000" b="0" kern="0" dirty="0">
                <a:solidFill>
                  <a:schemeClr val="accent2">
                    <a:lumMod val="75000"/>
                  </a:schemeClr>
                </a:solidFill>
                <a:latin typeface="Arial"/>
              </a:rPr>
              <a:t>? </a:t>
            </a:r>
            <a:r>
              <a:rPr lang="es-ES" sz="2000" b="0" kern="0" dirty="0">
                <a:solidFill>
                  <a:srgbClr val="FF0000"/>
                </a:solidFill>
                <a:latin typeface="Arial"/>
              </a:rPr>
              <a:t>SI</a:t>
            </a:r>
          </a:p>
          <a:p>
            <a:pPr marL="187325" lvl="0" defTabSz="642938">
              <a:spcBef>
                <a:spcPts val="1675"/>
              </a:spcBef>
              <a:buSzPct val="171000"/>
              <a:defRPr/>
            </a:pPr>
            <a:r>
              <a:rPr lang="es-ES" sz="2000" b="0" kern="0" dirty="0">
                <a:solidFill>
                  <a:schemeClr val="accent2">
                    <a:lumMod val="75000"/>
                  </a:schemeClr>
                </a:solidFill>
                <a:latin typeface="Arial"/>
              </a:rPr>
              <a:t>¿Ha mejorado con respecto a la sesión anterior? ¿Por qué? </a:t>
            </a:r>
          </a:p>
          <a:p>
            <a:pPr marL="187325" lvl="0" defTabSz="642938">
              <a:spcBef>
                <a:spcPts val="1675"/>
              </a:spcBef>
              <a:buSzPct val="171000"/>
              <a:defRPr/>
            </a:pPr>
            <a:r>
              <a:rPr lang="en-US" sz="2000" b="0" kern="0" dirty="0">
                <a:solidFill>
                  <a:schemeClr val="accent2">
                    <a:lumMod val="75000"/>
                  </a:schemeClr>
                </a:solidFill>
                <a:latin typeface="Arial"/>
              </a:rPr>
              <a:t> </a:t>
            </a:r>
            <a:endParaRPr kumimoji="0" lang="en-US" sz="2000" b="0" i="0" u="none" strike="noStrike" kern="0" cap="none" spc="0" normalizeH="0" baseline="0" noProof="0" dirty="0">
              <a:ln>
                <a:noFill/>
              </a:ln>
              <a:solidFill>
                <a:schemeClr val="accent2">
                  <a:lumMod val="75000"/>
                </a:schemeClr>
              </a:solidFill>
              <a:effectLst/>
              <a:uLnTx/>
              <a:uFillTx/>
              <a:latin typeface="Arial"/>
              <a:sym typeface="Arial" panose="020B0604020202020204" pitchFamily="34" charset="0"/>
            </a:endParaRPr>
          </a:p>
        </p:txBody>
      </p:sp>
    </p:spTree>
    <p:extLst>
      <p:ext uri="{BB962C8B-B14F-4D97-AF65-F5344CB8AC3E}">
        <p14:creationId xmlns:p14="http://schemas.microsoft.com/office/powerpoint/2010/main" val="512468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749550-01E3-4130-ABE5-CE1237D7DC00}"/>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5061B3CA-AA6B-4170-9F9F-D07B21BE701A}"/>
              </a:ext>
            </a:extLst>
          </p:cNvPr>
          <p:cNvSpPr>
            <a:spLocks noGrp="1"/>
          </p:cNvSpPr>
          <p:nvPr>
            <p:ph type="body" idx="1"/>
          </p:nvPr>
        </p:nvSpPr>
        <p:spPr>
          <a:xfrm>
            <a:off x="611560" y="1628800"/>
            <a:ext cx="8229600" cy="639762"/>
          </a:xfrm>
        </p:spPr>
        <p:txBody>
          <a:bodyPr/>
          <a:lstStyle/>
          <a:p>
            <a:r>
              <a:rPr lang="es-ES" sz="2200" dirty="0">
                <a:solidFill>
                  <a:schemeClr val="accent2">
                    <a:lumMod val="75000"/>
                  </a:schemeClr>
                </a:solidFill>
              </a:rPr>
              <a:t>Soluciones:</a:t>
            </a:r>
          </a:p>
          <a:p>
            <a:r>
              <a:rPr lang="es-ES" sz="2000" b="0" dirty="0">
                <a:solidFill>
                  <a:schemeClr val="accent2">
                    <a:lumMod val="75000"/>
                  </a:schemeClr>
                </a:solidFill>
              </a:rPr>
              <a:t>¿Se objetiva un aumento del tiempo que necesita para ejecutar cada una de las actividades?</a:t>
            </a:r>
          </a:p>
        </p:txBody>
      </p:sp>
      <p:pic>
        <p:nvPicPr>
          <p:cNvPr id="5" name="Imagen 4">
            <a:extLst>
              <a:ext uri="{FF2B5EF4-FFF2-40B4-BE49-F238E27FC236}">
                <a16:creationId xmlns:a16="http://schemas.microsoft.com/office/drawing/2014/main" id="{B876A3D7-47E0-4956-A19A-7E6189177942}"/>
              </a:ext>
            </a:extLst>
          </p:cNvPr>
          <p:cNvPicPr/>
          <p:nvPr/>
        </p:nvPicPr>
        <p:blipFill>
          <a:blip r:embed="rId3" cstate="print"/>
          <a:srcRect/>
          <a:stretch>
            <a:fillRect/>
          </a:stretch>
        </p:blipFill>
        <p:spPr bwMode="auto">
          <a:xfrm>
            <a:off x="971600" y="2808622"/>
            <a:ext cx="2807836" cy="2088232"/>
          </a:xfrm>
          <a:prstGeom prst="rect">
            <a:avLst/>
          </a:prstGeom>
          <a:noFill/>
          <a:ln w="9525">
            <a:noFill/>
            <a:miter lim="800000"/>
            <a:headEnd/>
            <a:tailEnd/>
          </a:ln>
        </p:spPr>
      </p:pic>
      <p:pic>
        <p:nvPicPr>
          <p:cNvPr id="6" name="Imagen 5">
            <a:extLst>
              <a:ext uri="{FF2B5EF4-FFF2-40B4-BE49-F238E27FC236}">
                <a16:creationId xmlns:a16="http://schemas.microsoft.com/office/drawing/2014/main" id="{73D53438-08AB-4DA6-B1D2-5027B11D8100}"/>
              </a:ext>
            </a:extLst>
          </p:cNvPr>
          <p:cNvPicPr/>
          <p:nvPr/>
        </p:nvPicPr>
        <p:blipFill>
          <a:blip r:embed="rId4" cstate="print"/>
          <a:srcRect/>
          <a:stretch>
            <a:fillRect/>
          </a:stretch>
        </p:blipFill>
        <p:spPr bwMode="auto">
          <a:xfrm>
            <a:off x="4499992" y="2808622"/>
            <a:ext cx="2916039" cy="2088232"/>
          </a:xfrm>
          <a:prstGeom prst="rect">
            <a:avLst/>
          </a:prstGeom>
          <a:noFill/>
          <a:ln w="9525">
            <a:noFill/>
            <a:miter lim="800000"/>
            <a:headEnd/>
            <a:tailEnd/>
          </a:ln>
        </p:spPr>
      </p:pic>
    </p:spTree>
    <p:extLst>
      <p:ext uri="{BB962C8B-B14F-4D97-AF65-F5344CB8AC3E}">
        <p14:creationId xmlns:p14="http://schemas.microsoft.com/office/powerpoint/2010/main" val="434309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749550-01E3-4130-ABE5-CE1237D7DC00}"/>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5061B3CA-AA6B-4170-9F9F-D07B21BE701A}"/>
              </a:ext>
            </a:extLst>
          </p:cNvPr>
          <p:cNvSpPr>
            <a:spLocks noGrp="1"/>
          </p:cNvSpPr>
          <p:nvPr>
            <p:ph type="body" idx="1"/>
          </p:nvPr>
        </p:nvSpPr>
        <p:spPr>
          <a:xfrm>
            <a:off x="395536" y="1916832"/>
            <a:ext cx="8507288" cy="639762"/>
          </a:xfrm>
        </p:spPr>
        <p:txBody>
          <a:bodyPr/>
          <a:lstStyle/>
          <a:p>
            <a:r>
              <a:rPr lang="es-ES" sz="2200" dirty="0">
                <a:solidFill>
                  <a:schemeClr val="accent2">
                    <a:lumMod val="75000"/>
                  </a:schemeClr>
                </a:solidFill>
              </a:rPr>
              <a:t>Soluciones:</a:t>
            </a:r>
          </a:p>
          <a:p>
            <a:r>
              <a:rPr lang="es-ES" sz="2000" b="0" dirty="0">
                <a:solidFill>
                  <a:schemeClr val="accent2">
                    <a:lumMod val="75000"/>
                  </a:schemeClr>
                </a:solidFill>
              </a:rPr>
              <a:t>¿Identificas algún elemento en las gráficas del levantamiento de la silla que puedas relacionar con dificultad en la ejecución del mismo?</a:t>
            </a:r>
          </a:p>
        </p:txBody>
      </p:sp>
      <p:pic>
        <p:nvPicPr>
          <p:cNvPr id="5" name="Imagen 4">
            <a:extLst>
              <a:ext uri="{FF2B5EF4-FFF2-40B4-BE49-F238E27FC236}">
                <a16:creationId xmlns:a16="http://schemas.microsoft.com/office/drawing/2014/main" id="{B876A3D7-47E0-4956-A19A-7E6189177942}"/>
              </a:ext>
            </a:extLst>
          </p:cNvPr>
          <p:cNvPicPr/>
          <p:nvPr/>
        </p:nvPicPr>
        <p:blipFill>
          <a:blip r:embed="rId3" cstate="print"/>
          <a:srcRect/>
          <a:stretch>
            <a:fillRect/>
          </a:stretch>
        </p:blipFill>
        <p:spPr bwMode="auto">
          <a:xfrm>
            <a:off x="2699792" y="3068960"/>
            <a:ext cx="2807836" cy="2088232"/>
          </a:xfrm>
          <a:prstGeom prst="rect">
            <a:avLst/>
          </a:prstGeom>
          <a:noFill/>
          <a:ln w="9525">
            <a:noFill/>
            <a:miter lim="800000"/>
            <a:headEnd/>
            <a:tailEnd/>
          </a:ln>
        </p:spPr>
      </p:pic>
    </p:spTree>
    <p:extLst>
      <p:ext uri="{BB962C8B-B14F-4D97-AF65-F5344CB8AC3E}">
        <p14:creationId xmlns:p14="http://schemas.microsoft.com/office/powerpoint/2010/main" val="970354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FAAB56-F660-43CF-A3D4-9402A6930206}"/>
              </a:ext>
            </a:extLst>
          </p:cNvPr>
          <p:cNvSpPr>
            <a:spLocks noGrp="1"/>
          </p:cNvSpPr>
          <p:nvPr>
            <p:ph type="title"/>
          </p:nvPr>
        </p:nvSpPr>
        <p:spPr/>
        <p:txBody>
          <a:bodyPr/>
          <a:lstStyle/>
          <a:p>
            <a:endParaRPr lang="es-ES"/>
          </a:p>
        </p:txBody>
      </p:sp>
      <p:sp>
        <p:nvSpPr>
          <p:cNvPr id="5" name="Rectángulo 4">
            <a:extLst>
              <a:ext uri="{FF2B5EF4-FFF2-40B4-BE49-F238E27FC236}">
                <a16:creationId xmlns:a16="http://schemas.microsoft.com/office/drawing/2014/main" id="{630D08A1-A1DF-4E4E-90E3-C13BABF73BA8}"/>
              </a:ext>
            </a:extLst>
          </p:cNvPr>
          <p:cNvSpPr/>
          <p:nvPr/>
        </p:nvSpPr>
        <p:spPr>
          <a:xfrm>
            <a:off x="539552" y="1196752"/>
            <a:ext cx="8064896" cy="1264449"/>
          </a:xfrm>
          <a:prstGeom prst="rect">
            <a:avLst/>
          </a:prstGeom>
        </p:spPr>
        <p:txBody>
          <a:bodyPr wrap="square">
            <a:spAutoFit/>
          </a:bodyPr>
          <a:lstStyle/>
          <a:p>
            <a:pPr lvl="0" defTabSz="642938">
              <a:spcBef>
                <a:spcPts val="1675"/>
              </a:spcBef>
              <a:buSzPct val="171000"/>
            </a:pPr>
            <a:r>
              <a:rPr lang="es-ES" sz="2200" kern="0" dirty="0">
                <a:solidFill>
                  <a:schemeClr val="accent2">
                    <a:lumMod val="75000"/>
                  </a:schemeClr>
                </a:solidFill>
                <a:latin typeface="Arial"/>
                <a:cs typeface="+mn-cs"/>
              </a:rPr>
              <a:t>Soluciones:</a:t>
            </a:r>
          </a:p>
          <a:p>
            <a:pPr lvl="0" defTabSz="642938">
              <a:spcBef>
                <a:spcPts val="1675"/>
              </a:spcBef>
              <a:buSzPct val="171000"/>
            </a:pPr>
            <a:r>
              <a:rPr lang="es-ES" sz="2000" b="0" kern="0" dirty="0">
                <a:solidFill>
                  <a:schemeClr val="accent2">
                    <a:lumMod val="75000"/>
                  </a:schemeClr>
                </a:solidFill>
                <a:latin typeface="Arial"/>
                <a:cs typeface="+mn-cs"/>
              </a:rPr>
              <a:t>¿Consideras que la velocidad de desplazamiento del tronco es rápida y adecuada a un movimiento normal?</a:t>
            </a:r>
          </a:p>
        </p:txBody>
      </p:sp>
      <p:pic>
        <p:nvPicPr>
          <p:cNvPr id="6" name="Imagen 5">
            <a:extLst>
              <a:ext uri="{FF2B5EF4-FFF2-40B4-BE49-F238E27FC236}">
                <a16:creationId xmlns:a16="http://schemas.microsoft.com/office/drawing/2014/main" id="{96EB03C9-AE15-4850-81E2-BE58EEDBBB04}"/>
              </a:ext>
            </a:extLst>
          </p:cNvPr>
          <p:cNvPicPr/>
          <p:nvPr/>
        </p:nvPicPr>
        <p:blipFill>
          <a:blip r:embed="rId3" cstate="print">
            <a:extLst>
              <a:ext uri="{28A0092B-C50C-407E-A947-70E740481C1C}">
                <a14:useLocalDpi xmlns:a14="http://schemas.microsoft.com/office/drawing/2010/main" val="0"/>
              </a:ext>
            </a:extLst>
          </a:blip>
          <a:srcRect l="67799" t="54491" r="2133"/>
          <a:stretch>
            <a:fillRect/>
          </a:stretch>
        </p:blipFill>
        <p:spPr bwMode="auto">
          <a:xfrm>
            <a:off x="3131840" y="3097546"/>
            <a:ext cx="2534642" cy="2290727"/>
          </a:xfrm>
          <a:prstGeom prst="rect">
            <a:avLst/>
          </a:prstGeom>
          <a:noFill/>
          <a:ln w="9525">
            <a:noFill/>
            <a:miter lim="800000"/>
            <a:headEnd/>
            <a:tailEnd/>
          </a:ln>
        </p:spPr>
      </p:pic>
    </p:spTree>
    <p:extLst>
      <p:ext uri="{BB962C8B-B14F-4D97-AF65-F5344CB8AC3E}">
        <p14:creationId xmlns:p14="http://schemas.microsoft.com/office/powerpoint/2010/main" val="2681288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C3B6C5-0044-437C-962C-84CBC97F052C}"/>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BEE93DD6-83C9-458D-8272-4302D71C3601}"/>
              </a:ext>
            </a:extLst>
          </p:cNvPr>
          <p:cNvSpPr>
            <a:spLocks noGrp="1"/>
          </p:cNvSpPr>
          <p:nvPr>
            <p:ph type="body" idx="1"/>
          </p:nvPr>
        </p:nvSpPr>
        <p:spPr>
          <a:xfrm>
            <a:off x="457200" y="2132856"/>
            <a:ext cx="8229600" cy="639762"/>
          </a:xfrm>
        </p:spPr>
        <p:txBody>
          <a:bodyPr/>
          <a:lstStyle/>
          <a:p>
            <a:endParaRPr lang="es-ES" b="0" dirty="0">
              <a:solidFill>
                <a:srgbClr val="000000"/>
              </a:solidFill>
            </a:endParaRPr>
          </a:p>
          <a:p>
            <a:r>
              <a:rPr lang="es-ES" sz="2200" dirty="0">
                <a:solidFill>
                  <a:schemeClr val="accent2">
                    <a:lumMod val="75000"/>
                  </a:schemeClr>
                </a:solidFill>
              </a:rPr>
              <a:t>Soluciones:</a:t>
            </a:r>
          </a:p>
          <a:p>
            <a:r>
              <a:rPr lang="es-ES" sz="2000" b="0" dirty="0">
                <a:solidFill>
                  <a:schemeClr val="accent2">
                    <a:lumMod val="75000"/>
                  </a:schemeClr>
                </a:solidFill>
              </a:rPr>
              <a:t>¿Encuentras alguna asimetría en el apoyo en ambos miembros inferiores cuando realiza la actividad?</a:t>
            </a:r>
          </a:p>
          <a:p>
            <a:endParaRPr lang="es-ES" dirty="0"/>
          </a:p>
        </p:txBody>
      </p:sp>
      <p:pic>
        <p:nvPicPr>
          <p:cNvPr id="5" name="Imagen 4">
            <a:extLst>
              <a:ext uri="{FF2B5EF4-FFF2-40B4-BE49-F238E27FC236}">
                <a16:creationId xmlns:a16="http://schemas.microsoft.com/office/drawing/2014/main" id="{401E1917-2B1A-46C9-841A-268F8DE0906A}"/>
              </a:ext>
            </a:extLst>
          </p:cNvPr>
          <p:cNvPicPr/>
          <p:nvPr/>
        </p:nvPicPr>
        <p:blipFill>
          <a:blip r:embed="rId3" cstate="print"/>
          <a:srcRect/>
          <a:stretch>
            <a:fillRect/>
          </a:stretch>
        </p:blipFill>
        <p:spPr bwMode="auto">
          <a:xfrm>
            <a:off x="3419872" y="2959945"/>
            <a:ext cx="3338353" cy="2375957"/>
          </a:xfrm>
          <a:prstGeom prst="rect">
            <a:avLst/>
          </a:prstGeom>
          <a:noFill/>
          <a:ln w="9525">
            <a:noFill/>
            <a:miter lim="800000"/>
            <a:headEnd/>
            <a:tailEnd/>
          </a:ln>
        </p:spPr>
      </p:pic>
    </p:spTree>
    <p:extLst>
      <p:ext uri="{BB962C8B-B14F-4D97-AF65-F5344CB8AC3E}">
        <p14:creationId xmlns:p14="http://schemas.microsoft.com/office/powerpoint/2010/main" val="837143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10BE83-0473-4918-BE7B-FEA0D977C86B}"/>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449FC335-CF0B-4C7F-AF0D-D7480AB1DCCC}"/>
              </a:ext>
            </a:extLst>
          </p:cNvPr>
          <p:cNvSpPr>
            <a:spLocks noGrp="1"/>
          </p:cNvSpPr>
          <p:nvPr>
            <p:ph type="body" idx="1"/>
          </p:nvPr>
        </p:nvSpPr>
        <p:spPr>
          <a:xfrm>
            <a:off x="539552" y="2564904"/>
            <a:ext cx="8229600" cy="639762"/>
          </a:xfrm>
        </p:spPr>
        <p:txBody>
          <a:bodyPr/>
          <a:lstStyle/>
          <a:p>
            <a:r>
              <a:rPr lang="es-ES" sz="2200" dirty="0">
                <a:solidFill>
                  <a:schemeClr val="accent2">
                    <a:lumMod val="75000"/>
                  </a:schemeClr>
                </a:solidFill>
              </a:rPr>
              <a:t>¿Ha mejorado con respecto a la sesión anterior de valoración?</a:t>
            </a:r>
          </a:p>
          <a:p>
            <a:r>
              <a:rPr lang="es-ES" sz="2200" dirty="0">
                <a:solidFill>
                  <a:schemeClr val="accent2">
                    <a:lumMod val="75000"/>
                  </a:schemeClr>
                </a:solidFill>
              </a:rPr>
              <a:t>Discutir entre todos el por qué</a:t>
            </a:r>
          </a:p>
        </p:txBody>
      </p:sp>
    </p:spTree>
    <p:extLst>
      <p:ext uri="{BB962C8B-B14F-4D97-AF65-F5344CB8AC3E}">
        <p14:creationId xmlns:p14="http://schemas.microsoft.com/office/powerpoint/2010/main" val="264746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228127-2889-47D2-A4AB-BC1DBC977DAE}"/>
              </a:ext>
            </a:extLst>
          </p:cNvPr>
          <p:cNvSpPr>
            <a:spLocks noGrp="1"/>
          </p:cNvSpPr>
          <p:nvPr>
            <p:ph type="title"/>
          </p:nvPr>
        </p:nvSpPr>
        <p:spPr/>
        <p:txBody>
          <a:bodyPr/>
          <a:lstStyle/>
          <a:p>
            <a:endParaRPr lang="es-ES"/>
          </a:p>
        </p:txBody>
      </p:sp>
      <p:sp>
        <p:nvSpPr>
          <p:cNvPr id="3" name="Marcador de texto 2">
            <a:extLst>
              <a:ext uri="{FF2B5EF4-FFF2-40B4-BE49-F238E27FC236}">
                <a16:creationId xmlns:a16="http://schemas.microsoft.com/office/drawing/2014/main" id="{54966247-4172-4C02-AA53-6A5C74E74C6E}"/>
              </a:ext>
            </a:extLst>
          </p:cNvPr>
          <p:cNvSpPr>
            <a:spLocks noGrp="1"/>
          </p:cNvSpPr>
          <p:nvPr>
            <p:ph type="body" idx="1"/>
          </p:nvPr>
        </p:nvSpPr>
        <p:spPr>
          <a:xfrm>
            <a:off x="3275856" y="764704"/>
            <a:ext cx="4186808" cy="639762"/>
          </a:xfrm>
        </p:spPr>
        <p:txBody>
          <a:bodyPr/>
          <a:lstStyle/>
          <a:p>
            <a:r>
              <a:rPr lang="es-ES" sz="2200" dirty="0">
                <a:solidFill>
                  <a:schemeClr val="accent2">
                    <a:lumMod val="75000"/>
                  </a:schemeClr>
                </a:solidFill>
              </a:rPr>
              <a:t>Ideas principales</a:t>
            </a:r>
          </a:p>
        </p:txBody>
      </p:sp>
      <p:sp>
        <p:nvSpPr>
          <p:cNvPr id="4" name="Marcador de contenido 3">
            <a:extLst>
              <a:ext uri="{FF2B5EF4-FFF2-40B4-BE49-F238E27FC236}">
                <a16:creationId xmlns:a16="http://schemas.microsoft.com/office/drawing/2014/main" id="{03ECE23F-58EA-4352-B626-91D3F979CA96}"/>
              </a:ext>
            </a:extLst>
          </p:cNvPr>
          <p:cNvSpPr>
            <a:spLocks noGrp="1"/>
          </p:cNvSpPr>
          <p:nvPr>
            <p:ph sz="half" idx="2"/>
          </p:nvPr>
        </p:nvSpPr>
        <p:spPr>
          <a:xfrm>
            <a:off x="179512" y="1484784"/>
            <a:ext cx="8784976" cy="4497363"/>
          </a:xfrm>
        </p:spPr>
        <p:txBody>
          <a:bodyPr/>
          <a:lstStyle/>
          <a:p>
            <a:pPr lvl="0"/>
            <a:r>
              <a:rPr lang="es-ES" sz="1400" dirty="0">
                <a:solidFill>
                  <a:schemeClr val="accent2">
                    <a:lumMod val="75000"/>
                  </a:schemeClr>
                </a:solidFill>
              </a:rPr>
              <a:t>Las técnicas de análisis biomecánico que permiten conocer la fuerza y movilidad de columna aportan información objetiva sobres su funcionalidad,</a:t>
            </a:r>
          </a:p>
          <a:p>
            <a:pPr lvl="0"/>
            <a:r>
              <a:rPr lang="es-ES" sz="1400" dirty="0">
                <a:solidFill>
                  <a:schemeClr val="accent2">
                    <a:lumMod val="75000"/>
                  </a:schemeClr>
                </a:solidFill>
              </a:rPr>
              <a:t>Tanto en la columna lumbar como en la cervical se pueden analizar la amplitud de movimiento con técnicas de análisis biomecánico. Los resultados frecuentemente encontrados en personas con dolor son las limitaciones de los rangos de movilidad.</a:t>
            </a:r>
          </a:p>
          <a:p>
            <a:pPr lvl="0"/>
            <a:r>
              <a:rPr lang="es-ES" sz="1400" dirty="0">
                <a:solidFill>
                  <a:schemeClr val="accent2">
                    <a:lumMod val="75000"/>
                  </a:schemeClr>
                </a:solidFill>
              </a:rPr>
              <a:t>La fuerza también puede ser evaluada, fundamentalmente mediante isocinéticos en personas con dolor lumbar. Los resultados más habituales en este tipo de población es la </a:t>
            </a:r>
            <a:r>
              <a:rPr lang="es-ES" sz="1400" dirty="0" err="1">
                <a:solidFill>
                  <a:schemeClr val="accent2">
                    <a:lumMod val="75000"/>
                  </a:schemeClr>
                </a:solidFill>
              </a:rPr>
              <a:t>disminucion</a:t>
            </a:r>
            <a:r>
              <a:rPr lang="es-ES" sz="1400" dirty="0">
                <a:solidFill>
                  <a:schemeClr val="accent2">
                    <a:lumMod val="75000"/>
                  </a:schemeClr>
                </a:solidFill>
              </a:rPr>
              <a:t> de la fuerza junto con modificaciones en el ratio entre agonistas/antagonistas.</a:t>
            </a:r>
          </a:p>
          <a:p>
            <a:pPr lvl="0"/>
            <a:r>
              <a:rPr lang="es-ES" sz="1400" dirty="0">
                <a:solidFill>
                  <a:schemeClr val="accent2">
                    <a:lumMod val="75000"/>
                  </a:schemeClr>
                </a:solidFill>
              </a:rPr>
              <a:t>Otra de las pruebas relacionadas con la actividad muscular en personas con dolor lumbar es el test de </a:t>
            </a:r>
            <a:r>
              <a:rPr lang="es-ES" sz="1400" dirty="0" err="1">
                <a:solidFill>
                  <a:schemeClr val="accent2">
                    <a:lumMod val="75000"/>
                  </a:schemeClr>
                </a:solidFill>
              </a:rPr>
              <a:t>flex</a:t>
            </a:r>
            <a:r>
              <a:rPr lang="es-ES" sz="1400" dirty="0">
                <a:solidFill>
                  <a:schemeClr val="accent2">
                    <a:lumMod val="75000"/>
                  </a:schemeClr>
                </a:solidFill>
              </a:rPr>
              <a:t>-relax. Este test se suele encontrar alterado desapareciendo el fenómenos que se conoce como silencio </a:t>
            </a:r>
            <a:r>
              <a:rPr lang="es-ES" sz="1400" dirty="0" err="1">
                <a:solidFill>
                  <a:schemeClr val="accent2">
                    <a:lumMod val="75000"/>
                  </a:schemeClr>
                </a:solidFill>
              </a:rPr>
              <a:t>mioeléctrico</a:t>
            </a:r>
            <a:r>
              <a:rPr lang="es-ES" sz="1400" dirty="0">
                <a:solidFill>
                  <a:schemeClr val="accent2">
                    <a:lumMod val="75000"/>
                  </a:schemeClr>
                </a:solidFill>
              </a:rPr>
              <a:t>.</a:t>
            </a:r>
          </a:p>
          <a:p>
            <a:pPr lvl="0"/>
            <a:r>
              <a:rPr lang="es-ES" sz="1400" dirty="0">
                <a:solidFill>
                  <a:schemeClr val="accent2">
                    <a:lumMod val="75000"/>
                  </a:schemeClr>
                </a:solidFill>
              </a:rPr>
              <a:t>También se puede valorar el patrón de movimiento en la ejecución de actividades de la vida diaria en personas con dolor lumbar. Con este análisis biomecánico se obtienen resultados que </a:t>
            </a:r>
            <a:r>
              <a:rPr lang="es-ES" sz="1400" dirty="0" err="1">
                <a:solidFill>
                  <a:schemeClr val="accent2">
                    <a:lumMod val="75000"/>
                  </a:schemeClr>
                </a:solidFill>
              </a:rPr>
              <a:t>graduan</a:t>
            </a:r>
            <a:r>
              <a:rPr lang="es-ES" sz="1400" dirty="0">
                <a:solidFill>
                  <a:schemeClr val="accent2">
                    <a:lumMod val="75000"/>
                  </a:schemeClr>
                </a:solidFill>
              </a:rPr>
              <a:t> la alteración funcional y además sirven de guía en el control evolutivo.</a:t>
            </a:r>
          </a:p>
          <a:p>
            <a:pPr lvl="0"/>
            <a:r>
              <a:rPr lang="es-ES" sz="1400" dirty="0">
                <a:solidFill>
                  <a:schemeClr val="accent2">
                    <a:lumMod val="75000"/>
                  </a:schemeClr>
                </a:solidFill>
              </a:rPr>
              <a:t>Para realizar todas estas pruebas y obtener resultados fiables, los protocolos de medida deben estar muy estandarizados y tener un buen control de las técnicas de registro aplicadas.</a:t>
            </a:r>
          </a:p>
          <a:p>
            <a:endParaRPr lang="es-ES" dirty="0"/>
          </a:p>
        </p:txBody>
      </p:sp>
    </p:spTree>
    <p:extLst>
      <p:ext uri="{BB962C8B-B14F-4D97-AF65-F5344CB8AC3E}">
        <p14:creationId xmlns:p14="http://schemas.microsoft.com/office/powerpoint/2010/main" val="3086200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5A9CD0B-111B-4F9D-BB57-8FF01C48DF7C}"/>
              </a:ext>
            </a:extLst>
          </p:cNvPr>
          <p:cNvSpPr/>
          <p:nvPr/>
        </p:nvSpPr>
        <p:spPr>
          <a:xfrm>
            <a:off x="2286000" y="4797152"/>
            <a:ext cx="4572000" cy="743665"/>
          </a:xfrm>
          <a:prstGeom prst="rect">
            <a:avLst/>
          </a:prstGeom>
        </p:spPr>
        <p:txBody>
          <a:bodyPr>
            <a:spAutoFit/>
          </a:bodyPr>
          <a:lstStyle/>
          <a:p>
            <a:pPr algn="just">
              <a:lnSpc>
                <a:spcPct val="107000"/>
              </a:lnSpc>
              <a:spcAft>
                <a:spcPts val="800"/>
              </a:spcAft>
            </a:pPr>
            <a:r>
              <a:rPr lang="pl-PL" dirty="0">
                <a:solidFill>
                  <a:srgbClr val="002060"/>
                </a:solidFill>
                <a:latin typeface="Calibri" panose="020F0502020204030204" pitchFamily="34" charset="0"/>
                <a:ea typeface="Calibri" panose="020F0502020204030204" pitchFamily="34" charset="0"/>
                <a:cs typeface="Times New Roman" panose="02020603050405020304" pitchFamily="18" charset="0"/>
              </a:rPr>
              <a:t>El apoyo de la Comisión Europea para la producción de esta publicación no constituye una aprobación del contenido, el cual refleja únicamente las opiniones de los autores, y la Comisión no se hace responsable del uso que pueda hacerse de la información contenida en la misma.</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3052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17086F41-06D7-43CE-8531-8E02E9F50979}"/>
              </a:ext>
            </a:extLst>
          </p:cNvPr>
          <p:cNvSpPr/>
          <p:nvPr/>
        </p:nvSpPr>
        <p:spPr>
          <a:xfrm>
            <a:off x="-228577" y="1989158"/>
            <a:ext cx="4572000" cy="707886"/>
          </a:xfrm>
          <a:prstGeom prst="rect">
            <a:avLst/>
          </a:prstGeom>
        </p:spPr>
        <p:txBody>
          <a:bodyPr>
            <a:spAutoFit/>
          </a:bodyPr>
          <a:lstStyle/>
          <a:p>
            <a:pPr lvl="0" algn="ctr">
              <a:spcAft>
                <a:spcPts val="0"/>
              </a:spcAft>
              <a:defRPr/>
            </a:pPr>
            <a:r>
              <a:rPr kumimoji="0" lang="es-ES" sz="20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Amplitud de movimiento</a:t>
            </a:r>
          </a:p>
          <a:p>
            <a:pPr lvl="0" algn="ctr">
              <a:spcAft>
                <a:spcPts val="0"/>
              </a:spcAft>
              <a:defRPr/>
            </a:pPr>
            <a:r>
              <a:rPr kumimoji="0" lang="es-ES" sz="20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 cervical</a:t>
            </a:r>
            <a:endParaRPr kumimoji="0" lang="es-ES" sz="2000"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p:txBody>
      </p:sp>
      <p:sp>
        <p:nvSpPr>
          <p:cNvPr id="11" name="Rectángulo 10">
            <a:extLst>
              <a:ext uri="{FF2B5EF4-FFF2-40B4-BE49-F238E27FC236}">
                <a16:creationId xmlns:a16="http://schemas.microsoft.com/office/drawing/2014/main" id="{C5737536-660D-4244-B5BA-9AE7C0327081}"/>
              </a:ext>
            </a:extLst>
          </p:cNvPr>
          <p:cNvSpPr/>
          <p:nvPr/>
        </p:nvSpPr>
        <p:spPr>
          <a:xfrm>
            <a:off x="4067944" y="1556792"/>
            <a:ext cx="5030329" cy="4524315"/>
          </a:xfrm>
          <a:prstGeom prst="rect">
            <a:avLst/>
          </a:prstGeom>
        </p:spPr>
        <p:txBody>
          <a:bodyPr wrap="square">
            <a:spAutoFit/>
          </a:bodyPr>
          <a:lstStyle/>
          <a:p>
            <a:pPr lvl="0">
              <a:spcAft>
                <a:spcPts val="0"/>
              </a:spcAft>
              <a:defRPr/>
            </a:pPr>
            <a:r>
              <a:rPr lang="es-ES" sz="1800" dirty="0">
                <a:solidFill>
                  <a:schemeClr val="accent2">
                    <a:lumMod val="75000"/>
                  </a:schemeClr>
                </a:solidFill>
                <a:latin typeface="+mn-lt"/>
                <a:cs typeface="Times New Roman" panose="02020603050405020304" pitchFamily="18" charset="0"/>
              </a:rPr>
              <a:t>EQUIPO DE MEDIDA: </a:t>
            </a:r>
            <a:r>
              <a:rPr lang="es-ES" sz="1800" b="0" dirty="0">
                <a:solidFill>
                  <a:schemeClr val="accent2">
                    <a:lumMod val="75000"/>
                  </a:schemeClr>
                </a:solidFill>
                <a:latin typeface="+mn-lt"/>
                <a:cs typeface="Times New Roman" panose="02020603050405020304" pitchFamily="18" charset="0"/>
              </a:rPr>
              <a:t>Sistema de fotogrametría o inclinómetros</a:t>
            </a:r>
          </a:p>
          <a:p>
            <a:pPr lvl="0">
              <a:spcAft>
                <a:spcPts val="0"/>
              </a:spcAft>
              <a:defRPr/>
            </a:pPr>
            <a:endParaRPr lang="es-ES" sz="1800" dirty="0">
              <a:solidFill>
                <a:schemeClr val="accent2">
                  <a:lumMod val="75000"/>
                </a:schemeClr>
              </a:solidFill>
              <a:latin typeface="+mn-lt"/>
              <a:cs typeface="Times New Roman" panose="02020603050405020304" pitchFamily="18" charset="0"/>
            </a:endParaRPr>
          </a:p>
          <a:p>
            <a:pPr lvl="0">
              <a:spcAft>
                <a:spcPts val="0"/>
              </a:spcAft>
              <a:defRPr/>
            </a:pPr>
            <a:r>
              <a:rPr lang="es-ES" sz="1800" dirty="0">
                <a:solidFill>
                  <a:schemeClr val="accent2">
                    <a:lumMod val="75000"/>
                  </a:schemeClr>
                </a:solidFill>
                <a:latin typeface="+mn-lt"/>
                <a:cs typeface="Times New Roman" panose="02020603050405020304" pitchFamily="18" charset="0"/>
              </a:rPr>
              <a:t>TIPO DE ANÁLISIS: </a:t>
            </a:r>
            <a:r>
              <a:rPr lang="es-ES" sz="1800" b="0" dirty="0">
                <a:solidFill>
                  <a:schemeClr val="accent2">
                    <a:lumMod val="75000"/>
                  </a:schemeClr>
                </a:solidFill>
                <a:latin typeface="+mn-lt"/>
                <a:cs typeface="Times New Roman" panose="02020603050405020304" pitchFamily="18" charset="0"/>
              </a:rPr>
              <a:t>Cinemático.</a:t>
            </a:r>
          </a:p>
          <a:p>
            <a:pPr lvl="0">
              <a:spcAft>
                <a:spcPts val="0"/>
              </a:spcAft>
              <a:defRPr/>
            </a:pPr>
            <a:endParaRPr lang="es-ES" sz="1800" dirty="0">
              <a:solidFill>
                <a:schemeClr val="accent2">
                  <a:lumMod val="75000"/>
                </a:schemeClr>
              </a:solidFill>
              <a:latin typeface="+mn-lt"/>
              <a:cs typeface="Times New Roman" panose="02020603050405020304" pitchFamily="18" charset="0"/>
            </a:endParaRPr>
          </a:p>
          <a:p>
            <a:pPr lvl="0" algn="just">
              <a:spcAft>
                <a:spcPts val="0"/>
              </a:spcAft>
              <a:defRPr/>
            </a:pPr>
            <a:r>
              <a:rPr lang="es-ES" sz="1800" dirty="0">
                <a:solidFill>
                  <a:schemeClr val="accent2">
                    <a:lumMod val="75000"/>
                  </a:schemeClr>
                </a:solidFill>
                <a:latin typeface="+mn-lt"/>
                <a:cs typeface="Times New Roman" panose="02020603050405020304" pitchFamily="18" charset="0"/>
              </a:rPr>
              <a:t>GRÁFICA</a:t>
            </a:r>
            <a:r>
              <a:rPr lang="es-ES" sz="1800" b="0" dirty="0">
                <a:solidFill>
                  <a:schemeClr val="accent2">
                    <a:lumMod val="75000"/>
                  </a:schemeClr>
                </a:solidFill>
                <a:latin typeface="+mn-lt"/>
                <a:cs typeface="Times New Roman" panose="02020603050405020304" pitchFamily="18" charset="0"/>
              </a:rPr>
              <a:t>: Amplitud de movilidad del raquis cervical en los tres planos. El borde externo de la gráfica representa la zona de normalidad.</a:t>
            </a:r>
          </a:p>
          <a:p>
            <a:pPr lvl="0">
              <a:spcAft>
                <a:spcPts val="0"/>
              </a:spcAft>
              <a:defRPr/>
            </a:pPr>
            <a:endParaRPr lang="es-ES" sz="1800" dirty="0">
              <a:solidFill>
                <a:schemeClr val="accent2">
                  <a:lumMod val="75000"/>
                </a:schemeClr>
              </a:solidFill>
              <a:latin typeface="+mn-lt"/>
              <a:cs typeface="Times New Roman" panose="02020603050405020304" pitchFamily="18" charset="0"/>
            </a:endParaRPr>
          </a:p>
          <a:p>
            <a:pPr lvl="0" algn="just">
              <a:spcAft>
                <a:spcPts val="0"/>
              </a:spcAft>
              <a:defRPr/>
            </a:pPr>
            <a:r>
              <a:rPr lang="es-ES" sz="1800" dirty="0">
                <a:solidFill>
                  <a:schemeClr val="accent2">
                    <a:lumMod val="75000"/>
                  </a:schemeClr>
                </a:solidFill>
                <a:latin typeface="+mn-lt"/>
                <a:cs typeface="Times New Roman" panose="02020603050405020304" pitchFamily="18" charset="0"/>
              </a:rPr>
              <a:t>INTERPRETACIÓN DEL RESULTADO: </a:t>
            </a:r>
            <a:r>
              <a:rPr lang="es-ES" sz="1800" b="0" dirty="0">
                <a:solidFill>
                  <a:schemeClr val="accent2">
                    <a:lumMod val="75000"/>
                  </a:schemeClr>
                </a:solidFill>
                <a:latin typeface="+mn-lt"/>
                <a:cs typeface="Times New Roman" panose="02020603050405020304" pitchFamily="18" charset="0"/>
              </a:rPr>
              <a:t>Movilidad limitada (º) del raquis cervical en diferentes ejes de movimiento. Destaca fundamentalmente limitación en la flexo-extensión, seguida de la rotación izquierda en la que además existe una asimetría importante con respecto a la derecha. </a:t>
            </a:r>
          </a:p>
        </p:txBody>
      </p:sp>
      <p:pic>
        <p:nvPicPr>
          <p:cNvPr id="7" name="Imagen 6">
            <a:extLst>
              <a:ext uri="{FF2B5EF4-FFF2-40B4-BE49-F238E27FC236}">
                <a16:creationId xmlns:a16="http://schemas.microsoft.com/office/drawing/2014/main" id="{FCD2DF27-42B5-4B1E-BEDB-FC4C084DB05C}"/>
              </a:ext>
            </a:extLst>
          </p:cNvPr>
          <p:cNvPicPr/>
          <p:nvPr/>
        </p:nvPicPr>
        <p:blipFill>
          <a:blip r:embed="rId3"/>
          <a:stretch>
            <a:fillRect/>
          </a:stretch>
        </p:blipFill>
        <p:spPr>
          <a:xfrm>
            <a:off x="247673" y="2905008"/>
            <a:ext cx="3619500" cy="2562225"/>
          </a:xfrm>
          <a:prstGeom prst="rect">
            <a:avLst/>
          </a:prstGeom>
        </p:spPr>
      </p:pic>
      <p:sp>
        <p:nvSpPr>
          <p:cNvPr id="8" name="Título 1">
            <a:extLst>
              <a:ext uri="{FF2B5EF4-FFF2-40B4-BE49-F238E27FC236}">
                <a16:creationId xmlns:a16="http://schemas.microsoft.com/office/drawing/2014/main" id="{1F2BFE71-B176-4C28-BF5C-BB2C242816DC}"/>
              </a:ext>
            </a:extLst>
          </p:cNvPr>
          <p:cNvSpPr txBox="1">
            <a:spLocks/>
          </p:cNvSpPr>
          <p:nvPr/>
        </p:nvSpPr>
        <p:spPr>
          <a:xfrm>
            <a:off x="1043608" y="868581"/>
            <a:ext cx="7200900" cy="604837"/>
          </a:xfrm>
          <a:prstGeom prst="rect">
            <a:avLst/>
          </a:prstGeom>
        </p:spPr>
        <p:txBody>
          <a:bodyPr/>
          <a:lst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a:lstStyle>
          <a:p>
            <a:r>
              <a:rPr lang="es-ES" sz="2200" kern="1200" dirty="0">
                <a:solidFill>
                  <a:schemeClr val="accent2">
                    <a:lumMod val="75000"/>
                  </a:schemeClr>
                </a:solidFill>
                <a:latin typeface="+mn-lt"/>
                <a:cs typeface="Arial" panose="020B0604020202020204" pitchFamily="34" charset="0"/>
                <a:sym typeface="Arial" panose="020B0604020202020204" pitchFamily="34" charset="0"/>
              </a:rPr>
              <a:t>Valoración de la a</a:t>
            </a:r>
            <a:r>
              <a:rPr lang="es-ES" sz="2200" dirty="0">
                <a:solidFill>
                  <a:schemeClr val="accent2">
                    <a:lumMod val="75000"/>
                  </a:schemeClr>
                </a:solidFill>
                <a:latin typeface="+mn-lt"/>
                <a:cs typeface="Arial" panose="020B0604020202020204" pitchFamily="34" charset="0"/>
                <a:sym typeface="Arial" panose="020B0604020202020204" pitchFamily="34" charset="0"/>
              </a:rPr>
              <a:t>mplitud de movimiento cervical</a:t>
            </a:r>
            <a:br>
              <a:rPr lang="es-ES" b="0" kern="1200" dirty="0">
                <a:solidFill>
                  <a:srgbClr val="333399">
                    <a:lumMod val="75000"/>
                  </a:srgbClr>
                </a:solidFill>
                <a:latin typeface="Arial" panose="020B0604020202020204" pitchFamily="34" charset="0"/>
                <a:cs typeface="Arial" panose="020B0604020202020204" pitchFamily="34" charset="0"/>
                <a:sym typeface="Arial" panose="020B0604020202020204" pitchFamily="34" charset="0"/>
              </a:rPr>
            </a:br>
            <a:endParaRPr lang="es-ES" kern="0" dirty="0"/>
          </a:p>
        </p:txBody>
      </p:sp>
    </p:spTree>
    <p:extLst>
      <p:ext uri="{BB962C8B-B14F-4D97-AF65-F5344CB8AC3E}">
        <p14:creationId xmlns:p14="http://schemas.microsoft.com/office/powerpoint/2010/main" val="2543614289"/>
      </p:ext>
    </p:ext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17086F41-06D7-43CE-8531-8E02E9F50979}"/>
              </a:ext>
            </a:extLst>
          </p:cNvPr>
          <p:cNvSpPr/>
          <p:nvPr/>
        </p:nvSpPr>
        <p:spPr>
          <a:xfrm>
            <a:off x="-49219" y="1988840"/>
            <a:ext cx="4572000" cy="400110"/>
          </a:xfrm>
          <a:prstGeom prst="rect">
            <a:avLst/>
          </a:prstGeom>
        </p:spPr>
        <p:txBody>
          <a:bodyPr>
            <a:spAutoFit/>
          </a:bodyPr>
          <a:lstStyle/>
          <a:p>
            <a:pPr lvl="0" algn="ctr">
              <a:spcAft>
                <a:spcPts val="0"/>
              </a:spcAft>
              <a:defRPr/>
            </a:pPr>
            <a:r>
              <a:rPr lang="en-US" sz="2000" dirty="0" err="1">
                <a:solidFill>
                  <a:schemeClr val="accent2">
                    <a:lumMod val="75000"/>
                  </a:schemeClr>
                </a:solidFill>
                <a:latin typeface="+mn-lt"/>
                <a:ea typeface="Times New Roman" panose="02020603050405020304" pitchFamily="18" charset="0"/>
                <a:cs typeface="Times New Roman" panose="02020603050405020304" pitchFamily="18" charset="0"/>
              </a:rPr>
              <a:t>Movilidad</a:t>
            </a:r>
            <a:r>
              <a:rPr lang="en-US" sz="2000" dirty="0">
                <a:solidFill>
                  <a:schemeClr val="accent2">
                    <a:lumMod val="75000"/>
                  </a:schemeClr>
                </a:solidFill>
                <a:latin typeface="+mn-lt"/>
                <a:ea typeface="Times New Roman" panose="02020603050405020304" pitchFamily="18" charset="0"/>
                <a:cs typeface="Times New Roman" panose="02020603050405020304" pitchFamily="18" charset="0"/>
              </a:rPr>
              <a:t> c</a:t>
            </a:r>
            <a:r>
              <a:rPr kumimoji="0" lang="en-US" sz="2000" b="1" i="0" u="none" strike="noStrike" kern="1200" cap="none" spc="0" normalizeH="0" baseline="0" noProof="0" dirty="0" err="1">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ervical</a:t>
            </a:r>
            <a:endParaRPr kumimoji="0" lang="en-US" sz="20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endParaRPr>
          </a:p>
        </p:txBody>
      </p:sp>
      <p:sp>
        <p:nvSpPr>
          <p:cNvPr id="11" name="Rectángulo 10">
            <a:extLst>
              <a:ext uri="{FF2B5EF4-FFF2-40B4-BE49-F238E27FC236}">
                <a16:creationId xmlns:a16="http://schemas.microsoft.com/office/drawing/2014/main" id="{C5737536-660D-4244-B5BA-9AE7C0327081}"/>
              </a:ext>
            </a:extLst>
          </p:cNvPr>
          <p:cNvSpPr/>
          <p:nvPr/>
        </p:nvSpPr>
        <p:spPr>
          <a:xfrm>
            <a:off x="4410879" y="1772816"/>
            <a:ext cx="4716016" cy="4401205"/>
          </a:xfrm>
          <a:prstGeom prst="rect">
            <a:avLst/>
          </a:prstGeom>
        </p:spPr>
        <p:txBody>
          <a:bodyPr wrap="square">
            <a:spAutoFit/>
          </a:bodyPr>
          <a:lstStyle/>
          <a:p>
            <a:pPr lvl="0">
              <a:spcAft>
                <a:spcPts val="0"/>
              </a:spcAft>
              <a:defRPr/>
            </a:pPr>
            <a:r>
              <a:rPr lang="es-ES" sz="2000" dirty="0">
                <a:solidFill>
                  <a:schemeClr val="accent2">
                    <a:lumMod val="75000"/>
                  </a:schemeClr>
                </a:solidFill>
                <a:latin typeface="+mn-lt"/>
                <a:ea typeface="Times New Roman" panose="02020603050405020304" pitchFamily="18" charset="0"/>
                <a:cs typeface="Times New Roman" panose="02020603050405020304" pitchFamily="18" charset="0"/>
              </a:rPr>
              <a:t>EQUIPO DE MEDIDA: </a:t>
            </a:r>
            <a:r>
              <a:rPr lang="es-ES" sz="2000" b="0" dirty="0">
                <a:solidFill>
                  <a:schemeClr val="accent2">
                    <a:lumMod val="75000"/>
                  </a:schemeClr>
                </a:solidFill>
                <a:latin typeface="+mn-lt"/>
                <a:ea typeface="Times New Roman" panose="02020603050405020304" pitchFamily="18" charset="0"/>
                <a:cs typeface="Times New Roman" panose="02020603050405020304" pitchFamily="18" charset="0"/>
              </a:rPr>
              <a:t>Sistema de fotogrametría.</a:t>
            </a:r>
          </a:p>
          <a:p>
            <a:pPr lvl="0">
              <a:spcAft>
                <a:spcPts val="0"/>
              </a:spcAft>
              <a:defRPr/>
            </a:pPr>
            <a:endParaRPr lang="es-ES" sz="200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lvl="0">
              <a:spcAft>
                <a:spcPts val="0"/>
              </a:spcAft>
              <a:defRPr/>
            </a:pPr>
            <a:r>
              <a:rPr lang="es-ES" sz="2000" dirty="0">
                <a:solidFill>
                  <a:schemeClr val="accent2">
                    <a:lumMod val="75000"/>
                  </a:schemeClr>
                </a:solidFill>
                <a:latin typeface="+mn-lt"/>
                <a:ea typeface="Times New Roman" panose="02020603050405020304" pitchFamily="18" charset="0"/>
                <a:cs typeface="Times New Roman" panose="02020603050405020304" pitchFamily="18" charset="0"/>
              </a:rPr>
              <a:t>TIPO DE ANÁLISIS: </a:t>
            </a:r>
            <a:r>
              <a:rPr lang="es-ES" sz="2000" b="0" dirty="0">
                <a:solidFill>
                  <a:schemeClr val="accent2">
                    <a:lumMod val="75000"/>
                  </a:schemeClr>
                </a:solidFill>
                <a:latin typeface="+mn-lt"/>
                <a:ea typeface="Times New Roman" panose="02020603050405020304" pitchFamily="18" charset="0"/>
                <a:cs typeface="Times New Roman" panose="02020603050405020304" pitchFamily="18" charset="0"/>
              </a:rPr>
              <a:t>Cinemático.</a:t>
            </a:r>
          </a:p>
          <a:p>
            <a:pPr lvl="0">
              <a:spcAft>
                <a:spcPts val="0"/>
              </a:spcAft>
              <a:defRPr/>
            </a:pPr>
            <a:endParaRPr lang="es-ES" sz="200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lvl="0" algn="just">
              <a:spcAft>
                <a:spcPts val="0"/>
              </a:spcAft>
              <a:defRPr/>
            </a:pPr>
            <a:r>
              <a:rPr lang="es-ES" sz="2000" dirty="0">
                <a:solidFill>
                  <a:schemeClr val="accent2">
                    <a:lumMod val="75000"/>
                  </a:schemeClr>
                </a:solidFill>
                <a:latin typeface="+mn-lt"/>
                <a:ea typeface="Times New Roman" panose="02020603050405020304" pitchFamily="18" charset="0"/>
                <a:cs typeface="Times New Roman" panose="02020603050405020304" pitchFamily="18" charset="0"/>
              </a:rPr>
              <a:t>GRÁFICA: </a:t>
            </a:r>
            <a:r>
              <a:rPr lang="es-ES" sz="2000" b="0" dirty="0">
                <a:solidFill>
                  <a:schemeClr val="accent2">
                    <a:lumMod val="75000"/>
                  </a:schemeClr>
                </a:solidFill>
                <a:latin typeface="+mn-lt"/>
                <a:ea typeface="Times New Roman" panose="02020603050405020304" pitchFamily="18" charset="0"/>
                <a:cs typeface="Times New Roman" panose="02020603050405020304" pitchFamily="18" charset="0"/>
              </a:rPr>
              <a:t>Velocidad angular (º/s) del raquis cervical frente a la amplitud de movimiento de flexo-extensión (º).</a:t>
            </a:r>
          </a:p>
          <a:p>
            <a:pPr lvl="0">
              <a:spcAft>
                <a:spcPts val="0"/>
              </a:spcAft>
              <a:defRPr/>
            </a:pPr>
            <a:endParaRPr lang="es-ES" sz="200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lvl="0" algn="just">
              <a:spcAft>
                <a:spcPts val="0"/>
              </a:spcAft>
              <a:defRPr/>
            </a:pPr>
            <a:r>
              <a:rPr lang="es-ES" sz="2000" dirty="0">
                <a:solidFill>
                  <a:schemeClr val="accent2">
                    <a:lumMod val="75000"/>
                  </a:schemeClr>
                </a:solidFill>
                <a:latin typeface="+mn-lt"/>
                <a:ea typeface="Times New Roman" panose="02020603050405020304" pitchFamily="18" charset="0"/>
                <a:cs typeface="Times New Roman" panose="02020603050405020304" pitchFamily="18" charset="0"/>
              </a:rPr>
              <a:t>INTERPRETACIÓN DE RESULTADO: </a:t>
            </a:r>
            <a:r>
              <a:rPr lang="es-ES" sz="2000" b="0" dirty="0">
                <a:solidFill>
                  <a:schemeClr val="accent2">
                    <a:lumMod val="75000"/>
                  </a:schemeClr>
                </a:solidFill>
                <a:latin typeface="+mn-lt"/>
                <a:ea typeface="Times New Roman" panose="02020603050405020304" pitchFamily="18" charset="0"/>
                <a:cs typeface="Times New Roman" panose="02020603050405020304" pitchFamily="18" charset="0"/>
              </a:rPr>
              <a:t>Movimiento lento con limitación de la extensión del raquis cervical, mientras que la flexión se encuentra próxima a los límites de normalidad. </a:t>
            </a:r>
          </a:p>
        </p:txBody>
      </p:sp>
      <p:pic>
        <p:nvPicPr>
          <p:cNvPr id="6" name="Imagen 5">
            <a:extLst>
              <a:ext uri="{FF2B5EF4-FFF2-40B4-BE49-F238E27FC236}">
                <a16:creationId xmlns:a16="http://schemas.microsoft.com/office/drawing/2014/main" id="{9AB3D5FB-A664-4B0E-ADD1-DD2FB6D962BC}"/>
              </a:ext>
            </a:extLst>
          </p:cNvPr>
          <p:cNvPicPr/>
          <p:nvPr/>
        </p:nvPicPr>
        <p:blipFill>
          <a:blip r:embed="rId3"/>
          <a:stretch>
            <a:fillRect/>
          </a:stretch>
        </p:blipFill>
        <p:spPr>
          <a:xfrm>
            <a:off x="374643" y="2716755"/>
            <a:ext cx="3724275" cy="2600325"/>
          </a:xfrm>
          <a:prstGeom prst="rect">
            <a:avLst/>
          </a:prstGeom>
        </p:spPr>
      </p:pic>
      <p:sp>
        <p:nvSpPr>
          <p:cNvPr id="8" name="Rectángulo 7">
            <a:extLst>
              <a:ext uri="{FF2B5EF4-FFF2-40B4-BE49-F238E27FC236}">
                <a16:creationId xmlns:a16="http://schemas.microsoft.com/office/drawing/2014/main" id="{F65C31B0-AFF0-4F59-A88A-6FE424FC98A5}"/>
              </a:ext>
            </a:extLst>
          </p:cNvPr>
          <p:cNvSpPr/>
          <p:nvPr/>
        </p:nvSpPr>
        <p:spPr>
          <a:xfrm>
            <a:off x="1403648" y="837940"/>
            <a:ext cx="6840760" cy="430887"/>
          </a:xfrm>
          <a:prstGeom prst="rect">
            <a:avLst/>
          </a:prstGeom>
        </p:spPr>
        <p:txBody>
          <a:bodyPr wrap="square">
            <a:spAutoFit/>
          </a:bodyPr>
          <a:lstStyle/>
          <a:p>
            <a:pPr lvl="0">
              <a:defRPr/>
            </a:pPr>
            <a:r>
              <a:rPr lang="es-ES" sz="2200" dirty="0">
                <a:solidFill>
                  <a:schemeClr val="accent2">
                    <a:lumMod val="75000"/>
                  </a:schemeClr>
                </a:solidFill>
                <a:ea typeface="+mj-ea"/>
                <a:sym typeface="Arial Bold" charset="0"/>
              </a:rPr>
              <a:t>Valoración cinemática de la columna cervical</a:t>
            </a:r>
          </a:p>
        </p:txBody>
      </p:sp>
    </p:spTree>
    <p:extLst>
      <p:ext uri="{BB962C8B-B14F-4D97-AF65-F5344CB8AC3E}">
        <p14:creationId xmlns:p14="http://schemas.microsoft.com/office/powerpoint/2010/main" val="2666654092"/>
      </p:ext>
    </p:ext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B9D21-B1D6-492C-B579-26E13E87A0A7}"/>
              </a:ext>
            </a:extLst>
          </p:cNvPr>
          <p:cNvSpPr>
            <a:spLocks noGrp="1"/>
          </p:cNvSpPr>
          <p:nvPr>
            <p:ph type="title"/>
          </p:nvPr>
        </p:nvSpPr>
        <p:spPr>
          <a:xfrm>
            <a:off x="611560" y="833785"/>
            <a:ext cx="7200900" cy="604837"/>
          </a:xfrm>
        </p:spPr>
        <p:txBody>
          <a:bodyPr/>
          <a:lstStyle/>
          <a:p>
            <a:r>
              <a:rPr lang="en-US" sz="2200" dirty="0" err="1">
                <a:solidFill>
                  <a:schemeClr val="accent2">
                    <a:lumMod val="75000"/>
                  </a:schemeClr>
                </a:solidFill>
                <a:latin typeface="+mn-lt"/>
              </a:rPr>
              <a:t>Valoración</a:t>
            </a:r>
            <a:r>
              <a:rPr lang="en-US" sz="2200" dirty="0">
                <a:solidFill>
                  <a:schemeClr val="accent2">
                    <a:lumMod val="75000"/>
                  </a:schemeClr>
                </a:solidFill>
                <a:latin typeface="+mn-lt"/>
              </a:rPr>
              <a:t> </a:t>
            </a:r>
            <a:r>
              <a:rPr lang="en-US" sz="2200" dirty="0" err="1">
                <a:solidFill>
                  <a:schemeClr val="accent2">
                    <a:lumMod val="75000"/>
                  </a:schemeClr>
                </a:solidFill>
                <a:latin typeface="+mn-lt"/>
              </a:rPr>
              <a:t>funcional</a:t>
            </a:r>
            <a:r>
              <a:rPr lang="en-US" sz="2200" dirty="0">
                <a:solidFill>
                  <a:schemeClr val="accent2">
                    <a:lumMod val="75000"/>
                  </a:schemeClr>
                </a:solidFill>
                <a:latin typeface="+mn-lt"/>
              </a:rPr>
              <a:t> de la </a:t>
            </a:r>
            <a:r>
              <a:rPr lang="en-US" sz="2200" dirty="0" err="1">
                <a:solidFill>
                  <a:schemeClr val="accent2">
                    <a:lumMod val="75000"/>
                  </a:schemeClr>
                </a:solidFill>
                <a:latin typeface="+mn-lt"/>
              </a:rPr>
              <a:t>columna</a:t>
            </a:r>
            <a:r>
              <a:rPr lang="en-US" sz="2200" dirty="0">
                <a:solidFill>
                  <a:schemeClr val="accent2">
                    <a:lumMod val="75000"/>
                  </a:schemeClr>
                </a:solidFill>
                <a:latin typeface="+mn-lt"/>
              </a:rPr>
              <a:t> lumbar</a:t>
            </a:r>
          </a:p>
        </p:txBody>
      </p:sp>
      <p:sp>
        <p:nvSpPr>
          <p:cNvPr id="9" name="Rectángulo 8">
            <a:extLst>
              <a:ext uri="{FF2B5EF4-FFF2-40B4-BE49-F238E27FC236}">
                <a16:creationId xmlns:a16="http://schemas.microsoft.com/office/drawing/2014/main" id="{17086F41-06D7-43CE-8531-8E02E9F50979}"/>
              </a:ext>
            </a:extLst>
          </p:cNvPr>
          <p:cNvSpPr/>
          <p:nvPr/>
        </p:nvSpPr>
        <p:spPr>
          <a:xfrm>
            <a:off x="-247673" y="2248743"/>
            <a:ext cx="4572000" cy="707886"/>
          </a:xfrm>
          <a:prstGeom prst="rect">
            <a:avLst/>
          </a:prstGeom>
        </p:spPr>
        <p:txBody>
          <a:bodyPr>
            <a:spAutoFit/>
          </a:bodyPr>
          <a:lstStyle/>
          <a:p>
            <a:pPr lvl="0" algn="ctr">
              <a:spcAft>
                <a:spcPts val="0"/>
              </a:spcAft>
              <a:defRPr/>
            </a:pPr>
            <a:r>
              <a:rPr lang="es-ES" sz="2000" dirty="0">
                <a:solidFill>
                  <a:schemeClr val="accent2">
                    <a:lumMod val="75000"/>
                  </a:schemeClr>
                </a:solidFill>
                <a:latin typeface="+mn-lt"/>
                <a:ea typeface="Times New Roman" panose="02020603050405020304" pitchFamily="18" charset="0"/>
                <a:cs typeface="Times New Roman" panose="02020603050405020304" pitchFamily="18" charset="0"/>
              </a:rPr>
              <a:t>Actividad:</a:t>
            </a:r>
          </a:p>
          <a:p>
            <a:pPr lvl="0" algn="ctr">
              <a:spcAft>
                <a:spcPts val="0"/>
              </a:spcAft>
              <a:defRPr/>
            </a:pPr>
            <a:r>
              <a:rPr lang="es-ES" sz="2000" dirty="0">
                <a:solidFill>
                  <a:schemeClr val="accent2">
                    <a:lumMod val="75000"/>
                  </a:schemeClr>
                </a:solidFill>
                <a:latin typeface="+mn-lt"/>
                <a:ea typeface="Times New Roman" panose="02020603050405020304" pitchFamily="18" charset="0"/>
                <a:cs typeface="Times New Roman" panose="02020603050405020304" pitchFamily="18" charset="0"/>
              </a:rPr>
              <a:t>levantarse de una silla </a:t>
            </a:r>
          </a:p>
        </p:txBody>
      </p:sp>
      <p:sp>
        <p:nvSpPr>
          <p:cNvPr id="11" name="Rectángulo 10">
            <a:extLst>
              <a:ext uri="{FF2B5EF4-FFF2-40B4-BE49-F238E27FC236}">
                <a16:creationId xmlns:a16="http://schemas.microsoft.com/office/drawing/2014/main" id="{C5737536-660D-4244-B5BA-9AE7C0327081}"/>
              </a:ext>
            </a:extLst>
          </p:cNvPr>
          <p:cNvSpPr/>
          <p:nvPr/>
        </p:nvSpPr>
        <p:spPr>
          <a:xfrm>
            <a:off x="3942853" y="1438622"/>
            <a:ext cx="5093643" cy="4847994"/>
          </a:xfrm>
          <a:prstGeom prst="rect">
            <a:avLst/>
          </a:prstGeom>
        </p:spPr>
        <p:txBody>
          <a:bodyPr wrap="square">
            <a:spAutoFit/>
          </a:bodyPr>
          <a:lstStyle/>
          <a:p>
            <a:pPr lvl="0">
              <a:lnSpc>
                <a:spcPct val="150000"/>
              </a:lnSpc>
              <a:spcAft>
                <a:spcPts val="0"/>
              </a:spcAft>
              <a:defRPr/>
            </a:pPr>
            <a:r>
              <a:rPr lang="es-ES" sz="1600" dirty="0">
                <a:solidFill>
                  <a:schemeClr val="accent2">
                    <a:lumMod val="75000"/>
                  </a:schemeClr>
                </a:solidFill>
                <a:latin typeface="+mn-lt"/>
                <a:ea typeface="Times New Roman" panose="02020603050405020304" pitchFamily="18" charset="0"/>
                <a:cs typeface="Times New Roman" panose="02020603050405020304" pitchFamily="18" charset="0"/>
              </a:rPr>
              <a:t>EQUIPO DE MEDIDA: </a:t>
            </a:r>
            <a:r>
              <a:rPr lang="es-ES" sz="1600" b="0" dirty="0">
                <a:solidFill>
                  <a:schemeClr val="accent2">
                    <a:lumMod val="75000"/>
                  </a:schemeClr>
                </a:solidFill>
                <a:latin typeface="+mn-lt"/>
                <a:ea typeface="Times New Roman" panose="02020603050405020304" pitchFamily="18" charset="0"/>
                <a:cs typeface="Times New Roman" panose="02020603050405020304" pitchFamily="18" charset="0"/>
              </a:rPr>
              <a:t>Plataforma dinamométrica</a:t>
            </a:r>
          </a:p>
          <a:p>
            <a:pPr lvl="0">
              <a:lnSpc>
                <a:spcPct val="150000"/>
              </a:lnSpc>
              <a:spcAft>
                <a:spcPts val="0"/>
              </a:spcAft>
              <a:defRPr/>
            </a:pPr>
            <a:r>
              <a:rPr lang="es-ES" sz="1600" dirty="0">
                <a:solidFill>
                  <a:schemeClr val="accent2">
                    <a:lumMod val="75000"/>
                  </a:schemeClr>
                </a:solidFill>
                <a:latin typeface="+mn-lt"/>
                <a:ea typeface="Times New Roman" panose="02020603050405020304" pitchFamily="18" charset="0"/>
                <a:cs typeface="Times New Roman" panose="02020603050405020304" pitchFamily="18" charset="0"/>
              </a:rPr>
              <a:t>TIPO DE ANÁLISIS: </a:t>
            </a:r>
            <a:r>
              <a:rPr lang="es-ES" sz="1600" b="0" dirty="0">
                <a:solidFill>
                  <a:schemeClr val="accent2">
                    <a:lumMod val="75000"/>
                  </a:schemeClr>
                </a:solidFill>
                <a:latin typeface="+mn-lt"/>
                <a:ea typeface="Times New Roman" panose="02020603050405020304" pitchFamily="18" charset="0"/>
                <a:cs typeface="Times New Roman" panose="02020603050405020304" pitchFamily="18" charset="0"/>
              </a:rPr>
              <a:t>Cinético.</a:t>
            </a:r>
          </a:p>
          <a:p>
            <a:pPr lvl="0">
              <a:lnSpc>
                <a:spcPct val="150000"/>
              </a:lnSpc>
              <a:spcAft>
                <a:spcPts val="0"/>
              </a:spcAft>
              <a:defRPr/>
            </a:pPr>
            <a:r>
              <a:rPr lang="es-ES" sz="1600" dirty="0">
                <a:solidFill>
                  <a:schemeClr val="accent2">
                    <a:lumMod val="75000"/>
                  </a:schemeClr>
                </a:solidFill>
                <a:latin typeface="+mn-lt"/>
                <a:ea typeface="Times New Roman" panose="02020603050405020304" pitchFamily="18" charset="0"/>
                <a:cs typeface="Times New Roman" panose="02020603050405020304" pitchFamily="18" charset="0"/>
              </a:rPr>
              <a:t>GRÁFICA: </a:t>
            </a:r>
            <a:r>
              <a:rPr lang="es-ES" sz="1600" b="0" dirty="0">
                <a:solidFill>
                  <a:schemeClr val="accent2">
                    <a:lumMod val="75000"/>
                  </a:schemeClr>
                </a:solidFill>
                <a:latin typeface="+mn-lt"/>
                <a:ea typeface="Times New Roman" panose="02020603050405020304" pitchFamily="18" charset="0"/>
                <a:cs typeface="Times New Roman" panose="02020603050405020304" pitchFamily="18" charset="0"/>
              </a:rPr>
              <a:t>Representa las diferentes repeticiones registradas de la fuerza de reacción durante la realización del gesto de levantarse de una silla.</a:t>
            </a:r>
          </a:p>
          <a:p>
            <a:pPr lvl="0" algn="just">
              <a:lnSpc>
                <a:spcPct val="150000"/>
              </a:lnSpc>
              <a:spcAft>
                <a:spcPts val="0"/>
              </a:spcAft>
              <a:defRPr/>
            </a:pPr>
            <a:r>
              <a:rPr lang="es-ES" sz="1600" dirty="0">
                <a:solidFill>
                  <a:schemeClr val="accent2">
                    <a:lumMod val="75000"/>
                  </a:schemeClr>
                </a:solidFill>
                <a:latin typeface="+mn-lt"/>
                <a:ea typeface="Times New Roman" panose="02020603050405020304" pitchFamily="18" charset="0"/>
                <a:cs typeface="Times New Roman" panose="02020603050405020304" pitchFamily="18" charset="0"/>
              </a:rPr>
              <a:t>INTERPRETACIÓN DEL RESULTADO: </a:t>
            </a:r>
            <a:r>
              <a:rPr lang="es-ES" sz="1600" b="0" dirty="0">
                <a:solidFill>
                  <a:schemeClr val="accent2">
                    <a:lumMod val="75000"/>
                  </a:schemeClr>
                </a:solidFill>
                <a:latin typeface="+mn-lt"/>
                <a:ea typeface="Times New Roman" panose="02020603050405020304" pitchFamily="18" charset="0"/>
                <a:cs typeface="Times New Roman" panose="02020603050405020304" pitchFamily="18" charset="0"/>
              </a:rPr>
              <a:t>Patrón de fuerza repetible pero alterado. La pendiente de la curva se encuentra </a:t>
            </a:r>
            <a:r>
              <a:rPr lang="es-ES" sz="1600" b="0" dirty="0" err="1">
                <a:solidFill>
                  <a:schemeClr val="accent2">
                    <a:lumMod val="75000"/>
                  </a:schemeClr>
                </a:solidFill>
                <a:latin typeface="+mn-lt"/>
                <a:ea typeface="Times New Roman" panose="02020603050405020304" pitchFamily="18" charset="0"/>
                <a:cs typeface="Times New Roman" panose="02020603050405020304" pitchFamily="18" charset="0"/>
              </a:rPr>
              <a:t>horizontalizada</a:t>
            </a:r>
            <a:r>
              <a:rPr lang="es-ES" sz="1600" b="0" dirty="0">
                <a:solidFill>
                  <a:schemeClr val="accent2">
                    <a:lumMod val="75000"/>
                  </a:schemeClr>
                </a:solidFill>
                <a:latin typeface="+mn-lt"/>
                <a:ea typeface="Times New Roman" panose="02020603050405020304" pitchFamily="18" charset="0"/>
                <a:cs typeface="Times New Roman" panose="02020603050405020304" pitchFamily="18" charset="0"/>
              </a:rPr>
              <a:t>, siendo menor y retrasado en el tiempo el pico máximo de la misma. Esto significa generación de impulso deficitario para conseguir el objetivo de levantarse lo que puede ir asociado con dolor, déficit de fuerza o falta de coordinación.</a:t>
            </a:r>
          </a:p>
        </p:txBody>
      </p:sp>
      <p:pic>
        <p:nvPicPr>
          <p:cNvPr id="6" name="Imagen 5">
            <a:extLst>
              <a:ext uri="{FF2B5EF4-FFF2-40B4-BE49-F238E27FC236}">
                <a16:creationId xmlns:a16="http://schemas.microsoft.com/office/drawing/2014/main" id="{0B8CFA07-31E7-41A1-AD97-077CEC907B06}"/>
              </a:ext>
            </a:extLst>
          </p:cNvPr>
          <p:cNvPicPr/>
          <p:nvPr/>
        </p:nvPicPr>
        <p:blipFill>
          <a:blip r:embed="rId3"/>
          <a:stretch>
            <a:fillRect/>
          </a:stretch>
        </p:blipFill>
        <p:spPr>
          <a:xfrm>
            <a:off x="180478" y="3023933"/>
            <a:ext cx="3762375" cy="2600325"/>
          </a:xfrm>
          <a:prstGeom prst="rect">
            <a:avLst/>
          </a:prstGeom>
        </p:spPr>
      </p:pic>
    </p:spTree>
    <p:extLst>
      <p:ext uri="{BB962C8B-B14F-4D97-AF65-F5344CB8AC3E}">
        <p14:creationId xmlns:p14="http://schemas.microsoft.com/office/powerpoint/2010/main" val="2293229029"/>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B9D21-B1D6-492C-B579-26E13E87A0A7}"/>
              </a:ext>
            </a:extLst>
          </p:cNvPr>
          <p:cNvSpPr>
            <a:spLocks noGrp="1"/>
          </p:cNvSpPr>
          <p:nvPr>
            <p:ph type="title"/>
          </p:nvPr>
        </p:nvSpPr>
        <p:spPr/>
        <p:txBody>
          <a:bodyPr/>
          <a:lstStyle/>
          <a:p>
            <a:r>
              <a:rPr lang="en-US" sz="2200" dirty="0" err="1">
                <a:solidFill>
                  <a:schemeClr val="accent2">
                    <a:lumMod val="75000"/>
                  </a:schemeClr>
                </a:solidFill>
              </a:rPr>
              <a:t>Valoración</a:t>
            </a:r>
            <a:r>
              <a:rPr lang="en-US" sz="2200" dirty="0">
                <a:solidFill>
                  <a:schemeClr val="accent2">
                    <a:lumMod val="75000"/>
                  </a:schemeClr>
                </a:solidFill>
              </a:rPr>
              <a:t> </a:t>
            </a:r>
            <a:r>
              <a:rPr lang="en-US" sz="2200" dirty="0" err="1">
                <a:solidFill>
                  <a:schemeClr val="accent2">
                    <a:lumMod val="75000"/>
                  </a:schemeClr>
                </a:solidFill>
              </a:rPr>
              <a:t>funcional</a:t>
            </a:r>
            <a:r>
              <a:rPr lang="en-US" sz="2200" dirty="0">
                <a:solidFill>
                  <a:schemeClr val="accent2">
                    <a:lumMod val="75000"/>
                  </a:schemeClr>
                </a:solidFill>
              </a:rPr>
              <a:t> de la </a:t>
            </a:r>
            <a:r>
              <a:rPr lang="en-US" sz="2200" dirty="0" err="1">
                <a:solidFill>
                  <a:schemeClr val="accent2">
                    <a:lumMod val="75000"/>
                  </a:schemeClr>
                </a:solidFill>
              </a:rPr>
              <a:t>columna</a:t>
            </a:r>
            <a:r>
              <a:rPr lang="en-US" sz="2200" dirty="0">
                <a:solidFill>
                  <a:schemeClr val="accent2">
                    <a:lumMod val="75000"/>
                  </a:schemeClr>
                </a:solidFill>
              </a:rPr>
              <a:t> lumbar</a:t>
            </a:r>
            <a:endParaRPr lang="es-ES" sz="2200" dirty="0">
              <a:solidFill>
                <a:schemeClr val="accent2">
                  <a:lumMod val="75000"/>
                </a:schemeClr>
              </a:solidFill>
              <a:latin typeface="+mn-lt"/>
            </a:endParaRPr>
          </a:p>
        </p:txBody>
      </p:sp>
      <p:sp>
        <p:nvSpPr>
          <p:cNvPr id="9" name="Rectángulo 8">
            <a:extLst>
              <a:ext uri="{FF2B5EF4-FFF2-40B4-BE49-F238E27FC236}">
                <a16:creationId xmlns:a16="http://schemas.microsoft.com/office/drawing/2014/main" id="{17086F41-06D7-43CE-8531-8E02E9F50979}"/>
              </a:ext>
            </a:extLst>
          </p:cNvPr>
          <p:cNvSpPr/>
          <p:nvPr/>
        </p:nvSpPr>
        <p:spPr>
          <a:xfrm>
            <a:off x="-296576" y="1847854"/>
            <a:ext cx="4572000" cy="1015663"/>
          </a:xfrm>
          <a:prstGeom prst="rect">
            <a:avLst/>
          </a:prstGeom>
        </p:spPr>
        <p:txBody>
          <a:bodyPr>
            <a:spAutoFit/>
          </a:bodyPr>
          <a:lstStyle/>
          <a:p>
            <a:pPr lvl="0" algn="ctr">
              <a:spcAft>
                <a:spcPts val="0"/>
              </a:spcAft>
              <a:defRPr/>
            </a:pPr>
            <a:r>
              <a:rPr lang="es-ES" sz="2000" dirty="0">
                <a:solidFill>
                  <a:schemeClr val="accent2">
                    <a:lumMod val="75000"/>
                  </a:schemeClr>
                </a:solidFill>
                <a:latin typeface="+mn-lt"/>
                <a:ea typeface="Times New Roman" panose="02020603050405020304" pitchFamily="18" charset="0"/>
                <a:cs typeface="Times New Roman" panose="02020603050405020304" pitchFamily="18" charset="0"/>
              </a:rPr>
              <a:t>Actividad: </a:t>
            </a:r>
          </a:p>
          <a:p>
            <a:pPr lvl="0" algn="ctr">
              <a:spcAft>
                <a:spcPts val="0"/>
              </a:spcAft>
              <a:defRPr/>
            </a:pPr>
            <a:r>
              <a:rPr lang="es-ES" sz="2000" dirty="0">
                <a:solidFill>
                  <a:schemeClr val="accent2">
                    <a:lumMod val="75000"/>
                  </a:schemeClr>
                </a:solidFill>
                <a:latin typeface="+mn-lt"/>
                <a:ea typeface="Times New Roman" panose="02020603050405020304" pitchFamily="18" charset="0"/>
                <a:cs typeface="Times New Roman" panose="02020603050405020304" pitchFamily="18" charset="0"/>
              </a:rPr>
              <a:t>levantarse de una silla</a:t>
            </a:r>
          </a:p>
          <a:p>
            <a:pPr lvl="0" algn="ctr">
              <a:spcAft>
                <a:spcPts val="0"/>
              </a:spcAft>
              <a:defRPr/>
            </a:pPr>
            <a:r>
              <a:rPr lang="es-ES" sz="2000" dirty="0">
                <a:solidFill>
                  <a:schemeClr val="accent2">
                    <a:lumMod val="75000"/>
                  </a:schemeClr>
                </a:solidFill>
                <a:latin typeface="+mn-lt"/>
                <a:ea typeface="Times New Roman" panose="02020603050405020304" pitchFamily="18" charset="0"/>
                <a:cs typeface="Times New Roman" panose="02020603050405020304" pitchFamily="18" charset="0"/>
              </a:rPr>
              <a:t>ASIMETRÍA FUERZAS </a:t>
            </a:r>
          </a:p>
        </p:txBody>
      </p:sp>
      <p:sp>
        <p:nvSpPr>
          <p:cNvPr id="11" name="Rectángulo 10">
            <a:extLst>
              <a:ext uri="{FF2B5EF4-FFF2-40B4-BE49-F238E27FC236}">
                <a16:creationId xmlns:a16="http://schemas.microsoft.com/office/drawing/2014/main" id="{C5737536-660D-4244-B5BA-9AE7C0327081}"/>
              </a:ext>
            </a:extLst>
          </p:cNvPr>
          <p:cNvSpPr/>
          <p:nvPr/>
        </p:nvSpPr>
        <p:spPr>
          <a:xfrm>
            <a:off x="4130175" y="1777713"/>
            <a:ext cx="4819673" cy="4360424"/>
          </a:xfrm>
          <a:prstGeom prst="rect">
            <a:avLst/>
          </a:prstGeom>
        </p:spPr>
        <p:txBody>
          <a:bodyPr wrap="square">
            <a:spAutoFit/>
          </a:bodyPr>
          <a:lstStyle/>
          <a:p>
            <a:pPr lvl="0">
              <a:lnSpc>
                <a:spcPct val="150000"/>
              </a:lnSpc>
              <a:spcAft>
                <a:spcPts val="0"/>
              </a:spcAft>
              <a:defRPr/>
            </a:pPr>
            <a:r>
              <a:rPr lang="es-ES" sz="1700" dirty="0">
                <a:solidFill>
                  <a:schemeClr val="accent2">
                    <a:lumMod val="75000"/>
                  </a:schemeClr>
                </a:solidFill>
                <a:latin typeface="+mn-lt"/>
                <a:ea typeface="Times New Roman" panose="02020603050405020304" pitchFamily="18" charset="0"/>
                <a:cs typeface="Times New Roman" panose="02020603050405020304" pitchFamily="18" charset="0"/>
              </a:rPr>
              <a:t>EQUIPO DE MEDIDA: </a:t>
            </a:r>
            <a:r>
              <a:rPr lang="es-ES" sz="1700" b="0" dirty="0">
                <a:solidFill>
                  <a:schemeClr val="accent2">
                    <a:lumMod val="75000"/>
                  </a:schemeClr>
                </a:solidFill>
                <a:latin typeface="+mn-lt"/>
                <a:ea typeface="Times New Roman" panose="02020603050405020304" pitchFamily="18" charset="0"/>
                <a:cs typeface="Times New Roman" panose="02020603050405020304" pitchFamily="18" charset="0"/>
              </a:rPr>
              <a:t>Plataforma dinamométrica</a:t>
            </a:r>
            <a:endParaRPr lang="es-ES" sz="170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lvl="0">
              <a:lnSpc>
                <a:spcPct val="150000"/>
              </a:lnSpc>
              <a:spcAft>
                <a:spcPts val="0"/>
              </a:spcAft>
              <a:defRPr/>
            </a:pPr>
            <a:r>
              <a:rPr lang="es-ES" sz="1700" dirty="0">
                <a:solidFill>
                  <a:schemeClr val="accent2">
                    <a:lumMod val="75000"/>
                  </a:schemeClr>
                </a:solidFill>
                <a:latin typeface="+mn-lt"/>
                <a:ea typeface="Times New Roman" panose="02020603050405020304" pitchFamily="18" charset="0"/>
                <a:cs typeface="Times New Roman" panose="02020603050405020304" pitchFamily="18" charset="0"/>
              </a:rPr>
              <a:t>TIPO DE ANÁLISIS: </a:t>
            </a:r>
            <a:r>
              <a:rPr lang="es-ES" sz="1700" b="0" dirty="0">
                <a:solidFill>
                  <a:schemeClr val="accent2">
                    <a:lumMod val="75000"/>
                  </a:schemeClr>
                </a:solidFill>
                <a:latin typeface="+mn-lt"/>
                <a:ea typeface="Times New Roman" panose="02020603050405020304" pitchFamily="18" charset="0"/>
                <a:cs typeface="Times New Roman" panose="02020603050405020304" pitchFamily="18" charset="0"/>
              </a:rPr>
              <a:t>Cinético.</a:t>
            </a:r>
            <a:endParaRPr lang="es-ES" sz="170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lvl="0" algn="just">
              <a:lnSpc>
                <a:spcPct val="150000"/>
              </a:lnSpc>
              <a:spcAft>
                <a:spcPts val="0"/>
              </a:spcAft>
              <a:defRPr/>
            </a:pPr>
            <a:r>
              <a:rPr lang="es-ES" sz="1700" dirty="0">
                <a:solidFill>
                  <a:schemeClr val="accent2">
                    <a:lumMod val="75000"/>
                  </a:schemeClr>
                </a:solidFill>
                <a:latin typeface="+mn-lt"/>
                <a:ea typeface="Times New Roman" panose="02020603050405020304" pitchFamily="18" charset="0"/>
                <a:cs typeface="Times New Roman" panose="02020603050405020304" pitchFamily="18" charset="0"/>
              </a:rPr>
              <a:t>GRÁFICA: </a:t>
            </a:r>
            <a:r>
              <a:rPr lang="es-ES" sz="1700" b="0" dirty="0">
                <a:solidFill>
                  <a:schemeClr val="accent2">
                    <a:lumMod val="75000"/>
                  </a:schemeClr>
                </a:solidFill>
                <a:latin typeface="+mn-lt"/>
                <a:ea typeface="Times New Roman" panose="02020603050405020304" pitchFamily="18" charset="0"/>
                <a:cs typeface="Times New Roman" panose="02020603050405020304" pitchFamily="18" charset="0"/>
              </a:rPr>
              <a:t>Representa la fuerza de reacción generada por cada uno de los miembros inferiores durante la realización del gesto de levantarse de una silla.</a:t>
            </a:r>
            <a:endParaRPr lang="es-ES" sz="170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lvl="0" algn="just">
              <a:lnSpc>
                <a:spcPct val="150000"/>
              </a:lnSpc>
              <a:spcAft>
                <a:spcPts val="0"/>
              </a:spcAft>
              <a:defRPr/>
            </a:pPr>
            <a:r>
              <a:rPr lang="es-ES" sz="1700" dirty="0">
                <a:solidFill>
                  <a:schemeClr val="accent2">
                    <a:lumMod val="75000"/>
                  </a:schemeClr>
                </a:solidFill>
                <a:latin typeface="+mn-lt"/>
                <a:ea typeface="Times New Roman" panose="02020603050405020304" pitchFamily="18" charset="0"/>
                <a:cs typeface="Times New Roman" panose="02020603050405020304" pitchFamily="18" charset="0"/>
              </a:rPr>
              <a:t>INTERPRETACIÓN DEL RESULTADO: </a:t>
            </a:r>
            <a:r>
              <a:rPr lang="es-ES" sz="1700" b="0" dirty="0">
                <a:solidFill>
                  <a:schemeClr val="accent2">
                    <a:lumMod val="75000"/>
                  </a:schemeClr>
                </a:solidFill>
                <a:latin typeface="+mn-lt"/>
                <a:ea typeface="Times New Roman" panose="02020603050405020304" pitchFamily="18" charset="0"/>
                <a:cs typeface="Times New Roman" panose="02020603050405020304" pitchFamily="18" charset="0"/>
              </a:rPr>
              <a:t>Patrón de fuerza asimétrica. Mayor carga en miembro inferior derecho durante el levantamiento de la silla, lo que implica un gesto asimétrico. </a:t>
            </a:r>
          </a:p>
        </p:txBody>
      </p:sp>
      <p:pic>
        <p:nvPicPr>
          <p:cNvPr id="7" name="Picture 4">
            <a:extLst>
              <a:ext uri="{FF2B5EF4-FFF2-40B4-BE49-F238E27FC236}">
                <a16:creationId xmlns:a16="http://schemas.microsoft.com/office/drawing/2014/main" id="{1B769857-87C4-4DAB-87FA-A430B2744F31}"/>
              </a:ext>
            </a:extLst>
          </p:cNvPr>
          <p:cNvPicPr/>
          <p:nvPr/>
        </p:nvPicPr>
        <p:blipFill rotWithShape="1">
          <a:blip r:embed="rId3" cstate="print"/>
          <a:srcRect l="1863" t="-4288" r="2720" b="4288"/>
          <a:stretch/>
        </p:blipFill>
        <p:spPr>
          <a:xfrm>
            <a:off x="162766" y="2863517"/>
            <a:ext cx="3653317" cy="2710101"/>
          </a:xfrm>
          <a:prstGeom prst="rect">
            <a:avLst/>
          </a:prstGeom>
        </p:spPr>
      </p:pic>
    </p:spTree>
    <p:extLst>
      <p:ext uri="{BB962C8B-B14F-4D97-AF65-F5344CB8AC3E}">
        <p14:creationId xmlns:p14="http://schemas.microsoft.com/office/powerpoint/2010/main" val="1865670273"/>
      </p:ext>
    </p:extLst>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B9D21-B1D6-492C-B579-26E13E87A0A7}"/>
              </a:ext>
            </a:extLst>
          </p:cNvPr>
          <p:cNvSpPr>
            <a:spLocks noGrp="1"/>
          </p:cNvSpPr>
          <p:nvPr>
            <p:ph type="title"/>
          </p:nvPr>
        </p:nvSpPr>
        <p:spPr/>
        <p:txBody>
          <a:bodyPr/>
          <a:lstStyle/>
          <a:p>
            <a:r>
              <a:rPr lang="es-ES" sz="2200" dirty="0">
                <a:solidFill>
                  <a:schemeClr val="accent2">
                    <a:lumMod val="75000"/>
                  </a:schemeClr>
                </a:solidFill>
                <a:latin typeface="+mn-lt"/>
              </a:rPr>
              <a:t>Valoración funcional de la columna lumbar</a:t>
            </a:r>
          </a:p>
        </p:txBody>
      </p:sp>
      <p:sp>
        <p:nvSpPr>
          <p:cNvPr id="9" name="Rectángulo 8">
            <a:extLst>
              <a:ext uri="{FF2B5EF4-FFF2-40B4-BE49-F238E27FC236}">
                <a16:creationId xmlns:a16="http://schemas.microsoft.com/office/drawing/2014/main" id="{17086F41-06D7-43CE-8531-8E02E9F50979}"/>
              </a:ext>
            </a:extLst>
          </p:cNvPr>
          <p:cNvSpPr/>
          <p:nvPr/>
        </p:nvSpPr>
        <p:spPr>
          <a:xfrm>
            <a:off x="-247673" y="2248743"/>
            <a:ext cx="4572000" cy="984885"/>
          </a:xfrm>
          <a:prstGeom prst="rect">
            <a:avLst/>
          </a:prstGeom>
        </p:spPr>
        <p:txBody>
          <a:bodyPr>
            <a:spAutoFit/>
          </a:bodyPr>
          <a:lstStyle/>
          <a:p>
            <a:pPr lvl="0" algn="ctr">
              <a:spcAft>
                <a:spcPts val="0"/>
              </a:spcAft>
              <a:defRPr/>
            </a:pPr>
            <a:r>
              <a:rPr lang="es-ES" sz="2000" dirty="0">
                <a:solidFill>
                  <a:schemeClr val="accent2">
                    <a:lumMod val="75000"/>
                  </a:schemeClr>
                </a:solidFill>
                <a:latin typeface="+mn-lt"/>
                <a:ea typeface="Times New Roman" panose="02020603050405020304" pitchFamily="18" charset="0"/>
                <a:cs typeface="Times New Roman" panose="02020603050405020304" pitchFamily="18" charset="0"/>
              </a:rPr>
              <a:t>Actividad:</a:t>
            </a:r>
          </a:p>
          <a:p>
            <a:pPr lvl="0" algn="ctr">
              <a:spcAft>
                <a:spcPts val="0"/>
              </a:spcAft>
              <a:defRPr/>
            </a:pPr>
            <a:r>
              <a:rPr lang="es-ES" sz="2000" dirty="0">
                <a:solidFill>
                  <a:schemeClr val="accent2">
                    <a:lumMod val="75000"/>
                  </a:schemeClr>
                </a:solidFill>
                <a:latin typeface="+mn-lt"/>
                <a:ea typeface="Times New Roman" panose="02020603050405020304" pitchFamily="18" charset="0"/>
                <a:cs typeface="Times New Roman" panose="02020603050405020304" pitchFamily="18" charset="0"/>
              </a:rPr>
              <a:t>levantarse de una silla</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rPr>
              <a:t> </a:t>
            </a:r>
            <a:endParaRPr kumimoji="0" lang="es-ES" sz="12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p:txBody>
      </p:sp>
      <p:sp>
        <p:nvSpPr>
          <p:cNvPr id="11" name="Rectángulo 10">
            <a:extLst>
              <a:ext uri="{FF2B5EF4-FFF2-40B4-BE49-F238E27FC236}">
                <a16:creationId xmlns:a16="http://schemas.microsoft.com/office/drawing/2014/main" id="{C5737536-660D-4244-B5BA-9AE7C0327081}"/>
              </a:ext>
            </a:extLst>
          </p:cNvPr>
          <p:cNvSpPr/>
          <p:nvPr/>
        </p:nvSpPr>
        <p:spPr>
          <a:xfrm>
            <a:off x="4128755" y="1696530"/>
            <a:ext cx="4819673" cy="4678204"/>
          </a:xfrm>
          <a:prstGeom prst="rect">
            <a:avLst/>
          </a:prstGeom>
        </p:spPr>
        <p:txBody>
          <a:bodyPr wrap="square">
            <a:spAutoFit/>
          </a:bodyPr>
          <a:lstStyle/>
          <a:p>
            <a:pPr lvl="0">
              <a:spcAft>
                <a:spcPts val="0"/>
              </a:spcAft>
              <a:defRPr/>
            </a:pPr>
            <a:r>
              <a:rPr lang="es-ES" sz="2000" dirty="0">
                <a:solidFill>
                  <a:schemeClr val="accent2">
                    <a:lumMod val="75000"/>
                  </a:schemeClr>
                </a:solidFill>
                <a:latin typeface="+mn-lt"/>
                <a:ea typeface="Times New Roman" panose="02020603050405020304" pitchFamily="18" charset="0"/>
                <a:cs typeface="Times New Roman" panose="02020603050405020304" pitchFamily="18" charset="0"/>
              </a:rPr>
              <a:t>EQUIPO DE MEDIDA: </a:t>
            </a:r>
            <a:r>
              <a:rPr lang="es-ES" sz="2000" b="0" dirty="0">
                <a:solidFill>
                  <a:schemeClr val="accent2">
                    <a:lumMod val="75000"/>
                  </a:schemeClr>
                </a:solidFill>
                <a:latin typeface="+mn-lt"/>
                <a:ea typeface="Times New Roman" panose="02020603050405020304" pitchFamily="18" charset="0"/>
                <a:cs typeface="Times New Roman" panose="02020603050405020304" pitchFamily="18" charset="0"/>
              </a:rPr>
              <a:t>Sistema de fotogrametría o inerciales</a:t>
            </a:r>
          </a:p>
          <a:p>
            <a:pPr lvl="0">
              <a:spcAft>
                <a:spcPts val="0"/>
              </a:spcAft>
              <a:defRPr/>
            </a:pPr>
            <a:endParaRPr lang="es-ES" sz="2000" b="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lvl="0">
              <a:spcAft>
                <a:spcPts val="0"/>
              </a:spcAft>
              <a:defRPr/>
            </a:pPr>
            <a:r>
              <a:rPr lang="es-ES" sz="2000" dirty="0">
                <a:solidFill>
                  <a:schemeClr val="accent2">
                    <a:lumMod val="75000"/>
                  </a:schemeClr>
                </a:solidFill>
                <a:latin typeface="+mn-lt"/>
                <a:ea typeface="Times New Roman" panose="02020603050405020304" pitchFamily="18" charset="0"/>
                <a:cs typeface="Times New Roman" panose="02020603050405020304" pitchFamily="18" charset="0"/>
              </a:rPr>
              <a:t>TIPO DE ANÁLISIS: </a:t>
            </a:r>
            <a:r>
              <a:rPr lang="es-ES" sz="2000" b="0" dirty="0">
                <a:solidFill>
                  <a:schemeClr val="accent2">
                    <a:lumMod val="75000"/>
                  </a:schemeClr>
                </a:solidFill>
                <a:latin typeface="+mn-lt"/>
                <a:ea typeface="Times New Roman" panose="02020603050405020304" pitchFamily="18" charset="0"/>
                <a:cs typeface="Times New Roman" panose="02020603050405020304" pitchFamily="18" charset="0"/>
              </a:rPr>
              <a:t>Cinemático.</a:t>
            </a:r>
          </a:p>
          <a:p>
            <a:pPr lvl="0">
              <a:spcAft>
                <a:spcPts val="0"/>
              </a:spcAft>
              <a:defRPr/>
            </a:pPr>
            <a:endParaRPr lang="es-ES" sz="200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lvl="0" algn="just">
              <a:spcAft>
                <a:spcPts val="0"/>
              </a:spcAft>
              <a:defRPr/>
            </a:pPr>
            <a:r>
              <a:rPr lang="es-ES" sz="2000" dirty="0">
                <a:solidFill>
                  <a:schemeClr val="accent2">
                    <a:lumMod val="75000"/>
                  </a:schemeClr>
                </a:solidFill>
                <a:latin typeface="+mn-lt"/>
                <a:ea typeface="Times New Roman" panose="02020603050405020304" pitchFamily="18" charset="0"/>
                <a:cs typeface="Times New Roman" panose="02020603050405020304" pitchFamily="18" charset="0"/>
              </a:rPr>
              <a:t>GRÁFICA: </a:t>
            </a:r>
            <a:r>
              <a:rPr lang="es-ES" sz="2000" b="0" dirty="0">
                <a:solidFill>
                  <a:schemeClr val="accent2">
                    <a:lumMod val="75000"/>
                  </a:schemeClr>
                </a:solidFill>
                <a:latin typeface="+mn-lt"/>
                <a:ea typeface="Times New Roman" panose="02020603050405020304" pitchFamily="18" charset="0"/>
                <a:cs typeface="Times New Roman" panose="02020603050405020304" pitchFamily="18" charset="0"/>
              </a:rPr>
              <a:t>Representa la aceleración angular de tronco en diferentes repeticiones registradas del gesto de levantarse de una silla..</a:t>
            </a:r>
          </a:p>
          <a:p>
            <a:pPr lvl="0">
              <a:spcAft>
                <a:spcPts val="0"/>
              </a:spcAft>
              <a:defRPr/>
            </a:pPr>
            <a:endParaRPr lang="es-ES" sz="2000" dirty="0">
              <a:solidFill>
                <a:schemeClr val="accent2">
                  <a:lumMod val="75000"/>
                </a:schemeClr>
              </a:solidFill>
              <a:latin typeface="+mn-lt"/>
              <a:ea typeface="Times New Roman" panose="02020603050405020304" pitchFamily="18" charset="0"/>
              <a:cs typeface="Times New Roman" panose="02020603050405020304" pitchFamily="18" charset="0"/>
            </a:endParaRPr>
          </a:p>
          <a:p>
            <a:pPr lvl="0" algn="just">
              <a:spcAft>
                <a:spcPts val="0"/>
              </a:spcAft>
              <a:defRPr/>
            </a:pPr>
            <a:r>
              <a:rPr lang="es-ES" sz="2000" dirty="0">
                <a:solidFill>
                  <a:schemeClr val="accent2">
                    <a:lumMod val="75000"/>
                  </a:schemeClr>
                </a:solidFill>
                <a:latin typeface="+mn-lt"/>
                <a:ea typeface="Times New Roman" panose="02020603050405020304" pitchFamily="18" charset="0"/>
                <a:cs typeface="Times New Roman" panose="02020603050405020304" pitchFamily="18" charset="0"/>
              </a:rPr>
              <a:t>INTERPRETACIÓN DEL RESULTADO: </a:t>
            </a:r>
            <a:r>
              <a:rPr lang="es-ES" sz="2000" b="0" dirty="0">
                <a:solidFill>
                  <a:schemeClr val="accent2">
                    <a:lumMod val="75000"/>
                  </a:schemeClr>
                </a:solidFill>
                <a:latin typeface="+mn-lt"/>
                <a:ea typeface="Times New Roman" panose="02020603050405020304" pitchFamily="18" charset="0"/>
                <a:cs typeface="Times New Roman" panose="02020603050405020304" pitchFamily="18" charset="0"/>
              </a:rPr>
              <a:t>Bajas aceleraciones, implicando movimiento de tronco lento en la ejecución del gesto. </a:t>
            </a: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sym typeface="Arial" panose="020B0604020202020204" pitchFamily="34" charset="0"/>
            </a:endParaRPr>
          </a:p>
        </p:txBody>
      </p:sp>
      <p:pic>
        <p:nvPicPr>
          <p:cNvPr id="6" name="Imagen 5">
            <a:extLst>
              <a:ext uri="{FF2B5EF4-FFF2-40B4-BE49-F238E27FC236}">
                <a16:creationId xmlns:a16="http://schemas.microsoft.com/office/drawing/2014/main" id="{52E5ADC6-A81C-422A-9465-2E63D3AF02A8}"/>
              </a:ext>
            </a:extLst>
          </p:cNvPr>
          <p:cNvPicPr/>
          <p:nvPr/>
        </p:nvPicPr>
        <p:blipFill>
          <a:blip r:embed="rId3"/>
          <a:stretch>
            <a:fillRect/>
          </a:stretch>
        </p:blipFill>
        <p:spPr>
          <a:xfrm>
            <a:off x="180478" y="2950081"/>
            <a:ext cx="3752850" cy="2590800"/>
          </a:xfrm>
          <a:prstGeom prst="rect">
            <a:avLst/>
          </a:prstGeom>
        </p:spPr>
      </p:pic>
    </p:spTree>
    <p:extLst>
      <p:ext uri="{BB962C8B-B14F-4D97-AF65-F5344CB8AC3E}">
        <p14:creationId xmlns:p14="http://schemas.microsoft.com/office/powerpoint/2010/main" val="2850782813"/>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B9D21-B1D6-492C-B579-26E13E87A0A7}"/>
              </a:ext>
            </a:extLst>
          </p:cNvPr>
          <p:cNvSpPr>
            <a:spLocks noGrp="1"/>
          </p:cNvSpPr>
          <p:nvPr>
            <p:ph type="title"/>
          </p:nvPr>
        </p:nvSpPr>
        <p:spPr>
          <a:xfrm>
            <a:off x="971549" y="756810"/>
            <a:ext cx="7200900" cy="604837"/>
          </a:xfrm>
        </p:spPr>
        <p:txBody>
          <a:bodyPr/>
          <a:lstStyle/>
          <a:p>
            <a:r>
              <a:rPr lang="es-ES" sz="2200" dirty="0">
                <a:solidFill>
                  <a:schemeClr val="accent2">
                    <a:lumMod val="75000"/>
                  </a:schemeClr>
                </a:solidFill>
                <a:latin typeface="+mn-lt"/>
              </a:rPr>
              <a:t>Valoración funcional de la columna lumbar</a:t>
            </a:r>
          </a:p>
        </p:txBody>
      </p:sp>
      <p:sp>
        <p:nvSpPr>
          <p:cNvPr id="9" name="Rectángulo 8">
            <a:extLst>
              <a:ext uri="{FF2B5EF4-FFF2-40B4-BE49-F238E27FC236}">
                <a16:creationId xmlns:a16="http://schemas.microsoft.com/office/drawing/2014/main" id="{17086F41-06D7-43CE-8531-8E02E9F50979}"/>
              </a:ext>
            </a:extLst>
          </p:cNvPr>
          <p:cNvSpPr/>
          <p:nvPr/>
        </p:nvSpPr>
        <p:spPr>
          <a:xfrm>
            <a:off x="-612576" y="1196067"/>
            <a:ext cx="4572000" cy="677108"/>
          </a:xfrm>
          <a:prstGeom prst="rect">
            <a:avLst/>
          </a:prstGeom>
        </p:spPr>
        <p:txBody>
          <a:bodyPr>
            <a:spAutoFit/>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ES" sz="2000" b="1" i="0" u="none" strike="noStrike" kern="1200" cap="none" spc="0" normalizeH="0" baseline="0" noProof="0" dirty="0">
                <a:ln>
                  <a:noFill/>
                </a:ln>
                <a:solidFill>
                  <a:schemeClr val="accent2">
                    <a:lumMod val="75000"/>
                  </a:schemeClr>
                </a:solidFill>
                <a:effectLst/>
                <a:uLnTx/>
                <a:uFillTx/>
                <a:latin typeface="+mn-lt"/>
                <a:ea typeface="Times New Roman" panose="02020603050405020304" pitchFamily="18" charset="0"/>
                <a:cs typeface="Times New Roman" panose="02020603050405020304" pitchFamily="18" charset="0"/>
                <a:sym typeface="Arial" panose="020B0604020202020204" pitchFamily="34" charset="0"/>
              </a:rPr>
              <a:t>Actividad: levantar un peso</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rPr>
              <a:t> </a:t>
            </a:r>
            <a:endParaRPr kumimoji="0" lang="es-ES" sz="12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Arial" panose="020B0604020202020204" pitchFamily="34" charset="0"/>
            </a:endParaRPr>
          </a:p>
        </p:txBody>
      </p:sp>
      <p:sp>
        <p:nvSpPr>
          <p:cNvPr id="11" name="Rectángulo 10">
            <a:extLst>
              <a:ext uri="{FF2B5EF4-FFF2-40B4-BE49-F238E27FC236}">
                <a16:creationId xmlns:a16="http://schemas.microsoft.com/office/drawing/2014/main" id="{C5737536-660D-4244-B5BA-9AE7C0327081}"/>
              </a:ext>
            </a:extLst>
          </p:cNvPr>
          <p:cNvSpPr/>
          <p:nvPr/>
        </p:nvSpPr>
        <p:spPr>
          <a:xfrm>
            <a:off x="198322" y="3356992"/>
            <a:ext cx="8747353" cy="3139321"/>
          </a:xfrm>
          <a:prstGeom prst="rect">
            <a:avLst/>
          </a:prstGeom>
        </p:spPr>
        <p:txBody>
          <a:bodyPr wrap="square">
            <a:spAutoFit/>
          </a:bodyPr>
          <a:lstStyle/>
          <a:p>
            <a:pPr lvl="0">
              <a:spcAft>
                <a:spcPts val="0"/>
              </a:spcAft>
              <a:defRPr/>
            </a:pPr>
            <a:r>
              <a:rPr lang="es-ES" sz="1800" dirty="0">
                <a:solidFill>
                  <a:schemeClr val="accent2">
                    <a:lumMod val="75000"/>
                  </a:schemeClr>
                </a:solidFill>
                <a:latin typeface="+mn-lt"/>
                <a:ea typeface="Times New Roman" panose="02020603050405020304" pitchFamily="18" charset="0"/>
                <a:cs typeface="Times New Roman" panose="02020603050405020304" pitchFamily="18" charset="0"/>
              </a:rPr>
              <a:t>EQUIPO DE MEDIDA: </a:t>
            </a:r>
            <a:r>
              <a:rPr lang="es-ES" sz="1800" b="0" dirty="0">
                <a:solidFill>
                  <a:schemeClr val="accent2">
                    <a:lumMod val="75000"/>
                  </a:schemeClr>
                </a:solidFill>
                <a:latin typeface="+mn-lt"/>
                <a:ea typeface="Times New Roman" panose="02020603050405020304" pitchFamily="18" charset="0"/>
                <a:cs typeface="Times New Roman" panose="02020603050405020304" pitchFamily="18" charset="0"/>
              </a:rPr>
              <a:t>Sistema de fotogrametría o inerciales</a:t>
            </a:r>
          </a:p>
          <a:p>
            <a:pPr lvl="0">
              <a:spcAft>
                <a:spcPts val="0"/>
              </a:spcAft>
              <a:defRPr/>
            </a:pPr>
            <a:r>
              <a:rPr lang="es-ES" sz="1800" dirty="0">
                <a:solidFill>
                  <a:schemeClr val="accent2">
                    <a:lumMod val="75000"/>
                  </a:schemeClr>
                </a:solidFill>
                <a:latin typeface="+mn-lt"/>
                <a:ea typeface="Times New Roman" panose="02020603050405020304" pitchFamily="18" charset="0"/>
                <a:cs typeface="Times New Roman" panose="02020603050405020304" pitchFamily="18" charset="0"/>
              </a:rPr>
              <a:t>TIPO DE ANÁLISIS: </a:t>
            </a:r>
            <a:r>
              <a:rPr lang="es-ES" sz="1800" b="0" dirty="0">
                <a:solidFill>
                  <a:schemeClr val="accent2">
                    <a:lumMod val="75000"/>
                  </a:schemeClr>
                </a:solidFill>
                <a:latin typeface="+mn-lt"/>
                <a:ea typeface="Times New Roman" panose="02020603050405020304" pitchFamily="18" charset="0"/>
                <a:cs typeface="Times New Roman" panose="02020603050405020304" pitchFamily="18" charset="0"/>
              </a:rPr>
              <a:t>Cinemático.</a:t>
            </a:r>
          </a:p>
          <a:p>
            <a:pPr lvl="0" algn="just">
              <a:spcAft>
                <a:spcPts val="0"/>
              </a:spcAft>
              <a:defRPr/>
            </a:pPr>
            <a:r>
              <a:rPr lang="es-ES" sz="1800" dirty="0">
                <a:solidFill>
                  <a:schemeClr val="accent2">
                    <a:lumMod val="75000"/>
                  </a:schemeClr>
                </a:solidFill>
                <a:latin typeface="+mn-lt"/>
                <a:ea typeface="Times New Roman" panose="02020603050405020304" pitchFamily="18" charset="0"/>
                <a:cs typeface="Times New Roman" panose="02020603050405020304" pitchFamily="18" charset="0"/>
              </a:rPr>
              <a:t>GRÁFICA: </a:t>
            </a:r>
            <a:r>
              <a:rPr lang="es-ES" sz="1800" b="0" dirty="0">
                <a:solidFill>
                  <a:schemeClr val="accent2">
                    <a:lumMod val="75000"/>
                  </a:schemeClr>
                </a:solidFill>
                <a:latin typeface="+mn-lt"/>
                <a:ea typeface="Times New Roman" panose="02020603050405020304" pitchFamily="18" charset="0"/>
                <a:cs typeface="Times New Roman" panose="02020603050405020304" pitchFamily="18" charset="0"/>
              </a:rPr>
              <a:t>Representa la aceleración angular de tronco frente a su velocidad angular en diferentes repeticiones registradas del gesto de levantar un peso. Se muestra el resultado para pesos de magnitud creciente.</a:t>
            </a:r>
          </a:p>
          <a:p>
            <a:pPr lvl="0" algn="just">
              <a:spcAft>
                <a:spcPts val="0"/>
              </a:spcAft>
              <a:defRPr/>
            </a:pPr>
            <a:r>
              <a:rPr lang="es-ES" sz="1800" dirty="0">
                <a:solidFill>
                  <a:schemeClr val="accent2">
                    <a:lumMod val="75000"/>
                  </a:schemeClr>
                </a:solidFill>
                <a:latin typeface="+mn-lt"/>
                <a:ea typeface="Times New Roman" panose="02020603050405020304" pitchFamily="18" charset="0"/>
                <a:cs typeface="Times New Roman" panose="02020603050405020304" pitchFamily="18" charset="0"/>
              </a:rPr>
              <a:t>INTERPRETACIÓN DEL RESULTADO: </a:t>
            </a:r>
            <a:r>
              <a:rPr lang="es-ES" sz="1800" b="0" dirty="0">
                <a:solidFill>
                  <a:schemeClr val="accent2">
                    <a:lumMod val="75000"/>
                  </a:schemeClr>
                </a:solidFill>
                <a:latin typeface="+mn-lt"/>
                <a:ea typeface="Times New Roman" panose="02020603050405020304" pitchFamily="18" charset="0"/>
                <a:cs typeface="Times New Roman" panose="02020603050405020304" pitchFamily="18" charset="0"/>
              </a:rPr>
              <a:t>Baja aceleración y velocidad en todos los gestos, implicando movimiento de tronco lento en la ejecución del gesto. Se objetivan movimientos más lentos a medida que aumenta la magnitud del peso levantado, por lo que existe un empeoramiento del movimiento al aumentar la carga manipulada.</a:t>
            </a:r>
          </a:p>
          <a:p>
            <a:pPr marL="0" marR="0" lvl="0" indent="0" algn="just" defTabSz="914400" rtl="0" eaLnBrk="0" fontAlgn="base" latinLnBrk="0" hangingPunct="0">
              <a:lnSpc>
                <a:spcPct val="100000"/>
              </a:lnSpc>
              <a:spcBef>
                <a:spcPct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sym typeface="Arial" panose="020B0604020202020204" pitchFamily="34" charset="0"/>
            </a:endParaRPr>
          </a:p>
        </p:txBody>
      </p:sp>
      <p:pic>
        <p:nvPicPr>
          <p:cNvPr id="7" name="Imagen 6">
            <a:extLst>
              <a:ext uri="{FF2B5EF4-FFF2-40B4-BE49-F238E27FC236}">
                <a16:creationId xmlns:a16="http://schemas.microsoft.com/office/drawing/2014/main" id="{3209FE9A-8378-4FC0-909C-8773AEE46777}"/>
              </a:ext>
            </a:extLst>
          </p:cNvPr>
          <p:cNvPicPr/>
          <p:nvPr/>
        </p:nvPicPr>
        <p:blipFill>
          <a:blip r:embed="rId3">
            <a:extLst>
              <a:ext uri="{28A0092B-C50C-407E-A947-70E740481C1C}">
                <a14:useLocalDpi xmlns:a14="http://schemas.microsoft.com/office/drawing/2010/main" val="0"/>
              </a:ext>
            </a:extLst>
          </a:blip>
          <a:stretch>
            <a:fillRect/>
          </a:stretch>
        </p:blipFill>
        <p:spPr>
          <a:xfrm>
            <a:off x="1403648" y="1596929"/>
            <a:ext cx="5846445" cy="1749425"/>
          </a:xfrm>
          <a:prstGeom prst="rect">
            <a:avLst/>
          </a:prstGeom>
        </p:spPr>
      </p:pic>
    </p:spTree>
    <p:extLst>
      <p:ext uri="{BB962C8B-B14F-4D97-AF65-F5344CB8AC3E}">
        <p14:creationId xmlns:p14="http://schemas.microsoft.com/office/powerpoint/2010/main" val="1372583835"/>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42249</TotalTime>
  <Pages>0</Pages>
  <Words>5645</Words>
  <Characters>0</Characters>
  <Application>Microsoft Office PowerPoint</Application>
  <PresentationFormat>Presentación en pantalla (4:3)</PresentationFormat>
  <Lines>0</Lines>
  <Paragraphs>322</Paragraphs>
  <Slides>38</Slides>
  <Notes>36</Notes>
  <HiddenSlides>0</HiddenSlides>
  <MMClips>0</MMClips>
  <ScaleCrop>false</ScaleCrop>
  <HeadingPairs>
    <vt:vector size="8" baseType="variant">
      <vt:variant>
        <vt:lpstr>Fuentes usadas</vt:lpstr>
      </vt:variant>
      <vt:variant>
        <vt:i4>7</vt:i4>
      </vt:variant>
      <vt:variant>
        <vt:lpstr>Tema</vt:lpstr>
      </vt:variant>
      <vt:variant>
        <vt:i4>4</vt:i4>
      </vt:variant>
      <vt:variant>
        <vt:lpstr>Servidores OLE incrustados</vt:lpstr>
      </vt:variant>
      <vt:variant>
        <vt:i4>1</vt:i4>
      </vt:variant>
      <vt:variant>
        <vt:lpstr>Títulos de diapositiva</vt:lpstr>
      </vt:variant>
      <vt:variant>
        <vt:i4>38</vt:i4>
      </vt:variant>
    </vt:vector>
  </HeadingPairs>
  <TitlesOfParts>
    <vt:vector size="50" baseType="lpstr">
      <vt:lpstr>Arial</vt:lpstr>
      <vt:lpstr>Arial Bold</vt:lpstr>
      <vt:lpstr>Bradley Hand ITC</vt:lpstr>
      <vt:lpstr>Calibri</vt:lpstr>
      <vt:lpstr>Gill Sans</vt:lpstr>
      <vt:lpstr>Times New Roman</vt:lpstr>
      <vt:lpstr>Verdana</vt:lpstr>
      <vt:lpstr>Pantallazo inicio</vt:lpstr>
      <vt:lpstr>Pantallazo cierre</vt:lpstr>
      <vt:lpstr>1_WOIZ - prezentacja "wykładowa"</vt:lpstr>
      <vt:lpstr>2_WOIZ - prezentacja "wykładowa"</vt:lpstr>
      <vt:lpstr>Imagen de mapa de bits</vt:lpstr>
      <vt:lpstr>Presentación de PowerPoint</vt:lpstr>
      <vt:lpstr>Presentación de PowerPoint</vt:lpstr>
      <vt:lpstr>Presentación de PowerPoint</vt:lpstr>
      <vt:lpstr>Presentación de PowerPoint</vt:lpstr>
      <vt:lpstr>Presentación de PowerPoint</vt:lpstr>
      <vt:lpstr>Valoración funcional de la columna lumbar</vt:lpstr>
      <vt:lpstr>Valoración funcional de la columna lumbar</vt:lpstr>
      <vt:lpstr>Valoración funcional de la columna lumbar</vt:lpstr>
      <vt:lpstr>Valoración funcional de la columna lumbar</vt:lpstr>
      <vt:lpstr>Valoración del fenómeno flexión-relajación</vt:lpstr>
      <vt:lpstr>Ejemplos de resultados</vt:lpstr>
      <vt:lpstr>Paciente de 30 años Trabaja como administrativa. Tuvo un accidente de tráfico hace 2 semanas por colisión posterior. Dolor cervical Tratamiento con inmovilización cervical y analgésicos Tras la retirada de la inmovilización (tras una semana posterior al accidente), el paciente refiere limitación de movilidad por dolor. Se remite al laboratorio de biomecánica para valorar la movilidad cervical y pautar tratamiento rehabililtador  En la exploración física: destaca limitación de la movilidad activa en los últimos grados de todos los movimientos, con movilidad pasiva conservada, aunque dolorosa. A la palpación tono muscular simétrico con puntos dolorosos en región temporal izquierda y trapecio derecho </vt:lpstr>
      <vt:lpstr>A continuación se comentan los resultados de un caso tras realizar valoración funcional del raquis cervical. Esta prueba  analiza cinemáticamente el movimiento  de la columna cervical en actividades sencillas para detectar movimientos anómalos o no funcionales, secundarios a un cuadro doloroso cervical.   Se ha utilizado el equipo de valoración NEDCERVICAL/IBV y la técnica de registro utilizada ha sido la fotogrametría.   Para llevar a cabo la valoración, este sistema compara los resultados obtenidos con los de un grupo de sujetos comparable a las características del paciente (bases de datos integradas por normales, patológicos segmentadas por edad y género).   El protocolo de valoración está estandarizado y consta de dos gestos:   Prueba de Límites: analiza los límites funcionales del movimiento en cada una de  las direcciones del espacio.   Prueba funcional (o prueba de lámparas): analiza el movimiento cervical  mientras el paciente dirige su mirada hacia unas lámparas situadas en el techo. </vt:lpstr>
      <vt:lpstr>Presentación de PowerPoint</vt:lpstr>
      <vt:lpstr>Presentación de PowerPoint</vt:lpstr>
      <vt:lpstr>Presentación de PowerPoint</vt:lpstr>
      <vt:lpstr>Paciente de 60 años  Conductor de camión Caída del camión con fractura acuñamiento de L1  Se realizó tratamiento conservador de la fractura Retirada del corsé a los 3 meses  A los cuatro meses de la fractura sigue refiriendo dolor lumbar irradiado a miembro inferior derecho.  En la exploración física: destaca el dolor lumbar pero no se palpan contracturas musculares. La flexión lumbar es dolorosa. Lasegue y Bragard negativos. Buena función muscular.  Se realizó una resonancia magnética que informa que la fractura con acuñamiento anterior del cuerpo vertebral de L1 está consolidada y no se aprecia. Existen signos degenerativos en el espacio discal L4-L5 y L5- S1. Sin compromiso de ambos agujeros conjunción.      </vt:lpstr>
      <vt:lpstr>A continuación se comentan los resultados de un caso tras realizar valoración funcional del raquis lumbar. Esta prueba  analiza cinética y cinemáticamente el movimiento  de la columna lumbar en actividades sencillas para detectar movimientos anómalos o no funcionales, secundarios a un cuadro doloroso cervical.   Se ha utilizado el equipo de valoración NEDLUMBAR/IBV y la técnica de registro utilizada ha sido la fotogrametría y dos plataformas dinamométricas.  Para llevar a cabo la valoración, este sistema compara los resultados obtenidos con los de un grupo de sujetos comparable a las características del paciente (bases de datos integradas por normales y patológicos segmentadas por edad y género).   El protocolo de valoración está estandarizado y consta de dos gestos:   Actividad levantarse de una silla.  Actividad levantar pesos.   Los resultados que se obtienen informan del patrón de movimiento realizado a través de la información biomecánica de fuerza, movilidad, aceleración y repetibilidad del movimiento entre otros.  Al final, el estudio de la actividad queda resumida en un índice funcional. Si el resultado de este índice es mayor del 90% la capacidad de la persona valorada en realizar la actividad entra dentro de la normalidad.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Cristina Herrero Ligero</cp:lastModifiedBy>
  <cp:revision>1133</cp:revision>
  <cp:lastPrinted>2020-02-07T10:46:26Z</cp:lastPrinted>
  <dcterms:created xsi:type="dcterms:W3CDTF">2010-06-23T19:02:16Z</dcterms:created>
  <dcterms:modified xsi:type="dcterms:W3CDTF">2021-07-06T10:07:42Z</dcterms:modified>
</cp:coreProperties>
</file>