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62" r:id="rId3"/>
    <p:sldMasterId id="2147483676" r:id="rId4"/>
  </p:sldMasterIdLst>
  <p:notesMasterIdLst>
    <p:notesMasterId r:id="rId4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</p:sldIdLst>
  <p:sldSz cx="9144000" cy="6858000" type="screen4x3"/>
  <p:notesSz cx="6797675" cy="9926638"/>
  <p:embeddedFontLst>
    <p:embeddedFont>
      <p:font typeface="Bradley Hand ITC" panose="03070402050302030203" pitchFamily="66" charset="0"/>
      <p:regular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Gill Sans" panose="020B0604020202020204" charset="0"/>
      <p:regular r:id="rId48"/>
      <p:bold r:id="rId49"/>
    </p:embeddedFont>
    <p:embeddedFont>
      <p:font typeface="Verdana" panose="020B0604030504040204" pitchFamily="3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4" roundtripDataSignature="AMtx7mjAs1ywMCDU1+JN6PM+TJ7mLwaK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BEC6B4-D458-4CE4-8963-B29A4352A5D0}" v="8" dt="2021-05-05T00:30:17.0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759" autoAdjust="0"/>
  </p:normalViewPr>
  <p:slideViewPr>
    <p:cSldViewPr snapToGrid="0">
      <p:cViewPr varScale="1">
        <p:scale>
          <a:sx n="59" d="100"/>
          <a:sy n="59" d="100"/>
        </p:scale>
        <p:origin x="20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4.fntdata"/><Relationship Id="rId59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7.fntdata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font" Target="fonts/font9.fntdata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zyna Mleczko" userId="11e8cbb2-8932-4b91-ab7e-d00926a2789d" providerId="ADAL" clId="{E4BEC6B4-D458-4CE4-8963-B29A4352A5D0}"/>
    <pc:docChg chg="undo custSel delSld modSld">
      <pc:chgData name="Katarzyna Mleczko" userId="11e8cbb2-8932-4b91-ab7e-d00926a2789d" providerId="ADAL" clId="{E4BEC6B4-D458-4CE4-8963-B29A4352A5D0}" dt="2021-05-05T00:49:14.097" v="673" actId="478"/>
      <pc:docMkLst>
        <pc:docMk/>
      </pc:docMkLst>
      <pc:sldChg chg="addSp delSp modSp mod">
        <pc:chgData name="Katarzyna Mleczko" userId="11e8cbb2-8932-4b91-ab7e-d00926a2789d" providerId="ADAL" clId="{E4BEC6B4-D458-4CE4-8963-B29A4352A5D0}" dt="2021-05-05T00:49:14.097" v="673" actId="478"/>
        <pc:sldMkLst>
          <pc:docMk/>
          <pc:sldMk cId="0" sldId="256"/>
        </pc:sldMkLst>
        <pc:spChg chg="add mod">
          <ac:chgData name="Katarzyna Mleczko" userId="11e8cbb2-8932-4b91-ab7e-d00926a2789d" providerId="ADAL" clId="{E4BEC6B4-D458-4CE4-8963-B29A4352A5D0}" dt="2021-05-05T00:03:15.269" v="31" actId="20577"/>
          <ac:spMkLst>
            <pc:docMk/>
            <pc:sldMk cId="0" sldId="256"/>
            <ac:spMk id="4" creationId="{FD2B6EFF-12C6-468C-B549-077542322FB0}"/>
          </ac:spMkLst>
        </pc:spChg>
        <pc:spChg chg="add mod">
          <ac:chgData name="Katarzyna Mleczko" userId="11e8cbb2-8932-4b91-ab7e-d00926a2789d" providerId="ADAL" clId="{E4BEC6B4-D458-4CE4-8963-B29A4352A5D0}" dt="2021-05-05T00:02:10.168" v="3"/>
          <ac:spMkLst>
            <pc:docMk/>
            <pc:sldMk cId="0" sldId="256"/>
            <ac:spMk id="5" creationId="{B6FB1BE1-31F2-41B7-B58B-991844CC0DC6}"/>
          </ac:spMkLst>
        </pc:spChg>
        <pc:spChg chg="add mod">
          <ac:chgData name="Katarzyna Mleczko" userId="11e8cbb2-8932-4b91-ab7e-d00926a2789d" providerId="ADAL" clId="{E4BEC6B4-D458-4CE4-8963-B29A4352A5D0}" dt="2021-05-05T00:02:10.168" v="3"/>
          <ac:spMkLst>
            <pc:docMk/>
            <pc:sldMk cId="0" sldId="256"/>
            <ac:spMk id="6" creationId="{23695EB1-4299-47D7-A7EC-D52B016A90F4}"/>
          </ac:spMkLst>
        </pc:spChg>
        <pc:spChg chg="add mod">
          <ac:chgData name="Katarzyna Mleczko" userId="11e8cbb2-8932-4b91-ab7e-d00926a2789d" providerId="ADAL" clId="{E4BEC6B4-D458-4CE4-8963-B29A4352A5D0}" dt="2021-05-05T00:02:10.168" v="3"/>
          <ac:spMkLst>
            <pc:docMk/>
            <pc:sldMk cId="0" sldId="256"/>
            <ac:spMk id="7" creationId="{FBB1EAB6-4379-4F6C-95A7-BEE1CC5C42CC}"/>
          </ac:spMkLst>
        </pc:spChg>
        <pc:spChg chg="add mod">
          <ac:chgData name="Katarzyna Mleczko" userId="11e8cbb2-8932-4b91-ab7e-d00926a2789d" providerId="ADAL" clId="{E4BEC6B4-D458-4CE4-8963-B29A4352A5D0}" dt="2021-05-05T00:03:04.907" v="9" actId="1076"/>
          <ac:spMkLst>
            <pc:docMk/>
            <pc:sldMk cId="0" sldId="256"/>
            <ac:spMk id="8" creationId="{4BE8A16A-E0F3-4AAD-9EBA-DFD1C361CFC5}"/>
          </ac:spMkLst>
        </pc:spChg>
        <pc:spChg chg="add mod">
          <ac:chgData name="Katarzyna Mleczko" userId="11e8cbb2-8932-4b91-ab7e-d00926a2789d" providerId="ADAL" clId="{E4BEC6B4-D458-4CE4-8963-B29A4352A5D0}" dt="2021-05-05T00:02:10.168" v="3"/>
          <ac:spMkLst>
            <pc:docMk/>
            <pc:sldMk cId="0" sldId="256"/>
            <ac:spMk id="9" creationId="{988B97EC-251E-461C-85D9-ED2584B11206}"/>
          </ac:spMkLst>
        </pc:spChg>
        <pc:spChg chg="add mod">
          <ac:chgData name="Katarzyna Mleczko" userId="11e8cbb2-8932-4b91-ab7e-d00926a2789d" providerId="ADAL" clId="{E4BEC6B4-D458-4CE4-8963-B29A4352A5D0}" dt="2021-05-05T00:03:20.764" v="39" actId="1038"/>
          <ac:spMkLst>
            <pc:docMk/>
            <pc:sldMk cId="0" sldId="256"/>
            <ac:spMk id="10" creationId="{4FD8DA19-F560-41C8-BEF6-1DD1FE1C8899}"/>
          </ac:spMkLst>
        </pc:spChg>
        <pc:spChg chg="del mod">
          <ac:chgData name="Katarzyna Mleczko" userId="11e8cbb2-8932-4b91-ab7e-d00926a2789d" providerId="ADAL" clId="{E4BEC6B4-D458-4CE4-8963-B29A4352A5D0}" dt="2021-05-05T00:49:14.097" v="673" actId="478"/>
          <ac:spMkLst>
            <pc:docMk/>
            <pc:sldMk cId="0" sldId="256"/>
            <ac:spMk id="141" creationId="{00000000-0000-0000-0000-000000000000}"/>
          </ac:spMkLst>
        </pc:spChg>
        <pc:picChg chg="add del">
          <ac:chgData name="Katarzyna Mleczko" userId="11e8cbb2-8932-4b91-ab7e-d00926a2789d" providerId="ADAL" clId="{E4BEC6B4-D458-4CE4-8963-B29A4352A5D0}" dt="2021-05-05T00:02:07.598" v="2"/>
          <ac:picMkLst>
            <pc:docMk/>
            <pc:sldMk cId="0" sldId="256"/>
            <ac:picMk id="2" creationId="{A283F8EE-F310-4AF3-BA44-852EF44DAC71}"/>
          </ac:picMkLst>
        </pc:picChg>
      </pc:sldChg>
      <pc:sldChg chg="modSp mod modNotesTx">
        <pc:chgData name="Katarzyna Mleczko" userId="11e8cbb2-8932-4b91-ab7e-d00926a2789d" providerId="ADAL" clId="{E4BEC6B4-D458-4CE4-8963-B29A4352A5D0}" dt="2021-05-05T00:08:13.747" v="82"/>
        <pc:sldMkLst>
          <pc:docMk/>
          <pc:sldMk cId="0" sldId="257"/>
        </pc:sldMkLst>
        <pc:spChg chg="mod">
          <ac:chgData name="Katarzyna Mleczko" userId="11e8cbb2-8932-4b91-ab7e-d00926a2789d" providerId="ADAL" clId="{E4BEC6B4-D458-4CE4-8963-B29A4352A5D0}" dt="2021-05-05T00:03:36.895" v="43" actId="20577"/>
          <ac:spMkLst>
            <pc:docMk/>
            <pc:sldMk cId="0" sldId="257"/>
            <ac:spMk id="152" creationId="{00000000-0000-0000-0000-000000000000}"/>
          </ac:spMkLst>
        </pc:spChg>
        <pc:spChg chg="mod">
          <ac:chgData name="Katarzyna Mleczko" userId="11e8cbb2-8932-4b91-ab7e-d00926a2789d" providerId="ADAL" clId="{E4BEC6B4-D458-4CE4-8963-B29A4352A5D0}" dt="2021-05-05T00:04:31.069" v="44"/>
          <ac:spMkLst>
            <pc:docMk/>
            <pc:sldMk cId="0" sldId="257"/>
            <ac:spMk id="153" creationId="{00000000-0000-0000-0000-000000000000}"/>
          </ac:spMkLst>
        </pc:spChg>
      </pc:sldChg>
      <pc:sldChg chg="modSp mod modNotesTx">
        <pc:chgData name="Katarzyna Mleczko" userId="11e8cbb2-8932-4b91-ab7e-d00926a2789d" providerId="ADAL" clId="{E4BEC6B4-D458-4CE4-8963-B29A4352A5D0}" dt="2021-05-05T00:09:02.889" v="88" actId="20577"/>
        <pc:sldMkLst>
          <pc:docMk/>
          <pc:sldMk cId="0" sldId="258"/>
        </pc:sldMkLst>
        <pc:spChg chg="mod">
          <ac:chgData name="Katarzyna Mleczko" userId="11e8cbb2-8932-4b91-ab7e-d00926a2789d" providerId="ADAL" clId="{E4BEC6B4-D458-4CE4-8963-B29A4352A5D0}" dt="2021-05-05T00:04:40.793" v="53" actId="20577"/>
          <ac:spMkLst>
            <pc:docMk/>
            <pc:sldMk cId="0" sldId="258"/>
            <ac:spMk id="164" creationId="{00000000-0000-0000-0000-000000000000}"/>
          </ac:spMkLst>
        </pc:spChg>
        <pc:spChg chg="mod">
          <ac:chgData name="Katarzyna Mleczko" userId="11e8cbb2-8932-4b91-ab7e-d00926a2789d" providerId="ADAL" clId="{E4BEC6B4-D458-4CE4-8963-B29A4352A5D0}" dt="2021-05-05T00:05:11.124" v="65" actId="20577"/>
          <ac:spMkLst>
            <pc:docMk/>
            <pc:sldMk cId="0" sldId="258"/>
            <ac:spMk id="165" creationId="{00000000-0000-0000-0000-000000000000}"/>
          </ac:spMkLst>
        </pc:spChg>
      </pc:sldChg>
      <pc:sldChg chg="addSp delSp modSp mod modNotesTx">
        <pc:chgData name="Katarzyna Mleczko" userId="11e8cbb2-8932-4b91-ab7e-d00926a2789d" providerId="ADAL" clId="{E4BEC6B4-D458-4CE4-8963-B29A4352A5D0}" dt="2021-05-05T00:09:27.275" v="93" actId="20577"/>
        <pc:sldMkLst>
          <pc:docMk/>
          <pc:sldMk cId="0" sldId="259"/>
        </pc:sldMkLst>
        <pc:spChg chg="mod">
          <ac:chgData name="Katarzyna Mleczko" userId="11e8cbb2-8932-4b91-ab7e-d00926a2789d" providerId="ADAL" clId="{E4BEC6B4-D458-4CE4-8963-B29A4352A5D0}" dt="2021-05-05T00:07:46.784" v="81" actId="20577"/>
          <ac:spMkLst>
            <pc:docMk/>
            <pc:sldMk cId="0" sldId="259"/>
            <ac:spMk id="172" creationId="{00000000-0000-0000-0000-000000000000}"/>
          </ac:spMkLst>
        </pc:spChg>
        <pc:spChg chg="mod">
          <ac:chgData name="Katarzyna Mleczko" userId="11e8cbb2-8932-4b91-ab7e-d00926a2789d" providerId="ADAL" clId="{E4BEC6B4-D458-4CE4-8963-B29A4352A5D0}" dt="2021-05-05T00:05:31.112" v="66"/>
          <ac:spMkLst>
            <pc:docMk/>
            <pc:sldMk cId="0" sldId="259"/>
            <ac:spMk id="174" creationId="{00000000-0000-0000-0000-000000000000}"/>
          </ac:spMkLst>
        </pc:spChg>
        <pc:picChg chg="add del">
          <ac:chgData name="Katarzyna Mleczko" userId="11e8cbb2-8932-4b91-ab7e-d00926a2789d" providerId="ADAL" clId="{E4BEC6B4-D458-4CE4-8963-B29A4352A5D0}" dt="2021-05-05T00:06:34.757" v="68" actId="22"/>
          <ac:picMkLst>
            <pc:docMk/>
            <pc:sldMk cId="0" sldId="259"/>
            <ac:picMk id="3" creationId="{9EDA4E32-5DE7-4FFC-991E-2565376F835A}"/>
          </ac:picMkLst>
        </pc:picChg>
      </pc:sldChg>
      <pc:sldChg chg="modSp mod modNotesTx">
        <pc:chgData name="Katarzyna Mleczko" userId="11e8cbb2-8932-4b91-ab7e-d00926a2789d" providerId="ADAL" clId="{E4BEC6B4-D458-4CE4-8963-B29A4352A5D0}" dt="2021-05-05T00:11:33.751" v="129"/>
        <pc:sldMkLst>
          <pc:docMk/>
          <pc:sldMk cId="0" sldId="260"/>
        </pc:sldMkLst>
        <pc:spChg chg="mod">
          <ac:chgData name="Katarzyna Mleczko" userId="11e8cbb2-8932-4b91-ab7e-d00926a2789d" providerId="ADAL" clId="{E4BEC6B4-D458-4CE4-8963-B29A4352A5D0}" dt="2021-05-05T00:10:30.570" v="123" actId="20577"/>
          <ac:spMkLst>
            <pc:docMk/>
            <pc:sldMk cId="0" sldId="260"/>
            <ac:spMk id="180" creationId="{00000000-0000-0000-0000-000000000000}"/>
          </ac:spMkLst>
        </pc:spChg>
        <pc:spChg chg="mod">
          <ac:chgData name="Katarzyna Mleczko" userId="11e8cbb2-8932-4b91-ab7e-d00926a2789d" providerId="ADAL" clId="{E4BEC6B4-D458-4CE4-8963-B29A4352A5D0}" dt="2021-05-05T00:11:20.466" v="128" actId="113"/>
          <ac:spMkLst>
            <pc:docMk/>
            <pc:sldMk cId="0" sldId="260"/>
            <ac:spMk id="181" creationId="{00000000-0000-0000-0000-000000000000}"/>
          </ac:spMkLst>
        </pc:spChg>
        <pc:spChg chg="mod">
          <ac:chgData name="Katarzyna Mleczko" userId="11e8cbb2-8932-4b91-ab7e-d00926a2789d" providerId="ADAL" clId="{E4BEC6B4-D458-4CE4-8963-B29A4352A5D0}" dt="2021-05-05T00:09:45.548" v="94"/>
          <ac:spMkLst>
            <pc:docMk/>
            <pc:sldMk cId="0" sldId="260"/>
            <ac:spMk id="183" creationId="{00000000-0000-0000-0000-000000000000}"/>
          </ac:spMkLst>
        </pc:spChg>
      </pc:sldChg>
      <pc:sldChg chg="modSp mod modNotesTx">
        <pc:chgData name="Katarzyna Mleczko" userId="11e8cbb2-8932-4b91-ab7e-d00926a2789d" providerId="ADAL" clId="{E4BEC6B4-D458-4CE4-8963-B29A4352A5D0}" dt="2021-05-05T00:13:15.032" v="175"/>
        <pc:sldMkLst>
          <pc:docMk/>
          <pc:sldMk cId="0" sldId="261"/>
        </pc:sldMkLst>
        <pc:spChg chg="mod">
          <ac:chgData name="Katarzyna Mleczko" userId="11e8cbb2-8932-4b91-ab7e-d00926a2789d" providerId="ADAL" clId="{E4BEC6B4-D458-4CE4-8963-B29A4352A5D0}" dt="2021-05-05T00:12:06.221" v="130"/>
          <ac:spMkLst>
            <pc:docMk/>
            <pc:sldMk cId="0" sldId="261"/>
            <ac:spMk id="189" creationId="{00000000-0000-0000-0000-000000000000}"/>
          </ac:spMkLst>
        </pc:spChg>
        <pc:spChg chg="mod">
          <ac:chgData name="Katarzyna Mleczko" userId="11e8cbb2-8932-4b91-ab7e-d00926a2789d" providerId="ADAL" clId="{E4BEC6B4-D458-4CE4-8963-B29A4352A5D0}" dt="2021-05-05T00:12:17.471" v="166" actId="20577"/>
          <ac:spMkLst>
            <pc:docMk/>
            <pc:sldMk cId="0" sldId="261"/>
            <ac:spMk id="190" creationId="{00000000-0000-0000-0000-000000000000}"/>
          </ac:spMkLst>
        </pc:spChg>
        <pc:spChg chg="mod">
          <ac:chgData name="Katarzyna Mleczko" userId="11e8cbb2-8932-4b91-ab7e-d00926a2789d" providerId="ADAL" clId="{E4BEC6B4-D458-4CE4-8963-B29A4352A5D0}" dt="2021-05-05T00:13:02.300" v="174" actId="6549"/>
          <ac:spMkLst>
            <pc:docMk/>
            <pc:sldMk cId="0" sldId="261"/>
            <ac:spMk id="191" creationId="{00000000-0000-0000-0000-000000000000}"/>
          </ac:spMkLst>
        </pc:spChg>
      </pc:sldChg>
      <pc:sldChg chg="addSp delSp modSp mod modNotesTx">
        <pc:chgData name="Katarzyna Mleczko" userId="11e8cbb2-8932-4b91-ab7e-d00926a2789d" providerId="ADAL" clId="{E4BEC6B4-D458-4CE4-8963-B29A4352A5D0}" dt="2021-05-05T00:14:51.224" v="189"/>
        <pc:sldMkLst>
          <pc:docMk/>
          <pc:sldMk cId="0" sldId="262"/>
        </pc:sldMkLst>
        <pc:spChg chg="add del mod">
          <ac:chgData name="Katarzyna Mleczko" userId="11e8cbb2-8932-4b91-ab7e-d00926a2789d" providerId="ADAL" clId="{E4BEC6B4-D458-4CE4-8963-B29A4352A5D0}" dt="2021-05-05T00:13:36.115" v="180" actId="478"/>
          <ac:spMkLst>
            <pc:docMk/>
            <pc:sldMk cId="0" sldId="262"/>
            <ac:spMk id="3" creationId="{DD23E2EF-3AD3-4C07-9E91-0FD59943C153}"/>
          </ac:spMkLst>
        </pc:spChg>
        <pc:spChg chg="add del mod">
          <ac:chgData name="Katarzyna Mleczko" userId="11e8cbb2-8932-4b91-ab7e-d00926a2789d" providerId="ADAL" clId="{E4BEC6B4-D458-4CE4-8963-B29A4352A5D0}" dt="2021-05-05T00:13:34.219" v="179" actId="478"/>
          <ac:spMkLst>
            <pc:docMk/>
            <pc:sldMk cId="0" sldId="262"/>
            <ac:spMk id="8" creationId="{24AF135F-DC70-401D-BF7A-99082E90F19B}"/>
          </ac:spMkLst>
        </pc:spChg>
        <pc:spChg chg="del">
          <ac:chgData name="Katarzyna Mleczko" userId="11e8cbb2-8932-4b91-ab7e-d00926a2789d" providerId="ADAL" clId="{E4BEC6B4-D458-4CE4-8963-B29A4352A5D0}" dt="2021-05-05T00:13:25.790" v="176" actId="478"/>
          <ac:spMkLst>
            <pc:docMk/>
            <pc:sldMk cId="0" sldId="262"/>
            <ac:spMk id="198" creationId="{00000000-0000-0000-0000-000000000000}"/>
          </ac:spMkLst>
        </pc:spChg>
        <pc:spChg chg="mod">
          <ac:chgData name="Katarzyna Mleczko" userId="11e8cbb2-8932-4b91-ab7e-d00926a2789d" providerId="ADAL" clId="{E4BEC6B4-D458-4CE4-8963-B29A4352A5D0}" dt="2021-05-05T00:13:58.658" v="181"/>
          <ac:spMkLst>
            <pc:docMk/>
            <pc:sldMk cId="0" sldId="262"/>
            <ac:spMk id="199" creationId="{00000000-0000-0000-0000-000000000000}"/>
          </ac:spMkLst>
        </pc:spChg>
        <pc:spChg chg="mod">
          <ac:chgData name="Katarzyna Mleczko" userId="11e8cbb2-8932-4b91-ab7e-d00926a2789d" providerId="ADAL" clId="{E4BEC6B4-D458-4CE4-8963-B29A4352A5D0}" dt="2021-05-05T00:14:39.231" v="188" actId="113"/>
          <ac:spMkLst>
            <pc:docMk/>
            <pc:sldMk cId="0" sldId="262"/>
            <ac:spMk id="200" creationId="{00000000-0000-0000-0000-000000000000}"/>
          </ac:spMkLst>
        </pc:spChg>
      </pc:sldChg>
      <pc:sldChg chg="addSp delSp modSp mod modNotesTx">
        <pc:chgData name="Katarzyna Mleczko" userId="11e8cbb2-8932-4b91-ab7e-d00926a2789d" providerId="ADAL" clId="{E4BEC6B4-D458-4CE4-8963-B29A4352A5D0}" dt="2021-05-05T00:15:55.304" v="228"/>
        <pc:sldMkLst>
          <pc:docMk/>
          <pc:sldMk cId="0" sldId="263"/>
        </pc:sldMkLst>
        <pc:spChg chg="add del mod">
          <ac:chgData name="Katarzyna Mleczko" userId="11e8cbb2-8932-4b91-ab7e-d00926a2789d" providerId="ADAL" clId="{E4BEC6B4-D458-4CE4-8963-B29A4352A5D0}" dt="2021-05-05T00:15:07.990" v="192" actId="478"/>
          <ac:spMkLst>
            <pc:docMk/>
            <pc:sldMk cId="0" sldId="263"/>
            <ac:spMk id="3" creationId="{2C34C09C-F81D-47E8-ADEA-7588113FCB8F}"/>
          </ac:spMkLst>
        </pc:spChg>
        <pc:spChg chg="add mod">
          <ac:chgData name="Katarzyna Mleczko" userId="11e8cbb2-8932-4b91-ab7e-d00926a2789d" providerId="ADAL" clId="{E4BEC6B4-D458-4CE4-8963-B29A4352A5D0}" dt="2021-05-05T00:15:03.263" v="191"/>
          <ac:spMkLst>
            <pc:docMk/>
            <pc:sldMk cId="0" sldId="263"/>
            <ac:spMk id="8" creationId="{C3900B0F-1217-4C74-815B-2F50370898C1}"/>
          </ac:spMkLst>
        </pc:spChg>
        <pc:spChg chg="del">
          <ac:chgData name="Katarzyna Mleczko" userId="11e8cbb2-8932-4b91-ab7e-d00926a2789d" providerId="ADAL" clId="{E4BEC6B4-D458-4CE4-8963-B29A4352A5D0}" dt="2021-05-05T00:15:02.615" v="190" actId="478"/>
          <ac:spMkLst>
            <pc:docMk/>
            <pc:sldMk cId="0" sldId="263"/>
            <ac:spMk id="207" creationId="{00000000-0000-0000-0000-000000000000}"/>
          </ac:spMkLst>
        </pc:spChg>
        <pc:spChg chg="mod">
          <ac:chgData name="Katarzyna Mleczko" userId="11e8cbb2-8932-4b91-ab7e-d00926a2789d" providerId="ADAL" clId="{E4BEC6B4-D458-4CE4-8963-B29A4352A5D0}" dt="2021-05-05T00:15:17.922" v="222" actId="20577"/>
          <ac:spMkLst>
            <pc:docMk/>
            <pc:sldMk cId="0" sldId="263"/>
            <ac:spMk id="208" creationId="{00000000-0000-0000-0000-000000000000}"/>
          </ac:spMkLst>
        </pc:spChg>
        <pc:spChg chg="mod">
          <ac:chgData name="Katarzyna Mleczko" userId="11e8cbb2-8932-4b91-ab7e-d00926a2789d" providerId="ADAL" clId="{E4BEC6B4-D458-4CE4-8963-B29A4352A5D0}" dt="2021-05-05T00:15:49.771" v="227" actId="113"/>
          <ac:spMkLst>
            <pc:docMk/>
            <pc:sldMk cId="0" sldId="263"/>
            <ac:spMk id="209" creationId="{00000000-0000-0000-0000-000000000000}"/>
          </ac:spMkLst>
        </pc:spChg>
      </pc:sldChg>
      <pc:sldChg chg="addSp delSp modSp mod modNotesTx">
        <pc:chgData name="Katarzyna Mleczko" userId="11e8cbb2-8932-4b91-ab7e-d00926a2789d" providerId="ADAL" clId="{E4BEC6B4-D458-4CE4-8963-B29A4352A5D0}" dt="2021-05-05T00:17:07.522" v="269"/>
        <pc:sldMkLst>
          <pc:docMk/>
          <pc:sldMk cId="0" sldId="264"/>
        </pc:sldMkLst>
        <pc:spChg chg="add del mod">
          <ac:chgData name="Katarzyna Mleczko" userId="11e8cbb2-8932-4b91-ab7e-d00926a2789d" providerId="ADAL" clId="{E4BEC6B4-D458-4CE4-8963-B29A4352A5D0}" dt="2021-05-05T00:16:07.083" v="230" actId="478"/>
          <ac:spMkLst>
            <pc:docMk/>
            <pc:sldMk cId="0" sldId="264"/>
            <ac:spMk id="3" creationId="{1DFA8AF8-562E-4876-9235-49EFD035E692}"/>
          </ac:spMkLst>
        </pc:spChg>
        <pc:spChg chg="add mod">
          <ac:chgData name="Katarzyna Mleczko" userId="11e8cbb2-8932-4b91-ab7e-d00926a2789d" providerId="ADAL" clId="{E4BEC6B4-D458-4CE4-8963-B29A4352A5D0}" dt="2021-05-05T00:16:09.727" v="231"/>
          <ac:spMkLst>
            <pc:docMk/>
            <pc:sldMk cId="0" sldId="264"/>
            <ac:spMk id="8" creationId="{243C2AAB-FFA0-47A0-9B86-02AC9D817876}"/>
          </ac:spMkLst>
        </pc:spChg>
        <pc:spChg chg="del">
          <ac:chgData name="Katarzyna Mleczko" userId="11e8cbb2-8932-4b91-ab7e-d00926a2789d" providerId="ADAL" clId="{E4BEC6B4-D458-4CE4-8963-B29A4352A5D0}" dt="2021-05-05T00:16:02.188" v="229" actId="478"/>
          <ac:spMkLst>
            <pc:docMk/>
            <pc:sldMk cId="0" sldId="264"/>
            <ac:spMk id="216" creationId="{00000000-0000-0000-0000-000000000000}"/>
          </ac:spMkLst>
        </pc:spChg>
        <pc:spChg chg="mod">
          <ac:chgData name="Katarzyna Mleczko" userId="11e8cbb2-8932-4b91-ab7e-d00926a2789d" providerId="ADAL" clId="{E4BEC6B4-D458-4CE4-8963-B29A4352A5D0}" dt="2021-05-05T00:16:26.283" v="263" actId="1076"/>
          <ac:spMkLst>
            <pc:docMk/>
            <pc:sldMk cId="0" sldId="264"/>
            <ac:spMk id="217" creationId="{00000000-0000-0000-0000-000000000000}"/>
          </ac:spMkLst>
        </pc:spChg>
        <pc:spChg chg="mod">
          <ac:chgData name="Katarzyna Mleczko" userId="11e8cbb2-8932-4b91-ab7e-d00926a2789d" providerId="ADAL" clId="{E4BEC6B4-D458-4CE4-8963-B29A4352A5D0}" dt="2021-05-05T00:16:59.853" v="268" actId="113"/>
          <ac:spMkLst>
            <pc:docMk/>
            <pc:sldMk cId="0" sldId="264"/>
            <ac:spMk id="218" creationId="{00000000-0000-0000-0000-000000000000}"/>
          </ac:spMkLst>
        </pc:spChg>
      </pc:sldChg>
      <pc:sldChg chg="modSp mod modNotesTx">
        <pc:chgData name="Katarzyna Mleczko" userId="11e8cbb2-8932-4b91-ab7e-d00926a2789d" providerId="ADAL" clId="{E4BEC6B4-D458-4CE4-8963-B29A4352A5D0}" dt="2021-05-05T00:18:44.963" v="277"/>
        <pc:sldMkLst>
          <pc:docMk/>
          <pc:sldMk cId="0" sldId="265"/>
        </pc:sldMkLst>
        <pc:spChg chg="mod">
          <ac:chgData name="Katarzyna Mleczko" userId="11e8cbb2-8932-4b91-ab7e-d00926a2789d" providerId="ADAL" clId="{E4BEC6B4-D458-4CE4-8963-B29A4352A5D0}" dt="2021-05-05T00:18:02.212" v="270"/>
          <ac:spMkLst>
            <pc:docMk/>
            <pc:sldMk cId="0" sldId="265"/>
            <ac:spMk id="225" creationId="{00000000-0000-0000-0000-000000000000}"/>
          </ac:spMkLst>
        </pc:spChg>
        <pc:spChg chg="mod">
          <ac:chgData name="Katarzyna Mleczko" userId="11e8cbb2-8932-4b91-ab7e-d00926a2789d" providerId="ADAL" clId="{E4BEC6B4-D458-4CE4-8963-B29A4352A5D0}" dt="2021-05-05T00:18:30.804" v="276" actId="113"/>
          <ac:spMkLst>
            <pc:docMk/>
            <pc:sldMk cId="0" sldId="265"/>
            <ac:spMk id="226" creationId="{00000000-0000-0000-0000-000000000000}"/>
          </ac:spMkLst>
        </pc:spChg>
      </pc:sldChg>
      <pc:sldChg chg="modSp mod modNotesTx">
        <pc:chgData name="Katarzyna Mleczko" userId="11e8cbb2-8932-4b91-ab7e-d00926a2789d" providerId="ADAL" clId="{E4BEC6B4-D458-4CE4-8963-B29A4352A5D0}" dt="2021-05-05T00:19:14.197" v="279"/>
        <pc:sldMkLst>
          <pc:docMk/>
          <pc:sldMk cId="0" sldId="266"/>
        </pc:sldMkLst>
        <pc:spChg chg="mod">
          <ac:chgData name="Katarzyna Mleczko" userId="11e8cbb2-8932-4b91-ab7e-d00926a2789d" providerId="ADAL" clId="{E4BEC6B4-D458-4CE4-8963-B29A4352A5D0}" dt="2021-05-05T00:19:03.130" v="278"/>
          <ac:spMkLst>
            <pc:docMk/>
            <pc:sldMk cId="0" sldId="266"/>
            <ac:spMk id="233" creationId="{00000000-0000-0000-0000-000000000000}"/>
          </ac:spMkLst>
        </pc:spChg>
      </pc:sldChg>
      <pc:sldChg chg="modSp mod modNotesTx">
        <pc:chgData name="Katarzyna Mleczko" userId="11e8cbb2-8932-4b91-ab7e-d00926a2789d" providerId="ADAL" clId="{E4BEC6B4-D458-4CE4-8963-B29A4352A5D0}" dt="2021-05-05T00:21:18.944" v="286"/>
        <pc:sldMkLst>
          <pc:docMk/>
          <pc:sldMk cId="0" sldId="267"/>
        </pc:sldMkLst>
        <pc:spChg chg="mod">
          <ac:chgData name="Katarzyna Mleczko" userId="11e8cbb2-8932-4b91-ab7e-d00926a2789d" providerId="ADAL" clId="{E4BEC6B4-D458-4CE4-8963-B29A4352A5D0}" dt="2021-05-05T00:21:02.567" v="285" actId="113"/>
          <ac:spMkLst>
            <pc:docMk/>
            <pc:sldMk cId="0" sldId="267"/>
            <ac:spMk id="241" creationId="{00000000-0000-0000-0000-000000000000}"/>
          </ac:spMkLst>
        </pc:spChg>
        <pc:spChg chg="mod">
          <ac:chgData name="Katarzyna Mleczko" userId="11e8cbb2-8932-4b91-ab7e-d00926a2789d" providerId="ADAL" clId="{E4BEC6B4-D458-4CE4-8963-B29A4352A5D0}" dt="2021-05-05T00:19:44.320" v="283" actId="1076"/>
          <ac:spMkLst>
            <pc:docMk/>
            <pc:sldMk cId="0" sldId="267"/>
            <ac:spMk id="242" creationId="{00000000-0000-0000-0000-000000000000}"/>
          </ac:spMkLst>
        </pc:spChg>
      </pc:sldChg>
      <pc:sldChg chg="modSp mod modNotesTx">
        <pc:chgData name="Katarzyna Mleczko" userId="11e8cbb2-8932-4b91-ab7e-d00926a2789d" providerId="ADAL" clId="{E4BEC6B4-D458-4CE4-8963-B29A4352A5D0}" dt="2021-05-05T00:24:56.534" v="321"/>
        <pc:sldMkLst>
          <pc:docMk/>
          <pc:sldMk cId="0" sldId="268"/>
        </pc:sldMkLst>
        <pc:spChg chg="mod">
          <ac:chgData name="Katarzyna Mleczko" userId="11e8cbb2-8932-4b91-ab7e-d00926a2789d" providerId="ADAL" clId="{E4BEC6B4-D458-4CE4-8963-B29A4352A5D0}" dt="2021-05-05T00:24:39.174" v="320" actId="113"/>
          <ac:spMkLst>
            <pc:docMk/>
            <pc:sldMk cId="0" sldId="268"/>
            <ac:spMk id="248" creationId="{00000000-0000-0000-0000-000000000000}"/>
          </ac:spMkLst>
        </pc:spChg>
      </pc:sldChg>
      <pc:sldChg chg="modNotesTx">
        <pc:chgData name="Katarzyna Mleczko" userId="11e8cbb2-8932-4b91-ab7e-d00926a2789d" providerId="ADAL" clId="{E4BEC6B4-D458-4CE4-8963-B29A4352A5D0}" dt="2021-05-05T00:25:29.067" v="322"/>
        <pc:sldMkLst>
          <pc:docMk/>
          <pc:sldMk cId="0" sldId="269"/>
        </pc:sldMkLst>
      </pc:sldChg>
      <pc:sldChg chg="modNotesTx">
        <pc:chgData name="Katarzyna Mleczko" userId="11e8cbb2-8932-4b91-ab7e-d00926a2789d" providerId="ADAL" clId="{E4BEC6B4-D458-4CE4-8963-B29A4352A5D0}" dt="2021-05-05T00:25:57.484" v="323"/>
        <pc:sldMkLst>
          <pc:docMk/>
          <pc:sldMk cId="0" sldId="270"/>
        </pc:sldMkLst>
      </pc:sldChg>
      <pc:sldChg chg="modSp mod modNotesTx">
        <pc:chgData name="Katarzyna Mleczko" userId="11e8cbb2-8932-4b91-ab7e-d00926a2789d" providerId="ADAL" clId="{E4BEC6B4-D458-4CE4-8963-B29A4352A5D0}" dt="2021-05-05T00:26:54.875" v="326"/>
        <pc:sldMkLst>
          <pc:docMk/>
          <pc:sldMk cId="0" sldId="271"/>
        </pc:sldMkLst>
        <pc:spChg chg="mod">
          <ac:chgData name="Katarzyna Mleczko" userId="11e8cbb2-8932-4b91-ab7e-d00926a2789d" providerId="ADAL" clId="{E4BEC6B4-D458-4CE4-8963-B29A4352A5D0}" dt="2021-05-05T00:26:38.204" v="325"/>
          <ac:spMkLst>
            <pc:docMk/>
            <pc:sldMk cId="0" sldId="271"/>
            <ac:spMk id="279" creationId="{00000000-0000-0000-0000-000000000000}"/>
          </ac:spMkLst>
        </pc:spChg>
        <pc:spChg chg="mod">
          <ac:chgData name="Katarzyna Mleczko" userId="11e8cbb2-8932-4b91-ab7e-d00926a2789d" providerId="ADAL" clId="{E4BEC6B4-D458-4CE4-8963-B29A4352A5D0}" dt="2021-05-05T00:26:18.309" v="324"/>
          <ac:spMkLst>
            <pc:docMk/>
            <pc:sldMk cId="0" sldId="271"/>
            <ac:spMk id="281" creationId="{00000000-0000-0000-0000-000000000000}"/>
          </ac:spMkLst>
        </pc:spChg>
      </pc:sldChg>
      <pc:sldChg chg="modSp mod modNotesTx">
        <pc:chgData name="Katarzyna Mleczko" userId="11e8cbb2-8932-4b91-ab7e-d00926a2789d" providerId="ADAL" clId="{E4BEC6B4-D458-4CE4-8963-B29A4352A5D0}" dt="2021-05-05T00:28:47.107" v="332"/>
        <pc:sldMkLst>
          <pc:docMk/>
          <pc:sldMk cId="0" sldId="272"/>
        </pc:sldMkLst>
        <pc:spChg chg="mod">
          <ac:chgData name="Katarzyna Mleczko" userId="11e8cbb2-8932-4b91-ab7e-d00926a2789d" providerId="ADAL" clId="{E4BEC6B4-D458-4CE4-8963-B29A4352A5D0}" dt="2021-05-05T00:27:34.858" v="330" actId="1076"/>
          <ac:spMkLst>
            <pc:docMk/>
            <pc:sldMk cId="0" sldId="272"/>
            <ac:spMk id="287" creationId="{00000000-0000-0000-0000-000000000000}"/>
          </ac:spMkLst>
        </pc:spChg>
        <pc:spChg chg="mod">
          <ac:chgData name="Katarzyna Mleczko" userId="11e8cbb2-8932-4b91-ab7e-d00926a2789d" providerId="ADAL" clId="{E4BEC6B4-D458-4CE4-8963-B29A4352A5D0}" dt="2021-05-05T00:28:31.040" v="331"/>
          <ac:spMkLst>
            <pc:docMk/>
            <pc:sldMk cId="0" sldId="272"/>
            <ac:spMk id="288" creationId="{00000000-0000-0000-0000-000000000000}"/>
          </ac:spMkLst>
        </pc:spChg>
      </pc:sldChg>
      <pc:sldChg chg="modSp mod modNotesTx">
        <pc:chgData name="Katarzyna Mleczko" userId="11e8cbb2-8932-4b91-ab7e-d00926a2789d" providerId="ADAL" clId="{E4BEC6B4-D458-4CE4-8963-B29A4352A5D0}" dt="2021-05-05T00:30:43.124" v="341"/>
        <pc:sldMkLst>
          <pc:docMk/>
          <pc:sldMk cId="0" sldId="273"/>
        </pc:sldMkLst>
        <pc:spChg chg="mod">
          <ac:chgData name="Katarzyna Mleczko" userId="11e8cbb2-8932-4b91-ab7e-d00926a2789d" providerId="ADAL" clId="{E4BEC6B4-D458-4CE4-8963-B29A4352A5D0}" dt="2021-05-05T00:30:24.301" v="340" actId="20577"/>
          <ac:spMkLst>
            <pc:docMk/>
            <pc:sldMk cId="0" sldId="273"/>
            <ac:spMk id="294" creationId="{00000000-0000-0000-0000-000000000000}"/>
          </ac:spMkLst>
        </pc:spChg>
      </pc:sldChg>
      <pc:sldChg chg="modNotesTx">
        <pc:chgData name="Katarzyna Mleczko" userId="11e8cbb2-8932-4b91-ab7e-d00926a2789d" providerId="ADAL" clId="{E4BEC6B4-D458-4CE4-8963-B29A4352A5D0}" dt="2021-05-05T00:31:18.921" v="344"/>
        <pc:sldMkLst>
          <pc:docMk/>
          <pc:sldMk cId="0" sldId="274"/>
        </pc:sldMkLst>
      </pc:sldChg>
      <pc:sldChg chg="modNotesTx">
        <pc:chgData name="Katarzyna Mleczko" userId="11e8cbb2-8932-4b91-ab7e-d00926a2789d" providerId="ADAL" clId="{E4BEC6B4-D458-4CE4-8963-B29A4352A5D0}" dt="2021-05-05T00:31:58.916" v="345"/>
        <pc:sldMkLst>
          <pc:docMk/>
          <pc:sldMk cId="0" sldId="275"/>
        </pc:sldMkLst>
      </pc:sldChg>
      <pc:sldChg chg="modSp mod">
        <pc:chgData name="Katarzyna Mleczko" userId="11e8cbb2-8932-4b91-ab7e-d00926a2789d" providerId="ADAL" clId="{E4BEC6B4-D458-4CE4-8963-B29A4352A5D0}" dt="2021-05-05T00:32:27.743" v="355"/>
        <pc:sldMkLst>
          <pc:docMk/>
          <pc:sldMk cId="0" sldId="276"/>
        </pc:sldMkLst>
        <pc:spChg chg="mod">
          <ac:chgData name="Katarzyna Mleczko" userId="11e8cbb2-8932-4b91-ab7e-d00926a2789d" providerId="ADAL" clId="{E4BEC6B4-D458-4CE4-8963-B29A4352A5D0}" dt="2021-05-05T00:32:15.221" v="354" actId="20577"/>
          <ac:spMkLst>
            <pc:docMk/>
            <pc:sldMk cId="0" sldId="276"/>
            <ac:spMk id="321" creationId="{00000000-0000-0000-0000-000000000000}"/>
          </ac:spMkLst>
        </pc:spChg>
        <pc:spChg chg="mod">
          <ac:chgData name="Katarzyna Mleczko" userId="11e8cbb2-8932-4b91-ab7e-d00926a2789d" providerId="ADAL" clId="{E4BEC6B4-D458-4CE4-8963-B29A4352A5D0}" dt="2021-05-05T00:32:27.743" v="355"/>
          <ac:spMkLst>
            <pc:docMk/>
            <pc:sldMk cId="0" sldId="276"/>
            <ac:spMk id="322" creationId="{00000000-0000-0000-0000-000000000000}"/>
          </ac:spMkLst>
        </pc:spChg>
      </pc:sldChg>
      <pc:sldChg chg="modSp mod modNotesTx">
        <pc:chgData name="Katarzyna Mleczko" userId="11e8cbb2-8932-4b91-ab7e-d00926a2789d" providerId="ADAL" clId="{E4BEC6B4-D458-4CE4-8963-B29A4352A5D0}" dt="2021-05-05T00:33:24.553" v="359"/>
        <pc:sldMkLst>
          <pc:docMk/>
          <pc:sldMk cId="0" sldId="277"/>
        </pc:sldMkLst>
        <pc:spChg chg="mod">
          <ac:chgData name="Katarzyna Mleczko" userId="11e8cbb2-8932-4b91-ab7e-d00926a2789d" providerId="ADAL" clId="{E4BEC6B4-D458-4CE4-8963-B29A4352A5D0}" dt="2021-05-05T00:32:47.596" v="356"/>
          <ac:spMkLst>
            <pc:docMk/>
            <pc:sldMk cId="0" sldId="277"/>
            <ac:spMk id="330" creationId="{00000000-0000-0000-0000-000000000000}"/>
          </ac:spMkLst>
        </pc:spChg>
        <pc:spChg chg="mod">
          <ac:chgData name="Katarzyna Mleczko" userId="11e8cbb2-8932-4b91-ab7e-d00926a2789d" providerId="ADAL" clId="{E4BEC6B4-D458-4CE4-8963-B29A4352A5D0}" dt="2021-05-05T00:33:12.825" v="358" actId="2710"/>
          <ac:spMkLst>
            <pc:docMk/>
            <pc:sldMk cId="0" sldId="277"/>
            <ac:spMk id="331" creationId="{00000000-0000-0000-0000-000000000000}"/>
          </ac:spMkLst>
        </pc:spChg>
      </pc:sldChg>
      <pc:sldChg chg="modSp mod modNotesTx">
        <pc:chgData name="Katarzyna Mleczko" userId="11e8cbb2-8932-4b91-ab7e-d00926a2789d" providerId="ADAL" clId="{E4BEC6B4-D458-4CE4-8963-B29A4352A5D0}" dt="2021-05-05T00:36:36.722" v="432"/>
        <pc:sldMkLst>
          <pc:docMk/>
          <pc:sldMk cId="0" sldId="278"/>
        </pc:sldMkLst>
        <pc:spChg chg="mod">
          <ac:chgData name="Katarzyna Mleczko" userId="11e8cbb2-8932-4b91-ab7e-d00926a2789d" providerId="ADAL" clId="{E4BEC6B4-D458-4CE4-8963-B29A4352A5D0}" dt="2021-05-05T00:33:33.898" v="370" actId="20577"/>
          <ac:spMkLst>
            <pc:docMk/>
            <pc:sldMk cId="0" sldId="278"/>
            <ac:spMk id="338" creationId="{00000000-0000-0000-0000-000000000000}"/>
          </ac:spMkLst>
        </pc:spChg>
        <pc:spChg chg="mod">
          <ac:chgData name="Katarzyna Mleczko" userId="11e8cbb2-8932-4b91-ab7e-d00926a2789d" providerId="ADAL" clId="{E4BEC6B4-D458-4CE4-8963-B29A4352A5D0}" dt="2021-05-05T00:36:09.283" v="431" actId="20577"/>
          <ac:spMkLst>
            <pc:docMk/>
            <pc:sldMk cId="0" sldId="278"/>
            <ac:spMk id="339" creationId="{00000000-0000-0000-0000-000000000000}"/>
          </ac:spMkLst>
        </pc:spChg>
      </pc:sldChg>
      <pc:sldChg chg="modSp mod modNotesTx">
        <pc:chgData name="Katarzyna Mleczko" userId="11e8cbb2-8932-4b91-ab7e-d00926a2789d" providerId="ADAL" clId="{E4BEC6B4-D458-4CE4-8963-B29A4352A5D0}" dt="2021-05-05T00:37:01.774" v="447" actId="20577"/>
        <pc:sldMkLst>
          <pc:docMk/>
          <pc:sldMk cId="0" sldId="279"/>
        </pc:sldMkLst>
        <pc:spChg chg="mod">
          <ac:chgData name="Katarzyna Mleczko" userId="11e8cbb2-8932-4b91-ab7e-d00926a2789d" providerId="ADAL" clId="{E4BEC6B4-D458-4CE4-8963-B29A4352A5D0}" dt="2021-05-05T00:36:57.738" v="444"/>
          <ac:spMkLst>
            <pc:docMk/>
            <pc:sldMk cId="0" sldId="279"/>
            <ac:spMk id="346" creationId="{00000000-0000-0000-0000-000000000000}"/>
          </ac:spMkLst>
        </pc:spChg>
      </pc:sldChg>
      <pc:sldChg chg="modSp mod modNotesTx">
        <pc:chgData name="Katarzyna Mleczko" userId="11e8cbb2-8932-4b91-ab7e-d00926a2789d" providerId="ADAL" clId="{E4BEC6B4-D458-4CE4-8963-B29A4352A5D0}" dt="2021-05-05T00:37:49.875" v="465"/>
        <pc:sldMkLst>
          <pc:docMk/>
          <pc:sldMk cId="0" sldId="280"/>
        </pc:sldMkLst>
        <pc:spChg chg="mod">
          <ac:chgData name="Katarzyna Mleczko" userId="11e8cbb2-8932-4b91-ab7e-d00926a2789d" providerId="ADAL" clId="{E4BEC6B4-D458-4CE4-8963-B29A4352A5D0}" dt="2021-05-05T00:37:36.931" v="464" actId="20577"/>
          <ac:spMkLst>
            <pc:docMk/>
            <pc:sldMk cId="0" sldId="280"/>
            <ac:spMk id="354" creationId="{00000000-0000-0000-0000-000000000000}"/>
          </ac:spMkLst>
        </pc:spChg>
      </pc:sldChg>
      <pc:sldChg chg="modSp mod modNotesTx">
        <pc:chgData name="Katarzyna Mleczko" userId="11e8cbb2-8932-4b91-ab7e-d00926a2789d" providerId="ADAL" clId="{E4BEC6B4-D458-4CE4-8963-B29A4352A5D0}" dt="2021-05-05T00:38:27.615" v="479" actId="14100"/>
        <pc:sldMkLst>
          <pc:docMk/>
          <pc:sldMk cId="0" sldId="281"/>
        </pc:sldMkLst>
        <pc:spChg chg="mod">
          <ac:chgData name="Katarzyna Mleczko" userId="11e8cbb2-8932-4b91-ab7e-d00926a2789d" providerId="ADAL" clId="{E4BEC6B4-D458-4CE4-8963-B29A4352A5D0}" dt="2021-05-05T00:38:07.122" v="466"/>
          <ac:spMkLst>
            <pc:docMk/>
            <pc:sldMk cId="0" sldId="281"/>
            <ac:spMk id="363" creationId="{00000000-0000-0000-0000-000000000000}"/>
          </ac:spMkLst>
        </pc:spChg>
        <pc:spChg chg="mod">
          <ac:chgData name="Katarzyna Mleczko" userId="11e8cbb2-8932-4b91-ab7e-d00926a2789d" providerId="ADAL" clId="{E4BEC6B4-D458-4CE4-8963-B29A4352A5D0}" dt="2021-05-05T00:38:27.615" v="479" actId="14100"/>
          <ac:spMkLst>
            <pc:docMk/>
            <pc:sldMk cId="0" sldId="281"/>
            <ac:spMk id="364" creationId="{00000000-0000-0000-0000-000000000000}"/>
          </ac:spMkLst>
        </pc:spChg>
      </pc:sldChg>
      <pc:sldChg chg="modSp mod modNotesTx">
        <pc:chgData name="Katarzyna Mleczko" userId="11e8cbb2-8932-4b91-ab7e-d00926a2789d" providerId="ADAL" clId="{E4BEC6B4-D458-4CE4-8963-B29A4352A5D0}" dt="2021-05-05T00:39:03.607" v="501"/>
        <pc:sldMkLst>
          <pc:docMk/>
          <pc:sldMk cId="0" sldId="282"/>
        </pc:sldMkLst>
        <pc:spChg chg="mod">
          <ac:chgData name="Katarzyna Mleczko" userId="11e8cbb2-8932-4b91-ab7e-d00926a2789d" providerId="ADAL" clId="{E4BEC6B4-D458-4CE4-8963-B29A4352A5D0}" dt="2021-05-05T00:38:50.744" v="500"/>
          <ac:spMkLst>
            <pc:docMk/>
            <pc:sldMk cId="0" sldId="282"/>
            <ac:spMk id="372" creationId="{00000000-0000-0000-0000-000000000000}"/>
          </ac:spMkLst>
        </pc:spChg>
      </pc:sldChg>
      <pc:sldChg chg="modSp del mod modNotesTx">
        <pc:chgData name="Katarzyna Mleczko" userId="11e8cbb2-8932-4b91-ab7e-d00926a2789d" providerId="ADAL" clId="{E4BEC6B4-D458-4CE4-8963-B29A4352A5D0}" dt="2021-05-05T00:40:16.961" v="526" actId="47"/>
        <pc:sldMkLst>
          <pc:docMk/>
          <pc:sldMk cId="0" sldId="283"/>
        </pc:sldMkLst>
        <pc:spChg chg="mod">
          <ac:chgData name="Katarzyna Mleczko" userId="11e8cbb2-8932-4b91-ab7e-d00926a2789d" providerId="ADAL" clId="{E4BEC6B4-D458-4CE4-8963-B29A4352A5D0}" dt="2021-05-05T00:39:48.859" v="513"/>
          <ac:spMkLst>
            <pc:docMk/>
            <pc:sldMk cId="0" sldId="283"/>
            <ac:spMk id="380" creationId="{00000000-0000-0000-0000-000000000000}"/>
          </ac:spMkLst>
        </pc:spChg>
      </pc:sldChg>
      <pc:sldChg chg="modSp mod modNotesTx">
        <pc:chgData name="Katarzyna Mleczko" userId="11e8cbb2-8932-4b91-ab7e-d00926a2789d" providerId="ADAL" clId="{E4BEC6B4-D458-4CE4-8963-B29A4352A5D0}" dt="2021-05-05T00:40:50.731" v="529"/>
        <pc:sldMkLst>
          <pc:docMk/>
          <pc:sldMk cId="0" sldId="284"/>
        </pc:sldMkLst>
        <pc:spChg chg="mod">
          <ac:chgData name="Katarzyna Mleczko" userId="11e8cbb2-8932-4b91-ab7e-d00926a2789d" providerId="ADAL" clId="{E4BEC6B4-D458-4CE4-8963-B29A4352A5D0}" dt="2021-05-05T00:40:36.707" v="528" actId="6549"/>
          <ac:spMkLst>
            <pc:docMk/>
            <pc:sldMk cId="0" sldId="284"/>
            <ac:spMk id="390" creationId="{00000000-0000-0000-0000-000000000000}"/>
          </ac:spMkLst>
        </pc:spChg>
      </pc:sldChg>
      <pc:sldChg chg="modSp mod modNotesTx">
        <pc:chgData name="Katarzyna Mleczko" userId="11e8cbb2-8932-4b91-ab7e-d00926a2789d" providerId="ADAL" clId="{E4BEC6B4-D458-4CE4-8963-B29A4352A5D0}" dt="2021-05-05T00:41:59.978" v="535"/>
        <pc:sldMkLst>
          <pc:docMk/>
          <pc:sldMk cId="0" sldId="285"/>
        </pc:sldMkLst>
        <pc:spChg chg="mod">
          <ac:chgData name="Katarzyna Mleczko" userId="11e8cbb2-8932-4b91-ab7e-d00926a2789d" providerId="ADAL" clId="{E4BEC6B4-D458-4CE4-8963-B29A4352A5D0}" dt="2021-05-05T00:41:08.563" v="530"/>
          <ac:spMkLst>
            <pc:docMk/>
            <pc:sldMk cId="0" sldId="285"/>
            <ac:spMk id="400" creationId="{00000000-0000-0000-0000-000000000000}"/>
          </ac:spMkLst>
        </pc:spChg>
        <pc:spChg chg="mod">
          <ac:chgData name="Katarzyna Mleczko" userId="11e8cbb2-8932-4b91-ab7e-d00926a2789d" providerId="ADAL" clId="{E4BEC6B4-D458-4CE4-8963-B29A4352A5D0}" dt="2021-05-05T00:41:42.562" v="534" actId="1076"/>
          <ac:spMkLst>
            <pc:docMk/>
            <pc:sldMk cId="0" sldId="285"/>
            <ac:spMk id="401" creationId="{00000000-0000-0000-0000-000000000000}"/>
          </ac:spMkLst>
        </pc:spChg>
      </pc:sldChg>
      <pc:sldChg chg="modSp mod modNotesTx">
        <pc:chgData name="Katarzyna Mleczko" userId="11e8cbb2-8932-4b91-ab7e-d00926a2789d" providerId="ADAL" clId="{E4BEC6B4-D458-4CE4-8963-B29A4352A5D0}" dt="2021-05-05T00:43:24.735" v="557"/>
        <pc:sldMkLst>
          <pc:docMk/>
          <pc:sldMk cId="0" sldId="286"/>
        </pc:sldMkLst>
        <pc:spChg chg="mod">
          <ac:chgData name="Katarzyna Mleczko" userId="11e8cbb2-8932-4b91-ab7e-d00926a2789d" providerId="ADAL" clId="{E4BEC6B4-D458-4CE4-8963-B29A4352A5D0}" dt="2021-05-05T00:43:09.682" v="556" actId="207"/>
          <ac:spMkLst>
            <pc:docMk/>
            <pc:sldMk cId="0" sldId="286"/>
            <ac:spMk id="408" creationId="{00000000-0000-0000-0000-000000000000}"/>
          </ac:spMkLst>
        </pc:spChg>
        <pc:spChg chg="mod">
          <ac:chgData name="Katarzyna Mleczko" userId="11e8cbb2-8932-4b91-ab7e-d00926a2789d" providerId="ADAL" clId="{E4BEC6B4-D458-4CE4-8963-B29A4352A5D0}" dt="2021-05-05T00:42:57.365" v="542" actId="1076"/>
          <ac:spMkLst>
            <pc:docMk/>
            <pc:sldMk cId="0" sldId="286"/>
            <ac:spMk id="409" creationId="{00000000-0000-0000-0000-000000000000}"/>
          </ac:spMkLst>
        </pc:spChg>
      </pc:sldChg>
      <pc:sldChg chg="modSp mod modNotesTx">
        <pc:chgData name="Katarzyna Mleczko" userId="11e8cbb2-8932-4b91-ab7e-d00926a2789d" providerId="ADAL" clId="{E4BEC6B4-D458-4CE4-8963-B29A4352A5D0}" dt="2021-05-05T00:44:09.705" v="570"/>
        <pc:sldMkLst>
          <pc:docMk/>
          <pc:sldMk cId="0" sldId="287"/>
        </pc:sldMkLst>
        <pc:spChg chg="mod">
          <ac:chgData name="Katarzyna Mleczko" userId="11e8cbb2-8932-4b91-ab7e-d00926a2789d" providerId="ADAL" clId="{E4BEC6B4-D458-4CE4-8963-B29A4352A5D0}" dt="2021-05-05T00:43:55.827" v="569"/>
          <ac:spMkLst>
            <pc:docMk/>
            <pc:sldMk cId="0" sldId="287"/>
            <ac:spMk id="416" creationId="{00000000-0000-0000-0000-000000000000}"/>
          </ac:spMkLst>
        </pc:spChg>
      </pc:sldChg>
      <pc:sldChg chg="modSp mod modNotesTx">
        <pc:chgData name="Katarzyna Mleczko" userId="11e8cbb2-8932-4b91-ab7e-d00926a2789d" providerId="ADAL" clId="{E4BEC6B4-D458-4CE4-8963-B29A4352A5D0}" dt="2021-05-05T00:45:07.606" v="583"/>
        <pc:sldMkLst>
          <pc:docMk/>
          <pc:sldMk cId="0" sldId="288"/>
        </pc:sldMkLst>
        <pc:spChg chg="mod">
          <ac:chgData name="Katarzyna Mleczko" userId="11e8cbb2-8932-4b91-ab7e-d00926a2789d" providerId="ADAL" clId="{E4BEC6B4-D458-4CE4-8963-B29A4352A5D0}" dt="2021-05-05T00:44:56.735" v="582"/>
          <ac:spMkLst>
            <pc:docMk/>
            <pc:sldMk cId="0" sldId="288"/>
            <ac:spMk id="425" creationId="{00000000-0000-0000-0000-000000000000}"/>
          </ac:spMkLst>
        </pc:spChg>
      </pc:sldChg>
      <pc:sldChg chg="modSp mod modNotesTx">
        <pc:chgData name="Katarzyna Mleczko" userId="11e8cbb2-8932-4b91-ab7e-d00926a2789d" providerId="ADAL" clId="{E4BEC6B4-D458-4CE4-8963-B29A4352A5D0}" dt="2021-05-05T00:45:54.875" v="596"/>
        <pc:sldMkLst>
          <pc:docMk/>
          <pc:sldMk cId="0" sldId="289"/>
        </pc:sldMkLst>
        <pc:spChg chg="mod">
          <ac:chgData name="Katarzyna Mleczko" userId="11e8cbb2-8932-4b91-ab7e-d00926a2789d" providerId="ADAL" clId="{E4BEC6B4-D458-4CE4-8963-B29A4352A5D0}" dt="2021-05-05T00:45:33.954" v="595"/>
          <ac:spMkLst>
            <pc:docMk/>
            <pc:sldMk cId="0" sldId="289"/>
            <ac:spMk id="433" creationId="{00000000-0000-0000-0000-000000000000}"/>
          </ac:spMkLst>
        </pc:spChg>
      </pc:sldChg>
      <pc:sldChg chg="modSp mod modNotesTx">
        <pc:chgData name="Katarzyna Mleczko" userId="11e8cbb2-8932-4b91-ab7e-d00926a2789d" providerId="ADAL" clId="{E4BEC6B4-D458-4CE4-8963-B29A4352A5D0}" dt="2021-05-05T00:46:26.060" v="609"/>
        <pc:sldMkLst>
          <pc:docMk/>
          <pc:sldMk cId="0" sldId="290"/>
        </pc:sldMkLst>
        <pc:spChg chg="mod">
          <ac:chgData name="Katarzyna Mleczko" userId="11e8cbb2-8932-4b91-ab7e-d00926a2789d" providerId="ADAL" clId="{E4BEC6B4-D458-4CE4-8963-B29A4352A5D0}" dt="2021-05-05T00:46:15.398" v="608"/>
          <ac:spMkLst>
            <pc:docMk/>
            <pc:sldMk cId="0" sldId="290"/>
            <ac:spMk id="441" creationId="{00000000-0000-0000-0000-000000000000}"/>
          </ac:spMkLst>
        </pc:spChg>
      </pc:sldChg>
      <pc:sldChg chg="modSp mod modNotesTx">
        <pc:chgData name="Katarzyna Mleczko" userId="11e8cbb2-8932-4b91-ab7e-d00926a2789d" providerId="ADAL" clId="{E4BEC6B4-D458-4CE4-8963-B29A4352A5D0}" dt="2021-05-05T00:47:02.683" v="632"/>
        <pc:sldMkLst>
          <pc:docMk/>
          <pc:sldMk cId="0" sldId="291"/>
        </pc:sldMkLst>
        <pc:spChg chg="mod">
          <ac:chgData name="Katarzyna Mleczko" userId="11e8cbb2-8932-4b91-ab7e-d00926a2789d" providerId="ADAL" clId="{E4BEC6B4-D458-4CE4-8963-B29A4352A5D0}" dt="2021-05-05T00:46:48.478" v="631" actId="20577"/>
          <ac:spMkLst>
            <pc:docMk/>
            <pc:sldMk cId="0" sldId="291"/>
            <ac:spMk id="449" creationId="{00000000-0000-0000-0000-000000000000}"/>
          </ac:spMkLst>
        </pc:spChg>
      </pc:sldChg>
      <pc:sldChg chg="modSp mod modNotesTx">
        <pc:chgData name="Katarzyna Mleczko" userId="11e8cbb2-8932-4b91-ab7e-d00926a2789d" providerId="ADAL" clId="{E4BEC6B4-D458-4CE4-8963-B29A4352A5D0}" dt="2021-05-05T00:48:54.427" v="672"/>
        <pc:sldMkLst>
          <pc:docMk/>
          <pc:sldMk cId="0" sldId="292"/>
        </pc:sldMkLst>
        <pc:spChg chg="mod">
          <ac:chgData name="Katarzyna Mleczko" userId="11e8cbb2-8932-4b91-ab7e-d00926a2789d" providerId="ADAL" clId="{E4BEC6B4-D458-4CE4-8963-B29A4352A5D0}" dt="2021-05-05T00:47:21.076" v="668" actId="6549"/>
          <ac:spMkLst>
            <pc:docMk/>
            <pc:sldMk cId="0" sldId="292"/>
            <ac:spMk id="456" creationId="{00000000-0000-0000-0000-000000000000}"/>
          </ac:spMkLst>
        </pc:spChg>
        <pc:spChg chg="mod">
          <ac:chgData name="Katarzyna Mleczko" userId="11e8cbb2-8932-4b91-ab7e-d00926a2789d" providerId="ADAL" clId="{E4BEC6B4-D458-4CE4-8963-B29A4352A5D0}" dt="2021-05-05T00:48:24.190" v="671"/>
          <ac:spMkLst>
            <pc:docMk/>
            <pc:sldMk cId="0" sldId="292"/>
            <ac:spMk id="4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576" cy="4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1098" y="0"/>
            <a:ext cx="2944958" cy="4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606" y="4714122"/>
            <a:ext cx="5438464" cy="446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830"/>
            <a:ext cx="2946576" cy="4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1098" y="9429830"/>
            <a:ext cx="2944958" cy="4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679606" y="4714122"/>
            <a:ext cx="5438464" cy="4466511"/>
          </a:xfrm>
          <a:prstGeom prst="rect">
            <a:avLst/>
          </a:prstGeom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2" name="Google Shape;222;p10:notes"/>
          <p:cNvSpPr txBox="1">
            <a:spLocks noGrp="1"/>
          </p:cNvSpPr>
          <p:nvPr>
            <p:ph type="body" idx="1"/>
          </p:nvPr>
        </p:nvSpPr>
        <p:spPr>
          <a:xfrm>
            <a:off x="679606" y="4714122"/>
            <a:ext cx="5438464" cy="446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</a:pPr>
            <a:r>
              <a:rPr lang="pl-PL" dirty="0"/>
              <a:t>Dla zrozumienia wyników zaleca się, aby podczas omawiania ich na zajęciach z uczniami postępować zgodnie z każdą sekcją zaznaczoną na slajdzie.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</a:pPr>
            <a:r>
              <a:rPr lang="pl-PL" dirty="0"/>
              <a:t>Jakie urządzenia pomiarowe zostały użyte?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</a:pPr>
            <a:r>
              <a:rPr lang="pl-PL" dirty="0"/>
              <a:t>Co przedstawia ten wykres?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</a:pPr>
            <a:r>
              <a:rPr lang="pl-PL" dirty="0"/>
              <a:t>Jak zinterpretowałbyś ten wynik?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3" name="Google Shape;223;p10:notes"/>
          <p:cNvSpPr txBox="1">
            <a:spLocks noGrp="1"/>
          </p:cNvSpPr>
          <p:nvPr>
            <p:ph type="sldNum" idx="12"/>
          </p:nvPr>
        </p:nvSpPr>
        <p:spPr>
          <a:xfrm>
            <a:off x="3851098" y="9429830"/>
            <a:ext cx="2944958" cy="4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0" name="Google Shape;230;p11:notes"/>
          <p:cNvSpPr txBox="1">
            <a:spLocks noGrp="1"/>
          </p:cNvSpPr>
          <p:nvPr>
            <p:ph type="body" idx="1"/>
          </p:nvPr>
        </p:nvSpPr>
        <p:spPr>
          <a:xfrm>
            <a:off x="679606" y="4714122"/>
            <a:ext cx="5438464" cy="446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Zobaczmy</a:t>
            </a:r>
            <a:r>
              <a:rPr lang="en-US" dirty="0"/>
              <a:t> </a:t>
            </a:r>
            <a:r>
              <a:rPr lang="en-US" dirty="0" err="1"/>
              <a:t>kilka</a:t>
            </a:r>
            <a:r>
              <a:rPr lang="en-US" dirty="0"/>
              <a:t> </a:t>
            </a:r>
            <a:r>
              <a:rPr lang="en-US" dirty="0" err="1"/>
              <a:t>przykładów</a:t>
            </a:r>
            <a:endParaRPr lang="en-US" dirty="0"/>
          </a:p>
        </p:txBody>
      </p:sp>
      <p:sp>
        <p:nvSpPr>
          <p:cNvPr id="231" name="Google Shape;231;p11:notes"/>
          <p:cNvSpPr txBox="1">
            <a:spLocks noGrp="1"/>
          </p:cNvSpPr>
          <p:nvPr>
            <p:ph type="sldNum" idx="12"/>
          </p:nvPr>
        </p:nvSpPr>
        <p:spPr>
          <a:xfrm>
            <a:off x="3851098" y="9429830"/>
            <a:ext cx="2944958" cy="4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8" name="Google Shape;238;p12:notes"/>
          <p:cNvSpPr txBox="1">
            <a:spLocks noGrp="1"/>
          </p:cNvSpPr>
          <p:nvPr>
            <p:ph type="body" idx="1"/>
          </p:nvPr>
        </p:nvSpPr>
        <p:spPr>
          <a:xfrm>
            <a:off x="679606" y="4714122"/>
            <a:ext cx="5438464" cy="446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Informacje kliniczne dotyczące ocenianej osoby znajdują się tutaj; wyniki oceny znajdują się poniżej.</a:t>
            </a:r>
            <a:endParaRPr dirty="0"/>
          </a:p>
        </p:txBody>
      </p:sp>
      <p:sp>
        <p:nvSpPr>
          <p:cNvPr id="239" name="Google Shape;239;p12:notes"/>
          <p:cNvSpPr txBox="1">
            <a:spLocks noGrp="1"/>
          </p:cNvSpPr>
          <p:nvPr>
            <p:ph type="sldNum" idx="12"/>
          </p:nvPr>
        </p:nvSpPr>
        <p:spPr>
          <a:xfrm>
            <a:off x="3851098" y="9429830"/>
            <a:ext cx="2944958" cy="4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</a:rPr>
              <a:t>12</a:t>
            </a:fld>
            <a:endParaRPr sz="1200"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5" name="Google Shape;245;p13:notes"/>
          <p:cNvSpPr txBox="1">
            <a:spLocks noGrp="1"/>
          </p:cNvSpPr>
          <p:nvPr>
            <p:ph type="body" idx="1"/>
          </p:nvPr>
        </p:nvSpPr>
        <p:spPr>
          <a:xfrm>
            <a:off x="679606" y="4714122"/>
            <a:ext cx="5438464" cy="446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</a:pPr>
            <a:r>
              <a:rPr lang="pl-PL" sz="12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Test ten analizuje kinematycznie ruchy kręgosłupa szyjnego podczas wykonywania prostych czynności w celu wykrycia nieprawidłowych lub niefunkcjonalnych ruchów wtórnych do bólu kręgosłupa szyjnego. Oprogramowanie wykorzystywane do oceny to </a:t>
            </a:r>
            <a:r>
              <a:rPr lang="pl-PL" sz="1200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NedCervical</a:t>
            </a:r>
            <a:r>
              <a:rPr lang="pl-PL" sz="12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/IBV, a technika rejestracji to fotogrametria 3D. W celu przeprowadzenia oceny, </a:t>
            </a:r>
            <a:r>
              <a:rPr lang="pl-PL" sz="1200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NedCervical</a:t>
            </a:r>
            <a:r>
              <a:rPr lang="pl-PL" sz="12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/IBV porównuje uzyskane parametry z parametrami grupy osób, których charakterystyka jest porównywalna z charakterystyką pacjenta (bazy danych składające się z osób zdrowych i patologicznych, podzielonych według wieku i płci).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6" name="Google Shape;246;p13:notes"/>
          <p:cNvSpPr txBox="1">
            <a:spLocks noGrp="1"/>
          </p:cNvSpPr>
          <p:nvPr>
            <p:ph type="sldNum" idx="12"/>
          </p:nvPr>
        </p:nvSpPr>
        <p:spPr>
          <a:xfrm>
            <a:off x="3851098" y="9429830"/>
            <a:ext cx="2944958" cy="4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</a:rPr>
              <a:t>13</a:t>
            </a:fld>
            <a:endParaRPr sz="1200"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1" name="Google Shape;251;p14:notes"/>
          <p:cNvSpPr txBox="1">
            <a:spLocks noGrp="1"/>
          </p:cNvSpPr>
          <p:nvPr>
            <p:ph type="body" idx="1"/>
          </p:nvPr>
        </p:nvSpPr>
        <p:spPr>
          <a:xfrm>
            <a:off x="679606" y="4714122"/>
            <a:ext cx="5438464" cy="446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Tutaj można zobaczyć wyniki testu granicznego w dwóch formatach: numerycznym przedstawionym w tabeli parametrów, oraz graficznym.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Analizując wyniki uzyskane w tabelach parametrów widzimy, że większość wyników jest bardzo daleka od 100% normalności, to znaczy, że charakterystyka ruchu pacjenta podczas przemieszczania kręgosłupa szyjnego odbiega od wzorca ruchowego, który można by uznać za normalny ze względu na jego podobieństwo do ruchu wykonywanego przez osoby zdrowe w tym samym wieku i tej samej płci. W szczególności, zakresy ruchów i szybkość ich wykonywania były bardzo niskie. Zgodnie z dostępnymi dowodami naukowymi, są to najbardziej reprezentatywne parametry funkcjonalności szyjnego odcinka kręgosłupa.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Tabele pokazują również inne parametry, takie jak harmonia, która reprezentuje jednorodność lub płynność ruchu. W tym przypadku harmonia osiągnęła 100% normalności we wszystkich powtórzeniach i ruchach. Ponadto, wyniki informują nas również o powtarzalności wykonywanego ruchu.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I tak, powtarzalność </a:t>
            </a:r>
            <a:r>
              <a:rPr lang="pl-PL" dirty="0" err="1"/>
              <a:t>intratestowa</a:t>
            </a:r>
            <a:r>
              <a:rPr lang="pl-PL" dirty="0"/>
              <a:t> mówi nam o podobieństwie cykli w obrębie tego samego ruchu, natomiast powtarzalność </a:t>
            </a:r>
            <a:r>
              <a:rPr lang="pl-PL" dirty="0" err="1"/>
              <a:t>intertestowa</a:t>
            </a:r>
            <a:r>
              <a:rPr lang="pl-PL" dirty="0"/>
              <a:t> informuje o podobieństwie pomiędzy dwoma różnymi powtórzeniami lub testami tego samego rodzaju ruchu, np. zgięcie-wyprost 1 i zgięcie-wyprost 2. W tym przypadku, tylko powtarzalność </a:t>
            </a:r>
            <a:r>
              <a:rPr lang="pl-PL" dirty="0" err="1"/>
              <a:t>intratestowa</a:t>
            </a:r>
            <a:r>
              <a:rPr lang="pl-PL" dirty="0"/>
              <a:t> zgięcia-wyprostu i rotacji jest zmniejszona; mimo to, powtarzalność można uznać za bardzo wysoką, gdy porównuje się oba testy tego samego ruchu.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Jeśli chodzi o informacje graficzne, mamy z jednej strony sześciokąt ruchu, gdzie reprezentowane są różne zakresy osiągane przez pacjenta, a z drugiej strony, reprezentację mobilności każdej osi w odniesieniu do prędkości kątowej ruchu.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Sześciokąt pokazuje nam maksymalną ruchomość w każdej osi ruchu. W tym przypadku, wszystkie z nich były poniżej 90% normalności; dlatego też, są one uważane za ruchy o ograniczonym zakresie, w ramach których różne osie ruchu. Na tym wykresie można zobaczyć wartość każdego ruchu w stopniach.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Inne wykresy (prędkość kątowa versus zakres ruchu) pokazują, jak różne cykle ruchu są dalekie od niebieskiego pasma normalnego wzorca użytego jako punkt odniesienia.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Ponadto, na tym wykresie można również zobaczyć regularność lub nieregularność ruchu. Na 6 wykresach widać, że linie są dość podobne do siebie, co jakościowo wskazuje, że jest to ruch bardzo regularny i jednorodny (oceniany w parametrze harmonii).</a:t>
            </a:r>
          </a:p>
        </p:txBody>
      </p:sp>
      <p:sp>
        <p:nvSpPr>
          <p:cNvPr id="252" name="Google Shape;252;p14:notes"/>
          <p:cNvSpPr txBox="1">
            <a:spLocks noGrp="1"/>
          </p:cNvSpPr>
          <p:nvPr>
            <p:ph type="sldNum" idx="12"/>
          </p:nvPr>
        </p:nvSpPr>
        <p:spPr>
          <a:xfrm>
            <a:off x="3851098" y="9429830"/>
            <a:ext cx="2944958" cy="4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</a:rPr>
              <a:t>14</a:t>
            </a:fld>
            <a:endParaRPr sz="1200"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4" name="Google Shape;264;p15:notes"/>
          <p:cNvSpPr txBox="1">
            <a:spLocks noGrp="1"/>
          </p:cNvSpPr>
          <p:nvPr>
            <p:ph type="body" idx="1"/>
          </p:nvPr>
        </p:nvSpPr>
        <p:spPr>
          <a:xfrm>
            <a:off x="679606" y="4714122"/>
            <a:ext cx="5438464" cy="446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Tutaj możemy zobaczyć wyniki, które dostarcza aplikacja do oceny </a:t>
            </a:r>
            <a:r>
              <a:rPr lang="pl-PL" dirty="0" err="1"/>
              <a:t>NedCervical</a:t>
            </a:r>
            <a:r>
              <a:rPr lang="pl-PL" dirty="0"/>
              <a:t>/IBV w ocenie aktywności funkcjonalnej, w tym przypadku aktywności zwanej testem lampy lub testem funkcjonalnym.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Oceniając informacje zawarte w tabeli parametrów, ponownie widzimy, że zawiera ona najbardziej interesujące informacje w ocenie ruchu, czyli zakres i maksymalną prędkość ruchu. W tym przypadku odnotowuje się niskie odsetki normalności (znacznie poniżej 100%), co wskazuje, że osoba oceniana wykonuje ten test również ruchem szyjnym odbiegającym od wzorca prawidłowego (zakres i prędkość zmniejszone przy wykonywaniu tych czynności).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Jeśli chodzi o informacje graficzne, to zaobserwuj, jak przedstawione są ruchy wykonywane przez pacjenta podczas patrzenia na poszczególne lampy. Wystarczy, że dopasujesz kolor zapisu do ruchu, który on przedstawia.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Pamiętaj, że lampa 1 znajduje się w lewym górnym obszarze pacjenta, więc generuje rotację w lewo, lampa 2 znajduje się nad pacjentem, więc wymaga głównie wyprostu, a lampa 3 znajduje się w prawym górnym obszarze pacjenta, co zasadniczo wiąże się z rotacją szyjną w prawo. Dlatego też wykres ten pokazuje zakresy, które pacjent wykonywał patrząc na każdą lampę w każdej osi ruchu.</a:t>
            </a:r>
          </a:p>
        </p:txBody>
      </p:sp>
      <p:sp>
        <p:nvSpPr>
          <p:cNvPr id="265" name="Google Shape;265;p15:notes"/>
          <p:cNvSpPr txBox="1">
            <a:spLocks noGrp="1"/>
          </p:cNvSpPr>
          <p:nvPr>
            <p:ph type="sldNum" idx="12"/>
          </p:nvPr>
        </p:nvSpPr>
        <p:spPr>
          <a:xfrm>
            <a:off x="3851098" y="9429830"/>
            <a:ext cx="2944958" cy="4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</a:rPr>
              <a:t>15</a:t>
            </a:fld>
            <a:endParaRPr sz="1200"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5" name="Google Shape;275;p16:notes"/>
          <p:cNvSpPr txBox="1">
            <a:spLocks noGrp="1"/>
          </p:cNvSpPr>
          <p:nvPr>
            <p:ph type="body" idx="1"/>
          </p:nvPr>
        </p:nvSpPr>
        <p:spPr>
          <a:xfrm>
            <a:off x="679606" y="4714122"/>
            <a:ext cx="5438464" cy="446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Wreszcie, aplikacja </a:t>
            </a:r>
            <a:r>
              <a:rPr lang="pl-PL" sz="1200" b="0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NedCervical</a:t>
            </a:r>
            <a:r>
              <a:rPr lang="pl-PL" sz="1200" b="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/IBV dostarcza indeks jako wynik globalny.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1200" b="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1200" b="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Wskaźnik normalności informuje o funkcjonalności kręgosłupa szyjnego w odniesieniu do badanych ruchomości.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1200" b="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Za zmienioną uznaje się sytuację, gdy wynik ten jest niższy niż 90%.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1200" b="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 tym przypadku, po zapoznaniu się z wynikami, widzimy, że funkcjonalność uzyskała wynik 56%, co oznacza, że ruchomość kręgosłupa szyjnego pacjenta jest zmieniona, ze względu na ogólnie ograniczony zakres ruchu i bardzo wolną pracę.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6" name="Google Shape;276;p16:notes"/>
          <p:cNvSpPr txBox="1">
            <a:spLocks noGrp="1"/>
          </p:cNvSpPr>
          <p:nvPr>
            <p:ph type="sldNum" idx="12"/>
          </p:nvPr>
        </p:nvSpPr>
        <p:spPr>
          <a:xfrm>
            <a:off x="3851098" y="9429830"/>
            <a:ext cx="2944958" cy="4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</a:rPr>
              <a:t>16</a:t>
            </a:fld>
            <a:endParaRPr sz="1200"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4" name="Google Shape;284;p17:notes"/>
          <p:cNvSpPr txBox="1">
            <a:spLocks noGrp="1"/>
          </p:cNvSpPr>
          <p:nvPr>
            <p:ph type="body" idx="1"/>
          </p:nvPr>
        </p:nvSpPr>
        <p:spPr>
          <a:xfrm>
            <a:off x="679606" y="4714122"/>
            <a:ext cx="5438464" cy="446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Teraz przedstawimy wyniki badania klinicznego z patologią odcinka lędźwiowego kręgosłupa ocenianą za pomocą testów biomechanicznych.</a:t>
            </a:r>
          </a:p>
        </p:txBody>
      </p:sp>
      <p:sp>
        <p:nvSpPr>
          <p:cNvPr id="285" name="Google Shape;285;p17:notes"/>
          <p:cNvSpPr txBox="1">
            <a:spLocks noGrp="1"/>
          </p:cNvSpPr>
          <p:nvPr>
            <p:ph type="sldNum" idx="12"/>
          </p:nvPr>
        </p:nvSpPr>
        <p:spPr>
          <a:xfrm>
            <a:off x="3851098" y="9429830"/>
            <a:ext cx="2944958" cy="4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</a:rPr>
              <a:t>17</a:t>
            </a:fld>
            <a:endParaRPr sz="1200"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1" name="Google Shape;291;p18:notes"/>
          <p:cNvSpPr txBox="1">
            <a:spLocks noGrp="1"/>
          </p:cNvSpPr>
          <p:nvPr>
            <p:ph type="body" idx="1"/>
          </p:nvPr>
        </p:nvSpPr>
        <p:spPr>
          <a:xfrm>
            <a:off x="679606" y="4714122"/>
            <a:ext cx="5438464" cy="446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Test ten analizuje kinetycznie i kinematycznie ruchy kręgosłupa lędźwiowego w prostych czynnościach w celu wykrycia nieprawidłowych lub niefunkcjonalnych ruchów wtórnych do bólu kręgosłupa lędźwiowego. Oprogramowanie użyte do oceny to </a:t>
            </a:r>
            <a:r>
              <a:rPr lang="pl-PL" dirty="0" err="1"/>
              <a:t>NedLumbar</a:t>
            </a:r>
            <a:r>
              <a:rPr lang="pl-PL" dirty="0"/>
              <a:t>/IBV, a technika rejestracji to fotogrametria 3D i platformy </a:t>
            </a:r>
            <a:r>
              <a:rPr lang="pl-PL" dirty="0" err="1"/>
              <a:t>dynamometrii</a:t>
            </a:r>
            <a:r>
              <a:rPr lang="pl-PL" dirty="0"/>
              <a:t> siłowej. W celu przeprowadzenia oceny, </a:t>
            </a:r>
            <a:r>
              <a:rPr lang="pl-PL" dirty="0" err="1"/>
              <a:t>Nedlumbar</a:t>
            </a:r>
            <a:r>
              <a:rPr lang="pl-PL" dirty="0"/>
              <a:t>/IBV porównuje uzyskane parametry z parametrami grupy osób, których charakterystyka jest porównywalna z charakterystyką pacjenta (bazy danych składające się z osób zdrowych i patologicznych, segmentowane pod względem wieku i płci).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Na koniec badanie danej czynności jest podsumowywane w postaci indeksu funkcjonalnego. Jeśli wynik tego indeksu jest wyższy niż 90%, zdolność osoby ocenianej do wykonywania danej czynności mieści się w granicach normalności.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2" name="Google Shape;292;p18:notes"/>
          <p:cNvSpPr txBox="1">
            <a:spLocks noGrp="1"/>
          </p:cNvSpPr>
          <p:nvPr>
            <p:ph type="sldNum" idx="12"/>
          </p:nvPr>
        </p:nvSpPr>
        <p:spPr>
          <a:xfrm>
            <a:off x="3851098" y="9429830"/>
            <a:ext cx="2944958" cy="4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</a:rPr>
              <a:t>18</a:t>
            </a:fld>
            <a:endParaRPr sz="1200"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7" name="Google Shape;297;p19:notes"/>
          <p:cNvSpPr txBox="1">
            <a:spLocks noGrp="1"/>
          </p:cNvSpPr>
          <p:nvPr>
            <p:ph type="body" idx="1"/>
          </p:nvPr>
        </p:nvSpPr>
        <p:spPr>
          <a:xfrm>
            <a:off x="679606" y="4714122"/>
            <a:ext cx="5438464" cy="446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Ten ekran pokazuje liczbowe i graficzne wyniki biomechanicznej analizy aktywności w pozycji siedzącej do stania.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Przyjrzymy się niektórym parametrom, takim jak czas wykonania czynności, siła reakcji, prędkość kątowa i przyspieszenie tułowia, powtarzalność w wykonywaniu ruchu, a zakończymy wskaźnikiem podsumowującym globalną funkcjonalność, jak również wskaźnikami, które widzieliśmy na skalach funkcjonalnych.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Wykonanie tej czynności zajęło pacjentowi 4,9 s, co w porównaniu z danymi normalności przyjętymi za punkt odniesienia jest wartością bardzo wysoką (jest poniżej 90%, co jest granicą uznawaną za normalną w tym systemie oceny). Oznacza to, że osoba oceniana wykonuje daną czynność bardzo wolno. Wolne ruchy wiążą się z bólem.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Innymi interesującymi parametrami w analizie tej czynności, a także w obrębie patologii kręgosłupa, są maksymalna siła pionowa oraz asymetria sił. W tym przypadku pacjent ma trudności w pędzie do wstania (obserwujemy początek nachylenia krzywej siły reakcji). Ta </a:t>
            </a:r>
            <a:r>
              <a:rPr lang="pl-PL" dirty="0" err="1"/>
              <a:t>horyzontalizacja</a:t>
            </a:r>
            <a:r>
              <a:rPr lang="pl-PL" dirty="0"/>
              <a:t> krzywej wskazuje na trudności w wykonaniu ruchu. Należy również zwrócić uwagę na znaczną asymetrię sił (78% normalności), co oznacza, że pacjent wstaje z większym obciążeniem lewej kończyny dolnej. Wynik ten może być związany z promieniowaniem bólu do prawej nogi.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Jeśli chodzi o wyniki prędkości kątowej i przyspieszenia tułowia podczas ruchu, to wszystkie one znajdują się poza danymi uznanymi za referencyjne dla normalności, zasadniczo w końcowej fazie ruchu (faza wyprostu, w której następuje przeniesienie ciężaru ciała z krzesła na obie kończyny dolne). Wyniki te oznaczają, że ruch wykonywany przez kręgosłup jest powolny, głównie w jego fazie wyprostu.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Powtarzalność ruchu była również dobra i zgodna z wzorcem ruchowym bólu.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Ostateczna informacja, jaką dostarcza system oceny </a:t>
            </a:r>
            <a:r>
              <a:rPr lang="pl-PL" dirty="0" err="1"/>
              <a:t>NedLumbar</a:t>
            </a:r>
            <a:r>
              <a:rPr lang="pl-PL" dirty="0"/>
              <a:t>/IBV jako globalny wynik analizy tej czynności, wyrażona jest w postaci indeksu. Indeks normalności informuje o funkcjonalności pacjentów w odniesieniu do ich mobilności do wykonywania tej czynności. Funkcjonalność uważa się za zmienioną, gdy wynik ten jest poniżej 90%. W tym przypadku indeks funkcjonalności (Global </a:t>
            </a:r>
            <a:r>
              <a:rPr lang="pl-PL" dirty="0" err="1"/>
              <a:t>Assessment</a:t>
            </a:r>
            <a:r>
              <a:rPr lang="pl-PL" dirty="0"/>
              <a:t>) uzyskał wynik 71%, co wskazuje, że funkcjonalność pacjenta jest zmieniona w wykonywaniu tej czynności, a na podstawie stwierdzonych danych wzorzec ruchu byłby zgodny ze zmianą spowodowaną bólem dolnego odcinka kręgosłupa.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8" name="Google Shape;298;p19:notes"/>
          <p:cNvSpPr txBox="1">
            <a:spLocks noGrp="1"/>
          </p:cNvSpPr>
          <p:nvPr>
            <p:ph type="sldNum" idx="12"/>
          </p:nvPr>
        </p:nvSpPr>
        <p:spPr>
          <a:xfrm>
            <a:off x="3851098" y="9429830"/>
            <a:ext cx="2944958" cy="4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</a:rPr>
              <a:t>19</a:t>
            </a:fld>
            <a:endParaRPr sz="1200"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79606" y="4714122"/>
            <a:ext cx="5438464" cy="446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Celami tej jednostki dydaktycznej są: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- Zapoznanie się z interpretacją wyników uzyskanych z oceny kinematycznej odcinka szyjnego kręgosłupa w populacji patologicznej.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- Nauczenie się interpretacji wyników uzyskanych z oceny siły mięśniowej odcinka szyjnego kręgosłupa w populacji patologicznej.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- Zdobycie umiejętności interpretacji wyników uzyskanych z oceny kinematycznej odcinka lędźwiowego kręgosłupa w populacji patologicznej.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- Zdobycie umiejętności interpretacji wyników uzyskanych z oceny siły mięśni lędźwiowych w populacji patologicznej.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- Omówienie wyników oceny biomechanicznej odcinka szyjnego i/lub lędźwiowego kręgosłupa na podstawie przypadków klinicznych.</a:t>
            </a:r>
          </a:p>
        </p:txBody>
      </p:sp>
      <p:sp>
        <p:nvSpPr>
          <p:cNvPr id="145" name="Google Shape;145;p2:notes"/>
          <p:cNvSpPr txBox="1">
            <a:spLocks noGrp="1"/>
          </p:cNvSpPr>
          <p:nvPr>
            <p:ph type="sldNum" idx="12"/>
          </p:nvPr>
        </p:nvSpPr>
        <p:spPr>
          <a:xfrm>
            <a:off x="3851098" y="9429830"/>
            <a:ext cx="2944958" cy="4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7" name="Google Shape;307;p20:notes"/>
          <p:cNvSpPr txBox="1">
            <a:spLocks noGrp="1"/>
          </p:cNvSpPr>
          <p:nvPr>
            <p:ph type="body" idx="1"/>
          </p:nvPr>
        </p:nvSpPr>
        <p:spPr>
          <a:xfrm>
            <a:off x="679606" y="4714122"/>
            <a:ext cx="5438464" cy="446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Ekran ten przedstawia liczbowe i graficzne wyniki analizy biomechanicznej czynności podnoszenia ciężaru. Jeśli przyjrzymy się parametrom omówionym na poprzednim slajdzie (czas wykonania, maksymalna siła pionowa, asymetria sił, prędkość kątowa i przyspieszenie) wyniki przedstawiają się następująco: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Czas potrzebny pacjentowi na wykonanie czynności był wysoki dla obu podnoszonych ciężarów; dodatkowo wydłuża się (badany jest wolniejszy) wraz ze wzrostem podnoszonego ciężaru. W obu przypadkach jest on daleki od normy i wynosi 48% i 42% normalności. Wolne ruchy są związane z bólem; poza tym, w tym przypadku pacjent nie mógł podnieść maksymalnego obciążenia z zastosowanego protokołu.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Jeśli chodzi o siłę reakcji, pacjent podnosił ciężar z trudem. Maksymalna siła pionowa jest zmniejszona w porównaniu z wartościami prawidłowymi i chociaż nie ma asymetrii, to jednak większy ciężar ciała przenoszony jest na lewą stronę, co jest zgodne z wynikiem poprzedniego badania.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Jeśli chodzi o wyniki dotyczące prędkości kątowej i przyspieszenia tułowia podczas ruchu, to wszystkie one są poza odniesieniem normalności, zasadniczo w końcowej fazie ruchu (faza unoszenia bioder). Wyniki te oznaczają, że ruch wykonywany przez kręgosłup jest powolny i kontrolowany przez cały czas trwania ruchu; ponadto, wyraźnie pogarsza się wraz ze wzrostem ciężaru.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Powtarzalność ruchu była również dobra i zgodna z wzorcem ruchowym bólu.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Ogólnie rzecz biorąc, wszystkie dane pokazują pogorszenie w porównaniu do tego samego ruchu z mniejszym ciężarem.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Ostateczna informacja pokazana przez system oceny </a:t>
            </a:r>
            <a:r>
              <a:rPr lang="pl-PL" dirty="0" err="1"/>
              <a:t>NedLumbar</a:t>
            </a:r>
            <a:r>
              <a:rPr lang="pl-PL" dirty="0"/>
              <a:t>/IBV jako globalny wynik analizy tej aktywności, czyli 65%, wskazuje, że funkcjonalność pacjenta jest zmieniona podczas wykonywania tej aktywności, a na podstawie znalezionych danych, wzorzec ruchu jest zgodny ze zmianą spowodowaną bólem dolnego odcinka kręgosłupa.</a:t>
            </a:r>
          </a:p>
        </p:txBody>
      </p:sp>
      <p:sp>
        <p:nvSpPr>
          <p:cNvPr id="308" name="Google Shape;308;p20:notes"/>
          <p:cNvSpPr txBox="1">
            <a:spLocks noGrp="1"/>
          </p:cNvSpPr>
          <p:nvPr>
            <p:ph type="sldNum" idx="12"/>
          </p:nvPr>
        </p:nvSpPr>
        <p:spPr>
          <a:xfrm>
            <a:off x="3851098" y="9429830"/>
            <a:ext cx="2944958" cy="4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6" name="Google Shape;316;p21:notes"/>
          <p:cNvSpPr txBox="1">
            <a:spLocks noGrp="1"/>
          </p:cNvSpPr>
          <p:nvPr>
            <p:ph type="body" idx="1"/>
          </p:nvPr>
        </p:nvSpPr>
        <p:spPr>
          <a:xfrm>
            <a:off x="679606" y="4714122"/>
            <a:ext cx="5438464" cy="446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students must read and interpret the results they find in the clinical case given to them in a document.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interpret the results, the students will follow the guide of questions shown on the next slide.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students, guided by the teacher, will discuss the results.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activity can be done either individually or in groups.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teacher has the answers.</a:t>
            </a:r>
            <a:endParaRPr/>
          </a:p>
        </p:txBody>
      </p:sp>
      <p:sp>
        <p:nvSpPr>
          <p:cNvPr id="317" name="Google Shape;317;p21:notes"/>
          <p:cNvSpPr txBox="1">
            <a:spLocks noGrp="1"/>
          </p:cNvSpPr>
          <p:nvPr>
            <p:ph type="sldNum" idx="12"/>
          </p:nvPr>
        </p:nvSpPr>
        <p:spPr>
          <a:xfrm>
            <a:off x="3851098" y="9429830"/>
            <a:ext cx="2944958" cy="4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</a:rPr>
              <a:t>21</a:t>
            </a:fld>
            <a:endParaRPr sz="1200"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6" name="Google Shape;326;p22:notes"/>
          <p:cNvSpPr txBox="1">
            <a:spLocks noGrp="1"/>
          </p:cNvSpPr>
          <p:nvPr>
            <p:ph type="body" idx="1"/>
          </p:nvPr>
        </p:nvSpPr>
        <p:spPr>
          <a:xfrm>
            <a:off x="679606" y="4714122"/>
            <a:ext cx="5438464" cy="446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Studenci, po przeczytaniu przeglądu przypadków klinicznych, spróbują odpowiedzieć na te pytania, a następnie przedyskutować je z nauczycielem i resztą klasy.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Nauczyciel może użyć metodologii online, takiej jak </a:t>
            </a:r>
            <a:r>
              <a:rPr lang="pl-PL" dirty="0" err="1"/>
              <a:t>Kahoot</a:t>
            </a:r>
            <a:r>
              <a:rPr lang="pl-PL" dirty="0"/>
              <a:t>, aby zebrać odpowiedzi.</a:t>
            </a:r>
          </a:p>
        </p:txBody>
      </p:sp>
      <p:sp>
        <p:nvSpPr>
          <p:cNvPr id="327" name="Google Shape;327;p22:notes"/>
          <p:cNvSpPr txBox="1">
            <a:spLocks noGrp="1"/>
          </p:cNvSpPr>
          <p:nvPr>
            <p:ph type="sldNum" idx="12"/>
          </p:nvPr>
        </p:nvSpPr>
        <p:spPr>
          <a:xfrm>
            <a:off x="3851098" y="9429830"/>
            <a:ext cx="2944958" cy="4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</a:rPr>
              <a:t>22</a:t>
            </a:fld>
            <a:endParaRPr sz="1200"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4" name="Google Shape;334;p23:notes"/>
          <p:cNvSpPr txBox="1">
            <a:spLocks noGrp="1"/>
          </p:cNvSpPr>
          <p:nvPr>
            <p:ph type="body" idx="1"/>
          </p:nvPr>
        </p:nvSpPr>
        <p:spPr>
          <a:xfrm>
            <a:off x="679606" y="4714122"/>
            <a:ext cx="5438464" cy="446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Nauczyciel może użyć metodologii takiej jak </a:t>
            </a:r>
            <a:r>
              <a:rPr lang="pl-PL" dirty="0" err="1"/>
              <a:t>Kahoot</a:t>
            </a:r>
            <a:r>
              <a:rPr lang="pl-PL" dirty="0"/>
              <a:t>, aby zebrać odpowiedzi uczniów.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Poprawna odpowiedź jest zaznaczona na czerwono. Odpowiedzi studentów powinny być w tym samym stylu.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Profesor posiada ten sam dokument przypadku klinicznego, który jest dostarczany studentom, ale z sekcją przeznaczoną na interpretację wyników, aby pomóc w dyskusji nad przypadkiem ze studentami.</a:t>
            </a:r>
          </a:p>
        </p:txBody>
      </p:sp>
      <p:sp>
        <p:nvSpPr>
          <p:cNvPr id="335" name="Google Shape;335;p23:notes"/>
          <p:cNvSpPr txBox="1">
            <a:spLocks noGrp="1"/>
          </p:cNvSpPr>
          <p:nvPr>
            <p:ph type="sldNum" idx="12"/>
          </p:nvPr>
        </p:nvSpPr>
        <p:spPr>
          <a:xfrm>
            <a:off x="3851098" y="9429830"/>
            <a:ext cx="2944958" cy="4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</a:rPr>
              <a:t>23</a:t>
            </a:fld>
            <a:endParaRPr sz="1200"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2" name="Google Shape;342;p24:notes"/>
          <p:cNvSpPr txBox="1">
            <a:spLocks noGrp="1"/>
          </p:cNvSpPr>
          <p:nvPr>
            <p:ph type="body" idx="1"/>
          </p:nvPr>
        </p:nvSpPr>
        <p:spPr>
          <a:xfrm>
            <a:off x="679606" y="4714122"/>
            <a:ext cx="5438464" cy="446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Tak</a:t>
            </a:r>
            <a:endParaRPr dirty="0"/>
          </a:p>
        </p:txBody>
      </p:sp>
      <p:sp>
        <p:nvSpPr>
          <p:cNvPr id="343" name="Google Shape;343;p24:notes"/>
          <p:cNvSpPr txBox="1">
            <a:spLocks noGrp="1"/>
          </p:cNvSpPr>
          <p:nvPr>
            <p:ph type="sldNum" idx="12"/>
          </p:nvPr>
        </p:nvSpPr>
        <p:spPr>
          <a:xfrm>
            <a:off x="3851098" y="9429830"/>
            <a:ext cx="2944958" cy="4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0" name="Google Shape;350;p25:notes"/>
          <p:cNvSpPr txBox="1">
            <a:spLocks noGrp="1"/>
          </p:cNvSpPr>
          <p:nvPr>
            <p:ph type="body" idx="1"/>
          </p:nvPr>
        </p:nvSpPr>
        <p:spPr>
          <a:xfrm>
            <a:off x="679606" y="4714122"/>
            <a:ext cx="5438464" cy="446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Zgięcie.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Wszystkie są ograniczone, przy czym zgięcie jest najbardziej ograniczonym ruchem.</a:t>
            </a:r>
          </a:p>
        </p:txBody>
      </p:sp>
      <p:sp>
        <p:nvSpPr>
          <p:cNvPr id="351" name="Google Shape;351;p25:notes"/>
          <p:cNvSpPr txBox="1">
            <a:spLocks noGrp="1"/>
          </p:cNvSpPr>
          <p:nvPr>
            <p:ph type="sldNum" idx="12"/>
          </p:nvPr>
        </p:nvSpPr>
        <p:spPr>
          <a:xfrm>
            <a:off x="3851098" y="9429830"/>
            <a:ext cx="2944958" cy="4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9" name="Google Shape;359;p26:notes"/>
          <p:cNvSpPr txBox="1">
            <a:spLocks noGrp="1"/>
          </p:cNvSpPr>
          <p:nvPr>
            <p:ph type="body" idx="1"/>
          </p:nvPr>
        </p:nvSpPr>
        <p:spPr>
          <a:xfrm>
            <a:off x="679606" y="4714122"/>
            <a:ext cx="5438464" cy="446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Nie.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Prędkość jest bardzo mała. Jest bardzo odległa od wzorca odniesienia zarówno w zgięciu jak i wyproście.</a:t>
            </a:r>
          </a:p>
        </p:txBody>
      </p:sp>
      <p:sp>
        <p:nvSpPr>
          <p:cNvPr id="360" name="Google Shape;360;p26:notes"/>
          <p:cNvSpPr txBox="1">
            <a:spLocks noGrp="1"/>
          </p:cNvSpPr>
          <p:nvPr>
            <p:ph type="sldNum" idx="12"/>
          </p:nvPr>
        </p:nvSpPr>
        <p:spPr>
          <a:xfrm>
            <a:off x="3851098" y="9429830"/>
            <a:ext cx="2944958" cy="4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8" name="Google Shape;368;p27:notes"/>
          <p:cNvSpPr txBox="1">
            <a:spLocks noGrp="1"/>
          </p:cNvSpPr>
          <p:nvPr>
            <p:ph type="body" idx="1"/>
          </p:nvPr>
        </p:nvSpPr>
        <p:spPr>
          <a:xfrm>
            <a:off x="679606" y="4714122"/>
            <a:ext cx="5438464" cy="446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Nie.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Ograniczenie jest uogólnione; nie ma istotnych różnic w ruchach bocznych, takich jak rotacje i zgięcia boczne.</a:t>
            </a:r>
          </a:p>
        </p:txBody>
      </p:sp>
      <p:sp>
        <p:nvSpPr>
          <p:cNvPr id="369" name="Google Shape;369;p27:notes"/>
          <p:cNvSpPr txBox="1">
            <a:spLocks noGrp="1"/>
          </p:cNvSpPr>
          <p:nvPr>
            <p:ph type="sldNum" idx="12"/>
          </p:nvPr>
        </p:nvSpPr>
        <p:spPr>
          <a:xfrm>
            <a:off x="3851098" y="9429830"/>
            <a:ext cx="2944958" cy="4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5" name="Google Shape;385;p29:notes"/>
          <p:cNvSpPr txBox="1">
            <a:spLocks noGrp="1"/>
          </p:cNvSpPr>
          <p:nvPr>
            <p:ph type="body" idx="1"/>
          </p:nvPr>
        </p:nvSpPr>
        <p:spPr>
          <a:xfrm>
            <a:off x="679606" y="4714122"/>
            <a:ext cx="5438464" cy="446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Tak.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Wyraźnie widać, że wzrosła zarówno mobilność, jak i prędkość.</a:t>
            </a:r>
            <a:endParaRPr dirty="0"/>
          </a:p>
        </p:txBody>
      </p:sp>
      <p:sp>
        <p:nvSpPr>
          <p:cNvPr id="386" name="Google Shape;386;p29:notes"/>
          <p:cNvSpPr txBox="1">
            <a:spLocks noGrp="1"/>
          </p:cNvSpPr>
          <p:nvPr>
            <p:ph type="sldNum" idx="12"/>
          </p:nvPr>
        </p:nvSpPr>
        <p:spPr>
          <a:xfrm>
            <a:off x="3851098" y="9429830"/>
            <a:ext cx="2944958" cy="4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</a:rPr>
              <a:t>28</a:t>
            </a:fld>
            <a:endParaRPr sz="1200"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6" name="Google Shape;396;p30:notes"/>
          <p:cNvSpPr txBox="1">
            <a:spLocks noGrp="1"/>
          </p:cNvSpPr>
          <p:nvPr>
            <p:ph type="body" idx="1"/>
          </p:nvPr>
        </p:nvSpPr>
        <p:spPr>
          <a:xfrm>
            <a:off x="679606" y="4714122"/>
            <a:ext cx="5438464" cy="446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Po przeczytaniu przeglądu przedstawionego przypadku klinicznego, studenci odpowiedzą na te pytania, a następnie przedyskutują je z nauczycielem i resztą klasy.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7" name="Google Shape;397;p30:notes"/>
          <p:cNvSpPr txBox="1">
            <a:spLocks noGrp="1"/>
          </p:cNvSpPr>
          <p:nvPr>
            <p:ph type="sldNum" idx="12"/>
          </p:nvPr>
        </p:nvSpPr>
        <p:spPr>
          <a:xfrm>
            <a:off x="3851098" y="9429830"/>
            <a:ext cx="2944958" cy="4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</a:rPr>
              <a:t>29</a:t>
            </a:fld>
            <a:endParaRPr sz="1200"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3:notes"/>
          <p:cNvSpPr txBox="1">
            <a:spLocks noGrp="1"/>
          </p:cNvSpPr>
          <p:nvPr>
            <p:ph type="body" idx="1"/>
          </p:nvPr>
        </p:nvSpPr>
        <p:spPr>
          <a:xfrm>
            <a:off x="679606" y="4714122"/>
            <a:ext cx="5438464" cy="446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W związku z powyższym jednostka dydaktyczna obejmuje materiał teoretyczny zawierający wyjaśnienie następujących pojęć: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Patologiczne wyniki oceny kręgosłupa szyjnego poprzez analizę ruchu i siły szyjnej.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Patologiczne wyniki oceny kręgosłupa lędźwiowego poprzez ocenę siły, ruchomości, aktywności mięśniowej oraz analizę czynności życia codziennego.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Przedstawienie i omówienie wyników przypadku klinicznego z odcinka szyjnego kręgosłupa, nad którym studenci pracowali wcześniej.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Wreszcie, przedstawione i omówione zostaną wyniki przypadku klinicznego bólu dolnego odcinka kręgosłupa, nad którym studenci pracowali wcześniej.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Jednostka dydaktyczna kończy się podkreśleniem najważniejszych idei.</a:t>
            </a:r>
          </a:p>
        </p:txBody>
      </p:sp>
      <p:sp>
        <p:nvSpPr>
          <p:cNvPr id="157" name="Google Shape;157;p3:notes"/>
          <p:cNvSpPr txBox="1">
            <a:spLocks noGrp="1"/>
          </p:cNvSpPr>
          <p:nvPr>
            <p:ph type="sldNum" idx="12"/>
          </p:nvPr>
        </p:nvSpPr>
        <p:spPr>
          <a:xfrm>
            <a:off x="3851098" y="9429830"/>
            <a:ext cx="2944958" cy="4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04" name="Google Shape;404;p31:notes"/>
          <p:cNvSpPr txBox="1">
            <a:spLocks noGrp="1"/>
          </p:cNvSpPr>
          <p:nvPr>
            <p:ph type="body" idx="1"/>
          </p:nvPr>
        </p:nvSpPr>
        <p:spPr>
          <a:xfrm>
            <a:off x="679606" y="4714122"/>
            <a:ext cx="5438464" cy="446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Po przeczytaniu przeglądu przedstawionego przypadku klinicznego, studenci odpowiedzą na te pytania, a następnie przedyskutują je z nauczycielem i resztą klasy.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5" name="Google Shape;405;p31:notes"/>
          <p:cNvSpPr txBox="1">
            <a:spLocks noGrp="1"/>
          </p:cNvSpPr>
          <p:nvPr>
            <p:ph type="sldNum" idx="12"/>
          </p:nvPr>
        </p:nvSpPr>
        <p:spPr>
          <a:xfrm>
            <a:off x="3851098" y="9429830"/>
            <a:ext cx="2944958" cy="4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</a:rPr>
              <a:t>30</a:t>
            </a:fld>
            <a:endParaRPr sz="1200"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2" name="Google Shape;412;p32:notes"/>
          <p:cNvSpPr txBox="1">
            <a:spLocks noGrp="1"/>
          </p:cNvSpPr>
          <p:nvPr>
            <p:ph type="body" idx="1"/>
          </p:nvPr>
        </p:nvSpPr>
        <p:spPr>
          <a:xfrm>
            <a:off x="679606" y="4714122"/>
            <a:ext cx="5438464" cy="446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Tak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Osoba bez żadnych problemów może podnieść się z krzesła w czasie krótszym niż 2 sekundy. Coś podobnego dzieje się podczas podnoszenia ciężaru. Możesz spojrzeć na wykresy, które ci dano, a które określają normalny przedział czasu.</a:t>
            </a:r>
          </a:p>
        </p:txBody>
      </p:sp>
      <p:sp>
        <p:nvSpPr>
          <p:cNvPr id="413" name="Google Shape;413;p32:notes"/>
          <p:cNvSpPr txBox="1">
            <a:spLocks noGrp="1"/>
          </p:cNvSpPr>
          <p:nvPr>
            <p:ph type="sldNum" idx="12"/>
          </p:nvPr>
        </p:nvSpPr>
        <p:spPr>
          <a:xfrm>
            <a:off x="3851098" y="9429830"/>
            <a:ext cx="2944958" cy="4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</a:rPr>
              <a:t>31</a:t>
            </a:fld>
            <a:endParaRPr sz="1200"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21" name="Google Shape;421;p33:notes"/>
          <p:cNvSpPr txBox="1">
            <a:spLocks noGrp="1"/>
          </p:cNvSpPr>
          <p:nvPr>
            <p:ph type="body" idx="1"/>
          </p:nvPr>
        </p:nvSpPr>
        <p:spPr>
          <a:xfrm>
            <a:off x="679606" y="4714122"/>
            <a:ext cx="5438464" cy="446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Tak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Oscylacje siły reakcji pionowej, gdy obiekt zaczyna się podnosić.</a:t>
            </a:r>
          </a:p>
        </p:txBody>
      </p:sp>
      <p:sp>
        <p:nvSpPr>
          <p:cNvPr id="422" name="Google Shape;422;p33:notes"/>
          <p:cNvSpPr txBox="1">
            <a:spLocks noGrp="1"/>
          </p:cNvSpPr>
          <p:nvPr>
            <p:ph type="sldNum" idx="12"/>
          </p:nvPr>
        </p:nvSpPr>
        <p:spPr>
          <a:xfrm>
            <a:off x="3851098" y="9429830"/>
            <a:ext cx="2944958" cy="4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</a:rPr>
              <a:t>32</a:t>
            </a:fld>
            <a:endParaRPr sz="1200"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29" name="Google Shape;429;p34:notes"/>
          <p:cNvSpPr txBox="1">
            <a:spLocks noGrp="1"/>
          </p:cNvSpPr>
          <p:nvPr>
            <p:ph type="body" idx="1"/>
          </p:nvPr>
        </p:nvSpPr>
        <p:spPr>
          <a:xfrm>
            <a:off x="679606" y="4714122"/>
            <a:ext cx="5438464" cy="446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Nie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W porównaniu z wartościami odniesienia, wyniki są ograniczone. Niska prędkość podczas schylania się w celu podniesienia ciężaru.</a:t>
            </a:r>
          </a:p>
        </p:txBody>
      </p:sp>
      <p:sp>
        <p:nvSpPr>
          <p:cNvPr id="430" name="Google Shape;430;p34:notes"/>
          <p:cNvSpPr txBox="1">
            <a:spLocks noGrp="1"/>
          </p:cNvSpPr>
          <p:nvPr>
            <p:ph type="sldNum" idx="12"/>
          </p:nvPr>
        </p:nvSpPr>
        <p:spPr>
          <a:xfrm>
            <a:off x="3851098" y="9429830"/>
            <a:ext cx="2944958" cy="4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37" name="Google Shape;437;p35:notes"/>
          <p:cNvSpPr txBox="1">
            <a:spLocks noGrp="1"/>
          </p:cNvSpPr>
          <p:nvPr>
            <p:ph type="body" idx="1"/>
          </p:nvPr>
        </p:nvSpPr>
        <p:spPr>
          <a:xfrm>
            <a:off x="679606" y="4714122"/>
            <a:ext cx="5438464" cy="446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Tak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Prawa kończyna dolna utrzymuje większy ciężar (Fz1) niż lewa.</a:t>
            </a:r>
            <a:endParaRPr dirty="0"/>
          </a:p>
        </p:txBody>
      </p:sp>
      <p:sp>
        <p:nvSpPr>
          <p:cNvPr id="438" name="Google Shape;438;p35:notes"/>
          <p:cNvSpPr txBox="1">
            <a:spLocks noGrp="1"/>
          </p:cNvSpPr>
          <p:nvPr>
            <p:ph type="sldNum" idx="12"/>
          </p:nvPr>
        </p:nvSpPr>
        <p:spPr>
          <a:xfrm>
            <a:off x="3851098" y="9429830"/>
            <a:ext cx="2944958" cy="4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45" name="Google Shape;445;p36:notes"/>
          <p:cNvSpPr txBox="1">
            <a:spLocks noGrp="1"/>
          </p:cNvSpPr>
          <p:nvPr>
            <p:ph type="body" idx="1"/>
          </p:nvPr>
        </p:nvSpPr>
        <p:spPr>
          <a:xfrm>
            <a:off x="679606" y="4714122"/>
            <a:ext cx="5438464" cy="446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To pytanie pozostaje otwarte do dyskusji. Uczniowie powinni przedyskutować, dlaczego uważają, że stan pacjenta uległ poprawie, uzasadniając swoje odpowiedzi.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</p:txBody>
      </p:sp>
      <p:sp>
        <p:nvSpPr>
          <p:cNvPr id="446" name="Google Shape;446;p36:notes"/>
          <p:cNvSpPr txBox="1">
            <a:spLocks noGrp="1"/>
          </p:cNvSpPr>
          <p:nvPr>
            <p:ph type="sldNum" idx="12"/>
          </p:nvPr>
        </p:nvSpPr>
        <p:spPr>
          <a:xfrm>
            <a:off x="3851098" y="9429830"/>
            <a:ext cx="2944958" cy="4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52" name="Google Shape;452;p37:notes"/>
          <p:cNvSpPr txBox="1">
            <a:spLocks noGrp="1"/>
          </p:cNvSpPr>
          <p:nvPr>
            <p:ph type="body" idx="1"/>
          </p:nvPr>
        </p:nvSpPr>
        <p:spPr>
          <a:xfrm>
            <a:off x="679606" y="4714122"/>
            <a:ext cx="5438464" cy="446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Aby zakończyć lekcję, podkreślamy kluczowe idee: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Ból kręgosłupa ma wysoką częstość występowania w warunkach klinicznych i często powoduje zmiany w ruchomości kręgosłupa.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Techniki analizy biomechanicznej, które pozwalają nam poznać siłę i ruchomość kręgosłupa, dostarczają obiektywnych informacji o jego funkcjonalności.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Zakres ruchu zarówno kręgosłupa lędźwiowego jak i szyjnego może być analizowany przy użyciu technik analizy biomechanicznej. Ograniczone zakresy ruchów są częstym objawem u osób z dolegliwościami bólowymi.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Siła może być również oceniana u osób z bólem w dolnej części pleców, głównie przy użyciu systemów izokinetycznych. Do najczęstszych wyników należy spadek siły wraz ze zmianami w stosunku mięśni agonistów do mięśni antagonistów.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Innym badaniem dotyczącym aktywności mięśniowej u osób z bólem dolnego odcinka kręgosłupa jest analiza zgięciowo-relaksacyjna. Wynik tego testu jest zazwyczaj zmieniony, ponieważ zanika zjawisko znane jako cisza </a:t>
            </a:r>
            <a:r>
              <a:rPr lang="pl-PL" sz="1200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mioelektryczna</a:t>
            </a:r>
            <a:r>
              <a:rPr lang="pl-PL" sz="12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 osób z bólem dolnej części pleców można również ocenić wzorce ruchowe w czynnościach życia codziennego. Wyniki tej analizy biomechanicznej są miarą zmian funkcjonalnych i służą jako wskazówka do monitorowania postępów pacjenta.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 celu uzyskania wiarygodnych wyników, wszystkie te badania wymagają wysoce wystandaryzowanych protokołów pomiarowych i dobrej znajomości stosowanych technik zapisu.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12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3" name="Google Shape;453;p37:notes"/>
          <p:cNvSpPr txBox="1">
            <a:spLocks noGrp="1"/>
          </p:cNvSpPr>
          <p:nvPr>
            <p:ph type="sldNum" idx="12"/>
          </p:nvPr>
        </p:nvSpPr>
        <p:spPr>
          <a:xfrm>
            <a:off x="3851098" y="9429830"/>
            <a:ext cx="2944958" cy="4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8:notes"/>
          <p:cNvSpPr txBox="1">
            <a:spLocks noGrp="1"/>
          </p:cNvSpPr>
          <p:nvPr>
            <p:ph type="body" idx="1"/>
          </p:nvPr>
        </p:nvSpPr>
        <p:spPr>
          <a:xfrm>
            <a:off x="679606" y="4714122"/>
            <a:ext cx="5438464" cy="4466511"/>
          </a:xfrm>
          <a:prstGeom prst="rect">
            <a:avLst/>
          </a:prstGeom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0" name="Google Shape;46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8" name="Google Shape;168;p4:notes"/>
          <p:cNvSpPr txBox="1">
            <a:spLocks noGrp="1"/>
          </p:cNvSpPr>
          <p:nvPr>
            <p:ph type="body" idx="1"/>
          </p:nvPr>
        </p:nvSpPr>
        <p:spPr>
          <a:xfrm>
            <a:off x="679606" y="4714122"/>
            <a:ext cx="5438464" cy="446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</a:pPr>
            <a:r>
              <a:rPr lang="pl-PL" dirty="0"/>
              <a:t>Dla zrozumienia wyników zaleca się, aby podczas omawiania ich na zajęciach z uczniami postępować zgodnie z każdą sekcją zaznaczoną na slajdzie.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</a:pPr>
            <a:r>
              <a:rPr lang="pl-PL" dirty="0"/>
              <a:t>Jakie urządzenia pomiarowe zostały użyte?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</a:pPr>
            <a:r>
              <a:rPr lang="pl-PL" dirty="0"/>
              <a:t>Czy ten zapis należy do jakiegoś rodzaju analizy?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</a:pPr>
            <a:r>
              <a:rPr lang="pl-PL" dirty="0"/>
              <a:t>Co przedstawia ten wykres?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</a:pPr>
            <a:r>
              <a:rPr lang="pl-PL" dirty="0"/>
              <a:t>Jak zinterpretowałbyś ten wynik?</a:t>
            </a:r>
          </a:p>
        </p:txBody>
      </p:sp>
      <p:sp>
        <p:nvSpPr>
          <p:cNvPr id="169" name="Google Shape;169;p4:notes"/>
          <p:cNvSpPr txBox="1">
            <a:spLocks noGrp="1"/>
          </p:cNvSpPr>
          <p:nvPr>
            <p:ph type="sldNum" idx="12"/>
          </p:nvPr>
        </p:nvSpPr>
        <p:spPr>
          <a:xfrm>
            <a:off x="3851098" y="9429830"/>
            <a:ext cx="2944958" cy="4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</a:rPr>
              <a:t>4</a:t>
            </a:fld>
            <a:endParaRPr sz="1200"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7" name="Google Shape;177;p5:notes"/>
          <p:cNvSpPr txBox="1">
            <a:spLocks noGrp="1"/>
          </p:cNvSpPr>
          <p:nvPr>
            <p:ph type="body" idx="1"/>
          </p:nvPr>
        </p:nvSpPr>
        <p:spPr>
          <a:xfrm>
            <a:off x="679606" y="4714122"/>
            <a:ext cx="5438464" cy="446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</a:pPr>
            <a:r>
              <a:rPr lang="pl-PL" dirty="0"/>
              <a:t>Aby zrozumieć wyniki, warto podczas omawiania ich na zajęciach z uczniami kierować się każdą sekcją zaznaczoną na slajdzie.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</a:pPr>
            <a:r>
              <a:rPr lang="pl-PL" dirty="0"/>
              <a:t>Jakie urządzenia pomiarowe zostały użyte?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</a:pPr>
            <a:r>
              <a:rPr lang="pl-PL" dirty="0"/>
              <a:t>Czy ten zapis należy do jakiegoś rodzaju analizy?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</a:pPr>
            <a:r>
              <a:rPr lang="pl-PL" dirty="0"/>
              <a:t>Co przedstawia ten wykres?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</a:pPr>
            <a:r>
              <a:rPr lang="pl-PL" dirty="0"/>
              <a:t>Jak zinterpretowałbyś ten wynik?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" name="Google Shape;178;p5:notes"/>
          <p:cNvSpPr txBox="1">
            <a:spLocks noGrp="1"/>
          </p:cNvSpPr>
          <p:nvPr>
            <p:ph type="sldNum" idx="12"/>
          </p:nvPr>
        </p:nvSpPr>
        <p:spPr>
          <a:xfrm>
            <a:off x="3851098" y="9429830"/>
            <a:ext cx="2944958" cy="4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</a:rPr>
              <a:t>5</a:t>
            </a:fld>
            <a:endParaRPr sz="1200"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6" name="Google Shape;186;p6:notes"/>
          <p:cNvSpPr txBox="1">
            <a:spLocks noGrp="1"/>
          </p:cNvSpPr>
          <p:nvPr>
            <p:ph type="body" idx="1"/>
          </p:nvPr>
        </p:nvSpPr>
        <p:spPr>
          <a:xfrm>
            <a:off x="679606" y="4714122"/>
            <a:ext cx="5438464" cy="446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</a:pPr>
            <a:r>
              <a:rPr lang="pl-PL" dirty="0"/>
              <a:t>Aby zrozumieć wyniki, warto podczas omawiania ich na zajęciach z uczniami kierować się każdą sekcją zaznaczoną na slajdzie.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</a:pPr>
            <a:r>
              <a:rPr lang="pl-PL" dirty="0"/>
              <a:t>Jakie urządzenia pomiarowe zostały użyte?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</a:pPr>
            <a:r>
              <a:rPr lang="pl-PL" dirty="0"/>
              <a:t>Czy ten zapis należy do jakiegoś rodzaju analizy?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</a:pPr>
            <a:r>
              <a:rPr lang="pl-PL" dirty="0"/>
              <a:t>Co przedstawia ten wykres?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</a:pPr>
            <a:r>
              <a:rPr lang="pl-PL" dirty="0"/>
              <a:t>Jak zinterpretowałbyś ten wynik?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</a:pPr>
            <a:endParaRPr lang="pl-PL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7" name="Google Shape;187;p6:notes"/>
          <p:cNvSpPr txBox="1">
            <a:spLocks noGrp="1"/>
          </p:cNvSpPr>
          <p:nvPr>
            <p:ph type="sldNum" idx="12"/>
          </p:nvPr>
        </p:nvSpPr>
        <p:spPr>
          <a:xfrm>
            <a:off x="3851098" y="9429830"/>
            <a:ext cx="2944958" cy="4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</a:rPr>
              <a:t>6</a:t>
            </a:fld>
            <a:endParaRPr sz="1200"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5" name="Google Shape;195;p7:notes"/>
          <p:cNvSpPr txBox="1">
            <a:spLocks noGrp="1"/>
          </p:cNvSpPr>
          <p:nvPr>
            <p:ph type="body" idx="1"/>
          </p:nvPr>
        </p:nvSpPr>
        <p:spPr>
          <a:xfrm>
            <a:off x="679606" y="4714122"/>
            <a:ext cx="5438464" cy="446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</a:pPr>
            <a:r>
              <a:rPr lang="pl-PL" dirty="0"/>
              <a:t>Aby zrozumieć wyniki, warto podczas omawiania ich na zajęciach z uczniami kierować się każdą sekcją zaznaczoną na slajdzie.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</a:pPr>
            <a:r>
              <a:rPr lang="pl-PL" dirty="0"/>
              <a:t>Jakie urządzenia pomiarowe zostały użyte?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</a:pPr>
            <a:r>
              <a:rPr lang="pl-PL" dirty="0"/>
              <a:t>Czy ten zapis należy do jakiegoś rodzaju analizy?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</a:pPr>
            <a:r>
              <a:rPr lang="pl-PL" dirty="0"/>
              <a:t>Co przedstawia ten wykres?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</a:pPr>
            <a:r>
              <a:rPr lang="pl-PL" dirty="0"/>
              <a:t>Jak zinterpretowałbyś ten wynik?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p7:notes"/>
          <p:cNvSpPr txBox="1">
            <a:spLocks noGrp="1"/>
          </p:cNvSpPr>
          <p:nvPr>
            <p:ph type="sldNum" idx="12"/>
          </p:nvPr>
        </p:nvSpPr>
        <p:spPr>
          <a:xfrm>
            <a:off x="3851098" y="9429830"/>
            <a:ext cx="2944958" cy="4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</a:rPr>
              <a:t>7</a:t>
            </a:fld>
            <a:endParaRPr sz="1200"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4" name="Google Shape;204;p8:notes"/>
          <p:cNvSpPr txBox="1">
            <a:spLocks noGrp="1"/>
          </p:cNvSpPr>
          <p:nvPr>
            <p:ph type="body" idx="1"/>
          </p:nvPr>
        </p:nvSpPr>
        <p:spPr>
          <a:xfrm>
            <a:off x="679606" y="4714122"/>
            <a:ext cx="5438464" cy="446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</a:pPr>
            <a:r>
              <a:rPr lang="pl-PL" dirty="0"/>
              <a:t>Aby zrozumieć wyniki, warto podczas omawiania ich na zajęciach z uczniami kierować się każdą sekcją zaznaczoną na slajdzie.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</a:pPr>
            <a:r>
              <a:rPr lang="pl-PL" dirty="0"/>
              <a:t>Jakie urządzenia pomiarowe zostały użyte?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</a:pPr>
            <a:r>
              <a:rPr lang="pl-PL" dirty="0"/>
              <a:t>Czy ten zapis należy do jakiegoś rodzaju analizy?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</a:pPr>
            <a:r>
              <a:rPr lang="pl-PL" dirty="0"/>
              <a:t>Co przedstawia ten wykres?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</a:pPr>
            <a:r>
              <a:rPr lang="pl-PL" dirty="0"/>
              <a:t>Jak zinterpretowałbyś ten wynik?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" name="Google Shape;205;p8:notes"/>
          <p:cNvSpPr txBox="1">
            <a:spLocks noGrp="1"/>
          </p:cNvSpPr>
          <p:nvPr>
            <p:ph type="sldNum" idx="12"/>
          </p:nvPr>
        </p:nvSpPr>
        <p:spPr>
          <a:xfrm>
            <a:off x="3851098" y="9429830"/>
            <a:ext cx="2944958" cy="4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</a:rPr>
              <a:t>8</a:t>
            </a:fld>
            <a:endParaRPr sz="1200"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3" name="Google Shape;213;p9:notes"/>
          <p:cNvSpPr txBox="1">
            <a:spLocks noGrp="1"/>
          </p:cNvSpPr>
          <p:nvPr>
            <p:ph type="body" idx="1"/>
          </p:nvPr>
        </p:nvSpPr>
        <p:spPr>
          <a:xfrm>
            <a:off x="679606" y="4714122"/>
            <a:ext cx="5438464" cy="446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</a:pPr>
            <a:r>
              <a:rPr lang="pl-PL" dirty="0"/>
              <a:t>Aby zrozumieć wyniki, warto podczas omawiania ich na zajęciach z uczniami kierować się każdą sekcją zaznaczoną na slajdzie.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</a:pPr>
            <a:r>
              <a:rPr lang="pl-PL" dirty="0"/>
              <a:t>Jakie urządzenia pomiarowe zostały użyte?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</a:pPr>
            <a:r>
              <a:rPr lang="pl-PL" dirty="0"/>
              <a:t>Czy ten zapis należy do jakiegoś rodzaju analizy?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</a:pPr>
            <a:r>
              <a:rPr lang="pl-PL" dirty="0"/>
              <a:t>Co przedstawia ten wykres?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</a:pPr>
            <a:r>
              <a:rPr lang="pl-PL" dirty="0"/>
              <a:t>Jak zinterpretowałbyś ten wynik?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9:notes"/>
          <p:cNvSpPr txBox="1">
            <a:spLocks noGrp="1"/>
          </p:cNvSpPr>
          <p:nvPr>
            <p:ph type="sldNum" idx="12"/>
          </p:nvPr>
        </p:nvSpPr>
        <p:spPr>
          <a:xfrm>
            <a:off x="3851098" y="9429830"/>
            <a:ext cx="2944958" cy="4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</a:rPr>
              <a:t>9</a:t>
            </a:fld>
            <a:endParaRPr sz="1200"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5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675"/>
              </a:spcBef>
              <a:spcAft>
                <a:spcPts val="0"/>
              </a:spcAft>
              <a:buClr>
                <a:schemeClr val="dk1"/>
              </a:buClr>
              <a:buSzPts val="5472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788"/>
              <a:buFont typeface="Arial"/>
              <a:buNone/>
              <a:defRPr sz="2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None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None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None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None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None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None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None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5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675"/>
              </a:spcBef>
              <a:spcAft>
                <a:spcPts val="0"/>
              </a:spcAft>
              <a:buClr>
                <a:schemeClr val="dk1"/>
              </a:buClr>
              <a:buSzPts val="2394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052"/>
              <a:buFont typeface="Arial"/>
              <a:buNone/>
              <a:defRPr sz="12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1710"/>
              <a:buFont typeface="Arial"/>
              <a:buNone/>
              <a:defRPr sz="1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1539"/>
              <a:buFont typeface="Arial"/>
              <a:buNone/>
              <a:defRPr sz="9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1539"/>
              <a:buFont typeface="Arial"/>
              <a:buNone/>
              <a:defRPr sz="9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1539"/>
              <a:buFont typeface="Arial"/>
              <a:buNone/>
              <a:defRPr sz="9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1539"/>
              <a:buFont typeface="Arial"/>
              <a:buNone/>
              <a:defRPr sz="9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1539"/>
              <a:buFont typeface="Arial"/>
              <a:buNone/>
              <a:defRPr sz="9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1539"/>
              <a:buFont typeface="Arial"/>
              <a:buNone/>
              <a:defRPr sz="9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8"/>
          <p:cNvSpPr txBox="1"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58"/>
          <p:cNvSpPr txBox="1">
            <a:spLocks noGrp="1"/>
          </p:cNvSpPr>
          <p:nvPr>
            <p:ph type="body" idx="1"/>
          </p:nvPr>
        </p:nvSpPr>
        <p:spPr>
          <a:xfrm rot="5400000">
            <a:off x="1613693" y="704056"/>
            <a:ext cx="300038" cy="244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675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920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9"/>
          <p:cNvSpPr txBox="1">
            <a:spLocks noGrp="1"/>
          </p:cNvSpPr>
          <p:nvPr>
            <p:ph type="title"/>
          </p:nvPr>
        </p:nvSpPr>
        <p:spPr>
          <a:xfrm rot="5400000">
            <a:off x="4922838" y="1990726"/>
            <a:ext cx="5781675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59"/>
          <p:cNvSpPr txBox="1">
            <a:spLocks noGrp="1"/>
          </p:cNvSpPr>
          <p:nvPr>
            <p:ph type="body" idx="1"/>
          </p:nvPr>
        </p:nvSpPr>
        <p:spPr>
          <a:xfrm rot="5400000">
            <a:off x="526257" y="-94455"/>
            <a:ext cx="5781675" cy="6329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675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920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5"/>
          <p:cNvSpPr txBox="1">
            <a:spLocks noGrp="1"/>
          </p:cNvSpPr>
          <p:nvPr>
            <p:ph type="body" idx="1"/>
          </p:nvPr>
        </p:nvSpPr>
        <p:spPr>
          <a:xfrm>
            <a:off x="457200" y="1700809"/>
            <a:ext cx="7858800" cy="442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675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920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4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45"/>
          <p:cNvSpPr txBox="1">
            <a:spLocks noGrp="1"/>
          </p:cNvSpPr>
          <p:nvPr>
            <p:ph type="title"/>
          </p:nvPr>
        </p:nvSpPr>
        <p:spPr>
          <a:xfrm>
            <a:off x="457200" y="428604"/>
            <a:ext cx="7858800" cy="989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4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675"/>
              </a:spcBef>
              <a:spcAft>
                <a:spcPts val="0"/>
              </a:spcAft>
              <a:buClr>
                <a:schemeClr val="dk1"/>
              </a:buClr>
              <a:buSzPts val="1881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None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None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None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None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None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None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None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None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introductorio a enumeración">
  <p:cSld name="Texto introductorio a enumeració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4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675"/>
              </a:spcBef>
              <a:spcAft>
                <a:spcPts val="0"/>
              </a:spcAft>
              <a:buClr>
                <a:schemeClr val="dk1"/>
              </a:buClr>
              <a:buSzPts val="4104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None/>
              <a:defRPr sz="20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None/>
              <a:defRPr sz="1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None/>
              <a:defRPr sz="16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None/>
              <a:defRPr sz="16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None/>
              <a:defRPr sz="16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None/>
              <a:defRPr sz="16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None/>
              <a:defRPr sz="16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None/>
              <a:defRPr sz="16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8229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675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7486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762"/>
              <a:buFont typeface="Arial"/>
              <a:buChar char="•"/>
              <a:defRPr sz="22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45769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Char char="•"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45769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Char char="•"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4577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Char char="•"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2335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Char char="•"/>
              <a:defRPr sz="16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2335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Char char="•"/>
              <a:defRPr sz="16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2335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Char char="•"/>
              <a:defRPr sz="16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2335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Char char="•"/>
              <a:defRPr sz="16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8"/>
          <p:cNvSpPr txBox="1"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48"/>
          <p:cNvSpPr txBox="1">
            <a:spLocks noGrp="1"/>
          </p:cNvSpPr>
          <p:nvPr>
            <p:ph type="body"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675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920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6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675"/>
              </a:spcBef>
              <a:spcAft>
                <a:spcPts val="0"/>
              </a:spcAft>
              <a:buClr>
                <a:schemeClr val="dk1"/>
              </a:buClr>
              <a:buSzPts val="342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None/>
              <a:defRPr sz="1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None/>
              <a:defRPr sz="16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394"/>
              <a:buFont typeface="Arial"/>
              <a:buNone/>
              <a:defRPr sz="1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394"/>
              <a:buFont typeface="Arial"/>
              <a:buNone/>
              <a:defRPr sz="1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394"/>
              <a:buFont typeface="Arial"/>
              <a:buNone/>
              <a:defRPr sz="1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394"/>
              <a:buFont typeface="Arial"/>
              <a:buNone/>
              <a:defRPr sz="1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394"/>
              <a:buFont typeface="Arial"/>
              <a:buNone/>
              <a:defRPr sz="1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394"/>
              <a:buFont typeface="Arial"/>
              <a:buNone/>
              <a:defRPr sz="1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1"/>
          <p:cNvSpPr txBox="1"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61"/>
          <p:cNvSpPr txBox="1">
            <a:spLocks noGrp="1"/>
          </p:cNvSpPr>
          <p:nvPr>
            <p:ph type="body" idx="1"/>
          </p:nvPr>
        </p:nvSpPr>
        <p:spPr>
          <a:xfrm>
            <a:off x="252413" y="1400175"/>
            <a:ext cx="4243387" cy="456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675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45769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Char char="•"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2405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Char char="•"/>
              <a:defRPr sz="1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2405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Char char="•"/>
              <a:defRPr sz="1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2405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Char char="•"/>
              <a:defRPr sz="1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2405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Char char="•"/>
              <a:defRPr sz="1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2405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Char char="•"/>
              <a:defRPr sz="1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2405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Char char="•"/>
              <a:defRPr sz="1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61"/>
          <p:cNvSpPr txBox="1">
            <a:spLocks noGrp="1"/>
          </p:cNvSpPr>
          <p:nvPr>
            <p:ph type="body" idx="2"/>
          </p:nvPr>
        </p:nvSpPr>
        <p:spPr>
          <a:xfrm>
            <a:off x="4648200" y="1400175"/>
            <a:ext cx="4244975" cy="456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675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45769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Char char="•"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2405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Char char="•"/>
              <a:defRPr sz="1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2405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Char char="•"/>
              <a:defRPr sz="1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2405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Char char="•"/>
              <a:defRPr sz="1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2405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Char char="•"/>
              <a:defRPr sz="1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2405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Char char="•"/>
              <a:defRPr sz="1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2405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Char char="•"/>
              <a:defRPr sz="1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6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675"/>
              </a:spcBef>
              <a:spcAft>
                <a:spcPts val="0"/>
              </a:spcAft>
              <a:buClr>
                <a:schemeClr val="dk1"/>
              </a:buClr>
              <a:buSzPts val="4104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None/>
              <a:defRPr sz="20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None/>
              <a:defRPr sz="1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None/>
              <a:defRPr sz="16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None/>
              <a:defRPr sz="16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None/>
              <a:defRPr sz="16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None/>
              <a:defRPr sz="16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None/>
              <a:defRPr sz="16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None/>
              <a:defRPr sz="16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6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675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45769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Char char="•"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405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Char char="•"/>
              <a:defRPr sz="1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2336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Char char="•"/>
              <a:defRPr sz="16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2335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Char char="•"/>
              <a:defRPr sz="16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2335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Char char="•"/>
              <a:defRPr sz="16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2335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Char char="•"/>
              <a:defRPr sz="16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2335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Char char="•"/>
              <a:defRPr sz="16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2335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Char char="•"/>
              <a:defRPr sz="16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6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675"/>
              </a:spcBef>
              <a:spcAft>
                <a:spcPts val="0"/>
              </a:spcAft>
              <a:buClr>
                <a:schemeClr val="dk1"/>
              </a:buClr>
              <a:buSzPts val="4104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None/>
              <a:defRPr sz="20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None/>
              <a:defRPr sz="1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None/>
              <a:defRPr sz="16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None/>
              <a:defRPr sz="16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None/>
              <a:defRPr sz="16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None/>
              <a:defRPr sz="16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None/>
              <a:defRPr sz="16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None/>
              <a:defRPr sz="16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6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675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45769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Char char="•"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405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Char char="•"/>
              <a:defRPr sz="1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2336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Char char="•"/>
              <a:defRPr sz="16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2335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Char char="•"/>
              <a:defRPr sz="16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2335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Char char="•"/>
              <a:defRPr sz="16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2335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Char char="•"/>
              <a:defRPr sz="16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2335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Char char="•"/>
              <a:defRPr sz="16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2335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Char char="•"/>
              <a:defRPr sz="16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3"/>
          <p:cNvSpPr txBox="1"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6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675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2638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788"/>
              <a:buFont typeface="Arial"/>
              <a:buChar char="•"/>
              <a:defRPr sz="2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45769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Char char="•"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4577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Char char="•"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4577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Char char="•"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4577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Char char="•"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4577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Char char="•"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4577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Char char="•"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6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675"/>
              </a:spcBef>
              <a:spcAft>
                <a:spcPts val="0"/>
              </a:spcAft>
              <a:buClr>
                <a:schemeClr val="dk1"/>
              </a:buClr>
              <a:buSzPts val="2394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052"/>
              <a:buFont typeface="Arial"/>
              <a:buNone/>
              <a:defRPr sz="12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1710"/>
              <a:buFont typeface="Arial"/>
              <a:buNone/>
              <a:defRPr sz="1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1539"/>
              <a:buFont typeface="Arial"/>
              <a:buNone/>
              <a:defRPr sz="9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1539"/>
              <a:buFont typeface="Arial"/>
              <a:buNone/>
              <a:defRPr sz="9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1539"/>
              <a:buFont typeface="Arial"/>
              <a:buNone/>
              <a:defRPr sz="9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1539"/>
              <a:buFont typeface="Arial"/>
              <a:buNone/>
              <a:defRPr sz="9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1539"/>
              <a:buFont typeface="Arial"/>
              <a:buNone/>
              <a:defRPr sz="9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1539"/>
              <a:buFont typeface="Arial"/>
              <a:buNone/>
              <a:defRPr sz="9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675"/>
              </a:spcBef>
              <a:spcAft>
                <a:spcPts val="0"/>
              </a:spcAft>
              <a:buClr>
                <a:schemeClr val="dk1"/>
              </a:buClr>
              <a:buSzPts val="5472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788"/>
              <a:buFont typeface="Arial"/>
              <a:buNone/>
              <a:defRPr sz="2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None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None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None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None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None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None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None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6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675"/>
              </a:spcBef>
              <a:spcAft>
                <a:spcPts val="0"/>
              </a:spcAft>
              <a:buClr>
                <a:schemeClr val="dk1"/>
              </a:buClr>
              <a:buSzPts val="2394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052"/>
              <a:buFont typeface="Arial"/>
              <a:buNone/>
              <a:defRPr sz="12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1710"/>
              <a:buFont typeface="Arial"/>
              <a:buNone/>
              <a:defRPr sz="1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1539"/>
              <a:buFont typeface="Arial"/>
              <a:buNone/>
              <a:defRPr sz="9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1539"/>
              <a:buFont typeface="Arial"/>
              <a:buNone/>
              <a:defRPr sz="9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1539"/>
              <a:buFont typeface="Arial"/>
              <a:buNone/>
              <a:defRPr sz="9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1539"/>
              <a:buFont typeface="Arial"/>
              <a:buNone/>
              <a:defRPr sz="9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1539"/>
              <a:buFont typeface="Arial"/>
              <a:buNone/>
              <a:defRPr sz="9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1539"/>
              <a:buFont typeface="Arial"/>
              <a:buNone/>
              <a:defRPr sz="9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7"/>
          <p:cNvSpPr txBox="1"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67"/>
          <p:cNvSpPr txBox="1">
            <a:spLocks noGrp="1"/>
          </p:cNvSpPr>
          <p:nvPr>
            <p:ph type="body" idx="1"/>
          </p:nvPr>
        </p:nvSpPr>
        <p:spPr>
          <a:xfrm rot="5400000">
            <a:off x="1613693" y="704056"/>
            <a:ext cx="300038" cy="244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675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920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8"/>
          <p:cNvSpPr txBox="1">
            <a:spLocks noGrp="1"/>
          </p:cNvSpPr>
          <p:nvPr>
            <p:ph type="title"/>
          </p:nvPr>
        </p:nvSpPr>
        <p:spPr>
          <a:xfrm rot="5400000">
            <a:off x="4922838" y="1990726"/>
            <a:ext cx="5781675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68"/>
          <p:cNvSpPr txBox="1">
            <a:spLocks noGrp="1"/>
          </p:cNvSpPr>
          <p:nvPr>
            <p:ph type="body" idx="1"/>
          </p:nvPr>
        </p:nvSpPr>
        <p:spPr>
          <a:xfrm rot="5400000">
            <a:off x="526257" y="-94455"/>
            <a:ext cx="5781675" cy="6329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675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920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5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5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3"/>
          <p:cNvSpPr txBox="1"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43"/>
          <p:cNvSpPr txBox="1">
            <a:spLocks noGrp="1"/>
          </p:cNvSpPr>
          <p:nvPr>
            <p:ph type="body" idx="1"/>
          </p:nvPr>
        </p:nvSpPr>
        <p:spPr>
          <a:xfrm>
            <a:off x="252413" y="1400175"/>
            <a:ext cx="4243387" cy="456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675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45769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Char char="•"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2405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Char char="•"/>
              <a:defRPr sz="1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2405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Char char="•"/>
              <a:defRPr sz="1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2405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Char char="•"/>
              <a:defRPr sz="1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2405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Char char="•"/>
              <a:defRPr sz="1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2405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Char char="•"/>
              <a:defRPr sz="1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2405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Char char="•"/>
              <a:defRPr sz="1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43"/>
          <p:cNvSpPr txBox="1">
            <a:spLocks noGrp="1"/>
          </p:cNvSpPr>
          <p:nvPr>
            <p:ph type="body" idx="2"/>
          </p:nvPr>
        </p:nvSpPr>
        <p:spPr>
          <a:xfrm>
            <a:off x="4648200" y="1400175"/>
            <a:ext cx="4244975" cy="456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675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45769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Char char="•"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2405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Char char="•"/>
              <a:defRPr sz="1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2405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Char char="•"/>
              <a:defRPr sz="1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2405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Char char="•"/>
              <a:defRPr sz="1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2405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Char char="•"/>
              <a:defRPr sz="1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2405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Char char="•"/>
              <a:defRPr sz="1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2405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Char char="•"/>
              <a:defRPr sz="1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5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675"/>
              </a:spcBef>
              <a:spcAft>
                <a:spcPts val="0"/>
              </a:spcAft>
              <a:buClr>
                <a:schemeClr val="dk1"/>
              </a:buClr>
              <a:buSzPts val="1881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None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None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None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None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None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None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None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None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2"/>
          <p:cNvSpPr txBox="1"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52"/>
          <p:cNvSpPr txBox="1">
            <a:spLocks noGrp="1"/>
          </p:cNvSpPr>
          <p:nvPr>
            <p:ph type="body"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675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920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5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675"/>
              </a:spcBef>
              <a:spcAft>
                <a:spcPts val="0"/>
              </a:spcAft>
              <a:buClr>
                <a:schemeClr val="dk1"/>
              </a:buClr>
              <a:buSzPts val="342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None/>
              <a:defRPr sz="1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None/>
              <a:defRPr sz="16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394"/>
              <a:buFont typeface="Arial"/>
              <a:buNone/>
              <a:defRPr sz="1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394"/>
              <a:buFont typeface="Arial"/>
              <a:buNone/>
              <a:defRPr sz="1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394"/>
              <a:buFont typeface="Arial"/>
              <a:buNone/>
              <a:defRPr sz="1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394"/>
              <a:buFont typeface="Arial"/>
              <a:buNone/>
              <a:defRPr sz="1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394"/>
              <a:buFont typeface="Arial"/>
              <a:buNone/>
              <a:defRPr sz="1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394"/>
              <a:buFont typeface="Arial"/>
              <a:buNone/>
              <a:defRPr sz="1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5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675"/>
              </a:spcBef>
              <a:spcAft>
                <a:spcPts val="0"/>
              </a:spcAft>
              <a:buClr>
                <a:schemeClr val="dk1"/>
              </a:buClr>
              <a:buSzPts val="4104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None/>
              <a:defRPr sz="20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None/>
              <a:defRPr sz="1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None/>
              <a:defRPr sz="16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None/>
              <a:defRPr sz="16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None/>
              <a:defRPr sz="16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None/>
              <a:defRPr sz="16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None/>
              <a:defRPr sz="16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None/>
              <a:defRPr sz="16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5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675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45769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Char char="•"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405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Char char="•"/>
              <a:defRPr sz="1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2336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Char char="•"/>
              <a:defRPr sz="16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2335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Char char="•"/>
              <a:defRPr sz="16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2335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Char char="•"/>
              <a:defRPr sz="16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2335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Char char="•"/>
              <a:defRPr sz="16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2335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Char char="•"/>
              <a:defRPr sz="16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2335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Char char="•"/>
              <a:defRPr sz="16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5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675"/>
              </a:spcBef>
              <a:spcAft>
                <a:spcPts val="0"/>
              </a:spcAft>
              <a:buClr>
                <a:schemeClr val="dk1"/>
              </a:buClr>
              <a:buSzPts val="4104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None/>
              <a:defRPr sz="20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None/>
              <a:defRPr sz="1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None/>
              <a:defRPr sz="16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None/>
              <a:defRPr sz="16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None/>
              <a:defRPr sz="16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None/>
              <a:defRPr sz="16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None/>
              <a:defRPr sz="16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None/>
              <a:defRPr sz="16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5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675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45769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Char char="•"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405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Char char="•"/>
              <a:defRPr sz="1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2336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Char char="•"/>
              <a:defRPr sz="16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2335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Char char="•"/>
              <a:defRPr sz="16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2335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Char char="•"/>
              <a:defRPr sz="16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2335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Char char="•"/>
              <a:defRPr sz="16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2335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Char char="•"/>
              <a:defRPr sz="16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2335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Char char="•"/>
              <a:defRPr sz="16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5"/>
          <p:cNvSpPr txBox="1"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675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2638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788"/>
              <a:buFont typeface="Arial"/>
              <a:buChar char="•"/>
              <a:defRPr sz="2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45769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Char char="•"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4577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Char char="•"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4577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Char char="•"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4577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Char char="•"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4577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Char char="•"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4577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Char char="•"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675"/>
              </a:spcBef>
              <a:spcAft>
                <a:spcPts val="0"/>
              </a:spcAft>
              <a:buClr>
                <a:schemeClr val="dk1"/>
              </a:buClr>
              <a:buSzPts val="2394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052"/>
              <a:buFont typeface="Arial"/>
              <a:buNone/>
              <a:defRPr sz="12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1710"/>
              <a:buFont typeface="Arial"/>
              <a:buNone/>
              <a:defRPr sz="1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1539"/>
              <a:buFont typeface="Arial"/>
              <a:buNone/>
              <a:defRPr sz="9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1539"/>
              <a:buFont typeface="Arial"/>
              <a:buNone/>
              <a:defRPr sz="9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1539"/>
              <a:buFont typeface="Arial"/>
              <a:buNone/>
              <a:defRPr sz="9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1539"/>
              <a:buFont typeface="Arial"/>
              <a:buNone/>
              <a:defRPr sz="9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1539"/>
              <a:buFont typeface="Arial"/>
              <a:buNone/>
              <a:defRPr sz="9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1539"/>
              <a:buFont typeface="Arial"/>
              <a:buNone/>
              <a:defRPr sz="9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9.jpg"/><Relationship Id="rId18" Type="http://schemas.openxmlformats.org/officeDocument/2006/relationships/image" Target="../media/image1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image" Target="../media/image11.gi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7.png"/><Relationship Id="rId20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9.jp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11.gif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jpg"/><Relationship Id="rId7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9"/>
          <p:cNvGrpSpPr/>
          <p:nvPr/>
        </p:nvGrpSpPr>
        <p:grpSpPr>
          <a:xfrm>
            <a:off x="1427789" y="2101850"/>
            <a:ext cx="6288423" cy="1543174"/>
            <a:chOff x="2483768" y="2101850"/>
            <a:chExt cx="6288423" cy="1543174"/>
          </a:xfrm>
        </p:grpSpPr>
        <p:pic>
          <p:nvPicPr>
            <p:cNvPr id="11" name="Google Shape;11;p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839351" y="2101850"/>
              <a:ext cx="1932840" cy="15431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39"/>
            <p:cNvSpPr txBox="1"/>
            <p:nvPr/>
          </p:nvSpPr>
          <p:spPr>
            <a:xfrm>
              <a:off x="2483768" y="2321491"/>
              <a:ext cx="4184730" cy="11038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Development of innovative training solutions in the ﬁeld of functional evaluation aimed at updating of the curricula of health sciences schools</a:t>
              </a:r>
              <a:endParaRPr sz="1800" b="1" i="0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13" name="Google Shape;13;p39" descr="Logo Politechniki ÅlÄskiej"/>
          <p:cNvPicPr preferRelativeResize="0"/>
          <p:nvPr/>
        </p:nvPicPr>
        <p:blipFill rotWithShape="1">
          <a:blip r:embed="rId4">
            <a:alphaModFix/>
          </a:blip>
          <a:srcRect l="1044" r="29419"/>
          <a:stretch/>
        </p:blipFill>
        <p:spPr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9"/>
          <p:cNvPicPr preferRelativeResize="0"/>
          <p:nvPr/>
        </p:nvPicPr>
        <p:blipFill rotWithShape="1">
          <a:blip r:embed="rId6">
            <a:alphaModFix/>
          </a:blip>
          <a:srcRect l="10886" t="30379" r="9628" b="26702"/>
          <a:stretch/>
        </p:blipFill>
        <p:spPr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4691"/>
            <a:ext cx="9144000" cy="185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64287" y="1327888"/>
            <a:ext cx="1812155" cy="516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9"/>
          <p:cNvPicPr preferRelativeResize="0"/>
          <p:nvPr/>
        </p:nvPicPr>
        <p:blipFill rotWithShape="1">
          <a:blip r:embed="rId10">
            <a:alphaModFix/>
          </a:blip>
          <a:srcRect t="26203" b="8289"/>
          <a:stretch/>
        </p:blipFill>
        <p:spPr>
          <a:xfrm rot="-5400000">
            <a:off x="-1467543" y="3788789"/>
            <a:ext cx="3324052" cy="36003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-14055"/>
            <a:ext cx="9144000" cy="6934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41"/>
          <p:cNvCxnSpPr/>
          <p:nvPr/>
        </p:nvCxnSpPr>
        <p:spPr>
          <a:xfrm>
            <a:off x="-49213" y="6165304"/>
            <a:ext cx="9193213" cy="0"/>
          </a:xfrm>
          <a:prstGeom prst="straightConnector1">
            <a:avLst/>
          </a:prstGeom>
          <a:noFill/>
          <a:ln w="12700" cap="flat" cmpd="sng">
            <a:solidFill>
              <a:srgbClr val="0404E6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4" name="Google Shape;24;p4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596336" y="260041"/>
            <a:ext cx="1235793" cy="3525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oogle Shape;25;p41"/>
          <p:cNvGrpSpPr/>
          <p:nvPr/>
        </p:nvGrpSpPr>
        <p:grpSpPr>
          <a:xfrm>
            <a:off x="323528" y="6309320"/>
            <a:ext cx="2664296" cy="386577"/>
            <a:chOff x="395536" y="6066170"/>
            <a:chExt cx="3468321" cy="503237"/>
          </a:xfrm>
        </p:grpSpPr>
        <p:pic>
          <p:nvPicPr>
            <p:cNvPr id="26" name="Google Shape;26;p41" descr="Logo Politechniki ÅlÄskiej"/>
            <p:cNvPicPr preferRelativeResize="0"/>
            <p:nvPr/>
          </p:nvPicPr>
          <p:blipFill rotWithShape="1">
            <a:blip r:embed="rId15">
              <a:alphaModFix/>
            </a:blip>
            <a:srcRect r="78612"/>
            <a:stretch/>
          </p:blipFill>
          <p:spPr>
            <a:xfrm>
              <a:off x="395536" y="6066170"/>
              <a:ext cx="575866" cy="5032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41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256834" y="6140748"/>
              <a:ext cx="686346" cy="3540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41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2228612" y="6081970"/>
              <a:ext cx="470833" cy="4716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41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2984877" y="6141605"/>
              <a:ext cx="878980" cy="3523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30;p41"/>
          <p:cNvSpPr txBox="1"/>
          <p:nvPr/>
        </p:nvSpPr>
        <p:spPr>
          <a:xfrm>
            <a:off x="251520" y="116631"/>
            <a:ext cx="2980206" cy="43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Development of innovative training solutions in the ﬁeld of functional evaluation aimed at updating of the curricula of health sciences schools</a:t>
            </a:r>
            <a:endParaRPr sz="900" b="1" i="0" u="none" strike="noStrike" cap="none">
              <a:solidFill>
                <a:srgbClr val="606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1" name="Google Shape;31;p41"/>
          <p:cNvCxnSpPr>
            <a:stCxn id="26" idx="1"/>
          </p:cNvCxnSpPr>
          <p:nvPr/>
        </p:nvCxnSpPr>
        <p:spPr>
          <a:xfrm rot="10800000" flipH="1">
            <a:off x="323528" y="1340808"/>
            <a:ext cx="288000" cy="5161800"/>
          </a:xfrm>
          <a:prstGeom prst="straightConnector1">
            <a:avLst/>
          </a:prstGeom>
          <a:noFill/>
          <a:ln>
            <a:noFill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4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-14055"/>
            <a:ext cx="9144000" cy="6934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Google Shape;70;p44"/>
          <p:cNvCxnSpPr/>
          <p:nvPr/>
        </p:nvCxnSpPr>
        <p:spPr>
          <a:xfrm>
            <a:off x="-49213" y="6165304"/>
            <a:ext cx="9193213" cy="0"/>
          </a:xfrm>
          <a:prstGeom prst="straightConnector1">
            <a:avLst/>
          </a:prstGeom>
          <a:noFill/>
          <a:ln w="12700" cap="flat" cmpd="sng">
            <a:solidFill>
              <a:srgbClr val="0404E6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1" name="Google Shape;71;p4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596336" y="260041"/>
            <a:ext cx="1235793" cy="3525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Google Shape;72;p44"/>
          <p:cNvGrpSpPr/>
          <p:nvPr/>
        </p:nvGrpSpPr>
        <p:grpSpPr>
          <a:xfrm>
            <a:off x="323528" y="6309320"/>
            <a:ext cx="2664296" cy="386577"/>
            <a:chOff x="395536" y="6066170"/>
            <a:chExt cx="3468321" cy="503237"/>
          </a:xfrm>
        </p:grpSpPr>
        <p:pic>
          <p:nvPicPr>
            <p:cNvPr id="73" name="Google Shape;73;p44" descr="Logo Politechniki ÅlÄskiej"/>
            <p:cNvPicPr preferRelativeResize="0"/>
            <p:nvPr/>
          </p:nvPicPr>
          <p:blipFill rotWithShape="1">
            <a:blip r:embed="rId17">
              <a:alphaModFix/>
            </a:blip>
            <a:srcRect r="78612"/>
            <a:stretch/>
          </p:blipFill>
          <p:spPr>
            <a:xfrm>
              <a:off x="395536" y="6066170"/>
              <a:ext cx="575866" cy="5032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44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256834" y="6140748"/>
              <a:ext cx="686346" cy="3540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44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2228612" y="6081970"/>
              <a:ext cx="470833" cy="4716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44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2984877" y="6141605"/>
              <a:ext cx="878980" cy="3523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" name="Google Shape;77;p44"/>
          <p:cNvSpPr txBox="1"/>
          <p:nvPr/>
        </p:nvSpPr>
        <p:spPr>
          <a:xfrm>
            <a:off x="251520" y="116631"/>
            <a:ext cx="2980206" cy="43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Development of innovative training solutions in the ﬁeld of functional evaluation aimed at updating of the curricula of health sciences schools</a:t>
            </a:r>
            <a:endParaRPr sz="900" b="1" i="0" u="none" strike="noStrike" cap="none">
              <a:solidFill>
                <a:srgbClr val="606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8" name="Google Shape;78;p44"/>
          <p:cNvCxnSpPr>
            <a:stCxn id="73" idx="1"/>
          </p:cNvCxnSpPr>
          <p:nvPr/>
        </p:nvCxnSpPr>
        <p:spPr>
          <a:xfrm rot="10800000" flipH="1">
            <a:off x="323528" y="1340808"/>
            <a:ext cx="288000" cy="5161800"/>
          </a:xfrm>
          <a:prstGeom prst="straightConnector1">
            <a:avLst/>
          </a:prstGeom>
          <a:noFill/>
          <a:ln>
            <a:noFill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499360"/>
            <a:ext cx="9144000" cy="185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9" descr="Logo Politechniki ÅlÄskiej"/>
          <p:cNvPicPr preferRelativeResize="0"/>
          <p:nvPr/>
        </p:nvPicPr>
        <p:blipFill rotWithShape="1">
          <a:blip r:embed="rId4">
            <a:alphaModFix/>
          </a:blip>
          <a:srcRect l="1044" r="29419"/>
          <a:stretch/>
        </p:blipFill>
        <p:spPr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9"/>
          <p:cNvPicPr preferRelativeResize="0"/>
          <p:nvPr/>
        </p:nvPicPr>
        <p:blipFill rotWithShape="1">
          <a:blip r:embed="rId6">
            <a:alphaModFix/>
          </a:blip>
          <a:srcRect l="10886" t="30379" r="9628" b="26702"/>
          <a:stretch/>
        </p:blipFill>
        <p:spPr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20542" y="1605980"/>
            <a:ext cx="1102916" cy="880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75053" y="3789040"/>
            <a:ext cx="1812155" cy="51693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reguntamos.blogspot.com/2011/11/como-hacer-grupos-de-trabajo-en-el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hyperlink" Target="https://creativecommons.org/licenses/by-nc-sa/3.0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D2B6EFF-12C6-468C-B549-077542322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645024"/>
            <a:ext cx="720080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Arial" panose="020B0604020202020204" pitchFamily="34" charset="0"/>
                <a:sym typeface="Arial" charset="0"/>
              </a:rPr>
              <a:t>MOD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Arial" panose="020B0604020202020204" pitchFamily="34" charset="0"/>
                <a:sym typeface="Arial" charset="0"/>
              </a:rPr>
              <a:t>UŁ BIOMECHANIKA KREGOSŁUPA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Arial" panose="020B0604020202020204" pitchFamily="34" charset="0"/>
                <a:sym typeface="Arial" charset="0"/>
              </a:rPr>
              <a:t>  </a:t>
            </a:r>
          </a:p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Arial" panose="020B0604020202020204" pitchFamily="34" charset="0"/>
                <a:sym typeface="Arial" charset="0"/>
              </a:rPr>
              <a:t>Jednostka dydaktyczna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Arial" panose="020B0604020202020204" pitchFamily="34" charset="0"/>
                <a:sym typeface="Arial" charset="0"/>
              </a:rPr>
              <a:t>D: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Arial" panose="020B0604020202020204" pitchFamily="34" charset="0"/>
                <a:sym typeface="Arial" charset="0"/>
              </a:rPr>
              <a:t>ANALIZA INSTRUMENTALNA KREGOSŁUPA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Arial" panose="020B0604020202020204" pitchFamily="34" charset="0"/>
              <a:sym typeface="Arial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Arial" panose="020B0604020202020204" pitchFamily="34" charset="0"/>
                <a:sym typeface="Arial" charset="0"/>
              </a:rPr>
              <a:t>D.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Arial" panose="020B0604020202020204" pitchFamily="34" charset="0"/>
                <a:sym typeface="Arial" charset="0"/>
              </a:rPr>
              <a:t>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Arial" panose="020B0604020202020204" pitchFamily="34" charset="0"/>
                <a:sym typeface="Arial" charset="0"/>
              </a:rPr>
              <a:t>.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Arial" panose="020B0604020202020204" pitchFamily="34" charset="0"/>
                <a:sym typeface="Arial" charset="0"/>
              </a:rPr>
              <a:t> Jak </a:t>
            </a:r>
            <a:r>
              <a:rPr kumimoji="0" lang="pl-P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Arial" panose="020B0604020202020204" pitchFamily="34" charset="0"/>
                <a:sym typeface="Arial" charset="0"/>
              </a:rPr>
              <a:t>zinterpretowac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Arial" panose="020B0604020202020204" pitchFamily="34" charset="0"/>
                <a:sym typeface="Arial" charset="0"/>
              </a:rPr>
              <a:t> raport z analizy biomechanicznej w przypadku patologii </a:t>
            </a:r>
            <a:r>
              <a:rPr kumimoji="0" lang="pl-P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Arial" panose="020B0604020202020204" pitchFamily="34" charset="0"/>
                <a:sym typeface="Arial" charset="0"/>
              </a:rPr>
              <a:t>kregosłupa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Arial" panose="020B0604020202020204" pitchFamily="34" charset="0"/>
                <a:sym typeface="Arial" charset="0"/>
              </a:rPr>
              <a:t>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6FB1BE1-31F2-41B7-B58B-991844CC0DC6}"/>
              </a:ext>
            </a:extLst>
          </p:cNvPr>
          <p:cNvSpPr txBox="1"/>
          <p:nvPr/>
        </p:nvSpPr>
        <p:spPr>
          <a:xfrm>
            <a:off x="7006746" y="3717032"/>
            <a:ext cx="229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rgbClr val="002060"/>
                </a:solidFill>
                <a:latin typeface="Bradley Hand ITC" panose="03070402050302030203" pitchFamily="66" charset="0"/>
              </a:rPr>
              <a:t>,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3695EB1-4299-47D7-A7EC-D52B016A90F4}"/>
              </a:ext>
            </a:extLst>
          </p:cNvPr>
          <p:cNvSpPr txBox="1"/>
          <p:nvPr/>
        </p:nvSpPr>
        <p:spPr>
          <a:xfrm>
            <a:off x="7020272" y="4489375"/>
            <a:ext cx="229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rgbClr val="002060"/>
                </a:solidFill>
                <a:latin typeface="Bradley Hand ITC" panose="03070402050302030203" pitchFamily="66" charset="0"/>
              </a:rPr>
              <a:t>,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BB1EAB6-4379-4F6C-95A7-BEE1CC5C42CC}"/>
              </a:ext>
            </a:extLst>
          </p:cNvPr>
          <p:cNvSpPr txBox="1"/>
          <p:nvPr/>
        </p:nvSpPr>
        <p:spPr>
          <a:xfrm>
            <a:off x="3046306" y="4941168"/>
            <a:ext cx="229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rgbClr val="002060"/>
                </a:solidFill>
                <a:latin typeface="Bradley Hand ITC" panose="03070402050302030203" pitchFamily="66" charset="0"/>
              </a:rPr>
              <a:t>,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BE8A16A-E0F3-4AAD-9EBA-DFD1C361CFC5}"/>
              </a:ext>
            </a:extLst>
          </p:cNvPr>
          <p:cNvSpPr txBox="1"/>
          <p:nvPr/>
        </p:nvSpPr>
        <p:spPr>
          <a:xfrm>
            <a:off x="4342450" y="4777407"/>
            <a:ext cx="229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rgbClr val="002060"/>
                </a:solidFill>
                <a:latin typeface="Bradley Hand ITC" panose="03070402050302030203" pitchFamily="66" charset="0"/>
              </a:rPr>
              <a:t>,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8B97EC-251E-461C-85D9-ED2584B11206}"/>
              </a:ext>
            </a:extLst>
          </p:cNvPr>
          <p:cNvSpPr txBox="1"/>
          <p:nvPr/>
        </p:nvSpPr>
        <p:spPr>
          <a:xfrm>
            <a:off x="7020272" y="5220875"/>
            <a:ext cx="229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rgbClr val="002060"/>
                </a:solidFill>
                <a:latin typeface="Bradley Hand ITC" panose="03070402050302030203" pitchFamily="66" charset="0"/>
              </a:rPr>
              <a:t>,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FD8DA19-F560-41C8-BEF6-1DD1FE1C8899}"/>
              </a:ext>
            </a:extLst>
          </p:cNvPr>
          <p:cNvSpPr txBox="1"/>
          <p:nvPr/>
        </p:nvSpPr>
        <p:spPr>
          <a:xfrm>
            <a:off x="7318646" y="5253301"/>
            <a:ext cx="229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rgbClr val="002060"/>
                </a:solidFill>
                <a:latin typeface="Bradley Hand ITC" panose="03070402050302030203" pitchFamily="66" charset="0"/>
              </a:rPr>
              <a:t>,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 txBox="1">
            <a:spLocks noGrp="1"/>
          </p:cNvSpPr>
          <p:nvPr>
            <p:ph type="title"/>
          </p:nvPr>
        </p:nvSpPr>
        <p:spPr>
          <a:xfrm>
            <a:off x="611560" y="795173"/>
            <a:ext cx="8194096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Ocena</a:t>
            </a:r>
            <a:r>
              <a:rPr lang="en-US" sz="220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zjawiska</a:t>
            </a:r>
            <a:r>
              <a:rPr lang="en-US" sz="220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zgięcia-odprężenia</a:t>
            </a:r>
            <a:r>
              <a:rPr lang="en-US" sz="220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 (flexion-relaxation)</a:t>
            </a:r>
          </a:p>
        </p:txBody>
      </p:sp>
      <p:sp>
        <p:nvSpPr>
          <p:cNvPr id="226" name="Google Shape;226;p10"/>
          <p:cNvSpPr/>
          <p:nvPr/>
        </p:nvSpPr>
        <p:spPr>
          <a:xfrm>
            <a:off x="4329576" y="1661663"/>
            <a:ext cx="4233656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SPRZĘT POMIAROWY: </a:t>
            </a:r>
            <a:r>
              <a:rPr lang="pl-PL" sz="2000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Elektromiografia powierzchniowa (</a:t>
            </a:r>
            <a:r>
              <a:rPr lang="pl-PL" sz="2000" i="0" u="none" strike="noStrike" cap="none" dirty="0" err="1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sEMG</a:t>
            </a:r>
            <a:r>
              <a:rPr lang="pl-PL" sz="2000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2000" b="1" i="0" u="none" strike="noStrike" cap="none" dirty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WYKRES: </a:t>
            </a:r>
            <a:r>
              <a:rPr lang="pl-PL" sz="2000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Wyniki badań kinematycznych i EMG podczas testu zgięciowo-relaksacyjnego kręgosłupa lędźwiowego.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2000" b="1" i="0" u="none" strike="noStrike" cap="none" dirty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INTERPRETACJA WYNIKU: </a:t>
            </a:r>
            <a:r>
              <a:rPr lang="pl-PL" sz="2000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Nie obserwuje się ciszy </a:t>
            </a:r>
            <a:r>
              <a:rPr lang="pl-PL" sz="2000" i="0" u="none" strike="noStrike" cap="none" dirty="0" err="1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mioelektrycznej</a:t>
            </a:r>
            <a:r>
              <a:rPr lang="pl-PL" sz="2000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 przy maksymalnym zgięciu kręgosłupa.</a:t>
            </a:r>
            <a:r>
              <a:rPr lang="en-US" sz="2000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graphicFrame>
        <p:nvGraphicFramePr>
          <p:cNvPr id="227" name="Google Shape;227;p10"/>
          <p:cNvGraphicFramePr/>
          <p:nvPr/>
        </p:nvGraphicFramePr>
        <p:xfrm>
          <a:off x="467544" y="1814211"/>
          <a:ext cx="3621088" cy="306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621088" imgH="3065462" progId="Paint.Picture">
                  <p:embed/>
                </p:oleObj>
              </mc:Choice>
              <mc:Fallback>
                <p:oleObj r:id="rId3" imgW="3621088" imgH="3065462" progId="Paint.Picture">
                  <p:embed/>
                  <p:pic>
                    <p:nvPicPr>
                      <p:cNvPr id="227" name="Google Shape;227;p10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 t="-4456" r="3119" b="-6284"/>
                      <a:stretch/>
                    </p:blipFill>
                    <p:spPr>
                      <a:xfrm>
                        <a:off x="467544" y="1814211"/>
                        <a:ext cx="3621088" cy="306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"/>
          <p:cNvSpPr txBox="1">
            <a:spLocks noGrp="1"/>
          </p:cNvSpPr>
          <p:nvPr>
            <p:ph type="title"/>
          </p:nvPr>
        </p:nvSpPr>
        <p:spPr>
          <a:xfrm>
            <a:off x="642600" y="2276872"/>
            <a:ext cx="7858800" cy="989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Przykładowe</a:t>
            </a:r>
            <a:r>
              <a:rPr lang="en-US" sz="220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wyniki</a:t>
            </a:r>
            <a:endParaRPr sz="2200" dirty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1"/>
          <p:cNvSpPr txBox="1"/>
          <p:nvPr/>
        </p:nvSpPr>
        <p:spPr>
          <a:xfrm>
            <a:off x="5292080" y="6017915"/>
            <a:ext cx="443865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900" b="1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Autor desconocido está bajo licencia </a:t>
            </a:r>
            <a:r>
              <a:rPr lang="en-US" sz="900" b="1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sz="9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84955" y="3265907"/>
            <a:ext cx="1774090" cy="1926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"/>
          <p:cNvSpPr txBox="1">
            <a:spLocks noGrp="1"/>
          </p:cNvSpPr>
          <p:nvPr>
            <p:ph type="ctrTitle"/>
          </p:nvPr>
        </p:nvSpPr>
        <p:spPr>
          <a:xfrm>
            <a:off x="648680" y="1411615"/>
            <a:ext cx="7846640" cy="309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Pacjentka 30-letnia.</a:t>
            </a:r>
            <a:br>
              <a:rPr lang="pl-PL" sz="20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20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Pracuje jako pracownik biurowy.</a:t>
            </a:r>
            <a:br>
              <a:rPr lang="pl-PL" sz="20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20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2 tygodnie temu miała kolizję tylną.</a:t>
            </a:r>
            <a:br>
              <a:rPr lang="pl-PL" sz="20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20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Ból kręgosłupa szyjnego.</a:t>
            </a:r>
            <a:br>
              <a:rPr lang="pl-PL" sz="20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20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Leczenie: unieruchomienie kręgosłupa szyjnego i leki przeciwbólowe. Po zdjęciu unieruchomienia (tydzień po wypadku) pacjentka zgłasza ograniczenie ruchomości z powodu dolegliwości bólowych. Została skierowana do pracowni biomechaniki w celu oceny ruchomości odcinka szyjnego kręgosłupa i przepisania leczenia rehabilitacyjnego.</a:t>
            </a:r>
            <a:br>
              <a:rPr lang="pl-PL" sz="20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20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pl-PL" sz="200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badaniu fizykalnym</a:t>
            </a:r>
            <a:r>
              <a:rPr lang="pl-PL" sz="20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: szczególnie zwraca uwagę ograniczona ruchomość czynna w ostatnich stopniach wszystkich ruchów, przy zachowanej ruchomości biernej, choć bolesnej. W badaniu </a:t>
            </a:r>
            <a:r>
              <a:rPr lang="pl-PL" sz="2000" b="0" dirty="0" err="1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palpacyjnym</a:t>
            </a:r>
            <a:r>
              <a:rPr lang="pl-PL" sz="20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 symetryczne napięcie mięśniowe z bolesnymi punktami w lewej okolicy skroniowej i prawym trapezie.</a:t>
            </a:r>
            <a:br>
              <a:rPr lang="en-US" sz="2000" b="0" dirty="0">
                <a:latin typeface="Arial"/>
                <a:ea typeface="Arial"/>
                <a:cs typeface="Arial"/>
                <a:sym typeface="Arial"/>
              </a:rPr>
            </a:br>
            <a:endParaRPr sz="20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2"/>
          <p:cNvSpPr txBox="1"/>
          <p:nvPr/>
        </p:nvSpPr>
        <p:spPr>
          <a:xfrm>
            <a:off x="247135" y="721236"/>
            <a:ext cx="864973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b="1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Przypadek kliniczny dotyczący odcinka szyjnego kręgosłupa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"/>
          <p:cNvSpPr txBox="1">
            <a:spLocks noGrp="1"/>
          </p:cNvSpPr>
          <p:nvPr>
            <p:ph type="ctrTitle"/>
          </p:nvPr>
        </p:nvSpPr>
        <p:spPr>
          <a:xfrm>
            <a:off x="539552" y="1124744"/>
            <a:ext cx="8280920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5738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Wyniki oceny funkcjonalnej kręgosłupa szyjnego przeprowadzonej w ramach jednego przypadku omówiono poniżej. Test ten </a:t>
            </a:r>
            <a:r>
              <a:rPr lang="pl-PL" sz="160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kinematycznie</a:t>
            </a:r>
            <a:r>
              <a:rPr lang="pl-PL" sz="16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 analizuje ruchy kręgosłupa szyjnego w prostych czynnościach w celu wykrycia nieprawidłowych lub niefunkcjonalnych ruchów wtórnych do bólu szyjnego. </a:t>
            </a:r>
            <a:br>
              <a:rPr lang="pl-PL" sz="16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pl-PL" sz="16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6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Wykorzystano sprzęt do oceny </a:t>
            </a:r>
            <a:r>
              <a:rPr lang="pl-PL" sz="160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NEDCERVICAL/IBV</a:t>
            </a:r>
            <a:r>
              <a:rPr lang="pl-PL" sz="16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, a techniką rejestracji była fotogrametria. </a:t>
            </a:r>
            <a:br>
              <a:rPr lang="pl-PL" sz="16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6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W celu przeprowadzenia oceny system porównuje uzyskane parametry z parametrami grupy osób, których charakterystyka jest porównywalna z charakterystyką pacjenta (bazy danych złożone z osób normalnych i patologicznych, segmentowane według wieku i płci).</a:t>
            </a:r>
            <a:br>
              <a:rPr lang="pl-PL" sz="16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pl-PL" sz="16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6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Protokół oceny jest standaryzowany i składa się z dwóch części:	</a:t>
            </a:r>
            <a:br>
              <a:rPr lang="pl-PL" sz="16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pl-PL" sz="16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6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pl-PL" sz="160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Test graniczny</a:t>
            </a:r>
            <a:r>
              <a:rPr lang="pl-PL" sz="16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: analizuje funkcjonalne ograniczenia ruchu w każdym kierunku przestrzennym.	</a:t>
            </a:r>
            <a:br>
              <a:rPr lang="pl-PL" sz="16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6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pl-PL" sz="160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Test funkcjonalny </a:t>
            </a:r>
            <a:r>
              <a:rPr lang="pl-PL" sz="16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(lub test lamp): analizuje ruchy szyjne, podczas gdy pacjent kieruje swój wzrok na lampy umieszczone na suficie. </a:t>
            </a:r>
            <a:br>
              <a:rPr lang="pl-PL" sz="16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4208" y="907987"/>
            <a:ext cx="1809524" cy="120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0583" y="566546"/>
            <a:ext cx="1809524" cy="1209524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7" name="Google Shape;257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57611" y="1554013"/>
            <a:ext cx="1809524" cy="120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72200" y="3724449"/>
            <a:ext cx="2634439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4768" y="878270"/>
            <a:ext cx="5092076" cy="1398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4697" y="2507657"/>
            <a:ext cx="5667375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7394" y="3319467"/>
            <a:ext cx="5852420" cy="2610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8" name="Google Shape;26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5894" y="1101646"/>
            <a:ext cx="1809524" cy="120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04057" y="660125"/>
            <a:ext cx="12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94635" y="908876"/>
            <a:ext cx="1987585" cy="1302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1466" y="2460125"/>
            <a:ext cx="7521068" cy="225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70344" y="4853835"/>
            <a:ext cx="6067425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6"/>
          <p:cNvSpPr/>
          <p:nvPr/>
        </p:nvSpPr>
        <p:spPr>
          <a:xfrm>
            <a:off x="611560" y="4185515"/>
            <a:ext cx="8424936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Badaną funkcję uważa się za normalną, gdy Wskaźnik Normalności mieści się w przedziale 90-100%.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2000" b="0" dirty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Im niższy wskaźnik normalności, tym większy stopień zmian funkcjonalnych. </a:t>
            </a:r>
          </a:p>
        </p:txBody>
      </p:sp>
      <p:pic>
        <p:nvPicPr>
          <p:cNvPr id="280" name="Google Shape;280;p16"/>
          <p:cNvPicPr preferRelativeResize="0"/>
          <p:nvPr/>
        </p:nvPicPr>
        <p:blipFill rotWithShape="1">
          <a:blip r:embed="rId3">
            <a:alphaModFix/>
          </a:blip>
          <a:srcRect r="51068"/>
          <a:stretch/>
        </p:blipFill>
        <p:spPr>
          <a:xfrm>
            <a:off x="2699792" y="1556792"/>
            <a:ext cx="4027635" cy="1115694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6"/>
          <p:cNvSpPr txBox="1"/>
          <p:nvPr/>
        </p:nvSpPr>
        <p:spPr>
          <a:xfrm>
            <a:off x="3607587" y="3289789"/>
            <a:ext cx="1928826" cy="461665"/>
          </a:xfrm>
          <a:prstGeom prst="rect">
            <a:avLst/>
          </a:prstGeom>
          <a:solidFill>
            <a:srgbClr val="9F294B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erdana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Zmieniony</a:t>
            </a:r>
            <a:endParaRPr sz="2400" b="0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"/>
          <p:cNvSpPr txBox="1"/>
          <p:nvPr/>
        </p:nvSpPr>
        <p:spPr>
          <a:xfrm>
            <a:off x="358345" y="912061"/>
            <a:ext cx="861266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b="1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Przypadek kliniczny dotyczący odcinka lędźwiowego</a:t>
            </a:r>
            <a:endParaRPr dirty="0"/>
          </a:p>
        </p:txBody>
      </p:sp>
      <p:sp>
        <p:nvSpPr>
          <p:cNvPr id="288" name="Google Shape;288;p17"/>
          <p:cNvSpPr txBox="1">
            <a:spLocks noGrp="1"/>
          </p:cNvSpPr>
          <p:nvPr>
            <p:ph type="ctrTitle"/>
          </p:nvPr>
        </p:nvSpPr>
        <p:spPr>
          <a:xfrm>
            <a:off x="648680" y="1435864"/>
            <a:ext cx="7846640" cy="4465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60-letni pacjent. </a:t>
            </a:r>
            <a:br>
              <a:rPr lang="pl-PL" sz="18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8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Kierowca samochodu ciężarowego.</a:t>
            </a:r>
            <a:br>
              <a:rPr lang="pl-PL" sz="18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8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Upadł z samochodu ciężarowego, w wyniku czego doznał złamania klinowego L1 Zastosowano leczenie zachowawcze złamania.</a:t>
            </a:r>
            <a:br>
              <a:rPr lang="pl-PL" sz="18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8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3 miesiące później zdjęto </a:t>
            </a:r>
            <a:r>
              <a:rPr lang="pl-PL" sz="1800" b="0" dirty="0" err="1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ortezę</a:t>
            </a:r>
            <a:r>
              <a:rPr lang="pl-PL" sz="18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pl-PL" sz="18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8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Cztery miesiące po złamaniu nadal zgłaszał ból pleców promieniujący do prawej kończyny dolnej.</a:t>
            </a:r>
            <a:br>
              <a:rPr lang="pl-PL" sz="18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pl-PL" sz="18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8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W badaniu fizykalnym: ból w dolnej części pleców, ale bez przykurczów mięśniowych przy palpacji. Zgięcie lędźwiowe jest bolesne. Ujemny wynik </a:t>
            </a:r>
            <a:r>
              <a:rPr lang="pl-PL" sz="1800" b="0" dirty="0" err="1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Lasègue'a</a:t>
            </a:r>
            <a:r>
              <a:rPr lang="pl-PL" sz="18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pl-PL" sz="1800" b="0" dirty="0" err="1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Bragarda</a:t>
            </a:r>
            <a:r>
              <a:rPr lang="pl-PL" sz="18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. Funkcja mięśniowa dobra.</a:t>
            </a:r>
            <a:br>
              <a:rPr lang="pl-PL" sz="18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pl-PL" sz="18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8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W wykonanym badaniu MRI stwierdzono, że przednie złamanie klinowe trzonu kręgu L1 jest skonsolidowane i nie jest widoczne. W przestrzeni dyskowej L4-L5 i L5-S1 widoczne są objawy zwyrodnieniowe bez naruszenia obu otworów łącznotkankowych.</a:t>
            </a:r>
            <a:br>
              <a:rPr lang="en-US" sz="1800" dirty="0">
                <a:latin typeface="Arial"/>
                <a:ea typeface="Arial"/>
                <a:cs typeface="Arial"/>
                <a:sym typeface="Arial"/>
              </a:rPr>
            </a:br>
            <a:br>
              <a:rPr lang="en-US" sz="1800" dirty="0">
                <a:latin typeface="Arial"/>
                <a:ea typeface="Arial"/>
                <a:cs typeface="Arial"/>
                <a:sym typeface="Arial"/>
              </a:rPr>
            </a:br>
            <a:br>
              <a:rPr lang="en-US" sz="1800" b="0" dirty="0">
                <a:latin typeface="Arial"/>
                <a:ea typeface="Arial"/>
                <a:cs typeface="Arial"/>
                <a:sym typeface="Arial"/>
              </a:rPr>
            </a:br>
            <a:br>
              <a:rPr lang="en-US" sz="1800" b="0" dirty="0">
                <a:latin typeface="Arial"/>
                <a:ea typeface="Arial"/>
                <a:cs typeface="Arial"/>
                <a:sym typeface="Arial"/>
              </a:rPr>
            </a:br>
            <a:br>
              <a:rPr lang="en-US" sz="1800" b="0" dirty="0">
                <a:latin typeface="Arial"/>
                <a:ea typeface="Arial"/>
                <a:cs typeface="Arial"/>
                <a:sym typeface="Arial"/>
              </a:rPr>
            </a:br>
            <a:endParaRPr sz="1800" b="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8"/>
          <p:cNvSpPr txBox="1">
            <a:spLocks noGrp="1"/>
          </p:cNvSpPr>
          <p:nvPr>
            <p:ph type="ctrTitle"/>
          </p:nvPr>
        </p:nvSpPr>
        <p:spPr>
          <a:xfrm>
            <a:off x="431540" y="908720"/>
            <a:ext cx="8280920" cy="46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Poniżej omówiono wyniki przypadku po przeprowadzeniu oceny funkcjonalnej odcinka lędźwiowego kręgosłupa. Test ten kinetycznie i kinematycznie analizuje ruchy kręgosłupa lędźwiowego w prostych czynnościach w celu wykrycia nieprawidłowych lub niefunkcjonalnych ruchów wtórnych do bólu szyjnego.</a:t>
            </a:r>
            <a:br>
              <a:rPr lang="pl-PL" sz="14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pl-PL" sz="14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4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Wykorzystano sprzęt do oceny NEDLUMBAR/IBV, a techniką rejestracji była fotogrametria i dwie platformy dynamometryczne.</a:t>
            </a:r>
            <a:br>
              <a:rPr lang="pl-PL" sz="14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pl-PL" sz="14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4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W celu przeprowadzenia oceny, system ten porównuje uzyskane wyniki z wynikami uzyskanymi w grupie osób, których charakterystyka jest porównywalna z charakterystyką pacjenta (bazy danych złożone z pacjentów prawidłowych i patologicznych podzielonych na segmenty według wieku i płci).</a:t>
            </a:r>
            <a:br>
              <a:rPr lang="pl-PL" sz="14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pl-PL" sz="14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4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Protokół oceny jest standaryzowany i składa się z dwóch ruchów:	</a:t>
            </a:r>
            <a:br>
              <a:rPr lang="pl-PL" sz="14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4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		Czynność </a:t>
            </a:r>
            <a:r>
              <a:rPr lang="pl-PL" sz="140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podnoszenia się z krzesła</a:t>
            </a:r>
            <a:r>
              <a:rPr lang="pl-PL" sz="14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. 	</a:t>
            </a:r>
            <a:br>
              <a:rPr lang="pl-PL" sz="14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4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		Czynność </a:t>
            </a:r>
            <a:r>
              <a:rPr lang="pl-PL" sz="140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podnoszenia ciężarów.</a:t>
            </a:r>
            <a:br>
              <a:rPr lang="pl-PL" sz="14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pl-PL" sz="14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4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Uzyskane wyniki mówią nam o wykonywanym wzorcu ruchowym poprzez informacje biomechaniczne dotyczące m.in. siły, ruchomości, przyspieszenia i powtarzalności ruchu.</a:t>
            </a:r>
            <a:br>
              <a:rPr lang="pl-PL" sz="14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pl-PL" sz="14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4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Na koniec badanie danej czynności jest podsumowywane w postaci indeksu funkcjonalnego. Jeśli wynik tego indeksu jest wyższy niż 90%, zdolność osoby ocenianej do wykonywania danej czynności mieści się w granicach normalności.</a:t>
            </a:r>
            <a:r>
              <a:rPr lang="en-US" sz="1400" b="0" dirty="0"/>
              <a:t>	</a:t>
            </a:r>
            <a:endParaRPr sz="1600" b="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19"/>
          <p:cNvPicPr preferRelativeResize="0"/>
          <p:nvPr/>
        </p:nvPicPr>
        <p:blipFill rotWithShape="1">
          <a:blip r:embed="rId3">
            <a:alphaModFix/>
          </a:blip>
          <a:srcRect l="31976" t="47274" r="56773" b="39300"/>
          <a:stretch/>
        </p:blipFill>
        <p:spPr>
          <a:xfrm>
            <a:off x="6362840" y="682716"/>
            <a:ext cx="1656183" cy="1990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9" descr="ParamSill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57381" y="2700658"/>
            <a:ext cx="3467100" cy="34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2683" y="1772816"/>
            <a:ext cx="2290629" cy="2187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9" descr="GrafVelocidadSill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22321" y="1772815"/>
            <a:ext cx="2429298" cy="2187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9" descr="ValLevantarseSilla"/>
          <p:cNvPicPr preferRelativeResize="0"/>
          <p:nvPr/>
        </p:nvPicPr>
        <p:blipFill rotWithShape="1">
          <a:blip r:embed="rId7">
            <a:alphaModFix/>
          </a:blip>
          <a:srcRect r="57188" b="-6279"/>
          <a:stretch/>
        </p:blipFill>
        <p:spPr>
          <a:xfrm>
            <a:off x="1115616" y="4725144"/>
            <a:ext cx="3213439" cy="620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"/>
          <p:cNvSpPr/>
          <p:nvPr/>
        </p:nvSpPr>
        <p:spPr>
          <a:xfrm>
            <a:off x="323528" y="908720"/>
            <a:ext cx="813593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72"/>
              </a:buClr>
              <a:buSzPts val="2200"/>
              <a:buFont typeface="Arial"/>
              <a:buNone/>
            </a:pPr>
            <a:r>
              <a:rPr lang="pl-PL" sz="22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CELE</a:t>
            </a:r>
            <a:endParaRPr sz="2200" b="0" i="0" u="none" strike="noStrike" cap="none" dirty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"/>
          <p:cNvSpPr/>
          <p:nvPr/>
        </p:nvSpPr>
        <p:spPr>
          <a:xfrm>
            <a:off x="539651" y="1412776"/>
            <a:ext cx="8280822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72"/>
              </a:buClr>
              <a:buSzPts val="2000"/>
              <a:buFont typeface="Arial"/>
              <a:buChar char="-"/>
            </a:pPr>
            <a:r>
              <a:rPr lang="pl-PL" sz="2000" b="0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Zdobycie umiejętności interpretacji wyników oceny kinematycznej odcinka szyjnego kręgosłupa w populacji patologicznej.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72"/>
              </a:buClr>
              <a:buSzPts val="2000"/>
              <a:buFont typeface="Arial"/>
              <a:buChar char="-"/>
            </a:pPr>
            <a:endParaRPr lang="pl-PL" sz="2000" b="0" i="0" u="none" strike="noStrike" cap="none" dirty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72"/>
              </a:buClr>
              <a:buSzPts val="2000"/>
              <a:buFont typeface="Arial"/>
              <a:buChar char="-"/>
            </a:pPr>
            <a:r>
              <a:rPr lang="pl-PL" sz="2000" b="0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Zdobycie umiejętności interpretacji wyników oceny siły mięśniowej odcinka szyjnego kręgosłupa w populacji patologicznej.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72"/>
              </a:buClr>
              <a:buSzPts val="2000"/>
              <a:buFont typeface="Arial"/>
              <a:buChar char="-"/>
            </a:pPr>
            <a:endParaRPr lang="pl-PL" sz="2000" b="0" i="0" u="none" strike="noStrike" cap="none" dirty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72"/>
              </a:buClr>
              <a:buSzPts val="2000"/>
              <a:buFont typeface="Arial"/>
              <a:buChar char="-"/>
            </a:pPr>
            <a:r>
              <a:rPr lang="pl-PL" sz="2000" b="0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Zdobycie umiejętności interpretacji wyników oceny kinematycznej odcinka lędźwiowego kręgosłupa w populacji patologicznej.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72"/>
              </a:buClr>
              <a:buSzPts val="2000"/>
              <a:buFont typeface="Arial"/>
              <a:buChar char="-"/>
            </a:pPr>
            <a:endParaRPr lang="pl-PL" sz="2000" b="0" i="0" u="none" strike="noStrike" cap="none" dirty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72"/>
              </a:buClr>
              <a:buSzPts val="2000"/>
              <a:buFont typeface="Arial"/>
              <a:buChar char="-"/>
            </a:pPr>
            <a:r>
              <a:rPr lang="pl-PL" sz="2000" b="0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Nauczenie się interpretacji wyników oceny siły mięśni lędźwiowych w populacji patologicznej.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72"/>
              </a:buClr>
              <a:buSzPts val="2000"/>
              <a:buFont typeface="Arial"/>
              <a:buChar char="-"/>
            </a:pPr>
            <a:endParaRPr lang="pl-PL" sz="2000" b="0" i="0" u="none" strike="noStrike" cap="none" dirty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72"/>
              </a:buClr>
              <a:buSzPts val="2000"/>
              <a:buFont typeface="Arial"/>
              <a:buChar char="-"/>
            </a:pPr>
            <a:r>
              <a:rPr lang="pl-PL" sz="2000" b="0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Omówienie wyników oceny biomechanicznej odcinka szyjnego i/lub lędźwiowego kręgosłupa na podstawie przypadków klinicznych.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20"/>
          <p:cNvPicPr preferRelativeResize="0"/>
          <p:nvPr/>
        </p:nvPicPr>
        <p:blipFill rotWithShape="1">
          <a:blip r:embed="rId3">
            <a:alphaModFix/>
          </a:blip>
          <a:srcRect l="54367" t="47274" r="33626" b="39300"/>
          <a:stretch/>
        </p:blipFill>
        <p:spPr>
          <a:xfrm>
            <a:off x="6884947" y="3220861"/>
            <a:ext cx="1539217" cy="2135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0" descr="GrafVelocidadPes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2333" y="861636"/>
            <a:ext cx="7459333" cy="2235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0" descr="ParamPes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7615" y="3220861"/>
            <a:ext cx="6091156" cy="2682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0" descr="ValLevantarPeso"/>
          <p:cNvPicPr preferRelativeResize="0"/>
          <p:nvPr/>
        </p:nvPicPr>
        <p:blipFill rotWithShape="1">
          <a:blip r:embed="rId6">
            <a:alphaModFix/>
          </a:blip>
          <a:srcRect t="-2344" r="56333"/>
          <a:stretch/>
        </p:blipFill>
        <p:spPr>
          <a:xfrm>
            <a:off x="6398466" y="5464208"/>
            <a:ext cx="2512177" cy="458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8144" y="1492614"/>
            <a:ext cx="2651185" cy="2407188"/>
          </a:xfrm>
          <a:prstGeom prst="rect">
            <a:avLst/>
          </a:prstGeom>
          <a:noFill/>
          <a:ln>
            <a:noFill/>
          </a:ln>
          <a:effectLst>
            <a:outerShdw dist="50800" dir="5400000" sx="1000" sy="1000" algn="ctr" rotWithShape="0">
              <a:srgbClr val="000000"/>
            </a:outerShdw>
            <a:reflection endPos="65000" dist="50800" dir="5400000" sy="-100000" algn="bl" rotWithShape="0"/>
          </a:effectLst>
        </p:spPr>
      </p:pic>
      <p:sp>
        <p:nvSpPr>
          <p:cNvPr id="320" name="Google Shape;320;p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1"/>
          <p:cNvSpPr txBox="1">
            <a:spLocks noGrp="1"/>
          </p:cNvSpPr>
          <p:nvPr>
            <p:ph type="body" idx="1"/>
          </p:nvPr>
        </p:nvSpPr>
        <p:spPr>
          <a:xfrm>
            <a:off x="3419872" y="728242"/>
            <a:ext cx="295232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72"/>
              </a:buClr>
              <a:buSzPts val="3762"/>
              <a:buNone/>
            </a:pPr>
            <a:r>
              <a:rPr lang="pl-PL" sz="2200" dirty="0">
                <a:solidFill>
                  <a:srgbClr val="262672"/>
                </a:solidFill>
              </a:rPr>
              <a:t>Ćwiczenia</a:t>
            </a:r>
            <a:endParaRPr sz="2200" dirty="0">
              <a:solidFill>
                <a:srgbClr val="262672"/>
              </a:solidFill>
            </a:endParaRPr>
          </a:p>
        </p:txBody>
      </p:sp>
      <p:sp>
        <p:nvSpPr>
          <p:cNvPr id="322" name="Google Shape;322;p21"/>
          <p:cNvSpPr txBox="1">
            <a:spLocks noGrp="1"/>
          </p:cNvSpPr>
          <p:nvPr>
            <p:ph type="body" idx="2"/>
          </p:nvPr>
        </p:nvSpPr>
        <p:spPr>
          <a:xfrm>
            <a:off x="615084" y="2492896"/>
            <a:ext cx="5076334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7325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rgbClr val="262672"/>
                </a:solidFill>
              </a:rPr>
              <a:t>Praca nad przypadkami klinicznymi (Dokumenty)</a:t>
            </a:r>
          </a:p>
          <a:p>
            <a:pPr marL="187325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l-PL" sz="2000" dirty="0">
              <a:solidFill>
                <a:srgbClr val="262672"/>
              </a:solidFill>
            </a:endParaRPr>
          </a:p>
        </p:txBody>
      </p:sp>
      <p:pic>
        <p:nvPicPr>
          <p:cNvPr id="323" name="Google Shape;32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7744" y="3517319"/>
            <a:ext cx="1771015" cy="1929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2"/>
          <p:cNvSpPr txBox="1">
            <a:spLocks noGrp="1"/>
          </p:cNvSpPr>
          <p:nvPr>
            <p:ph type="body" idx="1"/>
          </p:nvPr>
        </p:nvSpPr>
        <p:spPr>
          <a:xfrm>
            <a:off x="2123728" y="908720"/>
            <a:ext cx="548295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72"/>
              </a:buClr>
              <a:buSzPts val="3762"/>
              <a:buNone/>
            </a:pPr>
            <a:r>
              <a:rPr lang="pl-PL" sz="2200" dirty="0">
                <a:solidFill>
                  <a:srgbClr val="262672"/>
                </a:solidFill>
              </a:rPr>
              <a:t>Przewodnik po pytaniach w sprawie odcinka szyjnego kręgosłupa </a:t>
            </a:r>
          </a:p>
        </p:txBody>
      </p:sp>
      <p:sp>
        <p:nvSpPr>
          <p:cNvPr id="331" name="Google Shape;331;p22"/>
          <p:cNvSpPr/>
          <p:nvPr/>
        </p:nvSpPr>
        <p:spPr>
          <a:xfrm>
            <a:off x="323528" y="2132856"/>
            <a:ext cx="8496944" cy="428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7325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Czy istnieje ograniczenie ruchomości odcinka szyjnego kręgosłupa?</a:t>
            </a:r>
          </a:p>
          <a:p>
            <a:pPr marL="187325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Który z ruchów jest najbardziej ograniczony?</a:t>
            </a:r>
          </a:p>
          <a:p>
            <a:pPr marL="187325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Czy wykonuje szybkie ruchy zgięcia-wyprostu szyi?</a:t>
            </a:r>
          </a:p>
          <a:p>
            <a:pPr marL="187325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Czy występuje asymetria w ruchu?</a:t>
            </a:r>
          </a:p>
          <a:p>
            <a:pPr marL="187325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Czy na podstawie wykresu wykonuje powtarzalne ruchy?</a:t>
            </a:r>
          </a:p>
          <a:p>
            <a:pPr marL="187325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Czy nastąpiła poprawa w drugiej sesji oceny biomechanicznej?</a:t>
            </a:r>
          </a:p>
          <a:p>
            <a:pPr marL="187325" marR="0" lvl="0" indent="0" algn="l" rtl="0">
              <a:lnSpc>
                <a:spcPct val="100000"/>
              </a:lnSpc>
              <a:spcBef>
                <a:spcPts val="1675"/>
              </a:spcBef>
              <a:spcAft>
                <a:spcPts val="0"/>
              </a:spcAft>
              <a:buClr>
                <a:schemeClr val="lt1"/>
              </a:buClr>
              <a:buSzPts val="3078"/>
              <a:buFont typeface="Arial"/>
              <a:buNone/>
            </a:pPr>
            <a:endParaRPr sz="180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8" name="Google Shape;338;p23"/>
          <p:cNvSpPr txBox="1">
            <a:spLocks noGrp="1"/>
          </p:cNvSpPr>
          <p:nvPr>
            <p:ph type="body" idx="1"/>
          </p:nvPr>
        </p:nvSpPr>
        <p:spPr>
          <a:xfrm>
            <a:off x="3131840" y="908720"/>
            <a:ext cx="447484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72"/>
              </a:buClr>
              <a:buSzPts val="3762"/>
              <a:buNone/>
            </a:pPr>
            <a:r>
              <a:rPr lang="pl-PL" sz="2200" dirty="0">
                <a:solidFill>
                  <a:srgbClr val="262672"/>
                </a:solidFill>
              </a:rPr>
              <a:t>Rozwiązanie</a:t>
            </a:r>
            <a:endParaRPr dirty="0"/>
          </a:p>
        </p:txBody>
      </p:sp>
      <p:sp>
        <p:nvSpPr>
          <p:cNvPr id="339" name="Google Shape;339;p23"/>
          <p:cNvSpPr txBox="1">
            <a:spLocks noGrp="1"/>
          </p:cNvSpPr>
          <p:nvPr>
            <p:ph type="body" idx="2"/>
          </p:nvPr>
        </p:nvSpPr>
        <p:spPr>
          <a:xfrm>
            <a:off x="457200" y="1986958"/>
            <a:ext cx="8229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732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rgbClr val="262672"/>
                </a:solidFill>
              </a:rPr>
              <a:t>Czy istnieje ograniczenie ruchomości odcinka szyjnego kręgosłupa</a:t>
            </a:r>
            <a:r>
              <a:rPr lang="en-US" sz="2000" dirty="0">
                <a:solidFill>
                  <a:srgbClr val="262672"/>
                </a:solidFill>
              </a:rPr>
              <a:t>? </a:t>
            </a:r>
            <a:r>
              <a:rPr lang="pl-PL" sz="2000" dirty="0">
                <a:solidFill>
                  <a:srgbClr val="FF0000"/>
                </a:solidFill>
              </a:rPr>
              <a:t>Tak</a:t>
            </a:r>
            <a:endParaRPr dirty="0"/>
          </a:p>
          <a:p>
            <a:pPr marL="187325" lvl="0" indent="0" algn="l" rtl="0">
              <a:spcBef>
                <a:spcPts val="1675"/>
              </a:spcBef>
              <a:spcAft>
                <a:spcPts val="0"/>
              </a:spcAft>
              <a:buNone/>
            </a:pPr>
            <a:r>
              <a:rPr lang="pl-PL" sz="20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Który z ruchów jest najbardziej ograniczony</a:t>
            </a:r>
            <a:r>
              <a:rPr lang="en-US" sz="2000" dirty="0">
                <a:solidFill>
                  <a:srgbClr val="262672"/>
                </a:solidFill>
              </a:rPr>
              <a:t>? </a:t>
            </a:r>
            <a:r>
              <a:rPr lang="pl-PL" sz="2000" dirty="0">
                <a:solidFill>
                  <a:srgbClr val="FF0000"/>
                </a:solidFill>
              </a:rPr>
              <a:t>zgięcie</a:t>
            </a:r>
            <a:endParaRPr dirty="0"/>
          </a:p>
          <a:p>
            <a:pPr marL="187325" lvl="0" indent="0" algn="l" rtl="0">
              <a:spcBef>
                <a:spcPts val="1675"/>
              </a:spcBef>
              <a:spcAft>
                <a:spcPts val="0"/>
              </a:spcAft>
              <a:buNone/>
            </a:pPr>
            <a:r>
              <a:rPr lang="pl-PL" sz="20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Czy wykonuje szybkie ruchy zgięcia-wyprostu szyi</a:t>
            </a:r>
            <a:r>
              <a:rPr lang="en-US" sz="2000" dirty="0">
                <a:solidFill>
                  <a:srgbClr val="262672"/>
                </a:solidFill>
              </a:rPr>
              <a:t>? </a:t>
            </a:r>
            <a:r>
              <a:rPr lang="pl-PL" sz="2000" dirty="0">
                <a:solidFill>
                  <a:srgbClr val="FF0000"/>
                </a:solidFill>
              </a:rPr>
              <a:t>Nie, ruchy są powolne.</a:t>
            </a:r>
            <a:endParaRPr dirty="0"/>
          </a:p>
          <a:p>
            <a:pPr marL="187325" lvl="0" indent="0" algn="l" rtl="0">
              <a:spcBef>
                <a:spcPts val="1675"/>
              </a:spcBef>
              <a:spcAft>
                <a:spcPts val="0"/>
              </a:spcAft>
              <a:buNone/>
            </a:pPr>
            <a:r>
              <a:rPr lang="pl-PL" sz="20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Czy występuje asymetria w ruchu? </a:t>
            </a:r>
            <a:r>
              <a:rPr lang="pl-PL" sz="2000" b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Nie</a:t>
            </a:r>
            <a:endParaRPr dirty="0">
              <a:solidFill>
                <a:srgbClr val="FF0000"/>
              </a:solidFill>
            </a:endParaRPr>
          </a:p>
          <a:p>
            <a:pPr marL="187325" lvl="0" indent="0" algn="l" rtl="0">
              <a:spcBef>
                <a:spcPts val="1675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rgbClr val="262672"/>
                </a:solidFill>
              </a:rPr>
              <a:t>Czy na podstawie wykresu wykonuje powtarzalne ruchy</a:t>
            </a:r>
            <a:r>
              <a:rPr lang="en-US" sz="2000" dirty="0">
                <a:solidFill>
                  <a:srgbClr val="262672"/>
                </a:solidFill>
              </a:rPr>
              <a:t>? </a:t>
            </a:r>
            <a:r>
              <a:rPr lang="pl-PL" sz="2000" dirty="0">
                <a:solidFill>
                  <a:srgbClr val="FF0000"/>
                </a:solidFill>
              </a:rPr>
              <a:t>Tak</a:t>
            </a:r>
            <a:endParaRPr dirty="0"/>
          </a:p>
          <a:p>
            <a:pPr marL="187325" lvl="0" indent="0" algn="l" rtl="0">
              <a:spcBef>
                <a:spcPts val="1675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rgbClr val="262672"/>
                </a:solidFill>
              </a:rPr>
              <a:t>Czy nastąpiła poprawa w drugiej sesji oceny biomechanicznej</a:t>
            </a:r>
            <a:r>
              <a:rPr lang="en-US" sz="2000" dirty="0">
                <a:solidFill>
                  <a:srgbClr val="262672"/>
                </a:solidFill>
              </a:rPr>
              <a:t>? </a:t>
            </a:r>
            <a:r>
              <a:rPr lang="pl-PL" sz="2000" dirty="0">
                <a:solidFill>
                  <a:srgbClr val="FF0000"/>
                </a:solidFill>
              </a:rPr>
              <a:t>Tak</a:t>
            </a:r>
            <a:r>
              <a:rPr lang="en-US" sz="2000" dirty="0">
                <a:solidFill>
                  <a:srgbClr val="262672"/>
                </a:solidFill>
              </a:rPr>
              <a:t>         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4"/>
          <p:cNvSpPr txBox="1">
            <a:spLocks noGrp="1"/>
          </p:cNvSpPr>
          <p:nvPr>
            <p:ph type="body" idx="1"/>
          </p:nvPr>
        </p:nvSpPr>
        <p:spPr>
          <a:xfrm>
            <a:off x="457200" y="1916832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72"/>
              </a:buClr>
              <a:buSzPts val="3762"/>
              <a:buNone/>
            </a:pPr>
            <a:r>
              <a:rPr lang="pl-PL" sz="2200" dirty="0">
                <a:solidFill>
                  <a:srgbClr val="262672"/>
                </a:solidFill>
              </a:rPr>
              <a:t>Rozwiązanie</a:t>
            </a:r>
            <a:r>
              <a:rPr lang="en-US" sz="2200" dirty="0">
                <a:solidFill>
                  <a:srgbClr val="262672"/>
                </a:solidFill>
              </a:rPr>
              <a:t>:</a:t>
            </a:r>
            <a:endParaRPr dirty="0"/>
          </a:p>
          <a:p>
            <a:pPr marL="0" lvl="0" indent="0" algn="l" rtl="0">
              <a:spcBef>
                <a:spcPts val="1675"/>
              </a:spcBef>
              <a:spcAft>
                <a:spcPts val="0"/>
              </a:spcAft>
              <a:buClr>
                <a:srgbClr val="262672"/>
              </a:buClr>
              <a:buSzPts val="3420"/>
              <a:buNone/>
            </a:pPr>
            <a:r>
              <a:rPr lang="pl-PL" sz="2000" b="0" dirty="0">
                <a:solidFill>
                  <a:srgbClr val="262672"/>
                </a:solidFill>
              </a:rPr>
              <a:t>Czy w pierwszej ocenie występuje ograniczenie ruchomości odcinka szyjnego kręgosłupa?</a:t>
            </a:r>
            <a:endParaRPr sz="2000" b="0" dirty="0">
              <a:solidFill>
                <a:srgbClr val="262672"/>
              </a:solidFill>
            </a:endParaRPr>
          </a:p>
        </p:txBody>
      </p:sp>
      <p:pic>
        <p:nvPicPr>
          <p:cNvPr id="347" name="Google Shape;347;p24"/>
          <p:cNvPicPr preferRelativeResize="0"/>
          <p:nvPr/>
        </p:nvPicPr>
        <p:blipFill rotWithShape="1">
          <a:blip r:embed="rId3">
            <a:alphaModFix/>
          </a:blip>
          <a:srcRect r="1675" b="3308"/>
          <a:stretch/>
        </p:blipFill>
        <p:spPr>
          <a:xfrm>
            <a:off x="2843808" y="3046786"/>
            <a:ext cx="2998886" cy="2509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5"/>
          <p:cNvSpPr txBox="1">
            <a:spLocks noGrp="1"/>
          </p:cNvSpPr>
          <p:nvPr>
            <p:ph type="body" idx="1"/>
          </p:nvPr>
        </p:nvSpPr>
        <p:spPr>
          <a:xfrm>
            <a:off x="457200" y="1916832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72"/>
              </a:buClr>
              <a:buSzPts val="3762"/>
              <a:buNone/>
            </a:pPr>
            <a:r>
              <a:rPr lang="pl-PL" sz="2200" dirty="0">
                <a:solidFill>
                  <a:srgbClr val="262672"/>
                </a:solidFill>
              </a:rPr>
              <a:t>Rozwiązanie</a:t>
            </a:r>
            <a:r>
              <a:rPr lang="en-US" sz="2200" dirty="0">
                <a:solidFill>
                  <a:srgbClr val="262672"/>
                </a:solidFill>
              </a:rPr>
              <a:t>:</a:t>
            </a:r>
            <a:endParaRPr dirty="0"/>
          </a:p>
          <a:p>
            <a:pPr marL="0" lvl="0" indent="0" algn="l" rtl="0">
              <a:spcBef>
                <a:spcPts val="1675"/>
              </a:spcBef>
              <a:spcAft>
                <a:spcPts val="0"/>
              </a:spcAft>
              <a:buClr>
                <a:schemeClr val="dk1"/>
              </a:buClr>
              <a:buSzPts val="4104"/>
              <a:buNone/>
            </a:pPr>
            <a:r>
              <a:rPr lang="en-US" dirty="0"/>
              <a:t> </a:t>
            </a:r>
            <a:r>
              <a:rPr lang="pl-PL" sz="2000" b="0" dirty="0">
                <a:solidFill>
                  <a:srgbClr val="262672"/>
                </a:solidFill>
              </a:rPr>
              <a:t> Który ruch jest najbardziej ograniczony</a:t>
            </a:r>
            <a:r>
              <a:rPr lang="en-US" sz="2000" b="0" dirty="0">
                <a:solidFill>
                  <a:srgbClr val="262672"/>
                </a:solidFill>
              </a:rPr>
              <a:t>? </a:t>
            </a:r>
          </a:p>
        </p:txBody>
      </p:sp>
      <p:pic>
        <p:nvPicPr>
          <p:cNvPr id="355" name="Google Shape;355;p25"/>
          <p:cNvPicPr preferRelativeResize="0"/>
          <p:nvPr/>
        </p:nvPicPr>
        <p:blipFill rotWithShape="1">
          <a:blip r:embed="rId3">
            <a:alphaModFix/>
          </a:blip>
          <a:srcRect r="1675" b="3308"/>
          <a:stretch/>
        </p:blipFill>
        <p:spPr>
          <a:xfrm>
            <a:off x="2627784" y="2852936"/>
            <a:ext cx="2998886" cy="2509242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5"/>
          <p:cNvSpPr/>
          <p:nvPr/>
        </p:nvSpPr>
        <p:spPr>
          <a:xfrm>
            <a:off x="3851920" y="4725144"/>
            <a:ext cx="1296144" cy="1069082"/>
          </a:xfrm>
          <a:prstGeom prst="ellipse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588963" marR="0" lvl="0" indent="-401638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10"/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6"/>
          <p:cNvSpPr/>
          <p:nvPr/>
        </p:nvSpPr>
        <p:spPr>
          <a:xfrm>
            <a:off x="666190" y="1916832"/>
            <a:ext cx="741682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Czy wykonuje szybkie ruchy zgięcia i wyprostu szyi</a:t>
            </a:r>
            <a:r>
              <a:rPr lang="en-US" sz="20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sz="2000" b="0" dirty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6"/>
          <p:cNvSpPr/>
          <p:nvPr/>
        </p:nvSpPr>
        <p:spPr>
          <a:xfrm>
            <a:off x="666189" y="1237402"/>
            <a:ext cx="2126437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b="1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Rozwiązanie</a:t>
            </a:r>
            <a:r>
              <a:rPr lang="en-US" sz="2200" b="1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</p:txBody>
      </p:sp>
      <p:pic>
        <p:nvPicPr>
          <p:cNvPr id="365" name="Google Shape;36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2941" y="2780928"/>
            <a:ext cx="2958117" cy="2159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7"/>
          <p:cNvSpPr txBox="1">
            <a:spLocks noGrp="1"/>
          </p:cNvSpPr>
          <p:nvPr>
            <p:ph type="body" idx="1"/>
          </p:nvPr>
        </p:nvSpPr>
        <p:spPr>
          <a:xfrm>
            <a:off x="457200" y="1916832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72"/>
              </a:buClr>
              <a:buSzPts val="3762"/>
              <a:buNone/>
            </a:pPr>
            <a:r>
              <a:rPr lang="pl-PL" sz="2200" dirty="0">
                <a:solidFill>
                  <a:srgbClr val="262672"/>
                </a:solidFill>
              </a:rPr>
              <a:t>Rozwiązanie</a:t>
            </a:r>
            <a:r>
              <a:rPr lang="en-US" sz="2200" dirty="0">
                <a:solidFill>
                  <a:srgbClr val="262672"/>
                </a:solidFill>
              </a:rPr>
              <a:t>:</a:t>
            </a:r>
            <a:endParaRPr dirty="0"/>
          </a:p>
          <a:p>
            <a:pPr marL="0" lvl="0" indent="0" algn="l" rtl="0">
              <a:spcBef>
                <a:spcPts val="1675"/>
              </a:spcBef>
              <a:spcAft>
                <a:spcPts val="0"/>
              </a:spcAft>
              <a:buClr>
                <a:srgbClr val="262672"/>
              </a:buClr>
              <a:buSzPts val="3420"/>
              <a:buNone/>
            </a:pPr>
            <a:r>
              <a:rPr lang="pl-PL" sz="2000" b="0" dirty="0">
                <a:solidFill>
                  <a:srgbClr val="262672"/>
                </a:solidFill>
              </a:rPr>
              <a:t>Czy istnieje jakaś asymetria w ruchu</a:t>
            </a:r>
            <a:r>
              <a:rPr lang="en-US" sz="2000" b="0" dirty="0">
                <a:solidFill>
                  <a:srgbClr val="262672"/>
                </a:solidFill>
              </a:rPr>
              <a:t>?</a:t>
            </a:r>
            <a:endParaRPr dirty="0"/>
          </a:p>
        </p:txBody>
      </p:sp>
      <p:pic>
        <p:nvPicPr>
          <p:cNvPr id="373" name="Google Shape;373;p27"/>
          <p:cNvPicPr preferRelativeResize="0"/>
          <p:nvPr/>
        </p:nvPicPr>
        <p:blipFill rotWithShape="1">
          <a:blip r:embed="rId3">
            <a:alphaModFix/>
          </a:blip>
          <a:srcRect r="1675" b="3308"/>
          <a:stretch/>
        </p:blipFill>
        <p:spPr>
          <a:xfrm>
            <a:off x="2843808" y="3046786"/>
            <a:ext cx="2998886" cy="2509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29"/>
          <p:cNvPicPr preferRelativeResize="0"/>
          <p:nvPr/>
        </p:nvPicPr>
        <p:blipFill rotWithShape="1">
          <a:blip r:embed="rId3">
            <a:alphaModFix/>
          </a:blip>
          <a:srcRect r="1675" b="3308"/>
          <a:stretch/>
        </p:blipFill>
        <p:spPr>
          <a:xfrm>
            <a:off x="1907704" y="2320806"/>
            <a:ext cx="2304256" cy="1764438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9"/>
          <p:cNvSpPr txBox="1">
            <a:spLocks noGrp="1"/>
          </p:cNvSpPr>
          <p:nvPr>
            <p:ph type="body" idx="1"/>
          </p:nvPr>
        </p:nvSpPr>
        <p:spPr>
          <a:xfrm>
            <a:off x="457200" y="1741792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72"/>
              </a:buClr>
              <a:buSzPts val="3762"/>
              <a:buNone/>
            </a:pPr>
            <a:r>
              <a:rPr lang="pl-PL" sz="2200" dirty="0">
                <a:solidFill>
                  <a:srgbClr val="262672"/>
                </a:solidFill>
              </a:rPr>
              <a:t>Rozwiązanie</a:t>
            </a:r>
            <a:r>
              <a:rPr lang="en-US" sz="2200" dirty="0">
                <a:solidFill>
                  <a:srgbClr val="262672"/>
                </a:solidFill>
              </a:rPr>
              <a:t>:</a:t>
            </a:r>
            <a:endParaRPr dirty="0"/>
          </a:p>
          <a:p>
            <a:pPr marL="0" lvl="0" indent="0" algn="l" rtl="0">
              <a:spcBef>
                <a:spcPts val="1675"/>
              </a:spcBef>
              <a:spcAft>
                <a:spcPts val="0"/>
              </a:spcAft>
              <a:buClr>
                <a:srgbClr val="262672"/>
              </a:buClr>
              <a:buSzPts val="3420"/>
              <a:buNone/>
            </a:pPr>
            <a:r>
              <a:rPr lang="pl-PL" sz="2000" b="0" dirty="0">
                <a:solidFill>
                  <a:srgbClr val="262672"/>
                </a:solidFill>
              </a:rPr>
              <a:t>Czy nastąpiła poprawa w drugiej sesji oceny biomechanicznej?</a:t>
            </a:r>
            <a:endParaRPr sz="2000" b="0" dirty="0">
              <a:solidFill>
                <a:srgbClr val="262672"/>
              </a:solidFill>
            </a:endParaRPr>
          </a:p>
        </p:txBody>
      </p:sp>
      <p:pic>
        <p:nvPicPr>
          <p:cNvPr id="391" name="Google Shape;391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41037" y="4344377"/>
            <a:ext cx="2304256" cy="1659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87467" y="4344377"/>
            <a:ext cx="2304256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41037" y="2416965"/>
            <a:ext cx="2152015" cy="1761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0"/>
          <p:cNvSpPr txBox="1">
            <a:spLocks noGrp="1"/>
          </p:cNvSpPr>
          <p:nvPr>
            <p:ph type="body" idx="1"/>
          </p:nvPr>
        </p:nvSpPr>
        <p:spPr>
          <a:xfrm>
            <a:off x="2123728" y="908720"/>
            <a:ext cx="548295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72"/>
              </a:buClr>
              <a:buSzPts val="3762"/>
              <a:buNone/>
            </a:pPr>
            <a:r>
              <a:rPr lang="pl-PL" sz="2200" dirty="0">
                <a:solidFill>
                  <a:srgbClr val="262672"/>
                </a:solidFill>
              </a:rPr>
              <a:t>Przewodnik po pytaniach dotyczących odcinka lędźwiowego kręgosłupa </a:t>
            </a:r>
            <a:endParaRPr dirty="0"/>
          </a:p>
        </p:txBody>
      </p:sp>
      <p:sp>
        <p:nvSpPr>
          <p:cNvPr id="401" name="Google Shape;401;p30"/>
          <p:cNvSpPr/>
          <p:nvPr/>
        </p:nvSpPr>
        <p:spPr>
          <a:xfrm>
            <a:off x="323528" y="1500000"/>
            <a:ext cx="8496944" cy="5203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7325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Czy zwiększa się czas potrzebny na wykonanie każdej czynności? </a:t>
            </a:r>
          </a:p>
          <a:p>
            <a:pPr marL="187325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Czy jest jakiś element na wykresach siadów do stania, który możesz skojarzyć z trudnością w wykonaniu tego ruchu? Dlaczego? (Przedyskutuj z nauczycielem)</a:t>
            </a:r>
          </a:p>
          <a:p>
            <a:pPr marL="187325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Czy uważasz, że prędkość ruchu tułowia jest szybka i odpowiada normalnemu ruchowi?</a:t>
            </a:r>
          </a:p>
          <a:p>
            <a:pPr marL="187325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Czy możesz stwierdzić asymetrię w podparciu podczas wykonywania tej czynności? </a:t>
            </a:r>
          </a:p>
          <a:p>
            <a:pPr marL="187325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Czy pacjent poprawił się w porównaniu z poprzednią sesją? Dlaczego? (Omów z nauczycielem)</a:t>
            </a:r>
          </a:p>
          <a:p>
            <a:pPr marL="187325" marR="0" lvl="0" indent="0" algn="l" rtl="0">
              <a:spcBef>
                <a:spcPts val="1675"/>
              </a:spcBef>
              <a:spcAft>
                <a:spcPts val="0"/>
              </a:spcAft>
              <a:buNone/>
            </a:pPr>
            <a:endParaRPr sz="180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323528" y="836712"/>
            <a:ext cx="813593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72"/>
              </a:buClr>
              <a:buSzPts val="2200"/>
              <a:buFont typeface="Arial"/>
              <a:buNone/>
            </a:pPr>
            <a:r>
              <a:rPr lang="pl-PL" sz="22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ZAWARTOŚĆ</a:t>
            </a:r>
            <a:endParaRPr sz="2200" b="0" i="0" u="none" strike="noStrike" cap="none" dirty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683568" y="2120435"/>
            <a:ext cx="8135938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72"/>
              </a:buClr>
              <a:buSzPts val="2000"/>
              <a:buFont typeface="Arial"/>
              <a:buChar char="•"/>
            </a:pPr>
            <a:r>
              <a:rPr lang="pl-PL" sz="2000" b="0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Wyniki patologiczne oceny kręgosłupa szyjnego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72"/>
              </a:buClr>
              <a:buSzPts val="2000"/>
              <a:buFont typeface="Arial"/>
              <a:buChar char="•"/>
            </a:pPr>
            <a:endParaRPr lang="pl-PL" sz="2000" b="0" i="0" u="none" strike="noStrike" cap="none" dirty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72"/>
              </a:buClr>
              <a:buSzPts val="2000"/>
              <a:buFont typeface="Arial"/>
              <a:buChar char="•"/>
            </a:pPr>
            <a:r>
              <a:rPr lang="pl-PL" sz="2000" b="0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Patologiczne wyniki oceny kręgosłupa lędźwiowego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72"/>
              </a:buClr>
              <a:buSzPts val="2000"/>
              <a:buFont typeface="Arial"/>
              <a:buChar char="•"/>
            </a:pPr>
            <a:endParaRPr lang="pl-PL" sz="2000" b="0" i="0" u="none" strike="noStrike" cap="none" dirty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72"/>
              </a:buClr>
              <a:buSzPts val="2000"/>
              <a:buFont typeface="Arial"/>
              <a:buChar char="•"/>
            </a:pPr>
            <a:r>
              <a:rPr lang="pl-PL" sz="2000" b="0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Ocena biomechaniczna kręgosłupa szyjnego. Przypadek kliniczny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72"/>
              </a:buClr>
              <a:buSzPts val="2000"/>
              <a:buFont typeface="Arial"/>
              <a:buChar char="•"/>
            </a:pPr>
            <a:endParaRPr lang="pl-PL" sz="2000" b="0" i="0" u="none" strike="noStrike" cap="none" dirty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72"/>
              </a:buClr>
              <a:buSzPts val="2000"/>
              <a:buFont typeface="Arial"/>
              <a:buChar char="•"/>
            </a:pPr>
            <a:r>
              <a:rPr lang="pl-PL" sz="2000" b="0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Ocena biomechaniczna odcinka lędźwiowego. Przypadek kliniczny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72"/>
              </a:buClr>
              <a:buSzPts val="2000"/>
              <a:buFont typeface="Arial"/>
              <a:buChar char="•"/>
            </a:pPr>
            <a:endParaRPr lang="pl-PL" sz="2000" b="0" i="0" u="none" strike="noStrike" cap="none" dirty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72"/>
              </a:buClr>
              <a:buSzPts val="2000"/>
              <a:buFont typeface="Arial"/>
              <a:buChar char="•"/>
            </a:pPr>
            <a:r>
              <a:rPr lang="pl-PL" sz="2000" b="0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Kluczowe zagadnienia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72"/>
              </a:buClr>
              <a:buSzPts val="2000"/>
              <a:buFont typeface="Arial"/>
              <a:buChar char="•"/>
            </a:pPr>
            <a:endParaRPr lang="pl-PL" sz="2000" b="0" i="0" u="none" strike="noStrike" cap="none" dirty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1"/>
          <p:cNvSpPr txBox="1">
            <a:spLocks noGrp="1"/>
          </p:cNvSpPr>
          <p:nvPr>
            <p:ph type="body" idx="1"/>
          </p:nvPr>
        </p:nvSpPr>
        <p:spPr>
          <a:xfrm>
            <a:off x="2407933" y="649059"/>
            <a:ext cx="548295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4"/>
              <a:buNone/>
            </a:pPr>
            <a:r>
              <a:rPr lang="pl-PL" dirty="0">
                <a:solidFill>
                  <a:srgbClr val="002060"/>
                </a:solidFill>
              </a:rPr>
              <a:t>Rozwiązanie</a:t>
            </a:r>
            <a:endParaRPr sz="2200" dirty="0">
              <a:solidFill>
                <a:srgbClr val="002060"/>
              </a:solidFill>
            </a:endParaRPr>
          </a:p>
        </p:txBody>
      </p:sp>
      <p:sp>
        <p:nvSpPr>
          <p:cNvPr id="409" name="Google Shape;409;p31"/>
          <p:cNvSpPr/>
          <p:nvPr/>
        </p:nvSpPr>
        <p:spPr>
          <a:xfrm>
            <a:off x="323528" y="1500000"/>
            <a:ext cx="8496944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7325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Czy nastąpiło wydłużenie czasu potrzebnego do wykonania każdej czynności? </a:t>
            </a:r>
            <a:r>
              <a:rPr lang="pl-PL" sz="2000" b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Tak</a:t>
            </a:r>
            <a:r>
              <a:rPr lang="pl-PL" sz="20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187325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Czy jest jakiś element na wykresach siadów do stania, który kojarzy Ci się z trudnością w wykonywaniu tego ruchu? Dlaczego? (Przedyskutuj z nauczycielem) </a:t>
            </a:r>
            <a:r>
              <a:rPr lang="pl-PL" sz="2000" b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Tak</a:t>
            </a:r>
          </a:p>
          <a:p>
            <a:pPr marL="187325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Czy uważasz, że prędkość ruchu tułowia jest szybka i odpowiada normalnemu ruchowi? </a:t>
            </a:r>
            <a:r>
              <a:rPr lang="pl-PL" sz="2000" b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Nie </a:t>
            </a:r>
          </a:p>
          <a:p>
            <a:pPr marL="187325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Czy możesz stwierdzić asymetrię w podparciu podczas wykonywania tej czynności? </a:t>
            </a:r>
            <a:r>
              <a:rPr lang="pl-PL" sz="2000" b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Tak</a:t>
            </a:r>
          </a:p>
          <a:p>
            <a:pPr marL="187325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Czy pacjent poprawił się w porównaniu z poprzednią sesją? Dlaczego?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32"/>
          <p:cNvSpPr txBox="1">
            <a:spLocks noGrp="1"/>
          </p:cNvSpPr>
          <p:nvPr>
            <p:ph type="body" idx="1"/>
          </p:nvPr>
        </p:nvSpPr>
        <p:spPr>
          <a:xfrm>
            <a:off x="611560" y="1628800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72"/>
              </a:buClr>
              <a:buSzPts val="3762"/>
              <a:buNone/>
            </a:pPr>
            <a:r>
              <a:rPr lang="pl-PL" sz="2200" dirty="0">
                <a:solidFill>
                  <a:srgbClr val="262672"/>
                </a:solidFill>
              </a:rPr>
              <a:t>Rozwiązanie</a:t>
            </a:r>
            <a:r>
              <a:rPr lang="en-US" sz="2200" dirty="0">
                <a:solidFill>
                  <a:srgbClr val="262672"/>
                </a:solidFill>
              </a:rPr>
              <a:t>:</a:t>
            </a:r>
            <a:endParaRPr dirty="0"/>
          </a:p>
          <a:p>
            <a:pPr marL="0" lvl="0" indent="0" algn="l" rtl="0">
              <a:spcBef>
                <a:spcPts val="1675"/>
              </a:spcBef>
              <a:spcAft>
                <a:spcPts val="0"/>
              </a:spcAft>
              <a:buClr>
                <a:srgbClr val="262672"/>
              </a:buClr>
              <a:buSzPts val="3420"/>
              <a:buNone/>
            </a:pPr>
            <a:r>
              <a:rPr lang="pl-PL" sz="2000" b="0" dirty="0">
                <a:solidFill>
                  <a:srgbClr val="262672"/>
                </a:solidFill>
              </a:rPr>
              <a:t>Czy nastąpiło wydłużenie czasu potrzebnego do wykonania każdej czynności?</a:t>
            </a:r>
          </a:p>
        </p:txBody>
      </p:sp>
      <p:pic>
        <p:nvPicPr>
          <p:cNvPr id="417" name="Google Shape;41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600" y="2808622"/>
            <a:ext cx="2807836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9992" y="2808622"/>
            <a:ext cx="2916039" cy="2088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3"/>
          <p:cNvSpPr txBox="1">
            <a:spLocks noGrp="1"/>
          </p:cNvSpPr>
          <p:nvPr>
            <p:ph type="body" idx="1"/>
          </p:nvPr>
        </p:nvSpPr>
        <p:spPr>
          <a:xfrm>
            <a:off x="395536" y="1916832"/>
            <a:ext cx="85072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72"/>
              </a:buClr>
              <a:buSzPts val="3762"/>
              <a:buNone/>
            </a:pPr>
            <a:r>
              <a:rPr lang="pl-PL" sz="2200" dirty="0">
                <a:solidFill>
                  <a:srgbClr val="262672"/>
                </a:solidFill>
              </a:rPr>
              <a:t>Rozwiązanie</a:t>
            </a:r>
            <a:r>
              <a:rPr lang="en-US" sz="2200" dirty="0">
                <a:solidFill>
                  <a:srgbClr val="262672"/>
                </a:solidFill>
              </a:rPr>
              <a:t>:</a:t>
            </a:r>
            <a:endParaRPr dirty="0"/>
          </a:p>
          <a:p>
            <a:pPr marL="0" lvl="0" indent="0" algn="l" rtl="0">
              <a:spcBef>
                <a:spcPts val="1675"/>
              </a:spcBef>
              <a:spcAft>
                <a:spcPts val="0"/>
              </a:spcAft>
              <a:buClr>
                <a:srgbClr val="262672"/>
              </a:buClr>
              <a:buSzPts val="3420"/>
              <a:buNone/>
            </a:pPr>
            <a:r>
              <a:rPr lang="pl-PL" sz="2000" b="0" dirty="0">
                <a:solidFill>
                  <a:srgbClr val="262672"/>
                </a:solidFill>
              </a:rPr>
              <a:t>Czy jest jakiś element w wykresach zmiany pozycji siedzącej na stojącą, który możesz skojarzyć z trudnością w wykonaniu takiego ruchu? </a:t>
            </a:r>
          </a:p>
        </p:txBody>
      </p:sp>
      <p:pic>
        <p:nvPicPr>
          <p:cNvPr id="426" name="Google Shape;42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9792" y="3068960"/>
            <a:ext cx="2807836" cy="2088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4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4"/>
          <p:cNvSpPr/>
          <p:nvPr/>
        </p:nvSpPr>
        <p:spPr>
          <a:xfrm>
            <a:off x="539552" y="1196752"/>
            <a:ext cx="8064896" cy="126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b="1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Rozwiązanie</a:t>
            </a:r>
            <a:r>
              <a:rPr lang="en-US" sz="2200" b="1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l" rtl="0">
              <a:spcBef>
                <a:spcPts val="1675"/>
              </a:spcBef>
              <a:spcAft>
                <a:spcPts val="0"/>
              </a:spcAft>
              <a:buNone/>
            </a:pPr>
            <a:r>
              <a:rPr lang="pl-PL" sz="2000" b="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Czy uważasz, że prędkość ruchu tułowia jest szybka i odpowiada normalnemu ruchowi?</a:t>
            </a:r>
          </a:p>
        </p:txBody>
      </p:sp>
      <p:pic>
        <p:nvPicPr>
          <p:cNvPr id="434" name="Google Shape;434;p34"/>
          <p:cNvPicPr preferRelativeResize="0"/>
          <p:nvPr/>
        </p:nvPicPr>
        <p:blipFill rotWithShape="1">
          <a:blip r:embed="rId3">
            <a:alphaModFix/>
          </a:blip>
          <a:srcRect l="67799" t="54491" r="2133"/>
          <a:stretch/>
        </p:blipFill>
        <p:spPr>
          <a:xfrm>
            <a:off x="3131840" y="3097546"/>
            <a:ext cx="2534642" cy="2290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5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5"/>
          <p:cNvSpPr txBox="1">
            <a:spLocks noGrp="1"/>
          </p:cNvSpPr>
          <p:nvPr>
            <p:ph type="body" idx="1"/>
          </p:nvPr>
        </p:nvSpPr>
        <p:spPr>
          <a:xfrm>
            <a:off x="457200" y="2132856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4"/>
              <a:buNone/>
            </a:pPr>
            <a:endParaRPr b="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75"/>
              </a:spcBef>
              <a:spcAft>
                <a:spcPts val="0"/>
              </a:spcAft>
              <a:buClr>
                <a:srgbClr val="262672"/>
              </a:buClr>
              <a:buSzPts val="3762"/>
              <a:buNone/>
            </a:pPr>
            <a:r>
              <a:rPr lang="pl-PL" sz="2200" dirty="0">
                <a:solidFill>
                  <a:srgbClr val="262672"/>
                </a:solidFill>
              </a:rPr>
              <a:t>Rozwiązanie</a:t>
            </a:r>
            <a:r>
              <a:rPr lang="en-US" sz="2200" dirty="0">
                <a:solidFill>
                  <a:srgbClr val="262672"/>
                </a:solidFill>
              </a:rPr>
              <a:t>:</a:t>
            </a:r>
            <a:endParaRPr dirty="0"/>
          </a:p>
          <a:p>
            <a:pPr marL="0" lvl="0" indent="0" algn="l" rtl="0">
              <a:spcBef>
                <a:spcPts val="1675"/>
              </a:spcBef>
              <a:spcAft>
                <a:spcPts val="0"/>
              </a:spcAft>
              <a:buClr>
                <a:srgbClr val="262672"/>
              </a:buClr>
              <a:buSzPts val="3420"/>
              <a:buNone/>
            </a:pPr>
            <a:r>
              <a:rPr lang="pl-PL" sz="2000" b="0" dirty="0">
                <a:solidFill>
                  <a:srgbClr val="262672"/>
                </a:solidFill>
              </a:rPr>
              <a:t>Czy można stwierdzić asymetrię w podparciu obu kończyn dolnych podczas wykonywania tej czynności?</a:t>
            </a:r>
          </a:p>
          <a:p>
            <a:pPr marL="0" lvl="0" indent="0" algn="l" rtl="0">
              <a:spcBef>
                <a:spcPts val="1675"/>
              </a:spcBef>
              <a:spcAft>
                <a:spcPts val="0"/>
              </a:spcAft>
              <a:buClr>
                <a:schemeClr val="dk1"/>
              </a:buClr>
              <a:buSzPts val="4104"/>
              <a:buNone/>
            </a:pPr>
            <a:endParaRPr dirty="0"/>
          </a:p>
        </p:txBody>
      </p:sp>
      <p:pic>
        <p:nvPicPr>
          <p:cNvPr id="442" name="Google Shape;44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872" y="2959945"/>
            <a:ext cx="3338353" cy="2375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6"/>
          <p:cNvSpPr txBox="1">
            <a:spLocks noGrp="1"/>
          </p:cNvSpPr>
          <p:nvPr>
            <p:ph type="body" idx="1"/>
          </p:nvPr>
        </p:nvSpPr>
        <p:spPr>
          <a:xfrm>
            <a:off x="539552" y="2564904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72"/>
              </a:buClr>
              <a:buSzPts val="3762"/>
              <a:buNone/>
            </a:pPr>
            <a:r>
              <a:rPr lang="pl-PL" sz="2200" dirty="0">
                <a:solidFill>
                  <a:srgbClr val="262672"/>
                </a:solidFill>
              </a:rPr>
              <a:t>Czy nastąpiła poprawa stanu pacjenta w porównaniu z poprzednią sesją?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72"/>
              </a:buClr>
              <a:buSzPts val="3762"/>
              <a:buNone/>
            </a:pPr>
            <a:endParaRPr lang="pl-PL" sz="2200" dirty="0">
              <a:solidFill>
                <a:srgbClr val="262672"/>
              </a:solidFill>
            </a:endParaRPr>
          </a:p>
          <a:p>
            <a:pPr marL="0" lvl="0" indent="0" algn="l" rtl="0">
              <a:spcBef>
                <a:spcPts val="1675"/>
              </a:spcBef>
              <a:spcAft>
                <a:spcPts val="0"/>
              </a:spcAft>
              <a:buClr>
                <a:srgbClr val="262672"/>
              </a:buClr>
              <a:buSzPts val="3762"/>
              <a:buNone/>
            </a:pPr>
            <a:r>
              <a:rPr lang="pl-PL" sz="2200" dirty="0">
                <a:solidFill>
                  <a:srgbClr val="262672"/>
                </a:solidFill>
              </a:rPr>
              <a:t>Dyskusja w grupie</a:t>
            </a: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7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7"/>
          <p:cNvSpPr txBox="1">
            <a:spLocks noGrp="1"/>
          </p:cNvSpPr>
          <p:nvPr>
            <p:ph type="body" idx="1"/>
          </p:nvPr>
        </p:nvSpPr>
        <p:spPr>
          <a:xfrm>
            <a:off x="3779912" y="731837"/>
            <a:ext cx="418680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72"/>
              </a:buClr>
              <a:buSzPts val="3762"/>
              <a:buNone/>
            </a:pPr>
            <a:r>
              <a:rPr lang="pl-PL" sz="2200" dirty="0">
                <a:solidFill>
                  <a:srgbClr val="262672"/>
                </a:solidFill>
              </a:rPr>
              <a:t>Kluczowe zagadnienia</a:t>
            </a:r>
            <a:endParaRPr dirty="0"/>
          </a:p>
        </p:txBody>
      </p:sp>
      <p:sp>
        <p:nvSpPr>
          <p:cNvPr id="457" name="Google Shape;457;p37"/>
          <p:cNvSpPr txBox="1">
            <a:spLocks noGrp="1"/>
          </p:cNvSpPr>
          <p:nvPr>
            <p:ph type="body" idx="2"/>
          </p:nvPr>
        </p:nvSpPr>
        <p:spPr>
          <a:xfrm>
            <a:off x="179512" y="1484784"/>
            <a:ext cx="8784976" cy="449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732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dirty="0">
                <a:solidFill>
                  <a:srgbClr val="262672"/>
                </a:solidFill>
              </a:rPr>
              <a:t>Techniki analizy biomechanicznej, które pozwalają nam poznać siłę i ruchomość kręgosłupa, dostarczają obiektywnych informacji o jego funkcjonalności.</a:t>
            </a:r>
          </a:p>
          <a:p>
            <a:pPr marL="187325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1400" dirty="0">
              <a:solidFill>
                <a:srgbClr val="262672"/>
              </a:solidFill>
            </a:endParaRPr>
          </a:p>
          <a:p>
            <a:pPr marL="18732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dirty="0">
                <a:solidFill>
                  <a:srgbClr val="262672"/>
                </a:solidFill>
              </a:rPr>
              <a:t>Zakres ruchu zarówno kręgosłupa lędźwiowego jak i szyjnego może być analizowany przy użyciu technik analizy biomechanicznej. Ograniczone zakresy ruchów są częstym objawem u osób z dolegliwościami bólowymi.</a:t>
            </a:r>
          </a:p>
          <a:p>
            <a:pPr marL="187325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1400" dirty="0">
              <a:solidFill>
                <a:srgbClr val="262672"/>
              </a:solidFill>
            </a:endParaRPr>
          </a:p>
          <a:p>
            <a:pPr marL="18732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dirty="0">
                <a:solidFill>
                  <a:srgbClr val="262672"/>
                </a:solidFill>
              </a:rPr>
              <a:t>Siła może być również oceniana u osób z bólem w dolnej części pleców, głównie przy użyciu systemów izokinetycznych. Do najczęstszych wyników należy spadek siły wraz ze zmianami w stosunku mięśni agonistów do mięśni antagonistów.</a:t>
            </a:r>
          </a:p>
          <a:p>
            <a:pPr marL="187325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1400" dirty="0">
              <a:solidFill>
                <a:srgbClr val="262672"/>
              </a:solidFill>
            </a:endParaRPr>
          </a:p>
          <a:p>
            <a:pPr marL="18732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dirty="0">
                <a:solidFill>
                  <a:srgbClr val="262672"/>
                </a:solidFill>
              </a:rPr>
              <a:t>Innym badaniem dotyczącym aktywności mięśniowej u osób z bólem dolnego odcinka kręgosłupa jest analiza zgięciowo-relaksacyjna. Wynik tego testu jest zazwyczaj zmieniony, ponieważ zanika zjawisko znane jako cisza </a:t>
            </a:r>
            <a:r>
              <a:rPr lang="pl-PL" sz="1400" dirty="0" err="1">
                <a:solidFill>
                  <a:srgbClr val="262672"/>
                </a:solidFill>
              </a:rPr>
              <a:t>mioelektryczna</a:t>
            </a:r>
            <a:r>
              <a:rPr lang="pl-PL" sz="1400" dirty="0">
                <a:solidFill>
                  <a:srgbClr val="262672"/>
                </a:solidFill>
              </a:rPr>
              <a:t>.</a:t>
            </a:r>
          </a:p>
          <a:p>
            <a:pPr marL="187325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1400" dirty="0">
              <a:solidFill>
                <a:srgbClr val="262672"/>
              </a:solidFill>
            </a:endParaRPr>
          </a:p>
          <a:p>
            <a:pPr marL="18732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dirty="0">
                <a:solidFill>
                  <a:srgbClr val="262672"/>
                </a:solidFill>
              </a:rPr>
              <a:t>U osób z bólem dolnej części pleców można również ocenić wzorce ruchowe w czynnościach życia codziennego. Wyniki tej analizy biomechanicznej są miarą zmian funkcjonalnych i służą jako wskazówka do monitorowania postępów pacjenta.</a:t>
            </a:r>
          </a:p>
          <a:p>
            <a:pPr marL="187325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1400" dirty="0">
              <a:solidFill>
                <a:srgbClr val="262672"/>
              </a:solidFill>
            </a:endParaRPr>
          </a:p>
          <a:p>
            <a:pPr marL="18732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dirty="0">
                <a:solidFill>
                  <a:srgbClr val="262672"/>
                </a:solidFill>
              </a:rPr>
              <a:t>W celu uzyskania wiarygodnych wyników, wszystkie te badania wymagają wysoce wystandaryzowanych protokołów pomiarowych i dobrej znajomości stosowanych technik zapisu.</a:t>
            </a:r>
          </a:p>
          <a:p>
            <a:pPr marL="187325" lvl="0" indent="0" algn="l" rtl="0">
              <a:spcBef>
                <a:spcPts val="1675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788E254-1BFB-4D15-9D47-1FFC49AB9044}"/>
              </a:ext>
            </a:extLst>
          </p:cNvPr>
          <p:cNvSpPr txBox="1"/>
          <p:nvPr/>
        </p:nvSpPr>
        <p:spPr>
          <a:xfrm>
            <a:off x="1881052" y="4464019"/>
            <a:ext cx="526433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Wsparcie Komisji Europejskiej dla produkcji tej publikacji nie stanowi poparcia dla treści, które odzwierciedlają jedynie poglądy autorów, a Komisja nie może zostać pociągnięta do odpowiedzialności za jakiekolwiek wykorzystanie informacji w niej zawartych.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"/>
          <p:cNvSpPr/>
          <p:nvPr/>
        </p:nvSpPr>
        <p:spPr>
          <a:xfrm>
            <a:off x="-247673" y="2248743"/>
            <a:ext cx="4572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Cervical range of motion </a:t>
            </a:r>
            <a:endParaRPr/>
          </a:p>
        </p:txBody>
      </p:sp>
      <p:sp>
        <p:nvSpPr>
          <p:cNvPr id="172" name="Google Shape;172;p4"/>
          <p:cNvSpPr/>
          <p:nvPr/>
        </p:nvSpPr>
        <p:spPr>
          <a:xfrm>
            <a:off x="4067944" y="1467310"/>
            <a:ext cx="5076056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Technika pomiarowa: </a:t>
            </a:r>
            <a:r>
              <a:rPr lang="pl-PL" sz="1800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Fotogrametria, systemy inercyjne lub inklinometry</a:t>
            </a:r>
            <a:r>
              <a:rPr lang="pl-PL" sz="18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1800" b="1" i="0" u="none" strike="noStrike" cap="none" dirty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Typ analizy: </a:t>
            </a:r>
            <a:r>
              <a:rPr lang="pl-PL" sz="1800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Kinematyczna.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1800" b="1" i="0" u="none" strike="noStrike" cap="none" dirty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Przedstawienie graficzne: </a:t>
            </a:r>
            <a:r>
              <a:rPr lang="pl-PL" sz="1800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Zakres ruchu odcinka szyjnego kręgosłupa w trzech płaszczyznach. Zewnętrzna krawędź wykresu reprezentuje strefę normalności.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1800" b="1" i="0" u="none" strike="noStrike" cap="none" dirty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Interpretacja wyników: </a:t>
            </a:r>
            <a:r>
              <a:rPr lang="pl-PL" sz="1800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Ograniczenie ruchomości kręgosłupa szyjnego w różnych osiach. Szczególnie widoczne jest ograniczenie zgięcia-wyprostu, a następnie zgięcia bocznego prawego i rotacji lewej, przy czym ta ostatnia wykazuje znaczną asymetrię w stosunku do rotacji prawej.</a:t>
            </a:r>
          </a:p>
        </p:txBody>
      </p:sp>
      <p:pic>
        <p:nvPicPr>
          <p:cNvPr id="173" name="Google Shape;17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673" y="2905008"/>
            <a:ext cx="3619500" cy="25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4"/>
          <p:cNvSpPr txBox="1"/>
          <p:nvPr/>
        </p:nvSpPr>
        <p:spPr>
          <a:xfrm>
            <a:off x="1043608" y="868581"/>
            <a:ext cx="7200900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Ocena zakresu ruchu odcinka szyjnego kręgosłupa</a:t>
            </a:r>
            <a:br>
              <a:rPr lang="en-US" sz="2400" b="0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"/>
          <p:cNvSpPr/>
          <p:nvPr/>
        </p:nvSpPr>
        <p:spPr>
          <a:xfrm>
            <a:off x="-49219" y="1988840"/>
            <a:ext cx="4572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72"/>
              </a:buClr>
              <a:buSzPts val="2000"/>
              <a:buFont typeface="Arial"/>
              <a:buNone/>
            </a:pPr>
            <a:r>
              <a:rPr lang="pl-PL" sz="20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Ruchomość kręgosłupa szyjnego</a:t>
            </a:r>
            <a:endParaRPr dirty="0"/>
          </a:p>
        </p:txBody>
      </p:sp>
      <p:sp>
        <p:nvSpPr>
          <p:cNvPr id="181" name="Google Shape;181;p5"/>
          <p:cNvSpPr/>
          <p:nvPr/>
        </p:nvSpPr>
        <p:spPr>
          <a:xfrm>
            <a:off x="4410879" y="1772816"/>
            <a:ext cx="4716016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SPRZĘT POMIAROWY: </a:t>
            </a:r>
            <a:r>
              <a:rPr lang="pl-PL" sz="2000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System fotogrametryczny.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2000" b="1" i="0" u="none" strike="noStrike" cap="none" dirty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TYP ANALIZY: </a:t>
            </a:r>
            <a:r>
              <a:rPr lang="pl-PL" sz="2000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Kinematyczna</a:t>
            </a:r>
            <a:r>
              <a:rPr lang="pl-PL" sz="20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2000" b="1" i="0" u="none" strike="noStrike" cap="none" dirty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WYKRES: </a:t>
            </a:r>
            <a:r>
              <a:rPr lang="pl-PL" sz="2000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Prędkość kątowa (º/s) kręgosłupa szyjnego na tle zakresu ruchu zgięcia-wyprostu (º).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2000" b="1" i="0" u="none" strike="noStrike" cap="none" dirty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INTERPRETACJA WYNIKU: </a:t>
            </a:r>
            <a:r>
              <a:rPr lang="pl-PL" sz="2000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Ruch powolny z ograniczeniem wyprostu kręgosłupa szyjnego, natomiast zgięcie zbliżone do granic normalności.</a:t>
            </a:r>
          </a:p>
        </p:txBody>
      </p:sp>
      <p:pic>
        <p:nvPicPr>
          <p:cNvPr id="182" name="Google Shape;18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643" y="2716755"/>
            <a:ext cx="3724275" cy="260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5"/>
          <p:cNvSpPr/>
          <p:nvPr/>
        </p:nvSpPr>
        <p:spPr>
          <a:xfrm>
            <a:off x="1403648" y="837940"/>
            <a:ext cx="684076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 err="1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Ocena</a:t>
            </a:r>
            <a:r>
              <a:rPr lang="en-US" sz="22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i="0" u="none" strike="noStrike" cap="none" dirty="0" err="1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kinematyczna</a:t>
            </a:r>
            <a:r>
              <a:rPr lang="en-US" sz="22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i="0" u="none" strike="noStrike" cap="none" dirty="0" err="1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kręgosłupa</a:t>
            </a:r>
            <a:r>
              <a:rPr lang="en-US" sz="22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i="0" u="none" strike="noStrike" cap="none" dirty="0" err="1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szyjnego</a:t>
            </a:r>
            <a:endParaRPr lang="en-US" sz="2200" b="1" i="0" u="none" strike="noStrike" cap="none" dirty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"/>
          <p:cNvSpPr txBox="1">
            <a:spLocks noGrp="1"/>
          </p:cNvSpPr>
          <p:nvPr>
            <p:ph type="title"/>
          </p:nvPr>
        </p:nvSpPr>
        <p:spPr>
          <a:xfrm>
            <a:off x="611560" y="833785"/>
            <a:ext cx="7200900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Ocena</a:t>
            </a:r>
            <a:r>
              <a:rPr lang="en-US" sz="220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funkcjonalna</a:t>
            </a:r>
            <a:r>
              <a:rPr lang="en-US" sz="220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kręgosłupa</a:t>
            </a:r>
            <a:r>
              <a:rPr lang="en-US" sz="220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lędźwiowego</a:t>
            </a:r>
            <a:r>
              <a:rPr lang="en-US" sz="2200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190" name="Google Shape;190;p6"/>
          <p:cNvSpPr/>
          <p:nvPr/>
        </p:nvSpPr>
        <p:spPr>
          <a:xfrm>
            <a:off x="-247673" y="2248743"/>
            <a:ext cx="4572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72"/>
              </a:buClr>
              <a:buSzPts val="2000"/>
              <a:buFont typeface="Arial"/>
              <a:buNone/>
            </a:pPr>
            <a:r>
              <a:rPr lang="pl-PL" sz="20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Aktywność: wstawanie z krzesła</a:t>
            </a:r>
            <a:endParaRPr dirty="0"/>
          </a:p>
        </p:txBody>
      </p:sp>
      <p:sp>
        <p:nvSpPr>
          <p:cNvPr id="191" name="Google Shape;191;p6"/>
          <p:cNvSpPr/>
          <p:nvPr/>
        </p:nvSpPr>
        <p:spPr>
          <a:xfrm>
            <a:off x="4143849" y="1225729"/>
            <a:ext cx="4819673" cy="521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URZĄDZENIA POMIAROWE: </a:t>
            </a:r>
            <a:r>
              <a:rPr lang="pl-PL" sz="1800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Platforma dynamometryczna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TYP ANALIZY: </a:t>
            </a:r>
            <a:r>
              <a:rPr lang="pl-PL" sz="1800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Kinetyczna</a:t>
            </a:r>
            <a:r>
              <a:rPr lang="pl-PL" sz="18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WYKRES: </a:t>
            </a:r>
            <a:r>
              <a:rPr lang="pl-PL" sz="1800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Przedstawia różne zarejestrowane powtórzenia siły reakcji podczas ruchu siedzenia do stania.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INTERPRETACJA WYNIKU: </a:t>
            </a:r>
            <a:r>
              <a:rPr lang="pl-PL" sz="1600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Powtarzalny, ale zmieniony wzorzec siły. Nachylenie krzywej jest poziome, przy czym maksymalny szczyt krzywej jest niższy i opóźniony w czasie. Oznacza to, że wytworzony moment jest niewystarczający do wstania, co może być związane z bólem, deficytem siły lub brakiem koordynacji.</a:t>
            </a:r>
            <a:endParaRPr lang="pl-PL" sz="1800" i="0" u="none" strike="noStrike" cap="none" dirty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478" y="3023933"/>
            <a:ext cx="3762375" cy="26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"/>
          <p:cNvSpPr/>
          <p:nvPr/>
        </p:nvSpPr>
        <p:spPr>
          <a:xfrm>
            <a:off x="-247673" y="2248743"/>
            <a:ext cx="45720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Aktywność: wstawanie z krzesła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ASYMETRIA SIŁ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l-PL" sz="2000" b="1" i="0" u="none" strike="noStrike" cap="none" dirty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7"/>
          <p:cNvSpPr/>
          <p:nvPr/>
        </p:nvSpPr>
        <p:spPr>
          <a:xfrm>
            <a:off x="4212010" y="1332870"/>
            <a:ext cx="4819673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URZĄDZENIA POMIAROWE: </a:t>
            </a:r>
            <a:r>
              <a:rPr lang="pl-PL" sz="2000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Platforma dynamometryczna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TYP ANALIZY: </a:t>
            </a:r>
            <a:r>
              <a:rPr lang="pl-PL" sz="2000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Kinetyczna</a:t>
            </a:r>
            <a:r>
              <a:rPr lang="pl-PL" sz="20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2000" b="1" i="0" u="none" strike="noStrike" cap="none" dirty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WYKRES: </a:t>
            </a:r>
            <a:r>
              <a:rPr lang="pl-PL" sz="2000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Przedstawia siłę reakcji generowaną przez każdą z kończyn dolnych podczas ruchu siadu do stania.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INTERPRETACJA WYNIKÓW: </a:t>
            </a:r>
            <a:r>
              <a:rPr lang="pl-PL" sz="2000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Asymetryczny układ sił. Większe obciążenie prawej kończyny dolnej podczas siadu do stania, co sugeruje asymetrię ruchu.</a:t>
            </a:r>
          </a:p>
        </p:txBody>
      </p:sp>
      <p:pic>
        <p:nvPicPr>
          <p:cNvPr id="201" name="Google Shape;201;p7"/>
          <p:cNvPicPr preferRelativeResize="0"/>
          <p:nvPr/>
        </p:nvPicPr>
        <p:blipFill rotWithShape="1">
          <a:blip r:embed="rId3">
            <a:alphaModFix/>
          </a:blip>
          <a:srcRect l="1862" t="-4288" r="2720" b="4288"/>
          <a:stretch/>
        </p:blipFill>
        <p:spPr>
          <a:xfrm>
            <a:off x="162766" y="2863517"/>
            <a:ext cx="3653317" cy="27101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89;p6">
            <a:extLst>
              <a:ext uri="{FF2B5EF4-FFF2-40B4-BE49-F238E27FC236}">
                <a16:creationId xmlns:a16="http://schemas.microsoft.com/office/drawing/2014/main" id="{24AF135F-DC70-401D-BF7A-99082E90F19B}"/>
              </a:ext>
            </a:extLst>
          </p:cNvPr>
          <p:cNvSpPr txBox="1">
            <a:spLocks/>
          </p:cNvSpPr>
          <p:nvPr/>
        </p:nvSpPr>
        <p:spPr>
          <a:xfrm>
            <a:off x="611560" y="833785"/>
            <a:ext cx="7200900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200">
                <a:solidFill>
                  <a:srgbClr val="262672"/>
                </a:solidFill>
              </a:rPr>
              <a:t>Ocena funkcjonalna kręgosłupa lędźwiowego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"/>
          <p:cNvSpPr/>
          <p:nvPr/>
        </p:nvSpPr>
        <p:spPr>
          <a:xfrm>
            <a:off x="-247673" y="2248743"/>
            <a:ext cx="45720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Aktywność: wstawanie z krzesła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8"/>
          <p:cNvSpPr/>
          <p:nvPr/>
        </p:nvSpPr>
        <p:spPr>
          <a:xfrm>
            <a:off x="4116536" y="1556792"/>
            <a:ext cx="4819673" cy="467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URZĄDZENIA POMIAROWE </a:t>
            </a:r>
            <a:r>
              <a:rPr lang="pl-PL" sz="2000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Fotogrametria, systemy inercyjne.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2000" i="0" u="none" strike="noStrike" cap="none" dirty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TYP ANALIZY: </a:t>
            </a:r>
            <a:r>
              <a:rPr lang="pl-PL" sz="2000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Kinematyczna</a:t>
            </a:r>
            <a:r>
              <a:rPr lang="pl-PL" sz="20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2000" b="1" i="0" u="none" strike="noStrike" cap="none" dirty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WYKRES: </a:t>
            </a:r>
            <a:r>
              <a:rPr lang="pl-PL" sz="2000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Przedstawia przyspieszenie kątowe tułowia w różnych zarejestrowanych powtórzeniach ruchu siad-stoisko.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2000" b="1" i="0" u="none" strike="noStrike" cap="none" dirty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INTERPRETACJA WYNIKÓW: </a:t>
            </a:r>
            <a:r>
              <a:rPr lang="pl-PL" sz="2000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Niskie przyspieszenia, co sugeruje powolny ruch tułowia podczas wykonywania ruchu.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478" y="2950081"/>
            <a:ext cx="375285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89;p6">
            <a:extLst>
              <a:ext uri="{FF2B5EF4-FFF2-40B4-BE49-F238E27FC236}">
                <a16:creationId xmlns:a16="http://schemas.microsoft.com/office/drawing/2014/main" id="{C3900B0F-1217-4C74-815B-2F50370898C1}"/>
              </a:ext>
            </a:extLst>
          </p:cNvPr>
          <p:cNvSpPr txBox="1">
            <a:spLocks/>
          </p:cNvSpPr>
          <p:nvPr/>
        </p:nvSpPr>
        <p:spPr>
          <a:xfrm>
            <a:off x="611560" y="833785"/>
            <a:ext cx="7200900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200">
                <a:solidFill>
                  <a:srgbClr val="262672"/>
                </a:solidFill>
              </a:rPr>
              <a:t>Ocena funkcjonalna kręgosłupa lędźwiowego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/>
          <p:nvPr/>
        </p:nvSpPr>
        <p:spPr>
          <a:xfrm>
            <a:off x="198323" y="1215582"/>
            <a:ext cx="45720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72"/>
              </a:buClr>
              <a:buSzPts val="2000"/>
              <a:buFont typeface="Arial"/>
              <a:buNone/>
            </a:pPr>
            <a:r>
              <a:rPr lang="pl-PL" sz="20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Aktywność: podnoszenie ciężarów</a:t>
            </a:r>
            <a:endParaRPr sz="2000" b="1" i="0" u="none" strike="noStrike" cap="none" dirty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9"/>
          <p:cNvSpPr/>
          <p:nvPr/>
        </p:nvSpPr>
        <p:spPr>
          <a:xfrm>
            <a:off x="198323" y="3415766"/>
            <a:ext cx="8747353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SPRZĘT POMIAROWY:  </a:t>
            </a:r>
            <a:r>
              <a:rPr lang="pl-PL" sz="1800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Fotogrametria, systemy inercyjne</a:t>
            </a:r>
            <a:r>
              <a:rPr lang="pl-PL" sz="18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TYP ANALIZY: </a:t>
            </a:r>
            <a:r>
              <a:rPr lang="pl-PL" sz="1800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Kinematyczna</a:t>
            </a:r>
            <a:r>
              <a:rPr lang="pl-PL" sz="18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WYKRES: </a:t>
            </a:r>
            <a:r>
              <a:rPr lang="pl-PL" sz="1800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Przedstawia przyspieszenie kątowe tułowia w stosunku do jego prędkości kątowej w różnych zarejestrowanych powtórzeniach ruchu podnoszenia ciężaru. Wynik pokazany jest dla wzrastających ciężarów.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INTERPRETACJA WYNIKU: </a:t>
            </a:r>
            <a:r>
              <a:rPr lang="pl-PL" sz="1800" i="0" u="none" strike="noStrike" cap="none" dirty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Niskie przyspieszenie i prędkość we wszystkich ruchach, co wiąże się z powolnym ruchem tułowia. Wolniejsze ruchy obserwowane są wraz ze wzrostem ciężaru, a więc ruch pogarsza się wraz ze wzrostem przenoszonego obciążenia.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1800" b="1" i="0" u="none" strike="noStrike" cap="none" dirty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648" y="1664824"/>
            <a:ext cx="5846445" cy="17494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89;p6">
            <a:extLst>
              <a:ext uri="{FF2B5EF4-FFF2-40B4-BE49-F238E27FC236}">
                <a16:creationId xmlns:a16="http://schemas.microsoft.com/office/drawing/2014/main" id="{243C2AAB-FFA0-47A0-9B86-02AC9D817876}"/>
              </a:ext>
            </a:extLst>
          </p:cNvPr>
          <p:cNvSpPr txBox="1">
            <a:spLocks/>
          </p:cNvSpPr>
          <p:nvPr/>
        </p:nvSpPr>
        <p:spPr>
          <a:xfrm>
            <a:off x="611560" y="833785"/>
            <a:ext cx="7200900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200" dirty="0" err="1">
                <a:solidFill>
                  <a:srgbClr val="262672"/>
                </a:solidFill>
              </a:rPr>
              <a:t>Ocena</a:t>
            </a:r>
            <a:r>
              <a:rPr lang="en-US" sz="2200" dirty="0">
                <a:solidFill>
                  <a:srgbClr val="262672"/>
                </a:solidFill>
              </a:rPr>
              <a:t> </a:t>
            </a:r>
            <a:r>
              <a:rPr lang="en-US" sz="2200" dirty="0" err="1">
                <a:solidFill>
                  <a:srgbClr val="262672"/>
                </a:solidFill>
              </a:rPr>
              <a:t>funkcjonalna</a:t>
            </a:r>
            <a:r>
              <a:rPr lang="en-US" sz="2200" dirty="0">
                <a:solidFill>
                  <a:srgbClr val="262672"/>
                </a:solidFill>
              </a:rPr>
              <a:t> </a:t>
            </a:r>
            <a:r>
              <a:rPr lang="en-US" sz="2200" dirty="0" err="1">
                <a:solidFill>
                  <a:srgbClr val="262672"/>
                </a:solidFill>
              </a:rPr>
              <a:t>kręgosłupa</a:t>
            </a:r>
            <a:r>
              <a:rPr lang="en-US" sz="2200" dirty="0">
                <a:solidFill>
                  <a:srgbClr val="262672"/>
                </a:solidFill>
              </a:rPr>
              <a:t> </a:t>
            </a:r>
            <a:r>
              <a:rPr lang="en-US" sz="2200" dirty="0" err="1">
                <a:solidFill>
                  <a:srgbClr val="262672"/>
                </a:solidFill>
              </a:rPr>
              <a:t>lędźwiowego</a:t>
            </a:r>
            <a:r>
              <a:rPr lang="en-US" sz="2200" dirty="0">
                <a:solidFill>
                  <a:srgbClr val="262672"/>
                </a:solidFill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ntallazo inicio">
  <a:themeElements>
    <a:clrScheme name="1_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OIZ - prezentacja &quot;wykładowa&quot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40041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B0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WOIZ - prezentacja &quot;wykładowa&quot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40041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B0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antallazo cierr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4530</Words>
  <Application>Microsoft Office PowerPoint</Application>
  <PresentationFormat>Pokaz na ekranie (4:3)</PresentationFormat>
  <Paragraphs>329</Paragraphs>
  <Slides>37</Slides>
  <Notes>37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4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48" baseType="lpstr">
      <vt:lpstr>Calibri</vt:lpstr>
      <vt:lpstr>Gill Sans</vt:lpstr>
      <vt:lpstr>Bradley Hand ITC</vt:lpstr>
      <vt:lpstr>Verdana</vt:lpstr>
      <vt:lpstr>Arial</vt:lpstr>
      <vt:lpstr>Times New Roman</vt:lpstr>
      <vt:lpstr>Pantallazo inicio</vt:lpstr>
      <vt:lpstr>1_WOIZ - prezentacja "wykładowa"</vt:lpstr>
      <vt:lpstr>2_WOIZ - prezentacja "wykładowa"</vt:lpstr>
      <vt:lpstr>Pantallazo cierre</vt:lpstr>
      <vt:lpstr>Bitmap Image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Ocena funkcjonalna kręgosłupa lędźwiowego </vt:lpstr>
      <vt:lpstr>Prezentacja programu PowerPoint</vt:lpstr>
      <vt:lpstr>Prezentacja programu PowerPoint</vt:lpstr>
      <vt:lpstr>Prezentacja programu PowerPoint</vt:lpstr>
      <vt:lpstr>Ocena zjawiska zgięcia-odprężenia (flexion-relaxation)</vt:lpstr>
      <vt:lpstr>Przykładowe wyniki</vt:lpstr>
      <vt:lpstr>Pacjentka 30-letnia. Pracuje jako pracownik biurowy. 2 tygodnie temu miała kolizję tylną. Ból kręgosłupa szyjnego. Leczenie: unieruchomienie kręgosłupa szyjnego i leki przeciwbólowe. Po zdjęciu unieruchomienia (tydzień po wypadku) pacjentka zgłasza ograniczenie ruchomości z powodu dolegliwości bólowych. Została skierowana do pracowni biomechaniki w celu oceny ruchomości odcinka szyjnego kręgosłupa i przepisania leczenia rehabilitacyjnego. W badaniu fizykalnym: szczególnie zwraca uwagę ograniczona ruchomość czynna w ostatnich stopniach wszystkich ruchów, przy zachowanej ruchomości biernej, choć bolesnej. W badaniu palpacyjnym symetryczne napięcie mięśniowe z bolesnymi punktami w lewej okolicy skroniowej i prawym trapezie. </vt:lpstr>
      <vt:lpstr>Wyniki oceny funkcjonalnej kręgosłupa szyjnego przeprowadzonej w ramach jednego przypadku omówiono poniżej. Test ten kinematycznie analizuje ruchy kręgosłupa szyjnego w prostych czynnościach w celu wykrycia nieprawidłowych lub niefunkcjonalnych ruchów wtórnych do bólu szyjnego.   Wykorzystano sprzęt do oceny NEDCERVICAL/IBV, a techniką rejestracji była fotogrametria.  W celu przeprowadzenia oceny system porównuje uzyskane parametry z parametrami grupy osób, których charakterystyka jest porównywalna z charakterystyką pacjenta (bazy danych złożone z osób normalnych i patologicznych, segmentowane według wieku i płci).  Protokół oceny jest standaryzowany i składa się z dwóch części:    Test graniczny: analizuje funkcjonalne ograniczenia ruchu w każdym kierunku przestrzennym.   Test funkcjonalny (lub test lamp): analizuje ruchy szyjne, podczas gdy pacjent kieruje swój wzrok na lampy umieszczone na suficie.  </vt:lpstr>
      <vt:lpstr>Prezentacja programu PowerPoint</vt:lpstr>
      <vt:lpstr>Prezentacja programu PowerPoint</vt:lpstr>
      <vt:lpstr>Prezentacja programu PowerPoint</vt:lpstr>
      <vt:lpstr>60-letni pacjent.  Kierowca samochodu ciężarowego. Upadł z samochodu ciężarowego, w wyniku czego doznał złamania klinowego L1 Zastosowano leczenie zachowawcze złamania. 3 miesiące później zdjęto ortezę. Cztery miesiące po złamaniu nadal zgłaszał ból pleców promieniujący do prawej kończyny dolnej.  W badaniu fizykalnym: ból w dolnej części pleców, ale bez przykurczów mięśniowych przy palpacji. Zgięcie lędźwiowe jest bolesne. Ujemny wynik Lasègue'a i Bragarda. Funkcja mięśniowa dobra.  W wykonanym badaniu MRI stwierdzono, że przednie złamanie klinowe trzonu kręgu L1 jest skonsolidowane i nie jest widoczne. W przestrzeni dyskowej L4-L5 i L5-S1 widoczne są objawy zwyrodnieniowe bez naruszenia obu otworów łącznotkankowych.     </vt:lpstr>
      <vt:lpstr>Poniżej omówiono wyniki przypadku po przeprowadzeniu oceny funkcjonalnej odcinka lędźwiowego kręgosłupa. Test ten kinetycznie i kinematycznie analizuje ruchy kręgosłupa lędźwiowego w prostych czynnościach w celu wykrycia nieprawidłowych lub niefunkcjonalnych ruchów wtórnych do bólu szyjnego.  Wykorzystano sprzęt do oceny NEDLUMBAR/IBV, a techniką rejestracji była fotogrametria i dwie platformy dynamometryczne.  W celu przeprowadzenia oceny, system ten porównuje uzyskane wyniki z wynikami uzyskanymi w grupie osób, których charakterystyka jest porównywalna z charakterystyką pacjenta (bazy danych złożone z pacjentów prawidłowych i patologicznych podzielonych na segmenty według wieku i płci).  Protokół oceny jest standaryzowany i składa się z dwóch ruchów:    Czynność podnoszenia się z krzesła.     Czynność podnoszenia ciężarów.  Uzyskane wyniki mówią nam o wykonywanym wzorcu ruchowym poprzez informacje biomechaniczne dotyczące m.in. siły, ruchomości, przyspieszenia i powtarzalności ruchu.  Na koniec badanie danej czynności jest podsumowywane w postaci indeksu funkcjonalnego. Jeśli wynik tego indeksu jest wyższy niż 90%, zdolność osoby ocenianej do wykonywania danej czynności mieści się w granicach normalności.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PKO BP SA</dc:creator>
  <cp:lastModifiedBy>Patrycja Kabiesz</cp:lastModifiedBy>
  <cp:revision>2</cp:revision>
  <dcterms:created xsi:type="dcterms:W3CDTF">2010-06-23T19:02:16Z</dcterms:created>
  <dcterms:modified xsi:type="dcterms:W3CDTF">2021-07-02T18:46:25Z</dcterms:modified>
</cp:coreProperties>
</file>