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88" r:id="rId2"/>
    <p:sldMasterId id="2147483675" r:id="rId3"/>
    <p:sldMasterId id="2147483697" r:id="rId4"/>
  </p:sldMasterIdLst>
  <p:notesMasterIdLst>
    <p:notesMasterId r:id="rId23"/>
  </p:notesMasterIdLst>
  <p:handoutMasterIdLst>
    <p:handoutMasterId r:id="rId24"/>
  </p:handoutMasterIdLst>
  <p:sldIdLst>
    <p:sldId id="627" r:id="rId5"/>
    <p:sldId id="671" r:id="rId6"/>
    <p:sldId id="642" r:id="rId7"/>
    <p:sldId id="700" r:id="rId8"/>
    <p:sldId id="702" r:id="rId9"/>
    <p:sldId id="699" r:id="rId10"/>
    <p:sldId id="703" r:id="rId11"/>
    <p:sldId id="713" r:id="rId12"/>
    <p:sldId id="714" r:id="rId13"/>
    <p:sldId id="707" r:id="rId14"/>
    <p:sldId id="710" r:id="rId15"/>
    <p:sldId id="708" r:id="rId16"/>
    <p:sldId id="705" r:id="rId17"/>
    <p:sldId id="711" r:id="rId18"/>
    <p:sldId id="712" r:id="rId19"/>
    <p:sldId id="706" r:id="rId20"/>
    <p:sldId id="715" r:id="rId21"/>
    <p:sldId id="626" r:id="rId22"/>
  </p:sldIdLst>
  <p:sldSz cx="9144000" cy="6858000" type="screen4x3"/>
  <p:notesSz cx="6797675" cy="9926638"/>
  <p:defaultTextStyle>
    <a:defPPr>
      <a:defRPr lang="en-US"/>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000" b="1" kern="1200">
        <a:solidFill>
          <a:schemeClr val="bg1"/>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 Herrero Ligero" initials="CH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73"/>
    <a:srgbClr val="0404E6"/>
    <a:srgbClr val="F26200"/>
    <a:srgbClr val="FF6600"/>
    <a:srgbClr val="D16D09"/>
    <a:srgbClr val="D15509"/>
    <a:srgbClr val="FF3300"/>
    <a:srgbClr val="222061"/>
    <a:srgbClr val="FFFFF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33" autoAdjust="0"/>
    <p:restoredTop sz="65034" autoAdjust="0"/>
  </p:normalViewPr>
  <p:slideViewPr>
    <p:cSldViewPr>
      <p:cViewPr varScale="1">
        <p:scale>
          <a:sx n="50" d="100"/>
          <a:sy n="50" d="100"/>
        </p:scale>
        <p:origin x="1992" y="3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A786AC13-3B3C-434F-930F-3759522426C4}"/>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1" name="Rectangle 3">
            <a:extLst>
              <a:ext uri="{FF2B5EF4-FFF2-40B4-BE49-F238E27FC236}">
                <a16:creationId xmlns:a16="http://schemas.microsoft.com/office/drawing/2014/main" id="{12F27FC0-06F0-4D51-AA51-8BDFE07682D6}"/>
              </a:ext>
            </a:extLst>
          </p:cNvPr>
          <p:cNvSpPr>
            <a:spLocks noGrp="1" noChangeArrowheads="1"/>
          </p:cNvSpPr>
          <p:nvPr>
            <p:ph type="dt" sz="quarter"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2" name="Rectangle 4">
            <a:extLst>
              <a:ext uri="{FF2B5EF4-FFF2-40B4-BE49-F238E27FC236}">
                <a16:creationId xmlns:a16="http://schemas.microsoft.com/office/drawing/2014/main" id="{E82735A0-647D-4BD1-BD5B-45621751ED74}"/>
              </a:ext>
            </a:extLst>
          </p:cNvPr>
          <p:cNvSpPr>
            <a:spLocks noGrp="1" noChangeArrowheads="1"/>
          </p:cNvSpPr>
          <p:nvPr>
            <p:ph type="ftr" sz="quarter" idx="2"/>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5653" name="Rectangle 5">
            <a:extLst>
              <a:ext uri="{FF2B5EF4-FFF2-40B4-BE49-F238E27FC236}">
                <a16:creationId xmlns:a16="http://schemas.microsoft.com/office/drawing/2014/main" id="{8BC580F7-5C43-4800-8EB5-F383B44EFA06}"/>
              </a:ext>
            </a:extLst>
          </p:cNvPr>
          <p:cNvSpPr>
            <a:spLocks noGrp="1" noChangeArrowheads="1"/>
          </p:cNvSpPr>
          <p:nvPr>
            <p:ph type="sldNum" sz="quarter" idx="3"/>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F4D8571-DAE3-4A0A-B55A-D352E17371B3}" type="slidenum">
              <a:rPr lang="pl-PL" altLang="pl-PL"/>
              <a:pPr>
                <a:defRPr/>
              </a:pPr>
              <a:t>‹#›</a:t>
            </a:fld>
            <a:endParaRPr lang="pl-PL" altLang="pl-P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9D23DB73-A9FE-4E14-959C-1751FBB3DBE7}"/>
              </a:ext>
            </a:extLst>
          </p:cNvPr>
          <p:cNvSpPr>
            <a:spLocks noGrp="1" noChangeArrowheads="1"/>
          </p:cNvSpPr>
          <p:nvPr>
            <p:ph type="hdr" sz="quarter"/>
          </p:nvPr>
        </p:nvSpPr>
        <p:spPr bwMode="auto">
          <a:xfrm>
            <a:off x="0" y="0"/>
            <a:ext cx="2946576"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3" name="Rectangle 3">
            <a:extLst>
              <a:ext uri="{FF2B5EF4-FFF2-40B4-BE49-F238E27FC236}">
                <a16:creationId xmlns:a16="http://schemas.microsoft.com/office/drawing/2014/main" id="{A9DAA2C6-4EF0-41B4-BC9E-E27E5042BB98}"/>
              </a:ext>
            </a:extLst>
          </p:cNvPr>
          <p:cNvSpPr>
            <a:spLocks noGrp="1" noChangeArrowheads="1"/>
          </p:cNvSpPr>
          <p:nvPr>
            <p:ph type="dt" idx="1"/>
          </p:nvPr>
        </p:nvSpPr>
        <p:spPr bwMode="auto">
          <a:xfrm>
            <a:off x="3851098" y="0"/>
            <a:ext cx="2944958" cy="49522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lvl1pPr algn="r"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3076" name="Rectangle 4">
            <a:extLst>
              <a:ext uri="{FF2B5EF4-FFF2-40B4-BE49-F238E27FC236}">
                <a16:creationId xmlns:a16="http://schemas.microsoft.com/office/drawing/2014/main" id="{6437E330-273C-4546-B9FD-22B008B64B45}"/>
              </a:ext>
            </a:extLst>
          </p:cNvPr>
          <p:cNvSpPr>
            <a:spLocks noGrp="1" noRot="1" noChangeAspect="1" noChangeArrowheads="1" noTextEdit="1"/>
          </p:cNvSpPr>
          <p:nvPr>
            <p:ph type="sldImg" idx="2"/>
          </p:nvPr>
        </p:nvSpPr>
        <p:spPr bwMode="auto">
          <a:xfrm>
            <a:off x="917575"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5" name="Rectangle 5">
            <a:extLst>
              <a:ext uri="{FF2B5EF4-FFF2-40B4-BE49-F238E27FC236}">
                <a16:creationId xmlns:a16="http://schemas.microsoft.com/office/drawing/2014/main" id="{DB446E1B-717C-4A79-9E33-9563462D8FF2}"/>
              </a:ext>
            </a:extLst>
          </p:cNvPr>
          <p:cNvSpPr>
            <a:spLocks noGrp="1" noChangeArrowheads="1"/>
          </p:cNvSpPr>
          <p:nvPr>
            <p:ph type="body" sz="quarter" idx="3"/>
          </p:nvPr>
        </p:nvSpPr>
        <p:spPr bwMode="auto">
          <a:xfrm>
            <a:off x="679606" y="4714122"/>
            <a:ext cx="5438464" cy="4466511"/>
          </a:xfrm>
          <a:prstGeom prst="rect">
            <a:avLst/>
          </a:prstGeom>
          <a:noFill/>
          <a:ln w="9525">
            <a:noFill/>
            <a:miter lim="800000"/>
            <a:headEnd/>
            <a:tailEnd/>
          </a:ln>
          <a:effectLst/>
        </p:spPr>
        <p:txBody>
          <a:bodyPr vert="horz" wrap="square" lIns="94838" tIns="47419" rIns="94838" bIns="47419" numCol="1" anchor="t" anchorCtr="0" compatLnSpc="1">
            <a:prstTxWarp prst="textNoShape">
              <a:avLst/>
            </a:prstTxWarp>
          </a:bodyPr>
          <a:lstStyle/>
          <a:p>
            <a:pPr lvl="0"/>
            <a:r>
              <a:rPr lang="pl-PL" noProof="0"/>
              <a:t>Klicken Sie auf , um Textmusterstile zu bearbeiten</a:t>
            </a:r>
          </a:p>
          <a:p>
            <a:pPr lvl="1"/>
            <a:r>
              <a:rPr lang="pl-PL" noProof="0"/>
              <a:t>Drugi poziom</a:t>
            </a:r>
          </a:p>
          <a:p>
            <a:pPr lvl="2"/>
            <a:r>
              <a:rPr lang="pl-PL" noProof="0"/>
              <a:t>Trzeci poziom</a:t>
            </a:r>
          </a:p>
          <a:p>
            <a:pPr lvl="3"/>
            <a:r>
              <a:rPr lang="pl-PL" noProof="0"/>
              <a:t>Vierte Ebene</a:t>
            </a:r>
          </a:p>
          <a:p>
            <a:pPr lvl="4"/>
            <a:r>
              <a:rPr lang="pl-PL" noProof="0"/>
              <a:t>Fünfte Ebene</a:t>
            </a:r>
          </a:p>
        </p:txBody>
      </p:sp>
      <p:sp>
        <p:nvSpPr>
          <p:cNvPr id="153606" name="Rectangle 6">
            <a:extLst>
              <a:ext uri="{FF2B5EF4-FFF2-40B4-BE49-F238E27FC236}">
                <a16:creationId xmlns:a16="http://schemas.microsoft.com/office/drawing/2014/main" id="{FCD46796-19B0-4292-B146-6897B629387F}"/>
              </a:ext>
            </a:extLst>
          </p:cNvPr>
          <p:cNvSpPr>
            <a:spLocks noGrp="1" noChangeArrowheads="1"/>
          </p:cNvSpPr>
          <p:nvPr>
            <p:ph type="ftr" sz="quarter" idx="4"/>
          </p:nvPr>
        </p:nvSpPr>
        <p:spPr bwMode="auto">
          <a:xfrm>
            <a:off x="0" y="9429830"/>
            <a:ext cx="2946576"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l" eaLnBrk="1" hangingPunct="1">
              <a:lnSpc>
                <a:spcPct val="100000"/>
              </a:lnSpc>
              <a:spcBef>
                <a:spcPct val="0"/>
              </a:spcBef>
              <a:buSzTx/>
              <a:buFontTx/>
              <a:buNone/>
              <a:defRPr sz="1200" b="0">
                <a:solidFill>
                  <a:schemeClr val="tx1"/>
                </a:solidFill>
                <a:latin typeface="Gill Sans" charset="0"/>
                <a:cs typeface="+mn-cs"/>
                <a:sym typeface="Arial" charset="0"/>
              </a:defRPr>
            </a:lvl1pPr>
          </a:lstStyle>
          <a:p>
            <a:pPr>
              <a:defRPr/>
            </a:pPr>
            <a:endParaRPr lang="pl-PL"/>
          </a:p>
        </p:txBody>
      </p:sp>
      <p:sp>
        <p:nvSpPr>
          <p:cNvPr id="153607" name="Rectangle 7">
            <a:extLst>
              <a:ext uri="{FF2B5EF4-FFF2-40B4-BE49-F238E27FC236}">
                <a16:creationId xmlns:a16="http://schemas.microsoft.com/office/drawing/2014/main" id="{9D239CE3-0A73-4B0C-BABC-9F9F7B8A64F9}"/>
              </a:ext>
            </a:extLst>
          </p:cNvPr>
          <p:cNvSpPr>
            <a:spLocks noGrp="1" noChangeArrowheads="1"/>
          </p:cNvSpPr>
          <p:nvPr>
            <p:ph type="sldNum" sz="quarter" idx="5"/>
          </p:nvPr>
        </p:nvSpPr>
        <p:spPr bwMode="auto">
          <a:xfrm>
            <a:off x="3851098" y="9429830"/>
            <a:ext cx="2944958" cy="495221"/>
          </a:xfrm>
          <a:prstGeom prst="rect">
            <a:avLst/>
          </a:prstGeom>
          <a:noFill/>
          <a:ln w="9525">
            <a:noFill/>
            <a:miter lim="800000"/>
            <a:headEnd/>
            <a:tailEnd/>
          </a:ln>
          <a:effectLst/>
        </p:spPr>
        <p:txBody>
          <a:bodyPr vert="horz" wrap="square" lIns="94838" tIns="47419" rIns="94838" bIns="47419" numCol="1" anchor="b" anchorCtr="0" compatLnSpc="1">
            <a:prstTxWarp prst="textNoShape">
              <a:avLst/>
            </a:prstTxWarp>
          </a:bodyPr>
          <a:lstStyle>
            <a:lvl1pPr algn="r" eaLnBrk="1" hangingPunct="1">
              <a:defRPr sz="1200" b="0">
                <a:solidFill>
                  <a:schemeClr val="tx1"/>
                </a:solidFill>
                <a:latin typeface="Gill Sans" charset="0"/>
              </a:defRPr>
            </a:lvl1pPr>
          </a:lstStyle>
          <a:p>
            <a:pPr>
              <a:defRPr/>
            </a:pPr>
            <a:fld id="{006E914C-D4D4-4E1B-A2D4-BEC8EAE69E5B}"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obrazu slajdu 1">
            <a:extLst>
              <a:ext uri="{FF2B5EF4-FFF2-40B4-BE49-F238E27FC236}">
                <a16:creationId xmlns:a16="http://schemas.microsoft.com/office/drawing/2014/main" id="{00411233-430E-4EDE-A601-8A7090AB708F}"/>
              </a:ext>
            </a:extLst>
          </p:cNvPr>
          <p:cNvSpPr>
            <a:spLocks noGrp="1" noRot="1" noChangeAspect="1" noChangeArrowheads="1" noTextEdit="1"/>
          </p:cNvSpPr>
          <p:nvPr>
            <p:ph type="sldImg"/>
          </p:nvPr>
        </p:nvSpPr>
        <p:spPr>
          <a:ln/>
        </p:spPr>
      </p:sp>
      <p:sp>
        <p:nvSpPr>
          <p:cNvPr id="13315" name="Symbol zastępczy notatek 2">
            <a:extLst>
              <a:ext uri="{FF2B5EF4-FFF2-40B4-BE49-F238E27FC236}">
                <a16:creationId xmlns:a16="http://schemas.microsoft.com/office/drawing/2014/main" id="{BA57C84C-7F62-4561-AD62-BBDC841C51B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800" dirty="0">
                <a:effectLst/>
                <a:latin typeface="Arial" panose="020B0604020202020204" pitchFamily="34" charset="0"/>
                <a:ea typeface="Calibri" panose="020F0502020204030204" pitchFamily="34" charset="0"/>
              </a:rPr>
              <a:t>Die Ziele dieses Geräts sind</a:t>
            </a:r>
            <a:r>
              <a:rPr lang="es-ES" altLang="pl-PL" dirty="0"/>
              <a:t>:</a:t>
            </a:r>
          </a:p>
          <a:p>
            <a:pPr eaLnBrk="1" hangingPunct="1"/>
            <a:endParaRPr lang="es-ES" altLang="pl-PL" dirty="0"/>
          </a:p>
          <a:p>
            <a:pPr marL="342900" lvl="0" indent="-342900" algn="just">
              <a:lnSpc>
                <a:spcPts val="1400"/>
              </a:lnSpc>
              <a:spcBef>
                <a:spcPts val="1200"/>
              </a:spcBef>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Aufzeigen verschiedener Anwendungen biomechanischer Bewertungsmethoden im klinischen Bereich der Beurteilung von Wirbelsäulenpathologien.</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Durch wissenschaftliche Studien die Nützlichkeit der biomechanischen Beurteilung der Wirbelsäule zu analysieren.</a:t>
            </a:r>
            <a:endParaRPr lang="es-ES" sz="1800" dirty="0">
              <a:effectLst/>
              <a:latin typeface="Arial" panose="020B0604020202020204" pitchFamily="34" charset="0"/>
              <a:ea typeface="Calibri" panose="020F0502020204030204" pitchFamily="34" charset="0"/>
            </a:endParaRPr>
          </a:p>
          <a:p>
            <a:pPr marL="457200" algn="just">
              <a:lnSpc>
                <a:spcPts val="1400"/>
              </a:lnSpc>
              <a:spcAft>
                <a:spcPts val="0"/>
              </a:spcAft>
            </a:pPr>
            <a:r>
              <a:rPr lang="en-GB" sz="1800" dirty="0">
                <a:effectLst/>
                <a:latin typeface="Arial" panose="020B0604020202020204" pitchFamily="34" charset="0"/>
                <a:ea typeface="Calibri" panose="020F0502020204030204" pitchFamily="34" charset="0"/>
              </a:rPr>
              <a:t> </a:t>
            </a:r>
            <a:endParaRPr lang="es-ES" sz="1800" dirty="0">
              <a:effectLst/>
              <a:latin typeface="Arial" panose="020B0604020202020204" pitchFamily="34" charset="0"/>
              <a:ea typeface="Calibri" panose="020F0502020204030204" pitchFamily="34" charset="0"/>
            </a:endParaRPr>
          </a:p>
          <a:p>
            <a:pPr marL="342900" lvl="0" indent="-342900" algn="just">
              <a:lnSpc>
                <a:spcPts val="1400"/>
              </a:lnSpc>
              <a:spcAft>
                <a:spcPts val="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rPr>
              <a:t>Hervorhebung einiger interessanter Aspekte auf dem weiten Gebiet der Beurteilung mit Hilfe von biomechanischen Analysetests.</a:t>
            </a:r>
            <a:endParaRPr lang="es-ES" sz="1800" dirty="0">
              <a:effectLst/>
              <a:latin typeface="Arial" panose="020B0604020202020204" pitchFamily="34" charset="0"/>
              <a:ea typeface="Calibri" panose="020F0502020204030204" pitchFamily="34" charset="0"/>
            </a:endParaRPr>
          </a:p>
          <a:p>
            <a:pPr marL="0" indent="0">
              <a:buFont typeface="Wingdings" panose="05000000000000000000" pitchFamily="2" charset="2"/>
              <a:buNone/>
            </a:pPr>
            <a:endParaRPr lang="es-ES" sz="1200" kern="1200" dirty="0">
              <a:solidFill>
                <a:schemeClr val="tx1"/>
              </a:solidFill>
              <a:effectLst/>
              <a:latin typeface="Gill Sans" charset="0"/>
              <a:ea typeface="+mn-ea"/>
              <a:cs typeface="+mn-cs"/>
            </a:endParaRPr>
          </a:p>
          <a:p>
            <a:pPr eaLnBrk="1" hangingPunct="1"/>
            <a:endParaRPr lang="es-ES" altLang="pl-PL" dirty="0"/>
          </a:p>
        </p:txBody>
      </p:sp>
      <p:sp>
        <p:nvSpPr>
          <p:cNvPr id="13316" name="Symbol zastępczy numeru slajdu 3">
            <a:extLst>
              <a:ext uri="{FF2B5EF4-FFF2-40B4-BE49-F238E27FC236}">
                <a16:creationId xmlns:a16="http://schemas.microsoft.com/office/drawing/2014/main" id="{FAF50CF8-8875-4227-ADCE-2DAF29F75B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7C18B9-50AD-4F08-9207-9963EEC529E5}"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noProof="0" dirty="0"/>
              <a:t>Es wurden mehrere Überwachungssitzungen durchgeführt.</a:t>
            </a:r>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11</a:t>
            </a:fld>
            <a:endParaRPr lang="pl-PL" altLang="pl-PL"/>
          </a:p>
        </p:txBody>
      </p:sp>
    </p:spTree>
    <p:extLst>
      <p:ext uri="{BB962C8B-B14F-4D97-AF65-F5344CB8AC3E}">
        <p14:creationId xmlns:p14="http://schemas.microsoft.com/office/powerpoint/2010/main" val="2264875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Die Fortschrittskontrolle zeigt, dass sich die Funktion verbessert hat und </a:t>
            </a:r>
            <a:r>
              <a:rPr lang="en-US" dirty="0" err="1"/>
              <a:t>sich </a:t>
            </a:r>
            <a:r>
              <a:rPr lang="en-US" dirty="0"/>
              <a:t>in der abschließenden Beurteilung (Reha-Sitzung 14) </a:t>
            </a:r>
            <a:r>
              <a:rPr lang="en-US" dirty="0" err="1"/>
              <a:t>normalisiert</a:t>
            </a:r>
            <a:r>
              <a:rPr lang="en-US" dirty="0"/>
              <a:t>, was bei der Entscheidung über die Entlassung des Patienten und die Rückkehr an den Arbeitsplatz hilft. Denken Sie daran, dass ein Ergebnis im Normalitätsindex von mehr als 90 % auf eine gute Funktion der Halswirbelsäulenmobilität hinweist, da das Bewegungsmuster dem einer Gruppe von Personen gleichen Alters und Geschlechts ähnelt.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12</a:t>
            </a:fld>
            <a:endParaRPr lang="pl-PL" altLang="pl-PL"/>
          </a:p>
        </p:txBody>
      </p:sp>
    </p:spTree>
    <p:extLst>
      <p:ext uri="{BB962C8B-B14F-4D97-AF65-F5344CB8AC3E}">
        <p14:creationId xmlns:p14="http://schemas.microsoft.com/office/powerpoint/2010/main" val="1795699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Der Lehrer schlägt die Lektüre einer wissenschaftlichen Arbeit vor, so dass die Schüler eine Reihe von Fragen beantworten und die Nützlichkeit von biomechanischen Tests bestimmen.</a:t>
            </a:r>
          </a:p>
          <a:p>
            <a:endParaRPr lang="en-US" dirty="0"/>
          </a:p>
          <a:p>
            <a:r>
              <a:rPr lang="en-US" dirty="0"/>
              <a:t>Um diese Aktivität durchzuführen, kann der Lehrer den Schülern das Papier zur Verfügung stellen, oder die Schüler können selbst ein Papier finden, das sie lesen und kritisch </a:t>
            </a:r>
            <a:r>
              <a:rPr lang="en-US" dirty="0" err="1"/>
              <a:t>analysieren</a:t>
            </a:r>
            <a:r>
              <a:rPr lang="en-US" dirty="0"/>
              <a:t>.</a:t>
            </a:r>
          </a:p>
          <a:p>
            <a:endParaRPr lang="en-US" dirty="0"/>
          </a:p>
          <a:p>
            <a:r>
              <a:rPr lang="en-US" dirty="0"/>
              <a:t>Die Schüler können in Gruppen arbeiten, und der Lehrer entscheidet, ob sie alle an demselben Papier oder an verschiedenen Papieren arbeiten.</a:t>
            </a:r>
          </a:p>
          <a:p>
            <a:r>
              <a:rPr lang="en-US" i="1" dirty="0"/>
              <a:t>WENN DER LEHRER ES WÜNSCHT, KÖNNEN SIE EINE ANDERE WISSENSCHAFTLICHE ARBEIT BEARBEITEN, DIE SICH MIT DER BIOMECHANISCHEN BEURTEILUNG BEFASST. </a:t>
            </a:r>
            <a:endParaRPr lang="es-ES" i="1"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7980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Nach der Lektüre der veröffentlichten Arbeit können diese Fragen dem Schüler helfen, die Antwort zu finden und mit einer Schlussfolgerung über die Nützlichkeit der biomechanischen Analysetechniken zu enden.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14</a:t>
            </a:fld>
            <a:endParaRPr lang="pl-PL" altLang="pl-PL"/>
          </a:p>
        </p:txBody>
      </p:sp>
    </p:spTree>
    <p:extLst>
      <p:ext uri="{BB962C8B-B14F-4D97-AF65-F5344CB8AC3E}">
        <p14:creationId xmlns:p14="http://schemas.microsoft.com/office/powerpoint/2010/main" val="1498741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Die Lektion endet mit der Hervorhebung der Schlüsselideen.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15</a:t>
            </a:fld>
            <a:endParaRPr lang="pl-PL" altLang="pl-PL"/>
          </a:p>
        </p:txBody>
      </p:sp>
    </p:spTree>
    <p:extLst>
      <p:ext uri="{BB962C8B-B14F-4D97-AF65-F5344CB8AC3E}">
        <p14:creationId xmlns:p14="http://schemas.microsoft.com/office/powerpoint/2010/main" val="33596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obrazu slajdu 1">
            <a:extLst>
              <a:ext uri="{FF2B5EF4-FFF2-40B4-BE49-F238E27FC236}">
                <a16:creationId xmlns:a16="http://schemas.microsoft.com/office/drawing/2014/main" id="{CE8F2554-130F-48AA-987F-1BF7F5359183}"/>
              </a:ext>
            </a:extLst>
          </p:cNvPr>
          <p:cNvSpPr>
            <a:spLocks noGrp="1" noRot="1" noChangeAspect="1" noChangeArrowheads="1" noTextEdit="1"/>
          </p:cNvSpPr>
          <p:nvPr>
            <p:ph type="sldImg"/>
          </p:nvPr>
        </p:nvSpPr>
        <p:spPr>
          <a:ln/>
        </p:spPr>
      </p:sp>
      <p:sp>
        <p:nvSpPr>
          <p:cNvPr id="15363" name="Symbol zastępczy notatek 2">
            <a:extLst>
              <a:ext uri="{FF2B5EF4-FFF2-40B4-BE49-F238E27FC236}">
                <a16:creationId xmlns:a16="http://schemas.microsoft.com/office/drawing/2014/main" id="{9F5C067B-2F72-45A2-BC3B-24F5609AF6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pl-PL" dirty="0"/>
              <a:t>Um diese Ziele zu erreichen, erklärt das Theoriematerial der didaktischen Einheit die folgenden Konzepte:</a:t>
            </a:r>
          </a:p>
          <a:p>
            <a:pPr eaLnBrk="1" hangingPunct="1"/>
            <a:r>
              <a:rPr lang="en-GB" altLang="pl-PL" dirty="0"/>
              <a: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sym typeface="Arial" panose="020B0604020202020204" pitchFamily="34" charset="0"/>
              </a:rPr>
              <a:t>Allgemeine Informationen über die klinische Anwendung von biomechanischen Tests.</a:t>
            </a:r>
            <a:endParaRPr lang="en-GB" sz="2000" b="0" dirty="0">
              <a:solidFill>
                <a:srgbClr val="FF0000"/>
              </a:solidFill>
            </a:endParaRPr>
          </a:p>
          <a:p>
            <a:pPr marL="342900" indent="-342900">
              <a:buFont typeface="Arial" panose="020B0604020202020204" pitchFamily="34" charset="0"/>
              <a:buChar char="•"/>
              <a:defRPr/>
            </a:pPr>
            <a:r>
              <a:rPr lang="en-GB" sz="2000" b="0" dirty="0">
                <a:solidFill>
                  <a:schemeClr val="tx1"/>
                </a:solidFill>
              </a:rPr>
              <a:t>Nützlichkeit der funktionellen biomechanischen Beurteilung der Wirbelsäule.</a:t>
            </a:r>
            <a:endParaRPr lang="en-GB" sz="2000" b="0" dirty="0">
              <a:solidFill>
                <a:srgbClr val="FF0000"/>
              </a:solidFill>
            </a:endParaRPr>
          </a:p>
          <a:p>
            <a:pPr marL="342900" indent="-342900">
              <a:buFont typeface="Arial" panose="020B0604020202020204" pitchFamily="34" charset="0"/>
              <a:buChar char="•"/>
              <a:defRPr/>
            </a:pPr>
            <a:r>
              <a:rPr lang="en-GB" sz="2000" b="0" dirty="0">
                <a:solidFill>
                  <a:srgbClr val="FF0000"/>
                </a:solidFill>
              </a:rPr>
              <a:t>Am Ende der Einheit wird die Nützlichkeit der </a:t>
            </a:r>
            <a:r>
              <a:rPr lang="en-GB" sz="2000" b="0" dirty="0">
                <a:solidFill>
                  <a:schemeClr val="tx1"/>
                </a:solidFill>
              </a:rPr>
              <a:t>biomechanischen Beurteilung </a:t>
            </a:r>
            <a:r>
              <a:rPr lang="en-GB" sz="2000" b="0" dirty="0">
                <a:solidFill>
                  <a:srgbClr val="FF0000"/>
                </a:solidFill>
              </a:rPr>
              <a:t>an einem klinischen Fall von Halswirbelsäulenschmerzen </a:t>
            </a:r>
            <a:r>
              <a:rPr lang="en-GB" sz="2000" b="0" dirty="0">
                <a:solidFill>
                  <a:schemeClr val="tx1"/>
                </a:solidFill>
              </a:rPr>
              <a:t>diskutiert</a:t>
            </a:r>
            <a:r>
              <a:rPr lang="en-GB" sz="2000" b="0" dirty="0">
                <a:solidFill>
                  <a:srgbClr val="FF0000"/>
                </a:solidFill>
              </a:rPr>
              <a:t>, der an verschiedenen Punkten des klinischen Prozesses beurteilt wird.</a:t>
            </a:r>
          </a:p>
          <a:p>
            <a:pPr marL="0" indent="0">
              <a:buFont typeface="Arial" panose="020B0604020202020204" pitchFamily="34" charset="0"/>
              <a:buNone/>
              <a:defRPr/>
            </a:pPr>
            <a:r>
              <a:rPr lang="en-GB" sz="2000" b="0" dirty="0">
                <a:solidFill>
                  <a:srgbClr val="FF0000"/>
                </a:solidFill>
              </a:rPr>
              <a:t>Die didaktische Einheit wird durch die Hervorhebung der wichtigsten Ideen abgeschlossen.</a:t>
            </a:r>
          </a:p>
          <a:p>
            <a:pPr eaLnBrk="1" hangingPunct="1"/>
            <a:endParaRPr lang="es-ES" altLang="pl-PL" dirty="0"/>
          </a:p>
          <a:p>
            <a:pPr eaLnBrk="1" hangingPunct="1"/>
            <a:endParaRPr lang="es-ES" altLang="pl-PL" dirty="0"/>
          </a:p>
          <a:p>
            <a:pPr eaLnBrk="1" hangingPunct="1"/>
            <a:endParaRPr lang="es-ES" altLang="pl-PL" dirty="0"/>
          </a:p>
          <a:p>
            <a:pPr eaLnBrk="1" hangingPunct="1"/>
            <a:endParaRPr lang="es-ES" altLang="pl-PL" dirty="0"/>
          </a:p>
          <a:p>
            <a:pPr eaLnBrk="1" hangingPunct="1"/>
            <a:endParaRPr lang="pl-PL" altLang="pl-PL" dirty="0"/>
          </a:p>
        </p:txBody>
      </p:sp>
      <p:sp>
        <p:nvSpPr>
          <p:cNvPr id="15364" name="Symbol zastępczy numeru slajdu 3">
            <a:extLst>
              <a:ext uri="{FF2B5EF4-FFF2-40B4-BE49-F238E27FC236}">
                <a16:creationId xmlns:a16="http://schemas.microsoft.com/office/drawing/2014/main" id="{DC2E4FCC-53D6-47B3-8A1B-96C1E3EC33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60717B-278A-4296-87D0-F52E86183D74}" type="slidenum">
              <a:rPr kumimoji="0" lang="pl-PL" altLang="pl-PL" sz="1200" b="0" i="0" u="none" strike="noStrike" kern="1200" cap="none" spc="0" normalizeH="0" baseline="0" noProof="0" smtClean="0">
                <a:ln>
                  <a:noFill/>
                </a:ln>
                <a:solidFill>
                  <a:srgbClr val="000000"/>
                </a:solidFill>
                <a:effectLst/>
                <a:uLnTx/>
                <a:uFillTx/>
                <a:latin typeface="Gill Sans" charset="0"/>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srgbClr val="000000"/>
              </a:solidFill>
              <a:effectLst/>
              <a:uLnTx/>
              <a:uFillTx/>
              <a:latin typeface="Gill Sans"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58212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Wir werden uns zunächst an einige allgemeine Aspekte der biomechanischen Bewertungstests erinnern.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4</a:t>
            </a:fld>
            <a:endParaRPr lang="pl-PL" altLang="pl-PL"/>
          </a:p>
        </p:txBody>
      </p:sp>
    </p:spTree>
    <p:extLst>
      <p:ext uri="{BB962C8B-B14F-4D97-AF65-F5344CB8AC3E}">
        <p14:creationId xmlns:p14="http://schemas.microsoft.com/office/powerpoint/2010/main" val="110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Denken Sie insbesondere an die Tests, die bei der Wirbelsäulenbeurteilung verwendet werden können. Die Ergebnisse, die diese Tests liefern, können in den vorherigen Lektionen nachgelesen werden.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5</a:t>
            </a:fld>
            <a:endParaRPr lang="pl-PL" altLang="pl-PL"/>
          </a:p>
        </p:txBody>
      </p:sp>
    </p:spTree>
    <p:extLst>
      <p:ext uri="{BB962C8B-B14F-4D97-AF65-F5344CB8AC3E}">
        <p14:creationId xmlns:p14="http://schemas.microsoft.com/office/powerpoint/2010/main" val="1902658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An dieser Stelle in der Klasse stellt die Lehrkraft die folgende Frage, um die Schüler zum Nachdenken anzuregen und Ideen beizutragen, um eine Antwort zu geben. Die Ideen werden in Zweier- oder Dreiergruppen und dann mit der ganzen Klasse diskutiert, um eine Liste mit nützlichen Anwendungen </a:t>
            </a:r>
            <a:r>
              <a:rPr lang="en-US" sz="1200" b="0" dirty="0">
                <a:solidFill>
                  <a:schemeClr val="tx1"/>
                </a:solidFill>
              </a:rPr>
              <a:t>biomechanischer Instrumentaltechniken </a:t>
            </a:r>
            <a:r>
              <a:rPr lang="en-US" dirty="0"/>
              <a:t>zu erstellen.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6</a:t>
            </a:fld>
            <a:endParaRPr lang="pl-PL" altLang="pl-PL"/>
          </a:p>
        </p:txBody>
      </p:sp>
    </p:spTree>
    <p:extLst>
      <p:ext uri="{BB962C8B-B14F-4D97-AF65-F5344CB8AC3E}">
        <p14:creationId xmlns:p14="http://schemas.microsoft.com/office/powerpoint/2010/main" val="196503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Diese Folie zeigt eine Liste von Anwendungen von biomechanischen Bewertungstests im Bereich der Wirbelsäulenbeurteilung. In der Aktivität, die den Studenten möglicherweise vorgeschlagen wurde, werden solche Anwendungen entsprechend den Ideen der Studenten diskutiert. </a:t>
            </a:r>
            <a:endParaRPr lang="es-ES" dirty="0"/>
          </a:p>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06E914C-D4D4-4E1B-A2D4-BEC8EAE69E5B}" type="slidenum">
              <a:rPr kumimoji="0" lang="pl-PL" altLang="pl-PL" sz="1200" b="0" i="0" u="none" strike="noStrike" kern="1200" cap="none" spc="0" normalizeH="0" baseline="0" noProof="0" smtClean="0">
                <a:ln>
                  <a:noFill/>
                </a:ln>
                <a:solidFill>
                  <a:srgbClr val="000000"/>
                </a:solidFill>
                <a:effectLst/>
                <a:uLnTx/>
                <a:uFillTx/>
                <a:ea typeface="+mn-ea"/>
                <a:cs typeface="Arial" panose="020B0604020202020204" pitchFamily="34" charset="0"/>
                <a:sym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srgbClr val="000000"/>
              </a:solidFill>
              <a:effectLst/>
              <a:uLnTx/>
              <a:uFillTx/>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292881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n-US" sz="1200" kern="1200" dirty="0">
                <a:solidFill>
                  <a:schemeClr val="tx1"/>
                </a:solidFill>
                <a:effectLst/>
                <a:latin typeface="Gill Sans" charset="0"/>
                <a:ea typeface="+mn-ea"/>
                <a:cs typeface="+mn-cs"/>
              </a:rPr>
              <a:t>Die Verlaufskontrolle ist wichtig, wenn man einen klinischen Prozess der Wirbelsäule verfolgt. Die Verwendung von biomechanischen Bewertungsinstrumenten bei diesen Patienten ermöglicht eine objektivere Beurteilung der Läsionen, die Überwachung der Patienten während ihrer Rehabilitation und schließlich die Bestimmung der Folgen der Verletzung.</a:t>
            </a:r>
          </a:p>
          <a:p>
            <a:pPr lvl="0"/>
            <a:r>
              <a:rPr lang="en-US" sz="1200" kern="1200" dirty="0">
                <a:solidFill>
                  <a:schemeClr val="tx1"/>
                </a:solidFill>
                <a:effectLst/>
                <a:latin typeface="Gill Sans" charset="0"/>
                <a:ea typeface="+mn-ea"/>
                <a:cs typeface="+mn-cs"/>
              </a:rPr>
              <a:t>Einige klinische Fälle werden einbezogen, um die Anwendbarkeit der biomechanischen Beurteilungstechniken bei der Nachsorge eines Patienten mit Nackenschmerzen nach einem Verkehrsunfall zu zeigen. Einer der Fälle zeigt einen guten objektiven Fortschritt, während der andere Fall eine funktionelle Veränderung zeigt, die sich allmählich erholt.</a:t>
            </a:r>
            <a:endParaRPr lang="es-ES" sz="1200" kern="1200" dirty="0">
              <a:solidFill>
                <a:schemeClr val="tx1"/>
              </a:solidFill>
              <a:effectLst/>
              <a:latin typeface="Gill Sans" charset="0"/>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8</a:t>
            </a:fld>
            <a:endParaRPr lang="pl-PL" altLang="pl-PL"/>
          </a:p>
        </p:txBody>
      </p:sp>
    </p:spTree>
    <p:extLst>
      <p:ext uri="{BB962C8B-B14F-4D97-AF65-F5344CB8AC3E}">
        <p14:creationId xmlns:p14="http://schemas.microsoft.com/office/powerpoint/2010/main" val="36859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Die Funktion der Wirbelsäulenbeweglichkeit war normal (die Ergebnisse beider Beurteilungen liegen über 90 %); daher kann diese Normalität zusammen mit den anderen klinischen Ergebnissen des Patienten helfen zu entscheiden, ob die Behandlung beendet werden soll oder nicht.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9</a:t>
            </a:fld>
            <a:endParaRPr lang="pl-PL" altLang="pl-PL"/>
          </a:p>
        </p:txBody>
      </p:sp>
    </p:spTree>
    <p:extLst>
      <p:ext uri="{BB962C8B-B14F-4D97-AF65-F5344CB8AC3E}">
        <p14:creationId xmlns:p14="http://schemas.microsoft.com/office/powerpoint/2010/main" val="253157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Hier ist die Geschichte des zweiten klinischen Falles als Beispiel angegeben. </a:t>
            </a:r>
            <a:endParaRPr lang="es-ES" dirty="0"/>
          </a:p>
        </p:txBody>
      </p:sp>
      <p:sp>
        <p:nvSpPr>
          <p:cNvPr id="4" name="Marcador de número de diapositiva 3"/>
          <p:cNvSpPr>
            <a:spLocks noGrp="1"/>
          </p:cNvSpPr>
          <p:nvPr>
            <p:ph type="sldNum" sz="quarter" idx="5"/>
          </p:nvPr>
        </p:nvSpPr>
        <p:spPr/>
        <p:txBody>
          <a:bodyPr/>
          <a:lstStyle/>
          <a:p>
            <a:pPr>
              <a:defRPr/>
            </a:pPr>
            <a:fld id="{006E914C-D4D4-4E1B-A2D4-BEC8EAE69E5B}" type="slidenum">
              <a:rPr lang="pl-PL" altLang="pl-PL" smtClean="0"/>
              <a:pPr>
                <a:defRPr/>
              </a:pPr>
              <a:t>10</a:t>
            </a:fld>
            <a:endParaRPr lang="pl-PL" altLang="pl-PL"/>
          </a:p>
        </p:txBody>
      </p:sp>
    </p:spTree>
    <p:extLst>
      <p:ext uri="{BB962C8B-B14F-4D97-AF65-F5344CB8AC3E}">
        <p14:creationId xmlns:p14="http://schemas.microsoft.com/office/powerpoint/2010/main" val="262878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25554"/>
      </p:ext>
    </p:extLst>
  </p:cSld>
  <p:clrMapOvr>
    <a:masterClrMapping/>
  </p:clrMapOvr>
  <p:transition advClick="0"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475500510"/>
      </p:ext>
    </p:extLst>
  </p:cSld>
  <p:clrMapOvr>
    <a:masterClrMapping/>
  </p:clrMapOvr>
  <p:transition advClick="0"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942999680"/>
      </p:ext>
    </p:extLst>
  </p:cSld>
  <p:clrMapOvr>
    <a:masterClrMapping/>
  </p:clrMapOvr>
  <p:transition advClick="0" advTm="300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23957132"/>
      </p:ext>
    </p:extLst>
  </p:cSld>
  <p:clrMapOvr>
    <a:masterClrMapping/>
  </p:clrMapOvr>
  <p:transition advClick="0" advTm="300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24156749"/>
      </p:ext>
    </p:extLst>
  </p:cSld>
  <p:clrMapOvr>
    <a:masterClrMapping/>
  </p:clrMapOvr>
  <p:transition advClick="0" advTm="300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950691861"/>
      </p:ext>
    </p:extLst>
  </p:cSld>
  <p:clrMapOvr>
    <a:masterClrMapping/>
  </p:clrMapOvr>
  <p:transition advClick="0" advTm="300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4020559"/>
      </p:ext>
    </p:extLst>
  </p:cSld>
  <p:clrMapOvr>
    <a:masterClrMapping/>
  </p:clrMapOvr>
  <p:transition advClick="0" advTm="300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880470734"/>
      </p:ext>
    </p:extLst>
  </p:cSld>
  <p:clrMapOvr>
    <a:masterClrMapping/>
  </p:clrMapOvr>
  <p:transition advClick="0" advTm="300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536877924"/>
      </p:ext>
    </p:extLst>
  </p:cSld>
  <p:clrMapOvr>
    <a:masterClrMapping/>
  </p:clrMapOvr>
  <p:transition advClick="0" advTm="300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576767830"/>
      </p:ext>
    </p:extLst>
  </p:cSld>
  <p:clrMapOvr>
    <a:masterClrMapping/>
  </p:clrMapOvr>
  <p:transition advClick="0" advTm="300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888489748"/>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28829C-D2C5-4D42-BE8A-4F8A41114E2B}"/>
              </a:ext>
            </a:extLst>
          </p:cNvPr>
          <p:cNvSpPr>
            <a:spLocks noGrp="1"/>
          </p:cNvSpPr>
          <p:nvPr>
            <p:ph type="dt" sz="half" idx="10"/>
          </p:nvPr>
        </p:nvSpPr>
        <p:spPr>
          <a:xfrm>
            <a:off x="628650" y="6356350"/>
            <a:ext cx="2057400" cy="365125"/>
          </a:xfrm>
          <a:prstGeom prst="rect">
            <a:avLst/>
          </a:prstGeom>
        </p:spPr>
        <p:txBody>
          <a:bodyPr/>
          <a:lstStyle/>
          <a:p>
            <a:fld id="{712B9414-CB0F-4C23-B371-28EC791D4E6B}" type="datetimeFigureOut">
              <a:rPr lang="es-ES" smtClean="0"/>
              <a:t>04/07/2021</a:t>
            </a:fld>
            <a:endParaRPr lang="es-ES"/>
          </a:p>
        </p:txBody>
      </p:sp>
      <p:sp>
        <p:nvSpPr>
          <p:cNvPr id="3" name="Marcador de pie de página 2">
            <a:extLst>
              <a:ext uri="{FF2B5EF4-FFF2-40B4-BE49-F238E27FC236}">
                <a16:creationId xmlns:a16="http://schemas.microsoft.com/office/drawing/2014/main" id="{6D0BB456-2253-4052-BF6A-44170294294E}"/>
              </a:ext>
            </a:extLst>
          </p:cNvPr>
          <p:cNvSpPr>
            <a:spLocks noGrp="1"/>
          </p:cNvSpPr>
          <p:nvPr>
            <p:ph type="ftr" sz="quarter" idx="11"/>
          </p:nvPr>
        </p:nvSpPr>
        <p:spPr>
          <a:xfrm>
            <a:off x="3028950" y="6356350"/>
            <a:ext cx="3086100" cy="365125"/>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CB6EDE6-DB8A-4DB0-A5E1-EE58A5EEE730}"/>
              </a:ext>
            </a:extLst>
          </p:cNvPr>
          <p:cNvSpPr>
            <a:spLocks noGrp="1"/>
          </p:cNvSpPr>
          <p:nvPr>
            <p:ph type="sldNum" sz="quarter" idx="12"/>
          </p:nvPr>
        </p:nvSpPr>
        <p:spPr>
          <a:xfrm>
            <a:off x="6457950" y="6356350"/>
            <a:ext cx="2057400" cy="365125"/>
          </a:xfrm>
          <a:prstGeom prst="rect">
            <a:avLst/>
          </a:prstGeom>
        </p:spPr>
        <p:txBody>
          <a:bodyPr/>
          <a:lstStyle/>
          <a:p>
            <a:fld id="{44C48ACA-3E37-4987-8F1A-67691E09B26D}" type="slidenum">
              <a:rPr lang="es-ES" smtClean="0"/>
              <a:t>‹#›</a:t>
            </a:fld>
            <a:endParaRPr lang="es-ES"/>
          </a:p>
        </p:txBody>
      </p:sp>
    </p:spTree>
    <p:extLst>
      <p:ext uri="{BB962C8B-B14F-4D97-AF65-F5344CB8AC3E}">
        <p14:creationId xmlns:p14="http://schemas.microsoft.com/office/powerpoint/2010/main" val="1983156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443891"/>
      </p:ext>
    </p:extLst>
  </p:cSld>
  <p:clrMapOvr>
    <a:masterClrMapping/>
  </p:clrMapOvr>
  <p:transition advClick="0" advTm="300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434997439"/>
      </p:ext>
    </p:extLst>
  </p:cSld>
  <p:clrMapOvr>
    <a:masterClrMapping/>
  </p:clrMapOvr>
  <p:transition advClick="0" advTm="300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sym typeface="Arial" charset="0"/>
            </a:endParaRPr>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2209782813"/>
      </p:ext>
    </p:extLst>
  </p:cSld>
  <p:clrMapOvr>
    <a:masterClrMapping/>
  </p:clrMapOvr>
  <p:transition advClick="0" advTm="300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539750" y="1778000"/>
            <a:ext cx="2447925" cy="300038"/>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61787829"/>
      </p:ext>
    </p:extLst>
  </p:cSld>
  <p:clrMapOvr>
    <a:masterClrMapping/>
  </p:clrMapOvr>
  <p:transition advClick="0" advTm="300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34175" y="179388"/>
            <a:ext cx="2159000" cy="578167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252413" y="179388"/>
            <a:ext cx="6329362" cy="578167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172240965"/>
      </p:ext>
    </p:extLst>
  </p:cSld>
  <p:clrMapOvr>
    <a:masterClrMapping/>
  </p:clrMapOvr>
  <p:transition advClick="0"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1792898901"/>
      </p:ext>
    </p:extLst>
  </p:cSld>
  <p:clrMapOvr>
    <a:masterClrMapping/>
  </p:clrMapOvr>
  <p:transition advClick="0"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539750" y="1778000"/>
            <a:ext cx="2447925" cy="300038"/>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57903230"/>
      </p:ext>
    </p:extLst>
  </p:cSld>
  <p:clrMapOvr>
    <a:masterClrMapping/>
  </p:clrMapOvr>
  <p:transition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1971424270"/>
      </p:ext>
    </p:extLst>
  </p:cSld>
  <p:clrMapOvr>
    <a:masterClrMapping/>
  </p:clrMapOvr>
  <p:transition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252413" y="1400175"/>
            <a:ext cx="4243387"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400175"/>
            <a:ext cx="4244975" cy="4560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6525946"/>
      </p:ext>
    </p:extLst>
  </p:cSld>
  <p:clrMapOvr>
    <a:masterClrMapping/>
  </p:clrMapOvr>
  <p:transition advClick="0"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44907675"/>
      </p:ext>
    </p:extLst>
  </p:cSld>
  <p:clrMapOvr>
    <a:masterClrMapping/>
  </p:clrMapOvr>
  <p:transition advClick="0"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539552" y="1091852"/>
            <a:ext cx="7200900" cy="604837"/>
          </a:xfrm>
          <a:prstGeom prst="rect">
            <a:avLst/>
          </a:prstGeom>
        </p:spPr>
        <p:txBody>
          <a:bodyPr/>
          <a:lstStyle/>
          <a:p>
            <a:r>
              <a:rPr lang="pl-PL"/>
              <a:t>Kliknij, aby edytować styl</a:t>
            </a:r>
          </a:p>
        </p:txBody>
      </p:sp>
    </p:spTree>
    <p:extLst>
      <p:ext uri="{BB962C8B-B14F-4D97-AF65-F5344CB8AC3E}">
        <p14:creationId xmlns:p14="http://schemas.microsoft.com/office/powerpoint/2010/main" val="2339326563"/>
      </p:ext>
    </p:extLst>
  </p:cSld>
  <p:clrMapOvr>
    <a:masterClrMapping/>
  </p:clrMapOvr>
  <p:transition advClick="0"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45512791"/>
      </p:ext>
    </p:extLst>
  </p:cSld>
  <p:clrMapOvr>
    <a:masterClrMapping/>
  </p:clrMapOvr>
  <p:transition advClick="0" advTm="300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jp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10.jpg"/><Relationship Id="rId18" Type="http://schemas.openxmlformats.org/officeDocument/2006/relationships/image" Target="../media/image14.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17" Type="http://schemas.openxmlformats.org/officeDocument/2006/relationships/image" Target="../media/image13.gif"/><Relationship Id="rId2" Type="http://schemas.openxmlformats.org/officeDocument/2006/relationships/slideLayout" Target="../slideLayouts/slideLayout4.xml"/><Relationship Id="rId16"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1.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0.jpg"/><Relationship Id="rId18" Type="http://schemas.openxmlformats.org/officeDocument/2006/relationships/image" Target="../media/image14.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17" Type="http://schemas.openxmlformats.org/officeDocument/2006/relationships/image" Target="../media/image13.gif"/><Relationship Id="rId2" Type="http://schemas.openxmlformats.org/officeDocument/2006/relationships/slideLayout" Target="../slideLayouts/slideLayout15.xml"/><Relationship Id="rId16" Type="http://schemas.openxmlformats.org/officeDocument/2006/relationships/image" Target="../media/image1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Obraz 13" descr="Logo Politechniki ÅlÄskiej">
            <a:extLst>
              <a:ext uri="{FF2B5EF4-FFF2-40B4-BE49-F238E27FC236}">
                <a16:creationId xmlns:a16="http://schemas.microsoft.com/office/drawing/2014/main" id="{FC0A478C-BDBE-4BDE-AA43-47749735BE7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Obraz 14">
            <a:extLst>
              <a:ext uri="{FF2B5EF4-FFF2-40B4-BE49-F238E27FC236}">
                <a16:creationId xmlns:a16="http://schemas.microsoft.com/office/drawing/2014/main" id="{95BCF6DF-C3EE-4187-9DC0-ACE2D108ED2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Obraz 15">
            <a:extLst>
              <a:ext uri="{FF2B5EF4-FFF2-40B4-BE49-F238E27FC236}">
                <a16:creationId xmlns:a16="http://schemas.microsoft.com/office/drawing/2014/main" id="{1D9DFB03-099B-426B-8DE4-903ED8CC404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n 11">
            <a:extLst>
              <a:ext uri="{FF2B5EF4-FFF2-40B4-BE49-F238E27FC236}">
                <a16:creationId xmlns:a16="http://schemas.microsoft.com/office/drawing/2014/main" id="{05FE09E8-6CB9-4FD9-9D83-68B2B84BA510}"/>
              </a:ext>
            </a:extLst>
          </p:cNvPr>
          <p:cNvPicPr>
            <a:picLocks noChangeAspect="1" noChangeArrowheads="1"/>
          </p:cNvPicPr>
          <p:nvPr userDrawn="1"/>
        </p:nvPicPr>
        <p:blipFill>
          <a:blip r:embed="rId6" cstate="hq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C78C4C2B-68B9-4C0C-9BAD-FF084FB00A31}"/>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4691"/>
            <a:ext cx="9144000" cy="1859280"/>
          </a:xfrm>
          <a:prstGeom prst="rect">
            <a:avLst/>
          </a:prstGeom>
        </p:spPr>
      </p:pic>
      <p:pic>
        <p:nvPicPr>
          <p:cNvPr id="12" name="Imagen 11">
            <a:extLst>
              <a:ext uri="{FF2B5EF4-FFF2-40B4-BE49-F238E27FC236}">
                <a16:creationId xmlns:a16="http://schemas.microsoft.com/office/drawing/2014/main" id="{25F30BC2-E2E6-493D-955E-C69103BB7BAC}"/>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7164287" y="1327888"/>
            <a:ext cx="1812155" cy="516936"/>
          </a:xfrm>
          <a:prstGeom prst="rect">
            <a:avLst/>
          </a:prstGeom>
        </p:spPr>
      </p:pic>
      <p:pic>
        <p:nvPicPr>
          <p:cNvPr id="15" name="Imagen 1">
            <a:extLst>
              <a:ext uri="{FF2B5EF4-FFF2-40B4-BE49-F238E27FC236}">
                <a16:creationId xmlns:a16="http://schemas.microsoft.com/office/drawing/2014/main" id="{D69C079C-D2FD-47BA-A0D7-4871D4A9AFC2}"/>
              </a:ext>
            </a:extLst>
          </p:cNvPr>
          <p:cNvPicPr>
            <a:picLocks noChangeAspect="1" noChangeArrowheads="1"/>
          </p:cNvPicPr>
          <p:nvPr userDrawn="1"/>
        </p:nvPicPr>
        <p:blipFill rotWithShape="1">
          <a:blip r:embed="rId9">
            <a:extLst>
              <a:ext uri="{28A0092B-C50C-407E-A947-70E740481C1C}">
                <a14:useLocalDpi xmlns:a14="http://schemas.microsoft.com/office/drawing/2010/main" val="0"/>
              </a:ext>
            </a:extLst>
          </a:blip>
          <a:srcRect t="26203" b="8290"/>
          <a:stretch/>
        </p:blipFill>
        <p:spPr bwMode="auto">
          <a:xfrm rot="16200000">
            <a:off x="-1467543" y="3788789"/>
            <a:ext cx="3324052" cy="3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upo 5">
            <a:extLst>
              <a:ext uri="{FF2B5EF4-FFF2-40B4-BE49-F238E27FC236}">
                <a16:creationId xmlns:a16="http://schemas.microsoft.com/office/drawing/2014/main" id="{ADF21350-6E0D-1B41-ADAA-0B2D2A345A79}"/>
              </a:ext>
            </a:extLst>
          </p:cNvPr>
          <p:cNvGrpSpPr/>
          <p:nvPr userDrawn="1"/>
        </p:nvGrpSpPr>
        <p:grpSpPr>
          <a:xfrm>
            <a:off x="1427789" y="2101850"/>
            <a:ext cx="6288423" cy="1543174"/>
            <a:chOff x="2483768" y="2101850"/>
            <a:chExt cx="6288423" cy="1543174"/>
          </a:xfrm>
        </p:grpSpPr>
        <p:pic>
          <p:nvPicPr>
            <p:cNvPr id="14" name="Obraz 1">
              <a:extLst>
                <a:ext uri="{FF2B5EF4-FFF2-40B4-BE49-F238E27FC236}">
                  <a16:creationId xmlns:a16="http://schemas.microsoft.com/office/drawing/2014/main" id="{5CAC7CB4-1801-A046-B060-4664A7AE072E}"/>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39351" y="2101850"/>
              <a:ext cx="1932840" cy="154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pole tekstowe 17">
              <a:extLst>
                <a:ext uri="{FF2B5EF4-FFF2-40B4-BE49-F238E27FC236}">
                  <a16:creationId xmlns:a16="http://schemas.microsoft.com/office/drawing/2014/main" id="{30D6F6AB-4D0B-EB4D-8444-2AF8A3851186}"/>
                </a:ext>
              </a:extLst>
            </p:cNvPr>
            <p:cNvSpPr txBox="1"/>
            <p:nvPr userDrawn="1"/>
          </p:nvSpPr>
          <p:spPr bwMode="auto">
            <a:xfrm>
              <a:off x="2483768" y="2321491"/>
              <a:ext cx="4184730" cy="1103893"/>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1800" dirty="0">
                  <a:solidFill>
                    <a:schemeClr val="bg1">
                      <a:lumMod val="50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1800" dirty="0">
                <a:solidFill>
                  <a:schemeClr val="bg1">
                    <a:lumMod val="50000"/>
                  </a:schemeClr>
                </a:solidFill>
                <a:latin typeface="Times New Roman" panose="02020603050405020304" pitchFamily="18" charset="0"/>
                <a:ea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696" r:id="rId1"/>
  </p:sldLayoutIdLst>
  <p:transition advClick="0" advTm="3000"/>
  <p:txStyles>
    <p:titleStyle>
      <a:lvl1pPr algn="ctr" defTabSz="642938" rtl="0" eaLnBrk="0" fontAlgn="base" hangingPunct="0">
        <a:spcBef>
          <a:spcPct val="0"/>
        </a:spcBef>
        <a:spcAft>
          <a:spcPct val="0"/>
        </a:spcAft>
        <a:defRPr sz="3000">
          <a:solidFill>
            <a:schemeClr val="tx2"/>
          </a:solidFill>
          <a:latin typeface="+mj-lt"/>
          <a:ea typeface="+mj-ea"/>
          <a:cs typeface="+mj-cs"/>
        </a:defRPr>
      </a:lvl1pPr>
      <a:lvl2pPr algn="ctr" defTabSz="642938" rtl="0" eaLnBrk="0" fontAlgn="base" hangingPunct="0">
        <a:spcBef>
          <a:spcPct val="0"/>
        </a:spcBef>
        <a:spcAft>
          <a:spcPct val="0"/>
        </a:spcAft>
        <a:defRPr sz="3000">
          <a:solidFill>
            <a:schemeClr val="tx2"/>
          </a:solidFill>
          <a:latin typeface="Arial" charset="0"/>
        </a:defRPr>
      </a:lvl2pPr>
      <a:lvl3pPr algn="ctr" defTabSz="642938" rtl="0" eaLnBrk="0" fontAlgn="base" hangingPunct="0">
        <a:spcBef>
          <a:spcPct val="0"/>
        </a:spcBef>
        <a:spcAft>
          <a:spcPct val="0"/>
        </a:spcAft>
        <a:defRPr sz="3000">
          <a:solidFill>
            <a:schemeClr val="tx2"/>
          </a:solidFill>
          <a:latin typeface="Arial" charset="0"/>
        </a:defRPr>
      </a:lvl3pPr>
      <a:lvl4pPr algn="ctr" defTabSz="642938" rtl="0" eaLnBrk="0" fontAlgn="base" hangingPunct="0">
        <a:spcBef>
          <a:spcPct val="0"/>
        </a:spcBef>
        <a:spcAft>
          <a:spcPct val="0"/>
        </a:spcAft>
        <a:defRPr sz="3000">
          <a:solidFill>
            <a:schemeClr val="tx2"/>
          </a:solidFill>
          <a:latin typeface="Arial" charset="0"/>
        </a:defRPr>
      </a:lvl4pPr>
      <a:lvl5pPr algn="ctr" defTabSz="642938" rtl="0" eaLnBrk="0" fontAlgn="base" hangingPunct="0">
        <a:spcBef>
          <a:spcPct val="0"/>
        </a:spcBef>
        <a:spcAft>
          <a:spcPct val="0"/>
        </a:spcAft>
        <a:defRPr sz="3000">
          <a:solidFill>
            <a:schemeClr val="tx2"/>
          </a:solidFill>
          <a:latin typeface="Arial" charset="0"/>
        </a:defRPr>
      </a:lvl5pPr>
      <a:lvl6pPr marL="457200" algn="ctr" defTabSz="642938" rtl="0" eaLnBrk="1" fontAlgn="base" hangingPunct="1">
        <a:spcBef>
          <a:spcPct val="0"/>
        </a:spcBef>
        <a:spcAft>
          <a:spcPct val="0"/>
        </a:spcAft>
        <a:defRPr sz="3000">
          <a:solidFill>
            <a:schemeClr val="tx2"/>
          </a:solidFill>
          <a:latin typeface="Arial" charset="0"/>
        </a:defRPr>
      </a:lvl6pPr>
      <a:lvl7pPr marL="914400" algn="ctr" defTabSz="642938" rtl="0" eaLnBrk="1" fontAlgn="base" hangingPunct="1">
        <a:spcBef>
          <a:spcPct val="0"/>
        </a:spcBef>
        <a:spcAft>
          <a:spcPct val="0"/>
        </a:spcAft>
        <a:defRPr sz="3000">
          <a:solidFill>
            <a:schemeClr val="tx2"/>
          </a:solidFill>
          <a:latin typeface="Arial" charset="0"/>
        </a:defRPr>
      </a:lvl7pPr>
      <a:lvl8pPr marL="1371600" algn="ctr" defTabSz="642938" rtl="0" eaLnBrk="1" fontAlgn="base" hangingPunct="1">
        <a:spcBef>
          <a:spcPct val="0"/>
        </a:spcBef>
        <a:spcAft>
          <a:spcPct val="0"/>
        </a:spcAft>
        <a:defRPr sz="3000">
          <a:solidFill>
            <a:schemeClr val="tx2"/>
          </a:solidFill>
          <a:latin typeface="Arial" charset="0"/>
        </a:defRPr>
      </a:lvl8pPr>
      <a:lvl9pPr marL="1828800" algn="ctr" defTabSz="642938" rtl="0" eaLnBrk="1" fontAlgn="base" hangingPunct="1">
        <a:spcBef>
          <a:spcPct val="0"/>
        </a:spcBef>
        <a:spcAft>
          <a:spcPct val="0"/>
        </a:spcAft>
        <a:defRPr sz="3000">
          <a:solidFill>
            <a:schemeClr val="tx2"/>
          </a:solidFill>
          <a:latin typeface="Arial" charset="0"/>
        </a:defRPr>
      </a:lvl9pPr>
    </p:titleStyle>
    <p:bodyStyle>
      <a:lvl1pPr marL="241300" indent="-241300" algn="l" defTabSz="642938" rtl="0" eaLnBrk="0" fontAlgn="base" hangingPunct="0">
        <a:spcBef>
          <a:spcPct val="20000"/>
        </a:spcBef>
        <a:spcAft>
          <a:spcPct val="0"/>
        </a:spcAft>
        <a:buChar char="•"/>
        <a:defRPr sz="2200">
          <a:solidFill>
            <a:schemeClr val="tx1"/>
          </a:solidFill>
          <a:latin typeface="+mn-lt"/>
          <a:ea typeface="+mn-ea"/>
          <a:cs typeface="+mn-cs"/>
        </a:defRPr>
      </a:lvl1pPr>
      <a:lvl2pPr marL="522288" indent="-203200" algn="l" defTabSz="642938" rtl="0" eaLnBrk="0" fontAlgn="base" hangingPunct="0">
        <a:spcBef>
          <a:spcPct val="20000"/>
        </a:spcBef>
        <a:spcAft>
          <a:spcPct val="0"/>
        </a:spcAft>
        <a:buChar char="–"/>
        <a:defRPr sz="2000">
          <a:solidFill>
            <a:schemeClr val="tx1"/>
          </a:solidFill>
          <a:latin typeface="+mn-lt"/>
        </a:defRPr>
      </a:lvl2pPr>
      <a:lvl3pPr marL="803275" indent="-160338" algn="l" defTabSz="642938" rtl="0" eaLnBrk="0" fontAlgn="base" hangingPunct="0">
        <a:spcBef>
          <a:spcPct val="20000"/>
        </a:spcBef>
        <a:spcAft>
          <a:spcPct val="0"/>
        </a:spcAft>
        <a:buChar char="•"/>
        <a:defRPr sz="1700">
          <a:solidFill>
            <a:schemeClr val="tx1"/>
          </a:solidFill>
          <a:latin typeface="+mn-lt"/>
        </a:defRPr>
      </a:lvl3pPr>
      <a:lvl4pPr marL="1123950" indent="-160338" algn="l" defTabSz="642938" rtl="0" eaLnBrk="0" fontAlgn="base" hangingPunct="0">
        <a:spcBef>
          <a:spcPct val="20000"/>
        </a:spcBef>
        <a:spcAft>
          <a:spcPct val="0"/>
        </a:spcAft>
        <a:buChar char="–"/>
        <a:defRPr sz="1400">
          <a:solidFill>
            <a:schemeClr val="tx1"/>
          </a:solidFill>
          <a:latin typeface="+mn-lt"/>
        </a:defRPr>
      </a:lvl4pPr>
      <a:lvl5pPr marL="1446213" indent="-158750" algn="l" defTabSz="642938" rtl="0" eaLnBrk="0" fontAlgn="base" hangingPunct="0">
        <a:spcBef>
          <a:spcPct val="20000"/>
        </a:spcBef>
        <a:spcAft>
          <a:spcPct val="0"/>
        </a:spcAft>
        <a:buChar char="»"/>
        <a:defRPr sz="1400">
          <a:solidFill>
            <a:schemeClr val="tx1"/>
          </a:solidFill>
          <a:latin typeface="+mn-lt"/>
        </a:defRPr>
      </a:lvl5pPr>
      <a:lvl6pPr marL="1903413" indent="-158750" algn="l" defTabSz="642938" rtl="0" eaLnBrk="1" fontAlgn="base" hangingPunct="1">
        <a:spcBef>
          <a:spcPct val="20000"/>
        </a:spcBef>
        <a:spcAft>
          <a:spcPct val="0"/>
        </a:spcAft>
        <a:buChar char="»"/>
        <a:defRPr sz="1400">
          <a:solidFill>
            <a:schemeClr val="tx1"/>
          </a:solidFill>
          <a:latin typeface="+mn-lt"/>
        </a:defRPr>
      </a:lvl6pPr>
      <a:lvl7pPr marL="2360613" indent="-158750" algn="l" defTabSz="642938" rtl="0" eaLnBrk="1" fontAlgn="base" hangingPunct="1">
        <a:spcBef>
          <a:spcPct val="20000"/>
        </a:spcBef>
        <a:spcAft>
          <a:spcPct val="0"/>
        </a:spcAft>
        <a:buChar char="»"/>
        <a:defRPr sz="1400">
          <a:solidFill>
            <a:schemeClr val="tx1"/>
          </a:solidFill>
          <a:latin typeface="+mn-lt"/>
        </a:defRPr>
      </a:lvl7pPr>
      <a:lvl8pPr marL="2817813" indent="-158750" algn="l" defTabSz="642938" rtl="0" eaLnBrk="1" fontAlgn="base" hangingPunct="1">
        <a:spcBef>
          <a:spcPct val="20000"/>
        </a:spcBef>
        <a:spcAft>
          <a:spcPct val="0"/>
        </a:spcAft>
        <a:buChar char="»"/>
        <a:defRPr sz="1400">
          <a:solidFill>
            <a:schemeClr val="tx1"/>
          </a:solidFill>
          <a:latin typeface="+mn-lt"/>
        </a:defRPr>
      </a:lvl8pPr>
      <a:lvl9pPr marL="3275013" indent="-158750" algn="l" defTabSz="642938" rtl="0" eaLnBrk="1" fontAlgn="base" hangingPunct="1">
        <a:spcBef>
          <a:spcPct val="20000"/>
        </a:spcBef>
        <a:spcAft>
          <a:spcPct val="0"/>
        </a:spcAft>
        <a:buChar char="»"/>
        <a:defRPr sz="14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3" name="Imagen 22">
            <a:extLst>
              <a:ext uri="{FF2B5EF4-FFF2-40B4-BE49-F238E27FC236}">
                <a16:creationId xmlns:a16="http://schemas.microsoft.com/office/drawing/2014/main" id="{A25EB961-88E4-4728-B314-FAFCF9B56B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499360"/>
            <a:ext cx="9144000" cy="1859280"/>
          </a:xfrm>
          <a:prstGeom prst="rect">
            <a:avLst/>
          </a:prstGeom>
        </p:spPr>
      </p:pic>
      <p:pic>
        <p:nvPicPr>
          <p:cNvPr id="10" name="Obraz 13" descr="Logo Politechniki ÅlÄskiej">
            <a:extLst>
              <a:ext uri="{FF2B5EF4-FFF2-40B4-BE49-F238E27FC236}">
                <a16:creationId xmlns:a16="http://schemas.microsoft.com/office/drawing/2014/main" id="{E6F63310-57AE-4CB7-ABA2-0D38297FF5C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1044" r="29419"/>
          <a:stretch>
            <a:fillRect/>
          </a:stretch>
        </p:blipFill>
        <p:spPr bwMode="auto">
          <a:xfrm>
            <a:off x="539750" y="5932488"/>
            <a:ext cx="1871663"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az 14">
            <a:extLst>
              <a:ext uri="{FF2B5EF4-FFF2-40B4-BE49-F238E27FC236}">
                <a16:creationId xmlns:a16="http://schemas.microsoft.com/office/drawing/2014/main" id="{9292324C-CFB2-460B-9F44-369411AFF05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253038" y="5805488"/>
            <a:ext cx="9747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az 15">
            <a:extLst>
              <a:ext uri="{FF2B5EF4-FFF2-40B4-BE49-F238E27FC236}">
                <a16:creationId xmlns:a16="http://schemas.microsoft.com/office/drawing/2014/main" id="{4053F563-1DBE-4277-9844-25737225E5DD}"/>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l="10886" t="30379" r="9628" b="26703"/>
          <a:stretch>
            <a:fillRect/>
          </a:stretch>
        </p:blipFill>
        <p:spPr bwMode="auto">
          <a:xfrm>
            <a:off x="6958013" y="5868988"/>
            <a:ext cx="1646237"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a:extLst>
              <a:ext uri="{FF2B5EF4-FFF2-40B4-BE49-F238E27FC236}">
                <a16:creationId xmlns:a16="http://schemas.microsoft.com/office/drawing/2014/main" id="{7119E8FE-952A-43B4-AB5D-00E7AAB77D56}"/>
              </a:ext>
            </a:extLst>
          </p:cNvPr>
          <p:cNvPicPr>
            <a:picLocks noChangeAspect="1" noChangeArrowheads="1"/>
          </p:cNvPicPr>
          <p:nvPr userDrawn="1"/>
        </p:nvPicPr>
        <p:blipFill>
          <a:blip r:embed="rId7" cstate="hqprint">
            <a:extLst>
              <a:ext uri="{28A0092B-C50C-407E-A947-70E740481C1C}">
                <a14:useLocalDpi xmlns:a14="http://schemas.microsoft.com/office/drawing/2010/main" val="0"/>
              </a:ext>
            </a:extLst>
          </a:blip>
          <a:srcRect/>
          <a:stretch>
            <a:fillRect/>
          </a:stretch>
        </p:blipFill>
        <p:spPr bwMode="auto">
          <a:xfrm>
            <a:off x="3070225" y="5983288"/>
            <a:ext cx="14525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Obraz 1">
            <a:extLst>
              <a:ext uri="{FF2B5EF4-FFF2-40B4-BE49-F238E27FC236}">
                <a16:creationId xmlns:a16="http://schemas.microsoft.com/office/drawing/2014/main" id="{4B91E131-E34F-4142-B43E-EB4BE20902F2}"/>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0542" y="1605980"/>
            <a:ext cx="1102916" cy="88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8">
            <a:extLst>
              <a:ext uri="{FF2B5EF4-FFF2-40B4-BE49-F238E27FC236}">
                <a16:creationId xmlns:a16="http://schemas.microsoft.com/office/drawing/2014/main" id="{281C17BF-4D2D-4320-886C-F959A3F3F51B}"/>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6875053" y="3789040"/>
            <a:ext cx="1812155" cy="516936"/>
          </a:xfrm>
          <a:prstGeom prst="rect">
            <a:avLst/>
          </a:prstGeom>
        </p:spPr>
      </p:pic>
    </p:spTree>
    <p:extLst>
      <p:ext uri="{BB962C8B-B14F-4D97-AF65-F5344CB8AC3E}">
        <p14:creationId xmlns:p14="http://schemas.microsoft.com/office/powerpoint/2010/main" val="2782553589"/>
      </p:ext>
    </p:extLst>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hq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
        <p:nvSpPr>
          <p:cNvPr id="12" name="pole tekstowe 17">
            <a:extLst>
              <a:ext uri="{FF2B5EF4-FFF2-40B4-BE49-F238E27FC236}">
                <a16:creationId xmlns:a16="http://schemas.microsoft.com/office/drawing/2014/main" id="{F1B43355-7BD7-464E-852D-F30F5C6B68FE}"/>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Development of innovative training solutions in the ﬁeld of functional evaluation aimed at updating of the curricula of health sciences schools</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5" name="Imagen 34">
            <a:extLst>
              <a:ext uri="{FF2B5EF4-FFF2-40B4-BE49-F238E27FC236}">
                <a16:creationId xmlns:a16="http://schemas.microsoft.com/office/drawing/2014/main" id="{D43AE6C3-53DE-461E-AC57-9DBAB6517CE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055"/>
            <a:ext cx="9144000" cy="693420"/>
          </a:xfrm>
          <a:prstGeom prst="rect">
            <a:avLst/>
          </a:prstGeom>
        </p:spPr>
      </p:pic>
      <p:cxnSp>
        <p:nvCxnSpPr>
          <p:cNvPr id="2054" name="Łącznik prosty 12">
            <a:extLst>
              <a:ext uri="{FF2B5EF4-FFF2-40B4-BE49-F238E27FC236}">
                <a16:creationId xmlns:a16="http://schemas.microsoft.com/office/drawing/2014/main" id="{BDA8FF72-1F9A-4CBC-95D9-36F84D2911F7}"/>
              </a:ext>
            </a:extLst>
          </p:cNvPr>
          <p:cNvCxnSpPr>
            <a:cxnSpLocks noChangeShapeType="1"/>
          </p:cNvCxnSpPr>
          <p:nvPr userDrawn="1"/>
        </p:nvCxnSpPr>
        <p:spPr bwMode="auto">
          <a:xfrm>
            <a:off x="-49213" y="6165304"/>
            <a:ext cx="9193213" cy="0"/>
          </a:xfrm>
          <a:prstGeom prst="line">
            <a:avLst/>
          </a:prstGeom>
          <a:noFill/>
          <a:ln w="12700" algn="ctr">
            <a:solidFill>
              <a:srgbClr val="0404E6"/>
            </a:solidFill>
            <a:round/>
            <a:headEnd/>
            <a:tailEnd/>
          </a:ln>
          <a:extLst>
            <a:ext uri="{909E8E84-426E-40DD-AFC4-6F175D3DCCD1}">
              <a14:hiddenFill xmlns:a14="http://schemas.microsoft.com/office/drawing/2010/main">
                <a:noFill/>
              </a14:hiddenFill>
            </a:ext>
          </a:extLst>
        </p:spPr>
      </p:cxnSp>
      <p:pic>
        <p:nvPicPr>
          <p:cNvPr id="20" name="Imagen 19">
            <a:extLst>
              <a:ext uri="{FF2B5EF4-FFF2-40B4-BE49-F238E27FC236}">
                <a16:creationId xmlns:a16="http://schemas.microsoft.com/office/drawing/2014/main" id="{84B2078D-D761-4969-AC15-3F27511FE3FE}"/>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7596336" y="260041"/>
            <a:ext cx="1235793" cy="352523"/>
          </a:xfrm>
          <a:prstGeom prst="rect">
            <a:avLst/>
          </a:prstGeom>
        </p:spPr>
      </p:pic>
      <p:grpSp>
        <p:nvGrpSpPr>
          <p:cNvPr id="27" name="Grupo 26">
            <a:extLst>
              <a:ext uri="{FF2B5EF4-FFF2-40B4-BE49-F238E27FC236}">
                <a16:creationId xmlns:a16="http://schemas.microsoft.com/office/drawing/2014/main" id="{84DE3E14-E354-4D50-B4D8-AF37FC47E772}"/>
              </a:ext>
            </a:extLst>
          </p:cNvPr>
          <p:cNvGrpSpPr/>
          <p:nvPr userDrawn="1"/>
        </p:nvGrpSpPr>
        <p:grpSpPr>
          <a:xfrm>
            <a:off x="323528" y="6309320"/>
            <a:ext cx="2664296" cy="386577"/>
            <a:chOff x="395536" y="6066170"/>
            <a:chExt cx="3468321" cy="503237"/>
          </a:xfrm>
        </p:grpSpPr>
        <p:pic>
          <p:nvPicPr>
            <p:cNvPr id="2051" name="Obraz 13" descr="Logo Politechniki ÅlÄskiej">
              <a:extLst>
                <a:ext uri="{FF2B5EF4-FFF2-40B4-BE49-F238E27FC236}">
                  <a16:creationId xmlns:a16="http://schemas.microsoft.com/office/drawing/2014/main" id="{45244FFF-A08E-4535-B2FB-082E0D4E4996}"/>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8612"/>
            <a:stretch/>
          </p:blipFill>
          <p:spPr bwMode="auto">
            <a:xfrm>
              <a:off x="395536" y="6066170"/>
              <a:ext cx="575866"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21">
              <a:extLst>
                <a:ext uri="{FF2B5EF4-FFF2-40B4-BE49-F238E27FC236}">
                  <a16:creationId xmlns:a16="http://schemas.microsoft.com/office/drawing/2014/main" id="{135AAC17-25D0-4F3A-8A2F-2B3D2BE9F5CF}"/>
                </a:ext>
              </a:extLst>
            </p:cNvPr>
            <p:cNvPicPr>
              <a:picLocks noChangeAspect="1"/>
            </p:cNvPicPr>
            <p:nvPr userDrawn="1"/>
          </p:nvPicPr>
          <p:blipFill>
            <a:blip r:embed="rId16" cstate="hqprint">
              <a:extLst>
                <a:ext uri="{28A0092B-C50C-407E-A947-70E740481C1C}">
                  <a14:useLocalDpi xmlns:a14="http://schemas.microsoft.com/office/drawing/2010/main" val="0"/>
                </a:ext>
              </a:extLst>
            </a:blip>
            <a:stretch>
              <a:fillRect/>
            </a:stretch>
          </p:blipFill>
          <p:spPr>
            <a:xfrm>
              <a:off x="1256834" y="6140748"/>
              <a:ext cx="686346" cy="354081"/>
            </a:xfrm>
            <a:prstGeom prst="rect">
              <a:avLst/>
            </a:prstGeom>
          </p:spPr>
        </p:pic>
        <p:pic>
          <p:nvPicPr>
            <p:cNvPr id="24" name="Imagen 23">
              <a:extLst>
                <a:ext uri="{FF2B5EF4-FFF2-40B4-BE49-F238E27FC236}">
                  <a16:creationId xmlns:a16="http://schemas.microsoft.com/office/drawing/2014/main" id="{7910E8F0-C8C4-4479-9403-941484277EAB}"/>
                </a:ext>
              </a:extLst>
            </p:cNvPr>
            <p:cNvPicPr>
              <a:picLocks noChangeAspect="1"/>
            </p:cNvPicPr>
            <p:nvPr userDrawn="1"/>
          </p:nvPicPr>
          <p:blipFill>
            <a:blip r:embed="rId17" cstate="hqprint">
              <a:extLst>
                <a:ext uri="{28A0092B-C50C-407E-A947-70E740481C1C}">
                  <a14:useLocalDpi xmlns:a14="http://schemas.microsoft.com/office/drawing/2010/main" val="0"/>
                </a:ext>
              </a:extLst>
            </a:blip>
            <a:stretch>
              <a:fillRect/>
            </a:stretch>
          </p:blipFill>
          <p:spPr>
            <a:xfrm>
              <a:off x="2228612" y="6081970"/>
              <a:ext cx="470833" cy="471636"/>
            </a:xfrm>
            <a:prstGeom prst="rect">
              <a:avLst/>
            </a:prstGeom>
          </p:spPr>
        </p:pic>
        <p:pic>
          <p:nvPicPr>
            <p:cNvPr id="26" name="Imagen 25">
              <a:extLst>
                <a:ext uri="{FF2B5EF4-FFF2-40B4-BE49-F238E27FC236}">
                  <a16:creationId xmlns:a16="http://schemas.microsoft.com/office/drawing/2014/main" id="{D4C56CC0-078F-4C43-8D48-D8AF6472220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2984877" y="6141605"/>
              <a:ext cx="878980" cy="352366"/>
            </a:xfrm>
            <a:prstGeom prst="rect">
              <a:avLst/>
            </a:prstGeom>
          </p:spPr>
        </p:pic>
      </p:grpSp>
      <p:sp>
        <p:nvSpPr>
          <p:cNvPr id="7" name="pole tekstowe 17">
            <a:extLst>
              <a:ext uri="{FF2B5EF4-FFF2-40B4-BE49-F238E27FC236}">
                <a16:creationId xmlns:a16="http://schemas.microsoft.com/office/drawing/2014/main" id="{E7769513-69E3-4124-9A93-139F735492EC}"/>
              </a:ext>
            </a:extLst>
          </p:cNvPr>
          <p:cNvSpPr txBox="1"/>
          <p:nvPr userDrawn="1"/>
        </p:nvSpPr>
        <p:spPr>
          <a:xfrm>
            <a:off x="251520" y="116631"/>
            <a:ext cx="2980206" cy="432049"/>
          </a:xfrm>
          <a:prstGeom prst="rect">
            <a:avLst/>
          </a:prstGeom>
          <a:noFill/>
        </p:spPr>
        <p:txBody>
          <a:bodyPr>
            <a:scene3d>
              <a:camera prst="orthographicFront"/>
              <a:lightRig rig="harsh" dir="t"/>
            </a:scene3d>
            <a:sp3d extrusionH="57150" prstMaterial="matte">
              <a:bevelT w="63500" h="12700" prst="angle"/>
              <a:contourClr>
                <a:schemeClr val="bg1">
                  <a:lumMod val="65000"/>
                </a:schemeClr>
              </a:contourClr>
            </a:sp3d>
          </a:bodyPr>
          <a:lstStyle/>
          <a:p>
            <a:pPr algn="r">
              <a:spcAft>
                <a:spcPts val="0"/>
              </a:spcAft>
              <a:defRPr/>
            </a:pPr>
            <a:r>
              <a:rPr lang="en-US" sz="900" dirty="0">
                <a:solidFill>
                  <a:schemeClr val="bg2">
                    <a:lumMod val="75000"/>
                  </a:schemeClr>
                </a:solidFill>
                <a:ea typeface="Times New Roman" panose="02020603050405020304" pitchFamily="18" charset="0"/>
              </a:rPr>
              <a:t>Entwicklung innovativer Trainingslösungen im Bereich der funktionalen Evaluation mit dem Ziel der Aktualisierung der Lehrpläne von Schulen für Gesundheitswissenschaften</a:t>
            </a:r>
            <a:endParaRPr lang="pl-PL" sz="900" dirty="0">
              <a:solidFill>
                <a:schemeClr val="bg2">
                  <a:lumMod val="75000"/>
                </a:schemeClr>
              </a:solidFill>
              <a:latin typeface="Times New Roman" panose="02020603050405020304" pitchFamily="18" charset="0"/>
              <a:ea typeface="Times New Roman" panose="02020603050405020304" pitchFamily="18" charset="0"/>
            </a:endParaRPr>
          </a:p>
        </p:txBody>
      </p:sp>
      <p:cxnSp>
        <p:nvCxnSpPr>
          <p:cNvPr id="3" name="Conector recto 2">
            <a:extLst>
              <a:ext uri="{FF2B5EF4-FFF2-40B4-BE49-F238E27FC236}">
                <a16:creationId xmlns:a16="http://schemas.microsoft.com/office/drawing/2014/main" id="{9DF42E42-F554-4418-AD40-D27470710720}"/>
              </a:ext>
            </a:extLst>
          </p:cNvPr>
          <p:cNvCxnSpPr>
            <a:stCxn id="2051" idx="1"/>
          </p:cNvCxnSpPr>
          <p:nvPr userDrawn="1"/>
        </p:nvCxnSpPr>
        <p:spPr bwMode="auto">
          <a:xfrm flipV="1">
            <a:off x="323528" y="1340768"/>
            <a:ext cx="288032" cy="5161841"/>
          </a:xfrm>
          <a:prstGeom prst="line">
            <a:avLst/>
          </a:prstGeom>
          <a:noFill/>
          <a:ln w="12700" cap="flat" cmpd="sng" algn="ctr">
            <a:noFill/>
            <a:prstDash val="solid"/>
            <a:round/>
            <a:headEnd type="none" w="med" len="med"/>
            <a:tailEnd type="none" w="med" len="med"/>
          </a:ln>
          <a:effectLst/>
        </p:spPr>
      </p:cxnSp>
    </p:spTree>
    <p:extLst>
      <p:ext uri="{BB962C8B-B14F-4D97-AF65-F5344CB8AC3E}">
        <p14:creationId xmlns:p14="http://schemas.microsoft.com/office/powerpoint/2010/main" val="96650933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advClick="0" advTm="3000"/>
  <p:txStyles>
    <p:titleStyle>
      <a:lvl1pPr algn="ctr" defTabSz="642938" rtl="0" eaLnBrk="0" fontAlgn="base" hangingPunct="0">
        <a:spcBef>
          <a:spcPct val="0"/>
        </a:spcBef>
        <a:spcAft>
          <a:spcPct val="0"/>
        </a:spcAft>
        <a:defRPr sz="2400" b="1">
          <a:solidFill>
            <a:schemeClr val="tx1"/>
          </a:solidFill>
          <a:latin typeface="+mj-lt"/>
          <a:ea typeface="+mj-ea"/>
          <a:cs typeface="+mj-cs"/>
          <a:sym typeface="Arial Bold" charset="0"/>
        </a:defRPr>
      </a:lvl1pPr>
      <a:lvl2pPr algn="ctr" defTabSz="642938" rtl="0" eaLnBrk="0" fontAlgn="base" hangingPunct="0">
        <a:spcBef>
          <a:spcPct val="0"/>
        </a:spcBef>
        <a:spcAft>
          <a:spcPct val="0"/>
        </a:spcAft>
        <a:defRPr sz="2400" b="1">
          <a:solidFill>
            <a:schemeClr val="tx1"/>
          </a:solidFill>
          <a:latin typeface="Arial Bold" charset="0"/>
          <a:sym typeface="Arial Bold" charset="0"/>
        </a:defRPr>
      </a:lvl2pPr>
      <a:lvl3pPr algn="ctr" defTabSz="642938" rtl="0" eaLnBrk="0" fontAlgn="base" hangingPunct="0">
        <a:spcBef>
          <a:spcPct val="0"/>
        </a:spcBef>
        <a:spcAft>
          <a:spcPct val="0"/>
        </a:spcAft>
        <a:defRPr sz="2400" b="1">
          <a:solidFill>
            <a:schemeClr val="tx1"/>
          </a:solidFill>
          <a:latin typeface="Arial Bold" charset="0"/>
          <a:sym typeface="Arial Bold" charset="0"/>
        </a:defRPr>
      </a:lvl3pPr>
      <a:lvl4pPr algn="ctr" defTabSz="642938" rtl="0" eaLnBrk="0" fontAlgn="base" hangingPunct="0">
        <a:spcBef>
          <a:spcPct val="0"/>
        </a:spcBef>
        <a:spcAft>
          <a:spcPct val="0"/>
        </a:spcAft>
        <a:defRPr sz="2400" b="1">
          <a:solidFill>
            <a:schemeClr val="tx1"/>
          </a:solidFill>
          <a:latin typeface="Arial Bold" charset="0"/>
          <a:sym typeface="Arial Bold" charset="0"/>
        </a:defRPr>
      </a:lvl4pPr>
      <a:lvl5pPr algn="ctr" defTabSz="642938" rtl="0" eaLnBrk="0" fontAlgn="base" hangingPunct="0">
        <a:spcBef>
          <a:spcPct val="0"/>
        </a:spcBef>
        <a:spcAft>
          <a:spcPct val="0"/>
        </a:spcAft>
        <a:defRPr sz="2400" b="1">
          <a:solidFill>
            <a:schemeClr val="tx1"/>
          </a:solidFill>
          <a:latin typeface="Arial Bold" charset="0"/>
          <a:sym typeface="Arial Bold" charset="0"/>
        </a:defRPr>
      </a:lvl5pPr>
      <a:lvl6pPr marL="457200" algn="ctr" defTabSz="642938" rtl="0" fontAlgn="base">
        <a:spcBef>
          <a:spcPct val="0"/>
        </a:spcBef>
        <a:spcAft>
          <a:spcPct val="0"/>
        </a:spcAft>
        <a:defRPr sz="2800" b="1">
          <a:solidFill>
            <a:srgbClr val="202261"/>
          </a:solidFill>
          <a:latin typeface="Arial Bold" charset="0"/>
          <a:sym typeface="Arial Bold" charset="0"/>
        </a:defRPr>
      </a:lvl6pPr>
      <a:lvl7pPr marL="914400" algn="ctr" defTabSz="642938" rtl="0" fontAlgn="base">
        <a:spcBef>
          <a:spcPct val="0"/>
        </a:spcBef>
        <a:spcAft>
          <a:spcPct val="0"/>
        </a:spcAft>
        <a:defRPr sz="2800" b="1">
          <a:solidFill>
            <a:srgbClr val="202261"/>
          </a:solidFill>
          <a:latin typeface="Arial Bold" charset="0"/>
          <a:sym typeface="Arial Bold" charset="0"/>
        </a:defRPr>
      </a:lvl7pPr>
      <a:lvl8pPr marL="1371600" algn="ctr" defTabSz="642938" rtl="0" fontAlgn="base">
        <a:spcBef>
          <a:spcPct val="0"/>
        </a:spcBef>
        <a:spcAft>
          <a:spcPct val="0"/>
        </a:spcAft>
        <a:defRPr sz="2800" b="1">
          <a:solidFill>
            <a:srgbClr val="202261"/>
          </a:solidFill>
          <a:latin typeface="Arial Bold" charset="0"/>
          <a:sym typeface="Arial Bold" charset="0"/>
        </a:defRPr>
      </a:lvl8pPr>
      <a:lvl9pPr marL="1828800" algn="ctr" defTabSz="642938" rtl="0" fontAlgn="base">
        <a:spcBef>
          <a:spcPct val="0"/>
        </a:spcBef>
        <a:spcAft>
          <a:spcPct val="0"/>
        </a:spcAft>
        <a:defRPr sz="2800" b="1">
          <a:solidFill>
            <a:srgbClr val="202261"/>
          </a:solidFill>
          <a:latin typeface="Arial Bold" charset="0"/>
          <a:sym typeface="Arial Bold" charset="0"/>
        </a:defRPr>
      </a:lvl9pPr>
    </p:titleStyle>
    <p:bodyStyle>
      <a:lvl1pPr marL="187325" algn="l" defTabSz="642938" rtl="0" eaLnBrk="0" fontAlgn="base" hangingPunct="0">
        <a:spcBef>
          <a:spcPts val="1675"/>
        </a:spcBef>
        <a:spcAft>
          <a:spcPct val="0"/>
        </a:spcAft>
        <a:buSzPct val="171000"/>
        <a:buFont typeface="Arial" panose="020B0604020202020204" pitchFamily="34" charset="0"/>
        <a:defRPr lang="en-US" sz="1100">
          <a:solidFill>
            <a:schemeClr val="tx1"/>
          </a:solidFill>
          <a:latin typeface="+mn-lt"/>
          <a:ea typeface="+mn-ea"/>
          <a:cs typeface="+mn-cs"/>
          <a:sym typeface="Arial" panose="020B0604020202020204" pitchFamily="34" charset="0"/>
        </a:defRPr>
      </a:lvl1pPr>
      <a:lvl2pPr marL="901700"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2pPr>
      <a:lvl3pPr marL="1212850" indent="-400050"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3pPr>
      <a:lvl4pPr marL="1527175" indent="-403225"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4pPr>
      <a:lvl5pPr marL="1839913" indent="-401638" algn="l" defTabSz="642938" rtl="0" eaLnBrk="0" fontAlgn="base" hangingPunct="0">
        <a:spcBef>
          <a:spcPts val="1675"/>
        </a:spcBef>
        <a:spcAft>
          <a:spcPct val="0"/>
        </a:spcAft>
        <a:buSzPct val="171000"/>
        <a:buFont typeface="Arial" panose="020B0604020202020204" pitchFamily="34" charset="0"/>
        <a:buChar char="•"/>
        <a:defRPr sz="2400">
          <a:solidFill>
            <a:srgbClr val="202261"/>
          </a:solidFill>
          <a:latin typeface="+mn-lt"/>
          <a:sym typeface="Arial" panose="020B0604020202020204" pitchFamily="34" charset="0"/>
        </a:defRPr>
      </a:lvl5pPr>
      <a:lvl6pPr marL="22971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6pPr>
      <a:lvl7pPr marL="27543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7pPr>
      <a:lvl8pPr marL="32115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8pPr>
      <a:lvl9pPr marL="3668713" indent="-401638" algn="l" defTabSz="642938" rtl="0" fontAlgn="base">
        <a:spcBef>
          <a:spcPts val="1675"/>
        </a:spcBef>
        <a:spcAft>
          <a:spcPct val="0"/>
        </a:spcAft>
        <a:buSzPct val="171000"/>
        <a:buFont typeface="Arial" charset="0"/>
        <a:buChar char="•"/>
        <a:defRPr sz="2400">
          <a:solidFill>
            <a:srgbClr val="202261"/>
          </a:solidFill>
          <a:latin typeface="+mn-lt"/>
          <a:sym typeface="Arial"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hyperlink" Target="https://pixabay.com/es/signo-de-interrogaci%C3%B3n-pregunta-101998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1AE9CA9-0967-4022-809E-3EFAC109DA22}"/>
              </a:ext>
            </a:extLst>
          </p:cNvPr>
          <p:cNvSpPr>
            <a:spLocks noChangeArrowheads="1"/>
          </p:cNvSpPr>
          <p:nvPr/>
        </p:nvSpPr>
        <p:spPr bwMode="auto">
          <a:xfrm>
            <a:off x="1547664" y="3645024"/>
            <a:ext cx="662473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MODUL BIOMECHANIK DER WIRBELSÄULE </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Didaktische Einheit D: INSTRUMENTELLE ANALYSE DER WIRBELSÄULE</a:t>
            </a:r>
          </a:p>
          <a:p>
            <a:pPr lvl="0" algn="r" eaLnBrk="1" hangingPunct="1">
              <a:lnSpc>
                <a:spcPct val="90000"/>
              </a:lnSpc>
              <a:spcBef>
                <a:spcPts val="1675"/>
              </a:spcBef>
              <a:buSzPct val="171000"/>
              <a:defRPr/>
            </a:pPr>
            <a:r>
              <a:rPr lang="en-US" sz="2000" dirty="0">
                <a:solidFill>
                  <a:srgbClr val="333399">
                    <a:lumMod val="75000"/>
                  </a:srgbClr>
                </a:solidFill>
                <a:latin typeface="Bradley Hand ITC" panose="03070402050302030203" pitchFamily="66" charset="0"/>
                <a:sym typeface="Arial" charset="0"/>
              </a:rPr>
              <a:t>D.6. In welchen Fällen und wie kann eine biomechanisch instrumentierte Analyse der Wirbelsäule sinnvoll sein? </a:t>
            </a:r>
            <a:endParaRPr lang="pl-PL" sz="2000" dirty="0">
              <a:solidFill>
                <a:schemeClr val="accent2">
                  <a:lumMod val="75000"/>
                </a:schemeClr>
              </a:solidFill>
              <a:latin typeface="Bradley Hand ITC" panose="03070402050302030203" pitchFamily="66" charset="0"/>
              <a:cs typeface="+mn-cs"/>
              <a:sym typeface="Arial" charset="0"/>
            </a:endParaRPr>
          </a:p>
        </p:txBody>
      </p:sp>
    </p:spTree>
    <p:extLst>
      <p:ext uri="{BB962C8B-B14F-4D97-AF65-F5344CB8AC3E}">
        <p14:creationId xmlns:p14="http://schemas.microsoft.com/office/powerpoint/2010/main" val="3470262893"/>
      </p:ext>
    </p:extLst>
  </p:cSld>
  <p:clrMapOvr>
    <a:masterClrMapping/>
  </p:clrMapOvr>
  <p:transition advClick="0"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420DB56-10F8-4568-9E21-31563B671D86}"/>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Klinischer Fall 2. Verlaufsüberwachung</a:t>
            </a:r>
          </a:p>
        </p:txBody>
      </p:sp>
      <p:sp>
        <p:nvSpPr>
          <p:cNvPr id="3" name="Rectángulo 2">
            <a:extLst>
              <a:ext uri="{FF2B5EF4-FFF2-40B4-BE49-F238E27FC236}">
                <a16:creationId xmlns:a16="http://schemas.microsoft.com/office/drawing/2014/main" id="{FEFE09B3-12D4-4F50-BC36-44C8264EA989}"/>
              </a:ext>
            </a:extLst>
          </p:cNvPr>
          <p:cNvSpPr/>
          <p:nvPr/>
        </p:nvSpPr>
        <p:spPr>
          <a:xfrm>
            <a:off x="593558" y="1628800"/>
            <a:ext cx="7956884" cy="3631763"/>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27-jährige verletzte Frau, die am 22. Mai 2013 einen Verkehrsunfall erlitt. Sie fuhr mit einem Auto, das einen Auffahrunfall verursachte. Am 4. Juni begab sie sich zum ersten Mal in die Rehabilitationsklinik.</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Aufgrund der anfänglich von der Frau berichteten Symptome ordnete der Arzt eine Funktionsbeurteilung der Halswirbelsäule mit der biomechanischen Technik der Photogrammetrie an.</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Nach der ersten Beurteilungssitzung wurden Beurteilungen zur Fortschrittskontrolle nach den Behandlungssitzungen 5 und 9 und eine letzte nach Abschluss der 15 Sitzungen durchgeführt.</a:t>
            </a:r>
          </a:p>
        </p:txBody>
      </p:sp>
    </p:spTree>
    <p:extLst>
      <p:ext uri="{BB962C8B-B14F-4D97-AF65-F5344CB8AC3E}">
        <p14:creationId xmlns:p14="http://schemas.microsoft.com/office/powerpoint/2010/main" val="2934841865"/>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A033D43-5589-4BA3-A40D-9CD98EA68A40}"/>
              </a:ext>
            </a:extLst>
          </p:cNvPr>
          <p:cNvGraphicFramePr>
            <a:graphicFrameLocks noGrp="1"/>
          </p:cNvGraphicFramePr>
          <p:nvPr>
            <p:extLst>
              <p:ext uri="{D42A27DB-BD31-4B8C-83A1-F6EECF244321}">
                <p14:modId xmlns:p14="http://schemas.microsoft.com/office/powerpoint/2010/main" val="1828455187"/>
              </p:ext>
            </p:extLst>
          </p:nvPr>
        </p:nvGraphicFramePr>
        <p:xfrm>
          <a:off x="1619672" y="3438203"/>
          <a:ext cx="5676899" cy="904240"/>
        </p:xfrm>
        <a:graphic>
          <a:graphicData uri="http://schemas.openxmlformats.org/drawingml/2006/table">
            <a:tbl>
              <a:tblPr firstRow="1" firstCol="1" bandRow="1"/>
              <a:tblGrid>
                <a:gridCol w="1286883">
                  <a:extLst>
                    <a:ext uri="{9D8B030D-6E8A-4147-A177-3AD203B41FA5}">
                      <a16:colId xmlns:a16="http://schemas.microsoft.com/office/drawing/2014/main" val="3215405978"/>
                    </a:ext>
                  </a:extLst>
                </a:gridCol>
                <a:gridCol w="1097504">
                  <a:extLst>
                    <a:ext uri="{9D8B030D-6E8A-4147-A177-3AD203B41FA5}">
                      <a16:colId xmlns:a16="http://schemas.microsoft.com/office/drawing/2014/main" val="3141721089"/>
                    </a:ext>
                  </a:extLst>
                </a:gridCol>
                <a:gridCol w="1097504">
                  <a:extLst>
                    <a:ext uri="{9D8B030D-6E8A-4147-A177-3AD203B41FA5}">
                      <a16:colId xmlns:a16="http://schemas.microsoft.com/office/drawing/2014/main" val="1687679971"/>
                    </a:ext>
                  </a:extLst>
                </a:gridCol>
                <a:gridCol w="1097504">
                  <a:extLst>
                    <a:ext uri="{9D8B030D-6E8A-4147-A177-3AD203B41FA5}">
                      <a16:colId xmlns:a16="http://schemas.microsoft.com/office/drawing/2014/main" val="3041122618"/>
                    </a:ext>
                  </a:extLst>
                </a:gridCol>
                <a:gridCol w="1097504">
                  <a:extLst>
                    <a:ext uri="{9D8B030D-6E8A-4147-A177-3AD203B41FA5}">
                      <a16:colId xmlns:a16="http://schemas.microsoft.com/office/drawing/2014/main" val="817961206"/>
                    </a:ext>
                  </a:extLst>
                </a:gridCol>
              </a:tblGrid>
              <a:tr h="0">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INOFFIZIELLE AUFWERTUNG</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5a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9a sesión rehabilitación</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tc>
                  <a:txBody>
                    <a:bodyPr/>
                    <a:lstStyle/>
                    <a:p>
                      <a:pPr algn="ctr">
                        <a:spcBef>
                          <a:spcPts val="600"/>
                        </a:spcBef>
                        <a:spcAft>
                          <a:spcPts val="0"/>
                        </a:spcAft>
                      </a:pPr>
                      <a:r>
                        <a:rPr lang="es-ES" sz="12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VALORACIÓN FINAL (14º sesión RHB)</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64A0C8"/>
                    </a:solidFill>
                  </a:tcPr>
                </a:tc>
                <a:extLst>
                  <a:ext uri="{0D108BD9-81ED-4DB2-BD59-A6C34878D82A}">
                    <a16:rowId xmlns:a16="http://schemas.microsoft.com/office/drawing/2014/main" val="259820802"/>
                  </a:ext>
                </a:extLst>
              </a:tr>
              <a:tr h="0">
                <a:tc>
                  <a:txBody>
                    <a:bodyPr/>
                    <a:lstStyle/>
                    <a:p>
                      <a:pPr algn="ctr">
                        <a:spcBef>
                          <a:spcPts val="600"/>
                        </a:spcBef>
                        <a:spcAft>
                          <a:spcPts val="0"/>
                        </a:spcAft>
                      </a:pPr>
                      <a:r>
                        <a:rPr lang="es-ES" sz="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CERVICAL</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43180" marR="43180" marT="43180" marB="43180" anchor="ctr">
                    <a:lnL>
                      <a:noFill/>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4A0C8"/>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tc>
                  <a:txBody>
                    <a:bodyPr/>
                    <a:lstStyle/>
                    <a:p>
                      <a:pPr algn="ctr">
                        <a:lnSpc>
                          <a:spcPts val="1200"/>
                        </a:lnSpc>
                        <a:spcBef>
                          <a:spcPts val="600"/>
                        </a:spcBef>
                        <a:spcAft>
                          <a:spcPts val="600"/>
                        </a:spcAft>
                      </a:pPr>
                      <a:r>
                        <a:rPr lang="es-ES" sz="1200" b="1" dirty="0">
                          <a:effectLst/>
                          <a:latin typeface="Verdana" panose="020B0604030504040204" pitchFamily="34" charset="0"/>
                          <a:ea typeface="Times New Roman" panose="02020603050405020304" pitchFamily="18" charset="0"/>
                          <a:cs typeface="Times New Roman" panose="02020603050405020304" pitchFamily="18" charset="0"/>
                        </a:rPr>
                        <a:t>√</a:t>
                      </a:r>
                      <a:endParaRPr lang="es-ES" sz="8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43180" marR="43180" marT="43180" marB="4318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C3DAEB"/>
                    </a:solidFill>
                  </a:tcPr>
                </a:tc>
                <a:extLst>
                  <a:ext uri="{0D108BD9-81ED-4DB2-BD59-A6C34878D82A}">
                    <a16:rowId xmlns:a16="http://schemas.microsoft.com/office/drawing/2014/main" val="2161551981"/>
                  </a:ext>
                </a:extLst>
              </a:tr>
            </a:tbl>
          </a:graphicData>
        </a:graphic>
      </p:graphicFrame>
      <p:sp>
        <p:nvSpPr>
          <p:cNvPr id="4" name="Rectángulo 3">
            <a:extLst>
              <a:ext uri="{FF2B5EF4-FFF2-40B4-BE49-F238E27FC236}">
                <a16:creationId xmlns:a16="http://schemas.microsoft.com/office/drawing/2014/main" id="{CA014EDB-F717-40D9-8A96-0DE27A55BB9B}"/>
              </a:ext>
            </a:extLst>
          </p:cNvPr>
          <p:cNvSpPr/>
          <p:nvPr/>
        </p:nvSpPr>
        <p:spPr>
          <a:xfrm>
            <a:off x="755574" y="1844824"/>
            <a:ext cx="7632848" cy="1015663"/>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Nach der ersten Beurteilungssitzung wurden Beurteilungen zur Fortschrittskontrolle nach den Behandlungssitzungen 5 und 9 und eine letzte nach Abschluss der 15 Sitzungen durchgeführt.</a:t>
            </a:r>
            <a:endParaRPr lang="es-ES" sz="2000" b="0" dirty="0">
              <a:solidFill>
                <a:schemeClr val="accent2">
                  <a:lumMod val="75000"/>
                </a:schemeClr>
              </a:solidFill>
            </a:endParaRPr>
          </a:p>
        </p:txBody>
      </p:sp>
      <p:pic>
        <p:nvPicPr>
          <p:cNvPr id="5" name="Imagen 4">
            <a:extLst>
              <a:ext uri="{FF2B5EF4-FFF2-40B4-BE49-F238E27FC236}">
                <a16:creationId xmlns:a16="http://schemas.microsoft.com/office/drawing/2014/main" id="{E93E8970-F177-40A3-A727-FCD2B856B021}"/>
              </a:ext>
            </a:extLst>
          </p:cNvPr>
          <p:cNvPicPr>
            <a:picLocks noChangeAspect="1"/>
          </p:cNvPicPr>
          <p:nvPr/>
        </p:nvPicPr>
        <p:blipFill>
          <a:blip r:embed="rId3"/>
          <a:stretch>
            <a:fillRect/>
          </a:stretch>
        </p:blipFill>
        <p:spPr>
          <a:xfrm>
            <a:off x="505614" y="865132"/>
            <a:ext cx="8132769" cy="597460"/>
          </a:xfrm>
          <a:prstGeom prst="rect">
            <a:avLst/>
          </a:prstGeom>
        </p:spPr>
      </p:pic>
      <p:sp>
        <p:nvSpPr>
          <p:cNvPr id="7" name="CuadroTexto 6">
            <a:extLst>
              <a:ext uri="{FF2B5EF4-FFF2-40B4-BE49-F238E27FC236}">
                <a16:creationId xmlns:a16="http://schemas.microsoft.com/office/drawing/2014/main" id="{206CDCE0-EF3C-4517-A3D6-D2028A06C43C}"/>
              </a:ext>
            </a:extLst>
          </p:cNvPr>
          <p:cNvSpPr txBox="1"/>
          <p:nvPr/>
        </p:nvSpPr>
        <p:spPr>
          <a:xfrm>
            <a:off x="503548" y="908720"/>
            <a:ext cx="8136904" cy="430887"/>
          </a:xfrm>
          <a:prstGeom prst="rect">
            <a:avLst/>
          </a:prstGeom>
          <a:solidFill>
            <a:schemeClr val="accent3"/>
          </a:solidFill>
        </p:spPr>
        <p:txBody>
          <a:bodyPr wrap="square" rtlCol="0">
            <a:spAutoFit/>
          </a:bodyPr>
          <a:lstStyle/>
          <a:p>
            <a:pPr algn="ctr">
              <a:defRPr/>
            </a:pPr>
            <a:r>
              <a:rPr lang="en-GB" sz="2200" dirty="0">
                <a:solidFill>
                  <a:srgbClr val="333399">
                    <a:lumMod val="75000"/>
                  </a:srgbClr>
                </a:solidFill>
              </a:rPr>
              <a:t>Klinischer Fall. Fortschrittsüberwachung</a:t>
            </a:r>
          </a:p>
        </p:txBody>
      </p:sp>
    </p:spTree>
    <p:extLst>
      <p:ext uri="{BB962C8B-B14F-4D97-AF65-F5344CB8AC3E}">
        <p14:creationId xmlns:p14="http://schemas.microsoft.com/office/powerpoint/2010/main" val="2983803736"/>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2223F6-C295-48F1-890B-832C5294F2BA}"/>
              </a:ext>
            </a:extLst>
          </p:cNvPr>
          <p:cNvSpPr txBox="1"/>
          <p:nvPr/>
        </p:nvSpPr>
        <p:spPr>
          <a:xfrm>
            <a:off x="503548" y="836712"/>
            <a:ext cx="8136904" cy="430887"/>
          </a:xfrm>
          <a:prstGeom prst="rect">
            <a:avLst/>
          </a:prstGeom>
          <a:noFill/>
        </p:spPr>
        <p:txBody>
          <a:bodyPr wrap="square" rtlCol="0">
            <a:spAutoFit/>
          </a:bodyPr>
          <a:lstStyle/>
          <a:p>
            <a:pPr algn="ctr">
              <a:defRPr/>
            </a:pPr>
            <a:r>
              <a:rPr lang="en-GB" sz="2200" dirty="0">
                <a:solidFill>
                  <a:srgbClr val="333399">
                    <a:lumMod val="75000"/>
                  </a:srgbClr>
                </a:solidFill>
              </a:rPr>
              <a:t>Klinischer Fall. Fortschrittsüberwachung</a:t>
            </a:r>
          </a:p>
        </p:txBody>
      </p:sp>
      <p:pic>
        <p:nvPicPr>
          <p:cNvPr id="4" name="Imagen 3">
            <a:extLst>
              <a:ext uri="{FF2B5EF4-FFF2-40B4-BE49-F238E27FC236}">
                <a16:creationId xmlns:a16="http://schemas.microsoft.com/office/drawing/2014/main" id="{70D92984-A181-4704-953C-E6CD9F0E0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1797171"/>
            <a:ext cx="5400600" cy="2670299"/>
          </a:xfrm>
          <a:prstGeom prst="rect">
            <a:avLst/>
          </a:prstGeom>
          <a:noFill/>
          <a:ln w="9525">
            <a:noFill/>
            <a:miter lim="800000"/>
            <a:headEnd/>
            <a:tailEnd/>
          </a:ln>
        </p:spPr>
      </p:pic>
      <p:sp>
        <p:nvSpPr>
          <p:cNvPr id="5" name="Rectángulo 4">
            <a:extLst>
              <a:ext uri="{FF2B5EF4-FFF2-40B4-BE49-F238E27FC236}">
                <a16:creationId xmlns:a16="http://schemas.microsoft.com/office/drawing/2014/main" id="{E5BF4AD5-296C-4CD1-B2D4-5BD70192873A}"/>
              </a:ext>
            </a:extLst>
          </p:cNvPr>
          <p:cNvSpPr/>
          <p:nvPr/>
        </p:nvSpPr>
        <p:spPr>
          <a:xfrm>
            <a:off x="503546" y="4403255"/>
            <a:ext cx="8028892"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Werte unter 90% gelten im Normalitätsindex als funktionell verändert (rosa schattierter Streifen).</a:t>
            </a:r>
            <a:endParaRPr lang="es-ES" sz="2000" b="0" dirty="0">
              <a:solidFill>
                <a:schemeClr val="accent2">
                  <a:lumMod val="75000"/>
                </a:schemeClr>
              </a:solidFill>
            </a:endParaRPr>
          </a:p>
        </p:txBody>
      </p:sp>
      <p:sp>
        <p:nvSpPr>
          <p:cNvPr id="6" name="Rectángulo 5">
            <a:extLst>
              <a:ext uri="{FF2B5EF4-FFF2-40B4-BE49-F238E27FC236}">
                <a16:creationId xmlns:a16="http://schemas.microsoft.com/office/drawing/2014/main" id="{FFED19A4-0ECF-4633-9740-3E1C5CF10E9F}"/>
              </a:ext>
            </a:extLst>
          </p:cNvPr>
          <p:cNvSpPr/>
          <p:nvPr/>
        </p:nvSpPr>
        <p:spPr>
          <a:xfrm>
            <a:off x="395534" y="1248901"/>
            <a:ext cx="7704856"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Das Endergebnis dieser Bewertungen zur Überwachung der zervikalen Funktion war wie folgt</a:t>
            </a:r>
            <a:r>
              <a:rPr lang="es-ES" sz="2000" b="0" dirty="0">
                <a:solidFill>
                  <a:schemeClr val="accent2">
                    <a:lumMod val="75000"/>
                  </a:schemeClr>
                </a:solidFill>
                <a:ea typeface="Calibri" panose="020F0502020204030204" pitchFamily="34" charset="0"/>
              </a:rPr>
              <a:t>:</a:t>
            </a:r>
            <a:endParaRPr lang="es-ES" sz="2000" b="0" dirty="0">
              <a:solidFill>
                <a:schemeClr val="accent2">
                  <a:lumMod val="75000"/>
                </a:schemeClr>
              </a:solidFill>
            </a:endParaRPr>
          </a:p>
        </p:txBody>
      </p:sp>
      <p:sp>
        <p:nvSpPr>
          <p:cNvPr id="7" name="Rectángulo 6">
            <a:extLst>
              <a:ext uri="{FF2B5EF4-FFF2-40B4-BE49-F238E27FC236}">
                <a16:creationId xmlns:a16="http://schemas.microsoft.com/office/drawing/2014/main" id="{F59BC381-8C1F-466C-96D0-AB28FD39BA04}"/>
              </a:ext>
            </a:extLst>
          </p:cNvPr>
          <p:cNvSpPr/>
          <p:nvPr/>
        </p:nvSpPr>
        <p:spPr>
          <a:xfrm>
            <a:off x="395534" y="5111141"/>
            <a:ext cx="8244917" cy="1015663"/>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Schlussfolgerung</a:t>
            </a:r>
            <a:r>
              <a:rPr lang="en-GB" sz="2000" b="0" dirty="0">
                <a:solidFill>
                  <a:schemeClr val="accent2">
                    <a:lumMod val="75000"/>
                  </a:schemeClr>
                </a:solidFill>
                <a:ea typeface="Calibri" panose="020F0502020204030204" pitchFamily="34" charset="0"/>
              </a:rPr>
              <a:t>: Die Verlaufskontrolle zeigt, dass sich die Funktion der Halswirbelsäulenbeweglichkeit verbessert und in der letzten Beurteilungssitzung mit 94 % der Normalität normalisiert hat.</a:t>
            </a:r>
            <a:endParaRPr lang="en-GB" sz="2000" b="0" dirty="0">
              <a:solidFill>
                <a:schemeClr val="accent2">
                  <a:lumMod val="75000"/>
                </a:schemeClr>
              </a:solidFill>
            </a:endParaRPr>
          </a:p>
        </p:txBody>
      </p:sp>
    </p:spTree>
    <p:extLst>
      <p:ext uri="{BB962C8B-B14F-4D97-AF65-F5344CB8AC3E}">
        <p14:creationId xmlns:p14="http://schemas.microsoft.com/office/powerpoint/2010/main" val="1820291680"/>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341530" y="1232769"/>
            <a:ext cx="8460940" cy="707886"/>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0" dirty="0">
                <a:solidFill>
                  <a:schemeClr val="accent2">
                    <a:lumMod val="75000"/>
                  </a:schemeClr>
                </a:solidFill>
              </a:rPr>
              <a:t>Wählen Sie EINES der folgenden Werke aus und führen Sie eine kritische Lektüre durch</a:t>
            </a:r>
            <a:r>
              <a:rPr lang="en-US" sz="2000" b="0" dirty="0" err="1">
                <a:solidFill>
                  <a:schemeClr val="accent2">
                    <a:lumMod val="75000"/>
                  </a:schemeClr>
                </a:solidFill>
              </a:rPr>
              <a:t>, in der Sie die </a:t>
            </a:r>
            <a:r>
              <a:rPr lang="en-US" sz="2000" b="0" dirty="0">
                <a:solidFill>
                  <a:schemeClr val="accent2">
                    <a:lumMod val="75000"/>
                  </a:schemeClr>
                </a:solidFill>
              </a:rPr>
              <a:t>Nützlichkeit von biomechanischen Tests </a:t>
            </a:r>
            <a:r>
              <a:rPr lang="en-US" sz="2000" b="0" dirty="0" err="1">
                <a:solidFill>
                  <a:schemeClr val="accent2">
                    <a:lumMod val="75000"/>
                  </a:schemeClr>
                </a:solidFill>
              </a:rPr>
              <a:t>analysieren</a:t>
            </a:r>
            <a:r>
              <a:rPr lang="en-US" sz="2000" b="0" dirty="0">
                <a:solidFill>
                  <a:schemeClr val="accent2">
                    <a:lumMod val="75000"/>
                  </a:schemeClr>
                </a:solidFill>
              </a:rPr>
              <a:t>:</a:t>
            </a:r>
            <a:endParaRPr kumimoji="0" lang="es-ES" sz="20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4" name="CuadroTexto 3">
            <a:extLst>
              <a:ext uri="{FF2B5EF4-FFF2-40B4-BE49-F238E27FC236}">
                <a16:creationId xmlns:a16="http://schemas.microsoft.com/office/drawing/2014/main" id="{4EB2AF8E-8443-4061-8EA2-2CD4961464B0}"/>
              </a:ext>
            </a:extLst>
          </p:cNvPr>
          <p:cNvSpPr txBox="1"/>
          <p:nvPr/>
        </p:nvSpPr>
        <p:spPr>
          <a:xfrm>
            <a:off x="2627784" y="764704"/>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TÄTIGKEIT - LESEN</a:t>
            </a:r>
          </a:p>
        </p:txBody>
      </p:sp>
      <p:sp>
        <p:nvSpPr>
          <p:cNvPr id="3" name="CuadroTexto 2">
            <a:extLst>
              <a:ext uri="{FF2B5EF4-FFF2-40B4-BE49-F238E27FC236}">
                <a16:creationId xmlns:a16="http://schemas.microsoft.com/office/drawing/2014/main" id="{D7C9C5CF-10F9-4FDE-8FDA-C470C203FAF9}"/>
              </a:ext>
            </a:extLst>
          </p:cNvPr>
          <p:cNvSpPr txBox="1"/>
          <p:nvPr/>
        </p:nvSpPr>
        <p:spPr>
          <a:xfrm>
            <a:off x="683060" y="2228106"/>
            <a:ext cx="8460940" cy="4524315"/>
          </a:xfrm>
          <a:prstGeom prst="rect">
            <a:avLst/>
          </a:prstGeom>
          <a:noFill/>
        </p:spPr>
        <p:txBody>
          <a:bodyPr wrap="square" rtlCol="0">
            <a:spAutoFit/>
          </a:bodyPr>
          <a:lstStyle/>
          <a:p>
            <a:pPr marL="342900" indent="-342900">
              <a:buFont typeface="+mj-lt"/>
              <a:buAutoNum type="arabicPeriod"/>
            </a:pPr>
            <a:r>
              <a:rPr lang="pl-PL" sz="1800" b="0" dirty="0">
                <a:solidFill>
                  <a:schemeClr val="accent2">
                    <a:lumMod val="75000"/>
                  </a:schemeClr>
                </a:solidFill>
              </a:rPr>
              <a:t>Baydal-Bertomeu, J. M., Page, Á. F., Belda-Lois, J. M., Garrido-Jaén, D., &amp; Prat, J. M. (2011). Nackenbewegungsmuster bei Schleudertrauma-assoziierten Erkrankungen: Quantifizierung der Variabilität und Spontaneität der Bewegung. </a:t>
            </a:r>
            <a:r>
              <a:rPr lang="pl-PL" sz="1800" b="0" i="1" dirty="0">
                <a:solidFill>
                  <a:schemeClr val="accent2">
                    <a:lumMod val="75000"/>
                  </a:schemeClr>
                </a:solidFill>
              </a:rPr>
              <a:t>Klinische Biomechanik</a:t>
            </a:r>
            <a:r>
              <a:rPr lang="pl-PL" sz="1800" b="0" dirty="0">
                <a:solidFill>
                  <a:schemeClr val="accent2">
                    <a:lumMod val="75000"/>
                  </a:schemeClr>
                </a:solidFill>
              </a:rPr>
              <a:t>, </a:t>
            </a:r>
            <a:r>
              <a:rPr lang="pl-PL" sz="1800" b="0" i="1" dirty="0">
                <a:solidFill>
                  <a:schemeClr val="accent2">
                    <a:lumMod val="75000"/>
                  </a:schemeClr>
                </a:solidFill>
              </a:rPr>
              <a:t>26</a:t>
            </a:r>
            <a:r>
              <a:rPr lang="pl-PL" sz="1800" b="0" dirty="0">
                <a:solidFill>
                  <a:schemeClr val="accent2">
                    <a:lumMod val="75000"/>
                  </a:schemeClr>
                </a:solidFill>
              </a:rPr>
              <a:t>(1), 29-34.</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López-Pascual, J., Peydro-de-Moya, M. F., Garrido-Jaén, J. D., Bausá-Peris, R., &amp; Villadeamigo-Panchón, M. J. (2009). Analyse der Verwendung von funktionellen Bewertungsinstrumenten für Kreuzschmerzen am Arbeitsplatz. </a:t>
            </a:r>
            <a:r>
              <a:rPr lang="pl-PL" sz="1800" b="0" i="1" dirty="0">
                <a:solidFill>
                  <a:schemeClr val="accent2">
                    <a:lumMod val="75000"/>
                  </a:schemeClr>
                </a:solidFill>
              </a:rPr>
              <a:t>Rehabilitación</a:t>
            </a:r>
            <a:r>
              <a:rPr lang="pl-PL" sz="1800" b="0" dirty="0">
                <a:solidFill>
                  <a:schemeClr val="accent2">
                    <a:lumMod val="75000"/>
                  </a:schemeClr>
                </a:solidFill>
              </a:rPr>
              <a:t>, </a:t>
            </a:r>
            <a:r>
              <a:rPr lang="pl-PL" sz="1800" b="0" i="1" dirty="0">
                <a:solidFill>
                  <a:schemeClr val="accent2">
                    <a:lumMod val="75000"/>
                  </a:schemeClr>
                </a:solidFill>
              </a:rPr>
              <a:t>43</a:t>
            </a:r>
            <a:r>
              <a:rPr lang="pl-PL" sz="1800" b="0" dirty="0">
                <a:solidFill>
                  <a:schemeClr val="accent2">
                    <a:lumMod val="75000"/>
                  </a:schemeClr>
                </a:solidFill>
              </a:rPr>
              <a:t>(1), 16-23.</a:t>
            </a:r>
            <a:endParaRPr lang="es-ES" sz="1800" b="0" dirty="0">
              <a:solidFill>
                <a:schemeClr val="accent2">
                  <a:lumMod val="75000"/>
                </a:schemeClr>
              </a:solidFill>
            </a:endParaRPr>
          </a:p>
          <a:p>
            <a:pPr marL="342900" indent="-342900">
              <a:buFont typeface="+mj-lt"/>
              <a:buAutoNum type="arabicPeriod"/>
            </a:pPr>
            <a:endParaRPr lang="es-ES" sz="1800" b="0" dirty="0">
              <a:solidFill>
                <a:schemeClr val="accent2">
                  <a:lumMod val="75000"/>
                </a:schemeClr>
              </a:solidFill>
            </a:endParaRPr>
          </a:p>
          <a:p>
            <a:pPr marL="342900" indent="-342900">
              <a:buFont typeface="+mj-lt"/>
              <a:buAutoNum type="arabicPeriod"/>
            </a:pPr>
            <a:r>
              <a:rPr lang="pl-PL" sz="1800" b="0" dirty="0">
                <a:solidFill>
                  <a:schemeClr val="accent2">
                    <a:lumMod val="75000"/>
                  </a:schemeClr>
                </a:solidFill>
              </a:rPr>
              <a:t>Broseta, M. J. V., Bosch, I. B., de Moya, F. P., &amp; Corresa, S. P. (2017). Ist die kinematische Analyse als klinischer Test während der Genesung von Schleudertrauma-assoziierten Störungen nützlich? A clinical study. </a:t>
            </a:r>
            <a:r>
              <a:rPr lang="pl-PL" sz="1800" b="0" i="1" dirty="0">
                <a:solidFill>
                  <a:schemeClr val="accent2">
                    <a:lumMod val="75000"/>
                  </a:schemeClr>
                </a:solidFill>
              </a:rPr>
              <a:t>Gait &amp; Posture, 57</a:t>
            </a:r>
            <a:r>
              <a:rPr lang="pl-PL" sz="1800" b="0" dirty="0">
                <a:solidFill>
                  <a:schemeClr val="accent2">
                    <a:lumMod val="75000"/>
                  </a:schemeClr>
                </a:solidFill>
              </a:rPr>
              <a:t>, </a:t>
            </a:r>
            <a:r>
              <a:rPr lang="pl-PL" sz="1800" b="0" i="1" dirty="0">
                <a:solidFill>
                  <a:schemeClr val="accent2">
                    <a:lumMod val="75000"/>
                  </a:schemeClr>
                </a:solidFill>
              </a:rPr>
              <a:t>358</a:t>
            </a:r>
            <a:r>
              <a:rPr lang="pl-PL" sz="1800" b="0" dirty="0">
                <a:solidFill>
                  <a:schemeClr val="accent2">
                    <a:lumMod val="75000"/>
                  </a:schemeClr>
                </a:solidFill>
              </a:rPr>
              <a:t>.</a:t>
            </a:r>
            <a:endParaRPr lang="es-ES" sz="1800" b="0" dirty="0">
              <a:solidFill>
                <a:schemeClr val="accent2">
                  <a:lumMod val="75000"/>
                </a:schemeClr>
              </a:solidFill>
            </a:endParaRPr>
          </a:p>
          <a:p>
            <a:endParaRPr lang="es-ES" sz="1400" dirty="0">
              <a:solidFill>
                <a:schemeClr val="tx1"/>
              </a:solidFill>
            </a:endParaRPr>
          </a:p>
          <a:p>
            <a:endParaRPr lang="es-ES" sz="1200" dirty="0">
              <a:solidFill>
                <a:schemeClr val="tx1"/>
              </a:solidFill>
            </a:endParaRPr>
          </a:p>
          <a:p>
            <a:endParaRPr lang="es-ES" dirty="0"/>
          </a:p>
        </p:txBody>
      </p:sp>
    </p:spTree>
    <p:extLst>
      <p:ext uri="{BB962C8B-B14F-4D97-AF65-F5344CB8AC3E}">
        <p14:creationId xmlns:p14="http://schemas.microsoft.com/office/powerpoint/2010/main" val="1480224157"/>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C5FE661-9C8D-461F-83EF-597110CDC0F2}"/>
              </a:ext>
            </a:extLst>
          </p:cNvPr>
          <p:cNvSpPr txBox="1"/>
          <p:nvPr/>
        </p:nvSpPr>
        <p:spPr>
          <a:xfrm>
            <a:off x="2627784" y="1052155"/>
            <a:ext cx="3888432" cy="76944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TÄTIGKEIT - LESEN</a:t>
            </a:r>
          </a:p>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FRAGEN</a:t>
            </a:r>
          </a:p>
        </p:txBody>
      </p:sp>
      <p:sp>
        <p:nvSpPr>
          <p:cNvPr id="4" name="Rectángulo 3">
            <a:extLst>
              <a:ext uri="{FF2B5EF4-FFF2-40B4-BE49-F238E27FC236}">
                <a16:creationId xmlns:a16="http://schemas.microsoft.com/office/drawing/2014/main" id="{A3E25786-ED40-415F-B931-190416198AD9}"/>
              </a:ext>
            </a:extLst>
          </p:cNvPr>
          <p:cNvSpPr/>
          <p:nvPr/>
        </p:nvSpPr>
        <p:spPr>
          <a:xfrm>
            <a:off x="593558" y="2132856"/>
            <a:ext cx="7956884" cy="3477875"/>
          </a:xfrm>
          <a:prstGeom prst="rect">
            <a:avLst/>
          </a:prstGeom>
        </p:spPr>
        <p:txBody>
          <a:bodyPr wrap="square">
            <a:spAutoFit/>
          </a:bodyPr>
          <a:lstStyle/>
          <a:p>
            <a:pPr lvl="0" algn="just">
              <a:spcBef>
                <a:spcPts val="300"/>
              </a:spcBef>
              <a:spcAft>
                <a:spcPts val="0"/>
              </a:spcAft>
              <a:buClr>
                <a:srgbClr val="64A0C8"/>
              </a:buClr>
            </a:pPr>
            <a:r>
              <a:rPr lang="en-GB" sz="2000" b="0" dirty="0">
                <a:solidFill>
                  <a:schemeClr val="accent2">
                    <a:lumMod val="75000"/>
                  </a:schemeClr>
                </a:solidFill>
              </a:rPr>
              <a:t>Was ist das Ziel der Arbeit?</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Welche biomechanische Technik oder welcher Test wurde verwendet?</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Was ist die Studienpopulation?</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Können Sie die erzielten Ergebnisse hervorheben?</a:t>
            </a:r>
          </a:p>
          <a:p>
            <a:pPr lvl="0" algn="just">
              <a:spcBef>
                <a:spcPts val="300"/>
              </a:spcBef>
              <a:spcAft>
                <a:spcPts val="0"/>
              </a:spcAft>
              <a:buClr>
                <a:srgbClr val="64A0C8"/>
              </a:buClr>
            </a:pPr>
            <a:endParaRPr lang="en-GB" sz="2000" b="0" dirty="0">
              <a:solidFill>
                <a:schemeClr val="accent2">
                  <a:lumMod val="75000"/>
                </a:schemeClr>
              </a:solidFill>
            </a:endParaRPr>
          </a:p>
          <a:p>
            <a:pPr lvl="0" algn="just">
              <a:spcBef>
                <a:spcPts val="300"/>
              </a:spcBef>
              <a:spcAft>
                <a:spcPts val="0"/>
              </a:spcAft>
              <a:buClr>
                <a:srgbClr val="64A0C8"/>
              </a:buClr>
            </a:pPr>
            <a:r>
              <a:rPr lang="en-GB" sz="2000" b="0" dirty="0">
                <a:solidFill>
                  <a:schemeClr val="accent2">
                    <a:lumMod val="75000"/>
                  </a:schemeClr>
                </a:solidFill>
              </a:rPr>
              <a:t>Was sind Ihre Schlussfolgerungen über den Nutzen, den die biomechanischen Informationen hatten?</a:t>
            </a:r>
          </a:p>
        </p:txBody>
      </p:sp>
    </p:spTree>
    <p:extLst>
      <p:ext uri="{BB962C8B-B14F-4D97-AF65-F5344CB8AC3E}">
        <p14:creationId xmlns:p14="http://schemas.microsoft.com/office/powerpoint/2010/main" val="717427668"/>
      </p:ext>
    </p:extLst>
  </p:cSld>
  <p:clrMapOvr>
    <a:masterClrMapping/>
  </p:clrMapOvr>
  <p:transition advClick="0"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858238D-8B07-4561-8498-443FC8297609}"/>
              </a:ext>
            </a:extLst>
          </p:cNvPr>
          <p:cNvSpPr txBox="1"/>
          <p:nvPr/>
        </p:nvSpPr>
        <p:spPr>
          <a:xfrm>
            <a:off x="1619672" y="1268760"/>
            <a:ext cx="5544616"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ES" sz="1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rPr>
              <a:t>L</a:t>
            </a:r>
          </a:p>
        </p:txBody>
      </p:sp>
      <p:sp>
        <p:nvSpPr>
          <p:cNvPr id="3" name="CuadroTexto 2">
            <a:extLst>
              <a:ext uri="{FF2B5EF4-FFF2-40B4-BE49-F238E27FC236}">
                <a16:creationId xmlns:a16="http://schemas.microsoft.com/office/drawing/2014/main" id="{2D40A295-C0B0-457B-B4E5-06FD8A8B4655}"/>
              </a:ext>
            </a:extLst>
          </p:cNvPr>
          <p:cNvSpPr txBox="1"/>
          <p:nvPr/>
        </p:nvSpPr>
        <p:spPr>
          <a:xfrm>
            <a:off x="2555776" y="837873"/>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Wichtige Ideen</a:t>
            </a:r>
          </a:p>
        </p:txBody>
      </p:sp>
      <p:sp>
        <p:nvSpPr>
          <p:cNvPr id="5" name="Rectángulo 4">
            <a:extLst>
              <a:ext uri="{FF2B5EF4-FFF2-40B4-BE49-F238E27FC236}">
                <a16:creationId xmlns:a16="http://schemas.microsoft.com/office/drawing/2014/main" id="{FAC66BE8-997F-431F-B5BD-CFA8D089EE17}"/>
              </a:ext>
            </a:extLst>
          </p:cNvPr>
          <p:cNvSpPr/>
          <p:nvPr/>
        </p:nvSpPr>
        <p:spPr>
          <a:xfrm>
            <a:off x="575556" y="1272993"/>
            <a:ext cx="7992888" cy="4831515"/>
          </a:xfrm>
          <a:prstGeom prst="rect">
            <a:avLst/>
          </a:prstGeom>
        </p:spPr>
        <p:txBody>
          <a:bodyPr wrap="square">
            <a:spAutoFit/>
          </a:bodyPr>
          <a:lstStyle/>
          <a:p>
            <a:pPr marL="0" marR="0" lvl="0" indent="0" algn="just" defTabSz="914400" rtl="0" eaLnBrk="0" fontAlgn="base" latinLnBrk="0" hangingPunct="0">
              <a:lnSpc>
                <a:spcPts val="1400"/>
              </a:lnSpc>
              <a:spcBef>
                <a:spcPts val="1200"/>
              </a:spcBef>
              <a:spcAft>
                <a:spcPts val="0"/>
              </a:spcAft>
              <a:buClrTx/>
              <a:buSzTx/>
              <a:buFontTx/>
              <a:buNone/>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Die biomechanische Beurteilung der Wirbelsäule macht es möglich:</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Objektivieren Sie das Vorhandensein einer Veränderung durch Vergleich mit normalisierten Datenbanken der gesunden Bevölkerung.</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Planen Sie eine Behandlung auf der Grundlage des objektivierten Zustands und beurteilen Sie deren Nutzen.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Überwachen Sie den Fortschritt des Patienten.</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Stellen Sie die Normalisierung oder Stabilisierung des pathologischen Prozesses fest. </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Beurteilen Sie die aus einer Verletzung resultierenden Funktionseinschränkungen (Unterstützung bei der Beurteilung von Folgeschäden).</a:t>
            </a:r>
          </a:p>
          <a:p>
            <a:pPr marL="342900" marR="0" lvl="0" indent="-342900" algn="just" defTabSz="914400" rtl="0" eaLnBrk="0" fontAlgn="base" latinLnBrk="0" hangingPunct="0">
              <a:lnSpc>
                <a:spcPct val="150000"/>
              </a:lnSpc>
              <a:spcBef>
                <a:spcPct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Helfen Sie, simulierendes Verhalten zu erkennen.</a:t>
            </a:r>
          </a:p>
        </p:txBody>
      </p:sp>
    </p:spTree>
    <p:extLst>
      <p:ext uri="{BB962C8B-B14F-4D97-AF65-F5344CB8AC3E}">
        <p14:creationId xmlns:p14="http://schemas.microsoft.com/office/powerpoint/2010/main" val="2352240954"/>
      </p:ext>
    </p:extLst>
  </p:cSld>
  <p:clrMapOvr>
    <a:masterClrMapping/>
  </p:clrMapOvr>
  <p:transition advClick="0"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467544" y="1795507"/>
            <a:ext cx="8208912" cy="3266985"/>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Sie erfordern erhebliche technologische Ressourcen sowie geschultes Personal und zeitlichen Einsatz.</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Ein strenges Protokoll muss eingehalten werden, um die Zuverlässigkeit und Reproduzierbarkeit des Tests zu erhalten und dann mit Datenbanken zu vergleichen.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Es gibt verschiedene Arten von Tests, die unterschiedliche Informationen liefern.</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Ein biomechanischer Bewertungstest ist kein diagnostischer Test.</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Wichtige Ideen</a:t>
            </a:r>
          </a:p>
        </p:txBody>
      </p:sp>
    </p:spTree>
    <p:extLst>
      <p:ext uri="{BB962C8B-B14F-4D97-AF65-F5344CB8AC3E}">
        <p14:creationId xmlns:p14="http://schemas.microsoft.com/office/powerpoint/2010/main" val="2538221278"/>
      </p:ext>
    </p:extLst>
  </p:cSld>
  <p:clrMapOvr>
    <a:masterClrMapping/>
  </p:clrMapOvr>
  <p:transition advClick="0"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73AEBAB-30A6-419D-ADDA-7EFC2C305513}"/>
              </a:ext>
            </a:extLst>
          </p:cNvPr>
          <p:cNvSpPr/>
          <p:nvPr/>
        </p:nvSpPr>
        <p:spPr>
          <a:xfrm>
            <a:off x="611560" y="1700808"/>
            <a:ext cx="8208912" cy="3728649"/>
          </a:xfrm>
          <a:prstGeom prst="rect">
            <a:avLst/>
          </a:prstGeom>
        </p:spPr>
        <p:txBody>
          <a:bodyPr wrap="square">
            <a:spAutoFit/>
          </a:bodyPr>
          <a:lstStyle/>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Ein biomechanischer Bewertungstest vervollständigt die Informationen über den Funktionsstatus einer Verletzung.</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Sie ist kein Ersatz für die klinische Untersuchung.</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Sie liefert objektive Informationen bei Patienten mit subjektiven Schmerzsymptomen. </a:t>
            </a:r>
          </a:p>
          <a:p>
            <a:pPr marL="285750" lvl="0" indent="-285750" algn="just">
              <a:lnSpc>
                <a:spcPct val="150000"/>
              </a:lnSpc>
              <a:spcBef>
                <a:spcPts val="1200"/>
              </a:spcBef>
              <a:spcAft>
                <a:spcPts val="0"/>
              </a:spcAft>
              <a:buFont typeface="Arial" panose="020B0604020202020204" pitchFamily="34" charset="0"/>
              <a:buChar char="•"/>
            </a:pPr>
            <a:r>
              <a:rPr lang="en-GB" sz="2000" b="0" dirty="0">
                <a:solidFill>
                  <a:schemeClr val="accent2">
                    <a:lumMod val="75000"/>
                  </a:schemeClr>
                </a:solidFill>
                <a:ea typeface="Calibri" panose="020F0502020204030204" pitchFamily="34" charset="0"/>
              </a:rPr>
              <a:t>Sie ermöglicht es, den Fortschritt des Patienten zu überwachen und zu bestimmen, wann die Behandlung beendet werden soll.</a:t>
            </a:r>
          </a:p>
        </p:txBody>
      </p:sp>
      <p:sp>
        <p:nvSpPr>
          <p:cNvPr id="4" name="CuadroTexto 3">
            <a:extLst>
              <a:ext uri="{FF2B5EF4-FFF2-40B4-BE49-F238E27FC236}">
                <a16:creationId xmlns:a16="http://schemas.microsoft.com/office/drawing/2014/main" id="{CE8A3A09-45B1-4854-84D2-EE33B7EFE03A}"/>
              </a:ext>
            </a:extLst>
          </p:cNvPr>
          <p:cNvSpPr txBox="1"/>
          <p:nvPr/>
        </p:nvSpPr>
        <p:spPr>
          <a:xfrm>
            <a:off x="2555776" y="980728"/>
            <a:ext cx="4032448"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Wichtige Ideen</a:t>
            </a:r>
          </a:p>
        </p:txBody>
      </p:sp>
    </p:spTree>
    <p:extLst>
      <p:ext uri="{BB962C8B-B14F-4D97-AF65-F5344CB8AC3E}">
        <p14:creationId xmlns:p14="http://schemas.microsoft.com/office/powerpoint/2010/main" val="3490808319"/>
      </p:ext>
    </p:extLst>
  </p:cSld>
  <p:clrMapOvr>
    <a:masterClrMapping/>
  </p:clrMapOvr>
  <p:transition advClick="0"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5913B68-BC88-4B72-AA8A-8B1F4D585946}"/>
              </a:ext>
            </a:extLst>
          </p:cNvPr>
          <p:cNvSpPr txBox="1"/>
          <p:nvPr/>
        </p:nvSpPr>
        <p:spPr>
          <a:xfrm>
            <a:off x="2051720" y="4509120"/>
            <a:ext cx="4572000" cy="907300"/>
          </a:xfrm>
          <a:prstGeom prst="rect">
            <a:avLst/>
          </a:prstGeom>
          <a:noFill/>
        </p:spPr>
        <p:txBody>
          <a:bodyPr wrap="square">
            <a:spAutoFit/>
          </a:bodyPr>
          <a:lstStyle/>
          <a:p>
            <a:pPr marL="548640" marR="255905" algn="ctr">
              <a:lnSpc>
                <a:spcPct val="107000"/>
              </a:lnSpc>
              <a:spcBef>
                <a:spcPts val="1000"/>
              </a:spcBef>
              <a:spcAft>
                <a:spcPts val="800"/>
              </a:spcAft>
            </a:pP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Unterstützung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Europäischen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Erstellung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dieser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Veröffentlichung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stellt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Billigung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des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Inhalts</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welcher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nur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Ansichten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Verfasser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wiedergibt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und die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Kommission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kann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nichtfür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eine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etwaige</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Verwendung</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der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darin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enthaltenen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Informationen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haftbar</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gemacht</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 </a:t>
            </a:r>
            <a:r>
              <a:rPr lang="en-GB" sz="1000" b="0" i="0" dirty="0" err="1">
                <a:solidFill>
                  <a:srgbClr val="404040"/>
                </a:solidFill>
                <a:effectLst/>
                <a:latin typeface="Arial" panose="020B0604020202020204" pitchFamily="34" charset="0"/>
                <a:ea typeface="Calibri" panose="020F0502020204030204" pitchFamily="34" charset="0"/>
                <a:cs typeface="Times New Roman" panose="02020603050405020304" pitchFamily="18" charset="0"/>
              </a:rPr>
              <a:t>werden</a:t>
            </a:r>
            <a:r>
              <a:rPr lang="en-GB" sz="1000" b="0" i="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a:t>
            </a:r>
            <a:endParaRPr lang="pl-PL" sz="10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05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7D1B3D3-71D3-4962-8240-08C352B7CFA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1" name="Rectangle 2">
            <a:extLst>
              <a:ext uri="{FF2B5EF4-FFF2-40B4-BE49-F238E27FC236}">
                <a16:creationId xmlns:a16="http://schemas.microsoft.com/office/drawing/2014/main" id="{5ED94CB1-EE5B-4BBF-B739-F9CBAC6A12F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2" name="Rectangle 2">
            <a:extLst>
              <a:ext uri="{FF2B5EF4-FFF2-40B4-BE49-F238E27FC236}">
                <a16:creationId xmlns:a16="http://schemas.microsoft.com/office/drawing/2014/main" id="{7421CA43-92A0-4ADA-A01D-159FD0F6EEF7}"/>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3" name="Rectangle 2">
            <a:extLst>
              <a:ext uri="{FF2B5EF4-FFF2-40B4-BE49-F238E27FC236}">
                <a16:creationId xmlns:a16="http://schemas.microsoft.com/office/drawing/2014/main" id="{CEC601AE-A53C-46DB-B2C5-78E9BA33857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2294" name="Rectangle 4">
            <a:extLst>
              <a:ext uri="{FF2B5EF4-FFF2-40B4-BE49-F238E27FC236}">
                <a16:creationId xmlns:a16="http://schemas.microsoft.com/office/drawing/2014/main" id="{5141D939-8CFE-4468-AE0D-2008D56367B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908720"/>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ZIELE</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504031" y="2132856"/>
            <a:ext cx="8135937" cy="3031599"/>
          </a:xfrm>
          <a:prstGeom prst="rect">
            <a:avLst/>
          </a:prstGeom>
        </p:spPr>
        <p:txBody>
          <a:bodyPr wrap="square">
            <a:spAutoFit/>
          </a:bodyPr>
          <a:lstStyle/>
          <a:p>
            <a:pPr marL="342900" lvl="0" indent="-342900">
              <a:buFont typeface="Arial" panose="020B0604020202020204" pitchFamily="34" charset="0"/>
              <a:buChar char="•"/>
            </a:pPr>
            <a:r>
              <a:rPr lang="en-US" sz="2000" b="0" dirty="0">
                <a:solidFill>
                  <a:schemeClr val="accent2">
                    <a:lumMod val="75000"/>
                  </a:schemeClr>
                </a:solidFill>
              </a:rPr>
              <a:t>Aufzeigen verschiedener Anwendungen biomechanischer Bewertungsmethoden im klinischen Bereich der Beurteilung von Wirbelsäulenpathologien.</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Durch wissenschaftliche Studien </a:t>
            </a:r>
            <a:r>
              <a:rPr lang="en-US" sz="2000" b="0" dirty="0" err="1">
                <a:solidFill>
                  <a:schemeClr val="accent2">
                    <a:lumMod val="75000"/>
                  </a:schemeClr>
                </a:solidFill>
              </a:rPr>
              <a:t>die </a:t>
            </a:r>
            <a:r>
              <a:rPr lang="en-US" sz="2000" b="0" dirty="0">
                <a:solidFill>
                  <a:schemeClr val="accent2">
                    <a:lumMod val="75000"/>
                  </a:schemeClr>
                </a:solidFill>
              </a:rPr>
              <a:t>Nützlichkeit der biomechanischen Beurteilung der Wirbelsäule </a:t>
            </a:r>
            <a:r>
              <a:rPr lang="en-US" sz="2000" b="0" dirty="0" err="1">
                <a:solidFill>
                  <a:schemeClr val="accent2">
                    <a:lumMod val="75000"/>
                  </a:schemeClr>
                </a:solidFill>
              </a:rPr>
              <a:t>zu analysieren</a:t>
            </a:r>
            <a:r>
              <a:rPr lang="en-US" sz="2000" b="0" dirty="0">
                <a:solidFill>
                  <a:schemeClr val="accent2">
                    <a:lumMod val="75000"/>
                  </a:schemeClr>
                </a:solidFill>
              </a:rPr>
              <a:t>.</a:t>
            </a:r>
            <a:endParaRPr lang="es-ES" sz="2000" b="0" dirty="0">
              <a:solidFill>
                <a:schemeClr val="accent2">
                  <a:lumMod val="75000"/>
                </a:schemeClr>
              </a:solidFill>
            </a:endParaRPr>
          </a:p>
          <a:p>
            <a:r>
              <a:rPr lang="es-ES" sz="2000" b="0" dirty="0">
                <a:solidFill>
                  <a:schemeClr val="accent2">
                    <a:lumMod val="75000"/>
                  </a:schemeClr>
                </a:solidFill>
              </a:rPr>
              <a:t> </a:t>
            </a:r>
          </a:p>
          <a:p>
            <a:pPr marL="342900" lvl="0" indent="-342900">
              <a:buFont typeface="Arial" panose="020B0604020202020204" pitchFamily="34" charset="0"/>
              <a:buChar char="•"/>
            </a:pPr>
            <a:r>
              <a:rPr lang="en-US" sz="2000" b="0" dirty="0">
                <a:solidFill>
                  <a:schemeClr val="accent2">
                    <a:lumMod val="75000"/>
                  </a:schemeClr>
                </a:solidFill>
              </a:rPr>
              <a:t>Hervorhebung einiger interessanter Aspekte auf dem weiten Gebiet der Beurteilung mit Hilfe von biomechanischen Analysetests. </a:t>
            </a:r>
          </a:p>
          <a:p>
            <a:pPr>
              <a:defRPr/>
            </a:pPr>
            <a:endParaRPr lang="es-ES" sz="1100" b="0" dirty="0">
              <a:solidFill>
                <a:schemeClr val="tx1"/>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8A6124-C902-459F-AFC9-A9C982DA37E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39" name="Rectangle 2">
            <a:extLst>
              <a:ext uri="{FF2B5EF4-FFF2-40B4-BE49-F238E27FC236}">
                <a16:creationId xmlns:a16="http://schemas.microsoft.com/office/drawing/2014/main" id="{C01E3795-8F4A-4D9D-9380-41CDB7DA7524}"/>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0" name="Rectangle 2">
            <a:extLst>
              <a:ext uri="{FF2B5EF4-FFF2-40B4-BE49-F238E27FC236}">
                <a16:creationId xmlns:a16="http://schemas.microsoft.com/office/drawing/2014/main" id="{71AEA63C-A1C4-4DFC-8D49-CD67EC15133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1" name="Rectangle 2">
            <a:extLst>
              <a:ext uri="{FF2B5EF4-FFF2-40B4-BE49-F238E27FC236}">
                <a16:creationId xmlns:a16="http://schemas.microsoft.com/office/drawing/2014/main" id="{C3C997D9-CE1B-4A2F-B4BC-5B09C8B60A30}"/>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4342" name="Rectangle 4">
            <a:extLst>
              <a:ext uri="{FF2B5EF4-FFF2-40B4-BE49-F238E27FC236}">
                <a16:creationId xmlns:a16="http://schemas.microsoft.com/office/drawing/2014/main" id="{91109F23-79C3-437D-99B6-4B4EC633521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000" b="1">
                <a:solidFill>
                  <a:schemeClr val="bg1"/>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000" b="1">
                <a:solidFill>
                  <a:schemeClr val="bg1"/>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000" b="1">
                <a:solidFill>
                  <a:schemeClr val="bg1"/>
                </a:solidFill>
                <a:latin typeface="Arial" panose="020B0604020202020204" pitchFamily="34" charset="0"/>
                <a:cs typeface="Arial" panose="020B0604020202020204" pitchFamily="34" charset="0"/>
                <a:sym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altLang="pl-PL"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Prostokąt 1">
            <a:extLst>
              <a:ext uri="{FF2B5EF4-FFF2-40B4-BE49-F238E27FC236}">
                <a16:creationId xmlns:a16="http://schemas.microsoft.com/office/drawing/2014/main" id="{28B9937F-6FB0-4170-A270-96E0A5C60740}"/>
              </a:ext>
            </a:extLst>
          </p:cNvPr>
          <p:cNvSpPr/>
          <p:nvPr/>
        </p:nvSpPr>
        <p:spPr>
          <a:xfrm>
            <a:off x="323528" y="836712"/>
            <a:ext cx="8135938" cy="430887"/>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200" b="1"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rPr>
              <a:t>INHALT</a:t>
            </a:r>
            <a:endParaRPr kumimoji="0" lang="en-US" sz="22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4" name="Prostokąt 3">
            <a:extLst>
              <a:ext uri="{FF2B5EF4-FFF2-40B4-BE49-F238E27FC236}">
                <a16:creationId xmlns:a16="http://schemas.microsoft.com/office/drawing/2014/main" id="{6F1E17A5-99A2-450F-AC97-BC84B3D4606F}"/>
              </a:ext>
            </a:extLst>
          </p:cNvPr>
          <p:cNvSpPr/>
          <p:nvPr/>
        </p:nvSpPr>
        <p:spPr>
          <a:xfrm>
            <a:off x="994169" y="2104310"/>
            <a:ext cx="7488832" cy="3477875"/>
          </a:xfrm>
          <a:prstGeom prst="rect">
            <a:avLst/>
          </a:prstGeom>
        </p:spPr>
        <p:txBody>
          <a:bodyPr wrap="square">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Klinische Anwendungen von biomechanischen Tests. Allgemeine Informationen.</a:t>
            </a:r>
            <a:endParaRPr kumimoji="0" lang="en-GB" sz="2000" b="0" i="0" u="none" strike="noStrike" kern="1200" cap="none" spc="0" normalizeH="0" baseline="0" noProof="0" dirty="0">
              <a:ln>
                <a:noFill/>
              </a:ln>
              <a:solidFill>
                <a:schemeClr val="accent2">
                  <a:lumMod val="75000"/>
                </a:schemeClr>
              </a:solidFill>
              <a:effectLst/>
              <a:highlight>
                <a:srgbClr val="FFFF00"/>
              </a:highligh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Nützlichkeit der funktionellen biomechanischen Beurteilung der Wirbelsäule.</a:t>
            </a:r>
          </a:p>
          <a:p>
            <a:pPr marR="0" lvl="0" algn="l" defTabSz="914400" rtl="0" eaLnBrk="0" fontAlgn="base" latinLnBrk="0" hangingPunct="0">
              <a:lnSpc>
                <a:spcPct val="100000"/>
              </a:lnSpc>
              <a:spcBef>
                <a:spcPct val="0"/>
              </a:spcBef>
              <a:spcAft>
                <a:spcPct val="0"/>
              </a:spcAft>
              <a:buClrTx/>
              <a:buSzTx/>
              <a:tabLst/>
              <a:defRPr/>
            </a:pPr>
            <a:endParaRPr lang="en-GB" sz="2000" b="0" dirty="0">
              <a:solidFill>
                <a:schemeClr val="accent2">
                  <a:lumMod val="75000"/>
                </a:schemeClr>
              </a:solidFill>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2000" b="0" dirty="0">
                <a:solidFill>
                  <a:schemeClr val="accent2">
                    <a:lumMod val="75000"/>
                  </a:schemeClr>
                </a:solidFill>
              </a:rPr>
              <a:t>Beispiel für einen klinischen Fall. Fortschrittsüberwachung.</a:t>
            </a:r>
          </a:p>
          <a:p>
            <a:pPr lvl="1">
              <a:defRPr/>
            </a:pPr>
            <a:endPar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342900" indent="-342900">
              <a:buFont typeface="Arial" panose="020B0604020202020204" pitchFamily="34" charset="0"/>
              <a:buChar char="•"/>
              <a:defRPr/>
            </a:pPr>
            <a:r>
              <a:rPr lang="en-GB" sz="2000" b="0" dirty="0">
                <a:solidFill>
                  <a:schemeClr val="accent2">
                    <a:lumMod val="75000"/>
                  </a:schemeClr>
                </a:solidFill>
              </a:rPr>
              <a:t>Wichtige Ideen.</a:t>
            </a:r>
          </a:p>
          <a:p>
            <a:pPr marL="342900" indent="-342900">
              <a:buFont typeface="Arial" panose="020B0604020202020204" pitchFamily="34" charset="0"/>
              <a:buChar char="•"/>
              <a:defRPr/>
            </a:pPr>
            <a:endParaRPr kumimoji="0" lang="es-ES"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l-PL" sz="2000" b="0" i="0" u="none" strike="noStrike" kern="1200" cap="none" spc="0" normalizeH="0" baseline="0" noProof="0" dirty="0">
              <a:ln>
                <a:noFill/>
              </a:ln>
              <a:solidFill>
                <a:srgbClr val="333399">
                  <a:lumMod val="75000"/>
                </a:srgb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482562181"/>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395536" y="1412776"/>
            <a:ext cx="7992888" cy="4401205"/>
          </a:xfrm>
          <a:prstGeom prst="rect">
            <a:avLst/>
          </a:prstGeom>
          <a:noFill/>
        </p:spPr>
        <p:txBody>
          <a:bodyPr wrap="square" rtlCol="0">
            <a:spAutoFit/>
          </a:bodyPr>
          <a:lstStyle/>
          <a:p>
            <a:pPr algn="just"/>
            <a:r>
              <a:rPr lang="en-GB" sz="2000" b="0" dirty="0">
                <a:solidFill>
                  <a:schemeClr val="accent2">
                    <a:lumMod val="75000"/>
                  </a:schemeClr>
                </a:solidFill>
              </a:rPr>
              <a:t>Die funktionelle Beurteilung ist die Methode, die verwendet wird, um die Einschränkungen einer Person bei der Ausführung verschiedener Aufgaben zu messen.</a:t>
            </a:r>
          </a:p>
          <a:p>
            <a:pPr algn="just"/>
            <a:endParaRPr lang="en-GB" sz="2000" b="0" dirty="0">
              <a:solidFill>
                <a:schemeClr val="accent2">
                  <a:lumMod val="75000"/>
                </a:schemeClr>
              </a:solidFill>
            </a:endParaRPr>
          </a:p>
          <a:p>
            <a:pPr algn="just"/>
            <a:r>
              <a:rPr lang="en-GB" sz="2000" b="0" dirty="0">
                <a:solidFill>
                  <a:schemeClr val="accent2">
                    <a:lumMod val="75000"/>
                  </a:schemeClr>
                </a:solidFill>
              </a:rPr>
              <a:t>Die funktionelle Beurteilung ergänzt die Diagnose von Pathologien, die sich auf die Bewegung auswirken, im Rahmen des klinischen Beurteilungsprozesses durch den Einsatz instrumenteller Techniken: </a:t>
            </a:r>
          </a:p>
          <a:p>
            <a:pPr algn="just"/>
            <a:r>
              <a:rPr lang="en-GB" sz="2000" b="0" dirty="0">
                <a:solidFill>
                  <a:schemeClr val="accent2">
                    <a:lumMod val="75000"/>
                  </a:schemeClr>
                </a:solidFill>
              </a:rPr>
              <a:t>	Anamnese</a:t>
            </a:r>
          </a:p>
          <a:p>
            <a:pPr algn="just"/>
            <a:r>
              <a:rPr lang="en-GB" sz="2000" b="0" dirty="0">
                <a:solidFill>
                  <a:schemeClr val="accent2">
                    <a:lumMod val="75000"/>
                  </a:schemeClr>
                </a:solidFill>
              </a:rPr>
              <a:t>	Körperliche Untersuchung</a:t>
            </a:r>
          </a:p>
          <a:p>
            <a:pPr algn="just"/>
            <a:r>
              <a:rPr lang="en-GB" sz="2000" b="0" dirty="0">
                <a:solidFill>
                  <a:schemeClr val="accent2">
                    <a:lumMod val="75000"/>
                  </a:schemeClr>
                </a:solidFill>
              </a:rPr>
              <a:t>	Diagnostische Tests</a:t>
            </a:r>
          </a:p>
          <a:p>
            <a:pPr algn="just"/>
            <a:r>
              <a:rPr lang="en-GB" sz="2000" b="0" dirty="0">
                <a:solidFill>
                  <a:schemeClr val="accent2">
                    <a:lumMod val="75000"/>
                  </a:schemeClr>
                </a:solidFill>
              </a:rPr>
              <a:t>	Biomechanische Bewertungstests</a:t>
            </a:r>
          </a:p>
          <a:p>
            <a:pPr algn="just"/>
            <a:r>
              <a:rPr lang="en-GB" sz="2000" b="0" dirty="0">
                <a:solidFill>
                  <a:schemeClr val="accent2">
                    <a:lumMod val="75000"/>
                  </a:schemeClr>
                </a:solidFill>
              </a:rPr>
              <a:t>Ein biomechanischer Test ist ein Test, der mechanische oder physiologische Aspekte im Zusammenhang mit der menschlichen Motorik bewertet, wie z. B. Muskelkraft, Bewegung, Koordination, Gleichgewicht und dynamische Muskelaktivierungsmuster.</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algn="ctr"/>
            <a:r>
              <a:rPr lang="es-ES" sz="2200" dirty="0" err="1">
                <a:solidFill>
                  <a:srgbClr val="333399">
                    <a:lumMod val="75000"/>
                  </a:srgbClr>
                </a:solidFill>
              </a:rPr>
              <a:t>Erinnern Sie sich an</a:t>
            </a:r>
            <a:endParaRPr lang="es-ES" sz="2200" dirty="0">
              <a:solidFill>
                <a:srgbClr val="333399">
                  <a:lumMod val="75000"/>
                </a:srgbClr>
              </a:solidFill>
            </a:endParaRPr>
          </a:p>
        </p:txBody>
      </p:sp>
    </p:spTree>
    <p:extLst>
      <p:ext uri="{BB962C8B-B14F-4D97-AF65-F5344CB8AC3E}">
        <p14:creationId xmlns:p14="http://schemas.microsoft.com/office/powerpoint/2010/main" val="2206881822"/>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467544" y="1844824"/>
            <a:ext cx="8676456" cy="34778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Die biomechanischen Tests, die zur Beurteilung der Wirbelsäule verwendet werden, sind:</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Kinematische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Tests: Sie analysieren die Eigenschaften der Bewegung</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Kinetische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Tests: Sie untersuchen die Kräfte, die Bewegung erzeugen</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Dynamometrie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Sie untersucht Kräfte</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sz="2000" b="0" dirty="0">
              <a:solidFill>
                <a:schemeClr val="accent2">
                  <a:lumMod val="75000"/>
                </a:schemeClr>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0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Oberflächen-Elektromyographie</a:t>
            </a: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rPr>
              <a:t>: Sie untersucht die Muster der Muskelaktivität</a:t>
            </a:r>
          </a:p>
        </p:txBody>
      </p:sp>
      <p:sp>
        <p:nvSpPr>
          <p:cNvPr id="3" name="CuadroTexto 2">
            <a:extLst>
              <a:ext uri="{FF2B5EF4-FFF2-40B4-BE49-F238E27FC236}">
                <a16:creationId xmlns:a16="http://schemas.microsoft.com/office/drawing/2014/main" id="{6D83A0DC-B1C4-440C-897D-6715151AEC22}"/>
              </a:ext>
            </a:extLst>
          </p:cNvPr>
          <p:cNvSpPr txBox="1"/>
          <p:nvPr/>
        </p:nvSpPr>
        <p:spPr>
          <a:xfrm>
            <a:off x="2771800" y="1052736"/>
            <a:ext cx="3240360"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err="1">
                <a:solidFill>
                  <a:srgbClr val="333399">
                    <a:lumMod val="75000"/>
                  </a:srgbClr>
                </a:solidFill>
              </a:rPr>
              <a:t>Erinnern Sie sich an</a:t>
            </a:r>
            <a:endParaRPr lang="es-ES" sz="2200" dirty="0">
              <a:solidFill>
                <a:srgbClr val="333399">
                  <a:lumMod val="75000"/>
                </a:srgbClr>
              </a:solidFill>
            </a:endParaRPr>
          </a:p>
        </p:txBody>
      </p:sp>
    </p:spTree>
    <p:extLst>
      <p:ext uri="{BB962C8B-B14F-4D97-AF65-F5344CB8AC3E}">
        <p14:creationId xmlns:p14="http://schemas.microsoft.com/office/powerpoint/2010/main" val="534177134"/>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9D8146-BEB0-4FA8-BA47-D745E60E2994}"/>
              </a:ext>
            </a:extLst>
          </p:cNvPr>
          <p:cNvSpPr txBox="1"/>
          <p:nvPr/>
        </p:nvSpPr>
        <p:spPr>
          <a:xfrm>
            <a:off x="1115616" y="1732456"/>
            <a:ext cx="7632848" cy="1015663"/>
          </a:xfrm>
          <a:prstGeom prst="rect">
            <a:avLst/>
          </a:prstGeom>
          <a:noFill/>
        </p:spPr>
        <p:txBody>
          <a:bodyPr wrap="square" rtlCol="0">
            <a:spAutoFit/>
          </a:bodyPr>
          <a:lstStyle/>
          <a:p>
            <a:r>
              <a:rPr lang="en-US" sz="2000" b="0" dirty="0">
                <a:solidFill>
                  <a:schemeClr val="accent2">
                    <a:lumMod val="75000"/>
                  </a:schemeClr>
                </a:solidFill>
              </a:rPr>
              <a:t>In welchen Situationen ist es sinnvoll, eine Funktionsstörung mit biomechanischen Instrumentaltechniken bei einer Person mit Wirbelsäulenpathologie zu beurteilen?</a:t>
            </a:r>
            <a:endParaRPr lang="es-ES" sz="2000" b="0" dirty="0">
              <a:solidFill>
                <a:schemeClr val="accent2">
                  <a:lumMod val="75000"/>
                </a:schemeClr>
              </a:solidFill>
            </a:endParaRPr>
          </a:p>
        </p:txBody>
      </p:sp>
      <p:sp>
        <p:nvSpPr>
          <p:cNvPr id="4" name="CuadroTexto 3">
            <a:extLst>
              <a:ext uri="{FF2B5EF4-FFF2-40B4-BE49-F238E27FC236}">
                <a16:creationId xmlns:a16="http://schemas.microsoft.com/office/drawing/2014/main" id="{34B8F554-B80C-43FA-8E35-ADCBD8A0DEB0}"/>
              </a:ext>
            </a:extLst>
          </p:cNvPr>
          <p:cNvSpPr txBox="1"/>
          <p:nvPr/>
        </p:nvSpPr>
        <p:spPr>
          <a:xfrm>
            <a:off x="2627784" y="1052155"/>
            <a:ext cx="3888432" cy="43088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s-ES" sz="2200" dirty="0">
                <a:solidFill>
                  <a:srgbClr val="333399">
                    <a:lumMod val="75000"/>
                  </a:srgbClr>
                </a:solidFill>
              </a:rPr>
              <a:t>AKTIVITÄT - DISKUSSION</a:t>
            </a:r>
          </a:p>
        </p:txBody>
      </p:sp>
      <p:pic>
        <p:nvPicPr>
          <p:cNvPr id="6" name="Imagen 5">
            <a:extLst>
              <a:ext uri="{FF2B5EF4-FFF2-40B4-BE49-F238E27FC236}">
                <a16:creationId xmlns:a16="http://schemas.microsoft.com/office/drawing/2014/main" id="{A8AD952C-3067-4FB9-A3FD-30C7D7939B0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03848" y="3068960"/>
            <a:ext cx="2471936" cy="2471936"/>
          </a:xfrm>
          <a:prstGeom prst="rect">
            <a:avLst/>
          </a:prstGeom>
        </p:spPr>
      </p:pic>
    </p:spTree>
    <p:extLst>
      <p:ext uri="{BB962C8B-B14F-4D97-AF65-F5344CB8AC3E}">
        <p14:creationId xmlns:p14="http://schemas.microsoft.com/office/powerpoint/2010/main" val="1162418296"/>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69B4C7-166C-42ED-AAF0-CE4C839597D4}"/>
              </a:ext>
            </a:extLst>
          </p:cNvPr>
          <p:cNvSpPr txBox="1"/>
          <p:nvPr/>
        </p:nvSpPr>
        <p:spPr>
          <a:xfrm>
            <a:off x="287524" y="1340768"/>
            <a:ext cx="8568952" cy="48884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800" b="0" dirty="0">
                <a:solidFill>
                  <a:schemeClr val="accent2">
                    <a:lumMod val="75000"/>
                  </a:schemeClr>
                </a:solidFill>
              </a:rPr>
              <a:t>Sie sind nützlich, weil sie objektive Daten über die Bewegung in Bezug auf die Pathologie der untersuchten Person liefern.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sz="1800" b="0" dirty="0">
                <a:solidFill>
                  <a:schemeClr val="accent2">
                    <a:lumMod val="75000"/>
                  </a:schemeClr>
                </a:solidFill>
              </a:rPr>
              <a:t>Diese objektiven Informationen helfen bei der Entscheidungsfindung bezüglich:</a:t>
            </a:r>
            <a:endParaRPr kumimoji="0" lang="en-GB" sz="18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Modifikationen der Behandlung.</a:t>
            </a:r>
            <a:endParaRPr kumimoji="0" lang="en-GB" sz="18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Beendigung einer Behandlung aufgrund von Besserung oder Heilung.</a:t>
            </a: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Sie ermöglichen es uns, den Fortschritt des Patienten zu überwachen.</a:t>
            </a: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Sie unterstützen das Ende des klinischen Prozesses und damit die Rückkehr des Patienten zu seinen täglichen Aktivitäten.</a:t>
            </a: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Sie ermöglichen es, Folgeerscheinungen nach einer Verletzung zu beurteilen.</a:t>
            </a:r>
          </a:p>
          <a:p>
            <a:pPr marL="742950" lvl="1" indent="-285750">
              <a:lnSpc>
                <a:spcPct val="150000"/>
              </a:lnSpc>
              <a:buFont typeface="Arial" panose="020B0604020202020204" pitchFamily="34" charset="0"/>
              <a:buChar char="•"/>
              <a:defRPr/>
            </a:pPr>
            <a:r>
              <a:rPr lang="en-GB" sz="1800" b="0" dirty="0">
                <a:solidFill>
                  <a:schemeClr val="accent2">
                    <a:lumMod val="75000"/>
                  </a:schemeClr>
                </a:solidFill>
              </a:rPr>
              <a:t>Sie helfen, Entscheidungen über die Rückkehr der Person an den Arbeitsplatz zu treffen.</a:t>
            </a:r>
            <a:endParaRPr kumimoji="0" lang="en-GB" sz="1800" b="0" i="0" u="none" strike="noStrike" kern="1200" cap="none" spc="0" normalizeH="0" baseline="0" noProof="0" dirty="0">
              <a:ln>
                <a:noFill/>
              </a:ln>
              <a:solidFill>
                <a:schemeClr val="accent2">
                  <a:lumMod val="75000"/>
                </a:schemeClr>
              </a:solidFill>
              <a:effectLst/>
              <a:uLnTx/>
              <a:uFillTx/>
              <a:sym typeface="Arial" panose="020B0604020202020204" pitchFamily="34" charset="0"/>
            </a:endParaRPr>
          </a:p>
        </p:txBody>
      </p:sp>
      <p:sp>
        <p:nvSpPr>
          <p:cNvPr id="3" name="CuadroTexto 2">
            <a:extLst>
              <a:ext uri="{FF2B5EF4-FFF2-40B4-BE49-F238E27FC236}">
                <a16:creationId xmlns:a16="http://schemas.microsoft.com/office/drawing/2014/main" id="{6D83A0DC-B1C4-440C-897D-6715151AEC22}"/>
              </a:ext>
            </a:extLst>
          </p:cNvPr>
          <p:cNvSpPr txBox="1"/>
          <p:nvPr/>
        </p:nvSpPr>
        <p:spPr>
          <a:xfrm>
            <a:off x="503548" y="692696"/>
            <a:ext cx="8136904" cy="769441"/>
          </a:xfrm>
          <a:prstGeom prst="rect">
            <a:avLst/>
          </a:prstGeom>
          <a:noFill/>
        </p:spPr>
        <p:txBody>
          <a:bodyPr wrap="square" rtlCol="0">
            <a:spAutoFit/>
          </a:bodyPr>
          <a:lstStyle/>
          <a:p>
            <a:pPr algn="ctr">
              <a:defRPr/>
            </a:pPr>
            <a:r>
              <a:rPr lang="en-GB" sz="2200" dirty="0">
                <a:solidFill>
                  <a:srgbClr val="333399">
                    <a:lumMod val="75000"/>
                  </a:srgbClr>
                </a:solidFill>
              </a:rPr>
              <a:t>Warum sind diese Tests in der klinischen Umgebung nützlich? Wann werden sie empfohlen?</a:t>
            </a:r>
          </a:p>
        </p:txBody>
      </p:sp>
    </p:spTree>
    <p:extLst>
      <p:ext uri="{BB962C8B-B14F-4D97-AF65-F5344CB8AC3E}">
        <p14:creationId xmlns:p14="http://schemas.microsoft.com/office/powerpoint/2010/main" val="4222285436"/>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28E32C-5DAE-40CC-A503-49C52D4223F8}"/>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Klinischer Fall 1. Verlaufsüberwachung</a:t>
            </a:r>
          </a:p>
        </p:txBody>
      </p:sp>
      <p:sp>
        <p:nvSpPr>
          <p:cNvPr id="4" name="Rectángulo 3">
            <a:extLst>
              <a:ext uri="{FF2B5EF4-FFF2-40B4-BE49-F238E27FC236}">
                <a16:creationId xmlns:a16="http://schemas.microsoft.com/office/drawing/2014/main" id="{4FDA7C0F-8F1D-48FB-8E36-A4B5569D62BD}"/>
              </a:ext>
            </a:extLst>
          </p:cNvPr>
          <p:cNvSpPr/>
          <p:nvPr/>
        </p:nvSpPr>
        <p:spPr>
          <a:xfrm>
            <a:off x="519534" y="1772816"/>
            <a:ext cx="8208912" cy="3054682"/>
          </a:xfrm>
          <a:prstGeom prst="rect">
            <a:avLst/>
          </a:prstGeom>
        </p:spPr>
        <p:txBody>
          <a:bodyPr wrap="square">
            <a:spAutoFit/>
          </a:bodyPr>
          <a:lstStyle/>
          <a:p>
            <a:pPr algn="just">
              <a:spcBef>
                <a:spcPts val="300"/>
              </a:spcBef>
              <a:spcAft>
                <a:spcPts val="0"/>
              </a:spcAft>
              <a:buClr>
                <a:srgbClr val="64A0C8"/>
              </a:buClr>
            </a:pPr>
            <a:r>
              <a:rPr lang="en-GB" sz="2000" b="0" dirty="0">
                <a:solidFill>
                  <a:schemeClr val="accent2">
                    <a:lumMod val="75000"/>
                  </a:schemeClr>
                </a:solidFill>
              </a:rPr>
              <a:t>26-jährige verletzte Frau, die am 1. Juni 2013 einen Verkehrsunfall erlitt. Sie war mit einem Motorrad unterwegs, das mit einem Auto zusammenstieß.</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Zehn Tage später ging sie zum ersten Mal in eine Rehabilitationsklinik.</a:t>
            </a:r>
          </a:p>
          <a:p>
            <a:pPr algn="just">
              <a:spcBef>
                <a:spcPts val="300"/>
              </a:spcBef>
              <a:spcAft>
                <a:spcPts val="0"/>
              </a:spcAft>
              <a:buClr>
                <a:srgbClr val="64A0C8"/>
              </a:buClr>
            </a:pPr>
            <a:endParaRPr lang="en-GB" sz="2000" b="0" dirty="0">
              <a:solidFill>
                <a:schemeClr val="accent2">
                  <a:lumMod val="75000"/>
                </a:schemeClr>
              </a:solidFill>
            </a:endParaRPr>
          </a:p>
          <a:p>
            <a:pPr algn="just">
              <a:spcBef>
                <a:spcPts val="300"/>
              </a:spcBef>
              <a:spcAft>
                <a:spcPts val="0"/>
              </a:spcAft>
              <a:buClr>
                <a:srgbClr val="64A0C8"/>
              </a:buClr>
            </a:pPr>
            <a:r>
              <a:rPr lang="en-GB" sz="2000" b="0" dirty="0">
                <a:solidFill>
                  <a:schemeClr val="accent2">
                    <a:lumMod val="75000"/>
                  </a:schemeClr>
                </a:solidFill>
              </a:rPr>
              <a:t>Sie führte 5 Rehabilitationssitzungen der Halswirbelsäule durch. In der ersten und der letzten Sitzung wurde ein Funktionstest zur biomechanischen Beurteilung durchgeführt.</a:t>
            </a:r>
          </a:p>
          <a:p>
            <a:pPr algn="just">
              <a:spcBef>
                <a:spcPts val="300"/>
              </a:spcBef>
              <a:spcAft>
                <a:spcPts val="0"/>
              </a:spcAft>
              <a:buClr>
                <a:srgbClr val="64A0C8"/>
              </a:buClr>
            </a:pPr>
            <a:r>
              <a:rPr lang="en-GB" sz="2000" b="0" dirty="0">
                <a:solidFill>
                  <a:schemeClr val="accent2">
                    <a:lumMod val="75000"/>
                  </a:schemeClr>
                </a:solidFill>
              </a:rPr>
              <a:t>Das Endergebnis dieser Kontrollbewertungen war wie folgt:</a:t>
            </a:r>
          </a:p>
        </p:txBody>
      </p:sp>
    </p:spTree>
    <p:extLst>
      <p:ext uri="{BB962C8B-B14F-4D97-AF65-F5344CB8AC3E}">
        <p14:creationId xmlns:p14="http://schemas.microsoft.com/office/powerpoint/2010/main" val="2706103224"/>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8F39C61-E7B2-4BE2-A6C8-1E811499F7FB}"/>
              </a:ext>
            </a:extLst>
          </p:cNvPr>
          <p:cNvSpPr txBox="1"/>
          <p:nvPr/>
        </p:nvSpPr>
        <p:spPr>
          <a:xfrm>
            <a:off x="503548" y="908720"/>
            <a:ext cx="8136904" cy="430887"/>
          </a:xfrm>
          <a:prstGeom prst="rect">
            <a:avLst/>
          </a:prstGeom>
          <a:noFill/>
        </p:spPr>
        <p:txBody>
          <a:bodyPr wrap="square" rtlCol="0">
            <a:spAutoFit/>
          </a:bodyPr>
          <a:lstStyle/>
          <a:p>
            <a:pPr algn="ctr">
              <a:defRPr/>
            </a:pPr>
            <a:r>
              <a:rPr lang="en-GB" sz="2200" dirty="0">
                <a:solidFill>
                  <a:srgbClr val="333399">
                    <a:lumMod val="75000"/>
                  </a:srgbClr>
                </a:solidFill>
              </a:rPr>
              <a:t>Klinischer Fall 1. Verlaufsüberwachung</a:t>
            </a:r>
          </a:p>
        </p:txBody>
      </p:sp>
      <p:pic>
        <p:nvPicPr>
          <p:cNvPr id="3" name="Imagen 2">
            <a:extLst>
              <a:ext uri="{FF2B5EF4-FFF2-40B4-BE49-F238E27FC236}">
                <a16:creationId xmlns:a16="http://schemas.microsoft.com/office/drawing/2014/main" id="{A63DD689-5914-4180-B462-7E31BD574670}"/>
              </a:ext>
            </a:extLst>
          </p:cNvPr>
          <p:cNvPicPr/>
          <p:nvPr/>
        </p:nvPicPr>
        <p:blipFill>
          <a:blip r:embed="rId3" cstate="print"/>
          <a:srcRect r="20748"/>
          <a:stretch>
            <a:fillRect/>
          </a:stretch>
        </p:blipFill>
        <p:spPr bwMode="auto">
          <a:xfrm>
            <a:off x="2432455" y="1995086"/>
            <a:ext cx="4438650" cy="2867025"/>
          </a:xfrm>
          <a:prstGeom prst="rect">
            <a:avLst/>
          </a:prstGeom>
          <a:noFill/>
          <a:ln w="9525">
            <a:noFill/>
            <a:miter lim="800000"/>
            <a:headEnd/>
            <a:tailEnd/>
          </a:ln>
        </p:spPr>
      </p:pic>
      <p:sp>
        <p:nvSpPr>
          <p:cNvPr id="4" name="Rectángulo 3">
            <a:extLst>
              <a:ext uri="{FF2B5EF4-FFF2-40B4-BE49-F238E27FC236}">
                <a16:creationId xmlns:a16="http://schemas.microsoft.com/office/drawing/2014/main" id="{3EB1FA33-1B34-4FEC-AFC1-775B1E31854A}"/>
              </a:ext>
            </a:extLst>
          </p:cNvPr>
          <p:cNvSpPr/>
          <p:nvPr/>
        </p:nvSpPr>
        <p:spPr>
          <a:xfrm>
            <a:off x="583328" y="4756939"/>
            <a:ext cx="8136904"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Werte unter 90% gelten im Normalitätsindex als funktionell verändert (rosa schattierter Streifen).</a:t>
            </a:r>
            <a:endParaRPr lang="es-ES" sz="2000" b="0" dirty="0">
              <a:solidFill>
                <a:schemeClr val="accent2">
                  <a:lumMod val="75000"/>
                </a:schemeClr>
              </a:solidFill>
            </a:endParaRPr>
          </a:p>
        </p:txBody>
      </p:sp>
      <p:sp>
        <p:nvSpPr>
          <p:cNvPr id="5" name="Rectángulo 4">
            <a:extLst>
              <a:ext uri="{FF2B5EF4-FFF2-40B4-BE49-F238E27FC236}">
                <a16:creationId xmlns:a16="http://schemas.microsoft.com/office/drawing/2014/main" id="{3F8533C6-1164-4120-AFE1-F2CA99814BEB}"/>
              </a:ext>
            </a:extLst>
          </p:cNvPr>
          <p:cNvSpPr/>
          <p:nvPr/>
        </p:nvSpPr>
        <p:spPr>
          <a:xfrm>
            <a:off x="583329" y="5445224"/>
            <a:ext cx="8244917" cy="707886"/>
          </a:xfrm>
          <a:prstGeom prst="rect">
            <a:avLst/>
          </a:prstGeom>
        </p:spPr>
        <p:txBody>
          <a:bodyPr wrap="square">
            <a:spAutoFit/>
          </a:bodyPr>
          <a:lstStyle/>
          <a:p>
            <a:r>
              <a:rPr lang="en-GB" sz="2000" dirty="0">
                <a:solidFill>
                  <a:schemeClr val="accent2">
                    <a:lumMod val="75000"/>
                  </a:schemeClr>
                </a:solidFill>
                <a:ea typeface="Calibri" panose="020F0502020204030204" pitchFamily="34" charset="0"/>
              </a:rPr>
              <a:t>Fazit</a:t>
            </a:r>
            <a:r>
              <a:rPr lang="en-GB" sz="2000" b="0" dirty="0">
                <a:solidFill>
                  <a:schemeClr val="accent2">
                    <a:lumMod val="75000"/>
                  </a:schemeClr>
                </a:solidFill>
                <a:ea typeface="Calibri" panose="020F0502020204030204" pitchFamily="34" charset="0"/>
              </a:rPr>
              <a:t>: Die Verlaufskontrolle zeigt, dass die Funktion von Beginn der Rehabilitation an normal und stabil war. </a:t>
            </a:r>
          </a:p>
        </p:txBody>
      </p:sp>
      <p:sp>
        <p:nvSpPr>
          <p:cNvPr id="7" name="Rectángulo 6">
            <a:extLst>
              <a:ext uri="{FF2B5EF4-FFF2-40B4-BE49-F238E27FC236}">
                <a16:creationId xmlns:a16="http://schemas.microsoft.com/office/drawing/2014/main" id="{48898B45-ACD7-4B3A-86B0-D7AA53BA91A1}"/>
              </a:ext>
            </a:extLst>
          </p:cNvPr>
          <p:cNvSpPr/>
          <p:nvPr/>
        </p:nvSpPr>
        <p:spPr>
          <a:xfrm>
            <a:off x="296902" y="1484784"/>
            <a:ext cx="8343550" cy="707886"/>
          </a:xfrm>
          <a:prstGeom prst="rect">
            <a:avLst/>
          </a:prstGeom>
        </p:spPr>
        <p:txBody>
          <a:bodyPr wrap="square">
            <a:spAutoFit/>
          </a:bodyPr>
          <a:lstStyle/>
          <a:p>
            <a:r>
              <a:rPr lang="en-US" sz="2000" b="0" dirty="0">
                <a:solidFill>
                  <a:schemeClr val="accent2">
                    <a:lumMod val="75000"/>
                  </a:schemeClr>
                </a:solidFill>
                <a:ea typeface="Calibri" panose="020F0502020204030204" pitchFamily="34" charset="0"/>
              </a:rPr>
              <a:t>Das Endergebnis dieser Bewertungen zur Überwachung der zervikalen Funktion war wie folgt:</a:t>
            </a:r>
            <a:endParaRPr lang="es-ES" sz="2000" b="0" dirty="0">
              <a:solidFill>
                <a:schemeClr val="accent2">
                  <a:lumMod val="75000"/>
                </a:schemeClr>
              </a:solidFill>
            </a:endParaRPr>
          </a:p>
        </p:txBody>
      </p:sp>
    </p:spTree>
    <p:extLst>
      <p:ext uri="{BB962C8B-B14F-4D97-AF65-F5344CB8AC3E}">
        <p14:creationId xmlns:p14="http://schemas.microsoft.com/office/powerpoint/2010/main" val="3837467497"/>
      </p:ext>
    </p:extLst>
  </p:cSld>
  <p:clrMapOvr>
    <a:masterClrMapping/>
  </p:clrMapOvr>
  <p:transition advClick="0" advTm="3000"/>
</p:sld>
</file>

<file path=ppt/theme/theme1.xml><?xml version="1.0" encoding="utf-8"?>
<a:theme xmlns:a="http://schemas.openxmlformats.org/drawingml/2006/main" name="Pantallazo inicio">
  <a:themeElements>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ojekt niestandardow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1_Projekt niestandardow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ojekt niestandardow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ojekt niestandardow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ojekt niestandardow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ojekt niestandardow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ojekt niestandardow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ojekt niestandardow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ojekt niestandardow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ojekt niestandardow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ojekt niestandardow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ojekt niestandardow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ojekt niestandardow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tallazo 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WOIZ - prezentacja &quot;wykładowa&quot;">
  <a:themeElements>
    <a:clrScheme name="">
      <a:dk1>
        <a:srgbClr val="000000"/>
      </a:dk1>
      <a:lt1>
        <a:srgbClr val="FFFFFF"/>
      </a:lt1>
      <a:dk2>
        <a:srgbClr val="000000"/>
      </a:dk2>
      <a:lt2>
        <a:srgbClr val="808080"/>
      </a:lt2>
      <a:accent1>
        <a:srgbClr val="140041"/>
      </a:accent1>
      <a:accent2>
        <a:srgbClr val="333399"/>
      </a:accent2>
      <a:accent3>
        <a:srgbClr val="FFFFFF"/>
      </a:accent3>
      <a:accent4>
        <a:srgbClr val="000000"/>
      </a:accent4>
      <a:accent5>
        <a:srgbClr val="AAAAB0"/>
      </a:accent5>
      <a:accent6>
        <a:srgbClr val="2D2D8A"/>
      </a:accent6>
      <a:hlink>
        <a:srgbClr val="009999"/>
      </a:hlink>
      <a:folHlink>
        <a:srgbClr val="99CC00"/>
      </a:folHlink>
    </a:clrScheme>
    <a:fontScheme name="WOIZ - prezentacja &quot;wykładowa&quot;">
      <a:majorFont>
        <a:latin typeface="Arial Bold"/>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50751" tIns="50751" rIns="50751" bIns="50751" numCol="1" anchor="ctr" anchorCtr="0" compatLnSpc="1">
        <a:prstTxWarp prst="textNoShape">
          <a:avLst/>
        </a:prstTxWarp>
      </a:bodyPr>
      <a:lstStyle>
        <a:defPPr marL="588963" marR="0" indent="-401638" algn="r" defTabSz="642938" rtl="0" eaLnBrk="1" fontAlgn="base" latinLnBrk="0" hangingPunct="1">
          <a:lnSpc>
            <a:spcPct val="90000"/>
          </a:lnSpc>
          <a:spcBef>
            <a:spcPts val="1675"/>
          </a:spcBef>
          <a:spcAft>
            <a:spcPct val="0"/>
          </a:spcAft>
          <a:buClrTx/>
          <a:buSzPct val="171000"/>
          <a:buFont typeface="Arial" charset="0"/>
          <a:buNone/>
          <a:tabLst/>
          <a:defRPr kumimoji="0" lang="en-US" sz="1000" b="1" i="0" u="none" strike="noStrike" cap="none" normalizeH="0" baseline="0" smtClean="0">
            <a:ln>
              <a:noFill/>
            </a:ln>
            <a:solidFill>
              <a:schemeClr val="bg1"/>
            </a:solidFill>
            <a:effectLst/>
            <a:latin typeface="Arial" charset="0"/>
            <a:sym typeface="Arial" charset="0"/>
          </a:defRPr>
        </a:defPPr>
      </a:lstStyle>
    </a:lnDef>
  </a:objectDefaults>
  <a:extraClrSchemeLst>
    <a:extraClrScheme>
      <a:clrScheme name="WOIZ - prezentacja &quot;wykładowa&qu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Szablon_prezentacji_wer_2A_(z_1_logo)_v2</Template>
  <TotalTime>0</TotalTime>
  <Pages>0</Pages>
  <Words>1832</Words>
  <Characters>0</Characters>
  <Application>Microsoft Office PowerPoint</Application>
  <PresentationFormat>Pokaz na ekranie (4:3)</PresentationFormat>
  <Lines>0</Lines>
  <Paragraphs>168</Paragraphs>
  <Slides>18</Slides>
  <Notes>14</Notes>
  <HiddenSlides>0</HiddenSlides>
  <MMClips>0</MMClips>
  <ScaleCrop>false</ScaleCrop>
  <HeadingPairs>
    <vt:vector size="6" baseType="variant">
      <vt:variant>
        <vt:lpstr>Używane czcionki</vt:lpstr>
      </vt:variant>
      <vt:variant>
        <vt:i4>9</vt:i4>
      </vt:variant>
      <vt:variant>
        <vt:lpstr>Motyw</vt:lpstr>
      </vt:variant>
      <vt:variant>
        <vt:i4>4</vt:i4>
      </vt:variant>
      <vt:variant>
        <vt:lpstr>Tytuły slajdów</vt:lpstr>
      </vt:variant>
      <vt:variant>
        <vt:i4>18</vt:i4>
      </vt:variant>
    </vt:vector>
  </HeadingPairs>
  <TitlesOfParts>
    <vt:vector size="31" baseType="lpstr">
      <vt:lpstr>Arial</vt:lpstr>
      <vt:lpstr>Arial Bold</vt:lpstr>
      <vt:lpstr>Bradley Hand ITC</vt:lpstr>
      <vt:lpstr>Calibri</vt:lpstr>
      <vt:lpstr>Gill Sans</vt:lpstr>
      <vt:lpstr>Symbol</vt:lpstr>
      <vt:lpstr>Times New Roman</vt:lpstr>
      <vt:lpstr>Verdana</vt:lpstr>
      <vt:lpstr>Wingdings</vt:lpstr>
      <vt:lpstr>Pantallazo inicio</vt:lpstr>
      <vt:lpstr>Pantallazo cierre</vt:lpstr>
      <vt:lpstr>1_WOIZ - prezentacja "wykładowa"</vt:lpstr>
      <vt:lpstr>2_WOIZ - prezentacja "wykładowa"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PKO BP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PKO BP SA</dc:creator>
  <cp:lastModifiedBy>Patrycja Kabiesz</cp:lastModifiedBy>
  <cp:revision>1104</cp:revision>
  <cp:lastPrinted>2020-02-17T10:09:46Z</cp:lastPrinted>
  <dcterms:created xsi:type="dcterms:W3CDTF">2010-06-23T19:02:16Z</dcterms:created>
  <dcterms:modified xsi:type="dcterms:W3CDTF">2021-07-04T10:23:32Z</dcterms:modified>
</cp:coreProperties>
</file>