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88" r:id="rId2"/>
    <p:sldMasterId id="2147483675" r:id="rId3"/>
    <p:sldMasterId id="2147483697" r:id="rId4"/>
  </p:sldMasterIdLst>
  <p:notesMasterIdLst>
    <p:notesMasterId r:id="rId23"/>
  </p:notesMasterIdLst>
  <p:handoutMasterIdLst>
    <p:handoutMasterId r:id="rId24"/>
  </p:handoutMasterIdLst>
  <p:sldIdLst>
    <p:sldId id="627" r:id="rId5"/>
    <p:sldId id="671" r:id="rId6"/>
    <p:sldId id="642" r:id="rId7"/>
    <p:sldId id="700" r:id="rId8"/>
    <p:sldId id="702" r:id="rId9"/>
    <p:sldId id="699" r:id="rId10"/>
    <p:sldId id="703" r:id="rId11"/>
    <p:sldId id="713" r:id="rId12"/>
    <p:sldId id="714" r:id="rId13"/>
    <p:sldId id="707" r:id="rId14"/>
    <p:sldId id="710" r:id="rId15"/>
    <p:sldId id="708" r:id="rId16"/>
    <p:sldId id="705" r:id="rId17"/>
    <p:sldId id="711" r:id="rId18"/>
    <p:sldId id="712" r:id="rId19"/>
    <p:sldId id="706" r:id="rId20"/>
    <p:sldId id="715" r:id="rId21"/>
    <p:sldId id="626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 Herrero Ligero" initials="CH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73"/>
    <a:srgbClr val="0404E6"/>
    <a:srgbClr val="F26200"/>
    <a:srgbClr val="FF6600"/>
    <a:srgbClr val="D16D09"/>
    <a:srgbClr val="D15509"/>
    <a:srgbClr val="FF3300"/>
    <a:srgbClr val="222061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70242-61AE-4574-B1A8-5495CB5343E1}" v="22" dt="2021-05-13T19:48:35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65099" autoAdjust="0"/>
  </p:normalViewPr>
  <p:slideViewPr>
    <p:cSldViewPr>
      <p:cViewPr varScale="1">
        <p:scale>
          <a:sx n="50" d="100"/>
          <a:sy n="50" d="100"/>
        </p:scale>
        <p:origin x="1992" y="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Mleczko" userId="11e8cbb2-8932-4b91-ab7e-d00926a2789d" providerId="ADAL" clId="{6CB70242-61AE-4574-B1A8-5495CB5343E1}"/>
    <pc:docChg chg="undo custSel modSld sldOrd">
      <pc:chgData name="Katarzyna Mleczko" userId="11e8cbb2-8932-4b91-ab7e-d00926a2789d" providerId="ADAL" clId="{6CB70242-61AE-4574-B1A8-5495CB5343E1}" dt="2021-05-13T19:57:21.677" v="524"/>
      <pc:docMkLst>
        <pc:docMk/>
      </pc:docMkLst>
      <pc:sldChg chg="addSp delSp modSp mod">
        <pc:chgData name="Katarzyna Mleczko" userId="11e8cbb2-8932-4b91-ab7e-d00926a2789d" providerId="ADAL" clId="{6CB70242-61AE-4574-B1A8-5495CB5343E1}" dt="2021-05-13T14:48:33.342" v="33" actId="478"/>
        <pc:sldMkLst>
          <pc:docMk/>
          <pc:sldMk cId="3470262893" sldId="627"/>
        </pc:sldMkLst>
        <pc:spChg chg="add mod">
          <ac:chgData name="Katarzyna Mleczko" userId="11e8cbb2-8932-4b91-ab7e-d00926a2789d" providerId="ADAL" clId="{6CB70242-61AE-4574-B1A8-5495CB5343E1}" dt="2021-05-13T14:48:26.886" v="32" actId="1037"/>
          <ac:spMkLst>
            <pc:docMk/>
            <pc:sldMk cId="3470262893" sldId="627"/>
            <ac:spMk id="2" creationId="{DA77DB43-5C25-43C3-9307-22439913CC50}"/>
          </ac:spMkLst>
        </pc:spChg>
        <pc:spChg chg="del mod">
          <ac:chgData name="Katarzyna Mleczko" userId="11e8cbb2-8932-4b91-ab7e-d00926a2789d" providerId="ADAL" clId="{6CB70242-61AE-4574-B1A8-5495CB5343E1}" dt="2021-05-13T14:48:33.342" v="33" actId="478"/>
          <ac:spMkLst>
            <pc:docMk/>
            <pc:sldMk cId="3470262893" sldId="627"/>
            <ac:spMk id="3" creationId="{C1AE9CA9-0967-4022-809E-3EFAC109DA22}"/>
          </ac:spMkLst>
        </pc:spChg>
        <pc:spChg chg="add mod">
          <ac:chgData name="Katarzyna Mleczko" userId="11e8cbb2-8932-4b91-ab7e-d00926a2789d" providerId="ADAL" clId="{6CB70242-61AE-4574-B1A8-5495CB5343E1}" dt="2021-05-13T14:47:48.264" v="7" actId="20577"/>
          <ac:spMkLst>
            <pc:docMk/>
            <pc:sldMk cId="3470262893" sldId="627"/>
            <ac:spMk id="4" creationId="{C022C477-DD80-4FAB-BE1F-D87F69A44B84}"/>
          </ac:spMkLst>
        </pc:spChg>
        <pc:spChg chg="add mod">
          <ac:chgData name="Katarzyna Mleczko" userId="11e8cbb2-8932-4b91-ab7e-d00926a2789d" providerId="ADAL" clId="{6CB70242-61AE-4574-B1A8-5495CB5343E1}" dt="2021-05-13T14:46:41.677" v="1"/>
          <ac:spMkLst>
            <pc:docMk/>
            <pc:sldMk cId="3470262893" sldId="627"/>
            <ac:spMk id="5" creationId="{3F5374A3-5E31-4EBD-B761-8EE5C058A6C5}"/>
          </ac:spMkLst>
        </pc:spChg>
        <pc:spChg chg="add mod">
          <ac:chgData name="Katarzyna Mleczko" userId="11e8cbb2-8932-4b91-ab7e-d00926a2789d" providerId="ADAL" clId="{6CB70242-61AE-4574-B1A8-5495CB5343E1}" dt="2021-05-13T14:46:41.677" v="1"/>
          <ac:spMkLst>
            <pc:docMk/>
            <pc:sldMk cId="3470262893" sldId="627"/>
            <ac:spMk id="6" creationId="{2DA5D7D5-F6A1-4B3A-805A-3DAAC2AEDAD8}"/>
          </ac:spMkLst>
        </pc:spChg>
        <pc:spChg chg="add mod">
          <ac:chgData name="Katarzyna Mleczko" userId="11e8cbb2-8932-4b91-ab7e-d00926a2789d" providerId="ADAL" clId="{6CB70242-61AE-4574-B1A8-5495CB5343E1}" dt="2021-05-13T14:46:41.677" v="1"/>
          <ac:spMkLst>
            <pc:docMk/>
            <pc:sldMk cId="3470262893" sldId="627"/>
            <ac:spMk id="7" creationId="{393A49D8-3537-40C4-A0D7-45AFBC605AF2}"/>
          </ac:spMkLst>
        </pc:spChg>
        <pc:spChg chg="add del mod">
          <ac:chgData name="Katarzyna Mleczko" userId="11e8cbb2-8932-4b91-ab7e-d00926a2789d" providerId="ADAL" clId="{6CB70242-61AE-4574-B1A8-5495CB5343E1}" dt="2021-05-13T14:47:31.290" v="5" actId="478"/>
          <ac:spMkLst>
            <pc:docMk/>
            <pc:sldMk cId="3470262893" sldId="627"/>
            <ac:spMk id="8" creationId="{CC0B6222-938A-4126-8CF1-6CE26E3FE0EC}"/>
          </ac:spMkLst>
        </pc:spChg>
        <pc:spChg chg="add mod">
          <ac:chgData name="Katarzyna Mleczko" userId="11e8cbb2-8932-4b91-ab7e-d00926a2789d" providerId="ADAL" clId="{6CB70242-61AE-4574-B1A8-5495CB5343E1}" dt="2021-05-13T14:46:41.677" v="1"/>
          <ac:spMkLst>
            <pc:docMk/>
            <pc:sldMk cId="3470262893" sldId="627"/>
            <ac:spMk id="9" creationId="{C2DC2BE1-6E22-4E8C-B909-0EE79BA7971C}"/>
          </ac:spMkLst>
        </pc:spChg>
        <pc:spChg chg="add mod">
          <ac:chgData name="Katarzyna Mleczko" userId="11e8cbb2-8932-4b91-ab7e-d00926a2789d" providerId="ADAL" clId="{6CB70242-61AE-4574-B1A8-5495CB5343E1}" dt="2021-05-13T14:46:41.677" v="1"/>
          <ac:spMkLst>
            <pc:docMk/>
            <pc:sldMk cId="3470262893" sldId="627"/>
            <ac:spMk id="10" creationId="{E5BAC490-D027-4BDA-9BF0-77007E1CDEED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29:48.081" v="70" actId="20577"/>
        <pc:sldMkLst>
          <pc:docMk/>
          <pc:sldMk cId="1482562181" sldId="642"/>
        </pc:sldMkLst>
        <pc:spChg chg="mod">
          <ac:chgData name="Katarzyna Mleczko" userId="11e8cbb2-8932-4b91-ab7e-d00926a2789d" providerId="ADAL" clId="{6CB70242-61AE-4574-B1A8-5495CB5343E1}" dt="2021-05-13T19:29:48.081" v="70" actId="20577"/>
          <ac:spMkLst>
            <pc:docMk/>
            <pc:sldMk cId="1482562181" sldId="642"/>
            <ac:spMk id="2" creationId="{28B9937F-6FB0-4170-A270-96E0A5C60740}"/>
          </ac:spMkLst>
        </pc:spChg>
        <pc:spChg chg="mod">
          <ac:chgData name="Katarzyna Mleczko" userId="11e8cbb2-8932-4b91-ab7e-d00926a2789d" providerId="ADAL" clId="{6CB70242-61AE-4574-B1A8-5495CB5343E1}" dt="2021-05-13T14:51:33.245" v="56" actId="5793"/>
          <ac:spMkLst>
            <pc:docMk/>
            <pc:sldMk cId="1482562181" sldId="642"/>
            <ac:spMk id="4" creationId="{6F1E17A5-99A2-450F-AC97-BC84B3D4606F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4:50:28.348" v="44"/>
        <pc:sldMkLst>
          <pc:docMk/>
          <pc:sldMk cId="0" sldId="671"/>
        </pc:sldMkLst>
        <pc:spChg chg="mod">
          <ac:chgData name="Katarzyna Mleczko" userId="11e8cbb2-8932-4b91-ab7e-d00926a2789d" providerId="ADAL" clId="{6CB70242-61AE-4574-B1A8-5495CB5343E1}" dt="2021-05-13T14:48:40.817" v="37" actId="20577"/>
          <ac:spMkLst>
            <pc:docMk/>
            <pc:sldMk cId="0" sldId="671"/>
            <ac:spMk id="2" creationId="{28B9937F-6FB0-4170-A270-96E0A5C60740}"/>
          </ac:spMkLst>
        </pc:spChg>
        <pc:spChg chg="mod">
          <ac:chgData name="Katarzyna Mleczko" userId="11e8cbb2-8932-4b91-ab7e-d00926a2789d" providerId="ADAL" clId="{6CB70242-61AE-4574-B1A8-5495CB5343E1}" dt="2021-05-13T14:49:49.960" v="43" actId="5793"/>
          <ac:spMkLst>
            <pc:docMk/>
            <pc:sldMk cId="0" sldId="671"/>
            <ac:spMk id="4" creationId="{6F1E17A5-99A2-450F-AC97-BC84B3D4606F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34:44.438" v="166"/>
        <pc:sldMkLst>
          <pc:docMk/>
          <pc:sldMk cId="1162418296" sldId="699"/>
        </pc:sldMkLst>
        <pc:spChg chg="mod">
          <ac:chgData name="Katarzyna Mleczko" userId="11e8cbb2-8932-4b91-ab7e-d00926a2789d" providerId="ADAL" clId="{6CB70242-61AE-4574-B1A8-5495CB5343E1}" dt="2021-05-13T19:34:21.035" v="165" actId="1076"/>
          <ac:spMkLst>
            <pc:docMk/>
            <pc:sldMk cId="1162418296" sldId="699"/>
            <ac:spMk id="2" creationId="{179D8146-BEB0-4FA8-BA47-D745E60E2994}"/>
          </ac:spMkLst>
        </pc:spChg>
        <pc:spChg chg="mod">
          <ac:chgData name="Katarzyna Mleczko" userId="11e8cbb2-8932-4b91-ab7e-d00926a2789d" providerId="ADAL" clId="{6CB70242-61AE-4574-B1A8-5495CB5343E1}" dt="2021-05-13T19:33:49.540" v="161" actId="20577"/>
          <ac:spMkLst>
            <pc:docMk/>
            <pc:sldMk cId="1162418296" sldId="699"/>
            <ac:spMk id="4" creationId="{34B8F554-B80C-43FA-8E35-ADCBD8A0DEB0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32:26.187" v="120"/>
        <pc:sldMkLst>
          <pc:docMk/>
          <pc:sldMk cId="2206881822" sldId="700"/>
        </pc:sldMkLst>
        <pc:spChg chg="mod">
          <ac:chgData name="Katarzyna Mleczko" userId="11e8cbb2-8932-4b91-ab7e-d00926a2789d" providerId="ADAL" clId="{6CB70242-61AE-4574-B1A8-5495CB5343E1}" dt="2021-05-13T19:31:09.316" v="86"/>
          <ac:spMkLst>
            <pc:docMk/>
            <pc:sldMk cId="2206881822" sldId="700"/>
            <ac:spMk id="2" creationId="{4269B4C7-166C-42ED-AAF0-CE4C839597D4}"/>
          </ac:spMkLst>
        </pc:spChg>
        <pc:spChg chg="mod">
          <ac:chgData name="Katarzyna Mleczko" userId="11e8cbb2-8932-4b91-ab7e-d00926a2789d" providerId="ADAL" clId="{6CB70242-61AE-4574-B1A8-5495CB5343E1}" dt="2021-05-13T19:32:11.949" v="119" actId="20577"/>
          <ac:spMkLst>
            <pc:docMk/>
            <pc:sldMk cId="2206881822" sldId="700"/>
            <ac:spMk id="3" creationId="{6D83A0DC-B1C4-440C-897D-6715151AEC22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33:23.465" v="136" actId="6549"/>
        <pc:sldMkLst>
          <pc:docMk/>
          <pc:sldMk cId="534177134" sldId="702"/>
        </pc:sldMkLst>
        <pc:spChg chg="mod">
          <ac:chgData name="Katarzyna Mleczko" userId="11e8cbb2-8932-4b91-ab7e-d00926a2789d" providerId="ADAL" clId="{6CB70242-61AE-4574-B1A8-5495CB5343E1}" dt="2021-05-13T19:33:01.907" v="134"/>
          <ac:spMkLst>
            <pc:docMk/>
            <pc:sldMk cId="534177134" sldId="702"/>
            <ac:spMk id="2" creationId="{4269B4C7-166C-42ED-AAF0-CE4C839597D4}"/>
          </ac:spMkLst>
        </pc:spChg>
        <pc:spChg chg="mod">
          <ac:chgData name="Katarzyna Mleczko" userId="11e8cbb2-8932-4b91-ab7e-d00926a2789d" providerId="ADAL" clId="{6CB70242-61AE-4574-B1A8-5495CB5343E1}" dt="2021-05-13T19:32:33.878" v="133" actId="20577"/>
          <ac:spMkLst>
            <pc:docMk/>
            <pc:sldMk cId="534177134" sldId="702"/>
            <ac:spMk id="3" creationId="{6D83A0DC-B1C4-440C-897D-6715151AEC22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36:39.052" v="171"/>
        <pc:sldMkLst>
          <pc:docMk/>
          <pc:sldMk cId="4222285436" sldId="703"/>
        </pc:sldMkLst>
        <pc:spChg chg="mod">
          <ac:chgData name="Katarzyna Mleczko" userId="11e8cbb2-8932-4b91-ab7e-d00926a2789d" providerId="ADAL" clId="{6CB70242-61AE-4574-B1A8-5495CB5343E1}" dt="2021-05-13T19:36:00.229" v="170" actId="179"/>
          <ac:spMkLst>
            <pc:docMk/>
            <pc:sldMk cId="4222285436" sldId="703"/>
            <ac:spMk id="2" creationId="{4269B4C7-166C-42ED-AAF0-CE4C839597D4}"/>
          </ac:spMkLst>
        </pc:spChg>
        <pc:spChg chg="mod">
          <ac:chgData name="Katarzyna Mleczko" userId="11e8cbb2-8932-4b91-ab7e-d00926a2789d" providerId="ADAL" clId="{6CB70242-61AE-4574-B1A8-5495CB5343E1}" dt="2021-05-13T19:35:06.356" v="167"/>
          <ac:spMkLst>
            <pc:docMk/>
            <pc:sldMk cId="4222285436" sldId="703"/>
            <ac:spMk id="3" creationId="{6D83A0DC-B1C4-440C-897D-6715151AEC22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51:34.377" v="413" actId="114"/>
        <pc:sldMkLst>
          <pc:docMk/>
          <pc:sldMk cId="1480224157" sldId="705"/>
        </pc:sldMkLst>
        <pc:spChg chg="mod">
          <ac:chgData name="Katarzyna Mleczko" userId="11e8cbb2-8932-4b91-ab7e-d00926a2789d" providerId="ADAL" clId="{6CB70242-61AE-4574-B1A8-5495CB5343E1}" dt="2021-05-13T19:50:57.816" v="411"/>
          <ac:spMkLst>
            <pc:docMk/>
            <pc:sldMk cId="1480224157" sldId="705"/>
            <ac:spMk id="2" creationId="{4269B4C7-166C-42ED-AAF0-CE4C839597D4}"/>
          </ac:spMkLst>
        </pc:spChg>
        <pc:spChg chg="mod">
          <ac:chgData name="Katarzyna Mleczko" userId="11e8cbb2-8932-4b91-ab7e-d00926a2789d" providerId="ADAL" clId="{6CB70242-61AE-4574-B1A8-5495CB5343E1}" dt="2021-05-13T19:50:39.151" v="410" actId="20577"/>
          <ac:spMkLst>
            <pc:docMk/>
            <pc:sldMk cId="1480224157" sldId="705"/>
            <ac:spMk id="4" creationId="{4EB2AF8E-8443-4061-8EA2-2CD4961464B0}"/>
          </ac:spMkLst>
        </pc:spChg>
      </pc:sldChg>
      <pc:sldChg chg="modSp mod">
        <pc:chgData name="Katarzyna Mleczko" userId="11e8cbb2-8932-4b91-ab7e-d00926a2789d" providerId="ADAL" clId="{6CB70242-61AE-4574-B1A8-5495CB5343E1}" dt="2021-05-13T19:56:27.257" v="497"/>
        <pc:sldMkLst>
          <pc:docMk/>
          <pc:sldMk cId="2538221278" sldId="706"/>
        </pc:sldMkLst>
        <pc:spChg chg="mod">
          <ac:chgData name="Katarzyna Mleczko" userId="11e8cbb2-8932-4b91-ab7e-d00926a2789d" providerId="ADAL" clId="{6CB70242-61AE-4574-B1A8-5495CB5343E1}" dt="2021-05-13T19:56:27.257" v="497"/>
          <ac:spMkLst>
            <pc:docMk/>
            <pc:sldMk cId="2538221278" sldId="706"/>
            <ac:spMk id="3" creationId="{773AEBAB-30A6-419D-ADDA-7EFC2C305513}"/>
          </ac:spMkLst>
        </pc:spChg>
        <pc:spChg chg="mod">
          <ac:chgData name="Katarzyna Mleczko" userId="11e8cbb2-8932-4b91-ab7e-d00926a2789d" providerId="ADAL" clId="{6CB70242-61AE-4574-B1A8-5495CB5343E1}" dt="2021-05-13T19:55:56.022" v="496" actId="20577"/>
          <ac:spMkLst>
            <pc:docMk/>
            <pc:sldMk cId="2538221278" sldId="706"/>
            <ac:spMk id="4" creationId="{CE8A3A09-45B1-4854-84D2-EE33B7EFE03A}"/>
          </ac:spMkLst>
        </pc:spChg>
      </pc:sldChg>
      <pc:sldChg chg="addSp delSp modSp mod modNotesTx">
        <pc:chgData name="Katarzyna Mleczko" userId="11e8cbb2-8932-4b91-ab7e-d00926a2789d" providerId="ADAL" clId="{6CB70242-61AE-4574-B1A8-5495CB5343E1}" dt="2021-05-13T19:43:42.310" v="198" actId="20577"/>
        <pc:sldMkLst>
          <pc:docMk/>
          <pc:sldMk cId="2934841865" sldId="707"/>
        </pc:sldMkLst>
        <pc:spChg chg="del">
          <ac:chgData name="Katarzyna Mleczko" userId="11e8cbb2-8932-4b91-ab7e-d00926a2789d" providerId="ADAL" clId="{6CB70242-61AE-4574-B1A8-5495CB5343E1}" dt="2021-05-13T19:42:24.494" v="188" actId="478"/>
          <ac:spMkLst>
            <pc:docMk/>
            <pc:sldMk cId="2934841865" sldId="707"/>
            <ac:spMk id="2" creationId="{8420DB56-10F8-4568-9E21-31563B671D86}"/>
          </ac:spMkLst>
        </pc:spChg>
        <pc:spChg chg="mod">
          <ac:chgData name="Katarzyna Mleczko" userId="11e8cbb2-8932-4b91-ab7e-d00926a2789d" providerId="ADAL" clId="{6CB70242-61AE-4574-B1A8-5495CB5343E1}" dt="2021-05-13T19:43:03.167" v="193" actId="20577"/>
          <ac:spMkLst>
            <pc:docMk/>
            <pc:sldMk cId="2934841865" sldId="707"/>
            <ac:spMk id="3" creationId="{FEFE09B3-12D4-4F50-BC36-44C8264EA989}"/>
          </ac:spMkLst>
        </pc:spChg>
        <pc:spChg chg="add mod">
          <ac:chgData name="Katarzyna Mleczko" userId="11e8cbb2-8932-4b91-ab7e-d00926a2789d" providerId="ADAL" clId="{6CB70242-61AE-4574-B1A8-5495CB5343E1}" dt="2021-05-13T19:42:27.230" v="190" actId="20577"/>
          <ac:spMkLst>
            <pc:docMk/>
            <pc:sldMk cId="2934841865" sldId="707"/>
            <ac:spMk id="4" creationId="{CB730C7A-E6B8-4439-B5F8-730952897EDA}"/>
          </ac:spMkLst>
        </pc:spChg>
      </pc:sldChg>
      <pc:sldChg chg="addSp delSp modSp mod modNotesTx">
        <pc:chgData name="Katarzyna Mleczko" userId="11e8cbb2-8932-4b91-ab7e-d00926a2789d" providerId="ADAL" clId="{6CB70242-61AE-4574-B1A8-5495CB5343E1}" dt="2021-05-13T19:50:08.546" v="368"/>
        <pc:sldMkLst>
          <pc:docMk/>
          <pc:sldMk cId="1820291680" sldId="708"/>
        </pc:sldMkLst>
        <pc:spChg chg="del">
          <ac:chgData name="Katarzyna Mleczko" userId="11e8cbb2-8932-4b91-ab7e-d00926a2789d" providerId="ADAL" clId="{6CB70242-61AE-4574-B1A8-5495CB5343E1}" dt="2021-05-13T19:48:34.737" v="362" actId="478"/>
          <ac:spMkLst>
            <pc:docMk/>
            <pc:sldMk cId="1820291680" sldId="708"/>
            <ac:spMk id="2" creationId="{2F2223F6-C295-48F1-890B-832C5294F2BA}"/>
          </ac:spMkLst>
        </pc:spChg>
        <pc:spChg chg="mod">
          <ac:chgData name="Katarzyna Mleczko" userId="11e8cbb2-8932-4b91-ab7e-d00926a2789d" providerId="ADAL" clId="{6CB70242-61AE-4574-B1A8-5495CB5343E1}" dt="2021-05-13T19:49:18.388" v="365"/>
          <ac:spMkLst>
            <pc:docMk/>
            <pc:sldMk cId="1820291680" sldId="708"/>
            <ac:spMk id="5" creationId="{E5BF4AD5-296C-4CD1-B2D4-5BD70192873A}"/>
          </ac:spMkLst>
        </pc:spChg>
        <pc:spChg chg="mod">
          <ac:chgData name="Katarzyna Mleczko" userId="11e8cbb2-8932-4b91-ab7e-d00926a2789d" providerId="ADAL" clId="{6CB70242-61AE-4574-B1A8-5495CB5343E1}" dt="2021-05-13T19:49:00.471" v="364"/>
          <ac:spMkLst>
            <pc:docMk/>
            <pc:sldMk cId="1820291680" sldId="708"/>
            <ac:spMk id="6" creationId="{FFED19A4-0ECF-4633-9740-3E1C5CF10E9F}"/>
          </ac:spMkLst>
        </pc:spChg>
        <pc:spChg chg="mod">
          <ac:chgData name="Katarzyna Mleczko" userId="11e8cbb2-8932-4b91-ab7e-d00926a2789d" providerId="ADAL" clId="{6CB70242-61AE-4574-B1A8-5495CB5343E1}" dt="2021-05-13T19:49:44.593" v="367" actId="113"/>
          <ac:spMkLst>
            <pc:docMk/>
            <pc:sldMk cId="1820291680" sldId="708"/>
            <ac:spMk id="7" creationId="{F59BC381-8C1F-466C-96D0-AB28FD39BA04}"/>
          </ac:spMkLst>
        </pc:spChg>
        <pc:spChg chg="add mod">
          <ac:chgData name="Katarzyna Mleczko" userId="11e8cbb2-8932-4b91-ab7e-d00926a2789d" providerId="ADAL" clId="{6CB70242-61AE-4574-B1A8-5495CB5343E1}" dt="2021-05-13T19:48:35.172" v="363"/>
          <ac:spMkLst>
            <pc:docMk/>
            <pc:sldMk cId="1820291680" sldId="708"/>
            <ac:spMk id="8" creationId="{795D763B-EFDE-4514-8881-174D327775EE}"/>
          </ac:spMkLst>
        </pc:spChg>
      </pc:sldChg>
      <pc:sldChg chg="modSp mod ord modNotesTx">
        <pc:chgData name="Katarzyna Mleczko" userId="11e8cbb2-8932-4b91-ab7e-d00926a2789d" providerId="ADAL" clId="{6CB70242-61AE-4574-B1A8-5495CB5343E1}" dt="2021-05-13T19:48:23.320" v="361"/>
        <pc:sldMkLst>
          <pc:docMk/>
          <pc:sldMk cId="2983803736" sldId="710"/>
        </pc:sldMkLst>
        <pc:spChg chg="mod">
          <ac:chgData name="Katarzyna Mleczko" userId="11e8cbb2-8932-4b91-ab7e-d00926a2789d" providerId="ADAL" clId="{6CB70242-61AE-4574-B1A8-5495CB5343E1}" dt="2021-05-13T19:45:16.305" v="248"/>
          <ac:spMkLst>
            <pc:docMk/>
            <pc:sldMk cId="2983803736" sldId="710"/>
            <ac:spMk id="4" creationId="{CA014EDB-F717-40D9-8A96-0DE27A55BB9B}"/>
          </ac:spMkLst>
        </pc:spChg>
        <pc:spChg chg="mod">
          <ac:chgData name="Katarzyna Mleczko" userId="11e8cbb2-8932-4b91-ab7e-d00926a2789d" providerId="ADAL" clId="{6CB70242-61AE-4574-B1A8-5495CB5343E1}" dt="2021-05-13T19:44:32.247" v="247" actId="20577"/>
          <ac:spMkLst>
            <pc:docMk/>
            <pc:sldMk cId="2983803736" sldId="710"/>
            <ac:spMk id="7" creationId="{206CDCE0-EF3C-4517-A3D6-D2028A06C43C}"/>
          </ac:spMkLst>
        </pc:spChg>
        <pc:graphicFrameChg chg="modGraphic">
          <ac:chgData name="Katarzyna Mleczko" userId="11e8cbb2-8932-4b91-ab7e-d00926a2789d" providerId="ADAL" clId="{6CB70242-61AE-4574-B1A8-5495CB5343E1}" dt="2021-05-13T19:47:32.757" v="360" actId="14734"/>
          <ac:graphicFrameMkLst>
            <pc:docMk/>
            <pc:sldMk cId="2983803736" sldId="710"/>
            <ac:graphicFrameMk id="2" creationId="{1A033D43-5589-4BA3-A40D-9CD98EA68A40}"/>
          </ac:graphicFrameMkLst>
        </pc:graphicFrameChg>
      </pc:sldChg>
      <pc:sldChg chg="modSp mod modNotesTx">
        <pc:chgData name="Katarzyna Mleczko" userId="11e8cbb2-8932-4b91-ab7e-d00926a2789d" providerId="ADAL" clId="{6CB70242-61AE-4574-B1A8-5495CB5343E1}" dt="2021-05-13T19:53:21.424" v="443"/>
        <pc:sldMkLst>
          <pc:docMk/>
          <pc:sldMk cId="717427668" sldId="711"/>
        </pc:sldMkLst>
        <pc:spChg chg="mod">
          <ac:chgData name="Katarzyna Mleczko" userId="11e8cbb2-8932-4b91-ab7e-d00926a2789d" providerId="ADAL" clId="{6CB70242-61AE-4574-B1A8-5495CB5343E1}" dt="2021-05-13T19:51:51.657" v="441" actId="20577"/>
          <ac:spMkLst>
            <pc:docMk/>
            <pc:sldMk cId="717427668" sldId="711"/>
            <ac:spMk id="2" creationId="{6C5FE661-9C8D-461F-83EF-597110CDC0F2}"/>
          </ac:spMkLst>
        </pc:spChg>
        <pc:spChg chg="mod">
          <ac:chgData name="Katarzyna Mleczko" userId="11e8cbb2-8932-4b91-ab7e-d00926a2789d" providerId="ADAL" clId="{6CB70242-61AE-4574-B1A8-5495CB5343E1}" dt="2021-05-13T19:52:56.506" v="442"/>
          <ac:spMkLst>
            <pc:docMk/>
            <pc:sldMk cId="717427668" sldId="711"/>
            <ac:spMk id="4" creationId="{A3E25786-ED40-415F-B931-190416198AD9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55:46.569" v="474"/>
        <pc:sldMkLst>
          <pc:docMk/>
          <pc:sldMk cId="2352240954" sldId="712"/>
        </pc:sldMkLst>
        <pc:spChg chg="mod">
          <ac:chgData name="Katarzyna Mleczko" userId="11e8cbb2-8932-4b91-ab7e-d00926a2789d" providerId="ADAL" clId="{6CB70242-61AE-4574-B1A8-5495CB5343E1}" dt="2021-05-13T19:53:31.427" v="463" actId="20577"/>
          <ac:spMkLst>
            <pc:docMk/>
            <pc:sldMk cId="2352240954" sldId="712"/>
            <ac:spMk id="3" creationId="{2D40A295-C0B0-457B-B4E5-06FD8A8B4655}"/>
          </ac:spMkLst>
        </pc:spChg>
        <pc:spChg chg="mod">
          <ac:chgData name="Katarzyna Mleczko" userId="11e8cbb2-8932-4b91-ab7e-d00926a2789d" providerId="ADAL" clId="{6CB70242-61AE-4574-B1A8-5495CB5343E1}" dt="2021-05-13T19:55:29.555" v="473" actId="20577"/>
          <ac:spMkLst>
            <pc:docMk/>
            <pc:sldMk cId="2352240954" sldId="712"/>
            <ac:spMk id="5" creationId="{FAC66BE8-997F-431F-B5BD-CFA8D089EE17}"/>
          </ac:spMkLst>
        </pc:spChg>
      </pc:sldChg>
      <pc:sldChg chg="modSp mod modNotesTx">
        <pc:chgData name="Katarzyna Mleczko" userId="11e8cbb2-8932-4b91-ab7e-d00926a2789d" providerId="ADAL" clId="{6CB70242-61AE-4574-B1A8-5495CB5343E1}" dt="2021-05-13T19:39:22.217" v="178" actId="20577"/>
        <pc:sldMkLst>
          <pc:docMk/>
          <pc:sldMk cId="2706103224" sldId="713"/>
        </pc:sldMkLst>
        <pc:spChg chg="mod">
          <ac:chgData name="Katarzyna Mleczko" userId="11e8cbb2-8932-4b91-ab7e-d00926a2789d" providerId="ADAL" clId="{6CB70242-61AE-4574-B1A8-5495CB5343E1}" dt="2021-05-13T19:39:22.217" v="178" actId="20577"/>
          <ac:spMkLst>
            <pc:docMk/>
            <pc:sldMk cId="2706103224" sldId="713"/>
            <ac:spMk id="3" creationId="{E728E32C-5DAE-40CC-A503-49C52D4223F8}"/>
          </ac:spMkLst>
        </pc:spChg>
        <pc:spChg chg="mod">
          <ac:chgData name="Katarzyna Mleczko" userId="11e8cbb2-8932-4b91-ab7e-d00926a2789d" providerId="ADAL" clId="{6CB70242-61AE-4574-B1A8-5495CB5343E1}" dt="2021-05-13T19:38:12.762" v="174" actId="6549"/>
          <ac:spMkLst>
            <pc:docMk/>
            <pc:sldMk cId="2706103224" sldId="713"/>
            <ac:spMk id="4" creationId="{4FDA7C0F-8F1D-48FB-8E36-A4B5569D62BD}"/>
          </ac:spMkLst>
        </pc:spChg>
      </pc:sldChg>
      <pc:sldChg chg="addSp delSp modSp mod modNotesTx">
        <pc:chgData name="Katarzyna Mleczko" userId="11e8cbb2-8932-4b91-ab7e-d00926a2789d" providerId="ADAL" clId="{6CB70242-61AE-4574-B1A8-5495CB5343E1}" dt="2021-05-13T19:42:11.473" v="187"/>
        <pc:sldMkLst>
          <pc:docMk/>
          <pc:sldMk cId="3837467497" sldId="714"/>
        </pc:sldMkLst>
        <pc:spChg chg="del">
          <ac:chgData name="Katarzyna Mleczko" userId="11e8cbb2-8932-4b91-ab7e-d00926a2789d" providerId="ADAL" clId="{6CB70242-61AE-4574-B1A8-5495CB5343E1}" dt="2021-05-13T19:39:28.607" v="179" actId="478"/>
          <ac:spMkLst>
            <pc:docMk/>
            <pc:sldMk cId="3837467497" sldId="714"/>
            <ac:spMk id="2" creationId="{78F39C61-E7B2-4BE2-A6C8-1E811499F7FB}"/>
          </ac:spMkLst>
        </pc:spChg>
        <pc:spChg chg="mod">
          <ac:chgData name="Katarzyna Mleczko" userId="11e8cbb2-8932-4b91-ab7e-d00926a2789d" providerId="ADAL" clId="{6CB70242-61AE-4574-B1A8-5495CB5343E1}" dt="2021-05-13T19:40:54.763" v="184"/>
          <ac:spMkLst>
            <pc:docMk/>
            <pc:sldMk cId="3837467497" sldId="714"/>
            <ac:spMk id="4" creationId="{3EB1FA33-1B34-4FEC-AFC1-775B1E31854A}"/>
          </ac:spMkLst>
        </pc:spChg>
        <pc:spChg chg="mod">
          <ac:chgData name="Katarzyna Mleczko" userId="11e8cbb2-8932-4b91-ab7e-d00926a2789d" providerId="ADAL" clId="{6CB70242-61AE-4574-B1A8-5495CB5343E1}" dt="2021-05-13T19:41:37.320" v="186" actId="113"/>
          <ac:spMkLst>
            <pc:docMk/>
            <pc:sldMk cId="3837467497" sldId="714"/>
            <ac:spMk id="5" creationId="{3F8533C6-1164-4120-AFE1-F2CA99814BEB}"/>
          </ac:spMkLst>
        </pc:spChg>
        <pc:spChg chg="mod">
          <ac:chgData name="Katarzyna Mleczko" userId="11e8cbb2-8932-4b91-ab7e-d00926a2789d" providerId="ADAL" clId="{6CB70242-61AE-4574-B1A8-5495CB5343E1}" dt="2021-05-13T19:40:28.880" v="183" actId="20577"/>
          <ac:spMkLst>
            <pc:docMk/>
            <pc:sldMk cId="3837467497" sldId="714"/>
            <ac:spMk id="7" creationId="{48898B45-ACD7-4B3A-86B0-D7AA53BA91A1}"/>
          </ac:spMkLst>
        </pc:spChg>
        <pc:spChg chg="add mod">
          <ac:chgData name="Katarzyna Mleczko" userId="11e8cbb2-8932-4b91-ab7e-d00926a2789d" providerId="ADAL" clId="{6CB70242-61AE-4574-B1A8-5495CB5343E1}" dt="2021-05-13T19:39:29.705" v="180"/>
          <ac:spMkLst>
            <pc:docMk/>
            <pc:sldMk cId="3837467497" sldId="714"/>
            <ac:spMk id="8" creationId="{ECFE41C9-CA9F-4FBE-9FA9-12EFCA717695}"/>
          </ac:spMkLst>
        </pc:spChg>
      </pc:sldChg>
      <pc:sldChg chg="modSp mod">
        <pc:chgData name="Katarzyna Mleczko" userId="11e8cbb2-8932-4b91-ab7e-d00926a2789d" providerId="ADAL" clId="{6CB70242-61AE-4574-B1A8-5495CB5343E1}" dt="2021-05-13T19:57:21.677" v="524"/>
        <pc:sldMkLst>
          <pc:docMk/>
          <pc:sldMk cId="3490808319" sldId="715"/>
        </pc:sldMkLst>
        <pc:spChg chg="mod">
          <ac:chgData name="Katarzyna Mleczko" userId="11e8cbb2-8932-4b91-ab7e-d00926a2789d" providerId="ADAL" clId="{6CB70242-61AE-4574-B1A8-5495CB5343E1}" dt="2021-05-13T19:57:21.677" v="524"/>
          <ac:spMkLst>
            <pc:docMk/>
            <pc:sldMk cId="3490808319" sldId="715"/>
            <ac:spMk id="3" creationId="{773AEBAB-30A6-419D-ADDA-7EFC2C305513}"/>
          </ac:spMkLst>
        </pc:spChg>
        <pc:spChg chg="mod">
          <ac:chgData name="Katarzyna Mleczko" userId="11e8cbb2-8932-4b91-ab7e-d00926a2789d" providerId="ADAL" clId="{6CB70242-61AE-4574-B1A8-5495CB5343E1}" dt="2021-05-13T19:56:36.687" v="523" actId="6549"/>
          <ac:spMkLst>
            <pc:docMk/>
            <pc:sldMk cId="3490808319" sldId="715"/>
            <ac:spMk id="4" creationId="{CE8A3A09-45B1-4854-84D2-EE33B7EFE0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A786AC13-3B3C-434F-930F-3759522426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12F27FC0-06F0-4D51-AA51-8BDFE07682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id="{E82735A0-647D-4BD1-BD5B-45621751ED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id="{8BC580F7-5C43-4800-8EB5-F383B44EFA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83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ill Sans" charset="0"/>
              </a:defRPr>
            </a:lvl1pPr>
          </a:lstStyle>
          <a:p>
            <a:pPr>
              <a:defRPr/>
            </a:pPr>
            <a:fld id="{0F4D8571-DAE3-4A0A-B55A-D352E17371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9D23DB73-A9FE-4E14-959C-1751FBB3DB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A9DAA2C6-4EF0-41B4-BC9E-E27E5042BB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37E330-273C-4546-B9FD-22B008B64B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DB446E1B-717C-4A79-9E33-9563462D8F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2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53606" name="Rectangle 6">
            <a:extLst>
              <a:ext uri="{FF2B5EF4-FFF2-40B4-BE49-F238E27FC236}">
                <a16:creationId xmlns:a16="http://schemas.microsoft.com/office/drawing/2014/main" id="{FCD46796-19B0-4292-B146-6897B62938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7" name="Rectangle 7">
            <a:extLst>
              <a:ext uri="{FF2B5EF4-FFF2-40B4-BE49-F238E27FC236}">
                <a16:creationId xmlns:a16="http://schemas.microsoft.com/office/drawing/2014/main" id="{9D239CE3-0A73-4B0C-BABC-9F9F7B8A6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83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ill Sans" charset="0"/>
              </a:defRPr>
            </a:lvl1pPr>
          </a:lstStyle>
          <a:p>
            <a:pPr>
              <a:defRPr/>
            </a:pPr>
            <a:fld id="{006E914C-D4D4-4E1B-A2D4-BEC8EAE69E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obrazu slajdu 1">
            <a:extLst>
              <a:ext uri="{FF2B5EF4-FFF2-40B4-BE49-F238E27FC236}">
                <a16:creationId xmlns:a16="http://schemas.microsoft.com/office/drawing/2014/main" id="{00411233-430E-4EDE-A601-8A7090AB70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Symbol zastępczy notatek 2">
            <a:extLst>
              <a:ext uri="{FF2B5EF4-FFF2-40B4-BE49-F238E27FC236}">
                <a16:creationId xmlns:a16="http://schemas.microsoft.com/office/drawing/2014/main" id="{BA57C84C-7F62-4561-AD62-BBDC841C5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Celami tej jednostki są:</a:t>
            </a:r>
          </a:p>
          <a:p>
            <a:pPr eaLnBrk="1" hangingPunct="1"/>
            <a:endParaRPr lang="pl-P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Prezentacja różnych zastosowań technik oceny biomechanicznej w klinicznym obszarze oceny patologii kręgosłupa.</a:t>
            </a:r>
          </a:p>
          <a:p>
            <a:pPr eaLnBrk="1" hangingPunct="1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eaLnBrk="1" hangingPunct="1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Analiza przydatności biomechanicznej oceny kręgosłupa na podstawie badań naukowych.</a:t>
            </a:r>
          </a:p>
          <a:p>
            <a:pPr eaLnBrk="1" hangingPunct="1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eaLnBrk="1" hangingPunct="1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Zwrócenie uwagi na niektóre aspekty interesujące w szerokim obszarze oceny z wykorzystaniem testów analizy biomechanicznej.</a:t>
            </a:r>
            <a:endParaRPr lang="es-ES" altLang="pl-PL" dirty="0"/>
          </a:p>
        </p:txBody>
      </p:sp>
      <p:sp>
        <p:nvSpPr>
          <p:cNvPr id="13316" name="Symbol zastępczy numeru slajdu 3">
            <a:extLst>
              <a:ext uri="{FF2B5EF4-FFF2-40B4-BE49-F238E27FC236}">
                <a16:creationId xmlns:a16="http://schemas.microsoft.com/office/drawing/2014/main" id="{FAF50CF8-8875-4227-ADCE-2DAF29F75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7C18B9-50AD-4F08-9207-9963EEC529E5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err="1"/>
              <a:t>Przeprowadzono</a:t>
            </a:r>
            <a:r>
              <a:rPr lang="en-GB" noProof="0" dirty="0"/>
              <a:t> </a:t>
            </a:r>
            <a:r>
              <a:rPr lang="en-GB" noProof="0" dirty="0" err="1"/>
              <a:t>kilka</a:t>
            </a:r>
            <a:r>
              <a:rPr lang="en-GB" noProof="0" dirty="0"/>
              <a:t> </a:t>
            </a:r>
            <a:r>
              <a:rPr lang="en-GB" noProof="0" dirty="0" err="1"/>
              <a:t>sesji</a:t>
            </a:r>
            <a:r>
              <a:rPr lang="en-GB" noProof="0" dirty="0"/>
              <a:t> </a:t>
            </a:r>
            <a:r>
              <a:rPr lang="en-GB" noProof="0" dirty="0" err="1"/>
              <a:t>kontrolnych</a:t>
            </a:r>
            <a:r>
              <a:rPr lang="en-GB" noProof="0" dirty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4875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Monitorowanie postępów wskazuje na poprawę funkcji, normalizację w ocenie końcowej (sesja rehabilitacyjna 14), co pomaga w podjęciu decyzji o wypisie pacjenta i jego powrocie do pracy. Należy pamiętać, że wynik w indeksie normalności większy niż 90% wskazuje na dobrą funkcję ruchomości kręgosłupa szyjnego, ponieważ wzorzec ruchowy jest podobny do tego, jaki występuje w grupie osób w tym samym wieku i tej samej płci.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5699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Nauczyciel proponuje przeczytanie pracy naukowej, aby uczniowie odpowiedzieli na szereg pytań i określili przydatność testów biomechanicznych.</a:t>
            </a:r>
          </a:p>
          <a:p>
            <a:endParaRPr lang="pl-PL" dirty="0"/>
          </a:p>
          <a:p>
            <a:r>
              <a:rPr lang="pl-PL" dirty="0"/>
              <a:t>Aby wykonać to ćwiczenie, nauczyciel może dostarczyć uczniom pracę lub uczniowie sami mogą znaleźć pracę do przeczytania i poddać ją krytycznej analizie.</a:t>
            </a:r>
          </a:p>
          <a:p>
            <a:endParaRPr lang="pl-PL" dirty="0"/>
          </a:p>
          <a:p>
            <a:r>
              <a:rPr lang="pl-PL" dirty="0"/>
              <a:t>Uczniowie mogą pracować w grupach, przy czym nauczyciel decyduje, czy wszyscy pracują nad tą samą pracą, czy nad różnymi pracami.</a:t>
            </a:r>
          </a:p>
          <a:p>
            <a:r>
              <a:rPr lang="pl-PL" i="1" dirty="0"/>
              <a:t>JEŚLI NAUCZYCIEL SOBIE TEGO ŻYCZY, UCZNIOWIE MOGĄ PRACOWAĆ NAD INNĄ PRACĄ NAUKOWĄ DOTYCZĄCĄ OCENY BIOMECHANICZNEJ.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6E914C-D4D4-4E1B-A2D4-BEC8EAE69E5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5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Po zapoznaniu się z opublikowaną pracą, pytania te mogą pomóc studentowi w znalezieniu odpowiedzi, kończąc się wnioskiem o przydatności technik analizy biomechanicznej.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8741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Lekcja kończy się podkreśleniem kluczowych zagadnień.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967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>
            <a:extLst>
              <a:ext uri="{FF2B5EF4-FFF2-40B4-BE49-F238E27FC236}">
                <a16:creationId xmlns:a16="http://schemas.microsoft.com/office/drawing/2014/main" id="{CE8F2554-130F-48AA-987F-1BF7F53591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Symbol zastępczy notatek 2">
            <a:extLst>
              <a:ext uri="{FF2B5EF4-FFF2-40B4-BE49-F238E27FC236}">
                <a16:creationId xmlns:a16="http://schemas.microsoft.com/office/drawing/2014/main" id="{9F5C067B-2F72-45A2-BC3B-24F5609AF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dirty="0"/>
              <a:t>Aby zrealizować te cele, w materiale teoretycznym jednostki dydaktycznej wyjaśniono następujące pojęcia:</a:t>
            </a:r>
          </a:p>
          <a:p>
            <a:pPr eaLnBrk="1" hangingPunct="1"/>
            <a:r>
              <a:rPr lang="pl-PL" altLang="pl-PL" dirty="0"/>
              <a:t> </a:t>
            </a:r>
          </a:p>
          <a:p>
            <a:pPr eaLnBrk="1" hangingPunct="1"/>
            <a:r>
              <a:rPr lang="pl-PL" altLang="pl-PL" dirty="0"/>
              <a:t>Ogólne informacje na temat klinicznych zastosowań testów biomechanicznych.</a:t>
            </a:r>
          </a:p>
          <a:p>
            <a:pPr eaLnBrk="1" hangingPunct="1"/>
            <a:r>
              <a:rPr lang="pl-PL" altLang="pl-PL" dirty="0"/>
              <a:t>Przydatność funkcjonalnej oceny biomechanicznej kręgosłupa.</a:t>
            </a:r>
          </a:p>
          <a:p>
            <a:pPr eaLnBrk="1" hangingPunct="1"/>
            <a:r>
              <a:rPr lang="pl-PL" altLang="pl-PL" dirty="0"/>
              <a:t>Na zakończenie jednostki zostanie omówiona przydatność oceny biomechanicznej na przykładzie przypadku klinicznego bólu szyjnego, który jest oceniany na różnych etapach procesu klinicznego.</a:t>
            </a:r>
          </a:p>
          <a:p>
            <a:pPr eaLnBrk="1" hangingPunct="1"/>
            <a:r>
              <a:rPr lang="pl-PL" altLang="pl-PL" dirty="0"/>
              <a:t>Jednostka dydaktyczna jest zakończona podkreśleniem najważniejszych idei.</a:t>
            </a:r>
          </a:p>
          <a:p>
            <a:pPr eaLnBrk="1" hangingPunct="1"/>
            <a:endParaRPr lang="es-ES" altLang="pl-PL" dirty="0"/>
          </a:p>
          <a:p>
            <a:pPr eaLnBrk="1" hangingPunct="1"/>
            <a:endParaRPr lang="es-ES" altLang="pl-PL" dirty="0"/>
          </a:p>
          <a:p>
            <a:pPr eaLnBrk="1" hangingPunct="1"/>
            <a:endParaRPr lang="es-ES" altLang="pl-PL" dirty="0"/>
          </a:p>
          <a:p>
            <a:pPr eaLnBrk="1" hangingPunct="1"/>
            <a:endParaRPr lang="es-ES" altLang="pl-PL" dirty="0"/>
          </a:p>
          <a:p>
            <a:pPr eaLnBrk="1" hangingPunct="1"/>
            <a:endParaRPr lang="pl-PL" altLang="pl-PL" dirty="0"/>
          </a:p>
        </p:txBody>
      </p:sp>
      <p:sp>
        <p:nvSpPr>
          <p:cNvPr id="15364" name="Symbol zastępczy numeru slajdu 3">
            <a:extLst>
              <a:ext uri="{FF2B5EF4-FFF2-40B4-BE49-F238E27FC236}">
                <a16:creationId xmlns:a16="http://schemas.microsoft.com/office/drawing/2014/main" id="{DC2E4FCC-53D6-47B3-8A1B-96C1E3EC3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60717B-278A-4296-87D0-F52E86183D7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126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Zaczniemy od przypomnienia kilku ogólnych aspektów testów oceny biomechanicznej.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szczególności należy pamiętać o testach, które mogą być wykorzystane w ocenie kręgosłupa. Wyniki uzyskane dzięki tym testom można sprawdzić w poprzednich lekcjach.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2658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tym momencie zajęć nauczyciel zadaje następujące pytanie, aby zachęcić uczniów do myślenia i zgłaszania pomysłów w celu udzielenia odpowiedzi. Pomysły zostaną przedyskutowane w parach lub grupach trzyosobowych, a następnie z całą klasą w celu stworzenia listy przydatnych zastosowań biomechanicznych technik instrumentalnych.</a:t>
            </a:r>
          </a:p>
          <a:p>
            <a:endParaRPr lang="pl-P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5030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Ten slajd przedstawia listę zastosowań biomechanicznych testów oceniających w dziedzinie oceny kręgosłupa. W trakcie ćwiczeń, które mogły być zaproponowane studentom, takie zastosowania będą omawiane zgodnie z pomysłami przedstawionymi przez studentów.</a:t>
            </a:r>
          </a:p>
          <a:p>
            <a:endParaRPr lang="pl-PL" dirty="0"/>
          </a:p>
          <a:p>
            <a:endParaRPr lang="pl-PL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6E914C-D4D4-4E1B-A2D4-BEC8EAE69E5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81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Gill Sans" charset="0"/>
                <a:ea typeface="+mn-ea"/>
                <a:cs typeface="+mn-cs"/>
              </a:rPr>
              <a:t>Monitorowanie postępów jest ważne przy śledzeniu procesu klinicznego w obrębie kręgosłupa. Zastosowanie biomechanicznych narzędzi oceny u tych pacjentów pozwala na bardziej obiektywną ocenę zmian chorobowych, monitorowanie pacjentów podczas rehabilitacji, a także określenie następstw urazu.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Gill Sans" charset="0"/>
                <a:ea typeface="+mn-ea"/>
                <a:cs typeface="+mn-cs"/>
              </a:rPr>
              <a:t>Przedstawiono kilka przypadków klinicznych, aby pokazać możliwość zastosowania technik oceny biomechanicznej w obserwacji pacjenta z bólem szyi po wypadku komunikacyjnym. Jeden z przypadków pokazuje dobry obiektywny postęp, podczas gdy w drugim przypadku, funkcjonalne zmiany, które są stopniowo odzyskiwane.</a:t>
            </a:r>
          </a:p>
          <a:p>
            <a:pPr lvl="0"/>
            <a:endParaRPr lang="pl-PL" sz="1200" kern="1200" dirty="0">
              <a:solidFill>
                <a:schemeClr val="tx1"/>
              </a:solidFill>
              <a:effectLst/>
              <a:latin typeface="Gill Sans" charset="0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597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Funkcja ruchomości kręgosłupa była prawidłowa (wyniki obu sesji oceny powyżej 90%), dlatego ta normalność, wraz z innymi wynikami klinicznymi pacjenta, może pomóc w podjęciu decyzji o zakończeniu leczenia.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157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Dla przykładu podajemy historię drugiego przypadku klinicznego.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878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25554"/>
      </p:ext>
    </p:extLst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75500510"/>
      </p:ext>
    </p:extLst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>
              <a:sym typeface="Arial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42999680"/>
      </p:ext>
    </p:extLst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23957132"/>
      </p:ext>
    </p:extLst>
  </p:cSld>
  <p:clrMapOvr>
    <a:masterClrMapping/>
  </p:clrMapOvr>
  <p:transition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578167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2413" y="179388"/>
            <a:ext cx="6329362" cy="578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24156749"/>
      </p:ext>
    </p:extLst>
  </p:cSld>
  <p:clrMapOvr>
    <a:masterClrMapping/>
  </p:clrMapOvr>
  <p:transition advClick="0"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950691861"/>
      </p:ext>
    </p:extLst>
  </p:cSld>
  <p:clrMapOvr>
    <a:masterClrMapping/>
  </p:clrMapOvr>
  <p:transition advClick="0"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020559"/>
      </p:ext>
    </p:extLst>
  </p:cSld>
  <p:clrMapOvr>
    <a:masterClrMapping/>
  </p:clrMapOvr>
  <p:transition advClick="0"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80470734"/>
      </p:ext>
    </p:extLst>
  </p:cSld>
  <p:clrMapOvr>
    <a:masterClrMapping/>
  </p:clrMapOvr>
  <p:transition advClick="0"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2413" y="1400175"/>
            <a:ext cx="4243387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244975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36877924"/>
      </p:ext>
    </p:extLst>
  </p:cSld>
  <p:clrMapOvr>
    <a:masterClrMapping/>
  </p:clrMapOvr>
  <p:transition advClick="0" advTm="3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76767830"/>
      </p:ext>
    </p:extLst>
  </p:cSld>
  <p:clrMapOvr>
    <a:masterClrMapping/>
  </p:clrMapOvr>
  <p:transition advClick="0"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888489748"/>
      </p:ext>
    </p:extLst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28829C-D2C5-4D42-BE8A-4F8A4111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12B9414-CB0F-4C23-B371-28EC791D4E6B}" type="datetimeFigureOut">
              <a:rPr lang="es-ES" smtClean="0"/>
              <a:t>02/07/2021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0BB456-2253-4052-BF6A-44170294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B6EDE6-DB8A-4DB0-A5E1-EE58A5E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4C48ACA-3E37-4987-8F1A-67691E09B2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156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43891"/>
      </p:ext>
    </p:extLst>
  </p:cSld>
  <p:clrMapOvr>
    <a:masterClrMapping/>
  </p:clrMapOvr>
  <p:transition advClick="0" advTm="3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34997439"/>
      </p:ext>
    </p:extLst>
  </p:cSld>
  <p:clrMapOvr>
    <a:masterClrMapping/>
  </p:clrMapOvr>
  <p:transition advClick="0" advTm="3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>
              <a:sym typeface="Arial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09782813"/>
      </p:ext>
    </p:extLst>
  </p:cSld>
  <p:clrMapOvr>
    <a:masterClrMapping/>
  </p:clrMapOvr>
  <p:transition advClick="0" advTm="3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61787829"/>
      </p:ext>
    </p:extLst>
  </p:cSld>
  <p:clrMapOvr>
    <a:masterClrMapping/>
  </p:clrMapOvr>
  <p:transition advClick="0"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578167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2413" y="179388"/>
            <a:ext cx="6329362" cy="578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72240965"/>
      </p:ext>
    </p:extLst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792898901"/>
      </p:ext>
    </p:extLst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57903230"/>
      </p:ext>
    </p:extLst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71424270"/>
      </p:ext>
    </p:extLst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2413" y="1400175"/>
            <a:ext cx="4243387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244975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16525946"/>
      </p:ext>
    </p:extLst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44907675"/>
      </p:ext>
    </p:extLst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39326563"/>
      </p:ext>
    </p:extLst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512791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jp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0.jpg"/><Relationship Id="rId18" Type="http://schemas.openxmlformats.org/officeDocument/2006/relationships/image" Target="../media/image13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12.gi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0.jpg"/><Relationship Id="rId18" Type="http://schemas.openxmlformats.org/officeDocument/2006/relationships/image" Target="../media/image13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17" Type="http://schemas.openxmlformats.org/officeDocument/2006/relationships/image" Target="../media/image12.gi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7F5898CD-F109-43CE-8333-D377CDEFC4E3}"/>
              </a:ext>
            </a:extLst>
          </p:cNvPr>
          <p:cNvGrpSpPr/>
          <p:nvPr userDrawn="1"/>
        </p:nvGrpSpPr>
        <p:grpSpPr>
          <a:xfrm>
            <a:off x="1427789" y="2101850"/>
            <a:ext cx="6288423" cy="1543174"/>
            <a:chOff x="2483768" y="2101850"/>
            <a:chExt cx="6288423" cy="1543174"/>
          </a:xfrm>
        </p:grpSpPr>
        <p:pic>
          <p:nvPicPr>
            <p:cNvPr id="1032" name="Obraz 1">
              <a:extLst>
                <a:ext uri="{FF2B5EF4-FFF2-40B4-BE49-F238E27FC236}">
                  <a16:creationId xmlns:a16="http://schemas.microsoft.com/office/drawing/2014/main" id="{1407952D-8B25-4FA2-8918-81203F0FE3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351" y="2101850"/>
              <a:ext cx="1932840" cy="154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pole tekstowe 17">
              <a:extLst>
                <a:ext uri="{FF2B5EF4-FFF2-40B4-BE49-F238E27FC236}">
                  <a16:creationId xmlns:a16="http://schemas.microsoft.com/office/drawing/2014/main" id="{D1CE1919-414B-4DE4-964C-B2C5E44ED078}"/>
                </a:ext>
              </a:extLst>
            </p:cNvPr>
            <p:cNvSpPr txBox="1"/>
            <p:nvPr userDrawn="1"/>
          </p:nvSpPr>
          <p:spPr bwMode="auto">
            <a:xfrm>
              <a:off x="2483768" y="2321491"/>
              <a:ext cx="4184730" cy="1103893"/>
            </a:xfrm>
            <a:prstGeom prst="rect">
              <a:avLst/>
            </a:prstGeom>
            <a:noFill/>
          </p:spPr>
          <p:txBody>
            <a:bodyPr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r"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  <a:ea typeface="Times New Roman" panose="02020603050405020304" pitchFamily="18" charset="0"/>
                </a:rPr>
                <a:t>Development of innovative training solutions in the ﬁeld of functional evaluation aimed at updating of the curricula of health sciences schools</a:t>
              </a:r>
              <a:endParaRPr lang="pl-PL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028" name="Obraz 13" descr="Logo Politechniki ÅlÄskiej">
            <a:extLst>
              <a:ext uri="{FF2B5EF4-FFF2-40B4-BE49-F238E27FC236}">
                <a16:creationId xmlns:a16="http://schemas.microsoft.com/office/drawing/2014/main" id="{FC0A478C-BDBE-4BDE-AA43-47749735BE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Obraz 14">
            <a:extLst>
              <a:ext uri="{FF2B5EF4-FFF2-40B4-BE49-F238E27FC236}">
                <a16:creationId xmlns:a16="http://schemas.microsoft.com/office/drawing/2014/main" id="{95BCF6DF-C3EE-4187-9DC0-ACE2D108ED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Obraz 15">
            <a:extLst>
              <a:ext uri="{FF2B5EF4-FFF2-40B4-BE49-F238E27FC236}">
                <a16:creationId xmlns:a16="http://schemas.microsoft.com/office/drawing/2014/main" id="{1D9DFB03-099B-426B-8DE4-903ED8CC40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1">
            <a:extLst>
              <a:ext uri="{FF2B5EF4-FFF2-40B4-BE49-F238E27FC236}">
                <a16:creationId xmlns:a16="http://schemas.microsoft.com/office/drawing/2014/main" id="{05FE09E8-6CB9-4FD9-9D83-68B2B84BA5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78C4C2B-68B9-4C0C-9BAD-FF084FB00A3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1"/>
            <a:ext cx="9144000" cy="18592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5F30BC2-E2E6-493D-955E-C69103BB7BA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1327888"/>
            <a:ext cx="1812155" cy="516936"/>
          </a:xfrm>
          <a:prstGeom prst="rect">
            <a:avLst/>
          </a:prstGeom>
        </p:spPr>
      </p:pic>
      <p:pic>
        <p:nvPicPr>
          <p:cNvPr id="15" name="Imagen 1">
            <a:extLst>
              <a:ext uri="{FF2B5EF4-FFF2-40B4-BE49-F238E27FC236}">
                <a16:creationId xmlns:a16="http://schemas.microsoft.com/office/drawing/2014/main" id="{D69C079C-D2FD-47BA-A0D7-4871D4A9AFC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3" b="8290"/>
          <a:stretch/>
        </p:blipFill>
        <p:spPr bwMode="auto">
          <a:xfrm rot="16200000">
            <a:off x="-1467543" y="3788789"/>
            <a:ext cx="3324052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3200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6213" indent="-158750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9034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606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8178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750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A25EB961-88E4-4728-B314-FAFCF9B56B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1859280"/>
          </a:xfrm>
          <a:prstGeom prst="rect">
            <a:avLst/>
          </a:prstGeom>
        </p:spPr>
      </p:pic>
      <p:pic>
        <p:nvPicPr>
          <p:cNvPr id="10" name="Obraz 13" descr="Logo Politechniki ÅlÄskiej">
            <a:extLst>
              <a:ext uri="{FF2B5EF4-FFF2-40B4-BE49-F238E27FC236}">
                <a16:creationId xmlns:a16="http://schemas.microsoft.com/office/drawing/2014/main" id="{E6F63310-57AE-4CB7-ABA2-0D38297FF5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4">
            <a:extLst>
              <a:ext uri="{FF2B5EF4-FFF2-40B4-BE49-F238E27FC236}">
                <a16:creationId xmlns:a16="http://schemas.microsoft.com/office/drawing/2014/main" id="{9292324C-CFB2-460B-9F44-369411AFF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5">
            <a:extLst>
              <a:ext uri="{FF2B5EF4-FFF2-40B4-BE49-F238E27FC236}">
                <a16:creationId xmlns:a16="http://schemas.microsoft.com/office/drawing/2014/main" id="{4053F563-1DBE-4277-9844-25737225E5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>
            <a:extLst>
              <a:ext uri="{FF2B5EF4-FFF2-40B4-BE49-F238E27FC236}">
                <a16:creationId xmlns:a16="http://schemas.microsoft.com/office/drawing/2014/main" id="{7119E8FE-952A-43B4-AB5D-00E7AAB77D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1">
            <a:extLst>
              <a:ext uri="{FF2B5EF4-FFF2-40B4-BE49-F238E27FC236}">
                <a16:creationId xmlns:a16="http://schemas.microsoft.com/office/drawing/2014/main" id="{4B91E131-E34F-4142-B43E-EB4BE20902F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42" y="1605980"/>
            <a:ext cx="1102916" cy="88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81C17BF-4D2D-4320-886C-F959A3F3F51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053" y="3789040"/>
            <a:ext cx="1812155" cy="51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5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D43AE6C3-53DE-461E-AC57-9DBAB6517C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55"/>
            <a:ext cx="9144000" cy="693420"/>
          </a:xfrm>
          <a:prstGeom prst="rect">
            <a:avLst/>
          </a:prstGeom>
        </p:spPr>
      </p:pic>
      <p:cxnSp>
        <p:nvCxnSpPr>
          <p:cNvPr id="2054" name="Łącznik prosty 12">
            <a:extLst>
              <a:ext uri="{FF2B5EF4-FFF2-40B4-BE49-F238E27FC236}">
                <a16:creationId xmlns:a16="http://schemas.microsoft.com/office/drawing/2014/main" id="{BDA8FF72-1F9A-4CBC-95D9-36F84D2911F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9213" y="6165304"/>
            <a:ext cx="9193213" cy="0"/>
          </a:xfrm>
          <a:prstGeom prst="line">
            <a:avLst/>
          </a:prstGeom>
          <a:noFill/>
          <a:ln w="12700" algn="ctr">
            <a:solidFill>
              <a:srgbClr val="0404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84B2078D-D761-4969-AC15-3F27511FE3F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041"/>
            <a:ext cx="1235793" cy="352523"/>
          </a:xfrm>
          <a:prstGeom prst="rect">
            <a:avLst/>
          </a:prstGeom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84DE3E14-E354-4D50-B4D8-AF37FC47E772}"/>
              </a:ext>
            </a:extLst>
          </p:cNvPr>
          <p:cNvGrpSpPr/>
          <p:nvPr userDrawn="1"/>
        </p:nvGrpSpPr>
        <p:grpSpPr>
          <a:xfrm>
            <a:off x="323528" y="6309320"/>
            <a:ext cx="2664296" cy="386577"/>
            <a:chOff x="395536" y="6066170"/>
            <a:chExt cx="3468321" cy="503237"/>
          </a:xfrm>
        </p:grpSpPr>
        <p:pic>
          <p:nvPicPr>
            <p:cNvPr id="2051" name="Obraz 13" descr="Logo Politechniki ÅlÄskiej">
              <a:extLst>
                <a:ext uri="{FF2B5EF4-FFF2-40B4-BE49-F238E27FC236}">
                  <a16:creationId xmlns:a16="http://schemas.microsoft.com/office/drawing/2014/main" id="{45244FFF-A08E-4535-B2FB-082E0D4E499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12"/>
            <a:stretch/>
          </p:blipFill>
          <p:spPr bwMode="auto">
            <a:xfrm>
              <a:off x="395536" y="6066170"/>
              <a:ext cx="575866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135AAC17-25D0-4F3A-8A2F-2B3D2BE9F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834" y="6140748"/>
              <a:ext cx="686346" cy="354081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910E8F0-C8C4-4479-9403-941484277E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8612" y="6081970"/>
              <a:ext cx="470833" cy="471636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D4C56CC0-078F-4C43-8D48-D8AF647222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877" y="6141605"/>
              <a:ext cx="878980" cy="352366"/>
            </a:xfrm>
            <a:prstGeom prst="rect">
              <a:avLst/>
            </a:prstGeom>
          </p:spPr>
        </p:pic>
      </p:grpSp>
      <p:sp>
        <p:nvSpPr>
          <p:cNvPr id="7" name="pole tekstowe 17">
            <a:extLst>
              <a:ext uri="{FF2B5EF4-FFF2-40B4-BE49-F238E27FC236}">
                <a16:creationId xmlns:a16="http://schemas.microsoft.com/office/drawing/2014/main" id="{E7769513-69E3-4124-9A93-139F735492EC}"/>
              </a:ext>
            </a:extLst>
          </p:cNvPr>
          <p:cNvSpPr txBox="1"/>
          <p:nvPr userDrawn="1"/>
        </p:nvSpPr>
        <p:spPr>
          <a:xfrm>
            <a:off x="251520" y="116631"/>
            <a:ext cx="2980206" cy="432049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>
              <a:spcAft>
                <a:spcPts val="0"/>
              </a:spcAft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</a:rPr>
              <a:t>Development of innovative training solutions in the ﬁeld of functional evaluation aimed at updating of the curricula of health sciences schools</a:t>
            </a:r>
            <a:endParaRPr lang="pl-PL" sz="9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9DF42E42-F554-4418-AD40-D27470710720}"/>
              </a:ext>
            </a:extLst>
          </p:cNvPr>
          <p:cNvCxnSpPr>
            <a:stCxn id="2051" idx="1"/>
          </p:cNvCxnSpPr>
          <p:nvPr userDrawn="1"/>
        </p:nvCxnSpPr>
        <p:spPr bwMode="auto">
          <a:xfrm flipV="1">
            <a:off x="323528" y="1340768"/>
            <a:ext cx="288032" cy="5161841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9pPr>
    </p:titleStyle>
    <p:bodyStyle>
      <a:lvl1pPr marL="1873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defRPr lang="en-US" sz="11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901700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2pPr>
      <a:lvl3pPr marL="1212850" indent="-400050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3pPr>
      <a:lvl4pPr marL="1527175" indent="-4032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4pPr>
      <a:lvl5pPr marL="1839913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5pPr>
      <a:lvl6pPr marL="22971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6pPr>
      <a:lvl7pPr marL="27543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7pPr>
      <a:lvl8pPr marL="32115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8pPr>
      <a:lvl9pPr marL="36687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D43AE6C3-53DE-461E-AC57-9DBAB6517C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55"/>
            <a:ext cx="9144000" cy="693420"/>
          </a:xfrm>
          <a:prstGeom prst="rect">
            <a:avLst/>
          </a:prstGeom>
        </p:spPr>
      </p:pic>
      <p:cxnSp>
        <p:nvCxnSpPr>
          <p:cNvPr id="2054" name="Łącznik prosty 12">
            <a:extLst>
              <a:ext uri="{FF2B5EF4-FFF2-40B4-BE49-F238E27FC236}">
                <a16:creationId xmlns:a16="http://schemas.microsoft.com/office/drawing/2014/main" id="{BDA8FF72-1F9A-4CBC-95D9-36F84D2911F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9213" y="6165304"/>
            <a:ext cx="9193213" cy="0"/>
          </a:xfrm>
          <a:prstGeom prst="line">
            <a:avLst/>
          </a:prstGeom>
          <a:noFill/>
          <a:ln w="12700" algn="ctr">
            <a:solidFill>
              <a:srgbClr val="0404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84B2078D-D761-4969-AC15-3F27511FE3F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041"/>
            <a:ext cx="1235793" cy="352523"/>
          </a:xfrm>
          <a:prstGeom prst="rect">
            <a:avLst/>
          </a:prstGeom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84DE3E14-E354-4D50-B4D8-AF37FC47E772}"/>
              </a:ext>
            </a:extLst>
          </p:cNvPr>
          <p:cNvGrpSpPr/>
          <p:nvPr userDrawn="1"/>
        </p:nvGrpSpPr>
        <p:grpSpPr>
          <a:xfrm>
            <a:off x="323528" y="6309320"/>
            <a:ext cx="2664296" cy="386577"/>
            <a:chOff x="395536" y="6066170"/>
            <a:chExt cx="3468321" cy="503237"/>
          </a:xfrm>
        </p:grpSpPr>
        <p:pic>
          <p:nvPicPr>
            <p:cNvPr id="2051" name="Obraz 13" descr="Logo Politechniki ÅlÄskiej">
              <a:extLst>
                <a:ext uri="{FF2B5EF4-FFF2-40B4-BE49-F238E27FC236}">
                  <a16:creationId xmlns:a16="http://schemas.microsoft.com/office/drawing/2014/main" id="{45244FFF-A08E-4535-B2FB-082E0D4E499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12"/>
            <a:stretch/>
          </p:blipFill>
          <p:spPr bwMode="auto">
            <a:xfrm>
              <a:off x="395536" y="6066170"/>
              <a:ext cx="575866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135AAC17-25D0-4F3A-8A2F-2B3D2BE9F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834" y="6140748"/>
              <a:ext cx="686346" cy="354081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910E8F0-C8C4-4479-9403-941484277E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8612" y="6081970"/>
              <a:ext cx="470833" cy="471636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D4C56CC0-078F-4C43-8D48-D8AF647222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877" y="6141605"/>
              <a:ext cx="878980" cy="352366"/>
            </a:xfrm>
            <a:prstGeom prst="rect">
              <a:avLst/>
            </a:prstGeom>
          </p:spPr>
        </p:pic>
      </p:grpSp>
      <p:sp>
        <p:nvSpPr>
          <p:cNvPr id="7" name="pole tekstowe 17">
            <a:extLst>
              <a:ext uri="{FF2B5EF4-FFF2-40B4-BE49-F238E27FC236}">
                <a16:creationId xmlns:a16="http://schemas.microsoft.com/office/drawing/2014/main" id="{E7769513-69E3-4124-9A93-139F735492EC}"/>
              </a:ext>
            </a:extLst>
          </p:cNvPr>
          <p:cNvSpPr txBox="1"/>
          <p:nvPr userDrawn="1"/>
        </p:nvSpPr>
        <p:spPr>
          <a:xfrm>
            <a:off x="251520" y="116631"/>
            <a:ext cx="2980206" cy="432049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>
              <a:spcAft>
                <a:spcPts val="0"/>
              </a:spcAft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</a:rPr>
              <a:t>Development of innovative training solutions in the ﬁeld of functional evaluation aimed at updating of the curricula of health sciences schools</a:t>
            </a:r>
            <a:endParaRPr lang="pl-PL" sz="9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9DF42E42-F554-4418-AD40-D27470710720}"/>
              </a:ext>
            </a:extLst>
          </p:cNvPr>
          <p:cNvCxnSpPr>
            <a:stCxn id="2051" idx="1"/>
          </p:cNvCxnSpPr>
          <p:nvPr userDrawn="1"/>
        </p:nvCxnSpPr>
        <p:spPr bwMode="auto">
          <a:xfrm flipV="1">
            <a:off x="323528" y="1340768"/>
            <a:ext cx="288032" cy="5161841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650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9pPr>
    </p:titleStyle>
    <p:bodyStyle>
      <a:lvl1pPr marL="1873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defRPr lang="en-US" sz="11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901700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2pPr>
      <a:lvl3pPr marL="1212850" indent="-400050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3pPr>
      <a:lvl4pPr marL="1527175" indent="-4032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4pPr>
      <a:lvl5pPr marL="1839913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5pPr>
      <a:lvl6pPr marL="22971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6pPr>
      <a:lvl7pPr marL="27543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7pPr>
      <a:lvl8pPr marL="32115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8pPr>
      <a:lvl9pPr marL="36687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pixabay.com/es/signo-de-interrogaci%C3%B3n-pregunta-1019983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22C477-DD80-4FAB-BE1F-D87F69A44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645024"/>
            <a:ext cx="72008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ts val="1675"/>
              </a:spcBef>
              <a:spcAft>
                <a:spcPct val="0"/>
              </a:spcAft>
              <a:buClrTx/>
              <a:buSzPct val="171000"/>
              <a:buFont typeface="Arial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MOD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UŁ BIOMECHANIKA KREGOSŁUPA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  </a:t>
            </a:r>
          </a:p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ts val="1675"/>
              </a:spcBef>
              <a:spcAft>
                <a:spcPct val="0"/>
              </a:spcAft>
              <a:buClrTx/>
              <a:buSzPct val="171000"/>
              <a:buFont typeface="Arial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Jednostka dydaktyczna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D: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ANALIZA INSTRUMENTALNA KREGOSŁUPA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Arial" panose="020B0604020202020204" pitchFamily="34" charset="0"/>
              <a:sym typeface="Arial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ts val="1675"/>
              </a:spcBef>
              <a:spcAft>
                <a:spcPct val="0"/>
              </a:spcAft>
              <a:buClrTx/>
              <a:buSzPct val="171000"/>
              <a:buFont typeface="Arial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D.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5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.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 W jakich przypadkach i jak przydatna </a:t>
            </a:r>
            <a:r>
              <a:rPr kumimoji="0" lang="pl-PL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moze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Arial" panose="020B0604020202020204" pitchFamily="34" charset="0"/>
                <a:sym typeface="Arial" charset="0"/>
              </a:rPr>
              <a:t> być instrumentalna analiza biomechaniczna kręgosłupa?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F5374A3-5E31-4EBD-B761-8EE5C058A6C5}"/>
              </a:ext>
            </a:extLst>
          </p:cNvPr>
          <p:cNvSpPr txBox="1"/>
          <p:nvPr/>
        </p:nvSpPr>
        <p:spPr>
          <a:xfrm>
            <a:off x="7006746" y="3717032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Bradley Hand ITC" panose="03070402050302030203" pitchFamily="66" charset="0"/>
              </a:rPr>
              <a:t>,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DA5D7D5-F6A1-4B3A-805A-3DAAC2AEDAD8}"/>
              </a:ext>
            </a:extLst>
          </p:cNvPr>
          <p:cNvSpPr txBox="1"/>
          <p:nvPr/>
        </p:nvSpPr>
        <p:spPr>
          <a:xfrm>
            <a:off x="7020272" y="448937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Bradley Hand ITC" panose="03070402050302030203" pitchFamily="66" charset="0"/>
              </a:rPr>
              <a:t>,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93A49D8-3537-40C4-A0D7-45AFBC605AF2}"/>
              </a:ext>
            </a:extLst>
          </p:cNvPr>
          <p:cNvSpPr txBox="1"/>
          <p:nvPr/>
        </p:nvSpPr>
        <p:spPr>
          <a:xfrm>
            <a:off x="3046306" y="4941168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Bradley Hand ITC" panose="03070402050302030203" pitchFamily="66" charset="0"/>
              </a:rPr>
              <a:t>,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2DC2BE1-6E22-4E8C-B909-0EE79BA7971C}"/>
              </a:ext>
            </a:extLst>
          </p:cNvPr>
          <p:cNvSpPr txBox="1"/>
          <p:nvPr/>
        </p:nvSpPr>
        <p:spPr>
          <a:xfrm>
            <a:off x="7020272" y="522087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Bradley Hand ITC" panose="03070402050302030203" pitchFamily="66" charset="0"/>
              </a:rPr>
              <a:t>,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5BAC490-D027-4BDA-9BF0-77007E1CDEED}"/>
              </a:ext>
            </a:extLst>
          </p:cNvPr>
          <p:cNvSpPr txBox="1"/>
          <p:nvPr/>
        </p:nvSpPr>
        <p:spPr>
          <a:xfrm>
            <a:off x="7318646" y="5253301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Bradley Hand ITC" panose="03070402050302030203" pitchFamily="66" charset="0"/>
              </a:rPr>
              <a:t>,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A77DB43-5C25-43C3-9307-22439913CC50}"/>
              </a:ext>
            </a:extLst>
          </p:cNvPr>
          <p:cNvSpPr txBox="1"/>
          <p:nvPr/>
        </p:nvSpPr>
        <p:spPr>
          <a:xfrm>
            <a:off x="7596336" y="4725144"/>
            <a:ext cx="248787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defPPr>
              <a:defRPr lang="en-US"/>
            </a:defPPr>
            <a:lvl1pPr marL="0" marR="0" lvl="0" indent="0" algn="r" defTabSz="914400" eaLnBrk="1" latinLnBrk="0" hangingPunct="1">
              <a:lnSpc>
                <a:spcPct val="90000"/>
              </a:lnSpc>
              <a:spcBef>
                <a:spcPts val="1675"/>
              </a:spcBef>
              <a:buClrTx/>
              <a:buSzPct val="171000"/>
              <a:buFont typeface="Arial" charset="0"/>
              <a:buNone/>
              <a:tabLst/>
              <a:defRPr kumimoji="0" sz="2000" i="0" u="none" strike="noStrike" cap="none" spc="0" normalizeH="0" baseline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</a:defRPr>
            </a:lvl1pPr>
          </a:lstStyle>
          <a:p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0262893"/>
      </p:ext>
    </p:extLst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EFE09B3-12D4-4F50-BC36-44C8264EA989}"/>
              </a:ext>
            </a:extLst>
          </p:cNvPr>
          <p:cNvSpPr/>
          <p:nvPr/>
        </p:nvSpPr>
        <p:spPr>
          <a:xfrm>
            <a:off x="593558" y="1628800"/>
            <a:ext cx="795688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27-letnia poszkodowana kobieta, która w dniu 22 maja 2013 r. uległa wypadkowi komunikacyjnemu. Prowadziła samochód, który spowodował zderzenie tylne. W dniu 4 czerwca po raz pierwszy udała się do poradni rehabilitacyjnej.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Ze względu na początkowo zgłaszane przez kobietę dolegliwości, lekarz zlecił ocenę funkcjonalną kręgosłupa szyjnego z wykorzystaniem biomechanicznej techniki fotogrametrii.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Po pierwszej sesji oceniającej przeprowadzono ocenę monitorowania postępów po sesji 5 i 9, a ostatnią po zakończeniu 15 sesji.</a:t>
            </a:r>
          </a:p>
        </p:txBody>
      </p:sp>
      <p:sp>
        <p:nvSpPr>
          <p:cNvPr id="4" name="CuadroTexto 2">
            <a:extLst>
              <a:ext uri="{FF2B5EF4-FFF2-40B4-BE49-F238E27FC236}">
                <a16:creationId xmlns:a16="http://schemas.microsoft.com/office/drawing/2014/main" id="{CB730C7A-E6B8-4439-B5F8-730952897EDA}"/>
              </a:ext>
            </a:extLst>
          </p:cNvPr>
          <p:cNvSpPr txBox="1"/>
          <p:nvPr/>
        </p:nvSpPr>
        <p:spPr>
          <a:xfrm>
            <a:off x="503548" y="908720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Przypadek kliniczny 2. Monitorowanie postępów</a:t>
            </a:r>
          </a:p>
        </p:txBody>
      </p:sp>
    </p:spTree>
    <p:extLst>
      <p:ext uri="{BB962C8B-B14F-4D97-AF65-F5344CB8AC3E}">
        <p14:creationId xmlns:p14="http://schemas.microsoft.com/office/powerpoint/2010/main" val="2934841865"/>
      </p:ext>
    </p:extLst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033D43-5589-4BA3-A40D-9CD98EA68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68736"/>
              </p:ext>
            </p:extLst>
          </p:nvPr>
        </p:nvGraphicFramePr>
        <p:xfrm>
          <a:off x="1619672" y="3438203"/>
          <a:ext cx="5676899" cy="1017701"/>
        </p:xfrm>
        <a:graphic>
          <a:graphicData uri="http://schemas.openxmlformats.org/drawingml/2006/table">
            <a:tbl>
              <a:tblPr firstRow="1" firstCol="1" bandRow="1"/>
              <a:tblGrid>
                <a:gridCol w="1286883">
                  <a:extLst>
                    <a:ext uri="{9D8B030D-6E8A-4147-A177-3AD203B41FA5}">
                      <a16:colId xmlns:a16="http://schemas.microsoft.com/office/drawing/2014/main" val="3215405978"/>
                    </a:ext>
                  </a:extLst>
                </a:gridCol>
                <a:gridCol w="1097504">
                  <a:extLst>
                    <a:ext uri="{9D8B030D-6E8A-4147-A177-3AD203B41FA5}">
                      <a16:colId xmlns:a16="http://schemas.microsoft.com/office/drawing/2014/main" val="3141721089"/>
                    </a:ext>
                  </a:extLst>
                </a:gridCol>
                <a:gridCol w="1097504">
                  <a:extLst>
                    <a:ext uri="{9D8B030D-6E8A-4147-A177-3AD203B41FA5}">
                      <a16:colId xmlns:a16="http://schemas.microsoft.com/office/drawing/2014/main" val="1687679971"/>
                    </a:ext>
                  </a:extLst>
                </a:gridCol>
                <a:gridCol w="1097504">
                  <a:extLst>
                    <a:ext uri="{9D8B030D-6E8A-4147-A177-3AD203B41FA5}">
                      <a16:colId xmlns:a16="http://schemas.microsoft.com/office/drawing/2014/main" val="3041122618"/>
                    </a:ext>
                  </a:extLst>
                </a:gridCol>
                <a:gridCol w="1097504">
                  <a:extLst>
                    <a:ext uri="{9D8B030D-6E8A-4147-A177-3AD203B41FA5}">
                      <a16:colId xmlns:a16="http://schemas.microsoft.com/office/drawing/2014/main" val="817961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>
                      <a:noFill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OCENA POCZĄTKOWA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sesja rehabilitacyjna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sesja rehabilitacyjna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OCENA KOŃCOWA (sesja 14</a:t>
                      </a: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20802"/>
                  </a:ext>
                </a:extLst>
              </a:tr>
              <a:tr h="38270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CERVICAL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>
                      <a:noFill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s-ES" sz="8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s-ES" sz="8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s-ES" sz="8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s-ES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551981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A014EDB-F717-40D9-8A96-0DE27A55BB9B}"/>
              </a:ext>
            </a:extLst>
          </p:cNvPr>
          <p:cNvSpPr/>
          <p:nvPr/>
        </p:nvSpPr>
        <p:spPr>
          <a:xfrm>
            <a:off x="755574" y="184482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Po pierwszej sesji oceniającej, przeprowadzono ocenę monitorowania postępów po sesji 5 i 9, a ostatnią po zakończeniu 15 sesji.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93E8970-F177-40A3-A727-FCD2B856B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14" y="865132"/>
            <a:ext cx="8132769" cy="59746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06CDCE0-EF3C-4517-A3D6-D2028A06C43C}"/>
              </a:ext>
            </a:extLst>
          </p:cNvPr>
          <p:cNvSpPr txBox="1"/>
          <p:nvPr/>
        </p:nvSpPr>
        <p:spPr>
          <a:xfrm>
            <a:off x="503548" y="908720"/>
            <a:ext cx="8136904" cy="43088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Przypadek kliniczny</a:t>
            </a:r>
            <a:r>
              <a:rPr lang="en-GB" sz="2200" dirty="0">
                <a:solidFill>
                  <a:srgbClr val="333399">
                    <a:lumMod val="75000"/>
                  </a:srgbClr>
                </a:solidFill>
              </a:rPr>
              <a:t>. </a:t>
            </a: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Monitorowanie postępów.</a:t>
            </a:r>
            <a:endParaRPr lang="en-GB" sz="2200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03736"/>
      </p:ext>
    </p:extLst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0D92984-A181-4704-953C-E6CD9F0E00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69179"/>
            <a:ext cx="5400600" cy="267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5BF4AD5-296C-4CD1-B2D4-5BD70192873A}"/>
              </a:ext>
            </a:extLst>
          </p:cNvPr>
          <p:cNvSpPr/>
          <p:nvPr/>
        </p:nvSpPr>
        <p:spPr>
          <a:xfrm>
            <a:off x="503546" y="4475263"/>
            <a:ext cx="80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Wartości poniżej 90% są uznawane za funkcjonalnie zmienione w indeksie normalności (różowy cieniowany pasek).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FED19A4-0ECF-4633-9740-3E1C5CF10E9F}"/>
              </a:ext>
            </a:extLst>
          </p:cNvPr>
          <p:cNvSpPr/>
          <p:nvPr/>
        </p:nvSpPr>
        <p:spPr>
          <a:xfrm>
            <a:off x="395534" y="1320909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Końcowy wynik tych ocen, mających na celu monitorowanie funkcji szyjnego odcinka kręgosłupa, był następujący</a:t>
            </a:r>
            <a:r>
              <a:rPr lang="es-ES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:</a:t>
            </a:r>
            <a:endParaRPr lang="es-ES" sz="20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59BC381-8C1F-466C-96D0-AB28FD39BA04}"/>
              </a:ext>
            </a:extLst>
          </p:cNvPr>
          <p:cNvSpPr/>
          <p:nvPr/>
        </p:nvSpPr>
        <p:spPr>
          <a:xfrm>
            <a:off x="395534" y="5183149"/>
            <a:ext cx="82449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Wniosek: </a:t>
            </a: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Z obserwacji postępów wynika, że funkcja ruchomości kręgosłupa szyjnego uległa poprawie i normalizacji w końcowej sesji oceny z 94% normalnością.</a:t>
            </a:r>
          </a:p>
        </p:txBody>
      </p:sp>
      <p:sp>
        <p:nvSpPr>
          <p:cNvPr id="8" name="CuadroTexto 6">
            <a:extLst>
              <a:ext uri="{FF2B5EF4-FFF2-40B4-BE49-F238E27FC236}">
                <a16:creationId xmlns:a16="http://schemas.microsoft.com/office/drawing/2014/main" id="{795D763B-EFDE-4514-8881-174D327775EE}"/>
              </a:ext>
            </a:extLst>
          </p:cNvPr>
          <p:cNvSpPr txBox="1"/>
          <p:nvPr/>
        </p:nvSpPr>
        <p:spPr>
          <a:xfrm>
            <a:off x="503548" y="908720"/>
            <a:ext cx="8136904" cy="43088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Przypadek kliniczny</a:t>
            </a:r>
            <a:r>
              <a:rPr lang="en-GB" sz="2200" dirty="0">
                <a:solidFill>
                  <a:srgbClr val="333399">
                    <a:lumMod val="75000"/>
                  </a:srgbClr>
                </a:solidFill>
              </a:rPr>
              <a:t>. </a:t>
            </a: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Monitorowanie postępów.</a:t>
            </a:r>
            <a:endParaRPr lang="en-GB" sz="2200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91680"/>
      </p:ext>
    </p:extLst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269B4C7-166C-42ED-AAF0-CE4C839597D4}"/>
              </a:ext>
            </a:extLst>
          </p:cNvPr>
          <p:cNvSpPr txBox="1"/>
          <p:nvPr/>
        </p:nvSpPr>
        <p:spPr>
          <a:xfrm>
            <a:off x="341530" y="1520220"/>
            <a:ext cx="8460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Wybierz JEDNĄ z poniższych prac i przeprowadź krytyczną lekturę analizującą przydatność testów biomechanicznych: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EB2AF8E-8443-4061-8EA2-2CD4961464B0}"/>
              </a:ext>
            </a:extLst>
          </p:cNvPr>
          <p:cNvSpPr txBox="1"/>
          <p:nvPr/>
        </p:nvSpPr>
        <p:spPr>
          <a:xfrm>
            <a:off x="2627784" y="1052155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ZADANIE</a:t>
            </a:r>
            <a:r>
              <a:rPr lang="es-ES" sz="2200" dirty="0">
                <a:solidFill>
                  <a:srgbClr val="333399">
                    <a:lumMod val="75000"/>
                  </a:srgbClr>
                </a:solidFill>
              </a:rPr>
              <a:t> - </a:t>
            </a: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LEKTURA</a:t>
            </a:r>
            <a:endParaRPr lang="es-ES" sz="22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C9C5CF-10F9-4FDE-8FDA-C470C203FAF9}"/>
              </a:ext>
            </a:extLst>
          </p:cNvPr>
          <p:cNvSpPr txBox="1"/>
          <p:nvPr/>
        </p:nvSpPr>
        <p:spPr>
          <a:xfrm>
            <a:off x="899592" y="2228106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Baydal-Bertomeu, J. M., Page, Á. F., Belda-Lois, J. M., Garrido-Jaén, D., &amp; Prat, J. M. (2011). Neck motion patterns in whiplash-associated disorders: quantifying variability and spontaneity of movement. </a:t>
            </a:r>
            <a:r>
              <a:rPr lang="pl-PL" sz="1800" b="0" i="1" dirty="0">
                <a:solidFill>
                  <a:schemeClr val="accent2">
                    <a:lumMod val="75000"/>
                  </a:schemeClr>
                </a:solidFill>
              </a:rPr>
              <a:t>Clinical biomechanics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pl-PL" sz="1800" b="0" i="1" dirty="0">
                <a:solidFill>
                  <a:schemeClr val="accent2">
                    <a:lumMod val="75000"/>
                  </a:schemeClr>
                </a:solidFill>
              </a:rPr>
              <a:t>26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(1), 29-34.</a:t>
            </a:r>
            <a:endParaRPr lang="es-ES" sz="18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" sz="18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López-Pascual, J., Peydro-de-Moya, M. F., Garrido-Jaén, J. D., Bausá-Peris, R., &amp; Villadeamigo-Panchón, M. J. (2009). Análisis del uso de herramientas de valoración funcional de las dolencias lumbares en el ámbito laboral. </a:t>
            </a:r>
            <a:r>
              <a:rPr lang="pl-PL" sz="1800" b="0" i="1" dirty="0">
                <a:solidFill>
                  <a:schemeClr val="accent2">
                    <a:lumMod val="75000"/>
                  </a:schemeClr>
                </a:solidFill>
              </a:rPr>
              <a:t>Rehabilitación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pl-PL" sz="1800" b="0" i="1" dirty="0">
                <a:solidFill>
                  <a:schemeClr val="accent2">
                    <a:lumMod val="75000"/>
                  </a:schemeClr>
                </a:solidFill>
              </a:rPr>
              <a:t>43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(1), 16-23.</a:t>
            </a:r>
            <a:endParaRPr lang="es-ES" sz="18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" sz="18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Broseta, M. J. V., Bosch, I. B., de Moya, F. P., &amp; Corresa, S. P. (2017). Is kinematic analysis useful as a clinical test during whiplash associated disorders recovery? A clinical study. </a:t>
            </a:r>
            <a:r>
              <a:rPr lang="pl-PL" sz="1800" b="0" i="1" dirty="0">
                <a:solidFill>
                  <a:schemeClr val="accent2">
                    <a:lumMod val="75000"/>
                  </a:schemeClr>
                </a:solidFill>
              </a:rPr>
              <a:t>Gait &amp; Posture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pl-PL" sz="1800" b="0" i="1" dirty="0">
                <a:solidFill>
                  <a:schemeClr val="accent2">
                    <a:lumMod val="75000"/>
                  </a:schemeClr>
                </a:solidFill>
              </a:rPr>
              <a:t>57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, 358.</a:t>
            </a:r>
            <a:endParaRPr lang="es-ES" sz="1800" b="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400" dirty="0">
              <a:solidFill>
                <a:schemeClr val="tx1"/>
              </a:solidFill>
            </a:endParaRPr>
          </a:p>
          <a:p>
            <a:endParaRPr lang="es-ES" sz="12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0224157"/>
      </p:ext>
    </p:extLst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C5FE661-9C8D-461F-83EF-597110CDC0F2}"/>
              </a:ext>
            </a:extLst>
          </p:cNvPr>
          <p:cNvSpPr txBox="1"/>
          <p:nvPr/>
        </p:nvSpPr>
        <p:spPr>
          <a:xfrm>
            <a:off x="2627784" y="1052155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ZADANIE</a:t>
            </a:r>
            <a:r>
              <a:rPr lang="es-ES" sz="2200" dirty="0">
                <a:solidFill>
                  <a:srgbClr val="333399">
                    <a:lumMod val="75000"/>
                  </a:srgbClr>
                </a:solidFill>
              </a:rPr>
              <a:t> – </a:t>
            </a: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LEKTURA</a:t>
            </a:r>
            <a:endParaRPr lang="es-ES" sz="2200" dirty="0">
              <a:solidFill>
                <a:srgbClr val="333399">
                  <a:lumMod val="75000"/>
                </a:srgbClr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PYTANIA</a:t>
            </a:r>
            <a:endParaRPr lang="es-ES" sz="22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3E25786-ED40-415F-B931-190416198AD9}"/>
              </a:ext>
            </a:extLst>
          </p:cNvPr>
          <p:cNvSpPr/>
          <p:nvPr/>
        </p:nvSpPr>
        <p:spPr>
          <a:xfrm>
            <a:off x="593558" y="2132856"/>
            <a:ext cx="79568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Jaki jest cel pracy?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Jaką technikę biomechaniczną lub badanie zastosowano?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Jaka jest badana populacja?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Czy możesz podkreślić jakiekolwiek uzyskane wyniki?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Jakie są Twoje wnioski na temat użyteczności informacji biomechanicznych?</a:t>
            </a:r>
          </a:p>
        </p:txBody>
      </p:sp>
    </p:spTree>
    <p:extLst>
      <p:ext uri="{BB962C8B-B14F-4D97-AF65-F5344CB8AC3E}">
        <p14:creationId xmlns:p14="http://schemas.microsoft.com/office/powerpoint/2010/main" val="717427668"/>
      </p:ext>
    </p:extLst>
  </p:cSld>
  <p:clrMapOvr>
    <a:masterClrMapping/>
  </p:clrMapOvr>
  <p:transition advClick="0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858238D-8B07-4561-8498-443FC8297609}"/>
              </a:ext>
            </a:extLst>
          </p:cNvPr>
          <p:cNvSpPr txBox="1"/>
          <p:nvPr/>
        </p:nvSpPr>
        <p:spPr>
          <a:xfrm>
            <a:off x="1619672" y="1268760"/>
            <a:ext cx="5544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D40A295-C0B0-457B-B4E5-06FD8A8B4655}"/>
              </a:ext>
            </a:extLst>
          </p:cNvPr>
          <p:cNvSpPr txBox="1"/>
          <p:nvPr/>
        </p:nvSpPr>
        <p:spPr>
          <a:xfrm>
            <a:off x="2555776" y="837873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Kluczowe zagadnienia</a:t>
            </a:r>
            <a:endParaRPr kumimoji="0" lang="es-ES" sz="22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AC66BE8-997F-431F-B5BD-CFA8D089EE17}"/>
              </a:ext>
            </a:extLst>
          </p:cNvPr>
          <p:cNvSpPr/>
          <p:nvPr/>
        </p:nvSpPr>
        <p:spPr>
          <a:xfrm>
            <a:off x="575556" y="1272993"/>
            <a:ext cx="7992888" cy="475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ts val="14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Biomechaniczna ocena kręgosłupa pozwala na: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Obiektywizację istnienia zmiany poprzez porównanie z normalizowanymi bazami danych zdrowej populacji.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Zaplanowanie leczenia w oparciu o zobiektywizowany stan i ocenę korzyści z niego płynących.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Monitorowanie postępów pacjenta.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Ustalenie normalizacji lub stabilizacji procesu patologicznego.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Ocenę ograniczeń funkcjonalnych wynikających z urazu (wsparcie w ocenie następstw).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Pomoc w wykrywaniu </a:t>
            </a:r>
            <a:r>
              <a:rPr lang="pl-PL" sz="2000" b="0" dirty="0" err="1">
                <a:solidFill>
                  <a:schemeClr val="accent2">
                    <a:lumMod val="75000"/>
                  </a:schemeClr>
                </a:solidFill>
              </a:rPr>
              <a:t>zachowań</a:t>
            </a: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 pozo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rowanych</a:t>
            </a: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.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240954"/>
      </p:ext>
    </p:extLst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73AEBAB-30A6-419D-ADDA-7EFC2C305513}"/>
              </a:ext>
            </a:extLst>
          </p:cNvPr>
          <p:cNvSpPr/>
          <p:nvPr/>
        </p:nvSpPr>
        <p:spPr>
          <a:xfrm>
            <a:off x="467544" y="1795507"/>
            <a:ext cx="8208912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Wymagają one znacznych zasobów technologicznych, jak również wyszkolonego personelu i zaangażowania czasu.</a:t>
            </a:r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Należy przestrzegać ścisłego protokołu, aby zachować wiarygodność i powtarzalność testu, a następnie porównać go z bazami danych. </a:t>
            </a:r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Istnieją różne rodzaje testów, które dostarczają różnych informacji.</a:t>
            </a:r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Test oceny biomechanicznej nie jest testem diagnostycznym.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E8A3A09-45B1-4854-84D2-EE33B7EFE03A}"/>
              </a:ext>
            </a:extLst>
          </p:cNvPr>
          <p:cNvSpPr txBox="1"/>
          <p:nvPr/>
        </p:nvSpPr>
        <p:spPr>
          <a:xfrm>
            <a:off x="2555776" y="980728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Kluczowe zagadnienia</a:t>
            </a:r>
            <a:endParaRPr kumimoji="0" lang="es-ES" sz="22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21278"/>
      </p:ext>
    </p:extLst>
  </p:cSld>
  <p:clrMapOvr>
    <a:masterClrMapping/>
  </p:clrMapOvr>
  <p:transition advClick="0"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73AEBAB-30A6-419D-ADDA-7EFC2C305513}"/>
              </a:ext>
            </a:extLst>
          </p:cNvPr>
          <p:cNvSpPr/>
          <p:nvPr/>
        </p:nvSpPr>
        <p:spPr>
          <a:xfrm>
            <a:off x="611560" y="1700808"/>
            <a:ext cx="8208912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Test oceny biomechanicznej uzupełnia informacje o stanie funkcjonalnym po urazie.</a:t>
            </a:r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Nie jest substytutem dla badania klinicznego.</a:t>
            </a:r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Dostarcza obiektywnych informacji dla pacjentów z subiektywnymi objawami bólowymi. </a:t>
            </a:r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Pozwala na monitorowanie postępów pacjenta i określenie momentu zakończenia leczenia.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E8A3A09-45B1-4854-84D2-EE33B7EFE03A}"/>
              </a:ext>
            </a:extLst>
          </p:cNvPr>
          <p:cNvSpPr txBox="1"/>
          <p:nvPr/>
        </p:nvSpPr>
        <p:spPr>
          <a:xfrm>
            <a:off x="2555776" y="980728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Kluczowe zagadnienia</a:t>
            </a:r>
            <a:endParaRPr kumimoji="0" lang="es-ES" sz="22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08319"/>
      </p:ext>
    </p:extLst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C52ECD6-1EBA-403B-AD75-BC1AF362EB75}"/>
              </a:ext>
            </a:extLst>
          </p:cNvPr>
          <p:cNvSpPr txBox="1"/>
          <p:nvPr/>
        </p:nvSpPr>
        <p:spPr>
          <a:xfrm>
            <a:off x="2267744" y="4725144"/>
            <a:ext cx="457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Komisji Europejskiej dla produkcji tej publikacji nie stanowi poparcia dla treści, które odzwierciedlają jedynie poglądy autorów, a Komisja nie może zostać pociągnięta do odpowiedzialności za jakiekolwiek wykorzystanie informacji w niej zawartych.</a:t>
            </a:r>
            <a:endParaRPr lang="pl-PL" sz="1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5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7D1B3D3-71D3-4962-8240-08C352B7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ED94CB1-EE5B-4BBF-B739-F9CBAC6A1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7421CA43-92A0-4ADA-A01D-159FD0F6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CEC601AE-A53C-46DB-B2C5-78E9BA338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5141D939-8CFE-4468-AE0D-2008D5636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323528" y="908720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CELE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F1E17A5-99A2-450F-AC97-BC84B3D4606F}"/>
              </a:ext>
            </a:extLst>
          </p:cNvPr>
          <p:cNvSpPr/>
          <p:nvPr/>
        </p:nvSpPr>
        <p:spPr>
          <a:xfrm>
            <a:off x="504031" y="2132856"/>
            <a:ext cx="81359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Prezentacja różnych zastosowań technik oceny biomechanicznej w klinicznym obszarze oceny patologii kręgosłupa.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Analiza przydatności biomechanicznej oceny kręgosłupa na podstawie badań naukowych.</a:t>
            </a:r>
          </a:p>
          <a:p>
            <a:pPr lvl="0"/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Zwrócenie uwagi na niektóre aspekty interesujące w szerokim obszarze oceny z wykorzystaniem testów analizy biomechanicznej.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F8A6124-C902-459F-AFC9-A9C982DA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01E3795-8F4A-4D9D-9380-41CDB7DA7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71AEA63C-A1C4-4DFC-8D49-CD67EC151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C3C997D9-CE1B-4A2F-B4BC-5B09C8B6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91109F23-79C3-437D-99B6-4B4EC6335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323528" y="836712"/>
            <a:ext cx="813593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ZAWARTOŚĆ MERYTORYCZNA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F1E17A5-99A2-450F-AC97-BC84B3D4606F}"/>
              </a:ext>
            </a:extLst>
          </p:cNvPr>
          <p:cNvSpPr/>
          <p:nvPr/>
        </p:nvSpPr>
        <p:spPr>
          <a:xfrm>
            <a:off x="994169" y="2104310"/>
            <a:ext cx="7488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Kliniczne zastosowania testów biomechanicznych. Informacje ogólne.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Przydatność funkcjonalnej oceny biomechanicznej kręgosłupa.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Przykłady przypadków klinicznych. Monitorowanie postępów.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Kluczowe zagadnienia.</a:t>
            </a:r>
          </a:p>
          <a:p>
            <a:pPr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562181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269B4C7-166C-42ED-AAF0-CE4C839597D4}"/>
              </a:ext>
            </a:extLst>
          </p:cNvPr>
          <p:cNvSpPr txBox="1"/>
          <p:nvPr/>
        </p:nvSpPr>
        <p:spPr>
          <a:xfrm>
            <a:off x="467544" y="1700808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Ocena funkcjonalna jest metodą używaną do pomiaru ograniczeń danej osoby podczas wykonywania różnych zadań.</a:t>
            </a:r>
          </a:p>
          <a:p>
            <a:pPr algn="just"/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Ocena funkcjonalna uzupełnia diagnozę patologii, które wpływają na ruch w ramach procesu oceny klinicznej przy użyciu technik instrumentalnych: </a:t>
            </a:r>
          </a:p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	Anamneza</a:t>
            </a:r>
          </a:p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	Badanie fizykalne</a:t>
            </a:r>
          </a:p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	Testy diagnostyczne</a:t>
            </a:r>
          </a:p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	Testy oceny biomechanicznej</a:t>
            </a:r>
          </a:p>
          <a:p>
            <a:pPr algn="just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Test biomechaniczny jest testem, który ocenia mechaniczne lub fizjologiczne aspekty związane z funkcją motoryczną człowieka, takie jak siła mięśni, ruch, koordynacja, równowaga i dynamiczne wzorce aktywacji mięśni.</a:t>
            </a:r>
            <a:endParaRPr lang="en-GB" sz="20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83A0DC-B1C4-440C-897D-6715151AEC22}"/>
              </a:ext>
            </a:extLst>
          </p:cNvPr>
          <p:cNvSpPr txBox="1"/>
          <p:nvPr/>
        </p:nvSpPr>
        <p:spPr>
          <a:xfrm>
            <a:off x="2771800" y="1052736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Przypomnienie</a:t>
            </a:r>
            <a:endParaRPr lang="es-ES" sz="2200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81822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269B4C7-166C-42ED-AAF0-CE4C839597D4}"/>
              </a:ext>
            </a:extLst>
          </p:cNvPr>
          <p:cNvSpPr txBox="1"/>
          <p:nvPr/>
        </p:nvSpPr>
        <p:spPr>
          <a:xfrm>
            <a:off x="467544" y="1844824"/>
            <a:ext cx="8676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Testy biomechaniczne stosowane do oceny kręgosłupa to: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	Testy kinematyczne: analizują charakterystykę ruchu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	Testy kinetyczne: badają siły, które generują ruch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	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Dynamometria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: bada siły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	Elektromiografia powierzchniowa: bada wzorce aktywności mięśni.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83A0DC-B1C4-440C-897D-6715151AEC22}"/>
              </a:ext>
            </a:extLst>
          </p:cNvPr>
          <p:cNvSpPr txBox="1"/>
          <p:nvPr/>
        </p:nvSpPr>
        <p:spPr>
          <a:xfrm>
            <a:off x="2771800" y="1052736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Przypomnienie</a:t>
            </a:r>
            <a:endParaRPr lang="es-ES" sz="2200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77134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79D8146-BEB0-4FA8-BA47-D745E60E2994}"/>
              </a:ext>
            </a:extLst>
          </p:cNvPr>
          <p:cNvSpPr txBox="1"/>
          <p:nvPr/>
        </p:nvSpPr>
        <p:spPr>
          <a:xfrm>
            <a:off x="899592" y="1797784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W jakich sytuacjach przydatna jest ocena zaburzeń funkcjonalnych z wykorzystaniem instrumentalnych technik biomechanicznych u osoby z patologią kręgosłupa?</a:t>
            </a:r>
          </a:p>
          <a:p>
            <a:pPr algn="ctr"/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B8F554-B80C-43FA-8E35-ADCBD8A0DEB0}"/>
              </a:ext>
            </a:extLst>
          </p:cNvPr>
          <p:cNvSpPr txBox="1"/>
          <p:nvPr/>
        </p:nvSpPr>
        <p:spPr>
          <a:xfrm>
            <a:off x="2627784" y="1052155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ZADANIE</a:t>
            </a:r>
            <a:r>
              <a:rPr lang="es-ES" sz="2200" dirty="0">
                <a:solidFill>
                  <a:srgbClr val="333399">
                    <a:lumMod val="75000"/>
                  </a:srgbClr>
                </a:solidFill>
              </a:rPr>
              <a:t> - D</a:t>
            </a: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YSKUSJA</a:t>
            </a:r>
            <a:endParaRPr lang="es-ES" sz="2200" dirty="0">
              <a:solidFill>
                <a:srgbClr val="333399">
                  <a:lumMod val="75000"/>
                </a:srgb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8AD952C-3067-4FB9-A3FD-30C7D793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03848" y="3068960"/>
            <a:ext cx="2471936" cy="24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18296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269B4C7-166C-42ED-AAF0-CE4C839597D4}"/>
              </a:ext>
            </a:extLst>
          </p:cNvPr>
          <p:cNvSpPr txBox="1"/>
          <p:nvPr/>
        </p:nvSpPr>
        <p:spPr>
          <a:xfrm>
            <a:off x="287524" y="170080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Są one przydatne, ponieważ dostarczają obiektywnych danych na temat ruchu w odniesieniu do patologii osoby ocenianej.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Ta obiektywna informacja pomaga w procesie podejmowania decyzji dotyczących:</a:t>
            </a:r>
          </a:p>
          <a:p>
            <a:pPr marL="1519238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Modyfikacji leczenia.</a:t>
            </a:r>
          </a:p>
          <a:p>
            <a:pPr marL="1519238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Zakończenia leczenia z powodu poprawy lub wyzdrowienia.</a:t>
            </a:r>
          </a:p>
          <a:p>
            <a:pPr marL="1519238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Pozwalają na monitorowanie postępów pacjenta.</a:t>
            </a:r>
          </a:p>
          <a:p>
            <a:pPr marL="1519238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Pomagają wspierać zakończenie procesu klinicznego, a tym samym powrót do codziennej aktywności pacjenta.</a:t>
            </a:r>
          </a:p>
          <a:p>
            <a:pPr marL="1519238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Umożliwiają ocenę następstw po urazie.</a:t>
            </a:r>
          </a:p>
          <a:p>
            <a:pPr marL="1519238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Pomagają w podejmowaniu decyzji dotyczących powrotu do pracy.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83A0DC-B1C4-440C-897D-6715151AEC22}"/>
              </a:ext>
            </a:extLst>
          </p:cNvPr>
          <p:cNvSpPr txBox="1"/>
          <p:nvPr/>
        </p:nvSpPr>
        <p:spPr>
          <a:xfrm>
            <a:off x="503548" y="83671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Dlaczego te testy są przydatne w warunkach klinicznych? Kiedy są one zalecane?</a:t>
            </a:r>
          </a:p>
          <a:p>
            <a:pPr algn="ctr">
              <a:defRPr/>
            </a:pPr>
            <a:endParaRPr lang="pl-PL" sz="2200" dirty="0">
              <a:solidFill>
                <a:srgbClr val="333399">
                  <a:lumMod val="75000"/>
                </a:srgbClr>
              </a:solidFill>
            </a:endParaRPr>
          </a:p>
          <a:p>
            <a:pPr algn="ctr">
              <a:defRPr/>
            </a:pPr>
            <a:endParaRPr lang="pl-PL" sz="2200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85436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728E32C-5DAE-40CC-A503-49C52D4223F8}"/>
              </a:ext>
            </a:extLst>
          </p:cNvPr>
          <p:cNvSpPr txBox="1"/>
          <p:nvPr/>
        </p:nvSpPr>
        <p:spPr>
          <a:xfrm>
            <a:off x="503548" y="908720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Przypadek kliniczny 1. Monitorowanie postępów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FDA7C0F-8F1D-48FB-8E36-A4B5569D62BD}"/>
              </a:ext>
            </a:extLst>
          </p:cNvPr>
          <p:cNvSpPr/>
          <p:nvPr/>
        </p:nvSpPr>
        <p:spPr>
          <a:xfrm>
            <a:off x="519534" y="1772816"/>
            <a:ext cx="8208912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26-letnia poszkodowana kobieta, która uległa wypadkowi komunikacyjnemu w dniu 1 czerwca 2013 roku. Prowadziła motocykl, który uderzył w samochód.</a:t>
            </a:r>
          </a:p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Dziesięć dni później po raz pierwszy zgłosiła się do kliniki rehabilitacyjnej.</a:t>
            </a:r>
          </a:p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endParaRPr lang="pl-PL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Odbyła 5 sesji rehabilitacyjnych kręgosłupa szyjnego. Na pierwszej i ostatniej sesji wykonano test funkcjonalny oceny biomechanicznej.</a:t>
            </a:r>
          </a:p>
          <a:p>
            <a:pPr algn="just">
              <a:spcBef>
                <a:spcPts val="300"/>
              </a:spcBef>
              <a:spcAft>
                <a:spcPts val="0"/>
              </a:spcAft>
              <a:buClr>
                <a:srgbClr val="64A0C8"/>
              </a:buClr>
            </a:pP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>Ostateczny wynik tych ocen kontrolnych był następujący:</a:t>
            </a:r>
            <a:endParaRPr lang="en-GB" sz="2000" b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03224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63DD689-5914-4180-B462-7E31BD574670}"/>
              </a:ext>
            </a:extLst>
          </p:cNvPr>
          <p:cNvPicPr/>
          <p:nvPr/>
        </p:nvPicPr>
        <p:blipFill>
          <a:blip r:embed="rId3" cstate="print"/>
          <a:srcRect r="20748"/>
          <a:stretch>
            <a:fillRect/>
          </a:stretch>
        </p:blipFill>
        <p:spPr bwMode="auto">
          <a:xfrm>
            <a:off x="2432455" y="2047493"/>
            <a:ext cx="44386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EB1FA33-1B34-4FEC-AFC1-775B1E31854A}"/>
              </a:ext>
            </a:extLst>
          </p:cNvPr>
          <p:cNvSpPr/>
          <p:nvPr/>
        </p:nvSpPr>
        <p:spPr>
          <a:xfrm>
            <a:off x="583328" y="480934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Wartości poniżej 90% są uznawane za funkcjonalnie zmienione w indeksie normalności (różowy cieniowany pasek).</a:t>
            </a:r>
          </a:p>
          <a:p>
            <a:endParaRPr lang="pl-PL" sz="2000" b="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F8533C6-1164-4120-AFE1-F2CA99814BEB}"/>
              </a:ext>
            </a:extLst>
          </p:cNvPr>
          <p:cNvSpPr/>
          <p:nvPr/>
        </p:nvSpPr>
        <p:spPr>
          <a:xfrm>
            <a:off x="583329" y="5517232"/>
            <a:ext cx="82449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Wniosek: </a:t>
            </a: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Z obserwacji postępów wynika, że od początku rehabilitacji funkcja jest prawidłowa i stabilna. </a:t>
            </a:r>
          </a:p>
          <a:p>
            <a:endParaRPr lang="pl-PL" sz="20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8898B45-ACD7-4B3A-86B0-D7AA53BA91A1}"/>
              </a:ext>
            </a:extLst>
          </p:cNvPr>
          <p:cNvSpPr/>
          <p:nvPr/>
        </p:nvSpPr>
        <p:spPr>
          <a:xfrm>
            <a:off x="296902" y="1537191"/>
            <a:ext cx="8343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</a:rPr>
              <a:t>Ostateczny wynik ocen funkcji odcinka szyjnego kręgosłupa przedstawia się następująco: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ECFE41C9-CA9F-4FBE-9FA9-12EFCA717695}"/>
              </a:ext>
            </a:extLst>
          </p:cNvPr>
          <p:cNvSpPr txBox="1"/>
          <p:nvPr/>
        </p:nvSpPr>
        <p:spPr>
          <a:xfrm>
            <a:off x="503548" y="908720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200" dirty="0">
                <a:solidFill>
                  <a:srgbClr val="333399">
                    <a:lumMod val="75000"/>
                  </a:srgbClr>
                </a:solidFill>
              </a:rPr>
              <a:t>Przypadek kliniczny 1. Monitorowanie postępów</a:t>
            </a:r>
          </a:p>
        </p:txBody>
      </p:sp>
    </p:spTree>
    <p:extLst>
      <p:ext uri="{BB962C8B-B14F-4D97-AF65-F5344CB8AC3E}">
        <p14:creationId xmlns:p14="http://schemas.microsoft.com/office/powerpoint/2010/main" val="3837467497"/>
      </p:ext>
    </p:extLst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Pantallazo inicio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ntallazo cier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WOIZ - prezentacja &quot;wykładowa&quot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00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B0"/>
      </a:accent5>
      <a:accent6>
        <a:srgbClr val="2D2D8A"/>
      </a:accent6>
      <a:hlink>
        <a:srgbClr val="009999"/>
      </a:hlink>
      <a:folHlink>
        <a:srgbClr val="99CC00"/>
      </a:folHlink>
    </a:clrScheme>
    <a:fontScheme name="WOIZ - prezentacja &quot;wykładowa&quot;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WOIZ - prezentacja &quot;wykładowa&quot;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WOIZ - prezentacja &quot;wykładowa&quot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00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B0"/>
      </a:accent5>
      <a:accent6>
        <a:srgbClr val="2D2D8A"/>
      </a:accent6>
      <a:hlink>
        <a:srgbClr val="009999"/>
      </a:hlink>
      <a:folHlink>
        <a:srgbClr val="99CC00"/>
      </a:folHlink>
    </a:clrScheme>
    <a:fontScheme name="WOIZ - prezentacja &quot;wykładowa&quot;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WOIZ - prezentacja &quot;wykładowa&quot;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Szablon_prezentacji_wer_2A_(z_1_logo)_v2</Template>
  <TotalTime>41369</TotalTime>
  <Pages>0</Pages>
  <Words>1615</Words>
  <Characters>0</Characters>
  <Application>Microsoft Office PowerPoint</Application>
  <PresentationFormat>Pokaz na ekranie (4:3)</PresentationFormat>
  <Lines>0</Lines>
  <Paragraphs>176</Paragraphs>
  <Slides>18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18</vt:i4>
      </vt:variant>
    </vt:vector>
  </HeadingPairs>
  <TitlesOfParts>
    <vt:vector size="29" baseType="lpstr">
      <vt:lpstr>Arial</vt:lpstr>
      <vt:lpstr>Arial Bold</vt:lpstr>
      <vt:lpstr>Bradley Hand ITC</vt:lpstr>
      <vt:lpstr>Calibri</vt:lpstr>
      <vt:lpstr>Gill Sans</vt:lpstr>
      <vt:lpstr>Times New Roman</vt:lpstr>
      <vt:lpstr>Verdana</vt:lpstr>
      <vt:lpstr>Pantallazo inicio</vt:lpstr>
      <vt:lpstr>Pantallazo cierre</vt:lpstr>
      <vt:lpstr>1_WOIZ - prezentacja "wykładowa"</vt:lpstr>
      <vt:lpstr>2_WOIZ - prezentacja "wykładowa"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PKO BP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PKO BP SA</dc:creator>
  <cp:lastModifiedBy>Patrycja Kabiesz</cp:lastModifiedBy>
  <cp:revision>1103</cp:revision>
  <cp:lastPrinted>2020-02-17T10:09:46Z</cp:lastPrinted>
  <dcterms:created xsi:type="dcterms:W3CDTF">2010-06-23T19:02:16Z</dcterms:created>
  <dcterms:modified xsi:type="dcterms:W3CDTF">2021-07-02T18:56:10Z</dcterms:modified>
</cp:coreProperties>
</file>