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65"/>
  </p:notesMasterIdLst>
  <p:handoutMasterIdLst>
    <p:handoutMasterId r:id="rId66"/>
  </p:handoutMasterIdLst>
  <p:sldIdLst>
    <p:sldId id="627" r:id="rId4"/>
    <p:sldId id="636" r:id="rId5"/>
    <p:sldId id="656" r:id="rId6"/>
    <p:sldId id="625" r:id="rId7"/>
    <p:sldId id="657" r:id="rId8"/>
    <p:sldId id="658" r:id="rId9"/>
    <p:sldId id="659" r:id="rId10"/>
    <p:sldId id="660" r:id="rId11"/>
    <p:sldId id="661" r:id="rId12"/>
    <p:sldId id="662" r:id="rId13"/>
    <p:sldId id="663" r:id="rId14"/>
    <p:sldId id="664" r:id="rId15"/>
    <p:sldId id="665" r:id="rId16"/>
    <p:sldId id="666" r:id="rId17"/>
    <p:sldId id="667" r:id="rId18"/>
    <p:sldId id="668" r:id="rId19"/>
    <p:sldId id="637" r:id="rId20"/>
    <p:sldId id="638" r:id="rId21"/>
    <p:sldId id="639" r:id="rId22"/>
    <p:sldId id="640" r:id="rId23"/>
    <p:sldId id="641" r:id="rId24"/>
    <p:sldId id="669" r:id="rId25"/>
    <p:sldId id="642" r:id="rId26"/>
    <p:sldId id="643" r:id="rId27"/>
    <p:sldId id="644" r:id="rId28"/>
    <p:sldId id="645" r:id="rId29"/>
    <p:sldId id="646" r:id="rId30"/>
    <p:sldId id="647" r:id="rId31"/>
    <p:sldId id="648" r:id="rId32"/>
    <p:sldId id="649" r:id="rId33"/>
    <p:sldId id="670" r:id="rId34"/>
    <p:sldId id="650" r:id="rId35"/>
    <p:sldId id="671" r:id="rId36"/>
    <p:sldId id="672" r:id="rId37"/>
    <p:sldId id="673" r:id="rId38"/>
    <p:sldId id="674" r:id="rId39"/>
    <p:sldId id="675" r:id="rId40"/>
    <p:sldId id="676" r:id="rId41"/>
    <p:sldId id="677" r:id="rId42"/>
    <p:sldId id="678" r:id="rId43"/>
    <p:sldId id="679" r:id="rId44"/>
    <p:sldId id="651" r:id="rId45"/>
    <p:sldId id="652" r:id="rId46"/>
    <p:sldId id="653" r:id="rId47"/>
    <p:sldId id="680" r:id="rId48"/>
    <p:sldId id="654" r:id="rId49"/>
    <p:sldId id="681" r:id="rId50"/>
    <p:sldId id="655" r:id="rId51"/>
    <p:sldId id="682" r:id="rId52"/>
    <p:sldId id="683" r:id="rId53"/>
    <p:sldId id="684" r:id="rId54"/>
    <p:sldId id="685" r:id="rId55"/>
    <p:sldId id="686" r:id="rId56"/>
    <p:sldId id="687" r:id="rId57"/>
    <p:sldId id="688" r:id="rId58"/>
    <p:sldId id="689" r:id="rId59"/>
    <p:sldId id="690" r:id="rId60"/>
    <p:sldId id="691" r:id="rId61"/>
    <p:sldId id="692" r:id="rId62"/>
    <p:sldId id="621" r:id="rId63"/>
    <p:sldId id="626" r:id="rId64"/>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8620" autoAdjust="0"/>
  </p:normalViewPr>
  <p:slideViewPr>
    <p:cSldViewPr>
      <p:cViewPr varScale="1">
        <p:scale>
          <a:sx n="69" d="100"/>
          <a:sy n="69" d="100"/>
        </p:scale>
        <p:origin x="1805"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3672135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t>‹#›</a:t>
            </a:fld>
            <a:endParaRPr lang="pl-PL" altLang="pl-PL"/>
          </a:p>
        </p:txBody>
      </p:sp>
    </p:spTree>
    <p:extLst>
      <p:ext uri="{BB962C8B-B14F-4D97-AF65-F5344CB8AC3E}">
        <p14:creationId xmlns:p14="http://schemas.microsoft.com/office/powerpoint/2010/main" val="223860238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obrazu slajdu 1">
            <a:extLst>
              <a:ext uri="{FF2B5EF4-FFF2-40B4-BE49-F238E27FC236}">
                <a16:creationId xmlns:a16="http://schemas.microsoft.com/office/drawing/2014/main" id="{86D3152F-1308-423F-8F49-6CDFD42C242D}"/>
              </a:ext>
            </a:extLst>
          </p:cNvPr>
          <p:cNvSpPr>
            <a:spLocks noGrp="1" noRot="1" noChangeAspect="1" noChangeArrowheads="1" noTextEdit="1"/>
          </p:cNvSpPr>
          <p:nvPr>
            <p:ph type="sldImg"/>
          </p:nvPr>
        </p:nvSpPr>
        <p:spPr>
          <a:ln/>
        </p:spPr>
      </p:sp>
      <p:sp>
        <p:nvSpPr>
          <p:cNvPr id="10243" name="Symbol zastępczy notatek 2">
            <a:extLst>
              <a:ext uri="{FF2B5EF4-FFF2-40B4-BE49-F238E27FC236}">
                <a16:creationId xmlns:a16="http://schemas.microsoft.com/office/drawing/2014/main" id="{E4E74899-A0E2-4B16-9ADB-C8B887F157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p>
          <a:p>
            <a:pPr eaLnBrk="1" hangingPunct="1"/>
            <a:r>
              <a:rPr lang="en-US" altLang="pl-PL"/>
              <a:t>Die Internationale Klassifikation für Behinderung und Gesundheit beschreibt die Funktionsfähigkeit des Menschen, bezogen auf seine gesundheitlichen Probleme. Darüber hinaus zeigt die Klassifikation der ICF in Bezug auf die Behinderung die Beziehung zwischen dem Individuum und der Umgebung, in der es agiert.</a:t>
            </a:r>
          </a:p>
          <a:p>
            <a:pPr eaLnBrk="1" hangingPunct="1"/>
            <a:endParaRPr lang="pl-PL" altLang="pl-PL"/>
          </a:p>
        </p:txBody>
      </p:sp>
      <p:sp>
        <p:nvSpPr>
          <p:cNvPr id="10244" name="Symbol zastępczy numeru slajdu 3">
            <a:extLst>
              <a:ext uri="{FF2B5EF4-FFF2-40B4-BE49-F238E27FC236}">
                <a16:creationId xmlns:a16="http://schemas.microsoft.com/office/drawing/2014/main" id="{59879906-106C-44B0-AA38-D36A47EE24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3581FC66-CC86-416C-AA48-7A6AA8EB03BE}" type="slidenum">
              <a:rPr lang="pl-PL" altLang="pl-PL" sz="1200" b="0">
                <a:solidFill>
                  <a:schemeClr val="tx1"/>
                </a:solidFill>
                <a:latin typeface="Gill Sans" charset="0"/>
              </a:rPr>
              <a:t>2</a:t>
            </a:fld>
            <a:endParaRPr lang="pl-PL" altLang="pl-PL" sz="1200" b="0">
              <a:solidFill>
                <a:schemeClr val="tx1"/>
              </a:solidFill>
              <a:latin typeface="Gill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a:extLst>
              <a:ext uri="{FF2B5EF4-FFF2-40B4-BE49-F238E27FC236}">
                <a16:creationId xmlns:a16="http://schemas.microsoft.com/office/drawing/2014/main" id="{E133AB21-099E-4EA8-9C3B-2A1541843392}"/>
              </a:ext>
            </a:extLst>
          </p:cNvPr>
          <p:cNvSpPr>
            <a:spLocks noGrp="1" noRot="1" noChangeAspect="1" noTextEdit="1"/>
          </p:cNvSpPr>
          <p:nvPr>
            <p:ph type="sldImg"/>
          </p:nvPr>
        </p:nvSpPr>
        <p:spPr>
          <a:ln/>
        </p:spPr>
      </p:sp>
      <p:sp>
        <p:nvSpPr>
          <p:cNvPr id="28675" name="Symbol zastępczy notatek 2">
            <a:extLst>
              <a:ext uri="{FF2B5EF4-FFF2-40B4-BE49-F238E27FC236}">
                <a16:creationId xmlns:a16="http://schemas.microsoft.com/office/drawing/2014/main" id="{A60A7113-0283-42D6-B84B-3D8AE65E2A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Aktivität und Leistung betreffen die Frage, wie eine Aktivität in einer standardisierten Umgebung ausgeführt wird und welche Fähigkeiten sie haben. Und der festgestellte Unterschied zwischen den Qualifikanten ist die Grundlage für Maßnahmen zur Verbesserung der Situation</a:t>
            </a:r>
            <a:r>
              <a:rPr lang="pl-PL" altLang="pl-PL"/>
              <a:t>.</a:t>
            </a:r>
          </a:p>
        </p:txBody>
      </p:sp>
      <p:sp>
        <p:nvSpPr>
          <p:cNvPr id="28676" name="Symbol zastępczy numeru slajdu 3">
            <a:extLst>
              <a:ext uri="{FF2B5EF4-FFF2-40B4-BE49-F238E27FC236}">
                <a16:creationId xmlns:a16="http://schemas.microsoft.com/office/drawing/2014/main" id="{18842A77-8AA0-494C-9A2B-7364091382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E856CC4-C2B6-4391-B707-815ECD8F171A}" type="slidenum">
              <a:rPr lang="pl-PL" altLang="pl-PL" sz="1200" b="0">
                <a:solidFill>
                  <a:schemeClr val="tx1"/>
                </a:solidFill>
                <a:latin typeface="Gill Sans" charset="0"/>
              </a:rPr>
              <a:t>11</a:t>
            </a:fld>
            <a:endParaRPr lang="pl-PL" altLang="pl-PL" sz="1200" b="0">
              <a:solidFill>
                <a:schemeClr val="tx1"/>
              </a:solidFill>
              <a:latin typeface="Gill San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obrazu slajdu 1">
            <a:extLst>
              <a:ext uri="{FF2B5EF4-FFF2-40B4-BE49-F238E27FC236}">
                <a16:creationId xmlns:a16="http://schemas.microsoft.com/office/drawing/2014/main" id="{77DFBDED-4A5E-4935-A14D-8CD85F9AF9B4}"/>
              </a:ext>
            </a:extLst>
          </p:cNvPr>
          <p:cNvSpPr>
            <a:spLocks noGrp="1" noRot="1" noChangeAspect="1" noTextEdit="1"/>
          </p:cNvSpPr>
          <p:nvPr>
            <p:ph type="sldImg"/>
          </p:nvPr>
        </p:nvSpPr>
        <p:spPr>
          <a:ln/>
        </p:spPr>
      </p:sp>
      <p:sp>
        <p:nvSpPr>
          <p:cNvPr id="30723" name="Symbol zastępczy notatek 2">
            <a:extLst>
              <a:ext uri="{FF2B5EF4-FFF2-40B4-BE49-F238E27FC236}">
                <a16:creationId xmlns:a16="http://schemas.microsoft.com/office/drawing/2014/main" id="{4B466124-E0E0-4391-B13D-1213AFA138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Es ist zu beachten, dass persönliche Faktoren aufgrund der erkennbaren sozialen und kulturellen Vielfalt nicht in der ICF klassifiziert sind. </a:t>
            </a:r>
            <a:endParaRPr lang="pl-PL" altLang="pl-PL"/>
          </a:p>
        </p:txBody>
      </p:sp>
      <p:sp>
        <p:nvSpPr>
          <p:cNvPr id="30724" name="Symbol zastępczy numeru slajdu 3">
            <a:extLst>
              <a:ext uri="{FF2B5EF4-FFF2-40B4-BE49-F238E27FC236}">
                <a16:creationId xmlns:a16="http://schemas.microsoft.com/office/drawing/2014/main" id="{32C6E306-1C89-4C07-8252-649981B0E5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D050183-47B0-4275-B616-782584F51CC6}" type="slidenum">
              <a:rPr lang="pl-PL" altLang="pl-PL" sz="1200" b="0">
                <a:solidFill>
                  <a:schemeClr val="tx1"/>
                </a:solidFill>
                <a:latin typeface="Gill Sans" charset="0"/>
              </a:rPr>
              <a:t>12</a:t>
            </a:fld>
            <a:endParaRPr lang="pl-PL" altLang="pl-PL" sz="1200" b="0">
              <a:solidFill>
                <a:schemeClr val="tx1"/>
              </a:solidFill>
              <a:latin typeface="Gill San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a:extLst>
              <a:ext uri="{FF2B5EF4-FFF2-40B4-BE49-F238E27FC236}">
                <a16:creationId xmlns:a16="http://schemas.microsoft.com/office/drawing/2014/main" id="{E178352F-104B-4B59-8DD8-52E91DCEA770}"/>
              </a:ext>
            </a:extLst>
          </p:cNvPr>
          <p:cNvSpPr>
            <a:spLocks noGrp="1" noRot="1" noChangeAspect="1" noTextEdit="1"/>
          </p:cNvSpPr>
          <p:nvPr>
            <p:ph type="sldImg"/>
          </p:nvPr>
        </p:nvSpPr>
        <p:spPr>
          <a:ln/>
        </p:spPr>
      </p:sp>
      <p:sp>
        <p:nvSpPr>
          <p:cNvPr id="32771" name="Symbol zastępczy notatek 2">
            <a:extLst>
              <a:ext uri="{FF2B5EF4-FFF2-40B4-BE49-F238E27FC236}">
                <a16:creationId xmlns:a16="http://schemas.microsoft.com/office/drawing/2014/main" id="{519A47D1-0E11-442E-9A41-F4986F6B0F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Der erste Umweltfaktor-Qualifier wird verwendet, um den Bereich der positiven Umweltaspekte zu bestimmen. Er kann individuell und allgemein kodiert werden. </a:t>
            </a:r>
            <a:endParaRPr lang="pl-PL" altLang="pl-PL"/>
          </a:p>
        </p:txBody>
      </p:sp>
      <p:sp>
        <p:nvSpPr>
          <p:cNvPr id="32772" name="Symbol zastępczy numeru slajdu 3">
            <a:extLst>
              <a:ext uri="{FF2B5EF4-FFF2-40B4-BE49-F238E27FC236}">
                <a16:creationId xmlns:a16="http://schemas.microsoft.com/office/drawing/2014/main" id="{529579B4-8A6E-4DC9-97FD-6D2E6F6C96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B1F3E40-B6AA-447A-BC0F-88371DDBB0E4}" type="slidenum">
              <a:rPr lang="pl-PL" altLang="pl-PL" sz="1200" b="0">
                <a:solidFill>
                  <a:schemeClr val="tx1"/>
                </a:solidFill>
                <a:latin typeface="Gill Sans" charset="0"/>
              </a:rPr>
              <a:t>13</a:t>
            </a:fld>
            <a:endParaRPr lang="pl-PL" altLang="pl-PL" sz="1200" b="0">
              <a:solidFill>
                <a:schemeClr val="tx1"/>
              </a:solidFill>
              <a:latin typeface="Gill San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obrazu slajdu 1">
            <a:extLst>
              <a:ext uri="{FF2B5EF4-FFF2-40B4-BE49-F238E27FC236}">
                <a16:creationId xmlns:a16="http://schemas.microsoft.com/office/drawing/2014/main" id="{79F3FB1A-5909-4CBD-A889-6B3ED7574AAD}"/>
              </a:ext>
            </a:extLst>
          </p:cNvPr>
          <p:cNvSpPr>
            <a:spLocks noGrp="1" noRot="1" noChangeAspect="1" noTextEdit="1"/>
          </p:cNvSpPr>
          <p:nvPr>
            <p:ph type="sldImg"/>
          </p:nvPr>
        </p:nvSpPr>
        <p:spPr>
          <a:ln/>
        </p:spPr>
      </p:sp>
      <p:sp>
        <p:nvSpPr>
          <p:cNvPr id="34819" name="Symbol zastępczy notatek 2">
            <a:extLst>
              <a:ext uri="{FF2B5EF4-FFF2-40B4-BE49-F238E27FC236}">
                <a16:creationId xmlns:a16="http://schemas.microsoft.com/office/drawing/2014/main" id="{D435EA6F-4096-4444-99ED-DF3724DD33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
        <p:nvSpPr>
          <p:cNvPr id="34820" name="Symbol zastępczy numeru slajdu 3">
            <a:extLst>
              <a:ext uri="{FF2B5EF4-FFF2-40B4-BE49-F238E27FC236}">
                <a16:creationId xmlns:a16="http://schemas.microsoft.com/office/drawing/2014/main" id="{15A7A008-F005-4584-B16D-3631A19319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063709F-E95D-4D0E-8CF4-D4BEFFA4FF10}" type="slidenum">
              <a:rPr lang="pl-PL" altLang="pl-PL" sz="1200" b="0">
                <a:solidFill>
                  <a:schemeClr val="tx1"/>
                </a:solidFill>
                <a:latin typeface="Gill Sans" charset="0"/>
              </a:rPr>
              <a:t>14</a:t>
            </a:fld>
            <a:endParaRPr lang="pl-PL" altLang="pl-PL" sz="1200" b="0">
              <a:solidFill>
                <a:schemeClr val="tx1"/>
              </a:solidFill>
              <a:latin typeface="Gill San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a:extLst>
              <a:ext uri="{FF2B5EF4-FFF2-40B4-BE49-F238E27FC236}">
                <a16:creationId xmlns:a16="http://schemas.microsoft.com/office/drawing/2014/main" id="{BBCB0E5C-BB0D-4211-BF89-05387729F410}"/>
              </a:ext>
            </a:extLst>
          </p:cNvPr>
          <p:cNvSpPr>
            <a:spLocks noGrp="1" noRot="1" noChangeAspect="1" noTextEdit="1"/>
          </p:cNvSpPr>
          <p:nvPr>
            <p:ph type="sldImg"/>
          </p:nvPr>
        </p:nvSpPr>
        <p:spPr>
          <a:ln/>
        </p:spPr>
      </p:sp>
      <p:sp>
        <p:nvSpPr>
          <p:cNvPr id="36867" name="Symbol zastępczy notatek 2">
            <a:extLst>
              <a:ext uri="{FF2B5EF4-FFF2-40B4-BE49-F238E27FC236}">
                <a16:creationId xmlns:a16="http://schemas.microsoft.com/office/drawing/2014/main" id="{D4A3A856-AE3C-4E37-8CC6-36C37C1BF4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erste Aufgabe wird in Gruppen bearbeitet. Jede Gruppe wird zwei Fragen beantworten: Erstens: Bitte definieren und diskutieren Sie die Ziele der ICF-Klassifikation, und zweitens: Warum sollte die ICF zur Beschreibung der menschlichen Gesundheit verwendet werden? </a:t>
            </a:r>
            <a:endParaRPr lang="pl-PL" altLang="pl-PL"/>
          </a:p>
        </p:txBody>
      </p:sp>
      <p:sp>
        <p:nvSpPr>
          <p:cNvPr id="36868" name="Symbol zastępczy numeru slajdu 3">
            <a:extLst>
              <a:ext uri="{FF2B5EF4-FFF2-40B4-BE49-F238E27FC236}">
                <a16:creationId xmlns:a16="http://schemas.microsoft.com/office/drawing/2014/main" id="{72CB9466-7BA4-439B-ADEA-F4D331159C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8AB719BF-F6AB-43F7-8E99-766099C98DC2}" type="slidenum">
              <a:rPr lang="pl-PL" altLang="pl-PL" sz="1200" b="0">
                <a:solidFill>
                  <a:schemeClr val="tx1"/>
                </a:solidFill>
                <a:latin typeface="Gill Sans" charset="0"/>
              </a:rPr>
              <a:t>15</a:t>
            </a:fld>
            <a:endParaRPr lang="pl-PL" altLang="pl-PL" sz="1200" b="0">
              <a:solidFill>
                <a:schemeClr val="tx1"/>
              </a:solidFill>
              <a:latin typeface="Gill San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a:extLst>
              <a:ext uri="{FF2B5EF4-FFF2-40B4-BE49-F238E27FC236}">
                <a16:creationId xmlns:a16="http://schemas.microsoft.com/office/drawing/2014/main" id="{9EAD3105-9F54-4C48-A76A-D1326130586E}"/>
              </a:ext>
            </a:extLst>
          </p:cNvPr>
          <p:cNvSpPr>
            <a:spLocks noGrp="1" noRot="1" noChangeAspect="1" noTextEdit="1"/>
          </p:cNvSpPr>
          <p:nvPr>
            <p:ph type="sldImg"/>
          </p:nvPr>
        </p:nvSpPr>
        <p:spPr>
          <a:ln/>
        </p:spPr>
      </p:sp>
      <p:sp>
        <p:nvSpPr>
          <p:cNvPr id="39939" name="Symbol zastępczy notatek 2">
            <a:extLst>
              <a:ext uri="{FF2B5EF4-FFF2-40B4-BE49-F238E27FC236}">
                <a16:creationId xmlns:a16="http://schemas.microsoft.com/office/drawing/2014/main" id="{E8C02E1C-6EBE-4BB5-A392-CD24376060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Aus Sicht der ICF kann man sagen, dass es sich um einen interaktiven und evolutionären Prozess handelt, der einen mehrdimensionalen Ansatz zur Klassifizierung von Funktionsfähigkeit und Behinderung bietet. Die ICF kann als Sprache gesehen werden, aber die Form ihrer Verwendung hängt von den Anwendern, ihrer Kreativität und wissenschaftlichen Orientierung ab</a:t>
            </a:r>
            <a:r>
              <a:rPr lang="pl-PL" altLang="pl-PL"/>
              <a:t>.</a:t>
            </a:r>
          </a:p>
        </p:txBody>
      </p:sp>
      <p:sp>
        <p:nvSpPr>
          <p:cNvPr id="39940" name="Symbol zastępczy numeru slajdu 3">
            <a:extLst>
              <a:ext uri="{FF2B5EF4-FFF2-40B4-BE49-F238E27FC236}">
                <a16:creationId xmlns:a16="http://schemas.microsoft.com/office/drawing/2014/main" id="{04BF52EA-6EA3-4B40-9F21-A16BC1E1E8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CF791F5-1D0D-4DEC-A594-7D1CC2732ED5}" type="slidenum">
              <a:rPr lang="pl-PL" altLang="pl-PL" sz="1200" b="0">
                <a:solidFill>
                  <a:schemeClr val="tx1"/>
                </a:solidFill>
                <a:latin typeface="Gill Sans" charset="0"/>
              </a:rPr>
              <a:t>17</a:t>
            </a:fld>
            <a:endParaRPr lang="pl-PL" altLang="pl-PL" sz="1200" b="0">
              <a:solidFill>
                <a:schemeClr val="tx1"/>
              </a:solidFill>
              <a:latin typeface="Gill San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obrazu slajdu 1">
            <a:extLst>
              <a:ext uri="{FF2B5EF4-FFF2-40B4-BE49-F238E27FC236}">
                <a16:creationId xmlns:a16="http://schemas.microsoft.com/office/drawing/2014/main" id="{007F0DE8-114D-4C91-9203-020D83AB39DE}"/>
              </a:ext>
            </a:extLst>
          </p:cNvPr>
          <p:cNvSpPr>
            <a:spLocks noGrp="1" noRot="1" noChangeAspect="1" noTextEdit="1"/>
          </p:cNvSpPr>
          <p:nvPr>
            <p:ph type="sldImg"/>
          </p:nvPr>
        </p:nvSpPr>
        <p:spPr>
          <a:ln/>
        </p:spPr>
      </p:sp>
      <p:sp>
        <p:nvSpPr>
          <p:cNvPr id="41987" name="Symbol zastępczy notatek 2">
            <a:extLst>
              <a:ext uri="{FF2B5EF4-FFF2-40B4-BE49-F238E27FC236}">
                <a16:creationId xmlns:a16="http://schemas.microsoft.com/office/drawing/2014/main" id="{C25948E9-693B-426A-80FB-D16CC7A003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Bei der Analyse der Komponenten des Diagramms wird festgestellt, dass das Funktionieren eines Individuums in einem bestimmten Bereich als eine Interaktion oder eine komplexe Beziehung zwischen Gesundheit und kontextuellen Faktoren (d. h. Umwelt- und persönlichen Faktoren) wahrgenommen wird. Es besteht eine dynamische Interaktion zwischen diesen Faktoren: Eingriffe auf einer Ebene können potenziell andere damit verbundene Elemente verändern. </a:t>
            </a:r>
            <a:endParaRPr lang="pl-PL" altLang="pl-PL"/>
          </a:p>
        </p:txBody>
      </p:sp>
      <p:sp>
        <p:nvSpPr>
          <p:cNvPr id="41988" name="Symbol zastępczy numeru slajdu 3">
            <a:extLst>
              <a:ext uri="{FF2B5EF4-FFF2-40B4-BE49-F238E27FC236}">
                <a16:creationId xmlns:a16="http://schemas.microsoft.com/office/drawing/2014/main" id="{8968BBAE-6D47-470A-878B-E9D1237466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AE57927-809E-4189-A154-E4DC241BA45A}" type="slidenum">
              <a:rPr lang="pl-PL" altLang="pl-PL" sz="1200" b="0">
                <a:solidFill>
                  <a:schemeClr val="tx1"/>
                </a:solidFill>
                <a:latin typeface="Gill Sans" charset="0"/>
              </a:rPr>
              <a:t>18</a:t>
            </a:fld>
            <a:endParaRPr lang="pl-PL" altLang="pl-PL" sz="1200" b="0">
              <a:solidFill>
                <a:schemeClr val="tx1"/>
              </a:solidFill>
              <a:latin typeface="Gill San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a:extLst>
              <a:ext uri="{FF2B5EF4-FFF2-40B4-BE49-F238E27FC236}">
                <a16:creationId xmlns:a16="http://schemas.microsoft.com/office/drawing/2014/main" id="{97B2B1C9-45FC-44AB-8DF3-11C0FBF9E208}"/>
              </a:ext>
            </a:extLst>
          </p:cNvPr>
          <p:cNvSpPr>
            <a:spLocks noGrp="1" noRot="1" noChangeAspect="1" noTextEdit="1"/>
          </p:cNvSpPr>
          <p:nvPr>
            <p:ph type="sldImg"/>
          </p:nvPr>
        </p:nvSpPr>
        <p:spPr>
          <a:ln/>
        </p:spPr>
      </p:sp>
      <p:sp>
        <p:nvSpPr>
          <p:cNvPr id="44035" name="Symbol zastępczy notatek 2">
            <a:extLst>
              <a:ext uri="{FF2B5EF4-FFF2-40B4-BE49-F238E27FC236}">
                <a16:creationId xmlns:a16="http://schemas.microsoft.com/office/drawing/2014/main" id="{6ADC38E2-9E32-4092-9BE1-12E85BBDFB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Ein wichtiger Aspekt des ICF-Modells ist es, verschiedene Bedingungen der menschlichen Funktionsweise zu sehen.  Einer davon ist das medizinische Modell. Gerade dieses Modell sieht Behinderung als ein menschliches Problem, aber auch als Unterstützung bei der Wiederherstellung der Gesundheit. </a:t>
            </a:r>
            <a:endParaRPr lang="pl-PL" altLang="pl-PL"/>
          </a:p>
        </p:txBody>
      </p:sp>
      <p:sp>
        <p:nvSpPr>
          <p:cNvPr id="44036" name="Symbol zastępczy numeru slajdu 3">
            <a:extLst>
              <a:ext uri="{FF2B5EF4-FFF2-40B4-BE49-F238E27FC236}">
                <a16:creationId xmlns:a16="http://schemas.microsoft.com/office/drawing/2014/main" id="{4319B541-7656-487A-9392-F0C00BD441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27154FF-9FC2-4727-9D15-9BC75C159ED8}" type="slidenum">
              <a:rPr lang="pl-PL" altLang="pl-PL" sz="1200" b="0">
                <a:solidFill>
                  <a:schemeClr val="tx1"/>
                </a:solidFill>
                <a:latin typeface="Gill Sans" charset="0"/>
              </a:rPr>
              <a:t>19</a:t>
            </a:fld>
            <a:endParaRPr lang="pl-PL" altLang="pl-PL" sz="1200" b="0">
              <a:solidFill>
                <a:schemeClr val="tx1"/>
              </a:solidFill>
              <a:latin typeface="Gill San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a:extLst>
              <a:ext uri="{FF2B5EF4-FFF2-40B4-BE49-F238E27FC236}">
                <a16:creationId xmlns:a16="http://schemas.microsoft.com/office/drawing/2014/main" id="{8E52A4B2-3692-471D-9C69-A7D782BF992C}"/>
              </a:ext>
            </a:extLst>
          </p:cNvPr>
          <p:cNvSpPr>
            <a:spLocks noGrp="1" noRot="1" noChangeAspect="1" noTextEdit="1"/>
          </p:cNvSpPr>
          <p:nvPr>
            <p:ph type="sldImg"/>
          </p:nvPr>
        </p:nvSpPr>
        <p:spPr>
          <a:ln/>
        </p:spPr>
      </p:sp>
      <p:sp>
        <p:nvSpPr>
          <p:cNvPr id="46083" name="Symbol zastępczy notatek 2">
            <a:extLst>
              <a:ext uri="{FF2B5EF4-FFF2-40B4-BE49-F238E27FC236}">
                <a16:creationId xmlns:a16="http://schemas.microsoft.com/office/drawing/2014/main" id="{BE11135F-FC38-4F8E-8DDA-381E646C1D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Das soziale Modell der Behinderung hingegen weist darauf hin, dass mangelnde Leistungsfähigkeit kein Merkmal des Individuums ist, sondern ein komplexer Satz von Zuständen, von denen viele aus dem sozialen Umfeld resultieren. Es ist dieses Umfeld, das für die volle Teilhabe von Menschen mit Behinderung in allen Bereichen des gesellschaftlichen Lebens verantwortlich wird. </a:t>
            </a:r>
            <a:endParaRPr lang="pl-PL" altLang="pl-PL"/>
          </a:p>
        </p:txBody>
      </p:sp>
      <p:sp>
        <p:nvSpPr>
          <p:cNvPr id="46084" name="Symbol zastępczy numeru slajdu 3">
            <a:extLst>
              <a:ext uri="{FF2B5EF4-FFF2-40B4-BE49-F238E27FC236}">
                <a16:creationId xmlns:a16="http://schemas.microsoft.com/office/drawing/2014/main" id="{85164669-DD46-43B0-8696-1B04123EC1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3F2B94-8A0B-48D9-BBAC-6A8865DCDB86}" type="slidenum">
              <a:rPr lang="pl-PL" altLang="pl-PL" sz="1200" b="0">
                <a:solidFill>
                  <a:schemeClr val="tx1"/>
                </a:solidFill>
                <a:latin typeface="Gill Sans" charset="0"/>
              </a:rPr>
              <a:t>20</a:t>
            </a:fld>
            <a:endParaRPr lang="pl-PL" altLang="pl-PL" sz="1200" b="0">
              <a:solidFill>
                <a:schemeClr val="tx1"/>
              </a:solidFill>
              <a:latin typeface="Gill San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a:extLst>
              <a:ext uri="{FF2B5EF4-FFF2-40B4-BE49-F238E27FC236}">
                <a16:creationId xmlns:a16="http://schemas.microsoft.com/office/drawing/2014/main" id="{5E2D4539-A882-4FD6-91AE-5E85E403964E}"/>
              </a:ext>
            </a:extLst>
          </p:cNvPr>
          <p:cNvSpPr>
            <a:spLocks noGrp="1" noRot="1" noChangeAspect="1" noTextEdit="1"/>
          </p:cNvSpPr>
          <p:nvPr>
            <p:ph type="sldImg"/>
          </p:nvPr>
        </p:nvSpPr>
        <p:spPr>
          <a:ln/>
        </p:spPr>
      </p:sp>
      <p:sp>
        <p:nvSpPr>
          <p:cNvPr id="48131" name="Symbol zastępczy notatek 2">
            <a:extLst>
              <a:ext uri="{FF2B5EF4-FFF2-40B4-BE49-F238E27FC236}">
                <a16:creationId xmlns:a16="http://schemas.microsoft.com/office/drawing/2014/main" id="{8F04EB93-5863-4D81-BBEA-50AE48A36D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Internationale Klassifikation der Funktionsfähigkeit, Behinderung und Gesundheit basiert auf einer Kombination dieser beiden Modelle. Dieser neue Ansatz, definiert als biopsychosozial, ermöglicht die Integration vieler Dimensionen der menschlichen Funktionsfähigkeit. </a:t>
            </a:r>
            <a:endParaRPr lang="pl-PL" altLang="pl-PL"/>
          </a:p>
        </p:txBody>
      </p:sp>
      <p:sp>
        <p:nvSpPr>
          <p:cNvPr id="48132" name="Symbol zastępczy numeru slajdu 3">
            <a:extLst>
              <a:ext uri="{FF2B5EF4-FFF2-40B4-BE49-F238E27FC236}">
                <a16:creationId xmlns:a16="http://schemas.microsoft.com/office/drawing/2014/main" id="{8A1A86CD-26B2-4EBF-8A5D-18B175A9BD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2BB4FD2-E9A3-45A6-8389-B43B66626C1B}" type="slidenum">
              <a:rPr lang="pl-PL" altLang="pl-PL" sz="1200" b="0">
                <a:solidFill>
                  <a:schemeClr val="tx1"/>
                </a:solidFill>
                <a:latin typeface="Gill Sans" charset="0"/>
              </a:rPr>
              <a:t>21</a:t>
            </a:fld>
            <a:endParaRPr lang="pl-PL" altLang="pl-PL" sz="1200" b="0">
              <a:solidFill>
                <a:schemeClr val="tx1"/>
              </a:solidFill>
              <a:latin typeface="Gill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obrazu slajdu 1">
            <a:extLst>
              <a:ext uri="{FF2B5EF4-FFF2-40B4-BE49-F238E27FC236}">
                <a16:creationId xmlns:a16="http://schemas.microsoft.com/office/drawing/2014/main" id="{9BFE6D95-CA3B-4125-A6BD-968BC48CE750}"/>
              </a:ext>
            </a:extLst>
          </p:cNvPr>
          <p:cNvSpPr>
            <a:spLocks noGrp="1" noRot="1" noChangeAspect="1" noChangeArrowheads="1" noTextEdit="1"/>
          </p:cNvSpPr>
          <p:nvPr>
            <p:ph type="sldImg"/>
          </p:nvPr>
        </p:nvSpPr>
        <p:spPr>
          <a:ln/>
        </p:spPr>
      </p:sp>
      <p:sp>
        <p:nvSpPr>
          <p:cNvPr id="12291" name="Symbol zastępczy notatek 2">
            <a:extLst>
              <a:ext uri="{FF2B5EF4-FFF2-40B4-BE49-F238E27FC236}">
                <a16:creationId xmlns:a16="http://schemas.microsoft.com/office/drawing/2014/main" id="{2C3CA0BB-7D7D-4958-BAA3-4D4668FEFD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a:t>Die ersten sieben Begriffe definieren Körperfunktionen und -strukturen, Beeinträchtigungen oder Veränderungen der Körperfunktion oder -struktur, menschliche Aktivität, die als Erledigung einer Aufgabe zu verstehen ist, aber auch Teilhabe und Aktivitätseinschränkungen. </a:t>
            </a:r>
            <a:endParaRPr lang="pl-PL" altLang="pl-PL"/>
          </a:p>
        </p:txBody>
      </p:sp>
      <p:sp>
        <p:nvSpPr>
          <p:cNvPr id="12292" name="Symbol zastępczy numeru slajdu 3">
            <a:extLst>
              <a:ext uri="{FF2B5EF4-FFF2-40B4-BE49-F238E27FC236}">
                <a16:creationId xmlns:a16="http://schemas.microsoft.com/office/drawing/2014/main" id="{8D00A8D6-D941-4900-A088-C87961783D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1058E99-0CED-48AA-92E7-452871F4DC30}" type="slidenum">
              <a:rPr lang="pl-PL" altLang="pl-PL" sz="1200" b="0">
                <a:solidFill>
                  <a:schemeClr val="tx1"/>
                </a:solidFill>
                <a:latin typeface="Gill Sans" charset="0"/>
              </a:rPr>
              <a:t>3</a:t>
            </a:fld>
            <a:endParaRPr lang="pl-PL" altLang="pl-PL" sz="1200" b="0">
              <a:solidFill>
                <a:schemeClr val="tx1"/>
              </a:solidFill>
              <a:latin typeface="Gill San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a:extLst>
              <a:ext uri="{FF2B5EF4-FFF2-40B4-BE49-F238E27FC236}">
                <a16:creationId xmlns:a16="http://schemas.microsoft.com/office/drawing/2014/main" id="{0239E9A6-5EF4-4FA5-9560-9869A3F6E40E}"/>
              </a:ext>
            </a:extLst>
          </p:cNvPr>
          <p:cNvSpPr>
            <a:spLocks noGrp="1" noRot="1" noChangeAspect="1" noTextEdit="1"/>
          </p:cNvSpPr>
          <p:nvPr>
            <p:ph type="sldImg"/>
          </p:nvPr>
        </p:nvSpPr>
        <p:spPr>
          <a:ln/>
        </p:spPr>
      </p:sp>
      <p:sp>
        <p:nvSpPr>
          <p:cNvPr id="50179" name="Symbol zastępczy notatek 2">
            <a:extLst>
              <a:ext uri="{FF2B5EF4-FFF2-40B4-BE49-F238E27FC236}">
                <a16:creationId xmlns:a16="http://schemas.microsoft.com/office/drawing/2014/main" id="{955FF47E-2DF5-43B1-9573-9F1D98A8A5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sz="1000"/>
              <a:t>Das bio-psycho-soziale Modell der Funktionsfähigkeit und Behinderung ist zur Grundlage geworden, um weltweit einen angemessenen und verständlichen Weg zu finden, die Funktionsfähigkeit von Menschen mit Behinderungen zu beschreiben. Die ICF entwickelte einen gemeinsamen Rahmen für die Beschreibung menschlicher Gesundheitsprobleme als inklusives Modell der Funktionsfähigkeit und Behinderung</a:t>
            </a:r>
          </a:p>
        </p:txBody>
      </p:sp>
      <p:sp>
        <p:nvSpPr>
          <p:cNvPr id="50180" name="Symbol zastępczy numeru slajdu 3">
            <a:extLst>
              <a:ext uri="{FF2B5EF4-FFF2-40B4-BE49-F238E27FC236}">
                <a16:creationId xmlns:a16="http://schemas.microsoft.com/office/drawing/2014/main" id="{945783A1-BE96-4739-B1E9-4120BF4632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C0CC28D7-EBAC-421C-8E4A-35BFAA4351CC}" type="slidenum">
              <a:rPr lang="pl-PL" altLang="pl-PL" sz="1200" b="0">
                <a:solidFill>
                  <a:schemeClr val="tx1"/>
                </a:solidFill>
                <a:latin typeface="Gill Sans" charset="0"/>
              </a:rPr>
              <a:t>22</a:t>
            </a:fld>
            <a:endParaRPr lang="pl-PL" altLang="pl-PL" sz="1200" b="0">
              <a:solidFill>
                <a:schemeClr val="tx1"/>
              </a:solidFill>
              <a:latin typeface="Gill San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obrazu slajdu 1">
            <a:extLst>
              <a:ext uri="{FF2B5EF4-FFF2-40B4-BE49-F238E27FC236}">
                <a16:creationId xmlns:a16="http://schemas.microsoft.com/office/drawing/2014/main" id="{778B76B6-DA14-46EB-A30E-E554DFA4609E}"/>
              </a:ext>
            </a:extLst>
          </p:cNvPr>
          <p:cNvSpPr>
            <a:spLocks noGrp="1" noRot="1" noChangeAspect="1" noTextEdit="1"/>
          </p:cNvSpPr>
          <p:nvPr>
            <p:ph type="sldImg"/>
          </p:nvPr>
        </p:nvSpPr>
        <p:spPr>
          <a:ln/>
        </p:spPr>
      </p:sp>
      <p:sp>
        <p:nvSpPr>
          <p:cNvPr id="52227" name="Symbol zastępczy notatek 2">
            <a:extLst>
              <a:ext uri="{FF2B5EF4-FFF2-40B4-BE49-F238E27FC236}">
                <a16:creationId xmlns:a16="http://schemas.microsoft.com/office/drawing/2014/main" id="{D1BD1DC3-CFCF-4E2F-99A6-1BC8E4E1C9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ICF definiert viele gesundheitsbezogene Begriffe. Sie beschreiben die wesentlichen Merkmale der jeweiligen Disziplin, einschließlich Ausschlussfaktoren. Die Definitionen enthalten häufig verwendete Prüfpunkte, um alles zu bewerten, was Sie kodieren können.</a:t>
            </a:r>
          </a:p>
          <a:p>
            <a:endParaRPr lang="en-US" altLang="pl-PL"/>
          </a:p>
        </p:txBody>
      </p:sp>
      <p:sp>
        <p:nvSpPr>
          <p:cNvPr id="52228" name="Symbol zastępczy numeru slajdu 3">
            <a:extLst>
              <a:ext uri="{FF2B5EF4-FFF2-40B4-BE49-F238E27FC236}">
                <a16:creationId xmlns:a16="http://schemas.microsoft.com/office/drawing/2014/main" id="{DEAD1D71-7575-4419-889B-84F7B07A8A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063F0F5-86B2-499D-8B0E-AB0203E06F28}" type="slidenum">
              <a:rPr lang="pl-PL" altLang="pl-PL" sz="1200" b="0">
                <a:solidFill>
                  <a:schemeClr val="tx1"/>
                </a:solidFill>
                <a:latin typeface="Gill Sans" charset="0"/>
              </a:rPr>
              <a:t>23</a:t>
            </a:fld>
            <a:endParaRPr lang="pl-PL" altLang="pl-PL" sz="1200" b="0">
              <a:solidFill>
                <a:schemeClr val="tx1"/>
              </a:solidFill>
              <a:latin typeface="Gill San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a:extLst>
              <a:ext uri="{FF2B5EF4-FFF2-40B4-BE49-F238E27FC236}">
                <a16:creationId xmlns:a16="http://schemas.microsoft.com/office/drawing/2014/main" id="{B4B4CD5B-C97A-4AF3-B3DC-B51B89794E27}"/>
              </a:ext>
            </a:extLst>
          </p:cNvPr>
          <p:cNvSpPr>
            <a:spLocks noGrp="1" noRot="1" noChangeAspect="1" noTextEdit="1"/>
          </p:cNvSpPr>
          <p:nvPr>
            <p:ph type="sldImg"/>
          </p:nvPr>
        </p:nvSpPr>
        <p:spPr>
          <a:ln/>
        </p:spPr>
      </p:sp>
      <p:sp>
        <p:nvSpPr>
          <p:cNvPr id="54275" name="Symbol zastępczy notatek 2">
            <a:extLst>
              <a:ext uri="{FF2B5EF4-FFF2-40B4-BE49-F238E27FC236}">
                <a16:creationId xmlns:a16="http://schemas.microsoft.com/office/drawing/2014/main" id="{159087E3-9012-41CB-BED1-7D4638251C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ICF-Klassifikation hat einen hierarchischen Aufbau.  Der erste Teil ist Functioning and Disability und enthält zwei Bestandteile. Die Funktionen des menschlichen Körpers haben den Code b und die Körperstrukturen den Code p. Der zweite Teil der Klassifikation wird von den Kontextfaktoren gebildet, bestehend aus Umweltfaktoren mit e und persönlichen Codes, die in der ICF noch nicht klassifiziert sind. </a:t>
            </a:r>
            <a:endParaRPr lang="pl-PL" altLang="pl-PL"/>
          </a:p>
        </p:txBody>
      </p:sp>
      <p:sp>
        <p:nvSpPr>
          <p:cNvPr id="54276" name="Symbol zastępczy numeru slajdu 3">
            <a:extLst>
              <a:ext uri="{FF2B5EF4-FFF2-40B4-BE49-F238E27FC236}">
                <a16:creationId xmlns:a16="http://schemas.microsoft.com/office/drawing/2014/main" id="{4CCA944A-4ABD-4717-8D34-9A3D66653D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E9A98CE-229A-4B26-B463-D30E1F444942}" type="slidenum">
              <a:rPr lang="pl-PL" altLang="pl-PL" sz="1200" b="0">
                <a:solidFill>
                  <a:schemeClr val="tx1"/>
                </a:solidFill>
                <a:latin typeface="Gill Sans" charset="0"/>
              </a:rPr>
              <a:t>24</a:t>
            </a:fld>
            <a:endParaRPr lang="pl-PL" altLang="pl-PL" sz="1200" b="0">
              <a:solidFill>
                <a:schemeClr val="tx1"/>
              </a:solidFill>
              <a:latin typeface="Gill San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a:extLst>
              <a:ext uri="{FF2B5EF4-FFF2-40B4-BE49-F238E27FC236}">
                <a16:creationId xmlns:a16="http://schemas.microsoft.com/office/drawing/2014/main" id="{218F1FC5-5B9E-47CE-8F7B-F1DC64E8A3AA}"/>
              </a:ext>
            </a:extLst>
          </p:cNvPr>
          <p:cNvSpPr>
            <a:spLocks noGrp="1" noRot="1" noChangeAspect="1" noTextEdit="1"/>
          </p:cNvSpPr>
          <p:nvPr>
            <p:ph type="sldImg"/>
          </p:nvPr>
        </p:nvSpPr>
        <p:spPr>
          <a:ln/>
        </p:spPr>
      </p:sp>
      <p:sp>
        <p:nvSpPr>
          <p:cNvPr id="56323" name="Symbol zastępczy notatek 2">
            <a:extLst>
              <a:ext uri="{FF2B5EF4-FFF2-40B4-BE49-F238E27FC236}">
                <a16:creationId xmlns:a16="http://schemas.microsoft.com/office/drawing/2014/main" id="{7B7BA5CF-DEBA-4D3E-BA32-BE36BA5998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Klassifikation der ICF wird aus zwei Teilen gebildet - der erste ist "Funktionsfähigkeit und Behinderung", der zweite beschreibt die sogen. "Kontextuelle Faktoren".</a:t>
            </a:r>
          </a:p>
          <a:p>
            <a:endParaRPr lang="en-US" altLang="pl-PL"/>
          </a:p>
        </p:txBody>
      </p:sp>
      <p:sp>
        <p:nvSpPr>
          <p:cNvPr id="56324" name="Symbol zastępczy numeru slajdu 3">
            <a:extLst>
              <a:ext uri="{FF2B5EF4-FFF2-40B4-BE49-F238E27FC236}">
                <a16:creationId xmlns:a16="http://schemas.microsoft.com/office/drawing/2014/main" id="{C3B4EC58-64A1-430B-972C-861E724A60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9634ED6D-88E7-49C3-8C61-19B9BB0E8C9D}" type="slidenum">
              <a:rPr lang="pl-PL" altLang="pl-PL" sz="1200" b="0">
                <a:solidFill>
                  <a:schemeClr val="tx1"/>
                </a:solidFill>
                <a:latin typeface="Gill Sans" charset="0"/>
              </a:rPr>
              <a:t>25</a:t>
            </a:fld>
            <a:endParaRPr lang="pl-PL" altLang="pl-PL" sz="1200" b="0">
              <a:solidFill>
                <a:schemeClr val="tx1"/>
              </a:solidFill>
              <a:latin typeface="Gill San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obrazu slajdu 1">
            <a:extLst>
              <a:ext uri="{FF2B5EF4-FFF2-40B4-BE49-F238E27FC236}">
                <a16:creationId xmlns:a16="http://schemas.microsoft.com/office/drawing/2014/main" id="{5CCE5BFC-2A10-4AE3-8251-FDFCDA26FEAE}"/>
              </a:ext>
            </a:extLst>
          </p:cNvPr>
          <p:cNvSpPr>
            <a:spLocks noGrp="1" noRot="1" noChangeAspect="1" noTextEdit="1"/>
          </p:cNvSpPr>
          <p:nvPr>
            <p:ph type="sldImg"/>
          </p:nvPr>
        </p:nvSpPr>
        <p:spPr>
          <a:ln/>
        </p:spPr>
      </p:sp>
      <p:sp>
        <p:nvSpPr>
          <p:cNvPr id="58371" name="Symbol zastępczy notatek 2">
            <a:extLst>
              <a:ext uri="{FF2B5EF4-FFF2-40B4-BE49-F238E27FC236}">
                <a16:creationId xmlns:a16="http://schemas.microsoft.com/office/drawing/2014/main" id="{108D463A-A485-4456-87F1-AABC7CB50B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Bezogen auf die Grundeinteilung wurde jedes Kapitel in acht Teile gegliedert. Die verschiedenen Teile der Strukturen und Funktionen korrespondieren wiederum miteinander und sind nach den Systemen des menschlichen Körpers aufgebaut. </a:t>
            </a:r>
            <a:endParaRPr lang="pl-PL" altLang="pl-PL"/>
          </a:p>
        </p:txBody>
      </p:sp>
      <p:sp>
        <p:nvSpPr>
          <p:cNvPr id="58372" name="Symbol zastępczy numeru slajdu 3">
            <a:extLst>
              <a:ext uri="{FF2B5EF4-FFF2-40B4-BE49-F238E27FC236}">
                <a16:creationId xmlns:a16="http://schemas.microsoft.com/office/drawing/2014/main" id="{77DABE98-5ED5-4806-A67E-FF7B9C45AD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58E2769-8931-4E5C-AF43-4E51BF86D738}" type="slidenum">
              <a:rPr lang="pl-PL" altLang="pl-PL" sz="1200" b="0">
                <a:solidFill>
                  <a:schemeClr val="tx1"/>
                </a:solidFill>
                <a:latin typeface="Gill Sans" charset="0"/>
              </a:rPr>
              <a:t>26</a:t>
            </a:fld>
            <a:endParaRPr lang="pl-PL" altLang="pl-PL" sz="1200" b="0">
              <a:solidFill>
                <a:schemeClr val="tx1"/>
              </a:solidFill>
              <a:latin typeface="Gill San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a:extLst>
              <a:ext uri="{FF2B5EF4-FFF2-40B4-BE49-F238E27FC236}">
                <a16:creationId xmlns:a16="http://schemas.microsoft.com/office/drawing/2014/main" id="{E3D848D0-597D-4D65-A559-B49E7AE16247}"/>
              </a:ext>
            </a:extLst>
          </p:cNvPr>
          <p:cNvSpPr>
            <a:spLocks noGrp="1" noRot="1" noChangeAspect="1" noTextEdit="1"/>
          </p:cNvSpPr>
          <p:nvPr>
            <p:ph type="sldImg"/>
          </p:nvPr>
        </p:nvSpPr>
        <p:spPr>
          <a:ln/>
        </p:spPr>
      </p:sp>
      <p:sp>
        <p:nvSpPr>
          <p:cNvPr id="60419" name="Symbol zastępczy notatek 2">
            <a:extLst>
              <a:ext uri="{FF2B5EF4-FFF2-40B4-BE49-F238E27FC236}">
                <a16:creationId xmlns:a16="http://schemas.microsoft.com/office/drawing/2014/main" id="{5D711500-3DD3-491A-9CD5-D5234BFC0C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Kodierung von menschlichen Funktionen und Behinderungen nach ICF ist nach einem recht einfachen Prinzip aufgebaut. Jeder Gruppe ("Körperfunktionen" und "Körperstrukturen") wurden entsprechende Buchstabencodes zugeordnet, während die anatomischen Elemente nachfolgende numerische Bezeichnungen haben. </a:t>
            </a:r>
            <a:endParaRPr lang="pl-PL" altLang="pl-PL"/>
          </a:p>
        </p:txBody>
      </p:sp>
      <p:sp>
        <p:nvSpPr>
          <p:cNvPr id="60420" name="Symbol zastępczy numeru slajdu 3">
            <a:extLst>
              <a:ext uri="{FF2B5EF4-FFF2-40B4-BE49-F238E27FC236}">
                <a16:creationId xmlns:a16="http://schemas.microsoft.com/office/drawing/2014/main" id="{5A69B0F2-11FC-496F-8677-E452F001BE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1935F763-625C-430A-9B6B-F1A2FED02534}" type="slidenum">
              <a:rPr lang="pl-PL" altLang="pl-PL" sz="1200" b="0">
                <a:solidFill>
                  <a:schemeClr val="tx1"/>
                </a:solidFill>
                <a:latin typeface="Gill Sans" charset="0"/>
              </a:rPr>
              <a:t>27</a:t>
            </a:fld>
            <a:endParaRPr lang="pl-PL" altLang="pl-PL" sz="1200" b="0">
              <a:solidFill>
                <a:schemeClr val="tx1"/>
              </a:solidFill>
              <a:latin typeface="Gill San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a:extLst>
              <a:ext uri="{FF2B5EF4-FFF2-40B4-BE49-F238E27FC236}">
                <a16:creationId xmlns:a16="http://schemas.microsoft.com/office/drawing/2014/main" id="{0177BCEB-AFD6-4532-B8DC-126E0EB1AEE5}"/>
              </a:ext>
            </a:extLst>
          </p:cNvPr>
          <p:cNvSpPr>
            <a:spLocks noGrp="1" noRot="1" noChangeAspect="1" noTextEdit="1"/>
          </p:cNvSpPr>
          <p:nvPr>
            <p:ph type="sldImg"/>
          </p:nvPr>
        </p:nvSpPr>
        <p:spPr>
          <a:ln/>
        </p:spPr>
      </p:sp>
      <p:sp>
        <p:nvSpPr>
          <p:cNvPr id="62467" name="Symbol zastępczy notatek 2">
            <a:extLst>
              <a:ext uri="{FF2B5EF4-FFF2-40B4-BE49-F238E27FC236}">
                <a16:creationId xmlns:a16="http://schemas.microsoft.com/office/drawing/2014/main" id="{F381B87D-B5DA-4B54-A665-7B7C19BA2E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Aktivität und Teilhabe, die das Ausführen einfacher Tätigkeiten umfassen, die als Selbstbedienung bekannt sind (grundlegende tägliche Aktivitäten wie Körperpflege, Anziehen, Zubereiten und Einnehmen von Mahlzeiten und alles, was mit der Bewegung des Körpers zu tun hat, auch mit Hilfe geeigneter Geräte). </a:t>
            </a:r>
            <a:endParaRPr lang="pl-PL" altLang="pl-PL"/>
          </a:p>
        </p:txBody>
      </p:sp>
      <p:sp>
        <p:nvSpPr>
          <p:cNvPr id="62468" name="Symbol zastępczy numeru slajdu 3">
            <a:extLst>
              <a:ext uri="{FF2B5EF4-FFF2-40B4-BE49-F238E27FC236}">
                <a16:creationId xmlns:a16="http://schemas.microsoft.com/office/drawing/2014/main" id="{C3491D5E-E071-4136-A9B1-6E89F094AC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782C6870-5EDF-4A9A-880B-CC3956AC3CB0}" type="slidenum">
              <a:rPr lang="pl-PL" altLang="pl-PL" sz="1200" b="0">
                <a:solidFill>
                  <a:schemeClr val="tx1"/>
                </a:solidFill>
                <a:latin typeface="Gill Sans" charset="0"/>
              </a:rPr>
              <a:t>28</a:t>
            </a:fld>
            <a:endParaRPr lang="pl-PL" altLang="pl-PL" sz="1200" b="0">
              <a:solidFill>
                <a:schemeClr val="tx1"/>
              </a:solidFill>
              <a:latin typeface="Gill San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a:extLst>
              <a:ext uri="{FF2B5EF4-FFF2-40B4-BE49-F238E27FC236}">
                <a16:creationId xmlns:a16="http://schemas.microsoft.com/office/drawing/2014/main" id="{F596059B-CD50-42C3-B5AC-48118BBAF2B2}"/>
              </a:ext>
            </a:extLst>
          </p:cNvPr>
          <p:cNvSpPr>
            <a:spLocks noGrp="1" noRot="1" noChangeAspect="1" noTextEdit="1"/>
          </p:cNvSpPr>
          <p:nvPr>
            <p:ph type="sldImg"/>
          </p:nvPr>
        </p:nvSpPr>
        <p:spPr>
          <a:ln/>
        </p:spPr>
      </p:sp>
      <p:sp>
        <p:nvSpPr>
          <p:cNvPr id="64515" name="Symbol zastępczy notatek 2">
            <a:extLst>
              <a:ext uri="{FF2B5EF4-FFF2-40B4-BE49-F238E27FC236}">
                <a16:creationId xmlns:a16="http://schemas.microsoft.com/office/drawing/2014/main" id="{B5B67AB1-1D97-43F8-86A6-18D48854B0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Der Kontextfaktor ist der zweite Teil der ICF-Klassifikation, der in seiner Gesamtheit das Umfeld beschreibt, in dem eine Person lebt. Die Abbildung verdeutlicht, welche Gruppen von Kontextfaktoren einen Platz in der ICF-Klassifikation gefunden haben</a:t>
            </a:r>
            <a:r>
              <a:rPr lang="pl-PL" altLang="pl-PL"/>
              <a:t>.</a:t>
            </a:r>
          </a:p>
        </p:txBody>
      </p:sp>
      <p:sp>
        <p:nvSpPr>
          <p:cNvPr id="64516" name="Symbol zastępczy numeru slajdu 3">
            <a:extLst>
              <a:ext uri="{FF2B5EF4-FFF2-40B4-BE49-F238E27FC236}">
                <a16:creationId xmlns:a16="http://schemas.microsoft.com/office/drawing/2014/main" id="{1FEF8F6E-1E8F-4902-9193-D89CF06D3A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8E3A93CE-57BD-4D37-BA93-5EA9FC88F768}" type="slidenum">
              <a:rPr lang="pl-PL" altLang="pl-PL" sz="1200" b="0">
                <a:solidFill>
                  <a:schemeClr val="tx1"/>
                </a:solidFill>
                <a:latin typeface="Gill Sans" charset="0"/>
              </a:rPr>
              <a:t>29</a:t>
            </a:fld>
            <a:endParaRPr lang="pl-PL" altLang="pl-PL" sz="1200" b="0">
              <a:solidFill>
                <a:schemeClr val="tx1"/>
              </a:solidFill>
              <a:latin typeface="Gill San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ymbol zastępczy obrazu slajdu 1">
            <a:extLst>
              <a:ext uri="{FF2B5EF4-FFF2-40B4-BE49-F238E27FC236}">
                <a16:creationId xmlns:a16="http://schemas.microsoft.com/office/drawing/2014/main" id="{C797E278-36C4-48DC-9BCC-B0329F8070A0}"/>
              </a:ext>
            </a:extLst>
          </p:cNvPr>
          <p:cNvSpPr>
            <a:spLocks noGrp="1" noRot="1" noChangeAspect="1" noTextEdit="1"/>
          </p:cNvSpPr>
          <p:nvPr>
            <p:ph type="sldImg"/>
          </p:nvPr>
        </p:nvSpPr>
        <p:spPr>
          <a:ln/>
        </p:spPr>
      </p:sp>
      <p:sp>
        <p:nvSpPr>
          <p:cNvPr id="66563" name="Symbol zastępczy notatek 2">
            <a:extLst>
              <a:ext uri="{FF2B5EF4-FFF2-40B4-BE49-F238E27FC236}">
                <a16:creationId xmlns:a16="http://schemas.microsoft.com/office/drawing/2014/main" id="{C9E260D4-923B-40B0-824C-A43997EC28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ICF-Kategorien sind "verschachtelt", so dass umfassendere Kategorien spezifischere Unterkategorien enthalten (z. B. enthält Kapitel 4 in Teil, Aktivität und Partizipation zum Thema sich bewegen separate Kategorien wie Stehen, Sitzen, Gehen, Gegenstände bewegen usw.). </a:t>
            </a:r>
            <a:endParaRPr lang="pl-PL" altLang="pl-PL"/>
          </a:p>
        </p:txBody>
      </p:sp>
      <p:sp>
        <p:nvSpPr>
          <p:cNvPr id="66564" name="Symbol zastępczy numeru slajdu 3">
            <a:extLst>
              <a:ext uri="{FF2B5EF4-FFF2-40B4-BE49-F238E27FC236}">
                <a16:creationId xmlns:a16="http://schemas.microsoft.com/office/drawing/2014/main" id="{4F9EF076-023E-449A-8173-CDF6198D4E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40F031A-A783-48F8-8A77-137516169E6C}" type="slidenum">
              <a:rPr lang="pl-PL" altLang="pl-PL" sz="1200" b="0">
                <a:solidFill>
                  <a:schemeClr val="tx1"/>
                </a:solidFill>
                <a:latin typeface="Gill Sans" charset="0"/>
              </a:rPr>
              <a:t>30</a:t>
            </a:fld>
            <a:endParaRPr lang="pl-PL" altLang="pl-PL" sz="1200" b="0">
              <a:solidFill>
                <a:schemeClr val="tx1"/>
              </a:solidFill>
              <a:latin typeface="Gill San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obrazu slajdu 1">
            <a:extLst>
              <a:ext uri="{FF2B5EF4-FFF2-40B4-BE49-F238E27FC236}">
                <a16:creationId xmlns:a16="http://schemas.microsoft.com/office/drawing/2014/main" id="{2A59F34E-6E7B-4402-B1CE-34515B6B8B4A}"/>
              </a:ext>
            </a:extLst>
          </p:cNvPr>
          <p:cNvSpPr>
            <a:spLocks noGrp="1" noRot="1" noChangeAspect="1" noTextEdit="1"/>
          </p:cNvSpPr>
          <p:nvPr>
            <p:ph type="sldImg"/>
          </p:nvPr>
        </p:nvSpPr>
        <p:spPr>
          <a:ln/>
        </p:spPr>
      </p:sp>
      <p:sp>
        <p:nvSpPr>
          <p:cNvPr id="69635" name="Symbol zastępczy notatek 2">
            <a:extLst>
              <a:ext uri="{FF2B5EF4-FFF2-40B4-BE49-F238E27FC236}">
                <a16:creationId xmlns:a16="http://schemas.microsoft.com/office/drawing/2014/main" id="{FEC4565B-35C9-409C-B59A-6442784E9C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ICF-Codes können als vollständig angesehen werden, wenn sie zusammen mit einem Qualifier erscheinen, der den Gesundheitszustand anzeigt. Das Codelayout besteht aus einem Präfix, einer Codenummer und einem ICF-Qualifier, wie auf der Folie dargestellt. </a:t>
            </a:r>
            <a:endParaRPr lang="pl-PL" altLang="pl-PL"/>
          </a:p>
        </p:txBody>
      </p:sp>
      <p:sp>
        <p:nvSpPr>
          <p:cNvPr id="69636" name="Symbol zastępczy numeru slajdu 3">
            <a:extLst>
              <a:ext uri="{FF2B5EF4-FFF2-40B4-BE49-F238E27FC236}">
                <a16:creationId xmlns:a16="http://schemas.microsoft.com/office/drawing/2014/main" id="{980E2859-F242-4ED8-83C4-697AC37376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16515627-D47D-481C-9914-82898EF2D7C9}" type="slidenum">
              <a:rPr lang="pl-PL" altLang="pl-PL" sz="1200" b="0">
                <a:solidFill>
                  <a:schemeClr val="tx1"/>
                </a:solidFill>
                <a:latin typeface="Gill Sans" charset="0"/>
              </a:rPr>
              <a:t>32</a:t>
            </a:fld>
            <a:endParaRPr lang="pl-PL" altLang="pl-PL" sz="1200" b="0">
              <a:solidFill>
                <a:schemeClr val="tx1"/>
              </a:solidFill>
              <a:latin typeface="Gill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obrazu slajdu 1">
            <a:extLst>
              <a:ext uri="{FF2B5EF4-FFF2-40B4-BE49-F238E27FC236}">
                <a16:creationId xmlns:a16="http://schemas.microsoft.com/office/drawing/2014/main" id="{7EABBD52-7E16-49C9-84A2-E21E6C5CD23A}"/>
              </a:ext>
            </a:extLst>
          </p:cNvPr>
          <p:cNvSpPr>
            <a:spLocks noGrp="1" noRot="1" noChangeAspect="1" noTextEdit="1"/>
          </p:cNvSpPr>
          <p:nvPr>
            <p:ph type="sldImg"/>
          </p:nvPr>
        </p:nvSpPr>
        <p:spPr>
          <a:ln/>
        </p:spPr>
      </p:sp>
      <p:sp>
        <p:nvSpPr>
          <p:cNvPr id="14339" name="Symbol zastępczy notatek 2">
            <a:extLst>
              <a:ext uri="{FF2B5EF4-FFF2-40B4-BE49-F238E27FC236}">
                <a16:creationId xmlns:a16="http://schemas.microsoft.com/office/drawing/2014/main" id="{143EE4CF-2878-4EB2-AA2C-825A179632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Ein weiterer Teil der ausgewählten Konzepte betrifft kontextuelle Faktoren, die in die ICF eingeordnet sind, sowie persönliche, umweltbezogene und gesundheitliche Faktoren. Die letzte Frist umfasst gesundheitsbezogene Bereiche. </a:t>
            </a:r>
            <a:endParaRPr lang="pl-PL" altLang="pl-PL"/>
          </a:p>
        </p:txBody>
      </p:sp>
      <p:sp>
        <p:nvSpPr>
          <p:cNvPr id="14340" name="Symbol zastępczy numeru slajdu 3">
            <a:extLst>
              <a:ext uri="{FF2B5EF4-FFF2-40B4-BE49-F238E27FC236}">
                <a16:creationId xmlns:a16="http://schemas.microsoft.com/office/drawing/2014/main" id="{4497A2AD-E9B1-42EF-821B-4FEE745C98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5CC5F76B-6C1E-469F-B2DF-B6988C68335D}" type="slidenum">
              <a:rPr lang="pl-PL" altLang="pl-PL" sz="1200" b="0">
                <a:solidFill>
                  <a:schemeClr val="tx1"/>
                </a:solidFill>
                <a:latin typeface="Gill Sans" charset="0"/>
              </a:rPr>
              <a:t>4</a:t>
            </a:fld>
            <a:endParaRPr lang="pl-PL" altLang="pl-PL" sz="1200" b="0">
              <a:solidFill>
                <a:schemeClr val="tx1"/>
              </a:solidFill>
              <a:latin typeface="Gill San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obrazu slajdu 1">
            <a:extLst>
              <a:ext uri="{FF2B5EF4-FFF2-40B4-BE49-F238E27FC236}">
                <a16:creationId xmlns:a16="http://schemas.microsoft.com/office/drawing/2014/main" id="{19A24BA5-0BD5-4159-858C-F1FC518083E2}"/>
              </a:ext>
            </a:extLst>
          </p:cNvPr>
          <p:cNvSpPr>
            <a:spLocks noGrp="1" noRot="1" noChangeAspect="1" noTextEdit="1"/>
          </p:cNvSpPr>
          <p:nvPr>
            <p:ph type="sldImg"/>
          </p:nvPr>
        </p:nvSpPr>
        <p:spPr>
          <a:ln/>
        </p:spPr>
      </p:sp>
      <p:sp>
        <p:nvSpPr>
          <p:cNvPr id="71683" name="Symbol zastępczy notatek 2">
            <a:extLst>
              <a:ext uri="{FF2B5EF4-FFF2-40B4-BE49-F238E27FC236}">
                <a16:creationId xmlns:a16="http://schemas.microsoft.com/office/drawing/2014/main" id="{1175A9BE-EA53-4D19-BA24-2290DA780C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W Bei der Kodierung "kein Problem" oder "totales Problem" hat die Messung </a:t>
            </a:r>
          </a:p>
          <a:p>
            <a:r>
              <a:rPr lang="en-US" altLang="pl-PL"/>
              <a:t>eine Fehlerspanne von bis zu 5 %.</a:t>
            </a:r>
          </a:p>
          <a:p>
            <a:r>
              <a:rPr lang="en-US" altLang="pl-PL"/>
              <a:t>Während die Bewertung "mittleres Problem" auf die Mitte der Skala zurückgeht und die volle Schwierigkeit bestimmt. </a:t>
            </a:r>
            <a:endParaRPr lang="pl-PL" altLang="pl-PL"/>
          </a:p>
        </p:txBody>
      </p:sp>
      <p:sp>
        <p:nvSpPr>
          <p:cNvPr id="71684" name="Symbol zastępczy numeru slajdu 3">
            <a:extLst>
              <a:ext uri="{FF2B5EF4-FFF2-40B4-BE49-F238E27FC236}">
                <a16:creationId xmlns:a16="http://schemas.microsoft.com/office/drawing/2014/main" id="{DA3123D7-CDE4-40F4-A8CB-52C96D6B56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B20C803-6D77-4601-BCB5-C7A16C385B15}" type="slidenum">
              <a:rPr lang="pl-PL" altLang="pl-PL" sz="1200" b="0">
                <a:solidFill>
                  <a:schemeClr val="tx1"/>
                </a:solidFill>
                <a:latin typeface="Gill Sans" charset="0"/>
              </a:rPr>
              <a:t>33</a:t>
            </a:fld>
            <a:endParaRPr lang="pl-PL" altLang="pl-PL" sz="1200" b="0">
              <a:solidFill>
                <a:schemeClr val="tx1"/>
              </a:solidFill>
              <a:latin typeface="Gill San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obrazu slajdu 1">
            <a:extLst>
              <a:ext uri="{FF2B5EF4-FFF2-40B4-BE49-F238E27FC236}">
                <a16:creationId xmlns:a16="http://schemas.microsoft.com/office/drawing/2014/main" id="{BB76E8C3-917A-4672-AB14-DD276A2BED16}"/>
              </a:ext>
            </a:extLst>
          </p:cNvPr>
          <p:cNvSpPr>
            <a:spLocks noGrp="1" noRot="1" noChangeAspect="1" noTextEdit="1"/>
          </p:cNvSpPr>
          <p:nvPr>
            <p:ph type="sldImg"/>
          </p:nvPr>
        </p:nvSpPr>
        <p:spPr>
          <a:ln/>
        </p:spPr>
      </p:sp>
      <p:sp>
        <p:nvSpPr>
          <p:cNvPr id="73731" name="Symbol zastępczy notatek 2">
            <a:extLst>
              <a:ext uri="{FF2B5EF4-FFF2-40B4-BE49-F238E27FC236}">
                <a16:creationId xmlns:a16="http://schemas.microsoft.com/office/drawing/2014/main" id="{20A08A35-D450-447A-9A12-3CBE060910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Weite Interessenintervalle sind in den Fällen zu berücksichtigen, in denen skalierte Bewertungsinstrumente oder andere Messgeräte für die quantitative Bestimmung der Beeinträchtigung der Körperfunktion zur Verfügung stehen. </a:t>
            </a:r>
            <a:endParaRPr lang="pl-PL" altLang="pl-PL"/>
          </a:p>
        </p:txBody>
      </p:sp>
      <p:sp>
        <p:nvSpPr>
          <p:cNvPr id="73732" name="Symbol zastępczy numeru slajdu 3">
            <a:extLst>
              <a:ext uri="{FF2B5EF4-FFF2-40B4-BE49-F238E27FC236}">
                <a16:creationId xmlns:a16="http://schemas.microsoft.com/office/drawing/2014/main" id="{7E1D159A-7E33-4F55-A476-8E5910E7FF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7B994AF-8155-448C-A53C-E8C226AB7D6C}" type="slidenum">
              <a:rPr lang="pl-PL" altLang="pl-PL" sz="1200" b="0">
                <a:solidFill>
                  <a:schemeClr val="tx1"/>
                </a:solidFill>
                <a:latin typeface="Gill Sans" charset="0"/>
              </a:rPr>
              <a:t>34</a:t>
            </a:fld>
            <a:endParaRPr lang="pl-PL" altLang="pl-PL" sz="1200" b="0">
              <a:solidFill>
                <a:schemeClr val="tx1"/>
              </a:solidFill>
              <a:latin typeface="Gill San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a:extLst>
              <a:ext uri="{FF2B5EF4-FFF2-40B4-BE49-F238E27FC236}">
                <a16:creationId xmlns:a16="http://schemas.microsoft.com/office/drawing/2014/main" id="{E4616A0A-F971-4057-AEE7-40E69178259C}"/>
              </a:ext>
            </a:extLst>
          </p:cNvPr>
          <p:cNvSpPr>
            <a:spLocks noGrp="1" noRot="1" noChangeAspect="1" noTextEdit="1"/>
          </p:cNvSpPr>
          <p:nvPr>
            <p:ph type="sldImg"/>
          </p:nvPr>
        </p:nvSpPr>
        <p:spPr>
          <a:ln/>
        </p:spPr>
      </p:sp>
      <p:sp>
        <p:nvSpPr>
          <p:cNvPr id="75779" name="Symbol zastępczy notatek 2">
            <a:extLst>
              <a:ext uri="{FF2B5EF4-FFF2-40B4-BE49-F238E27FC236}">
                <a16:creationId xmlns:a16="http://schemas.microsoft.com/office/drawing/2014/main" id="{A0303047-37F4-40EE-87E4-AD636C02CB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Es ist zu betonen, dass die maximale Anzahl der Codes pro Patient 34 auf der 1-stelligen Ebene beträgt. In realen Anwendungen kann ein ICF-Satz von 3 bis 18 Codes ausreichend sein, um den Fall mit Genauigkeit auf der zweiten Ebene (dreistellig) zu beschreiben. </a:t>
            </a:r>
            <a:endParaRPr lang="pl-PL" altLang="pl-PL"/>
          </a:p>
        </p:txBody>
      </p:sp>
      <p:sp>
        <p:nvSpPr>
          <p:cNvPr id="75780" name="Symbol zastępczy numeru slajdu 3">
            <a:extLst>
              <a:ext uri="{FF2B5EF4-FFF2-40B4-BE49-F238E27FC236}">
                <a16:creationId xmlns:a16="http://schemas.microsoft.com/office/drawing/2014/main" id="{4B2C776F-D6A7-4BA9-8D6D-572C101724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4B7ACD2-A49B-4620-A473-0CD1E8E2147E}" type="slidenum">
              <a:rPr lang="pl-PL" altLang="pl-PL" sz="1200" b="0">
                <a:solidFill>
                  <a:schemeClr val="tx1"/>
                </a:solidFill>
                <a:latin typeface="Gill Sans" charset="0"/>
              </a:rPr>
              <a:t>35</a:t>
            </a:fld>
            <a:endParaRPr lang="pl-PL" altLang="pl-PL" sz="1200" b="0">
              <a:solidFill>
                <a:schemeClr val="tx1"/>
              </a:solidFill>
              <a:latin typeface="Gill San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ymbol zastępczy obrazu slajdu 1">
            <a:extLst>
              <a:ext uri="{FF2B5EF4-FFF2-40B4-BE49-F238E27FC236}">
                <a16:creationId xmlns:a16="http://schemas.microsoft.com/office/drawing/2014/main" id="{E7D99451-C4A2-47B9-9DEB-D2282529D525}"/>
              </a:ext>
            </a:extLst>
          </p:cNvPr>
          <p:cNvSpPr>
            <a:spLocks noGrp="1" noRot="1" noChangeAspect="1" noTextEdit="1"/>
          </p:cNvSpPr>
          <p:nvPr>
            <p:ph type="sldImg"/>
          </p:nvPr>
        </p:nvSpPr>
        <p:spPr>
          <a:ln/>
        </p:spPr>
      </p:sp>
      <p:sp>
        <p:nvSpPr>
          <p:cNvPr id="77827" name="Symbol zastępczy notatek 2">
            <a:extLst>
              <a:ext uri="{FF2B5EF4-FFF2-40B4-BE49-F238E27FC236}">
                <a16:creationId xmlns:a16="http://schemas.microsoft.com/office/drawing/2014/main" id="{10746397-F6D1-476C-AC6D-D8F3030B78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erste Tabelle zeigt die Körperfunktionen und die Beschreibung des ersten Qualifiers mit einem Beispiel </a:t>
            </a:r>
            <a:endParaRPr lang="pl-PL" altLang="pl-PL"/>
          </a:p>
        </p:txBody>
      </p:sp>
      <p:sp>
        <p:nvSpPr>
          <p:cNvPr id="77828" name="Symbol zastępczy numeru slajdu 3">
            <a:extLst>
              <a:ext uri="{FF2B5EF4-FFF2-40B4-BE49-F238E27FC236}">
                <a16:creationId xmlns:a16="http://schemas.microsoft.com/office/drawing/2014/main" id="{7B3DC5D4-00C9-41E6-BD25-F1959FD682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536B5C0B-C3AE-455C-B192-55493D507C00}" type="slidenum">
              <a:rPr lang="pl-PL" altLang="pl-PL" sz="1200" b="0">
                <a:solidFill>
                  <a:schemeClr val="tx1"/>
                </a:solidFill>
                <a:latin typeface="Gill Sans" charset="0"/>
              </a:rPr>
              <a:t>36</a:t>
            </a:fld>
            <a:endParaRPr lang="pl-PL" altLang="pl-PL" sz="1200" b="0">
              <a:solidFill>
                <a:schemeClr val="tx1"/>
              </a:solidFill>
              <a:latin typeface="Gill San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ymbol zastępczy obrazu slajdu 1">
            <a:extLst>
              <a:ext uri="{FF2B5EF4-FFF2-40B4-BE49-F238E27FC236}">
                <a16:creationId xmlns:a16="http://schemas.microsoft.com/office/drawing/2014/main" id="{30A16FE7-111D-417A-9CF8-3B7933FF0E33}"/>
              </a:ext>
            </a:extLst>
          </p:cNvPr>
          <p:cNvSpPr>
            <a:spLocks noGrp="1" noRot="1" noChangeAspect="1" noTextEdit="1"/>
          </p:cNvSpPr>
          <p:nvPr>
            <p:ph type="sldImg"/>
          </p:nvPr>
        </p:nvSpPr>
        <p:spPr>
          <a:ln/>
        </p:spPr>
      </p:sp>
      <p:sp>
        <p:nvSpPr>
          <p:cNvPr id="79875" name="Symbol zastępczy notatek 2">
            <a:extLst>
              <a:ext uri="{FF2B5EF4-FFF2-40B4-BE49-F238E27FC236}">
                <a16:creationId xmlns:a16="http://schemas.microsoft.com/office/drawing/2014/main" id="{D4F007A1-0DAE-4BFB-AC0E-B1DEE6FE13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Tabelle zwei betrifft die Struktur des Aufbaus unter Berücksichtigung des ersten und zweiten Qualifiers mit Beispielen </a:t>
            </a:r>
            <a:endParaRPr lang="pl-PL" altLang="pl-PL"/>
          </a:p>
        </p:txBody>
      </p:sp>
      <p:sp>
        <p:nvSpPr>
          <p:cNvPr id="79876" name="Symbol zastępczy numeru slajdu 3">
            <a:extLst>
              <a:ext uri="{FF2B5EF4-FFF2-40B4-BE49-F238E27FC236}">
                <a16:creationId xmlns:a16="http://schemas.microsoft.com/office/drawing/2014/main" id="{28EFD332-FF89-42E9-95C4-5735DC59A6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010CD4E-EB66-4F97-8367-61E8AECAE796}" type="slidenum">
              <a:rPr lang="pl-PL" altLang="pl-PL" sz="1200" b="0">
                <a:solidFill>
                  <a:schemeClr val="tx1"/>
                </a:solidFill>
                <a:latin typeface="Gill Sans" charset="0"/>
              </a:rPr>
              <a:t>37</a:t>
            </a:fld>
            <a:endParaRPr lang="pl-PL" altLang="pl-PL" sz="1200" b="0">
              <a:solidFill>
                <a:schemeClr val="tx1"/>
              </a:solidFill>
              <a:latin typeface="Gill San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ymbol zastępczy obrazu slajdu 1">
            <a:extLst>
              <a:ext uri="{FF2B5EF4-FFF2-40B4-BE49-F238E27FC236}">
                <a16:creationId xmlns:a16="http://schemas.microsoft.com/office/drawing/2014/main" id="{1DBC8428-F5FA-4B7C-BD50-380477EA3F85}"/>
              </a:ext>
            </a:extLst>
          </p:cNvPr>
          <p:cNvSpPr>
            <a:spLocks noGrp="1" noRot="1" noChangeAspect="1" noTextEdit="1"/>
          </p:cNvSpPr>
          <p:nvPr>
            <p:ph type="sldImg"/>
          </p:nvPr>
        </p:nvSpPr>
        <p:spPr>
          <a:ln/>
        </p:spPr>
      </p:sp>
      <p:sp>
        <p:nvSpPr>
          <p:cNvPr id="81923" name="Symbol zastępczy notatek 2">
            <a:extLst>
              <a:ext uri="{FF2B5EF4-FFF2-40B4-BE49-F238E27FC236}">
                <a16:creationId xmlns:a16="http://schemas.microsoft.com/office/drawing/2014/main" id="{F06E90A3-BF99-41D9-9C2B-BC1E8D2E03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nächste Tabelle gibt die Aktivität und Beteiligung für den ersten und zweiten Qualifier mit Beschreibung an </a:t>
            </a:r>
            <a:endParaRPr lang="pl-PL" altLang="pl-PL"/>
          </a:p>
        </p:txBody>
      </p:sp>
      <p:sp>
        <p:nvSpPr>
          <p:cNvPr id="81924" name="Symbol zastępczy numeru slajdu 3">
            <a:extLst>
              <a:ext uri="{FF2B5EF4-FFF2-40B4-BE49-F238E27FC236}">
                <a16:creationId xmlns:a16="http://schemas.microsoft.com/office/drawing/2014/main" id="{A8E035BC-0035-4D84-B673-C0551C65DF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D3A93B8-4367-4CB5-BFD1-5D6A06020083}" type="slidenum">
              <a:rPr lang="pl-PL" altLang="pl-PL" sz="1200" b="0">
                <a:solidFill>
                  <a:schemeClr val="tx1"/>
                </a:solidFill>
                <a:latin typeface="Gill Sans" charset="0"/>
              </a:rPr>
              <a:t>38</a:t>
            </a:fld>
            <a:endParaRPr lang="pl-PL" altLang="pl-PL" sz="1200" b="0">
              <a:solidFill>
                <a:schemeClr val="tx1"/>
              </a:solidFill>
              <a:latin typeface="Gill San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ymbol zastępczy obrazu slajdu 1">
            <a:extLst>
              <a:ext uri="{FF2B5EF4-FFF2-40B4-BE49-F238E27FC236}">
                <a16:creationId xmlns:a16="http://schemas.microsoft.com/office/drawing/2014/main" id="{C715488C-A0F6-4302-8715-EC9DECCF3542}"/>
              </a:ext>
            </a:extLst>
          </p:cNvPr>
          <p:cNvSpPr>
            <a:spLocks noGrp="1" noRot="1" noChangeAspect="1" noTextEdit="1"/>
          </p:cNvSpPr>
          <p:nvPr>
            <p:ph type="sldImg"/>
          </p:nvPr>
        </p:nvSpPr>
        <p:spPr>
          <a:ln/>
        </p:spPr>
      </p:sp>
      <p:sp>
        <p:nvSpPr>
          <p:cNvPr id="83971" name="Symbol zastępczy notatek 2">
            <a:extLst>
              <a:ext uri="{FF2B5EF4-FFF2-40B4-BE49-F238E27FC236}">
                <a16:creationId xmlns:a16="http://schemas.microsoft.com/office/drawing/2014/main" id="{BD06F140-EAB9-415C-866E-06A49FC456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letzte vorgestellte Tabelle bezieht sich auf Umweltfaktoren, enthält aber nur einen Qualifier </a:t>
            </a:r>
            <a:endParaRPr lang="pl-PL" altLang="pl-PL"/>
          </a:p>
        </p:txBody>
      </p:sp>
      <p:sp>
        <p:nvSpPr>
          <p:cNvPr id="83972" name="Symbol zastępczy numeru slajdu 3">
            <a:extLst>
              <a:ext uri="{FF2B5EF4-FFF2-40B4-BE49-F238E27FC236}">
                <a16:creationId xmlns:a16="http://schemas.microsoft.com/office/drawing/2014/main" id="{20392A4D-E5EA-4BE8-9DC7-B5B3DE1A45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C428B511-DF0F-47E4-9D37-95D5A4A6EEF8}" type="slidenum">
              <a:rPr lang="pl-PL" altLang="pl-PL" sz="1200" b="0">
                <a:solidFill>
                  <a:schemeClr val="tx1"/>
                </a:solidFill>
                <a:latin typeface="Gill Sans" charset="0"/>
              </a:rPr>
              <a:t>39</a:t>
            </a:fld>
            <a:endParaRPr lang="pl-PL" altLang="pl-PL" sz="1200" b="0">
              <a:solidFill>
                <a:schemeClr val="tx1"/>
              </a:solidFill>
              <a:latin typeface="Gill San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ymbol zastępczy obrazu slajdu 1">
            <a:extLst>
              <a:ext uri="{FF2B5EF4-FFF2-40B4-BE49-F238E27FC236}">
                <a16:creationId xmlns:a16="http://schemas.microsoft.com/office/drawing/2014/main" id="{B856E7E5-EB0D-47D1-AEA6-5119301DDBBA}"/>
              </a:ext>
            </a:extLst>
          </p:cNvPr>
          <p:cNvSpPr>
            <a:spLocks noGrp="1" noRot="1" noChangeAspect="1" noTextEdit="1"/>
          </p:cNvSpPr>
          <p:nvPr>
            <p:ph type="sldImg"/>
          </p:nvPr>
        </p:nvSpPr>
        <p:spPr>
          <a:ln/>
        </p:spPr>
      </p:sp>
      <p:sp>
        <p:nvSpPr>
          <p:cNvPr id="86019" name="Symbol zastępczy notatek 2">
            <a:extLst>
              <a:ext uri="{FF2B5EF4-FFF2-40B4-BE49-F238E27FC236}">
                <a16:creationId xmlns:a16="http://schemas.microsoft.com/office/drawing/2014/main" id="{C799A534-E954-4B69-B6F2-C5EB198FCA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Beispiele für Angaben zu psychischen Funktionen, Sinnes- und Schmerzorganen, Stimme und Sprache, die im ICF-Handbuch identifiziert werden können </a:t>
            </a:r>
            <a:endParaRPr lang="pl-PL" altLang="pl-PL"/>
          </a:p>
        </p:txBody>
      </p:sp>
      <p:sp>
        <p:nvSpPr>
          <p:cNvPr id="86020" name="Symbol zastępczy numeru slajdu 3">
            <a:extLst>
              <a:ext uri="{FF2B5EF4-FFF2-40B4-BE49-F238E27FC236}">
                <a16:creationId xmlns:a16="http://schemas.microsoft.com/office/drawing/2014/main" id="{1057D53F-9CCC-4B94-BAA5-4A736237C0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CAEBFEB-CB78-4170-93FE-BFA8A80BB5B5}" type="slidenum">
              <a:rPr lang="pl-PL" altLang="pl-PL" sz="1200" b="0">
                <a:solidFill>
                  <a:schemeClr val="tx1"/>
                </a:solidFill>
                <a:latin typeface="Gill Sans" charset="0"/>
              </a:rPr>
              <a:t>40</a:t>
            </a:fld>
            <a:endParaRPr lang="pl-PL" altLang="pl-PL" sz="1200" b="0">
              <a:solidFill>
                <a:schemeClr val="tx1"/>
              </a:solidFill>
              <a:latin typeface="Gill San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a:extLst>
              <a:ext uri="{FF2B5EF4-FFF2-40B4-BE49-F238E27FC236}">
                <a16:creationId xmlns:a16="http://schemas.microsoft.com/office/drawing/2014/main" id="{B41CAB95-0A36-4D65-B40D-65546BB5E61D}"/>
              </a:ext>
            </a:extLst>
          </p:cNvPr>
          <p:cNvSpPr>
            <a:spLocks noGrp="1" noRot="1" noChangeAspect="1" noTextEdit="1"/>
          </p:cNvSpPr>
          <p:nvPr>
            <p:ph type="sldImg"/>
          </p:nvPr>
        </p:nvSpPr>
        <p:spPr>
          <a:ln/>
        </p:spPr>
      </p:sp>
      <p:sp>
        <p:nvSpPr>
          <p:cNvPr id="88067" name="Symbol zastępczy notatek 2">
            <a:extLst>
              <a:ext uri="{FF2B5EF4-FFF2-40B4-BE49-F238E27FC236}">
                <a16:creationId xmlns:a16="http://schemas.microsoft.com/office/drawing/2014/main" id="{19A04FC8-BD07-4359-8361-AD780ABBC6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Qualifier, die numerische Codes sind, beschreiben den Funktionsumfang oder den Grad der menschlichen Behinderung und das Ausmaß, in dem die Umgebung sie erleichtert oder einschränkt</a:t>
            </a:r>
            <a:r>
              <a:rPr lang="pl-PL" altLang="pl-PL"/>
              <a:t>. </a:t>
            </a:r>
            <a:r>
              <a:rPr lang="en-US" altLang="pl-PL"/>
              <a:t>Sie sind eine gemeinsame Sprache, um die Gesundheit von Menschen im Land und sogar in der Welt zu vergleichen</a:t>
            </a:r>
            <a:r>
              <a:rPr lang="pl-PL" altLang="pl-PL"/>
              <a:t>.</a:t>
            </a:r>
          </a:p>
        </p:txBody>
      </p:sp>
      <p:sp>
        <p:nvSpPr>
          <p:cNvPr id="88068" name="Symbol zastępczy numeru slajdu 3">
            <a:extLst>
              <a:ext uri="{FF2B5EF4-FFF2-40B4-BE49-F238E27FC236}">
                <a16:creationId xmlns:a16="http://schemas.microsoft.com/office/drawing/2014/main" id="{E04DCED3-0279-4D66-8D75-E0CEDA1FB7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3B67775-2E61-4029-B996-D4AE87BF5B38}" type="slidenum">
              <a:rPr lang="pl-PL" altLang="pl-PL" sz="1200" b="0">
                <a:solidFill>
                  <a:schemeClr val="tx1"/>
                </a:solidFill>
                <a:latin typeface="Gill Sans" charset="0"/>
              </a:rPr>
              <a:t>41</a:t>
            </a:fld>
            <a:endParaRPr lang="pl-PL" altLang="pl-PL" sz="1200" b="0">
              <a:solidFill>
                <a:schemeClr val="tx1"/>
              </a:solidFill>
              <a:latin typeface="Gill San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obrazu slajdu 1">
            <a:extLst>
              <a:ext uri="{FF2B5EF4-FFF2-40B4-BE49-F238E27FC236}">
                <a16:creationId xmlns:a16="http://schemas.microsoft.com/office/drawing/2014/main" id="{86588EF3-9C6B-4CAA-B809-AB6AB6EA9E09}"/>
              </a:ext>
            </a:extLst>
          </p:cNvPr>
          <p:cNvSpPr>
            <a:spLocks noGrp="1" noRot="1" noChangeAspect="1" noTextEdit="1"/>
          </p:cNvSpPr>
          <p:nvPr>
            <p:ph type="sldImg"/>
          </p:nvPr>
        </p:nvSpPr>
        <p:spPr>
          <a:ln/>
        </p:spPr>
      </p:sp>
      <p:sp>
        <p:nvSpPr>
          <p:cNvPr id="90115" name="Symbol zastępczy notatek 2">
            <a:extLst>
              <a:ext uri="{FF2B5EF4-FFF2-40B4-BE49-F238E27FC236}">
                <a16:creationId xmlns:a16="http://schemas.microsoft.com/office/drawing/2014/main" id="{7087B0BE-EACC-463A-803B-D3A0E4B3F6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Bereiche, die die Funktionen und Strukturen des Körpers ausmachen, beziehen sich auf zwei grundlegende und integrale Beschreibungsstrukturen des Körpers, die sich auf seine Funktionsweise und seinen anatomischen Aufbau konzentrieren. Die Funktionen des menschlichen Körpers beziehen sich auf die physiologischen und psychologischen Vorgänge der einzelnen Körperstrukturen. Während Körperstrukturen den anatomischen Aufbau des Körpers umfassen </a:t>
            </a:r>
            <a:endParaRPr lang="pl-PL" altLang="pl-PL"/>
          </a:p>
        </p:txBody>
      </p:sp>
      <p:sp>
        <p:nvSpPr>
          <p:cNvPr id="90116" name="Symbol zastępczy numeru slajdu 3">
            <a:extLst>
              <a:ext uri="{FF2B5EF4-FFF2-40B4-BE49-F238E27FC236}">
                <a16:creationId xmlns:a16="http://schemas.microsoft.com/office/drawing/2014/main" id="{880C2975-1884-4B8F-9E06-9E9BA1ACA6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2E658F8-924A-4CA4-92E5-A19901C7E60A}" type="slidenum">
              <a:rPr lang="pl-PL" altLang="pl-PL" sz="1200" b="0">
                <a:solidFill>
                  <a:schemeClr val="tx1"/>
                </a:solidFill>
                <a:latin typeface="Gill Sans" charset="0"/>
              </a:rPr>
              <a:t>42</a:t>
            </a:fld>
            <a:endParaRPr lang="pl-PL" altLang="pl-PL" sz="1200" b="0">
              <a:solidFill>
                <a:schemeClr val="tx1"/>
              </a:solidFill>
              <a:latin typeface="Gill San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obrazu slajdu 1">
            <a:extLst>
              <a:ext uri="{FF2B5EF4-FFF2-40B4-BE49-F238E27FC236}">
                <a16:creationId xmlns:a16="http://schemas.microsoft.com/office/drawing/2014/main" id="{4D627EC2-FD55-41E7-85B2-131FE49EDB2A}"/>
              </a:ext>
            </a:extLst>
          </p:cNvPr>
          <p:cNvSpPr>
            <a:spLocks noGrp="1" noRot="1" noChangeAspect="1" noTextEdit="1"/>
          </p:cNvSpPr>
          <p:nvPr>
            <p:ph type="sldImg"/>
          </p:nvPr>
        </p:nvSpPr>
        <p:spPr>
          <a:ln/>
        </p:spPr>
      </p:sp>
      <p:sp>
        <p:nvSpPr>
          <p:cNvPr id="16387" name="Symbol zastępczy notatek 2">
            <a:extLst>
              <a:ext uri="{FF2B5EF4-FFF2-40B4-BE49-F238E27FC236}">
                <a16:creationId xmlns:a16="http://schemas.microsoft.com/office/drawing/2014/main" id="{3DD600E1-9E30-42C2-A8E7-C6C6F33D01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ICF-Terminologie bezieht sich auch auf den medizinischen Zustand, das menschliche Funktionieren einschließlich der Körperfunktionen, die Struktur und Aktivität sowie die Teilhabe. Bei der Erörterung dieser Begriffe verdient der Begriff Behinderung, der Störungen, Geschäftseinschränkungen und Einschränkungen der Teilhabe betrifft, Aufmerksamkeit. </a:t>
            </a:r>
            <a:endParaRPr lang="pl-PL" altLang="pl-PL"/>
          </a:p>
        </p:txBody>
      </p:sp>
      <p:sp>
        <p:nvSpPr>
          <p:cNvPr id="16388" name="Symbol zastępczy numeru slajdu 3">
            <a:extLst>
              <a:ext uri="{FF2B5EF4-FFF2-40B4-BE49-F238E27FC236}">
                <a16:creationId xmlns:a16="http://schemas.microsoft.com/office/drawing/2014/main" id="{DB993E3A-39CB-4440-9D52-8BDCAC8FE9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AB6FB603-556B-4459-8A06-55DA0AE02635}" type="slidenum">
              <a:rPr lang="pl-PL" altLang="pl-PL" sz="1200" b="0">
                <a:solidFill>
                  <a:schemeClr val="tx1"/>
                </a:solidFill>
                <a:latin typeface="Gill Sans" charset="0"/>
              </a:rPr>
              <a:t>5</a:t>
            </a:fld>
            <a:endParaRPr lang="pl-PL" altLang="pl-PL" sz="1200" b="0">
              <a:solidFill>
                <a:schemeClr val="tx1"/>
              </a:solidFill>
              <a:latin typeface="Gill San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ymbol zastępczy obrazu slajdu 1">
            <a:extLst>
              <a:ext uri="{FF2B5EF4-FFF2-40B4-BE49-F238E27FC236}">
                <a16:creationId xmlns:a16="http://schemas.microsoft.com/office/drawing/2014/main" id="{E631A664-90B9-46BE-8C5C-B4A0C0F33A92}"/>
              </a:ext>
            </a:extLst>
          </p:cNvPr>
          <p:cNvSpPr>
            <a:spLocks noGrp="1" noRot="1" noChangeAspect="1" noTextEdit="1"/>
          </p:cNvSpPr>
          <p:nvPr>
            <p:ph type="sldImg"/>
          </p:nvPr>
        </p:nvSpPr>
        <p:spPr>
          <a:ln/>
        </p:spPr>
      </p:sp>
      <p:sp>
        <p:nvSpPr>
          <p:cNvPr id="92163" name="Symbol zastępczy notatek 2">
            <a:extLst>
              <a:ext uri="{FF2B5EF4-FFF2-40B4-BE49-F238E27FC236}">
                <a16:creationId xmlns:a16="http://schemas.microsoft.com/office/drawing/2014/main" id="{065FB017-B729-4C5A-B288-71BFC88D9F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Struktur und die Funktionen des Körpers wirken sich auf die Fähigkeit des Menschen aus, in einer bestimmten physischen und sozialen Umgebung zu funktionieren, aber es ist auch wichtig, die direkten Auswirkungen dieser Umgebung auf das menschliche Funktionieren zu berücksichtigen</a:t>
            </a:r>
            <a:r>
              <a:rPr lang="pl-PL" altLang="pl-PL"/>
              <a:t>. </a:t>
            </a:r>
            <a:r>
              <a:rPr lang="en-US" altLang="pl-PL"/>
              <a:t>Die nächste Folie enthält Qualifizierungen für diesen Fall </a:t>
            </a:r>
            <a:endParaRPr lang="pl-PL" altLang="pl-PL"/>
          </a:p>
        </p:txBody>
      </p:sp>
      <p:sp>
        <p:nvSpPr>
          <p:cNvPr id="92164" name="Symbol zastępczy numeru slajdu 3">
            <a:extLst>
              <a:ext uri="{FF2B5EF4-FFF2-40B4-BE49-F238E27FC236}">
                <a16:creationId xmlns:a16="http://schemas.microsoft.com/office/drawing/2014/main" id="{555130DD-DF03-4DE9-B72F-37DBA09D87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40A19EB-C355-4CEA-A825-CEA3855CB783}" type="slidenum">
              <a:rPr lang="pl-PL" altLang="pl-PL" sz="1200" b="0">
                <a:solidFill>
                  <a:schemeClr val="tx1"/>
                </a:solidFill>
                <a:latin typeface="Gill Sans" charset="0"/>
              </a:rPr>
              <a:t>43</a:t>
            </a:fld>
            <a:endParaRPr lang="pl-PL" altLang="pl-PL" sz="1200" b="0">
              <a:solidFill>
                <a:schemeClr val="tx1"/>
              </a:solidFill>
              <a:latin typeface="Gill San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obrazu slajdu 1">
            <a:extLst>
              <a:ext uri="{FF2B5EF4-FFF2-40B4-BE49-F238E27FC236}">
                <a16:creationId xmlns:a16="http://schemas.microsoft.com/office/drawing/2014/main" id="{1C632F03-D543-4747-8220-645B94B739D8}"/>
              </a:ext>
            </a:extLst>
          </p:cNvPr>
          <p:cNvSpPr>
            <a:spLocks noGrp="1" noRot="1" noChangeAspect="1" noTextEdit="1"/>
          </p:cNvSpPr>
          <p:nvPr>
            <p:ph type="sldImg"/>
          </p:nvPr>
        </p:nvSpPr>
        <p:spPr>
          <a:ln/>
        </p:spPr>
      </p:sp>
      <p:sp>
        <p:nvSpPr>
          <p:cNvPr id="94211" name="Symbol zastępczy notatek 2">
            <a:extLst>
              <a:ext uri="{FF2B5EF4-FFF2-40B4-BE49-F238E27FC236}">
                <a16:creationId xmlns:a16="http://schemas.microsoft.com/office/drawing/2014/main" id="{EE219F2B-F92A-4845-B632-06474BC24E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ICF-Qualifizierungsindikatoren für Körperstruktur - anatomische Einschränkung/Handstruktur</a:t>
            </a:r>
            <a:r>
              <a:rPr lang="pl-PL" altLang="pl-PL"/>
              <a:t>.</a:t>
            </a:r>
          </a:p>
        </p:txBody>
      </p:sp>
      <p:sp>
        <p:nvSpPr>
          <p:cNvPr id="94212" name="Symbol zastępczy numeru slajdu 3">
            <a:extLst>
              <a:ext uri="{FF2B5EF4-FFF2-40B4-BE49-F238E27FC236}">
                <a16:creationId xmlns:a16="http://schemas.microsoft.com/office/drawing/2014/main" id="{104FA8A5-15FF-446A-99DC-8DDEA4E1AC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C56F83A-0F16-444D-AD91-F50FEA69D26B}" type="slidenum">
              <a:rPr lang="pl-PL" altLang="pl-PL" sz="1200" b="0">
                <a:solidFill>
                  <a:schemeClr val="tx1"/>
                </a:solidFill>
                <a:latin typeface="Gill Sans" charset="0"/>
              </a:rPr>
              <a:t>44</a:t>
            </a:fld>
            <a:endParaRPr lang="pl-PL" altLang="pl-PL" sz="1200" b="0">
              <a:solidFill>
                <a:schemeClr val="tx1"/>
              </a:solidFill>
              <a:latin typeface="Gill San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ymbol zastępczy obrazu slajdu 1">
            <a:extLst>
              <a:ext uri="{FF2B5EF4-FFF2-40B4-BE49-F238E27FC236}">
                <a16:creationId xmlns:a16="http://schemas.microsoft.com/office/drawing/2014/main" id="{83A9BCEA-4ED4-479E-AD53-F85D2030C832}"/>
              </a:ext>
            </a:extLst>
          </p:cNvPr>
          <p:cNvSpPr>
            <a:spLocks noGrp="1" noRot="1" noChangeAspect="1" noTextEdit="1"/>
          </p:cNvSpPr>
          <p:nvPr>
            <p:ph type="sldImg"/>
          </p:nvPr>
        </p:nvSpPr>
        <p:spPr>
          <a:ln/>
        </p:spPr>
      </p:sp>
      <p:sp>
        <p:nvSpPr>
          <p:cNvPr id="96259" name="Symbol zastępczy notatek 2">
            <a:extLst>
              <a:ext uri="{FF2B5EF4-FFF2-40B4-BE49-F238E27FC236}">
                <a16:creationId xmlns:a16="http://schemas.microsoft.com/office/drawing/2014/main" id="{F346E879-0907-4E10-84CD-EBFFE06257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Alle in der ICF klassifizierten Bestandteile (Körperfunktionen, Körperstruktur, Aktivität und Partizipation sowie Umweltfaktoren) werden mit der gleichen Gesamtskala quantifiziert. </a:t>
            </a:r>
            <a:endParaRPr lang="pl-PL" altLang="pl-PL"/>
          </a:p>
        </p:txBody>
      </p:sp>
      <p:sp>
        <p:nvSpPr>
          <p:cNvPr id="96260" name="Symbol zastępczy numeru slajdu 3">
            <a:extLst>
              <a:ext uri="{FF2B5EF4-FFF2-40B4-BE49-F238E27FC236}">
                <a16:creationId xmlns:a16="http://schemas.microsoft.com/office/drawing/2014/main" id="{35CAA84C-DD8A-4227-8446-9FC6208C15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3EEF6797-BC6F-4EA1-9F91-3356D6C785FF}" type="slidenum">
              <a:rPr lang="pl-PL" altLang="pl-PL" sz="1200" b="0">
                <a:solidFill>
                  <a:schemeClr val="tx1"/>
                </a:solidFill>
                <a:latin typeface="Gill Sans" charset="0"/>
              </a:rPr>
              <a:t>45</a:t>
            </a:fld>
            <a:endParaRPr lang="pl-PL" altLang="pl-PL" sz="1200" b="0">
              <a:solidFill>
                <a:schemeClr val="tx1"/>
              </a:solidFill>
              <a:latin typeface="Gill San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ymbol zastępczy obrazu slajdu 1">
            <a:extLst>
              <a:ext uri="{FF2B5EF4-FFF2-40B4-BE49-F238E27FC236}">
                <a16:creationId xmlns:a16="http://schemas.microsoft.com/office/drawing/2014/main" id="{C1014B0B-9093-4A07-8179-D343113D6B7C}"/>
              </a:ext>
            </a:extLst>
          </p:cNvPr>
          <p:cNvSpPr>
            <a:spLocks noGrp="1" noRot="1" noChangeAspect="1" noTextEdit="1"/>
          </p:cNvSpPr>
          <p:nvPr>
            <p:ph type="sldImg"/>
          </p:nvPr>
        </p:nvSpPr>
        <p:spPr>
          <a:ln/>
        </p:spPr>
      </p:sp>
      <p:sp>
        <p:nvSpPr>
          <p:cNvPr id="99331" name="Symbol zastępczy notatek 2">
            <a:extLst>
              <a:ext uri="{FF2B5EF4-FFF2-40B4-BE49-F238E27FC236}">
                <a16:creationId xmlns:a16="http://schemas.microsoft.com/office/drawing/2014/main" id="{B59455A0-2903-4443-9DDE-E3E69DE66B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a:t>Bitte machen Sie die Übung</a:t>
            </a:r>
          </a:p>
        </p:txBody>
      </p:sp>
      <p:sp>
        <p:nvSpPr>
          <p:cNvPr id="99332" name="Symbol zastępczy numeru slajdu 3">
            <a:extLst>
              <a:ext uri="{FF2B5EF4-FFF2-40B4-BE49-F238E27FC236}">
                <a16:creationId xmlns:a16="http://schemas.microsoft.com/office/drawing/2014/main" id="{FD3CE6E4-C820-4454-817A-ED9200B625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95958031-F4B4-4537-9EE4-BAB4DABBCA5A}" type="slidenum">
              <a:rPr lang="pl-PL" altLang="pl-PL" sz="1200" b="0">
                <a:solidFill>
                  <a:schemeClr val="tx1"/>
                </a:solidFill>
                <a:latin typeface="Gill Sans" charset="0"/>
              </a:rPr>
              <a:t>47</a:t>
            </a:fld>
            <a:endParaRPr lang="pl-PL" altLang="pl-PL" sz="1200" b="0">
              <a:solidFill>
                <a:schemeClr val="tx1"/>
              </a:solidFill>
              <a:latin typeface="Gill San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ymbol zastępczy obrazu slajdu 1">
            <a:extLst>
              <a:ext uri="{FF2B5EF4-FFF2-40B4-BE49-F238E27FC236}">
                <a16:creationId xmlns:a16="http://schemas.microsoft.com/office/drawing/2014/main" id="{27AD6F08-5C44-4E19-A8F6-0F2A191E8B82}"/>
              </a:ext>
            </a:extLst>
          </p:cNvPr>
          <p:cNvSpPr>
            <a:spLocks noGrp="1" noRot="1" noChangeAspect="1" noTextEdit="1"/>
          </p:cNvSpPr>
          <p:nvPr>
            <p:ph type="sldImg"/>
          </p:nvPr>
        </p:nvSpPr>
        <p:spPr>
          <a:ln/>
        </p:spPr>
      </p:sp>
      <p:sp>
        <p:nvSpPr>
          <p:cNvPr id="101379" name="Symbol zastępczy notatek 2">
            <a:extLst>
              <a:ext uri="{FF2B5EF4-FFF2-40B4-BE49-F238E27FC236}">
                <a16:creationId xmlns:a16="http://schemas.microsoft.com/office/drawing/2014/main" id="{7F25A9D9-C31C-43ED-9D82-4D3C1A7C96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a:t>Übung</a:t>
            </a:r>
          </a:p>
        </p:txBody>
      </p:sp>
      <p:sp>
        <p:nvSpPr>
          <p:cNvPr id="101380" name="Symbol zastępczy numeru slajdu 3">
            <a:extLst>
              <a:ext uri="{FF2B5EF4-FFF2-40B4-BE49-F238E27FC236}">
                <a16:creationId xmlns:a16="http://schemas.microsoft.com/office/drawing/2014/main" id="{54B17AAB-E249-4D75-8B34-F1EC6866AD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79A019AD-4018-4128-BCF1-D934A2B3615B}" type="slidenum">
              <a:rPr lang="pl-PL" altLang="pl-PL" sz="1200" b="0">
                <a:solidFill>
                  <a:schemeClr val="tx1"/>
                </a:solidFill>
                <a:latin typeface="Gill Sans" charset="0"/>
              </a:rPr>
              <a:t>48</a:t>
            </a:fld>
            <a:endParaRPr lang="pl-PL" altLang="pl-PL" sz="1200" b="0">
              <a:solidFill>
                <a:schemeClr val="tx1"/>
              </a:solidFill>
              <a:latin typeface="Gill San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ymbol zastępczy obrazu slajdu 1">
            <a:extLst>
              <a:ext uri="{FF2B5EF4-FFF2-40B4-BE49-F238E27FC236}">
                <a16:creationId xmlns:a16="http://schemas.microsoft.com/office/drawing/2014/main" id="{001AB3EB-041E-4051-B31E-6ECF0F9D80F0}"/>
              </a:ext>
            </a:extLst>
          </p:cNvPr>
          <p:cNvSpPr>
            <a:spLocks noGrp="1" noRot="1" noChangeAspect="1" noTextEdit="1"/>
          </p:cNvSpPr>
          <p:nvPr>
            <p:ph type="sldImg"/>
          </p:nvPr>
        </p:nvSpPr>
        <p:spPr>
          <a:ln/>
        </p:spPr>
      </p:sp>
      <p:sp>
        <p:nvSpPr>
          <p:cNvPr id="103427" name="Symbol zastępczy notatek 2">
            <a:extLst>
              <a:ext uri="{FF2B5EF4-FFF2-40B4-BE49-F238E27FC236}">
                <a16:creationId xmlns:a16="http://schemas.microsoft.com/office/drawing/2014/main" id="{A5DE49A2-78BA-43DB-B0CE-01BF894393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Essen/ Mahlzeiten essen</a:t>
            </a:r>
          </a:p>
          <a:p>
            <a:r>
              <a:rPr lang="en-US" altLang="pl-PL"/>
              <a:t>Ausführen der koordinierten Aufgabe und Handlungen, die servierte Nahrung zu essen, sie zum Mund zu führen und auf kulturell akzeptable Weise zu verzehren, Nahrung zu schneiden oder zu zerbrechen, Flaschen und Dosen zu öffnen, Esswerkzeuge zu benutzen, Mahlzeiten einzunehmen, zu schlemmen oder zu speisen </a:t>
            </a:r>
            <a:endParaRPr lang="pl-PL" altLang="pl-PL"/>
          </a:p>
        </p:txBody>
      </p:sp>
      <p:sp>
        <p:nvSpPr>
          <p:cNvPr id="103428" name="Symbol zastępczy numeru slajdu 3">
            <a:extLst>
              <a:ext uri="{FF2B5EF4-FFF2-40B4-BE49-F238E27FC236}">
                <a16:creationId xmlns:a16="http://schemas.microsoft.com/office/drawing/2014/main" id="{38EBF88E-3A8C-49A4-8D47-7B4C95D5A6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C19C962F-0670-446F-AA60-35DCF7674DFC}" type="slidenum">
              <a:rPr lang="pl-PL" altLang="pl-PL" sz="1200" b="0">
                <a:solidFill>
                  <a:schemeClr val="tx1"/>
                </a:solidFill>
                <a:latin typeface="Gill Sans" charset="0"/>
              </a:rPr>
              <a:t>49</a:t>
            </a:fld>
            <a:endParaRPr lang="pl-PL" altLang="pl-PL" sz="1200" b="0">
              <a:solidFill>
                <a:schemeClr val="tx1"/>
              </a:solidFill>
              <a:latin typeface="Gill San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ymbol zastępczy obrazu slajdu 1">
            <a:extLst>
              <a:ext uri="{FF2B5EF4-FFF2-40B4-BE49-F238E27FC236}">
                <a16:creationId xmlns:a16="http://schemas.microsoft.com/office/drawing/2014/main" id="{FB357C55-F639-4171-84A0-ED9483EAEBBC}"/>
              </a:ext>
            </a:extLst>
          </p:cNvPr>
          <p:cNvSpPr>
            <a:spLocks noGrp="1" noRot="1" noChangeAspect="1" noTextEdit="1"/>
          </p:cNvSpPr>
          <p:nvPr>
            <p:ph type="sldImg"/>
          </p:nvPr>
        </p:nvSpPr>
        <p:spPr>
          <a:ln/>
        </p:spPr>
      </p:sp>
      <p:sp>
        <p:nvSpPr>
          <p:cNvPr id="105475" name="Symbol zastępczy notatek 2">
            <a:extLst>
              <a:ext uri="{FF2B5EF4-FFF2-40B4-BE49-F238E27FC236}">
                <a16:creationId xmlns:a16="http://schemas.microsoft.com/office/drawing/2014/main" id="{A0CEA369-F597-4763-8E1E-2647E3733F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a:t>Bitte erledigen Sie die Aufgabe</a:t>
            </a:r>
          </a:p>
        </p:txBody>
      </p:sp>
      <p:sp>
        <p:nvSpPr>
          <p:cNvPr id="105476" name="Symbol zastępczy numeru slajdu 3">
            <a:extLst>
              <a:ext uri="{FF2B5EF4-FFF2-40B4-BE49-F238E27FC236}">
                <a16:creationId xmlns:a16="http://schemas.microsoft.com/office/drawing/2014/main" id="{D95DDC9A-A700-44D9-9F32-76A48C6B2E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8B4540FC-213E-421E-BCF6-DBE631AC097D}" type="slidenum">
              <a:rPr lang="pl-PL" altLang="pl-PL" sz="1200" b="0">
                <a:solidFill>
                  <a:schemeClr val="tx1"/>
                </a:solidFill>
                <a:latin typeface="Gill Sans" charset="0"/>
              </a:rPr>
              <a:t>50</a:t>
            </a:fld>
            <a:endParaRPr lang="pl-PL" altLang="pl-PL" sz="1200" b="0">
              <a:solidFill>
                <a:schemeClr val="tx1"/>
              </a:solidFill>
              <a:latin typeface="Gill San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ymbol zastępczy obrazu slajdu 1">
            <a:extLst>
              <a:ext uri="{FF2B5EF4-FFF2-40B4-BE49-F238E27FC236}">
                <a16:creationId xmlns:a16="http://schemas.microsoft.com/office/drawing/2014/main" id="{EA911761-3C13-43E5-8501-84EA17BA7B33}"/>
              </a:ext>
            </a:extLst>
          </p:cNvPr>
          <p:cNvSpPr>
            <a:spLocks noGrp="1" noRot="1" noChangeAspect="1" noTextEdit="1"/>
          </p:cNvSpPr>
          <p:nvPr>
            <p:ph type="sldImg"/>
          </p:nvPr>
        </p:nvSpPr>
        <p:spPr>
          <a:ln/>
        </p:spPr>
      </p:sp>
      <p:sp>
        <p:nvSpPr>
          <p:cNvPr id="108547" name="Symbol zastępczy notatek 2">
            <a:extLst>
              <a:ext uri="{FF2B5EF4-FFF2-40B4-BE49-F238E27FC236}">
                <a16:creationId xmlns:a16="http://schemas.microsoft.com/office/drawing/2014/main" id="{935D2DA3-2C9C-4371-896D-EAC0605D26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a:t>Der richtige Code ist d550.23</a:t>
            </a:r>
          </a:p>
        </p:txBody>
      </p:sp>
      <p:sp>
        <p:nvSpPr>
          <p:cNvPr id="108548" name="Symbol zastępczy numeru slajdu 3">
            <a:extLst>
              <a:ext uri="{FF2B5EF4-FFF2-40B4-BE49-F238E27FC236}">
                <a16:creationId xmlns:a16="http://schemas.microsoft.com/office/drawing/2014/main" id="{CC683A21-3CE4-4272-96E4-B5B9C138CE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9F5F6F37-7B39-413E-9D6D-7D12627114E1}" type="slidenum">
              <a:rPr lang="pl-PL" altLang="pl-PL" sz="1200" b="0">
                <a:solidFill>
                  <a:schemeClr val="tx1"/>
                </a:solidFill>
                <a:latin typeface="Gill Sans" charset="0"/>
              </a:rPr>
              <a:t>52</a:t>
            </a:fld>
            <a:endParaRPr lang="pl-PL" altLang="pl-PL" sz="1200" b="0">
              <a:solidFill>
                <a:schemeClr val="tx1"/>
              </a:solidFill>
              <a:latin typeface="Gill San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ymbol zastępczy obrazu slajdu 1">
            <a:extLst>
              <a:ext uri="{FF2B5EF4-FFF2-40B4-BE49-F238E27FC236}">
                <a16:creationId xmlns:a16="http://schemas.microsoft.com/office/drawing/2014/main" id="{B1C8D09F-058B-4AE3-82A5-6BD13A394C22}"/>
              </a:ext>
            </a:extLst>
          </p:cNvPr>
          <p:cNvSpPr>
            <a:spLocks noGrp="1" noRot="1" noChangeAspect="1" noTextEdit="1"/>
          </p:cNvSpPr>
          <p:nvPr>
            <p:ph type="sldImg"/>
          </p:nvPr>
        </p:nvSpPr>
        <p:spPr>
          <a:ln/>
        </p:spPr>
      </p:sp>
      <p:sp>
        <p:nvSpPr>
          <p:cNvPr id="111619" name="Symbol zastępczy notatek 2">
            <a:extLst>
              <a:ext uri="{FF2B5EF4-FFF2-40B4-BE49-F238E27FC236}">
                <a16:creationId xmlns:a16="http://schemas.microsoft.com/office/drawing/2014/main" id="{3686CCF6-8A55-4EE4-8EE9-F7ADC3F5E7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a:t>Der richtige Code ist E310+04</a:t>
            </a:r>
          </a:p>
        </p:txBody>
      </p:sp>
      <p:sp>
        <p:nvSpPr>
          <p:cNvPr id="111620" name="Symbol zastępczy numeru slajdu 3">
            <a:extLst>
              <a:ext uri="{FF2B5EF4-FFF2-40B4-BE49-F238E27FC236}">
                <a16:creationId xmlns:a16="http://schemas.microsoft.com/office/drawing/2014/main" id="{E129AF1F-A61D-4C25-8C49-F14C19B6AE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7579C76D-3B66-4521-9B27-2AC516053AAB}" type="slidenum">
              <a:rPr lang="pl-PL" altLang="pl-PL" sz="1200" b="0">
                <a:solidFill>
                  <a:schemeClr val="tx1"/>
                </a:solidFill>
                <a:latin typeface="Gill Sans" charset="0"/>
              </a:rPr>
              <a:t>54</a:t>
            </a:fld>
            <a:endParaRPr lang="pl-PL" altLang="pl-PL" sz="1200" b="0">
              <a:solidFill>
                <a:schemeClr val="tx1"/>
              </a:solidFill>
              <a:latin typeface="Gill San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ymbol zastępczy obrazu slajdu 1">
            <a:extLst>
              <a:ext uri="{FF2B5EF4-FFF2-40B4-BE49-F238E27FC236}">
                <a16:creationId xmlns:a16="http://schemas.microsoft.com/office/drawing/2014/main" id="{871B0B44-11BF-45FA-B841-D8DD46EC571C}"/>
              </a:ext>
            </a:extLst>
          </p:cNvPr>
          <p:cNvSpPr>
            <a:spLocks noGrp="1" noRot="1" noChangeAspect="1" noTextEdit="1"/>
          </p:cNvSpPr>
          <p:nvPr>
            <p:ph type="sldImg"/>
          </p:nvPr>
        </p:nvSpPr>
        <p:spPr>
          <a:ln/>
        </p:spPr>
      </p:sp>
      <p:sp>
        <p:nvSpPr>
          <p:cNvPr id="113667" name="Symbol zastępczy notatek 2">
            <a:extLst>
              <a:ext uri="{FF2B5EF4-FFF2-40B4-BE49-F238E27FC236}">
                <a16:creationId xmlns:a16="http://schemas.microsoft.com/office/drawing/2014/main" id="{92AF3460-F83E-4BB9-90EF-999058447F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Klassifizierung ermöglicht es, den Menschen komplementär zu betrachten, indem eine einheitliche Sprache für die Beschreibung der Gesundheit und der damit verbundenen Bedingungen festgelegt wird. </a:t>
            </a:r>
            <a:endParaRPr lang="pl-PL" altLang="pl-PL"/>
          </a:p>
        </p:txBody>
      </p:sp>
      <p:sp>
        <p:nvSpPr>
          <p:cNvPr id="113668" name="Symbol zastępczy numeru slajdu 3">
            <a:extLst>
              <a:ext uri="{FF2B5EF4-FFF2-40B4-BE49-F238E27FC236}">
                <a16:creationId xmlns:a16="http://schemas.microsoft.com/office/drawing/2014/main" id="{01F5A3E8-10B0-4632-B255-BCC177F01B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6DA6F23-BA9D-4948-989F-13A031472987}" type="slidenum">
              <a:rPr lang="pl-PL" altLang="pl-PL" sz="1200" b="0">
                <a:solidFill>
                  <a:schemeClr val="tx1"/>
                </a:solidFill>
                <a:latin typeface="Gill Sans" charset="0"/>
              </a:rPr>
              <a:t>55</a:t>
            </a:fld>
            <a:endParaRPr lang="pl-PL" altLang="pl-PL" sz="1200" b="0">
              <a:solidFill>
                <a:schemeClr val="tx1"/>
              </a:solidFill>
              <a:latin typeface="Gill 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obrazu slajdu 1">
            <a:extLst>
              <a:ext uri="{FF2B5EF4-FFF2-40B4-BE49-F238E27FC236}">
                <a16:creationId xmlns:a16="http://schemas.microsoft.com/office/drawing/2014/main" id="{C082B6B4-71A9-4407-9601-3189F09EFBF7}"/>
              </a:ext>
            </a:extLst>
          </p:cNvPr>
          <p:cNvSpPr>
            <a:spLocks noGrp="1" noRot="1" noChangeAspect="1" noTextEdit="1"/>
          </p:cNvSpPr>
          <p:nvPr>
            <p:ph type="sldImg"/>
          </p:nvPr>
        </p:nvSpPr>
        <p:spPr>
          <a:ln/>
        </p:spPr>
      </p:sp>
      <p:sp>
        <p:nvSpPr>
          <p:cNvPr id="18435" name="Symbol zastępczy notatek 2">
            <a:extLst>
              <a:ext uri="{FF2B5EF4-FFF2-40B4-BE49-F238E27FC236}">
                <a16:creationId xmlns:a16="http://schemas.microsoft.com/office/drawing/2014/main" id="{D21B6B21-D81F-4017-BA23-8C0A50D2BB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Grundbegriffe der ICF sind auch Erleichterungen, die durch ihr Vorhandensein oder ihr Fehlen die Funktionsfähigkeit verbessern und die Behinderung des Menschen verringern. Barrieren, die Einschränkungen der menschlichen Aktivität anzeigen, sind auch ein sehr wichtiger Begriff. Wichtige Begriffe sind auch: Fähigkeiten in Bezug auf das Funktionieren des Menschen auf dem höchsten und möglichen Niveau und Ausführung. </a:t>
            </a:r>
            <a:endParaRPr lang="pl-PL" altLang="pl-PL"/>
          </a:p>
        </p:txBody>
      </p:sp>
      <p:sp>
        <p:nvSpPr>
          <p:cNvPr id="18436" name="Symbol zastępczy numeru slajdu 3">
            <a:extLst>
              <a:ext uri="{FF2B5EF4-FFF2-40B4-BE49-F238E27FC236}">
                <a16:creationId xmlns:a16="http://schemas.microsoft.com/office/drawing/2014/main" id="{B72AEED1-50CE-49D7-90E6-5418FA9CE1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4ABD135-DC90-4523-BBC7-ED5C51B55B73}" type="slidenum">
              <a:rPr lang="pl-PL" altLang="pl-PL" sz="1200" b="0">
                <a:solidFill>
                  <a:schemeClr val="tx1"/>
                </a:solidFill>
                <a:latin typeface="Gill Sans" charset="0"/>
              </a:rPr>
              <a:t>6</a:t>
            </a:fld>
            <a:endParaRPr lang="pl-PL" altLang="pl-PL" sz="1200" b="0">
              <a:solidFill>
                <a:schemeClr val="tx1"/>
              </a:solidFill>
              <a:latin typeface="Gill Sans"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ymbol zastępczy obrazu slajdu 1">
            <a:extLst>
              <a:ext uri="{FF2B5EF4-FFF2-40B4-BE49-F238E27FC236}">
                <a16:creationId xmlns:a16="http://schemas.microsoft.com/office/drawing/2014/main" id="{31C3B671-18CE-46DD-A456-D49F43CF76A2}"/>
              </a:ext>
            </a:extLst>
          </p:cNvPr>
          <p:cNvSpPr>
            <a:spLocks noGrp="1" noRot="1" noChangeAspect="1" noTextEdit="1"/>
          </p:cNvSpPr>
          <p:nvPr>
            <p:ph type="sldImg"/>
          </p:nvPr>
        </p:nvSpPr>
        <p:spPr>
          <a:ln/>
        </p:spPr>
      </p:sp>
      <p:sp>
        <p:nvSpPr>
          <p:cNvPr id="115715" name="Symbol zastępczy notatek 2">
            <a:extLst>
              <a:ext uri="{FF2B5EF4-FFF2-40B4-BE49-F238E27FC236}">
                <a16:creationId xmlns:a16="http://schemas.microsoft.com/office/drawing/2014/main" id="{F340904C-1CB6-4142-8C8E-0672233742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angegebene Seitenadresse leitet Sie auf die Publikation des ICF weiter </a:t>
            </a:r>
            <a:endParaRPr lang="pl-PL" altLang="pl-PL"/>
          </a:p>
        </p:txBody>
      </p:sp>
      <p:sp>
        <p:nvSpPr>
          <p:cNvPr id="115716" name="Symbol zastępczy numeru slajdu 3">
            <a:extLst>
              <a:ext uri="{FF2B5EF4-FFF2-40B4-BE49-F238E27FC236}">
                <a16:creationId xmlns:a16="http://schemas.microsoft.com/office/drawing/2014/main" id="{058BE3F0-9307-4521-B157-6E9EFDCBE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AFD8601-F7A9-42B8-84A8-21090C80AF3C}" type="slidenum">
              <a:rPr lang="pl-PL" altLang="pl-PL" sz="1200" b="0">
                <a:solidFill>
                  <a:schemeClr val="tx1"/>
                </a:solidFill>
                <a:latin typeface="Gill Sans" charset="0"/>
              </a:rPr>
              <a:t>56</a:t>
            </a:fld>
            <a:endParaRPr lang="pl-PL" altLang="pl-PL" sz="1200" b="0">
              <a:solidFill>
                <a:schemeClr val="tx1"/>
              </a:solidFill>
              <a:latin typeface="Gill San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ymbol zastępczy obrazu slajdu 1">
            <a:extLst>
              <a:ext uri="{FF2B5EF4-FFF2-40B4-BE49-F238E27FC236}">
                <a16:creationId xmlns:a16="http://schemas.microsoft.com/office/drawing/2014/main" id="{53652CCB-025D-4A2D-BEFE-5BDCECC68F41}"/>
              </a:ext>
            </a:extLst>
          </p:cNvPr>
          <p:cNvSpPr>
            <a:spLocks noGrp="1" noRot="1" noChangeAspect="1" noTextEdit="1"/>
          </p:cNvSpPr>
          <p:nvPr>
            <p:ph type="sldImg"/>
          </p:nvPr>
        </p:nvSpPr>
        <p:spPr>
          <a:ln/>
        </p:spPr>
      </p:sp>
      <p:sp>
        <p:nvSpPr>
          <p:cNvPr id="117763" name="Symbol zastępczy notatek 2">
            <a:extLst>
              <a:ext uri="{FF2B5EF4-FFF2-40B4-BE49-F238E27FC236}">
                <a16:creationId xmlns:a16="http://schemas.microsoft.com/office/drawing/2014/main" id="{731714AA-D097-4026-B90E-C3C9E6A92F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Adresse der Website leitet Sie zu den entwickelten Einzelfällen weiter </a:t>
            </a:r>
            <a:endParaRPr lang="pl-PL" altLang="pl-PL"/>
          </a:p>
        </p:txBody>
      </p:sp>
      <p:sp>
        <p:nvSpPr>
          <p:cNvPr id="117764" name="Symbol zastępczy numeru slajdu 3">
            <a:extLst>
              <a:ext uri="{FF2B5EF4-FFF2-40B4-BE49-F238E27FC236}">
                <a16:creationId xmlns:a16="http://schemas.microsoft.com/office/drawing/2014/main" id="{57AF28CE-B136-4637-AFE4-20F6B8703D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B2D81C3-560B-4CAF-9BD6-5B0444B98E7C}" type="slidenum">
              <a:rPr lang="pl-PL" altLang="pl-PL" sz="1200" b="0">
                <a:solidFill>
                  <a:schemeClr val="tx1"/>
                </a:solidFill>
                <a:latin typeface="Gill Sans" charset="0"/>
              </a:rPr>
              <a:t>57</a:t>
            </a:fld>
            <a:endParaRPr lang="pl-PL" altLang="pl-PL" sz="1200" b="0">
              <a:solidFill>
                <a:schemeClr val="tx1"/>
              </a:solidFill>
              <a:latin typeface="Gill San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ymbol zastępczy obrazu slajdu 1">
            <a:extLst>
              <a:ext uri="{FF2B5EF4-FFF2-40B4-BE49-F238E27FC236}">
                <a16:creationId xmlns:a16="http://schemas.microsoft.com/office/drawing/2014/main" id="{122AEAB1-1EF7-4E57-95D9-704373CB5C0C}"/>
              </a:ext>
            </a:extLst>
          </p:cNvPr>
          <p:cNvSpPr>
            <a:spLocks noGrp="1" noRot="1" noChangeAspect="1" noTextEdit="1"/>
          </p:cNvSpPr>
          <p:nvPr>
            <p:ph type="sldImg"/>
          </p:nvPr>
        </p:nvSpPr>
        <p:spPr>
          <a:ln/>
        </p:spPr>
      </p:sp>
      <p:sp>
        <p:nvSpPr>
          <p:cNvPr id="119811" name="Symbol zastępczy notatek 2">
            <a:extLst>
              <a:ext uri="{FF2B5EF4-FFF2-40B4-BE49-F238E27FC236}">
                <a16:creationId xmlns:a16="http://schemas.microsoft.com/office/drawing/2014/main" id="{99EFA6A2-58AE-47BA-8E16-543AB71FFE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angegebene Seitenadresse wird auf Animationsfilme umgeleitet </a:t>
            </a:r>
            <a:endParaRPr lang="pl-PL" altLang="pl-PL"/>
          </a:p>
        </p:txBody>
      </p:sp>
      <p:sp>
        <p:nvSpPr>
          <p:cNvPr id="119812" name="Symbol zastępczy numeru slajdu 3">
            <a:extLst>
              <a:ext uri="{FF2B5EF4-FFF2-40B4-BE49-F238E27FC236}">
                <a16:creationId xmlns:a16="http://schemas.microsoft.com/office/drawing/2014/main" id="{FC7D21FF-2EBB-4FFA-9224-7351D15763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1966D23-5FF7-4926-BAB9-954071895AF6}" type="slidenum">
              <a:rPr lang="pl-PL" altLang="pl-PL" sz="1200" b="0">
                <a:solidFill>
                  <a:schemeClr val="tx1"/>
                </a:solidFill>
                <a:latin typeface="Gill Sans" charset="0"/>
              </a:rPr>
              <a:t>58</a:t>
            </a:fld>
            <a:endParaRPr lang="pl-PL" altLang="pl-PL" sz="1200" b="0">
              <a:solidFill>
                <a:schemeClr val="tx1"/>
              </a:solidFill>
              <a:latin typeface="Gill San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ymbol zastępczy obrazu slajdu 1">
            <a:extLst>
              <a:ext uri="{FF2B5EF4-FFF2-40B4-BE49-F238E27FC236}">
                <a16:creationId xmlns:a16="http://schemas.microsoft.com/office/drawing/2014/main" id="{20D7EF30-39F7-42CE-8F29-0A72AC3F66CF}"/>
              </a:ext>
            </a:extLst>
          </p:cNvPr>
          <p:cNvSpPr>
            <a:spLocks noGrp="1" noRot="1" noChangeAspect="1" noChangeArrowheads="1" noTextEdit="1"/>
          </p:cNvSpPr>
          <p:nvPr>
            <p:ph type="sldImg"/>
          </p:nvPr>
        </p:nvSpPr>
        <p:spPr>
          <a:ln/>
        </p:spPr>
      </p:sp>
      <p:sp>
        <p:nvSpPr>
          <p:cNvPr id="122883" name="Symbol zastępczy notatek 2">
            <a:extLst>
              <a:ext uri="{FF2B5EF4-FFF2-40B4-BE49-F238E27FC236}">
                <a16:creationId xmlns:a16="http://schemas.microsoft.com/office/drawing/2014/main" id="{5CADD61B-F294-4CAB-A8EE-F717CC4884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22884" name="Symbol zastępczy numeru slajdu 3">
            <a:extLst>
              <a:ext uri="{FF2B5EF4-FFF2-40B4-BE49-F238E27FC236}">
                <a16:creationId xmlns:a16="http://schemas.microsoft.com/office/drawing/2014/main" id="{18E003B5-F9C6-4C7C-A508-E2DB9D7614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4B92F5C-A5D4-41DE-A631-F293B8B37308}" type="slidenum">
              <a:rPr lang="pl-PL" altLang="pl-PL" sz="1200" b="0">
                <a:solidFill>
                  <a:schemeClr val="tx1"/>
                </a:solidFill>
                <a:latin typeface="Gill Sans" charset="0"/>
              </a:rPr>
              <a:t>60</a:t>
            </a:fld>
            <a:endParaRPr lang="pl-PL" altLang="pl-PL" sz="1200" b="0">
              <a:solidFill>
                <a:schemeClr val="tx1"/>
              </a:solidFill>
              <a:latin typeface="Gill San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a:extLst>
              <a:ext uri="{FF2B5EF4-FFF2-40B4-BE49-F238E27FC236}">
                <a16:creationId xmlns:a16="http://schemas.microsoft.com/office/drawing/2014/main" id="{FF995949-9F1F-48D5-A039-89FBA14934D7}"/>
              </a:ext>
            </a:extLst>
          </p:cNvPr>
          <p:cNvSpPr>
            <a:spLocks noGrp="1" noRot="1" noChangeAspect="1" noChangeArrowheads="1" noTextEdit="1"/>
          </p:cNvSpPr>
          <p:nvPr>
            <p:ph type="sldImg"/>
          </p:nvPr>
        </p:nvSpPr>
        <p:spPr>
          <a:ln/>
        </p:spPr>
      </p:sp>
      <p:sp>
        <p:nvSpPr>
          <p:cNvPr id="20483" name="Symbol zastępczy notatek 2">
            <a:extLst>
              <a:ext uri="{FF2B5EF4-FFF2-40B4-BE49-F238E27FC236}">
                <a16:creationId xmlns:a16="http://schemas.microsoft.com/office/drawing/2014/main" id="{5E82DCAE-CCF0-49F9-9168-2D23C949AB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a:t>Bei der Erörterung der Ziele und Merkmale der ICF ist anzumerken, dass neben der wissenschaftlichen Grundlage für die Untersuchung von Gesundheitsfragen die wichtigste Bedingung die Etablierung einer gemeinsamen Sprache dieser Beschreibung ist, um die Kommunikation zwischen verschiedenen Benutzern zu verbessern. Die ICF ermöglicht es Ihnen, Daten aus verschiedenen Ländern zu vergleichen und Gesundheitsinformationssysteme zu codieren </a:t>
            </a:r>
            <a:endParaRPr lang="pl-PL" altLang="pl-PL"/>
          </a:p>
        </p:txBody>
      </p:sp>
      <p:sp>
        <p:nvSpPr>
          <p:cNvPr id="20484" name="Symbol zastępczy numeru slajdu 3">
            <a:extLst>
              <a:ext uri="{FF2B5EF4-FFF2-40B4-BE49-F238E27FC236}">
                <a16:creationId xmlns:a16="http://schemas.microsoft.com/office/drawing/2014/main" id="{B1264493-CD65-4D4E-9CAB-8892F8B563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132C293-B23C-4EE2-BDAD-57FE133B4005}" type="slidenum">
              <a:rPr lang="pl-PL" altLang="pl-PL" sz="1200" b="0">
                <a:solidFill>
                  <a:schemeClr val="tx1"/>
                </a:solidFill>
                <a:latin typeface="Gill Sans" charset="0"/>
              </a:rPr>
              <a:t>7</a:t>
            </a:fld>
            <a:endParaRPr lang="pl-PL" altLang="pl-PL" sz="1200" b="0">
              <a:solidFill>
                <a:schemeClr val="tx1"/>
              </a:solidFill>
              <a:latin typeface="Gill San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obrazu slajdu 1">
            <a:extLst>
              <a:ext uri="{FF2B5EF4-FFF2-40B4-BE49-F238E27FC236}">
                <a16:creationId xmlns:a16="http://schemas.microsoft.com/office/drawing/2014/main" id="{AEC907B7-22AE-4CB0-92AB-87BC91B5C7C3}"/>
              </a:ext>
            </a:extLst>
          </p:cNvPr>
          <p:cNvSpPr>
            <a:spLocks noGrp="1" noRot="1" noChangeAspect="1" noTextEdit="1"/>
          </p:cNvSpPr>
          <p:nvPr>
            <p:ph type="sldImg"/>
          </p:nvPr>
        </p:nvSpPr>
        <p:spPr>
          <a:ln/>
        </p:spPr>
      </p:sp>
      <p:sp>
        <p:nvSpPr>
          <p:cNvPr id="22531" name="Symbol zastępczy notatek 2">
            <a:extLst>
              <a:ext uri="{FF2B5EF4-FFF2-40B4-BE49-F238E27FC236}">
                <a16:creationId xmlns:a16="http://schemas.microsoft.com/office/drawing/2014/main" id="{0E2CB8B2-7444-413B-828E-90D252E57F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Klassifizierung der ICF definiert insbesondere den Umfang ihrer Aktivitäten und beschreibt die Kategorien und Abhängigkeiten zwischen ihnen </a:t>
            </a:r>
            <a:endParaRPr lang="pl-PL" altLang="pl-PL"/>
          </a:p>
        </p:txBody>
      </p:sp>
      <p:sp>
        <p:nvSpPr>
          <p:cNvPr id="22532" name="Symbol zastępczy numeru slajdu 3">
            <a:extLst>
              <a:ext uri="{FF2B5EF4-FFF2-40B4-BE49-F238E27FC236}">
                <a16:creationId xmlns:a16="http://schemas.microsoft.com/office/drawing/2014/main" id="{EF7E9357-2F0F-4E48-B36F-DC2BBC4150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34980F12-126E-417D-8197-BCE7D5428790}" type="slidenum">
              <a:rPr lang="pl-PL" altLang="pl-PL" sz="1200" b="0">
                <a:solidFill>
                  <a:schemeClr val="tx1"/>
                </a:solidFill>
                <a:latin typeface="Gill Sans" charset="0"/>
              </a:rPr>
              <a:t>8</a:t>
            </a:fld>
            <a:endParaRPr lang="pl-PL" altLang="pl-PL" sz="1200" b="0">
              <a:solidFill>
                <a:schemeClr val="tx1"/>
              </a:solidFill>
              <a:latin typeface="Gill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obrazu slajdu 1">
            <a:extLst>
              <a:ext uri="{FF2B5EF4-FFF2-40B4-BE49-F238E27FC236}">
                <a16:creationId xmlns:a16="http://schemas.microsoft.com/office/drawing/2014/main" id="{5186FE65-9484-473D-8B5C-1C752CF622D4}"/>
              </a:ext>
            </a:extLst>
          </p:cNvPr>
          <p:cNvSpPr>
            <a:spLocks noGrp="1" noRot="1" noChangeAspect="1" noTextEdit="1"/>
          </p:cNvSpPr>
          <p:nvPr>
            <p:ph type="sldImg"/>
          </p:nvPr>
        </p:nvSpPr>
        <p:spPr>
          <a:ln/>
        </p:spPr>
      </p:sp>
      <p:sp>
        <p:nvSpPr>
          <p:cNvPr id="24579" name="Symbol zastępczy notatek 2">
            <a:extLst>
              <a:ext uri="{FF2B5EF4-FFF2-40B4-BE49-F238E27FC236}">
                <a16:creationId xmlns:a16="http://schemas.microsoft.com/office/drawing/2014/main" id="{4E5EF739-A1D9-4967-AA42-F528FC8270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Die ICF-Klassifikationskategorien bestehen aus zwei Teilen. Der erste Teil bezieht sich auf Funktionsfähigkeit und Behinderung. Er besteht aus Funktionen und Strukturen des Körpers sowie Aktivität und Partizipation. Der zweite Teil hingegen behandelt kontextuelle Faktoren, zu denen Umwelt- und persönliche Faktoren gehören. </a:t>
            </a:r>
            <a:endParaRPr lang="pl-PL" altLang="pl-PL"/>
          </a:p>
        </p:txBody>
      </p:sp>
      <p:sp>
        <p:nvSpPr>
          <p:cNvPr id="24580" name="Symbol zastępczy numeru slajdu 3">
            <a:extLst>
              <a:ext uri="{FF2B5EF4-FFF2-40B4-BE49-F238E27FC236}">
                <a16:creationId xmlns:a16="http://schemas.microsoft.com/office/drawing/2014/main" id="{239293CF-1047-47D6-A2BE-1B7149352E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BC6B46A-F2E7-4E04-942E-92786C726C78}" type="slidenum">
              <a:rPr lang="pl-PL" altLang="pl-PL" sz="1200" b="0">
                <a:solidFill>
                  <a:schemeClr val="tx1"/>
                </a:solidFill>
                <a:latin typeface="Gill Sans" charset="0"/>
              </a:rPr>
              <a:t>9</a:t>
            </a:fld>
            <a:endParaRPr lang="pl-PL" altLang="pl-PL" sz="1200" b="0">
              <a:solidFill>
                <a:schemeClr val="tx1"/>
              </a:solidFill>
              <a:latin typeface="Gill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obrazu slajdu 1">
            <a:extLst>
              <a:ext uri="{FF2B5EF4-FFF2-40B4-BE49-F238E27FC236}">
                <a16:creationId xmlns:a16="http://schemas.microsoft.com/office/drawing/2014/main" id="{AB8C49CE-4E11-49FD-8D34-5527D0ACE4AC}"/>
              </a:ext>
            </a:extLst>
          </p:cNvPr>
          <p:cNvSpPr>
            <a:spLocks noGrp="1" noRot="1" noChangeAspect="1" noTextEdit="1"/>
          </p:cNvSpPr>
          <p:nvPr>
            <p:ph type="sldImg"/>
          </p:nvPr>
        </p:nvSpPr>
        <p:spPr>
          <a:ln/>
        </p:spPr>
      </p:sp>
      <p:sp>
        <p:nvSpPr>
          <p:cNvPr id="26627" name="Symbol zastępczy notatek 2">
            <a:extLst>
              <a:ext uri="{FF2B5EF4-FFF2-40B4-BE49-F238E27FC236}">
                <a16:creationId xmlns:a16="http://schemas.microsoft.com/office/drawing/2014/main" id="{5E6CF101-E8A3-4ABE-B12A-308132D784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Im Allgemeinen umfasst einer der Faktoren der Klassifizierung der ICF die Funktionsweise von Körpersystemen (Aktionen) und die andere Struktur (Aufbau) des Körpers. Die zweite Komponente verweist auf das gesamte Spektrum der Handlungsbereiche sowohl aus der Sicht des Einzelnen als auch aus der Sicht der Öffentlichkeit. </a:t>
            </a:r>
            <a:endParaRPr lang="pl-PL" altLang="pl-PL"/>
          </a:p>
        </p:txBody>
      </p:sp>
      <p:sp>
        <p:nvSpPr>
          <p:cNvPr id="26628" name="Symbol zastępczy numeru slajdu 3">
            <a:extLst>
              <a:ext uri="{FF2B5EF4-FFF2-40B4-BE49-F238E27FC236}">
                <a16:creationId xmlns:a16="http://schemas.microsoft.com/office/drawing/2014/main" id="{A68975AB-9842-46CE-BB75-4E63BA9DF2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A7DD2F7-AF1D-4C22-A922-0314074B4062}" type="slidenum">
              <a:rPr lang="pl-PL" altLang="pl-PL" sz="1200" b="0">
                <a:solidFill>
                  <a:schemeClr val="tx1"/>
                </a:solidFill>
                <a:latin typeface="Gill Sans" charset="0"/>
              </a:rPr>
              <a:t>10</a:t>
            </a:fld>
            <a:endParaRPr lang="pl-PL" altLang="pl-PL" sz="1200" b="0">
              <a:solidFill>
                <a:schemeClr val="tx1"/>
              </a:solidFill>
              <a:latin typeface="Gill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5152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967627666"/>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03/07/2021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18" Type="http://schemas.openxmlformats.org/officeDocument/2006/relationships/image" Target="../media/image14.gi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3.png"/><Relationship Id="rId2" Type="http://schemas.openxmlformats.org/officeDocument/2006/relationships/slideLayout" Target="../slideLayouts/slideLayout4.xml"/><Relationship Id="rId16"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2.png"/><Relationship Id="rId10" Type="http://schemas.openxmlformats.org/officeDocument/2006/relationships/slideLayout" Target="../slideLayouts/slideLayout12.xml"/><Relationship Id="rId19" Type="http://schemas.openxmlformats.org/officeDocument/2006/relationships/image" Target="../media/image15.jpe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4"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
        <p:nvSpPr>
          <p:cNvPr id="13"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97" r:id="rId12"/>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www.who.int/classifications/drafticfpracticalmanual.pdf"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57.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s://www.who.int/classifications/drafticfpracticalmanual.pdf"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hyperlink" Target="https://www.icf-casestudies.org/" TargetMode="External"/><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Iwfn6NutlZM"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hyperlink" Target="https://www.youtube.com/watch?v=Vj7cF63egGU"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933056"/>
            <a:ext cx="698477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MODUL: AUSWERTUNG: KONZEPT UND METHODIK </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Didaktische Einheit A: KLASSIFIZIERUNG VON TÄTIGKEITEN UND FUNKTIONEN </a:t>
            </a:r>
            <a:r>
              <a:rPr lang="en-US" sz="2000">
                <a:solidFill>
                  <a:schemeClr val="accent2">
                    <a:lumMod val="75000"/>
                  </a:schemeClr>
                </a:solidFill>
                <a:latin typeface="Bradley Hand ITC" panose="03070402050302030203" pitchFamily="66" charset="0"/>
                <a:cs typeface="+mn-cs"/>
                <a:sym typeface="Arial" charset="0"/>
              </a:rPr>
              <a:t>NACH DEM ICF </a:t>
            </a:r>
            <a:endParaRPr lang="en-US"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4F4CFF-4BF3-4CB7-9A29-D963C738BF32}"/>
              </a:ext>
            </a:extLst>
          </p:cNvPr>
          <p:cNvSpPr txBox="1">
            <a:spLocks/>
          </p:cNvSpPr>
          <p:nvPr/>
        </p:nvSpPr>
        <p:spPr>
          <a:xfrm>
            <a:off x="250825" y="1038225"/>
            <a:ext cx="8642350"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Klassifizierung </a:t>
            </a:r>
            <a:r>
              <a:rPr lang="pl-PL" kern="0" dirty="0"/>
              <a:t>ICF-Begründung</a:t>
            </a:r>
            <a:br>
              <a:rPr lang="pl-PL" kern="0" dirty="0"/>
            </a:br>
            <a:endParaRPr lang="pl-PL" kern="0" dirty="0"/>
          </a:p>
        </p:txBody>
      </p:sp>
      <p:sp>
        <p:nvSpPr>
          <p:cNvPr id="4" name="Symbol zastępczy zawartości 2">
            <a:extLst>
              <a:ext uri="{FF2B5EF4-FFF2-40B4-BE49-F238E27FC236}">
                <a16:creationId xmlns:a16="http://schemas.microsoft.com/office/drawing/2014/main" id="{7B42C2E3-ACDA-48D2-A212-D7D16B7E40A5}"/>
              </a:ext>
            </a:extLst>
          </p:cNvPr>
          <p:cNvSpPr txBox="1">
            <a:spLocks/>
          </p:cNvSpPr>
          <p:nvPr/>
        </p:nvSpPr>
        <p:spPr>
          <a:xfrm>
            <a:off x="250825" y="1557338"/>
            <a:ext cx="8642350" cy="4351337"/>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kern="0" dirty="0" err="1"/>
              <a:t>Jeder </a:t>
            </a:r>
            <a:r>
              <a:rPr lang="pl-PL" sz="2000" b="0" kern="0" dirty="0"/>
              <a:t>der </a:t>
            </a:r>
            <a:r>
              <a:rPr lang="pl-PL" sz="2000" b="0" kern="0" dirty="0" err="1"/>
              <a:t>vorgestellten Teile hat zwei Komponenten</a:t>
            </a:r>
            <a:r>
              <a:rPr lang="pl-PL" sz="2000" b="0" kern="0" dirty="0"/>
              <a:t>. Für den ersten Teil der </a:t>
            </a:r>
            <a:r>
              <a:rPr lang="es-ES" sz="2000" b="0" kern="0" dirty="0">
                <a:solidFill>
                  <a:srgbClr val="00B050"/>
                </a:solidFill>
              </a:rPr>
              <a:t>"</a:t>
            </a:r>
            <a:r>
              <a:rPr lang="pl-PL" sz="2000" b="0" kern="0" dirty="0">
                <a:solidFill>
                  <a:srgbClr val="00B050"/>
                </a:solidFill>
              </a:rPr>
              <a:t>Funktionen und Aufbau des Körpers" </a:t>
            </a:r>
            <a:r>
              <a:rPr lang="pl-PL" sz="2000" b="0" kern="0" dirty="0"/>
              <a:t>und </a:t>
            </a:r>
            <a:r>
              <a:rPr lang="es-ES" sz="2000" b="0" kern="0" dirty="0">
                <a:solidFill>
                  <a:srgbClr val="00B050"/>
                </a:solidFill>
              </a:rPr>
              <a:t>"</a:t>
            </a:r>
            <a:r>
              <a:rPr lang="pl-PL" sz="2000" b="0" kern="0" dirty="0">
                <a:solidFill>
                  <a:srgbClr val="00B050"/>
                </a:solidFill>
              </a:rPr>
              <a:t>Aktivität und Beteiligung". </a:t>
            </a:r>
            <a:r>
              <a:rPr lang="pl-PL" sz="2000" b="0" u="sng" kern="0" dirty="0"/>
              <a:t>Die </a:t>
            </a:r>
            <a:r>
              <a:rPr lang="pl-PL" sz="2000" b="0" u="sng" kern="0" dirty="0" err="1"/>
              <a:t>erste </a:t>
            </a:r>
            <a:r>
              <a:rPr lang="pl-PL" sz="2000" b="0" u="sng" kern="0" dirty="0"/>
              <a:t>Komponente </a:t>
            </a:r>
            <a:r>
              <a:rPr lang="pl-PL" sz="2000" b="0" kern="0" dirty="0"/>
              <a:t>des </a:t>
            </a:r>
            <a:r>
              <a:rPr lang="pl-PL" sz="2000" b="0" kern="0" dirty="0" err="1"/>
              <a:t>menschlichen </a:t>
            </a:r>
            <a:r>
              <a:rPr lang="pl-PL" sz="2000" b="0" kern="0" dirty="0"/>
              <a:t>Körpers </a:t>
            </a:r>
            <a:r>
              <a:rPr lang="pl-PL" sz="2000" b="0" kern="0" dirty="0" err="1"/>
              <a:t>enthält zwei Klassifizierungen</a:t>
            </a:r>
            <a:r>
              <a:rPr lang="pl-PL" sz="2000" b="0" kern="0" dirty="0"/>
              <a:t>, </a:t>
            </a:r>
            <a:br>
              <a:rPr lang="pl-PL" sz="2000" b="0" kern="0" dirty="0"/>
            </a:br>
            <a:r>
              <a:rPr lang="pl-PL" sz="2000" b="0" kern="0" dirty="0"/>
              <a:t>die eine </a:t>
            </a:r>
            <a:r>
              <a:rPr lang="pl-PL" sz="2000" b="0" kern="0" dirty="0" err="1"/>
              <a:t>umfasst </a:t>
            </a:r>
            <a:r>
              <a:rPr lang="pl-PL" sz="2000" b="0" kern="0" dirty="0"/>
              <a:t>die </a:t>
            </a:r>
            <a:r>
              <a:rPr lang="pl-PL" sz="2000" b="0" kern="0" dirty="0" err="1"/>
              <a:t>Funktion </a:t>
            </a:r>
            <a:r>
              <a:rPr lang="pl-PL" sz="2000" b="0" kern="0" dirty="0"/>
              <a:t>der </a:t>
            </a:r>
            <a:r>
              <a:rPr lang="pl-PL" sz="2000" b="0" kern="0" dirty="0" err="1"/>
              <a:t>Körpersysteme </a:t>
            </a:r>
            <a:r>
              <a:rPr lang="pl-PL" sz="2000" b="0" kern="0" dirty="0"/>
              <a:t>(</a:t>
            </a:r>
            <a:r>
              <a:rPr lang="pl-PL" sz="2000" b="0" kern="0" dirty="0" err="1"/>
              <a:t>Aktionen</a:t>
            </a:r>
            <a:r>
              <a:rPr lang="pl-PL" sz="2000" b="0" kern="0" dirty="0"/>
              <a:t>) und die </a:t>
            </a:r>
            <a:r>
              <a:rPr lang="pl-PL" sz="2000" b="0" kern="0" dirty="0" err="1"/>
              <a:t>zweite die Struktur </a:t>
            </a:r>
            <a:r>
              <a:rPr lang="pl-PL" sz="2000" b="0" kern="0" dirty="0"/>
              <a:t>(</a:t>
            </a:r>
            <a:r>
              <a:rPr lang="pl-PL" sz="2000" b="0" kern="0" dirty="0" err="1"/>
              <a:t>Aufbau</a:t>
            </a:r>
            <a:r>
              <a:rPr lang="pl-PL" sz="2000" b="0" kern="0" dirty="0"/>
              <a:t>) des Körpers. </a:t>
            </a:r>
            <a:r>
              <a:rPr lang="pl-PL" sz="2000" b="0" u="sng" kern="0" dirty="0"/>
              <a:t>Die </a:t>
            </a:r>
            <a:r>
              <a:rPr lang="pl-PL" sz="2000" b="0" u="sng" kern="0" dirty="0" err="1"/>
              <a:t>zweite </a:t>
            </a:r>
            <a:r>
              <a:rPr lang="pl-PL" sz="2000" b="0" u="sng" kern="0" dirty="0"/>
              <a:t>Komponente </a:t>
            </a:r>
            <a:r>
              <a:rPr lang="pl-PL" sz="2000" b="0" kern="0" dirty="0" err="1"/>
              <a:t>umfasst </a:t>
            </a:r>
            <a:br>
              <a:rPr lang="pl-PL" sz="2000" b="0" kern="0" dirty="0"/>
            </a:br>
            <a:r>
              <a:rPr lang="pl-PL" sz="2000" b="0" kern="0" dirty="0"/>
              <a:t>eine </a:t>
            </a:r>
            <a:r>
              <a:rPr lang="pl-PL" sz="2000" b="0" kern="0" dirty="0" err="1"/>
              <a:t>ganze Reihe </a:t>
            </a:r>
            <a:r>
              <a:rPr lang="pl-PL" sz="2000" b="0" kern="0" dirty="0"/>
              <a:t>von </a:t>
            </a:r>
            <a:r>
              <a:rPr lang="pl-PL" sz="2000" b="0" kern="0" dirty="0" err="1"/>
              <a:t>Bereichen, die </a:t>
            </a:r>
            <a:r>
              <a:rPr lang="pl-PL" sz="2000" b="0" kern="0" dirty="0"/>
              <a:t>den </a:t>
            </a:r>
            <a:r>
              <a:rPr lang="pl-PL" sz="2000" b="0" kern="0" dirty="0" err="1"/>
              <a:t>Betrieb sowohl </a:t>
            </a:r>
            <a:r>
              <a:rPr lang="pl-PL" sz="2000" b="0" kern="0" dirty="0"/>
              <a:t>aus der </a:t>
            </a:r>
            <a:r>
              <a:rPr lang="pl-PL" sz="2000" b="0" kern="0" dirty="0" err="1"/>
              <a:t>Perspektive </a:t>
            </a:r>
            <a:r>
              <a:rPr lang="pl-PL" sz="2000" b="0" kern="0" dirty="0"/>
              <a:t>des </a:t>
            </a:r>
            <a:r>
              <a:rPr lang="pl-PL" sz="2000" b="0" kern="0" dirty="0" err="1"/>
              <a:t>Individuums </a:t>
            </a:r>
            <a:r>
              <a:rPr lang="pl-PL" sz="2000" b="0" kern="0" dirty="0"/>
              <a:t>als auch der </a:t>
            </a:r>
            <a:r>
              <a:rPr lang="pl-PL" sz="2000" b="0" kern="0" dirty="0" err="1"/>
              <a:t>Gesellschaft betreffen</a:t>
            </a:r>
            <a:r>
              <a:rPr lang="pl-PL" sz="2000" b="0" kern="0" dirty="0"/>
              <a:t>. </a:t>
            </a:r>
          </a:p>
          <a:p>
            <a:pPr>
              <a:lnSpc>
                <a:spcPct val="150000"/>
              </a:lnSpc>
              <a:spcBef>
                <a:spcPts val="0"/>
              </a:spcBef>
              <a:defRPr/>
            </a:pPr>
            <a:endParaRPr lang="pl-PL" sz="2000" b="0" kern="0" dirty="0"/>
          </a:p>
          <a:p>
            <a:pPr>
              <a:defRPr/>
            </a:pPr>
            <a:endParaRPr lang="pl-PL" b="0" kern="0" dirty="0"/>
          </a:p>
        </p:txBody>
      </p:sp>
      <p:pic>
        <p:nvPicPr>
          <p:cNvPr id="25604" name="Picture 2">
            <a:extLst>
              <a:ext uri="{FF2B5EF4-FFF2-40B4-BE49-F238E27FC236}">
                <a16:creationId xmlns:a16="http://schemas.microsoft.com/office/drawing/2014/main" id="{69F9D65B-928B-4B6A-9D72-A6F280172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634" y="4797152"/>
            <a:ext cx="1160366" cy="120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A95F37-B312-4160-958A-A9853C20CA76}"/>
              </a:ext>
            </a:extLst>
          </p:cNvPr>
          <p:cNvSpPr txBox="1">
            <a:spLocks/>
          </p:cNvSpPr>
          <p:nvPr/>
        </p:nvSpPr>
        <p:spPr>
          <a:xfrm>
            <a:off x="107950" y="1052513"/>
            <a:ext cx="8785225" cy="541337"/>
          </a:xfrm>
          <a:prstGeom prst="rect">
            <a:avLst/>
          </a:prstGeom>
        </p:spPr>
        <p:txBody>
          <a:bodyPr>
            <a:normAutofit fontScale="25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 </a:t>
            </a:r>
            <a:br>
              <a:rPr lang="pl-PL" kern="0" dirty="0"/>
            </a:br>
            <a:r>
              <a:rPr lang="pl-PL" sz="9600" kern="0" dirty="0" err="1"/>
              <a:t>Klassifizierung </a:t>
            </a:r>
            <a:r>
              <a:rPr lang="pl-PL" sz="9600" kern="0" dirty="0"/>
              <a:t>ICF-Begründung</a:t>
            </a:r>
            <a:br>
              <a:rPr lang="pl-PL" sz="9600" kern="0" dirty="0"/>
            </a:br>
            <a:endParaRPr lang="pl-PL" sz="9600" kern="0" dirty="0"/>
          </a:p>
        </p:txBody>
      </p:sp>
      <p:sp>
        <p:nvSpPr>
          <p:cNvPr id="3" name="Symbol zastępczy zawartości 2">
            <a:extLst>
              <a:ext uri="{FF2B5EF4-FFF2-40B4-BE49-F238E27FC236}">
                <a16:creationId xmlns:a16="http://schemas.microsoft.com/office/drawing/2014/main" id="{90F00201-0BA9-4A61-93CA-C53C056A5A5D}"/>
              </a:ext>
            </a:extLst>
          </p:cNvPr>
          <p:cNvSpPr txBox="1">
            <a:spLocks/>
          </p:cNvSpPr>
          <p:nvPr/>
        </p:nvSpPr>
        <p:spPr>
          <a:xfrm>
            <a:off x="250825" y="1773238"/>
            <a:ext cx="8642350" cy="3959225"/>
          </a:xfrm>
          <a:prstGeom prst="rect">
            <a:avLst/>
          </a:prstGeom>
        </p:spPr>
        <p:txBody>
          <a:bodyPr>
            <a:normAutofit lnSpcReduction="10000"/>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530225" indent="-342900">
              <a:lnSpc>
                <a:spcPct val="150000"/>
              </a:lnSpc>
              <a:spcBef>
                <a:spcPts val="0"/>
              </a:spcBef>
              <a:buFont typeface="Arial" pitchFamily="34" charset="0"/>
              <a:buChar char="•"/>
              <a:defRPr/>
            </a:pPr>
            <a:r>
              <a:rPr sz="2000" b="0" kern="0" dirty="0"/>
              <a:t>Diese Bereiche beziehen sich auf Qualifizierungsmerkmale wie </a:t>
            </a:r>
            <a:r>
              <a:rPr sz="2000" b="0" u="sng" kern="0" dirty="0"/>
              <a:t>Fähigkeit und Ausführung</a:t>
            </a:r>
            <a:r>
              <a:rPr sz="2000" b="0" kern="0" dirty="0"/>
              <a:t>. Die Fähigkeit ist die höchstmögliche Art und Weise, wie die Aktivität in der </a:t>
            </a:r>
            <a:r>
              <a:rPr sz="2000" b="0" kern="0" dirty="0" err="1"/>
              <a:t>standardisierten </a:t>
            </a:r>
            <a:r>
              <a:rPr sz="2000" b="0" kern="0" dirty="0"/>
              <a:t>Umgebung ausgeführt werden kann. Während die Ausführung die Fähigkeiten der Aktivitäten durch die Menschen in der (aktuellen) Umgebung definiert. </a:t>
            </a:r>
          </a:p>
          <a:p>
            <a:pPr marL="530225" indent="-342900">
              <a:lnSpc>
                <a:spcPct val="150000"/>
              </a:lnSpc>
              <a:spcBef>
                <a:spcPts val="0"/>
              </a:spcBef>
              <a:buFont typeface="Arial" pitchFamily="34" charset="0"/>
              <a:buChar char="•"/>
              <a:defRPr/>
            </a:pPr>
            <a:r>
              <a:rPr sz="2000" b="0" kern="0" dirty="0"/>
              <a:t>Der Unterschied zwischen Kapazität und Umsetzung verdeutlicht die Grenzen, die sich bei der Durchführung der Schritte im aktuellen Umfeld ergeben, und liefert die Grundlage für Maßnahmen zur Verbesserung der Situation.</a:t>
            </a:r>
          </a:p>
          <a:p>
            <a:pPr>
              <a:defRPr/>
            </a:pPr>
            <a:endParaRPr b="0" kern="0" dirty="0"/>
          </a:p>
          <a:p>
            <a:pPr>
              <a:defRPr/>
            </a:pPr>
            <a:endParaRPr b="0" kern="0" dirty="0"/>
          </a:p>
        </p:txBody>
      </p:sp>
      <p:pic>
        <p:nvPicPr>
          <p:cNvPr id="27652" name="Picture 2">
            <a:extLst>
              <a:ext uri="{FF2B5EF4-FFF2-40B4-BE49-F238E27FC236}">
                <a16:creationId xmlns:a16="http://schemas.microsoft.com/office/drawing/2014/main" id="{F4CC357B-86FF-4F82-A041-63213D778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5157192"/>
            <a:ext cx="1693862" cy="95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7C8A0F-D2E1-4332-9DC0-22D5329F1CB0}"/>
              </a:ext>
            </a:extLst>
          </p:cNvPr>
          <p:cNvSpPr txBox="1">
            <a:spLocks/>
          </p:cNvSpPr>
          <p:nvPr/>
        </p:nvSpPr>
        <p:spPr>
          <a:xfrm>
            <a:off x="107950" y="900113"/>
            <a:ext cx="8928100" cy="584200"/>
          </a:xfrm>
          <a:prstGeom prst="rect">
            <a:avLst/>
          </a:prstGeom>
        </p:spPr>
        <p:txBody>
          <a:bodyPr>
            <a:normAutofit fontScale="25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br>
              <a:rPr lang="pl-PL" kern="0" dirty="0"/>
            </a:br>
            <a:r>
              <a:rPr lang="pl-PL" sz="9600" kern="0" dirty="0" err="1"/>
              <a:t>Klassifizierung </a:t>
            </a:r>
            <a:r>
              <a:rPr lang="pl-PL" sz="9600" kern="0" dirty="0"/>
              <a:t>ICF-Begründung</a:t>
            </a:r>
            <a:br>
              <a:rPr lang="pl-PL" sz="9600" kern="0" dirty="0"/>
            </a:br>
            <a:endParaRPr lang="pl-PL" sz="9600" kern="0" dirty="0"/>
          </a:p>
        </p:txBody>
      </p:sp>
      <p:sp>
        <p:nvSpPr>
          <p:cNvPr id="3" name="Symbol zastępczy zawartości 2">
            <a:extLst>
              <a:ext uri="{FF2B5EF4-FFF2-40B4-BE49-F238E27FC236}">
                <a16:creationId xmlns:a16="http://schemas.microsoft.com/office/drawing/2014/main" id="{6B3DC84B-5EAF-4CF0-A529-A6193C95503A}"/>
              </a:ext>
            </a:extLst>
          </p:cNvPr>
          <p:cNvSpPr txBox="1">
            <a:spLocks/>
          </p:cNvSpPr>
          <p:nvPr/>
        </p:nvSpPr>
        <p:spPr>
          <a:xfrm>
            <a:off x="107950" y="1844675"/>
            <a:ext cx="8928100" cy="4332288"/>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kern="0" dirty="0"/>
              <a:t>Im zweiten Teil der ersten Komponente befinden sich </a:t>
            </a:r>
            <a:r>
              <a:rPr lang="pl-PL" sz="2000" b="0" kern="0" dirty="0">
                <a:solidFill>
                  <a:srgbClr val="00B050"/>
                </a:solidFill>
              </a:rPr>
              <a:t>"Umweltfaktoren", </a:t>
            </a:r>
            <a:r>
              <a:rPr lang="pl-PL" sz="2000" b="0" kern="0" dirty="0"/>
              <a:t>im zweiten </a:t>
            </a:r>
            <a:r>
              <a:rPr lang="pl-PL" sz="2000" b="0" kern="0" dirty="0">
                <a:solidFill>
                  <a:srgbClr val="00B050"/>
                </a:solidFill>
              </a:rPr>
              <a:t>"persönliche Faktoren". </a:t>
            </a:r>
            <a:r>
              <a:rPr lang="pl-PL" sz="2000" b="0" kern="0" dirty="0"/>
              <a:t>Persönliche Faktoren sind in der ICF aufgrund der damit verbundenen sozialen und kulturellen Vielfalt nicht klassifiziert. </a:t>
            </a:r>
            <a:r>
              <a:rPr lang="pl-PL" sz="2000" b="0" kern="0" dirty="0" err="1"/>
              <a:t>Sie umfassen</a:t>
            </a:r>
            <a:r>
              <a:rPr lang="pl-PL" sz="2000" b="0" kern="0" dirty="0"/>
              <a:t>: </a:t>
            </a:r>
            <a:r>
              <a:rPr lang="pl-PL" sz="2000" b="0" kern="0" dirty="0" err="1"/>
              <a:t>Geschlecht</a:t>
            </a:r>
            <a:r>
              <a:rPr lang="pl-PL" sz="2000" b="0" kern="0" dirty="0"/>
              <a:t>, Rasse, </a:t>
            </a:r>
            <a:r>
              <a:rPr lang="pl-PL" sz="2000" b="0" kern="0" dirty="0" err="1"/>
              <a:t>Alter</a:t>
            </a:r>
            <a:r>
              <a:rPr lang="pl-PL" sz="2000" b="0" kern="0" dirty="0"/>
              <a:t>, </a:t>
            </a:r>
            <a:r>
              <a:rPr lang="pl-PL" sz="2000" b="0" kern="0" dirty="0" err="1"/>
              <a:t>körperliche </a:t>
            </a:r>
            <a:r>
              <a:rPr lang="pl-PL" sz="2000" b="0" kern="0" dirty="0"/>
              <a:t>Fitness, </a:t>
            </a:r>
            <a:r>
              <a:rPr lang="pl-PL" sz="2000" b="0" kern="0" dirty="0" err="1"/>
              <a:t>Lebensstil</a:t>
            </a:r>
            <a:r>
              <a:rPr lang="pl-PL" sz="2000" b="0" kern="0" dirty="0"/>
              <a:t>, </a:t>
            </a:r>
            <a:r>
              <a:rPr lang="pl-PL" sz="2000" b="0" kern="0" dirty="0" err="1"/>
              <a:t>Gewohnheiten</a:t>
            </a:r>
            <a:r>
              <a:rPr lang="pl-PL" sz="2000" b="0" kern="0" dirty="0"/>
              <a:t>, </a:t>
            </a:r>
            <a:r>
              <a:rPr lang="pl-PL" sz="2000" b="0" kern="0" dirty="0" err="1"/>
              <a:t>Art und Weise </a:t>
            </a:r>
            <a:r>
              <a:rPr lang="pl-PL" sz="2000" b="0" kern="0" dirty="0"/>
              <a:t>des </a:t>
            </a:r>
            <a:r>
              <a:rPr lang="pl-PL" sz="2000" b="0" kern="0" dirty="0" err="1"/>
              <a:t>Umgangs </a:t>
            </a:r>
            <a:r>
              <a:rPr lang="pl-PL" sz="2000" b="0" kern="0" dirty="0"/>
              <a:t>mit den </a:t>
            </a:r>
            <a:r>
              <a:rPr lang="pl-PL" sz="2000" b="0" kern="0" dirty="0" err="1"/>
              <a:t>Schwierigkeiten</a:t>
            </a:r>
            <a:r>
              <a:rPr lang="pl-PL" sz="2000" b="0" kern="0" dirty="0"/>
              <a:t>. </a:t>
            </a:r>
            <a:r>
              <a:rPr lang="pl-PL" sz="2000" b="0" kern="0" dirty="0" err="1"/>
              <a:t>Eine Beurteilung ihres Einflusses </a:t>
            </a:r>
            <a:r>
              <a:rPr lang="pl-PL" sz="2000" b="0" kern="0" dirty="0"/>
              <a:t>auf den </a:t>
            </a:r>
            <a:r>
              <a:rPr lang="pl-PL" sz="2000" b="0" kern="0" dirty="0" err="1"/>
              <a:t>Arbeitsbereich bleibt gegebenenfalls </a:t>
            </a:r>
            <a:r>
              <a:rPr lang="pl-PL" sz="2000" b="0" kern="0" dirty="0"/>
              <a:t>dem </a:t>
            </a:r>
            <a:r>
              <a:rPr lang="pl-PL" sz="2000" b="0" kern="0" dirty="0" err="1"/>
              <a:t>Anwender </a:t>
            </a:r>
            <a:r>
              <a:rPr lang="pl-PL" sz="2000" b="0" kern="0" dirty="0"/>
              <a:t>überlassen.</a:t>
            </a:r>
          </a:p>
          <a:p>
            <a:pPr>
              <a:lnSpc>
                <a:spcPct val="150000"/>
              </a:lnSpc>
              <a:spcBef>
                <a:spcPts val="0"/>
              </a:spcBef>
              <a:defRPr/>
            </a:pPr>
            <a:endParaRPr lang="pl-PL" b="0" kern="0" dirty="0"/>
          </a:p>
          <a:p>
            <a:pPr>
              <a:lnSpc>
                <a:spcPct val="150000"/>
              </a:lnSpc>
              <a:spcBef>
                <a:spcPts val="0"/>
              </a:spcBef>
              <a:defRPr/>
            </a:pPr>
            <a:endParaRPr lang="pl-PL" b="0" kern="0" dirty="0"/>
          </a:p>
          <a:p>
            <a:pPr>
              <a:lnSpc>
                <a:spcPct val="150000"/>
              </a:lnSpc>
              <a:spcBef>
                <a:spcPts val="0"/>
              </a:spcBef>
              <a:defRPr/>
            </a:pPr>
            <a:endParaRPr lang="pl-PL" b="0" kern="0" dirty="0"/>
          </a:p>
          <a:p>
            <a:pPr>
              <a:defRPr/>
            </a:pPr>
            <a:endParaRPr lang="pl-PL" b="0" kern="0" dirty="0"/>
          </a:p>
        </p:txBody>
      </p:sp>
      <p:pic>
        <p:nvPicPr>
          <p:cNvPr id="29700" name="Picture 2">
            <a:extLst>
              <a:ext uri="{FF2B5EF4-FFF2-40B4-BE49-F238E27FC236}">
                <a16:creationId xmlns:a16="http://schemas.microsoft.com/office/drawing/2014/main" id="{500F30E4-E8A6-43FC-8545-FD5DBEFBB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4797152"/>
            <a:ext cx="1152525" cy="165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BA0579-7783-4BD2-B6F2-B3B4502171F2}"/>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Klassifizierung </a:t>
            </a:r>
            <a:r>
              <a:rPr lang="pl-PL" kern="0" dirty="0"/>
              <a:t>ICF-Begründung </a:t>
            </a:r>
          </a:p>
        </p:txBody>
      </p:sp>
      <p:sp>
        <p:nvSpPr>
          <p:cNvPr id="3" name="Symbol zastępczy zawartości 2">
            <a:extLst>
              <a:ext uri="{FF2B5EF4-FFF2-40B4-BE49-F238E27FC236}">
                <a16:creationId xmlns:a16="http://schemas.microsoft.com/office/drawing/2014/main" id="{37ED4F60-B859-48D6-B999-252227566222}"/>
              </a:ext>
            </a:extLst>
          </p:cNvPr>
          <p:cNvSpPr txBox="1">
            <a:spLocks/>
          </p:cNvSpPr>
          <p:nvPr/>
        </p:nvSpPr>
        <p:spPr>
          <a:xfrm>
            <a:off x="107950" y="1566863"/>
            <a:ext cx="8785225" cy="4094162"/>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kern="0" dirty="0" err="1"/>
              <a:t>Bei Umweltfaktoren kann </a:t>
            </a:r>
            <a:r>
              <a:rPr lang="pl-PL" sz="2000" b="0" kern="0" dirty="0"/>
              <a:t>der </a:t>
            </a:r>
            <a:r>
              <a:rPr lang="pl-PL" sz="2000" b="0" kern="0" dirty="0" err="1"/>
              <a:t>erste Qualifier sowohl </a:t>
            </a:r>
            <a:r>
              <a:rPr lang="pl-PL" sz="2000" b="0" kern="0" dirty="0"/>
              <a:t>zur </a:t>
            </a:r>
            <a:r>
              <a:rPr lang="pl-PL" sz="2000" b="0" kern="0" dirty="0" err="1"/>
              <a:t>Bestimmung </a:t>
            </a:r>
            <a:r>
              <a:rPr lang="pl-PL" sz="2000" b="0" kern="0" dirty="0"/>
              <a:t>des </a:t>
            </a:r>
            <a:r>
              <a:rPr lang="pl-PL" sz="2000" b="0" kern="0" dirty="0" err="1"/>
              <a:t>Umfangs positiver Umweltaspekte</a:t>
            </a:r>
            <a:r>
              <a:rPr lang="pl-PL" sz="2000" b="0" kern="0" dirty="0"/>
              <a:t>, d. h. </a:t>
            </a:r>
            <a:r>
              <a:rPr lang="pl-PL" sz="2000" b="0" kern="0" dirty="0" err="1"/>
              <a:t>Erleichterungen</a:t>
            </a:r>
            <a:r>
              <a:rPr lang="pl-PL" sz="2000" b="0" kern="0" dirty="0"/>
              <a:t>, als auch zur </a:t>
            </a:r>
            <a:r>
              <a:rPr lang="pl-PL" sz="2000" b="0" kern="0" dirty="0" err="1"/>
              <a:t>Bestimmung </a:t>
            </a:r>
            <a:r>
              <a:rPr lang="pl-PL" sz="2000" b="0" kern="0" dirty="0"/>
              <a:t>des Umfangs </a:t>
            </a:r>
            <a:r>
              <a:rPr lang="pl-PL" sz="2000" b="0" kern="0" dirty="0" err="1"/>
              <a:t>negativer Auswirkungen</a:t>
            </a:r>
            <a:r>
              <a:rPr lang="pl-PL" sz="2000" b="0" kern="0" dirty="0"/>
              <a:t>, d. h. </a:t>
            </a:r>
            <a:r>
              <a:rPr lang="pl-PL" sz="2000" b="0" kern="0" dirty="0" err="1"/>
              <a:t>Barrieren, verwendet </a:t>
            </a:r>
            <a:r>
              <a:rPr lang="pl-PL" sz="2000" b="0" kern="0" dirty="0"/>
              <a:t>werden.</a:t>
            </a:r>
          </a:p>
          <a:p>
            <a:pPr>
              <a:lnSpc>
                <a:spcPct val="150000"/>
              </a:lnSpc>
              <a:spcBef>
                <a:spcPts val="0"/>
              </a:spcBef>
              <a:defRPr/>
            </a:pPr>
            <a:r>
              <a:rPr lang="pl-PL" sz="2000" b="0" kern="0" dirty="0" err="1"/>
              <a:t>Umweltfaktoren können </a:t>
            </a:r>
            <a:r>
              <a:rPr lang="pl-PL" sz="2000" b="0" kern="0" dirty="0"/>
              <a:t>(a) in </a:t>
            </a:r>
            <a:r>
              <a:rPr lang="pl-PL" sz="2000" b="0" kern="0" dirty="0" err="1"/>
              <a:t>Bezug </a:t>
            </a:r>
            <a:r>
              <a:rPr lang="pl-PL" sz="2000" b="0" kern="0" dirty="0"/>
              <a:t>auf </a:t>
            </a:r>
            <a:r>
              <a:rPr lang="pl-PL" sz="2000" b="0" kern="0" dirty="0" err="1"/>
              <a:t>jedes </a:t>
            </a:r>
            <a:r>
              <a:rPr lang="pl-PL" sz="2000" b="0" kern="0" dirty="0"/>
              <a:t>Design </a:t>
            </a:r>
            <a:r>
              <a:rPr lang="pl-PL" sz="2000" b="0" kern="0" dirty="0" err="1"/>
              <a:t>einzeln oder </a:t>
            </a:r>
            <a:r>
              <a:rPr lang="pl-PL" sz="2000" b="0" kern="0" dirty="0"/>
              <a:t>(b) </a:t>
            </a:r>
            <a:r>
              <a:rPr lang="pl-PL" sz="2000" b="0" kern="0" dirty="0" err="1"/>
              <a:t>allgemein</a:t>
            </a:r>
            <a:r>
              <a:rPr lang="pl-PL" sz="2000" b="0" kern="0" dirty="0"/>
              <a:t>, </a:t>
            </a:r>
            <a:r>
              <a:rPr lang="pl-PL" sz="2000" b="0" kern="0" dirty="0" err="1"/>
              <a:t>ohne Bezug </a:t>
            </a:r>
            <a:r>
              <a:rPr lang="pl-PL" sz="2000" b="0" kern="0" dirty="0"/>
              <a:t>auf ein </a:t>
            </a:r>
            <a:r>
              <a:rPr lang="pl-PL" sz="2000" b="0" kern="0" dirty="0" err="1"/>
              <a:t>bestimmtes </a:t>
            </a:r>
            <a:r>
              <a:rPr lang="pl-PL" sz="2000" b="0" kern="0" dirty="0"/>
              <a:t>Design, </a:t>
            </a:r>
            <a:r>
              <a:rPr lang="pl-PL" sz="2000" b="0" kern="0" dirty="0" err="1"/>
              <a:t>kodiert </a:t>
            </a:r>
            <a:r>
              <a:rPr lang="pl-PL" sz="2000" b="0" kern="0" dirty="0"/>
              <a:t>werden. </a:t>
            </a:r>
            <a:r>
              <a:rPr lang="pl-PL" sz="2000" b="0" kern="0" dirty="0" err="1"/>
              <a:t>Bevorzugen Sie </a:t>
            </a:r>
            <a:r>
              <a:rPr lang="pl-PL" sz="2000" b="0" kern="0" dirty="0"/>
              <a:t>die </a:t>
            </a:r>
            <a:r>
              <a:rPr lang="pl-PL" sz="2000" b="0" kern="0" dirty="0" err="1"/>
              <a:t>erste Option</a:t>
            </a:r>
            <a:r>
              <a:rPr lang="pl-PL" sz="2000" b="0" kern="0" dirty="0"/>
              <a:t>, da sie die </a:t>
            </a:r>
            <a:r>
              <a:rPr lang="pl-PL" sz="2000" b="0" kern="0" dirty="0" err="1"/>
              <a:t>Wirkung </a:t>
            </a:r>
            <a:r>
              <a:rPr lang="pl-PL" sz="2000" b="0" kern="0" dirty="0"/>
              <a:t>des </a:t>
            </a:r>
            <a:r>
              <a:rPr lang="pl-PL" sz="2000" b="0" kern="0" dirty="0" err="1"/>
              <a:t>Faktors besser angibt</a:t>
            </a:r>
            <a:r>
              <a:rPr lang="pl-PL" sz="2000" b="0" kern="0" dirty="0"/>
              <a:t>.</a:t>
            </a:r>
          </a:p>
          <a:p>
            <a:pPr>
              <a:lnSpc>
                <a:spcPct val="150000"/>
              </a:lnSpc>
              <a:spcBef>
                <a:spcPts val="0"/>
              </a:spcBef>
              <a:defRPr/>
            </a:pPr>
            <a:endParaRPr lang="pl-PL" sz="2000" b="0" kern="0" dirty="0"/>
          </a:p>
          <a:p>
            <a:pPr>
              <a:defRPr/>
            </a:pPr>
            <a:endParaRPr lang="pl-PL" b="0" kern="0" dirty="0"/>
          </a:p>
        </p:txBody>
      </p:sp>
      <p:pic>
        <p:nvPicPr>
          <p:cNvPr id="31748" name="Picture 2">
            <a:extLst>
              <a:ext uri="{FF2B5EF4-FFF2-40B4-BE49-F238E27FC236}">
                <a16:creationId xmlns:a16="http://schemas.microsoft.com/office/drawing/2014/main" id="{F624B25F-BC7D-461A-AF9B-9C8AF19A8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813" y="5013176"/>
            <a:ext cx="1189038" cy="15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F43425-6B0A-4A5F-829F-3B3BBBA103E4}"/>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KLASSE</a:t>
            </a:r>
            <a:r>
              <a:rPr lang="de-DE" kern="0" dirty="0"/>
              <a:t>N</a:t>
            </a:r>
            <a:r>
              <a:rPr lang="pl-PL" kern="0" dirty="0"/>
              <a:t> AKTIVITÄT</a:t>
            </a:r>
          </a:p>
          <a:p>
            <a:pPr>
              <a:defRPr/>
            </a:pPr>
            <a:endParaRPr lang="pl-PL" kern="0" dirty="0"/>
          </a:p>
        </p:txBody>
      </p:sp>
      <p:pic>
        <p:nvPicPr>
          <p:cNvPr id="33795" name="Picture 2">
            <a:extLst>
              <a:ext uri="{FF2B5EF4-FFF2-40B4-BE49-F238E27FC236}">
                <a16:creationId xmlns:a16="http://schemas.microsoft.com/office/drawing/2014/main" id="{07E08889-71AB-49B1-BB05-1C9B70B24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19891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3934CE-B2F2-4A6D-837C-E480C507E5B6}"/>
              </a:ext>
            </a:extLst>
          </p:cNvPr>
          <p:cNvSpPr txBox="1">
            <a:spLocks/>
          </p:cNvSpPr>
          <p:nvPr/>
        </p:nvSpPr>
        <p:spPr>
          <a:xfrm>
            <a:off x="107950" y="965200"/>
            <a:ext cx="8785225" cy="95091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KLASSE</a:t>
            </a:r>
            <a:r>
              <a:rPr lang="de-DE" kern="0" dirty="0"/>
              <a:t>N</a:t>
            </a:r>
            <a:r>
              <a:rPr lang="pl-PL" kern="0" dirty="0"/>
              <a:t> AKTIVITÄT</a:t>
            </a:r>
          </a:p>
          <a:p>
            <a:pPr>
              <a:defRPr/>
            </a:pPr>
            <a:r>
              <a:rPr lang="pl-PL" kern="0" dirty="0" err="1"/>
              <a:t>Problematische Fragen </a:t>
            </a:r>
            <a:endParaRPr lang="pl-PL" kern="0" dirty="0"/>
          </a:p>
          <a:p>
            <a:pPr>
              <a:defRPr/>
            </a:pPr>
            <a:endParaRPr lang="pl-PL" kern="0" dirty="0"/>
          </a:p>
        </p:txBody>
      </p:sp>
      <p:sp>
        <p:nvSpPr>
          <p:cNvPr id="3" name="Symbol zastępczy zawartości 2">
            <a:extLst>
              <a:ext uri="{FF2B5EF4-FFF2-40B4-BE49-F238E27FC236}">
                <a16:creationId xmlns:a16="http://schemas.microsoft.com/office/drawing/2014/main" id="{A27423A1-DDFB-4E18-B3D8-0ABCAB73B6DD}"/>
              </a:ext>
            </a:extLst>
          </p:cNvPr>
          <p:cNvSpPr txBox="1">
            <a:spLocks/>
          </p:cNvSpPr>
          <p:nvPr/>
        </p:nvSpPr>
        <p:spPr>
          <a:xfrm>
            <a:off x="107950" y="1566863"/>
            <a:ext cx="8785225" cy="4094162"/>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kern="0" dirty="0"/>
          </a:p>
          <a:p>
            <a:pPr>
              <a:lnSpc>
                <a:spcPct val="150000"/>
              </a:lnSpc>
              <a:spcBef>
                <a:spcPts val="0"/>
              </a:spcBef>
              <a:defRPr/>
            </a:pPr>
            <a:r>
              <a:rPr sz="2000" kern="0" dirty="0"/>
              <a:t>Die erste Aufgabe, die wir in Gruppen erledigen </a:t>
            </a:r>
            <a:endParaRPr lang="pl-PL" sz="2000" kern="0" dirty="0"/>
          </a:p>
          <a:p>
            <a:pPr>
              <a:lnSpc>
                <a:spcPct val="150000"/>
              </a:lnSpc>
              <a:spcBef>
                <a:spcPts val="0"/>
              </a:spcBef>
              <a:defRPr/>
            </a:pPr>
            <a:r>
              <a:rPr sz="2000" b="0" kern="0" dirty="0"/>
              <a:t>Jede Gruppe beantwortet zwei Fragen über: </a:t>
            </a:r>
            <a:endParaRPr lang="pl-PL" sz="2000" b="0" kern="0" dirty="0"/>
          </a:p>
          <a:p>
            <a:pPr marL="530225" indent="-342900">
              <a:lnSpc>
                <a:spcPct val="150000"/>
              </a:lnSpc>
              <a:spcBef>
                <a:spcPts val="0"/>
              </a:spcBef>
              <a:buFontTx/>
              <a:buChar char="-"/>
              <a:defRPr/>
            </a:pPr>
            <a:r>
              <a:rPr sz="2000" b="0" kern="0" dirty="0"/>
              <a:t>Identifizierung und Diskussion der Ziele der Klassifizierung der ICF </a:t>
            </a:r>
            <a:endParaRPr lang="pl-PL" sz="2000" b="0" kern="0" dirty="0"/>
          </a:p>
          <a:p>
            <a:pPr marL="530225" indent="-342900">
              <a:lnSpc>
                <a:spcPct val="150000"/>
              </a:lnSpc>
              <a:spcBef>
                <a:spcPts val="0"/>
              </a:spcBef>
              <a:buFontTx/>
              <a:buChar char="-"/>
              <a:defRPr/>
            </a:pPr>
            <a:r>
              <a:rPr sz="2000" b="0" kern="0" dirty="0"/>
              <a:t>warum die ICF-Klassifikation zur Beschreibung der menschlichen Gesundheit verwenden</a:t>
            </a:r>
            <a:r>
              <a:rPr lang="pl-PL" sz="2000" b="0" kern="0" dirty="0"/>
              <a:t>?</a:t>
            </a:r>
          </a:p>
          <a:p>
            <a:pPr>
              <a:lnSpc>
                <a:spcPct val="150000"/>
              </a:lnSpc>
              <a:spcBef>
                <a:spcPts val="0"/>
              </a:spcBef>
              <a:defRPr/>
            </a:pPr>
            <a:r>
              <a:rPr sz="2000" kern="0" dirty="0"/>
              <a:t>Die Antwort wird von einem Vertreter der Gruppe gegeben </a:t>
            </a:r>
            <a:endParaRPr lang="pl-PL" sz="2000" kern="0" dirty="0"/>
          </a:p>
        </p:txBody>
      </p:sp>
      <p:pic>
        <p:nvPicPr>
          <p:cNvPr id="35844" name="Picture 2">
            <a:extLst>
              <a:ext uri="{FF2B5EF4-FFF2-40B4-BE49-F238E27FC236}">
                <a16:creationId xmlns:a16="http://schemas.microsoft.com/office/drawing/2014/main" id="{BFBB7C5D-41AD-44F4-AC69-AB725769D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797152"/>
            <a:ext cx="1831851" cy="1831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EDB23AB5-867E-467F-B306-F80BB7900D63}"/>
              </a:ext>
            </a:extLst>
          </p:cNvPr>
          <p:cNvSpPr txBox="1">
            <a:spLocks/>
          </p:cNvSpPr>
          <p:nvPr/>
        </p:nvSpPr>
        <p:spPr>
          <a:xfrm>
            <a:off x="107950" y="1566863"/>
            <a:ext cx="8785225" cy="4094162"/>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kern="0" dirty="0"/>
          </a:p>
          <a:p>
            <a:pPr algn="ctr">
              <a:lnSpc>
                <a:spcPct val="150000"/>
              </a:lnSpc>
              <a:spcBef>
                <a:spcPts val="0"/>
              </a:spcBef>
              <a:defRPr/>
            </a:pPr>
            <a:r>
              <a:rPr sz="3200" kern="0" dirty="0">
                <a:solidFill>
                  <a:srgbClr val="0070C0"/>
                </a:solidFill>
              </a:rPr>
              <a:t>Modell ICF</a:t>
            </a:r>
            <a:endParaRPr lang="pl-PL" sz="3200" kern="0" dirty="0">
              <a:solidFill>
                <a:srgbClr val="0070C0"/>
              </a:solidFill>
            </a:endParaRPr>
          </a:p>
        </p:txBody>
      </p:sp>
      <p:pic>
        <p:nvPicPr>
          <p:cNvPr id="37891" name="Picture 2">
            <a:extLst>
              <a:ext uri="{FF2B5EF4-FFF2-40B4-BE49-F238E27FC236}">
                <a16:creationId xmlns:a16="http://schemas.microsoft.com/office/drawing/2014/main" id="{0DABDFA8-9008-47C5-A2A3-C98CD3598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2286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916F2C-445C-48E9-86B8-37B466B840FC}"/>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Modell ICF</a:t>
            </a:r>
          </a:p>
          <a:p>
            <a:pPr>
              <a:defRPr/>
            </a:pPr>
            <a:endParaRPr lang="pl-PL" kern="0" dirty="0"/>
          </a:p>
        </p:txBody>
      </p:sp>
      <p:sp>
        <p:nvSpPr>
          <p:cNvPr id="3" name="Symbol zastępczy zawartości 2">
            <a:extLst>
              <a:ext uri="{FF2B5EF4-FFF2-40B4-BE49-F238E27FC236}">
                <a16:creationId xmlns:a16="http://schemas.microsoft.com/office/drawing/2014/main" id="{93AFE6A8-4737-4775-9716-693AFB7C7A7B}"/>
              </a:ext>
            </a:extLst>
          </p:cNvPr>
          <p:cNvSpPr txBox="1">
            <a:spLocks/>
          </p:cNvSpPr>
          <p:nvPr/>
        </p:nvSpPr>
        <p:spPr>
          <a:xfrm>
            <a:off x="107950" y="1566863"/>
            <a:ext cx="8785225" cy="4094162"/>
          </a:xfrm>
          <a:prstGeom prst="rect">
            <a:avLst/>
          </a:prstGeom>
        </p:spPr>
        <p:txBody>
          <a:bodyPr>
            <a:normAutofit fontScale="92500" lnSpcReduction="20000"/>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kern="0" dirty="0"/>
          </a:p>
          <a:p>
            <a:pPr>
              <a:lnSpc>
                <a:spcPct val="150000"/>
              </a:lnSpc>
              <a:spcBef>
                <a:spcPts val="0"/>
              </a:spcBef>
              <a:defRPr/>
            </a:pPr>
            <a:r>
              <a:rPr lang="en-GB" sz="2000" b="0" dirty="0"/>
              <a:t>Die ICF bietet einen multidimensionalen Ansatz zur Klassifizierung von Funktionsfähigkeit und Behinderung als einen interaktiven und evolutionären Prozess. Sie bietet "Strukturmodule" für Benutzer, die Modelle erstellen und verschiedene Aspekte dieses Prozesses erforschen wollen. In diesem Sinne kann die ICF als Sprache gesehen werden: Texte, die damit erstellt werden können, hängen von den Anwendern, ihrer Kreativität und wissenschaftlichen Orientierung ab. Das folgende Diagramm kann hilfreich sein, um die aktuelle Bedeutung der Beziehung zwischen den einzelnen Komponenten zu verstehen: [</a:t>
            </a:r>
            <a:r>
              <a:rPr lang="pl-PL" sz="2000" b="0" dirty="0"/>
              <a:t>2</a:t>
            </a:r>
            <a:r>
              <a:rPr lang="en-GB" sz="2000" b="0" dirty="0"/>
              <a:t>] </a:t>
            </a:r>
            <a:endParaRPr lang="pl-PL" sz="2000" b="0" dirty="0"/>
          </a:p>
          <a:p>
            <a:pPr>
              <a:lnSpc>
                <a:spcPct val="150000"/>
              </a:lnSpc>
              <a:spcBef>
                <a:spcPts val="0"/>
              </a:spcBef>
              <a:defRPr/>
            </a:pPr>
            <a:endParaRPr lang="pl-PL" sz="2000" kern="0" dirty="0"/>
          </a:p>
        </p:txBody>
      </p:sp>
    </p:spTree>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2FD6C2-521C-49CF-9F15-C9CB53D6ED95}"/>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Modell ICF</a:t>
            </a:r>
          </a:p>
          <a:p>
            <a:pPr>
              <a:defRPr/>
            </a:pPr>
            <a:endParaRPr lang="pl-PL" kern="0" dirty="0"/>
          </a:p>
        </p:txBody>
      </p:sp>
      <p:pic>
        <p:nvPicPr>
          <p:cNvPr id="40963" name="Symbol zastępczy zawartości 3">
            <a:extLst>
              <a:ext uri="{FF2B5EF4-FFF2-40B4-BE49-F238E27FC236}">
                <a16:creationId xmlns:a16="http://schemas.microsoft.com/office/drawing/2014/main" id="{2A314500-37E7-44D6-97FA-6127F4EAFF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412875"/>
            <a:ext cx="8220075"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3C7AAD-3490-4158-A2B8-3D179A6018A8}"/>
              </a:ext>
            </a:extLst>
          </p:cNvPr>
          <p:cNvSpPr txBox="1">
            <a:spLocks/>
          </p:cNvSpPr>
          <p:nvPr/>
        </p:nvSpPr>
        <p:spPr>
          <a:xfrm>
            <a:off x="179388" y="1096963"/>
            <a:ext cx="8785225" cy="603250"/>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Medizinisches </a:t>
            </a:r>
            <a:r>
              <a:rPr lang="pl-PL" kern="0" dirty="0"/>
              <a:t>Modell und </a:t>
            </a:r>
            <a:r>
              <a:rPr lang="pl-PL" kern="0" dirty="0" err="1"/>
              <a:t>Behinderung </a:t>
            </a:r>
            <a:endParaRPr lang="pl-PL" kern="0" dirty="0"/>
          </a:p>
        </p:txBody>
      </p:sp>
      <p:sp>
        <p:nvSpPr>
          <p:cNvPr id="3" name="Symbol zastępczy zawartości 2">
            <a:extLst>
              <a:ext uri="{FF2B5EF4-FFF2-40B4-BE49-F238E27FC236}">
                <a16:creationId xmlns:a16="http://schemas.microsoft.com/office/drawing/2014/main" id="{493A145C-7C13-4C45-8795-13B0BEA3EFE9}"/>
              </a:ext>
            </a:extLst>
          </p:cNvPr>
          <p:cNvSpPr txBox="1">
            <a:spLocks/>
          </p:cNvSpPr>
          <p:nvPr/>
        </p:nvSpPr>
        <p:spPr>
          <a:xfrm>
            <a:off x="323850" y="1700213"/>
            <a:ext cx="8640763" cy="4033837"/>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sz="2000" b="0" kern="0" dirty="0"/>
              <a:t>Das medizinische Modell sieht Behinderung als ein persönliches Problem an, das direkt durch eine Krankheit, Verletzung oder einen anderen medizinischen Zustand verursacht wird und medizinische Versorgung in Form einer individuellen Behandlung durch professionell vorbereitete Personen erfordert.</a:t>
            </a:r>
          </a:p>
          <a:p>
            <a:pPr>
              <a:defRPr/>
            </a:pPr>
            <a:r>
              <a:rPr sz="2000" b="0" kern="0" dirty="0"/>
              <a:t> Das Ziel des Disability Managements ist es, den Menschen zu heilen bzw. anzupassen und sein </a:t>
            </a:r>
            <a:r>
              <a:rPr lang="es-ES" sz="2000" b="0" kern="0" dirty="0" err="1"/>
              <a:t>Verhalten </a:t>
            </a:r>
            <a:r>
              <a:rPr sz="2000" b="0" kern="0" dirty="0"/>
              <a:t>zu ändern.</a:t>
            </a:r>
          </a:p>
          <a:p>
            <a:pPr>
              <a:defRPr/>
            </a:pPr>
            <a:r>
              <a:rPr sz="2000" b="0" kern="0" dirty="0"/>
              <a:t>Die medizinische Versorgung wird als Schlüsselthema angesehen, und auf politischer Ebene besteht die wichtigste Reaktion darin, die Gesundheitspolitik zu ändern oder zu reformieren.</a:t>
            </a:r>
          </a:p>
        </p:txBody>
      </p:sp>
      <p:pic>
        <p:nvPicPr>
          <p:cNvPr id="43012" name="Picture 2" descr="Znalezione obrazy dla zapytania: model ICF">
            <a:extLst>
              <a:ext uri="{FF2B5EF4-FFF2-40B4-BE49-F238E27FC236}">
                <a16:creationId xmlns:a16="http://schemas.microsoft.com/office/drawing/2014/main" id="{D4B6736C-DC1B-48C9-BCC9-3AFB3905F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157192"/>
            <a:ext cx="15255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90FD2F6-2B01-424B-BF89-63B6EB85BF5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19" name="Rectangle 2">
            <a:extLst>
              <a:ext uri="{FF2B5EF4-FFF2-40B4-BE49-F238E27FC236}">
                <a16:creationId xmlns:a16="http://schemas.microsoft.com/office/drawing/2014/main" id="{F8B151C8-1099-4B9D-B630-B1759FB7DCF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20" name="Rectangle 2">
            <a:extLst>
              <a:ext uri="{FF2B5EF4-FFF2-40B4-BE49-F238E27FC236}">
                <a16:creationId xmlns:a16="http://schemas.microsoft.com/office/drawing/2014/main" id="{AFE23F2B-A6D0-4507-AF4A-0659BD568B0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21" name="Rectangle 2">
            <a:extLst>
              <a:ext uri="{FF2B5EF4-FFF2-40B4-BE49-F238E27FC236}">
                <a16:creationId xmlns:a16="http://schemas.microsoft.com/office/drawing/2014/main" id="{0FB1CBDA-7848-4B18-A16F-E7B53804B34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22" name="Rectangle 4">
            <a:extLst>
              <a:ext uri="{FF2B5EF4-FFF2-40B4-BE49-F238E27FC236}">
                <a16:creationId xmlns:a16="http://schemas.microsoft.com/office/drawing/2014/main" id="{CC552AAD-301C-4E35-858D-F7C57290E2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4D33ECEF-B745-4DE5-8EB0-F4925E18A3E7}"/>
              </a:ext>
            </a:extLst>
          </p:cNvPr>
          <p:cNvSpPr/>
          <p:nvPr/>
        </p:nvSpPr>
        <p:spPr>
          <a:xfrm>
            <a:off x="323850" y="981075"/>
            <a:ext cx="8135938" cy="523875"/>
          </a:xfrm>
          <a:prstGeom prst="rect">
            <a:avLst/>
          </a:prstGeom>
        </p:spPr>
        <p:txBody>
          <a:bodyPr>
            <a:spAutoFit/>
          </a:bodyPr>
          <a:lstStyle/>
          <a:p>
            <a:pPr algn="ctr">
              <a:defRPr/>
            </a:pPr>
            <a:r>
              <a:rPr lang="en-US" sz="2800" dirty="0" err="1">
                <a:solidFill>
                  <a:schemeClr val="accent2">
                    <a:lumMod val="75000"/>
                  </a:schemeClr>
                </a:solidFill>
              </a:rPr>
              <a:t>Einführung</a:t>
            </a:r>
            <a:endParaRPr lang="en-US" sz="2800" dirty="0">
              <a:solidFill>
                <a:schemeClr val="accent2">
                  <a:lumMod val="75000"/>
                </a:schemeClr>
              </a:solidFill>
            </a:endParaRPr>
          </a:p>
        </p:txBody>
      </p:sp>
      <p:sp>
        <p:nvSpPr>
          <p:cNvPr id="4" name="Prostokąt 3">
            <a:extLst>
              <a:ext uri="{FF2B5EF4-FFF2-40B4-BE49-F238E27FC236}">
                <a16:creationId xmlns:a16="http://schemas.microsoft.com/office/drawing/2014/main" id="{461C9DA6-8445-43C3-8771-3861BF77B2B6}"/>
              </a:ext>
            </a:extLst>
          </p:cNvPr>
          <p:cNvSpPr/>
          <p:nvPr/>
        </p:nvSpPr>
        <p:spPr>
          <a:xfrm>
            <a:off x="323850" y="1517650"/>
            <a:ext cx="8640763" cy="2862322"/>
          </a:xfrm>
          <a:prstGeom prst="rect">
            <a:avLst/>
          </a:prstGeom>
        </p:spPr>
        <p:txBody>
          <a:bodyPr>
            <a:spAutoFit/>
          </a:bodyPr>
          <a:lstStyle/>
          <a:p>
            <a:pPr>
              <a:defRPr/>
            </a:pPr>
            <a:r>
              <a:rPr lang="en-US" sz="1800" b="0" dirty="0">
                <a:solidFill>
                  <a:schemeClr val="accent2">
                    <a:lumMod val="75000"/>
                  </a:schemeClr>
                </a:solidFill>
              </a:rPr>
              <a:t>Die Terminologie der Internationalen Klassifikation von Behinderung und Gesundheit (ICF) ermöglicht es, die Funktionsfähigkeit eines Menschen in Verbindung mit seinen gesundheitlichen Problemen zu beschreiben. Es geht nicht um die Klassifizierung von Menschen, sondern um ihre Funktionsfähigkeit bezogen auf den menschlichen Körper, die menschliche Aktivität als Individuum und ihre Teilhabe an der Gesellschaft. Sie betrachtet Behinderung und Gesundheit nicht als bloße </a:t>
            </a:r>
            <a:r>
              <a:rPr lang="en-US" sz="1800" b="0" dirty="0" err="1">
                <a:solidFill>
                  <a:schemeClr val="accent2">
                    <a:lumMod val="75000"/>
                  </a:schemeClr>
                </a:solidFill>
              </a:rPr>
              <a:t>Charakterisierung </a:t>
            </a:r>
            <a:r>
              <a:rPr lang="en-US" sz="1800" b="0" dirty="0">
                <a:solidFill>
                  <a:schemeClr val="accent2">
                    <a:lumMod val="75000"/>
                  </a:schemeClr>
                </a:solidFill>
              </a:rPr>
              <a:t>(oder Einschränkung der Funktionsfähigkeit des Individuums), sondern berücksichtigt auch die Beziehung zwischen dem Individuum und der Umwelt, in der es agiert [1].</a:t>
            </a:r>
          </a:p>
          <a:p>
            <a:pPr>
              <a:defRPr/>
            </a:pPr>
            <a:endParaRPr lang="pl-PL" sz="1800" b="0" dirty="0">
              <a:solidFill>
                <a:schemeClr val="accent2">
                  <a:lumMod val="75000"/>
                </a:schemeClr>
              </a:solidFill>
            </a:endParaRPr>
          </a:p>
        </p:txBody>
      </p:sp>
      <p:pic>
        <p:nvPicPr>
          <p:cNvPr id="9225" name="Picture 9">
            <a:extLst>
              <a:ext uri="{FF2B5EF4-FFF2-40B4-BE49-F238E27FC236}">
                <a16:creationId xmlns:a16="http://schemas.microsoft.com/office/drawing/2014/main" id="{E4B621F4-B60D-4F58-A94F-C262A0C62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357" y="4076700"/>
            <a:ext cx="1114425" cy="167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10">
            <a:extLst>
              <a:ext uri="{FF2B5EF4-FFF2-40B4-BE49-F238E27FC236}">
                <a16:creationId xmlns:a16="http://schemas.microsoft.com/office/drawing/2014/main" id="{ECAAD460-6A7A-45A0-A958-0DCD0CC51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581" y="4132711"/>
            <a:ext cx="1260475"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11">
            <a:extLst>
              <a:ext uri="{FF2B5EF4-FFF2-40B4-BE49-F238E27FC236}">
                <a16:creationId xmlns:a16="http://schemas.microsoft.com/office/drawing/2014/main" id="{59F1CF09-9ED1-4CC0-9DEC-F69BB2DF3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113213"/>
            <a:ext cx="1217613" cy="164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FB62B7-7368-4CAA-8330-D04A2FBA9AA9}"/>
              </a:ext>
            </a:extLst>
          </p:cNvPr>
          <p:cNvSpPr txBox="1">
            <a:spLocks/>
          </p:cNvSpPr>
          <p:nvPr/>
        </p:nvSpPr>
        <p:spPr>
          <a:xfrm>
            <a:off x="179388" y="992188"/>
            <a:ext cx="8713787" cy="625475"/>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Sozialmodell und </a:t>
            </a:r>
            <a:r>
              <a:rPr lang="pl-PL" kern="0" dirty="0" err="1"/>
              <a:t>Behinderung </a:t>
            </a:r>
            <a:endParaRPr lang="pl-PL" kern="0" dirty="0"/>
          </a:p>
        </p:txBody>
      </p:sp>
      <p:sp>
        <p:nvSpPr>
          <p:cNvPr id="3" name="Symbol zastępczy zawartości 2">
            <a:extLst>
              <a:ext uri="{FF2B5EF4-FFF2-40B4-BE49-F238E27FC236}">
                <a16:creationId xmlns:a16="http://schemas.microsoft.com/office/drawing/2014/main" id="{F6FA6722-D180-426B-B1EC-C005ED4E5483}"/>
              </a:ext>
            </a:extLst>
          </p:cNvPr>
          <p:cNvSpPr txBox="1">
            <a:spLocks/>
          </p:cNvSpPr>
          <p:nvPr/>
        </p:nvSpPr>
        <p:spPr>
          <a:xfrm>
            <a:off x="179388" y="1484313"/>
            <a:ext cx="8713787" cy="4249737"/>
          </a:xfrm>
          <a:prstGeom prst="rect">
            <a:avLst/>
          </a:prstGeom>
        </p:spPr>
        <p:txBody>
          <a:bodyPr>
            <a:normAutofit fontScale="92500"/>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sz="2000" b="0" kern="0" dirty="0"/>
              <a:t>Das soziale Modell der Behinderung wiederum sieht das Thema als ein von Menschen geschaffenes Problem und im Grunde als die Frage der vollen sozialen Integration.</a:t>
            </a:r>
          </a:p>
          <a:p>
            <a:pPr>
              <a:lnSpc>
                <a:spcPct val="150000"/>
              </a:lnSpc>
              <a:spcBef>
                <a:spcPts val="0"/>
              </a:spcBef>
              <a:defRPr/>
            </a:pPr>
            <a:r>
              <a:rPr sz="2000" b="0" kern="0" dirty="0"/>
              <a:t>Behinderung ist keine Eigenschaft des Geräts, sondern ein komplexer Satz von Zuständen, von denen viele ein Ergebnis des sozialen Umfelds sind.</a:t>
            </a:r>
          </a:p>
          <a:p>
            <a:pPr>
              <a:lnSpc>
                <a:spcPct val="150000"/>
              </a:lnSpc>
              <a:spcBef>
                <a:spcPts val="0"/>
              </a:spcBef>
              <a:defRPr/>
            </a:pPr>
            <a:r>
              <a:rPr sz="2000" b="0" kern="0" dirty="0"/>
              <a:t>Daher erfordert das Verfahren soziales Handeln, und die Gesellschaft als </a:t>
            </a:r>
            <a:br>
              <a:rPr lang="pl-PL" sz="2000" b="0" kern="0" dirty="0"/>
            </a:br>
            <a:r>
              <a:rPr sz="2000" b="0" kern="0" dirty="0"/>
              <a:t>als Ganzes mit ihrer kollektiven Verantwortung, das Umfeld zu verändern, das für die volle Teilhabe der Menschen mit Behinderungen in allen Bereichen des gesellschaftlichen Lebens notwendig ist.</a:t>
            </a:r>
          </a:p>
        </p:txBody>
      </p:sp>
      <p:sp>
        <p:nvSpPr>
          <p:cNvPr id="45060" name="AutoShape 2" descr="Znalezione obrazy dla zapytania: społeczny model niepełnosprawności">
            <a:extLst>
              <a:ext uri="{FF2B5EF4-FFF2-40B4-BE49-F238E27FC236}">
                <a16:creationId xmlns:a16="http://schemas.microsoft.com/office/drawing/2014/main" id="{9EC42EB6-4D7D-4260-B2AA-09C9CEB4FBBA}"/>
              </a:ext>
            </a:extLst>
          </p:cNvPr>
          <p:cNvSpPr>
            <a:spLocks noChangeAspect="1" noChangeArrowheads="1"/>
          </p:cNvSpPr>
          <p:nvPr/>
        </p:nvSpPr>
        <p:spPr bwMode="auto">
          <a:xfrm>
            <a:off x="127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45061" name="Picture 3">
            <a:extLst>
              <a:ext uri="{FF2B5EF4-FFF2-40B4-BE49-F238E27FC236}">
                <a16:creationId xmlns:a16="http://schemas.microsoft.com/office/drawing/2014/main" id="{75043145-D2F5-4F2F-97DD-CC4F0386C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013176"/>
            <a:ext cx="1216025"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A0A674-697B-4249-BDDC-0F9BFBE46405}"/>
              </a:ext>
            </a:extLst>
          </p:cNvPr>
          <p:cNvSpPr txBox="1">
            <a:spLocks/>
          </p:cNvSpPr>
          <p:nvPr/>
        </p:nvSpPr>
        <p:spPr>
          <a:xfrm>
            <a:off x="0" y="981075"/>
            <a:ext cx="8893175" cy="49371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Medizinisches </a:t>
            </a:r>
            <a:r>
              <a:rPr lang="pl-PL" kern="0" dirty="0"/>
              <a:t>und </a:t>
            </a:r>
            <a:r>
              <a:rPr lang="pl-PL" kern="0" dirty="0" err="1"/>
              <a:t>soziales </a:t>
            </a:r>
            <a:r>
              <a:rPr lang="pl-PL" kern="0" dirty="0"/>
              <a:t>Modell in der ICF</a:t>
            </a:r>
          </a:p>
        </p:txBody>
      </p:sp>
      <p:sp>
        <p:nvSpPr>
          <p:cNvPr id="3" name="Symbol zastępczy zawartości 2">
            <a:extLst>
              <a:ext uri="{FF2B5EF4-FFF2-40B4-BE49-F238E27FC236}">
                <a16:creationId xmlns:a16="http://schemas.microsoft.com/office/drawing/2014/main" id="{E25927A2-D22C-433E-BDE0-06061A61C8F8}"/>
              </a:ext>
            </a:extLst>
          </p:cNvPr>
          <p:cNvSpPr txBox="1">
            <a:spLocks/>
          </p:cNvSpPr>
          <p:nvPr/>
        </p:nvSpPr>
        <p:spPr>
          <a:xfrm>
            <a:off x="419100" y="1452563"/>
            <a:ext cx="8054975" cy="4703762"/>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sz="2000" b="0" kern="0" dirty="0"/>
              <a:t>Die ICF basiert auf einer Kombination dieser beiden extremen Modelle. </a:t>
            </a:r>
          </a:p>
          <a:p>
            <a:pPr>
              <a:lnSpc>
                <a:spcPct val="150000"/>
              </a:lnSpc>
              <a:spcBef>
                <a:spcPts val="0"/>
              </a:spcBef>
              <a:defRPr/>
            </a:pPr>
            <a:r>
              <a:rPr sz="2000" b="0" kern="0" dirty="0"/>
              <a:t>Ein "biopsychosozialer" Ansatz wird verwendet, um die Integration verschiedener Dimensionen der Funktionsfähigkeit zu erfassen. </a:t>
            </a:r>
          </a:p>
          <a:p>
            <a:pPr>
              <a:lnSpc>
                <a:spcPct val="150000"/>
              </a:lnSpc>
              <a:spcBef>
                <a:spcPts val="0"/>
              </a:spcBef>
              <a:defRPr/>
            </a:pPr>
            <a:r>
              <a:rPr sz="2000" b="0" kern="0" dirty="0"/>
              <a:t>Das Ziel der ICF ist es daher, eine Synthese zu erstellen, die ein kohärentes Bild der verschiedenen Dimensionen von Gesundheit auf biologischer, individueller und sozialer Ebene liefert.</a:t>
            </a:r>
          </a:p>
          <a:p>
            <a:pPr>
              <a:defRPr/>
            </a:pPr>
            <a:endParaRPr b="0" kern="0" dirty="0"/>
          </a:p>
          <a:p>
            <a:pPr>
              <a:defRPr/>
            </a:pPr>
            <a:endParaRPr b="0" kern="0" dirty="0"/>
          </a:p>
          <a:p>
            <a:pPr>
              <a:defRPr/>
            </a:pPr>
            <a:endParaRPr b="0" kern="0" dirty="0"/>
          </a:p>
        </p:txBody>
      </p:sp>
      <p:pic>
        <p:nvPicPr>
          <p:cNvPr id="47108" name="Picture 2">
            <a:extLst>
              <a:ext uri="{FF2B5EF4-FFF2-40B4-BE49-F238E27FC236}">
                <a16:creationId xmlns:a16="http://schemas.microsoft.com/office/drawing/2014/main" id="{D5E29F00-2F5F-45A6-88A0-77844AA3D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869160"/>
            <a:ext cx="1670050"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4B255-534D-43FA-991C-565E89FDA302}"/>
              </a:ext>
            </a:extLst>
          </p:cNvPr>
          <p:cNvSpPr txBox="1">
            <a:spLocks/>
          </p:cNvSpPr>
          <p:nvPr/>
        </p:nvSpPr>
        <p:spPr>
          <a:xfrm>
            <a:off x="179388" y="992188"/>
            <a:ext cx="8713787" cy="625475"/>
          </a:xfrm>
          <a:prstGeom prst="rect">
            <a:avLst/>
          </a:prstGeom>
        </p:spPr>
        <p:txBody>
          <a:bodyPr>
            <a:normAutofit fontScale="82500" lnSpcReduction="1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kern="0" dirty="0" err="1"/>
              <a:t>Bio-psycho-soziales </a:t>
            </a:r>
            <a:r>
              <a:rPr lang="en-US" kern="0" dirty="0"/>
              <a:t>Modell der Funktionsfähigkeit und Behinderung </a:t>
            </a:r>
            <a:endParaRPr lang="pl-PL" kern="0" dirty="0"/>
          </a:p>
        </p:txBody>
      </p:sp>
      <p:sp>
        <p:nvSpPr>
          <p:cNvPr id="3" name="Symbol zastępczy zawartości 2">
            <a:extLst>
              <a:ext uri="{FF2B5EF4-FFF2-40B4-BE49-F238E27FC236}">
                <a16:creationId xmlns:a16="http://schemas.microsoft.com/office/drawing/2014/main" id="{CBB0E081-66EB-4FAB-9763-3421EE97D389}"/>
              </a:ext>
            </a:extLst>
          </p:cNvPr>
          <p:cNvSpPr txBox="1">
            <a:spLocks/>
          </p:cNvSpPr>
          <p:nvPr/>
        </p:nvSpPr>
        <p:spPr>
          <a:xfrm>
            <a:off x="179388" y="1452563"/>
            <a:ext cx="8569325" cy="4703762"/>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n-GB" sz="2000" b="0" dirty="0"/>
              <a:t>Die richtige und weltweit verständliche Beschreibung der Funktionsweise von Menschen mit Behinderungen zu finden, scheint angesichts einer alternden Bevölkerung, der Globalisierung und des wachsenden Bedarfs an Gesundheits- und Sozialsystemen entscheidend zu sein. Die WHO hat auf diesen Bedarf reagiert. Die ICF wird oft als ein umfassendes bio-psycho-soziales Modell von Funktionsfähigkeit und Behinderung beschrieben. Diese Klassifikation bietet eine Standardsprache und einen gemeinsamen Rahmen für die Beschreibung der menschlichen Gesundheit und gesundheitlicher Probleme [</a:t>
            </a:r>
            <a:r>
              <a:rPr lang="pl-PL" sz="2000" b="0" dirty="0"/>
              <a:t>3]. </a:t>
            </a:r>
            <a:endParaRPr sz="2000" b="0" kern="0" dirty="0"/>
          </a:p>
          <a:p>
            <a:pPr>
              <a:defRPr/>
            </a:pPr>
            <a:endParaRPr sz="2000" b="0" kern="0" dirty="0"/>
          </a:p>
        </p:txBody>
      </p:sp>
      <p:pic>
        <p:nvPicPr>
          <p:cNvPr id="49156" name="Picture 2">
            <a:extLst>
              <a:ext uri="{FF2B5EF4-FFF2-40B4-BE49-F238E27FC236}">
                <a16:creationId xmlns:a16="http://schemas.microsoft.com/office/drawing/2014/main" id="{2A542BCA-B688-4E44-AC38-548F709D6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738" y="5262931"/>
            <a:ext cx="2466975" cy="135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522D0F-7A24-46AF-AE7F-095A97F0A2C0}"/>
              </a:ext>
            </a:extLst>
          </p:cNvPr>
          <p:cNvSpPr txBox="1">
            <a:spLocks/>
          </p:cNvSpPr>
          <p:nvPr/>
        </p:nvSpPr>
        <p:spPr>
          <a:xfrm>
            <a:off x="77788" y="1095375"/>
            <a:ext cx="9036050" cy="663575"/>
          </a:xfrm>
          <a:prstGeom prst="rect">
            <a:avLst/>
          </a:prstGeom>
        </p:spPr>
        <p:txBody>
          <a:bodyPr>
            <a:normAutofit/>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kern="0" dirty="0"/>
              <a:t>Die Strukturmerkmale der ICF-Klassifikation </a:t>
            </a:r>
            <a:endParaRPr lang="pl-PL" kern="0" dirty="0"/>
          </a:p>
        </p:txBody>
      </p:sp>
      <p:sp>
        <p:nvSpPr>
          <p:cNvPr id="3" name="Symbol zastępczy zawartości 2">
            <a:extLst>
              <a:ext uri="{FF2B5EF4-FFF2-40B4-BE49-F238E27FC236}">
                <a16:creationId xmlns:a16="http://schemas.microsoft.com/office/drawing/2014/main" id="{2F344AF5-7486-43FC-B8C1-241365663FF0}"/>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sz="2000" b="0" kern="0" dirty="0"/>
              <a:t>Die ICF bietet eine standardisierte, operationale Definition von Gesundheit und gesundheitsbezogenen Bereichen im Gegensatz zur populären Definition von Gesundheit.</a:t>
            </a:r>
          </a:p>
          <a:p>
            <a:pPr>
              <a:lnSpc>
                <a:spcPct val="150000"/>
              </a:lnSpc>
              <a:spcBef>
                <a:spcPts val="0"/>
              </a:spcBef>
              <a:defRPr/>
            </a:pPr>
            <a:r>
              <a:rPr sz="2000" b="0" kern="0" dirty="0"/>
              <a:t>Diese Definitionen beschreiben die wesentlichen Merkmale jeder Disziplin (z. B. Qualität, Eigenschaften und Beziehungen) und enthalten Informationen über den Bereich, den sie ein- und ausschließen.</a:t>
            </a:r>
          </a:p>
          <a:p>
            <a:pPr>
              <a:lnSpc>
                <a:spcPct val="150000"/>
              </a:lnSpc>
              <a:spcBef>
                <a:spcPts val="0"/>
              </a:spcBef>
              <a:defRPr/>
            </a:pPr>
            <a:r>
              <a:rPr sz="2000" b="0" kern="0" dirty="0"/>
              <a:t>Definitionen enthalten häufig verwendete Prüfpunkte, um zu beurteilen, was Sie alles kodieren können.</a:t>
            </a:r>
          </a:p>
          <a:p>
            <a:pPr>
              <a:defRPr/>
            </a:pPr>
            <a:endParaRPr sz="2000" b="0" kern="0" dirty="0"/>
          </a:p>
        </p:txBody>
      </p:sp>
    </p:spTree>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77CD0F-3EF0-4829-948A-6C84C92F9B12}"/>
              </a:ext>
            </a:extLst>
          </p:cNvPr>
          <p:cNvSpPr txBox="1">
            <a:spLocks/>
          </p:cNvSpPr>
          <p:nvPr/>
        </p:nvSpPr>
        <p:spPr>
          <a:xfrm>
            <a:off x="323850" y="908050"/>
            <a:ext cx="8640763" cy="725488"/>
          </a:xfrm>
          <a:prstGeom prst="rect">
            <a:avLst/>
          </a:prstGeom>
        </p:spPr>
        <p:txBody>
          <a:bodyPr>
            <a:normAutofit fontScale="90000" lnSpcReduction="1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Die </a:t>
            </a:r>
            <a:r>
              <a:rPr lang="pl-PL" kern="0" dirty="0" err="1"/>
              <a:t>Strukturmerkmale </a:t>
            </a:r>
            <a:r>
              <a:rPr lang="pl-PL" kern="0" dirty="0"/>
              <a:t>der </a:t>
            </a:r>
            <a:r>
              <a:rPr lang="pl-PL" kern="0" dirty="0" err="1"/>
              <a:t>ICF-Klassifikation</a:t>
            </a:r>
            <a:br>
              <a:rPr lang="pl-PL" kern="0" dirty="0"/>
            </a:br>
            <a:endParaRPr lang="pl-PL" kern="0" dirty="0"/>
          </a:p>
        </p:txBody>
      </p:sp>
      <p:sp>
        <p:nvSpPr>
          <p:cNvPr id="3" name="Symbol zastępczy zawartości 2">
            <a:extLst>
              <a:ext uri="{FF2B5EF4-FFF2-40B4-BE49-F238E27FC236}">
                <a16:creationId xmlns:a16="http://schemas.microsoft.com/office/drawing/2014/main" id="{77E79960-210C-457E-BD86-85EC42939BC6}"/>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spcBef>
                <a:spcPts val="0"/>
              </a:spcBef>
              <a:defRPr/>
            </a:pPr>
            <a:r>
              <a:rPr lang="en-GB" sz="2000" dirty="0"/>
              <a:t>Die ICF-Klassifikation ist hierarchisch aufgebaut. Sie besteht aus zwei Teilen, die wiederum aus zwei Komponenten bestehen: </a:t>
            </a:r>
            <a:endParaRPr lang="pl-PL" sz="2000" dirty="0"/>
          </a:p>
          <a:p>
            <a:pPr>
              <a:lnSpc>
                <a:spcPct val="150000"/>
              </a:lnSpc>
              <a:spcBef>
                <a:spcPts val="0"/>
              </a:spcBef>
              <a:defRPr/>
            </a:pPr>
            <a:r>
              <a:rPr sz="2000" kern="0" dirty="0"/>
              <a:t>1) Funktionsfähigkeit und Behinderung</a:t>
            </a:r>
            <a:r>
              <a:rPr sz="2000" b="0" kern="0" dirty="0"/>
              <a:t>:</a:t>
            </a:r>
          </a:p>
          <a:p>
            <a:pPr>
              <a:lnSpc>
                <a:spcPct val="150000"/>
              </a:lnSpc>
              <a:spcBef>
                <a:spcPts val="0"/>
              </a:spcBef>
              <a:defRPr/>
            </a:pPr>
            <a:r>
              <a:rPr sz="2000" b="0" kern="0" dirty="0"/>
              <a:t>a) Funktionen des menschlichen Körpers (Code b) und Strukturen des menschlichen Körpers (codiert s),</a:t>
            </a:r>
          </a:p>
          <a:p>
            <a:pPr>
              <a:lnSpc>
                <a:spcPct val="150000"/>
              </a:lnSpc>
              <a:spcBef>
                <a:spcPts val="0"/>
              </a:spcBef>
              <a:defRPr/>
            </a:pPr>
            <a:r>
              <a:rPr sz="2000" b="0" kern="0" dirty="0"/>
              <a:t>b) Aktivität und Beteiligung (codiert d).</a:t>
            </a:r>
          </a:p>
          <a:p>
            <a:pPr>
              <a:lnSpc>
                <a:spcPct val="150000"/>
              </a:lnSpc>
              <a:spcBef>
                <a:spcPts val="0"/>
              </a:spcBef>
              <a:defRPr/>
            </a:pPr>
            <a:r>
              <a:rPr sz="2000" kern="0" dirty="0"/>
              <a:t>2) Kontextuelle Faktoren:</a:t>
            </a:r>
          </a:p>
          <a:p>
            <a:pPr>
              <a:lnSpc>
                <a:spcPct val="150000"/>
              </a:lnSpc>
              <a:spcBef>
                <a:spcPts val="0"/>
              </a:spcBef>
              <a:defRPr/>
            </a:pPr>
            <a:r>
              <a:rPr sz="2000" b="0" kern="0" dirty="0"/>
              <a:t>a) Umweltfaktoren (Code e),</a:t>
            </a:r>
          </a:p>
          <a:p>
            <a:pPr>
              <a:lnSpc>
                <a:spcPct val="150000"/>
              </a:lnSpc>
              <a:spcBef>
                <a:spcPts val="0"/>
              </a:spcBef>
              <a:defRPr/>
            </a:pPr>
            <a:r>
              <a:rPr sz="2000" b="0" kern="0" dirty="0"/>
              <a:t>b) Persönliche Faktoren - noch nicht in der ICF klassifiziert [</a:t>
            </a:r>
            <a:r>
              <a:rPr lang="pl-PL" sz="2000" b="0" kern="0" dirty="0"/>
              <a:t>4</a:t>
            </a:r>
            <a:r>
              <a:rPr sz="2000" b="0" kern="0" dirty="0"/>
              <a:t>,</a:t>
            </a:r>
            <a:r>
              <a:rPr lang="pl-PL" sz="2000" b="0" kern="0" dirty="0"/>
              <a:t>2</a:t>
            </a:r>
            <a:r>
              <a:rPr sz="2000" b="0" kern="0" dirty="0"/>
              <a:t>,</a:t>
            </a:r>
            <a:r>
              <a:rPr lang="pl-PL" sz="2000" b="0" kern="0" dirty="0"/>
              <a:t>3</a:t>
            </a:r>
            <a:r>
              <a:rPr sz="2000" b="0" kern="0" dirty="0"/>
              <a:t>].</a:t>
            </a:r>
          </a:p>
          <a:p>
            <a:pPr>
              <a:lnSpc>
                <a:spcPct val="150000"/>
              </a:lnSpc>
              <a:spcBef>
                <a:spcPts val="0"/>
              </a:spcBef>
              <a:defRPr/>
            </a:pPr>
            <a:endParaRPr sz="2000" b="0" kern="0" dirty="0"/>
          </a:p>
        </p:txBody>
      </p:sp>
    </p:spTree>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EC4DC6-D9CD-43DA-A892-9CD0E033B3A0}"/>
              </a:ext>
            </a:extLst>
          </p:cNvPr>
          <p:cNvSpPr txBox="1">
            <a:spLocks/>
          </p:cNvSpPr>
          <p:nvPr/>
        </p:nvSpPr>
        <p:spPr>
          <a:xfrm>
            <a:off x="323850" y="908050"/>
            <a:ext cx="8640763" cy="57626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a:t>Allgemeiner Aufbau der ICF</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4D8E2204-981A-4C65-84FF-DFC21A0DDD21}"/>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spcBef>
                <a:spcPts val="0"/>
              </a:spcBef>
              <a:defRPr/>
            </a:pPr>
            <a:r>
              <a:rPr lang="en-GB" sz="2000" b="0" dirty="0"/>
              <a:t>. </a:t>
            </a:r>
            <a:endParaRPr lang="pl-PL" sz="2000" b="0" dirty="0"/>
          </a:p>
          <a:p>
            <a:pPr>
              <a:spcBef>
                <a:spcPts val="0"/>
              </a:spcBef>
              <a:defRPr/>
            </a:pPr>
            <a:endParaRPr sz="2000" b="0" kern="0" dirty="0"/>
          </a:p>
        </p:txBody>
      </p:sp>
      <p:pic>
        <p:nvPicPr>
          <p:cNvPr id="55300" name="Obraz 4">
            <a:extLst>
              <a:ext uri="{FF2B5EF4-FFF2-40B4-BE49-F238E27FC236}">
                <a16:creationId xmlns:a16="http://schemas.microsoft.com/office/drawing/2014/main" id="{EC9BD9C1-C132-42D0-B6C6-2F379ACC5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84313"/>
            <a:ext cx="7777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092F95-4468-451E-8967-8E7946398D17}"/>
              </a:ext>
            </a:extLst>
          </p:cNvPr>
          <p:cNvSpPr txBox="1">
            <a:spLocks/>
          </p:cNvSpPr>
          <p:nvPr/>
        </p:nvSpPr>
        <p:spPr>
          <a:xfrm>
            <a:off x="323850" y="908050"/>
            <a:ext cx="8640763" cy="57626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a:t>Körperfunktionen</a:t>
            </a:r>
            <a:br>
              <a:rPr lang="pl-PL" sz="2000" kern="0" dirty="0"/>
            </a:br>
            <a:endParaRPr lang="pl-PL" sz="2000" kern="0" dirty="0"/>
          </a:p>
        </p:txBody>
      </p:sp>
      <p:pic>
        <p:nvPicPr>
          <p:cNvPr id="57347" name="Obraz 2">
            <a:extLst>
              <a:ext uri="{FF2B5EF4-FFF2-40B4-BE49-F238E27FC236}">
                <a16:creationId xmlns:a16="http://schemas.microsoft.com/office/drawing/2014/main" id="{E0F1D2A5-BD7B-43F2-8D8E-5270FD460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401763"/>
            <a:ext cx="727392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DA621E-0EB7-42EF-8642-BC248EEB04D9}"/>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err="1"/>
              <a:t>Aufbau der </a:t>
            </a:r>
            <a:r>
              <a:rPr lang="pl-PL" sz="2000" dirty="0"/>
              <a:t>Karosserie </a:t>
            </a:r>
            <a:br>
              <a:rPr lang="pl-PL" sz="2000" kern="0" dirty="0"/>
            </a:br>
            <a:endParaRPr lang="pl-PL" sz="2000" kern="0" dirty="0"/>
          </a:p>
        </p:txBody>
      </p:sp>
      <p:pic>
        <p:nvPicPr>
          <p:cNvPr id="59395" name="Obraz 2">
            <a:extLst>
              <a:ext uri="{FF2B5EF4-FFF2-40B4-BE49-F238E27FC236}">
                <a16:creationId xmlns:a16="http://schemas.microsoft.com/office/drawing/2014/main" id="{437C0190-B38A-4A0B-A251-B5692A200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79200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BD246D-489C-4158-99CC-9A3E2CE2EFFC}"/>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a:t>Aktivität und Beteiligung an der Struktur der ICF </a:t>
            </a:r>
            <a:endParaRPr lang="pl-PL" sz="2000" dirty="0"/>
          </a:p>
          <a:p>
            <a:pPr>
              <a:defRPr/>
            </a:pPr>
            <a:endParaRPr lang="pl-PL" sz="2000" dirty="0"/>
          </a:p>
          <a:p>
            <a:pPr>
              <a:defRPr/>
            </a:pPr>
            <a:r>
              <a:rPr lang="pl-PL" sz="2000" dirty="0"/>
              <a:t> </a:t>
            </a:r>
            <a:br>
              <a:rPr lang="pl-PL" sz="2000" kern="0" dirty="0"/>
            </a:br>
            <a:endParaRPr lang="pl-PL" sz="2000" kern="0" dirty="0"/>
          </a:p>
        </p:txBody>
      </p:sp>
      <p:pic>
        <p:nvPicPr>
          <p:cNvPr id="61443" name="Obraz 9">
            <a:extLst>
              <a:ext uri="{FF2B5EF4-FFF2-40B4-BE49-F238E27FC236}">
                <a16:creationId xmlns:a16="http://schemas.microsoft.com/office/drawing/2014/main" id="{B467C863-BA70-43BB-9C94-CA5E644D6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31913"/>
            <a:ext cx="66262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484329-6029-44F0-9AD7-EF6F29B16568}"/>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a:t>Kontextuelle Faktoren nach ICF-Klassifikation </a:t>
            </a:r>
            <a:endParaRPr lang="pl-PL" sz="2000" dirty="0"/>
          </a:p>
          <a:p>
            <a:pPr>
              <a:defRPr/>
            </a:pPr>
            <a:endParaRPr lang="pl-PL" sz="2000" dirty="0"/>
          </a:p>
          <a:p>
            <a:pPr>
              <a:defRPr/>
            </a:pPr>
            <a:r>
              <a:rPr lang="pl-PL" sz="2000" dirty="0"/>
              <a:t> </a:t>
            </a:r>
            <a:br>
              <a:rPr lang="pl-PL" sz="2000" kern="0" dirty="0"/>
            </a:br>
            <a:endParaRPr lang="pl-PL" sz="2000" kern="0" dirty="0"/>
          </a:p>
        </p:txBody>
      </p:sp>
      <p:pic>
        <p:nvPicPr>
          <p:cNvPr id="63491" name="Obraz 2">
            <a:extLst>
              <a:ext uri="{FF2B5EF4-FFF2-40B4-BE49-F238E27FC236}">
                <a16:creationId xmlns:a16="http://schemas.microsoft.com/office/drawing/2014/main" id="{0FAE3533-21ED-4617-84EB-30F1AAA66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58900"/>
            <a:ext cx="74168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AD72A46-2FA5-4BF7-A502-C5710E49805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67" name="Rectangle 2">
            <a:extLst>
              <a:ext uri="{FF2B5EF4-FFF2-40B4-BE49-F238E27FC236}">
                <a16:creationId xmlns:a16="http://schemas.microsoft.com/office/drawing/2014/main" id="{754895F4-E7FF-454A-B3C2-7DB0FEC03D7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68" name="Rectangle 2">
            <a:extLst>
              <a:ext uri="{FF2B5EF4-FFF2-40B4-BE49-F238E27FC236}">
                <a16:creationId xmlns:a16="http://schemas.microsoft.com/office/drawing/2014/main" id="{EBA17B46-DEBD-46F6-999E-72859C9E97D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69" name="Rectangle 2">
            <a:extLst>
              <a:ext uri="{FF2B5EF4-FFF2-40B4-BE49-F238E27FC236}">
                <a16:creationId xmlns:a16="http://schemas.microsoft.com/office/drawing/2014/main" id="{0F729376-BFE2-43FD-B67F-6E45CBF745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70" name="Rectangle 4">
            <a:extLst>
              <a:ext uri="{FF2B5EF4-FFF2-40B4-BE49-F238E27FC236}">
                <a16:creationId xmlns:a16="http://schemas.microsoft.com/office/drawing/2014/main" id="{272374BB-47C7-46C1-89D3-116CEB5668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238249-2099-43FD-B1D6-3D7CCA9B1937}"/>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Grundlegende Terminologie ICF</a:t>
            </a:r>
            <a:endParaRPr lang="en-US" sz="2800" b="0" dirty="0">
              <a:solidFill>
                <a:schemeClr val="accent2">
                  <a:lumMod val="75000"/>
                </a:schemeClr>
              </a:solidFill>
            </a:endParaRPr>
          </a:p>
        </p:txBody>
      </p:sp>
      <p:sp>
        <p:nvSpPr>
          <p:cNvPr id="4" name="Prostokąt 3">
            <a:extLst>
              <a:ext uri="{FF2B5EF4-FFF2-40B4-BE49-F238E27FC236}">
                <a16:creationId xmlns:a16="http://schemas.microsoft.com/office/drawing/2014/main" id="{995A74FD-78B7-400C-B96D-2D18B3DDC216}"/>
              </a:ext>
            </a:extLst>
          </p:cNvPr>
          <p:cNvSpPr/>
          <p:nvPr/>
        </p:nvSpPr>
        <p:spPr>
          <a:xfrm>
            <a:off x="323850" y="1517650"/>
            <a:ext cx="8640763" cy="4247317"/>
          </a:xfrm>
          <a:prstGeom prst="rect">
            <a:avLst/>
          </a:prstGeom>
        </p:spPr>
        <p:txBody>
          <a:bodyPr>
            <a:spAutoFit/>
          </a:bodyPr>
          <a:lstStyle/>
          <a:p>
            <a:pPr>
              <a:defRPr/>
            </a:pPr>
            <a:r>
              <a:rPr lang="en-US" sz="1800" b="0" dirty="0">
                <a:solidFill>
                  <a:schemeClr val="accent2">
                    <a:lumMod val="75000"/>
                  </a:schemeClr>
                </a:solidFill>
              </a:rPr>
              <a:t>Aus der ICF-Perspektive lassen sich grundlegende Terminologie- / Definitionsansätze unterscheiden:</a:t>
            </a:r>
          </a:p>
          <a:p>
            <a:pPr>
              <a:defRPr/>
            </a:pPr>
            <a:r>
              <a:rPr lang="en-US" sz="1800" b="0" dirty="0">
                <a:solidFill>
                  <a:schemeClr val="accent2">
                    <a:lumMod val="75000"/>
                  </a:schemeClr>
                </a:solidFill>
              </a:rPr>
              <a:t>- </a:t>
            </a:r>
            <a:r>
              <a:rPr lang="en-US" sz="1800" dirty="0">
                <a:solidFill>
                  <a:schemeClr val="accent2">
                    <a:lumMod val="75000"/>
                  </a:schemeClr>
                </a:solidFill>
              </a:rPr>
              <a:t>Funktionen des menschlichen Körpers </a:t>
            </a:r>
            <a:r>
              <a:rPr lang="en-US" sz="1800" b="0" dirty="0">
                <a:solidFill>
                  <a:schemeClr val="accent2">
                    <a:lumMod val="75000"/>
                  </a:schemeClr>
                </a:solidFill>
              </a:rPr>
              <a:t>(einschließlich psychischer Funktionen) sind physiologische Prozesse einzelner Körpersysteme.</a:t>
            </a:r>
          </a:p>
          <a:p>
            <a:pPr>
              <a:defRPr/>
            </a:pPr>
            <a:r>
              <a:rPr lang="en-US" sz="1800" b="0" dirty="0">
                <a:solidFill>
                  <a:schemeClr val="accent2">
                    <a:lumMod val="75000"/>
                  </a:schemeClr>
                </a:solidFill>
              </a:rPr>
              <a:t>- </a:t>
            </a:r>
            <a:r>
              <a:rPr lang="en-US" sz="1800" dirty="0">
                <a:solidFill>
                  <a:schemeClr val="accent2">
                    <a:lumMod val="75000"/>
                  </a:schemeClr>
                </a:solidFill>
              </a:rPr>
              <a:t>Die Strukturen des menschlichen Körpers </a:t>
            </a:r>
            <a:r>
              <a:rPr lang="en-US" sz="1800" b="0" dirty="0">
                <a:solidFill>
                  <a:schemeClr val="accent2">
                    <a:lumMod val="75000"/>
                  </a:schemeClr>
                </a:solidFill>
              </a:rPr>
              <a:t>sind seine anatomischen Teile wie Organe, Gliedmaßen und deren Komponenten.</a:t>
            </a:r>
          </a:p>
          <a:p>
            <a:pPr>
              <a:defRPr/>
            </a:pPr>
            <a:r>
              <a:rPr lang="en-US" sz="1800" b="0" dirty="0">
                <a:solidFill>
                  <a:schemeClr val="accent2">
                    <a:lumMod val="75000"/>
                  </a:schemeClr>
                </a:solidFill>
              </a:rPr>
              <a:t>- </a:t>
            </a:r>
            <a:r>
              <a:rPr lang="en-US" sz="1800" dirty="0">
                <a:solidFill>
                  <a:schemeClr val="accent2">
                    <a:lumMod val="75000"/>
                  </a:schemeClr>
                </a:solidFill>
              </a:rPr>
              <a:t>Beeinträchtigungen </a:t>
            </a:r>
            <a:r>
              <a:rPr lang="en-US" sz="1800" b="0" dirty="0">
                <a:solidFill>
                  <a:schemeClr val="accent2">
                    <a:lumMod val="75000"/>
                  </a:schemeClr>
                </a:solidFill>
              </a:rPr>
              <a:t>sind Veränderungen in der Funktion oder Struktur des Körpers, wie Verlust oder erhebliche Abweichung vom Normalzustand.</a:t>
            </a:r>
          </a:p>
          <a:p>
            <a:pPr>
              <a:defRPr/>
            </a:pPr>
            <a:r>
              <a:rPr lang="en-US" sz="1800" b="0" dirty="0">
                <a:solidFill>
                  <a:schemeClr val="accent2">
                    <a:lumMod val="75000"/>
                  </a:schemeClr>
                </a:solidFill>
              </a:rPr>
              <a:t>- </a:t>
            </a:r>
            <a:r>
              <a:rPr lang="en-US" sz="1800" dirty="0">
                <a:solidFill>
                  <a:schemeClr val="accent2">
                    <a:lumMod val="75000"/>
                  </a:schemeClr>
                </a:solidFill>
              </a:rPr>
              <a:t>Aktivität ist die </a:t>
            </a:r>
            <a:r>
              <a:rPr lang="en-US" sz="1800" b="0" dirty="0">
                <a:solidFill>
                  <a:schemeClr val="accent2">
                    <a:lumMod val="75000"/>
                  </a:schemeClr>
                </a:solidFill>
              </a:rPr>
              <a:t>Ausführung einer Aufgabe oder Handlung </a:t>
            </a:r>
            <a:r>
              <a:rPr lang="en-US" sz="1800" dirty="0">
                <a:solidFill>
                  <a:schemeClr val="accent2">
                    <a:lumMod val="75000"/>
                  </a:schemeClr>
                </a:solidFill>
              </a:rPr>
              <a:t>durch eine Person</a:t>
            </a:r>
            <a:r>
              <a:rPr lang="en-US" sz="1800" b="0" dirty="0">
                <a:solidFill>
                  <a:schemeClr val="accent2">
                    <a:lumMod val="75000"/>
                  </a:schemeClr>
                </a:solidFill>
              </a:rPr>
              <a:t>.</a:t>
            </a:r>
          </a:p>
          <a:p>
            <a:pPr>
              <a:defRPr/>
            </a:pPr>
            <a:r>
              <a:rPr lang="en-US" sz="1800" b="0" dirty="0">
                <a:solidFill>
                  <a:schemeClr val="accent2">
                    <a:lumMod val="75000"/>
                  </a:schemeClr>
                </a:solidFill>
              </a:rPr>
              <a:t>- </a:t>
            </a:r>
            <a:r>
              <a:rPr lang="en-US" sz="1800" dirty="0">
                <a:solidFill>
                  <a:schemeClr val="accent2">
                    <a:lumMod val="75000"/>
                  </a:schemeClr>
                </a:solidFill>
              </a:rPr>
              <a:t>Partizipation </a:t>
            </a:r>
            <a:r>
              <a:rPr lang="en-US" sz="1800" b="0" dirty="0">
                <a:solidFill>
                  <a:schemeClr val="accent2">
                    <a:lumMod val="75000"/>
                  </a:schemeClr>
                </a:solidFill>
              </a:rPr>
              <a:t>ist die Beteiligung einer Person an bestimmten Lebenssituationen.</a:t>
            </a:r>
          </a:p>
          <a:p>
            <a:pPr>
              <a:defRPr/>
            </a:pPr>
            <a:r>
              <a:rPr lang="en-US" sz="1800" b="0" dirty="0">
                <a:solidFill>
                  <a:schemeClr val="accent2">
                    <a:lumMod val="75000"/>
                  </a:schemeClr>
                </a:solidFill>
              </a:rPr>
              <a:t>- </a:t>
            </a:r>
            <a:r>
              <a:rPr lang="en-US" sz="1800" dirty="0">
                <a:solidFill>
                  <a:schemeClr val="accent2">
                    <a:lumMod val="75000"/>
                  </a:schemeClr>
                </a:solidFill>
              </a:rPr>
              <a:t>Aktivitätseinschränkungen </a:t>
            </a:r>
            <a:r>
              <a:rPr lang="en-US" sz="1800" b="0" dirty="0">
                <a:solidFill>
                  <a:schemeClr val="accent2">
                    <a:lumMod val="75000"/>
                  </a:schemeClr>
                </a:solidFill>
              </a:rPr>
              <a:t>sind die Schwierigkeiten, die eine Person bei der Ausführung von Handlungen haben kann.</a:t>
            </a:r>
          </a:p>
          <a:p>
            <a:pPr>
              <a:defRPr/>
            </a:pPr>
            <a:r>
              <a:rPr lang="en-US" sz="1800" b="0" dirty="0">
                <a:solidFill>
                  <a:schemeClr val="accent2">
                    <a:lumMod val="75000"/>
                  </a:schemeClr>
                </a:solidFill>
              </a:rPr>
              <a:t>- </a:t>
            </a:r>
            <a:r>
              <a:rPr lang="en-US" sz="1800" dirty="0">
                <a:solidFill>
                  <a:schemeClr val="accent2">
                    <a:lumMod val="75000"/>
                  </a:schemeClr>
                </a:solidFill>
              </a:rPr>
              <a:t>Teilhabeeinschränkungen </a:t>
            </a:r>
            <a:r>
              <a:rPr lang="en-US" sz="1800" b="0" dirty="0">
                <a:solidFill>
                  <a:schemeClr val="accent2">
                    <a:lumMod val="75000"/>
                  </a:schemeClr>
                </a:solidFill>
              </a:rPr>
              <a:t>sind Probleme, die es einer Person erschweren, sich an Lebenssituationen zu beteiligen [</a:t>
            </a:r>
            <a:r>
              <a:rPr lang="pl-PL" sz="1800" b="0" dirty="0">
                <a:solidFill>
                  <a:schemeClr val="accent2">
                    <a:lumMod val="75000"/>
                  </a:schemeClr>
                </a:solidFill>
              </a:rPr>
              <a:t>2</a:t>
            </a:r>
            <a:r>
              <a:rPr lang="en-US" sz="1800" b="0" dirty="0">
                <a:solidFill>
                  <a:schemeClr val="accent2">
                    <a:lumMod val="75000"/>
                  </a:schemeClr>
                </a:solidFill>
              </a:rPr>
              <a:t>].</a:t>
            </a:r>
          </a:p>
          <a:p>
            <a:pPr>
              <a:defRPr/>
            </a:pPr>
            <a:endParaRPr lang="pl-PL" sz="1800" b="0" dirty="0">
              <a:solidFill>
                <a:schemeClr val="accent2">
                  <a:lumMod val="75000"/>
                </a:schemeClr>
              </a:solidFill>
            </a:endParaRPr>
          </a:p>
        </p:txBody>
      </p:sp>
    </p:spTree>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DA000B-F5AA-4C49-A302-C445BBF1DA1B}"/>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Die </a:t>
            </a:r>
            <a:r>
              <a:rPr lang="pl-PL" sz="2000" dirty="0" err="1"/>
              <a:t>Strukturmerkmale </a:t>
            </a:r>
            <a:r>
              <a:rPr lang="pl-PL" sz="2000" dirty="0"/>
              <a:t>der </a:t>
            </a:r>
            <a:r>
              <a:rPr lang="pl-PL" sz="2000" dirty="0" err="1"/>
              <a:t>ICF-Klassifikation </a:t>
            </a:r>
            <a:endParaRPr lang="pl-PL" sz="2000" dirty="0"/>
          </a:p>
          <a:p>
            <a:pPr>
              <a:defRPr/>
            </a:pPr>
            <a:endParaRPr lang="pl-PL" sz="2000" dirty="0"/>
          </a:p>
          <a:p>
            <a:pPr>
              <a:defRPr/>
            </a:pPr>
            <a:r>
              <a:rPr lang="pl-PL" sz="2000" dirty="0"/>
              <a:t> </a:t>
            </a:r>
            <a:br>
              <a:rPr lang="pl-PL" sz="2000" kern="0" dirty="0"/>
            </a:br>
            <a:endParaRPr lang="pl-PL" sz="2000" kern="0" dirty="0"/>
          </a:p>
        </p:txBody>
      </p:sp>
      <p:sp>
        <p:nvSpPr>
          <p:cNvPr id="4" name="Symbol zastępczy zawartości 2">
            <a:extLst>
              <a:ext uri="{FF2B5EF4-FFF2-40B4-BE49-F238E27FC236}">
                <a16:creationId xmlns:a16="http://schemas.microsoft.com/office/drawing/2014/main" id="{24CF80DC-5739-4F45-BDE3-1F68063BF14E}"/>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dirty="0" err="1"/>
              <a:t>Die ICF-Kategorien sind </a:t>
            </a:r>
            <a:r>
              <a:rPr lang="pl-PL" sz="2000" b="0" dirty="0"/>
              <a:t>"</a:t>
            </a:r>
            <a:r>
              <a:rPr lang="pl-PL" sz="2000" b="0" dirty="0" err="1"/>
              <a:t>verschachtelt</a:t>
            </a:r>
            <a:r>
              <a:rPr lang="pl-PL" sz="2000" b="0" dirty="0"/>
              <a:t>"</a:t>
            </a:r>
            <a:r>
              <a:rPr lang="pl-PL" sz="2000" b="0" dirty="0" err="1"/>
              <a:t>, so dass umfassendere Kategorien spezifischere Unterkategorien enthalten </a:t>
            </a:r>
            <a:r>
              <a:rPr lang="pl-PL" sz="2000" b="0" dirty="0"/>
              <a:t>(z. </a:t>
            </a:r>
            <a:r>
              <a:rPr lang="pl-PL" sz="2000" b="0" dirty="0" err="1"/>
              <a:t>B. enthält Kapitel </a:t>
            </a:r>
            <a:r>
              <a:rPr lang="pl-PL" sz="2000" b="0" dirty="0"/>
              <a:t>4 im Teil </a:t>
            </a:r>
            <a:r>
              <a:rPr lang="pl-PL" sz="2000" b="0" dirty="0" err="1"/>
              <a:t>Aktivität </a:t>
            </a:r>
            <a:r>
              <a:rPr lang="pl-PL" sz="2000" b="0" dirty="0"/>
              <a:t>und </a:t>
            </a:r>
            <a:r>
              <a:rPr lang="pl-PL" sz="2000" b="0" dirty="0" err="1"/>
              <a:t>Partizipation </a:t>
            </a:r>
            <a:r>
              <a:rPr lang="pl-PL" sz="2000" b="0" dirty="0"/>
              <a:t>zum </a:t>
            </a:r>
            <a:r>
              <a:rPr lang="pl-PL" sz="2000" b="0" dirty="0" err="1"/>
              <a:t>Thema sich bewegen separate Kategorien </a:t>
            </a:r>
            <a:r>
              <a:rPr lang="pl-PL" sz="2000" b="0" dirty="0"/>
              <a:t>wie </a:t>
            </a:r>
            <a:r>
              <a:rPr lang="pl-PL" sz="2000" b="0" dirty="0" err="1"/>
              <a:t>Stehen</a:t>
            </a:r>
            <a:r>
              <a:rPr lang="pl-PL" sz="2000" b="0" dirty="0"/>
              <a:t>, </a:t>
            </a:r>
            <a:r>
              <a:rPr lang="pl-PL" sz="2000" b="0" dirty="0" err="1"/>
              <a:t>Sitzen</a:t>
            </a:r>
            <a:r>
              <a:rPr lang="pl-PL" sz="2000" b="0" dirty="0"/>
              <a:t>, </a:t>
            </a:r>
            <a:r>
              <a:rPr lang="pl-PL" sz="2000" b="0" dirty="0" err="1"/>
              <a:t>Gehen</a:t>
            </a:r>
            <a:r>
              <a:rPr lang="pl-PL" sz="2000" b="0" dirty="0"/>
              <a:t>, </a:t>
            </a:r>
            <a:r>
              <a:rPr lang="pl-PL" sz="2000" b="0" dirty="0" err="1"/>
              <a:t>Gegenstände bewegen </a:t>
            </a:r>
            <a:r>
              <a:rPr lang="pl-PL" sz="2000" b="0" dirty="0"/>
              <a:t>usw.).</a:t>
            </a:r>
          </a:p>
          <a:p>
            <a:pPr>
              <a:lnSpc>
                <a:spcPct val="150000"/>
              </a:lnSpc>
              <a:spcBef>
                <a:spcPts val="0"/>
              </a:spcBef>
              <a:defRPr/>
            </a:pPr>
            <a:r>
              <a:rPr lang="pl-PL" sz="2000" b="0" dirty="0"/>
              <a:t>Eine </a:t>
            </a:r>
            <a:r>
              <a:rPr sz="2000" b="0" dirty="0"/>
              <a:t>Kurzversion (vereinfachte) Klassifizierung hat zwei Stufen, während die Vollversion (detailliert) vier Stufen umfasst </a:t>
            </a:r>
            <a:endParaRPr sz="2000" b="0" kern="0" dirty="0"/>
          </a:p>
        </p:txBody>
      </p:sp>
      <p:pic>
        <p:nvPicPr>
          <p:cNvPr id="65540" name="Picture 2">
            <a:extLst>
              <a:ext uri="{FF2B5EF4-FFF2-40B4-BE49-F238E27FC236}">
                <a16:creationId xmlns:a16="http://schemas.microsoft.com/office/drawing/2014/main" id="{184EDA9B-4F30-4FDD-912C-04A105228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149725"/>
            <a:ext cx="1800225" cy="158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D8600FA0-38BE-49E5-8DEB-D0037E483BA6}"/>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4000" b="0" dirty="0"/>
              <a:t>               ICF - </a:t>
            </a:r>
            <a:r>
              <a:rPr lang="pl-PL" sz="4000" b="0" dirty="0" err="1"/>
              <a:t>Kodierung</a:t>
            </a:r>
            <a:r>
              <a:rPr lang="pl-PL" sz="4000" b="0" dirty="0"/>
              <a:t> </a:t>
            </a:r>
            <a:endParaRPr sz="4000" b="0" kern="0" dirty="0"/>
          </a:p>
        </p:txBody>
      </p:sp>
      <p:pic>
        <p:nvPicPr>
          <p:cNvPr id="67587" name="Picture 3">
            <a:extLst>
              <a:ext uri="{FF2B5EF4-FFF2-40B4-BE49-F238E27FC236}">
                <a16:creationId xmlns:a16="http://schemas.microsoft.com/office/drawing/2014/main" id="{BFFA67BC-1A2E-426B-B3A7-98246B9C4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84538"/>
            <a:ext cx="22955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133FD3-4671-4D1C-A2B5-6E8C468D6C38}"/>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a:t>ICF-</a:t>
            </a:r>
            <a:r>
              <a:rPr lang="en-GB" sz="2000" dirty="0" err="1"/>
              <a:t>Qualifizierer</a:t>
            </a:r>
            <a:r>
              <a:rPr lang="en-GB" sz="2000" dirty="0"/>
              <a:t> </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9AC41A98-BB16-43CB-B89D-DD983BA3F483}"/>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n-GB" sz="2000" b="0" dirty="0"/>
              <a:t>ICF-Codes sind nur dann vollständig, wenn sie zusammen mit einem Qualifier erscheinen, der den Gesundheitszustand angibt (z. B. Schweregrad des Gesundheitsproblems). Qualifier werden in Form von einer, zwei oder mehreren Ziffern nach dem Dezimalpunkt (oder Trennzeichen) angegeben. Die Verwendung jedes Codes sollte von mindestens einem Qualifier begleitet werden. Ohne Qualifier sind die Codes nicht aussagekräftig. </a:t>
            </a:r>
            <a:endParaRPr lang="pl-PL" sz="2000" b="0" dirty="0"/>
          </a:p>
          <a:p>
            <a:pPr>
              <a:lnSpc>
                <a:spcPct val="150000"/>
              </a:lnSpc>
              <a:spcBef>
                <a:spcPts val="0"/>
              </a:spcBef>
              <a:defRPr/>
            </a:pPr>
            <a:r>
              <a:rPr lang="en-GB" sz="2000" b="0" dirty="0"/>
              <a:t> </a:t>
            </a:r>
            <a:endParaRPr lang="pl-PL" sz="2000" b="0" dirty="0"/>
          </a:p>
          <a:p>
            <a:pPr>
              <a:lnSpc>
                <a:spcPct val="150000"/>
              </a:lnSpc>
              <a:spcBef>
                <a:spcPts val="0"/>
              </a:spcBef>
              <a:defRPr/>
            </a:pPr>
            <a:endParaRPr sz="2000" b="0" kern="0" dirty="0"/>
          </a:p>
        </p:txBody>
      </p:sp>
      <p:pic>
        <p:nvPicPr>
          <p:cNvPr id="68612" name="Picture 2">
            <a:extLst>
              <a:ext uri="{FF2B5EF4-FFF2-40B4-BE49-F238E27FC236}">
                <a16:creationId xmlns:a16="http://schemas.microsoft.com/office/drawing/2014/main" id="{06EA2F12-C800-4499-853F-1DB7AE53F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941168"/>
            <a:ext cx="4968875" cy="179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38488D-7ACC-4ED6-A1BB-A5121EEA4C5B}"/>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sz="2000" dirty="0"/>
              <a:t>Die Strukturmerkmale der ICF-</a:t>
            </a:r>
            <a:r>
              <a:rPr lang="en-US" sz="2000" dirty="0" err="1"/>
              <a:t>Klassifikation</a:t>
            </a:r>
            <a:r>
              <a:rPr lang="en-GB" sz="2000" dirty="0"/>
              <a:t> </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BD7D5FD6-6F14-4896-8ADF-16CC4AD1E521}"/>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sz="2000" b="0" dirty="0"/>
              <a:t>Bei der Codierung "kein Problem" oder "Gesamtproblem" hat die Messung </a:t>
            </a:r>
            <a:br>
              <a:rPr lang="pl-PL" sz="2000" b="0" dirty="0"/>
            </a:br>
            <a:r>
              <a:rPr sz="2000" b="0" dirty="0"/>
              <a:t>eine Fehlerspanne von bis zu 5 %</a:t>
            </a:r>
            <a:r>
              <a:rPr lang="pl-PL" sz="2000" b="0" dirty="0"/>
              <a:t>.</a:t>
            </a:r>
          </a:p>
          <a:p>
            <a:pPr>
              <a:lnSpc>
                <a:spcPct val="150000"/>
              </a:lnSpc>
              <a:spcBef>
                <a:spcPts val="0"/>
              </a:spcBef>
              <a:defRPr/>
            </a:pPr>
            <a:r>
              <a:rPr lang="pl-PL" sz="2000" b="0" dirty="0" err="1"/>
              <a:t>Während </a:t>
            </a:r>
            <a:r>
              <a:rPr lang="pl-PL" sz="2000" b="0" dirty="0"/>
              <a:t>die </a:t>
            </a:r>
            <a:r>
              <a:rPr lang="pl-PL" sz="2000" b="0" dirty="0" err="1"/>
              <a:t>Bewertung </a:t>
            </a:r>
            <a:r>
              <a:rPr lang="pl-PL" sz="2000" b="0" dirty="0"/>
              <a:t>"mittelschweres Problem" auf die </a:t>
            </a:r>
            <a:r>
              <a:rPr lang="pl-PL" sz="2000" b="0" dirty="0" err="1"/>
              <a:t>Mitte </a:t>
            </a:r>
            <a:r>
              <a:rPr lang="pl-PL" sz="2000" b="0" dirty="0"/>
              <a:t>der </a:t>
            </a:r>
            <a:r>
              <a:rPr lang="pl-PL" sz="2000" b="0" dirty="0" err="1"/>
              <a:t>Skala zurückgeht</a:t>
            </a:r>
            <a:r>
              <a:rPr lang="pl-PL" sz="2000" b="0" dirty="0"/>
              <a:t>, </a:t>
            </a:r>
            <a:r>
              <a:rPr lang="pl-PL" sz="2000" b="0" dirty="0" err="1"/>
              <a:t>wird </a:t>
            </a:r>
            <a:r>
              <a:rPr lang="pl-PL" sz="2000" b="0" dirty="0"/>
              <a:t>die </a:t>
            </a:r>
            <a:r>
              <a:rPr lang="pl-PL" sz="2000" b="0" dirty="0" err="1"/>
              <a:t>volle Schwierigkeit bestimmt</a:t>
            </a:r>
            <a:r>
              <a:rPr lang="pl-PL" sz="2000" b="0" dirty="0"/>
              <a:t>. </a:t>
            </a:r>
            <a:r>
              <a:rPr sz="2000" b="0" dirty="0"/>
              <a:t>Zinsperioden müssen in einzelnen Domänen (Bereichen) in Relation zu den Standards der Grundgesamtheit wie Perzentilen skaliert </a:t>
            </a:r>
            <a:r>
              <a:rPr lang="pl-PL" sz="2000" b="0" dirty="0"/>
              <a:t>werden.</a:t>
            </a:r>
          </a:p>
          <a:p>
            <a:pPr>
              <a:lnSpc>
                <a:spcPct val="150000"/>
              </a:lnSpc>
              <a:spcBef>
                <a:spcPts val="0"/>
              </a:spcBef>
              <a:defRPr/>
            </a:pPr>
            <a:r>
              <a:rPr lang="pl-PL" sz="2000" b="0" dirty="0"/>
              <a:t> </a:t>
            </a:r>
            <a:endParaRPr sz="2000" b="0" kern="0" dirty="0"/>
          </a:p>
        </p:txBody>
      </p:sp>
      <p:pic>
        <p:nvPicPr>
          <p:cNvPr id="70660" name="Picture 2">
            <a:extLst>
              <a:ext uri="{FF2B5EF4-FFF2-40B4-BE49-F238E27FC236}">
                <a16:creationId xmlns:a16="http://schemas.microsoft.com/office/drawing/2014/main" id="{35A62FB4-0C84-435F-A113-ADEDA4350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718050"/>
            <a:ext cx="1360488" cy="121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4675E-21E3-432F-8B3C-A982899C47AD}"/>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sz="2000" dirty="0"/>
              <a:t>Die Strukturmerkmale der ICF-</a:t>
            </a:r>
            <a:r>
              <a:rPr lang="en-US" sz="2000" dirty="0" err="1"/>
              <a:t>Klassifikation</a:t>
            </a:r>
            <a:r>
              <a:rPr lang="en-GB" sz="2000" dirty="0"/>
              <a:t> </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E114F364-719D-4346-A15C-B8B016FB789D}"/>
              </a:ext>
            </a:extLst>
          </p:cNvPr>
          <p:cNvSpPr txBox="1">
            <a:spLocks/>
          </p:cNvSpPr>
          <p:nvPr/>
        </p:nvSpPr>
        <p:spPr>
          <a:xfrm>
            <a:off x="323850" y="1628775"/>
            <a:ext cx="8640763" cy="3816350"/>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pl-PL" sz="2000" b="0" kern="0" dirty="0"/>
              <a:t>xxx.0 Kein Problem (nein, </a:t>
            </a:r>
            <a:r>
              <a:rPr lang="pl-PL" sz="2000" b="0" kern="0" dirty="0" err="1"/>
              <a:t>abwesend</a:t>
            </a:r>
            <a:r>
              <a:rPr lang="pl-PL" sz="2000" b="0" kern="0" dirty="0"/>
              <a:t>, </a:t>
            </a:r>
            <a:r>
              <a:rPr lang="pl-PL" sz="2000" b="0" kern="0" dirty="0" err="1"/>
              <a:t>irrelevant</a:t>
            </a:r>
            <a:r>
              <a:rPr lang="pl-PL" sz="2000" b="0" kern="0" dirty="0"/>
              <a:t>,...) 0-4 %</a:t>
            </a:r>
          </a:p>
          <a:p>
            <a:pPr>
              <a:defRPr/>
            </a:pPr>
            <a:r>
              <a:rPr lang="pl-PL" sz="2000" b="0" kern="0" dirty="0"/>
              <a:t>xxx.1 </a:t>
            </a:r>
            <a:r>
              <a:rPr lang="pl-PL" sz="2000" b="0" kern="0" dirty="0" err="1"/>
              <a:t>Geringes </a:t>
            </a:r>
            <a:r>
              <a:rPr lang="pl-PL" sz="2000" b="0" kern="0" dirty="0"/>
              <a:t>Problem (klein,...) 5-24 %</a:t>
            </a:r>
          </a:p>
          <a:p>
            <a:pPr>
              <a:defRPr/>
            </a:pPr>
            <a:r>
              <a:rPr lang="pl-PL" sz="2000" b="0" kern="0" dirty="0"/>
              <a:t>xxx.2 </a:t>
            </a:r>
            <a:r>
              <a:rPr lang="pl-PL" sz="2000" b="0" kern="0" dirty="0" err="1"/>
              <a:t>Mäßiges </a:t>
            </a:r>
            <a:r>
              <a:rPr lang="pl-PL" sz="2000" b="0" kern="0" dirty="0"/>
              <a:t>Problem (der </a:t>
            </a:r>
            <a:r>
              <a:rPr lang="pl-PL" sz="2000" b="0" kern="0" dirty="0" err="1"/>
              <a:t>Durchschnitt</a:t>
            </a:r>
            <a:r>
              <a:rPr lang="pl-PL" sz="2000" b="0" kern="0" dirty="0"/>
              <a:t>, </a:t>
            </a:r>
            <a:r>
              <a:rPr lang="pl-PL" sz="2000" b="0" kern="0" dirty="0" err="1"/>
              <a:t>Streitigkeiten</a:t>
            </a:r>
            <a:r>
              <a:rPr lang="pl-PL" sz="2000" b="0" kern="0" dirty="0"/>
              <a:t>,...) 25-49 %</a:t>
            </a:r>
          </a:p>
          <a:p>
            <a:pPr>
              <a:defRPr/>
            </a:pPr>
            <a:r>
              <a:rPr lang="pl-PL" sz="2000" b="0" kern="0" dirty="0"/>
              <a:t>xxx.3 </a:t>
            </a:r>
            <a:r>
              <a:rPr lang="pl-PL" sz="2000" b="0" kern="0" dirty="0" err="1"/>
              <a:t>Erhebliches </a:t>
            </a:r>
            <a:r>
              <a:rPr lang="pl-PL" sz="2000" b="0" kern="0" dirty="0"/>
              <a:t>Problem (</a:t>
            </a:r>
            <a:r>
              <a:rPr lang="pl-PL" sz="2000" b="0" kern="0" dirty="0" err="1"/>
              <a:t>groß</a:t>
            </a:r>
            <a:r>
              <a:rPr lang="pl-PL" sz="2000" b="0" kern="0" dirty="0"/>
              <a:t>, </a:t>
            </a:r>
            <a:r>
              <a:rPr lang="pl-PL" sz="2000" b="0" kern="0" dirty="0" err="1"/>
              <a:t>stark</a:t>
            </a:r>
            <a:r>
              <a:rPr lang="pl-PL" sz="2000" b="0" kern="0" dirty="0"/>
              <a:t>,...) 50-95 %</a:t>
            </a:r>
          </a:p>
          <a:p>
            <a:pPr>
              <a:defRPr/>
            </a:pPr>
            <a:r>
              <a:rPr lang="pl-PL" sz="2000" b="0" kern="0" dirty="0"/>
              <a:t>xxx.4 </a:t>
            </a:r>
            <a:r>
              <a:rPr lang="pl-PL" sz="2000" b="0" kern="0" dirty="0" err="1"/>
              <a:t>Extrem </a:t>
            </a:r>
            <a:r>
              <a:rPr lang="pl-PL" sz="2000" b="0" kern="0" dirty="0"/>
              <a:t>großes Problem (</a:t>
            </a:r>
            <a:r>
              <a:rPr lang="pl-PL" sz="2000" b="0" kern="0" dirty="0" err="1"/>
              <a:t>komplett</a:t>
            </a:r>
            <a:r>
              <a:rPr lang="pl-PL" sz="2000" b="0" kern="0" dirty="0"/>
              <a:t>,...) 96-100 %</a:t>
            </a:r>
          </a:p>
          <a:p>
            <a:pPr>
              <a:defRPr/>
            </a:pPr>
            <a:r>
              <a:rPr lang="pl-PL" sz="2000" b="0" kern="0" dirty="0"/>
              <a:t>xxx.8 nicht </a:t>
            </a:r>
            <a:r>
              <a:rPr lang="pl-PL" sz="2000" b="0" kern="0" dirty="0" err="1"/>
              <a:t>angegeben </a:t>
            </a:r>
            <a:endParaRPr lang="pl-PL" sz="2000" b="0" kern="0" dirty="0"/>
          </a:p>
          <a:p>
            <a:pPr>
              <a:defRPr/>
            </a:pPr>
            <a:r>
              <a:rPr lang="pl-PL" sz="2000" b="0" kern="0" dirty="0"/>
              <a:t>xxx.9 nicht </a:t>
            </a:r>
            <a:r>
              <a:rPr lang="pl-PL" sz="2000" b="0" kern="0" dirty="0" err="1"/>
              <a:t>anwendbar </a:t>
            </a:r>
            <a:endParaRPr lang="pl-PL" sz="2000" b="0" kern="0" dirty="0"/>
          </a:p>
          <a:p>
            <a:pPr>
              <a:defRPr/>
            </a:pPr>
            <a:endParaRPr lang="pl-PL" b="0" kern="0" dirty="0"/>
          </a:p>
        </p:txBody>
      </p:sp>
      <p:pic>
        <p:nvPicPr>
          <p:cNvPr id="72708" name="Picture 2">
            <a:extLst>
              <a:ext uri="{FF2B5EF4-FFF2-40B4-BE49-F238E27FC236}">
                <a16:creationId xmlns:a16="http://schemas.microsoft.com/office/drawing/2014/main" id="{32723224-E0AC-4AD3-93DB-252C0AC81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437063"/>
            <a:ext cx="2708275" cy="133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FDB0BB-7970-4391-BC13-8D91E44DB3F9}"/>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sz="2000" dirty="0"/>
              <a:t>Die Strukturmerkmale der ICF-</a:t>
            </a:r>
            <a:r>
              <a:rPr lang="en-US" sz="2000" dirty="0" err="1"/>
              <a:t>Klassifikation</a:t>
            </a:r>
            <a:r>
              <a:rPr lang="en-GB" sz="2000" dirty="0"/>
              <a:t> </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74755" name="Symbol zastępczy zawartości 2">
            <a:extLst>
              <a:ext uri="{FF2B5EF4-FFF2-40B4-BE49-F238E27FC236}">
                <a16:creationId xmlns:a16="http://schemas.microsoft.com/office/drawing/2014/main" id="{E5D2E0BD-5660-4475-91DF-98A0CC926F39}"/>
              </a:ext>
            </a:extLst>
          </p:cNvPr>
          <p:cNvSpPr txBox="1">
            <a:spLocks/>
          </p:cNvSpPr>
          <p:nvPr/>
        </p:nvSpPr>
        <p:spPr bwMode="auto">
          <a:xfrm>
            <a:off x="179388" y="1427163"/>
            <a:ext cx="87852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1000"/>
              </a:spcBef>
              <a:buFont typeface="Arial" panose="020B0604020202020204" pitchFamily="34" charset="0"/>
              <a:buChar char="•"/>
            </a:pPr>
            <a:r>
              <a:rPr lang="pl-PL" altLang="pl-PL" sz="2000" b="0">
                <a:solidFill>
                  <a:srgbClr val="000000"/>
                </a:solidFill>
                <a:latin typeface="Calibri" panose="020F0502020204030204" pitchFamily="34" charset="0"/>
              </a:rPr>
              <a:t>In der ICF werden der Gesundheitszustand einer Person und die damit verbundenen Items durch eine Reihe von Codes bestimmt, die beide Teile der Klassifikation umfassen. Daher beträgt die maximale Anzahl von Codes für eine Person 34 auf der 1-stelligen Ebene (8 Funktionen des menschlichen Körpers, 8 Körperstrukturen, 9 für die Implementierung und 9 für die Kapazität).</a:t>
            </a:r>
          </a:p>
          <a:p>
            <a:pPr eaLnBrk="1" hangingPunct="1">
              <a:lnSpc>
                <a:spcPct val="90000"/>
              </a:lnSpc>
              <a:spcBef>
                <a:spcPts val="1000"/>
              </a:spcBef>
              <a:buFont typeface="Arial" panose="020B0604020202020204" pitchFamily="34" charset="0"/>
              <a:buChar char="•"/>
            </a:pPr>
            <a:r>
              <a:rPr lang="pl-PL" altLang="pl-PL" sz="2000" b="0">
                <a:solidFill>
                  <a:srgbClr val="000000"/>
                </a:solidFill>
                <a:latin typeface="Calibri" panose="020F0502020204030204" pitchFamily="34" charset="0"/>
              </a:rPr>
              <a:t>In ähnlicher Weise ist die zweite Ebene des Codes 362. Für eine detailliertere Klassifizierung lautet der Code 1424.</a:t>
            </a:r>
          </a:p>
          <a:p>
            <a:pPr eaLnBrk="1" hangingPunct="1">
              <a:lnSpc>
                <a:spcPct val="90000"/>
              </a:lnSpc>
              <a:spcBef>
                <a:spcPts val="1000"/>
              </a:spcBef>
              <a:buFont typeface="Arial" panose="020B0604020202020204" pitchFamily="34" charset="0"/>
              <a:buChar char="•"/>
            </a:pPr>
            <a:r>
              <a:rPr lang="pl-PL" altLang="pl-PL" sz="2000" b="0">
                <a:solidFill>
                  <a:srgbClr val="000000"/>
                </a:solidFill>
                <a:latin typeface="Calibri" panose="020F0502020204030204" pitchFamily="34" charset="0"/>
              </a:rPr>
              <a:t>In realen Anwendungen kann ein ICF-Satz von 3 bis 18 Codes ausreichen, um den Fall der Genauigkeit auf der zweiten Ebene (dreistellig) zu beschreiben. </a:t>
            </a:r>
          </a:p>
          <a:p>
            <a:pPr eaLnBrk="1" hangingPunct="1">
              <a:lnSpc>
                <a:spcPct val="90000"/>
              </a:lnSpc>
              <a:spcBef>
                <a:spcPts val="1000"/>
              </a:spcBef>
              <a:buFont typeface="Arial" panose="020B0604020202020204" pitchFamily="34" charset="0"/>
              <a:buChar char="•"/>
            </a:pPr>
            <a:endParaRPr lang="pl-PL" altLang="pl-PL" sz="2800" b="0">
              <a:solidFill>
                <a:srgbClr val="000000"/>
              </a:solidFill>
              <a:latin typeface="Calibri" panose="020F0502020204030204" pitchFamily="34" charset="0"/>
            </a:endParaRPr>
          </a:p>
        </p:txBody>
      </p:sp>
      <p:pic>
        <p:nvPicPr>
          <p:cNvPr id="74756" name="Picture 2">
            <a:extLst>
              <a:ext uri="{FF2B5EF4-FFF2-40B4-BE49-F238E27FC236}">
                <a16:creationId xmlns:a16="http://schemas.microsoft.com/office/drawing/2014/main" id="{BCED8FBE-8E0E-4004-AAB3-A5AD7AFF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581128"/>
            <a:ext cx="1184275" cy="178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F728C1-D96B-447B-9271-0584869F76AE}"/>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ICF </a:t>
            </a:r>
            <a:r>
              <a:rPr lang="pl-PL" sz="2000" dirty="0" err="1"/>
              <a:t>Qualifiers</a:t>
            </a:r>
            <a:r>
              <a:rPr lang="en-GB" sz="2000" dirty="0"/>
              <a:t> </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76803" name="Symbol zastępczy zawartości 4">
            <a:extLst>
              <a:ext uri="{FF2B5EF4-FFF2-40B4-BE49-F238E27FC236}">
                <a16:creationId xmlns:a16="http://schemas.microsoft.com/office/drawing/2014/main" id="{CCBE86BA-BE20-4512-9298-72E6CADF08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 y="1447800"/>
            <a:ext cx="8675688"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B262A4-4BB8-4227-A2E4-B8655713DE6E}"/>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ICF </a:t>
            </a:r>
            <a:r>
              <a:rPr lang="pl-PL" sz="2000" dirty="0" err="1"/>
              <a:t>Qualifiers</a:t>
            </a:r>
            <a:r>
              <a:rPr lang="en-GB" sz="2000" dirty="0"/>
              <a:t> </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78851" name="Symbol zastępczy zawartości 3">
            <a:extLst>
              <a:ext uri="{FF2B5EF4-FFF2-40B4-BE49-F238E27FC236}">
                <a16:creationId xmlns:a16="http://schemas.microsoft.com/office/drawing/2014/main" id="{64C309B6-C6FB-4306-AF49-609795C73E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341438"/>
            <a:ext cx="8375650"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96422A-C04B-4DDA-B4D6-9B4D1B5DF700}"/>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ICF </a:t>
            </a:r>
            <a:r>
              <a:rPr lang="pl-PL" sz="2000" dirty="0" err="1"/>
              <a:t>Qualifiers</a:t>
            </a:r>
            <a:r>
              <a:rPr lang="en-GB" sz="2000" dirty="0"/>
              <a:t> </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80899" name="Symbol zastępczy zawartości 3">
            <a:extLst>
              <a:ext uri="{FF2B5EF4-FFF2-40B4-BE49-F238E27FC236}">
                <a16:creationId xmlns:a16="http://schemas.microsoft.com/office/drawing/2014/main" id="{7AF0E09F-7148-4F94-B0FC-0D9FEE4846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27163"/>
            <a:ext cx="8545512"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BCF810-C3FF-4A29-9F1B-2F382A7158FD}"/>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ICF </a:t>
            </a:r>
            <a:r>
              <a:rPr lang="pl-PL" sz="2000" dirty="0" err="1"/>
              <a:t>Qualifiers</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82947" name="Symbol zastępczy zawartości 3">
            <a:extLst>
              <a:ext uri="{FF2B5EF4-FFF2-40B4-BE49-F238E27FC236}">
                <a16:creationId xmlns:a16="http://schemas.microsoft.com/office/drawing/2014/main" id="{46D673D5-D213-4DA0-A2A6-84D212FC85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427163"/>
            <a:ext cx="86741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48C756AC-E979-403E-A9DF-19E16DC0D3B1}"/>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Grundlegende Terminologie ICF</a:t>
            </a:r>
            <a:endParaRPr lang="en-US" sz="2800" b="0" dirty="0">
              <a:solidFill>
                <a:schemeClr val="accent2">
                  <a:lumMod val="75000"/>
                </a:schemeClr>
              </a:solidFill>
            </a:endParaRPr>
          </a:p>
        </p:txBody>
      </p:sp>
      <p:sp>
        <p:nvSpPr>
          <p:cNvPr id="3" name="Prostokąt 2">
            <a:extLst>
              <a:ext uri="{FF2B5EF4-FFF2-40B4-BE49-F238E27FC236}">
                <a16:creationId xmlns:a16="http://schemas.microsoft.com/office/drawing/2014/main" id="{CB139345-8CC3-4B34-A753-F9A7DD2D7726}"/>
              </a:ext>
            </a:extLst>
          </p:cNvPr>
          <p:cNvSpPr/>
          <p:nvPr/>
        </p:nvSpPr>
        <p:spPr>
          <a:xfrm>
            <a:off x="323850" y="1517650"/>
            <a:ext cx="8640763" cy="4247317"/>
          </a:xfrm>
          <a:prstGeom prst="rect">
            <a:avLst/>
          </a:prstGeom>
        </p:spPr>
        <p:txBody>
          <a:bodyPr>
            <a:spAutoFit/>
          </a:bodyPr>
          <a:lstStyle/>
          <a:p>
            <a:pPr>
              <a:defRPr/>
            </a:pPr>
            <a:r>
              <a:rPr lang="en-US" sz="1800" b="0" dirty="0">
                <a:solidFill>
                  <a:schemeClr val="accent2">
                    <a:lumMod val="75000"/>
                  </a:schemeClr>
                </a:solidFill>
              </a:rPr>
              <a:t>- </a:t>
            </a:r>
            <a:r>
              <a:rPr lang="en-US" sz="1800" dirty="0">
                <a:solidFill>
                  <a:schemeClr val="accent2">
                    <a:lumMod val="75000"/>
                  </a:schemeClr>
                </a:solidFill>
              </a:rPr>
              <a:t>Kontextfaktoren </a:t>
            </a:r>
            <a:r>
              <a:rPr lang="en-US" sz="1800" b="0" dirty="0">
                <a:solidFill>
                  <a:schemeClr val="accent2">
                    <a:lumMod val="75000"/>
                  </a:schemeClr>
                </a:solidFill>
              </a:rPr>
              <a:t>(die sich aus dem Kontext ergeben): diese sind Produkte, die zusammengenommen den gesamten Lebenskontext eines Individuums darstellen und die Grundlage für Krankheiten beinhalten, werden in der ICF klassifiziert.</a:t>
            </a:r>
          </a:p>
          <a:p>
            <a:pPr>
              <a:defRPr/>
            </a:pPr>
            <a:r>
              <a:rPr lang="en-US" sz="1800" b="0" dirty="0">
                <a:solidFill>
                  <a:schemeClr val="accent2">
                    <a:lumMod val="75000"/>
                  </a:schemeClr>
                </a:solidFill>
              </a:rPr>
              <a:t>- </a:t>
            </a:r>
            <a:r>
              <a:rPr lang="en-US" sz="1800" dirty="0">
                <a:solidFill>
                  <a:schemeClr val="accent2">
                    <a:lumMod val="75000"/>
                  </a:schemeClr>
                </a:solidFill>
              </a:rPr>
              <a:t>Persönliche Faktoren </a:t>
            </a:r>
            <a:r>
              <a:rPr lang="en-US" sz="1800" b="0" dirty="0">
                <a:solidFill>
                  <a:schemeClr val="accent2">
                    <a:lumMod val="75000"/>
                  </a:schemeClr>
                </a:solidFill>
              </a:rPr>
              <a:t>sind eine Komponente der Kontextfaktoren, beziehen sich auf ein Individuum und umfassen Merkmale wie Alter, Geschlecht, sozialer Status, Lebenserfahrungen [</a:t>
            </a:r>
            <a:r>
              <a:rPr lang="pl-PL" sz="1800" b="0" dirty="0">
                <a:solidFill>
                  <a:schemeClr val="accent2">
                    <a:lumMod val="75000"/>
                  </a:schemeClr>
                </a:solidFill>
              </a:rPr>
              <a:t>2</a:t>
            </a:r>
            <a:r>
              <a:rPr lang="en-US" sz="1800" b="0" dirty="0">
                <a:solidFill>
                  <a:schemeClr val="accent2">
                    <a:lumMod val="75000"/>
                  </a:schemeClr>
                </a:solidFill>
              </a:rPr>
              <a:t>].</a:t>
            </a:r>
          </a:p>
          <a:p>
            <a:pPr>
              <a:defRPr/>
            </a:pPr>
            <a:r>
              <a:rPr lang="en-US" sz="1800" b="0" dirty="0">
                <a:solidFill>
                  <a:schemeClr val="accent2">
                    <a:lumMod val="75000"/>
                  </a:schemeClr>
                </a:solidFill>
              </a:rPr>
              <a:t>- </a:t>
            </a:r>
            <a:r>
              <a:rPr lang="en-US" sz="1800" dirty="0">
                <a:solidFill>
                  <a:schemeClr val="accent2">
                    <a:lumMod val="75000"/>
                  </a:schemeClr>
                </a:solidFill>
              </a:rPr>
              <a:t>Umweltfaktoren </a:t>
            </a:r>
            <a:r>
              <a:rPr lang="en-US" sz="1800" b="0" dirty="0">
                <a:solidFill>
                  <a:schemeClr val="accent2">
                    <a:lumMod val="75000"/>
                  </a:schemeClr>
                </a:solidFill>
              </a:rPr>
              <a:t>schaffen eine physische und soziale Umgebung und </a:t>
            </a:r>
            <a:br>
              <a:rPr lang="pl-PL" sz="1800" b="0" dirty="0">
                <a:solidFill>
                  <a:schemeClr val="accent2">
                    <a:lumMod val="75000"/>
                  </a:schemeClr>
                </a:solidFill>
              </a:rPr>
            </a:br>
            <a:r>
              <a:rPr lang="en-US" sz="1800" b="0" dirty="0">
                <a:solidFill>
                  <a:schemeClr val="accent2">
                    <a:lumMod val="75000"/>
                  </a:schemeClr>
                </a:solidFill>
              </a:rPr>
              <a:t>ein System von Verhaltensweisen, in dem Menschen leben. [</a:t>
            </a:r>
            <a:r>
              <a:rPr lang="pl-PL" sz="1800" b="0" dirty="0">
                <a:solidFill>
                  <a:schemeClr val="accent2">
                    <a:lumMod val="75000"/>
                  </a:schemeClr>
                </a:solidFill>
              </a:rPr>
              <a:t>2</a:t>
            </a:r>
            <a:r>
              <a:rPr lang="en-US" sz="1800" b="0" dirty="0">
                <a:solidFill>
                  <a:schemeClr val="accent2">
                    <a:lumMod val="75000"/>
                  </a:schemeClr>
                </a:solidFill>
              </a:rPr>
              <a:t>].</a:t>
            </a:r>
          </a:p>
          <a:p>
            <a:pPr>
              <a:defRPr/>
            </a:pPr>
            <a:r>
              <a:rPr lang="en-US" sz="1800" b="0" dirty="0">
                <a:solidFill>
                  <a:schemeClr val="accent2">
                    <a:lumMod val="75000"/>
                  </a:schemeClr>
                </a:solidFill>
              </a:rPr>
              <a:t>- </a:t>
            </a:r>
            <a:r>
              <a:rPr lang="en-US" sz="1800" dirty="0">
                <a:solidFill>
                  <a:schemeClr val="accent2">
                    <a:lumMod val="75000"/>
                  </a:schemeClr>
                </a:solidFill>
              </a:rPr>
              <a:t>Gesundheitszustände und Gesundheitsdomänen </a:t>
            </a:r>
            <a:r>
              <a:rPr lang="en-US" sz="1800" b="0" dirty="0">
                <a:solidFill>
                  <a:schemeClr val="accent2">
                    <a:lumMod val="75000"/>
                  </a:schemeClr>
                </a:solidFill>
              </a:rPr>
              <a:t>- dies ist die Ebene der Funktionsfähigkeit innerhalb </a:t>
            </a:r>
            <a:br>
              <a:rPr lang="pl-PL" sz="1800" b="0" dirty="0">
                <a:solidFill>
                  <a:schemeClr val="accent2">
                    <a:lumMod val="75000"/>
                  </a:schemeClr>
                </a:solidFill>
              </a:rPr>
            </a:br>
            <a:r>
              <a:rPr lang="en-US" sz="1800" b="0" dirty="0">
                <a:solidFill>
                  <a:schemeClr val="accent2">
                    <a:lumMod val="75000"/>
                  </a:schemeClr>
                </a:solidFill>
              </a:rPr>
              <a:t>eines bestimmten Gesundheitsbereichs in der ICF.</a:t>
            </a:r>
          </a:p>
          <a:p>
            <a:pPr>
              <a:defRPr/>
            </a:pPr>
            <a:r>
              <a:rPr lang="en-US" sz="1800" b="0" dirty="0">
                <a:solidFill>
                  <a:schemeClr val="accent2">
                    <a:lumMod val="75000"/>
                  </a:schemeClr>
                </a:solidFill>
              </a:rPr>
              <a:t>- </a:t>
            </a:r>
            <a:r>
              <a:rPr lang="en-US" sz="1800" dirty="0">
                <a:solidFill>
                  <a:schemeClr val="accent2">
                    <a:lumMod val="75000"/>
                  </a:schemeClr>
                </a:solidFill>
              </a:rPr>
              <a:t>Gesundheitsbezogene Zustände und gesundheitsbezogene Felder</a:t>
            </a:r>
            <a:r>
              <a:rPr lang="en-US" sz="1800" b="0" dirty="0">
                <a:solidFill>
                  <a:schemeClr val="accent2">
                    <a:lumMod val="75000"/>
                  </a:schemeClr>
                </a:solidFill>
              </a:rPr>
              <a:t>: Der gesundheitsbezogene Zustand ist der Grad der Funktionsfähigkeit innerhalb eines bestimmten Gesundheitsbereichs der </a:t>
            </a:r>
            <a:r>
              <a:rPr lang="pl-PL" sz="1800" b="0" dirty="0">
                <a:solidFill>
                  <a:schemeClr val="accent2">
                    <a:lumMod val="75000"/>
                  </a:schemeClr>
                </a:solidFill>
              </a:rPr>
              <a:t>ICF</a:t>
            </a:r>
            <a:r>
              <a:rPr lang="en-US" sz="1800" b="0" dirty="0">
                <a:solidFill>
                  <a:schemeClr val="accent2">
                    <a:lumMod val="75000"/>
                  </a:schemeClr>
                </a:solidFill>
              </a:rPr>
              <a:t>.</a:t>
            </a:r>
          </a:p>
          <a:p>
            <a:pPr>
              <a:defRPr/>
            </a:pPr>
            <a:endParaRPr lang="pl-PL" sz="1800" b="0" dirty="0">
              <a:solidFill>
                <a:schemeClr val="accent2">
                  <a:lumMod val="75000"/>
                </a:schemeClr>
              </a:solidFill>
            </a:endParaRPr>
          </a:p>
        </p:txBody>
      </p:sp>
    </p:spTree>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316D6A-2CF0-41E9-B046-08F1E9CDDC59}"/>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err="1"/>
              <a:t> Zweistufige Klassifizierung </a:t>
            </a:r>
            <a:r>
              <a:rPr lang="pl-PL" sz="2000" dirty="0"/>
              <a:t>ICF</a:t>
            </a:r>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4" name="Symbol zastępczy zawartości 2">
            <a:extLst>
              <a:ext uri="{FF2B5EF4-FFF2-40B4-BE49-F238E27FC236}">
                <a16:creationId xmlns:a16="http://schemas.microsoft.com/office/drawing/2014/main" id="{03350F37-6739-4359-A6CC-7F377D7C00E2}"/>
              </a:ext>
            </a:extLst>
          </p:cNvPr>
          <p:cNvSpPr txBox="1">
            <a:spLocks/>
          </p:cNvSpPr>
          <p:nvPr/>
        </p:nvSpPr>
        <p:spPr>
          <a:xfrm>
            <a:off x="179388" y="1427163"/>
            <a:ext cx="8785225" cy="4351337"/>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indent="-182880">
              <a:lnSpc>
                <a:spcPct val="150000"/>
              </a:lnSpc>
              <a:spcBef>
                <a:spcPts val="0"/>
              </a:spcBef>
              <a:buClr>
                <a:srgbClr val="000000"/>
              </a:buClr>
              <a:buSzPct val="80000"/>
              <a:buFont typeface="Corbel" pitchFamily="34" charset="0"/>
              <a:buChar char="•"/>
              <a:defRPr/>
            </a:pPr>
            <a:r>
              <a:rPr sz="1800" i="1" kern="0" dirty="0">
                <a:solidFill>
                  <a:srgbClr val="000000"/>
                </a:solidFill>
              </a:rPr>
              <a:t>Mentale Funktionen- </a:t>
            </a:r>
            <a:r>
              <a:rPr sz="1800" b="0" i="1" kern="0" dirty="0">
                <a:solidFill>
                  <a:srgbClr val="000000"/>
                </a:solidFill>
              </a:rPr>
              <a:t>Allgemeine mentale Funktionen (b110-b139)</a:t>
            </a:r>
          </a:p>
          <a:p>
            <a:pPr marL="45720">
              <a:lnSpc>
                <a:spcPct val="150000"/>
              </a:lnSpc>
              <a:spcBef>
                <a:spcPts val="0"/>
              </a:spcBef>
              <a:buClr>
                <a:srgbClr val="000000"/>
              </a:buClr>
              <a:buSzPct val="80000"/>
              <a:defRPr/>
            </a:pPr>
            <a:r>
              <a:rPr sz="1800" b="0" i="1" kern="0" dirty="0">
                <a:solidFill>
                  <a:srgbClr val="000000"/>
                </a:solidFill>
              </a:rPr>
              <a:t>                                                     Spezifische psychische Funktionen (b140-b189)</a:t>
            </a:r>
          </a:p>
          <a:p>
            <a:pPr indent="-182880">
              <a:lnSpc>
                <a:spcPct val="150000"/>
              </a:lnSpc>
              <a:spcBef>
                <a:spcPts val="0"/>
              </a:spcBef>
              <a:buClr>
                <a:srgbClr val="000000"/>
              </a:buClr>
              <a:buSzPct val="80000"/>
              <a:buFont typeface="Corbel" pitchFamily="34" charset="0"/>
              <a:buChar char="•"/>
              <a:defRPr/>
            </a:pPr>
            <a:r>
              <a:rPr sz="1800" i="1" kern="0" dirty="0">
                <a:solidFill>
                  <a:srgbClr val="000000"/>
                </a:solidFill>
              </a:rPr>
              <a:t>Sinnesfunktionen und Schmerz - </a:t>
            </a:r>
            <a:r>
              <a:rPr sz="1800" b="0" i="1" kern="0" dirty="0">
                <a:solidFill>
                  <a:srgbClr val="000000"/>
                </a:solidFill>
              </a:rPr>
              <a:t>Sehen und verwandte Funktionen (b210-b229)</a:t>
            </a:r>
          </a:p>
          <a:p>
            <a:pPr marL="45720">
              <a:lnSpc>
                <a:spcPct val="150000"/>
              </a:lnSpc>
              <a:spcBef>
                <a:spcPts val="0"/>
              </a:spcBef>
              <a:buClr>
                <a:srgbClr val="000000"/>
              </a:buClr>
              <a:buSzPct val="80000"/>
              <a:defRPr/>
            </a:pPr>
            <a:r>
              <a:rPr sz="1800" b="0" i="1" kern="0" dirty="0">
                <a:solidFill>
                  <a:srgbClr val="000000"/>
                </a:solidFill>
              </a:rPr>
              <a:t>                                                 Gehör- und Vestibularfunktionen (b230-b249)</a:t>
            </a:r>
          </a:p>
          <a:p>
            <a:pPr marL="45720">
              <a:lnSpc>
                <a:spcPct val="150000"/>
              </a:lnSpc>
              <a:spcBef>
                <a:spcPts val="0"/>
              </a:spcBef>
              <a:buClr>
                <a:srgbClr val="000000"/>
              </a:buClr>
              <a:buSzPct val="80000"/>
              <a:defRPr/>
            </a:pPr>
            <a:r>
              <a:rPr sz="1800" b="0" i="1" kern="0" dirty="0">
                <a:solidFill>
                  <a:srgbClr val="000000"/>
                </a:solidFill>
              </a:rPr>
              <a:t>                                     Zusätzliche Merkmale der Sinnesorgane (b250-b 279)    </a:t>
            </a:r>
            <a:br>
              <a:rPr sz="1800" b="0" i="1" kern="0" dirty="0">
                <a:solidFill>
                  <a:srgbClr val="000000"/>
                </a:solidFill>
              </a:rPr>
            </a:br>
            <a:r>
              <a:rPr sz="1800" b="0" i="1" kern="0" dirty="0">
                <a:solidFill>
                  <a:srgbClr val="000000"/>
                </a:solidFill>
              </a:rPr>
              <a:t>					</a:t>
            </a:r>
            <a:r>
              <a:rPr sz="1800" b="0" i="1" kern="0" dirty="0" err="1">
                <a:solidFill>
                  <a:srgbClr val="000000"/>
                </a:solidFill>
              </a:rPr>
              <a:t>Schmerz</a:t>
            </a:r>
            <a:r>
              <a:rPr sz="1800" b="0" i="1" kern="0" dirty="0">
                <a:solidFill>
                  <a:srgbClr val="000000"/>
                </a:solidFill>
              </a:rPr>
              <a:t> (b280 - b289)</a:t>
            </a:r>
          </a:p>
          <a:p>
            <a:pPr indent="-182880">
              <a:lnSpc>
                <a:spcPct val="150000"/>
              </a:lnSpc>
              <a:spcBef>
                <a:spcPts val="0"/>
              </a:spcBef>
              <a:buClr>
                <a:srgbClr val="000000"/>
              </a:buClr>
              <a:buSzPct val="80000"/>
              <a:buFont typeface="Corbel" pitchFamily="34" charset="0"/>
              <a:buChar char="•"/>
              <a:defRPr/>
            </a:pPr>
            <a:r>
              <a:rPr sz="1800" i="1" kern="0" dirty="0">
                <a:solidFill>
                  <a:srgbClr val="000000"/>
                </a:solidFill>
              </a:rPr>
              <a:t>Sprach- und Sprechfunktionen - (</a:t>
            </a:r>
            <a:r>
              <a:rPr sz="1800" b="0" kern="0" dirty="0">
                <a:solidFill>
                  <a:srgbClr val="000000"/>
                </a:solidFill>
              </a:rPr>
              <a:t>b310 - b399) </a:t>
            </a:r>
            <a:endParaRPr sz="1800" b="0" i="1" kern="0" dirty="0">
              <a:solidFill>
                <a:srgbClr val="000000"/>
              </a:solidFill>
            </a:endParaRPr>
          </a:p>
          <a:p>
            <a:pPr indent="-182880">
              <a:lnSpc>
                <a:spcPct val="150000"/>
              </a:lnSpc>
              <a:spcBef>
                <a:spcPts val="0"/>
              </a:spcBef>
              <a:buClr>
                <a:srgbClr val="000000"/>
              </a:buClr>
              <a:buSzPct val="80000"/>
              <a:buFont typeface="Corbel" pitchFamily="34" charset="0"/>
              <a:buChar char="•"/>
              <a:defRPr/>
            </a:pPr>
            <a:endParaRPr sz="1800" b="0" i="1" kern="0" dirty="0">
              <a:solidFill>
                <a:srgbClr val="000000"/>
              </a:solidFill>
            </a:endParaRPr>
          </a:p>
          <a:p>
            <a:pPr indent="-182880">
              <a:spcBef>
                <a:spcPts val="1400"/>
              </a:spcBef>
              <a:buClr>
                <a:srgbClr val="000000"/>
              </a:buClr>
              <a:buSzPct val="80000"/>
              <a:buFont typeface="Corbel" pitchFamily="34" charset="0"/>
              <a:buChar char="•"/>
              <a:defRPr/>
            </a:pPr>
            <a:endParaRPr sz="1800" b="0" kern="0" dirty="0">
              <a:solidFill>
                <a:srgbClr val="000000"/>
              </a:solidFill>
              <a:latin typeface="Corbel" panose="020B0503020204020204"/>
            </a:endParaRPr>
          </a:p>
          <a:p>
            <a:pPr>
              <a:defRPr/>
            </a:pPr>
            <a:endParaRPr sz="1800" b="0" kern="0" dirty="0"/>
          </a:p>
        </p:txBody>
      </p:sp>
    </p:spTree>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8DC90E-EE14-48FF-97C5-B2A0B3EC7346}"/>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err="1"/>
              <a:t> Zweistufige Klassifizierung </a:t>
            </a:r>
            <a:r>
              <a:rPr lang="pl-PL" sz="2000" dirty="0"/>
              <a:t>ICF </a:t>
            </a:r>
          </a:p>
          <a:p>
            <a:pPr>
              <a:defRPr/>
            </a:pPr>
            <a:endParaRPr lang="pl-PL" sz="2000" dirty="0"/>
          </a:p>
          <a:p>
            <a:pPr>
              <a:defRPr/>
            </a:pPr>
            <a:r>
              <a:rPr lang="pl-PL" sz="2000" dirty="0"/>
              <a:t> </a:t>
            </a:r>
            <a:br>
              <a:rPr lang="pl-PL" sz="2000" kern="0" dirty="0"/>
            </a:br>
            <a:endParaRPr lang="pl-PL" sz="2000" kern="0" dirty="0"/>
          </a:p>
        </p:txBody>
      </p:sp>
      <p:sp>
        <p:nvSpPr>
          <p:cNvPr id="87043" name="Symbol zastępczy zawartości 2">
            <a:extLst>
              <a:ext uri="{FF2B5EF4-FFF2-40B4-BE49-F238E27FC236}">
                <a16:creationId xmlns:a16="http://schemas.microsoft.com/office/drawing/2014/main" id="{153A12E4-EC89-42B9-B9C7-5249CCC4DC29}"/>
              </a:ext>
            </a:extLst>
          </p:cNvPr>
          <p:cNvSpPr txBox="1">
            <a:spLocks/>
          </p:cNvSpPr>
          <p:nvPr/>
        </p:nvSpPr>
        <p:spPr bwMode="auto">
          <a:xfrm>
            <a:off x="811213" y="1427163"/>
            <a:ext cx="8008937"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buFont typeface="Arial" panose="020B0604020202020204" pitchFamily="34" charset="0"/>
              <a:buChar char="•"/>
            </a:pPr>
            <a:r>
              <a:rPr lang="en-US" altLang="pl-PL" sz="2000" b="0" i="1">
                <a:solidFill>
                  <a:srgbClr val="000000"/>
                </a:solidFill>
              </a:rPr>
              <a:t>Um den Umfang der Funktionsfähigkeit oder den Grad der Behinderung und das Ausmaß, in dem der Umweltfaktor eine Erleichterung oder Einschränkung darstellt, zu beschreiben, wurden Qualifikatoren in die Klassifikation eingeführt. Sie bilden eine gemeinsame Sprache, die den Vergleich der Gesundheit der Bevölkerung auf individueller Ebene in verschiedenen Regionen des Landes, zur gleichen und zu verschiedenen Zeiten ermöglicht</a:t>
            </a:r>
            <a:r>
              <a:rPr lang="pl-PL" altLang="pl-PL" sz="2000" b="0" i="1">
                <a:solidFill>
                  <a:srgbClr val="000000"/>
                </a:solidFill>
              </a:rPr>
              <a:t>. </a:t>
            </a:r>
            <a:endParaRPr lang="pl-PL" altLang="pl-PL" sz="2800" b="0">
              <a:solidFill>
                <a:srgbClr val="000000"/>
              </a:solidFill>
              <a:latin typeface="Calibri" panose="020F0502020204030204" pitchFamily="34" charset="0"/>
            </a:endParaRPr>
          </a:p>
        </p:txBody>
      </p:sp>
      <p:pic>
        <p:nvPicPr>
          <p:cNvPr id="87044" name="Picture 2" descr="Znalezione obrazy dla zapytania: ICF  logo">
            <a:extLst>
              <a:ext uri="{FF2B5EF4-FFF2-40B4-BE49-F238E27FC236}">
                <a16:creationId xmlns:a16="http://schemas.microsoft.com/office/drawing/2014/main" id="{2E95EA3C-D2D3-4B5C-B7E9-08A6464F1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411" y="4869160"/>
            <a:ext cx="1547968" cy="115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2F0E9161-6BD5-4B9B-9656-4A899593CB0D}"/>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a:t>ICF-Qualifizierer für Körperfunktion - eine Person mit Gelenkbewegungsproblemen </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1. qualifier = Ausmaß des Handicaps </a:t>
            </a:r>
          </a:p>
          <a:p>
            <a:pPr>
              <a:defRPr/>
            </a:pPr>
            <a:endParaRPr lang="en-US" sz="2000" kern="0" dirty="0"/>
          </a:p>
          <a:p>
            <a:pPr>
              <a:defRPr/>
            </a:pPr>
            <a:r>
              <a:rPr lang="en-US" kern="0" dirty="0"/>
              <a:t>                  b7101.</a:t>
            </a:r>
            <a:r>
              <a:rPr lang="en-US" kern="0" dirty="0">
                <a:solidFill>
                  <a:srgbClr val="0070C0"/>
                </a:solidFill>
              </a:rPr>
              <a:t>3</a:t>
            </a:r>
            <a:endParaRPr lang="pl-PL" kern="0" dirty="0">
              <a:solidFill>
                <a:srgbClr val="0070C0"/>
              </a:solidFill>
            </a:endParaRPr>
          </a:p>
        </p:txBody>
      </p:sp>
      <p:pic>
        <p:nvPicPr>
          <p:cNvPr id="89091" name="Picture 3">
            <a:extLst>
              <a:ext uri="{FF2B5EF4-FFF2-40B4-BE49-F238E27FC236}">
                <a16:creationId xmlns:a16="http://schemas.microsoft.com/office/drawing/2014/main" id="{3B61DB01-B57B-4166-9CA4-C6A010A0C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457325"/>
            <a:ext cx="1652588"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Łącznik prosty ze strzałką 4">
            <a:extLst>
              <a:ext uri="{FF2B5EF4-FFF2-40B4-BE49-F238E27FC236}">
                <a16:creationId xmlns:a16="http://schemas.microsoft.com/office/drawing/2014/main" id="{E012CD90-3AB5-44F3-A018-B51B6A68C5D4}"/>
              </a:ext>
            </a:extLst>
          </p:cNvPr>
          <p:cNvCxnSpPr/>
          <p:nvPr/>
        </p:nvCxnSpPr>
        <p:spPr bwMode="auto">
          <a:xfrm>
            <a:off x="5508104" y="3090863"/>
            <a:ext cx="0" cy="396875"/>
          </a:xfrm>
          <a:prstGeom prst="straightConnector1">
            <a:avLst/>
          </a:prstGeom>
          <a:ln w="28575">
            <a:solidFill>
              <a:schemeClr val="accent1">
                <a:lumMod val="50000"/>
                <a:lumOff val="50000"/>
              </a:schemeClr>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9" name="Tytuł 1">
            <a:extLst>
              <a:ext uri="{FF2B5EF4-FFF2-40B4-BE49-F238E27FC236}">
                <a16:creationId xmlns:a16="http://schemas.microsoft.com/office/drawing/2014/main" id="{25F98AF2-4B31-484D-8F9C-FBA2606CB82B}"/>
              </a:ext>
            </a:extLst>
          </p:cNvPr>
          <p:cNvSpPr txBox="1">
            <a:spLocks/>
          </p:cNvSpPr>
          <p:nvPr/>
        </p:nvSpPr>
        <p:spPr>
          <a:xfrm>
            <a:off x="684213" y="3573463"/>
            <a:ext cx="8280400" cy="2016125"/>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lgn="l">
              <a:defRPr/>
            </a:pPr>
            <a:r>
              <a:rPr lang="pl-PL" sz="1800" dirty="0"/>
              <a:t>XXX. </a:t>
            </a:r>
            <a:r>
              <a:rPr lang="pl-PL" sz="1800" dirty="0">
                <a:solidFill>
                  <a:srgbClr val="0070C0"/>
                </a:solidFill>
              </a:rPr>
              <a:t>0 </a:t>
            </a:r>
            <a:r>
              <a:rPr lang="pl-PL" sz="1800" dirty="0"/>
              <a:t>keine </a:t>
            </a:r>
            <a:r>
              <a:rPr lang="pl-PL" sz="1800" dirty="0" err="1"/>
              <a:t>Wertminderung</a:t>
            </a:r>
          </a:p>
          <a:p>
            <a:pPr algn="l">
              <a:defRPr/>
            </a:pPr>
            <a:r>
              <a:rPr lang="pl-PL" sz="1800" dirty="0"/>
              <a:t>XXX. </a:t>
            </a:r>
            <a:r>
              <a:rPr lang="pl-PL" sz="1800" dirty="0">
                <a:solidFill>
                  <a:srgbClr val="0070C0"/>
                </a:solidFill>
              </a:rPr>
              <a:t>1 </a:t>
            </a:r>
            <a:r>
              <a:rPr lang="pl-PL" sz="1800" dirty="0" err="1"/>
              <a:t>leichte Beeinträchtigung</a:t>
            </a:r>
          </a:p>
          <a:p>
            <a:pPr algn="l">
              <a:defRPr/>
            </a:pPr>
            <a:r>
              <a:rPr lang="pl-PL" sz="1800" dirty="0"/>
              <a:t>XXX. </a:t>
            </a:r>
            <a:r>
              <a:rPr lang="pl-PL" sz="1800" dirty="0">
                <a:solidFill>
                  <a:srgbClr val="0070C0"/>
                </a:solidFill>
              </a:rPr>
              <a:t>2 </a:t>
            </a:r>
            <a:r>
              <a:rPr lang="pl-PL" sz="1800" dirty="0" err="1"/>
              <a:t>mäßige Beeinträchtigung</a:t>
            </a:r>
          </a:p>
          <a:p>
            <a:pPr algn="l">
              <a:defRPr/>
            </a:pPr>
            <a:r>
              <a:rPr lang="pl-PL" sz="1800" dirty="0"/>
              <a:t>XXX. </a:t>
            </a:r>
            <a:r>
              <a:rPr lang="pl-PL" sz="1800" dirty="0">
                <a:solidFill>
                  <a:srgbClr val="0070C0"/>
                </a:solidFill>
              </a:rPr>
              <a:t>3 </a:t>
            </a:r>
            <a:r>
              <a:rPr lang="pl-PL" sz="1800" dirty="0" err="1"/>
              <a:t>schwere Beeinträchtigung </a:t>
            </a:r>
          </a:p>
          <a:p>
            <a:pPr algn="l">
              <a:defRPr/>
            </a:pPr>
            <a:r>
              <a:rPr lang="pl-PL" sz="1800" dirty="0"/>
              <a:t>XXX. </a:t>
            </a:r>
            <a:r>
              <a:rPr lang="pl-PL" sz="1800" dirty="0">
                <a:solidFill>
                  <a:srgbClr val="0070C0"/>
                </a:solidFill>
              </a:rPr>
              <a:t>4 </a:t>
            </a:r>
            <a:r>
              <a:rPr lang="pl-PL" sz="1800" dirty="0" err="1"/>
              <a:t>vollständige Beeinträchtigung </a:t>
            </a:r>
          </a:p>
          <a:p>
            <a:pPr algn="l">
              <a:defRPr/>
            </a:pPr>
            <a:r>
              <a:rPr lang="pl-PL" sz="1800" dirty="0"/>
              <a:t> </a:t>
            </a:r>
          </a:p>
          <a:p>
            <a:pPr algn="l">
              <a:defRPr/>
            </a:pPr>
            <a:r>
              <a:rPr lang="pl-PL" sz="1800" dirty="0"/>
              <a:t>XXX. </a:t>
            </a:r>
            <a:r>
              <a:rPr lang="pl-PL" sz="1800" dirty="0">
                <a:solidFill>
                  <a:srgbClr val="0070C0"/>
                </a:solidFill>
              </a:rPr>
              <a:t>8 </a:t>
            </a:r>
            <a:r>
              <a:rPr lang="pl-PL" sz="1800" dirty="0"/>
              <a:t>nicht </a:t>
            </a:r>
            <a:r>
              <a:rPr lang="pl-PL" sz="1800" dirty="0" err="1"/>
              <a:t>angegeben </a:t>
            </a:r>
            <a:r>
              <a:rPr lang="pl-PL" sz="1000" b="0" dirty="0"/>
              <a:t>[</a:t>
            </a:r>
            <a:r>
              <a:rPr lang="pl-PL" sz="1000" b="0" dirty="0" err="1"/>
              <a:t>Zugriff</a:t>
            </a:r>
            <a:r>
              <a:rPr lang="pl-PL" sz="1000" b="0" dirty="0"/>
              <a:t>: 20.01.2020]</a:t>
            </a:r>
          </a:p>
          <a:p>
            <a:pPr algn="l">
              <a:defRPr/>
            </a:pPr>
            <a:r>
              <a:rPr lang="pl-PL" sz="1800" dirty="0"/>
              <a:t>XXX. </a:t>
            </a:r>
            <a:r>
              <a:rPr lang="pl-PL" sz="1800" dirty="0">
                <a:solidFill>
                  <a:srgbClr val="0070C0"/>
                </a:solidFill>
              </a:rPr>
              <a:t>9 </a:t>
            </a:r>
            <a:r>
              <a:rPr lang="pl-PL" sz="1800" dirty="0"/>
              <a:t>nicht </a:t>
            </a:r>
            <a:r>
              <a:rPr lang="pl-PL" sz="1800" dirty="0" err="1"/>
              <a:t>anwendbar </a:t>
            </a:r>
            <a:endParaRPr lang="pl-PL" sz="1800" dirty="0"/>
          </a:p>
          <a:p>
            <a:pPr algn="l">
              <a:defRPr/>
            </a:pPr>
            <a:endParaRPr lang="pl-PL" sz="2000" dirty="0"/>
          </a:p>
          <a:p>
            <a:pPr>
              <a:defRPr/>
            </a:pPr>
            <a:r>
              <a:rPr lang="pl-PL" sz="2000" dirty="0"/>
              <a:t> </a:t>
            </a:r>
            <a:br>
              <a:rPr lang="pl-PL" sz="2000" kern="0" dirty="0"/>
            </a:br>
            <a:endParaRPr lang="pl-PL" sz="2000" kern="0" dirty="0"/>
          </a:p>
        </p:txBody>
      </p:sp>
    </p:spTree>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6F169F-6706-4A99-A59B-F4333F8855A5}"/>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1800" dirty="0"/>
              <a:t>ICF-Qualifier für Körperstrukturen - anatomische Einschränkung/Handstruktur </a:t>
            </a:r>
            <a:endParaRPr lang="pl-PL" sz="1800" dirty="0"/>
          </a:p>
          <a:p>
            <a:pPr>
              <a:defRPr/>
            </a:pPr>
            <a:r>
              <a:rPr lang="en-GB" sz="2000" dirty="0"/>
              <a:t> </a:t>
            </a:r>
            <a:endParaRPr lang="pl-PL" sz="2000" dirty="0"/>
          </a:p>
          <a:p>
            <a:pPr>
              <a:defRPr/>
            </a:pPr>
            <a:r>
              <a:rPr lang="en-GB" sz="2000" dirty="0"/>
              <a:t> </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a:t>
            </a:r>
            <a:endParaRPr lang="pl-PL" kern="0" dirty="0">
              <a:solidFill>
                <a:srgbClr val="0070C0"/>
              </a:solidFill>
            </a:endParaRPr>
          </a:p>
        </p:txBody>
      </p:sp>
      <p:pic>
        <p:nvPicPr>
          <p:cNvPr id="91139" name="Picture 2">
            <a:extLst>
              <a:ext uri="{FF2B5EF4-FFF2-40B4-BE49-F238E27FC236}">
                <a16:creationId xmlns:a16="http://schemas.microsoft.com/office/drawing/2014/main" id="{AF847F5D-05FE-4892-8EDA-03C18EC519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175" y="2133600"/>
            <a:ext cx="673417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3">
            <a:extLst>
              <a:ext uri="{FF2B5EF4-FFF2-40B4-BE49-F238E27FC236}">
                <a16:creationId xmlns:a16="http://schemas.microsoft.com/office/drawing/2014/main" id="{FC990351-6594-4549-A4FD-FEF978491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63" y="1916113"/>
            <a:ext cx="1652587"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3C7B56-D9C6-4FC0-A6E1-CCDDBB9B4C17}"/>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1800" dirty="0"/>
              <a:t>ICF-Qualifier für Körperstrukturen - anatomische Einschränkung/Handstruktur </a:t>
            </a:r>
            <a:endParaRPr lang="pl-PL" sz="1800" dirty="0"/>
          </a:p>
          <a:p>
            <a:pPr>
              <a:defRPr/>
            </a:pPr>
            <a:r>
              <a:rPr lang="en-GB" sz="2000" dirty="0"/>
              <a:t> </a:t>
            </a:r>
            <a:endParaRPr lang="pl-PL" sz="2000" dirty="0"/>
          </a:p>
          <a:p>
            <a:pPr>
              <a:defRPr/>
            </a:pPr>
            <a:r>
              <a:rPr lang="en-GB" sz="2000" dirty="0"/>
              <a:t> </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a:t>
            </a:r>
            <a:endParaRPr lang="pl-PL" kern="0" dirty="0">
              <a:solidFill>
                <a:srgbClr val="0070C0"/>
              </a:solidFill>
            </a:endParaRPr>
          </a:p>
        </p:txBody>
      </p:sp>
      <p:sp>
        <p:nvSpPr>
          <p:cNvPr id="3" name="Symbol zastępczy zawartości 2">
            <a:extLst>
              <a:ext uri="{FF2B5EF4-FFF2-40B4-BE49-F238E27FC236}">
                <a16:creationId xmlns:a16="http://schemas.microsoft.com/office/drawing/2014/main" id="{AF33B58A-B512-42EA-AF4B-6061C0B8A779}"/>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dirty="0"/>
          </a:p>
          <a:p>
            <a:pPr>
              <a:lnSpc>
                <a:spcPct val="150000"/>
              </a:lnSpc>
              <a:spcBef>
                <a:spcPts val="0"/>
              </a:spcBef>
              <a:defRPr/>
            </a:pPr>
            <a:endParaRPr sz="2000" b="0" kern="0" dirty="0"/>
          </a:p>
        </p:txBody>
      </p:sp>
      <p:pic>
        <p:nvPicPr>
          <p:cNvPr id="93188" name="Picture 2">
            <a:extLst>
              <a:ext uri="{FF2B5EF4-FFF2-40B4-BE49-F238E27FC236}">
                <a16:creationId xmlns:a16="http://schemas.microsoft.com/office/drawing/2014/main" id="{93EADE77-D91E-4842-9648-1CAABC6D69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628775"/>
            <a:ext cx="7632700"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E41B57-6177-4826-9DBD-69936E6D69E2}"/>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sz="1800" dirty="0"/>
              <a:t>Kodierung nach ICF-Klassifikation - Beispiel </a:t>
            </a:r>
            <a:endParaRPr lang="pl-PL" sz="2000" dirty="0"/>
          </a:p>
          <a:p>
            <a:pPr>
              <a:defRPr/>
            </a:pPr>
            <a:r>
              <a:rPr lang="en-GB" sz="2000" dirty="0"/>
              <a:t> </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a:t>
            </a:r>
            <a:endParaRPr lang="pl-PL" kern="0" dirty="0">
              <a:solidFill>
                <a:srgbClr val="0070C0"/>
              </a:solidFill>
            </a:endParaRPr>
          </a:p>
        </p:txBody>
      </p:sp>
      <p:pic>
        <p:nvPicPr>
          <p:cNvPr id="95235" name="Picture 3">
            <a:extLst>
              <a:ext uri="{FF2B5EF4-FFF2-40B4-BE49-F238E27FC236}">
                <a16:creationId xmlns:a16="http://schemas.microsoft.com/office/drawing/2014/main" id="{C420CEF7-02E7-4985-AD22-D641D42963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557338"/>
            <a:ext cx="7632700" cy="397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8E2EAA-6705-4D11-802D-451E3E76B414}"/>
              </a:ext>
            </a:extLst>
          </p:cNvPr>
          <p:cNvSpPr txBox="1">
            <a:spLocks/>
          </p:cNvSpPr>
          <p:nvPr/>
        </p:nvSpPr>
        <p:spPr>
          <a:xfrm>
            <a:off x="180975" y="965200"/>
            <a:ext cx="8712200"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KLASSE</a:t>
            </a:r>
            <a:r>
              <a:rPr lang="de-DE" kern="0" dirty="0"/>
              <a:t>N</a:t>
            </a:r>
            <a:r>
              <a:rPr lang="pl-PL" kern="0" dirty="0"/>
              <a:t> AKTIVITÄT</a:t>
            </a:r>
          </a:p>
          <a:p>
            <a:pPr>
              <a:defRPr/>
            </a:pPr>
            <a:endParaRPr lang="pl-PL" kern="0" dirty="0"/>
          </a:p>
        </p:txBody>
      </p:sp>
      <p:pic>
        <p:nvPicPr>
          <p:cNvPr id="97283" name="Picture 2">
            <a:extLst>
              <a:ext uri="{FF2B5EF4-FFF2-40B4-BE49-F238E27FC236}">
                <a16:creationId xmlns:a16="http://schemas.microsoft.com/office/drawing/2014/main" id="{BA4DA8DD-AA3A-43F8-9F3B-DEDDE2178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19891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ytuł 1">
            <a:extLst>
              <a:ext uri="{FF2B5EF4-FFF2-40B4-BE49-F238E27FC236}">
                <a16:creationId xmlns:a16="http://schemas.microsoft.com/office/drawing/2014/main" id="{E34FB082-CBA5-4E4F-BDB2-C7BFC7BB0711}"/>
              </a:ext>
            </a:extLst>
          </p:cNvPr>
          <p:cNvSpPr txBox="1">
            <a:spLocks/>
          </p:cNvSpPr>
          <p:nvPr/>
        </p:nvSpPr>
        <p:spPr>
          <a:xfrm>
            <a:off x="180975" y="45085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de-DE" kern="0" dirty="0"/>
              <a:t>ERSTE</a:t>
            </a:r>
            <a:r>
              <a:rPr lang="pl-PL" kern="0" dirty="0"/>
              <a:t> AUFGABE</a:t>
            </a:r>
          </a:p>
        </p:txBody>
      </p:sp>
    </p:spTree>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5A6201-523A-46C4-B227-811E02572B4C}"/>
              </a:ext>
            </a:extLst>
          </p:cNvPr>
          <p:cNvSpPr txBox="1">
            <a:spLocks/>
          </p:cNvSpPr>
          <p:nvPr/>
        </p:nvSpPr>
        <p:spPr>
          <a:xfrm>
            <a:off x="180975" y="965200"/>
            <a:ext cx="8712200" cy="601663"/>
          </a:xfrm>
          <a:prstGeom prst="rect">
            <a:avLst/>
          </a:prstGeom>
        </p:spPr>
        <p:txBody>
          <a:bodyPr>
            <a:normAutofit fontScale="825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KLASSENAKTIVITÄT - ERSTE AUFGABE</a:t>
            </a:r>
          </a:p>
          <a:p>
            <a:pPr>
              <a:defRPr/>
            </a:pPr>
            <a:r>
              <a:rPr lang="pl-PL" kern="0" dirty="0"/>
              <a:t>  </a:t>
            </a:r>
          </a:p>
          <a:p>
            <a:pPr>
              <a:defRPr/>
            </a:pPr>
            <a:endParaRPr lang="pl-PL" kern="0" dirty="0"/>
          </a:p>
        </p:txBody>
      </p:sp>
      <p:sp>
        <p:nvSpPr>
          <p:cNvPr id="3" name="Symbol zastępczy zawartości 2">
            <a:extLst>
              <a:ext uri="{FF2B5EF4-FFF2-40B4-BE49-F238E27FC236}">
                <a16:creationId xmlns:a16="http://schemas.microsoft.com/office/drawing/2014/main" id="{D67A6686-6A89-47E1-8256-04F62C2EAF75}"/>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sz="2400" dirty="0"/>
              <a:t>Erste Aufgabe,</a:t>
            </a:r>
          </a:p>
          <a:p>
            <a:pPr>
              <a:lnSpc>
                <a:spcPct val="150000"/>
              </a:lnSpc>
              <a:spcBef>
                <a:spcPts val="0"/>
              </a:spcBef>
              <a:defRPr/>
            </a:pPr>
            <a:r>
              <a:rPr sz="2000" b="0" dirty="0"/>
              <a:t> Wir führen die Aufgabe in Gruppen aus </a:t>
            </a:r>
          </a:p>
          <a:p>
            <a:pPr>
              <a:lnSpc>
                <a:spcPct val="150000"/>
              </a:lnSpc>
              <a:spcBef>
                <a:spcPts val="0"/>
              </a:spcBef>
              <a:defRPr/>
            </a:pPr>
            <a:r>
              <a:rPr sz="2000" b="0" dirty="0"/>
              <a:t>Jede Gruppe wird die Frage beantworten:</a:t>
            </a:r>
          </a:p>
          <a:p>
            <a:pPr>
              <a:lnSpc>
                <a:spcPct val="150000"/>
              </a:lnSpc>
              <a:spcBef>
                <a:spcPts val="0"/>
              </a:spcBef>
              <a:defRPr/>
            </a:pPr>
            <a:r>
              <a:rPr sz="2000" b="0" dirty="0"/>
              <a:t>Warum und inwieweit die ICF-Kodifizierung eine universelle Sprache ist - geben Sie ein Beispiel </a:t>
            </a:r>
            <a:endParaRPr sz="2000" b="0" kern="0" dirty="0"/>
          </a:p>
        </p:txBody>
      </p:sp>
      <p:pic>
        <p:nvPicPr>
          <p:cNvPr id="98308" name="Picture 3">
            <a:extLst>
              <a:ext uri="{FF2B5EF4-FFF2-40B4-BE49-F238E27FC236}">
                <a16:creationId xmlns:a16="http://schemas.microsoft.com/office/drawing/2014/main" id="{82E623AC-F59C-405D-9759-707D32DE5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573016"/>
            <a:ext cx="598184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D6C333-98C7-440B-9FA6-A044736ECFAC}"/>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CLASS ACTIVITY -Kodierung (</a:t>
            </a:r>
            <a:r>
              <a:rPr lang="pl-PL" kern="0" dirty="0" err="1"/>
              <a:t>zweiter Fall</a:t>
            </a:r>
            <a:r>
              <a:rPr lang="pl-PL" kern="0" dirty="0"/>
              <a:t>)  </a:t>
            </a:r>
          </a:p>
          <a:p>
            <a:pPr>
              <a:defRPr/>
            </a:pPr>
            <a:endParaRPr lang="pl-PL" kern="0" dirty="0"/>
          </a:p>
        </p:txBody>
      </p:sp>
      <p:sp>
        <p:nvSpPr>
          <p:cNvPr id="4" name="Symbol zastępczy zawartości 2">
            <a:extLst>
              <a:ext uri="{FF2B5EF4-FFF2-40B4-BE49-F238E27FC236}">
                <a16:creationId xmlns:a16="http://schemas.microsoft.com/office/drawing/2014/main" id="{0B61083E-748C-44E0-A2AD-8F028C2B2F05}"/>
              </a:ext>
            </a:extLst>
          </p:cNvPr>
          <p:cNvSpPr txBox="1">
            <a:spLocks/>
          </p:cNvSpPr>
          <p:nvPr/>
        </p:nvSpPr>
        <p:spPr>
          <a:xfrm>
            <a:off x="179388" y="1566863"/>
            <a:ext cx="8785225" cy="4165600"/>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n-GB" sz="2000" b="0" dirty="0"/>
              <a:t>Wir führen die Aufgabe in Gruppen aus </a:t>
            </a:r>
            <a:endParaRPr lang="pl-PL" sz="2000" b="0" dirty="0"/>
          </a:p>
          <a:p>
            <a:pPr>
              <a:defRPr/>
            </a:pPr>
            <a:r>
              <a:rPr lang="en-GB" sz="2000" b="0" dirty="0"/>
              <a:t>Im Verlauf der Aufgabe verwenden wir die manuelle </a:t>
            </a:r>
            <a:r>
              <a:rPr lang="en-GB" sz="2000" b="0" u="sng" dirty="0">
                <a:hlinkClick r:id="rId3"/>
              </a:rPr>
              <a:t>https://www.who.int/classifications/drafticfpracticalmanual.pdf </a:t>
            </a:r>
            <a:endParaRPr lang="pl-PL" sz="2000" b="0" dirty="0"/>
          </a:p>
          <a:p>
            <a:pPr marL="530225" indent="-342900">
              <a:buFontTx/>
              <a:buChar char="-"/>
              <a:defRPr/>
            </a:pPr>
            <a:r>
              <a:rPr lang="en-GB" sz="2000" b="0" dirty="0"/>
              <a:t>die erste Kodierung betrifft Aktivität und Partizipation für eine Person mit </a:t>
            </a:r>
            <a:br>
              <a:rPr lang="pl-PL" sz="2000" b="0" dirty="0"/>
            </a:br>
            <a:r>
              <a:rPr lang="en-GB" sz="2000" b="0" dirty="0"/>
              <a:t>einem niedrigen Niveau der Handleistung, </a:t>
            </a:r>
            <a:endParaRPr lang="pl-PL" sz="2000" b="0" dirty="0"/>
          </a:p>
          <a:p>
            <a:pPr marL="530225" indent="-342900">
              <a:buFontTx/>
              <a:buChar char="-"/>
              <a:defRPr/>
            </a:pPr>
            <a:r>
              <a:rPr sz="2000" b="0" dirty="0"/>
              <a:t>- die zweite betrifft die Umweltfaktoren für behinderte Menschen (die volle Unterstützung benötigen)</a:t>
            </a:r>
          </a:p>
          <a:p>
            <a:pPr marL="530225" indent="-342900">
              <a:buFontTx/>
              <a:buChar char="-"/>
              <a:defRPr/>
            </a:pPr>
            <a:endParaRPr lang="pl-PL" sz="2000" b="0" dirty="0"/>
          </a:p>
          <a:p>
            <a:pPr>
              <a:lnSpc>
                <a:spcPct val="150000"/>
              </a:lnSpc>
              <a:spcBef>
                <a:spcPts val="0"/>
              </a:spcBef>
              <a:defRPr/>
            </a:pPr>
            <a:r>
              <a:rPr lang="pl-PL" sz="2000" b="0" dirty="0"/>
              <a:t> </a:t>
            </a:r>
            <a:endParaRPr sz="2000" b="0" kern="0" dirty="0"/>
          </a:p>
        </p:txBody>
      </p:sp>
      <p:pic>
        <p:nvPicPr>
          <p:cNvPr id="100356" name="Picture 3">
            <a:extLst>
              <a:ext uri="{FF2B5EF4-FFF2-40B4-BE49-F238E27FC236}">
                <a16:creationId xmlns:a16="http://schemas.microsoft.com/office/drawing/2014/main" id="{6E5F5192-C07B-4994-BDFF-783FEBBCE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4581128"/>
            <a:ext cx="1471613" cy="136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9CF1B4-F7EA-4C45-9081-6FD9A689A576}"/>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CLASS ACTIVITY -Kodierung (</a:t>
            </a:r>
            <a:r>
              <a:rPr lang="pl-PL" kern="0" dirty="0" err="1"/>
              <a:t>Beispiel</a:t>
            </a:r>
            <a:r>
              <a:rPr lang="pl-PL" kern="0" dirty="0"/>
              <a:t>)  </a:t>
            </a:r>
          </a:p>
          <a:p>
            <a:pPr>
              <a:defRPr/>
            </a:pPr>
            <a:endParaRPr lang="pl-PL" kern="0" dirty="0"/>
          </a:p>
        </p:txBody>
      </p:sp>
      <p:sp>
        <p:nvSpPr>
          <p:cNvPr id="3" name="Symbol zastępczy zawartości 2">
            <a:extLst>
              <a:ext uri="{FF2B5EF4-FFF2-40B4-BE49-F238E27FC236}">
                <a16:creationId xmlns:a16="http://schemas.microsoft.com/office/drawing/2014/main" id="{A85A0AAD-D08B-40A7-9D04-66E78C7A8FF1}"/>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n-GB" sz="2000" dirty="0"/>
              <a:t>ICF-Qualifier für Aktivitäten und Teilnahme </a:t>
            </a:r>
            <a:endParaRPr lang="pl-PL" sz="2000" dirty="0"/>
          </a:p>
          <a:p>
            <a:pPr>
              <a:defRPr/>
            </a:pPr>
            <a:r>
              <a:rPr lang="en-GB" sz="2000" b="0" dirty="0"/>
              <a:t> </a:t>
            </a:r>
            <a:endParaRPr lang="pl-PL" sz="2000" b="0" dirty="0"/>
          </a:p>
          <a:p>
            <a:pPr>
              <a:lnSpc>
                <a:spcPct val="150000"/>
              </a:lnSpc>
              <a:spcBef>
                <a:spcPts val="0"/>
              </a:spcBef>
              <a:defRPr/>
            </a:pPr>
            <a:r>
              <a:rPr lang="pl-PL" sz="2400" b="0" dirty="0" err="1"/>
              <a:t>                          </a:t>
            </a:r>
            <a:r>
              <a:rPr lang="pl-PL" sz="2400" b="0" dirty="0"/>
              <a:t>                          A. </a:t>
            </a:r>
            <a:r>
              <a:rPr lang="pl-PL" sz="2400" b="0" dirty="0" err="1"/>
              <a:t>Qualifier </a:t>
            </a:r>
            <a:r>
              <a:rPr lang="pl-PL" sz="2400" b="0" dirty="0"/>
              <a:t>= </a:t>
            </a:r>
            <a:r>
              <a:rPr lang="pl-PL" sz="2400" dirty="0">
                <a:solidFill>
                  <a:schemeClr val="accent1">
                    <a:lumMod val="75000"/>
                    <a:lumOff val="25000"/>
                  </a:schemeClr>
                </a:solidFill>
              </a:rPr>
              <a:t>Leistung</a:t>
            </a:r>
          </a:p>
          <a:p>
            <a:pPr>
              <a:lnSpc>
                <a:spcPct val="150000"/>
              </a:lnSpc>
              <a:spcBef>
                <a:spcPts val="0"/>
              </a:spcBef>
              <a:defRPr/>
            </a:pPr>
            <a:r>
              <a:rPr lang="pl-PL" sz="2400" b="0" kern="0" dirty="0"/>
              <a:t>                          d550…./…. B. </a:t>
            </a:r>
            <a:r>
              <a:rPr lang="pl-PL" sz="2400" b="0" kern="0" dirty="0" err="1"/>
              <a:t>Qualifier </a:t>
            </a:r>
            <a:r>
              <a:rPr lang="pl-PL" sz="2400" b="0" kern="0" dirty="0"/>
              <a:t>= </a:t>
            </a:r>
            <a:r>
              <a:rPr lang="pl-PL" sz="2400" kern="0" dirty="0" err="1">
                <a:solidFill>
                  <a:srgbClr val="00B0F0"/>
                </a:solidFill>
              </a:rPr>
              <a:t>Kapazität</a:t>
            </a:r>
            <a:endParaRPr sz="2400" kern="0" dirty="0">
              <a:solidFill>
                <a:srgbClr val="00B0F0"/>
              </a:solidFill>
            </a:endParaRPr>
          </a:p>
        </p:txBody>
      </p:sp>
      <p:pic>
        <p:nvPicPr>
          <p:cNvPr id="4" name="Picture 5" descr="DSCN2899">
            <a:extLst>
              <a:ext uri="{FF2B5EF4-FFF2-40B4-BE49-F238E27FC236}">
                <a16:creationId xmlns:a16="http://schemas.microsoft.com/office/drawing/2014/main" id="{7341585B-3E81-4296-8D97-A77CFFA55C93}"/>
              </a:ext>
            </a:extLst>
          </p:cNvPr>
          <p:cNvPicPr/>
          <p:nvPr/>
        </p:nvPicPr>
        <p:blipFill>
          <a:blip r:embed="rId3">
            <a:lum contrast="6000"/>
          </a:blip>
          <a:srcRect l="21350" t="9026" r="22914" b="7680"/>
          <a:stretch>
            <a:fillRect/>
          </a:stretch>
        </p:blipFill>
        <p:spPr bwMode="auto">
          <a:xfrm>
            <a:off x="755650" y="2705100"/>
            <a:ext cx="1079500" cy="1260475"/>
          </a:xfrm>
          <a:prstGeom prst="rect">
            <a:avLst/>
          </a:prstGeom>
          <a:ln>
            <a:noFill/>
          </a:ln>
          <a:effectLst>
            <a:outerShdw blurRad="190500" algn="tl" rotWithShape="0">
              <a:srgbClr val="000000">
                <a:alpha val="70000"/>
              </a:srgbClr>
            </a:outerShdw>
          </a:effectLst>
        </p:spPr>
      </p:pic>
      <p:sp>
        <p:nvSpPr>
          <p:cNvPr id="102405" name="Rectangle 4">
            <a:extLst>
              <a:ext uri="{FF2B5EF4-FFF2-40B4-BE49-F238E27FC236}">
                <a16:creationId xmlns:a16="http://schemas.microsoft.com/office/drawing/2014/main" id="{48FB5CA7-55DC-47B7-B332-FE5250D0B40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02406" name="Picture 8">
            <a:extLst>
              <a:ext uri="{FF2B5EF4-FFF2-40B4-BE49-F238E27FC236}">
                <a16:creationId xmlns:a16="http://schemas.microsoft.com/office/drawing/2014/main" id="{5A1F2DDA-3648-4EC0-AA3D-273D5AC218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313" y="3681413"/>
            <a:ext cx="59055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F9E9D03-21F0-49F7-8D4A-C21A96BD911E}"/>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Grundlegende Terminologie ICF</a:t>
            </a:r>
            <a:endParaRPr lang="en-US" sz="2800" b="0" dirty="0">
              <a:solidFill>
                <a:schemeClr val="accent2">
                  <a:lumMod val="75000"/>
                </a:schemeClr>
              </a:solidFill>
            </a:endParaRPr>
          </a:p>
        </p:txBody>
      </p:sp>
      <p:sp>
        <p:nvSpPr>
          <p:cNvPr id="3" name="Prostokąt 2">
            <a:extLst>
              <a:ext uri="{FF2B5EF4-FFF2-40B4-BE49-F238E27FC236}">
                <a16:creationId xmlns:a16="http://schemas.microsoft.com/office/drawing/2014/main" id="{A52F2EF7-037B-496D-AA77-080CB21F1EC8}"/>
              </a:ext>
            </a:extLst>
          </p:cNvPr>
          <p:cNvSpPr/>
          <p:nvPr/>
        </p:nvSpPr>
        <p:spPr>
          <a:xfrm>
            <a:off x="323850" y="1517650"/>
            <a:ext cx="8640763" cy="3170099"/>
          </a:xfrm>
          <a:prstGeom prst="rect">
            <a:avLst/>
          </a:prstGeom>
        </p:spPr>
        <p:txBody>
          <a:bodyPr>
            <a:spAutoFit/>
          </a:bodyPr>
          <a:lstStyle/>
          <a:p>
            <a:pPr>
              <a:defRPr/>
            </a:pPr>
            <a:r>
              <a:rPr lang="en-US" sz="2000" dirty="0">
                <a:solidFill>
                  <a:schemeClr val="accent2">
                    <a:lumMod val="75000"/>
                  </a:schemeClr>
                </a:solidFill>
              </a:rPr>
              <a:t>- </a:t>
            </a:r>
            <a:r>
              <a:rPr lang="en-US" sz="2000" dirty="0" err="1">
                <a:solidFill>
                  <a:schemeClr val="accent2">
                    <a:lumMod val="75000"/>
                  </a:schemeClr>
                </a:solidFill>
              </a:rPr>
              <a:t>Gesundheitsbezogene</a:t>
            </a:r>
            <a:r>
              <a:rPr lang="en-US" sz="2000" dirty="0">
                <a:solidFill>
                  <a:schemeClr val="accent2">
                    <a:lumMod val="75000"/>
                  </a:schemeClr>
                </a:solidFill>
              </a:rPr>
              <a:t> </a:t>
            </a:r>
            <a:r>
              <a:rPr lang="en-US" sz="2000" b="0" dirty="0">
                <a:solidFill>
                  <a:schemeClr val="accent2">
                    <a:lumMod val="75000"/>
                  </a:schemeClr>
                </a:solidFill>
              </a:rPr>
              <a:t>Zustände und gesundheitsbezogene Felder: Der gesundheitsbezogene Zustand ist der Grad der Funktionsfähigkeit innerhalb eines bestimmten Gesundheitsbereichs der ICF.</a:t>
            </a:r>
          </a:p>
          <a:p>
            <a:pPr>
              <a:defRPr/>
            </a:pPr>
            <a:r>
              <a:rPr lang="en-US" sz="2000" b="0" dirty="0">
                <a:solidFill>
                  <a:schemeClr val="accent2">
                    <a:lumMod val="75000"/>
                  </a:schemeClr>
                </a:solidFill>
              </a:rPr>
              <a:t>- </a:t>
            </a:r>
            <a:r>
              <a:rPr lang="en-US" sz="2000" dirty="0">
                <a:solidFill>
                  <a:schemeClr val="accent2">
                    <a:lumMod val="75000"/>
                  </a:schemeClr>
                </a:solidFill>
              </a:rPr>
              <a:t>Ein medizinischer Zustand </a:t>
            </a:r>
            <a:r>
              <a:rPr lang="en-US" sz="2000" b="0" dirty="0">
                <a:solidFill>
                  <a:schemeClr val="accent2">
                    <a:lumMod val="75000"/>
                  </a:schemeClr>
                </a:solidFill>
              </a:rPr>
              <a:t>ist ein weit gefasster Begriff, der eine (akute oder chronische) Krankheit, Störung, Verletzung oder Schädigung umfasst. </a:t>
            </a:r>
          </a:p>
          <a:p>
            <a:pPr>
              <a:defRPr/>
            </a:pPr>
            <a:r>
              <a:rPr lang="en-US" sz="2000" b="0" dirty="0">
                <a:solidFill>
                  <a:schemeClr val="accent2">
                    <a:lumMod val="75000"/>
                  </a:schemeClr>
                </a:solidFill>
              </a:rPr>
              <a:t>- </a:t>
            </a:r>
            <a:r>
              <a:rPr lang="en-US" sz="2000" dirty="0">
                <a:solidFill>
                  <a:schemeClr val="accent2">
                    <a:lumMod val="75000"/>
                  </a:schemeClr>
                </a:solidFill>
              </a:rPr>
              <a:t>Funktionieren </a:t>
            </a:r>
            <a:r>
              <a:rPr lang="en-US" sz="2000" b="0" dirty="0">
                <a:solidFill>
                  <a:schemeClr val="accent2">
                    <a:lumMod val="75000"/>
                  </a:schemeClr>
                </a:solidFill>
              </a:rPr>
              <a:t>ist ein umfassender Begriff für Körperfunktionen, Körperstrukturen, Aktivität und Partizipation.</a:t>
            </a:r>
          </a:p>
          <a:p>
            <a:pPr>
              <a:defRPr/>
            </a:pPr>
            <a:r>
              <a:rPr lang="en-US" sz="2000" b="0" dirty="0">
                <a:solidFill>
                  <a:schemeClr val="accent2">
                    <a:lumMod val="75000"/>
                  </a:schemeClr>
                </a:solidFill>
              </a:rPr>
              <a:t>- </a:t>
            </a:r>
            <a:r>
              <a:rPr lang="en-US" sz="2000" dirty="0">
                <a:solidFill>
                  <a:schemeClr val="accent2">
                    <a:lumMod val="75000"/>
                  </a:schemeClr>
                </a:solidFill>
              </a:rPr>
              <a:t>Behinderung </a:t>
            </a:r>
            <a:r>
              <a:rPr lang="en-US" sz="2000" b="0" dirty="0">
                <a:solidFill>
                  <a:schemeClr val="accent2">
                    <a:lumMod val="75000"/>
                  </a:schemeClr>
                </a:solidFill>
              </a:rPr>
              <a:t>ist ein weit gefasster Begriff, der Beeinträchtigungen, Aktivitätseinschränkungen und Einschränkungen der Teilhabe umfasst.</a:t>
            </a:r>
          </a:p>
          <a:p>
            <a:pPr>
              <a:defRPr/>
            </a:pPr>
            <a:r>
              <a:rPr lang="pl-PL" b="0" dirty="0">
                <a:solidFill>
                  <a:schemeClr val="accent2">
                    <a:lumMod val="75000"/>
                  </a:schemeClr>
                </a:solidFill>
              </a:rPr>
              <a:t>                                                                                                                                                                                                                                                                                        [</a:t>
            </a:r>
            <a:r>
              <a:rPr lang="pl-PL" b="0" dirty="0" err="1">
                <a:solidFill>
                  <a:schemeClr val="accent2">
                    <a:lumMod val="75000"/>
                  </a:schemeClr>
                </a:solidFill>
              </a:rPr>
              <a:t>Stand</a:t>
            </a:r>
            <a:r>
              <a:rPr lang="pl-PL" b="0" dirty="0">
                <a:solidFill>
                  <a:schemeClr val="accent2">
                    <a:lumMod val="75000"/>
                  </a:schemeClr>
                </a:solidFill>
              </a:rPr>
              <a:t>: 07.02.2020]</a:t>
            </a:r>
          </a:p>
        </p:txBody>
      </p:sp>
      <p:pic>
        <p:nvPicPr>
          <p:cNvPr id="15364" name="Picture 2">
            <a:extLst>
              <a:ext uri="{FF2B5EF4-FFF2-40B4-BE49-F238E27FC236}">
                <a16:creationId xmlns:a16="http://schemas.microsoft.com/office/drawing/2014/main" id="{2E84D756-5742-4B9F-9B53-AA5B79BC9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437112"/>
            <a:ext cx="1711325" cy="170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09352C-F10B-416D-A563-31A5AFFE2491}"/>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CLASS ACTIVITY -Kodierung (</a:t>
            </a:r>
            <a:r>
              <a:rPr lang="pl-PL" kern="0" dirty="0" err="1"/>
              <a:t>Beispiel</a:t>
            </a:r>
            <a:r>
              <a:rPr lang="pl-PL" kern="0" dirty="0"/>
              <a:t>)  </a:t>
            </a:r>
          </a:p>
          <a:p>
            <a:pPr>
              <a:defRPr/>
            </a:pPr>
            <a:endParaRPr lang="pl-PL" kern="0" dirty="0"/>
          </a:p>
        </p:txBody>
      </p:sp>
      <p:sp>
        <p:nvSpPr>
          <p:cNvPr id="3" name="Symbol zastępczy zawartości 2">
            <a:extLst>
              <a:ext uri="{FF2B5EF4-FFF2-40B4-BE49-F238E27FC236}">
                <a16:creationId xmlns:a16="http://schemas.microsoft.com/office/drawing/2014/main" id="{4A56EBDF-E5A4-4763-8212-32C6E27BA076}"/>
              </a:ext>
            </a:extLst>
          </p:cNvPr>
          <p:cNvSpPr txBox="1">
            <a:spLocks/>
          </p:cNvSpPr>
          <p:nvPr/>
        </p:nvSpPr>
        <p:spPr>
          <a:xfrm>
            <a:off x="179388" y="1628775"/>
            <a:ext cx="8785225" cy="4103688"/>
          </a:xfrm>
          <a:prstGeom prst="rect">
            <a:avLst/>
          </a:prstGeom>
        </p:spPr>
        <p:txBody>
          <a:bodyPr>
            <a:normAutofit fontScale="92500" lnSpcReduction="10000"/>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n-GB" sz="2000" dirty="0"/>
              <a:t>ICF-Qualifier für Umweltfaktoren </a:t>
            </a:r>
            <a:endParaRPr lang="pl-PL" sz="2000" dirty="0"/>
          </a:p>
          <a:p>
            <a:pPr>
              <a:defRPr/>
            </a:pPr>
            <a:r>
              <a:rPr lang="en-GB" sz="2000" dirty="0"/>
              <a:t>1. Qualifier = Umfang der Barriere oder des Erleichterers  </a:t>
            </a:r>
            <a:endParaRPr lang="pl-PL" sz="2000" b="0" dirty="0"/>
          </a:p>
          <a:p>
            <a:pPr>
              <a:lnSpc>
                <a:spcPct val="150000"/>
              </a:lnSpc>
              <a:spcBef>
                <a:spcPts val="0"/>
              </a:spcBef>
              <a:defRPr/>
            </a:pPr>
            <a:r>
              <a:rPr lang="pl-PL" sz="4000" b="0" dirty="0"/>
              <a:t>               E310 …</a:t>
            </a:r>
          </a:p>
          <a:p>
            <a:pPr>
              <a:lnSpc>
                <a:spcPct val="120000"/>
              </a:lnSpc>
              <a:spcBef>
                <a:spcPts val="0"/>
              </a:spcBef>
              <a:defRPr/>
            </a:pPr>
            <a:r>
              <a:rPr lang="en-GB" sz="1800" dirty="0"/>
              <a:t>XXX.0 Kein Hindernis XXX+0 Kein Vermittler        </a:t>
            </a:r>
            <a:endParaRPr lang="pl-PL" sz="1800" dirty="0"/>
          </a:p>
          <a:p>
            <a:pPr>
              <a:lnSpc>
                <a:spcPct val="120000"/>
              </a:lnSpc>
              <a:spcBef>
                <a:spcPts val="0"/>
              </a:spcBef>
              <a:defRPr/>
            </a:pPr>
            <a:r>
              <a:rPr lang="en-GB" sz="1800" dirty="0"/>
              <a:t>XXX.1 Mildes Hindernis XXX+1 Mildes Hilfsmittel </a:t>
            </a:r>
            <a:endParaRPr lang="pl-PL" sz="1800" dirty="0"/>
          </a:p>
          <a:p>
            <a:pPr>
              <a:lnSpc>
                <a:spcPct val="120000"/>
              </a:lnSpc>
              <a:spcBef>
                <a:spcPts val="0"/>
              </a:spcBef>
              <a:defRPr/>
            </a:pPr>
            <a:r>
              <a:rPr lang="en-GB" sz="1800" dirty="0"/>
              <a:t>XXX.2 Mäßiges Hindernis XXX+2 Mäßiger Erleichterer            </a:t>
            </a:r>
            <a:endParaRPr lang="pl-PL" sz="1800" dirty="0"/>
          </a:p>
          <a:p>
            <a:pPr>
              <a:lnSpc>
                <a:spcPct val="120000"/>
              </a:lnSpc>
              <a:spcBef>
                <a:spcPts val="0"/>
              </a:spcBef>
              <a:defRPr/>
            </a:pPr>
            <a:r>
              <a:rPr lang="en-GB" sz="1800" dirty="0"/>
              <a:t>XXX.3 Schweres Hindernis XXX+3 Erheblicher Erleichterer </a:t>
            </a:r>
            <a:endParaRPr lang="pl-PL" sz="1800" dirty="0"/>
          </a:p>
          <a:p>
            <a:pPr>
              <a:lnSpc>
                <a:spcPct val="120000"/>
              </a:lnSpc>
              <a:spcBef>
                <a:spcPts val="0"/>
              </a:spcBef>
              <a:defRPr/>
            </a:pPr>
            <a:r>
              <a:rPr lang="en-GB" sz="1800" dirty="0"/>
              <a:t>XXX.4 Vollständige Barriere XXX+4 Vollständiger Moderator </a:t>
            </a:r>
            <a:endParaRPr lang="pl-PL" sz="1800" dirty="0"/>
          </a:p>
          <a:p>
            <a:pPr>
              <a:lnSpc>
                <a:spcPct val="120000"/>
              </a:lnSpc>
              <a:spcBef>
                <a:spcPts val="0"/>
              </a:spcBef>
              <a:defRPr/>
            </a:pPr>
            <a:r>
              <a:rPr lang="en-GB" sz="1800" dirty="0"/>
              <a:t> </a:t>
            </a:r>
            <a:endParaRPr lang="pl-PL" sz="1800" dirty="0"/>
          </a:p>
          <a:p>
            <a:pPr>
              <a:lnSpc>
                <a:spcPct val="120000"/>
              </a:lnSpc>
              <a:spcBef>
                <a:spcPts val="0"/>
              </a:spcBef>
              <a:defRPr/>
            </a:pPr>
            <a:r>
              <a:rPr lang="en-GB" sz="1800" dirty="0"/>
              <a:t>XXX.8 Nicht angegeben XXX+8 Nicht angegeben </a:t>
            </a:r>
            <a:endParaRPr lang="pl-PL" sz="1800" dirty="0"/>
          </a:p>
          <a:p>
            <a:pPr>
              <a:lnSpc>
                <a:spcPct val="120000"/>
              </a:lnSpc>
              <a:spcBef>
                <a:spcPts val="0"/>
              </a:spcBef>
              <a:defRPr/>
            </a:pPr>
            <a:r>
              <a:rPr lang="en-GB" sz="1800" dirty="0"/>
              <a:t>XXX.9 nicht anwendbar XXX+9 nicht anwendbar </a:t>
            </a:r>
            <a:endParaRPr lang="pl-PL" sz="1800" dirty="0"/>
          </a:p>
          <a:p>
            <a:pPr>
              <a:lnSpc>
                <a:spcPct val="150000"/>
              </a:lnSpc>
              <a:spcBef>
                <a:spcPts val="0"/>
              </a:spcBef>
              <a:defRPr/>
            </a:pPr>
            <a:endParaRPr sz="1800" b="0" kern="0" dirty="0"/>
          </a:p>
        </p:txBody>
      </p:sp>
      <p:pic>
        <p:nvPicPr>
          <p:cNvPr id="104452" name="Picture 2">
            <a:extLst>
              <a:ext uri="{FF2B5EF4-FFF2-40B4-BE49-F238E27FC236}">
                <a16:creationId xmlns:a16="http://schemas.microsoft.com/office/drawing/2014/main" id="{FD7C19F5-4247-4DE4-A7E3-96AEAFBC8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995363"/>
            <a:ext cx="2087563"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F9D425-4279-477C-AE3F-11151C3303EB}"/>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KLASSE</a:t>
            </a:r>
            <a:r>
              <a:rPr lang="de-DE" kern="0" dirty="0"/>
              <a:t>N</a:t>
            </a:r>
            <a:r>
              <a:rPr lang="pl-PL" kern="0" dirty="0"/>
              <a:t> AKTIVITÄT</a:t>
            </a:r>
          </a:p>
        </p:txBody>
      </p:sp>
      <p:sp>
        <p:nvSpPr>
          <p:cNvPr id="3" name="Tytuł 1">
            <a:extLst>
              <a:ext uri="{FF2B5EF4-FFF2-40B4-BE49-F238E27FC236}">
                <a16:creationId xmlns:a16="http://schemas.microsoft.com/office/drawing/2014/main" id="{68DF19A3-6149-4208-BFF5-45CB388BD114}"/>
              </a:ext>
            </a:extLst>
          </p:cNvPr>
          <p:cNvSpPr txBox="1">
            <a:spLocks/>
          </p:cNvSpPr>
          <p:nvPr/>
        </p:nvSpPr>
        <p:spPr>
          <a:xfrm>
            <a:off x="107950" y="4149725"/>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Diskussion </a:t>
            </a:r>
            <a:r>
              <a:rPr lang="pl-PL" kern="0" dirty="0"/>
              <a:t>der </a:t>
            </a:r>
            <a:r>
              <a:rPr lang="pl-PL" kern="0" dirty="0" err="1"/>
              <a:t>Übung </a:t>
            </a:r>
            <a:r>
              <a:rPr lang="pl-PL" kern="0" dirty="0"/>
              <a:t>1</a:t>
            </a:r>
          </a:p>
        </p:txBody>
      </p:sp>
      <p:pic>
        <p:nvPicPr>
          <p:cNvPr id="106500" name="Picture 2">
            <a:extLst>
              <a:ext uri="{FF2B5EF4-FFF2-40B4-BE49-F238E27FC236}">
                <a16:creationId xmlns:a16="http://schemas.microsoft.com/office/drawing/2014/main" id="{4125F517-85CC-48F5-9B1D-8F02A3570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511300"/>
            <a:ext cx="208915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CBD3C4-6220-4C86-87DF-1EB654FE4E4C}"/>
              </a:ext>
            </a:extLst>
          </p:cNvPr>
          <p:cNvSpPr txBox="1">
            <a:spLocks/>
          </p:cNvSpPr>
          <p:nvPr/>
        </p:nvSpPr>
        <p:spPr>
          <a:xfrm>
            <a:off x="107950" y="105251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Diskussion </a:t>
            </a:r>
            <a:r>
              <a:rPr lang="pl-PL" kern="0" dirty="0"/>
              <a:t>der </a:t>
            </a:r>
            <a:r>
              <a:rPr lang="pl-PL" kern="0" dirty="0" err="1"/>
              <a:t>Übung </a:t>
            </a:r>
            <a:r>
              <a:rPr lang="pl-PL" kern="0" dirty="0"/>
              <a:t>1</a:t>
            </a:r>
          </a:p>
        </p:txBody>
      </p:sp>
      <p:sp>
        <p:nvSpPr>
          <p:cNvPr id="3" name="Symbol zastępczy zawartości 2">
            <a:extLst>
              <a:ext uri="{FF2B5EF4-FFF2-40B4-BE49-F238E27FC236}">
                <a16:creationId xmlns:a16="http://schemas.microsoft.com/office/drawing/2014/main" id="{6A595105-0191-41DF-878B-2E014655DCDB}"/>
              </a:ext>
            </a:extLst>
          </p:cNvPr>
          <p:cNvSpPr txBox="1">
            <a:spLocks/>
          </p:cNvSpPr>
          <p:nvPr/>
        </p:nvSpPr>
        <p:spPr>
          <a:xfrm>
            <a:off x="179388" y="1566863"/>
            <a:ext cx="8785225" cy="4165600"/>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endParaRPr lang="pl-PL" sz="2000" b="0" dirty="0"/>
          </a:p>
          <a:p>
            <a:pPr>
              <a:lnSpc>
                <a:spcPct val="150000"/>
              </a:lnSpc>
              <a:spcBef>
                <a:spcPts val="0"/>
              </a:spcBef>
              <a:defRPr/>
            </a:pPr>
            <a:r>
              <a:rPr lang="pl-PL" sz="2000" b="0" dirty="0"/>
              <a:t> </a:t>
            </a:r>
            <a:endParaRPr sz="2000" b="0" kern="0" dirty="0"/>
          </a:p>
        </p:txBody>
      </p:sp>
      <p:sp>
        <p:nvSpPr>
          <p:cNvPr id="4" name="Prostokąt 3">
            <a:extLst>
              <a:ext uri="{FF2B5EF4-FFF2-40B4-BE49-F238E27FC236}">
                <a16:creationId xmlns:a16="http://schemas.microsoft.com/office/drawing/2014/main" id="{36802166-FB33-43F7-B24D-C1F1315B9464}"/>
              </a:ext>
            </a:extLst>
          </p:cNvPr>
          <p:cNvSpPr/>
          <p:nvPr/>
        </p:nvSpPr>
        <p:spPr>
          <a:xfrm>
            <a:off x="287338" y="1624013"/>
            <a:ext cx="8569325" cy="2586037"/>
          </a:xfrm>
          <a:prstGeom prst="rect">
            <a:avLst/>
          </a:prstGeom>
        </p:spPr>
        <p:txBody>
          <a:bodyPr>
            <a:spAutoFit/>
          </a:bodyPr>
          <a:lstStyle/>
          <a:p>
            <a:pPr>
              <a:defRPr/>
            </a:pPr>
            <a:r>
              <a:rPr lang="en-GB" sz="1800" u="sng" dirty="0">
                <a:solidFill>
                  <a:schemeClr val="accent1">
                    <a:lumMod val="75000"/>
                    <a:lumOff val="25000"/>
                  </a:schemeClr>
                </a:solidFill>
              </a:rPr>
              <a:t>Leistung</a:t>
            </a:r>
            <a:endParaRPr lang="pl-PL" sz="1800" dirty="0">
              <a:solidFill>
                <a:schemeClr val="accent1">
                  <a:lumMod val="75000"/>
                  <a:lumOff val="25000"/>
                </a:schemeClr>
              </a:solidFill>
            </a:endParaRPr>
          </a:p>
          <a:p>
            <a:pPr>
              <a:defRPr/>
            </a:pPr>
            <a:r>
              <a:rPr lang="en-GB" sz="1800" dirty="0">
                <a:solidFill>
                  <a:schemeClr val="tx1"/>
                </a:solidFill>
              </a:rPr>
              <a:t>Beschreibt, was ein Individuum in seiner aktuellen Umgebung tut. Dieser Kontext umfasst die Umweltfaktoren - alle Aspekte der physischen, sozialen und einstellungsbezogenen Welt, die mit der Komponente Umweltfaktoren kodiert werden können.</a:t>
            </a:r>
            <a:endParaRPr lang="pl-PL" sz="1800" dirty="0">
              <a:solidFill>
                <a:schemeClr val="tx1"/>
              </a:solidFill>
            </a:endParaRPr>
          </a:p>
          <a:p>
            <a:pPr>
              <a:defRPr/>
            </a:pPr>
            <a:r>
              <a:rPr lang="en-GB" sz="1800" u="sng" dirty="0">
                <a:solidFill>
                  <a:srgbClr val="00B0F0"/>
                </a:solidFill>
              </a:rPr>
              <a:t>Kapazität</a:t>
            </a:r>
            <a:endParaRPr lang="pl-PL" sz="1800" dirty="0">
              <a:solidFill>
                <a:srgbClr val="00B0F0"/>
              </a:solidFill>
            </a:endParaRPr>
          </a:p>
          <a:p>
            <a:pPr>
              <a:defRPr/>
            </a:pPr>
            <a:r>
              <a:rPr lang="en-GB" sz="1800" dirty="0">
                <a:solidFill>
                  <a:schemeClr val="tx1"/>
                </a:solidFill>
              </a:rPr>
              <a:t>Beschreibt die intrinsische Fähigkeit einer Person, eine Aufgabe oder eine Handlung auszuführen. Dieses Konstrukt gibt das höchste wahrscheinliche Funktionsniveau an, das eine Person in einem bestimmten Bereich zu einem bestimmten Zeitpunkt erreichen kann.</a:t>
            </a:r>
            <a:endParaRPr lang="pl-PL" sz="1800" dirty="0">
              <a:solidFill>
                <a:schemeClr val="tx1"/>
              </a:solidFill>
            </a:endParaRPr>
          </a:p>
        </p:txBody>
      </p:sp>
      <p:sp>
        <p:nvSpPr>
          <p:cNvPr id="6" name="Tytuł 1">
            <a:extLst>
              <a:ext uri="{FF2B5EF4-FFF2-40B4-BE49-F238E27FC236}">
                <a16:creationId xmlns:a16="http://schemas.microsoft.com/office/drawing/2014/main" id="{1BEDDC9D-659E-40AF-894A-C03E5B179CBF}"/>
              </a:ext>
            </a:extLst>
          </p:cNvPr>
          <p:cNvSpPr txBox="1">
            <a:spLocks/>
          </p:cNvSpPr>
          <p:nvPr/>
        </p:nvSpPr>
        <p:spPr>
          <a:xfrm>
            <a:off x="217488" y="4581525"/>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Rechtscode </a:t>
            </a:r>
            <a:r>
              <a:rPr lang="pl-PL" kern="0" dirty="0"/>
              <a:t>d550.</a:t>
            </a:r>
            <a:r>
              <a:rPr lang="pl-PL" kern="0" dirty="0">
                <a:solidFill>
                  <a:srgbClr val="00B0F0"/>
                </a:solidFill>
              </a:rPr>
              <a:t>23 </a:t>
            </a:r>
          </a:p>
        </p:txBody>
      </p:sp>
    </p:spTree>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7CB6B5-EF27-4295-9E99-8998A0A152A2}"/>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KLASSE</a:t>
            </a:r>
            <a:r>
              <a:rPr lang="de-DE" kern="0" dirty="0"/>
              <a:t>N</a:t>
            </a:r>
            <a:r>
              <a:rPr lang="pl-PL" kern="0" dirty="0"/>
              <a:t> AKTIVITÄT</a:t>
            </a:r>
          </a:p>
        </p:txBody>
      </p:sp>
      <p:pic>
        <p:nvPicPr>
          <p:cNvPr id="109571" name="Picture 2">
            <a:extLst>
              <a:ext uri="{FF2B5EF4-FFF2-40B4-BE49-F238E27FC236}">
                <a16:creationId xmlns:a16="http://schemas.microsoft.com/office/drawing/2014/main" id="{B3B872D2-28DD-49F2-A0AD-1F3E81F86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3" y="2276475"/>
            <a:ext cx="2084387"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ytuł 1">
            <a:extLst>
              <a:ext uri="{FF2B5EF4-FFF2-40B4-BE49-F238E27FC236}">
                <a16:creationId xmlns:a16="http://schemas.microsoft.com/office/drawing/2014/main" id="{5037F2EF-7984-4BC7-8556-229EABCFD4DE}"/>
              </a:ext>
            </a:extLst>
          </p:cNvPr>
          <p:cNvSpPr txBox="1">
            <a:spLocks/>
          </p:cNvSpPr>
          <p:nvPr/>
        </p:nvSpPr>
        <p:spPr>
          <a:xfrm>
            <a:off x="107950" y="4622800"/>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Diskussion </a:t>
            </a:r>
            <a:r>
              <a:rPr lang="pl-PL" kern="0" dirty="0"/>
              <a:t>der </a:t>
            </a:r>
            <a:r>
              <a:rPr lang="pl-PL" kern="0" dirty="0" err="1"/>
              <a:t>Übung </a:t>
            </a:r>
            <a:r>
              <a:rPr lang="pl-PL" kern="0" dirty="0"/>
              <a:t>2</a:t>
            </a:r>
          </a:p>
        </p:txBody>
      </p:sp>
    </p:spTree>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EB540A-DBBA-4735-9CB4-E5D232C1B2B8}"/>
              </a:ext>
            </a:extLst>
          </p:cNvPr>
          <p:cNvSpPr txBox="1">
            <a:spLocks/>
          </p:cNvSpPr>
          <p:nvPr/>
        </p:nvSpPr>
        <p:spPr>
          <a:xfrm>
            <a:off x="107950" y="105251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Diskussion </a:t>
            </a:r>
            <a:r>
              <a:rPr lang="pl-PL" kern="0" dirty="0"/>
              <a:t>der </a:t>
            </a:r>
            <a:r>
              <a:rPr lang="pl-PL" kern="0" dirty="0" err="1"/>
              <a:t>Übung </a:t>
            </a:r>
            <a:r>
              <a:rPr lang="pl-PL" kern="0" dirty="0"/>
              <a:t>2</a:t>
            </a:r>
          </a:p>
        </p:txBody>
      </p:sp>
      <p:sp>
        <p:nvSpPr>
          <p:cNvPr id="3" name="Prostokąt 2">
            <a:extLst>
              <a:ext uri="{FF2B5EF4-FFF2-40B4-BE49-F238E27FC236}">
                <a16:creationId xmlns:a16="http://schemas.microsoft.com/office/drawing/2014/main" id="{0D64290E-D5E4-43BA-A5E0-6562B560AEAE}"/>
              </a:ext>
            </a:extLst>
          </p:cNvPr>
          <p:cNvSpPr/>
          <p:nvPr/>
        </p:nvSpPr>
        <p:spPr>
          <a:xfrm>
            <a:off x="287338" y="1624013"/>
            <a:ext cx="8569325" cy="4386262"/>
          </a:xfrm>
          <a:prstGeom prst="rect">
            <a:avLst/>
          </a:prstGeom>
        </p:spPr>
        <p:txBody>
          <a:bodyPr>
            <a:spAutoFit/>
          </a:bodyPr>
          <a:lstStyle/>
          <a:p>
            <a:pPr>
              <a:lnSpc>
                <a:spcPct val="150000"/>
              </a:lnSpc>
              <a:defRPr/>
            </a:pPr>
            <a:r>
              <a:rPr lang="en-US" sz="1800" dirty="0">
                <a:solidFill>
                  <a:schemeClr val="tx1"/>
                </a:solidFill>
              </a:rPr>
              <a:t>Unmittelbare Familie</a:t>
            </a:r>
          </a:p>
          <a:p>
            <a:pPr>
              <a:lnSpc>
                <a:spcPct val="150000"/>
              </a:lnSpc>
              <a:defRPr/>
            </a:pPr>
            <a:r>
              <a:rPr lang="en-US" sz="1800" b="0" dirty="0">
                <a:solidFill>
                  <a:schemeClr val="tx1"/>
                </a:solidFill>
              </a:rPr>
              <a:t>Personen, die durch Geburt, Heirat oder eine andere von der Kultur als unmittelbare Familie anerkannte Beziehung miteinander verwandt sind, wie z. B. Ehegatten, Partner, Eltern, Geschwister, Kinder, Pflegeeltern, Adoptiveltern und Großeltern [</a:t>
            </a:r>
            <a:r>
              <a:rPr lang="pl-PL" sz="1800" b="0" dirty="0">
                <a:solidFill>
                  <a:schemeClr val="tx1"/>
                </a:solidFill>
              </a:rPr>
              <a:t>5</a:t>
            </a:r>
            <a:r>
              <a:rPr lang="en-US" sz="1800" b="0" dirty="0">
                <a:solidFill>
                  <a:schemeClr val="tx1"/>
                </a:solidFill>
              </a:rPr>
              <a:t>, s. 187]. </a:t>
            </a:r>
            <a:endParaRPr lang="pl-PL" sz="1800" b="0" dirty="0">
              <a:solidFill>
                <a:schemeClr val="tx1"/>
              </a:solidFill>
            </a:endParaRPr>
          </a:p>
          <a:p>
            <a:pPr>
              <a:lnSpc>
                <a:spcPct val="150000"/>
              </a:lnSpc>
              <a:defRPr/>
            </a:pPr>
            <a:r>
              <a:rPr lang="en-US" sz="1800" b="0" dirty="0">
                <a:solidFill>
                  <a:schemeClr val="tx1"/>
                </a:solidFill>
              </a:rPr>
              <a:t>In Bezug auf die vorgestellten Teile der Klassifikation ist anzumerken, dass entgegen der traditionellen Ansicht, dass Behinderung nur die betroffene Person betrifft, diese Änderung die Idee betont, dass Behinderung eine soziale Struktur ist, die auf der Interaktion zwischen der Person und der Umwelt beruht [17, 18]. </a:t>
            </a:r>
            <a:endParaRPr lang="pl-PL" sz="1800" b="0" dirty="0">
              <a:solidFill>
                <a:schemeClr val="tx1"/>
              </a:solidFill>
            </a:endParaRPr>
          </a:p>
          <a:p>
            <a:pPr algn="ctr">
              <a:lnSpc>
                <a:spcPct val="150000"/>
              </a:lnSpc>
              <a:defRPr/>
            </a:pPr>
            <a:r>
              <a:rPr lang="pl-PL" sz="2400" dirty="0">
                <a:solidFill>
                  <a:schemeClr val="tx1"/>
                </a:solidFill>
              </a:rPr>
              <a:t>Rechter </a:t>
            </a:r>
            <a:r>
              <a:rPr lang="pl-PL" sz="2400" dirty="0" err="1">
                <a:solidFill>
                  <a:schemeClr val="tx1"/>
                </a:solidFill>
              </a:rPr>
              <a:t>Code </a:t>
            </a:r>
            <a:r>
              <a:rPr lang="pl-PL" sz="2400" dirty="0">
                <a:solidFill>
                  <a:schemeClr val="tx1"/>
                </a:solidFill>
              </a:rPr>
              <a:t>= E310+04</a:t>
            </a:r>
          </a:p>
          <a:p>
            <a:pPr>
              <a:lnSpc>
                <a:spcPct val="150000"/>
              </a:lnSpc>
              <a:defRPr/>
            </a:pPr>
            <a:endParaRPr lang="pl-PL" sz="1800" b="0" dirty="0">
              <a:solidFill>
                <a:schemeClr val="tx1"/>
              </a:solidFill>
            </a:endParaRPr>
          </a:p>
        </p:txBody>
      </p:sp>
    </p:spTree>
  </p:cSld>
  <p:clrMapOvr>
    <a:masterClrMapping/>
  </p:clrMapOvr>
  <p:transition advClick="0"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32C9B4-B58C-4EE2-9D88-9E4A0597AD33}"/>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SCHLUSSFOLGERUNG</a:t>
            </a:r>
          </a:p>
        </p:txBody>
      </p:sp>
      <p:sp>
        <p:nvSpPr>
          <p:cNvPr id="112643" name="Prostokąt 2">
            <a:extLst>
              <a:ext uri="{FF2B5EF4-FFF2-40B4-BE49-F238E27FC236}">
                <a16:creationId xmlns:a16="http://schemas.microsoft.com/office/drawing/2014/main" id="{294BF4C3-A631-409F-8D9D-FA0179D51900}"/>
              </a:ext>
            </a:extLst>
          </p:cNvPr>
          <p:cNvSpPr>
            <a:spLocks noChangeArrowheads="1"/>
          </p:cNvSpPr>
          <p:nvPr/>
        </p:nvSpPr>
        <p:spPr bwMode="auto">
          <a:xfrm>
            <a:off x="287338" y="1624013"/>
            <a:ext cx="8569325"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n-US" altLang="pl-PL" sz="1800" b="0">
                <a:solidFill>
                  <a:schemeClr val="tx1"/>
                </a:solidFill>
              </a:rPr>
              <a:t>Die Klassifikation ermöglicht es, den Menschen komplementär zu betrachten, indem sie eine einheitliche und standardisierte Sprache bei der Beschreibung der Gesundheit und der damit verbundenen Bedingungen etabliert. Die Internationale Klassifikation von Behinderung und Gesundheit ICF umfasst alle Aspekte der Funktionsweise der menschlichen Einheit sowie einige Elemente des körperlichen und geistigen Wohlbefindens, die für einen gesunden Menschen wichtig sind [2, 3].</a:t>
            </a:r>
            <a:endParaRPr lang="pl-PL" altLang="pl-PL" sz="1800" b="0">
              <a:solidFill>
                <a:schemeClr val="tx1"/>
              </a:solidFill>
            </a:endParaRPr>
          </a:p>
        </p:txBody>
      </p:sp>
      <p:pic>
        <p:nvPicPr>
          <p:cNvPr id="112644" name="Picture 2">
            <a:extLst>
              <a:ext uri="{FF2B5EF4-FFF2-40B4-BE49-F238E27FC236}">
                <a16:creationId xmlns:a16="http://schemas.microsoft.com/office/drawing/2014/main" id="{3B9BF2E6-21BE-4F18-9793-64CF3724A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7973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7E04A9-1C99-49CC-9BCD-A733B267B555}"/>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Online-Materialien</a:t>
            </a:r>
          </a:p>
        </p:txBody>
      </p:sp>
      <p:sp>
        <p:nvSpPr>
          <p:cNvPr id="114691" name="Prostokąt 2">
            <a:extLst>
              <a:ext uri="{FF2B5EF4-FFF2-40B4-BE49-F238E27FC236}">
                <a16:creationId xmlns:a16="http://schemas.microsoft.com/office/drawing/2014/main" id="{7792E22D-3663-4519-AB5C-DBB11BF79F89}"/>
              </a:ext>
            </a:extLst>
          </p:cNvPr>
          <p:cNvSpPr>
            <a:spLocks noChangeArrowheads="1"/>
          </p:cNvSpPr>
          <p:nvPr/>
        </p:nvSpPr>
        <p:spPr bwMode="auto">
          <a:xfrm>
            <a:off x="287338" y="1624013"/>
            <a:ext cx="8569325"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n-US" altLang="pl-PL" sz="1800" b="0">
                <a:solidFill>
                  <a:schemeClr val="tx1"/>
                </a:solidFill>
              </a:rPr>
              <a:t>Aus Sicht der praktischen Übungen kann Fachliteratur verwendet werden (u. a. praktisches ICF-Handbuch)</a:t>
            </a:r>
            <a:r>
              <a:rPr lang="pl-PL" altLang="pl-PL" sz="1800" b="0">
                <a:solidFill>
                  <a:schemeClr val="tx1"/>
                </a:solidFill>
              </a:rPr>
              <a:t>:</a:t>
            </a:r>
            <a:endParaRPr lang="en-US" altLang="pl-PL" sz="1800" b="0">
              <a:solidFill>
                <a:schemeClr val="tx1"/>
              </a:solidFill>
            </a:endParaRPr>
          </a:p>
          <a:p>
            <a:pPr>
              <a:lnSpc>
                <a:spcPct val="150000"/>
              </a:lnSpc>
            </a:pPr>
            <a:endParaRPr lang="en-US" altLang="pl-PL" sz="1800" b="0">
              <a:solidFill>
                <a:schemeClr val="tx1"/>
              </a:solidFill>
            </a:endParaRPr>
          </a:p>
          <a:p>
            <a:pPr>
              <a:lnSpc>
                <a:spcPct val="150000"/>
              </a:lnSpc>
            </a:pPr>
            <a:r>
              <a:rPr lang="en-US" altLang="pl-PL" sz="1800" b="0">
                <a:solidFill>
                  <a:schemeClr val="tx1"/>
                </a:solidFill>
                <a:hlinkClick r:id="rId3"/>
              </a:rPr>
              <a:t>- https://www.who.int/classifications/drafticfpracticalmanual.pdf  </a:t>
            </a:r>
          </a:p>
          <a:p>
            <a:pPr>
              <a:lnSpc>
                <a:spcPct val="150000"/>
              </a:lnSpc>
            </a:pPr>
            <a:endParaRPr lang="en-US"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p:txBody>
      </p:sp>
      <p:pic>
        <p:nvPicPr>
          <p:cNvPr id="114692" name="Picture 2">
            <a:extLst>
              <a:ext uri="{FF2B5EF4-FFF2-40B4-BE49-F238E27FC236}">
                <a16:creationId xmlns:a16="http://schemas.microsoft.com/office/drawing/2014/main" id="{3A0E0B4B-8753-4BF1-A413-7CFBF249F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2636838"/>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35C38F-5BE1-4E82-937C-254AFE1246DE}"/>
              </a:ext>
            </a:extLst>
          </p:cNvPr>
          <p:cNvSpPr txBox="1">
            <a:spLocks/>
          </p:cNvSpPr>
          <p:nvPr/>
        </p:nvSpPr>
        <p:spPr>
          <a:xfrm>
            <a:off x="107950" y="995363"/>
            <a:ext cx="8785225" cy="571500"/>
          </a:xfrm>
          <a:prstGeom prst="rect">
            <a:avLst/>
          </a:prstGeom>
        </p:spPr>
        <p:txBody>
          <a:bodyPr>
            <a:normAutofit fontScale="75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Online-Materialien</a:t>
            </a:r>
          </a:p>
          <a:p>
            <a:pPr>
              <a:defRPr/>
            </a:pPr>
            <a:r>
              <a:rPr lang="pl-PL" kern="0" dirty="0"/>
              <a:t> </a:t>
            </a:r>
          </a:p>
        </p:txBody>
      </p:sp>
      <p:sp>
        <p:nvSpPr>
          <p:cNvPr id="116739" name="Prostokąt 2">
            <a:extLst>
              <a:ext uri="{FF2B5EF4-FFF2-40B4-BE49-F238E27FC236}">
                <a16:creationId xmlns:a16="http://schemas.microsoft.com/office/drawing/2014/main" id="{3F947D93-3DBF-480F-9906-3369E4819414}"/>
              </a:ext>
            </a:extLst>
          </p:cNvPr>
          <p:cNvSpPr>
            <a:spLocks noChangeArrowheads="1"/>
          </p:cNvSpPr>
          <p:nvPr/>
        </p:nvSpPr>
        <p:spPr bwMode="auto">
          <a:xfrm>
            <a:off x="287338" y="1624013"/>
            <a:ext cx="85693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n-US" altLang="pl-PL" sz="1800" b="0">
                <a:solidFill>
                  <a:schemeClr val="tx1"/>
                </a:solidFill>
              </a:rPr>
              <a:t>Ein wichtiger Punkt ist auch die generelle Verfügbarkeit der ausgearbeiteten Beispiele von Einzelfällen:</a:t>
            </a: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r>
              <a:rPr lang="en-US" altLang="pl-PL" sz="1800" b="0">
                <a:solidFill>
                  <a:schemeClr val="tx1"/>
                </a:solidFill>
              </a:rPr>
              <a:t>Vorschläge finden Sie auf der Website: </a:t>
            </a:r>
            <a:r>
              <a:rPr lang="en-US" altLang="pl-PL" sz="1800" b="0">
                <a:solidFill>
                  <a:schemeClr val="tx1"/>
                </a:solidFill>
                <a:hlinkClick r:id="rId3"/>
              </a:rPr>
              <a:t>https://www.icf-casestudies.org/   </a:t>
            </a:r>
          </a:p>
        </p:txBody>
      </p:sp>
      <p:pic>
        <p:nvPicPr>
          <p:cNvPr id="116740" name="Picture 2">
            <a:extLst>
              <a:ext uri="{FF2B5EF4-FFF2-40B4-BE49-F238E27FC236}">
                <a16:creationId xmlns:a16="http://schemas.microsoft.com/office/drawing/2014/main" id="{80265601-0317-47AC-A89D-CBA76F541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3789363"/>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EA8DEC-0637-4252-9EB1-9DB59B728F72}"/>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Online-Materialien</a:t>
            </a:r>
          </a:p>
          <a:p>
            <a:pPr>
              <a:defRPr/>
            </a:pPr>
            <a:endParaRPr lang="pl-PL" kern="0" dirty="0"/>
          </a:p>
        </p:txBody>
      </p:sp>
      <p:sp>
        <p:nvSpPr>
          <p:cNvPr id="118787" name="Prostokąt 2">
            <a:extLst>
              <a:ext uri="{FF2B5EF4-FFF2-40B4-BE49-F238E27FC236}">
                <a16:creationId xmlns:a16="http://schemas.microsoft.com/office/drawing/2014/main" id="{1D0FFC3F-2C7F-47AE-A35C-7E5D4141B9C2}"/>
              </a:ext>
            </a:extLst>
          </p:cNvPr>
          <p:cNvSpPr>
            <a:spLocks noChangeArrowheads="1"/>
          </p:cNvSpPr>
          <p:nvPr/>
        </p:nvSpPr>
        <p:spPr bwMode="auto">
          <a:xfrm>
            <a:off x="287338" y="1624013"/>
            <a:ext cx="85693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n-US" altLang="pl-PL" sz="1800">
                <a:solidFill>
                  <a:schemeClr val="tx1"/>
                </a:solidFill>
              </a:rPr>
              <a:t>Auch animierte Videos sind wichtige Lehrmittel: </a:t>
            </a:r>
          </a:p>
          <a:p>
            <a:pPr>
              <a:lnSpc>
                <a:spcPct val="150000"/>
              </a:lnSpc>
            </a:pPr>
            <a:r>
              <a:rPr lang="en-US" altLang="pl-PL" sz="1800" b="0">
                <a:solidFill>
                  <a:schemeClr val="tx1"/>
                </a:solidFill>
              </a:rPr>
              <a:t>1) Video 1 SA: Was ist die Internationale Klassifikation der Funktionsfähigkeit, Behinderung und Gesundheit (ICF)?</a:t>
            </a:r>
          </a:p>
          <a:p>
            <a:pPr>
              <a:lnSpc>
                <a:spcPct val="150000"/>
              </a:lnSpc>
            </a:pPr>
            <a:r>
              <a:rPr lang="en-US" altLang="pl-PL" sz="1800" b="0">
                <a:solidFill>
                  <a:schemeClr val="tx1"/>
                </a:solidFill>
                <a:hlinkClick r:id="rId3"/>
              </a:rPr>
              <a:t>https://www.youtube.com/watch?v=Iwfn6NutlZM  </a:t>
            </a:r>
          </a:p>
          <a:p>
            <a:pPr>
              <a:lnSpc>
                <a:spcPct val="150000"/>
              </a:lnSpc>
            </a:pPr>
            <a:endParaRPr lang="en-US" altLang="pl-PL" sz="1800" b="0">
              <a:solidFill>
                <a:schemeClr val="tx1"/>
              </a:solidFill>
            </a:endParaRPr>
          </a:p>
          <a:p>
            <a:pPr>
              <a:lnSpc>
                <a:spcPct val="150000"/>
              </a:lnSpc>
            </a:pPr>
            <a:r>
              <a:rPr lang="en-US" altLang="pl-PL" sz="1800" b="0">
                <a:solidFill>
                  <a:schemeClr val="tx1"/>
                </a:solidFill>
              </a:rPr>
              <a:t>2) Video 5 NA: Wie arbeiten die verschiedenen Teile der ICF zusammen?</a:t>
            </a:r>
          </a:p>
          <a:p>
            <a:pPr>
              <a:lnSpc>
                <a:spcPct val="150000"/>
              </a:lnSpc>
            </a:pPr>
            <a:r>
              <a:rPr lang="en-US" altLang="pl-PL" sz="1800" b="0">
                <a:solidFill>
                  <a:schemeClr val="tx1"/>
                </a:solidFill>
                <a:hlinkClick r:id="rId4"/>
              </a:rPr>
              <a:t>https://www.youtube.com/watch?v=Vj7cF63egGU  </a:t>
            </a:r>
          </a:p>
          <a:p>
            <a:pPr>
              <a:lnSpc>
                <a:spcPct val="150000"/>
              </a:lnSpc>
            </a:pPr>
            <a:r>
              <a:rPr lang="pl-PL" altLang="pl-PL" sz="1800" b="0">
                <a:solidFill>
                  <a:schemeClr val="tx1"/>
                </a:solidFill>
              </a:rPr>
              <a:t> </a:t>
            </a:r>
          </a:p>
        </p:txBody>
      </p:sp>
      <p:pic>
        <p:nvPicPr>
          <p:cNvPr id="118788" name="Picture 2">
            <a:extLst>
              <a:ext uri="{FF2B5EF4-FFF2-40B4-BE49-F238E27FC236}">
                <a16:creationId xmlns:a16="http://schemas.microsoft.com/office/drawing/2014/main" id="{542AEBC6-773B-482B-B44F-D861FE7C23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181475"/>
            <a:ext cx="2686050" cy="14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A5B69E-5C9D-447F-B61B-41788567CBD1}"/>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Bibliographie </a:t>
            </a:r>
            <a:endParaRPr lang="pl-PL" kern="0" dirty="0"/>
          </a:p>
        </p:txBody>
      </p:sp>
      <p:sp>
        <p:nvSpPr>
          <p:cNvPr id="120835" name="Prostokąt 2">
            <a:extLst>
              <a:ext uri="{FF2B5EF4-FFF2-40B4-BE49-F238E27FC236}">
                <a16:creationId xmlns:a16="http://schemas.microsoft.com/office/drawing/2014/main" id="{2439D3F1-0382-4544-B69E-AF662EF98659}"/>
              </a:ext>
            </a:extLst>
          </p:cNvPr>
          <p:cNvSpPr>
            <a:spLocks noChangeArrowheads="1"/>
          </p:cNvSpPr>
          <p:nvPr/>
        </p:nvSpPr>
        <p:spPr bwMode="auto">
          <a:xfrm>
            <a:off x="287338" y="1624013"/>
            <a:ext cx="8569325" cy="631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pl-PL" altLang="pl-PL" sz="1400" b="0" dirty="0">
                <a:solidFill>
                  <a:schemeClr val="tx1"/>
                </a:solidFill>
              </a:rPr>
              <a:t>A., </a:t>
            </a:r>
            <a:r>
              <a:rPr lang="pl-PL" altLang="pl-PL" sz="1400" b="0" dirty="0" err="1">
                <a:solidFill>
                  <a:schemeClr val="tx1"/>
                </a:solidFill>
              </a:rPr>
              <a:t>Wilmowska-Pietruszyńska</a:t>
            </a:r>
            <a:r>
              <a:rPr lang="pl-PL" altLang="pl-PL" sz="1400" b="0" dirty="0">
                <a:solidFill>
                  <a:schemeClr val="tx1"/>
                </a:solidFill>
              </a:rPr>
              <a:t>, D. Bilski, „ICF jako narzędzie ilościowej oceny naruszenia sprawności w orzekaniu dla potrzeb zabezpieczenia społecznego”. Orzecznictwo Lekarskie”, vol. 1, nr 7, s. 1-13, 2010.</a:t>
            </a:r>
          </a:p>
          <a:p>
            <a:pPr>
              <a:lnSpc>
                <a:spcPct val="150000"/>
              </a:lnSpc>
            </a:pPr>
            <a:r>
              <a:rPr lang="pl-PL" altLang="pl-PL" sz="1400" b="0" dirty="0">
                <a:solidFill>
                  <a:schemeClr val="tx1"/>
                </a:solidFill>
              </a:rPr>
              <a:t>Międzynarodowa klasyfikacja Funkcjonowania, Niepełnosprawności i Zdrowia. World </a:t>
            </a:r>
            <a:r>
              <a:rPr lang="pl-PL" altLang="pl-PL" sz="1400" b="0" dirty="0" err="1">
                <a:solidFill>
                  <a:schemeClr val="tx1"/>
                </a:solidFill>
              </a:rPr>
              <a:t>Health</a:t>
            </a:r>
            <a:r>
              <a:rPr lang="pl-PL" altLang="pl-PL" sz="1400" b="0" dirty="0">
                <a:solidFill>
                  <a:schemeClr val="tx1"/>
                </a:solidFill>
              </a:rPr>
              <a:t> Organization </a:t>
            </a:r>
            <a:r>
              <a:rPr lang="pl-PL" altLang="pl-PL" sz="1400" b="0" dirty="0" err="1">
                <a:solidFill>
                  <a:schemeClr val="tx1"/>
                </a:solidFill>
              </a:rPr>
              <a:t>Geneva</a:t>
            </a:r>
            <a:r>
              <a:rPr lang="pl-PL" altLang="pl-PL" sz="1400" b="0" dirty="0">
                <a:solidFill>
                  <a:schemeClr val="tx1"/>
                </a:solidFill>
              </a:rPr>
              <a:t>, 2001. https://www.pfon.org/images/dodatki/20140723_icf.pdf [</a:t>
            </a:r>
            <a:r>
              <a:rPr lang="pl-PL" altLang="pl-PL" sz="1400" b="0" dirty="0" err="1">
                <a:solidFill>
                  <a:schemeClr val="tx1"/>
                </a:solidFill>
              </a:rPr>
              <a:t>accessed</a:t>
            </a:r>
            <a:r>
              <a:rPr lang="pl-PL" altLang="pl-PL" sz="1400" b="0" dirty="0">
                <a:solidFill>
                  <a:schemeClr val="tx1"/>
                </a:solidFill>
              </a:rPr>
              <a:t>: 20.01.2020r.].</a:t>
            </a:r>
          </a:p>
          <a:p>
            <a:pPr>
              <a:lnSpc>
                <a:spcPct val="150000"/>
              </a:lnSpc>
            </a:pPr>
            <a:r>
              <a:rPr lang="pl-PL" altLang="pl-PL" sz="1400" b="0" dirty="0">
                <a:solidFill>
                  <a:schemeClr val="tx1"/>
                </a:solidFill>
              </a:rPr>
              <a:t>D. M. Fal, „Znaczenie klasyfikacji ICF w opisie niepełnosprawności”. Wiadomości Ubezpieczeniowe, nr 1, s.89, 2018.</a:t>
            </a:r>
          </a:p>
          <a:p>
            <a:pPr>
              <a:lnSpc>
                <a:spcPct val="150000"/>
              </a:lnSpc>
            </a:pPr>
            <a:r>
              <a:rPr lang="en-US" altLang="pl-PL" sz="1400" b="0" dirty="0">
                <a:solidFill>
                  <a:schemeClr val="tx1"/>
                </a:solidFill>
              </a:rPr>
              <a:t>B. </a:t>
            </a:r>
            <a:r>
              <a:rPr lang="en-US" altLang="pl-PL" sz="1400" b="0" dirty="0" err="1">
                <a:solidFill>
                  <a:schemeClr val="tx1"/>
                </a:solidFill>
              </a:rPr>
              <a:t>Üstün</a:t>
            </a:r>
            <a:r>
              <a:rPr lang="en-US" altLang="pl-PL" sz="1400" b="0" dirty="0">
                <a:solidFill>
                  <a:schemeClr val="tx1"/>
                </a:solidFill>
              </a:rPr>
              <a:t>, “The international classification of functioning, disability and health—a common framework for describing health states”, [in:] Ch., J., L., Murray, J. A. Salomon, C. D. Mathers, A. D. Lopez, [ed.]  Summary Measures of Population Health Concepts, Ethics, Measurement and Applications. World Health Organization, Geneva, pp. 343-48, 2002.</a:t>
            </a:r>
            <a:endParaRPr lang="pl-PL" altLang="pl-PL" sz="1400" b="0" dirty="0">
              <a:solidFill>
                <a:schemeClr val="tx1"/>
              </a:solidFill>
            </a:endParaRPr>
          </a:p>
          <a:p>
            <a:pPr>
              <a:lnSpc>
                <a:spcPct val="150000"/>
              </a:lnSpc>
            </a:pPr>
            <a:r>
              <a:rPr lang="pl-PL" altLang="pl-PL" sz="1400" b="0" dirty="0">
                <a:solidFill>
                  <a:schemeClr val="tx1"/>
                </a:solidFill>
              </a:rPr>
              <a:t>ICF Nowe spojrzenie na człowieka.  Wydawca: Centrum Edukacji Ubezpieczeniowej Sp. z o.o., Warszawa 2015. https://piu.org.pl/public/upload/ibrowser/ICF_prev.pdf [</a:t>
            </a:r>
            <a:r>
              <a:rPr lang="pl-PL" altLang="pl-PL" sz="1400" b="0" dirty="0" err="1">
                <a:solidFill>
                  <a:schemeClr val="tx1"/>
                </a:solidFill>
              </a:rPr>
              <a:t>accessed</a:t>
            </a:r>
            <a:r>
              <a:rPr lang="pl-PL" altLang="pl-PL" sz="1400" b="0" dirty="0">
                <a:solidFill>
                  <a:schemeClr val="tx1"/>
                </a:solidFill>
              </a:rPr>
              <a:t>:: 26.01.2020]. and </a:t>
            </a:r>
            <a:r>
              <a:rPr lang="pl-PL" altLang="pl-PL" sz="1400" b="0">
                <a:solidFill>
                  <a:schemeClr val="tx1"/>
                </a:solidFill>
              </a:rPr>
              <a:t>others</a:t>
            </a:r>
            <a:endParaRPr lang="pl-PL" altLang="pl-PL" sz="1400" b="0" dirty="0">
              <a:solidFill>
                <a:schemeClr val="tx1"/>
              </a:solidFill>
            </a:endParaRPr>
          </a:p>
          <a:p>
            <a:pPr>
              <a:lnSpc>
                <a:spcPct val="150000"/>
              </a:lnSpc>
            </a:pPr>
            <a:endParaRPr lang="pl-PL" altLang="pl-PL" sz="1400" b="0" dirty="0">
              <a:solidFill>
                <a:schemeClr val="tx1"/>
              </a:solidFill>
            </a:endParaRPr>
          </a:p>
          <a:p>
            <a:pPr>
              <a:lnSpc>
                <a:spcPct val="150000"/>
              </a:lnSpc>
            </a:pPr>
            <a:endParaRPr lang="pl-PL" altLang="pl-PL" sz="1800" b="0" dirty="0">
              <a:solidFill>
                <a:schemeClr val="tx1"/>
              </a:solidFill>
            </a:endParaRPr>
          </a:p>
          <a:p>
            <a:pPr>
              <a:lnSpc>
                <a:spcPct val="150000"/>
              </a:lnSpc>
            </a:pPr>
            <a:endParaRPr lang="pl-PL" altLang="pl-PL" sz="1800" b="0" dirty="0">
              <a:solidFill>
                <a:schemeClr val="tx1"/>
              </a:solidFill>
            </a:endParaRPr>
          </a:p>
          <a:p>
            <a:pPr>
              <a:lnSpc>
                <a:spcPct val="150000"/>
              </a:lnSpc>
            </a:pPr>
            <a:endParaRPr lang="pl-PL" altLang="pl-PL" sz="1800" b="0" dirty="0">
              <a:solidFill>
                <a:schemeClr val="tx1"/>
              </a:solidFill>
            </a:endParaRPr>
          </a:p>
          <a:p>
            <a:pPr>
              <a:lnSpc>
                <a:spcPct val="150000"/>
              </a:lnSpc>
            </a:pPr>
            <a:endParaRPr lang="pl-PL" altLang="pl-PL" sz="1800" b="0" dirty="0">
              <a:solidFill>
                <a:schemeClr val="tx1"/>
              </a:solidFill>
            </a:endParaRPr>
          </a:p>
          <a:p>
            <a:pPr>
              <a:lnSpc>
                <a:spcPct val="150000"/>
              </a:lnSpc>
            </a:pPr>
            <a:endParaRPr lang="pl-PL" altLang="pl-PL" sz="1800" b="0" dirty="0">
              <a:solidFill>
                <a:schemeClr val="tx1"/>
              </a:solidFill>
            </a:endParaRPr>
          </a:p>
        </p:txBody>
      </p:sp>
    </p:spTree>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DA43032-2EF5-4DA6-AC71-7AD2BFF8BEA7}"/>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Grundlegende Terminologie ICF</a:t>
            </a:r>
            <a:endParaRPr lang="en-US" sz="2800" b="0" dirty="0">
              <a:solidFill>
                <a:schemeClr val="accent2">
                  <a:lumMod val="75000"/>
                </a:schemeClr>
              </a:solidFill>
            </a:endParaRPr>
          </a:p>
        </p:txBody>
      </p:sp>
      <p:sp>
        <p:nvSpPr>
          <p:cNvPr id="3" name="Prostokąt 2">
            <a:extLst>
              <a:ext uri="{FF2B5EF4-FFF2-40B4-BE49-F238E27FC236}">
                <a16:creationId xmlns:a16="http://schemas.microsoft.com/office/drawing/2014/main" id="{8086B038-D276-4F5F-BDE1-540EE74D18F4}"/>
              </a:ext>
            </a:extLst>
          </p:cNvPr>
          <p:cNvSpPr/>
          <p:nvPr/>
        </p:nvSpPr>
        <p:spPr>
          <a:xfrm>
            <a:off x="323850" y="1517650"/>
            <a:ext cx="8640763" cy="3632200"/>
          </a:xfrm>
          <a:prstGeom prst="rect">
            <a:avLst/>
          </a:prstGeom>
        </p:spPr>
        <p:txBody>
          <a:bodyPr>
            <a:spAutoFit/>
          </a:bodyPr>
          <a:lstStyle/>
          <a:p>
            <a:pPr>
              <a:defRPr/>
            </a:pPr>
            <a:r>
              <a:rPr lang="en-US" sz="2000" b="0" dirty="0">
                <a:solidFill>
                  <a:schemeClr val="accent2">
                    <a:lumMod val="75000"/>
                  </a:schemeClr>
                </a:solidFill>
              </a:rPr>
              <a:t>- </a:t>
            </a:r>
            <a:r>
              <a:rPr lang="en-US" sz="2000" dirty="0">
                <a:solidFill>
                  <a:schemeClr val="accent2">
                    <a:lumMod val="75000"/>
                  </a:schemeClr>
                </a:solidFill>
              </a:rPr>
              <a:t>Erleichterungen </a:t>
            </a:r>
            <a:r>
              <a:rPr lang="en-US" sz="2000" b="0" dirty="0">
                <a:solidFill>
                  <a:schemeClr val="accent2">
                    <a:lumMod val="75000"/>
                  </a:schemeClr>
                </a:solidFill>
              </a:rPr>
              <a:t>sind Faktoren in der Umgebung eines Individuums, die durch ihr Vorhandensein oder ihr Fehlen die Funktionsfähigkeit verbessern und die Behinderung verringern.</a:t>
            </a:r>
          </a:p>
          <a:p>
            <a:pPr>
              <a:defRPr/>
            </a:pPr>
            <a:r>
              <a:rPr lang="en-US" sz="2000" b="0" dirty="0">
                <a:solidFill>
                  <a:schemeClr val="accent2">
                    <a:lumMod val="75000"/>
                  </a:schemeClr>
                </a:solidFill>
              </a:rPr>
              <a:t>- </a:t>
            </a:r>
            <a:r>
              <a:rPr lang="en-US" sz="2000" dirty="0">
                <a:solidFill>
                  <a:schemeClr val="accent2">
                    <a:lumMod val="75000"/>
                  </a:schemeClr>
                </a:solidFill>
              </a:rPr>
              <a:t>Barrieren </a:t>
            </a:r>
            <a:r>
              <a:rPr lang="en-US" sz="2000" b="0" dirty="0">
                <a:solidFill>
                  <a:schemeClr val="accent2">
                    <a:lumMod val="75000"/>
                  </a:schemeClr>
                </a:solidFill>
              </a:rPr>
              <a:t>sind Faktoren in der Umgebung von Personen, die die Funktionsfähigkeit einschränken und eine Behinderung verursachen.</a:t>
            </a:r>
          </a:p>
          <a:p>
            <a:pPr>
              <a:defRPr/>
            </a:pPr>
            <a:r>
              <a:rPr lang="en-US" sz="2000" b="0" dirty="0">
                <a:solidFill>
                  <a:schemeClr val="accent2">
                    <a:lumMod val="75000"/>
                  </a:schemeClr>
                </a:solidFill>
              </a:rPr>
              <a:t>- </a:t>
            </a:r>
            <a:r>
              <a:rPr lang="en-US" sz="2000" dirty="0">
                <a:solidFill>
                  <a:schemeClr val="accent2">
                    <a:lumMod val="75000"/>
                  </a:schemeClr>
                </a:solidFill>
              </a:rPr>
              <a:t>Fähigkeit </a:t>
            </a:r>
            <a:r>
              <a:rPr lang="en-US" sz="2000" b="0" dirty="0">
                <a:solidFill>
                  <a:schemeClr val="accent2">
                    <a:lumMod val="75000"/>
                  </a:schemeClr>
                </a:solidFill>
              </a:rPr>
              <a:t>ist ein Begriff, der als Qualifizierer auf die höchstmögliche Funktionsstufe hinweist, die eine Einheit im Bereich der Aktivitätsliste und der Teilnahme zu einem bestimmten Zeitpunkt erreichen kann.</a:t>
            </a:r>
          </a:p>
          <a:p>
            <a:pPr>
              <a:defRPr/>
            </a:pPr>
            <a:r>
              <a:rPr lang="en-US" sz="2000" b="0" dirty="0">
                <a:solidFill>
                  <a:schemeClr val="accent2">
                    <a:lumMod val="75000"/>
                  </a:schemeClr>
                </a:solidFill>
              </a:rPr>
              <a:t>- </a:t>
            </a:r>
            <a:r>
              <a:rPr lang="en-US" sz="2000" dirty="0">
                <a:solidFill>
                  <a:schemeClr val="accent2">
                    <a:lumMod val="75000"/>
                  </a:schemeClr>
                </a:solidFill>
              </a:rPr>
              <a:t>Execution ist ein Konzept</a:t>
            </a:r>
            <a:r>
              <a:rPr lang="en-US" sz="2000" b="0" dirty="0">
                <a:solidFill>
                  <a:schemeClr val="accent2">
                    <a:lumMod val="75000"/>
                  </a:schemeClr>
                </a:solidFill>
              </a:rPr>
              <a:t>, das als Qualifizierer beschreibt, was Menschen in ihrer aktuellen Umgebung tun, und somit einen Aspekt der Einbindung jeder Person in Lebenssituationen darstellt.</a:t>
            </a:r>
          </a:p>
          <a:p>
            <a:pPr>
              <a:defRPr/>
            </a:pPr>
            <a:r>
              <a:rPr lang="pl-PL" b="0" dirty="0">
                <a:solidFill>
                  <a:schemeClr val="accent2">
                    <a:lumMod val="75000"/>
                  </a:schemeClr>
                </a:solidFill>
              </a:rPr>
              <a:t>                                                                                                                                                                                                                                                                                                                      [</a:t>
            </a:r>
            <a:r>
              <a:rPr lang="pl-PL" b="0" dirty="0" err="1">
                <a:solidFill>
                  <a:schemeClr val="accent2">
                    <a:lumMod val="75000"/>
                  </a:schemeClr>
                </a:solidFill>
              </a:rPr>
              <a:t>Stand</a:t>
            </a:r>
            <a:r>
              <a:rPr lang="pl-PL" b="0" dirty="0">
                <a:solidFill>
                  <a:schemeClr val="accent2">
                    <a:lumMod val="75000"/>
                  </a:schemeClr>
                </a:solidFill>
              </a:rPr>
              <a:t>: 07.02.2020]</a:t>
            </a:r>
          </a:p>
        </p:txBody>
      </p:sp>
      <p:pic>
        <p:nvPicPr>
          <p:cNvPr id="17412" name="Picture 2">
            <a:extLst>
              <a:ext uri="{FF2B5EF4-FFF2-40B4-BE49-F238E27FC236}">
                <a16:creationId xmlns:a16="http://schemas.microsoft.com/office/drawing/2014/main" id="{8378AF6B-9119-4527-BF87-9FB6942CD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938" y="4724400"/>
            <a:ext cx="1085850"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0B590064-FAB8-4CF0-908A-CF8352853B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59" name="Rectangle 2">
            <a:extLst>
              <a:ext uri="{FF2B5EF4-FFF2-40B4-BE49-F238E27FC236}">
                <a16:creationId xmlns:a16="http://schemas.microsoft.com/office/drawing/2014/main" id="{7018297E-564A-40F0-8E0C-6EC8C1CF4DF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60" name="Rectangle 2">
            <a:extLst>
              <a:ext uri="{FF2B5EF4-FFF2-40B4-BE49-F238E27FC236}">
                <a16:creationId xmlns:a16="http://schemas.microsoft.com/office/drawing/2014/main" id="{7C9B427D-BE08-4558-8DDC-F1DC40D82A2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61" name="Rectangle 2">
            <a:extLst>
              <a:ext uri="{FF2B5EF4-FFF2-40B4-BE49-F238E27FC236}">
                <a16:creationId xmlns:a16="http://schemas.microsoft.com/office/drawing/2014/main" id="{186D1F4A-1260-455A-A4E3-BF9CD84E6A4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62" name="Rectangle 4">
            <a:extLst>
              <a:ext uri="{FF2B5EF4-FFF2-40B4-BE49-F238E27FC236}">
                <a16:creationId xmlns:a16="http://schemas.microsoft.com/office/drawing/2014/main" id="{092B5F27-C751-472B-A36E-79007CFAADC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Tytuł 1">
            <a:extLst>
              <a:ext uri="{FF2B5EF4-FFF2-40B4-BE49-F238E27FC236}">
                <a16:creationId xmlns:a16="http://schemas.microsoft.com/office/drawing/2014/main" id="{82C50B6D-0A06-402D-A9DC-8F7CCE9AC9AD}"/>
              </a:ext>
            </a:extLst>
          </p:cNvPr>
          <p:cNvSpPr txBox="1">
            <a:spLocks/>
          </p:cNvSpPr>
          <p:nvPr/>
        </p:nvSpPr>
        <p:spPr bwMode="auto">
          <a:xfrm>
            <a:off x="107950" y="2636838"/>
            <a:ext cx="864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pl-PL" altLang="pl-PL" sz="2800" dirty="0" err="1">
                <a:solidFill>
                  <a:schemeClr val="accent2">
                    <a:lumMod val="75000"/>
                  </a:schemeClr>
                </a:solidFill>
                <a:latin typeface="Arial-ExtraBoldPL" charset="0"/>
                <a:sym typeface="Arial-ExtraBoldPL" charset="0"/>
              </a:rPr>
              <a:t>Vielen Dank </a:t>
            </a:r>
            <a:r>
              <a:rPr lang="pl-PL" altLang="pl-PL" sz="2800" dirty="0">
                <a:solidFill>
                  <a:schemeClr val="accent2">
                    <a:lumMod val="75000"/>
                  </a:schemeClr>
                </a:solidFill>
                <a:latin typeface="Arial-ExtraBoldPL" charset="0"/>
                <a:sym typeface="Arial-ExtraBoldPL" charset="0"/>
              </a:rPr>
              <a:t>für </a:t>
            </a:r>
            <a:r>
              <a:rPr lang="pl-PL" altLang="pl-PL" sz="2800" dirty="0" err="1">
                <a:solidFill>
                  <a:schemeClr val="accent2">
                    <a:lumMod val="75000"/>
                  </a:schemeClr>
                </a:solidFill>
                <a:latin typeface="Arial-ExtraBoldPL" charset="0"/>
                <a:sym typeface="Arial-ExtraBoldPL" charset="0"/>
              </a:rPr>
              <a:t>Ihre Aufmerksamkeit</a:t>
            </a:r>
            <a:endParaRPr lang="pl-PL" altLang="pl-PL" sz="1800" dirty="0">
              <a:solidFill>
                <a:schemeClr val="accent2">
                  <a:lumMod val="75000"/>
                </a:schemeClr>
              </a:solidFill>
              <a:latin typeface="Arial-ExtraBoldPL" charset="0"/>
              <a:sym typeface="Arial-ExtraBoldPL" charset="0"/>
            </a:endParaRPr>
          </a:p>
        </p:txBody>
      </p:sp>
    </p:spTree>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624FDE6-069E-40EB-BD3A-2886702934D2}"/>
              </a:ext>
            </a:extLst>
          </p:cNvPr>
          <p:cNvSpPr txBox="1"/>
          <p:nvPr/>
        </p:nvSpPr>
        <p:spPr>
          <a:xfrm>
            <a:off x="1979712" y="4437112"/>
            <a:ext cx="4572000" cy="1172116"/>
          </a:xfrm>
          <a:prstGeom prst="rect">
            <a:avLst/>
          </a:prstGeom>
          <a:noFill/>
        </p:spPr>
        <p:txBody>
          <a:bodyPr wrap="square">
            <a:spAutoFit/>
          </a:bodyPr>
          <a:lstStyle/>
          <a:p>
            <a:pPr marL="548640" marR="255905" algn="ctr">
              <a:lnSpc>
                <a:spcPct val="107000"/>
              </a:lnSpc>
              <a:spcBef>
                <a:spcPts val="1000"/>
              </a:spcBef>
              <a:spcAft>
                <a:spcPts val="800"/>
              </a:spcAft>
            </a:pP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Unterstützung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Europäischen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Erstellung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Veröffentlichung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stellt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Billigung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des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Inhalts</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welcher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nur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Ansichten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Verfasser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wiedergibt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und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kann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nichtfür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etwaige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Verwendung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darin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enthaltenen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Informationen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haftbar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gemacht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werden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t>
            </a:r>
            <a:endParaRPr lang="pl-PL" sz="10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0" dirty="0">
                <a:effectLst/>
                <a:latin typeface="Arial" panose="020B0604020202020204" pitchFamily="34" charset="0"/>
                <a:ea typeface="Calibri" panose="020F0502020204030204" pitchFamily="34" charset="0"/>
                <a:cs typeface="Times New Roman" panose="02020603050405020304" pitchFamily="18" charset="0"/>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F5D21CF-F237-453D-A209-06141BA7E9F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59" name="Rectangle 2">
            <a:extLst>
              <a:ext uri="{FF2B5EF4-FFF2-40B4-BE49-F238E27FC236}">
                <a16:creationId xmlns:a16="http://schemas.microsoft.com/office/drawing/2014/main" id="{90454A4E-9850-4CF1-8A3F-0904E3D1AA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60" name="Rectangle 2">
            <a:extLst>
              <a:ext uri="{FF2B5EF4-FFF2-40B4-BE49-F238E27FC236}">
                <a16:creationId xmlns:a16="http://schemas.microsoft.com/office/drawing/2014/main" id="{107D1DE6-E568-4FA9-93FE-D0B120A1F6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61" name="Rectangle 2">
            <a:extLst>
              <a:ext uri="{FF2B5EF4-FFF2-40B4-BE49-F238E27FC236}">
                <a16:creationId xmlns:a16="http://schemas.microsoft.com/office/drawing/2014/main" id="{B48F1C2C-FCE6-4EBC-8B2B-1990B516BB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62" name="Rectangle 4">
            <a:extLst>
              <a:ext uri="{FF2B5EF4-FFF2-40B4-BE49-F238E27FC236}">
                <a16:creationId xmlns:a16="http://schemas.microsoft.com/office/drawing/2014/main" id="{11A1538D-B85E-464F-B798-B27391D55C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B2C91319-D000-451E-8021-3643CC78A8C0}"/>
              </a:ext>
            </a:extLst>
          </p:cNvPr>
          <p:cNvSpPr/>
          <p:nvPr/>
        </p:nvSpPr>
        <p:spPr>
          <a:xfrm>
            <a:off x="323850" y="1150938"/>
            <a:ext cx="8135938" cy="523875"/>
          </a:xfrm>
          <a:prstGeom prst="rect">
            <a:avLst/>
          </a:prstGeom>
        </p:spPr>
        <p:txBody>
          <a:bodyPr>
            <a:spAutoFit/>
          </a:bodyPr>
          <a:lstStyle/>
          <a:p>
            <a:pPr algn="ctr">
              <a:defRPr/>
            </a:pPr>
            <a:r>
              <a:rPr lang="en-US" sz="2800" dirty="0">
                <a:solidFill>
                  <a:schemeClr val="accent2">
                    <a:lumMod val="75000"/>
                  </a:schemeClr>
                </a:solidFill>
              </a:rPr>
              <a:t>Die Ziele und Merkmale der ICF</a:t>
            </a:r>
            <a:endParaRPr lang="en-US" sz="2800" b="0" dirty="0">
              <a:solidFill>
                <a:schemeClr val="accent2">
                  <a:lumMod val="75000"/>
                </a:schemeClr>
              </a:solidFill>
            </a:endParaRPr>
          </a:p>
        </p:txBody>
      </p:sp>
      <p:sp>
        <p:nvSpPr>
          <p:cNvPr id="4" name="Prostokąt 3">
            <a:extLst>
              <a:ext uri="{FF2B5EF4-FFF2-40B4-BE49-F238E27FC236}">
                <a16:creationId xmlns:a16="http://schemas.microsoft.com/office/drawing/2014/main" id="{B64F6D69-805F-47BE-90BF-B8A5376EBBAC}"/>
              </a:ext>
            </a:extLst>
          </p:cNvPr>
          <p:cNvSpPr/>
          <p:nvPr/>
        </p:nvSpPr>
        <p:spPr>
          <a:xfrm>
            <a:off x="106363" y="1687513"/>
            <a:ext cx="8931275" cy="3294062"/>
          </a:xfrm>
          <a:prstGeom prst="rect">
            <a:avLst/>
          </a:prstGeom>
        </p:spPr>
        <p:txBody>
          <a:bodyPr>
            <a:spAutoFit/>
          </a:bodyPr>
          <a:lstStyle/>
          <a:p>
            <a:pPr marL="342900" indent="-342900">
              <a:buFont typeface="Arial" panose="020B0604020202020204" pitchFamily="34" charset="0"/>
              <a:buChar char="•"/>
              <a:defRPr/>
            </a:pPr>
            <a:r>
              <a:rPr lang="en-US" sz="2000" b="0" dirty="0">
                <a:solidFill>
                  <a:schemeClr val="accent2">
                    <a:lumMod val="75000"/>
                  </a:schemeClr>
                </a:solidFill>
              </a:rPr>
              <a:t>die Schaffung einer wissenschaftlichen Basis für das Verständnis und die Erforschung von Gesundheitsproblemen und damit verbundenen Zuständen, Ergebnissen und Determinanten;</a:t>
            </a:r>
          </a:p>
          <a:p>
            <a:pPr marL="342900" indent="-342900">
              <a:buFont typeface="Arial" panose="020B0604020202020204" pitchFamily="34" charset="0"/>
              <a:buChar char="•"/>
              <a:defRPr/>
            </a:pPr>
            <a:r>
              <a:rPr lang="en-US" sz="2000" b="0" dirty="0">
                <a:solidFill>
                  <a:schemeClr val="accent2">
                    <a:lumMod val="75000"/>
                  </a:schemeClr>
                </a:solidFill>
              </a:rPr>
              <a:t>Etablierung einer gemeinsamen Sprache für die Beschreibung der Gesundheit und der mit der Gesundheit verbundenen Zustände, um die Kommunikation zwischen verschiedenen Nutzern, wie z.B. Mitarbeitern des Gesundheitswesens, Forschern, Entscheidungsträgern und der Gesellschaft, einschließlich behinderter Menschen, zu vereinfachen;</a:t>
            </a:r>
          </a:p>
          <a:p>
            <a:pPr marL="342900" indent="-342900">
              <a:buFont typeface="Arial" panose="020B0604020202020204" pitchFamily="34" charset="0"/>
              <a:buChar char="•"/>
              <a:defRPr/>
            </a:pPr>
            <a:r>
              <a:rPr lang="en-US" sz="2000" b="0" dirty="0">
                <a:solidFill>
                  <a:schemeClr val="accent2">
                    <a:lumMod val="75000"/>
                  </a:schemeClr>
                </a:solidFill>
              </a:rPr>
              <a:t>um den Vergleich von Daten aus verschiedenen Ländern zu ermöglichen;</a:t>
            </a:r>
          </a:p>
          <a:p>
            <a:pPr marL="342900" indent="-342900">
              <a:buFont typeface="Arial" panose="020B0604020202020204" pitchFamily="34" charset="0"/>
              <a:buChar char="•"/>
              <a:defRPr/>
            </a:pPr>
            <a:r>
              <a:rPr lang="en-US" sz="2000" b="0" dirty="0">
                <a:solidFill>
                  <a:schemeClr val="accent2">
                    <a:lumMod val="75000"/>
                  </a:schemeClr>
                </a:solidFill>
              </a:rPr>
              <a:t>die Erstellung eines strukturierten Kodierungsschemas für Informationssysteme im Gesundheitsbereich</a:t>
            </a:r>
            <a:r>
              <a:rPr lang="en-US" sz="2800" b="0" dirty="0">
                <a:solidFill>
                  <a:schemeClr val="accent2">
                    <a:lumMod val="75000"/>
                  </a:schemeClr>
                </a:solidFill>
              </a:rPr>
              <a:t>.</a:t>
            </a:r>
          </a:p>
        </p:txBody>
      </p:sp>
      <p:pic>
        <p:nvPicPr>
          <p:cNvPr id="19465" name="Picture 11">
            <a:extLst>
              <a:ext uri="{FF2B5EF4-FFF2-40B4-BE49-F238E27FC236}">
                <a16:creationId xmlns:a16="http://schemas.microsoft.com/office/drawing/2014/main" id="{76C50F46-4D9C-4C70-BBB3-8CEB29656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724400"/>
            <a:ext cx="107156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1C45D6-8817-49FF-978E-BF844A234B1A}"/>
              </a:ext>
            </a:extLst>
          </p:cNvPr>
          <p:cNvSpPr txBox="1">
            <a:spLocks/>
          </p:cNvSpPr>
          <p:nvPr/>
        </p:nvSpPr>
        <p:spPr>
          <a:xfrm>
            <a:off x="179388" y="1412875"/>
            <a:ext cx="8713787" cy="549275"/>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Die </a:t>
            </a:r>
            <a:r>
              <a:rPr lang="pl-PL" kern="0" dirty="0" err="1"/>
              <a:t>ICF-Klassifikation </a:t>
            </a:r>
            <a:endParaRPr lang="pl-PL" kern="0" dirty="0"/>
          </a:p>
        </p:txBody>
      </p:sp>
      <p:sp>
        <p:nvSpPr>
          <p:cNvPr id="3" name="Symbol zastępczy zawartości 2">
            <a:extLst>
              <a:ext uri="{FF2B5EF4-FFF2-40B4-BE49-F238E27FC236}">
                <a16:creationId xmlns:a16="http://schemas.microsoft.com/office/drawing/2014/main" id="{F1CCE5B2-1590-4535-8A80-3C759CD1BB83}"/>
              </a:ext>
            </a:extLst>
          </p:cNvPr>
          <p:cNvSpPr txBox="1">
            <a:spLocks/>
          </p:cNvSpPr>
          <p:nvPr/>
        </p:nvSpPr>
        <p:spPr>
          <a:xfrm>
            <a:off x="658813" y="1962150"/>
            <a:ext cx="7754937" cy="3827463"/>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defRPr/>
            </a:pPr>
            <a:r>
              <a:rPr lang="pl-PL" sz="2000" b="0" kern="0" dirty="0"/>
              <a:t>Die </a:t>
            </a:r>
            <a:r>
              <a:rPr lang="pl-PL" sz="2000" b="0" kern="0" dirty="0" err="1"/>
              <a:t>ICF-Klassifikation bestimmt in erster Linie, was Gegenstand </a:t>
            </a:r>
            <a:r>
              <a:rPr lang="pl-PL" sz="2000" b="0" kern="0" dirty="0"/>
              <a:t>einer </a:t>
            </a:r>
            <a:r>
              <a:rPr lang="pl-PL" sz="2000" b="0" kern="0" dirty="0" err="1"/>
              <a:t>Maßnahme </a:t>
            </a:r>
            <a:r>
              <a:rPr lang="pl-PL" sz="2000" b="0" kern="0" dirty="0"/>
              <a:t>sein </a:t>
            </a:r>
            <a:r>
              <a:rPr lang="pl-PL" sz="2000" b="0" kern="0" dirty="0" err="1"/>
              <a:t>soll</a:t>
            </a:r>
            <a:r>
              <a:rPr lang="pl-PL" sz="2000" b="0" kern="0" dirty="0"/>
              <a:t>, </a:t>
            </a:r>
            <a:r>
              <a:rPr lang="pl-PL" sz="2000" b="0" kern="0" dirty="0" err="1"/>
              <a:t>also welche Bereiche </a:t>
            </a:r>
            <a:r>
              <a:rPr lang="pl-PL" sz="2000" b="0" kern="0" dirty="0"/>
              <a:t>- in der </a:t>
            </a:r>
            <a:r>
              <a:rPr lang="pl-PL" sz="2000" b="0" kern="0" dirty="0" err="1"/>
              <a:t>Sprache </a:t>
            </a:r>
            <a:r>
              <a:rPr lang="pl-PL" sz="2000" b="0" kern="0" dirty="0"/>
              <a:t>der ICF "</a:t>
            </a:r>
            <a:r>
              <a:rPr lang="pl-PL" sz="2000" b="0" kern="0" dirty="0" err="1"/>
              <a:t>Kategorien</a:t>
            </a:r>
            <a:r>
              <a:rPr lang="pl-PL" sz="2000" b="0" kern="0" dirty="0"/>
              <a:t>" </a:t>
            </a:r>
            <a:r>
              <a:rPr lang="pl-PL" sz="2000" b="0" kern="0" dirty="0" err="1"/>
              <a:t>genannt - </a:t>
            </a:r>
            <a:r>
              <a:rPr lang="pl-PL" sz="2000" b="0" kern="0" dirty="0"/>
              <a:t>und </a:t>
            </a:r>
            <a:r>
              <a:rPr lang="pl-PL" sz="2000" b="0" kern="0" dirty="0" err="1"/>
              <a:t>welche Abhängigkeiten zwischen ihnen </a:t>
            </a:r>
            <a:r>
              <a:rPr lang="pl-PL" sz="2000" b="0" kern="0" dirty="0"/>
              <a:t>bestehen.</a:t>
            </a:r>
          </a:p>
          <a:p>
            <a:pPr>
              <a:lnSpc>
                <a:spcPct val="150000"/>
              </a:lnSpc>
              <a:defRPr/>
            </a:pPr>
            <a:endParaRPr lang="pl-PL" sz="2000" b="0" kern="0" dirty="0"/>
          </a:p>
        </p:txBody>
      </p:sp>
      <p:pic>
        <p:nvPicPr>
          <p:cNvPr id="21508" name="Picture 2">
            <a:extLst>
              <a:ext uri="{FF2B5EF4-FFF2-40B4-BE49-F238E27FC236}">
                <a16:creationId xmlns:a16="http://schemas.microsoft.com/office/drawing/2014/main" id="{F779394F-1A4A-4A4D-97B4-A0E9CE346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3500438"/>
            <a:ext cx="1511300" cy="192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901C55-7580-4142-BA2C-1FC6E4748E5C}"/>
              </a:ext>
            </a:extLst>
          </p:cNvPr>
          <p:cNvSpPr txBox="1">
            <a:spLocks/>
          </p:cNvSpPr>
          <p:nvPr/>
        </p:nvSpPr>
        <p:spPr>
          <a:xfrm>
            <a:off x="107950" y="1293813"/>
            <a:ext cx="8712200" cy="382587"/>
          </a:xfrm>
          <a:prstGeom prst="rect">
            <a:avLst/>
          </a:prstGeom>
        </p:spPr>
        <p:txBody>
          <a:bodyPr>
            <a:normAutofit fontScale="90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Die </a:t>
            </a:r>
            <a:r>
              <a:rPr lang="pl-PL" kern="0" dirty="0" err="1"/>
              <a:t>ICF-Klassifikation </a:t>
            </a:r>
            <a:endParaRPr lang="pl-PL" kern="0" dirty="0"/>
          </a:p>
        </p:txBody>
      </p:sp>
      <p:sp>
        <p:nvSpPr>
          <p:cNvPr id="3" name="Symbol zastępczy zawartości 2">
            <a:extLst>
              <a:ext uri="{FF2B5EF4-FFF2-40B4-BE49-F238E27FC236}">
                <a16:creationId xmlns:a16="http://schemas.microsoft.com/office/drawing/2014/main" id="{140B9DA0-604A-49D5-954E-5E910898A3F0}"/>
              </a:ext>
            </a:extLst>
          </p:cNvPr>
          <p:cNvSpPr txBox="1">
            <a:spLocks/>
          </p:cNvSpPr>
          <p:nvPr/>
        </p:nvSpPr>
        <p:spPr>
          <a:xfrm>
            <a:off x="836613" y="1844675"/>
            <a:ext cx="7696200" cy="4332288"/>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sz="2000" b="0" kern="0" dirty="0"/>
              <a:t>Die ICF-Kategorien sind in zwei Teile </a:t>
            </a:r>
            <a:r>
              <a:rPr sz="2000" b="0" kern="0" dirty="0" err="1"/>
              <a:t>gegliedert</a:t>
            </a:r>
            <a:r>
              <a:rPr sz="2000" b="0" kern="0" dirty="0"/>
              <a:t>:</a:t>
            </a:r>
          </a:p>
          <a:p>
            <a:pPr marL="0">
              <a:defRPr/>
            </a:pPr>
            <a:r>
              <a:rPr sz="2000" b="0" kern="0" dirty="0"/>
              <a:t>Teil eins: die Funktion und die Behinderung:</a:t>
            </a:r>
          </a:p>
          <a:p>
            <a:pPr marL="0">
              <a:defRPr/>
            </a:pPr>
            <a:r>
              <a:rPr lang="pl-PL" sz="2000" b="0" kern="0" dirty="0"/>
              <a:t>1. </a:t>
            </a:r>
            <a:r>
              <a:rPr sz="2000" b="0" kern="0" dirty="0"/>
              <a:t>Funktionen und Aufbau der (Konstruktion) des Körpers,</a:t>
            </a:r>
          </a:p>
          <a:p>
            <a:pPr marL="0">
              <a:defRPr/>
            </a:pPr>
            <a:r>
              <a:rPr lang="pl-PL" sz="2000" b="0" kern="0" dirty="0"/>
              <a:t>2. </a:t>
            </a:r>
            <a:r>
              <a:rPr sz="2000" b="0" kern="0" dirty="0"/>
              <a:t>Aktivität (Tätigkeit) und Teilnahme</a:t>
            </a:r>
          </a:p>
          <a:p>
            <a:pPr marL="0">
              <a:defRPr/>
            </a:pPr>
            <a:r>
              <a:rPr sz="2000" b="0" kern="0" dirty="0"/>
              <a:t>Teil 2: Kontextuelle Faktoren:</a:t>
            </a:r>
          </a:p>
          <a:p>
            <a:pPr marL="0">
              <a:defRPr/>
            </a:pPr>
            <a:r>
              <a:rPr sz="2000" b="0" kern="0" dirty="0"/>
              <a:t>1. Umweltfaktoren,</a:t>
            </a:r>
          </a:p>
          <a:p>
            <a:pPr marL="0">
              <a:defRPr/>
            </a:pPr>
            <a:r>
              <a:rPr sz="2000" b="0" kern="0" dirty="0"/>
              <a:t>2. Individuelle Faktoren</a:t>
            </a:r>
          </a:p>
          <a:p>
            <a:pPr marL="0">
              <a:defRPr/>
            </a:pPr>
            <a:endParaRPr b="0" kern="0" dirty="0"/>
          </a:p>
        </p:txBody>
      </p:sp>
      <p:pic>
        <p:nvPicPr>
          <p:cNvPr id="23556" name="Picture 2">
            <a:extLst>
              <a:ext uri="{FF2B5EF4-FFF2-40B4-BE49-F238E27FC236}">
                <a16:creationId xmlns:a16="http://schemas.microsoft.com/office/drawing/2014/main" id="{E12B47C3-1E7E-4920-98E4-5F176F02C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973513"/>
            <a:ext cx="32004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5150</Words>
  <Characters>0</Characters>
  <Application>Microsoft Office PowerPoint</Application>
  <PresentationFormat>Pokaz na ekranie (4:3)</PresentationFormat>
  <Lines>0</Lines>
  <Paragraphs>407</Paragraphs>
  <Slides>61</Slides>
  <Notes>53</Notes>
  <HiddenSlides>0</HiddenSlides>
  <MMClips>0</MMClips>
  <ScaleCrop>false</ScaleCrop>
  <HeadingPairs>
    <vt:vector size="6" baseType="variant">
      <vt:variant>
        <vt:lpstr>Używane czcionki</vt:lpstr>
      </vt:variant>
      <vt:variant>
        <vt:i4>8</vt:i4>
      </vt:variant>
      <vt:variant>
        <vt:lpstr>Motyw</vt:lpstr>
      </vt:variant>
      <vt:variant>
        <vt:i4>3</vt:i4>
      </vt:variant>
      <vt:variant>
        <vt:lpstr>Tytuły slajdów</vt:lpstr>
      </vt:variant>
      <vt:variant>
        <vt:i4>61</vt:i4>
      </vt:variant>
    </vt:vector>
  </HeadingPairs>
  <TitlesOfParts>
    <vt:vector size="72" baseType="lpstr">
      <vt:lpstr>Arial</vt:lpstr>
      <vt:lpstr>Arial Bold</vt:lpstr>
      <vt:lpstr>Arial-ExtraBoldPL</vt:lpstr>
      <vt:lpstr>Bradley Hand ITC</vt:lpstr>
      <vt:lpstr>Calibri</vt:lpstr>
      <vt:lpstr>Corbel</vt:lpstr>
      <vt:lpstr>Gill Sans</vt:lpstr>
      <vt:lpstr>Times New Roman</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964</cp:revision>
  <cp:lastPrinted>2011-07-18T19:05:36Z</cp:lastPrinted>
  <dcterms:created xsi:type="dcterms:W3CDTF">2010-06-23T19:02:16Z</dcterms:created>
  <dcterms:modified xsi:type="dcterms:W3CDTF">2021-07-03T08:05:14Z</dcterms:modified>
</cp:coreProperties>
</file>